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75" r:id="rId2"/>
    <p:sldId id="256" r:id="rId3"/>
    <p:sldId id="272" r:id="rId4"/>
    <p:sldId id="273" r:id="rId5"/>
    <p:sldId id="304" r:id="rId6"/>
    <p:sldId id="276" r:id="rId7"/>
    <p:sldId id="267" r:id="rId8"/>
    <p:sldId id="265" r:id="rId9"/>
    <p:sldId id="266" r:id="rId10"/>
    <p:sldId id="318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19" r:id="rId19"/>
    <p:sldId id="321" r:id="rId20"/>
    <p:sldId id="322" r:id="rId21"/>
    <p:sldId id="320" r:id="rId22"/>
    <p:sldId id="323" r:id="rId23"/>
    <p:sldId id="324" r:id="rId24"/>
    <p:sldId id="334" r:id="rId25"/>
    <p:sldId id="335" r:id="rId26"/>
    <p:sldId id="336" r:id="rId27"/>
    <p:sldId id="337" r:id="rId28"/>
    <p:sldId id="295" r:id="rId29"/>
    <p:sldId id="278" r:id="rId30"/>
    <p:sldId id="284" r:id="rId31"/>
    <p:sldId id="317" r:id="rId32"/>
    <p:sldId id="282" r:id="rId33"/>
    <p:sldId id="306" r:id="rId34"/>
    <p:sldId id="307" r:id="rId35"/>
    <p:sldId id="301" r:id="rId36"/>
    <p:sldId id="305" r:id="rId3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7" autoAdjust="0"/>
    <p:restoredTop sz="86424" autoAdjust="0"/>
  </p:normalViewPr>
  <p:slideViewPr>
    <p:cSldViewPr>
      <p:cViewPr>
        <p:scale>
          <a:sx n="50" d="100"/>
          <a:sy n="50" d="100"/>
        </p:scale>
        <p:origin x="2064" y="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127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19DBB-7F18-49F0-BFF3-F0F8FD1C83F0}" type="datetimeFigureOut">
              <a:rPr lang="tr-TR" smtClean="0"/>
              <a:t>10.05.2018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6F5A8-313F-498E-B2FB-24A7D62A5D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8510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EE0F5-B55D-9C41-A5AD-F8797E2DD83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70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EE0F5-B55D-9C41-A5AD-F8797E2DD83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07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092621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CDF666-F87E-40B3-88EA-41BA096DBEA0}" type="slidenum">
              <a:rPr lang="tr-TR" smtClean="0"/>
              <a:pPr/>
              <a:t>6</a:t>
            </a:fld>
            <a:endParaRPr lang="tr-TR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525982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D08F86-B078-4EF7-80E0-94C790918437}" type="slidenum">
              <a:rPr lang="en-US" altLang="tr-TR"/>
              <a:pPr/>
              <a:t>13</a:t>
            </a:fld>
            <a:endParaRPr lang="en-US" altLang="tr-TR"/>
          </a:p>
        </p:txBody>
      </p:sp>
      <p:sp>
        <p:nvSpPr>
          <p:cNvPr id="931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88242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05F6EDB-EE8E-41A4-8959-1680F82B35D5}" type="slidenum">
              <a:rPr lang="en-US" altLang="tr-TR"/>
              <a:pPr/>
              <a:t>14</a:t>
            </a:fld>
            <a:endParaRPr lang="en-US" altLang="tr-TR"/>
          </a:p>
        </p:txBody>
      </p:sp>
      <p:sp>
        <p:nvSpPr>
          <p:cNvPr id="942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55873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F830BE-8348-46C6-893C-32F3A8DC4116}" type="slidenum">
              <a:rPr lang="en-US" altLang="tr-TR"/>
              <a:pPr/>
              <a:t>15</a:t>
            </a:fld>
            <a:endParaRPr lang="en-US" altLang="tr-TR"/>
          </a:p>
        </p:txBody>
      </p:sp>
      <p:sp>
        <p:nvSpPr>
          <p:cNvPr id="952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fld id="{CBE06E7B-413B-4CDC-9295-575FE4253435}" type="slidenum">
              <a:rPr lang="en-US" altLang="tr-TR">
                <a:solidFill>
                  <a:srgbClr val="FFFFFF"/>
                </a:solidFill>
                <a:latin typeface="+mn-lt" charset="0"/>
              </a:rPr>
              <a:pPr hangingPunct="1">
                <a:lnSpc>
                  <a:spcPct val="100000"/>
                </a:lnSpc>
                <a:buClrTx/>
                <a:buFontTx/>
                <a:buNone/>
              </a:pPr>
              <a:t>15</a:t>
            </a:fld>
            <a:endParaRPr lang="en-US" altLang="tr-TR">
              <a:solidFill>
                <a:srgbClr val="FFFFFF"/>
              </a:solidFill>
              <a:latin typeface="+mn-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490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565EE87-DF9F-429E-AC47-0162830DB8FB}" type="slidenum">
              <a:rPr lang="en-US" altLang="tr-TR"/>
              <a:pPr/>
              <a:t>16</a:t>
            </a:fld>
            <a:endParaRPr lang="en-US" altLang="tr-TR"/>
          </a:p>
        </p:txBody>
      </p:sp>
      <p:sp>
        <p:nvSpPr>
          <p:cNvPr id="962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2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03787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CEBF46-F289-44CE-9B11-907A5B671B7B}" type="slidenum">
              <a:rPr lang="en-US" altLang="tr-TR"/>
              <a:pPr/>
              <a:t>17</a:t>
            </a:fld>
            <a:endParaRPr lang="en-US" altLang="tr-TR"/>
          </a:p>
        </p:txBody>
      </p:sp>
      <p:sp>
        <p:nvSpPr>
          <p:cNvPr id="972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35977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6F5A8-313F-498E-B2FB-24A7D62A5D48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0800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088B-C5EF-4788-BFEE-BCF68800A1DB}" type="datetimeFigureOut">
              <a:rPr lang="tr-TR" smtClean="0"/>
              <a:t>10.05.2018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B70D-B6D9-4B43-BF6E-826CD9BAF8B5}" type="slidenum">
              <a:rPr lang="tr-TR" smtClean="0"/>
              <a:t>‹#›</a:t>
            </a:fld>
            <a:endParaRPr lang="tr-TR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088B-C5EF-4788-BFEE-BCF68800A1DB}" type="datetimeFigureOut">
              <a:rPr lang="tr-TR" smtClean="0"/>
              <a:t>10.05.2018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B70D-B6D9-4B43-BF6E-826CD9BAF8B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088B-C5EF-4788-BFEE-BCF68800A1DB}" type="datetimeFigureOut">
              <a:rPr lang="tr-TR" smtClean="0"/>
              <a:t>10.05.2018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B70D-B6D9-4B43-BF6E-826CD9BAF8B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846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4" y="1981200"/>
            <a:ext cx="381846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CD27184-5297-47F5-954B-963D269FD6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49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088B-C5EF-4788-BFEE-BCF68800A1DB}" type="datetimeFigureOut">
              <a:rPr lang="tr-TR" smtClean="0"/>
              <a:t>10.05.2018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B70D-B6D9-4B43-BF6E-826CD9BAF8B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088B-C5EF-4788-BFEE-BCF68800A1DB}" type="datetimeFigureOut">
              <a:rPr lang="tr-TR" smtClean="0"/>
              <a:t>10.05.2018</a:t>
            </a:fld>
            <a:endParaRPr lang="tr-TR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B70D-B6D9-4B43-BF6E-826CD9BAF8B5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088B-C5EF-4788-BFEE-BCF68800A1DB}" type="datetimeFigureOut">
              <a:rPr lang="tr-TR" smtClean="0"/>
              <a:t>10.05.2018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B70D-B6D9-4B43-BF6E-826CD9BAF8B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088B-C5EF-4788-BFEE-BCF68800A1DB}" type="datetimeFigureOut">
              <a:rPr lang="tr-TR" smtClean="0"/>
              <a:t>10.05.2018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B70D-B6D9-4B43-BF6E-826CD9BAF8B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088B-C5EF-4788-BFEE-BCF68800A1DB}" type="datetimeFigureOut">
              <a:rPr lang="tr-TR" smtClean="0"/>
              <a:t>10.05.2018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B70D-B6D9-4B43-BF6E-826CD9BAF8B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088B-C5EF-4788-BFEE-BCF68800A1DB}" type="datetimeFigureOut">
              <a:rPr lang="tr-TR" smtClean="0"/>
              <a:t>10.05.2018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B70D-B6D9-4B43-BF6E-826CD9BAF8B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088B-C5EF-4788-BFEE-BCF68800A1DB}" type="datetimeFigureOut">
              <a:rPr lang="tr-TR" smtClean="0"/>
              <a:t>10.05.2018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B70D-B6D9-4B43-BF6E-826CD9BAF8B5}" type="slidenum">
              <a:rPr lang="tr-TR" smtClean="0"/>
              <a:t>‹#›</a:t>
            </a:fld>
            <a:endParaRPr lang="tr-TR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088B-C5EF-4788-BFEE-BCF68800A1DB}" type="datetimeFigureOut">
              <a:rPr lang="tr-TR" smtClean="0"/>
              <a:t>10.05.2018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B70D-B6D9-4B43-BF6E-826CD9BAF8B5}" type="slidenum">
              <a:rPr lang="tr-TR" smtClean="0"/>
              <a:t>‹#›</a:t>
            </a:fld>
            <a:endParaRPr lang="tr-TR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DA5088B-C5EF-4788-BFEE-BCF68800A1DB}" type="datetimeFigureOut">
              <a:rPr lang="tr-TR" smtClean="0"/>
              <a:t>10.05.2018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77AB70D-B6D9-4B43-BF6E-826CD9BAF8B5}" type="slidenum">
              <a:rPr lang="tr-TR" smtClean="0"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8204448" cy="2031144"/>
          </a:xfrm>
        </p:spPr>
        <p:txBody>
          <a:bodyPr>
            <a:noAutofit/>
          </a:bodyPr>
          <a:lstStyle/>
          <a:p>
            <a:pPr algn="ctr"/>
            <a:r>
              <a:rPr lang="tr-TR" sz="4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MİDURETHRAL SLİNGLER </a:t>
            </a:r>
            <a:r>
              <a:rPr lang="tr-TR" sz="4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/>
            </a:r>
            <a:br>
              <a:rPr lang="tr-TR" sz="4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tr-TR" sz="4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( MUS ) :</a:t>
            </a:r>
            <a:br>
              <a:rPr lang="tr-TR" sz="4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tr-TR" sz="4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TOT ( transobturator tape )</a:t>
            </a:r>
            <a:endParaRPr lang="en-US" sz="40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573016"/>
            <a:ext cx="8564488" cy="2664296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Constantia"/>
              </a:rPr>
              <a:t>Prof. Dr. </a:t>
            </a:r>
            <a:r>
              <a:rPr lang="tr-TR" sz="2800" b="1" dirty="0">
                <a:solidFill>
                  <a:schemeClr val="tx1"/>
                </a:solidFill>
                <a:latin typeface="Comic Sans MS" panose="030F0702030302020204" pitchFamily="66" charset="0"/>
                <a:cs typeface="Constantia"/>
              </a:rPr>
              <a:t>İ</a:t>
            </a:r>
            <a:r>
              <a:rPr lang="tr-TR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Constantia"/>
              </a:rPr>
              <a:t>smail Mete İtil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tr-TR" sz="2000" i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r-TR" sz="2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Türk </a:t>
            </a:r>
            <a:r>
              <a:rPr lang="tr-TR" sz="20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Ürojinekoloji</a:t>
            </a:r>
            <a:r>
              <a:rPr lang="tr-TR" sz="2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ve </a:t>
            </a:r>
            <a:r>
              <a:rPr lang="tr-TR" sz="20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Pelvik</a:t>
            </a:r>
            <a:r>
              <a:rPr lang="tr-TR" sz="2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tr-TR" sz="20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Rekonstruktif</a:t>
            </a:r>
            <a:r>
              <a:rPr lang="tr-TR" sz="2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Cerrahi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r-TR" sz="2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Derneği </a:t>
            </a:r>
            <a:r>
              <a:rPr lang="tr-TR" sz="20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Başkanı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tr-TR" sz="2000" i="1" dirty="0" smtClean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r-TR" sz="2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Ege Üniversitesi Tıp Fakültesi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r-TR" sz="2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Kadın Hastalıkları ve Doğum Anabilim </a:t>
            </a:r>
            <a:r>
              <a:rPr lang="tr-TR" sz="20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Dalı Başkanı</a:t>
            </a:r>
            <a:endParaRPr lang="tr-TR" sz="2000" i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sz="2000" i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lvl="1"/>
            <a:endParaRPr lang="en-US" sz="2400" dirty="0">
              <a:latin typeface="Comic Sans MS" panose="030F0702030302020204" pitchFamily="66" charset="0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7735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Retropubik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aşağıdan-yukarı yol, yukarıdan aşağı-yola göre </a:t>
            </a:r>
            <a:r>
              <a:rPr lang="tr-TR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subjektif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sonuçlarda daha başarılı..</a:t>
            </a:r>
          </a:p>
          <a:p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İçten-dışa ve dıştan-içe TOT yöntemlerinde </a:t>
            </a:r>
            <a:r>
              <a:rPr lang="tr-TR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subjektif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kür sonuçları kısa ve orta vadede benzer...</a:t>
            </a:r>
          </a:p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MUS ( TVT ve TOT ) kısa 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ve orta vadede etkin, uzun vadede de artan oranda etkin olduğuna ilişkin sonuçlar mevcut.</a:t>
            </a:r>
            <a:endParaRPr lang="tr-T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 rotWithShape="1">
          <a:blip r:embed="rId2"/>
          <a:srcRect l="24047" t="18133" r="24047" b="5499"/>
          <a:stretch/>
        </p:blipFill>
        <p:spPr>
          <a:xfrm>
            <a:off x="2843808" y="3284984"/>
            <a:ext cx="3384376" cy="280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0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smtClean="0"/>
              <a:t>						</a:t>
            </a:r>
            <a:r>
              <a:rPr lang="tr-TR" sz="3200" b="1" dirty="0">
                <a:solidFill>
                  <a:schemeClr val="tx1"/>
                </a:solidFill>
              </a:rPr>
              <a:t>2017</a:t>
            </a:r>
          </a:p>
          <a:p>
            <a:pPr marL="0" indent="0">
              <a:buNone/>
            </a:pPr>
            <a:endParaRPr lang="tr-TR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654367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65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8077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75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11175"/>
            <a:ext cx="7772400" cy="914400"/>
          </a:xfrm>
          <a:ln/>
        </p:spPr>
        <p:txBody>
          <a:bodyPr/>
          <a:lstStyle/>
          <a:p>
            <a:endParaRPr lang="tr-TR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983026"/>
            <a:ext cx="8072760" cy="376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467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0693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27584" y="358949"/>
            <a:ext cx="7772400" cy="914400"/>
          </a:xfrm>
          <a:ln/>
        </p:spPr>
        <p:txBody>
          <a:bodyPr/>
          <a:lstStyle/>
          <a:p>
            <a:endParaRPr lang="tr-TR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73349"/>
            <a:ext cx="7340352" cy="51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6913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43322"/>
            <a:ext cx="7772400" cy="914400"/>
          </a:xfrm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tr-TR" altLang="tr-TR" sz="3200" b="0" dirty="0" smtClean="0">
                <a:solidFill>
                  <a:srgbClr val="FFFF00"/>
                </a:solidFill>
                <a:latin typeface="Consolas" charset="0"/>
              </a:rPr>
              <a:t>TOT vs TVT/ işeme disfonksiyonu</a:t>
            </a:r>
            <a:endParaRPr lang="en-US" altLang="tr-TR" sz="3200" b="0" dirty="0">
              <a:solidFill>
                <a:srgbClr val="FFFF00"/>
              </a:solidFill>
              <a:latin typeface="Consolas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5913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874" y="3787155"/>
            <a:ext cx="64008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3486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11175"/>
            <a:ext cx="7772400" cy="914400"/>
          </a:xfrm>
          <a:ln/>
        </p:spPr>
        <p:txBody>
          <a:bodyPr/>
          <a:lstStyle/>
          <a:p>
            <a:endParaRPr lang="tr-TR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7924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6759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11175"/>
            <a:ext cx="7772400" cy="914400"/>
          </a:xfrm>
          <a:ln/>
        </p:spPr>
        <p:txBody>
          <a:bodyPr/>
          <a:lstStyle/>
          <a:p>
            <a:endParaRPr lang="tr-TR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848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8399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6632"/>
            <a:ext cx="4392488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60779"/>
            <a:ext cx="7123336" cy="409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0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7487872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36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STRES ÜRİNER İNKONTİNANS</a:t>
            </a:r>
            <a:br>
              <a:rPr lang="tr-TR" dirty="0" smtClean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tr-TR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( SUI )</a:t>
            </a:r>
            <a:endParaRPr lang="tr-TR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Eforla, egzersizle, öksürme gibi eylemlerle istemsiz olarak idrar kaçırma..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tr-T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</a:t>
            </a:r>
            <a:r>
              <a:rPr lang="tr-TR" sz="1200" b="1" dirty="0">
                <a:solidFill>
                  <a:schemeClr val="tx1"/>
                </a:solidFill>
                <a:latin typeface="Comic Sans MS" panose="030F0702030302020204" pitchFamily="66" charset="0"/>
              </a:rPr>
              <a:t>J</a:t>
            </a:r>
            <a:r>
              <a:rPr lang="en-US" sz="12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oint</a:t>
            </a:r>
            <a:r>
              <a:rPr lang="en-US" sz="1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Comic Sans MS" panose="030F0702030302020204" pitchFamily="66" charset="0"/>
              </a:rPr>
              <a:t>report on the terminology </a:t>
            </a:r>
            <a:r>
              <a:rPr lang="en-US" sz="1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for</a:t>
            </a:r>
            <a:r>
              <a:rPr lang="tr-TR" sz="1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sz="12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female</a:t>
            </a:r>
            <a:r>
              <a:rPr lang="tr-TR" sz="1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sz="12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pelvic</a:t>
            </a:r>
            <a:r>
              <a:rPr lang="tr-TR" sz="12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sz="12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floor</a:t>
            </a:r>
            <a:r>
              <a:rPr lang="tr-TR" sz="12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sz="12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dysfunction</a:t>
            </a:r>
            <a:r>
              <a:rPr lang="tr-TR" sz="1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r>
              <a:rPr lang="da-DK" sz="1200" b="1" dirty="0">
                <a:solidFill>
                  <a:schemeClr val="tx1"/>
                </a:solidFill>
                <a:latin typeface="Comic Sans MS" panose="030F0702030302020204" pitchFamily="66" charset="0"/>
              </a:rPr>
              <a:t> Int Urogynecol J (2010) </a:t>
            </a:r>
            <a:r>
              <a:rPr lang="da-DK" sz="1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21:5–26</a:t>
            </a:r>
            <a:r>
              <a:rPr lang="tr-TR" sz="1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Alt üriner sistem semptomları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Aşırı aktif mesane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üriner inkontinans sık 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rastlanan klinik 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durumlardır..</a:t>
            </a:r>
            <a:endParaRPr lang="tr-TR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Herhangi bir UI </a:t>
            </a:r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&gt;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20 yaş    2008  250 milyon kadın</a:t>
            </a:r>
          </a:p>
          <a:p>
            <a:pPr marL="0" indent="0">
              <a:buNone/>
            </a:pPr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	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	     		  2018	 303 </a:t>
            </a:r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milyon kadın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388" y="4581128"/>
            <a:ext cx="554320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86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898568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08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55" y="1052736"/>
            <a:ext cx="8839425" cy="549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260648"/>
            <a:ext cx="1512168" cy="65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6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2204864"/>
            <a:ext cx="8075240" cy="3921299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KOMPLİKASYONLAR</a:t>
            </a:r>
          </a:p>
          <a:p>
            <a:pPr marL="0" indent="0">
              <a:buNone/>
            </a:pPr>
            <a:r>
              <a:rPr lang="tr-TR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TVT: </a:t>
            </a:r>
            <a:r>
              <a:rPr lang="tr-TR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intraoperatif</a:t>
            </a:r>
            <a:r>
              <a:rPr lang="tr-TR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mesane ve </a:t>
            </a:r>
            <a:r>
              <a:rPr lang="tr-TR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vaginal</a:t>
            </a:r>
            <a:r>
              <a:rPr lang="tr-TR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perforasyon</a:t>
            </a:r>
            <a:endParaRPr lang="tr-TR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 UTI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  </a:t>
            </a:r>
            <a:r>
              <a:rPr lang="tr-TR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hematom</a:t>
            </a:r>
            <a:endParaRPr lang="tr-TR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  işeme </a:t>
            </a:r>
            <a:r>
              <a:rPr lang="tr-TR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disfonksiyonu</a:t>
            </a:r>
            <a:endParaRPr lang="tr-TR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r-TR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tr-TR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Özellikle </a:t>
            </a:r>
            <a:r>
              <a:rPr lang="tr-TR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vaginal</a:t>
            </a:r>
            <a:r>
              <a:rPr lang="tr-TR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erozyon haricinde tüm </a:t>
            </a:r>
            <a:r>
              <a:rPr lang="tr-TR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intraoperatif</a:t>
            </a:r>
            <a:r>
              <a:rPr lang="tr-TR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ve </a:t>
            </a:r>
            <a:r>
              <a:rPr lang="tr-TR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postoperatif</a:t>
            </a:r>
            <a:r>
              <a:rPr lang="tr-TR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komplikasyonlar </a:t>
            </a:r>
            <a:r>
              <a:rPr lang="tr-TR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TOT’da</a:t>
            </a:r>
            <a:r>
              <a:rPr lang="tr-TR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daha az…</a:t>
            </a:r>
          </a:p>
          <a:p>
            <a:pPr marL="0" indent="0">
              <a:buNone/>
            </a:pPr>
            <a:endParaRPr lang="tr-TR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5033"/>
            <a:ext cx="5760640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ağ Ok 3"/>
          <p:cNvSpPr/>
          <p:nvPr/>
        </p:nvSpPr>
        <p:spPr>
          <a:xfrm rot="16200000">
            <a:off x="7488324" y="3176972"/>
            <a:ext cx="1008112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655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37" y="1976397"/>
            <a:ext cx="6552728" cy="245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653136"/>
            <a:ext cx="6713579" cy="120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5033"/>
            <a:ext cx="5112568" cy="170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851920" y="2852936"/>
            <a:ext cx="370914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187624" y="3140968"/>
            <a:ext cx="6373441" cy="720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19672" y="4941168"/>
            <a:ext cx="62095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15616" y="5229200"/>
            <a:ext cx="671357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115616" y="5517232"/>
            <a:ext cx="6445449" cy="720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15616" y="5855568"/>
            <a:ext cx="69127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80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Pubmed,Scopus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ve </a:t>
            </a:r>
            <a:r>
              <a:rPr lang="tr-TR" dirty="0" err="1">
                <a:solidFill>
                  <a:schemeClr val="tx1"/>
                </a:solidFill>
                <a:latin typeface="Comic Sans MS" panose="030F0702030302020204" pitchFamily="66" charset="0"/>
              </a:rPr>
              <a:t>C</a:t>
            </a:r>
            <a:r>
              <a:rPr lang="tr-TR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ochrane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lib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., 2000-2016 arası taranmış</a:t>
            </a:r>
          </a:p>
          <a:p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5 yılın üzerinde uzun dönem sonuç bildiren, 11 RKÇ ve 5 RKÇ olmayan çalışma uygun bulunmuş.</a:t>
            </a:r>
          </a:p>
          <a:p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Uzun dönemde , TVT </a:t>
            </a:r>
            <a:r>
              <a:rPr lang="tr-TR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vs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TOT ( TVT-O VE TOT OI ), TVT-O </a:t>
            </a:r>
            <a:r>
              <a:rPr lang="tr-TR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vs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TOT OI,  uzun dönemde sübjektif ve objektif kür farkı yok. </a:t>
            </a:r>
            <a:endParaRPr lang="tr-T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7822719" cy="26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69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678"/>
            <a:ext cx="8310059" cy="378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899592" y="4581128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Comic Sans MS" panose="030F0702030302020204" pitchFamily="66" charset="0"/>
              </a:rPr>
              <a:t>25 merkez, 569 </a:t>
            </a:r>
            <a:r>
              <a:rPr lang="tr-TR" sz="2400" dirty="0" err="1" smtClean="0">
                <a:latin typeface="Comic Sans MS" panose="030F0702030302020204" pitchFamily="66" charset="0"/>
              </a:rPr>
              <a:t>olgu.uzun</a:t>
            </a:r>
            <a:r>
              <a:rPr lang="tr-TR" sz="2400" dirty="0" smtClean="0">
                <a:latin typeface="Comic Sans MS" panose="030F0702030302020204" pitchFamily="66" charset="0"/>
              </a:rPr>
              <a:t> dönem sonuçlar açısından literatürdeki en geniş seri..</a:t>
            </a:r>
            <a:endParaRPr lang="tr-T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13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6835745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411760" y="6021288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Austrian</a:t>
            </a:r>
            <a:r>
              <a:rPr lang="tr-TR" sz="2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2000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Urogynecology</a:t>
            </a:r>
            <a:r>
              <a:rPr lang="tr-TR" sz="2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2000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G</a:t>
            </a:r>
            <a:r>
              <a:rPr lang="tr-TR" sz="2000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roup</a:t>
            </a:r>
            <a:r>
              <a:rPr lang="tr-TR" sz="2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, 2018..</a:t>
            </a:r>
            <a:endParaRPr lang="tr-TR" sz="20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49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tr-TR" dirty="0" smtClean="0"/>
          </a:p>
          <a:p>
            <a:r>
              <a:rPr lang="tr-TR" dirty="0" smtClean="0">
                <a:latin typeface="Comic Sans MS" panose="030F0702030302020204" pitchFamily="66" charset="0"/>
              </a:rPr>
              <a:t>Öksürük testi, </a:t>
            </a:r>
            <a:r>
              <a:rPr lang="tr-TR" dirty="0" err="1">
                <a:latin typeface="Comic Sans MS" panose="030F0702030302020204" pitchFamily="66" charset="0"/>
              </a:rPr>
              <a:t>ü</a:t>
            </a:r>
            <a:r>
              <a:rPr lang="tr-TR" dirty="0" err="1" smtClean="0">
                <a:latin typeface="Comic Sans MS" panose="030F0702030302020204" pitchFamily="66" charset="0"/>
              </a:rPr>
              <a:t>rodinamik</a:t>
            </a:r>
            <a:r>
              <a:rPr lang="tr-TR" dirty="0" smtClean="0">
                <a:latin typeface="Comic Sans MS" panose="030F0702030302020204" pitchFamily="66" charset="0"/>
              </a:rPr>
              <a:t> parametreler ve komplikasyonlar açısından fark yok. ( %83/%76 )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Yaşam kalitesi her iki grupta da </a:t>
            </a:r>
            <a:r>
              <a:rPr lang="tr-TR" dirty="0" err="1" smtClean="0">
                <a:latin typeface="Comic Sans MS" panose="030F0702030302020204" pitchFamily="66" charset="0"/>
              </a:rPr>
              <a:t>yükselmiş.,gruplar</a:t>
            </a:r>
            <a:r>
              <a:rPr lang="tr-TR" dirty="0" smtClean="0">
                <a:latin typeface="Comic Sans MS" panose="030F0702030302020204" pitchFamily="66" charset="0"/>
              </a:rPr>
              <a:t> arasında fark yok..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5 yıl içinde de </a:t>
            </a:r>
            <a:r>
              <a:rPr lang="tr-TR" dirty="0" err="1" smtClean="0">
                <a:latin typeface="Comic Sans MS" panose="030F0702030302020204" pitchFamily="66" charset="0"/>
              </a:rPr>
              <a:t>novo</a:t>
            </a:r>
            <a:r>
              <a:rPr lang="tr-TR" dirty="0" smtClean="0">
                <a:latin typeface="Comic Sans MS" panose="030F0702030302020204" pitchFamily="66" charset="0"/>
              </a:rPr>
              <a:t> AAM her iki grupta da %6.4…..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Erozyon oranları arasında fark yok  ( %5.2/%4.5)</a:t>
            </a:r>
          </a:p>
          <a:p>
            <a:r>
              <a:rPr lang="tr-TR" dirty="0" err="1" smtClean="0">
                <a:latin typeface="Comic Sans MS" panose="030F0702030302020204" pitchFamily="66" charset="0"/>
              </a:rPr>
              <a:t>Reoperasyon</a:t>
            </a:r>
            <a:r>
              <a:rPr lang="tr-TR" dirty="0" smtClean="0">
                <a:latin typeface="Comic Sans MS" panose="030F0702030302020204" pitchFamily="66" charset="0"/>
              </a:rPr>
              <a:t> oranları arasında da fark yok. ( %4.1/%3.2)..</a:t>
            </a:r>
          </a:p>
          <a:p>
            <a:endParaRPr lang="tr-TR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SONUÇ: Her iki yöntemin uzun dönem sonuçları arasında fark yok. Cerrah hangisiyle rahat ediyorsa onu tercih edebilir.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5112567" cy="150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27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7016" y="2764589"/>
            <a:ext cx="8856984" cy="3712412"/>
          </a:xfrm>
        </p:spPr>
        <p:txBody>
          <a:bodyPr>
            <a:noAutofit/>
          </a:bodyPr>
          <a:lstStyle/>
          <a:p>
            <a:endParaRPr lang="tr-TR" sz="2489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tr-TR" sz="2489" dirty="0">
                <a:latin typeface="Comic Sans MS" pitchFamily="66" charset="0"/>
              </a:rPr>
              <a:t>13 </a:t>
            </a:r>
            <a:r>
              <a:rPr lang="tr-TR" sz="2489" dirty="0" smtClean="0">
                <a:latin typeface="Comic Sans MS" pitchFamily="66" charset="0"/>
              </a:rPr>
              <a:t>çalışma 2693 hasta..</a:t>
            </a:r>
            <a:endParaRPr lang="tr-TR" sz="2489" dirty="0">
              <a:latin typeface="Comic Sans MS" pitchFamily="66" charset="0"/>
            </a:endParaRPr>
          </a:p>
          <a:p>
            <a:r>
              <a:rPr lang="tr-TR" sz="2489" dirty="0" smtClean="0">
                <a:latin typeface="Comic Sans MS" pitchFamily="66" charset="0"/>
              </a:rPr>
              <a:t>etkinlik ( kür, iyileşme)  </a:t>
            </a:r>
            <a:endParaRPr lang="tr-TR" sz="1778" dirty="0">
              <a:latin typeface="Comic Sans MS" pitchFamily="66" charset="0"/>
            </a:endParaRPr>
          </a:p>
          <a:p>
            <a:pPr lvl="2"/>
            <a:r>
              <a:rPr lang="tr-TR" sz="1778" b="1" i="1" dirty="0" smtClean="0">
                <a:latin typeface="Comic Sans MS" pitchFamily="66" charset="0"/>
              </a:rPr>
              <a:t>SUI </a:t>
            </a:r>
            <a:r>
              <a:rPr lang="tr-TR" sz="1778" b="1" i="1" dirty="0" err="1">
                <a:latin typeface="Comic Sans MS" pitchFamily="66" charset="0"/>
              </a:rPr>
              <a:t>k</a:t>
            </a:r>
            <a:r>
              <a:rPr lang="tr-TR" sz="1778" b="1" i="1" dirty="0" err="1" smtClean="0">
                <a:latin typeface="Comic Sans MS" pitchFamily="66" charset="0"/>
              </a:rPr>
              <a:t>omponenti</a:t>
            </a:r>
            <a:r>
              <a:rPr lang="tr-TR" sz="1778" b="1" i="1" dirty="0" smtClean="0">
                <a:latin typeface="Comic Sans MS" pitchFamily="66" charset="0"/>
              </a:rPr>
              <a:t> açısından iyi sonuçlar(85-97 %)</a:t>
            </a:r>
            <a:endParaRPr lang="tr-TR" sz="1778" b="1" i="1" dirty="0">
              <a:latin typeface="Comic Sans MS" pitchFamily="66" charset="0"/>
            </a:endParaRPr>
          </a:p>
          <a:p>
            <a:pPr lvl="2"/>
            <a:r>
              <a:rPr lang="tr-TR" sz="1778" b="1" i="1" dirty="0" smtClean="0">
                <a:latin typeface="Comic Sans MS" pitchFamily="66" charset="0"/>
              </a:rPr>
              <a:t>AAM </a:t>
            </a:r>
            <a:r>
              <a:rPr lang="tr-TR" sz="1778" b="1" i="1" dirty="0" err="1">
                <a:latin typeface="Comic Sans MS" pitchFamily="66" charset="0"/>
              </a:rPr>
              <a:t>k</a:t>
            </a:r>
            <a:r>
              <a:rPr lang="tr-TR" sz="1778" b="1" i="1" dirty="0" err="1" smtClean="0">
                <a:latin typeface="Comic Sans MS" pitchFamily="66" charset="0"/>
              </a:rPr>
              <a:t>omponenti</a:t>
            </a:r>
            <a:r>
              <a:rPr lang="tr-TR" sz="1778" b="1" i="1" dirty="0" smtClean="0">
                <a:latin typeface="Comic Sans MS" pitchFamily="66" charset="0"/>
              </a:rPr>
              <a:t> açısından değişken sonuçlar  (30-85 %)</a:t>
            </a:r>
            <a:endParaRPr lang="tr-TR" sz="1778" b="1" i="1" dirty="0">
              <a:latin typeface="Comic Sans MS" pitchFamily="66" charset="0"/>
            </a:endParaRPr>
          </a:p>
          <a:p>
            <a:pPr lvl="3"/>
            <a:r>
              <a:rPr lang="tr-TR" dirty="0" smtClean="0">
                <a:solidFill>
                  <a:schemeClr val="tx2"/>
                </a:solidFill>
                <a:latin typeface="Comic Sans MS" pitchFamily="66" charset="0"/>
              </a:rPr>
              <a:t>Başarı ..       AAM semptomları operasyon öncesi ön plandaysa</a:t>
            </a:r>
          </a:p>
          <a:p>
            <a:pPr lvl="3"/>
            <a:endParaRPr lang="tr-TR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tr-TR" sz="2489" dirty="0" smtClean="0">
                <a:latin typeface="Comic Sans MS" pitchFamily="66" charset="0"/>
              </a:rPr>
              <a:t>TVT </a:t>
            </a:r>
            <a:r>
              <a:rPr lang="tr-TR" sz="2489" dirty="0" err="1" smtClean="0">
                <a:latin typeface="Comic Sans MS" pitchFamily="66" charset="0"/>
              </a:rPr>
              <a:t>vs</a:t>
            </a:r>
            <a:r>
              <a:rPr lang="tr-TR" sz="2489" dirty="0" smtClean="0">
                <a:latin typeface="Comic Sans MS" pitchFamily="66" charset="0"/>
              </a:rPr>
              <a:t> TOT arasında fark yok.…</a:t>
            </a:r>
            <a:endParaRPr lang="tr-TR" sz="2489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0662"/>
            <a:ext cx="7353300" cy="198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şağı Ok 1"/>
          <p:cNvSpPr/>
          <p:nvPr/>
        </p:nvSpPr>
        <p:spPr>
          <a:xfrm>
            <a:off x="2483768" y="4869160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89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MUS/ </a:t>
            </a:r>
            <a:r>
              <a:rPr lang="tr-TR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mixed</a:t>
            </a:r>
            <a:r>
              <a:rPr lang="tr-TR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UI</a:t>
            </a:r>
            <a:endParaRPr lang="tr-TR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Comic Sans MS" panose="030F0702030302020204" pitchFamily="66" charset="0"/>
              </a:rPr>
              <a:t>SUI </a:t>
            </a:r>
            <a:r>
              <a:rPr lang="tr-TR" dirty="0" err="1" smtClean="0">
                <a:latin typeface="Comic Sans MS" panose="030F0702030302020204" pitchFamily="66" charset="0"/>
              </a:rPr>
              <a:t>semptomlartının</a:t>
            </a:r>
            <a:r>
              <a:rPr lang="tr-TR" dirty="0" smtClean="0">
                <a:latin typeface="Comic Sans MS" panose="030F0702030302020204" pitchFamily="66" charset="0"/>
              </a:rPr>
              <a:t> tedavisinde TOT VE TVT arasında fark yok.</a:t>
            </a:r>
          </a:p>
          <a:p>
            <a:r>
              <a:rPr lang="tr-TR" dirty="0" err="1" smtClean="0">
                <a:latin typeface="Comic Sans MS" panose="030F0702030302020204" pitchFamily="66" charset="0"/>
              </a:rPr>
              <a:t>Burch</a:t>
            </a:r>
            <a:r>
              <a:rPr lang="tr-TR" dirty="0" smtClean="0">
                <a:latin typeface="Comic Sans MS" panose="030F0702030302020204" pitchFamily="66" charset="0"/>
              </a:rPr>
              <a:t> op. </a:t>
            </a:r>
            <a:r>
              <a:rPr lang="tr-TR" dirty="0">
                <a:latin typeface="Comic Sans MS" panose="030F0702030302020204" pitchFamily="66" charset="0"/>
              </a:rPr>
              <a:t>v</a:t>
            </a:r>
            <a:r>
              <a:rPr lang="tr-TR" dirty="0" smtClean="0">
                <a:latin typeface="Comic Sans MS" panose="030F0702030302020204" pitchFamily="66" charset="0"/>
              </a:rPr>
              <a:t>e PVS sonrası, AAM semptomlarında belirgin artış. …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Mixed </a:t>
            </a:r>
            <a:r>
              <a:rPr lang="tr-TR" dirty="0" err="1" smtClean="0">
                <a:latin typeface="Comic Sans MS" panose="030F0702030302020204" pitchFamily="66" charset="0"/>
              </a:rPr>
              <a:t>UI’si</a:t>
            </a:r>
            <a:r>
              <a:rPr lang="tr-TR" dirty="0" smtClean="0">
                <a:latin typeface="Comic Sans MS" panose="030F0702030302020204" pitchFamily="66" charset="0"/>
              </a:rPr>
              <a:t> olan hastalar operasyon öncesi bilgilendirilmeli..</a:t>
            </a:r>
          </a:p>
          <a:p>
            <a:r>
              <a:rPr lang="tr-TR" dirty="0" err="1" smtClean="0">
                <a:latin typeface="Comic Sans MS" panose="030F0702030302020204" pitchFamily="66" charset="0"/>
              </a:rPr>
              <a:t>Mixedv</a:t>
            </a:r>
            <a:r>
              <a:rPr lang="tr-TR" dirty="0" smtClean="0">
                <a:latin typeface="Comic Sans MS" panose="030F0702030302020204" pitchFamily="66" charset="0"/>
              </a:rPr>
              <a:t> </a:t>
            </a:r>
            <a:r>
              <a:rPr lang="tr-TR" dirty="0" err="1" smtClean="0">
                <a:latin typeface="Comic Sans MS" panose="030F0702030302020204" pitchFamily="66" charset="0"/>
              </a:rPr>
              <a:t>UI’si</a:t>
            </a:r>
            <a:r>
              <a:rPr lang="tr-TR" dirty="0" smtClean="0">
                <a:latin typeface="Comic Sans MS" panose="030F0702030302020204" pitchFamily="66" charset="0"/>
              </a:rPr>
              <a:t> olup, AAM semptomları çok belirgin olan hastalarda gerekirse operasyon yapılmamalı….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4138" t="13723" r="25287" b="49659"/>
          <a:stretch/>
        </p:blipFill>
        <p:spPr>
          <a:xfrm>
            <a:off x="3743908" y="4916358"/>
            <a:ext cx="4392488" cy="169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8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3559" y="3172972"/>
            <a:ext cx="7827212" cy="2653507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81000"/>
            <a:ext cx="8178800" cy="221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7602" y="2724922"/>
            <a:ext cx="7424825" cy="150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1609" y="4645135"/>
            <a:ext cx="6939246" cy="113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437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MUS ve ISY</a:t>
            </a:r>
            <a:endParaRPr lang="tr-TR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	</a:t>
            </a:r>
            <a:r>
              <a:rPr lang="tr-TR" dirty="0" smtClean="0">
                <a:solidFill>
                  <a:schemeClr val="tx1"/>
                </a:solidFill>
                <a:latin typeface="Comic Sans MS" pitchFamily="66" charset="0"/>
              </a:rPr>
              <a:t>164 hasta; SUI + ISY, TVT vs TOT </a:t>
            </a:r>
          </a:p>
          <a:p>
            <a:r>
              <a:rPr lang="tr-TR" dirty="0" smtClean="0">
                <a:solidFill>
                  <a:schemeClr val="tx1"/>
                </a:solidFill>
                <a:latin typeface="Comic Sans MS" pitchFamily="66" charset="0"/>
              </a:rPr>
              <a:t>TVT </a:t>
            </a:r>
            <a:r>
              <a:rPr lang="tr-TR" dirty="0" err="1" smtClean="0">
                <a:solidFill>
                  <a:schemeClr val="tx1"/>
                </a:solidFill>
                <a:latin typeface="Comic Sans MS" pitchFamily="66" charset="0"/>
              </a:rPr>
              <a:t>vs</a:t>
            </a:r>
            <a:r>
              <a:rPr lang="tr-TR" dirty="0" smtClean="0">
                <a:solidFill>
                  <a:schemeClr val="tx1"/>
                </a:solidFill>
                <a:latin typeface="Comic Sans MS" pitchFamily="66" charset="0"/>
              </a:rPr>
              <a:t> TOT; TVT daha etkin..</a:t>
            </a:r>
          </a:p>
          <a:p>
            <a:pPr lvl="2"/>
            <a:r>
              <a:rPr lang="tr-TR" dirty="0" smtClean="0">
                <a:solidFill>
                  <a:schemeClr val="tx1"/>
                </a:solidFill>
                <a:latin typeface="Comic Sans MS" pitchFamily="66" charset="0"/>
              </a:rPr>
              <a:t>6. ay (%79 </a:t>
            </a:r>
            <a:r>
              <a:rPr lang="tr-TR" dirty="0" err="1" smtClean="0">
                <a:solidFill>
                  <a:schemeClr val="tx1"/>
                </a:solidFill>
                <a:latin typeface="Comic Sans MS" pitchFamily="66" charset="0"/>
              </a:rPr>
              <a:t>vs</a:t>
            </a:r>
            <a:r>
              <a:rPr lang="tr-TR" dirty="0" smtClean="0">
                <a:solidFill>
                  <a:schemeClr val="tx1"/>
                </a:solidFill>
                <a:latin typeface="Comic Sans MS" pitchFamily="66" charset="0"/>
              </a:rPr>
              <a:t> %55)</a:t>
            </a:r>
          </a:p>
          <a:p>
            <a:r>
              <a:rPr lang="tr-TR" dirty="0" smtClean="0">
                <a:solidFill>
                  <a:schemeClr val="tx1"/>
                </a:solidFill>
                <a:latin typeface="Comic Sans MS" pitchFamily="66" charset="0"/>
              </a:rPr>
              <a:t>TOT grubunda 9 hastaya </a:t>
            </a:r>
            <a:r>
              <a:rPr lang="tr-TR" dirty="0" err="1" smtClean="0">
                <a:solidFill>
                  <a:schemeClr val="tx1"/>
                </a:solidFill>
                <a:latin typeface="Comic Sans MS" pitchFamily="66" charset="0"/>
              </a:rPr>
              <a:t>reoperasyon</a:t>
            </a:r>
            <a:r>
              <a:rPr lang="tr-TR" dirty="0" smtClean="0">
                <a:solidFill>
                  <a:schemeClr val="tx1"/>
                </a:solidFill>
                <a:latin typeface="Comic Sans MS" pitchFamily="66" charset="0"/>
              </a:rPr>
              <a:t> gereksinimi..</a:t>
            </a:r>
          </a:p>
          <a:p>
            <a:endParaRPr lang="tr-TR" dirty="0">
              <a:solidFill>
                <a:schemeClr val="tx1"/>
              </a:solidFill>
              <a:latin typeface="Comic Sans MS" pitchFamily="66" charset="0"/>
            </a:endParaRPr>
          </a:p>
          <a:p>
            <a:endParaRPr lang="tr-TR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tr-TR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İSY’de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TVT’nin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TOT’a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göre , üstün olduğunu söyleyenler var, ama </a:t>
            </a:r>
            <a:r>
              <a:rPr lang="tr-TR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konsensus</a:t>
            </a:r>
            <a:r>
              <a:rPr lang="tr-TR" dirty="0" smtClean="0">
                <a:solidFill>
                  <a:schemeClr val="tx1"/>
                </a:solidFill>
                <a:latin typeface="Comic Sans MS" pitchFamily="66" charset="0"/>
              </a:rPr>
              <a:t> yok.</a:t>
            </a:r>
          </a:p>
          <a:p>
            <a:endParaRPr lang="tr-TR" dirty="0">
              <a:solidFill>
                <a:schemeClr val="tx1"/>
              </a:solidFill>
              <a:latin typeface="Comic Sans MS" pitchFamily="66" charset="0"/>
            </a:endParaRPr>
          </a:p>
          <a:p>
            <a:endParaRPr lang="tr-TR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tr-TR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84984"/>
            <a:ext cx="2376264" cy="800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/>
          <a:srcRect l="24138" t="13723" r="25287" b="49659"/>
          <a:stretch/>
        </p:blipFill>
        <p:spPr>
          <a:xfrm>
            <a:off x="3326432" y="5085184"/>
            <a:ext cx="3744416" cy="144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7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2852936"/>
            <a:ext cx="8291264" cy="3273227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1980’lerde Tip 3 </a:t>
            </a:r>
            <a:r>
              <a:rPr lang="tr-TR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inkontinans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r>
              <a:rPr lang="tr-TR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Blavais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ve </a:t>
            </a:r>
            <a:r>
              <a:rPr lang="tr-TR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Olsson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1987 «düşük basınçlı </a:t>
            </a:r>
            <a:r>
              <a:rPr lang="tr-TR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ürethra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». </a:t>
            </a:r>
            <a:r>
              <a:rPr lang="tr-TR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Sand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..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	VLPP &lt; 60mm H2O</a:t>
            </a:r>
          </a:p>
          <a:p>
            <a:pPr marL="0" indent="0">
              <a:buNone/>
            </a:pPr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	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MCU&lt; 20 MM H20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1990’larda </a:t>
            </a:r>
            <a:r>
              <a:rPr lang="tr-TR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hipermobil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olmayan </a:t>
            </a:r>
            <a:r>
              <a:rPr lang="tr-TR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rijid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urethra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2013 : IUGA ve ICS : tarihsel önemi </a:t>
            </a:r>
            <a:r>
              <a:rPr lang="tr-TR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var.klinik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kullanımı belirsiz…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Artık yönlendirme olmadan her </a:t>
            </a:r>
            <a:r>
              <a:rPr lang="tr-TR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stress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UI olgusu, TVT veya TOT la tedavi edilebilir….</a:t>
            </a:r>
            <a:endParaRPr lang="tr-T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420677" cy="254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11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MUS ve </a:t>
            </a:r>
            <a:r>
              <a:rPr lang="en-US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Obes</a:t>
            </a:r>
            <a:r>
              <a:rPr lang="tr-TR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ite</a:t>
            </a:r>
            <a:endParaRPr lang="en-US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tr-TR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TVT </a:t>
            </a:r>
            <a:r>
              <a:rPr lang="tr-TR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vs</a:t>
            </a:r>
            <a:r>
              <a:rPr lang="tr-TR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TOT :  Fark yok</a:t>
            </a:r>
            <a:endParaRPr lang="el-GR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349250" lvl="1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	</a:t>
            </a:r>
            <a:r>
              <a:rPr lang="en-US" dirty="0" err="1" smtClean="0">
                <a:latin typeface="Comic Sans MS" panose="030F0702030302020204" pitchFamily="66" charset="0"/>
              </a:rPr>
              <a:t>Rafii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et al </a:t>
            </a:r>
            <a:r>
              <a:rPr lang="en-US" dirty="0" smtClean="0">
                <a:latin typeface="Comic Sans MS" panose="030F0702030302020204" pitchFamily="66" charset="0"/>
              </a:rPr>
              <a:t>2003</a:t>
            </a:r>
            <a:r>
              <a:rPr lang="el-GR" dirty="0" smtClean="0">
                <a:latin typeface="Comic Sans MS" panose="030F0702030302020204" pitchFamily="66" charset="0"/>
              </a:rPr>
              <a:t>, </a:t>
            </a:r>
            <a:r>
              <a:rPr lang="en-US" dirty="0" err="1" smtClean="0">
                <a:latin typeface="Comic Sans MS" panose="030F0702030302020204" pitchFamily="66" charset="0"/>
              </a:rPr>
              <a:t>Killingsworth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et al; </a:t>
            </a:r>
            <a:r>
              <a:rPr lang="en-US" dirty="0" smtClean="0">
                <a:latin typeface="Comic Sans MS" panose="030F0702030302020204" pitchFamily="66" charset="0"/>
              </a:rPr>
              <a:t>2009</a:t>
            </a:r>
            <a:r>
              <a:rPr lang="el-GR" dirty="0" smtClean="0">
                <a:latin typeface="Comic Sans MS" panose="030F0702030302020204" pitchFamily="66" charset="0"/>
              </a:rPr>
              <a:t>, </a:t>
            </a:r>
            <a:r>
              <a:rPr lang="en-US" dirty="0" err="1" smtClean="0">
                <a:latin typeface="Comic Sans MS" panose="030F0702030302020204" pitchFamily="66" charset="0"/>
              </a:rPr>
              <a:t>Rechberger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et al </a:t>
            </a:r>
            <a:r>
              <a:rPr lang="en-US" dirty="0" smtClean="0">
                <a:latin typeface="Comic Sans MS" panose="030F0702030302020204" pitchFamily="66" charset="0"/>
              </a:rPr>
              <a:t>2009</a:t>
            </a:r>
            <a:endParaRPr lang="el-GR" dirty="0" smtClean="0">
              <a:latin typeface="Comic Sans MS" panose="030F0702030302020204" pitchFamily="66" charset="0"/>
            </a:endParaRPr>
          </a:p>
          <a:p>
            <a:pPr lvl="1">
              <a:buFont typeface="Arial" pitchFamily="34" charset="0"/>
              <a:buChar char="•"/>
            </a:pPr>
            <a:endParaRPr lang="el-GR" dirty="0">
              <a:latin typeface="Comic Sans MS" panose="030F0702030302020204" pitchFamily="66" charset="0"/>
            </a:endParaRPr>
          </a:p>
          <a:p>
            <a:pPr marL="342900" lvl="2" indent="-342900">
              <a:spcBef>
                <a:spcPts val="2000"/>
              </a:spcBef>
              <a:buFont typeface="Arial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TVT </a:t>
            </a:r>
            <a:r>
              <a:rPr lang="tr-TR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vs</a:t>
            </a:r>
            <a:r>
              <a:rPr lang="tr-TR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TOT </a:t>
            </a:r>
            <a:r>
              <a:rPr lang="tr-TR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:  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BMI &gt;25</a:t>
            </a:r>
            <a:r>
              <a:rPr lang="tr-TR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ise azalmış etkinlik.</a:t>
            </a: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(OR, 2.9)</a:t>
            </a:r>
          </a:p>
          <a:p>
            <a:pPr marL="349250" lvl="1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					</a:t>
            </a:r>
            <a:r>
              <a:rPr lang="en-US" dirty="0" err="1" smtClean="0">
                <a:latin typeface="Comic Sans MS" panose="030F0702030302020204" pitchFamily="66" charset="0"/>
              </a:rPr>
              <a:t>Stav</a:t>
            </a:r>
            <a:r>
              <a:rPr lang="en-US" dirty="0" smtClean="0">
                <a:latin typeface="Comic Sans MS" panose="030F0702030302020204" pitchFamily="66" charset="0"/>
              </a:rPr>
              <a:t> et al 200</a:t>
            </a:r>
            <a:r>
              <a:rPr lang="tr-TR" dirty="0" smtClean="0">
                <a:latin typeface="Comic Sans MS" panose="030F0702030302020204" pitchFamily="66" charset="0"/>
              </a:rPr>
              <a:t>9</a:t>
            </a:r>
          </a:p>
          <a:p>
            <a:pPr marL="692150" lvl="1" indent="-342900"/>
            <a:r>
              <a:rPr lang="tr-TR" sz="2400" dirty="0" smtClean="0">
                <a:latin typeface="Comic Sans MS" panose="030F0702030302020204" pitchFamily="66" charset="0"/>
              </a:rPr>
              <a:t>Diğer op.ve MUS : Eldeki kanıtlar bir operasyonun diğerine etkinliğini ( MUS, </a:t>
            </a:r>
            <a:r>
              <a:rPr lang="tr-TR" sz="2400" dirty="0" err="1" smtClean="0">
                <a:latin typeface="Comic Sans MS" panose="030F0702030302020204" pitchFamily="66" charset="0"/>
              </a:rPr>
              <a:t>Burch</a:t>
            </a:r>
            <a:r>
              <a:rPr lang="tr-TR" sz="2400" dirty="0" smtClean="0">
                <a:latin typeface="Comic Sans MS" panose="030F0702030302020204" pitchFamily="66" charset="0"/>
              </a:rPr>
              <a:t> op., PVS ) ortaya koymasa da</a:t>
            </a:r>
            <a:r>
              <a:rPr lang="en-US" sz="2400" dirty="0" smtClean="0">
                <a:latin typeface="Comic Sans MS" panose="030F0702030302020204" pitchFamily="66" charset="0"/>
              </a:rPr>
              <a:t>, </a:t>
            </a:r>
            <a:r>
              <a:rPr lang="tr-TR" sz="2400" dirty="0" smtClean="0">
                <a:latin typeface="Comic Sans MS" panose="030F0702030302020204" pitchFamily="66" charset="0"/>
              </a:rPr>
              <a:t>avantajları düşünülerek MUS tercih edilebilir. TVT/TOT arasında fark yok…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/>
          <a:srcRect l="24138" t="13723" r="25287" b="49659"/>
          <a:stretch/>
        </p:blipFill>
        <p:spPr>
          <a:xfrm>
            <a:off x="5364088" y="260648"/>
            <a:ext cx="3672408" cy="141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1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MUS / 65 yaş ve üzeri kadınlar.</a:t>
            </a:r>
            <a:endParaRPr lang="tr-TR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MUS, SUI olan kadınlarda </a:t>
            </a:r>
            <a:r>
              <a:rPr lang="tr-TR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kontinansı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ve yaşam kalitesi skorlarını </a:t>
            </a:r>
            <a:r>
              <a:rPr lang="tr-TR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artrmaktadır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; ama az sayıda çalışma var..</a:t>
            </a:r>
            <a:endParaRPr lang="en-US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		</a:t>
            </a:r>
            <a:r>
              <a:rPr lang="da-DK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Int Urogynecol J (2015) 26:1095–1102 </a:t>
            </a:r>
            <a:endParaRPr lang="tr-TR" sz="1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65 yaş üzeri kadınlarda , TVT/ TOT arasında , düşük </a:t>
            </a:r>
            <a:r>
              <a:rPr lang="tr-TR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morbiditesi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ve kısa operasyon süresi </a:t>
            </a:r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nedeniyle TOT tercih 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edilmelidir..</a:t>
            </a:r>
            <a:endParaRPr lang="tr-T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4138" t="13723" r="25287" b="49659"/>
          <a:stretch/>
        </p:blipFill>
        <p:spPr>
          <a:xfrm>
            <a:off x="3275856" y="4457704"/>
            <a:ext cx="5112568" cy="197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15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Rekurrent</a:t>
            </a:r>
            <a:r>
              <a:rPr lang="tr-TR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SUI/Açık </a:t>
            </a:r>
            <a:r>
              <a:rPr lang="tr-TR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kolposuspensiyonun</a:t>
            </a:r>
            <a:r>
              <a:rPr lang="tr-TR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yeniden keşfi ?</a:t>
            </a:r>
            <a:endParaRPr lang="tr-TR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Rekürrent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SUI’de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açık </a:t>
            </a:r>
            <a:r>
              <a:rPr lang="tr-TR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kolposuspensiyon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op., başarısız bir </a:t>
            </a:r>
            <a:r>
              <a:rPr lang="tr-TR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MUS’tan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sonrası değerli bir operasyon seçeneği sunmaktadır.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tr-TR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			</a:t>
            </a:r>
          </a:p>
          <a:p>
            <a:pPr marL="0" indent="0">
              <a:buNone/>
            </a:pPr>
            <a:endParaRPr lang="tr-TR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Elimizde başarısız bir MUS operasyonundan sonra bir operasyonu önerecek ya da reddedecek , 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ya da 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yönetim stratejisi oluşturacak yeterli veri yoktur.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Bu eksikliği giderecek </a:t>
            </a:r>
            <a:r>
              <a:rPr lang="tr-TR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RKÇ’lere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acil ihtiyaç vardır</a:t>
            </a:r>
            <a:r>
              <a:rPr lang="tr-TR" dirty="0" smtClean="0"/>
              <a:t>.</a:t>
            </a:r>
            <a:endParaRPr lang="en-US" dirty="0"/>
          </a:p>
          <a:p>
            <a:pPr marL="0" indent="0">
              <a:buNone/>
            </a:pPr>
            <a:endParaRPr lang="tr-TR" sz="1800" dirty="0" smtClean="0"/>
          </a:p>
          <a:p>
            <a:pPr marL="0" indent="0">
              <a:buNone/>
            </a:pPr>
            <a:endParaRPr lang="tr-TR" sz="1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3231" t="20299" r="25582" b="31401"/>
          <a:stretch/>
        </p:blipFill>
        <p:spPr>
          <a:xfrm>
            <a:off x="4716016" y="5188210"/>
            <a:ext cx="2736304" cy="145234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20888"/>
            <a:ext cx="3491475" cy="120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58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SONUÇLAR</a:t>
            </a:r>
            <a:endParaRPr lang="tr-TR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tr-TR" sz="3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Midurethral</a:t>
            </a:r>
            <a:r>
              <a:rPr lang="tr-TR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sentetik </a:t>
            </a:r>
            <a:r>
              <a:rPr lang="tr-TR" sz="32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slingler</a:t>
            </a:r>
            <a:r>
              <a:rPr lang="tr-TR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SUI cerrahisinde bir devrimdir.</a:t>
            </a:r>
            <a:endParaRPr lang="tr-TR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		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azalmış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morbidit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		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kısa hastanede 	kalış süresi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		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çalışmaya erken 	dönüş</a:t>
            </a:r>
          </a:p>
          <a:p>
            <a:pPr>
              <a:buNone/>
            </a:pPr>
            <a:endParaRPr lang="en-GB" dirty="0" smtClean="0"/>
          </a:p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416" y="1772816"/>
            <a:ext cx="402004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02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SONUÇLAR</a:t>
            </a:r>
            <a:endParaRPr lang="tr-TR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SUI tedavisinde TVT ve TOT benzer etkinliğe sahiptir</a:t>
            </a:r>
            <a:r>
              <a:rPr lang="tr-TR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.…</a:t>
            </a:r>
          </a:p>
          <a:p>
            <a:endParaRPr lang="tr-TR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tr-TR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TVT VE TOT,  </a:t>
            </a:r>
            <a:r>
              <a:rPr lang="tr-TR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mixed</a:t>
            </a:r>
            <a:r>
              <a:rPr lang="tr-TR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UI ve </a:t>
            </a:r>
            <a:r>
              <a:rPr lang="tr-TR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obez</a:t>
            </a:r>
            <a:r>
              <a:rPr lang="tr-TR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hastalarda benzer etkinliktedir. ; fakat </a:t>
            </a:r>
            <a:r>
              <a:rPr lang="tr-T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kesin sonuçlar için daha fazla </a:t>
            </a:r>
            <a:r>
              <a:rPr lang="tr-T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RKÇ’ye</a:t>
            </a:r>
            <a:r>
              <a:rPr lang="tr-T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ihtiyaç vardır</a:t>
            </a:r>
            <a:r>
              <a:rPr lang="tr-TR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tr-TR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ISY tanımı zor ve artık tarihsel önemde bir klinik durumdur. Burada </a:t>
            </a:r>
            <a:r>
              <a:rPr lang="tr-TR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TVT’nin</a:t>
            </a:r>
            <a:r>
              <a:rPr lang="tr-TR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görece etkinliği sorgulanmalıdır.</a:t>
            </a:r>
          </a:p>
          <a:p>
            <a:r>
              <a:rPr lang="tr-TR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Hekimler tercihlerini benzer etkinlikte ama belirgin olarak komplikasyonları daha az </a:t>
            </a:r>
            <a:r>
              <a:rPr lang="tr-TR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TOT’dan</a:t>
            </a:r>
            <a:r>
              <a:rPr lang="tr-TR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yana koymaktadır..</a:t>
            </a:r>
            <a:endParaRPr lang="tr-TR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4399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5510" y="2468895"/>
            <a:ext cx="3562739" cy="3840426"/>
          </a:xfrm>
        </p:spPr>
        <p:txBody>
          <a:bodyPr>
            <a:normAutofit/>
          </a:bodyPr>
          <a:lstStyle/>
          <a:p>
            <a:r>
              <a:rPr lang="tr-TR" sz="2844" dirty="0">
                <a:solidFill>
                  <a:schemeClr val="tx1"/>
                </a:solidFill>
                <a:latin typeface="Comic Sans MS" pitchFamily="66" charset="0"/>
              </a:rPr>
              <a:t>2000-2009 </a:t>
            </a:r>
            <a:r>
              <a:rPr lang="tr-TR" sz="2844" dirty="0" smtClean="0">
                <a:solidFill>
                  <a:schemeClr val="tx1"/>
                </a:solidFill>
                <a:latin typeface="Comic Sans MS" pitchFamily="66" charset="0"/>
              </a:rPr>
              <a:t>ABD’de</a:t>
            </a:r>
            <a:endParaRPr lang="tr-TR" sz="2844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tr-TR" sz="2489" dirty="0">
                <a:solidFill>
                  <a:schemeClr val="tx1"/>
                </a:solidFill>
                <a:latin typeface="Comic Sans MS" pitchFamily="66" charset="0"/>
              </a:rPr>
              <a:t>182110  </a:t>
            </a:r>
            <a:r>
              <a:rPr lang="tr-TR" sz="2489" dirty="0" smtClean="0">
                <a:solidFill>
                  <a:schemeClr val="tx1"/>
                </a:solidFill>
                <a:latin typeface="Comic Sans MS" pitchFamily="66" charset="0"/>
              </a:rPr>
              <a:t>SUI operasyonu</a:t>
            </a:r>
            <a:endParaRPr lang="tr-TR" sz="2667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tr-TR" sz="2133" b="1" dirty="0" smtClean="0">
                <a:solidFill>
                  <a:schemeClr val="tx1"/>
                </a:solidFill>
                <a:latin typeface="Comic Sans MS" pitchFamily="66" charset="0"/>
              </a:rPr>
              <a:t>80.5 % </a:t>
            </a:r>
            <a:r>
              <a:rPr lang="tr-TR" sz="2133" b="1" dirty="0">
                <a:solidFill>
                  <a:schemeClr val="tx1"/>
                </a:solidFill>
                <a:latin typeface="Comic Sans MS" pitchFamily="66" charset="0"/>
              </a:rPr>
              <a:t>TVT/TOT</a:t>
            </a:r>
          </a:p>
          <a:p>
            <a:r>
              <a:rPr lang="tr-TR" sz="2133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tr-TR" sz="2133" dirty="0">
                <a:solidFill>
                  <a:schemeClr val="tx1"/>
                </a:solidFill>
                <a:latin typeface="Comic Sans MS" pitchFamily="66" charset="0"/>
              </a:rPr>
              <a:t>10.5 </a:t>
            </a:r>
            <a:r>
              <a:rPr lang="tr-TR" sz="2133" dirty="0" smtClean="0">
                <a:solidFill>
                  <a:schemeClr val="tx1"/>
                </a:solidFill>
                <a:latin typeface="Comic Sans MS" pitchFamily="66" charset="0"/>
              </a:rPr>
              <a:t>% </a:t>
            </a:r>
            <a:r>
              <a:rPr lang="tr-TR" sz="2133" dirty="0" err="1" smtClean="0">
                <a:solidFill>
                  <a:schemeClr val="tx1"/>
                </a:solidFill>
                <a:latin typeface="Comic Sans MS" pitchFamily="66" charset="0"/>
              </a:rPr>
              <a:t>Burch</a:t>
            </a:r>
            <a:r>
              <a:rPr lang="tr-TR" sz="2133" dirty="0" smtClean="0">
                <a:solidFill>
                  <a:schemeClr val="tx1"/>
                </a:solidFill>
                <a:latin typeface="Comic Sans MS" pitchFamily="66" charset="0"/>
              </a:rPr>
              <a:t> op.</a:t>
            </a:r>
            <a:endParaRPr lang="tr-TR" sz="2133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tr-TR" sz="2133" dirty="0" smtClean="0">
                <a:solidFill>
                  <a:schemeClr val="tx1"/>
                </a:solidFill>
                <a:latin typeface="Comic Sans MS" pitchFamily="66" charset="0"/>
              </a:rPr>
              <a:t>9 % diğerleri</a:t>
            </a:r>
            <a:endParaRPr lang="tr-TR" sz="2133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tr-TR" sz="2133" i="1" dirty="0" smtClean="0">
                <a:solidFill>
                  <a:schemeClr val="tx1"/>
                </a:solidFill>
                <a:latin typeface="Comic Sans MS" pitchFamily="66" charset="0"/>
              </a:rPr>
              <a:t> 527 </a:t>
            </a:r>
            <a:r>
              <a:rPr lang="tr-TR" sz="2133" i="1" dirty="0" err="1">
                <a:solidFill>
                  <a:schemeClr val="tx1"/>
                </a:solidFill>
                <a:latin typeface="Comic Sans MS" pitchFamily="66" charset="0"/>
              </a:rPr>
              <a:t>Kelly</a:t>
            </a:r>
            <a:r>
              <a:rPr lang="tr-TR" sz="2133" i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tr-TR" sz="2133" i="1" dirty="0" err="1" smtClean="0">
                <a:solidFill>
                  <a:schemeClr val="tx1"/>
                </a:solidFill>
                <a:latin typeface="Comic Sans MS" pitchFamily="66" charset="0"/>
              </a:rPr>
              <a:t>plikasyonu</a:t>
            </a:r>
            <a:endParaRPr lang="tr-TR" sz="2133" i="1" dirty="0">
              <a:solidFill>
                <a:schemeClr val="tx1"/>
              </a:solidFill>
              <a:latin typeface="Comic Sans MS" pitchFamily="66" charset="0"/>
            </a:endParaRPr>
          </a:p>
          <a:p>
            <a:endParaRPr lang="tr-TR" sz="2133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894" y="2532901"/>
            <a:ext cx="511492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209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4" y="1420747"/>
            <a:ext cx="2600325" cy="186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75901" y="5683620"/>
            <a:ext cx="4160462" cy="721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 </a:t>
            </a:r>
            <a:r>
              <a:rPr lang="en-US" sz="1244" b="1" dirty="0">
                <a:latin typeface="Comic Sans MS" pitchFamily="66" charset="0"/>
              </a:rPr>
              <a:t>data between 2000 and 2009 from a database containing health care claims data from employer-based plans in the United States.</a:t>
            </a:r>
            <a:endParaRPr lang="tr-TR" sz="1244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29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5509" y="612687"/>
            <a:ext cx="7772400" cy="1016000"/>
          </a:xfrm>
          <a:noFill/>
          <a:ln/>
        </p:spPr>
        <p:txBody>
          <a:bodyPr>
            <a:normAutofit fontScale="90000"/>
          </a:bodyPr>
          <a:lstStyle/>
          <a:p>
            <a:pPr algn="l"/>
            <a:r>
              <a:rPr lang="tr-TR" sz="32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Midurethral</a:t>
            </a:r>
            <a:r>
              <a:rPr lang="tr-TR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sz="32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Slingler</a:t>
            </a:r>
            <a:r>
              <a:rPr lang="tr-TR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/>
            </a:r>
            <a:br>
              <a:rPr lang="tr-TR" sz="3200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tr-TR" sz="32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( </a:t>
            </a:r>
            <a:r>
              <a:rPr lang="tr-TR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MUS )</a:t>
            </a:r>
            <a:endParaRPr lang="en-US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9" y="1892302"/>
            <a:ext cx="3817937" cy="3969455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ct val="45000"/>
              </a:spcBef>
            </a:pPr>
            <a:r>
              <a:rPr lang="tr-TR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TVT: </a:t>
            </a:r>
            <a:r>
              <a:rPr lang="en-US" sz="20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Ulmsten</a:t>
            </a:r>
            <a:r>
              <a:rPr lang="tr-TR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1995</a:t>
            </a:r>
          </a:p>
          <a:p>
            <a:pPr>
              <a:lnSpc>
                <a:spcPct val="115000"/>
              </a:lnSpc>
              <a:spcBef>
                <a:spcPct val="45000"/>
              </a:spcBef>
            </a:pPr>
            <a:r>
              <a:rPr lang="tr-TR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Integral</a:t>
            </a:r>
            <a:r>
              <a:rPr lang="tr-TR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theori</a:t>
            </a:r>
            <a:r>
              <a:rPr lang="tr-TR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:</a:t>
            </a: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15000"/>
              </a:lnSpc>
              <a:spcBef>
                <a:spcPct val="45000"/>
              </a:spcBef>
              <a:buNone/>
            </a:pPr>
            <a:r>
              <a:rPr lang="tr-TR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</a:t>
            </a:r>
            <a:r>
              <a:rPr lang="tr-TR" sz="20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Ürethral</a:t>
            </a:r>
            <a:r>
              <a:rPr lang="tr-TR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kapanmadan sorumlu  3 önemli yapı...</a:t>
            </a: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1">
              <a:lnSpc>
                <a:spcPct val="115000"/>
              </a:lnSpc>
              <a:spcBef>
                <a:spcPct val="45000"/>
              </a:spcBef>
            </a:pPr>
            <a:r>
              <a:rPr lang="en-US" dirty="0" err="1">
                <a:latin typeface="Comic Sans MS" panose="030F0702030302020204" pitchFamily="66" charset="0"/>
              </a:rPr>
              <a:t>Pubourethral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ligament</a:t>
            </a:r>
            <a:endParaRPr lang="en-US" dirty="0">
              <a:latin typeface="Comic Sans MS" panose="030F0702030302020204" pitchFamily="66" charset="0"/>
            </a:endParaRPr>
          </a:p>
          <a:p>
            <a:pPr lvl="1">
              <a:lnSpc>
                <a:spcPct val="115000"/>
              </a:lnSpc>
              <a:spcBef>
                <a:spcPct val="45000"/>
              </a:spcBef>
            </a:pPr>
            <a:r>
              <a:rPr lang="en-US" dirty="0" err="1">
                <a:latin typeface="Comic Sans MS" panose="030F0702030302020204" pitchFamily="66" charset="0"/>
              </a:rPr>
              <a:t>Suburethral</a:t>
            </a:r>
            <a:r>
              <a:rPr lang="en-US" dirty="0">
                <a:latin typeface="Comic Sans MS" panose="030F0702030302020204" pitchFamily="66" charset="0"/>
              </a:rPr>
              <a:t> vaginal </a:t>
            </a:r>
            <a:r>
              <a:rPr lang="en-US" dirty="0" smtClean="0">
                <a:latin typeface="Comic Sans MS" panose="030F0702030302020204" pitchFamily="66" charset="0"/>
              </a:rPr>
              <a:t>ha</a:t>
            </a:r>
            <a:r>
              <a:rPr lang="tr-TR" dirty="0" err="1" smtClean="0">
                <a:latin typeface="Comic Sans MS" panose="030F0702030302020204" pitchFamily="66" charset="0"/>
              </a:rPr>
              <a:t>mak</a:t>
            </a:r>
            <a:endParaRPr lang="en-US" dirty="0">
              <a:latin typeface="Comic Sans MS" panose="030F0702030302020204" pitchFamily="66" charset="0"/>
            </a:endParaRPr>
          </a:p>
          <a:p>
            <a:pPr lvl="1">
              <a:lnSpc>
                <a:spcPct val="115000"/>
              </a:lnSpc>
              <a:spcBef>
                <a:spcPct val="45000"/>
              </a:spcBef>
            </a:pPr>
            <a:r>
              <a:rPr lang="en-US" dirty="0" err="1">
                <a:latin typeface="Comic Sans MS" panose="030F0702030302020204" pitchFamily="66" charset="0"/>
              </a:rPr>
              <a:t>Pubococcygeus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tr-TR" dirty="0" smtClean="0">
                <a:latin typeface="Comic Sans MS" panose="030F0702030302020204" pitchFamily="66" charset="0"/>
              </a:rPr>
              <a:t>kası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1547664" y="5788550"/>
            <a:ext cx="5219700" cy="88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10000"/>
              </a:lnSpc>
              <a:tabLst>
                <a:tab pos="150991" algn="l"/>
              </a:tabLst>
            </a:pPr>
            <a:r>
              <a:rPr lang="en-US" sz="1778" b="1" dirty="0">
                <a:solidFill>
                  <a:srgbClr val="00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*	</a:t>
            </a:r>
            <a:r>
              <a:rPr lang="en-US" sz="1244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 integral theory of female urinary incontinence.</a:t>
            </a:r>
          </a:p>
          <a:p>
            <a:pPr>
              <a:lnSpc>
                <a:spcPct val="110000"/>
              </a:lnSpc>
              <a:tabLst>
                <a:tab pos="150991" algn="l"/>
              </a:tabLst>
            </a:pPr>
            <a:r>
              <a:rPr lang="en-US" sz="1244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Experimental and clinical consideration.</a:t>
            </a:r>
          </a:p>
          <a:p>
            <a:pPr>
              <a:lnSpc>
                <a:spcPct val="110000"/>
              </a:lnSpc>
              <a:tabLst>
                <a:tab pos="150991" algn="l"/>
              </a:tabLst>
            </a:pPr>
            <a:r>
              <a:rPr lang="en-US" sz="1244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  <a:r>
              <a:rPr lang="tr-TR" sz="1244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  <a:r>
              <a:rPr lang="en-US" sz="1244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Acta</a:t>
            </a:r>
            <a:r>
              <a:rPr lang="en-US" sz="1244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244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Obstet</a:t>
            </a:r>
            <a:r>
              <a:rPr lang="en-US" sz="1244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244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Gynecol</a:t>
            </a:r>
            <a:r>
              <a:rPr lang="en-US" sz="1244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244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Scand</a:t>
            </a:r>
            <a:r>
              <a:rPr lang="en-US" sz="1244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244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1990:69 (</a:t>
            </a:r>
            <a:r>
              <a:rPr lang="en-US" sz="1244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Suppl</a:t>
            </a:r>
            <a:r>
              <a:rPr lang="en-US" sz="1244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153).</a:t>
            </a:r>
          </a:p>
        </p:txBody>
      </p:sp>
      <p:pic>
        <p:nvPicPr>
          <p:cNvPr id="154629" name="Picture 5" descr="Fig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-48000" contrast="100000"/>
          </a:blip>
          <a:srcRect l="6317" r="21704" b="21144"/>
          <a:stretch>
            <a:fillRect/>
          </a:stretch>
        </p:blipFill>
        <p:spPr>
          <a:xfrm>
            <a:off x="6500814" y="2636912"/>
            <a:ext cx="2214029" cy="1712428"/>
          </a:xfrm>
          <a:noFill/>
          <a:ln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136" y="381000"/>
            <a:ext cx="1651000" cy="219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s://encrypted-tbn0.google.com/images?q=tbn:ANd9GcREbuYBa0bf2MAprwknEnhG093NxB6DX-G14aN5a6Gn_qg_57k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829" y="381000"/>
            <a:ext cx="1536171" cy="215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" r="6673"/>
          <a:stretch>
            <a:fillRect/>
          </a:stretch>
        </p:blipFill>
        <p:spPr bwMode="auto">
          <a:xfrm>
            <a:off x="4010801" y="2678314"/>
            <a:ext cx="2533474" cy="168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http://www.glowm.com/resources/glowm/graphics/figures/v1/0850/010f.jpg"/>
          <p:cNvPicPr>
            <a:picLocks noChangeAspect="1" noChangeArrowheads="1"/>
          </p:cNvPicPr>
          <p:nvPr/>
        </p:nvPicPr>
        <p:blipFill>
          <a:blip r:embed="rId7" cstate="print"/>
          <a:srcRect t="17589"/>
          <a:stretch>
            <a:fillRect/>
          </a:stretch>
        </p:blipFill>
        <p:spPr bwMode="auto">
          <a:xfrm>
            <a:off x="6748578" y="4509120"/>
            <a:ext cx="2104617" cy="13821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117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1538" y="612687"/>
            <a:ext cx="6144683" cy="114401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Transobturator</a:t>
            </a:r>
            <a:r>
              <a:rPr lang="tr-TR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tape</a:t>
            </a:r>
            <a:r>
              <a:rPr lang="tr-TR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/>
            </a:r>
            <a:br>
              <a:rPr lang="tr-TR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tr-TR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( </a:t>
            </a:r>
            <a:r>
              <a:rPr lang="tr-TR" sz="3556" dirty="0">
                <a:solidFill>
                  <a:srgbClr val="FFFF00"/>
                </a:solidFill>
                <a:latin typeface="Comic Sans MS" panose="030F0702030302020204" pitchFamily="66" charset="0"/>
              </a:rPr>
              <a:t>TOT 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916832"/>
            <a:ext cx="3648405" cy="456016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De Lorme 2001..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	(dıştan-içe)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ilk  TOT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	( Mentor Porges )</a:t>
            </a:r>
          </a:p>
          <a:p>
            <a:pPr eaLnBrk="1" hangingPunct="1">
              <a:lnSpc>
                <a:spcPct val="90000"/>
              </a:lnSpc>
            </a:pPr>
            <a:endParaRPr lang="tr-TR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De Leval 2003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	(içten-dışa)</a:t>
            </a:r>
          </a:p>
          <a:p>
            <a:pPr eaLnBrk="1" hangingPunct="1">
              <a:lnSpc>
                <a:spcPct val="90000"/>
              </a:lnSpc>
            </a:pPr>
            <a:endParaRPr lang="tr-TR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 </a:t>
            </a:r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m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ilyona yakın operasyon…..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60032" y="2492896"/>
            <a:ext cx="3706812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sz="2133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Sistoskopi</a:t>
            </a:r>
            <a:r>
              <a:rPr lang="tr-TR" sz="2133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gereksinimi yok.</a:t>
            </a:r>
            <a:endParaRPr lang="tr-TR" sz="2133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tr-TR" sz="2133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Obez</a:t>
            </a:r>
            <a:r>
              <a:rPr lang="tr-TR" sz="2133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hastalarda..</a:t>
            </a:r>
            <a:endParaRPr lang="tr-TR" sz="2133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tr-TR" sz="2133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Daha önce operasyon geçirmişlerde….</a:t>
            </a:r>
            <a:endParaRPr lang="tr-TR" sz="2133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tr-TR" sz="2133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vaginal</a:t>
            </a:r>
            <a:r>
              <a:rPr lang="tr-TR" sz="2133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operasyonlarla uyumlu….</a:t>
            </a:r>
            <a:endParaRPr lang="tr-TR" sz="2133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tr-TR" sz="2133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Basit ve etkin..</a:t>
            </a:r>
            <a:endParaRPr lang="tr-TR" sz="2133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tr-TR" sz="2133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Major</a:t>
            </a:r>
            <a:r>
              <a:rPr lang="tr-TR" sz="2133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komplikasyon riski az..</a:t>
            </a:r>
            <a:endParaRPr lang="tr-TR" sz="2133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tr-TR" sz="2133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tr-TR" sz="2133" dirty="0">
              <a:latin typeface="Comic Sans MS" panose="030F0702030302020204" pitchFamily="66" charset="0"/>
            </a:endParaRPr>
          </a:p>
        </p:txBody>
      </p:sp>
      <p:pic>
        <p:nvPicPr>
          <p:cNvPr id="65541" name="Picture 5" descr="25B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</a:blip>
          <a:srcRect t="32498"/>
          <a:stretch>
            <a:fillRect/>
          </a:stretch>
        </p:blipFill>
        <p:spPr bwMode="auto">
          <a:xfrm>
            <a:off x="6610350" y="381000"/>
            <a:ext cx="25336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428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047" t="18133" r="24047" b="5499"/>
          <a:stretch/>
        </p:blipFill>
        <p:spPr>
          <a:xfrm>
            <a:off x="2195736" y="980728"/>
            <a:ext cx="5328592" cy="4409869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5580112" y="47251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1" dirty="0" smtClean="0">
                <a:solidFill>
                  <a:schemeClr val="bg1"/>
                </a:solidFill>
              </a:rPr>
              <a:t>2016</a:t>
            </a:r>
            <a:endParaRPr lang="tr-TR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15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tr-TR" dirty="0"/>
          </a:p>
          <a:p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TVT ve 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TOT, 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SUI tedavisinde benzer etkinlik göstermektedir.…</a:t>
            </a:r>
          </a:p>
          <a:p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Kısa vadede ( 1 yıla kadar) TOT ve </a:t>
            </a:r>
            <a:r>
              <a:rPr lang="tr-TR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TVT’nin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subjektif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ve objektif sonuçları birbirine benzer...</a:t>
            </a:r>
          </a:p>
          <a:p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Orta ( 5 yıla kadar) ve uzun vadede ( 5 yılın üzerinde ) TOT ve </a:t>
            </a:r>
            <a:r>
              <a:rPr lang="tr-TR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TVT’yi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karşılaştıran çalışma sayısı çok az; </a:t>
            </a:r>
            <a:r>
              <a:rPr lang="tr-TR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subjektif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sonuçlar benzer.</a:t>
            </a:r>
          </a:p>
          <a:p>
            <a:endParaRPr lang="tr-TR" dirty="0" smtClean="0"/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 rotWithShape="1">
          <a:blip r:embed="rId2"/>
          <a:srcRect l="24047" t="18133" r="24047" b="5499"/>
          <a:stretch/>
        </p:blipFill>
        <p:spPr>
          <a:xfrm>
            <a:off x="3347864" y="4062174"/>
            <a:ext cx="3024336" cy="250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8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Toplamda MUS’lara bağlı komplikasyonlar düşük olsa da, TVT ‘de TOT’a kıyasla daha 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fazla.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endParaRPr lang="tr-TR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Mesane </a:t>
            </a:r>
            <a:r>
              <a:rPr lang="tr-TR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perforasyonu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TOT’da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daha az.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..</a:t>
            </a:r>
          </a:p>
          <a:p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Major 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vasküler yaralanma 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ya da organ yaralanması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ortalama operasyon süresi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operasyondaki kan kaybı,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hastanede kalış süresi </a:t>
            </a:r>
            <a:r>
              <a:rPr lang="tr-TR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TOT’da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daha az.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tr-TR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Postoperatif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işeme </a:t>
            </a:r>
            <a:r>
              <a:rPr lang="tr-TR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disfonksiyonu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TOT’da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daha az...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tr-TR" b="1" i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Kasık </a:t>
            </a:r>
            <a:r>
              <a:rPr lang="tr-TR" b="1" i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ağrısı ise, </a:t>
            </a:r>
            <a:r>
              <a:rPr lang="tr-TR" b="1" i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TOT’da daha fazla.</a:t>
            </a:r>
            <a:endParaRPr lang="tr-TR" b="1" i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 rotWithShape="1">
          <a:blip r:embed="rId2"/>
          <a:srcRect l="24047" t="18133" r="24047" b="5499"/>
          <a:stretch/>
        </p:blipFill>
        <p:spPr>
          <a:xfrm>
            <a:off x="5508104" y="4077072"/>
            <a:ext cx="3024336" cy="250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8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sır">
  <a:themeElements>
    <a:clrScheme name="Hasır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y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asır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1284</TotalTime>
  <Words>782</Words>
  <Application>Microsoft Office PowerPoint</Application>
  <PresentationFormat>On-screen Show (4:3)</PresentationFormat>
  <Paragraphs>163</Paragraphs>
  <Slides>36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Microsoft YaHei</vt:lpstr>
      <vt:lpstr>Arial</vt:lpstr>
      <vt:lpstr>Calibri</vt:lpstr>
      <vt:lpstr>Comic Sans MS</vt:lpstr>
      <vt:lpstr>Consolas</vt:lpstr>
      <vt:lpstr>Constantia</vt:lpstr>
      <vt:lpstr>Tw Cen MT</vt:lpstr>
      <vt:lpstr>Wingdings</vt:lpstr>
      <vt:lpstr>Hasır</vt:lpstr>
      <vt:lpstr>MİDURETHRAL SLİNGLER  ( MUS ) : TOT ( transobturator tape )</vt:lpstr>
      <vt:lpstr>STRES ÜRİNER İNKONTİNANS ( SUI )</vt:lpstr>
      <vt:lpstr>PowerPoint Presentation</vt:lpstr>
      <vt:lpstr>PowerPoint Presentation</vt:lpstr>
      <vt:lpstr>Midurethral Slingler ( MUS )</vt:lpstr>
      <vt:lpstr> Transobturator tape ( TOT 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TOT vs TVT/ işeme disfonksiyonu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MUS/ mixed UI</vt:lpstr>
      <vt:lpstr>MUS ve ISY</vt:lpstr>
      <vt:lpstr>PowerPoint Presentation</vt:lpstr>
      <vt:lpstr>MUS ve Obesite</vt:lpstr>
      <vt:lpstr>MUS / 65 yaş ve üzeri kadınlar.</vt:lpstr>
      <vt:lpstr>Rekurrent SUI/Açık kolposuspensiyonun yeniden keşfi ?</vt:lpstr>
      <vt:lpstr>SONUÇLAR</vt:lpstr>
      <vt:lpstr>SONUÇLAR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STRESS URİNARY INCONTINENCE ( SUI )</dc:title>
  <dc:creator>kdnd</dc:creator>
  <cp:lastModifiedBy>DNP</cp:lastModifiedBy>
  <cp:revision>109</cp:revision>
  <dcterms:created xsi:type="dcterms:W3CDTF">2016-05-16T06:39:57Z</dcterms:created>
  <dcterms:modified xsi:type="dcterms:W3CDTF">2018-05-10T12:12:00Z</dcterms:modified>
</cp:coreProperties>
</file>