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2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59" r:id="rId33"/>
    <p:sldId id="293" r:id="rId34"/>
    <p:sldId id="29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06"/>
    <p:restoredTop sz="94697"/>
  </p:normalViewPr>
  <p:slideViewPr>
    <p:cSldViewPr snapToGrid="0" snapToObjects="1">
      <p:cViewPr varScale="1">
        <p:scale>
          <a:sx n="62" d="100"/>
          <a:sy n="62" d="100"/>
        </p:scale>
        <p:origin x="224" y="1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0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5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31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46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3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9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7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20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76E1F3-7894-7E40-B7B8-4E42CA2D6E40}" type="datetimeFigureOut">
              <a:rPr lang="en-US" smtClean="0"/>
              <a:t>5/13/18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D1D8AA1-81A4-2F4F-ABC8-08D563B3E6C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7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1.pn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5640" y="2433520"/>
            <a:ext cx="10115122" cy="1979453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/>
              <a:t/>
            </a:r>
            <a:br>
              <a:rPr lang="tr-TR" sz="4000" b="1" dirty="0"/>
            </a:br>
            <a:r>
              <a:rPr lang="tr-TR" sz="4000" b="1" dirty="0" smtClean="0"/>
              <a:t/>
            </a:r>
            <a:br>
              <a:rPr lang="tr-TR" sz="4000" b="1" dirty="0" smtClean="0"/>
            </a:br>
            <a:r>
              <a:rPr lang="tr-TR" sz="4000" b="1" dirty="0" err="1" smtClean="0">
                <a:solidFill>
                  <a:srgbClr val="FF0000"/>
                </a:solidFill>
              </a:rPr>
              <a:t>Epitelyal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over</a:t>
            </a:r>
            <a:r>
              <a:rPr lang="tr-TR" sz="4000" b="1" dirty="0" smtClean="0">
                <a:solidFill>
                  <a:srgbClr val="FF0000"/>
                </a:solidFill>
              </a:rPr>
              <a:t> kanserinde </a:t>
            </a:r>
            <a:r>
              <a:rPr lang="tr-TR" sz="4000" b="1" dirty="0" err="1" smtClean="0">
                <a:solidFill>
                  <a:srgbClr val="FF0000"/>
                </a:solidFill>
              </a:rPr>
              <a:t>sekonder</a:t>
            </a:r>
            <a:r>
              <a:rPr lang="tr-TR" sz="4000" b="1" dirty="0" smtClean="0">
                <a:solidFill>
                  <a:srgbClr val="FF0000"/>
                </a:solidFill>
              </a:rPr>
              <a:t> </a:t>
            </a:r>
            <a:r>
              <a:rPr lang="tr-TR" sz="4000" b="1" dirty="0" err="1" smtClean="0">
                <a:solidFill>
                  <a:srgbClr val="FF0000"/>
                </a:solidFill>
              </a:rPr>
              <a:t>sitoredüksiyon</a:t>
            </a:r>
            <a:r>
              <a:rPr lang="tr-TR" sz="4000" b="1" dirty="0" smtClean="0">
                <a:solidFill>
                  <a:srgbClr val="FF0000"/>
                </a:solidFill>
              </a:rPr>
              <a:t> için hasta seçimi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7" y="635746"/>
            <a:ext cx="1674563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397" y="5336476"/>
            <a:ext cx="549256" cy="808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9" y="5336476"/>
            <a:ext cx="1033342" cy="692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773" y="1026932"/>
            <a:ext cx="2049880" cy="8432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54001" y="4653550"/>
            <a:ext cx="100584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Dr. İLKER SELÇUK, PhD ARAŞTIRMACISI</a:t>
            </a:r>
          </a:p>
          <a:p>
            <a:pPr algn="ctr"/>
            <a:r>
              <a:rPr lang="en-US" sz="1600" dirty="0"/>
              <a:t>SAĞLIK BİLİMLERİ ÜNİVERSİTESİ, ZEKAİ TAHİR BURAK KADIN SAĞLIĞI SAĞLIK UYGULAMA VE ARAŞTIRMA MERKEZİ, JİNEKOLOJİK ONKOLOJİ KLİNİĞİ, ANKARA/TÜRKİYE</a:t>
            </a:r>
          </a:p>
          <a:p>
            <a:pPr algn="ctr"/>
            <a:r>
              <a:rPr lang="en-US" sz="1600" dirty="0"/>
              <a:t>HACETTEPE ÜNİVERSİTESİ TIP FAKÜLTESİ, ANATOMİ ANABİLİM DALI, ANKARA/TÜRKİYE</a:t>
            </a:r>
          </a:p>
          <a:p>
            <a:pPr algn="ctr"/>
            <a:r>
              <a:rPr lang="en-US" sz="1600" dirty="0"/>
              <a:t>EUROPEAN NETWORK OF YOUNG GYNAE-ONCOLOGISTS (ENYGO), TÜRKİYE ULUSAL TEMSİLCİSİ</a:t>
            </a:r>
          </a:p>
          <a:p>
            <a:pPr algn="ctr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626" y="971273"/>
            <a:ext cx="6537360" cy="179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4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91564"/>
            <a:ext cx="10058400" cy="3287375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Komplet</a:t>
            </a:r>
            <a:r>
              <a:rPr lang="tr-TR" dirty="0"/>
              <a:t> </a:t>
            </a:r>
            <a:r>
              <a:rPr lang="tr-TR" dirty="0" err="1"/>
              <a:t>debulking</a:t>
            </a:r>
            <a:r>
              <a:rPr lang="tr-TR" dirty="0"/>
              <a:t> oranı %</a:t>
            </a:r>
            <a:r>
              <a:rPr lang="tr-TR" dirty="0" smtClean="0"/>
              <a:t>9-82 (</a:t>
            </a:r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kanseri)</a:t>
            </a:r>
            <a:endParaRPr lang="tr-TR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Düşük </a:t>
            </a:r>
            <a:r>
              <a:rPr lang="tr-TR" dirty="0" err="1"/>
              <a:t>komplet</a:t>
            </a:r>
            <a:r>
              <a:rPr lang="tr-TR" dirty="0"/>
              <a:t> </a:t>
            </a:r>
            <a:r>
              <a:rPr lang="tr-TR" dirty="0" err="1"/>
              <a:t>debulking</a:t>
            </a:r>
            <a:r>
              <a:rPr lang="tr-TR" dirty="0"/>
              <a:t> oranları seçim </a:t>
            </a:r>
            <a:r>
              <a:rPr lang="tr-TR" dirty="0" err="1"/>
              <a:t>biasının</a:t>
            </a:r>
            <a:r>
              <a:rPr lang="tr-TR" dirty="0"/>
              <a:t> olduğunu gösterir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/>
              <a:t>Sadece </a:t>
            </a:r>
            <a:r>
              <a:rPr lang="tr-TR" dirty="0" err="1"/>
              <a:t>komplet</a:t>
            </a:r>
            <a:r>
              <a:rPr lang="tr-TR" dirty="0"/>
              <a:t> </a:t>
            </a:r>
            <a:r>
              <a:rPr lang="tr-TR" dirty="0" err="1"/>
              <a:t>debulking</a:t>
            </a:r>
            <a:r>
              <a:rPr lang="tr-TR" dirty="0"/>
              <a:t> artmış bir </a:t>
            </a:r>
            <a:r>
              <a:rPr lang="tr-TR" dirty="0" err="1"/>
              <a:t>sağkalım</a:t>
            </a:r>
            <a:r>
              <a:rPr lang="tr-TR" dirty="0"/>
              <a:t> sağlar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err="1"/>
              <a:t>Komplet</a:t>
            </a:r>
            <a:r>
              <a:rPr lang="tr-TR" dirty="0"/>
              <a:t> </a:t>
            </a:r>
            <a:r>
              <a:rPr lang="tr-TR" dirty="0" err="1"/>
              <a:t>debulkingin</a:t>
            </a:r>
            <a:r>
              <a:rPr lang="tr-TR" dirty="0"/>
              <a:t> </a:t>
            </a:r>
            <a:r>
              <a:rPr lang="tr-TR" dirty="0" err="1"/>
              <a:t>prediktörleri</a:t>
            </a:r>
            <a:r>
              <a:rPr lang="tr-TR" dirty="0"/>
              <a:t> - Net fikir birliği yok</a:t>
            </a:r>
          </a:p>
          <a:p>
            <a:pPr lvl="1"/>
            <a:r>
              <a:rPr lang="tr-TR" dirty="0"/>
              <a:t>İyi performans durumu</a:t>
            </a:r>
          </a:p>
          <a:p>
            <a:pPr lvl="1"/>
            <a:r>
              <a:rPr lang="tr-TR" dirty="0" err="1"/>
              <a:t>Tumor</a:t>
            </a:r>
            <a:r>
              <a:rPr lang="tr-TR" dirty="0"/>
              <a:t> çapının &lt;10cm olması</a:t>
            </a:r>
          </a:p>
          <a:p>
            <a:pPr lvl="1"/>
            <a:r>
              <a:rPr lang="tr-TR" dirty="0"/>
              <a:t>Hastalık bölgesinin tek olması</a:t>
            </a:r>
          </a:p>
          <a:p>
            <a:pPr lvl="1"/>
            <a:r>
              <a:rPr lang="tr-TR" dirty="0"/>
              <a:t>Asit yokluğu</a:t>
            </a:r>
          </a:p>
          <a:p>
            <a:pPr lvl="1"/>
            <a:r>
              <a:rPr lang="tr-TR" dirty="0" err="1"/>
              <a:t>Primer</a:t>
            </a:r>
            <a:r>
              <a:rPr lang="tr-TR" dirty="0"/>
              <a:t> cerrahi sonrası </a:t>
            </a:r>
            <a:r>
              <a:rPr lang="tr-TR" dirty="0" err="1"/>
              <a:t>rezidüel</a:t>
            </a:r>
            <a:r>
              <a:rPr lang="tr-TR" dirty="0"/>
              <a:t> hastalık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657" y="0"/>
            <a:ext cx="5437646" cy="21915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888279" y="5358809"/>
            <a:ext cx="13330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Eisenkop</a:t>
            </a:r>
            <a:r>
              <a:rPr lang="tr-TR" sz="1600" dirty="0" smtClean="0"/>
              <a:t> et al</a:t>
            </a:r>
          </a:p>
          <a:p>
            <a:r>
              <a:rPr lang="tr-TR" sz="1600" dirty="0" err="1" smtClean="0"/>
              <a:t>Harter</a:t>
            </a:r>
            <a:r>
              <a:rPr lang="tr-TR" sz="1600" dirty="0" smtClean="0"/>
              <a:t> P et al</a:t>
            </a:r>
          </a:p>
          <a:p>
            <a:r>
              <a:rPr lang="tr-TR" sz="1600" dirty="0" err="1" smtClean="0"/>
              <a:t>Zang</a:t>
            </a:r>
            <a:r>
              <a:rPr lang="tr-TR" sz="1600" dirty="0" smtClean="0"/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5026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Rekürren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over</a:t>
            </a:r>
            <a:r>
              <a:rPr lang="tr-TR" dirty="0">
                <a:solidFill>
                  <a:srgbClr val="FF0000"/>
                </a:solidFill>
              </a:rPr>
              <a:t> kanserinde cerrahi- </a:t>
            </a:r>
            <a:r>
              <a:rPr lang="tr-TR" dirty="0" err="1">
                <a:solidFill>
                  <a:srgbClr val="FF0000"/>
                </a:solidFill>
              </a:rPr>
              <a:t>Metaanaliz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767" y="1936186"/>
            <a:ext cx="6103089" cy="41436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97432" y="5940068"/>
            <a:ext cx="3036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Bristow</a:t>
            </a:r>
            <a:r>
              <a:rPr lang="tr-TR" sz="1600" dirty="0" smtClean="0"/>
              <a:t> et al,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</a:t>
            </a:r>
            <a:r>
              <a:rPr lang="tr-TR" sz="1600" dirty="0" err="1" smtClean="0"/>
              <a:t>Oncol</a:t>
            </a:r>
            <a:r>
              <a:rPr lang="tr-TR" sz="1600" dirty="0" smtClean="0"/>
              <a:t>, 2009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1534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AGO DESKTOP II - </a:t>
            </a:r>
            <a:r>
              <a:rPr lang="tr-TR" dirty="0" err="1">
                <a:solidFill>
                  <a:srgbClr val="FF0000"/>
                </a:solidFill>
              </a:rPr>
              <a:t>Validasyon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24001" y="2231976"/>
            <a:ext cx="2177071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/>
              <a:t>ECOG 0</a:t>
            </a:r>
          </a:p>
          <a:p>
            <a:pPr algn="ctr"/>
            <a:r>
              <a:rPr lang="tr-TR" b="1" dirty="0" err="1" smtClean="0"/>
              <a:t>Rezidüel</a:t>
            </a:r>
            <a:r>
              <a:rPr lang="tr-TR" b="1" dirty="0" smtClean="0"/>
              <a:t> hastalık yok</a:t>
            </a:r>
          </a:p>
          <a:p>
            <a:pPr algn="ctr"/>
            <a:r>
              <a:rPr lang="tr-TR" b="1" dirty="0" smtClean="0"/>
              <a:t>Asit &lt;500mL</a:t>
            </a:r>
            <a:endParaRPr lang="tr-TR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97280" y="4040014"/>
            <a:ext cx="7472562" cy="145035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AGO Prediktif skoru ile prospektif olarak  524 hasta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Komplet sitoredüksiyon oranı %76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mtClean="0"/>
              <a:t>2/3 hastada %95 olasılıkla sitoredüksiyonu öngörüyor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555" y="2622068"/>
            <a:ext cx="2905125" cy="2143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12283" y="5998473"/>
            <a:ext cx="3981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Harter</a:t>
            </a:r>
            <a:r>
              <a:rPr lang="tr-TR" dirty="0" smtClean="0"/>
              <a:t> P et al, </a:t>
            </a:r>
            <a:r>
              <a:rPr lang="tr-TR" dirty="0" err="1" smtClean="0"/>
              <a:t>Int</a:t>
            </a:r>
            <a:r>
              <a:rPr lang="tr-TR" dirty="0" smtClean="0"/>
              <a:t> J </a:t>
            </a:r>
            <a:r>
              <a:rPr lang="tr-TR" dirty="0" err="1" smtClean="0"/>
              <a:t>Gynecol</a:t>
            </a:r>
            <a:r>
              <a:rPr lang="tr-TR" dirty="0" smtClean="0"/>
              <a:t> </a:t>
            </a:r>
            <a:r>
              <a:rPr lang="tr-TR" dirty="0" err="1" smtClean="0"/>
              <a:t>Cancer</a:t>
            </a:r>
            <a:r>
              <a:rPr lang="tr-TR" dirty="0" smtClean="0"/>
              <a:t>, 2011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88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49" y="1467293"/>
            <a:ext cx="9550661" cy="438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AGO </a:t>
            </a:r>
            <a:r>
              <a:rPr lang="tr-TR" dirty="0" err="1" smtClean="0">
                <a:solidFill>
                  <a:srgbClr val="FF0000"/>
                </a:solidFill>
              </a:rPr>
              <a:t>Prediktif</a:t>
            </a:r>
            <a:r>
              <a:rPr lang="tr-TR" dirty="0" smtClean="0">
                <a:solidFill>
                  <a:srgbClr val="FF0000"/>
                </a:solidFill>
              </a:rPr>
              <a:t> skor ve </a:t>
            </a:r>
            <a:r>
              <a:rPr lang="tr-TR" dirty="0" err="1" smtClean="0">
                <a:solidFill>
                  <a:srgbClr val="FF0000"/>
                </a:solidFill>
              </a:rPr>
              <a:t>komplet</a:t>
            </a:r>
            <a:r>
              <a:rPr lang="tr-TR" dirty="0" smtClean="0">
                <a:solidFill>
                  <a:srgbClr val="FF0000"/>
                </a:solidFill>
              </a:rPr>
              <a:t> rezeksiyon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598821"/>
              </p:ext>
            </p:extLst>
          </p:nvPr>
        </p:nvGraphicFramePr>
        <p:xfrm>
          <a:off x="1097280" y="2206255"/>
          <a:ext cx="100584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432">
                  <a:extLst>
                    <a:ext uri="{9D8B030D-6E8A-4147-A177-3AD203B41FA5}">
                      <a16:colId xmlns="" xmlns:a16="http://schemas.microsoft.com/office/drawing/2014/main" val="4152118126"/>
                    </a:ext>
                  </a:extLst>
                </a:gridCol>
                <a:gridCol w="1169582">
                  <a:extLst>
                    <a:ext uri="{9D8B030D-6E8A-4147-A177-3AD203B41FA5}">
                      <a16:colId xmlns="" xmlns:a16="http://schemas.microsoft.com/office/drawing/2014/main" val="3492822894"/>
                    </a:ext>
                  </a:extLst>
                </a:gridCol>
                <a:gridCol w="1692386">
                  <a:extLst>
                    <a:ext uri="{9D8B030D-6E8A-4147-A177-3AD203B41FA5}">
                      <a16:colId xmlns="" xmlns:a16="http://schemas.microsoft.com/office/drawing/2014/main" val="1860202924"/>
                    </a:ext>
                  </a:extLst>
                </a:gridCol>
              </a:tblGrid>
              <a:tr h="637954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Research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Patient</a:t>
                      </a:r>
                      <a:r>
                        <a:rPr lang="tr-TR" dirty="0" smtClean="0"/>
                        <a:t> (n)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Komplet</a:t>
                      </a:r>
                      <a:r>
                        <a:rPr lang="tr-TR" dirty="0" smtClean="0"/>
                        <a:t> rezeksiyon (%)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8358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Harter</a:t>
                      </a:r>
                      <a:r>
                        <a:rPr lang="tr-TR" dirty="0" smtClean="0"/>
                        <a:t> P et al, </a:t>
                      </a:r>
                      <a:r>
                        <a:rPr lang="tr-TR" dirty="0" err="1" smtClean="0"/>
                        <a:t>Int</a:t>
                      </a:r>
                      <a:r>
                        <a:rPr lang="tr-TR" dirty="0" smtClean="0"/>
                        <a:t> J </a:t>
                      </a:r>
                      <a:r>
                        <a:rPr lang="tr-TR" dirty="0" err="1" smtClean="0"/>
                        <a:t>Gynecol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Cancer</a:t>
                      </a:r>
                      <a:r>
                        <a:rPr lang="tr-TR" dirty="0" smtClean="0"/>
                        <a:t> 2011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%76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01636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Harter</a:t>
                      </a:r>
                      <a:r>
                        <a:rPr lang="tr-TR" dirty="0" smtClean="0"/>
                        <a:t> P et al, </a:t>
                      </a:r>
                      <a:r>
                        <a:rPr lang="tr-TR" dirty="0" err="1" smtClean="0"/>
                        <a:t>Gynecol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Oncol</a:t>
                      </a:r>
                      <a:r>
                        <a:rPr lang="tr-TR" dirty="0" smtClean="0"/>
                        <a:t> 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%89.3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2394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Janco</a:t>
                      </a:r>
                      <a:r>
                        <a:rPr lang="tr-TR" dirty="0" smtClean="0"/>
                        <a:t> J et al, </a:t>
                      </a:r>
                      <a:r>
                        <a:rPr lang="tr-TR" dirty="0" err="1" smtClean="0"/>
                        <a:t>Gynecol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Oncol</a:t>
                      </a:r>
                      <a:r>
                        <a:rPr lang="tr-TR" dirty="0" smtClean="0"/>
                        <a:t> 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102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%84.3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4586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Van der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Laar</a:t>
                      </a:r>
                      <a:r>
                        <a:rPr lang="tr-TR" baseline="0" dirty="0" smtClean="0"/>
                        <a:t> R et al, </a:t>
                      </a:r>
                      <a:r>
                        <a:rPr lang="tr-TR" baseline="0" dirty="0" err="1" smtClean="0"/>
                        <a:t>Gynecol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Oncol</a:t>
                      </a:r>
                      <a:r>
                        <a:rPr lang="tr-TR" baseline="0" dirty="0" smtClean="0"/>
                        <a:t> 2015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111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%82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1960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Laas</a:t>
                      </a:r>
                      <a:r>
                        <a:rPr lang="tr-TR" dirty="0" smtClean="0"/>
                        <a:t> E et</a:t>
                      </a:r>
                      <a:r>
                        <a:rPr lang="tr-TR" baseline="0" dirty="0" smtClean="0"/>
                        <a:t> al, </a:t>
                      </a:r>
                      <a:r>
                        <a:rPr lang="tr-TR" baseline="0" dirty="0" err="1" smtClean="0"/>
                        <a:t>Int</a:t>
                      </a:r>
                      <a:r>
                        <a:rPr lang="tr-TR" baseline="0" dirty="0" smtClean="0"/>
                        <a:t> J </a:t>
                      </a:r>
                      <a:r>
                        <a:rPr lang="tr-TR" baseline="0" dirty="0" err="1" smtClean="0"/>
                        <a:t>Gynecol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Cancer</a:t>
                      </a:r>
                      <a:r>
                        <a:rPr lang="tr-TR" baseline="0" dirty="0" smtClean="0"/>
                        <a:t> 2014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33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%81.8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2753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Muallem</a:t>
                      </a:r>
                      <a:r>
                        <a:rPr lang="tr-TR" dirty="0" smtClean="0"/>
                        <a:t> MZ et al. </a:t>
                      </a:r>
                      <a:r>
                        <a:rPr lang="tr-TR" dirty="0" err="1" smtClean="0"/>
                        <a:t>Charite</a:t>
                      </a:r>
                      <a:r>
                        <a:rPr lang="tr-TR" dirty="0" smtClean="0"/>
                        <a:t>/Berlin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Anticancer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baseline="0" dirty="0" err="1" smtClean="0"/>
                        <a:t>Res</a:t>
                      </a:r>
                      <a:r>
                        <a:rPr lang="tr-TR" baseline="0" dirty="0" smtClean="0"/>
                        <a:t>. 2015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139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%67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00876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AGO skor ile </a:t>
            </a:r>
            <a:r>
              <a:rPr lang="tr-TR" dirty="0" err="1">
                <a:solidFill>
                  <a:srgbClr val="FF0000"/>
                </a:solidFill>
              </a:rPr>
              <a:t>komplet</a:t>
            </a:r>
            <a:r>
              <a:rPr lang="tr-TR" dirty="0">
                <a:solidFill>
                  <a:srgbClr val="FF0000"/>
                </a:solidFill>
              </a:rPr>
              <a:t> rezeksiyon </a:t>
            </a:r>
            <a:r>
              <a:rPr lang="tr-TR" dirty="0" err="1">
                <a:solidFill>
                  <a:srgbClr val="FF0000"/>
                </a:solidFill>
              </a:rPr>
              <a:t>prediksiyonu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253" y="1985486"/>
            <a:ext cx="5874454" cy="37442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2130" y="5977891"/>
            <a:ext cx="3555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dirty="0" err="1" smtClean="0"/>
              <a:t>Harter</a:t>
            </a:r>
            <a:r>
              <a:rPr lang="tr-TR" sz="1600" dirty="0" smtClean="0"/>
              <a:t> P et al, </a:t>
            </a:r>
            <a:r>
              <a:rPr lang="tr-TR" sz="1600" dirty="0" err="1" smtClean="0"/>
              <a:t>Int</a:t>
            </a:r>
            <a:r>
              <a:rPr lang="tr-TR" sz="1600" dirty="0" smtClean="0"/>
              <a:t> J </a:t>
            </a:r>
            <a:r>
              <a:rPr lang="tr-TR" sz="1600" dirty="0" err="1" smtClean="0"/>
              <a:t>Gynecol</a:t>
            </a:r>
            <a:r>
              <a:rPr lang="tr-TR" sz="1600" dirty="0" smtClean="0"/>
              <a:t> </a:t>
            </a:r>
            <a:r>
              <a:rPr lang="tr-TR" sz="1600" dirty="0" err="1" smtClean="0"/>
              <a:t>Cancer</a:t>
            </a:r>
            <a:r>
              <a:rPr lang="tr-TR" sz="1600" dirty="0" smtClean="0"/>
              <a:t>, 2011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345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AGO DESKTOP II Komplikasyonlar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0482955"/>
              </p:ext>
            </p:extLst>
          </p:nvPr>
        </p:nvGraphicFramePr>
        <p:xfrm>
          <a:off x="1097280" y="2569277"/>
          <a:ext cx="100584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7939">
                  <a:extLst>
                    <a:ext uri="{9D8B030D-6E8A-4147-A177-3AD203B41FA5}">
                      <a16:colId xmlns="" xmlns:a16="http://schemas.microsoft.com/office/drawing/2014/main" val="1397959652"/>
                    </a:ext>
                  </a:extLst>
                </a:gridCol>
                <a:gridCol w="2500461">
                  <a:extLst>
                    <a:ext uri="{9D8B030D-6E8A-4147-A177-3AD203B41FA5}">
                      <a16:colId xmlns="" xmlns:a16="http://schemas.microsoft.com/office/drawing/2014/main" val="1106277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Komplikasyon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5572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En</a:t>
                      </a:r>
                      <a:r>
                        <a:rPr lang="tr-TR" baseline="0" dirty="0" smtClean="0"/>
                        <a:t> az 1 komplikasyon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%33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40431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Kan transfüzyonu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%44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396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Enfeksiyon (tüm)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%24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2154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Re-</a:t>
                      </a:r>
                      <a:r>
                        <a:rPr lang="tr-TR" dirty="0" err="1" smtClean="0"/>
                        <a:t>laparatomi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%11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273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Tromboz</a:t>
                      </a:r>
                      <a:r>
                        <a:rPr lang="tr-TR" dirty="0" smtClean="0"/>
                        <a:t>/</a:t>
                      </a:r>
                      <a:r>
                        <a:rPr lang="tr-TR" dirty="0" err="1" smtClean="0"/>
                        <a:t>Emboli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%2/%3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82739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İlk 60 günlük </a:t>
                      </a:r>
                      <a:r>
                        <a:rPr lang="tr-TR" dirty="0" err="1" smtClean="0"/>
                        <a:t>mortalite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%0.8</a:t>
                      </a:r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845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78809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0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AGO DESKTOP III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950410"/>
            <a:ext cx="6257925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05" y="2621391"/>
            <a:ext cx="4329888" cy="242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4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AGO DESKTOP III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tx1"/>
                </a:solidFill>
              </a:rPr>
              <a:t>Rekürren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overyan</a:t>
            </a:r>
            <a:r>
              <a:rPr lang="tr-TR" dirty="0">
                <a:solidFill>
                  <a:schemeClr val="tx1"/>
                </a:solidFill>
              </a:rPr>
              <a:t> kanser hastaları</a:t>
            </a:r>
          </a:p>
          <a:p>
            <a:pPr lvl="1"/>
            <a:r>
              <a:rPr lang="tr-TR" dirty="0"/>
              <a:t>Platin </a:t>
            </a:r>
            <a:r>
              <a:rPr lang="tr-TR" dirty="0" err="1"/>
              <a:t>free</a:t>
            </a:r>
            <a:r>
              <a:rPr lang="tr-TR" dirty="0"/>
              <a:t> </a:t>
            </a:r>
            <a:r>
              <a:rPr lang="tr-TR" dirty="0" err="1"/>
              <a:t>interval</a:t>
            </a:r>
            <a:r>
              <a:rPr lang="tr-TR" dirty="0"/>
              <a:t> &gt;6 ay</a:t>
            </a:r>
          </a:p>
          <a:p>
            <a:pPr lvl="1"/>
            <a:r>
              <a:rPr lang="tr-TR" dirty="0"/>
              <a:t>ECOG 0</a:t>
            </a:r>
          </a:p>
          <a:p>
            <a:pPr lvl="1"/>
            <a:r>
              <a:rPr lang="tr-TR" dirty="0"/>
              <a:t>Asit &lt;500 </a:t>
            </a:r>
            <a:r>
              <a:rPr lang="tr-TR" dirty="0" err="1"/>
              <a:t>mL</a:t>
            </a:r>
            <a:endParaRPr lang="tr-TR" dirty="0"/>
          </a:p>
          <a:p>
            <a:pPr lvl="1"/>
            <a:r>
              <a:rPr lang="tr-TR" dirty="0" err="1"/>
              <a:t>Komplet</a:t>
            </a:r>
            <a:r>
              <a:rPr lang="tr-TR" dirty="0"/>
              <a:t> rezeksiyon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407 hasta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2010-2014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>
                <a:solidFill>
                  <a:srgbClr val="FF0000"/>
                </a:solidFill>
              </a:rPr>
              <a:t>Median</a:t>
            </a:r>
            <a:r>
              <a:rPr lang="tr-TR" b="1" dirty="0">
                <a:solidFill>
                  <a:srgbClr val="FF0000"/>
                </a:solidFill>
              </a:rPr>
              <a:t> PFS cerrahi </a:t>
            </a:r>
            <a:r>
              <a:rPr lang="tr-TR" b="1" dirty="0" err="1">
                <a:solidFill>
                  <a:srgbClr val="FF0000"/>
                </a:solidFill>
              </a:rPr>
              <a:t>vs</a:t>
            </a:r>
            <a:r>
              <a:rPr lang="tr-TR" b="1" dirty="0">
                <a:solidFill>
                  <a:srgbClr val="FF0000"/>
                </a:solidFill>
              </a:rPr>
              <a:t> kemoterapi 19.6 </a:t>
            </a:r>
            <a:r>
              <a:rPr lang="tr-TR" b="1" dirty="0" err="1">
                <a:solidFill>
                  <a:srgbClr val="FF0000"/>
                </a:solidFill>
              </a:rPr>
              <a:t>vs</a:t>
            </a:r>
            <a:r>
              <a:rPr lang="tr-TR" b="1" dirty="0">
                <a:solidFill>
                  <a:srgbClr val="FF0000"/>
                </a:solidFill>
              </a:rPr>
              <a:t> 14 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FF0000"/>
                </a:solidFill>
              </a:rPr>
              <a:t>İlk </a:t>
            </a:r>
            <a:r>
              <a:rPr lang="tr-TR" b="1" dirty="0" err="1">
                <a:solidFill>
                  <a:srgbClr val="FF0000"/>
                </a:solidFill>
              </a:rPr>
              <a:t>relaps</a:t>
            </a:r>
            <a:r>
              <a:rPr lang="tr-TR" b="1" dirty="0">
                <a:solidFill>
                  <a:srgbClr val="FF0000"/>
                </a:solidFill>
              </a:rPr>
              <a:t> cerrahi sonrası </a:t>
            </a:r>
            <a:r>
              <a:rPr lang="tr-TR" b="1" dirty="0" err="1">
                <a:solidFill>
                  <a:srgbClr val="FF0000"/>
                </a:solidFill>
              </a:rPr>
              <a:t>vs</a:t>
            </a:r>
            <a:r>
              <a:rPr lang="tr-TR" b="1" dirty="0">
                <a:solidFill>
                  <a:srgbClr val="FF0000"/>
                </a:solidFill>
              </a:rPr>
              <a:t> kemoterapi sonrası %26 </a:t>
            </a:r>
            <a:r>
              <a:rPr lang="tr-TR" b="1" dirty="0" err="1">
                <a:solidFill>
                  <a:srgbClr val="FF0000"/>
                </a:solidFill>
              </a:rPr>
              <a:t>vs</a:t>
            </a:r>
            <a:r>
              <a:rPr lang="tr-TR" b="1" dirty="0">
                <a:solidFill>
                  <a:srgbClr val="FF0000"/>
                </a:solidFill>
              </a:rPr>
              <a:t> %16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FF0000"/>
                </a:solidFill>
              </a:rPr>
              <a:t>Re-</a:t>
            </a:r>
            <a:r>
              <a:rPr lang="tr-TR" b="1" dirty="0" err="1">
                <a:solidFill>
                  <a:srgbClr val="FF0000"/>
                </a:solidFill>
              </a:rPr>
              <a:t>laparatomi</a:t>
            </a:r>
            <a:r>
              <a:rPr lang="tr-TR" b="1" dirty="0">
                <a:solidFill>
                  <a:srgbClr val="FF0000"/>
                </a:solidFill>
              </a:rPr>
              <a:t> oranı %3.5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>
                <a:solidFill>
                  <a:srgbClr val="FF0000"/>
                </a:solidFill>
              </a:rPr>
              <a:t>60 günlük </a:t>
            </a:r>
            <a:r>
              <a:rPr lang="tr-TR" b="1" dirty="0" err="1">
                <a:solidFill>
                  <a:srgbClr val="FF0000"/>
                </a:solidFill>
              </a:rPr>
              <a:t>mortalite</a:t>
            </a:r>
            <a:r>
              <a:rPr lang="tr-TR" b="1" dirty="0">
                <a:solidFill>
                  <a:srgbClr val="FF0000"/>
                </a:solidFill>
              </a:rPr>
              <a:t> %0 </a:t>
            </a:r>
            <a:r>
              <a:rPr lang="tr-TR" b="1" dirty="0" err="1">
                <a:solidFill>
                  <a:srgbClr val="FF0000"/>
                </a:solidFill>
              </a:rPr>
              <a:t>vs</a:t>
            </a:r>
            <a:r>
              <a:rPr lang="tr-TR" b="1" dirty="0">
                <a:solidFill>
                  <a:srgbClr val="FF0000"/>
                </a:solidFill>
              </a:rPr>
              <a:t> %0.5</a:t>
            </a:r>
            <a:endParaRPr lang="tr-TR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451075"/>
            <a:ext cx="4724400" cy="35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Rekürren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over</a:t>
            </a:r>
            <a:r>
              <a:rPr lang="tr-TR" dirty="0">
                <a:solidFill>
                  <a:srgbClr val="FF0000"/>
                </a:solidFill>
              </a:rPr>
              <a:t> kanseri cerrahisi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095431"/>
              </p:ext>
            </p:extLst>
          </p:nvPr>
        </p:nvGraphicFramePr>
        <p:xfrm>
          <a:off x="1305519" y="1910059"/>
          <a:ext cx="9641922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3974">
                  <a:extLst>
                    <a:ext uri="{9D8B030D-6E8A-4147-A177-3AD203B41FA5}">
                      <a16:colId xmlns="" xmlns:a16="http://schemas.microsoft.com/office/drawing/2014/main" val="1944458596"/>
                    </a:ext>
                  </a:extLst>
                </a:gridCol>
                <a:gridCol w="3213974">
                  <a:extLst>
                    <a:ext uri="{9D8B030D-6E8A-4147-A177-3AD203B41FA5}">
                      <a16:colId xmlns="" xmlns:a16="http://schemas.microsoft.com/office/drawing/2014/main" val="133842685"/>
                    </a:ext>
                  </a:extLst>
                </a:gridCol>
                <a:gridCol w="3213974">
                  <a:extLst>
                    <a:ext uri="{9D8B030D-6E8A-4147-A177-3AD203B41FA5}">
                      <a16:colId xmlns="" xmlns:a16="http://schemas.microsoft.com/office/drawing/2014/main" val="2932780020"/>
                    </a:ext>
                  </a:extLst>
                </a:gridCol>
              </a:tblGrid>
              <a:tr h="306183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Operasyon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Operasyon</a:t>
                      </a:r>
                      <a:r>
                        <a:rPr lang="tr-TR" sz="1600" baseline="0" dirty="0" smtClean="0"/>
                        <a:t> tipi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9496487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Barsak rezeksiyonu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Kalın</a:t>
                      </a:r>
                      <a:r>
                        <a:rPr lang="tr-TR" sz="1600" baseline="0" dirty="0" smtClean="0"/>
                        <a:t> barsak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%37.3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5016885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İnce barsak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%12.9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4944670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Stoma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%8.3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8071063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Splenektomi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%13.4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1670424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Pankreas kuyruk rezeksiyonu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%3.2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08660207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Karaciğer </a:t>
                      </a:r>
                      <a:r>
                        <a:rPr lang="tr-TR" sz="1600" dirty="0" err="1" smtClean="0"/>
                        <a:t>parsiyel</a:t>
                      </a:r>
                      <a:r>
                        <a:rPr lang="tr-TR" sz="1600" dirty="0" smtClean="0"/>
                        <a:t> rezeksiyonu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%15.7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5477395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Diyafragma</a:t>
                      </a:r>
                      <a:r>
                        <a:rPr lang="tr-TR" sz="1600" dirty="0" smtClean="0"/>
                        <a:t> rezeksiyon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Parsiyel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0490578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Tam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%19.8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4899970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dirty="0" smtClean="0"/>
                        <a:t>Tüm kat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%6.5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1910383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Üreter</a:t>
                      </a:r>
                      <a:r>
                        <a:rPr lang="tr-TR" sz="1600" dirty="0" smtClean="0"/>
                        <a:t>-mesane</a:t>
                      </a:r>
                      <a:r>
                        <a:rPr lang="tr-TR" sz="1600" baseline="0" dirty="0" smtClean="0"/>
                        <a:t> rezeksiyon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%5.1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5629939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Nefrektomi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%2.3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28199997"/>
                  </a:ext>
                </a:extLst>
              </a:tr>
              <a:tr h="306183">
                <a:tc>
                  <a:txBody>
                    <a:bodyPr/>
                    <a:lstStyle/>
                    <a:p>
                      <a:r>
                        <a:rPr lang="tr-TR" sz="1600" dirty="0" err="1" smtClean="0"/>
                        <a:t>Lenfadenektomi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%56.7</a:t>
                      </a:r>
                      <a:endParaRPr lang="tr-TR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8312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Over</a:t>
            </a:r>
            <a:r>
              <a:rPr lang="tr-TR" dirty="0">
                <a:solidFill>
                  <a:srgbClr val="FF0000"/>
                </a:solidFill>
              </a:rPr>
              <a:t> kanserinde cerrahi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Tanısal amaçlarla cerrahi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Evreleme</a:t>
            </a:r>
            <a:r>
              <a:rPr lang="tr-TR" dirty="0"/>
              <a:t> cerrahisi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Primer</a:t>
            </a:r>
            <a:r>
              <a:rPr lang="tr-TR" dirty="0"/>
              <a:t> </a:t>
            </a:r>
            <a:r>
              <a:rPr lang="tr-TR" dirty="0" err="1"/>
              <a:t>sitoredüktif</a:t>
            </a:r>
            <a:r>
              <a:rPr lang="tr-TR" dirty="0"/>
              <a:t> cerrahi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Interval</a:t>
            </a:r>
            <a:r>
              <a:rPr lang="tr-TR" dirty="0"/>
              <a:t> </a:t>
            </a:r>
            <a:r>
              <a:rPr lang="tr-TR" dirty="0" err="1"/>
              <a:t>debulking</a:t>
            </a:r>
            <a:r>
              <a:rPr lang="tr-TR" dirty="0"/>
              <a:t> cerrahisi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 err="1"/>
              <a:t>Progresif</a:t>
            </a:r>
            <a:r>
              <a:rPr lang="tr-TR" dirty="0"/>
              <a:t> </a:t>
            </a:r>
            <a:r>
              <a:rPr lang="tr-TR" dirty="0" err="1"/>
              <a:t>over</a:t>
            </a:r>
            <a:r>
              <a:rPr lang="tr-TR" dirty="0"/>
              <a:t> kanserinde cerrahi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err="1">
                <a:solidFill>
                  <a:srgbClr val="FF0000"/>
                </a:solidFill>
              </a:rPr>
              <a:t>Rekürren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over</a:t>
            </a:r>
            <a:r>
              <a:rPr lang="tr-TR" b="1" dirty="0">
                <a:solidFill>
                  <a:srgbClr val="FF0000"/>
                </a:solidFill>
              </a:rPr>
              <a:t> kanserinde cerrahi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dirty="0"/>
              <a:t>Palyatif cerrahi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" y="83820"/>
            <a:ext cx="10414000" cy="2069254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97280" y="2236894"/>
            <a:ext cx="10058400" cy="2726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tr-TR" smtClean="0"/>
              <a:t>1987-2001</a:t>
            </a:r>
          </a:p>
          <a:p>
            <a:pPr>
              <a:buFont typeface="Wingdings" charset="2"/>
              <a:buChar char="Ø"/>
            </a:pPr>
            <a:r>
              <a:rPr lang="tr-TR" smtClean="0"/>
              <a:t>153 hasta</a:t>
            </a:r>
          </a:p>
          <a:p>
            <a:pPr>
              <a:buFont typeface="Wingdings" charset="2"/>
              <a:buChar char="Ø"/>
            </a:pPr>
            <a:r>
              <a:rPr lang="tr-TR" smtClean="0"/>
              <a:t>Upfront debulking+adjuvant kemoterapi &gt;6ay platin free interval</a:t>
            </a:r>
          </a:p>
          <a:p>
            <a:pPr>
              <a:buFont typeface="Wingdings" charset="2"/>
              <a:buChar char="Ø"/>
            </a:pPr>
            <a:r>
              <a:rPr lang="tr-TR" smtClean="0"/>
              <a:t>Median follow-up 36.9 ay</a:t>
            </a:r>
          </a:p>
          <a:p>
            <a:pPr>
              <a:buFont typeface="Wingdings" charset="2"/>
              <a:buChar char="Ø"/>
            </a:pPr>
            <a:r>
              <a:rPr lang="tr-TR" smtClean="0"/>
              <a:t>Komplet rezeksiyon %41</a:t>
            </a:r>
          </a:p>
          <a:p>
            <a:pPr>
              <a:buFont typeface="Wingdings" charset="2"/>
              <a:buChar char="Ø"/>
            </a:pPr>
            <a:r>
              <a:rPr lang="tr-TR" smtClean="0"/>
              <a:t>Median sağkalım 41.7 ay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2162980" y="4963160"/>
            <a:ext cx="3228000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/>
              <a:t>Hastalıksız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süre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Rekürrens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bölgelerinin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sayısı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Rezidüel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tümör</a:t>
            </a:r>
            <a:r>
              <a:rPr lang="en-US" sz="2000" b="1" dirty="0" smtClean="0"/>
              <a:t> &lt;0.5cm</a:t>
            </a:r>
            <a:endParaRPr lang="en-US" sz="2000" b="1" dirty="0"/>
          </a:p>
        </p:txBody>
      </p:sp>
      <p:pic>
        <p:nvPicPr>
          <p:cNvPr id="10" name="Picture 9" descr="Fig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80" y="3512827"/>
            <a:ext cx="5232400" cy="276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21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705" y="153054"/>
            <a:ext cx="7016750" cy="226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198880" y="2605258"/>
            <a:ext cx="10058400" cy="2344842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mtClean="0"/>
              <a:t>1990-2001 </a:t>
            </a:r>
          </a:p>
          <a:p>
            <a:pPr>
              <a:buFont typeface="Wingdings" charset="2"/>
              <a:buChar char="Ø"/>
            </a:pPr>
            <a:r>
              <a:rPr lang="en-US" smtClean="0"/>
              <a:t>64 hasta</a:t>
            </a:r>
          </a:p>
          <a:p>
            <a:pPr>
              <a:buFont typeface="Wingdings" charset="2"/>
              <a:buChar char="Ø"/>
            </a:pPr>
            <a:r>
              <a:rPr lang="en-US" smtClean="0"/>
              <a:t>Sekonder sitoredüksiyon</a:t>
            </a:r>
          </a:p>
          <a:p>
            <a:pPr lvl="1">
              <a:buFont typeface="Wingdings" charset="2"/>
              <a:buChar char="Ø"/>
            </a:pPr>
            <a:r>
              <a:rPr lang="en-US" smtClean="0"/>
              <a:t>Optimal	%82.8</a:t>
            </a:r>
          </a:p>
          <a:p>
            <a:pPr lvl="1">
              <a:buFont typeface="Wingdings" charset="2"/>
              <a:buChar char="Ø"/>
            </a:pPr>
            <a:r>
              <a:rPr lang="en-US" smtClean="0"/>
              <a:t>Komplet	%43.8</a:t>
            </a:r>
          </a:p>
          <a:p>
            <a:pPr>
              <a:buFont typeface="Wingdings" charset="2"/>
              <a:buChar char="Ø"/>
            </a:pPr>
            <a:r>
              <a:rPr lang="en-US" smtClean="0"/>
              <a:t>Hastalıksız sağkalım	15.5ay</a:t>
            </a:r>
          </a:p>
          <a:p>
            <a:pPr>
              <a:buFont typeface="Wingdings" charset="2"/>
              <a:buChar char="Ø"/>
            </a:pPr>
            <a:r>
              <a:rPr lang="en-US" smtClean="0"/>
              <a:t>Kaba sağkalım		18.6ay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19705" y="5220119"/>
            <a:ext cx="2230354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Rezidüel</a:t>
            </a:r>
            <a:r>
              <a:rPr lang="en-US" sz="2000" dirty="0" smtClean="0"/>
              <a:t> </a:t>
            </a:r>
            <a:r>
              <a:rPr lang="en-US" sz="2000" dirty="0" err="1" smtClean="0"/>
              <a:t>tümör</a:t>
            </a:r>
            <a:r>
              <a:rPr lang="en-US" sz="2000" dirty="0" smtClean="0"/>
              <a:t> </a:t>
            </a:r>
            <a:r>
              <a:rPr lang="en-US" sz="2000" dirty="0" err="1" smtClean="0"/>
              <a:t>yok</a:t>
            </a:r>
            <a:endParaRPr lang="en-US" sz="2000" dirty="0" smtClean="0"/>
          </a:p>
          <a:p>
            <a:r>
              <a:rPr lang="en-US" sz="2000" dirty="0" err="1" smtClean="0"/>
              <a:t>Hastalıksız</a:t>
            </a:r>
            <a:r>
              <a:rPr lang="en-US" sz="2000" dirty="0" smtClean="0"/>
              <a:t> </a:t>
            </a:r>
            <a:r>
              <a:rPr lang="en-US" sz="2000" dirty="0" err="1" smtClean="0"/>
              <a:t>sağkalım</a:t>
            </a:r>
            <a:endParaRPr lang="en-US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7"/>
          <a:stretch>
            <a:fillRect/>
          </a:stretch>
        </p:blipFill>
        <p:spPr bwMode="auto">
          <a:xfrm>
            <a:off x="6680200" y="2605258"/>
            <a:ext cx="5257800" cy="359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8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Komplet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rezeksiyon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yapılamayacaksa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err="1"/>
              <a:t>Palyatif</a:t>
            </a:r>
            <a:r>
              <a:rPr lang="en-US" dirty="0"/>
              <a:t> </a:t>
            </a:r>
            <a:r>
              <a:rPr lang="en-US" dirty="0" err="1"/>
              <a:t>cerrahi</a:t>
            </a:r>
            <a:r>
              <a:rPr lang="en-US" dirty="0"/>
              <a:t> </a:t>
            </a:r>
            <a:r>
              <a:rPr lang="en-US" dirty="0" err="1"/>
              <a:t>yapılabilir</a:t>
            </a:r>
            <a:endParaRPr lang="en-US" dirty="0"/>
          </a:p>
          <a:p>
            <a:pPr lvl="1"/>
            <a:r>
              <a:rPr lang="en-US" dirty="0" err="1"/>
              <a:t>Hastanın</a:t>
            </a:r>
            <a:r>
              <a:rPr lang="en-US" dirty="0"/>
              <a:t> </a:t>
            </a:r>
            <a:r>
              <a:rPr lang="en-US" dirty="0" err="1"/>
              <a:t>semptomları</a:t>
            </a:r>
            <a:r>
              <a:rPr lang="en-US" dirty="0"/>
              <a:t> </a:t>
            </a:r>
            <a:r>
              <a:rPr lang="en-US" dirty="0" err="1"/>
              <a:t>çerçevesinde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err="1"/>
              <a:t>Amaç</a:t>
            </a:r>
            <a:endParaRPr lang="en-US" dirty="0"/>
          </a:p>
          <a:p>
            <a:pPr lvl="1"/>
            <a:r>
              <a:rPr lang="en-US" dirty="0" err="1"/>
              <a:t>Cerrahi</a:t>
            </a:r>
            <a:r>
              <a:rPr lang="en-US" dirty="0"/>
              <a:t> </a:t>
            </a:r>
            <a:r>
              <a:rPr lang="en-US" dirty="0" err="1"/>
              <a:t>morbiditenin</a:t>
            </a:r>
            <a:r>
              <a:rPr lang="en-US" dirty="0"/>
              <a:t> en </a:t>
            </a:r>
            <a:r>
              <a:rPr lang="en-US" dirty="0" err="1"/>
              <a:t>aza</a:t>
            </a:r>
            <a:r>
              <a:rPr lang="en-US" dirty="0"/>
              <a:t> </a:t>
            </a:r>
            <a:r>
              <a:rPr lang="en-US" dirty="0" err="1"/>
              <a:t>indirilerek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an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kemoterapiye</a:t>
            </a:r>
            <a:r>
              <a:rPr lang="en-US" dirty="0"/>
              <a:t> </a:t>
            </a:r>
            <a:r>
              <a:rPr lang="en-US" dirty="0" err="1"/>
              <a:t>başlanmasını</a:t>
            </a:r>
            <a:r>
              <a:rPr lang="en-US" dirty="0"/>
              <a:t> </a:t>
            </a:r>
            <a:r>
              <a:rPr lang="en-US" dirty="0" err="1"/>
              <a:t>sağlamak</a:t>
            </a:r>
            <a:endParaRPr lang="en-US" dirty="0"/>
          </a:p>
          <a:p>
            <a:pPr lvl="1"/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komplet</a:t>
            </a:r>
            <a:r>
              <a:rPr lang="en-US" dirty="0"/>
              <a:t> </a:t>
            </a:r>
            <a:r>
              <a:rPr lang="en-US" dirty="0" err="1"/>
              <a:t>rezeksiyonun</a:t>
            </a:r>
            <a:r>
              <a:rPr lang="en-US" dirty="0"/>
              <a:t> </a:t>
            </a:r>
            <a:r>
              <a:rPr lang="en-US" dirty="0" err="1"/>
              <a:t>preoperatif</a:t>
            </a:r>
            <a:r>
              <a:rPr lang="en-US" dirty="0"/>
              <a:t> </a:t>
            </a:r>
            <a:r>
              <a:rPr lang="en-US" dirty="0" err="1"/>
              <a:t>dikeni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önemli</a:t>
            </a:r>
            <a:endParaRPr lang="en-US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722564"/>
            <a:ext cx="10718800" cy="1765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008" y="2304855"/>
            <a:ext cx="4997618" cy="369766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97280" y="3750734"/>
            <a:ext cx="4465320" cy="94826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/>
              <a:t>Platin free interval hasta seçiminde major determinant değil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9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023" y="1270000"/>
            <a:ext cx="8974913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Vaka</a:t>
            </a:r>
            <a:r>
              <a:rPr lang="en-US" dirty="0">
                <a:solidFill>
                  <a:srgbClr val="FF0000"/>
                </a:solidFill>
              </a:rPr>
              <a:t> 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49680" y="19981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dirty="0" smtClean="0"/>
              <a:t>High grade </a:t>
            </a:r>
            <a:r>
              <a:rPr lang="en-US" dirty="0" err="1" smtClean="0"/>
              <a:t>seröz</a:t>
            </a:r>
            <a:r>
              <a:rPr lang="en-US" dirty="0" smtClean="0"/>
              <a:t> </a:t>
            </a:r>
            <a:r>
              <a:rPr lang="en-US" dirty="0" err="1" smtClean="0"/>
              <a:t>tümör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8 ay </a:t>
            </a:r>
            <a:r>
              <a:rPr lang="en-US" dirty="0" err="1" smtClean="0"/>
              <a:t>önce</a:t>
            </a:r>
            <a:r>
              <a:rPr lang="en-US" dirty="0" smtClean="0"/>
              <a:t> upfront </a:t>
            </a:r>
            <a:r>
              <a:rPr lang="en-US" dirty="0" err="1" smtClean="0"/>
              <a:t>debulking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err="1" smtClean="0"/>
              <a:t>TAH+BSO+BPPLND+Total</a:t>
            </a:r>
            <a:r>
              <a:rPr lang="en-US" dirty="0" smtClean="0"/>
              <a:t> </a:t>
            </a:r>
            <a:r>
              <a:rPr lang="en-US" dirty="0" err="1" smtClean="0"/>
              <a:t>Omentektomi+Appendektomi+Pelvik</a:t>
            </a:r>
            <a:r>
              <a:rPr lang="en-US" dirty="0" smtClean="0"/>
              <a:t> </a:t>
            </a:r>
            <a:r>
              <a:rPr lang="en-US" dirty="0" err="1" smtClean="0"/>
              <a:t>peritonektomi+Douglas</a:t>
            </a:r>
            <a:r>
              <a:rPr lang="en-US" dirty="0" smtClean="0"/>
              <a:t> </a:t>
            </a:r>
            <a:r>
              <a:rPr lang="en-US" dirty="0" err="1" smtClean="0"/>
              <a:t>peritonektomi+Splenektomi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err="1" smtClean="0"/>
              <a:t>Carboplatin+Paclitaxel</a:t>
            </a:r>
            <a:r>
              <a:rPr lang="en-US" dirty="0" smtClean="0"/>
              <a:t> adjuvant </a:t>
            </a:r>
            <a:r>
              <a:rPr lang="en-US" dirty="0" err="1" smtClean="0"/>
              <a:t>kemoterapi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err="1" smtClean="0"/>
              <a:t>Asemptomatik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err="1" smtClean="0"/>
              <a:t>Fizik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Pelvik</a:t>
            </a:r>
            <a:r>
              <a:rPr lang="en-US" dirty="0" smtClean="0"/>
              <a:t> </a:t>
            </a:r>
            <a:r>
              <a:rPr lang="en-US" dirty="0" err="1" smtClean="0"/>
              <a:t>Muayene</a:t>
            </a: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Ca 125 265 U/mL</a:t>
            </a:r>
          </a:p>
          <a:p>
            <a:pPr>
              <a:buFont typeface="Wingdings" charset="2"/>
              <a:buChar char="Ø"/>
            </a:pPr>
            <a:r>
              <a:rPr lang="en-US" dirty="0" err="1" smtClean="0"/>
              <a:t>Görüntüleme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Acfomen</a:t>
            </a:r>
            <a:r>
              <a:rPr lang="en-US" dirty="0" smtClean="0"/>
              <a:t> BT </a:t>
            </a:r>
            <a:r>
              <a:rPr lang="en-US" dirty="0" err="1" smtClean="0"/>
              <a:t>Asit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subpyloric</a:t>
            </a:r>
            <a:r>
              <a:rPr lang="en-US" dirty="0" smtClean="0"/>
              <a:t> </a:t>
            </a:r>
            <a:r>
              <a:rPr lang="en-US" dirty="0" err="1" smtClean="0"/>
              <a:t>alanda</a:t>
            </a:r>
            <a:r>
              <a:rPr lang="en-US" dirty="0" smtClean="0"/>
              <a:t> </a:t>
            </a:r>
            <a:r>
              <a:rPr lang="en-US" dirty="0" err="1" smtClean="0"/>
              <a:t>pankreas</a:t>
            </a:r>
            <a:r>
              <a:rPr lang="en-US" dirty="0" smtClean="0"/>
              <a:t> </a:t>
            </a:r>
            <a:r>
              <a:rPr lang="en-US" dirty="0" err="1" smtClean="0"/>
              <a:t>kuyruk</a:t>
            </a:r>
            <a:r>
              <a:rPr lang="en-US" dirty="0" smtClean="0"/>
              <a:t> </a:t>
            </a:r>
            <a:r>
              <a:rPr lang="en-US" dirty="0" err="1" smtClean="0"/>
              <a:t>kesimine</a:t>
            </a:r>
            <a:r>
              <a:rPr lang="en-US" dirty="0" smtClean="0"/>
              <a:t> </a:t>
            </a:r>
            <a:r>
              <a:rPr lang="en-US" dirty="0" err="1" smtClean="0"/>
              <a:t>yakın</a:t>
            </a:r>
            <a:r>
              <a:rPr lang="en-US" dirty="0" smtClean="0"/>
              <a:t> 2 cm </a:t>
            </a:r>
            <a:r>
              <a:rPr lang="en-US" dirty="0" err="1" smtClean="0"/>
              <a:t>kitle</a:t>
            </a:r>
            <a:r>
              <a:rPr lang="en-US" dirty="0" smtClean="0"/>
              <a:t>, </a:t>
            </a:r>
            <a:r>
              <a:rPr lang="en-US" dirty="0" err="1" smtClean="0"/>
              <a:t>diyafragma</a:t>
            </a:r>
            <a:r>
              <a:rPr lang="en-US" dirty="0" smtClean="0"/>
              <a:t> da peritoneal </a:t>
            </a:r>
            <a:r>
              <a:rPr lang="en-US" dirty="0" err="1" smtClean="0"/>
              <a:t>kalınlaşma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46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DESKTOP SKORU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548380" y="2531534"/>
            <a:ext cx="5156200" cy="155786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smtClean="0">
                <a:solidFill>
                  <a:schemeClr val="tx1"/>
                </a:solidFill>
              </a:rPr>
              <a:t>Performans statusu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Primer cerrahi sonrası rezidüel hastalık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</a:rPr>
              <a:t>Asit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8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Vaka</a:t>
            </a:r>
            <a:r>
              <a:rPr lang="en-US" dirty="0">
                <a:solidFill>
                  <a:srgbClr val="FF0000"/>
                </a:solidFill>
              </a:rPr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dirty="0"/>
              <a:t>63 </a:t>
            </a:r>
            <a:r>
              <a:rPr lang="en-US" dirty="0" err="1"/>
              <a:t>yaş</a:t>
            </a:r>
            <a:r>
              <a:rPr lang="en-US" dirty="0"/>
              <a:t>, </a:t>
            </a:r>
            <a:r>
              <a:rPr lang="en-US" dirty="0" err="1"/>
              <a:t>aile</a:t>
            </a:r>
            <a:r>
              <a:rPr lang="en-US" dirty="0"/>
              <a:t> </a:t>
            </a:r>
            <a:r>
              <a:rPr lang="en-US" dirty="0" err="1"/>
              <a:t>hikayesi</a:t>
            </a:r>
            <a:r>
              <a:rPr lang="en-US" dirty="0"/>
              <a:t> </a:t>
            </a:r>
            <a:r>
              <a:rPr lang="en-US" dirty="0" err="1"/>
              <a:t>yok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/>
              <a:t>Walks three floor alone at the apartment </a:t>
            </a:r>
          </a:p>
          <a:p>
            <a:pPr>
              <a:buFont typeface="Wingdings" charset="2"/>
              <a:buChar char="Ø"/>
            </a:pPr>
            <a:r>
              <a:rPr lang="en-US" dirty="0" err="1"/>
              <a:t>Seröz</a:t>
            </a:r>
            <a:r>
              <a:rPr lang="en-US" dirty="0"/>
              <a:t> high grade </a:t>
            </a:r>
            <a:r>
              <a:rPr lang="en-US" dirty="0" err="1"/>
              <a:t>overyan</a:t>
            </a:r>
            <a:r>
              <a:rPr lang="en-US" dirty="0"/>
              <a:t> </a:t>
            </a:r>
            <a:r>
              <a:rPr lang="en-US" dirty="0" err="1"/>
              <a:t>tümör</a:t>
            </a: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err="1"/>
              <a:t>TAH+BSO+Total</a:t>
            </a:r>
            <a:r>
              <a:rPr lang="en-US" dirty="0"/>
              <a:t> </a:t>
            </a:r>
            <a:r>
              <a:rPr lang="en-US" dirty="0" err="1"/>
              <a:t>Omentektomi+Appendektomi</a:t>
            </a:r>
            <a:r>
              <a:rPr lang="tr-TR" dirty="0"/>
              <a:t>+BPPLND</a:t>
            </a:r>
          </a:p>
          <a:p>
            <a:pPr>
              <a:buFont typeface="Wingdings" charset="2"/>
              <a:buChar char="Ø"/>
            </a:pPr>
            <a:r>
              <a:rPr lang="tr-TR" dirty="0" err="1"/>
              <a:t>Makroskopik</a:t>
            </a:r>
            <a:r>
              <a:rPr lang="tr-TR" dirty="0"/>
              <a:t> </a:t>
            </a:r>
            <a:r>
              <a:rPr lang="tr-TR" dirty="0" err="1"/>
              <a:t>rezidüel</a:t>
            </a:r>
            <a:r>
              <a:rPr lang="tr-TR" dirty="0"/>
              <a:t> hastalık, 5mm</a:t>
            </a:r>
          </a:p>
          <a:p>
            <a:pPr>
              <a:buFont typeface="Wingdings" charset="2"/>
              <a:buChar char="Ø"/>
            </a:pPr>
            <a:r>
              <a:rPr lang="tr-TR" dirty="0" err="1"/>
              <a:t>Carboplatin+Paclitaxel</a:t>
            </a:r>
            <a:r>
              <a:rPr lang="tr-TR" dirty="0"/>
              <a:t> </a:t>
            </a:r>
            <a:r>
              <a:rPr lang="tr-TR" dirty="0" err="1"/>
              <a:t>adjuvant</a:t>
            </a:r>
            <a:r>
              <a:rPr lang="tr-TR" dirty="0"/>
              <a:t> kemoterapi</a:t>
            </a:r>
          </a:p>
          <a:p>
            <a:pPr>
              <a:buFont typeface="Wingdings" charset="2"/>
              <a:buChar char="Ø"/>
            </a:pPr>
            <a:r>
              <a:rPr lang="tr-TR" dirty="0"/>
              <a:t>Karın şişliği</a:t>
            </a:r>
          </a:p>
          <a:p>
            <a:pPr>
              <a:buFont typeface="Wingdings" charset="2"/>
              <a:buChar char="Ø"/>
            </a:pPr>
            <a:r>
              <a:rPr lang="tr-TR" dirty="0"/>
              <a:t>Asit</a:t>
            </a:r>
          </a:p>
          <a:p>
            <a:pPr>
              <a:buFont typeface="Wingdings" charset="2"/>
              <a:buChar char="Ø"/>
            </a:pPr>
            <a:r>
              <a:rPr lang="tr-TR" dirty="0"/>
              <a:t>Pet-CT</a:t>
            </a:r>
          </a:p>
          <a:p>
            <a:pPr lvl="1"/>
            <a:r>
              <a:rPr lang="tr-TR" dirty="0"/>
              <a:t>Lig. </a:t>
            </a:r>
            <a:r>
              <a:rPr lang="tr-TR" dirty="0" err="1"/>
              <a:t>hepatoduodenale</a:t>
            </a:r>
            <a:r>
              <a:rPr lang="tr-TR" dirty="0"/>
              <a:t> ve </a:t>
            </a:r>
            <a:r>
              <a:rPr lang="tr-TR" dirty="0" err="1"/>
              <a:t>celiac</a:t>
            </a:r>
            <a:r>
              <a:rPr lang="tr-TR" dirty="0"/>
              <a:t> damarlar </a:t>
            </a:r>
            <a:r>
              <a:rPr lang="tr-TR" dirty="0" err="1"/>
              <a:t>çeverinde</a:t>
            </a:r>
            <a:r>
              <a:rPr lang="tr-TR" dirty="0"/>
              <a:t> de büyümüş lenf </a:t>
            </a:r>
            <a:r>
              <a:rPr lang="tr-TR" dirty="0" err="1"/>
              <a:t>nodları</a:t>
            </a:r>
            <a:endParaRPr lang="tr-TR" dirty="0"/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95831" y="3257249"/>
            <a:ext cx="2325893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ECOG PS</a:t>
            </a:r>
          </a:p>
          <a:p>
            <a:r>
              <a:rPr lang="en-US" sz="2400" b="1" dirty="0" err="1" smtClean="0"/>
              <a:t>Rezidüel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hastalık</a:t>
            </a:r>
            <a:endParaRPr lang="en-US" sz="2400" b="1" dirty="0" smtClean="0"/>
          </a:p>
          <a:p>
            <a:r>
              <a:rPr lang="en-US" sz="2400" b="1" dirty="0" err="1" smtClean="0"/>
              <a:t>Asits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817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Yönetim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1480" y="2148115"/>
            <a:ext cx="409406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Pro  </a:t>
            </a:r>
            <a:r>
              <a:rPr lang="en-US" b="1" dirty="0" err="1" smtClean="0">
                <a:solidFill>
                  <a:srgbClr val="FF0000"/>
                </a:solidFill>
              </a:rPr>
              <a:t>Sekonder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</a:rPr>
              <a:t>itoredüksiyon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AGO </a:t>
            </a:r>
            <a:r>
              <a:rPr lang="en-US" dirty="0" err="1" smtClean="0"/>
              <a:t>skor</a:t>
            </a:r>
            <a:r>
              <a:rPr lang="en-US" dirty="0" smtClean="0"/>
              <a:t> </a:t>
            </a:r>
            <a:r>
              <a:rPr lang="en-US" dirty="0" err="1" smtClean="0"/>
              <a:t>pozitif</a:t>
            </a:r>
            <a:endParaRPr lang="en-US" dirty="0" smtClean="0"/>
          </a:p>
          <a:p>
            <a:r>
              <a:rPr lang="en-US" dirty="0" err="1" smtClean="0"/>
              <a:t>Uzun</a:t>
            </a:r>
            <a:r>
              <a:rPr lang="en-US" dirty="0" smtClean="0"/>
              <a:t> </a:t>
            </a:r>
            <a:r>
              <a:rPr lang="en-US" dirty="0" err="1" smtClean="0"/>
              <a:t>tedavisiz</a:t>
            </a:r>
            <a:r>
              <a:rPr lang="en-US" dirty="0" smtClean="0"/>
              <a:t> interval</a:t>
            </a:r>
          </a:p>
          <a:p>
            <a:r>
              <a:rPr lang="en-US" dirty="0" err="1" smtClean="0"/>
              <a:t>Görüntülemede</a:t>
            </a:r>
            <a:r>
              <a:rPr lang="en-US" dirty="0" smtClean="0"/>
              <a:t> </a:t>
            </a:r>
            <a:r>
              <a:rPr lang="en-US" dirty="0" err="1" smtClean="0"/>
              <a:t>inoperabilite</a:t>
            </a:r>
            <a:r>
              <a:rPr lang="en-US" dirty="0" smtClean="0"/>
              <a:t> </a:t>
            </a:r>
            <a:r>
              <a:rPr lang="en-US" dirty="0" err="1" smtClean="0"/>
              <a:t>bulgusu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551" y="2148115"/>
            <a:ext cx="2613858" cy="3068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05207" y="3759200"/>
            <a:ext cx="3954993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 </a:t>
            </a:r>
            <a:r>
              <a:rPr lang="en-US" b="1" dirty="0" err="1" smtClean="0">
                <a:solidFill>
                  <a:srgbClr val="FF0000"/>
                </a:solidFill>
              </a:rPr>
              <a:t>Sekonder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Sitoredüksiyon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err="1" smtClean="0"/>
              <a:t>Cerrahi</a:t>
            </a:r>
            <a:r>
              <a:rPr lang="en-US" dirty="0" smtClean="0"/>
              <a:t> </a:t>
            </a:r>
            <a:r>
              <a:rPr lang="en-US" dirty="0" err="1" smtClean="0"/>
              <a:t>sonrası</a:t>
            </a:r>
            <a:r>
              <a:rPr lang="en-US" dirty="0" smtClean="0"/>
              <a:t> </a:t>
            </a:r>
            <a:r>
              <a:rPr lang="en-US" dirty="0" err="1" smtClean="0"/>
              <a:t>ciddi</a:t>
            </a:r>
            <a:r>
              <a:rPr lang="en-US" dirty="0" smtClean="0"/>
              <a:t> </a:t>
            </a:r>
            <a:r>
              <a:rPr lang="en-US" dirty="0" err="1" smtClean="0"/>
              <a:t>komplikasyonlar</a:t>
            </a:r>
            <a:endParaRPr lang="en-US" dirty="0" smtClean="0"/>
          </a:p>
          <a:p>
            <a:r>
              <a:rPr lang="en-US" dirty="0" err="1" smtClean="0"/>
              <a:t>Medikal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</a:t>
            </a:r>
            <a:r>
              <a:rPr lang="en-US" dirty="0" err="1" smtClean="0"/>
              <a:t>düşkümlük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yaş</a:t>
            </a:r>
            <a:r>
              <a:rPr lang="en-US" dirty="0" smtClean="0"/>
              <a:t>, </a:t>
            </a:r>
            <a:r>
              <a:rPr lang="en-US" dirty="0" err="1" smtClean="0"/>
              <a:t>komorbidite</a:t>
            </a:r>
            <a:r>
              <a:rPr lang="en-US" dirty="0" smtClean="0"/>
              <a:t>, </a:t>
            </a:r>
            <a:r>
              <a:rPr lang="en-US" dirty="0" err="1" smtClean="0"/>
              <a:t>ekstra</a:t>
            </a:r>
            <a:r>
              <a:rPr lang="en-US" dirty="0" smtClean="0"/>
              <a:t> </a:t>
            </a:r>
            <a:r>
              <a:rPr lang="en-US" dirty="0" err="1" smtClean="0"/>
              <a:t>ilaçlar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Kısa</a:t>
            </a:r>
            <a:r>
              <a:rPr lang="en-US" dirty="0" smtClean="0"/>
              <a:t>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verilmemiş</a:t>
            </a:r>
            <a:r>
              <a:rPr lang="en-US" dirty="0" smtClean="0"/>
              <a:t> </a:t>
            </a:r>
            <a:r>
              <a:rPr lang="en-US" dirty="0" err="1" smtClean="0"/>
              <a:t>dönem</a:t>
            </a:r>
            <a:endParaRPr lang="en-US" dirty="0" smtClean="0"/>
          </a:p>
          <a:p>
            <a:r>
              <a:rPr lang="en-US" dirty="0" err="1" smtClean="0"/>
              <a:t>Görüntüleme</a:t>
            </a:r>
            <a:r>
              <a:rPr lang="en-US" dirty="0" smtClean="0"/>
              <a:t>	</a:t>
            </a:r>
          </a:p>
          <a:p>
            <a:r>
              <a:rPr lang="en-US" dirty="0"/>
              <a:t>	</a:t>
            </a:r>
            <a:r>
              <a:rPr lang="en-US" dirty="0" err="1" smtClean="0"/>
              <a:t>Diffüz</a:t>
            </a:r>
            <a:r>
              <a:rPr lang="en-US" dirty="0" smtClean="0"/>
              <a:t> </a:t>
            </a:r>
            <a:r>
              <a:rPr lang="en-US" dirty="0" err="1" smtClean="0"/>
              <a:t>plevral</a:t>
            </a:r>
            <a:r>
              <a:rPr lang="en-US" dirty="0" smtClean="0"/>
              <a:t> </a:t>
            </a:r>
            <a:r>
              <a:rPr lang="en-US" dirty="0" err="1" smtClean="0"/>
              <a:t>karsinomatozis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subil-visseral</a:t>
            </a:r>
            <a:r>
              <a:rPr lang="en-US" dirty="0" smtClean="0"/>
              <a:t> </a:t>
            </a:r>
            <a:r>
              <a:rPr lang="en-US" dirty="0" err="1" smtClean="0"/>
              <a:t>karsinomatoziseus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7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Sitoredüksiyonun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klinik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radyolojik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olarak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değerlendirilmesi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3" y="3122374"/>
            <a:ext cx="4326083" cy="16020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46" y="1872337"/>
            <a:ext cx="630634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Rekürren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over</a:t>
            </a:r>
            <a:r>
              <a:rPr lang="tr-TR" dirty="0">
                <a:solidFill>
                  <a:srgbClr val="FF0000"/>
                </a:solidFill>
              </a:rPr>
              <a:t> kanseri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7280" y="2565148"/>
            <a:ext cx="415883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Platin </a:t>
            </a:r>
            <a:r>
              <a:rPr lang="tr-TR" b="1" dirty="0" err="1"/>
              <a:t>sensitif</a:t>
            </a:r>
            <a:r>
              <a:rPr lang="tr-TR" b="1" dirty="0"/>
              <a:t> </a:t>
            </a:r>
            <a:r>
              <a:rPr lang="tr-TR" b="1" dirty="0" err="1"/>
              <a:t>rekürren</a:t>
            </a:r>
            <a:r>
              <a:rPr lang="tr-TR" b="1" dirty="0"/>
              <a:t> </a:t>
            </a:r>
            <a:r>
              <a:rPr lang="tr-TR" b="1" dirty="0" err="1"/>
              <a:t>overyan</a:t>
            </a:r>
            <a:r>
              <a:rPr lang="tr-TR" b="1" dirty="0"/>
              <a:t> </a:t>
            </a:r>
            <a:r>
              <a:rPr lang="tr-TR" b="1" dirty="0" smtClean="0"/>
              <a:t>kanser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Tedavisiz </a:t>
            </a:r>
            <a:r>
              <a:rPr lang="tr-TR" dirty="0" err="1"/>
              <a:t>interval</a:t>
            </a:r>
            <a:r>
              <a:rPr lang="tr-TR" dirty="0"/>
              <a:t> ≥6 ay</a:t>
            </a:r>
          </a:p>
          <a:p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4593265"/>
            <a:ext cx="5945795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/>
              <a:t>Platin dirençli </a:t>
            </a:r>
            <a:r>
              <a:rPr lang="tr-TR" b="1" dirty="0" err="1"/>
              <a:t>rekürren</a:t>
            </a:r>
            <a:r>
              <a:rPr lang="tr-TR" b="1" dirty="0"/>
              <a:t> </a:t>
            </a:r>
            <a:r>
              <a:rPr lang="tr-TR" b="1" dirty="0" err="1"/>
              <a:t>overyan</a:t>
            </a:r>
            <a:r>
              <a:rPr lang="tr-TR" b="1" dirty="0"/>
              <a:t> </a:t>
            </a:r>
            <a:r>
              <a:rPr lang="tr-TR" b="1" dirty="0" smtClean="0"/>
              <a:t>kanser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Tedavisiz </a:t>
            </a:r>
            <a:r>
              <a:rPr lang="tr-TR" dirty="0" err="1" smtClean="0"/>
              <a:t>interval</a:t>
            </a:r>
            <a:r>
              <a:rPr lang="tr-TR" dirty="0" smtClean="0"/>
              <a:t> </a:t>
            </a:r>
            <a:r>
              <a:rPr lang="tr-TR" dirty="0"/>
              <a:t>&lt;</a:t>
            </a:r>
            <a:r>
              <a:rPr lang="tr-TR" dirty="0" smtClean="0"/>
              <a:t>6 </a:t>
            </a:r>
            <a:r>
              <a:rPr lang="tr-TR" dirty="0" smtClean="0"/>
              <a:t>ay</a:t>
            </a:r>
          </a:p>
          <a:p>
            <a:pPr algn="ctr"/>
            <a:r>
              <a:rPr lang="tr-TR" dirty="0" err="1" smtClean="0"/>
              <a:t>Refrakter</a:t>
            </a:r>
            <a:r>
              <a:rPr lang="tr-TR" dirty="0" smtClean="0"/>
              <a:t> </a:t>
            </a:r>
            <a:r>
              <a:rPr lang="tr-TR" dirty="0"/>
              <a:t>hastalık (</a:t>
            </a:r>
            <a:r>
              <a:rPr lang="tr-TR" dirty="0" err="1"/>
              <a:t>adjuvan</a:t>
            </a:r>
            <a:r>
              <a:rPr lang="tr-TR" dirty="0"/>
              <a:t> kemoterapi sürecinde </a:t>
            </a:r>
            <a:r>
              <a:rPr lang="tr-TR" dirty="0" err="1"/>
              <a:t>progresyon</a:t>
            </a:r>
            <a:r>
              <a:rPr lang="tr-TR" dirty="0"/>
              <a:t>)</a:t>
            </a:r>
          </a:p>
          <a:p>
            <a:pPr algn="ctr"/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072" y="2472477"/>
            <a:ext cx="4692606" cy="29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90" y="488930"/>
            <a:ext cx="7739380" cy="575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80" y="469252"/>
            <a:ext cx="7594600" cy="56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56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Teşekkürler</a:t>
            </a:r>
            <a:r>
              <a:rPr lang="mr-IN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70"/>
            <a:ext cx="584927" cy="567824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816" y="1845734"/>
            <a:ext cx="4493327" cy="443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52423" y="5772150"/>
            <a:ext cx="2854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ilkerselcukmd@hotmail.com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3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2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Madolyonun</a:t>
            </a:r>
            <a:r>
              <a:rPr lang="tr-TR" dirty="0">
                <a:solidFill>
                  <a:srgbClr val="FF0000"/>
                </a:solidFill>
              </a:rPr>
              <a:t> iki yüzü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581" y="3176181"/>
            <a:ext cx="4794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Kaba </a:t>
            </a:r>
            <a:r>
              <a:rPr lang="tr-TR" sz="2400" b="1" dirty="0" err="1" smtClean="0"/>
              <a:t>s</a:t>
            </a:r>
            <a:r>
              <a:rPr lang="tr-TR" sz="2400" b="1" dirty="0" err="1" smtClean="0"/>
              <a:t>ağkalımı</a:t>
            </a:r>
            <a:r>
              <a:rPr lang="tr-TR" sz="2400" b="1" dirty="0" smtClean="0"/>
              <a:t> </a:t>
            </a:r>
            <a:r>
              <a:rPr lang="tr-TR" sz="2400" b="1" dirty="0" smtClean="0"/>
              <a:t>uzatmak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Progresyonsuz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sağkalımı</a:t>
            </a:r>
            <a:r>
              <a:rPr lang="tr-TR" sz="2400" b="1" dirty="0" smtClean="0"/>
              <a:t> uzatmak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Semptomları tedavi etmek</a:t>
            </a:r>
            <a:endParaRPr lang="tr-TR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03310" y="3176180"/>
            <a:ext cx="37973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err="1" smtClean="0"/>
              <a:t>Morbidite</a:t>
            </a:r>
            <a:r>
              <a:rPr lang="tr-TR" sz="2400" b="1" dirty="0" smtClean="0"/>
              <a:t> / Hayat kalitesi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Hastanede kalış süresi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1" dirty="0" smtClean="0"/>
              <a:t>Maddi giderler</a:t>
            </a:r>
            <a:endParaRPr lang="tr-TR" sz="2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292" y="2337386"/>
            <a:ext cx="2238375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Erken palyatif bakım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30417"/>
            <a:ext cx="5796280" cy="4011655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280" y="2692397"/>
            <a:ext cx="5320669" cy="308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4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AGO DESKTOP çalışmaları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28421" y="1938103"/>
            <a:ext cx="759611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DESKTOP I (Retrospektif </a:t>
            </a:r>
            <a:r>
              <a:rPr lang="tr-TR" b="1" dirty="0" err="1" smtClean="0">
                <a:solidFill>
                  <a:srgbClr val="FF0000"/>
                </a:solidFill>
              </a:rPr>
              <a:t>multicenter</a:t>
            </a:r>
            <a:r>
              <a:rPr lang="tr-TR" b="1" dirty="0" smtClean="0">
                <a:solidFill>
                  <a:srgbClr val="FF0000"/>
                </a:solidFill>
              </a:rPr>
              <a:t> seri)</a:t>
            </a:r>
          </a:p>
          <a:p>
            <a:pPr algn="ctr"/>
            <a:r>
              <a:rPr lang="tr-TR" dirty="0" smtClean="0"/>
              <a:t>Cerrahi için uygun bir amaç/son nokta belirlemek</a:t>
            </a:r>
          </a:p>
          <a:p>
            <a:pPr algn="ctr"/>
            <a:r>
              <a:rPr lang="tr-TR" dirty="0" smtClean="0"/>
              <a:t>Bu son noktayı başarabilecek hastaların seçimi için </a:t>
            </a:r>
            <a:r>
              <a:rPr lang="tr-TR" dirty="0" err="1" smtClean="0"/>
              <a:t>prediktif</a:t>
            </a:r>
            <a:r>
              <a:rPr lang="tr-TR" dirty="0" smtClean="0"/>
              <a:t> bir skor oluşturmak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50445" y="3294329"/>
            <a:ext cx="6152069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DESKTOP II (</a:t>
            </a:r>
            <a:r>
              <a:rPr lang="tr-TR" b="1" dirty="0" err="1" smtClean="0">
                <a:solidFill>
                  <a:srgbClr val="FF0000"/>
                </a:solidFill>
              </a:rPr>
              <a:t>Prospektif</a:t>
            </a:r>
            <a:r>
              <a:rPr lang="tr-TR" b="1" dirty="0" smtClean="0">
                <a:solidFill>
                  <a:srgbClr val="FF0000"/>
                </a:solidFill>
              </a:rPr>
              <a:t> uluslararası </a:t>
            </a:r>
            <a:r>
              <a:rPr lang="tr-TR" b="1" dirty="0" err="1" smtClean="0">
                <a:solidFill>
                  <a:srgbClr val="FF0000"/>
                </a:solidFill>
              </a:rPr>
              <a:t>noninterventioınal</a:t>
            </a:r>
            <a:r>
              <a:rPr lang="tr-TR" b="1" dirty="0" smtClean="0">
                <a:solidFill>
                  <a:srgbClr val="FF0000"/>
                </a:solidFill>
              </a:rPr>
              <a:t> çalışma)</a:t>
            </a:r>
          </a:p>
          <a:p>
            <a:pPr algn="ctr"/>
            <a:r>
              <a:rPr lang="tr-TR" dirty="0" smtClean="0"/>
              <a:t>DESKTOP I modelinin </a:t>
            </a:r>
            <a:r>
              <a:rPr lang="tr-TR" dirty="0" err="1" smtClean="0"/>
              <a:t>validasyonu</a:t>
            </a:r>
            <a:r>
              <a:rPr lang="tr-TR" dirty="0" smtClean="0"/>
              <a:t> (AGO Skoru)</a:t>
            </a:r>
          </a:p>
          <a:p>
            <a:pPr algn="ctr"/>
            <a:r>
              <a:rPr lang="tr-TR" dirty="0" smtClean="0"/>
              <a:t>Hastaları cerrahiye yönlendirirken seçim </a:t>
            </a:r>
            <a:r>
              <a:rPr lang="tr-TR" dirty="0" err="1" smtClean="0"/>
              <a:t>biasını</a:t>
            </a:r>
            <a:r>
              <a:rPr lang="tr-TR" dirty="0" smtClean="0"/>
              <a:t> önlemek</a:t>
            </a:r>
          </a:p>
          <a:p>
            <a:pPr algn="ctr"/>
            <a:r>
              <a:rPr lang="tr-TR" dirty="0" smtClean="0"/>
              <a:t>Cerrahi ve </a:t>
            </a:r>
            <a:r>
              <a:rPr lang="tr-TR" dirty="0" err="1" smtClean="0"/>
              <a:t>morbidite</a:t>
            </a:r>
            <a:r>
              <a:rPr lang="tr-TR" dirty="0" smtClean="0"/>
              <a:t> arasındaki </a:t>
            </a:r>
            <a:r>
              <a:rPr lang="tr-TR" dirty="0" err="1" smtClean="0"/>
              <a:t>ilşkiyi</a:t>
            </a:r>
            <a:r>
              <a:rPr lang="tr-TR" dirty="0" smtClean="0"/>
              <a:t> araştırmak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3248607" y="4927554"/>
            <a:ext cx="5755743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DESKTOP III (</a:t>
            </a:r>
            <a:r>
              <a:rPr lang="tr-TR" b="1" dirty="0" err="1" smtClean="0">
                <a:solidFill>
                  <a:srgbClr val="FF0000"/>
                </a:solidFill>
              </a:rPr>
              <a:t>Prospektif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randomize</a:t>
            </a:r>
            <a:r>
              <a:rPr lang="tr-TR" b="1" dirty="0" smtClean="0">
                <a:solidFill>
                  <a:srgbClr val="FF0000"/>
                </a:solidFill>
              </a:rPr>
              <a:t> kontrollü faz III çalışma)</a:t>
            </a:r>
          </a:p>
          <a:p>
            <a:pPr algn="ctr"/>
            <a:r>
              <a:rPr lang="tr-TR" dirty="0" err="1" smtClean="0"/>
              <a:t>Rekürren</a:t>
            </a:r>
            <a:r>
              <a:rPr lang="tr-TR" dirty="0" smtClean="0"/>
              <a:t> </a:t>
            </a:r>
            <a:r>
              <a:rPr lang="tr-TR" dirty="0" err="1" smtClean="0"/>
              <a:t>over</a:t>
            </a:r>
            <a:r>
              <a:rPr lang="tr-TR" dirty="0" smtClean="0"/>
              <a:t> kanserinde cerrahisinin kaba </a:t>
            </a:r>
            <a:r>
              <a:rPr lang="tr-TR" dirty="0" err="1" smtClean="0"/>
              <a:t>sağkalıma</a:t>
            </a:r>
            <a:r>
              <a:rPr lang="tr-TR" dirty="0" smtClean="0"/>
              <a:t> etkisi</a:t>
            </a:r>
          </a:p>
          <a:p>
            <a:pPr algn="ctr"/>
            <a:r>
              <a:rPr lang="tr-TR" dirty="0" smtClean="0"/>
              <a:t>Akut ve ileri dönem </a:t>
            </a:r>
            <a:r>
              <a:rPr lang="tr-TR" dirty="0" err="1" smtClean="0"/>
              <a:t>morbidite</a:t>
            </a:r>
            <a:r>
              <a:rPr lang="tr-TR" dirty="0" smtClean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39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AGO DESKTOP I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680" y="2828260"/>
            <a:ext cx="405143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sz="2400" dirty="0" err="1" smtClean="0"/>
              <a:t>Rekürren</a:t>
            </a:r>
            <a:r>
              <a:rPr lang="tr-TR" sz="2400" dirty="0" smtClean="0"/>
              <a:t> </a:t>
            </a:r>
            <a:r>
              <a:rPr lang="tr-TR" sz="2400" dirty="0" err="1" smtClean="0"/>
              <a:t>over</a:t>
            </a:r>
            <a:r>
              <a:rPr lang="tr-TR" sz="2400" dirty="0" smtClean="0"/>
              <a:t> kanseri cerrahisi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AMAÇ</a:t>
            </a:r>
          </a:p>
          <a:p>
            <a:pPr algn="ctr"/>
            <a:r>
              <a:rPr lang="tr-TR" sz="2400" dirty="0" err="1" smtClean="0"/>
              <a:t>Komplet</a:t>
            </a:r>
            <a:r>
              <a:rPr lang="tr-TR" sz="2400" dirty="0" smtClean="0"/>
              <a:t> Debulking</a:t>
            </a:r>
            <a:endParaRPr lang="tr-TR" sz="24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96" y="2098867"/>
            <a:ext cx="7062247" cy="41861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9283" y="5977241"/>
            <a:ext cx="2421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 smtClean="0"/>
              <a:t>Harter</a:t>
            </a:r>
            <a:r>
              <a:rPr lang="tr-TR" sz="1400" dirty="0" smtClean="0"/>
              <a:t> P, 2006, </a:t>
            </a:r>
            <a:r>
              <a:rPr lang="tr-TR" sz="1400" dirty="0" err="1" smtClean="0"/>
              <a:t>Ann</a:t>
            </a:r>
            <a:r>
              <a:rPr lang="tr-TR" sz="1400" dirty="0" smtClean="0"/>
              <a:t> </a:t>
            </a:r>
            <a:r>
              <a:rPr lang="tr-TR" sz="1400" dirty="0" err="1" smtClean="0"/>
              <a:t>Surg</a:t>
            </a:r>
            <a:r>
              <a:rPr lang="tr-TR" sz="1400" dirty="0" smtClean="0"/>
              <a:t> </a:t>
            </a:r>
            <a:r>
              <a:rPr lang="tr-TR" sz="1400" dirty="0" err="1" smtClean="0"/>
              <a:t>Oncol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178953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DESKTOP I </a:t>
            </a:r>
            <a:r>
              <a:rPr lang="tr-TR" dirty="0" err="1">
                <a:solidFill>
                  <a:srgbClr val="FF0000"/>
                </a:solidFill>
              </a:rPr>
              <a:t>komplet</a:t>
            </a:r>
            <a:r>
              <a:rPr lang="tr-TR" dirty="0">
                <a:solidFill>
                  <a:srgbClr val="FF0000"/>
                </a:solidFill>
              </a:rPr>
              <a:t> rezeksiyon/</a:t>
            </a:r>
            <a:r>
              <a:rPr lang="tr-TR" dirty="0" err="1">
                <a:solidFill>
                  <a:srgbClr val="FF0000"/>
                </a:solidFill>
              </a:rPr>
              <a:t>sağkalım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8538" y="2275367"/>
            <a:ext cx="463588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Komplet</a:t>
            </a:r>
            <a:r>
              <a:rPr lang="tr-TR" b="1" dirty="0" smtClean="0">
                <a:solidFill>
                  <a:srgbClr val="FF0000"/>
                </a:solidFill>
              </a:rPr>
              <a:t> rezeksiyonu öngören faktörler</a:t>
            </a:r>
          </a:p>
          <a:p>
            <a:pPr algn="ctr"/>
            <a:r>
              <a:rPr lang="tr-TR" dirty="0" smtClean="0"/>
              <a:t>ECOG skor 0</a:t>
            </a:r>
          </a:p>
          <a:p>
            <a:pPr algn="ctr"/>
            <a:r>
              <a:rPr lang="tr-TR" dirty="0" err="1" smtClean="0"/>
              <a:t>Primer</a:t>
            </a:r>
            <a:r>
              <a:rPr lang="tr-TR" dirty="0" smtClean="0"/>
              <a:t> cerrahi sonrası </a:t>
            </a:r>
            <a:r>
              <a:rPr lang="tr-TR" dirty="0" err="1" smtClean="0"/>
              <a:t>rezidüel</a:t>
            </a:r>
            <a:r>
              <a:rPr lang="tr-TR" dirty="0" smtClean="0"/>
              <a:t> tümör olmaması</a:t>
            </a:r>
          </a:p>
          <a:p>
            <a:pPr algn="ctr"/>
            <a:r>
              <a:rPr lang="tr-TR" dirty="0" smtClean="0"/>
              <a:t>Asit &lt;500mL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4847379" y="4290702"/>
            <a:ext cx="2558201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Kaba </a:t>
            </a:r>
            <a:r>
              <a:rPr lang="tr-TR" b="1" dirty="0" err="1" smtClean="0">
                <a:solidFill>
                  <a:srgbClr val="FF0000"/>
                </a:solidFill>
              </a:rPr>
              <a:t>sağkalımı</a:t>
            </a:r>
            <a:r>
              <a:rPr lang="tr-TR" b="1" dirty="0" smtClean="0">
                <a:solidFill>
                  <a:srgbClr val="FF0000"/>
                </a:solidFill>
              </a:rPr>
              <a:t> öngören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TEK faktör</a:t>
            </a:r>
          </a:p>
          <a:p>
            <a:pPr algn="ctr"/>
            <a:r>
              <a:rPr lang="tr-TR" dirty="0" err="1" smtClean="0"/>
              <a:t>Komplet</a:t>
            </a:r>
            <a:r>
              <a:rPr lang="tr-TR" dirty="0" smtClean="0"/>
              <a:t> rezeksiyon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9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Sağkalımın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prognostik</a:t>
            </a:r>
            <a:r>
              <a:rPr lang="tr-TR" dirty="0">
                <a:solidFill>
                  <a:srgbClr val="FF0000"/>
                </a:solidFill>
              </a:rPr>
              <a:t> faktörleri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97280" y="438982"/>
            <a:ext cx="10058400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445" y="155069"/>
            <a:ext cx="584927" cy="567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" y="263773"/>
            <a:ext cx="851861" cy="350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409" y="2047204"/>
            <a:ext cx="5926141" cy="3801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63517" y="5848637"/>
            <a:ext cx="3351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Harter</a:t>
            </a:r>
            <a:r>
              <a:rPr lang="tr-TR" sz="1400" dirty="0" smtClean="0"/>
              <a:t> P, </a:t>
            </a:r>
            <a:r>
              <a:rPr lang="tr-TR" sz="1400" dirty="0" err="1" smtClean="0"/>
              <a:t>Curr</a:t>
            </a:r>
            <a:r>
              <a:rPr lang="tr-TR" sz="1400" dirty="0" smtClean="0"/>
              <a:t> </a:t>
            </a:r>
            <a:r>
              <a:rPr lang="tr-TR" sz="1400" dirty="0" err="1" smtClean="0"/>
              <a:t>Opin</a:t>
            </a:r>
            <a:r>
              <a:rPr lang="tr-TR" sz="1400" dirty="0" smtClean="0"/>
              <a:t> </a:t>
            </a:r>
            <a:r>
              <a:rPr lang="tr-TR" sz="1400" dirty="0" err="1" smtClean="0"/>
              <a:t>Oncol</a:t>
            </a:r>
            <a:r>
              <a:rPr lang="tr-TR" sz="1400" dirty="0" smtClean="0"/>
              <a:t>, 2005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9224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1731</TotalTime>
  <Words>858</Words>
  <Application>Microsoft Macintosh PowerPoint</Application>
  <PresentationFormat>Widescreen</PresentationFormat>
  <Paragraphs>229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Calibri Light</vt:lpstr>
      <vt:lpstr>Mangal</vt:lpstr>
      <vt:lpstr>Wingdings</vt:lpstr>
      <vt:lpstr>Retrospect</vt:lpstr>
      <vt:lpstr>             Epitelyal over kanserinde sekonder sitoredüksiyon için hasta seçimi </vt:lpstr>
      <vt:lpstr>Over kanserinde cerrahi</vt:lpstr>
      <vt:lpstr>Rekürren over kanseri</vt:lpstr>
      <vt:lpstr>Madolyonun iki yüzü</vt:lpstr>
      <vt:lpstr>Erken palyatif bakım</vt:lpstr>
      <vt:lpstr>AGO DESKTOP çalışmaları</vt:lpstr>
      <vt:lpstr>AGO DESKTOP I </vt:lpstr>
      <vt:lpstr>DESKTOP I komplet rezeksiyon/sağkalım</vt:lpstr>
      <vt:lpstr>Sağkalımın prognostik faktörleri</vt:lpstr>
      <vt:lpstr>PowerPoint Presentation</vt:lpstr>
      <vt:lpstr>Rekürren over kanserinde cerrahi- Metaanaliz</vt:lpstr>
      <vt:lpstr>AGO DESKTOP II - Validasyon</vt:lpstr>
      <vt:lpstr>PowerPoint Presentation</vt:lpstr>
      <vt:lpstr>AGO Prediktif skor ve komplet rezeksiyon</vt:lpstr>
      <vt:lpstr>AGO skor ile komplet rezeksiyon prediksiyonu</vt:lpstr>
      <vt:lpstr>AGO DESKTOP II Komplikasyonlar</vt:lpstr>
      <vt:lpstr>AGO DESKTOP III</vt:lpstr>
      <vt:lpstr>AGO DESKTOP III</vt:lpstr>
      <vt:lpstr>Rekürren over kanseri cerrahisi</vt:lpstr>
      <vt:lpstr>PowerPoint Presentation</vt:lpstr>
      <vt:lpstr>PowerPoint Presentation</vt:lpstr>
      <vt:lpstr>Komplet rezeksiyon yapılamayacaksa</vt:lpstr>
      <vt:lpstr>PowerPoint Presentation</vt:lpstr>
      <vt:lpstr>PowerPoint Presentation</vt:lpstr>
      <vt:lpstr>Vaka 1</vt:lpstr>
      <vt:lpstr>DESKTOP SKORU</vt:lpstr>
      <vt:lpstr>Vaka 2</vt:lpstr>
      <vt:lpstr>Yönetim</vt:lpstr>
      <vt:lpstr>Sitoredüksiyonun klinik ve radyolojik olarak değerlendirilmesi</vt:lpstr>
      <vt:lpstr>PowerPoint Presentation</vt:lpstr>
      <vt:lpstr>PowerPoint Presentation</vt:lpstr>
      <vt:lpstr>Teşekkürler…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İLKER SELÇUK</cp:lastModifiedBy>
  <cp:revision>16</cp:revision>
  <dcterms:created xsi:type="dcterms:W3CDTF">2018-04-03T19:43:19Z</dcterms:created>
  <dcterms:modified xsi:type="dcterms:W3CDTF">2018-05-13T05:48:03Z</dcterms:modified>
</cp:coreProperties>
</file>