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98" r:id="rId21"/>
    <p:sldId id="299" r:id="rId22"/>
    <p:sldId id="275" r:id="rId23"/>
    <p:sldId id="278" r:id="rId24"/>
    <p:sldId id="276" r:id="rId25"/>
    <p:sldId id="277" r:id="rId26"/>
    <p:sldId id="279" r:id="rId27"/>
    <p:sldId id="295" r:id="rId28"/>
    <p:sldId id="297" r:id="rId29"/>
    <p:sldId id="296" r:id="rId30"/>
    <p:sldId id="280" r:id="rId31"/>
    <p:sldId id="281" r:id="rId32"/>
    <p:sldId id="282" r:id="rId33"/>
    <p:sldId id="283" r:id="rId34"/>
    <p:sldId id="284" r:id="rId35"/>
    <p:sldId id="285" r:id="rId36"/>
    <p:sldId id="286" r:id="rId37"/>
    <p:sldId id="287" r:id="rId38"/>
    <p:sldId id="291" r:id="rId39"/>
    <p:sldId id="288" r:id="rId40"/>
    <p:sldId id="289" r:id="rId41"/>
    <p:sldId id="290" r:id="rId42"/>
    <p:sldId id="292" r:id="rId43"/>
    <p:sldId id="293" r:id="rId44"/>
    <p:sldId id="294" r:id="rId45"/>
    <p:sldId id="300"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it mert" initials="Hm" lastIdx="0" clrIdx="0">
    <p:extLst>
      <p:ext uri="{19B8F6BF-5375-455C-9EA6-DF929625EA0E}">
        <p15:presenceInfo xmlns:p15="http://schemas.microsoft.com/office/powerpoint/2012/main" userId="Halit m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9EF8D-EBAC-4605-91A6-73F94906F1AB}" type="datetimeFigureOut">
              <a:rPr lang="tr-TR" smtClean="0"/>
              <a:t>12.05.2018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1FDAE-210E-4DDB-BA22-135450DC4CED}" type="slidenum">
              <a:rPr lang="tr-TR" smtClean="0"/>
              <a:t>‹#›</a:t>
            </a:fld>
            <a:endParaRPr lang="tr-TR"/>
          </a:p>
        </p:txBody>
      </p:sp>
    </p:spTree>
    <p:extLst>
      <p:ext uri="{BB962C8B-B14F-4D97-AF65-F5344CB8AC3E}">
        <p14:creationId xmlns:p14="http://schemas.microsoft.com/office/powerpoint/2010/main" val="47870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D1E2FB9-4E42-4D58-B35C-3CF705C229D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0B2BB92-A2D1-4AD1-9849-21D439429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4F892BC-DB7B-4519-A439-E5AE6F597C97}"/>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5" name="Alt Bilgi Yer Tutucusu 4">
            <a:extLst>
              <a:ext uri="{FF2B5EF4-FFF2-40B4-BE49-F238E27FC236}">
                <a16:creationId xmlns:a16="http://schemas.microsoft.com/office/drawing/2014/main" id="{A7E2AB92-6D17-4E8F-941D-BCE4E0F3A7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986B3C-A9CC-4815-A84E-E3361F0BBF73}"/>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97136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6A05F6-A951-4F14-9804-30ADDE833ED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8AF2FBF-76EF-45E8-B8E1-AA04DF3546CD}"/>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E73E332-D3B0-4736-854C-BB9EF00E64DC}"/>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5" name="Alt Bilgi Yer Tutucusu 4">
            <a:extLst>
              <a:ext uri="{FF2B5EF4-FFF2-40B4-BE49-F238E27FC236}">
                <a16:creationId xmlns:a16="http://schemas.microsoft.com/office/drawing/2014/main" id="{8BE15EB7-DE47-44B2-94AB-2E8EFB6BDE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7317ADC-48F7-43C1-A7A6-F914B76529F3}"/>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428543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199315E-473F-4B26-9C9A-396EB4465A1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2AAE447-7DA4-4800-B725-65C1D51BC19B}"/>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31C75CA-198B-49DE-8E5E-1587AC671461}"/>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5" name="Alt Bilgi Yer Tutucusu 4">
            <a:extLst>
              <a:ext uri="{FF2B5EF4-FFF2-40B4-BE49-F238E27FC236}">
                <a16:creationId xmlns:a16="http://schemas.microsoft.com/office/drawing/2014/main" id="{3FDFCFAF-C501-418D-B44A-2D36E85F79D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ED2EFD1-6A61-4259-86FF-689617AFB863}"/>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62434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928136-2C0F-4206-844F-B3DA30A77FF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AFC21ED-8C18-4CD9-B539-4C9533F6B2A8}"/>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D95E21-99EF-4509-9497-C3CE0A9D2A94}"/>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5" name="Alt Bilgi Yer Tutucusu 4">
            <a:extLst>
              <a:ext uri="{FF2B5EF4-FFF2-40B4-BE49-F238E27FC236}">
                <a16:creationId xmlns:a16="http://schemas.microsoft.com/office/drawing/2014/main" id="{AF3F9478-9C63-45C2-B127-E1FBBAAF22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C3B572-51BA-47E3-9528-F98BFDDB9253}"/>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298920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073F2A-C827-4B9D-89FE-03CBFFE1316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5CC8D83-2FCF-4E6C-889B-A599075298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21172CED-2F18-4A25-B6B4-4D8114D534ED}"/>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5" name="Alt Bilgi Yer Tutucusu 4">
            <a:extLst>
              <a:ext uri="{FF2B5EF4-FFF2-40B4-BE49-F238E27FC236}">
                <a16:creationId xmlns:a16="http://schemas.microsoft.com/office/drawing/2014/main" id="{3C79BC36-F13A-442A-B961-C507E73E6F4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3896F2-2C7B-4BAC-BE04-958362519FB5}"/>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331443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811C663-3EB6-4360-A2AE-4C844F9961A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355FC3A-1835-4893-B90E-7EDBE121A2F4}"/>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CB4EB66-44EE-4296-93FC-97F3D19B6BE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FBF978E-AA36-404B-A6C6-109FE4C68955}"/>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6" name="Alt Bilgi Yer Tutucusu 5">
            <a:extLst>
              <a:ext uri="{FF2B5EF4-FFF2-40B4-BE49-F238E27FC236}">
                <a16:creationId xmlns:a16="http://schemas.microsoft.com/office/drawing/2014/main" id="{A03B337C-0DBF-48A9-AE09-BDB98EF8944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7AD0982-0CDE-4F71-B707-8249F14FBB3D}"/>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193272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987830-A237-4C10-B5DB-676CB807335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319D86C-E08F-48F7-9CFE-950592D09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EC7468A9-7C34-4B59-8438-D0B7A1BD11CD}"/>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4192C45-AF0F-49F2-ABC0-695796BB0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A6958E71-0C53-43CB-9358-5A7627E29CDB}"/>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A976139-B7AD-47D6-9B8C-065619A7EEA2}"/>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8" name="Alt Bilgi Yer Tutucusu 7">
            <a:extLst>
              <a:ext uri="{FF2B5EF4-FFF2-40B4-BE49-F238E27FC236}">
                <a16:creationId xmlns:a16="http://schemas.microsoft.com/office/drawing/2014/main" id="{826D3358-F380-4643-8853-F2358853C99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9F5895F-A043-4BB9-9EA5-E019C8C0388A}"/>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396134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134E0A-8439-41B7-989C-DFDE31EA091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7F5FB54-FE8C-47C2-83E0-D746FEB207FF}"/>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4" name="Alt Bilgi Yer Tutucusu 3">
            <a:extLst>
              <a:ext uri="{FF2B5EF4-FFF2-40B4-BE49-F238E27FC236}">
                <a16:creationId xmlns:a16="http://schemas.microsoft.com/office/drawing/2014/main" id="{D90D89C6-A031-4BFE-8F57-4422C8A1934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A0C50A2-FA8D-4363-9679-D32F1B52C37E}"/>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335847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2B86B84-4AE9-4B40-B8CA-A680DE5561BF}"/>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3" name="Alt Bilgi Yer Tutucusu 2">
            <a:extLst>
              <a:ext uri="{FF2B5EF4-FFF2-40B4-BE49-F238E27FC236}">
                <a16:creationId xmlns:a16="http://schemas.microsoft.com/office/drawing/2014/main" id="{169BBE7C-F123-42FA-ABFD-0E4D6AACB42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25239DA-1C48-4C91-9FC9-A95B880EE916}"/>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393411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437EEF-C3B3-4EFB-8386-E9BFEDF8B7B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1213BF1-12FA-4A1B-B948-F97AA62BB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B479E17-FE7A-430B-A694-F690E119D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1EB8C8C8-2D44-4284-B98E-0A8FABE991A0}"/>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6" name="Alt Bilgi Yer Tutucusu 5">
            <a:extLst>
              <a:ext uri="{FF2B5EF4-FFF2-40B4-BE49-F238E27FC236}">
                <a16:creationId xmlns:a16="http://schemas.microsoft.com/office/drawing/2014/main" id="{1EABDB4A-9410-4C69-A47E-97BF91A5E9E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8C83DF-694F-4DA7-9D87-1518E267E9DD}"/>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175851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018A71-2781-43BF-90C3-EB8EC850241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BE5BDFC-CC6E-488D-9E23-7584F34DBF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5052546-BD16-4A5C-937B-CAD606974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1F91CFDE-D10A-4328-8950-DD2B9B3B67CD}"/>
              </a:ext>
            </a:extLst>
          </p:cNvPr>
          <p:cNvSpPr>
            <a:spLocks noGrp="1"/>
          </p:cNvSpPr>
          <p:nvPr>
            <p:ph type="dt" sz="half" idx="10"/>
          </p:nvPr>
        </p:nvSpPr>
        <p:spPr/>
        <p:txBody>
          <a:bodyPr/>
          <a:lstStyle/>
          <a:p>
            <a:fld id="{9E3A556E-3AB4-4983-80A1-E3EB05BB6CFF}" type="datetimeFigureOut">
              <a:rPr lang="tr-TR" smtClean="0"/>
              <a:t>12.05.2018</a:t>
            </a:fld>
            <a:endParaRPr lang="tr-TR"/>
          </a:p>
        </p:txBody>
      </p:sp>
      <p:sp>
        <p:nvSpPr>
          <p:cNvPr id="6" name="Alt Bilgi Yer Tutucusu 5">
            <a:extLst>
              <a:ext uri="{FF2B5EF4-FFF2-40B4-BE49-F238E27FC236}">
                <a16:creationId xmlns:a16="http://schemas.microsoft.com/office/drawing/2014/main" id="{F40CE2C8-6162-47F3-A7FD-375ED3AB011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7ED97EB-2E59-4A40-9F61-01425A1C6AFA}"/>
              </a:ext>
            </a:extLst>
          </p:cNvPr>
          <p:cNvSpPr>
            <a:spLocks noGrp="1"/>
          </p:cNvSpPr>
          <p:nvPr>
            <p:ph type="sldNum" sz="quarter" idx="12"/>
          </p:nvPr>
        </p:nvSpPr>
        <p:spPr/>
        <p:txBody>
          <a:bodyPr/>
          <a:lstStyle/>
          <a:p>
            <a:fld id="{E4976392-2315-482C-9ADB-A21E1F9DAAF7}" type="slidenum">
              <a:rPr lang="tr-TR" smtClean="0"/>
              <a:t>‹#›</a:t>
            </a:fld>
            <a:endParaRPr lang="tr-TR"/>
          </a:p>
        </p:txBody>
      </p:sp>
    </p:spTree>
    <p:extLst>
      <p:ext uri="{BB962C8B-B14F-4D97-AF65-F5344CB8AC3E}">
        <p14:creationId xmlns:p14="http://schemas.microsoft.com/office/powerpoint/2010/main" val="274604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CBFB92A-5482-4B07-BE56-A73D894AB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C0DDEFD-EC76-4EFB-94EB-AF817C94A4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688B19F-09C8-43A3-92B4-CF2B16976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A556E-3AB4-4983-80A1-E3EB05BB6CFF}" type="datetimeFigureOut">
              <a:rPr lang="tr-TR" smtClean="0"/>
              <a:t>12.05.2018</a:t>
            </a:fld>
            <a:endParaRPr lang="tr-TR"/>
          </a:p>
        </p:txBody>
      </p:sp>
      <p:sp>
        <p:nvSpPr>
          <p:cNvPr id="5" name="Alt Bilgi Yer Tutucusu 4">
            <a:extLst>
              <a:ext uri="{FF2B5EF4-FFF2-40B4-BE49-F238E27FC236}">
                <a16:creationId xmlns:a16="http://schemas.microsoft.com/office/drawing/2014/main" id="{0271F2AD-0C22-40ED-ADB5-2BC3AA22E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9BD9C71-4A55-4A39-B5D1-E0668EE42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76392-2315-482C-9ADB-A21E1F9DAAF7}" type="slidenum">
              <a:rPr lang="tr-TR" smtClean="0"/>
              <a:t>‹#›</a:t>
            </a:fld>
            <a:endParaRPr lang="tr-TR"/>
          </a:p>
        </p:txBody>
      </p:sp>
    </p:spTree>
    <p:extLst>
      <p:ext uri="{BB962C8B-B14F-4D97-AF65-F5344CB8AC3E}">
        <p14:creationId xmlns:p14="http://schemas.microsoft.com/office/powerpoint/2010/main" val="3180276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uptodate.com/contents/grade/5?title=Grade%202B&amp;topicKey=SURG/15095" TargetMode="External"/><Relationship Id="rId2" Type="http://schemas.openxmlformats.org/officeDocument/2006/relationships/hyperlink" Target="https://www.uptodate.com/contents/grade/6?title=Grade%202C&amp;topicKey=SURG/1509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ijcasereportsandimages.com/archive/2016/007-2016-ijcri/CR-10664-07-2016-ashraf/figure1.gif" TargetMode="External"/><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4183AD5-2477-4E09-9009-A7C1BA73DCD2}"/>
              </a:ext>
            </a:extLst>
          </p:cNvPr>
          <p:cNvSpPr txBox="1"/>
          <p:nvPr/>
        </p:nvSpPr>
        <p:spPr>
          <a:xfrm>
            <a:off x="2189284" y="181957"/>
            <a:ext cx="6752169" cy="6494085"/>
          </a:xfrm>
          <a:prstGeom prst="rect">
            <a:avLst/>
          </a:prstGeom>
          <a:noFill/>
        </p:spPr>
        <p:txBody>
          <a:bodyPr wrap="none" rtlCol="0">
            <a:spAutoFit/>
          </a:bodyPr>
          <a:lstStyle/>
          <a:p>
            <a:r>
              <a:rPr lang="tr-TR" sz="3200" b="1" dirty="0"/>
              <a:t>GEBELİKTE KARIN AĞRISINA YAKLAŞIM</a:t>
            </a:r>
          </a:p>
          <a:p>
            <a:endParaRPr lang="tr-TR" sz="3200" b="1" dirty="0"/>
          </a:p>
          <a:p>
            <a:endParaRPr lang="tr-TR" sz="3200" b="1" dirty="0"/>
          </a:p>
          <a:p>
            <a:endParaRPr lang="tr-TR" sz="3200" b="1" dirty="0"/>
          </a:p>
          <a:p>
            <a:endParaRPr lang="tr-TR" sz="3200" b="1" dirty="0"/>
          </a:p>
          <a:p>
            <a:endParaRPr lang="tr-TR" sz="3200" b="1" dirty="0"/>
          </a:p>
          <a:p>
            <a:endParaRPr lang="tr-TR" sz="3200" b="1" dirty="0"/>
          </a:p>
          <a:p>
            <a:endParaRPr lang="tr-TR" sz="3200" dirty="0"/>
          </a:p>
          <a:p>
            <a:endParaRPr lang="tr-TR" sz="3200" dirty="0"/>
          </a:p>
          <a:p>
            <a:r>
              <a:rPr lang="tr-TR" sz="3200" dirty="0" err="1"/>
              <a:t>Prof</a:t>
            </a:r>
            <a:r>
              <a:rPr lang="tr-TR" sz="3200" dirty="0"/>
              <a:t> </a:t>
            </a:r>
            <a:r>
              <a:rPr lang="tr-TR" sz="3200" dirty="0" err="1"/>
              <a:t>Dr</a:t>
            </a:r>
            <a:r>
              <a:rPr lang="tr-TR" sz="3200" dirty="0"/>
              <a:t> İbrahim Bildirici</a:t>
            </a:r>
          </a:p>
          <a:p>
            <a:r>
              <a:rPr lang="tr-TR" sz="3200" dirty="0"/>
              <a:t>Kadın Hastalıkları ve Doğum Uzmanı</a:t>
            </a:r>
          </a:p>
          <a:p>
            <a:r>
              <a:rPr lang="tr-TR" sz="3200" dirty="0" err="1"/>
              <a:t>Perinatolog</a:t>
            </a:r>
            <a:endParaRPr lang="tr-TR" sz="3200" dirty="0"/>
          </a:p>
          <a:p>
            <a:r>
              <a:rPr lang="tr-TR" sz="3200" dirty="0"/>
              <a:t>Acıbadem Maslak Hastanesi</a:t>
            </a:r>
          </a:p>
        </p:txBody>
      </p:sp>
      <p:pic>
        <p:nvPicPr>
          <p:cNvPr id="6" name="Resim 5">
            <a:extLst>
              <a:ext uri="{FF2B5EF4-FFF2-40B4-BE49-F238E27FC236}">
                <a16:creationId xmlns:a16="http://schemas.microsoft.com/office/drawing/2014/main" id="{5CEBF815-E3C7-4022-990C-EAF65F5F8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284" y="1213338"/>
            <a:ext cx="5497025" cy="2962519"/>
          </a:xfrm>
          <a:prstGeom prst="rect">
            <a:avLst/>
          </a:prstGeom>
        </p:spPr>
      </p:pic>
    </p:spTree>
    <p:extLst>
      <p:ext uri="{BB962C8B-B14F-4D97-AF65-F5344CB8AC3E}">
        <p14:creationId xmlns:p14="http://schemas.microsoft.com/office/powerpoint/2010/main" val="407015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8DD0C9A-65B0-445E-8B6D-43BFC2DA563C}"/>
              </a:ext>
            </a:extLst>
          </p:cNvPr>
          <p:cNvSpPr/>
          <p:nvPr/>
        </p:nvSpPr>
        <p:spPr>
          <a:xfrm>
            <a:off x="880532" y="1659285"/>
            <a:ext cx="9025467" cy="3539430"/>
          </a:xfrm>
          <a:prstGeom prst="rect">
            <a:avLst/>
          </a:prstGeom>
        </p:spPr>
        <p:txBody>
          <a:bodyPr wrap="square">
            <a:spAutoFit/>
          </a:bodyPr>
          <a:lstStyle/>
          <a:p>
            <a:r>
              <a:rPr lang="tr-TR" sz="2800" dirty="0">
                <a:solidFill>
                  <a:srgbClr val="000000"/>
                </a:solidFill>
                <a:latin typeface="Arial" panose="020B0604020202020204" pitchFamily="34" charset="0"/>
              </a:rPr>
              <a:t>Öncelikle gebelikle alakalı karın ağrısı nedenleri  düşünülmeli </a:t>
            </a:r>
          </a:p>
          <a:p>
            <a:endParaRPr lang="tr-TR" sz="2800" dirty="0">
              <a:solidFill>
                <a:srgbClr val="000000"/>
              </a:solidFill>
              <a:latin typeface="Arial" panose="020B0604020202020204" pitchFamily="34" charset="0"/>
            </a:endParaRPr>
          </a:p>
          <a:p>
            <a:endParaRPr lang="tr-TR" sz="2800" dirty="0">
              <a:solidFill>
                <a:srgbClr val="000000"/>
              </a:solidFill>
              <a:latin typeface="Arial" panose="020B0604020202020204" pitchFamily="34" charset="0"/>
            </a:endParaRPr>
          </a:p>
          <a:p>
            <a:endParaRPr lang="tr-TR" sz="2800" dirty="0">
              <a:solidFill>
                <a:srgbClr val="000000"/>
              </a:solidFill>
              <a:latin typeface="Arial" panose="020B0604020202020204" pitchFamily="34" charset="0"/>
            </a:endParaRPr>
          </a:p>
          <a:p>
            <a:r>
              <a:rPr lang="tr-TR" sz="2800" dirty="0">
                <a:solidFill>
                  <a:srgbClr val="000000"/>
                </a:solidFill>
                <a:latin typeface="Arial" panose="020B0604020202020204" pitchFamily="34" charset="0"/>
              </a:rPr>
              <a:t>*</a:t>
            </a:r>
            <a:r>
              <a:rPr lang="en-US" sz="2800" dirty="0">
                <a:solidFill>
                  <a:srgbClr val="000000"/>
                </a:solidFill>
                <a:latin typeface="Arial" panose="020B0604020202020204" pitchFamily="34" charset="0"/>
              </a:rPr>
              <a:t>Vaginal </a:t>
            </a:r>
            <a:r>
              <a:rPr lang="tr-TR" sz="2800" dirty="0">
                <a:solidFill>
                  <a:srgbClr val="000000"/>
                </a:solidFill>
                <a:latin typeface="Arial" panose="020B0604020202020204" pitchFamily="34" charset="0"/>
              </a:rPr>
              <a:t>kanama</a:t>
            </a:r>
            <a:r>
              <a:rPr lang="en-US" sz="2800" dirty="0">
                <a:solidFill>
                  <a:srgbClr val="000000"/>
                </a:solidFill>
                <a:latin typeface="Arial" panose="020B0604020202020204" pitchFamily="34" charset="0"/>
              </a:rPr>
              <a:t> </a:t>
            </a:r>
            <a:r>
              <a:rPr lang="tr-TR" sz="2800" dirty="0">
                <a:solidFill>
                  <a:srgbClr val="000000"/>
                </a:solidFill>
                <a:latin typeface="Arial" panose="020B0604020202020204" pitchFamily="34" charset="0"/>
              </a:rPr>
              <a:t>ve</a:t>
            </a:r>
            <a:r>
              <a:rPr lang="en-US" sz="2800" dirty="0">
                <a:solidFill>
                  <a:srgbClr val="000000"/>
                </a:solidFill>
                <a:latin typeface="Arial" panose="020B0604020202020204" pitchFamily="34" charset="0"/>
              </a:rPr>
              <a:t> </a:t>
            </a:r>
            <a:r>
              <a:rPr lang="tr-TR" sz="2800" dirty="0">
                <a:solidFill>
                  <a:srgbClr val="000000"/>
                </a:solidFill>
                <a:latin typeface="Arial" panose="020B0604020202020204" pitchFamily="34" charset="0"/>
              </a:rPr>
              <a:t>*</a:t>
            </a:r>
            <a:r>
              <a:rPr lang="en-US" sz="2800" dirty="0">
                <a:solidFill>
                  <a:srgbClr val="000000"/>
                </a:solidFill>
                <a:latin typeface="Arial" panose="020B0604020202020204" pitchFamily="34" charset="0"/>
              </a:rPr>
              <a:t>h</a:t>
            </a:r>
            <a:r>
              <a:rPr lang="tr-TR" sz="2800" dirty="0">
                <a:solidFill>
                  <a:srgbClr val="000000"/>
                </a:solidFill>
                <a:latin typeface="Arial" panose="020B0604020202020204" pitchFamily="34" charset="0"/>
              </a:rPr>
              <a:t>i</a:t>
            </a:r>
            <a:r>
              <a:rPr lang="en-US" sz="2800" dirty="0">
                <a:solidFill>
                  <a:srgbClr val="000000"/>
                </a:solidFill>
                <a:latin typeface="Arial" panose="020B0604020202020204" pitchFamily="34" charset="0"/>
              </a:rPr>
              <a:t>pert</a:t>
            </a:r>
            <a:r>
              <a:rPr lang="tr-TR" sz="2800" dirty="0">
                <a:solidFill>
                  <a:srgbClr val="000000"/>
                </a:solidFill>
                <a:latin typeface="Arial" panose="020B0604020202020204" pitchFamily="34" charset="0"/>
              </a:rPr>
              <a:t>a</a:t>
            </a:r>
            <a:r>
              <a:rPr lang="en-US" sz="2800" dirty="0" err="1">
                <a:solidFill>
                  <a:srgbClr val="000000"/>
                </a:solidFill>
                <a:latin typeface="Arial" panose="020B0604020202020204" pitchFamily="34" charset="0"/>
              </a:rPr>
              <a:t>nsi</a:t>
            </a:r>
            <a:r>
              <a:rPr lang="tr-TR" sz="2800" dirty="0">
                <a:solidFill>
                  <a:srgbClr val="000000"/>
                </a:solidFill>
                <a:latin typeface="Arial" panose="020B0604020202020204" pitchFamily="34" charset="0"/>
              </a:rPr>
              <a:t>y</a:t>
            </a:r>
            <a:r>
              <a:rPr lang="en-US" sz="2800" dirty="0">
                <a:solidFill>
                  <a:srgbClr val="000000"/>
                </a:solidFill>
                <a:latin typeface="Arial" panose="020B0604020202020204" pitchFamily="34" charset="0"/>
              </a:rPr>
              <a:t>on</a:t>
            </a:r>
            <a:endParaRPr lang="tr-TR" sz="2800" dirty="0">
              <a:solidFill>
                <a:srgbClr val="000000"/>
              </a:solidFill>
              <a:latin typeface="Arial" panose="020B0604020202020204" pitchFamily="34" charset="0"/>
            </a:endParaRPr>
          </a:p>
          <a:p>
            <a:r>
              <a:rPr lang="tr-TR" sz="2800" dirty="0">
                <a:solidFill>
                  <a:srgbClr val="000000"/>
                </a:solidFill>
                <a:latin typeface="Arial" panose="020B0604020202020204" pitchFamily="34" charset="0"/>
              </a:rPr>
              <a:t>gebeliğe bağlı ciddi karın ağrısı olasılığı için önemli bulgular</a:t>
            </a:r>
            <a:endParaRPr lang="tr-TR" sz="2800" dirty="0"/>
          </a:p>
        </p:txBody>
      </p:sp>
      <p:pic>
        <p:nvPicPr>
          <p:cNvPr id="4" name="Resim 3">
            <a:extLst>
              <a:ext uri="{FF2B5EF4-FFF2-40B4-BE49-F238E27FC236}">
                <a16:creationId xmlns:a16="http://schemas.microsoft.com/office/drawing/2014/main" id="{533F6541-377C-4681-9A1F-26AF1BC07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1143" y="1659285"/>
            <a:ext cx="2600325" cy="1762125"/>
          </a:xfrm>
          <a:prstGeom prst="rect">
            <a:avLst/>
          </a:prstGeom>
        </p:spPr>
      </p:pic>
    </p:spTree>
    <p:extLst>
      <p:ext uri="{BB962C8B-B14F-4D97-AF65-F5344CB8AC3E}">
        <p14:creationId xmlns:p14="http://schemas.microsoft.com/office/powerpoint/2010/main" val="99027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CA32EC1A-C1C3-4ECA-861E-31663349E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92" y="725366"/>
            <a:ext cx="12037608" cy="540726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896FA2A7-5D48-4528-926A-02031E8D062B}"/>
              </a:ext>
            </a:extLst>
          </p:cNvPr>
          <p:cNvSpPr txBox="1"/>
          <p:nvPr/>
        </p:nvSpPr>
        <p:spPr>
          <a:xfrm>
            <a:off x="1566333" y="79035"/>
            <a:ext cx="8506496" cy="646331"/>
          </a:xfrm>
          <a:prstGeom prst="rect">
            <a:avLst/>
          </a:prstGeom>
          <a:noFill/>
        </p:spPr>
        <p:txBody>
          <a:bodyPr wrap="none" rtlCol="0">
            <a:spAutoFit/>
          </a:bodyPr>
          <a:lstStyle/>
          <a:p>
            <a:r>
              <a:rPr lang="tr-TR" sz="3600" b="1" dirty="0"/>
              <a:t>Gebeliğe bağlı ciddi karın ağrısı ayırıcı tanısı</a:t>
            </a:r>
          </a:p>
        </p:txBody>
      </p:sp>
    </p:spTree>
    <p:extLst>
      <p:ext uri="{BB962C8B-B14F-4D97-AF65-F5344CB8AC3E}">
        <p14:creationId xmlns:p14="http://schemas.microsoft.com/office/powerpoint/2010/main" val="283282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631CFD9-28CD-46DA-9A72-E64D6329EF51}"/>
              </a:ext>
            </a:extLst>
          </p:cNvPr>
          <p:cNvSpPr txBox="1"/>
          <p:nvPr/>
        </p:nvSpPr>
        <p:spPr>
          <a:xfrm>
            <a:off x="1647346" y="956734"/>
            <a:ext cx="9054402" cy="5324535"/>
          </a:xfrm>
          <a:prstGeom prst="rect">
            <a:avLst/>
          </a:prstGeom>
          <a:noFill/>
        </p:spPr>
        <p:txBody>
          <a:bodyPr wrap="none" rtlCol="0">
            <a:spAutoFit/>
          </a:bodyPr>
          <a:lstStyle/>
          <a:p>
            <a:r>
              <a:rPr lang="tr-TR" sz="2800" b="1" dirty="0" err="1"/>
              <a:t>Ektopik</a:t>
            </a:r>
            <a:r>
              <a:rPr lang="tr-TR" sz="2800" b="1" dirty="0"/>
              <a:t> gebelik</a:t>
            </a:r>
          </a:p>
          <a:p>
            <a:endParaRPr lang="tr-TR" sz="2800" b="1" dirty="0"/>
          </a:p>
          <a:p>
            <a:r>
              <a:rPr lang="tr-TR" sz="2800" b="1" dirty="0"/>
              <a:t>En sık gebelik testi (+) ve</a:t>
            </a:r>
          </a:p>
          <a:p>
            <a:r>
              <a:rPr lang="tr-TR" sz="2800" b="1" dirty="0" err="1"/>
              <a:t>vaginal</a:t>
            </a:r>
            <a:r>
              <a:rPr lang="tr-TR" sz="2800" b="1" dirty="0"/>
              <a:t> kanama ve/veya karın ağrısı</a:t>
            </a:r>
          </a:p>
          <a:p>
            <a:endParaRPr lang="tr-TR" sz="2800" b="1" dirty="0"/>
          </a:p>
          <a:p>
            <a:r>
              <a:rPr lang="tr-TR" sz="4000" b="1" dirty="0"/>
              <a:t>bHCG:1500 %80 </a:t>
            </a:r>
            <a:r>
              <a:rPr lang="tr-TR" sz="4000" b="1" dirty="0" err="1"/>
              <a:t>iu</a:t>
            </a:r>
            <a:r>
              <a:rPr lang="tr-TR" sz="4000" b="1" dirty="0"/>
              <a:t> </a:t>
            </a:r>
            <a:r>
              <a:rPr lang="tr-TR" sz="4000" b="1" dirty="0" err="1"/>
              <a:t>gestasyonel</a:t>
            </a:r>
            <a:r>
              <a:rPr lang="tr-TR" sz="4000" b="1" dirty="0"/>
              <a:t> sac izlenir</a:t>
            </a:r>
          </a:p>
          <a:p>
            <a:endParaRPr lang="tr-TR" sz="4000" b="1" dirty="0"/>
          </a:p>
          <a:p>
            <a:r>
              <a:rPr lang="tr-TR" sz="4000" b="1" dirty="0"/>
              <a:t>            2000 %91</a:t>
            </a:r>
          </a:p>
          <a:p>
            <a:endParaRPr lang="tr-TR" sz="4000" b="1" dirty="0"/>
          </a:p>
          <a:p>
            <a:r>
              <a:rPr lang="tr-TR" sz="4000" b="1" dirty="0"/>
              <a:t>            3510 %99</a:t>
            </a:r>
          </a:p>
        </p:txBody>
      </p:sp>
      <p:pic>
        <p:nvPicPr>
          <p:cNvPr id="7" name="Resim 6">
            <a:extLst>
              <a:ext uri="{FF2B5EF4-FFF2-40B4-BE49-F238E27FC236}">
                <a16:creationId xmlns:a16="http://schemas.microsoft.com/office/drawing/2014/main" id="{10B5F6AF-C4F6-433E-88FB-38C7CB0E5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399" y="-1"/>
            <a:ext cx="4439355" cy="3166533"/>
          </a:xfrm>
          <a:prstGeom prst="rect">
            <a:avLst/>
          </a:prstGeom>
        </p:spPr>
      </p:pic>
      <p:sp>
        <p:nvSpPr>
          <p:cNvPr id="2" name="Dikdörtgen 1">
            <a:extLst>
              <a:ext uri="{FF2B5EF4-FFF2-40B4-BE49-F238E27FC236}">
                <a16:creationId xmlns:a16="http://schemas.microsoft.com/office/drawing/2014/main" id="{8A06DC01-FB12-4FA7-B1C7-DF4D5D3AAF6B}"/>
              </a:ext>
            </a:extLst>
          </p:cNvPr>
          <p:cNvSpPr/>
          <p:nvPr/>
        </p:nvSpPr>
        <p:spPr>
          <a:xfrm>
            <a:off x="7264399" y="2778369"/>
            <a:ext cx="4332655" cy="388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5589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E93E452-BA07-445E-9A3F-0452050C6A39}"/>
              </a:ext>
            </a:extLst>
          </p:cNvPr>
          <p:cNvSpPr txBox="1"/>
          <p:nvPr/>
        </p:nvSpPr>
        <p:spPr>
          <a:xfrm>
            <a:off x="348689" y="1566333"/>
            <a:ext cx="10328468" cy="3108543"/>
          </a:xfrm>
          <a:prstGeom prst="rect">
            <a:avLst/>
          </a:prstGeom>
          <a:noFill/>
        </p:spPr>
        <p:txBody>
          <a:bodyPr wrap="none" rtlCol="0">
            <a:spAutoFit/>
          </a:bodyPr>
          <a:lstStyle/>
          <a:p>
            <a:r>
              <a:rPr lang="tr-TR" sz="2800" dirty="0" err="1"/>
              <a:t>Viable</a:t>
            </a:r>
            <a:r>
              <a:rPr lang="tr-TR" sz="2800" dirty="0"/>
              <a:t> </a:t>
            </a:r>
            <a:r>
              <a:rPr lang="tr-TR" sz="2800" dirty="0" err="1"/>
              <a:t>iu</a:t>
            </a:r>
            <a:r>
              <a:rPr lang="tr-TR" sz="2800" dirty="0"/>
              <a:t> gebeliklerde İlk 40 günde </a:t>
            </a:r>
            <a:r>
              <a:rPr lang="tr-TR" sz="2800" dirty="0" err="1"/>
              <a:t>bhCG</a:t>
            </a:r>
            <a:r>
              <a:rPr lang="tr-TR" sz="2800" dirty="0"/>
              <a:t> 48 saatte ≥%66 artıyor (%85)</a:t>
            </a:r>
          </a:p>
          <a:p>
            <a:r>
              <a:rPr lang="tr-TR" sz="2800" dirty="0"/>
              <a:t>                                                                                           &lt;%66             (%15)</a:t>
            </a:r>
          </a:p>
          <a:p>
            <a:endParaRPr lang="tr-TR" sz="2800" dirty="0"/>
          </a:p>
          <a:p>
            <a:endParaRPr lang="tr-TR" sz="2800" dirty="0"/>
          </a:p>
          <a:p>
            <a:r>
              <a:rPr lang="tr-TR" sz="2800" dirty="0" err="1"/>
              <a:t>Viable</a:t>
            </a:r>
            <a:r>
              <a:rPr lang="tr-TR" sz="2800" dirty="0"/>
              <a:t> bir </a:t>
            </a:r>
            <a:r>
              <a:rPr lang="tr-TR" sz="2800" dirty="0" err="1"/>
              <a:t>iu</a:t>
            </a:r>
            <a:r>
              <a:rPr lang="tr-TR" sz="2800" dirty="0"/>
              <a:t> </a:t>
            </a:r>
            <a:r>
              <a:rPr lang="tr-TR" sz="2800" dirty="0" err="1"/>
              <a:t>gebelikde</a:t>
            </a:r>
            <a:r>
              <a:rPr lang="tr-TR" sz="2800" dirty="0"/>
              <a:t> </a:t>
            </a:r>
            <a:r>
              <a:rPr lang="tr-TR" sz="2800" dirty="0" err="1"/>
              <a:t>bHCG</a:t>
            </a:r>
            <a:r>
              <a:rPr lang="tr-TR" sz="2800" dirty="0"/>
              <a:t> 2 günde en az %35 artmalı!</a:t>
            </a:r>
          </a:p>
          <a:p>
            <a:endParaRPr lang="tr-TR" sz="2800" dirty="0"/>
          </a:p>
          <a:p>
            <a:r>
              <a:rPr lang="tr-TR" sz="2800" b="1" dirty="0"/>
              <a:t>TV USG</a:t>
            </a:r>
            <a:r>
              <a:rPr lang="tr-TR" sz="2800" dirty="0"/>
              <a:t>: E</a:t>
            </a:r>
            <a:r>
              <a:rPr lang="en-US" sz="2800" dirty="0" err="1"/>
              <a:t>xtraovar</a:t>
            </a:r>
            <a:r>
              <a:rPr lang="tr-TR" sz="2800" dirty="0"/>
              <a:t>yen </a:t>
            </a:r>
            <a:r>
              <a:rPr lang="en-US" sz="2800" dirty="0"/>
              <a:t>adnexal</a:t>
            </a:r>
            <a:r>
              <a:rPr lang="tr-TR" sz="2800" dirty="0"/>
              <a:t> kitle</a:t>
            </a:r>
            <a:r>
              <a:rPr lang="en-US" sz="2800" dirty="0"/>
              <a:t> </a:t>
            </a:r>
            <a:r>
              <a:rPr lang="tr-TR" sz="2800" dirty="0"/>
              <a:t>en yaygın USG bulgusu (%</a:t>
            </a:r>
            <a:r>
              <a:rPr lang="en-US" sz="2800" dirty="0"/>
              <a:t>89</a:t>
            </a:r>
            <a:r>
              <a:rPr lang="tr-TR" sz="2800" dirty="0"/>
              <a:t>)</a:t>
            </a:r>
            <a:endParaRPr lang="tr-TR" sz="4000" dirty="0"/>
          </a:p>
        </p:txBody>
      </p:sp>
    </p:spTree>
    <p:extLst>
      <p:ext uri="{BB962C8B-B14F-4D97-AF65-F5344CB8AC3E}">
        <p14:creationId xmlns:p14="http://schemas.microsoft.com/office/powerpoint/2010/main" val="393316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5EBD634-2F97-47C7-8071-72CEB4FD2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350" y="1309688"/>
            <a:ext cx="7810500" cy="5000625"/>
          </a:xfrm>
          <a:prstGeom prst="rect">
            <a:avLst/>
          </a:prstGeom>
        </p:spPr>
      </p:pic>
      <p:sp>
        <p:nvSpPr>
          <p:cNvPr id="4" name="Dikdörtgen 3">
            <a:extLst>
              <a:ext uri="{FF2B5EF4-FFF2-40B4-BE49-F238E27FC236}">
                <a16:creationId xmlns:a16="http://schemas.microsoft.com/office/drawing/2014/main" id="{1DE61322-ECE6-4678-B3F5-6290525C8013}"/>
              </a:ext>
            </a:extLst>
          </p:cNvPr>
          <p:cNvSpPr/>
          <p:nvPr/>
        </p:nvSpPr>
        <p:spPr>
          <a:xfrm>
            <a:off x="2319867" y="6036733"/>
            <a:ext cx="7789333" cy="31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984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817B8E6-74DD-40EE-B548-65723A46DF61}"/>
              </a:ext>
            </a:extLst>
          </p:cNvPr>
          <p:cNvSpPr/>
          <p:nvPr/>
        </p:nvSpPr>
        <p:spPr>
          <a:xfrm>
            <a:off x="2028993" y="2345267"/>
            <a:ext cx="8678334" cy="4339650"/>
          </a:xfrm>
          <a:prstGeom prst="rect">
            <a:avLst/>
          </a:prstGeom>
        </p:spPr>
        <p:txBody>
          <a:bodyPr wrap="square">
            <a:spAutoFit/>
          </a:bodyPr>
          <a:lstStyle/>
          <a:p>
            <a:r>
              <a:rPr lang="en-US" sz="2400" dirty="0">
                <a:solidFill>
                  <a:srgbClr val="000000"/>
                </a:solidFill>
                <a:latin typeface="Arial" panose="020B0604020202020204" pitchFamily="34" charset="0"/>
              </a:rPr>
              <a:t>The </a:t>
            </a:r>
            <a:r>
              <a:rPr lang="en-US" sz="2400" dirty="0" err="1">
                <a:solidFill>
                  <a:srgbClr val="000000"/>
                </a:solidFill>
                <a:latin typeface="Arial" panose="020B0604020202020204" pitchFamily="34" charset="0"/>
              </a:rPr>
              <a:t>ultrasonographer</a:t>
            </a:r>
            <a:r>
              <a:rPr lang="en-US" sz="2400" dirty="0">
                <a:solidFill>
                  <a:srgbClr val="000000"/>
                </a:solidFill>
                <a:latin typeface="Arial" panose="020B0604020202020204" pitchFamily="34" charset="0"/>
              </a:rPr>
              <a:t> should carefully examine not only the uterus but also the adnexa of women who conceive following IVF. </a:t>
            </a:r>
            <a:endParaRPr lang="tr-TR" sz="2400" dirty="0">
              <a:solidFill>
                <a:srgbClr val="000000"/>
              </a:solidFill>
              <a:latin typeface="Arial" panose="020B0604020202020204" pitchFamily="34" charset="0"/>
            </a:endParaRPr>
          </a:p>
          <a:p>
            <a:r>
              <a:rPr lang="tr-TR" sz="2400" dirty="0">
                <a:solidFill>
                  <a:srgbClr val="000000"/>
                </a:solidFill>
                <a:latin typeface="Arial" panose="020B0604020202020204" pitchFamily="34" charset="0"/>
              </a:rPr>
              <a:t>W</a:t>
            </a:r>
            <a:r>
              <a:rPr lang="en-US" sz="2400" dirty="0">
                <a:solidFill>
                  <a:srgbClr val="000000"/>
                </a:solidFill>
                <a:latin typeface="Arial" panose="020B0604020202020204" pitchFamily="34" charset="0"/>
              </a:rPr>
              <a:t>omen with a confirmed IUP who are experiencing abdominal pain or vaginal bleeding undergo serial TVUS examinations every week until the possibility of a concomitant tubal ectopic pregnancy can be eliminated.</a:t>
            </a:r>
            <a:endParaRPr lang="tr-TR" sz="2400" dirty="0">
              <a:solidFill>
                <a:srgbClr val="000000"/>
              </a:solidFill>
              <a:latin typeface="Arial" panose="020B0604020202020204" pitchFamily="34" charset="0"/>
            </a:endParaRPr>
          </a:p>
          <a:p>
            <a:endParaRPr lang="tr-TR" sz="2400" dirty="0">
              <a:solidFill>
                <a:srgbClr val="000000"/>
              </a:solidFill>
              <a:latin typeface="Arial" panose="020B0604020202020204" pitchFamily="34" charset="0"/>
            </a:endParaRPr>
          </a:p>
          <a:p>
            <a:r>
              <a:rPr lang="en-US" dirty="0"/>
              <a:t> </a:t>
            </a:r>
            <a:r>
              <a:rPr lang="en-US" sz="2800" dirty="0"/>
              <a:t>Heterotopic tubal pregnancies have been reported as late as 16 weeks of gestation, while abdominal or rudimentary horn pregnancies can continue to develop late in gestation</a:t>
            </a:r>
            <a:endParaRPr lang="tr-TR" sz="2400" dirty="0"/>
          </a:p>
        </p:txBody>
      </p:sp>
      <p:sp>
        <p:nvSpPr>
          <p:cNvPr id="3" name="Metin kutusu 2">
            <a:extLst>
              <a:ext uri="{FF2B5EF4-FFF2-40B4-BE49-F238E27FC236}">
                <a16:creationId xmlns:a16="http://schemas.microsoft.com/office/drawing/2014/main" id="{8EBF6862-41BB-4FE5-8B06-FFE9615D7F4B}"/>
              </a:ext>
            </a:extLst>
          </p:cNvPr>
          <p:cNvSpPr txBox="1"/>
          <p:nvPr/>
        </p:nvSpPr>
        <p:spPr>
          <a:xfrm>
            <a:off x="1854200" y="651933"/>
            <a:ext cx="9027921" cy="1384995"/>
          </a:xfrm>
          <a:prstGeom prst="rect">
            <a:avLst/>
          </a:prstGeom>
          <a:noFill/>
        </p:spPr>
        <p:txBody>
          <a:bodyPr wrap="none" rtlCol="0">
            <a:spAutoFit/>
          </a:bodyPr>
          <a:lstStyle/>
          <a:p>
            <a:r>
              <a:rPr lang="tr-TR" sz="2800" b="1" dirty="0"/>
              <a:t>HETEROTOPİK GEBELİK: Olasılığı akılda tut</a:t>
            </a:r>
          </a:p>
          <a:p>
            <a:r>
              <a:rPr lang="tr-TR" sz="2800" b="1" dirty="0"/>
              <a:t>                                            Transfer edilen embriyo sayısı kaç?</a:t>
            </a:r>
          </a:p>
          <a:p>
            <a:r>
              <a:rPr lang="tr-TR" sz="2800" b="1" dirty="0"/>
              <a:t>                                             Kaç </a:t>
            </a:r>
            <a:r>
              <a:rPr lang="tr-TR" sz="2800" b="1" dirty="0" err="1"/>
              <a:t>iu</a:t>
            </a:r>
            <a:r>
              <a:rPr lang="tr-TR" sz="2800" b="1" dirty="0"/>
              <a:t> sac izliyorsun?</a:t>
            </a:r>
          </a:p>
        </p:txBody>
      </p:sp>
    </p:spTree>
    <p:extLst>
      <p:ext uri="{BB962C8B-B14F-4D97-AF65-F5344CB8AC3E}">
        <p14:creationId xmlns:p14="http://schemas.microsoft.com/office/powerpoint/2010/main" val="168109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86BD774-6783-46E5-A570-3821E78561E3}"/>
              </a:ext>
            </a:extLst>
          </p:cNvPr>
          <p:cNvSpPr txBox="1"/>
          <p:nvPr/>
        </p:nvSpPr>
        <p:spPr>
          <a:xfrm>
            <a:off x="1744133" y="1718733"/>
            <a:ext cx="7934544" cy="1754326"/>
          </a:xfrm>
          <a:prstGeom prst="rect">
            <a:avLst/>
          </a:prstGeom>
          <a:noFill/>
        </p:spPr>
        <p:txBody>
          <a:bodyPr wrap="none" rtlCol="0">
            <a:spAutoFit/>
          </a:bodyPr>
          <a:lstStyle/>
          <a:p>
            <a:r>
              <a:rPr lang="tr-TR" sz="2800" b="1" dirty="0" err="1"/>
              <a:t>Myom</a:t>
            </a:r>
            <a:r>
              <a:rPr lang="tr-TR" sz="2800" b="1" dirty="0"/>
              <a:t> dejenerasyonu veya </a:t>
            </a:r>
            <a:r>
              <a:rPr lang="tr-TR" sz="2800" b="1" dirty="0" err="1"/>
              <a:t>torsiyonu</a:t>
            </a:r>
            <a:endParaRPr lang="tr-TR" sz="2800" b="1" dirty="0"/>
          </a:p>
          <a:p>
            <a:r>
              <a:rPr lang="tr-TR" sz="2800" dirty="0"/>
              <a:t>&gt;5 cm </a:t>
            </a:r>
            <a:r>
              <a:rPr lang="tr-TR" sz="2800" dirty="0" err="1"/>
              <a:t>myomlarda</a:t>
            </a:r>
            <a:r>
              <a:rPr lang="tr-TR" sz="2800" dirty="0"/>
              <a:t> daha fazla</a:t>
            </a:r>
          </a:p>
          <a:p>
            <a:r>
              <a:rPr lang="tr-TR" sz="2800" dirty="0"/>
              <a:t>Lokalize ağrı (+)</a:t>
            </a:r>
          </a:p>
          <a:p>
            <a:r>
              <a:rPr lang="tr-TR" sz="2400" dirty="0"/>
              <a:t>Hafif </a:t>
            </a:r>
            <a:r>
              <a:rPr lang="tr-TR" sz="2400" dirty="0" err="1"/>
              <a:t>lökositoz</a:t>
            </a:r>
            <a:r>
              <a:rPr lang="tr-TR" sz="2400" dirty="0"/>
              <a:t>, ateş, </a:t>
            </a:r>
            <a:r>
              <a:rPr lang="tr-TR" sz="2400" dirty="0" err="1"/>
              <a:t>peritoneal</a:t>
            </a:r>
            <a:r>
              <a:rPr lang="tr-TR" sz="2400" dirty="0"/>
              <a:t> bulgular, bulantı ve kusma +/- </a:t>
            </a:r>
          </a:p>
        </p:txBody>
      </p:sp>
      <p:pic>
        <p:nvPicPr>
          <p:cNvPr id="4" name="Resim 3">
            <a:extLst>
              <a:ext uri="{FF2B5EF4-FFF2-40B4-BE49-F238E27FC236}">
                <a16:creationId xmlns:a16="http://schemas.microsoft.com/office/drawing/2014/main" id="{1A59D0DB-B93E-4C80-BB00-39D3E3DC8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90" y="3866620"/>
            <a:ext cx="3381375" cy="2541782"/>
          </a:xfrm>
          <a:prstGeom prst="rect">
            <a:avLst/>
          </a:prstGeom>
        </p:spPr>
      </p:pic>
      <p:pic>
        <p:nvPicPr>
          <p:cNvPr id="6" name="Resim 5">
            <a:extLst>
              <a:ext uri="{FF2B5EF4-FFF2-40B4-BE49-F238E27FC236}">
                <a16:creationId xmlns:a16="http://schemas.microsoft.com/office/drawing/2014/main" id="{B787033E-441C-4EC6-96F5-6D747DAEF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708761"/>
            <a:ext cx="3810000" cy="2857500"/>
          </a:xfrm>
          <a:prstGeom prst="rect">
            <a:avLst/>
          </a:prstGeom>
        </p:spPr>
      </p:pic>
      <p:sp>
        <p:nvSpPr>
          <p:cNvPr id="7" name="Dikdörtgen 6">
            <a:extLst>
              <a:ext uri="{FF2B5EF4-FFF2-40B4-BE49-F238E27FC236}">
                <a16:creationId xmlns:a16="http://schemas.microsoft.com/office/drawing/2014/main" id="{BF19B5EE-BD85-4018-A1E2-097431B40AA9}"/>
              </a:ext>
            </a:extLst>
          </p:cNvPr>
          <p:cNvSpPr/>
          <p:nvPr/>
        </p:nvSpPr>
        <p:spPr>
          <a:xfrm>
            <a:off x="4191000" y="3708761"/>
            <a:ext cx="3810000" cy="219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2E7FEFA0-8C41-4A24-B52D-F7B5E1FED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335" y="3708761"/>
            <a:ext cx="3810000" cy="2857500"/>
          </a:xfrm>
          <a:prstGeom prst="rect">
            <a:avLst/>
          </a:prstGeom>
        </p:spPr>
      </p:pic>
      <p:sp>
        <p:nvSpPr>
          <p:cNvPr id="10" name="Dikdörtgen 9">
            <a:extLst>
              <a:ext uri="{FF2B5EF4-FFF2-40B4-BE49-F238E27FC236}">
                <a16:creationId xmlns:a16="http://schemas.microsoft.com/office/drawing/2014/main" id="{8C5F9B28-AF88-426D-9DAA-E7A4B55C774B}"/>
              </a:ext>
            </a:extLst>
          </p:cNvPr>
          <p:cNvSpPr/>
          <p:nvPr/>
        </p:nvSpPr>
        <p:spPr>
          <a:xfrm>
            <a:off x="640290" y="3708761"/>
            <a:ext cx="3381375" cy="157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0ED11FDD-2212-406B-9A0C-EB36CCC4CB35}"/>
              </a:ext>
            </a:extLst>
          </p:cNvPr>
          <p:cNvSpPr/>
          <p:nvPr/>
        </p:nvSpPr>
        <p:spPr>
          <a:xfrm>
            <a:off x="8170335" y="3708761"/>
            <a:ext cx="3810000" cy="219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8353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66086BE-E2C7-4DD7-B8E3-3AC623AE1C27}"/>
              </a:ext>
            </a:extLst>
          </p:cNvPr>
          <p:cNvSpPr txBox="1"/>
          <p:nvPr/>
        </p:nvSpPr>
        <p:spPr>
          <a:xfrm>
            <a:off x="1512277" y="1169377"/>
            <a:ext cx="8584209" cy="2246769"/>
          </a:xfrm>
          <a:prstGeom prst="rect">
            <a:avLst/>
          </a:prstGeom>
          <a:noFill/>
        </p:spPr>
        <p:txBody>
          <a:bodyPr wrap="none" rtlCol="0">
            <a:spAutoFit/>
          </a:bodyPr>
          <a:lstStyle/>
          <a:p>
            <a:r>
              <a:rPr lang="tr-TR" sz="2800" b="1" dirty="0" err="1"/>
              <a:t>Over</a:t>
            </a:r>
            <a:r>
              <a:rPr lang="tr-TR" sz="2800" b="1" dirty="0"/>
              <a:t> </a:t>
            </a:r>
            <a:r>
              <a:rPr lang="tr-TR" sz="2800" b="1" dirty="0" err="1"/>
              <a:t>torsiyonu</a:t>
            </a:r>
            <a:endParaRPr lang="tr-TR" sz="2800" b="1" dirty="0"/>
          </a:p>
          <a:p>
            <a:r>
              <a:rPr lang="tr-TR" sz="2800" dirty="0"/>
              <a:t>Tek taraflı alt karın ağrısı, sıklıkla bulantı, kusma, hafif ateş</a:t>
            </a:r>
          </a:p>
          <a:p>
            <a:r>
              <a:rPr lang="tr-TR" sz="2800" dirty="0"/>
              <a:t>ve/veya </a:t>
            </a:r>
            <a:r>
              <a:rPr lang="tr-TR" sz="2800" dirty="0" err="1"/>
              <a:t>lökositoz</a:t>
            </a:r>
            <a:r>
              <a:rPr lang="tr-TR" sz="2800" dirty="0"/>
              <a:t>.</a:t>
            </a:r>
          </a:p>
          <a:p>
            <a:endParaRPr lang="tr-TR" sz="2800" dirty="0"/>
          </a:p>
          <a:p>
            <a:r>
              <a:rPr lang="tr-TR" sz="2800" dirty="0"/>
              <a:t>1. </a:t>
            </a:r>
            <a:r>
              <a:rPr lang="tr-TR" sz="2800" dirty="0" err="1"/>
              <a:t>Trimesterde</a:t>
            </a:r>
            <a:r>
              <a:rPr lang="tr-TR" sz="2800" dirty="0"/>
              <a:t> daha sık (Tüm </a:t>
            </a:r>
            <a:r>
              <a:rPr lang="tr-TR" sz="2800" dirty="0" err="1"/>
              <a:t>trimesterlerde</a:t>
            </a:r>
            <a:r>
              <a:rPr lang="tr-TR" sz="2800" dirty="0"/>
              <a:t> görülebilir)</a:t>
            </a:r>
          </a:p>
        </p:txBody>
      </p:sp>
      <p:pic>
        <p:nvPicPr>
          <p:cNvPr id="4" name="Resim 3">
            <a:extLst>
              <a:ext uri="{FF2B5EF4-FFF2-40B4-BE49-F238E27FC236}">
                <a16:creationId xmlns:a16="http://schemas.microsoft.com/office/drawing/2014/main" id="{BCFEB03E-56FE-4542-A2B4-BB873EEE0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31" y="3867838"/>
            <a:ext cx="3059723" cy="2354552"/>
          </a:xfrm>
          <a:prstGeom prst="rect">
            <a:avLst/>
          </a:prstGeom>
        </p:spPr>
      </p:pic>
      <p:pic>
        <p:nvPicPr>
          <p:cNvPr id="6" name="Resim 5">
            <a:extLst>
              <a:ext uri="{FF2B5EF4-FFF2-40B4-BE49-F238E27FC236}">
                <a16:creationId xmlns:a16="http://schemas.microsoft.com/office/drawing/2014/main" id="{673C27BF-B3E8-4D9F-8435-16BF22E8E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806" y="3789485"/>
            <a:ext cx="3803314" cy="2787161"/>
          </a:xfrm>
          <a:prstGeom prst="rect">
            <a:avLst/>
          </a:prstGeom>
        </p:spPr>
      </p:pic>
      <p:pic>
        <p:nvPicPr>
          <p:cNvPr id="8" name="Resim 7">
            <a:extLst>
              <a:ext uri="{FF2B5EF4-FFF2-40B4-BE49-F238E27FC236}">
                <a16:creationId xmlns:a16="http://schemas.microsoft.com/office/drawing/2014/main" id="{0FE0B0F8-CBB2-44D5-ABCC-4E0FC3F52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972" y="3789485"/>
            <a:ext cx="3803315" cy="2668358"/>
          </a:xfrm>
          <a:prstGeom prst="rect">
            <a:avLst/>
          </a:prstGeom>
        </p:spPr>
      </p:pic>
      <p:sp>
        <p:nvSpPr>
          <p:cNvPr id="9" name="Dikdörtgen 8">
            <a:extLst>
              <a:ext uri="{FF2B5EF4-FFF2-40B4-BE49-F238E27FC236}">
                <a16:creationId xmlns:a16="http://schemas.microsoft.com/office/drawing/2014/main" id="{4FC5AA96-4CBF-44F8-99B7-09BCFB528811}"/>
              </a:ext>
            </a:extLst>
          </p:cNvPr>
          <p:cNvSpPr/>
          <p:nvPr/>
        </p:nvSpPr>
        <p:spPr>
          <a:xfrm>
            <a:off x="879231" y="6222390"/>
            <a:ext cx="10972056" cy="35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5109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774D269-91AF-4D18-A812-5ADA997A8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48184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E088E24-8C2C-42FE-A4C2-9608893E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487" y="376237"/>
            <a:ext cx="7439025" cy="6105525"/>
          </a:xfrm>
          <a:prstGeom prst="rect">
            <a:avLst/>
          </a:prstGeom>
        </p:spPr>
      </p:pic>
      <p:sp>
        <p:nvSpPr>
          <p:cNvPr id="5" name="Dikdörtgen 4">
            <a:extLst>
              <a:ext uri="{FF2B5EF4-FFF2-40B4-BE49-F238E27FC236}">
                <a16:creationId xmlns:a16="http://schemas.microsoft.com/office/drawing/2014/main" id="{74F63F29-1611-4545-8E34-32C78755FA1D}"/>
              </a:ext>
            </a:extLst>
          </p:cNvPr>
          <p:cNvSpPr/>
          <p:nvPr/>
        </p:nvSpPr>
        <p:spPr>
          <a:xfrm>
            <a:off x="2376487" y="6049108"/>
            <a:ext cx="551351" cy="167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9834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F92E933-D125-46FC-823E-E6F78B5426D4}"/>
              </a:ext>
            </a:extLst>
          </p:cNvPr>
          <p:cNvSpPr txBox="1"/>
          <p:nvPr/>
        </p:nvSpPr>
        <p:spPr>
          <a:xfrm>
            <a:off x="3956538" y="1011116"/>
            <a:ext cx="3347391" cy="830997"/>
          </a:xfrm>
          <a:prstGeom prst="rect">
            <a:avLst/>
          </a:prstGeom>
          <a:noFill/>
        </p:spPr>
        <p:txBody>
          <a:bodyPr wrap="none" rtlCol="0">
            <a:spAutoFit/>
          </a:bodyPr>
          <a:lstStyle/>
          <a:p>
            <a:r>
              <a:rPr lang="tr-TR" sz="4800" b="1" dirty="0"/>
              <a:t>ZORLUK NE?</a:t>
            </a:r>
          </a:p>
        </p:txBody>
      </p:sp>
      <p:sp>
        <p:nvSpPr>
          <p:cNvPr id="3" name="Metin kutusu 2">
            <a:extLst>
              <a:ext uri="{FF2B5EF4-FFF2-40B4-BE49-F238E27FC236}">
                <a16:creationId xmlns:a16="http://schemas.microsoft.com/office/drawing/2014/main" id="{CC95D92F-6A69-4544-91BB-68948FADACF1}"/>
              </a:ext>
            </a:extLst>
          </p:cNvPr>
          <p:cNvSpPr txBox="1"/>
          <p:nvPr/>
        </p:nvSpPr>
        <p:spPr>
          <a:xfrm>
            <a:off x="1310054" y="2382715"/>
            <a:ext cx="7100213" cy="2677656"/>
          </a:xfrm>
          <a:prstGeom prst="rect">
            <a:avLst/>
          </a:prstGeom>
          <a:noFill/>
        </p:spPr>
        <p:txBody>
          <a:bodyPr wrap="none" rtlCol="0">
            <a:spAutoFit/>
          </a:bodyPr>
          <a:lstStyle/>
          <a:p>
            <a:r>
              <a:rPr lang="tr-TR" sz="2800" dirty="0"/>
              <a:t>Ayırıcı tanı çok geniş</a:t>
            </a:r>
          </a:p>
          <a:p>
            <a:r>
              <a:rPr lang="tr-TR" sz="2800" dirty="0"/>
              <a:t>Gebeliğe bağlı fizyolojik değişiklikler (+)</a:t>
            </a:r>
          </a:p>
          <a:p>
            <a:r>
              <a:rPr lang="tr-TR" sz="2800" dirty="0"/>
              <a:t>Tanısal </a:t>
            </a:r>
            <a:r>
              <a:rPr lang="tr-TR" sz="2800" dirty="0" err="1"/>
              <a:t>evalüasyon</a:t>
            </a:r>
            <a:r>
              <a:rPr lang="tr-TR" sz="2800" dirty="0"/>
              <a:t> ve tedavi planları daha sınırlı</a:t>
            </a:r>
          </a:p>
          <a:p>
            <a:r>
              <a:rPr lang="tr-TR" sz="2800" dirty="0" err="1"/>
              <a:t>Fetal</a:t>
            </a:r>
            <a:r>
              <a:rPr lang="tr-TR" sz="2800" dirty="0"/>
              <a:t> iyilik gözetilmeli</a:t>
            </a:r>
          </a:p>
          <a:p>
            <a:r>
              <a:rPr lang="tr-TR" sz="2800" dirty="0"/>
              <a:t> </a:t>
            </a:r>
          </a:p>
          <a:p>
            <a:endParaRPr lang="tr-TR" sz="2800" dirty="0"/>
          </a:p>
        </p:txBody>
      </p:sp>
      <p:pic>
        <p:nvPicPr>
          <p:cNvPr id="5" name="Resim 4">
            <a:extLst>
              <a:ext uri="{FF2B5EF4-FFF2-40B4-BE49-F238E27FC236}">
                <a16:creationId xmlns:a16="http://schemas.microsoft.com/office/drawing/2014/main" id="{2A2DC383-17CF-4DEA-BE91-12FCD1798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970" y="1426614"/>
            <a:ext cx="3384215" cy="4791808"/>
          </a:xfrm>
          <a:prstGeom prst="rect">
            <a:avLst/>
          </a:prstGeom>
        </p:spPr>
      </p:pic>
    </p:spTree>
    <p:extLst>
      <p:ext uri="{BB962C8B-B14F-4D97-AF65-F5344CB8AC3E}">
        <p14:creationId xmlns:p14="http://schemas.microsoft.com/office/powerpoint/2010/main" val="2072228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BAB4BB-F56F-4F19-9A35-CC6F4100F139}"/>
              </a:ext>
            </a:extLst>
          </p:cNvPr>
          <p:cNvSpPr txBox="1"/>
          <p:nvPr/>
        </p:nvSpPr>
        <p:spPr>
          <a:xfrm>
            <a:off x="1274885" y="1222131"/>
            <a:ext cx="7106048" cy="4524315"/>
          </a:xfrm>
          <a:prstGeom prst="rect">
            <a:avLst/>
          </a:prstGeom>
          <a:noFill/>
        </p:spPr>
        <p:txBody>
          <a:bodyPr wrap="none" rtlCol="0">
            <a:spAutoFit/>
          </a:bodyPr>
          <a:lstStyle/>
          <a:p>
            <a:r>
              <a:rPr lang="tr-TR" sz="3200" b="1" dirty="0"/>
              <a:t>AYIRICI TANI için hangi testleri isteyelim?</a:t>
            </a:r>
          </a:p>
          <a:p>
            <a:r>
              <a:rPr lang="tr-TR" sz="3200" b="1" dirty="0"/>
              <a:t>CBC</a:t>
            </a:r>
          </a:p>
          <a:p>
            <a:r>
              <a:rPr lang="tr-TR" sz="3200" b="1" dirty="0"/>
              <a:t>İdrar analizi</a:t>
            </a:r>
          </a:p>
          <a:p>
            <a:r>
              <a:rPr lang="tr-TR" sz="3200" b="1" dirty="0"/>
              <a:t>KC ve </a:t>
            </a:r>
            <a:r>
              <a:rPr lang="tr-TR" sz="3200" b="1" dirty="0" err="1"/>
              <a:t>pankreatik</a:t>
            </a:r>
            <a:r>
              <a:rPr lang="tr-TR" sz="3200" b="1" dirty="0"/>
              <a:t> fonksiyon testleri</a:t>
            </a:r>
          </a:p>
          <a:p>
            <a:r>
              <a:rPr lang="tr-TR" sz="3200" b="1" dirty="0"/>
              <a:t>(ALT-AST, </a:t>
            </a:r>
            <a:r>
              <a:rPr lang="tr-TR" sz="3200" b="1" dirty="0" err="1"/>
              <a:t>bilirübin</a:t>
            </a:r>
            <a:r>
              <a:rPr lang="tr-TR" sz="3200" b="1" dirty="0"/>
              <a:t>, amilaz, </a:t>
            </a:r>
            <a:r>
              <a:rPr lang="tr-TR" sz="3200" b="1" dirty="0" err="1"/>
              <a:t>lipaz</a:t>
            </a:r>
            <a:r>
              <a:rPr lang="tr-TR" sz="3200" b="1" dirty="0"/>
              <a:t>)</a:t>
            </a:r>
          </a:p>
          <a:p>
            <a:endParaRPr lang="tr-TR" sz="3200" b="1" dirty="0"/>
          </a:p>
          <a:p>
            <a:r>
              <a:rPr lang="tr-TR" sz="3200" b="1" dirty="0"/>
              <a:t>-</a:t>
            </a:r>
            <a:r>
              <a:rPr lang="tr-TR" sz="3200" b="1" dirty="0" err="1"/>
              <a:t>Koagülasyon</a:t>
            </a:r>
            <a:r>
              <a:rPr lang="tr-TR" sz="3200" b="1" dirty="0"/>
              <a:t> testleri-Cross </a:t>
            </a:r>
            <a:r>
              <a:rPr lang="tr-TR" sz="3200" b="1" dirty="0" err="1"/>
              <a:t>match</a:t>
            </a:r>
            <a:endParaRPr lang="tr-TR" sz="3200" b="1" dirty="0"/>
          </a:p>
          <a:p>
            <a:r>
              <a:rPr lang="tr-TR" sz="3200" b="1" dirty="0"/>
              <a:t>-Elektrolitler ve </a:t>
            </a:r>
            <a:r>
              <a:rPr lang="tr-TR" sz="3200" b="1" dirty="0" err="1"/>
              <a:t>renal</a:t>
            </a:r>
            <a:r>
              <a:rPr lang="tr-TR" sz="3200" b="1" dirty="0"/>
              <a:t> fonksiyon testleri</a:t>
            </a:r>
          </a:p>
          <a:p>
            <a:r>
              <a:rPr lang="tr-TR" sz="3200" b="1" dirty="0"/>
              <a:t>-Kan-idrar kültürleri </a:t>
            </a:r>
          </a:p>
        </p:txBody>
      </p:sp>
    </p:spTree>
    <p:extLst>
      <p:ext uri="{BB962C8B-B14F-4D97-AF65-F5344CB8AC3E}">
        <p14:creationId xmlns:p14="http://schemas.microsoft.com/office/powerpoint/2010/main" val="129819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F871104-1789-4ED5-84CB-0C960C7E5294}"/>
              </a:ext>
            </a:extLst>
          </p:cNvPr>
          <p:cNvSpPr txBox="1"/>
          <p:nvPr/>
        </p:nvSpPr>
        <p:spPr>
          <a:xfrm>
            <a:off x="1820008" y="940777"/>
            <a:ext cx="8029314" cy="3970318"/>
          </a:xfrm>
          <a:prstGeom prst="rect">
            <a:avLst/>
          </a:prstGeom>
          <a:noFill/>
        </p:spPr>
        <p:txBody>
          <a:bodyPr wrap="none" rtlCol="0">
            <a:spAutoFit/>
          </a:bodyPr>
          <a:lstStyle/>
          <a:p>
            <a:r>
              <a:rPr lang="tr-TR" sz="2800" b="1" dirty="0"/>
              <a:t>Görüntüleme:</a:t>
            </a:r>
          </a:p>
          <a:p>
            <a:endParaRPr lang="tr-TR" sz="2800" b="1" dirty="0"/>
          </a:p>
          <a:p>
            <a:r>
              <a:rPr lang="tr-TR" sz="2800" b="1" dirty="0"/>
              <a:t>USG</a:t>
            </a:r>
          </a:p>
          <a:p>
            <a:endParaRPr lang="tr-TR" sz="2800" b="1" dirty="0"/>
          </a:p>
          <a:p>
            <a:r>
              <a:rPr lang="tr-TR" sz="2800" b="1" dirty="0"/>
              <a:t>MR</a:t>
            </a:r>
          </a:p>
          <a:p>
            <a:endParaRPr lang="tr-TR" sz="2800" b="1" dirty="0"/>
          </a:p>
          <a:p>
            <a:r>
              <a:rPr lang="tr-TR" sz="2800" b="1" dirty="0"/>
              <a:t>Akciğer (&lt;0.001 </a:t>
            </a:r>
            <a:r>
              <a:rPr lang="tr-TR" sz="2800" b="1" dirty="0" err="1"/>
              <a:t>rad</a:t>
            </a:r>
            <a:r>
              <a:rPr lang="tr-TR" sz="2800" b="1" dirty="0"/>
              <a:t>)-abdomen (0.1-0.42 </a:t>
            </a:r>
            <a:r>
              <a:rPr lang="tr-TR" sz="2800" b="1" dirty="0" err="1"/>
              <a:t>rad</a:t>
            </a:r>
            <a:r>
              <a:rPr lang="tr-TR" sz="2800" b="1" dirty="0"/>
              <a:t>) </a:t>
            </a:r>
            <a:r>
              <a:rPr lang="tr-TR" sz="2800" b="1" dirty="0" err="1"/>
              <a:t>grafileri</a:t>
            </a:r>
            <a:endParaRPr lang="tr-TR" sz="2800" b="1" dirty="0"/>
          </a:p>
          <a:p>
            <a:endParaRPr lang="tr-TR" sz="2800" b="1" dirty="0"/>
          </a:p>
          <a:p>
            <a:r>
              <a:rPr lang="tr-TR" sz="2800" b="1" dirty="0"/>
              <a:t>L/S</a:t>
            </a:r>
          </a:p>
        </p:txBody>
      </p:sp>
    </p:spTree>
    <p:extLst>
      <p:ext uri="{BB962C8B-B14F-4D97-AF65-F5344CB8AC3E}">
        <p14:creationId xmlns:p14="http://schemas.microsoft.com/office/powerpoint/2010/main" val="367650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AD73524-BF88-482F-82EF-E6E6E075325D}"/>
              </a:ext>
            </a:extLst>
          </p:cNvPr>
          <p:cNvSpPr txBox="1"/>
          <p:nvPr/>
        </p:nvSpPr>
        <p:spPr>
          <a:xfrm>
            <a:off x="2312377" y="817685"/>
            <a:ext cx="6670544" cy="2677656"/>
          </a:xfrm>
          <a:prstGeom prst="rect">
            <a:avLst/>
          </a:prstGeom>
          <a:noFill/>
        </p:spPr>
        <p:txBody>
          <a:bodyPr wrap="none" rtlCol="0">
            <a:spAutoFit/>
          </a:bodyPr>
          <a:lstStyle/>
          <a:p>
            <a:r>
              <a:rPr lang="tr-TR" sz="2800" b="1" dirty="0"/>
              <a:t>Akut apandisit:</a:t>
            </a:r>
          </a:p>
          <a:p>
            <a:r>
              <a:rPr lang="tr-TR" sz="2800" dirty="0"/>
              <a:t>Gebelikte akut cerrahi abdomenin #1 nedeni</a:t>
            </a:r>
          </a:p>
          <a:p>
            <a:r>
              <a:rPr lang="tr-TR" sz="2800" dirty="0"/>
              <a:t>1/500-1/635 apandisit şüphesi</a:t>
            </a:r>
          </a:p>
          <a:p>
            <a:r>
              <a:rPr lang="tr-TR" sz="2800" dirty="0"/>
              <a:t>1/800-1/1500 konfirme edilen apandisit</a:t>
            </a:r>
          </a:p>
          <a:p>
            <a:endParaRPr lang="tr-TR" sz="2800" b="1" dirty="0"/>
          </a:p>
          <a:p>
            <a:endParaRPr lang="tr-TR" sz="2800" b="1" dirty="0"/>
          </a:p>
        </p:txBody>
      </p:sp>
      <p:pic>
        <p:nvPicPr>
          <p:cNvPr id="5" name="Resim 4">
            <a:extLst>
              <a:ext uri="{FF2B5EF4-FFF2-40B4-BE49-F238E27FC236}">
                <a16:creationId xmlns:a16="http://schemas.microsoft.com/office/drawing/2014/main" id="{8B7EDB82-7E98-4926-90DA-95E0B7F39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055" y="2628900"/>
            <a:ext cx="3702945" cy="3990242"/>
          </a:xfrm>
          <a:prstGeom prst="rect">
            <a:avLst/>
          </a:prstGeom>
        </p:spPr>
      </p:pic>
      <p:sp>
        <p:nvSpPr>
          <p:cNvPr id="6" name="Metin kutusu 5">
            <a:extLst>
              <a:ext uri="{FF2B5EF4-FFF2-40B4-BE49-F238E27FC236}">
                <a16:creationId xmlns:a16="http://schemas.microsoft.com/office/drawing/2014/main" id="{0C1A90E2-2048-4C6E-AAE8-1882CE59F6CD}"/>
              </a:ext>
            </a:extLst>
          </p:cNvPr>
          <p:cNvSpPr txBox="1"/>
          <p:nvPr/>
        </p:nvSpPr>
        <p:spPr>
          <a:xfrm>
            <a:off x="7587762" y="3495341"/>
            <a:ext cx="3421129" cy="2246769"/>
          </a:xfrm>
          <a:prstGeom prst="rect">
            <a:avLst/>
          </a:prstGeom>
          <a:noFill/>
        </p:spPr>
        <p:txBody>
          <a:bodyPr wrap="none" rtlCol="0">
            <a:spAutoFit/>
          </a:bodyPr>
          <a:lstStyle/>
          <a:p>
            <a:r>
              <a:rPr lang="tr-TR" sz="2800" dirty="0"/>
              <a:t>1.Trimester %30</a:t>
            </a:r>
          </a:p>
          <a:p>
            <a:r>
              <a:rPr lang="tr-TR" sz="2800" dirty="0"/>
              <a:t>2.Trimester %45</a:t>
            </a:r>
          </a:p>
          <a:p>
            <a:r>
              <a:rPr lang="tr-TR" sz="2800" dirty="0"/>
              <a:t>3.Trimester %25</a:t>
            </a:r>
          </a:p>
          <a:p>
            <a:endParaRPr lang="tr-TR" sz="2800" dirty="0"/>
          </a:p>
          <a:p>
            <a:r>
              <a:rPr lang="tr-TR" sz="2800" dirty="0" err="1"/>
              <a:t>Rüptür</a:t>
            </a:r>
            <a:r>
              <a:rPr lang="tr-TR" sz="2800" dirty="0"/>
              <a:t> 3. </a:t>
            </a:r>
            <a:r>
              <a:rPr lang="tr-TR" sz="2800" dirty="0" err="1"/>
              <a:t>trimesterde</a:t>
            </a:r>
            <a:r>
              <a:rPr lang="tr-TR" sz="2800" dirty="0"/>
              <a:t> </a:t>
            </a:r>
          </a:p>
        </p:txBody>
      </p:sp>
      <p:sp>
        <p:nvSpPr>
          <p:cNvPr id="7" name="Ok: Yukarı 6">
            <a:extLst>
              <a:ext uri="{FF2B5EF4-FFF2-40B4-BE49-F238E27FC236}">
                <a16:creationId xmlns:a16="http://schemas.microsoft.com/office/drawing/2014/main" id="{B4545A3E-82E2-49B9-AFAF-8B622104AFDD}"/>
              </a:ext>
            </a:extLst>
          </p:cNvPr>
          <p:cNvSpPr/>
          <p:nvPr/>
        </p:nvSpPr>
        <p:spPr>
          <a:xfrm>
            <a:off x="10885338" y="5231423"/>
            <a:ext cx="175846" cy="3341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2178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CC87340-D8E6-44A5-83A9-A5069F64E65C}"/>
              </a:ext>
            </a:extLst>
          </p:cNvPr>
          <p:cNvSpPr txBox="1"/>
          <p:nvPr/>
        </p:nvSpPr>
        <p:spPr>
          <a:xfrm>
            <a:off x="929054" y="430823"/>
            <a:ext cx="9458102" cy="5355312"/>
          </a:xfrm>
          <a:prstGeom prst="rect">
            <a:avLst/>
          </a:prstGeom>
          <a:noFill/>
        </p:spPr>
        <p:txBody>
          <a:bodyPr wrap="none" rtlCol="0">
            <a:spAutoFit/>
          </a:bodyPr>
          <a:lstStyle/>
          <a:p>
            <a:r>
              <a:rPr lang="tr-TR" sz="2800" b="1" dirty="0"/>
              <a:t>Semptomlar</a:t>
            </a:r>
          </a:p>
          <a:p>
            <a:r>
              <a:rPr lang="tr-TR" sz="2800" dirty="0"/>
              <a:t>Karın ağrısı                                                  %95  Sağ alt kadran %75</a:t>
            </a:r>
          </a:p>
          <a:p>
            <a:r>
              <a:rPr lang="tr-TR" sz="2800" dirty="0"/>
              <a:t>                                                                               Sağ üst kadran %20</a:t>
            </a:r>
          </a:p>
          <a:p>
            <a:r>
              <a:rPr lang="tr-TR" sz="2800" dirty="0"/>
              <a:t>Bulantı                                                         %85</a:t>
            </a:r>
          </a:p>
          <a:p>
            <a:r>
              <a:rPr lang="tr-TR" sz="2800" dirty="0"/>
              <a:t>Kusma                                                          %70</a:t>
            </a:r>
          </a:p>
          <a:p>
            <a:r>
              <a:rPr lang="tr-TR" sz="2800" dirty="0" err="1"/>
              <a:t>Anoreksi</a:t>
            </a:r>
            <a:r>
              <a:rPr lang="tr-TR" sz="2800" dirty="0"/>
              <a:t>                                                      %65</a:t>
            </a:r>
          </a:p>
          <a:p>
            <a:r>
              <a:rPr lang="tr-TR" sz="2800" dirty="0" err="1"/>
              <a:t>Dizüri</a:t>
            </a:r>
            <a:r>
              <a:rPr lang="tr-TR" sz="2800" dirty="0"/>
              <a:t>                                                           %8</a:t>
            </a:r>
          </a:p>
          <a:p>
            <a:endParaRPr lang="tr-TR" sz="2800" dirty="0"/>
          </a:p>
          <a:p>
            <a:r>
              <a:rPr lang="tr-TR" sz="2000" b="1" dirty="0"/>
              <a:t>Bulgular</a:t>
            </a:r>
          </a:p>
          <a:p>
            <a:r>
              <a:rPr lang="tr-TR" sz="2000" dirty="0"/>
              <a:t>Sağ alt kadranda hassasiyet                                                  %85</a:t>
            </a:r>
          </a:p>
          <a:p>
            <a:r>
              <a:rPr lang="tr-TR" sz="2000" dirty="0" err="1"/>
              <a:t>Rebound</a:t>
            </a:r>
            <a:r>
              <a:rPr lang="tr-TR" sz="2000" dirty="0"/>
              <a:t>                                                                                   %80       </a:t>
            </a:r>
          </a:p>
          <a:p>
            <a:r>
              <a:rPr lang="tr-TR" sz="2000" dirty="0"/>
              <a:t>Defans                                                                                       %50</a:t>
            </a:r>
          </a:p>
          <a:p>
            <a:r>
              <a:rPr lang="tr-TR" sz="2000" dirty="0" err="1"/>
              <a:t>Rektal</a:t>
            </a:r>
            <a:r>
              <a:rPr lang="tr-TR" sz="2000" dirty="0"/>
              <a:t> hassasiyet                                                                     %45</a:t>
            </a:r>
          </a:p>
          <a:p>
            <a:r>
              <a:rPr lang="tr-TR" sz="2000" dirty="0"/>
              <a:t>Sağ üst kadranda hassasiyet                                                  %20</a:t>
            </a:r>
            <a:endParaRPr lang="tr-TR" dirty="0"/>
          </a:p>
        </p:txBody>
      </p:sp>
    </p:spTree>
    <p:extLst>
      <p:ext uri="{BB962C8B-B14F-4D97-AF65-F5344CB8AC3E}">
        <p14:creationId xmlns:p14="http://schemas.microsoft.com/office/powerpoint/2010/main" val="343338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E90CEED-EA9B-46D5-8F10-64C99DD3D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1" y="1818054"/>
            <a:ext cx="2540000" cy="1727200"/>
          </a:xfrm>
          <a:prstGeom prst="rect">
            <a:avLst/>
          </a:prstGeom>
        </p:spPr>
      </p:pic>
      <p:pic>
        <p:nvPicPr>
          <p:cNvPr id="7" name="Resim 6">
            <a:extLst>
              <a:ext uri="{FF2B5EF4-FFF2-40B4-BE49-F238E27FC236}">
                <a16:creationId xmlns:a16="http://schemas.microsoft.com/office/drawing/2014/main" id="{C71D2BA7-A68E-4966-9ECB-BF127E2FD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426" y="1818054"/>
            <a:ext cx="2575775" cy="1738648"/>
          </a:xfrm>
          <a:prstGeom prst="rect">
            <a:avLst/>
          </a:prstGeom>
        </p:spPr>
      </p:pic>
      <p:sp>
        <p:nvSpPr>
          <p:cNvPr id="8" name="Metin kutusu 7">
            <a:extLst>
              <a:ext uri="{FF2B5EF4-FFF2-40B4-BE49-F238E27FC236}">
                <a16:creationId xmlns:a16="http://schemas.microsoft.com/office/drawing/2014/main" id="{DBE0B5E3-87B4-41B6-BA20-BF09328CBA44}"/>
              </a:ext>
            </a:extLst>
          </p:cNvPr>
          <p:cNvSpPr txBox="1"/>
          <p:nvPr/>
        </p:nvSpPr>
        <p:spPr>
          <a:xfrm>
            <a:off x="1625600" y="659423"/>
            <a:ext cx="1240691" cy="523220"/>
          </a:xfrm>
          <a:prstGeom prst="rect">
            <a:avLst/>
          </a:prstGeom>
          <a:noFill/>
        </p:spPr>
        <p:txBody>
          <a:bodyPr wrap="square" rtlCol="0">
            <a:spAutoFit/>
          </a:bodyPr>
          <a:lstStyle/>
          <a:p>
            <a:r>
              <a:rPr lang="tr-TR" sz="2800" dirty="0"/>
              <a:t>USG</a:t>
            </a:r>
          </a:p>
        </p:txBody>
      </p:sp>
      <p:sp>
        <p:nvSpPr>
          <p:cNvPr id="9" name="Dikdörtgen 8">
            <a:extLst>
              <a:ext uri="{FF2B5EF4-FFF2-40B4-BE49-F238E27FC236}">
                <a16:creationId xmlns:a16="http://schemas.microsoft.com/office/drawing/2014/main" id="{50A87D76-675D-4D3C-A337-123F0ADA0527}"/>
              </a:ext>
            </a:extLst>
          </p:cNvPr>
          <p:cNvSpPr/>
          <p:nvPr/>
        </p:nvSpPr>
        <p:spPr>
          <a:xfrm>
            <a:off x="1518138" y="3872943"/>
            <a:ext cx="6096000" cy="923330"/>
          </a:xfrm>
          <a:prstGeom prst="rect">
            <a:avLst/>
          </a:prstGeom>
        </p:spPr>
        <p:txBody>
          <a:bodyPr>
            <a:spAutoFit/>
          </a:bodyPr>
          <a:lstStyle/>
          <a:p>
            <a:r>
              <a:rPr lang="en-US" dirty="0">
                <a:solidFill>
                  <a:srgbClr val="000000"/>
                </a:solidFill>
                <a:latin typeface="Helvetica Neue"/>
              </a:rPr>
              <a:t>Shows non-compressible blind ending tubular structure measuring 8 mm with wall thickening classic for acute appendicitis.</a:t>
            </a:r>
            <a:endParaRPr lang="tr-TR" dirty="0"/>
          </a:p>
        </p:txBody>
      </p:sp>
    </p:spTree>
    <p:extLst>
      <p:ext uri="{BB962C8B-B14F-4D97-AF65-F5344CB8AC3E}">
        <p14:creationId xmlns:p14="http://schemas.microsoft.com/office/powerpoint/2010/main" val="3885041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D5C0792-9820-4F54-A4E4-05EA51FF6409}"/>
              </a:ext>
            </a:extLst>
          </p:cNvPr>
          <p:cNvSpPr txBox="1"/>
          <p:nvPr/>
        </p:nvSpPr>
        <p:spPr>
          <a:xfrm>
            <a:off x="892243" y="310896"/>
            <a:ext cx="688009" cy="954107"/>
          </a:xfrm>
          <a:prstGeom prst="rect">
            <a:avLst/>
          </a:prstGeom>
          <a:noFill/>
        </p:spPr>
        <p:txBody>
          <a:bodyPr wrap="none" rtlCol="0">
            <a:spAutoFit/>
          </a:bodyPr>
          <a:lstStyle/>
          <a:p>
            <a:r>
              <a:rPr lang="tr-TR" sz="2800" dirty="0"/>
              <a:t>MR</a:t>
            </a:r>
          </a:p>
          <a:p>
            <a:endParaRPr lang="tr-TR" sz="2800" dirty="0"/>
          </a:p>
        </p:txBody>
      </p:sp>
      <p:pic>
        <p:nvPicPr>
          <p:cNvPr id="4" name="Resim 3">
            <a:extLst>
              <a:ext uri="{FF2B5EF4-FFF2-40B4-BE49-F238E27FC236}">
                <a16:creationId xmlns:a16="http://schemas.microsoft.com/office/drawing/2014/main" id="{DACF0D97-885D-42C6-9B5C-460FC7F4B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67" y="817685"/>
            <a:ext cx="3459267" cy="2110153"/>
          </a:xfrm>
          <a:prstGeom prst="rect">
            <a:avLst/>
          </a:prstGeom>
        </p:spPr>
      </p:pic>
      <p:sp>
        <p:nvSpPr>
          <p:cNvPr id="5" name="Metin kutusu 4">
            <a:extLst>
              <a:ext uri="{FF2B5EF4-FFF2-40B4-BE49-F238E27FC236}">
                <a16:creationId xmlns:a16="http://schemas.microsoft.com/office/drawing/2014/main" id="{6E08BF93-C9CD-4BCB-8097-0FF10D8C023A}"/>
              </a:ext>
            </a:extLst>
          </p:cNvPr>
          <p:cNvSpPr txBox="1"/>
          <p:nvPr/>
        </p:nvSpPr>
        <p:spPr>
          <a:xfrm>
            <a:off x="3665834" y="1265003"/>
            <a:ext cx="8265083" cy="923330"/>
          </a:xfrm>
          <a:prstGeom prst="rect">
            <a:avLst/>
          </a:prstGeom>
          <a:noFill/>
        </p:spPr>
        <p:txBody>
          <a:bodyPr wrap="none" rtlCol="0">
            <a:spAutoFit/>
          </a:bodyPr>
          <a:lstStyle/>
          <a:p>
            <a:r>
              <a:rPr lang="en-US" dirty="0"/>
              <a:t>Acute appendicitis in 20 year-old pregnant patient. </a:t>
            </a:r>
            <a:endParaRPr lang="tr-TR" dirty="0"/>
          </a:p>
          <a:p>
            <a:r>
              <a:rPr lang="en-US" dirty="0"/>
              <a:t>Axial MR STIR sequence shows dilated appendix measuring 12 mm, wall edema, </a:t>
            </a:r>
            <a:endParaRPr lang="tr-TR" dirty="0"/>
          </a:p>
          <a:p>
            <a:r>
              <a:rPr lang="en-US" dirty="0"/>
              <a:t>and appendicoliths (arrowheads).   Rim of high signal intensity indicates inflammation.</a:t>
            </a:r>
          </a:p>
        </p:txBody>
      </p:sp>
      <p:pic>
        <p:nvPicPr>
          <p:cNvPr id="7" name="Resim 6">
            <a:extLst>
              <a:ext uri="{FF2B5EF4-FFF2-40B4-BE49-F238E27FC236}">
                <a16:creationId xmlns:a16="http://schemas.microsoft.com/office/drawing/2014/main" id="{A0C19367-6565-4CE0-B495-A8E79DE54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7" y="3608265"/>
            <a:ext cx="3519567" cy="2938839"/>
          </a:xfrm>
          <a:prstGeom prst="rect">
            <a:avLst/>
          </a:prstGeom>
        </p:spPr>
      </p:pic>
      <p:sp>
        <p:nvSpPr>
          <p:cNvPr id="8" name="Metin kutusu 7">
            <a:extLst>
              <a:ext uri="{FF2B5EF4-FFF2-40B4-BE49-F238E27FC236}">
                <a16:creationId xmlns:a16="http://schemas.microsoft.com/office/drawing/2014/main" id="{FCC63225-A5D4-46C6-9082-6AD37799852B}"/>
              </a:ext>
            </a:extLst>
          </p:cNvPr>
          <p:cNvSpPr txBox="1"/>
          <p:nvPr/>
        </p:nvSpPr>
        <p:spPr>
          <a:xfrm>
            <a:off x="3859823" y="4492869"/>
            <a:ext cx="7928452" cy="923330"/>
          </a:xfrm>
          <a:prstGeom prst="rect">
            <a:avLst/>
          </a:prstGeom>
          <a:noFill/>
        </p:spPr>
        <p:txBody>
          <a:bodyPr wrap="none" rtlCol="0">
            <a:spAutoFit/>
          </a:bodyPr>
          <a:lstStyle/>
          <a:p>
            <a:r>
              <a:rPr lang="tr-TR" dirty="0" err="1"/>
              <a:t>Ruptured</a:t>
            </a:r>
            <a:r>
              <a:rPr lang="tr-TR" dirty="0"/>
              <a:t> </a:t>
            </a:r>
            <a:r>
              <a:rPr lang="tr-TR" dirty="0" err="1"/>
              <a:t>appendicitis</a:t>
            </a:r>
            <a:r>
              <a:rPr lang="tr-TR" dirty="0"/>
              <a:t> in </a:t>
            </a:r>
            <a:r>
              <a:rPr lang="tr-TR" dirty="0" err="1"/>
              <a:t>young</a:t>
            </a:r>
            <a:r>
              <a:rPr lang="tr-TR" dirty="0"/>
              <a:t> </a:t>
            </a:r>
            <a:r>
              <a:rPr lang="tr-TR" dirty="0" err="1"/>
              <a:t>pregnant</a:t>
            </a:r>
            <a:r>
              <a:rPr lang="tr-TR" dirty="0"/>
              <a:t> </a:t>
            </a:r>
            <a:r>
              <a:rPr lang="tr-TR" dirty="0" err="1"/>
              <a:t>woman</a:t>
            </a:r>
            <a:r>
              <a:rPr lang="tr-TR" dirty="0"/>
              <a:t>. </a:t>
            </a:r>
            <a:r>
              <a:rPr lang="tr-TR" dirty="0" err="1"/>
              <a:t>Coronal</a:t>
            </a:r>
            <a:r>
              <a:rPr lang="tr-TR" dirty="0"/>
              <a:t> T2 </a:t>
            </a:r>
            <a:r>
              <a:rPr lang="tr-TR" dirty="0" err="1"/>
              <a:t>weighted</a:t>
            </a:r>
            <a:r>
              <a:rPr lang="tr-TR" dirty="0"/>
              <a:t> </a:t>
            </a:r>
            <a:r>
              <a:rPr lang="tr-TR" dirty="0" err="1"/>
              <a:t>single</a:t>
            </a:r>
            <a:r>
              <a:rPr lang="tr-TR" dirty="0"/>
              <a:t> </a:t>
            </a:r>
            <a:r>
              <a:rPr lang="tr-TR" dirty="0" err="1"/>
              <a:t>shot</a:t>
            </a:r>
            <a:r>
              <a:rPr lang="tr-TR" dirty="0"/>
              <a:t> </a:t>
            </a:r>
          </a:p>
          <a:p>
            <a:r>
              <a:rPr lang="tr-TR" dirty="0" err="1"/>
              <a:t>fast</a:t>
            </a:r>
            <a:r>
              <a:rPr lang="tr-TR" dirty="0"/>
              <a:t> </a:t>
            </a:r>
            <a:r>
              <a:rPr lang="tr-TR" dirty="0" err="1"/>
              <a:t>spin</a:t>
            </a:r>
            <a:r>
              <a:rPr lang="tr-TR" dirty="0"/>
              <a:t> </a:t>
            </a:r>
            <a:r>
              <a:rPr lang="tr-TR" dirty="0" err="1"/>
              <a:t>echo</a:t>
            </a:r>
            <a:r>
              <a:rPr lang="tr-TR" dirty="0"/>
              <a:t> MRI </a:t>
            </a:r>
            <a:r>
              <a:rPr lang="tr-TR" dirty="0" err="1"/>
              <a:t>shows</a:t>
            </a:r>
            <a:r>
              <a:rPr lang="tr-TR" dirty="0"/>
              <a:t> </a:t>
            </a:r>
            <a:r>
              <a:rPr lang="tr-TR" dirty="0" err="1"/>
              <a:t>dilated</a:t>
            </a:r>
            <a:r>
              <a:rPr lang="tr-TR" dirty="0"/>
              <a:t> </a:t>
            </a:r>
            <a:r>
              <a:rPr lang="tr-TR" dirty="0" err="1"/>
              <a:t>appendix</a:t>
            </a:r>
            <a:r>
              <a:rPr lang="tr-TR" dirty="0"/>
              <a:t> (</a:t>
            </a:r>
            <a:r>
              <a:rPr lang="tr-TR" dirty="0" err="1"/>
              <a:t>arrow</a:t>
            </a:r>
            <a:r>
              <a:rPr lang="tr-TR" dirty="0"/>
              <a:t>) </a:t>
            </a:r>
            <a:r>
              <a:rPr lang="tr-TR" dirty="0" err="1"/>
              <a:t>with</a:t>
            </a:r>
            <a:r>
              <a:rPr lang="tr-TR" dirty="0"/>
              <a:t> </a:t>
            </a:r>
            <a:r>
              <a:rPr lang="tr-TR" dirty="0" err="1"/>
              <a:t>periappendiceal</a:t>
            </a:r>
            <a:r>
              <a:rPr lang="tr-TR" dirty="0"/>
              <a:t> </a:t>
            </a:r>
            <a:r>
              <a:rPr lang="tr-TR" dirty="0" err="1"/>
              <a:t>abscess</a:t>
            </a:r>
            <a:r>
              <a:rPr lang="tr-TR" dirty="0"/>
              <a:t> </a:t>
            </a:r>
          </a:p>
          <a:p>
            <a:r>
              <a:rPr lang="tr-TR" dirty="0"/>
              <a:t>(</a:t>
            </a:r>
            <a:r>
              <a:rPr lang="tr-TR" dirty="0" err="1"/>
              <a:t>arrowhead</a:t>
            </a:r>
            <a:r>
              <a:rPr lang="tr-TR" dirty="0"/>
              <a:t>) </a:t>
            </a:r>
            <a:r>
              <a:rPr lang="tr-TR" dirty="0" err="1"/>
              <a:t>adjacent</a:t>
            </a:r>
            <a:r>
              <a:rPr lang="tr-TR" dirty="0"/>
              <a:t> </a:t>
            </a:r>
            <a:r>
              <a:rPr lang="tr-TR" dirty="0" err="1"/>
              <a:t>to</a:t>
            </a:r>
            <a:r>
              <a:rPr lang="tr-TR" dirty="0"/>
              <a:t> </a:t>
            </a:r>
            <a:r>
              <a:rPr lang="tr-TR" dirty="0" err="1"/>
              <a:t>the</a:t>
            </a:r>
            <a:r>
              <a:rPr lang="tr-TR" dirty="0"/>
              <a:t> </a:t>
            </a:r>
            <a:r>
              <a:rPr lang="tr-TR" dirty="0" err="1"/>
              <a:t>cecum</a:t>
            </a:r>
            <a:r>
              <a:rPr lang="tr-TR" dirty="0"/>
              <a:t> (C).</a:t>
            </a:r>
          </a:p>
        </p:txBody>
      </p:sp>
    </p:spTree>
    <p:extLst>
      <p:ext uri="{BB962C8B-B14F-4D97-AF65-F5344CB8AC3E}">
        <p14:creationId xmlns:p14="http://schemas.microsoft.com/office/powerpoint/2010/main" val="3745540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5995784-C2F3-44EF-A183-E4313A6A209D}"/>
              </a:ext>
            </a:extLst>
          </p:cNvPr>
          <p:cNvSpPr txBox="1"/>
          <p:nvPr/>
        </p:nvSpPr>
        <p:spPr>
          <a:xfrm>
            <a:off x="2247900" y="1950720"/>
            <a:ext cx="7174913" cy="3539430"/>
          </a:xfrm>
          <a:prstGeom prst="rect">
            <a:avLst/>
          </a:prstGeom>
          <a:noFill/>
        </p:spPr>
        <p:txBody>
          <a:bodyPr wrap="none" rtlCol="0">
            <a:spAutoFit/>
          </a:bodyPr>
          <a:lstStyle/>
          <a:p>
            <a:r>
              <a:rPr lang="tr-TR" sz="2800" b="1" dirty="0" err="1"/>
              <a:t>Nefrolitiazis</a:t>
            </a:r>
            <a:endParaRPr lang="tr-TR" sz="2800" b="1" dirty="0"/>
          </a:p>
          <a:p>
            <a:r>
              <a:rPr lang="tr-TR" sz="2800" dirty="0"/>
              <a:t>%80 2. ve 3. </a:t>
            </a:r>
            <a:r>
              <a:rPr lang="tr-TR" sz="2800" dirty="0" err="1"/>
              <a:t>trimesterde</a:t>
            </a:r>
            <a:r>
              <a:rPr lang="tr-TR" sz="2800" dirty="0"/>
              <a:t> görülür</a:t>
            </a:r>
          </a:p>
          <a:p>
            <a:r>
              <a:rPr lang="tr-TR" sz="2800" dirty="0"/>
              <a:t>Akut yan ağrısı (%90)</a:t>
            </a:r>
          </a:p>
          <a:p>
            <a:r>
              <a:rPr lang="tr-TR" sz="2800" dirty="0" err="1"/>
              <a:t>Hematüri</a:t>
            </a:r>
            <a:r>
              <a:rPr lang="tr-TR" sz="2800" dirty="0"/>
              <a:t> (%75-95)</a:t>
            </a:r>
          </a:p>
          <a:p>
            <a:r>
              <a:rPr lang="tr-TR" sz="2800" dirty="0"/>
              <a:t>1/3 </a:t>
            </a:r>
            <a:r>
              <a:rPr lang="tr-TR" sz="2800" dirty="0" err="1"/>
              <a:t>gros</a:t>
            </a:r>
            <a:r>
              <a:rPr lang="tr-TR" sz="2800" dirty="0"/>
              <a:t> </a:t>
            </a:r>
            <a:r>
              <a:rPr lang="tr-TR" sz="2800" dirty="0" err="1"/>
              <a:t>hematüri</a:t>
            </a:r>
            <a:r>
              <a:rPr lang="tr-TR" sz="2800" dirty="0"/>
              <a:t>/%40 </a:t>
            </a:r>
            <a:r>
              <a:rPr lang="tr-TR" sz="2800" dirty="0" err="1"/>
              <a:t>pyüri</a:t>
            </a:r>
            <a:endParaRPr lang="tr-TR" sz="2800" dirty="0"/>
          </a:p>
          <a:p>
            <a:r>
              <a:rPr lang="tr-TR" sz="2800" dirty="0"/>
              <a:t>Ateş(eşlik eden İYE varsa)</a:t>
            </a:r>
          </a:p>
          <a:p>
            <a:endParaRPr lang="tr-TR" sz="2800" dirty="0"/>
          </a:p>
          <a:p>
            <a:r>
              <a:rPr lang="tr-TR" sz="2800" dirty="0"/>
              <a:t>USG de fizyolojik </a:t>
            </a:r>
            <a:r>
              <a:rPr lang="tr-TR" sz="2800" dirty="0" err="1"/>
              <a:t>hidronefroz</a:t>
            </a:r>
            <a:r>
              <a:rPr lang="tr-TR" sz="2800" dirty="0"/>
              <a:t> ile ayırım yapılmalı</a:t>
            </a:r>
          </a:p>
        </p:txBody>
      </p:sp>
      <p:pic>
        <p:nvPicPr>
          <p:cNvPr id="4" name="Resim 3">
            <a:extLst>
              <a:ext uri="{FF2B5EF4-FFF2-40B4-BE49-F238E27FC236}">
                <a16:creationId xmlns:a16="http://schemas.microsoft.com/office/drawing/2014/main" id="{FD584AD8-37AF-475C-B3C3-B14B783DE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412" y="905608"/>
            <a:ext cx="2857500" cy="3886200"/>
          </a:xfrm>
          <a:prstGeom prst="rect">
            <a:avLst/>
          </a:prstGeom>
        </p:spPr>
      </p:pic>
    </p:spTree>
    <p:extLst>
      <p:ext uri="{BB962C8B-B14F-4D97-AF65-F5344CB8AC3E}">
        <p14:creationId xmlns:p14="http://schemas.microsoft.com/office/powerpoint/2010/main" val="3630319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233A6EF-B9F2-4C64-8571-5AB1851E5083}"/>
              </a:ext>
            </a:extLst>
          </p:cNvPr>
          <p:cNvSpPr txBox="1"/>
          <p:nvPr/>
        </p:nvSpPr>
        <p:spPr>
          <a:xfrm>
            <a:off x="184639" y="1012954"/>
            <a:ext cx="9022598" cy="4832092"/>
          </a:xfrm>
          <a:prstGeom prst="rect">
            <a:avLst/>
          </a:prstGeom>
          <a:noFill/>
        </p:spPr>
        <p:txBody>
          <a:bodyPr wrap="none" rtlCol="0">
            <a:spAutoFit/>
          </a:bodyPr>
          <a:lstStyle/>
          <a:p>
            <a:r>
              <a:rPr lang="tr-TR" sz="2800" b="1" dirty="0"/>
              <a:t>Safra kesesi (SK) hastalığı</a:t>
            </a:r>
          </a:p>
          <a:p>
            <a:r>
              <a:rPr lang="tr-TR" sz="2800" b="1" dirty="0"/>
              <a:t>Gebelik safra taşlarının gelişimine zemin hazırlıyor</a:t>
            </a:r>
          </a:p>
          <a:p>
            <a:r>
              <a:rPr lang="tr-TR" sz="2800" b="1" dirty="0"/>
              <a:t>Kolik tarzda ağrı RUQ da veya </a:t>
            </a:r>
            <a:r>
              <a:rPr lang="tr-TR" sz="2800" b="1" dirty="0" err="1"/>
              <a:t>epigastrik</a:t>
            </a:r>
            <a:r>
              <a:rPr lang="tr-TR" sz="2800" b="1" dirty="0"/>
              <a:t> bölgede</a:t>
            </a:r>
          </a:p>
          <a:p>
            <a:r>
              <a:rPr lang="tr-TR" sz="2800" b="1" dirty="0"/>
              <a:t>Ağrı başlangıcından ≥1 saat önce yağlı yemek sık…</a:t>
            </a:r>
          </a:p>
          <a:p>
            <a:endParaRPr lang="tr-TR" sz="2800" b="1" dirty="0"/>
          </a:p>
          <a:p>
            <a:r>
              <a:rPr lang="tr-TR" sz="2800" b="1" dirty="0"/>
              <a:t>Akut </a:t>
            </a:r>
            <a:r>
              <a:rPr lang="tr-TR" sz="2800" b="1" dirty="0" err="1"/>
              <a:t>kolesistit</a:t>
            </a:r>
            <a:r>
              <a:rPr lang="tr-TR" sz="2800" b="1" dirty="0"/>
              <a:t>: RUQ da sabit ve şiddetli ağrı, ateş, taşikardi,</a:t>
            </a:r>
          </a:p>
          <a:p>
            <a:r>
              <a:rPr lang="tr-TR" sz="2800" b="1" dirty="0" err="1"/>
              <a:t>lökositoz</a:t>
            </a:r>
            <a:r>
              <a:rPr lang="tr-TR" sz="2800" b="1" dirty="0"/>
              <a:t> ve SK </a:t>
            </a:r>
            <a:r>
              <a:rPr lang="tr-TR" sz="2800" b="1" dirty="0" err="1"/>
              <a:t>inflamasyonu</a:t>
            </a:r>
            <a:r>
              <a:rPr lang="tr-TR" sz="2800" b="1" dirty="0"/>
              <a:t>-zeminde sıklıkla safra taşı (+)</a:t>
            </a:r>
          </a:p>
          <a:p>
            <a:endParaRPr lang="tr-TR" sz="2800" b="1" dirty="0"/>
          </a:p>
          <a:p>
            <a:r>
              <a:rPr lang="tr-TR" sz="2800" b="1" dirty="0" err="1"/>
              <a:t>MURPHY’s</a:t>
            </a:r>
            <a:r>
              <a:rPr lang="tr-TR" sz="2800" b="1" dirty="0"/>
              <a:t> </a:t>
            </a:r>
            <a:r>
              <a:rPr lang="tr-TR" sz="2800" b="1" dirty="0" err="1"/>
              <a:t>sign</a:t>
            </a:r>
            <a:r>
              <a:rPr lang="tr-TR" sz="2800" b="1" dirty="0"/>
              <a:t>!</a:t>
            </a:r>
          </a:p>
          <a:p>
            <a:endParaRPr lang="tr-TR" sz="2800" b="1" dirty="0"/>
          </a:p>
          <a:p>
            <a:r>
              <a:rPr lang="tr-TR" sz="2800" b="1" dirty="0"/>
              <a:t>USG safra taşları, akut ve kronik </a:t>
            </a:r>
            <a:r>
              <a:rPr lang="tr-TR" sz="2800" b="1" dirty="0" err="1"/>
              <a:t>kolesistit</a:t>
            </a:r>
            <a:r>
              <a:rPr lang="tr-TR" sz="2800" b="1" dirty="0"/>
              <a:t> tanısında çok iyi.</a:t>
            </a:r>
          </a:p>
        </p:txBody>
      </p:sp>
      <p:pic>
        <p:nvPicPr>
          <p:cNvPr id="4" name="Resim 3">
            <a:extLst>
              <a:ext uri="{FF2B5EF4-FFF2-40B4-BE49-F238E27FC236}">
                <a16:creationId xmlns:a16="http://schemas.microsoft.com/office/drawing/2014/main" id="{14732109-64BF-4C51-AE39-D919592A7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067" y="184638"/>
            <a:ext cx="2877222" cy="2989385"/>
          </a:xfrm>
          <a:prstGeom prst="rect">
            <a:avLst/>
          </a:prstGeom>
        </p:spPr>
      </p:pic>
    </p:spTree>
    <p:extLst>
      <p:ext uri="{BB962C8B-B14F-4D97-AF65-F5344CB8AC3E}">
        <p14:creationId xmlns:p14="http://schemas.microsoft.com/office/powerpoint/2010/main" val="471404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558F539-26E5-4779-8D51-9A6AB0BCD5D4}"/>
              </a:ext>
            </a:extLst>
          </p:cNvPr>
          <p:cNvSpPr/>
          <p:nvPr/>
        </p:nvSpPr>
        <p:spPr>
          <a:xfrm>
            <a:off x="1142999" y="1046285"/>
            <a:ext cx="8950569" cy="3662541"/>
          </a:xfrm>
          <a:prstGeom prst="rect">
            <a:avLst/>
          </a:prstGeom>
        </p:spPr>
        <p:txBody>
          <a:bodyPr wrap="square">
            <a:spAutoFit/>
          </a:bodyPr>
          <a:lstStyle/>
          <a:p>
            <a:r>
              <a:rPr lang="en-US" sz="2800" b="1" dirty="0">
                <a:solidFill>
                  <a:srgbClr val="000000"/>
                </a:solidFill>
                <a:latin typeface="Arial" panose="020B0604020202020204" pitchFamily="34" charset="0"/>
              </a:rPr>
              <a:t>Complicated gallstone disease</a:t>
            </a:r>
            <a:r>
              <a:rPr lang="en-US" dirty="0">
                <a:solidFill>
                  <a:srgbClr val="000000"/>
                </a:solidFill>
                <a:latin typeface="Arial" panose="020B0604020202020204" pitchFamily="34" charset="0"/>
              </a:rPr>
              <a:t> — As with nonpregnant women, pregnant women with complicated gallstone disease, such as </a:t>
            </a:r>
            <a:endParaRPr lang="tr-TR"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acute calculous cholecystitis, </a:t>
            </a:r>
            <a:endParaRPr lang="tr-TR" sz="2400" b="1"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choledocholithiasis, </a:t>
            </a:r>
            <a:endParaRPr lang="tr-TR" sz="2400" b="1"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cholangitis, or </a:t>
            </a:r>
            <a:endParaRPr lang="tr-TR" sz="2400" b="1"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biliary pancreatitis</a:t>
            </a:r>
            <a:r>
              <a:rPr lang="en-US"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require initial supportive care with hospitalization, pain control, intravenous fluid therapy and nutritional support, and possibly antibiotics. </a:t>
            </a:r>
            <a:endParaRPr lang="tr-TR" dirty="0">
              <a:solidFill>
                <a:srgbClr val="000000"/>
              </a:solidFill>
              <a:latin typeface="Arial" panose="020B0604020202020204" pitchFamily="34" charset="0"/>
            </a:endParaRPr>
          </a:p>
          <a:p>
            <a:endParaRPr lang="tr-TR"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Most will require prompt intervention with endoscopic retrograde cholangiopancreatography (ERCP) and/or surgery to eliminate the gallstones. </a:t>
            </a:r>
            <a:endParaRPr lang="tr-TR" dirty="0"/>
          </a:p>
        </p:txBody>
      </p:sp>
    </p:spTree>
    <p:extLst>
      <p:ext uri="{BB962C8B-B14F-4D97-AF65-F5344CB8AC3E}">
        <p14:creationId xmlns:p14="http://schemas.microsoft.com/office/powerpoint/2010/main" val="1102686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12AFECD-BC12-45F1-9A2C-194D105B8471}"/>
              </a:ext>
            </a:extLst>
          </p:cNvPr>
          <p:cNvSpPr/>
          <p:nvPr/>
        </p:nvSpPr>
        <p:spPr>
          <a:xfrm>
            <a:off x="1063869" y="612844"/>
            <a:ext cx="10155115" cy="5078313"/>
          </a:xfrm>
          <a:prstGeom prst="rect">
            <a:avLst/>
          </a:prstGeom>
        </p:spPr>
        <p:txBody>
          <a:bodyPr wrap="square">
            <a:spAutoFit/>
          </a:bodyPr>
          <a:lstStyle/>
          <a:p>
            <a:r>
              <a:rPr lang="en-US" dirty="0">
                <a:solidFill>
                  <a:srgbClr val="000000"/>
                </a:solidFill>
                <a:latin typeface="Times New Roman" panose="02020603050405020304" pitchFamily="18" charset="0"/>
              </a:rPr>
              <a:t>•</a:t>
            </a:r>
            <a:r>
              <a:rPr lang="en-US" dirty="0">
                <a:solidFill>
                  <a:srgbClr val="000000"/>
                </a:solidFill>
                <a:latin typeface="Arial" panose="020B0604020202020204" pitchFamily="34" charset="0"/>
              </a:rPr>
              <a:t>Cholecystectomy can be performed safely and effectively during any trimester of pregnancy. Pregnancy alone does not appear to increase postoperative morbidity for cholecystectomy. However, cholecystectomy can be technically challenging near term. </a:t>
            </a:r>
            <a:endParaRPr lang="tr-TR" dirty="0">
              <a:solidFill>
                <a:srgbClr val="000000"/>
              </a:solidFill>
              <a:latin typeface="Arial" panose="020B0604020202020204" pitchFamily="34" charset="0"/>
            </a:endParaRPr>
          </a:p>
          <a:p>
            <a:endParaRPr lang="tr-TR" dirty="0">
              <a:solidFill>
                <a:srgbClr val="000000"/>
              </a:solidFill>
              <a:latin typeface="Arial" panose="020B0604020202020204" pitchFamily="34" charset="0"/>
            </a:endParaRPr>
          </a:p>
          <a:p>
            <a:r>
              <a:rPr lang="en-US" dirty="0">
                <a:solidFill>
                  <a:srgbClr val="000000"/>
                </a:solidFill>
                <a:latin typeface="Times New Roman" panose="02020603050405020304" pitchFamily="18" charset="0"/>
              </a:rPr>
              <a:t>•</a:t>
            </a:r>
            <a:r>
              <a:rPr lang="en-US" dirty="0">
                <a:solidFill>
                  <a:srgbClr val="000000"/>
                </a:solidFill>
                <a:latin typeface="Arial" panose="020B0604020202020204" pitchFamily="34" charset="0"/>
              </a:rPr>
              <a:t>For pregnant patients with a first episode of biliary colic, we suggest initial supportive care (</a:t>
            </a:r>
            <a:r>
              <a:rPr lang="en-US" b="1" u="sng" dirty="0">
                <a:solidFill>
                  <a:srgbClr val="00905A"/>
                </a:solidFill>
                <a:latin typeface="Arial" panose="020B0604020202020204" pitchFamily="34" charset="0"/>
                <a:hlinkClick r:id="rId2"/>
              </a:rPr>
              <a:t>Grade 2C</a:t>
            </a:r>
            <a:r>
              <a:rPr lang="en-US" dirty="0">
                <a:solidFill>
                  <a:srgbClr val="000000"/>
                </a:solidFill>
                <a:latin typeface="Arial" panose="020B0604020202020204" pitchFamily="34" charset="0"/>
              </a:rPr>
              <a:t>). For recurrent biliary colic during pregnancy, we suggest cholecystectomy (</a:t>
            </a:r>
            <a:r>
              <a:rPr lang="en-US" b="1" u="sng" dirty="0">
                <a:solidFill>
                  <a:srgbClr val="00905A"/>
                </a:solidFill>
                <a:latin typeface="Arial" panose="020B0604020202020204" pitchFamily="34" charset="0"/>
                <a:hlinkClick r:id="rId2"/>
              </a:rPr>
              <a:t>Grade 2C</a:t>
            </a:r>
            <a:r>
              <a:rPr lang="en-US"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endParaRPr lang="tr-TR" dirty="0">
              <a:solidFill>
                <a:srgbClr val="000000"/>
              </a:solidFill>
              <a:latin typeface="Arial" panose="020B0604020202020204" pitchFamily="34" charset="0"/>
            </a:endParaRPr>
          </a:p>
          <a:p>
            <a:r>
              <a:rPr lang="en-US" dirty="0">
                <a:solidFill>
                  <a:srgbClr val="000000"/>
                </a:solidFill>
                <a:latin typeface="Times New Roman" panose="02020603050405020304" pitchFamily="18" charset="0"/>
              </a:rPr>
              <a:t>•</a:t>
            </a:r>
            <a:r>
              <a:rPr lang="en-US" dirty="0">
                <a:solidFill>
                  <a:srgbClr val="000000"/>
                </a:solidFill>
                <a:latin typeface="Arial" panose="020B0604020202020204" pitchFamily="34" charset="0"/>
              </a:rPr>
              <a:t>For pregnant patients with acute cholecystitis, we suggest cholecystectomy during their initial hospitalization rather than conservative therapy alone or interval cholecystectomy (</a:t>
            </a:r>
            <a:r>
              <a:rPr lang="en-US" b="1" u="sng" dirty="0">
                <a:solidFill>
                  <a:srgbClr val="00905A"/>
                </a:solidFill>
                <a:latin typeface="Arial" panose="020B0604020202020204" pitchFamily="34" charset="0"/>
                <a:hlinkClick r:id="rId3"/>
              </a:rPr>
              <a:t>Grade 2B</a:t>
            </a:r>
            <a:r>
              <a:rPr lang="en-US" dirty="0">
                <a:solidFill>
                  <a:srgbClr val="000000"/>
                </a:solidFill>
                <a:latin typeface="Arial" panose="020B0604020202020204" pitchFamily="34" charset="0"/>
              </a:rPr>
              <a:t>). Prompt surgical intervention decreases relapse rates and hospital readmissions.</a:t>
            </a:r>
            <a:endParaRPr lang="tr-TR"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Times New Roman" panose="02020603050405020304" pitchFamily="18" charset="0"/>
              </a:rPr>
              <a:t>•</a:t>
            </a:r>
            <a:r>
              <a:rPr lang="en-US" dirty="0">
                <a:solidFill>
                  <a:srgbClr val="000000"/>
                </a:solidFill>
                <a:latin typeface="Arial" panose="020B0604020202020204" pitchFamily="34" charset="0"/>
              </a:rPr>
              <a:t>If biliary colic or acute cholecystitis occurs near term, we make every effort to avoid surgery. Once the woman has delivered her baby, we wait six weeks to perform cholecystectomy to allow her to recover from the delivery, bond with the infant, and regain her strength.</a:t>
            </a:r>
            <a:endParaRPr lang="tr-TR"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Times New Roman" panose="02020603050405020304" pitchFamily="18" charset="0"/>
              </a:rPr>
              <a:t>•</a:t>
            </a:r>
            <a:r>
              <a:rPr lang="en-US" dirty="0">
                <a:solidFill>
                  <a:srgbClr val="000000"/>
                </a:solidFill>
                <a:latin typeface="Arial" panose="020B0604020202020204" pitchFamily="34" charset="0"/>
              </a:rPr>
              <a:t>Urgent or emergent intervention (cholecystectomy, biliary tract or gallbladder drainage) is indicated for patients with gallstone disease and signs of sepsis, gangrene or perforation, or for patients who develop intractable pain or fever while being observed.</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56868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9836398-E2E2-4BA8-A274-32EBDF3A72E2}"/>
              </a:ext>
            </a:extLst>
          </p:cNvPr>
          <p:cNvSpPr txBox="1"/>
          <p:nvPr/>
        </p:nvSpPr>
        <p:spPr>
          <a:xfrm>
            <a:off x="325315" y="1239716"/>
            <a:ext cx="10361619" cy="2985433"/>
          </a:xfrm>
          <a:prstGeom prst="rect">
            <a:avLst/>
          </a:prstGeom>
          <a:noFill/>
        </p:spPr>
        <p:txBody>
          <a:bodyPr wrap="none" rtlCol="0">
            <a:spAutoFit/>
          </a:bodyPr>
          <a:lstStyle/>
          <a:p>
            <a:r>
              <a:rPr lang="tr-TR" sz="2800" dirty="0"/>
              <a:t>Hafif kasık-karın ağrısı gebelikte yaygın</a:t>
            </a:r>
          </a:p>
          <a:p>
            <a:endParaRPr lang="tr-TR" sz="2800" dirty="0"/>
          </a:p>
          <a:p>
            <a:r>
              <a:rPr lang="tr-TR" sz="2800" dirty="0"/>
              <a:t>Orta-şiddetli ağrı </a:t>
            </a:r>
            <a:r>
              <a:rPr lang="tr-TR" sz="4800" b="1" dirty="0"/>
              <a:t>+</a:t>
            </a:r>
            <a:r>
              <a:rPr lang="tr-TR" sz="2800" dirty="0"/>
              <a:t> bulantı, kusma, </a:t>
            </a:r>
            <a:r>
              <a:rPr lang="tr-TR" sz="2800" dirty="0" err="1"/>
              <a:t>vaginal</a:t>
            </a:r>
            <a:r>
              <a:rPr lang="tr-TR" sz="2800" dirty="0"/>
              <a:t> kanama, </a:t>
            </a:r>
            <a:r>
              <a:rPr lang="tr-TR" sz="2800" dirty="0" err="1"/>
              <a:t>başağrısı</a:t>
            </a:r>
            <a:r>
              <a:rPr lang="tr-TR" sz="2800" dirty="0"/>
              <a:t>, ateş </a:t>
            </a:r>
          </a:p>
          <a:p>
            <a:r>
              <a:rPr lang="tr-TR" sz="2800" dirty="0"/>
              <a:t>Üst abdomenle sınırlı ağrı patoloji olasılığı </a:t>
            </a:r>
          </a:p>
          <a:p>
            <a:endParaRPr lang="tr-TR" sz="2800" dirty="0"/>
          </a:p>
          <a:p>
            <a:r>
              <a:rPr lang="tr-TR" sz="2800" dirty="0"/>
              <a:t>Defans-</a:t>
            </a:r>
            <a:r>
              <a:rPr lang="tr-TR" sz="2800" dirty="0" err="1"/>
              <a:t>rebound</a:t>
            </a:r>
            <a:r>
              <a:rPr lang="tr-TR" sz="2800" dirty="0"/>
              <a:t> (+) ise hızlıca </a:t>
            </a:r>
            <a:r>
              <a:rPr lang="tr-TR" sz="2800" dirty="0" err="1"/>
              <a:t>maternal-fetal</a:t>
            </a:r>
            <a:r>
              <a:rPr lang="tr-TR" sz="2800" dirty="0"/>
              <a:t> değerlendirme yapılmalı!</a:t>
            </a:r>
          </a:p>
        </p:txBody>
      </p:sp>
      <p:sp>
        <p:nvSpPr>
          <p:cNvPr id="4" name="Ok: Yukarı 3">
            <a:extLst>
              <a:ext uri="{FF2B5EF4-FFF2-40B4-BE49-F238E27FC236}">
                <a16:creationId xmlns:a16="http://schemas.microsoft.com/office/drawing/2014/main" id="{4C3B1725-D55B-44C9-BC83-C19C7B57EF93}"/>
              </a:ext>
            </a:extLst>
          </p:cNvPr>
          <p:cNvSpPr/>
          <p:nvPr/>
        </p:nvSpPr>
        <p:spPr>
          <a:xfrm>
            <a:off x="6479932" y="2831123"/>
            <a:ext cx="184638" cy="3516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6A2CF149-E554-47C6-9C8E-898F2D26D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370" y="4092421"/>
            <a:ext cx="4016484" cy="2677656"/>
          </a:xfrm>
          <a:prstGeom prst="rect">
            <a:avLst/>
          </a:prstGeom>
        </p:spPr>
      </p:pic>
    </p:spTree>
    <p:extLst>
      <p:ext uri="{BB962C8B-B14F-4D97-AF65-F5344CB8AC3E}">
        <p14:creationId xmlns:p14="http://schemas.microsoft.com/office/powerpoint/2010/main" val="20216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630FFB2-49D4-4CFA-B43C-FEF62DCD4FBB}"/>
              </a:ext>
            </a:extLst>
          </p:cNvPr>
          <p:cNvSpPr txBox="1"/>
          <p:nvPr/>
        </p:nvSpPr>
        <p:spPr>
          <a:xfrm>
            <a:off x="580292" y="633046"/>
            <a:ext cx="8764066" cy="4401205"/>
          </a:xfrm>
          <a:prstGeom prst="rect">
            <a:avLst/>
          </a:prstGeom>
          <a:noFill/>
        </p:spPr>
        <p:txBody>
          <a:bodyPr wrap="none" rtlCol="0">
            <a:spAutoFit/>
          </a:bodyPr>
          <a:lstStyle/>
          <a:p>
            <a:r>
              <a:rPr lang="tr-TR" sz="2800" b="1" dirty="0"/>
              <a:t>Karın ağrısının ayırıcı tanısında</a:t>
            </a:r>
          </a:p>
          <a:p>
            <a:endParaRPr lang="tr-TR" sz="2800" b="1" dirty="0"/>
          </a:p>
          <a:p>
            <a:r>
              <a:rPr lang="tr-TR" sz="2800" b="1" dirty="0"/>
              <a:t>*</a:t>
            </a:r>
            <a:r>
              <a:rPr lang="tr-TR" sz="2800" b="1" dirty="0" err="1"/>
              <a:t>Preterm</a:t>
            </a:r>
            <a:r>
              <a:rPr lang="tr-TR" sz="2800" b="1" dirty="0"/>
              <a:t> eylem </a:t>
            </a:r>
            <a:r>
              <a:rPr lang="tr-TR" sz="2800" dirty="0"/>
              <a:t>ilk sırada düşünülmeli. </a:t>
            </a:r>
          </a:p>
          <a:p>
            <a:endParaRPr lang="tr-TR" sz="2800" b="1" dirty="0"/>
          </a:p>
          <a:p>
            <a:r>
              <a:rPr lang="tr-TR" sz="2800" dirty="0" err="1"/>
              <a:t>Obstetrik</a:t>
            </a:r>
            <a:r>
              <a:rPr lang="tr-TR" sz="2800" dirty="0"/>
              <a:t> USG + TV </a:t>
            </a:r>
            <a:r>
              <a:rPr lang="tr-TR" sz="2800" dirty="0" err="1"/>
              <a:t>servikal</a:t>
            </a:r>
            <a:r>
              <a:rPr lang="tr-TR" sz="2800" dirty="0"/>
              <a:t> uzunluk ölçümü</a:t>
            </a:r>
          </a:p>
          <a:p>
            <a:endParaRPr lang="tr-TR" sz="2800" dirty="0"/>
          </a:p>
          <a:p>
            <a:r>
              <a:rPr lang="tr-TR" sz="2800" b="1" dirty="0"/>
              <a:t>*</a:t>
            </a:r>
            <a:r>
              <a:rPr lang="tr-TR" sz="2800" b="1" dirty="0" err="1"/>
              <a:t>İntraamniyotik</a:t>
            </a:r>
            <a:r>
              <a:rPr lang="tr-TR" sz="2800" b="1" dirty="0"/>
              <a:t> </a:t>
            </a:r>
            <a:r>
              <a:rPr lang="tr-TR" sz="2800" b="1" dirty="0" err="1"/>
              <a:t>infeksiyon</a:t>
            </a:r>
            <a:endParaRPr lang="tr-TR" sz="2800" b="1" dirty="0"/>
          </a:p>
          <a:p>
            <a:r>
              <a:rPr lang="tr-TR" sz="2800" dirty="0"/>
              <a:t>Ateş-</a:t>
            </a:r>
            <a:r>
              <a:rPr lang="tr-TR" sz="2800" dirty="0" err="1"/>
              <a:t>uterin</a:t>
            </a:r>
            <a:r>
              <a:rPr lang="tr-TR" sz="2800" dirty="0"/>
              <a:t> hassasiyet-</a:t>
            </a:r>
            <a:r>
              <a:rPr lang="tr-TR" sz="2800" dirty="0" err="1"/>
              <a:t>lökositoz</a:t>
            </a:r>
            <a:r>
              <a:rPr lang="tr-TR" sz="2800" dirty="0"/>
              <a:t>-</a:t>
            </a:r>
            <a:r>
              <a:rPr lang="tr-TR" sz="2800" dirty="0" err="1"/>
              <a:t>maternal</a:t>
            </a:r>
            <a:r>
              <a:rPr lang="tr-TR" sz="2800" dirty="0"/>
              <a:t> ve </a:t>
            </a:r>
            <a:r>
              <a:rPr lang="tr-TR" sz="2800" dirty="0" err="1"/>
              <a:t>fetal</a:t>
            </a:r>
            <a:r>
              <a:rPr lang="tr-TR" sz="2800" dirty="0"/>
              <a:t> taşikardi-</a:t>
            </a:r>
          </a:p>
          <a:p>
            <a:r>
              <a:rPr lang="tr-TR" sz="2800" dirty="0" err="1"/>
              <a:t>uterin</a:t>
            </a:r>
            <a:r>
              <a:rPr lang="tr-TR" sz="2800" dirty="0"/>
              <a:t> </a:t>
            </a:r>
            <a:r>
              <a:rPr lang="tr-TR" sz="2800" dirty="0" err="1"/>
              <a:t>kontraksiyonlar</a:t>
            </a:r>
            <a:endParaRPr lang="tr-TR" sz="2800" dirty="0"/>
          </a:p>
          <a:p>
            <a:endParaRPr lang="tr-TR" sz="2800" b="1" dirty="0"/>
          </a:p>
        </p:txBody>
      </p:sp>
      <p:sp>
        <p:nvSpPr>
          <p:cNvPr id="3" name="Dikdörtgen 2">
            <a:extLst>
              <a:ext uri="{FF2B5EF4-FFF2-40B4-BE49-F238E27FC236}">
                <a16:creationId xmlns:a16="http://schemas.microsoft.com/office/drawing/2014/main" id="{DAB7DAF3-CDDC-42BC-BA8D-A7423284FEEA}"/>
              </a:ext>
            </a:extLst>
          </p:cNvPr>
          <p:cNvSpPr/>
          <p:nvPr/>
        </p:nvSpPr>
        <p:spPr>
          <a:xfrm rot="18619481">
            <a:off x="8819170" y="3204727"/>
            <a:ext cx="2361224" cy="923330"/>
          </a:xfrm>
          <a:prstGeom prst="rect">
            <a:avLst/>
          </a:prstGeom>
          <a:noFill/>
        </p:spPr>
        <p:txBody>
          <a:bodyPr wrap="none" lIns="91440" tIns="45720" rIns="91440" bIns="45720">
            <a:spAutoFit/>
          </a:bodyPr>
          <a:lstStyle/>
          <a:p>
            <a:pPr algn="ctr"/>
            <a:r>
              <a:rPr lang="tr-T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P3ROM</a:t>
            </a:r>
          </a:p>
        </p:txBody>
      </p:sp>
    </p:spTree>
    <p:extLst>
      <p:ext uri="{BB962C8B-B14F-4D97-AF65-F5344CB8AC3E}">
        <p14:creationId xmlns:p14="http://schemas.microsoft.com/office/powerpoint/2010/main" val="1873410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86E746F-0FD4-4972-8CE2-EA85AF28591B}"/>
              </a:ext>
            </a:extLst>
          </p:cNvPr>
          <p:cNvSpPr txBox="1"/>
          <p:nvPr/>
        </p:nvSpPr>
        <p:spPr>
          <a:xfrm>
            <a:off x="874699" y="1336431"/>
            <a:ext cx="10442602" cy="1815882"/>
          </a:xfrm>
          <a:prstGeom prst="rect">
            <a:avLst/>
          </a:prstGeom>
          <a:noFill/>
        </p:spPr>
        <p:txBody>
          <a:bodyPr wrap="none" rtlCol="0">
            <a:spAutoFit/>
          </a:bodyPr>
          <a:lstStyle/>
          <a:p>
            <a:r>
              <a:rPr lang="tr-TR" sz="2800" b="1" dirty="0"/>
              <a:t>*</a:t>
            </a:r>
            <a:r>
              <a:rPr lang="tr-TR" sz="2800" b="1" dirty="0" err="1"/>
              <a:t>Ablasyo</a:t>
            </a:r>
            <a:r>
              <a:rPr lang="tr-TR" sz="2800" b="1" dirty="0"/>
              <a:t> plasenta</a:t>
            </a:r>
          </a:p>
          <a:p>
            <a:r>
              <a:rPr lang="tr-TR" sz="2800" dirty="0" err="1"/>
              <a:t>Vaginal</a:t>
            </a:r>
            <a:r>
              <a:rPr lang="tr-TR" sz="2800" dirty="0"/>
              <a:t> kanama, </a:t>
            </a:r>
            <a:r>
              <a:rPr lang="tr-TR" sz="2800" dirty="0" err="1"/>
              <a:t>uterin</a:t>
            </a:r>
            <a:r>
              <a:rPr lang="tr-TR" sz="2800" dirty="0"/>
              <a:t> </a:t>
            </a:r>
            <a:r>
              <a:rPr lang="tr-TR" sz="2800" dirty="0" err="1"/>
              <a:t>hassasiyet,uterin</a:t>
            </a:r>
            <a:r>
              <a:rPr lang="tr-TR" sz="2800" dirty="0"/>
              <a:t> </a:t>
            </a:r>
            <a:r>
              <a:rPr lang="tr-TR" sz="2800" dirty="0" err="1"/>
              <a:t>rijidite</a:t>
            </a:r>
            <a:r>
              <a:rPr lang="tr-TR" sz="2800" dirty="0"/>
              <a:t>, </a:t>
            </a:r>
            <a:r>
              <a:rPr lang="tr-TR" sz="2800" dirty="0" err="1"/>
              <a:t>uterin</a:t>
            </a:r>
            <a:r>
              <a:rPr lang="tr-TR" sz="2800" dirty="0"/>
              <a:t> </a:t>
            </a:r>
            <a:r>
              <a:rPr lang="tr-TR" sz="2800" dirty="0" err="1"/>
              <a:t>kontraksiyonlar</a:t>
            </a:r>
            <a:endParaRPr lang="tr-TR" sz="2800" dirty="0"/>
          </a:p>
          <a:p>
            <a:r>
              <a:rPr lang="tr-TR" sz="2800" i="1" dirty="0">
                <a:effectLst>
                  <a:outerShdw blurRad="38100" dist="38100" dir="2700000" algn="tl">
                    <a:srgbClr val="000000">
                      <a:alpha val="43137"/>
                    </a:srgbClr>
                  </a:outerShdw>
                </a:effectLst>
              </a:rPr>
              <a:t>NST de anormallik</a:t>
            </a:r>
          </a:p>
          <a:p>
            <a:r>
              <a:rPr lang="tr-TR" sz="2800" i="1" dirty="0">
                <a:effectLst>
                  <a:outerShdw blurRad="38100" dist="38100" dir="2700000" algn="tl">
                    <a:srgbClr val="000000">
                      <a:alpha val="43137"/>
                    </a:srgbClr>
                  </a:outerShdw>
                </a:effectLst>
              </a:rPr>
              <a:t>DIC-</a:t>
            </a:r>
            <a:r>
              <a:rPr lang="tr-TR" sz="2800" i="1" dirty="0" err="1">
                <a:effectLst>
                  <a:outerShdw blurRad="38100" dist="38100" dir="2700000" algn="tl">
                    <a:srgbClr val="000000">
                      <a:alpha val="43137"/>
                    </a:srgbClr>
                  </a:outerShdw>
                </a:effectLst>
              </a:rPr>
              <a:t>fetal</a:t>
            </a:r>
            <a:r>
              <a:rPr lang="tr-TR" sz="2800" i="1" dirty="0">
                <a:effectLst>
                  <a:outerShdw blurRad="38100" dist="38100" dir="2700000" algn="tl">
                    <a:srgbClr val="000000">
                      <a:alpha val="43137"/>
                    </a:srgbClr>
                  </a:outerShdw>
                </a:effectLst>
              </a:rPr>
              <a:t> ölüm</a:t>
            </a:r>
          </a:p>
        </p:txBody>
      </p:sp>
      <p:pic>
        <p:nvPicPr>
          <p:cNvPr id="4" name="Resim 3">
            <a:extLst>
              <a:ext uri="{FF2B5EF4-FFF2-40B4-BE49-F238E27FC236}">
                <a16:creationId xmlns:a16="http://schemas.microsoft.com/office/drawing/2014/main" id="{42BCBFB9-0132-4600-8842-2CA780AF1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07" y="3351825"/>
            <a:ext cx="4064000" cy="3302000"/>
          </a:xfrm>
          <a:prstGeom prst="rect">
            <a:avLst/>
          </a:prstGeom>
        </p:spPr>
      </p:pic>
      <p:pic>
        <p:nvPicPr>
          <p:cNvPr id="6" name="Resim 5">
            <a:extLst>
              <a:ext uri="{FF2B5EF4-FFF2-40B4-BE49-F238E27FC236}">
                <a16:creationId xmlns:a16="http://schemas.microsoft.com/office/drawing/2014/main" id="{B1C8D715-0ED1-4E17-A387-359E3E485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92600"/>
            <a:ext cx="4366846" cy="3270919"/>
          </a:xfrm>
          <a:prstGeom prst="rect">
            <a:avLst/>
          </a:prstGeom>
        </p:spPr>
      </p:pic>
    </p:spTree>
    <p:extLst>
      <p:ext uri="{BB962C8B-B14F-4D97-AF65-F5344CB8AC3E}">
        <p14:creationId xmlns:p14="http://schemas.microsoft.com/office/powerpoint/2010/main" val="87978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7D44792-4071-4C1D-B2AD-4D5E3E864D3D}"/>
              </a:ext>
            </a:extLst>
          </p:cNvPr>
          <p:cNvSpPr txBox="1"/>
          <p:nvPr/>
        </p:nvSpPr>
        <p:spPr>
          <a:xfrm>
            <a:off x="1135263" y="708308"/>
            <a:ext cx="7614200" cy="5693866"/>
          </a:xfrm>
          <a:prstGeom prst="rect">
            <a:avLst/>
          </a:prstGeom>
          <a:noFill/>
        </p:spPr>
        <p:txBody>
          <a:bodyPr wrap="none" rtlCol="0">
            <a:spAutoFit/>
          </a:bodyPr>
          <a:lstStyle/>
          <a:p>
            <a:r>
              <a:rPr lang="tr-TR" sz="2800" b="1" dirty="0" err="1"/>
              <a:t>Epigastrik</a:t>
            </a:r>
            <a:r>
              <a:rPr lang="tr-TR" sz="2800" b="1" dirty="0"/>
              <a:t> veya sağ üst kadran (RUQ) ağrısında </a:t>
            </a:r>
          </a:p>
          <a:p>
            <a:r>
              <a:rPr lang="tr-TR" sz="2800" b="1" dirty="0"/>
              <a:t>gebeliğe bağlı karaciğer hastalıkları</a:t>
            </a:r>
          </a:p>
          <a:p>
            <a:endParaRPr lang="tr-TR" sz="2800" b="1" dirty="0"/>
          </a:p>
          <a:p>
            <a:r>
              <a:rPr lang="tr-TR" sz="2800" b="1" dirty="0"/>
              <a:t>*Şiddetli </a:t>
            </a:r>
            <a:r>
              <a:rPr lang="tr-TR" sz="2800" b="1" dirty="0" err="1"/>
              <a:t>preeklampsi</a:t>
            </a:r>
            <a:endParaRPr lang="tr-TR" sz="2800" b="1" dirty="0"/>
          </a:p>
          <a:p>
            <a:endParaRPr lang="tr-TR" sz="2800" b="1" dirty="0"/>
          </a:p>
          <a:p>
            <a:r>
              <a:rPr lang="tr-TR" sz="2800" b="1" dirty="0"/>
              <a:t>*HELLP sendromu: %85inde HTN ve </a:t>
            </a:r>
            <a:r>
              <a:rPr lang="tr-TR" sz="2800" b="1" dirty="0" err="1"/>
              <a:t>proteinüri</a:t>
            </a:r>
            <a:r>
              <a:rPr lang="tr-TR" sz="2800" b="1" dirty="0"/>
              <a:t> (+)</a:t>
            </a:r>
          </a:p>
          <a:p>
            <a:endParaRPr lang="tr-TR" sz="2800" b="1" dirty="0"/>
          </a:p>
          <a:p>
            <a:r>
              <a:rPr lang="tr-TR" sz="2800" b="1" dirty="0"/>
              <a:t>*Akut yağlı karaciğer (AFL):</a:t>
            </a:r>
          </a:p>
          <a:p>
            <a:r>
              <a:rPr lang="tr-TR" sz="2800" dirty="0"/>
              <a:t>Bulantı-kusma, </a:t>
            </a:r>
            <a:r>
              <a:rPr lang="tr-TR" sz="2800" dirty="0" err="1"/>
              <a:t>abdominal</a:t>
            </a:r>
            <a:r>
              <a:rPr lang="tr-TR" sz="2800" dirty="0"/>
              <a:t> ağrı, </a:t>
            </a:r>
            <a:r>
              <a:rPr lang="tr-TR" sz="2800" dirty="0" err="1"/>
              <a:t>anoreksi</a:t>
            </a:r>
            <a:r>
              <a:rPr lang="tr-TR" sz="2800" dirty="0"/>
              <a:t>, sarılık</a:t>
            </a:r>
          </a:p>
          <a:p>
            <a:r>
              <a:rPr lang="tr-TR" sz="2800" b="1" dirty="0"/>
              <a:t>ALT-AST-GGT </a:t>
            </a:r>
          </a:p>
          <a:p>
            <a:r>
              <a:rPr lang="tr-TR" sz="2800" b="1" dirty="0" err="1"/>
              <a:t>Bilirübin</a:t>
            </a:r>
            <a:endParaRPr lang="tr-TR" sz="2800" b="1" dirty="0"/>
          </a:p>
          <a:p>
            <a:r>
              <a:rPr lang="tr-TR" sz="2800" b="1" dirty="0" err="1"/>
              <a:t>Trombositopeni</a:t>
            </a:r>
            <a:r>
              <a:rPr lang="tr-TR" sz="2800" b="1" dirty="0"/>
              <a:t>, PT</a:t>
            </a:r>
          </a:p>
          <a:p>
            <a:r>
              <a:rPr lang="tr-TR" sz="2800" b="1" dirty="0" err="1"/>
              <a:t>Glukoz</a:t>
            </a:r>
            <a:r>
              <a:rPr lang="tr-TR" sz="2800" b="1" dirty="0"/>
              <a:t> </a:t>
            </a:r>
          </a:p>
        </p:txBody>
      </p:sp>
      <p:sp>
        <p:nvSpPr>
          <p:cNvPr id="3" name="Ok: Yukarı 2">
            <a:extLst>
              <a:ext uri="{FF2B5EF4-FFF2-40B4-BE49-F238E27FC236}">
                <a16:creationId xmlns:a16="http://schemas.microsoft.com/office/drawing/2014/main" id="{890B22E0-271D-49AE-A684-654959D395E5}"/>
              </a:ext>
            </a:extLst>
          </p:cNvPr>
          <p:cNvSpPr/>
          <p:nvPr/>
        </p:nvSpPr>
        <p:spPr>
          <a:xfrm>
            <a:off x="3332988" y="4672584"/>
            <a:ext cx="251460" cy="704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k: Yukarı 3">
            <a:extLst>
              <a:ext uri="{FF2B5EF4-FFF2-40B4-BE49-F238E27FC236}">
                <a16:creationId xmlns:a16="http://schemas.microsoft.com/office/drawing/2014/main" id="{B43B1FFE-573A-4EB7-A2A0-1CB7AB292512}"/>
              </a:ext>
            </a:extLst>
          </p:cNvPr>
          <p:cNvSpPr/>
          <p:nvPr/>
        </p:nvSpPr>
        <p:spPr>
          <a:xfrm>
            <a:off x="4142231" y="5522976"/>
            <a:ext cx="173736" cy="256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Aşağı 4">
            <a:extLst>
              <a:ext uri="{FF2B5EF4-FFF2-40B4-BE49-F238E27FC236}">
                <a16:creationId xmlns:a16="http://schemas.microsoft.com/office/drawing/2014/main" id="{27237786-30B6-4E38-B97A-93B113FC7EE7}"/>
              </a:ext>
            </a:extLst>
          </p:cNvPr>
          <p:cNvSpPr/>
          <p:nvPr/>
        </p:nvSpPr>
        <p:spPr>
          <a:xfrm>
            <a:off x="2276856" y="5948524"/>
            <a:ext cx="201168" cy="269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C17E51C8-C403-48F4-B14C-4B33055A089F}"/>
              </a:ext>
            </a:extLst>
          </p:cNvPr>
          <p:cNvSpPr txBox="1"/>
          <p:nvPr/>
        </p:nvSpPr>
        <p:spPr>
          <a:xfrm>
            <a:off x="4821609" y="4672584"/>
            <a:ext cx="1423788" cy="523220"/>
          </a:xfrm>
          <a:prstGeom prst="rect">
            <a:avLst/>
          </a:prstGeom>
          <a:noFill/>
        </p:spPr>
        <p:txBody>
          <a:bodyPr wrap="none" rtlCol="0">
            <a:spAutoFit/>
          </a:bodyPr>
          <a:lstStyle/>
          <a:p>
            <a:r>
              <a:rPr lang="tr-TR" sz="2800" b="1" dirty="0"/>
              <a:t>Ürik asit</a:t>
            </a:r>
          </a:p>
        </p:txBody>
      </p:sp>
      <p:sp>
        <p:nvSpPr>
          <p:cNvPr id="7" name="Ok: Yukarı 6">
            <a:extLst>
              <a:ext uri="{FF2B5EF4-FFF2-40B4-BE49-F238E27FC236}">
                <a16:creationId xmlns:a16="http://schemas.microsoft.com/office/drawing/2014/main" id="{D8600377-1058-440D-ADAC-C07C637A6580}"/>
              </a:ext>
            </a:extLst>
          </p:cNvPr>
          <p:cNvSpPr/>
          <p:nvPr/>
        </p:nvSpPr>
        <p:spPr>
          <a:xfrm>
            <a:off x="6245397" y="4768596"/>
            <a:ext cx="173736" cy="256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8EBC2810-7DB8-41C9-9F4B-930C004646A8}"/>
              </a:ext>
            </a:extLst>
          </p:cNvPr>
          <p:cNvSpPr txBox="1"/>
          <p:nvPr/>
        </p:nvSpPr>
        <p:spPr>
          <a:xfrm>
            <a:off x="4852595" y="5099747"/>
            <a:ext cx="1707519" cy="523220"/>
          </a:xfrm>
          <a:prstGeom prst="rect">
            <a:avLst/>
          </a:prstGeom>
          <a:noFill/>
        </p:spPr>
        <p:txBody>
          <a:bodyPr wrap="none" rtlCol="0">
            <a:spAutoFit/>
          </a:bodyPr>
          <a:lstStyle/>
          <a:p>
            <a:r>
              <a:rPr lang="tr-TR" sz="2800" b="1" dirty="0" err="1"/>
              <a:t>Kreatinin</a:t>
            </a:r>
            <a:r>
              <a:rPr lang="tr-TR" sz="2800" b="1" dirty="0"/>
              <a:t>  </a:t>
            </a:r>
          </a:p>
        </p:txBody>
      </p:sp>
      <p:sp>
        <p:nvSpPr>
          <p:cNvPr id="9" name="Ok: Yukarı 8">
            <a:extLst>
              <a:ext uri="{FF2B5EF4-FFF2-40B4-BE49-F238E27FC236}">
                <a16:creationId xmlns:a16="http://schemas.microsoft.com/office/drawing/2014/main" id="{4821E926-F260-4422-9BF9-521C312C4AD7}"/>
              </a:ext>
            </a:extLst>
          </p:cNvPr>
          <p:cNvSpPr/>
          <p:nvPr/>
        </p:nvSpPr>
        <p:spPr>
          <a:xfrm>
            <a:off x="6372707" y="5209475"/>
            <a:ext cx="173736" cy="256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a:extLst>
              <a:ext uri="{FF2B5EF4-FFF2-40B4-BE49-F238E27FC236}">
                <a16:creationId xmlns:a16="http://schemas.microsoft.com/office/drawing/2014/main" id="{F1D1B6E9-CEF5-4763-A049-62A14F5D4501}"/>
              </a:ext>
            </a:extLst>
          </p:cNvPr>
          <p:cNvSpPr txBox="1"/>
          <p:nvPr/>
        </p:nvSpPr>
        <p:spPr>
          <a:xfrm>
            <a:off x="4869468" y="5622967"/>
            <a:ext cx="902811" cy="523220"/>
          </a:xfrm>
          <a:prstGeom prst="rect">
            <a:avLst/>
          </a:prstGeom>
          <a:noFill/>
        </p:spPr>
        <p:txBody>
          <a:bodyPr wrap="none" rtlCol="0">
            <a:spAutoFit/>
          </a:bodyPr>
          <a:lstStyle/>
          <a:p>
            <a:r>
              <a:rPr lang="tr-TR" sz="2800" b="1" dirty="0"/>
              <a:t>WBC</a:t>
            </a:r>
          </a:p>
        </p:txBody>
      </p:sp>
      <p:sp>
        <p:nvSpPr>
          <p:cNvPr id="11" name="Ok: Yukarı 10">
            <a:extLst>
              <a:ext uri="{FF2B5EF4-FFF2-40B4-BE49-F238E27FC236}">
                <a16:creationId xmlns:a16="http://schemas.microsoft.com/office/drawing/2014/main" id="{60C8FC6C-D483-4152-A746-4C3BDCB6312F}"/>
              </a:ext>
            </a:extLst>
          </p:cNvPr>
          <p:cNvSpPr/>
          <p:nvPr/>
        </p:nvSpPr>
        <p:spPr>
          <a:xfrm>
            <a:off x="5772279" y="5734053"/>
            <a:ext cx="173736" cy="256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a:extLst>
              <a:ext uri="{FF2B5EF4-FFF2-40B4-BE49-F238E27FC236}">
                <a16:creationId xmlns:a16="http://schemas.microsoft.com/office/drawing/2014/main" id="{6CF2F2F2-2F14-43CD-A7B9-2EA388442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4703" y="1332166"/>
            <a:ext cx="3288390" cy="2188274"/>
          </a:xfrm>
          <a:prstGeom prst="rect">
            <a:avLst/>
          </a:prstGeom>
        </p:spPr>
      </p:pic>
    </p:spTree>
    <p:extLst>
      <p:ext uri="{BB962C8B-B14F-4D97-AF65-F5344CB8AC3E}">
        <p14:creationId xmlns:p14="http://schemas.microsoft.com/office/powerpoint/2010/main" val="183943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3948B16-6067-4E29-9B75-4CFF15F53C64}"/>
              </a:ext>
            </a:extLst>
          </p:cNvPr>
          <p:cNvSpPr txBox="1"/>
          <p:nvPr/>
        </p:nvSpPr>
        <p:spPr>
          <a:xfrm>
            <a:off x="1591408" y="1134208"/>
            <a:ext cx="5431808" cy="4278094"/>
          </a:xfrm>
          <a:prstGeom prst="rect">
            <a:avLst/>
          </a:prstGeom>
          <a:noFill/>
        </p:spPr>
        <p:txBody>
          <a:bodyPr wrap="none" rtlCol="0">
            <a:spAutoFit/>
          </a:bodyPr>
          <a:lstStyle/>
          <a:p>
            <a:r>
              <a:rPr lang="tr-TR" sz="2800" b="1" dirty="0" err="1"/>
              <a:t>Uterus</a:t>
            </a:r>
            <a:r>
              <a:rPr lang="tr-TR" sz="2800" b="1" dirty="0"/>
              <a:t> </a:t>
            </a:r>
            <a:r>
              <a:rPr lang="tr-TR" sz="2800" b="1" dirty="0" err="1"/>
              <a:t>rüptürü</a:t>
            </a:r>
            <a:r>
              <a:rPr lang="tr-TR" sz="2800" b="1" dirty="0"/>
              <a:t>:</a:t>
            </a:r>
          </a:p>
          <a:p>
            <a:r>
              <a:rPr lang="tr-TR" sz="2800" dirty="0"/>
              <a:t>Karın ağrısı </a:t>
            </a:r>
            <a:r>
              <a:rPr lang="tr-TR" sz="4800" b="1" dirty="0"/>
              <a:t>+</a:t>
            </a:r>
            <a:endParaRPr lang="tr-TR" sz="2800" b="1" dirty="0"/>
          </a:p>
          <a:p>
            <a:r>
              <a:rPr lang="tr-TR" sz="2800" b="1" dirty="0"/>
              <a:t>*Güven vermeyen NST-</a:t>
            </a:r>
            <a:r>
              <a:rPr lang="tr-TR" sz="2800" b="1" dirty="0" err="1"/>
              <a:t>fetal</a:t>
            </a:r>
            <a:r>
              <a:rPr lang="tr-TR" sz="2800" b="1" dirty="0"/>
              <a:t> ölüm</a:t>
            </a:r>
          </a:p>
          <a:p>
            <a:r>
              <a:rPr lang="tr-TR" sz="2800" b="1" dirty="0"/>
              <a:t>*</a:t>
            </a:r>
            <a:r>
              <a:rPr lang="tr-TR" sz="2800" b="1" dirty="0" err="1"/>
              <a:t>Uterin</a:t>
            </a:r>
            <a:r>
              <a:rPr lang="tr-TR" sz="2800" b="1" dirty="0"/>
              <a:t> hassasiyet</a:t>
            </a:r>
          </a:p>
          <a:p>
            <a:r>
              <a:rPr lang="tr-TR" sz="2800" b="1" dirty="0"/>
              <a:t>*</a:t>
            </a:r>
            <a:r>
              <a:rPr lang="tr-TR" sz="2800" b="1" dirty="0" err="1"/>
              <a:t>Peritoneal</a:t>
            </a:r>
            <a:r>
              <a:rPr lang="tr-TR" sz="2800" b="1" dirty="0"/>
              <a:t> </a:t>
            </a:r>
            <a:r>
              <a:rPr lang="tr-TR" sz="2800" b="1" dirty="0" err="1"/>
              <a:t>irritasyon</a:t>
            </a:r>
            <a:endParaRPr lang="tr-TR" sz="2800" b="1" dirty="0"/>
          </a:p>
          <a:p>
            <a:r>
              <a:rPr lang="tr-TR" sz="2800" b="1" dirty="0"/>
              <a:t>*</a:t>
            </a:r>
            <a:r>
              <a:rPr lang="tr-TR" sz="2800" b="1" dirty="0" err="1"/>
              <a:t>Vaginal</a:t>
            </a:r>
            <a:r>
              <a:rPr lang="tr-TR" sz="2800" b="1" dirty="0"/>
              <a:t> kanama</a:t>
            </a:r>
          </a:p>
          <a:p>
            <a:r>
              <a:rPr lang="tr-TR" sz="2800" b="1" dirty="0"/>
              <a:t>*</a:t>
            </a:r>
            <a:r>
              <a:rPr lang="tr-TR" sz="2800" b="1" dirty="0" err="1"/>
              <a:t>Prezente</a:t>
            </a:r>
            <a:r>
              <a:rPr lang="tr-TR" sz="2800" b="1" dirty="0"/>
              <a:t> olan kısmın alınamaması</a:t>
            </a:r>
          </a:p>
          <a:p>
            <a:r>
              <a:rPr lang="tr-TR" sz="2800" b="1" dirty="0"/>
              <a:t>*Şok</a:t>
            </a:r>
          </a:p>
          <a:p>
            <a:endParaRPr lang="tr-TR" sz="2800" b="1" dirty="0"/>
          </a:p>
        </p:txBody>
      </p:sp>
      <p:sp>
        <p:nvSpPr>
          <p:cNvPr id="3" name="Dikdörtgen 2">
            <a:extLst>
              <a:ext uri="{FF2B5EF4-FFF2-40B4-BE49-F238E27FC236}">
                <a16:creationId xmlns:a16="http://schemas.microsoft.com/office/drawing/2014/main" id="{D2EA3E86-FF1D-4683-889F-9A4F990C91F3}"/>
              </a:ext>
            </a:extLst>
          </p:cNvPr>
          <p:cNvSpPr/>
          <p:nvPr/>
        </p:nvSpPr>
        <p:spPr>
          <a:xfrm rot="20066044">
            <a:off x="5292692" y="3472103"/>
            <a:ext cx="6811672" cy="2308324"/>
          </a:xfrm>
          <a:prstGeom prst="rect">
            <a:avLst/>
          </a:prstGeom>
          <a:noFill/>
        </p:spPr>
        <p:txBody>
          <a:bodyPr wrap="none" lIns="91440" tIns="45720" rIns="91440" bIns="45720">
            <a:spAutoFit/>
          </a:bodyPr>
          <a:lstStyle/>
          <a:p>
            <a:pPr algn="ctr"/>
            <a:r>
              <a:rPr lang="tr-TR" sz="3600" b="1" dirty="0">
                <a:ln w="22225">
                  <a:solidFill>
                    <a:schemeClr val="accent2"/>
                  </a:solidFill>
                  <a:prstDash val="solid"/>
                </a:ln>
                <a:solidFill>
                  <a:schemeClr val="accent2">
                    <a:lumMod val="40000"/>
                    <a:lumOff val="60000"/>
                  </a:schemeClr>
                </a:solidFill>
              </a:rPr>
              <a:t>Geçirilmiş sezaryen</a:t>
            </a:r>
          </a:p>
          <a:p>
            <a:pPr algn="ctr"/>
            <a:r>
              <a:rPr lang="tr-TR" sz="3600" b="1" dirty="0">
                <a:ln w="22225">
                  <a:solidFill>
                    <a:schemeClr val="accent2"/>
                  </a:solidFill>
                  <a:prstDash val="solid"/>
                </a:ln>
                <a:solidFill>
                  <a:schemeClr val="accent2">
                    <a:lumMod val="40000"/>
                    <a:lumOff val="60000"/>
                  </a:schemeClr>
                </a:solidFill>
              </a:rPr>
              <a:t>Geçirilmiş </a:t>
            </a:r>
            <a:r>
              <a:rPr lang="tr-TR" sz="3600" b="1" dirty="0" err="1">
                <a:ln w="22225">
                  <a:solidFill>
                    <a:schemeClr val="accent2"/>
                  </a:solidFill>
                  <a:prstDash val="solid"/>
                </a:ln>
                <a:solidFill>
                  <a:schemeClr val="accent2">
                    <a:lumMod val="40000"/>
                    <a:lumOff val="60000"/>
                  </a:schemeClr>
                </a:solidFill>
              </a:rPr>
              <a:t>transmyometrial</a:t>
            </a:r>
            <a:r>
              <a:rPr lang="tr-TR" sz="3600" b="1" dirty="0">
                <a:ln w="22225">
                  <a:solidFill>
                    <a:schemeClr val="accent2"/>
                  </a:solidFill>
                  <a:prstDash val="solid"/>
                </a:ln>
                <a:solidFill>
                  <a:schemeClr val="accent2">
                    <a:lumMod val="40000"/>
                    <a:lumOff val="60000"/>
                  </a:schemeClr>
                </a:solidFill>
              </a:rPr>
              <a:t> cerrahi</a:t>
            </a:r>
          </a:p>
          <a:p>
            <a:pPr algn="ctr"/>
            <a:r>
              <a:rPr lang="tr-TR" sz="3600" b="1" dirty="0">
                <a:ln w="22225">
                  <a:solidFill>
                    <a:schemeClr val="accent2"/>
                  </a:solidFill>
                  <a:prstDash val="solid"/>
                </a:ln>
                <a:solidFill>
                  <a:schemeClr val="accent2">
                    <a:lumMod val="40000"/>
                    <a:lumOff val="60000"/>
                  </a:schemeClr>
                </a:solidFill>
              </a:rPr>
              <a:t>+</a:t>
            </a:r>
          </a:p>
          <a:p>
            <a:pPr algn="ctr"/>
            <a:r>
              <a:rPr lang="tr-TR" sz="3600" b="1" dirty="0">
                <a:ln w="22225">
                  <a:solidFill>
                    <a:schemeClr val="accent2"/>
                  </a:solidFill>
                  <a:prstDash val="solid"/>
                </a:ln>
                <a:solidFill>
                  <a:schemeClr val="accent2">
                    <a:lumMod val="40000"/>
                    <a:lumOff val="60000"/>
                  </a:schemeClr>
                </a:solidFill>
              </a:rPr>
              <a:t>Eylem</a:t>
            </a:r>
          </a:p>
        </p:txBody>
      </p:sp>
      <p:pic>
        <p:nvPicPr>
          <p:cNvPr id="5" name="Resim 4">
            <a:extLst>
              <a:ext uri="{FF2B5EF4-FFF2-40B4-BE49-F238E27FC236}">
                <a16:creationId xmlns:a16="http://schemas.microsoft.com/office/drawing/2014/main" id="{9FCD91F1-D922-4234-9A3D-403F7C3EE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554" y="320235"/>
            <a:ext cx="3027842" cy="2449389"/>
          </a:xfrm>
          <a:prstGeom prst="rect">
            <a:avLst/>
          </a:prstGeom>
        </p:spPr>
      </p:pic>
    </p:spTree>
    <p:extLst>
      <p:ext uri="{BB962C8B-B14F-4D97-AF65-F5344CB8AC3E}">
        <p14:creationId xmlns:p14="http://schemas.microsoft.com/office/powerpoint/2010/main" val="4106657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24E7BC2-9FF3-4414-B6D9-B2CB6743A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59" y="1679331"/>
            <a:ext cx="9674087" cy="3429000"/>
          </a:xfrm>
          <a:prstGeom prst="rect">
            <a:avLst/>
          </a:prstGeom>
        </p:spPr>
      </p:pic>
    </p:spTree>
    <p:extLst>
      <p:ext uri="{BB962C8B-B14F-4D97-AF65-F5344CB8AC3E}">
        <p14:creationId xmlns:p14="http://schemas.microsoft.com/office/powerpoint/2010/main" val="3175715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6996CEA-BA10-4BFA-BDB0-1D74227CD983}"/>
              </a:ext>
            </a:extLst>
          </p:cNvPr>
          <p:cNvSpPr txBox="1"/>
          <p:nvPr/>
        </p:nvSpPr>
        <p:spPr>
          <a:xfrm>
            <a:off x="562707" y="1182231"/>
            <a:ext cx="10776989" cy="3108543"/>
          </a:xfrm>
          <a:prstGeom prst="rect">
            <a:avLst/>
          </a:prstGeom>
          <a:noFill/>
        </p:spPr>
        <p:txBody>
          <a:bodyPr wrap="none" rtlCol="0">
            <a:spAutoFit/>
          </a:bodyPr>
          <a:lstStyle/>
          <a:p>
            <a:r>
              <a:rPr lang="tr-TR" sz="2800" b="1" dirty="0" err="1"/>
              <a:t>Skarsız</a:t>
            </a:r>
            <a:r>
              <a:rPr lang="tr-TR" sz="2800" b="1" dirty="0"/>
              <a:t> </a:t>
            </a:r>
            <a:r>
              <a:rPr lang="tr-TR" sz="2800" b="1" dirty="0" err="1"/>
              <a:t>uterusun</a:t>
            </a:r>
            <a:r>
              <a:rPr lang="tr-TR" sz="2800" b="1" dirty="0"/>
              <a:t> eylemde </a:t>
            </a:r>
            <a:r>
              <a:rPr lang="tr-TR" sz="2800" b="1" dirty="0" err="1"/>
              <a:t>rüptür</a:t>
            </a:r>
            <a:r>
              <a:rPr lang="tr-TR" sz="2800" b="1" dirty="0"/>
              <a:t> riski nadir: </a:t>
            </a:r>
          </a:p>
          <a:p>
            <a:endParaRPr lang="tr-TR" sz="2800" b="1" dirty="0"/>
          </a:p>
          <a:p>
            <a:r>
              <a:rPr lang="tr-TR" sz="2800" b="1" dirty="0"/>
              <a:t>*Grand </a:t>
            </a:r>
            <a:r>
              <a:rPr lang="tr-TR" sz="2800" b="1" dirty="0" err="1"/>
              <a:t>multiparite</a:t>
            </a:r>
            <a:endParaRPr lang="tr-TR" sz="2800" b="1" dirty="0"/>
          </a:p>
          <a:p>
            <a:r>
              <a:rPr lang="tr-TR" sz="2800" b="1" dirty="0"/>
              <a:t>*</a:t>
            </a:r>
            <a:r>
              <a:rPr lang="tr-TR" sz="2800" b="1" dirty="0" err="1"/>
              <a:t>Distosi</a:t>
            </a:r>
            <a:r>
              <a:rPr lang="tr-TR" sz="2800" b="1" dirty="0"/>
              <a:t> (</a:t>
            </a:r>
            <a:r>
              <a:rPr lang="tr-TR" sz="2800" b="1" dirty="0" err="1"/>
              <a:t>Malprezentasyon</a:t>
            </a:r>
            <a:r>
              <a:rPr lang="tr-TR" sz="2800" b="1" dirty="0"/>
              <a:t>, </a:t>
            </a:r>
            <a:r>
              <a:rPr lang="tr-TR" sz="2800" b="1" dirty="0" err="1"/>
              <a:t>makrozomi</a:t>
            </a:r>
            <a:r>
              <a:rPr lang="tr-TR" sz="2800" b="1" dirty="0"/>
              <a:t>)</a:t>
            </a:r>
          </a:p>
          <a:p>
            <a:r>
              <a:rPr lang="tr-TR" sz="2800" b="1" dirty="0"/>
              <a:t>*</a:t>
            </a:r>
            <a:r>
              <a:rPr lang="tr-TR" sz="2800" b="1" dirty="0" err="1"/>
              <a:t>Obstetrik</a:t>
            </a:r>
            <a:r>
              <a:rPr lang="tr-TR" sz="2800" b="1" dirty="0"/>
              <a:t> prosedürler (Makat </a:t>
            </a:r>
            <a:r>
              <a:rPr lang="tr-TR" sz="2800" b="1" dirty="0" err="1"/>
              <a:t>ekstrasksiyonu</a:t>
            </a:r>
            <a:r>
              <a:rPr lang="tr-TR" sz="2800" b="1" dirty="0"/>
              <a:t>, </a:t>
            </a:r>
            <a:r>
              <a:rPr lang="tr-TR" sz="2800" b="1" dirty="0" err="1"/>
              <a:t>uterin</a:t>
            </a:r>
            <a:r>
              <a:rPr lang="tr-TR" sz="2800" b="1" dirty="0"/>
              <a:t> </a:t>
            </a:r>
            <a:r>
              <a:rPr lang="tr-TR" sz="2800" b="1" dirty="0" err="1"/>
              <a:t>instrumentasyon</a:t>
            </a:r>
            <a:r>
              <a:rPr lang="tr-TR" sz="2800" b="1" dirty="0"/>
              <a:t>,</a:t>
            </a:r>
          </a:p>
          <a:p>
            <a:r>
              <a:rPr lang="tr-TR" sz="2800" b="1" dirty="0"/>
              <a:t>   </a:t>
            </a:r>
            <a:r>
              <a:rPr lang="tr-TR" sz="2800" b="1" dirty="0" err="1"/>
              <a:t>sefalik</a:t>
            </a:r>
            <a:r>
              <a:rPr lang="tr-TR" sz="2800" b="1" dirty="0"/>
              <a:t> versiyon)</a:t>
            </a:r>
          </a:p>
          <a:p>
            <a:r>
              <a:rPr lang="tr-TR" sz="2800" b="1" dirty="0"/>
              <a:t>*</a:t>
            </a:r>
            <a:r>
              <a:rPr lang="tr-TR" sz="2800" b="1" dirty="0" err="1"/>
              <a:t>Uterotoniklerin</a:t>
            </a:r>
            <a:r>
              <a:rPr lang="tr-TR" sz="2800" b="1" dirty="0"/>
              <a:t> kullanılması</a:t>
            </a:r>
          </a:p>
        </p:txBody>
      </p:sp>
    </p:spTree>
    <p:extLst>
      <p:ext uri="{BB962C8B-B14F-4D97-AF65-F5344CB8AC3E}">
        <p14:creationId xmlns:p14="http://schemas.microsoft.com/office/powerpoint/2010/main" val="4162754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3519722-BDAC-4E2D-B78E-CA79A7734636}"/>
              </a:ext>
            </a:extLst>
          </p:cNvPr>
          <p:cNvSpPr txBox="1"/>
          <p:nvPr/>
        </p:nvSpPr>
        <p:spPr>
          <a:xfrm>
            <a:off x="1406769" y="1397977"/>
            <a:ext cx="8516242" cy="3108543"/>
          </a:xfrm>
          <a:prstGeom prst="rect">
            <a:avLst/>
          </a:prstGeom>
          <a:noFill/>
        </p:spPr>
        <p:txBody>
          <a:bodyPr wrap="none" rtlCol="0">
            <a:spAutoFit/>
          </a:bodyPr>
          <a:lstStyle/>
          <a:p>
            <a:r>
              <a:rPr lang="tr-TR" sz="2800" b="1" dirty="0" err="1"/>
              <a:t>Skarlı</a:t>
            </a:r>
            <a:r>
              <a:rPr lang="tr-TR" sz="2800" b="1" dirty="0"/>
              <a:t> </a:t>
            </a:r>
            <a:r>
              <a:rPr lang="tr-TR" sz="2800" b="1" dirty="0" err="1"/>
              <a:t>uterusda</a:t>
            </a:r>
            <a:r>
              <a:rPr lang="tr-TR" sz="2800" b="1" dirty="0"/>
              <a:t> eylem olmaksızın </a:t>
            </a:r>
            <a:r>
              <a:rPr lang="tr-TR" sz="2800" b="1" dirty="0" err="1"/>
              <a:t>spontan</a:t>
            </a:r>
            <a:r>
              <a:rPr lang="tr-TR" sz="2800" b="1" dirty="0"/>
              <a:t> </a:t>
            </a:r>
            <a:r>
              <a:rPr lang="tr-TR" sz="2800" b="1" dirty="0" err="1"/>
              <a:t>rüptür</a:t>
            </a:r>
            <a:r>
              <a:rPr lang="tr-TR" sz="2800" b="1" dirty="0"/>
              <a:t> olabilir</a:t>
            </a:r>
          </a:p>
          <a:p>
            <a:endParaRPr lang="tr-TR" sz="2800" b="1" dirty="0"/>
          </a:p>
          <a:p>
            <a:r>
              <a:rPr lang="tr-TR" sz="2800" b="1" dirty="0"/>
              <a:t>Genelde keskin ya da </a:t>
            </a:r>
            <a:r>
              <a:rPr lang="tr-TR" sz="2800" b="1" dirty="0" err="1"/>
              <a:t>künt</a:t>
            </a:r>
            <a:r>
              <a:rPr lang="tr-TR" sz="2800" b="1" dirty="0"/>
              <a:t> travma vardır…</a:t>
            </a:r>
          </a:p>
          <a:p>
            <a:endParaRPr lang="tr-TR" sz="2800" b="1" dirty="0"/>
          </a:p>
          <a:p>
            <a:r>
              <a:rPr lang="tr-TR" sz="2800" b="1" dirty="0" err="1"/>
              <a:t>Kornual</a:t>
            </a:r>
            <a:r>
              <a:rPr lang="tr-TR" sz="2800" b="1" dirty="0"/>
              <a:t> gebelik</a:t>
            </a:r>
          </a:p>
          <a:p>
            <a:r>
              <a:rPr lang="tr-TR" sz="2800" b="1" dirty="0" err="1"/>
              <a:t>Rudimenter</a:t>
            </a:r>
            <a:r>
              <a:rPr lang="tr-TR" sz="2800" b="1" dirty="0"/>
              <a:t> </a:t>
            </a:r>
            <a:r>
              <a:rPr lang="tr-TR" sz="2800" b="1" dirty="0" err="1"/>
              <a:t>horn</a:t>
            </a:r>
            <a:r>
              <a:rPr lang="tr-TR" sz="2800" b="1" dirty="0"/>
              <a:t> gebeliği</a:t>
            </a:r>
          </a:p>
          <a:p>
            <a:r>
              <a:rPr lang="tr-TR" sz="2800" b="1" dirty="0" err="1"/>
              <a:t>İnterstisyel</a:t>
            </a:r>
            <a:r>
              <a:rPr lang="tr-TR" sz="2800" b="1" dirty="0"/>
              <a:t> gebelik</a:t>
            </a:r>
          </a:p>
        </p:txBody>
      </p:sp>
      <p:sp>
        <p:nvSpPr>
          <p:cNvPr id="3" name="Sağ Ayraç 2">
            <a:extLst>
              <a:ext uri="{FF2B5EF4-FFF2-40B4-BE49-F238E27FC236}">
                <a16:creationId xmlns:a16="http://schemas.microsoft.com/office/drawing/2014/main" id="{FB5B2C7B-04F0-4E14-AAA8-ADF59CC4CEDA}"/>
              </a:ext>
            </a:extLst>
          </p:cNvPr>
          <p:cNvSpPr/>
          <p:nvPr/>
        </p:nvSpPr>
        <p:spPr>
          <a:xfrm>
            <a:off x="5328138" y="3050931"/>
            <a:ext cx="767862" cy="13364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 name="Metin kutusu 3">
            <a:extLst>
              <a:ext uri="{FF2B5EF4-FFF2-40B4-BE49-F238E27FC236}">
                <a16:creationId xmlns:a16="http://schemas.microsoft.com/office/drawing/2014/main" id="{1ADF76D8-915D-453C-B34D-5C9A4EC0AFC4}"/>
              </a:ext>
            </a:extLst>
          </p:cNvPr>
          <p:cNvSpPr txBox="1"/>
          <p:nvPr/>
        </p:nvSpPr>
        <p:spPr>
          <a:xfrm>
            <a:off x="6383215" y="3534480"/>
            <a:ext cx="3646896" cy="523220"/>
          </a:xfrm>
          <a:prstGeom prst="rect">
            <a:avLst/>
          </a:prstGeom>
          <a:noFill/>
        </p:spPr>
        <p:txBody>
          <a:bodyPr wrap="none" rtlCol="0">
            <a:spAutoFit/>
          </a:bodyPr>
          <a:lstStyle/>
          <a:p>
            <a:r>
              <a:rPr lang="tr-TR" sz="2800" b="1" dirty="0" err="1"/>
              <a:t>Spontan</a:t>
            </a:r>
            <a:r>
              <a:rPr lang="tr-TR" sz="2800" b="1" dirty="0"/>
              <a:t> </a:t>
            </a:r>
            <a:r>
              <a:rPr lang="tr-TR" sz="2800" b="1" dirty="0" err="1"/>
              <a:t>rüptür</a:t>
            </a:r>
            <a:r>
              <a:rPr lang="tr-TR" sz="2800" b="1" dirty="0"/>
              <a:t> riski (+)</a:t>
            </a:r>
          </a:p>
        </p:txBody>
      </p:sp>
    </p:spTree>
    <p:extLst>
      <p:ext uri="{BB962C8B-B14F-4D97-AF65-F5344CB8AC3E}">
        <p14:creationId xmlns:p14="http://schemas.microsoft.com/office/powerpoint/2010/main" val="746549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1BC2ABA-CAC8-44BE-8E98-49F5944AD50C}"/>
              </a:ext>
            </a:extLst>
          </p:cNvPr>
          <p:cNvSpPr txBox="1"/>
          <p:nvPr/>
        </p:nvSpPr>
        <p:spPr>
          <a:xfrm>
            <a:off x="2329689" y="187128"/>
            <a:ext cx="5205592" cy="3108543"/>
          </a:xfrm>
          <a:prstGeom prst="rect">
            <a:avLst/>
          </a:prstGeom>
          <a:noFill/>
        </p:spPr>
        <p:txBody>
          <a:bodyPr wrap="none" rtlCol="0">
            <a:spAutoFit/>
          </a:bodyPr>
          <a:lstStyle/>
          <a:p>
            <a:r>
              <a:rPr lang="tr-TR" sz="2800" b="1" dirty="0"/>
              <a:t>Üst batın ağrısı</a:t>
            </a:r>
          </a:p>
          <a:p>
            <a:r>
              <a:rPr lang="tr-TR" sz="2800" b="1" dirty="0"/>
              <a:t>Hayati tehlike oluşturan durumlar</a:t>
            </a:r>
          </a:p>
          <a:p>
            <a:endParaRPr lang="tr-TR" sz="2800" b="1" dirty="0"/>
          </a:p>
          <a:p>
            <a:r>
              <a:rPr lang="tr-TR" sz="2800" b="1" dirty="0"/>
              <a:t>Barsak obstrüksiyonu</a:t>
            </a:r>
          </a:p>
          <a:p>
            <a:r>
              <a:rPr lang="tr-TR" sz="2800" b="1" dirty="0"/>
              <a:t>Adezyonlar </a:t>
            </a:r>
          </a:p>
          <a:p>
            <a:r>
              <a:rPr lang="tr-TR" sz="2800" b="1" dirty="0"/>
              <a:t>ve</a:t>
            </a:r>
          </a:p>
          <a:p>
            <a:r>
              <a:rPr lang="tr-TR" sz="2800" b="1" dirty="0" err="1"/>
              <a:t>Volvulus</a:t>
            </a:r>
            <a:r>
              <a:rPr lang="tr-TR" sz="2800" b="1" dirty="0"/>
              <a:t> </a:t>
            </a:r>
          </a:p>
        </p:txBody>
      </p:sp>
      <p:sp>
        <p:nvSpPr>
          <p:cNvPr id="3" name="Dikdörtgen 2">
            <a:extLst>
              <a:ext uri="{FF2B5EF4-FFF2-40B4-BE49-F238E27FC236}">
                <a16:creationId xmlns:a16="http://schemas.microsoft.com/office/drawing/2014/main" id="{1A2DEB6F-396E-4E65-85F3-0B29AF44C95D}"/>
              </a:ext>
            </a:extLst>
          </p:cNvPr>
          <p:cNvSpPr/>
          <p:nvPr/>
        </p:nvSpPr>
        <p:spPr>
          <a:xfrm>
            <a:off x="1019906" y="3398222"/>
            <a:ext cx="9671539" cy="2246769"/>
          </a:xfrm>
          <a:prstGeom prst="rect">
            <a:avLst/>
          </a:prstGeom>
        </p:spPr>
        <p:txBody>
          <a:bodyPr wrap="square">
            <a:spAutoFit/>
          </a:bodyPr>
          <a:lstStyle/>
          <a:p>
            <a:r>
              <a:rPr lang="en-US" sz="2800" dirty="0"/>
              <a:t>Obstipation (extreme constipation often secondary to an obstruction), abdominal tenderness, and vomiting are commonly noted symptoms of bowel obstruction. Intestinal, colicky, crampy pain radiating to the back, along with abdominal distention, may be noted in persons with obstruction.</a:t>
            </a:r>
            <a:r>
              <a:rPr lang="en-US" dirty="0"/>
              <a:t> </a:t>
            </a:r>
            <a:endParaRPr lang="tr-TR" dirty="0"/>
          </a:p>
        </p:txBody>
      </p:sp>
      <p:sp>
        <p:nvSpPr>
          <p:cNvPr id="4" name="Metin kutusu 3">
            <a:extLst>
              <a:ext uri="{FF2B5EF4-FFF2-40B4-BE49-F238E27FC236}">
                <a16:creationId xmlns:a16="http://schemas.microsoft.com/office/drawing/2014/main" id="{E3F52A5B-C424-480A-AB0B-193FF5C33195}"/>
              </a:ext>
            </a:extLst>
          </p:cNvPr>
          <p:cNvSpPr txBox="1"/>
          <p:nvPr/>
        </p:nvSpPr>
        <p:spPr>
          <a:xfrm>
            <a:off x="1019906" y="5747542"/>
            <a:ext cx="10050828" cy="923330"/>
          </a:xfrm>
          <a:prstGeom prst="rect">
            <a:avLst/>
          </a:prstGeom>
          <a:noFill/>
        </p:spPr>
        <p:txBody>
          <a:bodyPr wrap="none" rtlCol="0">
            <a:spAutoFit/>
          </a:bodyPr>
          <a:lstStyle/>
          <a:p>
            <a:r>
              <a:rPr lang="tr-TR" dirty="0"/>
              <a:t>I</a:t>
            </a:r>
            <a:r>
              <a:rPr lang="en-US" dirty="0" err="1"/>
              <a:t>ntestinal</a:t>
            </a:r>
            <a:r>
              <a:rPr lang="en-US" dirty="0"/>
              <a:t> obstruction in pregnant women is mostly caused by: adhesions (54.6%), intestinal torsion (25%),</a:t>
            </a:r>
            <a:endParaRPr lang="tr-TR" dirty="0"/>
          </a:p>
          <a:p>
            <a:r>
              <a:rPr lang="en-US" dirty="0"/>
              <a:t> colorectal carcinoma (3.7%), hernia (1.4%), appendicitis (0.5%) and others (10%). </a:t>
            </a:r>
            <a:endParaRPr lang="tr-TR" dirty="0"/>
          </a:p>
          <a:p>
            <a:r>
              <a:rPr lang="en-US" dirty="0"/>
              <a:t>Adhesive obstruction occurs more frequently in advanced pregnancy</a:t>
            </a:r>
            <a:endParaRPr lang="tr-TR" dirty="0"/>
          </a:p>
        </p:txBody>
      </p:sp>
      <p:sp>
        <p:nvSpPr>
          <p:cNvPr id="5" name="Sağ Ayraç 4">
            <a:extLst>
              <a:ext uri="{FF2B5EF4-FFF2-40B4-BE49-F238E27FC236}">
                <a16:creationId xmlns:a16="http://schemas.microsoft.com/office/drawing/2014/main" id="{1267F198-3FFA-4C33-9913-79BEDDC2035F}"/>
              </a:ext>
            </a:extLst>
          </p:cNvPr>
          <p:cNvSpPr/>
          <p:nvPr/>
        </p:nvSpPr>
        <p:spPr>
          <a:xfrm>
            <a:off x="4378570" y="2026435"/>
            <a:ext cx="298938" cy="12533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Metin kutusu 5">
            <a:extLst>
              <a:ext uri="{FF2B5EF4-FFF2-40B4-BE49-F238E27FC236}">
                <a16:creationId xmlns:a16="http://schemas.microsoft.com/office/drawing/2014/main" id="{C7D19949-255B-4A16-AA0F-FB1C76B92DF4}"/>
              </a:ext>
            </a:extLst>
          </p:cNvPr>
          <p:cNvSpPr txBox="1"/>
          <p:nvPr/>
        </p:nvSpPr>
        <p:spPr>
          <a:xfrm>
            <a:off x="5079159" y="2391507"/>
            <a:ext cx="2456122" cy="523220"/>
          </a:xfrm>
          <a:prstGeom prst="rect">
            <a:avLst/>
          </a:prstGeom>
          <a:noFill/>
        </p:spPr>
        <p:txBody>
          <a:bodyPr wrap="none" rtlCol="0">
            <a:spAutoFit/>
          </a:bodyPr>
          <a:lstStyle/>
          <a:p>
            <a:r>
              <a:rPr lang="tr-TR" sz="2800" b="1" dirty="0"/>
              <a:t>En sık nedenler</a:t>
            </a:r>
          </a:p>
        </p:txBody>
      </p:sp>
      <p:pic>
        <p:nvPicPr>
          <p:cNvPr id="8" name="Resim 7">
            <a:extLst>
              <a:ext uri="{FF2B5EF4-FFF2-40B4-BE49-F238E27FC236}">
                <a16:creationId xmlns:a16="http://schemas.microsoft.com/office/drawing/2014/main" id="{005D45E9-5121-4855-99E4-B22B7CC5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2115" y="417402"/>
            <a:ext cx="2262599" cy="3011598"/>
          </a:xfrm>
          <a:prstGeom prst="rect">
            <a:avLst/>
          </a:prstGeom>
        </p:spPr>
      </p:pic>
    </p:spTree>
    <p:extLst>
      <p:ext uri="{BB962C8B-B14F-4D97-AF65-F5344CB8AC3E}">
        <p14:creationId xmlns:p14="http://schemas.microsoft.com/office/powerpoint/2010/main" val="2404239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1AE2519-97F5-4DB9-821B-C00766B013DA}"/>
              </a:ext>
            </a:extLst>
          </p:cNvPr>
          <p:cNvSpPr/>
          <p:nvPr/>
        </p:nvSpPr>
        <p:spPr>
          <a:xfrm>
            <a:off x="471854" y="1408920"/>
            <a:ext cx="6096000" cy="1384995"/>
          </a:xfrm>
          <a:prstGeom prst="rect">
            <a:avLst/>
          </a:prstGeom>
        </p:spPr>
        <p:txBody>
          <a:bodyPr>
            <a:spAutoFit/>
          </a:bodyPr>
          <a:lstStyle/>
          <a:p>
            <a:r>
              <a:rPr lang="en-US" sz="2800" b="1" dirty="0">
                <a:solidFill>
                  <a:srgbClr val="222222"/>
                </a:solidFill>
                <a:latin typeface="proxima_nova_rgregular"/>
              </a:rPr>
              <a:t>Fever, tachycardia, marked elevation in WBC, and localized abdominal pain signify more intensive bowel sequelae.</a:t>
            </a:r>
            <a:endParaRPr lang="tr-TR" sz="2800" b="1" dirty="0"/>
          </a:p>
        </p:txBody>
      </p:sp>
      <p:sp>
        <p:nvSpPr>
          <p:cNvPr id="3" name="Metin kutusu 2">
            <a:extLst>
              <a:ext uri="{FF2B5EF4-FFF2-40B4-BE49-F238E27FC236}">
                <a16:creationId xmlns:a16="http://schemas.microsoft.com/office/drawing/2014/main" id="{90149438-4013-48C9-A3A8-3DEB60873870}"/>
              </a:ext>
            </a:extLst>
          </p:cNvPr>
          <p:cNvSpPr txBox="1"/>
          <p:nvPr/>
        </p:nvSpPr>
        <p:spPr>
          <a:xfrm>
            <a:off x="321330" y="3763460"/>
            <a:ext cx="10947484" cy="1938992"/>
          </a:xfrm>
          <a:prstGeom prst="rect">
            <a:avLst/>
          </a:prstGeom>
          <a:noFill/>
        </p:spPr>
        <p:txBody>
          <a:bodyPr wrap="none" rtlCol="0">
            <a:spAutoFit/>
          </a:bodyPr>
          <a:lstStyle/>
          <a:p>
            <a:r>
              <a:rPr lang="en-US" sz="2400" dirty="0"/>
              <a:t>Fetal monitoring and maternal oxygen saturation levels need to be closely evaluated. </a:t>
            </a:r>
            <a:endParaRPr lang="tr-TR" sz="2400" dirty="0"/>
          </a:p>
          <a:p>
            <a:r>
              <a:rPr lang="en-US" sz="2400" dirty="0"/>
              <a:t>In one </a:t>
            </a:r>
            <a:r>
              <a:rPr lang="en-US" sz="2400" dirty="0" err="1"/>
              <a:t>literatur</a:t>
            </a:r>
            <a:r>
              <a:rPr lang="tr-TR" sz="2400" dirty="0"/>
              <a:t>e</a:t>
            </a:r>
            <a:r>
              <a:rPr lang="en-US" sz="2400" dirty="0"/>
              <a:t> review of 66 pregnant and postpartum women, </a:t>
            </a:r>
            <a:endParaRPr lang="tr-TR" sz="2400" dirty="0"/>
          </a:p>
          <a:p>
            <a:r>
              <a:rPr lang="en-US" sz="2400" dirty="0"/>
              <a:t>15 required resection of nonviable bowel at laparotomy.</a:t>
            </a:r>
            <a:endParaRPr lang="tr-TR" sz="2400" dirty="0"/>
          </a:p>
          <a:p>
            <a:r>
              <a:rPr lang="en-US" sz="2400" dirty="0"/>
              <a:t>Fetal death rates following maternal intestinal obstruction are between 20% and 26%.</a:t>
            </a:r>
            <a:endParaRPr lang="tr-TR" sz="2400" dirty="0"/>
          </a:p>
          <a:p>
            <a:r>
              <a:rPr lang="en-US" sz="2400" dirty="0"/>
              <a:t>Maternal mortality can range from 6% to 20%.</a:t>
            </a:r>
            <a:endParaRPr lang="tr-TR" sz="2400" dirty="0"/>
          </a:p>
        </p:txBody>
      </p:sp>
    </p:spTree>
    <p:extLst>
      <p:ext uri="{BB962C8B-B14F-4D97-AF65-F5344CB8AC3E}">
        <p14:creationId xmlns:p14="http://schemas.microsoft.com/office/powerpoint/2010/main" val="1912774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DDEEEC8-E89C-4302-97EF-99F9CAF6F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639" y="1556505"/>
            <a:ext cx="8952168" cy="3744990"/>
          </a:xfrm>
          <a:prstGeom prst="rect">
            <a:avLst/>
          </a:prstGeom>
        </p:spPr>
      </p:pic>
    </p:spTree>
    <p:extLst>
      <p:ext uri="{BB962C8B-B14F-4D97-AF65-F5344CB8AC3E}">
        <p14:creationId xmlns:p14="http://schemas.microsoft.com/office/powerpoint/2010/main" val="350962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8D403A7-CE01-4133-B1AC-384D04C0D69A}"/>
              </a:ext>
            </a:extLst>
          </p:cNvPr>
          <p:cNvSpPr txBox="1"/>
          <p:nvPr/>
        </p:nvSpPr>
        <p:spPr>
          <a:xfrm>
            <a:off x="1696915" y="1397977"/>
            <a:ext cx="5583836" cy="4708981"/>
          </a:xfrm>
          <a:prstGeom prst="rect">
            <a:avLst/>
          </a:prstGeom>
          <a:noFill/>
        </p:spPr>
        <p:txBody>
          <a:bodyPr wrap="none" rtlCol="0">
            <a:spAutoFit/>
          </a:bodyPr>
          <a:lstStyle/>
          <a:p>
            <a:r>
              <a:rPr lang="tr-TR" sz="2800" dirty="0"/>
              <a:t>Bulantı-kusma erken gebelikte yaygın</a:t>
            </a:r>
          </a:p>
          <a:p>
            <a:endParaRPr lang="tr-TR" sz="2800" dirty="0"/>
          </a:p>
          <a:p>
            <a:r>
              <a:rPr lang="tr-TR" sz="2800" dirty="0"/>
              <a:t>Bulantı-kusma </a:t>
            </a:r>
            <a:r>
              <a:rPr lang="tr-TR" sz="4800" b="1" dirty="0"/>
              <a:t>+</a:t>
            </a:r>
            <a:endParaRPr lang="tr-TR" sz="2800" b="1" dirty="0"/>
          </a:p>
          <a:p>
            <a:r>
              <a:rPr lang="tr-TR" sz="2800" dirty="0" err="1"/>
              <a:t>Abdominopelvik</a:t>
            </a:r>
            <a:r>
              <a:rPr lang="tr-TR" sz="2800" dirty="0"/>
              <a:t> ağrı</a:t>
            </a:r>
          </a:p>
          <a:p>
            <a:r>
              <a:rPr lang="tr-TR" sz="2800" dirty="0"/>
              <a:t>Ateş</a:t>
            </a:r>
          </a:p>
          <a:p>
            <a:r>
              <a:rPr lang="tr-TR" sz="2800" dirty="0" err="1"/>
              <a:t>Diyare</a:t>
            </a:r>
            <a:endParaRPr lang="tr-TR" sz="2800" dirty="0"/>
          </a:p>
          <a:p>
            <a:r>
              <a:rPr lang="tr-TR" sz="2800" dirty="0" err="1"/>
              <a:t>Başağrısı</a:t>
            </a:r>
            <a:endParaRPr lang="tr-TR" sz="2800" dirty="0"/>
          </a:p>
          <a:p>
            <a:r>
              <a:rPr lang="tr-TR" sz="2800" dirty="0"/>
              <a:t>FM de lokalize bulgular</a:t>
            </a:r>
          </a:p>
          <a:p>
            <a:endParaRPr lang="tr-TR" sz="2800" dirty="0"/>
          </a:p>
          <a:p>
            <a:endParaRPr lang="tr-TR" sz="2800" dirty="0"/>
          </a:p>
        </p:txBody>
      </p:sp>
      <p:sp>
        <p:nvSpPr>
          <p:cNvPr id="3" name="Sağ Ayraç 2">
            <a:extLst>
              <a:ext uri="{FF2B5EF4-FFF2-40B4-BE49-F238E27FC236}">
                <a16:creationId xmlns:a16="http://schemas.microsoft.com/office/drawing/2014/main" id="{5482FB79-C928-49B2-8E21-3A4B6C4DAD1A}"/>
              </a:ext>
            </a:extLst>
          </p:cNvPr>
          <p:cNvSpPr/>
          <p:nvPr/>
        </p:nvSpPr>
        <p:spPr>
          <a:xfrm>
            <a:off x="5758962" y="3121269"/>
            <a:ext cx="852854" cy="18903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 name="Metin kutusu 3">
            <a:extLst>
              <a:ext uri="{FF2B5EF4-FFF2-40B4-BE49-F238E27FC236}">
                <a16:creationId xmlns:a16="http://schemas.microsoft.com/office/drawing/2014/main" id="{709EDB7A-06BD-49A5-8287-B57944E3B0C2}"/>
              </a:ext>
            </a:extLst>
          </p:cNvPr>
          <p:cNvSpPr txBox="1"/>
          <p:nvPr/>
        </p:nvSpPr>
        <p:spPr>
          <a:xfrm>
            <a:off x="7167172" y="3804832"/>
            <a:ext cx="2008883" cy="523220"/>
          </a:xfrm>
          <a:prstGeom prst="rect">
            <a:avLst/>
          </a:prstGeom>
          <a:noFill/>
        </p:spPr>
        <p:txBody>
          <a:bodyPr wrap="none" rtlCol="0">
            <a:spAutoFit/>
          </a:bodyPr>
          <a:lstStyle/>
          <a:p>
            <a:r>
              <a:rPr lang="tr-TR" sz="2800" dirty="0"/>
              <a:t>normal değil</a:t>
            </a:r>
          </a:p>
        </p:txBody>
      </p:sp>
      <p:sp>
        <p:nvSpPr>
          <p:cNvPr id="5" name="Metin kutusu 4">
            <a:extLst>
              <a:ext uri="{FF2B5EF4-FFF2-40B4-BE49-F238E27FC236}">
                <a16:creationId xmlns:a16="http://schemas.microsoft.com/office/drawing/2014/main" id="{0CCD6FF4-7247-45DB-A78D-96709C75E09E}"/>
              </a:ext>
            </a:extLst>
          </p:cNvPr>
          <p:cNvSpPr txBox="1"/>
          <p:nvPr/>
        </p:nvSpPr>
        <p:spPr>
          <a:xfrm>
            <a:off x="1696915" y="5565531"/>
            <a:ext cx="5791778" cy="523220"/>
          </a:xfrm>
          <a:prstGeom prst="rect">
            <a:avLst/>
          </a:prstGeom>
          <a:noFill/>
        </p:spPr>
        <p:txBody>
          <a:bodyPr wrap="none" rtlCol="0">
            <a:spAutoFit/>
          </a:bodyPr>
          <a:lstStyle/>
          <a:p>
            <a:r>
              <a:rPr lang="tr-TR" sz="2800" dirty="0"/>
              <a:t>≥20 haftada bulantı kusmayı ÖNEMSE!</a:t>
            </a:r>
          </a:p>
        </p:txBody>
      </p:sp>
    </p:spTree>
    <p:extLst>
      <p:ext uri="{BB962C8B-B14F-4D97-AF65-F5344CB8AC3E}">
        <p14:creationId xmlns:p14="http://schemas.microsoft.com/office/powerpoint/2010/main" val="1983109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B6F66B-CCAD-4D09-8978-E1467783A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200" y="763098"/>
            <a:ext cx="6315075" cy="3362325"/>
          </a:xfrm>
          <a:prstGeom prst="rect">
            <a:avLst/>
          </a:prstGeom>
        </p:spPr>
      </p:pic>
      <p:graphicFrame>
        <p:nvGraphicFramePr>
          <p:cNvPr id="6" name="Tablo 5">
            <a:extLst>
              <a:ext uri="{FF2B5EF4-FFF2-40B4-BE49-F238E27FC236}">
                <a16:creationId xmlns:a16="http://schemas.microsoft.com/office/drawing/2014/main" id="{10C2FAE8-BAE4-4A8B-94B4-325B7C18D8F1}"/>
              </a:ext>
            </a:extLst>
          </p:cNvPr>
          <p:cNvGraphicFramePr>
            <a:graphicFrameLocks noGrp="1"/>
          </p:cNvGraphicFramePr>
          <p:nvPr>
            <p:extLst>
              <p:ext uri="{D42A27DB-BD31-4B8C-83A1-F6EECF244321}">
                <p14:modId xmlns:p14="http://schemas.microsoft.com/office/powerpoint/2010/main" val="2761553292"/>
              </p:ext>
            </p:extLst>
          </p:nvPr>
        </p:nvGraphicFramePr>
        <p:xfrm>
          <a:off x="941949" y="4513998"/>
          <a:ext cx="9464040" cy="1417320"/>
        </p:xfrm>
        <a:graphic>
          <a:graphicData uri="http://schemas.openxmlformats.org/drawingml/2006/table">
            <a:tbl>
              <a:tblPr/>
              <a:tblGrid>
                <a:gridCol w="9464040">
                  <a:extLst>
                    <a:ext uri="{9D8B030D-6E8A-4147-A177-3AD203B41FA5}">
                      <a16:colId xmlns:a16="http://schemas.microsoft.com/office/drawing/2014/main" val="556752704"/>
                    </a:ext>
                  </a:extLst>
                </a:gridCol>
              </a:tblGrid>
              <a:tr h="0">
                <a:tc>
                  <a:txBody>
                    <a:bodyPr/>
                    <a:lstStyle/>
                    <a:p>
                      <a:pPr algn="l"/>
                      <a:br>
                        <a:rPr lang="en-US" b="1" u="sng" dirty="0">
                          <a:solidFill>
                            <a:srgbClr val="D10303"/>
                          </a:solidFill>
                          <a:effectLst/>
                          <a:latin typeface="Georgia" panose="02040502050405020303" pitchFamily="18" charset="0"/>
                          <a:hlinkClick r:id="rId3"/>
                        </a:rPr>
                      </a:br>
                      <a:r>
                        <a:rPr lang="en-US" b="0" u="sng" dirty="0">
                          <a:solidFill>
                            <a:srgbClr val="D10303"/>
                          </a:solidFill>
                          <a:effectLst/>
                          <a:latin typeface="Georgia" panose="02040502050405020303" pitchFamily="18" charset="0"/>
                          <a:hlinkClick r:id="rId3"/>
                        </a:rPr>
                        <a:t>(A) T2-weighted coronal HASTE image showing a massively dilated sigmoid loop (arrow) in an "inverted-U" configuration extending up to the left hemidiaphragm (northern-exposure sign), (B) T2-weighted coronal TRUFI image apposition of the walls of the two adjacent dilated gut loops giving a "coffee-bean" appearance (arrow)</a:t>
                      </a:r>
                      <a:endParaRPr lang="en-US" dirty="0">
                        <a:solidFill>
                          <a:srgbClr val="1F1F3F"/>
                        </a:solidFill>
                        <a:effectLst/>
                        <a:latin typeface="Georgia" panose="02040502050405020303" pitchFamily="18" charset="0"/>
                      </a:endParaRPr>
                    </a:p>
                  </a:txBody>
                  <a:tcPr marL="22860" marR="22860" marT="22860" marB="22860">
                    <a:lnL w="7620" cap="flat" cmpd="sng" algn="ctr">
                      <a:solidFill>
                        <a:srgbClr val="777777"/>
                      </a:solidFill>
                      <a:prstDash val="solid"/>
                      <a:round/>
                      <a:headEnd type="none" w="med" len="med"/>
                      <a:tailEnd type="none" w="med" len="med"/>
                    </a:lnL>
                    <a:lnR w="7620" cap="flat" cmpd="sng" algn="ctr">
                      <a:solidFill>
                        <a:srgbClr val="777777"/>
                      </a:solidFill>
                      <a:prstDash val="solid"/>
                      <a:round/>
                      <a:headEnd type="none" w="med" len="med"/>
                      <a:tailEnd type="none" w="med" len="med"/>
                    </a:lnR>
                    <a:lnT w="7620" cap="flat" cmpd="sng" algn="ctr">
                      <a:solidFill>
                        <a:srgbClr val="777777"/>
                      </a:solidFill>
                      <a:prstDash val="solid"/>
                      <a:round/>
                      <a:headEnd type="none" w="med" len="med"/>
                      <a:tailEnd type="none" w="med" len="med"/>
                    </a:lnT>
                    <a:lnB w="7620" cap="flat" cmpd="sng" algn="ctr">
                      <a:solidFill>
                        <a:srgbClr val="777777"/>
                      </a:solidFill>
                      <a:prstDash val="solid"/>
                      <a:round/>
                      <a:headEnd type="none" w="med" len="med"/>
                      <a:tailEnd type="none" w="med" len="med"/>
                    </a:lnB>
                    <a:solidFill>
                      <a:srgbClr val="FFFFFF"/>
                    </a:solidFill>
                  </a:tcPr>
                </a:tc>
                <a:extLst>
                  <a:ext uri="{0D108BD9-81ED-4DB2-BD59-A6C34878D82A}">
                    <a16:rowId xmlns:a16="http://schemas.microsoft.com/office/drawing/2014/main" val="2530910552"/>
                  </a:ext>
                </a:extLst>
              </a:tr>
            </a:tbl>
          </a:graphicData>
        </a:graphic>
      </p:graphicFrame>
    </p:spTree>
    <p:extLst>
      <p:ext uri="{BB962C8B-B14F-4D97-AF65-F5344CB8AC3E}">
        <p14:creationId xmlns:p14="http://schemas.microsoft.com/office/powerpoint/2010/main" val="1273039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3103CF7-5674-4729-A928-34972BFAF232}"/>
              </a:ext>
            </a:extLst>
          </p:cNvPr>
          <p:cNvSpPr/>
          <p:nvPr/>
        </p:nvSpPr>
        <p:spPr>
          <a:xfrm>
            <a:off x="348759" y="2591361"/>
            <a:ext cx="8346831" cy="3570208"/>
          </a:xfrm>
          <a:prstGeom prst="rect">
            <a:avLst/>
          </a:prstGeom>
        </p:spPr>
        <p:txBody>
          <a:bodyPr wrap="square">
            <a:spAutoFit/>
          </a:bodyPr>
          <a:lstStyle/>
          <a:p>
            <a:r>
              <a:rPr lang="en-US" sz="2800" b="1" dirty="0">
                <a:solidFill>
                  <a:srgbClr val="000000"/>
                </a:solidFill>
                <a:latin typeface="Times New Roman" panose="02020603050405020304" pitchFamily="18" charset="0"/>
              </a:rPr>
              <a:t>Notable surgical complications during pregnancy of previous weight loss procedures could include small bowel obstruction, internal hernias, gastric band erosion or migration and cholelithiasis.</a:t>
            </a:r>
            <a:r>
              <a:rPr lang="en-US" dirty="0">
                <a:solidFill>
                  <a:srgbClr val="000000"/>
                </a:solidFill>
                <a:latin typeface="Times New Roman" panose="02020603050405020304" pitchFamily="18" charset="0"/>
              </a:rPr>
              <a:t> </a:t>
            </a:r>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r>
              <a:rPr lang="en-US" sz="2400" b="1" dirty="0">
                <a:solidFill>
                  <a:srgbClr val="000000"/>
                </a:solidFill>
                <a:latin typeface="Times New Roman" panose="02020603050405020304" pitchFamily="18" charset="0"/>
              </a:rPr>
              <a:t>Small bowel obstruction is a well-recognized life-threatening late, albeit rare, complication of bariatric surgery, principally Roux-en-Y gastric bypass and commonly results from internal hernias and sometimes from volvulus or intussusceptions </a:t>
            </a:r>
            <a:endParaRPr lang="tr-TR" sz="2400" b="1" dirty="0"/>
          </a:p>
        </p:txBody>
      </p:sp>
      <p:sp>
        <p:nvSpPr>
          <p:cNvPr id="4" name="Dikdörtgen 3">
            <a:extLst>
              <a:ext uri="{FF2B5EF4-FFF2-40B4-BE49-F238E27FC236}">
                <a16:creationId xmlns:a16="http://schemas.microsoft.com/office/drawing/2014/main" id="{8F3B56A3-E0EE-43E6-8334-DA87C1BA2331}"/>
              </a:ext>
            </a:extLst>
          </p:cNvPr>
          <p:cNvSpPr/>
          <p:nvPr/>
        </p:nvSpPr>
        <p:spPr>
          <a:xfrm>
            <a:off x="2446020" y="232927"/>
            <a:ext cx="7792325" cy="2123658"/>
          </a:xfrm>
          <a:prstGeom prst="rect">
            <a:avLst/>
          </a:prstGeom>
          <a:noFill/>
        </p:spPr>
        <p:txBody>
          <a:bodyPr wrap="none" lIns="91440" tIns="45720" rIns="91440" bIns="45720">
            <a:spAutoFit/>
          </a:bodyPr>
          <a:lstStyle/>
          <a:p>
            <a:pPr algn="ctr"/>
            <a:r>
              <a:rPr lang="tr-TR" sz="4400" b="1" cap="none" spc="0" dirty="0">
                <a:ln w="22225">
                  <a:solidFill>
                    <a:schemeClr val="accent2"/>
                  </a:solidFill>
                  <a:prstDash val="solid"/>
                </a:ln>
                <a:solidFill>
                  <a:schemeClr val="accent2">
                    <a:lumMod val="40000"/>
                    <a:lumOff val="60000"/>
                  </a:schemeClr>
                </a:solidFill>
                <a:effectLst/>
              </a:rPr>
              <a:t>GEÇİRİLMİŞ BARİATRİK CERRAHİ </a:t>
            </a:r>
          </a:p>
          <a:p>
            <a:pPr algn="ctr"/>
            <a:r>
              <a:rPr lang="tr-TR" sz="4400" b="1" cap="none" spc="0" dirty="0">
                <a:ln w="22225">
                  <a:solidFill>
                    <a:schemeClr val="accent2"/>
                  </a:solidFill>
                  <a:prstDash val="solid"/>
                </a:ln>
                <a:solidFill>
                  <a:schemeClr val="accent2">
                    <a:lumMod val="40000"/>
                    <a:lumOff val="60000"/>
                  </a:schemeClr>
                </a:solidFill>
                <a:effectLst/>
              </a:rPr>
              <a:t>+ </a:t>
            </a:r>
          </a:p>
          <a:p>
            <a:pPr algn="ctr"/>
            <a:r>
              <a:rPr lang="tr-TR" sz="4400" b="1" dirty="0">
                <a:ln w="22225">
                  <a:solidFill>
                    <a:schemeClr val="accent2"/>
                  </a:solidFill>
                  <a:prstDash val="solid"/>
                </a:ln>
                <a:solidFill>
                  <a:schemeClr val="accent2">
                    <a:lumMod val="40000"/>
                    <a:lumOff val="60000"/>
                  </a:schemeClr>
                </a:solidFill>
              </a:rPr>
              <a:t>Gebelikte </a:t>
            </a:r>
            <a:r>
              <a:rPr lang="tr-TR" sz="4400" b="1" cap="none" spc="0" dirty="0">
                <a:ln w="22225">
                  <a:solidFill>
                    <a:schemeClr val="accent2"/>
                  </a:solidFill>
                  <a:prstDash val="solid"/>
                </a:ln>
                <a:solidFill>
                  <a:schemeClr val="accent2">
                    <a:lumMod val="40000"/>
                    <a:lumOff val="60000"/>
                  </a:schemeClr>
                </a:solidFill>
                <a:effectLst/>
              </a:rPr>
              <a:t>DİKKAT</a:t>
            </a:r>
          </a:p>
        </p:txBody>
      </p:sp>
      <p:pic>
        <p:nvPicPr>
          <p:cNvPr id="6" name="Resim 5">
            <a:extLst>
              <a:ext uri="{FF2B5EF4-FFF2-40B4-BE49-F238E27FC236}">
                <a16:creationId xmlns:a16="http://schemas.microsoft.com/office/drawing/2014/main" id="{9A248F3F-D1F9-42BB-A76C-67BF49056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154" y="2118030"/>
            <a:ext cx="3686382" cy="2621939"/>
          </a:xfrm>
          <a:prstGeom prst="rect">
            <a:avLst/>
          </a:prstGeom>
        </p:spPr>
      </p:pic>
    </p:spTree>
    <p:extLst>
      <p:ext uri="{BB962C8B-B14F-4D97-AF65-F5344CB8AC3E}">
        <p14:creationId xmlns:p14="http://schemas.microsoft.com/office/powerpoint/2010/main" val="143820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538C673-DA4B-4581-98A6-2CC4614C841E}"/>
              </a:ext>
            </a:extLst>
          </p:cNvPr>
          <p:cNvSpPr txBox="1"/>
          <p:nvPr/>
        </p:nvSpPr>
        <p:spPr>
          <a:xfrm>
            <a:off x="1872761" y="993531"/>
            <a:ext cx="7651646" cy="4955203"/>
          </a:xfrm>
          <a:prstGeom prst="rect">
            <a:avLst/>
          </a:prstGeom>
          <a:noFill/>
        </p:spPr>
        <p:txBody>
          <a:bodyPr wrap="none" rtlCol="0">
            <a:spAutoFit/>
          </a:bodyPr>
          <a:lstStyle/>
          <a:p>
            <a:r>
              <a:rPr lang="tr-TR" sz="2800" b="1" dirty="0"/>
              <a:t>Perfore ülser</a:t>
            </a:r>
          </a:p>
          <a:p>
            <a:endParaRPr lang="tr-TR" sz="2800" b="1" dirty="0"/>
          </a:p>
          <a:p>
            <a:r>
              <a:rPr lang="tr-TR" sz="2800" b="1" dirty="0" err="1"/>
              <a:t>Peptik</a:t>
            </a:r>
            <a:r>
              <a:rPr lang="tr-TR" sz="2800" b="1" dirty="0"/>
              <a:t> ülser semptomları öyküsü</a:t>
            </a:r>
          </a:p>
          <a:p>
            <a:r>
              <a:rPr lang="tr-TR" sz="2800" b="1" dirty="0"/>
              <a:t> </a:t>
            </a:r>
            <a:r>
              <a:rPr lang="tr-TR" sz="4800" b="1" dirty="0"/>
              <a:t>+</a:t>
            </a:r>
          </a:p>
          <a:p>
            <a:r>
              <a:rPr lang="tr-TR" sz="2800" b="1" dirty="0"/>
              <a:t>Ani başlangıçlı şiddetli-</a:t>
            </a:r>
            <a:r>
              <a:rPr lang="tr-TR" sz="2800" b="1" dirty="0" err="1"/>
              <a:t>diffüz</a:t>
            </a:r>
            <a:r>
              <a:rPr lang="tr-TR" sz="2800" b="1" dirty="0"/>
              <a:t> karın ağrısı</a:t>
            </a:r>
          </a:p>
          <a:p>
            <a:r>
              <a:rPr lang="tr-TR" sz="2800" b="1" dirty="0"/>
              <a:t>(Taşikardi, </a:t>
            </a:r>
            <a:r>
              <a:rPr lang="tr-TR" sz="2800" b="1" dirty="0" err="1"/>
              <a:t>hipotermi</a:t>
            </a:r>
            <a:r>
              <a:rPr lang="tr-TR" sz="2800" b="1" dirty="0"/>
              <a:t>, </a:t>
            </a:r>
            <a:r>
              <a:rPr lang="tr-TR" sz="2800" b="1" dirty="0" err="1"/>
              <a:t>peritoneal</a:t>
            </a:r>
            <a:r>
              <a:rPr lang="tr-TR" sz="2800" b="1" dirty="0"/>
              <a:t> bulgular)</a:t>
            </a:r>
          </a:p>
          <a:p>
            <a:endParaRPr lang="tr-TR" sz="2800" b="1" dirty="0"/>
          </a:p>
          <a:p>
            <a:r>
              <a:rPr lang="tr-TR" sz="2800" b="1" dirty="0"/>
              <a:t>Erken tanı önemli: İlk 6 saatte </a:t>
            </a:r>
            <a:r>
              <a:rPr lang="tr-TR" sz="2800" b="1" dirty="0" err="1"/>
              <a:t>prognoz</a:t>
            </a:r>
            <a:r>
              <a:rPr lang="tr-TR" sz="2800" b="1" dirty="0"/>
              <a:t> mükemmel</a:t>
            </a:r>
          </a:p>
          <a:p>
            <a:r>
              <a:rPr lang="tr-TR" sz="2800" b="1" dirty="0"/>
              <a:t>&gt;12 saat gecikmede kötüleşir!</a:t>
            </a:r>
          </a:p>
          <a:p>
            <a:endParaRPr lang="tr-TR" sz="4400" b="1" dirty="0"/>
          </a:p>
        </p:txBody>
      </p:sp>
      <p:pic>
        <p:nvPicPr>
          <p:cNvPr id="4" name="Resim 3">
            <a:extLst>
              <a:ext uri="{FF2B5EF4-FFF2-40B4-BE49-F238E27FC236}">
                <a16:creationId xmlns:a16="http://schemas.microsoft.com/office/drawing/2014/main" id="{59B1E55C-9B1B-4665-9140-BC385A655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6338" y="76253"/>
            <a:ext cx="3973808" cy="2983470"/>
          </a:xfrm>
          <a:prstGeom prst="rect">
            <a:avLst/>
          </a:prstGeom>
        </p:spPr>
      </p:pic>
    </p:spTree>
    <p:extLst>
      <p:ext uri="{BB962C8B-B14F-4D97-AF65-F5344CB8AC3E}">
        <p14:creationId xmlns:p14="http://schemas.microsoft.com/office/powerpoint/2010/main" val="1104528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4E80365-48F6-46A9-8216-854F9784BA7C}"/>
              </a:ext>
            </a:extLst>
          </p:cNvPr>
          <p:cNvSpPr txBox="1"/>
          <p:nvPr/>
        </p:nvSpPr>
        <p:spPr>
          <a:xfrm>
            <a:off x="263770" y="1002323"/>
            <a:ext cx="9054595" cy="4401205"/>
          </a:xfrm>
          <a:prstGeom prst="rect">
            <a:avLst/>
          </a:prstGeom>
          <a:noFill/>
        </p:spPr>
        <p:txBody>
          <a:bodyPr wrap="none" rtlCol="0">
            <a:spAutoFit/>
          </a:bodyPr>
          <a:lstStyle/>
          <a:p>
            <a:r>
              <a:rPr lang="tr-TR" sz="2800" b="1" dirty="0" err="1"/>
              <a:t>Viseral</a:t>
            </a:r>
            <a:r>
              <a:rPr lang="tr-TR" sz="2800" b="1" dirty="0"/>
              <a:t> arter anevrizma </a:t>
            </a:r>
            <a:r>
              <a:rPr lang="tr-TR" sz="2800" b="1" dirty="0" err="1"/>
              <a:t>rüptürü</a:t>
            </a:r>
            <a:r>
              <a:rPr lang="tr-TR" sz="2800" b="1" dirty="0"/>
              <a:t>:</a:t>
            </a:r>
          </a:p>
          <a:p>
            <a:r>
              <a:rPr lang="tr-TR" sz="2800" b="1" dirty="0"/>
              <a:t>Nadir</a:t>
            </a:r>
          </a:p>
          <a:p>
            <a:r>
              <a:rPr lang="tr-TR" sz="2800" b="1" dirty="0"/>
              <a:t>Tipik olarak ***</a:t>
            </a:r>
            <a:r>
              <a:rPr lang="tr-TR" sz="2800" b="1" dirty="0" err="1"/>
              <a:t>splenik</a:t>
            </a:r>
            <a:r>
              <a:rPr lang="tr-TR" sz="2800" b="1" dirty="0"/>
              <a:t> arter anevrizması</a:t>
            </a:r>
          </a:p>
          <a:p>
            <a:r>
              <a:rPr lang="tr-TR" sz="2800" b="1" dirty="0"/>
              <a:t>Gebelikte genellikle 3. </a:t>
            </a:r>
            <a:r>
              <a:rPr lang="tr-TR" sz="2800" b="1" dirty="0" err="1"/>
              <a:t>trimesterde</a:t>
            </a:r>
            <a:r>
              <a:rPr lang="tr-TR" sz="2800" b="1" dirty="0"/>
              <a:t> görülür.</a:t>
            </a:r>
          </a:p>
          <a:p>
            <a:r>
              <a:rPr lang="tr-TR" sz="2800" b="1" dirty="0"/>
              <a:t>KATASTROFİK!</a:t>
            </a:r>
          </a:p>
          <a:p>
            <a:r>
              <a:rPr lang="tr-TR" sz="2800" b="1" dirty="0"/>
              <a:t>%20-25 olguda başlangıçta küçük sınırlanmış </a:t>
            </a:r>
            <a:r>
              <a:rPr lang="tr-TR" sz="2800" b="1" dirty="0" err="1"/>
              <a:t>rüptür</a:t>
            </a:r>
            <a:r>
              <a:rPr lang="tr-TR" sz="2800" b="1" dirty="0"/>
              <a:t> (+)</a:t>
            </a:r>
          </a:p>
          <a:p>
            <a:r>
              <a:rPr lang="tr-TR" sz="2800" b="1" dirty="0"/>
              <a:t>(Saatler içinde ciddi </a:t>
            </a:r>
            <a:r>
              <a:rPr lang="tr-TR" sz="2800" b="1" dirty="0" err="1"/>
              <a:t>hemoraji-sirkülatuar</a:t>
            </a:r>
            <a:r>
              <a:rPr lang="tr-TR" sz="2800" b="1" dirty="0"/>
              <a:t> </a:t>
            </a:r>
            <a:r>
              <a:rPr lang="tr-TR" sz="2800" b="1" dirty="0" err="1"/>
              <a:t>kollaps</a:t>
            </a:r>
            <a:r>
              <a:rPr lang="tr-TR" sz="2800" b="1" dirty="0"/>
              <a:t>)</a:t>
            </a:r>
          </a:p>
          <a:p>
            <a:endParaRPr lang="tr-TR" sz="2800" b="1" dirty="0"/>
          </a:p>
          <a:p>
            <a:r>
              <a:rPr lang="tr-TR" sz="2800" b="1" dirty="0"/>
              <a:t>Omuza vuran </a:t>
            </a:r>
            <a:r>
              <a:rPr lang="tr-TR" sz="2800" b="1" dirty="0" err="1"/>
              <a:t>diffüz</a:t>
            </a:r>
            <a:r>
              <a:rPr lang="tr-TR" sz="2800" b="1" dirty="0"/>
              <a:t> karın ağrısı (merkez orta hat ya da LUQ)</a:t>
            </a:r>
          </a:p>
          <a:p>
            <a:r>
              <a:rPr lang="tr-TR" sz="2800" b="1" dirty="0" err="1"/>
              <a:t>Anoreksi</a:t>
            </a:r>
            <a:r>
              <a:rPr lang="tr-TR" sz="2800" b="1" dirty="0"/>
              <a:t>, bulantı, kusma, </a:t>
            </a:r>
            <a:r>
              <a:rPr lang="tr-TR" sz="2800" b="1" dirty="0" err="1"/>
              <a:t>senkop</a:t>
            </a:r>
            <a:r>
              <a:rPr lang="tr-TR" sz="2800" b="1" dirty="0"/>
              <a:t>, </a:t>
            </a:r>
            <a:r>
              <a:rPr lang="tr-TR" sz="2800" b="1" dirty="0" err="1"/>
              <a:t>diare</a:t>
            </a:r>
            <a:r>
              <a:rPr lang="tr-TR" sz="2800" b="1" dirty="0"/>
              <a:t> veya </a:t>
            </a:r>
            <a:r>
              <a:rPr lang="tr-TR" sz="2800" b="1" dirty="0" err="1"/>
              <a:t>konstipasyon</a:t>
            </a:r>
            <a:r>
              <a:rPr lang="tr-TR" sz="2800" b="1" dirty="0"/>
              <a:t>..</a:t>
            </a:r>
          </a:p>
        </p:txBody>
      </p:sp>
      <p:pic>
        <p:nvPicPr>
          <p:cNvPr id="4" name="Resim 3">
            <a:extLst>
              <a:ext uri="{FF2B5EF4-FFF2-40B4-BE49-F238E27FC236}">
                <a16:creationId xmlns:a16="http://schemas.microsoft.com/office/drawing/2014/main" id="{8675512E-7A2F-4604-8E75-5F0963605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671" y="202224"/>
            <a:ext cx="3631387" cy="2826238"/>
          </a:xfrm>
          <a:prstGeom prst="rect">
            <a:avLst/>
          </a:prstGeom>
        </p:spPr>
      </p:pic>
    </p:spTree>
    <p:extLst>
      <p:ext uri="{BB962C8B-B14F-4D97-AF65-F5344CB8AC3E}">
        <p14:creationId xmlns:p14="http://schemas.microsoft.com/office/powerpoint/2010/main" val="1534227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F6A94FB-BAC4-414F-8649-5F91CE236830}"/>
              </a:ext>
            </a:extLst>
          </p:cNvPr>
          <p:cNvSpPr txBox="1"/>
          <p:nvPr/>
        </p:nvSpPr>
        <p:spPr>
          <a:xfrm>
            <a:off x="1969477" y="949569"/>
            <a:ext cx="6533263" cy="2246769"/>
          </a:xfrm>
          <a:prstGeom prst="rect">
            <a:avLst/>
          </a:prstGeom>
          <a:noFill/>
        </p:spPr>
        <p:txBody>
          <a:bodyPr wrap="none" rtlCol="0">
            <a:spAutoFit/>
          </a:bodyPr>
          <a:lstStyle/>
          <a:p>
            <a:r>
              <a:rPr lang="tr-TR" sz="2800" b="1" dirty="0"/>
              <a:t>İyi </a:t>
            </a:r>
            <a:r>
              <a:rPr lang="tr-TR" sz="2800" b="1" dirty="0" err="1"/>
              <a:t>vasküler</a:t>
            </a:r>
            <a:r>
              <a:rPr lang="tr-TR" sz="2800" b="1" dirty="0"/>
              <a:t> cerrah şart!</a:t>
            </a:r>
          </a:p>
          <a:p>
            <a:endParaRPr lang="tr-TR" sz="2800" b="1" dirty="0"/>
          </a:p>
          <a:p>
            <a:pPr marL="457200" indent="-457200">
              <a:buFont typeface="Wingdings" panose="05000000000000000000" pitchFamily="2" charset="2"/>
              <a:buChar char="ü"/>
            </a:pPr>
            <a:r>
              <a:rPr lang="tr-TR" sz="2800" b="1" dirty="0" err="1"/>
              <a:t>Splenik</a:t>
            </a:r>
            <a:r>
              <a:rPr lang="tr-TR" sz="2800" b="1" dirty="0"/>
              <a:t> arter </a:t>
            </a:r>
            <a:r>
              <a:rPr lang="tr-TR" sz="2800" b="1" dirty="0" err="1"/>
              <a:t>proximalde</a:t>
            </a:r>
            <a:r>
              <a:rPr lang="tr-TR" sz="2800" b="1" dirty="0"/>
              <a:t> </a:t>
            </a:r>
            <a:r>
              <a:rPr lang="tr-TR" sz="2800" b="1" dirty="0" err="1"/>
              <a:t>ligate</a:t>
            </a:r>
            <a:r>
              <a:rPr lang="tr-TR" sz="2800" b="1" dirty="0"/>
              <a:t> edilecek</a:t>
            </a:r>
          </a:p>
          <a:p>
            <a:pPr marL="457200" indent="-457200">
              <a:buFont typeface="Wingdings" panose="05000000000000000000" pitchFamily="2" charset="2"/>
              <a:buChar char="ü"/>
            </a:pPr>
            <a:r>
              <a:rPr lang="tr-TR" sz="2800" b="1" dirty="0" err="1"/>
              <a:t>Splenektomi</a:t>
            </a:r>
            <a:endParaRPr lang="tr-TR" sz="2800" b="1" dirty="0"/>
          </a:p>
          <a:p>
            <a:pPr marL="457200" indent="-457200">
              <a:buFont typeface="Wingdings" panose="05000000000000000000" pitchFamily="2" charset="2"/>
              <a:buChar char="ü"/>
            </a:pPr>
            <a:r>
              <a:rPr lang="tr-TR" sz="2800" b="1" dirty="0" err="1"/>
              <a:t>Distal</a:t>
            </a:r>
            <a:r>
              <a:rPr lang="tr-TR" sz="2800" b="1" dirty="0"/>
              <a:t> </a:t>
            </a:r>
            <a:r>
              <a:rPr lang="tr-TR" sz="2800" b="1" dirty="0" err="1"/>
              <a:t>pankreatektomi</a:t>
            </a:r>
            <a:endParaRPr lang="tr-TR" sz="2800" b="1" dirty="0"/>
          </a:p>
        </p:txBody>
      </p:sp>
      <p:pic>
        <p:nvPicPr>
          <p:cNvPr id="5" name="Resim 4">
            <a:extLst>
              <a:ext uri="{FF2B5EF4-FFF2-40B4-BE49-F238E27FC236}">
                <a16:creationId xmlns:a16="http://schemas.microsoft.com/office/drawing/2014/main" id="{8D943716-65E6-4B63-BB1C-6569E80E7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446" y="3478911"/>
            <a:ext cx="6393473" cy="2429520"/>
          </a:xfrm>
          <a:prstGeom prst="rect">
            <a:avLst/>
          </a:prstGeom>
        </p:spPr>
      </p:pic>
    </p:spTree>
    <p:extLst>
      <p:ext uri="{BB962C8B-B14F-4D97-AF65-F5344CB8AC3E}">
        <p14:creationId xmlns:p14="http://schemas.microsoft.com/office/powerpoint/2010/main" val="514675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37C93F9-A65E-41F9-AF90-DEDBD741A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869" y="953472"/>
            <a:ext cx="6223525" cy="3961428"/>
          </a:xfrm>
          <a:prstGeom prst="rect">
            <a:avLst/>
          </a:prstGeom>
        </p:spPr>
      </p:pic>
      <p:sp>
        <p:nvSpPr>
          <p:cNvPr id="5" name="Dikdörtgen 4">
            <a:extLst>
              <a:ext uri="{FF2B5EF4-FFF2-40B4-BE49-F238E27FC236}">
                <a16:creationId xmlns:a16="http://schemas.microsoft.com/office/drawing/2014/main" id="{FEA023AA-4A98-4506-9B3D-B042B4EA1CDF}"/>
              </a:ext>
            </a:extLst>
          </p:cNvPr>
          <p:cNvSpPr/>
          <p:nvPr/>
        </p:nvSpPr>
        <p:spPr>
          <a:xfrm>
            <a:off x="3404258" y="5139035"/>
            <a:ext cx="4134978" cy="923330"/>
          </a:xfrm>
          <a:prstGeom prst="rect">
            <a:avLst/>
          </a:prstGeom>
          <a:noFill/>
        </p:spPr>
        <p:txBody>
          <a:bodyPr wrap="none" lIns="91440" tIns="45720" rIns="91440" bIns="45720">
            <a:spAutoFit/>
          </a:bodyPr>
          <a:lstStyle/>
          <a:p>
            <a:pPr algn="ctr"/>
            <a:r>
              <a:rPr lang="tr-TR" sz="5400" b="1" cap="none" spc="0" dirty="0">
                <a:ln w="22225">
                  <a:solidFill>
                    <a:schemeClr val="accent2"/>
                  </a:solidFill>
                  <a:prstDash val="solid"/>
                </a:ln>
                <a:solidFill>
                  <a:schemeClr val="accent2">
                    <a:lumMod val="40000"/>
                    <a:lumOff val="60000"/>
                  </a:schemeClr>
                </a:solidFill>
                <a:effectLst/>
              </a:rPr>
              <a:t>TEŞEKKÜRLER</a:t>
            </a:r>
          </a:p>
        </p:txBody>
      </p:sp>
    </p:spTree>
    <p:extLst>
      <p:ext uri="{BB962C8B-B14F-4D97-AF65-F5344CB8AC3E}">
        <p14:creationId xmlns:p14="http://schemas.microsoft.com/office/powerpoint/2010/main" val="353298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56383B5-891B-4104-BBDF-F6C31617733E}"/>
              </a:ext>
            </a:extLst>
          </p:cNvPr>
          <p:cNvSpPr txBox="1"/>
          <p:nvPr/>
        </p:nvSpPr>
        <p:spPr>
          <a:xfrm>
            <a:off x="633046" y="1565030"/>
            <a:ext cx="10320326" cy="4216539"/>
          </a:xfrm>
          <a:prstGeom prst="rect">
            <a:avLst/>
          </a:prstGeom>
          <a:noFill/>
        </p:spPr>
        <p:txBody>
          <a:bodyPr wrap="none" rtlCol="0">
            <a:spAutoFit/>
          </a:bodyPr>
          <a:lstStyle/>
          <a:p>
            <a:r>
              <a:rPr lang="tr-TR" sz="4400" b="1" dirty="0"/>
              <a:t>Büyüyen </a:t>
            </a:r>
            <a:r>
              <a:rPr lang="tr-TR" sz="4400" b="1" dirty="0" err="1"/>
              <a:t>uterus</a:t>
            </a:r>
            <a:r>
              <a:rPr lang="tr-TR" sz="4400" b="1" dirty="0"/>
              <a:t> </a:t>
            </a:r>
            <a:r>
              <a:rPr lang="tr-TR" sz="2800" dirty="0"/>
              <a:t>batın muayenesini zorlaştırır</a:t>
            </a:r>
          </a:p>
          <a:p>
            <a:r>
              <a:rPr lang="tr-TR" sz="2800" dirty="0" err="1"/>
              <a:t>Pelvik-abdominal</a:t>
            </a:r>
            <a:r>
              <a:rPr lang="tr-TR" sz="2800" dirty="0"/>
              <a:t> organların yeri değişir, </a:t>
            </a:r>
            <a:r>
              <a:rPr lang="tr-TR" sz="2800" dirty="0" err="1"/>
              <a:t>peritoneal</a:t>
            </a:r>
            <a:r>
              <a:rPr lang="tr-TR" sz="2800" dirty="0"/>
              <a:t> bulguları maskeler</a:t>
            </a:r>
          </a:p>
          <a:p>
            <a:endParaRPr lang="tr-TR" sz="2800" dirty="0"/>
          </a:p>
          <a:p>
            <a:r>
              <a:rPr lang="tr-TR" sz="2800" dirty="0"/>
              <a:t>Gebede karın duvarı gevşekliği de </a:t>
            </a:r>
            <a:r>
              <a:rPr lang="tr-TR" sz="2800" dirty="0" err="1"/>
              <a:t>peritoneal</a:t>
            </a:r>
            <a:r>
              <a:rPr lang="tr-TR" sz="2800" dirty="0"/>
              <a:t> bulguları geciktirir</a:t>
            </a:r>
          </a:p>
          <a:p>
            <a:endParaRPr lang="tr-TR" sz="2800" dirty="0"/>
          </a:p>
          <a:p>
            <a:r>
              <a:rPr lang="tr-TR" sz="2800" dirty="0" err="1"/>
              <a:t>Üriner</a:t>
            </a:r>
            <a:r>
              <a:rPr lang="tr-TR" sz="2800" dirty="0"/>
              <a:t> sisteme bası yapıp </a:t>
            </a:r>
            <a:r>
              <a:rPr lang="tr-TR" sz="2800" dirty="0" err="1"/>
              <a:t>nefrolitiazisi</a:t>
            </a:r>
            <a:r>
              <a:rPr lang="tr-TR" sz="2800" dirty="0"/>
              <a:t> taklit eder</a:t>
            </a:r>
          </a:p>
          <a:p>
            <a:endParaRPr lang="tr-TR" sz="2800" dirty="0"/>
          </a:p>
          <a:p>
            <a:r>
              <a:rPr lang="tr-TR" sz="2800" dirty="0" err="1"/>
              <a:t>Supin</a:t>
            </a:r>
            <a:r>
              <a:rPr lang="tr-TR" sz="2800" dirty="0"/>
              <a:t> pozisyonda </a:t>
            </a:r>
            <a:r>
              <a:rPr lang="tr-TR" sz="2800" dirty="0" err="1"/>
              <a:t>Aortokaval</a:t>
            </a:r>
            <a:r>
              <a:rPr lang="tr-TR" sz="2800" dirty="0"/>
              <a:t> kompresyon ile baygınlık hissi/</a:t>
            </a:r>
            <a:r>
              <a:rPr lang="tr-TR" sz="2800" dirty="0" err="1"/>
              <a:t>senkopa</a:t>
            </a:r>
            <a:endParaRPr lang="tr-TR" sz="2800" dirty="0"/>
          </a:p>
          <a:p>
            <a:r>
              <a:rPr lang="tr-TR" sz="2800" dirty="0"/>
              <a:t>yol açabilir</a:t>
            </a:r>
          </a:p>
        </p:txBody>
      </p:sp>
    </p:spTree>
    <p:extLst>
      <p:ext uri="{BB962C8B-B14F-4D97-AF65-F5344CB8AC3E}">
        <p14:creationId xmlns:p14="http://schemas.microsoft.com/office/powerpoint/2010/main" val="67433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94C817-1CDD-4B14-8533-5B76A58A991C}"/>
              </a:ext>
            </a:extLst>
          </p:cNvPr>
          <p:cNvSpPr txBox="1"/>
          <p:nvPr/>
        </p:nvSpPr>
        <p:spPr>
          <a:xfrm>
            <a:off x="1749669" y="628233"/>
            <a:ext cx="5805628" cy="2800767"/>
          </a:xfrm>
          <a:prstGeom prst="rect">
            <a:avLst/>
          </a:prstGeom>
          <a:noFill/>
        </p:spPr>
        <p:txBody>
          <a:bodyPr wrap="none" rtlCol="0">
            <a:spAutoFit/>
          </a:bodyPr>
          <a:lstStyle/>
          <a:p>
            <a:r>
              <a:rPr lang="tr-TR" sz="3600" b="1" dirty="0" err="1"/>
              <a:t>Maternal</a:t>
            </a:r>
            <a:r>
              <a:rPr lang="tr-TR" sz="3600" b="1" dirty="0"/>
              <a:t> yüksek </a:t>
            </a:r>
            <a:r>
              <a:rPr lang="tr-TR" sz="3600" b="1" dirty="0" err="1"/>
              <a:t>progesteron</a:t>
            </a:r>
            <a:endParaRPr lang="tr-TR" sz="3600" b="1" dirty="0"/>
          </a:p>
          <a:p>
            <a:endParaRPr lang="tr-TR" sz="2800" dirty="0"/>
          </a:p>
          <a:p>
            <a:r>
              <a:rPr lang="tr-TR" sz="2800" dirty="0"/>
              <a:t>Alt </a:t>
            </a:r>
            <a:r>
              <a:rPr lang="tr-TR" sz="2800" dirty="0" err="1"/>
              <a:t>özafagus</a:t>
            </a:r>
            <a:r>
              <a:rPr lang="tr-TR" sz="2800" dirty="0"/>
              <a:t> </a:t>
            </a:r>
            <a:r>
              <a:rPr lang="tr-TR" sz="2800" dirty="0" err="1"/>
              <a:t>sfinkter</a:t>
            </a:r>
            <a:r>
              <a:rPr lang="tr-TR" sz="2800" dirty="0"/>
              <a:t> </a:t>
            </a:r>
            <a:r>
              <a:rPr lang="tr-TR" sz="2800" dirty="0" err="1"/>
              <a:t>tonusu</a:t>
            </a:r>
            <a:endParaRPr lang="tr-TR" sz="2800" dirty="0"/>
          </a:p>
          <a:p>
            <a:r>
              <a:rPr lang="tr-TR" sz="2800" dirty="0"/>
              <a:t>İnce-kalın barsak </a:t>
            </a:r>
            <a:r>
              <a:rPr lang="tr-TR" sz="2800" dirty="0" err="1"/>
              <a:t>motilitesi</a:t>
            </a:r>
            <a:endParaRPr lang="tr-TR" sz="2800" dirty="0"/>
          </a:p>
          <a:p>
            <a:r>
              <a:rPr lang="tr-TR" sz="2800" dirty="0"/>
              <a:t>Safra kesesi boşalması</a:t>
            </a:r>
          </a:p>
          <a:p>
            <a:r>
              <a:rPr lang="tr-TR" sz="2800" dirty="0" err="1"/>
              <a:t>Üreter</a:t>
            </a:r>
            <a:r>
              <a:rPr lang="tr-TR" sz="2800" dirty="0"/>
              <a:t> </a:t>
            </a:r>
            <a:r>
              <a:rPr lang="tr-TR" sz="2800" dirty="0" err="1"/>
              <a:t>tonusu</a:t>
            </a:r>
            <a:endParaRPr lang="tr-TR" sz="2800" dirty="0"/>
          </a:p>
        </p:txBody>
      </p:sp>
      <p:sp>
        <p:nvSpPr>
          <p:cNvPr id="3" name="Ok: Aşağı 2">
            <a:extLst>
              <a:ext uri="{FF2B5EF4-FFF2-40B4-BE49-F238E27FC236}">
                <a16:creationId xmlns:a16="http://schemas.microsoft.com/office/drawing/2014/main" id="{AFBB59BE-84B9-4ED3-984D-B07E06195462}"/>
              </a:ext>
            </a:extLst>
          </p:cNvPr>
          <p:cNvSpPr/>
          <p:nvPr/>
        </p:nvSpPr>
        <p:spPr>
          <a:xfrm>
            <a:off x="6550269" y="1652953"/>
            <a:ext cx="650631" cy="1710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id="{F235420B-B293-4BD9-99DD-FF041AD2B2F7}"/>
              </a:ext>
            </a:extLst>
          </p:cNvPr>
          <p:cNvSpPr txBox="1"/>
          <p:nvPr/>
        </p:nvSpPr>
        <p:spPr>
          <a:xfrm>
            <a:off x="1820009" y="4191597"/>
            <a:ext cx="3263650" cy="1815882"/>
          </a:xfrm>
          <a:prstGeom prst="rect">
            <a:avLst/>
          </a:prstGeom>
          <a:noFill/>
        </p:spPr>
        <p:txBody>
          <a:bodyPr wrap="none" rtlCol="0">
            <a:spAutoFit/>
          </a:bodyPr>
          <a:lstStyle/>
          <a:p>
            <a:r>
              <a:rPr lang="tr-TR" sz="2800" dirty="0" err="1"/>
              <a:t>Gastroözafageal</a:t>
            </a:r>
            <a:r>
              <a:rPr lang="tr-TR" sz="2800" dirty="0"/>
              <a:t> </a:t>
            </a:r>
            <a:r>
              <a:rPr lang="tr-TR" sz="2800" dirty="0" err="1"/>
              <a:t>reflü</a:t>
            </a:r>
            <a:endParaRPr lang="tr-TR" sz="2800" dirty="0"/>
          </a:p>
          <a:p>
            <a:r>
              <a:rPr lang="tr-TR" sz="2800" dirty="0" err="1"/>
              <a:t>Konstipasyon</a:t>
            </a:r>
            <a:endParaRPr lang="tr-TR" sz="2800" dirty="0"/>
          </a:p>
          <a:p>
            <a:r>
              <a:rPr lang="tr-TR" sz="2800" dirty="0" err="1"/>
              <a:t>Kolesistit</a:t>
            </a:r>
            <a:endParaRPr lang="tr-TR" sz="2800" dirty="0"/>
          </a:p>
          <a:p>
            <a:r>
              <a:rPr lang="tr-TR" sz="2800" dirty="0" err="1"/>
              <a:t>Nefrolitiazis</a:t>
            </a:r>
            <a:endParaRPr lang="tr-TR" dirty="0"/>
          </a:p>
        </p:txBody>
      </p:sp>
      <p:sp>
        <p:nvSpPr>
          <p:cNvPr id="5" name="Sağ Ayraç 4">
            <a:extLst>
              <a:ext uri="{FF2B5EF4-FFF2-40B4-BE49-F238E27FC236}">
                <a16:creationId xmlns:a16="http://schemas.microsoft.com/office/drawing/2014/main" id="{0B84ABE1-0A09-4A5C-9664-6AFABB0A9FE5}"/>
              </a:ext>
            </a:extLst>
          </p:cNvPr>
          <p:cNvSpPr/>
          <p:nvPr/>
        </p:nvSpPr>
        <p:spPr>
          <a:xfrm>
            <a:off x="5231423" y="4191597"/>
            <a:ext cx="1876920" cy="18158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6" name="Metin kutusu 5">
            <a:extLst>
              <a:ext uri="{FF2B5EF4-FFF2-40B4-BE49-F238E27FC236}">
                <a16:creationId xmlns:a16="http://schemas.microsoft.com/office/drawing/2014/main" id="{9DCCBA60-71EA-4F14-975E-FC1A6F9B9846}"/>
              </a:ext>
            </a:extLst>
          </p:cNvPr>
          <p:cNvSpPr txBox="1"/>
          <p:nvPr/>
        </p:nvSpPr>
        <p:spPr>
          <a:xfrm>
            <a:off x="7555297" y="4837928"/>
            <a:ext cx="1840825" cy="523220"/>
          </a:xfrm>
          <a:prstGeom prst="rect">
            <a:avLst/>
          </a:prstGeom>
          <a:noFill/>
        </p:spPr>
        <p:txBody>
          <a:bodyPr wrap="none" rtlCol="0">
            <a:spAutoFit/>
          </a:bodyPr>
          <a:lstStyle/>
          <a:p>
            <a:r>
              <a:rPr lang="tr-TR" sz="2800" b="1" dirty="0"/>
              <a:t>Karın ağrısı</a:t>
            </a:r>
          </a:p>
        </p:txBody>
      </p:sp>
    </p:spTree>
    <p:extLst>
      <p:ext uri="{BB962C8B-B14F-4D97-AF65-F5344CB8AC3E}">
        <p14:creationId xmlns:p14="http://schemas.microsoft.com/office/powerpoint/2010/main" val="400647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22336BC-0F92-4A09-A4C5-892F1D877476}"/>
              </a:ext>
            </a:extLst>
          </p:cNvPr>
          <p:cNvSpPr txBox="1"/>
          <p:nvPr/>
        </p:nvSpPr>
        <p:spPr>
          <a:xfrm>
            <a:off x="1855177" y="1345223"/>
            <a:ext cx="8140818" cy="4401205"/>
          </a:xfrm>
          <a:prstGeom prst="rect">
            <a:avLst/>
          </a:prstGeom>
          <a:noFill/>
        </p:spPr>
        <p:txBody>
          <a:bodyPr wrap="none" rtlCol="0">
            <a:spAutoFit/>
          </a:bodyPr>
          <a:lstStyle/>
          <a:p>
            <a:r>
              <a:rPr lang="tr-TR" sz="2800" b="1" dirty="0"/>
              <a:t>Hematolojik </a:t>
            </a:r>
            <a:r>
              <a:rPr lang="tr-TR" sz="2800" b="1" dirty="0" err="1"/>
              <a:t>parameterelerdeki</a:t>
            </a:r>
            <a:r>
              <a:rPr lang="tr-TR" sz="2800" b="1" dirty="0"/>
              <a:t> fizyolojik değişiklikler</a:t>
            </a:r>
          </a:p>
          <a:p>
            <a:endParaRPr lang="tr-TR" sz="2800" b="1" dirty="0"/>
          </a:p>
          <a:p>
            <a:r>
              <a:rPr lang="tr-TR" sz="2800" b="1" dirty="0"/>
              <a:t>WBC:10 000-14 000/mm</a:t>
            </a:r>
            <a:r>
              <a:rPr lang="tr-TR" sz="2400" b="1" dirty="0"/>
              <a:t>3</a:t>
            </a:r>
          </a:p>
          <a:p>
            <a:r>
              <a:rPr lang="tr-TR" sz="2800" b="1" dirty="0" err="1"/>
              <a:t>Hb</a:t>
            </a:r>
            <a:r>
              <a:rPr lang="tr-TR" sz="2800" b="1" dirty="0"/>
              <a:t>: 10.5-11 g/</a:t>
            </a:r>
            <a:r>
              <a:rPr lang="tr-TR" sz="2800" b="1" dirty="0" err="1"/>
              <a:t>dL</a:t>
            </a:r>
            <a:endParaRPr lang="tr-TR" sz="2800" b="1" dirty="0"/>
          </a:p>
          <a:p>
            <a:endParaRPr lang="tr-TR" sz="2800" b="1" dirty="0"/>
          </a:p>
          <a:p>
            <a:r>
              <a:rPr lang="tr-TR" sz="2800" b="1" dirty="0" err="1"/>
              <a:t>İnfeksiyon</a:t>
            </a:r>
            <a:r>
              <a:rPr lang="tr-TR" sz="2800" b="1" dirty="0"/>
              <a:t> </a:t>
            </a:r>
          </a:p>
          <a:p>
            <a:endParaRPr lang="tr-TR" sz="2800" b="1" dirty="0"/>
          </a:p>
          <a:p>
            <a:r>
              <a:rPr lang="tr-TR" sz="2800" b="1" dirty="0"/>
              <a:t> ve                                           taklit eder!</a:t>
            </a:r>
          </a:p>
          <a:p>
            <a:endParaRPr lang="tr-TR" sz="2800" b="1" dirty="0"/>
          </a:p>
          <a:p>
            <a:r>
              <a:rPr lang="tr-TR" sz="2800" b="1" dirty="0" err="1"/>
              <a:t>Okült</a:t>
            </a:r>
            <a:r>
              <a:rPr lang="tr-TR" sz="2800" b="1" dirty="0"/>
              <a:t> </a:t>
            </a:r>
            <a:r>
              <a:rPr lang="tr-TR" sz="2800" b="1" dirty="0" err="1"/>
              <a:t>hemorajiyi</a:t>
            </a:r>
            <a:r>
              <a:rPr lang="tr-TR" sz="2800" b="1" dirty="0"/>
              <a:t> </a:t>
            </a:r>
          </a:p>
        </p:txBody>
      </p:sp>
    </p:spTree>
    <p:extLst>
      <p:ext uri="{BB962C8B-B14F-4D97-AF65-F5344CB8AC3E}">
        <p14:creationId xmlns:p14="http://schemas.microsoft.com/office/powerpoint/2010/main" val="167401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D097EEF-B0F7-4981-9B31-BCAE3EC8356E}"/>
              </a:ext>
            </a:extLst>
          </p:cNvPr>
          <p:cNvSpPr txBox="1"/>
          <p:nvPr/>
        </p:nvSpPr>
        <p:spPr>
          <a:xfrm>
            <a:off x="1626576" y="694592"/>
            <a:ext cx="7226658" cy="2246769"/>
          </a:xfrm>
          <a:prstGeom prst="rect">
            <a:avLst/>
          </a:prstGeom>
          <a:noFill/>
        </p:spPr>
        <p:txBody>
          <a:bodyPr wrap="none" rtlCol="0">
            <a:spAutoFit/>
          </a:bodyPr>
          <a:lstStyle/>
          <a:p>
            <a:r>
              <a:rPr lang="tr-TR" sz="2800" b="1" dirty="0"/>
              <a:t>Gebe kadın acile karın ağrısı ile geldiğinde</a:t>
            </a:r>
          </a:p>
          <a:p>
            <a:endParaRPr lang="tr-TR" sz="2800" b="1" dirty="0"/>
          </a:p>
          <a:p>
            <a:r>
              <a:rPr lang="tr-TR" sz="2800" b="1" dirty="0"/>
              <a:t>Acil Kadın Hastalıkları ve Doğum konsültasyonu</a:t>
            </a:r>
          </a:p>
          <a:p>
            <a:endParaRPr lang="tr-TR" sz="2800" b="1" dirty="0"/>
          </a:p>
          <a:p>
            <a:r>
              <a:rPr lang="tr-TR" sz="2800" b="1" dirty="0" err="1"/>
              <a:t>Fetal</a:t>
            </a:r>
            <a:r>
              <a:rPr lang="tr-TR" sz="2800" b="1" dirty="0"/>
              <a:t> kap hızı </a:t>
            </a:r>
            <a:r>
              <a:rPr lang="tr-TR" sz="2800" b="1" dirty="0" err="1"/>
              <a:t>dökümante</a:t>
            </a:r>
            <a:r>
              <a:rPr lang="tr-TR" sz="2800" b="1" dirty="0"/>
              <a:t> edilmeli </a:t>
            </a:r>
          </a:p>
        </p:txBody>
      </p:sp>
      <p:pic>
        <p:nvPicPr>
          <p:cNvPr id="4" name="Resim 3">
            <a:extLst>
              <a:ext uri="{FF2B5EF4-FFF2-40B4-BE49-F238E27FC236}">
                <a16:creationId xmlns:a16="http://schemas.microsoft.com/office/drawing/2014/main" id="{B30C499C-52BF-41D0-8167-530D3DE27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562" y="3429000"/>
            <a:ext cx="4652775" cy="3009988"/>
          </a:xfrm>
          <a:prstGeom prst="rect">
            <a:avLst/>
          </a:prstGeom>
        </p:spPr>
      </p:pic>
      <p:sp>
        <p:nvSpPr>
          <p:cNvPr id="5" name="Dikdörtgen: Yuvarlatılmış Köşeler 4">
            <a:extLst>
              <a:ext uri="{FF2B5EF4-FFF2-40B4-BE49-F238E27FC236}">
                <a16:creationId xmlns:a16="http://schemas.microsoft.com/office/drawing/2014/main" id="{31D8B674-6A8C-42C8-B8FB-4C3F427CDC15}"/>
              </a:ext>
            </a:extLst>
          </p:cNvPr>
          <p:cNvSpPr/>
          <p:nvPr/>
        </p:nvSpPr>
        <p:spPr>
          <a:xfrm>
            <a:off x="2558562" y="6110654"/>
            <a:ext cx="4652775" cy="328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EC36DC75-772E-4F9C-8727-910F5402441B}"/>
              </a:ext>
            </a:extLst>
          </p:cNvPr>
          <p:cNvSpPr/>
          <p:nvPr/>
        </p:nvSpPr>
        <p:spPr>
          <a:xfrm rot="19320048">
            <a:off x="7747107" y="3176675"/>
            <a:ext cx="3555782" cy="1754326"/>
          </a:xfrm>
          <a:prstGeom prst="rect">
            <a:avLst/>
          </a:prstGeom>
          <a:noFill/>
        </p:spPr>
        <p:txBody>
          <a:bodyPr wrap="none" lIns="91440" tIns="45720" rIns="91440" bIns="45720">
            <a:spAutoFit/>
          </a:bodyPr>
          <a:lstStyle/>
          <a:p>
            <a:pPr algn="ctr"/>
            <a:r>
              <a:rPr lang="tr-TR" sz="5400" b="1" cap="none" spc="0" dirty="0">
                <a:ln w="22225">
                  <a:solidFill>
                    <a:schemeClr val="accent2"/>
                  </a:solidFill>
                  <a:prstDash val="solid"/>
                </a:ln>
                <a:solidFill>
                  <a:schemeClr val="accent2">
                    <a:lumMod val="40000"/>
                    <a:lumOff val="60000"/>
                  </a:schemeClr>
                </a:solidFill>
                <a:effectLst/>
              </a:rPr>
              <a:t>Acil doğum </a:t>
            </a:r>
          </a:p>
          <a:p>
            <a:pPr algn="ctr"/>
            <a:r>
              <a:rPr lang="tr-TR" sz="5400" b="1" dirty="0">
                <a:ln w="22225">
                  <a:solidFill>
                    <a:schemeClr val="accent2"/>
                  </a:solidFill>
                  <a:prstDash val="solid"/>
                </a:ln>
                <a:solidFill>
                  <a:schemeClr val="accent2">
                    <a:lumMod val="40000"/>
                    <a:lumOff val="60000"/>
                  </a:schemeClr>
                </a:solidFill>
              </a:rPr>
              <a:t>gerekebilir!</a:t>
            </a:r>
            <a:endParaRPr lang="tr-TR" sz="5400" b="1" cap="none" spc="0" dirty="0">
              <a:ln w="22225">
                <a:solidFill>
                  <a:schemeClr val="accent2"/>
                </a:solidFill>
                <a:prstDash val="solid"/>
              </a:ln>
              <a:solidFill>
                <a:schemeClr val="accent2">
                  <a:lumMod val="40000"/>
                  <a:lumOff val="60000"/>
                </a:schemeClr>
              </a:solidFill>
              <a:effectLst/>
            </a:endParaRPr>
          </a:p>
        </p:txBody>
      </p:sp>
      <p:pic>
        <p:nvPicPr>
          <p:cNvPr id="10" name="Resim 9">
            <a:extLst>
              <a:ext uri="{FF2B5EF4-FFF2-40B4-BE49-F238E27FC236}">
                <a16:creationId xmlns:a16="http://schemas.microsoft.com/office/drawing/2014/main" id="{411CA5AB-9B39-4C3A-8546-428E12D6E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935" y="513805"/>
            <a:ext cx="3062978" cy="1935040"/>
          </a:xfrm>
          <a:prstGeom prst="rect">
            <a:avLst/>
          </a:prstGeom>
        </p:spPr>
      </p:pic>
    </p:spTree>
    <p:extLst>
      <p:ext uri="{BB962C8B-B14F-4D97-AF65-F5344CB8AC3E}">
        <p14:creationId xmlns:p14="http://schemas.microsoft.com/office/powerpoint/2010/main" val="149583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1F0D11C-9CB4-4952-A8BF-766DDC2B4692}"/>
              </a:ext>
            </a:extLst>
          </p:cNvPr>
          <p:cNvSpPr txBox="1"/>
          <p:nvPr/>
        </p:nvSpPr>
        <p:spPr>
          <a:xfrm>
            <a:off x="1732084" y="1081454"/>
            <a:ext cx="8407558" cy="2492990"/>
          </a:xfrm>
          <a:prstGeom prst="rect">
            <a:avLst/>
          </a:prstGeom>
          <a:noFill/>
        </p:spPr>
        <p:txBody>
          <a:bodyPr wrap="none" rtlCol="0">
            <a:spAutoFit/>
          </a:bodyPr>
          <a:lstStyle/>
          <a:p>
            <a:r>
              <a:rPr lang="tr-TR" sz="2800" dirty="0" err="1"/>
              <a:t>Abdominal</a:t>
            </a:r>
            <a:r>
              <a:rPr lang="tr-TR" sz="2800" dirty="0"/>
              <a:t>/</a:t>
            </a:r>
            <a:r>
              <a:rPr lang="tr-TR" sz="2800" dirty="0" err="1"/>
              <a:t>pelvik</a:t>
            </a:r>
            <a:r>
              <a:rPr lang="tr-TR" sz="2800" dirty="0"/>
              <a:t> ağrısı olan </a:t>
            </a:r>
            <a:r>
              <a:rPr lang="tr-TR" sz="4400" b="1" dirty="0"/>
              <a:t>kadını</a:t>
            </a:r>
            <a:r>
              <a:rPr lang="tr-TR" sz="2800" dirty="0"/>
              <a:t> değerlendirirken </a:t>
            </a:r>
          </a:p>
          <a:p>
            <a:endParaRPr lang="tr-TR" sz="2800" dirty="0"/>
          </a:p>
          <a:p>
            <a:r>
              <a:rPr lang="tr-TR" sz="2800" dirty="0"/>
              <a:t>Ciddi/ hayati tehlike oluşturan etiyoloji </a:t>
            </a:r>
          </a:p>
          <a:p>
            <a:r>
              <a:rPr lang="tr-TR" sz="2800" dirty="0"/>
              <a:t>Acil müdahale gerektiren olgular</a:t>
            </a:r>
          </a:p>
          <a:p>
            <a:endParaRPr lang="tr-TR" sz="2800" dirty="0"/>
          </a:p>
        </p:txBody>
      </p:sp>
      <p:sp>
        <p:nvSpPr>
          <p:cNvPr id="3" name="Sağ Ayraç 2">
            <a:extLst>
              <a:ext uri="{FF2B5EF4-FFF2-40B4-BE49-F238E27FC236}">
                <a16:creationId xmlns:a16="http://schemas.microsoft.com/office/drawing/2014/main" id="{4FFE983A-4E11-4800-A6A8-4C9B26F5CAE4}"/>
              </a:ext>
            </a:extLst>
          </p:cNvPr>
          <p:cNvSpPr/>
          <p:nvPr/>
        </p:nvSpPr>
        <p:spPr>
          <a:xfrm>
            <a:off x="7773446" y="2189285"/>
            <a:ext cx="342900" cy="9495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 name="Metin kutusu 3">
            <a:extLst>
              <a:ext uri="{FF2B5EF4-FFF2-40B4-BE49-F238E27FC236}">
                <a16:creationId xmlns:a16="http://schemas.microsoft.com/office/drawing/2014/main" id="{CAD116C5-A2D7-407D-84AF-5E9851964713}"/>
              </a:ext>
            </a:extLst>
          </p:cNvPr>
          <p:cNvSpPr txBox="1"/>
          <p:nvPr/>
        </p:nvSpPr>
        <p:spPr>
          <a:xfrm>
            <a:off x="8511441" y="2402459"/>
            <a:ext cx="2895601" cy="523220"/>
          </a:xfrm>
          <a:prstGeom prst="rect">
            <a:avLst/>
          </a:prstGeom>
          <a:noFill/>
        </p:spPr>
        <p:txBody>
          <a:bodyPr wrap="none" rtlCol="0">
            <a:spAutoFit/>
          </a:bodyPr>
          <a:lstStyle/>
          <a:p>
            <a:r>
              <a:rPr lang="tr-TR" sz="2800" dirty="0"/>
              <a:t>hızlıca belirlenmeli</a:t>
            </a:r>
          </a:p>
        </p:txBody>
      </p:sp>
      <p:sp>
        <p:nvSpPr>
          <p:cNvPr id="5" name="Metin kutusu 4">
            <a:extLst>
              <a:ext uri="{FF2B5EF4-FFF2-40B4-BE49-F238E27FC236}">
                <a16:creationId xmlns:a16="http://schemas.microsoft.com/office/drawing/2014/main" id="{19F99C09-D9DE-4653-84F7-0EF4E9C7F2DA}"/>
              </a:ext>
            </a:extLst>
          </p:cNvPr>
          <p:cNvSpPr txBox="1"/>
          <p:nvPr/>
        </p:nvSpPr>
        <p:spPr>
          <a:xfrm>
            <a:off x="716046" y="3745221"/>
            <a:ext cx="4579267" cy="3108543"/>
          </a:xfrm>
          <a:prstGeom prst="rect">
            <a:avLst/>
          </a:prstGeom>
          <a:noFill/>
        </p:spPr>
        <p:txBody>
          <a:bodyPr wrap="none" rtlCol="0">
            <a:spAutoFit/>
          </a:bodyPr>
          <a:lstStyle/>
          <a:p>
            <a:r>
              <a:rPr lang="tr-TR" sz="2800" b="1" dirty="0" err="1"/>
              <a:t>Vaginal</a:t>
            </a:r>
            <a:r>
              <a:rPr lang="tr-TR" sz="2800" b="1" dirty="0"/>
              <a:t> kanama (+)</a:t>
            </a:r>
          </a:p>
          <a:p>
            <a:r>
              <a:rPr lang="tr-TR" sz="2800" b="1" dirty="0"/>
              <a:t>Yeni başlangıçlı hipertansiyon</a:t>
            </a:r>
          </a:p>
          <a:p>
            <a:r>
              <a:rPr lang="tr-TR" sz="2800" b="1" dirty="0"/>
              <a:t>Hipotansiyon</a:t>
            </a:r>
          </a:p>
          <a:p>
            <a:r>
              <a:rPr lang="tr-TR" sz="2800" b="1" dirty="0"/>
              <a:t>Orta-şiddetli ağrı</a:t>
            </a:r>
          </a:p>
          <a:p>
            <a:r>
              <a:rPr lang="tr-TR" sz="2800" b="1" dirty="0"/>
              <a:t>Kusma</a:t>
            </a:r>
          </a:p>
          <a:p>
            <a:r>
              <a:rPr lang="tr-TR" sz="2800" b="1" dirty="0"/>
              <a:t>Ateş</a:t>
            </a:r>
          </a:p>
          <a:p>
            <a:r>
              <a:rPr lang="tr-TR" sz="2800" b="1" dirty="0"/>
              <a:t>Travma öyküsü</a:t>
            </a:r>
            <a:endParaRPr lang="tr-TR" b="1" dirty="0"/>
          </a:p>
        </p:txBody>
      </p:sp>
      <p:sp>
        <p:nvSpPr>
          <p:cNvPr id="6" name="Ok: Sağ 5">
            <a:extLst>
              <a:ext uri="{FF2B5EF4-FFF2-40B4-BE49-F238E27FC236}">
                <a16:creationId xmlns:a16="http://schemas.microsoft.com/office/drawing/2014/main" id="{488E761F-0362-42CD-9A6F-CA72C9DEF2A1}"/>
              </a:ext>
            </a:extLst>
          </p:cNvPr>
          <p:cNvSpPr/>
          <p:nvPr/>
        </p:nvSpPr>
        <p:spPr>
          <a:xfrm>
            <a:off x="6096000" y="4608576"/>
            <a:ext cx="1530096" cy="585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extLst>
              <a:ext uri="{FF2B5EF4-FFF2-40B4-BE49-F238E27FC236}">
                <a16:creationId xmlns:a16="http://schemas.microsoft.com/office/drawing/2014/main" id="{B38E5616-4A42-490F-837A-2F1EA2DAFDD6}"/>
              </a:ext>
            </a:extLst>
          </p:cNvPr>
          <p:cNvSpPr/>
          <p:nvPr/>
        </p:nvSpPr>
        <p:spPr>
          <a:xfrm rot="19342692">
            <a:off x="7455689" y="4433784"/>
            <a:ext cx="3198569" cy="923330"/>
          </a:xfrm>
          <a:prstGeom prst="rect">
            <a:avLst/>
          </a:prstGeom>
          <a:noFill/>
        </p:spPr>
        <p:txBody>
          <a:bodyPr wrap="none" lIns="91440" tIns="45720" rIns="91440" bIns="45720">
            <a:spAutoFit/>
          </a:bodyPr>
          <a:lstStyle/>
          <a:p>
            <a:pPr algn="ctr"/>
            <a:r>
              <a:rPr lang="tr-TR" sz="5400" b="1" cap="none" spc="0" dirty="0">
                <a:ln w="22225">
                  <a:solidFill>
                    <a:schemeClr val="accent2"/>
                  </a:solidFill>
                  <a:prstDash val="solid"/>
                </a:ln>
                <a:solidFill>
                  <a:schemeClr val="accent2">
                    <a:lumMod val="40000"/>
                    <a:lumOff val="60000"/>
                  </a:schemeClr>
                </a:solidFill>
                <a:effectLst/>
              </a:rPr>
              <a:t>Ciddiye al!</a:t>
            </a:r>
          </a:p>
        </p:txBody>
      </p:sp>
    </p:spTree>
    <p:extLst>
      <p:ext uri="{BB962C8B-B14F-4D97-AF65-F5344CB8AC3E}">
        <p14:creationId xmlns:p14="http://schemas.microsoft.com/office/powerpoint/2010/main" val="36024320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1576</Words>
  <Application>Microsoft Office PowerPoint</Application>
  <PresentationFormat>Geniş ekran</PresentationFormat>
  <Paragraphs>318</Paragraphs>
  <Slides>45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45</vt:i4>
      </vt:variant>
    </vt:vector>
  </HeadingPairs>
  <TitlesOfParts>
    <vt:vector size="54" baseType="lpstr">
      <vt:lpstr>Arial</vt:lpstr>
      <vt:lpstr>Calibri</vt:lpstr>
      <vt:lpstr>Calibri Light</vt:lpstr>
      <vt:lpstr>Georgia</vt:lpstr>
      <vt:lpstr>Helvetica Neue</vt:lpstr>
      <vt:lpstr>proxima_nova_rgregular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Halit mert</dc:creator>
  <cp:lastModifiedBy>Halit mert</cp:lastModifiedBy>
  <cp:revision>87</cp:revision>
  <dcterms:created xsi:type="dcterms:W3CDTF">2018-04-19T19:54:17Z</dcterms:created>
  <dcterms:modified xsi:type="dcterms:W3CDTF">2018-05-12T14:50:24Z</dcterms:modified>
</cp:coreProperties>
</file>