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257" r:id="rId4"/>
    <p:sldId id="258" r:id="rId5"/>
    <p:sldId id="326" r:id="rId6"/>
    <p:sldId id="322" r:id="rId7"/>
    <p:sldId id="301" r:id="rId8"/>
    <p:sldId id="313" r:id="rId9"/>
    <p:sldId id="261" r:id="rId10"/>
    <p:sldId id="259" r:id="rId11"/>
    <p:sldId id="272" r:id="rId12"/>
    <p:sldId id="269" r:id="rId13"/>
    <p:sldId id="317" r:id="rId14"/>
    <p:sldId id="265" r:id="rId15"/>
    <p:sldId id="266" r:id="rId16"/>
    <p:sldId id="262" r:id="rId17"/>
    <p:sldId id="315" r:id="rId18"/>
    <p:sldId id="298" r:id="rId19"/>
    <p:sldId id="300" r:id="rId20"/>
    <p:sldId id="311" r:id="rId21"/>
    <p:sldId id="299" r:id="rId22"/>
    <p:sldId id="284" r:id="rId23"/>
    <p:sldId id="283" r:id="rId24"/>
    <p:sldId id="304" r:id="rId25"/>
    <p:sldId id="309" r:id="rId26"/>
    <p:sldId id="290" r:id="rId27"/>
    <p:sldId id="295" r:id="rId28"/>
    <p:sldId id="302" r:id="rId29"/>
    <p:sldId id="327" r:id="rId30"/>
    <p:sldId id="294" r:id="rId31"/>
    <p:sldId id="286" r:id="rId32"/>
    <p:sldId id="285" r:id="rId33"/>
    <p:sldId id="288" r:id="rId34"/>
    <p:sldId id="289" r:id="rId35"/>
    <p:sldId id="260" r:id="rId36"/>
    <p:sldId id="264" r:id="rId37"/>
    <p:sldId id="273" r:id="rId38"/>
    <p:sldId id="303" r:id="rId39"/>
    <p:sldId id="281" r:id="rId40"/>
    <p:sldId id="263" r:id="rId41"/>
    <p:sldId id="329" r:id="rId42"/>
    <p:sldId id="328" r:id="rId43"/>
    <p:sldId id="330" r:id="rId44"/>
    <p:sldId id="287" r:id="rId45"/>
    <p:sldId id="314" r:id="rId46"/>
    <p:sldId id="331" r:id="rId47"/>
    <p:sldId id="318" r:id="rId48"/>
    <p:sldId id="319" r:id="rId49"/>
    <p:sldId id="274" r:id="rId50"/>
    <p:sldId id="277" r:id="rId51"/>
    <p:sldId id="279" r:id="rId52"/>
    <p:sldId id="280" r:id="rId53"/>
    <p:sldId id="293" r:id="rId54"/>
    <p:sldId id="292" r:id="rId55"/>
    <p:sldId id="332" r:id="rId56"/>
    <p:sldId id="321" r:id="rId57"/>
    <p:sldId id="296" r:id="rId58"/>
    <p:sldId id="312" r:id="rId59"/>
    <p:sldId id="305" r:id="rId60"/>
    <p:sldId id="306" r:id="rId61"/>
    <p:sldId id="308" r:id="rId62"/>
    <p:sldId id="291" r:id="rId63"/>
    <p:sldId id="324" r:id="rId6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09.05.2018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Ate%C5%9F%20C%5bAuthor%5d&amp;cauthor=true&amp;cauthor_uid=24295028" TargetMode="External"/><Relationship Id="rId3" Type="http://schemas.openxmlformats.org/officeDocument/2006/relationships/hyperlink" Target="https://www.ncbi.nlm.nih.gov/pubmed/?term=%C5%9E%C3%BCk%C3%BCr%20YE%5bAuthor%5d&amp;cauthor=true&amp;cauthor_uid=24295028" TargetMode="External"/><Relationship Id="rId7" Type="http://schemas.openxmlformats.org/officeDocument/2006/relationships/hyperlink" Target="https://www.ncbi.nlm.nih.gov/pubmed/?term=%C3%96zmen%20B%5bAuthor%5d&amp;cauthor=true&amp;cauthor_uid=24295028" TargetMode="External"/><Relationship Id="rId2" Type="http://schemas.openxmlformats.org/officeDocument/2006/relationships/hyperlink" Target="https://www.ncbi.nlm.nih.gov/pubmed/?term=Berker%20B%5bAuthor%5d&amp;cauthor=true&amp;cauthor_uid=242950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S%C3%B6nmezer%20M%5bAuthor%5d&amp;cauthor=true&amp;cauthor_uid=24295028" TargetMode="External"/><Relationship Id="rId5" Type="http://schemas.openxmlformats.org/officeDocument/2006/relationships/hyperlink" Target="https://www.ncbi.nlm.nih.gov/pubmed/?term=Atabeko%C4%9Flu%20CS%5bAuthor%5d&amp;cauthor=true&amp;cauthor_uid=24295028" TargetMode="External"/><Relationship Id="rId4" Type="http://schemas.openxmlformats.org/officeDocument/2006/relationships/hyperlink" Target="https://www.ncbi.nlm.nih.gov/pubmed/?term=Kahraman%20K%5bAuthor%5d&amp;cauthor=true&amp;cauthor_uid=24295028" TargetMode="External"/><Relationship Id="rId9" Type="http://schemas.openxmlformats.org/officeDocument/2006/relationships/hyperlink" Target="https://www.ncbi.nlm.nih.gov/pubmed/24295028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26399775" TargetMode="External"/><Relationship Id="rId3" Type="http://schemas.openxmlformats.org/officeDocument/2006/relationships/hyperlink" Target="https://www.ncbi.nlm.nih.gov/pubmed/?term=%C5%9E%C3%BCk%C3%BCr%20YE%5bAuthor%5d&amp;cauthor=true&amp;cauthor_uid=26399775" TargetMode="External"/><Relationship Id="rId7" Type="http://schemas.openxmlformats.org/officeDocument/2006/relationships/hyperlink" Target="https://www.ncbi.nlm.nih.gov/pubmed/?term=%C3%96zmen%20B%5bAuthor%5d&amp;cauthor=true&amp;cauthor_uid=26399775" TargetMode="External"/><Relationship Id="rId2" Type="http://schemas.openxmlformats.org/officeDocument/2006/relationships/hyperlink" Target="https://www.ncbi.nlm.nih.gov/pubmed/?term=Berker%20B%5bAuthor%5d&amp;cauthor=true&amp;cauthor_uid=263997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S%C3%B6nmezer%20M%5bAuthor%5d&amp;cauthor=true&amp;cauthor_uid=26399775" TargetMode="External"/><Relationship Id="rId5" Type="http://schemas.openxmlformats.org/officeDocument/2006/relationships/hyperlink" Target="https://www.ncbi.nlm.nih.gov/pubmed/?term=Atabeko%C4%9Flu%20CS%5bAuthor%5d&amp;cauthor=true&amp;cauthor_uid=26399775" TargetMode="External"/><Relationship Id="rId4" Type="http://schemas.openxmlformats.org/officeDocument/2006/relationships/hyperlink" Target="https://www.ncbi.nlm.nih.gov/pubmed/?term=Ayta%C3%A7%20R%5bAuthor%5d&amp;cauthor=true&amp;cauthor_uid=26399775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5400" b="1" i="1" dirty="0" smtClean="0"/>
              <a:t>IVF Uygulamalarında Hidrosalpinks Yönetimi</a:t>
            </a:r>
            <a:endParaRPr lang="tr-TR" sz="5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Prof</a:t>
            </a:r>
            <a:r>
              <a:rPr lang="tr-TR" dirty="0" smtClean="0"/>
              <a:t> </a:t>
            </a:r>
            <a:r>
              <a:rPr lang="tr-TR" dirty="0" err="1" smtClean="0"/>
              <a:t>Dr</a:t>
            </a:r>
            <a:r>
              <a:rPr lang="tr-TR" dirty="0" smtClean="0"/>
              <a:t> Ülkü Özmen Bülent Ecevit Üniversitesi Tıp Fakültesi Kadın </a:t>
            </a:r>
            <a:r>
              <a:rPr lang="tr-TR" dirty="0"/>
              <a:t>H</a:t>
            </a:r>
            <a:r>
              <a:rPr lang="tr-TR" dirty="0" smtClean="0"/>
              <a:t>astalıkları ve Doğum AD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90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Hidrosalpenks</a:t>
            </a:r>
            <a:r>
              <a:rPr lang="tr-TR" b="1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Özellikle hidrosalpenks </a:t>
            </a:r>
            <a:r>
              <a:rPr lang="tr-TR" dirty="0"/>
              <a:t>varlığında</a:t>
            </a:r>
            <a:r>
              <a:rPr lang="tr-TR" dirty="0" smtClean="0"/>
              <a:t> IVF/ICSI öncesi cerrahi en sık kullanılan yöntemdir</a:t>
            </a:r>
          </a:p>
          <a:p>
            <a:r>
              <a:rPr lang="tr-TR" dirty="0" smtClean="0"/>
              <a:t>Fakat hangi tedavi ve ne zaman (IVF/ICSI öncesi &amp; sonrası) uygulanacağına dair tam bir fikir birliği yoktur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68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Ülkü\Desktop\galaksi7\6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4176463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08511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79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Ülkü\Desktop\galaksi7\66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6632"/>
            <a:ext cx="698477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2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Ülkü\Desktop\galaksi7\83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8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tr-TR"/>
          </a:p>
        </p:txBody>
      </p:sp>
      <p:pic>
        <p:nvPicPr>
          <p:cNvPr id="1026" name="Picture 2" descr="C:\Users\Ülkü\Desktop\galaksi7\774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Ülkü\Desktop\galaksi7\77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7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4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Hidrosalpenks</a:t>
            </a:r>
            <a:r>
              <a:rPr lang="tr-TR" b="1" dirty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Hidrosalpenks canlı doğum oranlarında %50 ye varan oranda azalmaya neden olmaktadır </a:t>
            </a:r>
          </a:p>
          <a:p>
            <a:r>
              <a:rPr lang="tr-TR" dirty="0" err="1" smtClean="0"/>
              <a:t>Hidrosalpinks</a:t>
            </a:r>
            <a:r>
              <a:rPr lang="tr-TR" dirty="0" smtClean="0"/>
              <a:t> ne kadar büyük ve vajinal </a:t>
            </a:r>
            <a:r>
              <a:rPr lang="tr-TR" dirty="0" err="1" smtClean="0"/>
              <a:t>usg</a:t>
            </a:r>
            <a:r>
              <a:rPr lang="tr-TR" dirty="0" smtClean="0"/>
              <a:t> ile ne kadar belirgin ise başarı o kadar azalmaktadır </a:t>
            </a:r>
          </a:p>
          <a:p>
            <a:pPr marL="0" indent="0">
              <a:buNone/>
            </a:pPr>
            <a:r>
              <a:rPr lang="tr-TR" sz="1400" dirty="0" err="1"/>
              <a:t>Zeyneloglu</a:t>
            </a:r>
            <a:r>
              <a:rPr lang="tr-TR" sz="1400" dirty="0"/>
              <a:t> HB, </a:t>
            </a:r>
            <a:r>
              <a:rPr lang="tr-TR" sz="1400" dirty="0" err="1"/>
              <a:t>Arici</a:t>
            </a:r>
            <a:r>
              <a:rPr lang="tr-TR" sz="1400" dirty="0"/>
              <a:t> A, </a:t>
            </a:r>
            <a:r>
              <a:rPr lang="tr-TR" sz="1400" dirty="0" err="1"/>
              <a:t>Olive</a:t>
            </a:r>
            <a:r>
              <a:rPr lang="tr-TR" sz="1400" dirty="0"/>
              <a:t> DL. 1998. </a:t>
            </a:r>
            <a:r>
              <a:rPr lang="tr-TR" sz="1400" dirty="0" err="1"/>
              <a:t>Adverse</a:t>
            </a:r>
            <a:r>
              <a:rPr lang="tr-TR" sz="1400" dirty="0"/>
              <a:t> </a:t>
            </a:r>
            <a:r>
              <a:rPr lang="tr-TR" sz="1400" dirty="0" err="1"/>
              <a:t>effects</a:t>
            </a:r>
            <a:r>
              <a:rPr lang="tr-TR" sz="1400" dirty="0"/>
              <a:t> of </a:t>
            </a:r>
            <a:r>
              <a:rPr lang="tr-TR" sz="1400" dirty="0" err="1" smtClean="0"/>
              <a:t>hydrosalpinx</a:t>
            </a:r>
            <a:r>
              <a:rPr lang="tr-TR" sz="1400" dirty="0"/>
              <a:t> </a:t>
            </a:r>
            <a:r>
              <a:rPr lang="en-US" sz="1400" dirty="0" smtClean="0"/>
              <a:t>on </a:t>
            </a:r>
            <a:r>
              <a:rPr lang="en-US" sz="1400" dirty="0"/>
              <a:t>pregnancy rates after in vitro fertilization-embryo transfer. </a:t>
            </a:r>
            <a:r>
              <a:rPr lang="en-US" sz="1400" dirty="0" smtClean="0"/>
              <a:t>Fertility</a:t>
            </a:r>
            <a:r>
              <a:rPr lang="tr-TR" sz="1400" dirty="0" smtClean="0"/>
              <a:t> </a:t>
            </a:r>
            <a:r>
              <a:rPr lang="tr-TR" sz="1400" dirty="0" err="1" smtClean="0"/>
              <a:t>and</a:t>
            </a:r>
            <a:r>
              <a:rPr lang="tr-TR" sz="1400" dirty="0" smtClean="0"/>
              <a:t> </a:t>
            </a:r>
            <a:r>
              <a:rPr lang="tr-TR" sz="1400" dirty="0" err="1"/>
              <a:t>Sterility</a:t>
            </a:r>
            <a:r>
              <a:rPr lang="tr-TR" sz="1400" dirty="0"/>
              <a:t> 70:492–429.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67718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/>
              <a:t>T</a:t>
            </a:r>
            <a:r>
              <a:rPr lang="tr-TR" b="1" dirty="0" err="1" smtClean="0"/>
              <a:t>elositler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3400" dirty="0" err="1" smtClean="0"/>
              <a:t>Telositler</a:t>
            </a:r>
            <a:r>
              <a:rPr lang="tr-TR" sz="3400" dirty="0" smtClean="0"/>
              <a:t> </a:t>
            </a:r>
            <a:r>
              <a:rPr lang="tr-TR" sz="3400" dirty="0" err="1" smtClean="0"/>
              <a:t>multipl</a:t>
            </a:r>
            <a:r>
              <a:rPr lang="tr-TR" sz="3400" dirty="0" smtClean="0"/>
              <a:t> potansiyel </a:t>
            </a:r>
            <a:r>
              <a:rPr lang="tr-TR" sz="3400" dirty="0" err="1" smtClean="0"/>
              <a:t>biofonksiyona</a:t>
            </a:r>
            <a:r>
              <a:rPr lang="tr-TR" sz="3400" dirty="0" smtClean="0"/>
              <a:t> sahip bir çeşit </a:t>
            </a:r>
            <a:r>
              <a:rPr lang="tr-TR" sz="3400" dirty="0" err="1" smtClean="0"/>
              <a:t>interstitial</a:t>
            </a:r>
            <a:r>
              <a:rPr lang="tr-TR" sz="3400" dirty="0" smtClean="0"/>
              <a:t> hücre tipidirler</a:t>
            </a:r>
          </a:p>
          <a:p>
            <a:r>
              <a:rPr lang="tr-TR" sz="3400" dirty="0" smtClean="0"/>
              <a:t>Tubanın yapısal ve fonksiyonel bütünlüğünü etkilerler</a:t>
            </a:r>
          </a:p>
          <a:p>
            <a:r>
              <a:rPr lang="tr-TR" sz="3400" dirty="0" err="1" smtClean="0"/>
              <a:t>Telositler</a:t>
            </a:r>
            <a:r>
              <a:rPr lang="tr-TR" sz="3400" dirty="0" smtClean="0"/>
              <a:t> çoğunlukla düz kas hücreleri ile temas etmektedirler </a:t>
            </a:r>
          </a:p>
          <a:p>
            <a:r>
              <a:rPr lang="tr-TR" sz="3400" dirty="0" smtClean="0"/>
              <a:t>Herhangi bir enfeksiyon varlığında </a:t>
            </a:r>
            <a:r>
              <a:rPr lang="tr-TR" sz="3400" dirty="0" err="1" smtClean="0"/>
              <a:t>salpenjit</a:t>
            </a:r>
            <a:r>
              <a:rPr lang="tr-TR" sz="3400" dirty="0" smtClean="0"/>
              <a:t> gibi </a:t>
            </a:r>
            <a:r>
              <a:rPr lang="tr-TR" sz="3400" dirty="0" err="1" smtClean="0"/>
              <a:t>telositlerin</a:t>
            </a:r>
            <a:r>
              <a:rPr lang="tr-TR" sz="3400" dirty="0" smtClean="0"/>
              <a:t> yok olduğu gözlenmiştir</a:t>
            </a:r>
          </a:p>
          <a:p>
            <a:r>
              <a:rPr lang="tr-TR" sz="3400" dirty="0" err="1" smtClean="0"/>
              <a:t>Endometriosiz</a:t>
            </a:r>
            <a:r>
              <a:rPr lang="tr-TR" sz="3400" dirty="0" smtClean="0"/>
              <a:t> hastalarında da bu hücrelerde azalma olmaktadır</a:t>
            </a:r>
          </a:p>
          <a:p>
            <a:r>
              <a:rPr lang="tr-TR" sz="3400" dirty="0" smtClean="0"/>
              <a:t>Bu hücrelerin onarma/</a:t>
            </a:r>
            <a:r>
              <a:rPr lang="tr-TR" sz="3400" dirty="0" err="1" smtClean="0"/>
              <a:t>rejenerasyonda</a:t>
            </a:r>
            <a:r>
              <a:rPr lang="tr-TR" sz="3400" dirty="0" smtClean="0"/>
              <a:t> görev aldığı düşünülmektedir</a:t>
            </a:r>
          </a:p>
          <a:p>
            <a:r>
              <a:rPr lang="tr-TR" sz="3400" dirty="0" smtClean="0"/>
              <a:t>Azalmaları veya yok olmaları  </a:t>
            </a:r>
            <a:r>
              <a:rPr lang="tr-TR" sz="3400" dirty="0" err="1" smtClean="0"/>
              <a:t>fibrozisle</a:t>
            </a:r>
            <a:r>
              <a:rPr lang="tr-TR" sz="3400" dirty="0" smtClean="0"/>
              <a:t> sonuçlanmaktadır</a:t>
            </a:r>
          </a:p>
          <a:p>
            <a:pPr marL="0" indent="0">
              <a:buNone/>
            </a:pPr>
            <a:r>
              <a:rPr lang="pl-PL" sz="2000" dirty="0" smtClean="0"/>
              <a:t>Veronika </a:t>
            </a:r>
            <a:r>
              <a:rPr lang="pl-PL" sz="2000" dirty="0"/>
              <a:t>Aleksandrovych, Marek Sajewicz, Jerzy </a:t>
            </a:r>
            <a:r>
              <a:rPr lang="tr-TR" sz="2000" dirty="0" smtClean="0"/>
              <a:t>A.</a:t>
            </a:r>
            <a:r>
              <a:rPr lang="pl-PL" sz="2000" dirty="0" smtClean="0"/>
              <a:t>Walocha,</a:t>
            </a:r>
            <a:r>
              <a:rPr lang="tr-TR" sz="2000" dirty="0" err="1"/>
              <a:t>Krzysztof</a:t>
            </a:r>
            <a:r>
              <a:rPr lang="tr-TR" sz="2000" dirty="0"/>
              <a:t> </a:t>
            </a:r>
            <a:r>
              <a:rPr lang="tr-TR" sz="2000" dirty="0" err="1" smtClean="0"/>
              <a:t>Gil</a:t>
            </a:r>
            <a:r>
              <a:rPr lang="tr-TR" sz="2000" dirty="0" smtClean="0"/>
              <a:t>. </a:t>
            </a:r>
            <a:r>
              <a:rPr lang="en-US" sz="2000" b="1" dirty="0" smtClean="0"/>
              <a:t>Tubal </a:t>
            </a:r>
            <a:r>
              <a:rPr lang="en-US" sz="2000" b="1" dirty="0" err="1"/>
              <a:t>telocytes</a:t>
            </a:r>
            <a:r>
              <a:rPr lang="en-US" sz="2000" b="1" dirty="0"/>
              <a:t>: factor infertility reason</a:t>
            </a:r>
            <a:r>
              <a:rPr lang="en-US" sz="2000" b="1" dirty="0" smtClean="0"/>
              <a:t>?</a:t>
            </a:r>
            <a:r>
              <a:rPr lang="tr-TR" sz="2000" b="1" dirty="0" smtClean="0"/>
              <a:t> </a:t>
            </a:r>
            <a:r>
              <a:rPr lang="tr-TR" sz="2000" dirty="0" err="1"/>
              <a:t>Folıa</a:t>
            </a:r>
            <a:r>
              <a:rPr lang="tr-TR" sz="2000" dirty="0"/>
              <a:t> </a:t>
            </a:r>
            <a:r>
              <a:rPr lang="tr-TR" sz="2000" dirty="0" err="1"/>
              <a:t>Medıca</a:t>
            </a:r>
            <a:r>
              <a:rPr lang="tr-TR" sz="2000" dirty="0"/>
              <a:t> </a:t>
            </a:r>
            <a:r>
              <a:rPr lang="tr-TR" sz="2000" dirty="0" err="1" smtClean="0"/>
              <a:t>Cracovıensıa</a:t>
            </a:r>
            <a:r>
              <a:rPr lang="tr-TR" sz="2000" dirty="0" smtClean="0"/>
              <a:t>.</a:t>
            </a:r>
            <a:r>
              <a:rPr lang="nl-NL" sz="2000" dirty="0" smtClean="0"/>
              <a:t>Vol. </a:t>
            </a:r>
            <a:r>
              <a:rPr lang="nl-NL" sz="2000" dirty="0"/>
              <a:t>2, 2016: 17–23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81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Tubal</a:t>
            </a:r>
            <a:r>
              <a:rPr lang="tr-TR" b="1" dirty="0" smtClean="0"/>
              <a:t> faktör ve </a:t>
            </a:r>
            <a:r>
              <a:rPr lang="tr-TR" b="1" dirty="0" err="1" smtClean="0"/>
              <a:t>endometriyum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Tubal </a:t>
            </a:r>
            <a:r>
              <a:rPr lang="tr-TR" dirty="0" smtClean="0"/>
              <a:t>faktör tespit </a:t>
            </a:r>
            <a:r>
              <a:rPr lang="tr-TR" dirty="0" smtClean="0"/>
              <a:t>edilen hastalarda  uterin arter  resistansında artma ve kanlanmada azalma olmaktadır</a:t>
            </a:r>
          </a:p>
          <a:p>
            <a:r>
              <a:rPr lang="tr-TR" dirty="0" smtClean="0"/>
              <a:t>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hastalarında da </a:t>
            </a:r>
            <a:r>
              <a:rPr lang="tr-TR" dirty="0" err="1" smtClean="0"/>
              <a:t>uterin</a:t>
            </a:r>
            <a:r>
              <a:rPr lang="tr-TR" dirty="0" smtClean="0"/>
              <a:t> arter ve </a:t>
            </a:r>
            <a:r>
              <a:rPr lang="tr-TR" dirty="0" err="1" smtClean="0"/>
              <a:t>endometriyal</a:t>
            </a:r>
            <a:r>
              <a:rPr lang="tr-TR" dirty="0" smtClean="0"/>
              <a:t> arterlerin  </a:t>
            </a:r>
            <a:r>
              <a:rPr lang="tr-TR" dirty="0" err="1" smtClean="0"/>
              <a:t>resistansında</a:t>
            </a:r>
            <a:r>
              <a:rPr lang="tr-TR" dirty="0" smtClean="0"/>
              <a:t> artma  gözlenmiştir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en-US" sz="1500" dirty="0" smtClean="0"/>
              <a:t>Steer CV, Tan SL, Mason BA, Campbell S. </a:t>
            </a:r>
            <a:r>
              <a:rPr lang="en-US" sz="1500" dirty="0" err="1" smtClean="0"/>
              <a:t>Midluteal</a:t>
            </a:r>
            <a:r>
              <a:rPr lang="tr-TR" sz="1500" dirty="0" smtClean="0"/>
              <a:t> </a:t>
            </a:r>
            <a:r>
              <a:rPr lang="en-US" sz="1500" dirty="0" smtClean="0"/>
              <a:t>phase vaginal</a:t>
            </a:r>
            <a:r>
              <a:rPr lang="tr-TR" sz="1500" dirty="0" smtClean="0"/>
              <a:t> </a:t>
            </a:r>
            <a:r>
              <a:rPr lang="en-US" sz="1500" dirty="0" smtClean="0"/>
              <a:t>color Doppler assessment of uterine artery impedance in a </a:t>
            </a:r>
            <a:r>
              <a:rPr lang="en-US" sz="1500" dirty="0" err="1" smtClean="0"/>
              <a:t>subfertile</a:t>
            </a:r>
            <a:r>
              <a:rPr lang="tr-TR" sz="1500" dirty="0" smtClean="0"/>
              <a:t> </a:t>
            </a:r>
            <a:r>
              <a:rPr lang="tr-TR" sz="1500" dirty="0" err="1" smtClean="0"/>
              <a:t>population</a:t>
            </a:r>
            <a:r>
              <a:rPr lang="tr-TR" sz="1500" dirty="0" smtClean="0"/>
              <a:t>. </a:t>
            </a:r>
            <a:r>
              <a:rPr lang="tr-TR" sz="1500" dirty="0" err="1" smtClean="0"/>
              <a:t>Fertil</a:t>
            </a:r>
            <a:r>
              <a:rPr lang="tr-TR" sz="1500" dirty="0" smtClean="0"/>
              <a:t> Steril 1994;61:53–8.</a:t>
            </a:r>
            <a:endParaRPr lang="tr-TR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Hidrosalpenks</a:t>
            </a:r>
            <a:r>
              <a:rPr lang="tr-TR" b="1" dirty="0" smtClean="0"/>
              <a:t> ve </a:t>
            </a:r>
            <a:r>
              <a:rPr lang="tr-TR" b="1" dirty="0" err="1" smtClean="0"/>
              <a:t>over</a:t>
            </a:r>
            <a:r>
              <a:rPr lang="tr-TR" b="1" dirty="0" smtClean="0"/>
              <a:t>-</a:t>
            </a:r>
            <a:r>
              <a:rPr lang="tr-TR" b="1" dirty="0" err="1" smtClean="0"/>
              <a:t>uterin</a:t>
            </a:r>
            <a:r>
              <a:rPr lang="tr-TR" b="1" dirty="0" smtClean="0"/>
              <a:t> kanlanma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Hidrosalpenks tespit edilen hastalarla (hidrosalpenks grubu) erkek faktörü ve açıklanamayan infertilite tespit edilen hastaların (non hidrosalpenks grubu )  ovaryen ve uterine arter PI ve RI , </a:t>
            </a:r>
            <a:r>
              <a:rPr lang="en-US" dirty="0" smtClean="0"/>
              <a:t>3D power Doppler </a:t>
            </a:r>
            <a:r>
              <a:rPr lang="en-US" dirty="0" err="1" smtClean="0"/>
              <a:t>va</a:t>
            </a:r>
            <a:r>
              <a:rPr lang="tr-TR" dirty="0" err="1" smtClean="0"/>
              <a:t>kü</a:t>
            </a:r>
            <a:r>
              <a:rPr lang="en-US" dirty="0" err="1" smtClean="0"/>
              <a:t>lariza</a:t>
            </a:r>
            <a:r>
              <a:rPr lang="tr-TR" dirty="0" err="1" smtClean="0"/>
              <a:t>sy</a:t>
            </a:r>
            <a:r>
              <a:rPr lang="en-US" dirty="0" smtClean="0"/>
              <a:t>on </a:t>
            </a:r>
            <a:r>
              <a:rPr lang="en-US" dirty="0" err="1" smtClean="0"/>
              <a:t>inde</a:t>
            </a:r>
            <a:r>
              <a:rPr lang="tr-TR" dirty="0" err="1" smtClean="0"/>
              <a:t>ks</a:t>
            </a:r>
            <a:r>
              <a:rPr lang="en-US" dirty="0" smtClean="0"/>
              <a:t> (VI), flow </a:t>
            </a:r>
            <a:r>
              <a:rPr lang="en-US" dirty="0" err="1" smtClean="0"/>
              <a:t>inde</a:t>
            </a:r>
            <a:r>
              <a:rPr lang="tr-TR" dirty="0" err="1" smtClean="0"/>
              <a:t>ks</a:t>
            </a:r>
            <a:r>
              <a:rPr lang="en-US" dirty="0" smtClean="0"/>
              <a:t> (FI), and </a:t>
            </a:r>
            <a:r>
              <a:rPr lang="en-US" dirty="0" err="1" smtClean="0"/>
              <a:t>va</a:t>
            </a:r>
            <a:r>
              <a:rPr lang="tr-TR" dirty="0" err="1" smtClean="0"/>
              <a:t>kü</a:t>
            </a:r>
            <a:r>
              <a:rPr lang="en-US" dirty="0" err="1" smtClean="0"/>
              <a:t>lariza</a:t>
            </a:r>
            <a:r>
              <a:rPr lang="tr-TR" dirty="0" err="1" smtClean="0"/>
              <a:t>sy</a:t>
            </a:r>
            <a:r>
              <a:rPr lang="en-US" dirty="0" smtClean="0"/>
              <a:t>on</a:t>
            </a:r>
            <a:r>
              <a:rPr lang="tr-TR" dirty="0" smtClean="0"/>
              <a:t> </a:t>
            </a:r>
            <a:r>
              <a:rPr lang="tr-TR" dirty="0" err="1" smtClean="0"/>
              <a:t>flow</a:t>
            </a:r>
            <a:r>
              <a:rPr lang="en-US" dirty="0" smtClean="0"/>
              <a:t> </a:t>
            </a:r>
            <a:r>
              <a:rPr lang="en-US" dirty="0" err="1" smtClean="0"/>
              <a:t>inde</a:t>
            </a:r>
            <a:r>
              <a:rPr lang="tr-TR" dirty="0" err="1" smtClean="0"/>
              <a:t>ksi</a:t>
            </a:r>
            <a:r>
              <a:rPr lang="en-US" dirty="0" smtClean="0"/>
              <a:t> (V</a:t>
            </a:r>
            <a:r>
              <a:rPr lang="tr-TR" dirty="0" smtClean="0"/>
              <a:t>F</a:t>
            </a:r>
            <a:r>
              <a:rPr lang="en-US" dirty="0" smtClean="0"/>
              <a:t>I) </a:t>
            </a:r>
            <a:r>
              <a:rPr lang="tr-TR" dirty="0" smtClean="0"/>
              <a:t>karşılaştırıldığında </a:t>
            </a:r>
          </a:p>
          <a:p>
            <a:r>
              <a:rPr lang="tr-TR" dirty="0" smtClean="0"/>
              <a:t>E</a:t>
            </a:r>
            <a:r>
              <a:rPr lang="en-US" dirty="0" err="1" smtClean="0"/>
              <a:t>ndometri</a:t>
            </a:r>
            <a:r>
              <a:rPr lang="tr-TR" dirty="0" smtClean="0"/>
              <a:t>y</a:t>
            </a:r>
            <a:r>
              <a:rPr lang="en-US" dirty="0" smtClean="0"/>
              <a:t>al VI (p = 0.002), FI (p = 0.041), </a:t>
            </a:r>
            <a:r>
              <a:rPr lang="tr-TR" dirty="0" smtClean="0"/>
              <a:t>ve</a:t>
            </a:r>
            <a:r>
              <a:rPr lang="en-US" dirty="0" smtClean="0"/>
              <a:t> VFI (p = 0.018), </a:t>
            </a:r>
            <a:r>
              <a:rPr lang="tr-TR" dirty="0" smtClean="0"/>
              <a:t>ve </a:t>
            </a:r>
            <a:r>
              <a:rPr lang="en-US" dirty="0" err="1" smtClean="0"/>
              <a:t>ovar</a:t>
            </a:r>
            <a:r>
              <a:rPr lang="tr-TR" dirty="0" smtClean="0"/>
              <a:t>ye</a:t>
            </a:r>
            <a:r>
              <a:rPr lang="en-US" dirty="0" smtClean="0"/>
              <a:t>n VI (p = 0.011), </a:t>
            </a:r>
            <a:r>
              <a:rPr lang="tr-TR" dirty="0" smtClean="0"/>
              <a:t>ve </a:t>
            </a:r>
            <a:r>
              <a:rPr lang="en-US" dirty="0" smtClean="0"/>
              <a:t> VFI (p = 0.015) </a:t>
            </a:r>
            <a:r>
              <a:rPr lang="tr-TR" dirty="0" smtClean="0"/>
              <a:t> anlamlı olarak </a:t>
            </a:r>
            <a:r>
              <a:rPr lang="tr-TR" dirty="0" err="1" smtClean="0"/>
              <a:t>hidrosalpenks</a:t>
            </a:r>
            <a:r>
              <a:rPr lang="tr-TR" dirty="0" smtClean="0"/>
              <a:t> grubunda düşük bulunmuştur </a:t>
            </a:r>
          </a:p>
          <a:p>
            <a:r>
              <a:rPr lang="tr-TR" dirty="0" smtClean="0"/>
              <a:t>İki grup arasında </a:t>
            </a:r>
            <a:r>
              <a:rPr lang="tr-TR" dirty="0" err="1" smtClean="0"/>
              <a:t>endometriyal</a:t>
            </a:r>
            <a:r>
              <a:rPr lang="tr-TR" dirty="0" smtClean="0"/>
              <a:t> kalınlık </a:t>
            </a:r>
            <a:r>
              <a:rPr lang="tr-TR" dirty="0" err="1" smtClean="0"/>
              <a:t>ovaryen</a:t>
            </a:r>
            <a:r>
              <a:rPr lang="tr-TR" dirty="0" smtClean="0"/>
              <a:t> ve </a:t>
            </a:r>
            <a:r>
              <a:rPr lang="tr-TR" dirty="0" err="1" smtClean="0"/>
              <a:t>uterine</a:t>
            </a:r>
            <a:r>
              <a:rPr lang="tr-TR" dirty="0" smtClean="0"/>
              <a:t> arter PI ve RI arasında anlamlı fark bulunmamıştır</a:t>
            </a:r>
          </a:p>
          <a:p>
            <a:r>
              <a:rPr lang="tr-TR" dirty="0" err="1" smtClean="0"/>
              <a:t>Hidrosalpenksde</a:t>
            </a:r>
            <a:r>
              <a:rPr lang="tr-TR" dirty="0" smtClean="0"/>
              <a:t> </a:t>
            </a:r>
            <a:r>
              <a:rPr lang="tr-TR" dirty="0" err="1" smtClean="0"/>
              <a:t>endometriyum</a:t>
            </a:r>
            <a:r>
              <a:rPr lang="tr-TR" dirty="0" smtClean="0"/>
              <a:t> ve </a:t>
            </a:r>
            <a:r>
              <a:rPr lang="tr-TR" dirty="0" err="1" smtClean="0"/>
              <a:t>ovaryen</a:t>
            </a:r>
            <a:r>
              <a:rPr lang="tr-TR" dirty="0" smtClean="0"/>
              <a:t> kan </a:t>
            </a:r>
            <a:r>
              <a:rPr lang="tr-TR" dirty="0" err="1" smtClean="0"/>
              <a:t>akımınında</a:t>
            </a:r>
            <a:r>
              <a:rPr lang="tr-TR" dirty="0" smtClean="0"/>
              <a:t> bozulma vardır ve bu da </a:t>
            </a:r>
            <a:r>
              <a:rPr lang="tr-TR" dirty="0" err="1" smtClean="0"/>
              <a:t>endometriyal</a:t>
            </a:r>
            <a:r>
              <a:rPr lang="tr-TR" dirty="0" smtClean="0"/>
              <a:t> </a:t>
            </a:r>
            <a:r>
              <a:rPr lang="tr-TR" dirty="0" err="1" smtClean="0"/>
              <a:t>reseptiviteyi</a:t>
            </a:r>
            <a:r>
              <a:rPr lang="tr-TR" dirty="0" smtClean="0"/>
              <a:t> ve oosit kalitesini olumsuz etkileyebilir </a:t>
            </a:r>
          </a:p>
          <a:p>
            <a:pPr>
              <a:buNone/>
            </a:pPr>
            <a:r>
              <a:rPr lang="tr-TR" sz="2200" dirty="0" err="1" smtClean="0"/>
              <a:t>Akmal</a:t>
            </a:r>
            <a:r>
              <a:rPr lang="tr-TR" sz="2200" dirty="0" smtClean="0"/>
              <a:t> El-</a:t>
            </a:r>
            <a:r>
              <a:rPr lang="tr-TR" sz="2200" dirty="0" err="1" smtClean="0"/>
              <a:t>Mazny</a:t>
            </a:r>
            <a:r>
              <a:rPr lang="tr-TR" sz="2200" dirty="0" smtClean="0"/>
              <a:t> , </a:t>
            </a:r>
            <a:r>
              <a:rPr lang="tr-TR" sz="2200" dirty="0" err="1" smtClean="0"/>
              <a:t>Wafaa</a:t>
            </a:r>
            <a:r>
              <a:rPr lang="tr-TR" sz="2200" dirty="0" smtClean="0"/>
              <a:t> </a:t>
            </a:r>
            <a:r>
              <a:rPr lang="tr-TR" sz="2200" dirty="0" err="1" smtClean="0"/>
              <a:t>Ramadan</a:t>
            </a:r>
            <a:r>
              <a:rPr lang="tr-TR" sz="2200" dirty="0" smtClean="0"/>
              <a:t>, </a:t>
            </a:r>
            <a:r>
              <a:rPr lang="tr-TR" sz="2200" dirty="0" err="1" smtClean="0"/>
              <a:t>Ahmed</a:t>
            </a:r>
            <a:r>
              <a:rPr lang="tr-TR" sz="2200" dirty="0" smtClean="0"/>
              <a:t> </a:t>
            </a:r>
            <a:r>
              <a:rPr lang="tr-TR" sz="2200" dirty="0" err="1" smtClean="0"/>
              <a:t>Kamel</a:t>
            </a:r>
            <a:r>
              <a:rPr lang="tr-TR" sz="2200" dirty="0" smtClean="0"/>
              <a:t>, </a:t>
            </a:r>
            <a:r>
              <a:rPr lang="tr-TR" sz="2200" dirty="0" err="1" smtClean="0"/>
              <a:t>Sherine</a:t>
            </a:r>
            <a:r>
              <a:rPr lang="tr-TR" sz="2200" dirty="0" smtClean="0"/>
              <a:t> </a:t>
            </a:r>
            <a:r>
              <a:rPr lang="tr-TR" sz="2200" dirty="0" err="1" smtClean="0"/>
              <a:t>Gad</a:t>
            </a:r>
            <a:r>
              <a:rPr lang="tr-TR" sz="2200" dirty="0" smtClean="0"/>
              <a:t>-Allah. </a:t>
            </a:r>
            <a:r>
              <a:rPr lang="tr-TR" sz="2200" dirty="0" err="1" smtClean="0"/>
              <a:t>Effect</a:t>
            </a:r>
            <a:r>
              <a:rPr lang="tr-TR" sz="2200" dirty="0" smtClean="0"/>
              <a:t> of </a:t>
            </a:r>
            <a:r>
              <a:rPr lang="tr-TR" sz="2200" dirty="0" err="1" smtClean="0"/>
              <a:t>hydrosalpinx</a:t>
            </a:r>
            <a:r>
              <a:rPr lang="tr-TR" sz="2200" dirty="0" smtClean="0"/>
              <a:t> on </a:t>
            </a:r>
            <a:r>
              <a:rPr lang="tr-TR" sz="2200" dirty="0" err="1" smtClean="0"/>
              <a:t>uterine</a:t>
            </a:r>
            <a:r>
              <a:rPr lang="tr-TR" sz="2200" dirty="0" smtClean="0"/>
              <a:t> </a:t>
            </a:r>
            <a:r>
              <a:rPr lang="tr-TR" sz="2200" dirty="0" err="1" smtClean="0"/>
              <a:t>and</a:t>
            </a:r>
            <a:r>
              <a:rPr lang="tr-TR" sz="2200" dirty="0" smtClean="0"/>
              <a:t> </a:t>
            </a:r>
            <a:r>
              <a:rPr lang="tr-TR" sz="2200" dirty="0" err="1" smtClean="0"/>
              <a:t>ovarian</a:t>
            </a:r>
            <a:r>
              <a:rPr lang="tr-TR" sz="2200" dirty="0" smtClean="0"/>
              <a:t> </a:t>
            </a:r>
            <a:r>
              <a:rPr lang="tr-TR" sz="2200" dirty="0" err="1" smtClean="0"/>
              <a:t>hemodynamics</a:t>
            </a:r>
            <a:r>
              <a:rPr lang="tr-TR" sz="2200" dirty="0" smtClean="0"/>
              <a:t> in </a:t>
            </a:r>
            <a:r>
              <a:rPr lang="tr-TR" sz="2200" dirty="0" err="1" smtClean="0"/>
              <a:t>women</a:t>
            </a:r>
            <a:r>
              <a:rPr lang="tr-TR" sz="2200" dirty="0" smtClean="0"/>
              <a:t> </a:t>
            </a:r>
            <a:r>
              <a:rPr lang="tr-TR" sz="2200" dirty="0" err="1" smtClean="0"/>
              <a:t>with</a:t>
            </a:r>
            <a:r>
              <a:rPr lang="tr-TR" sz="2200" dirty="0" smtClean="0"/>
              <a:t> </a:t>
            </a:r>
            <a:r>
              <a:rPr lang="tr-TR" sz="2200" dirty="0" err="1" smtClean="0"/>
              <a:t>tubal</a:t>
            </a:r>
            <a:r>
              <a:rPr lang="tr-TR" sz="2200" dirty="0" smtClean="0"/>
              <a:t> </a:t>
            </a:r>
            <a:r>
              <a:rPr lang="tr-TR" sz="2200" dirty="0" err="1" smtClean="0"/>
              <a:t>factor</a:t>
            </a:r>
            <a:r>
              <a:rPr lang="tr-TR" sz="2200" dirty="0" smtClean="0"/>
              <a:t> </a:t>
            </a:r>
            <a:r>
              <a:rPr lang="tr-TR" sz="2200" dirty="0" err="1" smtClean="0"/>
              <a:t>infertility</a:t>
            </a:r>
            <a:r>
              <a:rPr lang="tr-TR" sz="2200" dirty="0" smtClean="0"/>
              <a:t>.</a:t>
            </a:r>
            <a:r>
              <a:rPr lang="en-US" sz="2200" dirty="0" smtClean="0"/>
              <a:t> European Journal of Obstetrics &amp; Gynecology and Reproductive Biology 199 (2016) 55–59</a:t>
            </a:r>
            <a:r>
              <a:rPr lang="tr-TR" sz="2200" dirty="0" smtClean="0"/>
              <a:t>.</a:t>
            </a:r>
            <a:r>
              <a:rPr lang="en-US" sz="2200" dirty="0" smtClean="0"/>
              <a:t> </a:t>
            </a:r>
            <a:endParaRPr lang="tr-TR" sz="22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Tubal nedenlere bağlı infertilite IVF uygulamalarının başlangıçına neden olmuştur</a:t>
            </a:r>
          </a:p>
          <a:p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05474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IVF de Gebelik Oranları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IVFde</a:t>
            </a:r>
            <a:r>
              <a:rPr lang="tr-TR" dirty="0" smtClean="0"/>
              <a:t> canlı doğum oranlarının </a:t>
            </a:r>
            <a:r>
              <a:rPr lang="tr-TR" dirty="0" err="1" smtClean="0"/>
              <a:t>infertilite</a:t>
            </a:r>
            <a:r>
              <a:rPr lang="tr-TR" dirty="0" smtClean="0"/>
              <a:t> nedenlerine göre başarı oranları:</a:t>
            </a:r>
          </a:p>
          <a:p>
            <a:r>
              <a:rPr lang="tr-TR" dirty="0" err="1" smtClean="0"/>
              <a:t>İnfertilite</a:t>
            </a:r>
            <a:r>
              <a:rPr lang="tr-TR" dirty="0" smtClean="0"/>
              <a:t> Nedeni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      OR</a:t>
            </a:r>
          </a:p>
          <a:p>
            <a:r>
              <a:rPr lang="pt-BR" dirty="0" smtClean="0"/>
              <a:t>Tubal fa</a:t>
            </a:r>
            <a:r>
              <a:rPr lang="tr-TR" dirty="0" smtClean="0"/>
              <a:t>k</a:t>
            </a:r>
            <a:r>
              <a:rPr lang="pt-BR" dirty="0" smtClean="0"/>
              <a:t>t</a:t>
            </a:r>
            <a:r>
              <a:rPr lang="tr-TR" dirty="0" smtClean="0"/>
              <a:t>ö</a:t>
            </a:r>
            <a:r>
              <a:rPr lang="pt-BR" dirty="0" smtClean="0"/>
              <a:t>r </a:t>
            </a:r>
            <a:r>
              <a:rPr lang="tr-TR" dirty="0" smtClean="0"/>
              <a:t>                 </a:t>
            </a:r>
            <a:r>
              <a:rPr lang="pt-BR" dirty="0" smtClean="0"/>
              <a:t>0.</a:t>
            </a:r>
            <a:r>
              <a:rPr lang="tr-TR" dirty="0" smtClean="0"/>
              <a:t>78</a:t>
            </a:r>
          </a:p>
          <a:p>
            <a:r>
              <a:rPr lang="tr-TR" dirty="0" smtClean="0"/>
              <a:t>Anovulasyon                 1.21</a:t>
            </a:r>
            <a:endParaRPr lang="tr-TR" dirty="0"/>
          </a:p>
          <a:p>
            <a:r>
              <a:rPr lang="tr-TR" dirty="0" smtClean="0"/>
              <a:t>Açıklanmayan</a:t>
            </a:r>
            <a:r>
              <a:rPr lang="tr-TR" dirty="0" smtClean="0"/>
              <a:t>               1.01 </a:t>
            </a:r>
            <a:endParaRPr lang="tr-TR" dirty="0" smtClean="0"/>
          </a:p>
          <a:p>
            <a:r>
              <a:rPr lang="tr-TR" dirty="0" smtClean="0"/>
              <a:t>Endometriozis              </a:t>
            </a:r>
            <a:r>
              <a:rPr lang="tr-TR" dirty="0"/>
              <a:t>0.70 </a:t>
            </a:r>
            <a:endParaRPr lang="tr-TR" dirty="0" smtClean="0"/>
          </a:p>
          <a:p>
            <a:r>
              <a:rPr lang="en-US" dirty="0" smtClean="0"/>
              <a:t>Male </a:t>
            </a:r>
            <a:r>
              <a:rPr lang="en-US" dirty="0"/>
              <a:t>factor </a:t>
            </a:r>
            <a:r>
              <a:rPr lang="tr-TR" dirty="0" smtClean="0"/>
              <a:t>                  </a:t>
            </a:r>
            <a:r>
              <a:rPr lang="en-US" dirty="0" smtClean="0"/>
              <a:t>1.02</a:t>
            </a:r>
            <a:endParaRPr lang="tr-TR" dirty="0" smtClean="0"/>
          </a:p>
          <a:p>
            <a:pPr marL="0" indent="0">
              <a:buNone/>
            </a:pPr>
            <a:r>
              <a:rPr lang="tr-TR" sz="2000" dirty="0" smtClean="0"/>
              <a:t>R.K</a:t>
            </a:r>
            <a:r>
              <a:rPr lang="tr-TR" sz="2000" dirty="0"/>
              <a:t>. </a:t>
            </a:r>
            <a:r>
              <a:rPr lang="tr-TR" sz="2000" dirty="0" err="1" smtClean="0"/>
              <a:t>Dhillon</a:t>
            </a:r>
            <a:r>
              <a:rPr lang="tr-TR" sz="2000" dirty="0" smtClean="0"/>
              <a:t>, </a:t>
            </a:r>
            <a:r>
              <a:rPr lang="tr-TR" sz="2000" dirty="0"/>
              <a:t>D.J. </a:t>
            </a:r>
            <a:r>
              <a:rPr lang="tr-TR" sz="2000" dirty="0" err="1" smtClean="0"/>
              <a:t>McLernon,P.P</a:t>
            </a:r>
            <a:r>
              <a:rPr lang="tr-TR" sz="2000" dirty="0"/>
              <a:t>. </a:t>
            </a:r>
            <a:r>
              <a:rPr lang="tr-TR" sz="2000" dirty="0" smtClean="0"/>
              <a:t>Smith, </a:t>
            </a:r>
            <a:r>
              <a:rPr lang="tr-TR" sz="2000" dirty="0"/>
              <a:t>S. </a:t>
            </a:r>
            <a:r>
              <a:rPr lang="tr-TR" sz="2000" dirty="0" err="1" smtClean="0"/>
              <a:t>Fishel</a:t>
            </a:r>
            <a:r>
              <a:rPr lang="tr-TR" sz="2000" dirty="0" smtClean="0"/>
              <a:t>, </a:t>
            </a:r>
            <a:r>
              <a:rPr lang="tr-TR" sz="2000" dirty="0"/>
              <a:t>K. </a:t>
            </a:r>
            <a:r>
              <a:rPr lang="tr-TR" sz="2000" dirty="0" err="1" smtClean="0"/>
              <a:t>Dowell</a:t>
            </a:r>
            <a:r>
              <a:rPr lang="tr-TR" sz="2000" dirty="0" smtClean="0"/>
              <a:t>,</a:t>
            </a:r>
            <a:r>
              <a:rPr lang="tr-TR" sz="2000" dirty="0"/>
              <a:t> </a:t>
            </a:r>
            <a:r>
              <a:rPr lang="en-US" sz="2000" dirty="0" smtClean="0"/>
              <a:t>J.J</a:t>
            </a:r>
            <a:r>
              <a:rPr lang="en-US" sz="2000" dirty="0"/>
              <a:t>. </a:t>
            </a:r>
            <a:r>
              <a:rPr lang="en-US" sz="2000" dirty="0" err="1" smtClean="0"/>
              <a:t>Deeks</a:t>
            </a:r>
            <a:r>
              <a:rPr lang="en-US" sz="2000" dirty="0" smtClean="0"/>
              <a:t>, </a:t>
            </a:r>
            <a:r>
              <a:rPr lang="en-US" sz="2000" dirty="0"/>
              <a:t>S. </a:t>
            </a:r>
            <a:r>
              <a:rPr lang="en-US" sz="2000" dirty="0" smtClean="0"/>
              <a:t>Bhattacharya,  </a:t>
            </a:r>
            <a:r>
              <a:rPr lang="en-US" sz="2000" dirty="0"/>
              <a:t>A. </a:t>
            </a:r>
            <a:r>
              <a:rPr lang="en-US" sz="2000" dirty="0" err="1" smtClean="0"/>
              <a:t>Coomarasamy</a:t>
            </a:r>
            <a:r>
              <a:rPr lang="tr-TR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/>
              <a:t>Predicting the chance of live birth </a:t>
            </a:r>
            <a:r>
              <a:rPr lang="en-US" sz="2000" dirty="0" smtClean="0"/>
              <a:t>for</a:t>
            </a:r>
            <a:r>
              <a:rPr lang="tr-TR" sz="2000" dirty="0" smtClean="0"/>
              <a:t> </a:t>
            </a:r>
            <a:r>
              <a:rPr lang="en-US" sz="2000" dirty="0" smtClean="0"/>
              <a:t>women </a:t>
            </a:r>
            <a:r>
              <a:rPr lang="en-US" sz="2000" dirty="0"/>
              <a:t>undergoing IVF: a </a:t>
            </a:r>
            <a:r>
              <a:rPr lang="en-US" sz="2000" dirty="0" smtClean="0"/>
              <a:t>novel</a:t>
            </a:r>
            <a:r>
              <a:rPr lang="tr-TR" sz="2000" dirty="0" smtClean="0"/>
              <a:t> </a:t>
            </a:r>
            <a:r>
              <a:rPr lang="tr-TR" sz="2000" dirty="0" err="1" smtClean="0"/>
              <a:t>pretreatment</a:t>
            </a:r>
            <a:r>
              <a:rPr lang="tr-TR" sz="2000" dirty="0" smtClean="0"/>
              <a:t> </a:t>
            </a:r>
            <a:r>
              <a:rPr lang="tr-TR" sz="2000" dirty="0" err="1"/>
              <a:t>counselling</a:t>
            </a:r>
            <a:r>
              <a:rPr lang="tr-TR" sz="2000" dirty="0"/>
              <a:t> </a:t>
            </a:r>
            <a:r>
              <a:rPr lang="tr-TR" sz="2000" dirty="0" err="1" smtClean="0"/>
              <a:t>tool</a:t>
            </a:r>
            <a:r>
              <a:rPr lang="tr-TR" sz="2000" dirty="0" smtClean="0"/>
              <a:t>. </a:t>
            </a:r>
            <a:r>
              <a:rPr lang="en-US" sz="2000" dirty="0"/>
              <a:t>Human Reproduction, </a:t>
            </a:r>
            <a:r>
              <a:rPr lang="en-US" sz="2000" dirty="0" smtClean="0"/>
              <a:t>Vol.31</a:t>
            </a:r>
            <a:r>
              <a:rPr lang="en-US" sz="2000" dirty="0"/>
              <a:t>, No.1 pp. 84–92, </a:t>
            </a:r>
            <a:r>
              <a:rPr lang="en-US" sz="2000" dirty="0" smtClean="0"/>
              <a:t>2016</a:t>
            </a:r>
            <a:r>
              <a:rPr lang="tr-TR" sz="2000" dirty="0" smtClean="0"/>
              <a:t>.</a:t>
            </a:r>
            <a:endParaRPr lang="tr-TR" sz="2000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39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Açıklanamayan İnfertilite/ Tubal Faktör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Açıklanamayan </a:t>
            </a:r>
            <a:r>
              <a:rPr lang="tr-TR" dirty="0" err="1" smtClean="0"/>
              <a:t>infertilite</a:t>
            </a:r>
            <a:r>
              <a:rPr lang="tr-TR" dirty="0" smtClean="0"/>
              <a:t>(AI) </a:t>
            </a:r>
            <a:r>
              <a:rPr lang="tr-TR" dirty="0" err="1" smtClean="0"/>
              <a:t>tubal</a:t>
            </a:r>
            <a:r>
              <a:rPr lang="tr-TR" dirty="0" smtClean="0"/>
              <a:t> faktör (TFI) ve </a:t>
            </a:r>
            <a:r>
              <a:rPr lang="tr-TR" dirty="0" err="1" smtClean="0"/>
              <a:t>fertil</a:t>
            </a:r>
            <a:r>
              <a:rPr lang="tr-TR" dirty="0" smtClean="0"/>
              <a:t>(F) kadınların </a:t>
            </a:r>
            <a:r>
              <a:rPr lang="tr-TR" dirty="0" err="1" smtClean="0"/>
              <a:t>periimplantasyon</a:t>
            </a:r>
            <a:r>
              <a:rPr lang="tr-TR" dirty="0" smtClean="0"/>
              <a:t> dönemde yapılan </a:t>
            </a:r>
            <a:r>
              <a:rPr lang="tr-TR" dirty="0" err="1" smtClean="0"/>
              <a:t>ovaryen</a:t>
            </a:r>
            <a:r>
              <a:rPr lang="tr-TR" dirty="0" smtClean="0"/>
              <a:t>, </a:t>
            </a:r>
            <a:r>
              <a:rPr lang="tr-TR" dirty="0" err="1" smtClean="0"/>
              <a:t>uterin</a:t>
            </a:r>
            <a:r>
              <a:rPr lang="tr-TR" dirty="0" smtClean="0"/>
              <a:t> ve spiral arter </a:t>
            </a:r>
            <a:r>
              <a:rPr lang="tr-TR" dirty="0" err="1" smtClean="0"/>
              <a:t>pulsatilite</a:t>
            </a:r>
            <a:r>
              <a:rPr lang="tr-TR" dirty="0" smtClean="0"/>
              <a:t> </a:t>
            </a:r>
            <a:r>
              <a:rPr lang="tr-TR" dirty="0" err="1" smtClean="0"/>
              <a:t>index</a:t>
            </a:r>
            <a:r>
              <a:rPr lang="tr-TR" dirty="0" smtClean="0"/>
              <a:t> ve rezistans </a:t>
            </a:r>
            <a:r>
              <a:rPr lang="tr-TR" dirty="0" err="1" smtClean="0"/>
              <a:t>index</a:t>
            </a:r>
            <a:r>
              <a:rPr lang="tr-TR" dirty="0" smtClean="0"/>
              <a:t> ölçümlerinin karşılaştırıldığında </a:t>
            </a:r>
          </a:p>
          <a:p>
            <a:r>
              <a:rPr lang="tr-TR" dirty="0" smtClean="0"/>
              <a:t>AI hastalarının RI ve PI ölçümleri hem TFI hem de F hastalardan yüksektir</a:t>
            </a:r>
          </a:p>
          <a:p>
            <a:r>
              <a:rPr lang="tr-TR" dirty="0" smtClean="0"/>
              <a:t>TFI hastalarının RI ve PI ölçümleri de F kadınlardan yüksektir</a:t>
            </a:r>
          </a:p>
          <a:p>
            <a:pPr>
              <a:buNone/>
            </a:pPr>
            <a:r>
              <a:rPr lang="sv-SE" sz="1800" dirty="0" smtClean="0"/>
              <a:t>A. G. Zebitay, M. Tutumlu, F. F. Verit, G. K. Ilhan, E. S. Gungor, O. Cetin</a:t>
            </a:r>
            <a:r>
              <a:rPr lang="tr-TR" sz="1800" dirty="0" smtClean="0"/>
              <a:t>, </a:t>
            </a:r>
            <a:r>
              <a:rPr lang="sv-SE" sz="1800" dirty="0" smtClean="0"/>
              <a:t>E.</a:t>
            </a:r>
            <a:r>
              <a:rPr lang="tr-TR" sz="1800" dirty="0" smtClean="0"/>
              <a:t>Vuruşkan. </a:t>
            </a:r>
            <a:r>
              <a:rPr lang="en-US" sz="1800" dirty="0" smtClean="0"/>
              <a:t>A comparative analysis of arterial blood flow in</a:t>
            </a:r>
            <a:r>
              <a:rPr lang="tr-TR" sz="1800" dirty="0" smtClean="0"/>
              <a:t> </a:t>
            </a:r>
            <a:r>
              <a:rPr lang="en-US" sz="1800" dirty="0" smtClean="0"/>
              <a:t>unexplained infertility, tubal infertility and fertile</a:t>
            </a:r>
            <a:r>
              <a:rPr lang="tr-TR" sz="1800" dirty="0" smtClean="0"/>
              <a:t> </a:t>
            </a:r>
            <a:r>
              <a:rPr lang="tr-TR" sz="1800" dirty="0" err="1" smtClean="0"/>
              <a:t>groups</a:t>
            </a:r>
            <a:r>
              <a:rPr lang="tr-TR" sz="1800" dirty="0" smtClean="0"/>
              <a:t>. </a:t>
            </a:r>
            <a:r>
              <a:rPr lang="tr-TR" sz="1800" dirty="0" err="1" smtClean="0"/>
              <a:t>Gynecological</a:t>
            </a:r>
            <a:r>
              <a:rPr lang="tr-TR" sz="1800" dirty="0" smtClean="0"/>
              <a:t> </a:t>
            </a:r>
            <a:r>
              <a:rPr lang="tr-TR" sz="1800" dirty="0" err="1" smtClean="0"/>
              <a:t>Endocrinology</a:t>
            </a:r>
            <a:r>
              <a:rPr lang="tr-TR" sz="1800" dirty="0" smtClean="0"/>
              <a:t>, 2016 ;32:6, 442-445.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Endometriozis&amp;Açıklanamayan </a:t>
            </a:r>
            <a:r>
              <a:rPr lang="tr-TR" b="1" dirty="0"/>
              <a:t>İnfertilite&amp; Tubal Faktör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Endometrio</a:t>
            </a:r>
            <a:r>
              <a:rPr lang="tr-TR" dirty="0" smtClean="0"/>
              <a:t>z</a:t>
            </a:r>
            <a:r>
              <a:rPr lang="en-US" dirty="0" smtClean="0"/>
              <a:t>is</a:t>
            </a:r>
            <a:r>
              <a:rPr lang="tr-TR" dirty="0" smtClean="0"/>
              <a:t>de embriyo kalitesi ve </a:t>
            </a:r>
            <a:r>
              <a:rPr lang="tr-TR" dirty="0" err="1" smtClean="0"/>
              <a:t>implantasyon</a:t>
            </a:r>
            <a:r>
              <a:rPr lang="tr-TR" dirty="0" smtClean="0"/>
              <a:t> oranları düşmektedir</a:t>
            </a:r>
          </a:p>
          <a:p>
            <a:r>
              <a:rPr lang="tr-TR" dirty="0"/>
              <a:t>B</a:t>
            </a:r>
            <a:r>
              <a:rPr lang="tr-TR" dirty="0" smtClean="0"/>
              <a:t>azı </a:t>
            </a:r>
            <a:r>
              <a:rPr lang="tr-TR" dirty="0"/>
              <a:t>çalışmalarda </a:t>
            </a:r>
            <a:r>
              <a:rPr lang="tr-TR" dirty="0" smtClean="0"/>
              <a:t>endometriozis </a:t>
            </a:r>
            <a:r>
              <a:rPr lang="tr-TR" dirty="0" smtClean="0"/>
              <a:t>ile açıklanamayan infertilite  hastaların IVF sonuçları karşılaştırıldığında benzer bulunmuştur </a:t>
            </a:r>
          </a:p>
          <a:p>
            <a:r>
              <a:rPr lang="tr-TR" dirty="0" smtClean="0"/>
              <a:t>Ancak bir meta analizde ise </a:t>
            </a:r>
            <a:r>
              <a:rPr lang="tr-TR" dirty="0" smtClean="0"/>
              <a:t>endometriozis </a:t>
            </a:r>
            <a:r>
              <a:rPr lang="tr-TR" dirty="0" smtClean="0"/>
              <a:t>ile tubal faktör karşılaştırıldığında </a:t>
            </a:r>
            <a:r>
              <a:rPr lang="tr-TR" dirty="0" smtClean="0"/>
              <a:t>endometriozisde </a:t>
            </a:r>
            <a:r>
              <a:rPr lang="tr-TR" dirty="0" smtClean="0"/>
              <a:t>fertilizasyon ve implantasyon oranları düşük bulunmuştur </a:t>
            </a:r>
          </a:p>
          <a:p>
            <a:pPr marL="0" indent="0">
              <a:buNone/>
            </a:pPr>
            <a:r>
              <a:rPr lang="en-US" sz="1600" dirty="0"/>
              <a:t>Barnhart K, </a:t>
            </a:r>
            <a:r>
              <a:rPr lang="en-US" sz="1600" dirty="0" err="1"/>
              <a:t>Dunsmoor</a:t>
            </a:r>
            <a:r>
              <a:rPr lang="en-US" sz="1600" dirty="0"/>
              <a:t>-Su R, </a:t>
            </a:r>
            <a:r>
              <a:rPr lang="en-US" sz="1600" dirty="0" err="1"/>
              <a:t>Coutifaris</a:t>
            </a:r>
            <a:r>
              <a:rPr lang="en-US" sz="1600" dirty="0"/>
              <a:t> C. 2002. Effect of endometriosis </a:t>
            </a:r>
            <a:r>
              <a:rPr lang="en-US" sz="1600" dirty="0" smtClean="0"/>
              <a:t>on</a:t>
            </a:r>
            <a:r>
              <a:rPr lang="tr-TR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vitro fertilization. Fertility and Sterility 77:1148–1155.</a:t>
            </a:r>
            <a:endParaRPr lang="tr-TR" sz="1600" dirty="0" smtClean="0"/>
          </a:p>
        </p:txBody>
      </p:sp>
    </p:spTree>
    <p:extLst>
      <p:ext uri="{BB962C8B-B14F-4D97-AF65-F5344CB8AC3E}">
        <p14:creationId xmlns:p14="http://schemas.microsoft.com/office/powerpoint/2010/main" val="6294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 </a:t>
            </a:r>
            <a:r>
              <a:rPr lang="tr-TR" b="1" dirty="0" err="1" smtClean="0"/>
              <a:t>Endometriosiz&amp;Açıklanamayan</a:t>
            </a:r>
            <a:r>
              <a:rPr lang="tr-TR" b="1" dirty="0" smtClean="0"/>
              <a:t> </a:t>
            </a:r>
            <a:r>
              <a:rPr lang="tr-TR" b="1" dirty="0" err="1" smtClean="0"/>
              <a:t>İnfertilite</a:t>
            </a:r>
            <a:r>
              <a:rPr lang="tr-TR" b="1" dirty="0" smtClean="0"/>
              <a:t>&amp; </a:t>
            </a:r>
            <a:r>
              <a:rPr lang="tr-TR" b="1" dirty="0" err="1" smtClean="0"/>
              <a:t>Tubal</a:t>
            </a:r>
            <a:r>
              <a:rPr lang="tr-TR" b="1" dirty="0" smtClean="0"/>
              <a:t> Faktör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IVF/ICSI sonrası gebelik elde edilen 1026 çiftten </a:t>
            </a:r>
            <a:r>
              <a:rPr lang="tr-TR" dirty="0"/>
              <a:t>oluşan </a:t>
            </a:r>
            <a:r>
              <a:rPr lang="tr-TR" dirty="0" smtClean="0"/>
              <a:t>bir </a:t>
            </a:r>
            <a:r>
              <a:rPr lang="tr-TR" dirty="0" err="1" smtClean="0"/>
              <a:t>kohort</a:t>
            </a:r>
            <a:r>
              <a:rPr lang="tr-TR" dirty="0" smtClean="0"/>
              <a:t> çalışmasında</a:t>
            </a:r>
          </a:p>
          <a:p>
            <a:r>
              <a:rPr lang="tr-TR" dirty="0" smtClean="0"/>
              <a:t>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grubunda düşük oranları daha düşük, daha yüksek canlı doğum daha çok çoğul gebelik görülmüştür</a:t>
            </a:r>
          </a:p>
          <a:p>
            <a:r>
              <a:rPr lang="tr-TR" dirty="0" smtClean="0"/>
              <a:t>Tubal  faktöre yada </a:t>
            </a:r>
            <a:r>
              <a:rPr lang="tr-TR" dirty="0" smtClean="0"/>
              <a:t>endometriozise </a:t>
            </a:r>
            <a:r>
              <a:rPr lang="tr-TR" dirty="0" smtClean="0"/>
              <a:t>göre açıklanmayan infertilitede daha iyi bir endometriyal ortam olduğu düşünülmüştür</a:t>
            </a:r>
          </a:p>
          <a:p>
            <a:pPr marL="0" indent="0">
              <a:buNone/>
            </a:pPr>
            <a:r>
              <a:rPr lang="tr-TR" sz="1500" dirty="0" err="1"/>
              <a:t>Omland</a:t>
            </a:r>
            <a:r>
              <a:rPr lang="tr-TR" sz="1500" dirty="0"/>
              <a:t> A, </a:t>
            </a:r>
            <a:r>
              <a:rPr lang="tr-TR" sz="1500" dirty="0" err="1"/>
              <a:t>Abyholm</a:t>
            </a:r>
            <a:r>
              <a:rPr lang="tr-TR" sz="1500" dirty="0"/>
              <a:t> T, </a:t>
            </a:r>
            <a:r>
              <a:rPr lang="tr-TR" sz="1500" dirty="0" err="1"/>
              <a:t>Fedorcsak</a:t>
            </a:r>
            <a:r>
              <a:rPr lang="tr-TR" sz="1500" dirty="0"/>
              <a:t> P, </a:t>
            </a:r>
            <a:r>
              <a:rPr lang="tr-TR" sz="1500" dirty="0" err="1"/>
              <a:t>Ertzeid</a:t>
            </a:r>
            <a:r>
              <a:rPr lang="tr-TR" sz="1500" dirty="0"/>
              <a:t> G, </a:t>
            </a:r>
            <a:r>
              <a:rPr lang="tr-TR" sz="1500" dirty="0" err="1"/>
              <a:t>Oldereid</a:t>
            </a:r>
            <a:r>
              <a:rPr lang="tr-TR" sz="1500" dirty="0"/>
              <a:t> N, </a:t>
            </a:r>
            <a:r>
              <a:rPr lang="tr-TR" sz="1500" dirty="0" err="1"/>
              <a:t>Bjercke</a:t>
            </a:r>
            <a:r>
              <a:rPr lang="tr-TR" sz="1500" dirty="0"/>
              <a:t> </a:t>
            </a:r>
            <a:r>
              <a:rPr lang="tr-TR" sz="1500" dirty="0" smtClean="0"/>
              <a:t>S, </a:t>
            </a:r>
            <a:r>
              <a:rPr lang="en-US" sz="1500" dirty="0" smtClean="0"/>
              <a:t>et </a:t>
            </a:r>
            <a:r>
              <a:rPr lang="en-US" sz="1500" dirty="0"/>
              <a:t>al. 2005. Pregnancy outcome after IVF and ICSI in </a:t>
            </a:r>
            <a:r>
              <a:rPr lang="en-US" sz="1500" dirty="0" smtClean="0"/>
              <a:t>unexplained,</a:t>
            </a:r>
            <a:r>
              <a:rPr lang="tr-TR" sz="1500" dirty="0" smtClean="0"/>
              <a:t> </a:t>
            </a:r>
            <a:r>
              <a:rPr lang="en-US" sz="1500" dirty="0" smtClean="0"/>
              <a:t>endometriosis-associated </a:t>
            </a:r>
            <a:r>
              <a:rPr lang="en-US" sz="1500" dirty="0"/>
              <a:t>and tubal factor infertility. </a:t>
            </a:r>
            <a:r>
              <a:rPr lang="en-US" sz="1500" dirty="0" smtClean="0"/>
              <a:t>Human</a:t>
            </a:r>
            <a:r>
              <a:rPr lang="tr-TR" sz="1500" dirty="0" smtClean="0"/>
              <a:t> </a:t>
            </a:r>
            <a:r>
              <a:rPr lang="tr-TR" sz="1500" dirty="0" err="1" smtClean="0"/>
              <a:t>Reproduction</a:t>
            </a:r>
            <a:r>
              <a:rPr lang="tr-TR" sz="1500" dirty="0" smtClean="0"/>
              <a:t> </a:t>
            </a:r>
            <a:r>
              <a:rPr lang="tr-TR" sz="1500" dirty="0"/>
              <a:t>20:722–727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7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PKOS &amp;</a:t>
            </a:r>
            <a:r>
              <a:rPr lang="tr-TR" b="1" dirty="0" err="1" smtClean="0"/>
              <a:t>Tubal</a:t>
            </a:r>
            <a:r>
              <a:rPr lang="tr-TR" b="1" dirty="0" smtClean="0"/>
              <a:t> faktör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tr-TR" dirty="0" smtClean="0"/>
              <a:t>Tedavi dozu</a:t>
            </a:r>
          </a:p>
          <a:p>
            <a:r>
              <a:rPr lang="tr-TR" dirty="0" smtClean="0"/>
              <a:t>Toplanan oosit sayısı</a:t>
            </a:r>
          </a:p>
          <a:p>
            <a:r>
              <a:rPr lang="tr-TR" dirty="0" err="1" smtClean="0"/>
              <a:t>Fertilizasyon</a:t>
            </a:r>
            <a:r>
              <a:rPr lang="tr-TR" dirty="0" smtClean="0"/>
              <a:t> oranı</a:t>
            </a:r>
          </a:p>
          <a:p>
            <a:r>
              <a:rPr lang="tr-TR" dirty="0" smtClean="0"/>
              <a:t>Gebelik oranı karşılaştırıldığında </a:t>
            </a:r>
          </a:p>
          <a:p>
            <a:r>
              <a:rPr lang="tr-TR" dirty="0" err="1" smtClean="0"/>
              <a:t>Fertilizasyon</a:t>
            </a:r>
            <a:r>
              <a:rPr lang="tr-TR" dirty="0" smtClean="0"/>
              <a:t> oranının </a:t>
            </a:r>
            <a:r>
              <a:rPr lang="tr-TR" dirty="0" err="1" smtClean="0"/>
              <a:t>tubal</a:t>
            </a:r>
            <a:r>
              <a:rPr lang="tr-TR" dirty="0" smtClean="0"/>
              <a:t> faktörde daha iyi olduğu gözlenmiştir</a:t>
            </a:r>
          </a:p>
          <a:p>
            <a:r>
              <a:rPr lang="tr-TR" dirty="0" smtClean="0"/>
              <a:t>Klinik gebelik oranları aynıdır</a:t>
            </a:r>
          </a:p>
          <a:p>
            <a:r>
              <a:rPr lang="tr-TR" dirty="0" smtClean="0"/>
              <a:t>OHSS oranları PKOS da artmıştır </a:t>
            </a:r>
          </a:p>
          <a:p>
            <a:endParaRPr lang="tr-TR" dirty="0" smtClean="0"/>
          </a:p>
          <a:p>
            <a:pPr>
              <a:buNone/>
            </a:pPr>
            <a:r>
              <a:rPr lang="pl-PL" sz="2000" dirty="0" smtClean="0"/>
              <a:t>JE Okohue</a:t>
            </a:r>
            <a:r>
              <a:rPr lang="tr-TR" sz="2000" dirty="0" smtClean="0"/>
              <a:t>ş,</a:t>
            </a:r>
            <a:r>
              <a:rPr lang="pl-PL" sz="2000" dirty="0" smtClean="0"/>
              <a:t> SO Onuh</a:t>
            </a:r>
            <a:r>
              <a:rPr lang="tr-TR" sz="2000" dirty="0" smtClean="0"/>
              <a:t>,</a:t>
            </a:r>
            <a:r>
              <a:rPr lang="pl-PL" sz="2000" dirty="0" smtClean="0"/>
              <a:t> JI Ikimalo</a:t>
            </a:r>
            <a:r>
              <a:rPr lang="tr-TR" sz="2000" dirty="0" smtClean="0"/>
              <a:t>. </a:t>
            </a:r>
            <a:r>
              <a:rPr lang="en-US" sz="2000" dirty="0" smtClean="0"/>
              <a:t>Comparison of IVF/ICSI outcome in patients with</a:t>
            </a:r>
            <a:r>
              <a:rPr lang="tr-TR" sz="2000" dirty="0" smtClean="0"/>
              <a:t> </a:t>
            </a:r>
            <a:r>
              <a:rPr lang="en-US" sz="2000" dirty="0" smtClean="0"/>
              <a:t>polycystic ovarian syndrome or tubal factor infertility</a:t>
            </a:r>
            <a:r>
              <a:rPr lang="tr-TR" sz="2000" dirty="0" smtClean="0"/>
              <a:t>.</a:t>
            </a:r>
            <a:r>
              <a:rPr lang="en-US" sz="2000" dirty="0" smtClean="0"/>
              <a:t> Nigerian Journal of Clinical Practice  2013 16 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IVF/ICSI sonrası </a:t>
            </a:r>
            <a:r>
              <a:rPr lang="tr-TR" dirty="0" err="1" smtClean="0"/>
              <a:t>fertilizasyon</a:t>
            </a:r>
            <a:r>
              <a:rPr lang="tr-TR" dirty="0" smtClean="0"/>
              <a:t> görülen ve görülmeyen  hastaların karşılaştırıldığı bir çalışmada </a:t>
            </a:r>
          </a:p>
          <a:p>
            <a:r>
              <a:rPr lang="tr-TR" dirty="0" smtClean="0"/>
              <a:t>Kadının sigara içmesi</a:t>
            </a:r>
          </a:p>
          <a:p>
            <a:r>
              <a:rPr lang="tr-TR" dirty="0" smtClean="0"/>
              <a:t>Non-tubal faktör infertilite </a:t>
            </a:r>
            <a:r>
              <a:rPr lang="tr-TR" dirty="0" smtClean="0"/>
              <a:t>(endometriozis, </a:t>
            </a:r>
            <a:r>
              <a:rPr lang="tr-TR" dirty="0" smtClean="0"/>
              <a:t>anovulasyon, açıklanamayan infertilite)</a:t>
            </a:r>
          </a:p>
          <a:p>
            <a:r>
              <a:rPr lang="tr-TR" dirty="0" err="1" smtClean="0"/>
              <a:t>Motil</a:t>
            </a:r>
            <a:r>
              <a:rPr lang="tr-TR" dirty="0" smtClean="0"/>
              <a:t> sperm sayısının az olması(&gt;1000000/ml)</a:t>
            </a:r>
          </a:p>
          <a:p>
            <a:r>
              <a:rPr lang="tr-TR" dirty="0" smtClean="0"/>
              <a:t>Toplanan oosit sayısının 7 den az olması</a:t>
            </a:r>
          </a:p>
          <a:p>
            <a:pPr marL="0" indent="0">
              <a:buNone/>
            </a:pPr>
            <a:r>
              <a:rPr lang="tr-TR" dirty="0" smtClean="0"/>
              <a:t>Anlamlı risk faktörleri olarak bulunmuştur</a:t>
            </a:r>
          </a:p>
          <a:p>
            <a:pPr marL="0" indent="0">
              <a:buNone/>
            </a:pPr>
            <a:r>
              <a:rPr lang="tr-TR" sz="1700" dirty="0"/>
              <a:t>Maria </a:t>
            </a:r>
            <a:r>
              <a:rPr lang="tr-TR" sz="1700" dirty="0" err="1"/>
              <a:t>Krog</a:t>
            </a:r>
            <a:r>
              <a:rPr lang="tr-TR" sz="1700" dirty="0"/>
              <a:t> </a:t>
            </a:r>
            <a:r>
              <a:rPr lang="tr-TR" sz="1700" dirty="0" smtClean="0"/>
              <a:t>, </a:t>
            </a:r>
            <a:r>
              <a:rPr lang="tr-TR" sz="1700" dirty="0"/>
              <a:t>Maria </a:t>
            </a:r>
            <a:r>
              <a:rPr lang="tr-TR" sz="1700" dirty="0" err="1"/>
              <a:t>Prior</a:t>
            </a:r>
            <a:r>
              <a:rPr lang="tr-TR" sz="1700" dirty="0"/>
              <a:t> </a:t>
            </a:r>
            <a:r>
              <a:rPr lang="tr-TR" sz="1700" dirty="0" smtClean="0"/>
              <a:t>, </a:t>
            </a:r>
            <a:r>
              <a:rPr lang="tr-TR" sz="1700" dirty="0" err="1"/>
              <a:t>Elisabeth</a:t>
            </a:r>
            <a:r>
              <a:rPr lang="tr-TR" sz="1700" dirty="0"/>
              <a:t> </a:t>
            </a:r>
            <a:r>
              <a:rPr lang="tr-TR" sz="1700" dirty="0" err="1" smtClean="0"/>
              <a:t>Carlsen</a:t>
            </a:r>
            <a:r>
              <a:rPr lang="tr-TR" sz="1700" dirty="0" smtClean="0"/>
              <a:t>, </a:t>
            </a:r>
            <a:r>
              <a:rPr lang="tr-TR" sz="1700" dirty="0"/>
              <a:t>Anne </a:t>
            </a:r>
            <a:r>
              <a:rPr lang="tr-TR" sz="1700" dirty="0" err="1" smtClean="0"/>
              <a:t>Loft</a:t>
            </a:r>
            <a:r>
              <a:rPr lang="tr-TR" sz="1700" dirty="0" smtClean="0"/>
              <a:t>, </a:t>
            </a:r>
            <a:r>
              <a:rPr lang="tr-TR" sz="1700" dirty="0" err="1"/>
              <a:t>Julie</a:t>
            </a:r>
            <a:r>
              <a:rPr lang="tr-TR" sz="1700" dirty="0"/>
              <a:t> </a:t>
            </a:r>
            <a:r>
              <a:rPr lang="tr-TR" sz="1700" dirty="0" smtClean="0"/>
              <a:t>Forman, </a:t>
            </a:r>
            <a:r>
              <a:rPr lang="tr-TR" sz="1700" dirty="0"/>
              <a:t>Anja </a:t>
            </a:r>
            <a:r>
              <a:rPr lang="tr-TR" sz="1700" dirty="0" err="1" smtClean="0"/>
              <a:t>Pinborg</a:t>
            </a:r>
            <a:r>
              <a:rPr lang="tr-TR" sz="1700" dirty="0" smtClean="0"/>
              <a:t>, </a:t>
            </a:r>
            <a:r>
              <a:rPr lang="tr-TR" sz="1700" dirty="0" err="1"/>
              <a:t>Anders</a:t>
            </a:r>
            <a:r>
              <a:rPr lang="tr-TR" sz="1700" dirty="0"/>
              <a:t> </a:t>
            </a:r>
            <a:r>
              <a:rPr lang="tr-TR" sz="1700" dirty="0" err="1"/>
              <a:t>Nyboe</a:t>
            </a:r>
            <a:r>
              <a:rPr lang="tr-TR" sz="1700" dirty="0"/>
              <a:t> Andersen.</a:t>
            </a:r>
            <a:r>
              <a:rPr lang="en-US" sz="1700" dirty="0"/>
              <a:t> </a:t>
            </a:r>
            <a:r>
              <a:rPr lang="tr-TR" sz="1700" dirty="0" err="1" smtClean="0"/>
              <a:t>Fertilization</a:t>
            </a:r>
            <a:r>
              <a:rPr lang="tr-TR" sz="1700" dirty="0" smtClean="0"/>
              <a:t> </a:t>
            </a:r>
            <a:r>
              <a:rPr lang="tr-TR" sz="1700" dirty="0" err="1"/>
              <a:t>failure</a:t>
            </a:r>
            <a:r>
              <a:rPr lang="tr-TR" sz="1700" dirty="0"/>
              <a:t> </a:t>
            </a:r>
            <a:r>
              <a:rPr lang="tr-TR" sz="1700" dirty="0" err="1"/>
              <a:t>after</a:t>
            </a:r>
            <a:r>
              <a:rPr lang="tr-TR" sz="1700" dirty="0"/>
              <a:t> IVF in 304 </a:t>
            </a:r>
            <a:r>
              <a:rPr lang="tr-TR" sz="1700" dirty="0" err="1"/>
              <a:t>couples</a:t>
            </a:r>
            <a:r>
              <a:rPr lang="tr-TR" sz="1700" dirty="0"/>
              <a:t>—A </a:t>
            </a:r>
            <a:r>
              <a:rPr lang="tr-TR" sz="1700" dirty="0" err="1"/>
              <a:t>case-control</a:t>
            </a:r>
            <a:r>
              <a:rPr lang="tr-TR" sz="1700" dirty="0"/>
              <a:t> </a:t>
            </a:r>
            <a:r>
              <a:rPr lang="tr-TR" sz="1700" dirty="0" err="1"/>
              <a:t>study</a:t>
            </a:r>
            <a:r>
              <a:rPr lang="tr-TR" sz="1700" dirty="0"/>
              <a:t> on </a:t>
            </a:r>
            <a:r>
              <a:rPr lang="tr-TR" sz="1700" dirty="0" err="1"/>
              <a:t>predictors</a:t>
            </a:r>
            <a:r>
              <a:rPr lang="tr-TR" sz="1700" dirty="0"/>
              <a:t> </a:t>
            </a:r>
            <a:r>
              <a:rPr lang="tr-TR" sz="1700" dirty="0" err="1"/>
              <a:t>and</a:t>
            </a:r>
            <a:r>
              <a:rPr lang="tr-TR" sz="1700" dirty="0"/>
              <a:t> </a:t>
            </a:r>
            <a:r>
              <a:rPr lang="tr-TR" sz="1700" dirty="0" err="1"/>
              <a:t>long-term</a:t>
            </a:r>
            <a:r>
              <a:rPr lang="tr-TR" sz="1700" dirty="0"/>
              <a:t> </a:t>
            </a:r>
            <a:r>
              <a:rPr lang="tr-TR" sz="1700" dirty="0" err="1" smtClean="0"/>
              <a:t>prognosis</a:t>
            </a:r>
            <a:r>
              <a:rPr lang="tr-TR" sz="1700" dirty="0" smtClean="0"/>
              <a:t>. </a:t>
            </a:r>
            <a:r>
              <a:rPr lang="en-US" sz="1700" dirty="0" smtClean="0"/>
              <a:t>European </a:t>
            </a:r>
            <a:r>
              <a:rPr lang="en-US" sz="1700" dirty="0"/>
              <a:t>Journal of Obstetrics &amp; Gynecology and Reproductive Biology 184 (2015) </a:t>
            </a:r>
            <a:r>
              <a:rPr lang="en-US" sz="1700" dirty="0" smtClean="0"/>
              <a:t>32–37</a:t>
            </a:r>
            <a:r>
              <a:rPr lang="tr-TR" sz="1700" dirty="0" smtClean="0"/>
              <a:t>.</a:t>
            </a:r>
            <a:r>
              <a:rPr lang="en-US" sz="1700" dirty="0" smtClean="0"/>
              <a:t> </a:t>
            </a: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32510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r>
              <a:rPr lang="tr-TR" b="1" dirty="0" err="1" smtClean="0"/>
              <a:t>IVF&amp;Tubal</a:t>
            </a:r>
            <a:r>
              <a:rPr lang="tr-TR" b="1" dirty="0" smtClean="0"/>
              <a:t> Cerrahi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Maliyet</a:t>
            </a:r>
          </a:p>
          <a:p>
            <a:r>
              <a:rPr lang="tr-TR" dirty="0" smtClean="0"/>
              <a:t>Hasta yaşı</a:t>
            </a:r>
          </a:p>
          <a:p>
            <a:r>
              <a:rPr lang="tr-TR" dirty="0" smtClean="0"/>
              <a:t>Komplikasyonlar</a:t>
            </a:r>
          </a:p>
          <a:p>
            <a:r>
              <a:rPr lang="tr-TR" dirty="0" smtClean="0"/>
              <a:t>Diğer </a:t>
            </a:r>
            <a:r>
              <a:rPr lang="tr-TR" dirty="0" err="1" smtClean="0"/>
              <a:t>infertilite</a:t>
            </a:r>
            <a:r>
              <a:rPr lang="tr-TR" dirty="0" smtClean="0"/>
              <a:t> nedenleri gibi </a:t>
            </a:r>
          </a:p>
          <a:p>
            <a:r>
              <a:rPr lang="tr-TR" dirty="0" smtClean="0"/>
              <a:t>Her hastada farklı olduğu için karşılaştırma </a:t>
            </a:r>
            <a:r>
              <a:rPr lang="tr-TR" dirty="0"/>
              <a:t>yapmak zor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6682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IVF öncesinde özellikle tubal faktör ve  hidrosalpenks varsa  hasta ile konuşulmalı ve cerrahi ve diğer tedavi seçenekleri ve sonuçları </a:t>
            </a:r>
            <a:r>
              <a:rPr lang="tr-TR" sz="4000" dirty="0" smtClean="0"/>
              <a:t>anlatılmalıdır</a:t>
            </a:r>
          </a:p>
          <a:p>
            <a:r>
              <a:rPr lang="tr-TR" sz="4000" dirty="0"/>
              <a:t>Fallop tüpün açılması için yapılan birçok cerrahi teknik  uygulanabilir</a:t>
            </a:r>
          </a:p>
          <a:p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32178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IVF öncesi yapılan </a:t>
            </a:r>
            <a:r>
              <a:rPr lang="tr-TR" sz="3600" dirty="0" err="1" smtClean="0"/>
              <a:t>reprodüktive</a:t>
            </a:r>
            <a:r>
              <a:rPr lang="tr-TR" sz="3600" dirty="0" smtClean="0"/>
              <a:t> </a:t>
            </a:r>
            <a:r>
              <a:rPr lang="tr-TR" sz="3600" dirty="0" err="1" smtClean="0"/>
              <a:t>tubal</a:t>
            </a:r>
            <a:r>
              <a:rPr lang="tr-TR" sz="3600" dirty="0" smtClean="0"/>
              <a:t> cerrahi maliyeti %30 oranında düşürmektedir </a:t>
            </a:r>
          </a:p>
          <a:p>
            <a:r>
              <a:rPr lang="tr-TR" sz="3600" dirty="0" smtClean="0"/>
              <a:t>Yaş uygunsa </a:t>
            </a:r>
            <a:r>
              <a:rPr lang="tr-TR" sz="3600" dirty="0" err="1" smtClean="0"/>
              <a:t>tubal</a:t>
            </a:r>
            <a:r>
              <a:rPr lang="tr-TR" sz="3600" dirty="0" smtClean="0"/>
              <a:t> cerrahi sonrası 6 ay 1 yıl bekleme süresi yeterlidir  </a:t>
            </a:r>
          </a:p>
          <a:p>
            <a:pPr>
              <a:buNone/>
            </a:pPr>
            <a:r>
              <a:rPr lang="tr-TR" sz="1500" dirty="0" err="1" smtClean="0"/>
              <a:t>Briceag</a:t>
            </a:r>
            <a:r>
              <a:rPr lang="tr-TR" sz="1500" dirty="0" smtClean="0"/>
              <a:t> I. </a:t>
            </a:r>
            <a:r>
              <a:rPr lang="tr-TR" sz="1500" dirty="0" err="1" smtClean="0"/>
              <a:t>Costache</a:t>
            </a:r>
            <a:r>
              <a:rPr lang="tr-TR" sz="1500" dirty="0" smtClean="0"/>
              <a:t> A, </a:t>
            </a:r>
            <a:r>
              <a:rPr lang="tr-TR" sz="1500" dirty="0" err="1" smtClean="0"/>
              <a:t>Purcarea</a:t>
            </a:r>
            <a:r>
              <a:rPr lang="tr-TR" sz="1500" dirty="0" smtClean="0"/>
              <a:t> VL, </a:t>
            </a:r>
            <a:r>
              <a:rPr lang="tr-TR" sz="1500" dirty="0" err="1" smtClean="0"/>
              <a:t>Cergan</a:t>
            </a:r>
            <a:r>
              <a:rPr lang="tr-TR" sz="1500" dirty="0" smtClean="0"/>
              <a:t> R, </a:t>
            </a:r>
            <a:r>
              <a:rPr lang="tr-TR" sz="1500" dirty="0" err="1" smtClean="0"/>
              <a:t>Dumitru</a:t>
            </a:r>
            <a:r>
              <a:rPr lang="tr-TR" sz="1500" dirty="0" smtClean="0"/>
              <a:t> M, </a:t>
            </a:r>
            <a:r>
              <a:rPr lang="tr-TR" sz="1500" dirty="0" err="1" smtClean="0"/>
              <a:t>Briceag</a:t>
            </a:r>
            <a:r>
              <a:rPr lang="tr-TR" sz="1500" dirty="0" smtClean="0"/>
              <a:t> I, </a:t>
            </a:r>
            <a:r>
              <a:rPr lang="tr-TR" sz="1500" dirty="0" err="1" smtClean="0"/>
              <a:t>Sajin</a:t>
            </a:r>
            <a:r>
              <a:rPr lang="tr-TR" sz="1500" dirty="0" smtClean="0"/>
              <a:t> M, </a:t>
            </a:r>
            <a:r>
              <a:rPr lang="tr-TR" sz="1500" dirty="0" err="1" smtClean="0"/>
              <a:t>Ispas</a:t>
            </a:r>
            <a:r>
              <a:rPr lang="tr-TR" sz="1500" dirty="0" smtClean="0"/>
              <a:t> AT. </a:t>
            </a:r>
            <a:r>
              <a:rPr lang="en-US" sz="1500" dirty="0" smtClean="0"/>
              <a:t>Current management of tubal infertility: from </a:t>
            </a:r>
            <a:r>
              <a:rPr lang="en-US" sz="1500" dirty="0" err="1" smtClean="0"/>
              <a:t>hysterosalpingography</a:t>
            </a:r>
            <a:r>
              <a:rPr lang="tr-TR" sz="1500" dirty="0" smtClean="0"/>
              <a:t> </a:t>
            </a:r>
            <a:r>
              <a:rPr lang="tr-TR" sz="1500" dirty="0" err="1" smtClean="0"/>
              <a:t>to</a:t>
            </a:r>
            <a:r>
              <a:rPr lang="tr-TR" sz="1500" dirty="0" smtClean="0"/>
              <a:t> </a:t>
            </a:r>
            <a:r>
              <a:rPr lang="tr-TR" sz="1500" dirty="0" err="1" smtClean="0"/>
              <a:t>ultrasonography</a:t>
            </a:r>
            <a:r>
              <a:rPr lang="tr-TR" sz="1500" dirty="0" smtClean="0"/>
              <a:t> </a:t>
            </a:r>
            <a:r>
              <a:rPr lang="tr-TR" sz="1500" dirty="0" err="1" smtClean="0"/>
              <a:t>and</a:t>
            </a:r>
            <a:r>
              <a:rPr lang="tr-TR" sz="1500" dirty="0" smtClean="0"/>
              <a:t> </a:t>
            </a:r>
            <a:r>
              <a:rPr lang="tr-TR" sz="1500" dirty="0" err="1" smtClean="0"/>
              <a:t>surgery</a:t>
            </a:r>
            <a:r>
              <a:rPr lang="tr-TR" sz="1500" dirty="0" smtClean="0"/>
              <a:t>. </a:t>
            </a:r>
            <a:r>
              <a:rPr lang="en-US" sz="1500" dirty="0" smtClean="0"/>
              <a:t>Journal of Medicine and Life, April-June 2015,157-159</a:t>
            </a:r>
            <a:r>
              <a:rPr lang="tr-TR" sz="1500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IVF Öncesi </a:t>
            </a:r>
            <a:r>
              <a:rPr lang="tr-TR" b="1" dirty="0" smtClean="0"/>
              <a:t>Tedavi Seçenekleri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Laparoskopik işlemler(salpenjektomi, proksimal tubal oklüzyon)</a:t>
            </a:r>
          </a:p>
          <a:p>
            <a:r>
              <a:rPr lang="tr-TR" dirty="0" smtClean="0"/>
              <a:t>Histeroskopik tubal oklüzyon</a:t>
            </a:r>
          </a:p>
          <a:p>
            <a:r>
              <a:rPr lang="tr-TR" dirty="0" smtClean="0"/>
              <a:t>Skleroterapi</a:t>
            </a:r>
          </a:p>
          <a:p>
            <a:r>
              <a:rPr lang="tr-TR" dirty="0" smtClean="0"/>
              <a:t>Ultrason-guided aspirasyon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415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Tubal</a:t>
            </a:r>
            <a:r>
              <a:rPr lang="tr-TR" dirty="0" smtClean="0"/>
              <a:t> hastalıklar kadına bağlı </a:t>
            </a:r>
            <a:r>
              <a:rPr lang="tr-TR" dirty="0" err="1" smtClean="0"/>
              <a:t>infertilitenin</a:t>
            </a:r>
            <a:r>
              <a:rPr lang="tr-TR" dirty="0" smtClean="0"/>
              <a:t> %30-35 inde görülür</a:t>
            </a:r>
            <a:r>
              <a:rPr lang="en-US" dirty="0" smtClean="0"/>
              <a:t> </a:t>
            </a:r>
            <a:endParaRPr lang="en-US" dirty="0"/>
          </a:p>
          <a:p>
            <a:r>
              <a:rPr lang="tr-TR" dirty="0" smtClean="0"/>
              <a:t>Pelvik inflamatuar hastalık hastaların yarısında görülür ve sıklıkla hidrosalpenksle birlikte görülür</a:t>
            </a:r>
          </a:p>
          <a:p>
            <a:r>
              <a:rPr lang="tr-TR" dirty="0" smtClean="0"/>
              <a:t>Bu konuda en sık sorulan soru ise  </a:t>
            </a:r>
            <a:r>
              <a:rPr lang="tr-TR" dirty="0" err="1" smtClean="0"/>
              <a:t>tubal</a:t>
            </a:r>
            <a:r>
              <a:rPr lang="tr-TR" dirty="0" smtClean="0"/>
              <a:t> nedenlerle </a:t>
            </a:r>
            <a:r>
              <a:rPr lang="tr-TR" dirty="0" err="1" smtClean="0"/>
              <a:t>infertilitesi</a:t>
            </a:r>
            <a:r>
              <a:rPr lang="tr-TR" dirty="0" smtClean="0"/>
              <a:t> olan hastalara en uygun tedavi seçeneği nedir  ve farklı tedavi seçenekleri </a:t>
            </a:r>
            <a:r>
              <a:rPr lang="tr-TR" dirty="0" err="1" smtClean="0"/>
              <a:t>fertiliteyi</a:t>
            </a:r>
            <a:r>
              <a:rPr lang="tr-TR" dirty="0" smtClean="0"/>
              <a:t> nasıl etkiler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pt-BR" sz="1800" dirty="0" smtClean="0"/>
              <a:t>Kontoravdis </a:t>
            </a:r>
            <a:r>
              <a:rPr lang="pt-BR" sz="1800" dirty="0"/>
              <a:t>A, Makrakis E, Pantos K, Botsis D, Deligeoroglou E, </a:t>
            </a:r>
            <a:r>
              <a:rPr lang="pt-BR" sz="1800" dirty="0" smtClean="0"/>
              <a:t>Creatsas</a:t>
            </a:r>
            <a:r>
              <a:rPr lang="tr-TR" sz="1800" dirty="0" smtClean="0"/>
              <a:t> </a:t>
            </a:r>
            <a:r>
              <a:rPr lang="en-US" sz="1800" dirty="0" smtClean="0"/>
              <a:t>G</a:t>
            </a:r>
            <a:r>
              <a:rPr lang="en-US" sz="1800" dirty="0"/>
              <a:t>. 2006. Proximal tubal occlusion and salpingectomy result in </a:t>
            </a:r>
            <a:r>
              <a:rPr lang="en-US" sz="1800" dirty="0" smtClean="0"/>
              <a:t>similar</a:t>
            </a:r>
            <a:r>
              <a:rPr lang="tr-TR" sz="1800" dirty="0" smtClean="0"/>
              <a:t> </a:t>
            </a:r>
            <a:r>
              <a:rPr lang="en-US" sz="1800" dirty="0" smtClean="0"/>
              <a:t>improvement </a:t>
            </a:r>
            <a:r>
              <a:rPr lang="en-US" sz="1800" dirty="0"/>
              <a:t>in in vitro fertilization outcome in patients with </a:t>
            </a:r>
            <a:r>
              <a:rPr lang="en-US" sz="1800" dirty="0" err="1" smtClean="0"/>
              <a:t>hydrosalpinx</a:t>
            </a:r>
            <a:r>
              <a:rPr lang="en-US" sz="1800" dirty="0" smtClean="0"/>
              <a:t>.</a:t>
            </a:r>
            <a:r>
              <a:rPr lang="tr-TR" sz="1800" dirty="0" smtClean="0"/>
              <a:t> </a:t>
            </a:r>
            <a:r>
              <a:rPr lang="tr-TR" sz="1800" dirty="0" err="1" smtClean="0"/>
              <a:t>Fertility</a:t>
            </a:r>
            <a:r>
              <a:rPr lang="tr-TR" sz="1800" dirty="0" smtClean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Sterility</a:t>
            </a:r>
            <a:r>
              <a:rPr lang="tr-TR" sz="1800" dirty="0"/>
              <a:t> </a:t>
            </a:r>
            <a:r>
              <a:rPr lang="tr-TR" sz="1800" dirty="0" smtClean="0"/>
              <a:t>86:1642–1649.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7291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/>
              <a:t>Tubal</a:t>
            </a:r>
            <a:r>
              <a:rPr lang="tr-TR" dirty="0"/>
              <a:t> faktörde l</a:t>
            </a:r>
            <a:r>
              <a:rPr lang="en-US" dirty="0" err="1"/>
              <a:t>aparos</a:t>
            </a:r>
            <a:r>
              <a:rPr lang="tr-TR" dirty="0"/>
              <a:t>k</a:t>
            </a:r>
            <a:r>
              <a:rPr lang="en-US" dirty="0" err="1"/>
              <a:t>opi</a:t>
            </a:r>
            <a:r>
              <a:rPr lang="tr-TR" dirty="0"/>
              <a:t>k cerrahi  hem tanı </a:t>
            </a:r>
            <a:r>
              <a:rPr lang="tr-TR" dirty="0" smtClean="0"/>
              <a:t>hem de </a:t>
            </a:r>
            <a:r>
              <a:rPr lang="tr-TR" dirty="0"/>
              <a:t>tedavide önemli bir yer tutmaktadır</a:t>
            </a:r>
            <a:r>
              <a:rPr lang="en-US" dirty="0"/>
              <a:t> </a:t>
            </a:r>
            <a:endParaRPr lang="tr-TR" dirty="0" smtClean="0"/>
          </a:p>
          <a:p>
            <a:r>
              <a:rPr lang="tr-TR" dirty="0" smtClean="0"/>
              <a:t>Tanısal laparoskopide yapılan adezyolizis sonrası  takip eden 6-12 ay içinde %60 oranında gebelik olabilmektedir </a:t>
            </a:r>
          </a:p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aspirasyon</a:t>
            </a:r>
            <a:r>
              <a:rPr lang="tr-TR" dirty="0" smtClean="0"/>
              <a:t>, </a:t>
            </a:r>
            <a:r>
              <a:rPr lang="tr-TR" dirty="0" err="1" smtClean="0"/>
              <a:t>salpingostomi</a:t>
            </a:r>
            <a:r>
              <a:rPr lang="tr-TR" dirty="0" smtClean="0"/>
              <a:t>,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r>
              <a:rPr lang="tr-TR" dirty="0" smtClean="0"/>
              <a:t> daha az </a:t>
            </a:r>
            <a:r>
              <a:rPr lang="tr-TR" dirty="0" err="1" smtClean="0"/>
              <a:t>invazif</a:t>
            </a:r>
            <a:r>
              <a:rPr lang="tr-TR" dirty="0" smtClean="0"/>
              <a:t> ve kolay yöntemlerdir ve hiçbir uygulamaya yapılmayan hastalara göre IVF başarısı artmaktadır</a:t>
            </a:r>
          </a:p>
          <a:p>
            <a:pPr marL="0" indent="0">
              <a:buNone/>
            </a:pPr>
            <a:r>
              <a:rPr lang="tr-TR" sz="1500" dirty="0" err="1"/>
              <a:t>Tsiami</a:t>
            </a:r>
            <a:r>
              <a:rPr lang="tr-TR" sz="1500" dirty="0"/>
              <a:t> A, </a:t>
            </a:r>
            <a:r>
              <a:rPr lang="tr-TR" sz="1500" dirty="0" err="1"/>
              <a:t>Chaimani</a:t>
            </a:r>
            <a:r>
              <a:rPr lang="tr-TR" sz="1500" dirty="0"/>
              <a:t> A, </a:t>
            </a:r>
            <a:r>
              <a:rPr lang="tr-TR" sz="1500" dirty="0" err="1"/>
              <a:t>Mavridis</a:t>
            </a:r>
            <a:r>
              <a:rPr lang="tr-TR" sz="1500" dirty="0"/>
              <a:t> D, </a:t>
            </a:r>
            <a:r>
              <a:rPr lang="tr-TR" sz="1500" dirty="0" err="1"/>
              <a:t>Siskou</a:t>
            </a:r>
            <a:r>
              <a:rPr lang="tr-TR" sz="1500" dirty="0"/>
              <a:t> M, </a:t>
            </a:r>
            <a:r>
              <a:rPr lang="tr-TR" sz="1500" dirty="0" err="1"/>
              <a:t>Assimakopoulos</a:t>
            </a:r>
            <a:r>
              <a:rPr lang="tr-TR" sz="1500" dirty="0"/>
              <a:t> E, </a:t>
            </a:r>
            <a:r>
              <a:rPr lang="tr-TR" sz="1500" dirty="0" err="1" smtClean="0"/>
              <a:t>Sotiriadis</a:t>
            </a:r>
            <a:r>
              <a:rPr lang="tr-TR" sz="1500" dirty="0"/>
              <a:t> </a:t>
            </a:r>
            <a:r>
              <a:rPr lang="en-US" sz="1500" dirty="0" smtClean="0"/>
              <a:t>A</a:t>
            </a:r>
            <a:r>
              <a:rPr lang="en-US" sz="1500" dirty="0"/>
              <a:t>. 2016. Surgical treatment for </a:t>
            </a:r>
            <a:r>
              <a:rPr lang="en-US" sz="1500" dirty="0" err="1"/>
              <a:t>hydrosalpinx</a:t>
            </a:r>
            <a:r>
              <a:rPr lang="en-US" sz="1500" dirty="0"/>
              <a:t> prior to </a:t>
            </a:r>
            <a:r>
              <a:rPr lang="en-US" sz="1500" dirty="0" smtClean="0"/>
              <a:t>in-vitro</a:t>
            </a:r>
            <a:r>
              <a:rPr lang="tr-TR" sz="1500" dirty="0" smtClean="0"/>
              <a:t> </a:t>
            </a:r>
            <a:r>
              <a:rPr lang="en-US" sz="1500" dirty="0" smtClean="0"/>
              <a:t>fertilization </a:t>
            </a:r>
            <a:r>
              <a:rPr lang="en-US" sz="1500" dirty="0"/>
              <a:t>embryo transfer: a network meta-analysis. Ultrasound </a:t>
            </a:r>
            <a:r>
              <a:rPr lang="en-US" sz="1500" dirty="0" smtClean="0"/>
              <a:t>in</a:t>
            </a:r>
            <a:r>
              <a:rPr lang="tr-TR" sz="1500" dirty="0" smtClean="0"/>
              <a:t> </a:t>
            </a:r>
            <a:r>
              <a:rPr lang="tr-TR" sz="1500" dirty="0" err="1" smtClean="0"/>
              <a:t>Obstetrics</a:t>
            </a:r>
            <a:r>
              <a:rPr lang="tr-TR" sz="1500" dirty="0" smtClean="0"/>
              <a:t> </a:t>
            </a:r>
            <a:r>
              <a:rPr lang="tr-TR" sz="1500" dirty="0" err="1"/>
              <a:t>and</a:t>
            </a:r>
            <a:r>
              <a:rPr lang="tr-TR" sz="1500" dirty="0"/>
              <a:t> </a:t>
            </a:r>
            <a:r>
              <a:rPr lang="tr-TR" sz="1500" dirty="0" err="1"/>
              <a:t>Gynecology</a:t>
            </a:r>
            <a:r>
              <a:rPr lang="tr-TR" sz="1500" dirty="0"/>
              <a:t> 48:434–445.</a:t>
            </a:r>
            <a:endParaRPr lang="tr-TR" sz="1500" dirty="0" smtClean="0"/>
          </a:p>
        </p:txBody>
      </p:sp>
    </p:spTree>
    <p:extLst>
      <p:ext uri="{BB962C8B-B14F-4D97-AF65-F5344CB8AC3E}">
        <p14:creationId xmlns:p14="http://schemas.microsoft.com/office/powerpoint/2010/main" val="41234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IVF Öncesi Cerrahi Yaklaşım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Hiç tedavi yapılmayan </a:t>
            </a:r>
            <a:r>
              <a:rPr lang="tr-TR" dirty="0" err="1" smtClean="0"/>
              <a:t>hidrosalpenksli</a:t>
            </a:r>
            <a:r>
              <a:rPr lang="tr-TR" dirty="0" smtClean="0"/>
              <a:t> hastalara göre </a:t>
            </a:r>
          </a:p>
          <a:p>
            <a:r>
              <a:rPr lang="tr-TR" dirty="0" err="1"/>
              <a:t>P</a:t>
            </a:r>
            <a:r>
              <a:rPr lang="tr-TR" dirty="0" err="1" smtClean="0"/>
              <a:t>roksimal</a:t>
            </a:r>
            <a:r>
              <a:rPr lang="tr-TR" dirty="0" smtClean="0"/>
              <a:t> </a:t>
            </a:r>
            <a:r>
              <a:rPr lang="tr-TR" dirty="0" err="1"/>
              <a:t>tubal</a:t>
            </a:r>
            <a:r>
              <a:rPr lang="tr-TR" dirty="0"/>
              <a:t> </a:t>
            </a:r>
            <a:r>
              <a:rPr lang="tr-TR" dirty="0" err="1" smtClean="0"/>
              <a:t>oklüzyon</a:t>
            </a:r>
            <a:r>
              <a:rPr lang="tr-TR" dirty="0" smtClean="0"/>
              <a:t> </a:t>
            </a:r>
            <a:r>
              <a:rPr lang="tr-TR" dirty="0"/>
              <a:t>(RR </a:t>
            </a:r>
            <a:r>
              <a:rPr lang="tr-TR" dirty="0" smtClean="0"/>
              <a:t>3.22),</a:t>
            </a:r>
            <a:endParaRPr lang="tr-TR" dirty="0"/>
          </a:p>
          <a:p>
            <a:r>
              <a:rPr lang="tr-TR" dirty="0"/>
              <a:t>S</a:t>
            </a:r>
            <a:r>
              <a:rPr lang="en-US" dirty="0" smtClean="0"/>
              <a:t>al</a:t>
            </a:r>
            <a:r>
              <a:rPr lang="tr-TR" dirty="0" err="1" smtClean="0"/>
              <a:t>penjektomi</a:t>
            </a:r>
            <a:r>
              <a:rPr lang="en-US" dirty="0" smtClean="0"/>
              <a:t> </a:t>
            </a:r>
            <a:r>
              <a:rPr lang="en-US" dirty="0"/>
              <a:t>(RR </a:t>
            </a:r>
            <a:r>
              <a:rPr lang="en-US" dirty="0" smtClean="0"/>
              <a:t>2.24) </a:t>
            </a:r>
            <a:endParaRPr lang="tr-TR" dirty="0" smtClean="0"/>
          </a:p>
          <a:p>
            <a:r>
              <a:rPr lang="tr-TR" dirty="0"/>
              <a:t>U</a:t>
            </a:r>
            <a:r>
              <a:rPr lang="en-US" dirty="0" err="1" smtClean="0"/>
              <a:t>ltrasound</a:t>
            </a:r>
            <a:r>
              <a:rPr lang="en-US" dirty="0" smtClean="0"/>
              <a:t>-guided </a:t>
            </a:r>
            <a:r>
              <a:rPr lang="tr-TR" dirty="0" smtClean="0"/>
              <a:t> </a:t>
            </a:r>
            <a:r>
              <a:rPr lang="en-US" dirty="0" err="1" smtClean="0"/>
              <a:t>aspira</a:t>
            </a:r>
            <a:r>
              <a:rPr lang="tr-TR" dirty="0" smtClean="0"/>
              <a:t>sy</a:t>
            </a:r>
            <a:r>
              <a:rPr lang="en-US" dirty="0" smtClean="0"/>
              <a:t>on </a:t>
            </a:r>
            <a:r>
              <a:rPr lang="en-US" dirty="0"/>
              <a:t>(RR </a:t>
            </a:r>
            <a:r>
              <a:rPr lang="en-US" dirty="0" smtClean="0"/>
              <a:t>1.84) </a:t>
            </a:r>
            <a:endParaRPr lang="tr-TR" dirty="0" smtClean="0"/>
          </a:p>
          <a:p>
            <a:r>
              <a:rPr lang="tr-TR" dirty="0" smtClean="0"/>
              <a:t>Daha iyi klinik gebelik oranlarına sahiptir</a:t>
            </a:r>
          </a:p>
          <a:p>
            <a:pPr marL="0" indent="0">
              <a:buNone/>
            </a:pPr>
            <a:r>
              <a:rPr lang="tr-TR" sz="1600" dirty="0" err="1"/>
              <a:t>Tsiami</a:t>
            </a:r>
            <a:r>
              <a:rPr lang="tr-TR" sz="1600" dirty="0"/>
              <a:t> A, </a:t>
            </a:r>
            <a:r>
              <a:rPr lang="tr-TR" sz="1600" dirty="0" err="1"/>
              <a:t>Chaimani</a:t>
            </a:r>
            <a:r>
              <a:rPr lang="tr-TR" sz="1600" dirty="0"/>
              <a:t> A, </a:t>
            </a:r>
            <a:r>
              <a:rPr lang="tr-TR" sz="1600" dirty="0" err="1"/>
              <a:t>Mavridis</a:t>
            </a:r>
            <a:r>
              <a:rPr lang="tr-TR" sz="1600" dirty="0"/>
              <a:t> D, </a:t>
            </a:r>
            <a:r>
              <a:rPr lang="tr-TR" sz="1600" dirty="0" err="1"/>
              <a:t>Siskou</a:t>
            </a:r>
            <a:r>
              <a:rPr lang="tr-TR" sz="1600" dirty="0"/>
              <a:t> M, </a:t>
            </a:r>
            <a:r>
              <a:rPr lang="tr-TR" sz="1600" dirty="0" err="1"/>
              <a:t>Assimakopoulos</a:t>
            </a:r>
            <a:r>
              <a:rPr lang="tr-TR" sz="1600" dirty="0"/>
              <a:t> E, </a:t>
            </a:r>
            <a:r>
              <a:rPr lang="tr-TR" sz="1600" dirty="0" err="1" smtClean="0"/>
              <a:t>Sotiriadis</a:t>
            </a:r>
            <a:r>
              <a:rPr lang="tr-TR" sz="1600" dirty="0"/>
              <a:t> </a:t>
            </a:r>
            <a:r>
              <a:rPr lang="en-US" sz="1600" dirty="0" smtClean="0"/>
              <a:t>A</a:t>
            </a:r>
            <a:r>
              <a:rPr lang="en-US" sz="1600" dirty="0"/>
              <a:t>. 2016. Surgical treatment for </a:t>
            </a:r>
            <a:r>
              <a:rPr lang="en-US" sz="1600" dirty="0" err="1"/>
              <a:t>hydrosalpinx</a:t>
            </a:r>
            <a:r>
              <a:rPr lang="en-US" sz="1600" dirty="0"/>
              <a:t> prior to </a:t>
            </a:r>
            <a:r>
              <a:rPr lang="en-US" sz="1600" dirty="0" smtClean="0"/>
              <a:t>in-vitro</a:t>
            </a:r>
            <a:r>
              <a:rPr lang="tr-TR" sz="1600" dirty="0" smtClean="0"/>
              <a:t> </a:t>
            </a:r>
            <a:r>
              <a:rPr lang="en-US" sz="1600" dirty="0" smtClean="0"/>
              <a:t>fertilization </a:t>
            </a:r>
            <a:r>
              <a:rPr lang="en-US" sz="1600" dirty="0"/>
              <a:t>embryo transfer: a network meta-analysis. Ultrasound </a:t>
            </a:r>
            <a:r>
              <a:rPr lang="en-US" sz="1600" dirty="0" smtClean="0"/>
              <a:t>in</a:t>
            </a:r>
            <a:r>
              <a:rPr lang="tr-TR" sz="1600" dirty="0" smtClean="0"/>
              <a:t> </a:t>
            </a:r>
            <a:r>
              <a:rPr lang="tr-TR" sz="1600" dirty="0" err="1" smtClean="0"/>
              <a:t>Obstetrics</a:t>
            </a:r>
            <a:r>
              <a:rPr lang="tr-TR" sz="1600" dirty="0" smtClean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Gynecology</a:t>
            </a:r>
            <a:r>
              <a:rPr lang="tr-TR" sz="1600" dirty="0"/>
              <a:t> 48:434–445.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1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IVF Öncesi Cerrahi Yaklaşım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IVF başarısının arttırmak için yapılan </a:t>
            </a:r>
            <a:r>
              <a:rPr lang="tr-TR" dirty="0"/>
              <a:t>l</a:t>
            </a:r>
            <a:r>
              <a:rPr lang="en-US" dirty="0" err="1" smtClean="0"/>
              <a:t>aparos</a:t>
            </a:r>
            <a:r>
              <a:rPr lang="tr-TR" dirty="0" smtClean="0"/>
              <a:t>k</a:t>
            </a:r>
            <a:r>
              <a:rPr lang="en-US" dirty="0" err="1" smtClean="0"/>
              <a:t>opi</a:t>
            </a:r>
            <a:r>
              <a:rPr lang="tr-TR" dirty="0" smtClean="0"/>
              <a:t>k</a:t>
            </a:r>
            <a:r>
              <a:rPr lang="en-US" dirty="0" smtClean="0"/>
              <a:t> </a:t>
            </a:r>
            <a:r>
              <a:rPr lang="en-US" dirty="0"/>
              <a:t>tubal </a:t>
            </a:r>
            <a:r>
              <a:rPr lang="en-US" dirty="0" smtClean="0"/>
              <a:t>o</a:t>
            </a:r>
            <a:r>
              <a:rPr lang="tr-TR" dirty="0" smtClean="0"/>
              <a:t>k</a:t>
            </a:r>
            <a:r>
              <a:rPr lang="en-US" dirty="0" smtClean="0"/>
              <a:t>l</a:t>
            </a:r>
            <a:r>
              <a:rPr lang="tr-TR" dirty="0" err="1" smtClean="0"/>
              <a:t>üzy</a:t>
            </a:r>
            <a:r>
              <a:rPr lang="en-US" dirty="0" smtClean="0"/>
              <a:t>on</a:t>
            </a:r>
            <a:r>
              <a:rPr lang="tr-TR" dirty="0" smtClean="0"/>
              <a:t> l</a:t>
            </a:r>
            <a:r>
              <a:rPr lang="en-US" dirty="0" err="1" smtClean="0"/>
              <a:t>aparos</a:t>
            </a:r>
            <a:r>
              <a:rPr lang="tr-TR" dirty="0"/>
              <a:t>k</a:t>
            </a:r>
            <a:r>
              <a:rPr lang="en-US" dirty="0" err="1"/>
              <a:t>opi</a:t>
            </a:r>
            <a:r>
              <a:rPr lang="tr-TR" dirty="0" smtClean="0"/>
              <a:t>k </a:t>
            </a:r>
            <a:r>
              <a:rPr lang="tr-TR" dirty="0" err="1" smtClean="0"/>
              <a:t>salpenjektomi</a:t>
            </a:r>
            <a:r>
              <a:rPr lang="tr-TR" dirty="0" smtClean="0"/>
              <a:t> kadar etkili yöntem olarak bulunmuştur 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r>
              <a:rPr lang="tr-TR" dirty="0" smtClean="0"/>
              <a:t> ile </a:t>
            </a:r>
            <a:r>
              <a:rPr lang="tr-TR" dirty="0" err="1" smtClean="0"/>
              <a:t>over</a:t>
            </a:r>
            <a:r>
              <a:rPr lang="tr-TR" dirty="0" smtClean="0"/>
              <a:t> rezervine herhangi bir olumsuz etki bulunmamıştır</a:t>
            </a:r>
          </a:p>
          <a:p>
            <a:pPr marL="0" indent="0">
              <a:buNone/>
            </a:pPr>
            <a:r>
              <a:rPr lang="tr-TR" sz="2000" dirty="0"/>
              <a:t>Johnson N, </a:t>
            </a:r>
            <a:r>
              <a:rPr lang="tr-TR" sz="2000" dirty="0" err="1"/>
              <a:t>van</a:t>
            </a:r>
            <a:r>
              <a:rPr lang="tr-TR" sz="2000" dirty="0"/>
              <a:t> </a:t>
            </a:r>
            <a:r>
              <a:rPr lang="tr-TR" sz="2000" dirty="0" err="1"/>
              <a:t>Voorst</a:t>
            </a:r>
            <a:r>
              <a:rPr lang="tr-TR" sz="2000" dirty="0"/>
              <a:t> S, </a:t>
            </a:r>
            <a:r>
              <a:rPr lang="tr-TR" sz="2000" dirty="0" err="1"/>
              <a:t>Sowter</a:t>
            </a:r>
            <a:r>
              <a:rPr lang="tr-TR" sz="2000" dirty="0"/>
              <a:t> MC, </a:t>
            </a:r>
            <a:r>
              <a:rPr lang="tr-TR" sz="2000" dirty="0" err="1"/>
              <a:t>Strandell</a:t>
            </a:r>
            <a:r>
              <a:rPr lang="tr-TR" sz="2000" dirty="0"/>
              <a:t> A, </a:t>
            </a:r>
            <a:r>
              <a:rPr lang="tr-TR" sz="2000" dirty="0" err="1"/>
              <a:t>Moll</a:t>
            </a:r>
            <a:r>
              <a:rPr lang="tr-TR" sz="2000" dirty="0"/>
              <a:t> BW. 2010. </a:t>
            </a:r>
            <a:r>
              <a:rPr lang="tr-TR" sz="2000" dirty="0" err="1" smtClean="0"/>
              <a:t>Surgical</a:t>
            </a:r>
            <a:r>
              <a:rPr lang="tr-TR" sz="2000" dirty="0"/>
              <a:t> </a:t>
            </a:r>
            <a:r>
              <a:rPr lang="en-US" sz="2000" dirty="0" smtClean="0"/>
              <a:t>treatment </a:t>
            </a:r>
            <a:r>
              <a:rPr lang="en-US" sz="2000" dirty="0"/>
              <a:t>for tubal disease in women due to undergo in vitro </a:t>
            </a:r>
            <a:r>
              <a:rPr lang="en-US" sz="2000" dirty="0" err="1" smtClean="0"/>
              <a:t>fertilisation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  <a:r>
              <a:rPr lang="en-US" sz="2000" dirty="0" smtClean="0"/>
              <a:t>Cochrane </a:t>
            </a:r>
            <a:r>
              <a:rPr lang="en-US" sz="2000" dirty="0"/>
              <a:t>Database of Systematic Review 20:CD002125.</a:t>
            </a:r>
            <a:r>
              <a:rPr lang="tr-TR" sz="2000" dirty="0" smtClean="0"/>
              <a:t> </a:t>
            </a:r>
          </a:p>
          <a:p>
            <a:r>
              <a:rPr lang="tr-TR" dirty="0" smtClean="0"/>
              <a:t>IVF öncesi yada IVF</a:t>
            </a:r>
            <a:r>
              <a:rPr lang="tr-TR" sz="3100" dirty="0" smtClean="0"/>
              <a:t> sırasında </a:t>
            </a:r>
            <a:r>
              <a:rPr lang="tr-TR" sz="3100" dirty="0" err="1" smtClean="0"/>
              <a:t>hidrosalpenksin</a:t>
            </a:r>
            <a:r>
              <a:rPr lang="tr-TR" sz="3100" dirty="0" smtClean="0"/>
              <a:t> </a:t>
            </a:r>
            <a:r>
              <a:rPr lang="tr-TR" sz="3100" dirty="0" err="1" smtClean="0"/>
              <a:t>aspirasyonu</a:t>
            </a:r>
            <a:r>
              <a:rPr lang="tr-TR" sz="3100" dirty="0" smtClean="0"/>
              <a:t> ile ilgili daha çok çalışmaya ihtiyaç vardır</a:t>
            </a:r>
          </a:p>
          <a:p>
            <a:pPr marL="0" indent="0">
              <a:buNone/>
            </a:pPr>
            <a:r>
              <a:rPr lang="tr-TR" sz="1800" dirty="0" err="1"/>
              <a:t>Milingos</a:t>
            </a:r>
            <a:r>
              <a:rPr lang="tr-TR" sz="1800" dirty="0"/>
              <a:t> SD, </a:t>
            </a:r>
            <a:r>
              <a:rPr lang="tr-TR" sz="1800" dirty="0" err="1"/>
              <a:t>Kallipolitis</a:t>
            </a:r>
            <a:r>
              <a:rPr lang="tr-TR" sz="1800" dirty="0"/>
              <a:t> GK, </a:t>
            </a:r>
            <a:r>
              <a:rPr lang="tr-TR" sz="1800" dirty="0" err="1"/>
              <a:t>Loutradis</a:t>
            </a:r>
            <a:r>
              <a:rPr lang="tr-TR" sz="1800" dirty="0"/>
              <a:t> DC, </a:t>
            </a:r>
            <a:r>
              <a:rPr lang="tr-TR" sz="1800" dirty="0" err="1"/>
              <a:t>Liapi</a:t>
            </a:r>
            <a:r>
              <a:rPr lang="tr-TR" sz="1800" dirty="0"/>
              <a:t> AG, Hassan </a:t>
            </a:r>
            <a:r>
              <a:rPr lang="tr-TR" sz="1800" dirty="0" smtClean="0"/>
              <a:t>EA, </a:t>
            </a:r>
            <a:r>
              <a:rPr lang="tr-TR" sz="1800" dirty="0" err="1" smtClean="0"/>
              <a:t>Mavrommatis</a:t>
            </a:r>
            <a:r>
              <a:rPr lang="tr-TR" sz="1800" dirty="0" smtClean="0"/>
              <a:t> </a:t>
            </a:r>
            <a:r>
              <a:rPr lang="tr-TR" sz="1800" dirty="0"/>
              <a:t>CG, et al. 2000. </a:t>
            </a:r>
            <a:r>
              <a:rPr lang="tr-TR" sz="1800" dirty="0" err="1"/>
              <a:t>Laparoscopic</a:t>
            </a:r>
            <a:r>
              <a:rPr lang="tr-TR" sz="1800" dirty="0"/>
              <a:t> </a:t>
            </a:r>
            <a:r>
              <a:rPr lang="tr-TR" sz="1800" dirty="0" err="1"/>
              <a:t>treatment</a:t>
            </a:r>
            <a:r>
              <a:rPr lang="tr-TR" sz="1800" dirty="0"/>
              <a:t> of </a:t>
            </a:r>
            <a:r>
              <a:rPr lang="tr-TR" sz="1800" dirty="0" err="1" smtClean="0"/>
              <a:t>hydrosalpinx</a:t>
            </a:r>
            <a:r>
              <a:rPr lang="tr-TR" sz="1800" dirty="0" smtClean="0"/>
              <a:t>: </a:t>
            </a:r>
            <a:r>
              <a:rPr lang="en-US" sz="1800" dirty="0" smtClean="0"/>
              <a:t>factors </a:t>
            </a:r>
            <a:r>
              <a:rPr lang="en-US" sz="1800" dirty="0"/>
              <a:t>affecting pregnancy rate. Journal of American </a:t>
            </a:r>
            <a:r>
              <a:rPr lang="en-US" sz="1800" dirty="0" smtClean="0"/>
              <a:t>Association</a:t>
            </a:r>
            <a:r>
              <a:rPr lang="tr-TR" sz="1800" dirty="0" smtClean="0"/>
              <a:t> </a:t>
            </a:r>
            <a:r>
              <a:rPr lang="tr-TR" sz="1800" dirty="0" err="1" smtClean="0"/>
              <a:t>Gynecologic</a:t>
            </a:r>
            <a:r>
              <a:rPr lang="tr-TR" sz="1800" dirty="0" smtClean="0"/>
              <a:t> </a:t>
            </a:r>
            <a:r>
              <a:rPr lang="tr-TR" sz="1800" dirty="0" err="1"/>
              <a:t>Laparoscopists</a:t>
            </a:r>
            <a:r>
              <a:rPr lang="tr-TR" sz="1800" dirty="0"/>
              <a:t> 7:355–361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0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Cerrahi Yaklaşım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Çok az adezyon varsa, tubalar hafif </a:t>
            </a:r>
            <a:r>
              <a:rPr lang="tr-TR" dirty="0" err="1" smtClean="0"/>
              <a:t>dilate</a:t>
            </a:r>
            <a:r>
              <a:rPr lang="tr-TR" dirty="0" smtClean="0"/>
              <a:t>, ince ve mukozaların korunmuş olduğu hafif  bir </a:t>
            </a:r>
            <a:r>
              <a:rPr lang="tr-TR" dirty="0" err="1" smtClean="0"/>
              <a:t>hidrosalpenks</a:t>
            </a:r>
            <a:r>
              <a:rPr lang="tr-TR" dirty="0" smtClean="0"/>
              <a:t> varsa </a:t>
            </a:r>
            <a:r>
              <a:rPr lang="tr-TR" dirty="0" err="1" smtClean="0"/>
              <a:t>tubal</a:t>
            </a:r>
            <a:r>
              <a:rPr lang="tr-TR" dirty="0" smtClean="0"/>
              <a:t> cerrahi tercih edilebilir </a:t>
            </a:r>
          </a:p>
          <a:p>
            <a:r>
              <a:rPr lang="tr-TR" dirty="0" smtClean="0"/>
              <a:t>Bu hastalarda kendiliğinden gebe kalma oran </a:t>
            </a:r>
          </a:p>
          <a:p>
            <a:pPr marL="0" indent="0">
              <a:buNone/>
            </a:pPr>
            <a:r>
              <a:rPr lang="tr-TR" dirty="0" smtClean="0"/>
              <a:t>    % 58-77 ve </a:t>
            </a:r>
            <a:r>
              <a:rPr lang="tr-TR" dirty="0" err="1" smtClean="0"/>
              <a:t>ektopik</a:t>
            </a:r>
            <a:r>
              <a:rPr lang="tr-TR" dirty="0" smtClean="0"/>
              <a:t> gebelik %2</a:t>
            </a:r>
          </a:p>
          <a:p>
            <a:pPr marL="0" indent="0">
              <a:buNone/>
            </a:pPr>
            <a:r>
              <a:rPr lang="tr-TR" sz="1600" dirty="0"/>
              <a:t>A. </a:t>
            </a:r>
            <a:r>
              <a:rPr lang="tr-TR" sz="1600" dirty="0" err="1"/>
              <a:t>Daniilidisa</a:t>
            </a:r>
            <a:r>
              <a:rPr lang="tr-TR" sz="1600" dirty="0"/>
              <a:t>, D. </a:t>
            </a:r>
            <a:r>
              <a:rPr lang="tr-TR" sz="1600" dirty="0" err="1"/>
              <a:t>Balaourasa</a:t>
            </a:r>
            <a:r>
              <a:rPr lang="tr-TR" sz="1600" dirty="0"/>
              <a:t>, D. </a:t>
            </a:r>
            <a:r>
              <a:rPr lang="tr-TR" sz="1600" dirty="0" err="1"/>
              <a:t>Chitziosa</a:t>
            </a:r>
            <a:r>
              <a:rPr lang="tr-TR" sz="1600" dirty="0"/>
              <a:t>, T. </a:t>
            </a:r>
            <a:r>
              <a:rPr lang="tr-TR" sz="1600" dirty="0" err="1"/>
              <a:t>Theodoridisb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E. </a:t>
            </a:r>
            <a:r>
              <a:rPr lang="tr-TR" sz="1600" dirty="0" err="1"/>
              <a:t>Assimakopoulosa</a:t>
            </a:r>
            <a:r>
              <a:rPr lang="tr-TR" sz="1600" dirty="0"/>
              <a:t>. </a:t>
            </a:r>
            <a:r>
              <a:rPr lang="en-US" sz="1600" dirty="0" err="1" smtClean="0"/>
              <a:t>Hydrosalpinx</a:t>
            </a:r>
            <a:r>
              <a:rPr lang="en-US" sz="1600" dirty="0"/>
              <a:t>: Tubal surgery or in vitro </a:t>
            </a:r>
            <a:r>
              <a:rPr lang="en-US" sz="1600" dirty="0" err="1"/>
              <a:t>fertilisation</a:t>
            </a:r>
            <a:r>
              <a:rPr lang="en-US" sz="1600" dirty="0"/>
              <a:t>? An everlasting </a:t>
            </a:r>
            <a:r>
              <a:rPr lang="en-US" sz="1600" dirty="0" smtClean="0"/>
              <a:t>dilemma</a:t>
            </a:r>
            <a:r>
              <a:rPr lang="tr-TR" sz="1600" dirty="0" smtClean="0"/>
              <a:t> </a:t>
            </a:r>
            <a:r>
              <a:rPr lang="tr-TR" sz="1600" dirty="0" err="1" smtClean="0"/>
              <a:t>nowadays</a:t>
            </a:r>
            <a:r>
              <a:rPr lang="tr-TR" sz="1600" dirty="0"/>
              <a:t>; a </a:t>
            </a:r>
            <a:r>
              <a:rPr lang="tr-TR" sz="1600" dirty="0" err="1"/>
              <a:t>narrative</a:t>
            </a:r>
            <a:r>
              <a:rPr lang="tr-TR" sz="1600" dirty="0"/>
              <a:t> </a:t>
            </a:r>
            <a:r>
              <a:rPr lang="tr-TR" sz="1600" dirty="0" err="1" smtClean="0"/>
              <a:t>review</a:t>
            </a:r>
            <a:r>
              <a:rPr lang="tr-TR" sz="1600" dirty="0"/>
              <a:t> </a:t>
            </a:r>
            <a:r>
              <a:rPr lang="en-US" sz="1600" dirty="0" smtClean="0"/>
              <a:t>Journal Of Obstetrıcs And </a:t>
            </a:r>
            <a:r>
              <a:rPr lang="en-US" sz="1600" dirty="0" err="1" smtClean="0"/>
              <a:t>Gynaecology</a:t>
            </a:r>
            <a:r>
              <a:rPr lang="en-US" sz="1600" dirty="0" smtClean="0"/>
              <a:t>, 2017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2286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Cerrahi yaklaşım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r>
              <a:rPr lang="tr-TR" dirty="0" smtClean="0"/>
              <a:t>Yaygın yapışıklıklar varsa , çok genişlemiş kalın </a:t>
            </a:r>
            <a:r>
              <a:rPr lang="tr-TR" dirty="0" err="1" smtClean="0"/>
              <a:t>firotik</a:t>
            </a:r>
            <a:r>
              <a:rPr lang="tr-TR" dirty="0" smtClean="0"/>
              <a:t> duvarlı mukozaların kaybolduğu bir </a:t>
            </a:r>
            <a:r>
              <a:rPr lang="tr-TR" dirty="0" err="1" smtClean="0"/>
              <a:t>hidrosalpenks</a:t>
            </a:r>
            <a:r>
              <a:rPr lang="tr-TR" dirty="0" smtClean="0"/>
              <a:t> varsa gebelik oranları çok düşer</a:t>
            </a:r>
          </a:p>
          <a:p>
            <a:r>
              <a:rPr lang="tr-TR" dirty="0"/>
              <a:t>Bu hastalarda kendiliğinden gebe kalma </a:t>
            </a:r>
            <a:r>
              <a:rPr lang="tr-TR" dirty="0" smtClean="0"/>
              <a:t>oranı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   </a:t>
            </a:r>
            <a:r>
              <a:rPr lang="tr-TR" dirty="0" smtClean="0"/>
              <a:t>  % 0-22 </a:t>
            </a:r>
            <a:r>
              <a:rPr lang="tr-TR" dirty="0"/>
              <a:t>ve </a:t>
            </a:r>
            <a:r>
              <a:rPr lang="tr-TR" dirty="0" err="1"/>
              <a:t>ektopik</a:t>
            </a:r>
            <a:r>
              <a:rPr lang="tr-TR" dirty="0"/>
              <a:t> gebelik </a:t>
            </a:r>
            <a:r>
              <a:rPr lang="tr-TR" dirty="0" smtClean="0"/>
              <a:t>%0-17</a:t>
            </a:r>
            <a:endParaRPr lang="tr-TR" dirty="0"/>
          </a:p>
          <a:p>
            <a:pPr marL="0" indent="0">
              <a:buNone/>
            </a:pPr>
            <a:r>
              <a:rPr lang="tr-TR" sz="1500" dirty="0"/>
              <a:t>A. </a:t>
            </a:r>
            <a:r>
              <a:rPr lang="tr-TR" sz="1500" dirty="0" err="1"/>
              <a:t>Daniilidisa</a:t>
            </a:r>
            <a:r>
              <a:rPr lang="tr-TR" sz="1500" dirty="0"/>
              <a:t>, D. </a:t>
            </a:r>
            <a:r>
              <a:rPr lang="tr-TR" sz="1500" dirty="0" err="1"/>
              <a:t>Balaourasa</a:t>
            </a:r>
            <a:r>
              <a:rPr lang="tr-TR" sz="1500" dirty="0"/>
              <a:t>, D. </a:t>
            </a:r>
            <a:r>
              <a:rPr lang="tr-TR" sz="1500" dirty="0" err="1"/>
              <a:t>Chitziosa</a:t>
            </a:r>
            <a:r>
              <a:rPr lang="tr-TR" sz="1500" dirty="0"/>
              <a:t>, T. </a:t>
            </a:r>
            <a:r>
              <a:rPr lang="tr-TR" sz="1500" dirty="0" err="1"/>
              <a:t>Theodoridisb</a:t>
            </a:r>
            <a:r>
              <a:rPr lang="tr-TR" sz="1500" dirty="0"/>
              <a:t> </a:t>
            </a:r>
            <a:r>
              <a:rPr lang="tr-TR" sz="1500" dirty="0" err="1"/>
              <a:t>and</a:t>
            </a:r>
            <a:r>
              <a:rPr lang="tr-TR" sz="1500" dirty="0"/>
              <a:t> E. </a:t>
            </a:r>
            <a:r>
              <a:rPr lang="tr-TR" sz="1500" dirty="0" err="1"/>
              <a:t>Assimakopoulosa</a:t>
            </a:r>
            <a:r>
              <a:rPr lang="tr-TR" sz="1500" dirty="0"/>
              <a:t>. </a:t>
            </a:r>
            <a:r>
              <a:rPr lang="en-US" sz="1500" dirty="0" err="1"/>
              <a:t>Hydrosalpinx</a:t>
            </a:r>
            <a:r>
              <a:rPr lang="en-US" sz="1500" dirty="0"/>
              <a:t>: Tubal surgery or in vitro </a:t>
            </a:r>
            <a:r>
              <a:rPr lang="en-US" sz="1500" dirty="0" err="1"/>
              <a:t>fertilisation</a:t>
            </a:r>
            <a:r>
              <a:rPr lang="en-US" sz="1500" dirty="0"/>
              <a:t>? An everlasting dilemma</a:t>
            </a:r>
            <a:r>
              <a:rPr lang="tr-TR" sz="1500" dirty="0"/>
              <a:t> </a:t>
            </a:r>
            <a:r>
              <a:rPr lang="tr-TR" sz="1500" dirty="0" err="1"/>
              <a:t>nowadays</a:t>
            </a:r>
            <a:r>
              <a:rPr lang="tr-TR" sz="1500" dirty="0"/>
              <a:t>; a </a:t>
            </a:r>
            <a:r>
              <a:rPr lang="tr-TR" sz="1500" dirty="0" err="1"/>
              <a:t>narrative</a:t>
            </a:r>
            <a:r>
              <a:rPr lang="tr-TR" sz="1500" dirty="0"/>
              <a:t> </a:t>
            </a:r>
            <a:r>
              <a:rPr lang="tr-TR" sz="1500" dirty="0" err="1"/>
              <a:t>review</a:t>
            </a:r>
            <a:r>
              <a:rPr lang="tr-TR" sz="1500" dirty="0"/>
              <a:t> </a:t>
            </a:r>
            <a:r>
              <a:rPr lang="en-US" sz="1500" dirty="0"/>
              <a:t>Journal Of Obstetrıcs And </a:t>
            </a:r>
            <a:r>
              <a:rPr lang="en-US" sz="1500" dirty="0" err="1"/>
              <a:t>Gynaecology</a:t>
            </a:r>
            <a:r>
              <a:rPr lang="en-US" sz="1500" dirty="0"/>
              <a:t>, 2017</a:t>
            </a:r>
            <a:endParaRPr lang="tr-TR" sz="1500" dirty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759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Hidrosalpenks salpenjektomi</a:t>
            </a:r>
            <a:br>
              <a:rPr lang="tr-TR" b="1" dirty="0" smtClean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i="1" dirty="0" smtClean="0"/>
              <a:t>Hidrosalpenks </a:t>
            </a:r>
            <a:r>
              <a:rPr lang="tr-TR" b="1" i="1" dirty="0"/>
              <a:t>varlığında </a:t>
            </a:r>
            <a:r>
              <a:rPr lang="tr-TR" b="1" i="1" dirty="0" smtClean="0"/>
              <a:t> IVF/ICSI </a:t>
            </a:r>
            <a:r>
              <a:rPr lang="tr-TR" b="1" i="1" dirty="0"/>
              <a:t>den önce </a:t>
            </a:r>
            <a:r>
              <a:rPr lang="tr-TR" b="1" i="1" dirty="0" smtClean="0"/>
              <a:t>salpenjektomi </a:t>
            </a:r>
            <a:r>
              <a:rPr lang="tr-TR" b="1" i="1" dirty="0"/>
              <a:t>yapmak başarıyı </a:t>
            </a:r>
            <a:r>
              <a:rPr lang="tr-TR" b="1" i="1" dirty="0" smtClean="0"/>
              <a:t>arttırır mı?</a:t>
            </a:r>
            <a:r>
              <a:rPr lang="tr-TR" b="1" i="1" dirty="0"/>
              <a:t/>
            </a:r>
            <a:br>
              <a:rPr lang="tr-TR" b="1" i="1" dirty="0"/>
            </a:br>
            <a:r>
              <a:rPr lang="tr-TR" b="1" i="1" dirty="0" smtClean="0"/>
              <a:t>     </a:t>
            </a:r>
            <a:r>
              <a:rPr lang="tr-TR" dirty="0" smtClean="0"/>
              <a:t>5592 kadını içeren meta-analizde </a:t>
            </a:r>
          </a:p>
          <a:p>
            <a:r>
              <a:rPr lang="tr-TR" dirty="0" smtClean="0"/>
              <a:t>Gebelik oranlarının </a:t>
            </a:r>
          </a:p>
          <a:p>
            <a:r>
              <a:rPr lang="tr-TR" dirty="0" err="1" smtClean="0"/>
              <a:t>Salpenjektomi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( </a:t>
            </a:r>
            <a:r>
              <a:rPr lang="en-US" dirty="0" smtClean="0"/>
              <a:t>RR </a:t>
            </a:r>
            <a:r>
              <a:rPr lang="en-US" dirty="0"/>
              <a:t>2.24),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okluzyon</a:t>
            </a:r>
            <a:r>
              <a:rPr lang="tr-TR" dirty="0" smtClean="0"/>
              <a:t> </a:t>
            </a:r>
            <a:r>
              <a:rPr lang="en-US" dirty="0"/>
              <a:t>(RR 3.22)</a:t>
            </a:r>
            <a:r>
              <a:rPr lang="tr-TR" dirty="0" smtClean="0"/>
              <a:t>  yada </a:t>
            </a:r>
          </a:p>
          <a:p>
            <a:r>
              <a:rPr lang="tr-TR" dirty="0" err="1"/>
              <a:t>T</a:t>
            </a:r>
            <a:r>
              <a:rPr lang="tr-TR" dirty="0" err="1" smtClean="0"/>
              <a:t>ubal</a:t>
            </a:r>
            <a:r>
              <a:rPr lang="tr-TR" dirty="0" smtClean="0"/>
              <a:t> </a:t>
            </a:r>
            <a:r>
              <a:rPr lang="tr-TR" dirty="0" err="1" smtClean="0"/>
              <a:t>aspirasyon</a:t>
            </a:r>
            <a:r>
              <a:rPr lang="tr-TR" dirty="0" smtClean="0"/>
              <a:t> yapıldığında</a:t>
            </a:r>
            <a:r>
              <a:rPr lang="en-US" dirty="0"/>
              <a:t> (RR 1.84) </a:t>
            </a:r>
            <a:endParaRPr lang="tr-TR" dirty="0" smtClean="0"/>
          </a:p>
          <a:p>
            <a:r>
              <a:rPr lang="tr-TR" dirty="0" smtClean="0"/>
              <a:t>Hiçbir uygulama yapılmayan  kadınlara göre daha iyi olduğu görülmüştür</a:t>
            </a:r>
          </a:p>
          <a:p>
            <a:endParaRPr lang="tr-TR" sz="2200" dirty="0"/>
          </a:p>
          <a:p>
            <a:pPr marL="0" indent="0">
              <a:buNone/>
            </a:pPr>
            <a:r>
              <a:rPr lang="tr-TR" sz="2200" dirty="0" smtClean="0"/>
              <a:t>Camus </a:t>
            </a:r>
            <a:r>
              <a:rPr lang="tr-TR" sz="2200" dirty="0"/>
              <a:t>E, </a:t>
            </a:r>
            <a:r>
              <a:rPr lang="tr-TR" sz="2200" dirty="0" err="1"/>
              <a:t>Poncelet</a:t>
            </a:r>
            <a:r>
              <a:rPr lang="tr-TR" sz="2200" dirty="0"/>
              <a:t> C, </a:t>
            </a:r>
            <a:r>
              <a:rPr lang="tr-TR" sz="2200" dirty="0" err="1"/>
              <a:t>Goffinet</a:t>
            </a:r>
            <a:r>
              <a:rPr lang="tr-TR" sz="2200" dirty="0"/>
              <a:t> F, </a:t>
            </a:r>
            <a:r>
              <a:rPr lang="tr-TR" sz="2200" dirty="0" err="1"/>
              <a:t>Wainer</a:t>
            </a:r>
            <a:r>
              <a:rPr lang="tr-TR" sz="2200" dirty="0"/>
              <a:t> B, </a:t>
            </a:r>
            <a:r>
              <a:rPr lang="tr-TR" sz="2200" dirty="0" err="1"/>
              <a:t>Merlet</a:t>
            </a:r>
            <a:r>
              <a:rPr lang="tr-TR" sz="2200" dirty="0"/>
              <a:t> F, </a:t>
            </a:r>
            <a:r>
              <a:rPr lang="tr-TR" sz="2200" dirty="0" err="1"/>
              <a:t>Nisand</a:t>
            </a:r>
            <a:r>
              <a:rPr lang="tr-TR" sz="2200" dirty="0"/>
              <a:t> I, et al. </a:t>
            </a:r>
            <a:r>
              <a:rPr lang="tr-TR" sz="2200" dirty="0" smtClean="0"/>
              <a:t>1999. </a:t>
            </a:r>
            <a:r>
              <a:rPr lang="en-US" sz="2200" dirty="0" smtClean="0"/>
              <a:t>Pregnancy </a:t>
            </a:r>
            <a:r>
              <a:rPr lang="en-US" sz="2200" dirty="0"/>
              <a:t>rates after in-vitro fertilization in cases of tubal </a:t>
            </a:r>
            <a:r>
              <a:rPr lang="en-US" sz="2200" dirty="0" smtClean="0"/>
              <a:t>infertility</a:t>
            </a:r>
            <a:r>
              <a:rPr lang="tr-TR" sz="2200" dirty="0" smtClean="0"/>
              <a:t> </a:t>
            </a:r>
            <a:r>
              <a:rPr lang="en-US" sz="2200" dirty="0" smtClean="0"/>
              <a:t>with </a:t>
            </a:r>
            <a:r>
              <a:rPr lang="en-US" sz="2200" dirty="0"/>
              <a:t>and without </a:t>
            </a:r>
            <a:r>
              <a:rPr lang="en-US" sz="2200" dirty="0" err="1"/>
              <a:t>hydrosalpinx</a:t>
            </a:r>
            <a:r>
              <a:rPr lang="en-US" sz="2200" dirty="0"/>
              <a:t>: a meta-analysis of published </a:t>
            </a:r>
            <a:r>
              <a:rPr lang="en-US" sz="2200" dirty="0" smtClean="0"/>
              <a:t>comparative</a:t>
            </a:r>
            <a:r>
              <a:rPr lang="tr-TR" sz="2200" dirty="0" smtClean="0"/>
              <a:t> </a:t>
            </a:r>
            <a:r>
              <a:rPr lang="tr-TR" sz="2200" dirty="0" err="1" smtClean="0"/>
              <a:t>studies</a:t>
            </a:r>
            <a:r>
              <a:rPr lang="tr-TR" sz="2200" dirty="0"/>
              <a:t>. Human </a:t>
            </a:r>
            <a:r>
              <a:rPr lang="tr-TR" sz="2200" dirty="0" err="1"/>
              <a:t>Reproduction</a:t>
            </a:r>
            <a:r>
              <a:rPr lang="tr-TR" sz="2200" dirty="0"/>
              <a:t> 14:1243–1249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82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656184"/>
          </a:xfrm>
        </p:spPr>
        <p:txBody>
          <a:bodyPr/>
          <a:lstStyle/>
          <a:p>
            <a:r>
              <a:rPr lang="tr-TR" b="1" dirty="0" err="1" smtClean="0"/>
              <a:t>Salpenjektomi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Salpenjektomi  çoğunlukla tubal ektopik gebelikler sonrasında  yada  hidrosalpinksi tedavi etmek amacıyla yapılmaktadır</a:t>
            </a:r>
          </a:p>
          <a:p>
            <a:pPr marL="0" indent="0">
              <a:buNone/>
            </a:pPr>
            <a:r>
              <a:rPr lang="tr-TR" dirty="0" err="1" smtClean="0"/>
              <a:t>Ektopik</a:t>
            </a:r>
            <a:r>
              <a:rPr lang="tr-TR" dirty="0" smtClean="0"/>
              <a:t> gebelik tedavisinde yapıldığında tekrarlama oranını düşürmektedir</a:t>
            </a:r>
          </a:p>
          <a:p>
            <a:pPr marL="0" indent="0">
              <a:buNone/>
            </a:pPr>
            <a:r>
              <a:rPr lang="tr-TR" dirty="0" smtClean="0"/>
              <a:t>IVF den önce yapılan </a:t>
            </a:r>
            <a:r>
              <a:rPr lang="tr-TR" dirty="0" err="1" smtClean="0"/>
              <a:t>salpenjektomi</a:t>
            </a:r>
            <a:r>
              <a:rPr lang="tr-TR" dirty="0" smtClean="0"/>
              <a:t> doğum oranlardan2.4 kat artmaya neden olmaktadır</a:t>
            </a:r>
          </a:p>
          <a:p>
            <a:pPr marL="0" indent="0">
              <a:buNone/>
            </a:pPr>
            <a:r>
              <a:rPr lang="es-ES" sz="1500" dirty="0"/>
              <a:t>Xi W, Gong F, Tang Y, Lu G. 2012. Ovarian response to </a:t>
            </a:r>
            <a:r>
              <a:rPr lang="es-ES" sz="1500" dirty="0" smtClean="0"/>
              <a:t>gonadotropins</a:t>
            </a:r>
            <a:r>
              <a:rPr lang="tr-TR" sz="1500" dirty="0" smtClean="0"/>
              <a:t> </a:t>
            </a:r>
            <a:r>
              <a:rPr lang="en-US" sz="1500" dirty="0" smtClean="0"/>
              <a:t>after </a:t>
            </a:r>
            <a:r>
              <a:rPr lang="en-US" sz="1500" dirty="0"/>
              <a:t>laparoscopic salpingectomy for ectopic pregnancy. </a:t>
            </a:r>
            <a:r>
              <a:rPr lang="en-US" sz="1500" dirty="0" smtClean="0"/>
              <a:t>International</a:t>
            </a:r>
            <a:r>
              <a:rPr lang="tr-TR" sz="1500" dirty="0" smtClean="0"/>
              <a:t> </a:t>
            </a:r>
            <a:r>
              <a:rPr lang="en-US" sz="1500" dirty="0" smtClean="0"/>
              <a:t>Journal </a:t>
            </a:r>
            <a:r>
              <a:rPr lang="en-US" sz="1500" dirty="0"/>
              <a:t>of </a:t>
            </a:r>
            <a:r>
              <a:rPr lang="en-US" sz="1500" dirty="0" err="1"/>
              <a:t>Gynaecology</a:t>
            </a:r>
            <a:r>
              <a:rPr lang="en-US" sz="1500" dirty="0"/>
              <a:t> and Obstetrics 116:93–96.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7677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Salpenjektomi</a:t>
            </a:r>
            <a:r>
              <a:rPr lang="tr-TR" b="1" dirty="0" smtClean="0"/>
              <a:t> </a:t>
            </a:r>
            <a:r>
              <a:rPr lang="tr-TR" b="1" dirty="0"/>
              <a:t>ve </a:t>
            </a:r>
            <a:r>
              <a:rPr lang="tr-TR" b="1" dirty="0" err="1"/>
              <a:t>ovaryen</a:t>
            </a:r>
            <a:r>
              <a:rPr lang="tr-TR" b="1" dirty="0"/>
              <a:t> cevap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Salpenjektominin fallop tüpü ile over dokusu arasındaki kanlanmayı bozduğu için over rezervini azaltabileceği ve gonadotropinlere verilen yanıtı  dolayısıyla IVF tedavisinde başarıyı azaltabileceğine dair görüşler  vardır</a:t>
            </a:r>
          </a:p>
          <a:p>
            <a:r>
              <a:rPr lang="tr-TR" dirty="0" smtClean="0"/>
              <a:t>Ancak </a:t>
            </a:r>
            <a:r>
              <a:rPr lang="tr-TR" dirty="0" err="1" smtClean="0"/>
              <a:t>ektopik</a:t>
            </a:r>
            <a:r>
              <a:rPr lang="tr-TR" dirty="0" smtClean="0"/>
              <a:t> gebelik yada </a:t>
            </a:r>
            <a:r>
              <a:rPr lang="tr-TR" dirty="0" err="1" smtClean="0"/>
              <a:t>hidrosalpinks</a:t>
            </a:r>
            <a:r>
              <a:rPr lang="tr-TR" dirty="0" smtClean="0"/>
              <a:t> sonrası yapıldığı için bu görüş tam olarak ispatlanamamıştır </a:t>
            </a:r>
          </a:p>
          <a:p>
            <a:pPr marL="0" indent="0">
              <a:buNone/>
            </a:pPr>
            <a:r>
              <a:rPr lang="tr-TR" sz="1600" dirty="0"/>
              <a:t>Lin YJ, </a:t>
            </a:r>
            <a:r>
              <a:rPr lang="tr-TR" sz="1600" dirty="0" err="1"/>
              <a:t>Ou</a:t>
            </a:r>
            <a:r>
              <a:rPr lang="tr-TR" sz="1600" dirty="0"/>
              <a:t> YC, </a:t>
            </a:r>
            <a:r>
              <a:rPr lang="tr-TR" sz="1600" dirty="0" err="1"/>
              <a:t>Huang</a:t>
            </a:r>
            <a:r>
              <a:rPr lang="tr-TR" sz="1600" dirty="0"/>
              <a:t> FJ, Lin PY, Kung FC, Lan KC. 2013. </a:t>
            </a:r>
            <a:r>
              <a:rPr lang="tr-TR" sz="1600" dirty="0" err="1" smtClean="0"/>
              <a:t>Ovarian</a:t>
            </a:r>
            <a:r>
              <a:rPr lang="tr-TR" sz="1600" dirty="0"/>
              <a:t> </a:t>
            </a:r>
            <a:r>
              <a:rPr lang="en-US" sz="1600" dirty="0" smtClean="0"/>
              <a:t>Response </a:t>
            </a:r>
            <a:r>
              <a:rPr lang="en-US" sz="1600" dirty="0"/>
              <a:t>to Gonadotropins in Patients With Tubal Factor </a:t>
            </a:r>
            <a:r>
              <a:rPr lang="en-US" sz="1600" dirty="0" smtClean="0"/>
              <a:t>Infertility:</a:t>
            </a:r>
            <a:r>
              <a:rPr lang="tr-TR" sz="1600" dirty="0" smtClean="0"/>
              <a:t> </a:t>
            </a:r>
            <a:r>
              <a:rPr lang="en-US" sz="1600" dirty="0" smtClean="0"/>
              <a:t>Salpingectomy </a:t>
            </a:r>
            <a:r>
              <a:rPr lang="en-US" sz="1600" dirty="0"/>
              <a:t>Versus </a:t>
            </a:r>
            <a:r>
              <a:rPr lang="en-US" sz="1600" dirty="0" err="1"/>
              <a:t>Nonsalpingectomy</a:t>
            </a:r>
            <a:r>
              <a:rPr lang="en-US" sz="1600" dirty="0"/>
              <a:t>. Journal of </a:t>
            </a:r>
            <a:r>
              <a:rPr lang="en-US" sz="1600" dirty="0" smtClean="0"/>
              <a:t>Minimally</a:t>
            </a:r>
            <a:r>
              <a:rPr lang="tr-TR" sz="1600" dirty="0" smtClean="0"/>
              <a:t> </a:t>
            </a:r>
            <a:r>
              <a:rPr lang="tr-TR" sz="1600" dirty="0" err="1" smtClean="0"/>
              <a:t>Invasive</a:t>
            </a:r>
            <a:r>
              <a:rPr lang="tr-TR" sz="1600" dirty="0" smtClean="0"/>
              <a:t> </a:t>
            </a:r>
            <a:r>
              <a:rPr lang="tr-TR" sz="1600" dirty="0" err="1"/>
              <a:t>Gynecology</a:t>
            </a:r>
            <a:r>
              <a:rPr lang="tr-TR" sz="1600" dirty="0"/>
              <a:t> 20:637–641.</a:t>
            </a:r>
            <a:endParaRPr lang="tr-TR" sz="16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016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Salpenjektomi</a:t>
            </a:r>
            <a:r>
              <a:rPr lang="tr-TR" b="1" dirty="0" smtClean="0"/>
              <a:t> ve AMH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Salpenjektomi</a:t>
            </a:r>
            <a:r>
              <a:rPr lang="tr-TR" dirty="0" smtClean="0"/>
              <a:t> yapılan ve yapılmayan </a:t>
            </a:r>
            <a:r>
              <a:rPr lang="tr-TR" dirty="0" err="1" smtClean="0"/>
              <a:t>tubal</a:t>
            </a:r>
            <a:r>
              <a:rPr lang="tr-TR" dirty="0" smtClean="0"/>
              <a:t> faktör, açıklanmayan </a:t>
            </a:r>
            <a:r>
              <a:rPr lang="tr-TR" dirty="0" err="1" smtClean="0"/>
              <a:t>infertilite</a:t>
            </a:r>
            <a:r>
              <a:rPr lang="tr-TR" dirty="0" smtClean="0"/>
              <a:t> ve  </a:t>
            </a:r>
            <a:r>
              <a:rPr lang="tr-TR" dirty="0" err="1" smtClean="0"/>
              <a:t>fertil</a:t>
            </a:r>
            <a:r>
              <a:rPr lang="tr-TR" dirty="0" smtClean="0"/>
              <a:t> kadınların</a:t>
            </a:r>
          </a:p>
          <a:p>
            <a:r>
              <a:rPr lang="en-US" dirty="0" smtClean="0"/>
              <a:t>Serum AMH</a:t>
            </a:r>
            <a:r>
              <a:rPr lang="tr-TR" dirty="0" smtClean="0"/>
              <a:t> seviyeleri ve toplanan oosit sayıları karşılaştırılmıştır</a:t>
            </a:r>
          </a:p>
          <a:p>
            <a:r>
              <a:rPr lang="tr-TR" dirty="0" smtClean="0"/>
              <a:t>Genel olarak bütün grupların AMH seviyeleri arasında fark bulunmamıştır  </a:t>
            </a:r>
            <a:endParaRPr lang="en-US" dirty="0" smtClean="0"/>
          </a:p>
          <a:p>
            <a:r>
              <a:rPr lang="tr-TR" b="1" dirty="0" err="1" smtClean="0"/>
              <a:t>Salpenjektomi</a:t>
            </a:r>
            <a:r>
              <a:rPr lang="tr-TR" b="1" dirty="0" smtClean="0"/>
              <a:t> yapılan hastaların yapılmayanlara göre  AMH seviyeleri ve toplanan oosit sayısı anlamlı olarak düşük bulunmuştur </a:t>
            </a:r>
          </a:p>
          <a:p>
            <a:r>
              <a:rPr lang="tr-TR" dirty="0" err="1" smtClean="0"/>
              <a:t>Salpenjektomi</a:t>
            </a:r>
            <a:r>
              <a:rPr lang="tr-TR" dirty="0" smtClean="0"/>
              <a:t> yapılan hastalar ile 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yada yapılmayanlarla açıklanamayan </a:t>
            </a:r>
            <a:r>
              <a:rPr lang="tr-TR" dirty="0" err="1" smtClean="0"/>
              <a:t>infertilite</a:t>
            </a:r>
            <a:r>
              <a:rPr lang="tr-TR" dirty="0" smtClean="0"/>
              <a:t> arasında AMH seviyeleri ve toplanan oosit sayısı ile fark bulunmamıştır</a:t>
            </a:r>
          </a:p>
          <a:p>
            <a:r>
              <a:rPr lang="en-US" dirty="0" smtClean="0"/>
              <a:t>AMH </a:t>
            </a:r>
            <a:r>
              <a:rPr lang="tr-TR" dirty="0" smtClean="0"/>
              <a:t>kötü yanıtı çok iyi </a:t>
            </a:r>
            <a:r>
              <a:rPr lang="tr-TR" dirty="0" err="1" smtClean="0"/>
              <a:t>predikte</a:t>
            </a:r>
            <a:r>
              <a:rPr lang="tr-TR" dirty="0" smtClean="0"/>
              <a:t> etmektedir (5 yada daha az oosit elde edilmesi)</a:t>
            </a:r>
          </a:p>
          <a:p>
            <a:pPr>
              <a:buNone/>
            </a:pPr>
            <a:r>
              <a:rPr lang="nn-NO" sz="2000" dirty="0" smtClean="0"/>
              <a:t>Anna G.-A. Grynnerup, Anette Lındhard &amp; Steen Sørensen</a:t>
            </a:r>
            <a:r>
              <a:rPr lang="tr-TR" sz="2000" dirty="0" smtClean="0"/>
              <a:t>.</a:t>
            </a:r>
            <a:r>
              <a:rPr lang="nn-NO" sz="2000" dirty="0" smtClean="0"/>
              <a:t> </a:t>
            </a:r>
            <a:r>
              <a:rPr lang="en-US" sz="2000" dirty="0" smtClean="0"/>
              <a:t>Anti-</a:t>
            </a:r>
            <a:r>
              <a:rPr lang="en-US" sz="2000" dirty="0" err="1" smtClean="0"/>
              <a:t>Mullerian</a:t>
            </a:r>
            <a:r>
              <a:rPr lang="en-US" sz="2000" dirty="0" smtClean="0"/>
              <a:t> hormone levels in </a:t>
            </a:r>
            <a:r>
              <a:rPr lang="en-US" sz="2000" dirty="0" err="1" smtClean="0"/>
              <a:t>salpingectomized</a:t>
            </a:r>
            <a:r>
              <a:rPr lang="en-US" sz="2000" dirty="0" smtClean="0"/>
              <a:t> compared</a:t>
            </a:r>
            <a:r>
              <a:rPr lang="tr-TR" sz="2000" dirty="0" smtClean="0"/>
              <a:t> </a:t>
            </a:r>
            <a:r>
              <a:rPr lang="en-US" sz="2000" dirty="0" smtClean="0"/>
              <a:t>with </a:t>
            </a:r>
            <a:r>
              <a:rPr lang="en-US" sz="2000" dirty="0" err="1" smtClean="0"/>
              <a:t>nonsalpingectomized</a:t>
            </a:r>
            <a:r>
              <a:rPr lang="en-US" sz="2000" dirty="0" smtClean="0"/>
              <a:t> women with tubal factor</a:t>
            </a:r>
            <a:r>
              <a:rPr lang="tr-TR" sz="2000" dirty="0" smtClean="0"/>
              <a:t> </a:t>
            </a:r>
            <a:r>
              <a:rPr lang="en-US" sz="2000" dirty="0" smtClean="0"/>
              <a:t>infertility and women with unexplained infertility</a:t>
            </a:r>
            <a:r>
              <a:rPr lang="tr-TR" sz="2000" dirty="0" smtClean="0"/>
              <a:t>. </a:t>
            </a:r>
            <a:r>
              <a:rPr lang="tr-TR" sz="2000" dirty="0" err="1" smtClean="0"/>
              <a:t>Acta</a:t>
            </a:r>
            <a:r>
              <a:rPr lang="tr-TR" sz="2000" dirty="0" smtClean="0"/>
              <a:t> </a:t>
            </a:r>
            <a:r>
              <a:rPr lang="tr-TR" sz="2000" dirty="0" err="1" smtClean="0"/>
              <a:t>Obstetricia</a:t>
            </a:r>
            <a:r>
              <a:rPr lang="tr-TR" sz="2000" dirty="0" smtClean="0"/>
              <a:t> et </a:t>
            </a:r>
            <a:r>
              <a:rPr lang="tr-TR" sz="2000" dirty="0" err="1" smtClean="0"/>
              <a:t>Gynecologica</a:t>
            </a:r>
            <a:r>
              <a:rPr lang="tr-TR" sz="2000" dirty="0" smtClean="0"/>
              <a:t> </a:t>
            </a:r>
            <a:r>
              <a:rPr lang="tr-TR" sz="2000" dirty="0" err="1" smtClean="0"/>
              <a:t>Scandinavica</a:t>
            </a:r>
            <a:r>
              <a:rPr lang="tr-TR" sz="2000" dirty="0" smtClean="0"/>
              <a:t> 92 (2013) 1297–1303.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Salpenjektomi&amp;Proksimal</a:t>
            </a:r>
            <a:r>
              <a:rPr lang="tr-TR" b="1" dirty="0" smtClean="0"/>
              <a:t> </a:t>
            </a:r>
            <a:r>
              <a:rPr lang="tr-TR" b="1" dirty="0" err="1"/>
              <a:t>Tubal</a:t>
            </a:r>
            <a:r>
              <a:rPr lang="tr-TR" b="1" dirty="0"/>
              <a:t> </a:t>
            </a:r>
            <a:r>
              <a:rPr lang="tr-TR" b="1" dirty="0" err="1"/>
              <a:t>Okluzyon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IVF den önce </a:t>
            </a:r>
            <a:r>
              <a:rPr lang="tr-TR" dirty="0" err="1" smtClean="0"/>
              <a:t>salpenjektomi</a:t>
            </a:r>
            <a:r>
              <a:rPr lang="tr-TR" dirty="0" smtClean="0"/>
              <a:t> yada </a:t>
            </a:r>
            <a:r>
              <a:rPr lang="tr-TR" dirty="0" err="1" smtClean="0"/>
              <a:t>okluzyon</a:t>
            </a:r>
            <a:r>
              <a:rPr lang="tr-TR" dirty="0" smtClean="0"/>
              <a:t> yapılan hastalarda </a:t>
            </a:r>
          </a:p>
          <a:p>
            <a:r>
              <a:rPr lang="tr-TR" dirty="0" smtClean="0"/>
              <a:t>KOH yanıtında</a:t>
            </a:r>
          </a:p>
          <a:p>
            <a:r>
              <a:rPr lang="tr-TR" dirty="0" smtClean="0"/>
              <a:t>Toplanan oosit sayısında</a:t>
            </a:r>
          </a:p>
          <a:p>
            <a:r>
              <a:rPr lang="tr-TR" dirty="0" err="1" smtClean="0"/>
              <a:t>Siklus</a:t>
            </a:r>
            <a:r>
              <a:rPr lang="tr-TR" dirty="0" smtClean="0"/>
              <a:t> başına yapılan </a:t>
            </a:r>
            <a:r>
              <a:rPr lang="tr-TR" dirty="0" err="1" smtClean="0"/>
              <a:t>embryo</a:t>
            </a:r>
            <a:r>
              <a:rPr lang="tr-TR" dirty="0" smtClean="0"/>
              <a:t> sayısında</a:t>
            </a:r>
          </a:p>
          <a:p>
            <a:r>
              <a:rPr lang="tr-TR" dirty="0"/>
              <a:t>F</a:t>
            </a:r>
            <a:r>
              <a:rPr lang="tr-TR" dirty="0" smtClean="0"/>
              <a:t>ertilize olan oosit sayısında</a:t>
            </a:r>
          </a:p>
          <a:p>
            <a:r>
              <a:rPr lang="tr-TR" dirty="0" err="1" smtClean="0"/>
              <a:t>İmplantasyon</a:t>
            </a:r>
            <a:r>
              <a:rPr lang="tr-TR" dirty="0" smtClean="0"/>
              <a:t> oranında</a:t>
            </a:r>
          </a:p>
          <a:p>
            <a:r>
              <a:rPr lang="tr-TR" dirty="0" smtClean="0"/>
              <a:t>Klinik gebelik oranında fark bulunmamıştır</a:t>
            </a:r>
          </a:p>
          <a:p>
            <a:pPr marL="0" indent="0">
              <a:buNone/>
            </a:pPr>
            <a:r>
              <a:rPr lang="es-ES" sz="1800" dirty="0"/>
              <a:t>Zhang Y, Sun Y, Guo Y, Li TC, Duan H. 2015. Salpingectomy and </a:t>
            </a:r>
            <a:r>
              <a:rPr lang="es-ES" sz="1800" dirty="0" smtClean="0"/>
              <a:t>proximal</a:t>
            </a:r>
            <a:r>
              <a:rPr lang="tr-TR" sz="1800" dirty="0" smtClean="0"/>
              <a:t> </a:t>
            </a:r>
            <a:r>
              <a:rPr lang="tr-TR" sz="1800" dirty="0" err="1" smtClean="0"/>
              <a:t>tubal</a:t>
            </a:r>
            <a:r>
              <a:rPr lang="tr-TR" sz="1800" dirty="0" smtClean="0"/>
              <a:t> </a:t>
            </a:r>
            <a:r>
              <a:rPr lang="tr-TR" sz="1800" dirty="0" err="1"/>
              <a:t>occlusion</a:t>
            </a:r>
            <a:r>
              <a:rPr lang="tr-TR" sz="1800" dirty="0"/>
              <a:t> </a:t>
            </a:r>
            <a:r>
              <a:rPr lang="tr-TR" sz="1800" dirty="0" err="1"/>
              <a:t>for</a:t>
            </a:r>
            <a:r>
              <a:rPr lang="tr-TR" sz="1800" dirty="0"/>
              <a:t> </a:t>
            </a:r>
            <a:r>
              <a:rPr lang="tr-TR" sz="1800" dirty="0" err="1"/>
              <a:t>hydrosalpinx</a:t>
            </a:r>
            <a:r>
              <a:rPr lang="tr-TR" sz="1800" dirty="0"/>
              <a:t> </a:t>
            </a:r>
            <a:r>
              <a:rPr lang="tr-TR" sz="1800" dirty="0" err="1"/>
              <a:t>prior</a:t>
            </a:r>
            <a:r>
              <a:rPr lang="tr-TR" sz="1800" dirty="0"/>
              <a:t> </a:t>
            </a:r>
            <a:r>
              <a:rPr lang="tr-TR" sz="1800" dirty="0" err="1"/>
              <a:t>to</a:t>
            </a:r>
            <a:r>
              <a:rPr lang="tr-TR" sz="1800" dirty="0"/>
              <a:t> in </a:t>
            </a:r>
            <a:r>
              <a:rPr lang="tr-TR" sz="1800" dirty="0" err="1"/>
              <a:t>vitro</a:t>
            </a:r>
            <a:r>
              <a:rPr lang="tr-TR" sz="1800" dirty="0"/>
              <a:t> </a:t>
            </a:r>
            <a:r>
              <a:rPr lang="tr-TR" sz="1800" dirty="0" err="1"/>
              <a:t>fertilization</a:t>
            </a:r>
            <a:r>
              <a:rPr lang="tr-TR" sz="1800" dirty="0"/>
              <a:t>: a </a:t>
            </a:r>
            <a:r>
              <a:rPr lang="tr-TR" sz="1800" dirty="0" err="1" smtClean="0"/>
              <a:t>metaanalysis</a:t>
            </a:r>
            <a:r>
              <a:rPr lang="tr-TR" sz="1800" dirty="0"/>
              <a:t> </a:t>
            </a:r>
            <a:r>
              <a:rPr lang="en-US" sz="1800" dirty="0" smtClean="0"/>
              <a:t>of </a:t>
            </a:r>
            <a:r>
              <a:rPr lang="en-US" sz="1800" dirty="0"/>
              <a:t>randomized controlled trials. Obstetrical and </a:t>
            </a:r>
            <a:r>
              <a:rPr lang="en-US" sz="1800" dirty="0" smtClean="0"/>
              <a:t>Gynecological</a:t>
            </a:r>
            <a:r>
              <a:rPr lang="tr-TR" sz="1800" dirty="0" smtClean="0"/>
              <a:t> </a:t>
            </a:r>
            <a:r>
              <a:rPr lang="tr-TR" sz="1800" dirty="0" err="1" smtClean="0"/>
              <a:t>Survey</a:t>
            </a:r>
            <a:r>
              <a:rPr lang="tr-TR" sz="1800" dirty="0" smtClean="0"/>
              <a:t> </a:t>
            </a:r>
            <a:r>
              <a:rPr lang="tr-TR" sz="1800" dirty="0"/>
              <a:t>70:33–38</a:t>
            </a:r>
            <a:r>
              <a:rPr lang="tr-T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76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</a:t>
            </a:r>
            <a:r>
              <a:rPr lang="tr-TR" dirty="0" smtClean="0"/>
              <a:t>ubal </a:t>
            </a:r>
            <a:r>
              <a:rPr lang="tr-TR" dirty="0" smtClean="0"/>
              <a:t>infertilite  Yardımcı Üreme Tekniklerinin (YÜT) en çok uygulandığı hasta gruplarından biridir</a:t>
            </a:r>
            <a:endParaRPr lang="en-US" dirty="0"/>
          </a:p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infertiliteye</a:t>
            </a:r>
            <a:r>
              <a:rPr lang="tr-TR" dirty="0" smtClean="0"/>
              <a:t> neden olan faktörlere bağlı olarak ta YÜT sonuçları etkilenmektedir</a:t>
            </a:r>
          </a:p>
          <a:p>
            <a:r>
              <a:rPr lang="tr-TR" dirty="0" smtClean="0"/>
              <a:t>Tubalarda distal oklüzyon ve tek taraflı yada iki taraflı hidrosalpenks  varlığında YÜT  sonuçları olumsuz etkilenmektedir </a:t>
            </a:r>
          </a:p>
        </p:txBody>
      </p:sp>
    </p:spTree>
    <p:extLst>
      <p:ext uri="{BB962C8B-B14F-4D97-AF65-F5344CB8AC3E}">
        <p14:creationId xmlns:p14="http://schemas.microsoft.com/office/powerpoint/2010/main" val="24762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Proksimal</a:t>
            </a:r>
            <a:r>
              <a:rPr lang="tr-TR" b="1" dirty="0" smtClean="0"/>
              <a:t> </a:t>
            </a:r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 smtClean="0"/>
              <a:t>Okluzyon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Proksimal</a:t>
            </a:r>
            <a:r>
              <a:rPr lang="tr-TR" dirty="0" smtClean="0"/>
              <a:t>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okluzyon</a:t>
            </a:r>
            <a:r>
              <a:rPr lang="tr-TR" dirty="0" smtClean="0"/>
              <a:t> klipslerle yada</a:t>
            </a:r>
          </a:p>
          <a:p>
            <a:r>
              <a:rPr lang="tr-TR" dirty="0" err="1" smtClean="0"/>
              <a:t>Histeroskopik</a:t>
            </a:r>
            <a:r>
              <a:rPr lang="tr-TR" dirty="0" smtClean="0"/>
              <a:t> olarak </a:t>
            </a:r>
            <a:r>
              <a:rPr lang="tr-TR" dirty="0" err="1" smtClean="0"/>
              <a:t>essure</a:t>
            </a:r>
            <a:r>
              <a:rPr lang="tr-TR" dirty="0" smtClean="0"/>
              <a:t> ile de yapılabilir(yoğun yapışıklığı olan hastalarda özellikle tercih edilir)</a:t>
            </a:r>
          </a:p>
          <a:p>
            <a:r>
              <a:rPr lang="tr-TR" dirty="0" smtClean="0"/>
              <a:t>İki yöntemde de IVF başarısı artar </a:t>
            </a:r>
          </a:p>
          <a:p>
            <a:pPr marL="0" indent="0">
              <a:buNone/>
            </a:pPr>
            <a:r>
              <a:rPr lang="tr-TR" sz="1500" dirty="0" err="1"/>
              <a:t>Mijatovic</a:t>
            </a:r>
            <a:r>
              <a:rPr lang="tr-TR" sz="1500" dirty="0"/>
              <a:t> V, </a:t>
            </a:r>
            <a:r>
              <a:rPr lang="tr-TR" sz="1500" dirty="0" err="1"/>
              <a:t>Veersema</a:t>
            </a:r>
            <a:r>
              <a:rPr lang="tr-TR" sz="1500" dirty="0"/>
              <a:t> S, </a:t>
            </a:r>
            <a:r>
              <a:rPr lang="tr-TR" sz="1500" dirty="0" err="1"/>
              <a:t>Emanuel</a:t>
            </a:r>
            <a:r>
              <a:rPr lang="tr-TR" sz="1500" dirty="0"/>
              <a:t> MH, </a:t>
            </a:r>
            <a:r>
              <a:rPr lang="tr-TR" sz="1500" dirty="0" err="1"/>
              <a:t>Schats</a:t>
            </a:r>
            <a:r>
              <a:rPr lang="tr-TR" sz="1500" dirty="0"/>
              <a:t> R, </a:t>
            </a:r>
            <a:r>
              <a:rPr lang="tr-TR" sz="1500" dirty="0" err="1"/>
              <a:t>Hompes</a:t>
            </a:r>
            <a:r>
              <a:rPr lang="tr-TR" sz="1500" dirty="0"/>
              <a:t> PG. </a:t>
            </a:r>
            <a:r>
              <a:rPr lang="tr-TR" sz="1500" dirty="0" smtClean="0"/>
              <a:t>2010.</a:t>
            </a:r>
            <a:r>
              <a:rPr lang="en-US" sz="1500" dirty="0" err="1" smtClean="0"/>
              <a:t>Essure</a:t>
            </a:r>
            <a:r>
              <a:rPr lang="en-US" sz="1500" dirty="0" smtClean="0"/>
              <a:t> </a:t>
            </a:r>
            <a:r>
              <a:rPr lang="en-US" sz="1500" dirty="0" err="1"/>
              <a:t>hysteroscopic</a:t>
            </a:r>
            <a:r>
              <a:rPr lang="en-US" sz="1500" dirty="0"/>
              <a:t> tubal occlusion device for the treatment </a:t>
            </a:r>
            <a:r>
              <a:rPr lang="en-US" sz="1500" dirty="0" smtClean="0"/>
              <a:t>of</a:t>
            </a:r>
            <a:r>
              <a:rPr lang="tr-TR" sz="1500" dirty="0" smtClean="0"/>
              <a:t> </a:t>
            </a:r>
            <a:r>
              <a:rPr lang="en-US" sz="1500" dirty="0" err="1" smtClean="0"/>
              <a:t>hydrosalpinx</a:t>
            </a:r>
            <a:r>
              <a:rPr lang="en-US" sz="1500" dirty="0" smtClean="0"/>
              <a:t> </a:t>
            </a:r>
            <a:r>
              <a:rPr lang="en-US" sz="1500" dirty="0"/>
              <a:t>prior to in vitro fertilization-embryo transfer in </a:t>
            </a:r>
            <a:r>
              <a:rPr lang="en-US" sz="1500" dirty="0" smtClean="0"/>
              <a:t>patients</a:t>
            </a:r>
            <a:r>
              <a:rPr lang="tr-TR" sz="1500" dirty="0" smtClean="0"/>
              <a:t> </a:t>
            </a:r>
            <a:r>
              <a:rPr lang="en-US" sz="1500" dirty="0" smtClean="0"/>
              <a:t>with </a:t>
            </a:r>
            <a:r>
              <a:rPr lang="en-US" sz="1500" dirty="0"/>
              <a:t>a contraindication for laparoscopy. Fertility and </a:t>
            </a:r>
            <a:r>
              <a:rPr lang="en-US" sz="1500" dirty="0" smtClean="0"/>
              <a:t>Sterility</a:t>
            </a:r>
            <a:r>
              <a:rPr lang="tr-TR" sz="1500" dirty="0" smtClean="0"/>
              <a:t> 93:1338–1342</a:t>
            </a:r>
            <a:r>
              <a:rPr lang="tr-TR" sz="1500" dirty="0"/>
              <a:t>.</a:t>
            </a:r>
            <a:endParaRPr lang="tr-TR" sz="1500" dirty="0" smtClean="0"/>
          </a:p>
        </p:txBody>
      </p:sp>
    </p:spTree>
    <p:extLst>
      <p:ext uri="{BB962C8B-B14F-4D97-AF65-F5344CB8AC3E}">
        <p14:creationId xmlns:p14="http://schemas.microsoft.com/office/powerpoint/2010/main" val="5106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Histeroskopik tubal oklüzyon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Laparoskopik cerrahi yapılamayan daha önce çok ağır pelvik yapışıklığı olduğu bilinen hastalarda morbitideden kaçmak için</a:t>
            </a:r>
          </a:p>
          <a:p>
            <a:r>
              <a:rPr lang="tr-TR" dirty="0" smtClean="0"/>
              <a:t>Çok ağır endometriozisde</a:t>
            </a:r>
          </a:p>
          <a:p>
            <a:r>
              <a:rPr lang="tr-TR" dirty="0" smtClean="0"/>
              <a:t>Crohn hastalığında</a:t>
            </a:r>
          </a:p>
          <a:p>
            <a:r>
              <a:rPr lang="tr-TR" dirty="0" smtClean="0"/>
              <a:t>PID</a:t>
            </a:r>
          </a:p>
          <a:p>
            <a:r>
              <a:rPr lang="tr-TR" dirty="0" smtClean="0"/>
              <a:t>Tuberkülozisde</a:t>
            </a:r>
          </a:p>
          <a:p>
            <a:pPr marL="0" indent="0">
              <a:buNone/>
            </a:pPr>
            <a:r>
              <a:rPr lang="tr-TR" dirty="0" smtClean="0"/>
              <a:t>                      KULLANILABİLİR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4693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Histeroskopik tubal oklüzyon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Histeroskopik tubal oklüzyon için Essure ve Adiana kullanılabilir</a:t>
            </a:r>
          </a:p>
          <a:p>
            <a:r>
              <a:rPr lang="tr-TR" dirty="0" smtClean="0"/>
              <a:t>Hidrosalpenks tedavisinde Essure kullanılmış literatürde</a:t>
            </a:r>
          </a:p>
          <a:p>
            <a:r>
              <a:rPr lang="tr-TR" dirty="0" smtClean="0"/>
              <a:t>Essure 4cm uzunluğunda ve 2mm kalınlığındadır </a:t>
            </a:r>
          </a:p>
          <a:p>
            <a:r>
              <a:rPr lang="tr-TR" dirty="0" smtClean="0"/>
              <a:t>Çok nadiren plasental bölgeye yapışma olabilmektedir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32542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Histeroskopik tubal oklüzyon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102 tubal faktörlü hastaya L/S ve Histeroskopik uygulama yapılmıştır</a:t>
            </a:r>
          </a:p>
          <a:p>
            <a:r>
              <a:rPr lang="tr-TR" dirty="0"/>
              <a:t>26 L/S nin kontraindike </a:t>
            </a:r>
            <a:r>
              <a:rPr lang="tr-TR" dirty="0" smtClean="0"/>
              <a:t>hastaya Essure uygulandığında</a:t>
            </a:r>
          </a:p>
          <a:p>
            <a:r>
              <a:rPr lang="tr-TR" dirty="0" smtClean="0"/>
              <a:t>Gebelik oranı %62.5</a:t>
            </a:r>
          </a:p>
          <a:p>
            <a:r>
              <a:rPr lang="tr-TR" dirty="0" smtClean="0"/>
              <a:t>76 L/S uygulanabilir hastada</a:t>
            </a:r>
          </a:p>
          <a:p>
            <a:r>
              <a:rPr lang="tr-TR" dirty="0" smtClean="0"/>
              <a:t>Gebelik oranı%66.7</a:t>
            </a:r>
          </a:p>
          <a:p>
            <a:pPr marL="0" indent="0">
              <a:buNone/>
            </a:pPr>
            <a:r>
              <a:rPr lang="tr-TR" sz="1400" dirty="0" smtClean="0"/>
              <a:t>Özgür K et al.ICSI pregnancy outcomes folowing hysteroscopic placement of Essure devices for hydrosalpinks in laparoscopic contraindicated patients. Reproductive Biomedicine Online (2014) 29.113-118.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500830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Histeroskopik tubal oklüzyon</a:t>
            </a:r>
            <a:br>
              <a:rPr lang="tr-TR" dirty="0"/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</a:t>
            </a:r>
            <a:r>
              <a:rPr lang="tr-TR" dirty="0" err="1"/>
              <a:t>i</a:t>
            </a:r>
            <a:r>
              <a:rPr lang="en-US" dirty="0" err="1" smtClean="0"/>
              <a:t>steros</a:t>
            </a:r>
            <a:r>
              <a:rPr lang="tr-TR" dirty="0" smtClean="0"/>
              <a:t>k</a:t>
            </a:r>
            <a:r>
              <a:rPr lang="en-US" dirty="0" err="1" smtClean="0"/>
              <a:t>opi</a:t>
            </a:r>
            <a:r>
              <a:rPr lang="tr-TR" dirty="0" smtClean="0"/>
              <a:t>k olarak </a:t>
            </a:r>
            <a:r>
              <a:rPr lang="tr-TR" dirty="0"/>
              <a:t>i</a:t>
            </a:r>
            <a:r>
              <a:rPr lang="tr-TR" dirty="0" smtClean="0"/>
              <a:t>ntratubal aletlerle yapılan</a:t>
            </a:r>
            <a:r>
              <a:rPr lang="en-US" dirty="0" smtClean="0"/>
              <a:t> pro</a:t>
            </a:r>
            <a:r>
              <a:rPr lang="tr-TR" dirty="0" err="1" smtClean="0"/>
              <a:t>ksi</a:t>
            </a:r>
            <a:r>
              <a:rPr lang="en-US" dirty="0" smtClean="0"/>
              <a:t>mal </a:t>
            </a:r>
            <a:r>
              <a:rPr lang="en-US" dirty="0"/>
              <a:t>tubal </a:t>
            </a:r>
            <a:r>
              <a:rPr lang="en-US" dirty="0" smtClean="0"/>
              <a:t>o</a:t>
            </a:r>
            <a:r>
              <a:rPr lang="tr-TR" dirty="0" smtClean="0"/>
              <a:t>k</a:t>
            </a:r>
            <a:r>
              <a:rPr lang="en-US" dirty="0" smtClean="0"/>
              <a:t>l</a:t>
            </a:r>
            <a:r>
              <a:rPr lang="tr-TR" dirty="0" err="1" smtClean="0"/>
              <a:t>üzy</a:t>
            </a:r>
            <a:r>
              <a:rPr lang="en-US" dirty="0" smtClean="0"/>
              <a:t>on</a:t>
            </a:r>
            <a:r>
              <a:rPr lang="tr-TR" dirty="0" smtClean="0"/>
              <a:t> sonrası IVF başarısı </a:t>
            </a:r>
            <a:r>
              <a:rPr lang="en-US" dirty="0" smtClean="0"/>
              <a:t> </a:t>
            </a:r>
            <a:r>
              <a:rPr lang="tr-TR" dirty="0" smtClean="0"/>
              <a:t>laparoskopik salpenjektomiden çok daha azdır</a:t>
            </a:r>
          </a:p>
          <a:p>
            <a:r>
              <a:rPr lang="tr-TR" dirty="0" smtClean="0"/>
              <a:t>Gebelik oranları %26&amp; %55</a:t>
            </a:r>
          </a:p>
          <a:p>
            <a:pPr marL="0" indent="0">
              <a:buNone/>
            </a:pPr>
            <a:r>
              <a:rPr lang="tr-TR" sz="1500" dirty="0" err="1"/>
              <a:t>Dreyer</a:t>
            </a:r>
            <a:r>
              <a:rPr lang="tr-TR" sz="1500" dirty="0"/>
              <a:t> K, </a:t>
            </a:r>
            <a:r>
              <a:rPr lang="tr-TR" sz="1500" dirty="0" err="1"/>
              <a:t>Lier</a:t>
            </a:r>
            <a:r>
              <a:rPr lang="tr-TR" sz="1500" dirty="0"/>
              <a:t> MC, </a:t>
            </a:r>
            <a:r>
              <a:rPr lang="tr-TR" sz="1500" dirty="0" err="1"/>
              <a:t>Emanuel</a:t>
            </a:r>
            <a:r>
              <a:rPr lang="tr-TR" sz="1500" dirty="0"/>
              <a:t> MH, </a:t>
            </a:r>
            <a:r>
              <a:rPr lang="tr-TR" sz="1500" dirty="0" err="1"/>
              <a:t>Twisk</a:t>
            </a:r>
            <a:r>
              <a:rPr lang="tr-TR" sz="1500" dirty="0"/>
              <a:t> JW, </a:t>
            </a:r>
            <a:r>
              <a:rPr lang="tr-TR" sz="1500" dirty="0" err="1"/>
              <a:t>Mol</a:t>
            </a:r>
            <a:r>
              <a:rPr lang="tr-TR" sz="1500" dirty="0"/>
              <a:t> BW, </a:t>
            </a:r>
            <a:r>
              <a:rPr lang="tr-TR" sz="1500" dirty="0" err="1"/>
              <a:t>Schats</a:t>
            </a:r>
            <a:r>
              <a:rPr lang="tr-TR" sz="1500" dirty="0"/>
              <a:t> R, et al. </a:t>
            </a:r>
            <a:r>
              <a:rPr lang="tr-TR" sz="1500" dirty="0" smtClean="0"/>
              <a:t>2016. </a:t>
            </a:r>
            <a:r>
              <a:rPr lang="tr-TR" sz="1500" dirty="0" err="1" smtClean="0"/>
              <a:t>Hysteroscopic</a:t>
            </a:r>
            <a:r>
              <a:rPr lang="tr-TR" sz="1500" dirty="0" smtClean="0"/>
              <a:t> </a:t>
            </a:r>
            <a:r>
              <a:rPr lang="tr-TR" sz="1500" dirty="0" err="1"/>
              <a:t>proximal</a:t>
            </a:r>
            <a:r>
              <a:rPr lang="tr-TR" sz="1500" dirty="0"/>
              <a:t> </a:t>
            </a:r>
            <a:r>
              <a:rPr lang="tr-TR" sz="1500" dirty="0" err="1"/>
              <a:t>tubal</a:t>
            </a:r>
            <a:r>
              <a:rPr lang="tr-TR" sz="1500" dirty="0"/>
              <a:t> </a:t>
            </a:r>
            <a:r>
              <a:rPr lang="tr-TR" sz="1500" dirty="0" err="1"/>
              <a:t>occlusion</a:t>
            </a:r>
            <a:r>
              <a:rPr lang="tr-TR" sz="1500" dirty="0"/>
              <a:t> </a:t>
            </a:r>
            <a:r>
              <a:rPr lang="tr-TR" sz="1500" dirty="0" err="1"/>
              <a:t>versus</a:t>
            </a:r>
            <a:r>
              <a:rPr lang="tr-TR" sz="1500" dirty="0"/>
              <a:t> </a:t>
            </a:r>
            <a:r>
              <a:rPr lang="tr-TR" sz="1500" dirty="0" err="1"/>
              <a:t>laparoscopic</a:t>
            </a:r>
            <a:r>
              <a:rPr lang="tr-TR" sz="1500" dirty="0"/>
              <a:t> </a:t>
            </a:r>
            <a:r>
              <a:rPr lang="tr-TR" sz="1500" dirty="0" err="1" smtClean="0"/>
              <a:t>salpingectomy</a:t>
            </a:r>
            <a:r>
              <a:rPr lang="tr-TR" sz="1500" dirty="0"/>
              <a:t> </a:t>
            </a:r>
            <a:r>
              <a:rPr lang="en-US" sz="1500" dirty="0" smtClean="0"/>
              <a:t>as </a:t>
            </a:r>
            <a:r>
              <a:rPr lang="en-US" sz="1500" dirty="0"/>
              <a:t>a treatment for </a:t>
            </a:r>
            <a:r>
              <a:rPr lang="en-US" sz="1500" dirty="0" err="1"/>
              <a:t>hydrosalpinges</a:t>
            </a:r>
            <a:r>
              <a:rPr lang="en-US" sz="1500" dirty="0"/>
              <a:t> prior to IVF or ICSI: an </a:t>
            </a:r>
            <a:r>
              <a:rPr lang="en-US" sz="1500" dirty="0" smtClean="0"/>
              <a:t>RCT.</a:t>
            </a:r>
            <a:r>
              <a:rPr lang="tr-TR" sz="1500" dirty="0" smtClean="0"/>
              <a:t> Human </a:t>
            </a:r>
            <a:r>
              <a:rPr lang="tr-TR" sz="1500" dirty="0" err="1"/>
              <a:t>Reproduction</a:t>
            </a:r>
            <a:r>
              <a:rPr lang="tr-TR" sz="1500" dirty="0"/>
              <a:t> 31:2005–2016.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539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Ultrason ile </a:t>
            </a:r>
            <a:r>
              <a:rPr lang="tr-TR" b="1" dirty="0" err="1" smtClean="0"/>
              <a:t>hidrosalpenksin</a:t>
            </a:r>
            <a:r>
              <a:rPr lang="tr-TR" b="1" dirty="0" smtClean="0"/>
              <a:t> </a:t>
            </a:r>
            <a:r>
              <a:rPr lang="tr-TR" b="1" dirty="0" err="1" smtClean="0"/>
              <a:t>aspirasyonu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KOH esnasında(su ve </a:t>
            </a:r>
            <a:r>
              <a:rPr lang="tr-TR" dirty="0" err="1" smtClean="0"/>
              <a:t>ion</a:t>
            </a:r>
            <a:r>
              <a:rPr lang="tr-TR" dirty="0" smtClean="0"/>
              <a:t> kanallarındaki </a:t>
            </a:r>
            <a:r>
              <a:rPr lang="tr-TR" dirty="0" err="1" smtClean="0"/>
              <a:t>stimülasyona</a:t>
            </a:r>
            <a:r>
              <a:rPr lang="tr-TR" dirty="0" smtClean="0"/>
              <a:t> bağlı olabilir) gelişen bir </a:t>
            </a:r>
            <a:r>
              <a:rPr lang="tr-TR" dirty="0" err="1" smtClean="0"/>
              <a:t>hidrosalpenks</a:t>
            </a:r>
            <a:r>
              <a:rPr lang="tr-TR" dirty="0" smtClean="0"/>
              <a:t> varlığında ultrason ile </a:t>
            </a:r>
            <a:r>
              <a:rPr lang="tr-TR" dirty="0" err="1" smtClean="0"/>
              <a:t>aspirasyon</a:t>
            </a:r>
            <a:r>
              <a:rPr lang="tr-TR" dirty="0" smtClean="0"/>
              <a:t> tedavi başarısını arttırır yaklaşık %7.7 oranında görülebilir ve tedavi edilmez ise gebelik oranlarını olumsuz etkiler</a:t>
            </a:r>
          </a:p>
          <a:p>
            <a:r>
              <a:rPr lang="tr-TR" dirty="0" smtClean="0"/>
              <a:t>Ancak IVF tedavisi öncesi bir </a:t>
            </a:r>
            <a:r>
              <a:rPr lang="tr-TR" dirty="0" err="1" smtClean="0"/>
              <a:t>hidrosalpenks</a:t>
            </a:r>
            <a:r>
              <a:rPr lang="tr-TR" dirty="0" smtClean="0"/>
              <a:t> varsa  ultrason ile </a:t>
            </a:r>
            <a:r>
              <a:rPr lang="tr-TR" dirty="0" err="1" smtClean="0"/>
              <a:t>aspirasyon</a:t>
            </a:r>
            <a:r>
              <a:rPr lang="tr-TR" dirty="0" smtClean="0"/>
              <a:t> başarıyı etkilemez </a:t>
            </a:r>
          </a:p>
          <a:p>
            <a:r>
              <a:rPr lang="tr-TR" dirty="0" smtClean="0"/>
              <a:t>Başka yöntemler (</a:t>
            </a:r>
            <a:r>
              <a:rPr lang="tr-TR" dirty="0" err="1" smtClean="0"/>
              <a:t>salpenjektomi</a:t>
            </a:r>
            <a:r>
              <a:rPr lang="tr-TR" dirty="0" smtClean="0"/>
              <a:t> , </a:t>
            </a:r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oklüzyon</a:t>
            </a:r>
            <a:r>
              <a:rPr lang="tr-TR" dirty="0" smtClean="0"/>
              <a:t> </a:t>
            </a:r>
            <a:r>
              <a:rPr lang="tr-TR" dirty="0" err="1" smtClean="0"/>
              <a:t>vb</a:t>
            </a:r>
            <a:r>
              <a:rPr lang="tr-TR" dirty="0" smtClean="0"/>
              <a:t>) ile daha başarılı sonuçlar elde edilmektedir </a:t>
            </a:r>
          </a:p>
          <a:p>
            <a:pPr marL="0" indent="0">
              <a:buNone/>
            </a:pPr>
            <a:r>
              <a:rPr lang="tr-TR" sz="2000" dirty="0"/>
              <a:t>Yun </a:t>
            </a:r>
            <a:r>
              <a:rPr lang="tr-TR" sz="2000" dirty="0" err="1"/>
              <a:t>Zhou</a:t>
            </a:r>
            <a:r>
              <a:rPr lang="tr-TR" sz="2000" dirty="0"/>
              <a:t>, Hong </a:t>
            </a:r>
            <a:r>
              <a:rPr lang="tr-TR" sz="2000" dirty="0" err="1"/>
              <a:t>Jiang,Wen-xiang</a:t>
            </a:r>
            <a:r>
              <a:rPr lang="tr-TR" sz="2000" dirty="0"/>
              <a:t> </a:t>
            </a:r>
            <a:r>
              <a:rPr lang="tr-TR" sz="2000" dirty="0" err="1"/>
              <a:t>Zhang</a:t>
            </a:r>
            <a:r>
              <a:rPr lang="tr-TR" sz="2000" dirty="0"/>
              <a:t>, Feng </a:t>
            </a:r>
            <a:r>
              <a:rPr lang="tr-TR" sz="2000" dirty="0" err="1"/>
              <a:t>Ni</a:t>
            </a:r>
            <a:r>
              <a:rPr lang="tr-TR" sz="2000" dirty="0"/>
              <a:t>, </a:t>
            </a:r>
            <a:r>
              <a:rPr lang="tr-TR" sz="2000" dirty="0" err="1"/>
              <a:t>Xue-mei</a:t>
            </a:r>
            <a:r>
              <a:rPr lang="tr-TR" sz="2000" dirty="0"/>
              <a:t> </a:t>
            </a:r>
            <a:r>
              <a:rPr lang="tr-TR" sz="2000" dirty="0" err="1"/>
              <a:t>Wang</a:t>
            </a:r>
            <a:r>
              <a:rPr lang="tr-TR" sz="2000" dirty="0"/>
              <a:t>, </a:t>
            </a:r>
            <a:r>
              <a:rPr lang="tr-TR" sz="2000" dirty="0" err="1"/>
              <a:t>Xiao-min</a:t>
            </a:r>
            <a:r>
              <a:rPr lang="tr-TR" sz="2000" dirty="0"/>
              <a:t> </a:t>
            </a:r>
            <a:r>
              <a:rPr lang="tr-TR" sz="2000" dirty="0" err="1"/>
              <a:t>Song</a:t>
            </a:r>
            <a:r>
              <a:rPr lang="tr-TR" sz="2000" dirty="0"/>
              <a:t>. </a:t>
            </a:r>
            <a:r>
              <a:rPr lang="en-US" sz="2000" dirty="0" smtClean="0"/>
              <a:t>Ultrasound-guided </a:t>
            </a:r>
            <a:r>
              <a:rPr lang="en-US" sz="2000" dirty="0"/>
              <a:t>aspiration of </a:t>
            </a:r>
            <a:r>
              <a:rPr lang="en-US" sz="2000" dirty="0" err="1"/>
              <a:t>hydrosalpinx</a:t>
            </a:r>
            <a:r>
              <a:rPr lang="en-US" sz="2000" dirty="0"/>
              <a:t> </a:t>
            </a:r>
            <a:r>
              <a:rPr lang="en-US" sz="2000" dirty="0" smtClean="0"/>
              <a:t>occurring</a:t>
            </a:r>
            <a:r>
              <a:rPr lang="tr-TR" sz="2000" dirty="0" smtClean="0"/>
              <a:t> </a:t>
            </a:r>
            <a:r>
              <a:rPr lang="en-US" sz="2000" dirty="0" smtClean="0"/>
              <a:t>during </a:t>
            </a:r>
            <a:r>
              <a:rPr lang="en-US" sz="2000" dirty="0"/>
              <a:t>controlled ovarian </a:t>
            </a:r>
            <a:r>
              <a:rPr lang="en-US" sz="2000" dirty="0" err="1"/>
              <a:t>hyperstimulation</a:t>
            </a:r>
            <a:r>
              <a:rPr lang="en-US" sz="2000" dirty="0"/>
              <a:t> could </a:t>
            </a:r>
            <a:r>
              <a:rPr lang="en-US" sz="2000" dirty="0" smtClean="0"/>
              <a:t>improve</a:t>
            </a:r>
            <a:r>
              <a:rPr lang="tr-TR" sz="2000" dirty="0" smtClean="0"/>
              <a:t> </a:t>
            </a:r>
            <a:r>
              <a:rPr lang="en-US" sz="2000" dirty="0" smtClean="0"/>
              <a:t>clinical </a:t>
            </a:r>
            <a:r>
              <a:rPr lang="en-US" sz="2000" dirty="0"/>
              <a:t>outcome of in vitro fertilization–embryo </a:t>
            </a:r>
            <a:r>
              <a:rPr lang="en-US" sz="2000" dirty="0" smtClean="0"/>
              <a:t>transfer</a:t>
            </a:r>
            <a:r>
              <a:rPr lang="tr-TR" sz="2000" dirty="0" smtClean="0"/>
              <a:t>.</a:t>
            </a:r>
            <a:r>
              <a:rPr lang="tr-TR" sz="2000" dirty="0"/>
              <a:t> </a:t>
            </a:r>
            <a:r>
              <a:rPr lang="pt-BR" sz="2000" dirty="0" smtClean="0"/>
              <a:t>J</a:t>
            </a:r>
            <a:r>
              <a:rPr lang="pt-BR" sz="2000" dirty="0"/>
              <a:t>. Obstet. Gynaecol. Res. Vol. 42, No. 8: 960–965, August 2016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828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Skleroterapi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Ultrason eşliğinde %98 lik etanol verilmesidir</a:t>
            </a:r>
          </a:p>
          <a:p>
            <a:r>
              <a:rPr lang="tr-TR" dirty="0" smtClean="0"/>
              <a:t>İşlem öncesi tubal kavite gentamisin ile yıkanır</a:t>
            </a:r>
          </a:p>
          <a:p>
            <a:r>
              <a:rPr lang="tr-TR" dirty="0" smtClean="0"/>
              <a:t>Ethanol kaviteye verilir ve 10-15 dakika sonra tekrar aspire edilir</a:t>
            </a:r>
          </a:p>
          <a:p>
            <a:r>
              <a:rPr lang="tr-TR" dirty="0" smtClean="0"/>
              <a:t>Hasta 1 saat takip edilir</a:t>
            </a:r>
          </a:p>
          <a:p>
            <a:r>
              <a:rPr lang="tr-TR" dirty="0" smtClean="0"/>
              <a:t>2 hafta sonra hasta kontrol edilir</a:t>
            </a:r>
          </a:p>
          <a:p>
            <a:r>
              <a:rPr lang="tr-TR" dirty="0" smtClean="0"/>
              <a:t>Tekrarlama oranı %21.7</a:t>
            </a:r>
          </a:p>
          <a:p>
            <a:r>
              <a:rPr lang="tr-TR" dirty="0" smtClean="0"/>
              <a:t>Gebelik oranları %38 olarak bulunmuştur</a:t>
            </a:r>
          </a:p>
          <a:p>
            <a:r>
              <a:rPr lang="tr-TR" dirty="0" smtClean="0"/>
              <a:t>L/S ile karşılaştırılabilir</a:t>
            </a:r>
          </a:p>
          <a:p>
            <a:pPr marL="0" indent="0">
              <a:buNone/>
            </a:pPr>
            <a:r>
              <a:rPr lang="tr-TR" sz="2100" dirty="0" smtClean="0"/>
              <a:t>Darpe S et. Al.Management of hidrosalpinks before IVF: A literatüre review. Journal of Obsterics and Gyneacology. 2015 35:547-550.</a:t>
            </a:r>
          </a:p>
        </p:txBody>
      </p:sp>
    </p:spTree>
    <p:extLst>
      <p:ext uri="{BB962C8B-B14F-4D97-AF65-F5344CB8AC3E}">
        <p14:creationId xmlns:p14="http://schemas.microsoft.com/office/powerpoint/2010/main" val="18615483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Fertilite</a:t>
            </a:r>
            <a:r>
              <a:rPr lang="tr-TR" b="1" dirty="0" smtClean="0"/>
              <a:t> Koruyucu Cerrahi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Salpingo-ovariolizis ve fibmrioplasti: basit adezyonlarda spontan gebelik şansı %50</a:t>
            </a:r>
          </a:p>
          <a:p>
            <a:r>
              <a:rPr lang="tr-TR" dirty="0" err="1" smtClean="0"/>
              <a:t>Salpengostomi</a:t>
            </a:r>
            <a:r>
              <a:rPr lang="tr-TR" dirty="0" smtClean="0"/>
              <a:t> hafif </a:t>
            </a:r>
            <a:r>
              <a:rPr lang="tr-TR" dirty="0" err="1" smtClean="0"/>
              <a:t>hidrosalpenkste</a:t>
            </a:r>
            <a:r>
              <a:rPr lang="tr-TR" dirty="0" smtClean="0"/>
              <a:t> etkili  </a:t>
            </a:r>
            <a:r>
              <a:rPr lang="tr-TR" dirty="0" err="1" smtClean="0"/>
              <a:t>ektopik</a:t>
            </a:r>
            <a:r>
              <a:rPr lang="tr-TR" dirty="0" smtClean="0"/>
              <a:t> gebelik ihtimali fazla </a:t>
            </a:r>
          </a:p>
          <a:p>
            <a:pPr marL="0" indent="0">
              <a:buNone/>
            </a:pPr>
            <a:r>
              <a:rPr lang="tr-TR" sz="1500" dirty="0"/>
              <a:t>Victor </a:t>
            </a:r>
            <a:r>
              <a:rPr lang="tr-TR" sz="1500" dirty="0" err="1" smtClean="0"/>
              <a:t>Gomel</a:t>
            </a:r>
            <a:r>
              <a:rPr lang="tr-TR" sz="1500" dirty="0" smtClean="0"/>
              <a:t>. </a:t>
            </a:r>
            <a:r>
              <a:rPr lang="en-US" sz="1500" dirty="0" smtClean="0"/>
              <a:t>The </a:t>
            </a:r>
            <a:r>
              <a:rPr lang="en-US" sz="1500" dirty="0"/>
              <a:t>place of reconstructive tubal surgery </a:t>
            </a:r>
            <a:r>
              <a:rPr lang="en-US" sz="1500" dirty="0" smtClean="0"/>
              <a:t>in</a:t>
            </a:r>
            <a:r>
              <a:rPr lang="tr-TR" sz="1500" dirty="0" smtClean="0"/>
              <a:t> </a:t>
            </a:r>
            <a:r>
              <a:rPr lang="en-US" sz="1500" dirty="0" smtClean="0"/>
              <a:t>the </a:t>
            </a:r>
            <a:r>
              <a:rPr lang="en-US" sz="1500" dirty="0"/>
              <a:t>era of assisted reproductive </a:t>
            </a:r>
            <a:r>
              <a:rPr lang="en-US" sz="1500" dirty="0" smtClean="0"/>
              <a:t>techniques</a:t>
            </a:r>
            <a:r>
              <a:rPr lang="tr-TR" sz="1500" dirty="0" smtClean="0"/>
              <a:t>.</a:t>
            </a:r>
            <a:r>
              <a:rPr lang="en-US" sz="1500" dirty="0"/>
              <a:t> Reproductive </a:t>
            </a:r>
            <a:r>
              <a:rPr lang="en-US" sz="1500" dirty="0" err="1"/>
              <a:t>BioMedicine</a:t>
            </a:r>
            <a:r>
              <a:rPr lang="en-US" sz="1500" dirty="0"/>
              <a:t> Online (2015) 31, </a:t>
            </a:r>
            <a:r>
              <a:rPr lang="en-US" sz="1500" dirty="0" smtClean="0"/>
              <a:t>722–731</a:t>
            </a:r>
            <a:endParaRPr lang="en-US" sz="1500" dirty="0"/>
          </a:p>
          <a:p>
            <a:r>
              <a:rPr lang="tr-TR" dirty="0" smtClean="0"/>
              <a:t>İleri yaştaki hastalarda yada erkek faktörü varsa yada diğer infertilite nedenleri varsa </a:t>
            </a:r>
            <a:r>
              <a:rPr lang="tr-TR" dirty="0"/>
              <a:t>s</a:t>
            </a:r>
            <a:r>
              <a:rPr lang="tr-TR" dirty="0" smtClean="0"/>
              <a:t>alpengostomi yerine IVF yapılmalıdır , bunların dışındaki durumlarda  salpengostomi hafif hidrosalpenks varlığında spontan gebelik ihtimalini arttırır</a:t>
            </a:r>
          </a:p>
          <a:p>
            <a:pPr marL="0" indent="0">
              <a:buNone/>
            </a:pPr>
            <a:r>
              <a:rPr lang="en-US" sz="1500" dirty="0"/>
              <a:t>ASRM, 2012. Committee opinion: role of tubal surgery in the era </a:t>
            </a:r>
            <a:r>
              <a:rPr lang="en-US" sz="1500" dirty="0" smtClean="0"/>
              <a:t>of</a:t>
            </a:r>
            <a:r>
              <a:rPr lang="tr-TR" sz="1500" dirty="0" smtClean="0"/>
              <a:t> A</a:t>
            </a:r>
            <a:r>
              <a:rPr lang="en-US" sz="1500" dirty="0" err="1" smtClean="0"/>
              <a:t>ssisted</a:t>
            </a:r>
            <a:r>
              <a:rPr lang="en-US" sz="1500" dirty="0" smtClean="0"/>
              <a:t> </a:t>
            </a:r>
            <a:r>
              <a:rPr lang="en-US" sz="1500" dirty="0"/>
              <a:t>reproductive technology. </a:t>
            </a:r>
            <a:r>
              <a:rPr lang="en-US" sz="1500" dirty="0" err="1"/>
              <a:t>Fertil</a:t>
            </a:r>
            <a:r>
              <a:rPr lang="en-US" sz="1500" dirty="0"/>
              <a:t>. </a:t>
            </a:r>
            <a:r>
              <a:rPr lang="en-US" sz="1500" dirty="0" err="1"/>
              <a:t>Steril</a:t>
            </a:r>
            <a:r>
              <a:rPr lang="en-US" sz="1500" dirty="0"/>
              <a:t>. 97, 539–545.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1803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 smtClean="0"/>
              <a:t>Anastomoz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Mikrocerrahi yoluyla yada laparoskopik olarak yapılabilir</a:t>
            </a:r>
          </a:p>
          <a:p>
            <a:pPr marL="0" indent="0">
              <a:buNone/>
            </a:pPr>
            <a:r>
              <a:rPr lang="en-US" sz="1500" dirty="0"/>
              <a:t>ASRM, 2012. Committee opinion: role of tubal surgery in the era of</a:t>
            </a:r>
            <a:r>
              <a:rPr lang="tr-TR" sz="1500" dirty="0"/>
              <a:t> A</a:t>
            </a:r>
            <a:r>
              <a:rPr lang="en-US" sz="1500" dirty="0" err="1"/>
              <a:t>ssisted</a:t>
            </a:r>
            <a:r>
              <a:rPr lang="en-US" sz="1500" dirty="0"/>
              <a:t> reproductive technology. </a:t>
            </a:r>
            <a:r>
              <a:rPr lang="en-US" sz="1500" dirty="0" err="1"/>
              <a:t>Fertil</a:t>
            </a:r>
            <a:r>
              <a:rPr lang="en-US" sz="1500" dirty="0"/>
              <a:t>. </a:t>
            </a:r>
            <a:r>
              <a:rPr lang="en-US" sz="1500" dirty="0" err="1"/>
              <a:t>Steril</a:t>
            </a:r>
            <a:r>
              <a:rPr lang="en-US" sz="1500" dirty="0"/>
              <a:t>. 97, 539–545</a:t>
            </a:r>
            <a:r>
              <a:rPr lang="en-US" sz="1500" dirty="0" smtClean="0"/>
              <a:t>.</a:t>
            </a:r>
            <a:endParaRPr lang="tr-TR" sz="1500" dirty="0" smtClean="0"/>
          </a:p>
          <a:p>
            <a:r>
              <a:rPr lang="tr-TR" dirty="0" smtClean="0"/>
              <a:t>Genellikle </a:t>
            </a:r>
            <a:r>
              <a:rPr lang="tr-TR" dirty="0" err="1" smtClean="0"/>
              <a:t>tubal</a:t>
            </a:r>
            <a:r>
              <a:rPr lang="tr-TR" dirty="0" smtClean="0"/>
              <a:t> sterilizasyon sonrası </a:t>
            </a:r>
            <a:r>
              <a:rPr lang="tr-TR" dirty="0" err="1" smtClean="0"/>
              <a:t>tubal</a:t>
            </a:r>
            <a:r>
              <a:rPr lang="tr-TR" dirty="0" smtClean="0"/>
              <a:t> uçlar ve kalan tuba mesafesi iyi olduğu için yapılabilir </a:t>
            </a:r>
          </a:p>
          <a:p>
            <a:r>
              <a:rPr lang="tr-TR" dirty="0" err="1" smtClean="0"/>
              <a:t>Tubal</a:t>
            </a:r>
            <a:r>
              <a:rPr lang="tr-TR" dirty="0" smtClean="0"/>
              <a:t> mesafe 5 cm yada fazla olmalıdır</a:t>
            </a:r>
          </a:p>
          <a:p>
            <a:r>
              <a:rPr lang="tr-TR" dirty="0" smtClean="0"/>
              <a:t>35 yaş altı hastalarda erkek faktörü yoksa ilk 12 ayda %50 ve </a:t>
            </a:r>
            <a:r>
              <a:rPr lang="tr-TR" dirty="0" err="1" smtClean="0"/>
              <a:t>ektopik</a:t>
            </a:r>
            <a:r>
              <a:rPr lang="tr-TR" dirty="0" smtClean="0"/>
              <a:t> gebelik %2 civarındadır</a:t>
            </a:r>
          </a:p>
          <a:p>
            <a:r>
              <a:rPr lang="tr-TR" dirty="0" smtClean="0"/>
              <a:t>Tubakornual oklüzyonlarda histeroskopik tubal kanulasyon yada tubokornual anastomoz yapılabilir</a:t>
            </a:r>
          </a:p>
          <a:p>
            <a:pPr marL="0" indent="0">
              <a:buNone/>
            </a:pPr>
            <a:r>
              <a:rPr lang="tr-TR" sz="1400" dirty="0"/>
              <a:t>Victor </a:t>
            </a:r>
            <a:r>
              <a:rPr lang="tr-TR" sz="1400" dirty="0" err="1"/>
              <a:t>Gomel</a:t>
            </a:r>
            <a:r>
              <a:rPr lang="tr-TR" sz="1400" dirty="0"/>
              <a:t>. </a:t>
            </a:r>
            <a:r>
              <a:rPr lang="en-US" sz="1400" dirty="0"/>
              <a:t>The place of reconstructive tubal surgery in</a:t>
            </a:r>
            <a:r>
              <a:rPr lang="tr-TR" sz="1400" dirty="0"/>
              <a:t> </a:t>
            </a:r>
            <a:r>
              <a:rPr lang="en-US" sz="1400" dirty="0"/>
              <a:t>the era of assisted reproductive techniques</a:t>
            </a:r>
            <a:r>
              <a:rPr lang="tr-TR" sz="1400" dirty="0"/>
              <a:t>.</a:t>
            </a:r>
            <a:r>
              <a:rPr lang="en-US" sz="1400" dirty="0"/>
              <a:t> Reproductive </a:t>
            </a:r>
            <a:r>
              <a:rPr lang="en-US" sz="1400" dirty="0" err="1"/>
              <a:t>BioMedicine</a:t>
            </a:r>
            <a:r>
              <a:rPr lang="en-US" sz="1400" dirty="0"/>
              <a:t> Online (2015) 31, </a:t>
            </a:r>
            <a:r>
              <a:rPr lang="en-US" sz="1400" dirty="0" smtClean="0"/>
              <a:t>722–731</a:t>
            </a:r>
            <a:r>
              <a:rPr lang="tr-TR" sz="1400" dirty="0" smtClean="0"/>
              <a:t>.</a:t>
            </a:r>
            <a:endParaRPr lang="en-US" sz="1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399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Ülkü\Desktop\galaksi7\9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Tanı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r>
              <a:rPr lang="tr-TR" dirty="0" smtClean="0"/>
              <a:t>Histerosalpingografi</a:t>
            </a:r>
          </a:p>
          <a:p>
            <a:r>
              <a:rPr lang="tr-TR" dirty="0" smtClean="0"/>
              <a:t>Laparoskopi</a:t>
            </a:r>
          </a:p>
          <a:p>
            <a:r>
              <a:rPr lang="tr-TR" dirty="0" smtClean="0"/>
              <a:t>Klamidyal seroloji</a:t>
            </a:r>
          </a:p>
          <a:p>
            <a:r>
              <a:rPr lang="tr-TR" dirty="0" smtClean="0"/>
              <a:t>Sono-histerosalpingografi</a:t>
            </a:r>
          </a:p>
          <a:p>
            <a:r>
              <a:rPr lang="tr-TR" dirty="0" smtClean="0"/>
              <a:t>Salpingoskopi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092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endParaRPr lang="tr-TR"/>
          </a:p>
        </p:txBody>
      </p:sp>
      <p:pic>
        <p:nvPicPr>
          <p:cNvPr id="11266" name="Picture 2" descr="C:\Users\Ülkü\Desktop\galaksi7\9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Ülkü\Desktop\galaksi7\99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92088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Ülkü\Desktop\galaksi7\9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856984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4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IVF ne zaman yapılmalı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IVF</a:t>
            </a:r>
            <a:r>
              <a:rPr lang="tr-TR" dirty="0" smtClean="0"/>
              <a:t> 38 yaş üstü kadınlarda hemen yapılabilir</a:t>
            </a:r>
          </a:p>
          <a:p>
            <a:r>
              <a:rPr lang="tr-TR" dirty="0" smtClean="0"/>
              <a:t>38 yaş altı kadınlarda </a:t>
            </a:r>
            <a:r>
              <a:rPr lang="tr-TR" dirty="0" err="1" smtClean="0"/>
              <a:t>laparoskopik</a:t>
            </a:r>
            <a:r>
              <a:rPr lang="tr-TR" dirty="0" smtClean="0"/>
              <a:t> cerrahi sonrası 12 ay içinde gebelik olmamışsa yapılabilir</a:t>
            </a:r>
          </a:p>
          <a:p>
            <a:r>
              <a:rPr lang="tr-TR" dirty="0" err="1" smtClean="0"/>
              <a:t>Hidrosalpenks</a:t>
            </a:r>
            <a:r>
              <a:rPr lang="tr-TR" dirty="0" smtClean="0"/>
              <a:t> varlığında IVF öncesi </a:t>
            </a:r>
            <a:r>
              <a:rPr lang="tr-TR" dirty="0" err="1" smtClean="0"/>
              <a:t>salpenjektomi</a:t>
            </a:r>
            <a:r>
              <a:rPr lang="tr-TR" dirty="0" smtClean="0"/>
              <a:t> yapılmalı daha sonra IVF yapılmalıdır 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buNone/>
            </a:pPr>
            <a:r>
              <a:rPr lang="en-US" sz="1500" dirty="0" smtClean="0"/>
              <a:t>The Practice Committee of the American Society for Reproductive</a:t>
            </a:r>
            <a:r>
              <a:rPr lang="tr-TR" sz="1500" dirty="0" smtClean="0"/>
              <a:t> </a:t>
            </a:r>
            <a:r>
              <a:rPr lang="en-US" sz="1500" dirty="0" smtClean="0"/>
              <a:t>Medicine. 2012. Committee opinion: role of tubal surgery in the era of</a:t>
            </a:r>
            <a:r>
              <a:rPr lang="tr-TR" sz="1500" dirty="0" smtClean="0"/>
              <a:t> </a:t>
            </a:r>
            <a:r>
              <a:rPr lang="en-US" sz="1500" dirty="0" smtClean="0"/>
              <a:t>assisted reproductive technology. Fertility and Sterility 97:539–545.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00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35 yaş altı kadınlarda </a:t>
            </a:r>
            <a:r>
              <a:rPr lang="tr-TR" dirty="0" err="1" smtClean="0"/>
              <a:t>minor</a:t>
            </a:r>
            <a:r>
              <a:rPr lang="tr-TR" dirty="0" smtClean="0"/>
              <a:t> </a:t>
            </a:r>
            <a:r>
              <a:rPr lang="tr-TR" dirty="0" err="1" smtClean="0"/>
              <a:t>tubal</a:t>
            </a:r>
            <a:r>
              <a:rPr lang="tr-TR" dirty="0" smtClean="0"/>
              <a:t> patoloji varsa </a:t>
            </a:r>
            <a:r>
              <a:rPr lang="tr-TR" dirty="0" err="1" smtClean="0"/>
              <a:t>tubal</a:t>
            </a:r>
            <a:r>
              <a:rPr lang="tr-TR" dirty="0" smtClean="0"/>
              <a:t> cerrahi yapılabilir</a:t>
            </a:r>
          </a:p>
          <a:p>
            <a:r>
              <a:rPr lang="tr-TR" dirty="0" smtClean="0"/>
              <a:t>Tercihen  l</a:t>
            </a:r>
            <a:r>
              <a:rPr lang="en-US" dirty="0" err="1" smtClean="0"/>
              <a:t>aparos</a:t>
            </a:r>
            <a:r>
              <a:rPr lang="tr-TR" dirty="0" smtClean="0"/>
              <a:t>k</a:t>
            </a:r>
            <a:r>
              <a:rPr lang="en-US" dirty="0" err="1" smtClean="0"/>
              <a:t>opi</a:t>
            </a:r>
            <a:r>
              <a:rPr lang="tr-TR" dirty="0" smtClean="0"/>
              <a:t> yada </a:t>
            </a:r>
            <a:r>
              <a:rPr lang="tr-TR" dirty="0" err="1" smtClean="0"/>
              <a:t>laparatomi</a:t>
            </a:r>
            <a:r>
              <a:rPr lang="tr-TR" dirty="0" smtClean="0"/>
              <a:t> </a:t>
            </a:r>
            <a:r>
              <a:rPr lang="tr-TR" dirty="0"/>
              <a:t>yapılabilir</a:t>
            </a:r>
            <a:endParaRPr lang="tr-TR" dirty="0" smtClean="0"/>
          </a:p>
          <a:p>
            <a:r>
              <a:rPr lang="tr-TR" dirty="0"/>
              <a:t>D</a:t>
            </a:r>
            <a:r>
              <a:rPr lang="tr-TR" dirty="0" smtClean="0"/>
              <a:t>aha </a:t>
            </a:r>
            <a:r>
              <a:rPr lang="tr-TR" dirty="0"/>
              <a:t>önce ektopik gebelik geçiren </a:t>
            </a:r>
            <a:r>
              <a:rPr lang="tr-TR" dirty="0" smtClean="0"/>
              <a:t>hastalara IVF den önce bilateral salpenjekmi yada tubal oklüzyon yapılabilir </a:t>
            </a:r>
          </a:p>
          <a:p>
            <a:r>
              <a:rPr lang="tr-TR" dirty="0" smtClean="0"/>
              <a:t>Tek taraflı </a:t>
            </a:r>
            <a:r>
              <a:rPr lang="tr-TR" dirty="0" err="1" smtClean="0"/>
              <a:t>salpenjektomide</a:t>
            </a:r>
            <a:r>
              <a:rPr lang="tr-TR" dirty="0" smtClean="0"/>
              <a:t> IVF başarısını arttırmaktadır bu hastalarda kendiliğinden gebe kalma  oranı da artmaktadır</a:t>
            </a:r>
          </a:p>
          <a:p>
            <a:r>
              <a:rPr lang="tr-TR" dirty="0" smtClean="0"/>
              <a:t>İki taraflı </a:t>
            </a:r>
            <a:r>
              <a:rPr lang="tr-TR" dirty="0" err="1" smtClean="0"/>
              <a:t>salpenjektomi</a:t>
            </a:r>
            <a:r>
              <a:rPr lang="tr-TR" dirty="0" smtClean="0"/>
              <a:t> yapılan hastalarda IVF başarısı daha iyidir</a:t>
            </a:r>
          </a:p>
          <a:p>
            <a:r>
              <a:rPr lang="tr-TR" dirty="0" smtClean="0"/>
              <a:t>Ancak iki taraflı tubaların alınması hastaları psikolojik olarak çok olumsuz etkilemektedir</a:t>
            </a:r>
          </a:p>
          <a:p>
            <a:pPr marL="0" indent="0">
              <a:buNone/>
            </a:pPr>
            <a:r>
              <a:rPr lang="tr-TR" sz="2000" dirty="0" smtClean="0"/>
              <a:t>A. </a:t>
            </a:r>
            <a:r>
              <a:rPr lang="tr-TR" sz="2000" dirty="0" err="1"/>
              <a:t>Daniilidisa</a:t>
            </a:r>
            <a:r>
              <a:rPr lang="tr-TR" sz="2000" dirty="0"/>
              <a:t>, D. </a:t>
            </a:r>
            <a:r>
              <a:rPr lang="tr-TR" sz="2000" dirty="0" err="1"/>
              <a:t>Balaourasa</a:t>
            </a:r>
            <a:r>
              <a:rPr lang="tr-TR" sz="2000" dirty="0"/>
              <a:t>, D. </a:t>
            </a:r>
            <a:r>
              <a:rPr lang="tr-TR" sz="2000" dirty="0" err="1"/>
              <a:t>Chitziosa</a:t>
            </a:r>
            <a:r>
              <a:rPr lang="tr-TR" sz="2000" dirty="0"/>
              <a:t>, T. </a:t>
            </a:r>
            <a:r>
              <a:rPr lang="tr-TR" sz="2000" dirty="0" err="1"/>
              <a:t>Theodoridisb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E. </a:t>
            </a:r>
            <a:r>
              <a:rPr lang="tr-TR" sz="2000" dirty="0" err="1"/>
              <a:t>Assimakopoulosa</a:t>
            </a:r>
            <a:r>
              <a:rPr lang="tr-TR" sz="2000" dirty="0"/>
              <a:t>. </a:t>
            </a:r>
            <a:r>
              <a:rPr lang="en-US" sz="2000" dirty="0" err="1"/>
              <a:t>Hydrosalpinx</a:t>
            </a:r>
            <a:r>
              <a:rPr lang="en-US" sz="2000" dirty="0"/>
              <a:t>: Tubal surgery or in vitro </a:t>
            </a:r>
            <a:r>
              <a:rPr lang="en-US" sz="2000" dirty="0" err="1"/>
              <a:t>fertilisation</a:t>
            </a:r>
            <a:r>
              <a:rPr lang="en-US" sz="2000" dirty="0"/>
              <a:t>? An everlasting dilemma</a:t>
            </a:r>
            <a:r>
              <a:rPr lang="tr-TR" sz="2000" dirty="0"/>
              <a:t> </a:t>
            </a:r>
            <a:r>
              <a:rPr lang="tr-TR" sz="2000" dirty="0" err="1"/>
              <a:t>nowadays</a:t>
            </a:r>
            <a:r>
              <a:rPr lang="tr-TR" sz="2000" dirty="0"/>
              <a:t>; a </a:t>
            </a:r>
            <a:r>
              <a:rPr lang="tr-TR" sz="2000" dirty="0" err="1"/>
              <a:t>narrative</a:t>
            </a:r>
            <a:r>
              <a:rPr lang="tr-TR" sz="2000" dirty="0"/>
              <a:t> </a:t>
            </a:r>
            <a:r>
              <a:rPr lang="tr-TR" sz="2000" dirty="0" err="1"/>
              <a:t>review</a:t>
            </a:r>
            <a:r>
              <a:rPr lang="tr-TR" sz="2000" dirty="0"/>
              <a:t> </a:t>
            </a:r>
            <a:r>
              <a:rPr lang="en-US" sz="2000" dirty="0"/>
              <a:t>Journal Of Obstetrıcs And </a:t>
            </a:r>
            <a:r>
              <a:rPr lang="en-US" sz="2000" dirty="0" err="1"/>
              <a:t>Gynaecology</a:t>
            </a:r>
            <a:r>
              <a:rPr lang="en-US" sz="2000" dirty="0"/>
              <a:t>, 2017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852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b="1" dirty="0" err="1"/>
              <a:t>Hidrosalpenks</a:t>
            </a:r>
            <a:r>
              <a:rPr lang="tr-TR" sz="4800" b="1" dirty="0"/>
              <a:t> </a:t>
            </a:r>
            <a:endParaRPr lang="tr-TR" sz="4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Distal</a:t>
            </a:r>
            <a:r>
              <a:rPr lang="tr-TR" dirty="0"/>
              <a:t> </a:t>
            </a:r>
            <a:r>
              <a:rPr lang="tr-TR" dirty="0" err="1"/>
              <a:t>tubal</a:t>
            </a:r>
            <a:r>
              <a:rPr lang="tr-TR" dirty="0"/>
              <a:t> </a:t>
            </a:r>
            <a:r>
              <a:rPr lang="tr-TR" dirty="0" err="1"/>
              <a:t>oklüzyon</a:t>
            </a:r>
            <a:r>
              <a:rPr lang="tr-TR" dirty="0"/>
              <a:t> varlığında IVF/ICSI kabul edilen tedavi yöntemidir</a:t>
            </a:r>
          </a:p>
          <a:p>
            <a:r>
              <a:rPr lang="tr-TR" dirty="0"/>
              <a:t>Bu hasta grubunda </a:t>
            </a:r>
            <a:r>
              <a:rPr lang="tr-TR" dirty="0" err="1"/>
              <a:t>tubal</a:t>
            </a:r>
            <a:r>
              <a:rPr lang="tr-TR" dirty="0"/>
              <a:t> </a:t>
            </a:r>
            <a:r>
              <a:rPr lang="tr-TR" dirty="0" err="1"/>
              <a:t>rekonstruktif</a:t>
            </a:r>
            <a:r>
              <a:rPr lang="tr-TR" dirty="0"/>
              <a:t> cerrahinin başarı sansı azdır</a:t>
            </a:r>
          </a:p>
          <a:p>
            <a:r>
              <a:rPr lang="tr-TR" dirty="0"/>
              <a:t>Çok seçilmiş hasta grubunda 35 yaş altı hastalarda, başka </a:t>
            </a:r>
            <a:r>
              <a:rPr lang="tr-TR" dirty="0" err="1"/>
              <a:t>infertilite</a:t>
            </a:r>
            <a:r>
              <a:rPr lang="tr-TR" dirty="0"/>
              <a:t> sebebi yoksa, hafif bir </a:t>
            </a:r>
            <a:r>
              <a:rPr lang="tr-TR" dirty="0" err="1"/>
              <a:t>hidrosalpinks</a:t>
            </a:r>
            <a:r>
              <a:rPr lang="tr-TR" dirty="0"/>
              <a:t> varsa ve hasta kesinlikle YÜT kabul etmiyorsa denenebilir </a:t>
            </a:r>
          </a:p>
          <a:p>
            <a:pPr marL="0" indent="0">
              <a:buNone/>
            </a:pPr>
            <a:r>
              <a:rPr lang="tr-TR" sz="1700" dirty="0" err="1"/>
              <a:t>Mukherjee</a:t>
            </a:r>
            <a:r>
              <a:rPr lang="tr-TR" sz="1700" dirty="0"/>
              <a:t> T, </a:t>
            </a:r>
            <a:r>
              <a:rPr lang="tr-TR" sz="1700" dirty="0" err="1"/>
              <a:t>Copperman</a:t>
            </a:r>
            <a:r>
              <a:rPr lang="tr-TR" sz="1700" dirty="0"/>
              <a:t> AB, </a:t>
            </a:r>
            <a:r>
              <a:rPr lang="tr-TR" sz="1700" dirty="0" err="1"/>
              <a:t>McCaffrey</a:t>
            </a:r>
            <a:r>
              <a:rPr lang="tr-TR" sz="1700" dirty="0"/>
              <a:t> C, </a:t>
            </a:r>
            <a:r>
              <a:rPr lang="tr-TR" sz="1700" dirty="0" err="1"/>
              <a:t>Cook</a:t>
            </a:r>
            <a:r>
              <a:rPr lang="tr-TR" sz="1700" dirty="0"/>
              <a:t> CA, </a:t>
            </a:r>
            <a:r>
              <a:rPr lang="tr-TR" sz="1700" dirty="0" err="1"/>
              <a:t>Bustillo</a:t>
            </a:r>
            <a:r>
              <a:rPr lang="tr-TR" sz="1700" dirty="0"/>
              <a:t> M, </a:t>
            </a:r>
            <a:r>
              <a:rPr lang="tr-TR" sz="1700" dirty="0" err="1"/>
              <a:t>Obasaju</a:t>
            </a:r>
            <a:r>
              <a:rPr lang="tr-TR" sz="1700" dirty="0"/>
              <a:t> </a:t>
            </a:r>
            <a:r>
              <a:rPr lang="en-US" sz="1700" dirty="0"/>
              <a:t>MF. 1996. </a:t>
            </a:r>
            <a:r>
              <a:rPr lang="en-US" sz="1700" dirty="0" err="1"/>
              <a:t>Hydrosalpinx</a:t>
            </a:r>
            <a:r>
              <a:rPr lang="en-US" sz="1700" dirty="0"/>
              <a:t> fluid has </a:t>
            </a:r>
            <a:r>
              <a:rPr lang="en-US" sz="1700" dirty="0" err="1"/>
              <a:t>embryotoxic</a:t>
            </a:r>
            <a:r>
              <a:rPr lang="en-US" sz="1700" dirty="0"/>
              <a:t> effects on murine</a:t>
            </a:r>
            <a:r>
              <a:rPr lang="tr-TR" sz="1700" dirty="0"/>
              <a:t> </a:t>
            </a:r>
            <a:r>
              <a:rPr lang="en-US" sz="1700" dirty="0"/>
              <a:t>embryogenesis: a case for prophylactic salpingectomy. Fertility and</a:t>
            </a:r>
            <a:r>
              <a:rPr lang="tr-TR" sz="1700" dirty="0"/>
              <a:t> </a:t>
            </a:r>
            <a:r>
              <a:rPr lang="tr-TR" sz="1700" dirty="0" err="1"/>
              <a:t>Sterility</a:t>
            </a:r>
            <a:r>
              <a:rPr lang="tr-TR" sz="1700" dirty="0"/>
              <a:t> 66:851–853.</a:t>
            </a:r>
          </a:p>
        </p:txBody>
      </p:sp>
    </p:spTree>
    <p:extLst>
      <p:ext uri="{BB962C8B-B14F-4D97-AF65-F5344CB8AC3E}">
        <p14:creationId xmlns:p14="http://schemas.microsoft.com/office/powerpoint/2010/main" val="9287296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Tek Taraflı Tubal Tıkanıklık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3600" dirty="0" smtClean="0"/>
              <a:t>IUI yapılan tek taraflı </a:t>
            </a:r>
            <a:r>
              <a:rPr lang="tr-TR" sz="3600" dirty="0" smtClean="0"/>
              <a:t>distal tubal </a:t>
            </a:r>
            <a:r>
              <a:rPr lang="tr-TR" sz="3600" dirty="0" smtClean="0"/>
              <a:t>tıkanık olan hastalar ile  açıklanmayan infertilite hastalar karşılaştırıldığında </a:t>
            </a:r>
          </a:p>
          <a:p>
            <a:r>
              <a:rPr lang="tr-TR" sz="3600" dirty="0" smtClean="0"/>
              <a:t>Kümülatif gebelik oranları (3 aylık)</a:t>
            </a:r>
          </a:p>
          <a:p>
            <a:r>
              <a:rPr lang="tr-TR" sz="3600" dirty="0" smtClean="0"/>
              <a:t>%11.7</a:t>
            </a:r>
            <a:r>
              <a:rPr lang="tr-TR" sz="3600" dirty="0"/>
              <a:t>% </a:t>
            </a:r>
            <a:r>
              <a:rPr lang="tr-TR" sz="3600" dirty="0" smtClean="0"/>
              <a:t>e  %44</a:t>
            </a:r>
          </a:p>
          <a:p>
            <a:r>
              <a:rPr lang="tr-TR" sz="3600" dirty="0" smtClean="0"/>
              <a:t>Tek </a:t>
            </a:r>
            <a:r>
              <a:rPr lang="tr-TR" sz="3600" dirty="0" smtClean="0"/>
              <a:t>taraflı distal tubal </a:t>
            </a:r>
            <a:r>
              <a:rPr lang="tr-TR" sz="3600" dirty="0" smtClean="0"/>
              <a:t>okluzyon olan hastalarda IUI yerine IVF yapılabilir </a:t>
            </a:r>
            <a:endParaRPr lang="tr-TR" sz="3600" dirty="0"/>
          </a:p>
          <a:p>
            <a:r>
              <a:rPr lang="tr-TR" sz="3600" dirty="0" smtClean="0"/>
              <a:t>Tek </a:t>
            </a:r>
            <a:r>
              <a:rPr lang="tr-TR" sz="3600" dirty="0"/>
              <a:t>taraflı </a:t>
            </a:r>
            <a:r>
              <a:rPr lang="tr-TR" sz="3600" dirty="0" smtClean="0"/>
              <a:t>proksimal </a:t>
            </a:r>
            <a:r>
              <a:rPr lang="tr-TR" sz="3600" dirty="0"/>
              <a:t>tubal okluzyon olan </a:t>
            </a:r>
            <a:r>
              <a:rPr lang="tr-TR" sz="3600" dirty="0" smtClean="0"/>
              <a:t>hastalarda ise önce </a:t>
            </a:r>
            <a:r>
              <a:rPr lang="tr-TR" sz="3600" dirty="0"/>
              <a:t>IUI </a:t>
            </a:r>
            <a:r>
              <a:rPr lang="tr-TR" sz="3600" dirty="0" smtClean="0"/>
              <a:t>sonrasında IVF </a:t>
            </a:r>
            <a:r>
              <a:rPr lang="tr-TR" sz="3600" dirty="0"/>
              <a:t>yapılabilir </a:t>
            </a:r>
            <a:endParaRPr lang="tr-TR" sz="2500" dirty="0">
              <a:hlinkClick r:id="rId2"/>
            </a:endParaRPr>
          </a:p>
          <a:p>
            <a:pPr marL="0" indent="0">
              <a:buNone/>
            </a:pPr>
            <a:r>
              <a:rPr lang="tr-TR" sz="1800" dirty="0" smtClean="0">
                <a:hlinkClick r:id="rId2"/>
              </a:rPr>
              <a:t>Berker </a:t>
            </a:r>
            <a:r>
              <a:rPr lang="tr-TR" sz="1800" dirty="0">
                <a:hlinkClick r:id="rId2"/>
              </a:rPr>
              <a:t>B</a:t>
            </a:r>
            <a:r>
              <a:rPr lang="tr-TR" sz="1800" dirty="0"/>
              <a:t>, </a:t>
            </a:r>
            <a:r>
              <a:rPr lang="tr-TR" sz="1800" dirty="0">
                <a:hlinkClick r:id="rId3"/>
              </a:rPr>
              <a:t>Şükür YE</a:t>
            </a:r>
            <a:r>
              <a:rPr lang="tr-TR" sz="1800" dirty="0"/>
              <a:t>, </a:t>
            </a:r>
            <a:r>
              <a:rPr lang="tr-TR" sz="1800" dirty="0">
                <a:hlinkClick r:id="rId4"/>
              </a:rPr>
              <a:t>Kahraman K</a:t>
            </a:r>
            <a:r>
              <a:rPr lang="tr-TR" sz="1800" dirty="0"/>
              <a:t>, </a:t>
            </a:r>
            <a:r>
              <a:rPr lang="tr-TR" sz="1800" dirty="0">
                <a:hlinkClick r:id="rId5"/>
              </a:rPr>
              <a:t>Atabekoğlu CS</a:t>
            </a:r>
            <a:r>
              <a:rPr lang="tr-TR" sz="1800" dirty="0"/>
              <a:t>, </a:t>
            </a:r>
            <a:r>
              <a:rPr lang="tr-TR" sz="1800" dirty="0">
                <a:hlinkClick r:id="rId6"/>
              </a:rPr>
              <a:t>Sönmezer M</a:t>
            </a:r>
            <a:r>
              <a:rPr lang="tr-TR" sz="1800" dirty="0"/>
              <a:t>, </a:t>
            </a:r>
            <a:r>
              <a:rPr lang="tr-TR" sz="1800" dirty="0">
                <a:hlinkClick r:id="rId7"/>
              </a:rPr>
              <a:t>Özmen B</a:t>
            </a:r>
            <a:r>
              <a:rPr lang="tr-TR" sz="1800" dirty="0"/>
              <a:t>, </a:t>
            </a:r>
            <a:r>
              <a:rPr lang="tr-TR" sz="1800" dirty="0">
                <a:hlinkClick r:id="rId8"/>
              </a:rPr>
              <a:t>Ateş C</a:t>
            </a:r>
            <a:endParaRPr lang="tr-TR" sz="1800" dirty="0"/>
          </a:p>
          <a:p>
            <a:pPr marL="0" indent="0">
              <a:buNone/>
            </a:pPr>
            <a:r>
              <a:rPr lang="tr-TR" sz="1800" dirty="0" smtClean="0">
                <a:hlinkClick r:id="rId9" tooltip="Journal of obstetrics and gynaecology : the journal of the Institute of Obstetrics and Gynaecology."/>
              </a:rPr>
              <a:t>J </a:t>
            </a:r>
            <a:r>
              <a:rPr lang="tr-TR" sz="1800" dirty="0">
                <a:hlinkClick r:id="rId9" tooltip="Journal of obstetrics and gynaecology : the journal of the Institute of Obstetrics and Gynaecology."/>
              </a:rPr>
              <a:t>Obstet Gynaecol.</a:t>
            </a:r>
            <a:r>
              <a:rPr lang="tr-TR" sz="1800" dirty="0"/>
              <a:t> </a:t>
            </a:r>
            <a:r>
              <a:rPr lang="tr-TR" sz="1800" b="1" dirty="0"/>
              <a:t> Impact of unilateral tubal blockage diagnosed by hysterosalpingography on the success rate of treatment with controlled ovarian stimulation and intrauterine insemination </a:t>
            </a:r>
            <a:r>
              <a:rPr lang="tr-TR" sz="1800" dirty="0" smtClean="0"/>
              <a:t>2014 </a:t>
            </a:r>
            <a:r>
              <a:rPr lang="tr-TR" sz="1800" dirty="0"/>
              <a:t>Feb;34(2):127-30. </a:t>
            </a:r>
          </a:p>
        </p:txBody>
      </p:sp>
    </p:spTree>
    <p:extLst>
      <p:ext uri="{BB962C8B-B14F-4D97-AF65-F5344CB8AC3E}">
        <p14:creationId xmlns:p14="http://schemas.microsoft.com/office/powerpoint/2010/main" val="16150055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Ektopik</a:t>
            </a:r>
            <a:r>
              <a:rPr lang="tr-TR" b="1" dirty="0" smtClean="0"/>
              <a:t> gebelik ve </a:t>
            </a:r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 smtClean="0"/>
              <a:t>infertilite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2411 ektopik gebe kadın 2416 intrauterin gebe kadın</a:t>
            </a:r>
          </a:p>
          <a:p>
            <a:r>
              <a:rPr lang="tr-TR" dirty="0" smtClean="0"/>
              <a:t>Risk faktörleri</a:t>
            </a:r>
          </a:p>
          <a:p>
            <a:r>
              <a:rPr lang="tr-TR" dirty="0" smtClean="0"/>
              <a:t>Daha önce </a:t>
            </a:r>
            <a:r>
              <a:rPr lang="tr-TR" dirty="0" err="1" smtClean="0"/>
              <a:t>ektopik</a:t>
            </a:r>
            <a:r>
              <a:rPr lang="tr-TR" dirty="0" smtClean="0"/>
              <a:t> gebelik geçirmek(OR:2.7)</a:t>
            </a:r>
          </a:p>
          <a:p>
            <a:r>
              <a:rPr lang="tr-TR" dirty="0" err="1" smtClean="0"/>
              <a:t>Klamidya</a:t>
            </a:r>
            <a:r>
              <a:rPr lang="tr-TR" dirty="0" smtClean="0"/>
              <a:t> enfeksiyonu (OR:3.2</a:t>
            </a:r>
          </a:p>
          <a:p>
            <a:r>
              <a:rPr lang="tr-TR" dirty="0" err="1" smtClean="0"/>
              <a:t>İnfertilite</a:t>
            </a:r>
            <a:r>
              <a:rPr lang="tr-TR" dirty="0" smtClean="0"/>
              <a:t> </a:t>
            </a:r>
            <a:r>
              <a:rPr lang="en-US" dirty="0" smtClean="0"/>
              <a:t> (OR = 2.</a:t>
            </a:r>
            <a:r>
              <a:rPr lang="tr-TR" dirty="0" smtClean="0"/>
              <a:t>2 </a:t>
            </a:r>
            <a:r>
              <a:rPr lang="en-US" dirty="0" smtClean="0"/>
              <a:t>), </a:t>
            </a:r>
            <a:endParaRPr lang="tr-TR" dirty="0" smtClean="0"/>
          </a:p>
          <a:p>
            <a:r>
              <a:rPr lang="tr-TR" dirty="0" smtClean="0"/>
              <a:t>A</a:t>
            </a:r>
            <a:r>
              <a:rPr lang="en-US" dirty="0" err="1" smtClean="0"/>
              <a:t>dne</a:t>
            </a:r>
            <a:r>
              <a:rPr lang="tr-TR" dirty="0" err="1" smtClean="0"/>
              <a:t>ksiyal</a:t>
            </a:r>
            <a:r>
              <a:rPr lang="tr-TR" dirty="0" smtClean="0"/>
              <a:t> cerrahi </a:t>
            </a:r>
            <a:r>
              <a:rPr lang="en-US" dirty="0" smtClean="0"/>
              <a:t>(OR = 2.09</a:t>
            </a:r>
            <a:r>
              <a:rPr lang="tr-TR" dirty="0" smtClean="0"/>
              <a:t>)</a:t>
            </a:r>
          </a:p>
          <a:p>
            <a:r>
              <a:rPr lang="tr-TR" dirty="0" err="1" smtClean="0"/>
              <a:t>Apendektomi</a:t>
            </a:r>
            <a:r>
              <a:rPr lang="tr-TR" dirty="0" smtClean="0"/>
              <a:t> geçirmek </a:t>
            </a:r>
            <a:r>
              <a:rPr lang="en-US" dirty="0" smtClean="0"/>
              <a:t>(OR = 1.64)</a:t>
            </a:r>
            <a:endParaRPr lang="tr-TR" dirty="0" smtClean="0"/>
          </a:p>
          <a:p>
            <a:r>
              <a:rPr lang="tr-TR" dirty="0" smtClean="0"/>
              <a:t>RİA </a:t>
            </a:r>
            <a:r>
              <a:rPr lang="en-US" dirty="0" smtClean="0"/>
              <a:t> (OR = 1.72)</a:t>
            </a:r>
            <a:endParaRPr lang="tr-TR" dirty="0" smtClean="0"/>
          </a:p>
          <a:p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 smtClean="0"/>
              <a:t>infertilite</a:t>
            </a:r>
            <a:r>
              <a:rPr lang="tr-TR" b="1" dirty="0" smtClean="0"/>
              <a:t> sonrası  </a:t>
            </a:r>
            <a:r>
              <a:rPr lang="en-US" b="1" dirty="0" smtClean="0"/>
              <a:t>IVF-ET</a:t>
            </a:r>
            <a:r>
              <a:rPr lang="tr-TR" b="1" dirty="0" smtClean="0"/>
              <a:t> </a:t>
            </a:r>
            <a:r>
              <a:rPr lang="en-US" b="1" dirty="0" smtClean="0"/>
              <a:t>(OR = </a:t>
            </a:r>
            <a:r>
              <a:rPr lang="tr-TR" b="1" dirty="0" smtClean="0"/>
              <a:t>9</a:t>
            </a:r>
            <a:r>
              <a:rPr lang="en-US" b="1" dirty="0" smtClean="0"/>
              <a:t>)</a:t>
            </a:r>
            <a:endParaRPr lang="tr-TR" b="1" dirty="0" smtClean="0"/>
          </a:p>
          <a:p>
            <a:pPr>
              <a:buNone/>
            </a:pPr>
            <a:r>
              <a:rPr lang="tr-TR" sz="2000" dirty="0" err="1" smtClean="0"/>
              <a:t>Cheng</a:t>
            </a:r>
            <a:r>
              <a:rPr lang="tr-TR" sz="2000" dirty="0" smtClean="0"/>
              <a:t> </a:t>
            </a:r>
            <a:r>
              <a:rPr lang="tr-TR" sz="2000" dirty="0" err="1" smtClean="0"/>
              <a:t>Li</a:t>
            </a:r>
            <a:r>
              <a:rPr lang="tr-TR" sz="2000" dirty="0" smtClean="0"/>
              <a:t>, </a:t>
            </a:r>
            <a:r>
              <a:rPr lang="tr-TR" sz="2000" dirty="0" err="1" smtClean="0"/>
              <a:t>Wei</a:t>
            </a:r>
            <a:r>
              <a:rPr lang="tr-TR" sz="2000" dirty="0" smtClean="0"/>
              <a:t>-Hong </a:t>
            </a:r>
            <a:r>
              <a:rPr lang="tr-TR" sz="2000" dirty="0" err="1" smtClean="0"/>
              <a:t>Zhao</a:t>
            </a:r>
            <a:r>
              <a:rPr lang="tr-TR" sz="2000" dirty="0" smtClean="0"/>
              <a:t>, </a:t>
            </a:r>
            <a:r>
              <a:rPr lang="tr-TR" sz="2000" dirty="0" err="1" smtClean="0"/>
              <a:t>Qian</a:t>
            </a:r>
            <a:r>
              <a:rPr lang="tr-TR" sz="2000" dirty="0" smtClean="0"/>
              <a:t> </a:t>
            </a:r>
            <a:r>
              <a:rPr lang="tr-TR" sz="2000" dirty="0" err="1" smtClean="0"/>
              <a:t>Zhu</a:t>
            </a:r>
            <a:r>
              <a:rPr lang="tr-TR" sz="2000" dirty="0" smtClean="0"/>
              <a:t>, </a:t>
            </a:r>
            <a:r>
              <a:rPr lang="tr-TR" sz="2000" dirty="0" err="1" smtClean="0"/>
              <a:t>Shu</a:t>
            </a:r>
            <a:r>
              <a:rPr lang="tr-TR" sz="2000" dirty="0" smtClean="0"/>
              <a:t>-</a:t>
            </a:r>
            <a:r>
              <a:rPr lang="tr-TR" sz="2000" dirty="0" err="1" smtClean="0"/>
              <a:t>Jun</a:t>
            </a:r>
            <a:r>
              <a:rPr lang="tr-TR" sz="2000" dirty="0" smtClean="0"/>
              <a:t> </a:t>
            </a:r>
            <a:r>
              <a:rPr lang="tr-TR" sz="2000" dirty="0" err="1" smtClean="0"/>
              <a:t>Cao</a:t>
            </a:r>
            <a:r>
              <a:rPr lang="tr-TR" sz="2000" dirty="0" smtClean="0"/>
              <a:t>, </a:t>
            </a:r>
            <a:r>
              <a:rPr lang="tr-TR" sz="2000" dirty="0" err="1" smtClean="0"/>
              <a:t>Hua</a:t>
            </a:r>
            <a:r>
              <a:rPr lang="tr-TR" sz="2000" dirty="0" smtClean="0"/>
              <a:t> </a:t>
            </a:r>
            <a:r>
              <a:rPr lang="tr-TR" sz="2000" dirty="0" err="1" smtClean="0"/>
              <a:t>Ping</a:t>
            </a:r>
            <a:r>
              <a:rPr lang="tr-TR" sz="2000" dirty="0" smtClean="0"/>
              <a:t>, </a:t>
            </a:r>
            <a:r>
              <a:rPr lang="tr-TR" sz="2000" dirty="0" err="1" smtClean="0"/>
              <a:t>Xiaowei</a:t>
            </a:r>
            <a:r>
              <a:rPr lang="tr-TR" sz="2000" dirty="0" smtClean="0"/>
              <a:t> </a:t>
            </a:r>
            <a:r>
              <a:rPr lang="tr-TR" sz="2000" dirty="0" err="1" smtClean="0"/>
              <a:t>Xi</a:t>
            </a:r>
            <a:r>
              <a:rPr lang="tr-TR" sz="2000" dirty="0" smtClean="0"/>
              <a:t>, </a:t>
            </a:r>
            <a:r>
              <a:rPr lang="tr-TR" sz="2000" dirty="0" err="1" smtClean="0"/>
              <a:t>Guo</a:t>
            </a:r>
            <a:r>
              <a:rPr lang="tr-TR" sz="2000" dirty="0" smtClean="0"/>
              <a:t>-</a:t>
            </a:r>
            <a:r>
              <a:rPr lang="tr-TR" sz="2000" dirty="0" err="1" smtClean="0"/>
              <a:t>Juan</a:t>
            </a:r>
            <a:r>
              <a:rPr lang="tr-TR" sz="2000" dirty="0" smtClean="0"/>
              <a:t> </a:t>
            </a:r>
            <a:r>
              <a:rPr lang="tr-TR" sz="2000" dirty="0" err="1" smtClean="0"/>
              <a:t>Qin</a:t>
            </a:r>
            <a:r>
              <a:rPr lang="tr-TR" sz="2000" dirty="0" smtClean="0"/>
              <a:t>, </a:t>
            </a:r>
            <a:r>
              <a:rPr lang="tr-TR" sz="2000" dirty="0" err="1" smtClean="0"/>
              <a:t>Ming</a:t>
            </a:r>
            <a:r>
              <a:rPr lang="tr-TR" sz="2000" dirty="0" smtClean="0"/>
              <a:t>-</a:t>
            </a:r>
            <a:r>
              <a:rPr lang="tr-TR" sz="2000" dirty="0" err="1" smtClean="0"/>
              <a:t>Xing</a:t>
            </a:r>
            <a:r>
              <a:rPr lang="tr-TR" sz="2000" dirty="0" smtClean="0"/>
              <a:t> Yan,</a:t>
            </a:r>
            <a:r>
              <a:rPr lang="tr-TR" sz="2000" dirty="0" err="1" smtClean="0"/>
              <a:t>Duo</a:t>
            </a:r>
            <a:r>
              <a:rPr lang="tr-TR" sz="2000" dirty="0" smtClean="0"/>
              <a:t> </a:t>
            </a:r>
            <a:r>
              <a:rPr lang="tr-TR" sz="2000" dirty="0" err="1" smtClean="0"/>
              <a:t>Zhang</a:t>
            </a:r>
            <a:r>
              <a:rPr lang="tr-TR" sz="2000" dirty="0" smtClean="0"/>
              <a:t>, </a:t>
            </a:r>
            <a:r>
              <a:rPr lang="tr-TR" sz="2000" dirty="0" err="1" smtClean="0"/>
              <a:t>Jun</a:t>
            </a:r>
            <a:r>
              <a:rPr lang="tr-TR" sz="2000" dirty="0" smtClean="0"/>
              <a:t> </a:t>
            </a:r>
            <a:r>
              <a:rPr lang="tr-TR" sz="2000" dirty="0" err="1" smtClean="0"/>
              <a:t>Qiu</a:t>
            </a:r>
            <a:r>
              <a:rPr lang="tr-TR" sz="2000" dirty="0" smtClean="0"/>
              <a:t>, </a:t>
            </a:r>
            <a:r>
              <a:rPr lang="tr-TR" sz="2000" dirty="0" err="1" smtClean="0"/>
              <a:t>Jian</a:t>
            </a:r>
            <a:r>
              <a:rPr lang="tr-TR" sz="2000" dirty="0" smtClean="0"/>
              <a:t> </a:t>
            </a:r>
            <a:r>
              <a:rPr lang="tr-TR" sz="2000" dirty="0" err="1" smtClean="0"/>
              <a:t>Zhang</a:t>
            </a:r>
            <a:r>
              <a:rPr lang="tr-TR" sz="2000" dirty="0" smtClean="0"/>
              <a:t>.</a:t>
            </a:r>
            <a:r>
              <a:rPr lang="en-US" sz="2000" dirty="0" smtClean="0"/>
              <a:t> Risk factors for ectopic pregnancy: a multicenter</a:t>
            </a:r>
            <a:r>
              <a:rPr lang="tr-TR" sz="2000" dirty="0" smtClean="0"/>
              <a:t> </a:t>
            </a:r>
            <a:r>
              <a:rPr lang="tr-TR" sz="2000" dirty="0" err="1" smtClean="0"/>
              <a:t>case</a:t>
            </a:r>
            <a:r>
              <a:rPr lang="tr-TR" sz="2000" dirty="0" smtClean="0"/>
              <a:t>-</a:t>
            </a:r>
            <a:r>
              <a:rPr lang="tr-TR" sz="2000" dirty="0" err="1" smtClean="0"/>
              <a:t>control</a:t>
            </a:r>
            <a:r>
              <a:rPr lang="tr-TR" sz="2000" dirty="0" smtClean="0"/>
              <a:t> </a:t>
            </a:r>
            <a:r>
              <a:rPr lang="tr-TR" sz="2000" dirty="0" err="1" smtClean="0"/>
              <a:t>study</a:t>
            </a:r>
            <a:r>
              <a:rPr lang="en-US" sz="2000" dirty="0" smtClean="0"/>
              <a:t> BMC Pregnancy and Childbirth (2015) 15:187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7720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Ektopik</a:t>
            </a:r>
            <a:r>
              <a:rPr lang="tr-TR" b="1" dirty="0"/>
              <a:t> gebelik ve </a:t>
            </a:r>
            <a:r>
              <a:rPr lang="tr-TR" b="1" dirty="0" err="1"/>
              <a:t>tubal</a:t>
            </a:r>
            <a:r>
              <a:rPr lang="tr-TR" b="1" dirty="0"/>
              <a:t> </a:t>
            </a:r>
            <a:r>
              <a:rPr lang="tr-TR" b="1" dirty="0" err="1"/>
              <a:t>infertilite</a:t>
            </a:r>
            <a:r>
              <a:rPr lang="tr-TR" b="1" dirty="0"/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İnfertil</a:t>
            </a:r>
            <a:r>
              <a:rPr lang="tr-TR" dirty="0" smtClean="0"/>
              <a:t> kadınlarda </a:t>
            </a:r>
            <a:r>
              <a:rPr lang="tr-TR" dirty="0" err="1" smtClean="0"/>
              <a:t>ektopik</a:t>
            </a:r>
            <a:r>
              <a:rPr lang="tr-TR" dirty="0" smtClean="0"/>
              <a:t> gebelik ihtimalini artmaktadır</a:t>
            </a:r>
          </a:p>
          <a:p>
            <a:r>
              <a:rPr lang="tr-TR" dirty="0" smtClean="0"/>
              <a:t>Özellikle </a:t>
            </a:r>
            <a:r>
              <a:rPr lang="tr-TR" dirty="0" err="1" smtClean="0"/>
              <a:t>tubal</a:t>
            </a:r>
            <a:r>
              <a:rPr lang="tr-TR" dirty="0" smtClean="0"/>
              <a:t> faktör ve geçirilmiş </a:t>
            </a:r>
            <a:r>
              <a:rPr lang="tr-TR" dirty="0" err="1" smtClean="0"/>
              <a:t>myomektomi</a:t>
            </a:r>
            <a:r>
              <a:rPr lang="tr-TR" dirty="0" smtClean="0"/>
              <a:t>  risk faktörlerindendir</a:t>
            </a:r>
          </a:p>
          <a:p>
            <a:r>
              <a:rPr lang="tr-TR" dirty="0" smtClean="0"/>
              <a:t>Açıklanamayan </a:t>
            </a:r>
            <a:r>
              <a:rPr lang="tr-TR" dirty="0" err="1" smtClean="0"/>
              <a:t>infertilitede</a:t>
            </a:r>
            <a:r>
              <a:rPr lang="tr-TR" dirty="0" smtClean="0"/>
              <a:t> </a:t>
            </a:r>
            <a:r>
              <a:rPr lang="tr-TR" dirty="0" err="1" smtClean="0"/>
              <a:t>ektopik</a:t>
            </a:r>
            <a:r>
              <a:rPr lang="tr-TR" dirty="0" smtClean="0"/>
              <a:t> gebelik riski artmaktadır bu hastalarda tanı konamamış </a:t>
            </a:r>
            <a:r>
              <a:rPr lang="tr-TR" dirty="0" err="1" smtClean="0"/>
              <a:t>tubal</a:t>
            </a:r>
            <a:r>
              <a:rPr lang="tr-TR" dirty="0" smtClean="0"/>
              <a:t> faktör olabilir</a:t>
            </a:r>
          </a:p>
          <a:p>
            <a:r>
              <a:rPr lang="en-US" dirty="0"/>
              <a:t>National Chlamydia Screening </a:t>
            </a:r>
            <a:r>
              <a:rPr lang="en-US" dirty="0" err="1"/>
              <a:t>Programme</a:t>
            </a:r>
            <a:r>
              <a:rPr lang="en-US" dirty="0"/>
              <a:t>(NCSP</a:t>
            </a:r>
            <a:r>
              <a:rPr lang="tr-TR" dirty="0"/>
              <a:t>) ile teşhis ve tedavi edildiğinde PID ve  </a:t>
            </a:r>
            <a:r>
              <a:rPr lang="tr-TR" dirty="0" err="1"/>
              <a:t>ektopik</a:t>
            </a:r>
            <a:r>
              <a:rPr lang="tr-TR" dirty="0"/>
              <a:t> gebelik oranlarında azalma </a:t>
            </a:r>
            <a:r>
              <a:rPr lang="tr-TR" dirty="0" smtClean="0"/>
              <a:t>bildirilmiştir</a:t>
            </a:r>
          </a:p>
          <a:p>
            <a:pPr marL="0" indent="0">
              <a:buNone/>
            </a:pPr>
            <a:r>
              <a:rPr lang="en-US" sz="1800" dirty="0" smtClean="0"/>
              <a:t>Trends </a:t>
            </a:r>
            <a:r>
              <a:rPr lang="en-US" sz="1800" dirty="0"/>
              <a:t>in ectopic pregnancy </a:t>
            </a:r>
            <a:r>
              <a:rPr lang="en-US" sz="1800" dirty="0" smtClean="0"/>
              <a:t>rates</a:t>
            </a:r>
            <a:r>
              <a:rPr lang="tr-TR" sz="1800" dirty="0" smtClean="0"/>
              <a:t> </a:t>
            </a:r>
            <a:r>
              <a:rPr lang="tr-TR" sz="1800" dirty="0" err="1" smtClean="0"/>
              <a:t>following</a:t>
            </a:r>
            <a:r>
              <a:rPr lang="tr-TR" sz="1800" dirty="0" smtClean="0"/>
              <a:t> </a:t>
            </a:r>
            <a:r>
              <a:rPr lang="tr-TR" sz="1800" dirty="0" err="1"/>
              <a:t>assisted</a:t>
            </a:r>
            <a:r>
              <a:rPr lang="tr-TR" sz="1800" dirty="0"/>
              <a:t> </a:t>
            </a:r>
            <a:r>
              <a:rPr lang="tr-TR" sz="1800" dirty="0" err="1" smtClean="0"/>
              <a:t>reproductive</a:t>
            </a:r>
            <a:r>
              <a:rPr lang="tr-TR" sz="1800" dirty="0"/>
              <a:t> </a:t>
            </a:r>
            <a:r>
              <a:rPr lang="en-US" sz="1800" dirty="0" smtClean="0"/>
              <a:t>technologies </a:t>
            </a:r>
            <a:r>
              <a:rPr lang="en-US" sz="1800" dirty="0"/>
              <a:t>in the UK: a </a:t>
            </a:r>
            <a:r>
              <a:rPr lang="en-US" sz="1800" dirty="0" smtClean="0"/>
              <a:t>12-year</a:t>
            </a:r>
            <a:r>
              <a:rPr lang="tr-TR" sz="1800" dirty="0" smtClean="0"/>
              <a:t> </a:t>
            </a:r>
            <a:r>
              <a:rPr lang="en-US" sz="1800" dirty="0" smtClean="0"/>
              <a:t>nationwide </a:t>
            </a:r>
            <a:r>
              <a:rPr lang="en-US" sz="1800" dirty="0"/>
              <a:t>analysis including 160 </a:t>
            </a:r>
            <a:r>
              <a:rPr lang="en-US" sz="1800" dirty="0" smtClean="0"/>
              <a:t>000</a:t>
            </a:r>
            <a:r>
              <a:rPr lang="tr-TR" sz="1800" dirty="0" smtClean="0"/>
              <a:t> </a:t>
            </a:r>
            <a:r>
              <a:rPr lang="tr-TR" sz="1800" dirty="0" err="1" smtClean="0"/>
              <a:t>pregnancies</a:t>
            </a:r>
            <a:r>
              <a:rPr lang="tr-TR" sz="1800" dirty="0" err="1"/>
              <a:t>.</a:t>
            </a:r>
            <a:r>
              <a:rPr lang="tr-TR" sz="1800" dirty="0" err="1" smtClean="0"/>
              <a:t>Samuel</a:t>
            </a:r>
            <a:r>
              <a:rPr lang="tr-TR" sz="1800" dirty="0" smtClean="0"/>
              <a:t> </a:t>
            </a:r>
            <a:r>
              <a:rPr lang="tr-TR" sz="1800" dirty="0" err="1" smtClean="0"/>
              <a:t>Santos-Ribeiro</a:t>
            </a:r>
            <a:r>
              <a:rPr lang="tr-TR" sz="1800" dirty="0" smtClean="0"/>
              <a:t>, </a:t>
            </a:r>
            <a:r>
              <a:rPr lang="tr-TR" sz="1800" dirty="0" err="1" smtClean="0"/>
              <a:t>Herman</a:t>
            </a:r>
            <a:r>
              <a:rPr lang="tr-TR" sz="1800" dirty="0" smtClean="0"/>
              <a:t> </a:t>
            </a:r>
            <a:r>
              <a:rPr lang="tr-TR" sz="1800" dirty="0" err="1" smtClean="0"/>
              <a:t>Tournaye,Nikolaos</a:t>
            </a:r>
            <a:r>
              <a:rPr lang="tr-TR" sz="1800" dirty="0" smtClean="0"/>
              <a:t> </a:t>
            </a:r>
            <a:r>
              <a:rPr lang="tr-TR" sz="1800" dirty="0"/>
              <a:t>P. </a:t>
            </a:r>
            <a:r>
              <a:rPr lang="tr-TR" sz="1800" dirty="0" err="1" smtClean="0"/>
              <a:t>Polyzos</a:t>
            </a:r>
            <a:r>
              <a:rPr lang="tr-TR" sz="1800" dirty="0" smtClean="0"/>
              <a:t>.</a:t>
            </a:r>
            <a:r>
              <a:rPr lang="en-US" sz="1800" dirty="0" smtClean="0"/>
              <a:t> </a:t>
            </a:r>
            <a:r>
              <a:rPr lang="en-US" sz="1800" dirty="0"/>
              <a:t>Human Reproduction, Vol.31, No.2 pp. 393–402, </a:t>
            </a:r>
            <a:r>
              <a:rPr lang="en-US" sz="1800" dirty="0" smtClean="0"/>
              <a:t>2016</a:t>
            </a:r>
            <a:r>
              <a:rPr lang="tr-T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97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Perinatal</a:t>
            </a:r>
            <a:r>
              <a:rPr lang="tr-TR" b="1" dirty="0" smtClean="0"/>
              <a:t> </a:t>
            </a:r>
            <a:r>
              <a:rPr lang="tr-TR" b="1" dirty="0" err="1" smtClean="0"/>
              <a:t>outcome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IVF/ICSI yapılan </a:t>
            </a:r>
            <a:r>
              <a:rPr lang="tr-TR" dirty="0" err="1"/>
              <a:t>t</a:t>
            </a:r>
            <a:r>
              <a:rPr lang="tr-TR" dirty="0" err="1" smtClean="0"/>
              <a:t>ubal</a:t>
            </a:r>
            <a:r>
              <a:rPr lang="tr-TR" dirty="0" smtClean="0"/>
              <a:t> </a:t>
            </a:r>
            <a:r>
              <a:rPr lang="tr-TR" dirty="0" err="1" smtClean="0"/>
              <a:t>infertilitesi</a:t>
            </a:r>
            <a:r>
              <a:rPr lang="tr-TR" dirty="0" smtClean="0"/>
              <a:t> ile  erkek </a:t>
            </a:r>
            <a:r>
              <a:rPr lang="tr-TR" dirty="0" err="1" smtClean="0"/>
              <a:t>infertilitesi</a:t>
            </a:r>
            <a:r>
              <a:rPr lang="tr-TR" dirty="0" smtClean="0"/>
              <a:t> (10 yıllık veri N:</a:t>
            </a:r>
            <a:r>
              <a:rPr lang="en-US" dirty="0"/>
              <a:t> </a:t>
            </a:r>
            <a:r>
              <a:rPr lang="en-US" dirty="0" smtClean="0"/>
              <a:t>1,418,774</a:t>
            </a:r>
            <a:r>
              <a:rPr lang="tr-TR" dirty="0" smtClean="0"/>
              <a:t>) karşılaştırıldığında;  </a:t>
            </a:r>
          </a:p>
          <a:p>
            <a:pPr marL="0" indent="0">
              <a:buNone/>
            </a:pPr>
            <a:r>
              <a:rPr lang="tr-TR" dirty="0" smtClean="0"/>
              <a:t>Tek yada ikiz gebeliklerde</a:t>
            </a:r>
          </a:p>
          <a:p>
            <a:r>
              <a:rPr lang="tr-TR" dirty="0" smtClean="0"/>
              <a:t>Erken ve geç düşük  oranı artmış(%14&amp;%12)</a:t>
            </a:r>
          </a:p>
          <a:p>
            <a:r>
              <a:rPr lang="tr-TR" dirty="0" err="1" smtClean="0"/>
              <a:t>Preterm</a:t>
            </a:r>
            <a:r>
              <a:rPr lang="tr-TR" dirty="0" smtClean="0"/>
              <a:t> doğum  artmış (%15&amp; %11 </a:t>
            </a:r>
          </a:p>
          <a:p>
            <a:r>
              <a:rPr lang="tr-TR" dirty="0" smtClean="0"/>
              <a:t>Düşük doğum ağırlığı artmış(%11&amp;%8.5)</a:t>
            </a:r>
          </a:p>
          <a:p>
            <a:pPr marL="0" indent="0">
              <a:buNone/>
            </a:pPr>
            <a:r>
              <a:rPr lang="sv-SE" sz="1400" dirty="0"/>
              <a:t>Jennifer F. Kawwass, Sara Crawford, Dmitry M. Kissin, Donna R. Session,</a:t>
            </a:r>
            <a:r>
              <a:rPr lang="en-US" sz="1400" dirty="0" err="1"/>
              <a:t>Sheree</a:t>
            </a:r>
            <a:r>
              <a:rPr lang="en-US" sz="1400" dirty="0"/>
              <a:t> </a:t>
            </a:r>
            <a:r>
              <a:rPr lang="en-US" sz="1400" dirty="0" err="1"/>
              <a:t>Boulet</a:t>
            </a:r>
            <a:r>
              <a:rPr lang="en-US" sz="1400" dirty="0"/>
              <a:t>, Denise J. Jamieson</a:t>
            </a:r>
            <a:r>
              <a:rPr lang="tr-TR" sz="1400" dirty="0" smtClean="0"/>
              <a:t>. </a:t>
            </a:r>
            <a:r>
              <a:rPr lang="en-US" sz="1400" dirty="0" smtClean="0"/>
              <a:t>Tubal </a:t>
            </a:r>
            <a:r>
              <a:rPr lang="en-US" sz="1400" dirty="0"/>
              <a:t>Factor Infertility and Perinatal </a:t>
            </a:r>
            <a:r>
              <a:rPr lang="en-US" sz="1400" dirty="0" smtClean="0"/>
              <a:t>Risk</a:t>
            </a:r>
            <a:r>
              <a:rPr lang="tr-TR" sz="1400" dirty="0" smtClean="0"/>
              <a:t> </a:t>
            </a:r>
            <a:r>
              <a:rPr lang="tr-TR" sz="1400" dirty="0" err="1" smtClean="0"/>
              <a:t>After</a:t>
            </a:r>
            <a:r>
              <a:rPr lang="tr-TR" sz="1400" dirty="0" smtClean="0"/>
              <a:t> </a:t>
            </a:r>
            <a:r>
              <a:rPr lang="tr-TR" sz="1400" dirty="0" err="1"/>
              <a:t>Assisted</a:t>
            </a:r>
            <a:r>
              <a:rPr lang="tr-TR" sz="1400" dirty="0"/>
              <a:t> </a:t>
            </a:r>
            <a:r>
              <a:rPr lang="tr-TR" sz="1400" dirty="0" err="1"/>
              <a:t>Reproductive</a:t>
            </a:r>
            <a:r>
              <a:rPr lang="tr-TR" sz="1400" dirty="0"/>
              <a:t> </a:t>
            </a:r>
            <a:r>
              <a:rPr lang="tr-TR" sz="1400" dirty="0" err="1" smtClean="0"/>
              <a:t>Technology</a:t>
            </a:r>
            <a:r>
              <a:rPr lang="tr-TR" sz="1400" dirty="0"/>
              <a:t>.</a:t>
            </a:r>
            <a:r>
              <a:rPr lang="pt-BR" sz="1400" dirty="0" smtClean="0"/>
              <a:t>121,6, 2013 Obstetrıcs &amp; Gynecology</a:t>
            </a:r>
            <a:endParaRPr lang="tr-TR" sz="1400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HSG&amp;L/S</a:t>
            </a:r>
            <a:endParaRPr lang="tr-T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HSG sonrası L/S yapılan 264 hastada</a:t>
            </a:r>
          </a:p>
          <a:p>
            <a:r>
              <a:rPr lang="tr-TR" dirty="0" smtClean="0"/>
              <a:t>HSG nin validitesi %84 olarak bulunmuştur</a:t>
            </a:r>
          </a:p>
          <a:p>
            <a:r>
              <a:rPr lang="tr-TR" dirty="0" smtClean="0"/>
              <a:t>Proksimal okluzyon olan hastalara göre distal tubal okluzyon olan hastalarda HSG nin prediktive değeri daha fazladır</a:t>
            </a:r>
          </a:p>
          <a:p>
            <a:r>
              <a:rPr lang="tr-TR" dirty="0" smtClean="0"/>
              <a:t>%46.7 &amp; %69.8</a:t>
            </a:r>
          </a:p>
          <a:p>
            <a:r>
              <a:rPr lang="tr-TR" dirty="0" smtClean="0"/>
              <a:t>Tedavinin nasıl olacağının belirlenmesi için bu hastaların L/S ile tekrar değerlendirilmeleri iyi bir stratejidir</a:t>
            </a:r>
          </a:p>
          <a:p>
            <a:pPr marL="0" indent="0">
              <a:buNone/>
            </a:pPr>
            <a:r>
              <a:rPr lang="tr-TR" sz="1800" dirty="0">
                <a:hlinkClick r:id="rId2"/>
              </a:rPr>
              <a:t>Berker B</a:t>
            </a:r>
            <a:r>
              <a:rPr lang="tr-TR" sz="1800" dirty="0"/>
              <a:t>, </a:t>
            </a:r>
            <a:r>
              <a:rPr lang="tr-TR" sz="1800" u="sng" dirty="0">
                <a:hlinkClick r:id="rId3"/>
              </a:rPr>
              <a:t>Şükür YE</a:t>
            </a:r>
            <a:r>
              <a:rPr lang="tr-TR" sz="1800" dirty="0"/>
              <a:t>, </a:t>
            </a:r>
            <a:r>
              <a:rPr lang="tr-TR" sz="1800" u="sng" dirty="0">
                <a:hlinkClick r:id="rId4"/>
              </a:rPr>
              <a:t>Aytaç R</a:t>
            </a:r>
            <a:r>
              <a:rPr lang="tr-TR" sz="1800" dirty="0"/>
              <a:t>, </a:t>
            </a:r>
            <a:r>
              <a:rPr lang="tr-TR" sz="1800" u="sng" dirty="0">
                <a:hlinkClick r:id="rId5"/>
              </a:rPr>
              <a:t>Atabekoğlu CS</a:t>
            </a:r>
            <a:r>
              <a:rPr lang="tr-TR" sz="1800" dirty="0"/>
              <a:t>, </a:t>
            </a:r>
            <a:r>
              <a:rPr lang="tr-TR" sz="1800" u="sng" dirty="0">
                <a:hlinkClick r:id="rId6"/>
              </a:rPr>
              <a:t>Sönmezer M</a:t>
            </a:r>
            <a:r>
              <a:rPr lang="tr-TR" sz="1800" dirty="0"/>
              <a:t>, </a:t>
            </a:r>
            <a:r>
              <a:rPr lang="tr-TR" sz="1800" u="sng" dirty="0">
                <a:hlinkClick r:id="rId7"/>
              </a:rPr>
              <a:t>Özmen </a:t>
            </a:r>
            <a:r>
              <a:rPr lang="tr-TR" sz="1800" u="sng" dirty="0" smtClean="0">
                <a:hlinkClick r:id="rId7"/>
              </a:rPr>
              <a:t>B</a:t>
            </a:r>
            <a:r>
              <a:rPr lang="tr-TR" sz="1800" dirty="0" smtClean="0"/>
              <a:t>.</a:t>
            </a:r>
            <a:r>
              <a:rPr lang="tr-TR" sz="1800" b="1" dirty="0" smtClean="0"/>
              <a:t>Infertility </a:t>
            </a:r>
            <a:r>
              <a:rPr lang="tr-TR" sz="1800" b="1" dirty="0"/>
              <a:t>work-up: To what degree does laparoscopy change the management strategy based on hysterosalpingography findings</a:t>
            </a:r>
            <a:r>
              <a:rPr lang="tr-TR" sz="1800" b="1" dirty="0" smtClean="0"/>
              <a:t>?</a:t>
            </a:r>
            <a:r>
              <a:rPr lang="tr-TR" sz="1800" u="sng" dirty="0">
                <a:hlinkClick r:id="rId8" tooltip="The journal of obstetrics and gynaecology research."/>
              </a:rPr>
              <a:t> J Obstet Gynaecol Res.</a:t>
            </a:r>
            <a:r>
              <a:rPr lang="tr-TR" sz="1800" dirty="0"/>
              <a:t> 2015 Nov;41(11):1785-90. </a:t>
            </a:r>
          </a:p>
          <a:p>
            <a:endParaRPr lang="tr-TR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76023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Tubal</a:t>
            </a:r>
            <a:r>
              <a:rPr lang="tr-TR" dirty="0" smtClean="0"/>
              <a:t> </a:t>
            </a:r>
            <a:r>
              <a:rPr lang="tr-TR" dirty="0" err="1" smtClean="0"/>
              <a:t>infertilitesi</a:t>
            </a:r>
            <a:r>
              <a:rPr lang="tr-TR" dirty="0" smtClean="0"/>
              <a:t> olan kadınlara oosit </a:t>
            </a:r>
            <a:r>
              <a:rPr lang="tr-TR" dirty="0" err="1" smtClean="0"/>
              <a:t>donasyonu</a:t>
            </a:r>
            <a:r>
              <a:rPr lang="tr-TR" dirty="0" smtClean="0"/>
              <a:t> yapıldığında bile düşük oranları fazladır  bu durumun oosit kalitesinden bağımsız olduğu düşünülmektedir</a:t>
            </a:r>
          </a:p>
          <a:p>
            <a:r>
              <a:rPr lang="tr-TR" dirty="0" smtClean="0"/>
              <a:t>Enfeksiyon ve inflamatuar çevre </a:t>
            </a:r>
            <a:r>
              <a:rPr lang="tr-TR" dirty="0" smtClean="0"/>
              <a:t>ve </a:t>
            </a:r>
            <a:r>
              <a:rPr lang="tr-TR" dirty="0" smtClean="0"/>
              <a:t>geçirilmiş  </a:t>
            </a:r>
            <a:r>
              <a:rPr lang="tr-TR" dirty="0" smtClean="0"/>
              <a:t>pelvik  enfeksiyon preterm eylem  ile ilgili olabilir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2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Pelvik</a:t>
            </a:r>
            <a:r>
              <a:rPr lang="tr-TR" dirty="0" smtClean="0"/>
              <a:t> enfeksiyon sonrası  oluşan </a:t>
            </a:r>
            <a:r>
              <a:rPr lang="tr-TR" dirty="0" err="1" smtClean="0"/>
              <a:t>tubal</a:t>
            </a:r>
            <a:r>
              <a:rPr lang="tr-TR" dirty="0" smtClean="0"/>
              <a:t> hastalıklarda </a:t>
            </a:r>
            <a:r>
              <a:rPr lang="tr-TR" dirty="0" err="1" smtClean="0"/>
              <a:t>Klamidyal</a:t>
            </a:r>
            <a:r>
              <a:rPr lang="tr-TR" dirty="0" smtClean="0"/>
              <a:t> </a:t>
            </a:r>
            <a:r>
              <a:rPr lang="tr-TR" dirty="0" err="1" smtClean="0"/>
              <a:t>IgG</a:t>
            </a:r>
            <a:r>
              <a:rPr lang="tr-TR" dirty="0" smtClean="0"/>
              <a:t> </a:t>
            </a:r>
            <a:r>
              <a:rPr lang="tr-TR" dirty="0" err="1" smtClean="0"/>
              <a:t>antibodi</a:t>
            </a:r>
            <a:r>
              <a:rPr lang="tr-TR" dirty="0" smtClean="0"/>
              <a:t> seviyelerinin  </a:t>
            </a:r>
            <a:r>
              <a:rPr lang="tr-TR" dirty="0" err="1" smtClean="0"/>
              <a:t>persiste</a:t>
            </a:r>
            <a:r>
              <a:rPr lang="tr-TR" dirty="0" smtClean="0"/>
              <a:t> olarak yüksek bulunduğu tespit edilmiştir  </a:t>
            </a:r>
          </a:p>
          <a:p>
            <a:r>
              <a:rPr lang="tr-TR" dirty="0" smtClean="0"/>
              <a:t>Böylece uzun süreli bir </a:t>
            </a:r>
            <a:r>
              <a:rPr lang="tr-TR" dirty="0" err="1" smtClean="0"/>
              <a:t>inflamatuar</a:t>
            </a:r>
            <a:r>
              <a:rPr lang="tr-TR" dirty="0" smtClean="0"/>
              <a:t>  süreç söz konusu olmaktadır</a:t>
            </a:r>
          </a:p>
          <a:p>
            <a:r>
              <a:rPr lang="tr-TR" dirty="0" smtClean="0"/>
              <a:t>Ayrıca tedavi edilmemiş </a:t>
            </a:r>
            <a:r>
              <a:rPr lang="tr-TR" dirty="0" smtClean="0"/>
              <a:t>servisitte </a:t>
            </a:r>
            <a:r>
              <a:rPr lang="tr-TR" dirty="0" smtClean="0"/>
              <a:t>ve STD tubal hastalıklara sonrasında  kötü obstetrik sonuçlara neden olabilir </a:t>
            </a:r>
          </a:p>
        </p:txBody>
      </p:sp>
    </p:spTree>
    <p:extLst>
      <p:ext uri="{BB962C8B-B14F-4D97-AF65-F5344CB8AC3E}">
        <p14:creationId xmlns:p14="http://schemas.microsoft.com/office/powerpoint/2010/main" val="110154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0"/>
            <a:ext cx="763284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9600" smtClean="0"/>
              <a:t>Teşekkürler</a:t>
            </a:r>
            <a:endParaRPr lang="tr-TR" sz="9600" dirty="0"/>
          </a:p>
        </p:txBody>
      </p:sp>
    </p:spTree>
    <p:extLst>
      <p:ext uri="{BB962C8B-B14F-4D97-AF65-F5344CB8AC3E}">
        <p14:creationId xmlns:p14="http://schemas.microsoft.com/office/powerpoint/2010/main" val="401257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Tubal</a:t>
            </a:r>
            <a:r>
              <a:rPr lang="tr-TR" b="1" dirty="0" smtClean="0"/>
              <a:t> </a:t>
            </a:r>
            <a:r>
              <a:rPr lang="tr-TR" b="1" dirty="0" err="1" smtClean="0"/>
              <a:t>infertilitenin</a:t>
            </a:r>
            <a:r>
              <a:rPr lang="tr-TR" b="1" dirty="0" smtClean="0"/>
              <a:t> sebepleri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Proksimal</a:t>
            </a:r>
            <a:r>
              <a:rPr lang="tr-TR" dirty="0" smtClean="0"/>
              <a:t>, </a:t>
            </a:r>
            <a:r>
              <a:rPr lang="tr-TR" dirty="0" err="1" smtClean="0"/>
              <a:t>distal</a:t>
            </a:r>
            <a:r>
              <a:rPr lang="tr-TR" dirty="0" smtClean="0"/>
              <a:t> yada </a:t>
            </a:r>
            <a:r>
              <a:rPr lang="tr-TR" dirty="0" err="1" smtClean="0"/>
              <a:t>bilateral</a:t>
            </a:r>
            <a:r>
              <a:rPr lang="tr-TR" dirty="0" smtClean="0"/>
              <a:t> </a:t>
            </a:r>
            <a:r>
              <a:rPr lang="tr-TR" dirty="0" err="1" smtClean="0"/>
              <a:t>obstruksiyon</a:t>
            </a:r>
            <a:r>
              <a:rPr lang="tr-TR" dirty="0" smtClean="0"/>
              <a:t> yada </a:t>
            </a:r>
            <a:r>
              <a:rPr lang="tr-TR" dirty="0" err="1" smtClean="0"/>
              <a:t>oklüzyon</a:t>
            </a:r>
            <a:endParaRPr lang="tr-TR" dirty="0" smtClean="0"/>
          </a:p>
          <a:p>
            <a:r>
              <a:rPr lang="tr-TR" dirty="0" smtClean="0"/>
              <a:t>Endosalpenksin hasarı</a:t>
            </a:r>
          </a:p>
          <a:p>
            <a:r>
              <a:rPr lang="tr-TR" dirty="0" err="1" smtClean="0"/>
              <a:t>Periadneksiyal</a:t>
            </a:r>
            <a:r>
              <a:rPr lang="tr-TR" dirty="0" smtClean="0"/>
              <a:t> adezyon</a:t>
            </a:r>
          </a:p>
          <a:p>
            <a:r>
              <a:rPr lang="tr-TR" dirty="0" err="1" smtClean="0"/>
              <a:t>Pelvik</a:t>
            </a:r>
            <a:r>
              <a:rPr lang="tr-TR" dirty="0" smtClean="0"/>
              <a:t> </a:t>
            </a:r>
            <a:r>
              <a:rPr lang="tr-TR" dirty="0" err="1" smtClean="0"/>
              <a:t>inflamatuar</a:t>
            </a:r>
            <a:r>
              <a:rPr lang="tr-TR" dirty="0" smtClean="0"/>
              <a:t> hastalık</a:t>
            </a:r>
          </a:p>
          <a:p>
            <a:r>
              <a:rPr lang="tr-TR" dirty="0" err="1" smtClean="0"/>
              <a:t>Endometriozis</a:t>
            </a:r>
            <a:endParaRPr lang="tr-TR" dirty="0" smtClean="0"/>
          </a:p>
          <a:p>
            <a:r>
              <a:rPr lang="tr-TR" dirty="0" err="1" smtClean="0"/>
              <a:t>Ektopik</a:t>
            </a:r>
            <a:r>
              <a:rPr lang="tr-TR" dirty="0" smtClean="0"/>
              <a:t> gebelik</a:t>
            </a:r>
          </a:p>
          <a:p>
            <a:r>
              <a:rPr lang="tr-TR" dirty="0" err="1" smtClean="0"/>
              <a:t>Abdomino</a:t>
            </a:r>
            <a:r>
              <a:rPr lang="tr-TR" dirty="0" smtClean="0"/>
              <a:t>-</a:t>
            </a:r>
            <a:r>
              <a:rPr lang="tr-TR" dirty="0" err="1" smtClean="0"/>
              <a:t>pelvik</a:t>
            </a:r>
            <a:r>
              <a:rPr lang="tr-TR" dirty="0" smtClean="0"/>
              <a:t> cerrahi </a:t>
            </a:r>
          </a:p>
          <a:p>
            <a:r>
              <a:rPr lang="tr-TR" dirty="0" smtClean="0"/>
              <a:t>RİA</a:t>
            </a:r>
          </a:p>
          <a:p>
            <a:r>
              <a:rPr lang="tr-TR" dirty="0" err="1" smtClean="0"/>
              <a:t>Kriminal</a:t>
            </a:r>
            <a:r>
              <a:rPr lang="tr-TR" dirty="0" smtClean="0"/>
              <a:t> </a:t>
            </a:r>
            <a:r>
              <a:rPr lang="tr-TR" dirty="0" err="1" smtClean="0"/>
              <a:t>abort</a:t>
            </a:r>
            <a:endParaRPr lang="en-US" b="1" i="1" dirty="0" smtClean="0"/>
          </a:p>
          <a:p>
            <a:pPr>
              <a:buNone/>
            </a:pPr>
            <a:r>
              <a:rPr lang="tr-TR" sz="1800" dirty="0" err="1" smtClean="0"/>
              <a:t>Briceag</a:t>
            </a:r>
            <a:r>
              <a:rPr lang="tr-TR" sz="1800" dirty="0" smtClean="0"/>
              <a:t> I. </a:t>
            </a:r>
            <a:r>
              <a:rPr lang="tr-TR" sz="1800" dirty="0" err="1" smtClean="0"/>
              <a:t>Costache</a:t>
            </a:r>
            <a:r>
              <a:rPr lang="tr-TR" sz="1800" dirty="0" smtClean="0"/>
              <a:t> A, </a:t>
            </a:r>
            <a:r>
              <a:rPr lang="tr-TR" sz="1800" dirty="0" err="1" smtClean="0"/>
              <a:t>Purcarea</a:t>
            </a:r>
            <a:r>
              <a:rPr lang="tr-TR" sz="1800" dirty="0" smtClean="0"/>
              <a:t> VL, </a:t>
            </a:r>
            <a:r>
              <a:rPr lang="tr-TR" sz="1800" dirty="0" err="1" smtClean="0"/>
              <a:t>Cergan</a:t>
            </a:r>
            <a:r>
              <a:rPr lang="tr-TR" sz="1800" dirty="0" smtClean="0"/>
              <a:t> R, </a:t>
            </a:r>
            <a:r>
              <a:rPr lang="tr-TR" sz="1800" dirty="0" err="1" smtClean="0"/>
              <a:t>Dumitru</a:t>
            </a:r>
            <a:r>
              <a:rPr lang="tr-TR" sz="1800" dirty="0" smtClean="0"/>
              <a:t> M, </a:t>
            </a:r>
            <a:r>
              <a:rPr lang="tr-TR" sz="1800" dirty="0" err="1" smtClean="0"/>
              <a:t>Briceag</a:t>
            </a:r>
            <a:r>
              <a:rPr lang="tr-TR" sz="1800" dirty="0" smtClean="0"/>
              <a:t> I, </a:t>
            </a:r>
            <a:r>
              <a:rPr lang="tr-TR" sz="1800" dirty="0" err="1" smtClean="0"/>
              <a:t>Sajin</a:t>
            </a:r>
            <a:r>
              <a:rPr lang="tr-TR" sz="1800" dirty="0" smtClean="0"/>
              <a:t> M, </a:t>
            </a:r>
            <a:r>
              <a:rPr lang="tr-TR" sz="1800" dirty="0" err="1" smtClean="0"/>
              <a:t>Ispas</a:t>
            </a:r>
            <a:r>
              <a:rPr lang="tr-TR" sz="1800" dirty="0" smtClean="0"/>
              <a:t> AT. </a:t>
            </a:r>
            <a:r>
              <a:rPr lang="en-US" sz="1800" dirty="0" smtClean="0"/>
              <a:t>Current management of tubal infertility: from </a:t>
            </a:r>
            <a:r>
              <a:rPr lang="en-US" sz="1800" dirty="0" err="1" smtClean="0"/>
              <a:t>hysterosalpingography</a:t>
            </a:r>
            <a:r>
              <a:rPr lang="tr-TR" sz="1800" dirty="0" smtClean="0"/>
              <a:t> </a:t>
            </a:r>
            <a:r>
              <a:rPr lang="tr-TR" sz="1800" dirty="0" err="1" smtClean="0"/>
              <a:t>to</a:t>
            </a:r>
            <a:r>
              <a:rPr lang="tr-TR" sz="1800" dirty="0" smtClean="0"/>
              <a:t> </a:t>
            </a:r>
            <a:r>
              <a:rPr lang="tr-TR" sz="1800" dirty="0" err="1" smtClean="0"/>
              <a:t>ultrasonography</a:t>
            </a:r>
            <a:r>
              <a:rPr lang="tr-TR" sz="1800" dirty="0" smtClean="0"/>
              <a:t> </a:t>
            </a:r>
            <a:r>
              <a:rPr lang="tr-TR" sz="1800" dirty="0" err="1" smtClean="0"/>
              <a:t>and</a:t>
            </a:r>
            <a:r>
              <a:rPr lang="tr-TR" sz="1800" dirty="0" smtClean="0"/>
              <a:t> </a:t>
            </a:r>
            <a:r>
              <a:rPr lang="tr-TR" sz="1800" dirty="0" err="1" smtClean="0"/>
              <a:t>surgery</a:t>
            </a:r>
            <a:r>
              <a:rPr lang="tr-TR" sz="1800" dirty="0" smtClean="0"/>
              <a:t>. </a:t>
            </a:r>
            <a:r>
              <a:rPr lang="en-US" sz="1800" dirty="0" smtClean="0"/>
              <a:t>Journal of Medicine and Life, April-June 2015,157-159</a:t>
            </a:r>
            <a:r>
              <a:rPr lang="tr-TR" sz="1800" dirty="0" smtClean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Klamidya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600" dirty="0" err="1" smtClean="0"/>
              <a:t>Klamidya</a:t>
            </a:r>
            <a:r>
              <a:rPr lang="tr-TR" sz="3600" dirty="0" smtClean="0"/>
              <a:t>  </a:t>
            </a:r>
            <a:r>
              <a:rPr lang="tr-TR" sz="3600" dirty="0" err="1" smtClean="0"/>
              <a:t>tubal</a:t>
            </a:r>
            <a:r>
              <a:rPr lang="tr-TR" sz="3600" dirty="0" smtClean="0"/>
              <a:t> </a:t>
            </a:r>
            <a:r>
              <a:rPr lang="tr-TR" sz="3600" dirty="0" err="1" smtClean="0"/>
              <a:t>infertiliteye</a:t>
            </a:r>
            <a:r>
              <a:rPr lang="tr-TR" sz="3600" dirty="0" smtClean="0"/>
              <a:t> sebep olan</a:t>
            </a:r>
            <a:r>
              <a:rPr lang="tr-TR" sz="3600" dirty="0"/>
              <a:t> </a:t>
            </a:r>
            <a:r>
              <a:rPr lang="tr-TR" sz="3600" dirty="0" smtClean="0"/>
              <a:t>cinsel yolla bulaşan hastalıkların önemli bir sebebidir </a:t>
            </a:r>
          </a:p>
          <a:p>
            <a:r>
              <a:rPr lang="tr-TR" sz="3600" dirty="0" smtClean="0"/>
              <a:t>Tubal patoloji olan hastaların %20 sinde  adezyon bulunan hastaların %22.7 sinde klamidya  tespit edilmiştir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1500" dirty="0" err="1" smtClean="0"/>
              <a:t>Swapnil</a:t>
            </a:r>
            <a:r>
              <a:rPr lang="tr-TR" sz="1500" dirty="0" smtClean="0"/>
              <a:t> Singh, </a:t>
            </a:r>
            <a:r>
              <a:rPr lang="tr-TR" sz="1500" dirty="0" err="1"/>
              <a:t>Shilpa</a:t>
            </a:r>
            <a:r>
              <a:rPr lang="tr-TR" sz="1500" dirty="0"/>
              <a:t> </a:t>
            </a:r>
            <a:r>
              <a:rPr lang="tr-TR" sz="1500" dirty="0" err="1" smtClean="0"/>
              <a:t>Bhandari</a:t>
            </a:r>
            <a:r>
              <a:rPr lang="tr-TR" sz="1500" dirty="0" smtClean="0"/>
              <a:t>, </a:t>
            </a:r>
            <a:r>
              <a:rPr lang="tr-TR" sz="1500" dirty="0" err="1"/>
              <a:t>Pallavi</a:t>
            </a:r>
            <a:r>
              <a:rPr lang="tr-TR" sz="1500" dirty="0"/>
              <a:t> </a:t>
            </a:r>
            <a:r>
              <a:rPr lang="tr-TR" sz="1500" dirty="0" err="1" smtClean="0"/>
              <a:t>Agarwal</a:t>
            </a:r>
            <a:r>
              <a:rPr lang="tr-TR" sz="1500" dirty="0" smtClean="0"/>
              <a:t>, </a:t>
            </a:r>
            <a:r>
              <a:rPr lang="tr-TR" sz="1500" dirty="0" err="1"/>
              <a:t>Priya</a:t>
            </a:r>
            <a:r>
              <a:rPr lang="tr-TR" sz="1500" dirty="0"/>
              <a:t> </a:t>
            </a:r>
            <a:r>
              <a:rPr lang="tr-TR" sz="1500" dirty="0" err="1" smtClean="0"/>
              <a:t>Chittawar</a:t>
            </a:r>
            <a:r>
              <a:rPr lang="tr-TR" sz="1500" dirty="0" smtClean="0"/>
              <a:t>, </a:t>
            </a:r>
            <a:r>
              <a:rPr lang="tr-TR" sz="1500" dirty="0" err="1"/>
              <a:t>Ratna</a:t>
            </a:r>
            <a:r>
              <a:rPr lang="tr-TR" sz="1500" dirty="0"/>
              <a:t> </a:t>
            </a:r>
            <a:r>
              <a:rPr lang="tr-TR" sz="1500" dirty="0" err="1" smtClean="0"/>
              <a:t>Thakur</a:t>
            </a:r>
            <a:r>
              <a:rPr lang="tr-TR" sz="1500" baseline="30000" dirty="0" smtClean="0"/>
              <a:t>.</a:t>
            </a:r>
            <a:r>
              <a:rPr lang="en-US" sz="1500" dirty="0" smtClean="0"/>
              <a:t>Chlamydia </a:t>
            </a:r>
            <a:r>
              <a:rPr lang="en-US" sz="1500" dirty="0"/>
              <a:t>antibody testing helps in identifying females with possible tubal factor infertility </a:t>
            </a:r>
            <a:r>
              <a:rPr lang="tr-TR" sz="1500" dirty="0" smtClean="0"/>
              <a:t>.</a:t>
            </a:r>
            <a:r>
              <a:rPr lang="en-US" sz="1500" dirty="0" smtClean="0"/>
              <a:t> </a:t>
            </a:r>
            <a:r>
              <a:rPr lang="en-US" sz="1500" dirty="0" err="1"/>
              <a:t>Int</a:t>
            </a:r>
            <a:r>
              <a:rPr lang="en-US" sz="1500" dirty="0"/>
              <a:t> J </a:t>
            </a:r>
            <a:r>
              <a:rPr lang="en-US" sz="1500" dirty="0" err="1"/>
              <a:t>Reprod</a:t>
            </a:r>
            <a:r>
              <a:rPr lang="en-US" sz="1500" dirty="0"/>
              <a:t> </a:t>
            </a:r>
            <a:r>
              <a:rPr lang="en-US" sz="1500" dirty="0" err="1" smtClean="0"/>
              <a:t>BioMed</a:t>
            </a:r>
            <a:r>
              <a:rPr lang="tr-TR" sz="1500" dirty="0" smtClean="0"/>
              <a:t>2016</a:t>
            </a:r>
            <a:r>
              <a:rPr lang="en-US" sz="1500" dirty="0" smtClean="0"/>
              <a:t> </a:t>
            </a:r>
            <a:r>
              <a:rPr lang="tr-TR" sz="1500" dirty="0"/>
              <a:t>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712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Hidrosalpenks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 Hidrosalpenksin neden IVF/ICSI üzerinde neden negatif etkileri vardır?</a:t>
            </a:r>
          </a:p>
          <a:p>
            <a:r>
              <a:rPr lang="tr-TR" dirty="0" smtClean="0"/>
              <a:t>1- </a:t>
            </a:r>
            <a:r>
              <a:rPr lang="tr-TR" dirty="0" err="1"/>
              <a:t>E</a:t>
            </a:r>
            <a:r>
              <a:rPr lang="tr-TR" dirty="0" err="1" smtClean="0"/>
              <a:t>mbriyotoksik</a:t>
            </a:r>
            <a:r>
              <a:rPr lang="tr-TR" dirty="0" smtClean="0"/>
              <a:t> </a:t>
            </a:r>
          </a:p>
          <a:p>
            <a:r>
              <a:rPr lang="tr-TR" dirty="0" smtClean="0"/>
              <a:t>2- </a:t>
            </a:r>
            <a:r>
              <a:rPr lang="tr-TR" dirty="0" err="1" smtClean="0"/>
              <a:t>Endometriyal</a:t>
            </a:r>
            <a:r>
              <a:rPr lang="tr-TR" dirty="0" smtClean="0"/>
              <a:t> </a:t>
            </a:r>
            <a:r>
              <a:rPr lang="tr-TR" dirty="0" err="1" smtClean="0"/>
              <a:t>reseptivite</a:t>
            </a:r>
            <a:r>
              <a:rPr lang="tr-TR" dirty="0" smtClean="0"/>
              <a:t> azalır</a:t>
            </a:r>
          </a:p>
          <a:p>
            <a:r>
              <a:rPr lang="tr-TR" dirty="0" smtClean="0"/>
              <a:t>3- </a:t>
            </a:r>
            <a:r>
              <a:rPr lang="tr-TR" dirty="0" err="1"/>
              <a:t>T</a:t>
            </a:r>
            <a:r>
              <a:rPr lang="tr-TR" dirty="0" err="1" smtClean="0"/>
              <a:t>ubal</a:t>
            </a:r>
            <a:r>
              <a:rPr lang="tr-TR" dirty="0" smtClean="0"/>
              <a:t> sıvının mekanik olarak </a:t>
            </a:r>
            <a:r>
              <a:rPr lang="tr-TR" dirty="0" err="1" smtClean="0"/>
              <a:t>embryoyu</a:t>
            </a:r>
            <a:r>
              <a:rPr lang="tr-TR" dirty="0" smtClean="0"/>
              <a:t> </a:t>
            </a:r>
            <a:r>
              <a:rPr lang="tr-TR" dirty="0" err="1" smtClean="0"/>
              <a:t>uterusdan</a:t>
            </a:r>
            <a:r>
              <a:rPr lang="tr-TR" dirty="0" smtClean="0"/>
              <a:t> atabilir </a:t>
            </a:r>
          </a:p>
        </p:txBody>
      </p:sp>
    </p:spTree>
    <p:extLst>
      <p:ext uri="{BB962C8B-B14F-4D97-AF65-F5344CB8AC3E}">
        <p14:creationId xmlns:p14="http://schemas.microsoft.com/office/powerpoint/2010/main" val="40022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3651</Words>
  <Application>Microsoft Office PowerPoint</Application>
  <PresentationFormat>On-screen Show (4:3)</PresentationFormat>
  <Paragraphs>307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Arial</vt:lpstr>
      <vt:lpstr>Calibri</vt:lpstr>
      <vt:lpstr>Ofis Teması</vt:lpstr>
      <vt:lpstr>IVF Uygulamalarında Hidrosalpinks Yönetimi</vt:lpstr>
      <vt:lpstr>PowerPoint Presentation</vt:lpstr>
      <vt:lpstr>PowerPoint Presentation</vt:lpstr>
      <vt:lpstr>PowerPoint Presentation</vt:lpstr>
      <vt:lpstr>Tanı </vt:lpstr>
      <vt:lpstr>HSG&amp;L/S</vt:lpstr>
      <vt:lpstr>Tubal infertilitenin sebepleri</vt:lpstr>
      <vt:lpstr>Klamidya</vt:lpstr>
      <vt:lpstr>Hidrosalpenks </vt:lpstr>
      <vt:lpstr>Hidrosalpenks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Hidrosalpenks </vt:lpstr>
      <vt:lpstr>Tubal Telositler</vt:lpstr>
      <vt:lpstr>Tubal faktör ve endometriyum</vt:lpstr>
      <vt:lpstr>Hidrosalpenks ve over-uterin kanlanma</vt:lpstr>
      <vt:lpstr>IVF de Gebelik Oranları</vt:lpstr>
      <vt:lpstr>Açıklanamayan İnfertilite/ Tubal Faktör</vt:lpstr>
      <vt:lpstr>Endometriozis&amp;Açıklanamayan İnfertilite&amp; Tubal Faktör</vt:lpstr>
      <vt:lpstr> Endometriosiz&amp;Açıklanamayan İnfertilite&amp; Tubal Faktör</vt:lpstr>
      <vt:lpstr>PKOS &amp;Tubal faktör</vt:lpstr>
      <vt:lpstr>PowerPoint Presentation</vt:lpstr>
      <vt:lpstr> IVF&amp;Tubal Cerrahi</vt:lpstr>
      <vt:lpstr>PowerPoint Presentation</vt:lpstr>
      <vt:lpstr>PowerPoint Presentation</vt:lpstr>
      <vt:lpstr>IVF Öncesi Tedavi Seçenekleri</vt:lpstr>
      <vt:lpstr>Tedavi </vt:lpstr>
      <vt:lpstr>IVF Öncesi Cerrahi Yaklaşım</vt:lpstr>
      <vt:lpstr>IVF Öncesi Cerrahi Yaklaşım</vt:lpstr>
      <vt:lpstr>Cerrahi Yaklaşım</vt:lpstr>
      <vt:lpstr>Cerrahi yaklaşım</vt:lpstr>
      <vt:lpstr>Hidrosalpenks salpenjektomi </vt:lpstr>
      <vt:lpstr>Salpenjektomi</vt:lpstr>
      <vt:lpstr>Salpenjektomi ve ovaryen cevap</vt:lpstr>
      <vt:lpstr>Salpenjektomi ve AMH</vt:lpstr>
      <vt:lpstr>Salpenjektomi&amp;Proksimal Tubal Okluzyon</vt:lpstr>
      <vt:lpstr>Proksimal Tubal Okluzyon</vt:lpstr>
      <vt:lpstr>Histeroskopik tubal oklüzyon </vt:lpstr>
      <vt:lpstr>Histeroskopik tubal oklüzyon </vt:lpstr>
      <vt:lpstr>Histeroskopik tubal oklüzyon </vt:lpstr>
      <vt:lpstr>Histeroskopik tubal oklüzyon </vt:lpstr>
      <vt:lpstr>Ultrason ile hidrosalpenksin aspirasyonu </vt:lpstr>
      <vt:lpstr>Skleroterapi </vt:lpstr>
      <vt:lpstr>Fertilite Koruyucu Cerrahi</vt:lpstr>
      <vt:lpstr>Tubal Anastomoz </vt:lpstr>
      <vt:lpstr>PowerPoint Presentation</vt:lpstr>
      <vt:lpstr>PowerPoint Presentation</vt:lpstr>
      <vt:lpstr>PowerPoint Presentation</vt:lpstr>
      <vt:lpstr>PowerPoint Presentation</vt:lpstr>
      <vt:lpstr>IVF ne zaman yapılmalı</vt:lpstr>
      <vt:lpstr>PowerPoint Presentation</vt:lpstr>
      <vt:lpstr>Hidrosalpenks </vt:lpstr>
      <vt:lpstr>Tek Taraflı Tubal Tıkanıklık</vt:lpstr>
      <vt:lpstr>Ektopik gebelik ve tubal infertilite </vt:lpstr>
      <vt:lpstr>Ektopik gebelik ve tubal infertilite </vt:lpstr>
      <vt:lpstr>Perinatal outcome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Tubal Faktör</dc:title>
  <dc:creator>Ülkü</dc:creator>
  <cp:lastModifiedBy>DNP</cp:lastModifiedBy>
  <cp:revision>124</cp:revision>
  <dcterms:created xsi:type="dcterms:W3CDTF">2017-05-07T13:13:08Z</dcterms:created>
  <dcterms:modified xsi:type="dcterms:W3CDTF">2018-05-09T09:18:56Z</dcterms:modified>
</cp:coreProperties>
</file>