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35" r:id="rId3"/>
    <p:sldId id="344" r:id="rId4"/>
    <p:sldId id="345" r:id="rId5"/>
    <p:sldId id="349" r:id="rId6"/>
    <p:sldId id="348" r:id="rId7"/>
    <p:sldId id="358" r:id="rId8"/>
    <p:sldId id="359" r:id="rId9"/>
    <p:sldId id="360" r:id="rId10"/>
    <p:sldId id="361" r:id="rId11"/>
    <p:sldId id="362" r:id="rId12"/>
    <p:sldId id="363" r:id="rId13"/>
    <p:sldId id="283" r:id="rId14"/>
    <p:sldId id="368" r:id="rId15"/>
    <p:sldId id="364" r:id="rId16"/>
    <p:sldId id="313" r:id="rId17"/>
    <p:sldId id="357" r:id="rId18"/>
    <p:sldId id="356" r:id="rId19"/>
    <p:sldId id="337" r:id="rId20"/>
    <p:sldId id="370" r:id="rId21"/>
    <p:sldId id="374" r:id="rId22"/>
    <p:sldId id="318" r:id="rId23"/>
    <p:sldId id="293" r:id="rId24"/>
    <p:sldId id="375" r:id="rId25"/>
    <p:sldId id="379" r:id="rId26"/>
    <p:sldId id="297" r:id="rId27"/>
    <p:sldId id="298" r:id="rId28"/>
    <p:sldId id="300" r:id="rId29"/>
    <p:sldId id="377" r:id="rId30"/>
    <p:sldId id="351" r:id="rId31"/>
    <p:sldId id="352" r:id="rId32"/>
    <p:sldId id="353" r:id="rId33"/>
    <p:sldId id="380" r:id="rId34"/>
    <p:sldId id="365" r:id="rId35"/>
    <p:sldId id="372" r:id="rId36"/>
    <p:sldId id="378" r:id="rId37"/>
    <p:sldId id="309" r:id="rId38"/>
    <p:sldId id="31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690"/>
  </p:normalViewPr>
  <p:slideViewPr>
    <p:cSldViewPr snapToGrid="0" snapToObjects="1">
      <p:cViewPr>
        <p:scale>
          <a:sx n="129" d="100"/>
          <a:sy n="129" d="100"/>
        </p:scale>
        <p:origin x="-264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AF2FC-B8D9-9347-AB71-99941BC01787}" type="datetimeFigureOut">
              <a:rPr lang="tr-TR" smtClean="0"/>
              <a:t>10.05.2018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B3E53-900C-6F48-A338-ECA33F272E6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232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079B8E1-05FB-4F41-A164-14ED7CADDB5D}" type="slidenum">
              <a:rPr lang="tr-TR" altLang="tr-TR"/>
              <a:pPr>
                <a:spcBef>
                  <a:spcPct val="0"/>
                </a:spcBef>
              </a:pPr>
              <a:t>8</a:t>
            </a:fld>
            <a:endParaRPr lang="tr-TR" altLang="tr-TR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10124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z="4000" dirty="0" err="1" smtClean="0"/>
              <a:t>Vulvar</a:t>
            </a:r>
            <a:r>
              <a:rPr lang="tr-TR" sz="4000" dirty="0" smtClean="0"/>
              <a:t> </a:t>
            </a:r>
            <a:r>
              <a:rPr lang="tr-TR" sz="4000" dirty="0" err="1" smtClean="0"/>
              <a:t>intraepitelyal</a:t>
            </a:r>
            <a:r>
              <a:rPr lang="tr-TR" sz="4000" dirty="0" smtClean="0"/>
              <a:t> </a:t>
            </a:r>
            <a:r>
              <a:rPr lang="tr-TR" sz="4000" dirty="0" err="1" smtClean="0"/>
              <a:t>neoplazilerin</a:t>
            </a:r>
            <a:r>
              <a:rPr lang="tr-TR" sz="4000" dirty="0" smtClean="0"/>
              <a:t> </a:t>
            </a:r>
            <a:br>
              <a:rPr lang="tr-TR" sz="4000" dirty="0" smtClean="0"/>
            </a:br>
            <a:r>
              <a:rPr lang="tr-TR" sz="4000" dirty="0" smtClean="0"/>
              <a:t>yönetimi</a:t>
            </a:r>
            <a:endParaRPr lang="tr-TR" sz="4000" dirty="0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2679906" y="4488718"/>
            <a:ext cx="6831673" cy="1086237"/>
          </a:xfrm>
        </p:spPr>
        <p:txBody>
          <a:bodyPr/>
          <a:lstStyle/>
          <a:p>
            <a:r>
              <a:rPr lang="tr-TR" dirty="0" smtClean="0"/>
              <a:t>Dr. Tevfik </a:t>
            </a:r>
            <a:r>
              <a:rPr lang="tr-TR" dirty="0" err="1" smtClean="0"/>
              <a:t>Güvenal</a:t>
            </a:r>
            <a:endParaRPr lang="tr-TR" dirty="0" smtClean="0"/>
          </a:p>
          <a:p>
            <a:r>
              <a:rPr lang="tr-TR" dirty="0" smtClean="0"/>
              <a:t>Manisa Celal Bayar Üniversitesi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4" y="0"/>
            <a:ext cx="97282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Diferansiye VIN</a:t>
            </a:r>
          </a:p>
        </p:txBody>
      </p:sp>
      <p:sp>
        <p:nvSpPr>
          <p:cNvPr id="69634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2400" dirty="0" smtClean="0"/>
              <a:t>Tanı </a:t>
            </a:r>
            <a:r>
              <a:rPr lang="tr-TR" altLang="tr-TR" sz="2400" dirty="0"/>
              <a:t>koymak güç; belirsiz morfolojik özellikler (patologlar arasında uyumsuzluk)</a:t>
            </a:r>
          </a:p>
          <a:p>
            <a:r>
              <a:rPr lang="tr-TR" altLang="tr-TR" sz="2400" dirty="0" smtClean="0"/>
              <a:t>HPV </a:t>
            </a:r>
            <a:r>
              <a:rPr lang="tr-TR" altLang="tr-TR" sz="2400" dirty="0"/>
              <a:t>ile ilişkili değildir</a:t>
            </a:r>
          </a:p>
          <a:p>
            <a:r>
              <a:rPr lang="tr-TR" altLang="tr-TR" sz="2400" dirty="0"/>
              <a:t>HPV negatif </a:t>
            </a:r>
            <a:r>
              <a:rPr lang="tr-TR" altLang="tr-TR" sz="2400" dirty="0" err="1" smtClean="0"/>
              <a:t>vulvar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SC un </a:t>
            </a:r>
            <a:r>
              <a:rPr lang="tr-TR" altLang="tr-TR" sz="2400" dirty="0" err="1"/>
              <a:t>prekürsörü</a:t>
            </a:r>
            <a:endParaRPr lang="tr-TR" altLang="tr-TR" sz="2400" dirty="0"/>
          </a:p>
          <a:p>
            <a:r>
              <a:rPr lang="tr-TR" altLang="tr-TR" sz="2400" dirty="0"/>
              <a:t>Bazen p53 ile belirgin boyanma</a:t>
            </a:r>
          </a:p>
          <a:p>
            <a:r>
              <a:rPr lang="tr-TR" altLang="tr-TR" sz="2400" dirty="0" smtClean="0"/>
              <a:t>Kanser </a:t>
            </a:r>
            <a:r>
              <a:rPr lang="tr-TR" altLang="tr-TR" sz="2400" dirty="0" err="1" smtClean="0"/>
              <a:t>progresyon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riski yüksektir</a:t>
            </a:r>
          </a:p>
          <a:p>
            <a:endParaRPr lang="tr-TR" altLang="tr-TR" sz="2400" dirty="0"/>
          </a:p>
          <a:p>
            <a:endParaRPr lang="tr-TR" altLang="tr-TR" sz="2400" dirty="0"/>
          </a:p>
        </p:txBody>
      </p:sp>
    </p:spTree>
    <p:extLst>
      <p:ext uri="{BB962C8B-B14F-4D97-AF65-F5344CB8AC3E}">
        <p14:creationId xmlns:p14="http://schemas.microsoft.com/office/powerpoint/2010/main" val="16186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066868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7" y="0"/>
            <a:ext cx="7251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190500"/>
            <a:ext cx="76581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Klinik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Çoğu olguda semptom yok</a:t>
            </a:r>
          </a:p>
          <a:p>
            <a:r>
              <a:rPr lang="tr-TR" dirty="0" smtClean="0"/>
              <a:t>Semptomlar;</a:t>
            </a:r>
          </a:p>
          <a:p>
            <a:pPr lvl="1"/>
            <a:r>
              <a:rPr lang="tr-TR" dirty="0" smtClean="0"/>
              <a:t>Kaşıntı, yanma, ağrı, </a:t>
            </a:r>
            <a:r>
              <a:rPr lang="tr-TR" dirty="0" err="1" smtClean="0"/>
              <a:t>disparanü</a:t>
            </a:r>
            <a:r>
              <a:rPr lang="tr-TR" dirty="0" smtClean="0"/>
              <a:t>, kuruluk veya kanama.  </a:t>
            </a:r>
          </a:p>
          <a:p>
            <a:r>
              <a:rPr lang="tr-TR" dirty="0" err="1" smtClean="0"/>
              <a:t>dVIN</a:t>
            </a:r>
            <a:r>
              <a:rPr lang="tr-TR" dirty="0" smtClean="0"/>
              <a:t> lezyonlarını ilişkili </a:t>
            </a:r>
            <a:r>
              <a:rPr lang="tr-TR" dirty="0" err="1" smtClean="0"/>
              <a:t>dermatozlardan</a:t>
            </a:r>
            <a:r>
              <a:rPr lang="tr-TR" dirty="0" smtClean="0"/>
              <a:t> ayırmak bazen güçtür</a:t>
            </a:r>
          </a:p>
          <a:p>
            <a:r>
              <a:rPr lang="tr-TR" dirty="0" smtClean="0"/>
              <a:t>Beraberinde siğil ya da CIN gibi durumlar olabilir (özellikle </a:t>
            </a:r>
            <a:r>
              <a:rPr lang="tr-TR" dirty="0" err="1" smtClean="0"/>
              <a:t>uVIN</a:t>
            </a:r>
            <a:r>
              <a:rPr lang="tr-TR" dirty="0"/>
              <a:t> </a:t>
            </a:r>
            <a:r>
              <a:rPr lang="tr-TR" dirty="0" smtClean="0"/>
              <a:t>olgularında)</a:t>
            </a:r>
          </a:p>
          <a:p>
            <a:r>
              <a:rPr lang="tr-TR" dirty="0" err="1" smtClean="0"/>
              <a:t>dVIN</a:t>
            </a:r>
            <a:r>
              <a:rPr lang="tr-TR" dirty="0" smtClean="0"/>
              <a:t> </a:t>
            </a:r>
            <a:r>
              <a:rPr lang="tr-TR" dirty="0"/>
              <a:t>değişiklikleri </a:t>
            </a:r>
            <a:r>
              <a:rPr lang="tr-TR" dirty="0" err="1"/>
              <a:t>uVIN</a:t>
            </a:r>
            <a:r>
              <a:rPr lang="tr-TR" dirty="0"/>
              <a:t> dan daha az spesifik </a:t>
            </a:r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8854630" y="6366076"/>
            <a:ext cx="3382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van</a:t>
            </a:r>
            <a:r>
              <a:rPr lang="tr-TR" sz="1400" dirty="0"/>
              <a:t> de </a:t>
            </a:r>
            <a:r>
              <a:rPr lang="tr-TR" sz="1400" dirty="0" err="1"/>
              <a:t>Nieuwenhof</a:t>
            </a:r>
            <a:r>
              <a:rPr lang="tr-TR" sz="1400" dirty="0"/>
              <a:t> HP</a:t>
            </a:r>
            <a:r>
              <a:rPr lang="tr-TR" sz="1400" dirty="0" smtClean="0"/>
              <a:t>, </a:t>
            </a:r>
            <a:r>
              <a:rPr lang="tr-TR" sz="1400" dirty="0" err="1" smtClean="0"/>
              <a:t>Eur</a:t>
            </a:r>
            <a:r>
              <a:rPr lang="tr-TR" sz="1400" dirty="0" smtClean="0"/>
              <a:t> J </a:t>
            </a:r>
            <a:r>
              <a:rPr lang="tr-TR" sz="1400" dirty="0" err="1" smtClean="0"/>
              <a:t>Cancer</a:t>
            </a:r>
            <a:r>
              <a:rPr lang="tr-TR" sz="1400" dirty="0" smtClean="0"/>
              <a:t> 2009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0456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İyi bir ışık altında vulvanın incelenmesi, gerekirse </a:t>
            </a:r>
            <a:r>
              <a:rPr lang="tr-TR" dirty="0" err="1" smtClean="0"/>
              <a:t>kolposkopi</a:t>
            </a:r>
            <a:r>
              <a:rPr lang="tr-TR" dirty="0" smtClean="0"/>
              <a:t> </a:t>
            </a:r>
            <a:r>
              <a:rPr lang="tr-TR" dirty="0" err="1" smtClean="0"/>
              <a:t>kullanılılabilir</a:t>
            </a:r>
            <a:endParaRPr lang="tr-TR" dirty="0" smtClean="0"/>
          </a:p>
          <a:p>
            <a:r>
              <a:rPr lang="tr-TR" dirty="0" smtClean="0"/>
              <a:t>Renk değişiklikleri, ciltten kabarık alanlar değerlendirilmeli</a:t>
            </a:r>
          </a:p>
          <a:p>
            <a:r>
              <a:rPr lang="tr-TR" dirty="0" smtClean="0"/>
              <a:t>Lezyonlar beyaz, gri, kahverengi veya kırmızı olabilir </a:t>
            </a:r>
          </a:p>
          <a:p>
            <a:r>
              <a:rPr lang="tr-TR" dirty="0" smtClean="0"/>
              <a:t>Pürüzlü veya yumuşak, düz ya da kabarık olabilir</a:t>
            </a:r>
          </a:p>
          <a:p>
            <a:r>
              <a:rPr lang="tr-TR" dirty="0" smtClean="0"/>
              <a:t>Vulvanın herhangi bir yerinde, anal bölge etrafında görülebilir</a:t>
            </a:r>
          </a:p>
          <a:p>
            <a:r>
              <a:rPr lang="tr-TR" dirty="0" err="1" smtClean="0"/>
              <a:t>Genital</a:t>
            </a:r>
            <a:r>
              <a:rPr lang="tr-TR" dirty="0" smtClean="0"/>
              <a:t> siğiller ile karışabilir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18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BİYOPSİ</a:t>
            </a:r>
          </a:p>
          <a:p>
            <a:r>
              <a:rPr lang="tr-TR" sz="2400" dirty="0" smtClean="0"/>
              <a:t>Tek bir biyopsi çoğunlukla yeterli olabilir, ancak </a:t>
            </a:r>
            <a:r>
              <a:rPr lang="tr-TR" sz="2400" dirty="0" err="1" smtClean="0"/>
              <a:t>multipl</a:t>
            </a:r>
            <a:r>
              <a:rPr lang="tr-TR" sz="2400" dirty="0" smtClean="0"/>
              <a:t> biyopsiler de alınabilir</a:t>
            </a:r>
          </a:p>
          <a:p>
            <a:r>
              <a:rPr lang="tr-TR" sz="2400" dirty="0" smtClean="0"/>
              <a:t>VIN olgularında aynı anda </a:t>
            </a:r>
            <a:r>
              <a:rPr lang="tr-TR" sz="2400" dirty="0" err="1" smtClean="0"/>
              <a:t>invazif</a:t>
            </a:r>
            <a:r>
              <a:rPr lang="tr-TR" sz="2400" dirty="0" smtClean="0"/>
              <a:t> kanser de olabilir</a:t>
            </a:r>
          </a:p>
          <a:p>
            <a:r>
              <a:rPr lang="tr-TR" sz="2400" dirty="0" smtClean="0"/>
              <a:t>Başlangıçta VIN tanısı alındığı anda olguların yaklaşık %20’de SCC de olduğu bildirilmiştir.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8100965" y="6207453"/>
            <a:ext cx="3134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/>
              <a:t>Nugent</a:t>
            </a:r>
            <a:r>
              <a:rPr lang="tr-TR" sz="1400" dirty="0"/>
              <a:t> EK, J </a:t>
            </a:r>
            <a:r>
              <a:rPr lang="tr-TR" sz="1400" dirty="0" err="1"/>
              <a:t>Low</a:t>
            </a:r>
            <a:r>
              <a:rPr lang="tr-TR" sz="1400" dirty="0"/>
              <a:t> </a:t>
            </a:r>
            <a:r>
              <a:rPr lang="tr-TR" sz="1400" dirty="0" err="1"/>
              <a:t>Genit</a:t>
            </a:r>
            <a:r>
              <a:rPr lang="tr-TR" sz="1400" dirty="0"/>
              <a:t> </a:t>
            </a:r>
            <a:r>
              <a:rPr lang="tr-TR" sz="1400" dirty="0" err="1"/>
              <a:t>Tract</a:t>
            </a:r>
            <a:r>
              <a:rPr lang="tr-TR" sz="1400" dirty="0"/>
              <a:t> </a:t>
            </a:r>
            <a:r>
              <a:rPr lang="tr-TR" sz="1400" dirty="0" err="1"/>
              <a:t>Dis</a:t>
            </a:r>
            <a:r>
              <a:rPr lang="tr-TR" sz="1400" dirty="0"/>
              <a:t> 2011 </a:t>
            </a:r>
          </a:p>
        </p:txBody>
      </p:sp>
    </p:spTree>
    <p:extLst>
      <p:ext uri="{BB962C8B-B14F-4D97-AF65-F5344CB8AC3E}">
        <p14:creationId xmlns:p14="http://schemas.microsoft.com/office/powerpoint/2010/main" val="18694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Yönetim - Amaç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dirty="0" smtClean="0"/>
              <a:t>Lezyonları yok etmek</a:t>
            </a:r>
          </a:p>
          <a:p>
            <a:r>
              <a:rPr lang="tr-TR" dirty="0" err="1" smtClean="0"/>
              <a:t>Semptoları</a:t>
            </a:r>
            <a:r>
              <a:rPr lang="tr-TR" dirty="0" smtClean="0"/>
              <a:t> gidermek</a:t>
            </a:r>
          </a:p>
          <a:p>
            <a:r>
              <a:rPr lang="tr-TR" dirty="0" err="1" smtClean="0"/>
              <a:t>İnvazyonu</a:t>
            </a:r>
            <a:r>
              <a:rPr lang="tr-TR" dirty="0" smtClean="0"/>
              <a:t> önlemek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anatomiyi ve fonksiyonları korumak</a:t>
            </a:r>
          </a:p>
          <a:p>
            <a:endParaRPr lang="tr-TR" dirty="0" smtClean="0"/>
          </a:p>
          <a:p>
            <a:r>
              <a:rPr lang="tr-TR" dirty="0" smtClean="0"/>
              <a:t>Yönetim bireyselleştirilmelidir</a:t>
            </a:r>
          </a:p>
          <a:p>
            <a:r>
              <a:rPr lang="tr-TR" dirty="0" err="1" smtClean="0"/>
              <a:t>Eksizyon</a:t>
            </a:r>
            <a:r>
              <a:rPr lang="tr-TR" dirty="0" smtClean="0"/>
              <a:t> dışındaki ablatif ya da </a:t>
            </a:r>
            <a:r>
              <a:rPr lang="tr-TR" dirty="0" err="1" smtClean="0"/>
              <a:t>destrüktif</a:t>
            </a:r>
            <a:r>
              <a:rPr lang="tr-TR" dirty="0" smtClean="0"/>
              <a:t> tedaviler ve medikal tedaviler kanser dışlandıktan sonra yapılmalıdır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58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Yönetim </a:t>
            </a:r>
            <a:r>
              <a:rPr lang="mr-IN" dirty="0" smtClean="0"/>
              <a:t>–</a:t>
            </a:r>
            <a:r>
              <a:rPr lang="tr-TR" dirty="0" smtClean="0"/>
              <a:t> Etkileyen faktörler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Lezyon özellikleri</a:t>
            </a:r>
          </a:p>
          <a:p>
            <a:pPr lvl="1"/>
            <a:r>
              <a:rPr lang="tr-TR" dirty="0" smtClean="0"/>
              <a:t>Büyüklük, konfigürasyon, lokalizasyon, </a:t>
            </a:r>
            <a:r>
              <a:rPr lang="tr-TR" dirty="0" err="1" smtClean="0"/>
              <a:t>multifokalite</a:t>
            </a:r>
            <a:r>
              <a:rPr lang="tr-TR" dirty="0" smtClean="0"/>
              <a:t> ve </a:t>
            </a:r>
            <a:r>
              <a:rPr lang="tr-TR" dirty="0" err="1" smtClean="0"/>
              <a:t>multisentrite</a:t>
            </a:r>
            <a:endParaRPr lang="tr-TR" dirty="0" smtClean="0"/>
          </a:p>
          <a:p>
            <a:r>
              <a:rPr lang="tr-TR" dirty="0" smtClean="0"/>
              <a:t>Hasta özellikleri</a:t>
            </a:r>
          </a:p>
          <a:p>
            <a:pPr lvl="1"/>
            <a:r>
              <a:rPr lang="tr-TR" dirty="0" smtClean="0"/>
              <a:t>Yaşı, </a:t>
            </a:r>
            <a:r>
              <a:rPr lang="tr-TR" dirty="0" err="1" smtClean="0"/>
              <a:t>genl</a:t>
            </a:r>
            <a:r>
              <a:rPr lang="tr-TR" dirty="0" smtClean="0"/>
              <a:t> durum, </a:t>
            </a:r>
            <a:r>
              <a:rPr lang="tr-TR" dirty="0" err="1" smtClean="0"/>
              <a:t>semptomatoloji</a:t>
            </a:r>
            <a:r>
              <a:rPr lang="tr-TR" dirty="0" smtClean="0"/>
              <a:t>, beraberindeki hastalıkları, psikolojik konular, iş çevresi, izlem gerçeklikleri</a:t>
            </a:r>
          </a:p>
          <a:p>
            <a:r>
              <a:rPr lang="tr-TR" dirty="0" smtClean="0"/>
              <a:t>Kaynaklar ve tıbbi beceriler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34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Cerrahi tedaviler</a:t>
            </a:r>
          </a:p>
          <a:p>
            <a:pPr lvl="1"/>
            <a:r>
              <a:rPr lang="tr-TR" dirty="0" smtClean="0"/>
              <a:t>Geniş lokal </a:t>
            </a:r>
            <a:r>
              <a:rPr lang="tr-TR" dirty="0" err="1" smtClean="0"/>
              <a:t>eksizyon</a:t>
            </a:r>
            <a:endParaRPr lang="tr-TR" dirty="0" smtClean="0"/>
          </a:p>
          <a:p>
            <a:pPr lvl="1"/>
            <a:r>
              <a:rPr lang="tr-TR" dirty="0" err="1" smtClean="0"/>
              <a:t>Skining</a:t>
            </a:r>
            <a:r>
              <a:rPr lang="tr-TR" dirty="0" smtClean="0"/>
              <a:t> </a:t>
            </a:r>
            <a:r>
              <a:rPr lang="tr-TR" dirty="0" err="1" smtClean="0"/>
              <a:t>vulvektomi</a:t>
            </a:r>
            <a:endParaRPr lang="tr-TR" dirty="0" smtClean="0"/>
          </a:p>
          <a:p>
            <a:r>
              <a:rPr lang="tr-TR" b="1" dirty="0" err="1" smtClean="0"/>
              <a:t>Destrüktif</a:t>
            </a:r>
            <a:r>
              <a:rPr lang="tr-TR" b="1" dirty="0" smtClean="0"/>
              <a:t> tedaviler</a:t>
            </a:r>
          </a:p>
          <a:p>
            <a:pPr lvl="1"/>
            <a:r>
              <a:rPr lang="tr-TR" dirty="0" smtClean="0"/>
              <a:t>Lazer </a:t>
            </a:r>
            <a:r>
              <a:rPr lang="tr-TR" dirty="0" err="1" smtClean="0"/>
              <a:t>vaporizasyon</a:t>
            </a:r>
            <a:endParaRPr lang="tr-TR" dirty="0" smtClean="0"/>
          </a:p>
          <a:p>
            <a:pPr lvl="1"/>
            <a:r>
              <a:rPr lang="tr-TR" dirty="0" err="1" smtClean="0"/>
              <a:t>Fotodinamik</a:t>
            </a:r>
            <a:r>
              <a:rPr lang="tr-TR" dirty="0" smtClean="0"/>
              <a:t> tedaviler</a:t>
            </a:r>
          </a:p>
          <a:p>
            <a:r>
              <a:rPr lang="tr-TR" b="1" dirty="0" smtClean="0"/>
              <a:t>Medikal tedaviler</a:t>
            </a:r>
          </a:p>
          <a:p>
            <a:pPr lvl="1"/>
            <a:r>
              <a:rPr lang="tr-TR" dirty="0" err="1" smtClean="0"/>
              <a:t>Cidovir</a:t>
            </a:r>
            <a:endParaRPr lang="tr-TR" dirty="0" smtClean="0"/>
          </a:p>
          <a:p>
            <a:pPr lvl="1"/>
            <a:r>
              <a:rPr lang="tr-TR" dirty="0" err="1" smtClean="0"/>
              <a:t>İmiquimod</a:t>
            </a:r>
            <a:r>
              <a:rPr lang="tr-TR" dirty="0" smtClean="0"/>
              <a:t> (</a:t>
            </a:r>
            <a:r>
              <a:rPr lang="tr-TR" dirty="0" err="1" smtClean="0"/>
              <a:t>Aldara</a:t>
            </a:r>
            <a:r>
              <a:rPr lang="tr-TR" dirty="0" smtClean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89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Cerrahi tedavi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Geniş lokal </a:t>
            </a:r>
            <a:r>
              <a:rPr lang="tr-TR" dirty="0" err="1" smtClean="0"/>
              <a:t>eksizyon</a:t>
            </a:r>
            <a:r>
              <a:rPr lang="tr-TR" dirty="0" smtClean="0"/>
              <a:t> (</a:t>
            </a:r>
            <a:r>
              <a:rPr lang="tr-TR" dirty="0" err="1" smtClean="0"/>
              <a:t>cold</a:t>
            </a:r>
            <a:r>
              <a:rPr lang="tr-TR" dirty="0" smtClean="0"/>
              <a:t> </a:t>
            </a:r>
            <a:r>
              <a:rPr lang="tr-TR" dirty="0" err="1" smtClean="0"/>
              <a:t>knife</a:t>
            </a:r>
            <a:r>
              <a:rPr lang="tr-TR" dirty="0" smtClean="0"/>
              <a:t>, LEEP)</a:t>
            </a:r>
          </a:p>
          <a:p>
            <a:pPr lvl="1"/>
            <a:r>
              <a:rPr lang="tr-TR" dirty="0" smtClean="0"/>
              <a:t>Geniş lokal </a:t>
            </a:r>
            <a:r>
              <a:rPr lang="tr-TR" dirty="0" err="1" smtClean="0"/>
              <a:t>eksizyon</a:t>
            </a:r>
            <a:r>
              <a:rPr lang="tr-TR" dirty="0" smtClean="0"/>
              <a:t>, </a:t>
            </a:r>
            <a:r>
              <a:rPr lang="tr-TR" dirty="0" err="1" smtClean="0"/>
              <a:t>vulvar</a:t>
            </a:r>
            <a:r>
              <a:rPr lang="tr-TR" dirty="0" smtClean="0"/>
              <a:t> HSIL (</a:t>
            </a:r>
            <a:r>
              <a:rPr lang="tr-TR" dirty="0" err="1" smtClean="0"/>
              <a:t>uVIN</a:t>
            </a:r>
            <a:r>
              <a:rPr lang="tr-TR" dirty="0" smtClean="0"/>
              <a:t>) olgularında biyopsiye rağmen </a:t>
            </a:r>
            <a:r>
              <a:rPr lang="tr-TR" dirty="0" err="1" smtClean="0"/>
              <a:t>invazif</a:t>
            </a:r>
            <a:r>
              <a:rPr lang="tr-TR" dirty="0" smtClean="0"/>
              <a:t> kanserin dışlanamadığı olgularda başlangıç tedavisi olarak tercih edilmektedir</a:t>
            </a:r>
          </a:p>
          <a:p>
            <a:pPr lvl="1"/>
            <a:r>
              <a:rPr lang="tr-TR" dirty="0" err="1" smtClean="0"/>
              <a:t>Eksizyon</a:t>
            </a:r>
            <a:r>
              <a:rPr lang="tr-TR" dirty="0" smtClean="0"/>
              <a:t> 0.5-1 cm sağlam kenar olacak çıkarılmalıdır, ancak </a:t>
            </a:r>
            <a:r>
              <a:rPr lang="tr-TR" dirty="0" err="1" smtClean="0"/>
              <a:t>clitoris</a:t>
            </a:r>
            <a:r>
              <a:rPr lang="tr-TR" dirty="0" smtClean="0"/>
              <a:t>, </a:t>
            </a:r>
            <a:r>
              <a:rPr lang="tr-TR" dirty="0" err="1" smtClean="0"/>
              <a:t>üretra</a:t>
            </a:r>
            <a:r>
              <a:rPr lang="tr-TR" dirty="0" smtClean="0"/>
              <a:t> ve anüs gibi dokulara zarar vermemek için değişebilir</a:t>
            </a:r>
          </a:p>
          <a:p>
            <a:pPr lvl="1"/>
            <a:r>
              <a:rPr lang="tr-TR" dirty="0" smtClean="0"/>
              <a:t>Cerrahi sınırlar negatif olsa bile </a:t>
            </a:r>
            <a:r>
              <a:rPr lang="tr-TR" dirty="0" err="1" smtClean="0"/>
              <a:t>rekürrens</a:t>
            </a:r>
            <a:r>
              <a:rPr lang="tr-TR" dirty="0" smtClean="0"/>
              <a:t> olabilir</a:t>
            </a:r>
          </a:p>
          <a:p>
            <a:r>
              <a:rPr lang="tr-TR" dirty="0" err="1" smtClean="0"/>
              <a:t>Skinning</a:t>
            </a:r>
            <a:r>
              <a:rPr lang="tr-TR" dirty="0" smtClean="0"/>
              <a:t> </a:t>
            </a:r>
            <a:r>
              <a:rPr lang="tr-TR" dirty="0" err="1" smtClean="0"/>
              <a:t>vulvektomi</a:t>
            </a:r>
            <a:endParaRPr lang="tr-TR" dirty="0" smtClean="0"/>
          </a:p>
          <a:p>
            <a:pPr lvl="1"/>
            <a:r>
              <a:rPr lang="tr-TR" dirty="0" err="1" smtClean="0"/>
              <a:t>Multifokal</a:t>
            </a:r>
            <a:r>
              <a:rPr lang="tr-TR" dirty="0" smtClean="0"/>
              <a:t> lezyonlarda kullanılabilir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18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 err="1" smtClean="0"/>
              <a:t>İntraepitelyal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Epitele</a:t>
            </a:r>
            <a:r>
              <a:rPr lang="tr-TR" dirty="0" smtClean="0"/>
              <a:t> sınırlı </a:t>
            </a:r>
            <a:r>
              <a:rPr lang="tr-TR" dirty="0" err="1" smtClean="0"/>
              <a:t>premalign</a:t>
            </a:r>
            <a:r>
              <a:rPr lang="tr-TR" dirty="0" smtClean="0"/>
              <a:t> </a:t>
            </a:r>
            <a:r>
              <a:rPr lang="tr-TR" dirty="0" smtClean="0"/>
              <a:t>bir </a:t>
            </a:r>
            <a:r>
              <a:rPr lang="tr-TR" dirty="0" smtClean="0"/>
              <a:t>lezyonlar</a:t>
            </a:r>
            <a:endParaRPr lang="tr-TR" dirty="0" smtClean="0"/>
          </a:p>
          <a:p>
            <a:r>
              <a:rPr lang="tr-TR" dirty="0" smtClean="0"/>
              <a:t>100,000 </a:t>
            </a:r>
            <a:r>
              <a:rPr lang="tr-TR" dirty="0"/>
              <a:t>kadında 5 oranında </a:t>
            </a:r>
            <a:r>
              <a:rPr lang="tr-TR" dirty="0" smtClean="0"/>
              <a:t>görülür</a:t>
            </a:r>
          </a:p>
          <a:p>
            <a:r>
              <a:rPr lang="tr-TR" dirty="0" smtClean="0"/>
              <a:t>HPV enfeksiyonuna bağlı sıklığı artmaktadır</a:t>
            </a:r>
            <a:endParaRPr lang="en-US" dirty="0"/>
          </a:p>
          <a:p>
            <a:r>
              <a:rPr lang="tr-TR" dirty="0" err="1" smtClean="0"/>
              <a:t>Vulvar</a:t>
            </a:r>
            <a:r>
              <a:rPr lang="tr-TR" dirty="0" smtClean="0"/>
              <a:t> </a:t>
            </a:r>
            <a:r>
              <a:rPr lang="tr-TR" dirty="0"/>
              <a:t>kansere </a:t>
            </a:r>
            <a:r>
              <a:rPr lang="tr-TR" dirty="0" err="1"/>
              <a:t>progresyon</a:t>
            </a:r>
            <a:r>
              <a:rPr lang="tr-TR" dirty="0"/>
              <a:t> oranları %</a:t>
            </a:r>
            <a:r>
              <a:rPr lang="tr-TR" dirty="0" smtClean="0"/>
              <a:t>2-30</a:t>
            </a:r>
            <a:endParaRPr lang="tr-TR" dirty="0"/>
          </a:p>
          <a:p>
            <a:r>
              <a:rPr lang="tr-TR" dirty="0" smtClean="0"/>
              <a:t>Tedaviye </a:t>
            </a:r>
            <a:r>
              <a:rPr lang="tr-TR" dirty="0"/>
              <a:t>rağmen %</a:t>
            </a:r>
            <a:r>
              <a:rPr lang="tr-TR" dirty="0" smtClean="0"/>
              <a:t>20-50 </a:t>
            </a:r>
            <a:r>
              <a:rPr lang="tr-TR" dirty="0" err="1"/>
              <a:t>rekürrens</a:t>
            </a:r>
            <a:r>
              <a:rPr lang="tr-TR" dirty="0"/>
              <a:t> oluşur</a:t>
            </a:r>
          </a:p>
          <a:p>
            <a:endParaRPr lang="tr-TR" dirty="0" smtClean="0"/>
          </a:p>
        </p:txBody>
      </p:sp>
      <p:sp>
        <p:nvSpPr>
          <p:cNvPr id="5" name="Metin kutusu 4"/>
          <p:cNvSpPr txBox="1"/>
          <p:nvPr/>
        </p:nvSpPr>
        <p:spPr>
          <a:xfrm>
            <a:off x="8756384" y="6038013"/>
            <a:ext cx="33557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/>
              <a:t>Judson</a:t>
            </a:r>
            <a:r>
              <a:rPr lang="tr-TR" sz="1400" dirty="0" smtClean="0"/>
              <a:t> PL, </a:t>
            </a:r>
            <a:r>
              <a:rPr lang="tr-TR" sz="1400" dirty="0" err="1"/>
              <a:t>Obstet</a:t>
            </a:r>
            <a:r>
              <a:rPr lang="tr-TR" sz="1400" dirty="0"/>
              <a:t>. </a:t>
            </a:r>
            <a:r>
              <a:rPr lang="tr-TR" sz="1400" dirty="0" err="1"/>
              <a:t>Gynecol</a:t>
            </a:r>
            <a:r>
              <a:rPr lang="tr-TR" sz="1400" dirty="0"/>
              <a:t> </a:t>
            </a:r>
            <a:r>
              <a:rPr lang="tr-TR" sz="1400" dirty="0" smtClean="0"/>
              <a:t>2006</a:t>
            </a:r>
          </a:p>
          <a:p>
            <a:r>
              <a:rPr lang="tr-TR" sz="1400" dirty="0" err="1"/>
              <a:t>Bodelon</a:t>
            </a:r>
            <a:r>
              <a:rPr lang="tr-TR" sz="1400" dirty="0"/>
              <a:t> C, </a:t>
            </a:r>
            <a:r>
              <a:rPr lang="en-US" sz="1400" dirty="0"/>
              <a:t>Cancer Causes Control 2009</a:t>
            </a:r>
            <a:endParaRPr lang="tr-TR" sz="1400" dirty="0"/>
          </a:p>
          <a:p>
            <a:r>
              <a:rPr lang="de-DE" sz="1400" dirty="0" smtClean="0"/>
              <a:t>E.M</a:t>
            </a:r>
            <a:r>
              <a:rPr lang="de-DE" sz="1400" dirty="0"/>
              <a:t>. Van </a:t>
            </a:r>
            <a:r>
              <a:rPr lang="de-DE" sz="1400" dirty="0" err="1"/>
              <a:t>Esch</a:t>
            </a:r>
            <a:r>
              <a:rPr lang="de-DE" sz="1400" dirty="0"/>
              <a:t>, </a:t>
            </a:r>
            <a:r>
              <a:rPr lang="it-IT" sz="1400" dirty="0"/>
              <a:t>Expert Rev. </a:t>
            </a:r>
            <a:r>
              <a:rPr lang="it-IT" sz="1400" dirty="0" err="1"/>
              <a:t>Vaccines</a:t>
            </a:r>
            <a:r>
              <a:rPr lang="it-IT" sz="1400" dirty="0"/>
              <a:t> 2012</a:t>
            </a:r>
            <a:endParaRPr lang="tr-TR" sz="1400" dirty="0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20" y="1650241"/>
            <a:ext cx="4896000" cy="421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Geniş Lokal </a:t>
            </a:r>
            <a:r>
              <a:rPr lang="tr-TR" dirty="0" err="1" smtClean="0"/>
              <a:t>Eksizyon</a:t>
            </a:r>
            <a:endParaRPr lang="tr-TR" dirty="0"/>
          </a:p>
        </p:txBody>
      </p:sp>
      <p:pic>
        <p:nvPicPr>
          <p:cNvPr id="3" name="Picture 3" descr="DSCN2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9" y="2170112"/>
            <a:ext cx="41036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ın III skinning vulvektomi (1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80" y="2171700"/>
            <a:ext cx="408463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9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Skinning</a:t>
            </a:r>
            <a:r>
              <a:rPr lang="tr-TR" dirty="0" smtClean="0"/>
              <a:t> </a:t>
            </a:r>
            <a:r>
              <a:rPr lang="tr-TR" dirty="0" err="1" smtClean="0"/>
              <a:t>Vulvektomi</a:t>
            </a:r>
            <a:endParaRPr lang="tr-TR" dirty="0"/>
          </a:p>
        </p:txBody>
      </p:sp>
      <p:pic>
        <p:nvPicPr>
          <p:cNvPr id="3" name="Picture 2" descr="vulva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62" y="1567544"/>
            <a:ext cx="6746125" cy="517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8020172" y="2424284"/>
            <a:ext cx="35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S</a:t>
            </a:r>
            <a:r>
              <a:rPr lang="tr-TR" smtClean="0"/>
              <a:t>kinning</a:t>
            </a:r>
            <a:r>
              <a:rPr lang="tr-TR" dirty="0" smtClean="0"/>
              <a:t> </a:t>
            </a:r>
            <a:r>
              <a:rPr lang="tr-TR" dirty="0" err="1" smtClean="0"/>
              <a:t>vulvektomi</a:t>
            </a:r>
            <a:r>
              <a:rPr lang="tr-TR" dirty="0" smtClean="0"/>
              <a:t> derinliği 5 mm</a:t>
            </a:r>
          </a:p>
          <a:p>
            <a:r>
              <a:rPr lang="tr-TR" dirty="0" smtClean="0"/>
              <a:t>(Total </a:t>
            </a:r>
            <a:r>
              <a:rPr lang="tr-TR" dirty="0" err="1" smtClean="0"/>
              <a:t>vulvektomi</a:t>
            </a:r>
            <a:r>
              <a:rPr lang="tr-TR" dirty="0" smtClean="0"/>
              <a:t> de 15 mm)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99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5" y="0"/>
            <a:ext cx="10058400" cy="348216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0" y="3482168"/>
            <a:ext cx="7511970" cy="30861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21" y="3588152"/>
            <a:ext cx="3920081" cy="2980116"/>
          </a:xfrm>
          <a:prstGeom prst="rect">
            <a:avLst/>
          </a:prstGeom>
        </p:spPr>
      </p:pic>
      <p:cxnSp>
        <p:nvCxnSpPr>
          <p:cNvPr id="6" name="Düz Bağlayıcı 5"/>
          <p:cNvCxnSpPr/>
          <p:nvPr/>
        </p:nvCxnSpPr>
        <p:spPr>
          <a:xfrm>
            <a:off x="1435261" y="1921397"/>
            <a:ext cx="5092861" cy="11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12192000" cy="36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Cerrahi</a:t>
            </a:r>
            <a:r>
              <a:rPr lang="tr-TR" dirty="0"/>
              <a:t> </a:t>
            </a:r>
            <a:r>
              <a:rPr lang="tr-TR" dirty="0" smtClean="0"/>
              <a:t>sonrası </a:t>
            </a:r>
            <a:r>
              <a:rPr lang="tr-TR" dirty="0" err="1" smtClean="0"/>
              <a:t>rekürrens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Eksizyondan</a:t>
            </a:r>
            <a:r>
              <a:rPr lang="tr-TR" dirty="0" smtClean="0"/>
              <a:t> sonra </a:t>
            </a:r>
            <a:r>
              <a:rPr lang="tr-TR" dirty="0" err="1" smtClean="0"/>
              <a:t>rekürrens</a:t>
            </a:r>
            <a:r>
              <a:rPr lang="tr-TR" dirty="0" smtClean="0"/>
              <a:t> oranları %20-40</a:t>
            </a:r>
          </a:p>
          <a:p>
            <a:r>
              <a:rPr lang="tr-TR" dirty="0" smtClean="0"/>
              <a:t>Cerrahi kenar pozitif olgularda %46 </a:t>
            </a:r>
            <a:r>
              <a:rPr lang="tr-TR" dirty="0" err="1" smtClean="0"/>
              <a:t>rekürrens</a:t>
            </a:r>
            <a:endParaRPr lang="tr-TR" dirty="0" smtClean="0"/>
          </a:p>
          <a:p>
            <a:pPr lvl="1"/>
            <a:r>
              <a:rPr lang="tr-TR" dirty="0" smtClean="0"/>
              <a:t>Ortalama 22 ay</a:t>
            </a:r>
          </a:p>
          <a:p>
            <a:r>
              <a:rPr lang="tr-TR" dirty="0" smtClean="0"/>
              <a:t>Negatif olgularda %27</a:t>
            </a:r>
          </a:p>
          <a:p>
            <a:pPr lvl="1"/>
            <a:r>
              <a:rPr lang="tr-TR" dirty="0" smtClean="0"/>
              <a:t>Ortalama 44 ay</a:t>
            </a:r>
          </a:p>
          <a:p>
            <a:r>
              <a:rPr lang="tr-TR" dirty="0" err="1" smtClean="0"/>
              <a:t>Multifokal</a:t>
            </a:r>
            <a:r>
              <a:rPr lang="tr-TR" dirty="0" smtClean="0"/>
              <a:t> hastalık olması </a:t>
            </a:r>
            <a:r>
              <a:rPr lang="tr-TR" dirty="0" err="1" smtClean="0"/>
              <a:t>rekürrens</a:t>
            </a:r>
            <a:r>
              <a:rPr lang="tr-TR" dirty="0" smtClean="0"/>
              <a:t> oranlarını artırır</a:t>
            </a:r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8378190" y="6115050"/>
            <a:ext cx="3536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Hillemanns</a:t>
            </a:r>
            <a:r>
              <a:rPr lang="tr-TR" dirty="0"/>
              <a:t> P, </a:t>
            </a:r>
            <a:r>
              <a:rPr lang="tr-TR" dirty="0" err="1"/>
              <a:t>Gynecol</a:t>
            </a:r>
            <a:r>
              <a:rPr lang="tr-TR" dirty="0"/>
              <a:t> </a:t>
            </a:r>
            <a:r>
              <a:rPr lang="tr-TR" dirty="0" err="1"/>
              <a:t>Oncol</a:t>
            </a:r>
            <a:r>
              <a:rPr lang="tr-TR" dirty="0"/>
              <a:t> </a:t>
            </a:r>
            <a:r>
              <a:rPr lang="tr-TR" dirty="0" smtClean="0"/>
              <a:t>2006</a:t>
            </a:r>
          </a:p>
          <a:p>
            <a:r>
              <a:rPr lang="tr-TR" dirty="0" err="1" smtClean="0"/>
              <a:t>Modesitt</a:t>
            </a:r>
            <a:r>
              <a:rPr lang="tr-TR" dirty="0" smtClean="0"/>
              <a:t> SC</a:t>
            </a:r>
            <a:r>
              <a:rPr lang="tr-TR" dirty="0"/>
              <a:t>, </a:t>
            </a:r>
            <a:r>
              <a:rPr lang="tr-TR" dirty="0" err="1"/>
              <a:t>Obstet</a:t>
            </a:r>
            <a:r>
              <a:rPr lang="tr-TR" dirty="0"/>
              <a:t> </a:t>
            </a:r>
            <a:r>
              <a:rPr lang="tr-TR" dirty="0" err="1"/>
              <a:t>Gynecol</a:t>
            </a:r>
            <a:r>
              <a:rPr lang="tr-TR" dirty="0"/>
              <a:t> 1998</a:t>
            </a:r>
          </a:p>
        </p:txBody>
      </p:sp>
    </p:spTree>
    <p:extLst>
      <p:ext uri="{BB962C8B-B14F-4D97-AF65-F5344CB8AC3E}">
        <p14:creationId xmlns:p14="http://schemas.microsoft.com/office/powerpoint/2010/main" val="8113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Lazer </a:t>
            </a:r>
            <a:r>
              <a:rPr lang="tr-TR" dirty="0" err="1" smtClean="0"/>
              <a:t>Ablasyon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Lazer </a:t>
            </a:r>
            <a:r>
              <a:rPr lang="tr-TR" dirty="0" err="1" smtClean="0"/>
              <a:t>ablasyon</a:t>
            </a:r>
            <a:r>
              <a:rPr lang="tr-TR" dirty="0" smtClean="0"/>
              <a:t>, kanserin dışlanmış olduğu </a:t>
            </a:r>
            <a:r>
              <a:rPr lang="tr-TR" dirty="0" err="1" smtClean="0"/>
              <a:t>vulvar</a:t>
            </a:r>
            <a:r>
              <a:rPr lang="tr-TR" dirty="0" smtClean="0"/>
              <a:t> HSIL (</a:t>
            </a:r>
            <a:r>
              <a:rPr lang="tr-TR" dirty="0" err="1" smtClean="0"/>
              <a:t>uVIN</a:t>
            </a:r>
            <a:r>
              <a:rPr lang="tr-TR" dirty="0" smtClean="0"/>
              <a:t>) olgularında kabul edilebilir</a:t>
            </a:r>
          </a:p>
          <a:p>
            <a:r>
              <a:rPr lang="tr-TR" dirty="0" smtClean="0"/>
              <a:t>Tek, </a:t>
            </a:r>
            <a:r>
              <a:rPr lang="tr-TR" dirty="0" err="1" smtClean="0"/>
              <a:t>multifokal</a:t>
            </a:r>
            <a:r>
              <a:rPr lang="tr-TR" dirty="0" smtClean="0"/>
              <a:t> veya birleşik lezyonlarda kullanılabilir, ancak </a:t>
            </a:r>
            <a:r>
              <a:rPr lang="tr-TR" dirty="0" err="1" smtClean="0"/>
              <a:t>rekürrens</a:t>
            </a:r>
            <a:r>
              <a:rPr lang="tr-TR" dirty="0" smtClean="0"/>
              <a:t> riski </a:t>
            </a:r>
            <a:r>
              <a:rPr lang="tr-TR" dirty="0" err="1" smtClean="0"/>
              <a:t>eksizyondan</a:t>
            </a:r>
            <a:r>
              <a:rPr lang="tr-TR" dirty="0" smtClean="0"/>
              <a:t> daha fazla olabilir</a:t>
            </a:r>
            <a:r>
              <a:rPr lang="tr-TR" dirty="0"/>
              <a:t> </a:t>
            </a:r>
            <a:endParaRPr lang="tr-TR" dirty="0" smtClean="0"/>
          </a:p>
          <a:p>
            <a:r>
              <a:rPr lang="tr-TR" dirty="0" err="1" smtClean="0"/>
              <a:t>Kolposkopi</a:t>
            </a:r>
            <a:r>
              <a:rPr lang="tr-TR" dirty="0" smtClean="0"/>
              <a:t> lezyon kenarlarını belirlemede yardımcı olabilir </a:t>
            </a:r>
          </a:p>
          <a:p>
            <a:r>
              <a:rPr lang="tr-TR" dirty="0" err="1" smtClean="0"/>
              <a:t>Eksizyondaki</a:t>
            </a:r>
            <a:r>
              <a:rPr lang="tr-TR" dirty="0" smtClean="0"/>
              <a:t> gibi 0.5-1 cm </a:t>
            </a:r>
            <a:r>
              <a:rPr lang="tr-TR" dirty="0" err="1" smtClean="0"/>
              <a:t>nomral</a:t>
            </a:r>
            <a:r>
              <a:rPr lang="tr-TR" dirty="0" smtClean="0"/>
              <a:t> görünen ciltte tedavi edilmelidir</a:t>
            </a:r>
          </a:p>
          <a:p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siğilerden</a:t>
            </a:r>
            <a:r>
              <a:rPr lang="tr-TR" dirty="0" smtClean="0"/>
              <a:t> farklı olarak </a:t>
            </a:r>
            <a:r>
              <a:rPr lang="tr-TR" dirty="0" err="1" smtClean="0"/>
              <a:t>yüzeyel</a:t>
            </a:r>
            <a:r>
              <a:rPr lang="tr-TR" dirty="0" smtClean="0"/>
              <a:t> </a:t>
            </a:r>
            <a:r>
              <a:rPr lang="tr-TR" dirty="0" err="1" smtClean="0"/>
              <a:t>ablasyon</a:t>
            </a:r>
            <a:r>
              <a:rPr lang="tr-TR" dirty="0" smtClean="0"/>
              <a:t> kabul edilebilir</a:t>
            </a:r>
          </a:p>
          <a:p>
            <a:r>
              <a:rPr lang="tr-TR" dirty="0" smtClean="0"/>
              <a:t>Kıllı bölgelerde kıl </a:t>
            </a:r>
            <a:r>
              <a:rPr lang="tr-TR" dirty="0" err="1" smtClean="0"/>
              <a:t>folikülleri</a:t>
            </a:r>
            <a:r>
              <a:rPr lang="tr-TR" dirty="0" smtClean="0"/>
              <a:t> de </a:t>
            </a:r>
            <a:r>
              <a:rPr lang="tr-TR" dirty="0" err="1" smtClean="0"/>
              <a:t>vulvar</a:t>
            </a:r>
            <a:r>
              <a:rPr lang="tr-TR" dirty="0" smtClean="0"/>
              <a:t> HSIL içerebildiğinden onları da </a:t>
            </a:r>
            <a:r>
              <a:rPr lang="tr-TR" dirty="0" err="1" smtClean="0"/>
              <a:t>ablate</a:t>
            </a:r>
            <a:r>
              <a:rPr lang="tr-TR" dirty="0" smtClean="0"/>
              <a:t> etmelidir ve 3 mm ya da daha fazla </a:t>
            </a:r>
            <a:r>
              <a:rPr lang="tr-TR" dirty="0" err="1" smtClean="0"/>
              <a:t>subkütan</a:t>
            </a:r>
            <a:r>
              <a:rPr lang="tr-TR" dirty="0" smtClean="0"/>
              <a:t> yağ dokusuna uzanmalıdır</a:t>
            </a:r>
            <a:endParaRPr lang="tr-TR" dirty="0"/>
          </a:p>
          <a:p>
            <a:r>
              <a:rPr lang="tr-TR" dirty="0" smtClean="0"/>
              <a:t>Kıllı </a:t>
            </a:r>
            <a:r>
              <a:rPr lang="tr-TR" dirty="0" err="1" smtClean="0"/>
              <a:t>bölgde</a:t>
            </a:r>
            <a:r>
              <a:rPr lang="tr-TR" dirty="0" smtClean="0"/>
              <a:t> olan büyük </a:t>
            </a:r>
            <a:r>
              <a:rPr lang="tr-TR" dirty="0" err="1" smtClean="0"/>
              <a:t>vulvar</a:t>
            </a:r>
            <a:r>
              <a:rPr lang="tr-TR" dirty="0" smtClean="0"/>
              <a:t> HSIL (</a:t>
            </a:r>
            <a:r>
              <a:rPr lang="tr-TR" dirty="0" err="1" smtClean="0"/>
              <a:t>uVIN</a:t>
            </a:r>
            <a:r>
              <a:rPr lang="tr-TR" dirty="0" smtClean="0"/>
              <a:t>) tercihan cerrahi </a:t>
            </a:r>
            <a:r>
              <a:rPr lang="tr-TR" dirty="0" err="1" smtClean="0"/>
              <a:t>eksizyon</a:t>
            </a:r>
            <a:r>
              <a:rPr lang="tr-TR" dirty="0" smtClean="0"/>
              <a:t> ile tedavi edilmelidir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8159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Fotodinamik</a:t>
            </a:r>
            <a:r>
              <a:rPr lang="tr-TR" dirty="0" smtClean="0"/>
              <a:t> tedavi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FDT tedavi ile </a:t>
            </a:r>
            <a:r>
              <a:rPr lang="tr-TR" dirty="0" err="1" smtClean="0"/>
              <a:t>klirens</a:t>
            </a:r>
            <a:r>
              <a:rPr lang="tr-TR" dirty="0" smtClean="0"/>
              <a:t> oranları %40-60</a:t>
            </a:r>
          </a:p>
          <a:p>
            <a:r>
              <a:rPr lang="tr-TR" dirty="0" smtClean="0"/>
              <a:t>Lazer </a:t>
            </a:r>
            <a:r>
              <a:rPr lang="tr-TR" dirty="0" err="1" smtClean="0"/>
              <a:t>vaporizasyon</a:t>
            </a:r>
            <a:r>
              <a:rPr lang="tr-TR" dirty="0" smtClean="0"/>
              <a:t> ve lokal </a:t>
            </a:r>
            <a:r>
              <a:rPr lang="tr-TR" dirty="0" err="1" smtClean="0"/>
              <a:t>eksizyon</a:t>
            </a:r>
            <a:r>
              <a:rPr lang="tr-TR" dirty="0" smtClean="0"/>
              <a:t> ile benzer etki ve </a:t>
            </a:r>
            <a:r>
              <a:rPr lang="tr-TR" dirty="0" err="1" smtClean="0"/>
              <a:t>rekürrens</a:t>
            </a:r>
            <a:r>
              <a:rPr lang="tr-TR" dirty="0" smtClean="0"/>
              <a:t> oranlarına sahip</a:t>
            </a:r>
          </a:p>
          <a:p>
            <a:r>
              <a:rPr lang="tr-TR" dirty="0" smtClean="0"/>
              <a:t>Etkinlik ve güvenlik için daha fazla çalışmaya ihtiyaç vardır 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1125686"/>
            <a:ext cx="5086865" cy="3897575"/>
          </a:xfrm>
        </p:spPr>
      </p:pic>
      <p:sp>
        <p:nvSpPr>
          <p:cNvPr id="4" name="Metin kutusu 3"/>
          <p:cNvSpPr txBox="1"/>
          <p:nvPr/>
        </p:nvSpPr>
        <p:spPr>
          <a:xfrm>
            <a:off x="9498330" y="6297930"/>
            <a:ext cx="265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Hillemanns</a:t>
            </a:r>
            <a:r>
              <a:rPr lang="tr-TR" sz="1400" dirty="0"/>
              <a:t> P, </a:t>
            </a:r>
            <a:r>
              <a:rPr lang="tr-TR" sz="1400" dirty="0" err="1"/>
              <a:t>Int</a:t>
            </a:r>
            <a:r>
              <a:rPr lang="tr-TR" sz="1400" dirty="0"/>
              <a:t> J </a:t>
            </a:r>
            <a:r>
              <a:rPr lang="tr-TR" sz="1400" dirty="0" err="1"/>
              <a:t>Cancer</a:t>
            </a:r>
            <a:r>
              <a:rPr lang="tr-TR" sz="1400" dirty="0"/>
              <a:t> </a:t>
            </a:r>
            <a:r>
              <a:rPr lang="tr-TR" sz="1400" dirty="0" smtClean="0"/>
              <a:t>2000</a:t>
            </a:r>
          </a:p>
          <a:p>
            <a:r>
              <a:rPr lang="tr-TR" sz="1400" dirty="0" err="1" smtClean="0"/>
              <a:t>Fehr</a:t>
            </a:r>
            <a:r>
              <a:rPr lang="tr-TR" sz="1400" dirty="0" smtClean="0"/>
              <a:t> MK</a:t>
            </a:r>
            <a:r>
              <a:rPr lang="tr-TR" sz="1400" dirty="0"/>
              <a:t>, </a:t>
            </a:r>
            <a:r>
              <a:rPr lang="nb-NO" sz="1400" dirty="0"/>
              <a:t>Lasers </a:t>
            </a:r>
            <a:r>
              <a:rPr lang="nb-NO" sz="1400" dirty="0" err="1"/>
              <a:t>Surg</a:t>
            </a:r>
            <a:r>
              <a:rPr lang="nb-NO" sz="1400" dirty="0"/>
              <a:t> Med 2002</a:t>
            </a:r>
            <a:endParaRPr lang="tr-TR" sz="14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6703756" y="5023261"/>
            <a:ext cx="472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Tosti</a:t>
            </a:r>
            <a:r>
              <a:rPr lang="tr-TR" dirty="0" smtClean="0"/>
              <a:t> G. </a:t>
            </a:r>
            <a:r>
              <a:rPr lang="tr-TR" i="1" dirty="0" err="1"/>
              <a:t>Biomedicines</a:t>
            </a:r>
            <a:r>
              <a:rPr lang="tr-TR" i="1" dirty="0"/>
              <a:t> </a:t>
            </a:r>
            <a:r>
              <a:rPr lang="tr-TR" dirty="0" smtClean="0"/>
              <a:t>2018 yayından alınmıştır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59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Medikal tedaviler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Özellkle</a:t>
            </a:r>
            <a:r>
              <a:rPr lang="tr-TR" dirty="0" smtClean="0"/>
              <a:t> </a:t>
            </a:r>
            <a:r>
              <a:rPr lang="tr-TR" dirty="0" err="1" smtClean="0"/>
              <a:t>uVIN</a:t>
            </a:r>
            <a:r>
              <a:rPr lang="tr-TR" dirty="0" smtClean="0"/>
              <a:t> (</a:t>
            </a:r>
            <a:r>
              <a:rPr lang="tr-TR" dirty="0" err="1" smtClean="0"/>
              <a:t>vulvar</a:t>
            </a:r>
            <a:r>
              <a:rPr lang="tr-TR" dirty="0" smtClean="0"/>
              <a:t> HSIL) olgularında uygulanmalıdır</a:t>
            </a:r>
          </a:p>
          <a:p>
            <a:r>
              <a:rPr lang="tr-TR" dirty="0" smtClean="0"/>
              <a:t>Henüz hiç bir ilaç FDA </a:t>
            </a:r>
            <a:r>
              <a:rPr lang="tr-TR" dirty="0"/>
              <a:t>onayı </a:t>
            </a:r>
            <a:r>
              <a:rPr lang="tr-TR" dirty="0" smtClean="0"/>
              <a:t>almamıştır</a:t>
            </a:r>
            <a:endParaRPr lang="tr-TR" dirty="0"/>
          </a:p>
          <a:p>
            <a:r>
              <a:rPr lang="tr-TR" dirty="0" smtClean="0"/>
              <a:t>Medikal tedavi dataları henüz istenilen seviyede değildir</a:t>
            </a:r>
          </a:p>
          <a:p>
            <a:r>
              <a:rPr lang="tr-TR" dirty="0" smtClean="0"/>
              <a:t>İlaçlar</a:t>
            </a:r>
          </a:p>
          <a:p>
            <a:r>
              <a:rPr lang="tr-TR" dirty="0" err="1" smtClean="0"/>
              <a:t>Cidovir</a:t>
            </a:r>
            <a:endParaRPr lang="tr-TR" dirty="0" smtClean="0"/>
          </a:p>
          <a:p>
            <a:r>
              <a:rPr lang="tr-TR" dirty="0" smtClean="0"/>
              <a:t>5-Fluourasil</a:t>
            </a:r>
          </a:p>
          <a:p>
            <a:r>
              <a:rPr lang="tr-TR" dirty="0" err="1" smtClean="0"/>
              <a:t>Imiquimod</a:t>
            </a:r>
            <a:r>
              <a:rPr lang="tr-TR" dirty="0" smtClean="0"/>
              <a:t> %5 (</a:t>
            </a:r>
            <a:r>
              <a:rPr lang="tr-TR" dirty="0" err="1" smtClean="0"/>
              <a:t>Aldara</a:t>
            </a:r>
            <a:r>
              <a:rPr lang="tr-TR" dirty="0" smtClean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61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Cidofovir</a:t>
            </a:r>
            <a:r>
              <a:rPr lang="tr-TR" dirty="0" smtClean="0"/>
              <a:t>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</a:t>
            </a:r>
            <a:r>
              <a:rPr lang="tr-TR" dirty="0" err="1" smtClean="0"/>
              <a:t>ntiviral</a:t>
            </a:r>
            <a:r>
              <a:rPr lang="tr-TR" dirty="0" smtClean="0"/>
              <a:t> aktivitesi olan bir </a:t>
            </a:r>
            <a:r>
              <a:rPr lang="tr-TR" dirty="0" err="1" smtClean="0"/>
              <a:t>acyclic</a:t>
            </a:r>
            <a:r>
              <a:rPr lang="tr-TR" dirty="0" smtClean="0"/>
              <a:t> </a:t>
            </a:r>
            <a:r>
              <a:rPr lang="tr-TR" dirty="0" err="1"/>
              <a:t>nucleoside</a:t>
            </a:r>
            <a:r>
              <a:rPr lang="tr-TR" dirty="0"/>
              <a:t> </a:t>
            </a:r>
            <a:r>
              <a:rPr lang="tr-TR" dirty="0" smtClean="0"/>
              <a:t>analoğu</a:t>
            </a:r>
          </a:p>
          <a:p>
            <a:r>
              <a:rPr lang="tr-TR" dirty="0" smtClean="0"/>
              <a:t>HPV ile </a:t>
            </a:r>
            <a:r>
              <a:rPr lang="tr-TR" dirty="0" err="1" smtClean="0"/>
              <a:t>enfekte</a:t>
            </a:r>
            <a:r>
              <a:rPr lang="tr-TR" dirty="0" smtClean="0"/>
              <a:t> hücrelerde </a:t>
            </a:r>
            <a:r>
              <a:rPr lang="tr-TR" dirty="0" err="1" smtClean="0"/>
              <a:t>apoptozisi</a:t>
            </a:r>
            <a:r>
              <a:rPr lang="tr-TR" dirty="0" smtClean="0"/>
              <a:t> indükler</a:t>
            </a:r>
          </a:p>
          <a:p>
            <a:r>
              <a:rPr lang="tr-TR" dirty="0" smtClean="0"/>
              <a:t>Pilot bir çalışmada 10 hastanın 4’ünde </a:t>
            </a:r>
            <a:r>
              <a:rPr lang="tr-TR" dirty="0" err="1" smtClean="0"/>
              <a:t>komplet</a:t>
            </a:r>
            <a:r>
              <a:rPr lang="tr-TR" dirty="0" smtClean="0"/>
              <a:t> yanıt göstermiştir</a:t>
            </a:r>
          </a:p>
          <a:p>
            <a:r>
              <a:rPr lang="tr-TR" dirty="0" smtClean="0"/>
              <a:t>Yan etkileri etkilenen mukozada </a:t>
            </a:r>
            <a:r>
              <a:rPr lang="tr-TR" dirty="0" err="1" smtClean="0"/>
              <a:t>ülserasyon</a:t>
            </a:r>
            <a:endParaRPr lang="tr-TR" dirty="0" smtClean="0"/>
          </a:p>
        </p:txBody>
      </p:sp>
      <p:sp>
        <p:nvSpPr>
          <p:cNvPr id="4" name="Metin kutusu 3"/>
          <p:cNvSpPr txBox="1"/>
          <p:nvPr/>
        </p:nvSpPr>
        <p:spPr>
          <a:xfrm>
            <a:off x="8046720" y="6309360"/>
            <a:ext cx="324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Tristram</a:t>
            </a:r>
            <a:r>
              <a:rPr lang="tr-TR" dirty="0"/>
              <a:t> A</a:t>
            </a:r>
            <a:r>
              <a:rPr lang="tr-TR" dirty="0" smtClean="0"/>
              <a:t>, </a:t>
            </a:r>
            <a:r>
              <a:rPr lang="tr-TR" dirty="0" err="1" smtClean="0"/>
              <a:t>Gynecol</a:t>
            </a:r>
            <a:r>
              <a:rPr lang="tr-TR" dirty="0" smtClean="0"/>
              <a:t> </a:t>
            </a:r>
            <a:r>
              <a:rPr lang="tr-TR" dirty="0" err="1" smtClean="0"/>
              <a:t>Oncol</a:t>
            </a:r>
            <a:r>
              <a:rPr lang="tr-TR" dirty="0" smtClean="0"/>
              <a:t> 2005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7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Imiquimod</a:t>
            </a:r>
            <a:r>
              <a:rPr lang="tr-TR" dirty="0" smtClean="0"/>
              <a:t> (</a:t>
            </a:r>
            <a:r>
              <a:rPr lang="tr-TR" dirty="0" err="1" smtClean="0"/>
              <a:t>Aldara</a:t>
            </a:r>
            <a:r>
              <a:rPr lang="tr-TR" dirty="0" smtClean="0"/>
              <a:t>)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Imiquimod</a:t>
            </a:r>
            <a:r>
              <a:rPr lang="tr-TR" dirty="0" smtClean="0"/>
              <a:t> </a:t>
            </a:r>
            <a:r>
              <a:rPr lang="tr-TR" dirty="0" err="1" smtClean="0"/>
              <a:t>antiviral</a:t>
            </a:r>
            <a:r>
              <a:rPr lang="tr-TR" dirty="0" smtClean="0"/>
              <a:t> ve </a:t>
            </a:r>
            <a:r>
              <a:rPr lang="tr-TR" dirty="0" err="1" smtClean="0"/>
              <a:t>antitümör</a:t>
            </a:r>
            <a:r>
              <a:rPr lang="tr-TR" dirty="0" smtClean="0"/>
              <a:t> aktivitesi olan ve hücresel </a:t>
            </a:r>
            <a:r>
              <a:rPr lang="tr-TR" dirty="0" err="1" smtClean="0"/>
              <a:t>immüniteyi</a:t>
            </a:r>
            <a:r>
              <a:rPr lang="tr-TR" dirty="0" smtClean="0"/>
              <a:t> düzenleyen bir ilaç</a:t>
            </a:r>
          </a:p>
          <a:p>
            <a:r>
              <a:rPr lang="tr-TR" dirty="0" err="1" smtClean="0"/>
              <a:t>uVIN</a:t>
            </a:r>
            <a:r>
              <a:rPr lang="tr-TR" dirty="0" smtClean="0"/>
              <a:t> olgularında tedavi başarısı HPV inin uyardığı </a:t>
            </a:r>
            <a:r>
              <a:rPr lang="tr-TR" dirty="0" err="1" smtClean="0"/>
              <a:t>immün</a:t>
            </a:r>
            <a:r>
              <a:rPr lang="tr-TR" dirty="0" smtClean="0"/>
              <a:t> yanıta bağlıdır</a:t>
            </a:r>
            <a:endParaRPr lang="tr-TR" dirty="0"/>
          </a:p>
          <a:p>
            <a:r>
              <a:rPr lang="tr-TR" dirty="0" smtClean="0"/>
              <a:t>%5’lik krem formu haftada 2 ya da 3 kez 12-16 hafta boyunca ince bir tabaka halinde gece boyunca üzerini örtmeden uygulanır</a:t>
            </a:r>
          </a:p>
          <a:p>
            <a:r>
              <a:rPr lang="tr-TR" dirty="0" smtClean="0"/>
              <a:t>Şiddetli yan etkileri olan olgularda uygulama haftada bire düşürülebilir ya da bir hafta ara vererek uygulanabilir </a:t>
            </a:r>
          </a:p>
          <a:p>
            <a:r>
              <a:rPr lang="tr-TR" dirty="0" smtClean="0"/>
              <a:t>Bu yan etkiler; yoğun lokal </a:t>
            </a:r>
            <a:r>
              <a:rPr lang="tr-TR" dirty="0" err="1" smtClean="0"/>
              <a:t>inflamatuar</a:t>
            </a:r>
            <a:r>
              <a:rPr lang="tr-TR" dirty="0" smtClean="0"/>
              <a:t> reaksiyon, kaşıntı, yanma, kırgınlık şeklindedir</a:t>
            </a:r>
          </a:p>
          <a:p>
            <a:r>
              <a:rPr lang="tr-TR" dirty="0"/>
              <a:t>Hastalar tedavinin etkileri, semptomlar ve yan etkiler açısında </a:t>
            </a:r>
            <a:r>
              <a:rPr lang="tr-TR" dirty="0" smtClean="0"/>
              <a:t>izlenmelidir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7540830" y="6543305"/>
            <a:ext cx="4563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/>
              <a:t>Preti</a:t>
            </a:r>
            <a:r>
              <a:rPr lang="tr-TR" sz="1400" dirty="0" smtClean="0"/>
              <a:t> M Best </a:t>
            </a:r>
            <a:r>
              <a:rPr lang="tr-TR" sz="1400" dirty="0" err="1" smtClean="0"/>
              <a:t>Pratice</a:t>
            </a:r>
            <a:r>
              <a:rPr lang="tr-TR" sz="1400" dirty="0" smtClean="0"/>
              <a:t> &amp; </a:t>
            </a:r>
            <a:r>
              <a:rPr lang="tr-TR" sz="1400" dirty="0" err="1" smtClean="0"/>
              <a:t>Research</a:t>
            </a:r>
            <a:r>
              <a:rPr lang="tr-TR" sz="1400" dirty="0" smtClean="0"/>
              <a:t> </a:t>
            </a:r>
            <a:r>
              <a:rPr lang="tr-TR" sz="1400" dirty="0" err="1" smtClean="0"/>
              <a:t>Clin</a:t>
            </a:r>
            <a:r>
              <a:rPr lang="tr-TR" sz="1400" dirty="0" smtClean="0"/>
              <a:t> </a:t>
            </a:r>
            <a:r>
              <a:rPr lang="tr-TR" sz="1400" dirty="0" err="1" smtClean="0"/>
              <a:t>Obstet</a:t>
            </a:r>
            <a:r>
              <a:rPr lang="tr-TR" sz="1400" dirty="0" smtClean="0"/>
              <a:t> </a:t>
            </a:r>
            <a:r>
              <a:rPr lang="tr-TR" sz="1400" dirty="0" err="1" smtClean="0"/>
              <a:t>Gynecol</a:t>
            </a:r>
            <a:r>
              <a:rPr lang="tr-TR" sz="1400" dirty="0" smtClean="0"/>
              <a:t> 2014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060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70" y="24130"/>
            <a:ext cx="6426200" cy="4191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770890"/>
            <a:ext cx="8610600" cy="127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70" y="2040890"/>
            <a:ext cx="5760000" cy="126238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70" y="493395"/>
            <a:ext cx="5676900" cy="3302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40" y="3337559"/>
            <a:ext cx="9842500" cy="34753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4390" y="2183130"/>
            <a:ext cx="231781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RKÇ</a:t>
            </a:r>
          </a:p>
          <a:p>
            <a:r>
              <a:rPr lang="tr-TR" dirty="0" err="1" smtClean="0"/>
              <a:t>İmiquimod</a:t>
            </a:r>
            <a:r>
              <a:rPr lang="tr-TR" dirty="0" smtClean="0"/>
              <a:t> </a:t>
            </a:r>
            <a:r>
              <a:rPr lang="tr-TR" dirty="0" err="1" smtClean="0"/>
              <a:t>vs</a:t>
            </a:r>
            <a:r>
              <a:rPr lang="tr-TR" dirty="0" smtClean="0"/>
              <a:t> </a:t>
            </a:r>
            <a:r>
              <a:rPr lang="tr-TR" dirty="0" err="1" smtClean="0"/>
              <a:t>Plasebo</a:t>
            </a:r>
            <a:endParaRPr lang="tr-TR" dirty="0" smtClean="0"/>
          </a:p>
          <a:p>
            <a:r>
              <a:rPr lang="tr-TR" dirty="0" smtClean="0"/>
              <a:t>52 olgu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8829040" y="2226945"/>
            <a:ext cx="347197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dirty="0" smtClean="0"/>
              <a:t>12 ay sonunda 3 olguda </a:t>
            </a:r>
            <a:r>
              <a:rPr lang="tr-TR" dirty="0" err="1" smtClean="0"/>
              <a:t>invazyon</a:t>
            </a:r>
            <a:endParaRPr lang="tr-TR" dirty="0" smtClean="0"/>
          </a:p>
          <a:p>
            <a:pPr algn="ctr"/>
            <a:r>
              <a:rPr lang="tr-TR" dirty="0" smtClean="0"/>
              <a:t>%6</a:t>
            </a:r>
          </a:p>
          <a:p>
            <a:pPr algn="ctr"/>
            <a:r>
              <a:rPr lang="tr-TR" dirty="0" smtClean="0"/>
              <a:t>2 </a:t>
            </a:r>
            <a:r>
              <a:rPr lang="tr-TR" dirty="0" err="1" smtClean="0"/>
              <a:t>plasebo</a:t>
            </a:r>
            <a:r>
              <a:rPr lang="tr-TR" dirty="0" smtClean="0"/>
              <a:t>, 1 </a:t>
            </a:r>
            <a:r>
              <a:rPr lang="tr-TR" dirty="0" err="1" smtClean="0"/>
              <a:t>imiquimod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4843365" y="5997038"/>
            <a:ext cx="52610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r-TR" sz="1400" smtClean="0"/>
              <a:t>%35</a:t>
            </a:r>
            <a:endParaRPr lang="tr-TR" sz="1400"/>
          </a:p>
        </p:txBody>
      </p:sp>
      <p:sp>
        <p:nvSpPr>
          <p:cNvPr id="10" name="Metin kutusu 9"/>
          <p:cNvSpPr txBox="1"/>
          <p:nvPr/>
        </p:nvSpPr>
        <p:spPr>
          <a:xfrm>
            <a:off x="4865140" y="5698180"/>
            <a:ext cx="52379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r-TR" sz="1400" dirty="0" smtClean="0"/>
              <a:t>%19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8404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6" y="582930"/>
            <a:ext cx="8602450" cy="411064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099016" y="5062654"/>
            <a:ext cx="909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/>
              <a:t>Fig</a:t>
            </a:r>
            <a:r>
              <a:rPr lang="tr-TR" b="1" dirty="0"/>
              <a:t>. 1. </a:t>
            </a:r>
            <a:r>
              <a:rPr lang="tr-TR" dirty="0" err="1"/>
              <a:t>Incidence</a:t>
            </a:r>
            <a:r>
              <a:rPr lang="tr-TR" dirty="0"/>
              <a:t> of in </a:t>
            </a:r>
            <a:r>
              <a:rPr lang="tr-TR" dirty="0" err="1"/>
              <a:t>situ</a:t>
            </a:r>
            <a:r>
              <a:rPr lang="tr-TR" dirty="0"/>
              <a:t> </a:t>
            </a:r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cervical</a:t>
            </a:r>
            <a:r>
              <a:rPr lang="tr-TR" dirty="0"/>
              <a:t> </a:t>
            </a:r>
            <a:r>
              <a:rPr lang="tr-TR" dirty="0" err="1"/>
              <a:t>carcinomas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age</a:t>
            </a:r>
            <a:r>
              <a:rPr lang="tr-TR" dirty="0"/>
              <a:t>, 1973–2000. </a:t>
            </a:r>
            <a:endParaRPr lang="tr-TR" dirty="0" smtClean="0"/>
          </a:p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/>
              <a:t>situ</a:t>
            </a:r>
            <a:r>
              <a:rPr lang="tr-TR" dirty="0"/>
              <a:t> </a:t>
            </a:r>
            <a:r>
              <a:rPr lang="tr-TR" dirty="0" err="1"/>
              <a:t>vulvar</a:t>
            </a:r>
            <a:r>
              <a:rPr lang="tr-TR" dirty="0"/>
              <a:t> </a:t>
            </a:r>
            <a:r>
              <a:rPr lang="tr-TR" dirty="0" err="1"/>
              <a:t>carcinoma</a:t>
            </a:r>
            <a:r>
              <a:rPr lang="tr-TR" dirty="0"/>
              <a:t> </a:t>
            </a:r>
            <a:r>
              <a:rPr lang="tr-TR" dirty="0" err="1"/>
              <a:t>incidence</a:t>
            </a:r>
            <a:r>
              <a:rPr lang="tr-TR" dirty="0"/>
              <a:t> </a:t>
            </a:r>
            <a:r>
              <a:rPr lang="tr-TR" dirty="0" err="1"/>
              <a:t>increases</a:t>
            </a:r>
            <a:r>
              <a:rPr lang="tr-TR" dirty="0"/>
              <a:t> </a:t>
            </a:r>
            <a:r>
              <a:rPr lang="tr-TR" dirty="0" err="1"/>
              <a:t>until</a:t>
            </a:r>
            <a:r>
              <a:rPr lang="tr-TR" dirty="0"/>
              <a:t> </a:t>
            </a:r>
            <a:r>
              <a:rPr lang="tr-TR" dirty="0" err="1"/>
              <a:t>age</a:t>
            </a:r>
            <a:r>
              <a:rPr lang="tr-TR" dirty="0"/>
              <a:t> 40–49 </a:t>
            </a:r>
            <a:r>
              <a:rPr lang="tr-TR" dirty="0" err="1"/>
              <a:t>years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then</a:t>
            </a:r>
            <a:r>
              <a:rPr lang="tr-TR" dirty="0"/>
              <a:t> </a:t>
            </a:r>
            <a:r>
              <a:rPr lang="tr-TR" dirty="0" err="1"/>
              <a:t>decreases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9389325" y="6456813"/>
            <a:ext cx="2646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/>
              <a:t>Judson</a:t>
            </a:r>
            <a:r>
              <a:rPr lang="tr-TR" sz="1400" dirty="0" smtClean="0"/>
              <a:t> PL. </a:t>
            </a:r>
            <a:r>
              <a:rPr lang="tr-TR" sz="1400" dirty="0" err="1" smtClean="0"/>
              <a:t>Obstet</a:t>
            </a:r>
            <a:r>
              <a:rPr lang="tr-TR" sz="1400" dirty="0" smtClean="0"/>
              <a:t> </a:t>
            </a:r>
            <a:r>
              <a:rPr lang="tr-TR" sz="1400" dirty="0" err="1" smtClean="0"/>
              <a:t>Gynecol</a:t>
            </a:r>
            <a:r>
              <a:rPr lang="tr-TR" sz="1400" dirty="0" smtClean="0"/>
              <a:t> 2006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216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10" y="1"/>
            <a:ext cx="9470390" cy="316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" y="3146425"/>
            <a:ext cx="63500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7635240" y="3691890"/>
            <a:ext cx="2012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Komplet</a:t>
            </a:r>
            <a:r>
              <a:rPr lang="tr-TR" dirty="0" smtClean="0"/>
              <a:t> yanıt %35</a:t>
            </a:r>
          </a:p>
          <a:p>
            <a:r>
              <a:rPr lang="tr-TR" dirty="0" err="1" smtClean="0"/>
              <a:t>Parsiyel</a:t>
            </a:r>
            <a:r>
              <a:rPr lang="tr-TR" dirty="0" smtClean="0"/>
              <a:t> yanıt %46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07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" y="106172"/>
            <a:ext cx="8439786" cy="67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9281160" y="6457950"/>
            <a:ext cx="2725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err="1" smtClean="0"/>
              <a:t>Terlou</a:t>
            </a:r>
            <a:r>
              <a:rPr lang="tr-TR" sz="1600" dirty="0" smtClean="0"/>
              <a:t> A, </a:t>
            </a:r>
            <a:r>
              <a:rPr lang="tr-TR" sz="1600" dirty="0" err="1" smtClean="0"/>
              <a:t>Gynecol</a:t>
            </a:r>
            <a:r>
              <a:rPr lang="tr-TR" sz="1600" dirty="0" smtClean="0"/>
              <a:t> </a:t>
            </a:r>
            <a:r>
              <a:rPr lang="tr-TR" sz="1600" dirty="0" err="1" smtClean="0"/>
              <a:t>Oncol</a:t>
            </a:r>
            <a:r>
              <a:rPr lang="tr-TR" sz="1600" dirty="0" smtClean="0"/>
              <a:t> 2011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9800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4" y="708660"/>
            <a:ext cx="8827964" cy="478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9281160" y="6457950"/>
            <a:ext cx="2725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err="1" smtClean="0"/>
              <a:t>Terlou</a:t>
            </a:r>
            <a:r>
              <a:rPr lang="tr-TR" sz="1600" dirty="0" smtClean="0"/>
              <a:t> A, </a:t>
            </a:r>
            <a:r>
              <a:rPr lang="tr-TR" sz="1600" dirty="0" err="1" smtClean="0"/>
              <a:t>Gynecol</a:t>
            </a:r>
            <a:r>
              <a:rPr lang="tr-TR" sz="1600" dirty="0" smtClean="0"/>
              <a:t> </a:t>
            </a:r>
            <a:r>
              <a:rPr lang="tr-TR" sz="1600" dirty="0" err="1" smtClean="0"/>
              <a:t>Oncol</a:t>
            </a:r>
            <a:r>
              <a:rPr lang="tr-TR" sz="1600" dirty="0" smtClean="0"/>
              <a:t> 2011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3925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661677"/>
            <a:ext cx="9243468" cy="370813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6367040"/>
            <a:ext cx="4406900" cy="3048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Rekürrens</a:t>
            </a:r>
            <a:r>
              <a:rPr lang="tr-TR" dirty="0" smtClean="0"/>
              <a:t> riski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371600" y="1741118"/>
            <a:ext cx="7116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/>
              <a:t>Rekürrens</a:t>
            </a:r>
            <a:r>
              <a:rPr lang="tr-TR" sz="2000" dirty="0"/>
              <a:t> riski yaklaşık </a:t>
            </a:r>
            <a:r>
              <a:rPr lang="tr-TR" sz="2000" dirty="0" smtClean="0"/>
              <a:t>%9-50, ortalama %25</a:t>
            </a:r>
            <a:endParaRPr lang="tr-TR" sz="2000" dirty="0"/>
          </a:p>
          <a:p>
            <a:r>
              <a:rPr lang="tr-TR" sz="2000" dirty="0" err="1"/>
              <a:t>Vulvar</a:t>
            </a:r>
            <a:r>
              <a:rPr lang="tr-TR" sz="2000" dirty="0"/>
              <a:t> kansere ilerleme riski </a:t>
            </a:r>
            <a:r>
              <a:rPr lang="tr-TR" sz="2000" dirty="0" err="1"/>
              <a:t>rekürrens</a:t>
            </a:r>
            <a:r>
              <a:rPr lang="tr-TR" sz="2000" dirty="0"/>
              <a:t> olan grupta daha fazladır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388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Kansere </a:t>
            </a:r>
            <a:r>
              <a:rPr lang="tr-TR" dirty="0" err="1" smtClean="0"/>
              <a:t>Progresyon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uVIN</a:t>
            </a:r>
            <a:r>
              <a:rPr lang="tr-TR" b="1" dirty="0" smtClean="0"/>
              <a:t> (</a:t>
            </a:r>
            <a:r>
              <a:rPr lang="tr-TR" b="1" dirty="0" err="1" smtClean="0"/>
              <a:t>vulvar</a:t>
            </a:r>
            <a:r>
              <a:rPr lang="tr-TR" b="1" dirty="0" smtClean="0"/>
              <a:t> HSIL)</a:t>
            </a:r>
          </a:p>
          <a:p>
            <a:pPr lvl="1"/>
            <a:r>
              <a:rPr lang="tr-TR" dirty="0" smtClean="0"/>
              <a:t>SCC yaşla birlikte artar </a:t>
            </a:r>
          </a:p>
          <a:p>
            <a:pPr lvl="1"/>
            <a:r>
              <a:rPr lang="tr-TR" dirty="0" smtClean="0"/>
              <a:t>&lt;29 yaş %2.7</a:t>
            </a:r>
          </a:p>
          <a:p>
            <a:pPr lvl="1"/>
            <a:r>
              <a:rPr lang="tr-TR" dirty="0" smtClean="0"/>
              <a:t>&gt;75 yaş %8.5</a:t>
            </a:r>
          </a:p>
          <a:p>
            <a:pPr lvl="1"/>
            <a:r>
              <a:rPr lang="tr-TR" dirty="0" smtClean="0"/>
              <a:t>Yaşla birlikte </a:t>
            </a:r>
            <a:r>
              <a:rPr lang="tr-TR" dirty="0" err="1" smtClean="0"/>
              <a:t>uVIN</a:t>
            </a:r>
            <a:r>
              <a:rPr lang="tr-TR" dirty="0" smtClean="0"/>
              <a:t> tanısı ile SCC arasındaki zamanda kısalır</a:t>
            </a:r>
          </a:p>
          <a:p>
            <a:pPr lvl="1"/>
            <a:r>
              <a:rPr lang="tr-TR" dirty="0" smtClean="0"/>
              <a:t>&lt;29 yaşta 50 ay</a:t>
            </a:r>
          </a:p>
          <a:p>
            <a:pPr lvl="1"/>
            <a:r>
              <a:rPr lang="tr-TR" dirty="0" smtClean="0"/>
              <a:t>&gt;75 yaşta 25 ay</a:t>
            </a:r>
          </a:p>
          <a:p>
            <a:r>
              <a:rPr lang="tr-TR" b="1" dirty="0" err="1" smtClean="0"/>
              <a:t>dVIN</a:t>
            </a:r>
            <a:r>
              <a:rPr lang="tr-TR" dirty="0" smtClean="0"/>
              <a:t> </a:t>
            </a:r>
          </a:p>
          <a:p>
            <a:pPr lvl="1"/>
            <a:r>
              <a:rPr lang="tr-TR" dirty="0" smtClean="0"/>
              <a:t>SCC gelişme oranı %32.8 olup ortanca süre 22.8 aydır</a:t>
            </a:r>
            <a:endParaRPr lang="tr-TR" dirty="0"/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8801100" y="6343650"/>
            <a:ext cx="3382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van de </a:t>
            </a:r>
            <a:r>
              <a:rPr lang="nb-NO" sz="1400" dirty="0" err="1"/>
              <a:t>Nieuwenhof</a:t>
            </a:r>
            <a:r>
              <a:rPr lang="nb-NO" sz="1400" dirty="0"/>
              <a:t> HP, </a:t>
            </a:r>
            <a:r>
              <a:rPr lang="is-IS" sz="1400" dirty="0"/>
              <a:t>Eur J Cancer 2009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0575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İzlem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Yaşam boyu izlem söz konusudur</a:t>
            </a:r>
          </a:p>
          <a:p>
            <a:r>
              <a:rPr lang="tr-TR" dirty="0" smtClean="0"/>
              <a:t>İlk 2-3 yıl boyunca 3 aylık izlem, sonra semptom yokluğunda 6 aylık aralarla </a:t>
            </a:r>
          </a:p>
          <a:p>
            <a:r>
              <a:rPr lang="tr-TR" dirty="0" err="1" smtClean="0"/>
              <a:t>uVIN</a:t>
            </a:r>
            <a:r>
              <a:rPr lang="tr-TR" dirty="0" smtClean="0"/>
              <a:t> olgularında </a:t>
            </a:r>
            <a:r>
              <a:rPr lang="tr-TR" dirty="0" err="1" smtClean="0"/>
              <a:t>multi</a:t>
            </a:r>
            <a:r>
              <a:rPr lang="tr-TR" dirty="0" smtClean="0"/>
              <a:t> </a:t>
            </a:r>
            <a:r>
              <a:rPr lang="tr-TR" dirty="0" err="1" smtClean="0"/>
              <a:t>sentrik</a:t>
            </a:r>
            <a:r>
              <a:rPr lang="tr-TR" dirty="0" smtClean="0"/>
              <a:t> </a:t>
            </a:r>
            <a:r>
              <a:rPr lang="tr-TR" dirty="0" err="1" smtClean="0"/>
              <a:t>intraepitelyal</a:t>
            </a:r>
            <a:r>
              <a:rPr lang="tr-TR" dirty="0" smtClean="0"/>
              <a:t> </a:t>
            </a:r>
            <a:r>
              <a:rPr lang="tr-TR" dirty="0" err="1" smtClean="0"/>
              <a:t>neoplaziler</a:t>
            </a:r>
            <a:r>
              <a:rPr lang="tr-TR" dirty="0" smtClean="0"/>
              <a:t> riski yüksek olduğu için </a:t>
            </a:r>
            <a:r>
              <a:rPr lang="tr-TR" dirty="0" err="1" smtClean="0"/>
              <a:t>servikal</a:t>
            </a:r>
            <a:r>
              <a:rPr lang="tr-TR" dirty="0" smtClean="0"/>
              <a:t> sitoloji veya HPV DNA ile </a:t>
            </a:r>
            <a:r>
              <a:rPr lang="tr-TR" dirty="0" err="1" smtClean="0"/>
              <a:t>reflex</a:t>
            </a:r>
            <a:r>
              <a:rPr lang="tr-TR" dirty="0" smtClean="0"/>
              <a:t> sitoloji yıllık tekrarlanabilir</a:t>
            </a:r>
          </a:p>
          <a:p>
            <a:r>
              <a:rPr lang="tr-TR" dirty="0" smtClean="0"/>
              <a:t>Tüm kadınlar riskte olmasına karşın daha yaşlı, özellikle </a:t>
            </a:r>
            <a:r>
              <a:rPr lang="tr-TR" dirty="0" err="1" smtClean="0"/>
              <a:t>postmenopozal</a:t>
            </a:r>
            <a:r>
              <a:rPr lang="tr-TR" dirty="0" smtClean="0"/>
              <a:t> kadınlar SCC açısından daha risklidir.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77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Önleme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Sigaranın bırakılması </a:t>
            </a:r>
            <a:r>
              <a:rPr lang="tr-TR" dirty="0" err="1" smtClean="0"/>
              <a:t>rekürrensleri</a:t>
            </a:r>
            <a:r>
              <a:rPr lang="tr-TR" dirty="0" smtClean="0"/>
              <a:t> azaltır</a:t>
            </a:r>
          </a:p>
          <a:p>
            <a:r>
              <a:rPr lang="tr-TR" dirty="0" err="1" smtClean="0"/>
              <a:t>Proflaktik</a:t>
            </a:r>
            <a:r>
              <a:rPr lang="tr-TR" dirty="0" smtClean="0"/>
              <a:t> HPV aşılama </a:t>
            </a:r>
            <a:r>
              <a:rPr lang="tr-TR" dirty="0" err="1"/>
              <a:t>uVIN</a:t>
            </a:r>
            <a:r>
              <a:rPr lang="tr-TR" dirty="0"/>
              <a:t> için etkilidir</a:t>
            </a:r>
          </a:p>
          <a:p>
            <a:pPr lvl="1"/>
            <a:r>
              <a:rPr lang="tr-TR" dirty="0"/>
              <a:t>HPV ile temas etmeyenlerde aşı %95 ekili</a:t>
            </a:r>
          </a:p>
          <a:p>
            <a:pPr lvl="1"/>
            <a:r>
              <a:rPr lang="tr-TR" dirty="0"/>
              <a:t>Önceden temas etmiş olanlarda %75 etkili </a:t>
            </a:r>
          </a:p>
          <a:p>
            <a:r>
              <a:rPr lang="tr-TR" dirty="0" err="1"/>
              <a:t>Prekürsör</a:t>
            </a:r>
            <a:r>
              <a:rPr lang="tr-TR" dirty="0"/>
              <a:t> lezyonların azalması ile </a:t>
            </a:r>
            <a:r>
              <a:rPr lang="tr-TR" dirty="0" err="1"/>
              <a:t>vulvar</a:t>
            </a:r>
            <a:r>
              <a:rPr lang="tr-TR" dirty="0"/>
              <a:t> kanser oranlarında da azalma beklenebilir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Liken </a:t>
            </a:r>
            <a:r>
              <a:rPr lang="tr-TR" dirty="0" err="1" smtClean="0"/>
              <a:t>sklerosis</a:t>
            </a:r>
            <a:r>
              <a:rPr lang="tr-TR" dirty="0" smtClean="0"/>
              <a:t> ve liken </a:t>
            </a:r>
            <a:r>
              <a:rPr lang="tr-TR" dirty="0" err="1" smtClean="0"/>
              <a:t>planus</a:t>
            </a:r>
            <a:r>
              <a:rPr lang="tr-TR" dirty="0" smtClean="0"/>
              <a:t> gibi </a:t>
            </a:r>
            <a:r>
              <a:rPr lang="tr-TR" dirty="0" err="1" smtClean="0"/>
              <a:t>inflamatuvar</a:t>
            </a:r>
            <a:r>
              <a:rPr lang="tr-TR" dirty="0" smtClean="0"/>
              <a:t> cilt hastalıklarının etkili tedavisi yapılmalıdır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9372600" y="6343650"/>
            <a:ext cx="2727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Munoz</a:t>
            </a:r>
            <a:r>
              <a:rPr lang="tr-TR" sz="1400" dirty="0"/>
              <a:t> N, </a:t>
            </a:r>
            <a:r>
              <a:rPr lang="de-DE" sz="1400" dirty="0"/>
              <a:t>J </a:t>
            </a:r>
            <a:r>
              <a:rPr lang="de-DE" sz="1400" dirty="0" err="1"/>
              <a:t>Natl</a:t>
            </a:r>
            <a:r>
              <a:rPr lang="de-DE" sz="1400" dirty="0"/>
              <a:t> Cancer </a:t>
            </a:r>
            <a:r>
              <a:rPr lang="de-DE" sz="1400" dirty="0" err="1"/>
              <a:t>Inst</a:t>
            </a:r>
            <a:r>
              <a:rPr lang="de-DE" sz="1400" dirty="0"/>
              <a:t> </a:t>
            </a:r>
            <a:r>
              <a:rPr lang="de-DE" sz="1400" dirty="0" smtClean="0"/>
              <a:t>2010</a:t>
            </a:r>
          </a:p>
          <a:p>
            <a:r>
              <a:rPr lang="tr-TR" sz="1400" dirty="0" err="1" smtClean="0"/>
              <a:t>Jemal</a:t>
            </a:r>
            <a:r>
              <a:rPr lang="tr-TR" sz="1400" dirty="0" smtClean="0"/>
              <a:t> A</a:t>
            </a:r>
            <a:r>
              <a:rPr lang="tr-TR" sz="1400" dirty="0"/>
              <a:t>, </a:t>
            </a:r>
            <a:r>
              <a:rPr lang="de-DE" sz="1400" dirty="0"/>
              <a:t>J </a:t>
            </a:r>
            <a:r>
              <a:rPr lang="de-DE" sz="1400" dirty="0" err="1"/>
              <a:t>Natl</a:t>
            </a:r>
            <a:r>
              <a:rPr lang="de-DE" sz="1400" dirty="0"/>
              <a:t> Cancer </a:t>
            </a:r>
            <a:r>
              <a:rPr lang="de-DE" sz="1400" dirty="0" err="1"/>
              <a:t>Inst</a:t>
            </a:r>
            <a:r>
              <a:rPr lang="de-DE" sz="1400" dirty="0"/>
              <a:t> 2013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224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Özet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Sıklığı, </a:t>
            </a:r>
            <a:r>
              <a:rPr lang="tr-TR" dirty="0" err="1" smtClean="0"/>
              <a:t>etyolojisi</a:t>
            </a:r>
            <a:r>
              <a:rPr lang="tr-TR" dirty="0" smtClean="0"/>
              <a:t>, </a:t>
            </a:r>
            <a:r>
              <a:rPr lang="tr-TR" dirty="0" err="1" smtClean="0"/>
              <a:t>kliğiniği</a:t>
            </a:r>
            <a:r>
              <a:rPr lang="tr-TR" dirty="0" smtClean="0"/>
              <a:t>, histolojileri ve </a:t>
            </a:r>
            <a:r>
              <a:rPr lang="tr-TR" dirty="0" err="1" smtClean="0"/>
              <a:t>malignpotansiyelleri</a:t>
            </a:r>
            <a:r>
              <a:rPr lang="tr-TR" dirty="0" smtClean="0"/>
              <a:t> farklı olan iki ayrı VIN tipi vardır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HSIL (</a:t>
            </a:r>
            <a:r>
              <a:rPr lang="tr-TR" dirty="0" err="1" smtClean="0"/>
              <a:t>uVIN</a:t>
            </a:r>
            <a:r>
              <a:rPr lang="tr-TR" dirty="0" smtClean="0"/>
              <a:t>) HPV enfeksiyonu ile ilişkilidir ve sıklığı genç kadınlarda artmaktadır</a:t>
            </a:r>
          </a:p>
          <a:p>
            <a:r>
              <a:rPr lang="tr-TR" dirty="0" err="1" smtClean="0"/>
              <a:t>dVIN</a:t>
            </a:r>
            <a:r>
              <a:rPr lang="tr-TR" dirty="0" smtClean="0"/>
              <a:t> ise kronik </a:t>
            </a:r>
            <a:r>
              <a:rPr lang="tr-TR" dirty="0" err="1" smtClean="0"/>
              <a:t>oksidatif</a:t>
            </a:r>
            <a:r>
              <a:rPr lang="tr-TR" dirty="0" smtClean="0"/>
              <a:t> genetik hasarlara bağlı çoğunlukla liken skleroz temelinde yaşlı kadınlarda gelişir</a:t>
            </a:r>
          </a:p>
          <a:p>
            <a:r>
              <a:rPr lang="tr-TR" dirty="0" err="1"/>
              <a:t>uVIN</a:t>
            </a:r>
            <a:r>
              <a:rPr lang="tr-TR" dirty="0"/>
              <a:t> </a:t>
            </a:r>
            <a:r>
              <a:rPr lang="tr-TR" dirty="0" err="1" smtClean="0"/>
              <a:t>multifokal</a:t>
            </a:r>
            <a:r>
              <a:rPr lang="tr-TR" dirty="0" smtClean="0"/>
              <a:t>  ve </a:t>
            </a:r>
            <a:r>
              <a:rPr lang="tr-TR" dirty="0" err="1" smtClean="0"/>
              <a:t>multisentrik</a:t>
            </a:r>
            <a:r>
              <a:rPr lang="tr-TR" dirty="0" smtClean="0"/>
              <a:t> olabilir (</a:t>
            </a:r>
            <a:r>
              <a:rPr lang="tr-TR" dirty="0" err="1" smtClean="0"/>
              <a:t>serviks</a:t>
            </a:r>
            <a:r>
              <a:rPr lang="tr-TR" dirty="0"/>
              <a:t>, vajina ve </a:t>
            </a:r>
            <a:r>
              <a:rPr lang="tr-TR" dirty="0" smtClean="0"/>
              <a:t>anüs de lezyonlar)</a:t>
            </a:r>
            <a:endParaRPr lang="tr-TR" dirty="0"/>
          </a:p>
          <a:p>
            <a:r>
              <a:rPr lang="tr-TR" dirty="0" err="1"/>
              <a:t>dVIN</a:t>
            </a:r>
            <a:r>
              <a:rPr lang="tr-TR" dirty="0"/>
              <a:t> genellikle </a:t>
            </a:r>
            <a:r>
              <a:rPr lang="tr-TR" dirty="0" err="1"/>
              <a:t>unifokaldır</a:t>
            </a:r>
            <a:r>
              <a:rPr lang="tr-TR" dirty="0"/>
              <a:t> ve </a:t>
            </a:r>
            <a:r>
              <a:rPr lang="tr-TR" dirty="0" err="1"/>
              <a:t>etfarındaki</a:t>
            </a:r>
            <a:r>
              <a:rPr lang="tr-TR" dirty="0"/>
              <a:t> </a:t>
            </a:r>
            <a:r>
              <a:rPr lang="tr-TR" dirty="0" err="1"/>
              <a:t>dermatozisden</a:t>
            </a:r>
            <a:r>
              <a:rPr lang="tr-TR" dirty="0"/>
              <a:t> ayırmak güç olabilir</a:t>
            </a:r>
          </a:p>
          <a:p>
            <a:r>
              <a:rPr lang="tr-TR" dirty="0" smtClean="0"/>
              <a:t>Uygun </a:t>
            </a:r>
            <a:r>
              <a:rPr lang="tr-TR" dirty="0"/>
              <a:t>muayenesi ve </a:t>
            </a:r>
            <a:r>
              <a:rPr lang="tr-TR" dirty="0" smtClean="0"/>
              <a:t>biyopsileri</a:t>
            </a:r>
            <a:r>
              <a:rPr lang="tr-TR" dirty="0"/>
              <a:t> </a:t>
            </a:r>
            <a:r>
              <a:rPr lang="tr-TR" dirty="0" smtClean="0"/>
              <a:t>ve bunların deneyimli kişilerce değerlendirilmesi önemlidir</a:t>
            </a:r>
          </a:p>
          <a:p>
            <a:r>
              <a:rPr lang="tr-TR" dirty="0" smtClean="0"/>
              <a:t>VIN olgularında </a:t>
            </a:r>
            <a:r>
              <a:rPr lang="tr-TR" dirty="0" err="1" smtClean="0"/>
              <a:t>occult</a:t>
            </a:r>
            <a:r>
              <a:rPr lang="tr-TR" dirty="0" smtClean="0"/>
              <a:t> kanserlerin olabileceği akılda tutulmalıdır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0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Özet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Tedavi yaklaşımların VIN tipine, lokalizasyonuna, hacmine, hastanın yaşına, </a:t>
            </a:r>
            <a:r>
              <a:rPr lang="tr-TR" dirty="0" err="1" smtClean="0"/>
              <a:t>semptomatolojisine</a:t>
            </a:r>
            <a:r>
              <a:rPr lang="tr-TR" dirty="0" smtClean="0"/>
              <a:t>, ilişkili hastalıkları ve </a:t>
            </a:r>
            <a:r>
              <a:rPr lang="tr-TR" dirty="0" err="1" smtClean="0"/>
              <a:t>psiko</a:t>
            </a:r>
            <a:r>
              <a:rPr lang="tr-TR" dirty="0" smtClean="0"/>
              <a:t>- seksüel durumlara bağlı olarak değişmektedir. </a:t>
            </a:r>
          </a:p>
          <a:p>
            <a:r>
              <a:rPr lang="tr-TR" dirty="0" smtClean="0"/>
              <a:t>Kanser şüphesi giderilmemişse </a:t>
            </a:r>
            <a:r>
              <a:rPr lang="tr-TR" dirty="0" err="1" smtClean="0"/>
              <a:t>eksizyon</a:t>
            </a:r>
            <a:r>
              <a:rPr lang="tr-TR" dirty="0" smtClean="0"/>
              <a:t> şeklinde cerrahiler ilk seçenektir</a:t>
            </a:r>
          </a:p>
          <a:p>
            <a:r>
              <a:rPr lang="tr-TR" dirty="0" smtClean="0"/>
              <a:t>Ablatif ve medikal tedaviler kanser dışlanmış </a:t>
            </a:r>
            <a:r>
              <a:rPr lang="tr-TR" dirty="0" err="1" smtClean="0"/>
              <a:t>uVIN</a:t>
            </a:r>
            <a:r>
              <a:rPr lang="tr-TR" dirty="0" smtClean="0"/>
              <a:t> (</a:t>
            </a:r>
            <a:r>
              <a:rPr lang="tr-TR" dirty="0" err="1" smtClean="0"/>
              <a:t>vulvar</a:t>
            </a:r>
            <a:r>
              <a:rPr lang="tr-TR" dirty="0" smtClean="0"/>
              <a:t> HSIL) olgularında uygulanmalıdır</a:t>
            </a:r>
          </a:p>
          <a:p>
            <a:r>
              <a:rPr lang="tr-TR" dirty="0" smtClean="0"/>
              <a:t>Cerrahi sınırlar en az 5 mm olmalıdır</a:t>
            </a:r>
          </a:p>
          <a:p>
            <a:r>
              <a:rPr lang="tr-TR" dirty="0" smtClean="0"/>
              <a:t>Lezyonların ortadan kaldırılması </a:t>
            </a:r>
            <a:r>
              <a:rPr lang="tr-TR" dirty="0" err="1" smtClean="0"/>
              <a:t>invazif</a:t>
            </a:r>
            <a:r>
              <a:rPr lang="tr-TR" dirty="0" smtClean="0"/>
              <a:t> kanser gelişimi için garanti etmez, bu nedenle olgular yaşam boyu izlenmelidir. </a:t>
            </a:r>
            <a:endParaRPr lang="tr-TR" dirty="0"/>
          </a:p>
          <a:p>
            <a:r>
              <a:rPr lang="tr-TR" dirty="0" smtClean="0"/>
              <a:t>HPV aşısının yaygınlaşması </a:t>
            </a:r>
            <a:r>
              <a:rPr lang="tr-TR" dirty="0" err="1" smtClean="0"/>
              <a:t>uVIN</a:t>
            </a:r>
            <a:r>
              <a:rPr lang="tr-TR" dirty="0" smtClean="0"/>
              <a:t> ve ilişkili </a:t>
            </a:r>
            <a:r>
              <a:rPr lang="tr-TR" dirty="0" err="1" smtClean="0"/>
              <a:t>invazif</a:t>
            </a:r>
            <a:r>
              <a:rPr lang="tr-TR" dirty="0" smtClean="0"/>
              <a:t> </a:t>
            </a:r>
            <a:r>
              <a:rPr lang="tr-TR" dirty="0" err="1" smtClean="0"/>
              <a:t>vulvar</a:t>
            </a:r>
            <a:r>
              <a:rPr lang="tr-TR" dirty="0" smtClean="0"/>
              <a:t> kanser </a:t>
            </a:r>
            <a:r>
              <a:rPr lang="tr-TR" dirty="0" err="1" smtClean="0"/>
              <a:t>insidansını</a:t>
            </a:r>
            <a:r>
              <a:rPr lang="tr-TR" dirty="0" smtClean="0"/>
              <a:t> azaltacaktır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04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4" y="412905"/>
            <a:ext cx="8742556" cy="51943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389325" y="6456813"/>
            <a:ext cx="2646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/>
              <a:t>Judson</a:t>
            </a:r>
            <a:r>
              <a:rPr lang="tr-TR" sz="1400" dirty="0" smtClean="0"/>
              <a:t> PL. </a:t>
            </a:r>
            <a:r>
              <a:rPr lang="tr-TR" sz="1400" dirty="0" err="1" smtClean="0"/>
              <a:t>Obstet</a:t>
            </a:r>
            <a:r>
              <a:rPr lang="tr-TR" sz="1400" dirty="0" smtClean="0"/>
              <a:t> </a:t>
            </a:r>
            <a:r>
              <a:rPr lang="tr-TR" sz="1400" dirty="0" err="1" smtClean="0"/>
              <a:t>Gynecol</a:t>
            </a:r>
            <a:r>
              <a:rPr lang="tr-TR" sz="1400" dirty="0" smtClean="0"/>
              <a:t> 2006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20497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3"/>
          <a:stretch/>
        </p:blipFill>
        <p:spPr>
          <a:xfrm>
            <a:off x="171450" y="50800"/>
            <a:ext cx="7440930" cy="656572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063990" y="6480810"/>
            <a:ext cx="3057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 smtClean="0"/>
              <a:t>Bornstein</a:t>
            </a:r>
            <a:r>
              <a:rPr lang="tr-TR" sz="1400" dirty="0" smtClean="0"/>
              <a:t>, J </a:t>
            </a:r>
            <a:r>
              <a:rPr lang="tr-TR" sz="1400" dirty="0" err="1" smtClean="0"/>
              <a:t>Lower</a:t>
            </a:r>
            <a:r>
              <a:rPr lang="tr-TR" sz="1400" dirty="0" smtClean="0"/>
              <a:t> Gen </a:t>
            </a:r>
            <a:r>
              <a:rPr lang="tr-TR" sz="1400" dirty="0" err="1" smtClean="0"/>
              <a:t>Tract</a:t>
            </a:r>
            <a:r>
              <a:rPr lang="tr-TR" sz="1400" dirty="0" smtClean="0"/>
              <a:t> </a:t>
            </a:r>
            <a:r>
              <a:rPr lang="tr-TR" sz="1400" dirty="0" err="1" smtClean="0"/>
              <a:t>Dis</a:t>
            </a:r>
            <a:r>
              <a:rPr lang="tr-TR" sz="1400" dirty="0" smtClean="0"/>
              <a:t> 2017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9219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63499"/>
            <a:ext cx="10565114" cy="672556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0" y="2366009"/>
            <a:ext cx="7223760" cy="2514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8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8"/>
          <a:stretch/>
        </p:blipFill>
        <p:spPr>
          <a:xfrm>
            <a:off x="1235436" y="2806700"/>
            <a:ext cx="10058400" cy="10905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50" y="0"/>
            <a:ext cx="2870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8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019046"/>
              </p:ext>
            </p:extLst>
          </p:nvPr>
        </p:nvGraphicFramePr>
        <p:xfrm>
          <a:off x="1558926" y="340240"/>
          <a:ext cx="9225984" cy="6242756"/>
        </p:xfrm>
        <a:graphic>
          <a:graphicData uri="http://schemas.openxmlformats.org/drawingml/2006/table">
            <a:tbl>
              <a:tblPr/>
              <a:tblGrid>
                <a:gridCol w="2771975"/>
                <a:gridCol w="3366890"/>
                <a:gridCol w="3087119"/>
              </a:tblGrid>
              <a:tr h="12304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Vulvar</a:t>
                      </a:r>
                      <a:r>
                        <a:rPr kumimoji="0" lang="tr-TR" alt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HSIL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tr-TR" altLang="tr-T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usual</a:t>
                      </a:r>
                      <a:r>
                        <a:rPr kumimoji="0" lang="tr-TR" alt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VIN)</a:t>
                      </a:r>
                      <a:endParaRPr kumimoji="0" lang="tr-TR" altLang="tr-T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EF421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Differantiated</a:t>
                      </a:r>
                      <a:r>
                        <a:rPr kumimoji="0" lang="tr-TR" altLang="tr-T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tr-TR" alt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VIN</a:t>
                      </a:r>
                      <a:endParaRPr kumimoji="0" lang="tr-TR" altLang="tr-T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EF421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0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Etken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HPV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Kronik dermatozlar,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5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Sıklık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%90-95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%5-10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5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Yaş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Genç (&lt;45)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Yaşlı (&gt;45)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5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Sigara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5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Fokalite</a:t>
                      </a:r>
                      <a:endParaRPr kumimoji="0" lang="tr-TR" altLang="tr-T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F421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Multifokal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Unifokal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6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Kanser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Bazaloid,Yassı</a:t>
                      </a:r>
                      <a:r>
                        <a:rPr kumimoji="0" lang="tr-TR" alt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Keratinize</a:t>
                      </a: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Yassi</a:t>
                      </a: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Hc</a:t>
                      </a:r>
                      <a:r>
                        <a:rPr kumimoji="0" lang="tr-TR" altLang="tr-T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21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421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Lezyon 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Warty,Bazaloid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Keratinizing</a:t>
                      </a:r>
                      <a:endParaRPr kumimoji="0" lang="tr-TR" altLang="tr-T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 smtClean="0"/>
              <a:t>uVIN</a:t>
            </a:r>
            <a:r>
              <a:rPr lang="tr-TR" altLang="tr-TR" dirty="0" smtClean="0"/>
              <a:t> (</a:t>
            </a:r>
            <a:r>
              <a:rPr lang="tr-TR" altLang="tr-TR" dirty="0" err="1" smtClean="0"/>
              <a:t>vulvar</a:t>
            </a:r>
            <a:r>
              <a:rPr lang="tr-TR" altLang="tr-TR" dirty="0" smtClean="0"/>
              <a:t> HSIL)</a:t>
            </a:r>
            <a:endParaRPr lang="tr-TR" altLang="tr-TR" dirty="0"/>
          </a:p>
        </p:txBody>
      </p:sp>
      <p:sp>
        <p:nvSpPr>
          <p:cNvPr id="68610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altLang="tr-TR" dirty="0" err="1" smtClean="0"/>
              <a:t>Multifokal</a:t>
            </a:r>
            <a:r>
              <a:rPr lang="tr-TR" altLang="tr-TR" dirty="0" smtClean="0"/>
              <a:t> </a:t>
            </a:r>
            <a:r>
              <a:rPr lang="tr-TR" altLang="tr-TR" dirty="0"/>
              <a:t>alt </a:t>
            </a:r>
            <a:r>
              <a:rPr lang="tr-TR" altLang="tr-TR" dirty="0" err="1"/>
              <a:t>genital</a:t>
            </a:r>
            <a:r>
              <a:rPr lang="tr-TR" altLang="tr-TR" dirty="0"/>
              <a:t> sistem </a:t>
            </a:r>
            <a:r>
              <a:rPr lang="tr-TR" altLang="tr-TR" dirty="0" err="1"/>
              <a:t>neoplazileri</a:t>
            </a:r>
            <a:r>
              <a:rPr lang="tr-TR" altLang="tr-TR" dirty="0"/>
              <a:t> ile ilişkili (CIN, VAIN, AIN, </a:t>
            </a:r>
            <a:r>
              <a:rPr lang="tr-TR" altLang="tr-TR" dirty="0" err="1"/>
              <a:t>vulval</a:t>
            </a:r>
            <a:r>
              <a:rPr lang="tr-TR" altLang="tr-TR" dirty="0"/>
              <a:t> siğiller</a:t>
            </a:r>
            <a:r>
              <a:rPr lang="tr-TR" altLang="tr-TR" dirty="0" smtClean="0"/>
              <a:t>)</a:t>
            </a:r>
          </a:p>
          <a:p>
            <a:r>
              <a:rPr lang="tr-TR" altLang="tr-TR" dirty="0" smtClean="0"/>
              <a:t>HPV ilişkili</a:t>
            </a:r>
          </a:p>
          <a:p>
            <a:pPr lvl="1"/>
            <a:r>
              <a:rPr lang="tr-TR" sz="1800" dirty="0"/>
              <a:t>HPV 16 	%91,6</a:t>
            </a:r>
          </a:p>
          <a:p>
            <a:pPr lvl="1"/>
            <a:r>
              <a:rPr lang="tr-TR" sz="1800" dirty="0"/>
              <a:t>HPV 33 	%10,6</a:t>
            </a:r>
          </a:p>
          <a:p>
            <a:pPr lvl="1"/>
            <a:r>
              <a:rPr lang="tr-TR" sz="1800" dirty="0"/>
              <a:t>HPV 18	%</a:t>
            </a:r>
            <a:r>
              <a:rPr lang="tr-TR" sz="1800" dirty="0" smtClean="0"/>
              <a:t>2.5</a:t>
            </a:r>
            <a:endParaRPr lang="tr-TR" sz="1800" dirty="0"/>
          </a:p>
          <a:p>
            <a:r>
              <a:rPr lang="tr-TR" altLang="tr-TR" dirty="0" smtClean="0"/>
              <a:t>P16 </a:t>
            </a:r>
            <a:r>
              <a:rPr lang="tr-TR" altLang="tr-TR" dirty="0"/>
              <a:t>pozitif </a:t>
            </a:r>
          </a:p>
          <a:p>
            <a:r>
              <a:rPr lang="tr-TR" altLang="tr-TR" dirty="0" err="1"/>
              <a:t>Squamoz</a:t>
            </a:r>
            <a:r>
              <a:rPr lang="tr-TR" altLang="tr-TR" dirty="0"/>
              <a:t> kansere ilerleme riski düşük (tedavi edilende %3-4, edilmeyenlerde %10-15) ve yavaş </a:t>
            </a:r>
            <a:r>
              <a:rPr lang="tr-TR" altLang="tr-TR" dirty="0" err="1"/>
              <a:t>progresyon</a:t>
            </a:r>
            <a:endParaRPr lang="tr-TR" alt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8966598" y="6370424"/>
            <a:ext cx="2823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err="1"/>
              <a:t>Madsen</a:t>
            </a:r>
            <a:r>
              <a:rPr lang="tr-TR" sz="1600" dirty="0"/>
              <a:t> BS, </a:t>
            </a:r>
            <a:r>
              <a:rPr lang="is-IS" sz="1600" dirty="0"/>
              <a:t>Int J Cancer 2008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7698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ır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14059</TotalTime>
  <Words>1254</Words>
  <Application>Microsoft Macintosh PowerPoint</Application>
  <PresentationFormat>Geniş Ekran</PresentationFormat>
  <Paragraphs>220</Paragraphs>
  <Slides>38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3" baseType="lpstr">
      <vt:lpstr>Calibri</vt:lpstr>
      <vt:lpstr>Franklin Gothic Book</vt:lpstr>
      <vt:lpstr>ＭＳ Ｐゴシック</vt:lpstr>
      <vt:lpstr>Arial</vt:lpstr>
      <vt:lpstr>Kırp</vt:lpstr>
      <vt:lpstr>Vulvar intraepitelyal neoplazilerin  yönetimi</vt:lpstr>
      <vt:lpstr>Vulvar İntraepitelyal Neoplazi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uVIN (vulvar HSIL)</vt:lpstr>
      <vt:lpstr>Diferansiye VIN</vt:lpstr>
      <vt:lpstr>PowerPoint Sunusu</vt:lpstr>
      <vt:lpstr>PowerPoint Sunusu</vt:lpstr>
      <vt:lpstr>Klinik</vt:lpstr>
      <vt:lpstr>Muayene</vt:lpstr>
      <vt:lpstr>Tanı</vt:lpstr>
      <vt:lpstr>Yönetim - Amaç</vt:lpstr>
      <vt:lpstr>Yönetim – Etkileyen faktörler</vt:lpstr>
      <vt:lpstr>Tedavi</vt:lpstr>
      <vt:lpstr>Cerrahi tedavi</vt:lpstr>
      <vt:lpstr>Geniş Lokal Eksizyon</vt:lpstr>
      <vt:lpstr>Skinning Vulvektomi</vt:lpstr>
      <vt:lpstr>PowerPoint Sunusu</vt:lpstr>
      <vt:lpstr>Cerrahi sonrası rekürrens</vt:lpstr>
      <vt:lpstr>Lazer Ablasyon</vt:lpstr>
      <vt:lpstr>Fotodinamik tedavi  </vt:lpstr>
      <vt:lpstr>Medikal tedaviler</vt:lpstr>
      <vt:lpstr>Cidofovir  </vt:lpstr>
      <vt:lpstr>Imiquimod (Aldara) </vt:lpstr>
      <vt:lpstr>PowerPoint Sunusu</vt:lpstr>
      <vt:lpstr>PowerPoint Sunusu</vt:lpstr>
      <vt:lpstr>PowerPoint Sunusu</vt:lpstr>
      <vt:lpstr>PowerPoint Sunusu</vt:lpstr>
      <vt:lpstr>Rekürrens riski</vt:lpstr>
      <vt:lpstr>Kansere Progresyon</vt:lpstr>
      <vt:lpstr>İzlem</vt:lpstr>
      <vt:lpstr>Önleme</vt:lpstr>
      <vt:lpstr>Özet</vt:lpstr>
      <vt:lpstr>Özet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Vulvar intraepitelyal neoplaziler</dc:title>
  <dc:creator>Microsoft Office Kullanıcısı</dc:creator>
  <cp:lastModifiedBy>Microsoft Office Kullanıcısı</cp:lastModifiedBy>
  <cp:revision>280</cp:revision>
  <dcterms:created xsi:type="dcterms:W3CDTF">2018-04-28T15:46:43Z</dcterms:created>
  <dcterms:modified xsi:type="dcterms:W3CDTF">2018-05-10T10:40:44Z</dcterms:modified>
</cp:coreProperties>
</file>