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95" r:id="rId4"/>
    <p:sldId id="396" r:id="rId5"/>
    <p:sldId id="399" r:id="rId6"/>
    <p:sldId id="340" r:id="rId7"/>
    <p:sldId id="386" r:id="rId8"/>
    <p:sldId id="285" r:id="rId9"/>
    <p:sldId id="438" r:id="rId10"/>
    <p:sldId id="281" r:id="rId11"/>
    <p:sldId id="284" r:id="rId12"/>
    <p:sldId id="435" r:id="rId13"/>
    <p:sldId id="436" r:id="rId14"/>
    <p:sldId id="437" r:id="rId15"/>
    <p:sldId id="433" r:id="rId16"/>
    <p:sldId id="277" r:id="rId17"/>
    <p:sldId id="405" r:id="rId18"/>
    <p:sldId id="286" r:id="rId19"/>
    <p:sldId id="287" r:id="rId20"/>
    <p:sldId id="440" r:id="rId21"/>
    <p:sldId id="447" r:id="rId22"/>
    <p:sldId id="441" r:id="rId23"/>
    <p:sldId id="442" r:id="rId24"/>
    <p:sldId id="443" r:id="rId25"/>
    <p:sldId id="444" r:id="rId26"/>
    <p:sldId id="452" r:id="rId27"/>
    <p:sldId id="445" r:id="rId28"/>
    <p:sldId id="446" r:id="rId29"/>
    <p:sldId id="406" r:id="rId30"/>
    <p:sldId id="407" r:id="rId31"/>
    <p:sldId id="451" r:id="rId32"/>
    <p:sldId id="448" r:id="rId33"/>
    <p:sldId id="408" r:id="rId34"/>
    <p:sldId id="409" r:id="rId35"/>
    <p:sldId id="410" r:id="rId36"/>
    <p:sldId id="456" r:id="rId37"/>
    <p:sldId id="457" r:id="rId38"/>
    <p:sldId id="455" r:id="rId39"/>
    <p:sldId id="424" r:id="rId40"/>
    <p:sldId id="425" r:id="rId4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9D0B7-0B3D-4E15-BF91-11CEB55F4AB5}" type="doc">
      <dgm:prSet loTypeId="urn:microsoft.com/office/officeart/2005/8/layout/lProcess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234ABBD3-48E8-4574-9BE8-82B0E4A53B55}">
      <dgm:prSet/>
      <dgm:spPr/>
      <dgm:t>
        <a:bodyPr/>
        <a:lstStyle/>
        <a:p>
          <a:pPr rtl="0"/>
          <a:r>
            <a:rPr lang="tr-TR" dirty="0" smtClean="0"/>
            <a:t>Kanamayı kontrol etme oranı %40-100</a:t>
          </a:r>
          <a:endParaRPr lang="tr-TR" dirty="0"/>
        </a:p>
      </dgm:t>
    </dgm:pt>
    <dgm:pt modelId="{232F2CB3-9997-46B8-A365-326E2D92FA2A}" type="parTrans" cxnId="{8B1CB3F6-2661-4763-82AD-167A6866AA5B}">
      <dgm:prSet/>
      <dgm:spPr/>
      <dgm:t>
        <a:bodyPr/>
        <a:lstStyle/>
        <a:p>
          <a:endParaRPr lang="tr-TR"/>
        </a:p>
      </dgm:t>
    </dgm:pt>
    <dgm:pt modelId="{2A48DE0F-B41E-4040-8705-CD8DED709DE2}" type="sibTrans" cxnId="{8B1CB3F6-2661-4763-82AD-167A6866AA5B}">
      <dgm:prSet/>
      <dgm:spPr/>
      <dgm:t>
        <a:bodyPr/>
        <a:lstStyle/>
        <a:p>
          <a:endParaRPr lang="tr-TR"/>
        </a:p>
      </dgm:t>
    </dgm:pt>
    <dgm:pt modelId="{11406FA4-9F5B-4B8C-9E65-65A0B173C00F}">
      <dgm:prSet/>
      <dgm:spPr/>
      <dgm:t>
        <a:bodyPr/>
        <a:lstStyle/>
        <a:p>
          <a:pPr rtl="0"/>
          <a:r>
            <a:rPr lang="tr-TR" dirty="0" smtClean="0"/>
            <a:t>Ortalama </a:t>
          </a:r>
          <a:r>
            <a:rPr lang="tr-TR" dirty="0" err="1" smtClean="0"/>
            <a:t>arterial</a:t>
          </a:r>
          <a:r>
            <a:rPr lang="tr-TR" dirty="0" smtClean="0"/>
            <a:t> basıncı alt bölümde %24 azaltır.</a:t>
          </a:r>
          <a:endParaRPr lang="tr-TR" dirty="0"/>
        </a:p>
      </dgm:t>
    </dgm:pt>
    <dgm:pt modelId="{2A294CB6-712A-4283-8D24-3743620E463D}" type="parTrans" cxnId="{17843D13-662E-4074-8CC7-690B819137F0}">
      <dgm:prSet/>
      <dgm:spPr/>
      <dgm:t>
        <a:bodyPr/>
        <a:lstStyle/>
        <a:p>
          <a:endParaRPr lang="tr-TR"/>
        </a:p>
      </dgm:t>
    </dgm:pt>
    <dgm:pt modelId="{F10F081F-BA62-4194-9E63-16294828A2C1}" type="sibTrans" cxnId="{17843D13-662E-4074-8CC7-690B819137F0}">
      <dgm:prSet/>
      <dgm:spPr/>
      <dgm:t>
        <a:bodyPr/>
        <a:lstStyle/>
        <a:p>
          <a:endParaRPr lang="tr-TR"/>
        </a:p>
      </dgm:t>
    </dgm:pt>
    <dgm:pt modelId="{F3AECA0C-EE13-4F3C-83B9-88748F282D71}">
      <dgm:prSet/>
      <dgm:spPr/>
      <dgm:t>
        <a:bodyPr/>
        <a:lstStyle/>
        <a:p>
          <a:pPr rtl="0"/>
          <a:r>
            <a:rPr lang="tr-TR" dirty="0" smtClean="0"/>
            <a:t>Ortalama kan akımını %48 azaltır.</a:t>
          </a:r>
          <a:endParaRPr lang="tr-TR" dirty="0"/>
        </a:p>
      </dgm:t>
    </dgm:pt>
    <dgm:pt modelId="{64245229-6D08-448C-ABA4-B228426F62E5}" type="parTrans" cxnId="{C621E28B-FE8E-424B-B69D-EEC20E3D4601}">
      <dgm:prSet/>
      <dgm:spPr/>
      <dgm:t>
        <a:bodyPr/>
        <a:lstStyle/>
        <a:p>
          <a:endParaRPr lang="tr-TR"/>
        </a:p>
      </dgm:t>
    </dgm:pt>
    <dgm:pt modelId="{3B5838FE-427B-44EB-AFA4-107E14AA5362}" type="sibTrans" cxnId="{C621E28B-FE8E-424B-B69D-EEC20E3D4601}">
      <dgm:prSet/>
      <dgm:spPr/>
      <dgm:t>
        <a:bodyPr/>
        <a:lstStyle/>
        <a:p>
          <a:endParaRPr lang="tr-TR"/>
        </a:p>
      </dgm:t>
    </dgm:pt>
    <dgm:pt modelId="{37C49CAE-2F21-4628-A489-3452FF2C7346}">
      <dgm:prSet/>
      <dgm:spPr/>
      <dgm:t>
        <a:bodyPr/>
        <a:lstStyle/>
        <a:p>
          <a:pPr rtl="0"/>
          <a:r>
            <a:rPr lang="tr-TR" dirty="0" smtClean="0"/>
            <a:t>Nabız basıncını %85 azaltır.</a:t>
          </a:r>
          <a:endParaRPr lang="tr-TR" dirty="0"/>
        </a:p>
      </dgm:t>
    </dgm:pt>
    <dgm:pt modelId="{D4D311A0-C39D-429E-80C4-4414A3C23F25}" type="parTrans" cxnId="{507F1FBB-CC61-4C26-95EC-C2F21967B2DE}">
      <dgm:prSet/>
      <dgm:spPr/>
      <dgm:t>
        <a:bodyPr/>
        <a:lstStyle/>
        <a:p>
          <a:endParaRPr lang="tr-TR"/>
        </a:p>
      </dgm:t>
    </dgm:pt>
    <dgm:pt modelId="{42552D69-427E-490D-854F-323DE1179D54}" type="sibTrans" cxnId="{507F1FBB-CC61-4C26-95EC-C2F21967B2DE}">
      <dgm:prSet/>
      <dgm:spPr/>
      <dgm:t>
        <a:bodyPr/>
        <a:lstStyle/>
        <a:p>
          <a:endParaRPr lang="tr-TR"/>
        </a:p>
      </dgm:t>
    </dgm:pt>
    <dgm:pt modelId="{DEEC20FA-CB17-4BF9-94DD-32FCA2607B8F}" type="pres">
      <dgm:prSet presAssocID="{3549D0B7-0B3D-4E15-BF91-11CEB55F4AB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59B4423-2FA8-4F31-AF21-0EDCE64F4F6C}" type="pres">
      <dgm:prSet presAssocID="{234ABBD3-48E8-4574-9BE8-82B0E4A53B55}" presName="horFlow" presStyleCnt="0"/>
      <dgm:spPr/>
    </dgm:pt>
    <dgm:pt modelId="{77C7DF32-252D-4C0F-8EDA-B454B5C5EC5C}" type="pres">
      <dgm:prSet presAssocID="{234ABBD3-48E8-4574-9BE8-82B0E4A53B55}" presName="bigChev" presStyleLbl="node1" presStyleIdx="0" presStyleCnt="4" custScaleX="264258" custLinFactY="200000" custLinFactNeighborX="-650" custLinFactNeighborY="256515"/>
      <dgm:spPr/>
      <dgm:t>
        <a:bodyPr/>
        <a:lstStyle/>
        <a:p>
          <a:endParaRPr lang="tr-TR"/>
        </a:p>
      </dgm:t>
    </dgm:pt>
    <dgm:pt modelId="{7C5709E4-820D-4E79-83C9-201051113DD1}" type="pres">
      <dgm:prSet presAssocID="{234ABBD3-48E8-4574-9BE8-82B0E4A53B55}" presName="vSp" presStyleCnt="0"/>
      <dgm:spPr/>
    </dgm:pt>
    <dgm:pt modelId="{7D1C76EB-EEF1-4086-A18D-2044688098C1}" type="pres">
      <dgm:prSet presAssocID="{11406FA4-9F5B-4B8C-9E65-65A0B173C00F}" presName="horFlow" presStyleCnt="0"/>
      <dgm:spPr/>
    </dgm:pt>
    <dgm:pt modelId="{57E93FC9-9F4F-4E4D-B44A-5E3D9667D49B}" type="pres">
      <dgm:prSet presAssocID="{11406FA4-9F5B-4B8C-9E65-65A0B173C00F}" presName="bigChev" presStyleLbl="node1" presStyleIdx="1" presStyleCnt="4" custScaleX="263918" custLinFactY="-7160" custLinFactNeighborX="-6361" custLinFactNeighborY="-100000"/>
      <dgm:spPr/>
      <dgm:t>
        <a:bodyPr/>
        <a:lstStyle/>
        <a:p>
          <a:endParaRPr lang="tr-TR"/>
        </a:p>
      </dgm:t>
    </dgm:pt>
    <dgm:pt modelId="{2DF39241-5375-4F84-94F6-A6D727116CE3}" type="pres">
      <dgm:prSet presAssocID="{11406FA4-9F5B-4B8C-9E65-65A0B173C00F}" presName="vSp" presStyleCnt="0"/>
      <dgm:spPr/>
    </dgm:pt>
    <dgm:pt modelId="{87A71C50-7C90-4EAE-8546-4D84A5B5CE81}" type="pres">
      <dgm:prSet presAssocID="{F3AECA0C-EE13-4F3C-83B9-88748F282D71}" presName="horFlow" presStyleCnt="0"/>
      <dgm:spPr/>
    </dgm:pt>
    <dgm:pt modelId="{33FB7D18-8826-489A-8A60-8F6216BA8FAD}" type="pres">
      <dgm:prSet presAssocID="{F3AECA0C-EE13-4F3C-83B9-88748F282D71}" presName="bigChev" presStyleLbl="node1" presStyleIdx="2" presStyleCnt="4" custScaleX="264258" custLinFactY="-14080" custLinFactNeighborX="-6361" custLinFactNeighborY="-100000"/>
      <dgm:spPr/>
      <dgm:t>
        <a:bodyPr/>
        <a:lstStyle/>
        <a:p>
          <a:endParaRPr lang="tr-TR"/>
        </a:p>
      </dgm:t>
    </dgm:pt>
    <dgm:pt modelId="{02AB6365-B70E-4632-93B1-BC5613D45EF2}" type="pres">
      <dgm:prSet presAssocID="{F3AECA0C-EE13-4F3C-83B9-88748F282D71}" presName="vSp" presStyleCnt="0"/>
      <dgm:spPr/>
    </dgm:pt>
    <dgm:pt modelId="{D0B71F2A-31F1-47D8-9001-FEA6DC2432B4}" type="pres">
      <dgm:prSet presAssocID="{37C49CAE-2F21-4628-A489-3452FF2C7346}" presName="horFlow" presStyleCnt="0"/>
      <dgm:spPr/>
    </dgm:pt>
    <dgm:pt modelId="{84D0607C-5483-44A8-BC0E-0D155E4C224F}" type="pres">
      <dgm:prSet presAssocID="{37C49CAE-2F21-4628-A489-3452FF2C7346}" presName="bigChev" presStyleLbl="node1" presStyleIdx="3" presStyleCnt="4" custScaleX="264258" custLinFactY="-21000" custLinFactNeighborX="-6361" custLinFactNeighborY="-100000"/>
      <dgm:spPr/>
      <dgm:t>
        <a:bodyPr/>
        <a:lstStyle/>
        <a:p>
          <a:endParaRPr lang="tr-TR"/>
        </a:p>
      </dgm:t>
    </dgm:pt>
  </dgm:ptLst>
  <dgm:cxnLst>
    <dgm:cxn modelId="{10E9130C-6BD0-4823-B0C7-16CA72F68435}" type="presOf" srcId="{3549D0B7-0B3D-4E15-BF91-11CEB55F4AB5}" destId="{DEEC20FA-CB17-4BF9-94DD-32FCA2607B8F}" srcOrd="0" destOrd="0" presId="urn:microsoft.com/office/officeart/2005/8/layout/lProcess3"/>
    <dgm:cxn modelId="{8B1CB3F6-2661-4763-82AD-167A6866AA5B}" srcId="{3549D0B7-0B3D-4E15-BF91-11CEB55F4AB5}" destId="{234ABBD3-48E8-4574-9BE8-82B0E4A53B55}" srcOrd="0" destOrd="0" parTransId="{232F2CB3-9997-46B8-A365-326E2D92FA2A}" sibTransId="{2A48DE0F-B41E-4040-8705-CD8DED709DE2}"/>
    <dgm:cxn modelId="{FD751C80-5C44-4586-9934-F5F57AC93C20}" type="presOf" srcId="{234ABBD3-48E8-4574-9BE8-82B0E4A53B55}" destId="{77C7DF32-252D-4C0F-8EDA-B454B5C5EC5C}" srcOrd="0" destOrd="0" presId="urn:microsoft.com/office/officeart/2005/8/layout/lProcess3"/>
    <dgm:cxn modelId="{4228D04B-ED1C-48FE-A3F4-8684F775ED98}" type="presOf" srcId="{F3AECA0C-EE13-4F3C-83B9-88748F282D71}" destId="{33FB7D18-8826-489A-8A60-8F6216BA8FAD}" srcOrd="0" destOrd="0" presId="urn:microsoft.com/office/officeart/2005/8/layout/lProcess3"/>
    <dgm:cxn modelId="{D20C5EA6-22C1-4F1B-91FE-389699A41D16}" type="presOf" srcId="{11406FA4-9F5B-4B8C-9E65-65A0B173C00F}" destId="{57E93FC9-9F4F-4E4D-B44A-5E3D9667D49B}" srcOrd="0" destOrd="0" presId="urn:microsoft.com/office/officeart/2005/8/layout/lProcess3"/>
    <dgm:cxn modelId="{F4CEFE46-2C51-48CF-AFEE-030AA898B3A3}" type="presOf" srcId="{37C49CAE-2F21-4628-A489-3452FF2C7346}" destId="{84D0607C-5483-44A8-BC0E-0D155E4C224F}" srcOrd="0" destOrd="0" presId="urn:microsoft.com/office/officeart/2005/8/layout/lProcess3"/>
    <dgm:cxn modelId="{17843D13-662E-4074-8CC7-690B819137F0}" srcId="{3549D0B7-0B3D-4E15-BF91-11CEB55F4AB5}" destId="{11406FA4-9F5B-4B8C-9E65-65A0B173C00F}" srcOrd="1" destOrd="0" parTransId="{2A294CB6-712A-4283-8D24-3743620E463D}" sibTransId="{F10F081F-BA62-4194-9E63-16294828A2C1}"/>
    <dgm:cxn modelId="{507F1FBB-CC61-4C26-95EC-C2F21967B2DE}" srcId="{3549D0B7-0B3D-4E15-BF91-11CEB55F4AB5}" destId="{37C49CAE-2F21-4628-A489-3452FF2C7346}" srcOrd="3" destOrd="0" parTransId="{D4D311A0-C39D-429E-80C4-4414A3C23F25}" sibTransId="{42552D69-427E-490D-854F-323DE1179D54}"/>
    <dgm:cxn modelId="{C621E28B-FE8E-424B-B69D-EEC20E3D4601}" srcId="{3549D0B7-0B3D-4E15-BF91-11CEB55F4AB5}" destId="{F3AECA0C-EE13-4F3C-83B9-88748F282D71}" srcOrd="2" destOrd="0" parTransId="{64245229-6D08-448C-ABA4-B228426F62E5}" sibTransId="{3B5838FE-427B-44EB-AFA4-107E14AA5362}"/>
    <dgm:cxn modelId="{174AEEBE-E315-4750-B385-0C5616075279}" type="presParOf" srcId="{DEEC20FA-CB17-4BF9-94DD-32FCA2607B8F}" destId="{B59B4423-2FA8-4F31-AF21-0EDCE64F4F6C}" srcOrd="0" destOrd="0" presId="urn:microsoft.com/office/officeart/2005/8/layout/lProcess3"/>
    <dgm:cxn modelId="{02F10B60-5C60-4BE9-9CA4-39BC53D2CC4A}" type="presParOf" srcId="{B59B4423-2FA8-4F31-AF21-0EDCE64F4F6C}" destId="{77C7DF32-252D-4C0F-8EDA-B454B5C5EC5C}" srcOrd="0" destOrd="0" presId="urn:microsoft.com/office/officeart/2005/8/layout/lProcess3"/>
    <dgm:cxn modelId="{8D9D1918-ABF3-45C7-B723-F359C998089A}" type="presParOf" srcId="{DEEC20FA-CB17-4BF9-94DD-32FCA2607B8F}" destId="{7C5709E4-820D-4E79-83C9-201051113DD1}" srcOrd="1" destOrd="0" presId="urn:microsoft.com/office/officeart/2005/8/layout/lProcess3"/>
    <dgm:cxn modelId="{D52C4FC9-92D0-4DF7-9F2F-F1A64C69337E}" type="presParOf" srcId="{DEEC20FA-CB17-4BF9-94DD-32FCA2607B8F}" destId="{7D1C76EB-EEF1-4086-A18D-2044688098C1}" srcOrd="2" destOrd="0" presId="urn:microsoft.com/office/officeart/2005/8/layout/lProcess3"/>
    <dgm:cxn modelId="{B8EBB7DC-69E8-4DFA-B09A-CC78DC067629}" type="presParOf" srcId="{7D1C76EB-EEF1-4086-A18D-2044688098C1}" destId="{57E93FC9-9F4F-4E4D-B44A-5E3D9667D49B}" srcOrd="0" destOrd="0" presId="urn:microsoft.com/office/officeart/2005/8/layout/lProcess3"/>
    <dgm:cxn modelId="{62C9F336-B493-4C61-9F7E-1FE86BDE02BE}" type="presParOf" srcId="{DEEC20FA-CB17-4BF9-94DD-32FCA2607B8F}" destId="{2DF39241-5375-4F84-94F6-A6D727116CE3}" srcOrd="3" destOrd="0" presId="urn:microsoft.com/office/officeart/2005/8/layout/lProcess3"/>
    <dgm:cxn modelId="{989F7884-3D6C-40B9-BED6-B6073BF75F43}" type="presParOf" srcId="{DEEC20FA-CB17-4BF9-94DD-32FCA2607B8F}" destId="{87A71C50-7C90-4EAE-8546-4D84A5B5CE81}" srcOrd="4" destOrd="0" presId="urn:microsoft.com/office/officeart/2005/8/layout/lProcess3"/>
    <dgm:cxn modelId="{564473F7-0386-43D8-8A53-F23C4A626F37}" type="presParOf" srcId="{87A71C50-7C90-4EAE-8546-4D84A5B5CE81}" destId="{33FB7D18-8826-489A-8A60-8F6216BA8FAD}" srcOrd="0" destOrd="0" presId="urn:microsoft.com/office/officeart/2005/8/layout/lProcess3"/>
    <dgm:cxn modelId="{C0F8B56E-909B-4588-90F0-232C5F579592}" type="presParOf" srcId="{DEEC20FA-CB17-4BF9-94DD-32FCA2607B8F}" destId="{02AB6365-B70E-4632-93B1-BC5613D45EF2}" srcOrd="5" destOrd="0" presId="urn:microsoft.com/office/officeart/2005/8/layout/lProcess3"/>
    <dgm:cxn modelId="{C8E5EBEC-4EEC-42F2-9B8F-E506C778B89F}" type="presParOf" srcId="{DEEC20FA-CB17-4BF9-94DD-32FCA2607B8F}" destId="{D0B71F2A-31F1-47D8-9001-FEA6DC2432B4}" srcOrd="6" destOrd="0" presId="urn:microsoft.com/office/officeart/2005/8/layout/lProcess3"/>
    <dgm:cxn modelId="{CF92FF7C-58A2-4AEC-8E91-FCED77157DC4}" type="presParOf" srcId="{D0B71F2A-31F1-47D8-9001-FEA6DC2432B4}" destId="{84D0607C-5483-44A8-BC0E-0D155E4C224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DF32-252D-4C0F-8EDA-B454B5C5EC5C}">
      <dsp:nvSpPr>
        <dsp:cNvPr id="0" name=""/>
        <dsp:cNvSpPr/>
      </dsp:nvSpPr>
      <dsp:spPr>
        <a:xfrm>
          <a:off x="822773" y="3397705"/>
          <a:ext cx="6551821" cy="99173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Kanamayı kontrol etme oranı %40-100</a:t>
          </a:r>
          <a:endParaRPr lang="tr-TR" sz="3300" kern="1200" dirty="0"/>
        </a:p>
      </dsp:txBody>
      <dsp:txXfrm>
        <a:off x="1318639" y="3397705"/>
        <a:ext cx="5560090" cy="991731"/>
      </dsp:txXfrm>
    </dsp:sp>
    <dsp:sp modelId="{57E93FC9-9F4F-4E4D-B44A-5E3D9667D49B}">
      <dsp:nvSpPr>
        <dsp:cNvPr id="0" name=""/>
        <dsp:cNvSpPr/>
      </dsp:nvSpPr>
      <dsp:spPr>
        <a:xfrm>
          <a:off x="681179" y="70827"/>
          <a:ext cx="6543392" cy="99173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Ortalama </a:t>
          </a:r>
          <a:r>
            <a:rPr lang="tr-TR" sz="3300" kern="1200" dirty="0" err="1" smtClean="0"/>
            <a:t>arterial</a:t>
          </a:r>
          <a:r>
            <a:rPr lang="tr-TR" sz="3300" kern="1200" dirty="0" smtClean="0"/>
            <a:t> basıncı alt bölümde %24 azaltır.</a:t>
          </a:r>
          <a:endParaRPr lang="tr-TR" sz="3300" kern="1200" dirty="0"/>
        </a:p>
      </dsp:txBody>
      <dsp:txXfrm>
        <a:off x="1177045" y="70827"/>
        <a:ext cx="5551661" cy="991731"/>
      </dsp:txXfrm>
    </dsp:sp>
    <dsp:sp modelId="{33FB7D18-8826-489A-8A60-8F6216BA8FAD}">
      <dsp:nvSpPr>
        <dsp:cNvPr id="0" name=""/>
        <dsp:cNvSpPr/>
      </dsp:nvSpPr>
      <dsp:spPr>
        <a:xfrm>
          <a:off x="681179" y="1132772"/>
          <a:ext cx="6551821" cy="99173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Ortalama kan akımını %48 azaltır.</a:t>
          </a:r>
          <a:endParaRPr lang="tr-TR" sz="3300" kern="1200" dirty="0"/>
        </a:p>
      </dsp:txBody>
      <dsp:txXfrm>
        <a:off x="1177045" y="1132772"/>
        <a:ext cx="5560090" cy="991731"/>
      </dsp:txXfrm>
    </dsp:sp>
    <dsp:sp modelId="{84D0607C-5483-44A8-BC0E-0D155E4C224F}">
      <dsp:nvSpPr>
        <dsp:cNvPr id="0" name=""/>
        <dsp:cNvSpPr/>
      </dsp:nvSpPr>
      <dsp:spPr>
        <a:xfrm>
          <a:off x="681179" y="2194718"/>
          <a:ext cx="6551821" cy="991731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Nabız basıncını %85 azaltır.</a:t>
          </a:r>
          <a:endParaRPr lang="tr-TR" sz="3300" kern="1200" dirty="0"/>
        </a:p>
      </dsp:txBody>
      <dsp:txXfrm>
        <a:off x="1177045" y="2194718"/>
        <a:ext cx="5560090" cy="991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2066-9264-48E2-91ED-EAA0C00FF065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2515-70C7-4ED8-B17C-C7AAA69D798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4764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45C5-7592-46D8-8086-D2E3A1734E0C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8B53-52F7-46E1-8990-3F831544D64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14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1FA1-680F-4609-A99D-050A248725A2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E3A2-481B-4598-A424-96CB5B7C4B0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7027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2BCE-853D-438F-8E77-549D9DBE1575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88E8-DFA6-4E2B-A42C-E20BA137880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8736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919F-BD07-4E8C-AFE4-568C2997689E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39C6-29C8-46A3-BCF0-0508E71DB85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6330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DB06-5139-4C4D-84D0-5A58F519E857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F803-C0A6-4D4A-BC3E-17A21E1049B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7491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F549-F9DC-427F-9BF5-BEC721BEC1BE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5FEA3-7EB3-4868-97F1-1CB7F095DAF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525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E96F-2A32-4A06-8B39-02EA84330EF7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BC65-A772-4587-84E6-B20E2760CA5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5404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571D-2610-4AE1-8617-3966B86F3D0D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EAB5-4C1B-4C40-A98C-F430CA1A7F4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858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A230-204D-4299-A839-EC87BE151035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B3E0-B220-4620-9DEA-ED5EC4B397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424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EB07-949B-4B28-AEEB-CABFD1C4E098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2895-B5D1-494A-BECF-B71C644C95B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655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18BC22-B6B9-4C28-B9F5-384F5701C233}" type="datetimeFigureOut">
              <a:rPr lang="tr-TR"/>
              <a:pPr>
                <a:defRPr/>
              </a:pPr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98E525-13B1-4F05-A2AD-1B4CA5FECE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management-of-the-placenta-accreta-spectrum-placenta-accreta-increta-and-percreta/abstract/17" TargetMode="External"/><Relationship Id="rId13" Type="http://schemas.openxmlformats.org/officeDocument/2006/relationships/hyperlink" Target="https://www.uptodate.com/contents/management-of-the-placenta-accreta-spectrum-placenta-accreta-increta-and-percreta/abstract/31" TargetMode="External"/><Relationship Id="rId3" Type="http://schemas.openxmlformats.org/officeDocument/2006/relationships/hyperlink" Target="https://www.uptodate.com/contents/management-of-the-placenta-accreta-spectrum-placenta-accreta-increta-and-percreta/abstract/2" TargetMode="External"/><Relationship Id="rId7" Type="http://schemas.openxmlformats.org/officeDocument/2006/relationships/hyperlink" Target="https://www.uptodate.com/contents/management-of-the-placenta-accreta-spectrum-placenta-accreta-increta-and-percreta/abstract/12" TargetMode="External"/><Relationship Id="rId12" Type="http://schemas.openxmlformats.org/officeDocument/2006/relationships/hyperlink" Target="https://www.uptodate.com/contents/management-of-the-placenta-accreta-spectrum-placenta-accreta-increta-and-percreta/abstract/30" TargetMode="External"/><Relationship Id="rId2" Type="http://schemas.openxmlformats.org/officeDocument/2006/relationships/hyperlink" Target="https://www.uptodate.com/contents/management-of-the-placenta-accreta-spectrum-placenta-accreta-increta-and-percreta/abstract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management-of-the-placenta-accreta-spectrum-placenta-accreta-increta-and-percreta/abstract/6" TargetMode="External"/><Relationship Id="rId11" Type="http://schemas.openxmlformats.org/officeDocument/2006/relationships/hyperlink" Target="https://www.uptodate.com/contents/management-of-the-placenta-accreta-spectrum-placenta-accreta-increta-and-percreta/abstract/29" TargetMode="External"/><Relationship Id="rId5" Type="http://schemas.openxmlformats.org/officeDocument/2006/relationships/hyperlink" Target="https://www.uptodate.com/contents/management-of-the-placenta-accreta-spectrum-placenta-accreta-increta-and-percreta/abstract/4" TargetMode="External"/><Relationship Id="rId10" Type="http://schemas.openxmlformats.org/officeDocument/2006/relationships/hyperlink" Target="https://www.uptodate.com/contents/management-of-the-placenta-accreta-spectrum-placenta-accreta-increta-and-percreta/abstract/28" TargetMode="External"/><Relationship Id="rId4" Type="http://schemas.openxmlformats.org/officeDocument/2006/relationships/hyperlink" Target="https://www.uptodate.com/contents/management-of-the-placenta-accreta-spectrum-placenta-accreta-increta-and-percreta/abstract/3" TargetMode="External"/><Relationship Id="rId9" Type="http://schemas.openxmlformats.org/officeDocument/2006/relationships/hyperlink" Target="https://www.uptodate.com/contents/management-of-the-placenta-accreta-spectrum-placenta-accreta-increta-and-percreta/abstract/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management-of-the-placenta-accreta-spectrum-placenta-accreta-increta-and-percreta/abstract/42" TargetMode="External"/><Relationship Id="rId13" Type="http://schemas.openxmlformats.org/officeDocument/2006/relationships/hyperlink" Target="https://www.uptodate.com/contents/management-of-the-placenta-accreta-spectrum-placenta-accreta-increta-and-percreta/abstract/47" TargetMode="External"/><Relationship Id="rId3" Type="http://schemas.openxmlformats.org/officeDocument/2006/relationships/hyperlink" Target="https://www.uptodate.com/contents/management-of-the-placenta-accreta-spectrum-placenta-accreta-increta-and-percreta/abstract/34" TargetMode="External"/><Relationship Id="rId7" Type="http://schemas.openxmlformats.org/officeDocument/2006/relationships/hyperlink" Target="https://www.uptodate.com/contents/management-of-the-placenta-accreta-spectrum-placenta-accreta-increta-and-percreta/abstract/41" TargetMode="External"/><Relationship Id="rId12" Type="http://schemas.openxmlformats.org/officeDocument/2006/relationships/hyperlink" Target="https://www.uptodate.com/contents/management-of-the-placenta-accreta-spectrum-placenta-accreta-increta-and-percreta/abstract/46" TargetMode="External"/><Relationship Id="rId2" Type="http://schemas.openxmlformats.org/officeDocument/2006/relationships/hyperlink" Target="https://www.uptodate.com/contents/management-of-the-placenta-accreta-spectrum-placenta-accreta-increta-and-percreta/abstract/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management-of-the-placenta-accreta-spectrum-placenta-accreta-increta-and-percreta/abstract/37" TargetMode="External"/><Relationship Id="rId11" Type="http://schemas.openxmlformats.org/officeDocument/2006/relationships/hyperlink" Target="https://www.uptodate.com/contents/management-of-the-placenta-accreta-spectrum-placenta-accreta-increta-and-percreta/abstract/45" TargetMode="External"/><Relationship Id="rId5" Type="http://schemas.openxmlformats.org/officeDocument/2006/relationships/hyperlink" Target="https://www.uptodate.com/contents/management-of-the-placenta-accreta-spectrum-placenta-accreta-increta-and-percreta/abstract/36" TargetMode="External"/><Relationship Id="rId10" Type="http://schemas.openxmlformats.org/officeDocument/2006/relationships/hyperlink" Target="https://www.uptodate.com/contents/management-of-the-placenta-accreta-spectrum-placenta-accreta-increta-and-percreta/abstract/44" TargetMode="External"/><Relationship Id="rId4" Type="http://schemas.openxmlformats.org/officeDocument/2006/relationships/hyperlink" Target="https://www.uptodate.com/contents/management-of-the-placenta-accreta-spectrum-placenta-accreta-increta-and-percreta/abstract/35" TargetMode="External"/><Relationship Id="rId9" Type="http://schemas.openxmlformats.org/officeDocument/2006/relationships/hyperlink" Target="https://www.uptodate.com/contents/management-of-the-placenta-accreta-spectrum-placenta-accreta-increta-and-percreta/abstract/4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341438"/>
            <a:ext cx="9144000" cy="204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PLASENTA PREVİA OLUP </a:t>
            </a:r>
            <a:br>
              <a:rPr lang="tr-TR" b="1" dirty="0" smtClean="0"/>
            </a:br>
            <a:r>
              <a:rPr lang="tr-TR" b="1" dirty="0" smtClean="0"/>
              <a:t>PLASENTA AKRETA-İNKRETA-PERKRETA </a:t>
            </a:r>
            <a:br>
              <a:rPr lang="tr-TR" b="1" dirty="0" smtClean="0"/>
            </a:br>
            <a:r>
              <a:rPr lang="tr-TR" b="1" dirty="0" smtClean="0"/>
              <a:t>TESPİT EDİLEN VAKALARDA YÖNETİM 	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350" y="3716338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Dr. Teksin Çırpan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Ege Üniversitesi Tıp Fakültesi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Kadın Hastalıkları ve Doğum AD.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Antalya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13.05.2018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UTERİN DEVASKÜLARİZASYON </a:t>
            </a:r>
            <a:br>
              <a:rPr lang="tr-TR" b="1" dirty="0" smtClean="0"/>
            </a:br>
            <a:r>
              <a:rPr lang="tr-TR" b="1" dirty="0" smtClean="0"/>
              <a:t>‘Hipogastrik Arter </a:t>
            </a:r>
            <a:r>
              <a:rPr lang="tr-TR" b="1" dirty="0"/>
              <a:t>L</a:t>
            </a:r>
            <a:r>
              <a:rPr lang="tr-TR" b="1" dirty="0" smtClean="0"/>
              <a:t>igasyonu’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Pelvik</a:t>
            </a:r>
            <a:r>
              <a:rPr lang="tr-TR" dirty="0" smtClean="0"/>
              <a:t> anatomiye ve özellikle de ‘</a:t>
            </a:r>
            <a:r>
              <a:rPr lang="tr-TR" b="1" u="sng" dirty="0" err="1" smtClean="0"/>
              <a:t>retroperitoneal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pelvik</a:t>
            </a:r>
            <a:r>
              <a:rPr lang="tr-TR" b="1" u="sng" dirty="0" smtClean="0"/>
              <a:t> anatomiye hakim deneyimli cerrahlar’ </a:t>
            </a:r>
            <a:r>
              <a:rPr lang="tr-TR" dirty="0" smtClean="0"/>
              <a:t>tarafından uygulanmalıdır,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Uterin</a:t>
            </a:r>
            <a:r>
              <a:rPr lang="tr-TR" dirty="0" smtClean="0"/>
              <a:t> arter </a:t>
            </a:r>
            <a:r>
              <a:rPr lang="tr-TR" dirty="0" err="1" smtClean="0"/>
              <a:t>ligasyonundan</a:t>
            </a:r>
            <a:r>
              <a:rPr lang="tr-TR" dirty="0" smtClean="0"/>
              <a:t> </a:t>
            </a:r>
            <a:r>
              <a:rPr lang="tr-TR" b="1" u="sng" dirty="0" smtClean="0"/>
              <a:t>daha komplike</a:t>
            </a:r>
            <a:r>
              <a:rPr lang="tr-TR" u="sng" dirty="0" smtClean="0"/>
              <a:t> ve </a:t>
            </a:r>
            <a:r>
              <a:rPr lang="tr-TR" b="1" u="sng" dirty="0" smtClean="0"/>
              <a:t>daha fazla zaman alıcı</a:t>
            </a:r>
            <a:r>
              <a:rPr lang="tr-TR" b="1" dirty="0" smtClean="0"/>
              <a:t> </a:t>
            </a:r>
            <a:r>
              <a:rPr lang="tr-TR" dirty="0" smtClean="0"/>
              <a:t>bir yöntem olduğundan ve başarısızlık durumunda </a:t>
            </a:r>
            <a:r>
              <a:rPr lang="tr-TR" b="1" u="sng" dirty="0" err="1" smtClean="0"/>
              <a:t>histerektomiye</a:t>
            </a:r>
            <a:r>
              <a:rPr lang="tr-TR" b="1" u="sng" dirty="0" smtClean="0"/>
              <a:t> geçişi geciktirme</a:t>
            </a:r>
            <a:r>
              <a:rPr lang="tr-TR" dirty="0" smtClean="0"/>
              <a:t> riskinden dolayı, </a:t>
            </a:r>
            <a:r>
              <a:rPr lang="tr-TR" u="sng" dirty="0" smtClean="0">
                <a:solidFill>
                  <a:srgbClr val="FF0000"/>
                </a:solidFill>
              </a:rPr>
              <a:t>günümüzde ABD’de daha az sıklıkla uygulanmaktadır</a:t>
            </a:r>
            <a:r>
              <a:rPr lang="tr-TR" dirty="0" smtClean="0">
                <a:solidFill>
                  <a:srgbClr val="FF0000"/>
                </a:solidFill>
              </a:rPr>
              <a:t>,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/>
              <a:t>UTERİN DEVASKÜLARİZASYON </a:t>
            </a:r>
            <a:br>
              <a:rPr lang="tr-TR" b="1" dirty="0"/>
            </a:br>
            <a:r>
              <a:rPr lang="tr-TR" b="1" dirty="0"/>
              <a:t>‘Hipogastrik </a:t>
            </a:r>
            <a:r>
              <a:rPr lang="tr-TR" b="1" dirty="0" smtClean="0"/>
              <a:t>Arter Ligasyonu</a:t>
            </a:r>
            <a:r>
              <a:rPr lang="tr-TR" b="1" dirty="0"/>
              <a:t>’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Fertilitenin korunmasını isteyen vakaların </a:t>
            </a:r>
            <a:r>
              <a:rPr lang="tr-TR" altLang="tr-TR" b="1" dirty="0" smtClean="0"/>
              <a:t>2/3’ünde başarılıdır</a:t>
            </a:r>
            <a:r>
              <a:rPr lang="tr-TR" altLang="tr-TR" dirty="0" smtClean="0"/>
              <a:t>,</a:t>
            </a:r>
          </a:p>
          <a:p>
            <a:pPr eaLnBrk="1" hangingPunct="1"/>
            <a:r>
              <a:rPr lang="tr-TR" altLang="tr-TR" dirty="0" smtClean="0"/>
              <a:t>Yöntem </a:t>
            </a:r>
            <a:r>
              <a:rPr lang="tr-TR" altLang="tr-TR" b="1" dirty="0" smtClean="0"/>
              <a:t>başarısız olursa </a:t>
            </a:r>
            <a:r>
              <a:rPr lang="tr-TR" altLang="tr-TR" dirty="0" smtClean="0"/>
              <a:t>tereddütsüz </a:t>
            </a:r>
            <a:r>
              <a:rPr lang="tr-TR" altLang="tr-TR" b="1" dirty="0" smtClean="0"/>
              <a:t>hızlı bir şekilde </a:t>
            </a:r>
            <a:r>
              <a:rPr lang="tr-TR" altLang="tr-TR" b="1" dirty="0" smtClean="0"/>
              <a:t>histerektomiye</a:t>
            </a:r>
            <a:r>
              <a:rPr lang="tr-TR" altLang="tr-TR" dirty="0" smtClean="0"/>
              <a:t> geçilmelidir</a:t>
            </a:r>
            <a:r>
              <a:rPr lang="tr-TR" altLang="tr-TR" dirty="0" smtClean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/>
            </a:r>
            <a:br>
              <a:rPr lang="tr-TR" altLang="tr-TR" b="1" smtClean="0"/>
            </a:br>
            <a:r>
              <a:rPr lang="tr-TR" altLang="tr-TR" b="1" smtClean="0"/>
              <a:t>UTERİN DEVASKÜLARİZASYON </a:t>
            </a:r>
            <a:br>
              <a:rPr lang="tr-TR" altLang="tr-TR" b="1" smtClean="0"/>
            </a:br>
            <a:r>
              <a:rPr lang="tr-TR" altLang="tr-TR" b="1" smtClean="0"/>
              <a:t>‘Hipogastrik Arter Ligasyonu’</a:t>
            </a:r>
            <a:r>
              <a:rPr lang="tr-TR" altLang="tr-TR" smtClean="0"/>
              <a:t/>
            </a:r>
            <a:br>
              <a:rPr lang="tr-TR" altLang="tr-TR" smtClean="0"/>
            </a:br>
            <a:endParaRPr lang="tr-TR" altLang="tr-TR" b="1" smtClean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968521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g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00563" cy="3397250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0"/>
            <a:ext cx="4684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57563"/>
            <a:ext cx="48482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179388" y="3500438"/>
            <a:ext cx="1655762" cy="3168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chemeClr val="tx1"/>
                </a:solidFill>
              </a:rPr>
              <a:t>T</a:t>
            </a:r>
          </a:p>
          <a:p>
            <a:pPr algn="ctr" eaLnBrk="1" hangingPunct="1">
              <a:defRPr/>
            </a:pPr>
            <a:r>
              <a:rPr lang="tr-TR" sz="3600" b="1" dirty="0">
                <a:solidFill>
                  <a:schemeClr val="tx1"/>
                </a:solidFill>
              </a:rPr>
              <a:t>E</a:t>
            </a:r>
          </a:p>
          <a:p>
            <a:pPr algn="ctr" eaLnBrk="1" hangingPunct="1">
              <a:defRPr/>
            </a:pPr>
            <a:r>
              <a:rPr lang="tr-TR" sz="3600" b="1" dirty="0">
                <a:solidFill>
                  <a:schemeClr val="tx1"/>
                </a:solidFill>
              </a:rPr>
              <a:t>K</a:t>
            </a:r>
          </a:p>
          <a:p>
            <a:pPr algn="ctr" eaLnBrk="1" hangingPunct="1">
              <a:defRPr/>
            </a:pPr>
            <a:r>
              <a:rPr lang="tr-TR" sz="3600" b="1" dirty="0">
                <a:solidFill>
                  <a:schemeClr val="tx1"/>
                </a:solidFill>
              </a:rPr>
              <a:t>N</a:t>
            </a:r>
          </a:p>
          <a:p>
            <a:pPr algn="ctr" eaLnBrk="1" hangingPunct="1">
              <a:defRPr/>
            </a:pPr>
            <a:r>
              <a:rPr lang="tr-TR" sz="3600" b="1" dirty="0">
                <a:solidFill>
                  <a:schemeClr val="tx1"/>
                </a:solidFill>
              </a:rPr>
              <a:t>İ</a:t>
            </a:r>
          </a:p>
          <a:p>
            <a:pPr algn="ctr" eaLnBrk="1" hangingPunct="1">
              <a:defRPr/>
            </a:pPr>
            <a:r>
              <a:rPr lang="tr-TR" sz="3600" b="1" dirty="0">
                <a:solidFill>
                  <a:schemeClr val="tx1"/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‘H</a:t>
            </a:r>
            <a:r>
              <a:rPr lang="en-US" altLang="tr-TR" b="1" smtClean="0"/>
              <a:t>İPOGASTRİK ARTER LİGASYON</a:t>
            </a:r>
            <a:r>
              <a:rPr lang="tr-TR" altLang="tr-TR" b="1" smtClean="0"/>
              <a:t>U’ </a:t>
            </a:r>
            <a:r>
              <a:rPr lang="en-US" altLang="tr-TR" b="1" smtClean="0"/>
              <a:t>KOMPLİKASYONLAR</a:t>
            </a:r>
            <a:endParaRPr lang="tr-TR" altLang="tr-TR" b="1" smtClean="0"/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 altLang="tr-TR" dirty="0" smtClean="0"/>
          </a:p>
          <a:p>
            <a:pPr>
              <a:defRPr/>
            </a:pPr>
            <a:r>
              <a:rPr lang="en-US" altLang="tr-TR" b="1" dirty="0" err="1" smtClean="0"/>
              <a:t>Eksternal</a:t>
            </a:r>
            <a:r>
              <a:rPr lang="en-US" altLang="tr-TR" b="1" dirty="0" smtClean="0"/>
              <a:t> </a:t>
            </a:r>
            <a:r>
              <a:rPr lang="tr-TR" altLang="tr-TR" b="1" dirty="0" smtClean="0"/>
              <a:t>İ</a:t>
            </a:r>
            <a:r>
              <a:rPr lang="en-US" altLang="tr-TR" b="1" dirty="0" err="1" smtClean="0"/>
              <a:t>lia</a:t>
            </a:r>
            <a:r>
              <a:rPr lang="tr-TR" altLang="tr-TR" b="1" dirty="0" smtClean="0"/>
              <a:t>k</a:t>
            </a:r>
            <a:r>
              <a:rPr lang="en-US" altLang="tr-TR" b="1" dirty="0" smtClean="0"/>
              <a:t> </a:t>
            </a:r>
            <a:r>
              <a:rPr lang="tr-TR" altLang="tr-TR" b="1" dirty="0" smtClean="0"/>
              <a:t>A</a:t>
            </a:r>
            <a:r>
              <a:rPr lang="en-US" altLang="tr-TR" b="1" dirty="0" err="1" smtClean="0"/>
              <a:t>rter</a:t>
            </a:r>
            <a:r>
              <a:rPr lang="tr-TR" altLang="tr-TR" b="1" dirty="0" smtClean="0"/>
              <a:t>:</a:t>
            </a:r>
            <a:r>
              <a:rPr lang="en-US" altLang="tr-TR" b="1" dirty="0" smtClean="0"/>
              <a:t> </a:t>
            </a:r>
            <a:r>
              <a:rPr lang="tr-TR" altLang="tr-TR" dirty="0" smtClean="0"/>
              <a:t>ligasyon,</a:t>
            </a:r>
            <a:endParaRPr lang="en-US" altLang="tr-TR" dirty="0" smtClean="0"/>
          </a:p>
          <a:p>
            <a:pPr>
              <a:defRPr/>
            </a:pPr>
            <a:endParaRPr lang="tr-TR" altLang="tr-TR" dirty="0" smtClean="0"/>
          </a:p>
          <a:p>
            <a:pPr>
              <a:defRPr/>
            </a:pPr>
            <a:r>
              <a:rPr lang="tr-TR" altLang="tr-TR" b="1" dirty="0" smtClean="0"/>
              <a:t>Ü</a:t>
            </a:r>
            <a:r>
              <a:rPr lang="en-US" altLang="tr-TR" b="1" dirty="0" err="1" smtClean="0"/>
              <a:t>reter</a:t>
            </a:r>
            <a:r>
              <a:rPr lang="tr-TR" altLang="tr-TR" b="1" dirty="0" smtClean="0"/>
              <a:t>:</a:t>
            </a:r>
            <a:r>
              <a:rPr lang="en-US" altLang="tr-TR" dirty="0" smtClean="0"/>
              <a:t> </a:t>
            </a:r>
            <a:r>
              <a:rPr lang="tr-TR" altLang="tr-TR" dirty="0" smtClean="0"/>
              <a:t> </a:t>
            </a:r>
            <a:r>
              <a:rPr lang="en-US" altLang="tr-TR" dirty="0" err="1" smtClean="0"/>
              <a:t>yaralanma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ve</a:t>
            </a:r>
            <a:r>
              <a:rPr lang="tr-TR" altLang="tr-TR" dirty="0" smtClean="0"/>
              <a:t>/veya</a:t>
            </a:r>
            <a:r>
              <a:rPr lang="en-US" altLang="tr-TR" dirty="0" smtClean="0"/>
              <a:t> </a:t>
            </a:r>
            <a:r>
              <a:rPr lang="tr-TR" altLang="tr-TR" dirty="0" smtClean="0"/>
              <a:t>ligasyon,</a:t>
            </a:r>
            <a:endParaRPr lang="en-US" altLang="tr-TR" dirty="0" smtClean="0"/>
          </a:p>
          <a:p>
            <a:pPr>
              <a:defRPr/>
            </a:pPr>
            <a:endParaRPr lang="tr-TR" altLang="tr-TR" dirty="0" smtClean="0"/>
          </a:p>
          <a:p>
            <a:pPr>
              <a:defRPr/>
            </a:pPr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İnternal ve/veya Eksternal İliak </a:t>
            </a:r>
            <a:r>
              <a:rPr lang="en-US" alt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</a:t>
            </a:r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tr-TR" dirty="0" err="1" smtClean="0"/>
              <a:t>yaralanmala</a:t>
            </a:r>
            <a:r>
              <a:rPr lang="tr-TR" altLang="tr-TR" dirty="0" smtClean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UTERİN </a:t>
            </a:r>
            <a:r>
              <a:rPr lang="tr-TR" sz="4000" b="1" dirty="0" smtClean="0"/>
              <a:t>DEVASKÜLARİZASYON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Uterin Arter ve/veya </a:t>
            </a:r>
            <a:r>
              <a:rPr lang="tr-TR" b="1" dirty="0"/>
              <a:t>H</a:t>
            </a:r>
            <a:r>
              <a:rPr lang="tr-TR" b="1" dirty="0" smtClean="0"/>
              <a:t>ipogastrik </a:t>
            </a:r>
            <a:r>
              <a:rPr lang="tr-TR" b="1" dirty="0" smtClean="0"/>
              <a:t>Arter, Balon Oklüzyon/Embolizasyon,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Teknik,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u="sng" dirty="0" smtClean="0"/>
              <a:t>‘</a:t>
            </a:r>
            <a:r>
              <a:rPr lang="tr-TR" u="sng" dirty="0" err="1" smtClean="0"/>
              <a:t>Absorbable</a:t>
            </a:r>
            <a:r>
              <a:rPr lang="tr-TR" u="sng" dirty="0" smtClean="0"/>
              <a:t> </a:t>
            </a:r>
            <a:r>
              <a:rPr lang="tr-TR" u="sng" dirty="0" err="1" smtClean="0"/>
              <a:t>gelatin</a:t>
            </a:r>
            <a:r>
              <a:rPr lang="tr-TR" u="sng" dirty="0" smtClean="0"/>
              <a:t> </a:t>
            </a:r>
            <a:r>
              <a:rPr lang="tr-TR" u="sng" dirty="0" err="1" smtClean="0"/>
              <a:t>sponge</a:t>
            </a:r>
            <a:r>
              <a:rPr lang="tr-TR" u="sng" dirty="0" smtClean="0"/>
              <a:t>’,</a:t>
            </a:r>
            <a:r>
              <a:rPr lang="tr-TR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u="sng" dirty="0" smtClean="0"/>
              <a:t>‘</a:t>
            </a:r>
            <a:r>
              <a:rPr lang="tr-TR" u="sng" dirty="0" err="1" smtClean="0"/>
              <a:t>Clear</a:t>
            </a:r>
            <a:r>
              <a:rPr lang="tr-TR" u="sng" dirty="0" smtClean="0"/>
              <a:t> </a:t>
            </a:r>
            <a:r>
              <a:rPr lang="tr-TR" u="sng" dirty="0" err="1" smtClean="0"/>
              <a:t>acrylic</a:t>
            </a:r>
            <a:r>
              <a:rPr lang="tr-TR" u="sng" dirty="0" smtClean="0"/>
              <a:t> </a:t>
            </a:r>
            <a:r>
              <a:rPr lang="tr-TR" u="sng" dirty="0" err="1" smtClean="0"/>
              <a:t>microspheres</a:t>
            </a:r>
            <a:r>
              <a:rPr lang="tr-TR" u="sng" dirty="0" smtClean="0"/>
              <a:t>’,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Nekroz, </a:t>
            </a:r>
            <a:r>
              <a:rPr lang="tr-TR" dirty="0" err="1" smtClean="0"/>
              <a:t>gangren</a:t>
            </a:r>
            <a:r>
              <a:rPr lang="tr-TR" dirty="0" smtClean="0"/>
              <a:t>, </a:t>
            </a:r>
            <a:r>
              <a:rPr lang="tr-TR" dirty="0" err="1" smtClean="0"/>
              <a:t>allerjik</a:t>
            </a:r>
            <a:r>
              <a:rPr lang="tr-TR" dirty="0" smtClean="0"/>
              <a:t>                                             reaksiyonlar, </a:t>
            </a:r>
            <a:r>
              <a:rPr lang="tr-TR" dirty="0" err="1" smtClean="0"/>
              <a:t>renal</a:t>
            </a:r>
            <a:r>
              <a:rPr lang="tr-TR" dirty="0" smtClean="0"/>
              <a:t> hasar,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Rekürrent</a:t>
            </a:r>
            <a:r>
              <a:rPr lang="tr-TR" dirty="0" smtClean="0"/>
              <a:t> </a:t>
            </a:r>
            <a:r>
              <a:rPr lang="tr-TR" dirty="0" err="1" smtClean="0"/>
              <a:t>hemoraji</a:t>
            </a:r>
            <a:r>
              <a:rPr lang="tr-TR" dirty="0" smtClean="0"/>
              <a:t>, IUGR, 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852738"/>
            <a:ext cx="33289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CERRAHİ YÖNETİM</a:t>
            </a:r>
            <a:br>
              <a:rPr lang="tr-TR" b="1" dirty="0" smtClean="0"/>
            </a:br>
            <a:r>
              <a:rPr lang="tr-TR" b="1" dirty="0" smtClean="0"/>
              <a:t>Histerektomi,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pPr eaLnBrk="1" hangingPunct="1"/>
            <a:r>
              <a:rPr lang="tr-TR" altLang="tr-TR" b="1" u="sng" dirty="0" smtClean="0"/>
              <a:t>Plasenta akreta</a:t>
            </a:r>
            <a:r>
              <a:rPr lang="tr-TR" altLang="tr-TR" b="1" dirty="0" smtClean="0"/>
              <a:t> </a:t>
            </a:r>
            <a:r>
              <a:rPr lang="tr-TR" altLang="tr-TR" dirty="0" smtClean="0"/>
              <a:t>vakalarının büyük çoğunluğunda (özellikle de fertilite sorunu olmayan vakalarda) </a:t>
            </a:r>
            <a:r>
              <a:rPr lang="tr-TR" altLang="tr-TR" dirty="0" smtClean="0">
                <a:solidFill>
                  <a:srgbClr val="FF0000"/>
                </a:solidFill>
              </a:rPr>
              <a:t>‘</a:t>
            </a:r>
            <a:r>
              <a:rPr lang="tr-TR" altLang="tr-TR" b="1" u="sng" dirty="0" smtClean="0">
                <a:solidFill>
                  <a:srgbClr val="FF0000"/>
                </a:solidFill>
              </a:rPr>
              <a:t>ilk tedavi seçeneğidir’</a:t>
            </a:r>
            <a:r>
              <a:rPr lang="tr-TR" altLang="tr-TR" dirty="0" smtClean="0"/>
              <a:t>,</a:t>
            </a:r>
          </a:p>
          <a:p>
            <a:pPr eaLnBrk="1" hangingPunct="1"/>
            <a:r>
              <a:rPr lang="tr-TR" altLang="tr-TR" b="1" u="sng" dirty="0" smtClean="0"/>
              <a:t>Eskiden en sık endikasyonu</a:t>
            </a:r>
            <a:r>
              <a:rPr lang="tr-TR" altLang="tr-TR" dirty="0" smtClean="0"/>
              <a:t> ‘</a:t>
            </a:r>
            <a:r>
              <a:rPr lang="tr-TR" altLang="tr-TR" b="1" u="sng" dirty="0" smtClean="0"/>
              <a:t>uterin atoni</a:t>
            </a:r>
            <a:r>
              <a:rPr lang="tr-TR" altLang="tr-TR" dirty="0" smtClean="0"/>
              <a:t>’ idi,</a:t>
            </a:r>
          </a:p>
          <a:p>
            <a:pPr eaLnBrk="1" hangingPunct="1"/>
            <a:r>
              <a:rPr lang="tr-TR" altLang="tr-TR" dirty="0" smtClean="0"/>
              <a:t>Acil peripartum histerektomide </a:t>
            </a:r>
            <a:r>
              <a:rPr lang="tr-TR" altLang="tr-TR" b="1" u="sng" dirty="0" smtClean="0"/>
              <a:t>mortalite oranı </a:t>
            </a:r>
            <a:r>
              <a:rPr lang="tr-TR" altLang="tr-TR" u="sng" dirty="0" smtClean="0"/>
              <a:t>%5</a:t>
            </a:r>
            <a:r>
              <a:rPr lang="tr-TR" altLang="tr-TR" dirty="0" smtClean="0"/>
              <a:t>’e kadar çıkabilir,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CERRAHİ YÖNETİM,</a:t>
            </a:r>
            <a:br>
              <a:rPr lang="tr-TR" b="1" dirty="0" smtClean="0"/>
            </a:br>
            <a:r>
              <a:rPr lang="tr-TR" b="1" dirty="0" err="1" smtClean="0"/>
              <a:t>Histerektomi</a:t>
            </a:r>
            <a:r>
              <a:rPr lang="tr-TR" b="1" dirty="0" smtClean="0"/>
              <a:t> Tekniği,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Yeterli </a:t>
            </a:r>
            <a:r>
              <a:rPr lang="tr-TR" altLang="tr-TR" b="1" dirty="0" smtClean="0"/>
              <a:t>‘exposure’</a:t>
            </a:r>
            <a:r>
              <a:rPr lang="tr-TR" altLang="tr-TR" dirty="0" smtClean="0"/>
              <a:t>,</a:t>
            </a:r>
          </a:p>
          <a:p>
            <a:pPr eaLnBrk="1" hangingPunct="1"/>
            <a:r>
              <a:rPr lang="tr-TR" altLang="tr-TR" dirty="0" smtClean="0"/>
              <a:t>‘</a:t>
            </a:r>
            <a:r>
              <a:rPr lang="tr-TR" altLang="tr-TR" b="1" dirty="0" smtClean="0"/>
              <a:t>Avasküler</a:t>
            </a:r>
            <a:r>
              <a:rPr lang="tr-TR" altLang="tr-TR" dirty="0" smtClean="0"/>
              <a:t>’ planlar,</a:t>
            </a:r>
          </a:p>
          <a:p>
            <a:pPr eaLnBrk="1" hangingPunct="1"/>
            <a:r>
              <a:rPr lang="tr-TR" altLang="tr-TR" dirty="0" smtClean="0"/>
              <a:t>Hipogastrik arter ligasyonu?, </a:t>
            </a:r>
          </a:p>
          <a:p>
            <a:pPr eaLnBrk="1" hangingPunct="1"/>
            <a:r>
              <a:rPr lang="tr-TR" altLang="tr-TR" dirty="0" smtClean="0"/>
              <a:t>Üreter diseksiyonu?,</a:t>
            </a:r>
          </a:p>
          <a:p>
            <a:pPr eaLnBrk="1" hangingPunct="1"/>
            <a:r>
              <a:rPr lang="tr-TR" b="1" dirty="0" smtClean="0"/>
              <a:t>Hasta stabil mi değil mi?</a:t>
            </a:r>
            <a:r>
              <a:rPr lang="tr-TR" dirty="0" smtClean="0"/>
              <a:t>,</a:t>
            </a:r>
          </a:p>
          <a:p>
            <a:pPr eaLnBrk="1" hangingPunct="1"/>
            <a:r>
              <a:rPr lang="tr-TR" altLang="tr-TR" dirty="0" smtClean="0"/>
              <a:t>Hipotansif hastada kan basıncı normalleşinceye kadar bekle, </a:t>
            </a:r>
          </a:p>
          <a:p>
            <a:pPr eaLnBrk="1" hangingPunct="1"/>
            <a:r>
              <a:rPr lang="tr-TR" altLang="tr-TR" dirty="0" smtClean="0"/>
              <a:t>Koterin dikkatli kullanımı,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CERRAHİ YÖNETİM,</a:t>
            </a:r>
            <a:br>
              <a:rPr lang="tr-TR" b="1" dirty="0" smtClean="0"/>
            </a:br>
            <a:r>
              <a:rPr lang="tr-TR" b="1" dirty="0" err="1" smtClean="0"/>
              <a:t>Histerektomi</a:t>
            </a:r>
            <a:r>
              <a:rPr lang="tr-TR" b="1" dirty="0" smtClean="0"/>
              <a:t> Tekniği,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Anatomik değişiklikler</a:t>
            </a:r>
            <a:r>
              <a:rPr lang="tr-TR" dirty="0" smtClean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Cerrahi pediküllerin kalınlığı,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u="sng" dirty="0"/>
              <a:t>Plasenta akreta</a:t>
            </a:r>
            <a:r>
              <a:rPr lang="tr-TR" dirty="0"/>
              <a:t> vakalarında </a:t>
            </a:r>
            <a:r>
              <a:rPr lang="tr-TR" b="1" dirty="0"/>
              <a:t>uterus</a:t>
            </a:r>
            <a:r>
              <a:rPr lang="tr-TR" dirty="0"/>
              <a:t> ve </a:t>
            </a:r>
            <a:r>
              <a:rPr lang="tr-TR" b="1" dirty="0"/>
              <a:t>parametriumlar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‘</a:t>
            </a:r>
            <a:r>
              <a:rPr lang="tr-TR" b="1" u="sng" dirty="0">
                <a:solidFill>
                  <a:srgbClr val="FF0000"/>
                </a:solidFill>
              </a:rPr>
              <a:t>ıslak mukavva</a:t>
            </a:r>
            <a:r>
              <a:rPr lang="tr-TR" b="1" dirty="0">
                <a:solidFill>
                  <a:srgbClr val="FF0000"/>
                </a:solidFill>
              </a:rPr>
              <a:t>’ </a:t>
            </a:r>
            <a:r>
              <a:rPr lang="tr-TR" dirty="0"/>
              <a:t>kıvamındadır,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‘</a:t>
            </a:r>
            <a:r>
              <a:rPr lang="tr-TR" b="1" u="sng" dirty="0"/>
              <a:t>Glassman intestinal clamp</a:t>
            </a:r>
            <a:r>
              <a:rPr lang="tr-TR" dirty="0"/>
              <a:t>’ kullanılabilir,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Komşu organların harabiyeti</a:t>
            </a:r>
            <a:r>
              <a:rPr lang="tr-TR" dirty="0" smtClean="0"/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Üriner traktus hasarı: sıklıkla mesane (%5-20),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</a:rPr>
              <a:t>TOTAL/SUBTOTAL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HİSTEREKTOMİ</a:t>
            </a:r>
            <a:r>
              <a:rPr lang="tr-TR" dirty="0" smtClean="0"/>
              <a:t>,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‘GLASSMAN İNTESTİNAL CLAMP’</a:t>
            </a:r>
          </a:p>
        </p:txBody>
      </p:sp>
      <p:pic>
        <p:nvPicPr>
          <p:cNvPr id="20483" name="Picture 2" descr="C:\Users\Teksin\Desktop\Postpartum Hemoraji AAkdemir\glassman clam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270250"/>
            <a:ext cx="4537075" cy="3397250"/>
          </a:xfrm>
          <a:noFill/>
        </p:spPr>
      </p:pic>
      <p:pic>
        <p:nvPicPr>
          <p:cNvPr id="20484" name="Picture 3" descr="C:\Users\Teksin\Desktop\Postpartum Hemoraji AAkdemir\glassman clamp iç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48228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tr-TR" altLang="tr-TR" b="1" smtClean="0"/>
              <a:t>PERİ/POSTPARTUM HEMORAJİLER</a:t>
            </a:r>
          </a:p>
        </p:txBody>
      </p:sp>
      <p:sp>
        <p:nvSpPr>
          <p:cNvPr id="3075" name="2 İçerik Yer Tutucusu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tr-TR" altLang="tr-TR" smtClean="0"/>
              <a:t>Babür İmparatoriçesi, </a:t>
            </a:r>
            <a:r>
              <a:rPr lang="tr-TR" altLang="tr-TR" b="1" smtClean="0"/>
              <a:t>‘</a:t>
            </a:r>
            <a:r>
              <a:rPr lang="en-US" altLang="tr-TR" b="1" smtClean="0"/>
              <a:t>M</a:t>
            </a:r>
            <a:r>
              <a:rPr lang="tr-TR" altLang="tr-TR" b="1" smtClean="0"/>
              <a:t>ü</a:t>
            </a:r>
            <a:r>
              <a:rPr lang="en-US" altLang="tr-TR" b="1" smtClean="0"/>
              <a:t>mtaz</a:t>
            </a:r>
            <a:r>
              <a:rPr lang="tr-TR" altLang="tr-TR" b="1" smtClean="0"/>
              <a:t> </a:t>
            </a:r>
            <a:r>
              <a:rPr lang="en-US" altLang="tr-TR" b="1" smtClean="0"/>
              <a:t>Mahal</a:t>
            </a:r>
            <a:r>
              <a:rPr lang="tr-TR" altLang="tr-TR" b="1" smtClean="0"/>
              <a:t> (Ercümend Banu Begüm)’</a:t>
            </a:r>
            <a:r>
              <a:rPr lang="tr-TR" altLang="tr-TR" smtClean="0"/>
              <a:t>, </a:t>
            </a:r>
            <a:r>
              <a:rPr lang="en-US" altLang="tr-TR" smtClean="0"/>
              <a:t>1630</a:t>
            </a:r>
            <a:r>
              <a:rPr lang="tr-TR" altLang="tr-TR" smtClean="0"/>
              <a:t>,</a:t>
            </a:r>
          </a:p>
          <a:p>
            <a:pPr eaLnBrk="1" hangingPunct="1"/>
            <a:r>
              <a:rPr lang="tr-TR" altLang="tr-TR" smtClean="0"/>
              <a:t>Sultan IV. Murat’ın Kızı,</a:t>
            </a:r>
            <a:r>
              <a:rPr lang="tr-TR" altLang="tr-TR" b="1" smtClean="0"/>
              <a:t> ‘Esmehan Kaya Sultan’</a:t>
            </a:r>
            <a:r>
              <a:rPr lang="tr-TR" altLang="tr-TR" smtClean="0"/>
              <a:t>, 1659, </a:t>
            </a:r>
          </a:p>
          <a:p>
            <a:pPr eaLnBrk="1" hangingPunct="1"/>
            <a:r>
              <a:rPr lang="tr-TR" altLang="tr-TR" smtClean="0"/>
              <a:t>Galler Prensesi, ‘</a:t>
            </a:r>
            <a:r>
              <a:rPr lang="tr-TR" altLang="tr-TR" b="1" smtClean="0"/>
              <a:t>Charlotte Augusta’</a:t>
            </a:r>
            <a:r>
              <a:rPr lang="tr-TR" altLang="tr-TR" smtClean="0"/>
              <a:t>, 1817,</a:t>
            </a:r>
          </a:p>
        </p:txBody>
      </p:sp>
      <p:pic>
        <p:nvPicPr>
          <p:cNvPr id="3076" name="Picture 4" descr="C:\Users\Teksin\Desktop\Postpartum Hemoraji AAkdemir\charlo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2095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Teksin\Desktop\Postpartum Hemoraji AAkdemir\220px-Mumtaz_Mah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20875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Teksin\Desktop\Postpartum Hemoraji AAkdemir\Taj_Mahal_(south_view,_200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86238"/>
            <a:ext cx="29448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0"/>
            <a:ext cx="8782050" cy="4437063"/>
          </a:xfr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65625"/>
            <a:ext cx="57610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866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5876925"/>
            <a:ext cx="3879850" cy="360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1198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125538"/>
            <a:ext cx="2952750" cy="358775"/>
          </a:xfrm>
          <a:noFill/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8877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10527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4867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773238"/>
            <a:ext cx="3733800" cy="431800"/>
          </a:xfrm>
          <a:noFill/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71516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tr-TR" altLang="tr-TR" smtClean="0"/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smtClean="0"/>
              <a:t>Number 529, July 2012 (Reaffirmed 2017)</a:t>
            </a:r>
          </a:p>
          <a:p>
            <a:pPr algn="ctr">
              <a:buFont typeface="Arial" panose="020B0604020202020204" pitchFamily="34" charset="0"/>
              <a:buNone/>
            </a:pPr>
            <a:endParaRPr lang="tr-TR" altLang="tr-TR" sz="2000" b="1" smtClean="0"/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b="1" smtClean="0"/>
              <a:t>PLACENTA ACCRETA</a:t>
            </a:r>
            <a:endParaRPr lang="tr-TR" altLang="tr-TR" sz="2000" smtClean="0"/>
          </a:p>
          <a:p>
            <a:endParaRPr lang="tr-TR" altLang="tr-TR" sz="2000" b="1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000" b="1" smtClean="0"/>
              <a:t>      ABSTRACT:</a:t>
            </a:r>
            <a:r>
              <a:rPr lang="tr-TR" altLang="tr-TR" sz="2000" smtClean="0"/>
              <a:t>  In general, the </a:t>
            </a:r>
            <a:r>
              <a:rPr lang="tr-TR" altLang="tr-TR" sz="2000" b="1" smtClean="0"/>
              <a:t>recommended management of suspected </a:t>
            </a:r>
            <a:r>
              <a:rPr lang="tr-TR" altLang="tr-TR" sz="2000" b="1" smtClean="0">
                <a:solidFill>
                  <a:srgbClr val="FF0000"/>
                </a:solidFill>
              </a:rPr>
              <a:t>‘placenta accreta’</a:t>
            </a:r>
            <a:r>
              <a:rPr lang="tr-TR" altLang="tr-TR" sz="2000" smtClean="0"/>
              <a:t> is </a:t>
            </a:r>
            <a:r>
              <a:rPr lang="tr-TR" altLang="tr-TR" sz="2000" b="1" smtClean="0">
                <a:solidFill>
                  <a:srgbClr val="FF0000"/>
                </a:solidFill>
              </a:rPr>
              <a:t>PLANNED PRETERM CESAREAN HYSTERECTOMY </a:t>
            </a:r>
            <a:r>
              <a:rPr lang="tr-TR" altLang="tr-TR" sz="2000" smtClean="0"/>
              <a:t>with the </a:t>
            </a:r>
            <a:r>
              <a:rPr lang="tr-TR" altLang="tr-TR" sz="2000" b="1" smtClean="0"/>
              <a:t>placenta left in situ</a:t>
            </a:r>
            <a:r>
              <a:rPr lang="tr-TR" altLang="tr-TR" sz="2000" smtClean="0"/>
              <a:t> because attempts at removal of the placenta are associated with significant hemorrhagic morbidity. However, </a:t>
            </a:r>
            <a:r>
              <a:rPr lang="tr-TR" altLang="tr-TR" sz="2000" b="1" smtClean="0"/>
              <a:t>surgical management of placenta accreta may be individualized</a:t>
            </a:r>
            <a:r>
              <a:rPr lang="tr-TR" altLang="tr-TR" sz="2000" smtClean="0"/>
              <a:t>. </a:t>
            </a:r>
            <a:r>
              <a:rPr lang="tr-TR" altLang="tr-TR" smtClean="0"/>
              <a:t> </a:t>
            </a:r>
          </a:p>
          <a:p>
            <a:endParaRPr lang="tr-TR" altLang="tr-TR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280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7691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847850"/>
            <a:ext cx="6119812" cy="5027613"/>
          </a:xfr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2209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0"/>
            <a:ext cx="6480175" cy="2133600"/>
          </a:xfrm>
          <a:noFill/>
        </p:spPr>
      </p:pic>
      <p:pic>
        <p:nvPicPr>
          <p:cNvPr id="2765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276475"/>
            <a:ext cx="5759450" cy="458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280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25" y="2298700"/>
            <a:ext cx="5486400" cy="776288"/>
          </a:xfrm>
          <a:noFill/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3346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52117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386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25"/>
            <a:ext cx="17938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CERRAHİ YÖNETİM,</a:t>
            </a:r>
            <a:br>
              <a:rPr lang="tr-TR" b="1" dirty="0" smtClean="0"/>
            </a:br>
            <a:r>
              <a:rPr lang="tr-TR" b="1" dirty="0" err="1" smtClean="0"/>
              <a:t>Pelvic</a:t>
            </a:r>
            <a:r>
              <a:rPr lang="tr-TR" b="1" dirty="0" smtClean="0"/>
              <a:t> </a:t>
            </a:r>
            <a:r>
              <a:rPr lang="tr-TR" b="1" dirty="0" err="1" smtClean="0"/>
              <a:t>Pressure</a:t>
            </a:r>
            <a:r>
              <a:rPr lang="tr-TR" b="1" dirty="0" smtClean="0"/>
              <a:t> </a:t>
            </a:r>
            <a:r>
              <a:rPr lang="tr-TR" b="1" dirty="0" err="1" smtClean="0"/>
              <a:t>Packing</a:t>
            </a:r>
            <a:r>
              <a:rPr lang="tr-TR" b="1" dirty="0" smtClean="0"/>
              <a:t>,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b="1" smtClean="0"/>
              <a:t>Amaç:</a:t>
            </a:r>
            <a:r>
              <a:rPr lang="tr-TR" altLang="tr-TR" smtClean="0"/>
              <a:t> Pelvik Vasküler                             Kompresyon,</a:t>
            </a:r>
          </a:p>
          <a:p>
            <a:pPr eaLnBrk="1" hangingPunct="1"/>
            <a:r>
              <a:rPr lang="tr-TR" altLang="tr-TR" smtClean="0"/>
              <a:t>‘Logothetopulos pack’,</a:t>
            </a:r>
          </a:p>
          <a:p>
            <a:pPr eaLnBrk="1" hangingPunct="1"/>
            <a:r>
              <a:rPr lang="tr-TR" altLang="tr-TR" smtClean="0"/>
              <a:t>‘Mushroom pack’, </a:t>
            </a:r>
          </a:p>
          <a:p>
            <a:pPr eaLnBrk="1" hangingPunct="1"/>
            <a:r>
              <a:rPr lang="tr-TR" altLang="tr-TR" smtClean="0"/>
              <a:t>‘Umbrella pack’,</a:t>
            </a:r>
          </a:p>
          <a:p>
            <a:pPr eaLnBrk="1" hangingPunct="1"/>
            <a:r>
              <a:rPr lang="tr-TR" altLang="tr-TR" smtClean="0"/>
              <a:t>‘Parachute pack’, </a:t>
            </a:r>
          </a:p>
          <a:p>
            <a:pPr eaLnBrk="1" hangingPunct="1"/>
            <a:r>
              <a:rPr lang="tr-TR" altLang="tr-TR" smtClean="0"/>
              <a:t>Enfeksiyon, barsakda iskemi                                                         ve infarkt,</a:t>
            </a:r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57338"/>
            <a:ext cx="2363787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24525" y="3933825"/>
            <a:ext cx="33321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/>
            <a:r>
              <a:rPr lang="tr-TR" altLang="tr-TR" sz="3200" b="1" u="sng" dirty="0" smtClean="0"/>
              <a:t>TECRÜBELİ EKİPLER İLE ‘MULTİDİSİPLİNER’ YÖNETİM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6453187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z="3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/>
              <a:t>YETERLİ CERRAHİ EKİPMAN, DONANIM ve ‘TECRÜBE’,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/>
              <a:t>SORUMLU EKİP:  </a:t>
            </a:r>
            <a:r>
              <a:rPr lang="tr-TR" sz="4400" dirty="0" smtClean="0"/>
              <a:t>Anestezi ekibi, Doğum ekibi, cerrahi hemşire ve personel,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/>
              <a:t>İhtiyaç halinde </a:t>
            </a:r>
            <a:r>
              <a:rPr lang="tr-TR" sz="4400" dirty="0" smtClean="0">
                <a:solidFill>
                  <a:srgbClr val="FF0000"/>
                </a:solidFill>
              </a:rPr>
              <a:t>‘</a:t>
            </a:r>
            <a:r>
              <a:rPr lang="tr-TR" sz="4400" b="1" dirty="0" smtClean="0">
                <a:solidFill>
                  <a:srgbClr val="FF0000"/>
                </a:solidFill>
              </a:rPr>
              <a:t>DESTEK TALEBİ ve İMKANI’ </a:t>
            </a:r>
            <a:r>
              <a:rPr lang="tr-TR" sz="4400" dirty="0" smtClean="0"/>
              <a:t>(tecrübe veya moral desteği; gereğinde Jinekolog Onkolog, GKD Cerrahı, Ürolog) ),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u="sng" dirty="0" smtClean="0"/>
              <a:t>KAOTİK</a:t>
            </a:r>
            <a:r>
              <a:rPr lang="tr-TR" sz="4400" u="sng" dirty="0" smtClean="0"/>
              <a:t> ve </a:t>
            </a:r>
            <a:r>
              <a:rPr lang="tr-TR" sz="4400" b="1" u="sng" dirty="0" smtClean="0"/>
              <a:t>STRESLİ</a:t>
            </a:r>
            <a:r>
              <a:rPr lang="tr-TR" sz="4400" dirty="0" smtClean="0"/>
              <a:t> ortamda </a:t>
            </a:r>
            <a:r>
              <a:rPr lang="tr-TR" sz="4400" dirty="0" smtClean="0">
                <a:solidFill>
                  <a:srgbClr val="FF0000"/>
                </a:solidFill>
              </a:rPr>
              <a:t>‘</a:t>
            </a:r>
            <a:r>
              <a:rPr lang="tr-TR" sz="4400" b="1" u="sng" dirty="0" smtClean="0">
                <a:solidFill>
                  <a:srgbClr val="FF0000"/>
                </a:solidFill>
              </a:rPr>
              <a:t>SÜKUNETİN TEMİNİ VE DEVAMI</a:t>
            </a:r>
            <a:r>
              <a:rPr lang="tr-TR" sz="4400" dirty="0" smtClean="0">
                <a:solidFill>
                  <a:srgbClr val="FF0000"/>
                </a:solidFill>
              </a:rPr>
              <a:t>’,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/>
              <a:t>KOORDİNASYON</a:t>
            </a:r>
            <a:r>
              <a:rPr lang="tr-TR" sz="4400" dirty="0" smtClean="0"/>
              <a:t>: ‘</a:t>
            </a:r>
            <a:r>
              <a:rPr lang="tr-TR" sz="4400" b="1" dirty="0" err="1" smtClean="0">
                <a:solidFill>
                  <a:srgbClr val="FF0000"/>
                </a:solidFill>
              </a:rPr>
              <a:t>Muhattabına</a:t>
            </a:r>
            <a:r>
              <a:rPr lang="tr-TR" sz="4400" dirty="0" smtClean="0"/>
              <a:t>’, ‘</a:t>
            </a:r>
            <a:r>
              <a:rPr lang="tr-TR" sz="4400" b="1" dirty="0" err="1" smtClean="0">
                <a:solidFill>
                  <a:srgbClr val="FF0000"/>
                </a:solidFill>
              </a:rPr>
              <a:t>order</a:t>
            </a:r>
            <a:r>
              <a:rPr lang="tr-TR" sz="4400" dirty="0" err="1" smtClean="0"/>
              <a:t>’ların</a:t>
            </a:r>
            <a:r>
              <a:rPr lang="tr-TR" sz="4400" dirty="0" smtClean="0"/>
              <a:t> </a:t>
            </a:r>
            <a:r>
              <a:rPr lang="tr-TR" sz="4400" u="sng" dirty="0" smtClean="0"/>
              <a:t>doğru ve düzenli</a:t>
            </a:r>
            <a:r>
              <a:rPr lang="tr-TR" sz="4400" dirty="0" smtClean="0"/>
              <a:t> olarak </a:t>
            </a:r>
            <a:r>
              <a:rPr lang="tr-TR" sz="4400" u="sng" dirty="0" smtClean="0"/>
              <a:t>kısa, açık ve net</a:t>
            </a:r>
            <a:r>
              <a:rPr lang="tr-TR" sz="4400" dirty="0" smtClean="0"/>
              <a:t> şekilde verilmesi,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u="sng" dirty="0" smtClean="0"/>
              <a:t>Operasyon odasında</a:t>
            </a:r>
            <a:r>
              <a:rPr lang="tr-TR" sz="4400" dirty="0" smtClean="0"/>
              <a:t> </a:t>
            </a:r>
            <a:r>
              <a:rPr lang="tr-TR" sz="4400" b="1" dirty="0" smtClean="0">
                <a:solidFill>
                  <a:srgbClr val="FF0000"/>
                </a:solidFill>
              </a:rPr>
              <a:t>‘sadece’ ‘</a:t>
            </a:r>
            <a:r>
              <a:rPr lang="tr-TR" sz="4400" b="1" u="sng" dirty="0" smtClean="0">
                <a:solidFill>
                  <a:srgbClr val="FF0000"/>
                </a:solidFill>
              </a:rPr>
              <a:t>VAKA YÖNETİMİNDEN SORUMLU EKİPLERİN’  </a:t>
            </a:r>
            <a:r>
              <a:rPr lang="tr-TR" sz="4400" u="sng" dirty="0" smtClean="0"/>
              <a:t>olması</a:t>
            </a:r>
            <a:r>
              <a:rPr lang="tr-TR" sz="4400" dirty="0" smtClean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4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/>
              <a:t>KAN BANKASI,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/>
              <a:t>YOĞUN BAKIM,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4400" dirty="0" smtClean="0"/>
              <a:t>Radyoloji ?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PLASENTA AKRETA-İNKRETA-PERKRETA,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u="sng" dirty="0" smtClean="0">
                <a:solidFill>
                  <a:srgbClr val="FF0000"/>
                </a:solidFill>
              </a:rPr>
              <a:t>Günümüzde</a:t>
            </a:r>
            <a:r>
              <a:rPr lang="tr-TR" altLang="tr-TR" dirty="0" smtClean="0">
                <a:solidFill>
                  <a:srgbClr val="FF0000"/>
                </a:solidFill>
              </a:rPr>
              <a:t> </a:t>
            </a:r>
            <a:r>
              <a:rPr lang="tr-TR" altLang="tr-TR" u="sng" dirty="0" smtClean="0">
                <a:solidFill>
                  <a:srgbClr val="FF0000"/>
                </a:solidFill>
              </a:rPr>
              <a:t>ciddi PPH vakalarının</a:t>
            </a:r>
            <a:r>
              <a:rPr lang="tr-TR" altLang="tr-TR" dirty="0" smtClean="0">
                <a:solidFill>
                  <a:srgbClr val="FF0000"/>
                </a:solidFill>
              </a:rPr>
              <a:t> </a:t>
            </a:r>
            <a:r>
              <a:rPr lang="tr-TR" altLang="tr-TR" u="sng" dirty="0" smtClean="0">
                <a:solidFill>
                  <a:srgbClr val="FF0000"/>
                </a:solidFill>
              </a:rPr>
              <a:t>en sık nedenidir</a:t>
            </a:r>
            <a:r>
              <a:rPr lang="tr-TR" altLang="tr-TR" dirty="0" smtClean="0">
                <a:solidFill>
                  <a:srgbClr val="FF0000"/>
                </a:solidFill>
              </a:rPr>
              <a:t>,  </a:t>
            </a:r>
          </a:p>
          <a:p>
            <a:pPr eaLnBrk="1" hangingPunct="1"/>
            <a:endParaRPr lang="tr-TR" altLang="tr-TR" u="sng" dirty="0" smtClean="0"/>
          </a:p>
          <a:p>
            <a:pPr eaLnBrk="1" hangingPunct="1"/>
            <a:r>
              <a:rPr lang="tr-TR" altLang="tr-TR" u="sng" dirty="0" smtClean="0"/>
              <a:t>Peripartum histerektomilerin de</a:t>
            </a:r>
            <a:r>
              <a:rPr lang="tr-TR" altLang="tr-TR" dirty="0" smtClean="0"/>
              <a:t> </a:t>
            </a:r>
            <a:r>
              <a:rPr lang="tr-TR" altLang="tr-TR" u="sng" dirty="0" smtClean="0"/>
              <a:t>en sık nedenidir</a:t>
            </a:r>
            <a:r>
              <a:rPr lang="tr-TR" altLang="tr-TR" dirty="0" smtClean="0"/>
              <a:t>,</a:t>
            </a:r>
          </a:p>
          <a:p>
            <a:pPr eaLnBrk="1" hangingPunct="1"/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PREOPERATİF HAZIRLIK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 smtClean="0"/>
              <a:t>Doğum zamanlaması</a:t>
            </a:r>
            <a:r>
              <a:rPr lang="tr-TR" altLang="tr-TR" dirty="0" smtClean="0"/>
              <a:t>,</a:t>
            </a:r>
          </a:p>
          <a:p>
            <a:r>
              <a:rPr lang="tr-TR" altLang="tr-TR" dirty="0" smtClean="0"/>
              <a:t>Üreteral stent?,</a:t>
            </a:r>
          </a:p>
          <a:p>
            <a:r>
              <a:rPr lang="tr-TR" altLang="tr-TR" dirty="0" smtClean="0"/>
              <a:t>Sistoskopi?,</a:t>
            </a:r>
          </a:p>
          <a:p>
            <a:r>
              <a:rPr lang="tr-TR" altLang="tr-TR" dirty="0" smtClean="0"/>
              <a:t>Femoral arter kateterizasyonu?,</a:t>
            </a:r>
          </a:p>
          <a:p>
            <a:r>
              <a:rPr lang="tr-TR" altLang="tr-TR" b="1" dirty="0" smtClean="0"/>
              <a:t>KAN VE KAN ÜRÜNLERİ HAZIRLIĞI</a:t>
            </a:r>
            <a:r>
              <a:rPr lang="tr-TR" altLang="tr-TR" dirty="0" smtClean="0"/>
              <a:t>,</a:t>
            </a:r>
          </a:p>
          <a:p>
            <a:r>
              <a:rPr lang="tr-TR" altLang="tr-TR" b="1" dirty="0" smtClean="0">
                <a:solidFill>
                  <a:srgbClr val="FF0000"/>
                </a:solidFill>
              </a:rPr>
              <a:t>‘PLACENTAL MAPPING’</a:t>
            </a:r>
            <a:r>
              <a:rPr lang="tr-TR" altLang="tr-TR" dirty="0" smtClean="0">
                <a:solidFill>
                  <a:srgbClr val="FF0000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tr-TR" altLang="tr-TR" b="1" smtClean="0"/>
              <a:t>CERRAHİ TEDAVİ ?</a:t>
            </a:r>
            <a:endParaRPr lang="tr-TR" altLang="tr-TR" smtClean="0"/>
          </a:p>
        </p:txBody>
      </p:sp>
      <p:sp>
        <p:nvSpPr>
          <p:cNvPr id="32771" name="İçerik Yer Tutucus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endParaRPr lang="tr-TR" altLang="tr-TR" b="1" dirty="0" smtClean="0"/>
          </a:p>
          <a:p>
            <a:r>
              <a:rPr lang="tr-TR" altLang="tr-TR" b="1" dirty="0" smtClean="0"/>
              <a:t>RADİKAL CERRAHİ: </a:t>
            </a:r>
            <a:r>
              <a:rPr lang="tr-TR" altLang="tr-TR" b="1" dirty="0" smtClean="0">
                <a:solidFill>
                  <a:srgbClr val="FF0000"/>
                </a:solidFill>
              </a:rPr>
              <a:t>HİSTEREKTOMİ, </a:t>
            </a:r>
          </a:p>
          <a:p>
            <a:endParaRPr lang="tr-TR" altLang="tr-TR" b="1" dirty="0" smtClean="0"/>
          </a:p>
          <a:p>
            <a:r>
              <a:rPr lang="tr-TR" altLang="tr-TR" b="1" dirty="0" smtClean="0"/>
              <a:t>ORGAN KORUYUCU CERRAHİ: </a:t>
            </a:r>
            <a:r>
              <a:rPr lang="tr-TR" altLang="tr-TR" b="1" dirty="0" smtClean="0">
                <a:solidFill>
                  <a:srgbClr val="FF0000"/>
                </a:solidFill>
              </a:rPr>
              <a:t>İNVAZYON SAHASININ EKSİZYONU,</a:t>
            </a:r>
          </a:p>
          <a:p>
            <a:endParaRPr lang="tr-TR" altLang="tr-TR" b="1" dirty="0" smtClean="0"/>
          </a:p>
          <a:p>
            <a:r>
              <a:rPr lang="tr-TR" altLang="tr-TR" b="1" dirty="0" smtClean="0"/>
              <a:t>KARAR: PRE/PEROPERATİF,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tr-TR" altLang="tr-TR" b="1" smtClean="0"/>
              <a:t>PEROPERATİF MASİF KANAMAYA NEDEN OLAN CERRAHİ ETAPLAR</a:t>
            </a:r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  <a:p>
            <a:r>
              <a:rPr lang="tr-TR" altLang="tr-TR" b="1" smtClean="0"/>
              <a:t>1.</a:t>
            </a:r>
            <a:r>
              <a:rPr lang="tr-TR" altLang="tr-TR" smtClean="0"/>
              <a:t> </a:t>
            </a:r>
            <a:r>
              <a:rPr lang="tr-TR" altLang="tr-TR" b="1" smtClean="0"/>
              <a:t>HİSTEROTOMİ LOKALİZASYONU,</a:t>
            </a:r>
          </a:p>
          <a:p>
            <a:r>
              <a:rPr lang="tr-TR" altLang="tr-TR" b="1" smtClean="0"/>
              <a:t>2.</a:t>
            </a:r>
            <a:r>
              <a:rPr lang="tr-TR" altLang="tr-TR" smtClean="0"/>
              <a:t> </a:t>
            </a:r>
            <a:r>
              <a:rPr lang="tr-TR" altLang="tr-TR" b="1" smtClean="0"/>
              <a:t>PLASENTANIN ÇIKARILMASI?,</a:t>
            </a:r>
          </a:p>
          <a:p>
            <a:r>
              <a:rPr lang="tr-TR" altLang="tr-TR" b="1" smtClean="0"/>
              <a:t>3. MESANE DİSEKSİYONU,</a:t>
            </a:r>
          </a:p>
          <a:p>
            <a:r>
              <a:rPr lang="tr-TR" altLang="tr-TR" b="1" smtClean="0"/>
              <a:t>4. HİSTEREKTOMİ,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95288" y="4797425"/>
            <a:ext cx="8208962" cy="14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4800" b="1" dirty="0">
                <a:solidFill>
                  <a:srgbClr val="FF0000"/>
                </a:solidFill>
              </a:rPr>
              <a:t>PLASENTAYA YAKLAŞTIKÇA                           KANAMA ARTAR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r>
              <a:rPr lang="tr-TR" altLang="tr-TR" b="1" smtClean="0"/>
              <a:t>HİSTEREKTOMİ &amp; ETAPLAR</a:t>
            </a:r>
            <a:endParaRPr lang="tr-TR" altLang="tr-TR" smtClean="0"/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>
          <a:xfrm>
            <a:off x="0" y="549275"/>
            <a:ext cx="8697913" cy="4525963"/>
          </a:xfrm>
        </p:spPr>
        <p:txBody>
          <a:bodyPr/>
          <a:lstStyle/>
          <a:p>
            <a:r>
              <a:rPr lang="tr-TR" altLang="tr-TR" sz="2800" b="1" smtClean="0"/>
              <a:t>Pozisyon:</a:t>
            </a:r>
            <a:r>
              <a:rPr lang="tr-TR" altLang="tr-TR" sz="2800" smtClean="0"/>
              <a:t> Dorsal litotomi, </a:t>
            </a:r>
          </a:p>
          <a:p>
            <a:r>
              <a:rPr lang="tr-TR" altLang="tr-TR" sz="2800" b="1" smtClean="0"/>
              <a:t>Anestezi?: </a:t>
            </a:r>
            <a:r>
              <a:rPr lang="tr-TR" altLang="tr-TR" sz="2800" b="1" u="sng" smtClean="0"/>
              <a:t>Genel</a:t>
            </a:r>
            <a:r>
              <a:rPr lang="tr-TR" altLang="tr-TR" sz="2800" smtClean="0"/>
              <a:t> veya spinal,</a:t>
            </a:r>
          </a:p>
          <a:p>
            <a:r>
              <a:rPr lang="tr-TR" altLang="tr-TR" sz="2800" b="1" smtClean="0"/>
              <a:t>Batın insizyonu?: </a:t>
            </a:r>
            <a:r>
              <a:rPr lang="tr-TR" altLang="tr-TR" sz="2800" b="1" u="sng" smtClean="0"/>
              <a:t>Median</a:t>
            </a:r>
            <a:r>
              <a:rPr lang="tr-TR" altLang="tr-TR" sz="2800" smtClean="0"/>
              <a:t> veya phannenstial,</a:t>
            </a:r>
          </a:p>
          <a:p>
            <a:r>
              <a:rPr lang="tr-TR" altLang="tr-TR" sz="2800" b="1" u="sng" smtClean="0"/>
              <a:t>HİSTEROTOMİ</a:t>
            </a:r>
            <a:r>
              <a:rPr lang="tr-TR" altLang="tr-TR" sz="2800" b="1" smtClean="0"/>
              <a:t> ‘</a:t>
            </a:r>
            <a:r>
              <a:rPr lang="tr-TR" altLang="tr-TR" sz="2800" b="1" u="sng" smtClean="0"/>
              <a:t>LOKALİZASYONU</a:t>
            </a:r>
            <a:r>
              <a:rPr lang="tr-TR" altLang="tr-TR" sz="2800" b="1" smtClean="0"/>
              <a:t>’: </a:t>
            </a:r>
            <a:r>
              <a:rPr lang="tr-TR" altLang="tr-TR" sz="2800" b="1" u="sng" smtClean="0">
                <a:solidFill>
                  <a:srgbClr val="FF0000"/>
                </a:solidFill>
              </a:rPr>
              <a:t>Plasentadan uzak</a:t>
            </a:r>
            <a:r>
              <a:rPr lang="tr-TR" altLang="tr-TR" sz="2800" b="1" smtClean="0">
                <a:solidFill>
                  <a:srgbClr val="FF0000"/>
                </a:solidFill>
              </a:rPr>
              <a:t>?, </a:t>
            </a:r>
          </a:p>
          <a:p>
            <a:r>
              <a:rPr lang="tr-TR" altLang="tr-TR" sz="2800" smtClean="0"/>
              <a:t>Fetusun doğurtulması,</a:t>
            </a:r>
          </a:p>
          <a:p>
            <a:r>
              <a:rPr lang="tr-TR" altLang="tr-TR" sz="2800" b="1" u="sng" smtClean="0">
                <a:solidFill>
                  <a:srgbClr val="FF0000"/>
                </a:solidFill>
              </a:rPr>
              <a:t>PLASENTA</a:t>
            </a:r>
            <a:r>
              <a:rPr lang="tr-TR" altLang="tr-TR" sz="2800" b="1" smtClean="0">
                <a:solidFill>
                  <a:srgbClr val="FF0000"/>
                </a:solidFill>
              </a:rPr>
              <a:t> ‘</a:t>
            </a:r>
            <a:r>
              <a:rPr lang="tr-TR" altLang="tr-TR" sz="2800" b="1" u="sng" smtClean="0">
                <a:solidFill>
                  <a:srgbClr val="FF0000"/>
                </a:solidFill>
              </a:rPr>
              <a:t>İN SİTU</a:t>
            </a:r>
            <a:r>
              <a:rPr lang="tr-TR" altLang="tr-TR" sz="2800" b="1" smtClean="0">
                <a:solidFill>
                  <a:srgbClr val="FF0000"/>
                </a:solidFill>
              </a:rPr>
              <a:t>’?,</a:t>
            </a:r>
          </a:p>
          <a:p>
            <a:r>
              <a:rPr lang="tr-TR" altLang="tr-TR" sz="2800" b="1" smtClean="0"/>
              <a:t>Hipogastrik Arter Diseksiyonu ve/veya </a:t>
            </a:r>
            <a:r>
              <a:rPr lang="tr-TR" altLang="tr-TR" sz="2800" b="1" u="sng" smtClean="0"/>
              <a:t>Ligasyonu</a:t>
            </a:r>
            <a:r>
              <a:rPr lang="tr-TR" altLang="tr-TR" sz="2800" b="1" smtClean="0"/>
              <a:t>?,</a:t>
            </a:r>
          </a:p>
          <a:p>
            <a:r>
              <a:rPr lang="tr-TR" altLang="tr-TR" sz="2800" b="1" u="sng" smtClean="0">
                <a:solidFill>
                  <a:srgbClr val="FF0000"/>
                </a:solidFill>
              </a:rPr>
              <a:t>MESANE DİSEKSİYONU</a:t>
            </a:r>
            <a:r>
              <a:rPr lang="tr-TR" altLang="tr-TR" sz="2800" b="1" smtClean="0">
                <a:solidFill>
                  <a:srgbClr val="FF0000"/>
                </a:solidFill>
              </a:rPr>
              <a:t>, </a:t>
            </a:r>
          </a:p>
          <a:p>
            <a:r>
              <a:rPr lang="tr-TR" altLang="tr-TR" sz="2800" smtClean="0"/>
              <a:t>Parametriumların diseksiyonu?,</a:t>
            </a:r>
          </a:p>
          <a:p>
            <a:r>
              <a:rPr lang="tr-TR" altLang="tr-TR" sz="2800" smtClean="0"/>
              <a:t>Üreterlerin diseksiyonu?,</a:t>
            </a:r>
          </a:p>
          <a:p>
            <a:r>
              <a:rPr lang="tr-TR" altLang="tr-TR" sz="2800" b="1" u="sng" smtClean="0"/>
              <a:t>HİSTEREKTOMİ</a:t>
            </a:r>
            <a:r>
              <a:rPr lang="tr-TR" altLang="tr-TR" sz="2800" b="1" smtClean="0"/>
              <a:t> </a:t>
            </a:r>
            <a:r>
              <a:rPr lang="tr-TR" altLang="tr-TR" sz="2800" b="1" smtClean="0">
                <a:solidFill>
                  <a:srgbClr val="FF0000"/>
                </a:solidFill>
              </a:rPr>
              <a:t>(</a:t>
            </a:r>
            <a:r>
              <a:rPr lang="tr-TR" altLang="tr-TR" sz="2800" b="1" u="sng" smtClean="0">
                <a:solidFill>
                  <a:srgbClr val="FF0000"/>
                </a:solidFill>
              </a:rPr>
              <a:t>teknik?</a:t>
            </a:r>
            <a:r>
              <a:rPr lang="tr-TR" altLang="tr-TR" sz="2800" b="1" smtClean="0">
                <a:solidFill>
                  <a:srgbClr val="FF0000"/>
                </a:solidFill>
              </a:rPr>
              <a:t>)</a:t>
            </a:r>
            <a:r>
              <a:rPr lang="tr-TR" altLang="tr-TR" sz="2800" b="1" smtClean="0"/>
              <a:t>, </a:t>
            </a:r>
          </a:p>
          <a:p>
            <a:r>
              <a:rPr lang="tr-TR" altLang="tr-TR" sz="2800" smtClean="0"/>
              <a:t>Dren konulması?; Batın kapatılması</a:t>
            </a:r>
            <a:r>
              <a:rPr lang="tr-TR" altLang="tr-TR" smtClean="0"/>
              <a:t>,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867400" y="4221163"/>
            <a:ext cx="3097213" cy="2520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</a:rPr>
              <a:t>PLACENTADAN </a:t>
            </a:r>
          </a:p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</a:rPr>
              <a:t>UZAK DUR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tr-TR" altLang="tr-TR" sz="3600" b="1" dirty="0" smtClean="0"/>
              <a:t/>
            </a:r>
            <a:br>
              <a:rPr lang="tr-TR" altLang="tr-TR" sz="3600" b="1" dirty="0" smtClean="0"/>
            </a:br>
            <a:r>
              <a:rPr lang="tr-TR" altLang="tr-TR" sz="3600" b="1" dirty="0" smtClean="0"/>
              <a:t>UTERUS KORUYUCU CERRAHİ &amp; ETAPLAR: (A-I)</a:t>
            </a:r>
            <a:br>
              <a:rPr lang="tr-TR" altLang="tr-TR" sz="3600" b="1" dirty="0" smtClean="0"/>
            </a:br>
            <a:endParaRPr lang="tr-TR" altLang="tr-TR" sz="3600" b="1" dirty="0" smtClean="0"/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218113"/>
          </a:xfrm>
        </p:spPr>
        <p:txBody>
          <a:bodyPr/>
          <a:lstStyle/>
          <a:p>
            <a:r>
              <a:rPr lang="tr-TR" altLang="tr-TR" sz="2800" b="1" smtClean="0"/>
              <a:t>Pozisyon:</a:t>
            </a:r>
            <a:r>
              <a:rPr lang="tr-TR" altLang="tr-TR" sz="2800" smtClean="0"/>
              <a:t> Dorsal litotomi, </a:t>
            </a:r>
          </a:p>
          <a:p>
            <a:r>
              <a:rPr lang="tr-TR" altLang="tr-TR" sz="2800" b="1" smtClean="0"/>
              <a:t>Anestezi?:</a:t>
            </a:r>
            <a:r>
              <a:rPr lang="tr-TR" altLang="tr-TR" sz="2800" smtClean="0"/>
              <a:t> </a:t>
            </a:r>
            <a:r>
              <a:rPr lang="tr-TR" altLang="tr-TR" sz="2800" b="1" smtClean="0"/>
              <a:t>‘Genel’</a:t>
            </a:r>
            <a:r>
              <a:rPr lang="tr-TR" altLang="tr-TR" sz="2800" smtClean="0"/>
              <a:t> veya spinal,</a:t>
            </a:r>
          </a:p>
          <a:p>
            <a:r>
              <a:rPr lang="tr-TR" altLang="tr-TR" sz="2800" b="1" smtClean="0"/>
              <a:t>Batın insizyonu?: ‘Median’</a:t>
            </a:r>
            <a:r>
              <a:rPr lang="tr-TR" altLang="tr-TR" sz="2800" smtClean="0"/>
              <a:t> veya phannenstial,</a:t>
            </a:r>
          </a:p>
          <a:p>
            <a:r>
              <a:rPr lang="tr-TR" altLang="tr-TR" sz="2800" b="1" u="sng" smtClean="0"/>
              <a:t>HİSTEROTOMİ</a:t>
            </a:r>
            <a:r>
              <a:rPr lang="tr-TR" altLang="tr-TR" sz="2800" b="1" smtClean="0"/>
              <a:t> ‘</a:t>
            </a:r>
            <a:r>
              <a:rPr lang="tr-TR" altLang="tr-TR" sz="2800" b="1" u="sng" smtClean="0"/>
              <a:t>LOKALİZASYONU</a:t>
            </a:r>
            <a:r>
              <a:rPr lang="tr-TR" altLang="tr-TR" sz="2800" b="1" smtClean="0"/>
              <a:t>’: </a:t>
            </a:r>
            <a:r>
              <a:rPr lang="tr-TR" altLang="tr-TR" sz="2800" b="1" u="sng" smtClean="0">
                <a:solidFill>
                  <a:srgbClr val="FF0000"/>
                </a:solidFill>
              </a:rPr>
              <a:t>Plasentadan uzak</a:t>
            </a:r>
            <a:r>
              <a:rPr lang="tr-TR" altLang="tr-TR" sz="2800" b="1" smtClean="0">
                <a:solidFill>
                  <a:srgbClr val="FF0000"/>
                </a:solidFill>
              </a:rPr>
              <a:t>?,</a:t>
            </a:r>
            <a:r>
              <a:rPr lang="tr-TR" altLang="tr-TR" sz="2800" b="1" smtClean="0"/>
              <a:t> </a:t>
            </a:r>
          </a:p>
          <a:p>
            <a:r>
              <a:rPr lang="tr-TR" altLang="tr-TR" sz="2800" smtClean="0"/>
              <a:t>Fetusun doğurtulması,</a:t>
            </a:r>
          </a:p>
          <a:p>
            <a:r>
              <a:rPr lang="tr-TR" altLang="tr-TR" sz="2800" b="1" u="sng" smtClean="0">
                <a:solidFill>
                  <a:srgbClr val="FF0000"/>
                </a:solidFill>
              </a:rPr>
              <a:t>PLASENTA</a:t>
            </a:r>
            <a:r>
              <a:rPr lang="tr-TR" altLang="tr-TR" sz="2800" b="1" smtClean="0">
                <a:solidFill>
                  <a:srgbClr val="FF0000"/>
                </a:solidFill>
              </a:rPr>
              <a:t> ‘</a:t>
            </a:r>
            <a:r>
              <a:rPr lang="tr-TR" altLang="tr-TR" sz="2800" b="1" u="sng" smtClean="0">
                <a:solidFill>
                  <a:srgbClr val="FF0000"/>
                </a:solidFill>
              </a:rPr>
              <a:t>İN SİTU</a:t>
            </a:r>
            <a:r>
              <a:rPr lang="tr-TR" altLang="tr-TR" sz="2800" b="1" smtClean="0">
                <a:solidFill>
                  <a:srgbClr val="FF0000"/>
                </a:solidFill>
              </a:rPr>
              <a:t>’?,</a:t>
            </a:r>
          </a:p>
          <a:p>
            <a:r>
              <a:rPr lang="tr-TR" altLang="tr-TR" sz="2800" b="1" smtClean="0"/>
              <a:t>Hipogastrik Arter ‘</a:t>
            </a:r>
            <a:r>
              <a:rPr lang="tr-TR" altLang="tr-TR" sz="2800" b="1" u="sng" smtClean="0"/>
              <a:t>Diseksiyonu</a:t>
            </a:r>
            <a:r>
              <a:rPr lang="tr-TR" altLang="tr-TR" sz="2800" b="1" smtClean="0"/>
              <a:t>’ ve/veya Ligasyonu?,</a:t>
            </a:r>
          </a:p>
          <a:p>
            <a:r>
              <a:rPr lang="tr-TR" altLang="tr-TR" sz="2800" b="1" u="sng" smtClean="0"/>
              <a:t>MESANE DİSEKSİYONU</a:t>
            </a:r>
            <a:r>
              <a:rPr lang="tr-TR" altLang="tr-TR" sz="2800" b="1" smtClean="0"/>
              <a:t>, </a:t>
            </a:r>
          </a:p>
          <a:p>
            <a:r>
              <a:rPr lang="tr-TR" altLang="tr-TR" sz="2800" smtClean="0"/>
              <a:t>Parametriumların diseksiyonu?,</a:t>
            </a:r>
          </a:p>
          <a:p>
            <a:r>
              <a:rPr lang="tr-TR" altLang="tr-TR" sz="2800" smtClean="0"/>
              <a:t>Üreterlerin diseksiyonu?,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tr-TR" altLang="tr-TR" sz="3600" b="1" dirty="0" smtClean="0"/>
              <a:t>UTERUS KORUYUCU CERRAHİ &amp; ETAPLAR: </a:t>
            </a:r>
            <a:r>
              <a:rPr lang="tr-TR" altLang="tr-TR" sz="3600" b="1" dirty="0"/>
              <a:t>(</a:t>
            </a:r>
            <a:r>
              <a:rPr lang="tr-TR" altLang="tr-TR" sz="3600" b="1" dirty="0" smtClean="0"/>
              <a:t>A-II)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218113"/>
          </a:xfrm>
        </p:spPr>
        <p:txBody>
          <a:bodyPr/>
          <a:lstStyle/>
          <a:p>
            <a:endParaRPr lang="tr-TR" altLang="tr-TR" sz="2800" smtClean="0"/>
          </a:p>
          <a:p>
            <a:r>
              <a:rPr lang="tr-TR" altLang="tr-TR" sz="2800" b="1" smtClean="0"/>
              <a:t>Fornikslerin tespiti?</a:t>
            </a:r>
            <a:r>
              <a:rPr lang="tr-TR" altLang="tr-TR" sz="2800" smtClean="0"/>
              <a:t>,</a:t>
            </a:r>
          </a:p>
          <a:p>
            <a:r>
              <a:rPr lang="tr-TR" altLang="tr-TR" sz="2800" b="1" smtClean="0">
                <a:solidFill>
                  <a:srgbClr val="FF0000"/>
                </a:solidFill>
              </a:rPr>
              <a:t>TURNİKE UYGULAMASI?</a:t>
            </a:r>
            <a:r>
              <a:rPr lang="tr-TR" altLang="tr-TR" sz="2800" smtClean="0"/>
              <a:t>:  </a:t>
            </a:r>
            <a:r>
              <a:rPr lang="tr-TR" altLang="tr-TR" sz="2800" b="1" smtClean="0"/>
              <a:t>‘foley sonda’</a:t>
            </a:r>
            <a:r>
              <a:rPr lang="tr-TR" altLang="tr-TR" sz="2800" smtClean="0"/>
              <a:t> ile,</a:t>
            </a:r>
          </a:p>
          <a:p>
            <a:r>
              <a:rPr lang="tr-TR" altLang="tr-TR" sz="2800" b="1" u="sng" smtClean="0">
                <a:solidFill>
                  <a:srgbClr val="FF0000"/>
                </a:solidFill>
              </a:rPr>
              <a:t>Plasentanın çıkarılması</a:t>
            </a:r>
            <a:r>
              <a:rPr lang="tr-TR" altLang="tr-TR" sz="2800" b="1" smtClean="0">
                <a:solidFill>
                  <a:srgbClr val="FF0000"/>
                </a:solidFill>
              </a:rPr>
              <a:t>?,</a:t>
            </a:r>
          </a:p>
          <a:p>
            <a:r>
              <a:rPr lang="tr-TR" altLang="tr-TR" sz="2800" b="1" u="sng" smtClean="0">
                <a:solidFill>
                  <a:srgbClr val="FF0000"/>
                </a:solidFill>
              </a:rPr>
              <a:t>Plasental invazyon sahasının eksizyonu</a:t>
            </a:r>
            <a:r>
              <a:rPr lang="tr-TR" altLang="tr-TR" sz="2800" b="1" smtClean="0">
                <a:solidFill>
                  <a:srgbClr val="FF0000"/>
                </a:solidFill>
              </a:rPr>
              <a:t>: </a:t>
            </a:r>
            <a:r>
              <a:rPr lang="tr-TR" altLang="tr-TR" sz="2800" smtClean="0"/>
              <a:t>Fokal?,</a:t>
            </a:r>
          </a:p>
          <a:p>
            <a:r>
              <a:rPr lang="tr-TR" altLang="tr-TR" sz="2800" smtClean="0"/>
              <a:t>Eksize edilen sahanın ve sectio hattının tamiri,</a:t>
            </a:r>
          </a:p>
          <a:p>
            <a:r>
              <a:rPr lang="tr-TR" altLang="tr-TR" sz="2800" smtClean="0"/>
              <a:t>Balon uygulaması?,</a:t>
            </a:r>
          </a:p>
          <a:p>
            <a:r>
              <a:rPr lang="tr-TR" altLang="tr-TR" sz="2800" smtClean="0"/>
              <a:t>Dren konulması?,</a:t>
            </a:r>
          </a:p>
          <a:p>
            <a:r>
              <a:rPr lang="tr-TR" altLang="tr-TR" sz="2800" smtClean="0"/>
              <a:t>Batının kapatılması, </a:t>
            </a:r>
          </a:p>
          <a:p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tr-TR" altLang="tr-TR" sz="3600" b="1" dirty="0" smtClean="0"/>
              <a:t/>
            </a:r>
            <a:br>
              <a:rPr lang="tr-TR" altLang="tr-TR" sz="3600" b="1" dirty="0" smtClean="0"/>
            </a:br>
            <a:r>
              <a:rPr lang="tr-TR" altLang="tr-TR" sz="3600" b="1" dirty="0" smtClean="0"/>
              <a:t>UTERUS KORUYUCU CERRAHİ &amp; ETAPLAR: </a:t>
            </a:r>
            <a:r>
              <a:rPr lang="tr-TR" altLang="tr-TR" sz="3600" b="1" dirty="0"/>
              <a:t>(</a:t>
            </a:r>
            <a:r>
              <a:rPr lang="tr-TR" altLang="tr-TR" sz="3600" b="1" dirty="0" smtClean="0"/>
              <a:t>B-I) </a:t>
            </a:r>
            <a:br>
              <a:rPr lang="tr-TR" altLang="tr-TR" sz="3600" b="1" dirty="0" smtClean="0"/>
            </a:br>
            <a:endParaRPr lang="tr-TR" altLang="tr-TR" sz="3600" b="1" dirty="0" smtClean="0"/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218113"/>
          </a:xfrm>
        </p:spPr>
        <p:txBody>
          <a:bodyPr/>
          <a:lstStyle/>
          <a:p>
            <a:r>
              <a:rPr lang="tr-TR" altLang="tr-TR" sz="2800" b="1" smtClean="0"/>
              <a:t>Pozisyon:</a:t>
            </a:r>
            <a:r>
              <a:rPr lang="tr-TR" altLang="tr-TR" sz="2800" smtClean="0"/>
              <a:t> Dorsal litotomi, </a:t>
            </a:r>
          </a:p>
          <a:p>
            <a:r>
              <a:rPr lang="tr-TR" altLang="tr-TR" sz="2800" b="1" smtClean="0"/>
              <a:t>Anestezi?:</a:t>
            </a:r>
            <a:r>
              <a:rPr lang="tr-TR" altLang="tr-TR" sz="2800" smtClean="0"/>
              <a:t> </a:t>
            </a:r>
            <a:r>
              <a:rPr lang="tr-TR" altLang="tr-TR" sz="2800" b="1" smtClean="0"/>
              <a:t>‘S</a:t>
            </a:r>
            <a:r>
              <a:rPr lang="tr-TR" altLang="tr-TR" sz="2800" b="1" u="sng" smtClean="0"/>
              <a:t>pinal</a:t>
            </a:r>
            <a:r>
              <a:rPr lang="tr-TR" altLang="tr-TR" sz="2800" b="1" smtClean="0"/>
              <a:t>’</a:t>
            </a:r>
            <a:r>
              <a:rPr lang="tr-TR" altLang="tr-TR" sz="2800" smtClean="0"/>
              <a:t>,</a:t>
            </a:r>
          </a:p>
          <a:p>
            <a:r>
              <a:rPr lang="tr-TR" altLang="tr-TR" sz="2800" b="1" smtClean="0"/>
              <a:t>Batın insizyonu?: ‘</a:t>
            </a:r>
            <a:r>
              <a:rPr lang="tr-TR" altLang="tr-TR" sz="2800" b="1" u="sng" smtClean="0"/>
              <a:t>Phannenstial</a:t>
            </a:r>
            <a:r>
              <a:rPr lang="tr-TR" altLang="tr-TR" sz="2800" b="1" smtClean="0"/>
              <a:t>’ </a:t>
            </a:r>
            <a:r>
              <a:rPr lang="tr-TR" altLang="tr-TR" sz="2800" smtClean="0"/>
              <a:t>veya median,</a:t>
            </a:r>
          </a:p>
          <a:p>
            <a:r>
              <a:rPr lang="tr-TR" altLang="tr-TR" sz="2800" b="1" u="sng" smtClean="0"/>
              <a:t>MESANE DİSEKSİYONU</a:t>
            </a:r>
            <a:r>
              <a:rPr lang="tr-TR" altLang="tr-TR" sz="2800" b="1" smtClean="0"/>
              <a:t>, </a:t>
            </a:r>
          </a:p>
          <a:p>
            <a:r>
              <a:rPr lang="tr-TR" altLang="tr-TR" sz="2800" b="1" u="sng" smtClean="0"/>
              <a:t>HİSTEROTOMİ</a:t>
            </a:r>
            <a:r>
              <a:rPr lang="tr-TR" altLang="tr-TR" sz="2800" b="1" smtClean="0"/>
              <a:t> ‘</a:t>
            </a:r>
            <a:r>
              <a:rPr lang="tr-TR" altLang="tr-TR" sz="2800" b="1" u="sng" smtClean="0"/>
              <a:t>LOKALİZASYONU</a:t>
            </a:r>
            <a:r>
              <a:rPr lang="tr-TR" altLang="tr-TR" sz="2800" b="1" smtClean="0"/>
              <a:t>’: </a:t>
            </a:r>
            <a:r>
              <a:rPr lang="tr-TR" altLang="tr-TR" sz="2800" b="1" u="sng" smtClean="0">
                <a:solidFill>
                  <a:srgbClr val="FF0000"/>
                </a:solidFill>
              </a:rPr>
              <a:t>Plasentanın üst kenarından</a:t>
            </a:r>
            <a:r>
              <a:rPr lang="tr-TR" altLang="tr-TR" sz="2800" b="1" smtClean="0">
                <a:solidFill>
                  <a:srgbClr val="FF0000"/>
                </a:solidFill>
              </a:rPr>
              <a:t>?,</a:t>
            </a:r>
            <a:r>
              <a:rPr lang="tr-TR" altLang="tr-TR" sz="2800" b="1" smtClean="0"/>
              <a:t> </a:t>
            </a:r>
          </a:p>
          <a:p>
            <a:r>
              <a:rPr lang="tr-TR" altLang="tr-TR" sz="2800" smtClean="0"/>
              <a:t>Fetusun doğurtulması,</a:t>
            </a:r>
          </a:p>
          <a:p>
            <a:r>
              <a:rPr lang="tr-TR" altLang="tr-TR" sz="2800" b="1" u="sng" smtClean="0">
                <a:solidFill>
                  <a:srgbClr val="FF0000"/>
                </a:solidFill>
              </a:rPr>
              <a:t>PLASENTA</a:t>
            </a:r>
            <a:r>
              <a:rPr lang="tr-TR" altLang="tr-TR" sz="2800" b="1" smtClean="0">
                <a:solidFill>
                  <a:srgbClr val="FF0000"/>
                </a:solidFill>
              </a:rPr>
              <a:t> İN SİTU veya ‘</a:t>
            </a:r>
            <a:r>
              <a:rPr lang="tr-TR" altLang="tr-TR" sz="2800" b="1" u="sng" smtClean="0">
                <a:solidFill>
                  <a:srgbClr val="FF0000"/>
                </a:solidFill>
              </a:rPr>
              <a:t>ÇIKARILMASI</a:t>
            </a:r>
            <a:r>
              <a:rPr lang="tr-TR" altLang="tr-TR" sz="2800" b="1" smtClean="0">
                <a:solidFill>
                  <a:srgbClr val="FF0000"/>
                </a:solidFill>
              </a:rPr>
              <a:t>’?,</a:t>
            </a:r>
          </a:p>
          <a:p>
            <a:r>
              <a:rPr lang="tr-TR" altLang="tr-TR" sz="2800" b="1" smtClean="0">
                <a:solidFill>
                  <a:srgbClr val="FF0000"/>
                </a:solidFill>
              </a:rPr>
              <a:t>TURNİKE UYGULAMASI?</a:t>
            </a:r>
            <a:r>
              <a:rPr lang="tr-TR" altLang="tr-TR" sz="2800" smtClean="0"/>
              <a:t>:  </a:t>
            </a:r>
            <a:r>
              <a:rPr lang="tr-TR" altLang="tr-TR" sz="2800" b="1" smtClean="0"/>
              <a:t>‘foley sonda’</a:t>
            </a:r>
            <a:r>
              <a:rPr lang="tr-TR" altLang="tr-TR" sz="2800" smtClean="0"/>
              <a:t> ile,</a:t>
            </a:r>
          </a:p>
          <a:p>
            <a:r>
              <a:rPr lang="tr-TR" altLang="tr-TR" sz="2800" b="1" u="sng" smtClean="0">
                <a:solidFill>
                  <a:srgbClr val="FF0000"/>
                </a:solidFill>
              </a:rPr>
              <a:t>Plasental invazyon sahasının eksizyonu</a:t>
            </a:r>
            <a:r>
              <a:rPr lang="tr-TR" altLang="tr-TR" sz="2800" b="1" smtClean="0">
                <a:solidFill>
                  <a:srgbClr val="FF0000"/>
                </a:solidFill>
              </a:rPr>
              <a:t>: </a:t>
            </a:r>
            <a:r>
              <a:rPr lang="tr-TR" altLang="tr-TR" sz="2800" smtClean="0"/>
              <a:t>Fokal?,</a:t>
            </a:r>
          </a:p>
          <a:p>
            <a:r>
              <a:rPr lang="tr-TR" altLang="tr-TR" sz="2800" smtClean="0"/>
              <a:t>Eksize edilen sahanın ve sectio hattının tamiri,</a:t>
            </a:r>
          </a:p>
          <a:p>
            <a:endParaRPr lang="tr-TR" alt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tr-TR" altLang="tr-TR" sz="3600" b="1" dirty="0" smtClean="0"/>
              <a:t>UTERUS KORUYUCU CERRAHİ &amp; ETAPLAR</a:t>
            </a:r>
            <a:r>
              <a:rPr lang="tr-TR" altLang="tr-TR" sz="3600" b="1" dirty="0"/>
              <a:t>: (</a:t>
            </a:r>
            <a:r>
              <a:rPr lang="tr-TR" altLang="tr-TR" sz="3600" b="1" dirty="0" smtClean="0"/>
              <a:t>B-II)</a:t>
            </a:r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218113"/>
          </a:xfrm>
        </p:spPr>
        <p:txBody>
          <a:bodyPr/>
          <a:lstStyle/>
          <a:p>
            <a:endParaRPr lang="tr-TR" altLang="tr-TR" sz="2800" b="1" dirty="0" smtClean="0"/>
          </a:p>
          <a:p>
            <a:r>
              <a:rPr lang="tr-TR" altLang="tr-TR" sz="2800" b="1" smtClean="0"/>
              <a:t>Hipogastrik </a:t>
            </a:r>
            <a:r>
              <a:rPr lang="tr-TR" altLang="tr-TR" sz="2800" b="1" dirty="0" smtClean="0"/>
              <a:t>Arter </a:t>
            </a:r>
            <a:r>
              <a:rPr lang="tr-TR" altLang="tr-TR" sz="2800" b="1" u="sng" dirty="0" smtClean="0"/>
              <a:t>Diseksiyonu</a:t>
            </a:r>
            <a:r>
              <a:rPr lang="tr-TR" altLang="tr-TR" sz="2800" b="1" dirty="0" smtClean="0"/>
              <a:t> ve/veya Ligasyonu?,</a:t>
            </a:r>
          </a:p>
          <a:p>
            <a:r>
              <a:rPr lang="tr-TR" altLang="tr-TR" sz="2800" dirty="0" smtClean="0"/>
              <a:t>Parametriumların diseksiyonu?,</a:t>
            </a:r>
          </a:p>
          <a:p>
            <a:r>
              <a:rPr lang="tr-TR" altLang="tr-TR" sz="2800" dirty="0" smtClean="0"/>
              <a:t>Üreterlerin diseksiyonu?,</a:t>
            </a:r>
          </a:p>
          <a:p>
            <a:r>
              <a:rPr lang="tr-TR" altLang="tr-TR" sz="2800" dirty="0" smtClean="0"/>
              <a:t>Fornikslerin tespiti?,</a:t>
            </a:r>
          </a:p>
          <a:p>
            <a:r>
              <a:rPr lang="tr-TR" altLang="tr-TR" sz="2800" dirty="0" smtClean="0"/>
              <a:t>Balon uygulaması?,</a:t>
            </a:r>
          </a:p>
          <a:p>
            <a:r>
              <a:rPr lang="tr-TR" altLang="tr-TR" sz="2800" dirty="0" smtClean="0"/>
              <a:t>Dren konulması?,</a:t>
            </a:r>
          </a:p>
          <a:p>
            <a:r>
              <a:rPr lang="tr-TR" altLang="tr-TR" sz="2800" dirty="0" smtClean="0"/>
              <a:t>Batının kapatılması, </a:t>
            </a:r>
          </a:p>
          <a:p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tr-TR" altLang="tr-TR" b="1" smtClean="0"/>
              <a:t>KOMPLİKASYONLAR</a:t>
            </a:r>
            <a:endParaRPr lang="tr-TR" altLang="tr-TR" smtClean="0"/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4525963"/>
          </a:xfrm>
        </p:spPr>
        <p:txBody>
          <a:bodyPr/>
          <a:lstStyle/>
          <a:p>
            <a:r>
              <a:rPr lang="tr-TR" altLang="tr-TR" smtClean="0"/>
              <a:t>Masif hemoraji ve/veya transfüzyona bağlı;</a:t>
            </a:r>
          </a:p>
          <a:p>
            <a:r>
              <a:rPr lang="tr-TR" altLang="tr-TR" b="1" smtClean="0"/>
              <a:t>Cerrahiye bağlı:</a:t>
            </a:r>
            <a:r>
              <a:rPr lang="tr-TR" altLang="tr-TR" smtClean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smtClean="0"/>
              <a:t>               -Mesane hasarı,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smtClean="0"/>
              <a:t>               -Üreter hasarı,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smtClean="0"/>
              <a:t>               -Vasküler hasar,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smtClean="0"/>
              <a:t>               -Barsak hasarı,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smtClean="0"/>
              <a:t>               -Histerektomi?,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smtClean="0"/>
              <a:t>               -Ooferektomi?,</a:t>
            </a:r>
          </a:p>
          <a:p>
            <a:r>
              <a:rPr lang="tr-TR" altLang="tr-TR" smtClean="0"/>
              <a:t>Enfeksiyon; </a:t>
            </a:r>
          </a:p>
          <a:p>
            <a:r>
              <a:rPr lang="tr-TR" altLang="tr-TR" b="1" smtClean="0"/>
              <a:t>Uzun dönemli;</a:t>
            </a:r>
          </a:p>
          <a:p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altLang="tr-TR" b="1" smtClean="0"/>
              <a:t>REFERANSLAR-I</a:t>
            </a:r>
            <a:endParaRPr lang="tr-TR" altLang="tr-TR" smtClean="0"/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r>
              <a:rPr lang="tr-TR" altLang="tr-TR" sz="1400" u="sng" smtClean="0">
                <a:hlinkClick r:id="rId2"/>
              </a:rPr>
              <a:t>American College of Obstetricians and Gynecologists. ACOG Committee opinion #529. Placenta accreta. Obstet Gynecol 2012; 120:207.</a:t>
            </a:r>
            <a:endParaRPr lang="tr-TR" altLang="tr-TR" sz="1400" smtClean="0"/>
          </a:p>
          <a:p>
            <a:r>
              <a:rPr lang="tr-TR" altLang="tr-TR" sz="1400" u="sng" smtClean="0">
                <a:hlinkClick r:id="rId3"/>
              </a:rPr>
              <a:t>Publications Committee, Society for Maternal-Fetal Medicine, Belfort MA. Placenta accreta. Am J Obstet Gynecol 2010; 203:430.</a:t>
            </a:r>
            <a:endParaRPr lang="tr-TR" altLang="tr-TR" sz="1400" smtClean="0"/>
          </a:p>
          <a:p>
            <a:r>
              <a:rPr lang="tr-TR" altLang="tr-TR" sz="1400" u="sng" smtClean="0">
                <a:hlinkClick r:id="rId4"/>
              </a:rPr>
              <a:t>Eller AG, Bennett MA, Sharshiner M, et al. Maternal morbidity in cases of placenta accreta managed by a multidisciplinary care team compared with standard obstetric care. Obstet Gynecol 2011; 117:331.</a:t>
            </a:r>
            <a:endParaRPr lang="tr-TR" altLang="tr-TR" sz="1400" smtClean="0"/>
          </a:p>
          <a:p>
            <a:r>
              <a:rPr lang="tr-TR" altLang="tr-TR" sz="1400" u="sng" smtClean="0">
                <a:hlinkClick r:id="rId5"/>
              </a:rPr>
              <a:t>Shamshirsaz AA, Fox KA, Salmanian B, et al. Maternal morbidity in patients with morbidly adherent placenta treated with and without a standardized multidisciplinary approach. Am J Obstet Gynecol 2015; 212:218.e1.</a:t>
            </a:r>
            <a:endParaRPr lang="tr-TR" altLang="tr-TR" sz="1400" smtClean="0"/>
          </a:p>
          <a:p>
            <a:r>
              <a:rPr lang="tr-TR" altLang="tr-TR" sz="1400" u="sng" smtClean="0">
                <a:hlinkClick r:id="rId6"/>
              </a:rPr>
              <a:t>Eller AG, Porter TF, Soisson P, Silver RM. Optimal management strategies for placenta accreta. BJOG 2009; 116:648.</a:t>
            </a:r>
            <a:endParaRPr lang="tr-TR" altLang="tr-TR" sz="1400" smtClean="0"/>
          </a:p>
          <a:p>
            <a:r>
              <a:rPr lang="tr-TR" altLang="tr-TR" sz="1400" u="sng" smtClean="0">
                <a:hlinkClick r:id="rId7"/>
              </a:rPr>
              <a:t>Dubois J, Garel L, Grignon A, et al. Placenta percreta: balloon occlusion and embolization of the internal iliac arteries to reduce intraoperative blood losses. Am J Obstet Gynecol 1997; 176:723.</a:t>
            </a:r>
            <a:endParaRPr lang="tr-TR" altLang="tr-TR" sz="1400" smtClean="0"/>
          </a:p>
          <a:p>
            <a:r>
              <a:rPr lang="tr-TR" altLang="tr-TR" sz="1400" u="sng" smtClean="0">
                <a:hlinkClick r:id="rId8"/>
              </a:rPr>
              <a:t>Angstmann T, Gard G, Harrington T, et al. Surgical management of placenta accreta: a cohort series and suggested approach. Am J Obstet Gynecol 2010; 202:38.e1.</a:t>
            </a:r>
            <a:endParaRPr lang="tr-TR" altLang="tr-TR" sz="1400" smtClean="0"/>
          </a:p>
          <a:p>
            <a:r>
              <a:rPr lang="tr-TR" altLang="tr-TR" sz="1400" u="sng" smtClean="0">
                <a:hlinkClick r:id="rId9"/>
              </a:rPr>
              <a:t>Society for Maternal-Fetal Medicine (SMFM). Electronic address: pubs@smfm.org, Gyamfi-Bannerman C. Society for Maternal-Fetal Medicine (SMFM) Consult Series #44: Management of bleeding in the late preterm period. Am J Obstet Gynecol 2018; 218:B2.</a:t>
            </a:r>
            <a:endParaRPr lang="tr-TR" altLang="tr-TR" sz="1400" smtClean="0"/>
          </a:p>
          <a:p>
            <a:r>
              <a:rPr lang="tr-TR" altLang="tr-TR" sz="1400" u="sng" smtClean="0">
                <a:hlinkClick r:id="rId10"/>
              </a:rPr>
              <a:t>Shamshirsaz AA, Fox KA, Erfani H, et al. Outcomes of Planned Compared With Urgent Deliveries Using a Multidisciplinary Team Approach for Morbidly Adherent Placenta. Obstet Gynecol 2018; 131:234.</a:t>
            </a:r>
            <a:endParaRPr lang="tr-TR" altLang="tr-TR" sz="1400" smtClean="0"/>
          </a:p>
          <a:p>
            <a:r>
              <a:rPr lang="tr-TR" altLang="tr-TR" sz="1400" u="sng" smtClean="0">
                <a:hlinkClick r:id="rId11"/>
              </a:rPr>
              <a:t>Bowman ZS, Manuck TA, Eller AG, et al. Risk factors for unscheduled delivery in patients with placenta accreta. Am J Obstet Gynecol 2014; 210:241.e1.</a:t>
            </a:r>
            <a:endParaRPr lang="tr-TR" altLang="tr-TR" sz="1400" u="sng" smtClean="0"/>
          </a:p>
          <a:p>
            <a:r>
              <a:rPr lang="tr-TR" altLang="tr-TR" sz="1400" smtClean="0">
                <a:hlinkClick r:id="rId12"/>
              </a:rPr>
              <a:t>Warshak CR, Ramos GA, Eskander R, et al. Effect of predelivery diagnosis in 99 consecutive cases of placenta accreta. Obstet Gynecol 2010; 115:65.</a:t>
            </a:r>
            <a:endParaRPr lang="tr-TR" altLang="tr-TR" sz="1400" smtClean="0"/>
          </a:p>
          <a:p>
            <a:r>
              <a:rPr lang="tr-TR" altLang="tr-TR" sz="1400" smtClean="0">
                <a:hlinkClick r:id="rId13"/>
              </a:rPr>
              <a:t>Robinson BK, Grobman WA. Effectiveness of timing strategies for delivery of individuals with placenta previa and accreta. Obstet Gynecol 2010; 116:835.</a:t>
            </a:r>
            <a:endParaRPr lang="tr-TR" altLang="tr-TR" sz="1400" smtClean="0"/>
          </a:p>
          <a:p>
            <a:endParaRPr lang="tr-TR" altLang="tr-T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3200" b="1" dirty="0" smtClean="0"/>
              <a:t> </a:t>
            </a:r>
            <a:r>
              <a:rPr lang="tr-TR" b="1" dirty="0" smtClean="0"/>
              <a:t>PLASENTA AKRETA-İNKRETA-PERKRETA </a:t>
            </a:r>
            <a:br>
              <a:rPr lang="tr-TR" b="1" dirty="0" smtClean="0"/>
            </a:br>
            <a:r>
              <a:rPr lang="tr-TR" b="1" dirty="0" smtClean="0"/>
              <a:t>RİSK FAKTÖRLERİ</a:t>
            </a:r>
            <a:endParaRPr lang="tr-TR" b="1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50825" y="1844675"/>
          <a:ext cx="82296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Sezaryen doğum sayısı</a:t>
                      </a:r>
                      <a:endParaRPr lang="tr-TR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Plasenta </a:t>
                      </a:r>
                      <a:r>
                        <a:rPr lang="tr-TR" sz="1800" dirty="0" err="1" smtClean="0"/>
                        <a:t>akreta</a:t>
                      </a:r>
                      <a:r>
                        <a:rPr lang="tr-TR" sz="1800" dirty="0" smtClean="0"/>
                        <a:t>  riski (%)</a:t>
                      </a:r>
                      <a:endParaRPr lang="tr-TR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</a:t>
                      </a:r>
                      <a:endParaRPr lang="tr-TR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</a:t>
                      </a:r>
                      <a:endParaRPr lang="tr-TR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11</a:t>
                      </a:r>
                      <a:endParaRPr lang="tr-TR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</a:t>
                      </a:r>
                      <a:endParaRPr lang="tr-TR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40</a:t>
                      </a:r>
                      <a:endParaRPr lang="tr-TR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</a:t>
                      </a:r>
                      <a:endParaRPr lang="tr-TR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61</a:t>
                      </a:r>
                      <a:endParaRPr lang="tr-TR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 ve &lt;</a:t>
                      </a:r>
                      <a:endParaRPr lang="tr-TR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67</a:t>
                      </a:r>
                      <a:endParaRPr lang="tr-TR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pic>
        <p:nvPicPr>
          <p:cNvPr id="5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38163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9528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altLang="tr-TR" b="1" smtClean="0"/>
              <a:t>REFERANSLAR-II</a:t>
            </a:r>
            <a:endParaRPr lang="tr-TR" altLang="tr-TR" smtClean="0"/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endParaRPr lang="tr-TR" altLang="tr-TR" sz="1400" smtClean="0">
              <a:hlinkClick r:id="rId2"/>
            </a:endParaRPr>
          </a:p>
          <a:p>
            <a:r>
              <a:rPr lang="tr-TR" altLang="tr-TR" sz="1400" smtClean="0">
                <a:hlinkClick r:id="rId2"/>
              </a:rPr>
              <a:t>Wong HS, Hutton J, Zuccollo J, et al. The maternal outcome in placenta accreta: the significance of antenatal diagnosis and non-separation of placenta at delivery. N Z Med J 2008; 121:30.</a:t>
            </a:r>
            <a:endParaRPr lang="tr-TR" altLang="tr-TR" sz="1400" smtClean="0"/>
          </a:p>
          <a:p>
            <a:r>
              <a:rPr lang="tr-TR" altLang="tr-TR" sz="1400" smtClean="0">
                <a:hlinkClick r:id="rId3"/>
              </a:rPr>
              <a:t>Clark SL, Phelan JP, Yeh SY, et al. Hypogastric artery ligation for obstetric hemorrhage. Obstet Gynecol 1985; 66:353.</a:t>
            </a:r>
            <a:endParaRPr lang="tr-TR" altLang="tr-TR" sz="1400" smtClean="0"/>
          </a:p>
          <a:p>
            <a:r>
              <a:rPr lang="tr-TR" altLang="tr-TR" sz="1400" smtClean="0">
                <a:hlinkClick r:id="rId4"/>
              </a:rPr>
              <a:t>Papp Z, Tóth-Pál E, Papp C, et al. Hypogastric artery ligation for intractable pelvic hemorrhage. Int J Gynaecol Obstet 2006; 92:27.</a:t>
            </a:r>
            <a:endParaRPr lang="tr-TR" altLang="tr-TR" sz="1400" smtClean="0"/>
          </a:p>
          <a:p>
            <a:r>
              <a:rPr lang="tr-TR" altLang="tr-TR" sz="1400" smtClean="0">
                <a:hlinkClick r:id="rId5"/>
              </a:rPr>
              <a:t>Unal O, Kars B, Buyukbayrak EE, et al. The effectiveness of bilateral hypogastric artery ligation for obstetric hemorrhage in three different underlying conditions and its impact on future fertility. J Matern Fetal Neonatal Med 2011; 24:1273.</a:t>
            </a:r>
            <a:endParaRPr lang="tr-TR" altLang="tr-TR" sz="1400" smtClean="0"/>
          </a:p>
          <a:p>
            <a:r>
              <a:rPr lang="tr-TR" altLang="tr-TR" sz="1400" smtClean="0">
                <a:hlinkClick r:id="rId6"/>
              </a:rPr>
              <a:t>Fox KA, Shamshirsaz AA, Carusi D, et al. Conservative management of morbidly adherent placenta: expert review. Am J Obstet Gynecol 2015; 213:755.</a:t>
            </a:r>
            <a:endParaRPr lang="tr-TR" altLang="tr-TR" sz="1400" smtClean="0"/>
          </a:p>
          <a:p>
            <a:r>
              <a:rPr lang="tr-TR" altLang="tr-TR" sz="1400" smtClean="0">
                <a:hlinkClick r:id="rId7"/>
              </a:rPr>
              <a:t>Steins Bisschop CN, Schaap TP, Vogelvang TE, Scholten PC. Invasive placentation and uterus preserving treatment modalities: a systematic review. Arch Gynecol Obstet 2011; 284:491.</a:t>
            </a:r>
            <a:endParaRPr lang="tr-TR" altLang="tr-TR" sz="1400" smtClean="0"/>
          </a:p>
          <a:p>
            <a:r>
              <a:rPr lang="tr-TR" altLang="tr-TR" sz="1400" smtClean="0">
                <a:hlinkClick r:id="rId8"/>
              </a:rPr>
              <a:t>Sentilhes L, Ambroselli C, Kayem G, et al. Maternal outcome after conservative treatment of placenta accreta. Obstet Gynecol 2010; 115:526.</a:t>
            </a:r>
            <a:endParaRPr lang="tr-TR" altLang="tr-TR" sz="1400" smtClean="0"/>
          </a:p>
          <a:p>
            <a:r>
              <a:rPr lang="tr-TR" altLang="tr-TR" sz="1400" smtClean="0">
                <a:hlinkClick r:id="rId9"/>
              </a:rPr>
              <a:t>Palacios Jaraquemada JM, Pesaresi M, Nassif JC, Hermosid S. Anterior placenta percreta: surgical approach, hemostasis and uterine repair. Acta Obstet Gynecol Scand 2004; 83:738.</a:t>
            </a:r>
            <a:endParaRPr lang="tr-TR" altLang="tr-TR" sz="1400" smtClean="0"/>
          </a:p>
          <a:p>
            <a:r>
              <a:rPr lang="tr-TR" altLang="tr-TR" sz="1400" smtClean="0">
                <a:hlinkClick r:id="rId10"/>
              </a:rPr>
              <a:t>Chandraharan E, Rao S, Belli AM, Arulkumaran S. The Triple-P procedure as a conservative surgical alternative to peripartum hysterectomy for placenta percreta. Int J Gynaecol Obstet 2012; 117:191.</a:t>
            </a:r>
            <a:endParaRPr lang="tr-TR" altLang="tr-TR" sz="1400" smtClean="0"/>
          </a:p>
          <a:p>
            <a:r>
              <a:rPr lang="tr-TR" altLang="tr-TR" sz="1400" smtClean="0">
                <a:hlinkClick r:id="rId11"/>
              </a:rPr>
              <a:t>Clausen C, Lönn L, Langhoff-Roos J. Management of placenta percreta: a review of published cases. Acta Obstet Gynecol Scand 2014; 93:138.</a:t>
            </a:r>
            <a:endParaRPr lang="tr-TR" altLang="tr-TR" sz="1400" smtClean="0"/>
          </a:p>
          <a:p>
            <a:r>
              <a:rPr lang="tr-TR" altLang="tr-TR" sz="1400" smtClean="0">
                <a:hlinkClick r:id="rId12"/>
              </a:rPr>
              <a:t>Teixidor Viñas M, Belli AM, Arulkumaran S, Chandraharan E. Prevention of postpartum hemorrhage and hysterectomy in patients with morbidly adherent placenta: a cohort study comparing outcomes before and after introduction of the Triple-P procedure. Ultrasound Obstet Gynecol 2015; 46:350.</a:t>
            </a:r>
            <a:endParaRPr lang="tr-TR" altLang="tr-TR" sz="1400" smtClean="0"/>
          </a:p>
          <a:p>
            <a:r>
              <a:rPr lang="tr-TR" altLang="tr-TR" sz="1400" smtClean="0">
                <a:hlinkClick r:id="rId13"/>
              </a:rPr>
              <a:t>Silver RM, Fox KA, Barton JR, et al. Center of excellence for placenta accreta. Am J Obstet Gynecol 2015; 212:561.</a:t>
            </a:r>
            <a:endParaRPr lang="tr-TR" altLang="tr-TR" sz="1400" smtClean="0"/>
          </a:p>
          <a:p>
            <a:endParaRPr lang="tr-TR" altLang="tr-T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6000" b="1" dirty="0"/>
              <a:t>ERKEN </a:t>
            </a:r>
            <a:r>
              <a:rPr lang="tr-TR" sz="6000" b="1" dirty="0" smtClean="0"/>
              <a:t>TEŞHİS</a:t>
            </a: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3600" b="1" dirty="0" smtClean="0"/>
              <a:t>PLASENTA AKRETA-İNKRETA-PERKRETA,</a:t>
            </a:r>
            <a:br>
              <a:rPr lang="tr-TR" sz="3600" b="1" dirty="0" smtClean="0"/>
            </a:br>
            <a:r>
              <a:rPr lang="tr-TR" sz="3600" b="1" dirty="0" smtClean="0"/>
              <a:t>‘SONOGRAFİK TANI KRİTERLERİ’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61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Plasenta içinde belirgin ekolusen vasküler alanların varlığı </a:t>
            </a:r>
            <a:r>
              <a:rPr lang="tr-TR" altLang="tr-TR" smtClean="0">
                <a:solidFill>
                  <a:srgbClr val="FF0000"/>
                </a:solidFill>
              </a:rPr>
              <a:t>(</a:t>
            </a:r>
            <a:r>
              <a:rPr lang="tr-TR" altLang="tr-TR" b="1" u="sng" smtClean="0">
                <a:solidFill>
                  <a:srgbClr val="FF0000"/>
                </a:solidFill>
              </a:rPr>
              <a:t>İsviçre peyniri görüntüsü</a:t>
            </a:r>
            <a:r>
              <a:rPr lang="tr-TR" altLang="tr-TR" smtClean="0">
                <a:solidFill>
                  <a:srgbClr val="FF0000"/>
                </a:solidFill>
              </a:rPr>
              <a:t>)</a:t>
            </a:r>
            <a:r>
              <a:rPr lang="tr-TR" altLang="tr-TR" smtClean="0"/>
              <a:t>,</a:t>
            </a:r>
          </a:p>
          <a:p>
            <a:pPr eaLnBrk="1" hangingPunct="1"/>
            <a:r>
              <a:rPr lang="tr-TR" altLang="tr-TR" smtClean="0"/>
              <a:t>Plasenta myometrium sınırının incelmesi,</a:t>
            </a:r>
          </a:p>
          <a:p>
            <a:pPr eaLnBrk="1" hangingPunct="1"/>
            <a:r>
              <a:rPr lang="tr-TR" altLang="tr-TR" smtClean="0"/>
              <a:t>Plasentanın mesaneye protrüzyonu,</a:t>
            </a:r>
          </a:p>
          <a:p>
            <a:pPr eaLnBrk="1" hangingPunct="1"/>
            <a:r>
              <a:rPr lang="tr-TR" altLang="tr-TR" smtClean="0"/>
              <a:t>Vasküler boşluklarda ve mesanenin üzerinde anormal türbülan doppler akımları,</a:t>
            </a:r>
          </a:p>
          <a:p>
            <a:pPr eaLnBrk="1" hangingPunct="1"/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337"/>
          </a:xfrm>
        </p:spPr>
        <p:txBody>
          <a:bodyPr/>
          <a:lstStyle/>
          <a:p>
            <a:r>
              <a:rPr lang="tr-TR" altLang="tr-TR" sz="4000" b="1" smtClean="0"/>
              <a:t>OBSTETRİK HEMORAJİYİ ÖNLEYİCİ FİZYOLOJİK MEKANİZMALAR</a:t>
            </a:r>
            <a:endParaRPr lang="tr-TR" altLang="tr-TR" sz="4000" smtClean="0"/>
          </a:p>
        </p:txBody>
      </p:sp>
      <p:sp>
        <p:nvSpPr>
          <p:cNvPr id="7171" name="4 İçerik Yer Tutucusu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tr-TR" altLang="tr-TR" smtClean="0"/>
              <a:t>Kan volümü artışı (%40-50; bu sayede %20’ye kadar kan kayıpları tolere edilebilir), 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Trombosit agregasyonu,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Pıhtılaşma faktörleri artışı, </a:t>
            </a:r>
          </a:p>
        </p:txBody>
      </p:sp>
      <p:sp>
        <p:nvSpPr>
          <p:cNvPr id="7172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tr-TR" altLang="tr-TR" sz="3600" b="1" smtClean="0">
                <a:solidFill>
                  <a:srgbClr val="FF0000"/>
                </a:solidFill>
              </a:rPr>
              <a:t>‘TURNİKE ETKİSİ’</a:t>
            </a:r>
            <a:r>
              <a:rPr lang="tr-TR" altLang="tr-TR" sz="3600" smtClean="0">
                <a:solidFill>
                  <a:srgbClr val="FF0000"/>
                </a:solidFill>
              </a:rPr>
              <a:t>, </a:t>
            </a:r>
            <a:r>
              <a:rPr lang="tr-TR" altLang="tr-TR" smtClean="0"/>
              <a:t>(</a:t>
            </a:r>
            <a:r>
              <a:rPr lang="tr-TR" altLang="tr-TR" b="1" u="sng" smtClean="0"/>
              <a:t>Uterus kontraksiyonu)</a:t>
            </a:r>
            <a:r>
              <a:rPr lang="tr-TR" altLang="tr-TR" smtClean="0"/>
              <a:t>,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b="1" smtClean="0"/>
              <a:t>İlk yapılması gereken</a:t>
            </a:r>
            <a:r>
              <a:rPr lang="tr-TR" altLang="tr-TR" smtClean="0"/>
              <a:t> uterusun kontrakte olup olmadığının tespitidir (</a:t>
            </a:r>
            <a:r>
              <a:rPr lang="tr-TR" altLang="tr-TR" b="1" smtClean="0"/>
              <a:t>etyoloji</a:t>
            </a:r>
            <a:r>
              <a:rPr lang="tr-TR" altLang="tr-TR" smtClean="0"/>
              <a:t>),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tr-TR" altLang="tr-TR" b="1" smtClean="0"/>
              <a:t>MEDİKAL TEDAVİ,</a:t>
            </a:r>
            <a:br>
              <a:rPr lang="tr-TR" altLang="tr-TR" b="1" smtClean="0"/>
            </a:br>
            <a:r>
              <a:rPr lang="tr-TR" altLang="tr-TR" b="1" smtClean="0"/>
              <a:t> Uterus Kontraksiyonunun Temini,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97063"/>
            <a:ext cx="8229600" cy="3932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tr-TR" altLang="tr-TR" b="1" smtClean="0"/>
              <a:t>CERRAHİ YÖNETİM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tr-TR" altLang="tr-TR" b="1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tr-TR" altLang="tr-TR" b="1" dirty="0" smtClean="0"/>
              <a:t>Uterin Kavite Tamponatı?: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altLang="tr-TR" b="1" dirty="0"/>
              <a:t> </a:t>
            </a:r>
            <a:r>
              <a:rPr lang="tr-TR" altLang="tr-TR" b="1" dirty="0" smtClean="0"/>
              <a:t>                </a:t>
            </a:r>
            <a:r>
              <a:rPr lang="tr-TR" altLang="tr-TR" dirty="0" smtClean="0"/>
              <a:t>(Balon, </a:t>
            </a:r>
            <a:r>
              <a:rPr lang="tr-TR" altLang="tr-TR" dirty="0" err="1" smtClean="0"/>
              <a:t>packing</a:t>
            </a:r>
            <a:r>
              <a:rPr lang="tr-TR" altLang="tr-TR" dirty="0" smtClean="0"/>
              <a:t>),</a:t>
            </a:r>
            <a:endParaRPr lang="tr-TR" altLang="tr-TR" b="1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tr-TR" altLang="tr-TR" b="1" dirty="0" smtClean="0"/>
              <a:t>Uterus Kompresyon ve Kontraksiyonu?:</a:t>
            </a:r>
            <a:r>
              <a:rPr lang="tr-TR" altLang="tr-TR" dirty="0" smtClean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altLang="tr-TR" dirty="0" smtClean="0"/>
              <a:t>                  (</a:t>
            </a:r>
            <a:r>
              <a:rPr lang="tr-TR" altLang="tr-TR" dirty="0" err="1" smtClean="0"/>
              <a:t>Uterus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sütürasyonu</a:t>
            </a:r>
            <a:r>
              <a:rPr lang="tr-TR" altLang="tr-TR" dirty="0" smtClean="0"/>
              <a:t>),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UTERİN DEVASKÜLARİZASYON: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                   (Vasküler Ligasyon, Turnike)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HİSTEREKTOMİ,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altLang="tr-TR" b="1" dirty="0" smtClean="0"/>
              <a:t>‘PELVIC PACKING’,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341438"/>
            <a:ext cx="85788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endParaRPr lang="tr-TR" altLang="tr-TR" sz="3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tr-TR" altLang="tr-TR" b="1" dirty="0">
                <a:latin typeface="Arial" panose="020B0604020202020204" pitchFamily="34" charset="0"/>
              </a:rPr>
              <a:t>UTERİN DEVASKÜLARİZASYON </a:t>
            </a: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tr-TR" altLang="tr-TR" b="1" dirty="0">
                <a:latin typeface="Arial" panose="020B0604020202020204" pitchFamily="34" charset="0"/>
              </a:rPr>
              <a:t>‘Uterin ve Ovarian Arter </a:t>
            </a:r>
            <a:r>
              <a:rPr lang="tr-TR" altLang="tr-TR" b="1" dirty="0" smtClean="0">
                <a:latin typeface="Arial" panose="020B0604020202020204" pitchFamily="34" charset="0"/>
              </a:rPr>
              <a:t>Ligasyonu?’</a:t>
            </a:r>
            <a:r>
              <a:rPr lang="tr-TR" altLang="tr-TR" dirty="0">
                <a:latin typeface="Arial" panose="020B0604020202020204" pitchFamily="34" charset="0"/>
              </a:rPr>
              <a:t/>
            </a:r>
            <a:br>
              <a:rPr lang="tr-TR" altLang="tr-TR" dirty="0">
                <a:latin typeface="Arial" panose="020B0604020202020204" pitchFamily="34" charset="0"/>
              </a:rPr>
            </a:br>
            <a:endParaRPr lang="tr-TR" alt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1683</Words>
  <Application>Microsoft Office PowerPoint</Application>
  <PresentationFormat>On-screen Show (4:3)</PresentationFormat>
  <Paragraphs>264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Ofis Teması</vt:lpstr>
      <vt:lpstr> PLASENTA PREVİA OLUP  PLASENTA AKRETA-İNKRETA-PERKRETA  TESPİT EDİLEN VAKALARDA YÖNETİM    </vt:lpstr>
      <vt:lpstr>PERİ/POSTPARTUM HEMORAJİLER</vt:lpstr>
      <vt:lpstr>PLASENTA AKRETA-İNKRETA-PERKRETA, </vt:lpstr>
      <vt:lpstr>  PLASENTA AKRETA-İNKRETA-PERKRETA  RİSK FAKTÖRLERİ</vt:lpstr>
      <vt:lpstr>ERKEN TEŞHİS PLASENTA AKRETA-İNKRETA-PERKRETA, ‘SONOGRAFİK TANI KRİTERLERİ’ </vt:lpstr>
      <vt:lpstr>OBSTETRİK HEMORAJİYİ ÖNLEYİCİ FİZYOLOJİK MEKANİZMALAR</vt:lpstr>
      <vt:lpstr>MEDİKAL TEDAVİ,  Uterus Kontraksiyonunun Temini,</vt:lpstr>
      <vt:lpstr>CERRAHİ YÖNETİM</vt:lpstr>
      <vt:lpstr>PowerPoint Presentation</vt:lpstr>
      <vt:lpstr>UTERİN DEVASKÜLARİZASYON  ‘Hipogastrik Arter Ligasyonu’  </vt:lpstr>
      <vt:lpstr>UTERİN DEVASKÜLARİZASYON  ‘Hipogastrik Arter Ligasyonu’ </vt:lpstr>
      <vt:lpstr> UTERİN DEVASKÜLARİZASYON  ‘Hipogastrik Arter Ligasyonu’ </vt:lpstr>
      <vt:lpstr>g</vt:lpstr>
      <vt:lpstr>‘HİPOGASTRİK ARTER LİGASYONU’ KOMPLİKASYONLAR</vt:lpstr>
      <vt:lpstr>UTERİN DEVASKÜLARİZASYON Uterin Arter ve/veya Hipogastrik Arter, Balon Oklüzyon/Embolizasyon, </vt:lpstr>
      <vt:lpstr>CERRAHİ YÖNETİM Histerektomi, </vt:lpstr>
      <vt:lpstr>CERRAHİ YÖNETİM, Histerektomi Tekniği, </vt:lpstr>
      <vt:lpstr>CERRAHİ YÖNETİM, Histerektomi Tekniği, </vt:lpstr>
      <vt:lpstr>‘GLASSMAN İNTESTİNAL CLAMP’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CERRAHİ YÖNETİM, Pelvic Pressure Packing, </vt:lpstr>
      <vt:lpstr>TECRÜBELİ EKİPLER İLE ‘MULTİDİSİPLİNER’ YÖNETİM</vt:lpstr>
      <vt:lpstr>PREOPERATİF HAZIRLIK</vt:lpstr>
      <vt:lpstr>CERRAHİ TEDAVİ ?</vt:lpstr>
      <vt:lpstr>PEROPERATİF MASİF KANAMAYA NEDEN OLAN CERRAHİ ETAPLAR</vt:lpstr>
      <vt:lpstr>HİSTEREKTOMİ &amp; ETAPLAR</vt:lpstr>
      <vt:lpstr> UTERUS KORUYUCU CERRAHİ &amp; ETAPLAR: (A-I) </vt:lpstr>
      <vt:lpstr>UTERUS KORUYUCU CERRAHİ &amp; ETAPLAR: (A-II)</vt:lpstr>
      <vt:lpstr> UTERUS KORUYUCU CERRAHİ &amp; ETAPLAR: (B-I)  </vt:lpstr>
      <vt:lpstr>UTERUS KORUYUCU CERRAHİ &amp; ETAPLAR: (B-II)</vt:lpstr>
      <vt:lpstr>KOMPLİKASYONLAR</vt:lpstr>
      <vt:lpstr>REFERANSLAR-I</vt:lpstr>
      <vt:lpstr>REFERANSLAR-II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POSTPARTUM HEMORAJİLERİN YÖNETİMİ (PPH)</dc:title>
  <dc:creator>Teksin</dc:creator>
  <cp:lastModifiedBy>DNP</cp:lastModifiedBy>
  <cp:revision>1041</cp:revision>
  <dcterms:created xsi:type="dcterms:W3CDTF">2014-12-14T14:32:29Z</dcterms:created>
  <dcterms:modified xsi:type="dcterms:W3CDTF">2018-05-12T15:24:17Z</dcterms:modified>
</cp:coreProperties>
</file>