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6" r:id="rId3"/>
    <p:sldId id="277" r:id="rId4"/>
    <p:sldId id="285" r:id="rId5"/>
    <p:sldId id="286" r:id="rId6"/>
    <p:sldId id="287" r:id="rId7"/>
    <p:sldId id="278" r:id="rId8"/>
    <p:sldId id="260" r:id="rId9"/>
    <p:sldId id="297" r:id="rId10"/>
    <p:sldId id="268" r:id="rId11"/>
    <p:sldId id="279" r:id="rId12"/>
    <p:sldId id="303" r:id="rId13"/>
    <p:sldId id="280" r:id="rId14"/>
    <p:sldId id="293" r:id="rId15"/>
    <p:sldId id="299" r:id="rId16"/>
    <p:sldId id="290" r:id="rId17"/>
    <p:sldId id="291" r:id="rId18"/>
    <p:sldId id="271" r:id="rId19"/>
    <p:sldId id="272" r:id="rId20"/>
    <p:sldId id="306" r:id="rId21"/>
    <p:sldId id="313" r:id="rId22"/>
    <p:sldId id="301" r:id="rId23"/>
    <p:sldId id="300" r:id="rId24"/>
    <p:sldId id="296" r:id="rId25"/>
    <p:sldId id="274" r:id="rId26"/>
    <p:sldId id="294" r:id="rId27"/>
    <p:sldId id="305" r:id="rId28"/>
    <p:sldId id="307" r:id="rId29"/>
    <p:sldId id="308" r:id="rId30"/>
    <p:sldId id="309" r:id="rId31"/>
    <p:sldId id="314" r:id="rId32"/>
    <p:sldId id="295" r:id="rId33"/>
    <p:sldId id="315" r:id="rId34"/>
    <p:sldId id="29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23" autoAdjust="0"/>
  </p:normalViewPr>
  <p:slideViewPr>
    <p:cSldViewPr>
      <p:cViewPr>
        <p:scale>
          <a:sx n="40" d="100"/>
          <a:sy n="40" d="100"/>
        </p:scale>
        <p:origin x="-13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08B924-654B-431F-8231-CEA4396D0244}" type="datetimeFigureOut">
              <a:rPr lang="tr-TR" smtClean="0"/>
              <a:pPr/>
              <a:t>11.05.2018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0927D-94DA-4F7E-9F73-ECA58D59E27F}" type="slidenum">
              <a:rPr lang="tr-TR" smtClean="0"/>
              <a:pPr/>
              <a:t>‹#›</a:t>
            </a:fld>
            <a:endParaRPr lang="tr-TR"/>
          </a:p>
        </p:txBody>
      </p:sp>
    </p:spTree>
    <p:extLst>
      <p:ext uri="{BB962C8B-B14F-4D97-AF65-F5344CB8AC3E}">
        <p14:creationId xmlns="" xmlns:p14="http://schemas.microsoft.com/office/powerpoint/2010/main" val="90432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nSpc>
                <a:spcPct val="170000"/>
              </a:lnSpc>
            </a:pPr>
            <a:r>
              <a:rPr lang="tr-TR" sz="1200" dirty="0" err="1" smtClean="0"/>
              <a:t>Epitelyal</a:t>
            </a:r>
            <a:r>
              <a:rPr lang="tr-TR" sz="1200" dirty="0" smtClean="0"/>
              <a:t> </a:t>
            </a:r>
            <a:r>
              <a:rPr lang="tr-TR" sz="1200" dirty="0" err="1" smtClean="0"/>
              <a:t>over</a:t>
            </a:r>
            <a:r>
              <a:rPr lang="tr-TR" sz="1200" dirty="0" smtClean="0"/>
              <a:t> kanseri %75 hastada ileri evrede tanı almaktadır </a:t>
            </a:r>
          </a:p>
          <a:p>
            <a:pPr>
              <a:lnSpc>
                <a:spcPct val="170000"/>
              </a:lnSpc>
            </a:pPr>
            <a:r>
              <a:rPr lang="tr-TR" sz="1200" dirty="0" smtClean="0"/>
              <a:t>5 yıllık </a:t>
            </a:r>
            <a:r>
              <a:rPr lang="tr-TR" sz="1200" dirty="0" err="1" smtClean="0"/>
              <a:t>sağkalım</a:t>
            </a:r>
            <a:r>
              <a:rPr lang="tr-TR" sz="1200" dirty="0" smtClean="0"/>
              <a:t> oranları %20-30 civarındadır.</a:t>
            </a:r>
          </a:p>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(PARP) enzymes, particularly PARP-1 and -2, play a critical role in the repair of DNA SSBs through the base excision repair and other SSB pathways. Inhibition of PARP leads to accumulation of SSBs causing collapse of replication forks and accumulation of DSBs that are commonly repaired by homologous recombination enzymes.</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Duraksamış </a:t>
            </a:r>
            <a:r>
              <a:rPr lang="tr-TR" sz="1200" b="0" i="0" u="none" strike="noStrike" kern="1200" baseline="0" dirty="0" err="1" smtClean="0">
                <a:solidFill>
                  <a:schemeClr val="tx1"/>
                </a:solidFill>
                <a:latin typeface="+mn-lt"/>
                <a:ea typeface="+mn-ea"/>
                <a:cs typeface="+mn-cs"/>
              </a:rPr>
              <a:t>replikasyon</a:t>
            </a:r>
            <a:r>
              <a:rPr lang="tr-TR" sz="1200" b="0" i="0" u="none" strike="noStrike" kern="1200" baseline="0" dirty="0" smtClean="0">
                <a:solidFill>
                  <a:schemeClr val="tx1"/>
                </a:solidFill>
                <a:latin typeface="+mn-lt"/>
                <a:ea typeface="+mn-ea"/>
                <a:cs typeface="+mn-cs"/>
              </a:rPr>
              <a:t> çatallarının sayısı artar ve bu çift zincir kırıklarına yol açar.</a:t>
            </a:r>
          </a:p>
          <a:p>
            <a:r>
              <a:rPr lang="tr-TR" sz="1200" b="0" i="0" u="none" strike="noStrike" kern="1200" baseline="0" dirty="0" smtClean="0">
                <a:solidFill>
                  <a:schemeClr val="tx1"/>
                </a:solidFill>
                <a:latin typeface="+mn-lt"/>
                <a:ea typeface="+mn-ea"/>
                <a:cs typeface="+mn-cs"/>
              </a:rPr>
              <a:t>Birikimi ise genetik kaos ve hücre ölümü ile sonuçlanır.</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nonhomologous</a:t>
            </a:r>
            <a:r>
              <a:rPr lang="en-US" sz="1200" b="0" i="0" u="none" strike="noStrike" kern="1200" baseline="0" dirty="0" smtClean="0">
                <a:solidFill>
                  <a:schemeClr val="tx1"/>
                </a:solidFill>
                <a:latin typeface="+mn-lt"/>
                <a:ea typeface="+mn-ea"/>
                <a:cs typeface="+mn-cs"/>
              </a:rPr>
              <a:t> end joining (NHEJ) </a:t>
            </a:r>
            <a:r>
              <a:rPr lang="tr-TR" sz="1200" b="0" i="0" u="none" strike="noStrike" kern="1200" baseline="0" dirty="0" smtClean="0">
                <a:solidFill>
                  <a:schemeClr val="tx1"/>
                </a:solidFill>
                <a:latin typeface="+mn-lt"/>
                <a:ea typeface="+mn-ea"/>
                <a:cs typeface="+mn-cs"/>
              </a:rPr>
              <a:t> mekanizmasının </a:t>
            </a:r>
            <a:r>
              <a:rPr lang="tr-TR" sz="1200" b="0" i="0" u="none" strike="noStrike" kern="1200" baseline="0" dirty="0" err="1" smtClean="0">
                <a:solidFill>
                  <a:schemeClr val="tx1"/>
                </a:solidFill>
                <a:latin typeface="+mn-lt"/>
                <a:ea typeface="+mn-ea"/>
                <a:cs typeface="+mn-cs"/>
              </a:rPr>
              <a:t>parp</a:t>
            </a:r>
            <a:r>
              <a:rPr lang="tr-TR" sz="1200" b="0" i="0" u="none" strike="noStrike" kern="1200" baseline="0" dirty="0" smtClean="0">
                <a:solidFill>
                  <a:schemeClr val="tx1"/>
                </a:solidFill>
                <a:latin typeface="+mn-lt"/>
                <a:ea typeface="+mn-ea"/>
                <a:cs typeface="+mn-cs"/>
              </a:rPr>
              <a:t> ile </a:t>
            </a:r>
            <a:r>
              <a:rPr lang="tr-TR" sz="1200" b="0" i="0" u="none" strike="noStrike" kern="1200" baseline="0" dirty="0" err="1" smtClean="0">
                <a:solidFill>
                  <a:schemeClr val="tx1"/>
                </a:solidFill>
                <a:latin typeface="+mn-lt"/>
                <a:ea typeface="+mn-ea"/>
                <a:cs typeface="+mn-cs"/>
              </a:rPr>
              <a:t>inhibisyonu</a:t>
            </a:r>
            <a:r>
              <a:rPr lang="tr-TR" sz="1200" b="0" i="0" u="none" strike="noStrike" kern="1200" baseline="0" dirty="0" smtClean="0">
                <a:solidFill>
                  <a:schemeClr val="tx1"/>
                </a:solidFill>
                <a:latin typeface="+mn-lt"/>
                <a:ea typeface="+mn-ea"/>
                <a:cs typeface="+mn-cs"/>
              </a:rPr>
              <a:t> net olarak anlaşılamamıştır.</a:t>
            </a:r>
          </a:p>
          <a:p>
            <a:r>
              <a:rPr lang="en-US" sz="1200" b="0" i="0" u="none" strike="noStrike" kern="1200" baseline="0" dirty="0" smtClean="0">
                <a:solidFill>
                  <a:schemeClr val="tx1"/>
                </a:solidFill>
                <a:latin typeface="+mn-lt"/>
                <a:ea typeface="+mn-ea"/>
                <a:cs typeface="+mn-cs"/>
              </a:rPr>
              <a:t>Platinum analogs induce </a:t>
            </a:r>
            <a:r>
              <a:rPr lang="en-US" sz="1200" b="0" i="0" u="none" strike="noStrike" kern="1200" baseline="0" dirty="0" err="1" smtClean="0">
                <a:solidFill>
                  <a:schemeClr val="tx1"/>
                </a:solidFill>
                <a:latin typeface="+mn-lt"/>
                <a:ea typeface="+mn-ea"/>
                <a:cs typeface="+mn-cs"/>
              </a:rPr>
              <a:t>intrastrand</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interstrand</a:t>
            </a:r>
            <a:r>
              <a:rPr lang="en-US" sz="1200" b="0" i="0" u="none" strike="noStrike" kern="1200" baseline="0" dirty="0" smtClean="0">
                <a:solidFill>
                  <a:schemeClr val="tx1"/>
                </a:solidFill>
                <a:latin typeface="+mn-lt"/>
                <a:ea typeface="+mn-ea"/>
                <a:cs typeface="+mn-cs"/>
              </a:rPr>
              <a:t> cross-links (ICLs) between purine bases of the DNA. </a:t>
            </a:r>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13</a:t>
            </a:fld>
            <a:endParaRPr lang="tr-TR"/>
          </a:p>
        </p:txBody>
      </p:sp>
    </p:spTree>
    <p:extLst>
      <p:ext uri="{BB962C8B-B14F-4D97-AF65-F5344CB8AC3E}">
        <p14:creationId xmlns="" xmlns:p14="http://schemas.microsoft.com/office/powerpoint/2010/main" val="306727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14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8 ay </a:t>
            </a:r>
            <a:r>
              <a:rPr lang="tr-TR" dirty="0" err="1" smtClean="0"/>
              <a:t>olaparip</a:t>
            </a:r>
            <a:r>
              <a:rPr lang="tr-TR" dirty="0" smtClean="0"/>
              <a:t> 5 ay </a:t>
            </a:r>
            <a:r>
              <a:rPr lang="tr-TR" dirty="0" err="1" smtClean="0"/>
              <a:t>placebo</a:t>
            </a:r>
            <a:r>
              <a:rPr lang="tr-TR" baseline="0" dirty="0" smtClean="0"/>
              <a:t> </a:t>
            </a:r>
            <a:r>
              <a:rPr lang="tr-TR" baseline="0" dirty="0" err="1" smtClean="0"/>
              <a:t>pfs</a:t>
            </a:r>
            <a:r>
              <a:rPr lang="tr-TR" baseline="0" dirty="0" smtClean="0"/>
              <a:t>------</a:t>
            </a:r>
            <a:r>
              <a:rPr lang="tr-TR" baseline="0" dirty="0" err="1" smtClean="0"/>
              <a:t>os</a:t>
            </a:r>
            <a:r>
              <a:rPr lang="tr-TR" baseline="0" dirty="0" smtClean="0"/>
              <a:t> de fark yok</a:t>
            </a:r>
            <a:endParaRPr lang="tr-TR" dirty="0" smtClean="0"/>
          </a:p>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15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16</a:t>
            </a:fld>
            <a:endParaRPr lang="tr-TR"/>
          </a:p>
        </p:txBody>
      </p:sp>
    </p:spTree>
    <p:extLst>
      <p:ext uri="{BB962C8B-B14F-4D97-AF65-F5344CB8AC3E}">
        <p14:creationId xmlns="" xmlns:p14="http://schemas.microsoft.com/office/powerpoint/2010/main" val="274281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OS</a:t>
            </a:r>
            <a:r>
              <a:rPr lang="tr-TR" baseline="0" dirty="0" smtClean="0"/>
              <a:t> </a:t>
            </a:r>
            <a:r>
              <a:rPr lang="tr-TR" baseline="0" dirty="0" err="1" smtClean="0"/>
              <a:t>lerde</a:t>
            </a:r>
            <a:r>
              <a:rPr lang="tr-TR" baseline="0" dirty="0" smtClean="0"/>
              <a:t> fark olmaması </a:t>
            </a:r>
            <a:r>
              <a:rPr lang="tr-TR" baseline="0" dirty="0" err="1" smtClean="0"/>
              <a:t>multifaktöryel</a:t>
            </a:r>
            <a:r>
              <a:rPr lang="tr-TR" baseline="0" dirty="0" smtClean="0"/>
              <a:t> olarak değerlendirilmiştir. En önemlisi takip süresinin kısa olması ve uygun değerlendirme parametrelerinin kullanılmaması olarak görülmüştür.</a:t>
            </a:r>
          </a:p>
          <a:p>
            <a:r>
              <a:rPr lang="tr-TR" baseline="0" dirty="0" smtClean="0"/>
              <a:t>Time </a:t>
            </a:r>
            <a:r>
              <a:rPr lang="tr-TR" baseline="0" dirty="0" err="1" smtClean="0"/>
              <a:t>to</a:t>
            </a:r>
            <a:r>
              <a:rPr lang="tr-TR" baseline="0" dirty="0" smtClean="0"/>
              <a:t> </a:t>
            </a:r>
            <a:r>
              <a:rPr lang="tr-TR" baseline="0" dirty="0" err="1" smtClean="0"/>
              <a:t>second</a:t>
            </a:r>
            <a:r>
              <a:rPr lang="tr-TR" baseline="0" dirty="0" smtClean="0"/>
              <a:t> </a:t>
            </a:r>
            <a:r>
              <a:rPr lang="tr-TR" baseline="0" dirty="0" err="1" smtClean="0"/>
              <a:t>therapy</a:t>
            </a:r>
            <a:r>
              <a:rPr lang="tr-TR" baseline="0" dirty="0" smtClean="0"/>
              <a:t> (TSST) </a:t>
            </a:r>
            <a:r>
              <a:rPr lang="tr-TR" baseline="0" dirty="0" err="1" smtClean="0"/>
              <a:t>lerine</a:t>
            </a:r>
            <a:r>
              <a:rPr lang="tr-TR" baseline="0" dirty="0" smtClean="0"/>
              <a:t> </a:t>
            </a:r>
            <a:r>
              <a:rPr lang="tr-TR" baseline="0" dirty="0" err="1" smtClean="0"/>
              <a:t>bakıladığında</a:t>
            </a:r>
            <a:r>
              <a:rPr lang="tr-TR" baseline="0" dirty="0" smtClean="0"/>
              <a:t> anlamlı fark bulunmuştur. </a:t>
            </a:r>
            <a:r>
              <a:rPr lang="tr-TR" baseline="0" dirty="0" err="1" smtClean="0"/>
              <a:t>Mutant</a:t>
            </a:r>
            <a:r>
              <a:rPr lang="tr-TR" baseline="0" dirty="0" smtClean="0"/>
              <a:t>/</a:t>
            </a:r>
            <a:r>
              <a:rPr lang="tr-TR" baseline="0" dirty="0" err="1" smtClean="0"/>
              <a:t>wild</a:t>
            </a:r>
            <a:r>
              <a:rPr lang="tr-TR" baseline="0" dirty="0" smtClean="0"/>
              <a:t>: 15,6/6,5 ay</a:t>
            </a:r>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17</a:t>
            </a:fld>
            <a:endParaRPr lang="tr-TR"/>
          </a:p>
        </p:txBody>
      </p:sp>
    </p:spTree>
    <p:extLst>
      <p:ext uri="{BB962C8B-B14F-4D97-AF65-F5344CB8AC3E}">
        <p14:creationId xmlns="" xmlns:p14="http://schemas.microsoft.com/office/powerpoint/2010/main" val="157786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tx1"/>
                </a:solidFill>
                <a:latin typeface="+mn-lt"/>
                <a:ea typeface="+mn-ea"/>
                <a:cs typeface="+mn-cs"/>
              </a:rPr>
              <a:t>Platinum analogs induce </a:t>
            </a:r>
            <a:r>
              <a:rPr lang="en-US" sz="800" b="0" i="0" u="none" strike="noStrike" kern="1200" baseline="0" dirty="0" err="1" smtClean="0">
                <a:solidFill>
                  <a:schemeClr val="tx1"/>
                </a:solidFill>
                <a:latin typeface="+mn-lt"/>
                <a:ea typeface="+mn-ea"/>
                <a:cs typeface="+mn-cs"/>
              </a:rPr>
              <a:t>intrastrand</a:t>
            </a:r>
            <a:r>
              <a:rPr lang="en-US" sz="800" b="0" i="0" u="none" strike="noStrike" kern="1200" baseline="0" dirty="0" smtClean="0">
                <a:solidFill>
                  <a:schemeClr val="tx1"/>
                </a:solidFill>
                <a:latin typeface="+mn-lt"/>
                <a:ea typeface="+mn-ea"/>
                <a:cs typeface="+mn-cs"/>
              </a:rPr>
              <a:t> and </a:t>
            </a:r>
            <a:r>
              <a:rPr lang="en-US" sz="800" b="0" i="0" u="none" strike="noStrike" kern="1200" baseline="0" dirty="0" err="1" smtClean="0">
                <a:solidFill>
                  <a:schemeClr val="tx1"/>
                </a:solidFill>
                <a:latin typeface="+mn-lt"/>
                <a:ea typeface="+mn-ea"/>
                <a:cs typeface="+mn-cs"/>
              </a:rPr>
              <a:t>interstrand</a:t>
            </a:r>
            <a:r>
              <a:rPr lang="en-US" sz="800" b="0" i="0" u="none" strike="noStrike" kern="1200" baseline="0" dirty="0" smtClean="0">
                <a:solidFill>
                  <a:schemeClr val="tx1"/>
                </a:solidFill>
                <a:latin typeface="+mn-lt"/>
                <a:ea typeface="+mn-ea"/>
                <a:cs typeface="+mn-cs"/>
              </a:rPr>
              <a:t> cross-links (ICLs) between </a:t>
            </a:r>
            <a:r>
              <a:rPr lang="en-US" sz="800" b="0" i="0" u="none" strike="noStrike" kern="1200" baseline="0" dirty="0" err="1" smtClean="0">
                <a:solidFill>
                  <a:schemeClr val="tx1"/>
                </a:solidFill>
                <a:latin typeface="+mn-lt"/>
                <a:ea typeface="+mn-ea"/>
                <a:cs typeface="+mn-cs"/>
              </a:rPr>
              <a:t>purine</a:t>
            </a:r>
            <a:r>
              <a:rPr lang="en-US" sz="800" b="0" i="0" u="none" strike="noStrike" kern="1200" baseline="0" dirty="0" smtClean="0">
                <a:solidFill>
                  <a:schemeClr val="tx1"/>
                </a:solidFill>
                <a:latin typeface="+mn-lt"/>
                <a:ea typeface="+mn-ea"/>
                <a:cs typeface="+mn-cs"/>
              </a:rPr>
              <a:t> bases of the DNA. </a:t>
            </a:r>
            <a:endParaRPr lang="tr-TR" sz="800" dirty="0" smtClean="0"/>
          </a:p>
          <a:p>
            <a:endParaRPr lang="tr-TR" sz="800"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18</a:t>
            </a:fld>
            <a:endParaRPr lang="tr-TR"/>
          </a:p>
        </p:txBody>
      </p:sp>
    </p:spTree>
    <p:extLst>
      <p:ext uri="{BB962C8B-B14F-4D97-AF65-F5344CB8AC3E}">
        <p14:creationId xmlns="" xmlns:p14="http://schemas.microsoft.com/office/powerpoint/2010/main" val="123439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Kt</a:t>
            </a:r>
            <a:r>
              <a:rPr lang="tr-TR" dirty="0" smtClean="0"/>
              <a:t>+</a:t>
            </a:r>
            <a:r>
              <a:rPr lang="tr-TR" dirty="0" err="1" smtClean="0"/>
              <a:t>olaparip</a:t>
            </a:r>
            <a:r>
              <a:rPr lang="tr-TR" dirty="0" smtClean="0"/>
              <a:t> kolunda </a:t>
            </a:r>
            <a:r>
              <a:rPr lang="tr-TR" dirty="0" err="1" smtClean="0"/>
              <a:t>karboplatin</a:t>
            </a:r>
            <a:r>
              <a:rPr lang="tr-TR" baseline="0" dirty="0" smtClean="0"/>
              <a:t> AUC 4 den sadece </a:t>
            </a:r>
            <a:r>
              <a:rPr lang="tr-TR" baseline="0" dirty="0" err="1" smtClean="0"/>
              <a:t>kt</a:t>
            </a:r>
            <a:r>
              <a:rPr lang="tr-TR" baseline="0" dirty="0" smtClean="0"/>
              <a:t> olan grupta </a:t>
            </a:r>
            <a:r>
              <a:rPr lang="tr-TR" baseline="0" dirty="0" err="1" smtClean="0"/>
              <a:t>karboplatin</a:t>
            </a:r>
            <a:r>
              <a:rPr lang="tr-TR" baseline="0" dirty="0" smtClean="0"/>
              <a:t> </a:t>
            </a:r>
            <a:r>
              <a:rPr lang="tr-TR" baseline="0" dirty="0" err="1" smtClean="0"/>
              <a:t>auc</a:t>
            </a:r>
            <a:r>
              <a:rPr lang="tr-TR" baseline="0" dirty="0" smtClean="0"/>
              <a:t> 6 den almış olmasına rağmen belirgin </a:t>
            </a:r>
            <a:r>
              <a:rPr lang="tr-TR" baseline="0" dirty="0" err="1" smtClean="0"/>
              <a:t>pfs</a:t>
            </a:r>
            <a:r>
              <a:rPr lang="tr-TR" baseline="0" dirty="0" smtClean="0"/>
              <a:t> mevcuttur. </a:t>
            </a:r>
          </a:p>
          <a:p>
            <a:r>
              <a:rPr lang="tr-TR" baseline="0" dirty="0" smtClean="0"/>
              <a:t>Bu çalışmada </a:t>
            </a:r>
            <a:r>
              <a:rPr lang="tr-TR" baseline="0" dirty="0" err="1" smtClean="0"/>
              <a:t>os</a:t>
            </a:r>
            <a:r>
              <a:rPr lang="tr-TR" baseline="0" dirty="0" smtClean="0"/>
              <a:t> farkı bulunamamıştır. Bu sonucu erken analize ve 9 hastanın çalışmadan çıkmasına bağlıyorlar.</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19</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 </a:t>
            </a:r>
            <a:r>
              <a:rPr lang="tr-TR" dirty="0" err="1" smtClean="0"/>
              <a:t>Labaratuar</a:t>
            </a:r>
            <a:r>
              <a:rPr lang="tr-TR" dirty="0" smtClean="0"/>
              <a:t> çalışmalarında</a:t>
            </a:r>
            <a:r>
              <a:rPr lang="tr-TR" baseline="0" dirty="0" smtClean="0"/>
              <a:t> </a:t>
            </a:r>
            <a:r>
              <a:rPr lang="tr-TR" baseline="0" dirty="0" err="1" smtClean="0"/>
              <a:t>farkedilmiştir</a:t>
            </a:r>
            <a:r>
              <a:rPr lang="tr-TR" baseline="0" dirty="0" smtClean="0"/>
              <a:t> ki </a:t>
            </a:r>
            <a:r>
              <a:rPr lang="tr-TR" dirty="0" err="1" smtClean="0"/>
              <a:t>Hipoksi</a:t>
            </a:r>
            <a:r>
              <a:rPr lang="tr-TR" baseline="0" dirty="0" smtClean="0"/>
              <a:t> HRR genlerinde </a:t>
            </a:r>
            <a:r>
              <a:rPr lang="tr-TR" baseline="0" dirty="0" err="1" smtClean="0"/>
              <a:t>down</a:t>
            </a:r>
            <a:r>
              <a:rPr lang="tr-TR" baseline="0" dirty="0" smtClean="0"/>
              <a:t> regülasyona sebep olur.  Anti </a:t>
            </a:r>
            <a:r>
              <a:rPr lang="tr-TR" baseline="0" dirty="0" err="1" smtClean="0"/>
              <a:t>anjio</a:t>
            </a:r>
            <a:r>
              <a:rPr lang="tr-TR" baseline="0" dirty="0" smtClean="0"/>
              <a:t> genetik ajanların etkisi çalışılmış</a:t>
            </a:r>
          </a:p>
          <a:p>
            <a:r>
              <a:rPr lang="tr-TR" baseline="0" dirty="0" err="1" smtClean="0"/>
              <a:t>Cediranib</a:t>
            </a:r>
            <a:r>
              <a:rPr lang="tr-TR" baseline="0" dirty="0" smtClean="0"/>
              <a:t>: VEGF reseptör inhibitörü</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20</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Kaplan</a:t>
            </a:r>
            <a:r>
              <a:rPr lang="tr-TR" sz="1200" b="0" i="0" kern="1200" baseline="0" dirty="0" smtClean="0">
                <a:solidFill>
                  <a:schemeClr val="tx1"/>
                </a:solidFill>
                <a:latin typeface="+mn-lt"/>
                <a:ea typeface="+mn-ea"/>
                <a:cs typeface="+mn-cs"/>
              </a:rPr>
              <a:t> </a:t>
            </a:r>
            <a:r>
              <a:rPr lang="tr-TR" sz="1200" b="0" i="0" kern="1200" baseline="0" dirty="0" err="1" smtClean="0">
                <a:solidFill>
                  <a:schemeClr val="tx1"/>
                </a:solidFill>
                <a:latin typeface="+mn-lt"/>
                <a:ea typeface="+mn-ea"/>
                <a:cs typeface="+mn-cs"/>
              </a:rPr>
              <a:t>meier</a:t>
            </a:r>
            <a:r>
              <a:rPr lang="tr-TR" sz="1200" b="0" i="0" kern="1200" baseline="0" dirty="0" smtClean="0">
                <a:solidFill>
                  <a:schemeClr val="tx1"/>
                </a:solidFill>
                <a:latin typeface="+mn-lt"/>
                <a:ea typeface="+mn-ea"/>
                <a:cs typeface="+mn-cs"/>
              </a:rPr>
              <a:t> analizinde </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gBRCA</a:t>
            </a:r>
            <a:r>
              <a:rPr lang="en-US" sz="1200" b="0" i="0" kern="1200" dirty="0" smtClean="0">
                <a:solidFill>
                  <a:schemeClr val="tx1"/>
                </a:solidFill>
                <a:latin typeface="+mn-lt"/>
                <a:ea typeface="+mn-ea"/>
                <a:cs typeface="+mn-cs"/>
              </a:rPr>
              <a:t> group</a:t>
            </a:r>
            <a:r>
              <a:rPr lang="en-US" sz="1200" b="1" i="0" kern="1200" dirty="0" smtClean="0">
                <a:solidFill>
                  <a:schemeClr val="tx1"/>
                </a:solidFill>
                <a:latin typeface="+mn-lt"/>
                <a:ea typeface="+mn-ea"/>
                <a:cs typeface="+mn-cs"/>
              </a:rPr>
              <a:t>, 21.0 versus 5.5</a:t>
            </a:r>
            <a:endParaRPr lang="tr-TR" sz="12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in the HRD-positive subgroup of the non-</a:t>
            </a:r>
            <a:r>
              <a:rPr lang="en-US" sz="1200" b="0" i="0" kern="1200" dirty="0" err="1" smtClean="0">
                <a:solidFill>
                  <a:schemeClr val="tx1"/>
                </a:solidFill>
                <a:latin typeface="+mn-lt"/>
                <a:ea typeface="+mn-ea"/>
                <a:cs typeface="+mn-cs"/>
              </a:rPr>
              <a:t>g</a:t>
            </a:r>
            <a:r>
              <a:rPr lang="en-US" sz="1200" b="0" i="1" kern="1200" dirty="0" err="1" smtClean="0">
                <a:solidFill>
                  <a:schemeClr val="tx1"/>
                </a:solidFill>
                <a:latin typeface="+mn-lt"/>
                <a:ea typeface="+mn-ea"/>
                <a:cs typeface="+mn-cs"/>
              </a:rPr>
              <a:t>BRCA</a:t>
            </a:r>
            <a:r>
              <a:rPr lang="en-US" sz="1200" b="0" i="0" kern="1200" dirty="0" smtClean="0">
                <a:solidFill>
                  <a:schemeClr val="tx1"/>
                </a:solidFill>
                <a:latin typeface="+mn-lt"/>
                <a:ea typeface="+mn-ea"/>
                <a:cs typeface="+mn-cs"/>
              </a:rPr>
              <a:t> cohort, </a:t>
            </a:r>
            <a:r>
              <a:rPr lang="en-US" sz="1200" b="1" i="0" kern="1200" dirty="0" smtClean="0">
                <a:solidFill>
                  <a:schemeClr val="tx1"/>
                </a:solidFill>
                <a:latin typeface="+mn-lt"/>
                <a:ea typeface="+mn-ea"/>
                <a:cs typeface="+mn-cs"/>
              </a:rPr>
              <a:t>12.9 versus 3.8 months</a:t>
            </a:r>
            <a:endParaRPr lang="tr-TR"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overall non-</a:t>
            </a:r>
            <a:r>
              <a:rPr lang="en-US" sz="1200" b="0" i="0" kern="1200" dirty="0" err="1" smtClean="0">
                <a:solidFill>
                  <a:schemeClr val="tx1"/>
                </a:solidFill>
                <a:latin typeface="+mn-lt"/>
                <a:ea typeface="+mn-ea"/>
                <a:cs typeface="+mn-cs"/>
              </a:rPr>
              <a:t>g</a:t>
            </a:r>
            <a:r>
              <a:rPr lang="en-US" sz="1200" b="0" i="1" kern="1200" dirty="0" err="1" smtClean="0">
                <a:solidFill>
                  <a:schemeClr val="tx1"/>
                </a:solidFill>
                <a:latin typeface="+mn-lt"/>
                <a:ea typeface="+mn-ea"/>
                <a:cs typeface="+mn-cs"/>
              </a:rPr>
              <a:t>BRCA</a:t>
            </a:r>
            <a:r>
              <a:rPr lang="en-US" sz="1200" b="0" i="0" kern="1200" dirty="0" smtClean="0">
                <a:solidFill>
                  <a:schemeClr val="tx1"/>
                </a:solidFill>
                <a:latin typeface="+mn-lt"/>
                <a:ea typeface="+mn-ea"/>
                <a:cs typeface="+mn-cs"/>
              </a:rPr>
              <a:t> cohort</a:t>
            </a:r>
            <a:r>
              <a:rPr lang="en-US" sz="1200" b="1" i="0" kern="1200" dirty="0" smtClean="0">
                <a:solidFill>
                  <a:schemeClr val="tx1"/>
                </a:solidFill>
                <a:latin typeface="+mn-lt"/>
                <a:ea typeface="+mn-ea"/>
                <a:cs typeface="+mn-cs"/>
              </a:rPr>
              <a:t>, 9.3 versus 3.9 </a:t>
            </a:r>
            <a:endParaRPr lang="tr-TR" sz="1200" b="1" i="0" kern="1200" dirty="0" smtClean="0">
              <a:solidFill>
                <a:schemeClr val="tx1"/>
              </a:solidFill>
              <a:latin typeface="+mn-lt"/>
              <a:ea typeface="+mn-ea"/>
              <a:cs typeface="+mn-cs"/>
            </a:endParaRPr>
          </a:p>
          <a:p>
            <a:r>
              <a:rPr lang="en-US" b="1" dirty="0" smtClean="0"/>
              <a:t>Food and Drug Administration approved </a:t>
            </a:r>
            <a:r>
              <a:rPr lang="en-US" b="1" dirty="0" err="1" smtClean="0"/>
              <a:t>niraparib</a:t>
            </a:r>
            <a:r>
              <a:rPr lang="en-US" b="1" dirty="0" smtClean="0"/>
              <a:t>, </a:t>
            </a:r>
            <a:r>
              <a:rPr lang="en-US" b="1" u="sng" dirty="0" smtClean="0"/>
              <a:t>on March 27, 2017</a:t>
            </a:r>
            <a:r>
              <a:rPr lang="en-US" b="1" dirty="0" smtClean="0"/>
              <a:t>, for maintenance treatment of </a:t>
            </a:r>
            <a:r>
              <a:rPr lang="tr-TR" b="1" dirty="0" smtClean="0"/>
              <a:t> </a:t>
            </a:r>
            <a:r>
              <a:rPr lang="en-US" b="1" dirty="0" smtClean="0"/>
              <a:t>with</a:t>
            </a:r>
            <a:r>
              <a:rPr lang="tr-TR" b="1" dirty="0" smtClean="0"/>
              <a:t>   </a:t>
            </a:r>
            <a:r>
              <a:rPr lang="en-US" b="1" u="sng" dirty="0" smtClean="0"/>
              <a:t>recurrent epithelial ovarian</a:t>
            </a:r>
            <a:endParaRPr lang="tr-TR" b="1" u="sng"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Endometrioid</a:t>
            </a:r>
            <a:r>
              <a:rPr lang="tr-TR" baseline="0" dirty="0" smtClean="0"/>
              <a:t> </a:t>
            </a:r>
            <a:r>
              <a:rPr lang="tr-TR" baseline="0" dirty="0" err="1" smtClean="0"/>
              <a:t>arid</a:t>
            </a:r>
            <a:r>
              <a:rPr lang="tr-TR" baseline="0" dirty="0" smtClean="0"/>
              <a:t> 1a            </a:t>
            </a:r>
            <a:r>
              <a:rPr lang="tr-TR" baseline="0" dirty="0" err="1" smtClean="0"/>
              <a:t>Müsinöz</a:t>
            </a:r>
            <a:r>
              <a:rPr lang="tr-TR" baseline="0" dirty="0" smtClean="0"/>
              <a:t> k </a:t>
            </a:r>
            <a:r>
              <a:rPr lang="tr-TR" baseline="0" dirty="0" err="1" smtClean="0"/>
              <a:t>ras</a:t>
            </a:r>
            <a:r>
              <a:rPr lang="tr-TR" baseline="0" dirty="0" smtClean="0"/>
              <a:t>            </a:t>
            </a:r>
            <a:r>
              <a:rPr lang="tr-TR" baseline="0" dirty="0" err="1" smtClean="0"/>
              <a:t>Low</a:t>
            </a:r>
            <a:r>
              <a:rPr lang="tr-TR" baseline="0" dirty="0" smtClean="0"/>
              <a:t> </a:t>
            </a:r>
            <a:r>
              <a:rPr lang="tr-TR" baseline="0" dirty="0" err="1" smtClean="0"/>
              <a:t>grade</a:t>
            </a:r>
            <a:r>
              <a:rPr lang="tr-TR" baseline="0" dirty="0" smtClean="0"/>
              <a:t> k </a:t>
            </a:r>
            <a:r>
              <a:rPr lang="tr-TR" baseline="0" dirty="0" err="1" smtClean="0"/>
              <a:t>ras</a:t>
            </a:r>
            <a:r>
              <a:rPr lang="tr-TR" baseline="0" dirty="0" smtClean="0"/>
              <a:t> b raf</a:t>
            </a:r>
          </a:p>
          <a:p>
            <a:r>
              <a:rPr lang="tr-TR" baseline="0" dirty="0" smtClean="0"/>
              <a:t>Farklı genetik bozukluklar farklı tümör tiplerinde görülürler. </a:t>
            </a:r>
          </a:p>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smtClean="0"/>
              <a:t>Daha önce faz 2 çalışmaları yapılan </a:t>
            </a:r>
            <a:r>
              <a:rPr lang="tr-TR" baseline="0" dirty="0" err="1" smtClean="0"/>
              <a:t>ariel</a:t>
            </a:r>
            <a:r>
              <a:rPr lang="tr-TR" baseline="0" dirty="0" smtClean="0"/>
              <a:t> 3 ile faz3 ve </a:t>
            </a:r>
            <a:r>
              <a:rPr lang="tr-TR" baseline="0" dirty="0" err="1" smtClean="0"/>
              <a:t>ariel</a:t>
            </a:r>
            <a:r>
              <a:rPr lang="tr-TR" baseline="0" dirty="0" smtClean="0"/>
              <a:t> 4 ile faz 4 çalışmaları yapılan </a:t>
            </a:r>
            <a:r>
              <a:rPr lang="tr-TR" baseline="0" dirty="0" err="1" smtClean="0"/>
              <a:t>rucaparib</a:t>
            </a:r>
            <a:r>
              <a:rPr lang="tr-TR" baseline="0" dirty="0" smtClean="0"/>
              <a:t>…</a:t>
            </a:r>
          </a:p>
        </p:txBody>
      </p:sp>
      <p:sp>
        <p:nvSpPr>
          <p:cNvPr id="4" name="3 Slayt Numarası Yer Tutucusu"/>
          <p:cNvSpPr>
            <a:spLocks noGrp="1"/>
          </p:cNvSpPr>
          <p:nvPr>
            <p:ph type="sldNum" sz="quarter" idx="10"/>
          </p:nvPr>
        </p:nvSpPr>
        <p:spPr/>
        <p:txBody>
          <a:bodyPr/>
          <a:lstStyle/>
          <a:p>
            <a:fld id="{7650927D-94DA-4F7E-9F73-ECA58D59E27F}" type="slidenum">
              <a:rPr lang="tr-TR" smtClean="0"/>
              <a:pPr/>
              <a:t>23</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MK 1775: </a:t>
            </a:r>
            <a:r>
              <a:rPr lang="tr-TR" dirty="0" err="1" smtClean="0"/>
              <a:t>Glioblastoma</a:t>
            </a:r>
            <a:r>
              <a:rPr lang="tr-TR" dirty="0" smtClean="0"/>
              <a:t>, akciğer kanseri, özelikle</a:t>
            </a:r>
            <a:r>
              <a:rPr lang="tr-TR" baseline="0" dirty="0" smtClean="0"/>
              <a:t> HPV 16 + </a:t>
            </a:r>
            <a:r>
              <a:rPr lang="tr-TR" dirty="0" smtClean="0"/>
              <a:t>baş-boyun</a:t>
            </a:r>
            <a:r>
              <a:rPr lang="tr-TR" baseline="0" dirty="0" smtClean="0"/>
              <a:t> kanserlerinde </a:t>
            </a:r>
            <a:r>
              <a:rPr lang="tr-TR" baseline="0" dirty="0" err="1" smtClean="0"/>
              <a:t>radyosensitizer</a:t>
            </a:r>
            <a:r>
              <a:rPr lang="tr-TR" baseline="0" dirty="0" smtClean="0"/>
              <a:t>,  </a:t>
            </a:r>
            <a:endParaRPr lang="tr-TR" dirty="0" smtClean="0"/>
          </a:p>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25</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err="1" smtClean="0">
                <a:solidFill>
                  <a:schemeClr val="tx1"/>
                </a:solidFill>
                <a:latin typeface="+mn-lt"/>
                <a:ea typeface="+mn-ea"/>
                <a:cs typeface="+mn-cs"/>
              </a:rPr>
              <a:t>Response</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Evaluation</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Criteria</a:t>
            </a:r>
            <a:r>
              <a:rPr lang="tr-TR" sz="1200" kern="1200" baseline="0" dirty="0" smtClean="0">
                <a:solidFill>
                  <a:schemeClr val="tx1"/>
                </a:solidFill>
                <a:latin typeface="+mn-lt"/>
                <a:ea typeface="+mn-ea"/>
                <a:cs typeface="+mn-cs"/>
              </a:rPr>
              <a:t> in </a:t>
            </a:r>
            <a:r>
              <a:rPr lang="tr-TR" sz="1200" kern="1200" baseline="0" dirty="0" err="1" smtClean="0">
                <a:solidFill>
                  <a:schemeClr val="tx1"/>
                </a:solidFill>
                <a:latin typeface="+mn-lt"/>
                <a:ea typeface="+mn-ea"/>
                <a:cs typeface="+mn-cs"/>
              </a:rPr>
              <a:t>Solid</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Tumors</a:t>
            </a:r>
            <a:r>
              <a:rPr lang="tr-TR" sz="1200" kern="1200" baseline="0" dirty="0" smtClean="0">
                <a:solidFill>
                  <a:schemeClr val="tx1"/>
                </a:solidFill>
                <a:latin typeface="+mn-lt"/>
                <a:ea typeface="+mn-ea"/>
                <a:cs typeface="+mn-cs"/>
              </a:rPr>
              <a:t> </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26</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AKT: ilk defa fare lösemi virüsü </a:t>
            </a:r>
            <a:r>
              <a:rPr lang="en-US" sz="1200" b="0" i="0" kern="1200" dirty="0" smtClean="0">
                <a:solidFill>
                  <a:schemeClr val="tx1"/>
                </a:solidFill>
                <a:latin typeface="+mn-lt"/>
                <a:ea typeface="+mn-ea"/>
                <a:cs typeface="+mn-cs"/>
              </a:rPr>
              <a:t> Akt8</a:t>
            </a:r>
            <a:r>
              <a:rPr lang="tr-TR" sz="1200" b="0" i="0" kern="1200" dirty="0" smtClean="0">
                <a:solidFill>
                  <a:schemeClr val="tx1"/>
                </a:solidFill>
                <a:latin typeface="+mn-lt"/>
                <a:ea typeface="+mn-ea"/>
                <a:cs typeface="+mn-cs"/>
              </a:rPr>
              <a:t>’de tespit edilmiş. 3</a:t>
            </a:r>
            <a:r>
              <a:rPr lang="tr-TR" sz="1200" b="0" i="0" kern="1200" baseline="0" dirty="0" smtClean="0">
                <a:solidFill>
                  <a:schemeClr val="tx1"/>
                </a:solidFill>
                <a:latin typeface="+mn-lt"/>
                <a:ea typeface="+mn-ea"/>
                <a:cs typeface="+mn-cs"/>
              </a:rPr>
              <a:t> farklı tipi var. Özellikle AKT2 </a:t>
            </a:r>
            <a:r>
              <a:rPr lang="tr-TR" sz="1200" b="0" i="0" kern="1200" baseline="0" dirty="0" err="1" smtClean="0">
                <a:solidFill>
                  <a:schemeClr val="tx1"/>
                </a:solidFill>
                <a:latin typeface="+mn-lt"/>
                <a:ea typeface="+mn-ea"/>
                <a:cs typeface="+mn-cs"/>
              </a:rPr>
              <a:t>over</a:t>
            </a:r>
            <a:r>
              <a:rPr lang="tr-TR" sz="1200" b="0" i="0" kern="1200" baseline="0" dirty="0" smtClean="0">
                <a:solidFill>
                  <a:schemeClr val="tx1"/>
                </a:solidFill>
                <a:latin typeface="+mn-lt"/>
                <a:ea typeface="+mn-ea"/>
                <a:cs typeface="+mn-cs"/>
              </a:rPr>
              <a:t> kanserinde rol oynar.</a:t>
            </a:r>
            <a:r>
              <a:rPr lang="en-US" sz="1200" b="0" i="0" kern="1200" dirty="0" smtClean="0">
                <a:solidFill>
                  <a:schemeClr val="tx1"/>
                </a:solidFill>
                <a:latin typeface="+mn-lt"/>
                <a:ea typeface="+mn-ea"/>
                <a:cs typeface="+mn-cs"/>
              </a:rPr>
              <a:t> </a:t>
            </a:r>
            <a:r>
              <a:rPr lang="tr-TR" sz="1200" b="0" i="0" kern="1200" baseline="0" dirty="0" smtClean="0">
                <a:solidFill>
                  <a:schemeClr val="tx1"/>
                </a:solidFill>
                <a:latin typeface="+mn-lt"/>
                <a:ea typeface="+mn-ea"/>
                <a:cs typeface="+mn-cs"/>
              </a:rPr>
              <a:t> PIP3 bağlar. Aktivasyonu </a:t>
            </a:r>
            <a:r>
              <a:rPr lang="tr-TR" sz="1200" b="0" i="0" kern="1200" baseline="0" dirty="0" err="1" smtClean="0">
                <a:solidFill>
                  <a:schemeClr val="tx1"/>
                </a:solidFill>
                <a:latin typeface="+mn-lt"/>
                <a:ea typeface="+mn-ea"/>
                <a:cs typeface="+mn-cs"/>
              </a:rPr>
              <a:t>apoptosis’e</a:t>
            </a:r>
            <a:r>
              <a:rPr lang="tr-TR" sz="1200" b="0" i="0" kern="1200" baseline="0" dirty="0" smtClean="0">
                <a:solidFill>
                  <a:schemeClr val="tx1"/>
                </a:solidFill>
                <a:latin typeface="+mn-lt"/>
                <a:ea typeface="+mn-ea"/>
                <a:cs typeface="+mn-cs"/>
              </a:rPr>
              <a:t> karşı </a:t>
            </a:r>
            <a:r>
              <a:rPr lang="tr-TR" sz="1200" b="0" i="0" kern="1200" baseline="0" dirty="0" err="1" smtClean="0">
                <a:solidFill>
                  <a:schemeClr val="tx1"/>
                </a:solidFill>
                <a:latin typeface="+mn-lt"/>
                <a:ea typeface="+mn-ea"/>
                <a:cs typeface="+mn-cs"/>
              </a:rPr>
              <a:t>desentisizasyona</a:t>
            </a:r>
            <a:r>
              <a:rPr lang="tr-TR" sz="1200" b="0" i="0" kern="1200" baseline="0" dirty="0" smtClean="0">
                <a:solidFill>
                  <a:schemeClr val="tx1"/>
                </a:solidFill>
                <a:latin typeface="+mn-lt"/>
                <a:ea typeface="+mn-ea"/>
                <a:cs typeface="+mn-cs"/>
              </a:rPr>
              <a:t> neden olur. </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27</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PI3K/AKT/</a:t>
            </a:r>
            <a:r>
              <a:rPr lang="en-US" sz="1200" kern="1200" baseline="0" dirty="0" err="1" smtClean="0">
                <a:solidFill>
                  <a:schemeClr val="tx1"/>
                </a:solidFill>
                <a:latin typeface="+mn-lt"/>
                <a:ea typeface="+mn-ea"/>
                <a:cs typeface="+mn-cs"/>
              </a:rPr>
              <a:t>mTOR</a:t>
            </a:r>
            <a:r>
              <a:rPr lang="en-US" sz="1200" kern="1200" baseline="0" dirty="0" smtClean="0">
                <a:solidFill>
                  <a:schemeClr val="tx1"/>
                </a:solidFill>
                <a:latin typeface="+mn-lt"/>
                <a:ea typeface="+mn-ea"/>
                <a:cs typeface="+mn-cs"/>
              </a:rPr>
              <a:t> pathway inhibitors fall into 4 main categories:</a:t>
            </a:r>
          </a:p>
          <a:p>
            <a:r>
              <a:rPr lang="tr-TR" sz="1200" kern="1200" baseline="0" dirty="0" err="1" smtClean="0">
                <a:solidFill>
                  <a:schemeClr val="tx1"/>
                </a:solidFill>
                <a:latin typeface="+mn-lt"/>
                <a:ea typeface="+mn-ea"/>
                <a:cs typeface="+mn-cs"/>
              </a:rPr>
              <a:t>mTOR</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inhibitors</a:t>
            </a:r>
            <a:r>
              <a:rPr lang="tr-TR" sz="1200" kern="1200" baseline="0" dirty="0" smtClean="0">
                <a:solidFill>
                  <a:schemeClr val="tx1"/>
                </a:solidFill>
                <a:latin typeface="+mn-lt"/>
                <a:ea typeface="+mn-ea"/>
                <a:cs typeface="+mn-cs"/>
              </a:rPr>
              <a:t>, PI3K </a:t>
            </a:r>
            <a:r>
              <a:rPr lang="tr-TR" sz="1200" kern="1200" baseline="0" dirty="0" err="1" smtClean="0">
                <a:solidFill>
                  <a:schemeClr val="tx1"/>
                </a:solidFill>
                <a:latin typeface="+mn-lt"/>
                <a:ea typeface="+mn-ea"/>
                <a:cs typeface="+mn-cs"/>
              </a:rPr>
              <a:t>inhibitors</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dual</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mTOR</a:t>
            </a:r>
            <a:r>
              <a:rPr lang="tr-TR" sz="1200" kern="1200" baseline="0" dirty="0" smtClean="0">
                <a:solidFill>
                  <a:schemeClr val="tx1"/>
                </a:solidFill>
                <a:latin typeface="+mn-lt"/>
                <a:ea typeface="+mn-ea"/>
                <a:cs typeface="+mn-cs"/>
              </a:rPr>
              <a:t>/PI3K </a:t>
            </a:r>
            <a:r>
              <a:rPr lang="tr-TR" sz="1200" kern="1200" baseline="0" dirty="0" err="1" smtClean="0">
                <a:solidFill>
                  <a:schemeClr val="tx1"/>
                </a:solidFill>
                <a:latin typeface="+mn-lt"/>
                <a:ea typeface="+mn-ea"/>
                <a:cs typeface="+mn-cs"/>
              </a:rPr>
              <a:t>inhibitors</a:t>
            </a:r>
            <a:r>
              <a:rPr lang="tr-TR" sz="1200" kern="1200" baseline="0" dirty="0" smtClean="0">
                <a:solidFill>
                  <a:schemeClr val="tx1"/>
                </a:solidFill>
                <a:latin typeface="+mn-lt"/>
                <a:ea typeface="+mn-ea"/>
                <a:cs typeface="+mn-cs"/>
              </a:rPr>
              <a:t>, </a:t>
            </a:r>
            <a:r>
              <a:rPr lang="tr-TR" sz="1200" kern="1200" baseline="0" dirty="0" err="1" smtClean="0">
                <a:solidFill>
                  <a:schemeClr val="tx1"/>
                </a:solidFill>
                <a:latin typeface="+mn-lt"/>
                <a:ea typeface="+mn-ea"/>
                <a:cs typeface="+mn-cs"/>
              </a:rPr>
              <a:t>and</a:t>
            </a:r>
            <a:r>
              <a:rPr lang="tr-TR" sz="1200" kern="1200" baseline="0" dirty="0" smtClean="0">
                <a:solidFill>
                  <a:schemeClr val="tx1"/>
                </a:solidFill>
                <a:latin typeface="+mn-lt"/>
                <a:ea typeface="+mn-ea"/>
                <a:cs typeface="+mn-cs"/>
              </a:rPr>
              <a:t> AKT</a:t>
            </a:r>
          </a:p>
          <a:p>
            <a:r>
              <a:rPr lang="tr-TR" sz="1200" kern="1200" baseline="0" dirty="0" err="1" smtClean="0">
                <a:solidFill>
                  <a:schemeClr val="tx1"/>
                </a:solidFill>
                <a:latin typeface="+mn-lt"/>
                <a:ea typeface="+mn-ea"/>
                <a:cs typeface="+mn-cs"/>
              </a:rPr>
              <a:t>inhibitors</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28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4</a:t>
            </a:fld>
            <a:endParaRPr lang="tr-TR"/>
          </a:p>
        </p:txBody>
      </p:sp>
    </p:spTree>
    <p:extLst>
      <p:ext uri="{BB962C8B-B14F-4D97-AF65-F5344CB8AC3E}">
        <p14:creationId xmlns="" xmlns:p14="http://schemas.microsoft.com/office/powerpoint/2010/main" val="408717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HRR</a:t>
            </a:r>
            <a:r>
              <a:rPr lang="tr-TR" baseline="0" dirty="0" smtClean="0"/>
              <a:t> başlıca </a:t>
            </a:r>
            <a:r>
              <a:rPr lang="tr-TR" baseline="0" dirty="0" err="1" smtClean="0"/>
              <a:t>brca</a:t>
            </a:r>
            <a:r>
              <a:rPr lang="tr-TR" baseline="0" dirty="0" smtClean="0"/>
              <a:t> 1 ve 2 gibi tamir proteinlerini kullanarak çift zincir kırıklarını hatasız onarımını sağlayan tamir </a:t>
            </a:r>
            <a:r>
              <a:rPr lang="tr-TR" baseline="0" dirty="0" err="1" smtClean="0"/>
              <a:t>mekanızmasıdır</a:t>
            </a:r>
            <a:r>
              <a:rPr lang="tr-TR" baseline="0" dirty="0" smtClean="0"/>
              <a:t>.</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DNA double strand breaks (DSBs) can be repaired by </a:t>
            </a:r>
            <a:r>
              <a:rPr lang="en-US" sz="1200" kern="1200" baseline="0" dirty="0" err="1" smtClean="0">
                <a:solidFill>
                  <a:schemeClr val="tx1"/>
                </a:solidFill>
                <a:latin typeface="+mn-lt"/>
                <a:ea typeface="+mn-ea"/>
                <a:cs typeface="+mn-cs"/>
              </a:rPr>
              <a:t>nonhomologous</a:t>
            </a:r>
            <a:r>
              <a:rPr lang="en-US" sz="1200" kern="1200" baseline="0" dirty="0" smtClean="0">
                <a:solidFill>
                  <a:schemeClr val="tx1"/>
                </a:solidFill>
                <a:latin typeface="+mn-lt"/>
                <a:ea typeface="+mn-ea"/>
                <a:cs typeface="+mn-cs"/>
              </a:rPr>
              <a:t> end-joining (NHEJ) pathway without the need to copy an intact DNA template that is prone to errors,5 or by homologous recombination repair system that is an error-free pathway requiring an homologous DNA template to function.</a:t>
            </a:r>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Cancer Genome Atlas</a:t>
            </a:r>
            <a:r>
              <a:rPr lang="tr-TR" dirty="0" smtClean="0"/>
              <a:t> </a:t>
            </a:r>
            <a:r>
              <a:rPr lang="en-US" dirty="0" smtClean="0"/>
              <a:t>(TCGA) </a:t>
            </a:r>
            <a:r>
              <a:rPr lang="tr-TR" dirty="0" smtClean="0"/>
              <a:t>, </a:t>
            </a:r>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7</a:t>
            </a:fld>
            <a:endParaRPr lang="tr-TR"/>
          </a:p>
        </p:txBody>
      </p:sp>
    </p:spTree>
    <p:extLst>
      <p:ext uri="{BB962C8B-B14F-4D97-AF65-F5344CB8AC3E}">
        <p14:creationId xmlns="" xmlns:p14="http://schemas.microsoft.com/office/powerpoint/2010/main" val="268162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Germline BRCA1 and BRCA2 mutations 14–15% </a:t>
            </a:r>
            <a:r>
              <a:rPr lang="tr-TR"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somatic BRCA1 and BRCA2 mutations in 6–7%</a:t>
            </a:r>
            <a:endParaRPr lang="tr-TR" sz="1200" b="0" i="0" u="none" strike="noStrike" kern="1200" baseline="0" dirty="0" smtClean="0">
              <a:solidFill>
                <a:schemeClr val="tx1"/>
              </a:solidFill>
              <a:latin typeface="+mn-lt"/>
              <a:ea typeface="+mn-ea"/>
              <a:cs typeface="+mn-cs"/>
            </a:endParaRPr>
          </a:p>
          <a:p>
            <a:r>
              <a:rPr lang="en-US" dirty="0" smtClean="0"/>
              <a:t>Data from the Cancer Genome Atlas</a:t>
            </a:r>
            <a:r>
              <a:rPr lang="tr-TR" dirty="0" smtClean="0"/>
              <a:t> </a:t>
            </a:r>
            <a:r>
              <a:rPr lang="en-US" dirty="0" smtClean="0"/>
              <a:t>(TCGA) demonstrates that approximately fifty percent of</a:t>
            </a:r>
            <a:r>
              <a:rPr lang="tr-TR" dirty="0" smtClean="0"/>
              <a:t> </a:t>
            </a:r>
            <a:r>
              <a:rPr lang="en-US" dirty="0" smtClean="0"/>
              <a:t>high grade serous ovarian cancers have aberrations in HR</a:t>
            </a:r>
            <a:r>
              <a:rPr lang="tr-TR" dirty="0" smtClean="0"/>
              <a:t> </a:t>
            </a:r>
            <a:r>
              <a:rPr lang="tr-TR" dirty="0" err="1" smtClean="0"/>
              <a:t>repair</a:t>
            </a:r>
            <a:r>
              <a:rPr lang="tr-TR" dirty="0" smtClean="0"/>
              <a:t>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7650927D-94DA-4F7E-9F73-ECA58D59E27F}" type="slidenum">
              <a:rPr lang="tr-TR" smtClean="0"/>
              <a:pPr/>
              <a:t>8</a:t>
            </a:fld>
            <a:endParaRPr lang="tr-TR"/>
          </a:p>
        </p:txBody>
      </p:sp>
    </p:spTree>
    <p:extLst>
      <p:ext uri="{BB962C8B-B14F-4D97-AF65-F5344CB8AC3E}">
        <p14:creationId xmlns="" xmlns:p14="http://schemas.microsoft.com/office/powerpoint/2010/main" val="420767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sonraya eklenecek</a:t>
            </a:r>
          </a:p>
          <a:p>
            <a:endParaRPr lang="tr-TR" dirty="0"/>
          </a:p>
        </p:txBody>
      </p:sp>
      <p:sp>
        <p:nvSpPr>
          <p:cNvPr id="4" name="3 Slayt Numarası Yer Tutucusu"/>
          <p:cNvSpPr>
            <a:spLocks noGrp="1"/>
          </p:cNvSpPr>
          <p:nvPr>
            <p:ph type="sldNum" sz="quarter" idx="10"/>
          </p:nvPr>
        </p:nvSpPr>
        <p:spPr/>
        <p:txBody>
          <a:bodyPr/>
          <a:lstStyle/>
          <a:p>
            <a:fld id="{7650927D-94DA-4F7E-9F73-ECA58D59E27F}"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11.05.2018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11.05.2018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2234679"/>
          </a:xfrm>
          <a:solidFill>
            <a:srgbClr val="FFC000"/>
          </a:solidFill>
        </p:spPr>
        <p:txBody>
          <a:bodyPr>
            <a:normAutofit/>
          </a:bodyPr>
          <a:lstStyle/>
          <a:p>
            <a:r>
              <a:rPr lang="tr-TR" dirty="0" err="1"/>
              <a:t>Epitelyal</a:t>
            </a:r>
            <a:r>
              <a:rPr lang="tr-TR" dirty="0"/>
              <a:t> </a:t>
            </a:r>
            <a:r>
              <a:rPr lang="tr-TR" dirty="0" err="1"/>
              <a:t>Over</a:t>
            </a:r>
            <a:r>
              <a:rPr lang="tr-TR" dirty="0"/>
              <a:t> Kanserlerinde Genetik Tedaviyi </a:t>
            </a:r>
            <a:r>
              <a:rPr lang="tr-TR" dirty="0" smtClean="0"/>
              <a:t/>
            </a:r>
            <a:br>
              <a:rPr lang="tr-TR" dirty="0" smtClean="0"/>
            </a:br>
            <a:r>
              <a:rPr lang="tr-TR" dirty="0" smtClean="0"/>
              <a:t>Yönlendirebilir </a:t>
            </a:r>
            <a:r>
              <a:rPr lang="tr-TR" dirty="0"/>
              <a:t>m</a:t>
            </a:r>
            <a:r>
              <a:rPr lang="tr-TR" dirty="0" smtClean="0"/>
              <a:t>i</a:t>
            </a:r>
            <a:r>
              <a:rPr lang="tr-TR" dirty="0"/>
              <a:t>?</a:t>
            </a:r>
          </a:p>
        </p:txBody>
      </p:sp>
      <p:sp>
        <p:nvSpPr>
          <p:cNvPr id="3" name="Alt Başlık 2"/>
          <p:cNvSpPr>
            <a:spLocks noGrp="1"/>
          </p:cNvSpPr>
          <p:nvPr>
            <p:ph type="subTitle" idx="1"/>
          </p:nvPr>
        </p:nvSpPr>
        <p:spPr>
          <a:xfrm>
            <a:off x="1259632" y="4653136"/>
            <a:ext cx="6400800" cy="1752600"/>
          </a:xfrm>
        </p:spPr>
        <p:txBody>
          <a:bodyPr/>
          <a:lstStyle/>
          <a:p>
            <a:endParaRPr lang="tr-TR" dirty="0" smtClean="0"/>
          </a:p>
          <a:p>
            <a:r>
              <a:rPr lang="tr-TR" smtClean="0">
                <a:solidFill>
                  <a:schemeClr val="tx1"/>
                </a:solidFill>
              </a:rPr>
              <a:t>Dr</a:t>
            </a:r>
            <a:r>
              <a:rPr lang="tr-TR" dirty="0" smtClean="0">
                <a:solidFill>
                  <a:schemeClr val="tx1"/>
                </a:solidFill>
              </a:rPr>
              <a:t>. Taylan Şenol</a:t>
            </a:r>
          </a:p>
        </p:txBody>
      </p:sp>
    </p:spTree>
    <p:extLst>
      <p:ext uri="{BB962C8B-B14F-4D97-AF65-F5344CB8AC3E}">
        <p14:creationId xmlns="" xmlns:p14="http://schemas.microsoft.com/office/powerpoint/2010/main" val="2981469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67544" y="1196752"/>
            <a:ext cx="8229600" cy="4525963"/>
          </a:xfrm>
        </p:spPr>
        <p:txBody>
          <a:bodyPr>
            <a:normAutofit lnSpcReduction="10000"/>
          </a:bodyPr>
          <a:lstStyle/>
          <a:p>
            <a:r>
              <a:rPr lang="en-US" dirty="0" smtClean="0"/>
              <a:t>the American</a:t>
            </a:r>
            <a:r>
              <a:rPr lang="tr-TR" dirty="0" smtClean="0"/>
              <a:t> </a:t>
            </a:r>
            <a:r>
              <a:rPr lang="en-US" dirty="0" smtClean="0"/>
              <a:t>College </a:t>
            </a:r>
            <a:r>
              <a:rPr lang="en-US" dirty="0"/>
              <a:t>of Medical Genetics and Genomics (ACMG)</a:t>
            </a:r>
          </a:p>
          <a:p>
            <a:r>
              <a:rPr lang="tr-TR" dirty="0" smtClean="0"/>
              <a:t>T</a:t>
            </a:r>
            <a:r>
              <a:rPr lang="en-US" dirty="0" smtClean="0"/>
              <a:t>he </a:t>
            </a:r>
            <a:r>
              <a:rPr lang="en-US" dirty="0"/>
              <a:t>American Society of Clinical Oncology (ASCO)</a:t>
            </a:r>
          </a:p>
          <a:p>
            <a:r>
              <a:rPr lang="tr-TR" dirty="0" smtClean="0"/>
              <a:t>T</a:t>
            </a:r>
            <a:r>
              <a:rPr lang="en-US" dirty="0" smtClean="0"/>
              <a:t>he </a:t>
            </a:r>
            <a:r>
              <a:rPr lang="en-US" dirty="0"/>
              <a:t>National Cancer Comprehensive </a:t>
            </a:r>
            <a:r>
              <a:rPr lang="en-US" dirty="0" smtClean="0"/>
              <a:t>Network</a:t>
            </a:r>
            <a:r>
              <a:rPr lang="tr-TR" dirty="0" smtClean="0"/>
              <a:t> </a:t>
            </a:r>
            <a:r>
              <a:rPr lang="en-US" dirty="0" smtClean="0"/>
              <a:t>(NCCN)</a:t>
            </a:r>
            <a:endParaRPr lang="tr-TR" dirty="0" smtClean="0"/>
          </a:p>
          <a:p>
            <a:r>
              <a:rPr lang="tr-TR" dirty="0" smtClean="0"/>
              <a:t>T</a:t>
            </a:r>
            <a:r>
              <a:rPr lang="en-US" dirty="0" smtClean="0"/>
              <a:t>he </a:t>
            </a:r>
            <a:r>
              <a:rPr lang="en-US" dirty="0"/>
              <a:t>National Society of Genetic </a:t>
            </a:r>
            <a:r>
              <a:rPr lang="en-US" dirty="0" smtClean="0"/>
              <a:t>Counselors</a:t>
            </a:r>
            <a:r>
              <a:rPr lang="tr-TR" dirty="0" smtClean="0"/>
              <a:t> </a:t>
            </a:r>
            <a:r>
              <a:rPr lang="en-US" dirty="0" smtClean="0"/>
              <a:t>(NSGC</a:t>
            </a:r>
            <a:r>
              <a:rPr lang="en-US" dirty="0"/>
              <a:t>) </a:t>
            </a:r>
            <a:endParaRPr lang="tr-TR" dirty="0" smtClean="0"/>
          </a:p>
          <a:p>
            <a:r>
              <a:rPr lang="tr-TR" dirty="0" smtClean="0"/>
              <a:t>T</a:t>
            </a:r>
            <a:r>
              <a:rPr lang="en-US" dirty="0" smtClean="0"/>
              <a:t>he </a:t>
            </a:r>
            <a:r>
              <a:rPr lang="en-US" dirty="0"/>
              <a:t>Society of Gynecologic </a:t>
            </a:r>
            <a:r>
              <a:rPr lang="en-US" dirty="0" smtClean="0"/>
              <a:t>Oncology</a:t>
            </a:r>
            <a:r>
              <a:rPr lang="tr-TR" dirty="0" smtClean="0"/>
              <a:t> (SGO)</a:t>
            </a:r>
            <a:endParaRPr lang="tr-TR" dirty="0"/>
          </a:p>
        </p:txBody>
      </p:sp>
    </p:spTree>
    <p:extLst>
      <p:ext uri="{BB962C8B-B14F-4D97-AF65-F5344CB8AC3E}">
        <p14:creationId xmlns="" xmlns:p14="http://schemas.microsoft.com/office/powerpoint/2010/main" val="330535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0"/>
            <a:ext cx="9252520" cy="1196752"/>
          </a:xfrm>
          <a:solidFill>
            <a:srgbClr val="FFFF00"/>
          </a:solidFill>
        </p:spPr>
        <p:txBody>
          <a:bodyPr/>
          <a:lstStyle/>
          <a:p>
            <a:r>
              <a:rPr lang="tr-TR" dirty="0" err="1" smtClean="0"/>
              <a:t>EOK’da</a:t>
            </a:r>
            <a:r>
              <a:rPr lang="tr-TR" dirty="0" smtClean="0"/>
              <a:t> hedefe yönelik tedavi</a:t>
            </a:r>
            <a:endParaRPr lang="tr-TR" dirty="0"/>
          </a:p>
        </p:txBody>
      </p:sp>
      <p:pic>
        <p:nvPicPr>
          <p:cNvPr id="4098"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6752"/>
            <a:ext cx="9252520" cy="5677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8405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PARP= </a:t>
            </a:r>
            <a:r>
              <a:rPr lang="tr-TR" dirty="0" err="1" smtClean="0"/>
              <a:t>Poly</a:t>
            </a:r>
            <a:r>
              <a:rPr lang="tr-TR" dirty="0" smtClean="0"/>
              <a:t> ADP </a:t>
            </a:r>
            <a:r>
              <a:rPr lang="tr-TR" dirty="0" err="1" smtClean="0"/>
              <a:t>Ribose</a:t>
            </a:r>
            <a:r>
              <a:rPr lang="tr-TR" dirty="0" smtClean="0"/>
              <a:t> </a:t>
            </a:r>
            <a:r>
              <a:rPr lang="tr-TR" dirty="0" err="1" smtClean="0"/>
              <a:t>Polimeraz</a:t>
            </a:r>
            <a:endParaRPr lang="tr-TR" dirty="0" smtClean="0"/>
          </a:p>
          <a:p>
            <a:r>
              <a:rPr lang="tr-TR" dirty="0" smtClean="0"/>
              <a:t>Baz </a:t>
            </a:r>
            <a:r>
              <a:rPr lang="tr-TR" dirty="0" err="1" smtClean="0"/>
              <a:t>eksizyon</a:t>
            </a:r>
            <a:r>
              <a:rPr lang="tr-TR" dirty="0" smtClean="0"/>
              <a:t> onarımı (BER) tamir yolağı elemanıdır.</a:t>
            </a:r>
          </a:p>
          <a:p>
            <a:r>
              <a:rPr lang="tr-TR" dirty="0" smtClean="0"/>
              <a:t>PARP, tek zincir DNA hasarına bağlanarak </a:t>
            </a:r>
            <a:r>
              <a:rPr lang="tr-TR" dirty="0" err="1" smtClean="0"/>
              <a:t>nikotinamid</a:t>
            </a:r>
            <a:r>
              <a:rPr lang="tr-TR" dirty="0" smtClean="0"/>
              <a:t> sayesinde DNA onarımı yapar.</a:t>
            </a:r>
          </a:p>
          <a:p>
            <a:endParaRPr lang="tr-TR" dirty="0" smtClean="0"/>
          </a:p>
          <a:p>
            <a:endParaRPr lang="tr-TR" dirty="0"/>
          </a:p>
        </p:txBody>
      </p:sp>
      <p:sp>
        <p:nvSpPr>
          <p:cNvPr id="4" name="Başlık 1"/>
          <p:cNvSpPr>
            <a:spLocks noGrp="1"/>
          </p:cNvSpPr>
          <p:nvPr>
            <p:ph type="title"/>
          </p:nvPr>
        </p:nvSpPr>
        <p:spPr>
          <a:solidFill>
            <a:srgbClr val="92D050"/>
          </a:solidFill>
        </p:spPr>
        <p:txBody>
          <a:bodyPr/>
          <a:lstStyle/>
          <a:p>
            <a:r>
              <a:rPr lang="tr-TR" dirty="0" smtClean="0"/>
              <a:t>PARP inhibitörleri </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a:solidFill>
            <a:srgbClr val="92D050"/>
          </a:solidFill>
        </p:spPr>
        <p:txBody>
          <a:bodyPr/>
          <a:lstStyle/>
          <a:p>
            <a:r>
              <a:rPr lang="tr-TR" dirty="0" smtClean="0"/>
              <a:t>PARP inhibitörleri </a:t>
            </a:r>
            <a:endParaRPr lang="tr-TR" dirty="0"/>
          </a:p>
        </p:txBody>
      </p:sp>
      <p:sp>
        <p:nvSpPr>
          <p:cNvPr id="4" name="İçerik Yer Tutucusu 3"/>
          <p:cNvSpPr>
            <a:spLocks noGrp="1"/>
          </p:cNvSpPr>
          <p:nvPr>
            <p:ph idx="1"/>
          </p:nvPr>
        </p:nvSpPr>
        <p:spPr/>
        <p:txBody>
          <a:bodyPr/>
          <a:lstStyle/>
          <a:p>
            <a:endParaRPr lang="tr-TR"/>
          </a:p>
        </p:txBody>
      </p:sp>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24744"/>
            <a:ext cx="9148616" cy="56166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53028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a:solidFill>
            <a:srgbClr val="FFFF00"/>
          </a:solidFill>
        </p:spPr>
        <p:txBody>
          <a:bodyPr>
            <a:normAutofit fontScale="90000"/>
          </a:bodyPr>
          <a:lstStyle/>
          <a:p>
            <a:r>
              <a:rPr lang="tr-TR" dirty="0" err="1" smtClean="0"/>
              <a:t>Olaparib</a:t>
            </a:r>
            <a:endParaRPr lang="tr-TR" dirty="0"/>
          </a:p>
        </p:txBody>
      </p:sp>
      <p:pic>
        <p:nvPicPr>
          <p:cNvPr id="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52736"/>
            <a:ext cx="8791575" cy="2808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Metin kutusu 4"/>
          <p:cNvSpPr txBox="1"/>
          <p:nvPr/>
        </p:nvSpPr>
        <p:spPr>
          <a:xfrm>
            <a:off x="575048" y="4365104"/>
            <a:ext cx="8568952" cy="1569660"/>
          </a:xfrm>
          <a:prstGeom prst="rect">
            <a:avLst/>
          </a:prstGeom>
          <a:noFill/>
        </p:spPr>
        <p:txBody>
          <a:bodyPr wrap="square" rtlCol="0">
            <a:spAutoFit/>
          </a:bodyPr>
          <a:lstStyle/>
          <a:p>
            <a:r>
              <a:rPr lang="tr-TR" sz="2400" dirty="0" err="1"/>
              <a:t>Patients</a:t>
            </a:r>
            <a:r>
              <a:rPr lang="tr-TR" sz="2400" dirty="0"/>
              <a:t>:</a:t>
            </a:r>
          </a:p>
          <a:p>
            <a:r>
              <a:rPr lang="en-US" sz="2400" dirty="0"/>
              <a:t>•Platinum-sensitive high-grade serous ovarian cancer </a:t>
            </a:r>
          </a:p>
          <a:p>
            <a:r>
              <a:rPr lang="tr-TR" sz="2400" dirty="0" smtClean="0"/>
              <a:t>•&gt;2 </a:t>
            </a:r>
            <a:r>
              <a:rPr lang="tr-TR" sz="2400" dirty="0" err="1"/>
              <a:t>previous</a:t>
            </a:r>
            <a:r>
              <a:rPr lang="tr-TR" sz="2400" dirty="0"/>
              <a:t> </a:t>
            </a:r>
            <a:r>
              <a:rPr lang="tr-TR" sz="2400" dirty="0" err="1"/>
              <a:t>platinum</a:t>
            </a:r>
            <a:r>
              <a:rPr lang="tr-TR" sz="2400" dirty="0"/>
              <a:t> </a:t>
            </a:r>
            <a:r>
              <a:rPr lang="tr-TR" sz="2400" dirty="0" err="1"/>
              <a:t>regimens</a:t>
            </a:r>
            <a:r>
              <a:rPr lang="tr-TR" sz="2400" dirty="0"/>
              <a:t> </a:t>
            </a:r>
          </a:p>
          <a:p>
            <a:r>
              <a:rPr lang="tr-TR" sz="2400" dirty="0" smtClean="0"/>
              <a:t>N:255   BRCA </a:t>
            </a:r>
            <a:r>
              <a:rPr lang="tr-TR" sz="2400" dirty="0" err="1" smtClean="0"/>
              <a:t>mutant</a:t>
            </a:r>
            <a:r>
              <a:rPr lang="tr-TR" sz="2400" dirty="0" smtClean="0"/>
              <a:t>: 136   BRCA </a:t>
            </a:r>
            <a:r>
              <a:rPr lang="tr-TR" sz="2400" dirty="0" err="1" smtClean="0"/>
              <a:t>wild</a:t>
            </a:r>
            <a:r>
              <a:rPr lang="tr-TR" sz="2400" dirty="0" smtClean="0"/>
              <a:t>-</a:t>
            </a:r>
            <a:r>
              <a:rPr lang="tr-TR" sz="2400" dirty="0" err="1" smtClean="0"/>
              <a:t>type</a:t>
            </a:r>
            <a:r>
              <a:rPr lang="tr-TR" sz="2400" dirty="0" smtClean="0"/>
              <a:t>: 118</a:t>
            </a:r>
            <a:endParaRPr lang="tr-TR" sz="2400" dirty="0"/>
          </a:p>
        </p:txBody>
      </p:sp>
    </p:spTree>
    <p:extLst>
      <p:ext uri="{BB962C8B-B14F-4D97-AF65-F5344CB8AC3E}">
        <p14:creationId xmlns="" xmlns:p14="http://schemas.microsoft.com/office/powerpoint/2010/main" val="247855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2074"/>
          </a:xfrm>
          <a:solidFill>
            <a:schemeClr val="accent1">
              <a:lumMod val="60000"/>
              <a:lumOff val="40000"/>
            </a:schemeClr>
          </a:solidFill>
        </p:spPr>
        <p:txBody>
          <a:bodyPr>
            <a:normAutofit fontScale="90000"/>
          </a:bodyPr>
          <a:lstStyle/>
          <a:p>
            <a:r>
              <a:rPr lang="tr-TR" dirty="0" smtClean="0"/>
              <a:t>BRCA </a:t>
            </a:r>
            <a:r>
              <a:rPr lang="tr-TR" dirty="0" err="1" smtClean="0"/>
              <a:t>wild</a:t>
            </a:r>
            <a:r>
              <a:rPr lang="tr-TR" dirty="0" smtClean="0"/>
              <a:t>-</a:t>
            </a:r>
            <a:r>
              <a:rPr lang="tr-TR" dirty="0" err="1" smtClean="0"/>
              <a:t>mutant</a:t>
            </a:r>
            <a:r>
              <a:rPr lang="tr-TR" dirty="0" smtClean="0"/>
              <a:t> ayrımı olmadan</a:t>
            </a:r>
            <a:endParaRPr lang="tr-TR" dirty="0"/>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3" cstate="print"/>
          <a:srcRect/>
          <a:stretch>
            <a:fillRect/>
          </a:stretch>
        </p:blipFill>
        <p:spPr bwMode="auto">
          <a:xfrm>
            <a:off x="0" y="1052736"/>
            <a:ext cx="914925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a:solidFill>
            <a:schemeClr val="accent6">
              <a:lumMod val="60000"/>
              <a:lumOff val="40000"/>
            </a:schemeClr>
          </a:solidFill>
        </p:spPr>
        <p:txBody>
          <a:bodyPr>
            <a:normAutofit/>
          </a:bodyPr>
          <a:lstStyle/>
          <a:p>
            <a:r>
              <a:rPr lang="tr-TR" dirty="0" smtClean="0"/>
              <a:t>BRCA </a:t>
            </a:r>
            <a:r>
              <a:rPr lang="tr-TR" dirty="0" err="1" smtClean="0"/>
              <a:t>mutant</a:t>
            </a:r>
            <a:r>
              <a:rPr lang="tr-TR" dirty="0" smtClean="0"/>
              <a:t> hastalarda PFS</a:t>
            </a:r>
            <a:endParaRPr lang="tr-TR" dirty="0"/>
          </a:p>
        </p:txBody>
      </p:sp>
      <p:pic>
        <p:nvPicPr>
          <p:cNvPr id="205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1052736"/>
            <a:ext cx="8911897" cy="5256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1523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a:solidFill>
            <a:schemeClr val="accent6">
              <a:lumMod val="60000"/>
              <a:lumOff val="40000"/>
            </a:schemeClr>
          </a:solidFill>
        </p:spPr>
        <p:txBody>
          <a:bodyPr>
            <a:normAutofit fontScale="90000"/>
          </a:bodyPr>
          <a:lstStyle/>
          <a:p>
            <a:r>
              <a:rPr lang="tr-TR" dirty="0" smtClean="0"/>
              <a:t>BRCA </a:t>
            </a:r>
            <a:r>
              <a:rPr lang="tr-TR" dirty="0" err="1" smtClean="0"/>
              <a:t>mutant</a:t>
            </a:r>
            <a:r>
              <a:rPr lang="tr-TR" dirty="0" smtClean="0"/>
              <a:t> hastalarda</a:t>
            </a:r>
            <a:br>
              <a:rPr lang="tr-TR" dirty="0" smtClean="0"/>
            </a:br>
            <a:r>
              <a:rPr lang="tr-TR" dirty="0" err="1" smtClean="0"/>
              <a:t>Overall</a:t>
            </a:r>
            <a:r>
              <a:rPr lang="tr-TR" dirty="0" smtClean="0"/>
              <a:t> </a:t>
            </a:r>
            <a:r>
              <a:rPr lang="tr-TR" dirty="0" err="1"/>
              <a:t>S</a:t>
            </a:r>
            <a:r>
              <a:rPr lang="tr-TR" dirty="0" err="1" smtClean="0"/>
              <a:t>urvival</a:t>
            </a:r>
            <a:r>
              <a:rPr lang="tr-TR" dirty="0" smtClean="0"/>
              <a:t> (OS)</a:t>
            </a:r>
            <a:endParaRPr lang="tr-TR" dirty="0"/>
          </a:p>
        </p:txBody>
      </p:sp>
      <p:pic>
        <p:nvPicPr>
          <p:cNvPr id="307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28" y="1484784"/>
            <a:ext cx="9028003"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33518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FF00"/>
          </a:solidFill>
        </p:spPr>
        <p:txBody>
          <a:bodyPr/>
          <a:lstStyle/>
          <a:p>
            <a:r>
              <a:rPr lang="tr-TR" dirty="0" err="1" smtClean="0"/>
              <a:t>Olaparib</a:t>
            </a:r>
            <a:r>
              <a:rPr lang="tr-TR" dirty="0" smtClean="0"/>
              <a:t>+KT/KT</a:t>
            </a:r>
            <a:endParaRPr lang="tr-TR" dirty="0"/>
          </a:p>
        </p:txBody>
      </p:sp>
      <p:pic>
        <p:nvPicPr>
          <p:cNvPr id="5122"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68760"/>
            <a:ext cx="9144000" cy="30243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Metin kutusu"/>
          <p:cNvSpPr txBox="1"/>
          <p:nvPr/>
        </p:nvSpPr>
        <p:spPr>
          <a:xfrm>
            <a:off x="971600" y="4488120"/>
            <a:ext cx="6624736" cy="2369880"/>
          </a:xfrm>
          <a:prstGeom prst="rect">
            <a:avLst/>
          </a:prstGeom>
          <a:noFill/>
        </p:spPr>
        <p:txBody>
          <a:bodyPr wrap="square" rtlCol="0">
            <a:spAutoFit/>
          </a:bodyPr>
          <a:lstStyle/>
          <a:p>
            <a:pPr>
              <a:buFont typeface="Arial" pitchFamily="34" charset="0"/>
              <a:buChar char="•"/>
            </a:pPr>
            <a:r>
              <a:rPr lang="tr-TR" sz="2800" dirty="0" smtClean="0"/>
              <a:t>Platin </a:t>
            </a:r>
            <a:r>
              <a:rPr lang="tr-TR" sz="2800" dirty="0" err="1" smtClean="0"/>
              <a:t>sensitif</a:t>
            </a:r>
            <a:r>
              <a:rPr lang="tr-TR" sz="2800" dirty="0" smtClean="0"/>
              <a:t>, HGSOC</a:t>
            </a:r>
          </a:p>
          <a:p>
            <a:pPr>
              <a:buFont typeface="Arial" pitchFamily="34" charset="0"/>
              <a:buChar char="•"/>
            </a:pPr>
            <a:r>
              <a:rPr lang="tr-TR" sz="2800" dirty="0" smtClean="0"/>
              <a:t>3 defa platin almış hasta grubu</a:t>
            </a:r>
          </a:p>
          <a:p>
            <a:pPr>
              <a:buFont typeface="Arial" pitchFamily="34" charset="0"/>
              <a:buChar char="•"/>
            </a:pPr>
            <a:r>
              <a:rPr lang="tr-TR" sz="2800" dirty="0" smtClean="0"/>
              <a:t>1. kol: KT+</a:t>
            </a:r>
            <a:r>
              <a:rPr lang="tr-TR" sz="2800" dirty="0" err="1" smtClean="0"/>
              <a:t>olaparib</a:t>
            </a:r>
            <a:endParaRPr lang="tr-TR" sz="2800" dirty="0" smtClean="0"/>
          </a:p>
          <a:p>
            <a:pPr>
              <a:buFont typeface="Arial" pitchFamily="34" charset="0"/>
              <a:buChar char="•"/>
            </a:pPr>
            <a:r>
              <a:rPr lang="tr-TR" sz="2800" dirty="0" smtClean="0"/>
              <a:t>2.kol: KT</a:t>
            </a:r>
          </a:p>
          <a:p>
            <a:pPr>
              <a:buFont typeface="Arial" pitchFamily="34" charset="0"/>
              <a:buChar char="•"/>
            </a:pPr>
            <a:endParaRPr lang="tr-TR" dirty="0" smtClean="0"/>
          </a:p>
          <a:p>
            <a:endParaRPr lang="tr-TR" dirty="0"/>
          </a:p>
        </p:txBody>
      </p:sp>
    </p:spTree>
    <p:extLst>
      <p:ext uri="{BB962C8B-B14F-4D97-AF65-F5344CB8AC3E}">
        <p14:creationId xmlns="" xmlns:p14="http://schemas.microsoft.com/office/powerpoint/2010/main" val="342612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614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8475812" cy="70362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9594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96752"/>
          </a:xfrm>
          <a:solidFill>
            <a:srgbClr val="FFFF00"/>
          </a:solidFill>
        </p:spPr>
        <p:txBody>
          <a:bodyPr/>
          <a:lstStyle/>
          <a:p>
            <a:r>
              <a:rPr lang="tr-TR" b="1" dirty="0" err="1" smtClean="0"/>
              <a:t>EOK’da</a:t>
            </a:r>
            <a:r>
              <a:rPr lang="tr-TR" b="1" dirty="0" smtClean="0"/>
              <a:t> </a:t>
            </a:r>
            <a:r>
              <a:rPr lang="tr-TR" b="1" dirty="0" err="1" smtClean="0"/>
              <a:t>histopatolojik</a:t>
            </a:r>
            <a:r>
              <a:rPr lang="tr-TR" b="1" dirty="0" smtClean="0"/>
              <a:t> alt tipler</a:t>
            </a:r>
            <a:endParaRPr lang="tr-TR" b="1"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96752"/>
            <a:ext cx="9144000" cy="56747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05905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250704" cy="850106"/>
          </a:xfrm>
          <a:solidFill>
            <a:srgbClr val="92D050"/>
          </a:solidFill>
        </p:spPr>
        <p:txBody>
          <a:bodyPr>
            <a:normAutofit/>
          </a:bodyPr>
          <a:lstStyle/>
          <a:p>
            <a:r>
              <a:rPr lang="tr-TR" sz="2800" dirty="0" err="1" smtClean="0"/>
              <a:t>Olaparib</a:t>
            </a:r>
            <a:r>
              <a:rPr lang="tr-TR" sz="2800" dirty="0" smtClean="0"/>
              <a:t>+</a:t>
            </a:r>
            <a:r>
              <a:rPr lang="tr-TR" sz="2800" dirty="0" err="1" smtClean="0"/>
              <a:t>Cediranib</a:t>
            </a:r>
            <a:endParaRPr lang="tr-TR" sz="28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635896" y="0"/>
            <a:ext cx="5148064" cy="2428633"/>
          </a:xfrm>
          <a:prstGeom prst="rect">
            <a:avLst/>
          </a:prstGeom>
          <a:noFill/>
          <a:ln w="9525">
            <a:noFill/>
            <a:miter lim="800000"/>
            <a:headEnd/>
            <a:tailEnd/>
          </a:ln>
        </p:spPr>
      </p:pic>
      <p:sp>
        <p:nvSpPr>
          <p:cNvPr id="5" name="4 Metin kutusu"/>
          <p:cNvSpPr txBox="1"/>
          <p:nvPr/>
        </p:nvSpPr>
        <p:spPr>
          <a:xfrm>
            <a:off x="0" y="2924945"/>
            <a:ext cx="2339752" cy="2954655"/>
          </a:xfrm>
          <a:prstGeom prst="rect">
            <a:avLst/>
          </a:prstGeom>
          <a:solidFill>
            <a:srgbClr val="FFFF00"/>
          </a:solidFill>
        </p:spPr>
        <p:txBody>
          <a:bodyPr wrap="square" rtlCol="0">
            <a:spAutoFit/>
          </a:bodyPr>
          <a:lstStyle/>
          <a:p>
            <a:r>
              <a:rPr lang="tr-TR" sz="2400" dirty="0" smtClean="0"/>
              <a:t>Kombine edilen grupta </a:t>
            </a:r>
            <a:r>
              <a:rPr lang="tr-TR" sz="2400" dirty="0" err="1" smtClean="0"/>
              <a:t>median</a:t>
            </a:r>
            <a:r>
              <a:rPr lang="tr-TR" sz="2400" dirty="0" smtClean="0"/>
              <a:t> PFS 17,7 ay</a:t>
            </a:r>
          </a:p>
          <a:p>
            <a:r>
              <a:rPr lang="tr-TR" sz="2400" dirty="0" smtClean="0"/>
              <a:t>Sadece </a:t>
            </a:r>
            <a:r>
              <a:rPr lang="tr-TR" sz="2400" dirty="0" err="1" smtClean="0"/>
              <a:t>olaparib</a:t>
            </a:r>
            <a:r>
              <a:rPr lang="tr-TR" sz="2400" dirty="0" smtClean="0"/>
              <a:t> verilen kolda 9,0 ay olarak bulunmuştur.</a:t>
            </a:r>
          </a:p>
          <a:p>
            <a:endParaRPr lang="tr-TR" dirty="0"/>
          </a:p>
        </p:txBody>
      </p:sp>
      <p:pic>
        <p:nvPicPr>
          <p:cNvPr id="3" name="Picture 2"/>
          <p:cNvPicPr>
            <a:picLocks noChangeAspect="1" noChangeArrowheads="1"/>
          </p:cNvPicPr>
          <p:nvPr/>
        </p:nvPicPr>
        <p:blipFill>
          <a:blip r:embed="rId4" cstate="print"/>
          <a:srcRect/>
          <a:stretch>
            <a:fillRect/>
          </a:stretch>
        </p:blipFill>
        <p:spPr bwMode="auto">
          <a:xfrm>
            <a:off x="2303240" y="2276872"/>
            <a:ext cx="6840760" cy="4247891"/>
          </a:xfrm>
          <a:prstGeom prst="rect">
            <a:avLst/>
          </a:prstGeom>
          <a:noFill/>
          <a:ln w="9525">
            <a:noFill/>
            <a:miter lim="800000"/>
            <a:headEnd/>
            <a:tailEnd/>
          </a:ln>
        </p:spPr>
      </p:pic>
      <p:sp>
        <p:nvSpPr>
          <p:cNvPr id="6" name="5 Metin kutusu"/>
          <p:cNvSpPr txBox="1"/>
          <p:nvPr/>
        </p:nvSpPr>
        <p:spPr>
          <a:xfrm>
            <a:off x="611560" y="1484784"/>
            <a:ext cx="2736304" cy="646331"/>
          </a:xfrm>
          <a:prstGeom prst="rect">
            <a:avLst/>
          </a:prstGeom>
          <a:noFill/>
        </p:spPr>
        <p:txBody>
          <a:bodyPr wrap="square" rtlCol="0">
            <a:spAutoFit/>
          </a:bodyPr>
          <a:lstStyle/>
          <a:p>
            <a:endParaRPr lang="tr-TR" sz="1200" dirty="0" smtClean="0"/>
          </a:p>
          <a:p>
            <a:r>
              <a:rPr lang="tr-TR" sz="1200" b="1" dirty="0" err="1" smtClean="0"/>
              <a:t>Liu</a:t>
            </a:r>
            <a:r>
              <a:rPr lang="tr-TR" sz="1200" b="1" dirty="0" smtClean="0"/>
              <a:t> JF, et al. </a:t>
            </a:r>
            <a:r>
              <a:rPr lang="tr-TR" sz="1200" b="1" i="1" dirty="0" err="1" smtClean="0"/>
              <a:t>LancetOncol</a:t>
            </a:r>
            <a:r>
              <a:rPr lang="tr-TR" sz="1200" b="1" i="1" dirty="0" smtClean="0"/>
              <a:t>. 2014;15(11):1207-1214.</a:t>
            </a:r>
            <a:endParaRPr lang="tr-TR"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Devam eden </a:t>
            </a:r>
            <a:br>
              <a:rPr lang="tr-TR" dirty="0" smtClean="0">
                <a:solidFill>
                  <a:srgbClr val="FF0000"/>
                </a:solidFill>
              </a:rPr>
            </a:br>
            <a:r>
              <a:rPr lang="tr-TR" dirty="0" smtClean="0">
                <a:solidFill>
                  <a:srgbClr val="FF0000"/>
                </a:solidFill>
              </a:rPr>
              <a:t>VEGF </a:t>
            </a:r>
            <a:r>
              <a:rPr lang="tr-TR" dirty="0" err="1" smtClean="0">
                <a:solidFill>
                  <a:srgbClr val="FF0000"/>
                </a:solidFill>
              </a:rPr>
              <a:t>inh</a:t>
            </a:r>
            <a:r>
              <a:rPr lang="tr-TR" dirty="0" smtClean="0">
                <a:solidFill>
                  <a:srgbClr val="FF0000"/>
                </a:solidFill>
              </a:rPr>
              <a:t>. +PARP </a:t>
            </a:r>
            <a:r>
              <a:rPr lang="tr-TR" dirty="0" err="1" smtClean="0">
                <a:solidFill>
                  <a:srgbClr val="FF0000"/>
                </a:solidFill>
              </a:rPr>
              <a:t>inh</a:t>
            </a:r>
            <a:r>
              <a:rPr lang="tr-TR" dirty="0" smtClean="0">
                <a:solidFill>
                  <a:srgbClr val="FF0000"/>
                </a:solidFill>
              </a:rPr>
              <a:t>. çalışmaları</a:t>
            </a:r>
            <a:endParaRPr lang="tr-TR" dirty="0">
              <a:solidFill>
                <a:srgbClr val="FF0000"/>
              </a:solidFill>
            </a:endParaRPr>
          </a:p>
        </p:txBody>
      </p:sp>
      <p:sp>
        <p:nvSpPr>
          <p:cNvPr id="3" name="2 İçerik Yer Tutucusu"/>
          <p:cNvSpPr>
            <a:spLocks noGrp="1"/>
          </p:cNvSpPr>
          <p:nvPr>
            <p:ph idx="1"/>
          </p:nvPr>
        </p:nvSpPr>
        <p:spPr/>
        <p:txBody>
          <a:bodyPr/>
          <a:lstStyle/>
          <a:p>
            <a:endParaRPr lang="tr-TR" dirty="0" smtClean="0"/>
          </a:p>
          <a:p>
            <a:r>
              <a:rPr lang="tr-TR" dirty="0" smtClean="0"/>
              <a:t>PAOLA-1: </a:t>
            </a:r>
            <a:r>
              <a:rPr lang="tr-TR" dirty="0" err="1" smtClean="0"/>
              <a:t>Olaparib</a:t>
            </a:r>
            <a:r>
              <a:rPr lang="tr-TR" dirty="0" smtClean="0"/>
              <a:t>+</a:t>
            </a:r>
            <a:r>
              <a:rPr lang="tr-TR" dirty="0" err="1" smtClean="0"/>
              <a:t>bevacizumab</a:t>
            </a:r>
            <a:endParaRPr lang="tr-TR" dirty="0" smtClean="0"/>
          </a:p>
          <a:p>
            <a:r>
              <a:rPr lang="tr-TR" dirty="0" smtClean="0"/>
              <a:t>AVANOVA: </a:t>
            </a:r>
            <a:r>
              <a:rPr lang="tr-TR" dirty="0" err="1" smtClean="0"/>
              <a:t>Niraparib</a:t>
            </a:r>
            <a:r>
              <a:rPr lang="tr-TR" dirty="0" smtClean="0"/>
              <a:t>+</a:t>
            </a:r>
            <a:r>
              <a:rPr lang="tr-TR" dirty="0" err="1" smtClean="0"/>
              <a:t>bevacizumab</a:t>
            </a:r>
            <a:endParaRPr lang="tr-T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3970784" cy="1498178"/>
          </a:xfrm>
          <a:solidFill>
            <a:schemeClr val="accent5">
              <a:lumMod val="40000"/>
              <a:lumOff val="60000"/>
            </a:schemeClr>
          </a:solidFill>
        </p:spPr>
        <p:txBody>
          <a:bodyPr/>
          <a:lstStyle/>
          <a:p>
            <a:r>
              <a:rPr lang="tr-TR" dirty="0" err="1" smtClean="0"/>
              <a:t>Niraparib</a:t>
            </a:r>
            <a:r>
              <a:rPr lang="tr-TR" dirty="0" smtClean="0"/>
              <a:t/>
            </a:r>
            <a:br>
              <a:rPr lang="tr-TR" dirty="0" smtClean="0"/>
            </a:br>
            <a:r>
              <a:rPr lang="tr-TR" dirty="0" smtClean="0"/>
              <a:t>NOVA çalışması</a:t>
            </a:r>
            <a:endParaRPr lang="tr-TR" dirty="0"/>
          </a:p>
        </p:txBody>
      </p:sp>
      <p:sp>
        <p:nvSpPr>
          <p:cNvPr id="3" name="2 İçerik Yer Tutucusu"/>
          <p:cNvSpPr>
            <a:spLocks noGrp="1"/>
          </p:cNvSpPr>
          <p:nvPr>
            <p:ph idx="1"/>
          </p:nvPr>
        </p:nvSpPr>
        <p:spPr>
          <a:xfrm>
            <a:off x="323528" y="3717032"/>
            <a:ext cx="8280920" cy="2121099"/>
          </a:xfrm>
        </p:spPr>
        <p:txBody>
          <a:bodyPr>
            <a:normAutofit lnSpcReduction="10000"/>
          </a:bodyPr>
          <a:lstStyle/>
          <a:p>
            <a:r>
              <a:rPr lang="tr-TR" dirty="0" smtClean="0"/>
              <a:t>Hastalar </a:t>
            </a:r>
            <a:r>
              <a:rPr lang="tr-TR" dirty="0" err="1" smtClean="0"/>
              <a:t>gBRCA</a:t>
            </a:r>
            <a:r>
              <a:rPr lang="tr-TR" dirty="0" smtClean="0"/>
              <a:t> + ve </a:t>
            </a:r>
            <a:r>
              <a:rPr lang="tr-TR" dirty="0" err="1" smtClean="0"/>
              <a:t>non</a:t>
            </a:r>
            <a:r>
              <a:rPr lang="tr-TR" dirty="0" smtClean="0"/>
              <a:t>-</a:t>
            </a:r>
            <a:r>
              <a:rPr lang="tr-TR" dirty="0" err="1" smtClean="0"/>
              <a:t>gBRCA</a:t>
            </a:r>
            <a:r>
              <a:rPr lang="tr-TR" dirty="0" smtClean="0"/>
              <a:t> olarak ikiye ayrılmıştır.</a:t>
            </a:r>
          </a:p>
          <a:p>
            <a:r>
              <a:rPr lang="tr-TR" dirty="0" err="1" smtClean="0"/>
              <a:t>Non</a:t>
            </a:r>
            <a:r>
              <a:rPr lang="tr-TR" dirty="0" smtClean="0"/>
              <a:t>-</a:t>
            </a:r>
            <a:r>
              <a:rPr lang="tr-TR" dirty="0" err="1" smtClean="0"/>
              <a:t>gBRCA</a:t>
            </a:r>
            <a:r>
              <a:rPr lang="tr-TR" dirty="0" smtClean="0"/>
              <a:t> grup, HRD + yani Somatik BRCA olarak bir </a:t>
            </a:r>
            <a:r>
              <a:rPr lang="tr-TR" dirty="0" err="1" smtClean="0"/>
              <a:t>sub</a:t>
            </a:r>
            <a:r>
              <a:rPr lang="tr-TR" dirty="0" smtClean="0"/>
              <a:t> gruba ayrılmıştır.</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4191000" y="188640"/>
            <a:ext cx="4953000" cy="20669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95536" y="0"/>
            <a:ext cx="6408712" cy="367240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547664" y="0"/>
            <a:ext cx="6336704" cy="3779254"/>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411760" y="0"/>
            <a:ext cx="6336704" cy="38093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amond(i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diamond(in)">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3816424" cy="1368152"/>
          </a:xfrm>
          <a:solidFill>
            <a:schemeClr val="accent5">
              <a:lumMod val="40000"/>
              <a:lumOff val="60000"/>
            </a:schemeClr>
          </a:solidFill>
        </p:spPr>
        <p:txBody>
          <a:bodyPr>
            <a:normAutofit/>
          </a:bodyPr>
          <a:lstStyle/>
          <a:p>
            <a:r>
              <a:rPr lang="tr-TR" sz="3200" dirty="0" err="1" smtClean="0"/>
              <a:t>Rucaparib</a:t>
            </a:r>
            <a:r>
              <a:rPr lang="tr-TR" sz="3200" dirty="0" smtClean="0"/>
              <a:t>- Faz 3</a:t>
            </a:r>
            <a:br>
              <a:rPr lang="tr-TR" sz="3200" dirty="0" smtClean="0"/>
            </a:br>
            <a:r>
              <a:rPr lang="tr-TR" sz="3200" dirty="0" err="1" smtClean="0"/>
              <a:t>Ariel</a:t>
            </a:r>
            <a:r>
              <a:rPr lang="tr-TR" sz="3200" dirty="0" smtClean="0"/>
              <a:t> 3</a:t>
            </a:r>
            <a:endParaRPr lang="tr-TR" sz="3200" dirty="0"/>
          </a:p>
        </p:txBody>
      </p:sp>
      <p:sp>
        <p:nvSpPr>
          <p:cNvPr id="3" name="2 İçerik Yer Tutucusu"/>
          <p:cNvSpPr>
            <a:spLocks noGrp="1"/>
          </p:cNvSpPr>
          <p:nvPr>
            <p:ph idx="1"/>
          </p:nvPr>
        </p:nvSpPr>
        <p:spPr>
          <a:xfrm>
            <a:off x="457200" y="2204864"/>
            <a:ext cx="8229600" cy="3921299"/>
          </a:xfrm>
        </p:spPr>
        <p:txBody>
          <a:bodyPr>
            <a:normAutofit/>
          </a:bodyPr>
          <a:lstStyle/>
          <a:p>
            <a:r>
              <a:rPr lang="tr-TR" dirty="0" smtClean="0"/>
              <a:t>564 hasta, PFS</a:t>
            </a:r>
          </a:p>
          <a:p>
            <a:r>
              <a:rPr lang="en-US" dirty="0" smtClean="0"/>
              <a:t> </a:t>
            </a:r>
            <a:r>
              <a:rPr lang="tr-TR" dirty="0" smtClean="0"/>
              <a:t>BRCA </a:t>
            </a:r>
            <a:r>
              <a:rPr lang="tr-TR" dirty="0" err="1" smtClean="0"/>
              <a:t>mutant</a:t>
            </a:r>
            <a:r>
              <a:rPr lang="tr-TR" dirty="0" smtClean="0"/>
              <a:t> (somatik veya </a:t>
            </a:r>
            <a:r>
              <a:rPr lang="tr-TR" dirty="0" err="1" smtClean="0"/>
              <a:t>germline</a:t>
            </a:r>
            <a:r>
              <a:rPr lang="tr-TR" dirty="0" smtClean="0"/>
              <a:t>)</a:t>
            </a:r>
            <a:r>
              <a:rPr lang="en-US" dirty="0" smtClean="0"/>
              <a:t> </a:t>
            </a:r>
            <a:endParaRPr lang="tr-TR" dirty="0" smtClean="0"/>
          </a:p>
          <a:p>
            <a:pPr>
              <a:buNone/>
            </a:pPr>
            <a:r>
              <a:rPr lang="tr-TR" dirty="0" smtClean="0"/>
              <a:t>    </a:t>
            </a:r>
            <a:r>
              <a:rPr lang="en-US" dirty="0" smtClean="0"/>
              <a:t>(16.6</a:t>
            </a:r>
            <a:r>
              <a:rPr lang="tr-TR" dirty="0" smtClean="0"/>
              <a:t> -</a:t>
            </a:r>
            <a:r>
              <a:rPr lang="en-US" dirty="0" smtClean="0"/>
              <a:t> 5.4 </a:t>
            </a:r>
            <a:r>
              <a:rPr lang="tr-TR" dirty="0" smtClean="0"/>
              <a:t>ay)</a:t>
            </a:r>
          </a:p>
          <a:p>
            <a:r>
              <a:rPr lang="tr-TR" dirty="0" smtClean="0"/>
              <a:t>HRD hastalar (Yüksek LOH)</a:t>
            </a:r>
          </a:p>
          <a:p>
            <a:pPr>
              <a:buNone/>
            </a:pPr>
            <a:r>
              <a:rPr lang="tr-TR" dirty="0" smtClean="0"/>
              <a:t>    </a:t>
            </a:r>
            <a:r>
              <a:rPr lang="en-US" dirty="0" smtClean="0"/>
              <a:t>13.6 </a:t>
            </a:r>
            <a:r>
              <a:rPr lang="tr-TR" dirty="0" smtClean="0"/>
              <a:t>-</a:t>
            </a:r>
            <a:r>
              <a:rPr lang="en-US" dirty="0" smtClean="0"/>
              <a:t>5.4 </a:t>
            </a:r>
            <a:r>
              <a:rPr lang="tr-TR" dirty="0" smtClean="0"/>
              <a:t>ay</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4721995" y="188640"/>
            <a:ext cx="4422005" cy="1736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lstStyle/>
          <a:p>
            <a:r>
              <a:rPr lang="tr-TR" b="1" dirty="0" smtClean="0"/>
              <a:t>PARP İnhibitör Direnci</a:t>
            </a:r>
            <a:endParaRPr lang="tr-TR"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412776"/>
            <a:ext cx="8568952" cy="5090466"/>
          </a:xfrm>
          <a:prstGeom prst="rect">
            <a:avLst/>
          </a:prstGeom>
          <a:noFill/>
          <a:ln w="9525">
            <a:noFill/>
            <a:miter lim="800000"/>
            <a:headEnd/>
            <a:tailEnd/>
          </a:ln>
        </p:spPr>
      </p:pic>
      <p:sp>
        <p:nvSpPr>
          <p:cNvPr id="5" name="4 Metin kutusu"/>
          <p:cNvSpPr txBox="1"/>
          <p:nvPr/>
        </p:nvSpPr>
        <p:spPr>
          <a:xfrm>
            <a:off x="5652120" y="5877272"/>
            <a:ext cx="3024336" cy="738664"/>
          </a:xfrm>
          <a:prstGeom prst="rect">
            <a:avLst/>
          </a:prstGeom>
          <a:noFill/>
        </p:spPr>
        <p:txBody>
          <a:bodyPr wrap="square" rtlCol="0">
            <a:spAutoFit/>
          </a:bodyPr>
          <a:lstStyle/>
          <a:p>
            <a:r>
              <a:rPr lang="fr-FR" sz="1400" b="1" dirty="0" err="1" smtClean="0"/>
              <a:t>Fojo</a:t>
            </a:r>
            <a:r>
              <a:rPr lang="fr-FR" sz="1400" b="1" dirty="0" smtClean="0"/>
              <a:t> T, et al. </a:t>
            </a:r>
            <a:r>
              <a:rPr lang="fr-FR" sz="1400" b="1" i="1" dirty="0" err="1" smtClean="0"/>
              <a:t>CancerDiscov</a:t>
            </a:r>
            <a:r>
              <a:rPr lang="fr-FR" sz="1400" b="1" i="1" dirty="0" smtClean="0"/>
              <a:t>. 2013</a:t>
            </a:r>
          </a:p>
          <a:p>
            <a:r>
              <a:rPr lang="tr-TR" sz="1400" b="1" dirty="0" err="1" smtClean="0"/>
              <a:t>CeccaldiR</a:t>
            </a:r>
            <a:r>
              <a:rPr lang="tr-TR" sz="1400" b="1" dirty="0" smtClean="0"/>
              <a:t>, et al. </a:t>
            </a:r>
            <a:r>
              <a:rPr lang="tr-TR" sz="1400" b="1" i="1" dirty="0" err="1" smtClean="0"/>
              <a:t>Cancer</a:t>
            </a:r>
            <a:r>
              <a:rPr lang="tr-TR" sz="1400" b="1" i="1" dirty="0" smtClean="0"/>
              <a:t> </a:t>
            </a:r>
            <a:r>
              <a:rPr lang="tr-TR" sz="1400" b="1" i="1" dirty="0" err="1" smtClean="0"/>
              <a:t>Res</a:t>
            </a:r>
            <a:r>
              <a:rPr lang="tr-TR" sz="1400" b="1" i="1" dirty="0" smtClean="0"/>
              <a:t>. 2015</a:t>
            </a:r>
          </a:p>
          <a:p>
            <a:r>
              <a:rPr lang="fr-FR" sz="1400" b="1" dirty="0" smtClean="0"/>
              <a:t>Jaspers JE, et al. </a:t>
            </a:r>
            <a:r>
              <a:rPr lang="fr-FR" sz="1400" b="1" i="1" dirty="0" err="1" smtClean="0"/>
              <a:t>CancerDiscov</a:t>
            </a:r>
            <a:r>
              <a:rPr lang="fr-FR" sz="1400" b="1" i="1" dirty="0" smtClean="0"/>
              <a:t>. 2013</a:t>
            </a:r>
            <a:endParaRPr lang="tr-TR"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a:solidFill>
            <a:schemeClr val="accent6">
              <a:lumMod val="40000"/>
              <a:lumOff val="60000"/>
            </a:schemeClr>
          </a:solidFill>
        </p:spPr>
        <p:txBody>
          <a:bodyPr>
            <a:normAutofit fontScale="90000"/>
          </a:bodyPr>
          <a:lstStyle/>
          <a:p>
            <a:r>
              <a:rPr lang="tr-TR" dirty="0" smtClean="0"/>
              <a:t/>
            </a:r>
            <a:br>
              <a:rPr lang="tr-TR" dirty="0" smtClean="0"/>
            </a:br>
            <a:r>
              <a:rPr lang="tr-TR" dirty="0" err="1" smtClean="0"/>
              <a:t>Wee</a:t>
            </a:r>
            <a:r>
              <a:rPr lang="tr-TR" dirty="0" smtClean="0"/>
              <a:t> 1 </a:t>
            </a:r>
            <a:r>
              <a:rPr lang="tr-TR" dirty="0" err="1" smtClean="0"/>
              <a:t>kinaz</a:t>
            </a:r>
            <a:r>
              <a:rPr lang="tr-TR" dirty="0" smtClean="0"/>
              <a:t> inhibitörü</a:t>
            </a:r>
            <a:br>
              <a:rPr lang="tr-TR" dirty="0" smtClean="0"/>
            </a:br>
            <a:endParaRPr lang="tr-TR" dirty="0"/>
          </a:p>
        </p:txBody>
      </p:sp>
      <p:sp>
        <p:nvSpPr>
          <p:cNvPr id="3" name="İçerik Yer Tutucusu 2"/>
          <p:cNvSpPr>
            <a:spLocks noGrp="1"/>
          </p:cNvSpPr>
          <p:nvPr>
            <p:ph idx="1"/>
          </p:nvPr>
        </p:nvSpPr>
        <p:spPr>
          <a:xfrm>
            <a:off x="457200" y="1340768"/>
            <a:ext cx="4762872" cy="5256584"/>
          </a:xfrm>
        </p:spPr>
        <p:txBody>
          <a:bodyPr>
            <a:normAutofit fontScale="85000" lnSpcReduction="20000"/>
          </a:bodyPr>
          <a:lstStyle/>
          <a:p>
            <a:pPr algn="just"/>
            <a:r>
              <a:rPr lang="tr-TR" sz="2800" dirty="0" err="1" smtClean="0"/>
              <a:t>HGSOC’lerin</a:t>
            </a:r>
            <a:r>
              <a:rPr lang="tr-TR" sz="2800" dirty="0" smtClean="0"/>
              <a:t> %90’ında P53 kaybı mevcuttur ve bu hücrelerde G1/S faz geçişinde kontrol ortadan kalkmıştır.</a:t>
            </a:r>
          </a:p>
          <a:p>
            <a:pPr algn="just"/>
            <a:endParaRPr lang="tr-TR" sz="2800" dirty="0" smtClean="0"/>
          </a:p>
          <a:p>
            <a:pPr algn="just"/>
            <a:r>
              <a:rPr lang="tr-TR" sz="2800" dirty="0" smtClean="0"/>
              <a:t>P53 </a:t>
            </a:r>
            <a:r>
              <a:rPr lang="tr-TR" sz="2800" dirty="0" err="1" smtClean="0"/>
              <a:t>mutant</a:t>
            </a:r>
            <a:r>
              <a:rPr lang="tr-TR" sz="2800" dirty="0" smtClean="0"/>
              <a:t> tümörler DNA hasarlarını onarabilmek için G2/M  kontrol noktasına daha fazla ihtiyaç duyarlar.</a:t>
            </a:r>
            <a:r>
              <a:rPr lang="tr-TR" sz="2800" dirty="0"/>
              <a:t> </a:t>
            </a:r>
            <a:r>
              <a:rPr lang="tr-TR" sz="2800" dirty="0" smtClean="0"/>
              <a:t>Bu kontrol Wee-1 </a:t>
            </a:r>
            <a:r>
              <a:rPr lang="tr-TR" sz="2800" dirty="0" err="1" smtClean="0"/>
              <a:t>kinaz</a:t>
            </a:r>
            <a:r>
              <a:rPr lang="tr-TR" sz="2800" dirty="0" smtClean="0"/>
              <a:t> tarafından kontrol edilir.</a:t>
            </a:r>
          </a:p>
          <a:p>
            <a:pPr algn="just"/>
            <a:endParaRPr lang="en-US" sz="2800" dirty="0"/>
          </a:p>
          <a:p>
            <a:pPr algn="just"/>
            <a:r>
              <a:rPr lang="en-US" sz="2800" dirty="0" smtClean="0"/>
              <a:t>AZD1775 Wee-1 kina</a:t>
            </a:r>
            <a:r>
              <a:rPr lang="tr-TR" sz="2800" dirty="0" smtClean="0"/>
              <a:t>z inhibitörü olan bir moleküldür. Kemoterapi ile beraber G2/M kontrol noktasını  etkisiz hale getirir.</a:t>
            </a:r>
          </a:p>
          <a:p>
            <a:endParaRPr lang="tr-TR"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1484784"/>
            <a:ext cx="3184401" cy="49685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91043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1916832"/>
            <a:ext cx="4906888" cy="778098"/>
          </a:xfrm>
          <a:solidFill>
            <a:srgbClr val="FFC000"/>
          </a:solidFill>
        </p:spPr>
        <p:txBody>
          <a:bodyPr>
            <a:normAutofit fontScale="90000"/>
          </a:bodyPr>
          <a:lstStyle/>
          <a:p>
            <a:r>
              <a:rPr lang="tr-TR" dirty="0" smtClean="0"/>
              <a:t/>
            </a:r>
            <a:br>
              <a:rPr lang="tr-TR" dirty="0" smtClean="0"/>
            </a:br>
            <a:r>
              <a:rPr lang="tr-TR" sz="2000" b="1" dirty="0" err="1" smtClean="0"/>
              <a:t>Progression</a:t>
            </a:r>
            <a:r>
              <a:rPr lang="tr-TR" sz="2000" b="1" dirty="0" smtClean="0"/>
              <a:t>-</a:t>
            </a:r>
            <a:r>
              <a:rPr lang="tr-TR" sz="2000" b="1" dirty="0" err="1" smtClean="0"/>
              <a:t>Free</a:t>
            </a:r>
            <a:r>
              <a:rPr lang="tr-TR" sz="2000" b="1" dirty="0" smtClean="0"/>
              <a:t> </a:t>
            </a:r>
            <a:r>
              <a:rPr lang="tr-TR" sz="2000" b="1" dirty="0" err="1" smtClean="0"/>
              <a:t>Survival</a:t>
            </a:r>
            <a:r>
              <a:rPr lang="tr-TR" sz="2000" b="1" dirty="0" smtClean="0"/>
              <a:t> </a:t>
            </a:r>
            <a:br>
              <a:rPr lang="tr-TR" sz="2000" b="1" dirty="0" smtClean="0"/>
            </a:br>
            <a:r>
              <a:rPr lang="tr-TR" sz="2000" b="1" dirty="0" err="1" smtClean="0"/>
              <a:t>Enhanced</a:t>
            </a:r>
            <a:r>
              <a:rPr lang="tr-TR" sz="2000" b="1" dirty="0" smtClean="0"/>
              <a:t> RECIST              RECIST 1.1           </a:t>
            </a:r>
            <a:r>
              <a:rPr lang="tr-TR" b="1" dirty="0" smtClean="0"/>
              <a:t/>
            </a:r>
            <a:br>
              <a:rPr lang="tr-TR" b="1" dirty="0" smtClean="0"/>
            </a:br>
            <a:endParaRPr lang="tr-T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75656" y="2924944"/>
            <a:ext cx="6023562" cy="3609976"/>
          </a:xfrm>
          <a:prstGeom prst="rect">
            <a:avLst/>
          </a:prstGeom>
          <a:noFill/>
          <a:ln w="9525">
            <a:noFill/>
            <a:miter lim="800000"/>
            <a:headEnd/>
            <a:tailEnd/>
          </a:ln>
        </p:spPr>
      </p:pic>
      <p:sp>
        <p:nvSpPr>
          <p:cNvPr id="5" name="4 Metin kutusu"/>
          <p:cNvSpPr txBox="1"/>
          <p:nvPr/>
        </p:nvSpPr>
        <p:spPr>
          <a:xfrm>
            <a:off x="467544" y="332656"/>
            <a:ext cx="2771800" cy="1569660"/>
          </a:xfrm>
          <a:prstGeom prst="rect">
            <a:avLst/>
          </a:prstGeom>
          <a:solidFill>
            <a:srgbClr val="FFFF00"/>
          </a:solidFill>
        </p:spPr>
        <p:txBody>
          <a:bodyPr wrap="square" rtlCol="0">
            <a:spAutoFit/>
          </a:bodyPr>
          <a:lstStyle/>
          <a:p>
            <a:r>
              <a:rPr lang="tr-TR" sz="2400" b="1" dirty="0" err="1" smtClean="0"/>
              <a:t>Nüks</a:t>
            </a:r>
            <a:r>
              <a:rPr lang="tr-TR" sz="2400" b="1" dirty="0" smtClean="0"/>
              <a:t>  HGSOC</a:t>
            </a:r>
          </a:p>
          <a:p>
            <a:r>
              <a:rPr lang="tr-TR" sz="2400" b="1" dirty="0" smtClean="0"/>
              <a:t>P53 kaybı mevcut</a:t>
            </a:r>
            <a:endParaRPr lang="tr-TR" sz="2400" b="1" i="1" dirty="0" smtClean="0"/>
          </a:p>
          <a:p>
            <a:r>
              <a:rPr lang="tr-TR" sz="2400" b="1" dirty="0" smtClean="0"/>
              <a:t>≥6 ay platinsiz dönem</a:t>
            </a:r>
            <a:endParaRPr lang="tr-TR" sz="2400" dirty="0"/>
          </a:p>
        </p:txBody>
      </p:sp>
      <p:sp>
        <p:nvSpPr>
          <p:cNvPr id="7" name="6 Metin kutusu"/>
          <p:cNvSpPr txBox="1"/>
          <p:nvPr/>
        </p:nvSpPr>
        <p:spPr>
          <a:xfrm>
            <a:off x="3634880" y="764704"/>
            <a:ext cx="5509120" cy="954107"/>
          </a:xfrm>
          <a:prstGeom prst="rect">
            <a:avLst/>
          </a:prstGeom>
          <a:solidFill>
            <a:srgbClr val="92D050"/>
          </a:solidFill>
        </p:spPr>
        <p:txBody>
          <a:bodyPr wrap="square" rtlCol="0">
            <a:spAutoFit/>
          </a:bodyPr>
          <a:lstStyle/>
          <a:p>
            <a:pPr marL="342900" indent="-342900">
              <a:buAutoNum type="arabicPeriod"/>
            </a:pPr>
            <a:r>
              <a:rPr lang="tr-TR" sz="2800" dirty="0" smtClean="0"/>
              <a:t>kol: n=59 </a:t>
            </a:r>
            <a:r>
              <a:rPr lang="tr-TR" sz="2800" dirty="0" err="1" smtClean="0"/>
              <a:t>karbo</a:t>
            </a:r>
            <a:r>
              <a:rPr lang="tr-TR" sz="2800" dirty="0" smtClean="0"/>
              <a:t>+</a:t>
            </a:r>
            <a:r>
              <a:rPr lang="tr-TR" sz="2800" dirty="0" err="1" smtClean="0"/>
              <a:t>pakli</a:t>
            </a:r>
            <a:r>
              <a:rPr lang="tr-TR" sz="2800" dirty="0" smtClean="0"/>
              <a:t>. + AZD1775</a:t>
            </a:r>
          </a:p>
          <a:p>
            <a:pPr marL="342900" indent="-342900">
              <a:buAutoNum type="arabicPeriod"/>
            </a:pPr>
            <a:r>
              <a:rPr lang="tr-TR" sz="2800" dirty="0" smtClean="0"/>
              <a:t>kol: n=62 </a:t>
            </a:r>
            <a:r>
              <a:rPr lang="tr-TR" sz="2800" dirty="0" err="1" smtClean="0"/>
              <a:t>karbo</a:t>
            </a:r>
            <a:r>
              <a:rPr lang="tr-TR" sz="2800" dirty="0" smtClean="0"/>
              <a:t>+</a:t>
            </a:r>
            <a:r>
              <a:rPr lang="tr-TR" sz="2800" dirty="0" err="1" smtClean="0"/>
              <a:t>pakli</a:t>
            </a:r>
            <a:r>
              <a:rPr lang="tr-TR" sz="2800" dirty="0" smtClean="0"/>
              <a:t>. +</a:t>
            </a:r>
            <a:r>
              <a:rPr lang="tr-TR" sz="2800" dirty="0" err="1" smtClean="0"/>
              <a:t>placebo</a:t>
            </a:r>
            <a:endParaRPr lang="tr-TR" sz="2800" dirty="0" smtClean="0"/>
          </a:p>
        </p:txBody>
      </p:sp>
      <p:sp>
        <p:nvSpPr>
          <p:cNvPr id="8" name="7 Metin kutusu"/>
          <p:cNvSpPr txBox="1"/>
          <p:nvPr/>
        </p:nvSpPr>
        <p:spPr>
          <a:xfrm>
            <a:off x="7812360" y="5301208"/>
            <a:ext cx="899592" cy="1015663"/>
          </a:xfrm>
          <a:prstGeom prst="rect">
            <a:avLst/>
          </a:prstGeom>
          <a:noFill/>
        </p:spPr>
        <p:txBody>
          <a:bodyPr wrap="square" rtlCol="0">
            <a:spAutoFit/>
          </a:bodyPr>
          <a:lstStyle/>
          <a:p>
            <a:r>
              <a:rPr lang="fr-FR" sz="1000" b="1" dirty="0" err="1" smtClean="0"/>
              <a:t>OzaAM</a:t>
            </a:r>
            <a:r>
              <a:rPr lang="fr-FR" sz="1000" b="1" dirty="0" smtClean="0"/>
              <a:t>, et al. </a:t>
            </a:r>
            <a:r>
              <a:rPr lang="fr-FR" sz="1000" b="1" i="1" dirty="0" smtClean="0"/>
              <a:t>J </a:t>
            </a:r>
            <a:r>
              <a:rPr lang="fr-FR" sz="1000" b="1" i="1" dirty="0" err="1" smtClean="0"/>
              <a:t>ClinOcol</a:t>
            </a:r>
            <a:r>
              <a:rPr lang="fr-FR" sz="1000" b="1" i="1" dirty="0" smtClean="0"/>
              <a:t>.2015;33(</a:t>
            </a:r>
            <a:r>
              <a:rPr lang="fr-FR" sz="1000" b="1" i="1" dirty="0" err="1" smtClean="0"/>
              <a:t>Suppl</a:t>
            </a:r>
            <a:r>
              <a:rPr lang="fr-FR" sz="1000" b="1" i="1" dirty="0" smtClean="0"/>
              <a:t>): Abstract 5506.</a:t>
            </a:r>
            <a:endParaRPr lang="tr-TR" sz="1000" dirty="0"/>
          </a:p>
        </p:txBody>
      </p:sp>
    </p:spTree>
    <p:extLst>
      <p:ext uri="{BB962C8B-B14F-4D97-AF65-F5344CB8AC3E}">
        <p14:creationId xmlns="" xmlns:p14="http://schemas.microsoft.com/office/powerpoint/2010/main" val="3488128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Low</a:t>
            </a:r>
            <a:r>
              <a:rPr lang="tr-TR" b="1" dirty="0" smtClean="0">
                <a:solidFill>
                  <a:srgbClr val="FF0000"/>
                </a:solidFill>
              </a:rPr>
              <a:t> </a:t>
            </a:r>
            <a:r>
              <a:rPr lang="tr-TR" b="1" dirty="0" err="1" smtClean="0">
                <a:solidFill>
                  <a:srgbClr val="FF0000"/>
                </a:solidFill>
              </a:rPr>
              <a:t>Grade</a:t>
            </a:r>
            <a:r>
              <a:rPr lang="tr-TR" b="1" dirty="0" smtClean="0">
                <a:solidFill>
                  <a:srgbClr val="FF0000"/>
                </a:solidFill>
              </a:rPr>
              <a:t> </a:t>
            </a:r>
            <a:r>
              <a:rPr lang="tr-TR" b="1" dirty="0" err="1" smtClean="0">
                <a:solidFill>
                  <a:srgbClr val="FF0000"/>
                </a:solidFill>
              </a:rPr>
              <a:t>Over</a:t>
            </a:r>
            <a:r>
              <a:rPr lang="tr-TR" b="1" dirty="0" smtClean="0">
                <a:solidFill>
                  <a:srgbClr val="FF0000"/>
                </a:solidFill>
              </a:rPr>
              <a:t> Kanseri </a:t>
            </a:r>
            <a:endParaRPr lang="tr-TR" b="1" dirty="0">
              <a:solidFill>
                <a:srgbClr val="FF0000"/>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395536" y="1412776"/>
            <a:ext cx="4176464" cy="3960440"/>
          </a:xfrm>
          <a:prstGeom prst="rect">
            <a:avLst/>
          </a:prstGeom>
          <a:noFill/>
          <a:ln w="9525">
            <a:noFill/>
            <a:miter lim="800000"/>
            <a:headEnd/>
            <a:tailEnd/>
          </a:ln>
        </p:spPr>
      </p:pic>
      <p:sp>
        <p:nvSpPr>
          <p:cNvPr id="5" name="4 Metin kutusu"/>
          <p:cNvSpPr txBox="1"/>
          <p:nvPr/>
        </p:nvSpPr>
        <p:spPr>
          <a:xfrm>
            <a:off x="4716016" y="1772816"/>
            <a:ext cx="4032448" cy="4062651"/>
          </a:xfrm>
          <a:prstGeom prst="rect">
            <a:avLst/>
          </a:prstGeom>
          <a:noFill/>
        </p:spPr>
        <p:txBody>
          <a:bodyPr wrap="square" rtlCol="0">
            <a:spAutoFit/>
          </a:bodyPr>
          <a:lstStyle/>
          <a:p>
            <a:pPr>
              <a:buFont typeface="Wingdings" pitchFamily="2" charset="2"/>
              <a:buChar char="v"/>
            </a:pPr>
            <a:r>
              <a:rPr lang="tr-TR" sz="2000" dirty="0" smtClean="0"/>
              <a:t>G proteini ile bağlantılı olan </a:t>
            </a:r>
            <a:r>
              <a:rPr lang="tr-TR" sz="2000" dirty="0" err="1" smtClean="0"/>
              <a:t>onkojenik</a:t>
            </a:r>
            <a:r>
              <a:rPr lang="tr-TR" sz="2000" dirty="0" smtClean="0"/>
              <a:t>  serin </a:t>
            </a:r>
            <a:r>
              <a:rPr lang="tr-TR" sz="2000" dirty="0" err="1" smtClean="0"/>
              <a:t>tirozin</a:t>
            </a:r>
            <a:r>
              <a:rPr lang="tr-TR" sz="2000" dirty="0" smtClean="0"/>
              <a:t> </a:t>
            </a:r>
            <a:r>
              <a:rPr lang="tr-TR" sz="2000" dirty="0" err="1" smtClean="0"/>
              <a:t>kinaz</a:t>
            </a:r>
            <a:r>
              <a:rPr lang="tr-TR" sz="2000" dirty="0" smtClean="0"/>
              <a:t> reseptörlerindeki </a:t>
            </a:r>
            <a:r>
              <a:rPr lang="tr-TR" sz="2000" dirty="0" err="1" smtClean="0"/>
              <a:t>Fosfatidilinositol</a:t>
            </a:r>
            <a:r>
              <a:rPr lang="tr-TR" sz="2000" dirty="0" smtClean="0"/>
              <a:t> 3-</a:t>
            </a:r>
            <a:r>
              <a:rPr lang="tr-TR" sz="2000" dirty="0" err="1" smtClean="0"/>
              <a:t>kinaz</a:t>
            </a:r>
            <a:r>
              <a:rPr lang="tr-TR" sz="2000" dirty="0" smtClean="0"/>
              <a:t> (PI3K)/AKT/</a:t>
            </a:r>
            <a:r>
              <a:rPr lang="tr-TR" sz="2000" dirty="0" err="1" smtClean="0"/>
              <a:t>mammalian</a:t>
            </a:r>
            <a:r>
              <a:rPr lang="tr-TR" sz="2000" dirty="0" smtClean="0"/>
              <a:t> </a:t>
            </a:r>
            <a:r>
              <a:rPr lang="tr-TR" sz="2000" dirty="0" err="1" smtClean="0"/>
              <a:t>target</a:t>
            </a:r>
            <a:r>
              <a:rPr lang="tr-TR" sz="2000" dirty="0" smtClean="0"/>
              <a:t> of </a:t>
            </a:r>
            <a:r>
              <a:rPr lang="tr-TR" sz="2000" dirty="0" err="1" smtClean="0"/>
              <a:t>rapamycin</a:t>
            </a:r>
            <a:r>
              <a:rPr lang="tr-TR" sz="2000" dirty="0" smtClean="0"/>
              <a:t> (</a:t>
            </a:r>
            <a:r>
              <a:rPr lang="tr-TR" sz="2000" dirty="0" err="1" smtClean="0"/>
              <a:t>mTOR</a:t>
            </a:r>
            <a:r>
              <a:rPr lang="tr-TR" sz="2000" dirty="0" smtClean="0"/>
              <a:t>) yolakları </a:t>
            </a:r>
            <a:r>
              <a:rPr lang="tr-TR" sz="2000" dirty="0" err="1" smtClean="0"/>
              <a:t>ndaki</a:t>
            </a:r>
            <a:r>
              <a:rPr lang="tr-TR" sz="2000" dirty="0" smtClean="0"/>
              <a:t> aktivasyon kanserleşmede önemli rol oynarlar.</a:t>
            </a:r>
          </a:p>
          <a:p>
            <a:pPr>
              <a:buFont typeface="Wingdings" pitchFamily="2" charset="2"/>
              <a:buChar char="v"/>
            </a:pPr>
            <a:r>
              <a:rPr lang="tr-TR" sz="2000" dirty="0" smtClean="0"/>
              <a:t>AKT 2 </a:t>
            </a:r>
            <a:r>
              <a:rPr lang="tr-TR" sz="2000" dirty="0" err="1" smtClean="0"/>
              <a:t>over</a:t>
            </a:r>
            <a:r>
              <a:rPr lang="tr-TR" sz="2000" dirty="0" smtClean="0"/>
              <a:t> kanserinde öne çıkan tipidir. </a:t>
            </a:r>
            <a:r>
              <a:rPr lang="tr-TR" sz="2000" dirty="0" err="1" smtClean="0"/>
              <a:t>Over</a:t>
            </a:r>
            <a:r>
              <a:rPr lang="tr-TR" sz="2000" dirty="0" smtClean="0"/>
              <a:t> kanserlerinin %40’ında tespit edilmiştir.</a:t>
            </a:r>
          </a:p>
          <a:p>
            <a:pPr>
              <a:buFont typeface="Wingdings" pitchFamily="2" charset="2"/>
              <a:buChar char="v"/>
            </a:pPr>
            <a:r>
              <a:rPr lang="tr-TR" sz="2000" dirty="0" smtClean="0"/>
              <a:t>Asit miktarı  ve ilaç direnci ile </a:t>
            </a:r>
            <a:r>
              <a:rPr lang="tr-TR" sz="2000" dirty="0" err="1" smtClean="0"/>
              <a:t>koreledir</a:t>
            </a:r>
            <a:r>
              <a:rPr lang="tr-TR" sz="2000" dirty="0" smtClean="0"/>
              <a:t>.</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solidFill>
                  <a:srgbClr val="FF0000"/>
                </a:solidFill>
              </a:rPr>
              <a:t>PI3K/AKT/</a:t>
            </a:r>
            <a:r>
              <a:rPr lang="en-US" b="1" dirty="0" err="1" smtClean="0">
                <a:solidFill>
                  <a:srgbClr val="FF0000"/>
                </a:solidFill>
              </a:rPr>
              <a:t>mTOR</a:t>
            </a:r>
            <a:r>
              <a:rPr lang="en-US" b="1" dirty="0" smtClean="0">
                <a:solidFill>
                  <a:srgbClr val="FF0000"/>
                </a:solidFill>
              </a:rPr>
              <a:t> </a:t>
            </a:r>
            <a:r>
              <a:rPr lang="tr-TR" b="1" dirty="0" smtClean="0">
                <a:solidFill>
                  <a:srgbClr val="FF0000"/>
                </a:solidFill>
              </a:rPr>
              <a:t>Yolak İnhibitörleri</a:t>
            </a:r>
            <a:endParaRPr lang="tr-TR" b="1" dirty="0">
              <a:solidFill>
                <a:srgbClr val="FF00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2123728" y="1628800"/>
            <a:ext cx="5024747"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971600" y="0"/>
            <a:ext cx="7164288" cy="285488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043608" y="2852936"/>
            <a:ext cx="7272808" cy="2909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68760"/>
          </a:xfrm>
          <a:solidFill>
            <a:srgbClr val="FFFF00"/>
          </a:solidFill>
        </p:spPr>
        <p:txBody>
          <a:bodyPr>
            <a:normAutofit fontScale="90000"/>
          </a:bodyPr>
          <a:lstStyle/>
          <a:p>
            <a:r>
              <a:rPr lang="tr-TR" b="1" dirty="0" smtClean="0"/>
              <a:t>EOK alt tiplerinde mutasyonlar ve moleküler değişimler</a:t>
            </a:r>
            <a:endParaRPr lang="tr-TR" b="1" dirty="0"/>
          </a:p>
        </p:txBody>
      </p:sp>
      <p:pic>
        <p:nvPicPr>
          <p:cNvPr id="205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65858"/>
            <a:ext cx="9258136" cy="55921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04365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fontScale="90000"/>
          </a:bodyPr>
          <a:lstStyle/>
          <a:p>
            <a:r>
              <a:rPr lang="tr-TR" b="1" dirty="0" smtClean="0"/>
              <a:t/>
            </a:r>
            <a:br>
              <a:rPr lang="tr-TR" b="1" dirty="0" smtClean="0"/>
            </a:br>
            <a:r>
              <a:rPr lang="tr-TR" b="1" dirty="0" err="1" smtClean="0"/>
              <a:t>Afuresertib</a:t>
            </a:r>
            <a:r>
              <a:rPr lang="tr-TR" b="1" dirty="0" smtClean="0"/>
              <a:t>(GSK 2110183)</a:t>
            </a:r>
            <a:br>
              <a:rPr lang="tr-TR" b="1" dirty="0" smtClean="0"/>
            </a:br>
            <a:endParaRPr lang="tr-TR" dirty="0"/>
          </a:p>
        </p:txBody>
      </p:sp>
      <p:sp>
        <p:nvSpPr>
          <p:cNvPr id="3" name="2 İçerik Yer Tutucusu"/>
          <p:cNvSpPr>
            <a:spLocks noGrp="1"/>
          </p:cNvSpPr>
          <p:nvPr>
            <p:ph idx="1"/>
          </p:nvPr>
        </p:nvSpPr>
        <p:spPr>
          <a:xfrm>
            <a:off x="467544" y="1412776"/>
            <a:ext cx="8229600" cy="1756792"/>
          </a:xfrm>
        </p:spPr>
        <p:txBody>
          <a:bodyPr>
            <a:normAutofit lnSpcReduction="10000"/>
          </a:bodyPr>
          <a:lstStyle/>
          <a:p>
            <a:r>
              <a:rPr lang="tr-TR" sz="2200" dirty="0" smtClean="0"/>
              <a:t>Genel AKT inhibitörüdür. </a:t>
            </a:r>
            <a:r>
              <a:rPr lang="tr-TR" sz="2200" dirty="0" err="1" smtClean="0"/>
              <a:t>Preklinik</a:t>
            </a:r>
            <a:r>
              <a:rPr lang="tr-TR" sz="2200" dirty="0" smtClean="0"/>
              <a:t>  çalışmalarda platin direncinin azaltılması için kullanılmaktadır.</a:t>
            </a:r>
            <a:endParaRPr lang="en-US" sz="2200" b="1" i="1" dirty="0" smtClean="0"/>
          </a:p>
          <a:p>
            <a:r>
              <a:rPr lang="en-US" sz="2200" dirty="0" smtClean="0"/>
              <a:t>-</a:t>
            </a:r>
            <a:r>
              <a:rPr lang="tr-TR" sz="2200" dirty="0" smtClean="0"/>
              <a:t>Faz1 çalışmada , </a:t>
            </a:r>
            <a:r>
              <a:rPr lang="tr-TR" sz="2200" dirty="0" err="1" smtClean="0"/>
              <a:t>paklitaksel</a:t>
            </a:r>
            <a:r>
              <a:rPr lang="tr-TR" sz="2200" dirty="0" smtClean="0"/>
              <a:t>/</a:t>
            </a:r>
            <a:r>
              <a:rPr lang="tr-TR" sz="2200" dirty="0" err="1" smtClean="0"/>
              <a:t>karboplatin</a:t>
            </a:r>
            <a:r>
              <a:rPr lang="tr-TR" sz="2200" dirty="0" smtClean="0"/>
              <a:t> </a:t>
            </a:r>
            <a:r>
              <a:rPr lang="tr-TR" sz="2200" dirty="0" err="1" smtClean="0"/>
              <a:t>resistant</a:t>
            </a:r>
            <a:r>
              <a:rPr lang="tr-TR" sz="2200" dirty="0" smtClean="0"/>
              <a:t>/</a:t>
            </a:r>
            <a:r>
              <a:rPr lang="tr-TR" sz="2200" dirty="0" err="1" smtClean="0"/>
              <a:t>refrakter</a:t>
            </a:r>
            <a:r>
              <a:rPr lang="tr-TR" sz="2200" dirty="0" smtClean="0"/>
              <a:t> 23 hastada </a:t>
            </a:r>
            <a:r>
              <a:rPr lang="tr-TR" sz="2200" dirty="0" err="1" smtClean="0"/>
              <a:t>paklitaksel</a:t>
            </a:r>
            <a:r>
              <a:rPr lang="tr-TR" sz="2200" dirty="0" smtClean="0"/>
              <a:t> ve </a:t>
            </a:r>
            <a:r>
              <a:rPr lang="tr-TR" sz="2200" dirty="0" err="1" smtClean="0"/>
              <a:t>karboplatin</a:t>
            </a:r>
            <a:r>
              <a:rPr lang="tr-TR" sz="2200" dirty="0" smtClean="0"/>
              <a:t> ile kombine edilerek kullanılmıştır.</a:t>
            </a:r>
            <a:endParaRPr lang="en-US" sz="2200" b="1" dirty="0" smtClean="0"/>
          </a:p>
          <a:p>
            <a:endParaRPr lang="tr-TR" dirty="0"/>
          </a:p>
        </p:txBody>
      </p:sp>
      <p:pic>
        <p:nvPicPr>
          <p:cNvPr id="2051" name="Picture 3"/>
          <p:cNvPicPr>
            <a:picLocks noChangeAspect="1" noChangeArrowheads="1"/>
          </p:cNvPicPr>
          <p:nvPr/>
        </p:nvPicPr>
        <p:blipFill>
          <a:blip r:embed="rId2" cstate="print"/>
          <a:srcRect/>
          <a:stretch>
            <a:fillRect/>
          </a:stretch>
        </p:blipFill>
        <p:spPr bwMode="auto">
          <a:xfrm>
            <a:off x="2555776" y="3363539"/>
            <a:ext cx="4968552" cy="3494461"/>
          </a:xfrm>
          <a:prstGeom prst="rect">
            <a:avLst/>
          </a:prstGeom>
          <a:noFill/>
          <a:ln w="9525">
            <a:noFill/>
            <a:miter lim="800000"/>
            <a:headEnd/>
            <a:tailEnd/>
          </a:ln>
        </p:spPr>
      </p:pic>
      <p:sp>
        <p:nvSpPr>
          <p:cNvPr id="6" name="5 Metin kutusu"/>
          <p:cNvSpPr txBox="1"/>
          <p:nvPr/>
        </p:nvSpPr>
        <p:spPr>
          <a:xfrm>
            <a:off x="6948264" y="6021288"/>
            <a:ext cx="1872208" cy="523220"/>
          </a:xfrm>
          <a:prstGeom prst="rect">
            <a:avLst/>
          </a:prstGeom>
          <a:noFill/>
        </p:spPr>
        <p:txBody>
          <a:bodyPr wrap="square" rtlCol="0">
            <a:spAutoFit/>
          </a:bodyPr>
          <a:lstStyle/>
          <a:p>
            <a:r>
              <a:rPr lang="da-DK" sz="1400" b="1" dirty="0" smtClean="0"/>
              <a:t>Blagden et al. </a:t>
            </a:r>
            <a:r>
              <a:rPr lang="da-DK" sz="1400" b="1" i="1" dirty="0" smtClean="0"/>
              <a:t>EurJ Cancer.2014;50:56.</a:t>
            </a:r>
            <a:endParaRPr lang="tr-TR"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MEK İnhibitörleri</a:t>
            </a:r>
            <a:endParaRPr lang="tr-TR" dirty="0">
              <a:solidFill>
                <a:srgbClr val="FF0000"/>
              </a:solidFill>
            </a:endParaRPr>
          </a:p>
        </p:txBody>
      </p:sp>
      <p:sp>
        <p:nvSpPr>
          <p:cNvPr id="3" name="2 İçerik Yer Tutucusu"/>
          <p:cNvSpPr>
            <a:spLocks noGrp="1"/>
          </p:cNvSpPr>
          <p:nvPr>
            <p:ph idx="1"/>
          </p:nvPr>
        </p:nvSpPr>
        <p:spPr/>
        <p:txBody>
          <a:bodyPr>
            <a:normAutofit/>
          </a:bodyPr>
          <a:lstStyle/>
          <a:p>
            <a:pPr algn="just"/>
            <a:r>
              <a:rPr lang="tr-TR" sz="2400" dirty="0" err="1" smtClean="0"/>
              <a:t>Low</a:t>
            </a:r>
            <a:r>
              <a:rPr lang="tr-TR" sz="2400" dirty="0" smtClean="0"/>
              <a:t> </a:t>
            </a:r>
            <a:r>
              <a:rPr lang="tr-TR" sz="2400" dirty="0" err="1" smtClean="0"/>
              <a:t>grade</a:t>
            </a:r>
            <a:r>
              <a:rPr lang="tr-TR" sz="2400" dirty="0" smtClean="0"/>
              <a:t> </a:t>
            </a:r>
            <a:r>
              <a:rPr lang="tr-TR" sz="2400" dirty="0" err="1" smtClean="0"/>
              <a:t>over</a:t>
            </a:r>
            <a:r>
              <a:rPr lang="tr-TR" sz="2400" dirty="0" smtClean="0"/>
              <a:t> kanserlerinde olan BRAF ve RAS mutasyonlarına karşı üretilmişlerdir.</a:t>
            </a:r>
          </a:p>
          <a:p>
            <a:pPr algn="just"/>
            <a:r>
              <a:rPr lang="tr-TR" sz="2400" dirty="0" smtClean="0"/>
              <a:t>(</a:t>
            </a:r>
            <a:r>
              <a:rPr lang="tr-TR" sz="2400" dirty="0" err="1" smtClean="0"/>
              <a:t>trametinib</a:t>
            </a:r>
            <a:r>
              <a:rPr lang="tr-TR" sz="2400" dirty="0" smtClean="0"/>
              <a:t>, </a:t>
            </a:r>
            <a:r>
              <a:rPr lang="tr-TR" sz="2400" dirty="0" err="1" smtClean="0"/>
              <a:t>selumetinib</a:t>
            </a:r>
            <a:r>
              <a:rPr lang="tr-TR" sz="2400" dirty="0" smtClean="0"/>
              <a:t>, </a:t>
            </a:r>
            <a:r>
              <a:rPr lang="tr-TR" sz="2400" dirty="0" err="1" smtClean="0"/>
              <a:t>binimetinib</a:t>
            </a:r>
            <a:r>
              <a:rPr lang="tr-TR" sz="2400" dirty="0" smtClean="0"/>
              <a:t>, </a:t>
            </a:r>
            <a:r>
              <a:rPr lang="tr-TR" sz="2400" dirty="0" err="1" smtClean="0"/>
              <a:t>refametinib</a:t>
            </a:r>
            <a:r>
              <a:rPr lang="tr-TR" sz="2400" dirty="0" smtClean="0"/>
              <a:t>)</a:t>
            </a:r>
          </a:p>
          <a:p>
            <a:r>
              <a:rPr lang="en-US" sz="2400" b="1" dirty="0" smtClean="0"/>
              <a:t>15% </a:t>
            </a:r>
            <a:r>
              <a:rPr lang="tr-TR" sz="2400" b="1" dirty="0" smtClean="0"/>
              <a:t>cevap oranı; </a:t>
            </a:r>
            <a:r>
              <a:rPr lang="en-US" sz="2400" b="1" dirty="0" smtClean="0"/>
              <a:t>65% </a:t>
            </a:r>
            <a:r>
              <a:rPr lang="tr-TR" sz="2400" b="1" dirty="0" smtClean="0"/>
              <a:t>stabil hastalık yakalanabilmiştir.</a:t>
            </a:r>
          </a:p>
          <a:p>
            <a:endParaRPr lang="tr-TR" sz="2400" b="1" dirty="0" smtClean="0"/>
          </a:p>
          <a:p>
            <a:r>
              <a:rPr lang="tr-TR" sz="2400" dirty="0" smtClean="0"/>
              <a:t>MEK inhibitörleri  ile kemoterapiyi kıyaslayan FAZ 3 çalışmalar  devam etmektedir.</a:t>
            </a:r>
            <a:endParaRPr lang="en-US" sz="2400" b="1" dirty="0" smtClean="0"/>
          </a:p>
          <a:p>
            <a:r>
              <a:rPr lang="tr-TR" sz="2400" dirty="0" smtClean="0"/>
              <a:t> </a:t>
            </a:r>
            <a:r>
              <a:rPr lang="tr-TR" sz="2400" b="1" dirty="0" smtClean="0"/>
              <a:t>MILO çalışması (MEK162 [</a:t>
            </a:r>
            <a:r>
              <a:rPr lang="tr-TR" sz="2400" b="1" dirty="0" err="1" smtClean="0"/>
              <a:t>Binimetinib</a:t>
            </a:r>
            <a:r>
              <a:rPr lang="tr-TR" sz="2400" b="1" dirty="0" smtClean="0"/>
              <a:t>])</a:t>
            </a:r>
          </a:p>
          <a:p>
            <a:r>
              <a:rPr lang="tr-TR" sz="2400" b="1" dirty="0" smtClean="0"/>
              <a:t>LOGS/GOG 0281 çalışması  (</a:t>
            </a:r>
            <a:r>
              <a:rPr lang="tr-TR" sz="2400" b="1" dirty="0" err="1" smtClean="0"/>
              <a:t>Trametinib</a:t>
            </a:r>
            <a:r>
              <a:rPr lang="tr-TR" sz="2400" b="1" dirty="0" smtClean="0"/>
              <a:t>)</a:t>
            </a:r>
            <a:endParaRPr lang="en-US" sz="2400" b="1" dirty="0" smtClean="0"/>
          </a:p>
        </p:txBody>
      </p:sp>
      <p:sp>
        <p:nvSpPr>
          <p:cNvPr id="4" name="3 Metin kutusu"/>
          <p:cNvSpPr txBox="1"/>
          <p:nvPr/>
        </p:nvSpPr>
        <p:spPr>
          <a:xfrm>
            <a:off x="7020272" y="3284984"/>
            <a:ext cx="1800200" cy="415498"/>
          </a:xfrm>
          <a:prstGeom prst="rect">
            <a:avLst/>
          </a:prstGeom>
          <a:noFill/>
        </p:spPr>
        <p:txBody>
          <a:bodyPr wrap="square" rtlCol="0">
            <a:spAutoFit/>
          </a:bodyPr>
          <a:lstStyle/>
          <a:p>
            <a:r>
              <a:rPr lang="fr-FR" sz="1050" b="1" dirty="0" err="1" smtClean="0"/>
              <a:t>Farley</a:t>
            </a:r>
            <a:r>
              <a:rPr lang="fr-FR" sz="1050" b="1" dirty="0" smtClean="0"/>
              <a:t> J, et al. </a:t>
            </a:r>
            <a:r>
              <a:rPr lang="fr-FR" sz="1050" b="1" i="1" dirty="0" smtClean="0"/>
              <a:t>Lancet </a:t>
            </a:r>
            <a:r>
              <a:rPr lang="fr-FR" sz="1050" b="1" i="1" dirty="0" err="1" smtClean="0"/>
              <a:t>Oncol</a:t>
            </a:r>
            <a:r>
              <a:rPr lang="fr-FR" sz="1050" b="1" i="1" dirty="0" smtClean="0"/>
              <a:t>. 2013;14(2):134-140.</a:t>
            </a:r>
            <a:endParaRPr lang="tr-TR" sz="105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FF00"/>
          </a:solidFill>
        </p:spPr>
        <p:txBody>
          <a:bodyPr>
            <a:normAutofit/>
          </a:bodyPr>
          <a:lstStyle/>
          <a:p>
            <a:r>
              <a:rPr lang="tr-TR" dirty="0" smtClean="0"/>
              <a:t>Beklenen Çalışmalar</a:t>
            </a:r>
            <a:endParaRPr lang="tr-TR" dirty="0"/>
          </a:p>
        </p:txBody>
      </p:sp>
      <p:sp>
        <p:nvSpPr>
          <p:cNvPr id="3" name="İçerik Yer Tutucusu 2"/>
          <p:cNvSpPr>
            <a:spLocks noGrp="1"/>
          </p:cNvSpPr>
          <p:nvPr>
            <p:ph idx="1"/>
          </p:nvPr>
        </p:nvSpPr>
        <p:spPr/>
        <p:txBody>
          <a:bodyPr>
            <a:normAutofit/>
          </a:bodyPr>
          <a:lstStyle/>
          <a:p>
            <a:endParaRPr lang="tr-TR" dirty="0" smtClean="0"/>
          </a:p>
          <a:p>
            <a:r>
              <a:rPr lang="tr-TR" dirty="0" err="1" smtClean="0"/>
              <a:t>Guadecitabine</a:t>
            </a:r>
            <a:r>
              <a:rPr lang="tr-TR" dirty="0" smtClean="0"/>
              <a:t>(SGI-110): DNMT </a:t>
            </a:r>
            <a:r>
              <a:rPr lang="tr-TR" dirty="0" err="1" smtClean="0"/>
              <a:t>inhibitor</a:t>
            </a:r>
            <a:r>
              <a:rPr lang="tr-TR" dirty="0" smtClean="0"/>
              <a:t> </a:t>
            </a:r>
          </a:p>
          <a:p>
            <a:endParaRPr lang="tr-TR" dirty="0" smtClean="0"/>
          </a:p>
          <a:p>
            <a:r>
              <a:rPr lang="tr-TR" dirty="0" smtClean="0"/>
              <a:t>PRIMA-1MET(APR-246): </a:t>
            </a:r>
            <a:r>
              <a:rPr lang="tr-TR" dirty="0" err="1" smtClean="0"/>
              <a:t>Mutant</a:t>
            </a:r>
            <a:r>
              <a:rPr lang="tr-TR" dirty="0" smtClean="0"/>
              <a:t> p53’ü </a:t>
            </a:r>
            <a:r>
              <a:rPr lang="tr-TR" dirty="0" err="1" smtClean="0"/>
              <a:t>wildtype</a:t>
            </a:r>
            <a:r>
              <a:rPr lang="tr-TR" dirty="0" smtClean="0"/>
              <a:t> konfigürasyona dönüştüren bir öncül moleküldür. Platin </a:t>
            </a:r>
            <a:r>
              <a:rPr lang="tr-TR" dirty="0" err="1" smtClean="0"/>
              <a:t>sensitivitesinin</a:t>
            </a:r>
            <a:r>
              <a:rPr lang="tr-TR" dirty="0" smtClean="0"/>
              <a:t> arttırılması hedeflenmektedir.</a:t>
            </a:r>
          </a:p>
          <a:p>
            <a:endParaRPr lang="tr-TR" dirty="0" smtClean="0"/>
          </a:p>
          <a:p>
            <a:endParaRPr lang="tr-TR" dirty="0" smtClean="0"/>
          </a:p>
          <a:p>
            <a:endParaRPr lang="tr-TR" dirty="0"/>
          </a:p>
        </p:txBody>
      </p:sp>
    </p:spTree>
    <p:extLst>
      <p:ext uri="{BB962C8B-B14F-4D97-AF65-F5344CB8AC3E}">
        <p14:creationId xmlns="" xmlns:p14="http://schemas.microsoft.com/office/powerpoint/2010/main" val="2473881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Sonuç</a:t>
            </a:r>
            <a:endParaRPr lang="tr-TR" b="1" dirty="0">
              <a:solidFill>
                <a:srgbClr val="FF0000"/>
              </a:solidFill>
            </a:endParaRPr>
          </a:p>
        </p:txBody>
      </p:sp>
      <p:sp>
        <p:nvSpPr>
          <p:cNvPr id="3" name="2 İçerik Yer Tutucusu"/>
          <p:cNvSpPr>
            <a:spLocks noGrp="1"/>
          </p:cNvSpPr>
          <p:nvPr>
            <p:ph idx="1"/>
          </p:nvPr>
        </p:nvSpPr>
        <p:spPr/>
        <p:txBody>
          <a:bodyPr>
            <a:normAutofit fontScale="77500" lnSpcReduction="20000"/>
          </a:bodyPr>
          <a:lstStyle/>
          <a:p>
            <a:r>
              <a:rPr lang="tr-TR" dirty="0" smtClean="0"/>
              <a:t>Dünyada birçok çalışma devam etmektedir.</a:t>
            </a:r>
          </a:p>
          <a:p>
            <a:r>
              <a:rPr lang="tr-TR" dirty="0" smtClean="0"/>
              <a:t>Genom atlas çalışmasın üzerinde 7 yıl geçmiştir ve bir çok yeni molekül araştırılmaktadır.</a:t>
            </a:r>
          </a:p>
          <a:p>
            <a:r>
              <a:rPr lang="tr-TR" dirty="0" smtClean="0"/>
              <a:t>Yeni moleküller umut </a:t>
            </a:r>
            <a:r>
              <a:rPr lang="tr-TR" dirty="0" err="1" smtClean="0"/>
              <a:t>vaad</a:t>
            </a:r>
            <a:r>
              <a:rPr lang="tr-TR" dirty="0" smtClean="0"/>
              <a:t> etmektedir.</a:t>
            </a:r>
          </a:p>
          <a:p>
            <a:r>
              <a:rPr lang="tr-TR" dirty="0" smtClean="0"/>
              <a:t>Kanserdeki genetik mutasyonlar ve yolakların  anlaşılması hedeflenmektedir.</a:t>
            </a:r>
          </a:p>
          <a:p>
            <a:r>
              <a:rPr lang="tr-TR" dirty="0" smtClean="0"/>
              <a:t>Devam eden çalışmaların sonuçları </a:t>
            </a:r>
            <a:r>
              <a:rPr lang="tr-TR" dirty="0" err="1" smtClean="0"/>
              <a:t>over</a:t>
            </a:r>
            <a:r>
              <a:rPr lang="tr-TR" dirty="0" smtClean="0"/>
              <a:t> kanserine bakışımızı değiştirebilir.</a:t>
            </a:r>
          </a:p>
          <a:p>
            <a:r>
              <a:rPr lang="tr-TR" dirty="0" smtClean="0"/>
              <a:t>Hastalarda ki genetik mutasyona yönelik bireyselleşmiş tedavinin öne çıkması beklenmektedir.</a:t>
            </a:r>
          </a:p>
          <a:p>
            <a:r>
              <a:rPr lang="tr-TR" dirty="0" smtClean="0"/>
              <a:t>Genetik değerlendirme ve danışmanlık tedavinin planlanmasında, belkemiği olabilir.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780928"/>
            <a:ext cx="8229600" cy="3345235"/>
          </a:xfrm>
        </p:spPr>
        <p:txBody>
          <a:bodyPr>
            <a:normAutofit/>
          </a:bodyPr>
          <a:lstStyle/>
          <a:p>
            <a:pPr algn="just">
              <a:buNone/>
            </a:pPr>
            <a:r>
              <a:rPr lang="tr-TR" sz="4000" dirty="0" smtClean="0"/>
              <a:t>         Dikkatiniz İçin Teşekkür Ederim</a:t>
            </a:r>
            <a:endParaRPr lang="tr-T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92D050"/>
          </a:solidFill>
        </p:spPr>
        <p:txBody>
          <a:bodyPr>
            <a:normAutofit/>
          </a:bodyPr>
          <a:lstStyle/>
          <a:p>
            <a:r>
              <a:rPr lang="tr-TR" dirty="0" smtClean="0"/>
              <a:t>DNA tamir </a:t>
            </a:r>
            <a:r>
              <a:rPr lang="tr-TR" dirty="0"/>
              <a:t>yolakları</a:t>
            </a:r>
          </a:p>
        </p:txBody>
      </p:sp>
      <p:sp>
        <p:nvSpPr>
          <p:cNvPr id="3" name="İçerik Yer Tutucusu 2"/>
          <p:cNvSpPr>
            <a:spLocks noGrp="1"/>
          </p:cNvSpPr>
          <p:nvPr>
            <p:ph idx="1"/>
          </p:nvPr>
        </p:nvSpPr>
        <p:spPr>
          <a:solidFill>
            <a:schemeClr val="accent3">
              <a:lumMod val="20000"/>
              <a:lumOff val="80000"/>
            </a:schemeClr>
          </a:solidFill>
        </p:spPr>
        <p:txBody>
          <a:bodyPr>
            <a:normAutofit/>
          </a:bodyPr>
          <a:lstStyle/>
          <a:p>
            <a:r>
              <a:rPr lang="tr-TR" sz="3600" dirty="0" smtClean="0"/>
              <a:t>Baz </a:t>
            </a:r>
            <a:r>
              <a:rPr lang="tr-TR" sz="3600" dirty="0" err="1"/>
              <a:t>eksizyon</a:t>
            </a:r>
            <a:r>
              <a:rPr lang="tr-TR" sz="3600" dirty="0"/>
              <a:t> onarımı (BER)</a:t>
            </a:r>
          </a:p>
          <a:p>
            <a:r>
              <a:rPr lang="tr-TR" sz="3600" dirty="0" smtClean="0"/>
              <a:t>Nükleotid </a:t>
            </a:r>
            <a:r>
              <a:rPr lang="tr-TR" sz="3600" dirty="0" err="1"/>
              <a:t>eksizyon</a:t>
            </a:r>
            <a:r>
              <a:rPr lang="tr-TR" sz="3600" dirty="0"/>
              <a:t> onarımı (NER)</a:t>
            </a:r>
          </a:p>
          <a:p>
            <a:r>
              <a:rPr lang="tr-TR" sz="3600" dirty="0" err="1" smtClean="0"/>
              <a:t>Mismatch</a:t>
            </a:r>
            <a:r>
              <a:rPr lang="tr-TR" sz="3600" dirty="0" smtClean="0"/>
              <a:t> </a:t>
            </a:r>
            <a:r>
              <a:rPr lang="tr-TR" sz="3600" dirty="0"/>
              <a:t>(yanlış eşleşme) </a:t>
            </a:r>
            <a:r>
              <a:rPr lang="tr-TR" sz="3600" dirty="0" err="1"/>
              <a:t>eksizyon</a:t>
            </a:r>
            <a:r>
              <a:rPr lang="tr-TR" sz="3600" dirty="0"/>
              <a:t> onarımı (MMR)</a:t>
            </a:r>
          </a:p>
          <a:p>
            <a:r>
              <a:rPr lang="tr-TR" sz="3600" dirty="0" smtClean="0"/>
              <a:t>Homolog </a:t>
            </a:r>
            <a:r>
              <a:rPr lang="tr-TR" sz="3600" dirty="0" err="1"/>
              <a:t>rekombinasyon</a:t>
            </a:r>
            <a:r>
              <a:rPr lang="tr-TR" sz="3600" dirty="0"/>
              <a:t> (HR)</a:t>
            </a:r>
          </a:p>
          <a:p>
            <a:r>
              <a:rPr lang="tr-TR" sz="3600" dirty="0" smtClean="0"/>
              <a:t>DNA </a:t>
            </a:r>
            <a:r>
              <a:rPr lang="tr-TR" sz="3600" dirty="0"/>
              <a:t>çift zincir kırığı onarımı (DSBR)</a:t>
            </a:r>
          </a:p>
        </p:txBody>
      </p:sp>
      <p:sp>
        <p:nvSpPr>
          <p:cNvPr id="4" name="Dikdörtgen 3"/>
          <p:cNvSpPr/>
          <p:nvPr/>
        </p:nvSpPr>
        <p:spPr>
          <a:xfrm>
            <a:off x="827584" y="4149080"/>
            <a:ext cx="5832648"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43082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fontScale="90000"/>
          </a:bodyPr>
          <a:lstStyle/>
          <a:p>
            <a:r>
              <a:rPr lang="tr-TR" b="1" dirty="0">
                <a:solidFill>
                  <a:srgbClr val="FF0000"/>
                </a:solidFill>
              </a:rPr>
              <a:t>Homolog </a:t>
            </a:r>
            <a:r>
              <a:rPr lang="tr-TR" b="1" dirty="0" err="1" smtClean="0">
                <a:solidFill>
                  <a:srgbClr val="FF0000"/>
                </a:solidFill>
              </a:rPr>
              <a:t>Rekombinasyon</a:t>
            </a:r>
            <a:r>
              <a:rPr lang="tr-TR" b="1" dirty="0" smtClean="0">
                <a:solidFill>
                  <a:srgbClr val="FF0000"/>
                </a:solidFill>
              </a:rPr>
              <a:t> Tamiri (HRR)</a:t>
            </a:r>
            <a:endParaRPr lang="tr-TR" b="1" dirty="0">
              <a:solidFill>
                <a:srgbClr val="FF0000"/>
              </a:solidFill>
            </a:endParaRPr>
          </a:p>
        </p:txBody>
      </p:sp>
      <p:sp>
        <p:nvSpPr>
          <p:cNvPr id="3" name="İçerik Yer Tutucusu 2"/>
          <p:cNvSpPr>
            <a:spLocks noGrp="1"/>
          </p:cNvSpPr>
          <p:nvPr>
            <p:ph idx="1"/>
          </p:nvPr>
        </p:nvSpPr>
        <p:spPr>
          <a:xfrm>
            <a:off x="457200" y="1844824"/>
            <a:ext cx="8229600" cy="4536503"/>
          </a:xfrm>
        </p:spPr>
        <p:txBody>
          <a:bodyPr>
            <a:normAutofit/>
          </a:bodyPr>
          <a:lstStyle/>
          <a:p>
            <a:pPr algn="just"/>
            <a:r>
              <a:rPr lang="tr-TR" dirty="0" smtClean="0"/>
              <a:t>HRR başlıca </a:t>
            </a:r>
            <a:r>
              <a:rPr lang="tr-TR" dirty="0" smtClean="0">
                <a:solidFill>
                  <a:srgbClr val="FF0000"/>
                </a:solidFill>
              </a:rPr>
              <a:t>BRCA 1 ve 2 </a:t>
            </a:r>
            <a:r>
              <a:rPr lang="tr-TR" dirty="0" smtClean="0"/>
              <a:t>gibi tamir proteinlerini kullanarak çift zincir kırıklarını hatasız onarımını sağlayan tamir mekanizmasıdır.</a:t>
            </a:r>
          </a:p>
        </p:txBody>
      </p:sp>
      <p:sp>
        <p:nvSpPr>
          <p:cNvPr id="4" name="3 Metin kutusu"/>
          <p:cNvSpPr txBox="1"/>
          <p:nvPr/>
        </p:nvSpPr>
        <p:spPr>
          <a:xfrm>
            <a:off x="1187624" y="3861048"/>
            <a:ext cx="3960440" cy="2169825"/>
          </a:xfrm>
          <a:prstGeom prst="rect">
            <a:avLst/>
          </a:prstGeom>
          <a:noFill/>
        </p:spPr>
        <p:txBody>
          <a:bodyPr wrap="square" rtlCol="0">
            <a:spAutoFit/>
          </a:bodyPr>
          <a:lstStyle/>
          <a:p>
            <a:pPr>
              <a:lnSpc>
                <a:spcPct val="150000"/>
              </a:lnSpc>
              <a:buFont typeface="Wingdings" pitchFamily="2" charset="2"/>
              <a:buChar char="§"/>
            </a:pPr>
            <a:r>
              <a:rPr lang="en-US" dirty="0" smtClean="0"/>
              <a:t>MNR</a:t>
            </a:r>
            <a:r>
              <a:rPr lang="tr-TR" dirty="0" smtClean="0"/>
              <a:t> k</a:t>
            </a:r>
            <a:r>
              <a:rPr lang="nn-NO" dirty="0" smtClean="0"/>
              <a:t>omple</a:t>
            </a:r>
            <a:r>
              <a:rPr lang="tr-TR" dirty="0" err="1" smtClean="0"/>
              <a:t>ks</a:t>
            </a:r>
            <a:r>
              <a:rPr lang="nn-NO" dirty="0" smtClean="0"/>
              <a:t> (MRE11/RAD50/NBS1)</a:t>
            </a:r>
            <a:endParaRPr lang="tr-TR" dirty="0" smtClean="0"/>
          </a:p>
          <a:p>
            <a:pPr>
              <a:lnSpc>
                <a:spcPct val="150000"/>
              </a:lnSpc>
              <a:buFont typeface="Wingdings" pitchFamily="2" charset="2"/>
              <a:buChar char="§"/>
            </a:pPr>
            <a:r>
              <a:rPr lang="nn-NO" dirty="0" smtClean="0"/>
              <a:t>CtIP,</a:t>
            </a:r>
            <a:endParaRPr lang="tr-TR" dirty="0" smtClean="0"/>
          </a:p>
          <a:p>
            <a:pPr>
              <a:lnSpc>
                <a:spcPct val="150000"/>
              </a:lnSpc>
              <a:buFont typeface="Wingdings" pitchFamily="2" charset="2"/>
              <a:buChar char="§"/>
            </a:pPr>
            <a:r>
              <a:rPr lang="nn-NO" dirty="0" smtClean="0"/>
              <a:t>MRE11</a:t>
            </a:r>
            <a:endParaRPr lang="tr-TR" dirty="0" smtClean="0"/>
          </a:p>
          <a:p>
            <a:pPr>
              <a:lnSpc>
                <a:spcPct val="150000"/>
              </a:lnSpc>
              <a:buFont typeface="Wingdings" pitchFamily="2" charset="2"/>
              <a:buChar char="§"/>
            </a:pPr>
            <a:r>
              <a:rPr lang="nn-NO" dirty="0" smtClean="0"/>
              <a:t>RAD51</a:t>
            </a:r>
            <a:endParaRPr lang="tr-TR" dirty="0" smtClean="0"/>
          </a:p>
          <a:p>
            <a:pPr>
              <a:lnSpc>
                <a:spcPct val="150000"/>
              </a:lnSpc>
              <a:buFont typeface="Wingdings" pitchFamily="2" charset="2"/>
              <a:buChar char="§"/>
            </a:pPr>
            <a:r>
              <a:rPr lang="en-US" dirty="0" smtClean="0"/>
              <a:t> RAD52 </a:t>
            </a:r>
            <a:endParaRPr lang="tr-TR" dirty="0" smtClean="0"/>
          </a:p>
        </p:txBody>
      </p:sp>
      <p:sp>
        <p:nvSpPr>
          <p:cNvPr id="5" name="4 Metin kutusu"/>
          <p:cNvSpPr txBox="1"/>
          <p:nvPr/>
        </p:nvSpPr>
        <p:spPr>
          <a:xfrm>
            <a:off x="5076056" y="4005064"/>
            <a:ext cx="3851920" cy="2103333"/>
          </a:xfrm>
          <a:prstGeom prst="rect">
            <a:avLst/>
          </a:prstGeom>
          <a:noFill/>
        </p:spPr>
        <p:txBody>
          <a:bodyPr wrap="square" rtlCol="0">
            <a:spAutoFit/>
          </a:bodyPr>
          <a:lstStyle/>
          <a:p>
            <a:pPr>
              <a:lnSpc>
                <a:spcPct val="150000"/>
              </a:lnSpc>
              <a:buFont typeface="Wingdings" pitchFamily="2" charset="2"/>
              <a:buChar char="§"/>
            </a:pPr>
            <a:r>
              <a:rPr lang="en-US" dirty="0" smtClean="0"/>
              <a:t>H2AX,</a:t>
            </a:r>
            <a:endParaRPr lang="tr-TR" dirty="0" smtClean="0"/>
          </a:p>
          <a:p>
            <a:pPr>
              <a:lnSpc>
                <a:spcPct val="150000"/>
              </a:lnSpc>
              <a:buFont typeface="Wingdings" pitchFamily="2" charset="2"/>
              <a:buChar char="§"/>
            </a:pPr>
            <a:r>
              <a:rPr lang="en-US" dirty="0" smtClean="0"/>
              <a:t>PALB2,</a:t>
            </a:r>
            <a:endParaRPr lang="tr-TR" dirty="0" smtClean="0"/>
          </a:p>
          <a:p>
            <a:pPr>
              <a:lnSpc>
                <a:spcPct val="150000"/>
              </a:lnSpc>
              <a:buFont typeface="Wingdings" pitchFamily="2" charset="2"/>
              <a:buChar char="§"/>
            </a:pPr>
            <a:r>
              <a:rPr lang="en-US" dirty="0" smtClean="0"/>
              <a:t>RPA</a:t>
            </a:r>
            <a:endParaRPr lang="tr-TR" dirty="0" smtClean="0"/>
          </a:p>
          <a:p>
            <a:pPr>
              <a:lnSpc>
                <a:spcPct val="150000"/>
              </a:lnSpc>
              <a:buFont typeface="Wingdings" pitchFamily="2" charset="2"/>
              <a:buChar char="§"/>
            </a:pPr>
            <a:r>
              <a:rPr lang="tr-TR" dirty="0" err="1" smtClean="0"/>
              <a:t>Fanconi</a:t>
            </a:r>
            <a:r>
              <a:rPr lang="tr-TR" dirty="0" smtClean="0"/>
              <a:t> anemisi yolak proteinleri</a:t>
            </a:r>
          </a:p>
          <a:p>
            <a:endParaRPr lang="tr-TR" dirty="0"/>
          </a:p>
        </p:txBody>
      </p:sp>
    </p:spTree>
    <p:extLst>
      <p:ext uri="{BB962C8B-B14F-4D97-AF65-F5344CB8AC3E}">
        <p14:creationId xmlns="" xmlns:p14="http://schemas.microsoft.com/office/powerpoint/2010/main" val="304990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229600" cy="4569371"/>
          </a:xfrm>
        </p:spPr>
        <p:txBody>
          <a:bodyPr>
            <a:normAutofit/>
          </a:bodyPr>
          <a:lstStyle/>
          <a:p>
            <a:pPr algn="just"/>
            <a:r>
              <a:rPr lang="tr-TR" sz="2400" dirty="0" smtClean="0"/>
              <a:t>BRCA1 veya BRCA2 </a:t>
            </a:r>
            <a:r>
              <a:rPr lang="tr-TR" sz="2400" dirty="0" err="1" smtClean="0"/>
              <a:t>mutant</a:t>
            </a:r>
            <a:r>
              <a:rPr lang="tr-TR" sz="2400" dirty="0" smtClean="0"/>
              <a:t> hücrelerde HRR tamir mekanizması çalışamaz (HRD).</a:t>
            </a:r>
          </a:p>
          <a:p>
            <a:endParaRPr lang="tr-TR" sz="2400" dirty="0" smtClean="0"/>
          </a:p>
          <a:p>
            <a:pPr algn="just"/>
            <a:r>
              <a:rPr lang="tr-TR" sz="2400" dirty="0" smtClean="0"/>
              <a:t>N</a:t>
            </a:r>
            <a:r>
              <a:rPr lang="en-US" sz="2400" dirty="0" smtClean="0"/>
              <a:t>on</a:t>
            </a:r>
            <a:r>
              <a:rPr lang="tr-TR" sz="2400" dirty="0" smtClean="0"/>
              <a:t>-</a:t>
            </a:r>
            <a:r>
              <a:rPr lang="en-US" sz="2400" dirty="0" smtClean="0"/>
              <a:t>homologous</a:t>
            </a:r>
            <a:r>
              <a:rPr lang="tr-TR" sz="2400" dirty="0" smtClean="0"/>
              <a:t> </a:t>
            </a:r>
            <a:r>
              <a:rPr lang="en-US" sz="2400" dirty="0" smtClean="0"/>
              <a:t>end-joining </a:t>
            </a:r>
            <a:r>
              <a:rPr lang="en-US" sz="2400" dirty="0"/>
              <a:t>(NHEJ), </a:t>
            </a:r>
            <a:r>
              <a:rPr lang="tr-TR" sz="2400" dirty="0" smtClean="0"/>
              <a:t>gibi DNA kırıklarının tamirinde kullanılan mekanizmalar ile hasar düzeltilmeye çalışılır.</a:t>
            </a:r>
          </a:p>
          <a:p>
            <a:pPr algn="just"/>
            <a:endParaRPr lang="tr-TR" sz="2400" dirty="0" smtClean="0"/>
          </a:p>
          <a:p>
            <a:pPr algn="just"/>
            <a:r>
              <a:rPr lang="tr-TR" sz="2400" dirty="0" smtClean="0"/>
              <a:t>NHEJ daha küçük hasarlarda etkilidir.  Karşı zincire ihtiyaç duymaz.</a:t>
            </a:r>
          </a:p>
          <a:p>
            <a:pPr algn="just"/>
            <a:endParaRPr lang="tr-TR" sz="2400" dirty="0" smtClean="0"/>
          </a:p>
          <a:p>
            <a:pPr algn="just"/>
            <a:r>
              <a:rPr lang="tr-TR" sz="2400" dirty="0" smtClean="0"/>
              <a:t>DNA’da mutasyon  ve </a:t>
            </a:r>
            <a:r>
              <a:rPr lang="tr-TR" sz="2400" dirty="0" err="1" smtClean="0"/>
              <a:t>kromozomal</a:t>
            </a:r>
            <a:r>
              <a:rPr lang="tr-TR" sz="2400" dirty="0" smtClean="0"/>
              <a:t> </a:t>
            </a:r>
            <a:r>
              <a:rPr lang="tr-TR" sz="2400" dirty="0" err="1" smtClean="0"/>
              <a:t>instabilite</a:t>
            </a:r>
            <a:r>
              <a:rPr lang="tr-TR" sz="2400" dirty="0" smtClean="0"/>
              <a:t> birikimi olur. </a:t>
            </a:r>
          </a:p>
          <a:p>
            <a:pPr algn="just">
              <a:buNone/>
            </a:pPr>
            <a:endParaRPr lang="tr-TR" sz="2400" dirty="0" smtClean="0"/>
          </a:p>
          <a:p>
            <a:pPr algn="just"/>
            <a:endParaRPr lang="tr-TR" sz="2400" dirty="0" smtClean="0"/>
          </a:p>
        </p:txBody>
      </p:sp>
      <p:sp>
        <p:nvSpPr>
          <p:cNvPr id="6" name="Başlık 1"/>
          <p:cNvSpPr>
            <a:spLocks noGrp="1"/>
          </p:cNvSpPr>
          <p:nvPr>
            <p:ph type="title"/>
          </p:nvPr>
        </p:nvSpPr>
        <p:spPr/>
        <p:txBody>
          <a:bodyPr>
            <a:normAutofit fontScale="90000"/>
          </a:bodyPr>
          <a:lstStyle/>
          <a:p>
            <a:r>
              <a:rPr lang="tr-TR" b="1" dirty="0">
                <a:solidFill>
                  <a:srgbClr val="FF0000"/>
                </a:solidFill>
              </a:rPr>
              <a:t>Homolog </a:t>
            </a:r>
            <a:r>
              <a:rPr lang="tr-TR" b="1" dirty="0" err="1" smtClean="0">
                <a:solidFill>
                  <a:srgbClr val="FF0000"/>
                </a:solidFill>
              </a:rPr>
              <a:t>Rekombinasyon</a:t>
            </a:r>
            <a:r>
              <a:rPr lang="tr-TR" b="1" dirty="0" smtClean="0">
                <a:solidFill>
                  <a:srgbClr val="FF0000"/>
                </a:solidFill>
              </a:rPr>
              <a:t> Tamiri (HRR)</a:t>
            </a:r>
            <a:endParaRPr lang="tr-TR" b="1" dirty="0">
              <a:solidFill>
                <a:srgbClr val="FF0000"/>
              </a:solidFill>
            </a:endParaRPr>
          </a:p>
        </p:txBody>
      </p:sp>
    </p:spTree>
    <p:extLst>
      <p:ext uri="{BB962C8B-B14F-4D97-AF65-F5344CB8AC3E}">
        <p14:creationId xmlns="" xmlns:p14="http://schemas.microsoft.com/office/powerpoint/2010/main" val="2059937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3430" y="404664"/>
            <a:ext cx="9833668" cy="56886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4879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0"/>
            <a:ext cx="9252520" cy="1143000"/>
          </a:xfrm>
          <a:solidFill>
            <a:srgbClr val="FFFF00"/>
          </a:solidFill>
        </p:spPr>
        <p:txBody>
          <a:bodyPr>
            <a:normAutofit fontScale="90000"/>
          </a:bodyPr>
          <a:lstStyle/>
          <a:p>
            <a:r>
              <a:rPr lang="tr-TR" b="1" dirty="0" err="1" smtClean="0"/>
              <a:t>Homologous</a:t>
            </a:r>
            <a:r>
              <a:rPr lang="tr-TR" b="1" dirty="0" smtClean="0"/>
              <a:t> </a:t>
            </a:r>
            <a:r>
              <a:rPr lang="tr-TR" b="1" dirty="0" err="1" smtClean="0"/>
              <a:t>Recombination</a:t>
            </a:r>
            <a:r>
              <a:rPr lang="tr-TR" b="1" dirty="0" smtClean="0"/>
              <a:t> </a:t>
            </a:r>
            <a:r>
              <a:rPr lang="tr-TR" b="1" dirty="0" err="1" smtClean="0"/>
              <a:t>Deficiency</a:t>
            </a:r>
            <a:r>
              <a:rPr lang="tr-TR" b="1" dirty="0" smtClean="0"/>
              <a:t> (HRD)</a:t>
            </a:r>
            <a:endParaRPr lang="tr-TR" b="1" dirty="0"/>
          </a:p>
        </p:txBody>
      </p:sp>
      <p:pic>
        <p:nvPicPr>
          <p:cNvPr id="614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1124744"/>
            <a:ext cx="9281205" cy="5733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4694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Homologous</a:t>
            </a:r>
            <a:r>
              <a:rPr lang="tr-TR" b="1" dirty="0" smtClean="0">
                <a:solidFill>
                  <a:srgbClr val="FF0000"/>
                </a:solidFill>
              </a:rPr>
              <a:t> </a:t>
            </a:r>
            <a:r>
              <a:rPr lang="tr-TR" b="1" dirty="0" err="1" smtClean="0">
                <a:solidFill>
                  <a:srgbClr val="FF0000"/>
                </a:solidFill>
              </a:rPr>
              <a:t>Recombination</a:t>
            </a:r>
            <a:r>
              <a:rPr lang="tr-TR" b="1" dirty="0" smtClean="0">
                <a:solidFill>
                  <a:srgbClr val="FF0000"/>
                </a:solidFill>
              </a:rPr>
              <a:t> </a:t>
            </a:r>
            <a:r>
              <a:rPr lang="tr-TR" b="1" dirty="0" err="1" smtClean="0">
                <a:solidFill>
                  <a:srgbClr val="FF0000"/>
                </a:solidFill>
              </a:rPr>
              <a:t>Deficiency</a:t>
            </a:r>
            <a:r>
              <a:rPr lang="tr-TR" b="1" dirty="0" smtClean="0">
                <a:solidFill>
                  <a:srgbClr val="FF0000"/>
                </a:solidFill>
              </a:rPr>
              <a:t> (HRD) </a:t>
            </a:r>
            <a:endParaRPr lang="tr-TR" dirty="0">
              <a:solidFill>
                <a:srgbClr val="FF0000"/>
              </a:solidFill>
            </a:endParaRPr>
          </a:p>
        </p:txBody>
      </p:sp>
      <p:sp>
        <p:nvSpPr>
          <p:cNvPr id="3" name="2 İçerik Yer Tutucusu"/>
          <p:cNvSpPr>
            <a:spLocks noGrp="1"/>
          </p:cNvSpPr>
          <p:nvPr>
            <p:ph idx="1"/>
          </p:nvPr>
        </p:nvSpPr>
        <p:spPr/>
        <p:txBody>
          <a:bodyPr>
            <a:noAutofit/>
          </a:bodyPr>
          <a:lstStyle/>
          <a:p>
            <a:r>
              <a:rPr lang="tr-TR" sz="1800" b="1" dirty="0" smtClean="0"/>
              <a:t>HRD skoru üç parametrenin toplamı ile bulunur: </a:t>
            </a:r>
          </a:p>
          <a:p>
            <a:endParaRPr lang="tr-TR" sz="1800" dirty="0" smtClean="0"/>
          </a:p>
          <a:p>
            <a:r>
              <a:rPr lang="tr-TR" sz="1800" dirty="0" err="1" smtClean="0"/>
              <a:t>Loss</a:t>
            </a:r>
            <a:r>
              <a:rPr lang="tr-TR" sz="1800" dirty="0" smtClean="0"/>
              <a:t> of </a:t>
            </a:r>
            <a:r>
              <a:rPr lang="tr-TR" sz="1800" dirty="0" err="1" smtClean="0"/>
              <a:t>heterozygosity</a:t>
            </a:r>
            <a:r>
              <a:rPr lang="tr-TR" sz="1800" dirty="0" smtClean="0"/>
              <a:t> (LOH)</a:t>
            </a:r>
          </a:p>
          <a:p>
            <a:r>
              <a:rPr lang="tr-TR" sz="1800" dirty="0" err="1" smtClean="0"/>
              <a:t>Telomeric</a:t>
            </a:r>
            <a:r>
              <a:rPr lang="tr-TR" sz="1800" dirty="0" smtClean="0"/>
              <a:t> </a:t>
            </a:r>
            <a:r>
              <a:rPr lang="tr-TR" sz="1800" dirty="0" err="1" smtClean="0"/>
              <a:t>allelic</a:t>
            </a:r>
            <a:r>
              <a:rPr lang="tr-TR" sz="1800" dirty="0" smtClean="0"/>
              <a:t> </a:t>
            </a:r>
            <a:r>
              <a:rPr lang="tr-TR" sz="1800" dirty="0" err="1" smtClean="0"/>
              <a:t>imbalance</a:t>
            </a:r>
            <a:r>
              <a:rPr lang="tr-TR" sz="1800" dirty="0" smtClean="0"/>
              <a:t> (TAI)</a:t>
            </a:r>
          </a:p>
          <a:p>
            <a:r>
              <a:rPr lang="tr-TR" sz="1800" dirty="0" err="1" smtClean="0"/>
              <a:t>Large</a:t>
            </a:r>
            <a:r>
              <a:rPr lang="tr-TR" sz="1800" dirty="0" smtClean="0"/>
              <a:t>-</a:t>
            </a:r>
            <a:r>
              <a:rPr lang="tr-TR" sz="1800" dirty="0" err="1" smtClean="0"/>
              <a:t>scale</a:t>
            </a:r>
            <a:r>
              <a:rPr lang="tr-TR" sz="1800" dirty="0" smtClean="0"/>
              <a:t> </a:t>
            </a:r>
            <a:r>
              <a:rPr lang="tr-TR" sz="1800" dirty="0" err="1" smtClean="0"/>
              <a:t>state</a:t>
            </a:r>
            <a:r>
              <a:rPr lang="tr-TR" sz="1800" dirty="0" smtClean="0"/>
              <a:t> </a:t>
            </a:r>
            <a:r>
              <a:rPr lang="tr-TR" sz="1800" dirty="0" err="1" smtClean="0"/>
              <a:t>transitions</a:t>
            </a:r>
            <a:r>
              <a:rPr lang="tr-TR" sz="1800" dirty="0" smtClean="0"/>
              <a:t> (LST)</a:t>
            </a:r>
          </a:p>
          <a:p>
            <a:endParaRPr lang="tr-TR" sz="1800" dirty="0" smtClean="0"/>
          </a:p>
          <a:p>
            <a:r>
              <a:rPr lang="en-US" sz="1800" b="1" dirty="0" smtClean="0"/>
              <a:t>HRD </a:t>
            </a:r>
            <a:r>
              <a:rPr lang="tr-TR" sz="1800" b="1" dirty="0" smtClean="0"/>
              <a:t>skoru: </a:t>
            </a:r>
            <a:r>
              <a:rPr lang="en-US" sz="1800" b="1" dirty="0" smtClean="0"/>
              <a:t>LOH + TAI + LST</a:t>
            </a:r>
            <a:endParaRPr lang="tr-TR" sz="1800" b="1" dirty="0" smtClean="0"/>
          </a:p>
          <a:p>
            <a:endParaRPr lang="tr-TR" sz="1800" b="1" dirty="0" smtClean="0"/>
          </a:p>
          <a:p>
            <a:r>
              <a:rPr lang="tr-TR" sz="1800" b="1" dirty="0" smtClean="0"/>
              <a:t>HRD skoru ile  </a:t>
            </a:r>
            <a:r>
              <a:rPr lang="en-US" sz="1800" b="1" i="1" dirty="0" smtClean="0"/>
              <a:t>in vitro/in vivo </a:t>
            </a:r>
            <a:r>
              <a:rPr lang="tr-TR" sz="1800" b="1" i="1" dirty="0" smtClean="0"/>
              <a:t>yanıt arasında korelasyon vardır .</a:t>
            </a:r>
          </a:p>
          <a:p>
            <a:endParaRPr lang="tr-TR" sz="1800" b="1" i="1" dirty="0" smtClean="0"/>
          </a:p>
          <a:p>
            <a:pPr>
              <a:lnSpc>
                <a:spcPct val="170000"/>
              </a:lnSpc>
            </a:pPr>
            <a:r>
              <a:rPr lang="tr-TR" sz="1800" dirty="0" smtClean="0"/>
              <a:t>L</a:t>
            </a:r>
            <a:r>
              <a:rPr lang="en-US" sz="1800" dirty="0" err="1" smtClean="0"/>
              <a:t>oss</a:t>
            </a:r>
            <a:r>
              <a:rPr lang="en-US" sz="1800" dirty="0" smtClean="0"/>
              <a:t> of </a:t>
            </a:r>
            <a:r>
              <a:rPr lang="en-US" sz="1800" dirty="0" err="1" smtClean="0"/>
              <a:t>heterozygosity</a:t>
            </a:r>
            <a:r>
              <a:rPr lang="en-US" sz="1800" dirty="0" smtClean="0"/>
              <a:t> (LOH)</a:t>
            </a:r>
            <a:r>
              <a:rPr lang="tr-TR" sz="1800" dirty="0" smtClean="0"/>
              <a:t>, geniş </a:t>
            </a:r>
            <a:r>
              <a:rPr lang="tr-TR" sz="1800" dirty="0" err="1" smtClean="0"/>
              <a:t>subkromozomal</a:t>
            </a:r>
            <a:r>
              <a:rPr lang="tr-TR" sz="1800" dirty="0" smtClean="0"/>
              <a:t> </a:t>
            </a:r>
            <a:r>
              <a:rPr lang="tr-TR" sz="1800" dirty="0" err="1" smtClean="0"/>
              <a:t>delesyonlardır</a:t>
            </a:r>
            <a:r>
              <a:rPr lang="tr-TR" sz="1800" dirty="0" smtClean="0"/>
              <a:t>  (genetik </a:t>
            </a:r>
            <a:r>
              <a:rPr lang="tr-TR" sz="1800" dirty="0" err="1" smtClean="0"/>
              <a:t>skar</a:t>
            </a:r>
            <a:r>
              <a:rPr lang="tr-TR" sz="1800" dirty="0" smtClean="0"/>
              <a:t>)</a:t>
            </a:r>
          </a:p>
          <a:p>
            <a:pPr>
              <a:lnSpc>
                <a:spcPct val="170000"/>
              </a:lnSpc>
            </a:pPr>
            <a:r>
              <a:rPr lang="tr-TR" sz="1800" dirty="0" smtClean="0"/>
              <a:t>N</a:t>
            </a:r>
            <a:r>
              <a:rPr lang="en-US" sz="1800" dirty="0" smtClean="0"/>
              <a:t>ext-generation sequencing</a:t>
            </a:r>
            <a:r>
              <a:rPr lang="tr-TR" sz="1800" dirty="0" smtClean="0"/>
              <a:t> (NGS) ile ölçülebilir.</a:t>
            </a:r>
            <a:endParaRPr lang="en-US" sz="1800" dirty="0" smtClean="0"/>
          </a:p>
          <a:p>
            <a:endParaRPr lang="en-US" sz="2000" b="1" i="1" dirty="0" smtClean="0"/>
          </a:p>
        </p:txBody>
      </p:sp>
      <p:sp>
        <p:nvSpPr>
          <p:cNvPr id="4" name="3 Metin kutusu"/>
          <p:cNvSpPr txBox="1"/>
          <p:nvPr/>
        </p:nvSpPr>
        <p:spPr>
          <a:xfrm>
            <a:off x="5039544" y="4581128"/>
            <a:ext cx="4104456" cy="276999"/>
          </a:xfrm>
          <a:prstGeom prst="rect">
            <a:avLst/>
          </a:prstGeom>
          <a:noFill/>
        </p:spPr>
        <p:txBody>
          <a:bodyPr wrap="square" rtlCol="0">
            <a:spAutoFit/>
          </a:bodyPr>
          <a:lstStyle/>
          <a:p>
            <a:r>
              <a:rPr lang="tr-TR" sz="1200" b="1" dirty="0" err="1" smtClean="0"/>
              <a:t>Haluska</a:t>
            </a:r>
            <a:r>
              <a:rPr lang="tr-TR" sz="1200" b="1" dirty="0" smtClean="0"/>
              <a:t> P et al, NCI/EORTC/AACR 2014 (</a:t>
            </a:r>
            <a:r>
              <a:rPr lang="tr-TR" sz="1200" b="1" i="1" dirty="0" err="1" smtClean="0"/>
              <a:t>EurJ</a:t>
            </a:r>
            <a:r>
              <a:rPr lang="tr-TR" sz="1200" b="1" i="1" dirty="0" smtClean="0"/>
              <a:t> </a:t>
            </a:r>
            <a:r>
              <a:rPr lang="tr-TR" sz="1200" b="1" i="1" dirty="0" err="1" smtClean="0"/>
              <a:t>Cancer</a:t>
            </a:r>
            <a:r>
              <a:rPr lang="tr-TR" sz="1200" b="1" i="1" dirty="0" smtClean="0"/>
              <a:t>.2014)</a:t>
            </a:r>
            <a:endParaRPr lang="tr-TR"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9217</TotalTime>
  <Words>1318</Words>
  <Application>Microsoft Office PowerPoint</Application>
  <PresentationFormat>Ekran Gösterisi (4:3)</PresentationFormat>
  <Paragraphs>195</Paragraphs>
  <Slides>34</Slides>
  <Notes>24</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Epitelyal Over Kanserlerinde Genetik Tedaviyi  Yönlendirebilir mi?</vt:lpstr>
      <vt:lpstr>EOK’da histopatolojik alt tipler</vt:lpstr>
      <vt:lpstr>EOK alt tiplerinde mutasyonlar ve moleküler değişimler</vt:lpstr>
      <vt:lpstr>DNA tamir yolakları</vt:lpstr>
      <vt:lpstr>Homolog Rekombinasyon Tamiri (HRR)</vt:lpstr>
      <vt:lpstr>Homolog Rekombinasyon Tamiri (HRR)</vt:lpstr>
      <vt:lpstr>Slayt 7</vt:lpstr>
      <vt:lpstr>Homologous Recombination Deficiency (HRD)</vt:lpstr>
      <vt:lpstr>Homologous Recombination Deficiency (HRD) </vt:lpstr>
      <vt:lpstr>Slayt 10</vt:lpstr>
      <vt:lpstr>EOK’da hedefe yönelik tedavi</vt:lpstr>
      <vt:lpstr>PARP inhibitörleri </vt:lpstr>
      <vt:lpstr>PARP inhibitörleri </vt:lpstr>
      <vt:lpstr>Olaparib</vt:lpstr>
      <vt:lpstr>BRCA wild-mutant ayrımı olmadan</vt:lpstr>
      <vt:lpstr>BRCA mutant hastalarda PFS</vt:lpstr>
      <vt:lpstr>BRCA mutant hastalarda Overall Survival (OS)</vt:lpstr>
      <vt:lpstr>Olaparib+KT/KT</vt:lpstr>
      <vt:lpstr>Slayt 19</vt:lpstr>
      <vt:lpstr>Olaparib+Cediranib</vt:lpstr>
      <vt:lpstr>Devam eden  VEGF inh. +PARP inh. çalışmaları</vt:lpstr>
      <vt:lpstr>Niraparib NOVA çalışması</vt:lpstr>
      <vt:lpstr>Rucaparib- Faz 3 Ariel 3</vt:lpstr>
      <vt:lpstr>PARP İnhibitör Direnci</vt:lpstr>
      <vt:lpstr> Wee 1 kinaz inhibitörü </vt:lpstr>
      <vt:lpstr> Progression-Free Survival  Enhanced RECIST              RECIST 1.1            </vt:lpstr>
      <vt:lpstr>Low Grade Over Kanseri </vt:lpstr>
      <vt:lpstr>PI3K/AKT/mTOR Yolak İnhibitörleri</vt:lpstr>
      <vt:lpstr>Slayt 29</vt:lpstr>
      <vt:lpstr> Afuresertib(GSK 2110183) </vt:lpstr>
      <vt:lpstr>MEK İnhibitörleri</vt:lpstr>
      <vt:lpstr>Beklenen Çalışmalar</vt:lpstr>
      <vt:lpstr>Sonuç</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Taylan</dc:creator>
  <cp:lastModifiedBy>necattin</cp:lastModifiedBy>
  <cp:revision>79</cp:revision>
  <dcterms:created xsi:type="dcterms:W3CDTF">2017-12-26T17:40:12Z</dcterms:created>
  <dcterms:modified xsi:type="dcterms:W3CDTF">2018-05-11T08:58:27Z</dcterms:modified>
</cp:coreProperties>
</file>