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0" r:id="rId3"/>
    <p:sldId id="347" r:id="rId4"/>
    <p:sldId id="258" r:id="rId5"/>
    <p:sldId id="308" r:id="rId6"/>
    <p:sldId id="310" r:id="rId7"/>
    <p:sldId id="261" r:id="rId8"/>
    <p:sldId id="259" r:id="rId9"/>
    <p:sldId id="266" r:id="rId10"/>
    <p:sldId id="267" r:id="rId11"/>
    <p:sldId id="270" r:id="rId12"/>
    <p:sldId id="271" r:id="rId13"/>
    <p:sldId id="272" r:id="rId14"/>
    <p:sldId id="278" r:id="rId15"/>
    <p:sldId id="283" r:id="rId16"/>
    <p:sldId id="284" r:id="rId17"/>
    <p:sldId id="350" r:id="rId18"/>
    <p:sldId id="286" r:id="rId19"/>
    <p:sldId id="287" r:id="rId20"/>
    <p:sldId id="288" r:id="rId21"/>
    <p:sldId id="289" r:id="rId22"/>
    <p:sldId id="290" r:id="rId23"/>
    <p:sldId id="291" r:id="rId24"/>
    <p:sldId id="300" r:id="rId25"/>
    <p:sldId id="301" r:id="rId26"/>
    <p:sldId id="302" r:id="rId27"/>
    <p:sldId id="303" r:id="rId28"/>
    <p:sldId id="304" r:id="rId29"/>
    <p:sldId id="314" r:id="rId30"/>
    <p:sldId id="357" r:id="rId31"/>
    <p:sldId id="359" r:id="rId32"/>
    <p:sldId id="360" r:id="rId33"/>
    <p:sldId id="361" r:id="rId34"/>
    <p:sldId id="362" r:id="rId35"/>
    <p:sldId id="363" r:id="rId36"/>
    <p:sldId id="316" r:id="rId37"/>
    <p:sldId id="312" r:id="rId38"/>
    <p:sldId id="292" r:id="rId39"/>
    <p:sldId id="293" r:id="rId40"/>
    <p:sldId id="294" r:id="rId41"/>
    <p:sldId id="295" r:id="rId42"/>
    <p:sldId id="297" r:id="rId43"/>
    <p:sldId id="298" r:id="rId44"/>
    <p:sldId id="353" r:id="rId45"/>
    <p:sldId id="352" r:id="rId46"/>
    <p:sldId id="356" r:id="rId47"/>
    <p:sldId id="354" r:id="rId48"/>
    <p:sldId id="355" r:id="rId49"/>
    <p:sldId id="366" r:id="rId50"/>
    <p:sldId id="364" r:id="rId51"/>
    <p:sldId id="317" r:id="rId52"/>
    <p:sldId id="375" r:id="rId53"/>
    <p:sldId id="376" r:id="rId54"/>
    <p:sldId id="320" r:id="rId55"/>
    <p:sldId id="305" r:id="rId56"/>
    <p:sldId id="306" r:id="rId57"/>
    <p:sldId id="307" r:id="rId58"/>
    <p:sldId id="25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5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7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9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5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1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4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8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6B01D9-0BC1-4A7E-8EA1-174DB87FC9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2D45-8644-452F-B248-A47FDABBE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9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2206869"/>
            <a:ext cx="12192000" cy="130309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Doğum ve Yönetimi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666890" y="4492866"/>
            <a:ext cx="4232031" cy="8176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Prof</a:t>
            </a:r>
            <a:r>
              <a:rPr lang="tr-TR" dirty="0" smtClean="0"/>
              <a:t> </a:t>
            </a:r>
            <a:r>
              <a:rPr lang="tr-TR" dirty="0" err="1" smtClean="0"/>
              <a:t>Dr</a:t>
            </a:r>
            <a:r>
              <a:rPr lang="tr-TR" dirty="0" smtClean="0"/>
              <a:t> M Tamer MUNGAN</a:t>
            </a:r>
          </a:p>
          <a:p>
            <a:r>
              <a:rPr lang="tr-TR" dirty="0" smtClean="0"/>
              <a:t>tdmungan@gmail.com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151" y="297452"/>
            <a:ext cx="1999661" cy="19021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9963"/>
            <a:ext cx="3505504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74223"/>
          </a:xfrm>
        </p:spPr>
        <p:txBody>
          <a:bodyPr/>
          <a:lstStyle/>
          <a:p>
            <a:pPr lvl="1"/>
            <a:r>
              <a:rPr lang="tr-TR" dirty="0" err="1" smtClean="0"/>
              <a:t>Uterin</a:t>
            </a:r>
            <a:r>
              <a:rPr lang="tr-TR" dirty="0" smtClean="0"/>
              <a:t> aktivite gücünde en sık kullanılan birim; Montevideo </a:t>
            </a:r>
            <a:r>
              <a:rPr lang="tr-TR" dirty="0" err="1" smtClean="0"/>
              <a:t>unite</a:t>
            </a:r>
            <a:r>
              <a:rPr lang="tr-TR" dirty="0" smtClean="0"/>
              <a:t> (MVU) </a:t>
            </a:r>
            <a:r>
              <a:rPr lang="tr-TR" dirty="0" err="1" smtClean="0"/>
              <a:t>dir</a:t>
            </a:r>
            <a:r>
              <a:rPr lang="tr-TR" dirty="0" smtClean="0"/>
              <a:t>. (</a:t>
            </a:r>
            <a:r>
              <a:rPr lang="tr-TR" dirty="0" err="1" smtClean="0"/>
              <a:t>mmHg</a:t>
            </a:r>
            <a:r>
              <a:rPr lang="tr-TR" dirty="0" smtClean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tr-TR" dirty="0"/>
              <a:t>150-350 MVU doğum </a:t>
            </a:r>
            <a:r>
              <a:rPr lang="tr-TR" dirty="0" smtClean="0"/>
              <a:t>eylemi </a:t>
            </a:r>
            <a:r>
              <a:rPr lang="tr-TR" dirty="0"/>
              <a:t>için yeterli kasılma gücü olarak kabul edilir.</a:t>
            </a:r>
            <a:endParaRPr lang="en-US" dirty="0"/>
          </a:p>
          <a:p>
            <a:r>
              <a:rPr lang="tr-TR" dirty="0" smtClean="0"/>
              <a:t> </a:t>
            </a:r>
            <a:r>
              <a:rPr lang="tr-TR" b="1" dirty="0" smtClean="0"/>
              <a:t>FETUS (Yolcu)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büyüklük tahmini oldukça zor bir parametredir.</a:t>
            </a:r>
          </a:p>
          <a:p>
            <a:pPr lvl="1"/>
            <a:r>
              <a:rPr lang="tr-TR" b="1" dirty="0" smtClean="0"/>
              <a:t>MAKROZOMİ:</a:t>
            </a:r>
            <a:r>
              <a:rPr lang="tr-TR" dirty="0" smtClean="0"/>
              <a:t> doğum ağırlığının o gebelik haftasının %90 </a:t>
            </a:r>
            <a:r>
              <a:rPr lang="tr-TR" dirty="0" err="1" smtClean="0"/>
              <a:t>persentilinin</a:t>
            </a:r>
            <a:r>
              <a:rPr lang="tr-TR" dirty="0" smtClean="0"/>
              <a:t> üzerinde olması veya herhangi bir  gebelik haftasında &gt;4500gr olmasıdır.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longitudinal</a:t>
            </a:r>
            <a:r>
              <a:rPr lang="tr-TR" dirty="0" smtClean="0"/>
              <a:t> aksa göre: </a:t>
            </a:r>
            <a:r>
              <a:rPr lang="tr-TR" dirty="0" err="1" smtClean="0"/>
              <a:t>Longitudinal</a:t>
            </a:r>
            <a:r>
              <a:rPr lang="tr-TR" dirty="0" smtClean="0"/>
              <a:t>, </a:t>
            </a:r>
            <a:r>
              <a:rPr lang="tr-TR" dirty="0" err="1" smtClean="0"/>
              <a:t>Oblik</a:t>
            </a:r>
            <a:r>
              <a:rPr lang="tr-TR" dirty="0" smtClean="0"/>
              <a:t>, </a:t>
            </a:r>
            <a:r>
              <a:rPr lang="tr-TR" dirty="0" err="1" smtClean="0"/>
              <a:t>Transvers</a:t>
            </a:r>
            <a:endParaRPr lang="tr-TR" dirty="0" smtClean="0"/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Prezentasyona</a:t>
            </a:r>
            <a:r>
              <a:rPr lang="tr-TR" dirty="0" smtClean="0"/>
              <a:t> göre: </a:t>
            </a:r>
            <a:r>
              <a:rPr lang="tr-TR" dirty="0" err="1" smtClean="0"/>
              <a:t>Verteks</a:t>
            </a:r>
            <a:r>
              <a:rPr lang="tr-TR" dirty="0" smtClean="0"/>
              <a:t>, Makat, </a:t>
            </a:r>
            <a:r>
              <a:rPr lang="tr-TR" dirty="0" err="1" smtClean="0"/>
              <a:t>Kompaund</a:t>
            </a:r>
            <a:r>
              <a:rPr lang="tr-TR" dirty="0" smtClean="0"/>
              <a:t>(Birden fazla kısım)</a:t>
            </a:r>
          </a:p>
          <a:p>
            <a:pPr lvl="1"/>
            <a:r>
              <a:rPr lang="tr-TR" dirty="0" err="1" smtClean="0"/>
              <a:t>Funik</a:t>
            </a:r>
            <a:r>
              <a:rPr lang="tr-TR" dirty="0" smtClean="0"/>
              <a:t> </a:t>
            </a:r>
            <a:r>
              <a:rPr lang="tr-TR" dirty="0" err="1" smtClean="0"/>
              <a:t>Prezentasyon</a:t>
            </a:r>
            <a:r>
              <a:rPr lang="tr-TR" dirty="0" smtClean="0"/>
              <a:t>: </a:t>
            </a:r>
            <a:r>
              <a:rPr lang="tr-TR" dirty="0" err="1" smtClean="0"/>
              <a:t>Umblikal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</a:t>
            </a:r>
            <a:r>
              <a:rPr lang="tr-TR" dirty="0" err="1" smtClean="0"/>
              <a:t>prezentasyonu</a:t>
            </a:r>
            <a:endParaRPr lang="tr-TR" dirty="0" smtClean="0"/>
          </a:p>
          <a:p>
            <a:pPr marL="457200" lvl="1" indent="0" algn="ctr">
              <a:buNone/>
            </a:pPr>
            <a:r>
              <a:rPr lang="tr-TR" b="1" dirty="0" smtClean="0"/>
              <a:t>*MEVCUT DURUMUN İFADE EDİLMESİNDE ORTAK DİL KULLANILMASI VE AYNI ŞEKLİN İFADESİ ÇOK ÖNEMLİDİR.</a:t>
            </a:r>
          </a:p>
          <a:p>
            <a:pPr lvl="1"/>
            <a:endParaRPr lang="tr-TR" dirty="0"/>
          </a:p>
          <a:p>
            <a:endParaRPr lang="tr-TR" dirty="0" smtClean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 Mekanizması: (2)</a:t>
            </a:r>
            <a:endParaRPr lang="en-US" b="1" dirty="0"/>
          </a:p>
        </p:txBody>
      </p:sp>
      <p:sp>
        <p:nvSpPr>
          <p:cNvPr id="2" name="Dikdörtgen 1"/>
          <p:cNvSpPr/>
          <p:nvPr/>
        </p:nvSpPr>
        <p:spPr>
          <a:xfrm>
            <a:off x="845127" y="5712542"/>
            <a:ext cx="10515600" cy="786581"/>
          </a:xfrm>
          <a:prstGeom prst="rect">
            <a:avLst/>
          </a:prstGeom>
          <a:solidFill>
            <a:schemeClr val="accent6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65431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Malprezentasyon</a:t>
            </a:r>
            <a:r>
              <a:rPr lang="tr-TR" b="1" dirty="0" smtClean="0"/>
              <a:t>:</a:t>
            </a:r>
            <a:r>
              <a:rPr lang="tr-TR" dirty="0" smtClean="0"/>
              <a:t> </a:t>
            </a:r>
            <a:r>
              <a:rPr lang="tr-TR" u="sng" dirty="0" err="1" smtClean="0"/>
              <a:t>Verteks</a:t>
            </a:r>
            <a:r>
              <a:rPr lang="tr-TR" u="sng" dirty="0" smtClean="0"/>
              <a:t> gelişleri dışında geliş şekilleridir ve Tüm gelişlerin </a:t>
            </a:r>
            <a:r>
              <a:rPr lang="tr-TR" b="1" u="sng" dirty="0" smtClean="0"/>
              <a:t>%5 </a:t>
            </a:r>
            <a:r>
              <a:rPr lang="tr-TR" u="sng" dirty="0" smtClean="0"/>
              <a:t>kadarıdır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Fetal</a:t>
            </a:r>
            <a:r>
              <a:rPr lang="tr-TR" dirty="0" smtClean="0"/>
              <a:t> başın 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spinal</a:t>
            </a:r>
            <a:r>
              <a:rPr lang="tr-TR" dirty="0" smtClean="0"/>
              <a:t> aksına göre </a:t>
            </a:r>
            <a:r>
              <a:rPr lang="tr-TR" dirty="0" err="1" smtClean="0"/>
              <a:t>fleksiyon</a:t>
            </a:r>
            <a:r>
              <a:rPr lang="tr-TR" dirty="0" smtClean="0"/>
              <a:t> veya </a:t>
            </a:r>
            <a:r>
              <a:rPr lang="tr-TR" dirty="0" err="1" smtClean="0"/>
              <a:t>extansiyon</a:t>
            </a:r>
            <a:r>
              <a:rPr lang="tr-TR" dirty="0" smtClean="0"/>
              <a:t> durumu önemlidir.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başın </a:t>
            </a:r>
            <a:r>
              <a:rPr lang="tr-TR" dirty="0" err="1" smtClean="0"/>
              <a:t>fleksiyon</a:t>
            </a:r>
            <a:r>
              <a:rPr lang="tr-TR" dirty="0" smtClean="0"/>
              <a:t> halinde </a:t>
            </a:r>
            <a:r>
              <a:rPr lang="tr-TR" dirty="0" err="1" smtClean="0"/>
              <a:t>pelvis</a:t>
            </a:r>
            <a:r>
              <a:rPr lang="tr-TR" dirty="0" smtClean="0"/>
              <a:t> girimine girmesi durumunda, giriş çapı «</a:t>
            </a:r>
            <a:r>
              <a:rPr lang="tr-TR" b="1" dirty="0" err="1" smtClean="0"/>
              <a:t>supoksipiobregmatik</a:t>
            </a:r>
            <a:r>
              <a:rPr lang="tr-TR" b="1" dirty="0" smtClean="0"/>
              <a:t> çap, =9,5cm</a:t>
            </a:r>
            <a:r>
              <a:rPr lang="tr-TR" dirty="0" smtClean="0"/>
              <a:t>» ile girim yapılmaktadır. Bu en dar kuturla giriştir.</a:t>
            </a:r>
          </a:p>
          <a:p>
            <a:pPr lvl="1"/>
            <a:r>
              <a:rPr lang="tr-TR" b="1" u="sng" dirty="0" err="1" smtClean="0"/>
              <a:t>Sefalik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prezentasyonda</a:t>
            </a:r>
            <a:r>
              <a:rPr lang="tr-TR" b="1" u="sng" dirty="0" smtClean="0"/>
              <a:t> «</a:t>
            </a:r>
            <a:r>
              <a:rPr lang="tr-TR" b="1" u="sng" dirty="0" err="1" smtClean="0"/>
              <a:t>Oksiput</a:t>
            </a:r>
            <a:r>
              <a:rPr lang="tr-TR" b="1" u="sng" dirty="0" smtClean="0"/>
              <a:t>» referans noktadır.</a:t>
            </a:r>
          </a:p>
          <a:p>
            <a:pPr lvl="2"/>
            <a:r>
              <a:rPr lang="tr-TR" dirty="0"/>
              <a:t>Önde ise, </a:t>
            </a:r>
            <a:r>
              <a:rPr lang="tr-TR" dirty="0" err="1"/>
              <a:t>oksiput</a:t>
            </a:r>
            <a:r>
              <a:rPr lang="tr-TR" dirty="0"/>
              <a:t> </a:t>
            </a:r>
            <a:r>
              <a:rPr lang="tr-TR" dirty="0" err="1"/>
              <a:t>anterior</a:t>
            </a:r>
            <a:r>
              <a:rPr lang="tr-TR" dirty="0"/>
              <a:t> (OA),</a:t>
            </a:r>
          </a:p>
          <a:p>
            <a:pPr lvl="2"/>
            <a:r>
              <a:rPr lang="tr-TR" dirty="0"/>
              <a:t>Arkada ise, </a:t>
            </a:r>
            <a:r>
              <a:rPr lang="tr-TR" dirty="0" err="1"/>
              <a:t>oksiput</a:t>
            </a:r>
            <a:r>
              <a:rPr lang="tr-TR" dirty="0"/>
              <a:t> </a:t>
            </a:r>
            <a:r>
              <a:rPr lang="tr-TR" dirty="0" err="1"/>
              <a:t>posterior</a:t>
            </a:r>
            <a:r>
              <a:rPr lang="tr-TR" dirty="0"/>
              <a:t> (OP),</a:t>
            </a:r>
          </a:p>
          <a:p>
            <a:pPr lvl="2"/>
            <a:r>
              <a:rPr lang="tr-TR" dirty="0" err="1"/>
              <a:t>Lateralde</a:t>
            </a:r>
            <a:r>
              <a:rPr lang="tr-TR" dirty="0"/>
              <a:t> ise, sağ/sol (R/L), ant/post(A/P) </a:t>
            </a:r>
            <a:r>
              <a:rPr lang="tr-TR" dirty="0" err="1"/>
              <a:t>oksiput</a:t>
            </a:r>
            <a:endParaRPr lang="tr-TR" dirty="0"/>
          </a:p>
          <a:p>
            <a:pPr lvl="1"/>
            <a:r>
              <a:rPr lang="tr-TR" b="1" dirty="0" smtClean="0"/>
              <a:t>Genelde baş </a:t>
            </a:r>
            <a:r>
              <a:rPr lang="tr-TR" b="1" dirty="0" err="1" smtClean="0"/>
              <a:t>pelvide</a:t>
            </a:r>
            <a:r>
              <a:rPr lang="tr-TR" b="1" dirty="0" smtClean="0"/>
              <a:t> </a:t>
            </a:r>
            <a:r>
              <a:rPr lang="tr-TR" b="1" dirty="0" err="1" smtClean="0"/>
              <a:t>transvers</a:t>
            </a:r>
            <a:r>
              <a:rPr lang="tr-TR" b="1" dirty="0" smtClean="0"/>
              <a:t> pozisyonda girer  sonra OA pozisyona döner.</a:t>
            </a:r>
            <a:endParaRPr lang="tr-TR" b="1" dirty="0"/>
          </a:p>
          <a:p>
            <a:pPr lvl="1"/>
            <a:endParaRPr lang="tr-TR" dirty="0" smtClean="0"/>
          </a:p>
          <a:p>
            <a:pPr lvl="1"/>
            <a:endParaRPr lang="en-US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 Mekanizması: (3)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54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9957" y="295422"/>
            <a:ext cx="10515600" cy="132556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Doğumda; </a:t>
            </a:r>
            <a:r>
              <a:rPr lang="tr-TR" b="1" dirty="0" err="1" smtClean="0"/>
              <a:t>Fetal</a:t>
            </a:r>
            <a:r>
              <a:rPr lang="tr-TR" b="1" dirty="0" smtClean="0"/>
              <a:t> </a:t>
            </a:r>
            <a:r>
              <a:rPr lang="tr-TR" b="1" dirty="0" err="1" smtClean="0"/>
              <a:t>Prezentasyon</a:t>
            </a:r>
            <a:r>
              <a:rPr lang="tr-TR" b="1" dirty="0" smtClean="0"/>
              <a:t> ve Pozisyon</a:t>
            </a:r>
            <a:endParaRPr lang="en-US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92" y="1664998"/>
            <a:ext cx="7877908" cy="5049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02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OA </a:t>
            </a:r>
            <a:r>
              <a:rPr lang="tr-TR" b="1" dirty="0" err="1" smtClean="0"/>
              <a:t>verteks</a:t>
            </a:r>
            <a:r>
              <a:rPr lang="tr-TR" b="1" dirty="0" smtClean="0"/>
              <a:t> gelişleri en sık prezantasyon şeklidir</a:t>
            </a:r>
            <a:r>
              <a:rPr lang="tr-TR" dirty="0" smtClean="0"/>
              <a:t>. </a:t>
            </a:r>
            <a:r>
              <a:rPr lang="tr-TR" i="1" dirty="0" smtClean="0"/>
              <a:t>OP geliş ise, özellikle </a:t>
            </a:r>
            <a:r>
              <a:rPr lang="tr-TR" i="1" dirty="0" err="1" smtClean="0"/>
              <a:t>Epidural</a:t>
            </a:r>
            <a:r>
              <a:rPr lang="tr-TR" i="1" dirty="0" smtClean="0"/>
              <a:t> </a:t>
            </a:r>
            <a:r>
              <a:rPr lang="tr-TR" i="1" dirty="0" err="1" smtClean="0"/>
              <a:t>anestezi’nin</a:t>
            </a:r>
            <a:r>
              <a:rPr lang="tr-TR" i="1" dirty="0" smtClean="0"/>
              <a:t> liberal kullanılması ile,  </a:t>
            </a:r>
            <a:r>
              <a:rPr lang="tr-TR" i="1" dirty="0" err="1" smtClean="0"/>
              <a:t>bekleneden</a:t>
            </a:r>
            <a:r>
              <a:rPr lang="tr-TR" i="1" dirty="0" smtClean="0"/>
              <a:t> bir miktar artmış olarak izlenmektedir. </a:t>
            </a:r>
            <a:r>
              <a:rPr lang="tr-TR" sz="2000" dirty="0" smtClean="0"/>
              <a:t>(%12,5 &amp; %3,3  P=,002)</a:t>
            </a:r>
          </a:p>
          <a:p>
            <a:r>
              <a:rPr lang="tr-TR" b="1" dirty="0" err="1" smtClean="0"/>
              <a:t>Asinklitizm</a:t>
            </a:r>
            <a:r>
              <a:rPr lang="tr-TR" dirty="0" smtClean="0"/>
              <a:t>: </a:t>
            </a:r>
            <a:r>
              <a:rPr lang="tr-TR" dirty="0" err="1" smtClean="0"/>
              <a:t>Sagital</a:t>
            </a:r>
            <a:r>
              <a:rPr lang="tr-TR" dirty="0" smtClean="0"/>
              <a:t> </a:t>
            </a:r>
            <a:r>
              <a:rPr lang="tr-TR" dirty="0" err="1" smtClean="0"/>
              <a:t>sütürün</a:t>
            </a:r>
            <a:r>
              <a:rPr lang="tr-TR" dirty="0" smtClean="0"/>
              <a:t> </a:t>
            </a:r>
            <a:r>
              <a:rPr lang="tr-TR" dirty="0" err="1" smtClean="0"/>
              <a:t>pelvise</a:t>
            </a:r>
            <a:r>
              <a:rPr lang="tr-TR" dirty="0" smtClean="0"/>
              <a:t> girmiş  durumda, santral(orta) hatta olmamasıdır. Değerlendirmede </a:t>
            </a:r>
            <a:r>
              <a:rPr lang="tr-TR" dirty="0" err="1" smtClean="0"/>
              <a:t>promontoryuma</a:t>
            </a:r>
            <a:r>
              <a:rPr lang="tr-TR" dirty="0" smtClean="0"/>
              <a:t> göre yapılır.</a:t>
            </a:r>
          </a:p>
          <a:p>
            <a:pPr lvl="1"/>
            <a:r>
              <a:rPr lang="tr-TR" dirty="0" err="1" smtClean="0"/>
              <a:t>Tuşede</a:t>
            </a:r>
            <a:r>
              <a:rPr lang="tr-TR" dirty="0" smtClean="0"/>
              <a:t> eğer </a:t>
            </a:r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parietal</a:t>
            </a:r>
            <a:r>
              <a:rPr lang="tr-TR" dirty="0" smtClean="0"/>
              <a:t> kemik ele gelirse(</a:t>
            </a:r>
            <a:r>
              <a:rPr lang="tr-TR" dirty="0" err="1" smtClean="0"/>
              <a:t>sagital</a:t>
            </a:r>
            <a:r>
              <a:rPr lang="tr-TR" dirty="0" smtClean="0"/>
              <a:t> </a:t>
            </a:r>
            <a:r>
              <a:rPr lang="tr-TR" dirty="0" err="1" smtClean="0"/>
              <a:t>sutur</a:t>
            </a:r>
            <a:r>
              <a:rPr lang="tr-TR" dirty="0" smtClean="0"/>
              <a:t> </a:t>
            </a:r>
            <a:r>
              <a:rPr lang="tr-TR" dirty="0" err="1" smtClean="0"/>
              <a:t>promontoryumdan</a:t>
            </a:r>
            <a:r>
              <a:rPr lang="tr-TR" dirty="0" smtClean="0"/>
              <a:t> uzaklaşır) 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asinklitismus</a:t>
            </a:r>
            <a:r>
              <a:rPr lang="tr-TR" dirty="0" smtClean="0"/>
              <a:t>, 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parietal</a:t>
            </a:r>
            <a:r>
              <a:rPr lang="tr-TR" dirty="0" smtClean="0"/>
              <a:t> kemik tuşe </a:t>
            </a:r>
            <a:r>
              <a:rPr lang="tr-TR" dirty="0" err="1" smtClean="0"/>
              <a:t>edilirsede</a:t>
            </a:r>
            <a:r>
              <a:rPr lang="tr-TR" dirty="0" smtClean="0"/>
              <a:t> (</a:t>
            </a:r>
            <a:r>
              <a:rPr lang="tr-TR" dirty="0" err="1" smtClean="0"/>
              <a:t>Sagital</a:t>
            </a:r>
            <a:r>
              <a:rPr lang="tr-TR" dirty="0" smtClean="0"/>
              <a:t> </a:t>
            </a:r>
            <a:r>
              <a:rPr lang="tr-TR" dirty="0" err="1" smtClean="0"/>
              <a:t>sutur</a:t>
            </a:r>
            <a:r>
              <a:rPr lang="tr-TR" dirty="0" smtClean="0"/>
              <a:t> </a:t>
            </a:r>
            <a:r>
              <a:rPr lang="tr-TR" dirty="0" err="1" smtClean="0"/>
              <a:t>promontoryuma</a:t>
            </a:r>
            <a:r>
              <a:rPr lang="tr-TR" dirty="0" smtClean="0"/>
              <a:t> yakınlaşır) </a:t>
            </a:r>
            <a:r>
              <a:rPr lang="tr-TR" dirty="0" err="1" smtClean="0"/>
              <a:t>asinklitismus</a:t>
            </a:r>
            <a:r>
              <a:rPr lang="tr-TR" dirty="0" smtClean="0"/>
              <a:t> </a:t>
            </a:r>
            <a:r>
              <a:rPr lang="tr-TR" dirty="0" err="1" smtClean="0"/>
              <a:t>anterior</a:t>
            </a:r>
            <a:r>
              <a:rPr lang="tr-TR" dirty="0" smtClean="0"/>
              <a:t> var denilir.</a:t>
            </a:r>
          </a:p>
          <a:p>
            <a:r>
              <a:rPr lang="tr-TR" dirty="0" smtClean="0"/>
              <a:t>Makat gelişlerde, </a:t>
            </a:r>
            <a:r>
              <a:rPr lang="tr-TR" dirty="0" err="1" smtClean="0"/>
              <a:t>sakrum</a:t>
            </a:r>
            <a:r>
              <a:rPr lang="tr-TR" dirty="0" smtClean="0"/>
              <a:t> referans noktasıdır. </a:t>
            </a:r>
            <a:endParaRPr lang="en-US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 Mekanizması: (4)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845127" y="1828800"/>
            <a:ext cx="10515600" cy="1280160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4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440115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ANGAJE OLMA</a:t>
            </a:r>
          </a:p>
          <a:p>
            <a:pPr lvl="1"/>
            <a:r>
              <a:rPr lang="tr-TR" dirty="0" err="1"/>
              <a:t>Fetusun</a:t>
            </a:r>
            <a:r>
              <a:rPr lang="tr-TR" dirty="0"/>
              <a:t> en geniş kısmı ile </a:t>
            </a:r>
            <a:r>
              <a:rPr lang="tr-TR" dirty="0" err="1"/>
              <a:t>pelvik</a:t>
            </a:r>
            <a:r>
              <a:rPr lang="tr-TR" dirty="0"/>
              <a:t> inletin içine yerleşmesidir.</a:t>
            </a:r>
          </a:p>
          <a:p>
            <a:pPr lvl="2"/>
            <a:r>
              <a:rPr lang="tr-TR" dirty="0"/>
              <a:t>BPD (tepe noktası 0 da)</a:t>
            </a:r>
          </a:p>
          <a:p>
            <a:pPr lvl="2"/>
            <a:r>
              <a:rPr lang="tr-TR" dirty="0" err="1"/>
              <a:t>Bi-trokanterik</a:t>
            </a:r>
            <a:r>
              <a:rPr lang="tr-TR" dirty="0"/>
              <a:t> </a:t>
            </a:r>
            <a:r>
              <a:rPr lang="tr-TR" dirty="0" err="1"/>
              <a:t>Diameter</a:t>
            </a:r>
            <a:endParaRPr lang="tr-TR" dirty="0"/>
          </a:p>
          <a:p>
            <a:pPr lvl="1"/>
            <a:r>
              <a:rPr lang="tr-TR" dirty="0" err="1"/>
              <a:t>Nuliparlarda</a:t>
            </a:r>
            <a:r>
              <a:rPr lang="tr-TR" dirty="0"/>
              <a:t> 36. haftada angajman olurken </a:t>
            </a:r>
            <a:r>
              <a:rPr lang="tr-TR" dirty="0" err="1"/>
              <a:t>multiparlarda</a:t>
            </a:r>
            <a:r>
              <a:rPr lang="tr-TR" dirty="0"/>
              <a:t> doğumda dahi olabilir.</a:t>
            </a:r>
          </a:p>
          <a:p>
            <a:r>
              <a:rPr lang="tr-TR" b="1" dirty="0" smtClean="0"/>
              <a:t>İNİŞ</a:t>
            </a:r>
          </a:p>
          <a:p>
            <a:pPr marL="685800" lvl="2">
              <a:spcBef>
                <a:spcPts val="1000"/>
              </a:spcBef>
            </a:pPr>
            <a:r>
              <a:rPr lang="tr-TR" dirty="0"/>
              <a:t>Büyük kısmı geç aktif fazda ve doğumun 2. evresinde olur.</a:t>
            </a:r>
          </a:p>
          <a:p>
            <a:r>
              <a:rPr lang="tr-TR" b="1" dirty="0" smtClean="0"/>
              <a:t>FLEKSİYON</a:t>
            </a:r>
            <a:endParaRPr lang="tr-TR" b="1" dirty="0"/>
          </a:p>
          <a:p>
            <a:r>
              <a:rPr lang="tr-TR" b="1" dirty="0" smtClean="0"/>
              <a:t>İNTERNAL ROTASYON</a:t>
            </a:r>
          </a:p>
          <a:p>
            <a:pPr lvl="1"/>
            <a:r>
              <a:rPr lang="tr-TR" dirty="0" err="1" smtClean="0"/>
              <a:t>Pelvis</a:t>
            </a:r>
            <a:r>
              <a:rPr lang="tr-TR" dirty="0" smtClean="0"/>
              <a:t> girimindeki yöne </a:t>
            </a:r>
          </a:p>
          <a:p>
            <a:r>
              <a:rPr lang="tr-TR" b="1" dirty="0" smtClean="0"/>
              <a:t>EKSTANSİYON</a:t>
            </a:r>
          </a:p>
          <a:p>
            <a:r>
              <a:rPr lang="tr-TR" b="1" dirty="0" smtClean="0"/>
              <a:t>EKSTERNAL ROTASYON</a:t>
            </a:r>
          </a:p>
          <a:p>
            <a:r>
              <a:rPr lang="tr-TR" b="1" dirty="0" smtClean="0"/>
              <a:t>ÇIKIŞ</a:t>
            </a:r>
            <a:endParaRPr lang="tr-TR" dirty="0" smtClean="0"/>
          </a:p>
          <a:p>
            <a:pPr marL="457200" lvl="1" indent="0">
              <a:buNone/>
            </a:pPr>
            <a:r>
              <a:rPr lang="tr-TR" dirty="0"/>
              <a:t>	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6548" y="1828800"/>
            <a:ext cx="4892903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Doğumun Kardinal Hareketleri (2)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91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Seyri 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628271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doğumun seyrinin değerlendirilmesinde </a:t>
            </a:r>
            <a:r>
              <a:rPr lang="tr-TR" dirty="0" err="1" smtClean="0"/>
              <a:t>multipl</a:t>
            </a:r>
            <a:r>
              <a:rPr lang="tr-TR" dirty="0" smtClean="0"/>
              <a:t> değişkenler vardır.</a:t>
            </a:r>
          </a:p>
          <a:p>
            <a:r>
              <a:rPr lang="tr-TR" dirty="0" smtClean="0"/>
              <a:t>Uterin kontraksiyonların etkisi ve süresi, periyodik </a:t>
            </a:r>
            <a:r>
              <a:rPr lang="tr-TR" dirty="0"/>
              <a:t>y</a:t>
            </a:r>
            <a:r>
              <a:rPr lang="tr-TR" dirty="0" smtClean="0"/>
              <a:t>apılan muayenelerdeki fetal başın durumu ve yeri, servikal dilatasyon ve effesman bunda etkili başlıca  değişkenlerdir.</a:t>
            </a:r>
          </a:p>
          <a:p>
            <a:r>
              <a:rPr lang="tr-TR" b="1" u="sng" dirty="0" smtClean="0"/>
              <a:t>Effesman çok önemli bir  kriter olup, genel olarak %80 ve üzeri aktif evre</a:t>
            </a:r>
            <a:r>
              <a:rPr lang="tr-TR" b="1" dirty="0" smtClean="0"/>
              <a:t>nin içinde olunduğu düşünülür.</a:t>
            </a:r>
          </a:p>
          <a:p>
            <a:r>
              <a:rPr lang="tr-TR" sz="3600" b="1" dirty="0" smtClean="0"/>
              <a:t>ANCAK:</a:t>
            </a:r>
            <a:r>
              <a:rPr lang="tr-TR" dirty="0" smtClean="0"/>
              <a:t> Doğumun evrelendirilmesi bugün için çok geçerli değildir. </a:t>
            </a:r>
            <a:r>
              <a:rPr lang="tr-TR" dirty="0" err="1" smtClean="0"/>
              <a:t>Heleki</a:t>
            </a:r>
            <a:r>
              <a:rPr lang="tr-TR" dirty="0" smtClean="0"/>
              <a:t> zaman </a:t>
            </a:r>
            <a:r>
              <a:rPr lang="tr-TR" dirty="0" err="1" smtClean="0"/>
              <a:t>limitasyonları</a:t>
            </a:r>
            <a:r>
              <a:rPr lang="tr-TR" dirty="0" smtClean="0"/>
              <a:t> içinde </a:t>
            </a:r>
            <a:r>
              <a:rPr lang="tr-TR" dirty="0" err="1" smtClean="0"/>
              <a:t>evreleme</a:t>
            </a:r>
            <a:r>
              <a:rPr lang="tr-TR" dirty="0" smtClean="0"/>
              <a:t> çoğu zaman yanlış değerlendirmelere neden olmaktadır.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714504"/>
            <a:ext cx="10515600" cy="503798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Tarihsel olarak FRİEDMAN, 500 </a:t>
            </a:r>
            <a:r>
              <a:rPr lang="tr-TR" dirty="0" err="1" smtClean="0"/>
              <a:t>olguluk</a:t>
            </a:r>
            <a:r>
              <a:rPr lang="tr-TR" dirty="0" smtClean="0"/>
              <a:t> bir çalışma ile, doğumun aktif ve </a:t>
            </a:r>
            <a:r>
              <a:rPr lang="tr-TR" dirty="0" err="1" smtClean="0"/>
              <a:t>latent</a:t>
            </a:r>
            <a:r>
              <a:rPr lang="tr-TR" dirty="0" smtClean="0"/>
              <a:t> fazı hakkında bir yorumlama yapmıştır (1955,1960).</a:t>
            </a:r>
          </a:p>
          <a:p>
            <a:pPr lvl="1"/>
            <a:r>
              <a:rPr lang="tr-TR" dirty="0" smtClean="0"/>
              <a:t>Bu değerlendirmede, %80 efesman ve &gt;4 cm aktif faz olarak tanımlanmış ve  ortalama 1,2-1,5cm/saat lik dilatasyon* sınırı kullanılmıştır (*</a:t>
            </a:r>
            <a:r>
              <a:rPr lang="tr-TR" dirty="0" smtClean="0">
                <a:solidFill>
                  <a:srgbClr val="FF0000"/>
                </a:solidFill>
              </a:rPr>
              <a:t>genel popülasyonun %5 da olmaktadır</a:t>
            </a:r>
            <a:r>
              <a:rPr lang="tr-TR" dirty="0" smtClean="0"/>
              <a:t>).</a:t>
            </a:r>
          </a:p>
          <a:p>
            <a:pPr marL="457200" lvl="1" indent="0" algn="r">
              <a:buNone/>
            </a:pPr>
            <a:r>
              <a:rPr lang="tr-TR" sz="1600" dirty="0" err="1"/>
              <a:t>Friedman</a:t>
            </a:r>
            <a:r>
              <a:rPr lang="tr-TR" sz="1600" dirty="0"/>
              <a:t> E. </a:t>
            </a:r>
            <a:r>
              <a:rPr lang="tr-TR" sz="1600" dirty="0" err="1"/>
              <a:t>Primigravid</a:t>
            </a:r>
            <a:r>
              <a:rPr lang="tr-TR" sz="1600" dirty="0"/>
              <a:t> </a:t>
            </a:r>
            <a:r>
              <a:rPr lang="tr-TR" sz="1600" dirty="0" err="1"/>
              <a:t>labor</a:t>
            </a:r>
            <a:r>
              <a:rPr lang="tr-TR" sz="1600" dirty="0"/>
              <a:t>. </a:t>
            </a:r>
            <a:r>
              <a:rPr lang="tr-TR" sz="1600" dirty="0" err="1"/>
              <a:t>Obstet</a:t>
            </a:r>
            <a:r>
              <a:rPr lang="tr-TR" sz="1600" dirty="0"/>
              <a:t> </a:t>
            </a:r>
            <a:r>
              <a:rPr lang="tr-TR" sz="1600" dirty="0" err="1"/>
              <a:t>Gynecol</a:t>
            </a:r>
            <a:r>
              <a:rPr lang="tr-TR" sz="1600" dirty="0"/>
              <a:t>. 1955;6:567</a:t>
            </a:r>
            <a:r>
              <a:rPr lang="tr-TR" sz="1600" dirty="0" smtClean="0"/>
              <a:t>.</a:t>
            </a:r>
          </a:p>
          <a:p>
            <a:pPr marL="457200" lvl="1" indent="0" algn="r">
              <a:buNone/>
            </a:pPr>
            <a:r>
              <a:rPr lang="tr-TR" sz="1600" dirty="0" err="1"/>
              <a:t>Friedman</a:t>
            </a:r>
            <a:r>
              <a:rPr lang="tr-TR" sz="1600" dirty="0"/>
              <a:t> E. </a:t>
            </a:r>
            <a:r>
              <a:rPr lang="tr-TR" sz="1600" dirty="0" err="1"/>
              <a:t>Labor</a:t>
            </a:r>
            <a:r>
              <a:rPr lang="tr-TR" sz="1600" dirty="0"/>
              <a:t> in </a:t>
            </a:r>
            <a:r>
              <a:rPr lang="tr-TR" sz="1600" dirty="0" err="1"/>
              <a:t>multiparas</a:t>
            </a:r>
            <a:r>
              <a:rPr lang="tr-TR" sz="1600" dirty="0"/>
              <a:t>; a </a:t>
            </a:r>
            <a:r>
              <a:rPr lang="tr-TR" sz="1600" dirty="0" err="1"/>
              <a:t>graphicostatistical</a:t>
            </a:r>
            <a:r>
              <a:rPr lang="tr-TR" sz="1600" dirty="0"/>
              <a:t> </a:t>
            </a:r>
            <a:r>
              <a:rPr lang="tr-TR" sz="1600" dirty="0" err="1"/>
              <a:t>analysis</a:t>
            </a:r>
            <a:r>
              <a:rPr lang="tr-TR" sz="1600" dirty="0"/>
              <a:t>. </a:t>
            </a:r>
            <a:r>
              <a:rPr lang="tr-TR" sz="1600" dirty="0" err="1"/>
              <a:t>Obstet</a:t>
            </a:r>
            <a:r>
              <a:rPr lang="tr-TR" sz="1600" dirty="0"/>
              <a:t> </a:t>
            </a:r>
            <a:r>
              <a:rPr lang="tr-TR" sz="1600" dirty="0" err="1"/>
              <a:t>Gynecol</a:t>
            </a:r>
            <a:r>
              <a:rPr lang="tr-TR" sz="1600" dirty="0"/>
              <a:t>. 1956;8:691.</a:t>
            </a:r>
            <a:endParaRPr lang="tr-TR" sz="1600" dirty="0" smtClean="0"/>
          </a:p>
          <a:p>
            <a:pPr lvl="1"/>
            <a:r>
              <a:rPr lang="tr-TR" dirty="0" smtClean="0"/>
              <a:t>Yapılan yeni çalışmalarda, 4 cm </a:t>
            </a:r>
            <a:r>
              <a:rPr lang="tr-TR" dirty="0" err="1" smtClean="0"/>
              <a:t>lik</a:t>
            </a:r>
            <a:r>
              <a:rPr lang="tr-TR" dirty="0" smtClean="0"/>
              <a:t> </a:t>
            </a:r>
            <a:r>
              <a:rPr lang="tr-TR" dirty="0" err="1" smtClean="0"/>
              <a:t>dilasyonu</a:t>
            </a:r>
            <a:r>
              <a:rPr lang="tr-TR" dirty="0" smtClean="0"/>
              <a:t> olan olguların ancak %50’sinin aktif fazda olduğu, 5 cm </a:t>
            </a:r>
            <a:r>
              <a:rPr lang="tr-TR" dirty="0" err="1" smtClean="0"/>
              <a:t>dilatasyon</a:t>
            </a:r>
            <a:r>
              <a:rPr lang="tr-TR" dirty="0" smtClean="0"/>
              <a:t> olduğunda %75 aktif eylemde olduğu ve  6cm </a:t>
            </a:r>
            <a:r>
              <a:rPr lang="tr-TR" dirty="0" err="1" smtClean="0"/>
              <a:t>dilatasyonda</a:t>
            </a:r>
            <a:r>
              <a:rPr lang="tr-TR" dirty="0" smtClean="0"/>
              <a:t> %89  aktif eylemde olduğu bildirilmiştir.</a:t>
            </a:r>
          </a:p>
          <a:p>
            <a:pPr marL="457200" lvl="1" indent="0" algn="r">
              <a:buNone/>
            </a:pPr>
            <a:r>
              <a:rPr lang="tr-TR" sz="1600" dirty="0" err="1"/>
              <a:t>Peisner</a:t>
            </a:r>
            <a:r>
              <a:rPr lang="tr-TR" sz="1600" dirty="0"/>
              <a:t> DB, </a:t>
            </a:r>
            <a:r>
              <a:rPr lang="tr-TR" sz="1600" dirty="0" err="1"/>
              <a:t>Rosen</a:t>
            </a:r>
            <a:r>
              <a:rPr lang="tr-TR" sz="1600" dirty="0"/>
              <a:t> MG. </a:t>
            </a:r>
            <a:r>
              <a:rPr lang="tr-TR" sz="1600" dirty="0" err="1"/>
              <a:t>Transition</a:t>
            </a:r>
            <a:r>
              <a:rPr lang="tr-TR" sz="1600" dirty="0"/>
              <a:t> </a:t>
            </a:r>
            <a:r>
              <a:rPr lang="tr-TR" sz="1600" dirty="0" err="1"/>
              <a:t>from</a:t>
            </a:r>
            <a:r>
              <a:rPr lang="tr-TR" sz="1600" dirty="0"/>
              <a:t> </a:t>
            </a:r>
            <a:r>
              <a:rPr lang="tr-TR" sz="1600" dirty="0" err="1"/>
              <a:t>latent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</a:t>
            </a:r>
            <a:r>
              <a:rPr lang="tr-TR" sz="1600" dirty="0" err="1"/>
              <a:t>active</a:t>
            </a:r>
            <a:r>
              <a:rPr lang="tr-TR" sz="1600" dirty="0"/>
              <a:t> </a:t>
            </a:r>
            <a:r>
              <a:rPr lang="tr-TR" sz="1600" dirty="0" err="1"/>
              <a:t>labor</a:t>
            </a:r>
            <a:r>
              <a:rPr lang="tr-TR" sz="1600" dirty="0"/>
              <a:t>. </a:t>
            </a:r>
            <a:r>
              <a:rPr lang="tr-TR" sz="1600" dirty="0" err="1"/>
              <a:t>Obstet</a:t>
            </a:r>
            <a:r>
              <a:rPr lang="tr-TR" sz="1600" dirty="0"/>
              <a:t> </a:t>
            </a:r>
            <a:r>
              <a:rPr lang="tr-TR" sz="1600" dirty="0" err="1"/>
              <a:t>Gynecol</a:t>
            </a:r>
            <a:r>
              <a:rPr lang="tr-TR" sz="1600" dirty="0"/>
              <a:t>. 1986;68:441.</a:t>
            </a:r>
            <a:endParaRPr lang="tr-TR" sz="1600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Nulipar</a:t>
            </a:r>
            <a:r>
              <a:rPr lang="tr-TR" dirty="0" smtClean="0"/>
              <a:t> kadında 5-6 cm e kadar aktif fazda  kabul edilmemeleri önerilmiştir.</a:t>
            </a:r>
          </a:p>
          <a:p>
            <a:pPr marL="0" indent="0" algn="r">
              <a:buNone/>
            </a:pPr>
            <a:r>
              <a:rPr lang="en-US" sz="1500" dirty="0"/>
              <a:t>Zhang J, </a:t>
            </a:r>
            <a:r>
              <a:rPr lang="en-US" sz="1500" dirty="0" err="1"/>
              <a:t>Troendle</a:t>
            </a:r>
            <a:r>
              <a:rPr lang="en-US" sz="1500" dirty="0"/>
              <a:t> JF, Yancey MK. Reassessing the labor curve in nulliparous women. Am J </a:t>
            </a:r>
            <a:r>
              <a:rPr lang="en-US" sz="1500" dirty="0" err="1"/>
              <a:t>Obstet</a:t>
            </a:r>
            <a:r>
              <a:rPr lang="en-US" sz="1500" dirty="0"/>
              <a:t> Gynecol. 2002;187:824</a:t>
            </a:r>
            <a:r>
              <a:rPr lang="en-US" sz="1500" dirty="0" smtClean="0"/>
              <a:t>.</a:t>
            </a:r>
            <a:endParaRPr lang="tr-TR" sz="1500" dirty="0" smtClean="0"/>
          </a:p>
          <a:p>
            <a:pPr marL="0" indent="0" algn="r">
              <a:buNone/>
            </a:pPr>
            <a:r>
              <a:rPr lang="en-US" sz="1500" dirty="0"/>
              <a:t>Zhang J, </a:t>
            </a:r>
            <a:r>
              <a:rPr lang="en-US" sz="1500" dirty="0" err="1"/>
              <a:t>Troendle</a:t>
            </a:r>
            <a:r>
              <a:rPr lang="en-US" sz="1500" dirty="0"/>
              <a:t> J, </a:t>
            </a:r>
            <a:r>
              <a:rPr lang="en-US" sz="1500" dirty="0" err="1"/>
              <a:t>Mikolajczyk</a:t>
            </a:r>
            <a:r>
              <a:rPr lang="en-US" sz="1500" dirty="0"/>
              <a:t> R, et al. The natural history of the normal first stage of labor. </a:t>
            </a:r>
            <a:r>
              <a:rPr lang="en-US" sz="1500" dirty="0" err="1"/>
              <a:t>Obstet</a:t>
            </a:r>
            <a:r>
              <a:rPr lang="en-US" sz="1500" dirty="0"/>
              <a:t> Gynecol. 2010;115:705</a:t>
            </a:r>
            <a:r>
              <a:rPr lang="en-US" sz="1500" dirty="0" smtClean="0"/>
              <a:t>.</a:t>
            </a:r>
            <a:endParaRPr lang="tr-TR" sz="1500" dirty="0" smtClean="0"/>
          </a:p>
          <a:p>
            <a:pPr marL="0" indent="0" algn="r">
              <a:buNone/>
            </a:pPr>
            <a:r>
              <a:rPr lang="en-US" sz="1500" dirty="0"/>
              <a:t>Zhang J, </a:t>
            </a:r>
            <a:r>
              <a:rPr lang="en-US" sz="1500" dirty="0" err="1"/>
              <a:t>Landy</a:t>
            </a:r>
            <a:r>
              <a:rPr lang="en-US" sz="1500" dirty="0"/>
              <a:t> H, Branch D, et al. Consortium on Safe Labor. Contemporary patterns of spontaneous labor with normal neonatal outcomes. </a:t>
            </a:r>
            <a:r>
              <a:rPr lang="en-US" sz="1500" dirty="0" err="1"/>
              <a:t>Obstet</a:t>
            </a:r>
            <a:r>
              <a:rPr lang="en-US" sz="1500" dirty="0"/>
              <a:t> Gynecol. 2010;116:1281.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45127" y="339384"/>
            <a:ext cx="10515600" cy="118168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Seyri (2)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1125415" y="3826412"/>
            <a:ext cx="10235312" cy="801858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5-Point Star 4"/>
          <p:cNvSpPr/>
          <p:nvPr/>
        </p:nvSpPr>
        <p:spPr>
          <a:xfrm>
            <a:off x="168812" y="3981157"/>
            <a:ext cx="676315" cy="6471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6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8" y="1691322"/>
            <a:ext cx="6741994" cy="486500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72" y="2203917"/>
            <a:ext cx="4962750" cy="305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6" y="1828800"/>
            <a:ext cx="10936565" cy="4844562"/>
          </a:xfrm>
        </p:spPr>
        <p:txBody>
          <a:bodyPr>
            <a:normAutofit fontScale="70000" lnSpcReduction="20000"/>
          </a:bodyPr>
          <a:lstStyle/>
          <a:p>
            <a:r>
              <a:rPr lang="tr-TR" sz="3800" dirty="0" err="1" smtClean="0"/>
              <a:t>Nulipar</a:t>
            </a:r>
            <a:r>
              <a:rPr lang="tr-TR" sz="3800" dirty="0" smtClean="0"/>
              <a:t> kadınlarda, 6 cm kadar aktif doğum eyleminin başlamadığı, yapılan geniş bir çalışma  ile konfirme edilmiştir.</a:t>
            </a:r>
          </a:p>
          <a:p>
            <a:pPr lvl="1"/>
            <a:r>
              <a:rPr lang="tr-TR" sz="2900" dirty="0" smtClean="0"/>
              <a:t>N=62.415 olgu.  19 merkez. 2002-2007</a:t>
            </a:r>
          </a:p>
          <a:p>
            <a:pPr lvl="1"/>
            <a:r>
              <a:rPr lang="tr-TR" sz="2900" b="1" dirty="0" smtClean="0"/>
              <a:t>«</a:t>
            </a:r>
            <a:r>
              <a:rPr lang="tr-TR" sz="2900" b="1" dirty="0" err="1" smtClean="0"/>
              <a:t>Consortium</a:t>
            </a:r>
            <a:r>
              <a:rPr lang="tr-TR" sz="2900" b="1" dirty="0" smtClean="0"/>
              <a:t> </a:t>
            </a:r>
            <a:r>
              <a:rPr lang="tr-TR" sz="2900" b="1" dirty="0"/>
              <a:t>on </a:t>
            </a:r>
            <a:r>
              <a:rPr lang="tr-TR" sz="2900" b="1" dirty="0" err="1"/>
              <a:t>Safe</a:t>
            </a:r>
            <a:r>
              <a:rPr lang="tr-TR" sz="2900" b="1" dirty="0"/>
              <a:t> </a:t>
            </a:r>
            <a:r>
              <a:rPr lang="tr-TR" sz="2900" b="1" dirty="0" err="1" smtClean="0"/>
              <a:t>Labor</a:t>
            </a:r>
            <a:r>
              <a:rPr lang="tr-TR" sz="2900" b="1" dirty="0" smtClean="0"/>
              <a:t>»</a:t>
            </a:r>
          </a:p>
          <a:p>
            <a:pPr lvl="1"/>
            <a:r>
              <a:rPr lang="tr-TR" sz="2900" dirty="0" smtClean="0"/>
              <a:t>4 cm kadar aktif eylemden bahsedilmemesi</a:t>
            </a:r>
          </a:p>
          <a:p>
            <a:pPr marL="457200" lvl="1" indent="0">
              <a:buNone/>
            </a:pPr>
            <a:r>
              <a:rPr lang="tr-TR" sz="2900" dirty="0" smtClean="0"/>
              <a:t> gerektiği, 4cm den 5 cm ilerlemenin  6 saat </a:t>
            </a:r>
          </a:p>
          <a:p>
            <a:pPr marL="457200" lvl="1" indent="0">
              <a:buNone/>
            </a:pPr>
            <a:r>
              <a:rPr lang="tr-TR" sz="2900" dirty="0"/>
              <a:t> </a:t>
            </a:r>
            <a:r>
              <a:rPr lang="tr-TR" sz="2900" dirty="0" smtClean="0"/>
              <a:t>alabileceği bildirildi.</a:t>
            </a:r>
          </a:p>
          <a:p>
            <a:pPr lvl="1"/>
            <a:r>
              <a:rPr lang="tr-TR" sz="2900" dirty="0" smtClean="0"/>
              <a:t>5 cm den 6 cm geçişin  3saat alabileceği</a:t>
            </a:r>
          </a:p>
          <a:p>
            <a:pPr lvl="1"/>
            <a:r>
              <a:rPr lang="tr-TR" sz="2900" dirty="0" err="1" smtClean="0"/>
              <a:t>Multiparlarda</a:t>
            </a:r>
            <a:r>
              <a:rPr lang="tr-TR" sz="2900" dirty="0" smtClean="0"/>
              <a:t> 6cm den sonra </a:t>
            </a:r>
            <a:r>
              <a:rPr lang="tr-TR" sz="2900" dirty="0" err="1" smtClean="0"/>
              <a:t>nulipara</a:t>
            </a:r>
            <a:r>
              <a:rPr lang="tr-TR" sz="2900" dirty="0" smtClean="0"/>
              <a:t> göre daha </a:t>
            </a:r>
          </a:p>
          <a:p>
            <a:pPr marL="457200" lvl="1" indent="0">
              <a:buNone/>
            </a:pPr>
            <a:r>
              <a:rPr lang="tr-TR" sz="2900" dirty="0" smtClean="0"/>
              <a:t>     Hızlı </a:t>
            </a:r>
            <a:r>
              <a:rPr lang="tr-TR" sz="2900" dirty="0" err="1" smtClean="0"/>
              <a:t>dilasyonun</a:t>
            </a:r>
            <a:r>
              <a:rPr lang="tr-TR" sz="2900" dirty="0" smtClean="0"/>
              <a:t> izlendiği</a:t>
            </a:r>
          </a:p>
          <a:p>
            <a:pPr lvl="1"/>
            <a:r>
              <a:rPr lang="tr-TR" sz="2900" b="1" dirty="0" smtClean="0"/>
              <a:t>AKTİF FAZ= </a:t>
            </a:r>
            <a:r>
              <a:rPr lang="tr-TR" sz="2900" b="1" u="sng" dirty="0" smtClean="0"/>
              <a:t>&gt;</a:t>
            </a:r>
            <a:r>
              <a:rPr lang="tr-TR" sz="2900" b="1" dirty="0" smtClean="0"/>
              <a:t>6cm</a:t>
            </a:r>
          </a:p>
          <a:p>
            <a:pPr lvl="1"/>
            <a:r>
              <a:rPr lang="tr-TR" sz="2900" dirty="0" err="1" smtClean="0"/>
              <a:t>Friedman</a:t>
            </a:r>
            <a:r>
              <a:rPr lang="tr-TR" sz="2900" dirty="0" smtClean="0"/>
              <a:t> kriterlerine göre «aktif faz </a:t>
            </a:r>
            <a:r>
              <a:rPr lang="tr-TR" sz="2900" dirty="0" err="1" smtClean="0"/>
              <a:t>arrest</a:t>
            </a:r>
            <a:r>
              <a:rPr lang="tr-TR" sz="2900" dirty="0" smtClean="0"/>
              <a:t>» grubu</a:t>
            </a:r>
          </a:p>
          <a:p>
            <a:pPr marL="457200" lvl="1" indent="0">
              <a:buNone/>
            </a:pPr>
            <a:r>
              <a:rPr lang="tr-TR" sz="2900" dirty="0"/>
              <a:t> </a:t>
            </a:r>
            <a:r>
              <a:rPr lang="tr-TR" sz="2900" dirty="0" smtClean="0"/>
              <a:t>   tanısı ile  sezaryen oranlarının arttığı bildirilmiştir.</a:t>
            </a:r>
            <a:endParaRPr lang="tr-TR" dirty="0"/>
          </a:p>
          <a:p>
            <a:pPr lvl="2"/>
            <a:endParaRPr lang="tr-TR" dirty="0" smtClean="0"/>
          </a:p>
          <a:p>
            <a:pPr marL="457200" lvl="1" indent="0" algn="r">
              <a:buNone/>
            </a:pPr>
            <a:endParaRPr lang="tr-TR" sz="1600" dirty="0" smtClean="0"/>
          </a:p>
          <a:p>
            <a:pPr marL="457200" lvl="1" indent="0" algn="r">
              <a:buNone/>
            </a:pPr>
            <a:endParaRPr lang="tr-TR" sz="1600" dirty="0"/>
          </a:p>
          <a:p>
            <a:pPr marL="457200" lvl="1" indent="0" algn="r">
              <a:buNone/>
            </a:pPr>
            <a:r>
              <a:rPr lang="en-US" sz="1600" dirty="0" smtClean="0"/>
              <a:t>Zhang </a:t>
            </a:r>
            <a:r>
              <a:rPr lang="en-US" sz="1600" dirty="0"/>
              <a:t>J, </a:t>
            </a:r>
            <a:r>
              <a:rPr lang="en-US" sz="1600" dirty="0" err="1"/>
              <a:t>Landy</a:t>
            </a:r>
            <a:r>
              <a:rPr lang="en-US" sz="1600" dirty="0"/>
              <a:t> H, Branch D, et al. Consortium on Safe Labor. Contemporary patterns of spontaneous labor with normal neonatal outcomes. </a:t>
            </a:r>
            <a:r>
              <a:rPr lang="en-US" sz="1600" dirty="0" err="1"/>
              <a:t>Obstet</a:t>
            </a:r>
            <a:r>
              <a:rPr lang="en-US" sz="1600" dirty="0"/>
              <a:t> Gynecol. 2010;116:1281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 marL="457200" lvl="1" indent="0" algn="r">
              <a:buNone/>
            </a:pPr>
            <a:r>
              <a:rPr lang="en-US" sz="1600" dirty="0"/>
              <a:t>Zhang J, </a:t>
            </a:r>
            <a:r>
              <a:rPr lang="en-US" sz="1600" dirty="0" err="1"/>
              <a:t>Troendle</a:t>
            </a:r>
            <a:r>
              <a:rPr lang="en-US" sz="1600" dirty="0"/>
              <a:t> J, </a:t>
            </a:r>
            <a:r>
              <a:rPr lang="en-US" sz="1600" dirty="0" err="1"/>
              <a:t>Mikolajczyk</a:t>
            </a:r>
            <a:r>
              <a:rPr lang="en-US" sz="1600" dirty="0"/>
              <a:t> R, et al. The natural history of the normal first stage of labor. </a:t>
            </a:r>
            <a:r>
              <a:rPr lang="en-US" sz="1600" dirty="0" err="1"/>
              <a:t>Obstet</a:t>
            </a:r>
            <a:r>
              <a:rPr lang="en-US" sz="1600" dirty="0"/>
              <a:t> Gynecol. 2010;115:705.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791" y="2742500"/>
            <a:ext cx="4421544" cy="2419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Seyri (3)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37" y="1987065"/>
            <a:ext cx="5723138" cy="4163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658" y="1987065"/>
            <a:ext cx="5573551" cy="41637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Metin kutusu 4"/>
          <p:cNvSpPr txBox="1"/>
          <p:nvPr/>
        </p:nvSpPr>
        <p:spPr>
          <a:xfrm>
            <a:off x="272562" y="6268923"/>
            <a:ext cx="583036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Modern labor graph. Characteristics of the average cervical dilation curve for nulliparous labor.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203658" y="6224923"/>
            <a:ext cx="557355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Zhang labor </a:t>
            </a:r>
            <a:r>
              <a:rPr lang="en-US" dirty="0" err="1"/>
              <a:t>partogram</a:t>
            </a:r>
            <a:r>
              <a:rPr lang="en-US" dirty="0"/>
              <a:t>. </a:t>
            </a:r>
            <a:r>
              <a:rPr lang="en-US" dirty="0" err="1"/>
              <a:t>Obstet</a:t>
            </a:r>
            <a:r>
              <a:rPr lang="en-US" dirty="0"/>
              <a:t> </a:t>
            </a:r>
            <a:r>
              <a:rPr lang="en-US" dirty="0" smtClean="0"/>
              <a:t>Gynecol.2010;1116:1281</a:t>
            </a:r>
            <a:r>
              <a:rPr lang="en-US" dirty="0"/>
              <a:t>.)</a:t>
            </a: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Seyri (5):  </a:t>
            </a:r>
            <a:r>
              <a:rPr lang="tr-TR" sz="2800" b="1" dirty="0" smtClean="0"/>
              <a:t>PARTOGRAM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34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DOĞUM: Önemli Noktalar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61596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Doğum Tanımlaması yapılırken, </a:t>
            </a:r>
            <a:r>
              <a:rPr lang="tr-TR" u="sng" dirty="0" smtClean="0"/>
              <a:t>Normal Doğum</a:t>
            </a:r>
            <a:r>
              <a:rPr lang="tr-TR" dirty="0" smtClean="0"/>
              <a:t> yerine</a:t>
            </a:r>
            <a:r>
              <a:rPr lang="tr-TR" b="1" dirty="0" smtClean="0"/>
              <a:t>, VAGİNAL DOĞUM</a:t>
            </a:r>
            <a:r>
              <a:rPr lang="tr-TR" dirty="0" smtClean="0"/>
              <a:t> adlandırması yapılmalıdır.</a:t>
            </a:r>
          </a:p>
          <a:p>
            <a:r>
              <a:rPr lang="tr-TR" dirty="0" smtClean="0"/>
              <a:t>Doğumun şekli önemli olmakla beraber </a:t>
            </a:r>
            <a:r>
              <a:rPr lang="tr-TR" b="1" dirty="0" smtClean="0"/>
              <a:t>asıl olan sağlıklı ANNE ve BEBEK ile sonuçlanan doğum sürecidir.</a:t>
            </a:r>
          </a:p>
          <a:p>
            <a:r>
              <a:rPr lang="tr-TR" dirty="0" smtClean="0"/>
              <a:t>Bebeğin doğması ile doğum yönetimi bitmez, özellikle </a:t>
            </a:r>
            <a:r>
              <a:rPr lang="tr-TR" b="1" dirty="0" smtClean="0"/>
              <a:t>erken post </a:t>
            </a:r>
            <a:r>
              <a:rPr lang="tr-TR" b="1" dirty="0" err="1" smtClean="0"/>
              <a:t>partum</a:t>
            </a:r>
            <a:r>
              <a:rPr lang="tr-TR" b="1" dirty="0" smtClean="0"/>
              <a:t> dönem yönetimi </a:t>
            </a:r>
            <a:r>
              <a:rPr lang="tr-TR" dirty="0" smtClean="0"/>
              <a:t>de çok önemlidir.</a:t>
            </a:r>
          </a:p>
          <a:p>
            <a:r>
              <a:rPr lang="tr-TR" dirty="0" smtClean="0"/>
              <a:t>Doğum ister vaginal ister abdominal yolla </a:t>
            </a:r>
            <a:r>
              <a:rPr lang="tr-TR" dirty="0" smtClean="0"/>
              <a:t>yapılsın</a:t>
            </a:r>
            <a:r>
              <a:rPr lang="tr-TR" dirty="0" smtClean="0"/>
              <a:t>, </a:t>
            </a:r>
            <a:r>
              <a:rPr lang="tr-TR" b="1" dirty="0" smtClean="0"/>
              <a:t>bir ekip işidir</a:t>
            </a:r>
            <a:r>
              <a:rPr lang="tr-TR" dirty="0" smtClean="0"/>
              <a:t>. Tek başına hekimin  üstesinde gelmesi beklenmemelidir.</a:t>
            </a:r>
          </a:p>
          <a:p>
            <a:r>
              <a:rPr lang="tr-TR" dirty="0" smtClean="0"/>
              <a:t>Yakın zaman kadar doğumun daha iyi anlaşılması için geliştirilen doğum evreleri yaklaşımı, geçerliliğini kaybetmiştir. Ancak halen kullanıla gelmektedir.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4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826977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tr-TR" b="1" dirty="0" smtClean="0"/>
              <a:t>Doğum süresini etkileyen Faktörler:</a:t>
            </a:r>
          </a:p>
          <a:p>
            <a:pPr lvl="1"/>
            <a:r>
              <a:rPr lang="tr-TR" dirty="0" smtClean="0"/>
              <a:t>Parite</a:t>
            </a:r>
          </a:p>
          <a:p>
            <a:pPr lvl="1"/>
            <a:r>
              <a:rPr lang="tr-TR" dirty="0" err="1" smtClean="0"/>
              <a:t>Maternal</a:t>
            </a:r>
            <a:r>
              <a:rPr lang="tr-TR" dirty="0" smtClean="0"/>
              <a:t> BMI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Pozisyon</a:t>
            </a:r>
          </a:p>
          <a:p>
            <a:pPr lvl="1"/>
            <a:r>
              <a:rPr lang="tr-TR" dirty="0" err="1" smtClean="0"/>
              <a:t>Maternal</a:t>
            </a:r>
            <a:r>
              <a:rPr lang="tr-TR" dirty="0" smtClean="0"/>
              <a:t> Yaş</a:t>
            </a:r>
          </a:p>
          <a:p>
            <a:pPr lvl="1"/>
            <a:r>
              <a:rPr lang="tr-TR" dirty="0" err="1" smtClean="0"/>
              <a:t>Fetal</a:t>
            </a:r>
            <a:r>
              <a:rPr lang="tr-TR" dirty="0" smtClean="0"/>
              <a:t> büyüklük</a:t>
            </a:r>
          </a:p>
          <a:p>
            <a:pPr lvl="1"/>
            <a:r>
              <a:rPr lang="tr-TR" dirty="0" err="1" smtClean="0"/>
              <a:t>Epidual</a:t>
            </a:r>
            <a:r>
              <a:rPr lang="tr-TR" dirty="0" smtClean="0"/>
              <a:t> analjezi??</a:t>
            </a:r>
          </a:p>
          <a:p>
            <a:pPr lvl="2"/>
            <a:r>
              <a:rPr lang="en-US" dirty="0"/>
              <a:t>Cochrane meta-analysis </a:t>
            </a:r>
            <a:r>
              <a:rPr lang="tr-TR" dirty="0" smtClean="0"/>
              <a:t>, </a:t>
            </a:r>
            <a:r>
              <a:rPr lang="en-US" dirty="0" smtClean="0"/>
              <a:t>11 RCT</a:t>
            </a:r>
            <a:endParaRPr lang="tr-TR" dirty="0" smtClean="0"/>
          </a:p>
          <a:p>
            <a:pPr lvl="2"/>
            <a:r>
              <a:rPr lang="tr-TR" dirty="0" smtClean="0"/>
              <a:t>İlk evreyi etkilemiyor</a:t>
            </a:r>
          </a:p>
          <a:p>
            <a:pPr lvl="2"/>
            <a:r>
              <a:rPr lang="tr-TR" dirty="0" smtClean="0"/>
              <a:t>OP geliş???</a:t>
            </a:r>
          </a:p>
          <a:p>
            <a:pPr marL="457200" lvl="1" indent="0" algn="r">
              <a:buNone/>
            </a:pPr>
            <a:r>
              <a:rPr lang="en-US" sz="1400" dirty="0"/>
              <a:t>Greenberg </a:t>
            </a:r>
            <a:r>
              <a:rPr lang="en-US" sz="1400" dirty="0" smtClean="0"/>
              <a:t>MB</a:t>
            </a:r>
            <a:r>
              <a:rPr lang="tr-TR" sz="1400" dirty="0"/>
              <a:t> et al. </a:t>
            </a:r>
            <a:r>
              <a:rPr lang="tr-TR" sz="1400" dirty="0" err="1"/>
              <a:t>Am</a:t>
            </a:r>
            <a:r>
              <a:rPr lang="tr-TR" sz="1400" dirty="0"/>
              <a:t> J </a:t>
            </a:r>
            <a:r>
              <a:rPr lang="tr-TR" sz="1400" dirty="0" err="1"/>
              <a:t>Obstet</a:t>
            </a:r>
            <a:r>
              <a:rPr lang="tr-TR" sz="1400" dirty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. 2007;197:428</a:t>
            </a:r>
            <a:r>
              <a:rPr lang="tr-TR" sz="1400" dirty="0" smtClean="0"/>
              <a:t>. </a:t>
            </a:r>
          </a:p>
          <a:p>
            <a:pPr marL="457200" lvl="1" indent="0" algn="r">
              <a:buNone/>
            </a:pPr>
            <a:r>
              <a:rPr lang="tr-TR" sz="1400" dirty="0"/>
              <a:t>Anim-</a:t>
            </a:r>
            <a:r>
              <a:rPr lang="tr-TR" sz="1400" dirty="0" err="1"/>
              <a:t>Somuah</a:t>
            </a:r>
            <a:r>
              <a:rPr lang="tr-TR" sz="1400" dirty="0"/>
              <a:t> M, et al. </a:t>
            </a:r>
            <a:r>
              <a:rPr lang="tr-TR" sz="1400" dirty="0" err="1"/>
              <a:t>Cochrane</a:t>
            </a:r>
            <a:r>
              <a:rPr lang="tr-TR" sz="1400" dirty="0"/>
              <a:t> Database </a:t>
            </a:r>
            <a:r>
              <a:rPr lang="tr-TR" sz="1400" dirty="0" err="1"/>
              <a:t>Syst</a:t>
            </a:r>
            <a:r>
              <a:rPr lang="tr-TR" sz="1400" dirty="0"/>
              <a:t> </a:t>
            </a:r>
            <a:r>
              <a:rPr lang="tr-TR" sz="1400" dirty="0" err="1"/>
              <a:t>Rev</a:t>
            </a:r>
            <a:r>
              <a:rPr lang="tr-TR" sz="1400" dirty="0"/>
              <a:t>. 2011;(12):Art. No.: CD000331. </a:t>
            </a:r>
            <a:endParaRPr lang="tr-TR" sz="1400" dirty="0" smtClean="0"/>
          </a:p>
          <a:p>
            <a:pPr marL="457200" lvl="1" indent="0" algn="r">
              <a:buNone/>
            </a:pPr>
            <a:r>
              <a:rPr lang="en-US" sz="1400" dirty="0" err="1"/>
              <a:t>Dencker</a:t>
            </a:r>
            <a:r>
              <a:rPr lang="en-US" sz="1400" dirty="0"/>
              <a:t> </a:t>
            </a:r>
            <a:r>
              <a:rPr lang="en-US" sz="1400" dirty="0" smtClean="0"/>
              <a:t>A,</a:t>
            </a:r>
            <a:r>
              <a:rPr lang="tr-TR" sz="1400" dirty="0"/>
              <a:t>et al. </a:t>
            </a:r>
            <a:r>
              <a:rPr lang="tr-TR" sz="1400" dirty="0" err="1"/>
              <a:t>Acta</a:t>
            </a:r>
            <a:r>
              <a:rPr lang="tr-TR" sz="1400" dirty="0"/>
              <a:t> </a:t>
            </a:r>
            <a:r>
              <a:rPr lang="tr-TR" sz="1400" dirty="0" err="1"/>
              <a:t>Obstet</a:t>
            </a:r>
            <a:r>
              <a:rPr lang="tr-TR" sz="1400" dirty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 </a:t>
            </a:r>
            <a:r>
              <a:rPr lang="tr-TR" sz="1400" dirty="0" err="1"/>
              <a:t>Scand</a:t>
            </a:r>
            <a:r>
              <a:rPr lang="tr-TR" sz="1400" dirty="0"/>
              <a:t>. 2010;89:1034</a:t>
            </a:r>
            <a:r>
              <a:rPr lang="tr-TR" sz="1400" dirty="0" smtClean="0"/>
              <a:t>.</a:t>
            </a:r>
          </a:p>
          <a:p>
            <a:pPr marL="457200" lvl="1" indent="0" algn="r">
              <a:buNone/>
            </a:pPr>
            <a:r>
              <a:rPr lang="tr-TR" sz="1400" dirty="0" err="1"/>
              <a:t>Albers</a:t>
            </a:r>
            <a:r>
              <a:rPr lang="tr-TR" sz="1400" dirty="0"/>
              <a:t> L, et al. </a:t>
            </a:r>
            <a:r>
              <a:rPr lang="tr-TR" sz="1400" dirty="0" err="1"/>
              <a:t>Obstet</a:t>
            </a:r>
            <a:r>
              <a:rPr lang="tr-TR" sz="1400" dirty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. 1996;87:355. </a:t>
            </a:r>
            <a:endParaRPr lang="en-US" sz="14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2537" y="2502969"/>
            <a:ext cx="5000925" cy="3003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Seyri (6)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06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45127" y="1776048"/>
            <a:ext cx="5181600" cy="494127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tr-TR" b="1" dirty="0" smtClean="0"/>
              <a:t>Doğumun II. Evresini uzatan faktörler:</a:t>
            </a:r>
          </a:p>
          <a:p>
            <a:pPr lvl="1"/>
            <a:r>
              <a:rPr lang="tr-TR" dirty="0" smtClean="0"/>
              <a:t>İndüklenmiş doğum eylemi</a:t>
            </a:r>
          </a:p>
          <a:p>
            <a:pPr lvl="1"/>
            <a:r>
              <a:rPr lang="tr-TR" dirty="0" err="1" smtClean="0"/>
              <a:t>Korioamnionit</a:t>
            </a:r>
            <a:endParaRPr lang="tr-TR" dirty="0" smtClean="0"/>
          </a:p>
          <a:p>
            <a:pPr lvl="1"/>
            <a:r>
              <a:rPr lang="tr-TR" dirty="0" smtClean="0"/>
              <a:t>İleri anne yaşı</a:t>
            </a:r>
          </a:p>
          <a:p>
            <a:pPr lvl="1"/>
            <a:r>
              <a:rPr lang="tr-TR" dirty="0" smtClean="0"/>
              <a:t>OP pozisyon</a:t>
            </a:r>
          </a:p>
          <a:p>
            <a:pPr lvl="1"/>
            <a:r>
              <a:rPr lang="tr-TR" dirty="0" smtClean="0"/>
              <a:t>Gecikmeli Ikınma</a:t>
            </a:r>
          </a:p>
          <a:p>
            <a:pPr lvl="1"/>
            <a:r>
              <a:rPr lang="tr-TR" dirty="0" smtClean="0"/>
              <a:t>Beyaz Irk</a:t>
            </a:r>
          </a:p>
          <a:p>
            <a:pPr lvl="1"/>
            <a:r>
              <a:rPr lang="tr-TR" dirty="0" err="1" smtClean="0"/>
              <a:t>Epidural</a:t>
            </a:r>
            <a:r>
              <a:rPr lang="tr-TR" dirty="0" smtClean="0"/>
              <a:t> anestezi</a:t>
            </a:r>
          </a:p>
          <a:p>
            <a:pPr lvl="1"/>
            <a:r>
              <a:rPr lang="tr-TR" u="sng" dirty="0" smtClean="0"/>
              <a:t>&gt;</a:t>
            </a:r>
            <a:r>
              <a:rPr lang="tr-TR" dirty="0" smtClean="0"/>
              <a:t>5 parite</a:t>
            </a:r>
          </a:p>
          <a:p>
            <a:pPr marL="457200" lvl="1" indent="0" algn="r">
              <a:buNone/>
            </a:pPr>
            <a:r>
              <a:rPr lang="en-US" sz="1400" dirty="0"/>
              <a:t>Greenberg MB</a:t>
            </a:r>
            <a:r>
              <a:rPr lang="en-US" sz="1400" dirty="0" smtClean="0"/>
              <a:t>,</a:t>
            </a:r>
            <a:r>
              <a:rPr lang="tr-TR" sz="1400" dirty="0"/>
              <a:t> et al. </a:t>
            </a:r>
            <a:r>
              <a:rPr lang="tr-TR" sz="1400" dirty="0" err="1"/>
              <a:t>Am</a:t>
            </a:r>
            <a:r>
              <a:rPr lang="tr-TR" sz="1400" dirty="0"/>
              <a:t> J </a:t>
            </a:r>
            <a:r>
              <a:rPr lang="tr-TR" sz="1400" dirty="0" err="1"/>
              <a:t>Obstet</a:t>
            </a:r>
            <a:r>
              <a:rPr lang="tr-TR" sz="1400" dirty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. 2007;197:428</a:t>
            </a:r>
            <a:r>
              <a:rPr lang="tr-TR" sz="1400" dirty="0" smtClean="0"/>
              <a:t>.</a:t>
            </a:r>
          </a:p>
          <a:p>
            <a:pPr marL="457200" lvl="1" indent="0" algn="r">
              <a:buNone/>
            </a:pPr>
            <a:r>
              <a:rPr lang="en-US" sz="1400" dirty="0"/>
              <a:t>Greenberg M</a:t>
            </a:r>
            <a:r>
              <a:rPr lang="en-US" sz="1400" dirty="0" smtClean="0"/>
              <a:t>,</a:t>
            </a:r>
            <a:r>
              <a:rPr lang="tr-TR" sz="1400" dirty="0"/>
              <a:t> et al. </a:t>
            </a:r>
            <a:r>
              <a:rPr lang="tr-TR" sz="1400" dirty="0" err="1"/>
              <a:t>Am</a:t>
            </a:r>
            <a:r>
              <a:rPr lang="tr-TR" sz="1400" dirty="0"/>
              <a:t> J </a:t>
            </a:r>
            <a:r>
              <a:rPr lang="tr-TR" sz="1400" dirty="0" err="1"/>
              <a:t>Obstet</a:t>
            </a:r>
            <a:r>
              <a:rPr lang="tr-TR" sz="1400" dirty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. 2006;195:743.</a:t>
            </a:r>
            <a:endParaRPr lang="en-US" sz="1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9127" y="1784840"/>
            <a:ext cx="5181600" cy="336745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dirty="0" err="1" smtClean="0"/>
              <a:t>Epidural</a:t>
            </a:r>
            <a:r>
              <a:rPr lang="tr-TR" dirty="0" smtClean="0"/>
              <a:t> analjezinin doğumun 2. </a:t>
            </a:r>
            <a:r>
              <a:rPr lang="tr-TR" dirty="0"/>
              <a:t>evresini </a:t>
            </a:r>
            <a:r>
              <a:rPr lang="tr-TR" dirty="0" smtClean="0"/>
              <a:t>uzattığı, bildirilmiştir.</a:t>
            </a:r>
          </a:p>
          <a:p>
            <a:pPr lvl="1"/>
            <a:r>
              <a:rPr lang="tr-TR" sz="2000" dirty="0" err="1" smtClean="0"/>
              <a:t>Cochrane</a:t>
            </a:r>
            <a:r>
              <a:rPr lang="tr-TR" sz="2000" dirty="0" smtClean="0"/>
              <a:t> meta-analizi,  13 RCT</a:t>
            </a:r>
          </a:p>
          <a:p>
            <a:pPr lvl="1"/>
            <a:r>
              <a:rPr lang="tr-TR" sz="2000" dirty="0" smtClean="0"/>
              <a:t>ACOG/SMFM</a:t>
            </a:r>
          </a:p>
          <a:p>
            <a:pPr lvl="1"/>
            <a:r>
              <a:rPr lang="tr-TR" sz="2000" dirty="0" smtClean="0"/>
              <a:t>N=33.239 olgu, </a:t>
            </a:r>
            <a:r>
              <a:rPr lang="tr-TR" sz="2000" dirty="0" err="1" smtClean="0"/>
              <a:t>Epidural</a:t>
            </a:r>
            <a:r>
              <a:rPr lang="tr-TR" sz="2000" dirty="0" smtClean="0"/>
              <a:t> anestezi 2. evreyi uzatıyor. (</a:t>
            </a:r>
            <a:r>
              <a:rPr lang="tr-TR" sz="2000" dirty="0" err="1" smtClean="0"/>
              <a:t>Cheng</a:t>
            </a:r>
            <a:r>
              <a:rPr lang="tr-TR" sz="2000" dirty="0" smtClean="0"/>
              <a:t> Y, et al. 2014)</a:t>
            </a:r>
          </a:p>
          <a:p>
            <a:pPr marL="457200" lvl="1" indent="0" algn="r">
              <a:buNone/>
            </a:pPr>
            <a:r>
              <a:rPr lang="tr-TR" sz="1400" dirty="0"/>
              <a:t>Anim-</a:t>
            </a:r>
            <a:r>
              <a:rPr lang="tr-TR" sz="1400" dirty="0" err="1"/>
              <a:t>Somuah</a:t>
            </a:r>
            <a:r>
              <a:rPr lang="tr-TR" sz="1400" dirty="0"/>
              <a:t> M, et al. </a:t>
            </a:r>
            <a:r>
              <a:rPr lang="tr-TR" sz="1400" dirty="0" err="1"/>
              <a:t>Cochrane</a:t>
            </a:r>
            <a:r>
              <a:rPr lang="tr-TR" sz="1400" dirty="0"/>
              <a:t> Database </a:t>
            </a:r>
            <a:r>
              <a:rPr lang="tr-TR" sz="1400" dirty="0" err="1"/>
              <a:t>Syst</a:t>
            </a:r>
            <a:r>
              <a:rPr lang="tr-TR" sz="1400" dirty="0"/>
              <a:t> </a:t>
            </a:r>
            <a:r>
              <a:rPr lang="tr-TR" sz="1400" dirty="0" err="1"/>
              <a:t>Rev</a:t>
            </a:r>
            <a:r>
              <a:rPr lang="tr-TR" sz="1400" dirty="0"/>
              <a:t>. 2011;(12):Art. No.: CD000331</a:t>
            </a:r>
            <a:r>
              <a:rPr lang="tr-TR" sz="1400" dirty="0" smtClean="0"/>
              <a:t>.</a:t>
            </a:r>
          </a:p>
          <a:p>
            <a:pPr marL="457200" lvl="1" indent="0" algn="r">
              <a:buNone/>
            </a:pPr>
            <a:r>
              <a:rPr lang="tr-TR" sz="1400" dirty="0" err="1"/>
              <a:t>Cheng</a:t>
            </a:r>
            <a:r>
              <a:rPr lang="tr-TR" sz="1400" dirty="0"/>
              <a:t> Y, et al. </a:t>
            </a:r>
            <a:r>
              <a:rPr lang="tr-TR" sz="1400" dirty="0" err="1"/>
              <a:t>Obstet</a:t>
            </a:r>
            <a:r>
              <a:rPr lang="tr-TR" sz="1400" dirty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. 2014;123:527</a:t>
            </a:r>
            <a:r>
              <a:rPr lang="tr-TR" sz="1400" dirty="0" smtClean="0"/>
              <a:t>.</a:t>
            </a:r>
          </a:p>
          <a:p>
            <a:pPr marL="457200" lvl="1" indent="0" algn="r">
              <a:buNone/>
            </a:pPr>
            <a:r>
              <a:rPr lang="en-US" sz="1400" dirty="0"/>
              <a:t>Obstetrics Care Consensus No. 1: Safe prevention of the primary cesarean delivery. </a:t>
            </a:r>
            <a:r>
              <a:rPr lang="en-US" sz="1400" dirty="0" err="1"/>
              <a:t>Obstet</a:t>
            </a:r>
            <a:r>
              <a:rPr lang="en-US" sz="1400" dirty="0"/>
              <a:t> Gynecol. 2014;123(3):693.</a:t>
            </a:r>
            <a:endParaRPr lang="tr-TR" sz="1400" dirty="0" smtClean="0"/>
          </a:p>
          <a:p>
            <a:pPr lvl="1"/>
            <a:endParaRPr lang="en-US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845127" y="321800"/>
            <a:ext cx="10515600" cy="132556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Seyri (7)</a:t>
            </a:r>
            <a:endParaRPr lang="en-US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127" y="5187462"/>
            <a:ext cx="5181600" cy="15298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49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67750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tr-TR" b="1" u="sng" dirty="0" smtClean="0"/>
              <a:t>Doğumun 3. Evresi</a:t>
            </a:r>
          </a:p>
          <a:p>
            <a:r>
              <a:rPr lang="tr-TR" dirty="0" smtClean="0"/>
              <a:t>Genel olarak kısadır.</a:t>
            </a:r>
          </a:p>
          <a:p>
            <a:r>
              <a:rPr lang="tr-TR" b="1" u="sng" dirty="0" smtClean="0"/>
              <a:t>&gt;</a:t>
            </a:r>
            <a:r>
              <a:rPr lang="tr-TR" b="1" dirty="0" smtClean="0"/>
              <a:t> 30 </a:t>
            </a:r>
            <a:r>
              <a:rPr lang="tr-TR" b="1" dirty="0" err="1" smtClean="0"/>
              <a:t>dak</a:t>
            </a:r>
            <a:r>
              <a:rPr lang="tr-TR" b="1" dirty="0" smtClean="0"/>
              <a:t>, olguların %3</a:t>
            </a:r>
          </a:p>
          <a:p>
            <a:r>
              <a:rPr lang="tr-TR" dirty="0" smtClean="0"/>
              <a:t>30 </a:t>
            </a:r>
            <a:r>
              <a:rPr lang="tr-TR" dirty="0" err="1" smtClean="0"/>
              <a:t>Dak</a:t>
            </a:r>
            <a:r>
              <a:rPr lang="tr-TR" dirty="0" smtClean="0"/>
              <a:t> uzun sürmesi </a:t>
            </a:r>
            <a:r>
              <a:rPr lang="tr-TR" dirty="0" err="1" smtClean="0"/>
              <a:t>morbidite</a:t>
            </a:r>
            <a:r>
              <a:rPr lang="tr-TR" dirty="0" smtClean="0"/>
              <a:t> artışına neden olur:</a:t>
            </a:r>
          </a:p>
          <a:p>
            <a:pPr lvl="1"/>
            <a:r>
              <a:rPr lang="tr-TR" dirty="0" smtClean="0"/>
              <a:t>&gt;500ml kan kaybı</a:t>
            </a:r>
          </a:p>
          <a:p>
            <a:pPr lvl="1"/>
            <a:r>
              <a:rPr lang="tr-TR" dirty="0" smtClean="0"/>
              <a:t>&lt;%10 </a:t>
            </a:r>
            <a:r>
              <a:rPr lang="tr-TR" dirty="0" err="1" smtClean="0"/>
              <a:t>Hematokrit</a:t>
            </a:r>
            <a:endParaRPr lang="tr-TR" dirty="0" smtClean="0"/>
          </a:p>
          <a:p>
            <a:pPr lvl="1"/>
            <a:r>
              <a:rPr lang="tr-TR" dirty="0" smtClean="0"/>
              <a:t>D&amp;C gereksinimi</a:t>
            </a:r>
          </a:p>
          <a:p>
            <a:pPr lvl="1"/>
            <a:r>
              <a:rPr lang="tr-TR" dirty="0" smtClean="0"/>
              <a:t>&gt;X6 artmış, </a:t>
            </a:r>
            <a:r>
              <a:rPr lang="tr-TR" dirty="0" err="1" smtClean="0"/>
              <a:t>postpartum</a:t>
            </a:r>
            <a:r>
              <a:rPr lang="tr-TR" dirty="0" smtClean="0"/>
              <a:t> </a:t>
            </a:r>
            <a:r>
              <a:rPr lang="tr-TR" dirty="0" err="1" smtClean="0"/>
              <a:t>hemoraji</a:t>
            </a:r>
            <a:endParaRPr lang="tr-TR" dirty="0" smtClean="0"/>
          </a:p>
          <a:p>
            <a:pPr marL="457200" lvl="1" indent="0" algn="r">
              <a:buNone/>
            </a:pPr>
            <a:endParaRPr lang="tr-TR" sz="1400" dirty="0" smtClean="0"/>
          </a:p>
          <a:p>
            <a:pPr marL="457200" lvl="1" indent="0" algn="r">
              <a:buNone/>
            </a:pPr>
            <a:r>
              <a:rPr lang="en-US" sz="1400" dirty="0" err="1" smtClean="0"/>
              <a:t>Magann</a:t>
            </a:r>
            <a:r>
              <a:rPr lang="en-US" sz="1400" dirty="0" smtClean="0"/>
              <a:t> </a:t>
            </a:r>
            <a:r>
              <a:rPr lang="en-US" sz="1400" dirty="0"/>
              <a:t>E</a:t>
            </a:r>
            <a:r>
              <a:rPr lang="en-US" sz="1400" dirty="0" smtClean="0"/>
              <a:t>,</a:t>
            </a:r>
            <a:r>
              <a:rPr lang="tr-TR" sz="1400" dirty="0" smtClean="0"/>
              <a:t> et al. </a:t>
            </a:r>
            <a:r>
              <a:rPr lang="en-US" sz="1400" dirty="0" err="1"/>
              <a:t>Obstet</a:t>
            </a:r>
            <a:r>
              <a:rPr lang="en-US" sz="1400" dirty="0"/>
              <a:t> </a:t>
            </a:r>
            <a:r>
              <a:rPr lang="en-US" sz="1400" dirty="0" err="1"/>
              <a:t>Gynecol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North Am. 2005;32(2):323.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677508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tr-TR" dirty="0" smtClean="0"/>
              <a:t>Uzamış 3. evre olgularda, plasentanın elle halası ve kanama kontrolü gerekebilir.</a:t>
            </a:r>
          </a:p>
          <a:p>
            <a:pPr algn="ctr"/>
            <a:r>
              <a:rPr lang="tr-TR" b="1" u="sng" dirty="0" smtClean="0"/>
              <a:t>RİSK FAKTÖRLERİ:</a:t>
            </a:r>
          </a:p>
          <a:p>
            <a:pPr lvl="1"/>
            <a:r>
              <a:rPr lang="tr-TR" dirty="0" err="1" smtClean="0"/>
              <a:t>Preterm</a:t>
            </a:r>
            <a:r>
              <a:rPr lang="tr-TR" dirty="0" smtClean="0"/>
              <a:t> Eylem</a:t>
            </a:r>
          </a:p>
          <a:p>
            <a:pPr lvl="1"/>
            <a:r>
              <a:rPr lang="tr-TR" dirty="0" smtClean="0"/>
              <a:t>PIH</a:t>
            </a:r>
          </a:p>
          <a:p>
            <a:pPr lvl="1"/>
            <a:r>
              <a:rPr lang="tr-TR" dirty="0" smtClean="0"/>
              <a:t>Doğum İndüksiyonu</a:t>
            </a:r>
          </a:p>
          <a:p>
            <a:pPr lvl="1"/>
            <a:r>
              <a:rPr lang="tr-TR" dirty="0" err="1" smtClean="0"/>
              <a:t>Nuliparite</a:t>
            </a:r>
            <a:endParaRPr lang="tr-TR" dirty="0" smtClean="0"/>
          </a:p>
          <a:p>
            <a:pPr lvl="1"/>
            <a:r>
              <a:rPr lang="tr-TR" dirty="0" err="1" smtClean="0"/>
              <a:t>Maternal</a:t>
            </a:r>
            <a:r>
              <a:rPr lang="tr-TR" dirty="0" smtClean="0"/>
              <a:t> yaş (&gt;35)</a:t>
            </a:r>
          </a:p>
          <a:p>
            <a:pPr lvl="1"/>
            <a:r>
              <a:rPr lang="tr-TR" dirty="0" smtClean="0"/>
              <a:t>Doğumun 2. evresinin &gt;2 saat olması</a:t>
            </a:r>
          </a:p>
          <a:p>
            <a:pPr marL="457200" lvl="1" indent="0" algn="r">
              <a:buNone/>
            </a:pPr>
            <a:r>
              <a:rPr lang="en-US" sz="1500" dirty="0" err="1"/>
              <a:t>Magann</a:t>
            </a:r>
            <a:r>
              <a:rPr lang="en-US" sz="1500" dirty="0"/>
              <a:t> E</a:t>
            </a:r>
            <a:r>
              <a:rPr lang="en-US" sz="1500" dirty="0" smtClean="0"/>
              <a:t>,</a:t>
            </a:r>
            <a:r>
              <a:rPr lang="tr-TR" sz="1500" dirty="0"/>
              <a:t> et al. </a:t>
            </a:r>
            <a:r>
              <a:rPr lang="tr-TR" sz="1500" dirty="0" err="1"/>
              <a:t>Gynecol</a:t>
            </a:r>
            <a:r>
              <a:rPr lang="tr-TR" sz="1500" dirty="0"/>
              <a:t> </a:t>
            </a:r>
            <a:r>
              <a:rPr lang="tr-TR" sz="1500" dirty="0" err="1"/>
              <a:t>Obstet</a:t>
            </a:r>
            <a:r>
              <a:rPr lang="tr-TR" sz="1500" dirty="0"/>
              <a:t> </a:t>
            </a:r>
            <a:r>
              <a:rPr lang="tr-TR" sz="1500" dirty="0" err="1"/>
              <a:t>Invest</a:t>
            </a:r>
            <a:r>
              <a:rPr lang="tr-TR" sz="1500" dirty="0"/>
              <a:t>. 2008;65(3):201</a:t>
            </a:r>
            <a:r>
              <a:rPr lang="tr-TR" sz="1500" dirty="0" smtClean="0"/>
              <a:t>.</a:t>
            </a:r>
          </a:p>
          <a:p>
            <a:pPr marL="457200" lvl="1" indent="0" algn="r">
              <a:buNone/>
            </a:pPr>
            <a:r>
              <a:rPr lang="en-US" sz="1500" dirty="0" err="1"/>
              <a:t>Dombrowski</a:t>
            </a:r>
            <a:r>
              <a:rPr lang="en-US" sz="1500" dirty="0"/>
              <a:t> M</a:t>
            </a:r>
            <a:r>
              <a:rPr lang="en-US" sz="1500" dirty="0" smtClean="0"/>
              <a:t>,</a:t>
            </a:r>
            <a:r>
              <a:rPr lang="tr-TR" sz="1500" dirty="0" smtClean="0"/>
              <a:t> </a:t>
            </a:r>
            <a:r>
              <a:rPr lang="tr-TR" sz="1500" dirty="0"/>
              <a:t>et al. </a:t>
            </a:r>
            <a:r>
              <a:rPr lang="tr-TR" sz="1500" dirty="0" err="1"/>
              <a:t>Am</a:t>
            </a:r>
            <a:r>
              <a:rPr lang="tr-TR" sz="1500" dirty="0"/>
              <a:t> J </a:t>
            </a:r>
            <a:r>
              <a:rPr lang="tr-TR" sz="1500" dirty="0" err="1"/>
              <a:t>Obstet</a:t>
            </a:r>
            <a:r>
              <a:rPr lang="tr-TR" sz="1500" dirty="0"/>
              <a:t> </a:t>
            </a:r>
            <a:r>
              <a:rPr lang="tr-TR" sz="1500" dirty="0" err="1"/>
              <a:t>Gynecol</a:t>
            </a:r>
            <a:r>
              <a:rPr lang="tr-TR" sz="1500" dirty="0"/>
              <a:t>. 1995;172:1279. </a:t>
            </a:r>
            <a:endParaRPr lang="en-US" sz="1500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Seyri (8)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80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65431"/>
          </a:xfrm>
        </p:spPr>
        <p:txBody>
          <a:bodyPr/>
          <a:lstStyle/>
          <a:p>
            <a:r>
              <a:rPr lang="tr-TR" b="1" dirty="0" err="1" smtClean="0"/>
              <a:t>Postpartum</a:t>
            </a:r>
            <a:r>
              <a:rPr lang="tr-TR" b="1" dirty="0" smtClean="0"/>
              <a:t> </a:t>
            </a:r>
            <a:r>
              <a:rPr lang="tr-TR" b="1" dirty="0" err="1" smtClean="0"/>
              <a:t>Hemorajinin</a:t>
            </a:r>
            <a:r>
              <a:rPr lang="tr-TR" b="1" dirty="0" smtClean="0"/>
              <a:t> yönetiminde:</a:t>
            </a:r>
          </a:p>
          <a:p>
            <a:pPr lvl="1"/>
            <a:r>
              <a:rPr lang="tr-TR" dirty="0" err="1"/>
              <a:t>Uterotonik</a:t>
            </a:r>
            <a:r>
              <a:rPr lang="tr-TR" dirty="0"/>
              <a:t> ajanların </a:t>
            </a: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err="1"/>
              <a:t>anterior</a:t>
            </a:r>
            <a:r>
              <a:rPr lang="tr-TR" dirty="0"/>
              <a:t> omuz doğar doğmaz verilmesi</a:t>
            </a:r>
          </a:p>
          <a:p>
            <a:pPr lvl="1"/>
            <a:r>
              <a:rPr lang="tr-TR" dirty="0"/>
              <a:t>Erken </a:t>
            </a:r>
            <a:r>
              <a:rPr lang="tr-TR" dirty="0" err="1"/>
              <a:t>umblikal</a:t>
            </a:r>
            <a:r>
              <a:rPr lang="tr-TR" dirty="0"/>
              <a:t> </a:t>
            </a:r>
            <a:r>
              <a:rPr lang="tr-TR" dirty="0" err="1"/>
              <a:t>kord</a:t>
            </a:r>
            <a:r>
              <a:rPr lang="tr-TR" dirty="0"/>
              <a:t> </a:t>
            </a:r>
            <a:r>
              <a:rPr lang="tr-TR" dirty="0" err="1"/>
              <a:t>klempi</a:t>
            </a:r>
            <a:r>
              <a:rPr lang="tr-TR" dirty="0"/>
              <a:t>,</a:t>
            </a:r>
          </a:p>
          <a:p>
            <a:pPr lvl="1"/>
            <a:r>
              <a:rPr lang="tr-TR" dirty="0" err="1"/>
              <a:t>Umblikal</a:t>
            </a:r>
            <a:r>
              <a:rPr lang="tr-TR" dirty="0"/>
              <a:t> kordun kontrollü traksiyonu,</a:t>
            </a:r>
          </a:p>
          <a:p>
            <a:pPr lvl="1"/>
            <a:r>
              <a:rPr lang="tr-TR" dirty="0" err="1"/>
              <a:t>Fundus</a:t>
            </a:r>
            <a:r>
              <a:rPr lang="tr-TR" dirty="0"/>
              <a:t> masajı  önemlidir.</a:t>
            </a:r>
            <a:endParaRPr lang="en-US" dirty="0"/>
          </a:p>
          <a:p>
            <a:r>
              <a:rPr lang="tr-TR" b="1" dirty="0"/>
              <a:t> </a:t>
            </a:r>
            <a:r>
              <a:rPr lang="tr-TR" b="1" dirty="0" smtClean="0"/>
              <a:t>«</a:t>
            </a:r>
            <a:r>
              <a:rPr lang="tr-TR" b="1" dirty="0" err="1" smtClean="0"/>
              <a:t>Cochrane</a:t>
            </a:r>
            <a:r>
              <a:rPr lang="tr-TR" b="1" dirty="0" smtClean="0"/>
              <a:t> meta-analiz»</a:t>
            </a:r>
          </a:p>
          <a:p>
            <a:pPr lvl="1"/>
            <a:r>
              <a:rPr lang="tr-TR" dirty="0" smtClean="0"/>
              <a:t>N=7, «Aktif 3. evre yönetimi etkinliği»,</a:t>
            </a:r>
          </a:p>
          <a:p>
            <a:pPr lvl="1"/>
            <a:r>
              <a:rPr lang="tr-TR" dirty="0" smtClean="0"/>
              <a:t>&lt;1000ml kan kaybı,  (RR:0,34    %95 CI=0,14-0,87)</a:t>
            </a:r>
          </a:p>
          <a:p>
            <a:pPr lvl="1"/>
            <a:r>
              <a:rPr lang="tr-TR" dirty="0" smtClean="0"/>
              <a:t>&lt;9gr HB-Anemi,        (RR:0,50    %95CI=0,30-0,83)</a:t>
            </a:r>
          </a:p>
          <a:p>
            <a:pPr lvl="1"/>
            <a:r>
              <a:rPr lang="tr-TR" dirty="0" smtClean="0"/>
              <a:t>Düşük doğum ağırlığı sıklığı artıyor**************(erken </a:t>
            </a:r>
            <a:r>
              <a:rPr lang="tr-TR" dirty="0" err="1" smtClean="0"/>
              <a:t>kord</a:t>
            </a:r>
            <a:r>
              <a:rPr lang="tr-TR" dirty="0" smtClean="0"/>
              <a:t> </a:t>
            </a:r>
            <a:r>
              <a:rPr lang="tr-TR" dirty="0" err="1" smtClean="0"/>
              <a:t>klemp</a:t>
            </a:r>
            <a:r>
              <a:rPr lang="tr-TR" dirty="0" smtClean="0"/>
              <a:t> etkisi)</a:t>
            </a:r>
          </a:p>
          <a:p>
            <a:pPr marL="457200" lvl="1" indent="0" algn="r">
              <a:buNone/>
            </a:pPr>
            <a:r>
              <a:rPr lang="tr-TR" sz="1800" dirty="0" err="1"/>
              <a:t>Begley</a:t>
            </a:r>
            <a:r>
              <a:rPr lang="tr-TR" sz="1800" dirty="0"/>
              <a:t> C, et al. </a:t>
            </a:r>
            <a:r>
              <a:rPr lang="tr-TR" sz="1800" dirty="0" err="1"/>
              <a:t>Cochrane</a:t>
            </a:r>
            <a:r>
              <a:rPr lang="tr-TR" sz="1800" dirty="0"/>
              <a:t> Database </a:t>
            </a:r>
            <a:r>
              <a:rPr lang="tr-TR" sz="1800" dirty="0" err="1"/>
              <a:t>Syst</a:t>
            </a:r>
            <a:r>
              <a:rPr lang="tr-TR" sz="1800" dirty="0"/>
              <a:t> </a:t>
            </a:r>
            <a:r>
              <a:rPr lang="tr-TR" sz="1800" dirty="0" err="1"/>
              <a:t>Rev</a:t>
            </a:r>
            <a:r>
              <a:rPr lang="tr-TR" sz="1800" dirty="0"/>
              <a:t>. 2011;(11):CD007412.</a:t>
            </a:r>
            <a:endParaRPr lang="tr-TR" sz="1800" dirty="0" smtClean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Seyri (9): </a:t>
            </a:r>
            <a:r>
              <a:rPr lang="tr-TR" sz="2800" b="1" dirty="0" smtClean="0"/>
              <a:t>3. evre/</a:t>
            </a:r>
            <a:r>
              <a:rPr lang="tr-TR" sz="2800" b="1" dirty="0" err="1" smtClean="0"/>
              <a:t>Postpartum</a:t>
            </a:r>
            <a:r>
              <a:rPr lang="tr-TR" sz="2800" b="1" dirty="0" smtClean="0"/>
              <a:t> kanama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308295" y="4783015"/>
            <a:ext cx="6836899" cy="759656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54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Spontan</a:t>
            </a:r>
            <a:r>
              <a:rPr lang="tr-TR" b="1" dirty="0" smtClean="0"/>
              <a:t> </a:t>
            </a:r>
            <a:r>
              <a:rPr lang="tr-TR" b="1" dirty="0" err="1" smtClean="0"/>
              <a:t>Vaginal</a:t>
            </a:r>
            <a:r>
              <a:rPr lang="tr-TR" b="1" dirty="0" smtClean="0"/>
              <a:t> Doğum(1)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Vaginal</a:t>
            </a:r>
            <a:r>
              <a:rPr lang="tr-TR" dirty="0" smtClean="0"/>
              <a:t> Doğuma hazırlamada, doğumun </a:t>
            </a:r>
            <a:r>
              <a:rPr lang="tr-TR" dirty="0" err="1" smtClean="0"/>
              <a:t>progresyonu</a:t>
            </a:r>
            <a:r>
              <a:rPr lang="tr-TR" dirty="0" smtClean="0"/>
              <a:t>, </a:t>
            </a:r>
            <a:r>
              <a:rPr lang="tr-TR" dirty="0" err="1" smtClean="0"/>
              <a:t>fetal</a:t>
            </a:r>
            <a:r>
              <a:rPr lang="tr-TR" dirty="0" smtClean="0"/>
              <a:t> pozisyon ve doğum komplikasyonları hakkında hazırlıklı olunmalıdır. Gebenin değerlendirilmesi ve </a:t>
            </a:r>
            <a:r>
              <a:rPr lang="tr-TR" b="1" u="sng" dirty="0" smtClean="0"/>
              <a:t>EN UYGUN YERDE </a:t>
            </a:r>
            <a:r>
              <a:rPr lang="tr-TR" dirty="0" smtClean="0"/>
              <a:t>DOĞUMUNUN YAPTIRILMASI planlanmalıdır.</a:t>
            </a:r>
          </a:p>
          <a:p>
            <a:pPr lvl="1"/>
            <a:r>
              <a:rPr lang="tr-TR" dirty="0"/>
              <a:t>Doğum için en uygun pozisyon KADIN İÇİN, «</a:t>
            </a:r>
            <a:r>
              <a:rPr lang="tr-TR" dirty="0" err="1"/>
              <a:t>lateral</a:t>
            </a:r>
            <a:r>
              <a:rPr lang="tr-TR" dirty="0"/>
              <a:t> </a:t>
            </a:r>
            <a:r>
              <a:rPr lang="tr-TR" dirty="0" err="1"/>
              <a:t>Sim’s</a:t>
            </a:r>
            <a:r>
              <a:rPr lang="tr-TR" dirty="0"/>
              <a:t>» veya «</a:t>
            </a:r>
            <a:r>
              <a:rPr lang="tr-TR" dirty="0" err="1"/>
              <a:t>Parsiyel</a:t>
            </a:r>
            <a:r>
              <a:rPr lang="tr-TR" dirty="0"/>
              <a:t> oturma» pozisyonudur.</a:t>
            </a:r>
          </a:p>
          <a:p>
            <a:pPr lvl="1"/>
            <a:r>
              <a:rPr lang="tr-TR" dirty="0"/>
              <a:t>«</a:t>
            </a:r>
            <a:r>
              <a:rPr lang="tr-TR" dirty="0" err="1"/>
              <a:t>Litotomi</a:t>
            </a:r>
            <a:r>
              <a:rPr lang="tr-TR" dirty="0"/>
              <a:t> pozisyonu», ise hekim için en uygun olanıdır. </a:t>
            </a:r>
            <a:endParaRPr lang="en-US" dirty="0"/>
          </a:p>
          <a:p>
            <a:r>
              <a:rPr lang="tr-TR" b="1" dirty="0" err="1" smtClean="0"/>
              <a:t>Spontan</a:t>
            </a:r>
            <a:r>
              <a:rPr lang="tr-TR" b="1" dirty="0" smtClean="0"/>
              <a:t> Vajinal Doğum Asistansı: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dirty="0" err="1" smtClean="0"/>
              <a:t>Maternal</a:t>
            </a:r>
            <a:r>
              <a:rPr lang="tr-TR" dirty="0" smtClean="0"/>
              <a:t> travmanın </a:t>
            </a:r>
            <a:r>
              <a:rPr lang="tr-TR" dirty="0" err="1" smtClean="0"/>
              <a:t>minimalize</a:t>
            </a:r>
            <a:r>
              <a:rPr lang="tr-TR" dirty="0" smtClean="0"/>
              <a:t> edilmesi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dirty="0" err="1" smtClean="0"/>
              <a:t>Fetal</a:t>
            </a:r>
            <a:r>
              <a:rPr lang="tr-TR" dirty="0" smtClean="0"/>
              <a:t> yaralanmanın engellenmesi</a:t>
            </a:r>
          </a:p>
          <a:p>
            <a:pPr marL="914400" lvl="1" indent="-457200">
              <a:buFont typeface="+mj-lt"/>
              <a:buAutoNum type="arabicPeriod"/>
            </a:pPr>
            <a:r>
              <a:rPr lang="tr-TR" dirty="0" smtClean="0"/>
              <a:t>Yeni doğana optimal yardım</a:t>
            </a:r>
            <a:endParaRPr lang="tr-TR" dirty="0"/>
          </a:p>
          <a:p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845127" y="4254366"/>
            <a:ext cx="10515600" cy="173254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81263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Bebeğin doğumu ile birlikte rutin «</a:t>
            </a:r>
            <a:r>
              <a:rPr lang="tr-TR" dirty="0" err="1" smtClean="0"/>
              <a:t>DeLee</a:t>
            </a:r>
            <a:r>
              <a:rPr lang="tr-TR" dirty="0" smtClean="0"/>
              <a:t> </a:t>
            </a:r>
            <a:r>
              <a:rPr lang="tr-TR" dirty="0" err="1" smtClean="0"/>
              <a:t>Aspirasyon</a:t>
            </a:r>
            <a:r>
              <a:rPr lang="tr-TR" dirty="0" smtClean="0"/>
              <a:t>», önerilmemektedir. Yapılan </a:t>
            </a:r>
            <a:r>
              <a:rPr lang="tr-TR" dirty="0" err="1" smtClean="0"/>
              <a:t>suction</a:t>
            </a:r>
            <a:r>
              <a:rPr lang="tr-TR" dirty="0" smtClean="0"/>
              <a:t> işleminin birçok olguda travma ve solunum güçlüğüne  neden olabileceği bildirilmektedir.</a:t>
            </a:r>
          </a:p>
          <a:p>
            <a:pPr lvl="1"/>
            <a:r>
              <a:rPr lang="tr-TR" dirty="0"/>
              <a:t>ACOG ve AAP: </a:t>
            </a:r>
            <a:r>
              <a:rPr lang="tr-TR" dirty="0" err="1"/>
              <a:t>mekonyum</a:t>
            </a:r>
            <a:r>
              <a:rPr lang="tr-TR" dirty="0"/>
              <a:t> varlığında bir, </a:t>
            </a:r>
            <a:r>
              <a:rPr lang="tr-TR" dirty="0" err="1"/>
              <a:t>deprese</a:t>
            </a:r>
            <a:r>
              <a:rPr lang="tr-TR" dirty="0"/>
              <a:t> bebek değilse, rutin </a:t>
            </a:r>
            <a:r>
              <a:rPr lang="tr-TR" dirty="0" err="1"/>
              <a:t>aspirasyon</a:t>
            </a:r>
            <a:r>
              <a:rPr lang="tr-TR" dirty="0"/>
              <a:t> </a:t>
            </a:r>
            <a:r>
              <a:rPr lang="tr-TR" dirty="0" err="1"/>
              <a:t>önermemektedirl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Bebek </a:t>
            </a:r>
            <a:r>
              <a:rPr lang="tr-TR" dirty="0" err="1"/>
              <a:t>deprese</a:t>
            </a:r>
            <a:r>
              <a:rPr lang="tr-TR" dirty="0"/>
              <a:t> ise, işlem önerilmektedir.</a:t>
            </a:r>
          </a:p>
          <a:p>
            <a:pPr marL="457200" lvl="1" indent="0" algn="r">
              <a:buNone/>
            </a:pPr>
            <a:r>
              <a:rPr lang="en-US" sz="1800" dirty="0"/>
              <a:t>ACOG Committee Obstetric Practice.</a:t>
            </a:r>
            <a:r>
              <a:rPr lang="tr-TR" sz="1800" dirty="0"/>
              <a:t> </a:t>
            </a:r>
            <a:r>
              <a:rPr lang="tr-TR" sz="1800" dirty="0" err="1"/>
              <a:t>Obstet</a:t>
            </a:r>
            <a:r>
              <a:rPr lang="tr-TR" sz="1800" dirty="0"/>
              <a:t> </a:t>
            </a:r>
            <a:r>
              <a:rPr lang="tr-TR" sz="1800" dirty="0" err="1"/>
              <a:t>Gynecol</a:t>
            </a:r>
            <a:r>
              <a:rPr lang="tr-TR" sz="1800" dirty="0"/>
              <a:t>. 2006;108:1053.</a:t>
            </a:r>
          </a:p>
          <a:p>
            <a:pPr marL="457200" lvl="1" indent="0" algn="r">
              <a:buNone/>
            </a:pPr>
            <a:r>
              <a:rPr lang="en-US" sz="1800" dirty="0"/>
              <a:t>(ACOG) Committee Opinion No. 379</a:t>
            </a:r>
            <a:r>
              <a:rPr lang="tr-TR" sz="1800" dirty="0"/>
              <a:t>. </a:t>
            </a:r>
            <a:r>
              <a:rPr lang="tr-TR" sz="1800" dirty="0" err="1"/>
              <a:t>Obstet</a:t>
            </a:r>
            <a:r>
              <a:rPr lang="tr-TR" sz="1800" dirty="0"/>
              <a:t> </a:t>
            </a:r>
            <a:r>
              <a:rPr lang="tr-TR" sz="1800" dirty="0" err="1"/>
              <a:t>Gynecol</a:t>
            </a:r>
            <a:r>
              <a:rPr lang="tr-TR" sz="1800" dirty="0"/>
              <a:t>. 2007;110(3):739.</a:t>
            </a:r>
            <a:endParaRPr lang="en-US" sz="1800" dirty="0"/>
          </a:p>
          <a:p>
            <a:r>
              <a:rPr lang="tr-TR" dirty="0" smtClean="0"/>
              <a:t> Doğum sonrası </a:t>
            </a:r>
            <a:r>
              <a:rPr lang="tr-TR" dirty="0" err="1" smtClean="0"/>
              <a:t>kord</a:t>
            </a:r>
            <a:r>
              <a:rPr lang="tr-TR" dirty="0" smtClean="0"/>
              <a:t> </a:t>
            </a:r>
            <a:r>
              <a:rPr lang="tr-TR" dirty="0" err="1" smtClean="0"/>
              <a:t>klemp</a:t>
            </a:r>
            <a:r>
              <a:rPr lang="tr-TR" dirty="0" smtClean="0"/>
              <a:t> süresi, özellikle </a:t>
            </a:r>
            <a:r>
              <a:rPr lang="tr-TR" dirty="0" err="1" smtClean="0"/>
              <a:t>preterm</a:t>
            </a:r>
            <a:r>
              <a:rPr lang="tr-TR" dirty="0" smtClean="0"/>
              <a:t> </a:t>
            </a:r>
            <a:r>
              <a:rPr lang="tr-TR" dirty="0" err="1" smtClean="0"/>
              <a:t>infantlada</a:t>
            </a:r>
            <a:r>
              <a:rPr lang="tr-TR" dirty="0" smtClean="0"/>
              <a:t>; geciktirilirse, IVH, anemi, demir stokları açısından ve kök hücre açısından avantaj sağlamaktadır. Bu etkinlik </a:t>
            </a:r>
            <a:r>
              <a:rPr lang="tr-TR" dirty="0" err="1" smtClean="0"/>
              <a:t>term</a:t>
            </a:r>
            <a:r>
              <a:rPr lang="tr-TR" dirty="0" smtClean="0"/>
              <a:t> bebekte net değildir.</a:t>
            </a:r>
          </a:p>
          <a:p>
            <a:pPr marL="0" indent="0" algn="r">
              <a:buNone/>
            </a:pPr>
            <a:r>
              <a:rPr lang="tr-TR" sz="1700" dirty="0" err="1"/>
              <a:t>Rabe</a:t>
            </a:r>
            <a:r>
              <a:rPr lang="tr-TR" sz="1700" dirty="0"/>
              <a:t> H, et al. </a:t>
            </a:r>
            <a:r>
              <a:rPr lang="tr-TR" sz="1700" dirty="0" err="1"/>
              <a:t>Cochrane</a:t>
            </a:r>
            <a:r>
              <a:rPr lang="tr-TR" sz="1700" dirty="0"/>
              <a:t> Database </a:t>
            </a:r>
            <a:r>
              <a:rPr lang="tr-TR" sz="1700" dirty="0" err="1"/>
              <a:t>Syst</a:t>
            </a:r>
            <a:r>
              <a:rPr lang="tr-TR" sz="1700" dirty="0"/>
              <a:t> </a:t>
            </a:r>
            <a:r>
              <a:rPr lang="tr-TR" sz="1700" dirty="0" err="1"/>
              <a:t>Rev</a:t>
            </a:r>
            <a:r>
              <a:rPr lang="tr-TR" sz="1700" dirty="0"/>
              <a:t>. </a:t>
            </a:r>
            <a:r>
              <a:rPr lang="tr-TR" sz="1700" b="1" dirty="0"/>
              <a:t>2012</a:t>
            </a:r>
            <a:r>
              <a:rPr lang="tr-TR" sz="1700" dirty="0"/>
              <a:t>;(8):CD003248</a:t>
            </a:r>
            <a:r>
              <a:rPr lang="tr-TR" sz="1700" dirty="0" smtClean="0"/>
              <a:t>.</a:t>
            </a:r>
          </a:p>
          <a:p>
            <a:pPr marL="0" indent="0" algn="r">
              <a:buNone/>
            </a:pPr>
            <a:r>
              <a:rPr lang="en-US" sz="1700" dirty="0"/>
              <a:t>Committee on Obstetric Practice, American College of Obstetricians and Gynecologists</a:t>
            </a:r>
            <a:r>
              <a:rPr lang="en-US" sz="1700" dirty="0" smtClean="0"/>
              <a:t>.</a:t>
            </a:r>
            <a:r>
              <a:rPr lang="tr-TR" sz="1700" dirty="0"/>
              <a:t> </a:t>
            </a:r>
            <a:r>
              <a:rPr lang="tr-TR" sz="1700" dirty="0" err="1"/>
              <a:t>Obstet</a:t>
            </a:r>
            <a:r>
              <a:rPr lang="tr-TR" sz="1700" dirty="0"/>
              <a:t> </a:t>
            </a:r>
            <a:r>
              <a:rPr lang="tr-TR" sz="1700" dirty="0" err="1"/>
              <a:t>Gynecol</a:t>
            </a:r>
            <a:r>
              <a:rPr lang="tr-TR" sz="1700" dirty="0"/>
              <a:t>. </a:t>
            </a:r>
            <a:r>
              <a:rPr lang="tr-TR" sz="1700" b="1" dirty="0"/>
              <a:t>2012</a:t>
            </a:r>
            <a:r>
              <a:rPr lang="tr-TR" sz="1700" dirty="0"/>
              <a:t>;120:1522-1526.</a:t>
            </a:r>
          </a:p>
          <a:p>
            <a:endParaRPr lang="tr-TR" dirty="0" smtClean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27053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Spontan</a:t>
            </a:r>
            <a:r>
              <a:rPr lang="tr-TR" b="1" dirty="0" smtClean="0"/>
              <a:t> </a:t>
            </a:r>
            <a:r>
              <a:rPr lang="tr-TR" b="1" dirty="0" err="1" smtClean="0"/>
              <a:t>Vaginal</a:t>
            </a:r>
            <a:r>
              <a:rPr lang="tr-TR" b="1" dirty="0" smtClean="0"/>
              <a:t> Doğum(2)</a:t>
            </a:r>
            <a:endParaRPr lang="en-US" b="1" dirty="0"/>
          </a:p>
        </p:txBody>
      </p:sp>
      <p:sp>
        <p:nvSpPr>
          <p:cNvPr id="2" name="5-Point Star 1"/>
          <p:cNvSpPr/>
          <p:nvPr/>
        </p:nvSpPr>
        <p:spPr>
          <a:xfrm>
            <a:off x="267286" y="5008098"/>
            <a:ext cx="577841" cy="52050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Doğumu takip eden süreçte, bebeğin kuru ve ılık bir havlu ile satılıp, anne ile hemen yakın temasının sağlanması önemlidir (ten-tene Temas). </a:t>
            </a:r>
            <a:r>
              <a:rPr lang="tr-TR" u="sng" dirty="0" smtClean="0"/>
              <a:t>Bebek başının özellikle kurutulması </a:t>
            </a:r>
            <a:r>
              <a:rPr lang="tr-TR" dirty="0" smtClean="0"/>
              <a:t>önemlidir.</a:t>
            </a:r>
          </a:p>
          <a:p>
            <a:r>
              <a:rPr lang="tr-TR" dirty="0" smtClean="0"/>
              <a:t>Anne memesi ile bebeğin temasının  en erken dönemde yapılması önerilir.</a:t>
            </a:r>
          </a:p>
          <a:p>
            <a:pPr marL="0" indent="0" algn="r">
              <a:buNone/>
            </a:pPr>
            <a:r>
              <a:rPr lang="en-US" sz="1800" dirty="0"/>
              <a:t>Moore ER</a:t>
            </a:r>
            <a:r>
              <a:rPr lang="en-US" sz="1800" dirty="0" smtClean="0"/>
              <a:t>,</a:t>
            </a:r>
            <a:r>
              <a:rPr lang="tr-TR" sz="1800" dirty="0"/>
              <a:t> et al. </a:t>
            </a:r>
            <a:r>
              <a:rPr lang="tr-TR" sz="1800" dirty="0" err="1"/>
              <a:t>Cochrane</a:t>
            </a:r>
            <a:r>
              <a:rPr lang="tr-TR" sz="1800" dirty="0"/>
              <a:t> Database </a:t>
            </a:r>
            <a:r>
              <a:rPr lang="tr-TR" sz="1800" dirty="0" err="1"/>
              <a:t>Syst</a:t>
            </a:r>
            <a:r>
              <a:rPr lang="tr-TR" sz="1800" dirty="0"/>
              <a:t> </a:t>
            </a:r>
            <a:r>
              <a:rPr lang="tr-TR" sz="1800" dirty="0" err="1"/>
              <a:t>Rev</a:t>
            </a:r>
            <a:r>
              <a:rPr lang="tr-TR" sz="1800" dirty="0"/>
              <a:t>. 2012;(5):CD003519</a:t>
            </a:r>
            <a:r>
              <a:rPr lang="tr-TR" sz="1800" dirty="0" smtClean="0"/>
              <a:t>.</a:t>
            </a:r>
          </a:p>
          <a:p>
            <a:pPr marL="0" indent="0" algn="r">
              <a:buNone/>
            </a:pPr>
            <a:r>
              <a:rPr lang="en-US" sz="1800" dirty="0"/>
              <a:t>Mori R</a:t>
            </a:r>
            <a:r>
              <a:rPr lang="en-US" sz="1800" dirty="0" smtClean="0"/>
              <a:t>,</a:t>
            </a:r>
            <a:r>
              <a:rPr lang="tr-TR" sz="1800" dirty="0"/>
              <a:t> et al. Pediatr </a:t>
            </a:r>
            <a:r>
              <a:rPr lang="tr-TR" sz="1800" dirty="0" err="1"/>
              <a:t>Int</a:t>
            </a:r>
            <a:r>
              <a:rPr lang="tr-TR" sz="1800" dirty="0"/>
              <a:t>. 2010;52:161-2009</a:t>
            </a:r>
            <a:r>
              <a:rPr lang="tr-TR" sz="1800" dirty="0" smtClean="0"/>
              <a:t>.</a:t>
            </a:r>
          </a:p>
          <a:p>
            <a:pPr marL="0" indent="0" algn="r">
              <a:buNone/>
            </a:pPr>
            <a:r>
              <a:rPr lang="en-US" sz="1800" dirty="0"/>
              <a:t>Stevens J</a:t>
            </a:r>
            <a:r>
              <a:rPr lang="en-US" sz="1800" dirty="0" smtClean="0"/>
              <a:t>,</a:t>
            </a:r>
            <a:r>
              <a:rPr lang="tr-TR" sz="1800" dirty="0"/>
              <a:t> et al. </a:t>
            </a:r>
            <a:r>
              <a:rPr lang="tr-TR" sz="1800" dirty="0" err="1"/>
              <a:t>Matern</a:t>
            </a:r>
            <a:r>
              <a:rPr lang="tr-TR" sz="1800" dirty="0"/>
              <a:t> Child </a:t>
            </a:r>
            <a:r>
              <a:rPr lang="tr-TR" sz="1800" dirty="0" err="1"/>
              <a:t>Nutr</a:t>
            </a:r>
            <a:r>
              <a:rPr lang="tr-TR" sz="1800" dirty="0"/>
              <a:t>. 2014;10:456</a:t>
            </a:r>
            <a:r>
              <a:rPr lang="tr-TR" sz="1800" dirty="0" smtClean="0"/>
              <a:t>.</a:t>
            </a:r>
          </a:p>
          <a:p>
            <a:pPr marL="0" indent="0" algn="r">
              <a:buNone/>
            </a:pPr>
            <a:r>
              <a:rPr lang="en-US" sz="1800" dirty="0"/>
              <a:t>Conde-</a:t>
            </a:r>
            <a:r>
              <a:rPr lang="en-US" sz="1800" dirty="0" err="1"/>
              <a:t>Agudelo</a:t>
            </a:r>
            <a:r>
              <a:rPr lang="en-US" sz="1800" dirty="0"/>
              <a:t> A</a:t>
            </a:r>
            <a:r>
              <a:rPr lang="en-US" sz="1800" dirty="0" smtClean="0"/>
              <a:t>,</a:t>
            </a:r>
            <a:r>
              <a:rPr lang="tr-TR" sz="1800" dirty="0"/>
              <a:t> et al. </a:t>
            </a:r>
            <a:r>
              <a:rPr lang="tr-TR" sz="1800" dirty="0" err="1"/>
              <a:t>Cochrane</a:t>
            </a:r>
            <a:r>
              <a:rPr lang="tr-TR" sz="1800" dirty="0"/>
              <a:t> Database </a:t>
            </a:r>
            <a:r>
              <a:rPr lang="tr-TR" sz="1800" dirty="0" err="1"/>
              <a:t>Syst</a:t>
            </a:r>
            <a:r>
              <a:rPr lang="tr-TR" sz="1800" dirty="0"/>
              <a:t> </a:t>
            </a:r>
            <a:r>
              <a:rPr lang="tr-TR" sz="1800" dirty="0" err="1"/>
              <a:t>Rev</a:t>
            </a:r>
            <a:r>
              <a:rPr lang="tr-TR" sz="1800" dirty="0"/>
              <a:t>. 2014;(4):CD002771.</a:t>
            </a:r>
            <a:endParaRPr lang="en-US" sz="18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Spontan</a:t>
            </a:r>
            <a:r>
              <a:rPr lang="tr-TR" b="1" dirty="0" smtClean="0"/>
              <a:t> </a:t>
            </a:r>
            <a:r>
              <a:rPr lang="tr-TR" b="1" dirty="0" err="1" smtClean="0"/>
              <a:t>Vaginal</a:t>
            </a:r>
            <a:r>
              <a:rPr lang="tr-TR" b="1" dirty="0" smtClean="0"/>
              <a:t> Doğum(3)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20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629752"/>
          </a:xfrm>
        </p:spPr>
        <p:txBody>
          <a:bodyPr>
            <a:normAutofit/>
          </a:bodyPr>
          <a:lstStyle/>
          <a:p>
            <a:r>
              <a:rPr lang="tr-TR" dirty="0" smtClean="0"/>
              <a:t>Doğum 3. evresi Aktif veya Pasif Yönetilebilir.</a:t>
            </a:r>
          </a:p>
          <a:p>
            <a:pPr lvl="1"/>
            <a:r>
              <a:rPr lang="tr-TR" b="1" i="1" dirty="0" smtClean="0"/>
              <a:t>Pasif Yönetimde: </a:t>
            </a:r>
            <a:r>
              <a:rPr lang="tr-TR" dirty="0" smtClean="0"/>
              <a:t>plasenta ayrılıncaya ve doğuncaya  kadar, dokunulmaz, korda traksiyon yapılmaz ve </a:t>
            </a:r>
            <a:r>
              <a:rPr lang="tr-TR" dirty="0" err="1" smtClean="0"/>
              <a:t>uterotonik</a:t>
            </a:r>
            <a:r>
              <a:rPr lang="tr-TR" dirty="0" smtClean="0"/>
              <a:t> kullanılmaz.</a:t>
            </a:r>
          </a:p>
          <a:p>
            <a:pPr lvl="1"/>
            <a:r>
              <a:rPr lang="tr-TR" b="1" i="1" dirty="0" smtClean="0"/>
              <a:t>Aktif Yönetimde: </a:t>
            </a:r>
            <a:r>
              <a:rPr lang="tr-TR" dirty="0" smtClean="0"/>
              <a:t>doğumdan hemen sonra ve plasenta doğmadan evvel </a:t>
            </a:r>
            <a:r>
              <a:rPr lang="tr-TR" dirty="0" err="1" smtClean="0"/>
              <a:t>uterotonik</a:t>
            </a:r>
            <a:r>
              <a:rPr lang="tr-TR" dirty="0" smtClean="0"/>
              <a:t> uygulanır. Kontrollü </a:t>
            </a:r>
            <a:r>
              <a:rPr lang="tr-TR" dirty="0" err="1" smtClean="0"/>
              <a:t>kord</a:t>
            </a:r>
            <a:r>
              <a:rPr lang="tr-TR" dirty="0" smtClean="0"/>
              <a:t> traksiyonu uygulanır.</a:t>
            </a:r>
          </a:p>
          <a:p>
            <a:pPr lvl="2"/>
            <a:r>
              <a:rPr lang="tr-TR" dirty="0"/>
              <a:t>«</a:t>
            </a:r>
            <a:r>
              <a:rPr lang="en-US" dirty="0"/>
              <a:t>Brandt-Andrews maneuver</a:t>
            </a:r>
            <a:r>
              <a:rPr lang="tr-TR" dirty="0"/>
              <a:t>»</a:t>
            </a:r>
          </a:p>
          <a:p>
            <a:pPr lvl="2"/>
            <a:r>
              <a:rPr lang="tr-TR" dirty="0"/>
              <a:t>«</a:t>
            </a:r>
            <a:r>
              <a:rPr lang="tr-TR" dirty="0" err="1"/>
              <a:t>Créde</a:t>
            </a:r>
            <a:r>
              <a:rPr lang="tr-TR" dirty="0"/>
              <a:t> </a:t>
            </a:r>
            <a:r>
              <a:rPr lang="tr-TR" dirty="0" err="1"/>
              <a:t>maneuver</a:t>
            </a:r>
            <a:r>
              <a:rPr lang="tr-TR" dirty="0"/>
              <a:t>»</a:t>
            </a:r>
            <a:endParaRPr lang="en-US" dirty="0"/>
          </a:p>
          <a:p>
            <a:pPr lvl="1"/>
            <a:r>
              <a:rPr lang="tr-TR" dirty="0" smtClean="0"/>
              <a:t>Aktif yönetimin </a:t>
            </a:r>
            <a:r>
              <a:rPr lang="tr-TR" dirty="0" err="1" smtClean="0"/>
              <a:t>Postpartum</a:t>
            </a:r>
            <a:r>
              <a:rPr lang="tr-TR" dirty="0" smtClean="0"/>
              <a:t> </a:t>
            </a:r>
            <a:r>
              <a:rPr lang="tr-TR" dirty="0" err="1" smtClean="0"/>
              <a:t>hemorajiyi</a:t>
            </a:r>
            <a:r>
              <a:rPr lang="tr-TR" dirty="0" smtClean="0"/>
              <a:t> anlamlı oranda azalttığı gösterilmiştir.</a:t>
            </a:r>
          </a:p>
          <a:p>
            <a:pPr lvl="1"/>
            <a:r>
              <a:rPr lang="tr-TR" b="1" dirty="0" smtClean="0"/>
              <a:t>ACOG protokolünde: </a:t>
            </a:r>
            <a:r>
              <a:rPr lang="tr-TR" dirty="0" smtClean="0"/>
              <a:t>bebeğin doğumundan hemen sonra, plasentanın doğumundan evvel, 10 IU </a:t>
            </a:r>
            <a:r>
              <a:rPr lang="tr-TR" dirty="0" err="1" smtClean="0"/>
              <a:t>dilüe</a:t>
            </a:r>
            <a:r>
              <a:rPr lang="tr-TR" dirty="0" smtClean="0"/>
              <a:t> </a:t>
            </a:r>
            <a:r>
              <a:rPr lang="tr-TR" dirty="0" err="1" smtClean="0"/>
              <a:t>oksitosin</a:t>
            </a:r>
            <a:r>
              <a:rPr lang="tr-TR" dirty="0" smtClean="0"/>
              <a:t> İM yapılmaktadır.</a:t>
            </a:r>
          </a:p>
          <a:p>
            <a:pPr lvl="1"/>
            <a:r>
              <a:rPr lang="tr-TR" dirty="0" smtClean="0"/>
              <a:t>Plasentanın doğumundan sonra, plasenta ve ekleri değerlendirilmelidir.</a:t>
            </a:r>
          </a:p>
          <a:p>
            <a:pPr lvl="2"/>
            <a:r>
              <a:rPr lang="tr-TR" dirty="0" smtClean="0"/>
              <a:t>Plasenta-</a:t>
            </a:r>
            <a:r>
              <a:rPr lang="tr-TR" dirty="0" err="1" smtClean="0"/>
              <a:t>Fetus</a:t>
            </a:r>
            <a:r>
              <a:rPr lang="tr-TR" dirty="0" smtClean="0"/>
              <a:t> ağırlık ilişkisi: 1/6 </a:t>
            </a:r>
            <a:r>
              <a:rPr lang="tr-TR" dirty="0" err="1" smtClean="0"/>
              <a:t>dır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Spontan</a:t>
            </a:r>
            <a:r>
              <a:rPr lang="tr-TR" b="1" dirty="0" smtClean="0"/>
              <a:t> </a:t>
            </a:r>
            <a:r>
              <a:rPr lang="tr-TR" b="1" dirty="0" err="1" smtClean="0"/>
              <a:t>Vaginal</a:t>
            </a:r>
            <a:r>
              <a:rPr lang="tr-TR" b="1" dirty="0" smtClean="0"/>
              <a:t> Doğum(4):</a:t>
            </a:r>
            <a:r>
              <a:rPr lang="tr-TR" sz="2400" b="1" dirty="0" smtClean="0"/>
              <a:t>Plasenta &amp; </a:t>
            </a:r>
            <a:r>
              <a:rPr lang="tr-TR" sz="2400" b="1" dirty="0" err="1" smtClean="0"/>
              <a:t>Membranların</a:t>
            </a:r>
            <a:r>
              <a:rPr lang="tr-TR" sz="2400" b="1" dirty="0" smtClean="0"/>
              <a:t> doğumu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45127" y="4445391"/>
            <a:ext cx="10515600" cy="379827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1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doğumda </a:t>
            </a:r>
            <a:r>
              <a:rPr lang="tr-TR" b="1" dirty="0" smtClean="0"/>
              <a:t>rutin </a:t>
            </a:r>
            <a:r>
              <a:rPr lang="tr-TR" b="1" dirty="0" err="1" smtClean="0"/>
              <a:t>epizyotomi</a:t>
            </a:r>
            <a:r>
              <a:rPr lang="tr-TR" b="1" dirty="0" smtClean="0"/>
              <a:t> önerilmemektedir</a:t>
            </a:r>
            <a:r>
              <a:rPr lang="tr-TR" dirty="0" smtClean="0"/>
              <a:t>. Ancak, yapılması gerekiyorsa uygulanmalıdır. Zamanlaması önemlidir ve  </a:t>
            </a:r>
            <a:r>
              <a:rPr lang="tr-TR" dirty="0" err="1" smtClean="0"/>
              <a:t>fetal</a:t>
            </a:r>
            <a:r>
              <a:rPr lang="tr-TR" dirty="0" smtClean="0"/>
              <a:t> gelen kısmın bir </a:t>
            </a:r>
            <a:r>
              <a:rPr lang="tr-TR" dirty="0" err="1" smtClean="0"/>
              <a:t>laserasyona</a:t>
            </a:r>
            <a:r>
              <a:rPr lang="tr-TR" dirty="0" smtClean="0"/>
              <a:t> yol açma ihtimal yüksekse veya müdahaleli doğum işlemi yapılacaksa uygulanmalıdır.</a:t>
            </a:r>
          </a:p>
          <a:p>
            <a:r>
              <a:rPr lang="tr-TR" dirty="0" err="1" smtClean="0"/>
              <a:t>Perineal</a:t>
            </a:r>
            <a:r>
              <a:rPr lang="tr-TR" dirty="0" smtClean="0"/>
              <a:t> yaralanmalar </a:t>
            </a:r>
            <a:r>
              <a:rPr lang="tr-TR" dirty="0" err="1" smtClean="0"/>
              <a:t>epizyotomi</a:t>
            </a:r>
            <a:r>
              <a:rPr lang="tr-TR" dirty="0" smtClean="0"/>
              <a:t> veya </a:t>
            </a:r>
            <a:r>
              <a:rPr lang="tr-TR" dirty="0" err="1" smtClean="0"/>
              <a:t>laserasyona</a:t>
            </a:r>
            <a:r>
              <a:rPr lang="tr-TR" dirty="0" smtClean="0"/>
              <a:t> bağlı gelişir.</a:t>
            </a:r>
          </a:p>
          <a:p>
            <a:pPr lvl="1"/>
            <a:r>
              <a:rPr lang="tr-TR" dirty="0"/>
              <a:t>1. derece </a:t>
            </a:r>
            <a:r>
              <a:rPr lang="tr-TR" dirty="0" err="1"/>
              <a:t>perineal</a:t>
            </a:r>
            <a:r>
              <a:rPr lang="tr-TR" dirty="0"/>
              <a:t> </a:t>
            </a:r>
            <a:r>
              <a:rPr lang="tr-TR" dirty="0" err="1"/>
              <a:t>laserasyon</a:t>
            </a:r>
            <a:r>
              <a:rPr lang="tr-TR" dirty="0"/>
              <a:t> (</a:t>
            </a:r>
            <a:r>
              <a:rPr lang="tr-TR" dirty="0" err="1"/>
              <a:t>Yüzeyel</a:t>
            </a:r>
            <a:r>
              <a:rPr lang="tr-TR" dirty="0"/>
              <a:t> </a:t>
            </a:r>
            <a:r>
              <a:rPr lang="tr-TR" dirty="0" err="1"/>
              <a:t>epitel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2. derece </a:t>
            </a:r>
            <a:r>
              <a:rPr lang="tr-TR" dirty="0" err="1"/>
              <a:t>laserasyon</a:t>
            </a:r>
            <a:r>
              <a:rPr lang="tr-TR" dirty="0"/>
              <a:t>  (</a:t>
            </a:r>
            <a:r>
              <a:rPr lang="tr-TR" dirty="0" err="1"/>
              <a:t>Perineal</a:t>
            </a:r>
            <a:r>
              <a:rPr lang="tr-TR" dirty="0"/>
              <a:t> kaslar)</a:t>
            </a:r>
          </a:p>
          <a:p>
            <a:pPr lvl="1"/>
            <a:r>
              <a:rPr lang="tr-TR" dirty="0"/>
              <a:t>3. derece  </a:t>
            </a:r>
            <a:r>
              <a:rPr lang="tr-TR" dirty="0" err="1"/>
              <a:t>laserasyon</a:t>
            </a:r>
            <a:r>
              <a:rPr lang="tr-TR" dirty="0"/>
              <a:t>  (</a:t>
            </a:r>
            <a:r>
              <a:rPr lang="tr-TR" dirty="0" err="1"/>
              <a:t>yüzeyel</a:t>
            </a:r>
            <a:r>
              <a:rPr lang="tr-TR" dirty="0"/>
              <a:t> veya derin Anal </a:t>
            </a:r>
            <a:r>
              <a:rPr lang="tr-TR" dirty="0" err="1"/>
              <a:t>sifinkter</a:t>
            </a:r>
            <a:r>
              <a:rPr lang="tr-TR" dirty="0"/>
              <a:t> </a:t>
            </a:r>
            <a:r>
              <a:rPr lang="tr-TR" dirty="0" err="1"/>
              <a:t>adele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4. derece </a:t>
            </a:r>
            <a:r>
              <a:rPr lang="tr-TR" dirty="0" err="1"/>
              <a:t>laserasyon</a:t>
            </a:r>
            <a:r>
              <a:rPr lang="tr-TR" dirty="0"/>
              <a:t>  (</a:t>
            </a:r>
            <a:r>
              <a:rPr lang="tr-TR" dirty="0" err="1"/>
              <a:t>Rektal</a:t>
            </a:r>
            <a:r>
              <a:rPr lang="tr-TR" dirty="0"/>
              <a:t> Mukoza)</a:t>
            </a:r>
          </a:p>
          <a:p>
            <a:r>
              <a:rPr lang="tr-TR" dirty="0" err="1" smtClean="0"/>
              <a:t>Epizyotomi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Midline</a:t>
            </a:r>
            <a:endParaRPr lang="tr-TR" dirty="0" smtClean="0"/>
          </a:p>
          <a:p>
            <a:pPr lvl="1"/>
            <a:r>
              <a:rPr lang="tr-TR" dirty="0" err="1" smtClean="0"/>
              <a:t>Mediolateral</a:t>
            </a:r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845127" y="298383"/>
            <a:ext cx="10515600" cy="1325562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Spontan</a:t>
            </a:r>
            <a:r>
              <a:rPr lang="tr-TR" b="1" dirty="0" smtClean="0"/>
              <a:t> </a:t>
            </a:r>
            <a:r>
              <a:rPr lang="tr-TR" b="1" dirty="0" err="1" smtClean="0"/>
              <a:t>Vaginal</a:t>
            </a:r>
            <a:r>
              <a:rPr lang="tr-TR" b="1" dirty="0" smtClean="0"/>
              <a:t> Doğum(5): </a:t>
            </a:r>
            <a:r>
              <a:rPr lang="tr-TR" b="1" dirty="0" err="1" smtClean="0"/>
              <a:t>Epizyotomi</a:t>
            </a:r>
            <a:endParaRPr lang="en-US" sz="24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490" y="3657600"/>
            <a:ext cx="2843616" cy="26124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845127" y="1828800"/>
            <a:ext cx="7693962" cy="393895"/>
          </a:xfrm>
          <a:prstGeom prst="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5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Vajinal Doğum İndüksiyonu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741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Bishop </a:t>
            </a:r>
            <a:r>
              <a:rPr lang="en-US" dirty="0" err="1"/>
              <a:t>skoru</a:t>
            </a:r>
            <a:r>
              <a:rPr lang="en-US" dirty="0"/>
              <a:t> </a:t>
            </a:r>
            <a:r>
              <a:rPr lang="en-US" dirty="0" err="1"/>
              <a:t>elverişli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, </a:t>
            </a:r>
            <a:r>
              <a:rPr lang="en-US" dirty="0" err="1"/>
              <a:t>amniotomi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</a:t>
            </a:r>
            <a:r>
              <a:rPr lang="en-US" dirty="0" err="1" smtClean="0"/>
              <a:t>teşvik</a:t>
            </a:r>
            <a:r>
              <a:rPr lang="en-US" dirty="0" smtClean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yeterlidir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err="1" smtClean="0"/>
              <a:t>Bishop</a:t>
            </a:r>
            <a:r>
              <a:rPr lang="tr-TR" dirty="0" smtClean="0"/>
              <a:t> uygun olamayan olgularda, </a:t>
            </a:r>
            <a:r>
              <a:rPr lang="tr-TR" dirty="0" err="1" smtClean="0"/>
              <a:t>Amniyotomi+Oksitosin</a:t>
            </a:r>
            <a:r>
              <a:rPr lang="tr-TR" dirty="0" smtClean="0"/>
              <a:t> indüksiyonu uygundur.</a:t>
            </a:r>
          </a:p>
          <a:p>
            <a:pPr lvl="1"/>
            <a:r>
              <a:rPr lang="tr-TR" dirty="0" smtClean="0"/>
              <a:t>Bazı olgularda, 12-24 saat öncesi, </a:t>
            </a:r>
            <a:r>
              <a:rPr lang="tr-TR" dirty="0" err="1" smtClean="0"/>
              <a:t>amniyotomi</a:t>
            </a:r>
            <a:r>
              <a:rPr lang="tr-TR" dirty="0" smtClean="0"/>
              <a:t> yapılmadan </a:t>
            </a:r>
            <a:r>
              <a:rPr lang="tr-TR" dirty="0" err="1" smtClean="0"/>
              <a:t>oksitosin</a:t>
            </a:r>
            <a:r>
              <a:rPr lang="tr-TR" dirty="0" smtClean="0"/>
              <a:t> indüksiyon verilip, </a:t>
            </a:r>
            <a:r>
              <a:rPr lang="tr-TR" dirty="0" err="1" smtClean="0"/>
              <a:t>serviks</a:t>
            </a:r>
            <a:r>
              <a:rPr lang="tr-TR" dirty="0" smtClean="0"/>
              <a:t> olgunlaşması  sağlanabilir. Gebe dinlendirilip, sonra </a:t>
            </a:r>
            <a:r>
              <a:rPr lang="tr-TR" dirty="0" err="1" smtClean="0"/>
              <a:t>amniotomi</a:t>
            </a:r>
            <a:r>
              <a:rPr lang="tr-TR" dirty="0" smtClean="0"/>
              <a:t> ile indüksiyona başlanabilir.</a:t>
            </a:r>
          </a:p>
          <a:p>
            <a:pPr lvl="1"/>
            <a:r>
              <a:rPr lang="tr-TR" dirty="0" err="1" smtClean="0"/>
              <a:t>Servikal</a:t>
            </a:r>
            <a:r>
              <a:rPr lang="tr-TR" dirty="0" smtClean="0"/>
              <a:t> olgunlaşma için Mekanik/medikal(</a:t>
            </a:r>
            <a:r>
              <a:rPr lang="tr-TR" dirty="0" err="1" smtClean="0"/>
              <a:t>Prostoglandinler</a:t>
            </a:r>
            <a:r>
              <a:rPr lang="tr-TR" dirty="0" smtClean="0"/>
              <a:t>) kullanılabilir.</a:t>
            </a:r>
          </a:p>
          <a:p>
            <a:pPr lvl="2"/>
            <a:r>
              <a:rPr lang="tr-TR" dirty="0" err="1" smtClean="0"/>
              <a:t>Prostoglandin</a:t>
            </a:r>
            <a:r>
              <a:rPr lang="tr-TR" dirty="0" smtClean="0"/>
              <a:t> E2</a:t>
            </a:r>
          </a:p>
          <a:p>
            <a:pPr lvl="2"/>
            <a:r>
              <a:rPr lang="tr-TR" dirty="0" err="1" smtClean="0"/>
              <a:t>Prostoglandin</a:t>
            </a:r>
            <a:r>
              <a:rPr lang="tr-TR" dirty="0" smtClean="0"/>
              <a:t> E1</a:t>
            </a:r>
          </a:p>
          <a:p>
            <a:pPr lvl="2"/>
            <a:r>
              <a:rPr lang="tr-TR" dirty="0" smtClean="0"/>
              <a:t>Mekanik </a:t>
            </a:r>
            <a:r>
              <a:rPr lang="tr-TR" dirty="0" err="1" smtClean="0"/>
              <a:t>Dilatasyon</a:t>
            </a:r>
            <a:r>
              <a:rPr lang="tr-TR" dirty="0" smtClean="0"/>
              <a:t> araçları</a:t>
            </a:r>
          </a:p>
          <a:p>
            <a:pPr lvl="2"/>
            <a:endParaRPr lang="tr-TR" dirty="0"/>
          </a:p>
          <a:p>
            <a:pPr marL="914400" lvl="2" indent="0">
              <a:buNone/>
            </a:pPr>
            <a:r>
              <a:rPr lang="tr-TR" dirty="0" smtClean="0"/>
              <a:t>*</a:t>
            </a:r>
            <a:r>
              <a:rPr lang="tr-TR" dirty="0" err="1" smtClean="0"/>
              <a:t>dilatasyon</a:t>
            </a:r>
            <a:r>
              <a:rPr lang="tr-TR" dirty="0" smtClean="0"/>
              <a:t> amaçlı kullanılan farmakolojik ajanların sistemik etkileri ve  yarılanma süreleri önemlidir.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50498" y="4276578"/>
            <a:ext cx="9847385" cy="1406770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49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Doğum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Term</a:t>
            </a:r>
            <a:endParaRPr lang="tr-TR" dirty="0" smtClean="0"/>
          </a:p>
          <a:p>
            <a:pPr lvl="1"/>
            <a:r>
              <a:rPr lang="tr-TR" dirty="0" err="1" smtClean="0"/>
              <a:t>Spontan</a:t>
            </a:r>
            <a:endParaRPr lang="tr-TR" dirty="0" smtClean="0"/>
          </a:p>
          <a:p>
            <a:pPr lvl="1"/>
            <a:r>
              <a:rPr lang="tr-TR" dirty="0" smtClean="0"/>
              <a:t>Aktif doğum yönetimi</a:t>
            </a:r>
          </a:p>
          <a:p>
            <a:pPr lvl="1"/>
            <a:r>
              <a:rPr lang="tr-TR" dirty="0" err="1" smtClean="0"/>
              <a:t>Elektif</a:t>
            </a:r>
            <a:r>
              <a:rPr lang="tr-TR" dirty="0" smtClean="0"/>
              <a:t> İndüksiyon</a:t>
            </a:r>
          </a:p>
          <a:p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Preterm</a:t>
            </a:r>
            <a:endParaRPr lang="tr-T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Nonverteks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geliş</a:t>
            </a:r>
          </a:p>
          <a:p>
            <a:pPr lvl="1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Makat-Ayak</a:t>
            </a:r>
          </a:p>
          <a:p>
            <a:pPr lvl="1"/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Kompaund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gelişler</a:t>
            </a:r>
          </a:p>
          <a:p>
            <a:pPr lvl="1"/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Eksternal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Podalik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versiyon</a:t>
            </a:r>
          </a:p>
          <a:p>
            <a:pPr lvl="1"/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İnternal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Podalik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versiyon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516" y="4119117"/>
            <a:ext cx="5129375" cy="22101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147" y="1925695"/>
            <a:ext cx="1814699" cy="20965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693" y="1907431"/>
            <a:ext cx="1714069" cy="19134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5127" y="1828800"/>
            <a:ext cx="4682216" cy="1733266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4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Serviks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87981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Yapısal </a:t>
            </a:r>
            <a:r>
              <a:rPr lang="tr-TR" b="1" dirty="0" smtClean="0"/>
              <a:t>önemli bir kısmı  Tip I, III, IV </a:t>
            </a:r>
            <a:r>
              <a:rPr lang="tr-TR" b="1" dirty="0" err="1" smtClean="0"/>
              <a:t>kolagen</a:t>
            </a:r>
            <a:r>
              <a:rPr lang="tr-TR" b="1" dirty="0" smtClean="0"/>
              <a:t> </a:t>
            </a:r>
            <a:r>
              <a:rPr lang="tr-TR" dirty="0" smtClean="0"/>
              <a:t>olan </a:t>
            </a:r>
            <a:r>
              <a:rPr lang="tr-TR" dirty="0" err="1" smtClean="0"/>
              <a:t>konnektif</a:t>
            </a:r>
            <a:r>
              <a:rPr lang="tr-TR" dirty="0" smtClean="0"/>
              <a:t> doku ve </a:t>
            </a:r>
            <a:r>
              <a:rPr lang="tr-TR" b="1" dirty="0" smtClean="0"/>
              <a:t>%10-15 kadarı düz kastan ibarettir</a:t>
            </a:r>
            <a:r>
              <a:rPr lang="tr-TR" dirty="0" smtClean="0"/>
              <a:t>.</a:t>
            </a:r>
          </a:p>
          <a:p>
            <a:r>
              <a:rPr lang="en-US" dirty="0" err="1" smtClean="0"/>
              <a:t>Doğum</a:t>
            </a:r>
            <a:r>
              <a:rPr lang="en-US" dirty="0" smtClean="0"/>
              <a:t> </a:t>
            </a:r>
            <a:r>
              <a:rPr lang="en-US" dirty="0" err="1" smtClean="0"/>
              <a:t>öncesi</a:t>
            </a:r>
            <a:r>
              <a:rPr lang="en-US" dirty="0" smtClean="0"/>
              <a:t> </a:t>
            </a:r>
            <a:r>
              <a:rPr lang="en-US" dirty="0" err="1" smtClean="0"/>
              <a:t>servikste</a:t>
            </a:r>
            <a:r>
              <a:rPr lang="en-US" dirty="0" smtClean="0"/>
              <a:t> </a:t>
            </a:r>
            <a:r>
              <a:rPr lang="en-US" dirty="0" err="1" smtClean="0"/>
              <a:t>kollajen</a:t>
            </a:r>
            <a:r>
              <a:rPr lang="en-US" dirty="0" smtClean="0"/>
              <a:t> </a:t>
            </a:r>
            <a:r>
              <a:rPr lang="en-US" dirty="0" err="1" smtClean="0"/>
              <a:t>içeriği</a:t>
            </a:r>
            <a:r>
              <a:rPr lang="tr-TR" dirty="0" smtClean="0"/>
              <a:t> </a:t>
            </a:r>
            <a:r>
              <a:rPr lang="en-US" dirty="0" smtClean="0"/>
              <a:t>% 30 </a:t>
            </a:r>
            <a:r>
              <a:rPr lang="tr-TR" dirty="0" smtClean="0"/>
              <a:t>-</a:t>
            </a:r>
            <a:r>
              <a:rPr lang="en-US" dirty="0" smtClean="0"/>
              <a:t>50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azalır</a:t>
            </a:r>
            <a:r>
              <a:rPr lang="tr-TR" dirty="0" smtClean="0"/>
              <a:t>, </a:t>
            </a:r>
            <a:r>
              <a:rPr lang="en-US" dirty="0" smtClean="0"/>
              <a:t>Su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nonkollajen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nonelastin</a:t>
            </a:r>
            <a:r>
              <a:rPr lang="en-US" dirty="0" smtClean="0"/>
              <a:t> </a:t>
            </a:r>
            <a:r>
              <a:rPr lang="en-US" dirty="0" err="1" smtClean="0"/>
              <a:t>proteinlerinin</a:t>
            </a:r>
            <a:r>
              <a:rPr lang="en-US" dirty="0" smtClean="0"/>
              <a:t> </a:t>
            </a:r>
            <a:r>
              <a:rPr lang="en-US" dirty="0" err="1" smtClean="0"/>
              <a:t>içeriği</a:t>
            </a:r>
            <a:r>
              <a:rPr lang="en-US" dirty="0" smtClean="0"/>
              <a:t> </a:t>
            </a:r>
            <a:r>
              <a:rPr lang="en-US" dirty="0" err="1" smtClean="0"/>
              <a:t>artar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olgunlaşma </a:t>
            </a:r>
            <a:r>
              <a:rPr lang="tr-TR" dirty="0" err="1" smtClean="0"/>
              <a:t>sitokinlerin</a:t>
            </a:r>
            <a:r>
              <a:rPr lang="tr-TR" dirty="0" smtClean="0"/>
              <a:t> üretimini (TNF-alfa, IL.1beta, İL.6, İL.8)  ve </a:t>
            </a:r>
            <a:r>
              <a:rPr lang="tr-TR" dirty="0" err="1" smtClean="0"/>
              <a:t>nötrofillerin</a:t>
            </a:r>
            <a:r>
              <a:rPr lang="tr-TR" dirty="0" smtClean="0"/>
              <a:t> </a:t>
            </a:r>
            <a:r>
              <a:rPr lang="tr-TR" dirty="0" err="1" smtClean="0"/>
              <a:t>ekstravazasyonla</a:t>
            </a:r>
            <a:r>
              <a:rPr lang="tr-TR" dirty="0" smtClean="0"/>
              <a:t> </a:t>
            </a:r>
            <a:r>
              <a:rPr lang="tr-TR" dirty="0" err="1" smtClean="0"/>
              <a:t>stromaya</a:t>
            </a:r>
            <a:r>
              <a:rPr lang="tr-TR" dirty="0" smtClean="0"/>
              <a:t>  geçişini içerir.</a:t>
            </a:r>
          </a:p>
          <a:p>
            <a:r>
              <a:rPr lang="en-US" dirty="0" err="1" smtClean="0"/>
              <a:t>Nötrofillerin</a:t>
            </a:r>
            <a:r>
              <a:rPr lang="en-US" dirty="0" smtClean="0"/>
              <a:t> </a:t>
            </a:r>
            <a:r>
              <a:rPr lang="tr-TR" dirty="0" err="1" smtClean="0"/>
              <a:t>degranülasyonu</a:t>
            </a:r>
            <a:r>
              <a:rPr lang="tr-TR" dirty="0" smtClean="0"/>
              <a:t> ile </a:t>
            </a:r>
            <a:r>
              <a:rPr lang="en-US" dirty="0" smtClean="0"/>
              <a:t> </a:t>
            </a:r>
            <a:r>
              <a:rPr lang="en-US" dirty="0" err="1" smtClean="0"/>
              <a:t>servikal</a:t>
            </a:r>
            <a:r>
              <a:rPr lang="en-US" dirty="0" smtClean="0"/>
              <a:t> </a:t>
            </a:r>
            <a:r>
              <a:rPr lang="en-US" dirty="0" err="1" smtClean="0"/>
              <a:t>kollajenin</a:t>
            </a:r>
            <a:r>
              <a:rPr lang="en-US" dirty="0" smtClean="0"/>
              <a:t> </a:t>
            </a:r>
            <a:r>
              <a:rPr lang="en-US" dirty="0" err="1" smtClean="0"/>
              <a:t>modifikasyonunda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oynayan</a:t>
            </a:r>
            <a:r>
              <a:rPr lang="en-US" dirty="0" smtClean="0"/>
              <a:t> </a:t>
            </a:r>
            <a:r>
              <a:rPr lang="en-US" dirty="0" err="1" smtClean="0"/>
              <a:t>proteazları</a:t>
            </a:r>
            <a:r>
              <a:rPr lang="en-US" dirty="0" smtClean="0"/>
              <a:t> </a:t>
            </a:r>
            <a:r>
              <a:rPr lang="en-US" dirty="0" err="1" smtClean="0"/>
              <a:t>serbest</a:t>
            </a:r>
            <a:r>
              <a:rPr lang="en-US" dirty="0" smtClean="0"/>
              <a:t> </a:t>
            </a:r>
            <a:r>
              <a:rPr lang="tr-TR" dirty="0" smtClean="0"/>
              <a:t>kalır.</a:t>
            </a:r>
          </a:p>
          <a:p>
            <a:r>
              <a:rPr lang="en-US" dirty="0" err="1" smtClean="0"/>
              <a:t>Servikste</a:t>
            </a:r>
            <a:r>
              <a:rPr lang="en-US" dirty="0" smtClean="0"/>
              <a:t> </a:t>
            </a:r>
            <a:r>
              <a:rPr lang="en-US" dirty="0" err="1" smtClean="0"/>
              <a:t>düz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hücrelerinin</a:t>
            </a:r>
            <a:r>
              <a:rPr lang="en-US" dirty="0" smtClean="0"/>
              <a:t> </a:t>
            </a:r>
            <a:r>
              <a:rPr lang="en-US" dirty="0" err="1" smtClean="0"/>
              <a:t>apoptozu</a:t>
            </a:r>
            <a:r>
              <a:rPr lang="en-US" dirty="0" smtClean="0"/>
              <a:t> da </a:t>
            </a:r>
            <a:r>
              <a:rPr lang="en-US" dirty="0" err="1" smtClean="0"/>
              <a:t>servikal</a:t>
            </a:r>
            <a:r>
              <a:rPr lang="en-US" dirty="0" smtClean="0"/>
              <a:t> </a:t>
            </a:r>
            <a:r>
              <a:rPr lang="en-US" dirty="0" err="1" smtClean="0"/>
              <a:t>olgunlaşmaya</a:t>
            </a:r>
            <a:r>
              <a:rPr lang="en-US" dirty="0" smtClean="0"/>
              <a:t> </a:t>
            </a:r>
            <a:r>
              <a:rPr lang="en-US" dirty="0" err="1" smtClean="0"/>
              <a:t>katkıda</a:t>
            </a:r>
            <a:r>
              <a:rPr lang="en-US" dirty="0" smtClean="0"/>
              <a:t> </a:t>
            </a:r>
            <a:r>
              <a:rPr lang="en-US" dirty="0" err="1" smtClean="0"/>
              <a:t>bulunabilir</a:t>
            </a:r>
            <a:r>
              <a:rPr lang="tr-TR" dirty="0" smtClean="0"/>
              <a:t>.</a:t>
            </a:r>
          </a:p>
          <a:p>
            <a:pPr marL="0" indent="0" algn="r">
              <a:buNone/>
            </a:pPr>
            <a:r>
              <a:rPr lang="en-US" sz="1800" dirty="0" err="1" smtClean="0"/>
              <a:t>Leppert</a:t>
            </a:r>
            <a:r>
              <a:rPr lang="en-US" sz="1800" dirty="0" smtClean="0"/>
              <a:t> PC</a:t>
            </a:r>
            <a:r>
              <a:rPr lang="tr-TR" sz="1800" dirty="0" smtClean="0"/>
              <a:t>. </a:t>
            </a:r>
            <a:r>
              <a:rPr lang="it-IT" sz="1800" dirty="0" smtClean="0"/>
              <a:t>Clin Obstet Gynecol 38:267, 1995.</a:t>
            </a:r>
            <a:endParaRPr lang="tr-TR" sz="1800" dirty="0" smtClean="0"/>
          </a:p>
          <a:p>
            <a:pPr marL="0" indent="0" algn="r">
              <a:buNone/>
            </a:pPr>
            <a:r>
              <a:rPr lang="tr-TR" sz="1800" dirty="0" err="1"/>
              <a:t>Winkler</a:t>
            </a:r>
            <a:r>
              <a:rPr lang="tr-TR" sz="1800" dirty="0"/>
              <a:t> M, et al. J </a:t>
            </a:r>
            <a:r>
              <a:rPr lang="tr-TR" sz="1800" dirty="0" err="1"/>
              <a:t>Perinat</a:t>
            </a:r>
            <a:r>
              <a:rPr lang="tr-TR" sz="1800" dirty="0"/>
              <a:t> </a:t>
            </a:r>
            <a:r>
              <a:rPr lang="tr-TR" sz="1800" dirty="0" err="1"/>
              <a:t>Med</a:t>
            </a:r>
            <a:r>
              <a:rPr lang="tr-TR" sz="1800" dirty="0"/>
              <a:t> 27:45, 1999</a:t>
            </a:r>
            <a:r>
              <a:rPr lang="tr-TR" sz="1800" dirty="0" smtClean="0"/>
              <a:t>.</a:t>
            </a:r>
          </a:p>
          <a:p>
            <a:pPr marL="0" indent="0" algn="r">
              <a:buNone/>
            </a:pPr>
            <a:r>
              <a:rPr lang="tr-TR" sz="1800" dirty="0" err="1"/>
              <a:t>Allaire</a:t>
            </a:r>
            <a:r>
              <a:rPr lang="tr-TR" sz="1800" dirty="0"/>
              <a:t> AD, et al. </a:t>
            </a:r>
            <a:r>
              <a:rPr lang="tr-TR" sz="1800" dirty="0" err="1" smtClean="0"/>
              <a:t>Obstet</a:t>
            </a:r>
            <a:r>
              <a:rPr lang="tr-TR" sz="1800" dirty="0" smtClean="0"/>
              <a:t> </a:t>
            </a:r>
            <a:r>
              <a:rPr lang="tr-TR" sz="1800" dirty="0" err="1" smtClean="0"/>
              <a:t>Gynecol</a:t>
            </a:r>
            <a:r>
              <a:rPr lang="tr-TR" sz="1800" dirty="0" smtClean="0"/>
              <a:t> </a:t>
            </a:r>
            <a:r>
              <a:rPr lang="tr-TR" sz="1800" dirty="0"/>
              <a:t>97:399, 2001.  </a:t>
            </a:r>
          </a:p>
          <a:p>
            <a:pPr marL="0" indent="0" algn="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785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Estrogen</a:t>
            </a:r>
            <a:endParaRPr lang="en-US" dirty="0"/>
          </a:p>
          <a:p>
            <a:r>
              <a:rPr lang="en-US" dirty="0" err="1"/>
              <a:t>Kortikosteroid</a:t>
            </a:r>
            <a:endParaRPr lang="en-US" dirty="0"/>
          </a:p>
          <a:p>
            <a:r>
              <a:rPr lang="en-US" dirty="0" err="1"/>
              <a:t>Hyalürinidaz</a:t>
            </a:r>
            <a:endParaRPr lang="en-US" dirty="0"/>
          </a:p>
          <a:p>
            <a:r>
              <a:rPr lang="en-US" dirty="0"/>
              <a:t>Meme </a:t>
            </a:r>
            <a:r>
              <a:rPr lang="en-US" dirty="0" err="1"/>
              <a:t>stimülasyonu</a:t>
            </a:r>
            <a:endParaRPr lang="en-US" dirty="0"/>
          </a:p>
          <a:p>
            <a:r>
              <a:rPr lang="en-US" dirty="0" err="1"/>
              <a:t>Cinsel</a:t>
            </a:r>
            <a:r>
              <a:rPr lang="en-US" dirty="0"/>
              <a:t> </a:t>
            </a:r>
            <a:r>
              <a:rPr lang="en-US" dirty="0" err="1"/>
              <a:t>temas</a:t>
            </a:r>
            <a:endParaRPr lang="en-US" dirty="0"/>
          </a:p>
          <a:p>
            <a:r>
              <a:rPr lang="en-US" dirty="0" err="1"/>
              <a:t>Relaksin</a:t>
            </a:r>
            <a:endParaRPr lang="en-US" dirty="0"/>
          </a:p>
          <a:p>
            <a:r>
              <a:rPr lang="en-US" dirty="0" err="1" smtClean="0"/>
              <a:t>Castoroil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/>
              <a:t>Oksit</a:t>
            </a:r>
            <a:r>
              <a:rPr lang="tr-TR" dirty="0"/>
              <a:t>o</a:t>
            </a:r>
            <a:r>
              <a:rPr lang="en-US" dirty="0"/>
              <a:t>sin</a:t>
            </a:r>
          </a:p>
          <a:p>
            <a:r>
              <a:rPr lang="en-US" dirty="0" smtClean="0"/>
              <a:t>PGE1</a:t>
            </a:r>
            <a:endParaRPr lang="en-US" dirty="0"/>
          </a:p>
          <a:p>
            <a:r>
              <a:rPr lang="en-US" dirty="0"/>
              <a:t>PGE2</a:t>
            </a:r>
          </a:p>
          <a:p>
            <a:r>
              <a:rPr lang="tr-TR" dirty="0" err="1" smtClean="0"/>
              <a:t>Mifepriston</a:t>
            </a:r>
            <a:endParaRPr lang="tr-TR" dirty="0" smtClean="0"/>
          </a:p>
          <a:p>
            <a:r>
              <a:rPr lang="tr-TR" dirty="0" err="1" smtClean="0"/>
              <a:t>Hidrofilik</a:t>
            </a:r>
            <a:r>
              <a:rPr lang="tr-TR" dirty="0" smtClean="0"/>
              <a:t> </a:t>
            </a:r>
            <a:r>
              <a:rPr lang="tr-TR" dirty="0" err="1" smtClean="0"/>
              <a:t>servikal</a:t>
            </a:r>
            <a:r>
              <a:rPr lang="tr-TR" dirty="0" smtClean="0"/>
              <a:t> ajanlar</a:t>
            </a:r>
          </a:p>
          <a:p>
            <a:r>
              <a:rPr lang="tr-TR" dirty="0" smtClean="0"/>
              <a:t>Balon </a:t>
            </a:r>
            <a:r>
              <a:rPr lang="tr-TR" dirty="0" err="1" smtClean="0"/>
              <a:t>kateter</a:t>
            </a:r>
            <a:endParaRPr lang="tr-TR" dirty="0" smtClean="0"/>
          </a:p>
          <a:p>
            <a:r>
              <a:rPr lang="tr-TR" dirty="0" smtClean="0"/>
              <a:t>Ekstra </a:t>
            </a:r>
            <a:r>
              <a:rPr lang="tr-TR" dirty="0" err="1" smtClean="0"/>
              <a:t>amniotik</a:t>
            </a:r>
            <a:r>
              <a:rPr lang="tr-TR" dirty="0" smtClean="0"/>
              <a:t> </a:t>
            </a:r>
            <a:r>
              <a:rPr lang="tr-TR" dirty="0" err="1" smtClean="0"/>
              <a:t>salin</a:t>
            </a:r>
            <a:r>
              <a:rPr lang="tr-TR" dirty="0" smtClean="0"/>
              <a:t> </a:t>
            </a:r>
            <a:r>
              <a:rPr lang="tr-TR" dirty="0" err="1" smtClean="0"/>
              <a:t>infüzyonu</a:t>
            </a:r>
            <a:endParaRPr lang="en-US" dirty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Servikal</a:t>
            </a:r>
            <a:r>
              <a:rPr lang="tr-TR" b="1" dirty="0" smtClean="0"/>
              <a:t> </a:t>
            </a:r>
            <a:r>
              <a:rPr lang="tr-TR" b="1" dirty="0" err="1" smtClean="0"/>
              <a:t>dilatasyon</a:t>
            </a:r>
            <a:r>
              <a:rPr lang="tr-TR" b="1" dirty="0" smtClean="0"/>
              <a:t> için kullanılan araçlar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06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89" y="1371845"/>
            <a:ext cx="10515600" cy="5584629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36489" y="365760"/>
            <a:ext cx="10515600" cy="907611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b="1" dirty="0" err="1" smtClean="0"/>
              <a:t>Servikal</a:t>
            </a:r>
            <a:r>
              <a:rPr lang="tr-TR" b="1" dirty="0" smtClean="0"/>
              <a:t> </a:t>
            </a:r>
            <a:r>
              <a:rPr lang="tr-TR" b="1" dirty="0" err="1" smtClean="0"/>
              <a:t>dilatasyon</a:t>
            </a:r>
            <a:r>
              <a:rPr lang="tr-TR" b="1" dirty="0" smtClean="0"/>
              <a:t> için kullanılan araçlar</a:t>
            </a:r>
            <a:br>
              <a:rPr lang="tr-TR" b="1" dirty="0" smtClean="0"/>
            </a:br>
            <a:r>
              <a:rPr lang="tr-TR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(Sık Kullanılmayanlar)</a:t>
            </a:r>
            <a:endParaRPr lang="en-US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2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87" y="1760666"/>
            <a:ext cx="9734626" cy="3336667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Servikal</a:t>
            </a:r>
            <a:r>
              <a:rPr lang="tr-TR" b="1" dirty="0" smtClean="0"/>
              <a:t> </a:t>
            </a:r>
            <a:r>
              <a:rPr lang="tr-TR" b="1" dirty="0" err="1" smtClean="0"/>
              <a:t>dilatasyon</a:t>
            </a:r>
            <a:r>
              <a:rPr lang="tr-TR" b="1" dirty="0" smtClean="0"/>
              <a:t> için kullanılan araçlar</a:t>
            </a:r>
            <a:br>
              <a:rPr lang="tr-TR" b="1" dirty="0" smtClean="0"/>
            </a:br>
            <a:r>
              <a:rPr lang="tr-TR" sz="27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(Sık Kullanılanlar)</a:t>
            </a:r>
            <a:endParaRPr lang="en-US" sz="27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tr-TR" sz="3600" b="1" dirty="0" err="1" smtClean="0"/>
              <a:t>Servikal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Dilatasyon</a:t>
            </a:r>
            <a:r>
              <a:rPr lang="tr-TR" sz="3600" b="1" dirty="0" smtClean="0"/>
              <a:t> için Kullanılan medikal ajanlar</a:t>
            </a:r>
            <a:endParaRPr lang="en-US" sz="3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897218" cy="4617267"/>
          </a:xfrm>
        </p:spPr>
        <p:txBody>
          <a:bodyPr/>
          <a:lstStyle/>
          <a:p>
            <a:r>
              <a:rPr lang="tr-TR" dirty="0" smtClean="0"/>
              <a:t>PGE1 (</a:t>
            </a:r>
            <a:r>
              <a:rPr lang="tr-TR" dirty="0" err="1" smtClean="0"/>
              <a:t>Misoprostol</a:t>
            </a:r>
            <a:r>
              <a:rPr lang="tr-TR" dirty="0" smtClean="0"/>
              <a:t>), 25-50 </a:t>
            </a:r>
            <a:r>
              <a:rPr lang="tr-TR" dirty="0" err="1" smtClean="0"/>
              <a:t>micg</a:t>
            </a:r>
            <a:r>
              <a:rPr lang="tr-TR" dirty="0" smtClean="0"/>
              <a:t>/</a:t>
            </a:r>
            <a:r>
              <a:rPr lang="tr-TR" dirty="0" err="1" smtClean="0"/>
              <a:t>intravaginal</a:t>
            </a:r>
            <a:r>
              <a:rPr lang="tr-TR" dirty="0" smtClean="0"/>
              <a:t> uygulanması ile etkin </a:t>
            </a:r>
            <a:r>
              <a:rPr lang="tr-TR" dirty="0" err="1" smtClean="0"/>
              <a:t>servikal</a:t>
            </a:r>
            <a:r>
              <a:rPr lang="tr-TR" dirty="0" smtClean="0"/>
              <a:t> açılma oluşturduğu ve bu etkinin PGE2 den daha iyi olduğu   bildirilmiştir.</a:t>
            </a:r>
          </a:p>
          <a:p>
            <a:pPr lvl="1"/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tr-TR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micgr</a:t>
            </a:r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/4 saat ara ile</a:t>
            </a:r>
          </a:p>
          <a:p>
            <a:pPr lvl="1"/>
            <a:r>
              <a:rPr lang="tr-TR" dirty="0" smtClean="0"/>
              <a:t>2002 de </a:t>
            </a:r>
            <a:r>
              <a:rPr lang="tr-TR" dirty="0" err="1" smtClean="0"/>
              <a:t>Cytotec</a:t>
            </a:r>
            <a:r>
              <a:rPr lang="tr-TR" dirty="0" smtClean="0"/>
              <a:t>(</a:t>
            </a:r>
            <a:r>
              <a:rPr lang="tr-TR" dirty="0" err="1" smtClean="0"/>
              <a:t>misoprostol</a:t>
            </a:r>
            <a:r>
              <a:rPr lang="tr-TR" dirty="0" smtClean="0"/>
              <a:t>) üreticisi «</a:t>
            </a:r>
            <a:r>
              <a:rPr lang="tr-TR" dirty="0" err="1"/>
              <a:t>c</a:t>
            </a:r>
            <a:r>
              <a:rPr lang="tr-TR" dirty="0" err="1" smtClean="0"/>
              <a:t>ervical</a:t>
            </a:r>
            <a:r>
              <a:rPr lang="tr-TR" dirty="0" smtClean="0"/>
              <a:t> </a:t>
            </a:r>
            <a:r>
              <a:rPr lang="tr-TR" dirty="0" err="1" smtClean="0"/>
              <a:t>ripening</a:t>
            </a:r>
            <a:r>
              <a:rPr lang="tr-TR" dirty="0" smtClean="0"/>
              <a:t> ve doğum indüksiyonu» için kullanımına dair  kullanım </a:t>
            </a:r>
            <a:r>
              <a:rPr lang="tr-TR" dirty="0" err="1" smtClean="0"/>
              <a:t>endikasyon</a:t>
            </a:r>
            <a:r>
              <a:rPr lang="tr-TR" dirty="0" smtClean="0"/>
              <a:t> bildirmiştir.(in LABELİNG)</a:t>
            </a:r>
          </a:p>
          <a:p>
            <a:pPr lvl="1"/>
            <a:r>
              <a:rPr lang="tr-TR" dirty="0" smtClean="0"/>
              <a:t>FDA onayı henüz yok*</a:t>
            </a:r>
          </a:p>
          <a:p>
            <a:pPr marL="0" indent="0" algn="r">
              <a:buNone/>
            </a:pPr>
            <a:r>
              <a:rPr lang="en-US" sz="1600" dirty="0" err="1"/>
              <a:t>Hofmeyr</a:t>
            </a:r>
            <a:r>
              <a:rPr lang="en-US" sz="1600" dirty="0"/>
              <a:t> GJ, </a:t>
            </a:r>
            <a:r>
              <a:rPr lang="en-US" sz="1600" dirty="0" err="1"/>
              <a:t>Gülmezoglu</a:t>
            </a:r>
            <a:r>
              <a:rPr lang="en-US" sz="1600" dirty="0"/>
              <a:t> AM: Vaginal </a:t>
            </a:r>
            <a:r>
              <a:rPr lang="en-US" sz="1600" dirty="0" smtClean="0"/>
              <a:t>misoprostol</a:t>
            </a:r>
            <a:r>
              <a:rPr lang="tr-TR" sz="1600" dirty="0" smtClean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cervical ripening and induction </a:t>
            </a:r>
            <a:r>
              <a:rPr lang="en-US" sz="1600" dirty="0" smtClean="0"/>
              <a:t>of</a:t>
            </a:r>
            <a:r>
              <a:rPr lang="tr-TR" sz="1600" dirty="0" smtClean="0"/>
              <a:t> </a:t>
            </a:r>
            <a:r>
              <a:rPr lang="en-US" sz="1600" dirty="0" smtClean="0"/>
              <a:t>labor</a:t>
            </a:r>
            <a:r>
              <a:rPr lang="en-US" sz="1600" dirty="0"/>
              <a:t>, </a:t>
            </a:r>
            <a:endParaRPr lang="tr-TR" sz="1600" dirty="0" smtClean="0"/>
          </a:p>
          <a:p>
            <a:pPr marL="0" indent="0" algn="r">
              <a:buNone/>
            </a:pPr>
            <a:r>
              <a:rPr lang="en-US" sz="1600" dirty="0" smtClean="0"/>
              <a:t>Cochrane </a:t>
            </a:r>
            <a:r>
              <a:rPr lang="en-US" sz="1600" dirty="0"/>
              <a:t>Database </a:t>
            </a:r>
            <a:r>
              <a:rPr lang="en-US" sz="1600" dirty="0" err="1"/>
              <a:t>Syst</a:t>
            </a:r>
            <a:r>
              <a:rPr lang="en-US" sz="1600" dirty="0"/>
              <a:t> </a:t>
            </a:r>
            <a:r>
              <a:rPr lang="en-US" sz="1600" dirty="0" smtClean="0"/>
              <a:t>Rev</a:t>
            </a:r>
            <a:r>
              <a:rPr lang="tr-TR" sz="1600" dirty="0" smtClean="0"/>
              <a:t> </a:t>
            </a:r>
            <a:r>
              <a:rPr lang="en-US" sz="1600" dirty="0" smtClean="0"/>
              <a:t>(1</a:t>
            </a:r>
            <a:r>
              <a:rPr lang="en-US" sz="1600" dirty="0"/>
              <a:t>):CD000941, 1998 (updated 2002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01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 sağlayan mekanik  araçlar (</a:t>
            </a:r>
            <a:r>
              <a:rPr lang="tr-TR" dirty="0" err="1" smtClean="0"/>
              <a:t>Laminerin</a:t>
            </a:r>
            <a:r>
              <a:rPr lang="tr-TR" dirty="0" smtClean="0"/>
              <a:t>, Balon), uygulamaları ile, </a:t>
            </a:r>
            <a:r>
              <a:rPr lang="tr-TR" b="1" dirty="0" smtClean="0"/>
              <a:t>daha az </a:t>
            </a:r>
            <a:r>
              <a:rPr lang="tr-TR" b="1" dirty="0" err="1" smtClean="0"/>
              <a:t>uterin</a:t>
            </a:r>
            <a:r>
              <a:rPr lang="tr-TR" b="1" dirty="0" smtClean="0"/>
              <a:t> </a:t>
            </a:r>
            <a:r>
              <a:rPr lang="tr-TR" b="1" dirty="0" err="1" smtClean="0"/>
              <a:t>hiperstimülaston</a:t>
            </a:r>
            <a:r>
              <a:rPr lang="tr-TR" b="1" dirty="0" smtClean="0"/>
              <a:t> oluştuğu</a:t>
            </a:r>
            <a:r>
              <a:rPr lang="tr-TR" dirty="0" smtClean="0"/>
              <a:t>,  sezaryen oranlarının değişmediği, ancak 24 saat içindeki doğum oranlarının PGE2 ye göre daha az olduğu bildirilmiştir.</a:t>
            </a:r>
          </a:p>
          <a:p>
            <a:pPr marL="0" indent="0" algn="r">
              <a:buNone/>
            </a:pPr>
            <a:r>
              <a:rPr lang="en-US" sz="1800" dirty="0" err="1"/>
              <a:t>Boulvain</a:t>
            </a:r>
            <a:r>
              <a:rPr lang="en-US" sz="1800" dirty="0"/>
              <a:t> M, Kelly A, Lohse C, et al: Mechanical</a:t>
            </a:r>
            <a:r>
              <a:rPr lang="tr-TR" sz="1800" dirty="0"/>
              <a:t> </a:t>
            </a:r>
            <a:r>
              <a:rPr lang="en-US" sz="1800" dirty="0"/>
              <a:t>methods for induction of </a:t>
            </a:r>
            <a:r>
              <a:rPr lang="en-US" sz="1800" dirty="0" err="1"/>
              <a:t>labour</a:t>
            </a:r>
            <a:r>
              <a:rPr lang="en-US" sz="1800" dirty="0"/>
              <a:t>, </a:t>
            </a:r>
            <a:endParaRPr lang="tr-TR" sz="1800" dirty="0"/>
          </a:p>
          <a:p>
            <a:pPr marL="0" indent="0" algn="r">
              <a:buNone/>
            </a:pPr>
            <a:r>
              <a:rPr lang="en-US" sz="1800" dirty="0"/>
              <a:t>Cochrane</a:t>
            </a:r>
            <a:r>
              <a:rPr lang="tr-TR" sz="1800" dirty="0"/>
              <a:t> </a:t>
            </a:r>
            <a:r>
              <a:rPr lang="en-US" sz="1800" dirty="0"/>
              <a:t>Database </a:t>
            </a:r>
            <a:r>
              <a:rPr lang="en-US" sz="1800" dirty="0" err="1"/>
              <a:t>Syst</a:t>
            </a:r>
            <a:r>
              <a:rPr lang="en-US" sz="1800" dirty="0"/>
              <a:t> Rev (4):CD001233, 2001.</a:t>
            </a:r>
          </a:p>
          <a:p>
            <a:r>
              <a:rPr lang="tr-TR" dirty="0" smtClean="0"/>
              <a:t> Ancak </a:t>
            </a:r>
            <a:r>
              <a:rPr lang="tr-TR" b="1" dirty="0" smtClean="0"/>
              <a:t>PG uygulamaları ile, </a:t>
            </a:r>
            <a:r>
              <a:rPr lang="tr-TR" b="1" dirty="0" err="1" smtClean="0"/>
              <a:t>nulipar</a:t>
            </a:r>
            <a:r>
              <a:rPr lang="tr-TR" b="1" dirty="0" smtClean="0"/>
              <a:t> hastalarda başarısız doğum indüksiyonu ve sezaryen sıklığında bir azalmada gösterilememiştir. </a:t>
            </a:r>
            <a:r>
              <a:rPr lang="tr-TR" dirty="0" smtClean="0"/>
              <a:t>Bu da </a:t>
            </a:r>
            <a:r>
              <a:rPr lang="tr-TR" dirty="0" err="1" smtClean="0"/>
              <a:t>servikal</a:t>
            </a:r>
            <a:r>
              <a:rPr lang="tr-TR" dirty="0" smtClean="0"/>
              <a:t>  durumun sadece  bir parametre olduğu, başka faktörlerinde etkili olduğunun kanıtıdır.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tr-TR" sz="3600" b="1" dirty="0" err="1" smtClean="0"/>
              <a:t>Servikal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Dilatasyon</a:t>
            </a:r>
            <a:r>
              <a:rPr lang="tr-TR" sz="3600" b="1" dirty="0" smtClean="0"/>
              <a:t> için Kullanılan medikal ajanlar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814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Operatif</a:t>
            </a:r>
            <a:r>
              <a:rPr lang="tr-TR" b="1" dirty="0" smtClean="0"/>
              <a:t> Vajinal Doğum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ACOG: </a:t>
            </a:r>
            <a:r>
              <a:rPr lang="tr-TR" dirty="0" err="1" smtClean="0"/>
              <a:t>operatif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doğum için daha rasyonel  yaklaşımlar vermektedir.</a:t>
            </a:r>
          </a:p>
          <a:p>
            <a:pPr marL="0" indent="0" algn="r">
              <a:buNone/>
            </a:pPr>
            <a:r>
              <a:rPr lang="en-US" sz="1400" dirty="0" err="1"/>
              <a:t>Yeomans</a:t>
            </a:r>
            <a:r>
              <a:rPr lang="en-US" sz="1400" dirty="0"/>
              <a:t> ER.</a:t>
            </a:r>
            <a:r>
              <a:rPr lang="tr-TR" sz="1400" dirty="0"/>
              <a:t> Et al. </a:t>
            </a:r>
            <a:r>
              <a:rPr lang="tr-TR" sz="1400" dirty="0" err="1"/>
              <a:t>Obstet</a:t>
            </a:r>
            <a:r>
              <a:rPr lang="tr-TR" sz="1400" dirty="0"/>
              <a:t> </a:t>
            </a:r>
            <a:r>
              <a:rPr lang="tr-TR" sz="1400" dirty="0" err="1"/>
              <a:t>Gynecol</a:t>
            </a:r>
            <a:r>
              <a:rPr lang="tr-TR" sz="1400" dirty="0"/>
              <a:t> 2010; 115:645-53</a:t>
            </a:r>
          </a:p>
          <a:p>
            <a:pPr marL="0" indent="0" algn="r">
              <a:buNone/>
            </a:pPr>
            <a:r>
              <a:rPr lang="en-US" sz="1400" dirty="0"/>
              <a:t>ACOG Practice Bulletin No. 17. Washington, DC, June 2000.</a:t>
            </a:r>
          </a:p>
          <a:p>
            <a:r>
              <a:rPr lang="tr-TR" dirty="0" smtClean="0"/>
              <a:t> Yeterli anestezi  sağlanmış olmalıdır.</a:t>
            </a:r>
          </a:p>
          <a:p>
            <a:r>
              <a:rPr lang="tr-TR" dirty="0" smtClean="0"/>
              <a:t>Çıkım uygulamaları oldukça güvenlidir.</a:t>
            </a:r>
          </a:p>
          <a:p>
            <a:r>
              <a:rPr lang="tr-TR" dirty="0" smtClean="0"/>
              <a:t>Hali hazırda Vakum </a:t>
            </a:r>
            <a:r>
              <a:rPr lang="tr-TR" dirty="0" err="1" smtClean="0"/>
              <a:t>ekstraksiyon</a:t>
            </a:r>
            <a:r>
              <a:rPr lang="tr-TR" dirty="0" smtClean="0"/>
              <a:t> forseps uygulamasına göre daha sık  başvurulan bir  uygulamadır.</a:t>
            </a:r>
            <a:endParaRPr lang="tr-TR" dirty="0"/>
          </a:p>
          <a:p>
            <a:endParaRPr lang="tr-TR" dirty="0" smtClean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5237" y="2302769"/>
            <a:ext cx="4695525" cy="34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 &amp; </a:t>
            </a:r>
            <a:r>
              <a:rPr lang="tr-TR" b="1" dirty="0" err="1" smtClean="0"/>
              <a:t>Membran</a:t>
            </a:r>
            <a:r>
              <a:rPr lang="tr-TR" b="1" dirty="0" smtClean="0"/>
              <a:t> </a:t>
            </a:r>
            <a:r>
              <a:rPr lang="tr-TR" b="1" dirty="0" err="1" smtClean="0"/>
              <a:t>Rüptürü</a:t>
            </a:r>
            <a:r>
              <a:rPr lang="tr-TR" b="1" dirty="0" smtClean="0"/>
              <a:t> ilişkisi</a:t>
            </a:r>
            <a:endParaRPr lang="en-US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88" y="1799923"/>
            <a:ext cx="6506678" cy="50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</a:t>
            </a:r>
            <a:r>
              <a:rPr lang="tr-TR" b="1" dirty="0" err="1" smtClean="0"/>
              <a:t>Doğum’u</a:t>
            </a:r>
            <a:r>
              <a:rPr lang="tr-TR" b="1" dirty="0" smtClean="0"/>
              <a:t> Etkileyen Girişimler(1)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Vaginal</a:t>
            </a:r>
            <a:r>
              <a:rPr lang="tr-TR" dirty="0" smtClean="0"/>
              <a:t> doğum sürecinde </a:t>
            </a:r>
            <a:r>
              <a:rPr lang="tr-TR" dirty="0" err="1" smtClean="0"/>
              <a:t>maternal</a:t>
            </a:r>
            <a:r>
              <a:rPr lang="tr-TR" dirty="0" smtClean="0"/>
              <a:t> </a:t>
            </a:r>
            <a:r>
              <a:rPr lang="tr-TR" dirty="0" err="1" smtClean="0"/>
              <a:t>Ambulasyon</a:t>
            </a:r>
            <a:r>
              <a:rPr lang="tr-TR" dirty="0" smtClean="0"/>
              <a:t> ve pozisyon(ayakta duruş), doğum sürecinde olumlu yönde etkilidir.</a:t>
            </a:r>
          </a:p>
          <a:p>
            <a:pPr marL="0" indent="0" algn="r">
              <a:buNone/>
            </a:pPr>
            <a:r>
              <a:rPr lang="en-US" sz="1800" dirty="0"/>
              <a:t>Lawrence A,</a:t>
            </a:r>
            <a:r>
              <a:rPr lang="tr-TR" sz="1800" dirty="0"/>
              <a:t> et al. </a:t>
            </a:r>
            <a:r>
              <a:rPr lang="tr-TR" sz="1800" dirty="0" err="1"/>
              <a:t>Cochrane</a:t>
            </a:r>
            <a:r>
              <a:rPr lang="tr-TR" sz="1800" dirty="0"/>
              <a:t> Database </a:t>
            </a:r>
            <a:r>
              <a:rPr lang="tr-TR" sz="1800" dirty="0" err="1"/>
              <a:t>Syst</a:t>
            </a:r>
            <a:r>
              <a:rPr lang="tr-TR" sz="1800" dirty="0"/>
              <a:t> </a:t>
            </a:r>
            <a:r>
              <a:rPr lang="tr-TR" sz="1800" dirty="0" err="1"/>
              <a:t>Rev</a:t>
            </a:r>
            <a:r>
              <a:rPr lang="tr-TR" sz="1800" dirty="0"/>
              <a:t>. 2013;(8):CD003934</a:t>
            </a:r>
            <a:endParaRPr lang="en-US" sz="1800" dirty="0"/>
          </a:p>
          <a:p>
            <a:r>
              <a:rPr lang="tr-TR" dirty="0" smtClean="0"/>
              <a:t> Düşük riskli grupta, 5-6cm kadar hastanın yürütülmesi ve hareketli kılınması, </a:t>
            </a:r>
            <a:r>
              <a:rPr lang="tr-TR" dirty="0" err="1" smtClean="0"/>
              <a:t>fetal</a:t>
            </a:r>
            <a:r>
              <a:rPr lang="tr-TR" dirty="0" smtClean="0"/>
              <a:t> sonuçları ve doğum sürecini,  olumsuz etkilememektedir.</a:t>
            </a:r>
          </a:p>
          <a:p>
            <a:r>
              <a:rPr lang="tr-TR" dirty="0" smtClean="0"/>
              <a:t>Sürekli yatarak </a:t>
            </a:r>
            <a:r>
              <a:rPr lang="tr-TR" dirty="0" err="1" smtClean="0"/>
              <a:t>vaginal</a:t>
            </a:r>
            <a:r>
              <a:rPr lang="tr-TR" dirty="0" smtClean="0"/>
              <a:t> doğum takibinin, aksine </a:t>
            </a:r>
            <a:r>
              <a:rPr lang="tr-TR" b="1" dirty="0" smtClean="0"/>
              <a:t>ayakta takibin</a:t>
            </a:r>
            <a:r>
              <a:rPr lang="tr-TR" dirty="0" smtClean="0"/>
              <a:t>, doğum 1. evresini 90 </a:t>
            </a:r>
            <a:r>
              <a:rPr lang="tr-TR" dirty="0" err="1" smtClean="0"/>
              <a:t>dak</a:t>
            </a:r>
            <a:r>
              <a:rPr lang="tr-TR" dirty="0" smtClean="0"/>
              <a:t> kısalttığı, daha az </a:t>
            </a:r>
            <a:r>
              <a:rPr lang="tr-TR" dirty="0" err="1" smtClean="0"/>
              <a:t>epidural</a:t>
            </a:r>
            <a:r>
              <a:rPr lang="tr-TR" dirty="0" smtClean="0"/>
              <a:t> anestezi ihtiyacı oluşturduğu, c/s oranını %30 azaltabileceği bildirilmiştir.</a:t>
            </a:r>
          </a:p>
          <a:p>
            <a:pPr marL="0" indent="0" algn="r">
              <a:buNone/>
            </a:pPr>
            <a:r>
              <a:rPr lang="tr-TR" sz="1800" dirty="0"/>
              <a:t>Lawrence A, et al. </a:t>
            </a:r>
            <a:r>
              <a:rPr lang="tr-TR" sz="1800" dirty="0" err="1"/>
              <a:t>Cochrane</a:t>
            </a:r>
            <a:r>
              <a:rPr lang="tr-TR" sz="1800" dirty="0"/>
              <a:t> Database </a:t>
            </a:r>
            <a:r>
              <a:rPr lang="tr-TR" sz="1800" dirty="0" err="1"/>
              <a:t>Syst</a:t>
            </a:r>
            <a:r>
              <a:rPr lang="tr-TR" sz="1800" dirty="0"/>
              <a:t> </a:t>
            </a:r>
            <a:r>
              <a:rPr lang="tr-TR" sz="1800" dirty="0" err="1"/>
              <a:t>Rev</a:t>
            </a:r>
            <a:r>
              <a:rPr lang="tr-TR" sz="1800" dirty="0"/>
              <a:t>. 2013;(8):CD003934.</a:t>
            </a:r>
            <a:endParaRPr lang="tr-TR" sz="1800" dirty="0" smtClean="0"/>
          </a:p>
          <a:p>
            <a:pPr marL="0" indent="0">
              <a:buNone/>
            </a:pPr>
            <a:endParaRPr lang="tr-TR" dirty="0"/>
          </a:p>
          <a:p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845127" y="4365523"/>
            <a:ext cx="10515600" cy="1278193"/>
          </a:xfrm>
          <a:prstGeom prst="rect">
            <a:avLst/>
          </a:prstGeom>
          <a:solidFill>
            <a:schemeClr val="accent6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677508"/>
          </a:xfrm>
        </p:spPr>
        <p:txBody>
          <a:bodyPr>
            <a:normAutofit fontScale="92500"/>
          </a:bodyPr>
          <a:lstStyle/>
          <a:p>
            <a:r>
              <a:rPr lang="tr-TR" b="1" dirty="0" smtClean="0"/>
              <a:t>Doğum Koçu (</a:t>
            </a:r>
            <a:r>
              <a:rPr lang="tr-TR" b="1" dirty="0" err="1" smtClean="0"/>
              <a:t>Daula</a:t>
            </a:r>
            <a:r>
              <a:rPr lang="tr-TR" b="1" dirty="0" smtClean="0"/>
              <a:t>)</a:t>
            </a:r>
            <a:r>
              <a:rPr lang="tr-TR" dirty="0" smtClean="0"/>
              <a:t> ;uygulamasının, </a:t>
            </a:r>
            <a:r>
              <a:rPr lang="tr-TR" dirty="0" err="1" smtClean="0"/>
              <a:t>vaginal</a:t>
            </a:r>
            <a:r>
              <a:rPr lang="tr-TR" dirty="0" smtClean="0"/>
              <a:t> doğum yönetiminde: Analjezi, İndüksiyon, </a:t>
            </a:r>
            <a:r>
              <a:rPr lang="tr-TR" dirty="0" err="1" smtClean="0"/>
              <a:t>Operatif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doğum ve C/S oranlarını önemli ölçüde azalttığı ve </a:t>
            </a:r>
            <a:r>
              <a:rPr lang="tr-TR" dirty="0"/>
              <a:t>kişisel memnuniyet </a:t>
            </a:r>
            <a:r>
              <a:rPr lang="tr-TR" dirty="0" smtClean="0"/>
              <a:t>oranlarını arttırdığı gösterilmiştir.</a:t>
            </a:r>
          </a:p>
          <a:p>
            <a:pPr lvl="1"/>
            <a:r>
              <a:rPr lang="tr-TR" dirty="0" err="1"/>
              <a:t>Operatif</a:t>
            </a:r>
            <a:r>
              <a:rPr lang="tr-TR" dirty="0"/>
              <a:t> </a:t>
            </a:r>
            <a:r>
              <a:rPr lang="tr-TR" dirty="0" err="1"/>
              <a:t>Vaginal</a:t>
            </a:r>
            <a:r>
              <a:rPr lang="tr-TR" dirty="0"/>
              <a:t> Doğum   (RR:0,90   %95 CI=0,85-0,96)</a:t>
            </a:r>
          </a:p>
          <a:p>
            <a:pPr lvl="1"/>
            <a:r>
              <a:rPr lang="tr-TR" dirty="0"/>
              <a:t>C/S		 </a:t>
            </a:r>
            <a:r>
              <a:rPr lang="tr-TR" dirty="0" smtClean="0"/>
              <a:t>            </a:t>
            </a:r>
            <a:r>
              <a:rPr lang="tr-TR" dirty="0"/>
              <a:t>(RR:0,78   %95 CI=0,67-0,91)</a:t>
            </a:r>
          </a:p>
          <a:p>
            <a:pPr marL="457200" lvl="1" indent="0" algn="r">
              <a:buNone/>
            </a:pPr>
            <a:r>
              <a:rPr lang="en-US" sz="1800" dirty="0" err="1"/>
              <a:t>Hodnett</a:t>
            </a:r>
            <a:r>
              <a:rPr lang="en-US" sz="1800" dirty="0"/>
              <a:t> E,</a:t>
            </a:r>
            <a:r>
              <a:rPr lang="tr-TR" sz="1800" dirty="0"/>
              <a:t> et al. </a:t>
            </a:r>
            <a:r>
              <a:rPr lang="tr-TR" sz="1800" dirty="0" err="1"/>
              <a:t>Cochrane</a:t>
            </a:r>
            <a:r>
              <a:rPr lang="tr-TR" sz="1800" dirty="0"/>
              <a:t> Database </a:t>
            </a:r>
            <a:r>
              <a:rPr lang="tr-TR" sz="1800" dirty="0" err="1"/>
              <a:t>Syst</a:t>
            </a:r>
            <a:r>
              <a:rPr lang="tr-TR" sz="1800" dirty="0"/>
              <a:t> </a:t>
            </a:r>
            <a:r>
              <a:rPr lang="tr-TR" sz="1800" dirty="0" err="1"/>
              <a:t>Rev</a:t>
            </a:r>
            <a:r>
              <a:rPr lang="tr-TR" sz="1800" dirty="0"/>
              <a:t>. 2013;(7):CD003766.</a:t>
            </a:r>
            <a:endParaRPr lang="en-US" sz="1800" dirty="0"/>
          </a:p>
          <a:p>
            <a:r>
              <a:rPr lang="tr-TR" dirty="0" err="1" smtClean="0"/>
              <a:t>Vaginal</a:t>
            </a:r>
            <a:r>
              <a:rPr lang="tr-TR" dirty="0" smtClean="0"/>
              <a:t> doğum sürecinde  «</a:t>
            </a:r>
            <a:r>
              <a:rPr lang="tr-TR" dirty="0" err="1" smtClean="0"/>
              <a:t>Hidrasyon</a:t>
            </a:r>
            <a:r>
              <a:rPr lang="tr-TR" dirty="0" smtClean="0"/>
              <a:t> etkinliği», çokça çalışılmamıştır.</a:t>
            </a:r>
          </a:p>
          <a:p>
            <a:pPr lvl="1"/>
            <a:r>
              <a:rPr lang="tr-TR" dirty="0" smtClean="0"/>
              <a:t>125ml/saat </a:t>
            </a:r>
            <a:r>
              <a:rPr lang="tr-TR" dirty="0" err="1" smtClean="0"/>
              <a:t>Dekstoz</a:t>
            </a:r>
            <a:r>
              <a:rPr lang="tr-TR" dirty="0" smtClean="0"/>
              <a:t> iyi bir seçenektir</a:t>
            </a:r>
          </a:p>
          <a:p>
            <a:pPr lvl="1"/>
            <a:r>
              <a:rPr lang="tr-TR" dirty="0" smtClean="0"/>
              <a:t>250ml/saat ve üzeri </a:t>
            </a:r>
            <a:r>
              <a:rPr lang="tr-TR" dirty="0" err="1" smtClean="0"/>
              <a:t>Riger</a:t>
            </a:r>
            <a:r>
              <a:rPr lang="tr-TR" dirty="0" smtClean="0"/>
              <a:t> </a:t>
            </a:r>
            <a:r>
              <a:rPr lang="tr-TR" dirty="0" err="1" smtClean="0"/>
              <a:t>laktat</a:t>
            </a:r>
            <a:r>
              <a:rPr lang="tr-TR" dirty="0" smtClean="0"/>
              <a:t> veya diğer sıvı verilmesi doğun sürecin uzatabilir.</a:t>
            </a:r>
          </a:p>
          <a:p>
            <a:pPr lvl="1"/>
            <a:r>
              <a:rPr lang="tr-TR" dirty="0" smtClean="0"/>
              <a:t>Oral/IV  tercihi ???</a:t>
            </a:r>
          </a:p>
          <a:p>
            <a:pPr marL="457200" lvl="1" indent="0" algn="r">
              <a:buNone/>
            </a:pPr>
            <a:r>
              <a:rPr lang="tr-TR" sz="1900" dirty="0" err="1"/>
              <a:t>Dawood</a:t>
            </a:r>
            <a:r>
              <a:rPr lang="tr-TR" sz="1900" dirty="0"/>
              <a:t> F, et al. </a:t>
            </a:r>
            <a:r>
              <a:rPr lang="tr-TR" sz="1900" dirty="0" err="1"/>
              <a:t>Cochrane</a:t>
            </a:r>
            <a:r>
              <a:rPr lang="tr-TR" sz="1900" dirty="0"/>
              <a:t> Database </a:t>
            </a:r>
            <a:r>
              <a:rPr lang="tr-TR" sz="1900" dirty="0" err="1"/>
              <a:t>Syst</a:t>
            </a:r>
            <a:r>
              <a:rPr lang="tr-TR" sz="1900" dirty="0"/>
              <a:t> </a:t>
            </a:r>
            <a:r>
              <a:rPr lang="tr-TR" sz="1900" dirty="0" err="1"/>
              <a:t>Rev</a:t>
            </a:r>
            <a:r>
              <a:rPr lang="tr-TR" sz="1900" dirty="0"/>
              <a:t>. 2013;(6):CD007715.</a:t>
            </a:r>
          </a:p>
          <a:p>
            <a:pPr marL="0" indent="0">
              <a:buNone/>
            </a:pPr>
            <a:r>
              <a:rPr lang="tr-TR" dirty="0" smtClean="0"/>
              <a:t>	 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</a:t>
            </a:r>
            <a:r>
              <a:rPr lang="tr-TR" b="1" dirty="0" err="1" smtClean="0"/>
              <a:t>Doğum’u</a:t>
            </a:r>
            <a:r>
              <a:rPr lang="tr-TR" b="1" dirty="0" smtClean="0"/>
              <a:t> Etkileyen Girişimler(2)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3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Doğum: </a:t>
            </a:r>
            <a:r>
              <a:rPr lang="tr-TR" b="1" dirty="0" err="1" smtClean="0"/>
              <a:t>Fetal</a:t>
            </a:r>
            <a:r>
              <a:rPr lang="tr-TR" dirty="0" smtClean="0"/>
              <a:t>- </a:t>
            </a:r>
            <a:r>
              <a:rPr lang="tr-TR" b="1" dirty="0" err="1" smtClean="0"/>
              <a:t>Plasental</a:t>
            </a:r>
            <a:r>
              <a:rPr lang="tr-TR" b="1" dirty="0" smtClean="0"/>
              <a:t> </a:t>
            </a:r>
            <a:r>
              <a:rPr lang="tr-TR" dirty="0" smtClean="0"/>
              <a:t>ve </a:t>
            </a:r>
            <a:r>
              <a:rPr lang="tr-TR" b="1" dirty="0" err="1" smtClean="0"/>
              <a:t>Maternal</a:t>
            </a:r>
            <a:r>
              <a:rPr lang="tr-TR" dirty="0" smtClean="0"/>
              <a:t> endokrin, </a:t>
            </a:r>
            <a:r>
              <a:rPr lang="tr-TR" dirty="0" err="1" smtClean="0"/>
              <a:t>Parakrin</a:t>
            </a:r>
            <a:r>
              <a:rPr lang="tr-TR" dirty="0" smtClean="0"/>
              <a:t> ve </a:t>
            </a:r>
            <a:r>
              <a:rPr lang="tr-TR" dirty="0" err="1" smtClean="0"/>
              <a:t>Otokrin</a:t>
            </a:r>
            <a:r>
              <a:rPr lang="tr-TR" dirty="0" smtClean="0"/>
              <a:t> sinyalleri gerektiren bir süreçtir.</a:t>
            </a:r>
          </a:p>
          <a:p>
            <a:r>
              <a:rPr lang="tr-TR" dirty="0" smtClean="0"/>
              <a:t>Gerçek uyarıcı sinyalin ne olduğu kesin olmamakla beraber,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DHEAS’ın</a:t>
            </a:r>
            <a:r>
              <a:rPr lang="tr-TR" dirty="0" smtClean="0"/>
              <a:t> E3 ve E2 ye dönüşümü üzerinden, </a:t>
            </a:r>
            <a:r>
              <a:rPr lang="tr-TR" dirty="0" err="1" smtClean="0"/>
              <a:t>regüle</a:t>
            </a:r>
            <a:r>
              <a:rPr lang="tr-TR" dirty="0" smtClean="0"/>
              <a:t> edildiği düşünülmektedir. Bu hormonların </a:t>
            </a:r>
            <a:r>
              <a:rPr lang="tr-TR" dirty="0" err="1" smtClean="0"/>
              <a:t>Prog</a:t>
            </a:r>
            <a:r>
              <a:rPr lang="tr-TR" dirty="0" smtClean="0"/>
              <a:t>, </a:t>
            </a:r>
            <a:r>
              <a:rPr lang="tr-TR" dirty="0" err="1" smtClean="0"/>
              <a:t>Prog</a:t>
            </a:r>
            <a:r>
              <a:rPr lang="tr-TR" dirty="0" smtClean="0"/>
              <a:t> reseptörleri, </a:t>
            </a:r>
            <a:r>
              <a:rPr lang="tr-TR" dirty="0" err="1" smtClean="0"/>
              <a:t>Oksitosin</a:t>
            </a:r>
            <a:r>
              <a:rPr lang="tr-TR" dirty="0" smtClean="0"/>
              <a:t> reseptörleri ve GAP </a:t>
            </a:r>
            <a:r>
              <a:rPr lang="tr-TR" dirty="0" err="1" smtClean="0"/>
              <a:t>junction</a:t>
            </a:r>
            <a:r>
              <a:rPr lang="tr-TR" dirty="0" smtClean="0"/>
              <a:t> üzerinde </a:t>
            </a:r>
            <a:r>
              <a:rPr lang="tr-TR" dirty="0" err="1" smtClean="0"/>
              <a:t>kontraksiyon</a:t>
            </a:r>
            <a:r>
              <a:rPr lang="tr-TR" dirty="0" smtClean="0"/>
              <a:t> mekanizmasında etkili olduğu gösterilmiştir. </a:t>
            </a:r>
          </a:p>
          <a:p>
            <a:r>
              <a:rPr lang="tr-TR" dirty="0" smtClean="0"/>
              <a:t>Klasik doğum </a:t>
            </a:r>
            <a:r>
              <a:rPr lang="tr-TR" dirty="0" err="1" smtClean="0"/>
              <a:t>evrelemesinde</a:t>
            </a:r>
            <a:r>
              <a:rPr lang="tr-TR" dirty="0" smtClean="0"/>
              <a:t> ifade edilen LATENT </a:t>
            </a:r>
            <a:r>
              <a:rPr lang="tr-TR" dirty="0" err="1" smtClean="0"/>
              <a:t>FAZ’da</a:t>
            </a:r>
            <a:r>
              <a:rPr lang="tr-TR" dirty="0" smtClean="0"/>
              <a:t>, 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 yavaş oluşurken, AKTİF </a:t>
            </a:r>
            <a:r>
              <a:rPr lang="tr-TR" dirty="0" err="1" smtClean="0"/>
              <a:t>FAZ’da</a:t>
            </a:r>
            <a:r>
              <a:rPr lang="tr-TR" dirty="0" smtClean="0"/>
              <a:t> (&gt;6cm) hızlı olmaktadır.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Aktif Yönetimi(1)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Distosia</a:t>
            </a:r>
            <a:r>
              <a:rPr lang="tr-TR" dirty="0" smtClean="0"/>
              <a:t>; </a:t>
            </a:r>
            <a:r>
              <a:rPr lang="tr-TR" dirty="0" err="1" smtClean="0"/>
              <a:t>vaginal</a:t>
            </a:r>
            <a:r>
              <a:rPr lang="tr-TR" dirty="0" smtClean="0"/>
              <a:t> doğumun herhangi bir sebeple, ilerlemesinin durmasıdır. </a:t>
            </a:r>
            <a:r>
              <a:rPr lang="tr-TR" dirty="0" err="1" smtClean="0"/>
              <a:t>Nulipar</a:t>
            </a:r>
            <a:r>
              <a:rPr lang="tr-TR" dirty="0" smtClean="0"/>
              <a:t> kadında en sık , </a:t>
            </a:r>
            <a:r>
              <a:rPr lang="tr-TR" dirty="0" err="1" smtClean="0"/>
              <a:t>Multipar</a:t>
            </a:r>
            <a:r>
              <a:rPr lang="tr-TR" dirty="0" smtClean="0"/>
              <a:t> </a:t>
            </a:r>
            <a:r>
              <a:rPr lang="tr-TR" dirty="0" err="1" smtClean="0"/>
              <a:t>kadındada</a:t>
            </a:r>
            <a:r>
              <a:rPr lang="tr-TR" dirty="0" smtClean="0"/>
              <a:t> 2. sıklıkta C/S nedenidir.</a:t>
            </a:r>
          </a:p>
          <a:p>
            <a:pPr lvl="1"/>
            <a:r>
              <a:rPr lang="tr-TR" dirty="0" smtClean="0"/>
              <a:t>1980 den itibaren İrlanda ve ABD de  aktif doğum yönetimi ile  C/S oranlarının azaltılması  stratejisi  geliştirilmiştir.</a:t>
            </a:r>
          </a:p>
          <a:p>
            <a:pPr lvl="1"/>
            <a:r>
              <a:rPr lang="tr-TR" dirty="0" smtClean="0"/>
              <a:t>AKTİF DOĞUM YÖNETİM PROTOKOLÜ: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Gebenin kuvvetli </a:t>
            </a:r>
            <a:r>
              <a:rPr lang="tr-TR" dirty="0" err="1" smtClean="0"/>
              <a:t>kontraksiyon</a:t>
            </a:r>
            <a:r>
              <a:rPr lang="tr-TR" dirty="0" smtClean="0"/>
              <a:t>,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rüptürü</a:t>
            </a:r>
            <a:r>
              <a:rPr lang="tr-TR" dirty="0" smtClean="0"/>
              <a:t>, %100 </a:t>
            </a:r>
            <a:r>
              <a:rPr lang="tr-TR" dirty="0" err="1" smtClean="0"/>
              <a:t>efesman</a:t>
            </a:r>
            <a:r>
              <a:rPr lang="tr-TR" dirty="0" smtClean="0"/>
              <a:t> ve nişan gelmesi durumunda kliniğe kabul edilmesi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 err="1" smtClean="0"/>
              <a:t>Artifisiyel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</a:t>
            </a:r>
            <a:r>
              <a:rPr lang="tr-TR" dirty="0" err="1" smtClean="0"/>
              <a:t>rüptürünün</a:t>
            </a:r>
            <a:r>
              <a:rPr lang="tr-TR" dirty="0" smtClean="0"/>
              <a:t> yapılması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/>
              <a:t>&lt;</a:t>
            </a:r>
            <a:r>
              <a:rPr lang="tr-TR" dirty="0" smtClean="0"/>
              <a:t>1 cm/h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 durumunda, agresif </a:t>
            </a:r>
            <a:r>
              <a:rPr lang="tr-TR" dirty="0" err="1" smtClean="0"/>
              <a:t>oksitosin</a:t>
            </a:r>
            <a:r>
              <a:rPr lang="tr-TR" dirty="0" smtClean="0"/>
              <a:t> indüksiyonu (6mIU/</a:t>
            </a:r>
            <a:r>
              <a:rPr lang="tr-TR" dirty="0" err="1" smtClean="0"/>
              <a:t>dak</a:t>
            </a:r>
            <a:r>
              <a:rPr lang="tr-TR" dirty="0" smtClean="0"/>
              <a:t> </a:t>
            </a:r>
            <a:r>
              <a:rPr lang="tr-TR" dirty="0" err="1" smtClean="0"/>
              <a:t>infüzyona</a:t>
            </a:r>
            <a:r>
              <a:rPr lang="tr-TR" dirty="0" smtClean="0"/>
              <a:t> başlayıp, her 15 dakikada bir 6mIU arttırarak, maksimum 40 </a:t>
            </a:r>
            <a:r>
              <a:rPr lang="tr-TR" dirty="0" err="1" smtClean="0"/>
              <a:t>mIU</a:t>
            </a:r>
            <a:r>
              <a:rPr lang="tr-TR" dirty="0" smtClean="0"/>
              <a:t>/</a:t>
            </a:r>
            <a:r>
              <a:rPr lang="tr-TR" dirty="0" err="1" smtClean="0"/>
              <a:t>dak</a:t>
            </a:r>
            <a:r>
              <a:rPr lang="tr-TR" dirty="0" smtClean="0"/>
              <a:t>)</a:t>
            </a:r>
          </a:p>
          <a:p>
            <a:pPr marL="1371600" lvl="2" indent="-457200">
              <a:buFont typeface="+mj-lt"/>
              <a:buAutoNum type="arabicPeriod"/>
            </a:pPr>
            <a:r>
              <a:rPr lang="tr-TR" dirty="0" smtClean="0"/>
              <a:t>Hasta eğitimi-Bilgilendirmesi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Dikdörtgen 4"/>
          <p:cNvSpPr/>
          <p:nvPr/>
        </p:nvSpPr>
        <p:spPr>
          <a:xfrm>
            <a:off x="1183907" y="3814091"/>
            <a:ext cx="10260531" cy="2569945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etin kutusu 5"/>
          <p:cNvSpPr txBox="1"/>
          <p:nvPr/>
        </p:nvSpPr>
        <p:spPr>
          <a:xfrm>
            <a:off x="6246799" y="6371929"/>
            <a:ext cx="528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O’Driscoll K</a:t>
            </a:r>
            <a:r>
              <a:rPr lang="en-US" dirty="0" smtClean="0"/>
              <a:t>,</a:t>
            </a:r>
            <a:r>
              <a:rPr lang="tr-TR" dirty="0"/>
              <a:t> et al. </a:t>
            </a:r>
            <a:r>
              <a:rPr lang="tr-TR" dirty="0" err="1"/>
              <a:t>Am</a:t>
            </a:r>
            <a:r>
              <a:rPr lang="tr-TR" dirty="0"/>
              <a:t> J </a:t>
            </a:r>
            <a:r>
              <a:rPr lang="tr-TR" dirty="0" err="1"/>
              <a:t>Obstet</a:t>
            </a:r>
            <a:r>
              <a:rPr lang="tr-TR" dirty="0"/>
              <a:t> </a:t>
            </a:r>
            <a:r>
              <a:rPr lang="tr-TR" dirty="0" err="1"/>
              <a:t>Gynecol</a:t>
            </a:r>
            <a:r>
              <a:rPr lang="tr-TR" dirty="0"/>
              <a:t>. 1988;158:255.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Aktif Doğum Yönetimi ile C/S oranlarının  önemli ölçüde azaltılabileceği gösterilmiştir.</a:t>
            </a:r>
          </a:p>
          <a:p>
            <a:pPr marL="0" indent="0" algn="r">
              <a:buNone/>
            </a:pPr>
            <a:r>
              <a:rPr lang="en-US" sz="1800" dirty="0" err="1"/>
              <a:t>López</a:t>
            </a:r>
            <a:r>
              <a:rPr lang="en-US" sz="1800" dirty="0"/>
              <a:t>-Zeno J,</a:t>
            </a:r>
            <a:r>
              <a:rPr lang="tr-TR" sz="1800" dirty="0"/>
              <a:t> et al. N </a:t>
            </a:r>
            <a:r>
              <a:rPr lang="tr-TR" sz="1800" dirty="0" err="1"/>
              <a:t>Engl</a:t>
            </a:r>
            <a:r>
              <a:rPr lang="tr-TR" sz="1800" dirty="0"/>
              <a:t> J </a:t>
            </a:r>
            <a:r>
              <a:rPr lang="tr-TR" sz="1800" dirty="0" err="1"/>
              <a:t>Med</a:t>
            </a:r>
            <a:r>
              <a:rPr lang="tr-TR" sz="1800" dirty="0"/>
              <a:t>. 1995;333:745.</a:t>
            </a:r>
            <a:endParaRPr lang="en-US" sz="1800" dirty="0"/>
          </a:p>
          <a:p>
            <a:r>
              <a:rPr lang="en-US" b="1" dirty="0"/>
              <a:t>Cochrane </a:t>
            </a:r>
            <a:r>
              <a:rPr lang="en-US" b="1" dirty="0" smtClean="0"/>
              <a:t>review</a:t>
            </a:r>
            <a:r>
              <a:rPr lang="tr-TR" b="1" dirty="0" smtClean="0"/>
              <a:t>: </a:t>
            </a:r>
          </a:p>
          <a:p>
            <a:pPr lvl="1"/>
            <a:r>
              <a:rPr lang="en-US" dirty="0" smtClean="0"/>
              <a:t>Meta-anal</a:t>
            </a:r>
            <a:r>
              <a:rPr lang="tr-TR" dirty="0" smtClean="0"/>
              <a:t>iz, </a:t>
            </a:r>
            <a:r>
              <a:rPr lang="en-US" dirty="0" smtClean="0"/>
              <a:t> 11 </a:t>
            </a:r>
            <a:r>
              <a:rPr lang="tr-TR" dirty="0" smtClean="0"/>
              <a:t>çalışma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7753) </a:t>
            </a:r>
            <a:r>
              <a:rPr lang="tr-TR" dirty="0" smtClean="0"/>
              <a:t>: </a:t>
            </a:r>
          </a:p>
          <a:p>
            <a:pPr lvl="1"/>
            <a:r>
              <a:rPr lang="tr-TR" dirty="0" err="1" smtClean="0"/>
              <a:t>Spontan</a:t>
            </a:r>
            <a:r>
              <a:rPr lang="tr-TR" dirty="0" smtClean="0"/>
              <a:t> doğum eylemine girmiş olgularda, Erken </a:t>
            </a:r>
            <a:r>
              <a:rPr lang="en-US" dirty="0" smtClean="0"/>
              <a:t>oxytocin </a:t>
            </a:r>
            <a:r>
              <a:rPr lang="en-US" dirty="0" err="1" smtClean="0"/>
              <a:t>augmenta</a:t>
            </a:r>
            <a:r>
              <a:rPr lang="tr-TR" dirty="0" err="1" smtClean="0"/>
              <a:t>syonu</a:t>
            </a:r>
            <a:r>
              <a:rPr lang="tr-TR" dirty="0" smtClean="0"/>
              <a:t> ile </a:t>
            </a:r>
            <a:r>
              <a:rPr lang="en-US" dirty="0" smtClean="0"/>
              <a:t> </a:t>
            </a:r>
            <a:r>
              <a:rPr lang="tr-TR" dirty="0" smtClean="0"/>
              <a:t>C/S oranları anlamlı azaltılabilir. </a:t>
            </a:r>
            <a:r>
              <a:rPr lang="en-US" dirty="0" smtClean="0"/>
              <a:t>(RR</a:t>
            </a:r>
            <a:r>
              <a:rPr lang="en-US" dirty="0"/>
              <a:t>, 0.87; 95% CI, 0.77 to 0.99</a:t>
            </a:r>
            <a:r>
              <a:rPr lang="en-US" dirty="0" smtClean="0"/>
              <a:t>).</a:t>
            </a:r>
            <a:endParaRPr lang="tr-TR" dirty="0" smtClean="0"/>
          </a:p>
          <a:p>
            <a:pPr lvl="1"/>
            <a:r>
              <a:rPr lang="tr-TR" dirty="0" err="1" smtClean="0"/>
              <a:t>Amniyotomi+İndüksiyon’un</a:t>
            </a:r>
            <a:r>
              <a:rPr lang="tr-TR" dirty="0" smtClean="0"/>
              <a:t> doğum süresini anlamlı kısalttığı, bu etkinin tek başına </a:t>
            </a:r>
            <a:r>
              <a:rPr lang="tr-TR" dirty="0" err="1" smtClean="0"/>
              <a:t>amniyotomi</a:t>
            </a:r>
            <a:r>
              <a:rPr lang="tr-TR" dirty="0" smtClean="0"/>
              <a:t> ile izlenmediği gösterilmiştir.</a:t>
            </a:r>
          </a:p>
          <a:p>
            <a:pPr marL="0" indent="0" algn="r">
              <a:buNone/>
            </a:pPr>
            <a:r>
              <a:rPr lang="tr-TR" sz="1800" dirty="0" err="1"/>
              <a:t>Wei</a:t>
            </a:r>
            <a:r>
              <a:rPr lang="tr-TR" sz="1800" dirty="0"/>
              <a:t> S, et al. </a:t>
            </a:r>
            <a:r>
              <a:rPr lang="tr-TR" sz="1800" dirty="0" err="1"/>
              <a:t>Cochrane</a:t>
            </a:r>
            <a:r>
              <a:rPr lang="tr-TR" sz="1800" dirty="0"/>
              <a:t> Database </a:t>
            </a:r>
            <a:r>
              <a:rPr lang="tr-TR" sz="1800" dirty="0" err="1"/>
              <a:t>Syst</a:t>
            </a:r>
            <a:r>
              <a:rPr lang="tr-TR" sz="1800" dirty="0"/>
              <a:t> </a:t>
            </a:r>
            <a:r>
              <a:rPr lang="tr-TR" sz="1800" dirty="0" err="1"/>
              <a:t>Rev</a:t>
            </a:r>
            <a:r>
              <a:rPr lang="tr-TR" sz="1800" dirty="0"/>
              <a:t>. 2013;(8):CD006794</a:t>
            </a:r>
            <a:endParaRPr lang="tr-TR" sz="1800" dirty="0" smtClean="0"/>
          </a:p>
          <a:p>
            <a:endParaRPr lang="tr-TR" dirty="0" smtClean="0"/>
          </a:p>
          <a:p>
            <a:pPr marL="0" indent="0" algn="r">
              <a:buNone/>
            </a:pPr>
            <a:endParaRPr lang="tr-TR" sz="2000" dirty="0"/>
          </a:p>
          <a:p>
            <a:pPr marL="0" indent="0" algn="r">
              <a:buNone/>
            </a:pPr>
            <a:endParaRPr lang="tr-TR" sz="2000" dirty="0" smtClean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Aktif Yönetimi(2)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92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72600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Fetal </a:t>
            </a:r>
            <a:r>
              <a:rPr lang="en-US" dirty="0" err="1"/>
              <a:t>kökenli</a:t>
            </a:r>
            <a:r>
              <a:rPr lang="en-US" dirty="0"/>
              <a:t> </a:t>
            </a:r>
            <a:r>
              <a:rPr lang="en-US" dirty="0" err="1"/>
              <a:t>anormal</a:t>
            </a:r>
            <a:r>
              <a:rPr lang="en-US" dirty="0"/>
              <a:t> </a:t>
            </a:r>
            <a:r>
              <a:rPr lang="en-US" dirty="0" err="1"/>
              <a:t>ilerleme</a:t>
            </a:r>
            <a:r>
              <a:rPr lang="en-US" dirty="0"/>
              <a:t>, </a:t>
            </a:r>
            <a:r>
              <a:rPr lang="en-US" dirty="0" err="1"/>
              <a:t>ikinci</a:t>
            </a:r>
            <a:r>
              <a:rPr lang="en-US" dirty="0"/>
              <a:t> </a:t>
            </a:r>
            <a:r>
              <a:rPr lang="en-US" dirty="0" err="1"/>
              <a:t>aşamadaki</a:t>
            </a:r>
            <a:r>
              <a:rPr lang="en-US" dirty="0"/>
              <a:t> </a:t>
            </a:r>
            <a:r>
              <a:rPr lang="en-US" dirty="0" err="1" smtClean="0"/>
              <a:t>distosidir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Vaginal</a:t>
            </a:r>
            <a:r>
              <a:rPr lang="tr-TR" dirty="0" smtClean="0"/>
              <a:t> doğumun 2. evresinin </a:t>
            </a:r>
            <a:r>
              <a:rPr lang="tr-TR" u="sng" dirty="0" smtClean="0"/>
              <a:t>&gt;</a:t>
            </a:r>
            <a:r>
              <a:rPr lang="tr-TR" dirty="0" smtClean="0"/>
              <a:t>3 saat olduğu olgularda ciddi </a:t>
            </a:r>
            <a:r>
              <a:rPr lang="tr-TR" dirty="0" err="1" smtClean="0"/>
              <a:t>maternal</a:t>
            </a:r>
            <a:r>
              <a:rPr lang="tr-TR" dirty="0" smtClean="0"/>
              <a:t> ve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morbidite</a:t>
            </a:r>
            <a:r>
              <a:rPr lang="tr-TR" dirty="0" smtClean="0"/>
              <a:t> artışı bildirilmektedir.</a:t>
            </a:r>
          </a:p>
          <a:p>
            <a:pPr lvl="1"/>
            <a:r>
              <a:rPr lang="tr-TR" dirty="0" smtClean="0"/>
              <a:t>N=43.810 </a:t>
            </a:r>
            <a:r>
              <a:rPr lang="tr-TR" dirty="0" err="1" smtClean="0"/>
              <a:t>nulipar</a:t>
            </a:r>
            <a:endParaRPr lang="tr-TR" dirty="0" smtClean="0"/>
          </a:p>
          <a:p>
            <a:pPr lvl="1"/>
            <a:r>
              <a:rPr lang="tr-TR" dirty="0" smtClean="0"/>
              <a:t>Omuz </a:t>
            </a:r>
            <a:r>
              <a:rPr lang="tr-TR" dirty="0" err="1" smtClean="0"/>
              <a:t>distosisi</a:t>
            </a:r>
            <a:r>
              <a:rPr lang="tr-TR" dirty="0" smtClean="0"/>
              <a:t> ,             OR=1,62</a:t>
            </a:r>
          </a:p>
          <a:p>
            <a:pPr lvl="1"/>
            <a:r>
              <a:rPr lang="tr-TR" dirty="0" smtClean="0"/>
              <a:t>Düşük </a:t>
            </a:r>
            <a:r>
              <a:rPr lang="tr-TR" dirty="0" err="1" smtClean="0"/>
              <a:t>Apgar</a:t>
            </a:r>
            <a:r>
              <a:rPr lang="tr-TR" dirty="0" smtClean="0"/>
              <a:t> (&lt;4)skor,  OR=2,58</a:t>
            </a:r>
          </a:p>
          <a:p>
            <a:pPr lvl="1"/>
            <a:r>
              <a:rPr lang="tr-TR" dirty="0" smtClean="0"/>
              <a:t>NİCU                                OR=1,25</a:t>
            </a:r>
          </a:p>
          <a:p>
            <a:pPr lvl="1"/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Sepsis</a:t>
            </a:r>
            <a:r>
              <a:rPr lang="tr-TR" dirty="0" smtClean="0"/>
              <a:t>             OR=2,01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 algn="r">
              <a:buNone/>
            </a:pPr>
            <a:r>
              <a:rPr lang="en-US" sz="1700" dirty="0" err="1"/>
              <a:t>Laughon</a:t>
            </a:r>
            <a:r>
              <a:rPr lang="en-US" sz="1700" dirty="0"/>
              <a:t> S</a:t>
            </a:r>
            <a:r>
              <a:rPr lang="en-US" sz="1700" dirty="0" smtClean="0"/>
              <a:t>,</a:t>
            </a:r>
            <a:r>
              <a:rPr lang="tr-TR" sz="1700" dirty="0"/>
              <a:t> et al. </a:t>
            </a:r>
            <a:r>
              <a:rPr lang="tr-TR" sz="1700" dirty="0" err="1"/>
              <a:t>Obstet</a:t>
            </a:r>
            <a:r>
              <a:rPr lang="tr-TR" sz="1700" dirty="0"/>
              <a:t> </a:t>
            </a:r>
            <a:r>
              <a:rPr lang="tr-TR" sz="1700" dirty="0" err="1"/>
              <a:t>Gynecol</a:t>
            </a:r>
            <a:r>
              <a:rPr lang="tr-TR" sz="1700" dirty="0"/>
              <a:t>. 2014;124(1):57.</a:t>
            </a:r>
            <a:endParaRPr lang="en-US" sz="17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2537" y="2483902"/>
            <a:ext cx="5000925" cy="3041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Aktif Yönetimi(3): 2. evre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91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8126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National Institute of Health Child Health and Human Development (NICHD), ACOG, </a:t>
            </a:r>
            <a:r>
              <a:rPr lang="en-US" dirty="0" smtClean="0"/>
              <a:t>SMFM </a:t>
            </a:r>
            <a:r>
              <a:rPr lang="tr-TR" dirty="0" smtClean="0"/>
              <a:t>: </a:t>
            </a:r>
            <a:r>
              <a:rPr lang="tr-TR" u="sng" dirty="0" err="1" smtClean="0"/>
              <a:t>Nullipar</a:t>
            </a:r>
            <a:r>
              <a:rPr lang="tr-TR" u="sng" dirty="0" smtClean="0"/>
              <a:t> kadında, </a:t>
            </a:r>
            <a:r>
              <a:rPr lang="tr-TR" b="1" u="sng" dirty="0" smtClean="0"/>
              <a:t>maksimum 3-4 saat</a:t>
            </a:r>
            <a:r>
              <a:rPr lang="tr-TR" u="sng" dirty="0" smtClean="0"/>
              <a:t>, </a:t>
            </a:r>
            <a:r>
              <a:rPr lang="tr-TR" u="sng" dirty="0" err="1" smtClean="0"/>
              <a:t>Multipar</a:t>
            </a:r>
            <a:r>
              <a:rPr lang="tr-TR" u="sng" dirty="0" smtClean="0"/>
              <a:t> olgularda ise, </a:t>
            </a:r>
            <a:r>
              <a:rPr lang="tr-TR" b="1" u="sng" dirty="0" smtClean="0"/>
              <a:t>2-3 </a:t>
            </a:r>
            <a:r>
              <a:rPr lang="tr-TR" b="1" u="sng" dirty="0" err="1" smtClean="0"/>
              <a:t>saat’in</a:t>
            </a:r>
            <a:r>
              <a:rPr lang="tr-TR" b="1" u="sng" dirty="0" smtClean="0"/>
              <a:t>,  </a:t>
            </a:r>
            <a:r>
              <a:rPr lang="tr-TR" u="sng" dirty="0" err="1" smtClean="0"/>
              <a:t>maternal</a:t>
            </a:r>
            <a:r>
              <a:rPr lang="tr-TR" u="sng" dirty="0" smtClean="0"/>
              <a:t> ve </a:t>
            </a:r>
            <a:r>
              <a:rPr lang="tr-TR" u="sng" dirty="0" err="1" smtClean="0"/>
              <a:t>fetal</a:t>
            </a:r>
            <a:r>
              <a:rPr lang="tr-TR" u="sng" dirty="0" smtClean="0"/>
              <a:t>  açıdan üst sınır olarak kabul edilmesi konusunda  fikir birliğindedirler.</a:t>
            </a:r>
          </a:p>
          <a:p>
            <a:pPr marL="0" indent="0" algn="r">
              <a:buNone/>
            </a:pPr>
            <a:r>
              <a:rPr lang="en-US" sz="2000" dirty="0" err="1"/>
              <a:t>Spong</a:t>
            </a:r>
            <a:r>
              <a:rPr lang="en-US" sz="2000" dirty="0"/>
              <a:t> C,</a:t>
            </a:r>
            <a:r>
              <a:rPr lang="tr-TR" sz="2000" dirty="0"/>
              <a:t> et al. </a:t>
            </a:r>
            <a:r>
              <a:rPr lang="tr-TR" sz="2000" dirty="0" err="1"/>
              <a:t>Obstet</a:t>
            </a:r>
            <a:r>
              <a:rPr lang="tr-TR" sz="2000" dirty="0"/>
              <a:t> </a:t>
            </a:r>
            <a:r>
              <a:rPr lang="tr-TR" sz="2000" dirty="0" err="1"/>
              <a:t>Gynecol</a:t>
            </a:r>
            <a:r>
              <a:rPr lang="tr-TR" sz="2000" dirty="0"/>
              <a:t>. 2012;120(5):1181.</a:t>
            </a:r>
            <a:endParaRPr lang="en-US" sz="2000" dirty="0"/>
          </a:p>
          <a:p>
            <a:r>
              <a:rPr lang="tr-TR" dirty="0" smtClean="0"/>
              <a:t> 2. evrede istikrarlı ilerleme izlenmiyorsa, indüksiyonun etkinliği  tekraren değerlendirilmelidir. </a:t>
            </a: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malpozisyon</a:t>
            </a:r>
            <a:r>
              <a:rPr lang="tr-TR" dirty="0" smtClean="0"/>
              <a:t> varsa (OP gibi) uygun strateji  seçilmelidir. </a:t>
            </a:r>
            <a:r>
              <a:rPr lang="tr-TR" b="1" dirty="0" err="1" smtClean="0"/>
              <a:t>Maternal</a:t>
            </a:r>
            <a:r>
              <a:rPr lang="tr-TR" b="1" dirty="0" smtClean="0"/>
              <a:t> </a:t>
            </a:r>
            <a:r>
              <a:rPr lang="tr-TR" b="1" dirty="0" err="1" smtClean="0"/>
              <a:t>morbiditenin</a:t>
            </a:r>
            <a:r>
              <a:rPr lang="tr-TR" b="1" dirty="0" smtClean="0"/>
              <a:t> yüksek olması nedeni ile </a:t>
            </a:r>
            <a:r>
              <a:rPr lang="tr-TR" b="1" dirty="0" err="1" smtClean="0"/>
              <a:t>operatif</a:t>
            </a:r>
            <a:r>
              <a:rPr lang="tr-TR" b="1" dirty="0" smtClean="0"/>
              <a:t> doğum seçeneklerinde defansif olunmamalıdır.</a:t>
            </a:r>
          </a:p>
          <a:p>
            <a:pPr marL="0" indent="0" algn="r">
              <a:buNone/>
            </a:pPr>
            <a:r>
              <a:rPr lang="tr-TR" sz="2000" dirty="0" err="1"/>
              <a:t>Rouse</a:t>
            </a:r>
            <a:r>
              <a:rPr lang="tr-TR" sz="2000" dirty="0"/>
              <a:t> D, et al. </a:t>
            </a:r>
            <a:r>
              <a:rPr lang="tr-TR" sz="2000" dirty="0" err="1"/>
              <a:t>Am</a:t>
            </a:r>
            <a:r>
              <a:rPr lang="tr-TR" sz="2000" dirty="0"/>
              <a:t> J </a:t>
            </a:r>
            <a:r>
              <a:rPr lang="tr-TR" sz="2000" dirty="0" err="1"/>
              <a:t>Obstet</a:t>
            </a:r>
            <a:r>
              <a:rPr lang="tr-TR" sz="2000" dirty="0"/>
              <a:t> </a:t>
            </a:r>
            <a:r>
              <a:rPr lang="tr-TR" sz="2000" dirty="0" err="1"/>
              <a:t>Gynecol</a:t>
            </a:r>
            <a:r>
              <a:rPr lang="tr-TR" sz="2000" dirty="0"/>
              <a:t>. 2009;201:357</a:t>
            </a:r>
            <a:r>
              <a:rPr lang="tr-TR" dirty="0" smtClean="0"/>
              <a:t>.</a:t>
            </a:r>
          </a:p>
          <a:p>
            <a:pPr marL="0" indent="0" algn="r">
              <a:buNone/>
            </a:pPr>
            <a:r>
              <a:rPr lang="tr-TR" sz="2000" dirty="0" err="1"/>
              <a:t>Sizer</a:t>
            </a:r>
            <a:r>
              <a:rPr lang="tr-TR" sz="2000" dirty="0"/>
              <a:t> A, et al. </a:t>
            </a:r>
            <a:r>
              <a:rPr lang="tr-TR" sz="2000" dirty="0" err="1"/>
              <a:t>Obstet</a:t>
            </a:r>
            <a:r>
              <a:rPr lang="tr-TR" sz="2000" dirty="0"/>
              <a:t> </a:t>
            </a:r>
            <a:r>
              <a:rPr lang="tr-TR" sz="2000" dirty="0" err="1"/>
              <a:t>Gynecol</a:t>
            </a:r>
            <a:r>
              <a:rPr lang="tr-TR" sz="2000" dirty="0"/>
              <a:t>. 2000;96:678</a:t>
            </a:r>
            <a:r>
              <a:rPr lang="tr-TR" sz="2000" dirty="0" smtClean="0"/>
              <a:t>.</a:t>
            </a:r>
          </a:p>
          <a:p>
            <a:pPr marL="0" indent="0" algn="r">
              <a:buNone/>
            </a:pPr>
            <a:r>
              <a:rPr lang="tr-TR" sz="2000" dirty="0" err="1"/>
              <a:t>Myles</a:t>
            </a:r>
            <a:r>
              <a:rPr lang="tr-TR" sz="2000" dirty="0"/>
              <a:t> T, et al. </a:t>
            </a:r>
            <a:r>
              <a:rPr lang="tr-TR" sz="2000" dirty="0" err="1"/>
              <a:t>Obstet</a:t>
            </a:r>
            <a:r>
              <a:rPr lang="tr-TR" sz="2000" dirty="0"/>
              <a:t> </a:t>
            </a:r>
            <a:r>
              <a:rPr lang="tr-TR" sz="2000" dirty="0" err="1"/>
              <a:t>Gynecol</a:t>
            </a:r>
            <a:r>
              <a:rPr lang="tr-TR" sz="2000" dirty="0"/>
              <a:t>. 2003;102:52.  </a:t>
            </a:r>
            <a:endParaRPr lang="tr-TR" sz="2000" dirty="0" smtClean="0"/>
          </a:p>
          <a:p>
            <a:pPr marL="0" indent="0" algn="r">
              <a:buNone/>
            </a:pPr>
            <a:endParaRPr lang="tr-TR" dirty="0"/>
          </a:p>
          <a:p>
            <a:endParaRPr lang="tr-TR" dirty="0" smtClean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Doğumun Aktif Yönetimi(4): 2. evre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49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smtClean="0"/>
              <a:t>ELE</a:t>
            </a:r>
            <a:r>
              <a:rPr lang="tr-TR" b="1" dirty="0" smtClean="0"/>
              <a:t>K</a:t>
            </a:r>
            <a:r>
              <a:rPr lang="en-US" b="1" dirty="0" smtClean="0"/>
              <a:t>T</a:t>
            </a:r>
            <a:r>
              <a:rPr lang="tr-TR" b="1" dirty="0" smtClean="0"/>
              <a:t>İF</a:t>
            </a:r>
            <a:r>
              <a:rPr lang="en-US" b="1" dirty="0" smtClean="0"/>
              <a:t> </a:t>
            </a:r>
            <a:r>
              <a:rPr lang="tr-TR" b="1" dirty="0"/>
              <a:t>İ</a:t>
            </a:r>
            <a:r>
              <a:rPr lang="en-US" b="1" dirty="0" smtClean="0"/>
              <a:t>ND</a:t>
            </a:r>
            <a:r>
              <a:rPr lang="tr-TR" b="1" dirty="0" smtClean="0"/>
              <a:t>ÜKSİY</a:t>
            </a:r>
            <a:r>
              <a:rPr lang="en-US" b="1" dirty="0" smtClean="0"/>
              <a:t>ON</a:t>
            </a:r>
            <a:r>
              <a:rPr lang="tr-TR" b="1" dirty="0" smtClean="0"/>
              <a:t>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735773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Kondüsyonları</a:t>
            </a:r>
            <a:r>
              <a:rPr lang="tr-TR" b="1" dirty="0" smtClean="0"/>
              <a:t>:</a:t>
            </a:r>
          </a:p>
          <a:p>
            <a:pPr lvl="1"/>
            <a:r>
              <a:rPr lang="tr-TR" dirty="0"/>
              <a:t>Doktorun her türlü doğum için  Hazır bulunması</a:t>
            </a:r>
          </a:p>
          <a:p>
            <a:pPr lvl="1"/>
            <a:r>
              <a:rPr lang="tr-TR" dirty="0"/>
              <a:t>Doğum ekipmanlarının ve acil doğum şartlarının hazır olması</a:t>
            </a:r>
          </a:p>
          <a:p>
            <a:pPr lvl="1"/>
            <a:r>
              <a:rPr lang="tr-TR" dirty="0"/>
              <a:t>Hastanın şartlarının zamanlamasının uygun olması</a:t>
            </a:r>
          </a:p>
          <a:p>
            <a:r>
              <a:rPr lang="tr-TR" dirty="0" smtClean="0"/>
              <a:t>1957-1966 yılları arasında yapılan çalışmalarda </a:t>
            </a:r>
            <a:r>
              <a:rPr lang="tr-TR" dirty="0" err="1" smtClean="0"/>
              <a:t>elektif</a:t>
            </a:r>
            <a:r>
              <a:rPr lang="tr-TR" dirty="0" smtClean="0"/>
              <a:t> indüksiyon için </a:t>
            </a:r>
            <a:r>
              <a:rPr lang="tr-TR" b="1" dirty="0" smtClean="0"/>
              <a:t>en az 2cm </a:t>
            </a:r>
            <a:r>
              <a:rPr lang="tr-TR" b="1" dirty="0" err="1" smtClean="0"/>
              <a:t>dilatasyon</a:t>
            </a:r>
            <a:r>
              <a:rPr lang="tr-TR" b="1" dirty="0" smtClean="0"/>
              <a:t> </a:t>
            </a:r>
            <a:r>
              <a:rPr lang="tr-TR" dirty="0" smtClean="0"/>
              <a:t>gerektiği bildirilmiştir. Bu veri daha sonraki çalışmalarla da desteklenmiştir.</a:t>
            </a:r>
          </a:p>
          <a:p>
            <a:pPr marL="0" indent="0" algn="r">
              <a:buNone/>
            </a:pPr>
            <a:r>
              <a:rPr lang="tr-TR" sz="2000" dirty="0" err="1"/>
              <a:t>Keettel</a:t>
            </a:r>
            <a:r>
              <a:rPr lang="tr-TR" sz="2000" dirty="0"/>
              <a:t> WC. </a:t>
            </a:r>
            <a:r>
              <a:rPr lang="tr-TR" sz="2000" dirty="0" err="1"/>
              <a:t>Postgrad</a:t>
            </a:r>
            <a:r>
              <a:rPr lang="tr-TR" sz="2000" dirty="0"/>
              <a:t> </a:t>
            </a:r>
            <a:r>
              <a:rPr lang="tr-TR" sz="2000" dirty="0" err="1"/>
              <a:t>Med</a:t>
            </a:r>
            <a:r>
              <a:rPr lang="tr-TR" sz="2000" dirty="0"/>
              <a:t> 44:199, 1968</a:t>
            </a:r>
            <a:r>
              <a:rPr lang="tr-TR" sz="2000" dirty="0" smtClean="0"/>
              <a:t>.</a:t>
            </a:r>
          </a:p>
          <a:p>
            <a:pPr marL="0" indent="0" algn="r">
              <a:buNone/>
            </a:pPr>
            <a:r>
              <a:rPr lang="tr-TR" sz="2000" dirty="0" err="1"/>
              <a:t>Cole</a:t>
            </a:r>
            <a:r>
              <a:rPr lang="tr-TR" sz="2000" dirty="0"/>
              <a:t> RA, et al. </a:t>
            </a:r>
            <a:r>
              <a:rPr lang="tr-TR" sz="2000" dirty="0" err="1"/>
              <a:t>Lancet</a:t>
            </a:r>
            <a:r>
              <a:rPr lang="tr-TR" sz="2000" dirty="0"/>
              <a:t> 1:767, 1975</a:t>
            </a:r>
            <a:r>
              <a:rPr lang="tr-TR" sz="2000" dirty="0" smtClean="0"/>
              <a:t>.</a:t>
            </a:r>
          </a:p>
          <a:p>
            <a:pPr marL="0" indent="0" algn="r">
              <a:buNone/>
            </a:pPr>
            <a:r>
              <a:rPr lang="tr-TR" sz="2000" dirty="0" err="1"/>
              <a:t>Tylleskär</a:t>
            </a:r>
            <a:r>
              <a:rPr lang="tr-TR" sz="2000" dirty="0"/>
              <a:t> J, et al. </a:t>
            </a:r>
            <a:r>
              <a:rPr lang="tr-TR" sz="2000" dirty="0" err="1"/>
              <a:t>Acta</a:t>
            </a:r>
            <a:r>
              <a:rPr lang="tr-TR" sz="2000" dirty="0"/>
              <a:t> </a:t>
            </a:r>
            <a:r>
              <a:rPr lang="tr-TR" sz="2000" dirty="0" err="1"/>
              <a:t>Obstet</a:t>
            </a:r>
            <a:r>
              <a:rPr lang="tr-TR" sz="2000" dirty="0"/>
              <a:t> </a:t>
            </a:r>
            <a:r>
              <a:rPr lang="tr-TR" sz="2000" dirty="0" err="1"/>
              <a:t>Gynecol</a:t>
            </a:r>
            <a:r>
              <a:rPr lang="tr-TR" sz="2000" dirty="0"/>
              <a:t> </a:t>
            </a:r>
            <a:r>
              <a:rPr lang="tr-TR" sz="2000" dirty="0" err="1" smtClean="0"/>
              <a:t>Scand</a:t>
            </a:r>
            <a:r>
              <a:rPr lang="tr-TR" sz="2000" dirty="0" smtClean="0"/>
              <a:t> 58:513</a:t>
            </a:r>
            <a:r>
              <a:rPr lang="tr-TR" sz="2000" dirty="0"/>
              <a:t>, 1979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25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USA da İndüksiyon  uygulamalarının yıllar içinde arttığı görülmektedir.</a:t>
            </a:r>
          </a:p>
          <a:p>
            <a:r>
              <a:rPr lang="tr-TR" dirty="0" smtClean="0"/>
              <a:t>Öte yandan  liberal indüksiyonun c/s oranların arttırabileceği bildirilmektedir.</a:t>
            </a:r>
          </a:p>
          <a:p>
            <a:pPr marL="0" indent="0" algn="r">
              <a:buNone/>
            </a:pPr>
            <a:r>
              <a:rPr lang="en-US" sz="1800" dirty="0"/>
              <a:t>Nicholson JM</a:t>
            </a:r>
            <a:r>
              <a:rPr lang="en-US" sz="1800" dirty="0" smtClean="0"/>
              <a:t>,</a:t>
            </a:r>
            <a:r>
              <a:rPr lang="tr-TR" sz="1800" dirty="0"/>
              <a:t> et al. </a:t>
            </a:r>
            <a:r>
              <a:rPr lang="tr-TR" sz="1800" dirty="0" err="1"/>
              <a:t>Am</a:t>
            </a:r>
            <a:r>
              <a:rPr lang="tr-TR" sz="1800" dirty="0"/>
              <a:t> J </a:t>
            </a:r>
            <a:r>
              <a:rPr lang="tr-TR" sz="1800" dirty="0" err="1" smtClean="0"/>
              <a:t>Obstet</a:t>
            </a:r>
            <a:r>
              <a:rPr lang="tr-TR" sz="1800" dirty="0" smtClean="0"/>
              <a:t> </a:t>
            </a:r>
            <a:r>
              <a:rPr lang="tr-TR" sz="1800" dirty="0" err="1" smtClean="0"/>
              <a:t>Gynecol</a:t>
            </a:r>
            <a:r>
              <a:rPr lang="tr-TR" sz="1800" dirty="0" smtClean="0"/>
              <a:t> </a:t>
            </a:r>
            <a:r>
              <a:rPr lang="tr-TR" sz="1800" dirty="0"/>
              <a:t>191:1516–1528, 2004</a:t>
            </a:r>
            <a:r>
              <a:rPr lang="tr-TR" sz="1800" dirty="0" smtClean="0"/>
              <a:t>.</a:t>
            </a:r>
          </a:p>
          <a:p>
            <a:pPr marL="0" indent="0" algn="r">
              <a:buNone/>
            </a:pPr>
            <a:r>
              <a:rPr lang="en-US" sz="1800" dirty="0" err="1"/>
              <a:t>Caughey</a:t>
            </a:r>
            <a:r>
              <a:rPr lang="en-US" sz="1800" dirty="0"/>
              <a:t> AB</a:t>
            </a:r>
            <a:r>
              <a:rPr lang="en-US" sz="1800" dirty="0" smtClean="0"/>
              <a:t>,</a:t>
            </a:r>
            <a:r>
              <a:rPr lang="tr-TR" sz="1800" dirty="0"/>
              <a:t> et al. </a:t>
            </a:r>
            <a:r>
              <a:rPr lang="tr-TR" sz="1800" dirty="0" err="1"/>
              <a:t>Am</a:t>
            </a:r>
            <a:r>
              <a:rPr lang="tr-TR" sz="1800" dirty="0"/>
              <a:t> J </a:t>
            </a:r>
            <a:r>
              <a:rPr lang="tr-TR" sz="1800" dirty="0" err="1"/>
              <a:t>Obstet</a:t>
            </a:r>
            <a:r>
              <a:rPr lang="tr-TR" sz="1800" dirty="0"/>
              <a:t> </a:t>
            </a:r>
            <a:r>
              <a:rPr lang="tr-TR" sz="1800" dirty="0" err="1"/>
              <a:t>Gynecol</a:t>
            </a:r>
            <a:r>
              <a:rPr lang="tr-TR" sz="1800" dirty="0"/>
              <a:t> 195:700–</a:t>
            </a:r>
          </a:p>
          <a:p>
            <a:pPr marL="0" indent="0" algn="r">
              <a:buNone/>
            </a:pPr>
            <a:r>
              <a:rPr lang="tr-TR" sz="1800" dirty="0"/>
              <a:t>705, 2006.</a:t>
            </a:r>
            <a:endParaRPr lang="en-US" sz="1800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9081" y="1828800"/>
            <a:ext cx="47278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Elektif</a:t>
            </a:r>
            <a:r>
              <a:rPr lang="tr-TR" b="1" dirty="0" smtClean="0"/>
              <a:t> Doğum İndüksiyon Kriterleri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Gebelik haftasının bilinmesi</a:t>
            </a:r>
          </a:p>
          <a:p>
            <a:pPr lvl="1"/>
            <a:r>
              <a:rPr lang="tr-TR" dirty="0" err="1" smtClean="0"/>
              <a:t>Ovülasyon</a:t>
            </a:r>
            <a:r>
              <a:rPr lang="tr-TR" dirty="0" smtClean="0"/>
              <a:t> tarihinin bilinmesi</a:t>
            </a:r>
          </a:p>
          <a:p>
            <a:pPr lvl="1"/>
            <a:r>
              <a:rPr lang="tr-TR" dirty="0" smtClean="0"/>
              <a:t>14. gebelik haftası civarında yapılmış muayene</a:t>
            </a:r>
          </a:p>
          <a:p>
            <a:pPr lvl="1"/>
            <a:r>
              <a:rPr lang="tr-TR" dirty="0" smtClean="0"/>
              <a:t>&lt;20. W USG</a:t>
            </a:r>
          </a:p>
          <a:p>
            <a:r>
              <a:rPr lang="tr-TR" u="sng" dirty="0" smtClean="0"/>
              <a:t>&gt;</a:t>
            </a:r>
            <a:r>
              <a:rPr lang="tr-TR" dirty="0" smtClean="0"/>
              <a:t> 6 </a:t>
            </a:r>
            <a:r>
              <a:rPr lang="tr-TR" dirty="0" err="1" smtClean="0"/>
              <a:t>Bishop</a:t>
            </a:r>
            <a:r>
              <a:rPr lang="tr-TR" dirty="0" smtClean="0"/>
              <a:t> skoru</a:t>
            </a:r>
          </a:p>
          <a:p>
            <a:r>
              <a:rPr lang="tr-TR" u="sng" dirty="0" smtClean="0"/>
              <a:t>&gt;</a:t>
            </a:r>
            <a:r>
              <a:rPr lang="tr-TR" dirty="0" smtClean="0"/>
              <a:t> 39 W</a:t>
            </a:r>
          </a:p>
          <a:p>
            <a:endParaRPr lang="tr-TR" u="sng" dirty="0"/>
          </a:p>
          <a:p>
            <a:r>
              <a:rPr lang="tr-TR" u="sng" dirty="0" err="1" smtClean="0"/>
              <a:t>Histerektomi</a:t>
            </a:r>
            <a:r>
              <a:rPr lang="tr-TR" u="sng" dirty="0" smtClean="0"/>
              <a:t> şansı:  X3 fazla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198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893118" cy="4708769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Elektif</a:t>
            </a:r>
            <a:r>
              <a:rPr lang="tr-TR" b="1" dirty="0" smtClean="0"/>
              <a:t> İndüksiyon Riskleri:</a:t>
            </a:r>
          </a:p>
          <a:p>
            <a:pPr marL="457200" lvl="1" indent="0">
              <a:buNone/>
            </a:pPr>
            <a:r>
              <a:rPr lang="tr-TR" b="1" dirty="0" smtClean="0"/>
              <a:t>1. Sezaryen </a:t>
            </a:r>
            <a:r>
              <a:rPr lang="tr-TR" b="1" dirty="0"/>
              <a:t>riskinin </a:t>
            </a:r>
            <a:r>
              <a:rPr lang="tr-TR" b="1" dirty="0" smtClean="0"/>
              <a:t>artması</a:t>
            </a:r>
          </a:p>
          <a:p>
            <a:pPr lvl="1"/>
            <a:r>
              <a:rPr lang="tr-TR" dirty="0" err="1" smtClean="0"/>
              <a:t>Nulipar</a:t>
            </a:r>
            <a:r>
              <a:rPr lang="tr-TR" dirty="0" smtClean="0"/>
              <a:t> olguda daha fazla</a:t>
            </a:r>
          </a:p>
          <a:p>
            <a:pPr lvl="1"/>
            <a:r>
              <a:rPr lang="tr-TR" dirty="0" err="1" smtClean="0"/>
              <a:t>Serviksi</a:t>
            </a:r>
            <a:r>
              <a:rPr lang="tr-TR" dirty="0" smtClean="0"/>
              <a:t> uygun olmayan olgularda daha fazla</a:t>
            </a:r>
          </a:p>
          <a:p>
            <a:pPr lvl="1"/>
            <a:r>
              <a:rPr lang="tr-TR" dirty="0"/>
              <a:t>X2 kat C/S oranı artmaktadır.</a:t>
            </a:r>
          </a:p>
          <a:p>
            <a:pPr marL="457200" lvl="1" indent="0" algn="r">
              <a:buNone/>
            </a:pPr>
            <a:r>
              <a:rPr lang="tr-TR" sz="1900" dirty="0" err="1"/>
              <a:t>Maslow</a:t>
            </a:r>
            <a:r>
              <a:rPr lang="tr-TR" sz="1900" dirty="0"/>
              <a:t> AS, et al. </a:t>
            </a:r>
            <a:r>
              <a:rPr lang="tr-TR" sz="1900" dirty="0" err="1"/>
              <a:t>Obstet</a:t>
            </a:r>
            <a:r>
              <a:rPr lang="tr-TR" sz="1900" dirty="0"/>
              <a:t> </a:t>
            </a:r>
            <a:r>
              <a:rPr lang="tr-TR" sz="1900" dirty="0" err="1"/>
              <a:t>Gynecol</a:t>
            </a:r>
            <a:r>
              <a:rPr lang="tr-TR" sz="1900" dirty="0"/>
              <a:t> 95:917, 2000.</a:t>
            </a:r>
          </a:p>
          <a:p>
            <a:pPr marL="457200" lvl="1" indent="0" algn="r">
              <a:buNone/>
            </a:pPr>
            <a:r>
              <a:rPr lang="tr-TR" sz="1900" dirty="0" err="1"/>
              <a:t>Seyb</a:t>
            </a:r>
            <a:r>
              <a:rPr lang="tr-TR" sz="1900" dirty="0"/>
              <a:t> ST, et al. </a:t>
            </a:r>
            <a:r>
              <a:rPr lang="tr-TR" sz="1900" dirty="0" err="1"/>
              <a:t>Obstet</a:t>
            </a:r>
            <a:r>
              <a:rPr lang="tr-TR" sz="1900" dirty="0"/>
              <a:t> </a:t>
            </a:r>
            <a:r>
              <a:rPr lang="tr-TR" sz="1900" dirty="0" err="1"/>
              <a:t>Gynecol</a:t>
            </a:r>
            <a:r>
              <a:rPr lang="tr-TR" sz="1900" dirty="0"/>
              <a:t> 94:600, 1999</a:t>
            </a:r>
            <a:r>
              <a:rPr lang="tr-TR" sz="1900" dirty="0" smtClean="0"/>
              <a:t>.</a:t>
            </a:r>
          </a:p>
          <a:p>
            <a:pPr marL="457200" lvl="1" indent="0" algn="r">
              <a:buNone/>
            </a:pPr>
            <a:r>
              <a:rPr lang="tr-TR" sz="1900" dirty="0"/>
              <a:t>Dublin S, et al. </a:t>
            </a:r>
            <a:r>
              <a:rPr lang="tr-TR" sz="1900" dirty="0" err="1"/>
              <a:t>Am</a:t>
            </a:r>
            <a:r>
              <a:rPr lang="tr-TR" sz="1900" dirty="0"/>
              <a:t> J </a:t>
            </a:r>
            <a:r>
              <a:rPr lang="tr-TR" sz="1900" dirty="0" err="1"/>
              <a:t>Obstet</a:t>
            </a:r>
            <a:r>
              <a:rPr lang="tr-TR" sz="1900" dirty="0"/>
              <a:t> </a:t>
            </a:r>
            <a:r>
              <a:rPr lang="tr-TR" sz="1900" dirty="0" err="1"/>
              <a:t>Gynecol</a:t>
            </a:r>
            <a:r>
              <a:rPr lang="tr-TR" sz="1900" dirty="0"/>
              <a:t> 183:986, 2000</a:t>
            </a:r>
            <a:r>
              <a:rPr lang="tr-TR" sz="1900" dirty="0" smtClean="0"/>
              <a:t>.</a:t>
            </a:r>
          </a:p>
          <a:p>
            <a:pPr marL="457200" lvl="1" indent="0" algn="r">
              <a:buNone/>
            </a:pPr>
            <a:r>
              <a:rPr lang="tr-TR" sz="1900" dirty="0" err="1"/>
              <a:t>Heinberg</a:t>
            </a:r>
            <a:r>
              <a:rPr lang="tr-TR" sz="1900" dirty="0"/>
              <a:t> EM, et al. J </a:t>
            </a:r>
            <a:r>
              <a:rPr lang="tr-TR" sz="1900" dirty="0" err="1"/>
              <a:t>Reprod</a:t>
            </a:r>
            <a:r>
              <a:rPr lang="tr-TR" sz="1900" dirty="0"/>
              <a:t> </a:t>
            </a:r>
            <a:r>
              <a:rPr lang="tr-TR" sz="1900" dirty="0" err="1"/>
              <a:t>Med</a:t>
            </a:r>
            <a:r>
              <a:rPr lang="tr-TR" sz="1900" dirty="0"/>
              <a:t> 47:399, 2002.  </a:t>
            </a:r>
            <a:endParaRPr lang="tr-TR" sz="1900" dirty="0" smtClean="0"/>
          </a:p>
          <a:p>
            <a:pPr marL="457200" lvl="1" indent="0">
              <a:buNone/>
            </a:pPr>
            <a:r>
              <a:rPr lang="tr-TR" b="1" dirty="0" smtClean="0"/>
              <a:t>2. </a:t>
            </a:r>
            <a:r>
              <a:rPr lang="tr-TR" b="1" dirty="0" err="1" smtClean="0"/>
              <a:t>Neonatal</a:t>
            </a:r>
            <a:r>
              <a:rPr lang="tr-TR" b="1" dirty="0" smtClean="0"/>
              <a:t> </a:t>
            </a:r>
            <a:r>
              <a:rPr lang="tr-TR" b="1" dirty="0" err="1" smtClean="0"/>
              <a:t>respiratuvar</a:t>
            </a:r>
            <a:r>
              <a:rPr lang="tr-TR" b="1" dirty="0" smtClean="0"/>
              <a:t> sıkıntının artması</a:t>
            </a:r>
          </a:p>
          <a:p>
            <a:r>
              <a:rPr lang="tr-TR" sz="2600" b="1" dirty="0" err="1" smtClean="0"/>
              <a:t>Bishop</a:t>
            </a:r>
            <a:r>
              <a:rPr lang="tr-TR" sz="2600" b="1" dirty="0" smtClean="0"/>
              <a:t> Skoru </a:t>
            </a:r>
            <a:r>
              <a:rPr lang="tr-TR" sz="2600" u="sng" dirty="0" smtClean="0"/>
              <a:t>&gt; 9</a:t>
            </a:r>
            <a:r>
              <a:rPr lang="tr-TR" sz="2600" dirty="0" smtClean="0"/>
              <a:t> olguda indüksiyon çok başarıl</a:t>
            </a:r>
            <a:r>
              <a:rPr lang="tr-TR" sz="3000" dirty="0" smtClean="0"/>
              <a:t>ı</a:t>
            </a:r>
          </a:p>
          <a:p>
            <a:pPr lvl="1"/>
            <a:r>
              <a:rPr lang="tr-TR" dirty="0" err="1" smtClean="0"/>
              <a:t>Multipar</a:t>
            </a:r>
            <a:r>
              <a:rPr lang="tr-TR" dirty="0" smtClean="0"/>
              <a:t> hastalarda </a:t>
            </a:r>
            <a:r>
              <a:rPr lang="tr-TR" dirty="0" err="1" smtClean="0"/>
              <a:t>bishop</a:t>
            </a:r>
            <a:r>
              <a:rPr lang="tr-TR" dirty="0" smtClean="0"/>
              <a:t>  daha başarılı *** </a:t>
            </a:r>
          </a:p>
          <a:p>
            <a:pPr lvl="1"/>
            <a:r>
              <a:rPr lang="tr-TR" dirty="0" err="1" smtClean="0"/>
              <a:t>Nulipar</a:t>
            </a:r>
            <a:r>
              <a:rPr lang="tr-TR" dirty="0" smtClean="0"/>
              <a:t> hastada </a:t>
            </a:r>
            <a:r>
              <a:rPr lang="tr-TR" u="sng" dirty="0" smtClean="0"/>
              <a:t>&lt;</a:t>
            </a:r>
            <a:r>
              <a:rPr lang="tr-TR" dirty="0" smtClean="0"/>
              <a:t>5 olduğunda indüksiyon %50 </a:t>
            </a:r>
          </a:p>
          <a:p>
            <a:pPr marL="457200" lvl="1" indent="0">
              <a:buNone/>
            </a:pPr>
            <a:r>
              <a:rPr lang="tr-TR" dirty="0"/>
              <a:t> </a:t>
            </a:r>
            <a:r>
              <a:rPr lang="tr-TR" dirty="0" smtClean="0"/>
              <a:t>    başarısız olabilir.</a:t>
            </a:r>
          </a:p>
          <a:p>
            <a:pPr lvl="1"/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 en önemli parametre</a:t>
            </a:r>
          </a:p>
          <a:p>
            <a:pPr lvl="1"/>
            <a:r>
              <a:rPr lang="tr-TR" dirty="0" err="1" smtClean="0"/>
              <a:t>Fibronektin</a:t>
            </a:r>
            <a:r>
              <a:rPr lang="tr-TR" dirty="0" smtClean="0"/>
              <a:t>(+) , indüksiyon başarısı artıyor</a:t>
            </a:r>
            <a:endParaRPr lang="tr-TR" dirty="0"/>
          </a:p>
          <a:p>
            <a:endParaRPr lang="tr-TR" b="1" dirty="0" smtClean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smtClean="0"/>
              <a:t>ELE</a:t>
            </a:r>
            <a:r>
              <a:rPr lang="tr-TR" b="1" dirty="0" smtClean="0"/>
              <a:t>KTİF</a:t>
            </a:r>
            <a:r>
              <a:rPr lang="en-US" b="1" dirty="0" smtClean="0"/>
              <a:t> </a:t>
            </a:r>
            <a:r>
              <a:rPr lang="tr-TR" b="1" dirty="0"/>
              <a:t>İ</a:t>
            </a:r>
            <a:r>
              <a:rPr lang="en-US" b="1" dirty="0" smtClean="0"/>
              <a:t>ND</a:t>
            </a:r>
            <a:r>
              <a:rPr lang="tr-TR" b="1" dirty="0" smtClean="0"/>
              <a:t>ÜK</a:t>
            </a:r>
            <a:r>
              <a:rPr lang="tr-TR" b="1" dirty="0"/>
              <a:t>S</a:t>
            </a:r>
            <a:r>
              <a:rPr lang="en-US" b="1" dirty="0" smtClean="0"/>
              <a:t>I</a:t>
            </a:r>
            <a:r>
              <a:rPr lang="tr-TR" b="1" dirty="0" smtClean="0"/>
              <a:t>Y</a:t>
            </a:r>
            <a:r>
              <a:rPr lang="en-US" b="1" dirty="0" smtClean="0"/>
              <a:t>ON</a:t>
            </a:r>
            <a:r>
              <a:rPr lang="tr-TR" b="1" dirty="0" smtClean="0"/>
              <a:t>(2)</a:t>
            </a:r>
            <a:endParaRPr lang="en-US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895" y="4430702"/>
            <a:ext cx="4657350" cy="21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Amniyotomi</a:t>
            </a:r>
            <a:r>
              <a:rPr lang="tr-TR" dirty="0" smtClean="0"/>
              <a:t>, </a:t>
            </a:r>
            <a:r>
              <a:rPr lang="tr-TR" b="1" dirty="0" smtClean="0"/>
              <a:t>uygun </a:t>
            </a:r>
            <a:r>
              <a:rPr lang="tr-TR" b="1" dirty="0" err="1" smtClean="0"/>
              <a:t>serviksi</a:t>
            </a:r>
            <a:r>
              <a:rPr lang="tr-TR" b="1" dirty="0" smtClean="0"/>
              <a:t> olan olguda</a:t>
            </a:r>
            <a:r>
              <a:rPr lang="tr-TR" dirty="0" smtClean="0"/>
              <a:t>, doğumu indükleyen etkin bir yöntemdir.</a:t>
            </a:r>
          </a:p>
          <a:p>
            <a:pPr lvl="1"/>
            <a:r>
              <a:rPr lang="tr-TR" dirty="0" err="1" smtClean="0"/>
              <a:t>Verteks</a:t>
            </a:r>
            <a:r>
              <a:rPr lang="tr-TR" dirty="0" smtClean="0"/>
              <a:t> geliş, </a:t>
            </a:r>
            <a:r>
              <a:rPr lang="tr-TR" u="sng" dirty="0" smtClean="0"/>
              <a:t>&gt;2cm </a:t>
            </a:r>
            <a:r>
              <a:rPr lang="tr-TR" u="sng" dirty="0" err="1" smtClean="0"/>
              <a:t>dilate</a:t>
            </a:r>
            <a:r>
              <a:rPr lang="tr-TR" dirty="0" smtClean="0"/>
              <a:t>, olguda </a:t>
            </a:r>
            <a:r>
              <a:rPr lang="tr-TR" dirty="0" err="1" smtClean="0"/>
              <a:t>amniyotomi</a:t>
            </a:r>
            <a:r>
              <a:rPr lang="tr-TR" dirty="0" smtClean="0"/>
              <a:t> yapıldığında, </a:t>
            </a:r>
            <a:r>
              <a:rPr lang="tr-TR" dirty="0" err="1" smtClean="0"/>
              <a:t>oksitosin</a:t>
            </a:r>
            <a:r>
              <a:rPr lang="tr-TR" dirty="0" smtClean="0"/>
              <a:t> indüksiyon ihtiyacı %3,4 olarak bulunmuştur.</a:t>
            </a:r>
          </a:p>
          <a:p>
            <a:pPr lvl="1"/>
            <a:r>
              <a:rPr lang="tr-TR" dirty="0" err="1" smtClean="0"/>
              <a:t>Amnyiotomi</a:t>
            </a:r>
            <a:r>
              <a:rPr lang="tr-TR" dirty="0" smtClean="0"/>
              <a:t> sonrası </a:t>
            </a:r>
            <a:r>
              <a:rPr lang="tr-TR" dirty="0" err="1" smtClean="0"/>
              <a:t>oksitosin</a:t>
            </a:r>
            <a:r>
              <a:rPr lang="tr-TR" dirty="0" smtClean="0"/>
              <a:t> indüksiyon başarısının değerlendirilmesinde 12 saat esas alınmalıdır.</a:t>
            </a:r>
          </a:p>
          <a:p>
            <a:pPr marL="457200" lvl="1" indent="0" algn="r">
              <a:buNone/>
            </a:pPr>
            <a:r>
              <a:rPr lang="tr-TR" sz="1800" dirty="0"/>
              <a:t>Lin MG</a:t>
            </a:r>
            <a:r>
              <a:rPr lang="tr-TR" sz="1800" dirty="0" smtClean="0"/>
              <a:t>, et al. </a:t>
            </a:r>
            <a:r>
              <a:rPr lang="it-IT" sz="1800" dirty="0"/>
              <a:t>Clin Obstet Gynecol 49:585, 2006.</a:t>
            </a:r>
            <a:endParaRPr lang="tr-TR" sz="1800" dirty="0" smtClean="0"/>
          </a:p>
          <a:p>
            <a:endParaRPr lang="en-US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 smtClean="0"/>
              <a:t>ELE</a:t>
            </a:r>
            <a:r>
              <a:rPr lang="tr-TR" b="1" dirty="0" smtClean="0"/>
              <a:t>KTİF</a:t>
            </a:r>
            <a:r>
              <a:rPr lang="en-US" b="1" dirty="0" smtClean="0"/>
              <a:t> </a:t>
            </a:r>
            <a:r>
              <a:rPr lang="tr-TR" b="1" dirty="0"/>
              <a:t>İ</a:t>
            </a:r>
            <a:r>
              <a:rPr lang="en-US" b="1" dirty="0" smtClean="0"/>
              <a:t>ND</a:t>
            </a:r>
            <a:r>
              <a:rPr lang="tr-TR" b="1" dirty="0" smtClean="0"/>
              <a:t>ÜKSY</a:t>
            </a:r>
            <a:r>
              <a:rPr lang="en-US" b="1" dirty="0" smtClean="0"/>
              <a:t>ON</a:t>
            </a:r>
            <a:r>
              <a:rPr lang="tr-TR" b="1" dirty="0" smtClean="0"/>
              <a:t>(3)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5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Aktif Doğum Yönetimi (AMOL)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Kapsamlı doğum </a:t>
            </a:r>
            <a:r>
              <a:rPr lang="tr-TR" b="1" u="sng" dirty="0" smtClean="0"/>
              <a:t>öncesi Eğitim</a:t>
            </a:r>
          </a:p>
          <a:p>
            <a:r>
              <a:rPr lang="tr-TR" dirty="0" smtClean="0"/>
              <a:t>Kesin doğum eylemi tanısı koymuş olma (2-3cm  </a:t>
            </a:r>
            <a:r>
              <a:rPr lang="tr-TR" dirty="0" err="1" smtClean="0"/>
              <a:t>dilatasyon</a:t>
            </a:r>
            <a:r>
              <a:rPr lang="tr-TR" dirty="0" smtClean="0"/>
              <a:t>+)</a:t>
            </a:r>
          </a:p>
          <a:p>
            <a:r>
              <a:rPr lang="tr-TR" dirty="0" smtClean="0"/>
              <a:t>Doğum için katı kriter uygulama</a:t>
            </a:r>
          </a:p>
          <a:p>
            <a:r>
              <a:rPr lang="tr-TR" dirty="0" smtClean="0"/>
              <a:t>12 saat içinde doğumun gerçekleştirilmesi</a:t>
            </a:r>
          </a:p>
          <a:p>
            <a:r>
              <a:rPr lang="tr-TR" b="1" u="sng" dirty="0" smtClean="0"/>
              <a:t>Bire-bir hemşire/ebe bakımı</a:t>
            </a:r>
          </a:p>
          <a:p>
            <a:r>
              <a:rPr lang="tr-TR" b="1" u="sng" dirty="0" smtClean="0"/>
              <a:t>Erken </a:t>
            </a:r>
            <a:r>
              <a:rPr lang="tr-TR" b="1" u="sng" dirty="0" err="1" smtClean="0"/>
              <a:t>amniyotomi</a:t>
            </a:r>
            <a:r>
              <a:rPr lang="tr-TR" b="1" u="sng" dirty="0" smtClean="0"/>
              <a:t> (4-5cm??)</a:t>
            </a:r>
          </a:p>
          <a:p>
            <a:r>
              <a:rPr lang="tr-TR" dirty="0" smtClean="0"/>
              <a:t>Yakın </a:t>
            </a:r>
            <a:r>
              <a:rPr lang="tr-TR" dirty="0" err="1" smtClean="0"/>
              <a:t>servikal</a:t>
            </a:r>
            <a:r>
              <a:rPr lang="tr-TR" dirty="0" smtClean="0"/>
              <a:t> değişim muayenesi (1-2 saat te bir)</a:t>
            </a:r>
          </a:p>
          <a:p>
            <a:r>
              <a:rPr lang="tr-TR" dirty="0" smtClean="0"/>
              <a:t>İlerleme olmadığında aktif </a:t>
            </a:r>
            <a:r>
              <a:rPr lang="tr-TR" dirty="0" err="1" smtClean="0"/>
              <a:t>müdehale</a:t>
            </a:r>
            <a:endParaRPr lang="tr-TR" dirty="0" smtClean="0"/>
          </a:p>
          <a:p>
            <a:r>
              <a:rPr lang="tr-TR" b="1" u="sng" dirty="0" smtClean="0"/>
              <a:t>Yüksek(Etkin) doz </a:t>
            </a:r>
            <a:r>
              <a:rPr lang="tr-TR" b="1" u="sng" dirty="0" err="1" smtClean="0"/>
              <a:t>oksitosin</a:t>
            </a:r>
            <a:r>
              <a:rPr lang="tr-TR" b="1" u="sng" dirty="0" smtClean="0"/>
              <a:t>  </a:t>
            </a:r>
            <a:r>
              <a:rPr lang="tr-TR" dirty="0" smtClean="0"/>
              <a:t>(6mU/</a:t>
            </a:r>
            <a:r>
              <a:rPr lang="tr-TR" dirty="0" err="1" smtClean="0"/>
              <a:t>dak</a:t>
            </a:r>
            <a:r>
              <a:rPr lang="tr-TR" dirty="0" smtClean="0"/>
              <a:t> ile başlanıp, 15 </a:t>
            </a:r>
            <a:r>
              <a:rPr lang="tr-TR" dirty="0" err="1" smtClean="0"/>
              <a:t>dak</a:t>
            </a:r>
            <a:r>
              <a:rPr lang="tr-TR" dirty="0" smtClean="0"/>
              <a:t> ara ile doz artımı)</a:t>
            </a:r>
          </a:p>
          <a:p>
            <a:r>
              <a:rPr lang="tr-TR" dirty="0" smtClean="0"/>
              <a:t>Mümkünse </a:t>
            </a:r>
            <a:r>
              <a:rPr lang="tr-TR" dirty="0" err="1" smtClean="0"/>
              <a:t>epidural</a:t>
            </a:r>
            <a:r>
              <a:rPr lang="tr-TR" dirty="0" smtClean="0"/>
              <a:t> anestezi</a:t>
            </a:r>
          </a:p>
          <a:p>
            <a:r>
              <a:rPr lang="tr-TR" dirty="0" smtClean="0"/>
              <a:t>Sürekli iç denetim</a:t>
            </a:r>
            <a:endParaRPr lang="en-US" dirty="0"/>
          </a:p>
        </p:txBody>
      </p:sp>
      <p:sp>
        <p:nvSpPr>
          <p:cNvPr id="4" name="Metin kutusu 3"/>
          <p:cNvSpPr txBox="1"/>
          <p:nvPr/>
        </p:nvSpPr>
        <p:spPr>
          <a:xfrm>
            <a:off x="851154" y="6319325"/>
            <a:ext cx="1062720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Danforth's Obstetrics and Gynecology, 10th Edition</a:t>
            </a:r>
            <a:r>
              <a:rPr lang="tr-TR" dirty="0"/>
              <a:t>. </a:t>
            </a:r>
            <a:r>
              <a:rPr lang="tr-TR" b="1" dirty="0"/>
              <a:t>2008</a:t>
            </a:r>
            <a:r>
              <a:rPr lang="tr-TR" dirty="0"/>
              <a:t>. Donald J. </a:t>
            </a:r>
            <a:r>
              <a:rPr lang="tr-TR" dirty="0" err="1" smtClean="0"/>
              <a:t>Dudley</a:t>
            </a:r>
            <a:r>
              <a:rPr lang="tr-TR" dirty="0"/>
              <a:t>. </a:t>
            </a:r>
            <a:r>
              <a:rPr lang="tr-TR" dirty="0" err="1"/>
              <a:t>Complications</a:t>
            </a:r>
            <a:r>
              <a:rPr lang="tr-TR" dirty="0"/>
              <a:t> of </a:t>
            </a:r>
            <a:r>
              <a:rPr lang="tr-TR" dirty="0" err="1" smtClean="0"/>
              <a:t>Labor</a:t>
            </a:r>
            <a:r>
              <a:rPr lang="tr-TR" dirty="0" smtClean="0"/>
              <a:t> 24. </a:t>
            </a:r>
            <a:r>
              <a:rPr lang="tr-TR" dirty="0" err="1" smtClean="0"/>
              <a:t>chapter</a:t>
            </a:r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Tüm doğumların, %13 kadarı Preterm (&lt;37.W), %5-7 kadarı da Post term (&gt;42w) olarak oluşmaktadır.</a:t>
            </a:r>
          </a:p>
          <a:p>
            <a:r>
              <a:rPr lang="tr-TR" dirty="0" smtClean="0"/>
              <a:t>Doğum şeklinin belirlenmesinde, </a:t>
            </a:r>
            <a:r>
              <a:rPr lang="tr-TR" b="1" dirty="0" err="1" smtClean="0"/>
              <a:t>fetal</a:t>
            </a:r>
            <a:r>
              <a:rPr lang="tr-TR" b="1" dirty="0" smtClean="0"/>
              <a:t> ağırlık, geliş şekli ve gebelik haftası, fiziki olanaklar ve beceri düzeyi</a:t>
            </a:r>
            <a:r>
              <a:rPr lang="tr-TR" dirty="0" smtClean="0"/>
              <a:t>, yöntem seçiminde önemlidir.</a:t>
            </a:r>
          </a:p>
          <a:p>
            <a:r>
              <a:rPr lang="tr-TR" dirty="0" smtClean="0"/>
              <a:t>Doğum için gelen kadınla ilk karşılaşıldığında sorulacak ilk soru:</a:t>
            </a:r>
          </a:p>
          <a:p>
            <a:pPr lvl="1"/>
            <a:r>
              <a:rPr lang="tr-TR" b="1" dirty="0" smtClean="0"/>
              <a:t>Neden geldiği?</a:t>
            </a:r>
          </a:p>
          <a:p>
            <a:pPr lvl="2"/>
            <a:r>
              <a:rPr lang="tr-TR" dirty="0" smtClean="0"/>
              <a:t>Düzenli ağrı</a:t>
            </a:r>
          </a:p>
          <a:p>
            <a:pPr lvl="2"/>
            <a:r>
              <a:rPr lang="tr-TR" dirty="0" err="1" smtClean="0"/>
              <a:t>Fetal</a:t>
            </a:r>
            <a:r>
              <a:rPr lang="tr-TR" dirty="0" smtClean="0"/>
              <a:t> hareketlerin azalması</a:t>
            </a:r>
          </a:p>
          <a:p>
            <a:pPr lvl="2"/>
            <a:r>
              <a:rPr lang="tr-TR" dirty="0" err="1" smtClean="0"/>
              <a:t>Vaginal</a:t>
            </a:r>
            <a:r>
              <a:rPr lang="tr-TR" dirty="0" smtClean="0"/>
              <a:t> kanama</a:t>
            </a:r>
          </a:p>
          <a:p>
            <a:pPr lvl="2"/>
            <a:r>
              <a:rPr lang="tr-TR" dirty="0" smtClean="0"/>
              <a:t>Suların gelmesi</a:t>
            </a:r>
          </a:p>
          <a:p>
            <a:pPr lvl="2"/>
            <a:r>
              <a:rPr lang="tr-TR" dirty="0" smtClean="0"/>
              <a:t>Diğer?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002823" y="4467620"/>
            <a:ext cx="3042139" cy="1960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Ön tanı Doğum eylemi(+)</a:t>
            </a:r>
          </a:p>
          <a:p>
            <a:pPr algn="ctr"/>
            <a:endParaRPr lang="tr-TR" b="1" dirty="0">
              <a:solidFill>
                <a:schemeClr val="tx1"/>
              </a:solidFill>
            </a:endParaRPr>
          </a:p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TERM ‘mi ?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255977" y="4458567"/>
            <a:ext cx="2954215" cy="1960685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800" b="1" dirty="0" smtClean="0">
                <a:solidFill>
                  <a:schemeClr val="tx1"/>
                </a:solidFill>
              </a:rPr>
              <a:t>İlk Muayene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?</a:t>
            </a:r>
            <a:endParaRPr lang="tr-TR" sz="28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Digital</a:t>
            </a:r>
            <a:r>
              <a:rPr lang="tr-TR" sz="2800" b="1" dirty="0" smtClean="0">
                <a:solidFill>
                  <a:schemeClr val="tx1"/>
                </a:solidFill>
              </a:rPr>
              <a:t> tuşe</a:t>
            </a:r>
          </a:p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Usg</a:t>
            </a:r>
            <a:endParaRPr lang="tr-TR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DOĞUM(2)</a:t>
            </a:r>
            <a:endParaRPr lang="en-US" b="1" dirty="0"/>
          </a:p>
        </p:txBody>
      </p:sp>
      <p:sp>
        <p:nvSpPr>
          <p:cNvPr id="2" name="Dikdörtgen 1"/>
          <p:cNvSpPr/>
          <p:nvPr/>
        </p:nvSpPr>
        <p:spPr>
          <a:xfrm>
            <a:off x="845127" y="2589291"/>
            <a:ext cx="10515600" cy="1104523"/>
          </a:xfrm>
          <a:prstGeom prst="rect">
            <a:avLst/>
          </a:prstGeom>
          <a:solidFill>
            <a:schemeClr val="accent6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39152" y="2817995"/>
            <a:ext cx="605976" cy="6471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k:@MSITStore:C:\Users\Alp\Desktop\Dılsad%20-%20Tamer%20Dosya\smartdisk%20yedek\SDU%20DESKTOP%20oda\Yeni%20kitaplar\kadın%20doğum\DANFORT%20KADIN%20DOĞUM.chm::/HTML/24_files/C24FF17.png"/>
          <p:cNvSpPr>
            <a:spLocks noChangeAspect="1" noChangeArrowheads="1"/>
          </p:cNvSpPr>
          <p:nvPr/>
        </p:nvSpPr>
        <p:spPr bwMode="auto">
          <a:xfrm>
            <a:off x="72553" y="-207216"/>
            <a:ext cx="5657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mk:@MSITStore:C:\Users\Alp\Desktop\Dılsad%20-%20Tamer%20Dosya\smartdisk%20yedek\SDU%20DESKTOP%20oda\Yeni%20kitaplar\kadın%20doğum\DANFORT%20KADIN%20DOĞUM.chm::/HTML/24_files/C24FF17.png"/>
          <p:cNvSpPr>
            <a:spLocks noChangeAspect="1" noChangeArrowheads="1"/>
          </p:cNvSpPr>
          <p:nvPr/>
        </p:nvSpPr>
        <p:spPr bwMode="auto">
          <a:xfrm>
            <a:off x="368300" y="168275"/>
            <a:ext cx="5657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mk:@MSITStore:C:\Users\Alp\Desktop\Alp%20dosya\HERŞEY%202\Yeni%20kitaplar\kadın%20doğum\DANFORT%20KADIN%20DOĞUM.chm::/HTML/24_files/C24FF17.png"/>
          <p:cNvSpPr>
            <a:spLocks noChangeAspect="1" noChangeArrowheads="1"/>
          </p:cNvSpPr>
          <p:nvPr/>
        </p:nvSpPr>
        <p:spPr bwMode="auto">
          <a:xfrm>
            <a:off x="368300" y="168275"/>
            <a:ext cx="5657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Dikdörtgen 10"/>
          <p:cNvSpPr/>
          <p:nvPr/>
        </p:nvSpPr>
        <p:spPr>
          <a:xfrm>
            <a:off x="679010" y="543710"/>
            <a:ext cx="10637822" cy="83099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 Cesarean Delivery Incidence in Randomized Studies of </a:t>
            </a:r>
            <a:endParaRPr lang="tr-TR" sz="2400" dirty="0" smtClean="0"/>
          </a:p>
          <a:p>
            <a:pPr algn="ctr"/>
            <a:r>
              <a:rPr lang="en-US" sz="2400" b="1" dirty="0" smtClean="0"/>
              <a:t>Active </a:t>
            </a:r>
            <a:r>
              <a:rPr lang="en-US" sz="2400" b="1" dirty="0"/>
              <a:t>Management of </a:t>
            </a:r>
            <a:r>
              <a:rPr lang="en-US" sz="2400" b="1" dirty="0" smtClean="0"/>
              <a:t>Labor</a:t>
            </a:r>
            <a:r>
              <a:rPr lang="tr-TR" sz="2400" b="1" dirty="0" smtClean="0"/>
              <a:t> (AMOL)</a:t>
            </a:r>
            <a:endParaRPr lang="en-US" sz="2400" b="1" dirty="0"/>
          </a:p>
        </p:txBody>
      </p:sp>
      <p:sp>
        <p:nvSpPr>
          <p:cNvPr id="12" name="Dikdörtgen 11"/>
          <p:cNvSpPr/>
          <p:nvPr/>
        </p:nvSpPr>
        <p:spPr>
          <a:xfrm>
            <a:off x="679010" y="3105835"/>
            <a:ext cx="1094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Study </a:t>
            </a:r>
            <a:r>
              <a:rPr lang="tr-TR" dirty="0"/>
              <a:t> </a:t>
            </a:r>
            <a:r>
              <a:rPr lang="tr-TR" dirty="0" smtClean="0"/>
              <a:t>                     </a:t>
            </a:r>
            <a:r>
              <a:rPr lang="en-US" dirty="0" smtClean="0"/>
              <a:t>Total </a:t>
            </a:r>
            <a:r>
              <a:rPr lang="en-US" dirty="0"/>
              <a:t>Number of </a:t>
            </a:r>
            <a:r>
              <a:rPr lang="en-US" dirty="0" smtClean="0"/>
              <a:t>Patients</a:t>
            </a:r>
            <a:r>
              <a:rPr lang="tr-TR" dirty="0" smtClean="0"/>
              <a:t>            </a:t>
            </a:r>
            <a:r>
              <a:rPr lang="en-US" dirty="0" smtClean="0"/>
              <a:t>(%) CS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tr-TR" dirty="0" smtClean="0"/>
              <a:t>             </a:t>
            </a:r>
            <a:r>
              <a:rPr lang="en-US" dirty="0" smtClean="0"/>
              <a:t>AMOL </a:t>
            </a:r>
            <a:r>
              <a:rPr lang="en-US" dirty="0"/>
              <a:t>n </a:t>
            </a:r>
            <a:r>
              <a:rPr lang="tr-TR" dirty="0" smtClean="0"/>
              <a:t>                </a:t>
            </a:r>
            <a:r>
              <a:rPr lang="en-US" dirty="0" smtClean="0"/>
              <a:t>AMOL </a:t>
            </a:r>
            <a:r>
              <a:rPr lang="en-US" dirty="0"/>
              <a:t>n (%) CS </a:t>
            </a:r>
            <a:r>
              <a:rPr lang="tr-TR" dirty="0" smtClean="0"/>
              <a:t>               </a:t>
            </a:r>
            <a:r>
              <a:rPr lang="en-US" dirty="0" smtClean="0"/>
              <a:t>P 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13" name="Dikdörtgen 12"/>
          <p:cNvSpPr/>
          <p:nvPr/>
        </p:nvSpPr>
        <p:spPr>
          <a:xfrm>
            <a:off x="622619" y="3741468"/>
            <a:ext cx="1055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Lopez-Zeno et al</a:t>
            </a:r>
            <a:r>
              <a:rPr lang="nl-NL" dirty="0" smtClean="0"/>
              <a:t>.</a:t>
            </a:r>
            <a:r>
              <a:rPr lang="tr-TR" dirty="0" smtClean="0"/>
              <a:t>(1992)</a:t>
            </a:r>
            <a:r>
              <a:rPr lang="nl-NL" dirty="0" smtClean="0"/>
              <a:t> </a:t>
            </a:r>
            <a:r>
              <a:rPr lang="tr-TR" dirty="0" smtClean="0"/>
              <a:t>	</a:t>
            </a:r>
            <a:r>
              <a:rPr lang="nl-NL" dirty="0" smtClean="0"/>
              <a:t>705 </a:t>
            </a:r>
            <a:r>
              <a:rPr lang="tr-TR" dirty="0" smtClean="0"/>
              <a:t>		</a:t>
            </a:r>
            <a:r>
              <a:rPr lang="nl-NL" dirty="0" smtClean="0"/>
              <a:t>50 </a:t>
            </a:r>
            <a:r>
              <a:rPr lang="nl-NL" dirty="0"/>
              <a:t>(14.1) </a:t>
            </a:r>
            <a:r>
              <a:rPr lang="tr-TR" dirty="0" smtClean="0"/>
              <a:t>	             </a:t>
            </a:r>
            <a:r>
              <a:rPr lang="nl-NL" dirty="0" smtClean="0"/>
              <a:t>351 </a:t>
            </a:r>
            <a:r>
              <a:rPr lang="tr-TR" dirty="0" smtClean="0"/>
              <a:t>                      </a:t>
            </a:r>
            <a:r>
              <a:rPr lang="nl-NL" dirty="0" smtClean="0"/>
              <a:t>37 </a:t>
            </a:r>
            <a:r>
              <a:rPr lang="nl-NL" dirty="0"/>
              <a:t>(10.5</a:t>
            </a:r>
            <a:r>
              <a:rPr lang="nl-NL" dirty="0" smtClean="0"/>
              <a:t>)</a:t>
            </a:r>
            <a:r>
              <a:rPr lang="tr-TR" dirty="0" smtClean="0"/>
              <a:t>                     </a:t>
            </a:r>
            <a:r>
              <a:rPr lang="nl-NL" dirty="0" smtClean="0"/>
              <a:t> </a:t>
            </a:r>
            <a:r>
              <a:rPr lang="nl-NL" dirty="0"/>
              <a:t>&lt;0.05 </a:t>
            </a:r>
            <a:endParaRPr lang="en-US" dirty="0"/>
          </a:p>
        </p:txBody>
      </p:sp>
      <p:sp>
        <p:nvSpPr>
          <p:cNvPr id="14" name="Dikdörtgen 13"/>
          <p:cNvSpPr/>
          <p:nvPr/>
        </p:nvSpPr>
        <p:spPr>
          <a:xfrm>
            <a:off x="602011" y="4377101"/>
            <a:ext cx="1056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Frigoletto et al</a:t>
            </a:r>
            <a:r>
              <a:rPr lang="it-IT" dirty="0" smtClean="0"/>
              <a:t>.</a:t>
            </a:r>
            <a:r>
              <a:rPr lang="tr-TR" dirty="0" smtClean="0"/>
              <a:t>(1995)</a:t>
            </a:r>
            <a:r>
              <a:rPr lang="it-IT" dirty="0" smtClean="0"/>
              <a:t> </a:t>
            </a:r>
            <a:r>
              <a:rPr lang="tr-TR" dirty="0" smtClean="0"/>
              <a:t>             </a:t>
            </a:r>
            <a:r>
              <a:rPr lang="it-IT" dirty="0" smtClean="0"/>
              <a:t>1,263</a:t>
            </a:r>
            <a:r>
              <a:rPr lang="tr-TR" dirty="0" smtClean="0"/>
              <a:t>                         </a:t>
            </a:r>
            <a:r>
              <a:rPr lang="it-IT" dirty="0" smtClean="0"/>
              <a:t> 66 </a:t>
            </a:r>
            <a:r>
              <a:rPr lang="it-IT" dirty="0"/>
              <a:t>(11.3) </a:t>
            </a:r>
            <a:r>
              <a:rPr lang="tr-TR" dirty="0" smtClean="0"/>
              <a:t>              </a:t>
            </a:r>
            <a:r>
              <a:rPr lang="it-IT" dirty="0" smtClean="0"/>
              <a:t>678 </a:t>
            </a:r>
            <a:r>
              <a:rPr lang="tr-TR" dirty="0" smtClean="0"/>
              <a:t>                     </a:t>
            </a:r>
            <a:r>
              <a:rPr lang="it-IT" dirty="0" smtClean="0"/>
              <a:t>62 </a:t>
            </a:r>
            <a:r>
              <a:rPr lang="it-IT" dirty="0"/>
              <a:t>(9.2) </a:t>
            </a:r>
            <a:r>
              <a:rPr lang="tr-TR" dirty="0" smtClean="0"/>
              <a:t>                           </a:t>
            </a:r>
            <a:r>
              <a:rPr lang="it-IT" dirty="0" smtClean="0"/>
              <a:t>NS </a:t>
            </a:r>
            <a:endParaRPr lang="en-US" dirty="0"/>
          </a:p>
        </p:txBody>
      </p:sp>
      <p:sp>
        <p:nvSpPr>
          <p:cNvPr id="15" name="Dikdörtgen 14"/>
          <p:cNvSpPr/>
          <p:nvPr/>
        </p:nvSpPr>
        <p:spPr>
          <a:xfrm>
            <a:off x="540414" y="5012734"/>
            <a:ext cx="1079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 </a:t>
            </a:r>
            <a:r>
              <a:rPr lang="da-DK" dirty="0" smtClean="0"/>
              <a:t>Rogers </a:t>
            </a:r>
            <a:r>
              <a:rPr lang="da-DK" dirty="0"/>
              <a:t>et al. </a:t>
            </a:r>
            <a:r>
              <a:rPr lang="tr-TR" dirty="0" smtClean="0"/>
              <a:t> (1997)                  </a:t>
            </a:r>
            <a:r>
              <a:rPr lang="da-DK" dirty="0" smtClean="0"/>
              <a:t>405 </a:t>
            </a:r>
            <a:r>
              <a:rPr lang="tr-TR" dirty="0" smtClean="0"/>
              <a:t>                         </a:t>
            </a:r>
            <a:r>
              <a:rPr lang="da-DK" dirty="0" smtClean="0"/>
              <a:t>24 </a:t>
            </a:r>
            <a:r>
              <a:rPr lang="da-DK" dirty="0"/>
              <a:t>(11.7</a:t>
            </a:r>
            <a:r>
              <a:rPr lang="da-DK" dirty="0" smtClean="0"/>
              <a:t>)</a:t>
            </a:r>
            <a:r>
              <a:rPr lang="tr-TR" dirty="0" smtClean="0"/>
              <a:t>               </a:t>
            </a:r>
            <a:r>
              <a:rPr lang="da-DK" dirty="0" smtClean="0"/>
              <a:t> 200</a:t>
            </a:r>
            <a:r>
              <a:rPr lang="tr-TR" dirty="0" smtClean="0"/>
              <a:t>                     </a:t>
            </a:r>
            <a:r>
              <a:rPr lang="da-DK" dirty="0" smtClean="0"/>
              <a:t> </a:t>
            </a:r>
            <a:r>
              <a:rPr lang="da-DK" dirty="0"/>
              <a:t>15 (7.5) </a:t>
            </a:r>
            <a:r>
              <a:rPr lang="tr-TR" dirty="0" smtClean="0"/>
              <a:t>                          </a:t>
            </a:r>
            <a:r>
              <a:rPr lang="da-DK" dirty="0" smtClean="0"/>
              <a:t>0.36 </a:t>
            </a:r>
            <a:endParaRPr lang="en-US" dirty="0"/>
          </a:p>
        </p:txBody>
      </p:sp>
      <p:sp>
        <p:nvSpPr>
          <p:cNvPr id="16" name="Dikdörtgen 15"/>
          <p:cNvSpPr/>
          <p:nvPr/>
        </p:nvSpPr>
        <p:spPr>
          <a:xfrm>
            <a:off x="602011" y="5722593"/>
            <a:ext cx="1060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Total </a:t>
            </a:r>
            <a:r>
              <a:rPr lang="tr-TR" dirty="0" smtClean="0"/>
              <a:t>                                        </a:t>
            </a:r>
            <a:r>
              <a:rPr lang="en-US" dirty="0" smtClean="0"/>
              <a:t>2,373 </a:t>
            </a:r>
            <a:r>
              <a:rPr lang="tr-TR" dirty="0" smtClean="0"/>
              <a:t>                         </a:t>
            </a:r>
            <a:r>
              <a:rPr lang="en-US" dirty="0" smtClean="0"/>
              <a:t>140 </a:t>
            </a:r>
            <a:r>
              <a:rPr lang="en-US" dirty="0"/>
              <a:t>(12.2) </a:t>
            </a:r>
            <a:r>
              <a:rPr lang="tr-TR" dirty="0" smtClean="0"/>
              <a:t>             </a:t>
            </a:r>
            <a:r>
              <a:rPr lang="en-US" dirty="0" smtClean="0"/>
              <a:t>1,229 </a:t>
            </a:r>
            <a:r>
              <a:rPr lang="tr-TR" dirty="0" smtClean="0"/>
              <a:t>                   </a:t>
            </a:r>
            <a:r>
              <a:rPr lang="en-US" dirty="0" smtClean="0"/>
              <a:t>114 </a:t>
            </a:r>
            <a:r>
              <a:rPr lang="en-US" dirty="0"/>
              <a:t>(9.3</a:t>
            </a:r>
            <a:r>
              <a:rPr lang="en-US" dirty="0" smtClean="0"/>
              <a:t>)</a:t>
            </a:r>
            <a:r>
              <a:rPr lang="tr-TR" dirty="0" smtClean="0"/>
              <a:t>                        </a:t>
            </a:r>
            <a:r>
              <a:rPr lang="en-US" dirty="0" smtClean="0"/>
              <a:t> </a:t>
            </a:r>
            <a:r>
              <a:rPr lang="en-US" dirty="0"/>
              <a:t>0.02 </a:t>
            </a:r>
          </a:p>
        </p:txBody>
      </p:sp>
      <p:cxnSp>
        <p:nvCxnSpPr>
          <p:cNvPr id="18" name="Düz Bağlayıcı 17"/>
          <p:cNvCxnSpPr/>
          <p:nvPr/>
        </p:nvCxnSpPr>
        <p:spPr>
          <a:xfrm>
            <a:off x="368300" y="3554347"/>
            <a:ext cx="109485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Resi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04" y="5646921"/>
            <a:ext cx="10973751" cy="36579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>
            <a:off x="339749" y="1575025"/>
            <a:ext cx="11824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SONUÇ: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Aktif Doğum Yönetimi bazı toplumlarda </a:t>
            </a:r>
            <a:r>
              <a:rPr lang="tr-TR" dirty="0" err="1" smtClean="0"/>
              <a:t>sezaryan</a:t>
            </a:r>
            <a:r>
              <a:rPr lang="tr-TR" dirty="0" smtClean="0"/>
              <a:t> oranlarını azaltabilir (%25-50).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özellikle %11 c/s oranı olan toplumlarda etkili görülmemektedir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D</a:t>
            </a:r>
            <a:r>
              <a:rPr lang="en-US" dirty="0" err="1" smtClean="0"/>
              <a:t>üşük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sezaryen</a:t>
            </a:r>
            <a:r>
              <a:rPr lang="en-US" dirty="0"/>
              <a:t> </a:t>
            </a:r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oranına</a:t>
            </a:r>
            <a:r>
              <a:rPr lang="en-US" dirty="0"/>
              <a:t> </a:t>
            </a:r>
            <a:r>
              <a:rPr lang="en-US" dirty="0" err="1"/>
              <a:t>ulaşmada</a:t>
            </a:r>
            <a:r>
              <a:rPr lang="en-US" dirty="0"/>
              <a:t> </a:t>
            </a:r>
            <a:r>
              <a:rPr lang="en-US" dirty="0" err="1"/>
              <a:t>AMOL'un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bileşeninin</a:t>
            </a:r>
            <a:r>
              <a:rPr lang="en-US" dirty="0"/>
              <a:t> </a:t>
            </a:r>
            <a:r>
              <a:rPr lang="en-US" dirty="0" err="1"/>
              <a:t>birebir</a:t>
            </a:r>
            <a:r>
              <a:rPr lang="en-US" dirty="0"/>
              <a:t> </a:t>
            </a:r>
            <a:r>
              <a:rPr lang="en-US" dirty="0" err="1"/>
              <a:t>hemşirelik</a:t>
            </a:r>
            <a:r>
              <a:rPr lang="en-US" dirty="0"/>
              <a:t> </a:t>
            </a:r>
            <a:r>
              <a:rPr lang="en-US" dirty="0" err="1"/>
              <a:t>olduğunu</a:t>
            </a:r>
            <a:r>
              <a:rPr lang="en-US" dirty="0"/>
              <a:t> </a:t>
            </a:r>
            <a:r>
              <a:rPr lang="en-US" dirty="0" err="1"/>
              <a:t>göstermektedir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851154" y="6391749"/>
            <a:ext cx="1062720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Danforth's Obstetrics and Gynecology, 10th Edition</a:t>
            </a:r>
            <a:r>
              <a:rPr lang="tr-TR" dirty="0"/>
              <a:t>. 2008. Donald J. </a:t>
            </a:r>
            <a:r>
              <a:rPr lang="tr-TR" dirty="0" err="1" smtClean="0"/>
              <a:t>Dudley</a:t>
            </a:r>
            <a:r>
              <a:rPr lang="tr-TR" dirty="0"/>
              <a:t>. </a:t>
            </a:r>
            <a:r>
              <a:rPr lang="tr-TR" dirty="0" err="1"/>
              <a:t>Complications</a:t>
            </a:r>
            <a:r>
              <a:rPr lang="tr-TR" dirty="0"/>
              <a:t> of </a:t>
            </a:r>
            <a:r>
              <a:rPr lang="tr-TR" dirty="0" err="1" smtClean="0"/>
              <a:t>Labor</a:t>
            </a:r>
            <a:r>
              <a:rPr lang="tr-TR" dirty="0" smtClean="0"/>
              <a:t> 24. </a:t>
            </a:r>
            <a:r>
              <a:rPr lang="tr-TR" dirty="0" err="1" smtClean="0"/>
              <a:t>chapter</a:t>
            </a:r>
            <a:r>
              <a:rPr lang="tr-T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Omuz </a:t>
            </a:r>
            <a:r>
              <a:rPr lang="tr-TR" b="1" dirty="0" err="1" smtClean="0"/>
              <a:t>Distozisi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Fetal</a:t>
            </a:r>
            <a:r>
              <a:rPr lang="tr-TR" dirty="0" smtClean="0"/>
              <a:t> başın çıkımdan sonra %3 olguda  değişik derecelerde  karşılaşılabilen bir durumdur.</a:t>
            </a:r>
          </a:p>
          <a:p>
            <a:r>
              <a:rPr lang="tr-TR" dirty="0" smtClean="0"/>
              <a:t>Baş doğduktan sonra başın tekrar  </a:t>
            </a:r>
            <a:r>
              <a:rPr lang="tr-TR" dirty="0" err="1" smtClean="0"/>
              <a:t>perineye</a:t>
            </a:r>
            <a:r>
              <a:rPr lang="tr-TR" dirty="0" smtClean="0"/>
              <a:t> gömülmesi-</a:t>
            </a:r>
            <a:r>
              <a:rPr lang="tr-TR" b="1" dirty="0" smtClean="0"/>
              <a:t>TURTLE </a:t>
            </a:r>
            <a:r>
              <a:rPr lang="tr-TR" b="1" dirty="0" err="1" smtClean="0"/>
              <a:t>sing</a:t>
            </a:r>
            <a:r>
              <a:rPr lang="tr-TR" b="1" dirty="0" smtClean="0"/>
              <a:t> </a:t>
            </a:r>
            <a:r>
              <a:rPr lang="tr-TR" dirty="0" smtClean="0"/>
              <a:t>- görülür.</a:t>
            </a:r>
          </a:p>
          <a:p>
            <a:r>
              <a:rPr lang="tr-TR" dirty="0" smtClean="0"/>
              <a:t>Uygun </a:t>
            </a:r>
            <a:r>
              <a:rPr lang="tr-TR" dirty="0" err="1" smtClean="0"/>
              <a:t>manevrallar</a:t>
            </a:r>
            <a:r>
              <a:rPr lang="tr-TR" dirty="0" smtClean="0"/>
              <a:t> ile  omuzun  doğumu sağlanır. Ancak Mekanik ve nörolojik hasar gelişebilir.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6831" y="1909117"/>
            <a:ext cx="4657350" cy="161113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831" y="3539500"/>
            <a:ext cx="4657350" cy="31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Omuz </a:t>
            </a:r>
            <a:r>
              <a:rPr lang="tr-TR" b="1" dirty="0" err="1" smtClean="0"/>
              <a:t>Distosisi</a:t>
            </a:r>
            <a:r>
              <a:rPr lang="tr-TR" b="1" dirty="0" smtClean="0"/>
              <a:t>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789283"/>
          </a:xfrm>
        </p:spPr>
        <p:txBody>
          <a:bodyPr/>
          <a:lstStyle/>
          <a:p>
            <a:r>
              <a:rPr lang="tr-TR" dirty="0" err="1" smtClean="0"/>
              <a:t>Vaginal</a:t>
            </a:r>
            <a:r>
              <a:rPr lang="tr-TR" dirty="0" smtClean="0"/>
              <a:t> doğumların %0,2-3</a:t>
            </a:r>
          </a:p>
          <a:p>
            <a:r>
              <a:rPr lang="tr-TR" b="1" dirty="0" smtClean="0"/>
              <a:t>%50-60 	&lt;4000gr</a:t>
            </a:r>
          </a:p>
          <a:p>
            <a:pPr lvl="1"/>
            <a:r>
              <a:rPr lang="tr-TR" dirty="0"/>
              <a:t>4000-4250gr	%5,2</a:t>
            </a:r>
          </a:p>
          <a:p>
            <a:pPr lvl="1"/>
            <a:r>
              <a:rPr lang="tr-TR" dirty="0"/>
              <a:t>4250-4500gr	%9,1</a:t>
            </a:r>
          </a:p>
          <a:p>
            <a:pPr lvl="1"/>
            <a:r>
              <a:rPr lang="tr-TR" dirty="0"/>
              <a:t>4500-4750	%21</a:t>
            </a:r>
          </a:p>
          <a:p>
            <a:r>
              <a:rPr lang="tr-TR" b="1" dirty="0" err="1" smtClean="0"/>
              <a:t>Rekurrens</a:t>
            </a:r>
            <a:r>
              <a:rPr lang="tr-TR" b="1" dirty="0" smtClean="0"/>
              <a:t> riski: %10-25</a:t>
            </a:r>
          </a:p>
          <a:p>
            <a:r>
              <a:rPr lang="tr-TR" dirty="0" smtClean="0"/>
              <a:t> III. </a:t>
            </a:r>
            <a:r>
              <a:rPr lang="tr-TR" dirty="0" err="1" smtClean="0"/>
              <a:t>Trimester</a:t>
            </a:r>
            <a:r>
              <a:rPr lang="tr-TR" dirty="0" smtClean="0"/>
              <a:t> USG hata: %10-15</a:t>
            </a:r>
          </a:p>
          <a:p>
            <a:r>
              <a:rPr lang="tr-TR" dirty="0"/>
              <a:t>ACOG:</a:t>
            </a:r>
            <a:endParaRPr lang="tr-TR" dirty="0" smtClean="0"/>
          </a:p>
          <a:p>
            <a:pPr lvl="1"/>
            <a:r>
              <a:rPr lang="tr-TR" dirty="0" smtClean="0"/>
              <a:t>&gt;5000gr		C/S</a:t>
            </a:r>
          </a:p>
          <a:p>
            <a:pPr lvl="1"/>
            <a:r>
              <a:rPr lang="tr-TR" dirty="0" smtClean="0"/>
              <a:t>&gt;4500gr (DM+)	C/S</a:t>
            </a:r>
            <a:endParaRPr lang="tr-TR" dirty="0"/>
          </a:p>
          <a:p>
            <a:endParaRPr lang="tr-TR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2542" y="3947707"/>
            <a:ext cx="3287935" cy="252139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40" y="1725464"/>
            <a:ext cx="4078098" cy="21915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291" y="3916984"/>
            <a:ext cx="2881379" cy="258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Omuz </a:t>
            </a:r>
            <a:r>
              <a:rPr lang="tr-TR" b="1" dirty="0" err="1" smtClean="0"/>
              <a:t>Distozisi</a:t>
            </a:r>
            <a:r>
              <a:rPr lang="tr-TR" b="1" dirty="0" smtClean="0"/>
              <a:t>(2)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tr-TR" b="1" dirty="0" smtClean="0"/>
              <a:t>Omuz </a:t>
            </a:r>
            <a:r>
              <a:rPr lang="tr-TR" b="1" dirty="0" err="1" smtClean="0"/>
              <a:t>distosisi</a:t>
            </a:r>
            <a:r>
              <a:rPr lang="tr-TR" b="1" dirty="0" smtClean="0"/>
              <a:t> kurtarma manevraları</a:t>
            </a:r>
          </a:p>
          <a:p>
            <a:pPr lvl="1"/>
            <a:r>
              <a:rPr lang="tr-TR" dirty="0" err="1" smtClean="0"/>
              <a:t>McRoberts</a:t>
            </a:r>
            <a:endParaRPr lang="tr-TR" dirty="0" smtClean="0"/>
          </a:p>
          <a:p>
            <a:pPr lvl="1"/>
            <a:r>
              <a:rPr lang="tr-TR" dirty="0" err="1" smtClean="0"/>
              <a:t>Suprapubik</a:t>
            </a:r>
            <a:r>
              <a:rPr lang="tr-TR" dirty="0" smtClean="0"/>
              <a:t> bası</a:t>
            </a:r>
          </a:p>
          <a:p>
            <a:pPr lvl="1"/>
            <a:r>
              <a:rPr lang="tr-TR" dirty="0" err="1" smtClean="0"/>
              <a:t>Rubin</a:t>
            </a:r>
            <a:r>
              <a:rPr lang="tr-TR" dirty="0" smtClean="0"/>
              <a:t> manevrası</a:t>
            </a:r>
          </a:p>
          <a:p>
            <a:pPr lvl="1"/>
            <a:r>
              <a:rPr lang="tr-TR" dirty="0" err="1" smtClean="0"/>
              <a:t>Woods</a:t>
            </a:r>
            <a:r>
              <a:rPr lang="tr-TR" dirty="0" smtClean="0"/>
              <a:t> </a:t>
            </a:r>
            <a:r>
              <a:rPr lang="tr-TR" dirty="0" err="1" smtClean="0"/>
              <a:t>corkscrew</a:t>
            </a:r>
            <a:r>
              <a:rPr lang="tr-TR" dirty="0" smtClean="0"/>
              <a:t> manevrası</a:t>
            </a:r>
          </a:p>
          <a:p>
            <a:pPr lvl="1"/>
            <a:r>
              <a:rPr lang="tr-TR" dirty="0" smtClean="0"/>
              <a:t>Arka </a:t>
            </a:r>
            <a:r>
              <a:rPr lang="tr-TR" dirty="0" err="1" smtClean="0"/>
              <a:t>onuzun</a:t>
            </a:r>
            <a:r>
              <a:rPr lang="tr-TR" dirty="0" smtClean="0"/>
              <a:t> </a:t>
            </a:r>
            <a:r>
              <a:rPr lang="tr-TR" dirty="0" err="1" smtClean="0"/>
              <a:t>ekstraksiyonu</a:t>
            </a:r>
            <a:endParaRPr lang="tr-TR" dirty="0" smtClean="0"/>
          </a:p>
          <a:p>
            <a:pPr lvl="1"/>
            <a:r>
              <a:rPr lang="tr-TR" dirty="0" err="1" smtClean="0"/>
              <a:t>Gaskin</a:t>
            </a:r>
            <a:r>
              <a:rPr lang="tr-TR" dirty="0" smtClean="0"/>
              <a:t> manevrası</a:t>
            </a:r>
          </a:p>
          <a:p>
            <a:pPr lvl="1"/>
            <a:r>
              <a:rPr lang="tr-TR" dirty="0" err="1" smtClean="0"/>
              <a:t>Zavenelli</a:t>
            </a:r>
            <a:r>
              <a:rPr lang="tr-TR" dirty="0" smtClean="0"/>
              <a:t> manevrası</a:t>
            </a:r>
          </a:p>
          <a:p>
            <a:pPr lvl="1"/>
            <a:r>
              <a:rPr lang="tr-TR" dirty="0" err="1" smtClean="0"/>
              <a:t>Symfiziotomi</a:t>
            </a:r>
            <a:endParaRPr lang="en-US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17461" y="2688878"/>
            <a:ext cx="3527154" cy="232972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32" y="1828800"/>
            <a:ext cx="3154506" cy="41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‘</a:t>
            </a:r>
            <a:r>
              <a:rPr lang="tr-TR" b="1" dirty="0" err="1" smtClean="0"/>
              <a:t>Compaund</a:t>
            </a:r>
            <a:r>
              <a:rPr lang="tr-TR" b="1" dirty="0" smtClean="0"/>
              <a:t>’ </a:t>
            </a:r>
            <a:r>
              <a:rPr lang="tr-TR" b="1" dirty="0" err="1" smtClean="0"/>
              <a:t>Prezentasyon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526176" cy="4351337"/>
          </a:xfrm>
        </p:spPr>
        <p:txBody>
          <a:bodyPr>
            <a:normAutofit/>
          </a:bodyPr>
          <a:lstStyle/>
          <a:p>
            <a:r>
              <a:rPr lang="tr-TR" dirty="0" smtClean="0"/>
              <a:t>İnsidans:1/377 – 1/1213 gebelik</a:t>
            </a:r>
          </a:p>
          <a:p>
            <a:r>
              <a:rPr lang="tr-TR" dirty="0" smtClean="0"/>
              <a:t>En sık neden </a:t>
            </a:r>
            <a:r>
              <a:rPr lang="tr-TR" dirty="0" err="1" smtClean="0"/>
              <a:t>prematüritedir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mortalite</a:t>
            </a:r>
            <a:r>
              <a:rPr lang="tr-TR" dirty="0" smtClean="0"/>
              <a:t>:%5</a:t>
            </a:r>
          </a:p>
          <a:p>
            <a:r>
              <a:rPr lang="tr-TR" dirty="0" smtClean="0"/>
              <a:t>Ayak </a:t>
            </a:r>
            <a:r>
              <a:rPr lang="tr-TR" dirty="0" err="1" smtClean="0"/>
              <a:t>compaund</a:t>
            </a:r>
            <a:r>
              <a:rPr lang="tr-TR" dirty="0" smtClean="0"/>
              <a:t> gelişlerde daha yüksek, </a:t>
            </a:r>
            <a:r>
              <a:rPr lang="tr-TR" dirty="0" err="1" smtClean="0"/>
              <a:t>mortalite</a:t>
            </a:r>
            <a:r>
              <a:rPr lang="tr-TR" dirty="0" smtClean="0"/>
              <a:t> bildirilmiştir.</a:t>
            </a:r>
          </a:p>
          <a:p>
            <a:r>
              <a:rPr lang="tr-TR" dirty="0" smtClean="0"/>
              <a:t>En sık komplikasyonlar</a:t>
            </a:r>
          </a:p>
          <a:p>
            <a:pPr lvl="1"/>
            <a:r>
              <a:rPr lang="tr-TR" dirty="0" err="1" smtClean="0"/>
              <a:t>Umblikal</a:t>
            </a:r>
            <a:r>
              <a:rPr lang="tr-TR" dirty="0" smtClean="0"/>
              <a:t> </a:t>
            </a:r>
            <a:r>
              <a:rPr lang="tr-TR" dirty="0" err="1" smtClean="0"/>
              <a:t>Kord</a:t>
            </a:r>
            <a:r>
              <a:rPr lang="tr-TR" dirty="0" smtClean="0"/>
              <a:t> (%11-20)</a:t>
            </a:r>
          </a:p>
          <a:p>
            <a:pPr lvl="1"/>
            <a:r>
              <a:rPr lang="tr-TR" dirty="0" smtClean="0"/>
              <a:t>Doğum travması</a:t>
            </a:r>
          </a:p>
          <a:p>
            <a:r>
              <a:rPr lang="tr-TR" dirty="0" smtClean="0"/>
              <a:t>Sezaryen doğum uygundur. (%2-25)</a:t>
            </a:r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9424" y="1828800"/>
            <a:ext cx="422702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Doğum- SONUÇ(1)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Vaginal</a:t>
            </a:r>
            <a:r>
              <a:rPr lang="tr-TR" dirty="0" smtClean="0"/>
              <a:t> yolla yapılan doğum bir seçenektir. «BİREYSELLEŞTİRMEK  gerekir»</a:t>
            </a:r>
          </a:p>
          <a:p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Tanımlaması</a:t>
            </a:r>
            <a:r>
              <a:rPr lang="en-US" dirty="0"/>
              <a:t> </a:t>
            </a:r>
            <a:r>
              <a:rPr lang="en-US" dirty="0" err="1"/>
              <a:t>yapılırken</a:t>
            </a:r>
            <a:r>
              <a:rPr lang="en-US" dirty="0"/>
              <a:t>, Normal </a:t>
            </a:r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, VAGİNAL DOĞUM </a:t>
            </a:r>
            <a:r>
              <a:rPr lang="en-US" dirty="0" err="1"/>
              <a:t>adlandırması</a:t>
            </a:r>
            <a:r>
              <a:rPr lang="en-US" dirty="0"/>
              <a:t> </a:t>
            </a:r>
            <a:r>
              <a:rPr lang="en-US" dirty="0" err="1"/>
              <a:t>yapılmalıdır</a:t>
            </a:r>
            <a:r>
              <a:rPr lang="en-US" dirty="0"/>
              <a:t>.</a:t>
            </a:r>
          </a:p>
          <a:p>
            <a:r>
              <a:rPr lang="en-US" dirty="0" err="1"/>
              <a:t>Doğumun</a:t>
            </a:r>
            <a:r>
              <a:rPr lang="en-US" dirty="0"/>
              <a:t> </a:t>
            </a:r>
            <a:r>
              <a:rPr lang="en-US" dirty="0" err="1"/>
              <a:t>şekli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olmakla</a:t>
            </a:r>
            <a:r>
              <a:rPr lang="en-US" dirty="0"/>
              <a:t> </a:t>
            </a:r>
            <a:r>
              <a:rPr lang="en-US" dirty="0" err="1"/>
              <a:t>beraber</a:t>
            </a:r>
            <a:r>
              <a:rPr lang="en-US" dirty="0"/>
              <a:t> </a:t>
            </a:r>
            <a:r>
              <a:rPr lang="en-US" b="1" dirty="0" err="1"/>
              <a:t>asıl</a:t>
            </a:r>
            <a:r>
              <a:rPr lang="en-US" b="1" dirty="0"/>
              <a:t> </a:t>
            </a:r>
            <a:r>
              <a:rPr lang="en-US" b="1" dirty="0" err="1"/>
              <a:t>olan</a:t>
            </a:r>
            <a:r>
              <a:rPr lang="en-US" b="1" dirty="0"/>
              <a:t> </a:t>
            </a:r>
            <a:r>
              <a:rPr lang="en-US" b="1" dirty="0" err="1"/>
              <a:t>sağlıklı</a:t>
            </a:r>
            <a:r>
              <a:rPr lang="en-US" b="1" dirty="0"/>
              <a:t> ANNE </a:t>
            </a:r>
            <a:r>
              <a:rPr lang="en-US" b="1" dirty="0" err="1"/>
              <a:t>ve</a:t>
            </a:r>
            <a:r>
              <a:rPr lang="en-US" b="1" dirty="0"/>
              <a:t> BEBEK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sonuçlanan</a:t>
            </a:r>
            <a:r>
              <a:rPr lang="en-US" b="1" dirty="0"/>
              <a:t> </a:t>
            </a:r>
            <a:r>
              <a:rPr lang="en-US" b="1" dirty="0" err="1"/>
              <a:t>doğum</a:t>
            </a:r>
            <a:r>
              <a:rPr lang="en-US" b="1" dirty="0"/>
              <a:t> </a:t>
            </a:r>
            <a:r>
              <a:rPr lang="en-US" b="1" dirty="0" err="1"/>
              <a:t>sürecidir</a:t>
            </a:r>
            <a:r>
              <a:rPr lang="en-US" b="1" dirty="0"/>
              <a:t>.</a:t>
            </a:r>
          </a:p>
          <a:p>
            <a:r>
              <a:rPr lang="en-US" dirty="0" err="1"/>
              <a:t>Doğum</a:t>
            </a:r>
            <a:r>
              <a:rPr lang="en-US" dirty="0"/>
              <a:t> </a:t>
            </a:r>
            <a:r>
              <a:rPr lang="en-US" dirty="0" err="1"/>
              <a:t>ister</a:t>
            </a:r>
            <a:r>
              <a:rPr lang="en-US" dirty="0"/>
              <a:t> vaginal </a:t>
            </a:r>
            <a:r>
              <a:rPr lang="en-US" dirty="0" err="1"/>
              <a:t>ister</a:t>
            </a:r>
            <a:r>
              <a:rPr lang="en-US" dirty="0"/>
              <a:t> abdominal </a:t>
            </a:r>
            <a:r>
              <a:rPr lang="en-US" dirty="0" err="1"/>
              <a:t>yolla</a:t>
            </a:r>
            <a:r>
              <a:rPr lang="en-US" dirty="0"/>
              <a:t> </a:t>
            </a:r>
            <a:r>
              <a:rPr lang="en-US" dirty="0" err="1"/>
              <a:t>yapısın</a:t>
            </a:r>
            <a:r>
              <a:rPr lang="en-US" dirty="0"/>
              <a:t>,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ekip</a:t>
            </a:r>
            <a:r>
              <a:rPr lang="en-US" b="1" dirty="0"/>
              <a:t> </a:t>
            </a:r>
            <a:r>
              <a:rPr lang="en-US" dirty="0" err="1"/>
              <a:t>işidir</a:t>
            </a:r>
            <a:r>
              <a:rPr lang="en-US" dirty="0"/>
              <a:t>.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başına</a:t>
            </a:r>
            <a:r>
              <a:rPr lang="en-US" dirty="0"/>
              <a:t> </a:t>
            </a:r>
            <a:r>
              <a:rPr lang="en-US" dirty="0" err="1"/>
              <a:t>hekimin</a:t>
            </a:r>
            <a:r>
              <a:rPr lang="en-US" dirty="0"/>
              <a:t>  </a:t>
            </a:r>
            <a:r>
              <a:rPr lang="en-US" dirty="0" err="1"/>
              <a:t>üstesinde</a:t>
            </a:r>
            <a:r>
              <a:rPr lang="en-US" dirty="0"/>
              <a:t> </a:t>
            </a:r>
            <a:r>
              <a:rPr lang="en-US" dirty="0" err="1"/>
              <a:t>gelmesi</a:t>
            </a:r>
            <a:r>
              <a:rPr lang="en-US" dirty="0"/>
              <a:t> </a:t>
            </a:r>
            <a:r>
              <a:rPr lang="en-US" dirty="0" err="1"/>
              <a:t>beklenmemelidir</a:t>
            </a:r>
            <a:r>
              <a:rPr lang="en-US" dirty="0" smtClean="0"/>
              <a:t>.</a:t>
            </a:r>
            <a:r>
              <a:rPr lang="tr-TR" dirty="0" smtClean="0"/>
              <a:t> Her zaman acil </a:t>
            </a:r>
            <a:r>
              <a:rPr lang="tr-TR" dirty="0" err="1" smtClean="0"/>
              <a:t>operatif</a:t>
            </a:r>
            <a:r>
              <a:rPr lang="tr-TR" dirty="0" smtClean="0"/>
              <a:t> doğuma geçiş </a:t>
            </a:r>
            <a:r>
              <a:rPr lang="tr-TR" dirty="0" err="1" smtClean="0"/>
              <a:t>olabilirç</a:t>
            </a:r>
            <a:endParaRPr lang="tr-TR" dirty="0" smtClean="0"/>
          </a:p>
          <a:p>
            <a:r>
              <a:rPr lang="tr-TR" dirty="0" smtClean="0"/>
              <a:t>Doğum </a:t>
            </a:r>
            <a:r>
              <a:rPr lang="tr-TR" dirty="0" err="1" smtClean="0"/>
              <a:t>prossesinde</a:t>
            </a:r>
            <a:r>
              <a:rPr lang="tr-TR" dirty="0" smtClean="0"/>
              <a:t>, </a:t>
            </a:r>
            <a:r>
              <a:rPr lang="tr-TR" b="1" dirty="0" smtClean="0"/>
              <a:t>yapılan tanımlamaların ve durum bildirme ifadelerinin</a:t>
            </a:r>
            <a:r>
              <a:rPr lang="tr-TR" dirty="0" smtClean="0"/>
              <a:t>(başın seviyesi, </a:t>
            </a:r>
            <a:r>
              <a:rPr lang="tr-TR" dirty="0" err="1" smtClean="0"/>
              <a:t>Oksiput</a:t>
            </a:r>
            <a:r>
              <a:rPr lang="tr-TR" dirty="0" smtClean="0"/>
              <a:t> geliş,…)  </a:t>
            </a:r>
            <a:r>
              <a:rPr lang="tr-TR" b="1" dirty="0" smtClean="0"/>
              <a:t>aynı olması önemlidir.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649002"/>
          </a:xfrm>
        </p:spPr>
        <p:txBody>
          <a:bodyPr>
            <a:normAutofit/>
          </a:bodyPr>
          <a:lstStyle/>
          <a:p>
            <a:r>
              <a:rPr lang="tr-TR" dirty="0" smtClean="0"/>
              <a:t>Aktif doğum eyleminin başlamasında </a:t>
            </a:r>
            <a:r>
              <a:rPr lang="tr-TR" b="1" dirty="0" err="1" smtClean="0"/>
              <a:t>servikal</a:t>
            </a:r>
            <a:r>
              <a:rPr lang="tr-TR" b="1" dirty="0" smtClean="0"/>
              <a:t> açıklığın </a:t>
            </a:r>
            <a:r>
              <a:rPr lang="tr-TR" b="1" u="sng" dirty="0" smtClean="0"/>
              <a:t>&gt;</a:t>
            </a:r>
            <a:r>
              <a:rPr lang="tr-TR" b="1" dirty="0" smtClean="0"/>
              <a:t>5cm  </a:t>
            </a:r>
            <a:r>
              <a:rPr lang="tr-TR" dirty="0" smtClean="0"/>
              <a:t>olma kriteri daha gerçekçi görülmektedir.</a:t>
            </a:r>
          </a:p>
          <a:p>
            <a:r>
              <a:rPr lang="tr-TR" dirty="0" smtClean="0"/>
              <a:t>Özellikle </a:t>
            </a:r>
            <a:r>
              <a:rPr lang="tr-TR" b="1" dirty="0" smtClean="0"/>
              <a:t>«</a:t>
            </a:r>
            <a:r>
              <a:rPr lang="tr-TR" b="1" dirty="0" err="1" smtClean="0"/>
              <a:t>efesman</a:t>
            </a:r>
            <a:r>
              <a:rPr lang="tr-TR" b="1" dirty="0" smtClean="0"/>
              <a:t>-silinme» </a:t>
            </a:r>
            <a:r>
              <a:rPr lang="tr-TR" dirty="0" smtClean="0"/>
              <a:t>önemlidir.</a:t>
            </a:r>
          </a:p>
          <a:p>
            <a:r>
              <a:rPr lang="tr-TR" dirty="0"/>
              <a:t>Gebenin değerlendirilmesi ve </a:t>
            </a:r>
            <a:r>
              <a:rPr lang="tr-TR" b="1" dirty="0"/>
              <a:t>EN UYGUN YERDE DOĞUMUNUN YATTIRILMASI</a:t>
            </a:r>
            <a:r>
              <a:rPr lang="tr-TR" dirty="0"/>
              <a:t> planlanmalıdır</a:t>
            </a:r>
            <a:r>
              <a:rPr lang="tr-TR" dirty="0" smtClean="0"/>
              <a:t>.</a:t>
            </a:r>
          </a:p>
          <a:p>
            <a:r>
              <a:rPr lang="tr-TR" dirty="0"/>
              <a:t>Bebeğin doğumu ile birlikte </a:t>
            </a:r>
            <a:r>
              <a:rPr lang="tr-TR" b="1" dirty="0"/>
              <a:t>rutin «</a:t>
            </a:r>
            <a:r>
              <a:rPr lang="tr-TR" b="1" dirty="0" err="1"/>
              <a:t>DeLee</a:t>
            </a:r>
            <a:r>
              <a:rPr lang="tr-TR" b="1" dirty="0"/>
              <a:t> </a:t>
            </a:r>
            <a:r>
              <a:rPr lang="tr-TR" b="1" dirty="0" err="1"/>
              <a:t>Aspirasyon</a:t>
            </a:r>
            <a:r>
              <a:rPr lang="tr-TR" b="1" dirty="0"/>
              <a:t>», </a:t>
            </a:r>
            <a:r>
              <a:rPr lang="tr-TR" dirty="0"/>
              <a:t>önerilmemektedir. </a:t>
            </a:r>
            <a:endParaRPr lang="tr-TR" dirty="0" smtClean="0"/>
          </a:p>
          <a:p>
            <a:r>
              <a:rPr lang="tr-TR" dirty="0"/>
              <a:t> Doğum sonrası </a:t>
            </a:r>
            <a:r>
              <a:rPr lang="tr-TR" dirty="0" err="1"/>
              <a:t>kord</a:t>
            </a:r>
            <a:r>
              <a:rPr lang="tr-TR" dirty="0"/>
              <a:t> </a:t>
            </a:r>
            <a:r>
              <a:rPr lang="tr-TR" dirty="0" err="1"/>
              <a:t>klemp</a:t>
            </a:r>
            <a:r>
              <a:rPr lang="tr-TR" dirty="0"/>
              <a:t> süresi, özellikle </a:t>
            </a:r>
            <a:r>
              <a:rPr lang="tr-TR" dirty="0" err="1"/>
              <a:t>preterm</a:t>
            </a:r>
            <a:r>
              <a:rPr lang="tr-TR" dirty="0"/>
              <a:t> </a:t>
            </a:r>
            <a:r>
              <a:rPr lang="tr-TR" dirty="0" err="1"/>
              <a:t>infantlada</a:t>
            </a:r>
            <a:r>
              <a:rPr lang="tr-TR" dirty="0"/>
              <a:t>; geciktirilirse, IVH, anemi, demir stokları açısından ve kök hücre açısından avantaj sağlamaktadır. Bu etkinlik </a:t>
            </a:r>
            <a:r>
              <a:rPr lang="tr-TR" dirty="0" err="1"/>
              <a:t>term</a:t>
            </a:r>
            <a:r>
              <a:rPr lang="tr-TR" dirty="0"/>
              <a:t> bebekte net değildir.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en-US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Doğum- SONUÇ(2)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70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Doğumu </a:t>
            </a:r>
            <a:r>
              <a:rPr lang="tr-TR" dirty="0" smtClean="0"/>
              <a:t>takip </a:t>
            </a:r>
            <a:r>
              <a:rPr lang="tr-TR" dirty="0"/>
              <a:t>eden süreçte, bebeğin kuru ve ılık bir havlu ile satılıp, anne ile hemen yakın temasının sağlanması önemlidir (</a:t>
            </a:r>
            <a:r>
              <a:rPr lang="tr-TR" b="1" dirty="0"/>
              <a:t>ten-tene Temas</a:t>
            </a:r>
            <a:r>
              <a:rPr lang="tr-TR" dirty="0"/>
              <a:t>). Bebek başının özellikle kurutulması önemlidir.</a:t>
            </a:r>
          </a:p>
          <a:p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/>
              <a:t>doğumda </a:t>
            </a:r>
            <a:r>
              <a:rPr lang="tr-TR" b="1" dirty="0"/>
              <a:t>rutin </a:t>
            </a:r>
            <a:r>
              <a:rPr lang="tr-TR" b="1" dirty="0" err="1"/>
              <a:t>epizyotomi</a:t>
            </a:r>
            <a:r>
              <a:rPr lang="tr-TR" b="1" dirty="0"/>
              <a:t> önerilmemektedir. </a:t>
            </a:r>
            <a:r>
              <a:rPr lang="tr-TR" dirty="0"/>
              <a:t>Ancak, yapılması gerekiyorsa uygulanmalıdır. Zamanlaması önemlidir ve  </a:t>
            </a:r>
            <a:r>
              <a:rPr lang="tr-TR" dirty="0" err="1"/>
              <a:t>fetal</a:t>
            </a:r>
            <a:r>
              <a:rPr lang="tr-TR" dirty="0"/>
              <a:t> gelen kısmın bir </a:t>
            </a:r>
            <a:r>
              <a:rPr lang="tr-TR" dirty="0" err="1"/>
              <a:t>laserasyona</a:t>
            </a:r>
            <a:r>
              <a:rPr lang="tr-TR" dirty="0"/>
              <a:t> yol açma ihtimal yüksekse veya müdahaleli doğum işlemi yapılacaksa uygulanmalıdır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Rutin Lavman, gebenin </a:t>
            </a:r>
            <a:r>
              <a:rPr lang="tr-TR" b="1" dirty="0" err="1" smtClean="0"/>
              <a:t>immobilizasyonu</a:t>
            </a:r>
            <a:r>
              <a:rPr lang="tr-TR" b="1" dirty="0" smtClean="0"/>
              <a:t> yararlı değildir.</a:t>
            </a:r>
            <a:endParaRPr lang="tr-TR" b="1" dirty="0"/>
          </a:p>
          <a:p>
            <a:r>
              <a:rPr lang="en-US" b="1" dirty="0" err="1"/>
              <a:t>Aktif</a:t>
            </a:r>
            <a:r>
              <a:rPr lang="en-US" b="1" dirty="0"/>
              <a:t> </a:t>
            </a:r>
            <a:r>
              <a:rPr lang="en-US" b="1" dirty="0" err="1"/>
              <a:t>yönetimin</a:t>
            </a:r>
            <a:r>
              <a:rPr lang="en-US" b="1" dirty="0"/>
              <a:t> Postpartum </a:t>
            </a:r>
            <a:r>
              <a:rPr lang="en-US" b="1" dirty="0" err="1"/>
              <a:t>hemorajiyi</a:t>
            </a:r>
            <a:r>
              <a:rPr lang="en-US" b="1" dirty="0"/>
              <a:t> </a:t>
            </a:r>
            <a:r>
              <a:rPr lang="en-US" b="1" dirty="0" err="1"/>
              <a:t>anlamlı</a:t>
            </a:r>
            <a:r>
              <a:rPr lang="en-US" b="1" dirty="0"/>
              <a:t> </a:t>
            </a:r>
            <a:r>
              <a:rPr lang="en-US" b="1" dirty="0" err="1"/>
              <a:t>oranda</a:t>
            </a:r>
            <a:r>
              <a:rPr lang="en-US" b="1" dirty="0"/>
              <a:t> </a:t>
            </a:r>
            <a:r>
              <a:rPr lang="en-US" b="1" dirty="0" err="1"/>
              <a:t>azalttığı</a:t>
            </a:r>
            <a:r>
              <a:rPr lang="en-US" b="1" dirty="0"/>
              <a:t> </a:t>
            </a:r>
            <a:r>
              <a:rPr lang="en-US" dirty="0" err="1"/>
              <a:t>gösterilmiştir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err="1" smtClean="0"/>
              <a:t>Vaginal</a:t>
            </a:r>
            <a:r>
              <a:rPr lang="tr-TR" b="1" dirty="0" smtClean="0"/>
              <a:t> Doğum- SONUÇ(3)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92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5"/>
            <a:ext cx="12192000" cy="681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 Yönetiminde 5 Temel Soru ?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484150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Doğum </a:t>
            </a:r>
            <a:r>
              <a:rPr lang="tr-TR" dirty="0" err="1" smtClean="0"/>
              <a:t>Eylemindemidir</a:t>
            </a:r>
            <a:r>
              <a:rPr lang="tr-TR" dirty="0" smtClean="0"/>
              <a:t>?</a:t>
            </a:r>
          </a:p>
          <a:p>
            <a:pPr lvl="1"/>
            <a:r>
              <a:rPr lang="tr-TR" dirty="0"/>
              <a:t>EVET:</a:t>
            </a:r>
          </a:p>
          <a:p>
            <a:pPr lvl="2"/>
            <a:r>
              <a:rPr lang="tr-TR" b="1" dirty="0" err="1"/>
              <a:t>Term’mi</a:t>
            </a:r>
            <a:r>
              <a:rPr lang="tr-TR" b="1" dirty="0"/>
              <a:t>?</a:t>
            </a:r>
          </a:p>
          <a:p>
            <a:pPr lvl="3"/>
            <a:r>
              <a:rPr lang="tr-TR" dirty="0"/>
              <a:t>Medikal ve </a:t>
            </a:r>
            <a:r>
              <a:rPr lang="tr-TR" dirty="0" err="1"/>
              <a:t>Obstetrik</a:t>
            </a:r>
            <a:r>
              <a:rPr lang="tr-TR" dirty="0"/>
              <a:t> durum yönetimi değerlendirilmesi</a:t>
            </a:r>
          </a:p>
          <a:p>
            <a:pPr lvl="2"/>
            <a:r>
              <a:rPr lang="tr-TR" b="1" i="1" dirty="0" err="1"/>
              <a:t>Preterm</a:t>
            </a:r>
            <a:r>
              <a:rPr lang="tr-TR" b="1" i="1" dirty="0"/>
              <a:t> ise </a:t>
            </a:r>
            <a:r>
              <a:rPr lang="tr-TR" b="1" i="1" dirty="0" err="1"/>
              <a:t>Antenatal</a:t>
            </a:r>
            <a:r>
              <a:rPr lang="tr-TR" b="1" i="1" dirty="0"/>
              <a:t> </a:t>
            </a:r>
            <a:r>
              <a:rPr lang="tr-TR" b="1" i="1" dirty="0" err="1"/>
              <a:t>steroid</a:t>
            </a:r>
            <a:r>
              <a:rPr lang="tr-TR" b="1" i="1" dirty="0"/>
              <a:t> ve </a:t>
            </a:r>
            <a:r>
              <a:rPr lang="tr-TR" b="1" i="1" dirty="0" err="1"/>
              <a:t>Tokolitik</a:t>
            </a:r>
            <a:r>
              <a:rPr lang="tr-TR" b="1" i="1" dirty="0"/>
              <a:t> tedavi </a:t>
            </a:r>
            <a:r>
              <a:rPr lang="tr-TR" b="1" i="1" dirty="0" err="1"/>
              <a:t>uygulanabilirmi</a:t>
            </a:r>
            <a:r>
              <a:rPr lang="tr-TR" b="1" i="1" dirty="0"/>
              <a:t>?</a:t>
            </a:r>
          </a:p>
          <a:p>
            <a:pPr lvl="3"/>
            <a:r>
              <a:rPr lang="tr-TR" dirty="0"/>
              <a:t>Anormallik Aktif </a:t>
            </a:r>
            <a:r>
              <a:rPr lang="tr-TR" dirty="0" err="1"/>
              <a:t>fazdamı</a:t>
            </a:r>
            <a:r>
              <a:rPr lang="tr-TR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Doğum </a:t>
            </a:r>
            <a:r>
              <a:rPr lang="tr-TR" dirty="0" err="1"/>
              <a:t>progresyonu</a:t>
            </a:r>
            <a:r>
              <a:rPr lang="tr-TR" dirty="0"/>
              <a:t> </a:t>
            </a:r>
            <a:r>
              <a:rPr lang="tr-TR" dirty="0" err="1" smtClean="0"/>
              <a:t>anormalmi</a:t>
            </a:r>
            <a:r>
              <a:rPr lang="tr-TR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Anormallik Aktif fazlamı ilgili?</a:t>
            </a:r>
          </a:p>
          <a:p>
            <a:pPr lvl="1"/>
            <a:r>
              <a:rPr lang="tr-TR" sz="2000" dirty="0" err="1" smtClean="0"/>
              <a:t>Endikasyon</a:t>
            </a:r>
            <a:r>
              <a:rPr lang="tr-TR" sz="2000" dirty="0" smtClean="0"/>
              <a:t> yoksa rutin </a:t>
            </a:r>
            <a:r>
              <a:rPr lang="tr-TR" sz="2000" dirty="0" err="1" smtClean="0"/>
              <a:t>Oksitosin</a:t>
            </a:r>
            <a:r>
              <a:rPr lang="tr-TR" sz="2000" dirty="0" smtClean="0"/>
              <a:t> ve </a:t>
            </a:r>
            <a:r>
              <a:rPr lang="tr-TR" sz="2000" dirty="0" err="1" smtClean="0"/>
              <a:t>Amniyotomi</a:t>
            </a:r>
            <a:r>
              <a:rPr lang="tr-TR" sz="2000" dirty="0" smtClean="0"/>
              <a:t> yapılması önerilmez !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Fetus</a:t>
            </a:r>
            <a:r>
              <a:rPr lang="tr-TR" dirty="0" smtClean="0"/>
              <a:t> doğumu </a:t>
            </a:r>
            <a:r>
              <a:rPr lang="tr-TR" dirty="0" err="1" smtClean="0"/>
              <a:t>tölare</a:t>
            </a:r>
            <a:r>
              <a:rPr lang="tr-TR" dirty="0" smtClean="0"/>
              <a:t> </a:t>
            </a:r>
            <a:r>
              <a:rPr lang="tr-TR" dirty="0" err="1" smtClean="0"/>
              <a:t>edebiliyormu</a:t>
            </a:r>
            <a:r>
              <a:rPr lang="tr-TR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smtClean="0"/>
              <a:t>Pelvis  fetusun geçişine uygunmu</a:t>
            </a:r>
            <a:r>
              <a:rPr lang="tr-TR" dirty="0" smtClean="0"/>
              <a:t>? 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DOĞUM: Fizyolojisi ve Tanımlamalar(1)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Doğumun Başlama mekanizması </a:t>
            </a:r>
            <a:r>
              <a:rPr lang="tr-TR" b="1" u="sng" dirty="0" smtClean="0"/>
              <a:t>Türe</a:t>
            </a:r>
            <a:r>
              <a:rPr lang="tr-TR" dirty="0" smtClean="0"/>
              <a:t> özgüdür.</a:t>
            </a:r>
          </a:p>
          <a:p>
            <a:r>
              <a:rPr lang="tr-TR" dirty="0" smtClean="0"/>
              <a:t>4 evrede  incelenebilir:</a:t>
            </a:r>
          </a:p>
          <a:p>
            <a:pPr lvl="1"/>
            <a:r>
              <a:rPr lang="tr-TR" b="1" dirty="0" smtClean="0"/>
              <a:t>Sessizlik evresi</a:t>
            </a:r>
          </a:p>
          <a:p>
            <a:pPr lvl="2"/>
            <a:r>
              <a:rPr lang="tr-TR" dirty="0" smtClean="0"/>
              <a:t>Doğumun başlamasından önceki  dönem olup, </a:t>
            </a:r>
            <a:r>
              <a:rPr lang="tr-TR" dirty="0" err="1" smtClean="0"/>
              <a:t>Uterin</a:t>
            </a:r>
            <a:r>
              <a:rPr lang="tr-TR" dirty="0" smtClean="0"/>
              <a:t> aktivitenin </a:t>
            </a:r>
            <a:r>
              <a:rPr lang="tr-TR" dirty="0" err="1" smtClean="0"/>
              <a:t>Progesteron</a:t>
            </a:r>
            <a:r>
              <a:rPr lang="tr-TR" dirty="0" smtClean="0"/>
              <a:t>, </a:t>
            </a:r>
            <a:r>
              <a:rPr lang="tr-TR" dirty="0" err="1" smtClean="0"/>
              <a:t>Prostosiklin</a:t>
            </a:r>
            <a:r>
              <a:rPr lang="tr-TR" dirty="0" smtClean="0"/>
              <a:t>, </a:t>
            </a:r>
            <a:r>
              <a:rPr lang="tr-TR" dirty="0" err="1" smtClean="0"/>
              <a:t>Relaksin</a:t>
            </a:r>
            <a:r>
              <a:rPr lang="tr-TR" dirty="0" smtClean="0"/>
              <a:t>, Nitrik oksit, </a:t>
            </a:r>
            <a:r>
              <a:rPr lang="tr-TR" dirty="0" err="1" smtClean="0"/>
              <a:t>Paratroid</a:t>
            </a:r>
            <a:r>
              <a:rPr lang="tr-TR" dirty="0" smtClean="0"/>
              <a:t> hormon ilişkili </a:t>
            </a:r>
            <a:r>
              <a:rPr lang="tr-TR" dirty="0" err="1" smtClean="0"/>
              <a:t>peptitler</a:t>
            </a:r>
            <a:r>
              <a:rPr lang="tr-TR" dirty="0" smtClean="0"/>
              <a:t> ve diğer hormonların etkisi ile </a:t>
            </a:r>
            <a:r>
              <a:rPr lang="tr-TR" b="1" dirty="0" err="1" smtClean="0">
                <a:solidFill>
                  <a:srgbClr val="FF0000"/>
                </a:solidFill>
              </a:rPr>
              <a:t>suprese</a:t>
            </a:r>
            <a:r>
              <a:rPr lang="tr-TR" b="1" dirty="0" smtClean="0">
                <a:solidFill>
                  <a:srgbClr val="FF0000"/>
                </a:solidFill>
              </a:rPr>
              <a:t> edildiği dönemdir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tr-TR" b="1" dirty="0" smtClean="0"/>
              <a:t>Aktivasyon fazı</a:t>
            </a:r>
          </a:p>
          <a:p>
            <a:pPr lvl="2"/>
            <a:r>
              <a:rPr lang="tr-TR" dirty="0" err="1" smtClean="0"/>
              <a:t>Estrogen</a:t>
            </a:r>
            <a:r>
              <a:rPr lang="tr-TR" dirty="0" smtClean="0"/>
              <a:t> etkisi ile </a:t>
            </a:r>
            <a:r>
              <a:rPr lang="tr-TR" dirty="0" err="1" smtClean="0"/>
              <a:t>Oksitosin</a:t>
            </a:r>
            <a:r>
              <a:rPr lang="tr-TR" dirty="0" smtClean="0"/>
              <a:t> etkisi ve </a:t>
            </a:r>
            <a:r>
              <a:rPr lang="tr-TR" b="1" dirty="0" smtClean="0">
                <a:solidFill>
                  <a:srgbClr val="FF0000"/>
                </a:solidFill>
              </a:rPr>
              <a:t>GAP </a:t>
            </a:r>
            <a:r>
              <a:rPr lang="tr-TR" b="1" dirty="0" err="1" smtClean="0">
                <a:solidFill>
                  <a:srgbClr val="FF0000"/>
                </a:solidFill>
              </a:rPr>
              <a:t>junction</a:t>
            </a:r>
            <a:r>
              <a:rPr lang="tr-TR" b="1" dirty="0" smtClean="0">
                <a:solidFill>
                  <a:srgbClr val="FF0000"/>
                </a:solidFill>
              </a:rPr>
              <a:t> ilişkisinde  etkileşim.</a:t>
            </a:r>
          </a:p>
          <a:p>
            <a:pPr lvl="1"/>
            <a:r>
              <a:rPr lang="tr-TR" b="1" dirty="0" err="1" smtClean="0"/>
              <a:t>Stimülasyon</a:t>
            </a:r>
            <a:r>
              <a:rPr lang="tr-TR" b="1" dirty="0" smtClean="0"/>
              <a:t> fazı</a:t>
            </a:r>
          </a:p>
          <a:p>
            <a:pPr lvl="3"/>
            <a:r>
              <a:rPr lang="tr-TR" b="1" dirty="0" err="1" smtClean="0">
                <a:solidFill>
                  <a:srgbClr val="FF0000"/>
                </a:solidFill>
              </a:rPr>
              <a:t>Regüler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kontraksiyonlar</a:t>
            </a:r>
            <a:endParaRPr lang="tr-TR" b="1" dirty="0" smtClean="0">
              <a:solidFill>
                <a:srgbClr val="FF0000"/>
              </a:solidFill>
            </a:endParaRPr>
          </a:p>
          <a:p>
            <a:pPr lvl="3"/>
            <a:r>
              <a:rPr lang="tr-TR" dirty="0" smtClean="0"/>
              <a:t>DOĞUM</a:t>
            </a:r>
          </a:p>
          <a:p>
            <a:pPr lvl="1"/>
            <a:r>
              <a:rPr lang="tr-TR" b="1" dirty="0" err="1" smtClean="0"/>
              <a:t>İnvolüsyon</a:t>
            </a:r>
            <a:r>
              <a:rPr lang="tr-TR" b="1" dirty="0" smtClean="0"/>
              <a:t> fazı</a:t>
            </a:r>
          </a:p>
          <a:p>
            <a:pPr lvl="2"/>
            <a:r>
              <a:rPr lang="tr-TR" dirty="0" smtClean="0"/>
              <a:t>Yoğun </a:t>
            </a:r>
            <a:r>
              <a:rPr lang="tr-TR" dirty="0" err="1" smtClean="0"/>
              <a:t>Oksitosin</a:t>
            </a:r>
            <a:r>
              <a:rPr lang="tr-TR" dirty="0" smtClean="0"/>
              <a:t> etkisi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Doğumda </a:t>
            </a:r>
            <a:r>
              <a:rPr lang="tr-TR" b="1" dirty="0" err="1" smtClean="0"/>
              <a:t>Uterin</a:t>
            </a:r>
            <a:r>
              <a:rPr lang="tr-TR" b="1" dirty="0" smtClean="0"/>
              <a:t> Aktivite Regülasyonu</a:t>
            </a:r>
            <a:br>
              <a:rPr lang="tr-TR" b="1" dirty="0" smtClean="0"/>
            </a:br>
            <a:r>
              <a:rPr lang="tr-TR" sz="2800" b="1" dirty="0" smtClean="0"/>
              <a:t>(</a:t>
            </a:r>
            <a:r>
              <a:rPr lang="tr-TR" sz="2800" b="1" dirty="0" err="1" smtClean="0"/>
              <a:t>Prenat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Neonat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Med</a:t>
            </a:r>
            <a:r>
              <a:rPr lang="tr-TR" sz="2800" b="1" dirty="0" smtClean="0"/>
              <a:t>. 1996. 1:283)</a:t>
            </a:r>
            <a:endParaRPr lang="en-US" sz="2800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1925518"/>
            <a:ext cx="10515600" cy="4726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772529" y="2194560"/>
            <a:ext cx="8356209" cy="168812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2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r-TR" b="1" dirty="0" smtClean="0"/>
              <a:t>Doğum Mekanizması: (1)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Doğum AKTİF bir prosestir.</a:t>
            </a:r>
          </a:p>
          <a:p>
            <a:r>
              <a:rPr lang="tr-TR" dirty="0" smtClean="0"/>
              <a:t>Doğum Değişkenleri:</a:t>
            </a:r>
          </a:p>
          <a:p>
            <a:pPr lvl="1"/>
            <a:r>
              <a:rPr lang="tr-TR" dirty="0" err="1"/>
              <a:t>Uterin</a:t>
            </a:r>
            <a:r>
              <a:rPr lang="tr-TR" dirty="0"/>
              <a:t> aktivite (MOTOR)</a:t>
            </a:r>
          </a:p>
          <a:p>
            <a:pPr lvl="1"/>
            <a:r>
              <a:rPr lang="tr-TR" dirty="0" err="1"/>
              <a:t>Fetus</a:t>
            </a:r>
            <a:r>
              <a:rPr lang="tr-TR" dirty="0"/>
              <a:t> (YOLCU)</a:t>
            </a:r>
          </a:p>
          <a:p>
            <a:pPr lvl="1"/>
            <a:r>
              <a:rPr lang="tr-TR" dirty="0" err="1"/>
              <a:t>Maternal</a:t>
            </a:r>
            <a:r>
              <a:rPr lang="tr-TR" dirty="0"/>
              <a:t> </a:t>
            </a:r>
            <a:r>
              <a:rPr lang="tr-TR" dirty="0" err="1"/>
              <a:t>pelvis</a:t>
            </a:r>
            <a:r>
              <a:rPr lang="tr-TR" dirty="0"/>
              <a:t> (YOL)</a:t>
            </a:r>
          </a:p>
          <a:p>
            <a:r>
              <a:rPr lang="tr-TR" b="1" dirty="0" smtClean="0"/>
              <a:t>UTERİN AKTİVİTE</a:t>
            </a:r>
          </a:p>
          <a:p>
            <a:pPr lvl="1"/>
            <a:r>
              <a:rPr lang="tr-TR" dirty="0" err="1" smtClean="0"/>
              <a:t>Uterus</a:t>
            </a:r>
            <a:r>
              <a:rPr lang="tr-TR" dirty="0" smtClean="0"/>
              <a:t> kasılma  gücüdür.</a:t>
            </a:r>
          </a:p>
          <a:p>
            <a:pPr lvl="1"/>
            <a:r>
              <a:rPr lang="tr-TR" dirty="0" smtClean="0"/>
              <a:t>Frekans, </a:t>
            </a:r>
            <a:r>
              <a:rPr lang="tr-TR" dirty="0" err="1" smtClean="0"/>
              <a:t>İntensite</a:t>
            </a:r>
            <a:r>
              <a:rPr lang="tr-TR" dirty="0" smtClean="0"/>
              <a:t> ve Süre açısından  tanımlanır.</a:t>
            </a:r>
          </a:p>
          <a:p>
            <a:pPr lvl="1"/>
            <a:r>
              <a:rPr lang="tr-TR" dirty="0" smtClean="0"/>
              <a:t>En doğru değerlendirme: IUPC (</a:t>
            </a:r>
            <a:r>
              <a:rPr lang="tr-TR" b="1" dirty="0" err="1" smtClean="0"/>
              <a:t>İ</a:t>
            </a:r>
            <a:r>
              <a:rPr lang="tr-TR" dirty="0" err="1" smtClean="0"/>
              <a:t>ntra</a:t>
            </a:r>
            <a:r>
              <a:rPr lang="tr-TR" b="1" dirty="0" err="1" smtClean="0"/>
              <a:t>U</a:t>
            </a:r>
            <a:r>
              <a:rPr lang="tr-TR" dirty="0" err="1" smtClean="0"/>
              <a:t>terin</a:t>
            </a:r>
            <a:r>
              <a:rPr lang="tr-TR" b="1" dirty="0" err="1" smtClean="0"/>
              <a:t>P</a:t>
            </a:r>
            <a:r>
              <a:rPr lang="tr-TR" dirty="0" err="1" smtClean="0"/>
              <a:t>ressure</a:t>
            </a:r>
            <a:r>
              <a:rPr lang="tr-TR" b="1" dirty="0" err="1" smtClean="0"/>
              <a:t>C</a:t>
            </a:r>
            <a:r>
              <a:rPr lang="tr-TR" dirty="0" err="1" smtClean="0"/>
              <a:t>atheter</a:t>
            </a:r>
            <a:r>
              <a:rPr lang="tr-TR" dirty="0" smtClean="0"/>
              <a:t>) ile yapılır. ???</a:t>
            </a:r>
          </a:p>
          <a:p>
            <a:pPr lvl="1"/>
            <a:r>
              <a:rPr lang="tr-TR" dirty="0" smtClean="0"/>
              <a:t>Yeterli </a:t>
            </a:r>
            <a:r>
              <a:rPr lang="tr-TR" dirty="0" err="1" smtClean="0"/>
              <a:t>kontraksiyon</a:t>
            </a:r>
            <a:r>
              <a:rPr lang="tr-TR" dirty="0" smtClean="0"/>
              <a:t> tanımı net değildir. (3-4 kont/10 </a:t>
            </a:r>
            <a:r>
              <a:rPr lang="tr-TR" dirty="0" err="1" smtClean="0"/>
              <a:t>dak</a:t>
            </a:r>
            <a:r>
              <a:rPr lang="tr-TR" dirty="0" smtClean="0"/>
              <a:t> ?)</a:t>
            </a:r>
          </a:p>
          <a:p>
            <a:pPr lvl="2"/>
            <a:r>
              <a:rPr lang="tr-TR" dirty="0" err="1" smtClean="0"/>
              <a:t>Taşişistol</a:t>
            </a:r>
            <a:r>
              <a:rPr lang="tr-TR" dirty="0" smtClean="0"/>
              <a:t> : &gt;5 kont/10 </a:t>
            </a:r>
            <a:r>
              <a:rPr lang="tr-TR" dirty="0" err="1" smtClean="0"/>
              <a:t>dak</a:t>
            </a:r>
            <a:r>
              <a:rPr lang="tr-TR" dirty="0" smtClean="0"/>
              <a:t>.   (30 </a:t>
            </a:r>
            <a:r>
              <a:rPr lang="tr-TR" dirty="0" err="1" smtClean="0"/>
              <a:t>dak</a:t>
            </a:r>
            <a:r>
              <a:rPr lang="tr-TR" dirty="0" smtClean="0"/>
              <a:t> izlemde)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203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TM02900688[[fn=Model]]</Template>
  <TotalTime>1638</TotalTime>
  <Words>4400</Words>
  <Application>Microsoft Office PowerPoint</Application>
  <PresentationFormat>Widescreen</PresentationFormat>
  <Paragraphs>499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Wingdings 2</vt:lpstr>
      <vt:lpstr>HDOfficeLightV0</vt:lpstr>
      <vt:lpstr>Vaginal Doğum ve Yönetimi</vt:lpstr>
      <vt:lpstr>DOĞUM: Önemli Noktalar</vt:lpstr>
      <vt:lpstr>Vaginal Doğum</vt:lpstr>
      <vt:lpstr>DOĞUM(1)</vt:lpstr>
      <vt:lpstr>DOĞUM(2)</vt:lpstr>
      <vt:lpstr>Doğum Yönetiminde 5 Temel Soru ?</vt:lpstr>
      <vt:lpstr>DOĞUM: Fizyolojisi ve Tanımlamalar(1)</vt:lpstr>
      <vt:lpstr>Doğumda Uterin Aktivite Regülasyonu (Prenat Neonat Med. 1996. 1:283)</vt:lpstr>
      <vt:lpstr>Doğum Mekanizması: (1)</vt:lpstr>
      <vt:lpstr>Doğum Mekanizması: (2)</vt:lpstr>
      <vt:lpstr>Doğum Mekanizması: (3)</vt:lpstr>
      <vt:lpstr>Doğumda; Fetal Prezentasyon ve Pozisyon</vt:lpstr>
      <vt:lpstr>Doğum Mekanizması: (4)</vt:lpstr>
      <vt:lpstr>Doğumun Kardinal Hareketleri (2)</vt:lpstr>
      <vt:lpstr>Vaginal Doğumun Seyri (1)</vt:lpstr>
      <vt:lpstr>Vaginal Doğumun Seyri (2)</vt:lpstr>
      <vt:lpstr>PowerPoint Presentation</vt:lpstr>
      <vt:lpstr>Vaginal Doğumun Seyri (3)</vt:lpstr>
      <vt:lpstr>Vaginal Doğumun Seyri (5):  PARTOGRAM</vt:lpstr>
      <vt:lpstr>Vaginal Doğumun Seyri (6)</vt:lpstr>
      <vt:lpstr>Vaginal Doğumun Seyri (7)</vt:lpstr>
      <vt:lpstr>Vaginal Doğumun Seyri (8)</vt:lpstr>
      <vt:lpstr>Vaginal Doğumun Seyri (9): 3. evre/Postpartum kanama</vt:lpstr>
      <vt:lpstr>Spontan Vaginal Doğum(1)</vt:lpstr>
      <vt:lpstr>Spontan Vaginal Doğum(2)</vt:lpstr>
      <vt:lpstr>Spontan Vaginal Doğum(3)</vt:lpstr>
      <vt:lpstr>Spontan Vaginal Doğum(4):Plasenta &amp; Membranların doğumu</vt:lpstr>
      <vt:lpstr>Spontan Vaginal Doğum(5): Epizyotomi</vt:lpstr>
      <vt:lpstr>Vajinal Doğum İndüksiyonu</vt:lpstr>
      <vt:lpstr>Serviks</vt:lpstr>
      <vt:lpstr>Servikal dilatasyon için kullanılan araçlar</vt:lpstr>
      <vt:lpstr>Servikal dilatasyon için kullanılan araçlar (Sık Kullanılmayanlar)</vt:lpstr>
      <vt:lpstr>Servikal dilatasyon için kullanılan araçlar (Sık Kullanılanlar)</vt:lpstr>
      <vt:lpstr>Servikal Dilatasyon için Kullanılan medikal ajanlar</vt:lpstr>
      <vt:lpstr>Servikal Dilatasyon için Kullanılan medikal ajanlar</vt:lpstr>
      <vt:lpstr>Operatif Vajinal Doğum</vt:lpstr>
      <vt:lpstr>Doğum &amp; Membran Rüptürü ilişkisi</vt:lpstr>
      <vt:lpstr>Vaginal Doğum’u Etkileyen Girişimler(1)</vt:lpstr>
      <vt:lpstr>Vaginal Doğum’u Etkileyen Girişimler(2)</vt:lpstr>
      <vt:lpstr>Vaginal Doğumun Aktif Yönetimi(1)</vt:lpstr>
      <vt:lpstr>Vaginal Doğumun Aktif Yönetimi(2)</vt:lpstr>
      <vt:lpstr>Vaginal Doğumun Aktif Yönetimi(3): 2. evre</vt:lpstr>
      <vt:lpstr>Vaginal Doğumun Aktif Yönetimi(4): 2. evre</vt:lpstr>
      <vt:lpstr>ELEKTİF İNDÜKSİYON(1)</vt:lpstr>
      <vt:lpstr>PowerPoint Presentation</vt:lpstr>
      <vt:lpstr>Elektif Doğum İndüksiyon Kriterleri</vt:lpstr>
      <vt:lpstr>ELEKTİF İNDÜKSIYON(2)</vt:lpstr>
      <vt:lpstr>ELEKTİF İNDÜKSYON(3)</vt:lpstr>
      <vt:lpstr>Aktif Doğum Yönetimi (AMOL)</vt:lpstr>
      <vt:lpstr>PowerPoint Presentation</vt:lpstr>
      <vt:lpstr>Omuz Distozisi</vt:lpstr>
      <vt:lpstr>Omuz Distosisi(1)</vt:lpstr>
      <vt:lpstr>Omuz Distozisi(2)</vt:lpstr>
      <vt:lpstr>‘Compaund’ Prezentasyon</vt:lpstr>
      <vt:lpstr>Vaginal Doğum- SONUÇ(1)</vt:lpstr>
      <vt:lpstr>Vaginal Doğum- SONUÇ(2)</vt:lpstr>
      <vt:lpstr>Vaginal Doğum- SONUÇ(3)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doğum ve Yönetimi</dc:title>
  <dc:creator>Alp</dc:creator>
  <cp:lastModifiedBy>DNP</cp:lastModifiedBy>
  <cp:revision>174</cp:revision>
  <dcterms:created xsi:type="dcterms:W3CDTF">2017-03-05T09:44:26Z</dcterms:created>
  <dcterms:modified xsi:type="dcterms:W3CDTF">2018-05-11T08:00:18Z</dcterms:modified>
</cp:coreProperties>
</file>