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6" r:id="rId2"/>
    <p:sldId id="257" r:id="rId3"/>
    <p:sldId id="290" r:id="rId4"/>
    <p:sldId id="258" r:id="rId5"/>
    <p:sldId id="261" r:id="rId6"/>
    <p:sldId id="294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97" r:id="rId15"/>
    <p:sldId id="29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5" r:id="rId30"/>
    <p:sldId id="291" r:id="rId31"/>
    <p:sldId id="298" r:id="rId32"/>
    <p:sldId id="281" r:id="rId33"/>
    <p:sldId id="285" r:id="rId34"/>
    <p:sldId id="282" r:id="rId35"/>
    <p:sldId id="283" r:id="rId36"/>
    <p:sldId id="293" r:id="rId37"/>
    <p:sldId id="287" r:id="rId38"/>
    <p:sldId id="288" r:id="rId39"/>
    <p:sldId id="284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E90EB8-44C0-4546-9DA0-FDE6A0BECDDC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B23B6D-7CD3-473D-B514-8FBF8B20F9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38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7270576" cy="108012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224736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CN" dirty="0" smtClean="0"/>
              <a:t>Asıl alt başlık stilini düzenlemek için tıklatın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C6E0-9257-46B3-A267-5DD7B36E59EE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CE5B-1B23-4431-98D4-557419735E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1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smtClean="0"/>
              <a:t>Asıl başlık stili için tıklatın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14B3-F608-4DB9-A5CD-49EC1F862E16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EEA8-A619-4C32-B8B0-1F36AE6C42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69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3A66-DB86-4E62-9831-C27435E194FF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7494-1ACD-41C6-B4A1-22E6599551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60C7-EBD2-45FF-9F92-B71FA5E7EEC6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FBFB1-2400-4F13-9A34-3E3EA04337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D79-606F-46B5-BF32-95B92093B940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C45D5-E2E0-43F5-9316-DE28A11C0E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8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smtClean="0"/>
              <a:t>Asıl başlık stili için tıklatın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8B9C-F8F1-4BE3-A135-9076D6F5C214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6BD6F-61BB-4B7B-86BA-C8398E7B59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7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14"/>
            <a:ext cx="4040188" cy="686398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3976"/>
            <a:ext cx="4040188" cy="4239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14"/>
            <a:ext cx="4041775" cy="686398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041775" cy="4239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E9AE-05EC-4A45-8ACE-1FB9D5EE0C71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C2CF1-B10E-42D0-BD68-FE9ED8C9CF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7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CN" smtClean="0"/>
              <a:t>Asıl başlık stili için tıklatın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C369-CCA3-46C6-9A5C-4C506A3C0A17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5764B-B461-4DAC-89D1-63FC40B5C1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4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3A67-8F52-4A7E-88A7-7CA15CE3A95B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5AEB-863D-429C-A44D-72D46BC548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61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3059-47C9-49DE-AC22-C2D3113C6DA3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6C668-71BE-4366-848D-165E1D260A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1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1196"/>
            <a:ext cx="5486400" cy="506141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altLang="zh-CN" smtClean="0"/>
              <a:t>Asıl başlık stili için tıklatın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altLang="zh-CN" noProof="0" smtClean="0"/>
              <a:t>Resim eklemek için simgeyi tıklatın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53393"/>
            <a:ext cx="5486400" cy="7188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altLang="zh-CN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7F53-4137-47F1-A858-EFB8978DB2A8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0B113-CEF8-4C10-B327-26AC303998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49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smtClean="0"/>
              <a:t>Asıl başlık stili için tıklatın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smtClean="0"/>
              <a:t>Asıl metin stillerini düzenlemek için tıklatın</a:t>
            </a:r>
          </a:p>
          <a:p>
            <a:pPr lvl="1"/>
            <a:r>
              <a:rPr lang="tr-TR" altLang="zh-CN" smtClean="0"/>
              <a:t>İkinci düzey</a:t>
            </a:r>
          </a:p>
          <a:p>
            <a:pPr lvl="2"/>
            <a:r>
              <a:rPr lang="tr-TR" altLang="zh-CN" smtClean="0"/>
              <a:t>Üçüncü düzey</a:t>
            </a:r>
          </a:p>
          <a:p>
            <a:pPr lvl="3"/>
            <a:r>
              <a:rPr lang="tr-TR" altLang="zh-CN" smtClean="0"/>
              <a:t>Dördüncü düzey</a:t>
            </a:r>
          </a:p>
          <a:p>
            <a:pPr lvl="4"/>
            <a:r>
              <a:rPr lang="tr-TR" altLang="zh-CN" smtClean="0"/>
              <a:t>Beşinci düzey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34A676-46CA-4742-8345-C129BC973BE0}" type="datetimeFigureOut">
              <a:rPr lang="zh-CN" altLang="en-US"/>
              <a:pPr>
                <a:defRPr/>
              </a:pPr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46B6E4-B20E-48E1-9372-54D53C75308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arboplatin-drug-information?source=see_link" TargetMode="External"/><Relationship Id="rId2" Type="http://schemas.openxmlformats.org/officeDocument/2006/relationships/hyperlink" Target="https://www.uptodate.com/contents/cisplatin-drug-information?source=see_link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isplatin-drug-information?source=see_link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y0nn5ZvA6uI/Vwn5-ufg4kI/AAAAAAAAej4/rEltvor6uRQWkgMgfkRogtcuzx5c-XOVQ/s1600/tromakti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5680"/>
            <a:ext cx="10324259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36710" y="3789041"/>
            <a:ext cx="7270576" cy="1080119"/>
          </a:xfrm>
        </p:spPr>
        <p:txBody>
          <a:bodyPr/>
          <a:lstStyle/>
          <a:p>
            <a:r>
              <a:rPr lang="tr-TR" b="1" dirty="0" err="1" smtClean="0"/>
              <a:t>Germ</a:t>
            </a:r>
            <a:r>
              <a:rPr lang="tr-TR" b="1" dirty="0" smtClean="0"/>
              <a:t> hücreli </a:t>
            </a:r>
            <a:r>
              <a:rPr lang="tr-TR" b="1" dirty="0" err="1" smtClean="0"/>
              <a:t>over</a:t>
            </a:r>
            <a:r>
              <a:rPr lang="tr-TR" b="1" dirty="0" smtClean="0"/>
              <a:t> tümörlerinde yönetim 	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-1" y="5085185"/>
            <a:ext cx="9143999" cy="1558844"/>
          </a:xfrm>
        </p:spPr>
        <p:txBody>
          <a:bodyPr/>
          <a:lstStyle/>
          <a:p>
            <a:r>
              <a:rPr lang="tr-TR" sz="2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</a:rPr>
              <a:t>İbrahim Serdar </a:t>
            </a:r>
            <a:r>
              <a:rPr lang="tr-TR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</a:rPr>
              <a:t>Serin</a:t>
            </a:r>
          </a:p>
          <a:p>
            <a:r>
              <a:rPr lang="tr-TR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</a:rPr>
              <a:t>Erciyes Üniversitesi Tıp Fakültesi, Kadın Hastalıları ve Doğum AD</a:t>
            </a:r>
          </a:p>
          <a:p>
            <a:r>
              <a:rPr lang="tr-TR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</a:rPr>
              <a:t>Jinekolojik Onkoloji Cerrahisi Bilim Dalı</a:t>
            </a:r>
            <a:endParaRPr lang="tr-TR" sz="24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Adobe Gothic Std B" panose="020B0800000000000000" pitchFamily="34" charset="-128"/>
            </a:endParaRPr>
          </a:p>
          <a:p>
            <a:r>
              <a:rPr lang="tr-TR" sz="1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Adobe Gothic Std B" panose="020B0800000000000000" pitchFamily="34" charset="-128"/>
              </a:rPr>
              <a:t>      </a:t>
            </a:r>
            <a:endParaRPr lang="zh-CN" altLang="en-US" sz="1600" b="1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5955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tr-TR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229600" cy="3528392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Tümör belirteçleri sonuçları;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2"/>
                </a:solidFill>
              </a:rPr>
              <a:t>	</a:t>
            </a:r>
            <a:r>
              <a:rPr lang="tr-TR" dirty="0" smtClean="0"/>
              <a:t>cerrahi plan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fertilite</a:t>
            </a:r>
            <a:r>
              <a:rPr lang="tr-TR" dirty="0" smtClean="0"/>
              <a:t> koruma potansiyeli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b="1" dirty="0" smtClean="0">
                <a:solidFill>
                  <a:srgbClr val="C00000"/>
                </a:solidFill>
              </a:rPr>
              <a:t>Ayrıca,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kemoterapiye cevabın takibi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takip</a:t>
            </a:r>
            <a:endParaRPr lang="tr-TR" dirty="0"/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7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altLang="zh-CN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YÖNETİM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229600" cy="3960440"/>
          </a:xfrm>
        </p:spPr>
        <p:txBody>
          <a:bodyPr/>
          <a:lstStyle/>
          <a:p>
            <a:r>
              <a:rPr lang="tr-TR" dirty="0" err="1" smtClean="0"/>
              <a:t>Evreleme</a:t>
            </a:r>
            <a:r>
              <a:rPr lang="tr-TR" dirty="0" smtClean="0"/>
              <a:t> cerrahisi (</a:t>
            </a:r>
            <a:r>
              <a:rPr lang="tr-TR" dirty="0" err="1" smtClean="0"/>
              <a:t>epitelyal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kanserleri ile aynı)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 err="1" smtClean="0"/>
              <a:t>Fertilite</a:t>
            </a:r>
            <a:r>
              <a:rPr lang="tr-TR" dirty="0" smtClean="0"/>
              <a:t> koruyucu cerrahi yapılabilir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 smtClean="0"/>
              <a:t>Çocuklarda  ve </a:t>
            </a:r>
            <a:r>
              <a:rPr lang="tr-TR" dirty="0" err="1" smtClean="0"/>
              <a:t>adelosanlarda</a:t>
            </a:r>
            <a:r>
              <a:rPr lang="tr-TR" dirty="0" smtClean="0"/>
              <a:t> yönetim erişkinlerden farklı</a:t>
            </a:r>
            <a:endParaRPr lang="tr-T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0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/>
              <a:t>			</a:t>
            </a:r>
            <a:r>
              <a:rPr lang="tr-TR" sz="4000" b="1" dirty="0" err="1" smtClean="0"/>
              <a:t>Evreleme</a:t>
            </a:r>
            <a:r>
              <a:rPr lang="tr-TR" sz="4000" b="1" dirty="0" smtClean="0"/>
              <a:t> cerrahisi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r>
              <a:rPr lang="tr-TR" dirty="0" err="1"/>
              <a:t>Peritoneal</a:t>
            </a:r>
            <a:r>
              <a:rPr lang="tr-TR" dirty="0"/>
              <a:t> </a:t>
            </a:r>
            <a:r>
              <a:rPr lang="tr-TR" dirty="0" smtClean="0"/>
              <a:t>sitoloji</a:t>
            </a:r>
            <a:endParaRPr lang="tr-TR" dirty="0"/>
          </a:p>
          <a:p>
            <a:r>
              <a:rPr lang="tr-TR" dirty="0"/>
              <a:t>total </a:t>
            </a:r>
            <a:r>
              <a:rPr lang="tr-TR" dirty="0" err="1" smtClean="0"/>
              <a:t>extrafasiyal</a:t>
            </a:r>
            <a:r>
              <a:rPr lang="tr-TR" dirty="0" smtClean="0"/>
              <a:t> </a:t>
            </a:r>
            <a:r>
              <a:rPr lang="tr-TR" dirty="0" err="1" smtClean="0"/>
              <a:t>histerektomi</a:t>
            </a:r>
            <a:r>
              <a:rPr lang="tr-TR" dirty="0" smtClean="0"/>
              <a:t>+BSO</a:t>
            </a:r>
            <a:endParaRPr lang="tr-TR" dirty="0"/>
          </a:p>
          <a:p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smtClean="0"/>
              <a:t>para-</a:t>
            </a:r>
            <a:r>
              <a:rPr lang="tr-TR" dirty="0" err="1" smtClean="0"/>
              <a:t>aortik</a:t>
            </a:r>
            <a:r>
              <a:rPr lang="tr-TR" dirty="0" smtClean="0"/>
              <a:t> LENF NODU </a:t>
            </a:r>
            <a:r>
              <a:rPr lang="tr-TR" dirty="0" err="1" smtClean="0"/>
              <a:t>diseksiyonu</a:t>
            </a:r>
            <a:endParaRPr lang="tr-TR" dirty="0"/>
          </a:p>
          <a:p>
            <a:r>
              <a:rPr lang="tr-TR" dirty="0" err="1" smtClean="0"/>
              <a:t>omentektomi</a:t>
            </a:r>
            <a:r>
              <a:rPr lang="tr-TR" dirty="0" smtClean="0"/>
              <a:t> ve diyafram sitolojisi</a:t>
            </a:r>
            <a:endParaRPr lang="tr-TR" dirty="0"/>
          </a:p>
          <a:p>
            <a:r>
              <a:rPr lang="tr-TR" dirty="0" smtClean="0"/>
              <a:t>Metastaz şüphesi olan her alandan biyopsi</a:t>
            </a:r>
            <a:endParaRPr lang="tr-TR" dirty="0"/>
          </a:p>
          <a:p>
            <a:r>
              <a:rPr lang="tr-TR" dirty="0" smtClean="0"/>
              <a:t>Belirgin metastaz varlığında </a:t>
            </a:r>
            <a:r>
              <a:rPr lang="tr-TR" dirty="0" err="1" smtClean="0"/>
              <a:t>sitoredüktif</a:t>
            </a:r>
            <a:r>
              <a:rPr lang="tr-TR" dirty="0" smtClean="0"/>
              <a:t> cerrahi</a:t>
            </a:r>
            <a:endParaRPr lang="tr-TR" dirty="0"/>
          </a:p>
          <a:p>
            <a:pPr>
              <a:buNone/>
            </a:pPr>
            <a:r>
              <a:rPr lang="tr-TR" dirty="0">
                <a:solidFill>
                  <a:srgbClr val="C00000"/>
                </a:solidFill>
              </a:rPr>
              <a:t>		</a:t>
            </a:r>
            <a:r>
              <a:rPr lang="tr-TR" sz="5400" dirty="0" smtClean="0">
                <a:solidFill>
                  <a:srgbClr val="C00000"/>
                </a:solidFill>
              </a:rPr>
              <a:t>Genellikle </a:t>
            </a:r>
            <a:r>
              <a:rPr lang="tr-TR" sz="5400" b="1" dirty="0" smtClean="0">
                <a:solidFill>
                  <a:srgbClr val="C00000"/>
                </a:solidFill>
              </a:rPr>
              <a:t> L/T yapılır</a:t>
            </a:r>
            <a:endParaRPr lang="tr-TR" sz="5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1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Lenfadenektomi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r>
              <a:rPr lang="tr-TR" dirty="0" err="1" smtClean="0"/>
              <a:t>Malign</a:t>
            </a:r>
            <a:r>
              <a:rPr lang="tr-TR" dirty="0" smtClean="0"/>
              <a:t> GHT de </a:t>
            </a:r>
            <a:r>
              <a:rPr lang="tr-TR" dirty="0" err="1" smtClean="0"/>
              <a:t>nodal</a:t>
            </a:r>
            <a:r>
              <a:rPr lang="tr-TR" dirty="0" smtClean="0"/>
              <a:t> tutulum daha yaygındır</a:t>
            </a:r>
            <a:endParaRPr lang="tr-TR" dirty="0"/>
          </a:p>
          <a:p>
            <a:r>
              <a:rPr lang="tr-TR" dirty="0" smtClean="0"/>
              <a:t>Lenf </a:t>
            </a:r>
            <a:r>
              <a:rPr lang="tr-TR" dirty="0" err="1" smtClean="0"/>
              <a:t>nodu</a:t>
            </a:r>
            <a:r>
              <a:rPr lang="tr-TR" dirty="0" smtClean="0"/>
              <a:t> metastaz oranları</a:t>
            </a:r>
            <a:endParaRPr lang="tr-TR" dirty="0"/>
          </a:p>
          <a:p>
            <a:pPr lvl="2">
              <a:buNone/>
            </a:pPr>
            <a:r>
              <a:rPr lang="tr-TR" sz="2400" dirty="0"/>
              <a:t> </a:t>
            </a:r>
            <a:r>
              <a:rPr lang="tr-TR" sz="2400" b="1" dirty="0" err="1" smtClean="0"/>
              <a:t>disgerminom</a:t>
            </a:r>
            <a:r>
              <a:rPr lang="tr-TR" sz="2400" b="1" dirty="0" smtClean="0"/>
              <a:t>→ </a:t>
            </a:r>
            <a:r>
              <a:rPr lang="tr-TR" sz="2400" b="1" dirty="0"/>
              <a:t>28 %</a:t>
            </a:r>
          </a:p>
          <a:p>
            <a:pPr lvl="2">
              <a:buNone/>
            </a:pPr>
            <a:r>
              <a:rPr lang="tr-TR" sz="2400" b="1" dirty="0"/>
              <a:t> </a:t>
            </a:r>
            <a:r>
              <a:rPr lang="tr-TR" sz="2400" b="1" dirty="0" err="1"/>
              <a:t>mixed</a:t>
            </a:r>
            <a:r>
              <a:rPr lang="tr-TR" sz="2400" b="1" dirty="0"/>
              <a:t> </a:t>
            </a:r>
            <a:r>
              <a:rPr lang="tr-TR" sz="2400" b="1" dirty="0" err="1"/>
              <a:t>germ</a:t>
            </a:r>
            <a:r>
              <a:rPr lang="tr-TR" sz="2400" b="1" dirty="0"/>
              <a:t> </a:t>
            </a:r>
            <a:r>
              <a:rPr lang="tr-TR" sz="2400" b="1" dirty="0" smtClean="0"/>
              <a:t>hücreli tümör→ </a:t>
            </a:r>
            <a:r>
              <a:rPr lang="tr-TR" sz="2400" b="1" dirty="0"/>
              <a:t>16 %</a:t>
            </a:r>
          </a:p>
          <a:p>
            <a:pPr lvl="2">
              <a:buNone/>
            </a:pPr>
            <a:r>
              <a:rPr lang="tr-TR" sz="2400" b="1" dirty="0"/>
              <a:t> </a:t>
            </a:r>
            <a:r>
              <a:rPr lang="tr-TR" sz="2400" b="1" dirty="0" err="1" smtClean="0"/>
              <a:t>malign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teratom</a:t>
            </a:r>
            <a:r>
              <a:rPr lang="tr-TR" sz="2400" b="1" dirty="0" smtClean="0"/>
              <a:t> </a:t>
            </a:r>
            <a:r>
              <a:rPr lang="tr-TR" sz="2400" b="1" dirty="0"/>
              <a:t>→ 8 %</a:t>
            </a:r>
          </a:p>
          <a:p>
            <a:r>
              <a:rPr lang="tr-TR" dirty="0" smtClean="0"/>
              <a:t>Lenf </a:t>
            </a:r>
            <a:r>
              <a:rPr lang="tr-TR" dirty="0" err="1" smtClean="0"/>
              <a:t>nodu</a:t>
            </a:r>
            <a:r>
              <a:rPr lang="tr-TR" dirty="0" smtClean="0"/>
              <a:t> tutulumu kötü </a:t>
            </a:r>
            <a:r>
              <a:rPr lang="tr-TR" dirty="0" err="1" smtClean="0"/>
              <a:t>survival</a:t>
            </a:r>
            <a:r>
              <a:rPr lang="tr-TR" dirty="0" smtClean="0"/>
              <a:t> için bağımsız bir </a:t>
            </a:r>
            <a:r>
              <a:rPr lang="tr-TR" dirty="0" err="1" smtClean="0"/>
              <a:t>prediktördür</a:t>
            </a:r>
            <a:r>
              <a:rPr lang="tr-TR" dirty="0" smtClean="0"/>
              <a:t>! (a </a:t>
            </a:r>
            <a:r>
              <a:rPr lang="tr-TR" dirty="0" err="1"/>
              <a:t>hazard</a:t>
            </a:r>
            <a:r>
              <a:rPr lang="tr-TR" dirty="0"/>
              <a:t> </a:t>
            </a:r>
            <a:r>
              <a:rPr lang="tr-TR" dirty="0" err="1"/>
              <a:t>ratio</a:t>
            </a:r>
            <a:r>
              <a:rPr lang="tr-TR" dirty="0"/>
              <a:t> of 2.9 (95% CI 1.4-5.7</a:t>
            </a:r>
            <a:r>
              <a:rPr lang="tr-TR" dirty="0" smtClean="0"/>
              <a:t>)</a:t>
            </a:r>
            <a:endParaRPr lang="tr-TR" dirty="0"/>
          </a:p>
          <a:p>
            <a:pPr lvl="0">
              <a:buNone/>
            </a:pPr>
            <a:r>
              <a:rPr lang="tr-TR" sz="2000" dirty="0" smtClean="0"/>
              <a:t>	(</a:t>
            </a:r>
            <a:r>
              <a:rPr lang="tr-TR" sz="1800" dirty="0"/>
              <a:t>Kumar S et al.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prevalence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prognostic</a:t>
            </a:r>
            <a:r>
              <a:rPr lang="tr-TR" sz="1800" dirty="0"/>
              <a:t> </a:t>
            </a:r>
            <a:r>
              <a:rPr lang="tr-TR" sz="1800" dirty="0" err="1"/>
              <a:t>impact</a:t>
            </a:r>
            <a:r>
              <a:rPr lang="tr-TR" sz="1800" dirty="0"/>
              <a:t> of </a:t>
            </a:r>
            <a:r>
              <a:rPr lang="tr-TR" sz="1800" dirty="0" err="1"/>
              <a:t>lymph</a:t>
            </a:r>
            <a:r>
              <a:rPr lang="tr-TR" sz="1800" dirty="0"/>
              <a:t> </a:t>
            </a:r>
            <a:r>
              <a:rPr lang="tr-TR" sz="1800" dirty="0" err="1"/>
              <a:t>node</a:t>
            </a:r>
            <a:r>
              <a:rPr lang="tr-TR" sz="1800" dirty="0"/>
              <a:t> </a:t>
            </a:r>
            <a:r>
              <a:rPr lang="tr-TR" sz="1800" dirty="0" err="1"/>
              <a:t>metastasis</a:t>
            </a:r>
            <a:r>
              <a:rPr lang="tr-TR" sz="1800" dirty="0"/>
              <a:t> in </a:t>
            </a:r>
            <a:r>
              <a:rPr lang="tr-TR" sz="1800" dirty="0" err="1"/>
              <a:t>malignant</a:t>
            </a:r>
            <a:r>
              <a:rPr lang="tr-TR" sz="1800" dirty="0"/>
              <a:t> </a:t>
            </a:r>
            <a:r>
              <a:rPr lang="tr-TR" sz="1800" dirty="0" err="1"/>
              <a:t>germ</a:t>
            </a:r>
            <a:r>
              <a:rPr lang="tr-TR" sz="1800" dirty="0"/>
              <a:t> </a:t>
            </a:r>
            <a:r>
              <a:rPr lang="tr-TR" sz="1800" dirty="0" err="1"/>
              <a:t>cell</a:t>
            </a:r>
            <a:r>
              <a:rPr lang="tr-TR" sz="1800" dirty="0"/>
              <a:t> </a:t>
            </a:r>
            <a:r>
              <a:rPr lang="tr-TR" sz="1800" dirty="0" err="1"/>
              <a:t>tumors</a:t>
            </a:r>
            <a:r>
              <a:rPr lang="tr-TR" sz="1800" dirty="0"/>
              <a:t>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ovary</a:t>
            </a:r>
            <a:r>
              <a:rPr lang="tr-TR" sz="1800" dirty="0"/>
              <a:t>. </a:t>
            </a:r>
            <a:r>
              <a:rPr lang="tr-TR" sz="1800" dirty="0" err="1"/>
              <a:t>Gynecol</a:t>
            </a:r>
            <a:r>
              <a:rPr lang="tr-TR" sz="1800" dirty="0"/>
              <a:t> </a:t>
            </a:r>
            <a:r>
              <a:rPr lang="tr-TR" sz="1800" dirty="0" err="1"/>
              <a:t>Oncol</a:t>
            </a:r>
            <a:r>
              <a:rPr lang="tr-TR" sz="1800" dirty="0"/>
              <a:t> 2008; 110:125</a:t>
            </a:r>
            <a:r>
              <a:rPr lang="tr-TR" sz="2000" dirty="0"/>
              <a:t>.)</a:t>
            </a:r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Lenfadenektomi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bir </a:t>
            </a:r>
            <a:r>
              <a:rPr lang="tr-TR" dirty="0" err="1" smtClean="0"/>
              <a:t>konsensus</a:t>
            </a:r>
            <a:r>
              <a:rPr lang="tr-TR" dirty="0" smtClean="0"/>
              <a:t> yok</a:t>
            </a:r>
          </a:p>
          <a:p>
            <a:r>
              <a:rPr lang="tr-TR" dirty="0" err="1" smtClean="0"/>
              <a:t>Bulky</a:t>
            </a:r>
            <a:r>
              <a:rPr lang="tr-TR" dirty="0" smtClean="0"/>
              <a:t> </a:t>
            </a:r>
            <a:r>
              <a:rPr lang="tr-TR" b="1" dirty="0" smtClean="0"/>
              <a:t>/şüpheli LN çıkarılmalıdır </a:t>
            </a:r>
          </a:p>
          <a:p>
            <a:r>
              <a:rPr lang="tr-TR" b="1" dirty="0" smtClean="0"/>
              <a:t>Klinik erken evre </a:t>
            </a:r>
            <a:r>
              <a:rPr lang="tr-TR" b="1" dirty="0" err="1" smtClean="0"/>
              <a:t>tmr</a:t>
            </a:r>
            <a:r>
              <a:rPr lang="tr-TR" b="1" dirty="0" smtClean="0"/>
              <a:t>. yapılır </a:t>
            </a:r>
          </a:p>
          <a:p>
            <a:pPr>
              <a:buNone/>
            </a:pPr>
            <a:r>
              <a:rPr lang="tr-TR" b="1" dirty="0" err="1" smtClean="0"/>
              <a:t>Stage</a:t>
            </a:r>
            <a:r>
              <a:rPr lang="tr-TR" b="1" dirty="0" smtClean="0"/>
              <a:t> </a:t>
            </a:r>
            <a:r>
              <a:rPr lang="tr-TR" b="1" dirty="0" err="1" smtClean="0"/>
              <a:t>Ia</a:t>
            </a:r>
            <a:r>
              <a:rPr lang="tr-TR" b="1" dirty="0" smtClean="0"/>
              <a:t> </a:t>
            </a:r>
            <a:r>
              <a:rPr lang="tr-TR" b="1" dirty="0" err="1" smtClean="0"/>
              <a:t>disgerminom</a:t>
            </a:r>
            <a:r>
              <a:rPr lang="tr-TR" b="1" dirty="0" smtClean="0"/>
              <a:t>, </a:t>
            </a:r>
          </a:p>
          <a:p>
            <a:pPr>
              <a:buNone/>
            </a:pPr>
            <a:r>
              <a:rPr lang="pt-BR" b="1" dirty="0" smtClean="0"/>
              <a:t>Stage Ia, grade 1 immatür teratom </a:t>
            </a:r>
          </a:p>
          <a:p>
            <a:r>
              <a:rPr lang="tr-TR" b="1" dirty="0" smtClean="0"/>
              <a:t>Kanıta dayalı bilgi son derece sınırlı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59194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Sitoredüktif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cerrahi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www.shareicon.net/data/2016/08/07/807992_sign_512x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243636" cy="52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4 Metin kutusu"/>
          <p:cNvSpPr txBox="1"/>
          <p:nvPr/>
        </p:nvSpPr>
        <p:spPr>
          <a:xfrm>
            <a:off x="2403252" y="41299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risk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5 Metin kutusu"/>
          <p:cNvSpPr txBox="1"/>
          <p:nvPr/>
        </p:nvSpPr>
        <p:spPr>
          <a:xfrm>
            <a:off x="5470004" y="41490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fayda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Sitoredüktif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cerrahi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229600" cy="3888432"/>
          </a:xfrm>
        </p:spPr>
        <p:txBody>
          <a:bodyPr/>
          <a:lstStyle/>
          <a:p>
            <a:r>
              <a:rPr lang="tr-TR" dirty="0" smtClean="0"/>
              <a:t>Tümör hacmi en önemli </a:t>
            </a:r>
            <a:r>
              <a:rPr lang="tr-TR" dirty="0" err="1" smtClean="0"/>
              <a:t>prognostik</a:t>
            </a:r>
            <a:r>
              <a:rPr lang="tr-TR" dirty="0" smtClean="0"/>
              <a:t> faktörlerdendir </a:t>
            </a:r>
            <a:endParaRPr lang="tr-TR" dirty="0"/>
          </a:p>
          <a:p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İnkomplet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rezeksiyonlarda yapılan VAC tedavisinde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progresyon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daha hızlıdır! 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r-TR" dirty="0" smtClean="0"/>
              <a:t>	</a:t>
            </a:r>
            <a:r>
              <a:rPr lang="tr-TR" sz="2000" dirty="0" smtClean="0"/>
              <a:t>(</a:t>
            </a:r>
            <a:r>
              <a:rPr lang="tr-TR" sz="2000" dirty="0" err="1"/>
              <a:t>GOG:Slayton</a:t>
            </a:r>
            <a:r>
              <a:rPr lang="tr-TR" sz="2000" dirty="0"/>
              <a:t> RE et </a:t>
            </a:r>
            <a:r>
              <a:rPr lang="tr-TR" sz="2000" dirty="0" err="1"/>
              <a:t>al.Cancer</a:t>
            </a:r>
            <a:r>
              <a:rPr lang="tr-TR" sz="2000" dirty="0"/>
              <a:t> 1985; 56:243)</a:t>
            </a:r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58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Sitoredüktif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cerrahi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229600" cy="3888432"/>
          </a:xfrm>
        </p:spPr>
        <p:txBody>
          <a:bodyPr/>
          <a:lstStyle/>
          <a:p>
            <a:r>
              <a:rPr lang="tr-TR" sz="3200" dirty="0" err="1" smtClean="0"/>
              <a:t>Primer</a:t>
            </a:r>
            <a:r>
              <a:rPr lang="tr-TR" sz="3200" dirty="0" smtClean="0"/>
              <a:t> </a:t>
            </a:r>
            <a:r>
              <a:rPr lang="tr-TR" sz="3200" dirty="0" err="1" smtClean="0"/>
              <a:t>debulking</a:t>
            </a:r>
            <a:r>
              <a:rPr lang="tr-TR" sz="3200" dirty="0"/>
              <a:t>→ </a:t>
            </a:r>
            <a:r>
              <a:rPr lang="tr-TR" sz="3200" dirty="0" smtClean="0"/>
              <a:t>önemli</a:t>
            </a:r>
            <a:endParaRPr lang="tr-TR" sz="3200" dirty="0"/>
          </a:p>
          <a:p>
            <a:r>
              <a:rPr lang="tr-TR" sz="3200" dirty="0" err="1" smtClean="0"/>
              <a:t>nondisgerminoma</a:t>
            </a:r>
            <a:r>
              <a:rPr lang="tr-TR" sz="3200" dirty="0" smtClean="0"/>
              <a:t> </a:t>
            </a:r>
            <a:r>
              <a:rPr lang="tr-TR" sz="3200" dirty="0" err="1" smtClean="0"/>
              <a:t>tumörlerde</a:t>
            </a:r>
            <a:r>
              <a:rPr lang="tr-TR" sz="3200" dirty="0" smtClean="0"/>
              <a:t>→ kritik öneme sahip</a:t>
            </a:r>
          </a:p>
          <a:p>
            <a:r>
              <a:rPr lang="tr-TR" sz="3200" dirty="0" err="1" smtClean="0"/>
              <a:t>Disgerminomda</a:t>
            </a:r>
            <a:r>
              <a:rPr lang="tr-TR" sz="3200" dirty="0" smtClean="0"/>
              <a:t> uzun dönem </a:t>
            </a:r>
            <a:r>
              <a:rPr lang="tr-TR" sz="3200" dirty="0" err="1" smtClean="0"/>
              <a:t>sağkalım</a:t>
            </a:r>
            <a:r>
              <a:rPr lang="tr-TR" sz="3200" dirty="0" smtClean="0"/>
              <a:t> </a:t>
            </a:r>
            <a:r>
              <a:rPr lang="tr-TR" sz="3200" dirty="0" err="1" smtClean="0"/>
              <a:t>rezidü</a:t>
            </a:r>
            <a:r>
              <a:rPr lang="tr-TR" sz="3200" dirty="0" smtClean="0"/>
              <a:t> ile ilişkili değil (</a:t>
            </a:r>
            <a:r>
              <a:rPr lang="tr-TR" sz="2400" dirty="0" smtClean="0"/>
              <a:t>Parkinson CA,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</a:t>
            </a:r>
            <a:r>
              <a:rPr lang="tr-TR" sz="2400" dirty="0" err="1" smtClean="0"/>
              <a:t>Surv</a:t>
            </a:r>
            <a:r>
              <a:rPr lang="tr-TR" sz="2400" dirty="0" smtClean="0"/>
              <a:t>,2011</a:t>
            </a:r>
            <a:r>
              <a:rPr lang="tr-TR" sz="3200" dirty="0" smtClean="0"/>
              <a:t>)  </a:t>
            </a:r>
          </a:p>
          <a:p>
            <a:r>
              <a:rPr lang="tr-TR" sz="3200" dirty="0" smtClean="0"/>
              <a:t>NAC → nadir durumlarda(yaygın </a:t>
            </a:r>
            <a:r>
              <a:rPr lang="tr-TR" sz="3200" dirty="0" err="1" smtClean="0"/>
              <a:t>metastatik</a:t>
            </a:r>
            <a:r>
              <a:rPr lang="tr-TR" sz="3200" dirty="0" smtClean="0"/>
              <a:t> hastalık, </a:t>
            </a:r>
            <a:r>
              <a:rPr lang="tr-TR" sz="3200" dirty="0" err="1" smtClean="0"/>
              <a:t>effüzyon</a:t>
            </a:r>
            <a:r>
              <a:rPr lang="tr-TR" sz="3200" dirty="0" smtClean="0"/>
              <a:t>, </a:t>
            </a:r>
            <a:r>
              <a:rPr lang="tr-TR" sz="3200" dirty="0" err="1" smtClean="0"/>
              <a:t>komorbidite</a:t>
            </a:r>
            <a:r>
              <a:rPr lang="tr-TR" sz="3200" dirty="0" smtClean="0"/>
              <a:t>)</a:t>
            </a:r>
            <a:endParaRPr lang="tr-TR" sz="3200" dirty="0"/>
          </a:p>
          <a:p>
            <a:pPr>
              <a:buNone/>
            </a:pPr>
            <a:endParaRPr lang="tr-TR" dirty="0"/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43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Tedavi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8229600" cy="3600400"/>
          </a:xfrm>
        </p:spPr>
        <p:txBody>
          <a:bodyPr/>
          <a:lstStyle/>
          <a:p>
            <a:r>
              <a:rPr lang="tr-TR" dirty="0" smtClean="0"/>
              <a:t>Aşağıdaki gruplar haricinde bir çok kadın </a:t>
            </a: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 err="1" smtClean="0"/>
              <a:t>adjuvan</a:t>
            </a:r>
            <a:r>
              <a:rPr lang="tr-TR" dirty="0" smtClean="0"/>
              <a:t> tedavi alırlar</a:t>
            </a:r>
            <a:endParaRPr lang="tr-TR" dirty="0"/>
          </a:p>
          <a:p>
            <a:pPr lvl="1">
              <a:buNone/>
            </a:pPr>
            <a:r>
              <a:rPr lang="tr-TR" sz="2800" dirty="0" smtClean="0">
                <a:sym typeface="Symbol"/>
              </a:rPr>
              <a:t> </a:t>
            </a:r>
            <a:r>
              <a:rPr lang="tr-TR" sz="2800" dirty="0" smtClean="0"/>
              <a:t>Evre </a:t>
            </a:r>
            <a:r>
              <a:rPr lang="tr-TR" sz="2800" dirty="0"/>
              <a:t>IA, Grade 1 </a:t>
            </a:r>
            <a:r>
              <a:rPr lang="tr-TR" sz="2800" dirty="0" err="1" smtClean="0"/>
              <a:t>immatur</a:t>
            </a:r>
            <a:r>
              <a:rPr lang="tr-TR" sz="2800" dirty="0" smtClean="0"/>
              <a:t> </a:t>
            </a:r>
            <a:r>
              <a:rPr lang="tr-TR" sz="2800" dirty="0" err="1"/>
              <a:t>teratoma</a:t>
            </a:r>
            <a:endParaRPr lang="tr-TR" sz="2800" dirty="0"/>
          </a:p>
          <a:p>
            <a:pPr lvl="1">
              <a:buNone/>
            </a:pPr>
            <a:r>
              <a:rPr lang="tr-TR" sz="2800" dirty="0">
                <a:sym typeface="Symbol"/>
              </a:rPr>
              <a:t> </a:t>
            </a:r>
            <a:r>
              <a:rPr lang="tr-TR" sz="2800" dirty="0" smtClean="0"/>
              <a:t>Evre </a:t>
            </a:r>
            <a:r>
              <a:rPr lang="tr-TR" sz="2800" dirty="0"/>
              <a:t>IA </a:t>
            </a:r>
            <a:r>
              <a:rPr lang="tr-TR" sz="2800" dirty="0" err="1"/>
              <a:t>and</a:t>
            </a:r>
            <a:r>
              <a:rPr lang="tr-TR" sz="2800" dirty="0"/>
              <a:t> IB </a:t>
            </a:r>
            <a:r>
              <a:rPr lang="tr-TR" sz="2800" dirty="0" err="1" smtClean="0"/>
              <a:t>disgerminom</a:t>
            </a:r>
            <a:endParaRPr lang="tr-TR" sz="2800" dirty="0"/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 smtClean="0"/>
              <a:t>Germ</a:t>
            </a:r>
            <a:r>
              <a:rPr lang="tr-TR" sz="4000" b="1" dirty="0" smtClean="0"/>
              <a:t> hücreli </a:t>
            </a:r>
            <a:r>
              <a:rPr lang="tr-TR" sz="4000" b="1" dirty="0" err="1" smtClean="0"/>
              <a:t>over</a:t>
            </a:r>
            <a:r>
              <a:rPr lang="tr-TR" sz="4000" b="1" dirty="0" smtClean="0"/>
              <a:t> tümörleri(GHOT)</a:t>
            </a:r>
            <a:endParaRPr lang="zh-CN" altLang="en-US" sz="40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504602"/>
          </a:xfrm>
        </p:spPr>
        <p:txBody>
          <a:bodyPr/>
          <a:lstStyle/>
          <a:p>
            <a:r>
              <a:rPr lang="tr-TR" sz="1600" dirty="0" err="1"/>
              <a:t>Ovarian</a:t>
            </a:r>
            <a:r>
              <a:rPr lang="tr-TR" sz="1600" dirty="0"/>
              <a:t> </a:t>
            </a:r>
            <a:r>
              <a:rPr lang="tr-TR" sz="1600" dirty="0" err="1"/>
              <a:t>germ</a:t>
            </a:r>
            <a:r>
              <a:rPr lang="tr-TR" sz="1600" dirty="0"/>
              <a:t> </a:t>
            </a:r>
            <a:r>
              <a:rPr lang="tr-TR" sz="1600" dirty="0" err="1"/>
              <a:t>cell</a:t>
            </a:r>
            <a:r>
              <a:rPr lang="tr-TR" sz="1600" dirty="0"/>
              <a:t> </a:t>
            </a:r>
            <a:r>
              <a:rPr lang="tr-TR" sz="1600" dirty="0" err="1"/>
              <a:t>tumors</a:t>
            </a:r>
            <a:r>
              <a:rPr lang="tr-TR" sz="1600" dirty="0"/>
              <a:t> (</a:t>
            </a:r>
            <a:r>
              <a:rPr lang="tr-TR" sz="1600" dirty="0" err="1"/>
              <a:t>OGCTs</a:t>
            </a:r>
            <a:r>
              <a:rPr lang="tr-TR" sz="1600" dirty="0"/>
              <a:t>)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derived</a:t>
            </a:r>
            <a:r>
              <a:rPr lang="tr-TR" sz="1600" dirty="0"/>
              <a:t>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 err="1"/>
              <a:t>primordial</a:t>
            </a:r>
            <a:r>
              <a:rPr lang="tr-TR" sz="1600" dirty="0"/>
              <a:t> </a:t>
            </a:r>
            <a:r>
              <a:rPr lang="tr-TR" sz="1600" dirty="0" err="1"/>
              <a:t>germ</a:t>
            </a:r>
            <a:r>
              <a:rPr lang="tr-TR" sz="1600" dirty="0"/>
              <a:t> </a:t>
            </a:r>
            <a:r>
              <a:rPr lang="tr-TR" sz="1600" dirty="0" err="1"/>
              <a:t>cells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ovary</a:t>
            </a:r>
            <a:r>
              <a:rPr lang="tr-TR" sz="1600" dirty="0"/>
              <a:t> </a:t>
            </a:r>
          </a:p>
          <a:p>
            <a:endParaRPr lang="zh-CN" altLang="en-US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627" y="1233813"/>
            <a:ext cx="5736745" cy="404840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Kemoterapi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3600400"/>
          </a:xfrm>
        </p:spPr>
        <p:txBody>
          <a:bodyPr/>
          <a:lstStyle/>
          <a:p>
            <a:r>
              <a:rPr lang="tr-TR" dirty="0" err="1" smtClean="0"/>
              <a:t>Multipl</a:t>
            </a:r>
            <a:r>
              <a:rPr lang="tr-TR" dirty="0" smtClean="0"/>
              <a:t> </a:t>
            </a:r>
            <a:r>
              <a:rPr lang="tr-TR" dirty="0" err="1" smtClean="0"/>
              <a:t>platinyum</a:t>
            </a:r>
            <a:r>
              <a:rPr lang="tr-TR" dirty="0" smtClean="0"/>
              <a:t> bazlı rejimler kullanılır</a:t>
            </a:r>
            <a:endParaRPr lang="tr-TR" dirty="0"/>
          </a:p>
          <a:p>
            <a:r>
              <a:rPr lang="tr-TR" dirty="0" err="1" smtClean="0"/>
              <a:t>Bleomisin</a:t>
            </a:r>
            <a:r>
              <a:rPr lang="tr-TR" dirty="0" smtClean="0"/>
              <a:t>,</a:t>
            </a:r>
            <a:r>
              <a:rPr lang="tr-TR" dirty="0"/>
              <a:t> </a:t>
            </a:r>
            <a:r>
              <a:rPr lang="tr-TR" dirty="0" err="1"/>
              <a:t>etoposide</a:t>
            </a:r>
            <a:r>
              <a:rPr lang="tr-TR" dirty="0"/>
              <a:t>, </a:t>
            </a:r>
            <a:r>
              <a:rPr lang="tr-TR" dirty="0" smtClean="0"/>
              <a:t>ve</a:t>
            </a:r>
            <a:r>
              <a:rPr lang="tr-TR" dirty="0"/>
              <a:t> </a:t>
            </a:r>
            <a:r>
              <a:rPr lang="tr-TR" dirty="0" err="1" smtClean="0"/>
              <a:t>sis</a:t>
            </a:r>
            <a:r>
              <a:rPr lang="tr-TR" dirty="0" err="1" smtClean="0">
                <a:hlinkClick r:id="rId2"/>
              </a:rPr>
              <a:t>platin</a:t>
            </a:r>
            <a:r>
              <a:rPr lang="tr-TR" dirty="0"/>
              <a:t> (BEP)</a:t>
            </a:r>
          </a:p>
          <a:p>
            <a:r>
              <a:rPr lang="tr-TR" dirty="0" err="1" smtClean="0"/>
              <a:t>Etoposid</a:t>
            </a:r>
            <a:r>
              <a:rPr lang="tr-TR" dirty="0"/>
              <a:t> </a:t>
            </a:r>
            <a:r>
              <a:rPr lang="tr-TR" dirty="0" smtClean="0"/>
              <a:t> ve </a:t>
            </a:r>
            <a:r>
              <a:rPr lang="tr-TR" dirty="0"/>
              <a:t> </a:t>
            </a:r>
            <a:r>
              <a:rPr lang="tr-TR" dirty="0" err="1"/>
              <a:t>k</a:t>
            </a:r>
            <a:r>
              <a:rPr lang="tr-TR" dirty="0" err="1" smtClean="0">
                <a:hlinkClick r:id="rId3"/>
              </a:rPr>
              <a:t>arboplatin</a:t>
            </a:r>
            <a:endParaRPr lang="tr-TR" dirty="0"/>
          </a:p>
          <a:p>
            <a:r>
              <a:rPr lang="tr-TR" dirty="0" err="1"/>
              <a:t>Etoposide</a:t>
            </a:r>
            <a:r>
              <a:rPr lang="tr-TR" dirty="0"/>
              <a:t> </a:t>
            </a:r>
            <a:r>
              <a:rPr lang="tr-TR" dirty="0" smtClean="0"/>
              <a:t>ve</a:t>
            </a:r>
            <a:r>
              <a:rPr lang="tr-TR" dirty="0"/>
              <a:t> </a:t>
            </a:r>
            <a:r>
              <a:rPr lang="tr-TR" dirty="0" err="1">
                <a:hlinkClick r:id="rId2"/>
              </a:rPr>
              <a:t>cisplatin</a:t>
            </a:r>
            <a:r>
              <a:rPr lang="tr-TR" dirty="0"/>
              <a:t> (EP).</a:t>
            </a:r>
          </a:p>
          <a:p>
            <a:r>
              <a:rPr lang="tr-TR" dirty="0" err="1" smtClean="0">
                <a:hlinkClick r:id="rId3"/>
              </a:rPr>
              <a:t>Karboplatin</a:t>
            </a:r>
            <a:r>
              <a:rPr lang="tr-TR" dirty="0" smtClean="0"/>
              <a:t>;</a:t>
            </a:r>
            <a:r>
              <a:rPr lang="tr-TR" dirty="0"/>
              <a:t> </a:t>
            </a:r>
            <a:r>
              <a:rPr lang="tr-TR" dirty="0" smtClean="0"/>
              <a:t> SİSPLATİN  </a:t>
            </a:r>
            <a:r>
              <a:rPr lang="tr-TR" dirty="0" err="1" smtClean="0"/>
              <a:t>tolere</a:t>
            </a:r>
            <a:r>
              <a:rPr lang="tr-TR" dirty="0" smtClean="0"/>
              <a:t> edemeyen grupta kullanılması mantıklıdır</a:t>
            </a:r>
            <a:endParaRPr lang="tr-TR" dirty="0"/>
          </a:p>
          <a:p>
            <a:r>
              <a:rPr lang="tr-TR" sz="4400" b="1" dirty="0" smtClean="0">
                <a:solidFill>
                  <a:srgbClr val="C00000"/>
                </a:solidFill>
              </a:rPr>
              <a:t>Genellikle BEP rejimi kullanılır.</a:t>
            </a:r>
            <a:endParaRPr lang="tr-T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Kemoterapi-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104456"/>
          </a:xfrm>
        </p:spPr>
        <p:txBody>
          <a:bodyPr/>
          <a:lstStyle/>
          <a:p>
            <a:r>
              <a:rPr lang="tr-TR" dirty="0" smtClean="0"/>
              <a:t>Cerrahi </a:t>
            </a:r>
            <a:r>
              <a:rPr lang="tr-TR" dirty="0"/>
              <a:t>+BEP </a:t>
            </a:r>
            <a:r>
              <a:rPr lang="tr-TR" dirty="0" smtClean="0">
                <a:sym typeface="Symbol"/>
              </a:rPr>
              <a:t> </a:t>
            </a:r>
            <a:r>
              <a:rPr lang="tr-TR" b="1" dirty="0" smtClean="0">
                <a:solidFill>
                  <a:srgbClr val="C00000"/>
                </a:solidFill>
              </a:rPr>
              <a:t>95-100 </a:t>
            </a:r>
            <a:r>
              <a:rPr lang="tr-TR" b="1" dirty="0">
                <a:solidFill>
                  <a:srgbClr val="C00000"/>
                </a:solidFill>
              </a:rPr>
              <a:t>% </a:t>
            </a:r>
          </a:p>
          <a:p>
            <a:pPr>
              <a:buNone/>
            </a:pPr>
            <a:r>
              <a:rPr lang="tr-TR" dirty="0" smtClean="0"/>
              <a:t>	(erken-evre </a:t>
            </a:r>
            <a:r>
              <a:rPr lang="tr-TR" dirty="0" err="1" smtClean="0"/>
              <a:t>nondisgerminomatoz</a:t>
            </a:r>
            <a:r>
              <a:rPr lang="tr-TR" dirty="0" smtClean="0"/>
              <a:t> </a:t>
            </a:r>
            <a:r>
              <a:rPr lang="tr-TR" dirty="0" err="1" smtClean="0"/>
              <a:t>tumorler</a:t>
            </a:r>
            <a:r>
              <a:rPr lang="tr-TR" dirty="0" smtClean="0"/>
              <a:t>)</a:t>
            </a:r>
            <a:endParaRPr lang="tr-TR" dirty="0"/>
          </a:p>
          <a:p>
            <a:pPr>
              <a:buNone/>
            </a:pPr>
            <a:r>
              <a:rPr lang="tr-TR" dirty="0"/>
              <a:t> </a:t>
            </a:r>
          </a:p>
          <a:p>
            <a:r>
              <a:rPr lang="tr-TR" b="1" dirty="0">
                <a:solidFill>
                  <a:srgbClr val="C00000"/>
                </a:solidFill>
              </a:rPr>
              <a:t>75-80 % </a:t>
            </a:r>
          </a:p>
          <a:p>
            <a:pPr>
              <a:buNone/>
            </a:pPr>
            <a:r>
              <a:rPr lang="tr-TR" dirty="0" smtClean="0"/>
              <a:t>	(ilk tanıda </a:t>
            </a:r>
            <a:r>
              <a:rPr lang="tr-TR" dirty="0" err="1" smtClean="0"/>
              <a:t>evreIII</a:t>
            </a:r>
            <a:r>
              <a:rPr lang="tr-TR" dirty="0" smtClean="0"/>
              <a:t>-IV))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 err="1" smtClean="0"/>
              <a:t>Dysgerminomlarda</a:t>
            </a:r>
            <a:r>
              <a:rPr lang="tr-TR" dirty="0" smtClean="0"/>
              <a:t>; </a:t>
            </a:r>
            <a:r>
              <a:rPr lang="tr-TR" b="1" dirty="0" smtClean="0">
                <a:solidFill>
                  <a:srgbClr val="C00000"/>
                </a:solidFill>
              </a:rPr>
              <a:t>evreden bağımsız DAHA İYİDİR.</a:t>
            </a:r>
            <a:endParaRPr lang="tr-T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kemoterapi-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269776" y="2060848"/>
            <a:ext cx="8604448" cy="3312368"/>
          </a:xfrm>
        </p:spPr>
        <p:txBody>
          <a:bodyPr/>
          <a:lstStyle/>
          <a:p>
            <a:r>
              <a:rPr lang="tr-TR" dirty="0" smtClean="0"/>
              <a:t>AKUT- ve geç başlangıçlı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toksisite</a:t>
            </a:r>
            <a:r>
              <a:rPr lang="tr-TR" b="1" dirty="0" smtClean="0"/>
              <a:t>→</a:t>
            </a:r>
            <a:r>
              <a:rPr lang="tr-TR" b="1" dirty="0"/>
              <a:t> </a:t>
            </a:r>
            <a:r>
              <a:rPr lang="tr-TR" b="1" dirty="0" err="1" smtClean="0"/>
              <a:t>bleomisin</a:t>
            </a:r>
            <a:endParaRPr lang="tr-TR" b="1" dirty="0"/>
          </a:p>
          <a:p>
            <a:endParaRPr lang="tr-TR" dirty="0"/>
          </a:p>
          <a:p>
            <a:r>
              <a:rPr lang="tr-TR" dirty="0" smtClean="0"/>
              <a:t>Tedaviye- bağlı  </a:t>
            </a:r>
            <a:r>
              <a:rPr lang="tr-TR" dirty="0" err="1"/>
              <a:t>myeloid</a:t>
            </a:r>
            <a:r>
              <a:rPr lang="tr-TR" dirty="0"/>
              <a:t> </a:t>
            </a:r>
            <a:r>
              <a:rPr lang="tr-TR" dirty="0" err="1" smtClean="0"/>
              <a:t>neoplasmlar</a:t>
            </a:r>
            <a:r>
              <a:rPr lang="tr-TR" dirty="0" smtClean="0"/>
              <a:t> </a:t>
            </a:r>
            <a:r>
              <a:rPr lang="tr-TR" b="1" dirty="0"/>
              <a:t>→</a:t>
            </a:r>
            <a:r>
              <a:rPr lang="tr-TR" b="1" dirty="0" err="1"/>
              <a:t>etoposide</a:t>
            </a:r>
            <a:endParaRPr lang="tr-TR" b="1" dirty="0"/>
          </a:p>
          <a:p>
            <a:pPr>
              <a:buNone/>
            </a:pPr>
            <a:endParaRPr lang="tr-TR" dirty="0"/>
          </a:p>
          <a:p>
            <a:r>
              <a:rPr lang="tr-TR" dirty="0" smtClean="0"/>
              <a:t>Uzun- dönem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nörotoksisite</a:t>
            </a:r>
            <a:r>
              <a:rPr lang="tr-TR" dirty="0" smtClean="0"/>
              <a:t> </a:t>
            </a:r>
            <a:r>
              <a:rPr lang="tr-TR" b="1" dirty="0" smtClean="0"/>
              <a:t>→</a:t>
            </a:r>
            <a:r>
              <a:rPr lang="tr-TR" b="1" dirty="0" err="1"/>
              <a:t>s</a:t>
            </a:r>
            <a:r>
              <a:rPr lang="tr-TR" b="1" dirty="0" err="1" smtClean="0">
                <a:hlinkClick r:id="rId2"/>
              </a:rPr>
              <a:t>isplatin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787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Kemoterapi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Disgerminomlar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3312368"/>
          </a:xfrm>
        </p:spPr>
        <p:txBody>
          <a:bodyPr/>
          <a:lstStyle/>
          <a:p>
            <a:r>
              <a:rPr lang="tr-TR" dirty="0"/>
              <a:t>BEP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3 </a:t>
            </a:r>
            <a:r>
              <a:rPr lang="tr-TR" dirty="0" smtClean="0"/>
              <a:t>Kür</a:t>
            </a:r>
            <a:r>
              <a:rPr lang="tr-TR" dirty="0" smtClean="0">
                <a:sym typeface="Symbol"/>
              </a:rPr>
              <a:t> </a:t>
            </a:r>
            <a:r>
              <a:rPr lang="tr-TR" dirty="0" err="1" smtClean="0"/>
              <a:t>komplet</a:t>
            </a:r>
            <a:r>
              <a:rPr lang="tr-TR" dirty="0" smtClean="0"/>
              <a:t> rezeksiyonlu evre I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4 </a:t>
            </a:r>
            <a:r>
              <a:rPr lang="tr-TR" dirty="0" smtClean="0"/>
              <a:t>Kür  </a:t>
            </a:r>
            <a:r>
              <a:rPr lang="tr-TR" dirty="0">
                <a:sym typeface="Symbol"/>
              </a:rPr>
              <a:t> </a:t>
            </a:r>
            <a:r>
              <a:rPr lang="tr-TR" dirty="0" smtClean="0"/>
              <a:t>daha ileri evre hastalık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55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Kemoterapi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Disgerminomlar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229600" cy="2880320"/>
          </a:xfrm>
        </p:spPr>
        <p:txBody>
          <a:bodyPr/>
          <a:lstStyle/>
          <a:p>
            <a:r>
              <a:rPr lang="tr-TR" dirty="0" err="1"/>
              <a:t>Brewer</a:t>
            </a:r>
            <a:r>
              <a:rPr lang="tr-TR" dirty="0"/>
              <a:t> M. J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 1999; 17:2670</a:t>
            </a:r>
          </a:p>
          <a:p>
            <a:r>
              <a:rPr lang="tr-TR" dirty="0"/>
              <a:t>n:26 </a:t>
            </a:r>
            <a:r>
              <a:rPr lang="tr-TR" dirty="0" smtClean="0"/>
              <a:t>(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dysgerminom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/>
              <a:t> 54 % </a:t>
            </a:r>
            <a:r>
              <a:rPr lang="tr-TR" dirty="0" smtClean="0"/>
              <a:t>evre </a:t>
            </a:r>
            <a:r>
              <a:rPr lang="tr-TR" dirty="0"/>
              <a:t>IIIC </a:t>
            </a:r>
            <a:r>
              <a:rPr lang="tr-TR" dirty="0" smtClean="0"/>
              <a:t>veya  </a:t>
            </a:r>
            <a:r>
              <a:rPr lang="tr-TR" dirty="0"/>
              <a:t>IV</a:t>
            </a:r>
          </a:p>
          <a:p>
            <a:r>
              <a:rPr lang="tr-TR" dirty="0"/>
              <a:t>96 % </a:t>
            </a:r>
            <a:r>
              <a:rPr lang="tr-TR" dirty="0" smtClean="0"/>
              <a:t> hastada 3 kür BEP tedavisinde sonra tümör izlenmedi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63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Kemoterapi-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Nondisgerminomalar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229600" cy="2304256"/>
          </a:xfrm>
        </p:spPr>
        <p:txBody>
          <a:bodyPr/>
          <a:lstStyle/>
          <a:p>
            <a:r>
              <a:rPr lang="tr-TR" dirty="0"/>
              <a:t>Data </a:t>
            </a:r>
            <a:r>
              <a:rPr lang="tr-TR" dirty="0" smtClean="0"/>
              <a:t>son derece sınırlı</a:t>
            </a:r>
            <a:endParaRPr lang="tr-TR" dirty="0"/>
          </a:p>
          <a:p>
            <a:r>
              <a:rPr lang="tr-TR" dirty="0" smtClean="0"/>
              <a:t>3 Kür BEP </a:t>
            </a:r>
            <a:r>
              <a:rPr lang="tr-TR" dirty="0" err="1" smtClean="0"/>
              <a:t>rekürrensleri</a:t>
            </a:r>
            <a:r>
              <a:rPr lang="tr-TR" dirty="0" smtClean="0"/>
              <a:t> önlemde etkili bulunmuş</a:t>
            </a:r>
            <a:endParaRPr lang="tr-TR" dirty="0"/>
          </a:p>
          <a:p>
            <a:r>
              <a:rPr lang="tr-TR" dirty="0" smtClean="0"/>
              <a:t>Özellikle iyi </a:t>
            </a:r>
            <a:r>
              <a:rPr lang="tr-TR" dirty="0" err="1" smtClean="0"/>
              <a:t>evrelenmiş</a:t>
            </a:r>
            <a:r>
              <a:rPr lang="tr-TR" dirty="0" smtClean="0"/>
              <a:t> grupta başarı artmakta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67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Kemoterapi- 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Nondisgerminomalar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229600" cy="4320480"/>
          </a:xfrm>
        </p:spPr>
        <p:txBody>
          <a:bodyPr/>
          <a:lstStyle/>
          <a:p>
            <a:r>
              <a:rPr lang="tr-TR" dirty="0"/>
              <a:t>Williams S. J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Oncol</a:t>
            </a:r>
            <a:r>
              <a:rPr lang="tr-TR" dirty="0"/>
              <a:t> 1994; 12:701</a:t>
            </a:r>
          </a:p>
          <a:p>
            <a:r>
              <a:rPr lang="tr-TR" dirty="0"/>
              <a:t>GOG </a:t>
            </a:r>
            <a:r>
              <a:rPr lang="tr-TR" dirty="0" smtClean="0"/>
              <a:t>çalışması</a:t>
            </a:r>
            <a:endParaRPr lang="tr-TR" dirty="0"/>
          </a:p>
          <a:p>
            <a:r>
              <a:rPr lang="tr-TR" dirty="0"/>
              <a:t>n=93</a:t>
            </a:r>
          </a:p>
          <a:p>
            <a:r>
              <a:rPr lang="tr-TR" dirty="0" smtClean="0"/>
              <a:t>Takip 4 ve </a:t>
            </a:r>
            <a:r>
              <a:rPr lang="tr-TR" dirty="0"/>
              <a:t>90 </a:t>
            </a:r>
            <a:r>
              <a:rPr lang="tr-TR" dirty="0" smtClean="0"/>
              <a:t>aylar arasında  </a:t>
            </a:r>
            <a:r>
              <a:rPr lang="tr-TR" dirty="0" smtClean="0">
                <a:sym typeface="Symbol"/>
              </a:rPr>
              <a:t> </a:t>
            </a:r>
            <a:r>
              <a:rPr lang="tr-TR" dirty="0" smtClean="0"/>
              <a:t>91 hasta hayatta ve </a:t>
            </a:r>
            <a:r>
              <a:rPr lang="tr-TR" dirty="0" err="1" smtClean="0"/>
              <a:t>rekürrens</a:t>
            </a:r>
            <a:r>
              <a:rPr lang="tr-TR" dirty="0" smtClean="0"/>
              <a:t> yok</a:t>
            </a:r>
            <a:endParaRPr lang="tr-TR" dirty="0"/>
          </a:p>
          <a:p>
            <a:r>
              <a:rPr lang="tr-TR" dirty="0" smtClean="0"/>
              <a:t>2 hastada tedaviyle ilişkili hematolojik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malignite</a:t>
            </a:r>
            <a:r>
              <a:rPr lang="tr-TR" dirty="0" smtClean="0"/>
              <a:t> gelişti!!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4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Korunması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tr-TR" dirty="0" smtClean="0"/>
              <a:t>Normal görünen </a:t>
            </a:r>
            <a:r>
              <a:rPr lang="tr-TR" dirty="0" err="1" smtClean="0"/>
              <a:t>uterus</a:t>
            </a:r>
            <a:r>
              <a:rPr lang="tr-TR" dirty="0" smtClean="0"/>
              <a:t> ve </a:t>
            </a:r>
            <a:r>
              <a:rPr lang="tr-TR" dirty="0" err="1" smtClean="0"/>
              <a:t>overin</a:t>
            </a:r>
            <a:r>
              <a:rPr lang="tr-TR" dirty="0" smtClean="0"/>
              <a:t> korunması bir seçenektir.</a:t>
            </a:r>
            <a:endParaRPr lang="tr-TR" dirty="0"/>
          </a:p>
          <a:p>
            <a:r>
              <a:rPr lang="tr-TR" dirty="0" smtClean="0"/>
              <a:t>Karşı </a:t>
            </a:r>
            <a:r>
              <a:rPr lang="tr-TR" dirty="0" err="1" smtClean="0"/>
              <a:t>overde</a:t>
            </a:r>
            <a:r>
              <a:rPr lang="tr-TR" dirty="0" smtClean="0"/>
              <a:t> </a:t>
            </a:r>
            <a:r>
              <a:rPr lang="tr-TR" dirty="0" err="1" smtClean="0"/>
              <a:t>okkült</a:t>
            </a:r>
            <a:r>
              <a:rPr lang="tr-TR" dirty="0" smtClean="0"/>
              <a:t> tümör olasılığı </a:t>
            </a:r>
            <a:r>
              <a:rPr lang="tr-TR" dirty="0" err="1" smtClean="0"/>
              <a:t>disgerminomlarda</a:t>
            </a:r>
            <a:r>
              <a:rPr lang="tr-TR" dirty="0" smtClean="0"/>
              <a:t> en yüksektir. (5-10 %) 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Aynı taraf </a:t>
            </a:r>
            <a:r>
              <a:rPr lang="tr-TR" dirty="0" err="1" smtClean="0"/>
              <a:t>fallop</a:t>
            </a:r>
            <a:r>
              <a:rPr lang="tr-TR" dirty="0" smtClean="0"/>
              <a:t> tüpü çıkarılır</a:t>
            </a:r>
            <a:endParaRPr lang="tr-TR" dirty="0"/>
          </a:p>
          <a:p>
            <a:r>
              <a:rPr lang="tr-TR" dirty="0" smtClean="0"/>
              <a:t>Kadınların 80 </a:t>
            </a:r>
            <a:r>
              <a:rPr lang="tr-TR" dirty="0"/>
              <a:t>% </a:t>
            </a:r>
            <a:r>
              <a:rPr lang="tr-TR" dirty="0" smtClean="0"/>
              <a:t>de normal </a:t>
            </a:r>
            <a:r>
              <a:rPr lang="tr-TR" dirty="0" err="1" smtClean="0"/>
              <a:t>menstruel</a:t>
            </a:r>
            <a:r>
              <a:rPr lang="tr-TR" dirty="0" smtClean="0"/>
              <a:t> fonksiyonlar geri döner</a:t>
            </a:r>
          </a:p>
          <a:p>
            <a:r>
              <a:rPr lang="tr-TR" dirty="0" err="1" smtClean="0"/>
              <a:t>İnfertilite</a:t>
            </a:r>
            <a:r>
              <a:rPr lang="tr-TR" dirty="0" smtClean="0"/>
              <a:t> oranı % 18</a:t>
            </a:r>
            <a:endParaRPr lang="tr-TR" dirty="0"/>
          </a:p>
          <a:p>
            <a:r>
              <a:rPr lang="tr-TR" dirty="0" smtClean="0"/>
              <a:t>Gebelik komplikasyonlarında bir artış yoktur!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46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Korunması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29600" cy="4392488"/>
          </a:xfrm>
        </p:spPr>
        <p:txBody>
          <a:bodyPr/>
          <a:lstStyle/>
          <a:p>
            <a:pPr lvl="0"/>
            <a:r>
              <a:rPr lang="tr-TR" dirty="0">
                <a:solidFill>
                  <a:srgbClr val="0070C0"/>
                </a:solidFill>
              </a:rPr>
              <a:t>Gordon A et </a:t>
            </a:r>
            <a:r>
              <a:rPr lang="tr-TR" dirty="0" err="1">
                <a:solidFill>
                  <a:srgbClr val="0070C0"/>
                </a:solidFill>
              </a:rPr>
              <a:t>al.Dysgerminoma</a:t>
            </a:r>
            <a:r>
              <a:rPr lang="tr-TR" dirty="0">
                <a:solidFill>
                  <a:srgbClr val="0070C0"/>
                </a:solidFill>
              </a:rPr>
              <a:t>: a </a:t>
            </a:r>
            <a:r>
              <a:rPr lang="tr-TR" dirty="0" err="1">
                <a:solidFill>
                  <a:srgbClr val="0070C0"/>
                </a:solidFill>
              </a:rPr>
              <a:t>review</a:t>
            </a:r>
            <a:r>
              <a:rPr lang="tr-TR" dirty="0">
                <a:solidFill>
                  <a:srgbClr val="0070C0"/>
                </a:solidFill>
              </a:rPr>
              <a:t> of 158 </a:t>
            </a:r>
            <a:r>
              <a:rPr lang="tr-TR" dirty="0" err="1">
                <a:solidFill>
                  <a:srgbClr val="0070C0"/>
                </a:solidFill>
              </a:rPr>
              <a:t>cases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from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the</a:t>
            </a:r>
            <a:r>
              <a:rPr lang="tr-TR" dirty="0">
                <a:solidFill>
                  <a:srgbClr val="0070C0"/>
                </a:solidFill>
              </a:rPr>
              <a:t> Emil </a:t>
            </a:r>
            <a:r>
              <a:rPr lang="tr-TR" dirty="0" err="1">
                <a:solidFill>
                  <a:srgbClr val="0070C0"/>
                </a:solidFill>
              </a:rPr>
              <a:t>Novak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Ovarian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Tumor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Registry</a:t>
            </a:r>
            <a:r>
              <a:rPr lang="tr-TR" dirty="0">
                <a:solidFill>
                  <a:srgbClr val="0070C0"/>
                </a:solidFill>
              </a:rPr>
              <a:t>. </a:t>
            </a:r>
            <a:r>
              <a:rPr lang="tr-TR" dirty="0" err="1">
                <a:solidFill>
                  <a:srgbClr val="0070C0"/>
                </a:solidFill>
              </a:rPr>
              <a:t>Obstet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Gynecol</a:t>
            </a:r>
            <a:r>
              <a:rPr lang="tr-TR" dirty="0">
                <a:solidFill>
                  <a:srgbClr val="0070C0"/>
                </a:solidFill>
              </a:rPr>
              <a:t> 1981; 58:497.</a:t>
            </a:r>
          </a:p>
          <a:p>
            <a:pPr lvl="0"/>
            <a:r>
              <a:rPr lang="tr-TR" dirty="0"/>
              <a:t>N=98</a:t>
            </a:r>
          </a:p>
          <a:p>
            <a:pPr lvl="0"/>
            <a:r>
              <a:rPr lang="tr-TR" dirty="0" err="1"/>
              <a:t>S</a:t>
            </a:r>
            <a:r>
              <a:rPr lang="tr-TR" dirty="0" err="1" smtClean="0"/>
              <a:t>tage</a:t>
            </a:r>
            <a:r>
              <a:rPr lang="tr-TR" dirty="0" smtClean="0"/>
              <a:t> </a:t>
            </a:r>
            <a:r>
              <a:rPr lang="tr-TR" dirty="0"/>
              <a:t>IA </a:t>
            </a:r>
            <a:r>
              <a:rPr lang="tr-TR" dirty="0" err="1" smtClean="0"/>
              <a:t>disgerminom</a:t>
            </a:r>
            <a:endParaRPr lang="tr-TR" dirty="0"/>
          </a:p>
          <a:p>
            <a:pPr lvl="0"/>
            <a:r>
              <a:rPr lang="tr-TR" dirty="0"/>
              <a:t>9 </a:t>
            </a:r>
            <a:r>
              <a:rPr lang="tr-TR" dirty="0" smtClean="0"/>
              <a:t> hastada karşı </a:t>
            </a:r>
            <a:r>
              <a:rPr lang="tr-TR" dirty="0" err="1" smtClean="0"/>
              <a:t>overde</a:t>
            </a:r>
            <a:r>
              <a:rPr lang="tr-TR" dirty="0" smtClean="0"/>
              <a:t> tümör gelişti</a:t>
            </a:r>
            <a:endParaRPr lang="tr-TR" dirty="0"/>
          </a:p>
          <a:p>
            <a:pPr lvl="0"/>
            <a:r>
              <a:rPr lang="tr-TR" dirty="0" smtClean="0"/>
              <a:t>Normal görünen karşı </a:t>
            </a:r>
            <a:r>
              <a:rPr lang="tr-TR" dirty="0" err="1" smtClean="0"/>
              <a:t>overe</a:t>
            </a:r>
            <a:r>
              <a:rPr lang="tr-TR" dirty="0" smtClean="0"/>
              <a:t> rutin biyopsi yapılması uluslar arası kabul gören bir uygulama değildir!</a:t>
            </a:r>
            <a:endParaRPr lang="tr-TR" dirty="0"/>
          </a:p>
          <a:p>
            <a:pPr lvl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8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Korunması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mtClean="0"/>
              <a:t>	Her </a:t>
            </a:r>
            <a:r>
              <a:rPr lang="tr-TR" dirty="0" smtClean="0"/>
              <a:t>iki </a:t>
            </a:r>
            <a:r>
              <a:rPr lang="tr-TR" dirty="0" err="1" smtClean="0"/>
              <a:t>overide</a:t>
            </a:r>
            <a:r>
              <a:rPr lang="tr-TR" dirty="0" smtClean="0"/>
              <a:t> tutulmuş olgular BSO uygulanarak </a:t>
            </a:r>
            <a:r>
              <a:rPr lang="tr-TR" dirty="0" err="1" smtClean="0"/>
              <a:t>donör</a:t>
            </a:r>
            <a:r>
              <a:rPr lang="tr-TR" dirty="0" smtClean="0"/>
              <a:t> oosit programlarına alınabilir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GHOT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Over</a:t>
            </a:r>
            <a:r>
              <a:rPr lang="tr-TR" dirty="0" smtClean="0"/>
              <a:t> tümörlerinin %20-25’i  </a:t>
            </a:r>
          </a:p>
          <a:p>
            <a:r>
              <a:rPr lang="tr-TR" dirty="0" smtClean="0"/>
              <a:t>&lt;20 yaş %50-70 </a:t>
            </a:r>
          </a:p>
          <a:p>
            <a:r>
              <a:rPr lang="tr-TR" dirty="0" smtClean="0"/>
              <a:t>%95’i </a:t>
            </a:r>
            <a:r>
              <a:rPr lang="tr-TR" dirty="0" err="1" smtClean="0"/>
              <a:t>benign</a:t>
            </a:r>
            <a:r>
              <a:rPr lang="tr-TR" dirty="0" smtClean="0"/>
              <a:t> (en sık </a:t>
            </a:r>
            <a:r>
              <a:rPr lang="tr-TR" dirty="0" err="1" smtClean="0"/>
              <a:t>matür</a:t>
            </a:r>
            <a:r>
              <a:rPr lang="tr-TR" dirty="0" smtClean="0"/>
              <a:t> </a:t>
            </a:r>
            <a:r>
              <a:rPr lang="tr-TR" dirty="0" err="1" smtClean="0"/>
              <a:t>teratom</a:t>
            </a:r>
            <a:r>
              <a:rPr lang="tr-TR" dirty="0" smtClean="0"/>
              <a:t>) </a:t>
            </a:r>
          </a:p>
          <a:p>
            <a:r>
              <a:rPr lang="tr-TR" dirty="0" smtClean="0"/>
              <a:t>%5’i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</a:p>
          <a:p>
            <a:r>
              <a:rPr lang="tr-TR" dirty="0" smtClean="0"/>
              <a:t>Çocuklarda 1/3’i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tümörlerinin %3-5’i  </a:t>
            </a:r>
          </a:p>
          <a:p>
            <a:r>
              <a:rPr lang="tr-TR" dirty="0" err="1" smtClean="0"/>
              <a:t>İnsidans</a:t>
            </a:r>
            <a:r>
              <a:rPr lang="tr-TR" dirty="0" smtClean="0"/>
              <a:t> 0.2-0.4/100.000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err="1" smtClean="0"/>
              <a:t>Fertilite</a:t>
            </a:r>
            <a:r>
              <a:rPr lang="tr-TR" sz="3600" b="1" dirty="0" smtClean="0"/>
              <a:t> korunması-İleri evre hastalık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Fertility-preserving surgery for advanced stage ovarian germ cell tumors</a:t>
            </a:r>
          </a:p>
          <a:p>
            <a:pPr>
              <a:buNone/>
            </a:pPr>
            <a:r>
              <a:rPr lang="tr-TR" sz="2800" i="1" dirty="0" err="1" smtClean="0"/>
              <a:t>Dimitrios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Nasioudis</a:t>
            </a:r>
            <a:r>
              <a:rPr lang="tr-TR" sz="2800" i="1" dirty="0" smtClean="0"/>
              <a:t> et. al</a:t>
            </a:r>
          </a:p>
          <a:p>
            <a:pPr>
              <a:buNone/>
            </a:pPr>
            <a:r>
              <a:rPr lang="tr-TR" sz="2800" b="1" dirty="0" smtClean="0"/>
              <a:t>Amaç: </a:t>
            </a:r>
            <a:r>
              <a:rPr lang="tr-TR" sz="2800" dirty="0" smtClean="0"/>
              <a:t>Evre II-IV </a:t>
            </a:r>
            <a:r>
              <a:rPr lang="tr-TR" sz="2800" dirty="0" err="1" smtClean="0"/>
              <a:t>Malign</a:t>
            </a:r>
            <a:r>
              <a:rPr lang="tr-TR" sz="2800" dirty="0" smtClean="0"/>
              <a:t> GHT  de </a:t>
            </a:r>
            <a:r>
              <a:rPr lang="tr-TR" sz="2800" dirty="0" err="1" smtClean="0"/>
              <a:t>fertilite</a:t>
            </a:r>
            <a:r>
              <a:rPr lang="tr-TR" sz="2800" dirty="0" smtClean="0"/>
              <a:t> koruyucu cerrahinin </a:t>
            </a:r>
            <a:r>
              <a:rPr lang="tr-TR" sz="2800" dirty="0" err="1" smtClean="0"/>
              <a:t>prevalansı</a:t>
            </a:r>
            <a:r>
              <a:rPr lang="tr-TR" sz="2800" dirty="0" smtClean="0"/>
              <a:t> ve güvenliğinin saptanması</a:t>
            </a:r>
          </a:p>
          <a:p>
            <a:pPr>
              <a:buNone/>
            </a:pPr>
            <a:r>
              <a:rPr lang="tr-TR" sz="2800" dirty="0" smtClean="0"/>
              <a:t>n:526 hasta  (Koruyucu cerrahi % 75-80)</a:t>
            </a:r>
          </a:p>
          <a:p>
            <a:pPr>
              <a:buNone/>
            </a:pPr>
            <a:r>
              <a:rPr lang="tr-TR" sz="2800" b="1" dirty="0" smtClean="0"/>
              <a:t>Sonuç</a:t>
            </a:r>
            <a:r>
              <a:rPr lang="tr-TR" sz="2800" dirty="0" smtClean="0"/>
              <a:t>: İleri evre </a:t>
            </a:r>
            <a:r>
              <a:rPr lang="tr-TR" sz="2800" dirty="0" err="1" smtClean="0"/>
              <a:t>malign</a:t>
            </a:r>
            <a:r>
              <a:rPr lang="tr-TR" sz="2800" dirty="0" smtClean="0"/>
              <a:t> GHT de </a:t>
            </a:r>
            <a:r>
              <a:rPr lang="tr-TR" sz="2800" dirty="0" err="1" smtClean="0"/>
              <a:t>fertilite</a:t>
            </a:r>
            <a:r>
              <a:rPr lang="tr-TR" sz="2800" dirty="0" smtClean="0"/>
              <a:t> koruyucu cerrahinin ortalama yaşam süresi üzerinde olumsuz bir etkisi yoktur.</a:t>
            </a:r>
          </a:p>
          <a:p>
            <a:pPr>
              <a:buNone/>
            </a:pPr>
            <a:r>
              <a:rPr lang="tr-TR" sz="2800" b="1" dirty="0" err="1" smtClean="0"/>
              <a:t>Gynecologic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Oncology</a:t>
            </a:r>
            <a:r>
              <a:rPr lang="tr-TR" sz="2800" b="1" dirty="0" smtClean="0"/>
              <a:t> 147 (2017) 493–496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 smtClean="0"/>
              <a:t>İnkomplet</a:t>
            </a:r>
            <a:r>
              <a:rPr lang="tr-TR" sz="4000" b="1" dirty="0" smtClean="0"/>
              <a:t> cerrahi</a:t>
            </a:r>
            <a:endParaRPr lang="tr-TR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l"/>
            <a:r>
              <a:rPr lang="tr-TR" sz="4000" dirty="0" smtClean="0"/>
              <a:t>                          </a:t>
            </a:r>
            <a:r>
              <a:rPr lang="tr-TR" sz="4000" b="1" dirty="0" err="1" smtClean="0"/>
              <a:t>Nüks</a:t>
            </a:r>
            <a:r>
              <a:rPr lang="tr-TR" sz="4000" b="1" dirty="0" smtClean="0"/>
              <a:t> hastalık</a:t>
            </a: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8229600" cy="3024336"/>
          </a:xfrm>
        </p:spPr>
        <p:txBody>
          <a:bodyPr/>
          <a:lstStyle/>
          <a:p>
            <a:r>
              <a:rPr lang="tr-TR" dirty="0" smtClean="0"/>
              <a:t>Tedavinin bitiminden sonraki ilk 2 yıl risk en yüksektir</a:t>
            </a:r>
            <a:endParaRPr lang="tr-TR" dirty="0"/>
          </a:p>
          <a:p>
            <a:r>
              <a:rPr lang="tr-TR" dirty="0" err="1" smtClean="0"/>
              <a:t>Rekürrens</a:t>
            </a:r>
            <a:r>
              <a:rPr lang="tr-TR" dirty="0" smtClean="0"/>
              <a:t> genellikle tümör belirteçlerinde yükselme</a:t>
            </a:r>
          </a:p>
          <a:p>
            <a:pPr>
              <a:buNone/>
            </a:pPr>
            <a:r>
              <a:rPr lang="tr-TR" dirty="0" smtClean="0"/>
              <a:t>					veya</a:t>
            </a:r>
            <a:endParaRPr lang="tr-TR" dirty="0"/>
          </a:p>
          <a:p>
            <a:r>
              <a:rPr lang="tr-TR" dirty="0" smtClean="0"/>
              <a:t>Radyolojik çalışmalarda yeni hastalık görülmesi ile saptanır!</a:t>
            </a:r>
            <a:endParaRPr lang="tr-TR" dirty="0"/>
          </a:p>
          <a:p>
            <a:pPr lvl="0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83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Sadece cerrahi yapılan grup</a:t>
            </a:r>
            <a:r>
              <a:rPr lang="tr-TR" dirty="0" smtClean="0">
                <a:sym typeface="Symbol"/>
              </a:rPr>
              <a:t> cerrahi+BEP</a:t>
            </a:r>
          </a:p>
          <a:p>
            <a:pPr>
              <a:buNone/>
            </a:pPr>
            <a:endParaRPr lang="tr-TR" dirty="0" smtClean="0">
              <a:sym typeface="Symbol"/>
            </a:endParaRPr>
          </a:p>
          <a:p>
            <a:r>
              <a:rPr lang="tr-TR" dirty="0" smtClean="0"/>
              <a:t>Kemoterapi ile tedavi edilen grup(</a:t>
            </a:r>
            <a:r>
              <a:rPr lang="tr-TR" dirty="0" err="1" smtClean="0"/>
              <a:t>adjuvan</a:t>
            </a:r>
            <a:r>
              <a:rPr lang="tr-TR" dirty="0" smtClean="0"/>
              <a:t> tedavi veya evre IV hastalıkta ilk tedavi olarak)</a:t>
            </a:r>
            <a:r>
              <a:rPr lang="tr-TR" dirty="0" smtClean="0">
                <a:sym typeface="Symbol"/>
              </a:rPr>
              <a:t> </a:t>
            </a:r>
            <a:r>
              <a:rPr lang="tr-TR" dirty="0" smtClean="0"/>
              <a:t> platin bazlı rejim ile tedavi tekrarı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DATA  SON DERECE SINIRLIDIR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err="1" smtClean="0"/>
              <a:t>Nüks</a:t>
            </a:r>
            <a:r>
              <a:rPr lang="tr-TR" sz="4000" b="1" dirty="0" smtClean="0"/>
              <a:t> hastalık</a:t>
            </a:r>
            <a:endParaRPr lang="tr-TR" sz="4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 ve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Adelosanlarda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Yönetim</a:t>
            </a: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r>
              <a:rPr lang="tr-TR" dirty="0" smtClean="0"/>
              <a:t>Erişkin kadından farklıdır</a:t>
            </a:r>
            <a:endParaRPr lang="tr-TR" dirty="0"/>
          </a:p>
          <a:p>
            <a:r>
              <a:rPr lang="tr-TR" dirty="0" smtClean="0"/>
              <a:t>Optimal yaklaşım henüz tam belirlenmemiştir.</a:t>
            </a:r>
            <a:endParaRPr lang="tr-TR" dirty="0"/>
          </a:p>
          <a:p>
            <a:r>
              <a:rPr lang="tr-TR" dirty="0" smtClean="0"/>
              <a:t>Güncel cerrahi yaklaşım;</a:t>
            </a:r>
          </a:p>
          <a:p>
            <a:pPr marL="0" indent="0">
              <a:buNone/>
            </a:pPr>
            <a:r>
              <a:rPr lang="tr-TR" dirty="0">
                <a:sym typeface="Symbol"/>
              </a:rPr>
              <a:t>	</a:t>
            </a:r>
            <a:r>
              <a:rPr lang="tr-TR" dirty="0" smtClean="0">
                <a:sym typeface="Symbol"/>
              </a:rPr>
              <a:t> </a:t>
            </a:r>
            <a:r>
              <a:rPr lang="tr-TR" dirty="0" smtClean="0"/>
              <a:t>periton sitolojisi, </a:t>
            </a:r>
          </a:p>
          <a:p>
            <a:pPr marL="0" indent="0">
              <a:buNone/>
            </a:pPr>
            <a:r>
              <a:rPr lang="tr-TR" dirty="0">
                <a:sym typeface="Symbol"/>
              </a:rPr>
              <a:t>	</a:t>
            </a:r>
            <a:r>
              <a:rPr lang="tr-TR" dirty="0" smtClean="0">
                <a:sym typeface="Symbol"/>
              </a:rPr>
              <a:t> </a:t>
            </a:r>
            <a:r>
              <a:rPr lang="tr-TR" dirty="0" err="1" smtClean="0"/>
              <a:t>primer</a:t>
            </a:r>
            <a:r>
              <a:rPr lang="tr-TR" dirty="0" smtClean="0"/>
              <a:t> tümörlerin çıkarılması, </a:t>
            </a:r>
          </a:p>
          <a:p>
            <a:pPr marL="0" indent="0">
              <a:buNone/>
            </a:pPr>
            <a:r>
              <a:rPr lang="tr-TR" dirty="0">
                <a:sym typeface="Symbol"/>
              </a:rPr>
              <a:t>	</a:t>
            </a:r>
            <a:r>
              <a:rPr lang="tr-TR" dirty="0" smtClean="0">
                <a:sym typeface="Symbol"/>
              </a:rPr>
              <a:t></a:t>
            </a:r>
            <a:r>
              <a:rPr lang="tr-TR" dirty="0" smtClean="0"/>
              <a:t> şüpheli </a:t>
            </a:r>
            <a:r>
              <a:rPr lang="tr-TR" dirty="0" err="1" smtClean="0"/>
              <a:t>implant</a:t>
            </a:r>
            <a:r>
              <a:rPr lang="tr-TR" dirty="0" smtClean="0"/>
              <a:t> ve lenf </a:t>
            </a:r>
            <a:r>
              <a:rPr lang="tr-TR" dirty="0" err="1" smtClean="0"/>
              <a:t>nodlarının</a:t>
            </a:r>
            <a:r>
              <a:rPr lang="tr-TR" dirty="0" smtClean="0"/>
              <a:t> </a:t>
            </a:r>
            <a:r>
              <a:rPr lang="tr-TR" dirty="0" err="1" smtClean="0"/>
              <a:t>ekzisyonu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>
                <a:sym typeface="Symbol"/>
              </a:rPr>
              <a:t>	</a:t>
            </a:r>
            <a:r>
              <a:rPr lang="tr-TR" dirty="0" smtClean="0">
                <a:sym typeface="Symbol"/>
              </a:rPr>
              <a:t> </a:t>
            </a:r>
            <a:r>
              <a:rPr lang="tr-TR" dirty="0" smtClean="0"/>
              <a:t>başka biyopsi yapılmaz</a:t>
            </a:r>
            <a:endParaRPr lang="tr-TR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/>
              <a:t>(</a:t>
            </a:r>
            <a:r>
              <a:rPr lang="tr-TR" sz="2400" dirty="0" err="1"/>
              <a:t>Children’s</a:t>
            </a:r>
            <a:r>
              <a:rPr lang="tr-TR" sz="2400" dirty="0"/>
              <a:t> </a:t>
            </a:r>
            <a:r>
              <a:rPr lang="tr-TR" sz="2400" dirty="0" err="1"/>
              <a:t>Oncology</a:t>
            </a:r>
            <a:r>
              <a:rPr lang="tr-TR" sz="2400" dirty="0"/>
              <a:t> </a:t>
            </a:r>
            <a:r>
              <a:rPr lang="tr-TR" sz="2400" dirty="0" err="1"/>
              <a:t>Group</a:t>
            </a:r>
            <a:r>
              <a:rPr lang="tr-TR" sz="2400" dirty="0"/>
              <a:t> </a:t>
            </a:r>
            <a:r>
              <a:rPr lang="tr-TR" sz="2400" dirty="0" err="1"/>
              <a:t>Rare</a:t>
            </a:r>
            <a:r>
              <a:rPr lang="tr-TR" sz="2400" dirty="0"/>
              <a:t> </a:t>
            </a:r>
            <a:r>
              <a:rPr lang="tr-TR" sz="2400" dirty="0" err="1"/>
              <a:t>Tumors</a:t>
            </a:r>
            <a:r>
              <a:rPr lang="tr-TR" sz="2400" dirty="0"/>
              <a:t> </a:t>
            </a:r>
            <a:r>
              <a:rPr lang="tr-TR" sz="2400" dirty="0" err="1"/>
              <a:t>Disease</a:t>
            </a:r>
            <a:r>
              <a:rPr lang="tr-TR" sz="2400" dirty="0"/>
              <a:t> </a:t>
            </a:r>
            <a:r>
              <a:rPr lang="tr-TR" sz="2400" dirty="0" err="1"/>
              <a:t>Committee</a:t>
            </a:r>
            <a:r>
              <a:rPr lang="tr-TR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2021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 ve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Adelosanlarda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Yönetim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8229600" cy="4392488"/>
          </a:xfrm>
        </p:spPr>
        <p:txBody>
          <a:bodyPr/>
          <a:lstStyle/>
          <a:p>
            <a:r>
              <a:rPr lang="tr-TR" dirty="0" smtClean="0"/>
              <a:t>Evre IA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Germ</a:t>
            </a:r>
            <a:r>
              <a:rPr lang="tr-TR" dirty="0" smtClean="0"/>
              <a:t> Hücreli Tümörlerde </a:t>
            </a:r>
            <a:r>
              <a:rPr lang="tr-TR" dirty="0" err="1" smtClean="0"/>
              <a:t>survi</a:t>
            </a:r>
            <a:r>
              <a:rPr lang="tr-TR" dirty="0" smtClean="0"/>
              <a:t> iyidir.</a:t>
            </a:r>
            <a:endParaRPr lang="tr-TR" dirty="0"/>
          </a:p>
          <a:p>
            <a:r>
              <a:rPr lang="tr-TR" dirty="0" err="1" smtClean="0"/>
              <a:t>Adjuvan</a:t>
            </a:r>
            <a:r>
              <a:rPr lang="tr-TR" dirty="0" smtClean="0"/>
              <a:t> kemoterapi genellikle ileri evre olgularda rutin olarak verilir.</a:t>
            </a:r>
            <a:endParaRPr lang="tr-TR" dirty="0"/>
          </a:p>
          <a:p>
            <a:r>
              <a:rPr lang="tr-TR" dirty="0"/>
              <a:t>BEP  </a:t>
            </a:r>
            <a:r>
              <a:rPr lang="tr-TR" dirty="0" smtClean="0"/>
              <a:t>tavsiye edilir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6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Kötü </a:t>
            </a:r>
            <a:r>
              <a:rPr lang="tr-TR" sz="4000" b="1" dirty="0" err="1" smtClean="0"/>
              <a:t>Prognoz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600" dirty="0" smtClean="0"/>
          </a:p>
          <a:p>
            <a:r>
              <a:rPr lang="tr-TR" sz="3600" dirty="0" smtClean="0"/>
              <a:t>İleri hasta yaşı (&gt;45)</a:t>
            </a:r>
          </a:p>
          <a:p>
            <a:r>
              <a:rPr lang="tr-TR" sz="3600" dirty="0" smtClean="0"/>
              <a:t>İleri evre </a:t>
            </a:r>
          </a:p>
          <a:p>
            <a:r>
              <a:rPr lang="tr-TR" sz="3600" dirty="0" smtClean="0"/>
              <a:t>Yüksek </a:t>
            </a:r>
            <a:r>
              <a:rPr lang="tr-TR" sz="3600" dirty="0" err="1" smtClean="0"/>
              <a:t>hCGve</a:t>
            </a:r>
            <a:r>
              <a:rPr lang="tr-TR" sz="3600" dirty="0" smtClean="0"/>
              <a:t> AFP seviyeleri</a:t>
            </a:r>
          </a:p>
          <a:p>
            <a:r>
              <a:rPr lang="tr-TR" sz="3600" dirty="0" smtClean="0"/>
              <a:t>Tümörün </a:t>
            </a:r>
            <a:r>
              <a:rPr lang="tr-TR" sz="3600" dirty="0" err="1" smtClean="0"/>
              <a:t>inkomplet</a:t>
            </a:r>
            <a:r>
              <a:rPr lang="tr-TR" sz="3600" dirty="0" smtClean="0"/>
              <a:t> rezeksiyonu</a:t>
            </a:r>
          </a:p>
          <a:p>
            <a:r>
              <a:rPr lang="tr-TR" sz="3600" dirty="0" err="1" smtClean="0"/>
              <a:t>Yolksak</a:t>
            </a:r>
            <a:r>
              <a:rPr lang="tr-TR" sz="3600" dirty="0" smtClean="0"/>
              <a:t> (primitif </a:t>
            </a:r>
            <a:r>
              <a:rPr lang="tr-TR" sz="3600" dirty="0" err="1" smtClean="0"/>
              <a:t>endodermal</a:t>
            </a:r>
            <a:r>
              <a:rPr lang="tr-TR" sz="3600" dirty="0" smtClean="0"/>
              <a:t>) tümör histolojisi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Sonuç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GHOT  tipik olarak hayatın ilk 2 </a:t>
            </a:r>
            <a:r>
              <a:rPr lang="tr-T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dekatında</a:t>
            </a: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ortaya çıkar </a:t>
            </a:r>
            <a:endParaRPr lang="en-US" dirty="0" smtClean="0"/>
          </a:p>
          <a:p>
            <a:r>
              <a:rPr lang="tr-TR" dirty="0" smtClean="0"/>
              <a:t>Klinikte USG</a:t>
            </a:r>
            <a:r>
              <a:rPr lang="en-US" dirty="0" smtClean="0"/>
              <a:t>, </a:t>
            </a:r>
            <a:r>
              <a:rPr lang="tr-TR" dirty="0" smtClean="0"/>
              <a:t>CT veya her iki görüntülemeler yapılır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Tümör belirteçleri </a:t>
            </a:r>
            <a:r>
              <a:rPr lang="en-US" dirty="0" smtClean="0"/>
              <a:t>AFP, LDH, β-</a:t>
            </a:r>
            <a:r>
              <a:rPr lang="en-US" dirty="0" err="1" smtClean="0"/>
              <a:t>hCG</a:t>
            </a:r>
            <a:r>
              <a:rPr lang="en-US" dirty="0" smtClean="0"/>
              <a:t>, and Ca-125</a:t>
            </a:r>
            <a:r>
              <a:rPr lang="tr-TR" dirty="0" smtClean="0"/>
              <a:t> kanda bakılır</a:t>
            </a:r>
            <a:endParaRPr lang="en-US" dirty="0" smtClean="0"/>
          </a:p>
          <a:p>
            <a:r>
              <a:rPr lang="tr-TR" dirty="0" err="1" smtClean="0"/>
              <a:t>Fertilite</a:t>
            </a:r>
            <a:r>
              <a:rPr lang="tr-TR" dirty="0" smtClean="0"/>
              <a:t> koruyucu cerrahide USO standart cerrahi işlemdir, genellikle cerrahi </a:t>
            </a:r>
            <a:r>
              <a:rPr lang="tr-TR" dirty="0" err="1" smtClean="0"/>
              <a:t>evreleme</a:t>
            </a:r>
            <a:r>
              <a:rPr lang="tr-TR" dirty="0" smtClean="0"/>
              <a:t> yapılır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/>
              <a:t>Sonuç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253"/>
          </a:xfrm>
        </p:spPr>
        <p:txBody>
          <a:bodyPr/>
          <a:lstStyle/>
          <a:p>
            <a:r>
              <a:rPr lang="tr-TR" sz="2800" dirty="0" err="1" smtClean="0"/>
              <a:t>Kemosensitif</a:t>
            </a:r>
            <a:r>
              <a:rPr lang="tr-TR" sz="2800" dirty="0" smtClean="0"/>
              <a:t> tümörlerde cerrahi </a:t>
            </a:r>
            <a:r>
              <a:rPr lang="tr-TR" sz="2800" dirty="0" err="1" smtClean="0"/>
              <a:t>debukingin</a:t>
            </a:r>
            <a:r>
              <a:rPr lang="tr-TR" sz="2800" dirty="0" smtClean="0"/>
              <a:t> işleminin rolü tam anlaşılamamıştır.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BEP</a:t>
            </a:r>
            <a:r>
              <a:rPr lang="en-US" sz="2800" dirty="0" smtClean="0"/>
              <a:t> </a:t>
            </a:r>
            <a:r>
              <a:rPr lang="tr-TR" sz="2800" dirty="0" smtClean="0"/>
              <a:t>kemoterapisi </a:t>
            </a:r>
            <a:r>
              <a:rPr lang="en-US" sz="2800" dirty="0" smtClean="0"/>
              <a:t> </a:t>
            </a:r>
            <a:r>
              <a:rPr lang="tr-TR" sz="2800" dirty="0" smtClean="0"/>
              <a:t>genellikle kullanılır</a:t>
            </a:r>
            <a:endParaRPr lang="en-US" sz="2800" dirty="0" smtClean="0"/>
          </a:p>
          <a:p>
            <a:r>
              <a:rPr lang="tr-TR" sz="2800" dirty="0" err="1" smtClean="0"/>
              <a:t>Fertilite</a:t>
            </a:r>
            <a:r>
              <a:rPr lang="tr-TR" sz="2800" dirty="0" smtClean="0"/>
              <a:t> koruyucu cerrahi sonrası BEP kemoterapisi alan hastaların çoğunda </a:t>
            </a:r>
            <a:r>
              <a:rPr lang="tr-TR" sz="2800" dirty="0" err="1" smtClean="0"/>
              <a:t>menstruel</a:t>
            </a:r>
            <a:r>
              <a:rPr lang="tr-TR" sz="2800" dirty="0" smtClean="0"/>
              <a:t> fonksiyonlar normale döner.</a:t>
            </a:r>
            <a:r>
              <a:rPr lang="en-US" sz="2800" dirty="0" smtClean="0"/>
              <a:t> </a:t>
            </a:r>
          </a:p>
          <a:p>
            <a:r>
              <a:rPr lang="tr-TR" sz="2800" dirty="0" err="1" smtClean="0"/>
              <a:t>Fertilite</a:t>
            </a:r>
            <a:r>
              <a:rPr lang="tr-TR" sz="2800" dirty="0" smtClean="0"/>
              <a:t> oranları normal </a:t>
            </a:r>
            <a:r>
              <a:rPr lang="tr-TR" sz="2800" dirty="0" err="1" smtClean="0"/>
              <a:t>populasyona</a:t>
            </a:r>
            <a:r>
              <a:rPr lang="tr-TR" sz="2800" dirty="0" smtClean="0"/>
              <a:t> yakındır</a:t>
            </a:r>
          </a:p>
          <a:p>
            <a:r>
              <a:rPr lang="tr-TR" sz="2800" dirty="0" smtClean="0"/>
              <a:t>Erken gebelik kaybı ve </a:t>
            </a:r>
            <a:r>
              <a:rPr lang="tr-TR" sz="2800" dirty="0" err="1" smtClean="0"/>
              <a:t>teratojenite</a:t>
            </a:r>
            <a:r>
              <a:rPr lang="tr-TR" sz="2800" dirty="0" smtClean="0"/>
              <a:t> risklerinde belirgin bir </a:t>
            </a:r>
            <a:r>
              <a:rPr lang="tr-TR" sz="2800" smtClean="0"/>
              <a:t>artış yoktur!</a:t>
            </a:r>
            <a:endParaRPr lang="en-US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274459" cy="6858000"/>
          </a:xfrm>
          <a:prstGeom prst="rect">
            <a:avLst/>
          </a:prstGeom>
        </p:spPr>
      </p:pic>
      <p:sp>
        <p:nvSpPr>
          <p:cNvPr id="6" name="Unvan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5256584" cy="1143000"/>
          </a:xfrm>
        </p:spPr>
        <p:txBody>
          <a:bodyPr>
            <a:noAutofit/>
          </a:bodyPr>
          <a:lstStyle/>
          <a:p>
            <a:r>
              <a:rPr lang="tr-TR" sz="8000" i="1" dirty="0" smtClean="0">
                <a:ln w="0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Teşekkürler</a:t>
            </a:r>
            <a:endParaRPr lang="tr-TR" sz="8000" i="1" dirty="0">
              <a:ln w="0"/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23528" y="5301208"/>
            <a:ext cx="3392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Kapuzbaşı Şelalesi</a:t>
            </a:r>
          </a:p>
          <a:p>
            <a:r>
              <a:rPr lang="tr-TR" sz="3200" b="1" i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Yahyalı/Kayseri</a:t>
            </a:r>
            <a:endParaRPr lang="tr-TR" sz="3200" b="1" i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tr-TR" sz="4000" b="1" dirty="0" smtClean="0"/>
              <a:t>GHOT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tr-TR" dirty="0" smtClean="0"/>
              <a:t>Erken tanı ve </a:t>
            </a:r>
            <a:r>
              <a:rPr lang="tr-TR" dirty="0" err="1" smtClean="0"/>
              <a:t>multiajan</a:t>
            </a:r>
            <a:r>
              <a:rPr lang="tr-TR" dirty="0" smtClean="0"/>
              <a:t> kemoterapi yüksek kür oranları sağlar (</a:t>
            </a:r>
            <a:r>
              <a:rPr lang="en-US" dirty="0" smtClean="0"/>
              <a:t>85.6%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 smtClean="0"/>
              <a:t>Nüks</a:t>
            </a:r>
            <a:r>
              <a:rPr lang="tr-TR" dirty="0" smtClean="0"/>
              <a:t> hastalarda </a:t>
            </a:r>
            <a:r>
              <a:rPr lang="tr-TR" dirty="0" err="1" smtClean="0"/>
              <a:t>survival</a:t>
            </a:r>
            <a:r>
              <a:rPr lang="tr-TR" dirty="0" smtClean="0"/>
              <a:t> beklentileri azalır</a:t>
            </a:r>
            <a:endParaRPr lang="tr-TR" dirty="0"/>
          </a:p>
          <a:p>
            <a:r>
              <a:rPr lang="tr-TR" dirty="0" err="1" smtClean="0"/>
              <a:t>Multidisipliner</a:t>
            </a:r>
            <a:r>
              <a:rPr lang="tr-TR" dirty="0" smtClean="0"/>
              <a:t> yaklaşım gerektirirler</a:t>
            </a:r>
            <a:endParaRPr lang="tr-TR" dirty="0"/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tr-TR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GHOT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tr-TR" dirty="0" smtClean="0"/>
              <a:t>En sık hayatın ilk iki </a:t>
            </a:r>
            <a:r>
              <a:rPr lang="tr-TR" dirty="0" err="1" smtClean="0"/>
              <a:t>dekatında</a:t>
            </a:r>
            <a:r>
              <a:rPr lang="tr-TR" dirty="0" smtClean="0"/>
              <a:t> görülür</a:t>
            </a:r>
            <a:endParaRPr lang="tr-TR" dirty="0"/>
          </a:p>
          <a:p>
            <a:r>
              <a:rPr lang="tr-TR" dirty="0" smtClean="0"/>
              <a:t>Her yaşta görülebilir</a:t>
            </a:r>
            <a:endParaRPr lang="tr-TR" dirty="0"/>
          </a:p>
          <a:p>
            <a:r>
              <a:rPr lang="tr-TR" dirty="0" err="1" smtClean="0"/>
              <a:t>İmmatür</a:t>
            </a:r>
            <a:r>
              <a:rPr lang="tr-TR" dirty="0" smtClean="0"/>
              <a:t> </a:t>
            </a:r>
            <a:r>
              <a:rPr lang="tr-TR" dirty="0" err="1" smtClean="0"/>
              <a:t>teratomlar</a:t>
            </a:r>
            <a:r>
              <a:rPr lang="tr-TR" smtClean="0"/>
              <a:t> 50 yaştan sonra daha sık</a:t>
            </a:r>
            <a:endParaRPr lang="tr-TR" dirty="0"/>
          </a:p>
          <a:p>
            <a:pPr>
              <a:buNone/>
            </a:pPr>
            <a:r>
              <a:rPr lang="tr-TR" dirty="0" smtClean="0"/>
              <a:t>    (</a:t>
            </a:r>
            <a:r>
              <a:rPr lang="en-US" dirty="0"/>
              <a:t>A review of the Norwegian</a:t>
            </a:r>
            <a:r>
              <a:rPr lang="tr-TR" dirty="0"/>
              <a:t> </a:t>
            </a:r>
            <a:r>
              <a:rPr lang="tr-TR" dirty="0" err="1"/>
              <a:t>Cancer</a:t>
            </a:r>
            <a:r>
              <a:rPr lang="tr-TR" dirty="0"/>
              <a:t> </a:t>
            </a:r>
            <a:r>
              <a:rPr lang="tr-TR" dirty="0" err="1"/>
              <a:t>registry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8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60840" cy="539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tr-TR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SEMPTOMLAR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tr-TR" dirty="0" err="1" smtClean="0"/>
              <a:t>Pelvik</a:t>
            </a:r>
            <a:r>
              <a:rPr lang="tr-TR" dirty="0" smtClean="0"/>
              <a:t> ağrı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</a:t>
            </a:r>
            <a:r>
              <a:rPr lang="tr-TR" dirty="0" smtClean="0"/>
              <a:t>kut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suba</a:t>
            </a:r>
            <a:r>
              <a:rPr lang="tr-TR" dirty="0" smtClean="0"/>
              <a:t>kut</a:t>
            </a:r>
            <a:r>
              <a:rPr lang="en-US" dirty="0" smtClean="0"/>
              <a:t>)</a:t>
            </a:r>
            <a:endParaRPr lang="tr-TR" dirty="0"/>
          </a:p>
          <a:p>
            <a:r>
              <a:rPr lang="tr-TR" dirty="0" smtClean="0"/>
              <a:t>Anormal </a:t>
            </a:r>
            <a:r>
              <a:rPr lang="tr-TR" dirty="0" err="1" smtClean="0"/>
              <a:t>uterin</a:t>
            </a:r>
            <a:r>
              <a:rPr lang="tr-TR" dirty="0" smtClean="0"/>
              <a:t> kanama</a:t>
            </a:r>
            <a:endParaRPr lang="tr-TR" dirty="0"/>
          </a:p>
          <a:p>
            <a:r>
              <a:rPr lang="tr-TR" dirty="0" err="1" smtClean="0"/>
              <a:t>Pelvik</a:t>
            </a:r>
            <a:r>
              <a:rPr lang="tr-TR" dirty="0" smtClean="0"/>
              <a:t> veya </a:t>
            </a:r>
            <a:r>
              <a:rPr lang="tr-TR" dirty="0" err="1" smtClean="0"/>
              <a:t>abdominal</a:t>
            </a:r>
            <a:r>
              <a:rPr lang="tr-TR" dirty="0" smtClean="0"/>
              <a:t> kitle</a:t>
            </a:r>
            <a:endParaRPr lang="tr-TR" dirty="0"/>
          </a:p>
          <a:p>
            <a:r>
              <a:rPr lang="tr-TR" dirty="0" smtClean="0"/>
              <a:t>Asit</a:t>
            </a:r>
            <a:endParaRPr lang="tr-TR" dirty="0"/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5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tr-TR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tr-TR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536504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Genç bir kadında, Ultrasonda </a:t>
            </a:r>
            <a:r>
              <a:rPr lang="tr-TR" b="1" dirty="0" err="1" smtClean="0">
                <a:solidFill>
                  <a:srgbClr val="C00000"/>
                </a:solidFill>
              </a:rPr>
              <a:t>pelviste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solit</a:t>
            </a:r>
            <a:r>
              <a:rPr lang="tr-TR" b="1" dirty="0" smtClean="0">
                <a:solidFill>
                  <a:srgbClr val="C00000"/>
                </a:solidFill>
              </a:rPr>
              <a:t> kitle</a:t>
            </a:r>
            <a:endParaRPr lang="tr-TR" dirty="0"/>
          </a:p>
          <a:p>
            <a:r>
              <a:rPr lang="tr-TR" dirty="0" smtClean="0"/>
              <a:t>Üst batın, </a:t>
            </a:r>
            <a:r>
              <a:rPr lang="tr-TR" dirty="0" err="1" smtClean="0"/>
              <a:t>pelvis</a:t>
            </a:r>
            <a:r>
              <a:rPr lang="tr-TR" dirty="0" smtClean="0"/>
              <a:t> ve akciğer CT</a:t>
            </a:r>
            <a:endParaRPr lang="tr-TR" dirty="0"/>
          </a:p>
          <a:p>
            <a:r>
              <a:rPr lang="tr-TR" dirty="0" smtClean="0"/>
              <a:t>MRI günümüzde CT ye göre daha çok TERCİH EDİLİYOR</a:t>
            </a: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LDH, AFP, HCG </a:t>
            </a:r>
            <a:r>
              <a:rPr lang="tr-TR" dirty="0" err="1"/>
              <a:t>etc</a:t>
            </a:r>
            <a:r>
              <a:rPr lang="tr-TR" dirty="0"/>
              <a:t> (</a:t>
            </a:r>
            <a:r>
              <a:rPr lang="tr-TR" dirty="0" smtClean="0"/>
              <a:t>Tümör  belirteçleri) belli histolojik tipleri yüksek </a:t>
            </a:r>
            <a:r>
              <a:rPr lang="tr-TR" dirty="0" err="1" smtClean="0"/>
              <a:t>sensitivite</a:t>
            </a:r>
            <a:r>
              <a:rPr lang="tr-TR" dirty="0" smtClean="0"/>
              <a:t> ve </a:t>
            </a:r>
            <a:r>
              <a:rPr lang="tr-TR" dirty="0" err="1" smtClean="0"/>
              <a:t>spesifite</a:t>
            </a:r>
            <a:r>
              <a:rPr lang="tr-TR" dirty="0" smtClean="0"/>
              <a:t> ile gösterir</a:t>
            </a:r>
            <a:endParaRPr lang="en-US" dirty="0"/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1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886</Words>
  <Application>Microsoft Office PowerPoint</Application>
  <PresentationFormat>On-screen Show (4:3)</PresentationFormat>
  <Paragraphs>201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宋体</vt:lpstr>
      <vt:lpstr>Adobe Gothic Std B</vt:lpstr>
      <vt:lpstr>Arial</vt:lpstr>
      <vt:lpstr>Calibri</vt:lpstr>
      <vt:lpstr>Symbol</vt:lpstr>
      <vt:lpstr>Office Teması</vt:lpstr>
      <vt:lpstr>Germ hücreli over tümörlerinde yönetim  </vt:lpstr>
      <vt:lpstr>Germ hücreli over tümörleri(GHOT)</vt:lpstr>
      <vt:lpstr>GHOT</vt:lpstr>
      <vt:lpstr>GHOT</vt:lpstr>
      <vt:lpstr>    GHOT</vt:lpstr>
      <vt:lpstr>PowerPoint Presentation</vt:lpstr>
      <vt:lpstr>PowerPoint Presentation</vt:lpstr>
      <vt:lpstr>   SEMPTOMLAR</vt:lpstr>
      <vt:lpstr>    TANI</vt:lpstr>
      <vt:lpstr>    TANI</vt:lpstr>
      <vt:lpstr>   YÖNETİM</vt:lpstr>
      <vt:lpstr>   Evreleme cerrahisi</vt:lpstr>
      <vt:lpstr>   Lenfadenektomi</vt:lpstr>
      <vt:lpstr>Lenfadenektomi</vt:lpstr>
      <vt:lpstr>PowerPoint Presentation</vt:lpstr>
      <vt:lpstr>   Sitoredüktif cerrahi</vt:lpstr>
      <vt:lpstr>   Sitoredüktif cerrahi</vt:lpstr>
      <vt:lpstr>   Sitoredüktif cerrahi</vt:lpstr>
      <vt:lpstr>   Adjuvan Tedavi</vt:lpstr>
      <vt:lpstr>  Adjuvant Kemoterapi</vt:lpstr>
      <vt:lpstr>  Adjuvant Kemoterapi-Survival</vt:lpstr>
      <vt:lpstr> Adjuvant kemoterapi-Toksisite</vt:lpstr>
      <vt:lpstr> Adjuvant Kemoterapi -Disgerminomlar </vt:lpstr>
      <vt:lpstr> Adjuvant Kemoterapi -Disgerminomlar</vt:lpstr>
      <vt:lpstr>Adjuvant Kemoterapi- Nondisgerminomalar</vt:lpstr>
      <vt:lpstr>Adjuvant Kemoterapi- Nondisgerminomalar</vt:lpstr>
      <vt:lpstr>   Fertilite Korunması</vt:lpstr>
      <vt:lpstr>  Fertilite Korunması</vt:lpstr>
      <vt:lpstr>Fertilite Korunması</vt:lpstr>
      <vt:lpstr>Fertilite korunması-İleri evre hastalık</vt:lpstr>
      <vt:lpstr>İnkomplet cerrahi</vt:lpstr>
      <vt:lpstr>                          Nüks hastalık </vt:lpstr>
      <vt:lpstr>Nüks hastalık</vt:lpstr>
      <vt:lpstr> Çocuk ve Adelosanlarda Yönetim </vt:lpstr>
      <vt:lpstr> Çocuk ve Adelosanlarda Yönetim</vt:lpstr>
      <vt:lpstr>Kötü Prognoz</vt:lpstr>
      <vt:lpstr>Sonuç</vt:lpstr>
      <vt:lpstr>Sonuç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PowerPoint template, Medical</dc:subject>
  <dc:creator>NDND</dc:creator>
  <cp:keywords>free, PowerPoint template, download, PPT template, PowerPoint templates, slideshow template, POT, POTX, Power Point template, slide show template, festival, Medical, Medical PowerPoint template, doctor, DNA</cp:keywords>
  <dc:description>Made by Moyea Software. To find more free PowerPoint templates, please visit http://www.dvd-ppt-slideshow.com/powerpoint-knowledge/powerpoint-templates.html</dc:description>
  <cp:lastModifiedBy>DNP</cp:lastModifiedBy>
  <cp:revision>108</cp:revision>
  <dcterms:created xsi:type="dcterms:W3CDTF">2017-04-24T12:26:40Z</dcterms:created>
  <dcterms:modified xsi:type="dcterms:W3CDTF">2018-05-10T06:50:15Z</dcterms:modified>
  <cp:category>Medical</cp:category>
</cp:coreProperties>
</file>