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07" r:id="rId2"/>
    <p:sldId id="306" r:id="rId3"/>
    <p:sldId id="291" r:id="rId4"/>
    <p:sldId id="292" r:id="rId5"/>
    <p:sldId id="274" r:id="rId6"/>
    <p:sldId id="257" r:id="rId7"/>
    <p:sldId id="258" r:id="rId8"/>
    <p:sldId id="259" r:id="rId9"/>
    <p:sldId id="271" r:id="rId10"/>
    <p:sldId id="295" r:id="rId11"/>
    <p:sldId id="294" r:id="rId12"/>
    <p:sldId id="279" r:id="rId13"/>
    <p:sldId id="282" r:id="rId14"/>
    <p:sldId id="280" r:id="rId15"/>
    <p:sldId id="281" r:id="rId16"/>
    <p:sldId id="277" r:id="rId17"/>
    <p:sldId id="285" r:id="rId18"/>
    <p:sldId id="261" r:id="rId19"/>
    <p:sldId id="260" r:id="rId20"/>
    <p:sldId id="272" r:id="rId21"/>
    <p:sldId id="262" r:id="rId22"/>
    <p:sldId id="305" r:id="rId23"/>
    <p:sldId id="297" r:id="rId24"/>
    <p:sldId id="267" r:id="rId25"/>
    <p:sldId id="270" r:id="rId26"/>
    <p:sldId id="269" r:id="rId27"/>
    <p:sldId id="266" r:id="rId28"/>
    <p:sldId id="293" r:id="rId29"/>
    <p:sldId id="268" r:id="rId30"/>
    <p:sldId id="265" r:id="rId31"/>
    <p:sldId id="302" r:id="rId32"/>
    <p:sldId id="303" r:id="rId33"/>
    <p:sldId id="304" r:id="rId34"/>
    <p:sldId id="309" r:id="rId35"/>
    <p:sldId id="308" r:id="rId3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39" autoAdjust="0"/>
    <p:restoredTop sz="94681"/>
  </p:normalViewPr>
  <p:slideViewPr>
    <p:cSldViewPr snapToGrid="0">
      <p:cViewPr varScale="1">
        <p:scale>
          <a:sx n="107" d="100"/>
          <a:sy n="107" d="100"/>
        </p:scale>
        <p:origin x="2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A48869-96D6-4743-A279-4A4CBD58150F}" type="doc">
      <dgm:prSet loTypeId="urn:microsoft.com/office/officeart/2005/8/layout/arrow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E6D11D4-98D0-6342-8980-2B68C0015BED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en-US" b="1" dirty="0" err="1" smtClean="0"/>
            <a:t>Riskler</a:t>
          </a:r>
          <a:r>
            <a:rPr lang="en-US" b="1" dirty="0" smtClean="0"/>
            <a:t>:</a:t>
          </a:r>
        </a:p>
        <a:p>
          <a:pPr algn="l"/>
          <a:r>
            <a:rPr lang="en-US" b="1" dirty="0" err="1" smtClean="0"/>
            <a:t>Rekkürensi</a:t>
          </a:r>
          <a:r>
            <a:rPr lang="en-US" b="1" dirty="0" smtClean="0"/>
            <a:t> </a:t>
          </a:r>
          <a:r>
            <a:rPr lang="en-US" b="1" dirty="0" err="1" smtClean="0"/>
            <a:t>artırabilir</a:t>
          </a:r>
          <a:endParaRPr lang="en-US" b="1" dirty="0" smtClean="0"/>
        </a:p>
        <a:p>
          <a:pPr algn="l"/>
          <a:r>
            <a:rPr lang="en-US" b="1" dirty="0" err="1" smtClean="0"/>
            <a:t>Lezyon</a:t>
          </a:r>
          <a:r>
            <a:rPr lang="en-US" b="1" dirty="0" smtClean="0"/>
            <a:t> </a:t>
          </a:r>
          <a:r>
            <a:rPr lang="en-US" b="1" dirty="0" err="1" smtClean="0"/>
            <a:t>proliferasyonu</a:t>
          </a:r>
          <a:endParaRPr lang="en-US" b="1" dirty="0"/>
        </a:p>
      </dgm:t>
    </dgm:pt>
    <dgm:pt modelId="{9E16A710-5859-924D-9D91-E0592098DC91}" type="parTrans" cxnId="{BC768AD5-75DC-AF4C-B41D-46E18960D3E8}">
      <dgm:prSet/>
      <dgm:spPr/>
      <dgm:t>
        <a:bodyPr/>
        <a:lstStyle/>
        <a:p>
          <a:endParaRPr lang="en-US"/>
        </a:p>
      </dgm:t>
    </dgm:pt>
    <dgm:pt modelId="{93D79C55-73CD-4540-9E41-8E0E97E52B0E}" type="sibTrans" cxnId="{BC768AD5-75DC-AF4C-B41D-46E18960D3E8}">
      <dgm:prSet/>
      <dgm:spPr/>
      <dgm:t>
        <a:bodyPr/>
        <a:lstStyle/>
        <a:p>
          <a:endParaRPr lang="en-US"/>
        </a:p>
      </dgm:t>
    </dgm:pt>
    <dgm:pt modelId="{98823CBF-F820-B74B-803A-05E8A8EBA6B2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solidFill>
            <a:srgbClr val="FF0000">
              <a:alpha val="60000"/>
            </a:srgbClr>
          </a:solidFill>
        </a:ln>
      </dgm:spPr>
      <dgm:t>
        <a:bodyPr/>
        <a:lstStyle/>
        <a:p>
          <a:pPr algn="l"/>
          <a:r>
            <a:rPr lang="en-US" sz="2000" b="1" dirty="0" err="1" smtClean="0"/>
            <a:t>Etkili</a:t>
          </a:r>
          <a:r>
            <a:rPr lang="en-US" sz="2000" b="1" dirty="0" smtClean="0"/>
            <a:t>:</a:t>
          </a:r>
        </a:p>
        <a:p>
          <a:pPr algn="l"/>
          <a:r>
            <a:rPr lang="en-US" sz="2000" b="1" dirty="0" err="1" smtClean="0"/>
            <a:t>Kronik</a:t>
          </a:r>
          <a:r>
            <a:rPr lang="en-US" sz="2000" b="1" dirty="0" smtClean="0"/>
            <a:t> </a:t>
          </a:r>
          <a:r>
            <a:rPr lang="en-US" sz="2000" b="1" dirty="0" err="1" smtClean="0"/>
            <a:t>pelvik</a:t>
          </a:r>
          <a:r>
            <a:rPr lang="en-US" sz="2000" b="1" dirty="0" smtClean="0"/>
            <a:t> </a:t>
          </a:r>
          <a:r>
            <a:rPr lang="en-US" sz="2000" b="1" dirty="0" err="1" smtClean="0"/>
            <a:t>ağrı</a:t>
          </a:r>
          <a:endParaRPr lang="en-US" sz="2000" b="1" dirty="0" smtClean="0"/>
        </a:p>
        <a:p>
          <a:pPr algn="l"/>
          <a:r>
            <a:rPr lang="en-US" sz="2000" b="1" dirty="0" err="1" smtClean="0"/>
            <a:t>Disparoni</a:t>
          </a:r>
          <a:endParaRPr lang="en-US" sz="2000" b="1" dirty="0" smtClean="0"/>
        </a:p>
        <a:p>
          <a:pPr algn="l"/>
          <a:r>
            <a:rPr lang="en-US" sz="2000" b="1" dirty="0" err="1" smtClean="0">
              <a:solidFill>
                <a:srgbClr val="00B0F0"/>
              </a:solidFill>
            </a:rPr>
            <a:t>Dismenore</a:t>
          </a:r>
          <a:endParaRPr lang="en-US" sz="2000" b="1" dirty="0" smtClean="0">
            <a:solidFill>
              <a:srgbClr val="00B0F0"/>
            </a:solidFill>
          </a:endParaRPr>
        </a:p>
        <a:p>
          <a:pPr algn="l"/>
          <a:r>
            <a:rPr lang="en-US" sz="2000" b="1" dirty="0" err="1" smtClean="0">
              <a:solidFill>
                <a:srgbClr val="00B0F0"/>
              </a:solidFill>
            </a:rPr>
            <a:t>Endometrioma’da</a:t>
          </a:r>
          <a:r>
            <a:rPr lang="en-US" sz="2000" b="1" dirty="0" smtClean="0">
              <a:solidFill>
                <a:srgbClr val="00B0F0"/>
              </a:solidFill>
            </a:rPr>
            <a:t> </a:t>
          </a:r>
          <a:r>
            <a:rPr lang="en-US" sz="2000" b="1" dirty="0" err="1" smtClean="0">
              <a:solidFill>
                <a:srgbClr val="00B0F0"/>
              </a:solidFill>
            </a:rPr>
            <a:t>rekkürensi</a:t>
          </a:r>
          <a:r>
            <a:rPr lang="en-US" sz="2000" b="1" dirty="0" smtClean="0">
              <a:solidFill>
                <a:srgbClr val="00B0F0"/>
              </a:solidFill>
            </a:rPr>
            <a:t> </a:t>
          </a:r>
          <a:r>
            <a:rPr lang="en-US" sz="2000" b="1" dirty="0" err="1" smtClean="0">
              <a:solidFill>
                <a:srgbClr val="00B0F0"/>
              </a:solidFill>
            </a:rPr>
            <a:t>azaltır</a:t>
          </a:r>
          <a:endParaRPr lang="en-US" sz="2000" b="1" dirty="0" smtClean="0">
            <a:solidFill>
              <a:srgbClr val="00B0F0"/>
            </a:solidFill>
          </a:endParaRPr>
        </a:p>
        <a:p>
          <a:pPr algn="l"/>
          <a:r>
            <a:rPr lang="en-US" sz="2000" b="1" dirty="0" err="1" smtClean="0"/>
            <a:t>Progresyonu</a:t>
          </a:r>
          <a:r>
            <a:rPr lang="en-US" sz="2000" b="1" dirty="0" smtClean="0"/>
            <a:t> </a:t>
          </a:r>
          <a:r>
            <a:rPr lang="en-US" sz="2000" b="1" dirty="0" err="1" smtClean="0"/>
            <a:t>azaltır</a:t>
          </a:r>
          <a:endParaRPr lang="en-US" sz="2000" b="1" dirty="0"/>
        </a:p>
      </dgm:t>
    </dgm:pt>
    <dgm:pt modelId="{75BDC108-D1C2-1146-8679-2F7BD4B1F067}" type="parTrans" cxnId="{3C639FD8-B75E-914D-A757-12AC8E5D6DE7}">
      <dgm:prSet/>
      <dgm:spPr/>
      <dgm:t>
        <a:bodyPr/>
        <a:lstStyle/>
        <a:p>
          <a:endParaRPr lang="en-US"/>
        </a:p>
      </dgm:t>
    </dgm:pt>
    <dgm:pt modelId="{35A2C8F1-F45A-B046-B939-A9B52C337978}" type="sibTrans" cxnId="{3C639FD8-B75E-914D-A757-12AC8E5D6DE7}">
      <dgm:prSet/>
      <dgm:spPr/>
      <dgm:t>
        <a:bodyPr/>
        <a:lstStyle/>
        <a:p>
          <a:endParaRPr lang="en-US"/>
        </a:p>
      </dgm:t>
    </dgm:pt>
    <dgm:pt modelId="{A6037DA5-CC60-AA4A-AC4D-EDDD8F62BED3}" type="pres">
      <dgm:prSet presAssocID="{42A48869-96D6-4743-A279-4A4CBD58150F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D9F6335-CEFD-2C41-8892-E2C7336B81C8}" type="pres">
      <dgm:prSet presAssocID="{42A48869-96D6-4743-A279-4A4CBD58150F}" presName="divider" presStyleLbl="fgShp" presStyleIdx="0" presStyleCnt="1"/>
      <dgm:spPr/>
    </dgm:pt>
    <dgm:pt modelId="{84AE4F10-0447-B448-B316-5F7B08E02D95}" type="pres">
      <dgm:prSet presAssocID="{4E6D11D4-98D0-6342-8980-2B68C0015BED}" presName="downArrow" presStyleLbl="node1" presStyleIdx="0" presStyleCnt="2"/>
      <dgm:spPr/>
    </dgm:pt>
    <dgm:pt modelId="{71F853A6-4467-8440-9858-4F75E66F7A5A}" type="pres">
      <dgm:prSet presAssocID="{4E6D11D4-98D0-6342-8980-2B68C0015BED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937740-FAD1-0C44-B59D-CBE18092FEEF}" type="pres">
      <dgm:prSet presAssocID="{98823CBF-F820-B74B-803A-05E8A8EBA6B2}" presName="upArrow" presStyleLbl="node1" presStyleIdx="1" presStyleCnt="2"/>
      <dgm:spPr/>
    </dgm:pt>
    <dgm:pt modelId="{87670F3F-CB98-5F44-B3F8-72354956AF97}" type="pres">
      <dgm:prSet presAssocID="{98823CBF-F820-B74B-803A-05E8A8EBA6B2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A40FA82-F8B5-E040-B825-C33C0FF7A36F}" type="presOf" srcId="{98823CBF-F820-B74B-803A-05E8A8EBA6B2}" destId="{87670F3F-CB98-5F44-B3F8-72354956AF97}" srcOrd="0" destOrd="0" presId="urn:microsoft.com/office/officeart/2005/8/layout/arrow3"/>
    <dgm:cxn modelId="{3C639FD8-B75E-914D-A757-12AC8E5D6DE7}" srcId="{42A48869-96D6-4743-A279-4A4CBD58150F}" destId="{98823CBF-F820-B74B-803A-05E8A8EBA6B2}" srcOrd="1" destOrd="0" parTransId="{75BDC108-D1C2-1146-8679-2F7BD4B1F067}" sibTransId="{35A2C8F1-F45A-B046-B939-A9B52C337978}"/>
    <dgm:cxn modelId="{ABF083F3-21E5-6845-BC7A-B13A80F383A1}" type="presOf" srcId="{4E6D11D4-98D0-6342-8980-2B68C0015BED}" destId="{71F853A6-4467-8440-9858-4F75E66F7A5A}" srcOrd="0" destOrd="0" presId="urn:microsoft.com/office/officeart/2005/8/layout/arrow3"/>
    <dgm:cxn modelId="{BC768AD5-75DC-AF4C-B41D-46E18960D3E8}" srcId="{42A48869-96D6-4743-A279-4A4CBD58150F}" destId="{4E6D11D4-98D0-6342-8980-2B68C0015BED}" srcOrd="0" destOrd="0" parTransId="{9E16A710-5859-924D-9D91-E0592098DC91}" sibTransId="{93D79C55-73CD-4540-9E41-8E0E97E52B0E}"/>
    <dgm:cxn modelId="{9080C2A0-2FBF-0241-9E4E-AF787CBE822B}" type="presOf" srcId="{42A48869-96D6-4743-A279-4A4CBD58150F}" destId="{A6037DA5-CC60-AA4A-AC4D-EDDD8F62BED3}" srcOrd="0" destOrd="0" presId="urn:microsoft.com/office/officeart/2005/8/layout/arrow3"/>
    <dgm:cxn modelId="{14ED2CF8-C7DC-0746-B473-A5C9C06743A6}" type="presParOf" srcId="{A6037DA5-CC60-AA4A-AC4D-EDDD8F62BED3}" destId="{FD9F6335-CEFD-2C41-8892-E2C7336B81C8}" srcOrd="0" destOrd="0" presId="urn:microsoft.com/office/officeart/2005/8/layout/arrow3"/>
    <dgm:cxn modelId="{F2879234-58F5-7144-8511-4BE484FE6892}" type="presParOf" srcId="{A6037DA5-CC60-AA4A-AC4D-EDDD8F62BED3}" destId="{84AE4F10-0447-B448-B316-5F7B08E02D95}" srcOrd="1" destOrd="0" presId="urn:microsoft.com/office/officeart/2005/8/layout/arrow3"/>
    <dgm:cxn modelId="{7E5F2164-2D0E-6646-BF75-C97BCC645CB0}" type="presParOf" srcId="{A6037DA5-CC60-AA4A-AC4D-EDDD8F62BED3}" destId="{71F853A6-4467-8440-9858-4F75E66F7A5A}" srcOrd="2" destOrd="0" presId="urn:microsoft.com/office/officeart/2005/8/layout/arrow3"/>
    <dgm:cxn modelId="{821AB001-57E3-F84D-850D-319A29911AA1}" type="presParOf" srcId="{A6037DA5-CC60-AA4A-AC4D-EDDD8F62BED3}" destId="{CD937740-FAD1-0C44-B59D-CBE18092FEEF}" srcOrd="3" destOrd="0" presId="urn:microsoft.com/office/officeart/2005/8/layout/arrow3"/>
    <dgm:cxn modelId="{55101A20-4C57-964D-B721-7191382A8A89}" type="presParOf" srcId="{A6037DA5-CC60-AA4A-AC4D-EDDD8F62BED3}" destId="{87670F3F-CB98-5F44-B3F8-72354956AF97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CF3872-4373-1F4E-85D2-C957F47530FC}" type="doc">
      <dgm:prSet loTypeId="urn:microsoft.com/office/officeart/2005/8/layout/process1" loCatId="process" qsTypeId="urn:microsoft.com/office/officeart/2005/8/quickstyle/simple4" qsCatId="simple" csTypeId="urn:microsoft.com/office/officeart/2005/8/colors/accent1_2" csCatId="accent1" phldr="1"/>
      <dgm:spPr/>
    </dgm:pt>
    <dgm:pt modelId="{990B084D-0132-F448-A962-9FCB0E9A030D}">
      <dgm:prSet phldrT="[Text]" custT="1"/>
      <dgm:spPr/>
      <dgm:t>
        <a:bodyPr/>
        <a:lstStyle/>
        <a:p>
          <a:r>
            <a:rPr lang="en-US" sz="3600" b="1" dirty="0" smtClean="0"/>
            <a:t>OK</a:t>
          </a:r>
          <a:endParaRPr lang="en-US" sz="3600" b="1" dirty="0"/>
        </a:p>
      </dgm:t>
    </dgm:pt>
    <dgm:pt modelId="{128C3E94-2366-274E-81AD-539EDF1A582F}" type="parTrans" cxnId="{956B43E6-FC4A-B746-A99E-6A01E5E24331}">
      <dgm:prSet/>
      <dgm:spPr/>
      <dgm:t>
        <a:bodyPr/>
        <a:lstStyle/>
        <a:p>
          <a:endParaRPr lang="en-US"/>
        </a:p>
      </dgm:t>
    </dgm:pt>
    <dgm:pt modelId="{1797C531-3F38-C24E-B982-FD923A646649}" type="sibTrans" cxnId="{956B43E6-FC4A-B746-A99E-6A01E5E24331}">
      <dgm:prSet/>
      <dgm:spPr/>
      <dgm:t>
        <a:bodyPr/>
        <a:lstStyle/>
        <a:p>
          <a:endParaRPr lang="en-US"/>
        </a:p>
      </dgm:t>
    </dgm:pt>
    <dgm:pt modelId="{5DB543B3-00F1-974F-AF34-F05C3C884073}">
      <dgm:prSet phldrT="[Text]" custT="1"/>
      <dgm:spPr/>
      <dgm:t>
        <a:bodyPr/>
        <a:lstStyle/>
        <a:p>
          <a:r>
            <a:rPr lang="en-US" sz="2400" b="1" dirty="0" smtClean="0"/>
            <a:t>1/3 hasta </a:t>
          </a:r>
          <a:r>
            <a:rPr lang="en-US" sz="2400" b="1" dirty="0" err="1" smtClean="0"/>
            <a:t>yanit</a:t>
          </a:r>
          <a:r>
            <a:rPr lang="en-US" sz="2400" b="1" dirty="0" smtClean="0"/>
            <a:t> </a:t>
          </a:r>
          <a:r>
            <a:rPr lang="en-US" sz="2400" b="1" dirty="0" err="1" smtClean="0"/>
            <a:t>vermez</a:t>
          </a:r>
          <a:endParaRPr lang="en-US" sz="2400" b="1" dirty="0"/>
        </a:p>
      </dgm:t>
    </dgm:pt>
    <dgm:pt modelId="{92753D08-D114-2141-A456-3E72A0A0B272}" type="parTrans" cxnId="{278605F4-77A8-6848-AA11-48E229EB625D}">
      <dgm:prSet/>
      <dgm:spPr/>
      <dgm:t>
        <a:bodyPr/>
        <a:lstStyle/>
        <a:p>
          <a:endParaRPr lang="en-US"/>
        </a:p>
      </dgm:t>
    </dgm:pt>
    <dgm:pt modelId="{88E0EB1D-A0DA-0E4E-803E-0FE4C3B57C62}" type="sibTrans" cxnId="{278605F4-77A8-6848-AA11-48E229EB625D}">
      <dgm:prSet/>
      <dgm:spPr/>
      <dgm:t>
        <a:bodyPr/>
        <a:lstStyle/>
        <a:p>
          <a:endParaRPr lang="en-US"/>
        </a:p>
      </dgm:t>
    </dgm:pt>
    <dgm:pt modelId="{0AFCD68B-CAE5-4543-BDAC-F6167A23A515}">
      <dgm:prSet phldrT="[Text]"/>
      <dgm:spPr/>
      <dgm:t>
        <a:bodyPr/>
        <a:lstStyle/>
        <a:p>
          <a:r>
            <a:rPr lang="en-US" b="1" dirty="0" err="1" smtClean="0"/>
            <a:t>Progesteron</a:t>
          </a:r>
          <a:endParaRPr lang="en-US" b="1" dirty="0"/>
        </a:p>
      </dgm:t>
    </dgm:pt>
    <dgm:pt modelId="{5A4B2193-C22D-0944-A397-469A28887C3D}" type="parTrans" cxnId="{641E2628-B8F6-BA43-BBA1-8CF4945D4CF0}">
      <dgm:prSet/>
      <dgm:spPr/>
      <dgm:t>
        <a:bodyPr/>
        <a:lstStyle/>
        <a:p>
          <a:endParaRPr lang="en-US"/>
        </a:p>
      </dgm:t>
    </dgm:pt>
    <dgm:pt modelId="{9F4D6D47-84FC-584D-8135-6C292A9E8E35}" type="sibTrans" cxnId="{641E2628-B8F6-BA43-BBA1-8CF4945D4CF0}">
      <dgm:prSet/>
      <dgm:spPr/>
      <dgm:t>
        <a:bodyPr/>
        <a:lstStyle/>
        <a:p>
          <a:endParaRPr lang="en-US"/>
        </a:p>
      </dgm:t>
    </dgm:pt>
    <dgm:pt modelId="{2B27CC15-59B2-1A49-A680-8C547F66C773}" type="pres">
      <dgm:prSet presAssocID="{42CF3872-4373-1F4E-85D2-C957F47530FC}" presName="Name0" presStyleCnt="0">
        <dgm:presLayoutVars>
          <dgm:dir/>
          <dgm:resizeHandles val="exact"/>
        </dgm:presLayoutVars>
      </dgm:prSet>
      <dgm:spPr/>
    </dgm:pt>
    <dgm:pt modelId="{D85D38FD-4BFA-B144-AFAE-D5D949AAC5AD}" type="pres">
      <dgm:prSet presAssocID="{990B084D-0132-F448-A962-9FCB0E9A030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9E399B-7BBB-D543-B2FA-02D4312936DB}" type="pres">
      <dgm:prSet presAssocID="{1797C531-3F38-C24E-B982-FD923A646649}" presName="sibTrans" presStyleLbl="sibTrans2D1" presStyleIdx="0" presStyleCnt="2"/>
      <dgm:spPr/>
      <dgm:t>
        <a:bodyPr/>
        <a:lstStyle/>
        <a:p>
          <a:endParaRPr lang="en-US"/>
        </a:p>
      </dgm:t>
    </dgm:pt>
    <dgm:pt modelId="{312DDB70-7075-5142-84F2-D684AF8789CD}" type="pres">
      <dgm:prSet presAssocID="{1797C531-3F38-C24E-B982-FD923A646649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C7FABF95-FA1A-254E-8531-78640E1E0095}" type="pres">
      <dgm:prSet presAssocID="{5DB543B3-00F1-974F-AF34-F05C3C88407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F49761-497F-A246-8F26-0D6BE58F8DD8}" type="pres">
      <dgm:prSet presAssocID="{88E0EB1D-A0DA-0E4E-803E-0FE4C3B57C62}" presName="sibTrans" presStyleLbl="sibTrans2D1" presStyleIdx="1" presStyleCnt="2"/>
      <dgm:spPr/>
      <dgm:t>
        <a:bodyPr/>
        <a:lstStyle/>
        <a:p>
          <a:endParaRPr lang="en-US"/>
        </a:p>
      </dgm:t>
    </dgm:pt>
    <dgm:pt modelId="{911D1921-E338-1A47-9007-BD6B61BC4D1F}" type="pres">
      <dgm:prSet presAssocID="{88E0EB1D-A0DA-0E4E-803E-0FE4C3B57C62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02FB5C74-7983-D046-A2FD-B68CF5776B91}" type="pres">
      <dgm:prSet presAssocID="{0AFCD68B-CAE5-4543-BDAC-F6167A23A51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30DF753-FBA8-8047-B980-9B6FE8F050E5}" type="presOf" srcId="{0AFCD68B-CAE5-4543-BDAC-F6167A23A515}" destId="{02FB5C74-7983-D046-A2FD-B68CF5776B91}" srcOrd="0" destOrd="0" presId="urn:microsoft.com/office/officeart/2005/8/layout/process1"/>
    <dgm:cxn modelId="{641E2628-B8F6-BA43-BBA1-8CF4945D4CF0}" srcId="{42CF3872-4373-1F4E-85D2-C957F47530FC}" destId="{0AFCD68B-CAE5-4543-BDAC-F6167A23A515}" srcOrd="2" destOrd="0" parTransId="{5A4B2193-C22D-0944-A397-469A28887C3D}" sibTransId="{9F4D6D47-84FC-584D-8135-6C292A9E8E35}"/>
    <dgm:cxn modelId="{956B43E6-FC4A-B746-A99E-6A01E5E24331}" srcId="{42CF3872-4373-1F4E-85D2-C957F47530FC}" destId="{990B084D-0132-F448-A962-9FCB0E9A030D}" srcOrd="0" destOrd="0" parTransId="{128C3E94-2366-274E-81AD-539EDF1A582F}" sibTransId="{1797C531-3F38-C24E-B982-FD923A646649}"/>
    <dgm:cxn modelId="{2B110A92-E3D5-F641-ABF5-D18DC0728E01}" type="presOf" srcId="{1797C531-3F38-C24E-B982-FD923A646649}" destId="{312DDB70-7075-5142-84F2-D684AF8789CD}" srcOrd="1" destOrd="0" presId="urn:microsoft.com/office/officeart/2005/8/layout/process1"/>
    <dgm:cxn modelId="{B1B74E32-C429-4142-9AFD-87356D392E8D}" type="presOf" srcId="{5DB543B3-00F1-974F-AF34-F05C3C884073}" destId="{C7FABF95-FA1A-254E-8531-78640E1E0095}" srcOrd="0" destOrd="0" presId="urn:microsoft.com/office/officeart/2005/8/layout/process1"/>
    <dgm:cxn modelId="{925B5287-FFF1-6B4F-82AE-867E0BB0158B}" type="presOf" srcId="{990B084D-0132-F448-A962-9FCB0E9A030D}" destId="{D85D38FD-4BFA-B144-AFAE-D5D949AAC5AD}" srcOrd="0" destOrd="0" presId="urn:microsoft.com/office/officeart/2005/8/layout/process1"/>
    <dgm:cxn modelId="{18489CF4-CCF6-4E45-8530-BA24217EF3DF}" type="presOf" srcId="{88E0EB1D-A0DA-0E4E-803E-0FE4C3B57C62}" destId="{911D1921-E338-1A47-9007-BD6B61BC4D1F}" srcOrd="1" destOrd="0" presId="urn:microsoft.com/office/officeart/2005/8/layout/process1"/>
    <dgm:cxn modelId="{278605F4-77A8-6848-AA11-48E229EB625D}" srcId="{42CF3872-4373-1F4E-85D2-C957F47530FC}" destId="{5DB543B3-00F1-974F-AF34-F05C3C884073}" srcOrd="1" destOrd="0" parTransId="{92753D08-D114-2141-A456-3E72A0A0B272}" sibTransId="{88E0EB1D-A0DA-0E4E-803E-0FE4C3B57C62}"/>
    <dgm:cxn modelId="{9999AD53-4FDE-CB4F-9550-6A6DC7CEF6AE}" type="presOf" srcId="{88E0EB1D-A0DA-0E4E-803E-0FE4C3B57C62}" destId="{CDF49761-497F-A246-8F26-0D6BE58F8DD8}" srcOrd="0" destOrd="0" presId="urn:microsoft.com/office/officeart/2005/8/layout/process1"/>
    <dgm:cxn modelId="{0687476F-069B-EE44-B48F-487498A94992}" type="presOf" srcId="{42CF3872-4373-1F4E-85D2-C957F47530FC}" destId="{2B27CC15-59B2-1A49-A680-8C547F66C773}" srcOrd="0" destOrd="0" presId="urn:microsoft.com/office/officeart/2005/8/layout/process1"/>
    <dgm:cxn modelId="{4A91A29C-19D0-594E-BC05-001497725491}" type="presOf" srcId="{1797C531-3F38-C24E-B982-FD923A646649}" destId="{1A9E399B-7BBB-D543-B2FA-02D4312936DB}" srcOrd="0" destOrd="0" presId="urn:microsoft.com/office/officeart/2005/8/layout/process1"/>
    <dgm:cxn modelId="{2F437E04-5309-0C46-9036-CAAE3C67CB79}" type="presParOf" srcId="{2B27CC15-59B2-1A49-A680-8C547F66C773}" destId="{D85D38FD-4BFA-B144-AFAE-D5D949AAC5AD}" srcOrd="0" destOrd="0" presId="urn:microsoft.com/office/officeart/2005/8/layout/process1"/>
    <dgm:cxn modelId="{E2A84DAF-12F6-E64A-9BC9-D7859ED2F8BE}" type="presParOf" srcId="{2B27CC15-59B2-1A49-A680-8C547F66C773}" destId="{1A9E399B-7BBB-D543-B2FA-02D4312936DB}" srcOrd="1" destOrd="0" presId="urn:microsoft.com/office/officeart/2005/8/layout/process1"/>
    <dgm:cxn modelId="{C7EB01ED-4978-9148-AB81-7F6E4B984849}" type="presParOf" srcId="{1A9E399B-7BBB-D543-B2FA-02D4312936DB}" destId="{312DDB70-7075-5142-84F2-D684AF8789CD}" srcOrd="0" destOrd="0" presId="urn:microsoft.com/office/officeart/2005/8/layout/process1"/>
    <dgm:cxn modelId="{7EEEB0CE-3297-3947-9D76-410C78A4A496}" type="presParOf" srcId="{2B27CC15-59B2-1A49-A680-8C547F66C773}" destId="{C7FABF95-FA1A-254E-8531-78640E1E0095}" srcOrd="2" destOrd="0" presId="urn:microsoft.com/office/officeart/2005/8/layout/process1"/>
    <dgm:cxn modelId="{5A86E00A-88A4-FE4B-9776-B0C39054733A}" type="presParOf" srcId="{2B27CC15-59B2-1A49-A680-8C547F66C773}" destId="{CDF49761-497F-A246-8F26-0D6BE58F8DD8}" srcOrd="3" destOrd="0" presId="urn:microsoft.com/office/officeart/2005/8/layout/process1"/>
    <dgm:cxn modelId="{85BB50FE-9EFE-5F40-B0F1-1B97327D064F}" type="presParOf" srcId="{CDF49761-497F-A246-8F26-0D6BE58F8DD8}" destId="{911D1921-E338-1A47-9007-BD6B61BC4D1F}" srcOrd="0" destOrd="0" presId="urn:microsoft.com/office/officeart/2005/8/layout/process1"/>
    <dgm:cxn modelId="{0BA34DBD-8D53-B445-BA8F-84936169F281}" type="presParOf" srcId="{2B27CC15-59B2-1A49-A680-8C547F66C773}" destId="{02FB5C74-7983-D046-A2FD-B68CF5776B91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5137C9-2183-884E-91AB-8822A47E2A12}" type="doc">
      <dgm:prSet loTypeId="urn:microsoft.com/office/officeart/2005/8/layout/process1" loCatId="process" qsTypeId="urn:microsoft.com/office/officeart/2005/8/quickstyle/simple4" qsCatId="simple" csTypeId="urn:microsoft.com/office/officeart/2005/8/colors/accent1_2" csCatId="accent1" phldr="1"/>
      <dgm:spPr/>
    </dgm:pt>
    <dgm:pt modelId="{78B43621-9E9E-224D-894B-08BEFD3A4103}">
      <dgm:prSet phldrT="[Text]"/>
      <dgm:spPr/>
      <dgm:t>
        <a:bodyPr/>
        <a:lstStyle/>
        <a:p>
          <a:r>
            <a:rPr lang="en-US" b="1" dirty="0" smtClean="0"/>
            <a:t>OK </a:t>
          </a:r>
          <a:r>
            <a:rPr lang="en-US" b="1" dirty="0" err="1" smtClean="0"/>
            <a:t>intoleransı</a:t>
          </a:r>
          <a:endParaRPr lang="en-US" b="1" dirty="0"/>
        </a:p>
      </dgm:t>
    </dgm:pt>
    <dgm:pt modelId="{8E104FFD-4895-AA45-8B5B-09BB82097559}" type="parTrans" cxnId="{C3627696-FC30-044D-988C-AD4D737D877B}">
      <dgm:prSet/>
      <dgm:spPr/>
      <dgm:t>
        <a:bodyPr/>
        <a:lstStyle/>
        <a:p>
          <a:endParaRPr lang="en-US"/>
        </a:p>
      </dgm:t>
    </dgm:pt>
    <dgm:pt modelId="{2B4643C5-CBB1-6342-8D0D-5B4585B19F00}" type="sibTrans" cxnId="{C3627696-FC30-044D-988C-AD4D737D877B}">
      <dgm:prSet/>
      <dgm:spPr/>
      <dgm:t>
        <a:bodyPr/>
        <a:lstStyle/>
        <a:p>
          <a:endParaRPr lang="en-US"/>
        </a:p>
      </dgm:t>
    </dgm:pt>
    <dgm:pt modelId="{9E35BCAA-9FB7-744D-B27B-049859C0B41A}">
      <dgm:prSet phldrT="[Text]"/>
      <dgm:spPr/>
      <dgm:t>
        <a:bodyPr/>
        <a:lstStyle/>
        <a:p>
          <a:r>
            <a:rPr lang="en-US" b="1" dirty="0" err="1" smtClean="0"/>
            <a:t>Progesteron</a:t>
          </a:r>
          <a:endParaRPr lang="en-US" b="1" dirty="0"/>
        </a:p>
      </dgm:t>
    </dgm:pt>
    <dgm:pt modelId="{103839B3-F448-A848-88B2-D86D0FE57D7C}" type="parTrans" cxnId="{3C179E74-51D3-8248-BA05-5B5751F70A76}">
      <dgm:prSet/>
      <dgm:spPr/>
      <dgm:t>
        <a:bodyPr/>
        <a:lstStyle/>
        <a:p>
          <a:endParaRPr lang="en-US"/>
        </a:p>
      </dgm:t>
    </dgm:pt>
    <dgm:pt modelId="{AD2BB05B-8EC7-B349-BDF2-3F74669EA2C2}" type="sibTrans" cxnId="{3C179E74-51D3-8248-BA05-5B5751F70A76}">
      <dgm:prSet/>
      <dgm:spPr/>
      <dgm:t>
        <a:bodyPr/>
        <a:lstStyle/>
        <a:p>
          <a:endParaRPr lang="en-US"/>
        </a:p>
      </dgm:t>
    </dgm:pt>
    <dgm:pt modelId="{D7B9B578-93DA-6440-8495-9D79F2044B72}" type="pres">
      <dgm:prSet presAssocID="{3E5137C9-2183-884E-91AB-8822A47E2A12}" presName="Name0" presStyleCnt="0">
        <dgm:presLayoutVars>
          <dgm:dir/>
          <dgm:resizeHandles val="exact"/>
        </dgm:presLayoutVars>
      </dgm:prSet>
      <dgm:spPr/>
    </dgm:pt>
    <dgm:pt modelId="{138D9BF8-5352-2244-AC6C-13B6B3348E13}" type="pres">
      <dgm:prSet presAssocID="{78B43621-9E9E-224D-894B-08BEFD3A4103}" presName="node" presStyleLbl="node1" presStyleIdx="0" presStyleCnt="2" custLinFactNeighborX="1784" custLinFactNeighborY="-35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790B25-E5A5-B244-A5F6-1B7C9FF90B32}" type="pres">
      <dgm:prSet presAssocID="{2B4643C5-CBB1-6342-8D0D-5B4585B19F00}" presName="sibTrans" presStyleLbl="sibTrans2D1" presStyleIdx="0" presStyleCnt="1"/>
      <dgm:spPr/>
      <dgm:t>
        <a:bodyPr/>
        <a:lstStyle/>
        <a:p>
          <a:endParaRPr lang="en-US"/>
        </a:p>
      </dgm:t>
    </dgm:pt>
    <dgm:pt modelId="{FCCBC4BB-E5D9-8342-94B6-99197086460D}" type="pres">
      <dgm:prSet presAssocID="{2B4643C5-CBB1-6342-8D0D-5B4585B19F00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54589FA4-699B-0C4D-A956-D63820FD9AF4}" type="pres">
      <dgm:prSet presAssocID="{9E35BCAA-9FB7-744D-B27B-049859C0B41A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76641C-CDDF-CF4B-AADD-99379EEFD660}" type="presOf" srcId="{2B4643C5-CBB1-6342-8D0D-5B4585B19F00}" destId="{99790B25-E5A5-B244-A5F6-1B7C9FF90B32}" srcOrd="0" destOrd="0" presId="urn:microsoft.com/office/officeart/2005/8/layout/process1"/>
    <dgm:cxn modelId="{AC0DBA57-8361-8F47-8DEE-97050927FB90}" type="presOf" srcId="{9E35BCAA-9FB7-744D-B27B-049859C0B41A}" destId="{54589FA4-699B-0C4D-A956-D63820FD9AF4}" srcOrd="0" destOrd="0" presId="urn:microsoft.com/office/officeart/2005/8/layout/process1"/>
    <dgm:cxn modelId="{3C179E74-51D3-8248-BA05-5B5751F70A76}" srcId="{3E5137C9-2183-884E-91AB-8822A47E2A12}" destId="{9E35BCAA-9FB7-744D-B27B-049859C0B41A}" srcOrd="1" destOrd="0" parTransId="{103839B3-F448-A848-88B2-D86D0FE57D7C}" sibTransId="{AD2BB05B-8EC7-B349-BDF2-3F74669EA2C2}"/>
    <dgm:cxn modelId="{74C42F83-B4D9-834E-A02E-60EB2869F3F5}" type="presOf" srcId="{2B4643C5-CBB1-6342-8D0D-5B4585B19F00}" destId="{FCCBC4BB-E5D9-8342-94B6-99197086460D}" srcOrd="1" destOrd="0" presId="urn:microsoft.com/office/officeart/2005/8/layout/process1"/>
    <dgm:cxn modelId="{FB7E9630-C791-E643-8CCF-F32F7626FBF2}" type="presOf" srcId="{78B43621-9E9E-224D-894B-08BEFD3A4103}" destId="{138D9BF8-5352-2244-AC6C-13B6B3348E13}" srcOrd="0" destOrd="0" presId="urn:microsoft.com/office/officeart/2005/8/layout/process1"/>
    <dgm:cxn modelId="{DE1C7802-D434-4D48-AC88-2AB02E1E02EB}" type="presOf" srcId="{3E5137C9-2183-884E-91AB-8822A47E2A12}" destId="{D7B9B578-93DA-6440-8495-9D79F2044B72}" srcOrd="0" destOrd="0" presId="urn:microsoft.com/office/officeart/2005/8/layout/process1"/>
    <dgm:cxn modelId="{C3627696-FC30-044D-988C-AD4D737D877B}" srcId="{3E5137C9-2183-884E-91AB-8822A47E2A12}" destId="{78B43621-9E9E-224D-894B-08BEFD3A4103}" srcOrd="0" destOrd="0" parTransId="{8E104FFD-4895-AA45-8B5B-09BB82097559}" sibTransId="{2B4643C5-CBB1-6342-8D0D-5B4585B19F00}"/>
    <dgm:cxn modelId="{8A3506BF-E944-E346-8D67-C538F72FE939}" type="presParOf" srcId="{D7B9B578-93DA-6440-8495-9D79F2044B72}" destId="{138D9BF8-5352-2244-AC6C-13B6B3348E13}" srcOrd="0" destOrd="0" presId="urn:microsoft.com/office/officeart/2005/8/layout/process1"/>
    <dgm:cxn modelId="{E731A3FA-42FC-024E-B0D0-056957DF9585}" type="presParOf" srcId="{D7B9B578-93DA-6440-8495-9D79F2044B72}" destId="{99790B25-E5A5-B244-A5F6-1B7C9FF90B32}" srcOrd="1" destOrd="0" presId="urn:microsoft.com/office/officeart/2005/8/layout/process1"/>
    <dgm:cxn modelId="{B1030C9E-81B6-8140-8CDD-72D987AFDD04}" type="presParOf" srcId="{99790B25-E5A5-B244-A5F6-1B7C9FF90B32}" destId="{FCCBC4BB-E5D9-8342-94B6-99197086460D}" srcOrd="0" destOrd="0" presId="urn:microsoft.com/office/officeart/2005/8/layout/process1"/>
    <dgm:cxn modelId="{FF0A1050-628B-CE4A-8228-28EB3BC957A8}" type="presParOf" srcId="{D7B9B578-93DA-6440-8495-9D79F2044B72}" destId="{54589FA4-699B-0C4D-A956-D63820FD9AF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123F2D-B846-2F49-AF0A-6FC8BF444AD5}" type="doc">
      <dgm:prSet loTypeId="urn:microsoft.com/office/officeart/2005/8/layout/radial4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90BE7D-C5F2-E74D-A694-03101558AECD}">
      <dgm:prSet phldrT="[Text]"/>
      <dgm:spPr/>
      <dgm:t>
        <a:bodyPr/>
        <a:lstStyle/>
        <a:p>
          <a:r>
            <a:rPr lang="en-US" b="1" dirty="0" err="1" smtClean="0"/>
            <a:t>Progesteron</a:t>
          </a:r>
          <a:endParaRPr lang="en-US" b="1" dirty="0"/>
        </a:p>
      </dgm:t>
    </dgm:pt>
    <dgm:pt modelId="{40B130D0-E93B-4D4E-A5B9-0629AE3A41F1}" type="parTrans" cxnId="{E6F8FDE0-5FE2-0048-AFDD-A45B34B1F0FB}">
      <dgm:prSet/>
      <dgm:spPr/>
      <dgm:t>
        <a:bodyPr/>
        <a:lstStyle/>
        <a:p>
          <a:endParaRPr lang="en-US"/>
        </a:p>
      </dgm:t>
    </dgm:pt>
    <dgm:pt modelId="{92C2196E-D310-C049-8154-795054D17171}" type="sibTrans" cxnId="{E6F8FDE0-5FE2-0048-AFDD-A45B34B1F0FB}">
      <dgm:prSet/>
      <dgm:spPr/>
      <dgm:t>
        <a:bodyPr/>
        <a:lstStyle/>
        <a:p>
          <a:endParaRPr lang="en-US"/>
        </a:p>
      </dgm:t>
    </dgm:pt>
    <dgm:pt modelId="{11A6ADEA-B253-5547-A536-E567BEFEAD82}">
      <dgm:prSet phldrT="[Text]"/>
      <dgm:spPr/>
      <dgm:t>
        <a:bodyPr/>
        <a:lstStyle/>
        <a:p>
          <a:r>
            <a:rPr lang="en-US" b="1" dirty="0" smtClean="0"/>
            <a:t>OK </a:t>
          </a:r>
          <a:r>
            <a:rPr lang="en-US" b="1" dirty="0" err="1" smtClean="0"/>
            <a:t>kontrendike</a:t>
          </a:r>
          <a:endParaRPr lang="en-US" b="1" dirty="0"/>
        </a:p>
      </dgm:t>
    </dgm:pt>
    <dgm:pt modelId="{152EB45E-C4FF-5F4F-A3AB-0A139783EDAF}" type="parTrans" cxnId="{25121B0D-C0E6-6942-BB65-A285C8960D8A}">
      <dgm:prSet/>
      <dgm:spPr/>
      <dgm:t>
        <a:bodyPr/>
        <a:lstStyle/>
        <a:p>
          <a:endParaRPr lang="en-US"/>
        </a:p>
      </dgm:t>
    </dgm:pt>
    <dgm:pt modelId="{71057039-EA06-B743-812E-E9E6244702EC}" type="sibTrans" cxnId="{25121B0D-C0E6-6942-BB65-A285C8960D8A}">
      <dgm:prSet/>
      <dgm:spPr/>
      <dgm:t>
        <a:bodyPr/>
        <a:lstStyle/>
        <a:p>
          <a:endParaRPr lang="en-US"/>
        </a:p>
      </dgm:t>
    </dgm:pt>
    <dgm:pt modelId="{532F17F2-D88C-3845-A7AF-34D889AF63DA}">
      <dgm:prSet phldrT="[Text]"/>
      <dgm:spPr/>
      <dgm:t>
        <a:bodyPr/>
        <a:lstStyle/>
        <a:p>
          <a:r>
            <a:rPr lang="en-US" b="1" dirty="0" err="1" smtClean="0"/>
            <a:t>Derin</a:t>
          </a:r>
          <a:r>
            <a:rPr lang="en-US" b="1" dirty="0" smtClean="0"/>
            <a:t> </a:t>
          </a:r>
          <a:r>
            <a:rPr lang="en-US" b="1" dirty="0" err="1" smtClean="0"/>
            <a:t>lezyonlar</a:t>
          </a:r>
          <a:endParaRPr lang="en-US" b="1" dirty="0"/>
        </a:p>
      </dgm:t>
    </dgm:pt>
    <dgm:pt modelId="{E464E5B2-80C9-DF4E-80CD-9577CAB20BEE}" type="parTrans" cxnId="{5744C427-4D55-BA48-B335-CDB6C2D6F119}">
      <dgm:prSet/>
      <dgm:spPr/>
      <dgm:t>
        <a:bodyPr/>
        <a:lstStyle/>
        <a:p>
          <a:endParaRPr lang="en-US"/>
        </a:p>
      </dgm:t>
    </dgm:pt>
    <dgm:pt modelId="{5B7351D3-D27B-D14E-8C13-F4D0EE0FCCAA}" type="sibTrans" cxnId="{5744C427-4D55-BA48-B335-CDB6C2D6F119}">
      <dgm:prSet/>
      <dgm:spPr/>
      <dgm:t>
        <a:bodyPr/>
        <a:lstStyle/>
        <a:p>
          <a:endParaRPr lang="en-US"/>
        </a:p>
      </dgm:t>
    </dgm:pt>
    <dgm:pt modelId="{A8C4B58F-4380-FA4D-AE90-4628426CAB91}">
      <dgm:prSet phldrT="[Text]"/>
      <dgm:spPr/>
      <dgm:t>
        <a:bodyPr/>
        <a:lstStyle/>
        <a:p>
          <a:r>
            <a:rPr lang="en-US" b="1" dirty="0" err="1" smtClean="0"/>
            <a:t>Derin</a:t>
          </a:r>
          <a:r>
            <a:rPr lang="en-US" b="1" dirty="0" smtClean="0"/>
            <a:t> </a:t>
          </a:r>
          <a:r>
            <a:rPr lang="en-US" b="1" dirty="0" err="1" smtClean="0"/>
            <a:t>disparoni</a:t>
          </a:r>
          <a:endParaRPr lang="en-US" b="1" dirty="0"/>
        </a:p>
      </dgm:t>
    </dgm:pt>
    <dgm:pt modelId="{A1A43A47-6691-1447-9676-B992DBFCBE5C}" type="parTrans" cxnId="{89B7243B-BF17-8742-A203-8B4DEFD1A2E3}">
      <dgm:prSet/>
      <dgm:spPr/>
      <dgm:t>
        <a:bodyPr/>
        <a:lstStyle/>
        <a:p>
          <a:endParaRPr lang="en-US"/>
        </a:p>
      </dgm:t>
    </dgm:pt>
    <dgm:pt modelId="{3FD9FB59-CCA3-8A44-97EA-2A60141E846D}" type="sibTrans" cxnId="{89B7243B-BF17-8742-A203-8B4DEFD1A2E3}">
      <dgm:prSet/>
      <dgm:spPr/>
      <dgm:t>
        <a:bodyPr/>
        <a:lstStyle/>
        <a:p>
          <a:endParaRPr lang="en-US"/>
        </a:p>
      </dgm:t>
    </dgm:pt>
    <dgm:pt modelId="{A602BA57-9CCD-7B42-BFD0-966794ED27C2}" type="pres">
      <dgm:prSet presAssocID="{90123F2D-B846-2F49-AF0A-6FC8BF444AD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3CE0D67-8357-254C-9025-65E35848338F}" type="pres">
      <dgm:prSet presAssocID="{AC90BE7D-C5F2-E74D-A694-03101558AECD}" presName="centerShape" presStyleLbl="node0" presStyleIdx="0" presStyleCnt="1"/>
      <dgm:spPr/>
      <dgm:t>
        <a:bodyPr/>
        <a:lstStyle/>
        <a:p>
          <a:endParaRPr lang="en-US"/>
        </a:p>
      </dgm:t>
    </dgm:pt>
    <dgm:pt modelId="{7A5F2A24-AC18-0740-BE1A-10FA5B5691E5}" type="pres">
      <dgm:prSet presAssocID="{152EB45E-C4FF-5F4F-A3AB-0A139783EDAF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D9D7A44D-F7DD-2D46-BE47-0D88E2324E9D}" type="pres">
      <dgm:prSet presAssocID="{11A6ADEA-B253-5547-A536-E567BEFEAD8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86339C-573D-C74A-BCB3-CC9D570A6D9D}" type="pres">
      <dgm:prSet presAssocID="{E464E5B2-80C9-DF4E-80CD-9577CAB20BEE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64ABEC95-85BF-844D-95F5-DE9CBA457F66}" type="pres">
      <dgm:prSet presAssocID="{532F17F2-D88C-3845-A7AF-34D889AF63D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4437EC-FC5B-C54D-B67B-CE5A9E2A0713}" type="pres">
      <dgm:prSet presAssocID="{A1A43A47-6691-1447-9676-B992DBFCBE5C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06FDCFD2-BC46-2E41-99A5-5FD010C4D1D5}" type="pres">
      <dgm:prSet presAssocID="{A8C4B58F-4380-FA4D-AE90-4628426CAB9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D8BE5A6-2705-1A41-A7DA-9ABC91563D36}" type="presOf" srcId="{11A6ADEA-B253-5547-A536-E567BEFEAD82}" destId="{D9D7A44D-F7DD-2D46-BE47-0D88E2324E9D}" srcOrd="0" destOrd="0" presId="urn:microsoft.com/office/officeart/2005/8/layout/radial4"/>
    <dgm:cxn modelId="{9073E6B5-B46E-E340-B912-E4CF5A2BA201}" type="presOf" srcId="{E464E5B2-80C9-DF4E-80CD-9577CAB20BEE}" destId="{EB86339C-573D-C74A-BCB3-CC9D570A6D9D}" srcOrd="0" destOrd="0" presId="urn:microsoft.com/office/officeart/2005/8/layout/radial4"/>
    <dgm:cxn modelId="{BD3EAC8F-8295-B647-BDEF-3006597E4FCB}" type="presOf" srcId="{152EB45E-C4FF-5F4F-A3AB-0A139783EDAF}" destId="{7A5F2A24-AC18-0740-BE1A-10FA5B5691E5}" srcOrd="0" destOrd="0" presId="urn:microsoft.com/office/officeart/2005/8/layout/radial4"/>
    <dgm:cxn modelId="{89B7243B-BF17-8742-A203-8B4DEFD1A2E3}" srcId="{AC90BE7D-C5F2-E74D-A694-03101558AECD}" destId="{A8C4B58F-4380-FA4D-AE90-4628426CAB91}" srcOrd="2" destOrd="0" parTransId="{A1A43A47-6691-1447-9676-B992DBFCBE5C}" sibTransId="{3FD9FB59-CCA3-8A44-97EA-2A60141E846D}"/>
    <dgm:cxn modelId="{28B61AED-454E-EE43-B3A1-B25F1EF9BB98}" type="presOf" srcId="{532F17F2-D88C-3845-A7AF-34D889AF63DA}" destId="{64ABEC95-85BF-844D-95F5-DE9CBA457F66}" srcOrd="0" destOrd="0" presId="urn:microsoft.com/office/officeart/2005/8/layout/radial4"/>
    <dgm:cxn modelId="{5744C427-4D55-BA48-B335-CDB6C2D6F119}" srcId="{AC90BE7D-C5F2-E74D-A694-03101558AECD}" destId="{532F17F2-D88C-3845-A7AF-34D889AF63DA}" srcOrd="1" destOrd="0" parTransId="{E464E5B2-80C9-DF4E-80CD-9577CAB20BEE}" sibTransId="{5B7351D3-D27B-D14E-8C13-F4D0EE0FCCAA}"/>
    <dgm:cxn modelId="{D9B020F5-44BA-8744-820C-E855258128F9}" type="presOf" srcId="{A1A43A47-6691-1447-9676-B992DBFCBE5C}" destId="{734437EC-FC5B-C54D-B67B-CE5A9E2A0713}" srcOrd="0" destOrd="0" presId="urn:microsoft.com/office/officeart/2005/8/layout/radial4"/>
    <dgm:cxn modelId="{E6F8FDE0-5FE2-0048-AFDD-A45B34B1F0FB}" srcId="{90123F2D-B846-2F49-AF0A-6FC8BF444AD5}" destId="{AC90BE7D-C5F2-E74D-A694-03101558AECD}" srcOrd="0" destOrd="0" parTransId="{40B130D0-E93B-4D4E-A5B9-0629AE3A41F1}" sibTransId="{92C2196E-D310-C049-8154-795054D17171}"/>
    <dgm:cxn modelId="{493C29DB-A9CE-9D49-8AE9-46BD0AAE8C68}" type="presOf" srcId="{90123F2D-B846-2F49-AF0A-6FC8BF444AD5}" destId="{A602BA57-9CCD-7B42-BFD0-966794ED27C2}" srcOrd="0" destOrd="0" presId="urn:microsoft.com/office/officeart/2005/8/layout/radial4"/>
    <dgm:cxn modelId="{CDDB7722-FAAA-464B-A0DA-8AF7ED53CAD0}" type="presOf" srcId="{A8C4B58F-4380-FA4D-AE90-4628426CAB91}" destId="{06FDCFD2-BC46-2E41-99A5-5FD010C4D1D5}" srcOrd="0" destOrd="0" presId="urn:microsoft.com/office/officeart/2005/8/layout/radial4"/>
    <dgm:cxn modelId="{25121B0D-C0E6-6942-BB65-A285C8960D8A}" srcId="{AC90BE7D-C5F2-E74D-A694-03101558AECD}" destId="{11A6ADEA-B253-5547-A536-E567BEFEAD82}" srcOrd="0" destOrd="0" parTransId="{152EB45E-C4FF-5F4F-A3AB-0A139783EDAF}" sibTransId="{71057039-EA06-B743-812E-E9E6244702EC}"/>
    <dgm:cxn modelId="{166C3F83-21BB-E740-BCE6-E09727CC0471}" type="presOf" srcId="{AC90BE7D-C5F2-E74D-A694-03101558AECD}" destId="{F3CE0D67-8357-254C-9025-65E35848338F}" srcOrd="0" destOrd="0" presId="urn:microsoft.com/office/officeart/2005/8/layout/radial4"/>
    <dgm:cxn modelId="{FBE7EA6F-7F27-9346-96FC-2B1A4EE06270}" type="presParOf" srcId="{A602BA57-9CCD-7B42-BFD0-966794ED27C2}" destId="{F3CE0D67-8357-254C-9025-65E35848338F}" srcOrd="0" destOrd="0" presId="urn:microsoft.com/office/officeart/2005/8/layout/radial4"/>
    <dgm:cxn modelId="{66FCB515-91AF-EA4E-B4D9-9AC9038CD73A}" type="presParOf" srcId="{A602BA57-9CCD-7B42-BFD0-966794ED27C2}" destId="{7A5F2A24-AC18-0740-BE1A-10FA5B5691E5}" srcOrd="1" destOrd="0" presId="urn:microsoft.com/office/officeart/2005/8/layout/radial4"/>
    <dgm:cxn modelId="{483F3C24-5B61-B54B-B268-06BBDD2C437F}" type="presParOf" srcId="{A602BA57-9CCD-7B42-BFD0-966794ED27C2}" destId="{D9D7A44D-F7DD-2D46-BE47-0D88E2324E9D}" srcOrd="2" destOrd="0" presId="urn:microsoft.com/office/officeart/2005/8/layout/radial4"/>
    <dgm:cxn modelId="{3A3624C5-2FF5-2141-92D6-B43A1F0BAF3F}" type="presParOf" srcId="{A602BA57-9CCD-7B42-BFD0-966794ED27C2}" destId="{EB86339C-573D-C74A-BCB3-CC9D570A6D9D}" srcOrd="3" destOrd="0" presId="urn:microsoft.com/office/officeart/2005/8/layout/radial4"/>
    <dgm:cxn modelId="{AAE13308-EA61-CB4F-B886-03466CB3853D}" type="presParOf" srcId="{A602BA57-9CCD-7B42-BFD0-966794ED27C2}" destId="{64ABEC95-85BF-844D-95F5-DE9CBA457F66}" srcOrd="4" destOrd="0" presId="urn:microsoft.com/office/officeart/2005/8/layout/radial4"/>
    <dgm:cxn modelId="{8F792906-7E67-444D-B7C1-0710C28F5049}" type="presParOf" srcId="{A602BA57-9CCD-7B42-BFD0-966794ED27C2}" destId="{734437EC-FC5B-C54D-B67B-CE5A9E2A0713}" srcOrd="5" destOrd="0" presId="urn:microsoft.com/office/officeart/2005/8/layout/radial4"/>
    <dgm:cxn modelId="{96569527-530A-9845-B841-9E209BC436B9}" type="presParOf" srcId="{A602BA57-9CCD-7B42-BFD0-966794ED27C2}" destId="{06FDCFD2-BC46-2E41-99A5-5FD010C4D1D5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9F6335-CEFD-2C41-8892-E2C7336B81C8}">
      <dsp:nvSpPr>
        <dsp:cNvPr id="0" name=""/>
        <dsp:cNvSpPr/>
      </dsp:nvSpPr>
      <dsp:spPr>
        <a:xfrm rot="21300000">
          <a:off x="24942" y="2423753"/>
          <a:ext cx="8078114" cy="925066"/>
        </a:xfrm>
        <a:prstGeom prst="mathMin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4AE4F10-0447-B448-B316-5F7B08E02D95}">
      <dsp:nvSpPr>
        <dsp:cNvPr id="0" name=""/>
        <dsp:cNvSpPr/>
      </dsp:nvSpPr>
      <dsp:spPr>
        <a:xfrm>
          <a:off x="975360" y="288628"/>
          <a:ext cx="2438400" cy="2309029"/>
        </a:xfrm>
        <a:prstGeom prst="down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F853A6-4467-8440-9858-4F75E66F7A5A}">
      <dsp:nvSpPr>
        <dsp:cNvPr id="0" name=""/>
        <dsp:cNvSpPr/>
      </dsp:nvSpPr>
      <dsp:spPr>
        <a:xfrm>
          <a:off x="4307840" y="0"/>
          <a:ext cx="2600960" cy="2424481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err="1" smtClean="0"/>
            <a:t>Riskler</a:t>
          </a:r>
          <a:r>
            <a:rPr lang="en-US" sz="2500" b="1" kern="1200" dirty="0" smtClean="0"/>
            <a:t>: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err="1" smtClean="0"/>
            <a:t>Rekkürensi</a:t>
          </a:r>
          <a:r>
            <a:rPr lang="en-US" sz="2500" b="1" kern="1200" dirty="0" smtClean="0"/>
            <a:t> </a:t>
          </a:r>
          <a:r>
            <a:rPr lang="en-US" sz="2500" b="1" kern="1200" dirty="0" err="1" smtClean="0"/>
            <a:t>artırabilir</a:t>
          </a:r>
          <a:endParaRPr lang="en-US" sz="2500" b="1" kern="1200" dirty="0" smtClean="0"/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err="1" smtClean="0"/>
            <a:t>Lezyon</a:t>
          </a:r>
          <a:r>
            <a:rPr lang="en-US" sz="2500" b="1" kern="1200" dirty="0" smtClean="0"/>
            <a:t> </a:t>
          </a:r>
          <a:r>
            <a:rPr lang="en-US" sz="2500" b="1" kern="1200" dirty="0" err="1" smtClean="0"/>
            <a:t>proliferasyonu</a:t>
          </a:r>
          <a:endParaRPr lang="en-US" sz="2500" b="1" kern="1200" dirty="0"/>
        </a:p>
      </dsp:txBody>
      <dsp:txXfrm>
        <a:off x="4307840" y="0"/>
        <a:ext cx="2600960" cy="2424481"/>
      </dsp:txXfrm>
    </dsp:sp>
    <dsp:sp modelId="{CD937740-FAD1-0C44-B59D-CBE18092FEEF}">
      <dsp:nvSpPr>
        <dsp:cNvPr id="0" name=""/>
        <dsp:cNvSpPr/>
      </dsp:nvSpPr>
      <dsp:spPr>
        <a:xfrm>
          <a:off x="4714239" y="3174915"/>
          <a:ext cx="2438400" cy="2309029"/>
        </a:xfrm>
        <a:prstGeom prst="up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670F3F-CB98-5F44-B3F8-72354956AF97}">
      <dsp:nvSpPr>
        <dsp:cNvPr id="0" name=""/>
        <dsp:cNvSpPr/>
      </dsp:nvSpPr>
      <dsp:spPr>
        <a:xfrm>
          <a:off x="1219200" y="3348092"/>
          <a:ext cx="2600960" cy="2424481"/>
        </a:xfrm>
        <a:prstGeom prst="rect">
          <a:avLst/>
        </a:prstGeom>
        <a:solidFill>
          <a:schemeClr val="lt1"/>
        </a:solidFill>
        <a:ln w="12700" cap="flat" cmpd="sng" algn="ctr">
          <a:solidFill>
            <a:srgbClr val="FF0000">
              <a:alpha val="60000"/>
            </a:srgbClr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/>
            <a:t>Etkili</a:t>
          </a:r>
          <a:r>
            <a:rPr lang="en-US" sz="2000" b="1" kern="1200" dirty="0" smtClean="0"/>
            <a:t>: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/>
            <a:t>Kronik</a:t>
          </a:r>
          <a:r>
            <a:rPr lang="en-US" sz="2000" b="1" kern="1200" dirty="0" smtClean="0"/>
            <a:t> </a:t>
          </a:r>
          <a:r>
            <a:rPr lang="en-US" sz="2000" b="1" kern="1200" dirty="0" err="1" smtClean="0"/>
            <a:t>pelvik</a:t>
          </a:r>
          <a:r>
            <a:rPr lang="en-US" sz="2000" b="1" kern="1200" dirty="0" smtClean="0"/>
            <a:t> </a:t>
          </a:r>
          <a:r>
            <a:rPr lang="en-US" sz="2000" b="1" kern="1200" dirty="0" err="1" smtClean="0"/>
            <a:t>ağrı</a:t>
          </a:r>
          <a:endParaRPr lang="en-US" sz="2000" b="1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/>
            <a:t>Disparoni</a:t>
          </a:r>
          <a:endParaRPr lang="en-US" sz="2000" b="1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rgbClr val="00B0F0"/>
              </a:solidFill>
            </a:rPr>
            <a:t>Dismenore</a:t>
          </a:r>
          <a:endParaRPr lang="en-US" sz="2000" b="1" kern="1200" dirty="0" smtClean="0">
            <a:solidFill>
              <a:srgbClr val="00B0F0"/>
            </a:solidFill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rgbClr val="00B0F0"/>
              </a:solidFill>
            </a:rPr>
            <a:t>Endometrioma’da</a:t>
          </a:r>
          <a:r>
            <a:rPr lang="en-US" sz="2000" b="1" kern="1200" dirty="0" smtClean="0">
              <a:solidFill>
                <a:srgbClr val="00B0F0"/>
              </a:solidFill>
            </a:rPr>
            <a:t> </a:t>
          </a:r>
          <a:r>
            <a:rPr lang="en-US" sz="2000" b="1" kern="1200" dirty="0" err="1" smtClean="0">
              <a:solidFill>
                <a:srgbClr val="00B0F0"/>
              </a:solidFill>
            </a:rPr>
            <a:t>rekkürensi</a:t>
          </a:r>
          <a:r>
            <a:rPr lang="en-US" sz="2000" b="1" kern="1200" dirty="0" smtClean="0">
              <a:solidFill>
                <a:srgbClr val="00B0F0"/>
              </a:solidFill>
            </a:rPr>
            <a:t> </a:t>
          </a:r>
          <a:r>
            <a:rPr lang="en-US" sz="2000" b="1" kern="1200" dirty="0" err="1" smtClean="0">
              <a:solidFill>
                <a:srgbClr val="00B0F0"/>
              </a:solidFill>
            </a:rPr>
            <a:t>azaltır</a:t>
          </a:r>
          <a:endParaRPr lang="en-US" sz="2000" b="1" kern="1200" dirty="0" smtClean="0">
            <a:solidFill>
              <a:srgbClr val="00B0F0"/>
            </a:solidFill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/>
            <a:t>Progresyonu</a:t>
          </a:r>
          <a:r>
            <a:rPr lang="en-US" sz="2000" b="1" kern="1200" dirty="0" smtClean="0"/>
            <a:t> </a:t>
          </a:r>
          <a:r>
            <a:rPr lang="en-US" sz="2000" b="1" kern="1200" dirty="0" err="1" smtClean="0"/>
            <a:t>azaltır</a:t>
          </a:r>
          <a:endParaRPr lang="en-US" sz="2000" b="1" kern="1200" dirty="0"/>
        </a:p>
      </dsp:txBody>
      <dsp:txXfrm>
        <a:off x="1219200" y="3348092"/>
        <a:ext cx="2600960" cy="24244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5D38FD-4BFA-B144-AFAE-D5D949AAC5AD}">
      <dsp:nvSpPr>
        <dsp:cNvPr id="0" name=""/>
        <dsp:cNvSpPr/>
      </dsp:nvSpPr>
      <dsp:spPr>
        <a:xfrm>
          <a:off x="7143" y="2068777"/>
          <a:ext cx="2135187" cy="12811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OK</a:t>
          </a:r>
          <a:endParaRPr lang="en-US" sz="3600" b="1" kern="1200" dirty="0"/>
        </a:p>
      </dsp:txBody>
      <dsp:txXfrm>
        <a:off x="44665" y="2106299"/>
        <a:ext cx="2060143" cy="1206068"/>
      </dsp:txXfrm>
    </dsp:sp>
    <dsp:sp modelId="{1A9E399B-7BBB-D543-B2FA-02D4312936DB}">
      <dsp:nvSpPr>
        <dsp:cNvPr id="0" name=""/>
        <dsp:cNvSpPr/>
      </dsp:nvSpPr>
      <dsp:spPr>
        <a:xfrm>
          <a:off x="2355850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2355850" y="2550475"/>
        <a:ext cx="316861" cy="317716"/>
      </dsp:txXfrm>
    </dsp:sp>
    <dsp:sp modelId="{C7FABF95-FA1A-254E-8531-78640E1E0095}">
      <dsp:nvSpPr>
        <dsp:cNvPr id="0" name=""/>
        <dsp:cNvSpPr/>
      </dsp:nvSpPr>
      <dsp:spPr>
        <a:xfrm>
          <a:off x="2996406" y="2068777"/>
          <a:ext cx="2135187" cy="12811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1/3 hasta </a:t>
          </a:r>
          <a:r>
            <a:rPr lang="en-US" sz="2400" b="1" kern="1200" dirty="0" err="1" smtClean="0"/>
            <a:t>yanit</a:t>
          </a:r>
          <a:r>
            <a:rPr lang="en-US" sz="2400" b="1" kern="1200" dirty="0" smtClean="0"/>
            <a:t> </a:t>
          </a:r>
          <a:r>
            <a:rPr lang="en-US" sz="2400" b="1" kern="1200" dirty="0" err="1" smtClean="0"/>
            <a:t>vermez</a:t>
          </a:r>
          <a:endParaRPr lang="en-US" sz="2400" b="1" kern="1200" dirty="0"/>
        </a:p>
      </dsp:txBody>
      <dsp:txXfrm>
        <a:off x="3033928" y="2106299"/>
        <a:ext cx="2060143" cy="1206068"/>
      </dsp:txXfrm>
    </dsp:sp>
    <dsp:sp modelId="{CDF49761-497F-A246-8F26-0D6BE58F8DD8}">
      <dsp:nvSpPr>
        <dsp:cNvPr id="0" name=""/>
        <dsp:cNvSpPr/>
      </dsp:nvSpPr>
      <dsp:spPr>
        <a:xfrm>
          <a:off x="5345112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5345112" y="2550475"/>
        <a:ext cx="316861" cy="317716"/>
      </dsp:txXfrm>
    </dsp:sp>
    <dsp:sp modelId="{02FB5C74-7983-D046-A2FD-B68CF5776B91}">
      <dsp:nvSpPr>
        <dsp:cNvPr id="0" name=""/>
        <dsp:cNvSpPr/>
      </dsp:nvSpPr>
      <dsp:spPr>
        <a:xfrm>
          <a:off x="5985668" y="2068777"/>
          <a:ext cx="2135187" cy="12811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/>
            <a:t>Progesteron</a:t>
          </a:r>
          <a:endParaRPr lang="en-US" sz="2800" b="1" kern="1200" dirty="0"/>
        </a:p>
      </dsp:txBody>
      <dsp:txXfrm>
        <a:off x="6023190" y="2106299"/>
        <a:ext cx="2060143" cy="12060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8D9BF8-5352-2244-AC6C-13B6B3348E13}">
      <dsp:nvSpPr>
        <dsp:cNvPr id="0" name=""/>
        <dsp:cNvSpPr/>
      </dsp:nvSpPr>
      <dsp:spPr>
        <a:xfrm>
          <a:off x="25745" y="1621236"/>
          <a:ext cx="3385343" cy="20312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b="1" kern="1200" dirty="0" smtClean="0"/>
            <a:t>OK </a:t>
          </a:r>
          <a:r>
            <a:rPr lang="en-US" sz="4500" b="1" kern="1200" dirty="0" err="1" smtClean="0"/>
            <a:t>intoleransı</a:t>
          </a:r>
          <a:endParaRPr lang="en-US" sz="4500" b="1" kern="1200" dirty="0"/>
        </a:p>
      </dsp:txBody>
      <dsp:txXfrm>
        <a:off x="85237" y="1680728"/>
        <a:ext cx="3266359" cy="1912222"/>
      </dsp:txXfrm>
    </dsp:sp>
    <dsp:sp modelId="{99790B25-E5A5-B244-A5F6-1B7C9FF90B32}">
      <dsp:nvSpPr>
        <dsp:cNvPr id="0" name=""/>
        <dsp:cNvSpPr/>
      </dsp:nvSpPr>
      <dsp:spPr>
        <a:xfrm rot="52848">
          <a:off x="3743542" y="2253610"/>
          <a:ext cx="704972" cy="83956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3743554" y="2419897"/>
        <a:ext cx="493480" cy="503739"/>
      </dsp:txXfrm>
    </dsp:sp>
    <dsp:sp modelId="{54589FA4-699B-0C4D-A956-D63820FD9AF4}">
      <dsp:nvSpPr>
        <dsp:cNvPr id="0" name=""/>
        <dsp:cNvSpPr/>
      </dsp:nvSpPr>
      <dsp:spPr>
        <a:xfrm>
          <a:off x="4741068" y="1693730"/>
          <a:ext cx="3385343" cy="20312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b="1" kern="1200" dirty="0" err="1" smtClean="0"/>
            <a:t>Progesteron</a:t>
          </a:r>
          <a:endParaRPr lang="en-US" sz="4500" b="1" kern="1200" dirty="0"/>
        </a:p>
      </dsp:txBody>
      <dsp:txXfrm>
        <a:off x="4800560" y="1753222"/>
        <a:ext cx="3266359" cy="19122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E0D67-8357-254C-9025-65E35848338F}">
      <dsp:nvSpPr>
        <dsp:cNvPr id="0" name=""/>
        <dsp:cNvSpPr/>
      </dsp:nvSpPr>
      <dsp:spPr>
        <a:xfrm>
          <a:off x="2874010" y="3036805"/>
          <a:ext cx="2379980" cy="237998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err="1" smtClean="0"/>
            <a:t>Progesteron</a:t>
          </a:r>
          <a:endParaRPr lang="en-US" sz="2500" b="1" kern="1200" dirty="0"/>
        </a:p>
      </dsp:txBody>
      <dsp:txXfrm>
        <a:off x="3222550" y="3385345"/>
        <a:ext cx="1682900" cy="1682900"/>
      </dsp:txXfrm>
    </dsp:sp>
    <dsp:sp modelId="{7A5F2A24-AC18-0740-BE1A-10FA5B5691E5}">
      <dsp:nvSpPr>
        <dsp:cNvPr id="0" name=""/>
        <dsp:cNvSpPr/>
      </dsp:nvSpPr>
      <dsp:spPr>
        <a:xfrm rot="12900000">
          <a:off x="1161933" y="2560481"/>
          <a:ext cx="2013351" cy="67829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D7A44D-F7DD-2D46-BE47-0D88E2324E9D}">
      <dsp:nvSpPr>
        <dsp:cNvPr id="0" name=""/>
        <dsp:cNvSpPr/>
      </dsp:nvSpPr>
      <dsp:spPr>
        <a:xfrm>
          <a:off x="213498" y="1417830"/>
          <a:ext cx="2260981" cy="18087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OK </a:t>
          </a:r>
          <a:r>
            <a:rPr lang="en-US" sz="3200" b="1" kern="1200" dirty="0" err="1" smtClean="0"/>
            <a:t>kontrendike</a:t>
          </a:r>
          <a:endParaRPr lang="en-US" sz="3200" b="1" kern="1200" dirty="0"/>
        </a:p>
      </dsp:txBody>
      <dsp:txXfrm>
        <a:off x="266475" y="1470807"/>
        <a:ext cx="2155027" cy="1702830"/>
      </dsp:txXfrm>
    </dsp:sp>
    <dsp:sp modelId="{EB86339C-573D-C74A-BCB3-CC9D570A6D9D}">
      <dsp:nvSpPr>
        <dsp:cNvPr id="0" name=""/>
        <dsp:cNvSpPr/>
      </dsp:nvSpPr>
      <dsp:spPr>
        <a:xfrm rot="16200000">
          <a:off x="3057324" y="1573802"/>
          <a:ext cx="2013351" cy="67829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ABEC95-85BF-844D-95F5-DE9CBA457F66}">
      <dsp:nvSpPr>
        <dsp:cNvPr id="0" name=""/>
        <dsp:cNvSpPr/>
      </dsp:nvSpPr>
      <dsp:spPr>
        <a:xfrm>
          <a:off x="2933509" y="1881"/>
          <a:ext cx="2260981" cy="18087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 smtClean="0"/>
            <a:t>Derin</a:t>
          </a:r>
          <a:r>
            <a:rPr lang="en-US" sz="3200" b="1" kern="1200" dirty="0" smtClean="0"/>
            <a:t> </a:t>
          </a:r>
          <a:r>
            <a:rPr lang="en-US" sz="3200" b="1" kern="1200" dirty="0" err="1" smtClean="0"/>
            <a:t>lezyonlar</a:t>
          </a:r>
          <a:endParaRPr lang="en-US" sz="3200" b="1" kern="1200" dirty="0"/>
        </a:p>
      </dsp:txBody>
      <dsp:txXfrm>
        <a:off x="2986486" y="54858"/>
        <a:ext cx="2155027" cy="1702830"/>
      </dsp:txXfrm>
    </dsp:sp>
    <dsp:sp modelId="{734437EC-FC5B-C54D-B67B-CE5A9E2A0713}">
      <dsp:nvSpPr>
        <dsp:cNvPr id="0" name=""/>
        <dsp:cNvSpPr/>
      </dsp:nvSpPr>
      <dsp:spPr>
        <a:xfrm rot="19500000">
          <a:off x="4952715" y="2560481"/>
          <a:ext cx="2013351" cy="67829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FDCFD2-BC46-2E41-99A5-5FD010C4D1D5}">
      <dsp:nvSpPr>
        <dsp:cNvPr id="0" name=""/>
        <dsp:cNvSpPr/>
      </dsp:nvSpPr>
      <dsp:spPr>
        <a:xfrm>
          <a:off x="5653520" y="1417830"/>
          <a:ext cx="2260981" cy="18087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 smtClean="0"/>
            <a:t>Derin</a:t>
          </a:r>
          <a:r>
            <a:rPr lang="en-US" sz="3200" b="1" kern="1200" dirty="0" smtClean="0"/>
            <a:t> </a:t>
          </a:r>
          <a:r>
            <a:rPr lang="en-US" sz="3200" b="1" kern="1200" dirty="0" err="1" smtClean="0"/>
            <a:t>disparoni</a:t>
          </a:r>
          <a:endParaRPr lang="en-US" sz="3200" b="1" kern="1200" dirty="0"/>
        </a:p>
      </dsp:txBody>
      <dsp:txXfrm>
        <a:off x="5706497" y="1470807"/>
        <a:ext cx="2155027" cy="1702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82D7A-BE47-7941-9491-1B83E4A039B0}" type="datetimeFigureOut">
              <a:rPr lang="en-US" smtClean="0"/>
              <a:t>5/10/18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81C61C-4E10-734F-B0AF-A4EFE1DE7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35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1C61C-4E10-734F-B0AF-A4EFE1DE776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9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2AB3-794A-4E07-90C8-E82106129277}" type="datetimeFigureOut">
              <a:rPr lang="tr-TR" smtClean="0"/>
              <a:t>10.05.2018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6F404-7B37-4F25-AC95-418E32A2A10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2411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2AB3-794A-4E07-90C8-E82106129277}" type="datetimeFigureOut">
              <a:rPr lang="tr-TR" smtClean="0"/>
              <a:t>10.05.2018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6F404-7B37-4F25-AC95-418E32A2A10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9640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2AB3-794A-4E07-90C8-E82106129277}" type="datetimeFigureOut">
              <a:rPr lang="tr-TR" smtClean="0"/>
              <a:t>10.05.2018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6F404-7B37-4F25-AC95-418E32A2A10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5214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2AB3-794A-4E07-90C8-E82106129277}" type="datetimeFigureOut">
              <a:rPr lang="tr-TR" smtClean="0"/>
              <a:t>10.05.2018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6F404-7B37-4F25-AC95-418E32A2A10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6676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2AB3-794A-4E07-90C8-E82106129277}" type="datetimeFigureOut">
              <a:rPr lang="tr-TR" smtClean="0"/>
              <a:t>10.05.2018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6F404-7B37-4F25-AC95-418E32A2A10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7663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2AB3-794A-4E07-90C8-E82106129277}" type="datetimeFigureOut">
              <a:rPr lang="tr-TR" smtClean="0"/>
              <a:t>10.05.2018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6F404-7B37-4F25-AC95-418E32A2A10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23660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2AB3-794A-4E07-90C8-E82106129277}" type="datetimeFigureOut">
              <a:rPr lang="tr-TR" smtClean="0"/>
              <a:t>10.05.2018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6F404-7B37-4F25-AC95-418E32A2A10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8395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2AB3-794A-4E07-90C8-E82106129277}" type="datetimeFigureOut">
              <a:rPr lang="tr-TR" smtClean="0"/>
              <a:t>10.05.2018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6F404-7B37-4F25-AC95-418E32A2A10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5383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2AB3-794A-4E07-90C8-E82106129277}" type="datetimeFigureOut">
              <a:rPr lang="tr-TR" smtClean="0"/>
              <a:t>10.05.2018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6F404-7B37-4F25-AC95-418E32A2A10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3425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2AB3-794A-4E07-90C8-E82106129277}" type="datetimeFigureOut">
              <a:rPr lang="tr-TR" smtClean="0"/>
              <a:t>10.05.2018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6F404-7B37-4F25-AC95-418E32A2A10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1610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2AB3-794A-4E07-90C8-E82106129277}" type="datetimeFigureOut">
              <a:rPr lang="tr-TR" smtClean="0"/>
              <a:t>10.05.2018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6F404-7B37-4F25-AC95-418E32A2A10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7332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D2AB3-794A-4E07-90C8-E82106129277}" type="datetimeFigureOut">
              <a:rPr lang="tr-TR" smtClean="0"/>
              <a:t>10.05.2018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6F404-7B37-4F25-AC95-418E32A2A10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446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diagramData" Target="../diagrams/data3.xml"/><Relationship Id="rId8" Type="http://schemas.openxmlformats.org/officeDocument/2006/relationships/diagramLayout" Target="../diagrams/layout3.xml"/><Relationship Id="rId9" Type="http://schemas.openxmlformats.org/officeDocument/2006/relationships/diagramQuickStyle" Target="../diagrams/quickStyle3.xml"/><Relationship Id="rId10" Type="http://schemas.openxmlformats.org/officeDocument/2006/relationships/diagramColors" Target="../diagrams/colors3.xml"/><Relationship Id="rId11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5029" y="1122363"/>
            <a:ext cx="9622971" cy="2387600"/>
          </a:xfrm>
        </p:spPr>
        <p:txBody>
          <a:bodyPr/>
          <a:lstStyle/>
          <a:p>
            <a:r>
              <a:rPr lang="en-US" b="1" smtClean="0">
                <a:latin typeface="Comic Sans MS" charset="0"/>
                <a:ea typeface="Comic Sans MS" charset="0"/>
                <a:cs typeface="Comic Sans MS" charset="0"/>
              </a:rPr>
              <a:t>Endometriozis’de</a:t>
            </a:r>
            <a:r>
              <a:rPr lang="en-US" b="1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b="1" dirty="0" err="1" smtClean="0">
                <a:latin typeface="Comic Sans MS" charset="0"/>
                <a:ea typeface="Comic Sans MS" charset="0"/>
                <a:cs typeface="Comic Sans MS" charset="0"/>
              </a:rPr>
              <a:t>Medikal</a:t>
            </a:r>
            <a:r>
              <a:rPr lang="en-US" b="1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b="1" dirty="0" err="1" smtClean="0">
                <a:latin typeface="Comic Sans MS" charset="0"/>
                <a:ea typeface="Comic Sans MS" charset="0"/>
                <a:cs typeface="Comic Sans MS" charset="0"/>
              </a:rPr>
              <a:t>Tedavi</a:t>
            </a:r>
            <a:endParaRPr lang="en-US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5050" y="4658941"/>
            <a:ext cx="6998524" cy="1655762"/>
          </a:xfrm>
        </p:spPr>
        <p:txBody>
          <a:bodyPr/>
          <a:lstStyle/>
          <a:p>
            <a:r>
              <a:rPr lang="en-US" b="1" dirty="0" smtClean="0"/>
              <a:t>Dr. Ramazan Mercan</a:t>
            </a:r>
          </a:p>
          <a:p>
            <a:r>
              <a:rPr lang="en-US" b="1" dirty="0" err="1" smtClean="0"/>
              <a:t>Koç</a:t>
            </a:r>
            <a:r>
              <a:rPr lang="en-US" b="1" dirty="0" smtClean="0"/>
              <a:t> </a:t>
            </a:r>
            <a:r>
              <a:rPr lang="en-US" b="1" dirty="0" err="1" smtClean="0"/>
              <a:t>Üniversitesi</a:t>
            </a:r>
            <a:endParaRPr lang="en-US" b="1" dirty="0" smtClean="0"/>
          </a:p>
          <a:p>
            <a:r>
              <a:rPr lang="en-US" b="1" dirty="0" smtClean="0"/>
              <a:t>Tıp </a:t>
            </a:r>
            <a:r>
              <a:rPr lang="en-US" b="1" dirty="0" err="1" smtClean="0"/>
              <a:t>Fakültesi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8287" y="3200822"/>
            <a:ext cx="23622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63" y="3200822"/>
            <a:ext cx="32893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1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655353821"/>
              </p:ext>
            </p:extLst>
          </p:nvPr>
        </p:nvGraphicFramePr>
        <p:xfrm>
          <a:off x="1788160" y="952321"/>
          <a:ext cx="8128000" cy="5772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32560" y="182880"/>
            <a:ext cx="9768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>
                <a:latin typeface="Comic Sans MS" charset="0"/>
                <a:ea typeface="Comic Sans MS" charset="0"/>
                <a:cs typeface="Comic Sans MS" charset="0"/>
              </a:rPr>
              <a:t>Kombine </a:t>
            </a:r>
            <a:r>
              <a:rPr lang="tr-TR" sz="4400" b="1" dirty="0" err="1">
                <a:latin typeface="Comic Sans MS" charset="0"/>
                <a:ea typeface="Comic Sans MS" charset="0"/>
                <a:cs typeface="Comic Sans MS" charset="0"/>
              </a:rPr>
              <a:t>Hormonal</a:t>
            </a:r>
            <a:r>
              <a:rPr lang="tr-TR" sz="4400" b="1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sz="4400" b="1" dirty="0" err="1">
                <a:latin typeface="Comic Sans MS" charset="0"/>
                <a:ea typeface="Comic Sans MS" charset="0"/>
                <a:cs typeface="Comic Sans MS" charset="0"/>
              </a:rPr>
              <a:t>Kontraseptifler</a:t>
            </a:r>
            <a:endParaRPr lang="en-US" sz="44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260097"/>
            <a:ext cx="2628000" cy="115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400" b="1" dirty="0" err="1" smtClean="0"/>
              <a:t>Endometriumda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atrofi</a:t>
            </a:r>
            <a:r>
              <a:rPr lang="tr-TR" sz="2400" b="1" dirty="0" smtClean="0"/>
              <a:t> ve </a:t>
            </a:r>
            <a:r>
              <a:rPr lang="tr-TR" sz="2400" b="1" dirty="0" err="1" smtClean="0"/>
              <a:t>desidualizasyon</a:t>
            </a:r>
            <a:endParaRPr lang="tr-TR" sz="2400" b="1" dirty="0"/>
          </a:p>
          <a:p>
            <a:endParaRPr lang="tr-TR" sz="2800" b="1" dirty="0"/>
          </a:p>
          <a:p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8336280" y="3733800"/>
            <a:ext cx="3749040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Siklik</a:t>
            </a:r>
            <a:r>
              <a:rPr lang="en-US" sz="2400" b="1" dirty="0" smtClean="0"/>
              <a:t> OK </a:t>
            </a:r>
            <a:r>
              <a:rPr lang="en-US" sz="2400" b="1" dirty="0" err="1" smtClean="0"/>
              <a:t>ile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dismenore</a:t>
            </a:r>
            <a:r>
              <a:rPr lang="en-US" sz="2400" b="1" dirty="0" smtClean="0"/>
              <a:t>: </a:t>
            </a:r>
            <a:r>
              <a:rPr lang="en-US" sz="2400" b="1" dirty="0" err="1" smtClean="0"/>
              <a:t>Devamlı</a:t>
            </a:r>
            <a:r>
              <a:rPr lang="en-US" sz="2400" b="1" dirty="0" smtClean="0"/>
              <a:t> OK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66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latin typeface="Comic Sans MS" charset="0"/>
                <a:ea typeface="Comic Sans MS" charset="0"/>
                <a:cs typeface="Comic Sans MS" charset="0"/>
              </a:rPr>
              <a:t>Progesteron</a:t>
            </a:r>
            <a:endParaRPr lang="en-US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NETA</a:t>
            </a:r>
          </a:p>
          <a:p>
            <a:pPr lvl="1"/>
            <a:r>
              <a:rPr lang="en-US" dirty="0" smtClean="0"/>
              <a:t>Lipid </a:t>
            </a:r>
            <a:r>
              <a:rPr lang="en-US" dirty="0" err="1" smtClean="0"/>
              <a:t>profili</a:t>
            </a:r>
            <a:r>
              <a:rPr lang="en-US" dirty="0" smtClean="0"/>
              <a:t> </a:t>
            </a:r>
            <a:r>
              <a:rPr lang="en-US" dirty="0" err="1" smtClean="0"/>
              <a:t>üzerinde</a:t>
            </a:r>
            <a:r>
              <a:rPr lang="en-US" dirty="0" smtClean="0"/>
              <a:t> </a:t>
            </a:r>
            <a:r>
              <a:rPr lang="en-US" dirty="0" err="1" smtClean="0"/>
              <a:t>olumsuz</a:t>
            </a:r>
            <a:r>
              <a:rPr lang="en-US" dirty="0" smtClean="0"/>
              <a:t> </a:t>
            </a:r>
            <a:r>
              <a:rPr lang="en-US" dirty="0" err="1" smtClean="0"/>
              <a:t>etki</a:t>
            </a:r>
            <a:r>
              <a:rPr lang="en-US" dirty="0" smtClean="0"/>
              <a:t>, </a:t>
            </a:r>
            <a:r>
              <a:rPr lang="en-US" dirty="0" err="1" smtClean="0"/>
              <a:t>kardiyovasküler</a:t>
            </a:r>
            <a:r>
              <a:rPr lang="en-US" dirty="0" smtClean="0"/>
              <a:t> </a:t>
            </a:r>
            <a:r>
              <a:rPr lang="en-US" dirty="0" err="1" smtClean="0"/>
              <a:t>olaylarda</a:t>
            </a:r>
            <a:r>
              <a:rPr lang="en-US" dirty="0" smtClean="0"/>
              <a:t> </a:t>
            </a:r>
            <a:r>
              <a:rPr lang="en-US" dirty="0" err="1" smtClean="0"/>
              <a:t>artış</a:t>
            </a:r>
            <a:r>
              <a:rPr lang="en-US" dirty="0" smtClean="0"/>
              <a:t>?</a:t>
            </a:r>
          </a:p>
          <a:p>
            <a:pPr lvl="1"/>
            <a:r>
              <a:rPr lang="en-US" b="1" dirty="0" err="1" smtClean="0">
                <a:solidFill>
                  <a:srgbClr val="0070C0"/>
                </a:solidFill>
              </a:rPr>
              <a:t>Derin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disparoni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ve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rektovajinal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lezyonlarda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tercih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edilir</a:t>
            </a:r>
            <a:endParaRPr lang="en-US" b="1" dirty="0" smtClean="0">
              <a:solidFill>
                <a:srgbClr val="0070C0"/>
              </a:solidFill>
            </a:endParaRPr>
          </a:p>
          <a:p>
            <a:pPr lvl="1"/>
            <a:r>
              <a:rPr lang="en-US" dirty="0" err="1" smtClean="0"/>
              <a:t>Hipoöstrojenik</a:t>
            </a:r>
            <a:r>
              <a:rPr lang="en-US" dirty="0" smtClean="0"/>
              <a:t> </a:t>
            </a:r>
            <a:r>
              <a:rPr lang="en-US" dirty="0" err="1" smtClean="0"/>
              <a:t>etki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kemik</a:t>
            </a:r>
            <a:r>
              <a:rPr lang="en-US" dirty="0" smtClean="0"/>
              <a:t> </a:t>
            </a:r>
            <a:r>
              <a:rPr lang="en-US" dirty="0" err="1" smtClean="0"/>
              <a:t>kaybına</a:t>
            </a:r>
            <a:r>
              <a:rPr lang="en-US" dirty="0" smtClean="0"/>
              <a:t> </a:t>
            </a:r>
            <a:r>
              <a:rPr lang="en-US" dirty="0" err="1" smtClean="0"/>
              <a:t>neden</a:t>
            </a:r>
            <a:r>
              <a:rPr lang="en-US" dirty="0" smtClean="0"/>
              <a:t> </a:t>
            </a:r>
            <a:r>
              <a:rPr lang="en-US" dirty="0" err="1" smtClean="0"/>
              <a:t>olmadığı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</a:t>
            </a:r>
            <a:r>
              <a:rPr lang="en-US" dirty="0" err="1" smtClean="0"/>
              <a:t>uzun</a:t>
            </a:r>
            <a:r>
              <a:rPr lang="en-US" dirty="0" smtClean="0"/>
              <a:t> </a:t>
            </a:r>
            <a:r>
              <a:rPr lang="en-US" dirty="0" err="1" smtClean="0"/>
              <a:t>süre</a:t>
            </a:r>
            <a:r>
              <a:rPr lang="en-US" dirty="0" smtClean="0"/>
              <a:t> </a:t>
            </a:r>
            <a:r>
              <a:rPr lang="en-US" dirty="0" err="1" smtClean="0"/>
              <a:t>kullanılabilir</a:t>
            </a:r>
            <a:endParaRPr lang="en-US" dirty="0" smtClean="0"/>
          </a:p>
          <a:p>
            <a:r>
              <a:rPr lang="en-US" b="1" dirty="0" err="1" smtClean="0"/>
              <a:t>Dienogest</a:t>
            </a:r>
            <a:endParaRPr lang="en-US" b="1" dirty="0" smtClean="0"/>
          </a:p>
          <a:p>
            <a:pPr lvl="1"/>
            <a:r>
              <a:rPr lang="en-US" dirty="0" err="1" smtClean="0">
                <a:solidFill>
                  <a:srgbClr val="00B0F0"/>
                </a:solidFill>
              </a:rPr>
              <a:t>Osteoporoz</a:t>
            </a:r>
            <a:endParaRPr lang="en-US" dirty="0" smtClean="0">
              <a:solidFill>
                <a:srgbClr val="00B0F0"/>
              </a:solidFill>
            </a:endParaRPr>
          </a:p>
          <a:p>
            <a:pPr lvl="1"/>
            <a:r>
              <a:rPr lang="en-US" dirty="0" err="1" smtClean="0"/>
              <a:t>Fiyat</a:t>
            </a:r>
            <a:endParaRPr lang="en-US" dirty="0" smtClean="0"/>
          </a:p>
          <a:p>
            <a:pPr lvl="1"/>
            <a:r>
              <a:rPr lang="en-US" dirty="0" err="1" smtClean="0"/>
              <a:t>GnRHa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NETA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benzer</a:t>
            </a:r>
            <a:r>
              <a:rPr lang="en-US" dirty="0" smtClean="0"/>
              <a:t> </a:t>
            </a:r>
            <a:r>
              <a:rPr lang="en-US" dirty="0" err="1" smtClean="0"/>
              <a:t>etkinlik</a:t>
            </a:r>
            <a:r>
              <a:rPr lang="en-US" dirty="0" smtClean="0"/>
              <a:t>,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iyi</a:t>
            </a:r>
            <a:r>
              <a:rPr lang="en-US" dirty="0" smtClean="0"/>
              <a:t> </a:t>
            </a:r>
            <a:r>
              <a:rPr lang="en-US" dirty="0" err="1" smtClean="0"/>
              <a:t>tolerans</a:t>
            </a:r>
            <a:endParaRPr lang="en-US" dirty="0" smtClean="0"/>
          </a:p>
          <a:p>
            <a:r>
              <a:rPr lang="en-US" b="1" dirty="0" smtClean="0"/>
              <a:t>LNG-IUD</a:t>
            </a:r>
          </a:p>
          <a:p>
            <a:pPr lvl="1"/>
            <a:r>
              <a:rPr lang="en-US" dirty="0" err="1" smtClean="0"/>
              <a:t>Dismenore</a:t>
            </a:r>
            <a:r>
              <a:rPr lang="en-US" dirty="0" smtClean="0"/>
              <a:t> </a:t>
            </a:r>
            <a:r>
              <a:rPr lang="en-US" dirty="0" err="1" smtClean="0"/>
              <a:t>rekkürensini</a:t>
            </a:r>
            <a:r>
              <a:rPr lang="en-US" dirty="0" smtClean="0"/>
              <a:t> </a:t>
            </a:r>
            <a:r>
              <a:rPr lang="en-US" dirty="0" err="1" smtClean="0"/>
              <a:t>anlamlı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azaltır</a:t>
            </a:r>
            <a:endParaRPr lang="en-US" dirty="0" smtClean="0"/>
          </a:p>
          <a:p>
            <a:pPr lvl="1"/>
            <a:r>
              <a:rPr lang="en-US" dirty="0" err="1" smtClean="0">
                <a:solidFill>
                  <a:srgbClr val="00B0F0"/>
                </a:solidFill>
              </a:rPr>
              <a:t>Derin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 err="1" smtClean="0">
                <a:solidFill>
                  <a:srgbClr val="00B0F0"/>
                </a:solidFill>
              </a:rPr>
              <a:t>disparonide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 err="1" smtClean="0">
                <a:solidFill>
                  <a:srgbClr val="00B0F0"/>
                </a:solidFill>
              </a:rPr>
              <a:t>etkinliği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 err="1" smtClean="0">
                <a:solidFill>
                  <a:srgbClr val="00B0F0"/>
                </a:solidFill>
              </a:rPr>
              <a:t>az</a:t>
            </a:r>
            <a:endParaRPr lang="en-US" dirty="0" smtClean="0">
              <a:solidFill>
                <a:srgbClr val="00B0F0"/>
              </a:solidFill>
            </a:endParaRPr>
          </a:p>
          <a:p>
            <a:pPr lvl="1"/>
            <a:r>
              <a:rPr lang="en-US" dirty="0" smtClean="0">
                <a:solidFill>
                  <a:srgbClr val="00B0F0"/>
                </a:solidFill>
              </a:rPr>
              <a:t>GnRH agonist </a:t>
            </a:r>
            <a:r>
              <a:rPr lang="en-US" dirty="0" err="1" smtClean="0">
                <a:solidFill>
                  <a:srgbClr val="00B0F0"/>
                </a:solidFill>
              </a:rPr>
              <a:t>ile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 err="1" smtClean="0">
                <a:solidFill>
                  <a:srgbClr val="00B0F0"/>
                </a:solidFill>
              </a:rPr>
              <a:t>benzer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 err="1" smtClean="0">
                <a:solidFill>
                  <a:srgbClr val="00B0F0"/>
                </a:solidFill>
              </a:rPr>
              <a:t>etkinlik</a:t>
            </a:r>
            <a:endParaRPr lang="en-US" dirty="0" smtClean="0">
              <a:solidFill>
                <a:srgbClr val="00B0F0"/>
              </a:solidFill>
            </a:endParaRPr>
          </a:p>
          <a:p>
            <a:pPr lvl="1"/>
            <a:r>
              <a:rPr lang="en-US" dirty="0" err="1" smtClean="0"/>
              <a:t>Endometrioma’da</a:t>
            </a:r>
            <a:r>
              <a:rPr lang="en-US" dirty="0" smtClean="0"/>
              <a:t> postop </a:t>
            </a:r>
            <a:r>
              <a:rPr lang="en-US" dirty="0" err="1" smtClean="0"/>
              <a:t>rekkürensi</a:t>
            </a:r>
            <a:r>
              <a:rPr lang="en-US" dirty="0" smtClean="0"/>
              <a:t> </a:t>
            </a:r>
            <a:r>
              <a:rPr lang="en-US" dirty="0" err="1" smtClean="0"/>
              <a:t>azaltmaz</a:t>
            </a:r>
            <a:r>
              <a:rPr lang="en-US" dirty="0" smtClean="0"/>
              <a:t> (</a:t>
            </a:r>
            <a:r>
              <a:rPr lang="en-US" dirty="0" err="1" smtClean="0"/>
              <a:t>ovulasyonu</a:t>
            </a:r>
            <a:r>
              <a:rPr lang="en-US" dirty="0" smtClean="0"/>
              <a:t> </a:t>
            </a:r>
            <a:r>
              <a:rPr lang="en-US" dirty="0" err="1" smtClean="0"/>
              <a:t>inhibe</a:t>
            </a:r>
            <a:r>
              <a:rPr lang="en-US" dirty="0" smtClean="0"/>
              <a:t> </a:t>
            </a:r>
            <a:r>
              <a:rPr lang="en-US" dirty="0" err="1" smtClean="0"/>
              <a:t>etmiyor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9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latin typeface="Comic Sans MS" charset="0"/>
                <a:ea typeface="Comic Sans MS" charset="0"/>
                <a:cs typeface="Comic Sans MS" charset="0"/>
              </a:rPr>
              <a:t>Progesterone</a:t>
            </a:r>
            <a:r>
              <a:rPr lang="tr-TR" b="1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b="1" dirty="0" smtClean="0">
                <a:latin typeface="Comic Sans MS" charset="0"/>
                <a:ea typeface="Comic Sans MS" charset="0"/>
                <a:cs typeface="Comic Sans MS" charset="0"/>
              </a:rPr>
              <a:t>İçeren </a:t>
            </a:r>
            <a:r>
              <a:rPr lang="tr-TR" b="1" dirty="0" err="1" smtClean="0">
                <a:latin typeface="Comic Sans MS" charset="0"/>
                <a:ea typeface="Comic Sans MS" charset="0"/>
                <a:cs typeface="Comic Sans MS" charset="0"/>
              </a:rPr>
              <a:t>Kontraseptifler</a:t>
            </a:r>
            <a:endParaRPr lang="tr-TR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3131"/>
            <a:ext cx="10515600" cy="4351338"/>
          </a:xfrm>
        </p:spPr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5" name="Rounded Rectangle 4"/>
          <p:cNvSpPr/>
          <p:nvPr/>
        </p:nvSpPr>
        <p:spPr>
          <a:xfrm>
            <a:off x="1223158" y="2874389"/>
            <a:ext cx="9393382" cy="593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b="1" dirty="0">
                <a:solidFill>
                  <a:srgbClr val="FFFF00"/>
                </a:solidFill>
              </a:rPr>
              <a:t>Östrojen tarafından uyarılan mitozun </a:t>
            </a:r>
            <a:r>
              <a:rPr lang="tr-TR" sz="2800" b="1" dirty="0" err="1">
                <a:solidFill>
                  <a:srgbClr val="FFFF00"/>
                </a:solidFill>
              </a:rPr>
              <a:t>inhibisyonu</a:t>
            </a:r>
            <a:endParaRPr lang="tr-TR" sz="2800" b="1" dirty="0">
              <a:solidFill>
                <a:srgbClr val="FFFF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223158" y="3588942"/>
            <a:ext cx="9393382" cy="593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b="1" dirty="0">
                <a:solidFill>
                  <a:srgbClr val="FFFF00"/>
                </a:solidFill>
              </a:rPr>
              <a:t>Östrojen reseptörlerinde değişiklik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223158" y="2120062"/>
            <a:ext cx="9393382" cy="593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b="1" dirty="0" err="1">
                <a:solidFill>
                  <a:srgbClr val="FFFF00"/>
                </a:solidFill>
              </a:rPr>
              <a:t>Endometriumda</a:t>
            </a:r>
            <a:r>
              <a:rPr lang="tr-TR" sz="2800" b="1" dirty="0">
                <a:solidFill>
                  <a:srgbClr val="FFFF00"/>
                </a:solidFill>
              </a:rPr>
              <a:t> </a:t>
            </a:r>
            <a:r>
              <a:rPr lang="tr-TR" sz="2800" b="1" dirty="0" err="1">
                <a:solidFill>
                  <a:srgbClr val="FFFF00"/>
                </a:solidFill>
              </a:rPr>
              <a:t>desidualizasyon</a:t>
            </a:r>
            <a:endParaRPr lang="tr-TR" sz="2800" b="1" dirty="0">
              <a:solidFill>
                <a:srgbClr val="FFFF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23158" y="4324583"/>
            <a:ext cx="9393382" cy="593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b="1" dirty="0" err="1">
                <a:solidFill>
                  <a:srgbClr val="FFFF00"/>
                </a:solidFill>
              </a:rPr>
              <a:t>Anjiogenez</a:t>
            </a:r>
            <a:r>
              <a:rPr lang="tr-TR" sz="2800" b="1" dirty="0">
                <a:solidFill>
                  <a:srgbClr val="FFFF00"/>
                </a:solidFill>
              </a:rPr>
              <a:t> </a:t>
            </a:r>
            <a:r>
              <a:rPr lang="tr-TR" sz="2800" b="1" dirty="0" err="1">
                <a:solidFill>
                  <a:srgbClr val="FFFF00"/>
                </a:solidFill>
              </a:rPr>
              <a:t>inhibisyonu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23158" y="5159922"/>
            <a:ext cx="9393382" cy="8806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</a:rPr>
              <a:t>Matrix metalloproteinase </a:t>
            </a:r>
            <a:r>
              <a:rPr lang="tr-TR" sz="2800" b="1" dirty="0">
                <a:solidFill>
                  <a:srgbClr val="FFFF00"/>
                </a:solidFill>
              </a:rPr>
              <a:t>(MMP) </a:t>
            </a:r>
            <a:r>
              <a:rPr lang="tr-TR" sz="2800" b="1" dirty="0" err="1">
                <a:solidFill>
                  <a:srgbClr val="FFFF00"/>
                </a:solidFill>
              </a:rPr>
              <a:t>inhibisyonu</a:t>
            </a:r>
            <a:r>
              <a:rPr lang="tr-TR" sz="2800" b="1" dirty="0">
                <a:solidFill>
                  <a:srgbClr val="FFFF00"/>
                </a:solidFill>
              </a:rPr>
              <a:t> ile </a:t>
            </a:r>
            <a:r>
              <a:rPr lang="tr-TR" sz="2800" b="1" dirty="0" err="1">
                <a:solidFill>
                  <a:srgbClr val="FFFF00"/>
                </a:solidFill>
              </a:rPr>
              <a:t>endometrial</a:t>
            </a:r>
            <a:r>
              <a:rPr lang="tr-TR" sz="2800" b="1" dirty="0">
                <a:solidFill>
                  <a:srgbClr val="FFFF00"/>
                </a:solidFill>
              </a:rPr>
              <a:t> </a:t>
            </a:r>
            <a:r>
              <a:rPr lang="tr-TR" sz="2800" b="1" dirty="0" err="1">
                <a:solidFill>
                  <a:srgbClr val="FFFF00"/>
                </a:solidFill>
              </a:rPr>
              <a:t>implantlarda</a:t>
            </a:r>
            <a:r>
              <a:rPr lang="tr-TR" sz="2800" b="1" dirty="0">
                <a:solidFill>
                  <a:srgbClr val="FFFF00"/>
                </a:solidFill>
              </a:rPr>
              <a:t> büyümenin engellenmesi</a:t>
            </a:r>
          </a:p>
        </p:txBody>
      </p:sp>
    </p:spTree>
    <p:extLst>
      <p:ext uri="{BB962C8B-B14F-4D97-AF65-F5344CB8AC3E}">
        <p14:creationId xmlns:p14="http://schemas.microsoft.com/office/powerpoint/2010/main" val="390012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tr-TR" b="1" dirty="0" smtClean="0">
                <a:latin typeface="Comic Sans MS" charset="0"/>
                <a:ea typeface="Comic Sans MS" charset="0"/>
                <a:cs typeface="Comic Sans MS" charset="0"/>
              </a:rPr>
              <a:t>	</a:t>
            </a:r>
            <a:r>
              <a:rPr lang="tr-TR" b="1" dirty="0" err="1" smtClean="0">
                <a:latin typeface="Comic Sans MS" charset="0"/>
                <a:ea typeface="Comic Sans MS" charset="0"/>
                <a:cs typeface="Comic Sans MS" charset="0"/>
              </a:rPr>
              <a:t>Etonogestrel</a:t>
            </a:r>
            <a:r>
              <a:rPr lang="tr-TR" b="1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b="1" dirty="0" err="1" smtClean="0">
                <a:latin typeface="Comic Sans MS" charset="0"/>
                <a:ea typeface="Comic Sans MS" charset="0"/>
                <a:cs typeface="Comic Sans MS" charset="0"/>
              </a:rPr>
              <a:t>Implant</a:t>
            </a:r>
            <a:r>
              <a:rPr lang="tr-TR" b="1" dirty="0" smtClean="0">
                <a:latin typeface="Comic Sans MS" charset="0"/>
                <a:ea typeface="Comic Sans MS" charset="0"/>
                <a:cs typeface="Comic Sans MS" charset="0"/>
              </a:rPr>
              <a:t/>
            </a:r>
            <a:br>
              <a:rPr lang="tr-TR" b="1" dirty="0" smtClean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tr-TR" b="1" dirty="0" smtClean="0">
                <a:latin typeface="Comic Sans MS" charset="0"/>
                <a:ea typeface="Comic Sans MS" charset="0"/>
                <a:cs typeface="Comic Sans MS" charset="0"/>
              </a:rPr>
              <a:t>	</a:t>
            </a:r>
            <a:r>
              <a:rPr lang="tr-TR" b="1" dirty="0" err="1" smtClean="0">
                <a:latin typeface="Comic Sans MS" charset="0"/>
                <a:ea typeface="Comic Sans MS" charset="0"/>
                <a:cs typeface="Comic Sans MS" charset="0"/>
              </a:rPr>
              <a:t>Medroxyprogesteron</a:t>
            </a:r>
            <a:r>
              <a:rPr lang="tr-TR" b="1" dirty="0" smtClean="0">
                <a:latin typeface="Comic Sans MS" charset="0"/>
                <a:ea typeface="Comic Sans MS" charset="0"/>
                <a:cs typeface="Comic Sans MS" charset="0"/>
              </a:rPr>
              <a:t> Asetat</a:t>
            </a:r>
            <a:endParaRPr lang="tr-TR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163781" y="1885002"/>
            <a:ext cx="10515600" cy="4769798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sz="3000" b="1" dirty="0" err="1" smtClean="0"/>
              <a:t>Benzer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etkinlik</a:t>
            </a:r>
            <a:endParaRPr lang="en-US" sz="3000" b="1" dirty="0" smtClean="0"/>
          </a:p>
          <a:p>
            <a:r>
              <a:rPr lang="en-US" sz="3000" b="1" dirty="0" smtClean="0"/>
              <a:t>Yan </a:t>
            </a:r>
            <a:r>
              <a:rPr lang="en-US" sz="3000" b="1" dirty="0" err="1" smtClean="0"/>
              <a:t>etki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profili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aynı</a:t>
            </a:r>
            <a:endParaRPr lang="en-US" sz="3000" b="1" dirty="0" smtClean="0"/>
          </a:p>
          <a:p>
            <a:r>
              <a:rPr lang="en-US" sz="3000" b="1" dirty="0" err="1" smtClean="0"/>
              <a:t>Tedaviye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uyum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aynı</a:t>
            </a:r>
            <a:endParaRPr lang="en-US" sz="3000" b="1" dirty="0" smtClean="0"/>
          </a:p>
          <a:p>
            <a:pPr lvl="1"/>
            <a:r>
              <a:rPr lang="en-US" sz="2600" b="1" dirty="0" err="1"/>
              <a:t>İrregüler</a:t>
            </a:r>
            <a:r>
              <a:rPr lang="en-US" sz="2600" b="1" dirty="0"/>
              <a:t> </a:t>
            </a:r>
            <a:r>
              <a:rPr lang="en-US" sz="2600" b="1" dirty="0" err="1" smtClean="0"/>
              <a:t>kanama</a:t>
            </a:r>
            <a:endParaRPr lang="en-US" sz="2600" b="1" dirty="0" smtClean="0"/>
          </a:p>
          <a:p>
            <a:pPr lvl="1"/>
            <a:r>
              <a:rPr lang="en-US" sz="2600" b="1" dirty="0" smtClean="0"/>
              <a:t>Kilo </a:t>
            </a:r>
            <a:r>
              <a:rPr lang="en-US" sz="2600" b="1" dirty="0" err="1"/>
              <a:t>alımı</a:t>
            </a:r>
            <a:endParaRPr lang="en-US" sz="2600" b="1" dirty="0"/>
          </a:p>
          <a:p>
            <a:pPr lvl="1"/>
            <a:r>
              <a:rPr lang="en-US" sz="2600" b="1" dirty="0" err="1"/>
              <a:t>Bulantı</a:t>
            </a:r>
            <a:endParaRPr lang="en-US" sz="2600" b="1" dirty="0"/>
          </a:p>
          <a:p>
            <a:pPr lvl="1"/>
            <a:r>
              <a:rPr lang="en-US" sz="2600" b="1" dirty="0" err="1"/>
              <a:t>Baş</a:t>
            </a:r>
            <a:r>
              <a:rPr lang="en-US" sz="2600" b="1" dirty="0"/>
              <a:t> </a:t>
            </a:r>
            <a:r>
              <a:rPr lang="en-US" sz="2600" b="1" dirty="0" err="1" smtClean="0"/>
              <a:t>ağrısı</a:t>
            </a:r>
            <a:endParaRPr lang="en-US" sz="2600" b="1" dirty="0"/>
          </a:p>
          <a:p>
            <a:pPr lvl="1"/>
            <a:r>
              <a:rPr lang="en-US" sz="2600" b="1" dirty="0" err="1"/>
              <a:t>Göğüslerde</a:t>
            </a:r>
            <a:r>
              <a:rPr lang="en-US" sz="2600" b="1" dirty="0"/>
              <a:t> </a:t>
            </a:r>
            <a:r>
              <a:rPr lang="en-US" sz="2600" b="1" dirty="0" err="1"/>
              <a:t>duyarlılık</a:t>
            </a:r>
            <a:endParaRPr lang="en-US" sz="2600" b="1" dirty="0"/>
          </a:p>
          <a:p>
            <a:pPr lvl="1"/>
            <a:r>
              <a:rPr lang="en-US" sz="2600" b="1" dirty="0" err="1"/>
              <a:t>Akne</a:t>
            </a:r>
            <a:endParaRPr lang="en-US" sz="2600" b="1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300" y="1885002"/>
            <a:ext cx="56642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6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tr-TR" b="1" dirty="0" err="1" smtClean="0">
                <a:latin typeface="Comic Sans MS" charset="0"/>
                <a:ea typeface="Comic Sans MS" charset="0"/>
                <a:cs typeface="Comic Sans MS" charset="0"/>
              </a:rPr>
              <a:t>Dienogest</a:t>
            </a:r>
            <a:endParaRPr lang="tr-TR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1044040" y="1928951"/>
            <a:ext cx="9559636" cy="7125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b="1" dirty="0">
                <a:solidFill>
                  <a:srgbClr val="FFFF00"/>
                </a:solidFill>
              </a:rPr>
              <a:t>Düşük </a:t>
            </a:r>
            <a:r>
              <a:rPr lang="tr-TR" sz="2800" b="1" dirty="0" err="1">
                <a:solidFill>
                  <a:srgbClr val="FFFF00"/>
                </a:solidFill>
              </a:rPr>
              <a:t>androjenik</a:t>
            </a:r>
            <a:r>
              <a:rPr lang="tr-TR" sz="2800" b="1" dirty="0">
                <a:solidFill>
                  <a:srgbClr val="FFFF00"/>
                </a:solidFill>
              </a:rPr>
              <a:t> etki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44040" y="5427125"/>
            <a:ext cx="9559636" cy="7125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b="1" dirty="0" err="1">
                <a:solidFill>
                  <a:srgbClr val="FFFF00"/>
                </a:solidFill>
              </a:rPr>
              <a:t>Antiproliferative</a:t>
            </a:r>
            <a:endParaRPr lang="tr-TR" sz="2800" b="1" dirty="0">
              <a:solidFill>
                <a:srgbClr val="FFFF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73728" y="2822154"/>
            <a:ext cx="9559636" cy="7125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b="1" dirty="0" err="1">
                <a:solidFill>
                  <a:srgbClr val="FFFF00"/>
                </a:solidFill>
              </a:rPr>
              <a:t>Endometriotik</a:t>
            </a:r>
            <a:r>
              <a:rPr lang="tr-TR" sz="2800" b="1" dirty="0">
                <a:solidFill>
                  <a:srgbClr val="FFFF00"/>
                </a:solidFill>
              </a:rPr>
              <a:t> lezyonlarda </a:t>
            </a:r>
            <a:r>
              <a:rPr lang="tr-TR" sz="2800" b="1" dirty="0" err="1">
                <a:solidFill>
                  <a:srgbClr val="FFFF00"/>
                </a:solidFill>
              </a:rPr>
              <a:t>desidualizasyon</a:t>
            </a:r>
            <a:r>
              <a:rPr lang="tr-TR" sz="2800" b="1" dirty="0">
                <a:solidFill>
                  <a:srgbClr val="FFFF00"/>
                </a:solidFill>
              </a:rPr>
              <a:t> ve </a:t>
            </a:r>
            <a:r>
              <a:rPr lang="tr-TR" sz="2800" b="1" dirty="0" err="1">
                <a:solidFill>
                  <a:srgbClr val="FFFF00"/>
                </a:solidFill>
              </a:rPr>
              <a:t>atrofi</a:t>
            </a:r>
            <a:endParaRPr lang="tr-TR" sz="2800" b="1" dirty="0">
              <a:solidFill>
                <a:srgbClr val="FFFF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73728" y="3678038"/>
            <a:ext cx="9559636" cy="7125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b="1" dirty="0" err="1">
                <a:solidFill>
                  <a:srgbClr val="FFFF00"/>
                </a:solidFill>
              </a:rPr>
              <a:t>Antienflamatuar</a:t>
            </a:r>
            <a:r>
              <a:rPr lang="tr-TR" sz="2800" b="1" dirty="0">
                <a:solidFill>
                  <a:srgbClr val="FFFF00"/>
                </a:solidFill>
              </a:rPr>
              <a:t> etki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73728" y="4571241"/>
            <a:ext cx="9559636" cy="7125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b="1" dirty="0" err="1">
                <a:solidFill>
                  <a:srgbClr val="FFFF00"/>
                </a:solidFill>
              </a:rPr>
              <a:t>Antianjiogenik</a:t>
            </a:r>
            <a:endParaRPr lang="tr-TR" sz="2800" b="1" dirty="0">
              <a:solidFill>
                <a:srgbClr val="FFFF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566" y="109906"/>
            <a:ext cx="3445687" cy="183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74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tr-TR" b="1" dirty="0" err="1" smtClean="0">
                <a:latin typeface="Comic Sans MS" charset="0"/>
                <a:ea typeface="Comic Sans MS" charset="0"/>
                <a:cs typeface="Comic Sans MS" charset="0"/>
              </a:rPr>
              <a:t>Levonorgestrel</a:t>
            </a:r>
            <a:r>
              <a:rPr lang="tr-TR" b="1" dirty="0" smtClean="0">
                <a:latin typeface="Comic Sans MS" charset="0"/>
                <a:ea typeface="Comic Sans MS" charset="0"/>
                <a:cs typeface="Comic Sans MS" charset="0"/>
              </a:rPr>
              <a:t> İçeren </a:t>
            </a:r>
            <a:r>
              <a:rPr lang="tr-TR" b="1" dirty="0" err="1">
                <a:latin typeface="Comic Sans MS" charset="0"/>
                <a:ea typeface="Comic Sans MS" charset="0"/>
                <a:cs typeface="Comic Sans MS" charset="0"/>
              </a:rPr>
              <a:t>İ</a:t>
            </a:r>
            <a:r>
              <a:rPr lang="tr-TR" b="1" dirty="0" err="1" smtClean="0">
                <a:latin typeface="Comic Sans MS" charset="0"/>
                <a:ea typeface="Comic Sans MS" charset="0"/>
                <a:cs typeface="Comic Sans MS" charset="0"/>
              </a:rPr>
              <a:t>ntrauterin</a:t>
            </a:r>
            <a:r>
              <a:rPr lang="tr-TR" b="1" dirty="0" smtClean="0">
                <a:latin typeface="Comic Sans MS" charset="0"/>
                <a:ea typeface="Comic Sans MS" charset="0"/>
                <a:cs typeface="Comic Sans MS" charset="0"/>
              </a:rPr>
              <a:t> Araç</a:t>
            </a:r>
            <a:r>
              <a:rPr lang="tr-TR" b="1" dirty="0">
                <a:latin typeface="Comic Sans MS" charset="0"/>
                <a:ea typeface="Comic Sans MS" charset="0"/>
                <a:cs typeface="Comic Sans MS" charset="0"/>
              </a:rPr>
              <a:t/>
            </a:r>
            <a:br>
              <a:rPr lang="tr-TR" b="1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tr-TR" b="1" dirty="0">
                <a:latin typeface="Comic Sans MS" charset="0"/>
                <a:ea typeface="Comic Sans MS" charset="0"/>
                <a:cs typeface="Comic Sans MS" charset="0"/>
              </a:rPr>
              <a:t>(LNG-IUS)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Endometriumda</a:t>
            </a:r>
            <a:r>
              <a:rPr lang="en-US" dirty="0" smtClean="0"/>
              <a:t> </a:t>
            </a:r>
            <a:r>
              <a:rPr lang="en-US" dirty="0" err="1" smtClean="0"/>
              <a:t>atrofi</a:t>
            </a:r>
            <a:endParaRPr lang="en-US" dirty="0" smtClean="0"/>
          </a:p>
          <a:p>
            <a:r>
              <a:rPr lang="en-US" dirty="0" err="1" smtClean="0"/>
              <a:t>Hipomenore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retrograd</a:t>
            </a:r>
            <a:r>
              <a:rPr lang="en-US" dirty="0" smtClean="0"/>
              <a:t> </a:t>
            </a:r>
            <a:r>
              <a:rPr lang="en-US" dirty="0" err="1" smtClean="0"/>
              <a:t>menstruasyonda</a:t>
            </a:r>
            <a:r>
              <a:rPr lang="en-US" dirty="0" smtClean="0"/>
              <a:t> </a:t>
            </a:r>
            <a:r>
              <a:rPr lang="en-US" dirty="0" err="1" smtClean="0"/>
              <a:t>azalma</a:t>
            </a:r>
            <a:endParaRPr lang="en-US" dirty="0" smtClean="0"/>
          </a:p>
          <a:p>
            <a:r>
              <a:rPr lang="en-US" dirty="0" err="1" smtClean="0"/>
              <a:t>Peritonda</a:t>
            </a:r>
            <a:r>
              <a:rPr lang="en-US" dirty="0" smtClean="0"/>
              <a:t> </a:t>
            </a:r>
            <a:r>
              <a:rPr lang="en-US" dirty="0" err="1" smtClean="0"/>
              <a:t>yüksek</a:t>
            </a:r>
            <a:r>
              <a:rPr lang="en-US" dirty="0" smtClean="0"/>
              <a:t> </a:t>
            </a:r>
            <a:r>
              <a:rPr lang="en-US" dirty="0" err="1" smtClean="0"/>
              <a:t>konsantrasyonlardaki</a:t>
            </a:r>
            <a:r>
              <a:rPr lang="en-US" dirty="0" smtClean="0"/>
              <a:t> </a:t>
            </a:r>
            <a:r>
              <a:rPr lang="en-US" dirty="0" err="1" smtClean="0"/>
              <a:t>progesteronun</a:t>
            </a:r>
            <a:r>
              <a:rPr lang="en-US" dirty="0" smtClean="0"/>
              <a:t> </a:t>
            </a:r>
            <a:r>
              <a:rPr lang="en-US" dirty="0" err="1" smtClean="0"/>
              <a:t>antienflamatuar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immünmodulatuar</a:t>
            </a:r>
            <a:r>
              <a:rPr lang="en-US" dirty="0" smtClean="0"/>
              <a:t> </a:t>
            </a:r>
            <a:r>
              <a:rPr lang="en-US" dirty="0" err="1" smtClean="0"/>
              <a:t>etkiyle</a:t>
            </a:r>
            <a:r>
              <a:rPr lang="en-US" dirty="0" smtClean="0"/>
              <a:t> </a:t>
            </a:r>
            <a:r>
              <a:rPr lang="en-US" dirty="0" err="1" smtClean="0"/>
              <a:t>ektopik</a:t>
            </a:r>
            <a:r>
              <a:rPr lang="en-US" dirty="0" smtClean="0"/>
              <a:t> endometrium </a:t>
            </a:r>
            <a:r>
              <a:rPr lang="en-US" dirty="0" err="1" smtClean="0"/>
              <a:t>aktivitesinin</a:t>
            </a:r>
            <a:r>
              <a:rPr lang="en-US" dirty="0" smtClean="0"/>
              <a:t> </a:t>
            </a:r>
            <a:r>
              <a:rPr lang="en-US" dirty="0" err="1" smtClean="0"/>
              <a:t>baskılanması</a:t>
            </a:r>
            <a:r>
              <a:rPr lang="tr-TR" dirty="0" smtClean="0"/>
              <a:t> </a:t>
            </a:r>
          </a:p>
          <a:p>
            <a:r>
              <a:rPr lang="tr-TR" dirty="0" smtClean="0"/>
              <a:t>Derin </a:t>
            </a:r>
            <a:r>
              <a:rPr lang="tr-TR" dirty="0" err="1" smtClean="0"/>
              <a:t>endometriozis</a:t>
            </a:r>
            <a:r>
              <a:rPr lang="tr-TR" dirty="0" smtClean="0"/>
              <a:t> ve </a:t>
            </a:r>
            <a:r>
              <a:rPr lang="tr-TR" dirty="0" err="1" smtClean="0"/>
              <a:t>adenomyoziste</a:t>
            </a:r>
            <a:r>
              <a:rPr lang="tr-TR" dirty="0" smtClean="0"/>
              <a:t> etkinliğini gösteren çalışmalar var</a:t>
            </a:r>
          </a:p>
          <a:p>
            <a:r>
              <a:rPr lang="tr-TR" dirty="0" err="1" smtClean="0">
                <a:solidFill>
                  <a:srgbClr val="00B0F0"/>
                </a:solidFill>
              </a:rPr>
              <a:t>GnRH</a:t>
            </a:r>
            <a:r>
              <a:rPr lang="tr-TR" dirty="0" smtClean="0">
                <a:solidFill>
                  <a:srgbClr val="00B0F0"/>
                </a:solidFill>
              </a:rPr>
              <a:t> ile etkinliğinin aynı olduğunu gösteren çalışmalar var</a:t>
            </a:r>
          </a:p>
          <a:p>
            <a:r>
              <a:rPr lang="tr-TR" dirty="0" smtClean="0">
                <a:solidFill>
                  <a:srgbClr val="00B0F0"/>
                </a:solidFill>
              </a:rPr>
              <a:t>Daha az </a:t>
            </a:r>
            <a:r>
              <a:rPr lang="tr-TR" dirty="0" err="1" smtClean="0">
                <a:solidFill>
                  <a:srgbClr val="00B0F0"/>
                </a:solidFill>
              </a:rPr>
              <a:t>hipoöstrojenik</a:t>
            </a:r>
            <a:r>
              <a:rPr lang="tr-TR" dirty="0" smtClean="0">
                <a:solidFill>
                  <a:srgbClr val="00B0F0"/>
                </a:solidFill>
              </a:rPr>
              <a:t> yan etki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7200" y="1027906"/>
            <a:ext cx="2304000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23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tr-TR" b="1" dirty="0" err="1">
                <a:latin typeface="Comic Sans MS" charset="0"/>
                <a:ea typeface="Comic Sans MS" charset="0"/>
                <a:cs typeface="Comic Sans MS" charset="0"/>
              </a:rPr>
              <a:t>GnRH</a:t>
            </a:r>
            <a:r>
              <a:rPr lang="tr-TR" b="1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tr-TR" b="1" dirty="0" err="1" smtClean="0">
                <a:latin typeface="Comic Sans MS" charset="0"/>
                <a:ea typeface="Comic Sans MS" charset="0"/>
                <a:cs typeface="Comic Sans MS" charset="0"/>
              </a:rPr>
              <a:t>Agonistleri</a:t>
            </a:r>
            <a:endParaRPr lang="tr-TR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Ovulasyon</a:t>
            </a:r>
            <a:r>
              <a:rPr lang="tr-TR" dirty="0" smtClean="0"/>
              <a:t> </a:t>
            </a:r>
            <a:r>
              <a:rPr lang="tr-TR" dirty="0" err="1" smtClean="0"/>
              <a:t>inhibisyonu</a:t>
            </a:r>
            <a:endParaRPr lang="tr-TR" dirty="0" smtClean="0"/>
          </a:p>
          <a:p>
            <a:r>
              <a:rPr lang="tr-TR" dirty="0" err="1" smtClean="0"/>
              <a:t>Flare</a:t>
            </a:r>
            <a:r>
              <a:rPr lang="tr-TR" dirty="0" smtClean="0"/>
              <a:t> etkisinin önlenmesi</a:t>
            </a:r>
          </a:p>
          <a:p>
            <a:pPr lvl="1"/>
            <a:r>
              <a:rPr lang="tr-TR" dirty="0" err="1" smtClean="0"/>
              <a:t>Midsiklusta</a:t>
            </a:r>
            <a:r>
              <a:rPr lang="tr-TR" dirty="0" smtClean="0"/>
              <a:t> başlama</a:t>
            </a:r>
          </a:p>
          <a:p>
            <a:pPr lvl="1"/>
            <a:r>
              <a:rPr lang="tr-TR" dirty="0" smtClean="0"/>
              <a:t>Kısa süreli </a:t>
            </a:r>
            <a:r>
              <a:rPr lang="tr-TR" dirty="0" err="1" smtClean="0"/>
              <a:t>progesteron</a:t>
            </a:r>
            <a:endParaRPr lang="tr-TR" dirty="0" smtClean="0"/>
          </a:p>
          <a:p>
            <a:r>
              <a:rPr lang="tr-TR" b="1" dirty="0" smtClean="0">
                <a:solidFill>
                  <a:srgbClr val="00B0F0"/>
                </a:solidFill>
              </a:rPr>
              <a:t>Etkinlik OK ve </a:t>
            </a:r>
            <a:r>
              <a:rPr lang="tr-TR" b="1" dirty="0" err="1" smtClean="0">
                <a:solidFill>
                  <a:srgbClr val="00B0F0"/>
                </a:solidFill>
              </a:rPr>
              <a:t>progesteron</a:t>
            </a:r>
            <a:r>
              <a:rPr lang="tr-TR" b="1" dirty="0" smtClean="0">
                <a:solidFill>
                  <a:srgbClr val="00B0F0"/>
                </a:solidFill>
              </a:rPr>
              <a:t> ile aynı</a:t>
            </a:r>
          </a:p>
          <a:p>
            <a:r>
              <a:rPr lang="tr-TR" dirty="0" err="1" smtClean="0"/>
              <a:t>Progesteron</a:t>
            </a:r>
            <a:r>
              <a:rPr lang="tr-TR" dirty="0" smtClean="0"/>
              <a:t> kullananlarda ağrı </a:t>
            </a:r>
            <a:r>
              <a:rPr lang="tr-TR" dirty="0" err="1" smtClean="0"/>
              <a:t>rekkürensi</a:t>
            </a:r>
            <a:r>
              <a:rPr lang="tr-TR" dirty="0" smtClean="0"/>
              <a:t> varsa kısa süreli </a:t>
            </a:r>
            <a:r>
              <a:rPr lang="tr-TR" dirty="0" err="1" smtClean="0"/>
              <a:t>GnRHa</a:t>
            </a:r>
            <a:endParaRPr lang="tr-TR" dirty="0" smtClean="0"/>
          </a:p>
          <a:p>
            <a:r>
              <a:rPr lang="tr-TR" b="1" dirty="0" smtClean="0"/>
              <a:t>Osteoporoz</a:t>
            </a:r>
          </a:p>
          <a:p>
            <a:r>
              <a:rPr lang="tr-TR" dirty="0" smtClean="0"/>
              <a:t>Maliyet</a:t>
            </a:r>
          </a:p>
          <a:p>
            <a:r>
              <a:rPr lang="tr-TR" b="1" dirty="0" err="1" smtClean="0"/>
              <a:t>Add-back</a:t>
            </a:r>
            <a:r>
              <a:rPr lang="tr-TR" dirty="0" smtClean="0"/>
              <a:t>: </a:t>
            </a:r>
            <a:r>
              <a:rPr lang="tr-TR" b="1" dirty="0" err="1" smtClean="0">
                <a:solidFill>
                  <a:srgbClr val="00B0F0"/>
                </a:solidFill>
              </a:rPr>
              <a:t>GnRHa+NETA</a:t>
            </a:r>
            <a:r>
              <a:rPr lang="tr-TR" b="1" dirty="0" smtClean="0">
                <a:solidFill>
                  <a:srgbClr val="00B0F0"/>
                </a:solidFill>
              </a:rPr>
              <a:t> etkinliği= NETA içeren OK</a:t>
            </a:r>
            <a:endParaRPr lang="tr-TR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830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tr-TR" sz="5400" b="1" dirty="0">
                <a:latin typeface="Comic Sans MS" charset="0"/>
                <a:ea typeface="Comic Sans MS" charset="0"/>
                <a:cs typeface="Comic Sans MS" charset="0"/>
              </a:rPr>
              <a:t>Danazol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17 a-</a:t>
            </a:r>
            <a:r>
              <a:rPr lang="tr-TR" dirty="0" err="1" smtClean="0"/>
              <a:t>ethinyltestosterone</a:t>
            </a:r>
            <a:r>
              <a:rPr lang="tr-TR" dirty="0" smtClean="0"/>
              <a:t> türevi</a:t>
            </a:r>
          </a:p>
          <a:p>
            <a:r>
              <a:rPr lang="en-US" b="1" dirty="0" smtClean="0">
                <a:solidFill>
                  <a:srgbClr val="00B0F0"/>
                </a:solidFill>
              </a:rPr>
              <a:t>LH </a:t>
            </a:r>
            <a:r>
              <a:rPr lang="en-US" b="1" dirty="0" err="1" smtClean="0">
                <a:solidFill>
                  <a:srgbClr val="00B0F0"/>
                </a:solidFill>
              </a:rPr>
              <a:t>surge’ni</a:t>
            </a:r>
            <a:r>
              <a:rPr lang="en-US" b="1" dirty="0" smtClean="0">
                <a:solidFill>
                  <a:srgbClr val="00B0F0"/>
                </a:solidFill>
              </a:rPr>
              <a:t>  </a:t>
            </a:r>
            <a:r>
              <a:rPr lang="en-US" b="1" dirty="0" err="1" smtClean="0">
                <a:solidFill>
                  <a:srgbClr val="00B0F0"/>
                </a:solidFill>
              </a:rPr>
              <a:t>ve</a:t>
            </a:r>
            <a:r>
              <a:rPr lang="en-US" b="1" dirty="0" smtClean="0">
                <a:solidFill>
                  <a:srgbClr val="00B0F0"/>
                </a:solidFill>
              </a:rPr>
              <a:t> ovarian </a:t>
            </a:r>
            <a:r>
              <a:rPr lang="en-US" b="1" dirty="0" err="1" smtClean="0">
                <a:solidFill>
                  <a:srgbClr val="00B0F0"/>
                </a:solidFill>
              </a:rPr>
              <a:t>steroidogenesisisi</a:t>
            </a:r>
            <a:r>
              <a:rPr lang="en-US" b="1" dirty="0" smtClean="0">
                <a:solidFill>
                  <a:srgbClr val="00B0F0"/>
                </a:solidFill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</a:rPr>
              <a:t>inhibe</a:t>
            </a:r>
            <a:r>
              <a:rPr lang="en-US" b="1" dirty="0" smtClean="0">
                <a:solidFill>
                  <a:srgbClr val="00B0F0"/>
                </a:solidFill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</a:rPr>
              <a:t>eder</a:t>
            </a:r>
            <a:r>
              <a:rPr lang="en-US" b="1" dirty="0" smtClean="0">
                <a:solidFill>
                  <a:srgbClr val="00B0F0"/>
                </a:solidFill>
              </a:rPr>
              <a:t> </a:t>
            </a:r>
          </a:p>
          <a:p>
            <a:endParaRPr lang="en-US" dirty="0" smtClean="0"/>
          </a:p>
          <a:p>
            <a:r>
              <a:rPr lang="en-US" dirty="0" smtClean="0"/>
              <a:t>Yan </a:t>
            </a:r>
            <a:r>
              <a:rPr lang="en-US" dirty="0" err="1" smtClean="0"/>
              <a:t>etkiler</a:t>
            </a:r>
            <a:endParaRPr lang="en-US" dirty="0" smtClean="0"/>
          </a:p>
          <a:p>
            <a:pPr lvl="1"/>
            <a:r>
              <a:rPr lang="en-US" dirty="0" err="1" smtClean="0"/>
              <a:t>Akne</a:t>
            </a:r>
            <a:r>
              <a:rPr lang="en-US" dirty="0" smtClean="0"/>
              <a:t>, </a:t>
            </a:r>
            <a:r>
              <a:rPr lang="en-US" dirty="0" err="1" smtClean="0"/>
              <a:t>hirşutizm</a:t>
            </a:r>
            <a:r>
              <a:rPr lang="en-US" dirty="0" smtClean="0"/>
              <a:t>, </a:t>
            </a:r>
            <a:r>
              <a:rPr lang="en-US" dirty="0" err="1" smtClean="0"/>
              <a:t>seste</a:t>
            </a:r>
            <a:r>
              <a:rPr lang="en-US" dirty="0" smtClean="0"/>
              <a:t> </a:t>
            </a:r>
            <a:r>
              <a:rPr lang="en-US" dirty="0" err="1" smtClean="0"/>
              <a:t>kalınlaşma</a:t>
            </a:r>
            <a:r>
              <a:rPr lang="en-US" dirty="0" smtClean="0"/>
              <a:t>, kilo </a:t>
            </a:r>
            <a:r>
              <a:rPr lang="en-US" dirty="0" err="1" smtClean="0"/>
              <a:t>alımı</a:t>
            </a:r>
            <a:r>
              <a:rPr lang="en-US" dirty="0" smtClean="0"/>
              <a:t>, </a:t>
            </a:r>
            <a:r>
              <a:rPr lang="en-US" dirty="0" err="1" smtClean="0"/>
              <a:t>kas</a:t>
            </a:r>
            <a:r>
              <a:rPr lang="en-US" dirty="0" smtClean="0"/>
              <a:t> </a:t>
            </a:r>
            <a:r>
              <a:rPr lang="en-US" dirty="0" err="1" smtClean="0"/>
              <a:t>krampları</a:t>
            </a:r>
            <a:r>
              <a:rPr lang="en-US" dirty="0" smtClean="0"/>
              <a:t>, </a:t>
            </a:r>
            <a:r>
              <a:rPr lang="en-US" dirty="0" err="1" smtClean="0"/>
              <a:t>karaciğer</a:t>
            </a:r>
            <a:r>
              <a:rPr lang="en-US" dirty="0" smtClean="0"/>
              <a:t> </a:t>
            </a:r>
            <a:r>
              <a:rPr lang="en-US" dirty="0" err="1" smtClean="0"/>
              <a:t>fonksiyonlarında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lipid </a:t>
            </a:r>
            <a:r>
              <a:rPr lang="en-US" dirty="0" err="1" smtClean="0"/>
              <a:t>profilinde</a:t>
            </a:r>
            <a:r>
              <a:rPr lang="en-US" dirty="0" smtClean="0"/>
              <a:t> </a:t>
            </a:r>
            <a:r>
              <a:rPr lang="en-US" dirty="0" err="1" smtClean="0"/>
              <a:t>bozulma</a:t>
            </a:r>
            <a:endParaRPr lang="en-US" dirty="0" smtClean="0"/>
          </a:p>
          <a:p>
            <a:pPr lvl="1"/>
            <a:endParaRPr lang="tr-TR" dirty="0" smtClean="0"/>
          </a:p>
          <a:p>
            <a:r>
              <a:rPr lang="tr-TR" b="1" dirty="0" smtClean="0">
                <a:solidFill>
                  <a:srgbClr val="00B0F0"/>
                </a:solidFill>
              </a:rPr>
              <a:t>Vajinal ring ve </a:t>
            </a:r>
            <a:r>
              <a:rPr lang="tr-TR" b="1" dirty="0" err="1" smtClean="0">
                <a:solidFill>
                  <a:srgbClr val="00B0F0"/>
                </a:solidFill>
              </a:rPr>
              <a:t>intrauterin</a:t>
            </a:r>
            <a:r>
              <a:rPr lang="tr-TR" b="1" dirty="0" smtClean="0">
                <a:solidFill>
                  <a:srgbClr val="00B0F0"/>
                </a:solidFill>
              </a:rPr>
              <a:t> araç daha iyi </a:t>
            </a:r>
            <a:r>
              <a:rPr lang="tr-TR" b="1" dirty="0" err="1" smtClean="0">
                <a:solidFill>
                  <a:srgbClr val="00B0F0"/>
                </a:solidFill>
              </a:rPr>
              <a:t>tolere</a:t>
            </a:r>
            <a:r>
              <a:rPr lang="tr-TR" b="1" dirty="0" smtClean="0">
                <a:solidFill>
                  <a:srgbClr val="00B0F0"/>
                </a:solidFill>
              </a:rPr>
              <a:t> edilebiliyor ve etkin</a:t>
            </a:r>
            <a:endParaRPr lang="tr-TR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409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18" y="0"/>
            <a:ext cx="9772801" cy="3855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3380125"/>
            <a:ext cx="5791200" cy="34778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 err="1"/>
              <a:t>Elagolix</a:t>
            </a:r>
            <a:r>
              <a:rPr lang="en-US" sz="2000" b="1" dirty="0"/>
              <a:t>, </a:t>
            </a:r>
            <a:r>
              <a:rPr lang="en-US" sz="2000" b="1" dirty="0" err="1"/>
              <a:t>Ozarelix</a:t>
            </a:r>
            <a:r>
              <a:rPr lang="en-US" sz="2000" b="1" dirty="0"/>
              <a:t>, </a:t>
            </a:r>
            <a:r>
              <a:rPr lang="en-US" sz="2000" b="1" dirty="0" err="1"/>
              <a:t>Abarelix</a:t>
            </a:r>
            <a:endParaRPr lang="en-US" sz="2000" b="1" dirty="0"/>
          </a:p>
          <a:p>
            <a:pPr marL="285750" indent="-285750">
              <a:buFont typeface="Arial" charset="0"/>
              <a:buChar char="•"/>
            </a:pPr>
            <a:r>
              <a:rPr lang="en-US" sz="2000" b="1" dirty="0" err="1" smtClean="0"/>
              <a:t>Doza</a:t>
            </a:r>
            <a:r>
              <a:rPr lang="en-US" sz="2000" b="1" dirty="0" smtClean="0"/>
              <a:t> </a:t>
            </a:r>
            <a:r>
              <a:rPr lang="en-US" sz="2000" b="1" dirty="0" err="1"/>
              <a:t>bağlı</a:t>
            </a:r>
            <a:r>
              <a:rPr lang="en-US" sz="2000" b="1" dirty="0"/>
              <a:t> </a:t>
            </a:r>
            <a:r>
              <a:rPr lang="en-US" sz="2000" b="1" dirty="0" err="1"/>
              <a:t>hipoöstrojenizm</a:t>
            </a:r>
            <a:r>
              <a:rPr lang="en-US" sz="2000" b="1" dirty="0"/>
              <a:t> </a:t>
            </a:r>
            <a:r>
              <a:rPr lang="en-US" sz="2000" b="1" dirty="0" err="1"/>
              <a:t>ve</a:t>
            </a:r>
            <a:r>
              <a:rPr lang="en-US" sz="2000" b="1" dirty="0"/>
              <a:t> </a:t>
            </a:r>
            <a:r>
              <a:rPr lang="en-US" sz="2000" b="1" dirty="0" err="1"/>
              <a:t>hücre</a:t>
            </a:r>
            <a:r>
              <a:rPr lang="en-US" sz="2000" b="1" dirty="0"/>
              <a:t> </a:t>
            </a:r>
            <a:r>
              <a:rPr lang="en-US" sz="2000" b="1" dirty="0" err="1"/>
              <a:t>proliferasyonunun</a:t>
            </a:r>
            <a:r>
              <a:rPr lang="en-US" sz="2000" b="1" dirty="0"/>
              <a:t> </a:t>
            </a:r>
            <a:r>
              <a:rPr lang="en-US" sz="2000" b="1" dirty="0" err="1"/>
              <a:t>inhibisyonu</a:t>
            </a:r>
            <a:endParaRPr lang="en-US" sz="2000" b="1" dirty="0"/>
          </a:p>
          <a:p>
            <a:pPr marL="285750" indent="-285750">
              <a:buFont typeface="Arial" charset="0"/>
              <a:buChar char="•"/>
            </a:pPr>
            <a:r>
              <a:rPr lang="en-US" sz="2000" b="1" dirty="0" smtClean="0"/>
              <a:t>FSH</a:t>
            </a:r>
            <a:r>
              <a:rPr lang="en-US" sz="2000" b="1" dirty="0"/>
              <a:t>, LH </a:t>
            </a:r>
            <a:r>
              <a:rPr lang="en-US" sz="2000" b="1" dirty="0" err="1"/>
              <a:t>ve</a:t>
            </a:r>
            <a:r>
              <a:rPr lang="en-US" sz="2000" b="1" dirty="0"/>
              <a:t> E2 </a:t>
            </a:r>
            <a:r>
              <a:rPr lang="en-US" sz="2000" b="1" dirty="0" err="1"/>
              <a:t>supressyonu</a:t>
            </a:r>
            <a:r>
              <a:rPr lang="en-US" sz="2000" b="1" dirty="0"/>
              <a:t>, </a:t>
            </a:r>
            <a:r>
              <a:rPr lang="en-US" sz="2000" b="1" dirty="0" err="1"/>
              <a:t>progesteron</a:t>
            </a:r>
            <a:r>
              <a:rPr lang="en-US" sz="2000" b="1" dirty="0"/>
              <a:t> </a:t>
            </a:r>
            <a:r>
              <a:rPr lang="en-US" sz="2000" b="1" dirty="0" err="1"/>
              <a:t>anovulatuvar</a:t>
            </a:r>
            <a:r>
              <a:rPr lang="en-US" sz="2000" b="1" dirty="0"/>
              <a:t> </a:t>
            </a:r>
            <a:r>
              <a:rPr lang="en-US" sz="2000" b="1" dirty="0" err="1"/>
              <a:t>düzeylerde</a:t>
            </a:r>
            <a:endParaRPr lang="en-US" sz="2000" b="1" dirty="0"/>
          </a:p>
          <a:p>
            <a:pPr marL="285750" indent="-285750">
              <a:buFont typeface="Arial" charset="0"/>
              <a:buChar char="•"/>
            </a:pPr>
            <a:r>
              <a:rPr lang="en-US" sz="2000" b="1" dirty="0" err="1"/>
              <a:t>Elagolix</a:t>
            </a:r>
            <a:r>
              <a:rPr lang="en-US" sz="2000" b="1" dirty="0"/>
              <a:t> </a:t>
            </a:r>
            <a:r>
              <a:rPr lang="en-US" sz="2000" b="1" dirty="0" err="1"/>
              <a:t>plasebo</a:t>
            </a:r>
            <a:r>
              <a:rPr lang="en-US" sz="2000" b="1" dirty="0"/>
              <a:t>, 150 </a:t>
            </a:r>
            <a:r>
              <a:rPr lang="en-US" sz="2000" b="1" dirty="0" err="1"/>
              <a:t>ve</a:t>
            </a:r>
            <a:r>
              <a:rPr lang="en-US" sz="2000" b="1" dirty="0"/>
              <a:t> 200mg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 err="1"/>
              <a:t>Dismenore</a:t>
            </a:r>
            <a:r>
              <a:rPr lang="en-US" sz="2000" b="1" dirty="0"/>
              <a:t>: %21, %44 </a:t>
            </a:r>
            <a:r>
              <a:rPr lang="en-US" sz="2000" b="1" dirty="0" err="1"/>
              <a:t>ve</a:t>
            </a:r>
            <a:r>
              <a:rPr lang="en-US" sz="2000" b="1" dirty="0"/>
              <a:t> %74 </a:t>
            </a:r>
            <a:r>
              <a:rPr lang="en-US" sz="2000" b="1" dirty="0" err="1"/>
              <a:t>azalma</a:t>
            </a:r>
            <a:endParaRPr lang="en-US" sz="2000" b="1" dirty="0"/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/>
              <a:t>Non-</a:t>
            </a:r>
            <a:r>
              <a:rPr lang="en-US" sz="2000" b="1" dirty="0" err="1"/>
              <a:t>menstrüel</a:t>
            </a:r>
            <a:r>
              <a:rPr lang="en-US" sz="2000" b="1" dirty="0"/>
              <a:t> </a:t>
            </a:r>
            <a:r>
              <a:rPr lang="en-US" sz="2000" b="1" dirty="0" err="1"/>
              <a:t>ağrı</a:t>
            </a:r>
            <a:r>
              <a:rPr lang="en-US" sz="2000" b="1" dirty="0"/>
              <a:t>: %36, %50 </a:t>
            </a:r>
            <a:r>
              <a:rPr lang="en-US" sz="2000" b="1" dirty="0" err="1"/>
              <a:t>ve</a:t>
            </a:r>
            <a:r>
              <a:rPr lang="en-US" sz="2000" b="1" dirty="0"/>
              <a:t> %56 </a:t>
            </a:r>
            <a:r>
              <a:rPr lang="en-US" sz="2000" b="1" dirty="0" err="1" smtClean="0"/>
              <a:t>azalma</a:t>
            </a:r>
            <a:endParaRPr lang="en-US" sz="2000" b="1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b="1" dirty="0" err="1" smtClean="0"/>
              <a:t>Amenore</a:t>
            </a:r>
            <a:r>
              <a:rPr lang="en-US" sz="2000" b="1" dirty="0" smtClean="0"/>
              <a:t>: %47-66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 err="1" smtClean="0"/>
              <a:t>Hipoöstrojenemi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daha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az</a:t>
            </a:r>
            <a:endParaRPr lang="en-US" sz="2000" b="1" dirty="0"/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233160" y="3855720"/>
            <a:ext cx="5852160" cy="28315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atin typeface="+mn-lt"/>
              </a:rPr>
              <a:t>Yan </a:t>
            </a:r>
            <a:r>
              <a:rPr lang="en-US" sz="2000" b="1" dirty="0" err="1">
                <a:latin typeface="+mn-lt"/>
              </a:rPr>
              <a:t>Etkiler</a:t>
            </a:r>
            <a:r>
              <a:rPr lang="en-US" sz="2000" b="1" dirty="0">
                <a:latin typeface="+mn-lt"/>
              </a:rPr>
              <a:t>: </a:t>
            </a:r>
            <a:r>
              <a:rPr lang="en-US" sz="2000" b="1" dirty="0" err="1">
                <a:latin typeface="+mn-lt"/>
              </a:rPr>
              <a:t>Sıcak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basması</a:t>
            </a:r>
            <a:r>
              <a:rPr lang="en-US" sz="2000" b="1" dirty="0">
                <a:latin typeface="+mn-lt"/>
              </a:rPr>
              <a:t>, </a:t>
            </a:r>
            <a:r>
              <a:rPr lang="en-US" sz="2000" b="1" dirty="0" err="1">
                <a:latin typeface="+mn-lt"/>
              </a:rPr>
              <a:t>başağrısı</a:t>
            </a:r>
            <a:r>
              <a:rPr lang="en-US" sz="2000" b="1" dirty="0">
                <a:latin typeface="+mn-lt"/>
              </a:rPr>
              <a:t>, insomnia </a:t>
            </a:r>
            <a:r>
              <a:rPr lang="en-US" sz="2000" b="1" dirty="0" err="1">
                <a:latin typeface="+mn-lt"/>
              </a:rPr>
              <a:t>ve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bulantı</a:t>
            </a:r>
            <a:r>
              <a:rPr lang="en-US" sz="2000" b="1" dirty="0">
                <a:latin typeface="+mn-lt"/>
              </a:rPr>
              <a:t> (%72)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 err="1">
                <a:latin typeface="+mn-lt"/>
              </a:rPr>
              <a:t>Kemik</a:t>
            </a:r>
            <a:r>
              <a:rPr lang="en-US" sz="2000" b="1" dirty="0">
                <a:latin typeface="+mn-lt"/>
              </a:rPr>
              <a:t> mineral </a:t>
            </a:r>
            <a:r>
              <a:rPr lang="en-US" sz="2000" b="1" dirty="0" err="1">
                <a:latin typeface="+mn-lt"/>
              </a:rPr>
              <a:t>dansitesinde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azalma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ve</a:t>
            </a:r>
            <a:r>
              <a:rPr lang="en-US" sz="2000" b="1" dirty="0">
                <a:latin typeface="+mn-lt"/>
              </a:rPr>
              <a:t> serum lipid </a:t>
            </a:r>
            <a:r>
              <a:rPr lang="en-US" sz="2000" b="1" dirty="0" err="1">
                <a:latin typeface="+mn-lt"/>
              </a:rPr>
              <a:t>düzeylerinde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 smtClean="0">
                <a:latin typeface="+mn-lt"/>
              </a:rPr>
              <a:t>artış</a:t>
            </a:r>
            <a:endParaRPr lang="en-US" sz="2000" b="1" dirty="0" smtClean="0">
              <a:latin typeface="+mn-lt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 err="1" smtClean="0">
                <a:latin typeface="+mn-lt"/>
              </a:rPr>
              <a:t>Kemik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2000" b="1" dirty="0" err="1" smtClean="0">
                <a:latin typeface="+mn-lt"/>
              </a:rPr>
              <a:t>kaybı</a:t>
            </a:r>
            <a:r>
              <a:rPr lang="en-US" sz="2000" b="1" dirty="0" smtClean="0">
                <a:latin typeface="+mn-lt"/>
              </a:rPr>
              <a:t>: 6 </a:t>
            </a:r>
            <a:r>
              <a:rPr lang="en-US" sz="2000" b="1" dirty="0" err="1" smtClean="0">
                <a:latin typeface="+mn-lt"/>
              </a:rPr>
              <a:t>ayda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smtClean="0">
                <a:latin typeface="+mn-lt"/>
              </a:rPr>
              <a:t>-2,4-2,6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 err="1" smtClean="0">
                <a:latin typeface="+mn-lt"/>
              </a:rPr>
              <a:t>Ateş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2000" b="1" dirty="0" err="1" smtClean="0">
                <a:latin typeface="+mn-lt"/>
              </a:rPr>
              <a:t>basması</a:t>
            </a:r>
            <a:endParaRPr lang="en-US" sz="2000" b="1" dirty="0" smtClean="0">
              <a:latin typeface="+mn-lt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 err="1" smtClean="0">
                <a:latin typeface="+mn-lt"/>
              </a:rPr>
              <a:t>Gebelik</a:t>
            </a:r>
            <a:r>
              <a:rPr lang="en-US" sz="2000" b="1" dirty="0" smtClean="0">
                <a:latin typeface="+mn-lt"/>
              </a:rPr>
              <a:t>: %1-2</a:t>
            </a:r>
            <a:endParaRPr lang="en-US" sz="2000" b="1" dirty="0">
              <a:latin typeface="+mn-lt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 err="1">
                <a:latin typeface="+mn-lt"/>
              </a:rPr>
              <a:t>Östrojen-progesteron</a:t>
            </a:r>
            <a:r>
              <a:rPr lang="en-US" sz="2000" b="1" dirty="0">
                <a:latin typeface="+mn-lt"/>
              </a:rPr>
              <a:t> add-back?</a:t>
            </a:r>
          </a:p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9777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71" y="0"/>
            <a:ext cx="7347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5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20" y="0"/>
            <a:ext cx="8837985" cy="687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" y="137160"/>
            <a:ext cx="377952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omic Sans MS" charset="0"/>
                <a:ea typeface="Comic Sans MS" charset="0"/>
                <a:cs typeface="Comic Sans MS" charset="0"/>
              </a:rPr>
              <a:t>ETYOLOJİ</a:t>
            </a:r>
            <a:endParaRPr lang="en-US" sz="48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4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"/>
            <a:ext cx="12160561" cy="37947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" y="3870961"/>
            <a:ext cx="54406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 err="1"/>
              <a:t>Testosteron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androstenedion’un</a:t>
            </a:r>
            <a:r>
              <a:rPr lang="en-US" b="1" dirty="0"/>
              <a:t> </a:t>
            </a:r>
            <a:r>
              <a:rPr lang="en-US" b="1" dirty="0" err="1"/>
              <a:t>estradiole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estrona</a:t>
            </a:r>
            <a:r>
              <a:rPr lang="en-US" b="1" dirty="0"/>
              <a:t> </a:t>
            </a:r>
            <a:r>
              <a:rPr lang="en-US" b="1" dirty="0" err="1"/>
              <a:t>dönüşmesi</a:t>
            </a:r>
            <a:endParaRPr lang="en-US" b="1" dirty="0"/>
          </a:p>
          <a:p>
            <a:pPr marL="285750" indent="-285750">
              <a:buFont typeface="Arial" charset="0"/>
              <a:buChar char="•"/>
            </a:pPr>
            <a:r>
              <a:rPr lang="en-US" b="1" dirty="0" err="1">
                <a:solidFill>
                  <a:srgbClr val="00B0F0"/>
                </a:solidFill>
              </a:rPr>
              <a:t>Endometriozisli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kadınların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eutopik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ve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ektopik</a:t>
            </a:r>
            <a:r>
              <a:rPr lang="en-US" b="1" dirty="0">
                <a:solidFill>
                  <a:srgbClr val="00B0F0"/>
                </a:solidFill>
              </a:rPr>
              <a:t> endometrial </a:t>
            </a:r>
            <a:r>
              <a:rPr lang="en-US" b="1" dirty="0" err="1">
                <a:solidFill>
                  <a:srgbClr val="00B0F0"/>
                </a:solidFill>
              </a:rPr>
              <a:t>dokularında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bulunmakla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birlikte</a:t>
            </a:r>
            <a:r>
              <a:rPr lang="en-US" b="1" dirty="0">
                <a:solidFill>
                  <a:srgbClr val="00B0F0"/>
                </a:solidFill>
              </a:rPr>
              <a:t> normal </a:t>
            </a:r>
            <a:r>
              <a:rPr lang="en-US" b="1" dirty="0" err="1">
                <a:solidFill>
                  <a:srgbClr val="00B0F0"/>
                </a:solidFill>
              </a:rPr>
              <a:t>kadınlarda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</a:rPr>
              <a:t>bulunmaz</a:t>
            </a:r>
            <a:endParaRPr lang="en-US" b="1" dirty="0" smtClean="0">
              <a:solidFill>
                <a:srgbClr val="00B0F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 err="1"/>
              <a:t>Proliferasyon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invazyonu</a:t>
            </a:r>
            <a:r>
              <a:rPr lang="en-US" b="1" dirty="0"/>
              <a:t> </a:t>
            </a:r>
            <a:r>
              <a:rPr lang="en-US" b="1" dirty="0" err="1"/>
              <a:t>uyarır</a:t>
            </a:r>
            <a:r>
              <a:rPr lang="en-US" b="1" dirty="0"/>
              <a:t>, </a:t>
            </a:r>
            <a:r>
              <a:rPr lang="en-US" b="1" dirty="0" err="1"/>
              <a:t>prostaglandinleri</a:t>
            </a:r>
            <a:r>
              <a:rPr lang="en-US" b="1" dirty="0"/>
              <a:t> </a:t>
            </a:r>
            <a:r>
              <a:rPr lang="en-US" b="1" dirty="0" err="1" smtClean="0"/>
              <a:t>uyararak</a:t>
            </a:r>
            <a:r>
              <a:rPr lang="en-US" b="1" dirty="0" smtClean="0"/>
              <a:t> </a:t>
            </a:r>
            <a:r>
              <a:rPr lang="en-US" b="1" dirty="0" err="1"/>
              <a:t>ağrıya</a:t>
            </a:r>
            <a:r>
              <a:rPr lang="en-US" b="1" dirty="0"/>
              <a:t> </a:t>
            </a:r>
            <a:r>
              <a:rPr lang="en-US" b="1" dirty="0" err="1"/>
              <a:t>neden</a:t>
            </a:r>
            <a:r>
              <a:rPr lang="en-US" b="1" dirty="0"/>
              <a:t> </a:t>
            </a:r>
            <a:r>
              <a:rPr lang="en-US" b="1" dirty="0" err="1" smtClean="0"/>
              <a:t>olur</a:t>
            </a:r>
            <a:endParaRPr lang="en-US" b="1" dirty="0" smtClean="0"/>
          </a:p>
          <a:p>
            <a:pPr marL="285750" indent="-285750">
              <a:buFont typeface="Arial" charset="0"/>
              <a:buChar char="•"/>
            </a:pPr>
            <a:r>
              <a:rPr lang="en-US" b="1" dirty="0" err="1"/>
              <a:t>AI’leri</a:t>
            </a:r>
            <a:r>
              <a:rPr lang="en-US" b="1" dirty="0"/>
              <a:t> hem </a:t>
            </a:r>
            <a:r>
              <a:rPr lang="en-US" b="1" dirty="0" err="1"/>
              <a:t>overde</a:t>
            </a:r>
            <a:r>
              <a:rPr lang="en-US" b="1" dirty="0"/>
              <a:t>, </a:t>
            </a:r>
            <a:r>
              <a:rPr lang="en-US" b="1" dirty="0" err="1"/>
              <a:t>hemde</a:t>
            </a:r>
            <a:r>
              <a:rPr lang="en-US" b="1" dirty="0"/>
              <a:t> </a:t>
            </a:r>
            <a:r>
              <a:rPr lang="en-US" b="1" dirty="0" err="1"/>
              <a:t>periferde</a:t>
            </a:r>
            <a:r>
              <a:rPr lang="en-US" b="1" dirty="0"/>
              <a:t> </a:t>
            </a:r>
            <a:r>
              <a:rPr lang="en-US" b="1" dirty="0" err="1"/>
              <a:t>östrojen</a:t>
            </a:r>
            <a:r>
              <a:rPr lang="en-US" b="1" dirty="0"/>
              <a:t> </a:t>
            </a:r>
            <a:r>
              <a:rPr lang="en-US" b="1" dirty="0" err="1"/>
              <a:t>yapımını</a:t>
            </a:r>
            <a:r>
              <a:rPr lang="en-US" b="1" dirty="0"/>
              <a:t> </a:t>
            </a:r>
            <a:r>
              <a:rPr lang="en-US" b="1" dirty="0" err="1"/>
              <a:t>azaltır</a:t>
            </a:r>
            <a:endParaRPr lang="en-US" b="1" dirty="0"/>
          </a:p>
          <a:p>
            <a:pPr marL="285750" indent="-285750">
              <a:buFont typeface="Arial" charset="0"/>
              <a:buChar char="•"/>
            </a:pPr>
            <a:r>
              <a:rPr lang="en-US" b="1" dirty="0" err="1">
                <a:solidFill>
                  <a:srgbClr val="00B0F0"/>
                </a:solidFill>
              </a:rPr>
              <a:t>Postmenopozal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endometrioziste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kullanılabilir</a:t>
            </a:r>
            <a:endParaRPr lang="en-US" b="1" dirty="0">
              <a:solidFill>
                <a:srgbClr val="00B0F0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00B0F0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10201" y="2779097"/>
            <a:ext cx="6750360" cy="2031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 err="1"/>
              <a:t>FSH’yı</a:t>
            </a:r>
            <a:r>
              <a:rPr lang="en-US" b="1" dirty="0"/>
              <a:t> </a:t>
            </a:r>
            <a:r>
              <a:rPr lang="en-US" b="1" dirty="0" err="1"/>
              <a:t>stimüle</a:t>
            </a:r>
            <a:r>
              <a:rPr lang="en-US" b="1" dirty="0"/>
              <a:t> </a:t>
            </a:r>
            <a:r>
              <a:rPr lang="en-US" b="1" dirty="0" err="1"/>
              <a:t>edici</a:t>
            </a:r>
            <a:r>
              <a:rPr lang="en-US" b="1" dirty="0"/>
              <a:t> </a:t>
            </a:r>
            <a:r>
              <a:rPr lang="en-US" b="1" dirty="0" err="1"/>
              <a:t>etkisine</a:t>
            </a:r>
            <a:r>
              <a:rPr lang="en-US" b="1" dirty="0"/>
              <a:t> </a:t>
            </a:r>
            <a:r>
              <a:rPr lang="en-US" b="1" dirty="0" err="1"/>
              <a:t>bağlı</a:t>
            </a:r>
            <a:r>
              <a:rPr lang="en-US" b="1" dirty="0"/>
              <a:t> </a:t>
            </a:r>
            <a:r>
              <a:rPr lang="en-US" b="1" dirty="0" err="1"/>
              <a:t>olarak</a:t>
            </a:r>
            <a:r>
              <a:rPr lang="en-US" b="1" dirty="0"/>
              <a:t> over </a:t>
            </a:r>
            <a:r>
              <a:rPr lang="en-US" b="1" dirty="0" err="1"/>
              <a:t>kistlerine</a:t>
            </a:r>
            <a:r>
              <a:rPr lang="en-US" b="1" dirty="0"/>
              <a:t> </a:t>
            </a:r>
            <a:r>
              <a:rPr lang="en-US" b="1" dirty="0" err="1"/>
              <a:t>neden</a:t>
            </a:r>
            <a:r>
              <a:rPr lang="en-US" b="1" dirty="0"/>
              <a:t> </a:t>
            </a:r>
            <a:r>
              <a:rPr lang="en-US" b="1" dirty="0" err="1"/>
              <a:t>olabilir</a:t>
            </a:r>
            <a:endParaRPr lang="en-US" b="1" dirty="0"/>
          </a:p>
          <a:p>
            <a:pPr marL="285750" indent="-285750">
              <a:buFont typeface="Arial" charset="0"/>
              <a:buChar char="•"/>
            </a:pPr>
            <a:r>
              <a:rPr lang="en-US" b="1" dirty="0" err="1"/>
              <a:t>Baş</a:t>
            </a:r>
            <a:r>
              <a:rPr lang="en-US" b="1" dirty="0"/>
              <a:t> </a:t>
            </a:r>
            <a:r>
              <a:rPr lang="en-US" b="1" dirty="0" err="1"/>
              <a:t>ağrısı</a:t>
            </a:r>
            <a:r>
              <a:rPr lang="en-US" b="1" dirty="0"/>
              <a:t>, </a:t>
            </a:r>
            <a:r>
              <a:rPr lang="en-US" b="1" dirty="0" err="1"/>
              <a:t>bulantı</a:t>
            </a:r>
            <a:r>
              <a:rPr lang="en-US" b="1" dirty="0"/>
              <a:t>, </a:t>
            </a:r>
            <a:r>
              <a:rPr lang="en-US" b="1" dirty="0" err="1"/>
              <a:t>ishal</a:t>
            </a:r>
            <a:endParaRPr lang="en-US" b="1" dirty="0"/>
          </a:p>
          <a:p>
            <a:pPr marL="285750" indent="-285750">
              <a:buFont typeface="Arial" charset="0"/>
              <a:buChar char="•"/>
            </a:pPr>
            <a:r>
              <a:rPr lang="en-US" b="1" dirty="0" err="1"/>
              <a:t>Kemik</a:t>
            </a:r>
            <a:r>
              <a:rPr lang="en-US" b="1" dirty="0"/>
              <a:t> </a:t>
            </a:r>
            <a:r>
              <a:rPr lang="en-US" b="1" dirty="0" err="1"/>
              <a:t>dansitesinde</a:t>
            </a:r>
            <a:r>
              <a:rPr lang="en-US" b="1" dirty="0"/>
              <a:t> </a:t>
            </a:r>
            <a:r>
              <a:rPr lang="en-US" b="1" dirty="0" err="1"/>
              <a:t>azalma</a:t>
            </a:r>
            <a:endParaRPr lang="en-US" b="1" dirty="0"/>
          </a:p>
          <a:p>
            <a:pPr marL="742950" lvl="1" indent="-285750">
              <a:buFont typeface="Arial" charset="0"/>
              <a:buChar char="•"/>
            </a:pPr>
            <a:r>
              <a:rPr lang="en-US" b="1" dirty="0" err="1"/>
              <a:t>Progesteron</a:t>
            </a:r>
            <a:endParaRPr lang="en-US" b="1" dirty="0"/>
          </a:p>
          <a:p>
            <a:pPr marL="742950" lvl="1" indent="-285750">
              <a:buFont typeface="Arial" charset="0"/>
              <a:buChar char="•"/>
            </a:pPr>
            <a:r>
              <a:rPr lang="en-US" b="1" dirty="0" err="1"/>
              <a:t>Östrojen+progesteron</a:t>
            </a:r>
            <a:endParaRPr lang="en-US" b="1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10200" y="4549676"/>
            <a:ext cx="6750361" cy="23083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/>
              <a:t>GnRH </a:t>
            </a:r>
            <a:r>
              <a:rPr lang="en-US" b="1" dirty="0" err="1" smtClean="0"/>
              <a:t>analogları,OK</a:t>
            </a:r>
            <a:r>
              <a:rPr lang="en-US" b="1" dirty="0" smtClean="0"/>
              <a:t> </a:t>
            </a:r>
            <a:r>
              <a:rPr lang="en-US" b="1" dirty="0" err="1" smtClean="0"/>
              <a:t>ve</a:t>
            </a:r>
            <a:r>
              <a:rPr lang="en-US" b="1" dirty="0" smtClean="0"/>
              <a:t> NETA </a:t>
            </a:r>
            <a:r>
              <a:rPr lang="en-US" b="1" dirty="0" err="1"/>
              <a:t>ile</a:t>
            </a:r>
            <a:r>
              <a:rPr lang="en-US" b="1" dirty="0"/>
              <a:t> </a:t>
            </a:r>
            <a:r>
              <a:rPr lang="en-US" b="1" dirty="0" err="1"/>
              <a:t>kombine</a:t>
            </a:r>
            <a:r>
              <a:rPr lang="en-US" b="1" dirty="0"/>
              <a:t> </a:t>
            </a:r>
            <a:r>
              <a:rPr lang="en-US" b="1" dirty="0" err="1" smtClean="0"/>
              <a:t>edilebilir</a:t>
            </a:r>
            <a:endParaRPr lang="en-US" b="1" dirty="0" smtClean="0"/>
          </a:p>
          <a:p>
            <a:pPr marL="285750" indent="-285750">
              <a:buFont typeface="Arial" charset="0"/>
              <a:buChar char="•"/>
            </a:pPr>
            <a:r>
              <a:rPr lang="en-US" b="1" dirty="0" err="1" smtClean="0"/>
              <a:t>Letrozole+NETA</a:t>
            </a:r>
            <a:r>
              <a:rPr lang="en-US" b="1" dirty="0" smtClean="0"/>
              <a:t>: </a:t>
            </a:r>
            <a:r>
              <a:rPr lang="en-US" b="1" dirty="0" err="1" smtClean="0"/>
              <a:t>Derin</a:t>
            </a:r>
            <a:r>
              <a:rPr lang="en-US" b="1" dirty="0" smtClean="0"/>
              <a:t> </a:t>
            </a:r>
            <a:r>
              <a:rPr lang="en-US" b="1" dirty="0" err="1" smtClean="0"/>
              <a:t>endometrioziste</a:t>
            </a:r>
            <a:r>
              <a:rPr lang="en-US" b="1" dirty="0" smtClean="0"/>
              <a:t> </a:t>
            </a:r>
            <a:r>
              <a:rPr lang="en-US" b="1" dirty="0" err="1" smtClean="0"/>
              <a:t>ağrıyı</a:t>
            </a:r>
            <a:r>
              <a:rPr lang="en-US" b="1" dirty="0" smtClean="0"/>
              <a:t> </a:t>
            </a:r>
            <a:r>
              <a:rPr lang="en-US" b="1" dirty="0" err="1" smtClean="0"/>
              <a:t>azaltmada</a:t>
            </a:r>
            <a:r>
              <a:rPr lang="en-US" b="1" dirty="0" smtClean="0"/>
              <a:t> </a:t>
            </a:r>
            <a:r>
              <a:rPr lang="en-US" b="1" dirty="0" err="1" smtClean="0"/>
              <a:t>NETA’ya</a:t>
            </a:r>
            <a:r>
              <a:rPr lang="en-US" b="1" dirty="0" smtClean="0"/>
              <a:t> </a:t>
            </a:r>
            <a:r>
              <a:rPr lang="en-US" b="1" dirty="0" err="1" smtClean="0"/>
              <a:t>göre</a:t>
            </a:r>
            <a:r>
              <a:rPr lang="en-US" b="1" dirty="0" smtClean="0"/>
              <a:t> </a:t>
            </a:r>
            <a:r>
              <a:rPr lang="en-US" b="1" dirty="0" err="1" smtClean="0"/>
              <a:t>daha</a:t>
            </a:r>
            <a:r>
              <a:rPr lang="en-US" b="1" dirty="0" smtClean="0"/>
              <a:t> </a:t>
            </a:r>
            <a:r>
              <a:rPr lang="en-US" b="1" dirty="0" err="1" smtClean="0"/>
              <a:t>etkili</a:t>
            </a:r>
            <a:r>
              <a:rPr lang="en-US" b="1" dirty="0" smtClean="0"/>
              <a:t>, </a:t>
            </a:r>
            <a:r>
              <a:rPr lang="en-US" b="1" dirty="0" err="1" smtClean="0"/>
              <a:t>yan</a:t>
            </a:r>
            <a:r>
              <a:rPr lang="en-US" b="1" dirty="0" smtClean="0"/>
              <a:t> </a:t>
            </a:r>
            <a:r>
              <a:rPr lang="en-US" b="1" dirty="0" err="1" smtClean="0"/>
              <a:t>etkiler</a:t>
            </a:r>
            <a:r>
              <a:rPr lang="en-US" b="1" dirty="0" smtClean="0"/>
              <a:t> </a:t>
            </a:r>
            <a:r>
              <a:rPr lang="en-US" b="1" dirty="0" err="1" smtClean="0"/>
              <a:t>daha</a:t>
            </a:r>
            <a:r>
              <a:rPr lang="en-US" b="1" dirty="0" smtClean="0"/>
              <a:t> </a:t>
            </a:r>
            <a:r>
              <a:rPr lang="en-US" b="1" dirty="0" err="1" smtClean="0"/>
              <a:t>fazla</a:t>
            </a:r>
            <a:r>
              <a:rPr lang="en-US" b="1" dirty="0" smtClean="0"/>
              <a:t>, </a:t>
            </a:r>
            <a:r>
              <a:rPr lang="en-US" b="1" dirty="0" err="1" smtClean="0"/>
              <a:t>maliyet</a:t>
            </a:r>
            <a:r>
              <a:rPr lang="en-US" b="1" dirty="0" smtClean="0"/>
              <a:t> </a:t>
            </a:r>
            <a:r>
              <a:rPr lang="en-US" b="1" dirty="0" err="1" smtClean="0"/>
              <a:t>yüksek</a:t>
            </a:r>
            <a:endParaRPr lang="en-US" b="1" dirty="0"/>
          </a:p>
          <a:p>
            <a:pPr marL="285750" indent="-285750">
              <a:buFont typeface="Arial" charset="0"/>
              <a:buChar char="•"/>
            </a:pPr>
            <a:endParaRPr lang="en-US" b="1" dirty="0" smtClean="0"/>
          </a:p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solidFill>
                  <a:srgbClr val="00B0F0"/>
                </a:solidFill>
              </a:rPr>
              <a:t>ESHRE </a:t>
            </a:r>
            <a:r>
              <a:rPr lang="en-US" b="1" dirty="0">
                <a:solidFill>
                  <a:srgbClr val="00B0F0"/>
                </a:solidFill>
              </a:rPr>
              <a:t>Guidelines: </a:t>
            </a:r>
            <a:r>
              <a:rPr lang="en-US" b="1" dirty="0" err="1" smtClean="0">
                <a:solidFill>
                  <a:srgbClr val="00B0F0"/>
                </a:solidFill>
              </a:rPr>
              <a:t>AI+progesteron</a:t>
            </a:r>
            <a:r>
              <a:rPr lang="en-US" b="1" dirty="0" smtClean="0">
                <a:solidFill>
                  <a:srgbClr val="00B0F0"/>
                </a:solidFill>
              </a:rPr>
              <a:t>, AI+OK </a:t>
            </a:r>
            <a:r>
              <a:rPr lang="en-US" b="1" dirty="0" err="1">
                <a:solidFill>
                  <a:srgbClr val="00B0F0"/>
                </a:solidFill>
              </a:rPr>
              <a:t>ve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AI+GnRH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analogları</a:t>
            </a:r>
            <a:r>
              <a:rPr lang="en-US" b="1" dirty="0">
                <a:solidFill>
                  <a:srgbClr val="00B0F0"/>
                </a:solidFill>
              </a:rPr>
              <a:t>: </a:t>
            </a:r>
            <a:r>
              <a:rPr lang="en-US" b="1" dirty="0" err="1">
                <a:solidFill>
                  <a:srgbClr val="00B0F0"/>
                </a:solidFill>
              </a:rPr>
              <a:t>Medikal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veya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cerrahi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tedaviye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yanıt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vermeyen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rektovajinal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endometriozis</a:t>
            </a:r>
            <a:endParaRPr lang="en-US" b="1" dirty="0">
              <a:solidFill>
                <a:srgbClr val="00B0F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25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5" y="0"/>
            <a:ext cx="12121325" cy="3977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977640"/>
            <a:ext cx="6055805" cy="2844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b="1" dirty="0" err="1"/>
              <a:t>Raloksifen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Bazodoksifen</a:t>
            </a:r>
            <a:endParaRPr lang="en-US" b="1" dirty="0"/>
          </a:p>
          <a:p>
            <a:pPr marL="742950" lvl="1" indent="-285750">
              <a:buFont typeface="Arial" charset="0"/>
              <a:buChar char="•"/>
            </a:pPr>
            <a:r>
              <a:rPr lang="en-US" b="1" dirty="0" smtClean="0"/>
              <a:t>Uterus </a:t>
            </a:r>
            <a:r>
              <a:rPr lang="en-US" b="1" dirty="0" err="1"/>
              <a:t>ve</a:t>
            </a:r>
            <a:r>
              <a:rPr lang="en-US" b="1" dirty="0"/>
              <a:t> meme </a:t>
            </a:r>
            <a:r>
              <a:rPr lang="en-US" b="1" dirty="0" err="1"/>
              <a:t>dokusunda</a:t>
            </a:r>
            <a:r>
              <a:rPr lang="en-US" b="1" dirty="0"/>
              <a:t> antagonist, </a:t>
            </a:r>
            <a:r>
              <a:rPr lang="en-US" b="1" dirty="0" err="1"/>
              <a:t>kemik</a:t>
            </a:r>
            <a:r>
              <a:rPr lang="en-US" b="1" dirty="0"/>
              <a:t>, lipid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koagulasyon</a:t>
            </a:r>
            <a:r>
              <a:rPr lang="en-US" b="1" dirty="0"/>
              <a:t> </a:t>
            </a:r>
            <a:r>
              <a:rPr lang="en-US" b="1" dirty="0" err="1"/>
              <a:t>faktörleri</a:t>
            </a:r>
            <a:r>
              <a:rPr lang="en-US" b="1" dirty="0"/>
              <a:t> </a:t>
            </a:r>
            <a:r>
              <a:rPr lang="en-US" b="1" dirty="0" err="1"/>
              <a:t>üzerinde</a:t>
            </a:r>
            <a:r>
              <a:rPr lang="en-US" b="1" dirty="0"/>
              <a:t> </a:t>
            </a:r>
            <a:r>
              <a:rPr lang="en-US" b="1" dirty="0" err="1"/>
              <a:t>agonistik</a:t>
            </a:r>
            <a:r>
              <a:rPr lang="en-US" b="1" dirty="0"/>
              <a:t> </a:t>
            </a:r>
            <a:r>
              <a:rPr lang="en-US" b="1" dirty="0" err="1"/>
              <a:t>etki</a:t>
            </a:r>
            <a:endParaRPr lang="en-US" b="1" dirty="0"/>
          </a:p>
          <a:p>
            <a:pPr marL="742950" lvl="1" indent="-285750">
              <a:buFont typeface="Arial" charset="0"/>
              <a:buChar char="•"/>
            </a:pPr>
            <a:r>
              <a:rPr lang="en-US" b="1" dirty="0" err="1"/>
              <a:t>Antiproliferatif</a:t>
            </a:r>
            <a:r>
              <a:rPr lang="en-US" b="1" dirty="0"/>
              <a:t> </a:t>
            </a:r>
            <a:r>
              <a:rPr lang="en-US" b="1" dirty="0" err="1"/>
              <a:t>etki</a:t>
            </a:r>
            <a:endParaRPr lang="en-US" b="1" dirty="0"/>
          </a:p>
          <a:p>
            <a:pPr marL="742950" lvl="1" indent="-285750">
              <a:buFont typeface="Arial" charset="0"/>
              <a:buChar char="•"/>
            </a:pPr>
            <a:r>
              <a:rPr lang="en-US" b="1" dirty="0" err="1" smtClean="0"/>
              <a:t>Raloksifen</a:t>
            </a:r>
            <a:r>
              <a:rPr lang="en-US" b="1" dirty="0" smtClean="0"/>
              <a:t> </a:t>
            </a:r>
            <a:r>
              <a:rPr lang="en-US" b="1" dirty="0" err="1"/>
              <a:t>steroidlerin</a:t>
            </a:r>
            <a:r>
              <a:rPr lang="en-US" b="1" dirty="0"/>
              <a:t> </a:t>
            </a:r>
            <a:r>
              <a:rPr lang="en-US" b="1" dirty="0" err="1"/>
              <a:t>hipofiz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hipotalamustaki</a:t>
            </a:r>
            <a:r>
              <a:rPr lang="en-US" b="1" dirty="0"/>
              <a:t> </a:t>
            </a:r>
            <a:r>
              <a:rPr lang="en-US" b="1" dirty="0" err="1"/>
              <a:t>negatif</a:t>
            </a:r>
            <a:r>
              <a:rPr lang="en-US" b="1" dirty="0"/>
              <a:t> feedback </a:t>
            </a:r>
            <a:r>
              <a:rPr lang="en-US" b="1" dirty="0" err="1"/>
              <a:t>etkisini</a:t>
            </a:r>
            <a:r>
              <a:rPr lang="en-US" b="1" dirty="0"/>
              <a:t> </a:t>
            </a:r>
            <a:r>
              <a:rPr lang="en-US" b="1" dirty="0" err="1"/>
              <a:t>ortadan</a:t>
            </a:r>
            <a:r>
              <a:rPr lang="en-US" b="1" dirty="0"/>
              <a:t> </a:t>
            </a:r>
            <a:r>
              <a:rPr lang="en-US" b="1" dirty="0" err="1"/>
              <a:t>kaldırdığı</a:t>
            </a:r>
            <a:r>
              <a:rPr lang="en-US" b="1" dirty="0"/>
              <a:t> </a:t>
            </a:r>
            <a:r>
              <a:rPr lang="en-US" b="1" dirty="0" err="1"/>
              <a:t>için</a:t>
            </a:r>
            <a:r>
              <a:rPr lang="en-US" b="1" dirty="0"/>
              <a:t> </a:t>
            </a:r>
            <a:r>
              <a:rPr lang="en-US" b="1" dirty="0" err="1"/>
              <a:t>beklenenin</a:t>
            </a:r>
            <a:r>
              <a:rPr lang="en-US" b="1" dirty="0"/>
              <a:t> </a:t>
            </a:r>
            <a:r>
              <a:rPr lang="en-US" b="1" dirty="0" err="1"/>
              <a:t>tersine</a:t>
            </a:r>
            <a:r>
              <a:rPr lang="en-US" b="1" dirty="0"/>
              <a:t> </a:t>
            </a:r>
            <a:r>
              <a:rPr lang="en-US" b="1" dirty="0" err="1"/>
              <a:t>cerrahi</a:t>
            </a:r>
            <a:r>
              <a:rPr lang="en-US" b="1" dirty="0"/>
              <a:t> </a:t>
            </a:r>
            <a:r>
              <a:rPr lang="en-US" b="1" dirty="0" err="1"/>
              <a:t>sonrası</a:t>
            </a:r>
            <a:r>
              <a:rPr lang="en-US" b="1" dirty="0"/>
              <a:t> </a:t>
            </a:r>
            <a:r>
              <a:rPr lang="en-US" b="1" dirty="0" err="1"/>
              <a:t>ağrı</a:t>
            </a:r>
            <a:r>
              <a:rPr lang="en-US" b="1" dirty="0"/>
              <a:t> </a:t>
            </a:r>
            <a:r>
              <a:rPr lang="en-US" b="1" dirty="0" err="1"/>
              <a:t>plaseboya</a:t>
            </a:r>
            <a:r>
              <a:rPr lang="en-US" b="1" dirty="0"/>
              <a:t> </a:t>
            </a:r>
            <a:r>
              <a:rPr lang="en-US" b="1" dirty="0" err="1"/>
              <a:t>göre</a:t>
            </a:r>
            <a:r>
              <a:rPr lang="en-US" b="1" dirty="0"/>
              <a:t> </a:t>
            </a:r>
            <a:r>
              <a:rPr lang="en-US" b="1" dirty="0" err="1"/>
              <a:t>daha</a:t>
            </a:r>
            <a:r>
              <a:rPr lang="en-US" b="1" dirty="0"/>
              <a:t> </a:t>
            </a:r>
            <a:r>
              <a:rPr lang="en-US" b="1" dirty="0" err="1"/>
              <a:t>erken</a:t>
            </a:r>
            <a:r>
              <a:rPr lang="en-US" b="1" dirty="0"/>
              <a:t> </a:t>
            </a:r>
            <a:r>
              <a:rPr lang="en-US" b="1" dirty="0" err="1"/>
              <a:t>başlayabilir</a:t>
            </a:r>
            <a:r>
              <a:rPr lang="en-US" b="1" dirty="0"/>
              <a:t> (rodent)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26480" y="3977640"/>
            <a:ext cx="6065520" cy="286232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b="1" dirty="0" err="1"/>
              <a:t>Bazodoksifen</a:t>
            </a:r>
            <a:r>
              <a:rPr lang="en-US" b="1" dirty="0"/>
              <a:t>: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güçlü</a:t>
            </a:r>
            <a:r>
              <a:rPr lang="en-US" b="1" dirty="0"/>
              <a:t> antagonist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zayıf</a:t>
            </a:r>
            <a:r>
              <a:rPr lang="en-US" b="1" dirty="0"/>
              <a:t> agonist </a:t>
            </a:r>
            <a:r>
              <a:rPr lang="en-US" b="1" dirty="0" err="1"/>
              <a:t>etki</a:t>
            </a:r>
            <a:endParaRPr lang="en-US" b="1" dirty="0"/>
          </a:p>
          <a:p>
            <a:pPr marL="1200150" lvl="2" indent="-285750">
              <a:buFont typeface="Arial" charset="0"/>
              <a:buChar char="•"/>
            </a:pPr>
            <a:r>
              <a:rPr lang="en-US" b="1" dirty="0"/>
              <a:t>Endometrial </a:t>
            </a:r>
            <a:r>
              <a:rPr lang="en-US" b="1" dirty="0" err="1"/>
              <a:t>proliferasyonu</a:t>
            </a:r>
            <a:r>
              <a:rPr lang="en-US" b="1" dirty="0"/>
              <a:t> </a:t>
            </a:r>
            <a:r>
              <a:rPr lang="en-US" b="1" dirty="0" err="1"/>
              <a:t>inhibisyonu</a:t>
            </a:r>
            <a:r>
              <a:rPr lang="en-US" b="1" dirty="0"/>
              <a:t>, </a:t>
            </a:r>
            <a:r>
              <a:rPr lang="en-US" b="1" dirty="0" err="1"/>
              <a:t>endometriotik</a:t>
            </a:r>
            <a:r>
              <a:rPr lang="en-US" b="1" dirty="0"/>
              <a:t> </a:t>
            </a:r>
            <a:r>
              <a:rPr lang="en-US" b="1" dirty="0" err="1"/>
              <a:t>lezyonlarda</a:t>
            </a:r>
            <a:r>
              <a:rPr lang="en-US" b="1" dirty="0"/>
              <a:t> </a:t>
            </a:r>
            <a:r>
              <a:rPr lang="en-US" b="1" dirty="0" err="1"/>
              <a:t>gerileme</a:t>
            </a:r>
            <a:r>
              <a:rPr lang="en-US" b="1" dirty="0"/>
              <a:t>, </a:t>
            </a:r>
            <a:r>
              <a:rPr lang="en-US" b="1" dirty="0" err="1"/>
              <a:t>estrojen</a:t>
            </a:r>
            <a:r>
              <a:rPr lang="en-US" b="1" dirty="0"/>
              <a:t> </a:t>
            </a:r>
            <a:r>
              <a:rPr lang="en-US" b="1" dirty="0" err="1"/>
              <a:t>reseptör</a:t>
            </a:r>
            <a:r>
              <a:rPr lang="en-US" b="1" dirty="0"/>
              <a:t> </a:t>
            </a:r>
            <a:r>
              <a:rPr lang="en-US" b="1" dirty="0" err="1"/>
              <a:t>expressyonunda</a:t>
            </a:r>
            <a:r>
              <a:rPr lang="en-US" b="1" dirty="0"/>
              <a:t> </a:t>
            </a:r>
            <a:r>
              <a:rPr lang="en-US" b="1" dirty="0" err="1"/>
              <a:t>azalma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direk</a:t>
            </a:r>
            <a:r>
              <a:rPr lang="en-US" b="1" dirty="0"/>
              <a:t> </a:t>
            </a:r>
            <a:r>
              <a:rPr lang="en-US" b="1" dirty="0" err="1"/>
              <a:t>estrojen</a:t>
            </a:r>
            <a:r>
              <a:rPr lang="en-US" b="1" dirty="0"/>
              <a:t> </a:t>
            </a:r>
            <a:r>
              <a:rPr lang="en-US" b="1" dirty="0" err="1"/>
              <a:t>reseptörlerinde</a:t>
            </a:r>
            <a:r>
              <a:rPr lang="en-US" b="1" dirty="0"/>
              <a:t> antagonist </a:t>
            </a:r>
            <a:r>
              <a:rPr lang="en-US" b="1" dirty="0" err="1"/>
              <a:t>etki</a:t>
            </a:r>
            <a:endParaRPr lang="en-US" b="1" dirty="0"/>
          </a:p>
          <a:p>
            <a:pPr marL="1200150" lvl="2" indent="-285750">
              <a:buFont typeface="Arial" charset="0"/>
              <a:buChar char="•"/>
            </a:pPr>
            <a:r>
              <a:rPr lang="en-US" b="1" dirty="0" smtClean="0"/>
              <a:t>BZA </a:t>
            </a:r>
            <a:r>
              <a:rPr lang="en-US" b="1" dirty="0" err="1" smtClean="0"/>
              <a:t>ve</a:t>
            </a:r>
            <a:r>
              <a:rPr lang="en-US" b="1" dirty="0" smtClean="0"/>
              <a:t> TSEC(BZA+CEE) </a:t>
            </a:r>
            <a:r>
              <a:rPr lang="en-US" b="1" dirty="0" err="1" smtClean="0"/>
              <a:t>etkinliği</a:t>
            </a:r>
            <a:r>
              <a:rPr lang="en-US" b="1" dirty="0" smtClean="0"/>
              <a:t> </a:t>
            </a:r>
            <a:r>
              <a:rPr lang="en-US" b="1" dirty="0" err="1" smtClean="0"/>
              <a:t>aynı</a:t>
            </a:r>
            <a:r>
              <a:rPr lang="en-US" b="1" dirty="0" smtClean="0"/>
              <a:t>, </a:t>
            </a:r>
            <a:r>
              <a:rPr lang="en-US" b="1" dirty="0" err="1" smtClean="0"/>
              <a:t>lezyon</a:t>
            </a:r>
            <a:r>
              <a:rPr lang="en-US" b="1" dirty="0" smtClean="0"/>
              <a:t> </a:t>
            </a:r>
            <a:r>
              <a:rPr lang="en-US" b="1" dirty="0" err="1" smtClean="0"/>
              <a:t>büyüklüğünü</a:t>
            </a:r>
            <a:r>
              <a:rPr lang="en-US" b="1" dirty="0" smtClean="0"/>
              <a:t> </a:t>
            </a:r>
            <a:r>
              <a:rPr lang="en-US" b="1" dirty="0" err="1" smtClean="0"/>
              <a:t>azaltırlar</a:t>
            </a:r>
            <a:r>
              <a:rPr lang="en-US" b="1" dirty="0" smtClean="0"/>
              <a:t> (tissue selective estrogen complex)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b="1" dirty="0" smtClean="0"/>
              <a:t>BZA </a:t>
            </a:r>
            <a:r>
              <a:rPr lang="en-US" b="1" dirty="0" err="1" smtClean="0"/>
              <a:t>içeren</a:t>
            </a:r>
            <a:r>
              <a:rPr lang="en-US" b="1" dirty="0" smtClean="0"/>
              <a:t> TSEC </a:t>
            </a:r>
            <a:r>
              <a:rPr lang="en-US" b="1" dirty="0" err="1"/>
              <a:t>ile</a:t>
            </a:r>
            <a:r>
              <a:rPr lang="en-US" b="1" dirty="0"/>
              <a:t> </a:t>
            </a:r>
            <a:r>
              <a:rPr lang="en-US" b="1" dirty="0" smtClean="0"/>
              <a:t>over </a:t>
            </a:r>
            <a:r>
              <a:rPr lang="en-US" b="1" dirty="0" err="1"/>
              <a:t>stimülasyonu</a:t>
            </a:r>
            <a:r>
              <a:rPr lang="en-US" b="1" dirty="0"/>
              <a:t> </a:t>
            </a:r>
            <a:r>
              <a:rPr lang="en-US" b="1" dirty="0" err="1"/>
              <a:t>azalır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3797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65898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68640" y="3794760"/>
            <a:ext cx="4023360" cy="19697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Yan </a:t>
            </a:r>
            <a:r>
              <a:rPr lang="en-US" sz="2400" b="1" dirty="0" err="1"/>
              <a:t>etkiler</a:t>
            </a:r>
            <a:r>
              <a:rPr lang="en-US" dirty="0"/>
              <a:t>: 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b="1" dirty="0" smtClean="0"/>
              <a:t>Endometrial </a:t>
            </a:r>
            <a:r>
              <a:rPr lang="en-US" sz="2000" b="1" dirty="0" err="1" smtClean="0"/>
              <a:t>hiperlazi</a:t>
            </a:r>
            <a:r>
              <a:rPr lang="en-US" sz="2000" b="1" dirty="0" smtClean="0"/>
              <a:t>: </a:t>
            </a:r>
            <a:r>
              <a:rPr lang="en-US" sz="2000" b="1" dirty="0" err="1" smtClean="0"/>
              <a:t>Asoprisnil</a:t>
            </a:r>
            <a:endParaRPr lang="en-US" sz="2000" b="1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b="1" dirty="0" err="1" smtClean="0"/>
              <a:t>Baş</a:t>
            </a:r>
            <a:r>
              <a:rPr lang="en-US" sz="2000" b="1" dirty="0" smtClean="0"/>
              <a:t> </a:t>
            </a:r>
            <a:r>
              <a:rPr lang="en-US" sz="2000" b="1" dirty="0" err="1"/>
              <a:t>ağrısı</a:t>
            </a:r>
            <a:r>
              <a:rPr lang="en-US" sz="2000" b="1" dirty="0"/>
              <a:t>, </a:t>
            </a:r>
            <a:r>
              <a:rPr lang="en-US" sz="2000" b="1" dirty="0" err="1"/>
              <a:t>baş</a:t>
            </a:r>
            <a:r>
              <a:rPr lang="en-US" sz="2000" b="1" dirty="0"/>
              <a:t> </a:t>
            </a:r>
            <a:r>
              <a:rPr lang="en-US" sz="2000" b="1" dirty="0" err="1"/>
              <a:t>dönmesi</a:t>
            </a:r>
            <a:r>
              <a:rPr lang="en-US" sz="2000" b="1" dirty="0"/>
              <a:t>, </a:t>
            </a:r>
            <a:r>
              <a:rPr lang="en-US" sz="2000" b="1" dirty="0" err="1"/>
              <a:t>karın</a:t>
            </a:r>
            <a:r>
              <a:rPr lang="en-US" sz="2000" b="1" dirty="0"/>
              <a:t> </a:t>
            </a:r>
            <a:r>
              <a:rPr lang="en-US" sz="2000" b="1" dirty="0" err="1"/>
              <a:t>ağrısı</a:t>
            </a:r>
            <a:r>
              <a:rPr lang="en-US" sz="2000" b="1" dirty="0"/>
              <a:t>, </a:t>
            </a:r>
            <a:r>
              <a:rPr lang="en-US" sz="2000" b="1" dirty="0" err="1"/>
              <a:t>bulantı</a:t>
            </a:r>
            <a:r>
              <a:rPr lang="en-US" sz="2000" b="1" dirty="0"/>
              <a:t>, </a:t>
            </a:r>
            <a:r>
              <a:rPr lang="en-US" sz="2000" b="1" dirty="0" err="1"/>
              <a:t>metroraji</a:t>
            </a:r>
            <a:endParaRPr lang="en-US" sz="2000" b="1" dirty="0"/>
          </a:p>
          <a:p>
            <a:pPr marL="342900" indent="-342900">
              <a:buFont typeface="Arial" charset="0"/>
              <a:buChar char="•"/>
            </a:pPr>
            <a:r>
              <a:rPr lang="en-US" sz="2000" b="1" dirty="0" err="1" smtClean="0"/>
              <a:t>Ektopik</a:t>
            </a:r>
            <a:r>
              <a:rPr lang="en-US" sz="2000" b="1" dirty="0" smtClean="0"/>
              <a:t> </a:t>
            </a:r>
            <a:r>
              <a:rPr lang="en-US" sz="2000" b="1" dirty="0" err="1"/>
              <a:t>dokuda</a:t>
            </a:r>
            <a:r>
              <a:rPr lang="en-US" sz="2000" b="1" dirty="0"/>
              <a:t> </a:t>
            </a:r>
            <a:r>
              <a:rPr lang="en-US" sz="2000" b="1" dirty="0" err="1"/>
              <a:t>hiperplazi</a:t>
            </a:r>
            <a:r>
              <a:rPr lang="en-US" sz="2000" b="1" dirty="0"/>
              <a:t>?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68640" y="5719227"/>
            <a:ext cx="3870960" cy="11387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Sonuç</a:t>
            </a:r>
            <a:r>
              <a:rPr lang="en-US" sz="2400" dirty="0"/>
              <a:t>: </a:t>
            </a:r>
            <a:r>
              <a:rPr lang="en-US" sz="2400" dirty="0" err="1"/>
              <a:t>Yeterli</a:t>
            </a:r>
            <a:r>
              <a:rPr lang="en-US" sz="2400" dirty="0"/>
              <a:t> </a:t>
            </a:r>
            <a:r>
              <a:rPr lang="en-US" sz="2400" dirty="0" err="1"/>
              <a:t>veri</a:t>
            </a:r>
            <a:r>
              <a:rPr lang="en-US" sz="2400" dirty="0"/>
              <a:t> yok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8549640" y="480060"/>
            <a:ext cx="3489960" cy="1417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Estradiol </a:t>
            </a:r>
            <a:r>
              <a:rPr lang="en-US" b="1" dirty="0" err="1"/>
              <a:t>düzeyleri</a:t>
            </a:r>
            <a:r>
              <a:rPr lang="en-US" b="1" dirty="0"/>
              <a:t> </a:t>
            </a:r>
            <a:r>
              <a:rPr lang="en-US" b="1" dirty="0" err="1"/>
              <a:t>fizyolojik</a:t>
            </a:r>
            <a:r>
              <a:rPr lang="en-US" b="1" dirty="0"/>
              <a:t> </a:t>
            </a:r>
            <a:r>
              <a:rPr lang="en-US" b="1" dirty="0" err="1"/>
              <a:t>düzeylerde</a:t>
            </a:r>
            <a:endParaRPr lang="en-US" b="1" dirty="0"/>
          </a:p>
        </p:txBody>
      </p:sp>
      <p:sp>
        <p:nvSpPr>
          <p:cNvPr id="9" name="Oval 8"/>
          <p:cNvSpPr/>
          <p:nvPr/>
        </p:nvSpPr>
        <p:spPr>
          <a:xfrm>
            <a:off x="8549640" y="2179320"/>
            <a:ext cx="3489960" cy="1325880"/>
          </a:xfrm>
          <a:prstGeom prst="ellipse">
            <a:avLst/>
          </a:prstGeom>
          <a:solidFill>
            <a:srgbClr val="FF4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COX-2 </a:t>
            </a:r>
            <a:r>
              <a:rPr lang="en-US" b="1" dirty="0" err="1" smtClean="0"/>
              <a:t>inhibisyonu</a:t>
            </a:r>
            <a:r>
              <a:rPr lang="en-US" b="1" dirty="0" smtClean="0"/>
              <a:t>-PG </a:t>
            </a:r>
            <a:r>
              <a:rPr lang="en-US" b="1" dirty="0" err="1" smtClean="0"/>
              <a:t>sentezinin</a:t>
            </a:r>
            <a:r>
              <a:rPr lang="en-US" b="1" dirty="0" smtClean="0"/>
              <a:t> </a:t>
            </a:r>
            <a:r>
              <a:rPr lang="en-US" b="1" dirty="0" err="1" smtClean="0"/>
              <a:t>önlenmesi</a:t>
            </a:r>
            <a:endParaRPr lang="en-US" b="1" dirty="0"/>
          </a:p>
        </p:txBody>
      </p:sp>
      <p:sp>
        <p:nvSpPr>
          <p:cNvPr id="2" name="Oval 1"/>
          <p:cNvSpPr/>
          <p:nvPr/>
        </p:nvSpPr>
        <p:spPr>
          <a:xfrm>
            <a:off x="304800" y="0"/>
            <a:ext cx="2184400" cy="6773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Tanaproget</a:t>
            </a:r>
            <a:r>
              <a:rPr lang="en-US" b="1" dirty="0" smtClean="0"/>
              <a:t>: MMP↓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5632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>
                <a:latin typeface="Comic Sans MS" charset="0"/>
                <a:ea typeface="Comic Sans MS" charset="0"/>
                <a:cs typeface="Comic Sans MS" charset="0"/>
              </a:rPr>
              <a:t>İmmünmodulatuvar</a:t>
            </a:r>
            <a:r>
              <a:rPr lang="en-US" b="1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b="1" dirty="0" err="1" smtClean="0">
                <a:latin typeface="Comic Sans MS" charset="0"/>
                <a:ea typeface="Comic Sans MS" charset="0"/>
                <a:cs typeface="Comic Sans MS" charset="0"/>
              </a:rPr>
              <a:t>İlaçlar</a:t>
            </a:r>
            <a:r>
              <a:rPr lang="en-US" b="1" dirty="0" smtClean="0">
                <a:latin typeface="Comic Sans MS" charset="0"/>
                <a:ea typeface="Comic Sans MS" charset="0"/>
                <a:cs typeface="Comic Sans MS" charset="0"/>
              </a:rPr>
              <a:t/>
            </a:r>
            <a:br>
              <a:rPr lang="en-US" b="1" dirty="0" smtClean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b="1" dirty="0">
                <a:latin typeface="Comic Sans MS" charset="0"/>
                <a:ea typeface="Comic Sans MS" charset="0"/>
                <a:cs typeface="Comic Sans MS" charset="0"/>
              </a:rPr>
              <a:t>Tumor necrosis </a:t>
            </a:r>
            <a:r>
              <a:rPr lang="en-US" b="1" dirty="0" smtClean="0">
                <a:latin typeface="Comic Sans MS" charset="0"/>
                <a:ea typeface="Comic Sans MS" charset="0"/>
                <a:cs typeface="Comic Sans MS" charset="0"/>
              </a:rPr>
              <a:t>factor-</a:t>
            </a:r>
            <a:r>
              <a:rPr lang="tr-TR" b="1" dirty="0" smtClean="0"/>
              <a:t>⍺</a:t>
            </a:r>
            <a:r>
              <a:rPr lang="en-US" b="1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b="1" dirty="0">
                <a:latin typeface="Comic Sans MS" charset="0"/>
                <a:ea typeface="Comic Sans MS" charset="0"/>
                <a:cs typeface="Comic Sans MS" charset="0"/>
              </a:rPr>
              <a:t>(</a:t>
            </a:r>
            <a:r>
              <a:rPr lang="en-US" b="1" dirty="0" smtClean="0">
                <a:latin typeface="Comic Sans MS" charset="0"/>
                <a:ea typeface="Comic Sans MS" charset="0"/>
                <a:cs typeface="Comic Sans MS" charset="0"/>
              </a:rPr>
              <a:t>TNF-</a:t>
            </a:r>
            <a:r>
              <a:rPr lang="tr-TR" b="1" dirty="0" smtClean="0"/>
              <a:t>⍺</a:t>
            </a:r>
            <a:r>
              <a:rPr lang="en-US" b="1" dirty="0" smtClean="0">
                <a:latin typeface="Comic Sans MS" charset="0"/>
                <a:ea typeface="Comic Sans MS" charset="0"/>
                <a:cs typeface="Comic Sans MS" charset="0"/>
              </a:rPr>
              <a:t>) </a:t>
            </a:r>
            <a:br>
              <a:rPr lang="en-US" b="1" dirty="0" smtClean="0">
                <a:latin typeface="Comic Sans MS" charset="0"/>
                <a:ea typeface="Comic Sans MS" charset="0"/>
                <a:cs typeface="Comic Sans MS" charset="0"/>
              </a:rPr>
            </a:br>
            <a:endParaRPr lang="en-US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tr-TR" dirty="0" err="1" smtClean="0"/>
              <a:t>Infliximab</a:t>
            </a:r>
            <a:r>
              <a:rPr lang="tr-TR" dirty="0" smtClean="0"/>
              <a:t>, </a:t>
            </a:r>
            <a:r>
              <a:rPr lang="en-US" dirty="0" err="1" smtClean="0"/>
              <a:t>etanercept</a:t>
            </a:r>
            <a:endParaRPr lang="en-US" dirty="0" smtClean="0"/>
          </a:p>
          <a:p>
            <a:r>
              <a:rPr lang="en-US" dirty="0" err="1"/>
              <a:t>Endometriozisli</a:t>
            </a:r>
            <a:r>
              <a:rPr lang="en-US" dirty="0"/>
              <a:t> </a:t>
            </a:r>
            <a:r>
              <a:rPr lang="en-US" dirty="0" err="1"/>
              <a:t>hastaların</a:t>
            </a:r>
            <a:r>
              <a:rPr lang="en-US" dirty="0"/>
              <a:t> </a:t>
            </a:r>
            <a:r>
              <a:rPr lang="en-US" dirty="0" err="1"/>
              <a:t>periton</a:t>
            </a:r>
            <a:r>
              <a:rPr lang="en-US" dirty="0"/>
              <a:t> </a:t>
            </a:r>
            <a:r>
              <a:rPr lang="en-US" dirty="0" err="1"/>
              <a:t>sıvısında</a:t>
            </a:r>
            <a:r>
              <a:rPr lang="en-US" dirty="0"/>
              <a:t> TNF-alfa </a:t>
            </a:r>
            <a:r>
              <a:rPr lang="en-US" dirty="0" err="1"/>
              <a:t>ve</a:t>
            </a:r>
            <a:r>
              <a:rPr lang="en-US" dirty="0"/>
              <a:t> IL-8 </a:t>
            </a:r>
            <a:r>
              <a:rPr lang="en-US" dirty="0" err="1"/>
              <a:t>konsantrasyonları</a:t>
            </a:r>
            <a:r>
              <a:rPr lang="en-US" dirty="0"/>
              <a:t> </a:t>
            </a:r>
            <a:r>
              <a:rPr lang="en-US" dirty="0" err="1"/>
              <a:t>artar</a:t>
            </a:r>
            <a:endParaRPr lang="en-US" dirty="0"/>
          </a:p>
          <a:p>
            <a:endParaRPr lang="en-US" dirty="0" smtClean="0"/>
          </a:p>
          <a:p>
            <a:r>
              <a:rPr lang="en-US" b="1" dirty="0" err="1" smtClean="0"/>
              <a:t>Proenflammatuvar</a:t>
            </a:r>
            <a:r>
              <a:rPr lang="en-US" b="1" dirty="0" smtClean="0"/>
              <a:t> </a:t>
            </a:r>
            <a:r>
              <a:rPr lang="en-US" b="1" dirty="0" err="1" smtClean="0"/>
              <a:t>bir</a:t>
            </a:r>
            <a:r>
              <a:rPr lang="en-US" b="1" dirty="0" smtClean="0"/>
              <a:t> </a:t>
            </a:r>
            <a:r>
              <a:rPr lang="en-US" b="1" dirty="0" err="1" smtClean="0"/>
              <a:t>sitokin</a:t>
            </a:r>
            <a:endParaRPr lang="en-US" b="1" dirty="0" smtClean="0"/>
          </a:p>
          <a:p>
            <a:r>
              <a:rPr lang="en-US" b="1" dirty="0" err="1" smtClean="0"/>
              <a:t>Eutopik</a:t>
            </a:r>
            <a:r>
              <a:rPr lang="en-US" b="1" dirty="0" smtClean="0"/>
              <a:t> </a:t>
            </a:r>
            <a:r>
              <a:rPr lang="en-US" b="1" dirty="0" err="1" smtClean="0"/>
              <a:t>ve</a:t>
            </a:r>
            <a:r>
              <a:rPr lang="en-US" b="1" dirty="0" smtClean="0"/>
              <a:t> </a:t>
            </a:r>
            <a:r>
              <a:rPr lang="en-US" b="1" dirty="0" err="1" smtClean="0"/>
              <a:t>ektopik</a:t>
            </a:r>
            <a:r>
              <a:rPr lang="en-US" b="1" dirty="0" smtClean="0"/>
              <a:t> endometrial </a:t>
            </a:r>
            <a:r>
              <a:rPr lang="en-US" b="1" dirty="0" err="1" smtClean="0"/>
              <a:t>hücre</a:t>
            </a:r>
            <a:r>
              <a:rPr lang="en-US" b="1" dirty="0" smtClean="0"/>
              <a:t> </a:t>
            </a:r>
            <a:r>
              <a:rPr lang="en-US" b="1" dirty="0" err="1" smtClean="0"/>
              <a:t>proliferasyonu</a:t>
            </a:r>
            <a:endParaRPr lang="en-US" b="1" dirty="0" smtClean="0"/>
          </a:p>
          <a:p>
            <a:r>
              <a:rPr lang="en-US" b="1" dirty="0" smtClean="0"/>
              <a:t>Endometrial </a:t>
            </a:r>
            <a:r>
              <a:rPr lang="en-US" b="1" dirty="0" err="1" smtClean="0"/>
              <a:t>hücre</a:t>
            </a:r>
            <a:r>
              <a:rPr lang="en-US" b="1" dirty="0" smtClean="0"/>
              <a:t> </a:t>
            </a:r>
            <a:r>
              <a:rPr lang="en-US" b="1" dirty="0" err="1" smtClean="0"/>
              <a:t>adezyonunun</a:t>
            </a:r>
            <a:r>
              <a:rPr lang="en-US" b="1" dirty="0" smtClean="0"/>
              <a:t> </a:t>
            </a:r>
            <a:r>
              <a:rPr lang="en-US" b="1" dirty="0" err="1" smtClean="0"/>
              <a:t>uyarılması</a:t>
            </a:r>
            <a:endParaRPr lang="en-US" b="1" dirty="0" smtClean="0"/>
          </a:p>
          <a:p>
            <a:r>
              <a:rPr lang="en-US" b="1" dirty="0" smtClean="0"/>
              <a:t>Matrix </a:t>
            </a:r>
            <a:r>
              <a:rPr lang="en-US" b="1" dirty="0" err="1" smtClean="0"/>
              <a:t>metalloproteinaz</a:t>
            </a:r>
            <a:r>
              <a:rPr lang="en-US" b="1" dirty="0" smtClean="0"/>
              <a:t> </a:t>
            </a:r>
            <a:r>
              <a:rPr lang="en-US" b="1" dirty="0" err="1" smtClean="0"/>
              <a:t>expressyonunun</a:t>
            </a:r>
            <a:r>
              <a:rPr lang="en-US" b="1" dirty="0" smtClean="0"/>
              <a:t> </a:t>
            </a:r>
            <a:r>
              <a:rPr lang="en-US" b="1" dirty="0" err="1" smtClean="0"/>
              <a:t>uyarılması</a:t>
            </a:r>
            <a:endParaRPr lang="en-US" b="1" dirty="0" smtClean="0"/>
          </a:p>
          <a:p>
            <a:r>
              <a:rPr lang="en-US" b="1" dirty="0" err="1" smtClean="0"/>
              <a:t>Hayvan</a:t>
            </a:r>
            <a:r>
              <a:rPr lang="en-US" b="1" dirty="0" smtClean="0"/>
              <a:t> </a:t>
            </a:r>
            <a:r>
              <a:rPr lang="en-US" b="1" dirty="0" err="1" smtClean="0"/>
              <a:t>deneylerinde</a:t>
            </a:r>
            <a:r>
              <a:rPr lang="en-US" b="1" dirty="0" smtClean="0"/>
              <a:t> </a:t>
            </a:r>
            <a:r>
              <a:rPr lang="en-US" b="1" dirty="0" err="1" smtClean="0"/>
              <a:t>etkinliği</a:t>
            </a:r>
            <a:r>
              <a:rPr lang="en-US" b="1" dirty="0" smtClean="0"/>
              <a:t> </a:t>
            </a:r>
            <a:r>
              <a:rPr lang="en-US" b="1" dirty="0" err="1" smtClean="0"/>
              <a:t>gösterilmiş</a:t>
            </a:r>
            <a:endParaRPr lang="en-US" b="1" dirty="0" smtClean="0"/>
          </a:p>
          <a:p>
            <a:endParaRPr lang="en-US" dirty="0" smtClean="0"/>
          </a:p>
          <a:p>
            <a:r>
              <a:rPr lang="en-US" sz="3600" b="1" dirty="0" smtClean="0">
                <a:latin typeface="Comic Sans MS" charset="0"/>
                <a:ea typeface="Comic Sans MS" charset="0"/>
                <a:cs typeface="Comic Sans MS" charset="0"/>
              </a:rPr>
              <a:t>Cochrane</a:t>
            </a:r>
            <a:r>
              <a:rPr lang="en-US" dirty="0" smtClean="0"/>
              <a:t>: </a:t>
            </a:r>
            <a:r>
              <a:rPr lang="en-US" dirty="0" err="1" smtClean="0"/>
              <a:t>Yeterli</a:t>
            </a:r>
            <a:r>
              <a:rPr lang="en-US" dirty="0" smtClean="0"/>
              <a:t> </a:t>
            </a:r>
            <a:r>
              <a:rPr lang="en-US" dirty="0" err="1" smtClean="0"/>
              <a:t>veri</a:t>
            </a:r>
            <a:r>
              <a:rPr lang="en-US" dirty="0" smtClean="0"/>
              <a:t> yok</a:t>
            </a:r>
          </a:p>
          <a:p>
            <a:r>
              <a:rPr lang="en-US" b="1" i="1" dirty="0" err="1" smtClean="0"/>
              <a:t>Pentoxifylline</a:t>
            </a:r>
            <a:r>
              <a:rPr lang="en-US" b="1" i="1" dirty="0" smtClean="0"/>
              <a:t>:</a:t>
            </a:r>
            <a:r>
              <a:rPr lang="en-US" dirty="0" smtClean="0"/>
              <a:t> </a:t>
            </a:r>
            <a:r>
              <a:rPr lang="en-US" dirty="0" err="1" smtClean="0"/>
              <a:t>Tnf</a:t>
            </a:r>
            <a:r>
              <a:rPr lang="en-US" dirty="0" smtClean="0"/>
              <a:t>-</a:t>
            </a:r>
            <a:r>
              <a:rPr lang="tr-TR" dirty="0" smtClean="0"/>
              <a:t>⍺</a:t>
            </a:r>
            <a:r>
              <a:rPr lang="en-US" dirty="0" smtClean="0"/>
              <a:t>’</a:t>
            </a:r>
            <a:r>
              <a:rPr lang="en-US" dirty="0" err="1" smtClean="0"/>
              <a:t>yı</a:t>
            </a:r>
            <a:r>
              <a:rPr lang="en-US" dirty="0" smtClean="0"/>
              <a:t> bloke </a:t>
            </a:r>
            <a:r>
              <a:rPr lang="en-US" dirty="0" err="1" smtClean="0"/>
              <a:t>eder</a:t>
            </a:r>
            <a:r>
              <a:rPr lang="en-US" dirty="0" smtClean="0"/>
              <a:t>, </a:t>
            </a:r>
            <a:r>
              <a:rPr lang="en-US" dirty="0" err="1" smtClean="0"/>
              <a:t>fosfodiestera</a:t>
            </a:r>
            <a:r>
              <a:rPr lang="en-US" dirty="0" smtClean="0"/>
              <a:t> </a:t>
            </a:r>
            <a:r>
              <a:rPr lang="en-US" dirty="0" err="1" smtClean="0"/>
              <a:t>inhibitörü</a:t>
            </a:r>
            <a:r>
              <a:rPr lang="en-US" dirty="0" smtClean="0"/>
              <a:t>. </a:t>
            </a:r>
            <a:r>
              <a:rPr lang="en-US" dirty="0" err="1" smtClean="0"/>
              <a:t>Yeterli</a:t>
            </a:r>
            <a:r>
              <a:rPr lang="en-US" dirty="0" smtClean="0"/>
              <a:t> </a:t>
            </a:r>
            <a:r>
              <a:rPr lang="en-US" dirty="0" err="1" smtClean="0"/>
              <a:t>veri</a:t>
            </a:r>
            <a:r>
              <a:rPr lang="en-US" dirty="0" smtClean="0"/>
              <a:t> yok</a:t>
            </a:r>
          </a:p>
          <a:p>
            <a:r>
              <a:rPr lang="en-US" dirty="0" smtClean="0"/>
              <a:t>IL-4 </a:t>
            </a:r>
            <a:r>
              <a:rPr lang="en-US" dirty="0" err="1" smtClean="0"/>
              <a:t>monoklonal</a:t>
            </a:r>
            <a:r>
              <a:rPr lang="en-US" dirty="0" smtClean="0"/>
              <a:t> </a:t>
            </a:r>
            <a:r>
              <a:rPr lang="en-US" dirty="0" err="1" smtClean="0"/>
              <a:t>antikorları</a:t>
            </a:r>
            <a:r>
              <a:rPr lang="en-US" dirty="0" smtClean="0"/>
              <a:t> (F8-IL4): Fare </a:t>
            </a:r>
            <a:r>
              <a:rPr lang="en-US" dirty="0" err="1" smtClean="0"/>
              <a:t>deneylerinde</a:t>
            </a:r>
            <a:r>
              <a:rPr lang="en-US" dirty="0" smtClean="0"/>
              <a:t> </a:t>
            </a:r>
            <a:r>
              <a:rPr lang="en-US" dirty="0" err="1" smtClean="0"/>
              <a:t>lezyon</a:t>
            </a:r>
            <a:r>
              <a:rPr lang="en-US" dirty="0" smtClean="0"/>
              <a:t> </a:t>
            </a:r>
            <a:r>
              <a:rPr lang="en-US" dirty="0" err="1" smtClean="0"/>
              <a:t>sayısını</a:t>
            </a:r>
            <a:r>
              <a:rPr lang="en-US" dirty="0" smtClean="0"/>
              <a:t> </a:t>
            </a:r>
            <a:r>
              <a:rPr lang="en-US" dirty="0" err="1" smtClean="0"/>
              <a:t>azaltıyor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8297" y="2590812"/>
            <a:ext cx="3252204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4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8" y="111034"/>
            <a:ext cx="12181982" cy="44914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" y="4026456"/>
            <a:ext cx="5979089" cy="28315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/>
              <a:t>3-hydroxy-3-methylglutarylecoenzyme A (HMG-CoA) </a:t>
            </a:r>
            <a:r>
              <a:rPr lang="en-US" sz="2000" b="1" dirty="0" err="1"/>
              <a:t>redüktaz</a:t>
            </a:r>
            <a:r>
              <a:rPr lang="en-US" sz="2000" b="1" dirty="0"/>
              <a:t> </a:t>
            </a:r>
            <a:r>
              <a:rPr lang="en-US" sz="2000" b="1" dirty="0" err="1"/>
              <a:t>inhibitörleri</a:t>
            </a:r>
            <a:endParaRPr lang="en-US" sz="2000" b="1" dirty="0"/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 err="1"/>
              <a:t>Antiproliferatif</a:t>
            </a:r>
            <a:r>
              <a:rPr lang="en-US" sz="2000" b="1" dirty="0"/>
              <a:t>/</a:t>
            </a:r>
            <a:r>
              <a:rPr lang="en-US" sz="2000" b="1" dirty="0" err="1"/>
              <a:t>proapoptotik</a:t>
            </a:r>
            <a:r>
              <a:rPr lang="en-US" sz="2000" b="1" dirty="0"/>
              <a:t> </a:t>
            </a:r>
            <a:r>
              <a:rPr lang="en-US" sz="2000" b="1" dirty="0" err="1"/>
              <a:t>etkinlik</a:t>
            </a:r>
            <a:endParaRPr lang="en-US" sz="2000" b="1" dirty="0"/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 err="1"/>
              <a:t>Hücre</a:t>
            </a:r>
            <a:r>
              <a:rPr lang="en-US" sz="2000" b="1" dirty="0"/>
              <a:t> </a:t>
            </a:r>
            <a:r>
              <a:rPr lang="en-US" sz="2000" b="1" dirty="0" err="1"/>
              <a:t>viabilitesi</a:t>
            </a:r>
            <a:r>
              <a:rPr lang="en-US" sz="2000" b="1" dirty="0"/>
              <a:t> </a:t>
            </a:r>
            <a:r>
              <a:rPr lang="en-US" sz="2000" b="1" dirty="0" err="1"/>
              <a:t>ve</a:t>
            </a:r>
            <a:r>
              <a:rPr lang="en-US" sz="2000" b="1" dirty="0"/>
              <a:t> </a:t>
            </a:r>
            <a:r>
              <a:rPr lang="en-US" sz="2000" b="1" dirty="0" err="1"/>
              <a:t>migrasyonunun</a:t>
            </a:r>
            <a:r>
              <a:rPr lang="en-US" sz="2000" b="1" dirty="0"/>
              <a:t> </a:t>
            </a:r>
            <a:r>
              <a:rPr lang="en-US" sz="2000" b="1" dirty="0" err="1"/>
              <a:t>inhibisyonu</a:t>
            </a:r>
            <a:endParaRPr lang="en-US" sz="2000" b="1" dirty="0"/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 err="1"/>
              <a:t>Anjiogenez</a:t>
            </a:r>
            <a:r>
              <a:rPr lang="en-US" sz="2000" b="1" dirty="0"/>
              <a:t> </a:t>
            </a:r>
            <a:r>
              <a:rPr lang="en-US" sz="2000" b="1" dirty="0" err="1"/>
              <a:t>inhibisyonu</a:t>
            </a:r>
            <a:endParaRPr lang="en-US" sz="2000" b="1" dirty="0"/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 err="1"/>
              <a:t>Antienflamatuvar</a:t>
            </a:r>
            <a:r>
              <a:rPr lang="en-US" sz="2000" b="1" dirty="0"/>
              <a:t> </a:t>
            </a:r>
            <a:r>
              <a:rPr lang="en-US" sz="2000" b="1" dirty="0" err="1" smtClean="0"/>
              <a:t>etkinlik</a:t>
            </a:r>
            <a:endParaRPr lang="en-US" sz="2000" b="1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 smtClean="0"/>
              <a:t>MMP </a:t>
            </a:r>
            <a:r>
              <a:rPr lang="en-US" sz="2000" b="1" dirty="0" err="1" smtClean="0"/>
              <a:t>inhibisyonu</a:t>
            </a:r>
            <a:endParaRPr lang="en-US" sz="2000" b="1" dirty="0"/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solidFill>
                  <a:srgbClr val="00B0F0"/>
                </a:solidFill>
              </a:rPr>
              <a:t>Simvastatin: GnRH </a:t>
            </a:r>
            <a:r>
              <a:rPr lang="en-US" sz="2000" b="1" dirty="0" err="1">
                <a:solidFill>
                  <a:srgbClr val="00B0F0"/>
                </a:solidFill>
              </a:rPr>
              <a:t>analogları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ile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aynı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etkinlik</a:t>
            </a:r>
            <a:endParaRPr lang="en-US" sz="2000" b="1" dirty="0">
              <a:solidFill>
                <a:srgbClr val="00B0F0"/>
              </a:solidFill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12911" y="4334232"/>
            <a:ext cx="5750489" cy="25545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 err="1"/>
              <a:t>Ovulasyon</a:t>
            </a:r>
            <a:r>
              <a:rPr lang="en-US" sz="2000" b="1" dirty="0"/>
              <a:t> </a:t>
            </a:r>
            <a:r>
              <a:rPr lang="en-US" sz="2000" b="1" dirty="0" err="1"/>
              <a:t>ve</a:t>
            </a:r>
            <a:r>
              <a:rPr lang="en-US" sz="2000" b="1" dirty="0"/>
              <a:t> </a:t>
            </a:r>
            <a:r>
              <a:rPr lang="en-US" sz="2000" b="1" dirty="0" err="1" smtClean="0"/>
              <a:t>fertilite</a:t>
            </a:r>
            <a:r>
              <a:rPr lang="en-US" sz="2000" b="1" dirty="0" smtClean="0"/>
              <a:t> </a:t>
            </a:r>
            <a:r>
              <a:rPr lang="en-US" sz="2000" b="1" dirty="0" err="1"/>
              <a:t>üzerinde</a:t>
            </a:r>
            <a:r>
              <a:rPr lang="en-US" sz="2000" b="1" dirty="0"/>
              <a:t> </a:t>
            </a:r>
            <a:r>
              <a:rPr lang="en-US" sz="2000" b="1" dirty="0" err="1"/>
              <a:t>olumsuz</a:t>
            </a:r>
            <a:r>
              <a:rPr lang="en-US" sz="2000" b="1" dirty="0"/>
              <a:t> </a:t>
            </a:r>
            <a:r>
              <a:rPr lang="en-US" sz="2000" b="1" dirty="0" err="1"/>
              <a:t>etkileri</a:t>
            </a:r>
            <a:r>
              <a:rPr lang="en-US" sz="2000" b="1" dirty="0"/>
              <a:t> </a:t>
            </a:r>
            <a:r>
              <a:rPr lang="en-US" sz="2000" b="1" dirty="0" err="1"/>
              <a:t>var</a:t>
            </a:r>
            <a:endParaRPr lang="en-US" sz="2000" b="1" dirty="0"/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 err="1"/>
              <a:t>Granuloza</a:t>
            </a:r>
            <a:r>
              <a:rPr lang="en-US" sz="2000" b="1" dirty="0"/>
              <a:t> </a:t>
            </a:r>
            <a:r>
              <a:rPr lang="en-US" sz="2000" b="1" dirty="0" err="1"/>
              <a:t>hücreleri</a:t>
            </a:r>
            <a:r>
              <a:rPr lang="en-US" sz="2000" b="1" dirty="0"/>
              <a:t> </a:t>
            </a:r>
            <a:r>
              <a:rPr lang="en-US" sz="2000" b="1" dirty="0" err="1"/>
              <a:t>üzerinde</a:t>
            </a:r>
            <a:r>
              <a:rPr lang="en-US" sz="2000" b="1" dirty="0"/>
              <a:t> </a:t>
            </a:r>
            <a:r>
              <a:rPr lang="en-US" sz="2000" b="1" dirty="0" err="1"/>
              <a:t>apoptotik</a:t>
            </a:r>
            <a:r>
              <a:rPr lang="en-US" sz="2000" b="1" dirty="0"/>
              <a:t> </a:t>
            </a:r>
            <a:r>
              <a:rPr lang="en-US" sz="2000" b="1" dirty="0" err="1"/>
              <a:t>etkinlik</a:t>
            </a:r>
            <a:endParaRPr lang="en-US" sz="2000" b="1" dirty="0"/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/>
              <a:t>Ovarian </a:t>
            </a:r>
            <a:r>
              <a:rPr lang="en-US" sz="2000" b="1" dirty="0" err="1"/>
              <a:t>hormon</a:t>
            </a:r>
            <a:r>
              <a:rPr lang="en-US" sz="2000" b="1" dirty="0"/>
              <a:t> </a:t>
            </a:r>
            <a:r>
              <a:rPr lang="en-US" sz="2000" b="1" dirty="0" err="1" smtClean="0"/>
              <a:t>üretiminin</a:t>
            </a:r>
            <a:r>
              <a:rPr lang="en-US" sz="2000" b="1" dirty="0" smtClean="0"/>
              <a:t> </a:t>
            </a:r>
            <a:r>
              <a:rPr lang="en-US" sz="2000" b="1" dirty="0" err="1"/>
              <a:t>inhibisyonu</a:t>
            </a:r>
            <a:endParaRPr lang="en-US" sz="2000" b="1" dirty="0"/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/>
              <a:t>COX </a:t>
            </a:r>
            <a:r>
              <a:rPr lang="en-US" sz="2000" b="1" dirty="0" err="1"/>
              <a:t>inhibisyonu</a:t>
            </a:r>
            <a:r>
              <a:rPr lang="en-US" sz="2000" b="1" dirty="0"/>
              <a:t>: </a:t>
            </a:r>
            <a:r>
              <a:rPr lang="en-US" sz="2000" b="1" dirty="0" err="1"/>
              <a:t>oosit</a:t>
            </a:r>
            <a:r>
              <a:rPr lang="en-US" sz="2000" b="1" dirty="0"/>
              <a:t> </a:t>
            </a:r>
            <a:r>
              <a:rPr lang="en-US" sz="2000" b="1" dirty="0" err="1"/>
              <a:t>matüritesi</a:t>
            </a:r>
            <a:r>
              <a:rPr lang="en-US" sz="2000" b="1" dirty="0"/>
              <a:t> </a:t>
            </a:r>
            <a:r>
              <a:rPr lang="en-US" sz="2000" b="1" dirty="0" err="1"/>
              <a:t>ve</a:t>
            </a:r>
            <a:r>
              <a:rPr lang="en-US" sz="2000" b="1" dirty="0"/>
              <a:t> </a:t>
            </a:r>
            <a:r>
              <a:rPr lang="en-US" sz="2000" b="1" dirty="0" err="1"/>
              <a:t>ovulasyonu</a:t>
            </a:r>
            <a:r>
              <a:rPr lang="en-US" sz="2000" b="1" dirty="0"/>
              <a:t> </a:t>
            </a:r>
            <a:r>
              <a:rPr lang="en-US" sz="2000" b="1" dirty="0" err="1"/>
              <a:t>olumsuz</a:t>
            </a:r>
            <a:r>
              <a:rPr lang="en-US" sz="2000" b="1" dirty="0"/>
              <a:t> </a:t>
            </a:r>
            <a:r>
              <a:rPr lang="en-US" sz="2000" b="1" dirty="0" err="1"/>
              <a:t>etkiler</a:t>
            </a:r>
            <a:endParaRPr lang="en-US" sz="2000" b="1" dirty="0"/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 err="1"/>
              <a:t>Genç</a:t>
            </a:r>
            <a:r>
              <a:rPr lang="en-US" sz="2000" b="1" dirty="0"/>
              <a:t> </a:t>
            </a:r>
            <a:r>
              <a:rPr lang="en-US" sz="2000" b="1" dirty="0" err="1"/>
              <a:t>hastalarda</a:t>
            </a:r>
            <a:r>
              <a:rPr lang="en-US" sz="2000" b="1" dirty="0"/>
              <a:t> </a:t>
            </a:r>
            <a:r>
              <a:rPr lang="en-US" sz="2000" b="1" dirty="0" err="1"/>
              <a:t>uygun</a:t>
            </a:r>
            <a:r>
              <a:rPr lang="en-US" sz="2000" b="1" dirty="0"/>
              <a:t> </a:t>
            </a:r>
            <a:r>
              <a:rPr lang="en-US" sz="2000" b="1" dirty="0" err="1"/>
              <a:t>değil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19047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6" y="38640"/>
            <a:ext cx="12165804" cy="43200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860974" y="2726531"/>
            <a:ext cx="6283164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b="1" dirty="0"/>
              <a:t>VEGF-</a:t>
            </a:r>
            <a:r>
              <a:rPr lang="en-US" sz="2400" b="1" dirty="0" err="1"/>
              <a:t>reseptör</a:t>
            </a:r>
            <a:r>
              <a:rPr lang="en-US" sz="2400" b="1" dirty="0"/>
              <a:t> </a:t>
            </a:r>
            <a:r>
              <a:rPr lang="en-US" sz="2400" b="1" dirty="0" err="1"/>
              <a:t>bağlanmasını</a:t>
            </a:r>
            <a:r>
              <a:rPr lang="en-US" sz="2400" b="1" dirty="0"/>
              <a:t> </a:t>
            </a:r>
            <a:r>
              <a:rPr lang="en-US" sz="2400" b="1" dirty="0" err="1"/>
              <a:t>inhibe</a:t>
            </a:r>
            <a:r>
              <a:rPr lang="en-US" sz="2400" b="1" dirty="0"/>
              <a:t> </a:t>
            </a:r>
            <a:r>
              <a:rPr lang="en-US" sz="2400" b="1" dirty="0" err="1"/>
              <a:t>ederler</a:t>
            </a:r>
            <a:endParaRPr lang="en-US" sz="2400" b="1" dirty="0"/>
          </a:p>
          <a:p>
            <a:pPr marL="342900" indent="-342900">
              <a:buFont typeface="Arial" charset="0"/>
              <a:buChar char="•"/>
            </a:pPr>
            <a:r>
              <a:rPr lang="en-US" sz="2400" b="1" dirty="0" err="1"/>
              <a:t>Dopamin</a:t>
            </a:r>
            <a:r>
              <a:rPr lang="en-US" sz="2400" b="1" dirty="0"/>
              <a:t> reseptör-2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b="1" dirty="0" err="1"/>
              <a:t>Anjiogenezin</a:t>
            </a:r>
            <a:r>
              <a:rPr lang="en-US" sz="2400" b="1" dirty="0"/>
              <a:t> </a:t>
            </a:r>
            <a:r>
              <a:rPr lang="en-US" sz="2400" b="1" dirty="0" err="1"/>
              <a:t>azaltılması</a:t>
            </a:r>
            <a:endParaRPr lang="en-US" sz="2400" b="1" dirty="0"/>
          </a:p>
          <a:p>
            <a:pPr marL="800100" lvl="1" indent="-342900">
              <a:buFont typeface="Arial" charset="0"/>
              <a:buChar char="•"/>
            </a:pPr>
            <a:r>
              <a:rPr lang="en-US" sz="2400" b="1" dirty="0" err="1"/>
              <a:t>Lezyon</a:t>
            </a:r>
            <a:r>
              <a:rPr lang="en-US" sz="2400" b="1" dirty="0"/>
              <a:t> </a:t>
            </a:r>
            <a:r>
              <a:rPr lang="en-US" sz="2400" b="1" dirty="0" err="1"/>
              <a:t>büyümesinin</a:t>
            </a:r>
            <a:r>
              <a:rPr lang="en-US" sz="2400" b="1" dirty="0"/>
              <a:t> </a:t>
            </a:r>
            <a:r>
              <a:rPr lang="en-US" sz="2400" b="1" dirty="0" err="1"/>
              <a:t>engellenmesi</a:t>
            </a:r>
            <a:endParaRPr lang="en-US" sz="2400" b="1" dirty="0"/>
          </a:p>
          <a:p>
            <a:pPr marL="800100" lvl="1" indent="-342900">
              <a:buFont typeface="Arial" charset="0"/>
              <a:buChar char="•"/>
            </a:pPr>
            <a:r>
              <a:rPr lang="en-US" sz="2400" b="1" dirty="0"/>
              <a:t>Ergot </a:t>
            </a:r>
            <a:r>
              <a:rPr lang="en-US" sz="2400" b="1" dirty="0" err="1"/>
              <a:t>ve</a:t>
            </a:r>
            <a:r>
              <a:rPr lang="en-US" sz="2400" b="1" dirty="0"/>
              <a:t> non-ergot </a:t>
            </a:r>
            <a:r>
              <a:rPr lang="en-US" sz="2400" b="1" dirty="0" err="1"/>
              <a:t>türevlerinin</a:t>
            </a:r>
            <a:r>
              <a:rPr lang="en-US" sz="2400" b="1" dirty="0"/>
              <a:t> </a:t>
            </a:r>
            <a:r>
              <a:rPr lang="en-US" sz="2400" b="1" dirty="0" err="1"/>
              <a:t>etkinliği</a:t>
            </a:r>
            <a:r>
              <a:rPr lang="en-US" sz="2400" b="1" dirty="0"/>
              <a:t> </a:t>
            </a:r>
            <a:r>
              <a:rPr lang="en-US" sz="2400" b="1" dirty="0" err="1"/>
              <a:t>aynı</a:t>
            </a:r>
            <a:endParaRPr lang="en-US" sz="2400" b="1" dirty="0"/>
          </a:p>
          <a:p>
            <a:pPr marL="342900" indent="-342900">
              <a:buFont typeface="Arial" charset="0"/>
              <a:buChar char="•"/>
            </a:pP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860974" y="5181600"/>
            <a:ext cx="6331026" cy="15696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200" b="1" dirty="0" err="1"/>
              <a:t>Hayvan</a:t>
            </a:r>
            <a:r>
              <a:rPr lang="en-US" sz="3200" b="1" dirty="0"/>
              <a:t> </a:t>
            </a:r>
            <a:r>
              <a:rPr lang="en-US" sz="3200" b="1" dirty="0" err="1"/>
              <a:t>çalışmaları</a:t>
            </a:r>
            <a:r>
              <a:rPr lang="en-US" sz="3200" b="1" dirty="0"/>
              <a:t> </a:t>
            </a:r>
            <a:r>
              <a:rPr lang="en-US" sz="3200" b="1" dirty="0" err="1"/>
              <a:t>var</a:t>
            </a:r>
            <a:endParaRPr lang="en-US" sz="3200" b="1" dirty="0"/>
          </a:p>
          <a:p>
            <a:pPr marL="285750" indent="-285750">
              <a:buFont typeface="Arial" charset="0"/>
              <a:buChar char="•"/>
            </a:pPr>
            <a:r>
              <a:rPr lang="en-US" sz="3200" b="1" dirty="0" err="1"/>
              <a:t>İnsan</a:t>
            </a:r>
            <a:r>
              <a:rPr lang="en-US" sz="3200" b="1" dirty="0"/>
              <a:t> </a:t>
            </a:r>
            <a:r>
              <a:rPr lang="en-US" sz="3200" b="1" dirty="0" err="1"/>
              <a:t>çalışması</a:t>
            </a:r>
            <a:r>
              <a:rPr lang="en-US" sz="3200" b="1" dirty="0"/>
              <a:t> yok</a:t>
            </a:r>
          </a:p>
          <a:p>
            <a:pPr marL="285750" indent="-285750">
              <a:buFont typeface="Arial" charset="0"/>
              <a:buChar char="•"/>
            </a:pP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65760" y="4450080"/>
            <a:ext cx="5120640" cy="9541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Endometrioziste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peritonyal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sıvıda</a:t>
            </a:r>
            <a:r>
              <a:rPr lang="en-US" sz="2800" b="1" dirty="0" smtClean="0"/>
              <a:t> VEGF </a:t>
            </a:r>
            <a:r>
              <a:rPr lang="en-US" sz="2800" b="1" dirty="0" err="1" smtClean="0"/>
              <a:t>ve</a:t>
            </a:r>
            <a:r>
              <a:rPr lang="en-US" sz="2800" b="1" dirty="0" smtClean="0"/>
              <a:t> IL-8 </a:t>
            </a:r>
            <a:r>
              <a:rPr lang="en-US" sz="2800" b="1" dirty="0" err="1" smtClean="0"/>
              <a:t>artıyor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5406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69" y="0"/>
            <a:ext cx="8457365" cy="46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180342"/>
            <a:ext cx="6248400" cy="2664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b="1" dirty="0" err="1"/>
              <a:t>Endometioziste</a:t>
            </a:r>
            <a:r>
              <a:rPr lang="en-US" sz="2400" b="1" dirty="0"/>
              <a:t> </a:t>
            </a:r>
            <a:r>
              <a:rPr lang="en-US" sz="2400" b="1" dirty="0" err="1"/>
              <a:t>epigenetikin</a:t>
            </a:r>
            <a:r>
              <a:rPr lang="en-US" sz="2400" b="1" dirty="0"/>
              <a:t> </a:t>
            </a:r>
            <a:r>
              <a:rPr lang="en-US" sz="2400" b="1" dirty="0" err="1"/>
              <a:t>rolü</a:t>
            </a:r>
            <a:endParaRPr lang="en-US" sz="2400" b="1" dirty="0"/>
          </a:p>
          <a:p>
            <a:pPr marL="285750" indent="-285750">
              <a:buFont typeface="Arial" charset="0"/>
              <a:buChar char="•"/>
            </a:pPr>
            <a:r>
              <a:rPr lang="en-US" sz="2400" b="1" dirty="0" err="1"/>
              <a:t>Histon</a:t>
            </a:r>
            <a:r>
              <a:rPr lang="en-US" sz="2400" b="1" dirty="0"/>
              <a:t> </a:t>
            </a:r>
            <a:r>
              <a:rPr lang="en-US" sz="2400" b="1" dirty="0" err="1"/>
              <a:t>deastilaz</a:t>
            </a:r>
            <a:r>
              <a:rPr lang="en-US" sz="2400" b="1" dirty="0"/>
              <a:t> </a:t>
            </a:r>
            <a:r>
              <a:rPr lang="en-US" sz="2400" b="1" dirty="0" err="1"/>
              <a:t>inhibitörleri</a:t>
            </a:r>
            <a:endParaRPr lang="en-US" sz="2400" b="1" dirty="0"/>
          </a:p>
          <a:p>
            <a:pPr marL="742950" lvl="1" indent="-285750">
              <a:buFont typeface="Arial" charset="0"/>
              <a:buChar char="•"/>
            </a:pPr>
            <a:r>
              <a:rPr lang="en-US" sz="2400" b="1" dirty="0" err="1"/>
              <a:t>Hipermetilasyondan</a:t>
            </a:r>
            <a:r>
              <a:rPr lang="en-US" sz="2400" b="1" dirty="0"/>
              <a:t> </a:t>
            </a:r>
            <a:r>
              <a:rPr lang="en-US" sz="2400" b="1" dirty="0" err="1"/>
              <a:t>sorumlu</a:t>
            </a:r>
            <a:r>
              <a:rPr lang="en-US" sz="2400" b="1" dirty="0"/>
              <a:t> </a:t>
            </a:r>
            <a:r>
              <a:rPr lang="en-US" sz="2400" b="1" dirty="0" err="1"/>
              <a:t>genleri</a:t>
            </a:r>
            <a:r>
              <a:rPr lang="en-US" sz="2400" b="1" dirty="0"/>
              <a:t> </a:t>
            </a:r>
            <a:r>
              <a:rPr lang="en-US" sz="2400" b="1" dirty="0" err="1"/>
              <a:t>reaktive</a:t>
            </a:r>
            <a:r>
              <a:rPr lang="en-US" sz="2400" b="1" dirty="0"/>
              <a:t> </a:t>
            </a:r>
            <a:r>
              <a:rPr lang="en-US" sz="2400" b="1" dirty="0" err="1"/>
              <a:t>eder</a:t>
            </a:r>
            <a:endParaRPr lang="en-US" sz="2400" b="1" dirty="0"/>
          </a:p>
          <a:p>
            <a:pPr marL="742950" lvl="1" indent="-285750">
              <a:buFont typeface="Arial" charset="0"/>
              <a:buChar char="•"/>
            </a:pPr>
            <a:r>
              <a:rPr lang="en-US" sz="2400" b="1" dirty="0" err="1"/>
              <a:t>Hücre</a:t>
            </a:r>
            <a:r>
              <a:rPr lang="en-US" sz="2400" b="1" dirty="0"/>
              <a:t> </a:t>
            </a:r>
            <a:r>
              <a:rPr lang="en-US" sz="2400" b="1" dirty="0" err="1"/>
              <a:t>proliferasyonunun</a:t>
            </a:r>
            <a:r>
              <a:rPr lang="en-US" sz="2400" b="1" dirty="0"/>
              <a:t> </a:t>
            </a:r>
            <a:r>
              <a:rPr lang="en-US" sz="2400" b="1" dirty="0" err="1"/>
              <a:t>baskılanması</a:t>
            </a:r>
            <a:endParaRPr lang="en-US" sz="2400" b="1" dirty="0"/>
          </a:p>
          <a:p>
            <a:pPr marL="742950" lvl="1" indent="-285750">
              <a:buFont typeface="Arial" charset="0"/>
              <a:buChar char="•"/>
            </a:pPr>
            <a:r>
              <a:rPr lang="en-US" sz="2400" b="1" dirty="0" err="1"/>
              <a:t>Hücre</a:t>
            </a:r>
            <a:r>
              <a:rPr lang="en-US" sz="2400" b="1" dirty="0"/>
              <a:t> </a:t>
            </a:r>
            <a:r>
              <a:rPr lang="en-US" sz="2400" b="1" dirty="0" err="1"/>
              <a:t>siklusunu</a:t>
            </a:r>
            <a:r>
              <a:rPr lang="en-US" sz="2400" b="1" dirty="0"/>
              <a:t> </a:t>
            </a:r>
            <a:r>
              <a:rPr lang="en-US" sz="2400" b="1" dirty="0" err="1"/>
              <a:t>durdurur</a:t>
            </a:r>
            <a:endParaRPr lang="en-US" sz="2400" b="1" dirty="0"/>
          </a:p>
          <a:p>
            <a:pPr marL="742950" lvl="1" indent="-285750">
              <a:buFont typeface="Arial" charset="0"/>
              <a:buChar char="•"/>
            </a:pPr>
            <a:r>
              <a:rPr lang="en-US" sz="2400" b="1" dirty="0"/>
              <a:t>Endometrial stromal </a:t>
            </a:r>
            <a:r>
              <a:rPr lang="en-US" sz="2400" b="1" dirty="0" err="1"/>
              <a:t>hücrelerde</a:t>
            </a:r>
            <a:r>
              <a:rPr lang="en-US" sz="2400" b="1" dirty="0"/>
              <a:t> apoptosis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48400" y="4180344"/>
            <a:ext cx="5806440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Romidepsin</a:t>
            </a:r>
            <a:endParaRPr lang="en-US" sz="2000" b="1" dirty="0"/>
          </a:p>
          <a:p>
            <a:pPr lvl="1"/>
            <a:r>
              <a:rPr lang="en-US" sz="2000" b="1" dirty="0"/>
              <a:t>VEGF gen </a:t>
            </a:r>
            <a:r>
              <a:rPr lang="en-US" sz="2000" b="1" dirty="0" err="1"/>
              <a:t>transkripsiyonu</a:t>
            </a:r>
            <a:r>
              <a:rPr lang="en-US" sz="2000" b="1" dirty="0"/>
              <a:t> </a:t>
            </a:r>
            <a:r>
              <a:rPr lang="en-US" sz="2000" b="1" dirty="0" err="1"/>
              <a:t>inhibisyonu</a:t>
            </a:r>
            <a:endParaRPr lang="en-US" sz="2000" b="1" dirty="0"/>
          </a:p>
          <a:p>
            <a:pPr lvl="1"/>
            <a:r>
              <a:rPr lang="en-US" sz="2000" b="1" dirty="0"/>
              <a:t>VEGF protein </a:t>
            </a:r>
            <a:r>
              <a:rPr lang="en-US" sz="2000" b="1" dirty="0" err="1"/>
              <a:t>ekspressyonunun</a:t>
            </a:r>
            <a:r>
              <a:rPr lang="en-US" sz="2000" b="1" dirty="0"/>
              <a:t> </a:t>
            </a:r>
            <a:r>
              <a:rPr lang="en-US" sz="2000" b="1" dirty="0" err="1"/>
              <a:t>downregulasyonu</a:t>
            </a:r>
            <a:endParaRPr lang="en-US" sz="2000" b="1" dirty="0"/>
          </a:p>
          <a:p>
            <a:r>
              <a:rPr lang="en-US" sz="2800" b="1" dirty="0" err="1">
                <a:solidFill>
                  <a:srgbClr val="00B0F0"/>
                </a:solidFill>
              </a:rPr>
              <a:t>Trichostatin</a:t>
            </a:r>
            <a:r>
              <a:rPr lang="en-US" sz="2800" b="1" dirty="0">
                <a:solidFill>
                  <a:srgbClr val="00B0F0"/>
                </a:solidFill>
              </a:rPr>
              <a:t> A </a:t>
            </a:r>
            <a:r>
              <a:rPr lang="en-US" sz="2800" b="1" dirty="0" err="1">
                <a:solidFill>
                  <a:srgbClr val="00B0F0"/>
                </a:solidFill>
              </a:rPr>
              <a:t>ve</a:t>
            </a:r>
            <a:r>
              <a:rPr lang="en-US" sz="2800" b="1" dirty="0">
                <a:solidFill>
                  <a:srgbClr val="00B0F0"/>
                </a:solidFill>
              </a:rPr>
              <a:t> </a:t>
            </a:r>
            <a:r>
              <a:rPr lang="en-US" sz="2800" b="1" dirty="0" err="1">
                <a:solidFill>
                  <a:srgbClr val="00B0F0"/>
                </a:solidFill>
              </a:rPr>
              <a:t>Valproik</a:t>
            </a:r>
            <a:r>
              <a:rPr lang="en-US" sz="2800" b="1" dirty="0">
                <a:solidFill>
                  <a:srgbClr val="00B0F0"/>
                </a:solidFill>
              </a:rPr>
              <a:t> </a:t>
            </a:r>
            <a:r>
              <a:rPr lang="en-US" sz="2800" b="1" dirty="0" err="1">
                <a:solidFill>
                  <a:srgbClr val="00B0F0"/>
                </a:solidFill>
              </a:rPr>
              <a:t>asit</a:t>
            </a:r>
            <a:endParaRPr lang="en-US" sz="2800" b="1" dirty="0">
              <a:solidFill>
                <a:srgbClr val="00B0F0"/>
              </a:solidFill>
            </a:endParaRPr>
          </a:p>
          <a:p>
            <a:pPr lvl="1"/>
            <a:r>
              <a:rPr lang="en-US" sz="2000" b="1" dirty="0"/>
              <a:t>Endometrial </a:t>
            </a:r>
            <a:r>
              <a:rPr lang="en-US" sz="2000" b="1" dirty="0" err="1"/>
              <a:t>hücre</a:t>
            </a:r>
            <a:r>
              <a:rPr lang="en-US" sz="2000" b="1" dirty="0"/>
              <a:t> </a:t>
            </a:r>
            <a:r>
              <a:rPr lang="en-US" sz="2000" b="1" dirty="0" err="1"/>
              <a:t>prolirasyonu</a:t>
            </a:r>
            <a:r>
              <a:rPr lang="en-US" sz="2000" b="1" dirty="0"/>
              <a:t> </a:t>
            </a:r>
            <a:r>
              <a:rPr lang="en-US" sz="2000" b="1" dirty="0" err="1"/>
              <a:t>inhibisyonu</a:t>
            </a:r>
            <a:endParaRPr lang="en-US" sz="2000" b="1" dirty="0"/>
          </a:p>
          <a:p>
            <a:pPr lvl="1"/>
            <a:r>
              <a:rPr lang="en-US" sz="2000" b="1" dirty="0" err="1"/>
              <a:t>Lezyon</a:t>
            </a:r>
            <a:r>
              <a:rPr lang="en-US" sz="2000" b="1" dirty="0"/>
              <a:t> </a:t>
            </a:r>
            <a:r>
              <a:rPr lang="en-US" sz="2000" b="1" dirty="0" err="1"/>
              <a:t>büyümesi</a:t>
            </a:r>
            <a:r>
              <a:rPr lang="en-US" sz="2000" b="1" dirty="0"/>
              <a:t> </a:t>
            </a:r>
            <a:r>
              <a:rPr lang="en-US" sz="2000" b="1" dirty="0" err="1"/>
              <a:t>ve</a:t>
            </a:r>
            <a:r>
              <a:rPr lang="en-US" sz="2000" b="1" dirty="0"/>
              <a:t> </a:t>
            </a:r>
            <a:r>
              <a:rPr lang="en-US" sz="2000" b="1" dirty="0" err="1"/>
              <a:t>hiperalji</a:t>
            </a:r>
            <a:r>
              <a:rPr lang="en-US" sz="2000" b="1" dirty="0"/>
              <a:t> </a:t>
            </a:r>
            <a:r>
              <a:rPr lang="en-US" sz="2000" b="1" dirty="0" err="1"/>
              <a:t>inhibisyonu</a:t>
            </a:r>
            <a:endParaRPr lang="en-US" sz="2000" b="1" dirty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22465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9" y="300446"/>
            <a:ext cx="12162141" cy="34333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" y="3733800"/>
            <a:ext cx="5974080" cy="29546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b="1" dirty="0" err="1"/>
              <a:t>Nükleer</a:t>
            </a:r>
            <a:r>
              <a:rPr lang="en-US" sz="2400" b="1" dirty="0"/>
              <a:t> protein </a:t>
            </a:r>
            <a:r>
              <a:rPr lang="en-US" sz="2400" b="1" dirty="0" err="1"/>
              <a:t>reseptörleri</a:t>
            </a:r>
            <a:endParaRPr lang="en-US" sz="2400" b="1" dirty="0"/>
          </a:p>
          <a:p>
            <a:pPr marL="285750" indent="-285750">
              <a:buFont typeface="Arial" charset="0"/>
              <a:buChar char="•"/>
            </a:pPr>
            <a:r>
              <a:rPr lang="en-US" sz="2400" b="1" dirty="0" err="1"/>
              <a:t>Transkripsiyon</a:t>
            </a:r>
            <a:r>
              <a:rPr lang="en-US" sz="2400" b="1" dirty="0"/>
              <a:t> </a:t>
            </a:r>
            <a:r>
              <a:rPr lang="en-US" sz="2400" b="1" dirty="0" err="1"/>
              <a:t>faktörleri</a:t>
            </a:r>
            <a:r>
              <a:rPr lang="en-US" sz="2400" b="1" dirty="0"/>
              <a:t> </a:t>
            </a:r>
            <a:r>
              <a:rPr lang="en-US" sz="2400" b="1" dirty="0" err="1"/>
              <a:t>olarak</a:t>
            </a:r>
            <a:r>
              <a:rPr lang="en-US" sz="2400" b="1" dirty="0"/>
              <a:t> </a:t>
            </a:r>
            <a:r>
              <a:rPr lang="en-US" sz="2400" b="1" dirty="0" err="1"/>
              <a:t>rol</a:t>
            </a:r>
            <a:r>
              <a:rPr lang="en-US" sz="2400" b="1" dirty="0"/>
              <a:t> </a:t>
            </a:r>
            <a:r>
              <a:rPr lang="en-US" sz="2400" b="1" dirty="0" err="1"/>
              <a:t>oynarlar</a:t>
            </a:r>
            <a:endParaRPr lang="en-US" sz="2400" b="1" dirty="0"/>
          </a:p>
          <a:p>
            <a:pPr marL="285750" indent="-285750">
              <a:buFont typeface="Arial" charset="0"/>
              <a:buChar char="•"/>
            </a:pPr>
            <a:r>
              <a:rPr lang="en-US" sz="2400" b="1" dirty="0" err="1"/>
              <a:t>Enflammasyon</a:t>
            </a:r>
            <a:r>
              <a:rPr lang="en-US" sz="2400" b="1" dirty="0"/>
              <a:t>, </a:t>
            </a:r>
            <a:r>
              <a:rPr lang="en-US" sz="2400" b="1" dirty="0" err="1"/>
              <a:t>glukoz</a:t>
            </a:r>
            <a:r>
              <a:rPr lang="en-US" sz="2400" b="1" dirty="0"/>
              <a:t> </a:t>
            </a:r>
            <a:r>
              <a:rPr lang="en-US" sz="2400" b="1" dirty="0" err="1"/>
              <a:t>ve</a:t>
            </a:r>
            <a:r>
              <a:rPr lang="en-US" sz="2400" b="1" dirty="0"/>
              <a:t> lipid </a:t>
            </a:r>
            <a:r>
              <a:rPr lang="en-US" sz="2400" b="1" dirty="0" err="1"/>
              <a:t>metabolizmasında</a:t>
            </a:r>
            <a:r>
              <a:rPr lang="en-US" sz="2400" b="1" dirty="0"/>
              <a:t> </a:t>
            </a:r>
            <a:r>
              <a:rPr lang="en-US" sz="2400" b="1" dirty="0" err="1"/>
              <a:t>önemli</a:t>
            </a:r>
            <a:r>
              <a:rPr lang="en-US" sz="2400" b="1" dirty="0"/>
              <a:t> </a:t>
            </a:r>
            <a:r>
              <a:rPr lang="en-US" sz="2400" b="1" dirty="0" err="1"/>
              <a:t>rol</a:t>
            </a:r>
            <a:r>
              <a:rPr lang="en-US" sz="2400" b="1" dirty="0"/>
              <a:t> </a:t>
            </a:r>
            <a:r>
              <a:rPr lang="en-US" sz="2400" b="1" dirty="0" err="1"/>
              <a:t>oynarlar</a:t>
            </a:r>
            <a:endParaRPr lang="en-US" sz="2400" b="1" dirty="0"/>
          </a:p>
          <a:p>
            <a:pPr marL="285750" indent="-285750">
              <a:buFont typeface="Arial" charset="0"/>
              <a:buChar char="•"/>
            </a:pPr>
            <a:r>
              <a:rPr lang="en-US" sz="2400" b="1" dirty="0" smtClean="0"/>
              <a:t>PPAR⍺ </a:t>
            </a:r>
            <a:r>
              <a:rPr lang="en-US" sz="2400" b="1" dirty="0" err="1"/>
              <a:t>aktivasyonu</a:t>
            </a:r>
            <a:r>
              <a:rPr lang="en-US" sz="2400" b="1" dirty="0"/>
              <a:t> TNF </a:t>
            </a:r>
            <a:r>
              <a:rPr lang="en-US" sz="2400" b="1" dirty="0" err="1"/>
              <a:t>ve</a:t>
            </a:r>
            <a:r>
              <a:rPr lang="en-US" sz="2400" b="1" dirty="0"/>
              <a:t> </a:t>
            </a:r>
            <a:r>
              <a:rPr lang="en-US" sz="2400" b="1" dirty="0" err="1"/>
              <a:t>birçok</a:t>
            </a:r>
            <a:r>
              <a:rPr lang="en-US" sz="2400" b="1" dirty="0"/>
              <a:t> IL’I </a:t>
            </a:r>
            <a:r>
              <a:rPr lang="en-US" sz="2400" b="1" dirty="0" err="1"/>
              <a:t>gibi</a:t>
            </a:r>
            <a:r>
              <a:rPr lang="en-US" sz="2400" b="1" dirty="0"/>
              <a:t> </a:t>
            </a:r>
            <a:r>
              <a:rPr lang="en-US" sz="2400" b="1" dirty="0" err="1"/>
              <a:t>proinflammatuvar</a:t>
            </a:r>
            <a:r>
              <a:rPr lang="en-US" sz="2400" b="1" dirty="0"/>
              <a:t> </a:t>
            </a:r>
            <a:r>
              <a:rPr lang="en-US" sz="2400" b="1" dirty="0" err="1"/>
              <a:t>genlerin</a:t>
            </a:r>
            <a:r>
              <a:rPr lang="en-US" sz="2400" b="1" dirty="0"/>
              <a:t> </a:t>
            </a:r>
            <a:r>
              <a:rPr lang="en-US" sz="2400" b="1" dirty="0" err="1"/>
              <a:t>trankripsiyonunu</a:t>
            </a:r>
            <a:r>
              <a:rPr lang="en-US" sz="2400" b="1" dirty="0"/>
              <a:t> </a:t>
            </a:r>
            <a:r>
              <a:rPr lang="en-US" sz="2400" b="1" dirty="0" err="1"/>
              <a:t>inhibe</a:t>
            </a:r>
            <a:r>
              <a:rPr lang="en-US" sz="2400" b="1" dirty="0"/>
              <a:t> </a:t>
            </a:r>
            <a:r>
              <a:rPr lang="en-US" sz="2400" b="1" dirty="0" err="1"/>
              <a:t>eder</a:t>
            </a:r>
            <a:endParaRPr lang="en-US" sz="2400" b="1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16040" y="2933581"/>
            <a:ext cx="5516880" cy="37548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 err="1"/>
              <a:t>Thiazolidinediones</a:t>
            </a:r>
            <a:r>
              <a:rPr lang="en-US" sz="2000" b="1" dirty="0"/>
              <a:t> (TZD): PPAR </a:t>
            </a:r>
            <a:r>
              <a:rPr lang="en-US" sz="2000" b="1" dirty="0" err="1"/>
              <a:t>aktivasyonu</a:t>
            </a:r>
            <a:endParaRPr lang="en-US" sz="2000" b="1" dirty="0"/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/>
              <a:t> Endometrial </a:t>
            </a:r>
            <a:r>
              <a:rPr lang="en-US" sz="2000" b="1" dirty="0" err="1" smtClean="0"/>
              <a:t>proliferasyonun</a:t>
            </a:r>
            <a:r>
              <a:rPr lang="en-US" sz="2000" b="1" dirty="0" smtClean="0"/>
              <a:t> </a:t>
            </a:r>
            <a:r>
              <a:rPr lang="en-US" sz="2000" b="1" dirty="0" err="1"/>
              <a:t>inhibe</a:t>
            </a:r>
            <a:r>
              <a:rPr lang="en-US" sz="2000" b="1" dirty="0"/>
              <a:t> </a:t>
            </a:r>
            <a:r>
              <a:rPr lang="en-US" sz="2000" b="1" dirty="0" err="1"/>
              <a:t>edilmesi</a:t>
            </a:r>
            <a:r>
              <a:rPr lang="en-US" sz="2000" b="1" dirty="0"/>
              <a:t> </a:t>
            </a:r>
            <a:r>
              <a:rPr lang="en-US" sz="2000" b="1" dirty="0" err="1"/>
              <a:t>ve</a:t>
            </a:r>
            <a:r>
              <a:rPr lang="en-US" sz="2000" b="1" dirty="0"/>
              <a:t> stromal </a:t>
            </a:r>
            <a:r>
              <a:rPr lang="en-US" sz="2000" b="1" dirty="0" err="1"/>
              <a:t>hücrelerde</a:t>
            </a:r>
            <a:r>
              <a:rPr lang="en-US" sz="2000" b="1" dirty="0"/>
              <a:t> </a:t>
            </a:r>
            <a:r>
              <a:rPr lang="en-US" sz="2000" b="1" dirty="0" err="1"/>
              <a:t>apoptosisin</a:t>
            </a:r>
            <a:r>
              <a:rPr lang="en-US" sz="2000" b="1" dirty="0"/>
              <a:t> </a:t>
            </a:r>
            <a:r>
              <a:rPr lang="en-US" sz="2000" b="1" dirty="0" err="1"/>
              <a:t>uyarılması</a:t>
            </a:r>
            <a:endParaRPr lang="en-US" sz="2000" b="1" dirty="0"/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/>
              <a:t>VEGF gen </a:t>
            </a:r>
            <a:r>
              <a:rPr lang="en-US" sz="2000" b="1" dirty="0" err="1"/>
              <a:t>eksressyonunun</a:t>
            </a:r>
            <a:r>
              <a:rPr lang="en-US" sz="2000" b="1" dirty="0"/>
              <a:t> </a:t>
            </a:r>
            <a:r>
              <a:rPr lang="en-US" sz="2000" b="1" dirty="0" err="1"/>
              <a:t>azaltılması</a:t>
            </a:r>
            <a:r>
              <a:rPr lang="en-US" sz="2000" b="1" dirty="0"/>
              <a:t> </a:t>
            </a:r>
            <a:r>
              <a:rPr lang="en-US" sz="2000" b="1" dirty="0" err="1"/>
              <a:t>ile</a:t>
            </a:r>
            <a:r>
              <a:rPr lang="en-US" sz="2000" b="1" dirty="0"/>
              <a:t> </a:t>
            </a:r>
            <a:r>
              <a:rPr lang="en-US" sz="2000" b="1" dirty="0" err="1"/>
              <a:t>vaskülarizayonun</a:t>
            </a:r>
            <a:r>
              <a:rPr lang="en-US" sz="2000" b="1" dirty="0"/>
              <a:t> </a:t>
            </a:r>
            <a:r>
              <a:rPr lang="en-US" sz="2000" b="1" dirty="0" err="1"/>
              <a:t>azaltılması</a:t>
            </a:r>
            <a:endParaRPr lang="en-US" sz="2000" b="1" dirty="0"/>
          </a:p>
          <a:p>
            <a:pPr marL="285750" indent="-285750">
              <a:buFont typeface="Arial" charset="0"/>
              <a:buChar char="•"/>
            </a:pPr>
            <a:r>
              <a:rPr lang="en-US" sz="2000" b="1" dirty="0"/>
              <a:t>PPAR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 err="1"/>
              <a:t>Östrojen</a:t>
            </a:r>
            <a:r>
              <a:rPr lang="en-US" sz="2000" b="1" dirty="0"/>
              <a:t> </a:t>
            </a:r>
            <a:r>
              <a:rPr lang="en-US" sz="2000" b="1" dirty="0" err="1"/>
              <a:t>biosentezinin</a:t>
            </a:r>
            <a:r>
              <a:rPr lang="en-US" sz="2000" b="1" dirty="0"/>
              <a:t> </a:t>
            </a:r>
            <a:r>
              <a:rPr lang="en-US" sz="2000" b="1" dirty="0" err="1" smtClean="0"/>
              <a:t>azaltılması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aromataz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inhibisyonu</a:t>
            </a:r>
            <a:r>
              <a:rPr lang="en-US" sz="2000" b="1" dirty="0"/>
              <a:t>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 err="1"/>
              <a:t>Prostglandin</a:t>
            </a:r>
            <a:r>
              <a:rPr lang="en-US" sz="2000" b="1" dirty="0"/>
              <a:t> </a:t>
            </a:r>
            <a:r>
              <a:rPr lang="en-US" sz="2000" b="1" dirty="0" err="1"/>
              <a:t>reseptörleri</a:t>
            </a:r>
            <a:r>
              <a:rPr lang="en-US" sz="2000" b="1" dirty="0"/>
              <a:t> (EP2 </a:t>
            </a:r>
            <a:r>
              <a:rPr lang="en-US" sz="2000" b="1" dirty="0" err="1"/>
              <a:t>ve</a:t>
            </a:r>
            <a:r>
              <a:rPr lang="en-US" sz="2000" b="1" dirty="0"/>
              <a:t> EP4) </a:t>
            </a:r>
            <a:r>
              <a:rPr lang="en-US" sz="2000" b="1" dirty="0" err="1"/>
              <a:t>expressyoınunun</a:t>
            </a:r>
            <a:r>
              <a:rPr lang="en-US" sz="2000" b="1" dirty="0"/>
              <a:t> </a:t>
            </a:r>
            <a:r>
              <a:rPr lang="en-US" sz="2000" b="1" dirty="0" err="1"/>
              <a:t>azaltılması</a:t>
            </a:r>
            <a:endParaRPr lang="en-US" sz="20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834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31333" y="965200"/>
            <a:ext cx="10515600" cy="5177896"/>
          </a:xfrm>
        </p:spPr>
        <p:txBody>
          <a:bodyPr>
            <a:normAutofit/>
          </a:bodyPr>
          <a:lstStyle/>
          <a:p>
            <a:r>
              <a:rPr lang="en-US" b="1" dirty="0" smtClean="0"/>
              <a:t>Rosiglitazone</a:t>
            </a:r>
            <a:r>
              <a:rPr lang="en-US" b="1" dirty="0"/>
              <a:t>, </a:t>
            </a:r>
            <a:r>
              <a:rPr lang="en-US" b="1" dirty="0" err="1"/>
              <a:t>ciglitazone</a:t>
            </a:r>
            <a:r>
              <a:rPr lang="en-US" b="1" dirty="0"/>
              <a:t>, </a:t>
            </a:r>
            <a:r>
              <a:rPr lang="en-US" b="1" dirty="0" err="1" smtClean="0"/>
              <a:t>ve</a:t>
            </a:r>
            <a:r>
              <a:rPr lang="en-US" b="1" dirty="0" smtClean="0"/>
              <a:t> pioglitazone</a:t>
            </a:r>
            <a:r>
              <a:rPr lang="en-US" dirty="0"/>
              <a:t> (</a:t>
            </a:r>
            <a:r>
              <a:rPr lang="en-US" dirty="0" err="1"/>
              <a:t>hayvan</a:t>
            </a:r>
            <a:r>
              <a:rPr lang="en-US" dirty="0"/>
              <a:t> </a:t>
            </a:r>
            <a:r>
              <a:rPr lang="en-US" dirty="0" err="1"/>
              <a:t>deneyleri</a:t>
            </a:r>
            <a:r>
              <a:rPr lang="en-US" dirty="0"/>
              <a:t>)</a:t>
            </a:r>
            <a:endParaRPr lang="en-US" b="1" dirty="0" smtClean="0"/>
          </a:p>
          <a:p>
            <a:pPr lvl="1"/>
            <a:r>
              <a:rPr lang="en-US" dirty="0" err="1" smtClean="0"/>
              <a:t>Endometiotik</a:t>
            </a:r>
            <a:r>
              <a:rPr lang="en-US" dirty="0" smtClean="0"/>
              <a:t> </a:t>
            </a:r>
            <a:r>
              <a:rPr lang="en-US" dirty="0" err="1" smtClean="0"/>
              <a:t>lezyonlarını</a:t>
            </a:r>
            <a:r>
              <a:rPr lang="en-US" dirty="0" smtClean="0"/>
              <a:t> </a:t>
            </a:r>
            <a:r>
              <a:rPr lang="en-US" dirty="0" err="1" smtClean="0"/>
              <a:t>büyümesinin</a:t>
            </a:r>
            <a:r>
              <a:rPr lang="en-US" dirty="0" smtClean="0"/>
              <a:t> </a:t>
            </a:r>
            <a:r>
              <a:rPr lang="en-US" dirty="0" err="1" smtClean="0"/>
              <a:t>engellenmesi</a:t>
            </a:r>
            <a:endParaRPr lang="en-US" dirty="0" smtClean="0"/>
          </a:p>
          <a:p>
            <a:pPr lvl="1"/>
            <a:r>
              <a:rPr lang="en-US" dirty="0" err="1" smtClean="0"/>
              <a:t>Adezyonun</a:t>
            </a:r>
            <a:r>
              <a:rPr lang="en-US" dirty="0" smtClean="0"/>
              <a:t> </a:t>
            </a:r>
            <a:r>
              <a:rPr lang="en-US" dirty="0" err="1" smtClean="0"/>
              <a:t>azaltılması</a:t>
            </a:r>
            <a:endParaRPr lang="en-US" dirty="0" smtClean="0"/>
          </a:p>
          <a:p>
            <a:pPr lvl="1"/>
            <a:r>
              <a:rPr lang="en-US" dirty="0" err="1" smtClean="0"/>
              <a:t>Implantlarda</a:t>
            </a:r>
            <a:r>
              <a:rPr lang="en-US" dirty="0" smtClean="0"/>
              <a:t> </a:t>
            </a:r>
            <a:r>
              <a:rPr lang="en-US" dirty="0" err="1" smtClean="0"/>
              <a:t>regresyonun</a:t>
            </a:r>
            <a:r>
              <a:rPr lang="en-US" dirty="0" smtClean="0"/>
              <a:t> </a:t>
            </a:r>
            <a:r>
              <a:rPr lang="en-US" dirty="0" err="1" smtClean="0"/>
              <a:t>uyarılması</a:t>
            </a:r>
            <a:endParaRPr lang="en-US" dirty="0" smtClean="0"/>
          </a:p>
          <a:p>
            <a:r>
              <a:rPr lang="en-US" b="1" dirty="0" err="1" smtClean="0"/>
              <a:t>Telmisatran</a:t>
            </a:r>
            <a:r>
              <a:rPr lang="en-US" dirty="0" smtClean="0"/>
              <a:t>: PPAR </a:t>
            </a:r>
            <a:r>
              <a:rPr lang="en-US" dirty="0" err="1" smtClean="0"/>
              <a:t>parsiyel</a:t>
            </a:r>
            <a:r>
              <a:rPr lang="en-US" dirty="0" smtClean="0"/>
              <a:t> </a:t>
            </a:r>
            <a:r>
              <a:rPr lang="en-US" dirty="0" err="1" smtClean="0"/>
              <a:t>agonisti</a:t>
            </a:r>
            <a:endParaRPr lang="en-US" dirty="0" smtClean="0"/>
          </a:p>
          <a:p>
            <a:pPr lvl="1"/>
            <a:r>
              <a:rPr lang="en-US" dirty="0" err="1" smtClean="0"/>
              <a:t>Anjiotensin</a:t>
            </a:r>
            <a:r>
              <a:rPr lang="en-US" dirty="0" smtClean="0"/>
              <a:t> II tip I </a:t>
            </a:r>
            <a:r>
              <a:rPr lang="en-US" dirty="0" err="1" smtClean="0"/>
              <a:t>reseptör</a:t>
            </a:r>
            <a:r>
              <a:rPr lang="en-US" dirty="0" smtClean="0"/>
              <a:t> (AT1R) </a:t>
            </a:r>
            <a:r>
              <a:rPr lang="en-US" dirty="0" err="1" smtClean="0"/>
              <a:t>inhibisyonu</a:t>
            </a:r>
            <a:endParaRPr lang="en-US" dirty="0" smtClean="0"/>
          </a:p>
          <a:p>
            <a:pPr lvl="1"/>
            <a:r>
              <a:rPr lang="en-US" dirty="0" err="1" smtClean="0"/>
              <a:t>Anjionez</a:t>
            </a:r>
            <a:r>
              <a:rPr lang="en-US" dirty="0" smtClean="0"/>
              <a:t> </a:t>
            </a:r>
            <a:r>
              <a:rPr lang="en-US" dirty="0" err="1" smtClean="0"/>
              <a:t>inhibisyonu</a:t>
            </a:r>
            <a:endParaRPr lang="en-US" dirty="0" smtClean="0"/>
          </a:p>
          <a:p>
            <a:pPr lvl="1"/>
            <a:r>
              <a:rPr lang="en-US" dirty="0" smtClean="0"/>
              <a:t>Endometrial </a:t>
            </a:r>
            <a:r>
              <a:rPr lang="en-US" dirty="0" err="1" smtClean="0"/>
              <a:t>hücre</a:t>
            </a:r>
            <a:r>
              <a:rPr lang="en-US" dirty="0" smtClean="0"/>
              <a:t> </a:t>
            </a:r>
            <a:r>
              <a:rPr lang="en-US" dirty="0" err="1" smtClean="0"/>
              <a:t>büyümesini</a:t>
            </a:r>
            <a:r>
              <a:rPr lang="en-US" dirty="0" smtClean="0"/>
              <a:t> </a:t>
            </a:r>
            <a:r>
              <a:rPr lang="en-US" dirty="0" err="1" smtClean="0"/>
              <a:t>engeller</a:t>
            </a:r>
            <a:endParaRPr lang="en-US" dirty="0" smtClean="0"/>
          </a:p>
          <a:p>
            <a:pPr lvl="1"/>
            <a:r>
              <a:rPr lang="en-US" dirty="0" err="1" smtClean="0"/>
              <a:t>Enflammasyonu</a:t>
            </a:r>
            <a:r>
              <a:rPr lang="en-US" dirty="0" smtClean="0"/>
              <a:t> </a:t>
            </a:r>
            <a:r>
              <a:rPr lang="en-US" dirty="0" err="1" smtClean="0"/>
              <a:t>engellenmesi</a:t>
            </a:r>
            <a:endParaRPr lang="en-US" dirty="0" smtClean="0"/>
          </a:p>
          <a:p>
            <a:pPr lvl="1"/>
            <a:r>
              <a:rPr lang="en-US" dirty="0" err="1" smtClean="0"/>
              <a:t>İmmün</a:t>
            </a:r>
            <a:r>
              <a:rPr lang="en-US" dirty="0" smtClean="0"/>
              <a:t> </a:t>
            </a:r>
            <a:r>
              <a:rPr lang="en-US" dirty="0" err="1" smtClean="0"/>
              <a:t>kontenti</a:t>
            </a:r>
            <a:r>
              <a:rPr lang="en-US" dirty="0" smtClean="0"/>
              <a:t> </a:t>
            </a:r>
            <a:r>
              <a:rPr lang="en-US" dirty="0" err="1" smtClean="0"/>
              <a:t>azaltır</a:t>
            </a:r>
            <a:endParaRPr lang="en-US" dirty="0" smtClean="0"/>
          </a:p>
          <a:p>
            <a:pPr lvl="1"/>
            <a:r>
              <a:rPr lang="en-US" b="1" dirty="0" smtClean="0"/>
              <a:t>Tam </a:t>
            </a:r>
            <a:r>
              <a:rPr lang="en-US" b="1" dirty="0" err="1" smtClean="0"/>
              <a:t>agonistlerden</a:t>
            </a:r>
            <a:r>
              <a:rPr lang="en-US" b="1" dirty="0" smtClean="0"/>
              <a:t> </a:t>
            </a:r>
            <a:r>
              <a:rPr lang="en-US" b="1" dirty="0" err="1" smtClean="0"/>
              <a:t>daha</a:t>
            </a:r>
            <a:r>
              <a:rPr lang="en-US" b="1" dirty="0" smtClean="0"/>
              <a:t> </a:t>
            </a:r>
            <a:r>
              <a:rPr lang="en-US" b="1" dirty="0" err="1" smtClean="0"/>
              <a:t>etkili</a:t>
            </a:r>
            <a:endParaRPr lang="en-US" b="1" dirty="0" smtClean="0"/>
          </a:p>
          <a:p>
            <a:r>
              <a:rPr lang="en-US" b="1" i="1" dirty="0" smtClean="0">
                <a:solidFill>
                  <a:srgbClr val="00B0F0"/>
                </a:solidFill>
              </a:rPr>
              <a:t>PPAR⍺ </a:t>
            </a:r>
            <a:r>
              <a:rPr lang="en-US" b="1" i="1" dirty="0" err="1" smtClean="0">
                <a:solidFill>
                  <a:srgbClr val="00B0F0"/>
                </a:solidFill>
              </a:rPr>
              <a:t>aktivasyonu</a:t>
            </a:r>
            <a:r>
              <a:rPr lang="en-US" b="1" i="1" dirty="0" smtClean="0">
                <a:solidFill>
                  <a:srgbClr val="00B0F0"/>
                </a:solidFill>
              </a:rPr>
              <a:t> </a:t>
            </a:r>
            <a:r>
              <a:rPr lang="en-US" b="1" i="1" dirty="0" err="1" smtClean="0">
                <a:solidFill>
                  <a:srgbClr val="00B0F0"/>
                </a:solidFill>
              </a:rPr>
              <a:t>ve</a:t>
            </a:r>
            <a:r>
              <a:rPr lang="en-US" b="1" i="1" dirty="0" smtClean="0">
                <a:solidFill>
                  <a:srgbClr val="00B0F0"/>
                </a:solidFill>
              </a:rPr>
              <a:t> AT1R </a:t>
            </a:r>
            <a:r>
              <a:rPr lang="en-US" b="1" i="1" dirty="0" err="1" smtClean="0">
                <a:solidFill>
                  <a:srgbClr val="00B0F0"/>
                </a:solidFill>
              </a:rPr>
              <a:t>inhibisyonu</a:t>
            </a:r>
            <a:r>
              <a:rPr lang="en-US" b="1" i="1" dirty="0" smtClean="0">
                <a:solidFill>
                  <a:srgbClr val="00B0F0"/>
                </a:solidFill>
              </a:rPr>
              <a:t> </a:t>
            </a:r>
            <a:r>
              <a:rPr lang="en-US" b="1" i="1" dirty="0" err="1" smtClean="0">
                <a:solidFill>
                  <a:srgbClr val="00B0F0"/>
                </a:solidFill>
              </a:rPr>
              <a:t>ilerisi</a:t>
            </a:r>
            <a:r>
              <a:rPr lang="en-US" b="1" i="1" dirty="0" smtClean="0">
                <a:solidFill>
                  <a:srgbClr val="00B0F0"/>
                </a:solidFill>
              </a:rPr>
              <a:t> </a:t>
            </a:r>
            <a:r>
              <a:rPr lang="en-US" b="1" i="1" dirty="0" err="1" smtClean="0">
                <a:solidFill>
                  <a:srgbClr val="00B0F0"/>
                </a:solidFill>
              </a:rPr>
              <a:t>için</a:t>
            </a:r>
            <a:r>
              <a:rPr lang="en-US" b="1" i="1" dirty="0" smtClean="0">
                <a:solidFill>
                  <a:srgbClr val="00B0F0"/>
                </a:solidFill>
              </a:rPr>
              <a:t> </a:t>
            </a:r>
            <a:r>
              <a:rPr lang="en-US" b="1" i="1" dirty="0" err="1" smtClean="0">
                <a:solidFill>
                  <a:srgbClr val="00B0F0"/>
                </a:solidFill>
              </a:rPr>
              <a:t>ümit</a:t>
            </a:r>
            <a:r>
              <a:rPr lang="en-US" b="1" i="1" dirty="0" smtClean="0">
                <a:solidFill>
                  <a:srgbClr val="00B0F0"/>
                </a:solidFill>
              </a:rPr>
              <a:t> </a:t>
            </a:r>
            <a:r>
              <a:rPr lang="en-US" b="1" i="1" dirty="0" err="1" smtClean="0">
                <a:solidFill>
                  <a:srgbClr val="00B0F0"/>
                </a:solidFill>
              </a:rPr>
              <a:t>verici</a:t>
            </a:r>
            <a:endParaRPr lang="en-US" b="1" i="1" dirty="0" smtClean="0">
              <a:solidFill>
                <a:srgbClr val="00B0F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905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8" y="-419373"/>
            <a:ext cx="11992304" cy="42903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3" name="TextBox 2"/>
          <p:cNvSpPr txBox="1"/>
          <p:nvPr/>
        </p:nvSpPr>
        <p:spPr>
          <a:xfrm>
            <a:off x="396240" y="3429000"/>
            <a:ext cx="1144524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 err="1"/>
              <a:t>Şimerik</a:t>
            </a:r>
            <a:r>
              <a:rPr lang="en-US" sz="2000" b="1" dirty="0"/>
              <a:t> </a:t>
            </a:r>
            <a:r>
              <a:rPr lang="en-US" sz="2000" b="1" dirty="0" err="1"/>
              <a:t>antikor</a:t>
            </a:r>
            <a:r>
              <a:rPr lang="en-US" sz="2000" b="1" dirty="0"/>
              <a:t> </a:t>
            </a:r>
            <a:r>
              <a:rPr lang="en-US" sz="2000" b="1" dirty="0" err="1"/>
              <a:t>benzeri</a:t>
            </a:r>
            <a:r>
              <a:rPr lang="en-US" sz="2000" b="1" dirty="0"/>
              <a:t> </a:t>
            </a:r>
            <a:r>
              <a:rPr lang="en-US" sz="2000" b="1" dirty="0" err="1"/>
              <a:t>immünkonjugate</a:t>
            </a:r>
            <a:r>
              <a:rPr lang="en-US" sz="2000" b="1" dirty="0"/>
              <a:t> </a:t>
            </a:r>
            <a:r>
              <a:rPr lang="en-US" sz="2000" b="1" dirty="0" err="1"/>
              <a:t>bir</a:t>
            </a:r>
            <a:r>
              <a:rPr lang="en-US" sz="2000" b="1" dirty="0"/>
              <a:t> </a:t>
            </a:r>
            <a:r>
              <a:rPr lang="en-US" sz="2000" b="1" dirty="0" err="1"/>
              <a:t>molekül</a:t>
            </a:r>
            <a:endParaRPr lang="en-US" sz="2000" b="1" dirty="0"/>
          </a:p>
          <a:p>
            <a:pPr marL="285750" indent="-285750">
              <a:buFont typeface="Arial" charset="0"/>
              <a:buChar char="•"/>
            </a:pPr>
            <a:r>
              <a:rPr lang="en-US" sz="2000" b="1" dirty="0" err="1"/>
              <a:t>Faktör</a:t>
            </a:r>
            <a:r>
              <a:rPr lang="en-US" sz="2000" b="1" dirty="0"/>
              <a:t> VII </a:t>
            </a:r>
            <a:r>
              <a:rPr lang="en-US" sz="2000" b="1" dirty="0" err="1"/>
              <a:t>ve</a:t>
            </a:r>
            <a:r>
              <a:rPr lang="en-US" sz="2000" b="1" dirty="0"/>
              <a:t> IgG1 Fc/IgG1’I </a:t>
            </a:r>
            <a:r>
              <a:rPr lang="en-US" sz="2000" b="1" dirty="0" err="1"/>
              <a:t>uyarıyor</a:t>
            </a:r>
            <a:r>
              <a:rPr lang="en-US" sz="2000" b="1" dirty="0"/>
              <a:t> </a:t>
            </a:r>
            <a:r>
              <a:rPr lang="en-US" sz="2000" b="1" dirty="0" err="1"/>
              <a:t>ve</a:t>
            </a:r>
            <a:r>
              <a:rPr lang="en-US" sz="2000" b="1" dirty="0"/>
              <a:t> Tissue Factor(TF) </a:t>
            </a:r>
            <a:r>
              <a:rPr lang="en-US" sz="2000" b="1" dirty="0" err="1"/>
              <a:t>hücrelerindeki</a:t>
            </a:r>
            <a:r>
              <a:rPr lang="en-US" sz="2000" b="1" dirty="0"/>
              <a:t> NK </a:t>
            </a:r>
            <a:r>
              <a:rPr lang="en-US" sz="2000" b="1" dirty="0" err="1"/>
              <a:t>sitolitik</a:t>
            </a:r>
            <a:r>
              <a:rPr lang="en-US" sz="2000" b="1" dirty="0"/>
              <a:t> </a:t>
            </a:r>
            <a:r>
              <a:rPr lang="en-US" sz="2000" b="1" dirty="0" err="1"/>
              <a:t>aktivitesisini</a:t>
            </a:r>
            <a:r>
              <a:rPr lang="en-US" sz="2000" b="1" dirty="0"/>
              <a:t> </a:t>
            </a:r>
            <a:r>
              <a:rPr lang="en-US" sz="2000" b="1" dirty="0" err="1"/>
              <a:t>uyarıyor</a:t>
            </a:r>
            <a:endParaRPr lang="en-US" sz="2000" b="1" dirty="0"/>
          </a:p>
          <a:p>
            <a:pPr marL="285750" indent="-285750">
              <a:buFont typeface="Arial" charset="0"/>
              <a:buChar char="•"/>
            </a:pPr>
            <a:r>
              <a:rPr lang="en-US" sz="2400" b="1" dirty="0"/>
              <a:t>Icon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 err="1"/>
              <a:t>Aberan</a:t>
            </a:r>
            <a:r>
              <a:rPr lang="en-US" sz="2000" b="1" dirty="0"/>
              <a:t> </a:t>
            </a:r>
            <a:r>
              <a:rPr lang="en-US" sz="2000" b="1" dirty="0" err="1"/>
              <a:t>endometriumda</a:t>
            </a:r>
            <a:r>
              <a:rPr lang="en-US" sz="2000" b="1" dirty="0"/>
              <a:t> </a:t>
            </a:r>
            <a:r>
              <a:rPr lang="en-US" sz="2000" b="1" dirty="0" err="1"/>
              <a:t>hemostaz</a:t>
            </a:r>
            <a:r>
              <a:rPr lang="en-US" sz="2000" b="1" dirty="0"/>
              <a:t> </a:t>
            </a:r>
            <a:r>
              <a:rPr lang="en-US" sz="2000" b="1" dirty="0" err="1"/>
              <a:t>ve</a:t>
            </a:r>
            <a:r>
              <a:rPr lang="en-US" sz="2000" b="1" dirty="0"/>
              <a:t> </a:t>
            </a:r>
            <a:r>
              <a:rPr lang="en-US" sz="2000" b="1" dirty="0" err="1"/>
              <a:t>anjiogenez</a:t>
            </a:r>
            <a:r>
              <a:rPr lang="en-US" sz="2000" b="1" dirty="0"/>
              <a:t> </a:t>
            </a:r>
            <a:r>
              <a:rPr lang="en-US" sz="2000" b="1" dirty="0" err="1"/>
              <a:t>modulasyonundan</a:t>
            </a:r>
            <a:r>
              <a:rPr lang="en-US" sz="2000" b="1" dirty="0"/>
              <a:t> </a:t>
            </a:r>
            <a:r>
              <a:rPr lang="en-US" sz="2000" b="1" dirty="0" err="1"/>
              <a:t>sorumlu</a:t>
            </a:r>
            <a:r>
              <a:rPr lang="en-US" sz="2000" b="1" dirty="0"/>
              <a:t> </a:t>
            </a:r>
            <a:r>
              <a:rPr lang="en-US" sz="2000" b="1" dirty="0" err="1"/>
              <a:t>doku</a:t>
            </a:r>
            <a:r>
              <a:rPr lang="en-US" sz="2000" b="1" dirty="0"/>
              <a:t> </a:t>
            </a:r>
            <a:r>
              <a:rPr lang="en-US" sz="2000" b="1" dirty="0" err="1"/>
              <a:t>faktörüne</a:t>
            </a:r>
            <a:r>
              <a:rPr lang="en-US" sz="2000" b="1" dirty="0"/>
              <a:t> </a:t>
            </a:r>
            <a:r>
              <a:rPr lang="en-US" sz="2000" b="1" dirty="0" err="1"/>
              <a:t>bağlanıyor</a:t>
            </a:r>
            <a:endParaRPr lang="en-US" sz="2000" b="1" dirty="0"/>
          </a:p>
          <a:p>
            <a:pPr marL="285750" indent="-285750">
              <a:buFont typeface="Arial" charset="0"/>
              <a:buChar char="•"/>
            </a:pP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96240" y="5364480"/>
            <a:ext cx="11641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/>
              <a:t>TF normal </a:t>
            </a:r>
            <a:r>
              <a:rPr lang="en-US" b="1" dirty="0" err="1"/>
              <a:t>endotelde</a:t>
            </a:r>
            <a:r>
              <a:rPr lang="en-US" b="1" dirty="0"/>
              <a:t> </a:t>
            </a:r>
            <a:r>
              <a:rPr lang="en-US" b="1" dirty="0" err="1"/>
              <a:t>bulunmaz</a:t>
            </a:r>
            <a:r>
              <a:rPr lang="en-US" b="1" dirty="0"/>
              <a:t>, </a:t>
            </a:r>
            <a:r>
              <a:rPr lang="en-US" b="1" dirty="0" err="1"/>
              <a:t>ektopik</a:t>
            </a:r>
            <a:r>
              <a:rPr lang="en-US" b="1" dirty="0"/>
              <a:t> </a:t>
            </a:r>
            <a:r>
              <a:rPr lang="en-US" b="1" dirty="0" err="1"/>
              <a:t>endometriumda</a:t>
            </a:r>
            <a:r>
              <a:rPr lang="en-US" b="1" dirty="0"/>
              <a:t> </a:t>
            </a:r>
            <a:r>
              <a:rPr lang="en-US" b="1" dirty="0" err="1"/>
              <a:t>bulunuyor</a:t>
            </a:r>
            <a:endParaRPr lang="en-US" b="1" dirty="0"/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00B0F0"/>
                </a:solidFill>
              </a:rPr>
              <a:t>Icon </a:t>
            </a:r>
            <a:r>
              <a:rPr lang="en-US" b="1" dirty="0" err="1">
                <a:solidFill>
                  <a:srgbClr val="00B0F0"/>
                </a:solidFill>
              </a:rPr>
              <a:t>vasküler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yapıda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bozulmaya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neden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oluyor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ve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varolan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patolojik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vasküler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yapıları</a:t>
            </a:r>
            <a:r>
              <a:rPr lang="en-US" b="1" dirty="0">
                <a:solidFill>
                  <a:srgbClr val="00B0F0"/>
                </a:solidFill>
              </a:rPr>
              <a:t> yok </a:t>
            </a:r>
            <a:r>
              <a:rPr lang="en-US" b="1" dirty="0" err="1">
                <a:solidFill>
                  <a:srgbClr val="00B0F0"/>
                </a:solidFill>
              </a:rPr>
              <a:t>ediyor</a:t>
            </a:r>
            <a:r>
              <a:rPr lang="en-US" b="1" dirty="0">
                <a:solidFill>
                  <a:srgbClr val="00B0F0"/>
                </a:solidFill>
              </a:rPr>
              <a:t> (</a:t>
            </a:r>
            <a:r>
              <a:rPr lang="en-US" b="1" dirty="0" err="1">
                <a:solidFill>
                  <a:srgbClr val="00B0F0"/>
                </a:solidFill>
              </a:rPr>
              <a:t>antianjiogenetik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ilaçlar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damar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oluşumunu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engelliyor</a:t>
            </a:r>
            <a:r>
              <a:rPr lang="en-US" b="1" dirty="0">
                <a:solidFill>
                  <a:srgbClr val="00B0F0"/>
                </a:solidFill>
              </a:rPr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err="1"/>
              <a:t>Toxisitesi</a:t>
            </a:r>
            <a:r>
              <a:rPr lang="en-US" b="1" dirty="0"/>
              <a:t> yok, </a:t>
            </a:r>
            <a:r>
              <a:rPr lang="en-US" b="1" dirty="0" err="1"/>
              <a:t>fertiliteyi</a:t>
            </a:r>
            <a:r>
              <a:rPr lang="en-US" b="1" dirty="0"/>
              <a:t> </a:t>
            </a:r>
            <a:r>
              <a:rPr lang="en-US" b="1" dirty="0" err="1"/>
              <a:t>bozmuyor</a:t>
            </a:r>
            <a:r>
              <a:rPr lang="en-US" b="1" dirty="0"/>
              <a:t>, </a:t>
            </a:r>
            <a:r>
              <a:rPr lang="en-US" b="1" dirty="0" err="1"/>
              <a:t>teratojenik</a:t>
            </a:r>
            <a:r>
              <a:rPr lang="en-US" b="1" dirty="0"/>
              <a:t> </a:t>
            </a:r>
            <a:r>
              <a:rPr lang="en-US" b="1" dirty="0" err="1"/>
              <a:t>etkisi</a:t>
            </a:r>
            <a:r>
              <a:rPr lang="en-US" b="1" dirty="0"/>
              <a:t> yok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err="1"/>
              <a:t>Üreme</a:t>
            </a:r>
            <a:r>
              <a:rPr lang="en-US" b="1" dirty="0"/>
              <a:t> </a:t>
            </a:r>
            <a:r>
              <a:rPr lang="en-US" b="1" dirty="0" err="1"/>
              <a:t>çağındaki</a:t>
            </a:r>
            <a:r>
              <a:rPr lang="en-US" b="1" dirty="0"/>
              <a:t> </a:t>
            </a:r>
            <a:r>
              <a:rPr lang="en-US" b="1" dirty="0" err="1"/>
              <a:t>kadınlarda</a:t>
            </a:r>
            <a:r>
              <a:rPr lang="en-US" b="1" dirty="0"/>
              <a:t> </a:t>
            </a:r>
            <a:r>
              <a:rPr lang="en-US" b="1" dirty="0" err="1"/>
              <a:t>uygun</a:t>
            </a:r>
            <a:r>
              <a:rPr lang="en-US" b="1" dirty="0"/>
              <a:t> </a:t>
            </a:r>
            <a:r>
              <a:rPr lang="en-US" b="1" dirty="0" err="1"/>
              <a:t>bir</a:t>
            </a:r>
            <a:r>
              <a:rPr lang="en-US" b="1" dirty="0"/>
              <a:t> </a:t>
            </a:r>
            <a:r>
              <a:rPr lang="en-US" b="1" dirty="0" err="1"/>
              <a:t>seçenek</a:t>
            </a:r>
            <a:r>
              <a:rPr lang="en-US" b="1" dirty="0"/>
              <a:t> </a:t>
            </a:r>
            <a:r>
              <a:rPr lang="en-US" b="1" dirty="0" err="1"/>
              <a:t>olabilir</a:t>
            </a:r>
            <a:endParaRPr lang="en-US" b="1" dirty="0"/>
          </a:p>
          <a:p>
            <a:pPr marL="285750" indent="-285750">
              <a:buFont typeface="Arial" charset="0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3703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Patogenez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 smtClean="0"/>
              <a:t>Östrojen</a:t>
            </a:r>
            <a:r>
              <a:rPr lang="en-US" dirty="0" smtClean="0"/>
              <a:t> </a:t>
            </a:r>
            <a:r>
              <a:rPr lang="en-US" dirty="0" err="1" smtClean="0"/>
              <a:t>reseptör</a:t>
            </a:r>
            <a:r>
              <a:rPr lang="en-US" dirty="0" smtClean="0"/>
              <a:t> </a:t>
            </a:r>
            <a:r>
              <a:rPr lang="en-US" dirty="0" err="1" smtClean="0"/>
              <a:t>expressyonunda</a:t>
            </a:r>
            <a:r>
              <a:rPr lang="en-US" dirty="0" smtClean="0"/>
              <a:t> </a:t>
            </a:r>
            <a:r>
              <a:rPr lang="en-US" dirty="0" err="1" smtClean="0"/>
              <a:t>artma</a:t>
            </a:r>
            <a:endParaRPr lang="en-US" dirty="0" smtClean="0"/>
          </a:p>
          <a:p>
            <a:r>
              <a:rPr lang="en-US" dirty="0" err="1"/>
              <a:t>Progesteron</a:t>
            </a:r>
            <a:r>
              <a:rPr lang="en-US" dirty="0"/>
              <a:t> </a:t>
            </a:r>
            <a:r>
              <a:rPr lang="en-US" dirty="0" err="1"/>
              <a:t>rezistansı</a:t>
            </a:r>
            <a:endParaRPr lang="en-US" dirty="0"/>
          </a:p>
          <a:p>
            <a:r>
              <a:rPr lang="en-US" dirty="0" err="1" smtClean="0"/>
              <a:t>Progesteron</a:t>
            </a:r>
            <a:r>
              <a:rPr lang="en-US" dirty="0" smtClean="0"/>
              <a:t> </a:t>
            </a:r>
            <a:r>
              <a:rPr lang="en-US" dirty="0"/>
              <a:t>B </a:t>
            </a:r>
            <a:r>
              <a:rPr lang="en-US" dirty="0" err="1"/>
              <a:t>reseptörlerinde</a:t>
            </a:r>
            <a:r>
              <a:rPr lang="en-US" dirty="0"/>
              <a:t> </a:t>
            </a:r>
            <a:r>
              <a:rPr lang="en-US" dirty="0" err="1"/>
              <a:t>genel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azalma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ektopik</a:t>
            </a:r>
            <a:r>
              <a:rPr lang="en-US" dirty="0"/>
              <a:t> </a:t>
            </a:r>
            <a:r>
              <a:rPr lang="en-US" dirty="0" err="1"/>
              <a:t>dokuda</a:t>
            </a:r>
            <a:r>
              <a:rPr lang="en-US" dirty="0"/>
              <a:t> B </a:t>
            </a:r>
            <a:r>
              <a:rPr lang="en-US" dirty="0" err="1"/>
              <a:t>reseptör</a:t>
            </a:r>
            <a:r>
              <a:rPr lang="en-US" dirty="0"/>
              <a:t> </a:t>
            </a:r>
            <a:r>
              <a:rPr lang="en-US" dirty="0" err="1"/>
              <a:t>yokluğu</a:t>
            </a:r>
            <a:endParaRPr lang="en-US" dirty="0"/>
          </a:p>
          <a:p>
            <a:r>
              <a:rPr lang="en-US" dirty="0" err="1" smtClean="0"/>
              <a:t>Ektopik</a:t>
            </a:r>
            <a:r>
              <a:rPr lang="en-US" dirty="0" smtClean="0"/>
              <a:t> endometrial </a:t>
            </a:r>
            <a:r>
              <a:rPr lang="en-US" dirty="0" err="1" smtClean="0"/>
              <a:t>dokuda</a:t>
            </a:r>
            <a:r>
              <a:rPr lang="en-US" dirty="0" smtClean="0"/>
              <a:t> </a:t>
            </a:r>
            <a:r>
              <a:rPr lang="en-US" dirty="0" err="1" smtClean="0"/>
              <a:t>aromataz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17-hidroksisteroid </a:t>
            </a:r>
            <a:r>
              <a:rPr lang="en-US" dirty="0" err="1" smtClean="0"/>
              <a:t>dehidrogenaz</a:t>
            </a:r>
            <a:r>
              <a:rPr lang="en-US" dirty="0" smtClean="0"/>
              <a:t> tip I </a:t>
            </a:r>
            <a:r>
              <a:rPr lang="en-US" dirty="0" err="1" smtClean="0"/>
              <a:t>expressyonunda</a:t>
            </a:r>
            <a:r>
              <a:rPr lang="en-US" dirty="0" smtClean="0"/>
              <a:t> </a:t>
            </a:r>
            <a:r>
              <a:rPr lang="en-US" dirty="0" err="1" smtClean="0"/>
              <a:t>artış</a:t>
            </a:r>
            <a:r>
              <a:rPr lang="en-US" dirty="0" smtClean="0"/>
              <a:t> (</a:t>
            </a:r>
            <a:r>
              <a:rPr lang="en-US" dirty="0" err="1" smtClean="0"/>
              <a:t>androstenedion’danestron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estradiol </a:t>
            </a:r>
            <a:r>
              <a:rPr lang="en-US" dirty="0" err="1" smtClean="0"/>
              <a:t>sentezi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Ektopik</a:t>
            </a:r>
            <a:r>
              <a:rPr lang="en-US" dirty="0" smtClean="0"/>
              <a:t> </a:t>
            </a:r>
            <a:r>
              <a:rPr lang="en-US" dirty="0" err="1" smtClean="0"/>
              <a:t>dokuda</a:t>
            </a:r>
            <a:r>
              <a:rPr lang="en-US" dirty="0" smtClean="0"/>
              <a:t> 17-hidroksisteroid </a:t>
            </a:r>
            <a:r>
              <a:rPr lang="en-US" dirty="0" err="1" smtClean="0"/>
              <a:t>dehidrogenaz</a:t>
            </a:r>
            <a:r>
              <a:rPr lang="en-US" dirty="0" smtClean="0"/>
              <a:t> tip II </a:t>
            </a:r>
            <a:r>
              <a:rPr lang="en-US" dirty="0" err="1" smtClean="0"/>
              <a:t>ekspressyonunda</a:t>
            </a:r>
            <a:r>
              <a:rPr lang="en-US" dirty="0" smtClean="0"/>
              <a:t> </a:t>
            </a:r>
            <a:r>
              <a:rPr lang="en-US" dirty="0" err="1" smtClean="0"/>
              <a:t>azalma</a:t>
            </a:r>
            <a:r>
              <a:rPr lang="en-US" dirty="0" smtClean="0"/>
              <a:t> (estrogen </a:t>
            </a:r>
            <a:r>
              <a:rPr lang="en-US" dirty="0" err="1" smtClean="0"/>
              <a:t>inaktive</a:t>
            </a:r>
            <a:r>
              <a:rPr lang="en-US" dirty="0" smtClean="0"/>
              <a:t> </a:t>
            </a:r>
            <a:r>
              <a:rPr lang="en-US" dirty="0" err="1" smtClean="0"/>
              <a:t>eden</a:t>
            </a:r>
            <a:r>
              <a:rPr lang="en-US" dirty="0" smtClean="0"/>
              <a:t> </a:t>
            </a:r>
            <a:r>
              <a:rPr lang="en-US" dirty="0" err="1" smtClean="0"/>
              <a:t>enzim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İnflamasyon</a:t>
            </a:r>
            <a:endParaRPr lang="en-US" dirty="0" smtClean="0"/>
          </a:p>
          <a:p>
            <a:pPr lvl="1"/>
            <a:r>
              <a:rPr lang="en-US" dirty="0" smtClean="0"/>
              <a:t>Prostaglandin, </a:t>
            </a:r>
            <a:r>
              <a:rPr lang="en-US" dirty="0" err="1" smtClean="0"/>
              <a:t>sitokin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kemokinlerde</a:t>
            </a:r>
            <a:r>
              <a:rPr lang="en-US" dirty="0" smtClean="0"/>
              <a:t> </a:t>
            </a:r>
            <a:r>
              <a:rPr lang="en-US" dirty="0" err="1" smtClean="0"/>
              <a:t>artış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94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040" y="118664"/>
            <a:ext cx="7559040" cy="36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" y="3226236"/>
            <a:ext cx="5821680" cy="166199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2800" b="1" dirty="0" err="1"/>
              <a:t>Enflammasyon</a:t>
            </a:r>
            <a:endParaRPr lang="en-US" sz="2800" b="1" dirty="0"/>
          </a:p>
          <a:p>
            <a:pPr marL="571500" indent="-571500">
              <a:buFont typeface="Arial" charset="0"/>
              <a:buChar char="•"/>
            </a:pPr>
            <a:r>
              <a:rPr lang="en-US" sz="2800" b="1" dirty="0" err="1"/>
              <a:t>Hücre</a:t>
            </a:r>
            <a:r>
              <a:rPr lang="en-US" sz="2800" b="1" dirty="0"/>
              <a:t> </a:t>
            </a:r>
            <a:r>
              <a:rPr lang="en-US" sz="2800" b="1" dirty="0" err="1"/>
              <a:t>proliferasyonu</a:t>
            </a:r>
            <a:endParaRPr lang="en-US" sz="2800" b="1" dirty="0"/>
          </a:p>
          <a:p>
            <a:pPr marL="571500" indent="-571500">
              <a:buFont typeface="Arial" charset="0"/>
              <a:buChar char="•"/>
            </a:pPr>
            <a:r>
              <a:rPr lang="en-US" sz="2800" b="1" dirty="0" err="1"/>
              <a:t>Hücre</a:t>
            </a:r>
            <a:r>
              <a:rPr lang="en-US" sz="2800" b="1" dirty="0"/>
              <a:t> </a:t>
            </a:r>
            <a:r>
              <a:rPr lang="en-US" sz="2800" b="1" dirty="0" err="1" smtClean="0"/>
              <a:t>survival’ini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etkilerler</a:t>
            </a:r>
            <a:endParaRPr lang="en-US" sz="2800" b="1" dirty="0"/>
          </a:p>
          <a:p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073140" y="3103124"/>
            <a:ext cx="6385560" cy="190821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b="1" dirty="0"/>
              <a:t>WIN 55212-2 (</a:t>
            </a:r>
            <a:r>
              <a:rPr lang="en-US" sz="2000" b="1" dirty="0" err="1"/>
              <a:t>Selektif</a:t>
            </a:r>
            <a:r>
              <a:rPr lang="en-US" sz="2000" b="1" dirty="0"/>
              <a:t> cannabinoid </a:t>
            </a:r>
            <a:r>
              <a:rPr lang="en-US" sz="2000" b="1" dirty="0" err="1"/>
              <a:t>reseptör</a:t>
            </a:r>
            <a:r>
              <a:rPr lang="en-US" sz="2000" b="1" dirty="0"/>
              <a:t> </a:t>
            </a:r>
            <a:r>
              <a:rPr lang="en-US" sz="2000" b="1" dirty="0" err="1"/>
              <a:t>agonisti</a:t>
            </a:r>
            <a:r>
              <a:rPr lang="en-US" sz="2000" b="1" dirty="0"/>
              <a:t>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b="1" dirty="0" err="1"/>
              <a:t>Hücre</a:t>
            </a:r>
            <a:r>
              <a:rPr lang="en-US" sz="2000" b="1" dirty="0"/>
              <a:t> </a:t>
            </a:r>
            <a:r>
              <a:rPr lang="en-US" sz="2000" b="1" dirty="0" err="1"/>
              <a:t>proliferasyonun</a:t>
            </a:r>
            <a:r>
              <a:rPr lang="en-US" sz="2000" b="1" dirty="0"/>
              <a:t> </a:t>
            </a:r>
            <a:r>
              <a:rPr lang="en-US" sz="2000" b="1" dirty="0" err="1"/>
              <a:t>azaltılması</a:t>
            </a:r>
            <a:endParaRPr lang="en-US" sz="2000" b="1" dirty="0"/>
          </a:p>
          <a:p>
            <a:pPr marL="800100" lvl="1" indent="-342900">
              <a:buFont typeface="Arial" charset="0"/>
              <a:buChar char="•"/>
            </a:pPr>
            <a:r>
              <a:rPr lang="en-US" sz="2000" b="1" dirty="0" err="1"/>
              <a:t>Ağrının</a:t>
            </a:r>
            <a:r>
              <a:rPr lang="en-US" sz="2000" b="1" dirty="0"/>
              <a:t> </a:t>
            </a:r>
            <a:r>
              <a:rPr lang="en-US" sz="2000" b="1" dirty="0" err="1"/>
              <a:t>azalması</a:t>
            </a:r>
            <a:endParaRPr lang="en-US" sz="2000" b="1" dirty="0"/>
          </a:p>
          <a:p>
            <a:pPr marL="800100" lvl="1" indent="-342900">
              <a:buFont typeface="Arial" charset="0"/>
              <a:buChar char="•"/>
            </a:pPr>
            <a:endParaRPr lang="en-US" sz="2000" b="1" dirty="0" smtClean="0"/>
          </a:p>
          <a:p>
            <a:pPr marL="800100" lvl="1" indent="-342900">
              <a:buFont typeface="Arial" charset="0"/>
              <a:buChar char="•"/>
            </a:pPr>
            <a:r>
              <a:rPr lang="en-US" sz="2000" b="1" dirty="0" err="1" smtClean="0"/>
              <a:t>Hücre</a:t>
            </a:r>
            <a:r>
              <a:rPr lang="en-US" sz="2000" b="1" dirty="0" smtClean="0"/>
              <a:t> </a:t>
            </a:r>
            <a:r>
              <a:rPr lang="en-US" sz="2000" b="1" dirty="0" err="1"/>
              <a:t>migrasyonunun</a:t>
            </a:r>
            <a:r>
              <a:rPr lang="en-US" sz="2000" b="1" dirty="0"/>
              <a:t> </a:t>
            </a:r>
            <a:r>
              <a:rPr lang="en-US" sz="2000" b="1" dirty="0" err="1"/>
              <a:t>uyarılması</a:t>
            </a:r>
            <a:r>
              <a:rPr lang="en-US" sz="2000" b="1" dirty="0"/>
              <a:t> (</a:t>
            </a:r>
            <a:r>
              <a:rPr lang="en-US" sz="2000" b="1" dirty="0" err="1"/>
              <a:t>olumsuz</a:t>
            </a:r>
            <a:r>
              <a:rPr lang="en-US" sz="2000" b="1" dirty="0"/>
              <a:t> </a:t>
            </a:r>
            <a:r>
              <a:rPr lang="en-US" sz="2000" b="1" dirty="0" err="1"/>
              <a:t>etki</a:t>
            </a:r>
            <a:r>
              <a:rPr lang="en-US" sz="2000" b="1" dirty="0"/>
              <a:t>)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452360" y="5830137"/>
            <a:ext cx="473964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/>
              <a:t>Literatürde</a:t>
            </a:r>
            <a:r>
              <a:rPr lang="en-US" sz="2800" b="1" dirty="0"/>
              <a:t> </a:t>
            </a:r>
            <a:r>
              <a:rPr lang="en-US" sz="2800" b="1" dirty="0" err="1"/>
              <a:t>çelişkili</a:t>
            </a:r>
            <a:r>
              <a:rPr lang="en-US" sz="2800" b="1" dirty="0"/>
              <a:t> </a:t>
            </a:r>
            <a:r>
              <a:rPr lang="en-US" sz="2800" b="1" dirty="0" err="1"/>
              <a:t>veriler</a:t>
            </a:r>
            <a:r>
              <a:rPr lang="en-US" sz="2800" b="1" dirty="0"/>
              <a:t> </a:t>
            </a:r>
            <a:r>
              <a:rPr lang="en-US" sz="2800" b="1" dirty="0" err="1"/>
              <a:t>var</a:t>
            </a:r>
            <a:endParaRPr lang="en-US" sz="2800" b="1" dirty="0"/>
          </a:p>
          <a:p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988149"/>
            <a:ext cx="6995160" cy="18774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Ekzojen</a:t>
            </a:r>
            <a:r>
              <a:rPr lang="en-US" sz="2400" b="1" dirty="0"/>
              <a:t> </a:t>
            </a:r>
            <a:r>
              <a:rPr lang="en-US" sz="2400" b="1" dirty="0" err="1"/>
              <a:t>cannabinoidler</a:t>
            </a:r>
            <a:r>
              <a:rPr lang="en-US" sz="2400" b="1" dirty="0"/>
              <a:t> endometrial </a:t>
            </a:r>
            <a:r>
              <a:rPr lang="en-US" sz="2400" b="1" dirty="0" err="1"/>
              <a:t>desidualizasyonu</a:t>
            </a:r>
            <a:r>
              <a:rPr lang="en-US" sz="2400" b="1" dirty="0"/>
              <a:t>, </a:t>
            </a:r>
            <a:r>
              <a:rPr lang="en-US" sz="2400" b="1" dirty="0" err="1"/>
              <a:t>trofoblast</a:t>
            </a:r>
            <a:r>
              <a:rPr lang="en-US" sz="2400" b="1" dirty="0"/>
              <a:t> </a:t>
            </a:r>
            <a:r>
              <a:rPr lang="en-US" sz="2400" b="1" dirty="0" err="1"/>
              <a:t>oluşum</a:t>
            </a:r>
            <a:r>
              <a:rPr lang="en-US" sz="2400" b="1" dirty="0"/>
              <a:t> </a:t>
            </a:r>
            <a:r>
              <a:rPr lang="en-US" sz="2400" b="1" dirty="0" err="1"/>
              <a:t>ve</a:t>
            </a:r>
            <a:r>
              <a:rPr lang="en-US" sz="2400" b="1" dirty="0"/>
              <a:t> </a:t>
            </a:r>
            <a:r>
              <a:rPr lang="en-US" sz="2400" b="1" dirty="0" err="1"/>
              <a:t>invazyonu</a:t>
            </a:r>
            <a:r>
              <a:rPr lang="en-US" sz="2400" b="1" dirty="0"/>
              <a:t>, </a:t>
            </a:r>
            <a:r>
              <a:rPr lang="en-US" sz="2400" b="1" dirty="0" err="1"/>
              <a:t>tüpte</a:t>
            </a:r>
            <a:r>
              <a:rPr lang="en-US" sz="2400" b="1" dirty="0"/>
              <a:t> </a:t>
            </a:r>
            <a:r>
              <a:rPr lang="en-US" sz="2400" b="1" dirty="0" err="1"/>
              <a:t>gamet</a:t>
            </a:r>
            <a:r>
              <a:rPr lang="en-US" sz="2400" b="1" dirty="0"/>
              <a:t> </a:t>
            </a:r>
            <a:r>
              <a:rPr lang="en-US" sz="2400" b="1" dirty="0" err="1"/>
              <a:t>transportu</a:t>
            </a:r>
            <a:r>
              <a:rPr lang="en-US" sz="2400" b="1" dirty="0"/>
              <a:t>, and </a:t>
            </a:r>
            <a:r>
              <a:rPr lang="en-US" sz="2400" b="1" dirty="0" err="1"/>
              <a:t>gebelik</a:t>
            </a:r>
            <a:r>
              <a:rPr lang="en-US" sz="2400" b="1" dirty="0"/>
              <a:t> </a:t>
            </a:r>
            <a:r>
              <a:rPr lang="en-US" sz="2400" b="1" dirty="0" err="1"/>
              <a:t>sırasında</a:t>
            </a:r>
            <a:r>
              <a:rPr lang="en-US" sz="2400" b="1" dirty="0"/>
              <a:t> prostaglandin </a:t>
            </a:r>
            <a:r>
              <a:rPr lang="en-US" sz="2400" b="1" dirty="0" err="1"/>
              <a:t>üretimini</a:t>
            </a:r>
            <a:r>
              <a:rPr lang="en-US" sz="2400" b="1" dirty="0"/>
              <a:t> </a:t>
            </a:r>
            <a:r>
              <a:rPr lang="en-US" sz="2400" b="1" dirty="0" err="1"/>
              <a:t>değiştirir</a:t>
            </a:r>
            <a:endParaRPr lang="en-US" sz="2400" b="1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59830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48640" y="1097280"/>
            <a:ext cx="3383280" cy="10972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</a:rPr>
              <a:t>Düşük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</a:rPr>
              <a:t>Riskli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</a:rPr>
              <a:t>Hastalar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2000" y="1097280"/>
            <a:ext cx="3383280" cy="10972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</a:rPr>
              <a:t>Yüksek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Riskli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Hastalar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65320" y="1097280"/>
            <a:ext cx="3383280" cy="10972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Orta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Riskli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Hastalar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48640" y="2712720"/>
            <a:ext cx="3383280" cy="1097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Süperfisyal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Lezyonlar</a:t>
            </a:r>
            <a:endParaRPr lang="en-US" sz="2400" b="1" dirty="0" smtClean="0"/>
          </a:p>
          <a:p>
            <a:pPr algn="ctr"/>
            <a:r>
              <a:rPr lang="en-US" sz="2400" b="1" dirty="0" err="1" smtClean="0"/>
              <a:t>Genç</a:t>
            </a:r>
            <a:r>
              <a:rPr lang="en-US" sz="2400" b="1" dirty="0" smtClean="0"/>
              <a:t> Hasta</a:t>
            </a:r>
          </a:p>
          <a:p>
            <a:pPr algn="ctr"/>
            <a:r>
              <a:rPr lang="en-US" sz="2400" b="1" dirty="0" smtClean="0"/>
              <a:t>1/3 </a:t>
            </a:r>
            <a:r>
              <a:rPr lang="en-US" sz="2400" b="1" dirty="0" err="1" smtClean="0"/>
              <a:t>hastada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progresyon</a:t>
            </a:r>
            <a:endParaRPr lang="en-US" sz="24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548640" y="4244340"/>
            <a:ext cx="3383280" cy="1097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1.Seçenek: Oral </a:t>
            </a:r>
            <a:r>
              <a:rPr lang="en-US" sz="2400" b="1" dirty="0" err="1" smtClean="0"/>
              <a:t>kontraseptif</a:t>
            </a:r>
            <a:endParaRPr lang="en-US" sz="24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4522470" y="4065270"/>
            <a:ext cx="3383280" cy="1097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sz="2800" b="1" dirty="0" smtClean="0"/>
              <a:t>1.seçenek: OK</a:t>
            </a:r>
            <a:endParaRPr lang="en-US" sz="28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4465320" y="2712720"/>
            <a:ext cx="3383280" cy="1097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b="1" dirty="0" err="1"/>
              <a:t>Endometrioma</a:t>
            </a:r>
            <a:endParaRPr lang="en-US" sz="2800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8382000" y="4041720"/>
            <a:ext cx="3383280" cy="1097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b="1" dirty="0" smtClean="0"/>
              <a:t>1.seçenek:Progesteron:2/3 </a:t>
            </a:r>
            <a:r>
              <a:rPr lang="en-US" b="1" dirty="0" err="1" smtClean="0"/>
              <a:t>hastada</a:t>
            </a:r>
            <a:r>
              <a:rPr lang="en-US" b="1" dirty="0" smtClean="0"/>
              <a:t> </a:t>
            </a:r>
            <a:r>
              <a:rPr lang="en-US" b="1" dirty="0" err="1"/>
              <a:t>yanıt</a:t>
            </a:r>
            <a:endParaRPr lang="en-US" b="1" dirty="0"/>
          </a:p>
          <a:p>
            <a:pPr lvl="2"/>
            <a:r>
              <a:rPr lang="en-US" b="1" dirty="0" err="1" smtClean="0"/>
              <a:t>Vajinal</a:t>
            </a:r>
            <a:r>
              <a:rPr lang="en-US" b="1" dirty="0" smtClean="0"/>
              <a:t> </a:t>
            </a:r>
            <a:r>
              <a:rPr lang="en-US" b="1" dirty="0" err="1"/>
              <a:t>progesteron</a:t>
            </a:r>
            <a:r>
              <a:rPr lang="en-US" b="1" dirty="0"/>
              <a:t>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382000" y="2712720"/>
            <a:ext cx="3383280" cy="1097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buFont typeface="Arial" charset="0"/>
              <a:buChar char="•"/>
            </a:pPr>
            <a:r>
              <a:rPr lang="en-US" b="1" dirty="0" err="1"/>
              <a:t>Derin</a:t>
            </a:r>
            <a:r>
              <a:rPr lang="en-US" b="1" dirty="0"/>
              <a:t> </a:t>
            </a:r>
            <a:r>
              <a:rPr lang="en-US" b="1" dirty="0" err="1"/>
              <a:t>fibrotik</a:t>
            </a:r>
            <a:r>
              <a:rPr lang="en-US" b="1" dirty="0"/>
              <a:t> </a:t>
            </a:r>
            <a:r>
              <a:rPr lang="en-US" b="1" dirty="0" err="1" smtClean="0"/>
              <a:t>nodüller</a:t>
            </a:r>
            <a:endParaRPr lang="en-US" b="1" dirty="0"/>
          </a:p>
          <a:p>
            <a:pPr marL="742950" lvl="1" indent="-285750">
              <a:buFont typeface="Arial" charset="0"/>
              <a:buChar char="•"/>
            </a:pPr>
            <a:r>
              <a:rPr lang="en-US" b="1" dirty="0" err="1" smtClean="0"/>
              <a:t>Rektosigmodi</a:t>
            </a:r>
            <a:r>
              <a:rPr lang="en-US" b="1" dirty="0" smtClean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vajeni</a:t>
            </a:r>
            <a:r>
              <a:rPr lang="en-US" b="1" dirty="0"/>
              <a:t> </a:t>
            </a:r>
            <a:r>
              <a:rPr lang="en-US" b="1" dirty="0" err="1"/>
              <a:t>infiltre</a:t>
            </a:r>
            <a:r>
              <a:rPr lang="en-US" b="1" dirty="0"/>
              <a:t> </a:t>
            </a:r>
            <a:r>
              <a:rPr lang="en-US" b="1" dirty="0" err="1"/>
              <a:t>eden</a:t>
            </a:r>
            <a:r>
              <a:rPr lang="en-US" b="1" dirty="0"/>
              <a:t> </a:t>
            </a:r>
            <a:r>
              <a:rPr lang="en-US" b="1" dirty="0" err="1"/>
              <a:t>lezyonlar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465320" y="5417820"/>
            <a:ext cx="3383280" cy="1325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FF00"/>
                </a:solidFill>
              </a:rPr>
              <a:t>Cerrahi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pPr algn="ctr"/>
            <a:r>
              <a:rPr lang="en-US" b="1" dirty="0" err="1" smtClean="0"/>
              <a:t>Hızlı</a:t>
            </a:r>
            <a:r>
              <a:rPr lang="en-US" b="1" dirty="0" smtClean="0"/>
              <a:t> </a:t>
            </a:r>
            <a:r>
              <a:rPr lang="en-US" b="1" dirty="0" err="1" smtClean="0"/>
              <a:t>büyüme</a:t>
            </a:r>
            <a:endParaRPr lang="en-US" b="1" dirty="0" smtClean="0"/>
          </a:p>
          <a:p>
            <a:pPr algn="ctr"/>
            <a:r>
              <a:rPr lang="en-US" b="1" dirty="0" smtClean="0"/>
              <a:t>&gt;9cm</a:t>
            </a:r>
          </a:p>
          <a:p>
            <a:pPr algn="ctr"/>
            <a:r>
              <a:rPr lang="en-US" b="1" dirty="0" smtClean="0"/>
              <a:t>Solid </a:t>
            </a:r>
            <a:r>
              <a:rPr lang="en-US" b="1" dirty="0" err="1" smtClean="0"/>
              <a:t>büyüme</a:t>
            </a:r>
            <a:endParaRPr lang="en-US" b="1" dirty="0" smtClean="0"/>
          </a:p>
          <a:p>
            <a:pPr algn="ctr"/>
            <a:r>
              <a:rPr lang="en-US" b="1" dirty="0" smtClean="0"/>
              <a:t>&gt;45 </a:t>
            </a:r>
            <a:r>
              <a:rPr lang="en-US" b="1" dirty="0" err="1" smtClean="0"/>
              <a:t>yaş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8206740" y="5341620"/>
            <a:ext cx="3733800" cy="1402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0150" lvl="2" indent="-285750">
              <a:buFont typeface="Arial" charset="0"/>
              <a:buChar char="•"/>
            </a:pPr>
            <a:r>
              <a:rPr lang="en-US" b="1" dirty="0" err="1"/>
              <a:t>Ok’nin</a:t>
            </a:r>
            <a:r>
              <a:rPr lang="en-US" b="1" dirty="0"/>
              <a:t> </a:t>
            </a:r>
            <a:r>
              <a:rPr lang="en-US" b="1" dirty="0" err="1" smtClean="0"/>
              <a:t>dismenorede</a:t>
            </a:r>
            <a:r>
              <a:rPr lang="en-US" b="1" dirty="0" smtClean="0"/>
              <a:t> </a:t>
            </a:r>
            <a:r>
              <a:rPr lang="en-US" b="1" dirty="0" err="1" smtClean="0"/>
              <a:t>etkinliği</a:t>
            </a:r>
            <a:r>
              <a:rPr lang="en-US" b="1" dirty="0" smtClean="0"/>
              <a:t> </a:t>
            </a:r>
            <a:r>
              <a:rPr lang="en-US" b="1" dirty="0" err="1" smtClean="0"/>
              <a:t>yüksek</a:t>
            </a:r>
            <a:r>
              <a:rPr lang="en-US" b="1" dirty="0" smtClean="0"/>
              <a:t>, </a:t>
            </a:r>
            <a:r>
              <a:rPr lang="en-US" b="1" dirty="0" err="1" smtClean="0"/>
              <a:t>disparonide</a:t>
            </a:r>
            <a:r>
              <a:rPr lang="en-US" b="1" dirty="0" smtClean="0"/>
              <a:t> </a:t>
            </a:r>
            <a:r>
              <a:rPr lang="en-US" b="1" dirty="0" err="1" smtClean="0"/>
              <a:t>düşük</a:t>
            </a:r>
            <a:endParaRPr lang="en-US" b="1" dirty="0" smtClean="0"/>
          </a:p>
          <a:p>
            <a:pPr marL="1200150" lvl="2" indent="-285750">
              <a:buFont typeface="Arial" charset="0"/>
              <a:buChar char="•"/>
            </a:pPr>
            <a:r>
              <a:rPr lang="en-US" b="1" dirty="0" err="1" smtClean="0"/>
              <a:t>Progesteron</a:t>
            </a:r>
            <a:r>
              <a:rPr lang="en-US" b="1" dirty="0" smtClean="0"/>
              <a:t> </a:t>
            </a:r>
            <a:r>
              <a:rPr lang="en-US" b="1" dirty="0" err="1" smtClean="0"/>
              <a:t>disparonide</a:t>
            </a:r>
            <a:r>
              <a:rPr lang="en-US" b="1" dirty="0" smtClean="0"/>
              <a:t> </a:t>
            </a:r>
            <a:r>
              <a:rPr lang="en-US" b="1" dirty="0" err="1" smtClean="0"/>
              <a:t>daha</a:t>
            </a:r>
            <a:r>
              <a:rPr lang="en-US" b="1" dirty="0" smtClean="0"/>
              <a:t> </a:t>
            </a:r>
            <a:r>
              <a:rPr lang="en-US" b="1" dirty="0" err="1" smtClean="0"/>
              <a:t>iyi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50520" y="75419"/>
            <a:ext cx="11049000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Comic Sans MS" charset="0"/>
                <a:ea typeface="Comic Sans MS" charset="0"/>
                <a:cs typeface="Comic Sans MS" charset="0"/>
              </a:rPr>
              <a:t>Tedavi</a:t>
            </a:r>
            <a:r>
              <a:rPr lang="en-US" sz="4400" b="1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4400" b="1" dirty="0" err="1" smtClean="0">
                <a:latin typeface="Comic Sans MS" charset="0"/>
                <a:ea typeface="Comic Sans MS" charset="0"/>
                <a:cs typeface="Comic Sans MS" charset="0"/>
              </a:rPr>
              <a:t>Algoritması</a:t>
            </a:r>
            <a:endParaRPr lang="en-US" sz="44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" name="Down Arrow Callout 1"/>
          <p:cNvSpPr/>
          <p:nvPr/>
        </p:nvSpPr>
        <p:spPr>
          <a:xfrm>
            <a:off x="1952280" y="2123040"/>
            <a:ext cx="576000" cy="5760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Callout 16"/>
          <p:cNvSpPr/>
          <p:nvPr/>
        </p:nvSpPr>
        <p:spPr>
          <a:xfrm>
            <a:off x="1952280" y="3810000"/>
            <a:ext cx="576000" cy="5760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Callout 18"/>
          <p:cNvSpPr/>
          <p:nvPr/>
        </p:nvSpPr>
        <p:spPr>
          <a:xfrm>
            <a:off x="5868960" y="2216730"/>
            <a:ext cx="576000" cy="5760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Callout 19"/>
          <p:cNvSpPr/>
          <p:nvPr/>
        </p:nvSpPr>
        <p:spPr>
          <a:xfrm>
            <a:off x="5811810" y="3637860"/>
            <a:ext cx="576000" cy="5760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Callout 20"/>
          <p:cNvSpPr/>
          <p:nvPr/>
        </p:nvSpPr>
        <p:spPr>
          <a:xfrm>
            <a:off x="5868960" y="4851000"/>
            <a:ext cx="576000" cy="5760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Callout 21"/>
          <p:cNvSpPr/>
          <p:nvPr/>
        </p:nvSpPr>
        <p:spPr>
          <a:xfrm>
            <a:off x="9785640" y="2123040"/>
            <a:ext cx="576000" cy="5760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Callout 22"/>
          <p:cNvSpPr/>
          <p:nvPr/>
        </p:nvSpPr>
        <p:spPr>
          <a:xfrm>
            <a:off x="9899940" y="3724800"/>
            <a:ext cx="396000" cy="3960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252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92799096"/>
              </p:ext>
            </p:extLst>
          </p:nvPr>
        </p:nvGraphicFramePr>
        <p:xfrm>
          <a:off x="2016760" y="-59097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585136076"/>
              </p:ext>
            </p:extLst>
          </p:nvPr>
        </p:nvGraphicFramePr>
        <p:xfrm>
          <a:off x="1986280" y="212174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065920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035834226"/>
              </p:ext>
            </p:extLst>
          </p:nvPr>
        </p:nvGraphicFramePr>
        <p:xfrm>
          <a:off x="553720" y="46058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36080" y="4084320"/>
            <a:ext cx="527304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Progesteron</a:t>
            </a:r>
            <a:endParaRPr lang="en-US" sz="2800" b="1" dirty="0"/>
          </a:p>
          <a:p>
            <a:pPr lvl="1"/>
            <a:r>
              <a:rPr lang="en-US" sz="2800" b="1" dirty="0"/>
              <a:t>İlk </a:t>
            </a:r>
            <a:r>
              <a:rPr lang="en-US" sz="2800" b="1" dirty="0" err="1"/>
              <a:t>seçenek</a:t>
            </a:r>
            <a:r>
              <a:rPr lang="en-US" sz="2800" b="1" dirty="0"/>
              <a:t>: NETA</a:t>
            </a:r>
          </a:p>
          <a:p>
            <a:pPr lvl="1"/>
            <a:r>
              <a:rPr lang="en-US" sz="2800" b="1" dirty="0"/>
              <a:t>NETA </a:t>
            </a:r>
            <a:r>
              <a:rPr lang="en-US" sz="2800" b="1" dirty="0" err="1"/>
              <a:t>intoleransı-Dienogest</a:t>
            </a:r>
            <a:endParaRPr lang="en-US" sz="2800" b="1" dirty="0"/>
          </a:p>
          <a:p>
            <a:pPr lvl="1"/>
            <a:r>
              <a:rPr lang="en-US" sz="2800" b="1" dirty="0"/>
              <a:t>NETA </a:t>
            </a:r>
            <a:r>
              <a:rPr lang="en-US" sz="2800" b="1" dirty="0" err="1"/>
              <a:t>yanıtı</a:t>
            </a:r>
            <a:r>
              <a:rPr lang="en-US" sz="2800" b="1" dirty="0"/>
              <a:t> </a:t>
            </a:r>
            <a:r>
              <a:rPr lang="en-US" sz="2800" b="1" dirty="0" err="1"/>
              <a:t>yoksa</a:t>
            </a:r>
            <a:r>
              <a:rPr lang="en-US" sz="2800" b="1" dirty="0"/>
              <a:t> </a:t>
            </a:r>
            <a:r>
              <a:rPr lang="en-US" sz="2800" b="1" dirty="0" err="1"/>
              <a:t>Dienogest</a:t>
            </a:r>
            <a:r>
              <a:rPr lang="en-US" sz="2800" b="1" dirty="0"/>
              <a:t> </a:t>
            </a:r>
            <a:r>
              <a:rPr lang="en-US" sz="2800" b="1" dirty="0" err="1"/>
              <a:t>anlamlı</a:t>
            </a:r>
            <a:r>
              <a:rPr lang="en-US" sz="2800" b="1" dirty="0"/>
              <a:t> </a:t>
            </a:r>
            <a:r>
              <a:rPr lang="en-US" sz="2800" b="1" dirty="0" err="1"/>
              <a:t>değil</a:t>
            </a:r>
            <a:endParaRPr lang="en-US" sz="28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4097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omic Sans MS" charset="0"/>
                <a:ea typeface="Comic Sans MS" charset="0"/>
                <a:cs typeface="Comic Sans MS" charset="0"/>
              </a:rPr>
              <a:t>OK </a:t>
            </a:r>
            <a:r>
              <a:rPr lang="en-US" b="1" dirty="0" err="1" smtClean="0">
                <a:latin typeface="Comic Sans MS" charset="0"/>
                <a:ea typeface="Comic Sans MS" charset="0"/>
                <a:cs typeface="Comic Sans MS" charset="0"/>
              </a:rPr>
              <a:t>ve</a:t>
            </a:r>
            <a:r>
              <a:rPr lang="en-US" b="1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b="1" dirty="0" err="1" smtClean="0">
                <a:latin typeface="Comic Sans MS" charset="0"/>
                <a:ea typeface="Comic Sans MS" charset="0"/>
                <a:cs typeface="Comic Sans MS" charset="0"/>
              </a:rPr>
              <a:t>Progesteron</a:t>
            </a:r>
            <a:r>
              <a:rPr lang="en-US" b="1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b="1" dirty="0" err="1" smtClean="0">
                <a:latin typeface="Comic Sans MS" charset="0"/>
                <a:ea typeface="Comic Sans MS" charset="0"/>
                <a:cs typeface="Comic Sans MS" charset="0"/>
              </a:rPr>
              <a:t>Yanıtı</a:t>
            </a:r>
            <a:r>
              <a:rPr lang="en-US" b="1" dirty="0" smtClean="0">
                <a:latin typeface="Comic Sans MS" charset="0"/>
                <a:ea typeface="Comic Sans MS" charset="0"/>
                <a:cs typeface="Comic Sans MS" charset="0"/>
              </a:rPr>
              <a:t> Yok</a:t>
            </a:r>
            <a:endParaRPr lang="en-US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Aromataz</a:t>
            </a:r>
            <a:r>
              <a:rPr lang="en-US" dirty="0" smtClean="0"/>
              <a:t> </a:t>
            </a:r>
            <a:r>
              <a:rPr lang="en-US" dirty="0" err="1" smtClean="0"/>
              <a:t>inhibitörleri</a:t>
            </a:r>
            <a:endParaRPr lang="en-US" dirty="0" smtClean="0"/>
          </a:p>
          <a:p>
            <a:r>
              <a:rPr lang="en-US" dirty="0" smtClean="0"/>
              <a:t>GnRH </a:t>
            </a:r>
            <a:r>
              <a:rPr lang="en-US" dirty="0" err="1" smtClean="0"/>
              <a:t>Analogları</a:t>
            </a:r>
            <a:endParaRPr lang="en-US" dirty="0" smtClean="0"/>
          </a:p>
          <a:p>
            <a:r>
              <a:rPr lang="en-US" dirty="0" smtClean="0"/>
              <a:t>GnRH </a:t>
            </a:r>
            <a:r>
              <a:rPr lang="en-US" dirty="0" err="1" smtClean="0"/>
              <a:t>antagonistleri</a:t>
            </a:r>
            <a:endParaRPr lang="en-US" dirty="0" smtClean="0"/>
          </a:p>
          <a:p>
            <a:r>
              <a:rPr lang="en-US" dirty="0" err="1" smtClean="0"/>
              <a:t>Diğer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865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latin typeface="Comic Sans MS" charset="0"/>
                <a:ea typeface="Comic Sans MS" charset="0"/>
                <a:cs typeface="Comic Sans MS" charset="0"/>
              </a:rPr>
              <a:t>Postoperatif</a:t>
            </a:r>
            <a:r>
              <a:rPr lang="en-US" b="1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b="1" dirty="0" err="1" smtClean="0">
                <a:latin typeface="Comic Sans MS" charset="0"/>
                <a:ea typeface="Comic Sans MS" charset="0"/>
                <a:cs typeface="Comic Sans MS" charset="0"/>
              </a:rPr>
              <a:t>Tedavi</a:t>
            </a:r>
            <a:endParaRPr lang="en-US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OK</a:t>
            </a:r>
          </a:p>
          <a:p>
            <a:endParaRPr lang="en-US" b="1" dirty="0"/>
          </a:p>
          <a:p>
            <a:r>
              <a:rPr lang="en-US" b="1" dirty="0" err="1" smtClean="0"/>
              <a:t>Levonorgestrel</a:t>
            </a:r>
            <a:r>
              <a:rPr lang="en-US" b="1" dirty="0" smtClean="0"/>
              <a:t>-IUD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10411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1273" y="1588119"/>
            <a:ext cx="10515600" cy="4351338"/>
          </a:xfrm>
        </p:spPr>
        <p:txBody>
          <a:bodyPr/>
          <a:lstStyle/>
          <a:p>
            <a:r>
              <a:rPr lang="en-US" dirty="0" err="1" smtClean="0"/>
              <a:t>Hücre</a:t>
            </a:r>
            <a:r>
              <a:rPr lang="en-US" dirty="0" smtClean="0"/>
              <a:t> </a:t>
            </a:r>
            <a:r>
              <a:rPr lang="en-US" dirty="0" err="1" smtClean="0"/>
              <a:t>proliferasyonu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differansiyasyonu</a:t>
            </a:r>
            <a:endParaRPr lang="en-US" dirty="0" smtClean="0"/>
          </a:p>
          <a:p>
            <a:r>
              <a:rPr lang="en-US" dirty="0" smtClean="0"/>
              <a:t>Apoptosis</a:t>
            </a:r>
          </a:p>
          <a:p>
            <a:r>
              <a:rPr lang="en-US" dirty="0" err="1" smtClean="0"/>
              <a:t>Migrasyon</a:t>
            </a:r>
            <a:endParaRPr lang="en-US" dirty="0" smtClean="0"/>
          </a:p>
          <a:p>
            <a:r>
              <a:rPr lang="en-US" dirty="0" err="1" smtClean="0"/>
              <a:t>Adezyon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invazyon</a:t>
            </a:r>
            <a:endParaRPr lang="en-US" dirty="0" smtClean="0"/>
          </a:p>
          <a:p>
            <a:r>
              <a:rPr lang="en-US" dirty="0" err="1" smtClean="0"/>
              <a:t>Nöroanjiogenesis</a:t>
            </a:r>
            <a:endParaRPr lang="en-US" dirty="0" smtClean="0"/>
          </a:p>
          <a:p>
            <a:r>
              <a:rPr lang="en-US" dirty="0" err="1" smtClean="0"/>
              <a:t>İmmün</a:t>
            </a:r>
            <a:r>
              <a:rPr lang="en-US" dirty="0" smtClean="0"/>
              <a:t> </a:t>
            </a:r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 err="1" smtClean="0"/>
              <a:t>değişiklikle</a:t>
            </a:r>
            <a:r>
              <a:rPr lang="en-US" b="1" dirty="0" err="1" smtClean="0"/>
              <a:t>ri</a:t>
            </a:r>
            <a:endParaRPr lang="en-US" b="1" dirty="0" smtClean="0"/>
          </a:p>
          <a:p>
            <a:r>
              <a:rPr lang="en-US" dirty="0" err="1" smtClean="0"/>
              <a:t>Anormal</a:t>
            </a:r>
            <a:r>
              <a:rPr lang="en-US" dirty="0" smtClean="0"/>
              <a:t> </a:t>
            </a:r>
            <a:r>
              <a:rPr lang="en-US" dirty="0" err="1" smtClean="0"/>
              <a:t>endokrin</a:t>
            </a:r>
            <a:r>
              <a:rPr lang="en-US" dirty="0" smtClean="0"/>
              <a:t> </a:t>
            </a:r>
            <a:r>
              <a:rPr lang="en-US" dirty="0" err="1" smtClean="0"/>
              <a:t>sinyaller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3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832"/>
            <a:ext cx="12189927" cy="48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8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633412"/>
            <a:ext cx="9791700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9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" y="0"/>
            <a:ext cx="11780520" cy="685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4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616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4800" y="178420"/>
            <a:ext cx="3992137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 charset="0"/>
                <a:ea typeface="Comic Sans MS" charset="0"/>
                <a:cs typeface="Comic Sans MS" charset="0"/>
              </a:rPr>
              <a:t>NON-HORMONAL TEDAVİLER</a:t>
            </a:r>
            <a:endParaRPr lang="en-US" sz="20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83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" y="0"/>
            <a:ext cx="12208152" cy="306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218180"/>
            <a:ext cx="6355080" cy="2585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b="1" dirty="0" smtClean="0"/>
              <a:t>COX-1 </a:t>
            </a:r>
            <a:r>
              <a:rPr lang="en-US" sz="2400" b="1" dirty="0" err="1" smtClean="0"/>
              <a:t>ve</a:t>
            </a:r>
            <a:r>
              <a:rPr lang="en-US" sz="2400" b="1" dirty="0" smtClean="0"/>
              <a:t> COX-2’yi </a:t>
            </a:r>
            <a:r>
              <a:rPr lang="en-US" sz="2400" b="1" dirty="0" err="1" smtClean="0"/>
              <a:t>inhibe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ederler</a:t>
            </a:r>
            <a:endParaRPr lang="en-US" sz="2400" b="1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400" b="1" dirty="0" err="1" smtClean="0"/>
              <a:t>Ektopik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endometriumda</a:t>
            </a:r>
            <a:r>
              <a:rPr lang="en-US" sz="2400" b="1" dirty="0" smtClean="0"/>
              <a:t> COX-2 </a:t>
            </a:r>
            <a:r>
              <a:rPr lang="en-US" sz="2400" b="1" dirty="0" err="1" smtClean="0"/>
              <a:t>expressyonu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daha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yüksek</a:t>
            </a:r>
            <a:endParaRPr lang="en-US" sz="2400" b="1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400" b="1" dirty="0" smtClean="0"/>
              <a:t>COX-2 </a:t>
            </a:r>
            <a:r>
              <a:rPr lang="en-US" sz="2400" b="1" dirty="0" err="1"/>
              <a:t>inhibisyonu</a:t>
            </a:r>
            <a:r>
              <a:rPr lang="en-US" sz="2400" b="1" dirty="0"/>
              <a:t> </a:t>
            </a:r>
            <a:r>
              <a:rPr lang="en-US" sz="2400" b="1" dirty="0" err="1"/>
              <a:t>ektopik</a:t>
            </a:r>
            <a:r>
              <a:rPr lang="en-US" sz="2400" b="1" dirty="0"/>
              <a:t> </a:t>
            </a:r>
            <a:r>
              <a:rPr lang="en-US" sz="2400" b="1" dirty="0" err="1"/>
              <a:t>hücre</a:t>
            </a:r>
            <a:r>
              <a:rPr lang="en-US" sz="2400" b="1" dirty="0"/>
              <a:t> </a:t>
            </a:r>
            <a:r>
              <a:rPr lang="en-US" sz="2400" b="1" dirty="0" err="1"/>
              <a:t>proliferasyonunun</a:t>
            </a:r>
            <a:r>
              <a:rPr lang="en-US" sz="2400" b="1" dirty="0"/>
              <a:t> </a:t>
            </a:r>
            <a:r>
              <a:rPr lang="en-US" sz="2400" b="1" dirty="0" err="1" smtClean="0"/>
              <a:t>inhibisyonu</a:t>
            </a:r>
            <a:r>
              <a:rPr lang="en-US" sz="2400" b="1" dirty="0" smtClean="0"/>
              <a:t> </a:t>
            </a:r>
            <a:endParaRPr lang="en-US" sz="2400" b="1" dirty="0"/>
          </a:p>
          <a:p>
            <a:pPr marL="285750" indent="-285750">
              <a:buFont typeface="Arial" charset="0"/>
              <a:buChar char="•"/>
            </a:pPr>
            <a:endParaRPr lang="en-US" sz="2400" b="1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55080" y="2991521"/>
            <a:ext cx="5745480" cy="33239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b="1" dirty="0" err="1" smtClean="0"/>
              <a:t>Apoptosisin</a:t>
            </a:r>
            <a:r>
              <a:rPr lang="en-US" sz="2400" b="1" dirty="0" smtClean="0"/>
              <a:t> </a:t>
            </a:r>
            <a:r>
              <a:rPr lang="en-US" sz="2400" b="1" dirty="0" err="1"/>
              <a:t>uyarılması</a:t>
            </a:r>
            <a:r>
              <a:rPr lang="en-US" sz="2400" b="1" dirty="0"/>
              <a:t>, </a:t>
            </a:r>
            <a:r>
              <a:rPr lang="en-US" sz="2400" b="1" dirty="0" err="1"/>
              <a:t>lezyonlarda</a:t>
            </a:r>
            <a:r>
              <a:rPr lang="en-US" sz="2400" b="1" dirty="0"/>
              <a:t> </a:t>
            </a:r>
            <a:r>
              <a:rPr lang="en-US" sz="2400" b="1" dirty="0" err="1"/>
              <a:t>regresyon</a:t>
            </a:r>
            <a:r>
              <a:rPr lang="en-US" sz="2400" b="1" dirty="0"/>
              <a:t> </a:t>
            </a:r>
            <a:r>
              <a:rPr lang="en-US" sz="2400" b="1" dirty="0" err="1"/>
              <a:t>ve</a:t>
            </a:r>
            <a:r>
              <a:rPr lang="en-US" sz="2400" b="1" dirty="0"/>
              <a:t> </a:t>
            </a:r>
            <a:r>
              <a:rPr lang="en-US" sz="2400" b="1" dirty="0" err="1"/>
              <a:t>atrofi</a:t>
            </a:r>
            <a:r>
              <a:rPr lang="en-US" sz="2400" b="1" dirty="0"/>
              <a:t> VEGF </a:t>
            </a:r>
            <a:r>
              <a:rPr lang="en-US" sz="2400" b="1" dirty="0" err="1"/>
              <a:t>ve</a:t>
            </a:r>
            <a:r>
              <a:rPr lang="en-US" sz="2400" b="1" dirty="0"/>
              <a:t> </a:t>
            </a:r>
            <a:r>
              <a:rPr lang="en-US" sz="2400" b="1" dirty="0" err="1"/>
              <a:t>reseptörü</a:t>
            </a:r>
            <a:r>
              <a:rPr lang="en-US" sz="2400" b="1" dirty="0"/>
              <a:t> Flk-1 </a:t>
            </a:r>
            <a:r>
              <a:rPr lang="en-US" sz="2400" b="1" dirty="0" err="1"/>
              <a:t>ve</a:t>
            </a:r>
            <a:r>
              <a:rPr lang="en-US" sz="2400" b="1" dirty="0"/>
              <a:t> PG’I </a:t>
            </a:r>
            <a:r>
              <a:rPr lang="en-US" sz="2400" b="1" dirty="0" err="1" smtClean="0"/>
              <a:t>azaltır</a:t>
            </a:r>
            <a:endParaRPr lang="en-US" sz="2400" b="1" dirty="0" smtClean="0"/>
          </a:p>
          <a:p>
            <a:pPr marL="285750" indent="-285750">
              <a:buFont typeface="Arial" charset="0"/>
              <a:buChar char="•"/>
            </a:pPr>
            <a:endParaRPr lang="en-US" sz="2400" b="1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400" b="1" dirty="0" err="1" smtClean="0"/>
              <a:t>Ovulasyonu</a:t>
            </a:r>
            <a:r>
              <a:rPr lang="en-US" sz="2400" b="1" dirty="0" smtClean="0"/>
              <a:t> </a:t>
            </a:r>
            <a:r>
              <a:rPr lang="en-US" sz="2400" b="1" dirty="0" err="1"/>
              <a:t>inhibe</a:t>
            </a:r>
            <a:r>
              <a:rPr lang="en-US" sz="2400" b="1" dirty="0"/>
              <a:t> </a:t>
            </a:r>
            <a:r>
              <a:rPr lang="en-US" sz="2400" b="1" dirty="0" err="1" smtClean="0"/>
              <a:t>edebilir</a:t>
            </a:r>
            <a:endParaRPr lang="en-US" sz="2400" b="1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400" b="1" dirty="0" err="1" smtClean="0"/>
              <a:t>Dismenore</a:t>
            </a:r>
            <a:r>
              <a:rPr lang="en-US" sz="2400" b="1" dirty="0" smtClean="0"/>
              <a:t> </a:t>
            </a:r>
            <a:r>
              <a:rPr lang="en-US" sz="2400" b="1" dirty="0" err="1"/>
              <a:t>ve</a:t>
            </a:r>
            <a:r>
              <a:rPr lang="en-US" sz="2400" b="1" dirty="0"/>
              <a:t> </a:t>
            </a:r>
            <a:r>
              <a:rPr lang="en-US" sz="2400" b="1" dirty="0" err="1"/>
              <a:t>pelvik</a:t>
            </a:r>
            <a:r>
              <a:rPr lang="en-US" sz="2400" b="1" dirty="0"/>
              <a:t> </a:t>
            </a:r>
            <a:r>
              <a:rPr lang="en-US" sz="2400" b="1" dirty="0" err="1"/>
              <a:t>ağrı’da</a:t>
            </a:r>
            <a:r>
              <a:rPr lang="en-US" sz="2400" b="1" dirty="0"/>
              <a:t> 6 </a:t>
            </a:r>
            <a:r>
              <a:rPr lang="en-US" sz="2400" b="1" dirty="0" err="1"/>
              <a:t>aydan</a:t>
            </a:r>
            <a:r>
              <a:rPr lang="en-US" sz="2400" b="1" dirty="0"/>
              <a:t> </a:t>
            </a:r>
            <a:r>
              <a:rPr lang="en-US" sz="2400" b="1" dirty="0" err="1"/>
              <a:t>sonra</a:t>
            </a:r>
            <a:r>
              <a:rPr lang="en-US" sz="2400" b="1" dirty="0"/>
              <a:t> </a:t>
            </a:r>
            <a:r>
              <a:rPr lang="en-US" sz="2400" b="1" dirty="0" err="1"/>
              <a:t>etkinlik</a:t>
            </a:r>
            <a:r>
              <a:rPr lang="en-US" sz="2400" b="1" dirty="0"/>
              <a:t> </a:t>
            </a:r>
            <a:r>
              <a:rPr lang="en-US" sz="2400" b="1" dirty="0" err="1"/>
              <a:t>anlamlı</a:t>
            </a:r>
            <a:endParaRPr lang="en-US" sz="2400" b="1" dirty="0"/>
          </a:p>
          <a:p>
            <a:pPr marL="285750" indent="-285750">
              <a:buFont typeface="Arial" charset="0"/>
              <a:buChar char="•"/>
            </a:pPr>
            <a:endParaRPr lang="en-US" sz="2400" b="1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55080" y="5811560"/>
            <a:ext cx="5745480" cy="10464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 err="1"/>
              <a:t>Sonuç</a:t>
            </a:r>
            <a:r>
              <a:rPr lang="en-US" sz="4400" b="1" dirty="0"/>
              <a:t>: </a:t>
            </a:r>
            <a:r>
              <a:rPr lang="en-US" sz="4400" b="1" dirty="0" err="1"/>
              <a:t>Yeterli</a:t>
            </a:r>
            <a:r>
              <a:rPr lang="en-US" sz="4400" b="1" dirty="0"/>
              <a:t> </a:t>
            </a:r>
            <a:r>
              <a:rPr lang="en-US" sz="4400" b="1" dirty="0" err="1"/>
              <a:t>veri</a:t>
            </a:r>
            <a:r>
              <a:rPr lang="en-US" sz="4400" b="1" dirty="0"/>
              <a:t> yok 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33" y="2648520"/>
            <a:ext cx="6324607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b="1" dirty="0" smtClean="0"/>
              <a:t>VEGF, </a:t>
            </a:r>
            <a:r>
              <a:rPr lang="en-US" sz="2400" b="1" dirty="0" err="1" smtClean="0"/>
              <a:t>sitokinler</a:t>
            </a:r>
            <a:r>
              <a:rPr lang="en-US" sz="2400" b="1" dirty="0" smtClean="0"/>
              <a:t> COX-2 </a:t>
            </a:r>
            <a:r>
              <a:rPr lang="en-US" sz="2400" b="1" dirty="0" err="1" smtClean="0"/>
              <a:t>reseptörlerini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uyararak</a:t>
            </a:r>
            <a:r>
              <a:rPr lang="en-US" sz="2400" b="1" dirty="0" smtClean="0"/>
              <a:t> PG </a:t>
            </a:r>
            <a:r>
              <a:rPr lang="en-US" sz="2400" b="1" dirty="0" err="1" smtClean="0"/>
              <a:t>yapımını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artırır</a:t>
            </a:r>
            <a:r>
              <a:rPr lang="en-US" sz="2400" b="1" dirty="0" smtClean="0"/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 smtClean="0"/>
              <a:t>PG </a:t>
            </a:r>
            <a:r>
              <a:rPr lang="en-US" sz="2400" b="1" dirty="0" err="1" smtClean="0"/>
              <a:t>reseptörlerinin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uyarılması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aromataz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aktivitesini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artırarak</a:t>
            </a:r>
            <a:r>
              <a:rPr lang="en-US" sz="2400" b="1" dirty="0" smtClean="0"/>
              <a:t> estradiol </a:t>
            </a:r>
            <a:r>
              <a:rPr lang="en-US" sz="2400" b="1" dirty="0" err="1" smtClean="0"/>
              <a:t>yapımını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artırır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68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19157</TotalTime>
  <Words>1325</Words>
  <Application>Microsoft Macintosh PowerPoint</Application>
  <PresentationFormat>Widescreen</PresentationFormat>
  <Paragraphs>294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Calibri</vt:lpstr>
      <vt:lpstr>Calibri Light</vt:lpstr>
      <vt:lpstr>Comic Sans MS</vt:lpstr>
      <vt:lpstr>Arial</vt:lpstr>
      <vt:lpstr>Office Theme</vt:lpstr>
      <vt:lpstr>Endometriozis’de Medikal Tedavi</vt:lpstr>
      <vt:lpstr>PowerPoint Presentation</vt:lpstr>
      <vt:lpstr>Patogenez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Progesteron</vt:lpstr>
      <vt:lpstr>Progesterone İçeren Kontraseptifler</vt:lpstr>
      <vt:lpstr> Etonogestrel Implant  Medroxyprogesteron Asetat</vt:lpstr>
      <vt:lpstr>Dienogest</vt:lpstr>
      <vt:lpstr>Levonorgestrel İçeren İntrauterin Araç (LNG-IUS)</vt:lpstr>
      <vt:lpstr>GnRH Agonistleri</vt:lpstr>
      <vt:lpstr>Danazol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İmmünmodulatuvar İlaçlar Tumor necrosis factor-⍺ (TNF-⍺)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OK ve Progesteron Yanıtı Yok</vt:lpstr>
      <vt:lpstr>Postoperatif Tedavi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Ramazan Mercan (Amerikan Hastanesi)</dc:creator>
  <cp:lastModifiedBy>ramazan mercan</cp:lastModifiedBy>
  <cp:revision>163</cp:revision>
  <dcterms:created xsi:type="dcterms:W3CDTF">2018-03-28T06:43:20Z</dcterms:created>
  <dcterms:modified xsi:type="dcterms:W3CDTF">2018-05-10T09:23:06Z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f14de892-bc4c-4596-adb1-72bc75e1d11c</vt:lpwstr>
  </property>
  <property fmtid="{D5CDD505-2E9C-101B-9397-08002B2CF9AE}" pid="3" name="VKVAHLanguage">
    <vt:lpwstr>TÜRKÇE</vt:lpwstr>
  </property>
  <property fmtid="{D5CDD505-2E9C-101B-9397-08002B2CF9AE}" pid="4" name="VKVAHClassification-TR">
    <vt:lpwstr>VKVAH GENEL</vt:lpwstr>
  </property>
</Properties>
</file>