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9"/>
  </p:notesMasterIdLst>
  <p:handoutMasterIdLst>
    <p:handoutMasterId r:id="rId40"/>
  </p:handoutMasterIdLst>
  <p:sldIdLst>
    <p:sldId id="265" r:id="rId5"/>
    <p:sldId id="274" r:id="rId6"/>
    <p:sldId id="297" r:id="rId7"/>
    <p:sldId id="269" r:id="rId8"/>
    <p:sldId id="302" r:id="rId9"/>
    <p:sldId id="277" r:id="rId10"/>
    <p:sldId id="278" r:id="rId11"/>
    <p:sldId id="279" r:id="rId12"/>
    <p:sldId id="271" r:id="rId13"/>
    <p:sldId id="270" r:id="rId14"/>
    <p:sldId id="272" r:id="rId15"/>
    <p:sldId id="273" r:id="rId16"/>
    <p:sldId id="275" r:id="rId17"/>
    <p:sldId id="298" r:id="rId18"/>
    <p:sldId id="276" r:id="rId19"/>
    <p:sldId id="28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91" r:id="rId30"/>
    <p:sldId id="292" r:id="rId31"/>
    <p:sldId id="296" r:id="rId32"/>
    <p:sldId id="293" r:id="rId33"/>
    <p:sldId id="294" r:id="rId34"/>
    <p:sldId id="300" r:id="rId35"/>
    <p:sldId id="289" r:id="rId36"/>
    <p:sldId id="301" r:id="rId37"/>
    <p:sldId id="30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target1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F9FE7B-F642-4898-A360-D4E3814E1A3D}">
      <dgm:prSet phldrT="[Text]" custT="1"/>
      <dgm:spPr/>
      <dgm:t>
        <a:bodyPr/>
        <a:lstStyle/>
        <a:p>
          <a:r>
            <a:rPr lang="en-US" sz="3600" dirty="0" err="1"/>
            <a:t>Preeklampsi</a:t>
          </a:r>
          <a:endParaRPr lang="en-US" sz="3600" dirty="0"/>
        </a:p>
      </dgm:t>
      <dgm:extLst>
        <a:ext uri="{E40237B7-FDA0-4F09-8148-C483321AD2D9}">
          <dgm14:cNvPr xmlns:dgm14="http://schemas.microsoft.com/office/drawing/2010/diagram" id="0" name="" title="Group A heading and tasks"/>
        </a:ext>
      </dgm:extLs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 custT="1"/>
      <dgm:spPr/>
      <dgm:t>
        <a:bodyPr/>
        <a:lstStyle/>
        <a:p>
          <a:r>
            <a:rPr lang="en-US" sz="3600" dirty="0"/>
            <a:t>Preterm </a:t>
          </a:r>
          <a:r>
            <a:rPr lang="en-US" sz="3600" dirty="0" err="1"/>
            <a:t>doğum</a:t>
          </a:r>
          <a:endParaRPr lang="en-US" sz="3600" dirty="0"/>
        </a:p>
      </dgm:t>
      <dgm:extLst>
        <a:ext uri="{E40237B7-FDA0-4F09-8148-C483321AD2D9}">
          <dgm14:cNvPr xmlns:dgm14="http://schemas.microsoft.com/office/drawing/2010/diagram" id="0" name="" title="Group B heading and tasks"/>
        </a:ext>
      </dgm:extLs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 custT="1"/>
      <dgm:spPr/>
      <dgm:t>
        <a:bodyPr/>
        <a:lstStyle/>
        <a:p>
          <a:r>
            <a:rPr lang="en-US" sz="3600" dirty="0" err="1"/>
            <a:t>Kemik</a:t>
          </a:r>
          <a:r>
            <a:rPr lang="en-US" sz="3600" dirty="0"/>
            <a:t> met</a:t>
          </a:r>
        </a:p>
      </dgm:t>
      <dgm:extLst>
        <a:ext uri="{E40237B7-FDA0-4F09-8148-C483321AD2D9}">
          <dgm14:cNvPr xmlns:dgm14="http://schemas.microsoft.com/office/drawing/2010/diagram" id="0" name="" title="Group C heading and tasks"/>
        </a:ext>
      </dgm:extLs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AA67F66C-F4E3-4AE3-9C55-A9DF49CFA6B2}" type="pres">
      <dgm:prSet presAssocID="{3F442EA2-39BA-4C9A-AD59-755D4917D53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BC7FCC3-4508-4A2C-A699-80B56AC4DB56}" type="pres">
      <dgm:prSet presAssocID="{4DF9FE7B-F642-4898-A360-D4E3814E1A3D}" presName="circle1" presStyleLbl="lnNode1" presStyleIdx="0" presStyleCnt="3"/>
      <dgm:spPr/>
      <dgm:extLst>
        <a:ext uri="{E40237B7-FDA0-4F09-8148-C483321AD2D9}">
          <dgm14:cNvPr xmlns:dgm14="http://schemas.microsoft.com/office/drawing/2010/diagram" id="0" name="" title="Inside ring of target representing Group A"/>
        </a:ext>
      </dgm:extLst>
    </dgm:pt>
    <dgm:pt modelId="{721C4484-2C4E-47CE-9E3D-C44F02A7E166}" type="pres">
      <dgm:prSet presAssocID="{4DF9FE7B-F642-4898-A360-D4E3814E1A3D}" presName="text1" presStyleLbl="revTx" presStyleIdx="0" presStyleCnt="3" custScaleX="200662" custLinFactNeighborX="51528" custLinFactNeighborY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57CE74-1890-43D3-8AF8-CC63CCCAD27B}" type="pres">
      <dgm:prSet presAssocID="{4DF9FE7B-F642-4898-A360-D4E3814E1A3D}" presName="line1" presStyleLbl="callout" presStyleIdx="0" presStyleCnt="6"/>
      <dgm:spPr/>
    </dgm:pt>
    <dgm:pt modelId="{47E073D5-28F9-48F7-9EE3-CD1ABC58D94E}" type="pres">
      <dgm:prSet presAssocID="{4DF9FE7B-F642-4898-A360-D4E3814E1A3D}" presName="d1" presStyleLbl="callout" presStyleIdx="1" presStyleCnt="6"/>
      <dgm:spPr/>
    </dgm:pt>
    <dgm:pt modelId="{B736C755-26C8-4FEA-91D7-F8104FF77E82}" type="pres">
      <dgm:prSet presAssocID="{3929B1E1-4BC4-4C73-ABE8-27CEF96A3652}" presName="circle2" presStyleLbl="lnNode1" presStyleIdx="1" presStyleCnt="3"/>
      <dgm:spPr/>
      <dgm:extLst>
        <a:ext uri="{E40237B7-FDA0-4F09-8148-C483321AD2D9}">
          <dgm14:cNvPr xmlns:dgm14="http://schemas.microsoft.com/office/drawing/2010/diagram" id="0" name="" title="Middle ring of target representing Group B"/>
        </a:ext>
      </dgm:extLst>
    </dgm:pt>
    <dgm:pt modelId="{CEA4BEA9-01EB-4151-A2FD-98FDADE4D4C5}" type="pres">
      <dgm:prSet presAssocID="{3929B1E1-4BC4-4C73-ABE8-27CEF96A3652}" presName="text2" presStyleLbl="revTx" presStyleIdx="1" presStyleCnt="3" custScaleX="211514" custLinFactNeighborX="46233" custLinFactNeighborY="-21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3D34C2-9BDC-4865-B076-019F361ABD54}" type="pres">
      <dgm:prSet presAssocID="{3929B1E1-4BC4-4C73-ABE8-27CEF96A3652}" presName="line2" presStyleLbl="callout" presStyleIdx="2" presStyleCnt="6"/>
      <dgm:spPr/>
    </dgm:pt>
    <dgm:pt modelId="{6EAB163B-9BDD-4B30-AF27-57BCEF47A7CE}" type="pres">
      <dgm:prSet presAssocID="{3929B1E1-4BC4-4C73-ABE8-27CEF96A3652}" presName="d2" presStyleLbl="callout" presStyleIdx="3" presStyleCnt="6"/>
      <dgm:spPr/>
    </dgm:pt>
    <dgm:pt modelId="{62624312-B6AB-4491-B341-2BB3F078D684}" type="pres">
      <dgm:prSet presAssocID="{60CDF8D0-D4FC-4467-A51E-79C5A58B0B2C}" presName="circle3" presStyleLbl="lnNode1" presStyleIdx="2" presStyleCnt="3"/>
      <dgm:spPr/>
      <dgm:extLst>
        <a:ext uri="{E40237B7-FDA0-4F09-8148-C483321AD2D9}">
          <dgm14:cNvPr xmlns:dgm14="http://schemas.microsoft.com/office/drawing/2010/diagram" id="0" name="" title="Outside ring of target representing Group C"/>
        </a:ext>
      </dgm:extLst>
    </dgm:pt>
    <dgm:pt modelId="{F4B3DB09-8D8A-4833-A3A0-C8C2FB6EE995}" type="pres">
      <dgm:prSet presAssocID="{60CDF8D0-D4FC-4467-A51E-79C5A58B0B2C}" presName="text3" presStyleLbl="revTx" presStyleIdx="2" presStyleCnt="3" custScaleX="179099" custLinFactNeighborX="34868" custLinFactNeighborY="-32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324D28-E700-487E-A5A5-E2FB1D5914A7}" type="pres">
      <dgm:prSet presAssocID="{60CDF8D0-D4FC-4467-A51E-79C5A58B0B2C}" presName="line3" presStyleLbl="callout" presStyleIdx="4" presStyleCnt="6"/>
      <dgm:spPr/>
    </dgm:pt>
    <dgm:pt modelId="{822C1557-A7EF-4D85-AEDD-F484CC850E49}" type="pres">
      <dgm:prSet presAssocID="{60CDF8D0-D4FC-4467-A51E-79C5A58B0B2C}" presName="d3" presStyleLbl="callout" presStyleIdx="5" presStyleCnt="6"/>
      <dgm:spPr/>
    </dgm:pt>
  </dgm:ptLst>
  <dgm:cxnLst>
    <dgm:cxn modelId="{5A70FA4A-195D-4B31-AA86-3DC5D1C2EC98}" type="presOf" srcId="{60CDF8D0-D4FC-4467-A51E-79C5A58B0B2C}" destId="{F4B3DB09-8D8A-4833-A3A0-C8C2FB6EE995}" srcOrd="0" destOrd="0" presId="urn:microsoft.com/office/officeart/2005/8/layout/target1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7A4B474F-94DE-4C9D-BBC3-D696C78BEEF1}" type="presOf" srcId="{3929B1E1-4BC4-4C73-ABE8-27CEF96A3652}" destId="{CEA4BEA9-01EB-4151-A2FD-98FDADE4D4C5}" srcOrd="0" destOrd="0" presId="urn:microsoft.com/office/officeart/2005/8/layout/target1"/>
    <dgm:cxn modelId="{7540B0A9-79C0-422C-9A30-1FFC79A03107}" type="presOf" srcId="{3F442EA2-39BA-4C9A-AD59-755D4917D532}" destId="{AA67F66C-F4E3-4AE3-9C55-A9DF49CFA6B2}" srcOrd="0" destOrd="0" presId="urn:microsoft.com/office/officeart/2005/8/layout/targe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21A6251B-C0F9-4719-8ECF-31915EFD814C}" type="presOf" srcId="{4DF9FE7B-F642-4898-A360-D4E3814E1A3D}" destId="{721C4484-2C4E-47CE-9E3D-C44F02A7E166}" srcOrd="0" destOrd="0" presId="urn:microsoft.com/office/officeart/2005/8/layout/targe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6B8A0600-2F3C-4C1C-BB0C-35E13595CB36}" type="presParOf" srcId="{AA67F66C-F4E3-4AE3-9C55-A9DF49CFA6B2}" destId="{CBC7FCC3-4508-4A2C-A699-80B56AC4DB56}" srcOrd="0" destOrd="0" presId="urn:microsoft.com/office/officeart/2005/8/layout/target1"/>
    <dgm:cxn modelId="{CD986D54-F397-4C00-B589-80D8AA5D9D7E}" type="presParOf" srcId="{AA67F66C-F4E3-4AE3-9C55-A9DF49CFA6B2}" destId="{721C4484-2C4E-47CE-9E3D-C44F02A7E166}" srcOrd="1" destOrd="0" presId="urn:microsoft.com/office/officeart/2005/8/layout/target1"/>
    <dgm:cxn modelId="{310C3318-566D-4605-B45E-C9F096662669}" type="presParOf" srcId="{AA67F66C-F4E3-4AE3-9C55-A9DF49CFA6B2}" destId="{BD57CE74-1890-43D3-8AF8-CC63CCCAD27B}" srcOrd="2" destOrd="0" presId="urn:microsoft.com/office/officeart/2005/8/layout/target1"/>
    <dgm:cxn modelId="{E7FD8EA0-A4C2-4C81-9E17-2C0723092A0D}" type="presParOf" srcId="{AA67F66C-F4E3-4AE3-9C55-A9DF49CFA6B2}" destId="{47E073D5-28F9-48F7-9EE3-CD1ABC58D94E}" srcOrd="3" destOrd="0" presId="urn:microsoft.com/office/officeart/2005/8/layout/target1"/>
    <dgm:cxn modelId="{FB3B2AFE-BD25-46C2-8C5E-1C20603FF4D3}" type="presParOf" srcId="{AA67F66C-F4E3-4AE3-9C55-A9DF49CFA6B2}" destId="{B736C755-26C8-4FEA-91D7-F8104FF77E82}" srcOrd="4" destOrd="0" presId="urn:microsoft.com/office/officeart/2005/8/layout/target1"/>
    <dgm:cxn modelId="{A386DEDE-2E7A-4C9B-9576-C13AA320E81B}" type="presParOf" srcId="{AA67F66C-F4E3-4AE3-9C55-A9DF49CFA6B2}" destId="{CEA4BEA9-01EB-4151-A2FD-98FDADE4D4C5}" srcOrd="5" destOrd="0" presId="urn:microsoft.com/office/officeart/2005/8/layout/target1"/>
    <dgm:cxn modelId="{53EC1AED-3FAE-42A4-BE82-3ECC9A7A79CF}" type="presParOf" srcId="{AA67F66C-F4E3-4AE3-9C55-A9DF49CFA6B2}" destId="{ED3D34C2-9BDC-4865-B076-019F361ABD54}" srcOrd="6" destOrd="0" presId="urn:microsoft.com/office/officeart/2005/8/layout/target1"/>
    <dgm:cxn modelId="{CB12964F-A01A-4221-AB86-1CAE99A1765B}" type="presParOf" srcId="{AA67F66C-F4E3-4AE3-9C55-A9DF49CFA6B2}" destId="{6EAB163B-9BDD-4B30-AF27-57BCEF47A7CE}" srcOrd="7" destOrd="0" presId="urn:microsoft.com/office/officeart/2005/8/layout/target1"/>
    <dgm:cxn modelId="{F347D77B-7F1F-4238-B49A-011DDC75B3CA}" type="presParOf" srcId="{AA67F66C-F4E3-4AE3-9C55-A9DF49CFA6B2}" destId="{62624312-B6AB-4491-B341-2BB3F078D684}" srcOrd="8" destOrd="0" presId="urn:microsoft.com/office/officeart/2005/8/layout/target1"/>
    <dgm:cxn modelId="{12BC6203-E603-464F-87A0-3436395E77CA}" type="presParOf" srcId="{AA67F66C-F4E3-4AE3-9C55-A9DF49CFA6B2}" destId="{F4B3DB09-8D8A-4833-A3A0-C8C2FB6EE995}" srcOrd="9" destOrd="0" presId="urn:microsoft.com/office/officeart/2005/8/layout/target1"/>
    <dgm:cxn modelId="{8CC0E9D2-8B9C-4FDD-BE56-8191C6630AC1}" type="presParOf" srcId="{AA67F66C-F4E3-4AE3-9C55-A9DF49CFA6B2}" destId="{A0324D28-E700-487E-A5A5-E2FB1D5914A7}" srcOrd="10" destOrd="0" presId="urn:microsoft.com/office/officeart/2005/8/layout/target1"/>
    <dgm:cxn modelId="{F88FD1D1-8324-4685-ABE8-1B294BBEA0EB}" type="presParOf" srcId="{AA67F66C-F4E3-4AE3-9C55-A9DF49CFA6B2}" destId="{822C1557-A7EF-4D85-AEDD-F484CC850E49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24312-B6AB-4491-B341-2BB3F078D684}">
      <dsp:nvSpPr>
        <dsp:cNvPr id="0" name=""/>
        <dsp:cNvSpPr/>
      </dsp:nvSpPr>
      <dsp:spPr>
        <a:xfrm>
          <a:off x="874186" y="1087834"/>
          <a:ext cx="3263503" cy="3263503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tint val="60000"/>
                <a:satMod val="160000"/>
              </a:schemeClr>
            </a:gs>
            <a:gs pos="46000">
              <a:schemeClr val="accent2">
                <a:hueOff val="-1455363"/>
                <a:satOff val="-83928"/>
                <a:lumOff val="8628"/>
                <a:alphaOff val="0"/>
                <a:tint val="86000"/>
                <a:satMod val="16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36C755-26C8-4FEA-91D7-F8104FF77E82}">
      <dsp:nvSpPr>
        <dsp:cNvPr id="0" name=""/>
        <dsp:cNvSpPr/>
      </dsp:nvSpPr>
      <dsp:spPr>
        <a:xfrm>
          <a:off x="1526887" y="1740535"/>
          <a:ext cx="1958102" cy="1958102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tint val="60000"/>
                <a:satMod val="160000"/>
              </a:schemeClr>
            </a:gs>
            <a:gs pos="46000">
              <a:schemeClr val="accent2">
                <a:hueOff val="-727682"/>
                <a:satOff val="-41964"/>
                <a:lumOff val="4314"/>
                <a:alphaOff val="0"/>
                <a:tint val="86000"/>
                <a:satMod val="16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7FCC3-4508-4A2C-A699-80B56AC4DB56}">
      <dsp:nvSpPr>
        <dsp:cNvPr id="0" name=""/>
        <dsp:cNvSpPr/>
      </dsp:nvSpPr>
      <dsp:spPr>
        <a:xfrm>
          <a:off x="2179587" y="2393235"/>
          <a:ext cx="652700" cy="6527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C4484-2C4E-47CE-9E3D-C44F02A7E166}">
      <dsp:nvSpPr>
        <dsp:cNvPr id="0" name=""/>
        <dsp:cNvSpPr/>
      </dsp:nvSpPr>
      <dsp:spPr>
        <a:xfrm>
          <a:off x="4701139" y="0"/>
          <a:ext cx="3274305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Preeklampsi</a:t>
          </a:r>
          <a:endParaRPr lang="en-US" sz="3600" kern="1200" dirty="0"/>
        </a:p>
      </dsp:txBody>
      <dsp:txXfrm>
        <a:off x="4701139" y="0"/>
        <a:ext cx="3274305" cy="951855"/>
      </dsp:txXfrm>
    </dsp:sp>
    <dsp:sp modelId="{BD57CE74-1890-43D3-8AF8-CC63CCCAD27B}">
      <dsp:nvSpPr>
        <dsp:cNvPr id="0" name=""/>
        <dsp:cNvSpPr/>
      </dsp:nvSpPr>
      <dsp:spPr>
        <a:xfrm>
          <a:off x="4273669" y="47592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E073D5-28F9-48F7-9EE3-CD1ABC58D94E}">
      <dsp:nvSpPr>
        <dsp:cNvPr id="0" name=""/>
        <dsp:cNvSpPr/>
      </dsp:nvSpPr>
      <dsp:spPr>
        <a:xfrm rot="5400000">
          <a:off x="2267430" y="714979"/>
          <a:ext cx="2243114" cy="176609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A4BEA9-01EB-4151-A2FD-98FDADE4D4C5}">
      <dsp:nvSpPr>
        <dsp:cNvPr id="0" name=""/>
        <dsp:cNvSpPr/>
      </dsp:nvSpPr>
      <dsp:spPr>
        <a:xfrm>
          <a:off x="4526199" y="931533"/>
          <a:ext cx="3451383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Preterm </a:t>
          </a:r>
          <a:r>
            <a:rPr lang="en-US" sz="3600" kern="1200" dirty="0" err="1"/>
            <a:t>doğum</a:t>
          </a:r>
          <a:endParaRPr lang="en-US" sz="3600" kern="1200" dirty="0"/>
        </a:p>
      </dsp:txBody>
      <dsp:txXfrm>
        <a:off x="4526199" y="931533"/>
        <a:ext cx="3451383" cy="951855"/>
      </dsp:txXfrm>
    </dsp:sp>
    <dsp:sp modelId="{ED3D34C2-9BDC-4865-B076-019F361ABD54}">
      <dsp:nvSpPr>
        <dsp:cNvPr id="0" name=""/>
        <dsp:cNvSpPr/>
      </dsp:nvSpPr>
      <dsp:spPr>
        <a:xfrm>
          <a:off x="4273669" y="1427782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AB163B-9BDD-4B30-AF27-57BCEF47A7CE}">
      <dsp:nvSpPr>
        <dsp:cNvPr id="0" name=""/>
        <dsp:cNvSpPr/>
      </dsp:nvSpPr>
      <dsp:spPr>
        <a:xfrm rot="5400000">
          <a:off x="2748905" y="1651985"/>
          <a:ext cx="1747932" cy="129833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3DB09-8D8A-4833-A3A0-C8C2FB6EE995}">
      <dsp:nvSpPr>
        <dsp:cNvPr id="0" name=""/>
        <dsp:cNvSpPr/>
      </dsp:nvSpPr>
      <dsp:spPr>
        <a:xfrm>
          <a:off x="4605216" y="1873231"/>
          <a:ext cx="2922451" cy="95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Kemik</a:t>
          </a:r>
          <a:r>
            <a:rPr lang="en-US" sz="3600" kern="1200" dirty="0"/>
            <a:t> met</a:t>
          </a:r>
        </a:p>
      </dsp:txBody>
      <dsp:txXfrm>
        <a:off x="4605216" y="1873231"/>
        <a:ext cx="2922451" cy="951855"/>
      </dsp:txXfrm>
    </dsp:sp>
    <dsp:sp modelId="{A0324D28-E700-487E-A5A5-E2FB1D5914A7}">
      <dsp:nvSpPr>
        <dsp:cNvPr id="0" name=""/>
        <dsp:cNvSpPr/>
      </dsp:nvSpPr>
      <dsp:spPr>
        <a:xfrm>
          <a:off x="4273669" y="2379637"/>
          <a:ext cx="407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2C1557-A7EF-4D85-AEDD-F484CC850E49}">
      <dsp:nvSpPr>
        <dsp:cNvPr id="0" name=""/>
        <dsp:cNvSpPr/>
      </dsp:nvSpPr>
      <dsp:spPr>
        <a:xfrm rot="5400000">
          <a:off x="3230979" y="2588230"/>
          <a:ext cx="1248834" cy="83056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Gebelikte</a:t>
            </a:r>
            <a:r>
              <a:rPr lang="en-US" dirty="0"/>
              <a:t> </a:t>
            </a:r>
            <a:r>
              <a:rPr lang="en-US" dirty="0" err="1"/>
              <a:t>kalsiyum</a:t>
            </a:r>
            <a:r>
              <a:rPr lang="en-US" dirty="0"/>
              <a:t> </a:t>
            </a:r>
            <a:r>
              <a:rPr lang="en-US" dirty="0" err="1"/>
              <a:t>desteğine</a:t>
            </a:r>
            <a:r>
              <a:rPr lang="en-US" dirty="0"/>
              <a:t> </a:t>
            </a:r>
            <a:r>
              <a:rPr lang="en-US" dirty="0" err="1"/>
              <a:t>gerek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385" y="5202238"/>
            <a:ext cx="7296615" cy="1655762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  <a:p>
            <a:pPr algn="l"/>
            <a:r>
              <a:rPr lang="en-US" sz="2000" dirty="0"/>
              <a:t>Dr. </a:t>
            </a:r>
            <a:r>
              <a:rPr lang="en-US" sz="2000" dirty="0" err="1"/>
              <a:t>Niyazi</a:t>
            </a:r>
            <a:r>
              <a:rPr lang="en-US" sz="2000" dirty="0"/>
              <a:t> </a:t>
            </a:r>
            <a:r>
              <a:rPr lang="en-US" sz="2000" dirty="0" err="1" smtClean="0"/>
              <a:t>Tu</a:t>
            </a:r>
            <a:r>
              <a:rPr lang="tr-TR" sz="2000" dirty="0" smtClean="0"/>
              <a:t>ğ</a:t>
            </a:r>
            <a:endParaRPr lang="en-US" sz="2000" dirty="0"/>
          </a:p>
          <a:p>
            <a:pPr algn="l"/>
            <a:r>
              <a:rPr lang="en-US" sz="2000" dirty="0" err="1"/>
              <a:t>Sancaktepe</a:t>
            </a:r>
            <a:r>
              <a:rPr lang="en-US" sz="2000" dirty="0"/>
              <a:t> </a:t>
            </a:r>
            <a:r>
              <a:rPr lang="en-US" sz="2000" dirty="0" err="1"/>
              <a:t>Şehit</a:t>
            </a:r>
            <a:r>
              <a:rPr lang="en-US" sz="2000" dirty="0"/>
              <a:t> </a:t>
            </a:r>
            <a:r>
              <a:rPr lang="en-US" sz="2000" dirty="0"/>
              <a:t>Prof </a:t>
            </a:r>
            <a:r>
              <a:rPr lang="en-US" sz="2000" dirty="0" err="1"/>
              <a:t>Dr</a:t>
            </a:r>
            <a:r>
              <a:rPr lang="en-US" sz="2000" dirty="0"/>
              <a:t> </a:t>
            </a:r>
            <a:r>
              <a:rPr lang="en-US" sz="2000" dirty="0" err="1"/>
              <a:t>İlhan</a:t>
            </a:r>
            <a:r>
              <a:rPr lang="en-US" sz="2000" dirty="0"/>
              <a:t> </a:t>
            </a:r>
            <a:r>
              <a:rPr lang="en-US" sz="2000" dirty="0" err="1"/>
              <a:t>Varank</a:t>
            </a:r>
            <a:r>
              <a:rPr lang="en-US" sz="2000" dirty="0"/>
              <a:t> </a:t>
            </a:r>
            <a:r>
              <a:rPr lang="en-US" sz="2000" dirty="0" err="1" smtClean="0"/>
              <a:t>Eğitim</a:t>
            </a:r>
            <a:r>
              <a:rPr lang="en-US" sz="2000" dirty="0" smtClean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Araştırma</a:t>
            </a:r>
            <a:r>
              <a:rPr lang="en-US" sz="2000" dirty="0"/>
              <a:t> </a:t>
            </a:r>
            <a:r>
              <a:rPr lang="en-US" sz="2000" dirty="0" err="1"/>
              <a:t>Hastanesi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FDE58-A2AC-460B-A256-34DC9A8E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WHO, 2013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175FB1-8174-4A7D-BA10-C395B3FE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alımının</a:t>
            </a:r>
            <a:r>
              <a:rPr lang="en-GB" dirty="0"/>
              <a:t> </a:t>
            </a: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olduğu</a:t>
            </a:r>
            <a:r>
              <a:rPr lang="en-GB" dirty="0"/>
              <a:t> </a:t>
            </a:r>
            <a:r>
              <a:rPr lang="en-GB" dirty="0" err="1"/>
              <a:t>ülkelerde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Preeklampsinin</a:t>
            </a:r>
            <a:r>
              <a:rPr lang="en-GB" dirty="0"/>
              <a:t> </a:t>
            </a:r>
            <a:r>
              <a:rPr lang="en-GB" dirty="0" err="1"/>
              <a:t>önlenmesinde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Özellikle</a:t>
            </a:r>
            <a:r>
              <a:rPr lang="en-GB" dirty="0"/>
              <a:t> </a:t>
            </a:r>
            <a:r>
              <a:rPr lang="en-GB" dirty="0" err="1"/>
              <a:t>Hipertansiyon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riskli</a:t>
            </a:r>
            <a:r>
              <a:rPr lang="en-GB" dirty="0"/>
              <a:t> </a:t>
            </a:r>
            <a:r>
              <a:rPr lang="en-GB" dirty="0" err="1"/>
              <a:t>grupta</a:t>
            </a:r>
            <a:endParaRPr lang="en-GB" dirty="0"/>
          </a:p>
        </p:txBody>
      </p:sp>
      <p:pic>
        <p:nvPicPr>
          <p:cNvPr id="4" name="Picture 2" descr="pregnancy calcium ile ilgili gÃ¶rsel sonucu">
            <a:extLst>
              <a:ext uri="{FF2B5EF4-FFF2-40B4-BE49-F238E27FC236}">
                <a16:creationId xmlns:a16="http://schemas.microsoft.com/office/drawing/2014/main" xmlns="" id="{A185199A-4BC1-490B-B114-2C3506ED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28" y="1027906"/>
            <a:ext cx="343524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5DD2C8-606D-482A-A046-A53340D98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C12DBE92-373E-425A-BFA0-3C6E29BE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29BDAC-18D3-4534-8365-8638FEB4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54" y="0"/>
            <a:ext cx="9123991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5456200-942C-4621-AA8B-8699A40223ED}"/>
              </a:ext>
            </a:extLst>
          </p:cNvPr>
          <p:cNvCxnSpPr/>
          <p:nvPr/>
        </p:nvCxnSpPr>
        <p:spPr>
          <a:xfrm>
            <a:off x="6532685" y="5873262"/>
            <a:ext cx="419393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41F0157-7208-4818-AEEC-74AD1D8134CB}"/>
              </a:ext>
            </a:extLst>
          </p:cNvPr>
          <p:cNvCxnSpPr>
            <a:cxnSpLocks/>
          </p:cNvCxnSpPr>
          <p:nvPr/>
        </p:nvCxnSpPr>
        <p:spPr>
          <a:xfrm>
            <a:off x="1981200" y="6113586"/>
            <a:ext cx="874541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C48BFD9-2DAE-49D3-ADB4-8F0F49BF4326}"/>
              </a:ext>
            </a:extLst>
          </p:cNvPr>
          <p:cNvCxnSpPr>
            <a:cxnSpLocks/>
          </p:cNvCxnSpPr>
          <p:nvPr/>
        </p:nvCxnSpPr>
        <p:spPr>
          <a:xfrm>
            <a:off x="1981200" y="6333393"/>
            <a:ext cx="831484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5786852-61CB-446C-8D3E-953896666C28}"/>
              </a:ext>
            </a:extLst>
          </p:cNvPr>
          <p:cNvCxnSpPr>
            <a:cxnSpLocks/>
          </p:cNvCxnSpPr>
          <p:nvPr/>
        </p:nvCxnSpPr>
        <p:spPr>
          <a:xfrm>
            <a:off x="5858608" y="2860432"/>
            <a:ext cx="437563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25540-92CA-4916-9F25-6BFBC60E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Kalsiyum Suplement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BF07D-BB96-4480-8EED-98B53D325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Max </a:t>
            </a:r>
            <a:r>
              <a:rPr lang="en-GB" dirty="0" err="1"/>
              <a:t>doz</a:t>
            </a:r>
            <a:r>
              <a:rPr lang="en-GB" dirty="0"/>
              <a:t> 3g / </a:t>
            </a:r>
            <a:r>
              <a:rPr lang="en-GB" dirty="0" err="1"/>
              <a:t>gün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Karbonat</a:t>
            </a:r>
            <a:r>
              <a:rPr lang="en-GB" dirty="0"/>
              <a:t>, </a:t>
            </a:r>
            <a:r>
              <a:rPr lang="en-GB" dirty="0" err="1"/>
              <a:t>sitrat</a:t>
            </a:r>
            <a:r>
              <a:rPr lang="en-GB" dirty="0"/>
              <a:t>, </a:t>
            </a:r>
            <a:r>
              <a:rPr lang="en-GB" dirty="0" err="1"/>
              <a:t>laktat</a:t>
            </a:r>
            <a:r>
              <a:rPr lang="en-GB" dirty="0"/>
              <a:t>, </a:t>
            </a:r>
            <a:r>
              <a:rPr lang="en-GB" dirty="0" err="1"/>
              <a:t>glukonat</a:t>
            </a:r>
            <a:r>
              <a:rPr lang="en-GB" dirty="0"/>
              <a:t> </a:t>
            </a:r>
            <a:r>
              <a:rPr lang="en-GB" dirty="0" err="1"/>
              <a:t>formları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karbonat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içeriğine</a:t>
            </a:r>
            <a:r>
              <a:rPr lang="en-GB" dirty="0"/>
              <a:t> (%40) </a:t>
            </a:r>
            <a:r>
              <a:rPr lang="en-GB" dirty="0" err="1"/>
              <a:t>ve</a:t>
            </a:r>
            <a:r>
              <a:rPr lang="en-GB" dirty="0"/>
              <a:t> efficacy/cost </a:t>
            </a:r>
            <a:r>
              <a:rPr lang="en-GB" dirty="0" err="1"/>
              <a:t>oranına</a:t>
            </a:r>
            <a:r>
              <a:rPr lang="en-GB" dirty="0"/>
              <a:t> </a:t>
            </a:r>
            <a:r>
              <a:rPr lang="en-GB" dirty="0" err="1"/>
              <a:t>sahip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Diyet</a:t>
            </a:r>
            <a:r>
              <a:rPr lang="en-GB" dirty="0"/>
              <a:t>, </a:t>
            </a:r>
            <a:r>
              <a:rPr lang="en-GB" dirty="0" err="1"/>
              <a:t>multivitaminler</a:t>
            </a:r>
            <a:r>
              <a:rPr lang="en-GB" dirty="0"/>
              <a:t>, </a:t>
            </a:r>
            <a:r>
              <a:rPr lang="en-GB" dirty="0" err="1"/>
              <a:t>antiasitler</a:t>
            </a:r>
            <a:r>
              <a:rPr lang="en-GB" dirty="0"/>
              <a:t> (</a:t>
            </a:r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zengin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25540-92CA-4916-9F25-6BFBC60E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Kalsiyum </a:t>
            </a:r>
            <a:r>
              <a:rPr lang="tr-TR" dirty="0" smtClean="0"/>
              <a:t>Suplement - Riskler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BF07D-BB96-4480-8EED-98B53D325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Alımın</a:t>
            </a:r>
            <a:r>
              <a:rPr lang="en-GB" dirty="0"/>
              <a:t> </a:t>
            </a:r>
            <a:r>
              <a:rPr lang="en-GB" dirty="0" err="1"/>
              <a:t>yeterli</a:t>
            </a:r>
            <a:r>
              <a:rPr lang="en-GB" dirty="0"/>
              <a:t> </a:t>
            </a:r>
            <a:r>
              <a:rPr lang="en-GB" dirty="0" err="1"/>
              <a:t>olduğu</a:t>
            </a:r>
            <a:r>
              <a:rPr lang="en-GB" dirty="0"/>
              <a:t> </a:t>
            </a:r>
            <a:r>
              <a:rPr lang="en-GB" dirty="0" err="1"/>
              <a:t>bölge</a:t>
            </a:r>
            <a:r>
              <a:rPr lang="en-GB" dirty="0"/>
              <a:t>/</a:t>
            </a:r>
            <a:r>
              <a:rPr lang="en-GB" dirty="0" err="1"/>
              <a:t>populasyonlarda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Hiperkalsemi</a:t>
            </a:r>
            <a:r>
              <a:rPr lang="en-GB" dirty="0"/>
              <a:t>, </a:t>
            </a:r>
            <a:endParaRPr lang="tr-TR" dirty="0" smtClean="0"/>
          </a:p>
          <a:p>
            <a:r>
              <a:rPr lang="tr-TR" dirty="0" smtClean="0"/>
              <a:t>Ürolitiazis</a:t>
            </a:r>
            <a:r>
              <a:rPr lang="en-GB" dirty="0" smtClean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üriner</a:t>
            </a:r>
            <a:r>
              <a:rPr lang="en-GB" dirty="0"/>
              <a:t> </a:t>
            </a:r>
            <a:r>
              <a:rPr lang="en-GB" dirty="0" err="1"/>
              <a:t>trakt</a:t>
            </a:r>
            <a:r>
              <a:rPr lang="en-GB" dirty="0"/>
              <a:t> </a:t>
            </a:r>
            <a:r>
              <a:rPr lang="en-GB" dirty="0" err="1"/>
              <a:t>enfeksiyonu</a:t>
            </a:r>
            <a:r>
              <a:rPr lang="en-GB" dirty="0"/>
              <a:t> </a:t>
            </a:r>
            <a:r>
              <a:rPr lang="en-GB" dirty="0" err="1" smtClean="0"/>
              <a:t>riski</a:t>
            </a:r>
            <a:endParaRPr lang="tr-TR" dirty="0" smtClean="0"/>
          </a:p>
          <a:p>
            <a:r>
              <a:rPr lang="tr-TR" dirty="0"/>
              <a:t>E</a:t>
            </a:r>
            <a:r>
              <a:rPr lang="en-GB" dirty="0" err="1" smtClean="0"/>
              <a:t>sansiyel</a:t>
            </a:r>
            <a:r>
              <a:rPr lang="en-GB" dirty="0" smtClean="0"/>
              <a:t> </a:t>
            </a:r>
            <a:r>
              <a:rPr lang="en-GB" dirty="0" err="1"/>
              <a:t>mikrobesinlerin</a:t>
            </a:r>
            <a:r>
              <a:rPr lang="en-GB" dirty="0"/>
              <a:t> </a:t>
            </a:r>
            <a:r>
              <a:rPr lang="en-GB" dirty="0" err="1"/>
              <a:t>emiliminde</a:t>
            </a:r>
            <a:r>
              <a:rPr lang="en-GB" dirty="0"/>
              <a:t> </a:t>
            </a:r>
            <a:r>
              <a:rPr lang="en-GB" dirty="0" err="1"/>
              <a:t>azalma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alımı</a:t>
            </a:r>
            <a:r>
              <a:rPr lang="en-GB" dirty="0"/>
              <a:t> </a:t>
            </a:r>
            <a:r>
              <a:rPr lang="en-GB" dirty="0" err="1"/>
              <a:t>yeterli</a:t>
            </a:r>
            <a:r>
              <a:rPr lang="en-GB" dirty="0"/>
              <a:t> mi </a:t>
            </a:r>
            <a:r>
              <a:rPr lang="en-GB" dirty="0" err="1"/>
              <a:t>değil</a:t>
            </a:r>
            <a:r>
              <a:rPr lang="en-GB" dirty="0"/>
              <a:t> mi ? </a:t>
            </a:r>
            <a:r>
              <a:rPr lang="en-GB" dirty="0">
                <a:sym typeface="Wingdings" panose="05000000000000000000" pitchFamily="2" charset="2"/>
              </a:rPr>
              <a:t> 24 </a:t>
            </a:r>
            <a:r>
              <a:rPr lang="en-GB" dirty="0" err="1">
                <a:sym typeface="Wingdings" panose="05000000000000000000" pitchFamily="2" charset="2"/>
              </a:rPr>
              <a:t>saatlik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yemek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anketi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7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48EE8-3730-4EC9-BD8A-7344804D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Kalsiyum Suplement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0A2E50-337A-4E12-A10E-F70C0569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ym typeface="Wingdings" panose="05000000000000000000" pitchFamily="2" charset="2"/>
              </a:rPr>
              <a:t>Uzun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süreli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kalsiyum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desteği</a:t>
            </a:r>
            <a:r>
              <a:rPr lang="en-GB" dirty="0">
                <a:sym typeface="Wingdings" panose="05000000000000000000" pitchFamily="2" charset="2"/>
              </a:rPr>
              <a:t> &amp; Demir </a:t>
            </a:r>
            <a:r>
              <a:rPr lang="en-GB" dirty="0" err="1">
                <a:sym typeface="Wingdings" panose="05000000000000000000" pitchFamily="2" charset="2"/>
              </a:rPr>
              <a:t>seviyesi</a:t>
            </a:r>
            <a:r>
              <a:rPr lang="en-GB" dirty="0">
                <a:sym typeface="Wingdings" panose="05000000000000000000" pitchFamily="2" charset="2"/>
              </a:rPr>
              <a:t>    </a:t>
            </a:r>
            <a:r>
              <a:rPr lang="en-GB" dirty="0" err="1">
                <a:sym typeface="Wingdings" panose="05000000000000000000" pitchFamily="2" charset="2"/>
              </a:rPr>
              <a:t>Yeterli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veri</a:t>
            </a:r>
            <a:r>
              <a:rPr lang="en-GB" dirty="0">
                <a:sym typeface="Wingdings" panose="05000000000000000000" pitchFamily="2" charset="2"/>
              </a:rPr>
              <a:t> yok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Kısa</a:t>
            </a:r>
            <a:r>
              <a:rPr lang="en-GB" dirty="0"/>
              <a:t> </a:t>
            </a:r>
            <a:r>
              <a:rPr lang="en-GB" dirty="0" err="1"/>
              <a:t>süreli</a:t>
            </a:r>
            <a:r>
              <a:rPr lang="en-GB" dirty="0"/>
              <a:t> </a:t>
            </a:r>
            <a:r>
              <a:rPr lang="en-GB" dirty="0" err="1"/>
              <a:t>etkileşimlerde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demir</a:t>
            </a:r>
            <a:r>
              <a:rPr lang="en-GB" dirty="0"/>
              <a:t> </a:t>
            </a:r>
            <a:r>
              <a:rPr lang="en-GB" dirty="0" err="1"/>
              <a:t>seviyesini</a:t>
            </a:r>
            <a:r>
              <a:rPr lang="en-GB" dirty="0"/>
              <a:t> </a:t>
            </a:r>
            <a:r>
              <a:rPr lang="en-GB" dirty="0" err="1"/>
              <a:t>düzenleyen</a:t>
            </a:r>
            <a:r>
              <a:rPr lang="en-GB" dirty="0"/>
              <a:t> </a:t>
            </a:r>
            <a:r>
              <a:rPr lang="en-GB" dirty="0" err="1"/>
              <a:t>mekanizmalar</a:t>
            </a:r>
            <a:r>
              <a:rPr lang="en-GB" dirty="0"/>
              <a:t> </a:t>
            </a:r>
            <a:r>
              <a:rPr lang="en-GB" dirty="0" err="1"/>
              <a:t>sayesinde</a:t>
            </a:r>
            <a:r>
              <a:rPr lang="en-GB" dirty="0"/>
              <a:t> </a:t>
            </a:r>
            <a:r>
              <a:rPr lang="en-GB" dirty="0" err="1"/>
              <a:t>klinik</a:t>
            </a:r>
            <a:r>
              <a:rPr lang="en-GB" dirty="0"/>
              <a:t> </a:t>
            </a:r>
            <a:r>
              <a:rPr lang="en-GB" dirty="0" err="1"/>
              <a:t>etki</a:t>
            </a:r>
            <a:r>
              <a:rPr lang="en-GB" dirty="0"/>
              <a:t> </a:t>
            </a:r>
            <a:r>
              <a:rPr lang="en-GB" dirty="0" err="1"/>
              <a:t>minimaldir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000" dirty="0"/>
              <a:t>(</a:t>
            </a:r>
            <a:r>
              <a:rPr lang="en-GB" sz="2000" dirty="0" err="1"/>
              <a:t>Lönnerdal</a:t>
            </a:r>
            <a:r>
              <a:rPr lang="en-GB" sz="2000" dirty="0"/>
              <a:t> B. Calcium and iron absorption—Mechanisms and public health relevance. </a:t>
            </a:r>
            <a:r>
              <a:rPr lang="en-GB" sz="2000" dirty="0" err="1"/>
              <a:t>Int</a:t>
            </a:r>
            <a:r>
              <a:rPr lang="en-GB" sz="2000" dirty="0"/>
              <a:t> J </a:t>
            </a:r>
            <a:r>
              <a:rPr lang="en-GB" sz="2000" dirty="0" err="1"/>
              <a:t>Vitam</a:t>
            </a:r>
            <a:r>
              <a:rPr lang="en-GB" sz="2000" dirty="0"/>
              <a:t> </a:t>
            </a:r>
            <a:r>
              <a:rPr lang="en-GB" sz="2000" dirty="0" err="1"/>
              <a:t>Nutr</a:t>
            </a:r>
            <a:r>
              <a:rPr lang="en-GB" sz="2000" dirty="0"/>
              <a:t> Res 2010;80:293–9)</a:t>
            </a:r>
            <a:br>
              <a:rPr lang="en-GB" sz="20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8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A6B1CAC-1956-4487-9958-6591D84D0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220" y="300658"/>
            <a:ext cx="9791700" cy="1454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94DB9E-B0BB-4789-8720-C9CBABF84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40" y="1026285"/>
            <a:ext cx="2519680" cy="72886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B55CB57-A8C0-4DE9-8498-077F4C96DE8D}"/>
              </a:ext>
            </a:extLst>
          </p:cNvPr>
          <p:cNvSpPr txBox="1">
            <a:spLocks/>
          </p:cNvSpPr>
          <p:nvPr/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tr-TR" dirty="0" smtClean="0"/>
              <a:t>*</a:t>
            </a:r>
            <a:r>
              <a:rPr lang="en-GB" dirty="0" smtClean="0"/>
              <a:t>13 </a:t>
            </a:r>
            <a:r>
              <a:rPr lang="en-GB" dirty="0" err="1"/>
              <a:t>çalışma</a:t>
            </a:r>
            <a:r>
              <a:rPr lang="en-GB" dirty="0"/>
              <a:t> - 15,730 </a:t>
            </a:r>
            <a:r>
              <a:rPr lang="en-GB" dirty="0" err="1"/>
              <a:t>kadın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C5348D0-46EF-42B0-A588-A7BC3F02D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083" y="3654216"/>
            <a:ext cx="6117021" cy="23568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FCDB53B-CC6C-4751-9619-C6AA1B68939A}"/>
              </a:ext>
            </a:extLst>
          </p:cNvPr>
          <p:cNvCxnSpPr>
            <a:cxnSpLocks/>
          </p:cNvCxnSpPr>
          <p:nvPr/>
        </p:nvCxnSpPr>
        <p:spPr>
          <a:xfrm>
            <a:off x="6802244" y="5464098"/>
            <a:ext cx="1809918" cy="968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02C28BD-D1AD-478C-84AC-90FB18D94132}"/>
              </a:ext>
            </a:extLst>
          </p:cNvPr>
          <p:cNvCxnSpPr>
            <a:cxnSpLocks/>
          </p:cNvCxnSpPr>
          <p:nvPr/>
        </p:nvCxnSpPr>
        <p:spPr>
          <a:xfrm>
            <a:off x="2587083" y="6011069"/>
            <a:ext cx="506339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8ACF6CA-BB39-4D2D-B820-0719583B5D20}"/>
              </a:ext>
            </a:extLst>
          </p:cNvPr>
          <p:cNvCxnSpPr>
            <a:cxnSpLocks/>
          </p:cNvCxnSpPr>
          <p:nvPr/>
        </p:nvCxnSpPr>
        <p:spPr>
          <a:xfrm flipV="1">
            <a:off x="2587083" y="5721587"/>
            <a:ext cx="6025079" cy="801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F8AC3F5-2918-4346-9A35-BB0D1596897C}"/>
              </a:ext>
            </a:extLst>
          </p:cNvPr>
          <p:cNvCxnSpPr>
            <a:cxnSpLocks/>
          </p:cNvCxnSpPr>
          <p:nvPr/>
        </p:nvCxnSpPr>
        <p:spPr>
          <a:xfrm>
            <a:off x="4861932" y="1371600"/>
            <a:ext cx="70252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1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05A5D-CC3E-497A-BADA-8E682050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A6B1CAC-1956-4487-9958-6591D84D0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220" y="300658"/>
            <a:ext cx="9791700" cy="1454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94DB9E-B0BB-4789-8720-C9CBABF84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40" y="1026285"/>
            <a:ext cx="2519680" cy="72886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B55CB57-A8C0-4DE9-8498-077F4C96DE8D}"/>
              </a:ext>
            </a:extLst>
          </p:cNvPr>
          <p:cNvSpPr txBox="1">
            <a:spLocks/>
          </p:cNvSpPr>
          <p:nvPr/>
        </p:nvSpPr>
        <p:spPr>
          <a:xfrm>
            <a:off x="1562100" y="1819620"/>
            <a:ext cx="10629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 –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doz</a:t>
            </a:r>
            <a:r>
              <a:rPr lang="en-GB" dirty="0"/>
              <a:t> </a:t>
            </a:r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desteği</a:t>
            </a:r>
            <a:r>
              <a:rPr lang="en-GB" dirty="0"/>
              <a:t> &amp; </a:t>
            </a:r>
            <a:r>
              <a:rPr lang="en-GB" dirty="0" err="1"/>
              <a:t>Plasebo</a:t>
            </a:r>
            <a:r>
              <a:rPr lang="en-GB" dirty="0"/>
              <a:t>: </a:t>
            </a:r>
            <a:r>
              <a:rPr lang="en-GB" dirty="0" err="1"/>
              <a:t>Yeterli</a:t>
            </a:r>
            <a:r>
              <a:rPr lang="en-GB" dirty="0"/>
              <a:t> / </a:t>
            </a:r>
            <a:r>
              <a:rPr lang="en-GB" dirty="0" err="1"/>
              <a:t>Yetersiz</a:t>
            </a:r>
            <a:r>
              <a:rPr lang="en-GB" dirty="0"/>
              <a:t> </a:t>
            </a:r>
            <a:r>
              <a:rPr lang="en-GB" dirty="0" err="1"/>
              <a:t>diyet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 –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doz</a:t>
            </a:r>
            <a:r>
              <a:rPr lang="en-GB" dirty="0"/>
              <a:t> </a:t>
            </a:r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desteği</a:t>
            </a:r>
            <a:r>
              <a:rPr lang="en-GB" dirty="0"/>
              <a:t> &amp; </a:t>
            </a:r>
            <a:r>
              <a:rPr lang="en-GB" dirty="0" err="1"/>
              <a:t>Plasebo</a:t>
            </a:r>
            <a:r>
              <a:rPr lang="en-GB" dirty="0"/>
              <a:t>: </a:t>
            </a:r>
            <a:r>
              <a:rPr lang="en-GB" dirty="0" err="1"/>
              <a:t>Hipertansiyon</a:t>
            </a:r>
            <a:r>
              <a:rPr lang="en-GB" dirty="0"/>
              <a:t> </a:t>
            </a:r>
            <a:r>
              <a:rPr lang="en-GB" dirty="0" err="1"/>
              <a:t>riski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 – </a:t>
            </a: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doz</a:t>
            </a:r>
            <a:r>
              <a:rPr lang="en-GB" dirty="0"/>
              <a:t> </a:t>
            </a:r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desteği</a:t>
            </a:r>
            <a:r>
              <a:rPr lang="en-GB" dirty="0"/>
              <a:t> &amp; </a:t>
            </a:r>
            <a:r>
              <a:rPr lang="en-GB" dirty="0" err="1"/>
              <a:t>Plasebo</a:t>
            </a:r>
            <a:r>
              <a:rPr lang="en-GB" dirty="0"/>
              <a:t>: </a:t>
            </a:r>
            <a:r>
              <a:rPr lang="en-GB" dirty="0" err="1"/>
              <a:t>Yalnız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vit</a:t>
            </a:r>
            <a:r>
              <a:rPr lang="en-GB" dirty="0"/>
              <a:t> </a:t>
            </a:r>
            <a:r>
              <a:rPr lang="en-GB" dirty="0" err="1"/>
              <a:t>desteği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EFAEE4-952F-460B-9F70-F5E54FB0A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7922" cy="6858000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0530D7AA-A454-47B0-8144-0C667466A088}"/>
              </a:ext>
            </a:extLst>
          </p:cNvPr>
          <p:cNvSpPr/>
          <p:nvPr/>
        </p:nvSpPr>
        <p:spPr>
          <a:xfrm>
            <a:off x="4048124" y="1339849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2812F8A7-858E-4328-9EDA-C0BDFE3B16E5}"/>
              </a:ext>
            </a:extLst>
          </p:cNvPr>
          <p:cNvSpPr/>
          <p:nvPr/>
        </p:nvSpPr>
        <p:spPr>
          <a:xfrm>
            <a:off x="4048123" y="2558256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0956D929-F93A-41B3-8E7D-BD5365A522BD}"/>
              </a:ext>
            </a:extLst>
          </p:cNvPr>
          <p:cNvSpPr/>
          <p:nvPr/>
        </p:nvSpPr>
        <p:spPr>
          <a:xfrm>
            <a:off x="4048123" y="3678237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06DD66D2-7B27-4D66-96FF-560097C655ED}"/>
              </a:ext>
            </a:extLst>
          </p:cNvPr>
          <p:cNvSpPr/>
          <p:nvPr/>
        </p:nvSpPr>
        <p:spPr>
          <a:xfrm>
            <a:off x="4048122" y="6045201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8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43F45-4B19-4DCA-AF68-3046C5B4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A53956-A273-405A-8504-E8F7028F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365125"/>
            <a:ext cx="9201150" cy="3952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917A49-0E52-4CF2-B9FB-C1FFFC80C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318000"/>
            <a:ext cx="87915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64CF5-EB6E-4230-838A-C53592CE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FF5F23-8B2A-47DB-B547-5C0C0419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8BFBF9-F7F5-4D46-8CC3-6F8CCCE8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34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A57A5A5D-99AE-4123-A9F3-0C578547B059}"/>
              </a:ext>
            </a:extLst>
          </p:cNvPr>
          <p:cNvSpPr/>
          <p:nvPr/>
        </p:nvSpPr>
        <p:spPr>
          <a:xfrm>
            <a:off x="3434108" y="3983793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6D0D1D32-C7E6-48AA-85EB-32B8B1AF80CC}"/>
              </a:ext>
            </a:extLst>
          </p:cNvPr>
          <p:cNvSpPr/>
          <p:nvPr/>
        </p:nvSpPr>
        <p:spPr>
          <a:xfrm>
            <a:off x="3434107" y="6301486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3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AF519-56F4-4E25-9410-99F56DA6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Kalsiyum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C6CEE-8EC8-49A9-BC87-3917CB89A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667250"/>
          </a:xfrm>
        </p:spPr>
        <p:txBody>
          <a:bodyPr>
            <a:normAutofit/>
          </a:bodyPr>
          <a:lstStyle/>
          <a:p>
            <a:r>
              <a:rPr lang="en-GB" dirty="0" err="1"/>
              <a:t>Vücutta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bol</a:t>
            </a:r>
            <a:r>
              <a:rPr lang="en-GB" dirty="0"/>
              <a:t> </a:t>
            </a:r>
            <a:r>
              <a:rPr lang="en-GB" dirty="0" err="1"/>
              <a:t>bulunan</a:t>
            </a:r>
            <a:r>
              <a:rPr lang="en-GB" dirty="0"/>
              <a:t> mineral</a:t>
            </a:r>
          </a:p>
          <a:p>
            <a:r>
              <a:rPr lang="en-GB" dirty="0" err="1"/>
              <a:t>Kemik</a:t>
            </a:r>
            <a:r>
              <a:rPr lang="en-GB" dirty="0"/>
              <a:t> </a:t>
            </a:r>
            <a:r>
              <a:rPr lang="en-GB" dirty="0" err="1"/>
              <a:t>formasyonu</a:t>
            </a:r>
            <a:r>
              <a:rPr lang="en-GB" dirty="0"/>
              <a:t>, </a:t>
            </a:r>
            <a:r>
              <a:rPr lang="en-GB" dirty="0" err="1"/>
              <a:t>kas</a:t>
            </a:r>
            <a:r>
              <a:rPr lang="en-GB" dirty="0"/>
              <a:t> </a:t>
            </a:r>
            <a:r>
              <a:rPr lang="en-GB" dirty="0" err="1"/>
              <a:t>kasılması</a:t>
            </a:r>
            <a:r>
              <a:rPr lang="en-GB" dirty="0"/>
              <a:t>, </a:t>
            </a:r>
            <a:r>
              <a:rPr lang="en-GB" dirty="0" err="1"/>
              <a:t>enzim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hormon</a:t>
            </a:r>
            <a:r>
              <a:rPr lang="en-GB" dirty="0"/>
              <a:t> </a:t>
            </a:r>
            <a:r>
              <a:rPr lang="en-GB" dirty="0" err="1"/>
              <a:t>fonksiyonları</a:t>
            </a:r>
            <a:endParaRPr lang="en-GB" dirty="0"/>
          </a:p>
          <a:p>
            <a:r>
              <a:rPr lang="en-GB" dirty="0" err="1"/>
              <a:t>Majör</a:t>
            </a:r>
            <a:r>
              <a:rPr lang="en-GB" dirty="0"/>
              <a:t> </a:t>
            </a:r>
            <a:r>
              <a:rPr lang="en-GB" dirty="0" err="1"/>
              <a:t>kısmı</a:t>
            </a:r>
            <a:r>
              <a:rPr lang="en-GB" dirty="0"/>
              <a:t> </a:t>
            </a:r>
            <a:r>
              <a:rPr lang="en-GB" dirty="0" err="1"/>
              <a:t>kemik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diş</a:t>
            </a:r>
            <a:endParaRPr lang="en-GB" dirty="0"/>
          </a:p>
          <a:p>
            <a:r>
              <a:rPr lang="en-GB" dirty="0"/>
              <a:t>%1 </a:t>
            </a:r>
            <a:r>
              <a:rPr lang="en-GB" dirty="0" err="1"/>
              <a:t>intraselüler</a:t>
            </a:r>
            <a:r>
              <a:rPr lang="en-GB" dirty="0"/>
              <a:t> </a:t>
            </a:r>
            <a:r>
              <a:rPr lang="en-GB" dirty="0" err="1"/>
              <a:t>yapılar</a:t>
            </a:r>
            <a:r>
              <a:rPr lang="en-GB" dirty="0"/>
              <a:t>, </a:t>
            </a:r>
            <a:r>
              <a:rPr lang="en-GB" dirty="0" err="1"/>
              <a:t>hücre</a:t>
            </a:r>
            <a:r>
              <a:rPr lang="en-GB" dirty="0"/>
              <a:t> membrane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ekstraselüler</a:t>
            </a:r>
            <a:r>
              <a:rPr lang="en-GB" dirty="0"/>
              <a:t> </a:t>
            </a:r>
            <a:r>
              <a:rPr lang="en-GB" dirty="0" err="1"/>
              <a:t>sıvı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fosfor</a:t>
            </a:r>
            <a:r>
              <a:rPr lang="en-GB" dirty="0"/>
              <a:t> </a:t>
            </a:r>
            <a:r>
              <a:rPr lang="en-GB" dirty="0" err="1"/>
              <a:t>emilimi</a:t>
            </a:r>
            <a:r>
              <a:rPr lang="en-GB" dirty="0"/>
              <a:t>; </a:t>
            </a:r>
            <a:r>
              <a:rPr lang="en-GB" dirty="0" err="1"/>
              <a:t>aktif</a:t>
            </a:r>
            <a:r>
              <a:rPr lang="en-GB" dirty="0"/>
              <a:t> </a:t>
            </a:r>
            <a:r>
              <a:rPr lang="en-GB" dirty="0" err="1"/>
              <a:t>transselüler</a:t>
            </a:r>
            <a:r>
              <a:rPr lang="en-GB" dirty="0"/>
              <a:t> D </a:t>
            </a:r>
            <a:r>
              <a:rPr lang="en-GB" dirty="0" err="1"/>
              <a:t>vitamini-bağımlı</a:t>
            </a:r>
            <a:r>
              <a:rPr lang="en-GB" dirty="0"/>
              <a:t> </a:t>
            </a:r>
            <a:r>
              <a:rPr lang="en-GB" dirty="0" err="1"/>
              <a:t>yol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gerçekleşir</a:t>
            </a:r>
            <a:r>
              <a:rPr lang="en-GB" dirty="0"/>
              <a:t> </a:t>
            </a:r>
            <a:r>
              <a:rPr lang="en-GB" sz="2200" dirty="0"/>
              <a:t>(Fleet &amp; Schoch, 2010; Heaney, 2008)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Gebelikte</a:t>
            </a:r>
            <a:r>
              <a:rPr lang="en-GB" dirty="0"/>
              <a:t> </a:t>
            </a:r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ihtiyacı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düzeydedir</a:t>
            </a:r>
            <a:r>
              <a:rPr lang="en-GB" dirty="0"/>
              <a:t>. </a:t>
            </a:r>
          </a:p>
          <a:p>
            <a:r>
              <a:rPr lang="en-GB" dirty="0" smtClean="0"/>
              <a:t>Ge</a:t>
            </a:r>
            <a:r>
              <a:rPr lang="tr-TR" dirty="0"/>
              <a:t>belikte fetal transfer</a:t>
            </a:r>
            <a:r>
              <a:rPr lang="en-GB" dirty="0"/>
              <a:t> </a:t>
            </a:r>
            <a:r>
              <a:rPr lang="tr-TR" dirty="0"/>
              <a:t>toplam</a:t>
            </a:r>
            <a:r>
              <a:rPr lang="en-GB" dirty="0"/>
              <a:t> ˜30 gram </a:t>
            </a:r>
            <a:r>
              <a:rPr lang="en-GB" sz="2000" dirty="0"/>
              <a:t>(Kovacs CS, 2011)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9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64CF5-EB6E-4230-838A-C53592CE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FF5F23-8B2A-47DB-B547-5C0C0419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F87447-5690-48C3-98B2-FA974B99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619125"/>
            <a:ext cx="9363075" cy="5619750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DB6B439E-E10C-42A5-B997-CC503B880A4A}"/>
              </a:ext>
            </a:extLst>
          </p:cNvPr>
          <p:cNvSpPr/>
          <p:nvPr/>
        </p:nvSpPr>
        <p:spPr>
          <a:xfrm>
            <a:off x="3848097" y="2151063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5C4F5791-4506-4CCF-AA14-FFFC71868699}"/>
              </a:ext>
            </a:extLst>
          </p:cNvPr>
          <p:cNvSpPr/>
          <p:nvPr/>
        </p:nvSpPr>
        <p:spPr>
          <a:xfrm>
            <a:off x="3848097" y="2989263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9A047451-77FA-4864-AB4B-93F80275DC3D}"/>
              </a:ext>
            </a:extLst>
          </p:cNvPr>
          <p:cNvSpPr/>
          <p:nvPr/>
        </p:nvSpPr>
        <p:spPr>
          <a:xfrm>
            <a:off x="3848096" y="3637757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8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A59C50-77CF-4334-945D-F05E21E5A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F0EBB6-82C6-41C3-8E6D-0D5DF8EF4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619125"/>
            <a:ext cx="9401175" cy="561975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D53DA348-9917-4CE8-AB1C-F72D370511C3}"/>
              </a:ext>
            </a:extLst>
          </p:cNvPr>
          <p:cNvSpPr/>
          <p:nvPr/>
        </p:nvSpPr>
        <p:spPr>
          <a:xfrm>
            <a:off x="3981447" y="2103438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14B7C875-CF3B-4153-A5E0-03193471F843}"/>
              </a:ext>
            </a:extLst>
          </p:cNvPr>
          <p:cNvSpPr/>
          <p:nvPr/>
        </p:nvSpPr>
        <p:spPr>
          <a:xfrm>
            <a:off x="3981447" y="4884738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53E01-A670-4EC7-A38B-5C685E0B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84B1C5-39CA-443B-A760-238A4DC0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E291A6-32E6-4DCD-A9C0-735F172D2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97" y="0"/>
            <a:ext cx="8839606" cy="685800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4ADCA673-7A6D-4395-8A84-4E84BFDE3CB6}"/>
              </a:ext>
            </a:extLst>
          </p:cNvPr>
          <p:cNvSpPr/>
          <p:nvPr/>
        </p:nvSpPr>
        <p:spPr>
          <a:xfrm>
            <a:off x="4143372" y="4494213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4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95D75B-9DFB-4DA0-B97E-F61B6BAF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0BDEA7-162C-45DE-8267-2A3CFC00A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319212"/>
            <a:ext cx="9182100" cy="4219575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1A9779C9-E670-4510-BAC6-3FB64EFCD153}"/>
              </a:ext>
            </a:extLst>
          </p:cNvPr>
          <p:cNvSpPr/>
          <p:nvPr/>
        </p:nvSpPr>
        <p:spPr>
          <a:xfrm>
            <a:off x="3943347" y="3027363"/>
            <a:ext cx="238125" cy="214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F8AC3F5-2918-4346-9A35-BB0D1596897C}"/>
              </a:ext>
            </a:extLst>
          </p:cNvPr>
          <p:cNvCxnSpPr>
            <a:cxnSpLocks/>
          </p:cNvCxnSpPr>
          <p:nvPr/>
        </p:nvCxnSpPr>
        <p:spPr>
          <a:xfrm>
            <a:off x="9043639" y="3241675"/>
            <a:ext cx="1543050" cy="1676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05A5D-CC3E-497A-BADA-8E682050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B55CB57-A8C0-4DE9-8498-077F4C96DE8D}"/>
              </a:ext>
            </a:extLst>
          </p:cNvPr>
          <p:cNvSpPr txBox="1">
            <a:spLocks/>
          </p:cNvSpPr>
          <p:nvPr/>
        </p:nvSpPr>
        <p:spPr>
          <a:xfrm>
            <a:off x="3072129" y="1356440"/>
            <a:ext cx="6047740" cy="1409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23 </a:t>
            </a:r>
            <a:r>
              <a:rPr lang="en-GB" dirty="0" err="1"/>
              <a:t>çalışma</a:t>
            </a:r>
            <a:r>
              <a:rPr lang="en-GB" dirty="0"/>
              <a:t>, 17,842 </a:t>
            </a:r>
            <a:r>
              <a:rPr lang="en-GB" dirty="0" err="1"/>
              <a:t>kadın</a:t>
            </a:r>
            <a:r>
              <a:rPr lang="en-GB" dirty="0"/>
              <a:t>, &lt;1000&lt; mg 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B49036-AA61-44E1-9784-61B168D54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321435"/>
            <a:ext cx="11572875" cy="140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94DB9E-B0BB-4789-8720-C9CBABF84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757" y="1045957"/>
            <a:ext cx="2519680" cy="728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91F626-A40E-466A-A7D6-7AF05C35F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416" y="3097054"/>
            <a:ext cx="6447165" cy="1834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762ED92-B4C9-4033-B879-890D46AAE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416" y="5079206"/>
            <a:ext cx="6447165" cy="130617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28DF308-2B2B-405D-A488-DD21FA32238B}"/>
              </a:ext>
            </a:extLst>
          </p:cNvPr>
          <p:cNvCxnSpPr>
            <a:cxnSpLocks/>
          </p:cNvCxnSpPr>
          <p:nvPr/>
        </p:nvCxnSpPr>
        <p:spPr>
          <a:xfrm>
            <a:off x="5238750" y="3925729"/>
            <a:ext cx="3962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F8AC3F5-2918-4346-9A35-BB0D1596897C}"/>
              </a:ext>
            </a:extLst>
          </p:cNvPr>
          <p:cNvCxnSpPr>
            <a:cxnSpLocks/>
          </p:cNvCxnSpPr>
          <p:nvPr/>
        </p:nvCxnSpPr>
        <p:spPr>
          <a:xfrm>
            <a:off x="2872416" y="4287679"/>
            <a:ext cx="33474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C919D40-1269-4128-AF8E-E6862F7A2CAD}"/>
              </a:ext>
            </a:extLst>
          </p:cNvPr>
          <p:cNvCxnSpPr>
            <a:cxnSpLocks/>
          </p:cNvCxnSpPr>
          <p:nvPr/>
        </p:nvCxnSpPr>
        <p:spPr>
          <a:xfrm>
            <a:off x="6781800" y="5745004"/>
            <a:ext cx="24193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7D425AC-A008-496D-92BE-763A3220B64C}"/>
              </a:ext>
            </a:extLst>
          </p:cNvPr>
          <p:cNvCxnSpPr>
            <a:cxnSpLocks/>
          </p:cNvCxnSpPr>
          <p:nvPr/>
        </p:nvCxnSpPr>
        <p:spPr>
          <a:xfrm>
            <a:off x="2952750" y="6059329"/>
            <a:ext cx="6248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36B1C5A-6DEA-4D44-8F2E-FA457F563E6B}"/>
              </a:ext>
            </a:extLst>
          </p:cNvPr>
          <p:cNvCxnSpPr>
            <a:cxnSpLocks/>
          </p:cNvCxnSpPr>
          <p:nvPr/>
        </p:nvCxnSpPr>
        <p:spPr>
          <a:xfrm>
            <a:off x="2952750" y="6329664"/>
            <a:ext cx="98107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1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985452-1382-479D-988B-A6E49E71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D754AA-A8AE-4B3E-8804-AA1FE2BA0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5C787C-02F0-4B37-A143-82D72964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046" y="49859"/>
            <a:ext cx="7641908" cy="6758282"/>
          </a:xfrm>
          <a:prstGeom prst="rect">
            <a:avLst/>
          </a:prstGeom>
        </p:spPr>
      </p:pic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xmlns="" id="{D2059F7C-E7BE-420B-885A-460B1746E96C}"/>
              </a:ext>
            </a:extLst>
          </p:cNvPr>
          <p:cNvSpPr/>
          <p:nvPr/>
        </p:nvSpPr>
        <p:spPr>
          <a:xfrm>
            <a:off x="5610225" y="809625"/>
            <a:ext cx="1228725" cy="1466850"/>
          </a:xfrm>
          <a:prstGeom prst="mathMultiply">
            <a:avLst/>
          </a:prstGeom>
          <a:gradFill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55000">
                <a:schemeClr val="accent2">
                  <a:tint val="60000"/>
                  <a:satMod val="20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D2F10-4B82-454B-A46D-C7C9F4C2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2D7EDB-9E85-4477-B467-86DE4A2D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CD3E3B-C2BD-4BA3-826E-DFE062D1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590550"/>
            <a:ext cx="7591425" cy="5676900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87FD9613-1D43-4270-B4DA-7CA745703BFE}"/>
              </a:ext>
            </a:extLst>
          </p:cNvPr>
          <p:cNvSpPr/>
          <p:nvPr/>
        </p:nvSpPr>
        <p:spPr>
          <a:xfrm>
            <a:off x="5610225" y="809625"/>
            <a:ext cx="1228725" cy="1466850"/>
          </a:xfrm>
          <a:prstGeom prst="mathMultiply">
            <a:avLst/>
          </a:prstGeom>
          <a:gradFill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55000">
                <a:schemeClr val="accent2">
                  <a:tint val="60000"/>
                  <a:satMod val="20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CC68A52-5859-4B15-9A19-013322DBF19A}"/>
              </a:ext>
            </a:extLst>
          </p:cNvPr>
          <p:cNvCxnSpPr>
            <a:cxnSpLocks/>
          </p:cNvCxnSpPr>
          <p:nvPr/>
        </p:nvCxnSpPr>
        <p:spPr>
          <a:xfrm>
            <a:off x="8505825" y="3925729"/>
            <a:ext cx="13144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1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BAD810-4CA2-462E-BF7B-6B2E9A12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DB7B33-CE6B-4938-BA3D-1EB97C641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647738-395B-494D-9270-2428532A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77" y="730250"/>
            <a:ext cx="8812245" cy="5397500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192C0F74-6CB4-49F8-8C42-8E28E0AB0A8D}"/>
              </a:ext>
            </a:extLst>
          </p:cNvPr>
          <p:cNvSpPr/>
          <p:nvPr/>
        </p:nvSpPr>
        <p:spPr>
          <a:xfrm>
            <a:off x="5610225" y="809625"/>
            <a:ext cx="1228725" cy="1466850"/>
          </a:xfrm>
          <a:prstGeom prst="mathMultiply">
            <a:avLst/>
          </a:prstGeom>
          <a:gradFill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55000">
                <a:schemeClr val="accent2">
                  <a:tint val="60000"/>
                  <a:satMod val="20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672A20-14EA-48FF-B0C8-DABF871AF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Ekim</a:t>
            </a:r>
            <a:r>
              <a:rPr lang="en-GB" dirty="0"/>
              <a:t> 2017, </a:t>
            </a:r>
            <a:r>
              <a:rPr lang="tr-TR" dirty="0" smtClean="0"/>
              <a:t>Meta-analiz</a:t>
            </a:r>
          </a:p>
          <a:p>
            <a:pPr marL="0" indent="0">
              <a:buNone/>
            </a:pPr>
            <a:r>
              <a:rPr lang="en-GB" dirty="0" smtClean="0"/>
              <a:t>27 RCT </a:t>
            </a:r>
            <a:r>
              <a:rPr lang="en-GB" dirty="0"/>
              <a:t>- 28.000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Pooled risk ratio (RR):</a:t>
            </a:r>
          </a:p>
          <a:p>
            <a:endParaRPr lang="en-GB" dirty="0"/>
          </a:p>
          <a:p>
            <a:r>
              <a:rPr lang="en-GB" dirty="0" err="1"/>
              <a:t>Kalsiyum</a:t>
            </a:r>
            <a:r>
              <a:rPr lang="en-GB" dirty="0"/>
              <a:t>     &amp;   </a:t>
            </a:r>
            <a:r>
              <a:rPr lang="en-GB" dirty="0" err="1"/>
              <a:t>Plasebo</a:t>
            </a:r>
            <a:r>
              <a:rPr lang="en-GB" dirty="0"/>
              <a:t>			0.54 (0.41, 0.70)</a:t>
            </a:r>
          </a:p>
          <a:p>
            <a:r>
              <a:rPr lang="en-GB" dirty="0"/>
              <a:t>Vitamin D   &amp;   </a:t>
            </a:r>
            <a:r>
              <a:rPr lang="en-GB" dirty="0" err="1"/>
              <a:t>Plasebo</a:t>
            </a:r>
            <a:r>
              <a:rPr lang="en-GB" dirty="0"/>
              <a:t> 			0.47 (0.24, 0.89) </a:t>
            </a:r>
          </a:p>
          <a:p>
            <a:r>
              <a:rPr lang="en-GB" dirty="0" err="1"/>
              <a:t>Kalsiyum</a:t>
            </a:r>
            <a:r>
              <a:rPr lang="en-GB" dirty="0"/>
              <a:t> + vitamin D &amp; </a:t>
            </a:r>
            <a:r>
              <a:rPr lang="en-GB" dirty="0" err="1"/>
              <a:t>Plasebo</a:t>
            </a:r>
            <a:r>
              <a:rPr lang="en-GB" dirty="0"/>
              <a:t> 	0.50 (0.32, 0.78) 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6D0169-7627-4E6A-9A8B-BEB3B23F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0"/>
            <a:ext cx="5707393" cy="221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0DB427-C877-4A44-AFD7-2034E09F1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7DEBF9-B1D9-4CB8-B513-F30EE5B1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681037"/>
            <a:ext cx="8442960" cy="2967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F0B1DD-2F6E-40DA-9464-E0DDB022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20" y="4293088"/>
            <a:ext cx="8442960" cy="1724729"/>
          </a:xfrm>
          <a:prstGeom prst="rect">
            <a:avLst/>
          </a:prstGeom>
        </p:spPr>
      </p:pic>
      <p:pic>
        <p:nvPicPr>
          <p:cNvPr id="10242" name="Picture 2" descr="pregnancy calcium ile ilgili gÃ¶rsel sonucu">
            <a:extLst>
              <a:ext uri="{FF2B5EF4-FFF2-40B4-BE49-F238E27FC236}">
                <a16:creationId xmlns:a16="http://schemas.microsoft.com/office/drawing/2014/main" xmlns="" id="{4296FF6D-F8F5-4ADC-B1E5-5C6EE4FE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2562317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E0A0E77-B8F8-41FB-914A-5D60201F7C66}"/>
              </a:ext>
            </a:extLst>
          </p:cNvPr>
          <p:cNvCxnSpPr>
            <a:cxnSpLocks/>
          </p:cNvCxnSpPr>
          <p:nvPr/>
        </p:nvCxnSpPr>
        <p:spPr>
          <a:xfrm>
            <a:off x="3514725" y="5163979"/>
            <a:ext cx="29718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0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AF519-56F4-4E25-9410-99F56DA6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Hipokalsemi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C6CEE-8EC8-49A9-BC87-3917CB89A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66725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 err="1" smtClean="0"/>
              <a:t>Osteopeni</a:t>
            </a:r>
            <a:r>
              <a:rPr lang="en-GB" dirty="0" smtClean="0"/>
              <a:t> </a:t>
            </a:r>
            <a:endParaRPr lang="tr-TR" dirty="0" smtClean="0"/>
          </a:p>
          <a:p>
            <a:r>
              <a:rPr lang="en-GB" dirty="0" smtClean="0"/>
              <a:t>tremor</a:t>
            </a:r>
            <a:r>
              <a:rPr lang="en-GB" dirty="0"/>
              <a:t>, </a:t>
            </a:r>
            <a:r>
              <a:rPr lang="en-GB" dirty="0" err="1"/>
              <a:t>parestezi</a:t>
            </a:r>
            <a:r>
              <a:rPr lang="en-GB" dirty="0"/>
              <a:t>, </a:t>
            </a:r>
            <a:r>
              <a:rPr lang="en-GB" dirty="0" err="1"/>
              <a:t>kas</a:t>
            </a:r>
            <a:r>
              <a:rPr lang="en-GB" dirty="0"/>
              <a:t> </a:t>
            </a:r>
            <a:r>
              <a:rPr lang="en-GB" dirty="0" err="1"/>
              <a:t>krampları</a:t>
            </a:r>
            <a:r>
              <a:rPr lang="en-GB" dirty="0"/>
              <a:t>, </a:t>
            </a:r>
            <a:r>
              <a:rPr lang="en-GB" dirty="0" smtClean="0"/>
              <a:t>tetanus </a:t>
            </a:r>
            <a:endParaRPr lang="tr-TR" dirty="0" smtClean="0"/>
          </a:p>
          <a:p>
            <a:r>
              <a:rPr lang="en-GB" dirty="0" err="1" smtClean="0"/>
              <a:t>düşük</a:t>
            </a:r>
            <a:r>
              <a:rPr lang="en-GB" dirty="0" smtClean="0"/>
              <a:t> </a:t>
            </a:r>
            <a:r>
              <a:rPr lang="en-GB" dirty="0" err="1"/>
              <a:t>doğum</a:t>
            </a:r>
            <a:r>
              <a:rPr lang="en-GB" dirty="0"/>
              <a:t> </a:t>
            </a:r>
            <a:r>
              <a:rPr lang="en-GB" dirty="0" err="1" smtClean="0"/>
              <a:t>ağırlığı</a:t>
            </a:r>
            <a:r>
              <a:rPr lang="en-GB" dirty="0" smtClean="0"/>
              <a:t>  </a:t>
            </a:r>
            <a:endParaRPr lang="tr-TR" dirty="0" smtClean="0"/>
          </a:p>
          <a:p>
            <a:r>
              <a:rPr lang="en-GB" dirty="0" err="1" smtClean="0"/>
              <a:t>fetal</a:t>
            </a:r>
            <a:r>
              <a:rPr lang="en-GB" dirty="0" smtClean="0"/>
              <a:t> </a:t>
            </a:r>
            <a:r>
              <a:rPr lang="tr-TR" dirty="0" smtClean="0"/>
              <a:t>kemik </a:t>
            </a:r>
            <a:r>
              <a:rPr lang="en-GB" dirty="0" err="1" smtClean="0"/>
              <a:t>mineralizasyon</a:t>
            </a:r>
            <a:r>
              <a:rPr lang="tr-TR" dirty="0" smtClean="0"/>
              <a:t>un</a:t>
            </a:r>
            <a:r>
              <a:rPr lang="en-GB" dirty="0" smtClean="0"/>
              <a:t>da </a:t>
            </a:r>
            <a:r>
              <a:rPr lang="tr-TR" dirty="0" smtClean="0"/>
              <a:t>azalma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8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002EA7-CF49-439D-8437-B9AD1CB58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34466D-AB8E-45B0-AA48-2209E41F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090" cy="6299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828F7CB-5378-46EC-AE61-216A209C6C2B}"/>
              </a:ext>
            </a:extLst>
          </p:cNvPr>
          <p:cNvCxnSpPr>
            <a:cxnSpLocks/>
          </p:cNvCxnSpPr>
          <p:nvPr/>
        </p:nvCxnSpPr>
        <p:spPr>
          <a:xfrm flipV="1">
            <a:off x="4438185" y="4538546"/>
            <a:ext cx="6501161" cy="111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D801D88-BE4E-4D9C-B949-1830BE74C210}"/>
              </a:ext>
            </a:extLst>
          </p:cNvPr>
          <p:cNvSpPr/>
          <p:nvPr/>
        </p:nvSpPr>
        <p:spPr>
          <a:xfrm>
            <a:off x="3911600" y="975365"/>
            <a:ext cx="2092960" cy="894069"/>
          </a:xfrm>
          <a:prstGeom prst="ellipse">
            <a:avLst/>
          </a:prstGeom>
          <a:noFill/>
          <a:ln w="38100">
            <a:solidFill>
              <a:schemeClr val="accent2">
                <a:satMod val="12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78470B4-6E46-446B-873E-1726586EF6D9}"/>
              </a:ext>
            </a:extLst>
          </p:cNvPr>
          <p:cNvSpPr/>
          <p:nvPr/>
        </p:nvSpPr>
        <p:spPr>
          <a:xfrm>
            <a:off x="6004560" y="770307"/>
            <a:ext cx="2854958" cy="1129332"/>
          </a:xfrm>
          <a:prstGeom prst="ellipse">
            <a:avLst/>
          </a:prstGeom>
          <a:noFill/>
          <a:ln w="38100">
            <a:solidFill>
              <a:schemeClr val="accent2">
                <a:satMod val="12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D007CB4-4A74-44E7-AB9A-9195DAF647B4}"/>
              </a:ext>
            </a:extLst>
          </p:cNvPr>
          <p:cNvSpPr/>
          <p:nvPr/>
        </p:nvSpPr>
        <p:spPr>
          <a:xfrm>
            <a:off x="9118297" y="847574"/>
            <a:ext cx="3023206" cy="1129332"/>
          </a:xfrm>
          <a:prstGeom prst="ellipse">
            <a:avLst/>
          </a:prstGeom>
          <a:noFill/>
          <a:ln w="38100">
            <a:solidFill>
              <a:schemeClr val="accent2">
                <a:satMod val="12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8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0C155-392F-4D1F-A645-3E5709F8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59047-B38F-4584-8167-4950738E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3342639"/>
            <a:ext cx="10172382" cy="3383281"/>
          </a:xfrm>
        </p:spPr>
        <p:txBody>
          <a:bodyPr>
            <a:noAutofit/>
          </a:bodyPr>
          <a:lstStyle/>
          <a:p>
            <a:r>
              <a:rPr lang="en-GB" sz="2200" dirty="0" err="1"/>
              <a:t>uNTX</a:t>
            </a:r>
            <a:r>
              <a:rPr lang="en-GB" sz="2200" dirty="0"/>
              <a:t>: (urine cross-linked N-telopeptides of type I collagen) </a:t>
            </a:r>
            <a:r>
              <a:rPr lang="en-GB" sz="2200" dirty="0" err="1"/>
              <a:t>kemik</a:t>
            </a:r>
            <a:r>
              <a:rPr lang="en-GB" sz="2200" dirty="0"/>
              <a:t> </a:t>
            </a:r>
            <a:r>
              <a:rPr lang="en-GB" sz="2200" dirty="0" err="1"/>
              <a:t>rezorpsiyonu</a:t>
            </a:r>
            <a:r>
              <a:rPr lang="en-GB" sz="2200" dirty="0"/>
              <a:t> </a:t>
            </a:r>
            <a:r>
              <a:rPr lang="en-GB" sz="2200" dirty="0" err="1"/>
              <a:t>göstergesi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28.haftada &lt;1000mg/</a:t>
            </a:r>
            <a:r>
              <a:rPr lang="en-GB" sz="2200" dirty="0" err="1"/>
              <a:t>gün</a:t>
            </a:r>
            <a:r>
              <a:rPr lang="en-GB" sz="2200" dirty="0"/>
              <a:t> </a:t>
            </a:r>
            <a:r>
              <a:rPr lang="en-GB" sz="2200" dirty="0" err="1"/>
              <a:t>kalsiyum</a:t>
            </a:r>
            <a:r>
              <a:rPr lang="en-GB" sz="2200" dirty="0"/>
              <a:t> </a:t>
            </a:r>
            <a:r>
              <a:rPr lang="en-GB" sz="2200" dirty="0" err="1"/>
              <a:t>desteği</a:t>
            </a:r>
            <a:r>
              <a:rPr lang="en-GB" sz="2200" dirty="0"/>
              <a:t> </a:t>
            </a:r>
            <a:r>
              <a:rPr lang="en-GB" sz="2200" dirty="0" err="1"/>
              <a:t>alanlarda</a:t>
            </a:r>
            <a:r>
              <a:rPr lang="en-GB" sz="2200" dirty="0"/>
              <a:t>, &gt;1000mg/</a:t>
            </a:r>
            <a:r>
              <a:rPr lang="en-GB" sz="2200" dirty="0" err="1"/>
              <a:t>gün’e</a:t>
            </a:r>
            <a:r>
              <a:rPr lang="en-GB" sz="2200" dirty="0"/>
              <a:t> </a:t>
            </a:r>
            <a:r>
              <a:rPr lang="en-GB" sz="2200" dirty="0" err="1"/>
              <a:t>göre</a:t>
            </a:r>
            <a:r>
              <a:rPr lang="en-GB" sz="2200" dirty="0"/>
              <a:t> </a:t>
            </a:r>
            <a:r>
              <a:rPr lang="en-GB" sz="2200" dirty="0" err="1"/>
              <a:t>uNTX</a:t>
            </a:r>
            <a:r>
              <a:rPr lang="en-GB" sz="2200" dirty="0"/>
              <a:t> </a:t>
            </a:r>
            <a:r>
              <a:rPr lang="en-GB" sz="2200" dirty="0" err="1"/>
              <a:t>seviyesindeki</a:t>
            </a:r>
            <a:r>
              <a:rPr lang="en-GB" sz="2200" dirty="0"/>
              <a:t> </a:t>
            </a:r>
            <a:r>
              <a:rPr lang="en-GB" sz="2200" dirty="0" err="1"/>
              <a:t>artış</a:t>
            </a:r>
            <a:r>
              <a:rPr lang="en-GB" sz="2200" dirty="0"/>
              <a:t> </a:t>
            </a:r>
            <a:r>
              <a:rPr lang="en-GB" sz="2200" dirty="0" err="1"/>
              <a:t>kış</a:t>
            </a:r>
            <a:r>
              <a:rPr lang="en-GB" sz="2200" dirty="0"/>
              <a:t> </a:t>
            </a:r>
            <a:r>
              <a:rPr lang="en-GB" sz="2200" dirty="0" err="1"/>
              <a:t>gebeliklerinde</a:t>
            </a:r>
            <a:r>
              <a:rPr lang="en-GB" sz="2200" dirty="0"/>
              <a:t> </a:t>
            </a:r>
            <a:r>
              <a:rPr lang="en-GB" sz="2200" dirty="0" err="1"/>
              <a:t>yaz</a:t>
            </a:r>
            <a:r>
              <a:rPr lang="en-GB" sz="2200" dirty="0"/>
              <a:t> </a:t>
            </a:r>
            <a:r>
              <a:rPr lang="en-GB" sz="2200" dirty="0" err="1"/>
              <a:t>gebeliklerine</a:t>
            </a:r>
            <a:r>
              <a:rPr lang="en-GB" sz="2200" dirty="0"/>
              <a:t> </a:t>
            </a:r>
            <a:r>
              <a:rPr lang="en-GB" sz="2200" dirty="0" err="1"/>
              <a:t>göre</a:t>
            </a:r>
            <a:r>
              <a:rPr lang="en-GB" sz="2200" dirty="0"/>
              <a:t> </a:t>
            </a:r>
            <a:r>
              <a:rPr lang="en-GB" sz="2200" dirty="0" err="1"/>
              <a:t>çok</a:t>
            </a:r>
            <a:r>
              <a:rPr lang="en-GB" sz="2200" dirty="0"/>
              <a:t> </a:t>
            </a:r>
            <a:r>
              <a:rPr lang="en-GB" sz="2200" dirty="0" err="1"/>
              <a:t>daha</a:t>
            </a:r>
            <a:r>
              <a:rPr lang="en-GB" sz="2200" dirty="0"/>
              <a:t> </a:t>
            </a:r>
            <a:r>
              <a:rPr lang="en-GB" sz="2200" dirty="0" err="1"/>
              <a:t>yüksektir</a:t>
            </a:r>
            <a:r>
              <a:rPr lang="en-GB" sz="2200" dirty="0"/>
              <a:t> (41.8 vs. 0.9%)</a:t>
            </a:r>
          </a:p>
          <a:p>
            <a:endParaRPr lang="en-GB" sz="2200" dirty="0"/>
          </a:p>
          <a:p>
            <a:r>
              <a:rPr lang="en-GB" sz="2200" dirty="0" err="1"/>
              <a:t>Kış</a:t>
            </a:r>
            <a:r>
              <a:rPr lang="en-GB" sz="2200" dirty="0"/>
              <a:t> </a:t>
            </a:r>
            <a:r>
              <a:rPr lang="en-GB" sz="2200" dirty="0" err="1"/>
              <a:t>mevsiminde</a:t>
            </a:r>
            <a:r>
              <a:rPr lang="en-GB" sz="2200" dirty="0"/>
              <a:t> </a:t>
            </a:r>
            <a:r>
              <a:rPr lang="en-GB" sz="2200" dirty="0" err="1"/>
              <a:t>kalsiyum</a:t>
            </a:r>
            <a:r>
              <a:rPr lang="en-GB" sz="2200" dirty="0"/>
              <a:t> </a:t>
            </a:r>
            <a:r>
              <a:rPr lang="en-GB" sz="2200" dirty="0" err="1"/>
              <a:t>desteğinin</a:t>
            </a:r>
            <a:r>
              <a:rPr lang="en-GB" sz="2200" dirty="0"/>
              <a:t> 200mg/</a:t>
            </a:r>
            <a:r>
              <a:rPr lang="en-GB" sz="2200" dirty="0" err="1"/>
              <a:t>gün</a:t>
            </a:r>
            <a:r>
              <a:rPr lang="en-GB" sz="2200" dirty="0"/>
              <a:t> </a:t>
            </a:r>
            <a:r>
              <a:rPr lang="en-GB" sz="2200" dirty="0" err="1"/>
              <a:t>arttırılması</a:t>
            </a:r>
            <a:r>
              <a:rPr lang="en-GB" sz="2200" dirty="0"/>
              <a:t> 28.hafta </a:t>
            </a:r>
            <a:r>
              <a:rPr lang="en-GB" sz="2200" dirty="0" err="1"/>
              <a:t>gebelikte</a:t>
            </a:r>
            <a:r>
              <a:rPr lang="en-GB" sz="2200" dirty="0"/>
              <a:t> </a:t>
            </a:r>
            <a:r>
              <a:rPr lang="en-GB" sz="2200" dirty="0" err="1"/>
              <a:t>uNTX</a:t>
            </a:r>
            <a:r>
              <a:rPr lang="en-GB" sz="2200" dirty="0"/>
              <a:t> </a:t>
            </a:r>
            <a:r>
              <a:rPr lang="en-GB" sz="2200" dirty="0" err="1"/>
              <a:t>seviyesinde</a:t>
            </a:r>
            <a:r>
              <a:rPr lang="en-GB" sz="2200" dirty="0"/>
              <a:t> %13.3 </a:t>
            </a:r>
            <a:r>
              <a:rPr lang="en-GB" sz="2200" dirty="0" err="1"/>
              <a:t>azalmaya</a:t>
            </a:r>
            <a:r>
              <a:rPr lang="en-GB" sz="2200" dirty="0"/>
              <a:t> </a:t>
            </a:r>
            <a:r>
              <a:rPr lang="en-GB" sz="2200" dirty="0" err="1"/>
              <a:t>denk</a:t>
            </a:r>
            <a:r>
              <a:rPr lang="en-GB" sz="2200" dirty="0"/>
              <a:t> </a:t>
            </a:r>
            <a:r>
              <a:rPr lang="en-GB" sz="2200" dirty="0" err="1"/>
              <a:t>gelir</a:t>
            </a:r>
            <a:r>
              <a:rPr lang="en-GB" sz="2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51EBD6-CEC0-4D1C-A2DE-AC7CDA3A8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23" y="436244"/>
            <a:ext cx="6761593" cy="2296795"/>
          </a:xfrm>
          <a:prstGeom prst="rect">
            <a:avLst/>
          </a:prstGeom>
        </p:spPr>
      </p:pic>
      <p:pic>
        <p:nvPicPr>
          <p:cNvPr id="11270" name="Picture 6" descr="bone resorption pregnancy ile ilgili gÃ¶rsel sonucu">
            <a:extLst>
              <a:ext uri="{FF2B5EF4-FFF2-40B4-BE49-F238E27FC236}">
                <a16:creationId xmlns:a16="http://schemas.microsoft.com/office/drawing/2014/main" xmlns="" id="{068F1B30-9376-40B1-9DA9-4C6B984B2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721" y="102790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05A5D-CC3E-497A-BADA-8E682050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336273"/>
            <a:ext cx="4714875" cy="1325563"/>
          </a:xfrm>
        </p:spPr>
        <p:txBody>
          <a:bodyPr/>
          <a:lstStyle/>
          <a:p>
            <a:r>
              <a:rPr lang="en-GB" dirty="0" err="1"/>
              <a:t>Laktasyon</a:t>
            </a:r>
            <a:r>
              <a:rPr lang="en-GB" dirty="0"/>
              <a:t> </a:t>
            </a:r>
            <a:r>
              <a:rPr lang="en-GB" dirty="0" err="1"/>
              <a:t>dönemi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B55CB57-A8C0-4DE9-8498-077F4C96DE8D}"/>
              </a:ext>
            </a:extLst>
          </p:cNvPr>
          <p:cNvSpPr txBox="1">
            <a:spLocks/>
          </p:cNvSpPr>
          <p:nvPr/>
        </p:nvSpPr>
        <p:spPr>
          <a:xfrm>
            <a:off x="1562100" y="1819620"/>
            <a:ext cx="10629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F792-B50D-4C79-A50C-4993D3D3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19620"/>
            <a:ext cx="9791700" cy="4351338"/>
          </a:xfrm>
        </p:spPr>
        <p:txBody>
          <a:bodyPr>
            <a:normAutofit/>
          </a:bodyPr>
          <a:lstStyle/>
          <a:p>
            <a:r>
              <a:rPr lang="en-GB" dirty="0"/>
              <a:t>Postpartum 12 ay </a:t>
            </a:r>
            <a:r>
              <a:rPr lang="en-GB" dirty="0" err="1"/>
              <a:t>boyunca</a:t>
            </a:r>
            <a:r>
              <a:rPr lang="en-GB" dirty="0"/>
              <a:t> 300 mg / 600 mg / 900 mg + </a:t>
            </a:r>
            <a:r>
              <a:rPr lang="en-GB" dirty="0" err="1"/>
              <a:t>vit</a:t>
            </a:r>
            <a:r>
              <a:rPr lang="en-GB" dirty="0"/>
              <a:t> D</a:t>
            </a:r>
          </a:p>
          <a:p>
            <a:endParaRPr lang="en-GB" dirty="0"/>
          </a:p>
          <a:p>
            <a:r>
              <a:rPr lang="en-GB" dirty="0"/>
              <a:t>Bone mineral density (DEXA) : </a:t>
            </a:r>
            <a:r>
              <a:rPr lang="en-GB" dirty="0" err="1"/>
              <a:t>tüm</a:t>
            </a:r>
            <a:r>
              <a:rPr lang="en-GB" dirty="0"/>
              <a:t> </a:t>
            </a:r>
            <a:r>
              <a:rPr lang="en-GB" dirty="0" err="1"/>
              <a:t>vücut</a:t>
            </a:r>
            <a:r>
              <a:rPr lang="en-GB" dirty="0"/>
              <a:t>, lumbar spine, </a:t>
            </a:r>
            <a:r>
              <a:rPr lang="en-GB" dirty="0" err="1"/>
              <a:t>kalça</a:t>
            </a:r>
            <a:endParaRPr lang="en-GB" dirty="0"/>
          </a:p>
          <a:p>
            <a:endParaRPr lang="en-GB" dirty="0"/>
          </a:p>
          <a:p>
            <a:r>
              <a:rPr lang="en-GB" dirty="0"/>
              <a:t>Baseline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hiçbir</a:t>
            </a:r>
            <a:r>
              <a:rPr lang="en-GB" dirty="0"/>
              <a:t> </a:t>
            </a:r>
            <a:r>
              <a:rPr lang="en-GB" dirty="0" err="1"/>
              <a:t>istatistiksel</a:t>
            </a:r>
            <a:r>
              <a:rPr lang="en-GB" dirty="0"/>
              <a:t> fark yok.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000" dirty="0"/>
              <a:t>Zhang, </a:t>
            </a:r>
            <a:r>
              <a:rPr lang="en-GB" sz="2000" dirty="0" err="1"/>
              <a:t>Zhe</a:t>
            </a:r>
            <a:r>
              <a:rPr lang="en-GB" sz="2000" dirty="0"/>
              <a:t>-Qing, et al. "The effects of different levels of calcium supplementation on the bone mineral status of postpartum lactating Chinese women: a 12-month randomised, double-blinded, controlled trial." </a:t>
            </a:r>
            <a:r>
              <a:rPr lang="en-GB" sz="2000" i="1" dirty="0"/>
              <a:t>British Journal of Nutrition</a:t>
            </a:r>
            <a:r>
              <a:rPr lang="en-GB" sz="2000" dirty="0"/>
              <a:t> 115.1 (2016): 24-31.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098" name="Picture 2" descr="pregnancy lactation ile ilgili gÃ¶rsel sonucu">
            <a:extLst>
              <a:ext uri="{FF2B5EF4-FFF2-40B4-BE49-F238E27FC236}">
                <a16:creationId xmlns:a16="http://schemas.microsoft.com/office/drawing/2014/main" xmlns="" id="{E519699C-F937-4882-99D5-16A62DA6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29145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98A35-B308-42FE-B30B-1B66199E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130" y="233680"/>
            <a:ext cx="1770380" cy="908368"/>
          </a:xfrm>
        </p:spPr>
        <p:txBody>
          <a:bodyPr/>
          <a:lstStyle/>
          <a:p>
            <a:r>
              <a:rPr lang="en-GB" dirty="0"/>
              <a:t>GDM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A80785D-614A-44A9-B6B6-F18D2F7E1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8079" y="612"/>
            <a:ext cx="6493921" cy="6857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6E9872-EFE4-430D-8834-45BB2BC838AA}"/>
              </a:ext>
            </a:extLst>
          </p:cNvPr>
          <p:cNvSpPr txBox="1"/>
          <p:nvPr/>
        </p:nvSpPr>
        <p:spPr>
          <a:xfrm>
            <a:off x="162560" y="1427732"/>
            <a:ext cx="5303520" cy="52014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2800" dirty="0" err="1"/>
              <a:t>Prekonsepsiyonel</a:t>
            </a:r>
            <a:r>
              <a:rPr lang="en-GB" sz="2800" dirty="0"/>
              <a:t> </a:t>
            </a:r>
            <a:r>
              <a:rPr lang="en-GB" sz="2800" dirty="0" err="1"/>
              <a:t>veya</a:t>
            </a:r>
            <a:r>
              <a:rPr lang="en-GB" sz="2800" dirty="0"/>
              <a:t> </a:t>
            </a:r>
            <a:r>
              <a:rPr lang="en-GB" sz="2800" dirty="0" err="1"/>
              <a:t>çok</a:t>
            </a:r>
            <a:r>
              <a:rPr lang="en-GB" sz="2800" dirty="0"/>
              <a:t> </a:t>
            </a:r>
            <a:r>
              <a:rPr lang="en-GB" sz="2800" dirty="0" err="1"/>
              <a:t>erken</a:t>
            </a:r>
            <a:r>
              <a:rPr lang="en-GB" sz="2800" dirty="0"/>
              <a:t> </a:t>
            </a:r>
            <a:r>
              <a:rPr lang="en-GB" sz="2800" dirty="0" err="1"/>
              <a:t>gebelikten</a:t>
            </a:r>
            <a:r>
              <a:rPr lang="en-GB" sz="2800" dirty="0"/>
              <a:t> </a:t>
            </a:r>
            <a:r>
              <a:rPr lang="en-GB" sz="2800" dirty="0" err="1"/>
              <a:t>itibaren</a:t>
            </a:r>
            <a:r>
              <a:rPr lang="en-GB" sz="2800" dirty="0"/>
              <a:t> ≥795 mg/</a:t>
            </a:r>
            <a:r>
              <a:rPr lang="en-GB" sz="2800" dirty="0" err="1"/>
              <a:t>gün</a:t>
            </a:r>
            <a:r>
              <a:rPr lang="en-GB" sz="2800" dirty="0"/>
              <a:t> Ca </a:t>
            </a:r>
            <a:r>
              <a:rPr lang="en-GB" sz="2800" dirty="0" err="1"/>
              <a:t>alanlarda</a:t>
            </a:r>
            <a:r>
              <a:rPr lang="en-GB" sz="2800" dirty="0"/>
              <a:t>, GDM </a:t>
            </a:r>
            <a:r>
              <a:rPr lang="en-GB" sz="2800" dirty="0" err="1"/>
              <a:t>riskinde</a:t>
            </a:r>
            <a:r>
              <a:rPr lang="en-GB" sz="2800" dirty="0"/>
              <a:t> %42 </a:t>
            </a:r>
            <a:r>
              <a:rPr lang="en-GB" sz="2800" dirty="0" err="1"/>
              <a:t>azalma</a:t>
            </a:r>
            <a:r>
              <a:rPr lang="en-GB" sz="2800" dirty="0"/>
              <a:t> </a:t>
            </a:r>
            <a:r>
              <a:rPr lang="en-GB" sz="2400" i="1" dirty="0"/>
              <a:t>(n = 3414)</a:t>
            </a:r>
            <a:endParaRPr lang="en-GB" sz="2800" i="1" dirty="0"/>
          </a:p>
          <a:p>
            <a:endParaRPr lang="en-GB" sz="2800" dirty="0"/>
          </a:p>
          <a:p>
            <a:r>
              <a:rPr lang="en-GB" sz="2800" dirty="0"/>
              <a:t>(RR = 0·58; 95 % CI 0·38, 0·90; P = 0·015)</a:t>
            </a:r>
            <a:br>
              <a:rPr lang="en-GB" sz="2800" dirty="0"/>
            </a:br>
            <a:endParaRPr lang="en-GB" sz="2800" dirty="0"/>
          </a:p>
          <a:p>
            <a:endParaRPr lang="en-GB" sz="2800" dirty="0"/>
          </a:p>
          <a:p>
            <a:r>
              <a:rPr lang="en-GB" sz="2000" dirty="0"/>
              <a:t>Osorio-</a:t>
            </a:r>
            <a:r>
              <a:rPr lang="en-GB" sz="2000" dirty="0" err="1"/>
              <a:t>Yáñez</a:t>
            </a:r>
            <a:r>
              <a:rPr lang="en-GB" sz="2000" dirty="0"/>
              <a:t>, Citlalli, et al. "Risk of gestational diabetes mellitus in relation to maternal dietary calcium intake." </a:t>
            </a:r>
            <a:r>
              <a:rPr lang="en-GB" sz="2000" i="1" dirty="0"/>
              <a:t>Public health nutrition</a:t>
            </a:r>
            <a:r>
              <a:rPr lang="en-GB" sz="2000" dirty="0"/>
              <a:t> 20.6 (2017): 1082-1089.</a:t>
            </a:r>
          </a:p>
        </p:txBody>
      </p:sp>
    </p:spTree>
    <p:extLst>
      <p:ext uri="{BB962C8B-B14F-4D97-AF65-F5344CB8AC3E}">
        <p14:creationId xmlns:p14="http://schemas.microsoft.com/office/powerpoint/2010/main" val="4278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C8137-9995-46A3-9839-DB103AF3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65125"/>
            <a:ext cx="4933950" cy="3616325"/>
          </a:xfrm>
        </p:spPr>
        <p:txBody>
          <a:bodyPr>
            <a:normAutofit/>
          </a:bodyPr>
          <a:lstStyle/>
          <a:p>
            <a:r>
              <a:rPr lang="en-GB" sz="5400" dirty="0" err="1"/>
              <a:t>Teşekkürler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2164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4" y="365125"/>
            <a:ext cx="9867901" cy="1325563"/>
          </a:xfrm>
        </p:spPr>
        <p:txBody>
          <a:bodyPr>
            <a:normAutofit/>
          </a:bodyPr>
          <a:lstStyle/>
          <a:p>
            <a:r>
              <a:rPr lang="en-US" dirty="0" err="1"/>
              <a:t>Gebelik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kalsiyum</a:t>
            </a:r>
            <a:r>
              <a:rPr lang="en-US" dirty="0"/>
              <a:t> </a:t>
            </a:r>
            <a:r>
              <a:rPr lang="en-US" dirty="0" err="1"/>
              <a:t>desteğinin</a:t>
            </a:r>
            <a:r>
              <a:rPr lang="en-US" dirty="0"/>
              <a:t> </a:t>
            </a:r>
            <a:r>
              <a:rPr lang="en-US" dirty="0" err="1"/>
              <a:t>rasyoneli</a:t>
            </a:r>
            <a:endParaRPr lang="en-US" dirty="0"/>
          </a:p>
        </p:txBody>
      </p:sp>
      <p:graphicFrame>
        <p:nvGraphicFramePr>
          <p:cNvPr id="9" name="Content Placeholder 8" descr="Basic target showing 3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1516337"/>
              </p:ext>
            </p:extLst>
          </p:nvPr>
        </p:nvGraphicFramePr>
        <p:xfrm>
          <a:off x="1966039" y="1690688"/>
          <a:ext cx="8097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5BC83-8119-43EA-A681-7FB2189F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9D74D-775F-4AD7-AEA6-A71EFA71A4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1D73CF-A68C-4426-BCF8-78C926745B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mayan indians guatemala ile ilgili gÃ¶rsel sonucu">
            <a:extLst>
              <a:ext uri="{FF2B5EF4-FFF2-40B4-BE49-F238E27FC236}">
                <a16:creationId xmlns:a16="http://schemas.microsoft.com/office/drawing/2014/main" xmlns="" id="{3B562B0B-60AA-443B-8D93-5FB99F28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5" y="365125"/>
            <a:ext cx="4162424" cy="312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yan indians ile ilgili gÃ¶rsel sonucu">
            <a:extLst>
              <a:ext uri="{FF2B5EF4-FFF2-40B4-BE49-F238E27FC236}">
                <a16:creationId xmlns:a16="http://schemas.microsoft.com/office/drawing/2014/main" xmlns="" id="{F3EF47AA-C997-4E3C-9F4D-B0EFFBF3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9" y="2357439"/>
            <a:ext cx="2890836" cy="42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yan indians guatemala corn ile ilgili gÃ¶rsel sonucu">
            <a:extLst>
              <a:ext uri="{FF2B5EF4-FFF2-40B4-BE49-F238E27FC236}">
                <a16:creationId xmlns:a16="http://schemas.microsoft.com/office/drawing/2014/main" xmlns="" id="{516F5E97-1CE9-4383-8D56-6ECC176F0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43025"/>
            <a:ext cx="6096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Ä°lgili resim">
            <a:extLst>
              <a:ext uri="{FF2B5EF4-FFF2-40B4-BE49-F238E27FC236}">
                <a16:creationId xmlns:a16="http://schemas.microsoft.com/office/drawing/2014/main" xmlns="" id="{C4AAF18F-1D43-481B-BEFD-2C331E46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83" y="365125"/>
            <a:ext cx="7977186" cy="59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CC107-4E89-4692-96D5-454B7C62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320" y="365125"/>
            <a:ext cx="333248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err="1"/>
              <a:t>Kalsiyum</a:t>
            </a:r>
            <a:r>
              <a:rPr lang="en-GB" dirty="0"/>
              <a:t> ~ </a:t>
            </a:r>
            <a:r>
              <a:rPr lang="en-GB" dirty="0" err="1"/>
              <a:t>Preeklampsi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C8EFB7-0BE0-41ED-8F93-78A58C33A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18" y="2738039"/>
            <a:ext cx="4363720" cy="954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Belizan</a:t>
            </a:r>
            <a:r>
              <a:rPr lang="en-GB" dirty="0"/>
              <a:t>, 1980</a:t>
            </a:r>
          </a:p>
          <a:p>
            <a:pPr marL="0" indent="0">
              <a:buNone/>
            </a:pPr>
            <a:r>
              <a:rPr lang="en-GB" dirty="0"/>
              <a:t>Mayan </a:t>
            </a:r>
            <a:r>
              <a:rPr lang="en-GB" dirty="0" err="1"/>
              <a:t>Yerlileri</a:t>
            </a:r>
            <a:r>
              <a:rPr lang="en-GB" dirty="0"/>
              <a:t>, Guatemala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589BB2-76E7-4C3A-A6F4-DBD5F2ACE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18" y="365125"/>
            <a:ext cx="4936966" cy="2067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51FEFF-A0A7-43E6-A4EB-9F30A692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647" y="2359027"/>
            <a:ext cx="4695825" cy="44386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00B7ABE-BC8E-46EA-A563-EC77E754D914}"/>
              </a:ext>
            </a:extLst>
          </p:cNvPr>
          <p:cNvCxnSpPr>
            <a:cxnSpLocks/>
          </p:cNvCxnSpPr>
          <p:nvPr/>
        </p:nvCxnSpPr>
        <p:spPr>
          <a:xfrm>
            <a:off x="7437120" y="6599312"/>
            <a:ext cx="3332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797E94-F6B6-4B2C-B331-D2CC8DD19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18" y="3998420"/>
            <a:ext cx="4695824" cy="27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CC107-4E89-4692-96D5-454B7C62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Kalsiyum</a:t>
            </a:r>
            <a:r>
              <a:rPr lang="en-GB" dirty="0"/>
              <a:t> ~ </a:t>
            </a:r>
            <a:r>
              <a:rPr lang="en-GB" dirty="0" err="1"/>
              <a:t>Preeklampsi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C9F20-42CD-4429-BFB0-464E858A9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25625"/>
            <a:ext cx="10497820" cy="4351338"/>
          </a:xfrm>
        </p:spPr>
        <p:txBody>
          <a:bodyPr>
            <a:normAutofit/>
          </a:bodyPr>
          <a:lstStyle/>
          <a:p>
            <a:r>
              <a:rPr lang="en-GB" dirty="0" err="1" smtClean="0"/>
              <a:t>Etiyopya</a:t>
            </a:r>
            <a:r>
              <a:rPr lang="en-GB" dirty="0" smtClean="0"/>
              <a:t> </a:t>
            </a:r>
            <a:r>
              <a:rPr lang="en-GB" dirty="0"/>
              <a:t>(Hamlin 1962), </a:t>
            </a:r>
            <a:r>
              <a:rPr lang="en-GB" dirty="0" err="1"/>
              <a:t>Belizan</a:t>
            </a:r>
            <a:r>
              <a:rPr lang="en-GB" dirty="0"/>
              <a:t> 1988; Hamlin 1952; </a:t>
            </a:r>
            <a:r>
              <a:rPr lang="en-GB" dirty="0" err="1"/>
              <a:t>Repke</a:t>
            </a:r>
            <a:r>
              <a:rPr lang="en-GB" dirty="0"/>
              <a:t> 1991; </a:t>
            </a:r>
            <a:r>
              <a:rPr lang="en-GB" dirty="0" err="1"/>
              <a:t>Villar</a:t>
            </a:r>
            <a:r>
              <a:rPr lang="en-GB" dirty="0"/>
              <a:t> 1983; </a:t>
            </a:r>
            <a:r>
              <a:rPr lang="en-GB" dirty="0" err="1"/>
              <a:t>Villar</a:t>
            </a:r>
            <a:r>
              <a:rPr lang="en-GB" dirty="0"/>
              <a:t> 1987; </a:t>
            </a:r>
            <a:r>
              <a:rPr lang="en-GB" dirty="0" err="1"/>
              <a:t>Villar</a:t>
            </a:r>
            <a:r>
              <a:rPr lang="en-GB" dirty="0"/>
              <a:t> 1993</a:t>
            </a:r>
          </a:p>
          <a:p>
            <a:r>
              <a:rPr lang="en-GB" dirty="0" err="1"/>
              <a:t>Preeklampsi</a:t>
            </a:r>
            <a:r>
              <a:rPr lang="en-GB" dirty="0"/>
              <a:t> ~ </a:t>
            </a:r>
            <a:r>
              <a:rPr lang="en-GB" dirty="0" err="1"/>
              <a:t>Hipokalsiüri</a:t>
            </a:r>
            <a:r>
              <a:rPr lang="en-GB" dirty="0"/>
              <a:t> (Segovia 2004)</a:t>
            </a:r>
          </a:p>
          <a:p>
            <a:r>
              <a:rPr lang="en-GB" dirty="0" err="1"/>
              <a:t>Preeklampsi</a:t>
            </a:r>
            <a:r>
              <a:rPr lang="en-GB" dirty="0"/>
              <a:t> ~ </a:t>
            </a: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idrar</a:t>
            </a:r>
            <a:r>
              <a:rPr lang="en-GB" dirty="0"/>
              <a:t> </a:t>
            </a:r>
            <a:r>
              <a:rPr lang="en-GB" dirty="0" err="1"/>
              <a:t>kalsiyum</a:t>
            </a:r>
            <a:r>
              <a:rPr lang="en-GB" dirty="0"/>
              <a:t> / </a:t>
            </a:r>
            <a:r>
              <a:rPr lang="en-GB" dirty="0" err="1"/>
              <a:t>kreatinin</a:t>
            </a:r>
            <a:r>
              <a:rPr lang="en-GB" dirty="0"/>
              <a:t> (</a:t>
            </a:r>
            <a:r>
              <a:rPr lang="en-GB" dirty="0" err="1"/>
              <a:t>Kazerooni</a:t>
            </a:r>
            <a:r>
              <a:rPr lang="en-GB" dirty="0"/>
              <a:t> 2003)</a:t>
            </a:r>
          </a:p>
          <a:p>
            <a:r>
              <a:rPr lang="en-GB" dirty="0" err="1"/>
              <a:t>Preeklampsi</a:t>
            </a:r>
            <a:r>
              <a:rPr lang="en-GB" dirty="0"/>
              <a:t> ~ </a:t>
            </a:r>
            <a:r>
              <a:rPr lang="en-GB" dirty="0" err="1"/>
              <a:t>hipokalsemi</a:t>
            </a:r>
            <a:r>
              <a:rPr lang="en-GB" dirty="0"/>
              <a:t> (</a:t>
            </a:r>
            <a:r>
              <a:rPr lang="en-GB" dirty="0" err="1"/>
              <a:t>Kumru</a:t>
            </a:r>
            <a:r>
              <a:rPr lang="en-GB" dirty="0"/>
              <a:t> 2003)</a:t>
            </a:r>
          </a:p>
          <a:p>
            <a:r>
              <a:rPr lang="en-GB" dirty="0" err="1"/>
              <a:t>Preeklampsi</a:t>
            </a:r>
            <a:r>
              <a:rPr lang="en-GB" dirty="0"/>
              <a:t> ~ </a:t>
            </a: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plazma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membranöz</a:t>
            </a:r>
            <a:r>
              <a:rPr lang="en-GB" dirty="0"/>
              <a:t> </a:t>
            </a:r>
            <a:r>
              <a:rPr lang="en-GB" dirty="0" err="1"/>
              <a:t>kalsiyum</a:t>
            </a:r>
            <a:r>
              <a:rPr lang="en-GB" dirty="0"/>
              <a:t> (</a:t>
            </a:r>
            <a:r>
              <a:rPr lang="en-GB" dirty="0" err="1"/>
              <a:t>Kisters</a:t>
            </a:r>
            <a:r>
              <a:rPr lang="en-GB" dirty="0"/>
              <a:t> 2000)</a:t>
            </a:r>
          </a:p>
          <a:p>
            <a:r>
              <a:rPr lang="en-GB" dirty="0" err="1"/>
              <a:t>Preeklampsi</a:t>
            </a:r>
            <a:r>
              <a:rPr lang="en-GB" dirty="0"/>
              <a:t> ~ </a:t>
            </a:r>
            <a:r>
              <a:rPr lang="en-GB" dirty="0" err="1"/>
              <a:t>azalmış</a:t>
            </a:r>
            <a:r>
              <a:rPr lang="en-GB" dirty="0"/>
              <a:t> </a:t>
            </a:r>
            <a:r>
              <a:rPr lang="en-GB" dirty="0" err="1"/>
              <a:t>süt</a:t>
            </a:r>
            <a:r>
              <a:rPr lang="en-GB" dirty="0"/>
              <a:t> </a:t>
            </a:r>
            <a:r>
              <a:rPr lang="en-GB" dirty="0" err="1"/>
              <a:t>içimi</a:t>
            </a:r>
            <a:r>
              <a:rPr lang="en-GB" dirty="0"/>
              <a:t> (</a:t>
            </a:r>
            <a:r>
              <a:rPr lang="en-GB" dirty="0" err="1"/>
              <a:t>Duvekot</a:t>
            </a:r>
            <a:r>
              <a:rPr lang="en-GB" dirty="0"/>
              <a:t> 2002)</a:t>
            </a:r>
          </a:p>
          <a:p>
            <a:r>
              <a:rPr lang="en-GB" dirty="0" err="1"/>
              <a:t>Eklampsi</a:t>
            </a:r>
            <a:r>
              <a:rPr lang="en-GB" dirty="0"/>
              <a:t> ~ </a:t>
            </a:r>
            <a:r>
              <a:rPr lang="en-GB" dirty="0" err="1"/>
              <a:t>hipokalsemi</a:t>
            </a:r>
            <a:r>
              <a:rPr lang="en-GB" dirty="0"/>
              <a:t> (</a:t>
            </a:r>
            <a:r>
              <a:rPr lang="en-GB" dirty="0" err="1"/>
              <a:t>Isezuo</a:t>
            </a:r>
            <a:r>
              <a:rPr lang="en-GB" dirty="0"/>
              <a:t> 2004).</a:t>
            </a:r>
          </a:p>
        </p:txBody>
      </p:sp>
    </p:spTree>
    <p:extLst>
      <p:ext uri="{BB962C8B-B14F-4D97-AF65-F5344CB8AC3E}">
        <p14:creationId xmlns:p14="http://schemas.microsoft.com/office/powerpoint/2010/main" val="13335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ECC107-4E89-4692-96D5-454B7C62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Kalsiyum</a:t>
            </a:r>
            <a:r>
              <a:rPr lang="en-GB" dirty="0"/>
              <a:t> ~ </a:t>
            </a:r>
            <a:r>
              <a:rPr lang="en-GB" dirty="0" err="1"/>
              <a:t>Preeklampsi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C9F20-42CD-4429-BFB0-464E858A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Belizan</a:t>
            </a:r>
            <a:r>
              <a:rPr lang="en-GB" dirty="0" smtClean="0"/>
              <a:t> </a:t>
            </a:r>
            <a:r>
              <a:rPr lang="en-GB" dirty="0"/>
              <a:t>1988:	</a:t>
            </a: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</a:t>
            </a:r>
            <a:r>
              <a:rPr lang="en-GB" dirty="0" err="1"/>
              <a:t>Paratiroid</a:t>
            </a:r>
            <a:r>
              <a:rPr lang="en-GB" dirty="0"/>
              <a:t> </a:t>
            </a:r>
            <a:r>
              <a:rPr lang="en-GB" dirty="0" err="1"/>
              <a:t>hormon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renin </a:t>
            </a:r>
            <a:r>
              <a:rPr lang="en-GB" dirty="0" err="1"/>
              <a:t>salımı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vasküler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düz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kasta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intraselüler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kalsiyumda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artış</a:t>
            </a:r>
            <a:r>
              <a:rPr lang="en-GB" dirty="0">
                <a:sym typeface="Wingdings" panose="05000000000000000000" pitchFamily="2" charset="2"/>
              </a:rPr>
              <a:t>  </a:t>
            </a:r>
            <a:r>
              <a:rPr lang="en-GB" dirty="0" err="1">
                <a:sym typeface="Wingdings" panose="05000000000000000000" pitchFamily="2" charset="2"/>
              </a:rPr>
              <a:t>vazokonstriksiyon</a:t>
            </a: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>
                <a:sym typeface="Wingdings" panose="05000000000000000000" pitchFamily="2" charset="2"/>
              </a:rPr>
              <a:t>Villar</a:t>
            </a:r>
            <a:r>
              <a:rPr lang="en-GB" dirty="0">
                <a:sym typeface="Wingdings" panose="05000000000000000000" pitchFamily="2" charset="2"/>
              </a:rPr>
              <a:t> 1990:		</a:t>
            </a:r>
            <a:r>
              <a:rPr lang="en-GB" dirty="0" err="1">
                <a:sym typeface="Wingdings" panose="05000000000000000000" pitchFamily="2" charset="2"/>
              </a:rPr>
              <a:t>Kalsiyum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desteği</a:t>
            </a:r>
            <a:r>
              <a:rPr lang="en-GB" dirty="0">
                <a:sym typeface="Wingdings" panose="05000000000000000000" pitchFamily="2" charset="2"/>
              </a:rPr>
              <a:t>  </a:t>
            </a:r>
            <a:r>
              <a:rPr lang="en-GB" dirty="0" err="1">
                <a:sym typeface="Wingdings" panose="05000000000000000000" pitchFamily="2" charset="2"/>
              </a:rPr>
              <a:t>uterin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düz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kas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kontraktilitesinde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azalma</a:t>
            </a:r>
            <a:r>
              <a:rPr lang="en-GB" dirty="0">
                <a:sym typeface="Wingdings" panose="05000000000000000000" pitchFamily="2" charset="2"/>
              </a:rPr>
              <a:t>   preterm </a:t>
            </a:r>
            <a:r>
              <a:rPr lang="en-GB" dirty="0" err="1">
                <a:sym typeface="Wingdings" panose="05000000000000000000" pitchFamily="2" charset="2"/>
              </a:rPr>
              <a:t>doğumda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azalma</a:t>
            </a: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endParaRPr lang="en-GB" dirty="0">
              <a:sym typeface="Wingdings" panose="05000000000000000000" pitchFamily="2" charset="2"/>
            </a:endParaRPr>
          </a:p>
          <a:p>
            <a:r>
              <a:rPr lang="en-GB" dirty="0" err="1"/>
              <a:t>Hofmeyr</a:t>
            </a:r>
            <a:r>
              <a:rPr lang="en-GB" dirty="0"/>
              <a:t> 2008:	</a:t>
            </a:r>
            <a:r>
              <a:rPr lang="en-GB" dirty="0" err="1"/>
              <a:t>Gebeliğin</a:t>
            </a:r>
            <a:r>
              <a:rPr lang="en-GB" dirty="0"/>
              <a:t> </a:t>
            </a:r>
            <a:r>
              <a:rPr lang="en-GB" dirty="0" err="1"/>
              <a:t>ikinci</a:t>
            </a:r>
            <a:r>
              <a:rPr lang="en-GB" dirty="0"/>
              <a:t> </a:t>
            </a:r>
            <a:r>
              <a:rPr lang="en-GB" dirty="0" err="1"/>
              <a:t>yarısında</a:t>
            </a:r>
            <a:r>
              <a:rPr lang="en-GB" dirty="0"/>
              <a:t> </a:t>
            </a:r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desteği</a:t>
            </a:r>
            <a:r>
              <a:rPr lang="en-GB" dirty="0"/>
              <a:t> </a:t>
            </a:r>
            <a:r>
              <a:rPr lang="en-GB" dirty="0" err="1"/>
              <a:t>preeklampsiye</a:t>
            </a:r>
            <a:r>
              <a:rPr lang="en-GB" dirty="0"/>
              <a:t> </a:t>
            </a:r>
            <a:r>
              <a:rPr lang="en-GB" dirty="0" err="1"/>
              <a:t>bağlı</a:t>
            </a:r>
            <a:r>
              <a:rPr lang="en-GB" dirty="0"/>
              <a:t> </a:t>
            </a:r>
            <a:r>
              <a:rPr lang="en-GB" dirty="0" err="1"/>
              <a:t>endotelyal</a:t>
            </a:r>
            <a:r>
              <a:rPr lang="en-GB" dirty="0"/>
              <a:t> </a:t>
            </a:r>
            <a:r>
              <a:rPr lang="en-GB" dirty="0" err="1"/>
              <a:t>hasarı</a:t>
            </a:r>
            <a:r>
              <a:rPr lang="en-GB" dirty="0"/>
              <a:t> </a:t>
            </a:r>
            <a:r>
              <a:rPr lang="en-GB" dirty="0" err="1"/>
              <a:t>önlemekten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basıncında</a:t>
            </a:r>
            <a:r>
              <a:rPr lang="en-GB" dirty="0"/>
              <a:t> </a:t>
            </a:r>
            <a:r>
              <a:rPr lang="en-GB" dirty="0" err="1"/>
              <a:t>direk</a:t>
            </a:r>
            <a:r>
              <a:rPr lang="en-GB" dirty="0"/>
              <a:t> </a:t>
            </a:r>
            <a:r>
              <a:rPr lang="en-GB" dirty="0" err="1"/>
              <a:t>azalma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etki</a:t>
            </a:r>
            <a:r>
              <a:rPr lang="en-GB" dirty="0"/>
              <a:t> </a:t>
            </a:r>
            <a:r>
              <a:rPr lang="en-GB" dirty="0" err="1"/>
              <a:t>eder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r>
              <a:rPr lang="en-GB" dirty="0" err="1">
                <a:sym typeface="Wingdings" panose="05000000000000000000" pitchFamily="2" charset="2"/>
              </a:rPr>
              <a:t>Carroli</a:t>
            </a:r>
            <a:r>
              <a:rPr lang="en-GB" dirty="0">
                <a:sym typeface="Wingdings" panose="05000000000000000000" pitchFamily="2" charset="2"/>
              </a:rPr>
              <a:t> 2010:	</a:t>
            </a:r>
            <a:r>
              <a:rPr lang="en-GB" dirty="0" err="1" smtClean="0">
                <a:sym typeface="Wingdings" panose="05000000000000000000" pitchFamily="2" charset="2"/>
              </a:rPr>
              <a:t>Kalsiyum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desteği</a:t>
            </a:r>
            <a:r>
              <a:rPr lang="en-GB" dirty="0">
                <a:sym typeface="Wingdings" panose="05000000000000000000" pitchFamily="2" charset="2"/>
              </a:rPr>
              <a:t>  </a:t>
            </a:r>
            <a:r>
              <a:rPr lang="en-GB" dirty="0" err="1">
                <a:sym typeface="Wingdings" panose="05000000000000000000" pitchFamily="2" charset="2"/>
              </a:rPr>
              <a:t>uterin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ve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umblikal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arterlerde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resistan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indeksinde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azalma</a:t>
            </a:r>
            <a:r>
              <a:rPr lang="en-GB" dirty="0">
                <a:sym typeface="Wingdings" panose="05000000000000000000" pitchFamily="2" charset="2"/>
              </a:rPr>
              <a:t>   </a:t>
            </a:r>
            <a:r>
              <a:rPr lang="en-GB" dirty="0" err="1">
                <a:sym typeface="Wingdings" panose="05000000000000000000" pitchFamily="2" charset="2"/>
              </a:rPr>
              <a:t>uteroplasental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kan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akımında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artış</a:t>
            </a:r>
            <a:r>
              <a:rPr lang="en-GB" dirty="0">
                <a:sym typeface="Wingdings" panose="05000000000000000000" pitchFamily="2" charset="2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5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D0EDEC-3873-4340-A8AF-94961FF9A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2773668"/>
            <a:ext cx="4756653" cy="2438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WHO</a:t>
            </a:r>
            <a:r>
              <a:rPr lang="tr-TR" sz="3600" dirty="0" smtClean="0"/>
              <a:t>:</a:t>
            </a:r>
            <a:r>
              <a:rPr lang="en-GB" sz="3600" dirty="0" smtClean="0"/>
              <a:t> </a:t>
            </a:r>
            <a:r>
              <a:rPr lang="en-GB" sz="3600" i="1" dirty="0"/>
              <a:t>Calcium supplementation in pregnant women. </a:t>
            </a:r>
            <a:r>
              <a:rPr lang="en-GB" sz="3600" dirty="0"/>
              <a:t>Geneva, </a:t>
            </a:r>
            <a:r>
              <a:rPr lang="en-GB" sz="3600" dirty="0" smtClean="0"/>
              <a:t>2013</a:t>
            </a:r>
            <a:r>
              <a:rPr lang="en-GB" sz="3600" dirty="0"/>
              <a:t>.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52D4D3-D40F-4B14-9B1B-87D6DEF90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99" y="562707"/>
            <a:ext cx="6802301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40262f94-9f35-4ac3-9a90-690165a166b7"/>
    <ds:schemaRef ds:uri="http://purl.org/dc/dcmitype/"/>
    <ds:schemaRef ds:uri="a4f35948-e619-41b3-aa29-22878b09cfd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1661</TotalTime>
  <Words>532</Words>
  <Application>Microsoft Office PowerPoint</Application>
  <PresentationFormat>Widescreen</PresentationFormat>
  <Paragraphs>109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</vt:lpstr>
      <vt:lpstr>Wingdings</vt:lpstr>
      <vt:lpstr>Cloud skipper design template</vt:lpstr>
      <vt:lpstr>Gebelikte kalsiyum desteğine gerek var mı?</vt:lpstr>
      <vt:lpstr>Kalsiyum</vt:lpstr>
      <vt:lpstr>Hipokalsemi</vt:lpstr>
      <vt:lpstr>Gebelik ve kalsiyum desteğinin rasyoneli</vt:lpstr>
      <vt:lpstr>PowerPoint Presentation</vt:lpstr>
      <vt:lpstr>Kalsiyum ~ Preeklampsi</vt:lpstr>
      <vt:lpstr>Kalsiyum ~ Preeklampsi</vt:lpstr>
      <vt:lpstr>Kalsiyum ~ Preeklampsi</vt:lpstr>
      <vt:lpstr>PowerPoint Presentation</vt:lpstr>
      <vt:lpstr>WHO, 2013</vt:lpstr>
      <vt:lpstr>PowerPoint Presentation</vt:lpstr>
      <vt:lpstr>Kalsiyum Suplement</vt:lpstr>
      <vt:lpstr>Kalsiyum Suplement - Riskler</vt:lpstr>
      <vt:lpstr>Kalsiyum Suplement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Laktasyon dönemi</vt:lpstr>
      <vt:lpstr>GDM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Gebelikte kalsiyum desteğine gerek var mı?</dc:title>
  <dc:creator>Murat Yassa</dc:creator>
  <cp:lastModifiedBy>DNP</cp:lastModifiedBy>
  <cp:revision>47</cp:revision>
  <dcterms:created xsi:type="dcterms:W3CDTF">2018-04-11T19:13:05Z</dcterms:created>
  <dcterms:modified xsi:type="dcterms:W3CDTF">2018-05-13T06:16:22Z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