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6" r:id="rId3"/>
    <p:sldId id="257" r:id="rId4"/>
    <p:sldId id="286" r:id="rId5"/>
    <p:sldId id="306" r:id="rId6"/>
    <p:sldId id="307" r:id="rId7"/>
    <p:sldId id="308" r:id="rId8"/>
    <p:sldId id="262" r:id="rId9"/>
    <p:sldId id="333" r:id="rId10"/>
    <p:sldId id="337" r:id="rId11"/>
    <p:sldId id="334" r:id="rId12"/>
    <p:sldId id="336" r:id="rId13"/>
    <p:sldId id="266" r:id="rId14"/>
    <p:sldId id="269" r:id="rId15"/>
    <p:sldId id="272" r:id="rId16"/>
    <p:sldId id="264" r:id="rId17"/>
    <p:sldId id="338" r:id="rId18"/>
    <p:sldId id="275" r:id="rId19"/>
    <p:sldId id="340" r:id="rId20"/>
    <p:sldId id="278" r:id="rId21"/>
    <p:sldId id="281" r:id="rId22"/>
    <p:sldId id="292" r:id="rId23"/>
    <p:sldId id="312" r:id="rId24"/>
    <p:sldId id="327" r:id="rId25"/>
    <p:sldId id="314" r:id="rId26"/>
    <p:sldId id="332" r:id="rId27"/>
    <p:sldId id="305" r:id="rId28"/>
    <p:sldId id="313" r:id="rId29"/>
    <p:sldId id="316" r:id="rId30"/>
    <p:sldId id="329" r:id="rId31"/>
    <p:sldId id="342" r:id="rId32"/>
    <p:sldId id="330" r:id="rId33"/>
    <p:sldId id="331" r:id="rId34"/>
    <p:sldId id="317" r:id="rId35"/>
    <p:sldId id="341" r:id="rId36"/>
    <p:sldId id="320" r:id="rId37"/>
    <p:sldId id="289" r:id="rId38"/>
    <p:sldId id="303" r:id="rId39"/>
    <p:sldId id="323" r:id="rId40"/>
    <p:sldId id="325" r:id="rId41"/>
    <p:sldId id="324" r:id="rId42"/>
    <p:sldId id="326" r:id="rId43"/>
    <p:sldId id="321" r:id="rId44"/>
    <p:sldId id="34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1BB3027-B4B5-4D88-BD27-D9BF9E07A7CB}">
          <p14:sldIdLst>
            <p14:sldId id="256"/>
            <p14:sldId id="257"/>
            <p14:sldId id="286"/>
            <p14:sldId id="306"/>
            <p14:sldId id="307"/>
            <p14:sldId id="308"/>
            <p14:sldId id="262"/>
            <p14:sldId id="333"/>
            <p14:sldId id="337"/>
            <p14:sldId id="334"/>
            <p14:sldId id="336"/>
            <p14:sldId id="266"/>
            <p14:sldId id="269"/>
            <p14:sldId id="272"/>
            <p14:sldId id="264"/>
            <p14:sldId id="338"/>
            <p14:sldId id="275"/>
            <p14:sldId id="340"/>
            <p14:sldId id="278"/>
            <p14:sldId id="281"/>
            <p14:sldId id="292"/>
            <p14:sldId id="312"/>
            <p14:sldId id="327"/>
            <p14:sldId id="314"/>
            <p14:sldId id="332"/>
            <p14:sldId id="305"/>
          </p14:sldIdLst>
        </p14:section>
        <p14:section name="Başlıksız Bölüm" id="{B95406A5-E7F0-4ECF-BDEB-F295221C23D9}">
          <p14:sldIdLst>
            <p14:sldId id="313"/>
            <p14:sldId id="316"/>
            <p14:sldId id="329"/>
            <p14:sldId id="342"/>
            <p14:sldId id="330"/>
            <p14:sldId id="331"/>
            <p14:sldId id="317"/>
            <p14:sldId id="341"/>
            <p14:sldId id="320"/>
            <p14:sldId id="289"/>
            <p14:sldId id="303"/>
            <p14:sldId id="323"/>
            <p14:sldId id="325"/>
            <p14:sldId id="324"/>
            <p14:sldId id="326"/>
            <p14:sldId id="321"/>
            <p14:sldId id="3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el" initials="g" lastIdx="2" clrIdx="0">
    <p:extLst>
      <p:ext uri="{19B8F6BF-5375-455C-9EA6-DF929625EA0E}">
        <p15:presenceInfo xmlns:p15="http://schemas.microsoft.com/office/powerpoint/2012/main" userId="gen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000" autoAdjust="0"/>
  </p:normalViewPr>
  <p:slideViewPr>
    <p:cSldViewPr snapToGrid="0">
      <p:cViewPr varScale="1">
        <p:scale>
          <a:sx n="38" d="100"/>
          <a:sy n="38" d="100"/>
        </p:scale>
        <p:origin x="19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A7D45-2E24-42FB-B17E-AF1FF5FA1D44}"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AB61A-4C57-440B-9BDB-80B87168B021}" type="slidenum">
              <a:rPr lang="en-US" smtClean="0"/>
              <a:t>‹#›</a:t>
            </a:fld>
            <a:endParaRPr lang="en-US"/>
          </a:p>
        </p:txBody>
      </p:sp>
    </p:spTree>
    <p:extLst>
      <p:ext uri="{BB962C8B-B14F-4D97-AF65-F5344CB8AC3E}">
        <p14:creationId xmlns:p14="http://schemas.microsoft.com/office/powerpoint/2010/main" val="332129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cs.google.com/a/counsyl.com/document/d/1vezSFqop0_ATYYmro5vp-__ZYzDiJXYkM21Ry8v_l9E/edit?usp=sha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spreadsheets/d/1tVgld_3Vww8B4edmbt6_Xiwh7VFo6U5k4otUV2KHJsA/edit?ts=579f8532#gid=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rive.google.com/drive/folders/0B7BcE6JTnX07bTRaV1k2WWtGX0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1</a:t>
            </a:fld>
            <a:endParaRPr lang="en-US"/>
          </a:p>
        </p:txBody>
      </p:sp>
    </p:spTree>
    <p:extLst>
      <p:ext uri="{BB962C8B-B14F-4D97-AF65-F5344CB8AC3E}">
        <p14:creationId xmlns:p14="http://schemas.microsoft.com/office/powerpoint/2010/main" val="311160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5" name="Shape 9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1200" b="1">
                <a:solidFill>
                  <a:schemeClr val="dk1"/>
                </a:solidFill>
                <a:latin typeface="Calibri"/>
                <a:ea typeface="Calibri"/>
                <a:cs typeface="Calibri"/>
                <a:sym typeface="Calibri"/>
              </a:rPr>
              <a:t>Talking points: </a:t>
            </a:r>
          </a:p>
          <a:p>
            <a:pPr lvl="0">
              <a:lnSpc>
                <a:spcPct val="115000"/>
              </a:lnSpc>
              <a:spcBef>
                <a:spcPts val="0"/>
              </a:spcBef>
              <a:buClr>
                <a:schemeClr val="dk1"/>
              </a:buClr>
              <a:buSzPct val="91666"/>
              <a:buFont typeface="Arial"/>
              <a:buNone/>
            </a:pPr>
            <a:r>
              <a:rPr lang="en" sz="1200">
                <a:solidFill>
                  <a:schemeClr val="dk1"/>
                </a:solidFill>
                <a:latin typeface="Calibri"/>
                <a:ea typeface="Calibri"/>
                <a:cs typeface="Calibri"/>
                <a:sym typeface="Calibri"/>
              </a:rPr>
              <a:t>We are proud to release results from the </a:t>
            </a:r>
            <a:r>
              <a:rPr lang="en" sz="1200" b="1">
                <a:solidFill>
                  <a:schemeClr val="dk1"/>
                </a:solidFill>
                <a:latin typeface="Calibri"/>
                <a:ea typeface="Calibri"/>
                <a:cs typeface="Calibri"/>
                <a:sym typeface="Calibri"/>
              </a:rPr>
              <a:t>largest expanded carrier screening study</a:t>
            </a:r>
            <a:r>
              <a:rPr lang="en" sz="1200">
                <a:solidFill>
                  <a:schemeClr val="dk1"/>
                </a:solidFill>
                <a:latin typeface="Calibri"/>
                <a:ea typeface="Calibri"/>
                <a:cs typeface="Calibri"/>
                <a:sym typeface="Calibri"/>
              </a:rPr>
              <a:t> ever published from </a:t>
            </a:r>
            <a:r>
              <a:rPr lang="en" sz="1200" b="1">
                <a:solidFill>
                  <a:schemeClr val="dk1"/>
                </a:solidFill>
                <a:latin typeface="Calibri"/>
                <a:ea typeface="Calibri"/>
                <a:cs typeface="Calibri"/>
                <a:sym typeface="Calibri"/>
              </a:rPr>
              <a:t>nearly</a:t>
            </a:r>
            <a:r>
              <a:rPr lang="en" sz="1200">
                <a:solidFill>
                  <a:schemeClr val="dk1"/>
                </a:solidFill>
                <a:latin typeface="Calibri"/>
                <a:ea typeface="Calibri"/>
                <a:cs typeface="Calibri"/>
                <a:sym typeface="Calibri"/>
              </a:rPr>
              <a:t> </a:t>
            </a:r>
            <a:r>
              <a:rPr lang="en" sz="1200" b="1">
                <a:solidFill>
                  <a:schemeClr val="dk1"/>
                </a:solidFill>
                <a:latin typeface="Calibri"/>
                <a:ea typeface="Calibri"/>
                <a:cs typeface="Calibri"/>
                <a:sym typeface="Calibri"/>
              </a:rPr>
              <a:t>350,000 ECS patient results.</a:t>
            </a:r>
          </a:p>
          <a:p>
            <a:pPr marL="457200" lvl="0" indent="-304800" rtl="0">
              <a:lnSpc>
                <a:spcPct val="115000"/>
              </a:lnSpc>
              <a:spcBef>
                <a:spcPts val="0"/>
              </a:spcBef>
              <a:buClr>
                <a:schemeClr val="dk1"/>
              </a:buClr>
              <a:buSzPct val="100000"/>
              <a:buFont typeface="Calibri"/>
            </a:pPr>
            <a:r>
              <a:rPr lang="en" sz="1200">
                <a:solidFill>
                  <a:schemeClr val="dk1"/>
                </a:solidFill>
                <a:latin typeface="Calibri"/>
                <a:ea typeface="Calibri"/>
                <a:cs typeface="Calibri"/>
                <a:sym typeface="Calibri"/>
              </a:rPr>
              <a:t>The study population—unmatched in magnitude to date—is </a:t>
            </a:r>
            <a:r>
              <a:rPr lang="en" sz="1200" b="1">
                <a:solidFill>
                  <a:schemeClr val="dk1"/>
                </a:solidFill>
                <a:latin typeface="Calibri"/>
                <a:ea typeface="Calibri"/>
                <a:cs typeface="Calibri"/>
                <a:sym typeface="Calibri"/>
              </a:rPr>
              <a:t>more diverse than any previous genetic study </a:t>
            </a:r>
            <a:r>
              <a:rPr lang="en" sz="1200" b="1">
                <a:solidFill>
                  <a:srgbClr val="FF0000"/>
                </a:solidFill>
                <a:latin typeface="Calibri"/>
                <a:ea typeface="Calibri"/>
                <a:cs typeface="Calibri"/>
                <a:sym typeface="Calibri"/>
              </a:rPr>
              <a:t>published to date</a:t>
            </a:r>
            <a:r>
              <a:rPr lang="en" sz="1200">
                <a:solidFill>
                  <a:schemeClr val="dk1"/>
                </a:solidFill>
                <a:latin typeface="Calibri"/>
                <a:ea typeface="Calibri"/>
                <a:cs typeface="Calibri"/>
                <a:sym typeface="Calibri"/>
              </a:rPr>
              <a:t>.  </a:t>
            </a:r>
          </a:p>
          <a:p>
            <a:pPr marL="457200" lvl="0" indent="-304800" rtl="0">
              <a:lnSpc>
                <a:spcPct val="115000"/>
              </a:lnSpc>
              <a:spcBef>
                <a:spcPts val="0"/>
              </a:spcBef>
              <a:buClr>
                <a:schemeClr val="dk1"/>
              </a:buClr>
              <a:buSzPct val="100000"/>
              <a:buFont typeface="Calibri"/>
            </a:pPr>
            <a:r>
              <a:rPr lang="en" sz="1200">
                <a:solidFill>
                  <a:schemeClr val="dk1"/>
                </a:solidFill>
                <a:latin typeface="Calibri"/>
                <a:ea typeface="Calibri"/>
                <a:cs typeface="Calibri"/>
                <a:sym typeface="Calibri"/>
              </a:rPr>
              <a:t>The sample size of each of these individual ethnic groups is substantial. Even the sizes of individual populations </a:t>
            </a:r>
            <a:r>
              <a:rPr lang="en" sz="1200">
                <a:solidFill>
                  <a:srgbClr val="222222"/>
                </a:solidFill>
                <a:highlight>
                  <a:srgbClr val="FFFFFF"/>
                </a:highlight>
                <a:latin typeface="Calibri"/>
                <a:ea typeface="Calibri"/>
                <a:cs typeface="Calibri"/>
                <a:sym typeface="Calibri"/>
              </a:rPr>
              <a:t>(e.g., Hispanic, East Asian) </a:t>
            </a:r>
            <a:r>
              <a:rPr lang="en" sz="1200">
                <a:solidFill>
                  <a:schemeClr val="dk1"/>
                </a:solidFill>
                <a:latin typeface="Calibri"/>
                <a:ea typeface="Calibri"/>
                <a:cs typeface="Calibri"/>
                <a:sym typeface="Calibri"/>
              </a:rPr>
              <a:t>eclipse the total population of other similar genetic testing studies published to date.</a:t>
            </a:r>
            <a:r>
              <a:rPr lang="en" sz="1200" baseline="30000">
                <a:solidFill>
                  <a:schemeClr val="dk1"/>
                </a:solidFill>
                <a:latin typeface="Calibri"/>
                <a:ea typeface="Calibri"/>
                <a:cs typeface="Calibri"/>
                <a:sym typeface="Calibri"/>
              </a:rPr>
              <a:t>3</a:t>
            </a:r>
            <a:r>
              <a:rPr lang="en" sz="1200">
                <a:solidFill>
                  <a:schemeClr val="dk1"/>
                </a:solidFill>
                <a:latin typeface="Calibri"/>
                <a:ea typeface="Calibri"/>
                <a:cs typeface="Calibri"/>
                <a:sym typeface="Calibri"/>
              </a:rPr>
              <a:t> </a:t>
            </a:r>
          </a:p>
          <a:p>
            <a:pPr lvl="0" rtl="0">
              <a:lnSpc>
                <a:spcPct val="115000"/>
              </a:lnSpc>
              <a:spcBef>
                <a:spcPts val="0"/>
              </a:spcBef>
              <a:buNone/>
            </a:pPr>
            <a:endParaRPr sz="1200">
              <a:solidFill>
                <a:schemeClr val="dk1"/>
              </a:solidFill>
              <a:latin typeface="Calibri"/>
              <a:ea typeface="Calibri"/>
              <a:cs typeface="Calibri"/>
              <a:sym typeface="Calibri"/>
            </a:endParaRPr>
          </a:p>
          <a:p>
            <a:pPr lvl="0" rtl="0">
              <a:lnSpc>
                <a:spcPct val="115000"/>
              </a:lnSpc>
              <a:spcBef>
                <a:spcPts val="0"/>
              </a:spcBef>
              <a:buNone/>
            </a:pPr>
            <a:r>
              <a:rPr lang="en" sz="1200" u="sng">
                <a:solidFill>
                  <a:srgbClr val="1155CC"/>
                </a:solidFill>
                <a:latin typeface="Calibri"/>
                <a:ea typeface="Calibri"/>
                <a:cs typeface="Calibri"/>
                <a:sym typeface="Calibri"/>
                <a:hlinkClick r:id="rId3"/>
              </a:rPr>
              <a:t>Examples of other studies</a:t>
            </a:r>
            <a:r>
              <a:rPr lang="en" sz="1200">
                <a:solidFill>
                  <a:schemeClr val="dk1"/>
                </a:solidFill>
                <a:latin typeface="Calibri"/>
                <a:ea typeface="Calibri"/>
                <a:cs typeface="Calibri"/>
                <a:sym typeface="Calibri"/>
              </a:rPr>
              <a:t> that show our study’s magnitude and diversity in comparison.  (Some have similar total N, but focus on single gene or one condition; some have a total N that is smaller than the n for just one of our ethnic groups.) </a:t>
            </a:r>
          </a:p>
          <a:p>
            <a:pPr lvl="0">
              <a:spcBef>
                <a:spcPts val="0"/>
              </a:spcBef>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551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18</a:t>
            </a:fld>
            <a:endParaRPr lang="en-US"/>
          </a:p>
        </p:txBody>
      </p:sp>
    </p:spTree>
    <p:extLst>
      <p:ext uri="{BB962C8B-B14F-4D97-AF65-F5344CB8AC3E}">
        <p14:creationId xmlns:p14="http://schemas.microsoft.com/office/powerpoint/2010/main" val="344661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6" name="Shape 956"/>
          <p:cNvSpPr txBox="1">
            <a:spLocks noGrp="1"/>
          </p:cNvSpPr>
          <p:nvPr>
            <p:ph type="body" idx="1"/>
          </p:nvPr>
        </p:nvSpPr>
        <p:spPr>
          <a:xfrm>
            <a:off x="685800" y="4343400"/>
            <a:ext cx="5486400" cy="4114800"/>
          </a:xfrm>
          <a:prstGeom prst="rect">
            <a:avLst/>
          </a:prstGeom>
        </p:spPr>
        <p:txBody>
          <a:bodyPr lIns="91500" tIns="91500" rIns="91500" bIns="91500" anchor="t" anchorCtr="0">
            <a:noAutofit/>
          </a:bodyPr>
          <a:lstStyle/>
          <a:p>
            <a:pPr lvl="0" rtl="0">
              <a:lnSpc>
                <a:spcPct val="115000"/>
              </a:lnSpc>
              <a:spcBef>
                <a:spcPts val="0"/>
              </a:spcBef>
              <a:buNone/>
            </a:pPr>
            <a:r>
              <a:rPr lang="en" b="1" dirty="0">
                <a:solidFill>
                  <a:schemeClr val="dk1"/>
                </a:solidFill>
                <a:latin typeface="Calibri"/>
                <a:ea typeface="Calibri"/>
                <a:cs typeface="Calibri"/>
                <a:sym typeface="Calibri"/>
              </a:rPr>
              <a:t>Talking points:</a:t>
            </a:r>
          </a:p>
          <a:p>
            <a:pPr lvl="0" rtl="0">
              <a:lnSpc>
                <a:spcPct val="115000"/>
              </a:lnSpc>
              <a:spcBef>
                <a:spcPts val="0"/>
              </a:spcBef>
              <a:buNone/>
            </a:pPr>
            <a:r>
              <a:rPr lang="en" dirty="0">
                <a:solidFill>
                  <a:schemeClr val="dk1"/>
                </a:solidFill>
                <a:latin typeface="Calibri"/>
                <a:ea typeface="Calibri"/>
                <a:cs typeface="Calibri"/>
                <a:sym typeface="Calibri"/>
              </a:rPr>
              <a:t>When analyzed and compared to the current ACOG and ACMG guidelines, the data showed that:</a:t>
            </a:r>
          </a:p>
          <a:p>
            <a:pPr marL="457200" lvl="0" indent="-29845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Guideline and single-gene carrier screening practices can miss a significant number of pregnancies affected by serious conditions.  </a:t>
            </a:r>
          </a:p>
          <a:p>
            <a:pPr marL="457200" lvl="0" indent="-29845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In all populations, ECS uncovered affected pregnancies beyond what can be identified using current routine practices.</a:t>
            </a:r>
          </a:p>
          <a:p>
            <a:pPr lvl="0" rtl="0">
              <a:lnSpc>
                <a:spcPct val="115000"/>
              </a:lnSpc>
              <a:spcBef>
                <a:spcPts val="0"/>
              </a:spcBef>
              <a:buClr>
                <a:schemeClr val="dk1"/>
              </a:buClr>
              <a:buSzPct val="100000"/>
              <a:buFont typeface="Arial"/>
              <a:buNone/>
            </a:pPr>
            <a:endParaRPr b="1" dirty="0">
              <a:latin typeface="Calibri"/>
              <a:ea typeface="Calibri"/>
              <a:cs typeface="Calibri"/>
              <a:sym typeface="Calibri"/>
            </a:endParaRPr>
          </a:p>
          <a:p>
            <a:pPr lvl="0">
              <a:spcBef>
                <a:spcPts val="0"/>
              </a:spcBef>
              <a:buNone/>
            </a:pPr>
            <a:r>
              <a:rPr lang="en" b="1" dirty="0">
                <a:latin typeface="Calibri"/>
                <a:ea typeface="Calibri"/>
                <a:cs typeface="Calibri"/>
                <a:sym typeface="Calibri"/>
              </a:rPr>
              <a:t>For Example:</a:t>
            </a:r>
          </a:p>
          <a:p>
            <a:pPr lvl="0">
              <a:spcBef>
                <a:spcPts val="0"/>
              </a:spcBef>
              <a:buNone/>
            </a:pPr>
            <a:r>
              <a:rPr lang="en" b="1" dirty="0">
                <a:latin typeface="Calibri"/>
                <a:ea typeface="Calibri"/>
                <a:cs typeface="Calibri"/>
                <a:sym typeface="Calibri"/>
              </a:rPr>
              <a:t> </a:t>
            </a:r>
            <a:r>
              <a:rPr lang="en" dirty="0">
                <a:solidFill>
                  <a:schemeClr val="dk1"/>
                </a:solidFill>
                <a:latin typeface="Calibri"/>
                <a:ea typeface="Calibri"/>
                <a:cs typeface="Calibri"/>
                <a:sym typeface="Calibri"/>
              </a:rPr>
              <a:t>&gt;90% of hypothetically affected pregnancies would be missed in East Asian patients</a:t>
            </a:r>
          </a:p>
          <a:p>
            <a:pPr lvl="0">
              <a:spcBef>
                <a:spcPts val="0"/>
              </a:spcBef>
              <a:buNone/>
            </a:pPr>
            <a:r>
              <a:rPr lang="en" dirty="0">
                <a:solidFill>
                  <a:schemeClr val="dk1"/>
                </a:solidFill>
                <a:latin typeface="Calibri"/>
                <a:ea typeface="Calibri"/>
                <a:cs typeface="Calibri"/>
                <a:sym typeface="Calibri"/>
              </a:rPr>
              <a:t>Similarly, nearly 80% of potentially affected pregnancies would be missed in Hispanic patients</a:t>
            </a:r>
          </a:p>
          <a:p>
            <a:pPr lvl="0">
              <a:spcBef>
                <a:spcPts val="0"/>
              </a:spcBef>
              <a:buNone/>
            </a:pPr>
            <a:endParaRPr dirty="0">
              <a:solidFill>
                <a:schemeClr val="dk1"/>
              </a:solidFill>
              <a:latin typeface="Calibri"/>
              <a:ea typeface="Calibri"/>
              <a:cs typeface="Calibri"/>
              <a:sym typeface="Calibri"/>
            </a:endParaRPr>
          </a:p>
          <a:p>
            <a:pPr lvl="0">
              <a:spcBef>
                <a:spcPts val="0"/>
              </a:spcBef>
              <a:buNone/>
            </a:pPr>
            <a:r>
              <a:rPr lang="en" dirty="0">
                <a:solidFill>
                  <a:schemeClr val="dk1"/>
                </a:solidFill>
                <a:latin typeface="Calibri"/>
                <a:ea typeface="Calibri"/>
                <a:cs typeface="Calibri"/>
                <a:sym typeface="Calibri"/>
              </a:rPr>
              <a:t>This was consist</a:t>
            </a:r>
            <a:r>
              <a:rPr lang="en" sz="1200" dirty="0">
                <a:solidFill>
                  <a:schemeClr val="dk1"/>
                </a:solidFill>
                <a:latin typeface="Calibri"/>
                <a:ea typeface="Calibri"/>
                <a:cs typeface="Calibri"/>
                <a:sym typeface="Calibri"/>
              </a:rPr>
              <a:t>ent even for ethnic groups where screening is more common: </a:t>
            </a:r>
          </a:p>
          <a:p>
            <a:pPr lvl="0">
              <a:spcBef>
                <a:spcPts val="0"/>
              </a:spcBef>
              <a:buNone/>
            </a:pPr>
            <a:r>
              <a:rPr lang="en" sz="1200" dirty="0">
                <a:solidFill>
                  <a:schemeClr val="dk1"/>
                </a:solidFill>
                <a:latin typeface="Calibri"/>
                <a:ea typeface="Calibri"/>
                <a:cs typeface="Calibri"/>
                <a:sym typeface="Calibri"/>
              </a:rPr>
              <a:t>&gt;60% for Northern Europeans, </a:t>
            </a:r>
          </a:p>
          <a:p>
            <a:pPr lvl="0" rtl="0">
              <a:spcBef>
                <a:spcPts val="0"/>
              </a:spcBef>
              <a:buNone/>
            </a:pPr>
            <a:r>
              <a:rPr lang="en" sz="1200" dirty="0">
                <a:solidFill>
                  <a:schemeClr val="dk1"/>
                </a:solidFill>
                <a:latin typeface="Calibri"/>
                <a:ea typeface="Calibri"/>
                <a:cs typeface="Calibri"/>
                <a:sym typeface="Calibri"/>
              </a:rPr>
              <a:t>&gt;50% for AJ</a:t>
            </a:r>
          </a:p>
          <a:p>
            <a:pPr lvl="0" rtl="0">
              <a:spcBef>
                <a:spcPts val="0"/>
              </a:spcBef>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61511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4" name="Shape 9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dirty="0">
                <a:solidFill>
                  <a:schemeClr val="dk1"/>
                </a:solidFill>
                <a:latin typeface="Calibri"/>
                <a:ea typeface="Calibri"/>
                <a:cs typeface="Calibri"/>
                <a:sym typeface="Calibri"/>
              </a:rPr>
              <a:t>Use this slide to drill down on the increased detection of affected pregnancies for each ethnic group compared to current guidelines-based screening, as needed.</a:t>
            </a:r>
          </a:p>
          <a:p>
            <a:pPr lvl="0">
              <a:lnSpc>
                <a:spcPct val="115000"/>
              </a:lnSpc>
              <a:spcBef>
                <a:spcPts val="0"/>
              </a:spcBef>
              <a:buClr>
                <a:schemeClr val="dk1"/>
              </a:buClr>
              <a:buSzPct val="100000"/>
              <a:buFont typeface="Arial"/>
              <a:buNone/>
            </a:pPr>
            <a:endParaRPr b="1" dirty="0">
              <a:solidFill>
                <a:schemeClr val="dk1"/>
              </a:solidFill>
              <a:latin typeface="Calibri"/>
              <a:ea typeface="Calibri"/>
              <a:cs typeface="Calibri"/>
              <a:sym typeface="Calibri"/>
            </a:endParaRPr>
          </a:p>
          <a:p>
            <a:pPr lvl="0">
              <a:lnSpc>
                <a:spcPct val="115000"/>
              </a:lnSpc>
              <a:spcBef>
                <a:spcPts val="0"/>
              </a:spcBef>
              <a:buClr>
                <a:schemeClr val="dk1"/>
              </a:buClr>
              <a:buSzPct val="100000"/>
              <a:buFont typeface="Arial"/>
              <a:buNone/>
            </a:pPr>
            <a:r>
              <a:rPr lang="en" b="1" dirty="0">
                <a:solidFill>
                  <a:schemeClr val="dk1"/>
                </a:solidFill>
                <a:latin typeface="Calibri"/>
                <a:ea typeface="Calibri"/>
                <a:cs typeface="Calibri"/>
                <a:sym typeface="Calibri"/>
              </a:rPr>
              <a:t>Talking points:</a:t>
            </a:r>
          </a:p>
          <a:p>
            <a:pPr marL="457200" lvl="0" indent="-29845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This graph shows the number of affected pregnancies per 100,000 plotted across ethnicities.</a:t>
            </a:r>
          </a:p>
          <a:p>
            <a:pPr marL="457200" lvl="0" indent="-29845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Black points = affected pregnancies detected by status quo (current screening guide</a:t>
            </a:r>
          </a:p>
          <a:p>
            <a:pPr marL="457200" lvl="0" indent="-29845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Blue points =  true risk your patients have of an affected pregnancy, which can be detected with ECS</a:t>
            </a:r>
          </a:p>
          <a:p>
            <a:pPr marL="457200" lvl="0" indent="-29845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(Drill down by ethnicity, as necessary.)</a:t>
            </a:r>
          </a:p>
          <a:p>
            <a:pPr marL="457200" lvl="0" indent="-29845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Conclusion: ECS detects more pregnancies affected by serious conditions across ethnicities that could otherwise be missed by guidelines… </a:t>
            </a:r>
            <a:br>
              <a:rPr lang="en" dirty="0">
                <a:solidFill>
                  <a:schemeClr val="dk1"/>
                </a:solidFill>
                <a:latin typeface="Calibri"/>
                <a:ea typeface="Calibri"/>
                <a:cs typeface="Calibri"/>
                <a:sym typeface="Calibri"/>
              </a:rPr>
            </a:br>
            <a:endParaRPr lang="en" dirty="0">
              <a:solidFill>
                <a:schemeClr val="dk1"/>
              </a:solidFill>
              <a:latin typeface="Calibri"/>
              <a:ea typeface="Calibri"/>
              <a:cs typeface="Calibri"/>
              <a:sym typeface="Calibri"/>
            </a:endParaRPr>
          </a:p>
          <a:p>
            <a:pPr lvl="0">
              <a:lnSpc>
                <a:spcPct val="115000"/>
              </a:lnSpc>
              <a:spcBef>
                <a:spcPts val="0"/>
              </a:spcBef>
              <a:buClr>
                <a:schemeClr val="dk1"/>
              </a:buClr>
              <a:buSzPct val="100000"/>
              <a:buFont typeface="Arial"/>
              <a:buNone/>
            </a:pPr>
            <a:r>
              <a:rPr lang="en" b="1" dirty="0">
                <a:solidFill>
                  <a:schemeClr val="dk1"/>
                </a:solidFill>
                <a:latin typeface="Calibri"/>
                <a:ea typeface="Calibri"/>
                <a:cs typeface="Calibri"/>
                <a:sym typeface="Calibri"/>
              </a:rPr>
              <a:t>Reference - Table 5: Cumulative Risk of Recessive Disease by Screening Panel</a:t>
            </a:r>
          </a:p>
          <a:p>
            <a:pPr lvl="0">
              <a:lnSpc>
                <a:spcPct val="115000"/>
              </a:lnSpc>
              <a:spcBef>
                <a:spcPts val="0"/>
              </a:spcBef>
              <a:buClr>
                <a:schemeClr val="dk1"/>
              </a:buClr>
              <a:buSzPct val="100000"/>
              <a:buFont typeface="Arial"/>
              <a:buNone/>
            </a:pPr>
            <a:endParaRPr dirty="0">
              <a:solidFill>
                <a:schemeClr val="dk1"/>
              </a:solidFill>
              <a:latin typeface="Calibri"/>
              <a:ea typeface="Calibri"/>
              <a:cs typeface="Calibri"/>
              <a:sym typeface="Calibri"/>
            </a:endParaRPr>
          </a:p>
          <a:p>
            <a:pPr lvl="0" rtl="0">
              <a:lnSpc>
                <a:spcPct val="115000"/>
              </a:lnSpc>
              <a:spcBef>
                <a:spcPts val="0"/>
              </a:spcBef>
              <a:buNone/>
            </a:pPr>
            <a:r>
              <a:rPr lang="en" b="1" dirty="0">
                <a:solidFill>
                  <a:schemeClr val="dk1"/>
                </a:solidFill>
                <a:latin typeface="Calibri"/>
                <a:ea typeface="Calibri"/>
                <a:cs typeface="Calibri"/>
                <a:sym typeface="Calibri"/>
              </a:rPr>
              <a:t>Key take-away:  </a:t>
            </a:r>
            <a:r>
              <a:rPr lang="en" dirty="0">
                <a:solidFill>
                  <a:schemeClr val="dk1"/>
                </a:solidFill>
                <a:latin typeface="Calibri"/>
                <a:ea typeface="Calibri"/>
                <a:cs typeface="Calibri"/>
                <a:sym typeface="Calibri"/>
              </a:rPr>
              <a:t>Guideline and single-gene carrier screening practices miss a significant number of pregnancies affected by serious conditions… whereas ECS enables the detection of more affected pregnancies in patients across ethnicities. </a:t>
            </a:r>
          </a:p>
        </p:txBody>
      </p:sp>
    </p:spTree>
    <p:extLst>
      <p:ext uri="{BB962C8B-B14F-4D97-AF65-F5344CB8AC3E}">
        <p14:creationId xmlns:p14="http://schemas.microsoft.com/office/powerpoint/2010/main" val="3236005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3" name="Shape 1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This is from NSGC poster presented in 2016. Essentially we looked at 30,000 mixed couples and plotted it against the US Census data for intermarriage. If we predict out 2 generations ahead, then by 2060 nearly 40% of couples will be interracial. So, how do we ask people to define themselves ethnically?</a:t>
            </a:r>
          </a:p>
        </p:txBody>
      </p:sp>
    </p:spTree>
    <p:extLst>
      <p:ext uri="{BB962C8B-B14F-4D97-AF65-F5344CB8AC3E}">
        <p14:creationId xmlns:p14="http://schemas.microsoft.com/office/powerpoint/2010/main" val="68069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22</a:t>
            </a:fld>
            <a:endParaRPr lang="en-US"/>
          </a:p>
        </p:txBody>
      </p:sp>
    </p:spTree>
    <p:extLst>
      <p:ext uri="{BB962C8B-B14F-4D97-AF65-F5344CB8AC3E}">
        <p14:creationId xmlns:p14="http://schemas.microsoft.com/office/powerpoint/2010/main" val="275976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27</a:t>
            </a:fld>
            <a:endParaRPr lang="en-US"/>
          </a:p>
        </p:txBody>
      </p:sp>
    </p:spTree>
    <p:extLst>
      <p:ext uri="{BB962C8B-B14F-4D97-AF65-F5344CB8AC3E}">
        <p14:creationId xmlns:p14="http://schemas.microsoft.com/office/powerpoint/2010/main" val="372271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29</a:t>
            </a:fld>
            <a:endParaRPr lang="en-US"/>
          </a:p>
        </p:txBody>
      </p:sp>
    </p:spTree>
    <p:extLst>
      <p:ext uri="{BB962C8B-B14F-4D97-AF65-F5344CB8AC3E}">
        <p14:creationId xmlns:p14="http://schemas.microsoft.com/office/powerpoint/2010/main" val="2815704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30</a:t>
            </a:fld>
            <a:endParaRPr lang="en-US"/>
          </a:p>
        </p:txBody>
      </p:sp>
    </p:spTree>
    <p:extLst>
      <p:ext uri="{BB962C8B-B14F-4D97-AF65-F5344CB8AC3E}">
        <p14:creationId xmlns:p14="http://schemas.microsoft.com/office/powerpoint/2010/main" val="268361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33</a:t>
            </a:fld>
            <a:endParaRPr lang="en-US"/>
          </a:p>
        </p:txBody>
      </p:sp>
    </p:spTree>
    <p:extLst>
      <p:ext uri="{BB962C8B-B14F-4D97-AF65-F5344CB8AC3E}">
        <p14:creationId xmlns:p14="http://schemas.microsoft.com/office/powerpoint/2010/main" val="304239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FAB61A-4C57-440B-9BDB-80B87168B021}" type="slidenum">
              <a:rPr lang="en-US" smtClean="0"/>
              <a:t>2</a:t>
            </a:fld>
            <a:endParaRPr lang="en-US"/>
          </a:p>
        </p:txBody>
      </p:sp>
    </p:spTree>
    <p:extLst>
      <p:ext uri="{BB962C8B-B14F-4D97-AF65-F5344CB8AC3E}">
        <p14:creationId xmlns:p14="http://schemas.microsoft.com/office/powerpoint/2010/main" val="4094008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35</a:t>
            </a:fld>
            <a:endParaRPr lang="en-US"/>
          </a:p>
        </p:txBody>
      </p:sp>
    </p:spTree>
    <p:extLst>
      <p:ext uri="{BB962C8B-B14F-4D97-AF65-F5344CB8AC3E}">
        <p14:creationId xmlns:p14="http://schemas.microsoft.com/office/powerpoint/2010/main" val="2359891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txBox="1">
            <a:spLocks noGrp="1"/>
          </p:cNvSpPr>
          <p:nvPr>
            <p:ph type="body" idx="1"/>
          </p:nvPr>
        </p:nvSpPr>
        <p:spPr>
          <a:xfrm>
            <a:off x="194411" y="3537673"/>
            <a:ext cx="4665900" cy="3351300"/>
          </a:xfrm>
          <a:prstGeom prst="rect">
            <a:avLst/>
          </a:prstGeom>
          <a:noFill/>
          <a:ln>
            <a:noFill/>
          </a:ln>
        </p:spPr>
        <p:txBody>
          <a:bodyPr lIns="76750" tIns="76750" rIns="76750" bIns="76750" anchor="ctr" anchorCtr="0">
            <a:noAutofit/>
          </a:bodyPr>
          <a:lstStyle/>
          <a:p>
            <a:pPr marL="0" marR="0" lvl="0" indent="0" algn="l" rtl="0">
              <a:spcBef>
                <a:spcPts val="0"/>
              </a:spcBef>
              <a:spcAft>
                <a:spcPts val="0"/>
              </a:spcAft>
              <a:buClr>
                <a:schemeClr val="dk1"/>
              </a:buClr>
              <a:buFont typeface="Arial"/>
              <a:buNone/>
            </a:pPr>
            <a:endParaRPr sz="1300" b="0" i="0" u="none" strike="noStrike" cap="none" dirty="0">
              <a:solidFill>
                <a:schemeClr val="dk1"/>
              </a:solidFill>
              <a:latin typeface="Arial"/>
              <a:ea typeface="Arial"/>
              <a:cs typeface="Arial"/>
              <a:sym typeface="Arial"/>
            </a:endParaRPr>
          </a:p>
        </p:txBody>
      </p:sp>
      <p:sp>
        <p:nvSpPr>
          <p:cNvPr id="1052" name="Shape 10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030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Shape 1231"/>
          <p:cNvSpPr>
            <a:spLocks noGrp="1" noRot="1" noChangeAspect="1"/>
          </p:cNvSpPr>
          <p:nvPr>
            <p:ph type="sldImg" idx="2"/>
          </p:nvPr>
        </p:nvSpPr>
        <p:spPr>
          <a:xfrm>
            <a:off x="381000" y="685800"/>
            <a:ext cx="60975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32" name="Shape 1232"/>
          <p:cNvSpPr txBox="1">
            <a:spLocks noGrp="1"/>
          </p:cNvSpPr>
          <p:nvPr>
            <p:ph type="body" idx="1"/>
          </p:nvPr>
        </p:nvSpPr>
        <p:spPr>
          <a:xfrm>
            <a:off x="685829" y="4343476"/>
            <a:ext cx="5486700" cy="4114799"/>
          </a:xfrm>
          <a:prstGeom prst="rect">
            <a:avLst/>
          </a:prstGeom>
          <a:noFill/>
          <a:ln>
            <a:noFill/>
          </a:ln>
        </p:spPr>
        <p:txBody>
          <a:bodyPr lIns="90175" tIns="90175" rIns="90175" bIns="90175" anchor="ctr" anchorCtr="0">
            <a:noAutofit/>
          </a:bodyPr>
          <a:lstStyle/>
          <a:p>
            <a:pPr lvl="0" rtl="0">
              <a:lnSpc>
                <a:spcPct val="115000"/>
              </a:lnSpc>
              <a:spcBef>
                <a:spcPts val="0"/>
              </a:spcBef>
              <a:buClr>
                <a:schemeClr val="dk1"/>
              </a:buClr>
              <a:buFont typeface="Arial"/>
              <a:buNone/>
            </a:pPr>
            <a:r>
              <a:rPr lang="en" b="1" dirty="0">
                <a:solidFill>
                  <a:schemeClr val="dk1"/>
                </a:solidFill>
                <a:latin typeface="Calibri"/>
                <a:ea typeface="Calibri"/>
                <a:cs typeface="Calibri"/>
                <a:sym typeface="Calibri"/>
              </a:rPr>
              <a:t>Sample notes:</a:t>
            </a:r>
            <a:r>
              <a:rPr lang="en" dirty="0">
                <a:solidFill>
                  <a:schemeClr val="dk1"/>
                </a:solidFill>
                <a:latin typeface="Calibri"/>
                <a:ea typeface="Calibri"/>
                <a:cs typeface="Calibri"/>
                <a:sym typeface="Calibri"/>
              </a:rPr>
              <a:t> We’re also leveraging technology and design to reinvent what a medical report looks like. A user-friendly results means less time trying to figure out what the report is trying to say, and more time addressing the points of concern.We’ve gone to great lengths to make sure reports are clear. All the information you need is on the first page, with PPV or Residual Risk calculations included, where appropriate. The end result is TIME SAVED for your clinic. {What would you do if you received the report on the left? It would probably be multiple phone calls back and forth to ensure you understand the report…. that translated to time spent on something that should have been straightforward.)</a:t>
            </a:r>
          </a:p>
          <a:p>
            <a:pPr lvl="0" rtl="0">
              <a:spcBef>
                <a:spcPts val="0"/>
              </a:spcBef>
              <a:buClr>
                <a:schemeClr val="dk1"/>
              </a:buClr>
              <a:buFont typeface="Arial"/>
              <a:buNone/>
            </a:pPr>
            <a:endParaRPr dirty="0">
              <a:solidFill>
                <a:schemeClr val="dk1"/>
              </a:solidFill>
            </a:endParaRPr>
          </a:p>
          <a:p>
            <a:pPr lvl="0" rtl="0">
              <a:spcBef>
                <a:spcPts val="0"/>
              </a:spcBef>
              <a:buClr>
                <a:schemeClr val="dk1"/>
              </a:buClr>
              <a:buFont typeface="Arial"/>
              <a:buNone/>
            </a:pPr>
            <a:r>
              <a:rPr lang="en" b="1" dirty="0">
                <a:solidFill>
                  <a:schemeClr val="dk1"/>
                </a:solidFill>
              </a:rPr>
              <a:t>Optional: </a:t>
            </a:r>
            <a:r>
              <a:rPr lang="en" dirty="0">
                <a:solidFill>
                  <a:schemeClr val="dk1"/>
                </a:solidFill>
              </a:rPr>
              <a:t>We’re also working on a “sharing” tool that patients can easily use to share their results with family members, if they so choose. </a:t>
            </a:r>
          </a:p>
          <a:p>
            <a:pPr lvl="0" rtl="0">
              <a:lnSpc>
                <a:spcPct val="100000"/>
              </a:lnSpc>
              <a:spcBef>
                <a:spcPts val="0"/>
              </a:spcBef>
              <a:spcAft>
                <a:spcPts val="400"/>
              </a:spcAft>
              <a:buClr>
                <a:schemeClr val="dk1"/>
              </a:buClr>
              <a:buFont typeface="Arial"/>
              <a:buNone/>
            </a:pPr>
            <a:endParaRPr sz="1200" dirty="0">
              <a:solidFill>
                <a:schemeClr val="dk1"/>
              </a:solidFill>
              <a:latin typeface="Calibri"/>
              <a:ea typeface="Calibri"/>
              <a:cs typeface="Calibri"/>
              <a:sym typeface="Calibri"/>
            </a:endParaRPr>
          </a:p>
          <a:p>
            <a:pPr lvl="0" rtl="0">
              <a:lnSpc>
                <a:spcPct val="115000"/>
              </a:lnSpc>
              <a:spcBef>
                <a:spcPts val="0"/>
              </a:spcBef>
              <a:buClr>
                <a:schemeClr val="dk1"/>
              </a:buClr>
              <a:buFont typeface="Arial"/>
              <a:buNone/>
            </a:pPr>
            <a:endParaRPr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149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39</a:t>
            </a:fld>
            <a:endParaRPr lang="en-US"/>
          </a:p>
        </p:txBody>
      </p:sp>
    </p:spTree>
    <p:extLst>
      <p:ext uri="{BB962C8B-B14F-4D97-AF65-F5344CB8AC3E}">
        <p14:creationId xmlns:p14="http://schemas.microsoft.com/office/powerpoint/2010/main" val="536100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43</a:t>
            </a:fld>
            <a:endParaRPr lang="en-US"/>
          </a:p>
        </p:txBody>
      </p:sp>
    </p:spTree>
    <p:extLst>
      <p:ext uri="{BB962C8B-B14F-4D97-AF65-F5344CB8AC3E}">
        <p14:creationId xmlns:p14="http://schemas.microsoft.com/office/powerpoint/2010/main" val="1418306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Shape 10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6" name="Shape 10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dirty="0">
                <a:solidFill>
                  <a:schemeClr val="dk1"/>
                </a:solidFill>
                <a:latin typeface="Calibri"/>
                <a:ea typeface="Calibri"/>
                <a:cs typeface="Calibri"/>
                <a:sym typeface="Calibri"/>
              </a:rPr>
              <a:t>Talking points:</a:t>
            </a:r>
          </a:p>
          <a:p>
            <a:pPr marL="457200" lvl="0" indent="-298450" rtl="0">
              <a:lnSpc>
                <a:spcPct val="115000"/>
              </a:lnSpc>
              <a:spcBef>
                <a:spcPts val="0"/>
              </a:spcBef>
              <a:buClr>
                <a:schemeClr val="dk1"/>
              </a:buClr>
              <a:buSzPct val="100000"/>
              <a:buFont typeface="Calibri"/>
              <a:buChar char="●"/>
            </a:pPr>
            <a:r>
              <a:rPr lang="en" dirty="0">
                <a:solidFill>
                  <a:schemeClr val="dk1"/>
                </a:solidFill>
                <a:latin typeface="Calibri"/>
                <a:ea typeface="Calibri"/>
                <a:cs typeface="Calibri"/>
                <a:sym typeface="Calibri"/>
              </a:rPr>
              <a:t>Comparatively, the total risk of serious disorders identified through ECS is higher than the incidence of routinely screened for conditions such as Down syndrome.</a:t>
            </a:r>
            <a:r>
              <a:rPr lang="en" baseline="30000" dirty="0">
                <a:solidFill>
                  <a:schemeClr val="dk1"/>
                </a:solidFill>
                <a:latin typeface="Calibri"/>
                <a:ea typeface="Calibri"/>
                <a:cs typeface="Calibri"/>
                <a:sym typeface="Calibri"/>
              </a:rPr>
              <a:t>4,5</a:t>
            </a:r>
            <a:r>
              <a:rPr lang="en" dirty="0">
                <a:solidFill>
                  <a:schemeClr val="dk1"/>
                </a:solidFill>
                <a:latin typeface="Calibri"/>
                <a:ea typeface="Calibri"/>
                <a:cs typeface="Calibri"/>
                <a:sym typeface="Calibri"/>
              </a:rPr>
              <a:t> </a:t>
            </a:r>
          </a:p>
          <a:p>
            <a:pPr marL="457200" lvl="0" indent="-298450" rtl="0">
              <a:lnSpc>
                <a:spcPct val="115000"/>
              </a:lnSpc>
              <a:spcBef>
                <a:spcPts val="0"/>
              </a:spcBef>
              <a:buClr>
                <a:schemeClr val="dk1"/>
              </a:buClr>
              <a:buSzPct val="100000"/>
              <a:buFont typeface="Calibri"/>
              <a:buChar char="●"/>
            </a:pPr>
            <a:r>
              <a:rPr lang="en" dirty="0">
                <a:solidFill>
                  <a:schemeClr val="dk1"/>
                </a:solidFill>
                <a:latin typeface="Calibri"/>
                <a:ea typeface="Calibri"/>
                <a:cs typeface="Calibri"/>
                <a:sym typeface="Calibri"/>
              </a:rPr>
              <a:t>1 in 550 pregnancies are at risk to be affected by a severe/profound condition on the Counsyl </a:t>
            </a:r>
            <a:r>
              <a:rPr lang="en" i="1" dirty="0">
                <a:solidFill>
                  <a:schemeClr val="dk1"/>
                </a:solidFill>
                <a:latin typeface="Calibri"/>
                <a:ea typeface="Calibri"/>
                <a:cs typeface="Calibri"/>
                <a:sym typeface="Calibri"/>
              </a:rPr>
              <a:t>Family Prep Screen</a:t>
            </a:r>
            <a:r>
              <a:rPr lang="en" dirty="0">
                <a:solidFill>
                  <a:schemeClr val="dk1"/>
                </a:solidFill>
                <a:latin typeface="Calibri"/>
                <a:ea typeface="Calibri"/>
                <a:cs typeface="Calibri"/>
                <a:sym typeface="Calibri"/>
              </a:rPr>
              <a:t>.</a:t>
            </a:r>
          </a:p>
          <a:p>
            <a:pPr marL="914400" lvl="1" indent="-298450" rtl="0">
              <a:lnSpc>
                <a:spcPct val="115000"/>
              </a:lnSpc>
              <a:spcBef>
                <a:spcPts val="0"/>
              </a:spcBef>
              <a:buClr>
                <a:schemeClr val="dk1"/>
              </a:buClr>
              <a:buSzPct val="100000"/>
              <a:buFont typeface="Calibri"/>
              <a:buChar char="○"/>
            </a:pPr>
            <a:r>
              <a:rPr lang="en" dirty="0">
                <a:solidFill>
                  <a:schemeClr val="dk1"/>
                </a:solidFill>
                <a:latin typeface="Calibri"/>
                <a:ea typeface="Calibri"/>
                <a:cs typeface="Calibri"/>
                <a:sym typeface="Calibri"/>
              </a:rPr>
              <a:t>This is a </a:t>
            </a:r>
            <a:r>
              <a:rPr lang="en" i="1" u="sng" dirty="0">
                <a:solidFill>
                  <a:schemeClr val="hlink"/>
                </a:solidFill>
                <a:highlight>
                  <a:srgbClr val="FFFFFF"/>
                </a:highlight>
                <a:latin typeface="Calibri"/>
                <a:ea typeface="Calibri"/>
                <a:cs typeface="Calibri"/>
                <a:sym typeface="Calibri"/>
                <a:hlinkClick r:id="rId3"/>
              </a:rPr>
              <a:t>weighted average</a:t>
            </a:r>
            <a:r>
              <a:rPr lang="en" i="1" dirty="0">
                <a:solidFill>
                  <a:schemeClr val="dk1"/>
                </a:solidFill>
                <a:highlight>
                  <a:srgbClr val="FFFFFF"/>
                </a:highlight>
                <a:latin typeface="Calibri"/>
                <a:ea typeface="Calibri"/>
                <a:cs typeface="Calibri"/>
                <a:sym typeface="Calibri"/>
              </a:rPr>
              <a:t> of total risk across ethnicities for all 94 severe and profound disorders based on US census population estimates.</a:t>
            </a:r>
            <a:r>
              <a:rPr lang="en" dirty="0">
                <a:solidFill>
                  <a:schemeClr val="dk1"/>
                </a:solidFill>
                <a:highlight>
                  <a:srgbClr val="FFFFFF"/>
                </a:highlight>
                <a:latin typeface="Calibri"/>
                <a:ea typeface="Calibri"/>
                <a:cs typeface="Calibri"/>
                <a:sym typeface="Calibri"/>
              </a:rPr>
              <a:t>  (Data on ethnicity-specific risk is on the next slide.)</a:t>
            </a:r>
          </a:p>
          <a:p>
            <a:pPr marL="457200" lvl="0" indent="-298450" rtl="0">
              <a:lnSpc>
                <a:spcPct val="115000"/>
              </a:lnSpc>
              <a:spcBef>
                <a:spcPts val="0"/>
              </a:spcBef>
              <a:buClr>
                <a:schemeClr val="dk1"/>
              </a:buClr>
              <a:buSzPct val="91666"/>
              <a:buFont typeface="Calibri"/>
              <a:buChar char="●"/>
            </a:pPr>
            <a:r>
              <a:rPr lang="en" dirty="0">
                <a:solidFill>
                  <a:schemeClr val="dk1"/>
                </a:solidFill>
                <a:highlight>
                  <a:srgbClr val="FFFFFF"/>
                </a:highlight>
                <a:latin typeface="Calibri"/>
                <a:ea typeface="Calibri"/>
                <a:cs typeface="Calibri"/>
                <a:sym typeface="Calibri"/>
              </a:rPr>
              <a:t>T</a:t>
            </a:r>
            <a:r>
              <a:rPr lang="en" dirty="0">
                <a:solidFill>
                  <a:schemeClr val="dk1"/>
                </a:solidFill>
                <a:latin typeface="Calibri"/>
                <a:ea typeface="Calibri"/>
                <a:cs typeface="Calibri"/>
                <a:sym typeface="Calibri"/>
              </a:rPr>
              <a:t>he total risk of serious disorders detected by ECS (1 in 550) is higher than the incidence of routinely screened for conditions, such as Down syndrome (1 in 700 births), open neural tube defects (1 in 1000 births), and for CF alone (1 in 3,400 births).  (Note: this includes guideline AND non-guideline conditions.)</a:t>
            </a:r>
          </a:p>
          <a:p>
            <a:pPr lvl="0" rtl="0">
              <a:lnSpc>
                <a:spcPct val="115000"/>
              </a:lnSpc>
              <a:spcBef>
                <a:spcPts val="0"/>
              </a:spcBef>
              <a:buClr>
                <a:schemeClr val="dk1"/>
              </a:buClr>
              <a:buSzPct val="100000"/>
              <a:buFont typeface="Arial"/>
              <a:buNone/>
            </a:pPr>
            <a:endParaRPr baseline="30000" dirty="0">
              <a:solidFill>
                <a:schemeClr val="dk1"/>
              </a:solidFill>
              <a:latin typeface="Calibri"/>
              <a:ea typeface="Calibri"/>
              <a:cs typeface="Calibri"/>
              <a:sym typeface="Calibri"/>
            </a:endParaRP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References</a:t>
            </a:r>
          </a:p>
          <a:p>
            <a:pPr lvl="0" rtl="0">
              <a:lnSpc>
                <a:spcPct val="115000"/>
              </a:lnSpc>
              <a:spcBef>
                <a:spcPts val="0"/>
              </a:spcBef>
              <a:buClr>
                <a:schemeClr val="dk1"/>
              </a:buClr>
              <a:buSzPct val="122222"/>
              <a:buFont typeface="Arial"/>
              <a:buNone/>
            </a:pPr>
            <a:r>
              <a:rPr lang="en" sz="900" dirty="0">
                <a:solidFill>
                  <a:schemeClr val="dk1"/>
                </a:solidFill>
                <a:highlight>
                  <a:srgbClr val="FFFF00"/>
                </a:highlight>
                <a:latin typeface="Calibri"/>
                <a:ea typeface="Calibri"/>
                <a:cs typeface="Calibri"/>
                <a:sym typeface="Calibri"/>
              </a:rPr>
              <a:t>[Down Syndrome and Neural Tube Defects incidence in AMA style]</a:t>
            </a:r>
            <a:r>
              <a:rPr lang="en" sz="900" dirty="0">
                <a:solidFill>
                  <a:schemeClr val="dk1"/>
                </a:solidFill>
                <a:latin typeface="Calibri"/>
                <a:ea typeface="Calibri"/>
                <a:cs typeface="Calibri"/>
                <a:sym typeface="Calibri"/>
              </a:rPr>
              <a:t> </a:t>
            </a: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Parker SE, Mai CT, Canfield MA, et al. Updated National Birth Prevalence estimates for selected birth defects in the United States, 2004-2006. </a:t>
            </a:r>
            <a:r>
              <a:rPr lang="en" sz="900" i="1" dirty="0">
                <a:solidFill>
                  <a:schemeClr val="dk1"/>
                </a:solidFill>
                <a:latin typeface="Calibri"/>
                <a:ea typeface="Calibri"/>
                <a:cs typeface="Calibri"/>
                <a:sym typeface="Calibri"/>
              </a:rPr>
              <a:t>Birth Defects Res A Clin Mol Teratol</a:t>
            </a:r>
            <a:r>
              <a:rPr lang="en" sz="900" dirty="0">
                <a:solidFill>
                  <a:schemeClr val="dk1"/>
                </a:solidFill>
                <a:latin typeface="Calibri"/>
                <a:ea typeface="Calibri"/>
                <a:cs typeface="Calibri"/>
                <a:sym typeface="Calibri"/>
              </a:rPr>
              <a:t>. 2010 Dec;88(12):1008-16.</a:t>
            </a:r>
          </a:p>
          <a:p>
            <a:pPr lvl="0" rtl="0">
              <a:lnSpc>
                <a:spcPct val="115000"/>
              </a:lnSpc>
              <a:spcBef>
                <a:spcPts val="0"/>
              </a:spcBef>
              <a:buClr>
                <a:schemeClr val="dk1"/>
              </a:buClr>
              <a:buSzPct val="122222"/>
              <a:buFont typeface="Arial"/>
              <a:buNone/>
            </a:pPr>
            <a:r>
              <a:rPr lang="en" sz="900" dirty="0">
                <a:solidFill>
                  <a:schemeClr val="dk1"/>
                </a:solidFill>
                <a:highlight>
                  <a:srgbClr val="FFFF00"/>
                </a:highlight>
                <a:latin typeface="Calibri"/>
                <a:ea typeface="Calibri"/>
                <a:cs typeface="Calibri"/>
                <a:sym typeface="Calibri"/>
              </a:rPr>
              <a:t>[Cystic Fibrosis incidence in style recommended by CFF] - make sure to use population risk, find source</a:t>
            </a: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Cystic Fibrosis Foundation Patient registry 2012 annual data report. Bethesda, Maryland. ©2013 Cystic Fibrosis Foundation</a:t>
            </a:r>
          </a:p>
          <a:p>
            <a:pPr lvl="0" rtl="0">
              <a:lnSpc>
                <a:spcPct val="115000"/>
              </a:lnSpc>
              <a:spcBef>
                <a:spcPts val="0"/>
              </a:spcBef>
              <a:buClr>
                <a:schemeClr val="dk1"/>
              </a:buClr>
              <a:buSzPct val="122222"/>
              <a:buFont typeface="Arial"/>
              <a:buNone/>
            </a:pPr>
            <a:endParaRPr sz="900" dirty="0">
              <a:solidFill>
                <a:schemeClr val="dk1"/>
              </a:solidFill>
              <a:latin typeface="Calibri"/>
              <a:ea typeface="Calibri"/>
              <a:cs typeface="Calibri"/>
              <a:sym typeface="Calibri"/>
            </a:endParaRPr>
          </a:p>
          <a:p>
            <a:pPr lvl="0" rtl="0">
              <a:spcBef>
                <a:spcPts val="0"/>
              </a:spcBef>
              <a:buClr>
                <a:schemeClr val="dk1"/>
              </a:buClr>
              <a:buSzPct val="100000"/>
              <a:buFont typeface="Arial"/>
              <a:buNone/>
            </a:pPr>
            <a:r>
              <a:rPr lang="en" b="1" dirty="0">
                <a:solidFill>
                  <a:schemeClr val="dk1"/>
                </a:solidFill>
                <a:latin typeface="Calibri"/>
                <a:ea typeface="Calibri"/>
                <a:cs typeface="Calibri"/>
                <a:sym typeface="Calibri"/>
              </a:rPr>
              <a:t>Use this slide to drill down on data on total recessive condition risk for each ethnic group compared to routinely screen for conditions, as needed.</a:t>
            </a:r>
          </a:p>
          <a:p>
            <a:pPr lvl="0" rtl="0">
              <a:spcBef>
                <a:spcPts val="0"/>
              </a:spcBef>
              <a:buClr>
                <a:schemeClr val="dk1"/>
              </a:buClr>
              <a:buSzPct val="100000"/>
              <a:buFont typeface="Arial"/>
              <a:buNone/>
            </a:pPr>
            <a:endParaRPr b="1" dirty="0">
              <a:solidFill>
                <a:schemeClr val="dk1"/>
              </a:solidFill>
              <a:latin typeface="Calibri"/>
              <a:ea typeface="Calibri"/>
              <a:cs typeface="Calibri"/>
              <a:sym typeface="Calibri"/>
            </a:endParaRPr>
          </a:p>
          <a:p>
            <a:pPr lvl="0" rtl="0">
              <a:spcBef>
                <a:spcPts val="0"/>
              </a:spcBef>
              <a:buClr>
                <a:schemeClr val="dk1"/>
              </a:buClr>
              <a:buSzPct val="100000"/>
              <a:buFont typeface="Arial"/>
              <a:buNone/>
            </a:pPr>
            <a:r>
              <a:rPr lang="en" b="1" dirty="0">
                <a:solidFill>
                  <a:schemeClr val="dk1"/>
                </a:solidFill>
                <a:latin typeface="Calibri"/>
                <a:ea typeface="Calibri"/>
                <a:cs typeface="Calibri"/>
                <a:sym typeface="Calibri"/>
              </a:rPr>
              <a:t>Talking points</a:t>
            </a:r>
          </a:p>
          <a:p>
            <a:pPr marL="457200" lvl="0" indent="-298450" rtl="0">
              <a:lnSpc>
                <a:spcPct val="115000"/>
              </a:lnSpc>
              <a:spcBef>
                <a:spcPts val="0"/>
              </a:spcBef>
              <a:buClr>
                <a:schemeClr val="dk1"/>
              </a:buClr>
              <a:buSzPct val="100000"/>
              <a:buFont typeface="Calibri"/>
              <a:buChar char="●"/>
            </a:pPr>
            <a:r>
              <a:rPr lang="en" dirty="0">
                <a:solidFill>
                  <a:schemeClr val="dk1"/>
                </a:solidFill>
                <a:latin typeface="Calibri"/>
                <a:ea typeface="Calibri"/>
                <a:cs typeface="Calibri"/>
                <a:sym typeface="Calibri"/>
              </a:rPr>
              <a:t>And the data are consistent across ethnicities… this chart shows the total risk of serious disorders detected by ECS is higher than the incidence of routinely screened conditions, when looking across each ethnicity in our study.</a:t>
            </a:r>
          </a:p>
          <a:p>
            <a:pPr marL="457200" lvl="0" indent="-298450" rtl="0">
              <a:lnSpc>
                <a:spcPct val="115000"/>
              </a:lnSpc>
              <a:spcBef>
                <a:spcPts val="0"/>
              </a:spcBef>
              <a:buClr>
                <a:schemeClr val="dk1"/>
              </a:buClr>
              <a:buSzPct val="100000"/>
              <a:buFont typeface="Calibri"/>
              <a:buChar char="●"/>
            </a:pPr>
            <a:r>
              <a:rPr lang="en" dirty="0">
                <a:solidFill>
                  <a:schemeClr val="dk1"/>
                </a:solidFill>
                <a:latin typeface="Calibri"/>
                <a:ea typeface="Calibri"/>
                <a:cs typeface="Calibri"/>
                <a:sym typeface="Calibri"/>
              </a:rPr>
              <a:t>&lt;More detailed alternative: The total risk of serious disorders detected by ECS for each ethnicity is higher than the incidence of routinely screened for conditions, such as Down syndrome (1 in 700 births), open neural tube defects (1 in 1000 births), and for CF alone (1 in 3,400 births).  (Note: this includes guideline AND non-guideline conditions.)&gt;</a:t>
            </a:r>
          </a:p>
          <a:p>
            <a:pPr lvl="0" rtl="0">
              <a:lnSpc>
                <a:spcPct val="115000"/>
              </a:lnSpc>
              <a:spcBef>
                <a:spcPts val="0"/>
              </a:spcBef>
              <a:buClr>
                <a:schemeClr val="dk1"/>
              </a:buClr>
              <a:buSzPct val="100000"/>
              <a:buFont typeface="Arial"/>
              <a:buNone/>
            </a:pPr>
            <a:endParaRPr baseline="30000" dirty="0">
              <a:solidFill>
                <a:schemeClr val="dk1"/>
              </a:solidFill>
              <a:latin typeface="Calibri"/>
              <a:ea typeface="Calibri"/>
              <a:cs typeface="Calibri"/>
              <a:sym typeface="Calibri"/>
            </a:endParaRP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References</a:t>
            </a:r>
          </a:p>
          <a:p>
            <a:pPr lvl="0" rtl="0">
              <a:lnSpc>
                <a:spcPct val="115000"/>
              </a:lnSpc>
              <a:spcBef>
                <a:spcPts val="0"/>
              </a:spcBef>
              <a:buClr>
                <a:schemeClr val="dk1"/>
              </a:buClr>
              <a:buSzPct val="122222"/>
              <a:buFont typeface="Arial"/>
              <a:buNone/>
            </a:pPr>
            <a:r>
              <a:rPr lang="en" sz="900" dirty="0">
                <a:solidFill>
                  <a:schemeClr val="dk1"/>
                </a:solidFill>
                <a:highlight>
                  <a:srgbClr val="FFFF00"/>
                </a:highlight>
                <a:latin typeface="Calibri"/>
                <a:ea typeface="Calibri"/>
                <a:cs typeface="Calibri"/>
                <a:sym typeface="Calibri"/>
              </a:rPr>
              <a:t>[Down Syndrome and Neural Tube Defects incidence in AMA style]</a:t>
            </a:r>
            <a:r>
              <a:rPr lang="en" sz="900" dirty="0">
                <a:solidFill>
                  <a:schemeClr val="dk1"/>
                </a:solidFill>
                <a:latin typeface="Calibri"/>
                <a:ea typeface="Calibri"/>
                <a:cs typeface="Calibri"/>
                <a:sym typeface="Calibri"/>
              </a:rPr>
              <a:t> </a:t>
            </a: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Parker SE, Mai CT, Canfield MA, et al. Updated National Birth Prevalence estimates for selected birth defects in the United States, 2004-2006. </a:t>
            </a:r>
            <a:r>
              <a:rPr lang="en" sz="900" i="1" dirty="0">
                <a:solidFill>
                  <a:schemeClr val="dk1"/>
                </a:solidFill>
                <a:latin typeface="Calibri"/>
                <a:ea typeface="Calibri"/>
                <a:cs typeface="Calibri"/>
                <a:sym typeface="Calibri"/>
              </a:rPr>
              <a:t>Birth Defects Res A Clin Mol Teratol</a:t>
            </a:r>
            <a:r>
              <a:rPr lang="en" sz="900" dirty="0">
                <a:solidFill>
                  <a:schemeClr val="dk1"/>
                </a:solidFill>
                <a:latin typeface="Calibri"/>
                <a:ea typeface="Calibri"/>
                <a:cs typeface="Calibri"/>
                <a:sym typeface="Calibri"/>
              </a:rPr>
              <a:t>. 2010 Dec;88(12):1008-16.</a:t>
            </a:r>
          </a:p>
          <a:p>
            <a:pPr lvl="0" rtl="0">
              <a:lnSpc>
                <a:spcPct val="115000"/>
              </a:lnSpc>
              <a:spcBef>
                <a:spcPts val="0"/>
              </a:spcBef>
              <a:buClr>
                <a:schemeClr val="dk1"/>
              </a:buClr>
              <a:buSzPct val="122222"/>
              <a:buFont typeface="Arial"/>
              <a:buNone/>
            </a:pPr>
            <a:r>
              <a:rPr lang="en" sz="900" dirty="0">
                <a:solidFill>
                  <a:schemeClr val="dk1"/>
                </a:solidFill>
                <a:highlight>
                  <a:srgbClr val="FFFF00"/>
                </a:highlight>
                <a:latin typeface="Calibri"/>
                <a:ea typeface="Calibri"/>
                <a:cs typeface="Calibri"/>
                <a:sym typeface="Calibri"/>
              </a:rPr>
              <a:t>[Cystic Fibrosis incidence in style recommended by CFF] - make sure to use population risk, find source</a:t>
            </a:r>
          </a:p>
          <a:p>
            <a:pPr lvl="0" rtl="0">
              <a:lnSpc>
                <a:spcPct val="115000"/>
              </a:lnSpc>
              <a:spcBef>
                <a:spcPts val="0"/>
              </a:spcBef>
              <a:buClr>
                <a:schemeClr val="dk1"/>
              </a:buClr>
              <a:buSzPct val="122222"/>
              <a:buFont typeface="Arial"/>
              <a:buNone/>
            </a:pPr>
            <a:r>
              <a:rPr lang="en" sz="900" dirty="0">
                <a:solidFill>
                  <a:schemeClr val="dk1"/>
                </a:solidFill>
                <a:latin typeface="Calibri"/>
                <a:ea typeface="Calibri"/>
                <a:cs typeface="Calibri"/>
                <a:sym typeface="Calibri"/>
              </a:rPr>
              <a:t>Cystic Fibrosis Foundation Patient registry 2012 annual data report. Bethesda, Maryland. ©2013 Cystic Fibrosis Foundation</a:t>
            </a:r>
          </a:p>
          <a:p>
            <a:pPr lvl="0" rtl="0">
              <a:spcBef>
                <a:spcPts val="0"/>
              </a:spcBef>
              <a:buClr>
                <a:schemeClr val="dk1"/>
              </a:buClr>
              <a:buSzPct val="122222"/>
              <a:buFont typeface="Arial"/>
              <a:buNone/>
            </a:pPr>
            <a:endParaRPr sz="900" dirty="0">
              <a:solidFill>
                <a:schemeClr val="dk1"/>
              </a:solidFill>
              <a:latin typeface="Calibri"/>
              <a:ea typeface="Calibri"/>
              <a:cs typeface="Calibri"/>
              <a:sym typeface="Calibri"/>
            </a:endParaRPr>
          </a:p>
          <a:p>
            <a:pPr lvl="0" rtl="0">
              <a:lnSpc>
                <a:spcPct val="115000"/>
              </a:lnSpc>
              <a:spcBef>
                <a:spcPts val="0"/>
              </a:spcBef>
              <a:buClr>
                <a:schemeClr val="dk1"/>
              </a:buClr>
              <a:buSzPct val="122222"/>
              <a:buFont typeface="Arial"/>
              <a:buNone/>
            </a:pPr>
            <a:endParaRPr sz="900" dirty="0">
              <a:solidFill>
                <a:schemeClr val="dk1"/>
              </a:solidFill>
              <a:latin typeface="Calibri"/>
              <a:ea typeface="Calibri"/>
              <a:cs typeface="Calibri"/>
              <a:sym typeface="Calibri"/>
            </a:endParaRPr>
          </a:p>
          <a:p>
            <a:pPr lvl="0" rtl="0">
              <a:spcBef>
                <a:spcPts val="0"/>
              </a:spcBef>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85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6</a:t>
            </a:fld>
            <a:endParaRPr lang="en-US"/>
          </a:p>
        </p:txBody>
      </p:sp>
    </p:spTree>
    <p:extLst>
      <p:ext uri="{BB962C8B-B14F-4D97-AF65-F5344CB8AC3E}">
        <p14:creationId xmlns:p14="http://schemas.microsoft.com/office/powerpoint/2010/main" val="326556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4" name="Shape 8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If we fast forward from the 70s and look at what’s going on today, there’s been an explosion in the number of genes we can include on a carrier screening panel. In part, this is because of the introduction of technology that allows for “expanded carrier screening.” As is usually the case, the technology outpaced the medical guidelines (and continues to do so).</a:t>
            </a:r>
          </a:p>
          <a:p>
            <a:pPr lvl="0">
              <a:spcBef>
                <a:spcPts val="0"/>
              </a:spcBef>
              <a:buNone/>
            </a:pPr>
            <a:endParaRPr sz="1800" dirty="0"/>
          </a:p>
          <a:p>
            <a:pPr lvl="0">
              <a:spcBef>
                <a:spcPts val="0"/>
              </a:spcBef>
              <a:buClr>
                <a:schemeClr val="dk1"/>
              </a:buClr>
              <a:buSzPct val="61111"/>
              <a:buFont typeface="Arial"/>
              <a:buNone/>
            </a:pPr>
            <a:r>
              <a:rPr lang="en" sz="1800" b="1" dirty="0">
                <a:solidFill>
                  <a:srgbClr val="535961"/>
                </a:solidFill>
                <a:latin typeface="Open Sans"/>
                <a:ea typeface="Open Sans"/>
                <a:cs typeface="Open Sans"/>
                <a:sym typeface="Open Sans"/>
              </a:rPr>
              <a:t>Talking points:</a:t>
            </a:r>
            <a:r>
              <a:rPr lang="en" sz="1800" dirty="0">
                <a:solidFill>
                  <a:schemeClr val="dk1"/>
                </a:solidFill>
                <a:latin typeface="Open Sans"/>
                <a:ea typeface="Open Sans"/>
                <a:cs typeface="Open Sans"/>
                <a:sym typeface="Open Sans"/>
              </a:rPr>
              <a:t> genetic screening has come a long way, from Tay Sachs screening in people of Ashkenazi Jewish descent in 1970, to universal screening for cystic fibrosis, and now expanded carrier screening. As more focus was put towards genetics and the human genome in the past 2 decades, things have really picked up. The technology improved. Public interest grew. Companies, like Counsyl, were formed. And you can see that Counsyl has led the way in expanded carrier screening. We launched our Family Prep Screen in 2009--the first commercial expanded carrier screen. That spawned other followers, but Counsyl has led the way with research (like the recently published landmark study published in JAMA) and we’ve also led the way by taking the time to create a test that would identify more at-risk couples than any other.</a:t>
            </a:r>
          </a:p>
          <a:p>
            <a:pPr lvl="0">
              <a:spcBef>
                <a:spcPts val="0"/>
              </a:spcBef>
              <a:buNone/>
            </a:pPr>
            <a:endParaRPr dirty="0"/>
          </a:p>
        </p:txBody>
      </p:sp>
    </p:spTree>
    <p:extLst>
      <p:ext uri="{BB962C8B-B14F-4D97-AF65-F5344CB8AC3E}">
        <p14:creationId xmlns:p14="http://schemas.microsoft.com/office/powerpoint/2010/main" val="397606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marR="0" lvl="0" indent="-298450" algn="l" defTabSz="457200" rtl="0" eaLnBrk="1" fontAlgn="auto" latinLnBrk="0" hangingPunct="1">
              <a:lnSpc>
                <a:spcPct val="125000"/>
              </a:lnSpc>
              <a:spcBef>
                <a:spcPts val="0"/>
              </a:spcBef>
              <a:spcAft>
                <a:spcPts val="0"/>
              </a:spcAft>
              <a:buClr>
                <a:srgbClr val="000000"/>
              </a:buClr>
              <a:buSzPct val="78571"/>
              <a:buFont typeface="Calibri"/>
              <a:buNone/>
              <a:tabLst/>
              <a:defRPr/>
            </a:pPr>
            <a:r>
              <a:rPr kumimoji="0" lang="en-US" sz="1400" b="1" i="0" u="none" strike="noStrike" kern="1200" cap="none" spc="0" normalizeH="0" baseline="0" noProof="0" dirty="0" smtClean="0">
                <a:ln>
                  <a:noFill/>
                </a:ln>
                <a:solidFill>
                  <a:srgbClr val="000000"/>
                </a:solidFill>
                <a:effectLst/>
                <a:uLnTx/>
                <a:uFillTx/>
                <a:latin typeface="Arial"/>
                <a:ea typeface="+mn-ea"/>
                <a:cs typeface="+mn-cs"/>
              </a:rPr>
              <a:t>Talking points: The joint statement was issued by 5 organizations and really added credibility and validity to the debate </a:t>
            </a:r>
            <a:r>
              <a:rPr kumimoji="0" lang="en-US" sz="1400" b="1" i="0" u="none" strike="noStrike" kern="1200" cap="none" spc="0" normalizeH="0" baseline="0" noProof="0" dirty="0" err="1" smtClean="0">
                <a:ln>
                  <a:noFill/>
                </a:ln>
                <a:solidFill>
                  <a:srgbClr val="000000"/>
                </a:solidFill>
                <a:effectLst/>
                <a:uLnTx/>
                <a:uFillTx/>
                <a:latin typeface="Arial"/>
                <a:ea typeface="+mn-ea"/>
                <a:cs typeface="+mn-cs"/>
              </a:rPr>
              <a:t>abou</a:t>
            </a:r>
            <a:r>
              <a:rPr kumimoji="0" lang="en-US" sz="1400" b="1" i="0" u="none" strike="noStrike" kern="1200" cap="none" spc="0" normalizeH="0" baseline="0" noProof="0" dirty="0" smtClean="0">
                <a:ln>
                  <a:noFill/>
                </a:ln>
                <a:solidFill>
                  <a:srgbClr val="000000"/>
                </a:solidFill>
                <a:effectLst/>
                <a:uLnTx/>
                <a:uFillTx/>
                <a:latin typeface="Arial"/>
                <a:ea typeface="+mn-ea"/>
                <a:cs typeface="+mn-cs"/>
              </a:rPr>
              <a:t> expanded carrier screening. </a:t>
            </a:r>
            <a:r>
              <a:rPr kumimoji="0" lang="en-US" sz="1400" b="0" i="0" u="none" strike="noStrike" kern="1200" cap="none" spc="0" normalizeH="0" baseline="0" noProof="0" dirty="0" smtClean="0">
                <a:ln>
                  <a:noFill/>
                </a:ln>
                <a:solidFill>
                  <a:srgbClr val="000000"/>
                </a:solidFill>
                <a:effectLst/>
                <a:uLnTx/>
                <a:uFillTx/>
                <a:latin typeface="Helvetica Neue"/>
                <a:ea typeface="Helvetica Neue"/>
                <a:cs typeface="Helvetica Neue"/>
                <a:sym typeface="Helvetica Neue"/>
              </a:rPr>
              <a:t>This statement (2015) does not replace current screening guidelines, which are published by individual organizations to direct the practice of their constituents. But it opened a serious conversation about the merits of rethinking the way we offer carrier screening, with some discussion points about requiring </a:t>
            </a:r>
            <a:r>
              <a:rPr kumimoji="0" lang="en-US" sz="1400" b="0" i="0" u="none" strike="noStrike" kern="1200" cap="none" spc="0" normalizeH="0" baseline="0" noProof="0" dirty="0" smtClean="0">
                <a:ln>
                  <a:noFill/>
                </a:ln>
                <a:solidFill>
                  <a:srgbClr val="000000"/>
                </a:solidFill>
                <a:effectLst/>
                <a:uLnTx/>
                <a:uFillTx/>
                <a:latin typeface="+mn-lt"/>
                <a:ea typeface="Calibri"/>
                <a:cs typeface="Calibri"/>
                <a:sym typeface="Calibri"/>
              </a:rPr>
              <a:t>need for </a:t>
            </a:r>
            <a:r>
              <a:rPr kumimoji="0" lang="en-US" sz="1400" b="1" i="0" u="none" strike="noStrike" kern="1200" cap="none" spc="0" normalizeH="0" baseline="0" noProof="0" dirty="0" smtClean="0">
                <a:ln>
                  <a:noFill/>
                </a:ln>
                <a:solidFill>
                  <a:srgbClr val="000000"/>
                </a:solidFill>
                <a:effectLst/>
                <a:uLnTx/>
                <a:uFillTx/>
                <a:latin typeface="+mn-lt"/>
                <a:ea typeface="Calibri"/>
                <a:cs typeface="Calibri"/>
                <a:sym typeface="Calibri"/>
              </a:rPr>
              <a:t>further research was requested</a:t>
            </a:r>
            <a:r>
              <a:rPr kumimoji="0" lang="en-US" sz="1400" b="0" i="0" u="none" strike="noStrike" kern="1200" cap="none" spc="0" normalizeH="0" baseline="0" noProof="0" dirty="0" smtClean="0">
                <a:ln>
                  <a:noFill/>
                </a:ln>
                <a:solidFill>
                  <a:srgbClr val="000000"/>
                </a:solidFill>
                <a:effectLst/>
                <a:uLnTx/>
                <a:uFillTx/>
                <a:latin typeface="+mn-lt"/>
                <a:ea typeface="Calibri"/>
                <a:cs typeface="Calibri"/>
                <a:sym typeface="Calibri"/>
              </a:rPr>
              <a:t> to better quantify and qualify the clinical impact of ECS across ethnic groups.  Specifically, the 2015 joint statement on ECS suggested a need for more data on “the frequency of variants in previously untested racial and ethnic groups” to facilitate general pan-ethnic testing. </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US" sz="1100" b="1" i="0" u="none" strike="noStrike" kern="1200" cap="none" spc="0" normalizeH="0" baseline="0" noProof="0" dirty="0" smtClean="0">
              <a:ln>
                <a:noFill/>
              </a:ln>
              <a:solidFill>
                <a:srgbClr val="000000"/>
              </a:solidFill>
              <a:effectLst/>
              <a:uLnTx/>
              <a:uFillTx/>
              <a:latin typeface="+mn-lt"/>
              <a:ea typeface="Calibri"/>
              <a:cs typeface="Calibri"/>
              <a:sym typeface="Calibri"/>
            </a:endParaRPr>
          </a:p>
          <a:p>
            <a:pPr marL="0" marR="0" lvl="0" indent="0" algn="l" defTabSz="457200" rtl="0" eaLnBrk="1" fontAlgn="auto" latinLnBrk="0" hangingPunct="1">
              <a:lnSpc>
                <a:spcPct val="115000"/>
              </a:lnSpc>
              <a:spcBef>
                <a:spcPts val="0"/>
              </a:spcBef>
              <a:spcAft>
                <a:spcPts val="0"/>
              </a:spcAft>
              <a:buClr>
                <a:srgbClr val="000000"/>
              </a:buClr>
              <a:buSzPct val="100000"/>
              <a:buFont typeface="Arial"/>
              <a:buNone/>
              <a:tabLst/>
              <a:defRPr/>
            </a:pPr>
            <a:r>
              <a:rPr kumimoji="0" lang="en-US" sz="1100" b="1" i="0" u="none" strike="noStrike" kern="1200" cap="none" spc="0" normalizeH="0" baseline="0" noProof="0" dirty="0" smtClean="0">
                <a:ln>
                  <a:noFill/>
                </a:ln>
                <a:solidFill>
                  <a:srgbClr val="000000"/>
                </a:solidFill>
                <a:effectLst/>
                <a:uLnTx/>
                <a:uFillTx/>
                <a:latin typeface="+mn-lt"/>
                <a:ea typeface="Calibri"/>
                <a:cs typeface="Calibri"/>
                <a:sym typeface="Calibri"/>
              </a:rPr>
              <a:t>Talking points:</a:t>
            </a:r>
          </a:p>
          <a:p>
            <a:pPr marL="457200" marR="0" lvl="0" indent="-298450" algn="l" defTabSz="457200" rtl="0" eaLnBrk="1" fontAlgn="auto" latinLnBrk="0" hangingPunct="1">
              <a:lnSpc>
                <a:spcPct val="115000"/>
              </a:lnSpc>
              <a:spcBef>
                <a:spcPts val="0"/>
              </a:spcBef>
              <a:spcAft>
                <a:spcPts val="0"/>
              </a:spcAft>
              <a:buClr>
                <a:srgbClr val="000000"/>
              </a:buClr>
              <a:buSzPct val="100000"/>
              <a:buFont typeface="Calibri"/>
              <a:buNone/>
              <a:tabLst/>
              <a:defRPr/>
            </a:pPr>
            <a:r>
              <a:rPr kumimoji="0" lang="en-US" sz="1100" b="0" i="0" u="none" strike="noStrike" kern="1200" cap="none" spc="0" normalizeH="0" baseline="0" noProof="0" dirty="0" smtClean="0">
                <a:ln>
                  <a:noFill/>
                </a:ln>
                <a:solidFill>
                  <a:srgbClr val="000000"/>
                </a:solidFill>
                <a:effectLst/>
                <a:uLnTx/>
                <a:uFillTx/>
                <a:latin typeface="+mn-lt"/>
                <a:ea typeface="Calibri"/>
                <a:cs typeface="Calibri"/>
                <a:sym typeface="Calibri"/>
              </a:rPr>
              <a:t>Though medical societies like </a:t>
            </a:r>
            <a:r>
              <a:rPr kumimoji="0" lang="en-US" sz="1100" b="1" i="0" u="none" strike="noStrike" kern="1200" cap="none" spc="0" normalizeH="0" baseline="0" noProof="0" dirty="0" smtClean="0">
                <a:ln>
                  <a:noFill/>
                </a:ln>
                <a:solidFill>
                  <a:srgbClr val="000000"/>
                </a:solidFill>
                <a:effectLst/>
                <a:uLnTx/>
                <a:uFillTx/>
                <a:latin typeface="+mn-lt"/>
                <a:ea typeface="Calibri"/>
                <a:cs typeface="Calibri"/>
                <a:sym typeface="Calibri"/>
              </a:rPr>
              <a:t>ACOG and ACMG have commented on the value of ECS</a:t>
            </a:r>
            <a:r>
              <a:rPr kumimoji="0" lang="en-US" sz="1100" b="0" i="0" u="none" strike="noStrike" kern="1200" cap="none" spc="0" normalizeH="0" baseline="0" noProof="0" dirty="0" smtClean="0">
                <a:ln>
                  <a:noFill/>
                </a:ln>
                <a:solidFill>
                  <a:srgbClr val="000000"/>
                </a:solidFill>
                <a:effectLst/>
                <a:uLnTx/>
                <a:uFillTx/>
                <a:latin typeface="+mn-lt"/>
                <a:ea typeface="Calibri"/>
                <a:cs typeface="Calibri"/>
                <a:sym typeface="Calibri"/>
              </a:rPr>
              <a:t>, they have remained cautious in recommending it as routine care.</a:t>
            </a:r>
          </a:p>
          <a:p>
            <a:pPr marL="457200" marR="0" lvl="0" indent="-298450" algn="l" defTabSz="457200" rtl="0" eaLnBrk="1" fontAlgn="auto" latinLnBrk="0" hangingPunct="1">
              <a:lnSpc>
                <a:spcPct val="115000"/>
              </a:lnSpc>
              <a:spcBef>
                <a:spcPts val="0"/>
              </a:spcBef>
              <a:spcAft>
                <a:spcPts val="0"/>
              </a:spcAft>
              <a:buClr>
                <a:srgbClr val="000000"/>
              </a:buClr>
              <a:buSzPct val="100000"/>
              <a:buFont typeface="Calibri"/>
              <a:buNone/>
              <a:tabLst/>
              <a:defRPr/>
            </a:pPr>
            <a:r>
              <a:rPr kumimoji="0" lang="en-US" sz="1100" b="0" i="0" u="none" strike="noStrike" kern="1200" cap="none" spc="0" normalizeH="0" baseline="0" noProof="0" dirty="0" smtClean="0">
                <a:ln>
                  <a:noFill/>
                </a:ln>
                <a:solidFill>
                  <a:srgbClr val="000000"/>
                </a:solidFill>
                <a:effectLst/>
                <a:uLnTx/>
                <a:uFillTx/>
                <a:latin typeface="+mn-lt"/>
                <a:ea typeface="Calibri"/>
                <a:cs typeface="Calibri"/>
                <a:sym typeface="Calibri"/>
              </a:rPr>
              <a:t>The need for </a:t>
            </a:r>
            <a:r>
              <a:rPr kumimoji="0" lang="en-US" sz="1100" b="1" i="0" u="none" strike="noStrike" kern="1200" cap="none" spc="0" normalizeH="0" baseline="0" noProof="0" dirty="0" smtClean="0">
                <a:ln>
                  <a:noFill/>
                </a:ln>
                <a:solidFill>
                  <a:srgbClr val="000000"/>
                </a:solidFill>
                <a:effectLst/>
                <a:uLnTx/>
                <a:uFillTx/>
                <a:latin typeface="+mn-lt"/>
                <a:ea typeface="Calibri"/>
                <a:cs typeface="Calibri"/>
                <a:sym typeface="Calibri"/>
              </a:rPr>
              <a:t>further research was requested</a:t>
            </a:r>
            <a:r>
              <a:rPr kumimoji="0" lang="en-US" sz="1100" b="0" i="0" u="none" strike="noStrike" kern="1200" cap="none" spc="0" normalizeH="0" baseline="0" noProof="0" dirty="0" smtClean="0">
                <a:ln>
                  <a:noFill/>
                </a:ln>
                <a:solidFill>
                  <a:srgbClr val="000000"/>
                </a:solidFill>
                <a:effectLst/>
                <a:uLnTx/>
                <a:uFillTx/>
                <a:latin typeface="+mn-lt"/>
                <a:ea typeface="Calibri"/>
                <a:cs typeface="Calibri"/>
                <a:sym typeface="Calibri"/>
              </a:rPr>
              <a:t> to better quantify and qualify the clinical impact of ECS across ethnic groups.  Specifically, the 2015 joint statement on ECS suggested a need for more data on “the frequency of variants in previously untested racial and ethnic groups” to facilitate general pan-ethnic testing. </a:t>
            </a:r>
          </a:p>
          <a:p>
            <a:pPr marL="0" marR="0" lvl="0" indent="0" algn="l" defTabSz="457200" rtl="0" eaLnBrk="1" fontAlgn="auto" latinLnBrk="0" hangingPunct="1">
              <a:lnSpc>
                <a:spcPct val="115000"/>
              </a:lnSpc>
              <a:spcBef>
                <a:spcPts val="0"/>
              </a:spcBef>
              <a:spcAft>
                <a:spcPts val="0"/>
              </a:spcAft>
              <a:buClr>
                <a:srgbClr val="000000"/>
              </a:buClr>
              <a:buSzPct val="100000"/>
              <a:buFont typeface="Arial"/>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Calibri"/>
              <a:cs typeface="Calibri"/>
              <a:sym typeface="Calibri"/>
            </a:endParaRPr>
          </a:p>
          <a:p>
            <a:pPr marL="0" marR="0" lvl="0" indent="0" algn="l" defTabSz="457200" rtl="0" eaLnBrk="1" fontAlgn="auto" latinLnBrk="0" hangingPunct="1">
              <a:lnSpc>
                <a:spcPct val="115000"/>
              </a:lnSpc>
              <a:spcBef>
                <a:spcPts val="0"/>
              </a:spcBef>
              <a:spcAft>
                <a:spcPts val="0"/>
              </a:spcAft>
              <a:buClr>
                <a:srgbClr val="000000"/>
              </a:buClr>
              <a:buSzPct val="78571"/>
              <a:buFont typeface="Arial"/>
              <a:buNone/>
              <a:tabLst/>
              <a:defRPr/>
            </a:pPr>
            <a:r>
              <a:rPr kumimoji="0" lang="en-US" sz="1400" b="1" i="0" u="none" strike="noStrike" kern="1200" cap="none" spc="0" normalizeH="0" baseline="0" noProof="0" dirty="0" smtClean="0">
                <a:ln>
                  <a:noFill/>
                </a:ln>
                <a:solidFill>
                  <a:srgbClr val="535961"/>
                </a:solidFill>
                <a:effectLst/>
                <a:uLnTx/>
                <a:uFillTx/>
                <a:latin typeface="+mn-lt"/>
                <a:ea typeface="Calibri"/>
                <a:cs typeface="Calibri"/>
                <a:sym typeface="Calibri"/>
              </a:rPr>
              <a:t>Talking points: </a:t>
            </a:r>
            <a:r>
              <a:rPr kumimoji="0" lang="en-US" sz="1400" b="0" i="0" u="none" strike="noStrike" kern="1200" cap="none" spc="0" normalizeH="0" baseline="0" noProof="0" dirty="0" smtClean="0">
                <a:ln>
                  <a:noFill/>
                </a:ln>
                <a:solidFill>
                  <a:srgbClr val="535961"/>
                </a:solidFill>
                <a:effectLst/>
                <a:uLnTx/>
                <a:uFillTx/>
                <a:latin typeface="+mn-lt"/>
                <a:ea typeface="Calibri"/>
                <a:cs typeface="Calibri"/>
                <a:sym typeface="Calibri"/>
              </a:rPr>
              <a:t>Here’s what ACOG says the point of carrier screening is…”the goal is to provide couples with information to optimize pregnancy outcomes based on their personal values and preferences.” </a:t>
            </a:r>
          </a:p>
          <a:p>
            <a:pPr marL="0" marR="0" lvl="0" indent="0" algn="l" defTabSz="457200" rtl="0" eaLnBrk="1" fontAlgn="auto" latinLnBrk="0" hangingPunct="1">
              <a:lnSpc>
                <a:spcPct val="115000"/>
              </a:lnSpc>
              <a:spcBef>
                <a:spcPts val="0"/>
              </a:spcBef>
              <a:spcAft>
                <a:spcPts val="0"/>
              </a:spcAft>
              <a:buClr>
                <a:srgbClr val="000000"/>
              </a:buClr>
              <a:buSzPct val="78571"/>
              <a:buFont typeface="Arial"/>
              <a:buNone/>
              <a:tabLst/>
              <a:defRPr/>
            </a:pPr>
            <a:r>
              <a:rPr kumimoji="0" lang="en-US" sz="1400" b="0" i="0" u="none" strike="noStrike" kern="1200" cap="none" spc="0" normalizeH="0" baseline="0" noProof="0" dirty="0" smtClean="0">
                <a:ln>
                  <a:noFill/>
                </a:ln>
                <a:solidFill>
                  <a:srgbClr val="535961"/>
                </a:solidFill>
                <a:effectLst/>
                <a:uLnTx/>
                <a:uFillTx/>
                <a:latin typeface="+mn-lt"/>
                <a:ea typeface="Calibri"/>
                <a:cs typeface="Calibri"/>
                <a:sym typeface="Calibri"/>
              </a:rPr>
              <a:t>This statement was made in 2016 by ACOG, ACMG, NSGC, PQF and SMFM in a paper that validated the role of expanded carrier screening for patients. </a:t>
            </a:r>
            <a:r>
              <a:rPr kumimoji="0" lang="en-US" sz="1400" b="1" i="0" u="none" strike="noStrike" kern="1200" cap="none" spc="0" normalizeH="0" baseline="0" noProof="0" dirty="0" smtClean="0">
                <a:ln>
                  <a:noFill/>
                </a:ln>
                <a:solidFill>
                  <a:srgbClr val="535961"/>
                </a:solidFill>
                <a:effectLst/>
                <a:uLnTx/>
                <a:uFillTx/>
                <a:latin typeface="+mn-lt"/>
                <a:ea typeface="Calibri"/>
                <a:cs typeface="Calibri"/>
                <a:sym typeface="Calibri"/>
              </a:rPr>
              <a:t>You will notice that it doesn’t say that the goal is to find carriers in certain ethnic groups, but to give couples information.</a:t>
            </a:r>
            <a:r>
              <a:rPr kumimoji="0" lang="en-US" sz="1400" b="0" i="0" u="none" strike="noStrike" kern="1200" cap="none" spc="0" normalizeH="0" baseline="0" noProof="0" dirty="0" smtClean="0">
                <a:ln>
                  <a:noFill/>
                </a:ln>
                <a:solidFill>
                  <a:srgbClr val="535961"/>
                </a:solidFill>
                <a:effectLst/>
                <a:uLnTx/>
                <a:uFillTx/>
                <a:latin typeface="+mn-lt"/>
                <a:ea typeface="Calibri"/>
                <a:cs typeface="Calibri"/>
                <a:sym typeface="Calibri"/>
              </a:rPr>
              <a:t> </a:t>
            </a:r>
            <a:r>
              <a:rPr kumimoji="0" lang="en-US" sz="1400" b="0" i="0" u="none" strike="noStrike" kern="1200" cap="none" spc="0" normalizeH="0" baseline="0" noProof="0" dirty="0" smtClean="0">
                <a:ln>
                  <a:noFill/>
                </a:ln>
                <a:solidFill>
                  <a:srgbClr val="000000"/>
                </a:solidFill>
                <a:effectLst/>
                <a:uLnTx/>
                <a:uFillTx/>
                <a:latin typeface="+mn-lt"/>
                <a:ea typeface="Calibri"/>
                <a:cs typeface="Calibri"/>
                <a:sym typeface="Calibri"/>
              </a:rPr>
              <a:t>One issue that was highlighted in this article is that the cost of screening has decreased, while ethnic admixture has increased.</a:t>
            </a:r>
          </a:p>
          <a:p>
            <a:pPr marL="0" marR="0" lvl="0" indent="0" algn="l" defTabSz="457200" rtl="0" eaLnBrk="1" fontAlgn="auto" latinLnBrk="0" hangingPunct="1">
              <a:lnSpc>
                <a:spcPct val="115000"/>
              </a:lnSpc>
              <a:spcBef>
                <a:spcPts val="0"/>
              </a:spcBef>
              <a:spcAft>
                <a:spcPts val="0"/>
              </a:spcAft>
              <a:buClr>
                <a:srgbClr val="000000"/>
              </a:buClr>
              <a:buSzPct val="78571"/>
              <a:buFont typeface="Arial"/>
              <a:buNone/>
              <a:tabLst/>
              <a:defRPr/>
            </a:pPr>
            <a:r>
              <a:rPr kumimoji="0" lang="en-US" sz="1400" b="0" i="0" u="none" strike="noStrike" kern="1200" cap="none" spc="0" normalizeH="0" baseline="0" noProof="0" dirty="0" smtClean="0">
                <a:ln>
                  <a:noFill/>
                </a:ln>
                <a:solidFill>
                  <a:srgbClr val="666666"/>
                </a:solidFill>
                <a:effectLst/>
                <a:uLnTx/>
                <a:uFillTx/>
                <a:latin typeface="+mn-lt"/>
                <a:ea typeface="Calibri"/>
                <a:cs typeface="Calibri"/>
                <a:sym typeface="Calibri"/>
              </a:rPr>
              <a:t>NOTE: (can’t say experts “recommended” expanded carrier screening, but </a:t>
            </a:r>
          </a:p>
          <a:p>
            <a:endParaRPr lang="tr-TR" dirty="0"/>
          </a:p>
        </p:txBody>
      </p:sp>
      <p:sp>
        <p:nvSpPr>
          <p:cNvPr id="4" name="Slayt Numarası Yer Tutucusu 3"/>
          <p:cNvSpPr>
            <a:spLocks noGrp="1"/>
          </p:cNvSpPr>
          <p:nvPr>
            <p:ph type="sldNum" sz="quarter" idx="10"/>
          </p:nvPr>
        </p:nvSpPr>
        <p:spPr/>
        <p:txBody>
          <a:bodyPr/>
          <a:lstStyle/>
          <a:p>
            <a:fld id="{A5FAB61A-4C57-440B-9BDB-80B87168B021}" type="slidenum">
              <a:rPr lang="en-US" smtClean="0"/>
              <a:t>12</a:t>
            </a:fld>
            <a:endParaRPr lang="en-US"/>
          </a:p>
        </p:txBody>
      </p:sp>
    </p:spTree>
    <p:extLst>
      <p:ext uri="{BB962C8B-B14F-4D97-AF65-F5344CB8AC3E}">
        <p14:creationId xmlns:p14="http://schemas.microsoft.com/office/powerpoint/2010/main" val="102367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b="1" dirty="0">
                <a:solidFill>
                  <a:schemeClr val="dk1"/>
                </a:solidFill>
                <a:latin typeface="Calibri"/>
                <a:ea typeface="Calibri"/>
                <a:cs typeface="Calibri"/>
                <a:sym typeface="Calibri"/>
              </a:rPr>
              <a:t>Talking points:</a:t>
            </a:r>
          </a:p>
          <a:p>
            <a:pPr marL="457200" lvl="0" indent="-228600" rtl="0">
              <a:lnSpc>
                <a:spcPct val="115000"/>
              </a:lnSpc>
              <a:spcBef>
                <a:spcPts val="0"/>
              </a:spcBef>
              <a:buClr>
                <a:schemeClr val="dk1"/>
              </a:buClr>
              <a:buFont typeface="Calibri"/>
            </a:pPr>
            <a:r>
              <a:rPr lang="en" dirty="0">
                <a:solidFill>
                  <a:schemeClr val="dk1"/>
                </a:solidFill>
                <a:latin typeface="Calibri"/>
                <a:ea typeface="Calibri"/>
                <a:cs typeface="Calibri"/>
                <a:sym typeface="Calibri"/>
              </a:rPr>
              <a:t>To address the need for additional data, </a:t>
            </a:r>
            <a:r>
              <a:rPr lang="en" b="1" dirty="0">
                <a:solidFill>
                  <a:schemeClr val="dk1"/>
                </a:solidFill>
                <a:latin typeface="Calibri"/>
                <a:ea typeface="Calibri"/>
                <a:cs typeface="Calibri"/>
                <a:sym typeface="Calibri"/>
              </a:rPr>
              <a:t>Counsyl has conducted the largest Expanded Carrier Screening (ECS) study ever published to date</a:t>
            </a:r>
            <a:r>
              <a:rPr lang="en" dirty="0">
                <a:solidFill>
                  <a:schemeClr val="dk1"/>
                </a:solidFill>
                <a:latin typeface="Calibri"/>
                <a:ea typeface="Calibri"/>
                <a:cs typeface="Calibri"/>
                <a:sym typeface="Calibri"/>
              </a:rPr>
              <a:t>, with a diverse study population of nearly 350,000 individuals.</a:t>
            </a:r>
          </a:p>
          <a:p>
            <a:pPr marL="457200" lvl="0" indent="-228600">
              <a:lnSpc>
                <a:spcPct val="115000"/>
              </a:lnSpc>
              <a:spcBef>
                <a:spcPts val="0"/>
              </a:spcBef>
              <a:buClr>
                <a:schemeClr val="dk1"/>
              </a:buClr>
              <a:buFont typeface="Calibri"/>
            </a:pPr>
            <a:r>
              <a:rPr lang="en" dirty="0">
                <a:solidFill>
                  <a:schemeClr val="dk1"/>
                </a:solidFill>
                <a:latin typeface="Calibri"/>
                <a:ea typeface="Calibri"/>
                <a:cs typeface="Calibri"/>
                <a:sym typeface="Calibri"/>
              </a:rPr>
              <a:t>This study was published in the Journal of the American Medical Association (JAMA) in August, 2016.</a:t>
            </a:r>
          </a:p>
          <a:p>
            <a:pPr lvl="0" rtl="0">
              <a:spcBef>
                <a:spcPts val="0"/>
              </a:spcBef>
              <a:buNone/>
            </a:pPr>
            <a:endParaRPr dirty="0">
              <a:latin typeface="Calibri"/>
              <a:ea typeface="Calibri"/>
              <a:cs typeface="Calibri"/>
              <a:sym typeface="Calibri"/>
            </a:endParaRPr>
          </a:p>
        </p:txBody>
      </p:sp>
    </p:spTree>
    <p:extLst>
      <p:ext uri="{BB962C8B-B14F-4D97-AF65-F5344CB8AC3E}">
        <p14:creationId xmlns:p14="http://schemas.microsoft.com/office/powerpoint/2010/main" val="407902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685800" y="4343400"/>
            <a:ext cx="5486400" cy="4114800"/>
          </a:xfrm>
          <a:prstGeom prst="rect">
            <a:avLst/>
          </a:prstGeom>
        </p:spPr>
        <p:txBody>
          <a:bodyPr lIns="91500" tIns="91500" rIns="91500" bIns="91500" anchor="t" anchorCtr="0">
            <a:noAutofit/>
          </a:bodyPr>
          <a:lstStyle/>
          <a:p>
            <a:pPr lvl="0" rtl="0">
              <a:lnSpc>
                <a:spcPct val="115000"/>
              </a:lnSpc>
              <a:spcBef>
                <a:spcPts val="0"/>
              </a:spcBef>
              <a:buNone/>
            </a:pPr>
            <a:r>
              <a:rPr lang="en" sz="1200" b="1" dirty="0">
                <a:solidFill>
                  <a:schemeClr val="dk1"/>
                </a:solidFill>
                <a:latin typeface="Calibri"/>
                <a:ea typeface="Calibri"/>
                <a:cs typeface="Calibri"/>
                <a:sym typeface="Calibri"/>
              </a:rPr>
              <a:t>Talking points:</a:t>
            </a:r>
          </a:p>
          <a:p>
            <a:pPr marL="457200" lvl="0"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Results: In major US racial and ethnic categories, ECS identifies more potential pregnancies at risk for severe/profound conditions than current screening guidelines.</a:t>
            </a:r>
          </a:p>
          <a:p>
            <a:pPr marL="457200" lvl="0"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Data is based on self-reported ethnicity and assumes that people reproduce within the same ethnic group</a:t>
            </a:r>
          </a:p>
          <a:p>
            <a:pPr marL="914400" lvl="1"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At least 5,000 people had to self-identify in each ethnic category to be included in the analysis (11 of 15 groups fit this criterion)</a:t>
            </a:r>
          </a:p>
          <a:p>
            <a:pPr marL="457200" lvl="0" indent="-30480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To minimize bias, individuals with self-reported personal or family history, infertility or other reason of testing were excluded.</a:t>
            </a:r>
          </a:p>
          <a:p>
            <a:pPr marL="457200" lvl="0"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The study was designed with a focus on 94 serious or “severe and profound” recessive conditions on the Counsyl </a:t>
            </a:r>
            <a:r>
              <a:rPr lang="en" sz="1200" i="1" dirty="0">
                <a:solidFill>
                  <a:schemeClr val="dk1"/>
                </a:solidFill>
                <a:latin typeface="Calibri"/>
                <a:ea typeface="Calibri"/>
                <a:cs typeface="Calibri"/>
                <a:sym typeface="Calibri"/>
              </a:rPr>
              <a:t>Family Prep Screen</a:t>
            </a:r>
            <a:r>
              <a:rPr lang="en" sz="1200" dirty="0">
                <a:solidFill>
                  <a:schemeClr val="dk1"/>
                </a:solidFill>
                <a:latin typeface="Calibri"/>
                <a:ea typeface="Calibri"/>
                <a:cs typeface="Calibri"/>
                <a:sym typeface="Calibri"/>
              </a:rPr>
              <a:t>. </a:t>
            </a:r>
          </a:p>
          <a:p>
            <a:pPr marL="914400" lvl="1" indent="-304800" rtl="0">
              <a:lnSpc>
                <a:spcPct val="115000"/>
              </a:lnSpc>
              <a:spcBef>
                <a:spcPts val="0"/>
              </a:spcBef>
              <a:buClr>
                <a:schemeClr val="dk1"/>
              </a:buClr>
              <a:buSzPct val="100000"/>
              <a:buFont typeface="Calibri"/>
            </a:pPr>
            <a:r>
              <a:rPr lang="en" sz="1200" b="1" i="1" dirty="0">
                <a:solidFill>
                  <a:schemeClr val="dk1"/>
                </a:solidFill>
                <a:latin typeface="Calibri"/>
                <a:ea typeface="Calibri"/>
                <a:cs typeface="Calibri"/>
                <a:sym typeface="Calibri"/>
              </a:rPr>
              <a:t>Severe</a:t>
            </a:r>
            <a:r>
              <a:rPr lang="en" sz="1200" b="1" dirty="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conditions were defined as those that if untreated cause intellectual disability or a substantially shortened lifespan (e.g., spinal muscular atrophy); </a:t>
            </a:r>
            <a:r>
              <a:rPr lang="en" sz="1200" b="1" i="1" dirty="0">
                <a:solidFill>
                  <a:schemeClr val="dk1"/>
                </a:solidFill>
                <a:latin typeface="Calibri"/>
                <a:ea typeface="Calibri"/>
                <a:cs typeface="Calibri"/>
                <a:sym typeface="Calibri"/>
              </a:rPr>
              <a:t>profound</a:t>
            </a:r>
            <a:r>
              <a:rPr lang="en" sz="1200" b="1" dirty="0">
                <a:solidFill>
                  <a:schemeClr val="dk1"/>
                </a:solidFill>
                <a:latin typeface="Calibri"/>
                <a:ea typeface="Calibri"/>
                <a:cs typeface="Calibri"/>
                <a:sym typeface="Calibri"/>
              </a:rPr>
              <a:t> </a:t>
            </a:r>
            <a:r>
              <a:rPr lang="en" sz="1200" dirty="0">
                <a:solidFill>
                  <a:schemeClr val="dk1"/>
                </a:solidFill>
                <a:latin typeface="Calibri"/>
                <a:ea typeface="Calibri"/>
                <a:cs typeface="Calibri"/>
                <a:sym typeface="Calibri"/>
              </a:rPr>
              <a:t>conditions were those causing both (e.g., Canavan disease).</a:t>
            </a:r>
            <a:r>
              <a:rPr lang="en" sz="1200" baseline="30000" dirty="0">
                <a:solidFill>
                  <a:schemeClr val="dk1"/>
                </a:solidFill>
                <a:latin typeface="Calibri"/>
                <a:ea typeface="Calibri"/>
                <a:cs typeface="Calibri"/>
                <a:sym typeface="Calibri"/>
              </a:rPr>
              <a:t>2,6 </a:t>
            </a:r>
          </a:p>
          <a:p>
            <a:pPr marL="457200" lvl="0"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Gene variants with known mild, moderate or highly variable phenotypes or incomplete penetrance were excluded from this study. </a:t>
            </a:r>
          </a:p>
          <a:p>
            <a:pPr marL="457200" lvl="0" indent="-304800" rtl="0">
              <a:lnSpc>
                <a:spcPct val="115000"/>
              </a:lnSpc>
              <a:spcBef>
                <a:spcPts val="0"/>
              </a:spcBef>
              <a:buClr>
                <a:schemeClr val="dk1"/>
              </a:buClr>
              <a:buSzPct val="100000"/>
              <a:buFont typeface="Calibri"/>
            </a:pPr>
            <a:r>
              <a:rPr lang="en" dirty="0">
                <a:solidFill>
                  <a:schemeClr val="dk1"/>
                </a:solidFill>
                <a:latin typeface="Calibri"/>
                <a:ea typeface="Calibri"/>
                <a:cs typeface="Calibri"/>
                <a:sym typeface="Calibri"/>
              </a:rPr>
              <a:t>Analysis was done on the Counsyl </a:t>
            </a:r>
            <a:r>
              <a:rPr lang="en" i="1" dirty="0">
                <a:solidFill>
                  <a:schemeClr val="dk1"/>
                </a:solidFill>
                <a:latin typeface="Calibri"/>
                <a:ea typeface="Calibri"/>
                <a:cs typeface="Calibri"/>
                <a:sym typeface="Calibri"/>
              </a:rPr>
              <a:t>Family Prep Screen</a:t>
            </a:r>
            <a:r>
              <a:rPr lang="en" dirty="0">
                <a:solidFill>
                  <a:schemeClr val="dk1"/>
                </a:solidFill>
                <a:latin typeface="Calibri"/>
                <a:ea typeface="Calibri"/>
                <a:cs typeface="Calibri"/>
                <a:sym typeface="Calibri"/>
              </a:rPr>
              <a:t> using targeted genotyping and next-generation sequencing.</a:t>
            </a:r>
            <a:r>
              <a:rPr lang="en" sz="1200" dirty="0">
                <a:solidFill>
                  <a:schemeClr val="dk1"/>
                </a:solidFill>
                <a:latin typeface="Calibri"/>
                <a:ea typeface="Calibri"/>
                <a:cs typeface="Calibri"/>
                <a:sym typeface="Calibri"/>
              </a:rPr>
              <a:t/>
            </a:r>
            <a:br>
              <a:rPr lang="en" sz="1200" dirty="0">
                <a:solidFill>
                  <a:schemeClr val="dk1"/>
                </a:solidFill>
                <a:latin typeface="Calibri"/>
                <a:ea typeface="Calibri"/>
                <a:cs typeface="Calibri"/>
                <a:sym typeface="Calibri"/>
              </a:rPr>
            </a:br>
            <a:endParaRPr lang="en" sz="1200" dirty="0">
              <a:solidFill>
                <a:schemeClr val="dk1"/>
              </a:solidFill>
              <a:latin typeface="Calibri"/>
              <a:ea typeface="Calibri"/>
              <a:cs typeface="Calibri"/>
              <a:sym typeface="Calibri"/>
            </a:endParaRPr>
          </a:p>
          <a:p>
            <a:pPr lvl="0" rtl="0">
              <a:lnSpc>
                <a:spcPct val="115000"/>
              </a:lnSpc>
              <a:spcBef>
                <a:spcPts val="0"/>
              </a:spcBef>
              <a:buNone/>
            </a:pPr>
            <a:r>
              <a:rPr lang="en" sz="1200" b="1" dirty="0">
                <a:solidFill>
                  <a:schemeClr val="dk1"/>
                </a:solidFill>
                <a:latin typeface="Calibri"/>
                <a:ea typeface="Calibri"/>
                <a:cs typeface="Calibri"/>
                <a:sym typeface="Calibri"/>
              </a:rPr>
              <a:t>Use as needed for technical audiences who may want more technical details about study design.</a:t>
            </a:r>
          </a:p>
          <a:p>
            <a:pPr marL="457200" lvl="0" indent="-304800" rtl="0">
              <a:lnSpc>
                <a:spcPct val="115000"/>
              </a:lnSpc>
              <a:spcBef>
                <a:spcPts val="0"/>
              </a:spcBef>
              <a:buClr>
                <a:schemeClr val="dk1"/>
              </a:buClr>
              <a:buSzPct val="100000"/>
              <a:buFont typeface="Calibri"/>
            </a:pPr>
            <a:r>
              <a:rPr lang="en" sz="1200" dirty="0">
                <a:solidFill>
                  <a:schemeClr val="dk1"/>
                </a:solidFill>
                <a:latin typeface="Calibri"/>
                <a:ea typeface="Calibri"/>
                <a:cs typeface="Calibri"/>
                <a:sym typeface="Calibri"/>
              </a:rPr>
              <a:t>&gt;430,000 patients screened; statistical analysis only performed on people who were referred for “routine screening”, amounting to &gt;346,000 patients</a:t>
            </a:r>
          </a:p>
          <a:p>
            <a:pPr marL="457200" lvl="0"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&gt;300,000 genotyped and &gt;38,000 sequenced for up to 110 diseases; a total of </a:t>
            </a:r>
            <a:r>
              <a:rPr lang="en" sz="1200" b="1" dirty="0">
                <a:solidFill>
                  <a:schemeClr val="dk1"/>
                </a:solidFill>
                <a:latin typeface="Calibri"/>
                <a:ea typeface="Calibri"/>
                <a:cs typeface="Calibri"/>
                <a:sym typeface="Calibri"/>
              </a:rPr>
              <a:t>94</a:t>
            </a:r>
            <a:r>
              <a:rPr lang="en" sz="1200" dirty="0">
                <a:solidFill>
                  <a:schemeClr val="dk1"/>
                </a:solidFill>
                <a:latin typeface="Calibri"/>
                <a:ea typeface="Calibri"/>
                <a:cs typeface="Calibri"/>
                <a:sym typeface="Calibri"/>
              </a:rPr>
              <a:t> were included in the analysis</a:t>
            </a:r>
          </a:p>
          <a:p>
            <a:pPr marL="914400" lvl="1"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SMA and FrX performed separately</a:t>
            </a:r>
          </a:p>
          <a:p>
            <a:pPr marL="914400" lvl="1"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VUS and mild diseases/alleles excluded, as well as diseases with highly variable clinical presentation (i.e. familial Med fever and alpha-1)</a:t>
            </a:r>
          </a:p>
          <a:p>
            <a:pPr marL="1371600" lvl="2"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Anything that was categorized as Moderate or Mild was removed: e.g., GJB2, MTHFR, hemochromatosis.</a:t>
            </a:r>
          </a:p>
          <a:p>
            <a:pPr marL="1371600" lvl="2"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Within severe and Profound diseases, </a:t>
            </a:r>
            <a:r>
              <a:rPr lang="en" sz="1200" i="1" dirty="0">
                <a:solidFill>
                  <a:schemeClr val="dk1"/>
                </a:solidFill>
                <a:latin typeface="Calibri"/>
                <a:ea typeface="Calibri"/>
                <a:cs typeface="Calibri"/>
                <a:sym typeface="Calibri"/>
              </a:rPr>
              <a:t>alleles</a:t>
            </a:r>
            <a:r>
              <a:rPr lang="en" sz="1200" dirty="0">
                <a:solidFill>
                  <a:schemeClr val="dk1"/>
                </a:solidFill>
                <a:latin typeface="Calibri"/>
                <a:ea typeface="Calibri"/>
                <a:cs typeface="Calibri"/>
                <a:sym typeface="Calibri"/>
              </a:rPr>
              <a:t> that were found to consistently cause mild phenotypes or considered VUS were removed.</a:t>
            </a:r>
          </a:p>
          <a:p>
            <a:pPr marL="1371600" lvl="2"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There is a supplementary table that shows all that was included/excluded.</a:t>
            </a:r>
          </a:p>
          <a:p>
            <a:pPr marL="914400" lvl="0"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Diseases were categorized as “profound” or “severe” based on the </a:t>
            </a:r>
            <a:r>
              <a:rPr lang="en" sz="1200" u="sng" dirty="0">
                <a:solidFill>
                  <a:srgbClr val="1155CC"/>
                </a:solidFill>
                <a:latin typeface="Calibri"/>
                <a:ea typeface="Calibri"/>
                <a:cs typeface="Calibri"/>
                <a:sym typeface="Calibri"/>
                <a:hlinkClick r:id="rId3"/>
              </a:rPr>
              <a:t>previously published PLOS paper</a:t>
            </a:r>
            <a:r>
              <a:rPr lang="en" sz="1200" dirty="0">
                <a:solidFill>
                  <a:schemeClr val="dk1"/>
                </a:solidFill>
                <a:latin typeface="Calibri"/>
                <a:ea typeface="Calibri"/>
                <a:cs typeface="Calibri"/>
                <a:sym typeface="Calibri"/>
              </a:rPr>
              <a:t> that assessed 13 disease characteristics, such as shortened lifespan, intellectual disability, impaired movement, internal physical malformations, and sensory impairment, to assign severity. </a:t>
            </a:r>
          </a:p>
          <a:p>
            <a:pPr marL="1371600" lvl="1"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Severe: those that if left untreated cause intellectual disability </a:t>
            </a:r>
            <a:r>
              <a:rPr lang="en" sz="1200" b="1" dirty="0">
                <a:solidFill>
                  <a:schemeClr val="dk1"/>
                </a:solidFill>
                <a:latin typeface="Calibri"/>
                <a:ea typeface="Calibri"/>
                <a:cs typeface="Calibri"/>
                <a:sym typeface="Calibri"/>
              </a:rPr>
              <a:t>OR</a:t>
            </a:r>
            <a:r>
              <a:rPr lang="en" sz="1200" dirty="0">
                <a:solidFill>
                  <a:schemeClr val="dk1"/>
                </a:solidFill>
                <a:latin typeface="Calibri"/>
                <a:ea typeface="Calibri"/>
                <a:cs typeface="Calibri"/>
                <a:sym typeface="Calibri"/>
              </a:rPr>
              <a:t> shortened lifespan to adolescence or earlier (Fr X, CF)</a:t>
            </a:r>
          </a:p>
          <a:p>
            <a:pPr marL="1371600" lvl="1" indent="-304800" rtl="0">
              <a:lnSpc>
                <a:spcPct val="115000"/>
              </a:lnSpc>
              <a:spcBef>
                <a:spcPts val="0"/>
              </a:spcBef>
              <a:buClr>
                <a:schemeClr val="dk1"/>
              </a:buClr>
              <a:buSzPct val="100000"/>
              <a:buFont typeface="Calibri"/>
              <a:buChar char="○"/>
            </a:pPr>
            <a:r>
              <a:rPr lang="en" sz="1200" dirty="0">
                <a:solidFill>
                  <a:schemeClr val="dk1"/>
                </a:solidFill>
                <a:latin typeface="Calibri"/>
                <a:ea typeface="Calibri"/>
                <a:cs typeface="Calibri"/>
                <a:sym typeface="Calibri"/>
              </a:rPr>
              <a:t>Profound: those that if untreated cause intellectual disability </a:t>
            </a:r>
            <a:r>
              <a:rPr lang="en" sz="1200" b="1" dirty="0">
                <a:solidFill>
                  <a:schemeClr val="dk1"/>
                </a:solidFill>
                <a:latin typeface="Calibri"/>
                <a:ea typeface="Calibri"/>
                <a:cs typeface="Calibri"/>
                <a:sym typeface="Calibri"/>
              </a:rPr>
              <a:t>AND</a:t>
            </a:r>
            <a:r>
              <a:rPr lang="en" sz="1200" dirty="0">
                <a:solidFill>
                  <a:schemeClr val="dk1"/>
                </a:solidFill>
                <a:latin typeface="Calibri"/>
                <a:ea typeface="Calibri"/>
                <a:cs typeface="Calibri"/>
                <a:sym typeface="Calibri"/>
              </a:rPr>
              <a:t> shortened lifespan to adolescence or earlier (Canavan, Pompe)</a:t>
            </a:r>
          </a:p>
          <a:p>
            <a:pPr lvl="0" rtl="0">
              <a:lnSpc>
                <a:spcPct val="115000"/>
              </a:lnSpc>
              <a:spcBef>
                <a:spcPts val="0"/>
              </a:spcBef>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10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7" name="Shape 8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25000"/>
              </a:lnSpc>
              <a:spcBef>
                <a:spcPts val="0"/>
              </a:spcBef>
              <a:buClr>
                <a:schemeClr val="dk1"/>
              </a:buClr>
              <a:buSzPct val="78571"/>
              <a:buFont typeface="Arial"/>
              <a:buNone/>
            </a:pPr>
            <a:r>
              <a:rPr lang="en" sz="1400" b="1" dirty="0">
                <a:solidFill>
                  <a:schemeClr val="dk1"/>
                </a:solidFill>
                <a:latin typeface="Calibri"/>
                <a:ea typeface="Calibri"/>
                <a:cs typeface="Calibri"/>
                <a:sym typeface="Calibri"/>
              </a:rPr>
              <a:t>Talking points: </a:t>
            </a:r>
          </a:p>
          <a:p>
            <a:pPr marL="457200" lvl="0" indent="-228600" rtl="0">
              <a:lnSpc>
                <a:spcPct val="115000"/>
              </a:lnSpc>
              <a:spcBef>
                <a:spcPts val="0"/>
              </a:spcBef>
              <a:buClr>
                <a:schemeClr val="dk1"/>
              </a:buClr>
              <a:buFont typeface="Calibri"/>
            </a:pPr>
            <a:r>
              <a:rPr lang="en" sz="1400" dirty="0">
                <a:solidFill>
                  <a:schemeClr val="dk1"/>
                </a:solidFill>
                <a:latin typeface="Calibri"/>
                <a:ea typeface="Calibri"/>
                <a:cs typeface="Calibri"/>
                <a:sym typeface="Calibri"/>
              </a:rPr>
              <a:t>Current ACOG guidelines only support pan-ethnic cystic fibrosis screening, and additional single-gene screening based on ethnicity and family history. </a:t>
            </a:r>
          </a:p>
          <a:p>
            <a:pPr marL="457200" lvl="0" indent="-228600" rtl="0">
              <a:lnSpc>
                <a:spcPct val="115000"/>
              </a:lnSpc>
              <a:spcBef>
                <a:spcPts val="0"/>
              </a:spcBef>
              <a:buClr>
                <a:schemeClr val="dk1"/>
              </a:buClr>
              <a:buFont typeface="Calibri"/>
            </a:pPr>
            <a:r>
              <a:rPr lang="en" sz="1400" dirty="0">
                <a:solidFill>
                  <a:schemeClr val="dk1"/>
                </a:solidFill>
                <a:latin typeface="Calibri"/>
                <a:ea typeface="Calibri"/>
                <a:cs typeface="Calibri"/>
                <a:sym typeface="Calibri"/>
              </a:rPr>
              <a:t>This is based on the belief that only certain individuals -- based on self-reported ethnicity or family history -- are at higher risk to pass down serious inherited conditions. </a:t>
            </a:r>
          </a:p>
          <a:p>
            <a:pPr lvl="0" rtl="0">
              <a:lnSpc>
                <a:spcPct val="115000"/>
              </a:lnSpc>
              <a:spcBef>
                <a:spcPts val="0"/>
              </a:spcBef>
              <a:buNone/>
            </a:pPr>
            <a:endParaRPr sz="1400" dirty="0">
              <a:solidFill>
                <a:schemeClr val="dk1"/>
              </a:solidFill>
              <a:latin typeface="Calibri"/>
              <a:ea typeface="Calibri"/>
              <a:cs typeface="Calibri"/>
              <a:sym typeface="Calibri"/>
            </a:endParaRPr>
          </a:p>
          <a:p>
            <a:pPr lvl="0" rtl="0">
              <a:lnSpc>
                <a:spcPct val="115000"/>
              </a:lnSpc>
              <a:spcBef>
                <a:spcPts val="0"/>
              </a:spcBef>
              <a:buNone/>
            </a:pPr>
            <a:r>
              <a:rPr lang="en" sz="1400" dirty="0">
                <a:solidFill>
                  <a:schemeClr val="dk1"/>
                </a:solidFill>
                <a:latin typeface="Calibri"/>
                <a:ea typeface="Calibri"/>
                <a:cs typeface="Calibri"/>
                <a:sym typeface="Calibri"/>
              </a:rPr>
              <a:t>Note: Other factors to limited guidelines include practical considerations, such as, interpretation and discussion of results, access to genetic counselors, rapid advancements in technology (quicker than guidelines), and cost to patients.  (All of which Counsyl addresses.)</a:t>
            </a:r>
          </a:p>
          <a:p>
            <a:pPr lvl="0" rtl="0">
              <a:lnSpc>
                <a:spcPct val="115000"/>
              </a:lnSpc>
              <a:spcBef>
                <a:spcPts val="0"/>
              </a:spcBef>
              <a:buNone/>
            </a:pPr>
            <a:endParaRPr sz="1400" dirty="0">
              <a:solidFill>
                <a:schemeClr val="dk1"/>
              </a:solidFill>
              <a:latin typeface="Calibri"/>
              <a:ea typeface="Calibri"/>
              <a:cs typeface="Calibri"/>
              <a:sym typeface="Calibri"/>
            </a:endParaRPr>
          </a:p>
          <a:p>
            <a:pPr lvl="0" rtl="0">
              <a:spcBef>
                <a:spcPts val="0"/>
              </a:spcBef>
              <a:buClr>
                <a:schemeClr val="dk1"/>
              </a:buClr>
              <a:buSzPct val="50000"/>
              <a:buFont typeface="Arial"/>
              <a:buNone/>
            </a:pPr>
            <a:r>
              <a:rPr lang="en" sz="2200" b="1" dirty="0">
                <a:solidFill>
                  <a:srgbClr val="3DB5AD"/>
                </a:solidFill>
                <a:latin typeface="Open Sans"/>
                <a:ea typeface="Open Sans"/>
                <a:cs typeface="Open Sans"/>
                <a:sym typeface="Open Sans"/>
              </a:rPr>
              <a:t>Current medical guidelines support </a:t>
            </a:r>
          </a:p>
          <a:p>
            <a:pPr lvl="0" rtl="0">
              <a:spcBef>
                <a:spcPts val="0"/>
              </a:spcBef>
              <a:buClr>
                <a:schemeClr val="dk1"/>
              </a:buClr>
              <a:buSzPct val="50000"/>
              <a:buFont typeface="Arial"/>
              <a:buNone/>
            </a:pPr>
            <a:r>
              <a:rPr lang="en" sz="2200" b="1" dirty="0">
                <a:solidFill>
                  <a:srgbClr val="3DB5AD"/>
                </a:solidFill>
                <a:latin typeface="Open Sans"/>
                <a:ea typeface="Open Sans"/>
                <a:cs typeface="Open Sans"/>
                <a:sym typeface="Open Sans"/>
              </a:rPr>
              <a:t>limited </a:t>
            </a:r>
          </a:p>
          <a:p>
            <a:pPr lvl="0" rtl="0">
              <a:spcBef>
                <a:spcPts val="0"/>
              </a:spcBef>
              <a:buClr>
                <a:schemeClr val="dk1"/>
              </a:buClr>
              <a:buSzPct val="50000"/>
              <a:buFont typeface="Arial"/>
              <a:buNone/>
            </a:pPr>
            <a:r>
              <a:rPr lang="en" sz="2200" b="1" dirty="0">
                <a:solidFill>
                  <a:srgbClr val="3DB5AD"/>
                </a:solidFill>
                <a:latin typeface="Open Sans"/>
                <a:ea typeface="Open Sans"/>
                <a:cs typeface="Open Sans"/>
                <a:sym typeface="Open Sans"/>
              </a:rPr>
              <a:t>screening in select ethnic groups</a:t>
            </a:r>
          </a:p>
        </p:txBody>
      </p:sp>
    </p:spTree>
    <p:extLst>
      <p:ext uri="{BB962C8B-B14F-4D97-AF65-F5344CB8AC3E}">
        <p14:creationId xmlns:p14="http://schemas.microsoft.com/office/powerpoint/2010/main" val="7589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6470-9721-4113-8342-EDFA7CD0C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48F52-CE76-4C90-90A6-82A60B867D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053E06-D10A-441E-95B9-56122A6727DC}"/>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E23DADD9-0A04-421B-B7B2-5DBFEFF74A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88B44-9738-47D0-9B60-582747E67E01}"/>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68199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E4F7-2076-4C48-9334-E4350D2D9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FC39B2-E882-4D1C-9846-252B134ABC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1BD71-5A4A-438F-B4F4-4DED3C21A71D}"/>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4203D822-0DF5-4276-B11C-C90212E56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03114-29FE-452F-918E-E5F67D3802F7}"/>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353676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0B75A-704D-4FD7-BA28-5F18AAE2B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6C5084-17D2-433F-9D3F-B213706C6B8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86B30-39CB-4DA6-96A9-6A9D9AB1195C}"/>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A87A4C63-973E-403D-A4F8-67D5F54A4F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30EC0-CC93-449C-B77C-FC08F0F5A1D0}"/>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275672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Large Title">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34983" y="2091195"/>
            <a:ext cx="10414000" cy="232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Clr>
                <a:srgbClr val="3DB5AD"/>
              </a:buClr>
              <a:buNone/>
              <a:defRPr b="0" i="0" u="none" strike="noStrike" cap="none">
                <a:solidFill>
                  <a:srgbClr val="3DB5AD"/>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cxnSp>
        <p:nvCxnSpPr>
          <p:cNvPr id="10" name="Shape 10"/>
          <p:cNvCxnSpPr/>
          <p:nvPr/>
        </p:nvCxnSpPr>
        <p:spPr>
          <a:xfrm>
            <a:off x="635000" y="476249"/>
            <a:ext cx="2094400" cy="0"/>
          </a:xfrm>
          <a:prstGeom prst="straightConnector1">
            <a:avLst/>
          </a:prstGeom>
          <a:noFill/>
          <a:ln w="12700" cap="flat" cmpd="sng">
            <a:solidFill>
              <a:srgbClr val="A6AAA9"/>
            </a:solidFill>
            <a:prstDash val="solid"/>
            <a:miter/>
            <a:headEnd type="none" w="med" len="med"/>
            <a:tailEnd type="none" w="med" len="med"/>
          </a:ln>
        </p:spPr>
      </p:cxnSp>
      <p:cxnSp>
        <p:nvCxnSpPr>
          <p:cNvPr id="11" name="Shape 11"/>
          <p:cNvCxnSpPr/>
          <p:nvPr/>
        </p:nvCxnSpPr>
        <p:spPr>
          <a:xfrm>
            <a:off x="635000" y="1111249"/>
            <a:ext cx="2094400" cy="0"/>
          </a:xfrm>
          <a:prstGeom prst="straightConnector1">
            <a:avLst/>
          </a:prstGeom>
          <a:noFill/>
          <a:ln w="19050" cap="flat" cmpd="sng">
            <a:solidFill>
              <a:srgbClr val="3DB5AD"/>
            </a:solidFill>
            <a:prstDash val="solid"/>
            <a:miter/>
            <a:headEnd type="none" w="med" len="med"/>
            <a:tailEnd type="none" w="med" len="med"/>
          </a:ln>
        </p:spPr>
      </p:cxnSp>
      <p:sp>
        <p:nvSpPr>
          <p:cNvPr id="12" name="Shape 12"/>
          <p:cNvSpPr txBox="1">
            <a:spLocks noGrp="1"/>
          </p:cNvSpPr>
          <p:nvPr>
            <p:ph type="subTitle" idx="1"/>
          </p:nvPr>
        </p:nvSpPr>
        <p:spPr>
          <a:xfrm>
            <a:off x="635000" y="597024"/>
            <a:ext cx="3676400" cy="364400"/>
          </a:xfrm>
          <a:prstGeom prst="rect">
            <a:avLst/>
          </a:prstGeom>
          <a:noFill/>
          <a:ln>
            <a:noFill/>
          </a:ln>
        </p:spPr>
        <p:txBody>
          <a:bodyPr lIns="34275" tIns="34275" rIns="34275" bIns="34275" anchor="ctr" anchorCtr="0"/>
          <a:lstStyle>
            <a:lvl1pPr lvl="0" rtl="0">
              <a:spcBef>
                <a:spcPts val="0"/>
              </a:spcBef>
              <a:buNone/>
              <a:defRPr>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13" name="Shape 13"/>
          <p:cNvSpPr txBox="1">
            <a:spLocks noGrp="1"/>
          </p:cNvSpPr>
          <p:nvPr>
            <p:ph type="sldNum" idx="12"/>
          </p:nvPr>
        </p:nvSpPr>
        <p:spPr>
          <a:xfrm>
            <a:off x="11515425" y="6339249"/>
            <a:ext cx="2720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3DB5AD"/>
                </a:solidFill>
                <a:latin typeface="Open Sans"/>
                <a:ea typeface="Open Sans"/>
                <a:cs typeface="Open Sans"/>
                <a:sym typeface="Open Sans"/>
              </a:rPr>
              <a:pPr algn="r">
                <a:buClr>
                  <a:srgbClr val="3DB5AD"/>
                </a:buClr>
                <a:buSzPct val="25000"/>
              </a:pPr>
              <a:t>‹#›</a:t>
            </a:fld>
            <a:endParaRPr lang="en" sz="1200">
              <a:solidFill>
                <a:srgbClr val="3DB5AD"/>
              </a:solidFill>
              <a:latin typeface="Open Sans"/>
              <a:ea typeface="Open Sans"/>
              <a:cs typeface="Open Sans"/>
              <a:sym typeface="Open Sans"/>
            </a:endParaRPr>
          </a:p>
        </p:txBody>
      </p:sp>
      <p:cxnSp>
        <p:nvCxnSpPr>
          <p:cNvPr id="14" name="Shape 14"/>
          <p:cNvCxnSpPr/>
          <p:nvPr/>
        </p:nvCxnSpPr>
        <p:spPr>
          <a:xfrm>
            <a:off x="635000" y="6030085"/>
            <a:ext cx="2094400" cy="0"/>
          </a:xfrm>
          <a:prstGeom prst="straightConnector1">
            <a:avLst/>
          </a:prstGeom>
          <a:noFill/>
          <a:ln w="12700" cap="flat" cmpd="sng">
            <a:solidFill>
              <a:srgbClr val="A6AAA9"/>
            </a:solidFill>
            <a:prstDash val="solid"/>
            <a:miter/>
            <a:headEnd type="none" w="med" len="med"/>
            <a:tailEnd type="none" w="med" len="med"/>
          </a:ln>
        </p:spPr>
      </p:cxnSp>
      <p:pic>
        <p:nvPicPr>
          <p:cNvPr id="15" name="Shape 15"/>
          <p:cNvPicPr preferRelativeResize="0"/>
          <p:nvPr/>
        </p:nvPicPr>
        <p:blipFill rotWithShape="1">
          <a:blip r:embed="rId2">
            <a:alphaModFix/>
          </a:blip>
          <a:srcRect/>
          <a:stretch/>
        </p:blipFill>
        <p:spPr>
          <a:xfrm>
            <a:off x="624911" y="6218383"/>
            <a:ext cx="1343600" cy="393600"/>
          </a:xfrm>
          <a:prstGeom prst="rect">
            <a:avLst/>
          </a:prstGeom>
          <a:noFill/>
          <a:ln>
            <a:noFill/>
          </a:ln>
        </p:spPr>
      </p:pic>
    </p:spTree>
    <p:extLst>
      <p:ext uri="{BB962C8B-B14F-4D97-AF65-F5344CB8AC3E}">
        <p14:creationId xmlns:p14="http://schemas.microsoft.com/office/powerpoint/2010/main" val="367903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rge Title 1">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24883" y="2190112"/>
            <a:ext cx="10414000" cy="232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Clr>
                <a:srgbClr val="666666"/>
              </a:buClr>
              <a:buNone/>
              <a:defRPr b="0" i="0" u="none" strike="noStrike" cap="none">
                <a:solidFill>
                  <a:srgbClr val="666666"/>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sp>
        <p:nvSpPr>
          <p:cNvPr id="18" name="Shape 18"/>
          <p:cNvSpPr txBox="1">
            <a:spLocks noGrp="1"/>
          </p:cNvSpPr>
          <p:nvPr>
            <p:ph type="subTitle" idx="1"/>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pic>
        <p:nvPicPr>
          <p:cNvPr id="19" name="Shape 19"/>
          <p:cNvPicPr preferRelativeResize="0"/>
          <p:nvPr/>
        </p:nvPicPr>
        <p:blipFill>
          <a:blip r:embed="rId2">
            <a:alphaModFix/>
          </a:blip>
          <a:stretch>
            <a:fillRect/>
          </a:stretch>
        </p:blipFill>
        <p:spPr>
          <a:xfrm>
            <a:off x="10437733" y="6227967"/>
            <a:ext cx="1295400" cy="304800"/>
          </a:xfrm>
          <a:prstGeom prst="rect">
            <a:avLst/>
          </a:prstGeom>
          <a:noFill/>
          <a:ln>
            <a:noFill/>
          </a:ln>
        </p:spPr>
      </p:pic>
      <p:cxnSp>
        <p:nvCxnSpPr>
          <p:cNvPr id="20" name="Shape 20"/>
          <p:cNvCxnSpPr/>
          <p:nvPr/>
        </p:nvCxnSpPr>
        <p:spPr>
          <a:xfrm>
            <a:off x="624900" y="476249"/>
            <a:ext cx="2094400" cy="0"/>
          </a:xfrm>
          <a:prstGeom prst="straightConnector1">
            <a:avLst/>
          </a:prstGeom>
          <a:noFill/>
          <a:ln w="12700" cap="flat" cmpd="sng">
            <a:solidFill>
              <a:srgbClr val="A6AAA9"/>
            </a:solidFill>
            <a:prstDash val="solid"/>
            <a:miter/>
            <a:headEnd type="none" w="med" len="med"/>
            <a:tailEnd type="none" w="med" len="med"/>
          </a:ln>
        </p:spPr>
      </p:cxnSp>
      <p:cxnSp>
        <p:nvCxnSpPr>
          <p:cNvPr id="21" name="Shape 21"/>
          <p:cNvCxnSpPr/>
          <p:nvPr/>
        </p:nvCxnSpPr>
        <p:spPr>
          <a:xfrm>
            <a:off x="624900" y="1449649"/>
            <a:ext cx="2094400" cy="0"/>
          </a:xfrm>
          <a:prstGeom prst="straightConnector1">
            <a:avLst/>
          </a:prstGeom>
          <a:noFill/>
          <a:ln w="19050" cap="flat" cmpd="sng">
            <a:solidFill>
              <a:srgbClr val="3DB5AD"/>
            </a:solidFill>
            <a:prstDash val="solid"/>
            <a:miter/>
            <a:headEnd type="none" w="med" len="med"/>
            <a:tailEnd type="none" w="med" len="med"/>
          </a:ln>
        </p:spPr>
      </p:cxnSp>
    </p:spTree>
    <p:extLst>
      <p:ext uri="{BB962C8B-B14F-4D97-AF65-F5344CB8AC3E}">
        <p14:creationId xmlns:p14="http://schemas.microsoft.com/office/powerpoint/2010/main" val="1742089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rge Title 1 1">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4883" y="2190112"/>
            <a:ext cx="10414000" cy="232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Clr>
                <a:srgbClr val="666666"/>
              </a:buClr>
              <a:buNone/>
              <a:defRPr b="0" i="0" u="none" strike="noStrike" cap="none">
                <a:solidFill>
                  <a:srgbClr val="666666"/>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sp>
        <p:nvSpPr>
          <p:cNvPr id="24" name="Shape 24"/>
          <p:cNvSpPr txBox="1">
            <a:spLocks noGrp="1"/>
          </p:cNvSpPr>
          <p:nvPr>
            <p:ph type="subTitle" idx="1"/>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pic>
        <p:nvPicPr>
          <p:cNvPr id="25" name="Shape 25"/>
          <p:cNvPicPr preferRelativeResize="0"/>
          <p:nvPr/>
        </p:nvPicPr>
        <p:blipFill>
          <a:blip r:embed="rId2">
            <a:alphaModFix/>
          </a:blip>
          <a:stretch>
            <a:fillRect/>
          </a:stretch>
        </p:blipFill>
        <p:spPr>
          <a:xfrm>
            <a:off x="10437733" y="6227967"/>
            <a:ext cx="1295400" cy="304800"/>
          </a:xfrm>
          <a:prstGeom prst="rect">
            <a:avLst/>
          </a:prstGeom>
          <a:noFill/>
          <a:ln>
            <a:noFill/>
          </a:ln>
        </p:spPr>
      </p:pic>
    </p:spTree>
    <p:extLst>
      <p:ext uri="{BB962C8B-B14F-4D97-AF65-F5344CB8AC3E}">
        <p14:creationId xmlns:p14="http://schemas.microsoft.com/office/powerpoint/2010/main" val="210971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rge Title for Image Background">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34349" y="1281912"/>
            <a:ext cx="10414000" cy="2324000"/>
          </a:xfrm>
          <a:prstGeom prst="rect">
            <a:avLst/>
          </a:prstGeom>
          <a:noFill/>
          <a:ln>
            <a:noFill/>
          </a:ln>
        </p:spPr>
        <p:txBody>
          <a:bodyPr lIns="34275" tIns="34275" rIns="34275" bIns="34275" anchor="t" anchorCtr="0"/>
          <a:lstStyle>
            <a:lvl1pPr marL="0" marR="0" lvl="0" indent="0" algn="l" rtl="0">
              <a:lnSpc>
                <a:spcPct val="125000"/>
              </a:lnSpc>
              <a:spcBef>
                <a:spcPts val="0"/>
              </a:spcBef>
              <a:spcAft>
                <a:spcPts val="0"/>
              </a:spcAft>
              <a:buClr>
                <a:srgbClr val="FFFFFF"/>
              </a:buClr>
              <a:buNone/>
              <a:defRPr b="0" i="0" u="none" strike="noStrike" cap="none">
                <a:solidFill>
                  <a:srgbClr val="FFFFFF"/>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sp>
        <p:nvSpPr>
          <p:cNvPr id="28" name="Shape 28"/>
          <p:cNvSpPr txBox="1">
            <a:spLocks noGrp="1"/>
          </p:cNvSpPr>
          <p:nvPr>
            <p:ph type="sldNum" idx="12"/>
          </p:nvPr>
        </p:nvSpPr>
        <p:spPr>
          <a:xfrm>
            <a:off x="11515425" y="6339249"/>
            <a:ext cx="2720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FFFFFF"/>
                </a:solidFill>
                <a:latin typeface="Open Sans"/>
                <a:ea typeface="Open Sans"/>
                <a:cs typeface="Open Sans"/>
                <a:sym typeface="Open Sans"/>
              </a:rPr>
              <a:pPr algn="r">
                <a:buClr>
                  <a:srgbClr val="3DB5AD"/>
                </a:buClr>
                <a:buSzPct val="25000"/>
              </a:pPr>
              <a:t>‹#›</a:t>
            </a:fld>
            <a:endParaRPr lang="en" sz="1200">
              <a:solidFill>
                <a:srgbClr val="FFFFFF"/>
              </a:solidFill>
              <a:latin typeface="Open Sans"/>
              <a:ea typeface="Open Sans"/>
              <a:cs typeface="Open Sans"/>
              <a:sym typeface="Open Sans"/>
            </a:endParaRPr>
          </a:p>
        </p:txBody>
      </p:sp>
      <p:cxnSp>
        <p:nvCxnSpPr>
          <p:cNvPr id="29" name="Shape 29"/>
          <p:cNvCxnSpPr/>
          <p:nvPr/>
        </p:nvCxnSpPr>
        <p:spPr>
          <a:xfrm>
            <a:off x="635000" y="476249"/>
            <a:ext cx="2094400" cy="0"/>
          </a:xfrm>
          <a:prstGeom prst="straightConnector1">
            <a:avLst/>
          </a:prstGeom>
          <a:noFill/>
          <a:ln w="12700" cap="flat" cmpd="sng">
            <a:solidFill>
              <a:srgbClr val="FFFFFF"/>
            </a:solidFill>
            <a:prstDash val="solid"/>
            <a:miter/>
            <a:headEnd type="none" w="med" len="med"/>
            <a:tailEnd type="none" w="med" len="med"/>
          </a:ln>
        </p:spPr>
      </p:cxnSp>
      <p:cxnSp>
        <p:nvCxnSpPr>
          <p:cNvPr id="30" name="Shape 30"/>
          <p:cNvCxnSpPr/>
          <p:nvPr/>
        </p:nvCxnSpPr>
        <p:spPr>
          <a:xfrm>
            <a:off x="635000" y="908049"/>
            <a:ext cx="2094400" cy="0"/>
          </a:xfrm>
          <a:prstGeom prst="straightConnector1">
            <a:avLst/>
          </a:prstGeom>
          <a:noFill/>
          <a:ln w="76200" cap="flat" cmpd="sng">
            <a:solidFill>
              <a:srgbClr val="FFFFFF"/>
            </a:solidFill>
            <a:prstDash val="solid"/>
            <a:miter/>
            <a:headEnd type="none" w="med" len="med"/>
            <a:tailEnd type="none" w="med" len="med"/>
          </a:ln>
        </p:spPr>
      </p:cxnSp>
      <p:cxnSp>
        <p:nvCxnSpPr>
          <p:cNvPr id="31" name="Shape 31"/>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sp>
        <p:nvSpPr>
          <p:cNvPr id="32" name="Shape 32"/>
          <p:cNvSpPr txBox="1">
            <a:spLocks noGrp="1"/>
          </p:cNvSpPr>
          <p:nvPr>
            <p:ph type="subTitle" idx="1"/>
          </p:nvPr>
        </p:nvSpPr>
        <p:spPr>
          <a:xfrm>
            <a:off x="635000" y="495424"/>
            <a:ext cx="3676400" cy="364400"/>
          </a:xfrm>
          <a:prstGeom prst="rect">
            <a:avLst/>
          </a:prstGeom>
          <a:noFill/>
          <a:ln>
            <a:noFill/>
          </a:ln>
        </p:spPr>
        <p:txBody>
          <a:bodyPr lIns="34275" tIns="34275" rIns="34275" bIns="34275" anchor="ctr" anchorCtr="0"/>
          <a:lstStyle>
            <a:lvl1pPr lvl="0" rtl="0">
              <a:spcBef>
                <a:spcPts val="0"/>
              </a:spcBef>
              <a:buNone/>
              <a:defRPr>
                <a:solidFill>
                  <a:srgbClr val="FFFFFF"/>
                </a:solidFill>
                <a:latin typeface="Open Sans"/>
                <a:ea typeface="Open Sans"/>
                <a:cs typeface="Open Sans"/>
                <a:sym typeface="Open Sans"/>
              </a:defRPr>
            </a:lvl1pPr>
            <a:lvl2pPr lvl="1" rtl="0">
              <a:spcBef>
                <a:spcPts val="0"/>
              </a:spcBef>
              <a:buNone/>
              <a:defRPr sz="667"/>
            </a:lvl2pPr>
            <a:lvl3pPr lvl="2" rtl="0">
              <a:spcBef>
                <a:spcPts val="0"/>
              </a:spcBef>
              <a:buNone/>
              <a:defRPr sz="667"/>
            </a:lvl3pPr>
            <a:lvl4pPr lvl="3" rtl="0">
              <a:spcBef>
                <a:spcPts val="0"/>
              </a:spcBef>
              <a:buNone/>
              <a:defRPr sz="667"/>
            </a:lvl4pPr>
            <a:lvl5pPr lvl="4" rtl="0">
              <a:spcBef>
                <a:spcPts val="0"/>
              </a:spcBef>
              <a:buNone/>
              <a:defRPr sz="667"/>
            </a:lvl5pPr>
            <a:lvl6pPr lvl="5" rtl="0">
              <a:spcBef>
                <a:spcPts val="0"/>
              </a:spcBef>
              <a:buNone/>
              <a:defRPr sz="667"/>
            </a:lvl6pPr>
            <a:lvl7pPr lvl="6" rtl="0">
              <a:spcBef>
                <a:spcPts val="0"/>
              </a:spcBef>
              <a:buNone/>
              <a:defRPr sz="667"/>
            </a:lvl7pPr>
            <a:lvl8pPr lvl="7" rtl="0">
              <a:spcBef>
                <a:spcPts val="0"/>
              </a:spcBef>
              <a:buNone/>
              <a:defRPr sz="667"/>
            </a:lvl8pPr>
            <a:lvl9pPr lvl="8" rtl="0">
              <a:spcBef>
                <a:spcPts val="0"/>
              </a:spcBef>
              <a:buNone/>
              <a:defRPr sz="667"/>
            </a:lvl9pPr>
          </a:lstStyle>
          <a:p>
            <a:endParaRPr/>
          </a:p>
        </p:txBody>
      </p:sp>
      <p:pic>
        <p:nvPicPr>
          <p:cNvPr id="33" name="Shape 33"/>
          <p:cNvPicPr preferRelativeResize="0"/>
          <p:nvPr/>
        </p:nvPicPr>
        <p:blipFill rotWithShape="1">
          <a:blip r:embed="rId2">
            <a:alphaModFix/>
          </a:blip>
          <a:srcRect/>
          <a:stretch/>
        </p:blipFill>
        <p:spPr>
          <a:xfrm>
            <a:off x="624911" y="6218383"/>
            <a:ext cx="1343600" cy="393600"/>
          </a:xfrm>
          <a:prstGeom prst="rect">
            <a:avLst/>
          </a:prstGeom>
          <a:noFill/>
          <a:ln>
            <a:noFill/>
          </a:ln>
        </p:spPr>
      </p:pic>
      <p:pic>
        <p:nvPicPr>
          <p:cNvPr id="34" name="Shape 34"/>
          <p:cNvPicPr preferRelativeResize="0"/>
          <p:nvPr/>
        </p:nvPicPr>
        <p:blipFill>
          <a:blip r:embed="rId3">
            <a:alphaModFix/>
          </a:blip>
          <a:stretch>
            <a:fillRect/>
          </a:stretch>
        </p:blipFill>
        <p:spPr>
          <a:xfrm>
            <a:off x="10437733" y="6227967"/>
            <a:ext cx="1295400" cy="304800"/>
          </a:xfrm>
          <a:prstGeom prst="rect">
            <a:avLst/>
          </a:prstGeom>
          <a:noFill/>
          <a:ln>
            <a:noFill/>
          </a:ln>
        </p:spPr>
      </p:pic>
    </p:spTree>
    <p:extLst>
      <p:ext uri="{BB962C8B-B14F-4D97-AF65-F5344CB8AC3E}">
        <p14:creationId xmlns:p14="http://schemas.microsoft.com/office/powerpoint/2010/main" val="416190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rge Title for Image Background 2">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t="5526"/>
          <a:stretch/>
        </p:blipFill>
        <p:spPr>
          <a:xfrm>
            <a:off x="932367" y="-146399"/>
            <a:ext cx="11259632" cy="7091333"/>
          </a:xfrm>
          <a:prstGeom prst="rect">
            <a:avLst/>
          </a:prstGeom>
          <a:noFill/>
          <a:ln>
            <a:noFill/>
          </a:ln>
        </p:spPr>
      </p:pic>
      <p:sp>
        <p:nvSpPr>
          <p:cNvPr id="37" name="Shape 37"/>
          <p:cNvSpPr txBox="1">
            <a:spLocks noGrp="1"/>
          </p:cNvSpPr>
          <p:nvPr>
            <p:ph type="sldNum" idx="12"/>
          </p:nvPr>
        </p:nvSpPr>
        <p:spPr>
          <a:xfrm>
            <a:off x="11515425" y="6339249"/>
            <a:ext cx="2720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FFFFFF"/>
                </a:solidFill>
                <a:latin typeface="Open Sans"/>
                <a:ea typeface="Open Sans"/>
                <a:cs typeface="Open Sans"/>
                <a:sym typeface="Open Sans"/>
              </a:rPr>
              <a:pPr algn="r">
                <a:buClr>
                  <a:srgbClr val="3DB5AD"/>
                </a:buClr>
                <a:buSzPct val="25000"/>
              </a:pPr>
              <a:t>‹#›</a:t>
            </a:fld>
            <a:endParaRPr lang="en" sz="1200">
              <a:solidFill>
                <a:srgbClr val="FFFFFF"/>
              </a:solidFill>
              <a:latin typeface="Open Sans"/>
              <a:ea typeface="Open Sans"/>
              <a:cs typeface="Open Sans"/>
              <a:sym typeface="Open Sans"/>
            </a:endParaRPr>
          </a:p>
        </p:txBody>
      </p:sp>
      <p:cxnSp>
        <p:nvCxnSpPr>
          <p:cNvPr id="38" name="Shape 38"/>
          <p:cNvCxnSpPr/>
          <p:nvPr/>
        </p:nvCxnSpPr>
        <p:spPr>
          <a:xfrm>
            <a:off x="635000" y="476249"/>
            <a:ext cx="2094400" cy="0"/>
          </a:xfrm>
          <a:prstGeom prst="straightConnector1">
            <a:avLst/>
          </a:prstGeom>
          <a:noFill/>
          <a:ln w="12700" cap="flat" cmpd="sng">
            <a:solidFill>
              <a:srgbClr val="FFFFFF"/>
            </a:solidFill>
            <a:prstDash val="solid"/>
            <a:miter/>
            <a:headEnd type="none" w="med" len="med"/>
            <a:tailEnd type="none" w="med" len="med"/>
          </a:ln>
        </p:spPr>
      </p:cxnSp>
      <p:cxnSp>
        <p:nvCxnSpPr>
          <p:cNvPr id="39" name="Shape 39"/>
          <p:cNvCxnSpPr/>
          <p:nvPr/>
        </p:nvCxnSpPr>
        <p:spPr>
          <a:xfrm>
            <a:off x="635000" y="908049"/>
            <a:ext cx="2094400" cy="0"/>
          </a:xfrm>
          <a:prstGeom prst="straightConnector1">
            <a:avLst/>
          </a:prstGeom>
          <a:noFill/>
          <a:ln w="76200" cap="flat" cmpd="sng">
            <a:solidFill>
              <a:srgbClr val="FFFFFF"/>
            </a:solidFill>
            <a:prstDash val="solid"/>
            <a:miter/>
            <a:headEnd type="none" w="med" len="med"/>
            <a:tailEnd type="none" w="med" len="med"/>
          </a:ln>
        </p:spPr>
      </p:cxnSp>
      <p:cxnSp>
        <p:nvCxnSpPr>
          <p:cNvPr id="40" name="Shape 40"/>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sp>
        <p:nvSpPr>
          <p:cNvPr id="41" name="Shape 41"/>
          <p:cNvSpPr txBox="1">
            <a:spLocks noGrp="1"/>
          </p:cNvSpPr>
          <p:nvPr>
            <p:ph type="subTitle" idx="1"/>
          </p:nvPr>
        </p:nvSpPr>
        <p:spPr>
          <a:xfrm>
            <a:off x="635000" y="495424"/>
            <a:ext cx="3676400" cy="364400"/>
          </a:xfrm>
          <a:prstGeom prst="rect">
            <a:avLst/>
          </a:prstGeom>
          <a:noFill/>
          <a:ln>
            <a:noFill/>
          </a:ln>
        </p:spPr>
        <p:txBody>
          <a:bodyPr lIns="34275" tIns="34275" rIns="34275" bIns="34275" anchor="ctr" anchorCtr="0"/>
          <a:lstStyle>
            <a:lvl1pPr lvl="0" rtl="0">
              <a:spcBef>
                <a:spcPts val="0"/>
              </a:spcBef>
              <a:buNone/>
              <a:defRPr>
                <a:solidFill>
                  <a:srgbClr val="FFFFFF"/>
                </a:solidFill>
                <a:latin typeface="Open Sans"/>
                <a:ea typeface="Open Sans"/>
                <a:cs typeface="Open Sans"/>
                <a:sym typeface="Open Sans"/>
              </a:defRPr>
            </a:lvl1pPr>
            <a:lvl2pPr lvl="1" rtl="0">
              <a:spcBef>
                <a:spcPts val="0"/>
              </a:spcBef>
              <a:buNone/>
              <a:defRPr sz="667"/>
            </a:lvl2pPr>
            <a:lvl3pPr lvl="2" rtl="0">
              <a:spcBef>
                <a:spcPts val="0"/>
              </a:spcBef>
              <a:buNone/>
              <a:defRPr sz="667"/>
            </a:lvl3pPr>
            <a:lvl4pPr lvl="3" rtl="0">
              <a:spcBef>
                <a:spcPts val="0"/>
              </a:spcBef>
              <a:buNone/>
              <a:defRPr sz="667"/>
            </a:lvl4pPr>
            <a:lvl5pPr lvl="4" rtl="0">
              <a:spcBef>
                <a:spcPts val="0"/>
              </a:spcBef>
              <a:buNone/>
              <a:defRPr sz="667"/>
            </a:lvl5pPr>
            <a:lvl6pPr lvl="5" rtl="0">
              <a:spcBef>
                <a:spcPts val="0"/>
              </a:spcBef>
              <a:buNone/>
              <a:defRPr sz="667"/>
            </a:lvl6pPr>
            <a:lvl7pPr lvl="6" rtl="0">
              <a:spcBef>
                <a:spcPts val="0"/>
              </a:spcBef>
              <a:buNone/>
              <a:defRPr sz="667"/>
            </a:lvl7pPr>
            <a:lvl8pPr lvl="7" rtl="0">
              <a:spcBef>
                <a:spcPts val="0"/>
              </a:spcBef>
              <a:buNone/>
              <a:defRPr sz="667"/>
            </a:lvl8pPr>
            <a:lvl9pPr lvl="8" rtl="0">
              <a:spcBef>
                <a:spcPts val="0"/>
              </a:spcBef>
              <a:buNone/>
              <a:defRPr sz="667"/>
            </a:lvl9pPr>
          </a:lstStyle>
          <a:p>
            <a:endParaRPr/>
          </a:p>
        </p:txBody>
      </p:sp>
      <p:pic>
        <p:nvPicPr>
          <p:cNvPr id="42" name="Shape 42"/>
          <p:cNvPicPr preferRelativeResize="0"/>
          <p:nvPr/>
        </p:nvPicPr>
        <p:blipFill rotWithShape="1">
          <a:blip r:embed="rId3">
            <a:alphaModFix/>
          </a:blip>
          <a:srcRect/>
          <a:stretch/>
        </p:blipFill>
        <p:spPr>
          <a:xfrm>
            <a:off x="624911" y="6218383"/>
            <a:ext cx="1343600" cy="393600"/>
          </a:xfrm>
          <a:prstGeom prst="rect">
            <a:avLst/>
          </a:prstGeom>
          <a:noFill/>
          <a:ln>
            <a:noFill/>
          </a:ln>
        </p:spPr>
      </p:pic>
      <p:pic>
        <p:nvPicPr>
          <p:cNvPr id="43" name="Shape 43"/>
          <p:cNvPicPr preferRelativeResize="0"/>
          <p:nvPr/>
        </p:nvPicPr>
        <p:blipFill>
          <a:blip r:embed="rId4">
            <a:alphaModFix/>
          </a:blip>
          <a:stretch>
            <a:fillRect/>
          </a:stretch>
        </p:blipFill>
        <p:spPr>
          <a:xfrm>
            <a:off x="-94832" y="-55333"/>
            <a:ext cx="9505531" cy="7091333"/>
          </a:xfrm>
          <a:prstGeom prst="rect">
            <a:avLst/>
          </a:prstGeom>
          <a:noFill/>
          <a:ln>
            <a:noFill/>
          </a:ln>
        </p:spPr>
      </p:pic>
      <p:sp>
        <p:nvSpPr>
          <p:cNvPr id="44" name="Shape 44"/>
          <p:cNvSpPr txBox="1"/>
          <p:nvPr/>
        </p:nvSpPr>
        <p:spPr>
          <a:xfrm>
            <a:off x="635000" y="1700600"/>
            <a:ext cx="5089600" cy="3824000"/>
          </a:xfrm>
          <a:prstGeom prst="rect">
            <a:avLst/>
          </a:prstGeom>
          <a:noFill/>
          <a:ln>
            <a:noFill/>
          </a:ln>
        </p:spPr>
        <p:txBody>
          <a:bodyPr lIns="121900" tIns="121900" rIns="121900" bIns="121900" anchor="t" anchorCtr="0">
            <a:noAutofit/>
          </a:bodyPr>
          <a:lstStyle/>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 </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p:txBody>
      </p:sp>
      <p:sp>
        <p:nvSpPr>
          <p:cNvPr id="45" name="Shape 45"/>
          <p:cNvSpPr txBox="1">
            <a:spLocks noGrp="1"/>
          </p:cNvSpPr>
          <p:nvPr>
            <p:ph type="subTitle" idx="2"/>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FFFFFF"/>
                </a:solidFill>
                <a:latin typeface="Open Sans"/>
                <a:ea typeface="Open Sans"/>
                <a:cs typeface="Open Sans"/>
                <a:sym typeface="Open Sans"/>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endParaRPr/>
          </a:p>
        </p:txBody>
      </p:sp>
      <p:sp>
        <p:nvSpPr>
          <p:cNvPr id="46" name="Shape 46"/>
          <p:cNvSpPr txBox="1"/>
          <p:nvPr/>
        </p:nvSpPr>
        <p:spPr>
          <a:xfrm>
            <a:off x="141600" y="6456933"/>
            <a:ext cx="6076400" cy="488000"/>
          </a:xfrm>
          <a:prstGeom prst="rect">
            <a:avLst/>
          </a:prstGeom>
          <a:noFill/>
          <a:ln>
            <a:noFill/>
          </a:ln>
        </p:spPr>
        <p:txBody>
          <a:bodyPr lIns="121900" tIns="121900" rIns="121900" bIns="121900" anchor="ctr" anchorCtr="0">
            <a:noAutofit/>
          </a:bodyPr>
          <a:lstStyle/>
          <a:p>
            <a:pPr lvl="0" rtl="0">
              <a:spcBef>
                <a:spcPts val="0"/>
              </a:spcBef>
              <a:buNone/>
            </a:pPr>
            <a:r>
              <a:rPr lang="en" sz="1333">
                <a:solidFill>
                  <a:srgbClr val="FFFFFF"/>
                </a:solidFill>
                <a:latin typeface="Open Sans"/>
                <a:ea typeface="Open Sans"/>
                <a:cs typeface="Open Sans"/>
                <a:sym typeface="Open Sans"/>
              </a:rPr>
              <a:t>Lacey, </a:t>
            </a:r>
            <a:r>
              <a:rPr lang="en" sz="1333" i="1">
                <a:solidFill>
                  <a:srgbClr val="FFFFFF"/>
                </a:solidFill>
                <a:latin typeface="Open Sans"/>
                <a:ea typeface="Open Sans"/>
                <a:cs typeface="Open Sans"/>
                <a:sym typeface="Open Sans"/>
              </a:rPr>
              <a:t>Informed Pregnancy Screen</a:t>
            </a:r>
            <a:r>
              <a:rPr lang="en" sz="1333">
                <a:solidFill>
                  <a:srgbClr val="FFFFFF"/>
                </a:solidFill>
                <a:latin typeface="Open Sans"/>
                <a:ea typeface="Open Sans"/>
                <a:cs typeface="Open Sans"/>
                <a:sym typeface="Open Sans"/>
              </a:rPr>
              <a:t> patient, expecting her first daughter</a:t>
            </a:r>
          </a:p>
        </p:txBody>
      </p:sp>
      <p:pic>
        <p:nvPicPr>
          <p:cNvPr id="47" name="Shape 47"/>
          <p:cNvPicPr preferRelativeResize="0"/>
          <p:nvPr/>
        </p:nvPicPr>
        <p:blipFill>
          <a:blip r:embed="rId5">
            <a:alphaModFix/>
          </a:blip>
          <a:stretch>
            <a:fillRect/>
          </a:stretch>
        </p:blipFill>
        <p:spPr>
          <a:xfrm>
            <a:off x="10386933" y="6189867"/>
            <a:ext cx="1397000" cy="381000"/>
          </a:xfrm>
          <a:prstGeom prst="rect">
            <a:avLst/>
          </a:prstGeom>
          <a:noFill/>
          <a:ln>
            <a:noFill/>
          </a:ln>
        </p:spPr>
      </p:pic>
    </p:spTree>
    <p:extLst>
      <p:ext uri="{BB962C8B-B14F-4D97-AF65-F5344CB8AC3E}">
        <p14:creationId xmlns:p14="http://schemas.microsoft.com/office/powerpoint/2010/main" val="158630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rge Title for Image Background 2 2">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t="5356"/>
          <a:stretch/>
        </p:blipFill>
        <p:spPr>
          <a:xfrm>
            <a:off x="1114100" y="-94833"/>
            <a:ext cx="11141099" cy="7029232"/>
          </a:xfrm>
          <a:prstGeom prst="rect">
            <a:avLst/>
          </a:prstGeom>
          <a:noFill/>
          <a:ln>
            <a:noFill/>
          </a:ln>
        </p:spPr>
      </p:pic>
      <p:cxnSp>
        <p:nvCxnSpPr>
          <p:cNvPr id="50" name="Shape 50"/>
          <p:cNvCxnSpPr/>
          <p:nvPr/>
        </p:nvCxnSpPr>
        <p:spPr>
          <a:xfrm>
            <a:off x="635000" y="476249"/>
            <a:ext cx="2094400" cy="0"/>
          </a:xfrm>
          <a:prstGeom prst="straightConnector1">
            <a:avLst/>
          </a:prstGeom>
          <a:noFill/>
          <a:ln w="12700" cap="flat" cmpd="sng">
            <a:solidFill>
              <a:srgbClr val="FFFFFF"/>
            </a:solidFill>
            <a:prstDash val="solid"/>
            <a:miter/>
            <a:headEnd type="none" w="med" len="med"/>
            <a:tailEnd type="none" w="med" len="med"/>
          </a:ln>
        </p:spPr>
      </p:cxnSp>
      <p:cxnSp>
        <p:nvCxnSpPr>
          <p:cNvPr id="51" name="Shape 51"/>
          <p:cNvCxnSpPr/>
          <p:nvPr/>
        </p:nvCxnSpPr>
        <p:spPr>
          <a:xfrm>
            <a:off x="635000" y="908049"/>
            <a:ext cx="2094400" cy="0"/>
          </a:xfrm>
          <a:prstGeom prst="straightConnector1">
            <a:avLst/>
          </a:prstGeom>
          <a:noFill/>
          <a:ln w="76200" cap="flat" cmpd="sng">
            <a:solidFill>
              <a:srgbClr val="FFFFFF"/>
            </a:solidFill>
            <a:prstDash val="solid"/>
            <a:miter/>
            <a:headEnd type="none" w="med" len="med"/>
            <a:tailEnd type="none" w="med" len="med"/>
          </a:ln>
        </p:spPr>
      </p:cxnSp>
      <p:cxnSp>
        <p:nvCxnSpPr>
          <p:cNvPr id="52" name="Shape 52"/>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sp>
        <p:nvSpPr>
          <p:cNvPr id="53" name="Shape 53"/>
          <p:cNvSpPr txBox="1">
            <a:spLocks noGrp="1"/>
          </p:cNvSpPr>
          <p:nvPr>
            <p:ph type="subTitle" idx="1"/>
          </p:nvPr>
        </p:nvSpPr>
        <p:spPr>
          <a:xfrm>
            <a:off x="635000" y="495424"/>
            <a:ext cx="3676400" cy="364400"/>
          </a:xfrm>
          <a:prstGeom prst="rect">
            <a:avLst/>
          </a:prstGeom>
          <a:noFill/>
          <a:ln>
            <a:noFill/>
          </a:ln>
        </p:spPr>
        <p:txBody>
          <a:bodyPr lIns="34275" tIns="34275" rIns="34275" bIns="34275" anchor="ctr" anchorCtr="0"/>
          <a:lstStyle>
            <a:lvl1pPr lvl="0" rtl="0">
              <a:spcBef>
                <a:spcPts val="0"/>
              </a:spcBef>
              <a:buNone/>
              <a:defRPr>
                <a:solidFill>
                  <a:srgbClr val="FFFFFF"/>
                </a:solidFill>
                <a:latin typeface="Open Sans"/>
                <a:ea typeface="Open Sans"/>
                <a:cs typeface="Open Sans"/>
                <a:sym typeface="Open Sans"/>
              </a:defRPr>
            </a:lvl1pPr>
            <a:lvl2pPr lvl="1" rtl="0">
              <a:spcBef>
                <a:spcPts val="0"/>
              </a:spcBef>
              <a:buNone/>
              <a:defRPr sz="667"/>
            </a:lvl2pPr>
            <a:lvl3pPr lvl="2" rtl="0">
              <a:spcBef>
                <a:spcPts val="0"/>
              </a:spcBef>
              <a:buNone/>
              <a:defRPr sz="667"/>
            </a:lvl3pPr>
            <a:lvl4pPr lvl="3" rtl="0">
              <a:spcBef>
                <a:spcPts val="0"/>
              </a:spcBef>
              <a:buNone/>
              <a:defRPr sz="667"/>
            </a:lvl4pPr>
            <a:lvl5pPr lvl="4" rtl="0">
              <a:spcBef>
                <a:spcPts val="0"/>
              </a:spcBef>
              <a:buNone/>
              <a:defRPr sz="667"/>
            </a:lvl5pPr>
            <a:lvl6pPr lvl="5" rtl="0">
              <a:spcBef>
                <a:spcPts val="0"/>
              </a:spcBef>
              <a:buNone/>
              <a:defRPr sz="667"/>
            </a:lvl6pPr>
            <a:lvl7pPr lvl="6" rtl="0">
              <a:spcBef>
                <a:spcPts val="0"/>
              </a:spcBef>
              <a:buNone/>
              <a:defRPr sz="667"/>
            </a:lvl7pPr>
            <a:lvl8pPr lvl="7" rtl="0">
              <a:spcBef>
                <a:spcPts val="0"/>
              </a:spcBef>
              <a:buNone/>
              <a:defRPr sz="667"/>
            </a:lvl8pPr>
            <a:lvl9pPr lvl="8" rtl="0">
              <a:spcBef>
                <a:spcPts val="0"/>
              </a:spcBef>
              <a:buNone/>
              <a:defRPr sz="667"/>
            </a:lvl9pPr>
          </a:lstStyle>
          <a:p>
            <a:endParaRPr/>
          </a:p>
        </p:txBody>
      </p:sp>
      <p:pic>
        <p:nvPicPr>
          <p:cNvPr id="54" name="Shape 54"/>
          <p:cNvPicPr preferRelativeResize="0"/>
          <p:nvPr/>
        </p:nvPicPr>
        <p:blipFill rotWithShape="1">
          <a:blip r:embed="rId3">
            <a:alphaModFix/>
          </a:blip>
          <a:srcRect/>
          <a:stretch/>
        </p:blipFill>
        <p:spPr>
          <a:xfrm>
            <a:off x="624911" y="6218383"/>
            <a:ext cx="1343600" cy="393600"/>
          </a:xfrm>
          <a:prstGeom prst="rect">
            <a:avLst/>
          </a:prstGeom>
          <a:noFill/>
          <a:ln>
            <a:noFill/>
          </a:ln>
        </p:spPr>
      </p:pic>
      <p:pic>
        <p:nvPicPr>
          <p:cNvPr id="55" name="Shape 55"/>
          <p:cNvPicPr preferRelativeResize="0"/>
          <p:nvPr/>
        </p:nvPicPr>
        <p:blipFill>
          <a:blip r:embed="rId4">
            <a:alphaModFix/>
          </a:blip>
          <a:stretch>
            <a:fillRect/>
          </a:stretch>
        </p:blipFill>
        <p:spPr>
          <a:xfrm>
            <a:off x="-94832" y="-55333"/>
            <a:ext cx="9505531" cy="7091333"/>
          </a:xfrm>
          <a:prstGeom prst="rect">
            <a:avLst/>
          </a:prstGeom>
          <a:noFill/>
          <a:ln>
            <a:noFill/>
          </a:ln>
        </p:spPr>
      </p:pic>
      <p:sp>
        <p:nvSpPr>
          <p:cNvPr id="56" name="Shape 56"/>
          <p:cNvSpPr txBox="1"/>
          <p:nvPr/>
        </p:nvSpPr>
        <p:spPr>
          <a:xfrm>
            <a:off x="635000" y="1700600"/>
            <a:ext cx="5089600" cy="3824000"/>
          </a:xfrm>
          <a:prstGeom prst="rect">
            <a:avLst/>
          </a:prstGeom>
          <a:noFill/>
          <a:ln>
            <a:noFill/>
          </a:ln>
        </p:spPr>
        <p:txBody>
          <a:bodyPr lIns="121900" tIns="121900" rIns="121900" bIns="121900" anchor="t" anchorCtr="0">
            <a:noAutofit/>
          </a:bodyPr>
          <a:lstStyle/>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 </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a:p>
            <a:pPr lvl="0" rtl="0">
              <a:spcBef>
                <a:spcPts val="0"/>
              </a:spcBef>
              <a:buNone/>
            </a:pPr>
            <a:endParaRPr sz="2400">
              <a:solidFill>
                <a:srgbClr val="FFFFFF"/>
              </a:solidFill>
              <a:latin typeface="Open Sans"/>
              <a:ea typeface="Open Sans"/>
              <a:cs typeface="Open Sans"/>
              <a:sym typeface="Open Sans"/>
            </a:endParaRPr>
          </a:p>
          <a:p>
            <a:pPr marL="609585" lvl="0" indent="-457189" rtl="0">
              <a:spcBef>
                <a:spcPts val="0"/>
              </a:spcBef>
              <a:buClr>
                <a:srgbClr val="FFFFFF"/>
              </a:buClr>
              <a:buSzPct val="100000"/>
              <a:buFont typeface="Open Sans"/>
              <a:buChar char="●"/>
            </a:pPr>
            <a:r>
              <a:rPr lang="en" sz="2400">
                <a:solidFill>
                  <a:srgbClr val="FFFFFF"/>
                </a:solidFill>
                <a:latin typeface="Open Sans"/>
                <a:ea typeface="Open Sans"/>
                <a:cs typeface="Open Sans"/>
                <a:sym typeface="Open Sans"/>
              </a:rPr>
              <a:t>Text</a:t>
            </a:r>
          </a:p>
        </p:txBody>
      </p:sp>
      <p:sp>
        <p:nvSpPr>
          <p:cNvPr id="57" name="Shape 57"/>
          <p:cNvSpPr txBox="1">
            <a:spLocks noGrp="1"/>
          </p:cNvSpPr>
          <p:nvPr>
            <p:ph type="subTitle" idx="2"/>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FFFFFF"/>
                </a:solidFill>
                <a:latin typeface="Open Sans"/>
                <a:ea typeface="Open Sans"/>
                <a:cs typeface="Open Sans"/>
                <a:sym typeface="Open Sans"/>
              </a:defRPr>
            </a:lvl1pPr>
            <a:lvl2pPr lvl="1" rtl="0">
              <a:spcBef>
                <a:spcPts val="0"/>
              </a:spcBef>
              <a:buNone/>
              <a:defRPr>
                <a:solidFill>
                  <a:srgbClr val="FFFFFF"/>
                </a:solidFill>
              </a:defRPr>
            </a:lvl2pPr>
            <a:lvl3pPr lvl="2" rtl="0">
              <a:spcBef>
                <a:spcPts val="0"/>
              </a:spcBef>
              <a:buNone/>
              <a:defRPr>
                <a:solidFill>
                  <a:srgbClr val="FFFFFF"/>
                </a:solidFill>
              </a:defRPr>
            </a:lvl3pPr>
            <a:lvl4pPr lvl="3" rtl="0">
              <a:spcBef>
                <a:spcPts val="0"/>
              </a:spcBef>
              <a:buNone/>
              <a:defRPr>
                <a:solidFill>
                  <a:srgbClr val="FFFFFF"/>
                </a:solidFill>
              </a:defRPr>
            </a:lvl4pPr>
            <a:lvl5pPr lvl="4" rtl="0">
              <a:spcBef>
                <a:spcPts val="0"/>
              </a:spcBef>
              <a:buNone/>
              <a:defRPr>
                <a:solidFill>
                  <a:srgbClr val="FFFFFF"/>
                </a:solidFill>
              </a:defRPr>
            </a:lvl5pPr>
            <a:lvl6pPr lvl="5" rtl="0">
              <a:spcBef>
                <a:spcPts val="0"/>
              </a:spcBef>
              <a:buNone/>
              <a:defRPr>
                <a:solidFill>
                  <a:srgbClr val="FFFFFF"/>
                </a:solidFill>
              </a:defRPr>
            </a:lvl6pPr>
            <a:lvl7pPr lvl="6" rtl="0">
              <a:spcBef>
                <a:spcPts val="0"/>
              </a:spcBef>
              <a:buNone/>
              <a:defRPr>
                <a:solidFill>
                  <a:srgbClr val="FFFFFF"/>
                </a:solidFill>
              </a:defRPr>
            </a:lvl7pPr>
            <a:lvl8pPr lvl="7" rtl="0">
              <a:spcBef>
                <a:spcPts val="0"/>
              </a:spcBef>
              <a:buNone/>
              <a:defRPr>
                <a:solidFill>
                  <a:srgbClr val="FFFFFF"/>
                </a:solidFill>
              </a:defRPr>
            </a:lvl8pPr>
            <a:lvl9pPr lvl="8" rtl="0">
              <a:spcBef>
                <a:spcPts val="0"/>
              </a:spcBef>
              <a:buNone/>
              <a:defRPr>
                <a:solidFill>
                  <a:srgbClr val="FFFFFF"/>
                </a:solidFill>
              </a:defRPr>
            </a:lvl9pPr>
          </a:lstStyle>
          <a:p>
            <a:endParaRPr/>
          </a:p>
        </p:txBody>
      </p:sp>
      <p:sp>
        <p:nvSpPr>
          <p:cNvPr id="58" name="Shape 58"/>
          <p:cNvSpPr txBox="1"/>
          <p:nvPr/>
        </p:nvSpPr>
        <p:spPr>
          <a:xfrm>
            <a:off x="141600" y="6456933"/>
            <a:ext cx="6511600" cy="488000"/>
          </a:xfrm>
          <a:prstGeom prst="rect">
            <a:avLst/>
          </a:prstGeom>
          <a:noFill/>
          <a:ln>
            <a:noFill/>
          </a:ln>
        </p:spPr>
        <p:txBody>
          <a:bodyPr lIns="121900" tIns="121900" rIns="121900" bIns="121900" anchor="ctr" anchorCtr="0">
            <a:noAutofit/>
          </a:bodyPr>
          <a:lstStyle/>
          <a:p>
            <a:pPr lvl="0" rtl="0">
              <a:spcBef>
                <a:spcPts val="0"/>
              </a:spcBef>
              <a:buNone/>
            </a:pPr>
            <a:r>
              <a:rPr lang="en" sz="1333">
                <a:solidFill>
                  <a:srgbClr val="FFFFFF"/>
                </a:solidFill>
                <a:latin typeface="Open Sans"/>
                <a:ea typeface="Open Sans"/>
                <a:cs typeface="Open Sans"/>
                <a:sym typeface="Open Sans"/>
              </a:rPr>
              <a:t>Kerri and David, </a:t>
            </a:r>
            <a:r>
              <a:rPr lang="en" sz="1333" i="1">
                <a:solidFill>
                  <a:srgbClr val="FFFFFF"/>
                </a:solidFill>
                <a:latin typeface="Open Sans"/>
                <a:ea typeface="Open Sans"/>
                <a:cs typeface="Open Sans"/>
                <a:sym typeface="Open Sans"/>
              </a:rPr>
              <a:t>Family Prep Screen</a:t>
            </a:r>
            <a:r>
              <a:rPr lang="en" sz="1333">
                <a:solidFill>
                  <a:srgbClr val="FFFFFF"/>
                </a:solidFill>
                <a:latin typeface="Open Sans"/>
                <a:ea typeface="Open Sans"/>
                <a:cs typeface="Open Sans"/>
                <a:sym typeface="Open Sans"/>
              </a:rPr>
              <a:t> patients, parent’s to a 1-year-old daughter</a:t>
            </a:r>
          </a:p>
        </p:txBody>
      </p:sp>
      <p:pic>
        <p:nvPicPr>
          <p:cNvPr id="59" name="Shape 59"/>
          <p:cNvPicPr preferRelativeResize="0"/>
          <p:nvPr/>
        </p:nvPicPr>
        <p:blipFill>
          <a:blip r:embed="rId5">
            <a:alphaModFix/>
          </a:blip>
          <a:stretch>
            <a:fillRect/>
          </a:stretch>
        </p:blipFill>
        <p:spPr>
          <a:xfrm>
            <a:off x="10386933" y="6189867"/>
            <a:ext cx="1397000" cy="381000"/>
          </a:xfrm>
          <a:prstGeom prst="rect">
            <a:avLst/>
          </a:prstGeom>
          <a:noFill/>
          <a:ln>
            <a:noFill/>
          </a:ln>
        </p:spPr>
      </p:pic>
    </p:spTree>
    <p:extLst>
      <p:ext uri="{BB962C8B-B14F-4D97-AF65-F5344CB8AC3E}">
        <p14:creationId xmlns:p14="http://schemas.microsoft.com/office/powerpoint/2010/main" val="3438560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rge Title for Image Background 2 1">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34349" y="1281912"/>
            <a:ext cx="10414000" cy="2324000"/>
          </a:xfrm>
          <a:prstGeom prst="rect">
            <a:avLst/>
          </a:prstGeom>
          <a:noFill/>
          <a:ln>
            <a:noFill/>
          </a:ln>
        </p:spPr>
        <p:txBody>
          <a:bodyPr lIns="34275" tIns="34275" rIns="34275" bIns="34275" anchor="t" anchorCtr="0"/>
          <a:lstStyle>
            <a:lvl1pPr marL="0" marR="0" lvl="0" indent="0" algn="l" rtl="0">
              <a:lnSpc>
                <a:spcPct val="125000"/>
              </a:lnSpc>
              <a:spcBef>
                <a:spcPts val="0"/>
              </a:spcBef>
              <a:spcAft>
                <a:spcPts val="0"/>
              </a:spcAft>
              <a:buClr>
                <a:srgbClr val="FFFFFF"/>
              </a:buClr>
              <a:buNone/>
              <a:defRPr b="0" i="0" u="none" strike="noStrike" cap="none">
                <a:solidFill>
                  <a:srgbClr val="FFFFFF"/>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sp>
        <p:nvSpPr>
          <p:cNvPr id="62" name="Shape 62"/>
          <p:cNvSpPr txBox="1">
            <a:spLocks noGrp="1"/>
          </p:cNvSpPr>
          <p:nvPr>
            <p:ph type="sldNum" idx="12"/>
          </p:nvPr>
        </p:nvSpPr>
        <p:spPr>
          <a:xfrm>
            <a:off x="11515425" y="6339249"/>
            <a:ext cx="2720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FFFFFF"/>
                </a:solidFill>
                <a:latin typeface="Open Sans"/>
                <a:ea typeface="Open Sans"/>
                <a:cs typeface="Open Sans"/>
                <a:sym typeface="Open Sans"/>
              </a:rPr>
              <a:pPr algn="r">
                <a:buClr>
                  <a:srgbClr val="3DB5AD"/>
                </a:buClr>
                <a:buSzPct val="25000"/>
              </a:pPr>
              <a:t>‹#›</a:t>
            </a:fld>
            <a:endParaRPr lang="en" sz="1200">
              <a:solidFill>
                <a:srgbClr val="FFFFFF"/>
              </a:solidFill>
              <a:latin typeface="Open Sans"/>
              <a:ea typeface="Open Sans"/>
              <a:cs typeface="Open Sans"/>
              <a:sym typeface="Open Sans"/>
            </a:endParaRPr>
          </a:p>
        </p:txBody>
      </p:sp>
      <p:cxnSp>
        <p:nvCxnSpPr>
          <p:cNvPr id="63" name="Shape 63"/>
          <p:cNvCxnSpPr/>
          <p:nvPr/>
        </p:nvCxnSpPr>
        <p:spPr>
          <a:xfrm>
            <a:off x="635000" y="476249"/>
            <a:ext cx="2094400" cy="0"/>
          </a:xfrm>
          <a:prstGeom prst="straightConnector1">
            <a:avLst/>
          </a:prstGeom>
          <a:noFill/>
          <a:ln w="12700" cap="flat" cmpd="sng">
            <a:solidFill>
              <a:srgbClr val="FFFFFF"/>
            </a:solidFill>
            <a:prstDash val="solid"/>
            <a:miter/>
            <a:headEnd type="none" w="med" len="med"/>
            <a:tailEnd type="none" w="med" len="med"/>
          </a:ln>
        </p:spPr>
      </p:cxnSp>
      <p:cxnSp>
        <p:nvCxnSpPr>
          <p:cNvPr id="64" name="Shape 64"/>
          <p:cNvCxnSpPr/>
          <p:nvPr/>
        </p:nvCxnSpPr>
        <p:spPr>
          <a:xfrm>
            <a:off x="635000" y="908049"/>
            <a:ext cx="2094400" cy="0"/>
          </a:xfrm>
          <a:prstGeom prst="straightConnector1">
            <a:avLst/>
          </a:prstGeom>
          <a:noFill/>
          <a:ln w="76200" cap="flat" cmpd="sng">
            <a:solidFill>
              <a:srgbClr val="FFFFFF"/>
            </a:solidFill>
            <a:prstDash val="solid"/>
            <a:miter/>
            <a:headEnd type="none" w="med" len="med"/>
            <a:tailEnd type="none" w="med" len="med"/>
          </a:ln>
        </p:spPr>
      </p:cxnSp>
      <p:cxnSp>
        <p:nvCxnSpPr>
          <p:cNvPr id="65" name="Shape 65"/>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sp>
        <p:nvSpPr>
          <p:cNvPr id="66" name="Shape 66"/>
          <p:cNvSpPr txBox="1">
            <a:spLocks noGrp="1"/>
          </p:cNvSpPr>
          <p:nvPr>
            <p:ph type="subTitle" idx="1"/>
          </p:nvPr>
        </p:nvSpPr>
        <p:spPr>
          <a:xfrm>
            <a:off x="635000" y="495424"/>
            <a:ext cx="3676400" cy="364400"/>
          </a:xfrm>
          <a:prstGeom prst="rect">
            <a:avLst/>
          </a:prstGeom>
          <a:noFill/>
          <a:ln>
            <a:noFill/>
          </a:ln>
        </p:spPr>
        <p:txBody>
          <a:bodyPr lIns="34275" tIns="34275" rIns="34275" bIns="34275" anchor="ctr" anchorCtr="0"/>
          <a:lstStyle>
            <a:lvl1pPr lvl="0" rtl="0">
              <a:spcBef>
                <a:spcPts val="0"/>
              </a:spcBef>
              <a:buNone/>
              <a:defRPr>
                <a:solidFill>
                  <a:srgbClr val="FFFFFF"/>
                </a:solidFill>
                <a:latin typeface="Open Sans"/>
                <a:ea typeface="Open Sans"/>
                <a:cs typeface="Open Sans"/>
                <a:sym typeface="Open Sans"/>
              </a:defRPr>
            </a:lvl1pPr>
            <a:lvl2pPr lvl="1" rtl="0">
              <a:spcBef>
                <a:spcPts val="0"/>
              </a:spcBef>
              <a:buNone/>
              <a:defRPr sz="667"/>
            </a:lvl2pPr>
            <a:lvl3pPr lvl="2" rtl="0">
              <a:spcBef>
                <a:spcPts val="0"/>
              </a:spcBef>
              <a:buNone/>
              <a:defRPr sz="667"/>
            </a:lvl3pPr>
            <a:lvl4pPr lvl="3" rtl="0">
              <a:spcBef>
                <a:spcPts val="0"/>
              </a:spcBef>
              <a:buNone/>
              <a:defRPr sz="667"/>
            </a:lvl4pPr>
            <a:lvl5pPr lvl="4" rtl="0">
              <a:spcBef>
                <a:spcPts val="0"/>
              </a:spcBef>
              <a:buNone/>
              <a:defRPr sz="667"/>
            </a:lvl5pPr>
            <a:lvl6pPr lvl="5" rtl="0">
              <a:spcBef>
                <a:spcPts val="0"/>
              </a:spcBef>
              <a:buNone/>
              <a:defRPr sz="667"/>
            </a:lvl6pPr>
            <a:lvl7pPr lvl="6" rtl="0">
              <a:spcBef>
                <a:spcPts val="0"/>
              </a:spcBef>
              <a:buNone/>
              <a:defRPr sz="667"/>
            </a:lvl7pPr>
            <a:lvl8pPr lvl="7" rtl="0">
              <a:spcBef>
                <a:spcPts val="0"/>
              </a:spcBef>
              <a:buNone/>
              <a:defRPr sz="667"/>
            </a:lvl8pPr>
            <a:lvl9pPr lvl="8" rtl="0">
              <a:spcBef>
                <a:spcPts val="0"/>
              </a:spcBef>
              <a:buNone/>
              <a:defRPr sz="667"/>
            </a:lvl9pPr>
          </a:lstStyle>
          <a:p>
            <a:endParaRPr/>
          </a:p>
        </p:txBody>
      </p:sp>
      <p:pic>
        <p:nvPicPr>
          <p:cNvPr id="67" name="Shape 67"/>
          <p:cNvPicPr preferRelativeResize="0"/>
          <p:nvPr/>
        </p:nvPicPr>
        <p:blipFill rotWithShape="1">
          <a:blip r:embed="rId2">
            <a:alphaModFix/>
          </a:blip>
          <a:srcRect/>
          <a:stretch/>
        </p:blipFill>
        <p:spPr>
          <a:xfrm>
            <a:off x="624911" y="6218383"/>
            <a:ext cx="1343600" cy="393600"/>
          </a:xfrm>
          <a:prstGeom prst="rect">
            <a:avLst/>
          </a:prstGeom>
          <a:noFill/>
          <a:ln>
            <a:noFill/>
          </a:ln>
        </p:spPr>
      </p:pic>
    </p:spTree>
    <p:extLst>
      <p:ext uri="{BB962C8B-B14F-4D97-AF65-F5344CB8AC3E}">
        <p14:creationId xmlns:p14="http://schemas.microsoft.com/office/powerpoint/2010/main" val="232188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rge Title for Image Background 1">
    <p:spTree>
      <p:nvGrpSpPr>
        <p:cNvPr id="1" name="Shape 68"/>
        <p:cNvGrpSpPr/>
        <p:nvPr/>
      </p:nvGrpSpPr>
      <p:grpSpPr>
        <a:xfrm>
          <a:off x="0" y="0"/>
          <a:ext cx="0" cy="0"/>
          <a:chOff x="0" y="0"/>
          <a:chExt cx="0" cy="0"/>
        </a:xfrm>
      </p:grpSpPr>
      <p:cxnSp>
        <p:nvCxnSpPr>
          <p:cNvPr id="69" name="Shape 69"/>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pic>
        <p:nvPicPr>
          <p:cNvPr id="70" name="Shape 70"/>
          <p:cNvPicPr preferRelativeResize="0"/>
          <p:nvPr/>
        </p:nvPicPr>
        <p:blipFill rotWithShape="1">
          <a:blip r:embed="rId2">
            <a:alphaModFix/>
          </a:blip>
          <a:srcRect/>
          <a:stretch/>
        </p:blipFill>
        <p:spPr>
          <a:xfrm>
            <a:off x="624911" y="6218383"/>
            <a:ext cx="1343600" cy="393600"/>
          </a:xfrm>
          <a:prstGeom prst="rect">
            <a:avLst/>
          </a:prstGeom>
          <a:noFill/>
          <a:ln>
            <a:noFill/>
          </a:ln>
        </p:spPr>
      </p:pic>
      <p:sp>
        <p:nvSpPr>
          <p:cNvPr id="71" name="Shape 71"/>
          <p:cNvSpPr txBox="1">
            <a:spLocks noGrp="1"/>
          </p:cNvSpPr>
          <p:nvPr>
            <p:ph type="subTitle" idx="1"/>
          </p:nvPr>
        </p:nvSpPr>
        <p:spPr>
          <a:xfrm>
            <a:off x="624900" y="623867"/>
            <a:ext cx="62288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72" name="Shape 72"/>
          <p:cNvSpPr/>
          <p:nvPr/>
        </p:nvSpPr>
        <p:spPr>
          <a:xfrm>
            <a:off x="5724600" y="-240400"/>
            <a:ext cx="6526400" cy="7338800"/>
          </a:xfrm>
          <a:prstGeom prst="rect">
            <a:avLst/>
          </a:prstGeom>
          <a:solidFill>
            <a:srgbClr val="3DB5AD"/>
          </a:solidFill>
          <a:ln>
            <a:noFill/>
          </a:ln>
        </p:spPr>
        <p:txBody>
          <a:bodyPr lIns="121900" tIns="121900" rIns="121900" bIns="121900" anchor="ctr" anchorCtr="0">
            <a:noAutofit/>
          </a:bodyPr>
          <a:lstStyle/>
          <a:p>
            <a:pPr lvl="0">
              <a:spcBef>
                <a:spcPts val="0"/>
              </a:spcBef>
              <a:buNone/>
            </a:pPr>
            <a:endParaRPr sz="2400"/>
          </a:p>
        </p:txBody>
      </p:sp>
      <p:pic>
        <p:nvPicPr>
          <p:cNvPr id="73" name="Shape 73"/>
          <p:cNvPicPr preferRelativeResize="0"/>
          <p:nvPr/>
        </p:nvPicPr>
        <p:blipFill>
          <a:blip r:embed="rId3">
            <a:alphaModFix/>
          </a:blip>
          <a:stretch>
            <a:fillRect/>
          </a:stretch>
        </p:blipFill>
        <p:spPr>
          <a:xfrm>
            <a:off x="10386933" y="6189867"/>
            <a:ext cx="1397000" cy="381000"/>
          </a:xfrm>
          <a:prstGeom prst="rect">
            <a:avLst/>
          </a:prstGeom>
          <a:noFill/>
          <a:ln>
            <a:noFill/>
          </a:ln>
        </p:spPr>
      </p:pic>
    </p:spTree>
    <p:extLst>
      <p:ext uri="{BB962C8B-B14F-4D97-AF65-F5344CB8AC3E}">
        <p14:creationId xmlns:p14="http://schemas.microsoft.com/office/powerpoint/2010/main" val="333502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8BE4-4A15-4E94-BE68-E1B8D93B4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AE864-961A-4DE4-8832-946BCF7C10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CE6C4-993F-431C-8761-6E15A4F16502}"/>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330B52A5-444B-4806-88F1-68B0EA3AA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1C33E-30F7-4A4A-9075-49F0C49D99F1}"/>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2361627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rge Title for Image Background 1 2">
    <p:spTree>
      <p:nvGrpSpPr>
        <p:cNvPr id="1" name="Shape 74"/>
        <p:cNvGrpSpPr/>
        <p:nvPr/>
      </p:nvGrpSpPr>
      <p:grpSpPr>
        <a:xfrm>
          <a:off x="0" y="0"/>
          <a:ext cx="0" cy="0"/>
          <a:chOff x="0" y="0"/>
          <a:chExt cx="0" cy="0"/>
        </a:xfrm>
      </p:grpSpPr>
      <p:pic>
        <p:nvPicPr>
          <p:cNvPr id="75" name="Shape 75"/>
          <p:cNvPicPr preferRelativeResize="0"/>
          <p:nvPr/>
        </p:nvPicPr>
        <p:blipFill>
          <a:blip r:embed="rId2">
            <a:alphaModFix/>
          </a:blip>
          <a:stretch>
            <a:fillRect/>
          </a:stretch>
        </p:blipFill>
        <p:spPr>
          <a:xfrm>
            <a:off x="5892967" y="-66666"/>
            <a:ext cx="6402765" cy="6991332"/>
          </a:xfrm>
          <a:prstGeom prst="rect">
            <a:avLst/>
          </a:prstGeom>
          <a:noFill/>
          <a:ln>
            <a:noFill/>
          </a:ln>
        </p:spPr>
      </p:pic>
      <p:cxnSp>
        <p:nvCxnSpPr>
          <p:cNvPr id="76" name="Shape 76"/>
          <p:cNvCxnSpPr/>
          <p:nvPr/>
        </p:nvCxnSpPr>
        <p:spPr>
          <a:xfrm>
            <a:off x="635000" y="6030085"/>
            <a:ext cx="2094400" cy="0"/>
          </a:xfrm>
          <a:prstGeom prst="straightConnector1">
            <a:avLst/>
          </a:prstGeom>
          <a:noFill/>
          <a:ln w="12700" cap="flat" cmpd="sng">
            <a:solidFill>
              <a:srgbClr val="FFFFFF"/>
            </a:solidFill>
            <a:prstDash val="solid"/>
            <a:miter/>
            <a:headEnd type="none" w="med" len="med"/>
            <a:tailEnd type="none" w="med" len="med"/>
          </a:ln>
        </p:spPr>
      </p:cxnSp>
      <p:pic>
        <p:nvPicPr>
          <p:cNvPr id="77" name="Shape 77"/>
          <p:cNvPicPr preferRelativeResize="0"/>
          <p:nvPr/>
        </p:nvPicPr>
        <p:blipFill rotWithShape="1">
          <a:blip r:embed="rId3">
            <a:alphaModFix/>
          </a:blip>
          <a:srcRect/>
          <a:stretch/>
        </p:blipFill>
        <p:spPr>
          <a:xfrm>
            <a:off x="624911" y="6218383"/>
            <a:ext cx="1343600" cy="393600"/>
          </a:xfrm>
          <a:prstGeom prst="rect">
            <a:avLst/>
          </a:prstGeom>
          <a:noFill/>
          <a:ln>
            <a:noFill/>
          </a:ln>
        </p:spPr>
      </p:pic>
      <p:sp>
        <p:nvSpPr>
          <p:cNvPr id="78" name="Shape 78"/>
          <p:cNvSpPr txBox="1">
            <a:spLocks noGrp="1"/>
          </p:cNvSpPr>
          <p:nvPr>
            <p:ph type="subTitle" idx="1"/>
          </p:nvPr>
        </p:nvSpPr>
        <p:spPr>
          <a:xfrm>
            <a:off x="624900" y="623867"/>
            <a:ext cx="62288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pic>
        <p:nvPicPr>
          <p:cNvPr id="79" name="Shape 79"/>
          <p:cNvPicPr preferRelativeResize="0"/>
          <p:nvPr/>
        </p:nvPicPr>
        <p:blipFill>
          <a:blip r:embed="rId4">
            <a:alphaModFix/>
          </a:blip>
          <a:stretch>
            <a:fillRect/>
          </a:stretch>
        </p:blipFill>
        <p:spPr>
          <a:xfrm>
            <a:off x="10386933" y="6189867"/>
            <a:ext cx="1397000" cy="381000"/>
          </a:xfrm>
          <a:prstGeom prst="rect">
            <a:avLst/>
          </a:prstGeom>
          <a:noFill/>
          <a:ln>
            <a:noFill/>
          </a:ln>
        </p:spPr>
      </p:pic>
    </p:spTree>
    <p:extLst>
      <p:ext uri="{BB962C8B-B14F-4D97-AF65-F5344CB8AC3E}">
        <p14:creationId xmlns:p14="http://schemas.microsoft.com/office/powerpoint/2010/main" val="2582580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rge Title for Image Background 1 1">
    <p:spTree>
      <p:nvGrpSpPr>
        <p:cNvPr id="1" name="Shape 80"/>
        <p:cNvGrpSpPr/>
        <p:nvPr/>
      </p:nvGrpSpPr>
      <p:grpSpPr>
        <a:xfrm>
          <a:off x="0" y="0"/>
          <a:ext cx="0" cy="0"/>
          <a:chOff x="0" y="0"/>
          <a:chExt cx="0" cy="0"/>
        </a:xfrm>
      </p:grpSpPr>
      <p:pic>
        <p:nvPicPr>
          <p:cNvPr id="81" name="Shape 81"/>
          <p:cNvPicPr preferRelativeResize="0"/>
          <p:nvPr/>
        </p:nvPicPr>
        <p:blipFill>
          <a:blip r:embed="rId2">
            <a:alphaModFix/>
          </a:blip>
          <a:stretch>
            <a:fillRect/>
          </a:stretch>
        </p:blipFill>
        <p:spPr>
          <a:xfrm>
            <a:off x="-92599" y="-74033"/>
            <a:ext cx="12358633" cy="6991332"/>
          </a:xfrm>
          <a:prstGeom prst="rect">
            <a:avLst/>
          </a:prstGeom>
          <a:noFill/>
          <a:ln>
            <a:noFill/>
          </a:ln>
        </p:spPr>
      </p:pic>
      <p:sp>
        <p:nvSpPr>
          <p:cNvPr id="82" name="Shape 82"/>
          <p:cNvSpPr txBox="1">
            <a:spLocks noGrp="1"/>
          </p:cNvSpPr>
          <p:nvPr>
            <p:ph type="sldNum" idx="12"/>
          </p:nvPr>
        </p:nvSpPr>
        <p:spPr>
          <a:xfrm>
            <a:off x="11515425" y="6339249"/>
            <a:ext cx="2720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FFFFFF"/>
                </a:solidFill>
                <a:latin typeface="Open Sans"/>
                <a:ea typeface="Open Sans"/>
                <a:cs typeface="Open Sans"/>
                <a:sym typeface="Open Sans"/>
              </a:rPr>
              <a:pPr algn="r">
                <a:buClr>
                  <a:srgbClr val="3DB5AD"/>
                </a:buClr>
                <a:buSzPct val="25000"/>
              </a:pPr>
              <a:t>‹#›</a:t>
            </a:fld>
            <a:endParaRPr lang="en" sz="1200">
              <a:solidFill>
                <a:srgbClr val="FFFFFF"/>
              </a:solidFill>
              <a:latin typeface="Open Sans"/>
              <a:ea typeface="Open Sans"/>
              <a:cs typeface="Open Sans"/>
              <a:sym typeface="Open Sans"/>
            </a:endParaRPr>
          </a:p>
        </p:txBody>
      </p:sp>
      <p:sp>
        <p:nvSpPr>
          <p:cNvPr id="83" name="Shape 83"/>
          <p:cNvSpPr txBox="1">
            <a:spLocks noGrp="1"/>
          </p:cNvSpPr>
          <p:nvPr>
            <p:ph type="title"/>
          </p:nvPr>
        </p:nvSpPr>
        <p:spPr>
          <a:xfrm>
            <a:off x="624883" y="2190112"/>
            <a:ext cx="10414000" cy="232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Clr>
                <a:srgbClr val="FFFFFF"/>
              </a:buClr>
              <a:buNone/>
              <a:defRPr b="0" i="0" u="none" strike="noStrike" cap="none">
                <a:solidFill>
                  <a:srgbClr val="FFFFFF"/>
                </a:solidFill>
              </a:defRPr>
            </a:lvl1pPr>
            <a:lvl2pPr marL="0" marR="0" lvl="1" indent="11853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6133" b="0" i="0" u="none" strike="noStrike" cap="none">
                <a:solidFill>
                  <a:srgbClr val="000000"/>
                </a:solidFill>
                <a:latin typeface="Roboto Slab"/>
                <a:ea typeface="Roboto Slab"/>
                <a:cs typeface="Roboto Slab"/>
                <a:sym typeface="Roboto Slab"/>
              </a:defRPr>
            </a:lvl9pPr>
          </a:lstStyle>
          <a:p>
            <a:endParaRPr/>
          </a:p>
        </p:txBody>
      </p:sp>
      <p:sp>
        <p:nvSpPr>
          <p:cNvPr id="84" name="Shape 84"/>
          <p:cNvSpPr txBox="1">
            <a:spLocks noGrp="1"/>
          </p:cNvSpPr>
          <p:nvPr>
            <p:ph type="subTitle" idx="1"/>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extLst>
      <p:ext uri="{BB962C8B-B14F-4D97-AF65-F5344CB8AC3E}">
        <p14:creationId xmlns:p14="http://schemas.microsoft.com/office/powerpoint/2010/main" val="450681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mall Title">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4883" y="1676845"/>
            <a:ext cx="10414000" cy="232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Clr>
                <a:srgbClr val="3DB5AD"/>
              </a:buClr>
              <a:buSzPct val="100000"/>
              <a:buNone/>
              <a:defRPr sz="4800" b="0" i="0" u="none" strike="noStrike" cap="none">
                <a:solidFill>
                  <a:srgbClr val="3DB5AD"/>
                </a:solidFill>
              </a:defRPr>
            </a:lvl1pPr>
            <a:lvl2pPr marL="0" marR="0" lvl="1" indent="118530"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2pPr>
            <a:lvl3pPr marL="0" marR="0" lvl="2" indent="237061"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3pPr>
            <a:lvl4pPr marL="0" marR="0" lvl="3" indent="338658"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4pPr>
            <a:lvl5pPr marL="0" marR="0" lvl="4" indent="457189"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5pPr>
            <a:lvl6pPr marL="0" marR="0" lvl="5" indent="575719"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6pPr>
            <a:lvl7pPr marL="0" marR="0" lvl="6" indent="694249"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7pPr>
            <a:lvl8pPr marL="0" marR="0" lvl="7" indent="812780"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8pPr>
            <a:lvl9pPr marL="0" marR="0" lvl="8" indent="914377" algn="ctr" rtl="0">
              <a:lnSpc>
                <a:spcPct val="100000"/>
              </a:lnSpc>
              <a:spcBef>
                <a:spcPts val="0"/>
              </a:spcBef>
              <a:spcAft>
                <a:spcPts val="0"/>
              </a:spcAft>
              <a:buClr>
                <a:srgbClr val="000000"/>
              </a:buClr>
              <a:buSzPct val="100000"/>
              <a:buFont typeface="Roboto Slab"/>
              <a:buNone/>
              <a:defRPr sz="4800" b="0" i="0" u="none" strike="noStrike" cap="none">
                <a:solidFill>
                  <a:srgbClr val="000000"/>
                </a:solidFill>
                <a:latin typeface="Roboto Slab"/>
                <a:ea typeface="Roboto Slab"/>
                <a:cs typeface="Roboto Slab"/>
                <a:sym typeface="Roboto Slab"/>
              </a:defRPr>
            </a:lvl9pPr>
          </a:lstStyle>
          <a:p>
            <a:endParaRPr/>
          </a:p>
        </p:txBody>
      </p:sp>
      <p:sp>
        <p:nvSpPr>
          <p:cNvPr id="87" name="Shape 87"/>
          <p:cNvSpPr txBox="1">
            <a:spLocks noGrp="1"/>
          </p:cNvSpPr>
          <p:nvPr>
            <p:ph type="sldNum" idx="12"/>
          </p:nvPr>
        </p:nvSpPr>
        <p:spPr>
          <a:xfrm>
            <a:off x="11453561" y="6339249"/>
            <a:ext cx="333600" cy="225200"/>
          </a:xfrm>
          <a:prstGeom prst="rect">
            <a:avLst/>
          </a:prstGeom>
          <a:noFill/>
          <a:ln>
            <a:noFill/>
          </a:ln>
        </p:spPr>
        <p:txBody>
          <a:bodyPr lIns="19050" tIns="19050" rIns="19050" bIns="19050" anchor="t" anchorCtr="0">
            <a:noAutofit/>
          </a:bodyPr>
          <a:lstStyle/>
          <a:p>
            <a:pPr algn="r">
              <a:buClr>
                <a:srgbClr val="3DB5AD"/>
              </a:buClr>
              <a:buSzPct val="25000"/>
            </a:pPr>
            <a:fld id="{00000000-1234-1234-1234-123412341234}" type="slidenum">
              <a:rPr lang="en" sz="1200" smtClean="0">
                <a:solidFill>
                  <a:srgbClr val="3DB5AD"/>
                </a:solidFill>
                <a:latin typeface="Open Sans"/>
                <a:ea typeface="Open Sans"/>
                <a:cs typeface="Open Sans"/>
                <a:sym typeface="Open Sans"/>
              </a:rPr>
              <a:pPr algn="r">
                <a:buClr>
                  <a:srgbClr val="3DB5AD"/>
                </a:buClr>
                <a:buSzPct val="25000"/>
              </a:pPr>
              <a:t>‹#›</a:t>
            </a:fld>
            <a:endParaRPr lang="en" sz="1200">
              <a:solidFill>
                <a:srgbClr val="3DB5AD"/>
              </a:solidFill>
              <a:latin typeface="Open Sans"/>
              <a:ea typeface="Open Sans"/>
              <a:cs typeface="Open Sans"/>
              <a:sym typeface="Open Sans"/>
            </a:endParaRPr>
          </a:p>
        </p:txBody>
      </p:sp>
      <p:cxnSp>
        <p:nvCxnSpPr>
          <p:cNvPr id="88" name="Shape 88"/>
          <p:cNvCxnSpPr/>
          <p:nvPr/>
        </p:nvCxnSpPr>
        <p:spPr>
          <a:xfrm>
            <a:off x="635000" y="476249"/>
            <a:ext cx="2094400" cy="0"/>
          </a:xfrm>
          <a:prstGeom prst="straightConnector1">
            <a:avLst/>
          </a:prstGeom>
          <a:noFill/>
          <a:ln w="12700" cap="flat" cmpd="sng">
            <a:solidFill>
              <a:srgbClr val="A6AAA9"/>
            </a:solidFill>
            <a:prstDash val="solid"/>
            <a:miter/>
            <a:headEnd type="none" w="med" len="med"/>
            <a:tailEnd type="none" w="med" len="med"/>
          </a:ln>
        </p:spPr>
      </p:cxnSp>
      <p:cxnSp>
        <p:nvCxnSpPr>
          <p:cNvPr id="89" name="Shape 89"/>
          <p:cNvCxnSpPr/>
          <p:nvPr/>
        </p:nvCxnSpPr>
        <p:spPr>
          <a:xfrm>
            <a:off x="635000" y="1111249"/>
            <a:ext cx="2094400" cy="0"/>
          </a:xfrm>
          <a:prstGeom prst="straightConnector1">
            <a:avLst/>
          </a:prstGeom>
          <a:noFill/>
          <a:ln w="19050" cap="flat" cmpd="sng">
            <a:solidFill>
              <a:srgbClr val="3DB5AD"/>
            </a:solidFill>
            <a:prstDash val="solid"/>
            <a:miter/>
            <a:headEnd type="none" w="med" len="med"/>
            <a:tailEnd type="none" w="med" len="med"/>
          </a:ln>
        </p:spPr>
      </p:cxnSp>
      <p:sp>
        <p:nvSpPr>
          <p:cNvPr id="90" name="Shape 90"/>
          <p:cNvSpPr txBox="1">
            <a:spLocks noGrp="1"/>
          </p:cNvSpPr>
          <p:nvPr>
            <p:ph type="subTitle" idx="1"/>
          </p:nvPr>
        </p:nvSpPr>
        <p:spPr>
          <a:xfrm>
            <a:off x="635000" y="597024"/>
            <a:ext cx="3676400" cy="364400"/>
          </a:xfrm>
          <a:prstGeom prst="rect">
            <a:avLst/>
          </a:prstGeom>
          <a:noFill/>
          <a:ln>
            <a:noFill/>
          </a:ln>
        </p:spPr>
        <p:txBody>
          <a:bodyPr lIns="34275" tIns="34275" rIns="34275" bIns="34275" anchor="ctr" anchorCtr="0"/>
          <a:lstStyle>
            <a:lvl1pPr lvl="0" rtl="0">
              <a:spcBef>
                <a:spcPts val="0"/>
              </a:spcBef>
              <a:buNone/>
              <a:defRPr>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Tree>
    <p:extLst>
      <p:ext uri="{BB962C8B-B14F-4D97-AF65-F5344CB8AC3E}">
        <p14:creationId xmlns:p14="http://schemas.microsoft.com/office/powerpoint/2010/main" val="790374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2">
    <p:spTree>
      <p:nvGrpSpPr>
        <p:cNvPr id="1" name="Shape 91"/>
        <p:cNvGrpSpPr/>
        <p:nvPr/>
      </p:nvGrpSpPr>
      <p:grpSpPr>
        <a:xfrm>
          <a:off x="0" y="0"/>
          <a:ext cx="0" cy="0"/>
          <a:chOff x="0" y="0"/>
          <a:chExt cx="0" cy="0"/>
        </a:xfrm>
      </p:grpSpPr>
      <p:sp>
        <p:nvSpPr>
          <p:cNvPr id="92" name="Shape 92"/>
          <p:cNvSpPr txBox="1">
            <a:spLocks noGrp="1"/>
          </p:cNvSpPr>
          <p:nvPr>
            <p:ph type="subTitle" idx="1"/>
          </p:nvPr>
        </p:nvSpPr>
        <p:spPr>
          <a:xfrm>
            <a:off x="624900" y="623867"/>
            <a:ext cx="7084000" cy="571200"/>
          </a:xfrm>
          <a:prstGeom prst="rect">
            <a:avLst/>
          </a:prstGeom>
          <a:noFill/>
          <a:ln>
            <a:noFill/>
          </a:ln>
        </p:spPr>
        <p:txBody>
          <a:bodyPr lIns="34275" tIns="34275" rIns="34275" bIns="34275" anchor="ctr" anchorCtr="0"/>
          <a:lstStyle>
            <a:lvl1pPr lvl="0" rtl="0">
              <a:spcBef>
                <a:spcPts val="0"/>
              </a:spcBef>
              <a:buNone/>
              <a:defRPr sz="3200">
                <a:solidFill>
                  <a:srgbClr val="3DB5AD"/>
                </a:solidFill>
                <a:latin typeface="Open Sans"/>
                <a:ea typeface="Open Sans"/>
                <a:cs typeface="Open Sans"/>
                <a:sym typeface="Open Sans"/>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sp>
        <p:nvSpPr>
          <p:cNvPr id="93" name="Shape 93"/>
          <p:cNvSpPr txBox="1"/>
          <p:nvPr/>
        </p:nvSpPr>
        <p:spPr>
          <a:xfrm>
            <a:off x="635000" y="1700583"/>
            <a:ext cx="5657200" cy="3824000"/>
          </a:xfrm>
          <a:prstGeom prst="rect">
            <a:avLst/>
          </a:prstGeom>
          <a:noFill/>
          <a:ln>
            <a:noFill/>
          </a:ln>
        </p:spPr>
        <p:txBody>
          <a:bodyPr lIns="121900" tIns="121900" rIns="121900" bIns="121900" anchor="t" anchorCtr="0">
            <a:noAutofit/>
          </a:bodyPr>
          <a:lstStyle/>
          <a:p>
            <a:pPr marL="609585" lvl="0" indent="-457189" rtl="0">
              <a:spcBef>
                <a:spcPts val="0"/>
              </a:spcBef>
              <a:buClr>
                <a:srgbClr val="26B3AB"/>
              </a:buClr>
              <a:buSzPct val="100000"/>
              <a:buFont typeface="Open Sans"/>
              <a:buChar char="●"/>
            </a:pPr>
            <a:r>
              <a:rPr lang="en" sz="2400">
                <a:latin typeface="Open Sans"/>
                <a:ea typeface="Open Sans"/>
                <a:cs typeface="Open Sans"/>
                <a:sym typeface="Open Sans"/>
              </a:rPr>
              <a:t>Text </a:t>
            </a:r>
          </a:p>
          <a:p>
            <a:pPr lvl="0" rtl="0">
              <a:spcBef>
                <a:spcPts val="0"/>
              </a:spcBef>
              <a:buNone/>
            </a:pPr>
            <a:endParaRPr sz="2400">
              <a:latin typeface="Open Sans"/>
              <a:ea typeface="Open Sans"/>
              <a:cs typeface="Open Sans"/>
              <a:sym typeface="Open Sans"/>
            </a:endParaRPr>
          </a:p>
          <a:p>
            <a:pPr marL="609585" lvl="0" indent="-457189" rtl="0">
              <a:spcBef>
                <a:spcPts val="0"/>
              </a:spcBef>
              <a:buClr>
                <a:srgbClr val="26B3AB"/>
              </a:buClr>
              <a:buSzPct val="100000"/>
              <a:buFont typeface="Open Sans"/>
              <a:buChar char="●"/>
            </a:pPr>
            <a:r>
              <a:rPr lang="en" sz="2400">
                <a:latin typeface="Open Sans"/>
                <a:ea typeface="Open Sans"/>
                <a:cs typeface="Open Sans"/>
                <a:sym typeface="Open Sans"/>
              </a:rPr>
              <a:t>Text</a:t>
            </a:r>
          </a:p>
          <a:p>
            <a:pPr lvl="0" rtl="0">
              <a:spcBef>
                <a:spcPts val="0"/>
              </a:spcBef>
              <a:buNone/>
            </a:pPr>
            <a:endParaRPr sz="2400">
              <a:latin typeface="Open Sans"/>
              <a:ea typeface="Open Sans"/>
              <a:cs typeface="Open Sans"/>
              <a:sym typeface="Open Sans"/>
            </a:endParaRPr>
          </a:p>
          <a:p>
            <a:pPr marL="609585" lvl="0" indent="-457189" rtl="0">
              <a:spcBef>
                <a:spcPts val="0"/>
              </a:spcBef>
              <a:buClr>
                <a:srgbClr val="26B3AB"/>
              </a:buClr>
              <a:buSzPct val="100000"/>
              <a:buFont typeface="Open Sans"/>
              <a:buChar char="●"/>
            </a:pPr>
            <a:r>
              <a:rPr lang="en" sz="2400">
                <a:latin typeface="Open Sans"/>
                <a:ea typeface="Open Sans"/>
                <a:cs typeface="Open Sans"/>
                <a:sym typeface="Open Sans"/>
              </a:rPr>
              <a:t>Text</a:t>
            </a:r>
          </a:p>
          <a:p>
            <a:pPr lvl="0" rtl="0">
              <a:spcBef>
                <a:spcPts val="0"/>
              </a:spcBef>
              <a:buNone/>
            </a:pPr>
            <a:endParaRPr sz="2400">
              <a:latin typeface="Open Sans"/>
              <a:ea typeface="Open Sans"/>
              <a:cs typeface="Open Sans"/>
              <a:sym typeface="Open Sans"/>
            </a:endParaRPr>
          </a:p>
          <a:p>
            <a:pPr marL="609585" lvl="0" indent="-457189">
              <a:spcBef>
                <a:spcPts val="0"/>
              </a:spcBef>
              <a:buClr>
                <a:srgbClr val="26B3AB"/>
              </a:buClr>
              <a:buSzPct val="100000"/>
              <a:buFont typeface="Open Sans"/>
              <a:buChar char="●"/>
            </a:pPr>
            <a:r>
              <a:rPr lang="en" sz="2400">
                <a:latin typeface="Open Sans"/>
                <a:ea typeface="Open Sans"/>
                <a:cs typeface="Open Sans"/>
                <a:sym typeface="Open Sans"/>
              </a:rPr>
              <a:t>Text</a:t>
            </a:r>
          </a:p>
        </p:txBody>
      </p:sp>
      <p:pic>
        <p:nvPicPr>
          <p:cNvPr id="94" name="Shape 94"/>
          <p:cNvPicPr preferRelativeResize="0"/>
          <p:nvPr/>
        </p:nvPicPr>
        <p:blipFill>
          <a:blip r:embed="rId2">
            <a:alphaModFix/>
          </a:blip>
          <a:stretch>
            <a:fillRect/>
          </a:stretch>
        </p:blipFill>
        <p:spPr>
          <a:xfrm>
            <a:off x="10437733" y="6227967"/>
            <a:ext cx="1295400" cy="304800"/>
          </a:xfrm>
          <a:prstGeom prst="rect">
            <a:avLst/>
          </a:prstGeom>
          <a:noFill/>
          <a:ln>
            <a:noFill/>
          </a:ln>
        </p:spPr>
      </p:pic>
    </p:spTree>
    <p:extLst>
      <p:ext uri="{BB962C8B-B14F-4D97-AF65-F5344CB8AC3E}">
        <p14:creationId xmlns:p14="http://schemas.microsoft.com/office/powerpoint/2010/main" val="3279960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5"/>
        <p:cNvGrpSpPr/>
        <p:nvPr/>
      </p:nvGrpSpPr>
      <p:grpSpPr>
        <a:xfrm>
          <a:off x="0" y="0"/>
          <a:ext cx="0" cy="0"/>
          <a:chOff x="0" y="0"/>
          <a:chExt cx="0" cy="0"/>
        </a:xfrm>
      </p:grpSpPr>
      <p:pic>
        <p:nvPicPr>
          <p:cNvPr id="96" name="Shape 96" descr="presentation_gradient.png"/>
          <p:cNvPicPr preferRelativeResize="0"/>
          <p:nvPr/>
        </p:nvPicPr>
        <p:blipFill>
          <a:blip r:embed="rId2">
            <a:alphaModFix/>
          </a:blip>
          <a:stretch>
            <a:fillRect/>
          </a:stretch>
        </p:blipFill>
        <p:spPr>
          <a:xfrm>
            <a:off x="-105100" y="-45049"/>
            <a:ext cx="12387199" cy="1153349"/>
          </a:xfrm>
          <a:prstGeom prst="rect">
            <a:avLst/>
          </a:prstGeom>
          <a:noFill/>
          <a:ln>
            <a:noFill/>
          </a:ln>
        </p:spPr>
      </p:pic>
      <p:pic>
        <p:nvPicPr>
          <p:cNvPr id="97" name="Shape 97" descr="presentation_logomark.png"/>
          <p:cNvPicPr preferRelativeResize="0"/>
          <p:nvPr/>
        </p:nvPicPr>
        <p:blipFill>
          <a:blip r:embed="rId3">
            <a:alphaModFix/>
          </a:blip>
          <a:stretch>
            <a:fillRect/>
          </a:stretch>
        </p:blipFill>
        <p:spPr>
          <a:xfrm>
            <a:off x="11468633" y="6427404"/>
            <a:ext cx="194652" cy="191509"/>
          </a:xfrm>
          <a:prstGeom prst="rect">
            <a:avLst/>
          </a:prstGeom>
          <a:noFill/>
          <a:ln>
            <a:noFill/>
          </a:ln>
        </p:spPr>
      </p:pic>
    </p:spTree>
    <p:extLst>
      <p:ext uri="{BB962C8B-B14F-4D97-AF65-F5344CB8AC3E}">
        <p14:creationId xmlns:p14="http://schemas.microsoft.com/office/powerpoint/2010/main" val="1528311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1">
    <p:spTree>
      <p:nvGrpSpPr>
        <p:cNvPr id="1" name="Shape 98"/>
        <p:cNvGrpSpPr/>
        <p:nvPr/>
      </p:nvGrpSpPr>
      <p:grpSpPr>
        <a:xfrm>
          <a:off x="0" y="0"/>
          <a:ext cx="0" cy="0"/>
          <a:chOff x="0" y="0"/>
          <a:chExt cx="0" cy="0"/>
        </a:xfrm>
      </p:grpSpPr>
    </p:spTree>
    <p:extLst>
      <p:ext uri="{BB962C8B-B14F-4D97-AF65-F5344CB8AC3E}">
        <p14:creationId xmlns:p14="http://schemas.microsoft.com/office/powerpoint/2010/main" val="4033824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Intro/Ending slide">
    <p:spTree>
      <p:nvGrpSpPr>
        <p:cNvPr id="1" name="Shape 99"/>
        <p:cNvGrpSpPr/>
        <p:nvPr/>
      </p:nvGrpSpPr>
      <p:grpSpPr>
        <a:xfrm>
          <a:off x="0" y="0"/>
          <a:ext cx="0" cy="0"/>
          <a:chOff x="0" y="0"/>
          <a:chExt cx="0" cy="0"/>
        </a:xfrm>
      </p:grpSpPr>
      <p:pic>
        <p:nvPicPr>
          <p:cNvPr id="100" name="Shape 100" descr="presentation_gradient.png"/>
          <p:cNvPicPr preferRelativeResize="0"/>
          <p:nvPr/>
        </p:nvPicPr>
        <p:blipFill>
          <a:blip r:embed="rId2">
            <a:alphaModFix/>
          </a:blip>
          <a:stretch>
            <a:fillRect/>
          </a:stretch>
        </p:blipFill>
        <p:spPr>
          <a:xfrm>
            <a:off x="0" y="-2"/>
            <a:ext cx="12192000" cy="373876"/>
          </a:xfrm>
          <a:prstGeom prst="rect">
            <a:avLst/>
          </a:prstGeom>
          <a:noFill/>
          <a:ln>
            <a:noFill/>
          </a:ln>
        </p:spPr>
      </p:pic>
      <p:pic>
        <p:nvPicPr>
          <p:cNvPr id="101" name="Shape 101" descr="presentation_gradient.png"/>
          <p:cNvPicPr preferRelativeResize="0"/>
          <p:nvPr/>
        </p:nvPicPr>
        <p:blipFill>
          <a:blip r:embed="rId2">
            <a:alphaModFix/>
          </a:blip>
          <a:stretch>
            <a:fillRect/>
          </a:stretch>
        </p:blipFill>
        <p:spPr>
          <a:xfrm>
            <a:off x="0" y="6507398"/>
            <a:ext cx="12192000" cy="373876"/>
          </a:xfrm>
          <a:prstGeom prst="rect">
            <a:avLst/>
          </a:prstGeom>
          <a:noFill/>
          <a:ln>
            <a:noFill/>
          </a:ln>
        </p:spPr>
      </p:pic>
    </p:spTree>
    <p:extLst>
      <p:ext uri="{BB962C8B-B14F-4D97-AF65-F5344CB8AC3E}">
        <p14:creationId xmlns:p14="http://schemas.microsoft.com/office/powerpoint/2010/main" val="2156246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Intro/Ending slide 1">
    <p:spTree>
      <p:nvGrpSpPr>
        <p:cNvPr id="1" name="Shape 102"/>
        <p:cNvGrpSpPr/>
        <p:nvPr/>
      </p:nvGrpSpPr>
      <p:grpSpPr>
        <a:xfrm>
          <a:off x="0" y="0"/>
          <a:ext cx="0" cy="0"/>
          <a:chOff x="0" y="0"/>
          <a:chExt cx="0" cy="0"/>
        </a:xfrm>
      </p:grpSpPr>
      <p:pic>
        <p:nvPicPr>
          <p:cNvPr id="103" name="Shape 103" descr="presentation_gradient.png"/>
          <p:cNvPicPr preferRelativeResize="0"/>
          <p:nvPr/>
        </p:nvPicPr>
        <p:blipFill>
          <a:blip r:embed="rId2">
            <a:alphaModFix/>
          </a:blip>
          <a:stretch>
            <a:fillRect/>
          </a:stretch>
        </p:blipFill>
        <p:spPr>
          <a:xfrm>
            <a:off x="0" y="-2"/>
            <a:ext cx="12192000" cy="373876"/>
          </a:xfrm>
          <a:prstGeom prst="rect">
            <a:avLst/>
          </a:prstGeom>
          <a:noFill/>
          <a:ln>
            <a:noFill/>
          </a:ln>
        </p:spPr>
      </p:pic>
    </p:spTree>
    <p:extLst>
      <p:ext uri="{BB962C8B-B14F-4D97-AF65-F5344CB8AC3E}">
        <p14:creationId xmlns:p14="http://schemas.microsoft.com/office/powerpoint/2010/main" val="2956380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and Content Slide">
    <p:spTree>
      <p:nvGrpSpPr>
        <p:cNvPr id="1" name="Shape 104"/>
        <p:cNvGrpSpPr/>
        <p:nvPr/>
      </p:nvGrpSpPr>
      <p:grpSpPr>
        <a:xfrm>
          <a:off x="0" y="0"/>
          <a:ext cx="0" cy="0"/>
          <a:chOff x="0" y="0"/>
          <a:chExt cx="0" cy="0"/>
        </a:xfrm>
      </p:grpSpPr>
      <p:pic>
        <p:nvPicPr>
          <p:cNvPr id="105" name="Shape 105" descr="presentation_gradient.png"/>
          <p:cNvPicPr preferRelativeResize="0"/>
          <p:nvPr/>
        </p:nvPicPr>
        <p:blipFill>
          <a:blip r:embed="rId2">
            <a:alphaModFix/>
          </a:blip>
          <a:stretch>
            <a:fillRect/>
          </a:stretch>
        </p:blipFill>
        <p:spPr>
          <a:xfrm>
            <a:off x="0" y="1619"/>
            <a:ext cx="12192000" cy="1216532"/>
          </a:xfrm>
          <a:prstGeom prst="rect">
            <a:avLst/>
          </a:prstGeom>
          <a:noFill/>
          <a:ln>
            <a:noFill/>
          </a:ln>
        </p:spPr>
      </p:pic>
      <p:sp>
        <p:nvSpPr>
          <p:cNvPr id="106" name="Shape 106"/>
          <p:cNvSpPr txBox="1">
            <a:spLocks noGrp="1"/>
          </p:cNvSpPr>
          <p:nvPr>
            <p:ph type="title"/>
          </p:nvPr>
        </p:nvSpPr>
        <p:spPr>
          <a:xfrm>
            <a:off x="300687" y="280712"/>
            <a:ext cx="11634400" cy="6584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SzPct val="100000"/>
              <a:buNone/>
              <a:defRPr sz="4000" b="0" i="0" u="none" strike="noStrike" cap="none">
                <a:solidFill>
                  <a:srgbClr val="FFFFFF"/>
                </a:solidFill>
              </a:defRPr>
            </a:lvl1pPr>
            <a:lvl2pPr marL="0" marR="0" lvl="1"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2pPr>
            <a:lvl3pPr marL="0" marR="0" lvl="2"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3pPr>
            <a:lvl4pPr marL="0" marR="0" lvl="3"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4pPr>
            <a:lvl5pPr marL="0" marR="0" lvl="4"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5pPr>
            <a:lvl6pPr marL="253994" marR="0" lvl="5"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6pPr>
            <a:lvl7pPr marL="507987" marR="0" lvl="6"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7pPr>
            <a:lvl8pPr marL="778914" marR="0" lvl="7" indent="-16933"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8pPr>
            <a:lvl9pPr marL="1032908" marR="0" lvl="8"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9pPr>
          </a:lstStyle>
          <a:p>
            <a:endParaRPr/>
          </a:p>
        </p:txBody>
      </p:sp>
      <p:sp>
        <p:nvSpPr>
          <p:cNvPr id="107" name="Shape 107"/>
          <p:cNvSpPr txBox="1"/>
          <p:nvPr/>
        </p:nvSpPr>
        <p:spPr>
          <a:xfrm>
            <a:off x="12904983" y="1256632"/>
            <a:ext cx="1219200" cy="914400"/>
          </a:xfrm>
          <a:prstGeom prst="rect">
            <a:avLst/>
          </a:prstGeom>
          <a:noFill/>
          <a:ln>
            <a:noFill/>
          </a:ln>
        </p:spPr>
        <p:txBody>
          <a:bodyPr lIns="91433" tIns="45700" rIns="91433" bIns="45700"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Tree>
    <p:extLst>
      <p:ext uri="{BB962C8B-B14F-4D97-AF65-F5344CB8AC3E}">
        <p14:creationId xmlns:p14="http://schemas.microsoft.com/office/powerpoint/2010/main" val="3139667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Inner slides">
    <p:spTree>
      <p:nvGrpSpPr>
        <p:cNvPr id="1" name="Shape 108"/>
        <p:cNvGrpSpPr/>
        <p:nvPr/>
      </p:nvGrpSpPr>
      <p:grpSpPr>
        <a:xfrm>
          <a:off x="0" y="0"/>
          <a:ext cx="0" cy="0"/>
          <a:chOff x="0" y="0"/>
          <a:chExt cx="0" cy="0"/>
        </a:xfrm>
      </p:grpSpPr>
    </p:spTree>
    <p:extLst>
      <p:ext uri="{BB962C8B-B14F-4D97-AF65-F5344CB8AC3E}">
        <p14:creationId xmlns:p14="http://schemas.microsoft.com/office/powerpoint/2010/main" val="56729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96BF-66BA-42A0-90BA-37EF4BCF5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6D7CB-A4D8-4D76-A6A7-3BDCC1272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023CD4-40FD-4B3B-AA1F-A3B5D94065C7}"/>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E43F9943-F58E-4D8C-87C9-AF4671DB6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86ABF-9B3F-4CD7-B99D-CB85765D5912}"/>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3363970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_9">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11296609" y="6217621"/>
            <a:ext cx="731600" cy="524800"/>
          </a:xfrm>
          <a:prstGeom prst="rect">
            <a:avLst/>
          </a:prstGeom>
        </p:spPr>
        <p:txBody>
          <a:bodyPr lIns="19050" tIns="19050" rIns="19050" bIns="19050" anchor="t" anchorCtr="0">
            <a:noAutofit/>
          </a:bodyPr>
          <a:lstStyle/>
          <a:p>
            <a:fld id="{00000000-1234-1234-1234-123412341234}" type="slidenum">
              <a:rPr lang="en" smtClean="0"/>
              <a:pPr/>
              <a:t>‹#›</a:t>
            </a:fld>
            <a:endParaRPr lang="en"/>
          </a:p>
        </p:txBody>
      </p:sp>
      <p:sp>
        <p:nvSpPr>
          <p:cNvPr id="111" name="Shape 111"/>
          <p:cNvSpPr/>
          <p:nvPr/>
        </p:nvSpPr>
        <p:spPr>
          <a:xfrm>
            <a:off x="-36200" y="-169000"/>
            <a:ext cx="3465200" cy="7128400"/>
          </a:xfrm>
          <a:prstGeom prst="rect">
            <a:avLst/>
          </a:prstGeom>
          <a:solidFill>
            <a:srgbClr val="236E77"/>
          </a:solidFill>
          <a:ln>
            <a:noFill/>
          </a:ln>
        </p:spPr>
        <p:txBody>
          <a:bodyPr lIns="121900" tIns="121900" rIns="121900" bIns="121900" anchor="ctr" anchorCtr="0">
            <a:noAutofit/>
          </a:bodyPr>
          <a:lstStyle/>
          <a:p>
            <a:pPr lvl="0" rtl="0">
              <a:spcBef>
                <a:spcPts val="0"/>
              </a:spcBef>
              <a:buNone/>
            </a:pPr>
            <a:endParaRPr sz="2400">
              <a:solidFill>
                <a:srgbClr val="236E77"/>
              </a:solidFill>
            </a:endParaRPr>
          </a:p>
        </p:txBody>
      </p:sp>
      <p:sp>
        <p:nvSpPr>
          <p:cNvPr id="112" name="Shape 112"/>
          <p:cNvSpPr txBox="1"/>
          <p:nvPr/>
        </p:nvSpPr>
        <p:spPr>
          <a:xfrm>
            <a:off x="4281067" y="683700"/>
            <a:ext cx="5821200" cy="584400"/>
          </a:xfrm>
          <a:prstGeom prst="rect">
            <a:avLst/>
          </a:prstGeom>
          <a:noFill/>
          <a:ln>
            <a:noFill/>
          </a:ln>
        </p:spPr>
        <p:txBody>
          <a:bodyPr lIns="135000" tIns="135000" rIns="135000" bIns="135000" anchor="t" anchorCtr="0">
            <a:noAutofit/>
          </a:bodyPr>
          <a:lstStyle/>
          <a:p>
            <a:pPr lvl="0" rtl="0">
              <a:spcBef>
                <a:spcPts val="0"/>
              </a:spcBef>
              <a:buNone/>
            </a:pPr>
            <a:r>
              <a:rPr lang="en" sz="1600" b="1">
                <a:solidFill>
                  <a:srgbClr val="595959"/>
                </a:solidFill>
                <a:latin typeface="Open Sans"/>
                <a:ea typeface="Open Sans"/>
                <a:cs typeface="Open Sans"/>
                <a:sym typeface="Open Sans"/>
              </a:rPr>
              <a:t>AGENDA</a:t>
            </a:r>
          </a:p>
        </p:txBody>
      </p:sp>
      <p:cxnSp>
        <p:nvCxnSpPr>
          <p:cNvPr id="113" name="Shape 113"/>
          <p:cNvCxnSpPr/>
          <p:nvPr/>
        </p:nvCxnSpPr>
        <p:spPr>
          <a:xfrm rot="10800000">
            <a:off x="4426800" y="683700"/>
            <a:ext cx="6952400" cy="0"/>
          </a:xfrm>
          <a:prstGeom prst="straightConnector1">
            <a:avLst/>
          </a:prstGeom>
          <a:noFill/>
          <a:ln w="9525" cap="flat" cmpd="sng">
            <a:solidFill>
              <a:srgbClr val="595959"/>
            </a:solidFill>
            <a:prstDash val="solid"/>
            <a:round/>
            <a:headEnd type="none" w="lg" len="lg"/>
            <a:tailEnd type="none" w="lg" len="lg"/>
          </a:ln>
        </p:spPr>
      </p:cxnSp>
      <p:pic>
        <p:nvPicPr>
          <p:cNvPr id="114" name="Shape 114" descr="Counsyl Logo-rev.png"/>
          <p:cNvPicPr preferRelativeResize="0"/>
          <p:nvPr/>
        </p:nvPicPr>
        <p:blipFill>
          <a:blip r:embed="rId2">
            <a:alphaModFix/>
          </a:blip>
          <a:stretch>
            <a:fillRect/>
          </a:stretch>
        </p:blipFill>
        <p:spPr>
          <a:xfrm>
            <a:off x="563262" y="714234"/>
            <a:ext cx="2226775" cy="506532"/>
          </a:xfrm>
          <a:prstGeom prst="rect">
            <a:avLst/>
          </a:prstGeom>
          <a:noFill/>
          <a:ln>
            <a:noFill/>
          </a:ln>
        </p:spPr>
      </p:pic>
    </p:spTree>
    <p:extLst>
      <p:ext uri="{BB962C8B-B14F-4D97-AF65-F5344CB8AC3E}">
        <p14:creationId xmlns:p14="http://schemas.microsoft.com/office/powerpoint/2010/main" val="1677863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_9 1">
    <p:spTree>
      <p:nvGrpSpPr>
        <p:cNvPr id="1" name="Shape 115"/>
        <p:cNvGrpSpPr/>
        <p:nvPr/>
      </p:nvGrpSpPr>
      <p:grpSpPr>
        <a:xfrm>
          <a:off x="0" y="0"/>
          <a:ext cx="0" cy="0"/>
          <a:chOff x="0" y="0"/>
          <a:chExt cx="0" cy="0"/>
        </a:xfrm>
      </p:grpSpPr>
      <p:pic>
        <p:nvPicPr>
          <p:cNvPr id="116" name="Shape 116"/>
          <p:cNvPicPr preferRelativeResize="0"/>
          <p:nvPr/>
        </p:nvPicPr>
        <p:blipFill>
          <a:blip r:embed="rId2">
            <a:alphaModFix/>
          </a:blip>
          <a:stretch>
            <a:fillRect/>
          </a:stretch>
        </p:blipFill>
        <p:spPr>
          <a:xfrm>
            <a:off x="10437733" y="6227967"/>
            <a:ext cx="1295400" cy="304800"/>
          </a:xfrm>
          <a:prstGeom prst="rect">
            <a:avLst/>
          </a:prstGeom>
          <a:noFill/>
          <a:ln>
            <a:noFill/>
          </a:ln>
        </p:spPr>
      </p:pic>
    </p:spTree>
    <p:extLst>
      <p:ext uri="{BB962C8B-B14F-4D97-AF65-F5344CB8AC3E}">
        <p14:creationId xmlns:p14="http://schemas.microsoft.com/office/powerpoint/2010/main" val="3780582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Inner slides 1">
    <p:spTree>
      <p:nvGrpSpPr>
        <p:cNvPr id="1" name="Shape 117"/>
        <p:cNvGrpSpPr/>
        <p:nvPr/>
      </p:nvGrpSpPr>
      <p:grpSpPr>
        <a:xfrm>
          <a:off x="0" y="0"/>
          <a:ext cx="0" cy="0"/>
          <a:chOff x="0" y="0"/>
          <a:chExt cx="0" cy="0"/>
        </a:xfrm>
      </p:grpSpPr>
      <p:pic>
        <p:nvPicPr>
          <p:cNvPr id="118" name="Shape 118" descr="presentation_gradient.png"/>
          <p:cNvPicPr preferRelativeResize="0"/>
          <p:nvPr/>
        </p:nvPicPr>
        <p:blipFill rotWithShape="1">
          <a:blip r:embed="rId2">
            <a:alphaModFix/>
          </a:blip>
          <a:srcRect/>
          <a:stretch/>
        </p:blipFill>
        <p:spPr>
          <a:xfrm>
            <a:off x="0" y="1"/>
            <a:ext cx="12192000" cy="1108300"/>
          </a:xfrm>
          <a:prstGeom prst="rect">
            <a:avLst/>
          </a:prstGeom>
          <a:noFill/>
          <a:ln>
            <a:noFill/>
          </a:ln>
        </p:spPr>
      </p:pic>
      <p:pic>
        <p:nvPicPr>
          <p:cNvPr id="119" name="Shape 119" descr="presentation_logomark.png"/>
          <p:cNvPicPr preferRelativeResize="0"/>
          <p:nvPr/>
        </p:nvPicPr>
        <p:blipFill>
          <a:blip r:embed="rId3">
            <a:alphaModFix/>
          </a:blip>
          <a:stretch>
            <a:fillRect/>
          </a:stretch>
        </p:blipFill>
        <p:spPr>
          <a:xfrm>
            <a:off x="11468633" y="6427404"/>
            <a:ext cx="206471" cy="203136"/>
          </a:xfrm>
          <a:prstGeom prst="rect">
            <a:avLst/>
          </a:prstGeom>
          <a:noFill/>
          <a:ln>
            <a:noFill/>
          </a:ln>
        </p:spPr>
      </p:pic>
    </p:spTree>
    <p:extLst>
      <p:ext uri="{BB962C8B-B14F-4D97-AF65-F5344CB8AC3E}">
        <p14:creationId xmlns:p14="http://schemas.microsoft.com/office/powerpoint/2010/main" val="788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09600" y="274637"/>
            <a:ext cx="10972800" cy="1143200"/>
          </a:xfrm>
          <a:prstGeom prst="rect">
            <a:avLst/>
          </a:prstGeom>
        </p:spPr>
        <p:txBody>
          <a:bodyPr lIns="34275" tIns="34275" rIns="34275" bIns="3427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159843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Inner slides">
    <p:spTree>
      <p:nvGrpSpPr>
        <p:cNvPr id="1" name="Shape 122"/>
        <p:cNvGrpSpPr/>
        <p:nvPr/>
      </p:nvGrpSpPr>
      <p:grpSpPr>
        <a:xfrm>
          <a:off x="0" y="0"/>
          <a:ext cx="0" cy="0"/>
          <a:chOff x="0" y="0"/>
          <a:chExt cx="0" cy="0"/>
        </a:xfrm>
      </p:grpSpPr>
      <p:pic>
        <p:nvPicPr>
          <p:cNvPr id="123" name="Shape 123"/>
          <p:cNvPicPr preferRelativeResize="0"/>
          <p:nvPr/>
        </p:nvPicPr>
        <p:blipFill/>
        <p:spPr>
          <a:xfrm>
            <a:off x="0" y="0"/>
            <a:ext cx="12192000" cy="1073600"/>
          </a:xfrm>
          <a:prstGeom prst="rect">
            <a:avLst/>
          </a:prstGeom>
          <a:solidFill>
            <a:srgbClr val="FFFFFF"/>
          </a:solidFill>
          <a:ln>
            <a:noFill/>
          </a:ln>
        </p:spPr>
      </p:pic>
      <p:sp>
        <p:nvSpPr>
          <p:cNvPr id="124" name="Shape 124" descr="presentation_logomark.png"/>
          <p:cNvSpPr/>
          <p:nvPr/>
        </p:nvSpPr>
        <p:spPr>
          <a:xfrm>
            <a:off x="11815099" y="6552335"/>
            <a:ext cx="247600" cy="243600"/>
          </a:xfrm>
          <a:prstGeom prst="rect">
            <a:avLst/>
          </a:prstGeom>
          <a:noFill/>
          <a:ln>
            <a:noFill/>
          </a:ln>
        </p:spPr>
        <p:txBody>
          <a:bodyPr lIns="121900" tIns="121900" rIns="121900" bIns="121900" anchor="ctr" anchorCtr="0">
            <a:noAutofit/>
          </a:bodyPr>
          <a:lstStyle/>
          <a:p>
            <a:pPr lvl="0">
              <a:spcBef>
                <a:spcPts val="0"/>
              </a:spcBef>
              <a:buNone/>
            </a:pPr>
            <a:endParaRPr sz="2400"/>
          </a:p>
        </p:txBody>
      </p:sp>
      <p:sp>
        <p:nvSpPr>
          <p:cNvPr id="125" name="Shape 125"/>
          <p:cNvSpPr txBox="1">
            <a:spLocks noGrp="1"/>
          </p:cNvSpPr>
          <p:nvPr>
            <p:ph type="title"/>
          </p:nvPr>
        </p:nvSpPr>
        <p:spPr>
          <a:xfrm>
            <a:off x="212000" y="192600"/>
            <a:ext cx="11864400" cy="880800"/>
          </a:xfrm>
          <a:prstGeom prst="rect">
            <a:avLst/>
          </a:prstGeom>
          <a:noFill/>
          <a:ln>
            <a:noFill/>
          </a:ln>
        </p:spPr>
        <p:txBody>
          <a:bodyPr lIns="34275" tIns="34275" rIns="34275" bIns="34275" anchor="ctr" anchorCtr="0"/>
          <a:lstStyle>
            <a:lvl1pPr marL="0" marR="0" lvl="0" indent="0" algn="l" rtl="0">
              <a:lnSpc>
                <a:spcPct val="100000"/>
              </a:lnSpc>
              <a:spcBef>
                <a:spcPts val="0"/>
              </a:spcBef>
              <a:spcAft>
                <a:spcPts val="0"/>
              </a:spcAft>
              <a:buClr>
                <a:srgbClr val="FFFFFF"/>
              </a:buClr>
              <a:buFont typeface="Roboto Slab"/>
              <a:buNone/>
              <a:defRPr sz="5333" b="0" i="0" u="none" strike="noStrike" cap="none">
                <a:solidFill>
                  <a:srgbClr val="FFFFFF"/>
                </a:solidFill>
                <a:latin typeface="Roboto Slab"/>
                <a:ea typeface="Roboto Slab"/>
                <a:cs typeface="Roboto Slab"/>
                <a:sym typeface="Roboto Slab"/>
              </a:defRPr>
            </a:lvl1pPr>
            <a:lvl2pPr marL="0" marR="0" lvl="1"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2pPr>
            <a:lvl3pPr marL="0" marR="0" lvl="2"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3pPr>
            <a:lvl4pPr marL="0" marR="0" lvl="3"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4pPr>
            <a:lvl5pPr marL="0" marR="0" lvl="4"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5pPr>
            <a:lvl6pPr marL="253994" marR="0" lvl="5"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6pPr>
            <a:lvl7pPr marL="507987" marR="0" lvl="6"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7pPr>
            <a:lvl8pPr marL="778914" marR="0" lvl="7" indent="-16933"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8pPr>
            <a:lvl9pPr marL="1032908" marR="0" lvl="8" indent="0" algn="r" rtl="0">
              <a:lnSpc>
                <a:spcPct val="85000"/>
              </a:lnSpc>
              <a:spcBef>
                <a:spcPts val="0"/>
              </a:spcBef>
              <a:spcAft>
                <a:spcPts val="0"/>
              </a:spcAft>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57798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Inner slides 2">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t="2133"/>
          <a:stretch/>
        </p:blipFill>
        <p:spPr>
          <a:xfrm>
            <a:off x="-105100" y="-35733"/>
            <a:ext cx="12387200" cy="6893600"/>
          </a:xfrm>
          <a:prstGeom prst="rect">
            <a:avLst/>
          </a:prstGeom>
          <a:noFill/>
          <a:ln>
            <a:noFill/>
          </a:ln>
        </p:spPr>
      </p:pic>
      <p:grpSp>
        <p:nvGrpSpPr>
          <p:cNvPr id="128" name="Shape 128"/>
          <p:cNvGrpSpPr/>
          <p:nvPr/>
        </p:nvGrpSpPr>
        <p:grpSpPr>
          <a:xfrm>
            <a:off x="10284751" y="6346221"/>
            <a:ext cx="1456083" cy="346335"/>
            <a:chOff x="2349500" y="2886075"/>
            <a:chExt cx="4611750" cy="1096925"/>
          </a:xfrm>
        </p:grpSpPr>
        <p:sp>
          <p:nvSpPr>
            <p:cNvPr id="129" name="Shape 129"/>
            <p:cNvSpPr/>
            <p:nvPr/>
          </p:nvSpPr>
          <p:spPr>
            <a:xfrm>
              <a:off x="2349500" y="2886075"/>
              <a:ext cx="879600" cy="870000"/>
            </a:xfrm>
            <a:custGeom>
              <a:avLst/>
              <a:gdLst/>
              <a:ahLst/>
              <a:cxnLst/>
              <a:rect l="0" t="0" r="0" b="0"/>
              <a:pathLst>
                <a:path w="120000" h="120000" extrusionOk="0">
                  <a:moveTo>
                    <a:pt x="47177" y="46904"/>
                  </a:moveTo>
                  <a:lnTo>
                    <a:pt x="46961" y="73095"/>
                  </a:lnTo>
                  <a:lnTo>
                    <a:pt x="55401" y="73315"/>
                  </a:lnTo>
                  <a:lnTo>
                    <a:pt x="64165" y="73315"/>
                  </a:lnTo>
                  <a:lnTo>
                    <a:pt x="72822" y="73315"/>
                  </a:lnTo>
                  <a:lnTo>
                    <a:pt x="73038" y="47123"/>
                  </a:lnTo>
                  <a:lnTo>
                    <a:pt x="64598" y="46904"/>
                  </a:lnTo>
                  <a:lnTo>
                    <a:pt x="55834" y="46904"/>
                  </a:lnTo>
                  <a:lnTo>
                    <a:pt x="47177" y="46904"/>
                  </a:lnTo>
                  <a:close/>
                  <a:moveTo>
                    <a:pt x="0" y="0"/>
                  </a:moveTo>
                  <a:lnTo>
                    <a:pt x="30189" y="219"/>
                  </a:lnTo>
                  <a:lnTo>
                    <a:pt x="60486" y="0"/>
                  </a:lnTo>
                  <a:lnTo>
                    <a:pt x="64598" y="438"/>
                  </a:lnTo>
                  <a:lnTo>
                    <a:pt x="68602" y="1315"/>
                  </a:lnTo>
                  <a:lnTo>
                    <a:pt x="72173" y="2849"/>
                  </a:lnTo>
                  <a:lnTo>
                    <a:pt x="75311" y="4712"/>
                  </a:lnTo>
                  <a:lnTo>
                    <a:pt x="78016" y="7452"/>
                  </a:lnTo>
                  <a:lnTo>
                    <a:pt x="80396" y="10739"/>
                  </a:lnTo>
                  <a:lnTo>
                    <a:pt x="82019" y="14575"/>
                  </a:lnTo>
                  <a:lnTo>
                    <a:pt x="83101" y="18958"/>
                  </a:lnTo>
                  <a:lnTo>
                    <a:pt x="83534" y="24109"/>
                  </a:lnTo>
                  <a:lnTo>
                    <a:pt x="83318" y="43726"/>
                  </a:lnTo>
                  <a:lnTo>
                    <a:pt x="83318" y="63342"/>
                  </a:lnTo>
                  <a:lnTo>
                    <a:pt x="83534" y="82958"/>
                  </a:lnTo>
                  <a:lnTo>
                    <a:pt x="76825" y="82958"/>
                  </a:lnTo>
                  <a:lnTo>
                    <a:pt x="69684" y="82958"/>
                  </a:lnTo>
                  <a:lnTo>
                    <a:pt x="61893" y="82958"/>
                  </a:lnTo>
                  <a:lnTo>
                    <a:pt x="54319" y="82958"/>
                  </a:lnTo>
                  <a:lnTo>
                    <a:pt x="47177" y="82958"/>
                  </a:lnTo>
                  <a:lnTo>
                    <a:pt x="47177" y="94465"/>
                  </a:lnTo>
                  <a:lnTo>
                    <a:pt x="47610" y="98739"/>
                  </a:lnTo>
                  <a:lnTo>
                    <a:pt x="48476" y="102356"/>
                  </a:lnTo>
                  <a:lnTo>
                    <a:pt x="49990" y="105315"/>
                  </a:lnTo>
                  <a:lnTo>
                    <a:pt x="52263" y="107506"/>
                  </a:lnTo>
                  <a:lnTo>
                    <a:pt x="54968" y="109150"/>
                  </a:lnTo>
                  <a:lnTo>
                    <a:pt x="58539" y="110027"/>
                  </a:lnTo>
                  <a:lnTo>
                    <a:pt x="62759" y="110246"/>
                  </a:lnTo>
                  <a:lnTo>
                    <a:pt x="86023" y="110465"/>
                  </a:lnTo>
                  <a:lnTo>
                    <a:pt x="109287" y="110246"/>
                  </a:lnTo>
                  <a:lnTo>
                    <a:pt x="109504" y="85698"/>
                  </a:lnTo>
                  <a:lnTo>
                    <a:pt x="109287" y="61041"/>
                  </a:lnTo>
                  <a:lnTo>
                    <a:pt x="108854" y="56767"/>
                  </a:lnTo>
                  <a:lnTo>
                    <a:pt x="107880" y="53369"/>
                  </a:lnTo>
                  <a:lnTo>
                    <a:pt x="106366" y="50739"/>
                  </a:lnTo>
                  <a:lnTo>
                    <a:pt x="104310" y="48876"/>
                  </a:lnTo>
                  <a:lnTo>
                    <a:pt x="101713" y="47561"/>
                  </a:lnTo>
                  <a:lnTo>
                    <a:pt x="98575" y="46904"/>
                  </a:lnTo>
                  <a:lnTo>
                    <a:pt x="95220" y="46684"/>
                  </a:lnTo>
                  <a:lnTo>
                    <a:pt x="93597" y="46684"/>
                  </a:lnTo>
                  <a:lnTo>
                    <a:pt x="93597" y="36931"/>
                  </a:lnTo>
                  <a:lnTo>
                    <a:pt x="97601" y="36931"/>
                  </a:lnTo>
                  <a:lnTo>
                    <a:pt x="101713" y="37150"/>
                  </a:lnTo>
                  <a:lnTo>
                    <a:pt x="105716" y="38027"/>
                  </a:lnTo>
                  <a:lnTo>
                    <a:pt x="109071" y="39452"/>
                  </a:lnTo>
                  <a:lnTo>
                    <a:pt x="112209" y="41424"/>
                  </a:lnTo>
                  <a:lnTo>
                    <a:pt x="114914" y="44164"/>
                  </a:lnTo>
                  <a:lnTo>
                    <a:pt x="117078" y="47561"/>
                  </a:lnTo>
                  <a:lnTo>
                    <a:pt x="118701" y="51616"/>
                  </a:lnTo>
                  <a:lnTo>
                    <a:pt x="119783" y="56547"/>
                  </a:lnTo>
                  <a:lnTo>
                    <a:pt x="120000" y="62027"/>
                  </a:lnTo>
                  <a:lnTo>
                    <a:pt x="119783" y="75726"/>
                  </a:lnTo>
                  <a:lnTo>
                    <a:pt x="119783" y="89972"/>
                  </a:lnTo>
                  <a:lnTo>
                    <a:pt x="119783" y="105095"/>
                  </a:lnTo>
                  <a:lnTo>
                    <a:pt x="120000" y="120000"/>
                  </a:lnTo>
                  <a:lnTo>
                    <a:pt x="89810" y="120000"/>
                  </a:lnTo>
                  <a:lnTo>
                    <a:pt x="59621" y="120000"/>
                  </a:lnTo>
                  <a:lnTo>
                    <a:pt x="55401" y="119780"/>
                  </a:lnTo>
                  <a:lnTo>
                    <a:pt x="51614" y="119013"/>
                  </a:lnTo>
                  <a:lnTo>
                    <a:pt x="48043" y="117479"/>
                  </a:lnTo>
                  <a:lnTo>
                    <a:pt x="44688" y="115397"/>
                  </a:lnTo>
                  <a:lnTo>
                    <a:pt x="41983" y="112767"/>
                  </a:lnTo>
                  <a:lnTo>
                    <a:pt x="39927" y="109589"/>
                  </a:lnTo>
                  <a:lnTo>
                    <a:pt x="37980" y="105753"/>
                  </a:lnTo>
                  <a:lnTo>
                    <a:pt x="36898" y="101260"/>
                  </a:lnTo>
                  <a:lnTo>
                    <a:pt x="36789" y="96219"/>
                  </a:lnTo>
                  <a:lnTo>
                    <a:pt x="36789" y="76602"/>
                  </a:lnTo>
                  <a:lnTo>
                    <a:pt x="36898" y="56767"/>
                  </a:lnTo>
                  <a:lnTo>
                    <a:pt x="36789" y="37369"/>
                  </a:lnTo>
                  <a:lnTo>
                    <a:pt x="43282" y="37369"/>
                  </a:lnTo>
                  <a:lnTo>
                    <a:pt x="50532" y="37369"/>
                  </a:lnTo>
                  <a:lnTo>
                    <a:pt x="58106" y="37369"/>
                  </a:lnTo>
                  <a:lnTo>
                    <a:pt x="65680" y="37369"/>
                  </a:lnTo>
                  <a:lnTo>
                    <a:pt x="72822" y="37369"/>
                  </a:lnTo>
                  <a:lnTo>
                    <a:pt x="72822" y="25863"/>
                  </a:lnTo>
                  <a:lnTo>
                    <a:pt x="72605" y="21589"/>
                  </a:lnTo>
                  <a:lnTo>
                    <a:pt x="71523" y="17972"/>
                  </a:lnTo>
                  <a:lnTo>
                    <a:pt x="70117" y="15013"/>
                  </a:lnTo>
                  <a:lnTo>
                    <a:pt x="67953" y="12821"/>
                  </a:lnTo>
                  <a:lnTo>
                    <a:pt x="65031" y="11178"/>
                  </a:lnTo>
                  <a:lnTo>
                    <a:pt x="61460" y="10301"/>
                  </a:lnTo>
                  <a:lnTo>
                    <a:pt x="57240" y="10082"/>
                  </a:lnTo>
                  <a:lnTo>
                    <a:pt x="33976" y="9863"/>
                  </a:lnTo>
                  <a:lnTo>
                    <a:pt x="10928" y="10082"/>
                  </a:lnTo>
                  <a:lnTo>
                    <a:pt x="10712" y="26301"/>
                  </a:lnTo>
                  <a:lnTo>
                    <a:pt x="10712" y="42849"/>
                  </a:lnTo>
                  <a:lnTo>
                    <a:pt x="10928" y="59287"/>
                  </a:lnTo>
                  <a:lnTo>
                    <a:pt x="11145" y="63561"/>
                  </a:lnTo>
                  <a:lnTo>
                    <a:pt x="12227" y="66958"/>
                  </a:lnTo>
                  <a:lnTo>
                    <a:pt x="13850" y="69479"/>
                  </a:lnTo>
                  <a:lnTo>
                    <a:pt x="15798" y="71452"/>
                  </a:lnTo>
                  <a:lnTo>
                    <a:pt x="18503" y="72767"/>
                  </a:lnTo>
                  <a:lnTo>
                    <a:pt x="21424" y="73315"/>
                  </a:lnTo>
                  <a:lnTo>
                    <a:pt x="24779" y="73534"/>
                  </a:lnTo>
                  <a:lnTo>
                    <a:pt x="26510" y="73534"/>
                  </a:lnTo>
                  <a:lnTo>
                    <a:pt x="26510" y="83397"/>
                  </a:lnTo>
                  <a:lnTo>
                    <a:pt x="22506" y="83397"/>
                  </a:lnTo>
                  <a:lnTo>
                    <a:pt x="18286" y="83178"/>
                  </a:lnTo>
                  <a:lnTo>
                    <a:pt x="14499" y="82301"/>
                  </a:lnTo>
                  <a:lnTo>
                    <a:pt x="10928" y="80767"/>
                  </a:lnTo>
                  <a:lnTo>
                    <a:pt x="7790" y="78904"/>
                  </a:lnTo>
                  <a:lnTo>
                    <a:pt x="5085" y="76164"/>
                  </a:lnTo>
                  <a:lnTo>
                    <a:pt x="2921" y="72767"/>
                  </a:lnTo>
                  <a:lnTo>
                    <a:pt x="1298" y="68712"/>
                  </a:lnTo>
                  <a:lnTo>
                    <a:pt x="432" y="63780"/>
                  </a:lnTo>
                  <a:lnTo>
                    <a:pt x="0" y="58191"/>
                  </a:lnTo>
                  <a:lnTo>
                    <a:pt x="216" y="44602"/>
                  </a:lnTo>
                  <a:lnTo>
                    <a:pt x="216" y="30136"/>
                  </a:lnTo>
                  <a:lnTo>
                    <a:pt x="216" y="15123"/>
                  </a:lnTo>
                  <a:lnTo>
                    <a:pt x="0"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
          <p:nvSpPr>
            <p:cNvPr id="130" name="Shape 130"/>
            <p:cNvSpPr/>
            <p:nvPr/>
          </p:nvSpPr>
          <p:spPr>
            <a:xfrm>
              <a:off x="3473451" y="2959100"/>
              <a:ext cx="3487799" cy="1023900"/>
            </a:xfrm>
            <a:custGeom>
              <a:avLst/>
              <a:gdLst/>
              <a:ahLst/>
              <a:cxnLst/>
              <a:rect l="0" t="0" r="0" b="0"/>
              <a:pathLst>
                <a:path w="120000" h="120000" extrusionOk="0">
                  <a:moveTo>
                    <a:pt x="28948" y="40682"/>
                  </a:moveTo>
                  <a:lnTo>
                    <a:pt x="27801" y="41055"/>
                  </a:lnTo>
                  <a:lnTo>
                    <a:pt x="26681" y="42172"/>
                  </a:lnTo>
                  <a:lnTo>
                    <a:pt x="25671" y="44127"/>
                  </a:lnTo>
                  <a:lnTo>
                    <a:pt x="24824" y="46733"/>
                  </a:lnTo>
                  <a:lnTo>
                    <a:pt x="24087" y="49806"/>
                  </a:lnTo>
                  <a:lnTo>
                    <a:pt x="23568" y="53436"/>
                  </a:lnTo>
                  <a:lnTo>
                    <a:pt x="23240" y="57346"/>
                  </a:lnTo>
                  <a:lnTo>
                    <a:pt x="23131" y="61908"/>
                  </a:lnTo>
                  <a:lnTo>
                    <a:pt x="23240" y="66563"/>
                  </a:lnTo>
                  <a:lnTo>
                    <a:pt x="23568" y="70752"/>
                  </a:lnTo>
                  <a:lnTo>
                    <a:pt x="24087" y="74383"/>
                  </a:lnTo>
                  <a:lnTo>
                    <a:pt x="24824" y="77455"/>
                  </a:lnTo>
                  <a:lnTo>
                    <a:pt x="25671" y="79968"/>
                  </a:lnTo>
                  <a:lnTo>
                    <a:pt x="26681" y="81830"/>
                  </a:lnTo>
                  <a:lnTo>
                    <a:pt x="27801" y="83041"/>
                  </a:lnTo>
                  <a:lnTo>
                    <a:pt x="28948" y="83413"/>
                  </a:lnTo>
                  <a:lnTo>
                    <a:pt x="30122" y="83041"/>
                  </a:lnTo>
                  <a:lnTo>
                    <a:pt x="31242" y="81830"/>
                  </a:lnTo>
                  <a:lnTo>
                    <a:pt x="32198" y="79968"/>
                  </a:lnTo>
                  <a:lnTo>
                    <a:pt x="33099" y="77455"/>
                  </a:lnTo>
                  <a:lnTo>
                    <a:pt x="33782" y="74383"/>
                  </a:lnTo>
                  <a:lnTo>
                    <a:pt x="34355" y="70752"/>
                  </a:lnTo>
                  <a:lnTo>
                    <a:pt x="34683" y="66563"/>
                  </a:lnTo>
                  <a:lnTo>
                    <a:pt x="34792" y="61908"/>
                  </a:lnTo>
                  <a:lnTo>
                    <a:pt x="34683" y="57346"/>
                  </a:lnTo>
                  <a:lnTo>
                    <a:pt x="34355" y="53436"/>
                  </a:lnTo>
                  <a:lnTo>
                    <a:pt x="33782" y="49806"/>
                  </a:lnTo>
                  <a:lnTo>
                    <a:pt x="33099" y="46733"/>
                  </a:lnTo>
                  <a:lnTo>
                    <a:pt x="32198" y="44127"/>
                  </a:lnTo>
                  <a:lnTo>
                    <a:pt x="31242" y="42172"/>
                  </a:lnTo>
                  <a:lnTo>
                    <a:pt x="30122" y="41055"/>
                  </a:lnTo>
                  <a:lnTo>
                    <a:pt x="28948" y="40682"/>
                  </a:lnTo>
                  <a:close/>
                  <a:moveTo>
                    <a:pt x="92963" y="32769"/>
                  </a:moveTo>
                  <a:lnTo>
                    <a:pt x="96131" y="32769"/>
                  </a:lnTo>
                  <a:lnTo>
                    <a:pt x="96021" y="50643"/>
                  </a:lnTo>
                  <a:lnTo>
                    <a:pt x="96076" y="68797"/>
                  </a:lnTo>
                  <a:lnTo>
                    <a:pt x="96185" y="72614"/>
                  </a:lnTo>
                  <a:lnTo>
                    <a:pt x="96404" y="75686"/>
                  </a:lnTo>
                  <a:lnTo>
                    <a:pt x="96759" y="78200"/>
                  </a:lnTo>
                  <a:lnTo>
                    <a:pt x="97305" y="80155"/>
                  </a:lnTo>
                  <a:lnTo>
                    <a:pt x="97878" y="81458"/>
                  </a:lnTo>
                  <a:lnTo>
                    <a:pt x="98561" y="82575"/>
                  </a:lnTo>
                  <a:lnTo>
                    <a:pt x="99353" y="83041"/>
                  </a:lnTo>
                  <a:lnTo>
                    <a:pt x="100254" y="83227"/>
                  </a:lnTo>
                  <a:lnTo>
                    <a:pt x="101729" y="82761"/>
                  </a:lnTo>
                  <a:lnTo>
                    <a:pt x="103122" y="81272"/>
                  </a:lnTo>
                  <a:lnTo>
                    <a:pt x="104433" y="79131"/>
                  </a:lnTo>
                  <a:lnTo>
                    <a:pt x="104433" y="56788"/>
                  </a:lnTo>
                  <a:lnTo>
                    <a:pt x="104324" y="32769"/>
                  </a:lnTo>
                  <a:lnTo>
                    <a:pt x="107519" y="32769"/>
                  </a:lnTo>
                  <a:lnTo>
                    <a:pt x="107464" y="47199"/>
                  </a:lnTo>
                  <a:lnTo>
                    <a:pt x="107410" y="62094"/>
                  </a:lnTo>
                  <a:lnTo>
                    <a:pt x="107410" y="77455"/>
                  </a:lnTo>
                  <a:lnTo>
                    <a:pt x="107464" y="93560"/>
                  </a:lnTo>
                  <a:lnTo>
                    <a:pt x="107355" y="98681"/>
                  </a:lnTo>
                  <a:lnTo>
                    <a:pt x="107027" y="102963"/>
                  </a:lnTo>
                  <a:lnTo>
                    <a:pt x="106563" y="106966"/>
                  </a:lnTo>
                  <a:lnTo>
                    <a:pt x="105880" y="110411"/>
                  </a:lnTo>
                  <a:lnTo>
                    <a:pt x="105061" y="113297"/>
                  </a:lnTo>
                  <a:lnTo>
                    <a:pt x="104078" y="115903"/>
                  </a:lnTo>
                  <a:lnTo>
                    <a:pt x="102958" y="117672"/>
                  </a:lnTo>
                  <a:lnTo>
                    <a:pt x="101675" y="119162"/>
                  </a:lnTo>
                  <a:lnTo>
                    <a:pt x="100364" y="119813"/>
                  </a:lnTo>
                  <a:lnTo>
                    <a:pt x="98889" y="120000"/>
                  </a:lnTo>
                  <a:lnTo>
                    <a:pt x="97387" y="120000"/>
                  </a:lnTo>
                  <a:lnTo>
                    <a:pt x="95912" y="119441"/>
                  </a:lnTo>
                  <a:lnTo>
                    <a:pt x="94547" y="118603"/>
                  </a:lnTo>
                  <a:lnTo>
                    <a:pt x="93154" y="116741"/>
                  </a:lnTo>
                  <a:lnTo>
                    <a:pt x="93154" y="106035"/>
                  </a:lnTo>
                  <a:lnTo>
                    <a:pt x="94601" y="108456"/>
                  </a:lnTo>
                  <a:lnTo>
                    <a:pt x="95967" y="110038"/>
                  </a:lnTo>
                  <a:lnTo>
                    <a:pt x="97387" y="110969"/>
                  </a:lnTo>
                  <a:lnTo>
                    <a:pt x="98725" y="111155"/>
                  </a:lnTo>
                  <a:lnTo>
                    <a:pt x="100145" y="110969"/>
                  </a:lnTo>
                  <a:lnTo>
                    <a:pt x="101319" y="110038"/>
                  </a:lnTo>
                  <a:lnTo>
                    <a:pt x="102330" y="108642"/>
                  </a:lnTo>
                  <a:lnTo>
                    <a:pt x="103122" y="106780"/>
                  </a:lnTo>
                  <a:lnTo>
                    <a:pt x="103695" y="104266"/>
                  </a:lnTo>
                  <a:lnTo>
                    <a:pt x="104132" y="101380"/>
                  </a:lnTo>
                  <a:lnTo>
                    <a:pt x="104324" y="97936"/>
                  </a:lnTo>
                  <a:lnTo>
                    <a:pt x="104433" y="94119"/>
                  </a:lnTo>
                  <a:lnTo>
                    <a:pt x="104433" y="87044"/>
                  </a:lnTo>
                  <a:lnTo>
                    <a:pt x="103695" y="88906"/>
                  </a:lnTo>
                  <a:lnTo>
                    <a:pt x="102849" y="90302"/>
                  </a:lnTo>
                  <a:lnTo>
                    <a:pt x="101893" y="91605"/>
                  </a:lnTo>
                  <a:lnTo>
                    <a:pt x="100773" y="92350"/>
                  </a:lnTo>
                  <a:lnTo>
                    <a:pt x="99572" y="92536"/>
                  </a:lnTo>
                  <a:lnTo>
                    <a:pt x="98343" y="92350"/>
                  </a:lnTo>
                  <a:lnTo>
                    <a:pt x="97250" y="91605"/>
                  </a:lnTo>
                  <a:lnTo>
                    <a:pt x="96240" y="90116"/>
                  </a:lnTo>
                  <a:lnTo>
                    <a:pt x="95339" y="88347"/>
                  </a:lnTo>
                  <a:lnTo>
                    <a:pt x="94547" y="86020"/>
                  </a:lnTo>
                  <a:lnTo>
                    <a:pt x="93946" y="82948"/>
                  </a:lnTo>
                  <a:lnTo>
                    <a:pt x="93482" y="79317"/>
                  </a:lnTo>
                  <a:lnTo>
                    <a:pt x="93208" y="75128"/>
                  </a:lnTo>
                  <a:lnTo>
                    <a:pt x="93099" y="70380"/>
                  </a:lnTo>
                  <a:lnTo>
                    <a:pt x="93099" y="62839"/>
                  </a:lnTo>
                  <a:lnTo>
                    <a:pt x="93099" y="56322"/>
                  </a:lnTo>
                  <a:lnTo>
                    <a:pt x="93099" y="51016"/>
                  </a:lnTo>
                  <a:lnTo>
                    <a:pt x="93045" y="46547"/>
                  </a:lnTo>
                  <a:lnTo>
                    <a:pt x="93045" y="42916"/>
                  </a:lnTo>
                  <a:lnTo>
                    <a:pt x="93017" y="39844"/>
                  </a:lnTo>
                  <a:lnTo>
                    <a:pt x="93017" y="37238"/>
                  </a:lnTo>
                  <a:lnTo>
                    <a:pt x="92963" y="34910"/>
                  </a:lnTo>
                  <a:lnTo>
                    <a:pt x="92963" y="32769"/>
                  </a:lnTo>
                  <a:close/>
                  <a:moveTo>
                    <a:pt x="40664" y="32769"/>
                  </a:moveTo>
                  <a:lnTo>
                    <a:pt x="43832" y="32769"/>
                  </a:lnTo>
                  <a:lnTo>
                    <a:pt x="43723" y="50830"/>
                  </a:lnTo>
                  <a:lnTo>
                    <a:pt x="43777" y="69169"/>
                  </a:lnTo>
                  <a:lnTo>
                    <a:pt x="43887" y="72986"/>
                  </a:lnTo>
                  <a:lnTo>
                    <a:pt x="44160" y="76058"/>
                  </a:lnTo>
                  <a:lnTo>
                    <a:pt x="44569" y="78572"/>
                  </a:lnTo>
                  <a:lnTo>
                    <a:pt x="45088" y="80527"/>
                  </a:lnTo>
                  <a:lnTo>
                    <a:pt x="45798" y="81830"/>
                  </a:lnTo>
                  <a:lnTo>
                    <a:pt x="46645" y="82948"/>
                  </a:lnTo>
                  <a:lnTo>
                    <a:pt x="47546" y="83413"/>
                  </a:lnTo>
                  <a:lnTo>
                    <a:pt x="48529" y="83599"/>
                  </a:lnTo>
                  <a:lnTo>
                    <a:pt x="49868" y="83227"/>
                  </a:lnTo>
                  <a:lnTo>
                    <a:pt x="51233" y="82389"/>
                  </a:lnTo>
                  <a:lnTo>
                    <a:pt x="52517" y="81086"/>
                  </a:lnTo>
                  <a:lnTo>
                    <a:pt x="52571" y="56974"/>
                  </a:lnTo>
                  <a:lnTo>
                    <a:pt x="52407" y="32769"/>
                  </a:lnTo>
                  <a:lnTo>
                    <a:pt x="55575" y="32769"/>
                  </a:lnTo>
                  <a:lnTo>
                    <a:pt x="55521" y="44127"/>
                  </a:lnTo>
                  <a:lnTo>
                    <a:pt x="55521" y="55205"/>
                  </a:lnTo>
                  <a:lnTo>
                    <a:pt x="55521" y="66563"/>
                  </a:lnTo>
                  <a:lnTo>
                    <a:pt x="55575" y="78386"/>
                  </a:lnTo>
                  <a:lnTo>
                    <a:pt x="55630" y="91233"/>
                  </a:lnTo>
                  <a:lnTo>
                    <a:pt x="54783" y="90488"/>
                  </a:lnTo>
                  <a:lnTo>
                    <a:pt x="53991" y="90116"/>
                  </a:lnTo>
                  <a:lnTo>
                    <a:pt x="53254" y="89930"/>
                  </a:lnTo>
                  <a:lnTo>
                    <a:pt x="52353" y="90116"/>
                  </a:lnTo>
                  <a:lnTo>
                    <a:pt x="51506" y="90674"/>
                  </a:lnTo>
                  <a:lnTo>
                    <a:pt x="50659" y="91419"/>
                  </a:lnTo>
                  <a:lnTo>
                    <a:pt x="49758" y="92164"/>
                  </a:lnTo>
                  <a:lnTo>
                    <a:pt x="48748" y="92723"/>
                  </a:lnTo>
                  <a:lnTo>
                    <a:pt x="47492" y="92909"/>
                  </a:lnTo>
                  <a:lnTo>
                    <a:pt x="46208" y="92536"/>
                  </a:lnTo>
                  <a:lnTo>
                    <a:pt x="45061" y="91792"/>
                  </a:lnTo>
                  <a:lnTo>
                    <a:pt x="44050" y="90488"/>
                  </a:lnTo>
                  <a:lnTo>
                    <a:pt x="43095" y="88719"/>
                  </a:lnTo>
                  <a:lnTo>
                    <a:pt x="42303" y="86206"/>
                  </a:lnTo>
                  <a:lnTo>
                    <a:pt x="41647" y="83227"/>
                  </a:lnTo>
                  <a:lnTo>
                    <a:pt x="41183" y="79689"/>
                  </a:lnTo>
                  <a:lnTo>
                    <a:pt x="40910" y="75500"/>
                  </a:lnTo>
                  <a:lnTo>
                    <a:pt x="40801" y="70566"/>
                  </a:lnTo>
                  <a:lnTo>
                    <a:pt x="40801" y="57905"/>
                  </a:lnTo>
                  <a:lnTo>
                    <a:pt x="40773" y="45244"/>
                  </a:lnTo>
                  <a:lnTo>
                    <a:pt x="40664" y="32769"/>
                  </a:lnTo>
                  <a:close/>
                  <a:moveTo>
                    <a:pt x="84633" y="31466"/>
                  </a:moveTo>
                  <a:lnTo>
                    <a:pt x="86326" y="31652"/>
                  </a:lnTo>
                  <a:lnTo>
                    <a:pt x="87828" y="32583"/>
                  </a:lnTo>
                  <a:lnTo>
                    <a:pt x="89194" y="33979"/>
                  </a:lnTo>
                  <a:lnTo>
                    <a:pt x="89194" y="44313"/>
                  </a:lnTo>
                  <a:lnTo>
                    <a:pt x="87664" y="41986"/>
                  </a:lnTo>
                  <a:lnTo>
                    <a:pt x="86135" y="40496"/>
                  </a:lnTo>
                  <a:lnTo>
                    <a:pt x="84469" y="40217"/>
                  </a:lnTo>
                  <a:lnTo>
                    <a:pt x="83595" y="40310"/>
                  </a:lnTo>
                  <a:lnTo>
                    <a:pt x="82749" y="40868"/>
                  </a:lnTo>
                  <a:lnTo>
                    <a:pt x="81984" y="41799"/>
                  </a:lnTo>
                  <a:lnTo>
                    <a:pt x="81411" y="43289"/>
                  </a:lnTo>
                  <a:lnTo>
                    <a:pt x="81028" y="45058"/>
                  </a:lnTo>
                  <a:lnTo>
                    <a:pt x="80892" y="47385"/>
                  </a:lnTo>
                  <a:lnTo>
                    <a:pt x="81028" y="49619"/>
                  </a:lnTo>
                  <a:lnTo>
                    <a:pt x="81356" y="51388"/>
                  </a:lnTo>
                  <a:lnTo>
                    <a:pt x="81847" y="53064"/>
                  </a:lnTo>
                  <a:lnTo>
                    <a:pt x="82476" y="54274"/>
                  </a:lnTo>
                  <a:lnTo>
                    <a:pt x="83268" y="55577"/>
                  </a:lnTo>
                  <a:lnTo>
                    <a:pt x="84060" y="56788"/>
                  </a:lnTo>
                  <a:lnTo>
                    <a:pt x="84961" y="57905"/>
                  </a:lnTo>
                  <a:lnTo>
                    <a:pt x="85862" y="59208"/>
                  </a:lnTo>
                  <a:lnTo>
                    <a:pt x="86763" y="60605"/>
                  </a:lnTo>
                  <a:lnTo>
                    <a:pt x="87610" y="62280"/>
                  </a:lnTo>
                  <a:lnTo>
                    <a:pt x="88347" y="64049"/>
                  </a:lnTo>
                  <a:lnTo>
                    <a:pt x="88975" y="66283"/>
                  </a:lnTo>
                  <a:lnTo>
                    <a:pt x="89467" y="68983"/>
                  </a:lnTo>
                  <a:lnTo>
                    <a:pt x="89822" y="72055"/>
                  </a:lnTo>
                  <a:lnTo>
                    <a:pt x="89931" y="75500"/>
                  </a:lnTo>
                  <a:lnTo>
                    <a:pt x="89822" y="79317"/>
                  </a:lnTo>
                  <a:lnTo>
                    <a:pt x="89467" y="82389"/>
                  </a:lnTo>
                  <a:lnTo>
                    <a:pt x="88921" y="85275"/>
                  </a:lnTo>
                  <a:lnTo>
                    <a:pt x="88238" y="87602"/>
                  </a:lnTo>
                  <a:lnTo>
                    <a:pt x="87391" y="89464"/>
                  </a:lnTo>
                  <a:lnTo>
                    <a:pt x="86381" y="90861"/>
                  </a:lnTo>
                  <a:lnTo>
                    <a:pt x="85289" y="91978"/>
                  </a:lnTo>
                  <a:lnTo>
                    <a:pt x="84114" y="92723"/>
                  </a:lnTo>
                  <a:lnTo>
                    <a:pt x="82831" y="92909"/>
                  </a:lnTo>
                  <a:lnTo>
                    <a:pt x="81083" y="92536"/>
                  </a:lnTo>
                  <a:lnTo>
                    <a:pt x="79444" y="91605"/>
                  </a:lnTo>
                  <a:lnTo>
                    <a:pt x="77915" y="89930"/>
                  </a:lnTo>
                  <a:lnTo>
                    <a:pt x="77915" y="79782"/>
                  </a:lnTo>
                  <a:lnTo>
                    <a:pt x="79608" y="82389"/>
                  </a:lnTo>
                  <a:lnTo>
                    <a:pt x="81301" y="83599"/>
                  </a:lnTo>
                  <a:lnTo>
                    <a:pt x="82940" y="83972"/>
                  </a:lnTo>
                  <a:lnTo>
                    <a:pt x="84114" y="83785"/>
                  </a:lnTo>
                  <a:lnTo>
                    <a:pt x="85125" y="83227"/>
                  </a:lnTo>
                  <a:lnTo>
                    <a:pt x="85862" y="82203"/>
                  </a:lnTo>
                  <a:lnTo>
                    <a:pt x="86436" y="80713"/>
                  </a:lnTo>
                  <a:lnTo>
                    <a:pt x="86818" y="79131"/>
                  </a:lnTo>
                  <a:lnTo>
                    <a:pt x="86927" y="76896"/>
                  </a:lnTo>
                  <a:lnTo>
                    <a:pt x="86818" y="74755"/>
                  </a:lnTo>
                  <a:lnTo>
                    <a:pt x="86490" y="73173"/>
                  </a:lnTo>
                  <a:lnTo>
                    <a:pt x="85971" y="71497"/>
                  </a:lnTo>
                  <a:lnTo>
                    <a:pt x="85316" y="70007"/>
                  </a:lnTo>
                  <a:lnTo>
                    <a:pt x="84578" y="68797"/>
                  </a:lnTo>
                  <a:lnTo>
                    <a:pt x="83786" y="67494"/>
                  </a:lnTo>
                  <a:lnTo>
                    <a:pt x="82885" y="66283"/>
                  </a:lnTo>
                  <a:lnTo>
                    <a:pt x="81984" y="64980"/>
                  </a:lnTo>
                  <a:lnTo>
                    <a:pt x="81137" y="63491"/>
                  </a:lnTo>
                  <a:lnTo>
                    <a:pt x="80291" y="61908"/>
                  </a:lnTo>
                  <a:lnTo>
                    <a:pt x="79553" y="59953"/>
                  </a:lnTo>
                  <a:lnTo>
                    <a:pt x="78925" y="57719"/>
                  </a:lnTo>
                  <a:lnTo>
                    <a:pt x="78406" y="55019"/>
                  </a:lnTo>
                  <a:lnTo>
                    <a:pt x="78079" y="51947"/>
                  </a:lnTo>
                  <a:lnTo>
                    <a:pt x="77969" y="48316"/>
                  </a:lnTo>
                  <a:lnTo>
                    <a:pt x="78079" y="44685"/>
                  </a:lnTo>
                  <a:lnTo>
                    <a:pt x="78461" y="41427"/>
                  </a:lnTo>
                  <a:lnTo>
                    <a:pt x="78980" y="38727"/>
                  </a:lnTo>
                  <a:lnTo>
                    <a:pt x="79663" y="36400"/>
                  </a:lnTo>
                  <a:lnTo>
                    <a:pt x="80509" y="34538"/>
                  </a:lnTo>
                  <a:lnTo>
                    <a:pt x="81411" y="33141"/>
                  </a:lnTo>
                  <a:lnTo>
                    <a:pt x="82476" y="32211"/>
                  </a:lnTo>
                  <a:lnTo>
                    <a:pt x="83541" y="31652"/>
                  </a:lnTo>
                  <a:lnTo>
                    <a:pt x="84633" y="31466"/>
                  </a:lnTo>
                  <a:close/>
                  <a:moveTo>
                    <a:pt x="68192" y="31466"/>
                  </a:moveTo>
                  <a:lnTo>
                    <a:pt x="69449" y="31652"/>
                  </a:lnTo>
                  <a:lnTo>
                    <a:pt x="70623" y="32397"/>
                  </a:lnTo>
                  <a:lnTo>
                    <a:pt x="71606" y="33793"/>
                  </a:lnTo>
                  <a:lnTo>
                    <a:pt x="72562" y="35655"/>
                  </a:lnTo>
                  <a:lnTo>
                    <a:pt x="73354" y="37982"/>
                  </a:lnTo>
                  <a:lnTo>
                    <a:pt x="74010" y="41055"/>
                  </a:lnTo>
                  <a:lnTo>
                    <a:pt x="74474" y="44685"/>
                  </a:lnTo>
                  <a:lnTo>
                    <a:pt x="74747" y="48875"/>
                  </a:lnTo>
                  <a:lnTo>
                    <a:pt x="74856" y="53529"/>
                  </a:lnTo>
                  <a:lnTo>
                    <a:pt x="74856" y="66283"/>
                  </a:lnTo>
                  <a:lnTo>
                    <a:pt x="74911" y="79131"/>
                  </a:lnTo>
                  <a:lnTo>
                    <a:pt x="75020" y="91605"/>
                  </a:lnTo>
                  <a:lnTo>
                    <a:pt x="71825" y="91605"/>
                  </a:lnTo>
                  <a:lnTo>
                    <a:pt x="71934" y="73452"/>
                  </a:lnTo>
                  <a:lnTo>
                    <a:pt x="71879" y="55205"/>
                  </a:lnTo>
                  <a:lnTo>
                    <a:pt x="71770" y="51388"/>
                  </a:lnTo>
                  <a:lnTo>
                    <a:pt x="71524" y="48130"/>
                  </a:lnTo>
                  <a:lnTo>
                    <a:pt x="71087" y="45802"/>
                  </a:lnTo>
                  <a:lnTo>
                    <a:pt x="70568" y="43754"/>
                  </a:lnTo>
                  <a:lnTo>
                    <a:pt x="69886" y="42358"/>
                  </a:lnTo>
                  <a:lnTo>
                    <a:pt x="69039" y="41427"/>
                  </a:lnTo>
                  <a:lnTo>
                    <a:pt x="68138" y="40868"/>
                  </a:lnTo>
                  <a:lnTo>
                    <a:pt x="67127" y="40682"/>
                  </a:lnTo>
                  <a:lnTo>
                    <a:pt x="65735" y="40868"/>
                  </a:lnTo>
                  <a:lnTo>
                    <a:pt x="64424" y="41799"/>
                  </a:lnTo>
                  <a:lnTo>
                    <a:pt x="63140" y="43103"/>
                  </a:lnTo>
                  <a:lnTo>
                    <a:pt x="63086" y="59208"/>
                  </a:lnTo>
                  <a:lnTo>
                    <a:pt x="63086" y="75500"/>
                  </a:lnTo>
                  <a:lnTo>
                    <a:pt x="63249" y="91605"/>
                  </a:lnTo>
                  <a:lnTo>
                    <a:pt x="60081" y="91605"/>
                  </a:lnTo>
                  <a:lnTo>
                    <a:pt x="60136" y="80155"/>
                  </a:lnTo>
                  <a:lnTo>
                    <a:pt x="60136" y="69169"/>
                  </a:lnTo>
                  <a:lnTo>
                    <a:pt x="60136" y="57719"/>
                  </a:lnTo>
                  <a:lnTo>
                    <a:pt x="60081" y="45802"/>
                  </a:lnTo>
                  <a:lnTo>
                    <a:pt x="60027" y="33141"/>
                  </a:lnTo>
                  <a:lnTo>
                    <a:pt x="60928" y="33700"/>
                  </a:lnTo>
                  <a:lnTo>
                    <a:pt x="61720" y="33979"/>
                  </a:lnTo>
                  <a:lnTo>
                    <a:pt x="62403" y="34166"/>
                  </a:lnTo>
                  <a:lnTo>
                    <a:pt x="63304" y="33979"/>
                  </a:lnTo>
                  <a:lnTo>
                    <a:pt x="64151" y="33514"/>
                  </a:lnTo>
                  <a:lnTo>
                    <a:pt x="64997" y="32769"/>
                  </a:lnTo>
                  <a:lnTo>
                    <a:pt x="65898" y="32211"/>
                  </a:lnTo>
                  <a:lnTo>
                    <a:pt x="66964" y="31652"/>
                  </a:lnTo>
                  <a:lnTo>
                    <a:pt x="68192" y="31466"/>
                  </a:lnTo>
                  <a:close/>
                  <a:moveTo>
                    <a:pt x="28948" y="31466"/>
                  </a:moveTo>
                  <a:lnTo>
                    <a:pt x="30532" y="31838"/>
                  </a:lnTo>
                  <a:lnTo>
                    <a:pt x="32034" y="33141"/>
                  </a:lnTo>
                  <a:lnTo>
                    <a:pt x="33400" y="35283"/>
                  </a:lnTo>
                  <a:lnTo>
                    <a:pt x="34683" y="38169"/>
                  </a:lnTo>
                  <a:lnTo>
                    <a:pt x="35721" y="41799"/>
                  </a:lnTo>
                  <a:lnTo>
                    <a:pt x="36622" y="45989"/>
                  </a:lnTo>
                  <a:lnTo>
                    <a:pt x="37278" y="50830"/>
                  </a:lnTo>
                  <a:lnTo>
                    <a:pt x="37687" y="56136"/>
                  </a:lnTo>
                  <a:lnTo>
                    <a:pt x="37851" y="61908"/>
                  </a:lnTo>
                  <a:lnTo>
                    <a:pt x="37687" y="67866"/>
                  </a:lnTo>
                  <a:lnTo>
                    <a:pt x="37278" y="73173"/>
                  </a:lnTo>
                  <a:lnTo>
                    <a:pt x="36622" y="78013"/>
                  </a:lnTo>
                  <a:lnTo>
                    <a:pt x="35721" y="82203"/>
                  </a:lnTo>
                  <a:lnTo>
                    <a:pt x="34683" y="85833"/>
                  </a:lnTo>
                  <a:lnTo>
                    <a:pt x="33400" y="88719"/>
                  </a:lnTo>
                  <a:lnTo>
                    <a:pt x="32034" y="90861"/>
                  </a:lnTo>
                  <a:lnTo>
                    <a:pt x="30532" y="92350"/>
                  </a:lnTo>
                  <a:lnTo>
                    <a:pt x="28948" y="92723"/>
                  </a:lnTo>
                  <a:lnTo>
                    <a:pt x="27364" y="92350"/>
                  </a:lnTo>
                  <a:lnTo>
                    <a:pt x="25835" y="90861"/>
                  </a:lnTo>
                  <a:lnTo>
                    <a:pt x="24469" y="88719"/>
                  </a:lnTo>
                  <a:lnTo>
                    <a:pt x="23240" y="85833"/>
                  </a:lnTo>
                  <a:lnTo>
                    <a:pt x="22175" y="82203"/>
                  </a:lnTo>
                  <a:lnTo>
                    <a:pt x="21274" y="78013"/>
                  </a:lnTo>
                  <a:lnTo>
                    <a:pt x="20646" y="73173"/>
                  </a:lnTo>
                  <a:lnTo>
                    <a:pt x="20236" y="67866"/>
                  </a:lnTo>
                  <a:lnTo>
                    <a:pt x="20072" y="61908"/>
                  </a:lnTo>
                  <a:lnTo>
                    <a:pt x="20236" y="56136"/>
                  </a:lnTo>
                  <a:lnTo>
                    <a:pt x="20646" y="50830"/>
                  </a:lnTo>
                  <a:lnTo>
                    <a:pt x="21274" y="45989"/>
                  </a:lnTo>
                  <a:lnTo>
                    <a:pt x="22175" y="41799"/>
                  </a:lnTo>
                  <a:lnTo>
                    <a:pt x="23240" y="38169"/>
                  </a:lnTo>
                  <a:lnTo>
                    <a:pt x="24469" y="35283"/>
                  </a:lnTo>
                  <a:lnTo>
                    <a:pt x="25835" y="33141"/>
                  </a:lnTo>
                  <a:lnTo>
                    <a:pt x="27364" y="31838"/>
                  </a:lnTo>
                  <a:lnTo>
                    <a:pt x="28948" y="31466"/>
                  </a:lnTo>
                  <a:close/>
                  <a:moveTo>
                    <a:pt x="13436" y="9961"/>
                  </a:moveTo>
                  <a:lnTo>
                    <a:pt x="15293" y="10333"/>
                  </a:lnTo>
                  <a:lnTo>
                    <a:pt x="16986" y="10985"/>
                  </a:lnTo>
                  <a:lnTo>
                    <a:pt x="18488" y="12288"/>
                  </a:lnTo>
                  <a:lnTo>
                    <a:pt x="19799" y="14243"/>
                  </a:lnTo>
                  <a:lnTo>
                    <a:pt x="19799" y="26439"/>
                  </a:lnTo>
                  <a:lnTo>
                    <a:pt x="18680" y="24018"/>
                  </a:lnTo>
                  <a:lnTo>
                    <a:pt x="17478" y="22249"/>
                  </a:lnTo>
                  <a:lnTo>
                    <a:pt x="16140" y="20946"/>
                  </a:lnTo>
                  <a:lnTo>
                    <a:pt x="14774" y="20108"/>
                  </a:lnTo>
                  <a:lnTo>
                    <a:pt x="13190" y="19922"/>
                  </a:lnTo>
                  <a:lnTo>
                    <a:pt x="11552" y="20294"/>
                  </a:lnTo>
                  <a:lnTo>
                    <a:pt x="9995" y="21318"/>
                  </a:lnTo>
                  <a:lnTo>
                    <a:pt x="8575" y="23180"/>
                  </a:lnTo>
                  <a:lnTo>
                    <a:pt x="7319" y="25508"/>
                  </a:lnTo>
                  <a:lnTo>
                    <a:pt x="6144" y="28580"/>
                  </a:lnTo>
                  <a:lnTo>
                    <a:pt x="5188" y="32211"/>
                  </a:lnTo>
                  <a:lnTo>
                    <a:pt x="4451" y="36586"/>
                  </a:lnTo>
                  <a:lnTo>
                    <a:pt x="3878" y="41241"/>
                  </a:lnTo>
                  <a:lnTo>
                    <a:pt x="3495" y="46547"/>
                  </a:lnTo>
                  <a:lnTo>
                    <a:pt x="3386" y="52133"/>
                  </a:lnTo>
                  <a:lnTo>
                    <a:pt x="3495" y="58091"/>
                  </a:lnTo>
                  <a:lnTo>
                    <a:pt x="3932" y="63304"/>
                  </a:lnTo>
                  <a:lnTo>
                    <a:pt x="4615" y="68238"/>
                  </a:lnTo>
                  <a:lnTo>
                    <a:pt x="5571" y="72614"/>
                  </a:lnTo>
                  <a:lnTo>
                    <a:pt x="6663" y="76245"/>
                  </a:lnTo>
                  <a:lnTo>
                    <a:pt x="8001" y="79131"/>
                  </a:lnTo>
                  <a:lnTo>
                    <a:pt x="9531" y="81272"/>
                  </a:lnTo>
                  <a:lnTo>
                    <a:pt x="11169" y="82761"/>
                  </a:lnTo>
                  <a:lnTo>
                    <a:pt x="12972" y="83227"/>
                  </a:lnTo>
                  <a:lnTo>
                    <a:pt x="14337" y="82948"/>
                  </a:lnTo>
                  <a:lnTo>
                    <a:pt x="15730" y="82389"/>
                  </a:lnTo>
                  <a:lnTo>
                    <a:pt x="16986" y="81272"/>
                  </a:lnTo>
                  <a:lnTo>
                    <a:pt x="18215" y="79689"/>
                  </a:lnTo>
                  <a:lnTo>
                    <a:pt x="18680" y="82948"/>
                  </a:lnTo>
                  <a:lnTo>
                    <a:pt x="19226" y="85833"/>
                  </a:lnTo>
                  <a:lnTo>
                    <a:pt x="19908" y="88347"/>
                  </a:lnTo>
                  <a:lnTo>
                    <a:pt x="18270" y="90302"/>
                  </a:lnTo>
                  <a:lnTo>
                    <a:pt x="16577" y="91978"/>
                  </a:lnTo>
                  <a:lnTo>
                    <a:pt x="14829" y="92909"/>
                  </a:lnTo>
                  <a:lnTo>
                    <a:pt x="13026" y="93002"/>
                  </a:lnTo>
                  <a:lnTo>
                    <a:pt x="10951" y="92723"/>
                  </a:lnTo>
                  <a:lnTo>
                    <a:pt x="9012" y="91419"/>
                  </a:lnTo>
                  <a:lnTo>
                    <a:pt x="7264" y="89278"/>
                  </a:lnTo>
                  <a:lnTo>
                    <a:pt x="5625" y="86485"/>
                  </a:lnTo>
                  <a:lnTo>
                    <a:pt x="4178" y="83041"/>
                  </a:lnTo>
                  <a:lnTo>
                    <a:pt x="2976" y="79131"/>
                  </a:lnTo>
                  <a:lnTo>
                    <a:pt x="1911" y="74569"/>
                  </a:lnTo>
                  <a:lnTo>
                    <a:pt x="1119" y="69542"/>
                  </a:lnTo>
                  <a:lnTo>
                    <a:pt x="491" y="64049"/>
                  </a:lnTo>
                  <a:lnTo>
                    <a:pt x="109" y="58277"/>
                  </a:lnTo>
                  <a:lnTo>
                    <a:pt x="0" y="52133"/>
                  </a:lnTo>
                  <a:lnTo>
                    <a:pt x="109" y="45430"/>
                  </a:lnTo>
                  <a:lnTo>
                    <a:pt x="546" y="39286"/>
                  </a:lnTo>
                  <a:lnTo>
                    <a:pt x="1174" y="33514"/>
                  </a:lnTo>
                  <a:lnTo>
                    <a:pt x="2075" y="28207"/>
                  </a:lnTo>
                  <a:lnTo>
                    <a:pt x="3113" y="23739"/>
                  </a:lnTo>
                  <a:lnTo>
                    <a:pt x="4451" y="19550"/>
                  </a:lnTo>
                  <a:lnTo>
                    <a:pt x="5926" y="16291"/>
                  </a:lnTo>
                  <a:lnTo>
                    <a:pt x="7564" y="13591"/>
                  </a:lnTo>
                  <a:lnTo>
                    <a:pt x="9367" y="11543"/>
                  </a:lnTo>
                  <a:lnTo>
                    <a:pt x="11333" y="10333"/>
                  </a:lnTo>
                  <a:lnTo>
                    <a:pt x="13436" y="9961"/>
                  </a:lnTo>
                  <a:close/>
                  <a:moveTo>
                    <a:pt x="111643" y="0"/>
                  </a:moveTo>
                  <a:lnTo>
                    <a:pt x="114865" y="0"/>
                  </a:lnTo>
                  <a:lnTo>
                    <a:pt x="114756" y="17688"/>
                  </a:lnTo>
                  <a:lnTo>
                    <a:pt x="114701" y="35283"/>
                  </a:lnTo>
                  <a:lnTo>
                    <a:pt x="114701" y="53250"/>
                  </a:lnTo>
                  <a:lnTo>
                    <a:pt x="114811" y="70938"/>
                  </a:lnTo>
                  <a:lnTo>
                    <a:pt x="114920" y="74383"/>
                  </a:lnTo>
                  <a:lnTo>
                    <a:pt x="115138" y="77083"/>
                  </a:lnTo>
                  <a:lnTo>
                    <a:pt x="115439" y="79317"/>
                  </a:lnTo>
                  <a:lnTo>
                    <a:pt x="115876" y="80713"/>
                  </a:lnTo>
                  <a:lnTo>
                    <a:pt x="116395" y="81644"/>
                  </a:lnTo>
                  <a:lnTo>
                    <a:pt x="116941" y="82389"/>
                  </a:lnTo>
                  <a:lnTo>
                    <a:pt x="117569" y="82575"/>
                  </a:lnTo>
                  <a:lnTo>
                    <a:pt x="118252" y="82761"/>
                  </a:lnTo>
                  <a:lnTo>
                    <a:pt x="119098" y="82389"/>
                  </a:lnTo>
                  <a:lnTo>
                    <a:pt x="120000" y="81644"/>
                  </a:lnTo>
                  <a:lnTo>
                    <a:pt x="120000" y="91233"/>
                  </a:lnTo>
                  <a:lnTo>
                    <a:pt x="119481" y="91605"/>
                  </a:lnTo>
                  <a:lnTo>
                    <a:pt x="118825" y="91978"/>
                  </a:lnTo>
                  <a:lnTo>
                    <a:pt x="118088" y="92164"/>
                  </a:lnTo>
                  <a:lnTo>
                    <a:pt x="117350" y="92350"/>
                  </a:lnTo>
                  <a:lnTo>
                    <a:pt x="116395" y="92164"/>
                  </a:lnTo>
                  <a:lnTo>
                    <a:pt x="115439" y="91233"/>
                  </a:lnTo>
                  <a:lnTo>
                    <a:pt x="114592" y="90116"/>
                  </a:lnTo>
                  <a:lnTo>
                    <a:pt x="113800" y="88347"/>
                  </a:lnTo>
                  <a:lnTo>
                    <a:pt x="113172" y="86020"/>
                  </a:lnTo>
                  <a:lnTo>
                    <a:pt x="112598" y="83227"/>
                  </a:lnTo>
                  <a:lnTo>
                    <a:pt x="112216" y="79968"/>
                  </a:lnTo>
                  <a:lnTo>
                    <a:pt x="111943" y="76058"/>
                  </a:lnTo>
                  <a:lnTo>
                    <a:pt x="111861" y="71683"/>
                  </a:lnTo>
                  <a:lnTo>
                    <a:pt x="111861" y="61349"/>
                  </a:lnTo>
                  <a:lnTo>
                    <a:pt x="111861" y="52133"/>
                  </a:lnTo>
                  <a:lnTo>
                    <a:pt x="111861" y="43941"/>
                  </a:lnTo>
                  <a:lnTo>
                    <a:pt x="111861" y="36772"/>
                  </a:lnTo>
                  <a:lnTo>
                    <a:pt x="111807" y="30535"/>
                  </a:lnTo>
                  <a:lnTo>
                    <a:pt x="111807" y="24949"/>
                  </a:lnTo>
                  <a:lnTo>
                    <a:pt x="111807" y="20108"/>
                  </a:lnTo>
                  <a:lnTo>
                    <a:pt x="111752" y="15919"/>
                  </a:lnTo>
                  <a:lnTo>
                    <a:pt x="111752" y="12102"/>
                  </a:lnTo>
                  <a:lnTo>
                    <a:pt x="111697" y="8657"/>
                  </a:lnTo>
                  <a:lnTo>
                    <a:pt x="111697" y="5585"/>
                  </a:lnTo>
                  <a:lnTo>
                    <a:pt x="111643" y="2699"/>
                  </a:lnTo>
                  <a:lnTo>
                    <a:pt x="111643"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grpSp>
      <p:sp>
        <p:nvSpPr>
          <p:cNvPr id="131" name="Shape 131"/>
          <p:cNvSpPr txBox="1"/>
          <p:nvPr/>
        </p:nvSpPr>
        <p:spPr>
          <a:xfrm>
            <a:off x="8829113" y="6496493"/>
            <a:ext cx="1920800" cy="184800"/>
          </a:xfrm>
          <a:prstGeom prst="rect">
            <a:avLst/>
          </a:prstGeom>
          <a:noFill/>
          <a:ln>
            <a:noFill/>
          </a:ln>
        </p:spPr>
        <p:txBody>
          <a:bodyPr lIns="91433" tIns="45700" rIns="91433" bIns="45700" anchor="t" anchorCtr="0">
            <a:noAutofit/>
          </a:bodyPr>
          <a:lstStyle/>
          <a:p>
            <a:pPr marL="0" marR="0" lvl="0" indent="0" algn="l" rtl="0">
              <a:lnSpc>
                <a:spcPct val="100000"/>
              </a:lnSpc>
              <a:spcBef>
                <a:spcPts val="0"/>
              </a:spcBef>
              <a:spcAft>
                <a:spcPts val="0"/>
              </a:spcAft>
              <a:buClr>
                <a:srgbClr val="9AA9B8"/>
              </a:buClr>
              <a:buSzPct val="25000"/>
              <a:buFont typeface="Arial"/>
              <a:buNone/>
            </a:pPr>
            <a:r>
              <a:rPr lang="en" sz="667" b="0" i="0" u="none" strike="noStrike" cap="none">
                <a:solidFill>
                  <a:srgbClr val="FFFFFF"/>
                </a:solidFill>
                <a:latin typeface="Open Sans"/>
                <a:ea typeface="Open Sans"/>
                <a:cs typeface="Open Sans"/>
                <a:sym typeface="Open Sans"/>
              </a:rPr>
              <a:t>Confidential and Proprietary</a:t>
            </a:r>
          </a:p>
        </p:txBody>
      </p:sp>
    </p:spTree>
    <p:extLst>
      <p:ext uri="{BB962C8B-B14F-4D97-AF65-F5344CB8AC3E}">
        <p14:creationId xmlns:p14="http://schemas.microsoft.com/office/powerpoint/2010/main" val="18353228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4_Title and Content Slide 1">
    <p:spTree>
      <p:nvGrpSpPr>
        <p:cNvPr id="1" name="Shape 132"/>
        <p:cNvGrpSpPr/>
        <p:nvPr/>
      </p:nvGrpSpPr>
      <p:grpSpPr>
        <a:xfrm>
          <a:off x="0" y="0"/>
          <a:ext cx="0" cy="0"/>
          <a:chOff x="0" y="0"/>
          <a:chExt cx="0" cy="0"/>
        </a:xfrm>
      </p:grpSpPr>
      <p:pic>
        <p:nvPicPr>
          <p:cNvPr id="133" name="Shape 133" descr="presentation_gradient.png"/>
          <p:cNvPicPr preferRelativeResize="0"/>
          <p:nvPr/>
        </p:nvPicPr>
        <p:blipFill rotWithShape="1">
          <a:blip r:embed="rId2">
            <a:alphaModFix/>
          </a:blip>
          <a:srcRect l="89" t="2733"/>
          <a:stretch/>
        </p:blipFill>
        <p:spPr>
          <a:xfrm>
            <a:off x="0" y="1"/>
            <a:ext cx="6099933" cy="6857999"/>
          </a:xfrm>
          <a:prstGeom prst="rect">
            <a:avLst/>
          </a:prstGeom>
          <a:noFill/>
          <a:ln>
            <a:noFill/>
          </a:ln>
        </p:spPr>
      </p:pic>
    </p:spTree>
    <p:extLst>
      <p:ext uri="{BB962C8B-B14F-4D97-AF65-F5344CB8AC3E}">
        <p14:creationId xmlns:p14="http://schemas.microsoft.com/office/powerpoint/2010/main" val="2725927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2_Title and Content Slide">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00687" y="280713"/>
            <a:ext cx="11634400" cy="654000"/>
          </a:xfrm>
          <a:prstGeom prst="rect">
            <a:avLst/>
          </a:prstGeom>
          <a:noFill/>
          <a:ln>
            <a:noFill/>
          </a:ln>
        </p:spPr>
        <p:txBody>
          <a:bodyPr lIns="34275" tIns="34275" rIns="34275" bIns="34275" anchor="t" anchorCtr="0"/>
          <a:lstStyle>
            <a:lvl1pPr marL="0" marR="0" lvl="0" indent="0" algn="l" rtl="0">
              <a:lnSpc>
                <a:spcPct val="100000"/>
              </a:lnSpc>
              <a:spcBef>
                <a:spcPts val="0"/>
              </a:spcBef>
              <a:spcAft>
                <a:spcPts val="0"/>
              </a:spcAft>
              <a:buNone/>
              <a:defRPr sz="3467" b="0" i="0" u="none" strike="noStrike" cap="none">
                <a:solidFill>
                  <a:schemeClr val="accent1"/>
                </a:solidFill>
              </a:defRPr>
            </a:lvl1pPr>
            <a:lvl2pPr marL="0" marR="0" lvl="1"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2pPr>
            <a:lvl3pPr marL="0" marR="0" lvl="2"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3pPr>
            <a:lvl4pPr marL="0" marR="0" lvl="3"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4pPr>
            <a:lvl5pPr marL="0" marR="0" lvl="4"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5pPr>
            <a:lvl6pPr marL="253994" marR="0" lvl="5"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6pPr>
            <a:lvl7pPr marL="507987" marR="0" lvl="6"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7pPr>
            <a:lvl8pPr marL="778914" marR="0" lvl="7" indent="-16933"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8pPr>
            <a:lvl9pPr marL="1032908" marR="0" lvl="8" indent="0" algn="r" rtl="0">
              <a:lnSpc>
                <a:spcPct val="85000"/>
              </a:lnSpc>
              <a:spcBef>
                <a:spcPts val="0"/>
              </a:spcBef>
              <a:spcAft>
                <a:spcPts val="0"/>
              </a:spcAft>
              <a:buNone/>
              <a:defRPr sz="12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53721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Inner slides (DNA)">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2">
            <a:alphaModFix/>
          </a:blip>
          <a:srcRect t="2133"/>
          <a:stretch/>
        </p:blipFill>
        <p:spPr>
          <a:xfrm>
            <a:off x="-105100" y="-35733"/>
            <a:ext cx="12387200" cy="6893600"/>
          </a:xfrm>
          <a:prstGeom prst="rect">
            <a:avLst/>
          </a:prstGeom>
          <a:noFill/>
          <a:ln>
            <a:noFill/>
          </a:ln>
        </p:spPr>
      </p:pic>
      <p:pic>
        <p:nvPicPr>
          <p:cNvPr id="138" name="Shape 138"/>
          <p:cNvPicPr preferRelativeResize="0"/>
          <p:nvPr/>
        </p:nvPicPr>
        <p:blipFill rotWithShape="1">
          <a:blip r:embed="rId3">
            <a:alphaModFix amt="50000"/>
          </a:blip>
          <a:srcRect/>
          <a:stretch/>
        </p:blipFill>
        <p:spPr>
          <a:xfrm>
            <a:off x="0" y="0"/>
            <a:ext cx="12192000" cy="6857600"/>
          </a:xfrm>
          <a:prstGeom prst="rect">
            <a:avLst/>
          </a:prstGeom>
          <a:noFill/>
          <a:ln>
            <a:noFill/>
          </a:ln>
        </p:spPr>
      </p:pic>
      <p:grpSp>
        <p:nvGrpSpPr>
          <p:cNvPr id="139" name="Shape 139"/>
          <p:cNvGrpSpPr/>
          <p:nvPr/>
        </p:nvGrpSpPr>
        <p:grpSpPr>
          <a:xfrm>
            <a:off x="10284751" y="6346221"/>
            <a:ext cx="1456083" cy="346335"/>
            <a:chOff x="2349500" y="2886075"/>
            <a:chExt cx="4611750" cy="1096925"/>
          </a:xfrm>
        </p:grpSpPr>
        <p:sp>
          <p:nvSpPr>
            <p:cNvPr id="140" name="Shape 140"/>
            <p:cNvSpPr/>
            <p:nvPr/>
          </p:nvSpPr>
          <p:spPr>
            <a:xfrm>
              <a:off x="2349500" y="2886075"/>
              <a:ext cx="879600" cy="870000"/>
            </a:xfrm>
            <a:custGeom>
              <a:avLst/>
              <a:gdLst/>
              <a:ahLst/>
              <a:cxnLst/>
              <a:rect l="0" t="0" r="0" b="0"/>
              <a:pathLst>
                <a:path w="120000" h="120000" extrusionOk="0">
                  <a:moveTo>
                    <a:pt x="47177" y="46904"/>
                  </a:moveTo>
                  <a:lnTo>
                    <a:pt x="46961" y="73095"/>
                  </a:lnTo>
                  <a:lnTo>
                    <a:pt x="55401" y="73315"/>
                  </a:lnTo>
                  <a:lnTo>
                    <a:pt x="64165" y="73315"/>
                  </a:lnTo>
                  <a:lnTo>
                    <a:pt x="72822" y="73315"/>
                  </a:lnTo>
                  <a:lnTo>
                    <a:pt x="73038" y="47123"/>
                  </a:lnTo>
                  <a:lnTo>
                    <a:pt x="64598" y="46904"/>
                  </a:lnTo>
                  <a:lnTo>
                    <a:pt x="55834" y="46904"/>
                  </a:lnTo>
                  <a:lnTo>
                    <a:pt x="47177" y="46904"/>
                  </a:lnTo>
                  <a:close/>
                  <a:moveTo>
                    <a:pt x="0" y="0"/>
                  </a:moveTo>
                  <a:lnTo>
                    <a:pt x="30189" y="219"/>
                  </a:lnTo>
                  <a:lnTo>
                    <a:pt x="60486" y="0"/>
                  </a:lnTo>
                  <a:lnTo>
                    <a:pt x="64598" y="438"/>
                  </a:lnTo>
                  <a:lnTo>
                    <a:pt x="68602" y="1315"/>
                  </a:lnTo>
                  <a:lnTo>
                    <a:pt x="72173" y="2849"/>
                  </a:lnTo>
                  <a:lnTo>
                    <a:pt x="75311" y="4712"/>
                  </a:lnTo>
                  <a:lnTo>
                    <a:pt x="78016" y="7452"/>
                  </a:lnTo>
                  <a:lnTo>
                    <a:pt x="80396" y="10739"/>
                  </a:lnTo>
                  <a:lnTo>
                    <a:pt x="82019" y="14575"/>
                  </a:lnTo>
                  <a:lnTo>
                    <a:pt x="83101" y="18958"/>
                  </a:lnTo>
                  <a:lnTo>
                    <a:pt x="83534" y="24109"/>
                  </a:lnTo>
                  <a:lnTo>
                    <a:pt x="83318" y="43726"/>
                  </a:lnTo>
                  <a:lnTo>
                    <a:pt x="83318" y="63342"/>
                  </a:lnTo>
                  <a:lnTo>
                    <a:pt x="83534" y="82958"/>
                  </a:lnTo>
                  <a:lnTo>
                    <a:pt x="76825" y="82958"/>
                  </a:lnTo>
                  <a:lnTo>
                    <a:pt x="69684" y="82958"/>
                  </a:lnTo>
                  <a:lnTo>
                    <a:pt x="61893" y="82958"/>
                  </a:lnTo>
                  <a:lnTo>
                    <a:pt x="54319" y="82958"/>
                  </a:lnTo>
                  <a:lnTo>
                    <a:pt x="47177" y="82958"/>
                  </a:lnTo>
                  <a:lnTo>
                    <a:pt x="47177" y="94465"/>
                  </a:lnTo>
                  <a:lnTo>
                    <a:pt x="47610" y="98739"/>
                  </a:lnTo>
                  <a:lnTo>
                    <a:pt x="48476" y="102356"/>
                  </a:lnTo>
                  <a:lnTo>
                    <a:pt x="49990" y="105315"/>
                  </a:lnTo>
                  <a:lnTo>
                    <a:pt x="52263" y="107506"/>
                  </a:lnTo>
                  <a:lnTo>
                    <a:pt x="54968" y="109150"/>
                  </a:lnTo>
                  <a:lnTo>
                    <a:pt x="58539" y="110027"/>
                  </a:lnTo>
                  <a:lnTo>
                    <a:pt x="62759" y="110246"/>
                  </a:lnTo>
                  <a:lnTo>
                    <a:pt x="86023" y="110465"/>
                  </a:lnTo>
                  <a:lnTo>
                    <a:pt x="109287" y="110246"/>
                  </a:lnTo>
                  <a:lnTo>
                    <a:pt x="109504" y="85698"/>
                  </a:lnTo>
                  <a:lnTo>
                    <a:pt x="109287" y="61041"/>
                  </a:lnTo>
                  <a:lnTo>
                    <a:pt x="108854" y="56767"/>
                  </a:lnTo>
                  <a:lnTo>
                    <a:pt x="107880" y="53369"/>
                  </a:lnTo>
                  <a:lnTo>
                    <a:pt x="106366" y="50739"/>
                  </a:lnTo>
                  <a:lnTo>
                    <a:pt x="104310" y="48876"/>
                  </a:lnTo>
                  <a:lnTo>
                    <a:pt x="101713" y="47561"/>
                  </a:lnTo>
                  <a:lnTo>
                    <a:pt x="98575" y="46904"/>
                  </a:lnTo>
                  <a:lnTo>
                    <a:pt x="95220" y="46684"/>
                  </a:lnTo>
                  <a:lnTo>
                    <a:pt x="93597" y="46684"/>
                  </a:lnTo>
                  <a:lnTo>
                    <a:pt x="93597" y="36931"/>
                  </a:lnTo>
                  <a:lnTo>
                    <a:pt x="97601" y="36931"/>
                  </a:lnTo>
                  <a:lnTo>
                    <a:pt x="101713" y="37150"/>
                  </a:lnTo>
                  <a:lnTo>
                    <a:pt x="105716" y="38027"/>
                  </a:lnTo>
                  <a:lnTo>
                    <a:pt x="109071" y="39452"/>
                  </a:lnTo>
                  <a:lnTo>
                    <a:pt x="112209" y="41424"/>
                  </a:lnTo>
                  <a:lnTo>
                    <a:pt x="114914" y="44164"/>
                  </a:lnTo>
                  <a:lnTo>
                    <a:pt x="117078" y="47561"/>
                  </a:lnTo>
                  <a:lnTo>
                    <a:pt x="118701" y="51616"/>
                  </a:lnTo>
                  <a:lnTo>
                    <a:pt x="119783" y="56547"/>
                  </a:lnTo>
                  <a:lnTo>
                    <a:pt x="120000" y="62027"/>
                  </a:lnTo>
                  <a:lnTo>
                    <a:pt x="119783" y="75726"/>
                  </a:lnTo>
                  <a:lnTo>
                    <a:pt x="119783" y="89972"/>
                  </a:lnTo>
                  <a:lnTo>
                    <a:pt x="119783" y="105095"/>
                  </a:lnTo>
                  <a:lnTo>
                    <a:pt x="120000" y="120000"/>
                  </a:lnTo>
                  <a:lnTo>
                    <a:pt x="89810" y="120000"/>
                  </a:lnTo>
                  <a:lnTo>
                    <a:pt x="59621" y="120000"/>
                  </a:lnTo>
                  <a:lnTo>
                    <a:pt x="55401" y="119780"/>
                  </a:lnTo>
                  <a:lnTo>
                    <a:pt x="51614" y="119013"/>
                  </a:lnTo>
                  <a:lnTo>
                    <a:pt x="48043" y="117479"/>
                  </a:lnTo>
                  <a:lnTo>
                    <a:pt x="44688" y="115397"/>
                  </a:lnTo>
                  <a:lnTo>
                    <a:pt x="41983" y="112767"/>
                  </a:lnTo>
                  <a:lnTo>
                    <a:pt x="39927" y="109589"/>
                  </a:lnTo>
                  <a:lnTo>
                    <a:pt x="37980" y="105753"/>
                  </a:lnTo>
                  <a:lnTo>
                    <a:pt x="36898" y="101260"/>
                  </a:lnTo>
                  <a:lnTo>
                    <a:pt x="36789" y="96219"/>
                  </a:lnTo>
                  <a:lnTo>
                    <a:pt x="36789" y="76602"/>
                  </a:lnTo>
                  <a:lnTo>
                    <a:pt x="36898" y="56767"/>
                  </a:lnTo>
                  <a:lnTo>
                    <a:pt x="36789" y="37369"/>
                  </a:lnTo>
                  <a:lnTo>
                    <a:pt x="43282" y="37369"/>
                  </a:lnTo>
                  <a:lnTo>
                    <a:pt x="50532" y="37369"/>
                  </a:lnTo>
                  <a:lnTo>
                    <a:pt x="58106" y="37369"/>
                  </a:lnTo>
                  <a:lnTo>
                    <a:pt x="65680" y="37369"/>
                  </a:lnTo>
                  <a:lnTo>
                    <a:pt x="72822" y="37369"/>
                  </a:lnTo>
                  <a:lnTo>
                    <a:pt x="72822" y="25863"/>
                  </a:lnTo>
                  <a:lnTo>
                    <a:pt x="72605" y="21589"/>
                  </a:lnTo>
                  <a:lnTo>
                    <a:pt x="71523" y="17972"/>
                  </a:lnTo>
                  <a:lnTo>
                    <a:pt x="70117" y="15013"/>
                  </a:lnTo>
                  <a:lnTo>
                    <a:pt x="67953" y="12821"/>
                  </a:lnTo>
                  <a:lnTo>
                    <a:pt x="65031" y="11178"/>
                  </a:lnTo>
                  <a:lnTo>
                    <a:pt x="61460" y="10301"/>
                  </a:lnTo>
                  <a:lnTo>
                    <a:pt x="57240" y="10082"/>
                  </a:lnTo>
                  <a:lnTo>
                    <a:pt x="33976" y="9863"/>
                  </a:lnTo>
                  <a:lnTo>
                    <a:pt x="10928" y="10082"/>
                  </a:lnTo>
                  <a:lnTo>
                    <a:pt x="10712" y="26301"/>
                  </a:lnTo>
                  <a:lnTo>
                    <a:pt x="10712" y="42849"/>
                  </a:lnTo>
                  <a:lnTo>
                    <a:pt x="10928" y="59287"/>
                  </a:lnTo>
                  <a:lnTo>
                    <a:pt x="11145" y="63561"/>
                  </a:lnTo>
                  <a:lnTo>
                    <a:pt x="12227" y="66958"/>
                  </a:lnTo>
                  <a:lnTo>
                    <a:pt x="13850" y="69479"/>
                  </a:lnTo>
                  <a:lnTo>
                    <a:pt x="15798" y="71452"/>
                  </a:lnTo>
                  <a:lnTo>
                    <a:pt x="18503" y="72767"/>
                  </a:lnTo>
                  <a:lnTo>
                    <a:pt x="21424" y="73315"/>
                  </a:lnTo>
                  <a:lnTo>
                    <a:pt x="24779" y="73534"/>
                  </a:lnTo>
                  <a:lnTo>
                    <a:pt x="26510" y="73534"/>
                  </a:lnTo>
                  <a:lnTo>
                    <a:pt x="26510" y="83397"/>
                  </a:lnTo>
                  <a:lnTo>
                    <a:pt x="22506" y="83397"/>
                  </a:lnTo>
                  <a:lnTo>
                    <a:pt x="18286" y="83178"/>
                  </a:lnTo>
                  <a:lnTo>
                    <a:pt x="14499" y="82301"/>
                  </a:lnTo>
                  <a:lnTo>
                    <a:pt x="10928" y="80767"/>
                  </a:lnTo>
                  <a:lnTo>
                    <a:pt x="7790" y="78904"/>
                  </a:lnTo>
                  <a:lnTo>
                    <a:pt x="5085" y="76164"/>
                  </a:lnTo>
                  <a:lnTo>
                    <a:pt x="2921" y="72767"/>
                  </a:lnTo>
                  <a:lnTo>
                    <a:pt x="1298" y="68712"/>
                  </a:lnTo>
                  <a:lnTo>
                    <a:pt x="432" y="63780"/>
                  </a:lnTo>
                  <a:lnTo>
                    <a:pt x="0" y="58191"/>
                  </a:lnTo>
                  <a:lnTo>
                    <a:pt x="216" y="44602"/>
                  </a:lnTo>
                  <a:lnTo>
                    <a:pt x="216" y="30136"/>
                  </a:lnTo>
                  <a:lnTo>
                    <a:pt x="216" y="15123"/>
                  </a:lnTo>
                  <a:lnTo>
                    <a:pt x="0"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
          <p:nvSpPr>
            <p:cNvPr id="141" name="Shape 141"/>
            <p:cNvSpPr/>
            <p:nvPr/>
          </p:nvSpPr>
          <p:spPr>
            <a:xfrm>
              <a:off x="3473451" y="2959100"/>
              <a:ext cx="3487799" cy="1023900"/>
            </a:xfrm>
            <a:custGeom>
              <a:avLst/>
              <a:gdLst/>
              <a:ahLst/>
              <a:cxnLst/>
              <a:rect l="0" t="0" r="0" b="0"/>
              <a:pathLst>
                <a:path w="120000" h="120000" extrusionOk="0">
                  <a:moveTo>
                    <a:pt x="28948" y="40682"/>
                  </a:moveTo>
                  <a:lnTo>
                    <a:pt x="27801" y="41055"/>
                  </a:lnTo>
                  <a:lnTo>
                    <a:pt x="26681" y="42172"/>
                  </a:lnTo>
                  <a:lnTo>
                    <a:pt x="25671" y="44127"/>
                  </a:lnTo>
                  <a:lnTo>
                    <a:pt x="24824" y="46733"/>
                  </a:lnTo>
                  <a:lnTo>
                    <a:pt x="24087" y="49806"/>
                  </a:lnTo>
                  <a:lnTo>
                    <a:pt x="23568" y="53436"/>
                  </a:lnTo>
                  <a:lnTo>
                    <a:pt x="23240" y="57346"/>
                  </a:lnTo>
                  <a:lnTo>
                    <a:pt x="23131" y="61908"/>
                  </a:lnTo>
                  <a:lnTo>
                    <a:pt x="23240" y="66563"/>
                  </a:lnTo>
                  <a:lnTo>
                    <a:pt x="23568" y="70752"/>
                  </a:lnTo>
                  <a:lnTo>
                    <a:pt x="24087" y="74383"/>
                  </a:lnTo>
                  <a:lnTo>
                    <a:pt x="24824" y="77455"/>
                  </a:lnTo>
                  <a:lnTo>
                    <a:pt x="25671" y="79968"/>
                  </a:lnTo>
                  <a:lnTo>
                    <a:pt x="26681" y="81830"/>
                  </a:lnTo>
                  <a:lnTo>
                    <a:pt x="27801" y="83041"/>
                  </a:lnTo>
                  <a:lnTo>
                    <a:pt x="28948" y="83413"/>
                  </a:lnTo>
                  <a:lnTo>
                    <a:pt x="30122" y="83041"/>
                  </a:lnTo>
                  <a:lnTo>
                    <a:pt x="31242" y="81830"/>
                  </a:lnTo>
                  <a:lnTo>
                    <a:pt x="32198" y="79968"/>
                  </a:lnTo>
                  <a:lnTo>
                    <a:pt x="33099" y="77455"/>
                  </a:lnTo>
                  <a:lnTo>
                    <a:pt x="33782" y="74383"/>
                  </a:lnTo>
                  <a:lnTo>
                    <a:pt x="34355" y="70752"/>
                  </a:lnTo>
                  <a:lnTo>
                    <a:pt x="34683" y="66563"/>
                  </a:lnTo>
                  <a:lnTo>
                    <a:pt x="34792" y="61908"/>
                  </a:lnTo>
                  <a:lnTo>
                    <a:pt x="34683" y="57346"/>
                  </a:lnTo>
                  <a:lnTo>
                    <a:pt x="34355" y="53436"/>
                  </a:lnTo>
                  <a:lnTo>
                    <a:pt x="33782" y="49806"/>
                  </a:lnTo>
                  <a:lnTo>
                    <a:pt x="33099" y="46733"/>
                  </a:lnTo>
                  <a:lnTo>
                    <a:pt x="32198" y="44127"/>
                  </a:lnTo>
                  <a:lnTo>
                    <a:pt x="31242" y="42172"/>
                  </a:lnTo>
                  <a:lnTo>
                    <a:pt x="30122" y="41055"/>
                  </a:lnTo>
                  <a:lnTo>
                    <a:pt x="28948" y="40682"/>
                  </a:lnTo>
                  <a:close/>
                  <a:moveTo>
                    <a:pt x="92963" y="32769"/>
                  </a:moveTo>
                  <a:lnTo>
                    <a:pt x="96131" y="32769"/>
                  </a:lnTo>
                  <a:lnTo>
                    <a:pt x="96021" y="50643"/>
                  </a:lnTo>
                  <a:lnTo>
                    <a:pt x="96076" y="68797"/>
                  </a:lnTo>
                  <a:lnTo>
                    <a:pt x="96185" y="72614"/>
                  </a:lnTo>
                  <a:lnTo>
                    <a:pt x="96404" y="75686"/>
                  </a:lnTo>
                  <a:lnTo>
                    <a:pt x="96759" y="78200"/>
                  </a:lnTo>
                  <a:lnTo>
                    <a:pt x="97305" y="80155"/>
                  </a:lnTo>
                  <a:lnTo>
                    <a:pt x="97878" y="81458"/>
                  </a:lnTo>
                  <a:lnTo>
                    <a:pt x="98561" y="82575"/>
                  </a:lnTo>
                  <a:lnTo>
                    <a:pt x="99353" y="83041"/>
                  </a:lnTo>
                  <a:lnTo>
                    <a:pt x="100254" y="83227"/>
                  </a:lnTo>
                  <a:lnTo>
                    <a:pt x="101729" y="82761"/>
                  </a:lnTo>
                  <a:lnTo>
                    <a:pt x="103122" y="81272"/>
                  </a:lnTo>
                  <a:lnTo>
                    <a:pt x="104433" y="79131"/>
                  </a:lnTo>
                  <a:lnTo>
                    <a:pt x="104433" y="56788"/>
                  </a:lnTo>
                  <a:lnTo>
                    <a:pt x="104324" y="32769"/>
                  </a:lnTo>
                  <a:lnTo>
                    <a:pt x="107519" y="32769"/>
                  </a:lnTo>
                  <a:lnTo>
                    <a:pt x="107464" y="47199"/>
                  </a:lnTo>
                  <a:lnTo>
                    <a:pt x="107410" y="62094"/>
                  </a:lnTo>
                  <a:lnTo>
                    <a:pt x="107410" y="77455"/>
                  </a:lnTo>
                  <a:lnTo>
                    <a:pt x="107464" y="93560"/>
                  </a:lnTo>
                  <a:lnTo>
                    <a:pt x="107355" y="98681"/>
                  </a:lnTo>
                  <a:lnTo>
                    <a:pt x="107027" y="102963"/>
                  </a:lnTo>
                  <a:lnTo>
                    <a:pt x="106563" y="106966"/>
                  </a:lnTo>
                  <a:lnTo>
                    <a:pt x="105880" y="110411"/>
                  </a:lnTo>
                  <a:lnTo>
                    <a:pt x="105061" y="113297"/>
                  </a:lnTo>
                  <a:lnTo>
                    <a:pt x="104078" y="115903"/>
                  </a:lnTo>
                  <a:lnTo>
                    <a:pt x="102958" y="117672"/>
                  </a:lnTo>
                  <a:lnTo>
                    <a:pt x="101675" y="119162"/>
                  </a:lnTo>
                  <a:lnTo>
                    <a:pt x="100364" y="119813"/>
                  </a:lnTo>
                  <a:lnTo>
                    <a:pt x="98889" y="120000"/>
                  </a:lnTo>
                  <a:lnTo>
                    <a:pt x="97387" y="120000"/>
                  </a:lnTo>
                  <a:lnTo>
                    <a:pt x="95912" y="119441"/>
                  </a:lnTo>
                  <a:lnTo>
                    <a:pt x="94547" y="118603"/>
                  </a:lnTo>
                  <a:lnTo>
                    <a:pt x="93154" y="116741"/>
                  </a:lnTo>
                  <a:lnTo>
                    <a:pt x="93154" y="106035"/>
                  </a:lnTo>
                  <a:lnTo>
                    <a:pt x="94601" y="108456"/>
                  </a:lnTo>
                  <a:lnTo>
                    <a:pt x="95967" y="110038"/>
                  </a:lnTo>
                  <a:lnTo>
                    <a:pt x="97387" y="110969"/>
                  </a:lnTo>
                  <a:lnTo>
                    <a:pt x="98725" y="111155"/>
                  </a:lnTo>
                  <a:lnTo>
                    <a:pt x="100145" y="110969"/>
                  </a:lnTo>
                  <a:lnTo>
                    <a:pt x="101319" y="110038"/>
                  </a:lnTo>
                  <a:lnTo>
                    <a:pt x="102330" y="108642"/>
                  </a:lnTo>
                  <a:lnTo>
                    <a:pt x="103122" y="106780"/>
                  </a:lnTo>
                  <a:lnTo>
                    <a:pt x="103695" y="104266"/>
                  </a:lnTo>
                  <a:lnTo>
                    <a:pt x="104132" y="101380"/>
                  </a:lnTo>
                  <a:lnTo>
                    <a:pt x="104324" y="97936"/>
                  </a:lnTo>
                  <a:lnTo>
                    <a:pt x="104433" y="94119"/>
                  </a:lnTo>
                  <a:lnTo>
                    <a:pt x="104433" y="87044"/>
                  </a:lnTo>
                  <a:lnTo>
                    <a:pt x="103695" y="88906"/>
                  </a:lnTo>
                  <a:lnTo>
                    <a:pt x="102849" y="90302"/>
                  </a:lnTo>
                  <a:lnTo>
                    <a:pt x="101893" y="91605"/>
                  </a:lnTo>
                  <a:lnTo>
                    <a:pt x="100773" y="92350"/>
                  </a:lnTo>
                  <a:lnTo>
                    <a:pt x="99572" y="92536"/>
                  </a:lnTo>
                  <a:lnTo>
                    <a:pt x="98343" y="92350"/>
                  </a:lnTo>
                  <a:lnTo>
                    <a:pt x="97250" y="91605"/>
                  </a:lnTo>
                  <a:lnTo>
                    <a:pt x="96240" y="90116"/>
                  </a:lnTo>
                  <a:lnTo>
                    <a:pt x="95339" y="88347"/>
                  </a:lnTo>
                  <a:lnTo>
                    <a:pt x="94547" y="86020"/>
                  </a:lnTo>
                  <a:lnTo>
                    <a:pt x="93946" y="82948"/>
                  </a:lnTo>
                  <a:lnTo>
                    <a:pt x="93482" y="79317"/>
                  </a:lnTo>
                  <a:lnTo>
                    <a:pt x="93208" y="75128"/>
                  </a:lnTo>
                  <a:lnTo>
                    <a:pt x="93099" y="70380"/>
                  </a:lnTo>
                  <a:lnTo>
                    <a:pt x="93099" y="62839"/>
                  </a:lnTo>
                  <a:lnTo>
                    <a:pt x="93099" y="56322"/>
                  </a:lnTo>
                  <a:lnTo>
                    <a:pt x="93099" y="51016"/>
                  </a:lnTo>
                  <a:lnTo>
                    <a:pt x="93045" y="46547"/>
                  </a:lnTo>
                  <a:lnTo>
                    <a:pt x="93045" y="42916"/>
                  </a:lnTo>
                  <a:lnTo>
                    <a:pt x="93017" y="39844"/>
                  </a:lnTo>
                  <a:lnTo>
                    <a:pt x="93017" y="37238"/>
                  </a:lnTo>
                  <a:lnTo>
                    <a:pt x="92963" y="34910"/>
                  </a:lnTo>
                  <a:lnTo>
                    <a:pt x="92963" y="32769"/>
                  </a:lnTo>
                  <a:close/>
                  <a:moveTo>
                    <a:pt x="40664" y="32769"/>
                  </a:moveTo>
                  <a:lnTo>
                    <a:pt x="43832" y="32769"/>
                  </a:lnTo>
                  <a:lnTo>
                    <a:pt x="43723" y="50830"/>
                  </a:lnTo>
                  <a:lnTo>
                    <a:pt x="43777" y="69169"/>
                  </a:lnTo>
                  <a:lnTo>
                    <a:pt x="43887" y="72986"/>
                  </a:lnTo>
                  <a:lnTo>
                    <a:pt x="44160" y="76058"/>
                  </a:lnTo>
                  <a:lnTo>
                    <a:pt x="44569" y="78572"/>
                  </a:lnTo>
                  <a:lnTo>
                    <a:pt x="45088" y="80527"/>
                  </a:lnTo>
                  <a:lnTo>
                    <a:pt x="45798" y="81830"/>
                  </a:lnTo>
                  <a:lnTo>
                    <a:pt x="46645" y="82948"/>
                  </a:lnTo>
                  <a:lnTo>
                    <a:pt x="47546" y="83413"/>
                  </a:lnTo>
                  <a:lnTo>
                    <a:pt x="48529" y="83599"/>
                  </a:lnTo>
                  <a:lnTo>
                    <a:pt x="49868" y="83227"/>
                  </a:lnTo>
                  <a:lnTo>
                    <a:pt x="51233" y="82389"/>
                  </a:lnTo>
                  <a:lnTo>
                    <a:pt x="52517" y="81086"/>
                  </a:lnTo>
                  <a:lnTo>
                    <a:pt x="52571" y="56974"/>
                  </a:lnTo>
                  <a:lnTo>
                    <a:pt x="52407" y="32769"/>
                  </a:lnTo>
                  <a:lnTo>
                    <a:pt x="55575" y="32769"/>
                  </a:lnTo>
                  <a:lnTo>
                    <a:pt x="55521" y="44127"/>
                  </a:lnTo>
                  <a:lnTo>
                    <a:pt x="55521" y="55205"/>
                  </a:lnTo>
                  <a:lnTo>
                    <a:pt x="55521" y="66563"/>
                  </a:lnTo>
                  <a:lnTo>
                    <a:pt x="55575" y="78386"/>
                  </a:lnTo>
                  <a:lnTo>
                    <a:pt x="55630" y="91233"/>
                  </a:lnTo>
                  <a:lnTo>
                    <a:pt x="54783" y="90488"/>
                  </a:lnTo>
                  <a:lnTo>
                    <a:pt x="53991" y="90116"/>
                  </a:lnTo>
                  <a:lnTo>
                    <a:pt x="53254" y="89930"/>
                  </a:lnTo>
                  <a:lnTo>
                    <a:pt x="52353" y="90116"/>
                  </a:lnTo>
                  <a:lnTo>
                    <a:pt x="51506" y="90674"/>
                  </a:lnTo>
                  <a:lnTo>
                    <a:pt x="50659" y="91419"/>
                  </a:lnTo>
                  <a:lnTo>
                    <a:pt x="49758" y="92164"/>
                  </a:lnTo>
                  <a:lnTo>
                    <a:pt x="48748" y="92723"/>
                  </a:lnTo>
                  <a:lnTo>
                    <a:pt x="47492" y="92909"/>
                  </a:lnTo>
                  <a:lnTo>
                    <a:pt x="46208" y="92536"/>
                  </a:lnTo>
                  <a:lnTo>
                    <a:pt x="45061" y="91792"/>
                  </a:lnTo>
                  <a:lnTo>
                    <a:pt x="44050" y="90488"/>
                  </a:lnTo>
                  <a:lnTo>
                    <a:pt x="43095" y="88719"/>
                  </a:lnTo>
                  <a:lnTo>
                    <a:pt x="42303" y="86206"/>
                  </a:lnTo>
                  <a:lnTo>
                    <a:pt x="41647" y="83227"/>
                  </a:lnTo>
                  <a:lnTo>
                    <a:pt x="41183" y="79689"/>
                  </a:lnTo>
                  <a:lnTo>
                    <a:pt x="40910" y="75500"/>
                  </a:lnTo>
                  <a:lnTo>
                    <a:pt x="40801" y="70566"/>
                  </a:lnTo>
                  <a:lnTo>
                    <a:pt x="40801" y="57905"/>
                  </a:lnTo>
                  <a:lnTo>
                    <a:pt x="40773" y="45244"/>
                  </a:lnTo>
                  <a:lnTo>
                    <a:pt x="40664" y="32769"/>
                  </a:lnTo>
                  <a:close/>
                  <a:moveTo>
                    <a:pt x="84633" y="31466"/>
                  </a:moveTo>
                  <a:lnTo>
                    <a:pt x="86326" y="31652"/>
                  </a:lnTo>
                  <a:lnTo>
                    <a:pt x="87828" y="32583"/>
                  </a:lnTo>
                  <a:lnTo>
                    <a:pt x="89194" y="33979"/>
                  </a:lnTo>
                  <a:lnTo>
                    <a:pt x="89194" y="44313"/>
                  </a:lnTo>
                  <a:lnTo>
                    <a:pt x="87664" y="41986"/>
                  </a:lnTo>
                  <a:lnTo>
                    <a:pt x="86135" y="40496"/>
                  </a:lnTo>
                  <a:lnTo>
                    <a:pt x="84469" y="40217"/>
                  </a:lnTo>
                  <a:lnTo>
                    <a:pt x="83595" y="40310"/>
                  </a:lnTo>
                  <a:lnTo>
                    <a:pt x="82749" y="40868"/>
                  </a:lnTo>
                  <a:lnTo>
                    <a:pt x="81984" y="41799"/>
                  </a:lnTo>
                  <a:lnTo>
                    <a:pt x="81411" y="43289"/>
                  </a:lnTo>
                  <a:lnTo>
                    <a:pt x="81028" y="45058"/>
                  </a:lnTo>
                  <a:lnTo>
                    <a:pt x="80892" y="47385"/>
                  </a:lnTo>
                  <a:lnTo>
                    <a:pt x="81028" y="49619"/>
                  </a:lnTo>
                  <a:lnTo>
                    <a:pt x="81356" y="51388"/>
                  </a:lnTo>
                  <a:lnTo>
                    <a:pt x="81847" y="53064"/>
                  </a:lnTo>
                  <a:lnTo>
                    <a:pt x="82476" y="54274"/>
                  </a:lnTo>
                  <a:lnTo>
                    <a:pt x="83268" y="55577"/>
                  </a:lnTo>
                  <a:lnTo>
                    <a:pt x="84060" y="56788"/>
                  </a:lnTo>
                  <a:lnTo>
                    <a:pt x="84961" y="57905"/>
                  </a:lnTo>
                  <a:lnTo>
                    <a:pt x="85862" y="59208"/>
                  </a:lnTo>
                  <a:lnTo>
                    <a:pt x="86763" y="60605"/>
                  </a:lnTo>
                  <a:lnTo>
                    <a:pt x="87610" y="62280"/>
                  </a:lnTo>
                  <a:lnTo>
                    <a:pt x="88347" y="64049"/>
                  </a:lnTo>
                  <a:lnTo>
                    <a:pt x="88975" y="66283"/>
                  </a:lnTo>
                  <a:lnTo>
                    <a:pt x="89467" y="68983"/>
                  </a:lnTo>
                  <a:lnTo>
                    <a:pt x="89822" y="72055"/>
                  </a:lnTo>
                  <a:lnTo>
                    <a:pt x="89931" y="75500"/>
                  </a:lnTo>
                  <a:lnTo>
                    <a:pt x="89822" y="79317"/>
                  </a:lnTo>
                  <a:lnTo>
                    <a:pt x="89467" y="82389"/>
                  </a:lnTo>
                  <a:lnTo>
                    <a:pt x="88921" y="85275"/>
                  </a:lnTo>
                  <a:lnTo>
                    <a:pt x="88238" y="87602"/>
                  </a:lnTo>
                  <a:lnTo>
                    <a:pt x="87391" y="89464"/>
                  </a:lnTo>
                  <a:lnTo>
                    <a:pt x="86381" y="90861"/>
                  </a:lnTo>
                  <a:lnTo>
                    <a:pt x="85289" y="91978"/>
                  </a:lnTo>
                  <a:lnTo>
                    <a:pt x="84114" y="92723"/>
                  </a:lnTo>
                  <a:lnTo>
                    <a:pt x="82831" y="92909"/>
                  </a:lnTo>
                  <a:lnTo>
                    <a:pt x="81083" y="92536"/>
                  </a:lnTo>
                  <a:lnTo>
                    <a:pt x="79444" y="91605"/>
                  </a:lnTo>
                  <a:lnTo>
                    <a:pt x="77915" y="89930"/>
                  </a:lnTo>
                  <a:lnTo>
                    <a:pt x="77915" y="79782"/>
                  </a:lnTo>
                  <a:lnTo>
                    <a:pt x="79608" y="82389"/>
                  </a:lnTo>
                  <a:lnTo>
                    <a:pt x="81301" y="83599"/>
                  </a:lnTo>
                  <a:lnTo>
                    <a:pt x="82940" y="83972"/>
                  </a:lnTo>
                  <a:lnTo>
                    <a:pt x="84114" y="83785"/>
                  </a:lnTo>
                  <a:lnTo>
                    <a:pt x="85125" y="83227"/>
                  </a:lnTo>
                  <a:lnTo>
                    <a:pt x="85862" y="82203"/>
                  </a:lnTo>
                  <a:lnTo>
                    <a:pt x="86436" y="80713"/>
                  </a:lnTo>
                  <a:lnTo>
                    <a:pt x="86818" y="79131"/>
                  </a:lnTo>
                  <a:lnTo>
                    <a:pt x="86927" y="76896"/>
                  </a:lnTo>
                  <a:lnTo>
                    <a:pt x="86818" y="74755"/>
                  </a:lnTo>
                  <a:lnTo>
                    <a:pt x="86490" y="73173"/>
                  </a:lnTo>
                  <a:lnTo>
                    <a:pt x="85971" y="71497"/>
                  </a:lnTo>
                  <a:lnTo>
                    <a:pt x="85316" y="70007"/>
                  </a:lnTo>
                  <a:lnTo>
                    <a:pt x="84578" y="68797"/>
                  </a:lnTo>
                  <a:lnTo>
                    <a:pt x="83786" y="67494"/>
                  </a:lnTo>
                  <a:lnTo>
                    <a:pt x="82885" y="66283"/>
                  </a:lnTo>
                  <a:lnTo>
                    <a:pt x="81984" y="64980"/>
                  </a:lnTo>
                  <a:lnTo>
                    <a:pt x="81137" y="63491"/>
                  </a:lnTo>
                  <a:lnTo>
                    <a:pt x="80291" y="61908"/>
                  </a:lnTo>
                  <a:lnTo>
                    <a:pt x="79553" y="59953"/>
                  </a:lnTo>
                  <a:lnTo>
                    <a:pt x="78925" y="57719"/>
                  </a:lnTo>
                  <a:lnTo>
                    <a:pt x="78406" y="55019"/>
                  </a:lnTo>
                  <a:lnTo>
                    <a:pt x="78079" y="51947"/>
                  </a:lnTo>
                  <a:lnTo>
                    <a:pt x="77969" y="48316"/>
                  </a:lnTo>
                  <a:lnTo>
                    <a:pt x="78079" y="44685"/>
                  </a:lnTo>
                  <a:lnTo>
                    <a:pt x="78461" y="41427"/>
                  </a:lnTo>
                  <a:lnTo>
                    <a:pt x="78980" y="38727"/>
                  </a:lnTo>
                  <a:lnTo>
                    <a:pt x="79663" y="36400"/>
                  </a:lnTo>
                  <a:lnTo>
                    <a:pt x="80509" y="34538"/>
                  </a:lnTo>
                  <a:lnTo>
                    <a:pt x="81411" y="33141"/>
                  </a:lnTo>
                  <a:lnTo>
                    <a:pt x="82476" y="32211"/>
                  </a:lnTo>
                  <a:lnTo>
                    <a:pt x="83541" y="31652"/>
                  </a:lnTo>
                  <a:lnTo>
                    <a:pt x="84633" y="31466"/>
                  </a:lnTo>
                  <a:close/>
                  <a:moveTo>
                    <a:pt x="68192" y="31466"/>
                  </a:moveTo>
                  <a:lnTo>
                    <a:pt x="69449" y="31652"/>
                  </a:lnTo>
                  <a:lnTo>
                    <a:pt x="70623" y="32397"/>
                  </a:lnTo>
                  <a:lnTo>
                    <a:pt x="71606" y="33793"/>
                  </a:lnTo>
                  <a:lnTo>
                    <a:pt x="72562" y="35655"/>
                  </a:lnTo>
                  <a:lnTo>
                    <a:pt x="73354" y="37982"/>
                  </a:lnTo>
                  <a:lnTo>
                    <a:pt x="74010" y="41055"/>
                  </a:lnTo>
                  <a:lnTo>
                    <a:pt x="74474" y="44685"/>
                  </a:lnTo>
                  <a:lnTo>
                    <a:pt x="74747" y="48875"/>
                  </a:lnTo>
                  <a:lnTo>
                    <a:pt x="74856" y="53529"/>
                  </a:lnTo>
                  <a:lnTo>
                    <a:pt x="74856" y="66283"/>
                  </a:lnTo>
                  <a:lnTo>
                    <a:pt x="74911" y="79131"/>
                  </a:lnTo>
                  <a:lnTo>
                    <a:pt x="75020" y="91605"/>
                  </a:lnTo>
                  <a:lnTo>
                    <a:pt x="71825" y="91605"/>
                  </a:lnTo>
                  <a:lnTo>
                    <a:pt x="71934" y="73452"/>
                  </a:lnTo>
                  <a:lnTo>
                    <a:pt x="71879" y="55205"/>
                  </a:lnTo>
                  <a:lnTo>
                    <a:pt x="71770" y="51388"/>
                  </a:lnTo>
                  <a:lnTo>
                    <a:pt x="71524" y="48130"/>
                  </a:lnTo>
                  <a:lnTo>
                    <a:pt x="71087" y="45802"/>
                  </a:lnTo>
                  <a:lnTo>
                    <a:pt x="70568" y="43754"/>
                  </a:lnTo>
                  <a:lnTo>
                    <a:pt x="69886" y="42358"/>
                  </a:lnTo>
                  <a:lnTo>
                    <a:pt x="69039" y="41427"/>
                  </a:lnTo>
                  <a:lnTo>
                    <a:pt x="68138" y="40868"/>
                  </a:lnTo>
                  <a:lnTo>
                    <a:pt x="67127" y="40682"/>
                  </a:lnTo>
                  <a:lnTo>
                    <a:pt x="65735" y="40868"/>
                  </a:lnTo>
                  <a:lnTo>
                    <a:pt x="64424" y="41799"/>
                  </a:lnTo>
                  <a:lnTo>
                    <a:pt x="63140" y="43103"/>
                  </a:lnTo>
                  <a:lnTo>
                    <a:pt x="63086" y="59208"/>
                  </a:lnTo>
                  <a:lnTo>
                    <a:pt x="63086" y="75500"/>
                  </a:lnTo>
                  <a:lnTo>
                    <a:pt x="63249" y="91605"/>
                  </a:lnTo>
                  <a:lnTo>
                    <a:pt x="60081" y="91605"/>
                  </a:lnTo>
                  <a:lnTo>
                    <a:pt x="60136" y="80155"/>
                  </a:lnTo>
                  <a:lnTo>
                    <a:pt x="60136" y="69169"/>
                  </a:lnTo>
                  <a:lnTo>
                    <a:pt x="60136" y="57719"/>
                  </a:lnTo>
                  <a:lnTo>
                    <a:pt x="60081" y="45802"/>
                  </a:lnTo>
                  <a:lnTo>
                    <a:pt x="60027" y="33141"/>
                  </a:lnTo>
                  <a:lnTo>
                    <a:pt x="60928" y="33700"/>
                  </a:lnTo>
                  <a:lnTo>
                    <a:pt x="61720" y="33979"/>
                  </a:lnTo>
                  <a:lnTo>
                    <a:pt x="62403" y="34166"/>
                  </a:lnTo>
                  <a:lnTo>
                    <a:pt x="63304" y="33979"/>
                  </a:lnTo>
                  <a:lnTo>
                    <a:pt x="64151" y="33514"/>
                  </a:lnTo>
                  <a:lnTo>
                    <a:pt x="64997" y="32769"/>
                  </a:lnTo>
                  <a:lnTo>
                    <a:pt x="65898" y="32211"/>
                  </a:lnTo>
                  <a:lnTo>
                    <a:pt x="66964" y="31652"/>
                  </a:lnTo>
                  <a:lnTo>
                    <a:pt x="68192" y="31466"/>
                  </a:lnTo>
                  <a:close/>
                  <a:moveTo>
                    <a:pt x="28948" y="31466"/>
                  </a:moveTo>
                  <a:lnTo>
                    <a:pt x="30532" y="31838"/>
                  </a:lnTo>
                  <a:lnTo>
                    <a:pt x="32034" y="33141"/>
                  </a:lnTo>
                  <a:lnTo>
                    <a:pt x="33400" y="35283"/>
                  </a:lnTo>
                  <a:lnTo>
                    <a:pt x="34683" y="38169"/>
                  </a:lnTo>
                  <a:lnTo>
                    <a:pt x="35721" y="41799"/>
                  </a:lnTo>
                  <a:lnTo>
                    <a:pt x="36622" y="45989"/>
                  </a:lnTo>
                  <a:lnTo>
                    <a:pt x="37278" y="50830"/>
                  </a:lnTo>
                  <a:lnTo>
                    <a:pt x="37687" y="56136"/>
                  </a:lnTo>
                  <a:lnTo>
                    <a:pt x="37851" y="61908"/>
                  </a:lnTo>
                  <a:lnTo>
                    <a:pt x="37687" y="67866"/>
                  </a:lnTo>
                  <a:lnTo>
                    <a:pt x="37278" y="73173"/>
                  </a:lnTo>
                  <a:lnTo>
                    <a:pt x="36622" y="78013"/>
                  </a:lnTo>
                  <a:lnTo>
                    <a:pt x="35721" y="82203"/>
                  </a:lnTo>
                  <a:lnTo>
                    <a:pt x="34683" y="85833"/>
                  </a:lnTo>
                  <a:lnTo>
                    <a:pt x="33400" y="88719"/>
                  </a:lnTo>
                  <a:lnTo>
                    <a:pt x="32034" y="90861"/>
                  </a:lnTo>
                  <a:lnTo>
                    <a:pt x="30532" y="92350"/>
                  </a:lnTo>
                  <a:lnTo>
                    <a:pt x="28948" y="92723"/>
                  </a:lnTo>
                  <a:lnTo>
                    <a:pt x="27364" y="92350"/>
                  </a:lnTo>
                  <a:lnTo>
                    <a:pt x="25835" y="90861"/>
                  </a:lnTo>
                  <a:lnTo>
                    <a:pt x="24469" y="88719"/>
                  </a:lnTo>
                  <a:lnTo>
                    <a:pt x="23240" y="85833"/>
                  </a:lnTo>
                  <a:lnTo>
                    <a:pt x="22175" y="82203"/>
                  </a:lnTo>
                  <a:lnTo>
                    <a:pt x="21274" y="78013"/>
                  </a:lnTo>
                  <a:lnTo>
                    <a:pt x="20646" y="73173"/>
                  </a:lnTo>
                  <a:lnTo>
                    <a:pt x="20236" y="67866"/>
                  </a:lnTo>
                  <a:lnTo>
                    <a:pt x="20072" y="61908"/>
                  </a:lnTo>
                  <a:lnTo>
                    <a:pt x="20236" y="56136"/>
                  </a:lnTo>
                  <a:lnTo>
                    <a:pt x="20646" y="50830"/>
                  </a:lnTo>
                  <a:lnTo>
                    <a:pt x="21274" y="45989"/>
                  </a:lnTo>
                  <a:lnTo>
                    <a:pt x="22175" y="41799"/>
                  </a:lnTo>
                  <a:lnTo>
                    <a:pt x="23240" y="38169"/>
                  </a:lnTo>
                  <a:lnTo>
                    <a:pt x="24469" y="35283"/>
                  </a:lnTo>
                  <a:lnTo>
                    <a:pt x="25835" y="33141"/>
                  </a:lnTo>
                  <a:lnTo>
                    <a:pt x="27364" y="31838"/>
                  </a:lnTo>
                  <a:lnTo>
                    <a:pt x="28948" y="31466"/>
                  </a:lnTo>
                  <a:close/>
                  <a:moveTo>
                    <a:pt x="13436" y="9961"/>
                  </a:moveTo>
                  <a:lnTo>
                    <a:pt x="15293" y="10333"/>
                  </a:lnTo>
                  <a:lnTo>
                    <a:pt x="16986" y="10985"/>
                  </a:lnTo>
                  <a:lnTo>
                    <a:pt x="18488" y="12288"/>
                  </a:lnTo>
                  <a:lnTo>
                    <a:pt x="19799" y="14243"/>
                  </a:lnTo>
                  <a:lnTo>
                    <a:pt x="19799" y="26439"/>
                  </a:lnTo>
                  <a:lnTo>
                    <a:pt x="18680" y="24018"/>
                  </a:lnTo>
                  <a:lnTo>
                    <a:pt x="17478" y="22249"/>
                  </a:lnTo>
                  <a:lnTo>
                    <a:pt x="16140" y="20946"/>
                  </a:lnTo>
                  <a:lnTo>
                    <a:pt x="14774" y="20108"/>
                  </a:lnTo>
                  <a:lnTo>
                    <a:pt x="13190" y="19922"/>
                  </a:lnTo>
                  <a:lnTo>
                    <a:pt x="11552" y="20294"/>
                  </a:lnTo>
                  <a:lnTo>
                    <a:pt x="9995" y="21318"/>
                  </a:lnTo>
                  <a:lnTo>
                    <a:pt x="8575" y="23180"/>
                  </a:lnTo>
                  <a:lnTo>
                    <a:pt x="7319" y="25508"/>
                  </a:lnTo>
                  <a:lnTo>
                    <a:pt x="6144" y="28580"/>
                  </a:lnTo>
                  <a:lnTo>
                    <a:pt x="5188" y="32211"/>
                  </a:lnTo>
                  <a:lnTo>
                    <a:pt x="4451" y="36586"/>
                  </a:lnTo>
                  <a:lnTo>
                    <a:pt x="3878" y="41241"/>
                  </a:lnTo>
                  <a:lnTo>
                    <a:pt x="3495" y="46547"/>
                  </a:lnTo>
                  <a:lnTo>
                    <a:pt x="3386" y="52133"/>
                  </a:lnTo>
                  <a:lnTo>
                    <a:pt x="3495" y="58091"/>
                  </a:lnTo>
                  <a:lnTo>
                    <a:pt x="3932" y="63304"/>
                  </a:lnTo>
                  <a:lnTo>
                    <a:pt x="4615" y="68238"/>
                  </a:lnTo>
                  <a:lnTo>
                    <a:pt x="5571" y="72614"/>
                  </a:lnTo>
                  <a:lnTo>
                    <a:pt x="6663" y="76245"/>
                  </a:lnTo>
                  <a:lnTo>
                    <a:pt x="8001" y="79131"/>
                  </a:lnTo>
                  <a:lnTo>
                    <a:pt x="9531" y="81272"/>
                  </a:lnTo>
                  <a:lnTo>
                    <a:pt x="11169" y="82761"/>
                  </a:lnTo>
                  <a:lnTo>
                    <a:pt x="12972" y="83227"/>
                  </a:lnTo>
                  <a:lnTo>
                    <a:pt x="14337" y="82948"/>
                  </a:lnTo>
                  <a:lnTo>
                    <a:pt x="15730" y="82389"/>
                  </a:lnTo>
                  <a:lnTo>
                    <a:pt x="16986" y="81272"/>
                  </a:lnTo>
                  <a:lnTo>
                    <a:pt x="18215" y="79689"/>
                  </a:lnTo>
                  <a:lnTo>
                    <a:pt x="18680" y="82948"/>
                  </a:lnTo>
                  <a:lnTo>
                    <a:pt x="19226" y="85833"/>
                  </a:lnTo>
                  <a:lnTo>
                    <a:pt x="19908" y="88347"/>
                  </a:lnTo>
                  <a:lnTo>
                    <a:pt x="18270" y="90302"/>
                  </a:lnTo>
                  <a:lnTo>
                    <a:pt x="16577" y="91978"/>
                  </a:lnTo>
                  <a:lnTo>
                    <a:pt x="14829" y="92909"/>
                  </a:lnTo>
                  <a:lnTo>
                    <a:pt x="13026" y="93002"/>
                  </a:lnTo>
                  <a:lnTo>
                    <a:pt x="10951" y="92723"/>
                  </a:lnTo>
                  <a:lnTo>
                    <a:pt x="9012" y="91419"/>
                  </a:lnTo>
                  <a:lnTo>
                    <a:pt x="7264" y="89278"/>
                  </a:lnTo>
                  <a:lnTo>
                    <a:pt x="5625" y="86485"/>
                  </a:lnTo>
                  <a:lnTo>
                    <a:pt x="4178" y="83041"/>
                  </a:lnTo>
                  <a:lnTo>
                    <a:pt x="2976" y="79131"/>
                  </a:lnTo>
                  <a:lnTo>
                    <a:pt x="1911" y="74569"/>
                  </a:lnTo>
                  <a:lnTo>
                    <a:pt x="1119" y="69542"/>
                  </a:lnTo>
                  <a:lnTo>
                    <a:pt x="491" y="64049"/>
                  </a:lnTo>
                  <a:lnTo>
                    <a:pt x="109" y="58277"/>
                  </a:lnTo>
                  <a:lnTo>
                    <a:pt x="0" y="52133"/>
                  </a:lnTo>
                  <a:lnTo>
                    <a:pt x="109" y="45430"/>
                  </a:lnTo>
                  <a:lnTo>
                    <a:pt x="546" y="39286"/>
                  </a:lnTo>
                  <a:lnTo>
                    <a:pt x="1174" y="33514"/>
                  </a:lnTo>
                  <a:lnTo>
                    <a:pt x="2075" y="28207"/>
                  </a:lnTo>
                  <a:lnTo>
                    <a:pt x="3113" y="23739"/>
                  </a:lnTo>
                  <a:lnTo>
                    <a:pt x="4451" y="19550"/>
                  </a:lnTo>
                  <a:lnTo>
                    <a:pt x="5926" y="16291"/>
                  </a:lnTo>
                  <a:lnTo>
                    <a:pt x="7564" y="13591"/>
                  </a:lnTo>
                  <a:lnTo>
                    <a:pt x="9367" y="11543"/>
                  </a:lnTo>
                  <a:lnTo>
                    <a:pt x="11333" y="10333"/>
                  </a:lnTo>
                  <a:lnTo>
                    <a:pt x="13436" y="9961"/>
                  </a:lnTo>
                  <a:close/>
                  <a:moveTo>
                    <a:pt x="111643" y="0"/>
                  </a:moveTo>
                  <a:lnTo>
                    <a:pt x="114865" y="0"/>
                  </a:lnTo>
                  <a:lnTo>
                    <a:pt x="114756" y="17688"/>
                  </a:lnTo>
                  <a:lnTo>
                    <a:pt x="114701" y="35283"/>
                  </a:lnTo>
                  <a:lnTo>
                    <a:pt x="114701" y="53250"/>
                  </a:lnTo>
                  <a:lnTo>
                    <a:pt x="114811" y="70938"/>
                  </a:lnTo>
                  <a:lnTo>
                    <a:pt x="114920" y="74383"/>
                  </a:lnTo>
                  <a:lnTo>
                    <a:pt x="115138" y="77083"/>
                  </a:lnTo>
                  <a:lnTo>
                    <a:pt x="115439" y="79317"/>
                  </a:lnTo>
                  <a:lnTo>
                    <a:pt x="115876" y="80713"/>
                  </a:lnTo>
                  <a:lnTo>
                    <a:pt x="116395" y="81644"/>
                  </a:lnTo>
                  <a:lnTo>
                    <a:pt x="116941" y="82389"/>
                  </a:lnTo>
                  <a:lnTo>
                    <a:pt x="117569" y="82575"/>
                  </a:lnTo>
                  <a:lnTo>
                    <a:pt x="118252" y="82761"/>
                  </a:lnTo>
                  <a:lnTo>
                    <a:pt x="119098" y="82389"/>
                  </a:lnTo>
                  <a:lnTo>
                    <a:pt x="120000" y="81644"/>
                  </a:lnTo>
                  <a:lnTo>
                    <a:pt x="120000" y="91233"/>
                  </a:lnTo>
                  <a:lnTo>
                    <a:pt x="119481" y="91605"/>
                  </a:lnTo>
                  <a:lnTo>
                    <a:pt x="118825" y="91978"/>
                  </a:lnTo>
                  <a:lnTo>
                    <a:pt x="118088" y="92164"/>
                  </a:lnTo>
                  <a:lnTo>
                    <a:pt x="117350" y="92350"/>
                  </a:lnTo>
                  <a:lnTo>
                    <a:pt x="116395" y="92164"/>
                  </a:lnTo>
                  <a:lnTo>
                    <a:pt x="115439" y="91233"/>
                  </a:lnTo>
                  <a:lnTo>
                    <a:pt x="114592" y="90116"/>
                  </a:lnTo>
                  <a:lnTo>
                    <a:pt x="113800" y="88347"/>
                  </a:lnTo>
                  <a:lnTo>
                    <a:pt x="113172" y="86020"/>
                  </a:lnTo>
                  <a:lnTo>
                    <a:pt x="112598" y="83227"/>
                  </a:lnTo>
                  <a:lnTo>
                    <a:pt x="112216" y="79968"/>
                  </a:lnTo>
                  <a:lnTo>
                    <a:pt x="111943" y="76058"/>
                  </a:lnTo>
                  <a:lnTo>
                    <a:pt x="111861" y="71683"/>
                  </a:lnTo>
                  <a:lnTo>
                    <a:pt x="111861" y="61349"/>
                  </a:lnTo>
                  <a:lnTo>
                    <a:pt x="111861" y="52133"/>
                  </a:lnTo>
                  <a:lnTo>
                    <a:pt x="111861" y="43941"/>
                  </a:lnTo>
                  <a:lnTo>
                    <a:pt x="111861" y="36772"/>
                  </a:lnTo>
                  <a:lnTo>
                    <a:pt x="111807" y="30535"/>
                  </a:lnTo>
                  <a:lnTo>
                    <a:pt x="111807" y="24949"/>
                  </a:lnTo>
                  <a:lnTo>
                    <a:pt x="111807" y="20108"/>
                  </a:lnTo>
                  <a:lnTo>
                    <a:pt x="111752" y="15919"/>
                  </a:lnTo>
                  <a:lnTo>
                    <a:pt x="111752" y="12102"/>
                  </a:lnTo>
                  <a:lnTo>
                    <a:pt x="111697" y="8657"/>
                  </a:lnTo>
                  <a:lnTo>
                    <a:pt x="111697" y="5585"/>
                  </a:lnTo>
                  <a:lnTo>
                    <a:pt x="111643" y="2699"/>
                  </a:lnTo>
                  <a:lnTo>
                    <a:pt x="111643"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309073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Inner slides 3">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t="2133"/>
          <a:stretch/>
        </p:blipFill>
        <p:spPr>
          <a:xfrm>
            <a:off x="-105100" y="-35733"/>
            <a:ext cx="12387200" cy="6893600"/>
          </a:xfrm>
          <a:prstGeom prst="rect">
            <a:avLst/>
          </a:prstGeom>
          <a:noFill/>
          <a:ln>
            <a:noFill/>
          </a:ln>
        </p:spPr>
      </p:pic>
      <p:grpSp>
        <p:nvGrpSpPr>
          <p:cNvPr id="144" name="Shape 144"/>
          <p:cNvGrpSpPr/>
          <p:nvPr/>
        </p:nvGrpSpPr>
        <p:grpSpPr>
          <a:xfrm>
            <a:off x="10284751" y="6346221"/>
            <a:ext cx="1456083" cy="346335"/>
            <a:chOff x="2349500" y="2886075"/>
            <a:chExt cx="4611750" cy="1096925"/>
          </a:xfrm>
        </p:grpSpPr>
        <p:sp>
          <p:nvSpPr>
            <p:cNvPr id="145" name="Shape 145"/>
            <p:cNvSpPr/>
            <p:nvPr/>
          </p:nvSpPr>
          <p:spPr>
            <a:xfrm>
              <a:off x="2349500" y="2886075"/>
              <a:ext cx="879600" cy="870000"/>
            </a:xfrm>
            <a:custGeom>
              <a:avLst/>
              <a:gdLst/>
              <a:ahLst/>
              <a:cxnLst/>
              <a:rect l="0" t="0" r="0" b="0"/>
              <a:pathLst>
                <a:path w="120000" h="120000" extrusionOk="0">
                  <a:moveTo>
                    <a:pt x="47177" y="46904"/>
                  </a:moveTo>
                  <a:lnTo>
                    <a:pt x="46961" y="73095"/>
                  </a:lnTo>
                  <a:lnTo>
                    <a:pt x="55401" y="73315"/>
                  </a:lnTo>
                  <a:lnTo>
                    <a:pt x="64165" y="73315"/>
                  </a:lnTo>
                  <a:lnTo>
                    <a:pt x="72822" y="73315"/>
                  </a:lnTo>
                  <a:lnTo>
                    <a:pt x="73038" y="47123"/>
                  </a:lnTo>
                  <a:lnTo>
                    <a:pt x="64598" y="46904"/>
                  </a:lnTo>
                  <a:lnTo>
                    <a:pt x="55834" y="46904"/>
                  </a:lnTo>
                  <a:lnTo>
                    <a:pt x="47177" y="46904"/>
                  </a:lnTo>
                  <a:close/>
                  <a:moveTo>
                    <a:pt x="0" y="0"/>
                  </a:moveTo>
                  <a:lnTo>
                    <a:pt x="30189" y="219"/>
                  </a:lnTo>
                  <a:lnTo>
                    <a:pt x="60486" y="0"/>
                  </a:lnTo>
                  <a:lnTo>
                    <a:pt x="64598" y="438"/>
                  </a:lnTo>
                  <a:lnTo>
                    <a:pt x="68602" y="1315"/>
                  </a:lnTo>
                  <a:lnTo>
                    <a:pt x="72173" y="2849"/>
                  </a:lnTo>
                  <a:lnTo>
                    <a:pt x="75311" y="4712"/>
                  </a:lnTo>
                  <a:lnTo>
                    <a:pt x="78016" y="7452"/>
                  </a:lnTo>
                  <a:lnTo>
                    <a:pt x="80396" y="10739"/>
                  </a:lnTo>
                  <a:lnTo>
                    <a:pt x="82019" y="14575"/>
                  </a:lnTo>
                  <a:lnTo>
                    <a:pt x="83101" y="18958"/>
                  </a:lnTo>
                  <a:lnTo>
                    <a:pt x="83534" y="24109"/>
                  </a:lnTo>
                  <a:lnTo>
                    <a:pt x="83318" y="43726"/>
                  </a:lnTo>
                  <a:lnTo>
                    <a:pt x="83318" y="63342"/>
                  </a:lnTo>
                  <a:lnTo>
                    <a:pt x="83534" y="82958"/>
                  </a:lnTo>
                  <a:lnTo>
                    <a:pt x="76825" y="82958"/>
                  </a:lnTo>
                  <a:lnTo>
                    <a:pt x="69684" y="82958"/>
                  </a:lnTo>
                  <a:lnTo>
                    <a:pt x="61893" y="82958"/>
                  </a:lnTo>
                  <a:lnTo>
                    <a:pt x="54319" y="82958"/>
                  </a:lnTo>
                  <a:lnTo>
                    <a:pt x="47177" y="82958"/>
                  </a:lnTo>
                  <a:lnTo>
                    <a:pt x="47177" y="94465"/>
                  </a:lnTo>
                  <a:lnTo>
                    <a:pt x="47610" y="98739"/>
                  </a:lnTo>
                  <a:lnTo>
                    <a:pt x="48476" y="102356"/>
                  </a:lnTo>
                  <a:lnTo>
                    <a:pt x="49990" y="105315"/>
                  </a:lnTo>
                  <a:lnTo>
                    <a:pt x="52263" y="107506"/>
                  </a:lnTo>
                  <a:lnTo>
                    <a:pt x="54968" y="109150"/>
                  </a:lnTo>
                  <a:lnTo>
                    <a:pt x="58539" y="110027"/>
                  </a:lnTo>
                  <a:lnTo>
                    <a:pt x="62759" y="110246"/>
                  </a:lnTo>
                  <a:lnTo>
                    <a:pt x="86023" y="110465"/>
                  </a:lnTo>
                  <a:lnTo>
                    <a:pt x="109287" y="110246"/>
                  </a:lnTo>
                  <a:lnTo>
                    <a:pt x="109504" y="85698"/>
                  </a:lnTo>
                  <a:lnTo>
                    <a:pt x="109287" y="61041"/>
                  </a:lnTo>
                  <a:lnTo>
                    <a:pt x="108854" y="56767"/>
                  </a:lnTo>
                  <a:lnTo>
                    <a:pt x="107880" y="53369"/>
                  </a:lnTo>
                  <a:lnTo>
                    <a:pt x="106366" y="50739"/>
                  </a:lnTo>
                  <a:lnTo>
                    <a:pt x="104310" y="48876"/>
                  </a:lnTo>
                  <a:lnTo>
                    <a:pt x="101713" y="47561"/>
                  </a:lnTo>
                  <a:lnTo>
                    <a:pt x="98575" y="46904"/>
                  </a:lnTo>
                  <a:lnTo>
                    <a:pt x="95220" y="46684"/>
                  </a:lnTo>
                  <a:lnTo>
                    <a:pt x="93597" y="46684"/>
                  </a:lnTo>
                  <a:lnTo>
                    <a:pt x="93597" y="36931"/>
                  </a:lnTo>
                  <a:lnTo>
                    <a:pt x="97601" y="36931"/>
                  </a:lnTo>
                  <a:lnTo>
                    <a:pt x="101713" y="37150"/>
                  </a:lnTo>
                  <a:lnTo>
                    <a:pt x="105716" y="38027"/>
                  </a:lnTo>
                  <a:lnTo>
                    <a:pt x="109071" y="39452"/>
                  </a:lnTo>
                  <a:lnTo>
                    <a:pt x="112209" y="41424"/>
                  </a:lnTo>
                  <a:lnTo>
                    <a:pt x="114914" y="44164"/>
                  </a:lnTo>
                  <a:lnTo>
                    <a:pt x="117078" y="47561"/>
                  </a:lnTo>
                  <a:lnTo>
                    <a:pt x="118701" y="51616"/>
                  </a:lnTo>
                  <a:lnTo>
                    <a:pt x="119783" y="56547"/>
                  </a:lnTo>
                  <a:lnTo>
                    <a:pt x="120000" y="62027"/>
                  </a:lnTo>
                  <a:lnTo>
                    <a:pt x="119783" y="75726"/>
                  </a:lnTo>
                  <a:lnTo>
                    <a:pt x="119783" y="89972"/>
                  </a:lnTo>
                  <a:lnTo>
                    <a:pt x="119783" y="105095"/>
                  </a:lnTo>
                  <a:lnTo>
                    <a:pt x="120000" y="120000"/>
                  </a:lnTo>
                  <a:lnTo>
                    <a:pt x="89810" y="120000"/>
                  </a:lnTo>
                  <a:lnTo>
                    <a:pt x="59621" y="120000"/>
                  </a:lnTo>
                  <a:lnTo>
                    <a:pt x="55401" y="119780"/>
                  </a:lnTo>
                  <a:lnTo>
                    <a:pt x="51614" y="119013"/>
                  </a:lnTo>
                  <a:lnTo>
                    <a:pt x="48043" y="117479"/>
                  </a:lnTo>
                  <a:lnTo>
                    <a:pt x="44688" y="115397"/>
                  </a:lnTo>
                  <a:lnTo>
                    <a:pt x="41983" y="112767"/>
                  </a:lnTo>
                  <a:lnTo>
                    <a:pt x="39927" y="109589"/>
                  </a:lnTo>
                  <a:lnTo>
                    <a:pt x="37980" y="105753"/>
                  </a:lnTo>
                  <a:lnTo>
                    <a:pt x="36898" y="101260"/>
                  </a:lnTo>
                  <a:lnTo>
                    <a:pt x="36789" y="96219"/>
                  </a:lnTo>
                  <a:lnTo>
                    <a:pt x="36789" y="76602"/>
                  </a:lnTo>
                  <a:lnTo>
                    <a:pt x="36898" y="56767"/>
                  </a:lnTo>
                  <a:lnTo>
                    <a:pt x="36789" y="37369"/>
                  </a:lnTo>
                  <a:lnTo>
                    <a:pt x="43282" y="37369"/>
                  </a:lnTo>
                  <a:lnTo>
                    <a:pt x="50532" y="37369"/>
                  </a:lnTo>
                  <a:lnTo>
                    <a:pt x="58106" y="37369"/>
                  </a:lnTo>
                  <a:lnTo>
                    <a:pt x="65680" y="37369"/>
                  </a:lnTo>
                  <a:lnTo>
                    <a:pt x="72822" y="37369"/>
                  </a:lnTo>
                  <a:lnTo>
                    <a:pt x="72822" y="25863"/>
                  </a:lnTo>
                  <a:lnTo>
                    <a:pt x="72605" y="21589"/>
                  </a:lnTo>
                  <a:lnTo>
                    <a:pt x="71523" y="17972"/>
                  </a:lnTo>
                  <a:lnTo>
                    <a:pt x="70117" y="15013"/>
                  </a:lnTo>
                  <a:lnTo>
                    <a:pt x="67953" y="12821"/>
                  </a:lnTo>
                  <a:lnTo>
                    <a:pt x="65031" y="11178"/>
                  </a:lnTo>
                  <a:lnTo>
                    <a:pt x="61460" y="10301"/>
                  </a:lnTo>
                  <a:lnTo>
                    <a:pt x="57240" y="10082"/>
                  </a:lnTo>
                  <a:lnTo>
                    <a:pt x="33976" y="9863"/>
                  </a:lnTo>
                  <a:lnTo>
                    <a:pt x="10928" y="10082"/>
                  </a:lnTo>
                  <a:lnTo>
                    <a:pt x="10712" y="26301"/>
                  </a:lnTo>
                  <a:lnTo>
                    <a:pt x="10712" y="42849"/>
                  </a:lnTo>
                  <a:lnTo>
                    <a:pt x="10928" y="59287"/>
                  </a:lnTo>
                  <a:lnTo>
                    <a:pt x="11145" y="63561"/>
                  </a:lnTo>
                  <a:lnTo>
                    <a:pt x="12227" y="66958"/>
                  </a:lnTo>
                  <a:lnTo>
                    <a:pt x="13850" y="69479"/>
                  </a:lnTo>
                  <a:lnTo>
                    <a:pt x="15798" y="71452"/>
                  </a:lnTo>
                  <a:lnTo>
                    <a:pt x="18503" y="72767"/>
                  </a:lnTo>
                  <a:lnTo>
                    <a:pt x="21424" y="73315"/>
                  </a:lnTo>
                  <a:lnTo>
                    <a:pt x="24779" y="73534"/>
                  </a:lnTo>
                  <a:lnTo>
                    <a:pt x="26510" y="73534"/>
                  </a:lnTo>
                  <a:lnTo>
                    <a:pt x="26510" y="83397"/>
                  </a:lnTo>
                  <a:lnTo>
                    <a:pt x="22506" y="83397"/>
                  </a:lnTo>
                  <a:lnTo>
                    <a:pt x="18286" y="83178"/>
                  </a:lnTo>
                  <a:lnTo>
                    <a:pt x="14499" y="82301"/>
                  </a:lnTo>
                  <a:lnTo>
                    <a:pt x="10928" y="80767"/>
                  </a:lnTo>
                  <a:lnTo>
                    <a:pt x="7790" y="78904"/>
                  </a:lnTo>
                  <a:lnTo>
                    <a:pt x="5085" y="76164"/>
                  </a:lnTo>
                  <a:lnTo>
                    <a:pt x="2921" y="72767"/>
                  </a:lnTo>
                  <a:lnTo>
                    <a:pt x="1298" y="68712"/>
                  </a:lnTo>
                  <a:lnTo>
                    <a:pt x="432" y="63780"/>
                  </a:lnTo>
                  <a:lnTo>
                    <a:pt x="0" y="58191"/>
                  </a:lnTo>
                  <a:lnTo>
                    <a:pt x="216" y="44602"/>
                  </a:lnTo>
                  <a:lnTo>
                    <a:pt x="216" y="30136"/>
                  </a:lnTo>
                  <a:lnTo>
                    <a:pt x="216" y="15123"/>
                  </a:lnTo>
                  <a:lnTo>
                    <a:pt x="0"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
          <p:nvSpPr>
            <p:cNvPr id="146" name="Shape 146"/>
            <p:cNvSpPr/>
            <p:nvPr/>
          </p:nvSpPr>
          <p:spPr>
            <a:xfrm>
              <a:off x="3473451" y="2959100"/>
              <a:ext cx="3487799" cy="1023900"/>
            </a:xfrm>
            <a:custGeom>
              <a:avLst/>
              <a:gdLst/>
              <a:ahLst/>
              <a:cxnLst/>
              <a:rect l="0" t="0" r="0" b="0"/>
              <a:pathLst>
                <a:path w="120000" h="120000" extrusionOk="0">
                  <a:moveTo>
                    <a:pt x="28948" y="40682"/>
                  </a:moveTo>
                  <a:lnTo>
                    <a:pt x="27801" y="41055"/>
                  </a:lnTo>
                  <a:lnTo>
                    <a:pt x="26681" y="42172"/>
                  </a:lnTo>
                  <a:lnTo>
                    <a:pt x="25671" y="44127"/>
                  </a:lnTo>
                  <a:lnTo>
                    <a:pt x="24824" y="46733"/>
                  </a:lnTo>
                  <a:lnTo>
                    <a:pt x="24087" y="49806"/>
                  </a:lnTo>
                  <a:lnTo>
                    <a:pt x="23568" y="53436"/>
                  </a:lnTo>
                  <a:lnTo>
                    <a:pt x="23240" y="57346"/>
                  </a:lnTo>
                  <a:lnTo>
                    <a:pt x="23131" y="61908"/>
                  </a:lnTo>
                  <a:lnTo>
                    <a:pt x="23240" y="66563"/>
                  </a:lnTo>
                  <a:lnTo>
                    <a:pt x="23568" y="70752"/>
                  </a:lnTo>
                  <a:lnTo>
                    <a:pt x="24087" y="74383"/>
                  </a:lnTo>
                  <a:lnTo>
                    <a:pt x="24824" y="77455"/>
                  </a:lnTo>
                  <a:lnTo>
                    <a:pt x="25671" y="79968"/>
                  </a:lnTo>
                  <a:lnTo>
                    <a:pt x="26681" y="81830"/>
                  </a:lnTo>
                  <a:lnTo>
                    <a:pt x="27801" y="83041"/>
                  </a:lnTo>
                  <a:lnTo>
                    <a:pt x="28948" y="83413"/>
                  </a:lnTo>
                  <a:lnTo>
                    <a:pt x="30122" y="83041"/>
                  </a:lnTo>
                  <a:lnTo>
                    <a:pt x="31242" y="81830"/>
                  </a:lnTo>
                  <a:lnTo>
                    <a:pt x="32198" y="79968"/>
                  </a:lnTo>
                  <a:lnTo>
                    <a:pt x="33099" y="77455"/>
                  </a:lnTo>
                  <a:lnTo>
                    <a:pt x="33782" y="74383"/>
                  </a:lnTo>
                  <a:lnTo>
                    <a:pt x="34355" y="70752"/>
                  </a:lnTo>
                  <a:lnTo>
                    <a:pt x="34683" y="66563"/>
                  </a:lnTo>
                  <a:lnTo>
                    <a:pt x="34792" y="61908"/>
                  </a:lnTo>
                  <a:lnTo>
                    <a:pt x="34683" y="57346"/>
                  </a:lnTo>
                  <a:lnTo>
                    <a:pt x="34355" y="53436"/>
                  </a:lnTo>
                  <a:lnTo>
                    <a:pt x="33782" y="49806"/>
                  </a:lnTo>
                  <a:lnTo>
                    <a:pt x="33099" y="46733"/>
                  </a:lnTo>
                  <a:lnTo>
                    <a:pt x="32198" y="44127"/>
                  </a:lnTo>
                  <a:lnTo>
                    <a:pt x="31242" y="42172"/>
                  </a:lnTo>
                  <a:lnTo>
                    <a:pt x="30122" y="41055"/>
                  </a:lnTo>
                  <a:lnTo>
                    <a:pt x="28948" y="40682"/>
                  </a:lnTo>
                  <a:close/>
                  <a:moveTo>
                    <a:pt x="92963" y="32769"/>
                  </a:moveTo>
                  <a:lnTo>
                    <a:pt x="96131" y="32769"/>
                  </a:lnTo>
                  <a:lnTo>
                    <a:pt x="96021" y="50643"/>
                  </a:lnTo>
                  <a:lnTo>
                    <a:pt x="96076" y="68797"/>
                  </a:lnTo>
                  <a:lnTo>
                    <a:pt x="96185" y="72614"/>
                  </a:lnTo>
                  <a:lnTo>
                    <a:pt x="96404" y="75686"/>
                  </a:lnTo>
                  <a:lnTo>
                    <a:pt x="96759" y="78200"/>
                  </a:lnTo>
                  <a:lnTo>
                    <a:pt x="97305" y="80155"/>
                  </a:lnTo>
                  <a:lnTo>
                    <a:pt x="97878" y="81458"/>
                  </a:lnTo>
                  <a:lnTo>
                    <a:pt x="98561" y="82575"/>
                  </a:lnTo>
                  <a:lnTo>
                    <a:pt x="99353" y="83041"/>
                  </a:lnTo>
                  <a:lnTo>
                    <a:pt x="100254" y="83227"/>
                  </a:lnTo>
                  <a:lnTo>
                    <a:pt x="101729" y="82761"/>
                  </a:lnTo>
                  <a:lnTo>
                    <a:pt x="103122" y="81272"/>
                  </a:lnTo>
                  <a:lnTo>
                    <a:pt x="104433" y="79131"/>
                  </a:lnTo>
                  <a:lnTo>
                    <a:pt x="104433" y="56788"/>
                  </a:lnTo>
                  <a:lnTo>
                    <a:pt x="104324" y="32769"/>
                  </a:lnTo>
                  <a:lnTo>
                    <a:pt x="107519" y="32769"/>
                  </a:lnTo>
                  <a:lnTo>
                    <a:pt x="107464" y="47199"/>
                  </a:lnTo>
                  <a:lnTo>
                    <a:pt x="107410" y="62094"/>
                  </a:lnTo>
                  <a:lnTo>
                    <a:pt x="107410" y="77455"/>
                  </a:lnTo>
                  <a:lnTo>
                    <a:pt x="107464" y="93560"/>
                  </a:lnTo>
                  <a:lnTo>
                    <a:pt x="107355" y="98681"/>
                  </a:lnTo>
                  <a:lnTo>
                    <a:pt x="107027" y="102963"/>
                  </a:lnTo>
                  <a:lnTo>
                    <a:pt x="106563" y="106966"/>
                  </a:lnTo>
                  <a:lnTo>
                    <a:pt x="105880" y="110411"/>
                  </a:lnTo>
                  <a:lnTo>
                    <a:pt x="105061" y="113297"/>
                  </a:lnTo>
                  <a:lnTo>
                    <a:pt x="104078" y="115903"/>
                  </a:lnTo>
                  <a:lnTo>
                    <a:pt x="102958" y="117672"/>
                  </a:lnTo>
                  <a:lnTo>
                    <a:pt x="101675" y="119162"/>
                  </a:lnTo>
                  <a:lnTo>
                    <a:pt x="100364" y="119813"/>
                  </a:lnTo>
                  <a:lnTo>
                    <a:pt x="98889" y="120000"/>
                  </a:lnTo>
                  <a:lnTo>
                    <a:pt x="97387" y="120000"/>
                  </a:lnTo>
                  <a:lnTo>
                    <a:pt x="95912" y="119441"/>
                  </a:lnTo>
                  <a:lnTo>
                    <a:pt x="94547" y="118603"/>
                  </a:lnTo>
                  <a:lnTo>
                    <a:pt x="93154" y="116741"/>
                  </a:lnTo>
                  <a:lnTo>
                    <a:pt x="93154" y="106035"/>
                  </a:lnTo>
                  <a:lnTo>
                    <a:pt x="94601" y="108456"/>
                  </a:lnTo>
                  <a:lnTo>
                    <a:pt x="95967" y="110038"/>
                  </a:lnTo>
                  <a:lnTo>
                    <a:pt x="97387" y="110969"/>
                  </a:lnTo>
                  <a:lnTo>
                    <a:pt x="98725" y="111155"/>
                  </a:lnTo>
                  <a:lnTo>
                    <a:pt x="100145" y="110969"/>
                  </a:lnTo>
                  <a:lnTo>
                    <a:pt x="101319" y="110038"/>
                  </a:lnTo>
                  <a:lnTo>
                    <a:pt x="102330" y="108642"/>
                  </a:lnTo>
                  <a:lnTo>
                    <a:pt x="103122" y="106780"/>
                  </a:lnTo>
                  <a:lnTo>
                    <a:pt x="103695" y="104266"/>
                  </a:lnTo>
                  <a:lnTo>
                    <a:pt x="104132" y="101380"/>
                  </a:lnTo>
                  <a:lnTo>
                    <a:pt x="104324" y="97936"/>
                  </a:lnTo>
                  <a:lnTo>
                    <a:pt x="104433" y="94119"/>
                  </a:lnTo>
                  <a:lnTo>
                    <a:pt x="104433" y="87044"/>
                  </a:lnTo>
                  <a:lnTo>
                    <a:pt x="103695" y="88906"/>
                  </a:lnTo>
                  <a:lnTo>
                    <a:pt x="102849" y="90302"/>
                  </a:lnTo>
                  <a:lnTo>
                    <a:pt x="101893" y="91605"/>
                  </a:lnTo>
                  <a:lnTo>
                    <a:pt x="100773" y="92350"/>
                  </a:lnTo>
                  <a:lnTo>
                    <a:pt x="99572" y="92536"/>
                  </a:lnTo>
                  <a:lnTo>
                    <a:pt x="98343" y="92350"/>
                  </a:lnTo>
                  <a:lnTo>
                    <a:pt x="97250" y="91605"/>
                  </a:lnTo>
                  <a:lnTo>
                    <a:pt x="96240" y="90116"/>
                  </a:lnTo>
                  <a:lnTo>
                    <a:pt x="95339" y="88347"/>
                  </a:lnTo>
                  <a:lnTo>
                    <a:pt x="94547" y="86020"/>
                  </a:lnTo>
                  <a:lnTo>
                    <a:pt x="93946" y="82948"/>
                  </a:lnTo>
                  <a:lnTo>
                    <a:pt x="93482" y="79317"/>
                  </a:lnTo>
                  <a:lnTo>
                    <a:pt x="93208" y="75128"/>
                  </a:lnTo>
                  <a:lnTo>
                    <a:pt x="93099" y="70380"/>
                  </a:lnTo>
                  <a:lnTo>
                    <a:pt x="93099" y="62839"/>
                  </a:lnTo>
                  <a:lnTo>
                    <a:pt x="93099" y="56322"/>
                  </a:lnTo>
                  <a:lnTo>
                    <a:pt x="93099" y="51016"/>
                  </a:lnTo>
                  <a:lnTo>
                    <a:pt x="93045" y="46547"/>
                  </a:lnTo>
                  <a:lnTo>
                    <a:pt x="93045" y="42916"/>
                  </a:lnTo>
                  <a:lnTo>
                    <a:pt x="93017" y="39844"/>
                  </a:lnTo>
                  <a:lnTo>
                    <a:pt x="93017" y="37238"/>
                  </a:lnTo>
                  <a:lnTo>
                    <a:pt x="92963" y="34910"/>
                  </a:lnTo>
                  <a:lnTo>
                    <a:pt x="92963" y="32769"/>
                  </a:lnTo>
                  <a:close/>
                  <a:moveTo>
                    <a:pt x="40664" y="32769"/>
                  </a:moveTo>
                  <a:lnTo>
                    <a:pt x="43832" y="32769"/>
                  </a:lnTo>
                  <a:lnTo>
                    <a:pt x="43723" y="50830"/>
                  </a:lnTo>
                  <a:lnTo>
                    <a:pt x="43777" y="69169"/>
                  </a:lnTo>
                  <a:lnTo>
                    <a:pt x="43887" y="72986"/>
                  </a:lnTo>
                  <a:lnTo>
                    <a:pt x="44160" y="76058"/>
                  </a:lnTo>
                  <a:lnTo>
                    <a:pt x="44569" y="78572"/>
                  </a:lnTo>
                  <a:lnTo>
                    <a:pt x="45088" y="80527"/>
                  </a:lnTo>
                  <a:lnTo>
                    <a:pt x="45798" y="81830"/>
                  </a:lnTo>
                  <a:lnTo>
                    <a:pt x="46645" y="82948"/>
                  </a:lnTo>
                  <a:lnTo>
                    <a:pt x="47546" y="83413"/>
                  </a:lnTo>
                  <a:lnTo>
                    <a:pt x="48529" y="83599"/>
                  </a:lnTo>
                  <a:lnTo>
                    <a:pt x="49868" y="83227"/>
                  </a:lnTo>
                  <a:lnTo>
                    <a:pt x="51233" y="82389"/>
                  </a:lnTo>
                  <a:lnTo>
                    <a:pt x="52517" y="81086"/>
                  </a:lnTo>
                  <a:lnTo>
                    <a:pt x="52571" y="56974"/>
                  </a:lnTo>
                  <a:lnTo>
                    <a:pt x="52407" y="32769"/>
                  </a:lnTo>
                  <a:lnTo>
                    <a:pt x="55575" y="32769"/>
                  </a:lnTo>
                  <a:lnTo>
                    <a:pt x="55521" y="44127"/>
                  </a:lnTo>
                  <a:lnTo>
                    <a:pt x="55521" y="55205"/>
                  </a:lnTo>
                  <a:lnTo>
                    <a:pt x="55521" y="66563"/>
                  </a:lnTo>
                  <a:lnTo>
                    <a:pt x="55575" y="78386"/>
                  </a:lnTo>
                  <a:lnTo>
                    <a:pt x="55630" y="91233"/>
                  </a:lnTo>
                  <a:lnTo>
                    <a:pt x="54783" y="90488"/>
                  </a:lnTo>
                  <a:lnTo>
                    <a:pt x="53991" y="90116"/>
                  </a:lnTo>
                  <a:lnTo>
                    <a:pt x="53254" y="89930"/>
                  </a:lnTo>
                  <a:lnTo>
                    <a:pt x="52353" y="90116"/>
                  </a:lnTo>
                  <a:lnTo>
                    <a:pt x="51506" y="90674"/>
                  </a:lnTo>
                  <a:lnTo>
                    <a:pt x="50659" y="91419"/>
                  </a:lnTo>
                  <a:lnTo>
                    <a:pt x="49758" y="92164"/>
                  </a:lnTo>
                  <a:lnTo>
                    <a:pt x="48748" y="92723"/>
                  </a:lnTo>
                  <a:lnTo>
                    <a:pt x="47492" y="92909"/>
                  </a:lnTo>
                  <a:lnTo>
                    <a:pt x="46208" y="92536"/>
                  </a:lnTo>
                  <a:lnTo>
                    <a:pt x="45061" y="91792"/>
                  </a:lnTo>
                  <a:lnTo>
                    <a:pt x="44050" y="90488"/>
                  </a:lnTo>
                  <a:lnTo>
                    <a:pt x="43095" y="88719"/>
                  </a:lnTo>
                  <a:lnTo>
                    <a:pt x="42303" y="86206"/>
                  </a:lnTo>
                  <a:lnTo>
                    <a:pt x="41647" y="83227"/>
                  </a:lnTo>
                  <a:lnTo>
                    <a:pt x="41183" y="79689"/>
                  </a:lnTo>
                  <a:lnTo>
                    <a:pt x="40910" y="75500"/>
                  </a:lnTo>
                  <a:lnTo>
                    <a:pt x="40801" y="70566"/>
                  </a:lnTo>
                  <a:lnTo>
                    <a:pt x="40801" y="57905"/>
                  </a:lnTo>
                  <a:lnTo>
                    <a:pt x="40773" y="45244"/>
                  </a:lnTo>
                  <a:lnTo>
                    <a:pt x="40664" y="32769"/>
                  </a:lnTo>
                  <a:close/>
                  <a:moveTo>
                    <a:pt x="84633" y="31466"/>
                  </a:moveTo>
                  <a:lnTo>
                    <a:pt x="86326" y="31652"/>
                  </a:lnTo>
                  <a:lnTo>
                    <a:pt x="87828" y="32583"/>
                  </a:lnTo>
                  <a:lnTo>
                    <a:pt x="89194" y="33979"/>
                  </a:lnTo>
                  <a:lnTo>
                    <a:pt x="89194" y="44313"/>
                  </a:lnTo>
                  <a:lnTo>
                    <a:pt x="87664" y="41986"/>
                  </a:lnTo>
                  <a:lnTo>
                    <a:pt x="86135" y="40496"/>
                  </a:lnTo>
                  <a:lnTo>
                    <a:pt x="84469" y="40217"/>
                  </a:lnTo>
                  <a:lnTo>
                    <a:pt x="83595" y="40310"/>
                  </a:lnTo>
                  <a:lnTo>
                    <a:pt x="82749" y="40868"/>
                  </a:lnTo>
                  <a:lnTo>
                    <a:pt x="81984" y="41799"/>
                  </a:lnTo>
                  <a:lnTo>
                    <a:pt x="81411" y="43289"/>
                  </a:lnTo>
                  <a:lnTo>
                    <a:pt x="81028" y="45058"/>
                  </a:lnTo>
                  <a:lnTo>
                    <a:pt x="80892" y="47385"/>
                  </a:lnTo>
                  <a:lnTo>
                    <a:pt x="81028" y="49619"/>
                  </a:lnTo>
                  <a:lnTo>
                    <a:pt x="81356" y="51388"/>
                  </a:lnTo>
                  <a:lnTo>
                    <a:pt x="81847" y="53064"/>
                  </a:lnTo>
                  <a:lnTo>
                    <a:pt x="82476" y="54274"/>
                  </a:lnTo>
                  <a:lnTo>
                    <a:pt x="83268" y="55577"/>
                  </a:lnTo>
                  <a:lnTo>
                    <a:pt x="84060" y="56788"/>
                  </a:lnTo>
                  <a:lnTo>
                    <a:pt x="84961" y="57905"/>
                  </a:lnTo>
                  <a:lnTo>
                    <a:pt x="85862" y="59208"/>
                  </a:lnTo>
                  <a:lnTo>
                    <a:pt x="86763" y="60605"/>
                  </a:lnTo>
                  <a:lnTo>
                    <a:pt x="87610" y="62280"/>
                  </a:lnTo>
                  <a:lnTo>
                    <a:pt x="88347" y="64049"/>
                  </a:lnTo>
                  <a:lnTo>
                    <a:pt x="88975" y="66283"/>
                  </a:lnTo>
                  <a:lnTo>
                    <a:pt x="89467" y="68983"/>
                  </a:lnTo>
                  <a:lnTo>
                    <a:pt x="89822" y="72055"/>
                  </a:lnTo>
                  <a:lnTo>
                    <a:pt x="89931" y="75500"/>
                  </a:lnTo>
                  <a:lnTo>
                    <a:pt x="89822" y="79317"/>
                  </a:lnTo>
                  <a:lnTo>
                    <a:pt x="89467" y="82389"/>
                  </a:lnTo>
                  <a:lnTo>
                    <a:pt x="88921" y="85275"/>
                  </a:lnTo>
                  <a:lnTo>
                    <a:pt x="88238" y="87602"/>
                  </a:lnTo>
                  <a:lnTo>
                    <a:pt x="87391" y="89464"/>
                  </a:lnTo>
                  <a:lnTo>
                    <a:pt x="86381" y="90861"/>
                  </a:lnTo>
                  <a:lnTo>
                    <a:pt x="85289" y="91978"/>
                  </a:lnTo>
                  <a:lnTo>
                    <a:pt x="84114" y="92723"/>
                  </a:lnTo>
                  <a:lnTo>
                    <a:pt x="82831" y="92909"/>
                  </a:lnTo>
                  <a:lnTo>
                    <a:pt x="81083" y="92536"/>
                  </a:lnTo>
                  <a:lnTo>
                    <a:pt x="79444" y="91605"/>
                  </a:lnTo>
                  <a:lnTo>
                    <a:pt x="77915" y="89930"/>
                  </a:lnTo>
                  <a:lnTo>
                    <a:pt x="77915" y="79782"/>
                  </a:lnTo>
                  <a:lnTo>
                    <a:pt x="79608" y="82389"/>
                  </a:lnTo>
                  <a:lnTo>
                    <a:pt x="81301" y="83599"/>
                  </a:lnTo>
                  <a:lnTo>
                    <a:pt x="82940" y="83972"/>
                  </a:lnTo>
                  <a:lnTo>
                    <a:pt x="84114" y="83785"/>
                  </a:lnTo>
                  <a:lnTo>
                    <a:pt x="85125" y="83227"/>
                  </a:lnTo>
                  <a:lnTo>
                    <a:pt x="85862" y="82203"/>
                  </a:lnTo>
                  <a:lnTo>
                    <a:pt x="86436" y="80713"/>
                  </a:lnTo>
                  <a:lnTo>
                    <a:pt x="86818" y="79131"/>
                  </a:lnTo>
                  <a:lnTo>
                    <a:pt x="86927" y="76896"/>
                  </a:lnTo>
                  <a:lnTo>
                    <a:pt x="86818" y="74755"/>
                  </a:lnTo>
                  <a:lnTo>
                    <a:pt x="86490" y="73173"/>
                  </a:lnTo>
                  <a:lnTo>
                    <a:pt x="85971" y="71497"/>
                  </a:lnTo>
                  <a:lnTo>
                    <a:pt x="85316" y="70007"/>
                  </a:lnTo>
                  <a:lnTo>
                    <a:pt x="84578" y="68797"/>
                  </a:lnTo>
                  <a:lnTo>
                    <a:pt x="83786" y="67494"/>
                  </a:lnTo>
                  <a:lnTo>
                    <a:pt x="82885" y="66283"/>
                  </a:lnTo>
                  <a:lnTo>
                    <a:pt x="81984" y="64980"/>
                  </a:lnTo>
                  <a:lnTo>
                    <a:pt x="81137" y="63491"/>
                  </a:lnTo>
                  <a:lnTo>
                    <a:pt x="80291" y="61908"/>
                  </a:lnTo>
                  <a:lnTo>
                    <a:pt x="79553" y="59953"/>
                  </a:lnTo>
                  <a:lnTo>
                    <a:pt x="78925" y="57719"/>
                  </a:lnTo>
                  <a:lnTo>
                    <a:pt x="78406" y="55019"/>
                  </a:lnTo>
                  <a:lnTo>
                    <a:pt x="78079" y="51947"/>
                  </a:lnTo>
                  <a:lnTo>
                    <a:pt x="77969" y="48316"/>
                  </a:lnTo>
                  <a:lnTo>
                    <a:pt x="78079" y="44685"/>
                  </a:lnTo>
                  <a:lnTo>
                    <a:pt x="78461" y="41427"/>
                  </a:lnTo>
                  <a:lnTo>
                    <a:pt x="78980" y="38727"/>
                  </a:lnTo>
                  <a:lnTo>
                    <a:pt x="79663" y="36400"/>
                  </a:lnTo>
                  <a:lnTo>
                    <a:pt x="80509" y="34538"/>
                  </a:lnTo>
                  <a:lnTo>
                    <a:pt x="81411" y="33141"/>
                  </a:lnTo>
                  <a:lnTo>
                    <a:pt x="82476" y="32211"/>
                  </a:lnTo>
                  <a:lnTo>
                    <a:pt x="83541" y="31652"/>
                  </a:lnTo>
                  <a:lnTo>
                    <a:pt x="84633" y="31466"/>
                  </a:lnTo>
                  <a:close/>
                  <a:moveTo>
                    <a:pt x="68192" y="31466"/>
                  </a:moveTo>
                  <a:lnTo>
                    <a:pt x="69449" y="31652"/>
                  </a:lnTo>
                  <a:lnTo>
                    <a:pt x="70623" y="32397"/>
                  </a:lnTo>
                  <a:lnTo>
                    <a:pt x="71606" y="33793"/>
                  </a:lnTo>
                  <a:lnTo>
                    <a:pt x="72562" y="35655"/>
                  </a:lnTo>
                  <a:lnTo>
                    <a:pt x="73354" y="37982"/>
                  </a:lnTo>
                  <a:lnTo>
                    <a:pt x="74010" y="41055"/>
                  </a:lnTo>
                  <a:lnTo>
                    <a:pt x="74474" y="44685"/>
                  </a:lnTo>
                  <a:lnTo>
                    <a:pt x="74747" y="48875"/>
                  </a:lnTo>
                  <a:lnTo>
                    <a:pt x="74856" y="53529"/>
                  </a:lnTo>
                  <a:lnTo>
                    <a:pt x="74856" y="66283"/>
                  </a:lnTo>
                  <a:lnTo>
                    <a:pt x="74911" y="79131"/>
                  </a:lnTo>
                  <a:lnTo>
                    <a:pt x="75020" y="91605"/>
                  </a:lnTo>
                  <a:lnTo>
                    <a:pt x="71825" y="91605"/>
                  </a:lnTo>
                  <a:lnTo>
                    <a:pt x="71934" y="73452"/>
                  </a:lnTo>
                  <a:lnTo>
                    <a:pt x="71879" y="55205"/>
                  </a:lnTo>
                  <a:lnTo>
                    <a:pt x="71770" y="51388"/>
                  </a:lnTo>
                  <a:lnTo>
                    <a:pt x="71524" y="48130"/>
                  </a:lnTo>
                  <a:lnTo>
                    <a:pt x="71087" y="45802"/>
                  </a:lnTo>
                  <a:lnTo>
                    <a:pt x="70568" y="43754"/>
                  </a:lnTo>
                  <a:lnTo>
                    <a:pt x="69886" y="42358"/>
                  </a:lnTo>
                  <a:lnTo>
                    <a:pt x="69039" y="41427"/>
                  </a:lnTo>
                  <a:lnTo>
                    <a:pt x="68138" y="40868"/>
                  </a:lnTo>
                  <a:lnTo>
                    <a:pt x="67127" y="40682"/>
                  </a:lnTo>
                  <a:lnTo>
                    <a:pt x="65735" y="40868"/>
                  </a:lnTo>
                  <a:lnTo>
                    <a:pt x="64424" y="41799"/>
                  </a:lnTo>
                  <a:lnTo>
                    <a:pt x="63140" y="43103"/>
                  </a:lnTo>
                  <a:lnTo>
                    <a:pt x="63086" y="59208"/>
                  </a:lnTo>
                  <a:lnTo>
                    <a:pt x="63086" y="75500"/>
                  </a:lnTo>
                  <a:lnTo>
                    <a:pt x="63249" y="91605"/>
                  </a:lnTo>
                  <a:lnTo>
                    <a:pt x="60081" y="91605"/>
                  </a:lnTo>
                  <a:lnTo>
                    <a:pt x="60136" y="80155"/>
                  </a:lnTo>
                  <a:lnTo>
                    <a:pt x="60136" y="69169"/>
                  </a:lnTo>
                  <a:lnTo>
                    <a:pt x="60136" y="57719"/>
                  </a:lnTo>
                  <a:lnTo>
                    <a:pt x="60081" y="45802"/>
                  </a:lnTo>
                  <a:lnTo>
                    <a:pt x="60027" y="33141"/>
                  </a:lnTo>
                  <a:lnTo>
                    <a:pt x="60928" y="33700"/>
                  </a:lnTo>
                  <a:lnTo>
                    <a:pt x="61720" y="33979"/>
                  </a:lnTo>
                  <a:lnTo>
                    <a:pt x="62403" y="34166"/>
                  </a:lnTo>
                  <a:lnTo>
                    <a:pt x="63304" y="33979"/>
                  </a:lnTo>
                  <a:lnTo>
                    <a:pt x="64151" y="33514"/>
                  </a:lnTo>
                  <a:lnTo>
                    <a:pt x="64997" y="32769"/>
                  </a:lnTo>
                  <a:lnTo>
                    <a:pt x="65898" y="32211"/>
                  </a:lnTo>
                  <a:lnTo>
                    <a:pt x="66964" y="31652"/>
                  </a:lnTo>
                  <a:lnTo>
                    <a:pt x="68192" y="31466"/>
                  </a:lnTo>
                  <a:close/>
                  <a:moveTo>
                    <a:pt x="28948" y="31466"/>
                  </a:moveTo>
                  <a:lnTo>
                    <a:pt x="30532" y="31838"/>
                  </a:lnTo>
                  <a:lnTo>
                    <a:pt x="32034" y="33141"/>
                  </a:lnTo>
                  <a:lnTo>
                    <a:pt x="33400" y="35283"/>
                  </a:lnTo>
                  <a:lnTo>
                    <a:pt x="34683" y="38169"/>
                  </a:lnTo>
                  <a:lnTo>
                    <a:pt x="35721" y="41799"/>
                  </a:lnTo>
                  <a:lnTo>
                    <a:pt x="36622" y="45989"/>
                  </a:lnTo>
                  <a:lnTo>
                    <a:pt x="37278" y="50830"/>
                  </a:lnTo>
                  <a:lnTo>
                    <a:pt x="37687" y="56136"/>
                  </a:lnTo>
                  <a:lnTo>
                    <a:pt x="37851" y="61908"/>
                  </a:lnTo>
                  <a:lnTo>
                    <a:pt x="37687" y="67866"/>
                  </a:lnTo>
                  <a:lnTo>
                    <a:pt x="37278" y="73173"/>
                  </a:lnTo>
                  <a:lnTo>
                    <a:pt x="36622" y="78013"/>
                  </a:lnTo>
                  <a:lnTo>
                    <a:pt x="35721" y="82203"/>
                  </a:lnTo>
                  <a:lnTo>
                    <a:pt x="34683" y="85833"/>
                  </a:lnTo>
                  <a:lnTo>
                    <a:pt x="33400" y="88719"/>
                  </a:lnTo>
                  <a:lnTo>
                    <a:pt x="32034" y="90861"/>
                  </a:lnTo>
                  <a:lnTo>
                    <a:pt x="30532" y="92350"/>
                  </a:lnTo>
                  <a:lnTo>
                    <a:pt x="28948" y="92723"/>
                  </a:lnTo>
                  <a:lnTo>
                    <a:pt x="27364" y="92350"/>
                  </a:lnTo>
                  <a:lnTo>
                    <a:pt x="25835" y="90861"/>
                  </a:lnTo>
                  <a:lnTo>
                    <a:pt x="24469" y="88719"/>
                  </a:lnTo>
                  <a:lnTo>
                    <a:pt x="23240" y="85833"/>
                  </a:lnTo>
                  <a:lnTo>
                    <a:pt x="22175" y="82203"/>
                  </a:lnTo>
                  <a:lnTo>
                    <a:pt x="21274" y="78013"/>
                  </a:lnTo>
                  <a:lnTo>
                    <a:pt x="20646" y="73173"/>
                  </a:lnTo>
                  <a:lnTo>
                    <a:pt x="20236" y="67866"/>
                  </a:lnTo>
                  <a:lnTo>
                    <a:pt x="20072" y="61908"/>
                  </a:lnTo>
                  <a:lnTo>
                    <a:pt x="20236" y="56136"/>
                  </a:lnTo>
                  <a:lnTo>
                    <a:pt x="20646" y="50830"/>
                  </a:lnTo>
                  <a:lnTo>
                    <a:pt x="21274" y="45989"/>
                  </a:lnTo>
                  <a:lnTo>
                    <a:pt x="22175" y="41799"/>
                  </a:lnTo>
                  <a:lnTo>
                    <a:pt x="23240" y="38169"/>
                  </a:lnTo>
                  <a:lnTo>
                    <a:pt x="24469" y="35283"/>
                  </a:lnTo>
                  <a:lnTo>
                    <a:pt x="25835" y="33141"/>
                  </a:lnTo>
                  <a:lnTo>
                    <a:pt x="27364" y="31838"/>
                  </a:lnTo>
                  <a:lnTo>
                    <a:pt x="28948" y="31466"/>
                  </a:lnTo>
                  <a:close/>
                  <a:moveTo>
                    <a:pt x="13436" y="9961"/>
                  </a:moveTo>
                  <a:lnTo>
                    <a:pt x="15293" y="10333"/>
                  </a:lnTo>
                  <a:lnTo>
                    <a:pt x="16986" y="10985"/>
                  </a:lnTo>
                  <a:lnTo>
                    <a:pt x="18488" y="12288"/>
                  </a:lnTo>
                  <a:lnTo>
                    <a:pt x="19799" y="14243"/>
                  </a:lnTo>
                  <a:lnTo>
                    <a:pt x="19799" y="26439"/>
                  </a:lnTo>
                  <a:lnTo>
                    <a:pt x="18680" y="24018"/>
                  </a:lnTo>
                  <a:lnTo>
                    <a:pt x="17478" y="22249"/>
                  </a:lnTo>
                  <a:lnTo>
                    <a:pt x="16140" y="20946"/>
                  </a:lnTo>
                  <a:lnTo>
                    <a:pt x="14774" y="20108"/>
                  </a:lnTo>
                  <a:lnTo>
                    <a:pt x="13190" y="19922"/>
                  </a:lnTo>
                  <a:lnTo>
                    <a:pt x="11552" y="20294"/>
                  </a:lnTo>
                  <a:lnTo>
                    <a:pt x="9995" y="21318"/>
                  </a:lnTo>
                  <a:lnTo>
                    <a:pt x="8575" y="23180"/>
                  </a:lnTo>
                  <a:lnTo>
                    <a:pt x="7319" y="25508"/>
                  </a:lnTo>
                  <a:lnTo>
                    <a:pt x="6144" y="28580"/>
                  </a:lnTo>
                  <a:lnTo>
                    <a:pt x="5188" y="32211"/>
                  </a:lnTo>
                  <a:lnTo>
                    <a:pt x="4451" y="36586"/>
                  </a:lnTo>
                  <a:lnTo>
                    <a:pt x="3878" y="41241"/>
                  </a:lnTo>
                  <a:lnTo>
                    <a:pt x="3495" y="46547"/>
                  </a:lnTo>
                  <a:lnTo>
                    <a:pt x="3386" y="52133"/>
                  </a:lnTo>
                  <a:lnTo>
                    <a:pt x="3495" y="58091"/>
                  </a:lnTo>
                  <a:lnTo>
                    <a:pt x="3932" y="63304"/>
                  </a:lnTo>
                  <a:lnTo>
                    <a:pt x="4615" y="68238"/>
                  </a:lnTo>
                  <a:lnTo>
                    <a:pt x="5571" y="72614"/>
                  </a:lnTo>
                  <a:lnTo>
                    <a:pt x="6663" y="76245"/>
                  </a:lnTo>
                  <a:lnTo>
                    <a:pt x="8001" y="79131"/>
                  </a:lnTo>
                  <a:lnTo>
                    <a:pt x="9531" y="81272"/>
                  </a:lnTo>
                  <a:lnTo>
                    <a:pt x="11169" y="82761"/>
                  </a:lnTo>
                  <a:lnTo>
                    <a:pt x="12972" y="83227"/>
                  </a:lnTo>
                  <a:lnTo>
                    <a:pt x="14337" y="82948"/>
                  </a:lnTo>
                  <a:lnTo>
                    <a:pt x="15730" y="82389"/>
                  </a:lnTo>
                  <a:lnTo>
                    <a:pt x="16986" y="81272"/>
                  </a:lnTo>
                  <a:lnTo>
                    <a:pt x="18215" y="79689"/>
                  </a:lnTo>
                  <a:lnTo>
                    <a:pt x="18680" y="82948"/>
                  </a:lnTo>
                  <a:lnTo>
                    <a:pt x="19226" y="85833"/>
                  </a:lnTo>
                  <a:lnTo>
                    <a:pt x="19908" y="88347"/>
                  </a:lnTo>
                  <a:lnTo>
                    <a:pt x="18270" y="90302"/>
                  </a:lnTo>
                  <a:lnTo>
                    <a:pt x="16577" y="91978"/>
                  </a:lnTo>
                  <a:lnTo>
                    <a:pt x="14829" y="92909"/>
                  </a:lnTo>
                  <a:lnTo>
                    <a:pt x="13026" y="93002"/>
                  </a:lnTo>
                  <a:lnTo>
                    <a:pt x="10951" y="92723"/>
                  </a:lnTo>
                  <a:lnTo>
                    <a:pt x="9012" y="91419"/>
                  </a:lnTo>
                  <a:lnTo>
                    <a:pt x="7264" y="89278"/>
                  </a:lnTo>
                  <a:lnTo>
                    <a:pt x="5625" y="86485"/>
                  </a:lnTo>
                  <a:lnTo>
                    <a:pt x="4178" y="83041"/>
                  </a:lnTo>
                  <a:lnTo>
                    <a:pt x="2976" y="79131"/>
                  </a:lnTo>
                  <a:lnTo>
                    <a:pt x="1911" y="74569"/>
                  </a:lnTo>
                  <a:lnTo>
                    <a:pt x="1119" y="69542"/>
                  </a:lnTo>
                  <a:lnTo>
                    <a:pt x="491" y="64049"/>
                  </a:lnTo>
                  <a:lnTo>
                    <a:pt x="109" y="58277"/>
                  </a:lnTo>
                  <a:lnTo>
                    <a:pt x="0" y="52133"/>
                  </a:lnTo>
                  <a:lnTo>
                    <a:pt x="109" y="45430"/>
                  </a:lnTo>
                  <a:lnTo>
                    <a:pt x="546" y="39286"/>
                  </a:lnTo>
                  <a:lnTo>
                    <a:pt x="1174" y="33514"/>
                  </a:lnTo>
                  <a:lnTo>
                    <a:pt x="2075" y="28207"/>
                  </a:lnTo>
                  <a:lnTo>
                    <a:pt x="3113" y="23739"/>
                  </a:lnTo>
                  <a:lnTo>
                    <a:pt x="4451" y="19550"/>
                  </a:lnTo>
                  <a:lnTo>
                    <a:pt x="5926" y="16291"/>
                  </a:lnTo>
                  <a:lnTo>
                    <a:pt x="7564" y="13591"/>
                  </a:lnTo>
                  <a:lnTo>
                    <a:pt x="9367" y="11543"/>
                  </a:lnTo>
                  <a:lnTo>
                    <a:pt x="11333" y="10333"/>
                  </a:lnTo>
                  <a:lnTo>
                    <a:pt x="13436" y="9961"/>
                  </a:lnTo>
                  <a:close/>
                  <a:moveTo>
                    <a:pt x="111643" y="0"/>
                  </a:moveTo>
                  <a:lnTo>
                    <a:pt x="114865" y="0"/>
                  </a:lnTo>
                  <a:lnTo>
                    <a:pt x="114756" y="17688"/>
                  </a:lnTo>
                  <a:lnTo>
                    <a:pt x="114701" y="35283"/>
                  </a:lnTo>
                  <a:lnTo>
                    <a:pt x="114701" y="53250"/>
                  </a:lnTo>
                  <a:lnTo>
                    <a:pt x="114811" y="70938"/>
                  </a:lnTo>
                  <a:lnTo>
                    <a:pt x="114920" y="74383"/>
                  </a:lnTo>
                  <a:lnTo>
                    <a:pt x="115138" y="77083"/>
                  </a:lnTo>
                  <a:lnTo>
                    <a:pt x="115439" y="79317"/>
                  </a:lnTo>
                  <a:lnTo>
                    <a:pt x="115876" y="80713"/>
                  </a:lnTo>
                  <a:lnTo>
                    <a:pt x="116395" y="81644"/>
                  </a:lnTo>
                  <a:lnTo>
                    <a:pt x="116941" y="82389"/>
                  </a:lnTo>
                  <a:lnTo>
                    <a:pt x="117569" y="82575"/>
                  </a:lnTo>
                  <a:lnTo>
                    <a:pt x="118252" y="82761"/>
                  </a:lnTo>
                  <a:lnTo>
                    <a:pt x="119098" y="82389"/>
                  </a:lnTo>
                  <a:lnTo>
                    <a:pt x="120000" y="81644"/>
                  </a:lnTo>
                  <a:lnTo>
                    <a:pt x="120000" y="91233"/>
                  </a:lnTo>
                  <a:lnTo>
                    <a:pt x="119481" y="91605"/>
                  </a:lnTo>
                  <a:lnTo>
                    <a:pt x="118825" y="91978"/>
                  </a:lnTo>
                  <a:lnTo>
                    <a:pt x="118088" y="92164"/>
                  </a:lnTo>
                  <a:lnTo>
                    <a:pt x="117350" y="92350"/>
                  </a:lnTo>
                  <a:lnTo>
                    <a:pt x="116395" y="92164"/>
                  </a:lnTo>
                  <a:lnTo>
                    <a:pt x="115439" y="91233"/>
                  </a:lnTo>
                  <a:lnTo>
                    <a:pt x="114592" y="90116"/>
                  </a:lnTo>
                  <a:lnTo>
                    <a:pt x="113800" y="88347"/>
                  </a:lnTo>
                  <a:lnTo>
                    <a:pt x="113172" y="86020"/>
                  </a:lnTo>
                  <a:lnTo>
                    <a:pt x="112598" y="83227"/>
                  </a:lnTo>
                  <a:lnTo>
                    <a:pt x="112216" y="79968"/>
                  </a:lnTo>
                  <a:lnTo>
                    <a:pt x="111943" y="76058"/>
                  </a:lnTo>
                  <a:lnTo>
                    <a:pt x="111861" y="71683"/>
                  </a:lnTo>
                  <a:lnTo>
                    <a:pt x="111861" y="61349"/>
                  </a:lnTo>
                  <a:lnTo>
                    <a:pt x="111861" y="52133"/>
                  </a:lnTo>
                  <a:lnTo>
                    <a:pt x="111861" y="43941"/>
                  </a:lnTo>
                  <a:lnTo>
                    <a:pt x="111861" y="36772"/>
                  </a:lnTo>
                  <a:lnTo>
                    <a:pt x="111807" y="30535"/>
                  </a:lnTo>
                  <a:lnTo>
                    <a:pt x="111807" y="24949"/>
                  </a:lnTo>
                  <a:lnTo>
                    <a:pt x="111807" y="20108"/>
                  </a:lnTo>
                  <a:lnTo>
                    <a:pt x="111752" y="15919"/>
                  </a:lnTo>
                  <a:lnTo>
                    <a:pt x="111752" y="12102"/>
                  </a:lnTo>
                  <a:lnTo>
                    <a:pt x="111697" y="8657"/>
                  </a:lnTo>
                  <a:lnTo>
                    <a:pt x="111697" y="5585"/>
                  </a:lnTo>
                  <a:lnTo>
                    <a:pt x="111643" y="2699"/>
                  </a:lnTo>
                  <a:lnTo>
                    <a:pt x="111643"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161133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8305-D332-45E7-AC0E-2BA3CDB3CD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1E845-7750-427B-9D14-0FB7FDFB97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52D1E6-CC1D-4CD4-8AAB-54EEE184DA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7B5CE9-49AC-4246-BAD2-62583FB2F14D}"/>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6" name="Footer Placeholder 5">
            <a:extLst>
              <a:ext uri="{FF2B5EF4-FFF2-40B4-BE49-F238E27FC236}">
                <a16:creationId xmlns:a16="http://schemas.microsoft.com/office/drawing/2014/main" id="{47DC9A2A-717E-41A1-AFDE-C6AF45E903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5307E-521D-4278-8EC8-C45D9ED39AA0}"/>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785625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Inner slides (Doctor)">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2">
            <a:alphaModFix/>
          </a:blip>
          <a:srcRect t="2133"/>
          <a:stretch/>
        </p:blipFill>
        <p:spPr>
          <a:xfrm>
            <a:off x="-105100" y="-35733"/>
            <a:ext cx="12387200" cy="6893600"/>
          </a:xfrm>
          <a:prstGeom prst="rect">
            <a:avLst/>
          </a:prstGeom>
          <a:noFill/>
          <a:ln>
            <a:noFill/>
          </a:ln>
        </p:spPr>
      </p:pic>
      <p:pic>
        <p:nvPicPr>
          <p:cNvPr id="149" name="Shape 149"/>
          <p:cNvPicPr preferRelativeResize="0"/>
          <p:nvPr/>
        </p:nvPicPr>
        <p:blipFill rotWithShape="1">
          <a:blip r:embed="rId3">
            <a:alphaModFix amt="80000"/>
          </a:blip>
          <a:srcRect t="10329" r="10329"/>
          <a:stretch/>
        </p:blipFill>
        <p:spPr>
          <a:xfrm>
            <a:off x="0" y="0"/>
            <a:ext cx="12192000" cy="6858000"/>
          </a:xfrm>
          <a:prstGeom prst="rect">
            <a:avLst/>
          </a:prstGeom>
          <a:noFill/>
          <a:ln>
            <a:noFill/>
          </a:ln>
        </p:spPr>
      </p:pic>
      <p:grpSp>
        <p:nvGrpSpPr>
          <p:cNvPr id="150" name="Shape 150"/>
          <p:cNvGrpSpPr/>
          <p:nvPr/>
        </p:nvGrpSpPr>
        <p:grpSpPr>
          <a:xfrm>
            <a:off x="10284751" y="6346221"/>
            <a:ext cx="1456083" cy="346335"/>
            <a:chOff x="2349500" y="2886075"/>
            <a:chExt cx="4611750" cy="1096925"/>
          </a:xfrm>
        </p:grpSpPr>
        <p:sp>
          <p:nvSpPr>
            <p:cNvPr id="151" name="Shape 151"/>
            <p:cNvSpPr/>
            <p:nvPr/>
          </p:nvSpPr>
          <p:spPr>
            <a:xfrm>
              <a:off x="2349500" y="2886075"/>
              <a:ext cx="879600" cy="870000"/>
            </a:xfrm>
            <a:custGeom>
              <a:avLst/>
              <a:gdLst/>
              <a:ahLst/>
              <a:cxnLst/>
              <a:rect l="0" t="0" r="0" b="0"/>
              <a:pathLst>
                <a:path w="120000" h="120000" extrusionOk="0">
                  <a:moveTo>
                    <a:pt x="47177" y="46904"/>
                  </a:moveTo>
                  <a:lnTo>
                    <a:pt x="46961" y="73095"/>
                  </a:lnTo>
                  <a:lnTo>
                    <a:pt x="55401" y="73315"/>
                  </a:lnTo>
                  <a:lnTo>
                    <a:pt x="64165" y="73315"/>
                  </a:lnTo>
                  <a:lnTo>
                    <a:pt x="72822" y="73315"/>
                  </a:lnTo>
                  <a:lnTo>
                    <a:pt x="73038" y="47123"/>
                  </a:lnTo>
                  <a:lnTo>
                    <a:pt x="64598" y="46904"/>
                  </a:lnTo>
                  <a:lnTo>
                    <a:pt x="55834" y="46904"/>
                  </a:lnTo>
                  <a:lnTo>
                    <a:pt x="47177" y="46904"/>
                  </a:lnTo>
                  <a:close/>
                  <a:moveTo>
                    <a:pt x="0" y="0"/>
                  </a:moveTo>
                  <a:lnTo>
                    <a:pt x="30189" y="219"/>
                  </a:lnTo>
                  <a:lnTo>
                    <a:pt x="60486" y="0"/>
                  </a:lnTo>
                  <a:lnTo>
                    <a:pt x="64598" y="438"/>
                  </a:lnTo>
                  <a:lnTo>
                    <a:pt x="68602" y="1315"/>
                  </a:lnTo>
                  <a:lnTo>
                    <a:pt x="72173" y="2849"/>
                  </a:lnTo>
                  <a:lnTo>
                    <a:pt x="75311" y="4712"/>
                  </a:lnTo>
                  <a:lnTo>
                    <a:pt x="78016" y="7452"/>
                  </a:lnTo>
                  <a:lnTo>
                    <a:pt x="80396" y="10739"/>
                  </a:lnTo>
                  <a:lnTo>
                    <a:pt x="82019" y="14575"/>
                  </a:lnTo>
                  <a:lnTo>
                    <a:pt x="83101" y="18958"/>
                  </a:lnTo>
                  <a:lnTo>
                    <a:pt x="83534" y="24109"/>
                  </a:lnTo>
                  <a:lnTo>
                    <a:pt x="83318" y="43726"/>
                  </a:lnTo>
                  <a:lnTo>
                    <a:pt x="83318" y="63342"/>
                  </a:lnTo>
                  <a:lnTo>
                    <a:pt x="83534" y="82958"/>
                  </a:lnTo>
                  <a:lnTo>
                    <a:pt x="76825" y="82958"/>
                  </a:lnTo>
                  <a:lnTo>
                    <a:pt x="69684" y="82958"/>
                  </a:lnTo>
                  <a:lnTo>
                    <a:pt x="61893" y="82958"/>
                  </a:lnTo>
                  <a:lnTo>
                    <a:pt x="54319" y="82958"/>
                  </a:lnTo>
                  <a:lnTo>
                    <a:pt x="47177" y="82958"/>
                  </a:lnTo>
                  <a:lnTo>
                    <a:pt x="47177" y="94465"/>
                  </a:lnTo>
                  <a:lnTo>
                    <a:pt x="47610" y="98739"/>
                  </a:lnTo>
                  <a:lnTo>
                    <a:pt x="48476" y="102356"/>
                  </a:lnTo>
                  <a:lnTo>
                    <a:pt x="49990" y="105315"/>
                  </a:lnTo>
                  <a:lnTo>
                    <a:pt x="52263" y="107506"/>
                  </a:lnTo>
                  <a:lnTo>
                    <a:pt x="54968" y="109150"/>
                  </a:lnTo>
                  <a:lnTo>
                    <a:pt x="58539" y="110027"/>
                  </a:lnTo>
                  <a:lnTo>
                    <a:pt x="62759" y="110246"/>
                  </a:lnTo>
                  <a:lnTo>
                    <a:pt x="86023" y="110465"/>
                  </a:lnTo>
                  <a:lnTo>
                    <a:pt x="109287" y="110246"/>
                  </a:lnTo>
                  <a:lnTo>
                    <a:pt x="109504" y="85698"/>
                  </a:lnTo>
                  <a:lnTo>
                    <a:pt x="109287" y="61041"/>
                  </a:lnTo>
                  <a:lnTo>
                    <a:pt x="108854" y="56767"/>
                  </a:lnTo>
                  <a:lnTo>
                    <a:pt x="107880" y="53369"/>
                  </a:lnTo>
                  <a:lnTo>
                    <a:pt x="106366" y="50739"/>
                  </a:lnTo>
                  <a:lnTo>
                    <a:pt x="104310" y="48876"/>
                  </a:lnTo>
                  <a:lnTo>
                    <a:pt x="101713" y="47561"/>
                  </a:lnTo>
                  <a:lnTo>
                    <a:pt x="98575" y="46904"/>
                  </a:lnTo>
                  <a:lnTo>
                    <a:pt x="95220" y="46684"/>
                  </a:lnTo>
                  <a:lnTo>
                    <a:pt x="93597" y="46684"/>
                  </a:lnTo>
                  <a:lnTo>
                    <a:pt x="93597" y="36931"/>
                  </a:lnTo>
                  <a:lnTo>
                    <a:pt x="97601" y="36931"/>
                  </a:lnTo>
                  <a:lnTo>
                    <a:pt x="101713" y="37150"/>
                  </a:lnTo>
                  <a:lnTo>
                    <a:pt x="105716" y="38027"/>
                  </a:lnTo>
                  <a:lnTo>
                    <a:pt x="109071" y="39452"/>
                  </a:lnTo>
                  <a:lnTo>
                    <a:pt x="112209" y="41424"/>
                  </a:lnTo>
                  <a:lnTo>
                    <a:pt x="114914" y="44164"/>
                  </a:lnTo>
                  <a:lnTo>
                    <a:pt x="117078" y="47561"/>
                  </a:lnTo>
                  <a:lnTo>
                    <a:pt x="118701" y="51616"/>
                  </a:lnTo>
                  <a:lnTo>
                    <a:pt x="119783" y="56547"/>
                  </a:lnTo>
                  <a:lnTo>
                    <a:pt x="120000" y="62027"/>
                  </a:lnTo>
                  <a:lnTo>
                    <a:pt x="119783" y="75726"/>
                  </a:lnTo>
                  <a:lnTo>
                    <a:pt x="119783" y="89972"/>
                  </a:lnTo>
                  <a:lnTo>
                    <a:pt x="119783" y="105095"/>
                  </a:lnTo>
                  <a:lnTo>
                    <a:pt x="120000" y="120000"/>
                  </a:lnTo>
                  <a:lnTo>
                    <a:pt x="89810" y="120000"/>
                  </a:lnTo>
                  <a:lnTo>
                    <a:pt x="59621" y="120000"/>
                  </a:lnTo>
                  <a:lnTo>
                    <a:pt x="55401" y="119780"/>
                  </a:lnTo>
                  <a:lnTo>
                    <a:pt x="51614" y="119013"/>
                  </a:lnTo>
                  <a:lnTo>
                    <a:pt x="48043" y="117479"/>
                  </a:lnTo>
                  <a:lnTo>
                    <a:pt x="44688" y="115397"/>
                  </a:lnTo>
                  <a:lnTo>
                    <a:pt x="41983" y="112767"/>
                  </a:lnTo>
                  <a:lnTo>
                    <a:pt x="39927" y="109589"/>
                  </a:lnTo>
                  <a:lnTo>
                    <a:pt x="37980" y="105753"/>
                  </a:lnTo>
                  <a:lnTo>
                    <a:pt x="36898" y="101260"/>
                  </a:lnTo>
                  <a:lnTo>
                    <a:pt x="36789" y="96219"/>
                  </a:lnTo>
                  <a:lnTo>
                    <a:pt x="36789" y="76602"/>
                  </a:lnTo>
                  <a:lnTo>
                    <a:pt x="36898" y="56767"/>
                  </a:lnTo>
                  <a:lnTo>
                    <a:pt x="36789" y="37369"/>
                  </a:lnTo>
                  <a:lnTo>
                    <a:pt x="43282" y="37369"/>
                  </a:lnTo>
                  <a:lnTo>
                    <a:pt x="50532" y="37369"/>
                  </a:lnTo>
                  <a:lnTo>
                    <a:pt x="58106" y="37369"/>
                  </a:lnTo>
                  <a:lnTo>
                    <a:pt x="65680" y="37369"/>
                  </a:lnTo>
                  <a:lnTo>
                    <a:pt x="72822" y="37369"/>
                  </a:lnTo>
                  <a:lnTo>
                    <a:pt x="72822" y="25863"/>
                  </a:lnTo>
                  <a:lnTo>
                    <a:pt x="72605" y="21589"/>
                  </a:lnTo>
                  <a:lnTo>
                    <a:pt x="71523" y="17972"/>
                  </a:lnTo>
                  <a:lnTo>
                    <a:pt x="70117" y="15013"/>
                  </a:lnTo>
                  <a:lnTo>
                    <a:pt x="67953" y="12821"/>
                  </a:lnTo>
                  <a:lnTo>
                    <a:pt x="65031" y="11178"/>
                  </a:lnTo>
                  <a:lnTo>
                    <a:pt x="61460" y="10301"/>
                  </a:lnTo>
                  <a:lnTo>
                    <a:pt x="57240" y="10082"/>
                  </a:lnTo>
                  <a:lnTo>
                    <a:pt x="33976" y="9863"/>
                  </a:lnTo>
                  <a:lnTo>
                    <a:pt x="10928" y="10082"/>
                  </a:lnTo>
                  <a:lnTo>
                    <a:pt x="10712" y="26301"/>
                  </a:lnTo>
                  <a:lnTo>
                    <a:pt x="10712" y="42849"/>
                  </a:lnTo>
                  <a:lnTo>
                    <a:pt x="10928" y="59287"/>
                  </a:lnTo>
                  <a:lnTo>
                    <a:pt x="11145" y="63561"/>
                  </a:lnTo>
                  <a:lnTo>
                    <a:pt x="12227" y="66958"/>
                  </a:lnTo>
                  <a:lnTo>
                    <a:pt x="13850" y="69479"/>
                  </a:lnTo>
                  <a:lnTo>
                    <a:pt x="15798" y="71452"/>
                  </a:lnTo>
                  <a:lnTo>
                    <a:pt x="18503" y="72767"/>
                  </a:lnTo>
                  <a:lnTo>
                    <a:pt x="21424" y="73315"/>
                  </a:lnTo>
                  <a:lnTo>
                    <a:pt x="24779" y="73534"/>
                  </a:lnTo>
                  <a:lnTo>
                    <a:pt x="26510" y="73534"/>
                  </a:lnTo>
                  <a:lnTo>
                    <a:pt x="26510" y="83397"/>
                  </a:lnTo>
                  <a:lnTo>
                    <a:pt x="22506" y="83397"/>
                  </a:lnTo>
                  <a:lnTo>
                    <a:pt x="18286" y="83178"/>
                  </a:lnTo>
                  <a:lnTo>
                    <a:pt x="14499" y="82301"/>
                  </a:lnTo>
                  <a:lnTo>
                    <a:pt x="10928" y="80767"/>
                  </a:lnTo>
                  <a:lnTo>
                    <a:pt x="7790" y="78904"/>
                  </a:lnTo>
                  <a:lnTo>
                    <a:pt x="5085" y="76164"/>
                  </a:lnTo>
                  <a:lnTo>
                    <a:pt x="2921" y="72767"/>
                  </a:lnTo>
                  <a:lnTo>
                    <a:pt x="1298" y="68712"/>
                  </a:lnTo>
                  <a:lnTo>
                    <a:pt x="432" y="63780"/>
                  </a:lnTo>
                  <a:lnTo>
                    <a:pt x="0" y="58191"/>
                  </a:lnTo>
                  <a:lnTo>
                    <a:pt x="216" y="44602"/>
                  </a:lnTo>
                  <a:lnTo>
                    <a:pt x="216" y="30136"/>
                  </a:lnTo>
                  <a:lnTo>
                    <a:pt x="216" y="15123"/>
                  </a:lnTo>
                  <a:lnTo>
                    <a:pt x="0"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sp>
          <p:nvSpPr>
            <p:cNvPr id="152" name="Shape 152"/>
            <p:cNvSpPr/>
            <p:nvPr/>
          </p:nvSpPr>
          <p:spPr>
            <a:xfrm>
              <a:off x="3473451" y="2959100"/>
              <a:ext cx="3487799" cy="1023900"/>
            </a:xfrm>
            <a:custGeom>
              <a:avLst/>
              <a:gdLst/>
              <a:ahLst/>
              <a:cxnLst/>
              <a:rect l="0" t="0" r="0" b="0"/>
              <a:pathLst>
                <a:path w="120000" h="120000" extrusionOk="0">
                  <a:moveTo>
                    <a:pt x="28948" y="40682"/>
                  </a:moveTo>
                  <a:lnTo>
                    <a:pt x="27801" y="41055"/>
                  </a:lnTo>
                  <a:lnTo>
                    <a:pt x="26681" y="42172"/>
                  </a:lnTo>
                  <a:lnTo>
                    <a:pt x="25671" y="44127"/>
                  </a:lnTo>
                  <a:lnTo>
                    <a:pt x="24824" y="46733"/>
                  </a:lnTo>
                  <a:lnTo>
                    <a:pt x="24087" y="49806"/>
                  </a:lnTo>
                  <a:lnTo>
                    <a:pt x="23568" y="53436"/>
                  </a:lnTo>
                  <a:lnTo>
                    <a:pt x="23240" y="57346"/>
                  </a:lnTo>
                  <a:lnTo>
                    <a:pt x="23131" y="61908"/>
                  </a:lnTo>
                  <a:lnTo>
                    <a:pt x="23240" y="66563"/>
                  </a:lnTo>
                  <a:lnTo>
                    <a:pt x="23568" y="70752"/>
                  </a:lnTo>
                  <a:lnTo>
                    <a:pt x="24087" y="74383"/>
                  </a:lnTo>
                  <a:lnTo>
                    <a:pt x="24824" y="77455"/>
                  </a:lnTo>
                  <a:lnTo>
                    <a:pt x="25671" y="79968"/>
                  </a:lnTo>
                  <a:lnTo>
                    <a:pt x="26681" y="81830"/>
                  </a:lnTo>
                  <a:lnTo>
                    <a:pt x="27801" y="83041"/>
                  </a:lnTo>
                  <a:lnTo>
                    <a:pt x="28948" y="83413"/>
                  </a:lnTo>
                  <a:lnTo>
                    <a:pt x="30122" y="83041"/>
                  </a:lnTo>
                  <a:lnTo>
                    <a:pt x="31242" y="81830"/>
                  </a:lnTo>
                  <a:lnTo>
                    <a:pt x="32198" y="79968"/>
                  </a:lnTo>
                  <a:lnTo>
                    <a:pt x="33099" y="77455"/>
                  </a:lnTo>
                  <a:lnTo>
                    <a:pt x="33782" y="74383"/>
                  </a:lnTo>
                  <a:lnTo>
                    <a:pt x="34355" y="70752"/>
                  </a:lnTo>
                  <a:lnTo>
                    <a:pt x="34683" y="66563"/>
                  </a:lnTo>
                  <a:lnTo>
                    <a:pt x="34792" y="61908"/>
                  </a:lnTo>
                  <a:lnTo>
                    <a:pt x="34683" y="57346"/>
                  </a:lnTo>
                  <a:lnTo>
                    <a:pt x="34355" y="53436"/>
                  </a:lnTo>
                  <a:lnTo>
                    <a:pt x="33782" y="49806"/>
                  </a:lnTo>
                  <a:lnTo>
                    <a:pt x="33099" y="46733"/>
                  </a:lnTo>
                  <a:lnTo>
                    <a:pt x="32198" y="44127"/>
                  </a:lnTo>
                  <a:lnTo>
                    <a:pt x="31242" y="42172"/>
                  </a:lnTo>
                  <a:lnTo>
                    <a:pt x="30122" y="41055"/>
                  </a:lnTo>
                  <a:lnTo>
                    <a:pt x="28948" y="40682"/>
                  </a:lnTo>
                  <a:close/>
                  <a:moveTo>
                    <a:pt x="92963" y="32769"/>
                  </a:moveTo>
                  <a:lnTo>
                    <a:pt x="96131" y="32769"/>
                  </a:lnTo>
                  <a:lnTo>
                    <a:pt x="96021" y="50643"/>
                  </a:lnTo>
                  <a:lnTo>
                    <a:pt x="96076" y="68797"/>
                  </a:lnTo>
                  <a:lnTo>
                    <a:pt x="96185" y="72614"/>
                  </a:lnTo>
                  <a:lnTo>
                    <a:pt x="96404" y="75686"/>
                  </a:lnTo>
                  <a:lnTo>
                    <a:pt x="96759" y="78200"/>
                  </a:lnTo>
                  <a:lnTo>
                    <a:pt x="97305" y="80155"/>
                  </a:lnTo>
                  <a:lnTo>
                    <a:pt x="97878" y="81458"/>
                  </a:lnTo>
                  <a:lnTo>
                    <a:pt x="98561" y="82575"/>
                  </a:lnTo>
                  <a:lnTo>
                    <a:pt x="99353" y="83041"/>
                  </a:lnTo>
                  <a:lnTo>
                    <a:pt x="100254" y="83227"/>
                  </a:lnTo>
                  <a:lnTo>
                    <a:pt x="101729" y="82761"/>
                  </a:lnTo>
                  <a:lnTo>
                    <a:pt x="103122" y="81272"/>
                  </a:lnTo>
                  <a:lnTo>
                    <a:pt x="104433" y="79131"/>
                  </a:lnTo>
                  <a:lnTo>
                    <a:pt x="104433" y="56788"/>
                  </a:lnTo>
                  <a:lnTo>
                    <a:pt x="104324" y="32769"/>
                  </a:lnTo>
                  <a:lnTo>
                    <a:pt x="107519" y="32769"/>
                  </a:lnTo>
                  <a:lnTo>
                    <a:pt x="107464" y="47199"/>
                  </a:lnTo>
                  <a:lnTo>
                    <a:pt x="107410" y="62094"/>
                  </a:lnTo>
                  <a:lnTo>
                    <a:pt x="107410" y="77455"/>
                  </a:lnTo>
                  <a:lnTo>
                    <a:pt x="107464" y="93560"/>
                  </a:lnTo>
                  <a:lnTo>
                    <a:pt x="107355" y="98681"/>
                  </a:lnTo>
                  <a:lnTo>
                    <a:pt x="107027" y="102963"/>
                  </a:lnTo>
                  <a:lnTo>
                    <a:pt x="106563" y="106966"/>
                  </a:lnTo>
                  <a:lnTo>
                    <a:pt x="105880" y="110411"/>
                  </a:lnTo>
                  <a:lnTo>
                    <a:pt x="105061" y="113297"/>
                  </a:lnTo>
                  <a:lnTo>
                    <a:pt x="104078" y="115903"/>
                  </a:lnTo>
                  <a:lnTo>
                    <a:pt x="102958" y="117672"/>
                  </a:lnTo>
                  <a:lnTo>
                    <a:pt x="101675" y="119162"/>
                  </a:lnTo>
                  <a:lnTo>
                    <a:pt x="100364" y="119813"/>
                  </a:lnTo>
                  <a:lnTo>
                    <a:pt x="98889" y="120000"/>
                  </a:lnTo>
                  <a:lnTo>
                    <a:pt x="97387" y="120000"/>
                  </a:lnTo>
                  <a:lnTo>
                    <a:pt x="95912" y="119441"/>
                  </a:lnTo>
                  <a:lnTo>
                    <a:pt x="94547" y="118603"/>
                  </a:lnTo>
                  <a:lnTo>
                    <a:pt x="93154" y="116741"/>
                  </a:lnTo>
                  <a:lnTo>
                    <a:pt x="93154" y="106035"/>
                  </a:lnTo>
                  <a:lnTo>
                    <a:pt x="94601" y="108456"/>
                  </a:lnTo>
                  <a:lnTo>
                    <a:pt x="95967" y="110038"/>
                  </a:lnTo>
                  <a:lnTo>
                    <a:pt x="97387" y="110969"/>
                  </a:lnTo>
                  <a:lnTo>
                    <a:pt x="98725" y="111155"/>
                  </a:lnTo>
                  <a:lnTo>
                    <a:pt x="100145" y="110969"/>
                  </a:lnTo>
                  <a:lnTo>
                    <a:pt x="101319" y="110038"/>
                  </a:lnTo>
                  <a:lnTo>
                    <a:pt x="102330" y="108642"/>
                  </a:lnTo>
                  <a:lnTo>
                    <a:pt x="103122" y="106780"/>
                  </a:lnTo>
                  <a:lnTo>
                    <a:pt x="103695" y="104266"/>
                  </a:lnTo>
                  <a:lnTo>
                    <a:pt x="104132" y="101380"/>
                  </a:lnTo>
                  <a:lnTo>
                    <a:pt x="104324" y="97936"/>
                  </a:lnTo>
                  <a:lnTo>
                    <a:pt x="104433" y="94119"/>
                  </a:lnTo>
                  <a:lnTo>
                    <a:pt x="104433" y="87044"/>
                  </a:lnTo>
                  <a:lnTo>
                    <a:pt x="103695" y="88906"/>
                  </a:lnTo>
                  <a:lnTo>
                    <a:pt x="102849" y="90302"/>
                  </a:lnTo>
                  <a:lnTo>
                    <a:pt x="101893" y="91605"/>
                  </a:lnTo>
                  <a:lnTo>
                    <a:pt x="100773" y="92350"/>
                  </a:lnTo>
                  <a:lnTo>
                    <a:pt x="99572" y="92536"/>
                  </a:lnTo>
                  <a:lnTo>
                    <a:pt x="98343" y="92350"/>
                  </a:lnTo>
                  <a:lnTo>
                    <a:pt x="97250" y="91605"/>
                  </a:lnTo>
                  <a:lnTo>
                    <a:pt x="96240" y="90116"/>
                  </a:lnTo>
                  <a:lnTo>
                    <a:pt x="95339" y="88347"/>
                  </a:lnTo>
                  <a:lnTo>
                    <a:pt x="94547" y="86020"/>
                  </a:lnTo>
                  <a:lnTo>
                    <a:pt x="93946" y="82948"/>
                  </a:lnTo>
                  <a:lnTo>
                    <a:pt x="93482" y="79317"/>
                  </a:lnTo>
                  <a:lnTo>
                    <a:pt x="93208" y="75128"/>
                  </a:lnTo>
                  <a:lnTo>
                    <a:pt x="93099" y="70380"/>
                  </a:lnTo>
                  <a:lnTo>
                    <a:pt x="93099" y="62839"/>
                  </a:lnTo>
                  <a:lnTo>
                    <a:pt x="93099" y="56322"/>
                  </a:lnTo>
                  <a:lnTo>
                    <a:pt x="93099" y="51016"/>
                  </a:lnTo>
                  <a:lnTo>
                    <a:pt x="93045" y="46547"/>
                  </a:lnTo>
                  <a:lnTo>
                    <a:pt x="93045" y="42916"/>
                  </a:lnTo>
                  <a:lnTo>
                    <a:pt x="93017" y="39844"/>
                  </a:lnTo>
                  <a:lnTo>
                    <a:pt x="93017" y="37238"/>
                  </a:lnTo>
                  <a:lnTo>
                    <a:pt x="92963" y="34910"/>
                  </a:lnTo>
                  <a:lnTo>
                    <a:pt x="92963" y="32769"/>
                  </a:lnTo>
                  <a:close/>
                  <a:moveTo>
                    <a:pt x="40664" y="32769"/>
                  </a:moveTo>
                  <a:lnTo>
                    <a:pt x="43832" y="32769"/>
                  </a:lnTo>
                  <a:lnTo>
                    <a:pt x="43723" y="50830"/>
                  </a:lnTo>
                  <a:lnTo>
                    <a:pt x="43777" y="69169"/>
                  </a:lnTo>
                  <a:lnTo>
                    <a:pt x="43887" y="72986"/>
                  </a:lnTo>
                  <a:lnTo>
                    <a:pt x="44160" y="76058"/>
                  </a:lnTo>
                  <a:lnTo>
                    <a:pt x="44569" y="78572"/>
                  </a:lnTo>
                  <a:lnTo>
                    <a:pt x="45088" y="80527"/>
                  </a:lnTo>
                  <a:lnTo>
                    <a:pt x="45798" y="81830"/>
                  </a:lnTo>
                  <a:lnTo>
                    <a:pt x="46645" y="82948"/>
                  </a:lnTo>
                  <a:lnTo>
                    <a:pt x="47546" y="83413"/>
                  </a:lnTo>
                  <a:lnTo>
                    <a:pt x="48529" y="83599"/>
                  </a:lnTo>
                  <a:lnTo>
                    <a:pt x="49868" y="83227"/>
                  </a:lnTo>
                  <a:lnTo>
                    <a:pt x="51233" y="82389"/>
                  </a:lnTo>
                  <a:lnTo>
                    <a:pt x="52517" y="81086"/>
                  </a:lnTo>
                  <a:lnTo>
                    <a:pt x="52571" y="56974"/>
                  </a:lnTo>
                  <a:lnTo>
                    <a:pt x="52407" y="32769"/>
                  </a:lnTo>
                  <a:lnTo>
                    <a:pt x="55575" y="32769"/>
                  </a:lnTo>
                  <a:lnTo>
                    <a:pt x="55521" y="44127"/>
                  </a:lnTo>
                  <a:lnTo>
                    <a:pt x="55521" y="55205"/>
                  </a:lnTo>
                  <a:lnTo>
                    <a:pt x="55521" y="66563"/>
                  </a:lnTo>
                  <a:lnTo>
                    <a:pt x="55575" y="78386"/>
                  </a:lnTo>
                  <a:lnTo>
                    <a:pt x="55630" y="91233"/>
                  </a:lnTo>
                  <a:lnTo>
                    <a:pt x="54783" y="90488"/>
                  </a:lnTo>
                  <a:lnTo>
                    <a:pt x="53991" y="90116"/>
                  </a:lnTo>
                  <a:lnTo>
                    <a:pt x="53254" y="89930"/>
                  </a:lnTo>
                  <a:lnTo>
                    <a:pt x="52353" y="90116"/>
                  </a:lnTo>
                  <a:lnTo>
                    <a:pt x="51506" y="90674"/>
                  </a:lnTo>
                  <a:lnTo>
                    <a:pt x="50659" y="91419"/>
                  </a:lnTo>
                  <a:lnTo>
                    <a:pt x="49758" y="92164"/>
                  </a:lnTo>
                  <a:lnTo>
                    <a:pt x="48748" y="92723"/>
                  </a:lnTo>
                  <a:lnTo>
                    <a:pt x="47492" y="92909"/>
                  </a:lnTo>
                  <a:lnTo>
                    <a:pt x="46208" y="92536"/>
                  </a:lnTo>
                  <a:lnTo>
                    <a:pt x="45061" y="91792"/>
                  </a:lnTo>
                  <a:lnTo>
                    <a:pt x="44050" y="90488"/>
                  </a:lnTo>
                  <a:lnTo>
                    <a:pt x="43095" y="88719"/>
                  </a:lnTo>
                  <a:lnTo>
                    <a:pt x="42303" y="86206"/>
                  </a:lnTo>
                  <a:lnTo>
                    <a:pt x="41647" y="83227"/>
                  </a:lnTo>
                  <a:lnTo>
                    <a:pt x="41183" y="79689"/>
                  </a:lnTo>
                  <a:lnTo>
                    <a:pt x="40910" y="75500"/>
                  </a:lnTo>
                  <a:lnTo>
                    <a:pt x="40801" y="70566"/>
                  </a:lnTo>
                  <a:lnTo>
                    <a:pt x="40801" y="57905"/>
                  </a:lnTo>
                  <a:lnTo>
                    <a:pt x="40773" y="45244"/>
                  </a:lnTo>
                  <a:lnTo>
                    <a:pt x="40664" y="32769"/>
                  </a:lnTo>
                  <a:close/>
                  <a:moveTo>
                    <a:pt x="84633" y="31466"/>
                  </a:moveTo>
                  <a:lnTo>
                    <a:pt x="86326" y="31652"/>
                  </a:lnTo>
                  <a:lnTo>
                    <a:pt x="87828" y="32583"/>
                  </a:lnTo>
                  <a:lnTo>
                    <a:pt x="89194" y="33979"/>
                  </a:lnTo>
                  <a:lnTo>
                    <a:pt x="89194" y="44313"/>
                  </a:lnTo>
                  <a:lnTo>
                    <a:pt x="87664" y="41986"/>
                  </a:lnTo>
                  <a:lnTo>
                    <a:pt x="86135" y="40496"/>
                  </a:lnTo>
                  <a:lnTo>
                    <a:pt x="84469" y="40217"/>
                  </a:lnTo>
                  <a:lnTo>
                    <a:pt x="83595" y="40310"/>
                  </a:lnTo>
                  <a:lnTo>
                    <a:pt x="82749" y="40868"/>
                  </a:lnTo>
                  <a:lnTo>
                    <a:pt x="81984" y="41799"/>
                  </a:lnTo>
                  <a:lnTo>
                    <a:pt x="81411" y="43289"/>
                  </a:lnTo>
                  <a:lnTo>
                    <a:pt x="81028" y="45058"/>
                  </a:lnTo>
                  <a:lnTo>
                    <a:pt x="80892" y="47385"/>
                  </a:lnTo>
                  <a:lnTo>
                    <a:pt x="81028" y="49619"/>
                  </a:lnTo>
                  <a:lnTo>
                    <a:pt x="81356" y="51388"/>
                  </a:lnTo>
                  <a:lnTo>
                    <a:pt x="81847" y="53064"/>
                  </a:lnTo>
                  <a:lnTo>
                    <a:pt x="82476" y="54274"/>
                  </a:lnTo>
                  <a:lnTo>
                    <a:pt x="83268" y="55577"/>
                  </a:lnTo>
                  <a:lnTo>
                    <a:pt x="84060" y="56788"/>
                  </a:lnTo>
                  <a:lnTo>
                    <a:pt x="84961" y="57905"/>
                  </a:lnTo>
                  <a:lnTo>
                    <a:pt x="85862" y="59208"/>
                  </a:lnTo>
                  <a:lnTo>
                    <a:pt x="86763" y="60605"/>
                  </a:lnTo>
                  <a:lnTo>
                    <a:pt x="87610" y="62280"/>
                  </a:lnTo>
                  <a:lnTo>
                    <a:pt x="88347" y="64049"/>
                  </a:lnTo>
                  <a:lnTo>
                    <a:pt x="88975" y="66283"/>
                  </a:lnTo>
                  <a:lnTo>
                    <a:pt x="89467" y="68983"/>
                  </a:lnTo>
                  <a:lnTo>
                    <a:pt x="89822" y="72055"/>
                  </a:lnTo>
                  <a:lnTo>
                    <a:pt x="89931" y="75500"/>
                  </a:lnTo>
                  <a:lnTo>
                    <a:pt x="89822" y="79317"/>
                  </a:lnTo>
                  <a:lnTo>
                    <a:pt x="89467" y="82389"/>
                  </a:lnTo>
                  <a:lnTo>
                    <a:pt x="88921" y="85275"/>
                  </a:lnTo>
                  <a:lnTo>
                    <a:pt x="88238" y="87602"/>
                  </a:lnTo>
                  <a:lnTo>
                    <a:pt x="87391" y="89464"/>
                  </a:lnTo>
                  <a:lnTo>
                    <a:pt x="86381" y="90861"/>
                  </a:lnTo>
                  <a:lnTo>
                    <a:pt x="85289" y="91978"/>
                  </a:lnTo>
                  <a:lnTo>
                    <a:pt x="84114" y="92723"/>
                  </a:lnTo>
                  <a:lnTo>
                    <a:pt x="82831" y="92909"/>
                  </a:lnTo>
                  <a:lnTo>
                    <a:pt x="81083" y="92536"/>
                  </a:lnTo>
                  <a:lnTo>
                    <a:pt x="79444" y="91605"/>
                  </a:lnTo>
                  <a:lnTo>
                    <a:pt x="77915" y="89930"/>
                  </a:lnTo>
                  <a:lnTo>
                    <a:pt x="77915" y="79782"/>
                  </a:lnTo>
                  <a:lnTo>
                    <a:pt x="79608" y="82389"/>
                  </a:lnTo>
                  <a:lnTo>
                    <a:pt x="81301" y="83599"/>
                  </a:lnTo>
                  <a:lnTo>
                    <a:pt x="82940" y="83972"/>
                  </a:lnTo>
                  <a:lnTo>
                    <a:pt x="84114" y="83785"/>
                  </a:lnTo>
                  <a:lnTo>
                    <a:pt x="85125" y="83227"/>
                  </a:lnTo>
                  <a:lnTo>
                    <a:pt x="85862" y="82203"/>
                  </a:lnTo>
                  <a:lnTo>
                    <a:pt x="86436" y="80713"/>
                  </a:lnTo>
                  <a:lnTo>
                    <a:pt x="86818" y="79131"/>
                  </a:lnTo>
                  <a:lnTo>
                    <a:pt x="86927" y="76896"/>
                  </a:lnTo>
                  <a:lnTo>
                    <a:pt x="86818" y="74755"/>
                  </a:lnTo>
                  <a:lnTo>
                    <a:pt x="86490" y="73173"/>
                  </a:lnTo>
                  <a:lnTo>
                    <a:pt x="85971" y="71497"/>
                  </a:lnTo>
                  <a:lnTo>
                    <a:pt x="85316" y="70007"/>
                  </a:lnTo>
                  <a:lnTo>
                    <a:pt x="84578" y="68797"/>
                  </a:lnTo>
                  <a:lnTo>
                    <a:pt x="83786" y="67494"/>
                  </a:lnTo>
                  <a:lnTo>
                    <a:pt x="82885" y="66283"/>
                  </a:lnTo>
                  <a:lnTo>
                    <a:pt x="81984" y="64980"/>
                  </a:lnTo>
                  <a:lnTo>
                    <a:pt x="81137" y="63491"/>
                  </a:lnTo>
                  <a:lnTo>
                    <a:pt x="80291" y="61908"/>
                  </a:lnTo>
                  <a:lnTo>
                    <a:pt x="79553" y="59953"/>
                  </a:lnTo>
                  <a:lnTo>
                    <a:pt x="78925" y="57719"/>
                  </a:lnTo>
                  <a:lnTo>
                    <a:pt x="78406" y="55019"/>
                  </a:lnTo>
                  <a:lnTo>
                    <a:pt x="78079" y="51947"/>
                  </a:lnTo>
                  <a:lnTo>
                    <a:pt x="77969" y="48316"/>
                  </a:lnTo>
                  <a:lnTo>
                    <a:pt x="78079" y="44685"/>
                  </a:lnTo>
                  <a:lnTo>
                    <a:pt x="78461" y="41427"/>
                  </a:lnTo>
                  <a:lnTo>
                    <a:pt x="78980" y="38727"/>
                  </a:lnTo>
                  <a:lnTo>
                    <a:pt x="79663" y="36400"/>
                  </a:lnTo>
                  <a:lnTo>
                    <a:pt x="80509" y="34538"/>
                  </a:lnTo>
                  <a:lnTo>
                    <a:pt x="81411" y="33141"/>
                  </a:lnTo>
                  <a:lnTo>
                    <a:pt x="82476" y="32211"/>
                  </a:lnTo>
                  <a:lnTo>
                    <a:pt x="83541" y="31652"/>
                  </a:lnTo>
                  <a:lnTo>
                    <a:pt x="84633" y="31466"/>
                  </a:lnTo>
                  <a:close/>
                  <a:moveTo>
                    <a:pt x="68192" y="31466"/>
                  </a:moveTo>
                  <a:lnTo>
                    <a:pt x="69449" y="31652"/>
                  </a:lnTo>
                  <a:lnTo>
                    <a:pt x="70623" y="32397"/>
                  </a:lnTo>
                  <a:lnTo>
                    <a:pt x="71606" y="33793"/>
                  </a:lnTo>
                  <a:lnTo>
                    <a:pt x="72562" y="35655"/>
                  </a:lnTo>
                  <a:lnTo>
                    <a:pt x="73354" y="37982"/>
                  </a:lnTo>
                  <a:lnTo>
                    <a:pt x="74010" y="41055"/>
                  </a:lnTo>
                  <a:lnTo>
                    <a:pt x="74474" y="44685"/>
                  </a:lnTo>
                  <a:lnTo>
                    <a:pt x="74747" y="48875"/>
                  </a:lnTo>
                  <a:lnTo>
                    <a:pt x="74856" y="53529"/>
                  </a:lnTo>
                  <a:lnTo>
                    <a:pt x="74856" y="66283"/>
                  </a:lnTo>
                  <a:lnTo>
                    <a:pt x="74911" y="79131"/>
                  </a:lnTo>
                  <a:lnTo>
                    <a:pt x="75020" y="91605"/>
                  </a:lnTo>
                  <a:lnTo>
                    <a:pt x="71825" y="91605"/>
                  </a:lnTo>
                  <a:lnTo>
                    <a:pt x="71934" y="73452"/>
                  </a:lnTo>
                  <a:lnTo>
                    <a:pt x="71879" y="55205"/>
                  </a:lnTo>
                  <a:lnTo>
                    <a:pt x="71770" y="51388"/>
                  </a:lnTo>
                  <a:lnTo>
                    <a:pt x="71524" y="48130"/>
                  </a:lnTo>
                  <a:lnTo>
                    <a:pt x="71087" y="45802"/>
                  </a:lnTo>
                  <a:lnTo>
                    <a:pt x="70568" y="43754"/>
                  </a:lnTo>
                  <a:lnTo>
                    <a:pt x="69886" y="42358"/>
                  </a:lnTo>
                  <a:lnTo>
                    <a:pt x="69039" y="41427"/>
                  </a:lnTo>
                  <a:lnTo>
                    <a:pt x="68138" y="40868"/>
                  </a:lnTo>
                  <a:lnTo>
                    <a:pt x="67127" y="40682"/>
                  </a:lnTo>
                  <a:lnTo>
                    <a:pt x="65735" y="40868"/>
                  </a:lnTo>
                  <a:lnTo>
                    <a:pt x="64424" y="41799"/>
                  </a:lnTo>
                  <a:lnTo>
                    <a:pt x="63140" y="43103"/>
                  </a:lnTo>
                  <a:lnTo>
                    <a:pt x="63086" y="59208"/>
                  </a:lnTo>
                  <a:lnTo>
                    <a:pt x="63086" y="75500"/>
                  </a:lnTo>
                  <a:lnTo>
                    <a:pt x="63249" y="91605"/>
                  </a:lnTo>
                  <a:lnTo>
                    <a:pt x="60081" y="91605"/>
                  </a:lnTo>
                  <a:lnTo>
                    <a:pt x="60136" y="80155"/>
                  </a:lnTo>
                  <a:lnTo>
                    <a:pt x="60136" y="69169"/>
                  </a:lnTo>
                  <a:lnTo>
                    <a:pt x="60136" y="57719"/>
                  </a:lnTo>
                  <a:lnTo>
                    <a:pt x="60081" y="45802"/>
                  </a:lnTo>
                  <a:lnTo>
                    <a:pt x="60027" y="33141"/>
                  </a:lnTo>
                  <a:lnTo>
                    <a:pt x="60928" y="33700"/>
                  </a:lnTo>
                  <a:lnTo>
                    <a:pt x="61720" y="33979"/>
                  </a:lnTo>
                  <a:lnTo>
                    <a:pt x="62403" y="34166"/>
                  </a:lnTo>
                  <a:lnTo>
                    <a:pt x="63304" y="33979"/>
                  </a:lnTo>
                  <a:lnTo>
                    <a:pt x="64151" y="33514"/>
                  </a:lnTo>
                  <a:lnTo>
                    <a:pt x="64997" y="32769"/>
                  </a:lnTo>
                  <a:lnTo>
                    <a:pt x="65898" y="32211"/>
                  </a:lnTo>
                  <a:lnTo>
                    <a:pt x="66964" y="31652"/>
                  </a:lnTo>
                  <a:lnTo>
                    <a:pt x="68192" y="31466"/>
                  </a:lnTo>
                  <a:close/>
                  <a:moveTo>
                    <a:pt x="28948" y="31466"/>
                  </a:moveTo>
                  <a:lnTo>
                    <a:pt x="30532" y="31838"/>
                  </a:lnTo>
                  <a:lnTo>
                    <a:pt x="32034" y="33141"/>
                  </a:lnTo>
                  <a:lnTo>
                    <a:pt x="33400" y="35283"/>
                  </a:lnTo>
                  <a:lnTo>
                    <a:pt x="34683" y="38169"/>
                  </a:lnTo>
                  <a:lnTo>
                    <a:pt x="35721" y="41799"/>
                  </a:lnTo>
                  <a:lnTo>
                    <a:pt x="36622" y="45989"/>
                  </a:lnTo>
                  <a:lnTo>
                    <a:pt x="37278" y="50830"/>
                  </a:lnTo>
                  <a:lnTo>
                    <a:pt x="37687" y="56136"/>
                  </a:lnTo>
                  <a:lnTo>
                    <a:pt x="37851" y="61908"/>
                  </a:lnTo>
                  <a:lnTo>
                    <a:pt x="37687" y="67866"/>
                  </a:lnTo>
                  <a:lnTo>
                    <a:pt x="37278" y="73173"/>
                  </a:lnTo>
                  <a:lnTo>
                    <a:pt x="36622" y="78013"/>
                  </a:lnTo>
                  <a:lnTo>
                    <a:pt x="35721" y="82203"/>
                  </a:lnTo>
                  <a:lnTo>
                    <a:pt x="34683" y="85833"/>
                  </a:lnTo>
                  <a:lnTo>
                    <a:pt x="33400" y="88719"/>
                  </a:lnTo>
                  <a:lnTo>
                    <a:pt x="32034" y="90861"/>
                  </a:lnTo>
                  <a:lnTo>
                    <a:pt x="30532" y="92350"/>
                  </a:lnTo>
                  <a:lnTo>
                    <a:pt x="28948" y="92723"/>
                  </a:lnTo>
                  <a:lnTo>
                    <a:pt x="27364" y="92350"/>
                  </a:lnTo>
                  <a:lnTo>
                    <a:pt x="25835" y="90861"/>
                  </a:lnTo>
                  <a:lnTo>
                    <a:pt x="24469" y="88719"/>
                  </a:lnTo>
                  <a:lnTo>
                    <a:pt x="23240" y="85833"/>
                  </a:lnTo>
                  <a:lnTo>
                    <a:pt x="22175" y="82203"/>
                  </a:lnTo>
                  <a:lnTo>
                    <a:pt x="21274" y="78013"/>
                  </a:lnTo>
                  <a:lnTo>
                    <a:pt x="20646" y="73173"/>
                  </a:lnTo>
                  <a:lnTo>
                    <a:pt x="20236" y="67866"/>
                  </a:lnTo>
                  <a:lnTo>
                    <a:pt x="20072" y="61908"/>
                  </a:lnTo>
                  <a:lnTo>
                    <a:pt x="20236" y="56136"/>
                  </a:lnTo>
                  <a:lnTo>
                    <a:pt x="20646" y="50830"/>
                  </a:lnTo>
                  <a:lnTo>
                    <a:pt x="21274" y="45989"/>
                  </a:lnTo>
                  <a:lnTo>
                    <a:pt x="22175" y="41799"/>
                  </a:lnTo>
                  <a:lnTo>
                    <a:pt x="23240" y="38169"/>
                  </a:lnTo>
                  <a:lnTo>
                    <a:pt x="24469" y="35283"/>
                  </a:lnTo>
                  <a:lnTo>
                    <a:pt x="25835" y="33141"/>
                  </a:lnTo>
                  <a:lnTo>
                    <a:pt x="27364" y="31838"/>
                  </a:lnTo>
                  <a:lnTo>
                    <a:pt x="28948" y="31466"/>
                  </a:lnTo>
                  <a:close/>
                  <a:moveTo>
                    <a:pt x="13436" y="9961"/>
                  </a:moveTo>
                  <a:lnTo>
                    <a:pt x="15293" y="10333"/>
                  </a:lnTo>
                  <a:lnTo>
                    <a:pt x="16986" y="10985"/>
                  </a:lnTo>
                  <a:lnTo>
                    <a:pt x="18488" y="12288"/>
                  </a:lnTo>
                  <a:lnTo>
                    <a:pt x="19799" y="14243"/>
                  </a:lnTo>
                  <a:lnTo>
                    <a:pt x="19799" y="26439"/>
                  </a:lnTo>
                  <a:lnTo>
                    <a:pt x="18680" y="24018"/>
                  </a:lnTo>
                  <a:lnTo>
                    <a:pt x="17478" y="22249"/>
                  </a:lnTo>
                  <a:lnTo>
                    <a:pt x="16140" y="20946"/>
                  </a:lnTo>
                  <a:lnTo>
                    <a:pt x="14774" y="20108"/>
                  </a:lnTo>
                  <a:lnTo>
                    <a:pt x="13190" y="19922"/>
                  </a:lnTo>
                  <a:lnTo>
                    <a:pt x="11552" y="20294"/>
                  </a:lnTo>
                  <a:lnTo>
                    <a:pt x="9995" y="21318"/>
                  </a:lnTo>
                  <a:lnTo>
                    <a:pt x="8575" y="23180"/>
                  </a:lnTo>
                  <a:lnTo>
                    <a:pt x="7319" y="25508"/>
                  </a:lnTo>
                  <a:lnTo>
                    <a:pt x="6144" y="28580"/>
                  </a:lnTo>
                  <a:lnTo>
                    <a:pt x="5188" y="32211"/>
                  </a:lnTo>
                  <a:lnTo>
                    <a:pt x="4451" y="36586"/>
                  </a:lnTo>
                  <a:lnTo>
                    <a:pt x="3878" y="41241"/>
                  </a:lnTo>
                  <a:lnTo>
                    <a:pt x="3495" y="46547"/>
                  </a:lnTo>
                  <a:lnTo>
                    <a:pt x="3386" y="52133"/>
                  </a:lnTo>
                  <a:lnTo>
                    <a:pt x="3495" y="58091"/>
                  </a:lnTo>
                  <a:lnTo>
                    <a:pt x="3932" y="63304"/>
                  </a:lnTo>
                  <a:lnTo>
                    <a:pt x="4615" y="68238"/>
                  </a:lnTo>
                  <a:lnTo>
                    <a:pt x="5571" y="72614"/>
                  </a:lnTo>
                  <a:lnTo>
                    <a:pt x="6663" y="76245"/>
                  </a:lnTo>
                  <a:lnTo>
                    <a:pt x="8001" y="79131"/>
                  </a:lnTo>
                  <a:lnTo>
                    <a:pt x="9531" y="81272"/>
                  </a:lnTo>
                  <a:lnTo>
                    <a:pt x="11169" y="82761"/>
                  </a:lnTo>
                  <a:lnTo>
                    <a:pt x="12972" y="83227"/>
                  </a:lnTo>
                  <a:lnTo>
                    <a:pt x="14337" y="82948"/>
                  </a:lnTo>
                  <a:lnTo>
                    <a:pt x="15730" y="82389"/>
                  </a:lnTo>
                  <a:lnTo>
                    <a:pt x="16986" y="81272"/>
                  </a:lnTo>
                  <a:lnTo>
                    <a:pt x="18215" y="79689"/>
                  </a:lnTo>
                  <a:lnTo>
                    <a:pt x="18680" y="82948"/>
                  </a:lnTo>
                  <a:lnTo>
                    <a:pt x="19226" y="85833"/>
                  </a:lnTo>
                  <a:lnTo>
                    <a:pt x="19908" y="88347"/>
                  </a:lnTo>
                  <a:lnTo>
                    <a:pt x="18270" y="90302"/>
                  </a:lnTo>
                  <a:lnTo>
                    <a:pt x="16577" y="91978"/>
                  </a:lnTo>
                  <a:lnTo>
                    <a:pt x="14829" y="92909"/>
                  </a:lnTo>
                  <a:lnTo>
                    <a:pt x="13026" y="93002"/>
                  </a:lnTo>
                  <a:lnTo>
                    <a:pt x="10951" y="92723"/>
                  </a:lnTo>
                  <a:lnTo>
                    <a:pt x="9012" y="91419"/>
                  </a:lnTo>
                  <a:lnTo>
                    <a:pt x="7264" y="89278"/>
                  </a:lnTo>
                  <a:lnTo>
                    <a:pt x="5625" y="86485"/>
                  </a:lnTo>
                  <a:lnTo>
                    <a:pt x="4178" y="83041"/>
                  </a:lnTo>
                  <a:lnTo>
                    <a:pt x="2976" y="79131"/>
                  </a:lnTo>
                  <a:lnTo>
                    <a:pt x="1911" y="74569"/>
                  </a:lnTo>
                  <a:lnTo>
                    <a:pt x="1119" y="69542"/>
                  </a:lnTo>
                  <a:lnTo>
                    <a:pt x="491" y="64049"/>
                  </a:lnTo>
                  <a:lnTo>
                    <a:pt x="109" y="58277"/>
                  </a:lnTo>
                  <a:lnTo>
                    <a:pt x="0" y="52133"/>
                  </a:lnTo>
                  <a:lnTo>
                    <a:pt x="109" y="45430"/>
                  </a:lnTo>
                  <a:lnTo>
                    <a:pt x="546" y="39286"/>
                  </a:lnTo>
                  <a:lnTo>
                    <a:pt x="1174" y="33514"/>
                  </a:lnTo>
                  <a:lnTo>
                    <a:pt x="2075" y="28207"/>
                  </a:lnTo>
                  <a:lnTo>
                    <a:pt x="3113" y="23739"/>
                  </a:lnTo>
                  <a:lnTo>
                    <a:pt x="4451" y="19550"/>
                  </a:lnTo>
                  <a:lnTo>
                    <a:pt x="5926" y="16291"/>
                  </a:lnTo>
                  <a:lnTo>
                    <a:pt x="7564" y="13591"/>
                  </a:lnTo>
                  <a:lnTo>
                    <a:pt x="9367" y="11543"/>
                  </a:lnTo>
                  <a:lnTo>
                    <a:pt x="11333" y="10333"/>
                  </a:lnTo>
                  <a:lnTo>
                    <a:pt x="13436" y="9961"/>
                  </a:lnTo>
                  <a:close/>
                  <a:moveTo>
                    <a:pt x="111643" y="0"/>
                  </a:moveTo>
                  <a:lnTo>
                    <a:pt x="114865" y="0"/>
                  </a:lnTo>
                  <a:lnTo>
                    <a:pt x="114756" y="17688"/>
                  </a:lnTo>
                  <a:lnTo>
                    <a:pt x="114701" y="35283"/>
                  </a:lnTo>
                  <a:lnTo>
                    <a:pt x="114701" y="53250"/>
                  </a:lnTo>
                  <a:lnTo>
                    <a:pt x="114811" y="70938"/>
                  </a:lnTo>
                  <a:lnTo>
                    <a:pt x="114920" y="74383"/>
                  </a:lnTo>
                  <a:lnTo>
                    <a:pt x="115138" y="77083"/>
                  </a:lnTo>
                  <a:lnTo>
                    <a:pt x="115439" y="79317"/>
                  </a:lnTo>
                  <a:lnTo>
                    <a:pt x="115876" y="80713"/>
                  </a:lnTo>
                  <a:lnTo>
                    <a:pt x="116395" y="81644"/>
                  </a:lnTo>
                  <a:lnTo>
                    <a:pt x="116941" y="82389"/>
                  </a:lnTo>
                  <a:lnTo>
                    <a:pt x="117569" y="82575"/>
                  </a:lnTo>
                  <a:lnTo>
                    <a:pt x="118252" y="82761"/>
                  </a:lnTo>
                  <a:lnTo>
                    <a:pt x="119098" y="82389"/>
                  </a:lnTo>
                  <a:lnTo>
                    <a:pt x="120000" y="81644"/>
                  </a:lnTo>
                  <a:lnTo>
                    <a:pt x="120000" y="91233"/>
                  </a:lnTo>
                  <a:lnTo>
                    <a:pt x="119481" y="91605"/>
                  </a:lnTo>
                  <a:lnTo>
                    <a:pt x="118825" y="91978"/>
                  </a:lnTo>
                  <a:lnTo>
                    <a:pt x="118088" y="92164"/>
                  </a:lnTo>
                  <a:lnTo>
                    <a:pt x="117350" y="92350"/>
                  </a:lnTo>
                  <a:lnTo>
                    <a:pt x="116395" y="92164"/>
                  </a:lnTo>
                  <a:lnTo>
                    <a:pt x="115439" y="91233"/>
                  </a:lnTo>
                  <a:lnTo>
                    <a:pt x="114592" y="90116"/>
                  </a:lnTo>
                  <a:lnTo>
                    <a:pt x="113800" y="88347"/>
                  </a:lnTo>
                  <a:lnTo>
                    <a:pt x="113172" y="86020"/>
                  </a:lnTo>
                  <a:lnTo>
                    <a:pt x="112598" y="83227"/>
                  </a:lnTo>
                  <a:lnTo>
                    <a:pt x="112216" y="79968"/>
                  </a:lnTo>
                  <a:lnTo>
                    <a:pt x="111943" y="76058"/>
                  </a:lnTo>
                  <a:lnTo>
                    <a:pt x="111861" y="71683"/>
                  </a:lnTo>
                  <a:lnTo>
                    <a:pt x="111861" y="61349"/>
                  </a:lnTo>
                  <a:lnTo>
                    <a:pt x="111861" y="52133"/>
                  </a:lnTo>
                  <a:lnTo>
                    <a:pt x="111861" y="43941"/>
                  </a:lnTo>
                  <a:lnTo>
                    <a:pt x="111861" y="36772"/>
                  </a:lnTo>
                  <a:lnTo>
                    <a:pt x="111807" y="30535"/>
                  </a:lnTo>
                  <a:lnTo>
                    <a:pt x="111807" y="24949"/>
                  </a:lnTo>
                  <a:lnTo>
                    <a:pt x="111807" y="20108"/>
                  </a:lnTo>
                  <a:lnTo>
                    <a:pt x="111752" y="15919"/>
                  </a:lnTo>
                  <a:lnTo>
                    <a:pt x="111752" y="12102"/>
                  </a:lnTo>
                  <a:lnTo>
                    <a:pt x="111697" y="8657"/>
                  </a:lnTo>
                  <a:lnTo>
                    <a:pt x="111697" y="5585"/>
                  </a:lnTo>
                  <a:lnTo>
                    <a:pt x="111643" y="2699"/>
                  </a:lnTo>
                  <a:lnTo>
                    <a:pt x="111643" y="0"/>
                  </a:lnTo>
                  <a:close/>
                </a:path>
              </a:pathLst>
            </a:custGeom>
            <a:solidFill>
              <a:srgbClr val="9CEAE9"/>
            </a:solidFill>
            <a:ln>
              <a:noFill/>
            </a:ln>
          </p:spPr>
          <p:txBody>
            <a:bodyPr lIns="68575" tIns="34275" rIns="68575" bIns="34275" anchor="t" anchorCtr="0">
              <a:noAutofit/>
            </a:bodyPr>
            <a:lstStyle/>
            <a:p>
              <a:pPr marL="0" marR="0" lvl="0" indent="0" algn="l" rtl="0">
                <a:spcBef>
                  <a:spcPts val="0"/>
                </a:spcBef>
                <a:spcAft>
                  <a:spcPts val="0"/>
                </a:spcAft>
                <a:buNone/>
              </a:pPr>
              <a:endParaRPr sz="1867">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970879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Inner slides 4">
    <p:spTree>
      <p:nvGrpSpPr>
        <p:cNvPr id="1" name="Shape 153"/>
        <p:cNvGrpSpPr/>
        <p:nvPr/>
      </p:nvGrpSpPr>
      <p:grpSpPr>
        <a:xfrm>
          <a:off x="0" y="0"/>
          <a:ext cx="0" cy="0"/>
          <a:chOff x="0" y="0"/>
          <a:chExt cx="0" cy="0"/>
        </a:xfrm>
      </p:grpSpPr>
      <p:pic>
        <p:nvPicPr>
          <p:cNvPr id="154" name="Shape 154" descr="presentation_gradient.png"/>
          <p:cNvPicPr preferRelativeResize="0"/>
          <p:nvPr/>
        </p:nvPicPr>
        <p:blipFill>
          <a:blip r:embed="rId2">
            <a:alphaModFix/>
          </a:blip>
          <a:stretch>
            <a:fillRect/>
          </a:stretch>
        </p:blipFill>
        <p:spPr>
          <a:xfrm>
            <a:off x="-38100" y="-26874"/>
            <a:ext cx="12268199" cy="1135175"/>
          </a:xfrm>
          <a:prstGeom prst="rect">
            <a:avLst/>
          </a:prstGeom>
          <a:noFill/>
          <a:ln>
            <a:noFill/>
          </a:ln>
        </p:spPr>
      </p:pic>
      <p:pic>
        <p:nvPicPr>
          <p:cNvPr id="155" name="Shape 155" descr="presentation_logomark.png"/>
          <p:cNvPicPr preferRelativeResize="0"/>
          <p:nvPr/>
        </p:nvPicPr>
        <p:blipFill>
          <a:blip r:embed="rId3">
            <a:alphaModFix/>
          </a:blip>
          <a:stretch>
            <a:fillRect/>
          </a:stretch>
        </p:blipFill>
        <p:spPr>
          <a:xfrm>
            <a:off x="11468633" y="6427404"/>
            <a:ext cx="206471" cy="203136"/>
          </a:xfrm>
          <a:prstGeom prst="rect">
            <a:avLst/>
          </a:prstGeom>
          <a:noFill/>
          <a:ln>
            <a:noFill/>
          </a:ln>
        </p:spPr>
      </p:pic>
    </p:spTree>
    <p:extLst>
      <p:ext uri="{BB962C8B-B14F-4D97-AF65-F5344CB8AC3E}">
        <p14:creationId xmlns:p14="http://schemas.microsoft.com/office/powerpoint/2010/main" val="596055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609600" y="274637"/>
            <a:ext cx="10972800" cy="1143200"/>
          </a:xfrm>
          <a:prstGeom prst="rect">
            <a:avLst/>
          </a:prstGeom>
          <a:noFill/>
          <a:ln>
            <a:noFill/>
          </a:ln>
        </p:spPr>
        <p:txBody>
          <a:bodyPr lIns="91425" tIns="91425" rIns="91425" bIns="91425" anchor="b" anchorCtr="0"/>
          <a:lstStyle>
            <a:lvl1pPr lvl="0" algn="l" rtl="0">
              <a:spcBef>
                <a:spcPts val="0"/>
              </a:spcBef>
              <a:buSzPct val="100000"/>
              <a:buFont typeface="Arial"/>
              <a:buNone/>
              <a:defRPr sz="4800" b="1">
                <a:solidFill>
                  <a:schemeClr val="dk1"/>
                </a:solidFill>
                <a:latin typeface="Arial"/>
                <a:ea typeface="Arial"/>
                <a:cs typeface="Arial"/>
                <a:sym typeface="Arial"/>
              </a:defRPr>
            </a:lvl1pPr>
            <a:lvl2pPr lvl="1" algn="l" rtl="0">
              <a:spcBef>
                <a:spcPts val="0"/>
              </a:spcBef>
              <a:buSzPct val="100000"/>
              <a:buFont typeface="Arial"/>
              <a:buNone/>
              <a:defRPr sz="4800" b="1">
                <a:solidFill>
                  <a:schemeClr val="dk1"/>
                </a:solidFill>
                <a:latin typeface="Arial"/>
                <a:ea typeface="Arial"/>
                <a:cs typeface="Arial"/>
                <a:sym typeface="Arial"/>
              </a:defRPr>
            </a:lvl2pPr>
            <a:lvl3pPr lvl="2" algn="l" rtl="0">
              <a:spcBef>
                <a:spcPts val="0"/>
              </a:spcBef>
              <a:buSzPct val="100000"/>
              <a:buFont typeface="Arial"/>
              <a:buNone/>
              <a:defRPr sz="4800" b="1">
                <a:solidFill>
                  <a:schemeClr val="dk1"/>
                </a:solidFill>
                <a:latin typeface="Arial"/>
                <a:ea typeface="Arial"/>
                <a:cs typeface="Arial"/>
                <a:sym typeface="Arial"/>
              </a:defRPr>
            </a:lvl3pPr>
            <a:lvl4pPr lvl="3" algn="l" rtl="0">
              <a:spcBef>
                <a:spcPts val="0"/>
              </a:spcBef>
              <a:buSzPct val="100000"/>
              <a:buFont typeface="Arial"/>
              <a:buNone/>
              <a:defRPr sz="4800" b="1">
                <a:solidFill>
                  <a:schemeClr val="dk1"/>
                </a:solidFill>
                <a:latin typeface="Arial"/>
                <a:ea typeface="Arial"/>
                <a:cs typeface="Arial"/>
                <a:sym typeface="Arial"/>
              </a:defRPr>
            </a:lvl4pPr>
            <a:lvl5pPr lvl="4" algn="l" rtl="0">
              <a:spcBef>
                <a:spcPts val="0"/>
              </a:spcBef>
              <a:buSzPct val="100000"/>
              <a:buFont typeface="Arial"/>
              <a:buNone/>
              <a:defRPr sz="4800" b="1">
                <a:solidFill>
                  <a:schemeClr val="dk1"/>
                </a:solidFill>
                <a:latin typeface="Arial"/>
                <a:ea typeface="Arial"/>
                <a:cs typeface="Arial"/>
                <a:sym typeface="Arial"/>
              </a:defRPr>
            </a:lvl5pPr>
            <a:lvl6pPr lvl="5" algn="l" rtl="0">
              <a:spcBef>
                <a:spcPts val="0"/>
              </a:spcBef>
              <a:buSzPct val="100000"/>
              <a:buFont typeface="Arial"/>
              <a:buNone/>
              <a:defRPr sz="4800" b="1">
                <a:solidFill>
                  <a:schemeClr val="dk1"/>
                </a:solidFill>
                <a:latin typeface="Arial"/>
                <a:ea typeface="Arial"/>
                <a:cs typeface="Arial"/>
                <a:sym typeface="Arial"/>
              </a:defRPr>
            </a:lvl6pPr>
            <a:lvl7pPr lvl="6" algn="l" rtl="0">
              <a:spcBef>
                <a:spcPts val="0"/>
              </a:spcBef>
              <a:buSzPct val="100000"/>
              <a:buFont typeface="Arial"/>
              <a:buNone/>
              <a:defRPr sz="4800" b="1">
                <a:solidFill>
                  <a:schemeClr val="dk1"/>
                </a:solidFill>
                <a:latin typeface="Arial"/>
                <a:ea typeface="Arial"/>
                <a:cs typeface="Arial"/>
                <a:sym typeface="Arial"/>
              </a:defRPr>
            </a:lvl7pPr>
            <a:lvl8pPr lvl="7" algn="l" rtl="0">
              <a:spcBef>
                <a:spcPts val="0"/>
              </a:spcBef>
              <a:buSzPct val="100000"/>
              <a:buFont typeface="Arial"/>
              <a:buNone/>
              <a:defRPr sz="4800" b="1">
                <a:solidFill>
                  <a:schemeClr val="dk1"/>
                </a:solidFill>
                <a:latin typeface="Arial"/>
                <a:ea typeface="Arial"/>
                <a:cs typeface="Arial"/>
                <a:sym typeface="Arial"/>
              </a:defRPr>
            </a:lvl8pPr>
            <a:lvl9pPr lvl="8" algn="l" rtl="0">
              <a:spcBef>
                <a:spcPts val="0"/>
              </a:spcBef>
              <a:buSzPct val="100000"/>
              <a:buFont typeface="Arial"/>
              <a:buNone/>
              <a:defRPr sz="4800" b="1">
                <a:solidFill>
                  <a:schemeClr val="dk1"/>
                </a:solidFill>
                <a:latin typeface="Arial"/>
                <a:ea typeface="Arial"/>
                <a:cs typeface="Arial"/>
                <a:sym typeface="Arial"/>
              </a:defRPr>
            </a:lvl9pPr>
          </a:lstStyle>
          <a:p>
            <a:endParaRPr/>
          </a:p>
        </p:txBody>
      </p:sp>
      <p:sp>
        <p:nvSpPr>
          <p:cNvPr id="164" name="Shape 164"/>
          <p:cNvSpPr txBox="1">
            <a:spLocks noGrp="1"/>
          </p:cNvSpPr>
          <p:nvPr>
            <p:ph type="body" idx="1"/>
          </p:nvPr>
        </p:nvSpPr>
        <p:spPr>
          <a:xfrm>
            <a:off x="609600" y="1600200"/>
            <a:ext cx="10972800" cy="4967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2400"/>
            </a:lvl5pPr>
            <a:lvl6pPr lvl="5" rtl="0">
              <a:spcBef>
                <a:spcPts val="0"/>
              </a:spcBef>
              <a:defRPr sz="2400"/>
            </a:lvl6pPr>
            <a:lvl7pPr lvl="6" rtl="0">
              <a:spcBef>
                <a:spcPts val="0"/>
              </a:spcBef>
              <a:defRPr sz="2400"/>
            </a:lvl7pPr>
            <a:lvl8pPr lvl="7" rtl="0">
              <a:spcBef>
                <a:spcPts val="0"/>
              </a:spcBef>
              <a:defRPr sz="2400"/>
            </a:lvl8pPr>
            <a:lvl9pPr lvl="8" rtl="0">
              <a:spcBef>
                <a:spcPts val="0"/>
              </a:spcBef>
              <a:defRPr sz="2400"/>
            </a:lvl9pPr>
          </a:lstStyle>
          <a:p>
            <a:endParaRPr/>
          </a:p>
        </p:txBody>
      </p:sp>
    </p:spTree>
    <p:extLst>
      <p:ext uri="{BB962C8B-B14F-4D97-AF65-F5344CB8AC3E}">
        <p14:creationId xmlns:p14="http://schemas.microsoft.com/office/powerpoint/2010/main" val="425663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157D-253C-46EF-BAF6-5881EDCECD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C85C9F-9A27-46FF-A36A-2D7CA7A076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E99C70-1983-4771-9765-01883BA271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D49E71-27E3-4CA9-A4CB-FED2239062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FF2815-4E8E-46EC-9046-11F67E8F9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BD5A8-0B73-4A60-9ADD-07AF1F2F8039}"/>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8" name="Footer Placeholder 7">
            <a:extLst>
              <a:ext uri="{FF2B5EF4-FFF2-40B4-BE49-F238E27FC236}">
                <a16:creationId xmlns:a16="http://schemas.microsoft.com/office/drawing/2014/main" id="{02AF0984-D7FC-429B-A060-20C2522A9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5122CF-A4BB-42BA-9EFA-B08BCC2CCB00}"/>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34369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6E89-73C1-4DB6-98E3-FCE4D490B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A2448E-F048-4901-95A5-08E50ED70D85}"/>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4" name="Footer Placeholder 3">
            <a:extLst>
              <a:ext uri="{FF2B5EF4-FFF2-40B4-BE49-F238E27FC236}">
                <a16:creationId xmlns:a16="http://schemas.microsoft.com/office/drawing/2014/main" id="{2F06ABE8-5BD1-4064-9687-CF1CDBE25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52A2E6-0D82-48D7-9915-2A755E34326A}"/>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191564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AB53A-6879-407D-B18E-6A2AFE9CECFF}"/>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3" name="Footer Placeholder 2">
            <a:extLst>
              <a:ext uri="{FF2B5EF4-FFF2-40B4-BE49-F238E27FC236}">
                <a16:creationId xmlns:a16="http://schemas.microsoft.com/office/drawing/2014/main" id="{D53E6666-64AE-4339-B9AC-B2EE4C7B1F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C37B8C-D6D8-4E58-A035-5F0AB137127F}"/>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319572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16E67-D7BC-415E-9615-859E394D7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BB08D3-297A-451E-9F1D-0586BD27A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1C6192-E296-4C2C-B9F3-F04684928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FDE0DC-27D8-4BC0-BFF3-72665494E3DA}"/>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6" name="Footer Placeholder 5">
            <a:extLst>
              <a:ext uri="{FF2B5EF4-FFF2-40B4-BE49-F238E27FC236}">
                <a16:creationId xmlns:a16="http://schemas.microsoft.com/office/drawing/2014/main" id="{D4FD0511-FC65-427E-BAD4-6B09AFBF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28F97-9C8E-4CD9-A0FA-C09020B305B6}"/>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3698851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D4B65-B8D3-4968-AB15-D623A2E94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28137-ADA3-4905-A770-C1BE418156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DA5270-869A-45A2-A1F9-37F450006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C2F6C2-4E66-426D-B493-3781541D02F9}"/>
              </a:ext>
            </a:extLst>
          </p:cNvPr>
          <p:cNvSpPr>
            <a:spLocks noGrp="1"/>
          </p:cNvSpPr>
          <p:nvPr>
            <p:ph type="dt" sz="half" idx="10"/>
          </p:nvPr>
        </p:nvSpPr>
        <p:spPr/>
        <p:txBody>
          <a:bodyPr/>
          <a:lstStyle/>
          <a:p>
            <a:fld id="{9382B673-FC4A-4198-B9FA-C921FD6873BC}" type="datetimeFigureOut">
              <a:rPr lang="en-US" smtClean="0"/>
              <a:t>5/10/2018</a:t>
            </a:fld>
            <a:endParaRPr lang="en-US"/>
          </a:p>
        </p:txBody>
      </p:sp>
      <p:sp>
        <p:nvSpPr>
          <p:cNvPr id="6" name="Footer Placeholder 5">
            <a:extLst>
              <a:ext uri="{FF2B5EF4-FFF2-40B4-BE49-F238E27FC236}">
                <a16:creationId xmlns:a16="http://schemas.microsoft.com/office/drawing/2014/main" id="{76B12D36-68C3-4A63-B583-9C8BEBA7E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C7010-9FC8-446B-A9B9-967D1DD27D23}"/>
              </a:ext>
            </a:extLst>
          </p:cNvPr>
          <p:cNvSpPr>
            <a:spLocks noGrp="1"/>
          </p:cNvSpPr>
          <p:nvPr>
            <p:ph type="sldNum" sz="quarter" idx="12"/>
          </p:nvPr>
        </p:nvSpPr>
        <p:spPr/>
        <p:txBody>
          <a:bodyPr/>
          <a:lstStyle/>
          <a:p>
            <a:fld id="{6FCBB1D6-7BC8-4726-B93E-4F4D57021C67}" type="slidenum">
              <a:rPr lang="en-US" smtClean="0"/>
              <a:t>‹#›</a:t>
            </a:fld>
            <a:endParaRPr lang="en-US"/>
          </a:p>
        </p:txBody>
      </p:sp>
    </p:spTree>
    <p:extLst>
      <p:ext uri="{BB962C8B-B14F-4D97-AF65-F5344CB8AC3E}">
        <p14:creationId xmlns:p14="http://schemas.microsoft.com/office/powerpoint/2010/main" val="400897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EDB76-619D-4669-992F-8BCE98499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0C110-4652-4F2C-A8C3-09BBF3A5F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CFF23-7946-4C84-AD82-FD6FD9D932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2B673-FC4A-4198-B9FA-C921FD6873BC}" type="datetimeFigureOut">
              <a:rPr lang="en-US" smtClean="0"/>
              <a:t>5/10/2018</a:t>
            </a:fld>
            <a:endParaRPr lang="en-US"/>
          </a:p>
        </p:txBody>
      </p:sp>
      <p:sp>
        <p:nvSpPr>
          <p:cNvPr id="5" name="Footer Placeholder 4">
            <a:extLst>
              <a:ext uri="{FF2B5EF4-FFF2-40B4-BE49-F238E27FC236}">
                <a16:creationId xmlns:a16="http://schemas.microsoft.com/office/drawing/2014/main" id="{DD6329AF-52AC-42DC-B81D-F82C0CC52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EEBB1-2CDA-41BD-8A7F-2B5C7FDBA3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BB1D6-7BC8-4726-B93E-4F4D57021C67}" type="slidenum">
              <a:rPr lang="en-US" smtClean="0"/>
              <a:t>‹#›</a:t>
            </a:fld>
            <a:endParaRPr lang="en-US"/>
          </a:p>
        </p:txBody>
      </p:sp>
    </p:spTree>
    <p:extLst>
      <p:ext uri="{BB962C8B-B14F-4D97-AF65-F5344CB8AC3E}">
        <p14:creationId xmlns:p14="http://schemas.microsoft.com/office/powerpoint/2010/main" val="3984170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549" y="1563275"/>
            <a:ext cx="10502800" cy="2776000"/>
          </a:xfrm>
          <a:prstGeom prst="rect">
            <a:avLst/>
          </a:prstGeom>
          <a:noFill/>
          <a:ln>
            <a:noFill/>
          </a:ln>
        </p:spPr>
        <p:txBody>
          <a:bodyPr lIns="34275" tIns="34275" rIns="34275" bIns="34275" anchor="t" anchorCtr="0"/>
          <a:lstStyle>
            <a:lvl1pPr marL="0" marR="0" lvl="0" indent="0"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1pPr>
            <a:lvl2pPr marL="0" marR="0" lvl="1" indent="889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2pPr>
            <a:lvl3pPr marL="0" marR="0" lvl="2" indent="1778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3pPr>
            <a:lvl4pPr marL="0" marR="0" lvl="3" indent="2540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4pPr>
            <a:lvl5pPr marL="0" marR="0" lvl="4" indent="3429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5pPr>
            <a:lvl6pPr marL="0" marR="0" lvl="5" indent="4318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6pPr>
            <a:lvl7pPr marL="0" marR="0" lvl="6" indent="5207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7pPr>
            <a:lvl8pPr marL="0" marR="0" lvl="7" indent="6096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8pPr>
            <a:lvl9pPr marL="0" marR="0" lvl="8" indent="685800" algn="ctr" rtl="0">
              <a:lnSpc>
                <a:spcPct val="100000"/>
              </a:lnSpc>
              <a:spcBef>
                <a:spcPts val="0"/>
              </a:spcBef>
              <a:spcAft>
                <a:spcPts val="0"/>
              </a:spcAft>
              <a:buClr>
                <a:srgbClr val="000000"/>
              </a:buClr>
              <a:buSzPct val="100000"/>
              <a:buFont typeface="Roboto Slab"/>
              <a:buNone/>
              <a:defRPr sz="4600" b="0" i="0" u="none" strike="noStrike" cap="none">
                <a:solidFill>
                  <a:srgbClr val="000000"/>
                </a:solidFill>
                <a:latin typeface="Roboto Slab"/>
                <a:ea typeface="Roboto Slab"/>
                <a:cs typeface="Roboto Slab"/>
                <a:sym typeface="Roboto Slab"/>
              </a:defRPr>
            </a:lvl9pPr>
          </a:lstStyle>
          <a:p>
            <a:endParaRPr/>
          </a:p>
        </p:txBody>
      </p:sp>
      <p:sp>
        <p:nvSpPr>
          <p:cNvPr id="7" name="Shape 7"/>
          <p:cNvSpPr txBox="1">
            <a:spLocks noGrp="1"/>
          </p:cNvSpPr>
          <p:nvPr>
            <p:ph type="sldNum" idx="12"/>
          </p:nvPr>
        </p:nvSpPr>
        <p:spPr>
          <a:xfrm>
            <a:off x="11617928" y="6540500"/>
            <a:ext cx="226800" cy="234800"/>
          </a:xfrm>
          <a:prstGeom prst="rect">
            <a:avLst/>
          </a:prstGeom>
          <a:noFill/>
          <a:ln>
            <a:noFill/>
          </a:ln>
        </p:spPr>
        <p:txBody>
          <a:bodyPr lIns="19050" tIns="19050" rIns="19050" bIns="19050" anchor="t" anchorCtr="0">
            <a:noAutofit/>
          </a:bodyPr>
          <a:lstStyle/>
          <a:p>
            <a:pPr algn="ctr">
              <a:buClr>
                <a:srgbClr val="000000"/>
              </a:buClr>
              <a:buSzPct val="25000"/>
            </a:pPr>
            <a:fld id="{00000000-1234-1234-1234-123412341234}" type="slidenum">
              <a:rPr lang="en" sz="1200" smtClean="0">
                <a:solidFill>
                  <a:srgbClr val="3DB5AD"/>
                </a:solidFill>
              </a:rPr>
              <a:pPr algn="ctr">
                <a:buClr>
                  <a:srgbClr val="000000"/>
                </a:buClr>
                <a:buSzPct val="25000"/>
              </a:pPr>
              <a:t>‹#›</a:t>
            </a:fld>
            <a:endParaRPr lang="en" sz="1200">
              <a:solidFill>
                <a:srgbClr val="3DB5AD"/>
              </a:solidFill>
            </a:endParaRPr>
          </a:p>
        </p:txBody>
      </p:sp>
    </p:spTree>
    <p:extLst>
      <p:ext uri="{BB962C8B-B14F-4D97-AF65-F5344CB8AC3E}">
        <p14:creationId xmlns:p14="http://schemas.microsoft.com/office/powerpoint/2010/main" val="11794101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5.xml"/><Relationship Id="rId5" Type="http://schemas.openxmlformats.org/officeDocument/2006/relationships/image" Target="../media/image37.jpg"/><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0700D48D-C9AA-4000-A912-29A4FEA98A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5138" y="394887"/>
            <a:ext cx="5720862"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11">
            <a:extLst>
              <a:ext uri="{FF2B5EF4-FFF2-40B4-BE49-F238E27FC236}">
                <a16:creationId xmlns:a16="http://schemas.microsoft.com/office/drawing/2014/main" id="{4312C673-8179-457E-AD2A-D1FAE4CC961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4009" y="4201833"/>
            <a:ext cx="3400425"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8" name="Straight Connector 13">
            <a:extLst>
              <a:ext uri="{FF2B5EF4-FFF2-40B4-BE49-F238E27FC236}">
                <a16:creationId xmlns:a16="http://schemas.microsoft.com/office/drawing/2014/main" id="{805E69BC-D844-4AB5-9E35-ED458EE2965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184178" y="1874520"/>
            <a:ext cx="0" cy="310896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A192395-5108-412E-B9E7-9B86447B5683}"/>
              </a:ext>
            </a:extLst>
          </p:cNvPr>
          <p:cNvPicPr>
            <a:picLocks noChangeAspect="1"/>
          </p:cNvPicPr>
          <p:nvPr/>
        </p:nvPicPr>
        <p:blipFill>
          <a:blip r:embed="rId3"/>
          <a:stretch>
            <a:fillRect/>
          </a:stretch>
        </p:blipFill>
        <p:spPr>
          <a:xfrm>
            <a:off x="6479229" y="429171"/>
            <a:ext cx="5390093" cy="2570659"/>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274A1C51-A8FF-400B-9F02-A75794C79D2B}"/>
              </a:ext>
            </a:extLst>
          </p:cNvPr>
          <p:cNvPicPr>
            <a:picLocks noChangeAspect="1"/>
          </p:cNvPicPr>
          <p:nvPr/>
        </p:nvPicPr>
        <p:blipFill>
          <a:blip r:embed="rId4"/>
          <a:stretch>
            <a:fillRect/>
          </a:stretch>
        </p:blipFill>
        <p:spPr>
          <a:xfrm>
            <a:off x="7776872" y="3750733"/>
            <a:ext cx="2794807" cy="2794807"/>
          </a:xfrm>
          <a:prstGeom prst="rect">
            <a:avLst/>
          </a:prstGeom>
        </p:spPr>
      </p:pic>
      <p:sp>
        <p:nvSpPr>
          <p:cNvPr id="2" name="Title 1">
            <a:extLst>
              <a:ext uri="{FF2B5EF4-FFF2-40B4-BE49-F238E27FC236}">
                <a16:creationId xmlns:a16="http://schemas.microsoft.com/office/drawing/2014/main" id="{32B5D6BA-5B06-4B35-8F35-1EC453A59056}"/>
              </a:ext>
            </a:extLst>
          </p:cNvPr>
          <p:cNvSpPr>
            <a:spLocks noGrp="1"/>
          </p:cNvSpPr>
          <p:nvPr>
            <p:ph type="ctrTitle"/>
          </p:nvPr>
        </p:nvSpPr>
        <p:spPr>
          <a:xfrm>
            <a:off x="1018604" y="1053042"/>
            <a:ext cx="4458424" cy="3068357"/>
          </a:xfrm>
        </p:spPr>
        <p:txBody>
          <a:bodyPr>
            <a:normAutofit/>
          </a:bodyPr>
          <a:lstStyle/>
          <a:p>
            <a:pPr algn="l"/>
            <a:r>
              <a:rPr lang="tr-TR" sz="3800" dirty="0">
                <a:solidFill>
                  <a:srgbClr val="FFFFFF"/>
                </a:solidFill>
              </a:rPr>
              <a:t>Genişletilmiş </a:t>
            </a:r>
            <a:r>
              <a:rPr lang="tr-TR" sz="3800" dirty="0" err="1">
                <a:solidFill>
                  <a:srgbClr val="FFFFFF"/>
                </a:solidFill>
              </a:rPr>
              <a:t>Pan</a:t>
            </a:r>
            <a:r>
              <a:rPr lang="tr-TR" sz="3800" dirty="0">
                <a:solidFill>
                  <a:srgbClr val="FFFFFF"/>
                </a:solidFill>
              </a:rPr>
              <a:t>-Etnik Taşıyıcılık Paneli:</a:t>
            </a:r>
            <a:br>
              <a:rPr lang="tr-TR" sz="3800" dirty="0">
                <a:solidFill>
                  <a:srgbClr val="FFFFFF"/>
                </a:solidFill>
              </a:rPr>
            </a:br>
            <a:r>
              <a:rPr lang="tr-TR" sz="3800" dirty="0">
                <a:solidFill>
                  <a:srgbClr val="FFFFFF"/>
                </a:solidFill>
              </a:rPr>
              <a:t>Tüm çiftlere önermenin zamanı geldi mi?</a:t>
            </a:r>
            <a:endParaRPr lang="en-US" sz="3800" dirty="0">
              <a:solidFill>
                <a:srgbClr val="FFFFFF"/>
              </a:solidFill>
            </a:endParaRPr>
          </a:p>
        </p:txBody>
      </p:sp>
      <p:sp>
        <p:nvSpPr>
          <p:cNvPr id="3" name="Subtitle 2">
            <a:extLst>
              <a:ext uri="{FF2B5EF4-FFF2-40B4-BE49-F238E27FC236}">
                <a16:creationId xmlns:a16="http://schemas.microsoft.com/office/drawing/2014/main" id="{E669218A-2999-492D-911C-A04F668CDD04}"/>
              </a:ext>
            </a:extLst>
          </p:cNvPr>
          <p:cNvSpPr>
            <a:spLocks noGrp="1"/>
          </p:cNvSpPr>
          <p:nvPr>
            <p:ph type="subTitle" idx="1"/>
          </p:nvPr>
        </p:nvSpPr>
        <p:spPr>
          <a:xfrm>
            <a:off x="1018604" y="4292070"/>
            <a:ext cx="4458424" cy="1512888"/>
          </a:xfrm>
        </p:spPr>
        <p:txBody>
          <a:bodyPr>
            <a:normAutofit/>
          </a:bodyPr>
          <a:lstStyle/>
          <a:p>
            <a:pPr algn="l"/>
            <a:r>
              <a:rPr lang="tr-TR" sz="1700">
                <a:solidFill>
                  <a:srgbClr val="D11B4D"/>
                </a:solidFill>
              </a:rPr>
              <a:t>Doç. Dr. Murat ÖZEKİNCİ</a:t>
            </a:r>
          </a:p>
          <a:p>
            <a:pPr algn="l"/>
            <a:r>
              <a:rPr lang="tr-TR" sz="1700">
                <a:solidFill>
                  <a:srgbClr val="D11B4D"/>
                </a:solidFill>
              </a:rPr>
              <a:t>Akdeniz Üniversitesi Tıp Fakültesi</a:t>
            </a:r>
          </a:p>
          <a:p>
            <a:pPr algn="l"/>
            <a:r>
              <a:rPr lang="tr-TR" sz="1700">
                <a:solidFill>
                  <a:srgbClr val="D11B4D"/>
                </a:solidFill>
              </a:rPr>
              <a:t>Kadın Hastalıkları ve Doğum Anabilimdalı</a:t>
            </a:r>
          </a:p>
          <a:p>
            <a:pPr algn="l"/>
            <a:r>
              <a:rPr lang="tr-TR" sz="1700">
                <a:solidFill>
                  <a:srgbClr val="D11B4D"/>
                </a:solidFill>
              </a:rPr>
              <a:t>Üreme Endokrinolojisi ve İnfertilite Bilimdalı</a:t>
            </a:r>
            <a:endParaRPr lang="en-US" sz="1700">
              <a:solidFill>
                <a:srgbClr val="D11B4D"/>
              </a:solidFill>
            </a:endParaRPr>
          </a:p>
        </p:txBody>
      </p:sp>
    </p:spTree>
    <p:extLst>
      <p:ext uri="{BB962C8B-B14F-4D97-AF65-F5344CB8AC3E}">
        <p14:creationId xmlns:p14="http://schemas.microsoft.com/office/powerpoint/2010/main" val="366808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59656"/>
            <a:ext cx="12192000" cy="6458859"/>
          </a:xfrm>
          <a:prstGeom prst="rect">
            <a:avLst/>
          </a:prstGeom>
        </p:spPr>
      </p:pic>
    </p:spTree>
    <p:extLst>
      <p:ext uri="{BB962C8B-B14F-4D97-AF65-F5344CB8AC3E}">
        <p14:creationId xmlns:p14="http://schemas.microsoft.com/office/powerpoint/2010/main" val="423261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ECS</a:t>
            </a:r>
            <a:endParaRPr lang="tr-TR" b="1" dirty="0"/>
          </a:p>
        </p:txBody>
      </p:sp>
      <p:sp>
        <p:nvSpPr>
          <p:cNvPr id="3" name="İçerik Yer Tutucusu 2"/>
          <p:cNvSpPr>
            <a:spLocks noGrp="1"/>
          </p:cNvSpPr>
          <p:nvPr>
            <p:ph idx="1"/>
          </p:nvPr>
        </p:nvSpPr>
        <p:spPr/>
        <p:txBody>
          <a:bodyPr>
            <a:normAutofit lnSpcReduction="10000"/>
          </a:bodyPr>
          <a:lstStyle/>
          <a:p>
            <a:r>
              <a:rPr lang="tr-TR" dirty="0" smtClean="0"/>
              <a:t>Farklı etnik kökenlerden </a:t>
            </a:r>
            <a:r>
              <a:rPr lang="tr-TR" dirty="0" err="1" smtClean="0"/>
              <a:t>infertilite</a:t>
            </a:r>
            <a:r>
              <a:rPr lang="tr-TR" dirty="0" smtClean="0"/>
              <a:t>, kadın doğum ve genetik bölümlerinden </a:t>
            </a:r>
            <a:r>
              <a:rPr lang="tr-TR" dirty="0" err="1" smtClean="0"/>
              <a:t>refere</a:t>
            </a:r>
            <a:r>
              <a:rPr lang="tr-TR" dirty="0" smtClean="0"/>
              <a:t> edilen 23,453 birey ECS ile taranıyor.</a:t>
            </a:r>
          </a:p>
          <a:p>
            <a:r>
              <a:rPr lang="tr-TR" dirty="0" smtClean="0"/>
              <a:t>Bireylerin % 24 ü ciddi seyreden  96 resesif bozukluktan en az bir tanesi için taşıyıcı. Bireylerin % 5.2 si en az iki bozukluk için taşıyıcı.</a:t>
            </a:r>
          </a:p>
          <a:p>
            <a:r>
              <a:rPr lang="tr-TR" dirty="0" smtClean="0"/>
              <a:t>Teknoloji </a:t>
            </a:r>
            <a:r>
              <a:rPr lang="tr-TR" dirty="0"/>
              <a:t>(NGS) maliyetleri çok ucuzlattı ve bu süreç devam ediyor.</a:t>
            </a:r>
          </a:p>
          <a:p>
            <a:pPr marL="0" indent="0">
              <a:buNone/>
            </a:pPr>
            <a:r>
              <a:rPr lang="tr-TR" dirty="0"/>
              <a:t>(500 milyon $ </a:t>
            </a:r>
            <a:r>
              <a:rPr lang="tr-TR" dirty="0">
                <a:sym typeface="Wingdings" panose="05000000000000000000" pitchFamily="2" charset="2"/>
              </a:rPr>
              <a:t> 1000 $  Günümüzde 300-350 </a:t>
            </a:r>
            <a:r>
              <a:rPr lang="tr-TR" dirty="0" smtClean="0">
                <a:sym typeface="Wingdings" panose="05000000000000000000" pitchFamily="2" charset="2"/>
              </a:rPr>
              <a:t>$)</a:t>
            </a:r>
          </a:p>
          <a:p>
            <a:pPr marL="0" indent="0">
              <a:buNone/>
            </a:pPr>
            <a:r>
              <a:rPr lang="tr-TR" dirty="0"/>
              <a:t>Bu testlerde her bir bozukluğun taranması bozukluk başına 1 dolardan daha az bir </a:t>
            </a:r>
            <a:r>
              <a:rPr lang="tr-TR" dirty="0" err="1"/>
              <a:t>maaliyet</a:t>
            </a:r>
            <a:r>
              <a:rPr lang="tr-TR" dirty="0"/>
              <a:t> getirmiştir</a:t>
            </a:r>
            <a:r>
              <a:rPr lang="tr-TR" dirty="0" smtClean="0"/>
              <a:t>.</a:t>
            </a:r>
            <a:endParaRPr lang="tr-TR" dirty="0"/>
          </a:p>
          <a:p>
            <a:r>
              <a:rPr lang="tr-TR" dirty="0"/>
              <a:t>Sadece 1-2 gen mutasyonunu araştıran eski moleküler tekniklerle </a:t>
            </a:r>
            <a:r>
              <a:rPr lang="tr-TR" dirty="0" smtClean="0"/>
              <a:t>(</a:t>
            </a:r>
            <a:r>
              <a:rPr lang="tr-TR" dirty="0" err="1"/>
              <a:t>genotyping</a:t>
            </a:r>
            <a:r>
              <a:rPr lang="tr-TR" dirty="0"/>
              <a:t>) kıyaslandığında ECS ile  fiyatlar şuanda benzer</a:t>
            </a:r>
          </a:p>
          <a:p>
            <a:endParaRPr lang="tr-TR" dirty="0" smtClean="0"/>
          </a:p>
          <a:p>
            <a:endParaRPr lang="tr-TR" dirty="0"/>
          </a:p>
        </p:txBody>
      </p:sp>
    </p:spTree>
    <p:extLst>
      <p:ext uri="{BB962C8B-B14F-4D97-AF65-F5344CB8AC3E}">
        <p14:creationId xmlns:p14="http://schemas.microsoft.com/office/powerpoint/2010/main" val="4281248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926" descr="Screen Shot 2015-07-27 at 11.55.57 AM.png">
            <a:extLst>
              <a:ext uri="{FF2B5EF4-FFF2-40B4-BE49-F238E27FC236}">
                <a16:creationId xmlns:a16="http://schemas.microsoft.com/office/drawing/2014/main" id="{ABD65111-A7A0-47FC-98F8-106A36CE7320}"/>
              </a:ext>
            </a:extLst>
          </p:cNvPr>
          <p:cNvPicPr preferRelativeResize="0"/>
          <p:nvPr/>
        </p:nvPicPr>
        <p:blipFill rotWithShape="1">
          <a:blip r:embed="rId3">
            <a:alphaModFix/>
          </a:blip>
          <a:srcRect l="9610" t="14115" r="7607" b="11435"/>
          <a:stretch/>
        </p:blipFill>
        <p:spPr>
          <a:xfrm>
            <a:off x="1817899" y="400050"/>
            <a:ext cx="8007236" cy="3028950"/>
          </a:xfrm>
          <a:prstGeom prst="rect">
            <a:avLst/>
          </a:prstGeom>
          <a:noFill/>
          <a:ln>
            <a:noFill/>
          </a:ln>
        </p:spPr>
      </p:pic>
      <p:sp>
        <p:nvSpPr>
          <p:cNvPr id="3" name="Rectangle 2">
            <a:extLst>
              <a:ext uri="{FF2B5EF4-FFF2-40B4-BE49-F238E27FC236}">
                <a16:creationId xmlns:a16="http://schemas.microsoft.com/office/drawing/2014/main" id="{9B8473EE-3377-40D7-9930-2BF659D15181}"/>
              </a:ext>
            </a:extLst>
          </p:cNvPr>
          <p:cNvSpPr/>
          <p:nvPr/>
        </p:nvSpPr>
        <p:spPr>
          <a:xfrm>
            <a:off x="2773517" y="3809285"/>
            <a:ext cx="6096000" cy="1754326"/>
          </a:xfrm>
          <a:prstGeom prst="rect">
            <a:avLst/>
          </a:prstGeom>
        </p:spPr>
        <p:txBody>
          <a:bodyPr>
            <a:spAutoFit/>
          </a:bodyPr>
          <a:lstStyle/>
          <a:p>
            <a:pPr lvl="0" algn="ctr">
              <a:lnSpc>
                <a:spcPct val="150000"/>
              </a:lnSpc>
            </a:pPr>
            <a:r>
              <a:rPr lang="tr-TR" b="1" kern="0" dirty="0" smtClean="0">
                <a:solidFill>
                  <a:srgbClr val="236E77"/>
                </a:solidFill>
                <a:latin typeface="Open Sans"/>
                <a:ea typeface="Open Sans"/>
                <a:cs typeface="Open Sans"/>
                <a:sym typeface="Open Sans"/>
              </a:rPr>
              <a:t>Tüm herkese genel </a:t>
            </a:r>
            <a:r>
              <a:rPr lang="tr-TR" b="1" kern="0" dirty="0" err="1" smtClean="0">
                <a:solidFill>
                  <a:srgbClr val="236E77"/>
                </a:solidFill>
                <a:latin typeface="Open Sans"/>
                <a:ea typeface="Open Sans"/>
                <a:cs typeface="Open Sans"/>
                <a:sym typeface="Open Sans"/>
              </a:rPr>
              <a:t>pan</a:t>
            </a:r>
            <a:r>
              <a:rPr lang="tr-TR" b="1" kern="0" dirty="0" smtClean="0">
                <a:solidFill>
                  <a:srgbClr val="236E77"/>
                </a:solidFill>
                <a:latin typeface="Open Sans"/>
                <a:ea typeface="Open Sans"/>
                <a:cs typeface="Open Sans"/>
                <a:sym typeface="Open Sans"/>
              </a:rPr>
              <a:t>-etnik taramayı önermek için daha çok veriye ihtiyaç var:</a:t>
            </a:r>
            <a:endParaRPr lang="en" b="1" kern="0" dirty="0">
              <a:solidFill>
                <a:srgbClr val="236E77"/>
              </a:solidFill>
              <a:latin typeface="Open Sans"/>
              <a:ea typeface="Open Sans"/>
              <a:cs typeface="Open Sans"/>
              <a:sym typeface="Open Sans"/>
            </a:endParaRPr>
          </a:p>
          <a:p>
            <a:pPr lvl="0" algn="ctr">
              <a:lnSpc>
                <a:spcPct val="150000"/>
              </a:lnSpc>
            </a:pPr>
            <a:r>
              <a:rPr lang="en" kern="0" dirty="0">
                <a:solidFill>
                  <a:srgbClr val="236E77"/>
                </a:solidFill>
                <a:latin typeface="Open Sans"/>
                <a:ea typeface="Open Sans"/>
                <a:cs typeface="Open Sans"/>
                <a:sym typeface="Open Sans"/>
              </a:rPr>
              <a:t>“... </a:t>
            </a:r>
            <a:r>
              <a:rPr lang="tr-TR" kern="0" dirty="0" smtClean="0">
                <a:solidFill>
                  <a:srgbClr val="236E77"/>
                </a:solidFill>
                <a:latin typeface="Open Sans"/>
                <a:ea typeface="Open Sans"/>
                <a:cs typeface="Open Sans"/>
                <a:sym typeface="Open Sans"/>
              </a:rPr>
              <a:t>Varyantların sıklığının daha önce hiç test edilmemiş etnik yada ırksal gruplarda belirlenmesine ihtiyaç vardır</a:t>
            </a:r>
            <a:r>
              <a:rPr lang="en" kern="0" dirty="0" smtClean="0">
                <a:solidFill>
                  <a:srgbClr val="236E77"/>
                </a:solidFill>
                <a:latin typeface="Open Sans"/>
                <a:ea typeface="Open Sans"/>
                <a:cs typeface="Open Sans"/>
                <a:sym typeface="Open Sans"/>
              </a:rPr>
              <a:t>...</a:t>
            </a:r>
            <a:r>
              <a:rPr lang="en" b="1" kern="0" dirty="0" smtClean="0">
                <a:solidFill>
                  <a:srgbClr val="236E77"/>
                </a:solidFill>
                <a:latin typeface="Open Sans"/>
                <a:ea typeface="Open Sans"/>
                <a:cs typeface="Open Sans"/>
                <a:sym typeface="Open Sans"/>
              </a:rPr>
              <a:t>”</a:t>
            </a:r>
            <a:endParaRPr lang="en" b="1" kern="0" dirty="0">
              <a:solidFill>
                <a:srgbClr val="236E77"/>
              </a:solidFill>
              <a:latin typeface="Open Sans"/>
              <a:ea typeface="Open Sans"/>
              <a:cs typeface="Open Sans"/>
              <a:sym typeface="Open Sans"/>
            </a:endParaRPr>
          </a:p>
        </p:txBody>
      </p:sp>
    </p:spTree>
    <p:extLst>
      <p:ext uri="{BB962C8B-B14F-4D97-AF65-F5344CB8AC3E}">
        <p14:creationId xmlns:p14="http://schemas.microsoft.com/office/powerpoint/2010/main" val="2208304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853433" y="4548433"/>
            <a:ext cx="10383600" cy="1638000"/>
          </a:xfrm>
          <a:prstGeom prst="rect">
            <a:avLst/>
          </a:prstGeom>
          <a:noFill/>
          <a:ln>
            <a:noFill/>
          </a:ln>
        </p:spPr>
        <p:txBody>
          <a:bodyPr lIns="121900" tIns="121900" rIns="121900" bIns="121900" anchor="t" anchorCtr="0">
            <a:noAutofit/>
          </a:bodyPr>
          <a:lstStyle/>
          <a:p>
            <a:pPr defTabSz="1219170">
              <a:lnSpc>
                <a:spcPct val="115000"/>
              </a:lnSpc>
            </a:pPr>
            <a:r>
              <a:rPr lang="en" sz="4000" b="1" kern="0">
                <a:solidFill>
                  <a:srgbClr val="236E77"/>
                </a:solidFill>
                <a:latin typeface="Open Sans"/>
                <a:ea typeface="Open Sans"/>
                <a:cs typeface="Open Sans"/>
                <a:sym typeface="Open Sans"/>
              </a:rPr>
              <a:t>N=346,790</a:t>
            </a:r>
          </a:p>
          <a:p>
            <a:pPr defTabSz="1219170">
              <a:lnSpc>
                <a:spcPct val="115000"/>
              </a:lnSpc>
            </a:pPr>
            <a:r>
              <a:rPr lang="en" sz="1867" kern="0">
                <a:solidFill>
                  <a:srgbClr val="236E77"/>
                </a:solidFill>
                <a:latin typeface="Open Sans"/>
                <a:ea typeface="Open Sans"/>
                <a:cs typeface="Open Sans"/>
                <a:sym typeface="Open Sans"/>
              </a:rPr>
              <a:t>Published in the Journal of the American Medical Association (JAMA)</a:t>
            </a:r>
          </a:p>
          <a:p>
            <a:pPr defTabSz="1219170">
              <a:lnSpc>
                <a:spcPct val="115000"/>
              </a:lnSpc>
            </a:pPr>
            <a:r>
              <a:rPr lang="en" sz="1867" kern="0">
                <a:solidFill>
                  <a:srgbClr val="236E77"/>
                </a:solidFill>
                <a:latin typeface="Open Sans"/>
                <a:ea typeface="Open Sans"/>
                <a:cs typeface="Open Sans"/>
                <a:sym typeface="Open Sans"/>
              </a:rPr>
              <a:t>August 16, 2016</a:t>
            </a:r>
          </a:p>
          <a:p>
            <a:pPr defTabSz="1219170">
              <a:lnSpc>
                <a:spcPct val="115000"/>
              </a:lnSpc>
            </a:pPr>
            <a:endParaRPr sz="2400" kern="0">
              <a:solidFill>
                <a:srgbClr val="000000"/>
              </a:solidFill>
              <a:latin typeface="Open Sans"/>
              <a:ea typeface="Open Sans"/>
              <a:cs typeface="Open Sans"/>
              <a:sym typeface="Open Sans"/>
            </a:endParaRPr>
          </a:p>
        </p:txBody>
      </p:sp>
      <p:pic>
        <p:nvPicPr>
          <p:cNvPr id="933" name="Shape 933"/>
          <p:cNvPicPr preferRelativeResize="0"/>
          <p:nvPr/>
        </p:nvPicPr>
        <p:blipFill rotWithShape="1">
          <a:blip r:embed="rId3">
            <a:alphaModFix/>
          </a:blip>
          <a:srcRect l="218" t="32175" r="15556"/>
          <a:stretch/>
        </p:blipFill>
        <p:spPr>
          <a:xfrm>
            <a:off x="853433" y="1699592"/>
            <a:ext cx="10119397" cy="2414967"/>
          </a:xfrm>
          <a:prstGeom prst="rect">
            <a:avLst/>
          </a:prstGeom>
          <a:noFill/>
          <a:ln>
            <a:noFill/>
          </a:ln>
        </p:spPr>
      </p:pic>
      <p:sp>
        <p:nvSpPr>
          <p:cNvPr id="934" name="Shape 934"/>
          <p:cNvSpPr txBox="1"/>
          <p:nvPr/>
        </p:nvSpPr>
        <p:spPr>
          <a:xfrm>
            <a:off x="735400" y="554367"/>
            <a:ext cx="10700000" cy="1439600"/>
          </a:xfrm>
          <a:prstGeom prst="rect">
            <a:avLst/>
          </a:prstGeom>
          <a:noFill/>
          <a:ln>
            <a:noFill/>
          </a:ln>
        </p:spPr>
        <p:txBody>
          <a:bodyPr lIns="134967" tIns="134967" rIns="134967" bIns="134967" anchor="t" anchorCtr="0">
            <a:noAutofit/>
          </a:bodyPr>
          <a:lstStyle/>
          <a:p>
            <a:pPr defTabSz="1219170">
              <a:lnSpc>
                <a:spcPct val="115000"/>
              </a:lnSpc>
              <a:spcAft>
                <a:spcPts val="933"/>
              </a:spcAft>
              <a:buSzPct val="25000"/>
            </a:pPr>
            <a:r>
              <a:rPr lang="en" sz="4000" kern="0">
                <a:solidFill>
                  <a:srgbClr val="434343"/>
                </a:solidFill>
                <a:latin typeface="Open Sans"/>
                <a:ea typeface="Open Sans"/>
                <a:cs typeface="Open Sans"/>
                <a:sym typeface="Open Sans"/>
              </a:rPr>
              <a:t>ECS study in JAMA</a:t>
            </a:r>
          </a:p>
        </p:txBody>
      </p:sp>
    </p:spTree>
    <p:extLst>
      <p:ext uri="{BB962C8B-B14F-4D97-AF65-F5344CB8AC3E}">
        <p14:creationId xmlns:p14="http://schemas.microsoft.com/office/powerpoint/2010/main" val="122526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p:nvPr/>
        </p:nvSpPr>
        <p:spPr>
          <a:xfrm>
            <a:off x="461233" y="-1626032"/>
            <a:ext cx="11628000" cy="1059199"/>
          </a:xfrm>
          <a:prstGeom prst="rect">
            <a:avLst/>
          </a:prstGeom>
          <a:noFill/>
          <a:ln>
            <a:noFill/>
          </a:ln>
        </p:spPr>
        <p:txBody>
          <a:bodyPr lIns="135000" tIns="135000" rIns="135000" bIns="135000" anchor="ctr" anchorCtr="0">
            <a:noAutofit/>
          </a:bodyPr>
          <a:lstStyle/>
          <a:p>
            <a:r>
              <a:rPr lang="en" sz="4800">
                <a:solidFill>
                  <a:srgbClr val="FFFFFF"/>
                </a:solidFill>
                <a:latin typeface="Roboto Slab"/>
                <a:ea typeface="Roboto Slab"/>
                <a:cs typeface="Roboto Slab"/>
                <a:sym typeface="Roboto Slab"/>
              </a:rPr>
              <a:t>Study design &amp; methods</a:t>
            </a:r>
          </a:p>
        </p:txBody>
      </p:sp>
      <p:sp>
        <p:nvSpPr>
          <p:cNvPr id="940" name="Shape 940"/>
          <p:cNvSpPr txBox="1"/>
          <p:nvPr/>
        </p:nvSpPr>
        <p:spPr>
          <a:xfrm>
            <a:off x="13747000" y="3858008"/>
            <a:ext cx="4000000" cy="3000000"/>
          </a:xfrm>
          <a:prstGeom prst="rect">
            <a:avLst/>
          </a:prstGeom>
          <a:noFill/>
          <a:ln>
            <a:noFill/>
          </a:ln>
        </p:spPr>
        <p:txBody>
          <a:bodyPr lIns="121900" tIns="121900" rIns="121900" bIns="121900" anchor="ctr" anchorCtr="0">
            <a:noAutofit/>
          </a:bodyPr>
          <a:lstStyle/>
          <a:p>
            <a:pPr>
              <a:lnSpc>
                <a:spcPct val="115000"/>
              </a:lnSpc>
            </a:pPr>
            <a:r>
              <a:rPr lang="en" sz="1600">
                <a:solidFill>
                  <a:schemeClr val="dk1"/>
                </a:solidFill>
              </a:rPr>
              <a:t>&lt;Each ethnic population in the study was well-represented in number, with the smallest group in the ECS study outnumbering the total population of some of the largest genetic studies&gt;</a:t>
            </a:r>
          </a:p>
        </p:txBody>
      </p:sp>
      <p:sp>
        <p:nvSpPr>
          <p:cNvPr id="941" name="Shape 941"/>
          <p:cNvSpPr txBox="1"/>
          <p:nvPr/>
        </p:nvSpPr>
        <p:spPr>
          <a:xfrm>
            <a:off x="365600" y="1302288"/>
            <a:ext cx="11153200" cy="5555720"/>
          </a:xfrm>
          <a:prstGeom prst="rect">
            <a:avLst/>
          </a:prstGeom>
          <a:noFill/>
          <a:ln>
            <a:noFill/>
          </a:ln>
        </p:spPr>
        <p:txBody>
          <a:bodyPr lIns="121900" tIns="121900" rIns="121900" bIns="121900" anchor="t" anchorCtr="0">
            <a:noAutofit/>
          </a:bodyPr>
          <a:lstStyle/>
          <a:p>
            <a:pPr marL="609585" indent="-457189">
              <a:lnSpc>
                <a:spcPct val="115000"/>
              </a:lnSpc>
              <a:spcAft>
                <a:spcPts val="2667"/>
              </a:spcAft>
              <a:buClr>
                <a:srgbClr val="2CB4AC"/>
              </a:buClr>
              <a:buSzPct val="100000"/>
              <a:buFont typeface="Open Sans"/>
              <a:buChar char="●"/>
            </a:pPr>
            <a:r>
              <a:rPr lang="tr-TR" sz="2400" b="1" dirty="0" smtClean="0">
                <a:solidFill>
                  <a:srgbClr val="666666"/>
                </a:solidFill>
                <a:latin typeface="Open Sans"/>
                <a:ea typeface="Open Sans"/>
                <a:cs typeface="Open Sans"/>
                <a:sym typeface="Open Sans"/>
              </a:rPr>
              <a:t>Katılımcıların bildirimine göre</a:t>
            </a:r>
            <a:r>
              <a:rPr lang="en" sz="2400" b="1" dirty="0" smtClean="0">
                <a:solidFill>
                  <a:srgbClr val="666666"/>
                </a:solidFill>
                <a:latin typeface="Open Sans"/>
                <a:ea typeface="Open Sans"/>
                <a:cs typeface="Open Sans"/>
                <a:sym typeface="Open Sans"/>
              </a:rPr>
              <a:t> et</a:t>
            </a:r>
            <a:r>
              <a:rPr lang="tr-TR" sz="2400" b="1" dirty="0" err="1" smtClean="0">
                <a:solidFill>
                  <a:srgbClr val="666666"/>
                </a:solidFill>
                <a:latin typeface="Open Sans"/>
                <a:ea typeface="Open Sans"/>
                <a:cs typeface="Open Sans"/>
                <a:sym typeface="Open Sans"/>
              </a:rPr>
              <a:t>nisiteler</a:t>
            </a:r>
            <a:r>
              <a:rPr lang="en" sz="2400" b="1" dirty="0" smtClean="0">
                <a:solidFill>
                  <a:srgbClr val="666666"/>
                </a:solidFill>
                <a:latin typeface="Open Sans"/>
                <a:ea typeface="Open Sans"/>
                <a:cs typeface="Open Sans"/>
                <a:sym typeface="Open Sans"/>
              </a:rPr>
              <a:t>: </a:t>
            </a:r>
            <a:r>
              <a:rPr lang="en" sz="2400" dirty="0">
                <a:solidFill>
                  <a:srgbClr val="666666"/>
                </a:solidFill>
                <a:latin typeface="Open Sans"/>
                <a:ea typeface="Open Sans"/>
                <a:cs typeface="Open Sans"/>
                <a:sym typeface="Open Sans"/>
              </a:rPr>
              <a:t>15 </a:t>
            </a:r>
            <a:r>
              <a:rPr lang="en" sz="2400" dirty="0" smtClean="0">
                <a:solidFill>
                  <a:srgbClr val="666666"/>
                </a:solidFill>
                <a:latin typeface="Open Sans"/>
                <a:ea typeface="Open Sans"/>
                <a:cs typeface="Open Sans"/>
                <a:sym typeface="Open Sans"/>
              </a:rPr>
              <a:t>ethni</a:t>
            </a:r>
            <a:r>
              <a:rPr lang="tr-TR" sz="2400" dirty="0" smtClean="0">
                <a:solidFill>
                  <a:srgbClr val="666666"/>
                </a:solidFill>
                <a:latin typeface="Open Sans"/>
                <a:ea typeface="Open Sans"/>
                <a:cs typeface="Open Sans"/>
                <a:sym typeface="Open Sans"/>
              </a:rPr>
              <a:t>k kategori</a:t>
            </a:r>
          </a:p>
          <a:p>
            <a:pPr marL="152396">
              <a:lnSpc>
                <a:spcPct val="115000"/>
              </a:lnSpc>
              <a:spcAft>
                <a:spcPts val="2667"/>
              </a:spcAft>
              <a:buClr>
                <a:srgbClr val="2CB4AC"/>
              </a:buClr>
              <a:buSzPct val="100000"/>
            </a:pPr>
            <a:r>
              <a:rPr lang="tr-TR" sz="2400" dirty="0" smtClean="0">
                <a:solidFill>
                  <a:srgbClr val="666666"/>
                </a:solidFill>
                <a:latin typeface="Open Sans"/>
                <a:ea typeface="Open Sans"/>
                <a:cs typeface="Open Sans"/>
                <a:sym typeface="Open Sans"/>
              </a:rPr>
              <a:t>1 Ocak 2012- 15 Ocak 2015</a:t>
            </a:r>
            <a:endParaRPr lang="en" sz="2400" dirty="0">
              <a:solidFill>
                <a:srgbClr val="666666"/>
              </a:solidFill>
              <a:latin typeface="Open Sans"/>
              <a:ea typeface="Open Sans"/>
              <a:cs typeface="Open Sans"/>
              <a:sym typeface="Open Sans"/>
            </a:endParaRPr>
          </a:p>
          <a:p>
            <a:pPr marL="609585" indent="-457189">
              <a:lnSpc>
                <a:spcPct val="115000"/>
              </a:lnSpc>
              <a:spcAft>
                <a:spcPts val="2667"/>
              </a:spcAft>
              <a:buClr>
                <a:srgbClr val="2CB4AC"/>
              </a:buClr>
              <a:buSzPct val="100000"/>
              <a:buFont typeface="Open Sans"/>
              <a:buChar char="●"/>
            </a:pPr>
            <a:r>
              <a:rPr lang="tr-TR" sz="2400" b="1" dirty="0" smtClean="0">
                <a:solidFill>
                  <a:srgbClr val="666666"/>
                </a:solidFill>
                <a:latin typeface="Open Sans"/>
                <a:ea typeface="Open Sans"/>
                <a:cs typeface="Open Sans"/>
                <a:sym typeface="Open Sans"/>
              </a:rPr>
              <a:t>Dışlama kriteri</a:t>
            </a:r>
            <a:r>
              <a:rPr lang="en" sz="2400" b="1" dirty="0" smtClean="0">
                <a:solidFill>
                  <a:srgbClr val="666666"/>
                </a:solidFill>
                <a:latin typeface="Open Sans"/>
                <a:ea typeface="Open Sans"/>
                <a:cs typeface="Open Sans"/>
                <a:sym typeface="Open Sans"/>
              </a:rPr>
              <a:t>: </a:t>
            </a:r>
            <a:r>
              <a:rPr lang="tr-TR" sz="2400" dirty="0">
                <a:solidFill>
                  <a:srgbClr val="666666"/>
                </a:solidFill>
                <a:latin typeface="Open Sans"/>
                <a:ea typeface="Open Sans"/>
                <a:cs typeface="Open Sans"/>
                <a:sym typeface="Open Sans"/>
              </a:rPr>
              <a:t>B</a:t>
            </a:r>
            <a:r>
              <a:rPr lang="tr-TR" sz="2400" dirty="0" smtClean="0">
                <a:solidFill>
                  <a:srgbClr val="666666"/>
                </a:solidFill>
                <a:latin typeface="Open Sans"/>
                <a:ea typeface="Open Sans"/>
                <a:cs typeface="Open Sans"/>
                <a:sym typeface="Open Sans"/>
              </a:rPr>
              <a:t>ilinen taşıyıcılığı olanlar</a:t>
            </a:r>
            <a:r>
              <a:rPr lang="tr-TR" sz="2400" dirty="0">
                <a:solidFill>
                  <a:srgbClr val="666666"/>
                </a:solidFill>
                <a:latin typeface="Open Sans"/>
                <a:ea typeface="Open Sans"/>
                <a:cs typeface="Open Sans"/>
                <a:sym typeface="Open Sans"/>
              </a:rPr>
              <a:t> </a:t>
            </a:r>
            <a:r>
              <a:rPr lang="tr-TR" sz="2400" dirty="0" smtClean="0">
                <a:solidFill>
                  <a:srgbClr val="666666"/>
                </a:solidFill>
                <a:latin typeface="Open Sans"/>
                <a:ea typeface="Open Sans"/>
                <a:cs typeface="Open Sans"/>
                <a:sym typeface="Open Sans"/>
              </a:rPr>
              <a:t>veya genetik bir hastalık için aile öyküsü olanlar, </a:t>
            </a:r>
            <a:r>
              <a:rPr lang="tr-TR" sz="2400" dirty="0" err="1" smtClean="0">
                <a:solidFill>
                  <a:srgbClr val="666666"/>
                </a:solidFill>
                <a:latin typeface="Open Sans"/>
                <a:ea typeface="Open Sans"/>
                <a:cs typeface="Open Sans"/>
                <a:sym typeface="Open Sans"/>
              </a:rPr>
              <a:t>infertil</a:t>
            </a:r>
            <a:r>
              <a:rPr lang="tr-TR" sz="2400" dirty="0" smtClean="0">
                <a:solidFill>
                  <a:srgbClr val="666666"/>
                </a:solidFill>
                <a:latin typeface="Open Sans"/>
                <a:ea typeface="Open Sans"/>
                <a:cs typeface="Open Sans"/>
                <a:sym typeface="Open Sans"/>
              </a:rPr>
              <a:t> olanlar, akraba evlilikleri</a:t>
            </a:r>
            <a:endParaRPr lang="en" sz="2400" dirty="0">
              <a:solidFill>
                <a:srgbClr val="666666"/>
              </a:solidFill>
              <a:latin typeface="Open Sans"/>
              <a:ea typeface="Open Sans"/>
              <a:cs typeface="Open Sans"/>
              <a:sym typeface="Open Sans"/>
            </a:endParaRPr>
          </a:p>
          <a:p>
            <a:pPr marL="609585" indent="-457189">
              <a:lnSpc>
                <a:spcPct val="115000"/>
              </a:lnSpc>
              <a:spcAft>
                <a:spcPts val="2667"/>
              </a:spcAft>
              <a:buClr>
                <a:srgbClr val="2CB4AC"/>
              </a:buClr>
              <a:buSzPct val="100000"/>
              <a:buFont typeface="Open Sans"/>
              <a:buChar char="●"/>
            </a:pPr>
            <a:r>
              <a:rPr lang="tr-TR" sz="2400" b="1" dirty="0" smtClean="0">
                <a:solidFill>
                  <a:srgbClr val="666666"/>
                </a:solidFill>
                <a:latin typeface="Open Sans"/>
                <a:ea typeface="Open Sans"/>
                <a:cs typeface="Open Sans"/>
                <a:sym typeface="Open Sans"/>
              </a:rPr>
              <a:t>İlgili Klinik Durumlar</a:t>
            </a:r>
            <a:r>
              <a:rPr lang="en" sz="2400" b="1" dirty="0" smtClean="0">
                <a:solidFill>
                  <a:srgbClr val="666666"/>
                </a:solidFill>
                <a:latin typeface="Open Sans"/>
                <a:ea typeface="Open Sans"/>
                <a:cs typeface="Open Sans"/>
                <a:sym typeface="Open Sans"/>
              </a:rPr>
              <a:t>: </a:t>
            </a:r>
            <a:r>
              <a:rPr lang="en" sz="2400" dirty="0">
                <a:solidFill>
                  <a:srgbClr val="666666"/>
                </a:solidFill>
                <a:latin typeface="Open Sans"/>
                <a:ea typeface="Open Sans"/>
                <a:cs typeface="Open Sans"/>
                <a:sym typeface="Open Sans"/>
              </a:rPr>
              <a:t>94 </a:t>
            </a:r>
            <a:r>
              <a:rPr lang="tr-TR" sz="2400" dirty="0" smtClean="0">
                <a:solidFill>
                  <a:srgbClr val="666666"/>
                </a:solidFill>
                <a:latin typeface="Open Sans"/>
                <a:ea typeface="Open Sans"/>
                <a:cs typeface="Open Sans"/>
                <a:sym typeface="Open Sans"/>
              </a:rPr>
              <a:t>ciddi/şiddetli önemli hastalık</a:t>
            </a:r>
            <a:endParaRPr lang="en" sz="2400" dirty="0">
              <a:solidFill>
                <a:srgbClr val="666666"/>
              </a:solidFill>
              <a:latin typeface="Open Sans"/>
              <a:ea typeface="Open Sans"/>
              <a:cs typeface="Open Sans"/>
              <a:sym typeface="Open Sans"/>
            </a:endParaRPr>
          </a:p>
          <a:p>
            <a:pPr marL="1219170" lvl="1" indent="-457189">
              <a:lnSpc>
                <a:spcPct val="115000"/>
              </a:lnSpc>
              <a:spcAft>
                <a:spcPts val="2667"/>
              </a:spcAft>
              <a:buClr>
                <a:srgbClr val="2CB4AC"/>
              </a:buClr>
              <a:buSzPct val="100000"/>
              <a:buFont typeface="Open Sans"/>
              <a:buChar char="○"/>
            </a:pPr>
            <a:r>
              <a:rPr lang="tr-TR" sz="2400" dirty="0" smtClean="0">
                <a:solidFill>
                  <a:srgbClr val="666666"/>
                </a:solidFill>
                <a:latin typeface="Open Sans"/>
                <a:ea typeface="Open Sans"/>
                <a:cs typeface="Open Sans"/>
                <a:sym typeface="Open Sans"/>
              </a:rPr>
              <a:t>Hafif orta </a:t>
            </a:r>
            <a:r>
              <a:rPr lang="tr-TR" sz="2400" dirty="0" err="1" smtClean="0">
                <a:solidFill>
                  <a:srgbClr val="666666"/>
                </a:solidFill>
                <a:latin typeface="Open Sans"/>
                <a:ea typeface="Open Sans"/>
                <a:cs typeface="Open Sans"/>
                <a:sym typeface="Open Sans"/>
              </a:rPr>
              <a:t>fenotipler</a:t>
            </a:r>
            <a:r>
              <a:rPr lang="tr-TR" sz="2400" dirty="0" smtClean="0">
                <a:solidFill>
                  <a:srgbClr val="666666"/>
                </a:solidFill>
                <a:latin typeface="Open Sans"/>
                <a:ea typeface="Open Sans"/>
                <a:cs typeface="Open Sans"/>
                <a:sym typeface="Open Sans"/>
              </a:rPr>
              <a:t> taranmıyor</a:t>
            </a:r>
            <a:endParaRPr lang="en" sz="2400" dirty="0">
              <a:solidFill>
                <a:srgbClr val="666666"/>
              </a:solidFill>
              <a:latin typeface="Open Sans"/>
              <a:ea typeface="Open Sans"/>
              <a:cs typeface="Open Sans"/>
              <a:sym typeface="Open Sans"/>
            </a:endParaRPr>
          </a:p>
          <a:p>
            <a:pPr marL="609585" indent="-457189">
              <a:lnSpc>
                <a:spcPct val="115000"/>
              </a:lnSpc>
              <a:spcAft>
                <a:spcPts val="2667"/>
              </a:spcAft>
              <a:buClr>
                <a:srgbClr val="2CB4AC"/>
              </a:buClr>
              <a:buSzPct val="100000"/>
              <a:buFont typeface="Open Sans"/>
              <a:buChar char="●"/>
            </a:pPr>
            <a:r>
              <a:rPr lang="en" sz="2400" b="1" dirty="0" smtClean="0">
                <a:solidFill>
                  <a:srgbClr val="666666"/>
                </a:solidFill>
                <a:latin typeface="Open Sans"/>
                <a:ea typeface="Open Sans"/>
                <a:cs typeface="Open Sans"/>
                <a:sym typeface="Open Sans"/>
              </a:rPr>
              <a:t>Te</a:t>
            </a:r>
            <a:r>
              <a:rPr lang="tr-TR" sz="2400" b="1" dirty="0" smtClean="0">
                <a:solidFill>
                  <a:srgbClr val="666666"/>
                </a:solidFill>
                <a:latin typeface="Open Sans"/>
                <a:ea typeface="Open Sans"/>
                <a:cs typeface="Open Sans"/>
                <a:sym typeface="Open Sans"/>
              </a:rPr>
              <a:t>k</a:t>
            </a:r>
            <a:r>
              <a:rPr lang="en" sz="2400" b="1" dirty="0" smtClean="0">
                <a:solidFill>
                  <a:srgbClr val="666666"/>
                </a:solidFill>
                <a:latin typeface="Open Sans"/>
                <a:ea typeface="Open Sans"/>
                <a:cs typeface="Open Sans"/>
                <a:sym typeface="Open Sans"/>
              </a:rPr>
              <a:t>nolo</a:t>
            </a:r>
            <a:r>
              <a:rPr lang="tr-TR" sz="2400" b="1" dirty="0" err="1" smtClean="0">
                <a:solidFill>
                  <a:srgbClr val="666666"/>
                </a:solidFill>
                <a:latin typeface="Open Sans"/>
                <a:ea typeface="Open Sans"/>
                <a:cs typeface="Open Sans"/>
                <a:sym typeface="Open Sans"/>
              </a:rPr>
              <a:t>ji</a:t>
            </a:r>
            <a:r>
              <a:rPr lang="en" sz="2400" b="1" dirty="0" smtClean="0">
                <a:solidFill>
                  <a:srgbClr val="666666"/>
                </a:solidFill>
                <a:latin typeface="Open Sans"/>
                <a:ea typeface="Open Sans"/>
                <a:cs typeface="Open Sans"/>
                <a:sym typeface="Open Sans"/>
              </a:rPr>
              <a:t>:</a:t>
            </a:r>
            <a:r>
              <a:rPr lang="en" sz="2400" dirty="0" smtClean="0">
                <a:solidFill>
                  <a:srgbClr val="666666"/>
                </a:solidFill>
                <a:latin typeface="Open Sans"/>
                <a:ea typeface="Open Sans"/>
                <a:cs typeface="Open Sans"/>
                <a:sym typeface="Open Sans"/>
              </a:rPr>
              <a:t> </a:t>
            </a:r>
            <a:r>
              <a:rPr lang="en" sz="2400" dirty="0">
                <a:solidFill>
                  <a:srgbClr val="666666"/>
                </a:solidFill>
                <a:latin typeface="Open Sans"/>
                <a:ea typeface="Open Sans"/>
                <a:cs typeface="Open Sans"/>
                <a:sym typeface="Open Sans"/>
              </a:rPr>
              <a:t>Targeted </a:t>
            </a:r>
            <a:r>
              <a:rPr lang="en" sz="2400" dirty="0" smtClean="0">
                <a:solidFill>
                  <a:srgbClr val="666666"/>
                </a:solidFill>
                <a:latin typeface="Open Sans"/>
                <a:ea typeface="Open Sans"/>
                <a:cs typeface="Open Sans"/>
                <a:sym typeface="Open Sans"/>
              </a:rPr>
              <a:t>genot</a:t>
            </a:r>
            <a:r>
              <a:rPr lang="tr-TR" sz="2400" dirty="0" smtClean="0">
                <a:solidFill>
                  <a:srgbClr val="666666"/>
                </a:solidFill>
                <a:latin typeface="Open Sans"/>
                <a:ea typeface="Open Sans"/>
                <a:cs typeface="Open Sans"/>
                <a:sym typeface="Open Sans"/>
              </a:rPr>
              <a:t>ipleme ve</a:t>
            </a:r>
            <a:r>
              <a:rPr lang="en" sz="2400" dirty="0" smtClean="0">
                <a:solidFill>
                  <a:srgbClr val="666666"/>
                </a:solidFill>
                <a:latin typeface="Open Sans"/>
                <a:ea typeface="Open Sans"/>
                <a:cs typeface="Open Sans"/>
                <a:sym typeface="Open Sans"/>
              </a:rPr>
              <a:t> </a:t>
            </a:r>
            <a:r>
              <a:rPr lang="en" sz="2400" dirty="0">
                <a:solidFill>
                  <a:srgbClr val="666666"/>
                </a:solidFill>
                <a:latin typeface="Open Sans"/>
                <a:ea typeface="Open Sans"/>
                <a:cs typeface="Open Sans"/>
                <a:sym typeface="Open Sans"/>
              </a:rPr>
              <a:t>NGS</a:t>
            </a:r>
          </a:p>
        </p:txBody>
      </p:sp>
      <p:sp>
        <p:nvSpPr>
          <p:cNvPr id="942" name="Shape 942"/>
          <p:cNvSpPr txBox="1"/>
          <p:nvPr/>
        </p:nvSpPr>
        <p:spPr>
          <a:xfrm>
            <a:off x="818800" y="371487"/>
            <a:ext cx="10700000" cy="930800"/>
          </a:xfrm>
          <a:prstGeom prst="rect">
            <a:avLst/>
          </a:prstGeom>
          <a:noFill/>
          <a:ln>
            <a:noFill/>
          </a:ln>
        </p:spPr>
        <p:txBody>
          <a:bodyPr lIns="134967" tIns="134967" rIns="134967" bIns="134967" anchor="t" anchorCtr="0">
            <a:noAutofit/>
          </a:bodyPr>
          <a:lstStyle/>
          <a:p>
            <a:pPr>
              <a:lnSpc>
                <a:spcPct val="115000"/>
              </a:lnSpc>
              <a:spcAft>
                <a:spcPts val="933"/>
              </a:spcAft>
              <a:buSzPct val="25000"/>
            </a:pPr>
            <a:r>
              <a:rPr lang="tr-TR" sz="4000" dirty="0" smtClean="0">
                <a:solidFill>
                  <a:srgbClr val="434343"/>
                </a:solidFill>
                <a:latin typeface="Open Sans"/>
                <a:ea typeface="Open Sans"/>
                <a:cs typeface="Open Sans"/>
                <a:sym typeface="Open Sans"/>
              </a:rPr>
              <a:t>Çalışma Tasarımı ve </a:t>
            </a:r>
            <a:r>
              <a:rPr lang="tr-TR" sz="4000" dirty="0" err="1" smtClean="0">
                <a:solidFill>
                  <a:srgbClr val="434343"/>
                </a:solidFill>
                <a:latin typeface="Open Sans"/>
                <a:ea typeface="Open Sans"/>
                <a:cs typeface="Open Sans"/>
                <a:sym typeface="Open Sans"/>
              </a:rPr>
              <a:t>Mataryel</a:t>
            </a:r>
            <a:r>
              <a:rPr lang="tr-TR" sz="4000" dirty="0" smtClean="0">
                <a:solidFill>
                  <a:srgbClr val="434343"/>
                </a:solidFill>
                <a:latin typeface="Open Sans"/>
                <a:ea typeface="Open Sans"/>
                <a:cs typeface="Open Sans"/>
                <a:sym typeface="Open Sans"/>
              </a:rPr>
              <a:t> - Metot</a:t>
            </a:r>
            <a:endParaRPr lang="en" sz="4000" dirty="0">
              <a:solidFill>
                <a:srgbClr val="434343"/>
              </a:solidFill>
              <a:latin typeface="Open Sans"/>
              <a:ea typeface="Open Sans"/>
              <a:cs typeface="Open Sans"/>
              <a:sym typeface="Open Sans"/>
            </a:endParaRPr>
          </a:p>
        </p:txBody>
      </p:sp>
    </p:spTree>
    <p:extLst>
      <p:ext uri="{BB962C8B-B14F-4D97-AF65-F5344CB8AC3E}">
        <p14:creationId xmlns:p14="http://schemas.microsoft.com/office/powerpoint/2010/main" val="978126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p:nvPr/>
        </p:nvSpPr>
        <p:spPr>
          <a:xfrm>
            <a:off x="10924633" y="5217533"/>
            <a:ext cx="898000" cy="218400"/>
          </a:xfrm>
          <a:prstGeom prst="rect">
            <a:avLst/>
          </a:prstGeom>
          <a:noFill/>
          <a:ln>
            <a:noFill/>
          </a:ln>
        </p:spPr>
        <p:txBody>
          <a:bodyPr lIns="121900" tIns="121900" rIns="121900" bIns="121900" anchor="t" anchorCtr="0">
            <a:noAutofit/>
          </a:bodyPr>
          <a:lstStyle/>
          <a:p>
            <a:r>
              <a:rPr lang="en" sz="1200">
                <a:latin typeface="Open Sans"/>
                <a:ea typeface="Open Sans"/>
                <a:cs typeface="Open Sans"/>
                <a:sym typeface="Open Sans"/>
              </a:rPr>
              <a:t>ACOG</a:t>
            </a:r>
          </a:p>
        </p:txBody>
      </p:sp>
      <p:sp>
        <p:nvSpPr>
          <p:cNvPr id="880" name="Shape 880"/>
          <p:cNvSpPr txBox="1"/>
          <p:nvPr/>
        </p:nvSpPr>
        <p:spPr>
          <a:xfrm>
            <a:off x="10924633" y="5728167"/>
            <a:ext cx="988000" cy="262000"/>
          </a:xfrm>
          <a:prstGeom prst="rect">
            <a:avLst/>
          </a:prstGeom>
          <a:noFill/>
          <a:ln>
            <a:noFill/>
          </a:ln>
        </p:spPr>
        <p:txBody>
          <a:bodyPr lIns="121900" tIns="121900" rIns="121900" bIns="121900" anchor="t" anchorCtr="0">
            <a:noAutofit/>
          </a:bodyPr>
          <a:lstStyle/>
          <a:p>
            <a:r>
              <a:rPr lang="en" sz="1200">
                <a:latin typeface="Open Sans"/>
                <a:ea typeface="Open Sans"/>
                <a:cs typeface="Open Sans"/>
                <a:sym typeface="Open Sans"/>
              </a:rPr>
              <a:t>ACMG</a:t>
            </a:r>
          </a:p>
        </p:txBody>
      </p:sp>
      <p:sp>
        <p:nvSpPr>
          <p:cNvPr id="881" name="Shape 881"/>
          <p:cNvSpPr txBox="1"/>
          <p:nvPr/>
        </p:nvSpPr>
        <p:spPr>
          <a:xfrm>
            <a:off x="779867" y="554367"/>
            <a:ext cx="10700000" cy="1439600"/>
          </a:xfrm>
          <a:prstGeom prst="rect">
            <a:avLst/>
          </a:prstGeom>
          <a:noFill/>
          <a:ln>
            <a:noFill/>
          </a:ln>
        </p:spPr>
        <p:txBody>
          <a:bodyPr lIns="134967" tIns="134967" rIns="134967" bIns="134967" anchor="t" anchorCtr="0">
            <a:noAutofit/>
          </a:bodyPr>
          <a:lstStyle/>
          <a:p>
            <a:pPr>
              <a:lnSpc>
                <a:spcPct val="115000"/>
              </a:lnSpc>
              <a:spcAft>
                <a:spcPts val="933"/>
              </a:spcAft>
              <a:buSzPct val="25000"/>
            </a:pPr>
            <a:r>
              <a:rPr lang="tr-TR" sz="4000" dirty="0" smtClean="0">
                <a:solidFill>
                  <a:srgbClr val="434343"/>
                </a:solidFill>
                <a:latin typeface="Open Sans"/>
                <a:ea typeface="Open Sans"/>
                <a:cs typeface="Open Sans"/>
                <a:sym typeface="Open Sans"/>
              </a:rPr>
              <a:t>2016 yılına kadar önerilen tarama programı</a:t>
            </a:r>
            <a:endParaRPr lang="en" sz="4000" dirty="0">
              <a:solidFill>
                <a:srgbClr val="434343"/>
              </a:solidFill>
              <a:latin typeface="Open Sans"/>
              <a:ea typeface="Open Sans"/>
              <a:cs typeface="Open Sans"/>
              <a:sym typeface="Open Sans"/>
            </a:endParaRPr>
          </a:p>
        </p:txBody>
      </p:sp>
      <p:graphicFrame>
        <p:nvGraphicFramePr>
          <p:cNvPr id="882" name="Shape 882"/>
          <p:cNvGraphicFramePr/>
          <p:nvPr/>
        </p:nvGraphicFramePr>
        <p:xfrm>
          <a:off x="946617" y="1454149"/>
          <a:ext cx="9258369" cy="4937280"/>
        </p:xfrm>
        <a:graphic>
          <a:graphicData uri="http://schemas.openxmlformats.org/drawingml/2006/table">
            <a:tbl>
              <a:tblPr>
                <a:noFill/>
              </a:tblPr>
              <a:tblGrid>
                <a:gridCol w="2185100">
                  <a:extLst>
                    <a:ext uri="{9D8B030D-6E8A-4147-A177-3AD203B41FA5}">
                      <a16:colId xmlns:a16="http://schemas.microsoft.com/office/drawing/2014/main" val="20000"/>
                    </a:ext>
                  </a:extLst>
                </a:gridCol>
                <a:gridCol w="1010467">
                  <a:extLst>
                    <a:ext uri="{9D8B030D-6E8A-4147-A177-3AD203B41FA5}">
                      <a16:colId xmlns:a16="http://schemas.microsoft.com/office/drawing/2014/main" val="20001"/>
                    </a:ext>
                  </a:extLst>
                </a:gridCol>
                <a:gridCol w="1010467">
                  <a:extLst>
                    <a:ext uri="{9D8B030D-6E8A-4147-A177-3AD203B41FA5}">
                      <a16:colId xmlns:a16="http://schemas.microsoft.com/office/drawing/2014/main" val="20002"/>
                    </a:ext>
                  </a:extLst>
                </a:gridCol>
                <a:gridCol w="1010467">
                  <a:extLst>
                    <a:ext uri="{9D8B030D-6E8A-4147-A177-3AD203B41FA5}">
                      <a16:colId xmlns:a16="http://schemas.microsoft.com/office/drawing/2014/main" val="20003"/>
                    </a:ext>
                  </a:extLst>
                </a:gridCol>
                <a:gridCol w="1010467">
                  <a:extLst>
                    <a:ext uri="{9D8B030D-6E8A-4147-A177-3AD203B41FA5}">
                      <a16:colId xmlns:a16="http://schemas.microsoft.com/office/drawing/2014/main" val="20004"/>
                    </a:ext>
                  </a:extLst>
                </a:gridCol>
                <a:gridCol w="1010467">
                  <a:extLst>
                    <a:ext uri="{9D8B030D-6E8A-4147-A177-3AD203B41FA5}">
                      <a16:colId xmlns:a16="http://schemas.microsoft.com/office/drawing/2014/main" val="20005"/>
                    </a:ext>
                  </a:extLst>
                </a:gridCol>
                <a:gridCol w="1010467">
                  <a:extLst>
                    <a:ext uri="{9D8B030D-6E8A-4147-A177-3AD203B41FA5}">
                      <a16:colId xmlns:a16="http://schemas.microsoft.com/office/drawing/2014/main" val="20006"/>
                    </a:ext>
                  </a:extLst>
                </a:gridCol>
                <a:gridCol w="1010467">
                  <a:extLst>
                    <a:ext uri="{9D8B030D-6E8A-4147-A177-3AD203B41FA5}">
                      <a16:colId xmlns:a16="http://schemas.microsoft.com/office/drawing/2014/main" val="20007"/>
                    </a:ext>
                  </a:extLst>
                </a:gridCol>
              </a:tblGrid>
              <a:tr h="406360">
                <a:tc>
                  <a:txBody>
                    <a:bodyPr/>
                    <a:lstStyle/>
                    <a:p>
                      <a:pPr lvl="0" algn="ctr">
                        <a:spcBef>
                          <a:spcPts val="0"/>
                        </a:spcBef>
                        <a:buNone/>
                      </a:pPr>
                      <a:endParaRPr sz="1100">
                        <a:latin typeface="Open Sans"/>
                        <a:ea typeface="Open Sans"/>
                        <a:cs typeface="Open Sans"/>
                        <a:sym typeface="Open Sans"/>
                      </a:endParaRP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Caucasian</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AJ</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African / AA</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Asian</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Hispanic</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Meditter.</a:t>
                      </a:r>
                    </a:p>
                  </a:txBody>
                  <a:tcPr marL="121900" marR="121900" marT="121900" marB="121900" anchor="ctr"/>
                </a:tc>
                <a:tc>
                  <a:txBody>
                    <a:bodyPr/>
                    <a:lstStyle/>
                    <a:p>
                      <a:pPr lvl="0" algn="ctr">
                        <a:spcBef>
                          <a:spcPts val="0"/>
                        </a:spcBef>
                        <a:buNone/>
                      </a:pPr>
                      <a:r>
                        <a:rPr lang="en" sz="1100">
                          <a:latin typeface="Open Sans"/>
                          <a:ea typeface="Open Sans"/>
                          <a:cs typeface="Open Sans"/>
                          <a:sym typeface="Open Sans"/>
                        </a:rPr>
                        <a:t>S.E. Asian</a:t>
                      </a:r>
                    </a:p>
                  </a:txBody>
                  <a:tcPr marL="121900" marR="121900" marT="121900" marB="121900" anchor="ctr"/>
                </a:tc>
                <a:extLst>
                  <a:ext uri="{0D108BD9-81ED-4DB2-BD59-A6C34878D82A}">
                    <a16:rowId xmlns:a16="http://schemas.microsoft.com/office/drawing/2014/main" val="10000"/>
                  </a:ext>
                </a:extLst>
              </a:tr>
              <a:tr h="406360">
                <a:tc>
                  <a:txBody>
                    <a:bodyPr/>
                    <a:lstStyle/>
                    <a:p>
                      <a:pPr lvl="0">
                        <a:spcBef>
                          <a:spcPts val="0"/>
                        </a:spcBef>
                        <a:buNone/>
                      </a:pPr>
                      <a:r>
                        <a:rPr lang="en" sz="1100">
                          <a:latin typeface="Open Sans"/>
                          <a:ea typeface="Open Sans"/>
                          <a:cs typeface="Open Sans"/>
                          <a:sym typeface="Open Sans"/>
                        </a:rPr>
                        <a:t>Cystic Fibrosis</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1"/>
                  </a:ext>
                </a:extLst>
              </a:tr>
              <a:tr h="406360">
                <a:tc>
                  <a:txBody>
                    <a:bodyPr/>
                    <a:lstStyle/>
                    <a:p>
                      <a:pPr lvl="0">
                        <a:spcBef>
                          <a:spcPts val="0"/>
                        </a:spcBef>
                        <a:buNone/>
                      </a:pPr>
                      <a:r>
                        <a:rPr lang="en" sz="1100">
                          <a:latin typeface="Open Sans"/>
                          <a:ea typeface="Open Sans"/>
                          <a:cs typeface="Open Sans"/>
                          <a:sym typeface="Open Sans"/>
                        </a:rPr>
                        <a:t>Spinal Muscular Atrophy</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2"/>
                  </a:ext>
                </a:extLst>
              </a:tr>
              <a:tr h="406360">
                <a:tc>
                  <a:txBody>
                    <a:bodyPr/>
                    <a:lstStyle/>
                    <a:p>
                      <a:pPr lvl="0">
                        <a:spcBef>
                          <a:spcPts val="0"/>
                        </a:spcBef>
                        <a:buNone/>
                      </a:pPr>
                      <a:r>
                        <a:rPr lang="en" sz="1100">
                          <a:latin typeface="Open Sans"/>
                          <a:ea typeface="Open Sans"/>
                          <a:cs typeface="Open Sans"/>
                          <a:sym typeface="Open Sans"/>
                        </a:rPr>
                        <a:t>Tay Sachs Disease</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3"/>
                  </a:ext>
                </a:extLst>
              </a:tr>
              <a:tr h="406360">
                <a:tc>
                  <a:txBody>
                    <a:bodyPr/>
                    <a:lstStyle/>
                    <a:p>
                      <a:pPr lvl="0">
                        <a:spcBef>
                          <a:spcPts val="0"/>
                        </a:spcBef>
                        <a:buNone/>
                      </a:pPr>
                      <a:r>
                        <a:rPr lang="en" sz="1100">
                          <a:latin typeface="Open Sans"/>
                          <a:ea typeface="Open Sans"/>
                          <a:cs typeface="Open Sans"/>
                          <a:sym typeface="Open Sans"/>
                        </a:rPr>
                        <a:t>Canavan Disease</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4"/>
                  </a:ext>
                </a:extLst>
              </a:tr>
              <a:tr h="406360">
                <a:tc>
                  <a:txBody>
                    <a:bodyPr/>
                    <a:lstStyle/>
                    <a:p>
                      <a:pPr lvl="0">
                        <a:spcBef>
                          <a:spcPts val="0"/>
                        </a:spcBef>
                        <a:buNone/>
                      </a:pPr>
                      <a:r>
                        <a:rPr lang="en" sz="1100">
                          <a:latin typeface="Open Sans"/>
                          <a:ea typeface="Open Sans"/>
                          <a:cs typeface="Open Sans"/>
                          <a:sym typeface="Open Sans"/>
                        </a:rPr>
                        <a:t>Familial Dysautonomia</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5"/>
                  </a:ext>
                </a:extLst>
              </a:tr>
              <a:tr h="406360">
                <a:tc>
                  <a:txBody>
                    <a:bodyPr/>
                    <a:lstStyle/>
                    <a:p>
                      <a:pPr lvl="0">
                        <a:spcBef>
                          <a:spcPts val="0"/>
                        </a:spcBef>
                        <a:buNone/>
                      </a:pPr>
                      <a:r>
                        <a:rPr lang="en" sz="1100">
                          <a:latin typeface="Open Sans"/>
                          <a:ea typeface="Open Sans"/>
                          <a:cs typeface="Open Sans"/>
                          <a:sym typeface="Open Sans"/>
                        </a:rPr>
                        <a:t>Gaucher Disease</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6"/>
                  </a:ext>
                </a:extLst>
              </a:tr>
              <a:tr h="406360">
                <a:tc>
                  <a:txBody>
                    <a:bodyPr/>
                    <a:lstStyle/>
                    <a:p>
                      <a:pPr lvl="0">
                        <a:spcBef>
                          <a:spcPts val="0"/>
                        </a:spcBef>
                        <a:buNone/>
                      </a:pPr>
                      <a:r>
                        <a:rPr lang="en" sz="1100">
                          <a:latin typeface="Open Sans"/>
                          <a:ea typeface="Open Sans"/>
                          <a:cs typeface="Open Sans"/>
                          <a:sym typeface="Open Sans"/>
                        </a:rPr>
                        <a:t>Fanconi Anemia Type C</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7"/>
                  </a:ext>
                </a:extLst>
              </a:tr>
              <a:tr h="406360">
                <a:tc>
                  <a:txBody>
                    <a:bodyPr/>
                    <a:lstStyle/>
                    <a:p>
                      <a:pPr lvl="0">
                        <a:spcBef>
                          <a:spcPts val="0"/>
                        </a:spcBef>
                        <a:buNone/>
                      </a:pPr>
                      <a:r>
                        <a:rPr lang="en" sz="1100">
                          <a:latin typeface="Open Sans"/>
                          <a:ea typeface="Open Sans"/>
                          <a:cs typeface="Open Sans"/>
                          <a:sym typeface="Open Sans"/>
                        </a:rPr>
                        <a:t>Mucolipidosis IV</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8"/>
                  </a:ext>
                </a:extLst>
              </a:tr>
              <a:tr h="406360">
                <a:tc>
                  <a:txBody>
                    <a:bodyPr/>
                    <a:lstStyle/>
                    <a:p>
                      <a:pPr lvl="0">
                        <a:spcBef>
                          <a:spcPts val="0"/>
                        </a:spcBef>
                        <a:buNone/>
                      </a:pPr>
                      <a:r>
                        <a:rPr lang="en" sz="1100">
                          <a:latin typeface="Open Sans"/>
                          <a:ea typeface="Open Sans"/>
                          <a:cs typeface="Open Sans"/>
                          <a:sym typeface="Open Sans"/>
                        </a:rPr>
                        <a:t>Neimann-Pick Disease Type A</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09"/>
                  </a:ext>
                </a:extLst>
              </a:tr>
              <a:tr h="406360">
                <a:tc>
                  <a:txBody>
                    <a:bodyPr/>
                    <a:lstStyle/>
                    <a:p>
                      <a:pPr lvl="0">
                        <a:spcBef>
                          <a:spcPts val="0"/>
                        </a:spcBef>
                        <a:buNone/>
                      </a:pPr>
                      <a:r>
                        <a:rPr lang="en" sz="1100">
                          <a:latin typeface="Open Sans"/>
                          <a:ea typeface="Open Sans"/>
                          <a:cs typeface="Open Sans"/>
                          <a:sym typeface="Open Sans"/>
                        </a:rPr>
                        <a:t>Sickle Cell Anemia</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10"/>
                  </a:ext>
                </a:extLst>
              </a:tr>
              <a:tr h="406360">
                <a:tc>
                  <a:txBody>
                    <a:bodyPr/>
                    <a:lstStyle/>
                    <a:p>
                      <a:pPr lvl="0">
                        <a:spcBef>
                          <a:spcPts val="0"/>
                        </a:spcBef>
                        <a:buNone/>
                      </a:pPr>
                      <a:r>
                        <a:rPr lang="en" sz="1100">
                          <a:latin typeface="Open Sans"/>
                          <a:ea typeface="Open Sans"/>
                          <a:cs typeface="Open Sans"/>
                          <a:sym typeface="Open Sans"/>
                        </a:rPr>
                        <a:t>Thalassemia</a:t>
                      </a: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tc>
                  <a:txBody>
                    <a:bodyPr/>
                    <a:lstStyle/>
                    <a:p>
                      <a:pPr lvl="0">
                        <a:spcBef>
                          <a:spcPts val="0"/>
                        </a:spcBef>
                        <a:buNone/>
                      </a:pPr>
                      <a:endParaRPr sz="1100">
                        <a:latin typeface="Open Sans"/>
                        <a:ea typeface="Open Sans"/>
                        <a:cs typeface="Open Sans"/>
                        <a:sym typeface="Open Sans"/>
                      </a:endParaRPr>
                    </a:p>
                  </a:txBody>
                  <a:tcPr marL="121900" marR="121900" marT="121900" marB="121900"/>
                </a:tc>
                <a:extLst>
                  <a:ext uri="{0D108BD9-81ED-4DB2-BD59-A6C34878D82A}">
                    <a16:rowId xmlns:a16="http://schemas.microsoft.com/office/drawing/2014/main" val="10011"/>
                  </a:ext>
                </a:extLst>
              </a:tr>
            </a:tbl>
          </a:graphicData>
        </a:graphic>
      </p:graphicFrame>
      <p:sp>
        <p:nvSpPr>
          <p:cNvPr id="883" name="Shape 883"/>
          <p:cNvSpPr/>
          <p:nvPr/>
        </p:nvSpPr>
        <p:spPr>
          <a:xfrm>
            <a:off x="10756633" y="58261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84" name="Shape 884"/>
          <p:cNvSpPr/>
          <p:nvPr/>
        </p:nvSpPr>
        <p:spPr>
          <a:xfrm>
            <a:off x="10756633" y="5313033"/>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885" name="Shape 885"/>
          <p:cNvSpPr txBox="1"/>
          <p:nvPr/>
        </p:nvSpPr>
        <p:spPr>
          <a:xfrm>
            <a:off x="779867" y="-2036433"/>
            <a:ext cx="10700000" cy="1439600"/>
          </a:xfrm>
          <a:prstGeom prst="rect">
            <a:avLst/>
          </a:prstGeom>
          <a:noFill/>
          <a:ln>
            <a:noFill/>
          </a:ln>
        </p:spPr>
        <p:txBody>
          <a:bodyPr lIns="134967" tIns="134967" rIns="134967" bIns="134967" anchor="t" anchorCtr="0">
            <a:noAutofit/>
          </a:bodyPr>
          <a:lstStyle/>
          <a:p>
            <a:pPr>
              <a:lnSpc>
                <a:spcPct val="115000"/>
              </a:lnSpc>
              <a:spcAft>
                <a:spcPts val="933"/>
              </a:spcAft>
              <a:buSzPct val="25000"/>
            </a:pPr>
            <a:r>
              <a:rPr lang="en" sz="4000">
                <a:solidFill>
                  <a:srgbClr val="434343"/>
                </a:solidFill>
                <a:latin typeface="Open Sans"/>
                <a:ea typeface="Open Sans"/>
                <a:cs typeface="Open Sans"/>
                <a:sym typeface="Open Sans"/>
              </a:rPr>
              <a:t>Current carrier screening guidelines</a:t>
            </a:r>
            <a:r>
              <a:rPr lang="en" sz="4800">
                <a:solidFill>
                  <a:srgbClr val="434343"/>
                </a:solidFill>
                <a:latin typeface="Roboto Slab"/>
                <a:ea typeface="Roboto Slab"/>
                <a:cs typeface="Roboto Slab"/>
                <a:sym typeface="Roboto Slab"/>
              </a:rPr>
              <a:t/>
            </a:r>
            <a:br>
              <a:rPr lang="en" sz="4800">
                <a:solidFill>
                  <a:srgbClr val="434343"/>
                </a:solidFill>
                <a:latin typeface="Roboto Slab"/>
                <a:ea typeface="Roboto Slab"/>
                <a:cs typeface="Roboto Slab"/>
                <a:sym typeface="Roboto Slab"/>
              </a:rPr>
            </a:br>
            <a:r>
              <a:rPr lang="en" sz="2400">
                <a:solidFill>
                  <a:srgbClr val="434343"/>
                </a:solidFill>
                <a:latin typeface="Open Sans"/>
                <a:ea typeface="Open Sans"/>
                <a:cs typeface="Open Sans"/>
                <a:sym typeface="Open Sans"/>
              </a:rPr>
              <a:t>Current guidelines support limited screening in select ethnic groups</a:t>
            </a:r>
          </a:p>
        </p:txBody>
      </p:sp>
      <p:sp>
        <p:nvSpPr>
          <p:cNvPr id="886" name="Shape 886"/>
          <p:cNvSpPr/>
          <p:nvPr/>
        </p:nvSpPr>
        <p:spPr>
          <a:xfrm>
            <a:off x="3358883"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87" name="Shape 887"/>
          <p:cNvSpPr/>
          <p:nvPr/>
        </p:nvSpPr>
        <p:spPr>
          <a:xfrm>
            <a:off x="3520133" y="2366316"/>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88" name="Shape 888"/>
          <p:cNvSpPr/>
          <p:nvPr/>
        </p:nvSpPr>
        <p:spPr>
          <a:xfrm>
            <a:off x="4523433"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89" name="Shape 889"/>
          <p:cNvSpPr/>
          <p:nvPr/>
        </p:nvSpPr>
        <p:spPr>
          <a:xfrm>
            <a:off x="4536133" y="4015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0" name="Shape 890"/>
          <p:cNvSpPr/>
          <p:nvPr/>
        </p:nvSpPr>
        <p:spPr>
          <a:xfrm>
            <a:off x="5526733"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1" name="Shape 891"/>
          <p:cNvSpPr/>
          <p:nvPr/>
        </p:nvSpPr>
        <p:spPr>
          <a:xfrm>
            <a:off x="6530033"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2" name="Shape 892"/>
          <p:cNvSpPr/>
          <p:nvPr/>
        </p:nvSpPr>
        <p:spPr>
          <a:xfrm>
            <a:off x="3681383"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893" name="Shape 893"/>
          <p:cNvSpPr/>
          <p:nvPr/>
        </p:nvSpPr>
        <p:spPr>
          <a:xfrm>
            <a:off x="4381216"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4" name="Shape 894"/>
          <p:cNvSpPr/>
          <p:nvPr/>
        </p:nvSpPr>
        <p:spPr>
          <a:xfrm>
            <a:off x="4703716"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895" name="Shape 895"/>
          <p:cNvSpPr/>
          <p:nvPr/>
        </p:nvSpPr>
        <p:spPr>
          <a:xfrm>
            <a:off x="5365467"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6" name="Shape 896"/>
          <p:cNvSpPr/>
          <p:nvPr/>
        </p:nvSpPr>
        <p:spPr>
          <a:xfrm>
            <a:off x="5687967"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897" name="Shape 897"/>
          <p:cNvSpPr/>
          <p:nvPr/>
        </p:nvSpPr>
        <p:spPr>
          <a:xfrm>
            <a:off x="6368783"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898" name="Shape 898"/>
          <p:cNvSpPr/>
          <p:nvPr/>
        </p:nvSpPr>
        <p:spPr>
          <a:xfrm>
            <a:off x="6691283"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899" name="Shape 899"/>
          <p:cNvSpPr/>
          <p:nvPr/>
        </p:nvSpPr>
        <p:spPr>
          <a:xfrm>
            <a:off x="7391167"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00" name="Shape 900"/>
          <p:cNvSpPr/>
          <p:nvPr/>
        </p:nvSpPr>
        <p:spPr>
          <a:xfrm>
            <a:off x="7713667"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01" name="Shape 901"/>
          <p:cNvSpPr/>
          <p:nvPr/>
        </p:nvSpPr>
        <p:spPr>
          <a:xfrm>
            <a:off x="8419849"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02" name="Shape 902"/>
          <p:cNvSpPr/>
          <p:nvPr/>
        </p:nvSpPr>
        <p:spPr>
          <a:xfrm>
            <a:off x="8742349"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03" name="Shape 903"/>
          <p:cNvSpPr/>
          <p:nvPr/>
        </p:nvSpPr>
        <p:spPr>
          <a:xfrm>
            <a:off x="9435916" y="19560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04" name="Shape 904"/>
          <p:cNvSpPr/>
          <p:nvPr/>
        </p:nvSpPr>
        <p:spPr>
          <a:xfrm>
            <a:off x="9758416" y="19560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05" name="Shape 905"/>
          <p:cNvSpPr/>
          <p:nvPr/>
        </p:nvSpPr>
        <p:spPr>
          <a:xfrm>
            <a:off x="4381216" y="2770216"/>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06" name="Shape 906"/>
          <p:cNvSpPr/>
          <p:nvPr/>
        </p:nvSpPr>
        <p:spPr>
          <a:xfrm>
            <a:off x="4703716" y="2770216"/>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07" name="Shape 907"/>
          <p:cNvSpPr/>
          <p:nvPr/>
        </p:nvSpPr>
        <p:spPr>
          <a:xfrm>
            <a:off x="4381216" y="3187949"/>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08" name="Shape 908"/>
          <p:cNvSpPr/>
          <p:nvPr/>
        </p:nvSpPr>
        <p:spPr>
          <a:xfrm>
            <a:off x="4703716" y="3187949"/>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09" name="Shape 909"/>
          <p:cNvSpPr/>
          <p:nvPr/>
        </p:nvSpPr>
        <p:spPr>
          <a:xfrm>
            <a:off x="4381216" y="3588683"/>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10" name="Shape 910"/>
          <p:cNvSpPr/>
          <p:nvPr/>
        </p:nvSpPr>
        <p:spPr>
          <a:xfrm>
            <a:off x="4703716" y="3588683"/>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1" name="Shape 911"/>
          <p:cNvSpPr/>
          <p:nvPr/>
        </p:nvSpPr>
        <p:spPr>
          <a:xfrm>
            <a:off x="4536133" y="4419188"/>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12" name="Shape 912"/>
          <p:cNvSpPr/>
          <p:nvPr/>
        </p:nvSpPr>
        <p:spPr>
          <a:xfrm>
            <a:off x="4536133" y="4822411"/>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13" name="Shape 913"/>
          <p:cNvSpPr/>
          <p:nvPr/>
        </p:nvSpPr>
        <p:spPr>
          <a:xfrm>
            <a:off x="4536133" y="5225633"/>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14" name="Shape 914"/>
          <p:cNvSpPr/>
          <p:nvPr/>
        </p:nvSpPr>
        <p:spPr>
          <a:xfrm>
            <a:off x="9595767" y="60445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5" name="Shape 915"/>
          <p:cNvSpPr/>
          <p:nvPr/>
        </p:nvSpPr>
        <p:spPr>
          <a:xfrm>
            <a:off x="8579767" y="60445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6" name="Shape 916"/>
          <p:cNvSpPr/>
          <p:nvPr/>
        </p:nvSpPr>
        <p:spPr>
          <a:xfrm>
            <a:off x="6530033" y="60445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7" name="Shape 917"/>
          <p:cNvSpPr/>
          <p:nvPr/>
        </p:nvSpPr>
        <p:spPr>
          <a:xfrm>
            <a:off x="5526733" y="6044567"/>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8" name="Shape 918"/>
          <p:cNvSpPr/>
          <p:nvPr/>
        </p:nvSpPr>
        <p:spPr>
          <a:xfrm>
            <a:off x="5526733" y="5626733"/>
            <a:ext cx="218400" cy="218400"/>
          </a:xfrm>
          <a:prstGeom prst="ellipse">
            <a:avLst/>
          </a:prstGeom>
          <a:solidFill>
            <a:srgbClr val="F2CF52"/>
          </a:solidFill>
          <a:ln>
            <a:noFill/>
          </a:ln>
        </p:spPr>
        <p:txBody>
          <a:bodyPr lIns="121900" tIns="121900" rIns="121900" bIns="121900" anchor="ctr" anchorCtr="0">
            <a:noAutofit/>
          </a:bodyPr>
          <a:lstStyle/>
          <a:p>
            <a:endParaRPr sz="2400"/>
          </a:p>
        </p:txBody>
      </p:sp>
      <p:sp>
        <p:nvSpPr>
          <p:cNvPr id="919" name="Shape 919"/>
          <p:cNvSpPr/>
          <p:nvPr/>
        </p:nvSpPr>
        <p:spPr>
          <a:xfrm>
            <a:off x="7533333"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20" name="Shape 920"/>
          <p:cNvSpPr/>
          <p:nvPr/>
        </p:nvSpPr>
        <p:spPr>
          <a:xfrm>
            <a:off x="8579767"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
        <p:nvSpPr>
          <p:cNvPr id="921" name="Shape 921"/>
          <p:cNvSpPr/>
          <p:nvPr/>
        </p:nvSpPr>
        <p:spPr>
          <a:xfrm>
            <a:off x="9595767" y="2359967"/>
            <a:ext cx="218400" cy="218400"/>
          </a:xfrm>
          <a:prstGeom prst="ellipse">
            <a:avLst/>
          </a:prstGeom>
          <a:solidFill>
            <a:srgbClr val="236E77"/>
          </a:solidFill>
          <a:ln>
            <a:noFill/>
          </a:ln>
        </p:spPr>
        <p:txBody>
          <a:bodyPr lIns="121900" tIns="121900" rIns="121900" bIns="121900" anchor="ctr" anchorCtr="0">
            <a:noAutofit/>
          </a:bodyPr>
          <a:lstStyle/>
          <a:p>
            <a:endParaRPr sz="2400"/>
          </a:p>
        </p:txBody>
      </p:sp>
    </p:spTree>
    <p:extLst>
      <p:ext uri="{BB962C8B-B14F-4D97-AF65-F5344CB8AC3E}">
        <p14:creationId xmlns:p14="http://schemas.microsoft.com/office/powerpoint/2010/main" val="4203203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906351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Shape 947"/>
          <p:cNvPicPr preferRelativeResize="0"/>
          <p:nvPr/>
        </p:nvPicPr>
        <p:blipFill>
          <a:blip r:embed="rId3">
            <a:alphaModFix/>
          </a:blip>
          <a:stretch>
            <a:fillRect/>
          </a:stretch>
        </p:blipFill>
        <p:spPr>
          <a:xfrm>
            <a:off x="982134" y="1994365"/>
            <a:ext cx="10308164" cy="4197232"/>
          </a:xfrm>
          <a:prstGeom prst="rect">
            <a:avLst/>
          </a:prstGeom>
          <a:noFill/>
          <a:ln>
            <a:noFill/>
          </a:ln>
        </p:spPr>
      </p:pic>
      <p:sp>
        <p:nvSpPr>
          <p:cNvPr id="948" name="Shape 948"/>
          <p:cNvSpPr txBox="1"/>
          <p:nvPr/>
        </p:nvSpPr>
        <p:spPr>
          <a:xfrm>
            <a:off x="735400" y="554367"/>
            <a:ext cx="11341200" cy="1439600"/>
          </a:xfrm>
          <a:prstGeom prst="rect">
            <a:avLst/>
          </a:prstGeom>
          <a:noFill/>
          <a:ln>
            <a:noFill/>
          </a:ln>
        </p:spPr>
        <p:txBody>
          <a:bodyPr lIns="134967" tIns="134967" rIns="134967" bIns="134967" anchor="t" anchorCtr="0">
            <a:noAutofit/>
          </a:bodyPr>
          <a:lstStyle/>
          <a:p>
            <a:pPr>
              <a:spcAft>
                <a:spcPts val="667"/>
              </a:spcAft>
              <a:buSzPct val="25000"/>
            </a:pPr>
            <a:r>
              <a:rPr lang="en" sz="4000" dirty="0">
                <a:solidFill>
                  <a:srgbClr val="434343"/>
                </a:solidFill>
                <a:latin typeface="Open Sans"/>
                <a:ea typeface="Open Sans"/>
                <a:cs typeface="Open Sans"/>
                <a:sym typeface="Open Sans"/>
              </a:rPr>
              <a:t>ECS </a:t>
            </a:r>
            <a:r>
              <a:rPr lang="tr-TR" sz="4000" dirty="0" smtClean="0">
                <a:solidFill>
                  <a:srgbClr val="434343"/>
                </a:solidFill>
                <a:latin typeface="Open Sans"/>
                <a:ea typeface="Open Sans"/>
                <a:cs typeface="Open Sans"/>
                <a:sym typeface="Open Sans"/>
              </a:rPr>
              <a:t>çalışma </a:t>
            </a:r>
            <a:r>
              <a:rPr lang="en" sz="4000" dirty="0" smtClean="0">
                <a:solidFill>
                  <a:srgbClr val="434343"/>
                </a:solidFill>
                <a:latin typeface="Open Sans"/>
                <a:ea typeface="Open Sans"/>
                <a:cs typeface="Open Sans"/>
                <a:sym typeface="Open Sans"/>
              </a:rPr>
              <a:t>popul</a:t>
            </a:r>
            <a:r>
              <a:rPr lang="tr-TR" sz="4000" dirty="0" err="1" smtClean="0">
                <a:solidFill>
                  <a:srgbClr val="434343"/>
                </a:solidFill>
                <a:latin typeface="Open Sans"/>
                <a:ea typeface="Open Sans"/>
                <a:cs typeface="Open Sans"/>
                <a:sym typeface="Open Sans"/>
              </a:rPr>
              <a:t>asyonu</a:t>
            </a:r>
            <a:r>
              <a:rPr lang="en" sz="4000" dirty="0" smtClean="0">
                <a:solidFill>
                  <a:srgbClr val="434343"/>
                </a:solidFill>
                <a:latin typeface="Open Sans"/>
                <a:ea typeface="Open Sans"/>
                <a:cs typeface="Open Sans"/>
                <a:sym typeface="Open Sans"/>
              </a:rPr>
              <a:t> </a:t>
            </a:r>
            <a:r>
              <a:rPr lang="en" sz="4000" b="1" dirty="0">
                <a:solidFill>
                  <a:srgbClr val="434343"/>
                </a:solidFill>
                <a:latin typeface="Open Sans"/>
                <a:ea typeface="Open Sans"/>
                <a:cs typeface="Open Sans"/>
                <a:sym typeface="Open Sans"/>
              </a:rPr>
              <a:t>N=346,790</a:t>
            </a:r>
          </a:p>
          <a:p>
            <a:pPr>
              <a:spcAft>
                <a:spcPts val="667"/>
              </a:spcAft>
              <a:buSzPct val="25000"/>
            </a:pPr>
            <a:r>
              <a:rPr lang="tr-TR" sz="2400" dirty="0" smtClean="0">
                <a:solidFill>
                  <a:srgbClr val="434343"/>
                </a:solidFill>
                <a:latin typeface="Open Sans"/>
                <a:ea typeface="Open Sans"/>
                <a:cs typeface="Open Sans"/>
                <a:sym typeface="Open Sans"/>
              </a:rPr>
              <a:t>Günümüze kadar ki en büyük genişletilmiş taşıyıcılık tarama çalışması</a:t>
            </a:r>
            <a:endParaRPr sz="4000" b="1" dirty="0">
              <a:solidFill>
                <a:srgbClr val="434343"/>
              </a:solidFill>
              <a:latin typeface="Open Sans"/>
              <a:ea typeface="Open Sans"/>
              <a:cs typeface="Open Sans"/>
              <a:sym typeface="Open Sans"/>
            </a:endParaRPr>
          </a:p>
        </p:txBody>
      </p:sp>
    </p:spTree>
    <p:extLst>
      <p:ext uri="{BB962C8B-B14F-4D97-AF65-F5344CB8AC3E}">
        <p14:creationId xmlns:p14="http://schemas.microsoft.com/office/powerpoint/2010/main" val="3221296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1566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Shape 958"/>
          <p:cNvSpPr txBox="1"/>
          <p:nvPr/>
        </p:nvSpPr>
        <p:spPr>
          <a:xfrm>
            <a:off x="735400" y="2721733"/>
            <a:ext cx="4116000" cy="2802800"/>
          </a:xfrm>
          <a:prstGeom prst="rect">
            <a:avLst/>
          </a:prstGeom>
          <a:noFill/>
          <a:ln>
            <a:noFill/>
          </a:ln>
        </p:spPr>
        <p:txBody>
          <a:bodyPr lIns="121900" tIns="121900" rIns="121900" bIns="121900" anchor="t" anchorCtr="0">
            <a:noAutofit/>
          </a:bodyPr>
          <a:lstStyle/>
          <a:p>
            <a:pPr>
              <a:lnSpc>
                <a:spcPct val="115000"/>
              </a:lnSpc>
              <a:buClr>
                <a:srgbClr val="000000"/>
              </a:buClr>
              <a:buSzPct val="61111"/>
            </a:pPr>
            <a:r>
              <a:rPr lang="en" sz="2400">
                <a:solidFill>
                  <a:srgbClr val="45818E"/>
                </a:solidFill>
                <a:latin typeface="Open Sans"/>
                <a:ea typeface="Open Sans"/>
                <a:cs typeface="Open Sans"/>
                <a:sym typeface="Open Sans"/>
              </a:rPr>
              <a:t>Guideline-based carrier screenings miss a significant percentage of pregnancies affected by serious conditions:</a:t>
            </a:r>
          </a:p>
        </p:txBody>
      </p:sp>
      <p:pic>
        <p:nvPicPr>
          <p:cNvPr id="959" name="Shape 959"/>
          <p:cNvPicPr preferRelativeResize="0"/>
          <p:nvPr/>
        </p:nvPicPr>
        <p:blipFill rotWithShape="1">
          <a:blip r:embed="rId3">
            <a:alphaModFix/>
          </a:blip>
          <a:srcRect r="50052"/>
          <a:stretch/>
        </p:blipFill>
        <p:spPr>
          <a:xfrm>
            <a:off x="5067188" y="2350834"/>
            <a:ext cx="6259115" cy="1533399"/>
          </a:xfrm>
          <a:prstGeom prst="rect">
            <a:avLst/>
          </a:prstGeom>
          <a:noFill/>
          <a:ln>
            <a:noFill/>
          </a:ln>
        </p:spPr>
      </p:pic>
      <p:pic>
        <p:nvPicPr>
          <p:cNvPr id="960" name="Shape 960"/>
          <p:cNvPicPr preferRelativeResize="0"/>
          <p:nvPr/>
        </p:nvPicPr>
        <p:blipFill rotWithShape="1">
          <a:blip r:embed="rId3">
            <a:alphaModFix/>
          </a:blip>
          <a:srcRect l="50551" r="-499"/>
          <a:stretch/>
        </p:blipFill>
        <p:spPr>
          <a:xfrm>
            <a:off x="4975967" y="3813301"/>
            <a:ext cx="6259115" cy="1533399"/>
          </a:xfrm>
          <a:prstGeom prst="rect">
            <a:avLst/>
          </a:prstGeom>
          <a:noFill/>
          <a:ln>
            <a:noFill/>
          </a:ln>
        </p:spPr>
      </p:pic>
      <p:sp>
        <p:nvSpPr>
          <p:cNvPr id="961" name="Shape 961"/>
          <p:cNvSpPr txBox="1"/>
          <p:nvPr/>
        </p:nvSpPr>
        <p:spPr>
          <a:xfrm>
            <a:off x="735400" y="554367"/>
            <a:ext cx="10700000" cy="1439600"/>
          </a:xfrm>
          <a:prstGeom prst="rect">
            <a:avLst/>
          </a:prstGeom>
          <a:noFill/>
          <a:ln>
            <a:noFill/>
          </a:ln>
        </p:spPr>
        <p:txBody>
          <a:bodyPr lIns="134967" tIns="134967" rIns="134967" bIns="134967" anchor="t" anchorCtr="0">
            <a:noAutofit/>
          </a:bodyPr>
          <a:lstStyle/>
          <a:p>
            <a:pPr>
              <a:lnSpc>
                <a:spcPct val="115000"/>
              </a:lnSpc>
              <a:spcAft>
                <a:spcPts val="933"/>
              </a:spcAft>
              <a:buSzPct val="25000"/>
            </a:pPr>
            <a:r>
              <a:rPr lang="tr-TR" sz="4000" dirty="0" smtClean="0">
                <a:solidFill>
                  <a:srgbClr val="434343"/>
                </a:solidFill>
                <a:latin typeface="Open Sans"/>
                <a:ea typeface="Open Sans"/>
                <a:cs typeface="Open Sans"/>
                <a:sym typeface="Open Sans"/>
              </a:rPr>
              <a:t>Mevcut tarama rehberleri</a:t>
            </a:r>
            <a:r>
              <a:rPr lang="en" sz="4000" dirty="0" smtClean="0">
                <a:solidFill>
                  <a:srgbClr val="434343"/>
                </a:solidFill>
                <a:latin typeface="Open Sans"/>
                <a:ea typeface="Open Sans"/>
                <a:cs typeface="Open Sans"/>
                <a:sym typeface="Open Sans"/>
              </a:rPr>
              <a:t> </a:t>
            </a:r>
            <a:r>
              <a:rPr lang="tr-TR" sz="4000" dirty="0" smtClean="0">
                <a:solidFill>
                  <a:srgbClr val="434343"/>
                </a:solidFill>
                <a:latin typeface="Open Sans"/>
                <a:ea typeface="Open Sans"/>
                <a:cs typeface="Open Sans"/>
                <a:sym typeface="Open Sans"/>
              </a:rPr>
              <a:t>etkilenmiş gebelikleri kaçırabilir.</a:t>
            </a:r>
            <a:endParaRPr lang="en" sz="4000" dirty="0">
              <a:solidFill>
                <a:srgbClr val="434343"/>
              </a:solidFill>
              <a:latin typeface="Open Sans"/>
              <a:ea typeface="Open Sans"/>
              <a:cs typeface="Open Sans"/>
              <a:sym typeface="Open Sans"/>
            </a:endParaRPr>
          </a:p>
        </p:txBody>
      </p:sp>
    </p:spTree>
    <p:extLst>
      <p:ext uri="{BB962C8B-B14F-4D97-AF65-F5344CB8AC3E}">
        <p14:creationId xmlns:p14="http://schemas.microsoft.com/office/powerpoint/2010/main" val="931601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295A8-5DC3-4F0B-B55D-9DC37C7BFD29}"/>
              </a:ext>
            </a:extLst>
          </p:cNvPr>
          <p:cNvSpPr>
            <a:spLocks noGrp="1"/>
          </p:cNvSpPr>
          <p:nvPr>
            <p:ph type="title"/>
          </p:nvPr>
        </p:nvSpPr>
        <p:spPr/>
        <p:txBody>
          <a:bodyPr/>
          <a:lstStyle/>
          <a:p>
            <a:r>
              <a:rPr lang="tr-TR" dirty="0"/>
              <a:t>Taşıyıcılık Taraması </a:t>
            </a:r>
            <a:endParaRPr lang="en-US" dirty="0"/>
          </a:p>
        </p:txBody>
      </p:sp>
      <p:sp>
        <p:nvSpPr>
          <p:cNvPr id="5" name="Content Placeholder 4">
            <a:extLst>
              <a:ext uri="{FF2B5EF4-FFF2-40B4-BE49-F238E27FC236}">
                <a16:creationId xmlns:a16="http://schemas.microsoft.com/office/drawing/2014/main" id="{80321FFA-9251-4F9E-8987-4E9D1E240A35}"/>
              </a:ext>
            </a:extLst>
          </p:cNvPr>
          <p:cNvSpPr>
            <a:spLocks noGrp="1"/>
          </p:cNvSpPr>
          <p:nvPr>
            <p:ph idx="1"/>
          </p:nvPr>
        </p:nvSpPr>
        <p:spPr/>
        <p:txBody>
          <a:bodyPr>
            <a:normAutofit fontScale="92500" lnSpcReduction="10000"/>
          </a:bodyPr>
          <a:lstStyle/>
          <a:p>
            <a:r>
              <a:rPr lang="tr-TR" dirty="0"/>
              <a:t>Taşıyıcılık taraması terimi herhangi bir genetik bozukluk için aşikar bir </a:t>
            </a:r>
            <a:r>
              <a:rPr lang="tr-TR" dirty="0" err="1"/>
              <a:t>fenotipe</a:t>
            </a:r>
            <a:r>
              <a:rPr lang="tr-TR" dirty="0"/>
              <a:t> sahip olmayan yani </a:t>
            </a:r>
            <a:r>
              <a:rPr lang="tr-TR" dirty="0" err="1"/>
              <a:t>asemptomatik</a:t>
            </a:r>
            <a:r>
              <a:rPr lang="tr-TR" dirty="0"/>
              <a:t> bir bireyde, özel bir bozukluk yada hastalıkla ilgili olarak kişinin gen yada genlerinde bulunma ihtimali olan mutasyon yada değişiklikleri saptamaya yönelik testler için kullanılmaktadır. </a:t>
            </a:r>
          </a:p>
          <a:p>
            <a:r>
              <a:rPr lang="tr-TR" dirty="0"/>
              <a:t>Prenatal yada daha ideal olarak </a:t>
            </a:r>
            <a:r>
              <a:rPr lang="tr-TR" dirty="0" err="1"/>
              <a:t>prekonsepsiyonel</a:t>
            </a:r>
            <a:r>
              <a:rPr lang="tr-TR" dirty="0"/>
              <a:t> olarak yapılması önerilir. </a:t>
            </a:r>
          </a:p>
          <a:p>
            <a:r>
              <a:rPr lang="tr-TR" dirty="0" err="1"/>
              <a:t>Prekonsepsiyonel</a:t>
            </a:r>
            <a:r>
              <a:rPr lang="tr-TR" dirty="0"/>
              <a:t> olarak </a:t>
            </a:r>
            <a:r>
              <a:rPr lang="tr-TR" dirty="0" err="1"/>
              <a:t>otozomal</a:t>
            </a:r>
            <a:r>
              <a:rPr lang="tr-TR" dirty="0"/>
              <a:t> resesif (OR) yada X geçişli yüzlerce genetik hastalığın çiftlerde taşıyıcılık durumunun saptanması üreme ile ilgili risklerin aydınlatılmasında ve sağlıklı bir bebeğe ulaşma açısından oldukça önemlidir. Her iki </a:t>
            </a:r>
            <a:r>
              <a:rPr lang="tr-TR" dirty="0" err="1"/>
              <a:t>ebebeyn</a:t>
            </a:r>
            <a:r>
              <a:rPr lang="tr-TR" dirty="0"/>
              <a:t> aynı hastalık için OR genleri taşıyorsa </a:t>
            </a:r>
            <a:r>
              <a:rPr lang="tr-TR" dirty="0" err="1"/>
              <a:t>fetusta</a:t>
            </a:r>
            <a:r>
              <a:rPr lang="tr-TR" dirty="0"/>
              <a:t> %25 ciddi bir risk vardır. Çiftler PGD, CVS yada </a:t>
            </a:r>
            <a:r>
              <a:rPr lang="tr-TR" dirty="0" err="1"/>
              <a:t>donor</a:t>
            </a:r>
            <a:r>
              <a:rPr lang="tr-TR" dirty="0"/>
              <a:t> gamet kullanımı </a:t>
            </a:r>
            <a:r>
              <a:rPr lang="tr-TR" dirty="0" err="1"/>
              <a:t>vs</a:t>
            </a:r>
            <a:r>
              <a:rPr lang="tr-TR" dirty="0"/>
              <a:t> gibi  seçenekler açısından bilgilendirilmiş olurlar.</a:t>
            </a:r>
            <a:endParaRPr lang="en-US" dirty="0"/>
          </a:p>
        </p:txBody>
      </p:sp>
    </p:spTree>
    <p:extLst>
      <p:ext uri="{BB962C8B-B14F-4D97-AF65-F5344CB8AC3E}">
        <p14:creationId xmlns:p14="http://schemas.microsoft.com/office/powerpoint/2010/main" val="1076055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pic>
        <p:nvPicPr>
          <p:cNvPr id="966" name="Shape 966"/>
          <p:cNvPicPr preferRelativeResize="0"/>
          <p:nvPr/>
        </p:nvPicPr>
        <p:blipFill rotWithShape="1">
          <a:blip r:embed="rId3">
            <a:alphaModFix/>
          </a:blip>
          <a:srcRect b="16051"/>
          <a:stretch/>
        </p:blipFill>
        <p:spPr>
          <a:xfrm>
            <a:off x="3813967" y="736600"/>
            <a:ext cx="8113165" cy="5511801"/>
          </a:xfrm>
          <a:prstGeom prst="rect">
            <a:avLst/>
          </a:prstGeom>
          <a:noFill/>
          <a:ln>
            <a:noFill/>
          </a:ln>
        </p:spPr>
      </p:pic>
      <p:grpSp>
        <p:nvGrpSpPr>
          <p:cNvPr id="967" name="Shape 967"/>
          <p:cNvGrpSpPr/>
          <p:nvPr/>
        </p:nvGrpSpPr>
        <p:grpSpPr>
          <a:xfrm>
            <a:off x="543267" y="2698300"/>
            <a:ext cx="2144365" cy="3446200"/>
            <a:chOff x="6727075" y="861675"/>
            <a:chExt cx="1608274" cy="2584650"/>
          </a:xfrm>
        </p:grpSpPr>
        <p:pic>
          <p:nvPicPr>
            <p:cNvPr id="968" name="Shape 968"/>
            <p:cNvPicPr preferRelativeResize="0"/>
            <p:nvPr/>
          </p:nvPicPr>
          <p:blipFill rotWithShape="1">
            <a:blip r:embed="rId3">
              <a:alphaModFix/>
            </a:blip>
            <a:srcRect l="3899" t="89011" r="72734" b="1886"/>
            <a:stretch/>
          </p:blipFill>
          <p:spPr>
            <a:xfrm>
              <a:off x="6803150" y="861675"/>
              <a:ext cx="1532199" cy="483024"/>
            </a:xfrm>
            <a:prstGeom prst="rect">
              <a:avLst/>
            </a:prstGeom>
            <a:noFill/>
            <a:ln>
              <a:noFill/>
            </a:ln>
          </p:spPr>
        </p:pic>
        <p:pic>
          <p:nvPicPr>
            <p:cNvPr id="969" name="Shape 969"/>
            <p:cNvPicPr preferRelativeResize="0"/>
            <p:nvPr/>
          </p:nvPicPr>
          <p:blipFill rotWithShape="1">
            <a:blip r:embed="rId3">
              <a:alphaModFix/>
            </a:blip>
            <a:srcRect l="27125" t="89461" r="52694" b="1436"/>
            <a:stretch/>
          </p:blipFill>
          <p:spPr>
            <a:xfrm>
              <a:off x="6761837" y="1575450"/>
              <a:ext cx="1323325" cy="483024"/>
            </a:xfrm>
            <a:prstGeom prst="rect">
              <a:avLst/>
            </a:prstGeom>
            <a:noFill/>
            <a:ln>
              <a:noFill/>
            </a:ln>
          </p:spPr>
        </p:pic>
        <p:pic>
          <p:nvPicPr>
            <p:cNvPr id="970" name="Shape 970"/>
            <p:cNvPicPr preferRelativeResize="0"/>
            <p:nvPr/>
          </p:nvPicPr>
          <p:blipFill rotWithShape="1">
            <a:blip r:embed="rId3">
              <a:alphaModFix/>
            </a:blip>
            <a:srcRect l="48526" t="88437" r="28107" b="1072"/>
            <a:stretch/>
          </p:blipFill>
          <p:spPr>
            <a:xfrm>
              <a:off x="6727075" y="2236987"/>
              <a:ext cx="1532199" cy="556675"/>
            </a:xfrm>
            <a:prstGeom prst="rect">
              <a:avLst/>
            </a:prstGeom>
            <a:noFill/>
            <a:ln>
              <a:noFill/>
            </a:ln>
          </p:spPr>
        </p:pic>
        <p:pic>
          <p:nvPicPr>
            <p:cNvPr id="971" name="Shape 971"/>
            <p:cNvPicPr preferRelativeResize="0"/>
            <p:nvPr/>
          </p:nvPicPr>
          <p:blipFill rotWithShape="1">
            <a:blip r:embed="rId3">
              <a:alphaModFix/>
            </a:blip>
            <a:srcRect l="75003" t="88437" r="3755" b="1072"/>
            <a:stretch/>
          </p:blipFill>
          <p:spPr>
            <a:xfrm>
              <a:off x="6761850" y="2889650"/>
              <a:ext cx="1392872" cy="556675"/>
            </a:xfrm>
            <a:prstGeom prst="rect">
              <a:avLst/>
            </a:prstGeom>
            <a:noFill/>
            <a:ln>
              <a:noFill/>
            </a:ln>
          </p:spPr>
        </p:pic>
      </p:grpSp>
      <p:sp>
        <p:nvSpPr>
          <p:cNvPr id="972" name="Shape 972"/>
          <p:cNvSpPr txBox="1"/>
          <p:nvPr/>
        </p:nvSpPr>
        <p:spPr>
          <a:xfrm>
            <a:off x="532200" y="854833"/>
            <a:ext cx="3773200" cy="2802800"/>
          </a:xfrm>
          <a:prstGeom prst="rect">
            <a:avLst/>
          </a:prstGeom>
          <a:noFill/>
          <a:ln>
            <a:noFill/>
          </a:ln>
        </p:spPr>
        <p:txBody>
          <a:bodyPr lIns="121900" tIns="121900" rIns="121900" bIns="121900" anchor="t" anchorCtr="0">
            <a:noAutofit/>
          </a:bodyPr>
          <a:lstStyle/>
          <a:p>
            <a:pPr>
              <a:lnSpc>
                <a:spcPct val="115000"/>
              </a:lnSpc>
              <a:buClr>
                <a:srgbClr val="000000"/>
              </a:buClr>
              <a:buSzPct val="61111"/>
            </a:pPr>
            <a:r>
              <a:rPr lang="en" sz="2400" dirty="0">
                <a:solidFill>
                  <a:srgbClr val="45818E"/>
                </a:solidFill>
                <a:latin typeface="Open Sans"/>
                <a:ea typeface="Open Sans"/>
                <a:cs typeface="Open Sans"/>
                <a:sym typeface="Open Sans"/>
              </a:rPr>
              <a:t>Increased detection of affected pregnancies with ECS by ethnicity</a:t>
            </a:r>
          </a:p>
        </p:txBody>
      </p:sp>
    </p:spTree>
    <p:extLst>
      <p:ext uri="{BB962C8B-B14F-4D97-AF65-F5344CB8AC3E}">
        <p14:creationId xmlns:p14="http://schemas.microsoft.com/office/powerpoint/2010/main" val="3790535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Shape 1105"/>
          <p:cNvSpPr txBox="1">
            <a:spLocks noGrp="1"/>
          </p:cNvSpPr>
          <p:nvPr>
            <p:ph type="title"/>
          </p:nvPr>
        </p:nvSpPr>
        <p:spPr>
          <a:xfrm>
            <a:off x="609600" y="274637"/>
            <a:ext cx="10972800" cy="1143200"/>
          </a:xfrm>
          <a:prstGeom prst="rect">
            <a:avLst/>
          </a:prstGeom>
        </p:spPr>
        <p:txBody>
          <a:bodyPr lIns="121900" tIns="121900" rIns="121900" bIns="121900" anchor="b" anchorCtr="0">
            <a:noAutofit/>
          </a:bodyPr>
          <a:lstStyle/>
          <a:p>
            <a:r>
              <a:rPr lang="en" sz="4267"/>
              <a:t>Intermarriage rates are expected to rise</a:t>
            </a:r>
          </a:p>
        </p:txBody>
      </p:sp>
      <p:pic>
        <p:nvPicPr>
          <p:cNvPr id="1106" name="Shape 1106"/>
          <p:cNvPicPr preferRelativeResize="0"/>
          <p:nvPr/>
        </p:nvPicPr>
        <p:blipFill>
          <a:blip r:embed="rId3">
            <a:alphaModFix/>
          </a:blip>
          <a:stretch>
            <a:fillRect/>
          </a:stretch>
        </p:blipFill>
        <p:spPr>
          <a:xfrm>
            <a:off x="2590800" y="1600200"/>
            <a:ext cx="7010400" cy="5257800"/>
          </a:xfrm>
          <a:prstGeom prst="rect">
            <a:avLst/>
          </a:prstGeom>
          <a:noFill/>
          <a:ln>
            <a:noFill/>
          </a:ln>
        </p:spPr>
      </p:pic>
      <p:sp>
        <p:nvSpPr>
          <p:cNvPr id="1107" name="Shape 1107"/>
          <p:cNvSpPr txBox="1"/>
          <p:nvPr/>
        </p:nvSpPr>
        <p:spPr>
          <a:xfrm>
            <a:off x="5194700" y="4245000"/>
            <a:ext cx="944400" cy="616000"/>
          </a:xfrm>
          <a:prstGeom prst="rect">
            <a:avLst/>
          </a:prstGeom>
          <a:noFill/>
          <a:ln>
            <a:noFill/>
          </a:ln>
        </p:spPr>
        <p:txBody>
          <a:bodyPr lIns="121900" tIns="121900" rIns="121900" bIns="121900" anchor="t" anchorCtr="0">
            <a:noAutofit/>
          </a:bodyPr>
          <a:lstStyle/>
          <a:p>
            <a:r>
              <a:rPr lang="en" sz="2400" b="1"/>
              <a:t>17.2%</a:t>
            </a:r>
          </a:p>
        </p:txBody>
      </p:sp>
    </p:spTree>
    <p:extLst>
      <p:ext uri="{BB962C8B-B14F-4D97-AF65-F5344CB8AC3E}">
        <p14:creationId xmlns:p14="http://schemas.microsoft.com/office/powerpoint/2010/main" val="1390496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3"/>
          <a:stretch>
            <a:fillRect/>
          </a:stretch>
        </p:blipFill>
        <p:spPr>
          <a:xfrm>
            <a:off x="-166255" y="0"/>
            <a:ext cx="12358255" cy="6857999"/>
          </a:xfrm>
          <a:prstGeom prst="rect">
            <a:avLst/>
          </a:prstGeom>
        </p:spPr>
      </p:pic>
    </p:spTree>
    <p:extLst>
      <p:ext uri="{BB962C8B-B14F-4D97-AF65-F5344CB8AC3E}">
        <p14:creationId xmlns:p14="http://schemas.microsoft.com/office/powerpoint/2010/main" val="3773048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ACOG 2017; </a:t>
            </a:r>
            <a:r>
              <a:rPr lang="tr-TR" b="1" dirty="0" err="1" smtClean="0">
                <a:solidFill>
                  <a:srgbClr val="FF0000"/>
                </a:solidFill>
              </a:rPr>
              <a:t>Comitee</a:t>
            </a:r>
            <a:r>
              <a:rPr lang="tr-TR" b="1" dirty="0" smtClean="0">
                <a:solidFill>
                  <a:srgbClr val="FF0000"/>
                </a:solidFill>
              </a:rPr>
              <a:t> </a:t>
            </a:r>
            <a:r>
              <a:rPr lang="tr-TR" b="1" dirty="0" err="1" smtClean="0">
                <a:solidFill>
                  <a:srgbClr val="FF0000"/>
                </a:solidFill>
              </a:rPr>
              <a:t>opinion</a:t>
            </a:r>
            <a:r>
              <a:rPr lang="tr-TR" b="1" dirty="0" smtClean="0">
                <a:solidFill>
                  <a:srgbClr val="FF0000"/>
                </a:solidFill>
              </a:rPr>
              <a:t> on Genetics</a:t>
            </a:r>
            <a:endParaRPr lang="tr-TR" b="1" dirty="0">
              <a:solidFill>
                <a:srgbClr val="FF0000"/>
              </a:solidFill>
            </a:endParaRPr>
          </a:p>
        </p:txBody>
      </p:sp>
      <p:sp>
        <p:nvSpPr>
          <p:cNvPr id="3" name="İçerik Yer Tutucusu 2"/>
          <p:cNvSpPr>
            <a:spLocks noGrp="1"/>
          </p:cNvSpPr>
          <p:nvPr>
            <p:ph idx="1"/>
          </p:nvPr>
        </p:nvSpPr>
        <p:spPr>
          <a:xfrm>
            <a:off x="838200" y="2701635"/>
            <a:ext cx="10515600" cy="3475327"/>
          </a:xfrm>
        </p:spPr>
        <p:txBody>
          <a:bodyPr>
            <a:normAutofit/>
          </a:bodyPr>
          <a:lstStyle/>
          <a:p>
            <a:r>
              <a:rPr lang="tr-TR" sz="4400" dirty="0" smtClean="0"/>
              <a:t>ECS; geleneksel ve etnik bazlı tarama ile karşılaştırıldığında kabul edilebilir bir seçenektir.</a:t>
            </a:r>
            <a:endParaRPr lang="tr-TR" sz="4400" dirty="0"/>
          </a:p>
        </p:txBody>
      </p:sp>
    </p:spTree>
    <p:extLst>
      <p:ext uri="{BB962C8B-B14F-4D97-AF65-F5344CB8AC3E}">
        <p14:creationId xmlns:p14="http://schemas.microsoft.com/office/powerpoint/2010/main" val="3285898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28600" y="365125"/>
            <a:ext cx="11963400" cy="6492875"/>
          </a:xfrm>
        </p:spPr>
        <p:txBody>
          <a:bodyPr>
            <a:normAutofit/>
          </a:bodyPr>
          <a:lstStyle/>
          <a:p>
            <a:r>
              <a:rPr lang="tr-TR" sz="3600" dirty="0" smtClean="0"/>
              <a:t>Sıklık </a:t>
            </a:r>
            <a:r>
              <a:rPr lang="tr-TR" sz="3600" dirty="0" err="1" smtClean="0"/>
              <a:t>ferkansı</a:t>
            </a:r>
            <a:r>
              <a:rPr lang="tr-TR" sz="3600" dirty="0" smtClean="0"/>
              <a:t> 100 de 1 yada daha fazla</a:t>
            </a:r>
          </a:p>
          <a:p>
            <a:r>
              <a:rPr lang="tr-TR" sz="3600" dirty="0" err="1" smtClean="0"/>
              <a:t>Fenotip</a:t>
            </a:r>
            <a:r>
              <a:rPr lang="tr-TR" sz="3600" dirty="0" smtClean="0"/>
              <a:t> iyi tanımlanmış olmalı</a:t>
            </a:r>
          </a:p>
          <a:p>
            <a:r>
              <a:rPr lang="tr-TR" sz="3600" dirty="0" smtClean="0"/>
              <a:t>Hayat kalitesi üzerine zararlı ve yıkıcı etkileri olması gerekli</a:t>
            </a:r>
          </a:p>
          <a:p>
            <a:r>
              <a:rPr lang="tr-TR" sz="3600" dirty="0" smtClean="0"/>
              <a:t>Bilişsel ve fiziksel bozulmaya neden olmalı</a:t>
            </a:r>
          </a:p>
          <a:p>
            <a:r>
              <a:rPr lang="tr-TR" sz="3600" dirty="0" smtClean="0"/>
              <a:t>Cerrahi yada tıbbi girişim gerektirmeli</a:t>
            </a:r>
          </a:p>
          <a:p>
            <a:r>
              <a:rPr lang="tr-TR" sz="3600" dirty="0" smtClean="0"/>
              <a:t>Hayatın erken döneminde başlamalı</a:t>
            </a:r>
          </a:p>
          <a:p>
            <a:pPr marL="0" indent="0">
              <a:buNone/>
            </a:pPr>
            <a:r>
              <a:rPr lang="tr-TR" sz="3600" dirty="0" smtClean="0"/>
              <a:t>ACOG dışındaki organizasyonlar</a:t>
            </a:r>
          </a:p>
          <a:p>
            <a:pPr marL="0" indent="0">
              <a:buNone/>
            </a:pPr>
            <a:r>
              <a:rPr lang="tr-TR" sz="3600" dirty="0" smtClean="0"/>
              <a:t>Anne ve baba adayının bahsi geçen bozukluk için prenatal tanıyı düşünmeleri yada PGD seçeneğine değerlendirmeyi  seçtiği olguların taranmasını önermektedirler</a:t>
            </a:r>
            <a:endParaRPr lang="tr-TR" sz="3600" dirty="0"/>
          </a:p>
        </p:txBody>
      </p:sp>
    </p:spTree>
    <p:extLst>
      <p:ext uri="{BB962C8B-B14F-4D97-AF65-F5344CB8AC3E}">
        <p14:creationId xmlns:p14="http://schemas.microsoft.com/office/powerpoint/2010/main" val="3609986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041399"/>
          </a:xfrm>
        </p:spPr>
        <p:txBody>
          <a:bodyPr/>
          <a:lstStyle/>
          <a:p>
            <a:r>
              <a:rPr lang="tr-TR" dirty="0" smtClean="0"/>
              <a:t>				ACOG 2017</a:t>
            </a:r>
            <a:endParaRPr lang="tr-TR" dirty="0"/>
          </a:p>
        </p:txBody>
      </p:sp>
      <p:sp>
        <p:nvSpPr>
          <p:cNvPr id="3" name="İçerik Yer Tutucusu 2"/>
          <p:cNvSpPr>
            <a:spLocks noGrp="1"/>
          </p:cNvSpPr>
          <p:nvPr>
            <p:ph idx="1"/>
          </p:nvPr>
        </p:nvSpPr>
        <p:spPr>
          <a:xfrm>
            <a:off x="304800" y="1041400"/>
            <a:ext cx="11709400" cy="5816600"/>
          </a:xfrm>
        </p:spPr>
        <p:txBody>
          <a:bodyPr>
            <a:normAutofit/>
          </a:bodyPr>
          <a:lstStyle/>
          <a:p>
            <a:r>
              <a:rPr lang="tr-TR" dirty="0" smtClean="0"/>
              <a:t>CF </a:t>
            </a:r>
          </a:p>
          <a:p>
            <a:r>
              <a:rPr lang="tr-TR" dirty="0" smtClean="0"/>
              <a:t>SMA</a:t>
            </a:r>
          </a:p>
          <a:p>
            <a:r>
              <a:rPr lang="tr-TR" dirty="0" err="1" smtClean="0"/>
              <a:t>Hemogram</a:t>
            </a:r>
            <a:endParaRPr lang="tr-TR" dirty="0" smtClean="0"/>
          </a:p>
          <a:p>
            <a:r>
              <a:rPr lang="tr-TR" dirty="0" err="1" smtClean="0"/>
              <a:t>Hb</a:t>
            </a:r>
            <a:r>
              <a:rPr lang="tr-TR" dirty="0" smtClean="0"/>
              <a:t> </a:t>
            </a:r>
            <a:r>
              <a:rPr lang="tr-TR" dirty="0" err="1" smtClean="0"/>
              <a:t>elektroforez</a:t>
            </a:r>
            <a:r>
              <a:rPr lang="tr-TR" dirty="0" smtClean="0"/>
              <a:t> </a:t>
            </a:r>
            <a:r>
              <a:rPr lang="tr-TR" dirty="0" smtClean="0">
                <a:sym typeface="Wingdings" panose="05000000000000000000" pitchFamily="2" charset="2"/>
              </a:rPr>
              <a:t> Afrika, Akdeniz, Orta doğu, Güneydoğu Asya, Batı Hindistan</a:t>
            </a:r>
          </a:p>
          <a:p>
            <a:r>
              <a:rPr lang="tr-TR" dirty="0" err="1" smtClean="0">
                <a:sym typeface="Wingdings" panose="05000000000000000000" pitchFamily="2" charset="2"/>
              </a:rPr>
              <a:t>Askenazi</a:t>
            </a:r>
            <a:r>
              <a:rPr lang="tr-TR" dirty="0" smtClean="0">
                <a:sym typeface="Wingdings" panose="05000000000000000000" pitchFamily="2" charset="2"/>
              </a:rPr>
              <a:t> Yahudileri Tay </a:t>
            </a:r>
            <a:r>
              <a:rPr lang="tr-TR" dirty="0" err="1" smtClean="0">
                <a:sym typeface="Wingdings" panose="05000000000000000000" pitchFamily="2" charset="2"/>
              </a:rPr>
              <a:t>Sachs</a:t>
            </a:r>
            <a:r>
              <a:rPr lang="tr-TR" dirty="0" smtClean="0">
                <a:sym typeface="Wingdings" panose="05000000000000000000" pitchFamily="2" charset="2"/>
              </a:rPr>
              <a:t>, </a:t>
            </a:r>
            <a:r>
              <a:rPr lang="tr-TR" dirty="0" err="1" smtClean="0">
                <a:sym typeface="Wingdings" panose="05000000000000000000" pitchFamily="2" charset="2"/>
              </a:rPr>
              <a:t>Canavan</a:t>
            </a:r>
            <a:r>
              <a:rPr lang="tr-TR" dirty="0" smtClean="0">
                <a:sym typeface="Wingdings" panose="05000000000000000000" pitchFamily="2" charset="2"/>
              </a:rPr>
              <a:t> </a:t>
            </a:r>
            <a:r>
              <a:rPr lang="tr-TR" dirty="0" err="1" smtClean="0">
                <a:sym typeface="Wingdings" panose="05000000000000000000" pitchFamily="2" charset="2"/>
              </a:rPr>
              <a:t>Hast</a:t>
            </a:r>
            <a:r>
              <a:rPr lang="tr-TR" dirty="0" smtClean="0">
                <a:sym typeface="Wingdings" panose="05000000000000000000" pitchFamily="2" charset="2"/>
              </a:rPr>
              <a:t>., </a:t>
            </a:r>
            <a:r>
              <a:rPr lang="tr-TR" dirty="0" err="1" smtClean="0">
                <a:sym typeface="Wingdings" panose="05000000000000000000" pitchFamily="2" charset="2"/>
              </a:rPr>
              <a:t>Familial</a:t>
            </a:r>
            <a:r>
              <a:rPr lang="tr-TR" dirty="0" smtClean="0">
                <a:sym typeface="Wingdings" panose="05000000000000000000" pitchFamily="2" charset="2"/>
              </a:rPr>
              <a:t> </a:t>
            </a:r>
            <a:r>
              <a:rPr lang="tr-TR" dirty="0" err="1" smtClean="0">
                <a:sym typeface="Wingdings" panose="05000000000000000000" pitchFamily="2" charset="2"/>
              </a:rPr>
              <a:t>Disotonomia</a:t>
            </a:r>
            <a:endParaRPr lang="tr-TR" dirty="0" smtClean="0">
              <a:sym typeface="Wingdings" panose="05000000000000000000" pitchFamily="2" charset="2"/>
            </a:endParaRPr>
          </a:p>
          <a:p>
            <a:pPr lvl="0"/>
            <a:r>
              <a:rPr lang="tr-TR" dirty="0" err="1"/>
              <a:t>Frajil</a:t>
            </a:r>
            <a:r>
              <a:rPr lang="tr-TR" dirty="0"/>
              <a:t> X </a:t>
            </a:r>
            <a:r>
              <a:rPr lang="tr-TR" dirty="0" err="1"/>
              <a:t>premutasyon</a:t>
            </a:r>
            <a:r>
              <a:rPr lang="tr-TR" dirty="0"/>
              <a:t> taşıyıcılık taraması aile öyküsünde </a:t>
            </a:r>
            <a:r>
              <a:rPr lang="tr-TR" dirty="0" err="1"/>
              <a:t>Frajil</a:t>
            </a:r>
            <a:r>
              <a:rPr lang="tr-TR" dirty="0"/>
              <a:t> X ilişkili bozukluğu ya da aile bireylerinde </a:t>
            </a:r>
            <a:r>
              <a:rPr lang="tr-TR" dirty="0" err="1"/>
              <a:t>Frajil</a:t>
            </a:r>
            <a:r>
              <a:rPr lang="tr-TR" dirty="0"/>
              <a:t> X i düşündürecek zeka geriliği olan tüm gebe kadınlara ya da gebelik planlayan tüm kadınlara önerilmelidir. </a:t>
            </a:r>
          </a:p>
          <a:p>
            <a:pPr lvl="0"/>
            <a:r>
              <a:rPr lang="tr-TR" dirty="0"/>
              <a:t>Eğer bir kadında açıklanamayan </a:t>
            </a:r>
            <a:r>
              <a:rPr lang="tr-TR" dirty="0" err="1"/>
              <a:t>ovaryan</a:t>
            </a:r>
            <a:r>
              <a:rPr lang="tr-TR" dirty="0"/>
              <a:t> yetersizlik ya da yetmezlik durumu varsa veya 40 yaşından önce FSH değerleri yükselmişse FMR1 </a:t>
            </a:r>
            <a:r>
              <a:rPr lang="tr-TR" dirty="0" err="1"/>
              <a:t>premutasyonunu</a:t>
            </a:r>
            <a:r>
              <a:rPr lang="tr-TR" dirty="0"/>
              <a:t> içeren </a:t>
            </a:r>
            <a:r>
              <a:rPr lang="tr-TR" dirty="0" err="1"/>
              <a:t>Frajil</a:t>
            </a:r>
            <a:r>
              <a:rPr lang="tr-TR" dirty="0"/>
              <a:t> X taşıyıcılık taraması önerilmelidir. </a:t>
            </a:r>
          </a:p>
          <a:p>
            <a:endParaRPr lang="tr-TR" dirty="0"/>
          </a:p>
        </p:txBody>
      </p:sp>
    </p:spTree>
    <p:extLst>
      <p:ext uri="{BB962C8B-B14F-4D97-AF65-F5344CB8AC3E}">
        <p14:creationId xmlns:p14="http://schemas.microsoft.com/office/powerpoint/2010/main" val="2200124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A">
            <a:extLst>
              <a:ext uri="{FF2B5EF4-FFF2-40B4-BE49-F238E27FC236}">
                <a16:creationId xmlns:a16="http://schemas.microsoft.com/office/drawing/2014/main" id="{2DF7D51A-2E8A-4B9E-AEED-DFE7F9C2C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45" y="0"/>
            <a:ext cx="8953500" cy="50225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A6C36DB7-E766-4F9C-B8DF-A3BE6BF34D69}"/>
              </a:ext>
            </a:extLst>
          </p:cNvPr>
          <p:cNvSpPr>
            <a:spLocks noGrp="1"/>
          </p:cNvSpPr>
          <p:nvPr>
            <p:ph type="title"/>
          </p:nvPr>
        </p:nvSpPr>
        <p:spPr>
          <a:xfrm>
            <a:off x="300687" y="5473148"/>
            <a:ext cx="11634400" cy="781877"/>
          </a:xfrm>
        </p:spPr>
        <p:txBody>
          <a:bodyPr/>
          <a:lstStyle/>
          <a:p>
            <a:r>
              <a:rPr lang="tr-TR" sz="1800" dirty="0"/>
              <a:t>SMA </a:t>
            </a:r>
            <a:r>
              <a:rPr lang="en-US" sz="1800" dirty="0" err="1"/>
              <a:t>Nusinersen</a:t>
            </a:r>
            <a:r>
              <a:rPr lang="en-US" sz="1800" dirty="0"/>
              <a:t> </a:t>
            </a:r>
            <a:r>
              <a:rPr lang="en-US" sz="1800" dirty="0" err="1"/>
              <a:t>Spinraza</a:t>
            </a:r>
            <a:r>
              <a:rPr lang="tr-TR" sz="1800" dirty="0"/>
              <a:t>,  2017 YM:1050000   YTL</a:t>
            </a:r>
            <a:endParaRPr lang="en-US" sz="1800" dirty="0"/>
          </a:p>
        </p:txBody>
      </p:sp>
    </p:spTree>
    <p:extLst>
      <p:ext uri="{BB962C8B-B14F-4D97-AF65-F5344CB8AC3E}">
        <p14:creationId xmlns:p14="http://schemas.microsoft.com/office/powerpoint/2010/main" val="2431192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Hangi Genler Analiz Edilmeli</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err="1" smtClean="0">
                <a:sym typeface="Wingdings" panose="05000000000000000000" pitchFamily="2" charset="2"/>
              </a:rPr>
              <a:t>Otozomal</a:t>
            </a:r>
            <a:r>
              <a:rPr lang="tr-TR" dirty="0" smtClean="0">
                <a:sym typeface="Wingdings" panose="05000000000000000000" pitchFamily="2" charset="2"/>
              </a:rPr>
              <a:t> resesif hastalıklar</a:t>
            </a:r>
          </a:p>
          <a:p>
            <a:r>
              <a:rPr lang="tr-TR" dirty="0" smtClean="0">
                <a:sym typeface="Wingdings" panose="05000000000000000000" pitchFamily="2" charset="2"/>
              </a:rPr>
              <a:t>ATM???  meme </a:t>
            </a:r>
            <a:r>
              <a:rPr lang="tr-TR" dirty="0" err="1" smtClean="0">
                <a:sym typeface="Wingdings" panose="05000000000000000000" pitchFamily="2" charset="2"/>
              </a:rPr>
              <a:t>ca</a:t>
            </a:r>
            <a:endParaRPr lang="tr-TR" dirty="0" smtClean="0">
              <a:sym typeface="Wingdings" panose="05000000000000000000" pitchFamily="2" charset="2"/>
            </a:endParaRPr>
          </a:p>
          <a:p>
            <a:r>
              <a:rPr lang="tr-TR" dirty="0" smtClean="0">
                <a:sym typeface="Wingdings" panose="05000000000000000000" pitchFamily="2" charset="2"/>
              </a:rPr>
              <a:t>GBA; </a:t>
            </a:r>
            <a:r>
              <a:rPr lang="tr-TR" dirty="0" err="1" smtClean="0">
                <a:sym typeface="Wingdings" panose="05000000000000000000" pitchFamily="2" charset="2"/>
              </a:rPr>
              <a:t>Gauscher</a:t>
            </a:r>
            <a:r>
              <a:rPr lang="tr-TR" dirty="0" smtClean="0">
                <a:sym typeface="Wingdings" panose="05000000000000000000" pitchFamily="2" charset="2"/>
              </a:rPr>
              <a:t> Hastalığı??? </a:t>
            </a:r>
            <a:r>
              <a:rPr lang="tr-TR" dirty="0" err="1" smtClean="0">
                <a:sym typeface="Wingdings" panose="05000000000000000000" pitchFamily="2" charset="2"/>
              </a:rPr>
              <a:t>Homozigotmetobolizma</a:t>
            </a:r>
            <a:r>
              <a:rPr lang="tr-TR" dirty="0" smtClean="0">
                <a:sym typeface="Wingdings" panose="05000000000000000000" pitchFamily="2" charset="2"/>
              </a:rPr>
              <a:t> uzmanı PGD?</a:t>
            </a:r>
          </a:p>
          <a:p>
            <a:r>
              <a:rPr lang="tr-TR" dirty="0">
                <a:sym typeface="Wingdings" panose="05000000000000000000" pitchFamily="2" charset="2"/>
              </a:rPr>
              <a:t>GJB2 ilişkili duyma kaybı</a:t>
            </a:r>
            <a:r>
              <a:rPr lang="tr-TR" dirty="0" smtClean="0">
                <a:sym typeface="Wingdings" panose="05000000000000000000" pitchFamily="2" charset="2"/>
              </a:rPr>
              <a:t>!!!</a:t>
            </a:r>
          </a:p>
          <a:p>
            <a:pPr marL="0" indent="0">
              <a:buNone/>
            </a:pPr>
            <a:r>
              <a:rPr lang="tr-TR" dirty="0" smtClean="0">
                <a:sym typeface="Wingdings" panose="05000000000000000000" pitchFamily="2" charset="2"/>
              </a:rPr>
              <a:t>X geçişli Hastalıklar</a:t>
            </a:r>
          </a:p>
          <a:p>
            <a:r>
              <a:rPr lang="tr-TR" dirty="0" smtClean="0">
                <a:sym typeface="Wingdings" panose="05000000000000000000" pitchFamily="2" charset="2"/>
              </a:rPr>
              <a:t>Frajil X ? (</a:t>
            </a:r>
            <a:r>
              <a:rPr lang="tr-TR" dirty="0" err="1" smtClean="0">
                <a:sym typeface="Wingdings" panose="05000000000000000000" pitchFamily="2" charset="2"/>
              </a:rPr>
              <a:t>Hoque</a:t>
            </a:r>
            <a:r>
              <a:rPr lang="tr-TR" dirty="0" smtClean="0">
                <a:sym typeface="Wingdings" panose="05000000000000000000" pitchFamily="2" charset="2"/>
              </a:rPr>
              <a:t> et al 2015, </a:t>
            </a:r>
            <a:r>
              <a:rPr lang="tr-TR" dirty="0" err="1" smtClean="0">
                <a:sym typeface="Wingdings" panose="05000000000000000000" pitchFamily="2" charset="2"/>
              </a:rPr>
              <a:t>Rosenwaks</a:t>
            </a:r>
            <a:r>
              <a:rPr lang="tr-TR" dirty="0" smtClean="0">
                <a:sym typeface="Wingdings" panose="05000000000000000000" pitchFamily="2" charset="2"/>
              </a:rPr>
              <a:t> et al 2017)</a:t>
            </a:r>
          </a:p>
          <a:p>
            <a:r>
              <a:rPr lang="tr-TR" dirty="0" smtClean="0">
                <a:sym typeface="Wingdings" panose="05000000000000000000" pitchFamily="2" charset="2"/>
              </a:rPr>
              <a:t>DMD yeni mutasyonlar, </a:t>
            </a:r>
            <a:r>
              <a:rPr lang="tr-TR" dirty="0" err="1" smtClean="0">
                <a:sym typeface="Wingdings" panose="05000000000000000000" pitchFamily="2" charset="2"/>
              </a:rPr>
              <a:t>gonadal</a:t>
            </a:r>
            <a:r>
              <a:rPr lang="tr-TR" dirty="0" smtClean="0">
                <a:sym typeface="Wingdings" panose="05000000000000000000" pitchFamily="2" charset="2"/>
              </a:rPr>
              <a:t> </a:t>
            </a:r>
            <a:r>
              <a:rPr lang="tr-TR" dirty="0" err="1" smtClean="0">
                <a:sym typeface="Wingdings" panose="05000000000000000000" pitchFamily="2" charset="2"/>
              </a:rPr>
              <a:t>mosaizm</a:t>
            </a:r>
            <a:r>
              <a:rPr lang="tr-TR" dirty="0" smtClean="0">
                <a:sym typeface="Wingdings" panose="05000000000000000000" pitchFamily="2" charset="2"/>
              </a:rPr>
              <a:t> ???? </a:t>
            </a:r>
            <a:r>
              <a:rPr lang="tr-TR" dirty="0" err="1" smtClean="0">
                <a:sym typeface="Wingdings" panose="05000000000000000000" pitchFamily="2" charset="2"/>
              </a:rPr>
              <a:t>Reziduel</a:t>
            </a:r>
            <a:r>
              <a:rPr lang="tr-TR" dirty="0" smtClean="0">
                <a:sym typeface="Wingdings" panose="05000000000000000000" pitchFamily="2" charset="2"/>
              </a:rPr>
              <a:t> risk fazla </a:t>
            </a:r>
          </a:p>
          <a:p>
            <a:r>
              <a:rPr lang="tr-TR" dirty="0" smtClean="0">
                <a:sym typeface="Wingdings" panose="05000000000000000000" pitchFamily="2" charset="2"/>
              </a:rPr>
              <a:t>OD hastalıklar ?????</a:t>
            </a:r>
            <a:endParaRPr lang="tr-TR" dirty="0"/>
          </a:p>
        </p:txBody>
      </p:sp>
    </p:spTree>
    <p:extLst>
      <p:ext uri="{BB962C8B-B14F-4D97-AF65-F5344CB8AC3E}">
        <p14:creationId xmlns:p14="http://schemas.microsoft.com/office/powerpoint/2010/main" val="1998002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800" b="1" dirty="0" smtClean="0"/>
              <a:t>Geleneksel Yöntem, </a:t>
            </a:r>
            <a:r>
              <a:rPr lang="tr-TR" sz="4800" b="1" dirty="0" err="1" smtClean="0"/>
              <a:t>Genotipleme</a:t>
            </a:r>
            <a:r>
              <a:rPr lang="tr-TR" sz="4800" b="1" dirty="0" smtClean="0"/>
              <a:t> </a:t>
            </a:r>
            <a:r>
              <a:rPr lang="tr-TR" sz="4800" b="1" dirty="0" err="1" smtClean="0"/>
              <a:t>vs</a:t>
            </a:r>
            <a:r>
              <a:rPr lang="tr-TR" sz="4800" b="1" dirty="0" smtClean="0"/>
              <a:t> NGS</a:t>
            </a:r>
            <a:endParaRPr lang="tr-TR" sz="4800" b="1" dirty="0"/>
          </a:p>
        </p:txBody>
      </p:sp>
      <p:sp>
        <p:nvSpPr>
          <p:cNvPr id="3" name="İçerik Yer Tutucusu 2"/>
          <p:cNvSpPr>
            <a:spLocks noGrp="1"/>
          </p:cNvSpPr>
          <p:nvPr>
            <p:ph idx="1"/>
          </p:nvPr>
        </p:nvSpPr>
        <p:spPr>
          <a:xfrm>
            <a:off x="660400" y="2870199"/>
            <a:ext cx="10693400" cy="3306763"/>
          </a:xfrm>
        </p:spPr>
        <p:txBody>
          <a:bodyPr/>
          <a:lstStyle/>
          <a:p>
            <a:pPr marL="0" indent="0">
              <a:buNone/>
            </a:pPr>
            <a:r>
              <a:rPr lang="tr-TR" sz="4000" dirty="0" smtClean="0">
                <a:sym typeface="Wingdings" panose="05000000000000000000" pitchFamily="2" charset="2"/>
              </a:rPr>
              <a:t> 			</a:t>
            </a:r>
            <a:r>
              <a:rPr lang="tr-TR" sz="4000" dirty="0" err="1" smtClean="0">
                <a:sym typeface="Wingdings" panose="05000000000000000000" pitchFamily="2" charset="2"/>
              </a:rPr>
              <a:t>Residual</a:t>
            </a:r>
            <a:r>
              <a:rPr lang="tr-TR" sz="4000" dirty="0" smtClean="0">
                <a:sym typeface="Wingdings" panose="05000000000000000000" pitchFamily="2" charset="2"/>
              </a:rPr>
              <a:t> risk  hesaplanması</a:t>
            </a:r>
          </a:p>
          <a:p>
            <a:endParaRPr lang="tr-TR" dirty="0"/>
          </a:p>
        </p:txBody>
      </p:sp>
    </p:spTree>
    <p:extLst>
      <p:ext uri="{BB962C8B-B14F-4D97-AF65-F5344CB8AC3E}">
        <p14:creationId xmlns:p14="http://schemas.microsoft.com/office/powerpoint/2010/main" val="63353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965199"/>
          </a:xfrm>
        </p:spPr>
        <p:txBody>
          <a:bodyPr/>
          <a:lstStyle/>
          <a:p>
            <a:r>
              <a:rPr lang="tr-TR" dirty="0" smtClean="0"/>
              <a:t>					</a:t>
            </a:r>
            <a:r>
              <a:rPr lang="tr-TR" sz="4800" b="1" dirty="0" smtClean="0"/>
              <a:t>ECS</a:t>
            </a:r>
            <a:endParaRPr lang="tr-TR" sz="4800" b="1" dirty="0"/>
          </a:p>
        </p:txBody>
      </p:sp>
      <p:sp>
        <p:nvSpPr>
          <p:cNvPr id="3" name="İçerik Yer Tutucusu 2"/>
          <p:cNvSpPr>
            <a:spLocks noGrp="1"/>
          </p:cNvSpPr>
          <p:nvPr>
            <p:ph idx="1"/>
          </p:nvPr>
        </p:nvSpPr>
        <p:spPr>
          <a:xfrm>
            <a:off x="838200" y="1371600"/>
            <a:ext cx="10515600" cy="4805363"/>
          </a:xfrm>
        </p:spPr>
        <p:txBody>
          <a:bodyPr>
            <a:noAutofit/>
          </a:bodyPr>
          <a:lstStyle/>
          <a:p>
            <a:r>
              <a:rPr lang="tr-TR" sz="4000" dirty="0" err="1" smtClean="0"/>
              <a:t>Residual</a:t>
            </a:r>
            <a:r>
              <a:rPr lang="tr-TR" sz="4000" dirty="0" smtClean="0"/>
              <a:t> risk (RR): Tarama test sonuç negatif ancak hasta  taşıyıcı  </a:t>
            </a:r>
          </a:p>
          <a:p>
            <a:pPr marL="0" indent="0">
              <a:buNone/>
            </a:pPr>
            <a:r>
              <a:rPr lang="tr-TR" sz="4000" dirty="0" smtClean="0"/>
              <a:t>RR: Taranan popülasyonda taşıyıcılık sıklığı x (1 – </a:t>
            </a:r>
            <a:r>
              <a:rPr lang="tr-TR" sz="4000" dirty="0" err="1" smtClean="0"/>
              <a:t>Detection</a:t>
            </a:r>
            <a:r>
              <a:rPr lang="tr-TR" sz="4000" dirty="0" smtClean="0"/>
              <a:t> Rate)</a:t>
            </a:r>
          </a:p>
          <a:p>
            <a:r>
              <a:rPr lang="tr-TR" sz="4000" dirty="0" smtClean="0"/>
              <a:t>Yakalama Oranı (</a:t>
            </a:r>
            <a:r>
              <a:rPr lang="tr-TR" sz="4000" dirty="0" err="1" smtClean="0"/>
              <a:t>Detection</a:t>
            </a:r>
            <a:r>
              <a:rPr lang="tr-TR" sz="4000" dirty="0" smtClean="0"/>
              <a:t> rate) DR:  </a:t>
            </a:r>
          </a:p>
          <a:p>
            <a:pPr marL="0" indent="0">
              <a:buNone/>
            </a:pPr>
            <a:r>
              <a:rPr lang="tr-TR" sz="4000" dirty="0" smtClean="0"/>
              <a:t>Yeni </a:t>
            </a:r>
            <a:r>
              <a:rPr lang="tr-TR" sz="4000" dirty="0" err="1" smtClean="0"/>
              <a:t>variantlar</a:t>
            </a:r>
            <a:r>
              <a:rPr lang="tr-TR" sz="4000" dirty="0" smtClean="0"/>
              <a:t> tespit edilebilir yada bazı varyantlar artık </a:t>
            </a:r>
            <a:r>
              <a:rPr lang="tr-TR" sz="4000" dirty="0" err="1" smtClean="0"/>
              <a:t>patojenik</a:t>
            </a:r>
            <a:r>
              <a:rPr lang="tr-TR" sz="4000" dirty="0" smtClean="0"/>
              <a:t> kabul edilmeyebilir. Bunlar yakalama oranını değiştirir.</a:t>
            </a:r>
          </a:p>
        </p:txBody>
      </p:sp>
    </p:spTree>
    <p:extLst>
      <p:ext uri="{BB962C8B-B14F-4D97-AF65-F5344CB8AC3E}">
        <p14:creationId xmlns:p14="http://schemas.microsoft.com/office/powerpoint/2010/main" val="3092556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Shape 1098"/>
          <p:cNvSpPr txBox="1">
            <a:spLocks noGrp="1"/>
          </p:cNvSpPr>
          <p:nvPr>
            <p:ph type="title"/>
          </p:nvPr>
        </p:nvSpPr>
        <p:spPr>
          <a:xfrm>
            <a:off x="199100" y="0"/>
            <a:ext cx="11891200" cy="1227600"/>
          </a:xfrm>
          <a:prstGeom prst="rect">
            <a:avLst/>
          </a:prstGeom>
        </p:spPr>
        <p:txBody>
          <a:bodyPr lIns="45700" tIns="45700" rIns="45700" bIns="45700" anchor="ctr" anchorCtr="0">
            <a:noAutofit/>
          </a:bodyPr>
          <a:lstStyle/>
          <a:p>
            <a:pPr algn="ctr"/>
            <a:r>
              <a:rPr lang="tr-TR" sz="3733" dirty="0"/>
              <a:t>K</a:t>
            </a:r>
            <a:r>
              <a:rPr lang="tr-TR" sz="3733" dirty="0" smtClean="0"/>
              <a:t>arşılaştırma</a:t>
            </a:r>
            <a:r>
              <a:rPr lang="en" sz="3733" dirty="0" smtClean="0"/>
              <a:t>: </a:t>
            </a:r>
            <a:r>
              <a:rPr lang="en" sz="3733" dirty="0"/>
              <a:t>ECS </a:t>
            </a:r>
            <a:r>
              <a:rPr lang="tr-TR" sz="3733" dirty="0" smtClean="0"/>
              <a:t>daha fazla etkilenmiş gebelik tespit  ediyor</a:t>
            </a:r>
            <a:endParaRPr lang="en" sz="3733" dirty="0"/>
          </a:p>
        </p:txBody>
      </p:sp>
      <p:sp>
        <p:nvSpPr>
          <p:cNvPr id="1099" name="Shape 1099"/>
          <p:cNvSpPr txBox="1"/>
          <p:nvPr/>
        </p:nvSpPr>
        <p:spPr>
          <a:xfrm>
            <a:off x="300700" y="4836160"/>
            <a:ext cx="11567200" cy="1584960"/>
          </a:xfrm>
          <a:prstGeom prst="rect">
            <a:avLst/>
          </a:prstGeom>
          <a:noFill/>
          <a:ln>
            <a:noFill/>
          </a:ln>
        </p:spPr>
        <p:txBody>
          <a:bodyPr lIns="121900" tIns="121900" rIns="121900" bIns="121900" anchor="b" anchorCtr="0">
            <a:noAutofit/>
          </a:bodyPr>
          <a:lstStyle/>
          <a:p>
            <a:pPr algn="ctr">
              <a:lnSpc>
                <a:spcPct val="115000"/>
              </a:lnSpc>
              <a:buClr>
                <a:srgbClr val="000000"/>
              </a:buClr>
              <a:buSzPct val="55000"/>
            </a:pPr>
            <a:r>
              <a:rPr lang="tr-TR" sz="2800" b="1" dirty="0" smtClean="0">
                <a:solidFill>
                  <a:srgbClr val="45818E"/>
                </a:solidFill>
                <a:latin typeface="Open Sans"/>
                <a:ea typeface="Open Sans"/>
                <a:cs typeface="Open Sans"/>
                <a:sym typeface="Open Sans"/>
              </a:rPr>
              <a:t> ECS rutin olarak taranan durumlardan kümülatif olarak daha fazla </a:t>
            </a:r>
            <a:r>
              <a:rPr lang="tr-TR" sz="2800" b="1" dirty="0" err="1" smtClean="0">
                <a:solidFill>
                  <a:srgbClr val="45818E"/>
                </a:solidFill>
                <a:latin typeface="Open Sans"/>
                <a:ea typeface="Open Sans"/>
                <a:cs typeface="Open Sans"/>
                <a:sym typeface="Open Sans"/>
              </a:rPr>
              <a:t>insidansta</a:t>
            </a:r>
            <a:r>
              <a:rPr lang="tr-TR" sz="2800" b="1" dirty="0" smtClean="0">
                <a:solidFill>
                  <a:srgbClr val="45818E"/>
                </a:solidFill>
                <a:latin typeface="Open Sans"/>
                <a:ea typeface="Open Sans"/>
                <a:cs typeface="Open Sans"/>
                <a:sym typeface="Open Sans"/>
              </a:rPr>
              <a:t> bulunan ciddi hastalıkları tespit ediyor</a:t>
            </a:r>
            <a:endParaRPr lang="en" sz="2800" b="1" dirty="0">
              <a:solidFill>
                <a:srgbClr val="45818E"/>
              </a:solidFill>
              <a:latin typeface="Open Sans"/>
              <a:ea typeface="Open Sans"/>
              <a:cs typeface="Open Sans"/>
              <a:sym typeface="Open Sans"/>
            </a:endParaRPr>
          </a:p>
        </p:txBody>
      </p:sp>
      <p:pic>
        <p:nvPicPr>
          <p:cNvPr id="1100" name="Shape 1100"/>
          <p:cNvPicPr preferRelativeResize="0"/>
          <p:nvPr/>
        </p:nvPicPr>
        <p:blipFill rotWithShape="1">
          <a:blip r:embed="rId3">
            <a:alphaModFix/>
          </a:blip>
          <a:srcRect l="-607" t="-1070" r="607" b="1070"/>
          <a:stretch/>
        </p:blipFill>
        <p:spPr>
          <a:xfrm>
            <a:off x="788380" y="1247920"/>
            <a:ext cx="10041065" cy="3796632"/>
          </a:xfrm>
          <a:prstGeom prst="rect">
            <a:avLst/>
          </a:prstGeom>
          <a:noFill/>
          <a:ln>
            <a:noFill/>
          </a:ln>
        </p:spPr>
      </p:pic>
      <p:sp>
        <p:nvSpPr>
          <p:cNvPr id="2" name="Dikdörtgen 1"/>
          <p:cNvSpPr/>
          <p:nvPr/>
        </p:nvSpPr>
        <p:spPr>
          <a:xfrm>
            <a:off x="5443151" y="2153920"/>
            <a:ext cx="5386294" cy="400110"/>
          </a:xfrm>
          <a:prstGeom prst="rect">
            <a:avLst/>
          </a:prstGeom>
        </p:spPr>
        <p:txBody>
          <a:bodyPr wrap="square">
            <a:spAutoFit/>
          </a:bodyPr>
          <a:lstStyle/>
          <a:p>
            <a:r>
              <a:rPr lang="tr-TR" dirty="0"/>
              <a:t>	</a:t>
            </a:r>
            <a:r>
              <a:rPr lang="tr-TR" dirty="0" smtClean="0"/>
              <a:t>  </a:t>
            </a:r>
            <a:r>
              <a:rPr lang="tr-TR" sz="2000" b="1" dirty="0" smtClean="0"/>
              <a:t>ECS (</a:t>
            </a:r>
            <a:r>
              <a:rPr lang="tr-TR" sz="2000" b="1" dirty="0" err="1" smtClean="0"/>
              <a:t>Expanded</a:t>
            </a:r>
            <a:r>
              <a:rPr lang="tr-TR" sz="2000" b="1" dirty="0" smtClean="0"/>
              <a:t> </a:t>
            </a:r>
            <a:r>
              <a:rPr lang="tr-TR" sz="2000" b="1" dirty="0" err="1" smtClean="0"/>
              <a:t>carrier</a:t>
            </a:r>
            <a:r>
              <a:rPr lang="tr-TR" sz="2000" b="1" dirty="0" smtClean="0"/>
              <a:t> </a:t>
            </a:r>
            <a:r>
              <a:rPr lang="tr-TR" sz="2000" b="1" dirty="0" err="1" smtClean="0"/>
              <a:t>screening</a:t>
            </a:r>
            <a:r>
              <a:rPr lang="tr-TR" sz="2000" b="1" dirty="0" smtClean="0"/>
              <a:t>)</a:t>
            </a:r>
            <a:endParaRPr lang="tr-TR" sz="2000" dirty="0"/>
          </a:p>
        </p:txBody>
      </p:sp>
    </p:spTree>
    <p:extLst>
      <p:ext uri="{BB962C8B-B14F-4D97-AF65-F5344CB8AC3E}">
        <p14:creationId xmlns:p14="http://schemas.microsoft.com/office/powerpoint/2010/main" val="1230709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4000" dirty="0"/>
              <a:t>Ek olarak üreme açısından kapalı toplumlarda(</a:t>
            </a:r>
            <a:r>
              <a:rPr lang="tr-TR" sz="4000" dirty="0" err="1"/>
              <a:t>Askenazi</a:t>
            </a:r>
            <a:r>
              <a:rPr lang="tr-TR" sz="4000" dirty="0"/>
              <a:t> Yahudileri) Tay </a:t>
            </a:r>
            <a:r>
              <a:rPr lang="tr-TR" sz="4000" dirty="0" err="1"/>
              <a:t>Sachs</a:t>
            </a:r>
            <a:r>
              <a:rPr lang="tr-TR" sz="4000" dirty="0"/>
              <a:t> hastalığı ile ilgili HEXA genindeki iki </a:t>
            </a:r>
            <a:r>
              <a:rPr lang="tr-TR" sz="4000" dirty="0" err="1"/>
              <a:t>patojenik</a:t>
            </a:r>
            <a:r>
              <a:rPr lang="tr-TR" sz="4000" dirty="0"/>
              <a:t> varyasyon bu grupta ciddi </a:t>
            </a:r>
            <a:r>
              <a:rPr lang="tr-TR" sz="4000" dirty="0" err="1"/>
              <a:t>fenotipsel</a:t>
            </a:r>
            <a:r>
              <a:rPr lang="tr-TR" sz="4000" dirty="0"/>
              <a:t> bozukluğun % 90 </a:t>
            </a:r>
            <a:r>
              <a:rPr lang="tr-TR" sz="4000" dirty="0" err="1"/>
              <a:t>nından</a:t>
            </a:r>
            <a:r>
              <a:rPr lang="tr-TR" sz="4000" dirty="0"/>
              <a:t> sorumlu ancak diğer ırklarda yada genel popülasyonda bu varyant ciddi hastalığın % 35 inden sorumlu</a:t>
            </a:r>
          </a:p>
          <a:p>
            <a:endParaRPr lang="tr-TR" sz="4000" dirty="0"/>
          </a:p>
        </p:txBody>
      </p:sp>
    </p:spTree>
    <p:extLst>
      <p:ext uri="{BB962C8B-B14F-4D97-AF65-F5344CB8AC3E}">
        <p14:creationId xmlns:p14="http://schemas.microsoft.com/office/powerpoint/2010/main" val="2729974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57199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AMP - ACMG</a:t>
            </a:r>
            <a:endParaRPr lang="tr-TR" dirty="0"/>
          </a:p>
        </p:txBody>
      </p:sp>
      <p:pic>
        <p:nvPicPr>
          <p:cNvPr id="4" name="İçerik Yer Tutucusu 3"/>
          <p:cNvPicPr>
            <a:picLocks noGrp="1" noChangeAspect="1"/>
          </p:cNvPicPr>
          <p:nvPr>
            <p:ph idx="1"/>
          </p:nvPr>
        </p:nvPicPr>
        <p:blipFill>
          <a:blip r:embed="rId2"/>
          <a:stretch>
            <a:fillRect/>
          </a:stretch>
        </p:blipFill>
        <p:spPr>
          <a:xfrm>
            <a:off x="207818" y="1690688"/>
            <a:ext cx="11720946" cy="5167312"/>
          </a:xfrm>
          <a:prstGeom prst="rect">
            <a:avLst/>
          </a:prstGeom>
        </p:spPr>
      </p:pic>
    </p:spTree>
    <p:extLst>
      <p:ext uri="{BB962C8B-B14F-4D97-AF65-F5344CB8AC3E}">
        <p14:creationId xmlns:p14="http://schemas.microsoft.com/office/powerpoint/2010/main" val="8018615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Test Öncesi Danışmanlık</a:t>
            </a:r>
            <a:endParaRPr lang="tr-TR" b="1" dirty="0"/>
          </a:p>
        </p:txBody>
      </p:sp>
      <p:sp>
        <p:nvSpPr>
          <p:cNvPr id="3" name="İçerik Yer Tutucusu 2"/>
          <p:cNvSpPr>
            <a:spLocks noGrp="1"/>
          </p:cNvSpPr>
          <p:nvPr>
            <p:ph idx="1"/>
          </p:nvPr>
        </p:nvSpPr>
        <p:spPr/>
        <p:txBody>
          <a:bodyPr>
            <a:normAutofit/>
          </a:bodyPr>
          <a:lstStyle/>
          <a:p>
            <a:r>
              <a:rPr lang="tr-TR" sz="4000" dirty="0" smtClean="0"/>
              <a:t>ECS panellerinde taranan bozukluk sayısı giderek arttığı için her bir bozukluğu tek tek tartışmak çok mümkün ve uygun değildir. CF, SMA  zaten </a:t>
            </a:r>
            <a:r>
              <a:rPr lang="tr-TR" sz="4000" dirty="0" err="1" smtClean="0"/>
              <a:t>universal</a:t>
            </a:r>
            <a:r>
              <a:rPr lang="tr-TR" sz="4000" dirty="0" smtClean="0"/>
              <a:t> taramanın bir parçası buna ek olarak Frajil X hakkında detaylı bilgi verilmeli</a:t>
            </a:r>
          </a:p>
        </p:txBody>
      </p:sp>
    </p:spTree>
    <p:extLst>
      <p:ext uri="{BB962C8B-B14F-4D97-AF65-F5344CB8AC3E}">
        <p14:creationId xmlns:p14="http://schemas.microsoft.com/office/powerpoint/2010/main" val="2733786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Test </a:t>
            </a:r>
            <a:r>
              <a:rPr lang="tr-TR" b="1" dirty="0"/>
              <a:t>Öncesi Danışmanlık</a:t>
            </a:r>
            <a:endParaRPr lang="tr-TR" dirty="0"/>
          </a:p>
        </p:txBody>
      </p:sp>
      <p:sp>
        <p:nvSpPr>
          <p:cNvPr id="3" name="İçerik Yer Tutucusu 2"/>
          <p:cNvSpPr>
            <a:spLocks noGrp="1"/>
          </p:cNvSpPr>
          <p:nvPr>
            <p:ph idx="1"/>
          </p:nvPr>
        </p:nvSpPr>
        <p:spPr/>
        <p:txBody>
          <a:bodyPr>
            <a:normAutofit/>
          </a:bodyPr>
          <a:lstStyle/>
          <a:p>
            <a:r>
              <a:rPr lang="tr-TR" sz="4000" dirty="0"/>
              <a:t>NGS ile taramada </a:t>
            </a:r>
            <a:r>
              <a:rPr lang="tr-TR" sz="4000" dirty="0" err="1"/>
              <a:t>detection</a:t>
            </a:r>
            <a:r>
              <a:rPr lang="tr-TR" sz="4000" dirty="0"/>
              <a:t> rate %98-99 olup çokta az da olsa </a:t>
            </a:r>
            <a:r>
              <a:rPr lang="tr-TR" sz="4000" dirty="0" err="1"/>
              <a:t>rezidüel</a:t>
            </a:r>
            <a:r>
              <a:rPr lang="tr-TR" sz="4000" dirty="0"/>
              <a:t> bir risk vardır ancak bu çok küçük bir risktir.</a:t>
            </a:r>
          </a:p>
          <a:p>
            <a:r>
              <a:rPr lang="tr-TR" sz="4000" dirty="0"/>
              <a:t>Her </a:t>
            </a:r>
            <a:r>
              <a:rPr lang="tr-TR" sz="4000" dirty="0" err="1"/>
              <a:t>laboratuar</a:t>
            </a:r>
            <a:r>
              <a:rPr lang="tr-TR" sz="4000" dirty="0"/>
              <a:t> hangi teknolojinin kullanıldığını ve bu teknoloji ile  taşıyıcıların hangi oranda tespit edildiğini açıkça belirtmelilerdir.</a:t>
            </a:r>
          </a:p>
          <a:p>
            <a:endParaRPr lang="tr-TR" sz="4000" dirty="0"/>
          </a:p>
        </p:txBody>
      </p:sp>
    </p:spTree>
    <p:extLst>
      <p:ext uri="{BB962C8B-B14F-4D97-AF65-F5344CB8AC3E}">
        <p14:creationId xmlns:p14="http://schemas.microsoft.com/office/powerpoint/2010/main" val="3375048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Test Sonrası Danışmanlık</a:t>
            </a:r>
            <a:endParaRPr lang="tr-TR" dirty="0"/>
          </a:p>
        </p:txBody>
      </p:sp>
      <p:sp>
        <p:nvSpPr>
          <p:cNvPr id="3" name="İçerik Yer Tutucusu 2"/>
          <p:cNvSpPr>
            <a:spLocks noGrp="1"/>
          </p:cNvSpPr>
          <p:nvPr>
            <p:ph idx="1"/>
          </p:nvPr>
        </p:nvSpPr>
        <p:spPr/>
        <p:txBody>
          <a:bodyPr>
            <a:normAutofit/>
          </a:bodyPr>
          <a:lstStyle/>
          <a:p>
            <a:r>
              <a:rPr lang="tr-TR" sz="4000" dirty="0"/>
              <a:t>T</a:t>
            </a:r>
            <a:r>
              <a:rPr lang="tr-TR" sz="4000" dirty="0" smtClean="0"/>
              <a:t>aşıyıcılık </a:t>
            </a:r>
            <a:r>
              <a:rPr lang="tr-TR" sz="4000" dirty="0" smtClean="0"/>
              <a:t>pozitif olan bozukluğun detaylı şekilde tartışılması. (Partnerin durumu, partnere hangi test yapılacak, diğer aile bireylerinin taşıyıcı olan kişi tarafından bilgilendirilmesi, üreme ile ilgili riskler ve </a:t>
            </a:r>
            <a:r>
              <a:rPr lang="tr-TR" sz="4000" dirty="0" smtClean="0"/>
              <a:t>seçenekler</a:t>
            </a:r>
            <a:r>
              <a:rPr lang="tr-TR" sz="4000" dirty="0"/>
              <a:t>)</a:t>
            </a:r>
            <a:endParaRPr lang="tr-TR" sz="4000" dirty="0" smtClean="0"/>
          </a:p>
        </p:txBody>
      </p:sp>
    </p:spTree>
    <p:extLst>
      <p:ext uri="{BB962C8B-B14F-4D97-AF65-F5344CB8AC3E}">
        <p14:creationId xmlns:p14="http://schemas.microsoft.com/office/powerpoint/2010/main" val="3345006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pic>
        <p:nvPicPr>
          <p:cNvPr id="1054" name="Shape 1054" descr="Screen Shot 2016-01-29 at 4.25.39 PM.png"/>
          <p:cNvPicPr preferRelativeResize="0"/>
          <p:nvPr/>
        </p:nvPicPr>
        <p:blipFill>
          <a:blip r:embed="rId3">
            <a:alphaModFix/>
          </a:blip>
          <a:stretch>
            <a:fillRect/>
          </a:stretch>
        </p:blipFill>
        <p:spPr>
          <a:xfrm>
            <a:off x="735400" y="1704280"/>
            <a:ext cx="7252233" cy="4085765"/>
          </a:xfrm>
          <a:prstGeom prst="rect">
            <a:avLst/>
          </a:prstGeom>
          <a:noFill/>
          <a:ln w="9525" cap="flat" cmpd="sng">
            <a:solidFill>
              <a:srgbClr val="CCCCCC"/>
            </a:solidFill>
            <a:prstDash val="solid"/>
            <a:round/>
            <a:headEnd type="none" w="med" len="med"/>
            <a:tailEnd type="none" w="med" len="med"/>
          </a:ln>
        </p:spPr>
      </p:pic>
      <p:sp>
        <p:nvSpPr>
          <p:cNvPr id="1055" name="Shape 1055"/>
          <p:cNvSpPr txBox="1"/>
          <p:nvPr/>
        </p:nvSpPr>
        <p:spPr>
          <a:xfrm>
            <a:off x="735400" y="554367"/>
            <a:ext cx="10700000" cy="893600"/>
          </a:xfrm>
          <a:prstGeom prst="rect">
            <a:avLst/>
          </a:prstGeom>
          <a:noFill/>
          <a:ln>
            <a:noFill/>
          </a:ln>
        </p:spPr>
        <p:txBody>
          <a:bodyPr lIns="134967" tIns="134967" rIns="134967" bIns="134967" anchor="t" anchorCtr="0">
            <a:noAutofit/>
          </a:bodyPr>
          <a:lstStyle/>
          <a:p>
            <a:pPr>
              <a:lnSpc>
                <a:spcPct val="115000"/>
              </a:lnSpc>
              <a:spcAft>
                <a:spcPts val="933"/>
              </a:spcAft>
              <a:buSzPct val="25000"/>
            </a:pPr>
            <a:r>
              <a:rPr lang="en" sz="4000">
                <a:solidFill>
                  <a:srgbClr val="434343"/>
                </a:solidFill>
                <a:latin typeface="Open Sans"/>
                <a:ea typeface="Open Sans"/>
                <a:cs typeface="Open Sans"/>
                <a:sym typeface="Open Sans"/>
              </a:rPr>
              <a:t>Checking for results</a:t>
            </a:r>
          </a:p>
        </p:txBody>
      </p:sp>
      <p:pic>
        <p:nvPicPr>
          <p:cNvPr id="1056" name="Shape 1056"/>
          <p:cNvPicPr preferRelativeResize="0"/>
          <p:nvPr/>
        </p:nvPicPr>
        <p:blipFill rotWithShape="1">
          <a:blip r:embed="rId4">
            <a:alphaModFix/>
          </a:blip>
          <a:srcRect l="2408" t="2759" r="2408" b="2399"/>
          <a:stretch/>
        </p:blipFill>
        <p:spPr>
          <a:xfrm>
            <a:off x="7994199" y="975896"/>
            <a:ext cx="3796799" cy="2572000"/>
          </a:xfrm>
          <a:prstGeom prst="rect">
            <a:avLst/>
          </a:prstGeom>
          <a:noFill/>
          <a:ln w="9525" cap="flat" cmpd="sng">
            <a:solidFill>
              <a:srgbClr val="999999">
                <a:alpha val="0"/>
              </a:srgbClr>
            </a:solidFill>
            <a:prstDash val="solid"/>
            <a:round/>
            <a:headEnd type="none" w="med" len="med"/>
            <a:tailEnd type="none" w="med" len="med"/>
          </a:ln>
        </p:spPr>
      </p:pic>
    </p:spTree>
    <p:extLst>
      <p:ext uri="{BB962C8B-B14F-4D97-AF65-F5344CB8AC3E}">
        <p14:creationId xmlns:p14="http://schemas.microsoft.com/office/powerpoint/2010/main" val="3698931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Shape 1234"/>
          <p:cNvSpPr txBox="1"/>
          <p:nvPr/>
        </p:nvSpPr>
        <p:spPr>
          <a:xfrm>
            <a:off x="278811" y="-1594204"/>
            <a:ext cx="11634400" cy="654000"/>
          </a:xfrm>
          <a:prstGeom prst="rect">
            <a:avLst/>
          </a:prstGeom>
          <a:noFill/>
          <a:ln>
            <a:noFill/>
          </a:ln>
        </p:spPr>
        <p:txBody>
          <a:bodyPr lIns="121900" tIns="60933" rIns="121900" bIns="60933" anchor="t" anchorCtr="0">
            <a:noAutofit/>
          </a:bodyPr>
          <a:lstStyle/>
          <a:p>
            <a:r>
              <a:rPr lang="en" sz="4800">
                <a:solidFill>
                  <a:srgbClr val="01BEBD"/>
                </a:solidFill>
                <a:latin typeface="Roboto Slab"/>
                <a:ea typeface="Roboto Slab"/>
                <a:cs typeface="Roboto Slab"/>
                <a:sym typeface="Roboto Slab"/>
              </a:rPr>
              <a:t>Patient-friendly Reports</a:t>
            </a:r>
          </a:p>
        </p:txBody>
      </p:sp>
      <p:sp>
        <p:nvSpPr>
          <p:cNvPr id="1235" name="Shape 1235"/>
          <p:cNvSpPr txBox="1"/>
          <p:nvPr/>
        </p:nvSpPr>
        <p:spPr>
          <a:xfrm>
            <a:off x="787192" y="217045"/>
            <a:ext cx="4521600" cy="635600"/>
          </a:xfrm>
          <a:prstGeom prst="rect">
            <a:avLst/>
          </a:prstGeom>
          <a:noFill/>
          <a:ln>
            <a:noFill/>
          </a:ln>
        </p:spPr>
        <p:txBody>
          <a:bodyPr lIns="121900" tIns="60933" rIns="121900" bIns="60933" anchor="t" anchorCtr="0">
            <a:noAutofit/>
          </a:bodyPr>
          <a:lstStyle/>
          <a:p>
            <a:pPr algn="ctr">
              <a:spcBef>
                <a:spcPts val="1333"/>
              </a:spcBef>
              <a:buClr>
                <a:srgbClr val="535961"/>
              </a:buClr>
              <a:buSzPct val="25000"/>
            </a:pPr>
            <a:r>
              <a:rPr lang="en" sz="2400" b="1">
                <a:solidFill>
                  <a:srgbClr val="535961"/>
                </a:solidFill>
                <a:latin typeface="Open Sans"/>
                <a:ea typeface="Open Sans"/>
                <a:cs typeface="Open Sans"/>
                <a:sym typeface="Open Sans"/>
              </a:rPr>
              <a:t>Traditional results</a:t>
            </a:r>
          </a:p>
          <a:p>
            <a:pPr algn="ctr">
              <a:spcBef>
                <a:spcPts val="1333"/>
              </a:spcBef>
              <a:buClr>
                <a:srgbClr val="535961"/>
              </a:buClr>
            </a:pPr>
            <a:r>
              <a:rPr lang="en" sz="2400">
                <a:solidFill>
                  <a:srgbClr val="535961"/>
                </a:solidFill>
                <a:latin typeface="Open Sans"/>
                <a:ea typeface="Open Sans"/>
                <a:cs typeface="Open Sans"/>
                <a:sym typeface="Open Sans"/>
              </a:rPr>
              <a:t>Cluttered, unclear results </a:t>
            </a:r>
            <a:br>
              <a:rPr lang="en" sz="2400">
                <a:solidFill>
                  <a:srgbClr val="535961"/>
                </a:solidFill>
                <a:latin typeface="Open Sans"/>
                <a:ea typeface="Open Sans"/>
                <a:cs typeface="Open Sans"/>
                <a:sym typeface="Open Sans"/>
              </a:rPr>
            </a:br>
            <a:r>
              <a:rPr lang="en" sz="2400">
                <a:solidFill>
                  <a:srgbClr val="535961"/>
                </a:solidFill>
                <a:latin typeface="Open Sans"/>
                <a:ea typeface="Open Sans"/>
                <a:cs typeface="Open Sans"/>
                <a:sym typeface="Open Sans"/>
              </a:rPr>
              <a:t>with no follow up</a:t>
            </a:r>
          </a:p>
          <a:p>
            <a:pPr algn="ctr">
              <a:spcBef>
                <a:spcPts val="1333"/>
              </a:spcBef>
              <a:buClr>
                <a:srgbClr val="535961"/>
              </a:buClr>
            </a:pPr>
            <a:endParaRPr sz="2400" b="1">
              <a:solidFill>
                <a:srgbClr val="535961"/>
              </a:solidFill>
              <a:latin typeface="Open Sans"/>
              <a:ea typeface="Open Sans"/>
              <a:cs typeface="Open Sans"/>
              <a:sym typeface="Open Sans"/>
            </a:endParaRPr>
          </a:p>
        </p:txBody>
      </p:sp>
      <p:sp>
        <p:nvSpPr>
          <p:cNvPr id="1236" name="Shape 1236"/>
          <p:cNvSpPr txBox="1"/>
          <p:nvPr/>
        </p:nvSpPr>
        <p:spPr>
          <a:xfrm>
            <a:off x="6883195" y="217045"/>
            <a:ext cx="4521600" cy="635600"/>
          </a:xfrm>
          <a:prstGeom prst="rect">
            <a:avLst/>
          </a:prstGeom>
          <a:noFill/>
          <a:ln>
            <a:noFill/>
          </a:ln>
        </p:spPr>
        <p:txBody>
          <a:bodyPr lIns="121900" tIns="60933" rIns="121900" bIns="60933" anchor="t" anchorCtr="0">
            <a:noAutofit/>
          </a:bodyPr>
          <a:lstStyle/>
          <a:p>
            <a:pPr algn="ctr">
              <a:spcBef>
                <a:spcPts val="1333"/>
              </a:spcBef>
              <a:buClr>
                <a:srgbClr val="FFFFFF"/>
              </a:buClr>
              <a:buSzPct val="25000"/>
            </a:pPr>
            <a:r>
              <a:rPr lang="tr-TR" sz="2400" b="1" dirty="0" smtClean="0">
                <a:solidFill>
                  <a:srgbClr val="3DB5AD"/>
                </a:solidFill>
                <a:latin typeface="Open Sans"/>
                <a:ea typeface="Open Sans"/>
                <a:cs typeface="Open Sans"/>
                <a:sym typeface="Open Sans"/>
              </a:rPr>
              <a:t>ESC</a:t>
            </a:r>
            <a:r>
              <a:rPr lang="en" sz="2400" b="1" dirty="0" smtClean="0">
                <a:solidFill>
                  <a:srgbClr val="3DB5AD"/>
                </a:solidFill>
                <a:latin typeface="Open Sans"/>
                <a:ea typeface="Open Sans"/>
                <a:cs typeface="Open Sans"/>
                <a:sym typeface="Open Sans"/>
              </a:rPr>
              <a:t> </a:t>
            </a:r>
            <a:r>
              <a:rPr lang="en" sz="2400" b="1" dirty="0">
                <a:solidFill>
                  <a:srgbClr val="3DB5AD"/>
                </a:solidFill>
                <a:latin typeface="Open Sans"/>
                <a:ea typeface="Open Sans"/>
                <a:cs typeface="Open Sans"/>
                <a:sym typeface="Open Sans"/>
              </a:rPr>
              <a:t>results</a:t>
            </a:r>
          </a:p>
          <a:p>
            <a:pPr algn="ctr">
              <a:spcBef>
                <a:spcPts val="1333"/>
              </a:spcBef>
              <a:buClr>
                <a:schemeClr val="lt1"/>
              </a:buClr>
            </a:pPr>
            <a:r>
              <a:rPr lang="en" sz="2400" dirty="0">
                <a:solidFill>
                  <a:srgbClr val="666666"/>
                </a:solidFill>
                <a:latin typeface="Open Sans"/>
                <a:ea typeface="Open Sans"/>
                <a:cs typeface="Open Sans"/>
                <a:sym typeface="Open Sans"/>
              </a:rPr>
              <a:t>Clear, patient friendly </a:t>
            </a:r>
            <a:br>
              <a:rPr lang="en" sz="2400" dirty="0">
                <a:solidFill>
                  <a:srgbClr val="666666"/>
                </a:solidFill>
                <a:latin typeface="Open Sans"/>
                <a:ea typeface="Open Sans"/>
                <a:cs typeface="Open Sans"/>
                <a:sym typeface="Open Sans"/>
              </a:rPr>
            </a:br>
            <a:r>
              <a:rPr lang="en" sz="2400" dirty="0">
                <a:solidFill>
                  <a:srgbClr val="666666"/>
                </a:solidFill>
                <a:latin typeface="Open Sans"/>
                <a:ea typeface="Open Sans"/>
                <a:cs typeface="Open Sans"/>
                <a:sym typeface="Open Sans"/>
              </a:rPr>
              <a:t>explanation of results</a:t>
            </a:r>
          </a:p>
          <a:p>
            <a:pPr algn="ctr">
              <a:spcBef>
                <a:spcPts val="1333"/>
              </a:spcBef>
              <a:buClr>
                <a:srgbClr val="FFFFFF"/>
              </a:buClr>
            </a:pPr>
            <a:endParaRPr sz="2400" dirty="0">
              <a:solidFill>
                <a:srgbClr val="3DB5AD"/>
              </a:solidFill>
              <a:latin typeface="Open Sans"/>
              <a:ea typeface="Open Sans"/>
              <a:cs typeface="Open Sans"/>
              <a:sym typeface="Open Sans"/>
            </a:endParaRPr>
          </a:p>
        </p:txBody>
      </p:sp>
      <p:pic>
        <p:nvPicPr>
          <p:cNvPr id="1237" name="Shape 1237" descr="Screen Shot 2016-01-29 at 5.59.36 PM.png"/>
          <p:cNvPicPr preferRelativeResize="0"/>
          <p:nvPr/>
        </p:nvPicPr>
        <p:blipFill>
          <a:blip r:embed="rId3">
            <a:alphaModFix/>
          </a:blip>
          <a:stretch>
            <a:fillRect/>
          </a:stretch>
        </p:blipFill>
        <p:spPr>
          <a:xfrm>
            <a:off x="16200633" y="1462233"/>
            <a:ext cx="3006348" cy="2665600"/>
          </a:xfrm>
          <a:prstGeom prst="rect">
            <a:avLst/>
          </a:prstGeom>
          <a:noFill/>
          <a:ln>
            <a:noFill/>
          </a:ln>
        </p:spPr>
      </p:pic>
      <p:pic>
        <p:nvPicPr>
          <p:cNvPr id="1238" name="Shape 1238" descr="Coun-026_v2_FPS_Sample Report_CFTR Positive.pdf-1.jpg"/>
          <p:cNvPicPr preferRelativeResize="0"/>
          <p:nvPr/>
        </p:nvPicPr>
        <p:blipFill rotWithShape="1">
          <a:blip r:embed="rId4">
            <a:alphaModFix/>
          </a:blip>
          <a:srcRect b="26530"/>
          <a:stretch/>
        </p:blipFill>
        <p:spPr>
          <a:xfrm>
            <a:off x="6494334" y="1879601"/>
            <a:ext cx="5299367" cy="5038396"/>
          </a:xfrm>
          <a:prstGeom prst="rect">
            <a:avLst/>
          </a:prstGeom>
          <a:noFill/>
          <a:ln w="9525" cap="flat" cmpd="sng">
            <a:solidFill>
              <a:srgbClr val="B7B7B7"/>
            </a:solidFill>
            <a:prstDash val="solid"/>
            <a:round/>
            <a:headEnd type="none" w="med" len="med"/>
            <a:tailEnd type="none" w="med" len="med"/>
          </a:ln>
        </p:spPr>
      </p:pic>
      <p:pic>
        <p:nvPicPr>
          <p:cNvPr id="1239" name="Shape 1239"/>
          <p:cNvPicPr preferRelativeResize="0"/>
          <p:nvPr/>
        </p:nvPicPr>
        <p:blipFill rotWithShape="1">
          <a:blip r:embed="rId5">
            <a:alphaModFix/>
          </a:blip>
          <a:srcRect l="5123" b="34482"/>
          <a:stretch/>
        </p:blipFill>
        <p:spPr>
          <a:xfrm>
            <a:off x="461800" y="1879607"/>
            <a:ext cx="5299200" cy="5038400"/>
          </a:xfrm>
          <a:prstGeom prst="rect">
            <a:avLst/>
          </a:prstGeom>
          <a:noFill/>
          <a:ln w="9525" cap="flat" cmpd="sng">
            <a:solidFill>
              <a:srgbClr val="B7BBC1"/>
            </a:solidFill>
            <a:prstDash val="solid"/>
            <a:round/>
            <a:headEnd type="none" w="med" len="med"/>
            <a:tailEnd type="none" w="med" len="med"/>
          </a:ln>
        </p:spPr>
      </p:pic>
    </p:spTree>
    <p:extLst>
      <p:ext uri="{BB962C8B-B14F-4D97-AF65-F5344CB8AC3E}">
        <p14:creationId xmlns:p14="http://schemas.microsoft.com/office/powerpoint/2010/main" val="1653410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166255"/>
            <a:ext cx="12192000" cy="7024255"/>
          </a:xfrm>
          <a:prstGeom prst="rect">
            <a:avLst/>
          </a:prstGeom>
        </p:spPr>
      </p:pic>
    </p:spTree>
    <p:extLst>
      <p:ext uri="{BB962C8B-B14F-4D97-AF65-F5344CB8AC3E}">
        <p14:creationId xmlns:p14="http://schemas.microsoft.com/office/powerpoint/2010/main" val="3083568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3600" dirty="0" smtClean="0"/>
              <a:t>Ocak 2011-Nisan 2014 arasında tek bir IVF merkezinde 3738 çift taranmış , 1666 bireyde en az bir taşıyıcılık pozitif (%25.1)</a:t>
            </a:r>
          </a:p>
          <a:p>
            <a:r>
              <a:rPr lang="tr-TR" sz="3600" dirty="0" smtClean="0"/>
              <a:t>8 çiftte ortak taşıyıcılık mevcut  (%0.21 oranında), bu çiftlere  PGD yapılmış sonuç olarak sağlıklı </a:t>
            </a:r>
            <a:r>
              <a:rPr lang="tr-TR" sz="3600" dirty="0" err="1" smtClean="0"/>
              <a:t>embryoların</a:t>
            </a:r>
            <a:r>
              <a:rPr lang="tr-TR" sz="3600" dirty="0" smtClean="0"/>
              <a:t> transferi sağlanmış.</a:t>
            </a:r>
          </a:p>
        </p:txBody>
      </p:sp>
    </p:spTree>
    <p:extLst>
      <p:ext uri="{BB962C8B-B14F-4D97-AF65-F5344CB8AC3E}">
        <p14:creationId xmlns:p14="http://schemas.microsoft.com/office/powerpoint/2010/main" val="378473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B27-E575-4A5B-8BE2-26C388FB8FF2}"/>
              </a:ext>
            </a:extLst>
          </p:cNvPr>
          <p:cNvSpPr>
            <a:spLocks noGrp="1"/>
          </p:cNvSpPr>
          <p:nvPr>
            <p:ph type="title"/>
          </p:nvPr>
        </p:nvSpPr>
        <p:spPr>
          <a:xfrm>
            <a:off x="838200" y="159027"/>
            <a:ext cx="10515600" cy="1531662"/>
          </a:xfrm>
        </p:spPr>
        <p:txBody>
          <a:bodyPr>
            <a:normAutofit/>
          </a:bodyPr>
          <a:lstStyle/>
          <a:p>
            <a:pPr algn="ctr"/>
            <a:r>
              <a:rPr lang="tr-TR" dirty="0"/>
              <a:t>Etnik Bazlı Tarama </a:t>
            </a:r>
            <a:r>
              <a:rPr lang="tr-TR" dirty="0" err="1" smtClean="0"/>
              <a:t>vs</a:t>
            </a:r>
            <a:r>
              <a:rPr lang="tr-TR" dirty="0" smtClean="0"/>
              <a:t> Universal Tarama</a:t>
            </a:r>
            <a:br>
              <a:rPr lang="tr-TR" dirty="0" smtClean="0"/>
            </a:br>
            <a:r>
              <a:rPr lang="tr-TR" dirty="0" smtClean="0"/>
              <a:t>Hedeflenmiş </a:t>
            </a:r>
            <a:r>
              <a:rPr lang="tr-TR" dirty="0" err="1" smtClean="0"/>
              <a:t>vs</a:t>
            </a:r>
            <a:r>
              <a:rPr lang="tr-TR" dirty="0" smtClean="0"/>
              <a:t> Genişletilmiş Tarama</a:t>
            </a:r>
            <a:endParaRPr lang="en-US" dirty="0"/>
          </a:p>
        </p:txBody>
      </p:sp>
      <p:sp>
        <p:nvSpPr>
          <p:cNvPr id="3" name="Content Placeholder 2">
            <a:extLst>
              <a:ext uri="{FF2B5EF4-FFF2-40B4-BE49-F238E27FC236}">
                <a16:creationId xmlns:a16="http://schemas.microsoft.com/office/drawing/2014/main" id="{88611638-70A2-457F-B759-CCDF4F03F2DE}"/>
              </a:ext>
            </a:extLst>
          </p:cNvPr>
          <p:cNvSpPr>
            <a:spLocks noGrp="1"/>
          </p:cNvSpPr>
          <p:nvPr>
            <p:ph idx="1"/>
          </p:nvPr>
        </p:nvSpPr>
        <p:spPr/>
        <p:txBody>
          <a:bodyPr>
            <a:normAutofit fontScale="92500" lnSpcReduction="10000"/>
          </a:bodyPr>
          <a:lstStyle/>
          <a:p>
            <a:r>
              <a:rPr lang="tr-TR" dirty="0" smtClean="0"/>
              <a:t>Etnik yada coğrafi bazlı taşıyıcılık taraması geleneksel yöntem olarak 1970 </a:t>
            </a:r>
            <a:r>
              <a:rPr lang="tr-TR" dirty="0" err="1" smtClean="0"/>
              <a:t>li</a:t>
            </a:r>
            <a:r>
              <a:rPr lang="tr-TR" dirty="0" smtClean="0"/>
              <a:t> yıllardan günümüze kadar yapılagelen yöntemdir.</a:t>
            </a:r>
          </a:p>
          <a:p>
            <a:r>
              <a:rPr lang="tr-TR" dirty="0" smtClean="0"/>
              <a:t>Universal yada </a:t>
            </a:r>
            <a:r>
              <a:rPr lang="tr-TR" dirty="0" err="1" smtClean="0"/>
              <a:t>pan</a:t>
            </a:r>
            <a:r>
              <a:rPr lang="tr-TR" dirty="0" smtClean="0"/>
              <a:t> etnik tarama bireylerin kökenine soyuna bakmadan tüm bireylerin belirli bir bozukluk yada bozukluklar için taranmasıdır. </a:t>
            </a:r>
          </a:p>
          <a:p>
            <a:r>
              <a:rPr lang="tr-TR" dirty="0" smtClean="0"/>
              <a:t>Hedeflenmiş (</a:t>
            </a:r>
            <a:r>
              <a:rPr lang="tr-TR" dirty="0" err="1" smtClean="0"/>
              <a:t>targeted</a:t>
            </a:r>
            <a:r>
              <a:rPr lang="tr-TR" dirty="0" smtClean="0"/>
              <a:t>) tarama </a:t>
            </a:r>
            <a:r>
              <a:rPr lang="tr-TR" dirty="0" err="1" smtClean="0"/>
              <a:t>insidans</a:t>
            </a:r>
            <a:r>
              <a:rPr lang="tr-TR" dirty="0" smtClean="0"/>
              <a:t>  </a:t>
            </a:r>
            <a:r>
              <a:rPr lang="tr-TR" dirty="0" err="1" smtClean="0"/>
              <a:t>prevelansı</a:t>
            </a:r>
            <a:r>
              <a:rPr lang="tr-TR" dirty="0" smtClean="0"/>
              <a:t> </a:t>
            </a:r>
            <a:r>
              <a:rPr lang="tr-TR" dirty="0" err="1" smtClean="0"/>
              <a:t>bilinenen</a:t>
            </a:r>
            <a:r>
              <a:rPr lang="tr-TR" dirty="0" smtClean="0"/>
              <a:t> mutasyonlarının çoğu aydınlatılmış ve buna bağlı gelişecek risklerinde uzun dönemde ortaya net bir şekilde konmuş bir hastalık için bireylerin taranmasıdır.</a:t>
            </a:r>
          </a:p>
          <a:p>
            <a:r>
              <a:rPr lang="tr-TR" dirty="0" smtClean="0"/>
              <a:t>Genişletilmiş (</a:t>
            </a:r>
            <a:r>
              <a:rPr lang="tr-TR" dirty="0" err="1" smtClean="0"/>
              <a:t>expanded</a:t>
            </a:r>
            <a:r>
              <a:rPr lang="tr-TR" dirty="0" smtClean="0"/>
              <a:t>) tarama teknoloji avantajını kullanarak tarama yapılan toplumda daha az görülen ciddi hastalıkların yada sık olup belirli riskleri taşıyan genlerin de tarama panellerine eklenmesidir.</a:t>
            </a:r>
            <a:endParaRPr lang="en-US" dirty="0"/>
          </a:p>
        </p:txBody>
      </p:sp>
    </p:spTree>
    <p:extLst>
      <p:ext uri="{BB962C8B-B14F-4D97-AF65-F5344CB8AC3E}">
        <p14:creationId xmlns:p14="http://schemas.microsoft.com/office/powerpoint/2010/main" val="1043159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5099325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r>
              <a:rPr lang="tr-TR" sz="3600" dirty="0">
                <a:solidFill>
                  <a:prstClr val="black"/>
                </a:solidFill>
              </a:rPr>
              <a:t>Frajil X bu popülasyonun % 50 sinden azında taranmış (</a:t>
            </a:r>
            <a:r>
              <a:rPr lang="tr-TR" sz="3600" dirty="0" err="1">
                <a:solidFill>
                  <a:prstClr val="black"/>
                </a:solidFill>
              </a:rPr>
              <a:t>inheritest</a:t>
            </a:r>
            <a:r>
              <a:rPr lang="tr-TR" sz="3600" dirty="0">
                <a:solidFill>
                  <a:prstClr val="black"/>
                </a:solidFill>
              </a:rPr>
              <a:t> panelinde yok </a:t>
            </a:r>
            <a:r>
              <a:rPr lang="tr-TR" sz="3600" dirty="0" err="1">
                <a:solidFill>
                  <a:prstClr val="black"/>
                </a:solidFill>
              </a:rPr>
              <a:t>counsyl</a:t>
            </a:r>
            <a:r>
              <a:rPr lang="tr-TR" sz="3600" dirty="0">
                <a:solidFill>
                  <a:prstClr val="black"/>
                </a:solidFill>
              </a:rPr>
              <a:t> panelinde mevcut). 4 tane hastada bu açıdan değerlendirilmesi gereken sonuç </a:t>
            </a:r>
            <a:r>
              <a:rPr lang="tr-TR" sz="3600" dirty="0" smtClean="0">
                <a:solidFill>
                  <a:prstClr val="black"/>
                </a:solidFill>
              </a:rPr>
              <a:t>mevcut. PGD???</a:t>
            </a:r>
            <a:endParaRPr lang="tr-TR" sz="3600" dirty="0">
              <a:solidFill>
                <a:prstClr val="black"/>
              </a:solidFill>
            </a:endParaRPr>
          </a:p>
          <a:p>
            <a:pPr marL="0" indent="0">
              <a:buNone/>
            </a:pPr>
            <a:endParaRPr lang="tr-TR" dirty="0"/>
          </a:p>
        </p:txBody>
      </p:sp>
    </p:spTree>
    <p:extLst>
      <p:ext uri="{BB962C8B-B14F-4D97-AF65-F5344CB8AC3E}">
        <p14:creationId xmlns:p14="http://schemas.microsoft.com/office/powerpoint/2010/main" val="3093261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IVF pratiğinde</a:t>
            </a:r>
            <a:endParaRPr lang="tr-TR" dirty="0"/>
          </a:p>
        </p:txBody>
      </p:sp>
      <p:sp>
        <p:nvSpPr>
          <p:cNvPr id="3" name="İçerik Yer Tutucusu 2"/>
          <p:cNvSpPr>
            <a:spLocks noGrp="1"/>
          </p:cNvSpPr>
          <p:nvPr>
            <p:ph idx="1"/>
          </p:nvPr>
        </p:nvSpPr>
        <p:spPr>
          <a:xfrm>
            <a:off x="838200" y="1825625"/>
            <a:ext cx="10515600" cy="2268393"/>
          </a:xfrm>
        </p:spPr>
        <p:txBody>
          <a:bodyPr/>
          <a:lstStyle/>
          <a:p>
            <a:r>
              <a:rPr lang="tr-TR" sz="3600" dirty="0" smtClean="0"/>
              <a:t>Normal </a:t>
            </a:r>
            <a:r>
              <a:rPr lang="tr-TR" sz="3600" dirty="0" err="1" smtClean="0"/>
              <a:t>sikluslarda</a:t>
            </a:r>
            <a:r>
              <a:rPr lang="tr-TR" sz="3600" dirty="0" smtClean="0"/>
              <a:t> ve </a:t>
            </a:r>
            <a:r>
              <a:rPr lang="tr-TR" sz="3600" dirty="0" err="1" smtClean="0"/>
              <a:t>donasyon</a:t>
            </a:r>
            <a:r>
              <a:rPr lang="tr-TR" sz="3600" dirty="0" smtClean="0"/>
              <a:t> </a:t>
            </a:r>
            <a:r>
              <a:rPr lang="tr-TR" sz="3600" dirty="0" err="1" smtClean="0"/>
              <a:t>sikluslarında</a:t>
            </a:r>
            <a:r>
              <a:rPr lang="tr-TR" sz="3600" dirty="0" smtClean="0"/>
              <a:t> gebe kalmadan önce ek bilgi arayışı içinde olan hastalarda ECS; etnik bazlı taramaya göre geçerli ve değerli bir </a:t>
            </a:r>
            <a:r>
              <a:rPr lang="tr-TR" sz="3600" dirty="0" err="1" smtClean="0"/>
              <a:t>seçenekdir</a:t>
            </a:r>
            <a:r>
              <a:rPr lang="tr-TR" sz="3600" dirty="0" smtClean="0"/>
              <a:t>. </a:t>
            </a:r>
          </a:p>
          <a:p>
            <a:pPr marL="0" indent="0">
              <a:buNone/>
            </a:pPr>
            <a:endParaRPr lang="tr-TR" sz="3600" dirty="0" smtClean="0"/>
          </a:p>
          <a:p>
            <a:endParaRPr lang="tr-TR" dirty="0"/>
          </a:p>
        </p:txBody>
      </p:sp>
    </p:spTree>
    <p:extLst>
      <p:ext uri="{BB962C8B-B14F-4D97-AF65-F5344CB8AC3E}">
        <p14:creationId xmlns:p14="http://schemas.microsoft.com/office/powerpoint/2010/main" val="3904914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5740400" y="1825625"/>
            <a:ext cx="5613400" cy="4351338"/>
          </a:xfrm>
        </p:spPr>
        <p:txBody>
          <a:bodyPr>
            <a:normAutofit/>
          </a:bodyPr>
          <a:lstStyle/>
          <a:p>
            <a:pPr marL="0" indent="0">
              <a:buNone/>
            </a:pPr>
            <a:r>
              <a:rPr lang="tr-TR" sz="6000" dirty="0" smtClean="0">
                <a:solidFill>
                  <a:srgbClr val="FF0000"/>
                </a:solidFill>
              </a:rPr>
              <a:t>SABRINIZ İÇİN TEŞEKKÜRLER</a:t>
            </a:r>
            <a:endParaRPr lang="tr-TR" sz="6000" dirty="0">
              <a:solidFill>
                <a:srgbClr val="FF0000"/>
              </a:solidFill>
            </a:endParaRPr>
          </a:p>
        </p:txBody>
      </p:sp>
      <p:pic>
        <p:nvPicPr>
          <p:cNvPr id="4" name="Resim 3"/>
          <p:cNvPicPr>
            <a:picLocks noChangeAspect="1"/>
          </p:cNvPicPr>
          <p:nvPr/>
        </p:nvPicPr>
        <p:blipFill>
          <a:blip r:embed="rId3"/>
          <a:stretch>
            <a:fillRect/>
          </a:stretch>
        </p:blipFill>
        <p:spPr>
          <a:xfrm>
            <a:off x="0" y="0"/>
            <a:ext cx="5562600" cy="6858000"/>
          </a:xfrm>
          <a:prstGeom prst="rect">
            <a:avLst/>
          </a:prstGeom>
        </p:spPr>
      </p:pic>
    </p:spTree>
    <p:extLst>
      <p:ext uri="{BB962C8B-B14F-4D97-AF65-F5344CB8AC3E}">
        <p14:creationId xmlns:p14="http://schemas.microsoft.com/office/powerpoint/2010/main" val="2439628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 y="0"/>
            <a:ext cx="12032673" cy="6857999"/>
          </a:xfrm>
          <a:prstGeom prst="rect">
            <a:avLst/>
          </a:prstGeom>
        </p:spPr>
      </p:pic>
    </p:spTree>
    <p:extLst>
      <p:ext uri="{BB962C8B-B14F-4D97-AF65-F5344CB8AC3E}">
        <p14:creationId xmlns:p14="http://schemas.microsoft.com/office/powerpoint/2010/main" val="3764980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3"/>
          <a:stretch>
            <a:fillRect/>
          </a:stretch>
        </p:blipFill>
        <p:spPr>
          <a:xfrm>
            <a:off x="1" y="0"/>
            <a:ext cx="12191999" cy="6857999"/>
          </a:xfrm>
          <a:prstGeom prst="rect">
            <a:avLst/>
          </a:prstGeom>
        </p:spPr>
      </p:pic>
    </p:spTree>
    <p:extLst>
      <p:ext uri="{BB962C8B-B14F-4D97-AF65-F5344CB8AC3E}">
        <p14:creationId xmlns:p14="http://schemas.microsoft.com/office/powerpoint/2010/main" val="367776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Shape 856"/>
          <p:cNvSpPr txBox="1"/>
          <p:nvPr/>
        </p:nvSpPr>
        <p:spPr>
          <a:xfrm>
            <a:off x="735400" y="554367"/>
            <a:ext cx="10700000" cy="1439600"/>
          </a:xfrm>
          <a:prstGeom prst="rect">
            <a:avLst/>
          </a:prstGeom>
          <a:noFill/>
          <a:ln>
            <a:noFill/>
          </a:ln>
        </p:spPr>
        <p:txBody>
          <a:bodyPr lIns="134967" tIns="134967" rIns="134967" bIns="134967" anchor="t" anchorCtr="0">
            <a:noAutofit/>
          </a:bodyPr>
          <a:lstStyle/>
          <a:p>
            <a:pPr defTabSz="1219170">
              <a:lnSpc>
                <a:spcPct val="115000"/>
              </a:lnSpc>
              <a:spcAft>
                <a:spcPts val="933"/>
              </a:spcAft>
              <a:buSzPct val="25000"/>
            </a:pPr>
            <a:r>
              <a:rPr lang="tr-TR" sz="4000" kern="0" dirty="0">
                <a:solidFill>
                  <a:srgbClr val="434343"/>
                </a:solidFill>
                <a:latin typeface="Open Sans"/>
                <a:ea typeface="Roboto Slab"/>
                <a:cs typeface="Roboto Slab"/>
                <a:sym typeface="Open Sans"/>
              </a:rPr>
              <a:t>Tarihçe </a:t>
            </a:r>
            <a:r>
              <a:rPr lang="en" sz="4800" kern="0" dirty="0">
                <a:solidFill>
                  <a:srgbClr val="434343"/>
                </a:solidFill>
                <a:latin typeface="Roboto Slab"/>
                <a:ea typeface="Roboto Slab"/>
                <a:cs typeface="Roboto Slab"/>
                <a:sym typeface="Roboto Slab"/>
              </a:rPr>
              <a:t/>
            </a:r>
            <a:br>
              <a:rPr lang="en" sz="4800" kern="0" dirty="0">
                <a:solidFill>
                  <a:srgbClr val="434343"/>
                </a:solidFill>
                <a:latin typeface="Roboto Slab"/>
                <a:ea typeface="Roboto Slab"/>
                <a:cs typeface="Roboto Slab"/>
                <a:sym typeface="Roboto Slab"/>
              </a:rPr>
            </a:br>
            <a:r>
              <a:rPr lang="tr-TR" sz="2400" kern="0" dirty="0">
                <a:solidFill>
                  <a:srgbClr val="434343"/>
                </a:solidFill>
                <a:latin typeface="Open Sans"/>
                <a:ea typeface="Roboto Slab"/>
                <a:cs typeface="Roboto Slab"/>
                <a:sym typeface="Open Sans"/>
              </a:rPr>
              <a:t>Genişletilmiş </a:t>
            </a:r>
            <a:r>
              <a:rPr lang="tr-TR" sz="2400" kern="0" dirty="0" err="1">
                <a:solidFill>
                  <a:srgbClr val="434343"/>
                </a:solidFill>
                <a:latin typeface="Open Sans"/>
                <a:ea typeface="Roboto Slab"/>
                <a:cs typeface="Roboto Slab"/>
                <a:sym typeface="Open Sans"/>
              </a:rPr>
              <a:t>pan</a:t>
            </a:r>
            <a:r>
              <a:rPr lang="tr-TR" sz="2400" kern="0" dirty="0">
                <a:solidFill>
                  <a:srgbClr val="434343"/>
                </a:solidFill>
                <a:latin typeface="Open Sans"/>
                <a:ea typeface="Roboto Slab"/>
                <a:cs typeface="Roboto Slab"/>
                <a:sym typeface="Open Sans"/>
              </a:rPr>
              <a:t> etnik taşıyıcılık tarama ya </a:t>
            </a:r>
            <a:r>
              <a:rPr lang="en" sz="2400" kern="0" dirty="0">
                <a:solidFill>
                  <a:srgbClr val="434343"/>
                </a:solidFill>
                <a:latin typeface="Open Sans"/>
                <a:ea typeface="Open Sans"/>
                <a:cs typeface="Open Sans"/>
                <a:sym typeface="Open Sans"/>
              </a:rPr>
              <a:t> (ECS)</a:t>
            </a:r>
            <a:r>
              <a:rPr lang="tr-TR" sz="2400" kern="0" dirty="0">
                <a:solidFill>
                  <a:srgbClr val="434343"/>
                </a:solidFill>
                <a:latin typeface="Open Sans"/>
                <a:ea typeface="Open Sans"/>
                <a:cs typeface="Open Sans"/>
                <a:sym typeface="Open Sans"/>
              </a:rPr>
              <a:t> seyir </a:t>
            </a:r>
            <a:endParaRPr lang="en" sz="2400" kern="0" dirty="0">
              <a:solidFill>
                <a:srgbClr val="434343"/>
              </a:solidFill>
              <a:latin typeface="Open Sans"/>
              <a:ea typeface="Open Sans"/>
              <a:cs typeface="Open Sans"/>
              <a:sym typeface="Open Sans"/>
            </a:endParaRPr>
          </a:p>
          <a:p>
            <a:pPr defTabSz="1219170">
              <a:lnSpc>
                <a:spcPct val="115000"/>
              </a:lnSpc>
              <a:spcAft>
                <a:spcPts val="933"/>
              </a:spcAft>
            </a:pPr>
            <a:endParaRPr sz="4000" kern="0" dirty="0">
              <a:solidFill>
                <a:srgbClr val="434343"/>
              </a:solidFill>
              <a:latin typeface="Open Sans"/>
              <a:ea typeface="Open Sans"/>
              <a:cs typeface="Open Sans"/>
              <a:sym typeface="Open Sans"/>
            </a:endParaRPr>
          </a:p>
        </p:txBody>
      </p:sp>
      <p:sp>
        <p:nvSpPr>
          <p:cNvPr id="857" name="Shape 857"/>
          <p:cNvSpPr/>
          <p:nvPr/>
        </p:nvSpPr>
        <p:spPr>
          <a:xfrm>
            <a:off x="636600" y="5941500"/>
            <a:ext cx="2093600" cy="285600"/>
          </a:xfrm>
          <a:prstGeom prst="rect">
            <a:avLst/>
          </a:prstGeom>
          <a:solidFill>
            <a:srgbClr val="5DDCDC"/>
          </a:solidFill>
          <a:ln>
            <a:noFill/>
          </a:ln>
        </p:spPr>
        <p:txBody>
          <a:bodyPr lIns="121900" tIns="121900" rIns="121900" bIns="121900" anchor="ctr" anchorCtr="0">
            <a:noAutofit/>
          </a:bodyPr>
          <a:lstStyle/>
          <a:p>
            <a:pPr algn="ctr" defTabSz="1219170"/>
            <a:r>
              <a:rPr lang="en" sz="1867" b="1" kern="0">
                <a:solidFill>
                  <a:srgbClr val="FFFFFF"/>
                </a:solidFill>
                <a:latin typeface="Roboto Slab"/>
                <a:ea typeface="Roboto Slab"/>
                <a:cs typeface="Roboto Slab"/>
                <a:sym typeface="Roboto Slab"/>
              </a:rPr>
              <a:t>70s</a:t>
            </a:r>
          </a:p>
        </p:txBody>
      </p:sp>
      <p:sp>
        <p:nvSpPr>
          <p:cNvPr id="858" name="Shape 858"/>
          <p:cNvSpPr/>
          <p:nvPr/>
        </p:nvSpPr>
        <p:spPr>
          <a:xfrm>
            <a:off x="2788900" y="5941500"/>
            <a:ext cx="2093600" cy="285600"/>
          </a:xfrm>
          <a:prstGeom prst="rect">
            <a:avLst/>
          </a:prstGeom>
          <a:solidFill>
            <a:srgbClr val="5DB0C6"/>
          </a:solidFill>
          <a:ln>
            <a:noFill/>
          </a:ln>
        </p:spPr>
        <p:txBody>
          <a:bodyPr lIns="121900" tIns="121900" rIns="121900" bIns="121900" anchor="ctr" anchorCtr="0">
            <a:noAutofit/>
          </a:bodyPr>
          <a:lstStyle/>
          <a:p>
            <a:pPr algn="ctr" defTabSz="1219170"/>
            <a:r>
              <a:rPr lang="en" sz="1867" b="1" kern="0">
                <a:solidFill>
                  <a:srgbClr val="FFFFFF"/>
                </a:solidFill>
                <a:latin typeface="Roboto Slab"/>
                <a:ea typeface="Roboto Slab"/>
                <a:cs typeface="Roboto Slab"/>
                <a:sym typeface="Roboto Slab"/>
              </a:rPr>
              <a:t>80s</a:t>
            </a:r>
          </a:p>
        </p:txBody>
      </p:sp>
      <p:sp>
        <p:nvSpPr>
          <p:cNvPr id="859" name="Shape 859"/>
          <p:cNvSpPr/>
          <p:nvPr/>
        </p:nvSpPr>
        <p:spPr>
          <a:xfrm>
            <a:off x="4941200" y="5941500"/>
            <a:ext cx="2093600" cy="285600"/>
          </a:xfrm>
          <a:prstGeom prst="rect">
            <a:avLst/>
          </a:prstGeom>
          <a:solidFill>
            <a:srgbClr val="2CB4AC"/>
          </a:solidFill>
          <a:ln>
            <a:noFill/>
          </a:ln>
        </p:spPr>
        <p:txBody>
          <a:bodyPr lIns="121900" tIns="121900" rIns="121900" bIns="121900" anchor="ctr" anchorCtr="0">
            <a:noAutofit/>
          </a:bodyPr>
          <a:lstStyle/>
          <a:p>
            <a:pPr algn="ctr" defTabSz="1219170"/>
            <a:r>
              <a:rPr lang="en" sz="1867" b="1" kern="0">
                <a:solidFill>
                  <a:srgbClr val="FFFFFF"/>
                </a:solidFill>
                <a:latin typeface="Roboto Slab"/>
                <a:ea typeface="Roboto Slab"/>
                <a:cs typeface="Roboto Slab"/>
                <a:sym typeface="Roboto Slab"/>
              </a:rPr>
              <a:t>90s</a:t>
            </a:r>
          </a:p>
        </p:txBody>
      </p:sp>
      <p:sp>
        <p:nvSpPr>
          <p:cNvPr id="860" name="Shape 860"/>
          <p:cNvSpPr/>
          <p:nvPr/>
        </p:nvSpPr>
        <p:spPr>
          <a:xfrm>
            <a:off x="7093500" y="5941500"/>
            <a:ext cx="2093600" cy="285600"/>
          </a:xfrm>
          <a:prstGeom prst="rect">
            <a:avLst/>
          </a:prstGeom>
          <a:solidFill>
            <a:srgbClr val="008E8D"/>
          </a:solidFill>
          <a:ln>
            <a:noFill/>
          </a:ln>
        </p:spPr>
        <p:txBody>
          <a:bodyPr lIns="121900" tIns="121900" rIns="121900" bIns="121900" anchor="ctr" anchorCtr="0">
            <a:noAutofit/>
          </a:bodyPr>
          <a:lstStyle/>
          <a:p>
            <a:pPr algn="ctr" defTabSz="1219170"/>
            <a:r>
              <a:rPr lang="en" sz="1867" b="1" kern="0">
                <a:solidFill>
                  <a:srgbClr val="FFFFFF"/>
                </a:solidFill>
                <a:latin typeface="Roboto Slab"/>
                <a:ea typeface="Roboto Slab"/>
                <a:cs typeface="Roboto Slab"/>
                <a:sym typeface="Roboto Slab"/>
              </a:rPr>
              <a:t>00s</a:t>
            </a:r>
          </a:p>
        </p:txBody>
      </p:sp>
      <p:sp>
        <p:nvSpPr>
          <p:cNvPr id="861" name="Shape 861"/>
          <p:cNvSpPr/>
          <p:nvPr/>
        </p:nvSpPr>
        <p:spPr>
          <a:xfrm>
            <a:off x="9245800" y="5941500"/>
            <a:ext cx="2093600" cy="285600"/>
          </a:xfrm>
          <a:prstGeom prst="rect">
            <a:avLst/>
          </a:prstGeom>
          <a:solidFill>
            <a:srgbClr val="005F5E"/>
          </a:solidFill>
          <a:ln>
            <a:noFill/>
          </a:ln>
        </p:spPr>
        <p:txBody>
          <a:bodyPr lIns="121900" tIns="121900" rIns="121900" bIns="121900" anchor="ctr" anchorCtr="0">
            <a:noAutofit/>
          </a:bodyPr>
          <a:lstStyle/>
          <a:p>
            <a:pPr algn="ctr" defTabSz="1219170"/>
            <a:r>
              <a:rPr lang="en" sz="1867" b="1" kern="0">
                <a:solidFill>
                  <a:srgbClr val="FFFFFF"/>
                </a:solidFill>
                <a:latin typeface="Roboto Slab"/>
                <a:ea typeface="Roboto Slab"/>
                <a:cs typeface="Roboto Slab"/>
                <a:sym typeface="Roboto Slab"/>
              </a:rPr>
              <a:t>10s</a:t>
            </a:r>
          </a:p>
        </p:txBody>
      </p:sp>
      <p:sp>
        <p:nvSpPr>
          <p:cNvPr id="862" name="Shape 862"/>
          <p:cNvSpPr txBox="1"/>
          <p:nvPr/>
        </p:nvSpPr>
        <p:spPr>
          <a:xfrm>
            <a:off x="605500" y="5249169"/>
            <a:ext cx="4246000" cy="410000"/>
          </a:xfrm>
          <a:prstGeom prst="rect">
            <a:avLst/>
          </a:prstGeom>
          <a:noFill/>
          <a:ln>
            <a:noFill/>
          </a:ln>
        </p:spPr>
        <p:txBody>
          <a:bodyPr lIns="121900" tIns="121900" rIns="121900" bIns="121900" anchor="t" anchorCtr="0">
            <a:noAutofit/>
          </a:bodyPr>
          <a:lstStyle/>
          <a:p>
            <a:pPr defTabSz="1219170">
              <a:lnSpc>
                <a:spcPct val="115000"/>
              </a:lnSpc>
            </a:pPr>
            <a:r>
              <a:rPr lang="en" sz="1333" u="sng" kern="0" dirty="0">
                <a:solidFill>
                  <a:srgbClr val="666666"/>
                </a:solidFill>
                <a:latin typeface="Open Sans"/>
                <a:ea typeface="Open Sans"/>
                <a:cs typeface="Open Sans"/>
                <a:sym typeface="Open Sans"/>
              </a:rPr>
              <a:t>1970</a:t>
            </a:r>
            <a:r>
              <a:rPr lang="en" sz="1333" kern="0" dirty="0">
                <a:solidFill>
                  <a:srgbClr val="666666"/>
                </a:solidFill>
                <a:latin typeface="Open Sans"/>
                <a:ea typeface="Open Sans"/>
                <a:cs typeface="Open Sans"/>
                <a:sym typeface="Open Sans"/>
              </a:rPr>
              <a:t> </a:t>
            </a:r>
            <a:r>
              <a:rPr lang="en" sz="1333" b="1" kern="0" dirty="0">
                <a:solidFill>
                  <a:srgbClr val="666666"/>
                </a:solidFill>
                <a:latin typeface="Open Sans"/>
                <a:ea typeface="Open Sans"/>
                <a:cs typeface="Open Sans"/>
                <a:sym typeface="Open Sans"/>
              </a:rPr>
              <a:t>Tay Sachs</a:t>
            </a:r>
            <a:r>
              <a:rPr lang="en" sz="1333" kern="0" dirty="0">
                <a:solidFill>
                  <a:srgbClr val="666666"/>
                </a:solidFill>
                <a:latin typeface="Open Sans"/>
                <a:ea typeface="Open Sans"/>
                <a:cs typeface="Open Sans"/>
                <a:sym typeface="Open Sans"/>
              </a:rPr>
              <a:t> </a:t>
            </a:r>
            <a:r>
              <a:rPr lang="tr-TR" sz="1333" kern="0" dirty="0">
                <a:solidFill>
                  <a:srgbClr val="666666"/>
                </a:solidFill>
                <a:latin typeface="Open Sans"/>
                <a:ea typeface="Open Sans"/>
                <a:cs typeface="Open Sans"/>
                <a:sym typeface="Open Sans"/>
              </a:rPr>
              <a:t>taraması</a:t>
            </a:r>
            <a:r>
              <a:rPr lang="en" sz="1333" kern="0" dirty="0">
                <a:solidFill>
                  <a:srgbClr val="666666"/>
                </a:solidFill>
                <a:latin typeface="Open Sans"/>
                <a:ea typeface="Open Sans"/>
                <a:cs typeface="Open Sans"/>
                <a:sym typeface="Open Sans"/>
              </a:rPr>
              <a:t> Ashkenazi </a:t>
            </a:r>
            <a:r>
              <a:rPr lang="tr-TR" sz="1333" kern="0" dirty="0">
                <a:solidFill>
                  <a:srgbClr val="666666"/>
                </a:solidFill>
                <a:latin typeface="Open Sans"/>
                <a:ea typeface="Open Sans"/>
                <a:cs typeface="Open Sans"/>
                <a:sym typeface="Open Sans"/>
              </a:rPr>
              <a:t>Yahudileri </a:t>
            </a:r>
            <a:r>
              <a:rPr lang="en" sz="1333" kern="0" dirty="0">
                <a:solidFill>
                  <a:srgbClr val="666666"/>
                </a:solidFill>
                <a:latin typeface="Open Sans"/>
                <a:ea typeface="Open Sans"/>
                <a:cs typeface="Open Sans"/>
                <a:sym typeface="Open Sans"/>
              </a:rPr>
              <a:t>(AJ)</a:t>
            </a:r>
          </a:p>
        </p:txBody>
      </p:sp>
      <p:sp>
        <p:nvSpPr>
          <p:cNvPr id="863" name="Shape 863"/>
          <p:cNvSpPr txBox="1"/>
          <p:nvPr/>
        </p:nvSpPr>
        <p:spPr>
          <a:xfrm>
            <a:off x="1059902" y="4361804"/>
            <a:ext cx="6533593" cy="966956"/>
          </a:xfrm>
          <a:prstGeom prst="rect">
            <a:avLst/>
          </a:prstGeom>
          <a:noFill/>
          <a:ln>
            <a:noFill/>
          </a:ln>
        </p:spPr>
        <p:txBody>
          <a:bodyPr lIns="121900" tIns="121900" rIns="121900" bIns="121900" anchor="t" anchorCtr="0">
            <a:noAutofit/>
          </a:bodyPr>
          <a:lstStyle/>
          <a:p>
            <a:pPr algn="r" defTabSz="1219170"/>
            <a:endParaRPr lang="tr-TR" sz="1333" u="sng" kern="0" dirty="0">
              <a:solidFill>
                <a:srgbClr val="666666"/>
              </a:solidFill>
              <a:latin typeface="Open Sans"/>
              <a:ea typeface="Open Sans"/>
              <a:cs typeface="Open Sans"/>
              <a:sym typeface="Open Sans"/>
            </a:endParaRPr>
          </a:p>
          <a:p>
            <a:pPr algn="r" defTabSz="1219170"/>
            <a:endParaRPr lang="tr-TR" sz="1333" u="sng" kern="0" dirty="0">
              <a:solidFill>
                <a:srgbClr val="666666"/>
              </a:solidFill>
              <a:latin typeface="Open Sans"/>
              <a:ea typeface="Open Sans"/>
              <a:cs typeface="Open Sans"/>
              <a:sym typeface="Open Sans"/>
            </a:endParaRPr>
          </a:p>
          <a:p>
            <a:pPr algn="r" defTabSz="1219170"/>
            <a:r>
              <a:rPr lang="tr-TR" sz="1333" kern="0" dirty="0">
                <a:solidFill>
                  <a:srgbClr val="666666"/>
                </a:solidFill>
                <a:latin typeface="Open Sans"/>
                <a:ea typeface="Open Sans"/>
                <a:cs typeface="Open Sans"/>
                <a:sym typeface="Open Sans"/>
              </a:rPr>
              <a:t>          </a:t>
            </a:r>
            <a:r>
              <a:rPr lang="tr-TR" sz="1333" u="sng" kern="0" dirty="0">
                <a:solidFill>
                  <a:srgbClr val="666666"/>
                </a:solidFill>
                <a:latin typeface="Open Sans"/>
                <a:ea typeface="Open Sans"/>
                <a:cs typeface="Open Sans"/>
                <a:sym typeface="Open Sans"/>
              </a:rPr>
              <a:t>1993</a:t>
            </a:r>
            <a:r>
              <a:rPr lang="tr-TR" sz="1333" kern="0" dirty="0">
                <a:solidFill>
                  <a:srgbClr val="666666"/>
                </a:solidFill>
                <a:latin typeface="Open Sans"/>
                <a:ea typeface="Open Sans"/>
                <a:cs typeface="Open Sans"/>
                <a:sym typeface="Open Sans"/>
              </a:rPr>
              <a:t> Kan hastalıkları mücadele kanunu</a:t>
            </a:r>
          </a:p>
          <a:p>
            <a:pPr algn="r" defTabSz="1219170"/>
            <a:r>
              <a:rPr lang="en" sz="1333" u="sng" kern="0" dirty="0">
                <a:solidFill>
                  <a:srgbClr val="666666"/>
                </a:solidFill>
                <a:latin typeface="Open Sans"/>
                <a:ea typeface="Open Sans"/>
                <a:cs typeface="Open Sans"/>
                <a:sym typeface="Open Sans"/>
              </a:rPr>
              <a:t>1988</a:t>
            </a:r>
            <a:r>
              <a:rPr lang="en" sz="1333" kern="0" dirty="0">
                <a:solidFill>
                  <a:srgbClr val="666666"/>
                </a:solidFill>
                <a:latin typeface="Open Sans"/>
                <a:ea typeface="Open Sans"/>
                <a:cs typeface="Open Sans"/>
                <a:sym typeface="Open Sans"/>
              </a:rPr>
              <a:t> </a:t>
            </a:r>
            <a:r>
              <a:rPr lang="en" sz="1333" b="1" kern="0" dirty="0">
                <a:solidFill>
                  <a:srgbClr val="666666"/>
                </a:solidFill>
                <a:latin typeface="Open Sans"/>
                <a:ea typeface="Open Sans"/>
                <a:cs typeface="Open Sans"/>
                <a:sym typeface="Open Sans"/>
              </a:rPr>
              <a:t>Cystic fibrosis (CF)</a:t>
            </a:r>
            <a:r>
              <a:rPr lang="en" sz="1333" kern="0" dirty="0">
                <a:solidFill>
                  <a:srgbClr val="666666"/>
                </a:solidFill>
                <a:latin typeface="Open Sans"/>
                <a:ea typeface="Open Sans"/>
                <a:cs typeface="Open Sans"/>
                <a:sym typeface="Open Sans"/>
              </a:rPr>
              <a:t> </a:t>
            </a:r>
            <a:r>
              <a:rPr lang="tr-TR" sz="1333" kern="0" dirty="0">
                <a:solidFill>
                  <a:srgbClr val="666666"/>
                </a:solidFill>
                <a:latin typeface="Open Sans"/>
                <a:ea typeface="Open Sans"/>
                <a:cs typeface="Open Sans"/>
                <a:sym typeface="Open Sans"/>
              </a:rPr>
              <a:t>taraması </a:t>
            </a:r>
            <a:r>
              <a:rPr lang="en" sz="1333" kern="0" dirty="0">
                <a:solidFill>
                  <a:srgbClr val="666666"/>
                </a:solidFill>
                <a:latin typeface="Open Sans"/>
                <a:ea typeface="Open Sans"/>
                <a:cs typeface="Open Sans"/>
                <a:sym typeface="Open Sans"/>
              </a:rPr>
              <a:t> - NIH</a:t>
            </a:r>
          </a:p>
        </p:txBody>
      </p:sp>
      <p:sp>
        <p:nvSpPr>
          <p:cNvPr id="864" name="Shape 864"/>
          <p:cNvSpPr txBox="1"/>
          <p:nvPr/>
        </p:nvSpPr>
        <p:spPr>
          <a:xfrm rot="-5400000">
            <a:off x="9681400" y="3904367"/>
            <a:ext cx="3649600" cy="285600"/>
          </a:xfrm>
          <a:prstGeom prst="rect">
            <a:avLst/>
          </a:prstGeom>
          <a:noFill/>
          <a:ln>
            <a:noFill/>
          </a:ln>
        </p:spPr>
        <p:txBody>
          <a:bodyPr lIns="121900" tIns="121900" rIns="121900" bIns="121900" anchor="t" anchorCtr="0">
            <a:noAutofit/>
          </a:bodyPr>
          <a:lstStyle/>
          <a:p>
            <a:pPr defTabSz="1219170"/>
            <a:r>
              <a:rPr lang="en" sz="1467" kern="0">
                <a:solidFill>
                  <a:srgbClr val="666666"/>
                </a:solidFill>
                <a:latin typeface="Open Sans"/>
                <a:ea typeface="Open Sans"/>
                <a:cs typeface="Open Sans"/>
                <a:sym typeface="Open Sans"/>
              </a:rPr>
              <a:t>Development of carrier screening</a:t>
            </a:r>
          </a:p>
        </p:txBody>
      </p:sp>
      <p:sp>
        <p:nvSpPr>
          <p:cNvPr id="865" name="Shape 865"/>
          <p:cNvSpPr/>
          <p:nvPr/>
        </p:nvSpPr>
        <p:spPr>
          <a:xfrm>
            <a:off x="9067373" y="2185767"/>
            <a:ext cx="2270000" cy="3755600"/>
          </a:xfrm>
          <a:prstGeom prst="rect">
            <a:avLst/>
          </a:prstGeom>
          <a:solidFill>
            <a:srgbClr val="9CEAE9"/>
          </a:solidFill>
          <a:ln>
            <a:noFill/>
          </a:ln>
        </p:spPr>
        <p:txBody>
          <a:bodyPr lIns="121900" tIns="121900" rIns="121900" bIns="121900" anchor="ctr" anchorCtr="0">
            <a:noAutofit/>
          </a:bodyPr>
          <a:lstStyle/>
          <a:p>
            <a:pPr defTabSz="1219170"/>
            <a:endParaRPr sz="1867" kern="0">
              <a:solidFill>
                <a:srgbClr val="000000"/>
              </a:solidFill>
              <a:latin typeface="Arial"/>
              <a:cs typeface="Arial"/>
              <a:sym typeface="Arial"/>
            </a:endParaRPr>
          </a:p>
        </p:txBody>
      </p:sp>
      <p:sp>
        <p:nvSpPr>
          <p:cNvPr id="866" name="Shape 866"/>
          <p:cNvSpPr txBox="1"/>
          <p:nvPr/>
        </p:nvSpPr>
        <p:spPr>
          <a:xfrm>
            <a:off x="4039975" y="2321425"/>
            <a:ext cx="6934000" cy="693200"/>
          </a:xfrm>
          <a:prstGeom prst="rect">
            <a:avLst/>
          </a:prstGeom>
          <a:noFill/>
          <a:ln>
            <a:noFill/>
          </a:ln>
        </p:spPr>
        <p:txBody>
          <a:bodyPr lIns="121900" tIns="121900" rIns="121900" bIns="121900" anchor="t" anchorCtr="0">
            <a:noAutofit/>
          </a:bodyPr>
          <a:lstStyle/>
          <a:p>
            <a:pPr algn="r" defTabSz="1219170">
              <a:lnSpc>
                <a:spcPct val="150000"/>
              </a:lnSpc>
            </a:pPr>
            <a:endParaRPr sz="1333" kern="0">
              <a:solidFill>
                <a:srgbClr val="005F5E"/>
              </a:solidFill>
              <a:latin typeface="Open Sans"/>
              <a:ea typeface="Open Sans"/>
              <a:cs typeface="Open Sans"/>
              <a:sym typeface="Open Sans"/>
            </a:endParaRPr>
          </a:p>
        </p:txBody>
      </p:sp>
      <p:sp>
        <p:nvSpPr>
          <p:cNvPr id="867" name="Shape 867"/>
          <p:cNvSpPr txBox="1"/>
          <p:nvPr/>
        </p:nvSpPr>
        <p:spPr>
          <a:xfrm>
            <a:off x="6891667" y="4252400"/>
            <a:ext cx="4956800" cy="693200"/>
          </a:xfrm>
          <a:prstGeom prst="rect">
            <a:avLst/>
          </a:prstGeom>
          <a:noFill/>
          <a:ln>
            <a:noFill/>
          </a:ln>
        </p:spPr>
        <p:txBody>
          <a:bodyPr lIns="121900" tIns="121900" rIns="121900" bIns="121900" anchor="t" anchorCtr="0">
            <a:noAutofit/>
          </a:bodyPr>
          <a:lstStyle/>
          <a:p>
            <a:pPr defTabSz="1219170">
              <a:lnSpc>
                <a:spcPct val="115000"/>
              </a:lnSpc>
            </a:pPr>
            <a:r>
              <a:rPr lang="en" sz="1333" u="sng" kern="0" dirty="0">
                <a:solidFill>
                  <a:srgbClr val="666666"/>
                </a:solidFill>
                <a:latin typeface="Open Sans"/>
                <a:ea typeface="Open Sans"/>
                <a:cs typeface="Open Sans"/>
                <a:sym typeface="Open Sans"/>
              </a:rPr>
              <a:t>2008</a:t>
            </a:r>
            <a:r>
              <a:rPr lang="en" sz="1333" kern="0" dirty="0">
                <a:solidFill>
                  <a:srgbClr val="666666"/>
                </a:solidFill>
                <a:latin typeface="Open Sans"/>
                <a:ea typeface="Open Sans"/>
                <a:cs typeface="Open Sans"/>
                <a:sym typeface="Open Sans"/>
              </a:rPr>
              <a:t> </a:t>
            </a:r>
            <a:r>
              <a:rPr lang="en" sz="1333" b="1" kern="0" dirty="0">
                <a:solidFill>
                  <a:srgbClr val="666666"/>
                </a:solidFill>
                <a:latin typeface="Open Sans"/>
                <a:ea typeface="Open Sans"/>
                <a:cs typeface="Open Sans"/>
                <a:sym typeface="Open Sans"/>
              </a:rPr>
              <a:t>SMA</a:t>
            </a:r>
            <a:r>
              <a:rPr lang="en" sz="1333" kern="0" dirty="0">
                <a:solidFill>
                  <a:srgbClr val="666666"/>
                </a:solidFill>
                <a:latin typeface="Open Sans"/>
                <a:ea typeface="Open Sans"/>
                <a:cs typeface="Open Sans"/>
                <a:sym typeface="Open Sans"/>
              </a:rPr>
              <a:t> </a:t>
            </a:r>
            <a:r>
              <a:rPr lang="tr-TR" sz="1333" kern="0" dirty="0">
                <a:solidFill>
                  <a:srgbClr val="666666"/>
                </a:solidFill>
                <a:latin typeface="Open Sans"/>
                <a:ea typeface="Open Sans"/>
                <a:cs typeface="Open Sans"/>
                <a:sym typeface="Open Sans"/>
              </a:rPr>
              <a:t>taraması</a:t>
            </a:r>
            <a:r>
              <a:rPr lang="en" sz="1333" kern="0" dirty="0">
                <a:solidFill>
                  <a:srgbClr val="666666"/>
                </a:solidFill>
                <a:latin typeface="Open Sans"/>
                <a:ea typeface="Open Sans"/>
                <a:cs typeface="Open Sans"/>
                <a:sym typeface="Open Sans"/>
              </a:rPr>
              <a:t> - ACMG</a:t>
            </a:r>
          </a:p>
        </p:txBody>
      </p:sp>
      <p:sp>
        <p:nvSpPr>
          <p:cNvPr id="868" name="Shape 868"/>
          <p:cNvSpPr txBox="1"/>
          <p:nvPr/>
        </p:nvSpPr>
        <p:spPr>
          <a:xfrm>
            <a:off x="6830367" y="4557133"/>
            <a:ext cx="4956800" cy="781694"/>
          </a:xfrm>
          <a:prstGeom prst="rect">
            <a:avLst/>
          </a:prstGeom>
          <a:noFill/>
          <a:ln>
            <a:noFill/>
          </a:ln>
        </p:spPr>
        <p:txBody>
          <a:bodyPr lIns="121900" tIns="121900" rIns="121900" bIns="121900" anchor="t" anchorCtr="0">
            <a:noAutofit/>
          </a:bodyPr>
          <a:lstStyle/>
          <a:p>
            <a:pPr defTabSz="1219170">
              <a:lnSpc>
                <a:spcPct val="115000"/>
              </a:lnSpc>
            </a:pPr>
            <a:r>
              <a:rPr lang="en" sz="1333" u="sng" kern="0" dirty="0">
                <a:solidFill>
                  <a:srgbClr val="666666"/>
                </a:solidFill>
                <a:latin typeface="Open Sans"/>
                <a:ea typeface="Open Sans"/>
                <a:cs typeface="Open Sans"/>
                <a:sym typeface="Open Sans"/>
              </a:rPr>
              <a:t>2005</a:t>
            </a:r>
            <a:r>
              <a:rPr lang="en" sz="1333" kern="0" dirty="0">
                <a:solidFill>
                  <a:srgbClr val="666666"/>
                </a:solidFill>
                <a:latin typeface="Open Sans"/>
                <a:ea typeface="Open Sans"/>
                <a:cs typeface="Open Sans"/>
                <a:sym typeface="Open Sans"/>
              </a:rPr>
              <a:t> </a:t>
            </a:r>
            <a:r>
              <a:rPr lang="en" sz="1333" b="1" kern="0" dirty="0">
                <a:solidFill>
                  <a:srgbClr val="666666"/>
                </a:solidFill>
                <a:latin typeface="Open Sans"/>
                <a:ea typeface="Open Sans"/>
                <a:cs typeface="Open Sans"/>
                <a:sym typeface="Open Sans"/>
              </a:rPr>
              <a:t>CF</a:t>
            </a:r>
            <a:r>
              <a:rPr lang="en" sz="1333" kern="0" dirty="0">
                <a:solidFill>
                  <a:srgbClr val="666666"/>
                </a:solidFill>
                <a:latin typeface="Open Sans"/>
                <a:ea typeface="Open Sans"/>
                <a:cs typeface="Open Sans"/>
                <a:sym typeface="Open Sans"/>
              </a:rPr>
              <a:t> </a:t>
            </a:r>
            <a:r>
              <a:rPr lang="tr-TR" sz="1333" kern="0" dirty="0">
                <a:solidFill>
                  <a:srgbClr val="666666"/>
                </a:solidFill>
                <a:latin typeface="Open Sans"/>
                <a:ea typeface="Open Sans"/>
                <a:cs typeface="Open Sans"/>
                <a:sym typeface="Open Sans"/>
              </a:rPr>
              <a:t>taraması</a:t>
            </a:r>
            <a:r>
              <a:rPr lang="en" sz="1333" kern="0" dirty="0">
                <a:solidFill>
                  <a:srgbClr val="666666"/>
                </a:solidFill>
                <a:latin typeface="Open Sans"/>
                <a:ea typeface="Open Sans"/>
                <a:cs typeface="Open Sans"/>
                <a:sym typeface="Open Sans"/>
              </a:rPr>
              <a:t> - ACOG</a:t>
            </a:r>
          </a:p>
        </p:txBody>
      </p:sp>
      <p:sp>
        <p:nvSpPr>
          <p:cNvPr id="869" name="Shape 869"/>
          <p:cNvSpPr txBox="1"/>
          <p:nvPr/>
        </p:nvSpPr>
        <p:spPr>
          <a:xfrm>
            <a:off x="3973800" y="1956137"/>
            <a:ext cx="6934000" cy="1044680"/>
          </a:xfrm>
          <a:prstGeom prst="rect">
            <a:avLst/>
          </a:prstGeom>
          <a:noFill/>
          <a:ln>
            <a:noFill/>
          </a:ln>
        </p:spPr>
        <p:txBody>
          <a:bodyPr lIns="121900" tIns="121900" rIns="121900" bIns="121900" anchor="t" anchorCtr="0">
            <a:noAutofit/>
          </a:bodyPr>
          <a:lstStyle/>
          <a:p>
            <a:pPr algn="r" defTabSz="1219170">
              <a:lnSpc>
                <a:spcPct val="150000"/>
              </a:lnSpc>
            </a:pPr>
            <a:endParaRPr lang="tr-TR" sz="1333" u="sng" kern="0" dirty="0">
              <a:solidFill>
                <a:srgbClr val="005F5E"/>
              </a:solidFill>
              <a:latin typeface="Open Sans"/>
              <a:ea typeface="Open Sans"/>
              <a:cs typeface="Open Sans"/>
              <a:sym typeface="Open Sans"/>
            </a:endParaRPr>
          </a:p>
          <a:p>
            <a:pPr algn="r" defTabSz="1219170">
              <a:lnSpc>
                <a:spcPct val="150000"/>
              </a:lnSpc>
            </a:pPr>
            <a:r>
              <a:rPr lang="tr-TR" sz="1333" u="sng" kern="0" dirty="0">
                <a:solidFill>
                  <a:srgbClr val="005F5E"/>
                </a:solidFill>
                <a:latin typeface="Open Sans"/>
                <a:ea typeface="Open Sans"/>
                <a:cs typeface="Open Sans"/>
                <a:sym typeface="Open Sans"/>
              </a:rPr>
              <a:t>2017 </a:t>
            </a:r>
            <a:r>
              <a:rPr lang="tr-TR" sz="1333" kern="0" dirty="0" err="1">
                <a:solidFill>
                  <a:srgbClr val="005F5E"/>
                </a:solidFill>
                <a:latin typeface="Open Sans"/>
                <a:ea typeface="Open Sans"/>
                <a:cs typeface="Open Sans"/>
                <a:sym typeface="Open Sans"/>
              </a:rPr>
              <a:t>Commitee</a:t>
            </a:r>
            <a:r>
              <a:rPr lang="tr-TR" sz="1333" kern="0" dirty="0">
                <a:solidFill>
                  <a:srgbClr val="005F5E"/>
                </a:solidFill>
                <a:latin typeface="Open Sans"/>
                <a:ea typeface="Open Sans"/>
                <a:cs typeface="Open Sans"/>
                <a:sym typeface="Open Sans"/>
              </a:rPr>
              <a:t> on Genetics - ACOG</a:t>
            </a:r>
          </a:p>
          <a:p>
            <a:pPr algn="r" defTabSz="1219170">
              <a:lnSpc>
                <a:spcPct val="150000"/>
              </a:lnSpc>
            </a:pPr>
            <a:r>
              <a:rPr lang="en" sz="1333" u="sng" kern="0" dirty="0">
                <a:solidFill>
                  <a:srgbClr val="005F5E"/>
                </a:solidFill>
                <a:latin typeface="Open Sans"/>
                <a:ea typeface="Open Sans"/>
                <a:cs typeface="Open Sans"/>
                <a:sym typeface="Open Sans"/>
              </a:rPr>
              <a:t>2016</a:t>
            </a:r>
            <a:r>
              <a:rPr lang="en" sz="1333" kern="0" dirty="0">
                <a:solidFill>
                  <a:srgbClr val="005F5E"/>
                </a:solidFill>
                <a:latin typeface="Open Sans"/>
                <a:ea typeface="Open Sans"/>
                <a:cs typeface="Open Sans"/>
                <a:sym typeface="Open Sans"/>
              </a:rPr>
              <a:t> </a:t>
            </a:r>
            <a:r>
              <a:rPr lang="tr-TR" sz="1333" kern="0" dirty="0">
                <a:solidFill>
                  <a:srgbClr val="005F5E"/>
                </a:solidFill>
                <a:latin typeface="Open Sans"/>
                <a:ea typeface="Open Sans"/>
                <a:cs typeface="Open Sans"/>
                <a:sym typeface="Open Sans"/>
              </a:rPr>
              <a:t>en büyük sayıdaki </a:t>
            </a:r>
            <a:r>
              <a:rPr lang="en" sz="1333" kern="0" dirty="0">
                <a:solidFill>
                  <a:srgbClr val="005F5E"/>
                </a:solidFill>
                <a:latin typeface="Open Sans"/>
                <a:ea typeface="Open Sans"/>
                <a:cs typeface="Open Sans"/>
                <a:sym typeface="Open Sans"/>
              </a:rPr>
              <a:t> </a:t>
            </a:r>
            <a:r>
              <a:rPr lang="tr-TR" sz="1333" kern="0" dirty="0">
                <a:solidFill>
                  <a:srgbClr val="005F5E"/>
                </a:solidFill>
                <a:latin typeface="Open Sans"/>
                <a:ea typeface="Open Sans"/>
                <a:cs typeface="Open Sans"/>
                <a:sym typeface="Open Sans"/>
              </a:rPr>
              <a:t>ECS </a:t>
            </a:r>
            <a:r>
              <a:rPr lang="tr-TR" sz="1333" b="1" kern="0" dirty="0">
                <a:solidFill>
                  <a:srgbClr val="005F5E"/>
                </a:solidFill>
                <a:latin typeface="Open Sans"/>
                <a:ea typeface="Open Sans"/>
                <a:cs typeface="Open Sans"/>
                <a:sym typeface="Open Sans"/>
              </a:rPr>
              <a:t>çalışması</a:t>
            </a:r>
            <a:r>
              <a:rPr lang="en" sz="1333" b="1" kern="0" dirty="0">
                <a:solidFill>
                  <a:srgbClr val="005F5E"/>
                </a:solidFill>
                <a:latin typeface="Open Sans"/>
                <a:ea typeface="Open Sans"/>
                <a:cs typeface="Open Sans"/>
                <a:sym typeface="Open Sans"/>
              </a:rPr>
              <a:t> </a:t>
            </a:r>
            <a:r>
              <a:rPr lang="en" sz="1333" kern="0" dirty="0">
                <a:solidFill>
                  <a:srgbClr val="005F5E"/>
                </a:solidFill>
                <a:latin typeface="Open Sans"/>
                <a:ea typeface="Open Sans"/>
                <a:cs typeface="Open Sans"/>
                <a:sym typeface="Open Sans"/>
              </a:rPr>
              <a:t>(JAMA) </a:t>
            </a:r>
          </a:p>
        </p:txBody>
      </p:sp>
      <p:sp>
        <p:nvSpPr>
          <p:cNvPr id="870" name="Shape 870"/>
          <p:cNvSpPr txBox="1"/>
          <p:nvPr/>
        </p:nvSpPr>
        <p:spPr>
          <a:xfrm>
            <a:off x="2821933" y="3945533"/>
            <a:ext cx="6934000" cy="383200"/>
          </a:xfrm>
          <a:prstGeom prst="rect">
            <a:avLst/>
          </a:prstGeom>
          <a:noFill/>
          <a:ln>
            <a:noFill/>
          </a:ln>
        </p:spPr>
        <p:txBody>
          <a:bodyPr lIns="121900" tIns="121900" rIns="121900" bIns="121900" anchor="t" anchorCtr="0">
            <a:noAutofit/>
          </a:bodyPr>
          <a:lstStyle/>
          <a:p>
            <a:pPr algn="r" defTabSz="1219170">
              <a:lnSpc>
                <a:spcPct val="150000"/>
              </a:lnSpc>
            </a:pPr>
            <a:r>
              <a:rPr lang="en" sz="1333" u="sng" kern="0" dirty="0">
                <a:solidFill>
                  <a:srgbClr val="005F5E"/>
                </a:solidFill>
                <a:latin typeface="Open Sans"/>
                <a:ea typeface="Open Sans"/>
                <a:cs typeface="Open Sans"/>
                <a:sym typeface="Open Sans"/>
              </a:rPr>
              <a:t>2009</a:t>
            </a:r>
            <a:r>
              <a:rPr lang="en" sz="1333" kern="0" dirty="0">
                <a:solidFill>
                  <a:srgbClr val="005F5E"/>
                </a:solidFill>
                <a:latin typeface="Open Sans"/>
                <a:ea typeface="Open Sans"/>
                <a:cs typeface="Open Sans"/>
                <a:sym typeface="Open Sans"/>
              </a:rPr>
              <a:t>  </a:t>
            </a:r>
            <a:r>
              <a:rPr lang="tr-TR" sz="1333" kern="0" dirty="0">
                <a:solidFill>
                  <a:srgbClr val="005F5E"/>
                </a:solidFill>
                <a:latin typeface="Open Sans"/>
                <a:ea typeface="Open Sans"/>
                <a:cs typeface="Open Sans"/>
                <a:sym typeface="Open Sans"/>
              </a:rPr>
              <a:t>ilk </a:t>
            </a:r>
            <a:r>
              <a:rPr lang="en" sz="1333" b="1" kern="0" dirty="0">
                <a:solidFill>
                  <a:srgbClr val="005F5E"/>
                </a:solidFill>
                <a:latin typeface="Open Sans"/>
                <a:ea typeface="Open Sans"/>
                <a:cs typeface="Open Sans"/>
                <a:sym typeface="Open Sans"/>
              </a:rPr>
              <a:t>ECS</a:t>
            </a:r>
            <a:r>
              <a:rPr lang="tr-TR" sz="1333" b="1" kern="0" dirty="0">
                <a:solidFill>
                  <a:srgbClr val="005F5E"/>
                </a:solidFill>
                <a:latin typeface="Open Sans"/>
                <a:ea typeface="Open Sans"/>
                <a:cs typeface="Open Sans"/>
                <a:sym typeface="Open Sans"/>
              </a:rPr>
              <a:t> </a:t>
            </a:r>
            <a:r>
              <a:rPr lang="tr-TR" sz="1333" b="1" kern="0" dirty="0" smtClean="0">
                <a:solidFill>
                  <a:srgbClr val="005F5E"/>
                </a:solidFill>
                <a:latin typeface="Open Sans"/>
                <a:ea typeface="Open Sans"/>
                <a:cs typeface="Open Sans"/>
                <a:sym typeface="Open Sans"/>
              </a:rPr>
              <a:t>)</a:t>
            </a:r>
            <a:endParaRPr lang="en" sz="1333" b="1" kern="0" dirty="0">
              <a:solidFill>
                <a:srgbClr val="005F5E"/>
              </a:solidFill>
              <a:latin typeface="Open Sans"/>
              <a:ea typeface="Open Sans"/>
              <a:cs typeface="Open Sans"/>
              <a:sym typeface="Open Sans"/>
            </a:endParaRPr>
          </a:p>
        </p:txBody>
      </p:sp>
      <p:sp>
        <p:nvSpPr>
          <p:cNvPr id="871" name="Shape 871"/>
          <p:cNvSpPr txBox="1"/>
          <p:nvPr/>
        </p:nvSpPr>
        <p:spPr>
          <a:xfrm>
            <a:off x="3829840" y="2918845"/>
            <a:ext cx="6934000" cy="383200"/>
          </a:xfrm>
          <a:prstGeom prst="rect">
            <a:avLst/>
          </a:prstGeom>
          <a:noFill/>
          <a:ln>
            <a:noFill/>
          </a:ln>
        </p:spPr>
        <p:txBody>
          <a:bodyPr lIns="121900" tIns="121900" rIns="121900" bIns="121900" anchor="t" anchorCtr="0">
            <a:noAutofit/>
          </a:bodyPr>
          <a:lstStyle/>
          <a:p>
            <a:pPr algn="r" defTabSz="1219170">
              <a:lnSpc>
                <a:spcPct val="150000"/>
              </a:lnSpc>
            </a:pPr>
            <a:r>
              <a:rPr lang="en" sz="1333" u="sng" kern="0" dirty="0">
                <a:solidFill>
                  <a:srgbClr val="666666"/>
                </a:solidFill>
                <a:latin typeface="Open Sans"/>
                <a:ea typeface="Open Sans"/>
                <a:cs typeface="Open Sans"/>
                <a:sym typeface="Open Sans"/>
              </a:rPr>
              <a:t>2015</a:t>
            </a:r>
            <a:r>
              <a:rPr lang="en" sz="1333" kern="0" dirty="0">
                <a:solidFill>
                  <a:srgbClr val="666666"/>
                </a:solidFill>
                <a:latin typeface="Open Sans"/>
                <a:ea typeface="Open Sans"/>
                <a:cs typeface="Open Sans"/>
                <a:sym typeface="Open Sans"/>
              </a:rPr>
              <a:t> ECS Joint Statement - Repro Med</a:t>
            </a:r>
          </a:p>
        </p:txBody>
      </p:sp>
      <p:sp>
        <p:nvSpPr>
          <p:cNvPr id="872" name="Shape 872"/>
          <p:cNvSpPr txBox="1"/>
          <p:nvPr/>
        </p:nvSpPr>
        <p:spPr>
          <a:xfrm>
            <a:off x="3755400" y="3224307"/>
            <a:ext cx="6934000" cy="383200"/>
          </a:xfrm>
          <a:prstGeom prst="rect">
            <a:avLst/>
          </a:prstGeom>
          <a:noFill/>
          <a:ln>
            <a:noFill/>
          </a:ln>
        </p:spPr>
        <p:txBody>
          <a:bodyPr lIns="121900" tIns="121900" rIns="121900" bIns="121900" anchor="t" anchorCtr="0">
            <a:noAutofit/>
          </a:bodyPr>
          <a:lstStyle/>
          <a:p>
            <a:pPr algn="r" defTabSz="1219170">
              <a:lnSpc>
                <a:spcPct val="150000"/>
              </a:lnSpc>
            </a:pPr>
            <a:r>
              <a:rPr lang="en" sz="1333" u="sng" kern="0" dirty="0">
                <a:solidFill>
                  <a:srgbClr val="666666"/>
                </a:solidFill>
                <a:latin typeface="Open Sans"/>
                <a:ea typeface="Open Sans"/>
                <a:cs typeface="Open Sans"/>
                <a:sym typeface="Open Sans"/>
              </a:rPr>
              <a:t>2013</a:t>
            </a:r>
            <a:r>
              <a:rPr lang="en" sz="1333" kern="0" dirty="0">
                <a:solidFill>
                  <a:srgbClr val="666666"/>
                </a:solidFill>
                <a:latin typeface="Open Sans"/>
                <a:ea typeface="Open Sans"/>
                <a:cs typeface="Open Sans"/>
                <a:sym typeface="Open Sans"/>
              </a:rPr>
              <a:t> ACMG Position Statement</a:t>
            </a:r>
          </a:p>
        </p:txBody>
      </p:sp>
      <p:sp>
        <p:nvSpPr>
          <p:cNvPr id="873" name="Shape 873"/>
          <p:cNvSpPr txBox="1"/>
          <p:nvPr/>
        </p:nvSpPr>
        <p:spPr>
          <a:xfrm>
            <a:off x="3587667" y="3589595"/>
            <a:ext cx="6934000" cy="383200"/>
          </a:xfrm>
          <a:prstGeom prst="rect">
            <a:avLst/>
          </a:prstGeom>
          <a:noFill/>
          <a:ln>
            <a:noFill/>
          </a:ln>
        </p:spPr>
        <p:txBody>
          <a:bodyPr lIns="121900" tIns="121900" rIns="121900" bIns="121900" anchor="t" anchorCtr="0">
            <a:noAutofit/>
          </a:bodyPr>
          <a:lstStyle/>
          <a:p>
            <a:pPr algn="r" defTabSz="1219170">
              <a:lnSpc>
                <a:spcPct val="150000"/>
              </a:lnSpc>
            </a:pPr>
            <a:r>
              <a:rPr lang="en" sz="1333" u="sng" kern="0" dirty="0">
                <a:solidFill>
                  <a:srgbClr val="666666"/>
                </a:solidFill>
                <a:latin typeface="Open Sans"/>
                <a:ea typeface="Open Sans"/>
                <a:cs typeface="Open Sans"/>
                <a:sym typeface="Open Sans"/>
              </a:rPr>
              <a:t>2011</a:t>
            </a:r>
            <a:r>
              <a:rPr lang="en" sz="1333" kern="0" dirty="0">
                <a:solidFill>
                  <a:srgbClr val="666666"/>
                </a:solidFill>
                <a:latin typeface="Open Sans"/>
                <a:ea typeface="Open Sans"/>
                <a:cs typeface="Open Sans"/>
                <a:sym typeface="Open Sans"/>
              </a:rPr>
              <a:t> CF </a:t>
            </a:r>
            <a:r>
              <a:rPr lang="tr-TR" sz="1333" kern="0" dirty="0">
                <a:solidFill>
                  <a:srgbClr val="666666"/>
                </a:solidFill>
                <a:latin typeface="Open Sans"/>
                <a:ea typeface="Open Sans"/>
                <a:cs typeface="Open Sans"/>
                <a:sym typeface="Open Sans"/>
              </a:rPr>
              <a:t>taraması</a:t>
            </a:r>
            <a:r>
              <a:rPr lang="en" sz="1333" kern="0" dirty="0">
                <a:solidFill>
                  <a:srgbClr val="666666"/>
                </a:solidFill>
                <a:latin typeface="Open Sans"/>
                <a:ea typeface="Open Sans"/>
                <a:cs typeface="Open Sans"/>
                <a:sym typeface="Open Sans"/>
              </a:rPr>
              <a:t> </a:t>
            </a:r>
            <a:r>
              <a:rPr lang="tr-TR" sz="1333" kern="0" dirty="0">
                <a:solidFill>
                  <a:srgbClr val="666666"/>
                </a:solidFill>
                <a:latin typeface="Open Sans"/>
                <a:ea typeface="Open Sans"/>
                <a:cs typeface="Open Sans"/>
                <a:sym typeface="Open Sans"/>
              </a:rPr>
              <a:t>güncelleme</a:t>
            </a:r>
            <a:r>
              <a:rPr lang="en" sz="1333" kern="0" dirty="0">
                <a:solidFill>
                  <a:srgbClr val="666666"/>
                </a:solidFill>
                <a:latin typeface="Open Sans"/>
                <a:ea typeface="Open Sans"/>
                <a:cs typeface="Open Sans"/>
                <a:sym typeface="Open Sans"/>
              </a:rPr>
              <a:t> - ACOG</a:t>
            </a:r>
            <a:r>
              <a:rPr lang="en" sz="1333" kern="0" dirty="0">
                <a:solidFill>
                  <a:srgbClr val="008E8D"/>
                </a:solidFill>
                <a:latin typeface="Open Sans"/>
                <a:ea typeface="Open Sans"/>
                <a:cs typeface="Open Sans"/>
                <a:sym typeface="Open Sans"/>
              </a:rPr>
              <a:t> </a:t>
            </a:r>
          </a:p>
        </p:txBody>
      </p:sp>
      <p:sp>
        <p:nvSpPr>
          <p:cNvPr id="874" name="Shape 874"/>
          <p:cNvSpPr/>
          <p:nvPr/>
        </p:nvSpPr>
        <p:spPr>
          <a:xfrm>
            <a:off x="728001" y="2415329"/>
            <a:ext cx="10404097" cy="3466260"/>
          </a:xfrm>
          <a:custGeom>
            <a:avLst/>
            <a:gdLst/>
            <a:ahLst/>
            <a:cxnLst/>
            <a:rect l="0" t="0" r="0" b="0"/>
            <a:pathLst>
              <a:path w="276044" h="100046" extrusionOk="0">
                <a:moveTo>
                  <a:pt x="0" y="100046"/>
                </a:moveTo>
                <a:cubicBezTo>
                  <a:pt x="26787" y="99032"/>
                  <a:pt x="123802" y="96933"/>
                  <a:pt x="160726" y="93965"/>
                </a:cubicBezTo>
                <a:cubicBezTo>
                  <a:pt x="197649" y="90996"/>
                  <a:pt x="206120" y="88100"/>
                  <a:pt x="221541" y="82236"/>
                </a:cubicBezTo>
                <a:cubicBezTo>
                  <a:pt x="236962" y="76371"/>
                  <a:pt x="244564" y="71376"/>
                  <a:pt x="253252" y="58779"/>
                </a:cubicBezTo>
                <a:cubicBezTo>
                  <a:pt x="261939" y="46181"/>
                  <a:pt x="269903" y="16425"/>
                  <a:pt x="273668" y="6652"/>
                </a:cubicBezTo>
                <a:cubicBezTo>
                  <a:pt x="277432" y="-3121"/>
                  <a:pt x="275478" y="1222"/>
                  <a:pt x="275840" y="136"/>
                </a:cubicBezTo>
              </a:path>
            </a:pathLst>
          </a:custGeom>
          <a:noFill/>
          <a:ln w="28575" cap="flat" cmpd="sng">
            <a:solidFill>
              <a:srgbClr val="666666"/>
            </a:solidFill>
            <a:prstDash val="solid"/>
            <a:round/>
            <a:headEnd type="none" w="lg" len="lg"/>
            <a:tailEnd type="none" w="lg" len="lg"/>
          </a:ln>
        </p:spPr>
      </p:sp>
    </p:spTree>
    <p:extLst>
      <p:ext uri="{BB962C8B-B14F-4D97-AF65-F5344CB8AC3E}">
        <p14:creationId xmlns:p14="http://schemas.microsoft.com/office/powerpoint/2010/main" val="255743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0" y="0"/>
            <a:ext cx="12191999" cy="6858000"/>
          </a:xfrm>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9822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ECS</a:t>
            </a:r>
            <a:endParaRPr lang="tr-TR" b="1" dirty="0"/>
          </a:p>
        </p:txBody>
      </p:sp>
      <p:sp>
        <p:nvSpPr>
          <p:cNvPr id="3" name="İçerik Yer Tutucusu 2"/>
          <p:cNvSpPr>
            <a:spLocks noGrp="1"/>
          </p:cNvSpPr>
          <p:nvPr>
            <p:ph idx="1"/>
          </p:nvPr>
        </p:nvSpPr>
        <p:spPr/>
        <p:txBody>
          <a:bodyPr>
            <a:normAutofit/>
          </a:bodyPr>
          <a:lstStyle/>
          <a:p>
            <a:pPr marL="0" indent="0" algn="ctr">
              <a:buNone/>
            </a:pPr>
            <a:r>
              <a:rPr lang="tr-TR" sz="3600" dirty="0"/>
              <a:t>Bu çalışmayla ciddi </a:t>
            </a:r>
            <a:r>
              <a:rPr lang="tr-TR" sz="3600" dirty="0" err="1"/>
              <a:t>penetrasyonu</a:t>
            </a:r>
            <a:r>
              <a:rPr lang="tr-TR" sz="3600" dirty="0"/>
              <a:t> olan ve ciddi bozukluklarla ilgili 437 adet patolojik gen mutasyonları NGS yöntemi ile etkili bir şekilde taranabildiği gösterilmiştir.</a:t>
            </a:r>
          </a:p>
          <a:p>
            <a:endParaRPr lang="tr-TR" sz="3600" dirty="0"/>
          </a:p>
        </p:txBody>
      </p:sp>
    </p:spTree>
    <p:extLst>
      <p:ext uri="{BB962C8B-B14F-4D97-AF65-F5344CB8AC3E}">
        <p14:creationId xmlns:p14="http://schemas.microsoft.com/office/powerpoint/2010/main" val="2106540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3254</Words>
  <Application>Microsoft Office PowerPoint</Application>
  <PresentationFormat>Geniş ekran</PresentationFormat>
  <Paragraphs>262</Paragraphs>
  <Slides>43</Slides>
  <Notes>24</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43</vt:i4>
      </vt:variant>
    </vt:vector>
  </HeadingPairs>
  <TitlesOfParts>
    <vt:vector size="52" baseType="lpstr">
      <vt:lpstr>Arial</vt:lpstr>
      <vt:lpstr>Calibri</vt:lpstr>
      <vt:lpstr>Calibri Light</vt:lpstr>
      <vt:lpstr>Helvetica Neue</vt:lpstr>
      <vt:lpstr>Open Sans</vt:lpstr>
      <vt:lpstr>Roboto Slab</vt:lpstr>
      <vt:lpstr>Wingdings</vt:lpstr>
      <vt:lpstr>Office Theme</vt:lpstr>
      <vt:lpstr>White</vt:lpstr>
      <vt:lpstr>Genişletilmiş Pan-Etnik Taşıyıcılık Paneli: Tüm çiftlere önermenin zamanı geldi mi?</vt:lpstr>
      <vt:lpstr>Taşıyıcılık Taraması </vt:lpstr>
      <vt:lpstr>Karşılaştırma: ECS daha fazla etkilenmiş gebelik tespit  ediyor</vt:lpstr>
      <vt:lpstr>Etnik Bazlı Tarama vs Universal Tarama Hedeflenmiş vs Genişletilmiş Tarama</vt:lpstr>
      <vt:lpstr>PowerPoint Sunusu</vt:lpstr>
      <vt:lpstr>PowerPoint Sunusu</vt:lpstr>
      <vt:lpstr>PowerPoint Sunusu</vt:lpstr>
      <vt:lpstr>PowerPoint Sunusu</vt:lpstr>
      <vt:lpstr>     ECS</vt:lpstr>
      <vt:lpstr>PowerPoint Sunusu</vt:lpstr>
      <vt:lpstr>     ECS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Intermarriage rates are expected to rise</vt:lpstr>
      <vt:lpstr>  </vt:lpstr>
      <vt:lpstr>ACOG 2017; Comitee opinion on Genetics</vt:lpstr>
      <vt:lpstr>PowerPoint Sunusu</vt:lpstr>
      <vt:lpstr>    ACOG 2017</vt:lpstr>
      <vt:lpstr>SMA Nusinersen Spinraza,  2017 YM:1050000   YTL</vt:lpstr>
      <vt:lpstr>  Hangi Genler Analiz Edilmeli</vt:lpstr>
      <vt:lpstr>Geleneksel Yöntem, Genotipleme vs NGS</vt:lpstr>
      <vt:lpstr>     ECS</vt:lpstr>
      <vt:lpstr>PowerPoint Sunusu</vt:lpstr>
      <vt:lpstr>PowerPoint Sunusu</vt:lpstr>
      <vt:lpstr>    AMP - ACMG</vt:lpstr>
      <vt:lpstr>   Test Öncesi Danışmanlık</vt:lpstr>
      <vt:lpstr>  Test Öncesi Danışmanlık</vt:lpstr>
      <vt:lpstr>   Test Sonrası Danışmanlık</vt:lpstr>
      <vt:lpstr>PowerPoint Sunusu</vt:lpstr>
      <vt:lpstr>PowerPoint Sunusu</vt:lpstr>
      <vt:lpstr>PowerPoint Sunusu</vt:lpstr>
      <vt:lpstr>PowerPoint Sunusu</vt:lpstr>
      <vt:lpstr>PowerPoint Sunusu</vt:lpstr>
      <vt:lpstr>PowerPoint Sunusu</vt:lpstr>
      <vt:lpstr>    IVF pratiğinde</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Genişletilmiş Pan-Etnik Taşıyıcılık Paneli: Tüm çiftlere önemenin zamanı geldi mi?</dc:title>
  <dc:creator>can ozekinci</dc:creator>
  <cp:lastModifiedBy>genel</cp:lastModifiedBy>
  <cp:revision>118</cp:revision>
  <dcterms:created xsi:type="dcterms:W3CDTF">2018-05-01T09:43:32Z</dcterms:created>
  <dcterms:modified xsi:type="dcterms:W3CDTF">2018-05-10T21:48:56Z</dcterms:modified>
</cp:coreProperties>
</file>