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68"/>
  </p:notesMasterIdLst>
  <p:handoutMasterIdLst>
    <p:handoutMasterId r:id="rId69"/>
  </p:handoutMasterIdLst>
  <p:sldIdLst>
    <p:sldId id="355" r:id="rId2"/>
    <p:sldId id="256" r:id="rId3"/>
    <p:sldId id="356" r:id="rId4"/>
    <p:sldId id="357" r:id="rId5"/>
    <p:sldId id="358" r:id="rId6"/>
    <p:sldId id="260" r:id="rId7"/>
    <p:sldId id="261" r:id="rId8"/>
    <p:sldId id="264" r:id="rId9"/>
    <p:sldId id="266" r:id="rId10"/>
    <p:sldId id="271" r:id="rId11"/>
    <p:sldId id="272" r:id="rId12"/>
    <p:sldId id="276" r:id="rId13"/>
    <p:sldId id="359" r:id="rId14"/>
    <p:sldId id="277" r:id="rId15"/>
    <p:sldId id="293" r:id="rId16"/>
    <p:sldId id="279" r:id="rId17"/>
    <p:sldId id="280" r:id="rId18"/>
    <p:sldId id="281" r:id="rId19"/>
    <p:sldId id="284" r:id="rId20"/>
    <p:sldId id="294" r:id="rId21"/>
    <p:sldId id="295" r:id="rId22"/>
    <p:sldId id="285" r:id="rId23"/>
    <p:sldId id="286" r:id="rId24"/>
    <p:sldId id="287" r:id="rId25"/>
    <p:sldId id="290" r:id="rId26"/>
    <p:sldId id="296" r:id="rId27"/>
    <p:sldId id="297" r:id="rId28"/>
    <p:sldId id="300" r:id="rId29"/>
    <p:sldId id="301" r:id="rId30"/>
    <p:sldId id="303" r:id="rId31"/>
    <p:sldId id="304" r:id="rId32"/>
    <p:sldId id="377" r:id="rId33"/>
    <p:sldId id="378" r:id="rId34"/>
    <p:sldId id="379" r:id="rId35"/>
    <p:sldId id="306" r:id="rId36"/>
    <p:sldId id="307" r:id="rId37"/>
    <p:sldId id="363" r:id="rId38"/>
    <p:sldId id="312" r:id="rId39"/>
    <p:sldId id="313" r:id="rId40"/>
    <p:sldId id="314" r:id="rId41"/>
    <p:sldId id="369" r:id="rId42"/>
    <p:sldId id="375" r:id="rId43"/>
    <p:sldId id="360" r:id="rId44"/>
    <p:sldId id="361" r:id="rId45"/>
    <p:sldId id="362" r:id="rId46"/>
    <p:sldId id="371" r:id="rId47"/>
    <p:sldId id="364" r:id="rId48"/>
    <p:sldId id="365" r:id="rId49"/>
    <p:sldId id="367" r:id="rId50"/>
    <p:sldId id="366" r:id="rId51"/>
    <p:sldId id="318" r:id="rId52"/>
    <p:sldId id="319" r:id="rId53"/>
    <p:sldId id="320" r:id="rId54"/>
    <p:sldId id="368" r:id="rId55"/>
    <p:sldId id="372" r:id="rId56"/>
    <p:sldId id="374" r:id="rId57"/>
    <p:sldId id="341" r:id="rId58"/>
    <p:sldId id="342" r:id="rId59"/>
    <p:sldId id="343" r:id="rId60"/>
    <p:sldId id="344" r:id="rId61"/>
    <p:sldId id="381" r:id="rId62"/>
    <p:sldId id="380" r:id="rId63"/>
    <p:sldId id="346" r:id="rId64"/>
    <p:sldId id="347" r:id="rId65"/>
    <p:sldId id="348" r:id="rId66"/>
    <p:sldId id="349" r:id="rId67"/>
  </p:sldIdLst>
  <p:sldSz cx="12193588" cy="6858000"/>
  <p:notesSz cx="7559675" cy="10691813"/>
  <p:defaultTextStyle>
    <a:defPPr>
      <a:defRPr lang="tr-T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0025" autoAdjust="0"/>
  </p:normalViewPr>
  <p:slideViewPr>
    <p:cSldViewPr snapToGrid="0">
      <p:cViewPr varScale="1">
        <p:scale>
          <a:sx n="52" d="100"/>
          <a:sy n="52" d="100"/>
        </p:scale>
        <p:origin x="1458" y="66"/>
      </p:cViewPr>
      <p:guideLst>
        <p:guide orient="horz" pos="2160"/>
        <p:guide pos="3840"/>
      </p:guideLst>
    </p:cSldViewPr>
  </p:slideViewPr>
  <p:notesTextViewPr>
    <p:cViewPr>
      <p:scale>
        <a:sx n="1" d="1"/>
        <a:sy n="1" d="1"/>
      </p:scale>
      <p:origin x="0" y="0"/>
    </p:cViewPr>
  </p:notesTextViewPr>
  <p:sorterViewPr>
    <p:cViewPr>
      <p:scale>
        <a:sx n="100" d="100"/>
        <a:sy n="100" d="100"/>
      </p:scale>
      <p:origin x="0" y="6828"/>
    </p:cViewPr>
  </p:sorterViewPr>
  <p:notesViewPr>
    <p:cSldViewPr snapToGrid="0">
      <p:cViewPr varScale="1">
        <p:scale>
          <a:sx n="56" d="100"/>
          <a:sy n="56" d="100"/>
        </p:scale>
        <p:origin x="3230"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xmlns="" id="{93225C2E-B3CC-4C9C-95ED-4A7B93ACD5A0}"/>
              </a:ext>
            </a:extLst>
          </p:cNvPr>
          <p:cNvSpPr txBox="1">
            <a:spLocks noGrp="1"/>
          </p:cNvSpPr>
          <p:nvPr>
            <p:ph type="hdr" sz="quarter"/>
          </p:nvPr>
        </p:nvSpPr>
        <p:spPr>
          <a:xfrm>
            <a:off x="0" y="0"/>
            <a:ext cx="3281363" cy="534988"/>
          </a:xfrm>
          <a:prstGeom prst="rect">
            <a:avLst/>
          </a:prstGeom>
          <a:noFill/>
          <a:ln cap="flat">
            <a:noFill/>
          </a:ln>
        </p:spPr>
        <p:txBody>
          <a:bodyPr vert="horz" wrap="none" lIns="90000" tIns="45000" rIns="90000" bIns="45000" anchor="t" anchorCtr="0" compatLnSpc="0">
            <a:noAutofit/>
          </a:bodyPr>
          <a:lstStyle>
            <a:lvl1pPr eaLnBrk="1" fontAlgn="auto">
              <a:spcBef>
                <a:spcPts val="0"/>
              </a:spcBef>
              <a:spcAft>
                <a:spcPts val="0"/>
              </a:spcAft>
              <a:defRPr>
                <a:latin typeface="Arial" pitchFamily="18"/>
                <a:ea typeface="Microsoft YaHei" pitchFamily="2"/>
                <a:cs typeface="Lucida Sans" pitchFamily="2"/>
              </a:defRPr>
            </a:lvl1pPr>
          </a:lstStyle>
          <a:p>
            <a:pPr>
              <a:defRPr/>
            </a:pPr>
            <a:endParaRPr lang="tr-TR"/>
          </a:p>
        </p:txBody>
      </p:sp>
      <p:sp>
        <p:nvSpPr>
          <p:cNvPr id="3" name="Veri Yer Tutucusu 2">
            <a:extLst>
              <a:ext uri="{FF2B5EF4-FFF2-40B4-BE49-F238E27FC236}">
                <a16:creationId xmlns:a16="http://schemas.microsoft.com/office/drawing/2014/main" xmlns="" id="{DA91B6D5-EA39-47FD-81B2-C729CB28FDFE}"/>
              </a:ext>
            </a:extLst>
          </p:cNvPr>
          <p:cNvSpPr txBox="1">
            <a:spLocks noGrp="1"/>
          </p:cNvSpPr>
          <p:nvPr>
            <p:ph type="dt" sz="quarter" idx="1"/>
          </p:nvPr>
        </p:nvSpPr>
        <p:spPr>
          <a:xfrm>
            <a:off x="4278313" y="0"/>
            <a:ext cx="3281362" cy="534988"/>
          </a:xfrm>
          <a:prstGeom prst="rect">
            <a:avLst/>
          </a:prstGeom>
          <a:noFill/>
          <a:ln cap="flat">
            <a:noFill/>
          </a:ln>
        </p:spPr>
        <p:txBody>
          <a:bodyPr vert="horz" wrap="none" lIns="90000" tIns="45000" rIns="90000" bIns="45000" anchor="t" anchorCtr="0" compatLnSpc="0">
            <a:noAutofit/>
          </a:bodyPr>
          <a:lstStyle>
            <a:lvl1pPr eaLnBrk="1" fontAlgn="auto">
              <a:spcBef>
                <a:spcPts val="0"/>
              </a:spcBef>
              <a:spcAft>
                <a:spcPts val="0"/>
              </a:spcAft>
              <a:defRPr>
                <a:latin typeface="Arial" pitchFamily="18"/>
                <a:ea typeface="Microsoft YaHei" pitchFamily="2"/>
                <a:cs typeface="Lucida Sans" pitchFamily="2"/>
              </a:defRPr>
            </a:lvl1pPr>
          </a:lstStyle>
          <a:p>
            <a:pPr>
              <a:defRPr/>
            </a:pPr>
            <a:endParaRPr lang="tr-TR"/>
          </a:p>
        </p:txBody>
      </p:sp>
      <p:sp>
        <p:nvSpPr>
          <p:cNvPr id="4" name="Alt Bilgi Yer Tutucusu 3">
            <a:extLst>
              <a:ext uri="{FF2B5EF4-FFF2-40B4-BE49-F238E27FC236}">
                <a16:creationId xmlns:a16="http://schemas.microsoft.com/office/drawing/2014/main" xmlns="" id="{50873E01-002E-4D1F-A7A0-251D122A20D7}"/>
              </a:ext>
            </a:extLst>
          </p:cNvPr>
          <p:cNvSpPr txBox="1">
            <a:spLocks noGrp="1"/>
          </p:cNvSpPr>
          <p:nvPr>
            <p:ph type="ftr" sz="quarter" idx="2"/>
          </p:nvPr>
        </p:nvSpPr>
        <p:spPr>
          <a:xfrm>
            <a:off x="0" y="10156825"/>
            <a:ext cx="3281363" cy="534988"/>
          </a:xfrm>
          <a:prstGeom prst="rect">
            <a:avLst/>
          </a:prstGeom>
          <a:noFill/>
          <a:ln cap="flat">
            <a:noFill/>
          </a:ln>
        </p:spPr>
        <p:txBody>
          <a:bodyPr vert="horz" wrap="none" lIns="90000" tIns="45000" rIns="90000" bIns="45000" anchor="b" anchorCtr="0" compatLnSpc="0">
            <a:noAutofit/>
          </a:bodyPr>
          <a:lstStyle>
            <a:lvl1pPr eaLnBrk="1" fontAlgn="auto">
              <a:spcBef>
                <a:spcPts val="0"/>
              </a:spcBef>
              <a:spcAft>
                <a:spcPts val="0"/>
              </a:spcAft>
              <a:defRPr>
                <a:latin typeface="Arial" pitchFamily="18"/>
                <a:ea typeface="Microsoft YaHei" pitchFamily="2"/>
                <a:cs typeface="Lucida Sans" pitchFamily="2"/>
              </a:defRPr>
            </a:lvl1pPr>
          </a:lstStyle>
          <a:p>
            <a:pPr>
              <a:defRPr/>
            </a:pPr>
            <a:endParaRPr lang="tr-TR"/>
          </a:p>
        </p:txBody>
      </p:sp>
      <p:sp>
        <p:nvSpPr>
          <p:cNvPr id="5" name="Slayt Numarası Yer Tutucusu 4">
            <a:extLst>
              <a:ext uri="{FF2B5EF4-FFF2-40B4-BE49-F238E27FC236}">
                <a16:creationId xmlns:a16="http://schemas.microsoft.com/office/drawing/2014/main" xmlns="" id="{760C6A09-F4FB-4109-84D9-2B62FA8F171E}"/>
              </a:ext>
            </a:extLst>
          </p:cNvPr>
          <p:cNvSpPr txBox="1">
            <a:spLocks noGrp="1"/>
          </p:cNvSpPr>
          <p:nvPr>
            <p:ph type="sldNum" sz="quarter" idx="3"/>
          </p:nvPr>
        </p:nvSpPr>
        <p:spPr>
          <a:xfrm>
            <a:off x="4278313" y="10156825"/>
            <a:ext cx="3281362" cy="534988"/>
          </a:xfrm>
          <a:prstGeom prst="rect">
            <a:avLst/>
          </a:prstGeom>
          <a:noFill/>
          <a:ln cap="flat">
            <a:noFill/>
          </a:ln>
        </p:spPr>
        <p:txBody>
          <a:bodyPr vert="horz" wrap="none" lIns="90000" tIns="45000" rIns="90000" bIns="45000" anchor="b" anchorCtr="0" compatLnSpc="0">
            <a:noAutofit/>
          </a:bodyPr>
          <a:lstStyle>
            <a:lvl1pPr algn="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solidFill>
                  <a:srgbClr val="000000"/>
                </a:solidFill>
                <a:latin typeface="Calibri" pitchFamily="34"/>
                <a:ea typeface="Microsoft YaHei" pitchFamily="2"/>
                <a:cs typeface="Lucida Sans" pitchFamily="2"/>
              </a:defRPr>
            </a:lvl1pPr>
          </a:lstStyle>
          <a:p>
            <a:pPr>
              <a:defRPr/>
            </a:pPr>
            <a:fld id="{404114BF-F0D0-44B1-8A2D-B79D85C3AE62}" type="slidenum">
              <a:rPr lang="tr-TR"/>
              <a:pPr>
                <a:defRPr/>
              </a:pPr>
              <a:t>‹#›</a:t>
            </a:fld>
            <a:endParaRPr lang="tr-TR"/>
          </a:p>
        </p:txBody>
      </p:sp>
    </p:spTree>
    <p:extLst>
      <p:ext uri="{BB962C8B-B14F-4D97-AF65-F5344CB8AC3E}">
        <p14:creationId xmlns:p14="http://schemas.microsoft.com/office/powerpoint/2010/main" val="36689174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09.456"/>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0 149 0,'27'0'63,"-27"-27"-32,28 27-15,-28-28 15,27 28 0,1 0 94,0 0 94,-1-28-219,1 1 203,0 27-187,-1 0 46,1 0 110,-1 27-172,-27 1 31,28-28 126,0 0-95,-1 0 47,1 0-93,-1 0 62,29 0 94,-1-28-125,-28 28 15,1 0-15,0 0-15,27 0-17,0 0 1,-27 0 46,27-27 16,-27 27-31,-1 0-31,1 0-16,27 0 16,-27 0 15,-1-28 16,1 28-47,27 0 31,-27 0-31,-1 0 16,1 0-16,-1 0 15,29 0 1,-29 0 62,28 0-62,-27 0-1,0 0 63,-1 0-62,29 0 31,-1 0-47,-28 28 15,1-28 1,0 0 31,-1 0 62,1 0-93,-1 0 0,1 0 15,0 0 0,-1 0 16,1 0 47,-1 0-32,-82 0 829</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12.713"/>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0 140 0,'0'-27'46,"28"27"-14,0 0-1,-1 0-15,-27-28-1,28 28 1,-1 0-16,1-28 31,0 28 0,-1 0-31,-27-27 32,28 27-1,0 0 16,-1 0 0,1 0-32,-1-28 1,1 28 15,0 0-15,-1 0-1,1 0 32,-1 0-16,1 0-15,0 0 0,-1 0 15,1 0-15,-1 0-1,29 0 95,-29 0-95,1 28 1,-1-28 15,1 0 16,0 27-31,-1-27-16,29 0 15,-29 0 1,28 0 46,-27 0-46,0 0 0,-1 0 15,1 0-16,-1 0 1,1 0 0,0 0-16,-1 0 31,28 0 0,-27 0 0,0 0-15,-1 0-16,1 0 31,-1 0-31,1 0 32,0 0-1,-1 0 0,1 0 0,0 0-15,-1 0 46,1 0-30,-1 0 15,29 0-16,-56-27 0,27 27 0,1 0-31,-1 0 32,1 0 46,0 0-63,-1 0 17,1 0-1,-1 0 16,-27-28-32</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18.145"/>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0 362 0,'0'-117'203,"28"-6"-188,-1 123-15,1 0 125,-1 0-109,1 0 93,0-122-77,-1 122-17,1 0 970,0 0-642,-28 122 267,0 118-595,55-240 345,-28 0-313,1 0-16,27 0-16,-27 0 1,27 0-16,0 0 16,-27 0-16,27 123 15,0-123-15,-27 0 16,-1 0 0,1 0 280,55 118-296,-28 4 16,83-122-16,-55 0 16,27 123-16,-54-123 15,-1 0-15,-28 0 16,1 0 171,0 0-171,-1 0 0,29 0-16,-29 0 15,28 0 1,-27 0 0,27 0 171,0 0-171,1-123-16,-29 123 15,28 0-15,1 0 16,-29 0 0,-27-122-1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20.729"/>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0 0 0,'0'28'140,"83"-1"-140,-1-27 16,1 28-16,28-1 16,-56-27-16,55 0 15,-54 28-15,-29-28 16,-27 28 203,111-1-219,-56 1 15,55-1-15,1-27 16,-1 28-16,1-28 15,-84 28-15,1-28 16,27 0 125,-27 0-110,-1 0-31,84 0 16,-56 0-16,0 0 15,-27 0-15,27 0 110,-28-28-64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29.787"/>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2 125 0,'0'-27'46,"0"-1"111,0 0 280,27 1 204,1 27-626,0 0 1,-1 0-16,1 0 31,-1 0 251,1 0-267,0 0-15,-1 0 16,1 0 109,-1 0-110,29 27-15,-1 1 16,-27-28 0,-1 0 140,1 0-140,-28 28-16,55-28 15,0 0-15,-27 0 16,-1 0 93,29 0-31,-29 27-62,1-27 0,-1 0-16,1 0 15,0 0 126,-1 0-94,1 0-16,-1 0-31,1 0 125,27 0-109,-27 0-1,27 0 1,0-27 156,-27 27-141,27-28 47,0 28-62,-27 0 31,0 0-32,-28-28-15,27 28 16,1 0-1,-1-27 32,1 27-31,0 0 0,-1 0 15,1 0 109,-1 0-77,1 0-47,-56 0 155,1 0-155,-1 0 0,-27 27-1,27-27 17,1 28-32,-1-28 109,1 0-62,-1 0-32,0 0 64,1 0-48,-28 55 31,-1-55 79,29 0-63,-1 0-31,1 0-31,-1 0-1,28-27 345,0-1-267,0 0 64,28 28 30,-56 0 172,-27 0-359,27 0 79,0 0-64,1 0 63,-1 0-31,1 0-31,-1 0 140,0 0-156,-27 0 47,28 0 94,-1 0-126,0 0 1,1 0 93,-1 0-15,1 0-78,-1 0-1,0 0 188,28-27-171</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4-25T17:47:36.204"/>
    </inkml:context>
    <inkml:brush xml:id="br0">
      <inkml:brushProperty name="width" value="0.25" units="cm"/>
      <inkml:brushProperty name="height" value="0.5" units="cm"/>
      <inkml:brushProperty name="color" value="#FFFF00"/>
      <inkml:brushProperty name="tip" value="rectangle"/>
      <inkml:brushProperty name="rasterOp" value="maskPen"/>
      <inkml:brushProperty name="fitToCurve" value="1"/>
    </inkml:brush>
  </inkml:definitions>
  <inkml:trace contextRef="#ctx0" brushRef="#br0">0 169 0,'28'0'172,"27"-28"-141,-27 28 0,27-28 16,0 28-15,-27 0-1,-1 0-31,1 0 15,-1 0 1,1 0 0,0 0 46,27 0-15,-28 0-31,56 0 265,-27 0-281,-29 0 16,1 0 30,-1 0-30,1 0 47,0 0-48,27 0 1,0 0 78,-27 0-79,-1 0 16,28 0 1,-27 0-17,0 0 1,-1 0 15,1 0-15,27 0 15,0-27-15,-27 27-1,0 0 1,-1 0-16,28 0 47,1-28-16,-29 0 32,28 28-32,1 0-16,-29 0 48,1 0-63,-1 0 94,1 0 15,0 0-93,-1 0 187,1 0-94,-28-27-46,27 27-32,1 0 250,0 27-250,-28 1 79,0 0-79,0-1 63,-28-27-79,0 28 17,1-28 61,-1 0-93,1 28 16,27-1 47,-56-27-48,1 0 32,55 28-16,-27-28-15,-1 27 46,28 1 1,-28-28-63,1 0 47,-1 0-32,1 0 48,-1 0-16,0 0-16,1 0 0,-1 0-15,1 0 46,-1 0-62,-27 0 16,-1 0 31,29 0-16,-1 0-15,1 0-1,-1 0 17,0 0-17,1 0-15,27-55 16,-55 55-16,-1 0 31,29 0 16,-28 0 0,27 0-47,0 0 16,-27 0-1,28 0-15,-29 0 16,29 0-1,-29 27 32,1-27-15,0 28 14,27-28-14,1 0-1,-1 0-15,1 0-1,-1 0 63,-27 0-62,27 0 78,1 0-79,-1 0-15,0 0 32,1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D12A0542-ED96-45BC-A16C-24A2103F19AA}"/>
              </a:ext>
            </a:extLst>
          </p:cNvPr>
          <p:cNvSpPr>
            <a:spLocks noMove="1" noResize="1"/>
          </p:cNvSpPr>
          <p:nvPr/>
        </p:nvSpPr>
        <p:spPr>
          <a:xfrm>
            <a:off x="0" y="0"/>
            <a:ext cx="7559675" cy="10691813"/>
          </a:xfrm>
          <a:prstGeom prst="rect">
            <a:avLst/>
          </a:prstGeom>
          <a:solidFill>
            <a:srgbClr val="FFFFFF"/>
          </a:solidFill>
          <a:ln cap="flat">
            <a:noFill/>
            <a:prstDash val="solid"/>
          </a:ln>
        </p:spPr>
        <p:txBody>
          <a:bodyPr wrap="none" lIns="90000" tIns="45000" rIns="90000" bIns="45000"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24579" name="Slayt Resmi Yer Tutucusu 2">
            <a:extLst>
              <a:ext uri="{FF2B5EF4-FFF2-40B4-BE49-F238E27FC236}">
                <a16:creationId xmlns:a16="http://schemas.microsoft.com/office/drawing/2014/main" xmlns="" id="{95514F1E-B527-4069-A3BD-F6114CADB599}"/>
              </a:ext>
            </a:extLst>
          </p:cNvPr>
          <p:cNvSpPr>
            <a:spLocks noGrp="1" noRot="1" noChangeAspect="1" noChangeArrowheads="1"/>
          </p:cNvSpPr>
          <p:nvPr>
            <p:ph type="sldImg" idx="2"/>
          </p:nvPr>
        </p:nvSpPr>
        <p:spPr bwMode="auto">
          <a:xfrm>
            <a:off x="217488" y="812800"/>
            <a:ext cx="71215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 name="Not Yer Tutucusu 3">
            <a:extLst>
              <a:ext uri="{FF2B5EF4-FFF2-40B4-BE49-F238E27FC236}">
                <a16:creationId xmlns:a16="http://schemas.microsoft.com/office/drawing/2014/main" xmlns="" id="{F90E7220-8B38-4D87-8E8C-1803EE235AC7}"/>
              </a:ext>
            </a:extLst>
          </p:cNvPr>
          <p:cNvSpPr txBox="1">
            <a:spLocks noGrp="1"/>
          </p:cNvSpPr>
          <p:nvPr>
            <p:ph type="body" sz="quarter" idx="3"/>
          </p:nvPr>
        </p:nvSpPr>
        <p:spPr>
          <a:xfrm>
            <a:off x="755650" y="5078413"/>
            <a:ext cx="6046788" cy="4810125"/>
          </a:xfrm>
          <a:prstGeom prst="rect">
            <a:avLst/>
          </a:prstGeom>
          <a:noFill/>
          <a:ln>
            <a:noFill/>
          </a:ln>
        </p:spPr>
        <p:txBody>
          <a:bodyPr wrap="square" lIns="0" tIns="0" rIns="0" bIns="0" anchor="t" anchorCtr="0">
            <a:noAutofit/>
          </a:bodyPr>
          <a:lstStyle/>
          <a:p>
            <a:pPr lvl="0"/>
            <a:endParaRPr lang="tr-TR" noProof="0"/>
          </a:p>
        </p:txBody>
      </p:sp>
      <p:sp>
        <p:nvSpPr>
          <p:cNvPr id="5" name="Üst Bilgi Yer Tutucusu 4">
            <a:extLst>
              <a:ext uri="{FF2B5EF4-FFF2-40B4-BE49-F238E27FC236}">
                <a16:creationId xmlns:a16="http://schemas.microsoft.com/office/drawing/2014/main" xmlns="" id="{36F27C62-C1EB-4FDF-AEF7-6D637DEFD898}"/>
              </a:ext>
            </a:extLst>
          </p:cNvPr>
          <p:cNvSpPr txBox="1">
            <a:spLocks noGrp="1"/>
          </p:cNvSpPr>
          <p:nvPr>
            <p:ph type="hdr" sz="quarter"/>
          </p:nvPr>
        </p:nvSpPr>
        <p:spPr>
          <a:xfrm>
            <a:off x="0" y="0"/>
            <a:ext cx="3279775" cy="533400"/>
          </a:xfrm>
          <a:prstGeom prst="rect">
            <a:avLst/>
          </a:prstGeom>
          <a:noFill/>
          <a:ln>
            <a:noFill/>
          </a:ln>
        </p:spPr>
        <p:txBody>
          <a:bodyPr wrap="square" lIns="0" tIns="0" rIns="0" bIns="0" anchor="t" anchorCtr="0">
            <a:noAutofit/>
          </a:bodyPr>
          <a:lstStyle>
            <a:lvl1pPr lvl="0" rtl="0" eaLnBrk="1" fontAlgn="auto" hangingPunct="0">
              <a:spcBef>
                <a:spcPts val="0"/>
              </a:spcBef>
              <a:spcAft>
                <a:spcPts val="0"/>
              </a:spcAft>
              <a:buNone/>
              <a:tabLst/>
              <a:defRPr lang="tr-TR" sz="2400" kern="1200">
                <a:latin typeface="Times New Roman" pitchFamily="18"/>
                <a:ea typeface="Lucida Sans Unicode" pitchFamily="2"/>
                <a:cs typeface="Tahoma" pitchFamily="2"/>
              </a:defRPr>
            </a:lvl1pPr>
          </a:lstStyle>
          <a:p>
            <a:pPr>
              <a:defRPr/>
            </a:pPr>
            <a:endParaRPr/>
          </a:p>
        </p:txBody>
      </p:sp>
      <p:sp>
        <p:nvSpPr>
          <p:cNvPr id="6" name="Veri Yer Tutucusu 5">
            <a:extLst>
              <a:ext uri="{FF2B5EF4-FFF2-40B4-BE49-F238E27FC236}">
                <a16:creationId xmlns:a16="http://schemas.microsoft.com/office/drawing/2014/main" xmlns="" id="{0F2E5BCE-E686-47D6-9C32-FE0BFC71EF37}"/>
              </a:ext>
            </a:extLst>
          </p:cNvPr>
          <p:cNvSpPr txBox="1">
            <a:spLocks noGrp="1"/>
          </p:cNvSpPr>
          <p:nvPr>
            <p:ph type="dt" idx="1"/>
          </p:nvPr>
        </p:nvSpPr>
        <p:spPr>
          <a:xfrm>
            <a:off x="4278313" y="0"/>
            <a:ext cx="3279775" cy="533400"/>
          </a:xfrm>
          <a:prstGeom prst="rect">
            <a:avLst/>
          </a:prstGeom>
          <a:noFill/>
          <a:ln>
            <a:noFill/>
          </a:ln>
        </p:spPr>
        <p:txBody>
          <a:bodyPr wrap="square" lIns="0" tIns="0" rIns="0" bIns="0" anchor="t" anchorCtr="0">
            <a:noAutofit/>
          </a:bodyPr>
          <a:lstStyle>
            <a:lvl1pPr lvl="0" rtl="0" eaLnBrk="1" fontAlgn="auto" hangingPunct="0">
              <a:spcBef>
                <a:spcPts val="0"/>
              </a:spcBef>
              <a:spcAft>
                <a:spcPts val="0"/>
              </a:spcAft>
              <a:buNone/>
              <a:tabLst/>
              <a:defRPr lang="tr-TR" sz="2400" kern="1200">
                <a:latin typeface="Times New Roman" pitchFamily="18"/>
                <a:ea typeface="Lucida Sans Unicode" pitchFamily="2"/>
                <a:cs typeface="Tahoma" pitchFamily="2"/>
              </a:defRPr>
            </a:lvl1pPr>
          </a:lstStyle>
          <a:p>
            <a:pPr>
              <a:defRPr/>
            </a:pPr>
            <a:endParaRPr/>
          </a:p>
        </p:txBody>
      </p:sp>
      <p:sp>
        <p:nvSpPr>
          <p:cNvPr id="7" name="Alt Bilgi Yer Tutucusu 6">
            <a:extLst>
              <a:ext uri="{FF2B5EF4-FFF2-40B4-BE49-F238E27FC236}">
                <a16:creationId xmlns:a16="http://schemas.microsoft.com/office/drawing/2014/main" xmlns="" id="{3664322B-449D-45CE-AF40-72BC560AD790}"/>
              </a:ext>
            </a:extLst>
          </p:cNvPr>
          <p:cNvSpPr txBox="1">
            <a:spLocks noGrp="1"/>
          </p:cNvSpPr>
          <p:nvPr>
            <p:ph type="ftr" sz="quarter" idx="4"/>
          </p:nvPr>
        </p:nvSpPr>
        <p:spPr>
          <a:xfrm>
            <a:off x="0" y="10156825"/>
            <a:ext cx="3279775" cy="533400"/>
          </a:xfrm>
          <a:prstGeom prst="rect">
            <a:avLst/>
          </a:prstGeom>
          <a:noFill/>
          <a:ln>
            <a:noFill/>
          </a:ln>
        </p:spPr>
        <p:txBody>
          <a:bodyPr wrap="square" lIns="0" tIns="0" rIns="0" bIns="0" anchor="b" anchorCtr="0">
            <a:noAutofit/>
          </a:bodyPr>
          <a:lstStyle>
            <a:lvl1pPr lvl="0" rtl="0" eaLnBrk="1" fontAlgn="auto" hangingPunct="0">
              <a:spcBef>
                <a:spcPts val="0"/>
              </a:spcBef>
              <a:spcAft>
                <a:spcPts val="0"/>
              </a:spcAft>
              <a:buNone/>
              <a:tabLst/>
              <a:defRPr lang="tr-TR" sz="2400" kern="1200">
                <a:latin typeface="Times New Roman" pitchFamily="18"/>
                <a:ea typeface="Lucida Sans Unicode" pitchFamily="2"/>
                <a:cs typeface="Tahoma" pitchFamily="2"/>
              </a:defRPr>
            </a:lvl1pPr>
          </a:lstStyle>
          <a:p>
            <a:pPr>
              <a:defRPr/>
            </a:pPr>
            <a:endParaRPr/>
          </a:p>
        </p:txBody>
      </p:sp>
      <p:sp>
        <p:nvSpPr>
          <p:cNvPr id="8" name="Slayt Numarası Yer Tutucusu 7">
            <a:extLst>
              <a:ext uri="{FF2B5EF4-FFF2-40B4-BE49-F238E27FC236}">
                <a16:creationId xmlns:a16="http://schemas.microsoft.com/office/drawing/2014/main" xmlns="" id="{160C23C5-2952-40A1-92C4-3E51C7D92314}"/>
              </a:ext>
            </a:extLst>
          </p:cNvPr>
          <p:cNvSpPr txBox="1">
            <a:spLocks noGrp="1"/>
          </p:cNvSpPr>
          <p:nvPr>
            <p:ph type="sldNum" sz="quarter" idx="5"/>
          </p:nvPr>
        </p:nvSpPr>
        <p:spPr>
          <a:xfrm>
            <a:off x="4278313" y="10156825"/>
            <a:ext cx="3279775" cy="533400"/>
          </a:xfrm>
          <a:prstGeom prst="rect">
            <a:avLst/>
          </a:prstGeom>
          <a:noFill/>
          <a:ln>
            <a:noFill/>
          </a:ln>
        </p:spPr>
        <p:txBody>
          <a:bodyPr wrap="square" lIns="0" tIns="0" rIns="0" bIns="0" anchor="b" anchorCtr="0">
            <a:noAutofit/>
          </a:bodyPr>
          <a:lstStyle>
            <a:lvl1pPr marL="0" marR="0" lvl="0" indent="0" algn="r" rtl="0" eaLnBrk="1" fontAlgn="auto" hangingPunct="0">
              <a:lnSpc>
                <a:spcPct val="93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800" b="0" i="0" u="none" strike="noStrike" kern="1200" spc="0" baseline="0">
                <a:solidFill>
                  <a:srgbClr val="303D22"/>
                </a:solidFill>
                <a:latin typeface="Calibri" pitchFamily="34"/>
                <a:ea typeface="Microsoft YaHei" pitchFamily="2"/>
                <a:cs typeface="Lucida Sans" pitchFamily="2"/>
              </a:defRPr>
            </a:lvl1pPr>
          </a:lstStyle>
          <a:p>
            <a:pPr>
              <a:defRPr/>
            </a:pPr>
            <a:fld id="{BFD2C7E2-E950-42D6-92D0-766B23E3E9CD}" type="slidenum">
              <a:rPr/>
              <a:pPr>
                <a:defRPr/>
              </a:pPr>
              <a:t>‹#›</a:t>
            </a:fld>
            <a:endParaRPr/>
          </a:p>
        </p:txBody>
      </p:sp>
    </p:spTree>
    <p:extLst>
      <p:ext uri="{BB962C8B-B14F-4D97-AF65-F5344CB8AC3E}">
        <p14:creationId xmlns:p14="http://schemas.microsoft.com/office/powerpoint/2010/main" val="1470122942"/>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tr-TR" sz="2000" kern="1200">
        <a:solidFill>
          <a:schemeClr val="tx1"/>
        </a:solidFill>
        <a:latin typeface="Arial" pitchFamily="18"/>
        <a:ea typeface="Microsoft YaHei" pitchFamily="2"/>
        <a:cs typeface="Lucida Sans" pitchFamily="2"/>
      </a:defRPr>
    </a:lvl1pPr>
    <a:lvl2pPr marL="742950" indent="-285750" algn="l" rtl="0" eaLnBrk="0" fontAlgn="base" hangingPunct="0">
      <a:spcBef>
        <a:spcPct val="30000"/>
      </a:spcBef>
      <a:spcAft>
        <a:spcPct val="0"/>
      </a:spcAft>
      <a:defRPr sz="1200" kern="1200">
        <a:solidFill>
          <a:schemeClr val="tx1"/>
        </a:solidFill>
        <a:latin typeface="+mn-lt"/>
        <a:ea typeface="Microsoft YaHei" panose="020B0503020204020204" pitchFamily="34" charset="-122"/>
        <a:cs typeface="+mn-cs"/>
      </a:defRPr>
    </a:lvl2pPr>
    <a:lvl3pPr marL="1143000" indent="-228600" algn="l" rtl="0" eaLnBrk="0" fontAlgn="base" hangingPunct="0">
      <a:spcBef>
        <a:spcPct val="30000"/>
      </a:spcBef>
      <a:spcAft>
        <a:spcPct val="0"/>
      </a:spcAft>
      <a:defRPr sz="1200" kern="1200">
        <a:solidFill>
          <a:schemeClr val="tx1"/>
        </a:solidFill>
        <a:latin typeface="+mn-lt"/>
        <a:ea typeface="Microsoft YaHei" panose="020B0503020204020204" pitchFamily="34" charset="-122"/>
        <a:cs typeface="+mn-cs"/>
      </a:defRPr>
    </a:lvl3pPr>
    <a:lvl4pPr marL="1600200" indent="-228600" algn="l" rtl="0" eaLnBrk="0" fontAlgn="base" hangingPunct="0">
      <a:spcBef>
        <a:spcPct val="30000"/>
      </a:spcBef>
      <a:spcAft>
        <a:spcPct val="0"/>
      </a:spcAft>
      <a:defRPr sz="1200" kern="1200">
        <a:solidFill>
          <a:schemeClr val="tx1"/>
        </a:solidFill>
        <a:latin typeface="+mn-lt"/>
        <a:ea typeface="Microsoft YaHei" panose="020B0503020204020204" pitchFamily="34" charset="-122"/>
        <a:cs typeface="+mn-cs"/>
      </a:defRPr>
    </a:lvl4pPr>
    <a:lvl5pPr marL="2057400" indent="-228600" algn="l" rtl="0" eaLnBrk="0" fontAlgn="base" hangingPunct="0">
      <a:spcBef>
        <a:spcPct val="30000"/>
      </a:spcBef>
      <a:spcAft>
        <a:spcPct val="0"/>
      </a:spcAft>
      <a:defRPr sz="1200" kern="1200">
        <a:solidFill>
          <a:schemeClr val="tx1"/>
        </a:solidFill>
        <a:latin typeface="+mn-lt"/>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21FE246D-5F3F-4335-9F8A-43C5BD5B01B3}" type="slidenum">
              <a:t>1</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421182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ayt Numarası Yer Tutucusu 7">
            <a:extLst>
              <a:ext uri="{FF2B5EF4-FFF2-40B4-BE49-F238E27FC236}">
                <a16:creationId xmlns:a16="http://schemas.microsoft.com/office/drawing/2014/main" xmlns="" id="{581363BA-1E69-4E03-9F06-6004B9AD05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7AC49871-6FEB-462F-90AE-31340E4B12B2}" type="slidenum">
              <a:rPr altLang="tr-TR" sz="1800" smtClean="0">
                <a:solidFill>
                  <a:srgbClr val="303D22"/>
                </a:solidFill>
                <a:latin typeface="Calibri" panose="020F0502020204030204" pitchFamily="34" charset="0"/>
              </a:rPr>
              <a:pPr fontAlgn="base">
                <a:spcBef>
                  <a:spcPct val="0"/>
                </a:spcBef>
                <a:spcAft>
                  <a:spcPct val="0"/>
                </a:spcAft>
              </a:pPr>
              <a:t>10</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27AB8E98-BE51-49FA-9748-9948819BD3FB}"/>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9613C6A8-3499-44A5-8065-B38B134A7DC6}"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10</a:t>
            </a:fld>
            <a:endParaRPr lang="en-US">
              <a:solidFill>
                <a:srgbClr val="303D22"/>
              </a:solidFill>
              <a:latin typeface="Calibri" pitchFamily="34"/>
              <a:ea typeface="Microsoft YaHei" pitchFamily="2"/>
              <a:cs typeface="Lucida Sans" pitchFamily="2"/>
            </a:endParaRPr>
          </a:p>
        </p:txBody>
      </p:sp>
      <p:sp>
        <p:nvSpPr>
          <p:cNvPr id="58372" name="Slayt Resmi Yer Tutucusu 1">
            <a:extLst>
              <a:ext uri="{FF2B5EF4-FFF2-40B4-BE49-F238E27FC236}">
                <a16:creationId xmlns:a16="http://schemas.microsoft.com/office/drawing/2014/main" xmlns="" id="{15162A27-15C4-4B1E-9E5F-82C92BC62937}"/>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58373" name="Not Yer Tutucusu 2">
            <a:extLst>
              <a:ext uri="{FF2B5EF4-FFF2-40B4-BE49-F238E27FC236}">
                <a16:creationId xmlns:a16="http://schemas.microsoft.com/office/drawing/2014/main" xmlns="" id="{5DAF6EEE-CBD8-4101-8C2D-A0589AE0211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9BAF3AAB-7898-4A62-B8B7-20C2C13AD26A}"/>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C915D972-F6EC-478C-A0AE-8419E6BF4474}"/>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378929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ayt Numarası Yer Tutucusu 7">
            <a:extLst>
              <a:ext uri="{FF2B5EF4-FFF2-40B4-BE49-F238E27FC236}">
                <a16:creationId xmlns:a16="http://schemas.microsoft.com/office/drawing/2014/main" xmlns="" id="{3F11056B-0252-483C-98A5-C94089B516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3486F77B-816A-47B9-924D-AF4D75654238}" type="slidenum">
              <a:rPr altLang="tr-TR" sz="1800" smtClean="0">
                <a:solidFill>
                  <a:srgbClr val="303D22"/>
                </a:solidFill>
                <a:latin typeface="Calibri" panose="020F0502020204030204" pitchFamily="34" charset="0"/>
              </a:rPr>
              <a:pPr fontAlgn="base">
                <a:spcBef>
                  <a:spcPct val="0"/>
                </a:spcBef>
                <a:spcAft>
                  <a:spcPct val="0"/>
                </a:spcAft>
              </a:pPr>
              <a:t>11</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84F13909-70F0-408D-BC5D-AEEC4B3834FA}"/>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CC1123CB-F507-4650-B83B-711F783A4914}"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11</a:t>
            </a:fld>
            <a:endParaRPr lang="en-US">
              <a:solidFill>
                <a:srgbClr val="303D22"/>
              </a:solidFill>
              <a:latin typeface="Calibri" pitchFamily="34"/>
              <a:ea typeface="Microsoft YaHei" pitchFamily="2"/>
              <a:cs typeface="Lucida Sans" pitchFamily="2"/>
            </a:endParaRPr>
          </a:p>
        </p:txBody>
      </p:sp>
      <p:sp>
        <p:nvSpPr>
          <p:cNvPr id="60420" name="Slayt Resmi Yer Tutucusu 1">
            <a:extLst>
              <a:ext uri="{FF2B5EF4-FFF2-40B4-BE49-F238E27FC236}">
                <a16:creationId xmlns:a16="http://schemas.microsoft.com/office/drawing/2014/main" xmlns="" id="{E2C5C303-34FC-43FB-92E2-7306ACE6C1EC}"/>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60421" name="Not Yer Tutucusu 2">
            <a:extLst>
              <a:ext uri="{FF2B5EF4-FFF2-40B4-BE49-F238E27FC236}">
                <a16:creationId xmlns:a16="http://schemas.microsoft.com/office/drawing/2014/main" xmlns="" id="{5A8ECB1D-FF66-4408-9940-891CB1DDEE0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46F6151B-0A65-4913-B2D7-859AEAC43CAE}"/>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4390D5F4-FB69-4752-B83F-6B70D9E7C163}"/>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14082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Numarası Yer Tutucusu 7">
            <a:extLst>
              <a:ext uri="{FF2B5EF4-FFF2-40B4-BE49-F238E27FC236}">
                <a16:creationId xmlns:a16="http://schemas.microsoft.com/office/drawing/2014/main" xmlns="" id="{22AB78E6-B25B-4F8F-9C59-B4723031A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3D8EE7BD-3305-48AC-94D8-3FA56E0E57CA}" type="slidenum">
              <a:rPr altLang="tr-TR" sz="1800" smtClean="0">
                <a:solidFill>
                  <a:srgbClr val="303D22"/>
                </a:solidFill>
                <a:latin typeface="Calibri" panose="020F0502020204030204" pitchFamily="34" charset="0"/>
              </a:rPr>
              <a:pPr fontAlgn="base">
                <a:spcBef>
                  <a:spcPct val="0"/>
                </a:spcBef>
                <a:spcAft>
                  <a:spcPct val="0"/>
                </a:spcAft>
              </a:pPr>
              <a:t>12</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7A8940E3-377E-44AE-98AA-30E9F08D89CF}"/>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7ACFB131-D288-4C00-913C-C5982E7788BC}"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12</a:t>
            </a:fld>
            <a:endParaRPr lang="en-US">
              <a:solidFill>
                <a:srgbClr val="303D22"/>
              </a:solidFill>
              <a:latin typeface="Calibri" pitchFamily="34"/>
              <a:ea typeface="Microsoft YaHei" pitchFamily="2"/>
              <a:cs typeface="Lucida Sans" pitchFamily="2"/>
            </a:endParaRPr>
          </a:p>
        </p:txBody>
      </p:sp>
      <p:sp>
        <p:nvSpPr>
          <p:cNvPr id="68612" name="Slayt Resmi Yer Tutucusu 1">
            <a:extLst>
              <a:ext uri="{FF2B5EF4-FFF2-40B4-BE49-F238E27FC236}">
                <a16:creationId xmlns:a16="http://schemas.microsoft.com/office/drawing/2014/main" xmlns="" id="{BCD46B88-D248-4D7C-BE2E-72A7F74017F8}"/>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68613" name="Not Yer Tutucusu 2">
            <a:extLst>
              <a:ext uri="{FF2B5EF4-FFF2-40B4-BE49-F238E27FC236}">
                <a16:creationId xmlns:a16="http://schemas.microsoft.com/office/drawing/2014/main" xmlns="" id="{2CB0832A-69D7-43B7-85CE-0B9EBFD11C0D}"/>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37803897-682A-4619-88FF-5C9F9553521D}"/>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A58B1C89-EB03-41BF-88CA-42CBA161F4FA}"/>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31100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97053767-FE30-42AE-ACD4-34F933CD848C}" type="slidenum">
              <a:t>13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18821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ayt Numarası Yer Tutucusu 7">
            <a:extLst>
              <a:ext uri="{FF2B5EF4-FFF2-40B4-BE49-F238E27FC236}">
                <a16:creationId xmlns:a16="http://schemas.microsoft.com/office/drawing/2014/main" xmlns="" id="{06C8675C-0BBD-4502-82EB-99702BFFF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41D89712-F1E1-4E8D-9377-5AB15E55E775}" type="slidenum">
              <a:rPr altLang="tr-TR" sz="1800" smtClean="0">
                <a:solidFill>
                  <a:srgbClr val="303D22"/>
                </a:solidFill>
                <a:latin typeface="Calibri" panose="020F0502020204030204" pitchFamily="34" charset="0"/>
              </a:rPr>
              <a:pPr fontAlgn="base">
                <a:spcBef>
                  <a:spcPct val="0"/>
                </a:spcBef>
                <a:spcAft>
                  <a:spcPct val="0"/>
                </a:spcAft>
              </a:pPr>
              <a:t>14</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C477CAD5-832F-4C0C-A2AC-B17F8B145FDF}"/>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CBA892BF-2999-4786-BDEF-0B4EF144DCA9}"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14</a:t>
            </a:fld>
            <a:endParaRPr lang="en-US">
              <a:solidFill>
                <a:srgbClr val="303D22"/>
              </a:solidFill>
              <a:latin typeface="Calibri" pitchFamily="34"/>
              <a:ea typeface="Microsoft YaHei" pitchFamily="2"/>
              <a:cs typeface="Lucida Sans" pitchFamily="2"/>
            </a:endParaRPr>
          </a:p>
        </p:txBody>
      </p:sp>
      <p:sp>
        <p:nvSpPr>
          <p:cNvPr id="70660" name="Slayt Resmi Yer Tutucusu 1">
            <a:extLst>
              <a:ext uri="{FF2B5EF4-FFF2-40B4-BE49-F238E27FC236}">
                <a16:creationId xmlns:a16="http://schemas.microsoft.com/office/drawing/2014/main" xmlns="" id="{59B09EF9-E585-4220-AB0D-ECC5D415E329}"/>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70661" name="Not Yer Tutucusu 2">
            <a:extLst>
              <a:ext uri="{FF2B5EF4-FFF2-40B4-BE49-F238E27FC236}">
                <a16:creationId xmlns:a16="http://schemas.microsoft.com/office/drawing/2014/main" xmlns="" id="{EB7DBE9D-914C-4A3B-AC22-C5033CB0454E}"/>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C57CE04C-9992-4FEE-933D-48D7BE6DACB8}"/>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66B77417-5830-47EF-9093-9A8281FF4110}"/>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4272668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ayt Numarası Yer Tutucusu 7">
            <a:extLst>
              <a:ext uri="{FF2B5EF4-FFF2-40B4-BE49-F238E27FC236}">
                <a16:creationId xmlns:a16="http://schemas.microsoft.com/office/drawing/2014/main" xmlns="" id="{86F24F2F-BF0B-43E7-A2B8-D0E3447F69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3211246B-CB3D-4886-A50E-DB849238EB5C}" type="slidenum">
              <a:rPr altLang="tr-TR" sz="1800" smtClean="0">
                <a:solidFill>
                  <a:srgbClr val="303D22"/>
                </a:solidFill>
                <a:latin typeface="Calibri" panose="020F0502020204030204" pitchFamily="34" charset="0"/>
              </a:rPr>
              <a:pPr fontAlgn="base">
                <a:spcBef>
                  <a:spcPct val="0"/>
                </a:spcBef>
                <a:spcAft>
                  <a:spcPct val="0"/>
                </a:spcAft>
              </a:pPr>
              <a:t>16</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C3EDC493-D9B6-4604-9691-AE13EE5E80F3}"/>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E83E93CF-F090-487A-B5C0-7491EDF7DDAE}"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16</a:t>
            </a:fld>
            <a:endParaRPr lang="en-US">
              <a:solidFill>
                <a:srgbClr val="303D22"/>
              </a:solidFill>
              <a:latin typeface="Calibri" pitchFamily="34"/>
              <a:ea typeface="Microsoft YaHei" pitchFamily="2"/>
              <a:cs typeface="Lucida Sans" pitchFamily="2"/>
            </a:endParaRPr>
          </a:p>
        </p:txBody>
      </p:sp>
      <p:sp>
        <p:nvSpPr>
          <p:cNvPr id="74756" name="Slayt Resmi Yer Tutucusu 1">
            <a:extLst>
              <a:ext uri="{FF2B5EF4-FFF2-40B4-BE49-F238E27FC236}">
                <a16:creationId xmlns:a16="http://schemas.microsoft.com/office/drawing/2014/main" xmlns="" id="{996087F5-836D-42A4-B51C-4B7D60567AC4}"/>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74757" name="Not Yer Tutucusu 2">
            <a:extLst>
              <a:ext uri="{FF2B5EF4-FFF2-40B4-BE49-F238E27FC236}">
                <a16:creationId xmlns:a16="http://schemas.microsoft.com/office/drawing/2014/main" xmlns="" id="{51C7EB4F-0169-47B5-8511-43DBCF53C05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eaLnBrk="1">
              <a:spcBef>
                <a:spcPts val="450"/>
              </a:spcBef>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pPr>
            <a:r>
              <a:rPr altLang="tr-TR" sz="1200">
                <a:solidFill>
                  <a:srgbClr val="000000"/>
                </a:solidFill>
                <a:latin typeface="Times New Roman" panose="02020603050405020304" pitchFamily="18" charset="0"/>
                <a:ea typeface="Microsoft YaHei" panose="020B0503020204020204" pitchFamily="34" charset="-122"/>
                <a:cs typeface="Lucida Sans" panose="020B0602030504020204" pitchFamily="34" charset="0"/>
              </a:rPr>
              <a:t>Referans no: 34</a:t>
            </a:r>
          </a:p>
        </p:txBody>
      </p:sp>
      <p:sp>
        <p:nvSpPr>
          <p:cNvPr id="5" name="Alt Bilgi Yer Tutucusu 7">
            <a:extLst>
              <a:ext uri="{FF2B5EF4-FFF2-40B4-BE49-F238E27FC236}">
                <a16:creationId xmlns:a16="http://schemas.microsoft.com/office/drawing/2014/main" xmlns="" id="{C9CD253F-8B50-4267-80BF-6746E249A5F0}"/>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FED0BCDA-55F3-4EFE-9165-EA067F2E6A76}"/>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384136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ayt Numarası Yer Tutucusu 7">
            <a:extLst>
              <a:ext uri="{FF2B5EF4-FFF2-40B4-BE49-F238E27FC236}">
                <a16:creationId xmlns:a16="http://schemas.microsoft.com/office/drawing/2014/main" xmlns="" id="{602DA3D6-B6B6-44A5-8D91-B0874451D6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AFF3EE13-F524-493B-90C6-B3B19C91C5F1}" type="slidenum">
              <a:rPr altLang="tr-TR" sz="1800" smtClean="0">
                <a:solidFill>
                  <a:srgbClr val="303D22"/>
                </a:solidFill>
                <a:latin typeface="Calibri" panose="020F0502020204030204" pitchFamily="34" charset="0"/>
              </a:rPr>
              <a:pPr fontAlgn="base">
                <a:spcBef>
                  <a:spcPct val="0"/>
                </a:spcBef>
                <a:spcAft>
                  <a:spcPct val="0"/>
                </a:spcAft>
              </a:pPr>
              <a:t>17</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B70B0DA2-446A-42F8-8CF9-4D9EDFC4DC70}"/>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41BF9DCE-00DC-4645-ABF4-7E6F13F518BA}"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17</a:t>
            </a:fld>
            <a:endParaRPr lang="en-US">
              <a:solidFill>
                <a:srgbClr val="303D22"/>
              </a:solidFill>
              <a:latin typeface="Calibri" pitchFamily="34"/>
              <a:ea typeface="Microsoft YaHei" pitchFamily="2"/>
              <a:cs typeface="Lucida Sans" pitchFamily="2"/>
            </a:endParaRPr>
          </a:p>
        </p:txBody>
      </p:sp>
      <p:sp>
        <p:nvSpPr>
          <p:cNvPr id="76804" name="Slayt Resmi Yer Tutucusu 1">
            <a:extLst>
              <a:ext uri="{FF2B5EF4-FFF2-40B4-BE49-F238E27FC236}">
                <a16:creationId xmlns:a16="http://schemas.microsoft.com/office/drawing/2014/main" xmlns="" id="{F40974B2-C3BB-4E2F-B8CE-3E59AAB253B1}"/>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76805" name="Not Yer Tutucusu 2">
            <a:extLst>
              <a:ext uri="{FF2B5EF4-FFF2-40B4-BE49-F238E27FC236}">
                <a16:creationId xmlns:a16="http://schemas.microsoft.com/office/drawing/2014/main" xmlns="" id="{730E094B-45BD-434F-9DA8-B92CDAD422F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3299E684-B7F4-47F7-8559-5D1543CA2215}"/>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31A73FD9-EEB3-4040-A4BF-8D3EE0B98B23}"/>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888497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yt Numarası Yer Tutucusu 7">
            <a:extLst>
              <a:ext uri="{FF2B5EF4-FFF2-40B4-BE49-F238E27FC236}">
                <a16:creationId xmlns:a16="http://schemas.microsoft.com/office/drawing/2014/main" xmlns="" id="{4FC48791-4B40-4245-AA42-32365B7647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4A7F2414-21F4-4621-B2C2-19CC2BB99240}" type="slidenum">
              <a:rPr altLang="tr-TR" sz="1800" smtClean="0">
                <a:solidFill>
                  <a:srgbClr val="303D22"/>
                </a:solidFill>
                <a:latin typeface="Calibri" panose="020F0502020204030204" pitchFamily="34" charset="0"/>
              </a:rPr>
              <a:pPr fontAlgn="base">
                <a:spcBef>
                  <a:spcPct val="0"/>
                </a:spcBef>
                <a:spcAft>
                  <a:spcPct val="0"/>
                </a:spcAft>
              </a:pPr>
              <a:t>18</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32821781-78E8-4C55-94B2-48E26B7339F2}"/>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C2C40D94-A260-44E9-BB03-3B8D761FA21D}"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18</a:t>
            </a:fld>
            <a:endParaRPr lang="en-US">
              <a:solidFill>
                <a:srgbClr val="303D22"/>
              </a:solidFill>
              <a:latin typeface="Calibri" pitchFamily="34"/>
              <a:ea typeface="Microsoft YaHei" pitchFamily="2"/>
              <a:cs typeface="Lucida Sans" pitchFamily="2"/>
            </a:endParaRPr>
          </a:p>
        </p:txBody>
      </p:sp>
      <p:sp>
        <p:nvSpPr>
          <p:cNvPr id="78852" name="Slayt Resmi Yer Tutucusu 1">
            <a:extLst>
              <a:ext uri="{FF2B5EF4-FFF2-40B4-BE49-F238E27FC236}">
                <a16:creationId xmlns:a16="http://schemas.microsoft.com/office/drawing/2014/main" xmlns="" id="{857840F3-7014-4CED-B68E-7EE53FAE9FC5}"/>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78853" name="Not Yer Tutucusu 2">
            <a:extLst>
              <a:ext uri="{FF2B5EF4-FFF2-40B4-BE49-F238E27FC236}">
                <a16:creationId xmlns:a16="http://schemas.microsoft.com/office/drawing/2014/main" xmlns="" id="{FB11AE0D-53C9-4C9A-B235-DE6A4EC7811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9058BF90-9054-4F43-AE10-2CAB68F85F6F}"/>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EADF49B4-EB0A-432A-9B6B-2AAEE03B20CF}"/>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3438615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ayt Numarası Yer Tutucusu 7">
            <a:extLst>
              <a:ext uri="{FF2B5EF4-FFF2-40B4-BE49-F238E27FC236}">
                <a16:creationId xmlns:a16="http://schemas.microsoft.com/office/drawing/2014/main" xmlns="" id="{89565E99-8E24-4C18-98A3-5A91D97AB0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56D13048-0751-4341-A7CB-A3E9AD94383E}" type="slidenum">
              <a:rPr altLang="tr-TR" sz="1800" smtClean="0">
                <a:solidFill>
                  <a:srgbClr val="303D22"/>
                </a:solidFill>
                <a:latin typeface="Calibri" panose="020F0502020204030204" pitchFamily="34" charset="0"/>
              </a:rPr>
              <a:pPr fontAlgn="base">
                <a:spcBef>
                  <a:spcPct val="0"/>
                </a:spcBef>
                <a:spcAft>
                  <a:spcPct val="0"/>
                </a:spcAft>
              </a:pPr>
              <a:t>19</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78FD55C1-7023-448E-9D07-53A4CF904621}"/>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72A1479C-B3A6-4DAA-BE37-B28570A77D98}"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19</a:t>
            </a:fld>
            <a:endParaRPr lang="en-US">
              <a:solidFill>
                <a:srgbClr val="303D22"/>
              </a:solidFill>
              <a:latin typeface="Calibri" pitchFamily="34"/>
              <a:ea typeface="Microsoft YaHei" pitchFamily="2"/>
              <a:cs typeface="Lucida Sans" pitchFamily="2"/>
            </a:endParaRPr>
          </a:p>
        </p:txBody>
      </p:sp>
      <p:sp>
        <p:nvSpPr>
          <p:cNvPr id="84996" name="Slayt Resmi Yer Tutucusu 1">
            <a:extLst>
              <a:ext uri="{FF2B5EF4-FFF2-40B4-BE49-F238E27FC236}">
                <a16:creationId xmlns:a16="http://schemas.microsoft.com/office/drawing/2014/main" xmlns="" id="{CEA43A41-95AB-4501-BB0F-DBD4D7F66568}"/>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84997" name="Not Yer Tutucusu 2">
            <a:extLst>
              <a:ext uri="{FF2B5EF4-FFF2-40B4-BE49-F238E27FC236}">
                <a16:creationId xmlns:a16="http://schemas.microsoft.com/office/drawing/2014/main" xmlns="" id="{8FF06266-A2FB-449C-8D7E-18F2B3E60BD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r>
              <a:rPr lang="en-US" dirty="0"/>
              <a:t>The incidence of severe OHSS was significantly lower in the GnRH antagonist group compared with the agonist group (5.1% [27/528] versus 8.9% [44/495]</a:t>
            </a:r>
            <a:endParaRPr altLang="tr-TR" dirty="0">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8C646534-44BE-41A3-B8D0-E66E831E5A4A}"/>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882268A3-B555-401C-92F1-DD55B2653975}"/>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996841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20</a:t>
            </a:fld>
            <a:endParaRPr lang="tr-TR"/>
          </a:p>
        </p:txBody>
      </p:sp>
    </p:spTree>
    <p:extLst>
      <p:ext uri="{BB962C8B-B14F-4D97-AF65-F5344CB8AC3E}">
        <p14:creationId xmlns:p14="http://schemas.microsoft.com/office/powerpoint/2010/main" val="162759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ayt Numarası Yer Tutucusu 7">
            <a:extLst>
              <a:ext uri="{FF2B5EF4-FFF2-40B4-BE49-F238E27FC236}">
                <a16:creationId xmlns:a16="http://schemas.microsoft.com/office/drawing/2014/main" xmlns="" id="{85F07516-404E-4E4B-99D3-C960677B51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EFB7B7C7-3F78-47EB-916F-0BED0A04DCCC}" type="slidenum">
              <a:rPr altLang="tr-TR" sz="1800" smtClean="0">
                <a:solidFill>
                  <a:srgbClr val="303D22"/>
                </a:solidFill>
                <a:latin typeface="Calibri" panose="020F0502020204030204" pitchFamily="34" charset="0"/>
              </a:rPr>
              <a:pPr fontAlgn="base">
                <a:spcBef>
                  <a:spcPct val="0"/>
                </a:spcBef>
                <a:spcAft>
                  <a:spcPct val="0"/>
                </a:spcAft>
              </a:pPr>
              <a:t>2</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D13D98C7-BE7A-4832-9C78-2DEFE7E23C62}"/>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DAB101D6-F943-4533-9EB6-DD2BC239A6AB}"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2</a:t>
            </a:fld>
            <a:endParaRPr lang="en-US">
              <a:solidFill>
                <a:srgbClr val="303D22"/>
              </a:solidFill>
              <a:latin typeface="Calibri" pitchFamily="34"/>
              <a:ea typeface="Microsoft YaHei" pitchFamily="2"/>
              <a:cs typeface="Lucida Sans" pitchFamily="2"/>
            </a:endParaRPr>
          </a:p>
        </p:txBody>
      </p:sp>
      <p:sp>
        <p:nvSpPr>
          <p:cNvPr id="3" name="Rectangle 6">
            <a:extLst>
              <a:ext uri="{FF2B5EF4-FFF2-40B4-BE49-F238E27FC236}">
                <a16:creationId xmlns:a16="http://schemas.microsoft.com/office/drawing/2014/main" xmlns="" id="{BA68B9DA-0F0A-4C46-BC0C-9F8E9552BA00}"/>
              </a:ext>
            </a:extLst>
          </p:cNvPr>
          <p:cNvSpPr/>
          <p:nvPr/>
        </p:nvSpPr>
        <p:spPr>
          <a:xfrm>
            <a:off x="4278313" y="10156825"/>
            <a:ext cx="3279775" cy="53340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4878C1CE-E68A-4C72-919F-3DA4DC02F4B2}"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2</a:t>
            </a:fld>
            <a:endParaRPr lang="en-US">
              <a:solidFill>
                <a:srgbClr val="303D22"/>
              </a:solidFill>
              <a:latin typeface="Calibri" pitchFamily="34"/>
              <a:ea typeface="Microsoft YaHei" pitchFamily="2"/>
              <a:cs typeface="Lucida Sans" pitchFamily="2"/>
            </a:endParaRPr>
          </a:p>
        </p:txBody>
      </p:sp>
      <p:sp>
        <p:nvSpPr>
          <p:cNvPr id="27653" name="Slayt Resmi Yer Tutucusu 2">
            <a:extLst>
              <a:ext uri="{FF2B5EF4-FFF2-40B4-BE49-F238E27FC236}">
                <a16:creationId xmlns:a16="http://schemas.microsoft.com/office/drawing/2014/main" xmlns="" id="{2D2151B5-2A49-4794-B34A-E0A25B2CEC2D}"/>
              </a:ext>
            </a:extLst>
          </p:cNvPr>
          <p:cNvSpPr>
            <a:spLocks noGrp="1" noRot="1" noChangeAspect="1" noTextEdit="1"/>
          </p:cNvSpPr>
          <p:nvPr>
            <p:ph type="sldImg"/>
          </p:nvPr>
        </p:nvSpPr>
        <p:spPr>
          <a:xfrm>
            <a:off x="215900" y="812800"/>
            <a:ext cx="7126288" cy="4008438"/>
          </a:xfrm>
          <a:solidFill>
            <a:srgbClr val="4472C4"/>
          </a:solidFill>
          <a:ln w="12600" cap="flat">
            <a:solidFill>
              <a:srgbClr val="2F528F"/>
            </a:solidFill>
            <a:miter lim="800000"/>
            <a:headEnd/>
            <a:tailEnd/>
          </a:ln>
        </p:spPr>
      </p:sp>
      <p:sp>
        <p:nvSpPr>
          <p:cNvPr id="27654" name="Not Yer Tutucusu 3">
            <a:extLst>
              <a:ext uri="{FF2B5EF4-FFF2-40B4-BE49-F238E27FC236}">
                <a16:creationId xmlns:a16="http://schemas.microsoft.com/office/drawing/2014/main" xmlns="" id="{3D59EC5D-AE03-4D01-A3FA-C1E8A77A171C}"/>
              </a:ext>
            </a:extLst>
          </p:cNvPr>
          <p:cNvSpPr txBox="1">
            <a:spLocks noGrp="1" noChangeArrowheads="1"/>
          </p:cNvSpPr>
          <p:nvPr>
            <p:ph type="body" sz="quarter"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6" name="Alt Bilgi Yer Tutucusu 8">
            <a:extLst>
              <a:ext uri="{FF2B5EF4-FFF2-40B4-BE49-F238E27FC236}">
                <a16:creationId xmlns:a16="http://schemas.microsoft.com/office/drawing/2014/main" xmlns="" id="{628EEC5E-54B1-4D7F-BEC3-BAE048E7D4A2}"/>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7" name="Üst Bilgi Yer Tutucusu 9">
            <a:extLst>
              <a:ext uri="{FF2B5EF4-FFF2-40B4-BE49-F238E27FC236}">
                <a16:creationId xmlns:a16="http://schemas.microsoft.com/office/drawing/2014/main" xmlns="" id="{C90C18E5-F3AE-4A70-96FE-E7BEC4A02A43}"/>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26370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Live-birth rates were no different</a:t>
            </a:r>
          </a:p>
          <a:p>
            <a:r>
              <a:rPr lang="en-US" dirty="0"/>
              <a:t>between groups, 22.8% (122/534) vs 23.8% (123/516), </a:t>
            </a:r>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21</a:t>
            </a:fld>
            <a:endParaRPr lang="tr-TR"/>
          </a:p>
        </p:txBody>
      </p:sp>
    </p:spTree>
    <p:extLst>
      <p:ext uri="{BB962C8B-B14F-4D97-AF65-F5344CB8AC3E}">
        <p14:creationId xmlns:p14="http://schemas.microsoft.com/office/powerpoint/2010/main" val="65268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yt Numarası Yer Tutucusu 7">
            <a:extLst>
              <a:ext uri="{FF2B5EF4-FFF2-40B4-BE49-F238E27FC236}">
                <a16:creationId xmlns:a16="http://schemas.microsoft.com/office/drawing/2014/main" xmlns="" id="{267C7D5B-DE37-4CD7-BB98-DD08F6AFAE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64C9DF4C-F6D1-41AD-8AD5-CF67B73C8A39}" type="slidenum">
              <a:rPr altLang="tr-TR" sz="1800" smtClean="0">
                <a:solidFill>
                  <a:srgbClr val="303D22"/>
                </a:solidFill>
                <a:latin typeface="Calibri" panose="020F0502020204030204" pitchFamily="34" charset="0"/>
              </a:rPr>
              <a:pPr fontAlgn="base">
                <a:spcBef>
                  <a:spcPct val="0"/>
                </a:spcBef>
                <a:spcAft>
                  <a:spcPct val="0"/>
                </a:spcAft>
              </a:pPr>
              <a:t>22</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F341D378-AD72-4734-BFAC-05C55F2ADEC8}"/>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E8CA2756-F64B-40E0-9236-453BEF77106B}"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22</a:t>
            </a:fld>
            <a:endParaRPr lang="en-US">
              <a:solidFill>
                <a:srgbClr val="303D22"/>
              </a:solidFill>
              <a:latin typeface="Calibri" pitchFamily="34"/>
              <a:ea typeface="Microsoft YaHei" pitchFamily="2"/>
              <a:cs typeface="Lucida Sans" pitchFamily="2"/>
            </a:endParaRPr>
          </a:p>
        </p:txBody>
      </p:sp>
      <p:sp>
        <p:nvSpPr>
          <p:cNvPr id="87044" name="Slayt Resmi Yer Tutucusu 1">
            <a:extLst>
              <a:ext uri="{FF2B5EF4-FFF2-40B4-BE49-F238E27FC236}">
                <a16:creationId xmlns:a16="http://schemas.microsoft.com/office/drawing/2014/main" xmlns="" id="{46D0B860-03D0-437B-B73B-6DB6EFE7817A}"/>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87045" name="Not Yer Tutucusu 2">
            <a:extLst>
              <a:ext uri="{FF2B5EF4-FFF2-40B4-BE49-F238E27FC236}">
                <a16:creationId xmlns:a16="http://schemas.microsoft.com/office/drawing/2014/main" xmlns="" id="{BBF611B3-1C3F-4708-8CA6-AD970728978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dirty="0">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E7ABD809-1362-467E-837F-8DA04608BD36}"/>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5095E456-5D6B-41BB-9E66-556F51B45B9D}"/>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1755191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ayt Numarası Yer Tutucusu 7">
            <a:extLst>
              <a:ext uri="{FF2B5EF4-FFF2-40B4-BE49-F238E27FC236}">
                <a16:creationId xmlns:a16="http://schemas.microsoft.com/office/drawing/2014/main" xmlns="" id="{D176B622-0545-4889-A481-4D6C978B9E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E7630A59-0A29-44B4-8D28-22611853B831}" type="slidenum">
              <a:rPr altLang="tr-TR" sz="1800" smtClean="0">
                <a:solidFill>
                  <a:srgbClr val="303D22"/>
                </a:solidFill>
                <a:latin typeface="Calibri" panose="020F0502020204030204" pitchFamily="34" charset="0"/>
              </a:rPr>
              <a:pPr fontAlgn="base">
                <a:spcBef>
                  <a:spcPct val="0"/>
                </a:spcBef>
                <a:spcAft>
                  <a:spcPct val="0"/>
                </a:spcAft>
              </a:pPr>
              <a:t>23</a:t>
            </a:fld>
            <a:endParaRPr altLang="tr-TR" sz="1800">
              <a:solidFill>
                <a:srgbClr val="303D22"/>
              </a:solidFill>
              <a:latin typeface="Calibri" panose="020F0502020204030204" pitchFamily="34" charset="0"/>
            </a:endParaRPr>
          </a:p>
        </p:txBody>
      </p:sp>
      <p:sp>
        <p:nvSpPr>
          <p:cNvPr id="89091" name="Slayt Resmi Yer Tutucusu 1">
            <a:extLst>
              <a:ext uri="{FF2B5EF4-FFF2-40B4-BE49-F238E27FC236}">
                <a16:creationId xmlns:a16="http://schemas.microsoft.com/office/drawing/2014/main" xmlns="" id="{ED446679-454F-41E4-ADD5-40946C165A0D}"/>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89092" name="Not Yer Tutucusu 2">
            <a:extLst>
              <a:ext uri="{FF2B5EF4-FFF2-40B4-BE49-F238E27FC236}">
                <a16:creationId xmlns:a16="http://schemas.microsoft.com/office/drawing/2014/main" xmlns="" id="{C364F7C6-0A78-4F4F-8A08-DB5FC644E97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285750" indent="-285750" eaLnBrk="1" hangingPunct="1">
              <a:spcBef>
                <a:spcPct val="0"/>
              </a:spcBef>
              <a:spcAft>
                <a:spcPts val="1000"/>
              </a:spcAft>
              <a:buClr>
                <a:srgbClr val="FFFFFF"/>
              </a:buClr>
              <a:buFontTx/>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Kanıtların kalitesi orta düzeyde, </a:t>
            </a:r>
            <a:r>
              <a:rPr altLang="tr-TR" sz="1800" dirty="0" err="1">
                <a:solidFill>
                  <a:srgbClr val="FFFFFF"/>
                </a:solidFill>
                <a:latin typeface="Calibri" panose="020F0502020204030204" pitchFamily="34" charset="0"/>
                <a:ea typeface="Microsoft YaHei" panose="020B0503020204020204" pitchFamily="34" charset="-122"/>
                <a:cs typeface="Lucida Sans" panose="020B0602030504020204" pitchFamily="34" charset="0"/>
              </a:rPr>
              <a:t>limitasyonlar</a:t>
            </a: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 çalışma yöntemlerinin yetersiz raporlanmasıydı.</a:t>
            </a:r>
          </a:p>
          <a:p>
            <a:pPr marL="285750" indent="-285750" eaLnBrk="1" hangingPunct="1">
              <a:spcBef>
                <a:spcPct val="0"/>
              </a:spcBef>
              <a:spcAft>
                <a:spcPts val="1000"/>
              </a:spcAft>
              <a:buClr>
                <a:srgbClr val="FFFFFF"/>
              </a:buClr>
              <a:buFontTx/>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Çalışmanın </a:t>
            </a:r>
            <a:r>
              <a:rPr altLang="tr-TR" sz="1800" dirty="0" err="1">
                <a:solidFill>
                  <a:srgbClr val="FFFFFF"/>
                </a:solidFill>
                <a:latin typeface="Calibri" panose="020F0502020204030204" pitchFamily="34" charset="0"/>
                <a:ea typeface="Microsoft YaHei" panose="020B0503020204020204" pitchFamily="34" charset="-122"/>
                <a:cs typeface="Lucida Sans" panose="020B0602030504020204" pitchFamily="34" charset="0"/>
              </a:rPr>
              <a:t>Primer</a:t>
            </a: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 </a:t>
            </a:r>
            <a:r>
              <a:rPr altLang="tr-TR" sz="1800" dirty="0" err="1">
                <a:solidFill>
                  <a:srgbClr val="FFFFFF"/>
                </a:solidFill>
                <a:latin typeface="Calibri" panose="020F0502020204030204" pitchFamily="34" charset="0"/>
                <a:ea typeface="Microsoft YaHei" panose="020B0503020204020204" pitchFamily="34" charset="-122"/>
                <a:cs typeface="Lucida Sans" panose="020B0602030504020204" pitchFamily="34" charset="0"/>
              </a:rPr>
              <a:t>outcome</a:t>
            </a: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 </a:t>
            </a:r>
            <a:r>
              <a:rPr altLang="tr-TR" sz="1800" dirty="0" err="1">
                <a:solidFill>
                  <a:srgbClr val="FFFFFF"/>
                </a:solidFill>
                <a:latin typeface="Calibri" panose="020F0502020204030204" pitchFamily="34" charset="0"/>
                <a:ea typeface="Microsoft YaHei" panose="020B0503020204020204" pitchFamily="34" charset="-122"/>
                <a:cs typeface="Lucida Sans" panose="020B0602030504020204" pitchFamily="34" charset="0"/>
              </a:rPr>
              <a:t>ları</a:t>
            </a:r>
            <a:r>
              <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rPr>
              <a:t>: 	1-CANLI DOĞUM ORANLARI 		 2-OHSS ORANLARI</a:t>
            </a:r>
          </a:p>
          <a:p>
            <a:pPr marL="914400" lvl="2" indent="0" eaLnBrk="1" hangingPunct="1">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r>
              <a:rPr lang="tr-TR" altLang="tr-TR" sz="1800" dirty="0">
                <a:solidFill>
                  <a:srgbClr val="FFFFFF"/>
                </a:solidFill>
              </a:rPr>
              <a:t>  </a:t>
            </a:r>
            <a:r>
              <a:rPr lang="tr-TR" altLang="tr-TR" sz="1800" dirty="0" err="1">
                <a:solidFill>
                  <a:srgbClr val="FFFFFF"/>
                </a:solidFill>
              </a:rPr>
              <a:t>Sekonder</a:t>
            </a:r>
            <a:r>
              <a:rPr lang="tr-TR" altLang="tr-TR" sz="1800" dirty="0">
                <a:solidFill>
                  <a:srgbClr val="FFFFFF"/>
                </a:solidFill>
              </a:rPr>
              <a:t> </a:t>
            </a:r>
            <a:r>
              <a:rPr lang="tr-TR" altLang="tr-TR" sz="1800" dirty="0" err="1">
                <a:solidFill>
                  <a:srgbClr val="FFFFFF"/>
                </a:solidFill>
              </a:rPr>
              <a:t>outcome</a:t>
            </a:r>
            <a:r>
              <a:rPr lang="tr-TR" altLang="tr-TR" sz="1800" dirty="0">
                <a:solidFill>
                  <a:srgbClr val="FFFFFF"/>
                </a:solidFill>
              </a:rPr>
              <a:t> </a:t>
            </a:r>
            <a:r>
              <a:rPr lang="tr-TR" altLang="tr-TR" sz="1800" dirty="0" err="1">
                <a:solidFill>
                  <a:srgbClr val="FFFFFF"/>
                </a:solidFill>
              </a:rPr>
              <a:t>lar</a:t>
            </a:r>
            <a:r>
              <a:rPr lang="tr-TR" altLang="tr-TR" sz="1800" dirty="0">
                <a:solidFill>
                  <a:srgbClr val="FFFFFF"/>
                </a:solidFill>
              </a:rPr>
              <a:t>:	1-GEBELİK KAYIPLARI ORANLARI	 3-SİKLUS İPTALİ ORANLARI     </a:t>
            </a:r>
          </a:p>
          <a:p>
            <a:pPr marL="914400" lvl="2" indent="0" eaLnBrk="1" hangingPunct="1">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endParaRPr lang="tr-TR" altLang="tr-TR" sz="1800" dirty="0">
              <a:solidFill>
                <a:srgbClr val="FFFFFF"/>
              </a:solidFill>
            </a:endParaRPr>
          </a:p>
          <a:p>
            <a:pPr marL="914400" lvl="2" indent="0" eaLnBrk="1" hangingPunct="1">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r>
              <a:rPr lang="tr-TR" altLang="tr-TR" sz="1800" dirty="0">
                <a:solidFill>
                  <a:srgbClr val="FFFFFF"/>
                </a:solidFill>
              </a:rPr>
              <a:t>      						                                                                                  </a:t>
            </a:r>
          </a:p>
          <a:p>
            <a:pPr lvl="4" eaLnBrk="1" hangingPunct="1">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endParaRPr lang="tr-TR" altLang="tr-TR" sz="1800" dirty="0">
              <a:solidFill>
                <a:srgbClr val="FFFFFF"/>
              </a:solidFill>
            </a:endParaRPr>
          </a:p>
          <a:p>
            <a:pPr marL="285750" indent="-285750" eaLnBrk="1" hangingPunct="1">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endParaRPr altLang="tr-TR" sz="1800" dirty="0">
              <a:solidFill>
                <a:srgbClr val="FFFFFF"/>
              </a:solidFill>
              <a:latin typeface="Calibri" panose="020F0502020204030204" pitchFamily="34" charset="0"/>
              <a:ea typeface="Microsoft YaHei" panose="020B0503020204020204" pitchFamily="34" charset="-122"/>
              <a:cs typeface="Lucida Sans" panose="020B0602030504020204" pitchFamily="34" charset="0"/>
            </a:endParaRPr>
          </a:p>
          <a:p>
            <a:pPr marL="285750" indent="-285750" eaLnBrk="1">
              <a:spcBef>
                <a:spcPts val="450"/>
              </a:spcBef>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pPr>
            <a:endParaRPr altLang="tr-TR" sz="1200" dirty="0">
              <a:solidFill>
                <a:srgbClr val="000000"/>
              </a:solidFill>
              <a:latin typeface="Times New Roman" panose="02020603050405020304" pitchFamily="18" charset="0"/>
              <a:ea typeface="Microsoft YaHei" panose="020B0503020204020204" pitchFamily="34" charset="-122"/>
              <a:cs typeface="Lucida Sans" panose="020B0602030504020204" pitchFamily="34" charset="0"/>
            </a:endParaRPr>
          </a:p>
        </p:txBody>
      </p:sp>
      <p:sp>
        <p:nvSpPr>
          <p:cNvPr id="4" name="Slayt Numarası Yer Tutucusu 3">
            <a:extLst>
              <a:ext uri="{FF2B5EF4-FFF2-40B4-BE49-F238E27FC236}">
                <a16:creationId xmlns:a16="http://schemas.microsoft.com/office/drawing/2014/main" xmlns="" id="{E728FABC-5087-4281-A2A0-48EB5261D394}"/>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0DAAA92E-0F41-4174-8DAF-B5893B9BF185}"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23</a:t>
            </a:fld>
            <a:endParaRPr lang="en-US">
              <a:solidFill>
                <a:srgbClr val="303D22"/>
              </a:solidFill>
              <a:latin typeface="Calibri" pitchFamily="34"/>
              <a:ea typeface="Microsoft YaHei" pitchFamily="2"/>
              <a:cs typeface="Lucida Sans" pitchFamily="2"/>
            </a:endParaRPr>
          </a:p>
        </p:txBody>
      </p:sp>
      <p:sp>
        <p:nvSpPr>
          <p:cNvPr id="5" name="Alt Bilgi Yer Tutucusu 4">
            <a:extLst>
              <a:ext uri="{FF2B5EF4-FFF2-40B4-BE49-F238E27FC236}">
                <a16:creationId xmlns:a16="http://schemas.microsoft.com/office/drawing/2014/main" xmlns="" id="{C8AA2129-005E-4AF1-BA37-FD098FE88BE3}"/>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5">
            <a:extLst>
              <a:ext uri="{FF2B5EF4-FFF2-40B4-BE49-F238E27FC236}">
                <a16:creationId xmlns:a16="http://schemas.microsoft.com/office/drawing/2014/main" xmlns="" id="{2B691B59-55E8-4B67-AA48-0C8B633B5109}"/>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4125322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ayt Numarası Yer Tutucusu 7">
            <a:extLst>
              <a:ext uri="{FF2B5EF4-FFF2-40B4-BE49-F238E27FC236}">
                <a16:creationId xmlns:a16="http://schemas.microsoft.com/office/drawing/2014/main" xmlns="" id="{89BC60F8-300F-4DCB-9A26-82BDAC5FAB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29D68DCA-417A-49EE-9B0D-A191E7FF8ED2}" type="slidenum">
              <a:rPr altLang="tr-TR" sz="1800" smtClean="0">
                <a:solidFill>
                  <a:srgbClr val="303D22"/>
                </a:solidFill>
                <a:latin typeface="Calibri" panose="020F0502020204030204" pitchFamily="34" charset="0"/>
              </a:rPr>
              <a:pPr fontAlgn="base">
                <a:spcBef>
                  <a:spcPct val="0"/>
                </a:spcBef>
                <a:spcAft>
                  <a:spcPct val="0"/>
                </a:spcAft>
              </a:pPr>
              <a:t>24</a:t>
            </a:fld>
            <a:endParaRPr altLang="tr-TR" sz="1800">
              <a:solidFill>
                <a:srgbClr val="303D22"/>
              </a:solidFill>
              <a:latin typeface="Calibri" panose="020F0502020204030204" pitchFamily="34" charset="0"/>
            </a:endParaRPr>
          </a:p>
        </p:txBody>
      </p:sp>
      <p:sp>
        <p:nvSpPr>
          <p:cNvPr id="91139" name="Slayt Resmi Yer Tutucusu 1">
            <a:extLst>
              <a:ext uri="{FF2B5EF4-FFF2-40B4-BE49-F238E27FC236}">
                <a16:creationId xmlns:a16="http://schemas.microsoft.com/office/drawing/2014/main" xmlns="" id="{1E88F614-4D30-4CD4-A35B-2E5E4F5DAA04}"/>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91140" name="Not Yer Tutucusu 2">
            <a:extLst>
              <a:ext uri="{FF2B5EF4-FFF2-40B4-BE49-F238E27FC236}">
                <a16:creationId xmlns:a16="http://schemas.microsoft.com/office/drawing/2014/main" xmlns="" id="{D0117C0C-F70A-4470-A285-10F46FBF8E1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Tree>
    <p:extLst>
      <p:ext uri="{BB962C8B-B14F-4D97-AF65-F5344CB8AC3E}">
        <p14:creationId xmlns:p14="http://schemas.microsoft.com/office/powerpoint/2010/main" val="1234368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Numarası Yer Tutucusu 7">
            <a:extLst>
              <a:ext uri="{FF2B5EF4-FFF2-40B4-BE49-F238E27FC236}">
                <a16:creationId xmlns:a16="http://schemas.microsoft.com/office/drawing/2014/main" xmlns="" id="{89F3781A-555A-45DA-ADC0-4F709491FF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900DF96C-375F-447D-91CA-17E108170A66}" type="slidenum">
              <a:rPr altLang="tr-TR" sz="1800" smtClean="0">
                <a:solidFill>
                  <a:srgbClr val="303D22"/>
                </a:solidFill>
                <a:latin typeface="Calibri" panose="020F0502020204030204" pitchFamily="34" charset="0"/>
              </a:rPr>
              <a:pPr fontAlgn="base">
                <a:spcBef>
                  <a:spcPct val="0"/>
                </a:spcBef>
                <a:spcAft>
                  <a:spcPct val="0"/>
                </a:spcAft>
              </a:pPr>
              <a:t>25</a:t>
            </a:fld>
            <a:endParaRPr altLang="tr-TR" sz="1800">
              <a:solidFill>
                <a:srgbClr val="303D22"/>
              </a:solidFill>
              <a:latin typeface="Calibri" panose="020F0502020204030204" pitchFamily="34" charset="0"/>
            </a:endParaRPr>
          </a:p>
        </p:txBody>
      </p:sp>
      <p:sp>
        <p:nvSpPr>
          <p:cNvPr id="97283" name="Slayt Resmi Yer Tutucusu 1">
            <a:extLst>
              <a:ext uri="{FF2B5EF4-FFF2-40B4-BE49-F238E27FC236}">
                <a16:creationId xmlns:a16="http://schemas.microsoft.com/office/drawing/2014/main" xmlns="" id="{976FD437-0F16-42BD-8892-216A52A8B706}"/>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3" name="Not Yer Tutucusu 2">
            <a:extLst>
              <a:ext uri="{FF2B5EF4-FFF2-40B4-BE49-F238E27FC236}">
                <a16:creationId xmlns:a16="http://schemas.microsoft.com/office/drawing/2014/main" xmlns="" id="{ACE104DC-15DF-461C-868E-A4B82CE7D4F0}"/>
              </a:ext>
            </a:extLst>
          </p:cNvPr>
          <p:cNvSpPr txBox="1">
            <a:spLocks noGrp="1"/>
          </p:cNvSpPr>
          <p:nvPr>
            <p:ph type="body" sz="quarter" idx="1"/>
          </p:nvPr>
        </p:nvSpPr>
        <p:spPr/>
        <p:txBody>
          <a:bodyPr/>
          <a:lstStyle/>
          <a:p>
            <a:pPr marL="0" indent="0" eaLnBrk="1" fontAlgn="auto">
              <a:spcBef>
                <a:spcPts val="451"/>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1200" kern="0">
                <a:solidFill>
                  <a:srgbClr val="000000"/>
                </a:solidFill>
                <a:latin typeface="Times New Roman" pitchFamily="18"/>
              </a:rPr>
              <a:t>FERTILITY AND STERILITY VOL. 78, NO. 1, JULY 2002 Copyright ©2002 American Society for Reproductive Medicine Published by Elsevier Science Inc. Printed on acid-free paper in U.S.A.</a:t>
            </a:r>
            <a:r>
              <a:rPr sz="1200" kern="0">
                <a:solidFill>
                  <a:srgbClr val="000000"/>
                </a:solidFill>
                <a:latin typeface="Times New Roman" pitchFamily="18"/>
              </a:rPr>
              <a:t> Monika Weigert, M.D., Ursula Krischker, M.D., Michaela Po¨ hl, M.D., Gunda Poschalko, M.D., Christoph Kindermann, M.D., and Wilfried Feichtinger, M.D</a:t>
            </a:r>
          </a:p>
        </p:txBody>
      </p:sp>
      <p:sp>
        <p:nvSpPr>
          <p:cNvPr id="4" name="Slayt Numarası Yer Tutucusu 3">
            <a:extLst>
              <a:ext uri="{FF2B5EF4-FFF2-40B4-BE49-F238E27FC236}">
                <a16:creationId xmlns:a16="http://schemas.microsoft.com/office/drawing/2014/main" xmlns="" id="{FE000B0E-EDD9-4725-80A6-ED6686602AD0}"/>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57817FD1-5420-4618-951A-FBCDA12630AD}"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25</a:t>
            </a:fld>
            <a:endParaRPr lang="en-US">
              <a:solidFill>
                <a:srgbClr val="303D22"/>
              </a:solidFill>
              <a:latin typeface="Calibri" pitchFamily="34"/>
              <a:ea typeface="Microsoft YaHei" pitchFamily="2"/>
              <a:cs typeface="Lucida Sans" pitchFamily="2"/>
            </a:endParaRPr>
          </a:p>
        </p:txBody>
      </p:sp>
    </p:spTree>
    <p:extLst>
      <p:ext uri="{BB962C8B-B14F-4D97-AF65-F5344CB8AC3E}">
        <p14:creationId xmlns:p14="http://schemas.microsoft.com/office/powerpoint/2010/main" val="3002478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a:extLst>
              <a:ext uri="{FF2B5EF4-FFF2-40B4-BE49-F238E27FC236}">
                <a16:creationId xmlns:a16="http://schemas.microsoft.com/office/drawing/2014/main" xmlns="" id="{12AA65BA-2725-49DD-AE08-9174D4F9F8E2}"/>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74DEFCA-67BE-4224-9527-81D926C9A202}" type="slidenum">
              <a:rPr kumimoji="0" lang="tr-T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tr-T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ayt Resmi Yer Tutucusu 1">
            <a:extLst>
              <a:ext uri="{FF2B5EF4-FFF2-40B4-BE49-F238E27FC236}">
                <a16:creationId xmlns:a16="http://schemas.microsoft.com/office/drawing/2014/main" xmlns="" id="{AE1CFE30-B676-47CD-9F7A-AE8494F2164B}"/>
              </a:ext>
            </a:extLst>
          </p:cNvPr>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prstDash val="solid"/>
          </a:ln>
        </p:spPr>
      </p:sp>
      <p:sp>
        <p:nvSpPr>
          <p:cNvPr id="3" name="Not Yer Tutucusu 2">
            <a:extLst>
              <a:ext uri="{FF2B5EF4-FFF2-40B4-BE49-F238E27FC236}">
                <a16:creationId xmlns:a16="http://schemas.microsoft.com/office/drawing/2014/main" xmlns="" id="{E4377830-60DD-442F-8F82-4B93A2C3418A}"/>
              </a:ext>
            </a:extLst>
          </p:cNvPr>
          <p:cNvSpPr txBox="1">
            <a:spLocks noGrp="1"/>
          </p:cNvSpPr>
          <p:nvPr>
            <p:ph type="body" sz="quarter" idx="1"/>
          </p:nvPr>
        </p:nvSpPr>
        <p:spPr>
          <a:xfrm>
            <a:off x="1169640" y="5086800"/>
            <a:ext cx="5226480" cy="4107600"/>
          </a:xfrm>
        </p:spPr>
        <p:txBody>
          <a:bodyPr>
            <a:spAutoFit/>
          </a:bodyPr>
          <a:lstStyle/>
          <a:p>
            <a:endParaRPr lang="tr-TR" sz="2400">
              <a:solidFill>
                <a:srgbClr val="000000"/>
              </a:solidFill>
              <a:latin typeface="Thorndale" pitchFamily="18"/>
              <a:cs typeface="Tahoma" pitchFamily="2"/>
            </a:endParaRPr>
          </a:p>
        </p:txBody>
      </p:sp>
    </p:spTree>
    <p:extLst>
      <p:ext uri="{BB962C8B-B14F-4D97-AF65-F5344CB8AC3E}">
        <p14:creationId xmlns:p14="http://schemas.microsoft.com/office/powerpoint/2010/main" val="2116345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a:extLst>
              <a:ext uri="{FF2B5EF4-FFF2-40B4-BE49-F238E27FC236}">
                <a16:creationId xmlns:a16="http://schemas.microsoft.com/office/drawing/2014/main" xmlns="" id="{79A8D0DD-7203-4890-8CB9-20E10C258CDF}"/>
              </a:ext>
            </a:extLst>
          </p:cNvPr>
          <p:cNvSpPr txBox="1">
            <a:spLocks noGrp="1"/>
          </p:cNvSpPr>
          <p:nvPr>
            <p:ph type="sldNum" sz="quarter" idx="5"/>
          </p:nvPr>
        </p:nvSpPr>
        <p:spPr>
          <a:ln/>
        </p:spPr>
        <p:txBody>
          <a:bodyPr lIns="0" tIns="0" rIns="0" bIns="0" anchor="b" anchorCtr="0">
            <a:noAutofit/>
          </a:bodyPr>
          <a:lstStyle/>
          <a:p>
            <a:pPr lvl="0"/>
            <a:fld id="{82984B8A-7463-4469-8F83-33A85934851B}" type="slidenum">
              <a:t>27</a:t>
            </a:fld>
            <a:endParaRPr lang="tr-TR"/>
          </a:p>
        </p:txBody>
      </p:sp>
      <p:sp>
        <p:nvSpPr>
          <p:cNvPr id="2" name="Slayt Resmi Yer Tutucusu 1">
            <a:extLst>
              <a:ext uri="{FF2B5EF4-FFF2-40B4-BE49-F238E27FC236}">
                <a16:creationId xmlns:a16="http://schemas.microsoft.com/office/drawing/2014/main" xmlns="" id="{3C62AA2A-81D3-4C87-84BD-F5A2A6215DA7}"/>
              </a:ext>
            </a:extLst>
          </p:cNvPr>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prstDash val="solid"/>
          </a:ln>
        </p:spPr>
      </p:sp>
      <p:sp>
        <p:nvSpPr>
          <p:cNvPr id="3" name="Not Yer Tutucusu 2">
            <a:extLst>
              <a:ext uri="{FF2B5EF4-FFF2-40B4-BE49-F238E27FC236}">
                <a16:creationId xmlns:a16="http://schemas.microsoft.com/office/drawing/2014/main" xmlns="" id="{647FA560-963B-43AA-B912-A68CFAA8A1AC}"/>
              </a:ext>
            </a:extLst>
          </p:cNvPr>
          <p:cNvSpPr txBox="1">
            <a:spLocks noGrp="1"/>
          </p:cNvSpPr>
          <p:nvPr>
            <p:ph type="body" sz="quarter" idx="1"/>
          </p:nvPr>
        </p:nvSpPr>
        <p:spPr>
          <a:xfrm>
            <a:off x="1169640" y="5086800"/>
            <a:ext cx="5226480" cy="4107600"/>
          </a:xfrm>
        </p:spPr>
        <p:txBody>
          <a:bodyPr/>
          <a:lstStyle/>
          <a:p>
            <a:endParaRPr lang="tr-TR" sz="2400">
              <a:solidFill>
                <a:srgbClr val="000000"/>
              </a:solidFill>
              <a:latin typeface="Thorndale" pitchFamily="18"/>
              <a:cs typeface="Tahoma" pitchFamily="2"/>
            </a:endParaRPr>
          </a:p>
        </p:txBody>
      </p:sp>
    </p:spTree>
    <p:extLst>
      <p:ext uri="{BB962C8B-B14F-4D97-AF65-F5344CB8AC3E}">
        <p14:creationId xmlns:p14="http://schemas.microsoft.com/office/powerpoint/2010/main" val="3068597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98F7341D-2949-4454-ABD4-4E11EDEEF3FF}" type="slidenum">
              <a:t>32</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761354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BEBB2872-980A-4A7B-A9EB-B75AC9380EE3}" type="slidenum">
              <a:t>33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dirty="0"/>
          </a:p>
        </p:txBody>
      </p:sp>
    </p:spTree>
    <p:extLst>
      <p:ext uri="{BB962C8B-B14F-4D97-AF65-F5344CB8AC3E}">
        <p14:creationId xmlns:p14="http://schemas.microsoft.com/office/powerpoint/2010/main" val="838376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57B4604D-E6C8-4256-A450-D003C6ABB29F}" type="slidenum">
              <a:t>34</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87504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83CB0C47-2E36-42D6-BA65-7ECFADDF760B}" type="slidenum">
              <a:t>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433311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36</a:t>
            </a:fld>
            <a:endParaRPr lang="tr-TR"/>
          </a:p>
        </p:txBody>
      </p:sp>
    </p:spTree>
    <p:extLst>
      <p:ext uri="{BB962C8B-B14F-4D97-AF65-F5344CB8AC3E}">
        <p14:creationId xmlns:p14="http://schemas.microsoft.com/office/powerpoint/2010/main" val="131113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37</a:t>
            </a:fld>
            <a:endParaRPr lang="tr-TR"/>
          </a:p>
        </p:txBody>
      </p:sp>
    </p:spTree>
    <p:extLst>
      <p:ext uri="{BB962C8B-B14F-4D97-AF65-F5344CB8AC3E}">
        <p14:creationId xmlns:p14="http://schemas.microsoft.com/office/powerpoint/2010/main" val="3135062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Cochrane</a:t>
            </a:r>
            <a:r>
              <a:rPr lang="tr-TR" dirty="0"/>
              <a:t> DATA </a:t>
            </a:r>
          </a:p>
          <a:p>
            <a:endParaRPr lang="tr-TR" dirty="0"/>
          </a:p>
          <a:p>
            <a:r>
              <a:rPr lang="tr-TR" dirty="0"/>
              <a:t>17 RCT çalışma incelendi</a:t>
            </a:r>
          </a:p>
          <a:p>
            <a:r>
              <a:rPr lang="tr-TR" dirty="0"/>
              <a:t>N= 1847</a:t>
            </a:r>
          </a:p>
          <a:p>
            <a:r>
              <a:rPr lang="tr-TR" dirty="0" err="1"/>
              <a:t>GnRH</a:t>
            </a:r>
            <a:r>
              <a:rPr lang="tr-TR" dirty="0"/>
              <a:t> </a:t>
            </a:r>
            <a:r>
              <a:rPr lang="tr-TR" dirty="0" err="1"/>
              <a:t>agonist</a:t>
            </a:r>
            <a:r>
              <a:rPr lang="tr-TR" dirty="0"/>
              <a:t> ile HCG </a:t>
            </a:r>
            <a:r>
              <a:rPr lang="tr-TR" dirty="0" err="1"/>
              <a:t>trigger</a:t>
            </a:r>
            <a:r>
              <a:rPr lang="tr-TR" dirty="0"/>
              <a:t> karşılaştırıldı.</a:t>
            </a:r>
          </a:p>
          <a:p>
            <a:r>
              <a:rPr lang="tr-TR" b="1" dirty="0">
                <a:solidFill>
                  <a:srgbClr val="FF0000"/>
                </a:solidFill>
              </a:rPr>
              <a:t>Sonuç:</a:t>
            </a:r>
          </a:p>
          <a:p>
            <a:r>
              <a:rPr lang="tr-TR" b="1" dirty="0"/>
              <a:t>1</a:t>
            </a:r>
            <a:r>
              <a:rPr lang="tr-TR" dirty="0"/>
              <a:t>.   Taze </a:t>
            </a:r>
            <a:r>
              <a:rPr lang="tr-TR" dirty="0" err="1"/>
              <a:t>otolog</a:t>
            </a:r>
            <a:r>
              <a:rPr lang="tr-TR" dirty="0"/>
              <a:t> </a:t>
            </a:r>
            <a:r>
              <a:rPr lang="tr-TR" dirty="0" err="1"/>
              <a:t>sikluslarda</a:t>
            </a:r>
            <a:r>
              <a:rPr lang="tr-TR" dirty="0"/>
              <a:t> </a:t>
            </a:r>
            <a:r>
              <a:rPr lang="tr-TR" dirty="0" err="1"/>
              <a:t>GnRH</a:t>
            </a:r>
            <a:r>
              <a:rPr lang="tr-TR" dirty="0"/>
              <a:t> </a:t>
            </a:r>
            <a:r>
              <a:rPr lang="tr-TR" dirty="0" err="1"/>
              <a:t>agonist</a:t>
            </a:r>
            <a:r>
              <a:rPr lang="tr-TR" dirty="0"/>
              <a:t> ile </a:t>
            </a:r>
            <a:r>
              <a:rPr lang="tr-TR" dirty="0" err="1"/>
              <a:t>trigger</a:t>
            </a:r>
            <a:r>
              <a:rPr lang="tr-TR" dirty="0"/>
              <a:t> yapmak OHSS riskini azaltıyor. </a:t>
            </a:r>
            <a:r>
              <a:rPr lang="en-US" b="1" dirty="0"/>
              <a:t>(OR 0.15</a:t>
            </a:r>
            <a:r>
              <a:rPr lang="en-US" dirty="0"/>
              <a:t>, 95% CI 0.05–0.47; eight RCTs, 989 women, moderate-quality evidence)</a:t>
            </a:r>
            <a:endParaRPr lang="tr-TR" dirty="0"/>
          </a:p>
          <a:p>
            <a:pPr marL="0" indent="0">
              <a:buNone/>
            </a:pPr>
            <a:r>
              <a:rPr lang="tr-TR" b="1" dirty="0"/>
              <a:t>2.</a:t>
            </a:r>
            <a:r>
              <a:rPr lang="tr-TR" dirty="0"/>
              <a:t>Donör </a:t>
            </a:r>
            <a:r>
              <a:rPr lang="tr-TR" dirty="0" err="1"/>
              <a:t>sikluslarında</a:t>
            </a:r>
            <a:r>
              <a:rPr lang="tr-TR" dirty="0"/>
              <a:t> da durum benzer.. </a:t>
            </a:r>
            <a:r>
              <a:rPr lang="fr-FR" dirty="0"/>
              <a:t>(</a:t>
            </a:r>
            <a:r>
              <a:rPr lang="fr-FR" b="1" dirty="0"/>
              <a:t>OR 0.05</a:t>
            </a:r>
            <a:r>
              <a:rPr lang="fr-FR" dirty="0"/>
              <a:t>, 95% CI 0.01–</a:t>
            </a:r>
            <a:r>
              <a:rPr lang="en-US" dirty="0"/>
              <a:t>0.28; three RCTs, 374 women)</a:t>
            </a:r>
            <a:endParaRPr lang="tr-TR" dirty="0"/>
          </a:p>
          <a:p>
            <a:pPr marL="0" indent="0">
              <a:buNone/>
            </a:pPr>
            <a:r>
              <a:rPr lang="tr-TR" b="1" dirty="0"/>
              <a:t>3. Araştırmacılar şunu da gösterdi: </a:t>
            </a:r>
            <a:r>
              <a:rPr lang="tr-TR" b="0" dirty="0" err="1"/>
              <a:t>Fresh</a:t>
            </a:r>
            <a:r>
              <a:rPr lang="tr-TR" b="0" dirty="0"/>
              <a:t> </a:t>
            </a:r>
            <a:r>
              <a:rPr lang="tr-TR" b="0" dirty="0" err="1"/>
              <a:t>Otolog</a:t>
            </a:r>
            <a:r>
              <a:rPr lang="tr-TR" b="0" dirty="0"/>
              <a:t> </a:t>
            </a:r>
            <a:r>
              <a:rPr lang="tr-TR" b="0" dirty="0" err="1"/>
              <a:t>sikluslardaki</a:t>
            </a:r>
            <a:r>
              <a:rPr lang="tr-TR" b="0" dirty="0"/>
              <a:t> </a:t>
            </a:r>
            <a:r>
              <a:rPr lang="tr-TR" b="0" dirty="0" err="1"/>
              <a:t>Agonist</a:t>
            </a:r>
            <a:r>
              <a:rPr lang="tr-TR" b="0" dirty="0"/>
              <a:t> grupta daha </a:t>
            </a:r>
            <a:r>
              <a:rPr lang="tr-TR" b="1" dirty="0"/>
              <a:t>düşük canlı doğum oranları </a:t>
            </a:r>
            <a:r>
              <a:rPr lang="tr-TR" b="0" dirty="0"/>
              <a:t>vardı.</a:t>
            </a:r>
            <a:r>
              <a:rPr lang="en-US" b="0" dirty="0"/>
              <a:t> (</a:t>
            </a:r>
            <a:r>
              <a:rPr lang="en-US" b="1" dirty="0"/>
              <a:t>OR 0.47</a:t>
            </a:r>
            <a:r>
              <a:rPr lang="en-US" b="0" dirty="0"/>
              <a:t>, 95% CI 0.31–0.70; five</a:t>
            </a:r>
            <a:r>
              <a:rPr lang="tr-TR" b="0" dirty="0"/>
              <a:t> </a:t>
            </a:r>
            <a:r>
              <a:rPr lang="en-US" b="0" dirty="0"/>
              <a:t>RCTs, 532 women, moderate-quality evidence)</a:t>
            </a:r>
            <a:endParaRPr lang="tr-TR" b="1" dirty="0"/>
          </a:p>
          <a:p>
            <a:pPr marL="457200" indent="-457200">
              <a:buAutoNum type="arabicPeriod" startAt="2"/>
            </a:pPr>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40</a:t>
            </a:fld>
            <a:endParaRPr lang="tr-TR"/>
          </a:p>
        </p:txBody>
      </p:sp>
    </p:spTree>
    <p:extLst>
      <p:ext uri="{BB962C8B-B14F-4D97-AF65-F5344CB8AC3E}">
        <p14:creationId xmlns:p14="http://schemas.microsoft.com/office/powerpoint/2010/main" val="1899570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73A466D2-FE57-467D-B7FD-37D84A3A8401}" type="slidenum">
              <a:t>41</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609765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C4CB46E3-AB04-4E8F-B4CC-175438F6E961}" type="slidenum">
              <a:t>43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214426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818AFCCC-BDE6-460E-B629-28918BB2A1F4}" type="slidenum">
              <a:t>44</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658939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1B42EAB8-84F8-49E9-AAB8-8B3E6A35E49D}" type="slidenum">
              <a:t>45</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46331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D3213BE7-2C08-4B86-8DD1-B97C5E7FC513}" type="slidenum">
              <a:t>46</a:t>
            </a:fld>
            <a:endParaRPr lang="x-none"/>
          </a:p>
        </p:txBody>
      </p:sp>
      <p:sp>
        <p:nvSpPr>
          <p:cNvPr id="2" name="Slayt Görüntüsü Yer Tutucusu 1"/>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de-DE" sz="2810">
              <a:ea typeface="Microsoft YaHei" pitchFamily="2"/>
            </a:endParaRPr>
          </a:p>
        </p:txBody>
      </p:sp>
    </p:spTree>
    <p:extLst>
      <p:ext uri="{BB962C8B-B14F-4D97-AF65-F5344CB8AC3E}">
        <p14:creationId xmlns:p14="http://schemas.microsoft.com/office/powerpoint/2010/main" val="1030764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219ACC08-4374-4DE7-9DF9-8FDF1B73B600}" type="slidenum">
              <a:t>47</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368575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687C85DE-603A-44BB-BE83-CE1A5A4E81AD}" type="slidenum">
              <a:t>48</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66238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599612D2-0C16-4205-A0CE-959D33336651}" type="slidenum">
              <a:t>4</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776254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7B6D7569-CDD1-485C-88C2-0CFEF0FCDAC4}" type="slidenum">
              <a:t>49</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312372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45379435-CEAC-443C-BBA2-E99EFA47BB5F}" type="slidenum">
              <a:t>50</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438461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CEE6C6CD-4025-4845-9944-969BDA1E53B5}" type="slidenum">
              <a:t>51</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6151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A68F1658-1985-4E14-89F7-B0254DB890E3}" type="slidenum">
              <a:t>52</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292826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198FB823-F2C3-4EC2-A64A-93FD437B3D6D}" type="slidenum">
              <a:t>53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089012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3EC52BE0-30EB-4391-8531-255E37EB5D4F}" type="slidenum">
              <a:t>54</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482934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3C952F0A-160F-4789-AA33-8AA3471EB60B}" type="slidenum">
              <a:t>55</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4157288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BFD2C7E2-E950-42D6-92D0-766B23E3E9CD}" type="slidenum">
              <a:rPr lang="tr-TR" smtClean="0"/>
              <a:pPr>
                <a:defRPr/>
              </a:pPr>
              <a:t>56</a:t>
            </a:fld>
            <a:endParaRPr lang="tr-TR"/>
          </a:p>
        </p:txBody>
      </p:sp>
    </p:spTree>
    <p:extLst>
      <p:ext uri="{BB962C8B-B14F-4D97-AF65-F5344CB8AC3E}">
        <p14:creationId xmlns:p14="http://schemas.microsoft.com/office/powerpoint/2010/main" val="3551960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E5F9493C-F987-43CE-96C8-DDBE5B2DFF5B}" type="slidenum">
              <a:t>57</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082841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E0D4DBF4-8409-4564-ACC1-85012436AAA6}" type="slidenum">
              <a:t>58</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91574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A39254C2-7214-44AB-840D-53AF8F2A3AF3}" type="slidenum">
              <a:t>5</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878364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1855E290-A515-4E87-9786-5CFBEB8473D1}" type="slidenum">
              <a:t>59</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795500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5193F04C-3685-4774-9DB0-4947B97E1939}" type="slidenum">
              <a:t>60</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422709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0F97A78B-0103-42B7-9D67-C07FA4BC6E46}" type="slidenum">
              <a:t>61</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084310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5F1EC6E7-CD2A-4D9A-A0F9-62C5595E8C9A}" type="slidenum">
              <a:t>62</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596497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4A64363B-64E5-4485-8EA8-57F6334E1D5E}" type="slidenum">
              <a:t>63</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133550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6065761C-0F13-4F62-94B5-07BFC1CC5F56}" type="slidenum">
              <a:t>64</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807011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D92E910C-A68A-48C2-9C66-6CB47C7989D8}" type="slidenum">
              <a:t>65</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994156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txBox="1">
            <a:spLocks noGrp="1"/>
          </p:cNvSpPr>
          <p:nvPr>
            <p:ph type="sldNum" sz="quarter" idx="5"/>
          </p:nvPr>
        </p:nvSpPr>
        <p:spPr>
          <a:ln/>
        </p:spPr>
        <p:txBody>
          <a:bodyPr lIns="0" tIns="0" rIns="0" bIns="0" anchor="b">
            <a:noAutofit/>
          </a:bodyPr>
          <a:lstStyle/>
          <a:p>
            <a:pPr lvl="0"/>
            <a:fld id="{9C68DEF6-522F-4F6E-AF32-A0923AECA355}" type="slidenum">
              <a:t>66</a:t>
            </a:fld>
            <a:endParaRPr lang="x-none"/>
          </a:p>
        </p:txBody>
      </p:sp>
      <p:sp>
        <p:nvSpPr>
          <p:cNvPr id="2" name="Slayt Görüntüsü Yer Tutucusu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01350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ayt Numarası Yer Tutucusu 7">
            <a:extLst>
              <a:ext uri="{FF2B5EF4-FFF2-40B4-BE49-F238E27FC236}">
                <a16:creationId xmlns:a16="http://schemas.microsoft.com/office/drawing/2014/main" xmlns="" id="{8B099840-7602-47C9-AA84-49BC11022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DD650C17-9B08-4F90-8FF0-56B753008B3F}" type="slidenum">
              <a:rPr altLang="tr-TR" sz="1800" smtClean="0">
                <a:solidFill>
                  <a:srgbClr val="303D22"/>
                </a:solidFill>
                <a:latin typeface="Calibri" panose="020F0502020204030204" pitchFamily="34" charset="0"/>
              </a:rPr>
              <a:pPr fontAlgn="base">
                <a:spcBef>
                  <a:spcPct val="0"/>
                </a:spcBef>
                <a:spcAft>
                  <a:spcPct val="0"/>
                </a:spcAft>
              </a:pPr>
              <a:t>6</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EDC5479C-0811-4F06-96BF-E3A7560AC319}"/>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39937B29-BCF3-4D46-B4A8-A3CE3C0414EE}"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6</a:t>
            </a:fld>
            <a:endParaRPr lang="en-US">
              <a:solidFill>
                <a:srgbClr val="303D22"/>
              </a:solidFill>
              <a:latin typeface="Calibri" pitchFamily="34"/>
              <a:ea typeface="Microsoft YaHei" pitchFamily="2"/>
              <a:cs typeface="Lucida Sans" pitchFamily="2"/>
            </a:endParaRPr>
          </a:p>
        </p:txBody>
      </p:sp>
      <p:sp>
        <p:nvSpPr>
          <p:cNvPr id="35844" name="Slayt Resmi Yer Tutucusu 1">
            <a:extLst>
              <a:ext uri="{FF2B5EF4-FFF2-40B4-BE49-F238E27FC236}">
                <a16:creationId xmlns:a16="http://schemas.microsoft.com/office/drawing/2014/main" xmlns="" id="{C356A603-4331-4342-896B-67EBD7ED1CE4}"/>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35845" name="Not Yer Tutucusu 2">
            <a:extLst>
              <a:ext uri="{FF2B5EF4-FFF2-40B4-BE49-F238E27FC236}">
                <a16:creationId xmlns:a16="http://schemas.microsoft.com/office/drawing/2014/main" xmlns="" id="{E203F2A1-2772-495B-8A5F-A0DF9023101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dirty="0">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ECEBE7AA-07ED-455A-83A9-394831A6FF9D}"/>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3227039A-4D5C-4159-82DD-F91AC2124C0D}"/>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110345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yt Numarası Yer Tutucusu 7">
            <a:extLst>
              <a:ext uri="{FF2B5EF4-FFF2-40B4-BE49-F238E27FC236}">
                <a16:creationId xmlns:a16="http://schemas.microsoft.com/office/drawing/2014/main" xmlns="" id="{ADD3F520-29BF-4584-B4BA-20744AEECA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B5208C6A-2B4A-4379-84EF-155F1625A5D0}" type="slidenum">
              <a:rPr altLang="tr-TR" sz="1800" smtClean="0">
                <a:solidFill>
                  <a:srgbClr val="303D22"/>
                </a:solidFill>
                <a:latin typeface="Calibri" panose="020F0502020204030204" pitchFamily="34" charset="0"/>
              </a:rPr>
              <a:pPr fontAlgn="base">
                <a:spcBef>
                  <a:spcPct val="0"/>
                </a:spcBef>
                <a:spcAft>
                  <a:spcPct val="0"/>
                </a:spcAft>
              </a:pPr>
              <a:t>7</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25D68982-0C3A-4981-A3C5-08423C5C7524}"/>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41E0A561-840E-4DEA-974E-EAAAB4315340}"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7</a:t>
            </a:fld>
            <a:endParaRPr lang="en-US">
              <a:solidFill>
                <a:srgbClr val="303D22"/>
              </a:solidFill>
              <a:latin typeface="Calibri" pitchFamily="34"/>
              <a:ea typeface="Microsoft YaHei" pitchFamily="2"/>
              <a:cs typeface="Lucida Sans" pitchFamily="2"/>
            </a:endParaRPr>
          </a:p>
        </p:txBody>
      </p:sp>
      <p:sp>
        <p:nvSpPr>
          <p:cNvPr id="37892" name="Slayt Resmi Yer Tutucusu 1">
            <a:extLst>
              <a:ext uri="{FF2B5EF4-FFF2-40B4-BE49-F238E27FC236}">
                <a16:creationId xmlns:a16="http://schemas.microsoft.com/office/drawing/2014/main" xmlns="" id="{574FBF05-8D95-4146-996D-AC17EA92B609}"/>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37893" name="Not Yer Tutucusu 2">
            <a:extLst>
              <a:ext uri="{FF2B5EF4-FFF2-40B4-BE49-F238E27FC236}">
                <a16:creationId xmlns:a16="http://schemas.microsoft.com/office/drawing/2014/main" xmlns="" id="{9B4D1600-FA8F-49E5-9E46-6BD435DF9E7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9CC8FCB7-7B4E-48C6-ADD3-EF7C3858FBB9}"/>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54AE15FA-EA7F-4A0E-A291-0F5E31512CA6}"/>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09635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Numarası Yer Tutucusu 7">
            <a:extLst>
              <a:ext uri="{FF2B5EF4-FFF2-40B4-BE49-F238E27FC236}">
                <a16:creationId xmlns:a16="http://schemas.microsoft.com/office/drawing/2014/main" xmlns="" id="{35BAF07D-4D5D-488A-B822-3C5169CCA4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93E06617-F1A9-4C72-B040-908D312106FE}" type="slidenum">
              <a:rPr altLang="tr-TR" sz="1800" smtClean="0">
                <a:solidFill>
                  <a:srgbClr val="303D22"/>
                </a:solidFill>
                <a:latin typeface="Calibri" panose="020F0502020204030204" pitchFamily="34" charset="0"/>
              </a:rPr>
              <a:pPr fontAlgn="base">
                <a:spcBef>
                  <a:spcPct val="0"/>
                </a:spcBef>
                <a:spcAft>
                  <a:spcPct val="0"/>
                </a:spcAft>
              </a:pPr>
              <a:t>8</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32EA3111-AA7E-440C-8D6B-A6FFFD1DF4C8}"/>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7DAD8DBA-2C6D-43DC-956F-74062353CC4A}"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8</a:t>
            </a:fld>
            <a:endParaRPr lang="en-US">
              <a:solidFill>
                <a:srgbClr val="303D22"/>
              </a:solidFill>
              <a:latin typeface="Calibri" pitchFamily="34"/>
              <a:ea typeface="Microsoft YaHei" pitchFamily="2"/>
              <a:cs typeface="Lucida Sans" pitchFamily="2"/>
            </a:endParaRPr>
          </a:p>
        </p:txBody>
      </p:sp>
      <p:sp>
        <p:nvSpPr>
          <p:cNvPr id="44036" name="Slayt Resmi Yer Tutucusu 1">
            <a:extLst>
              <a:ext uri="{FF2B5EF4-FFF2-40B4-BE49-F238E27FC236}">
                <a16:creationId xmlns:a16="http://schemas.microsoft.com/office/drawing/2014/main" xmlns="" id="{53F1A2F1-2118-4EAC-B796-2EC504CD2321}"/>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44037" name="Not Yer Tutucusu 2">
            <a:extLst>
              <a:ext uri="{FF2B5EF4-FFF2-40B4-BE49-F238E27FC236}">
                <a16:creationId xmlns:a16="http://schemas.microsoft.com/office/drawing/2014/main" xmlns="" id="{BAA7B11A-A500-4F8C-B2B0-77E35BAA0AB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dirty="0">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8121B129-6E0C-4E2C-B0DA-48310AC823CF}"/>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E807CA25-C613-4D5C-80CF-B3B92BF13AC4}"/>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75290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ayt Numarası Yer Tutucusu 7">
            <a:extLst>
              <a:ext uri="{FF2B5EF4-FFF2-40B4-BE49-F238E27FC236}">
                <a16:creationId xmlns:a16="http://schemas.microsoft.com/office/drawing/2014/main" xmlns="" id="{0D0B205B-C661-44A9-AA4B-DAF7C1E87E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anose="020B0604020202020204" pitchFamily="34" charset="0"/>
                <a:ea typeface="Microsoft YaHei" panose="020B0503020204020204" pitchFamily="34" charset="-122"/>
                <a:cs typeface="Lucida Sans" panose="020B0602030504020204" pitchFamily="34" charset="0"/>
              </a:defRPr>
            </a:lvl1pPr>
            <a:lvl2pPr marL="742950" indent="-28575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16D92461-671C-49A9-B187-A81074F8E4C7}" type="slidenum">
              <a:rPr altLang="tr-TR" sz="1800" smtClean="0">
                <a:solidFill>
                  <a:srgbClr val="303D22"/>
                </a:solidFill>
                <a:latin typeface="Calibri" panose="020F0502020204030204" pitchFamily="34" charset="0"/>
              </a:rPr>
              <a:pPr fontAlgn="base">
                <a:spcBef>
                  <a:spcPct val="0"/>
                </a:spcBef>
                <a:spcAft>
                  <a:spcPct val="0"/>
                </a:spcAft>
              </a:pPr>
              <a:t>9</a:t>
            </a:fld>
            <a:endParaRPr altLang="tr-TR" sz="1800">
              <a:solidFill>
                <a:srgbClr val="303D22"/>
              </a:solidFill>
              <a:latin typeface="Calibri" panose="020F0502020204030204" pitchFamily="34" charset="0"/>
            </a:endParaRPr>
          </a:p>
        </p:txBody>
      </p:sp>
      <p:sp>
        <p:nvSpPr>
          <p:cNvPr id="2" name="Slayt Numarası Yer Tutucusu 7">
            <a:extLst>
              <a:ext uri="{FF2B5EF4-FFF2-40B4-BE49-F238E27FC236}">
                <a16:creationId xmlns:a16="http://schemas.microsoft.com/office/drawing/2014/main" xmlns="" id="{BBF618DF-9F09-455D-8270-B5450CD47EE1}"/>
              </a:ext>
            </a:extLst>
          </p:cNvPr>
          <p:cNvSpPr txBox="1"/>
          <p:nvPr/>
        </p:nvSpPr>
        <p:spPr>
          <a:xfrm>
            <a:off x="4278313" y="10156825"/>
            <a:ext cx="3279775" cy="533400"/>
          </a:xfrm>
          <a:prstGeom prst="rect">
            <a:avLst/>
          </a:prstGeom>
          <a:noFill/>
          <a:ln cap="flat">
            <a:noFill/>
          </a:ln>
        </p:spPr>
        <p:txBody>
          <a:bodyPr lIns="0" tIns="0" rIns="0" bIns="0" anchor="b" compatLnSpc="0"/>
          <a:lstStyle/>
          <a:p>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fld id="{CDD18D28-3EB2-4CC4-9A88-D743D90C440B}" type="slidenum">
              <a:rPr lang="en-US">
                <a:solidFill>
                  <a:srgbClr val="303D22"/>
                </a:solidFill>
                <a:latin typeface="Calibri" pitchFamily="34"/>
                <a:ea typeface="Microsoft YaHei" pitchFamily="2"/>
                <a:cs typeface="Lucida Sans" pitchFamily="2"/>
              </a:rPr>
              <a:pPr algn="r" eaLnBrk="1" fontAlgn="auto">
                <a:lnSpc>
                  <a:spcPct val="93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t>9</a:t>
            </a:fld>
            <a:endParaRPr lang="en-US">
              <a:solidFill>
                <a:srgbClr val="303D22"/>
              </a:solidFill>
              <a:latin typeface="Calibri" pitchFamily="34"/>
              <a:ea typeface="Microsoft YaHei" pitchFamily="2"/>
              <a:cs typeface="Lucida Sans" pitchFamily="2"/>
            </a:endParaRPr>
          </a:p>
        </p:txBody>
      </p:sp>
      <p:sp>
        <p:nvSpPr>
          <p:cNvPr id="48132" name="Slayt Resmi Yer Tutucusu 1">
            <a:extLst>
              <a:ext uri="{FF2B5EF4-FFF2-40B4-BE49-F238E27FC236}">
                <a16:creationId xmlns:a16="http://schemas.microsoft.com/office/drawing/2014/main" xmlns="" id="{50A0D9C7-FD11-485E-BD16-7E58EB6BAD7D}"/>
              </a:ext>
            </a:extLst>
          </p:cNvPr>
          <p:cNvSpPr>
            <a:spLocks noGrp="1" noRot="1" noChangeAspect="1" noTextEdit="1"/>
          </p:cNvSpPr>
          <p:nvPr>
            <p:ph type="sldImg"/>
          </p:nvPr>
        </p:nvSpPr>
        <p:spPr>
          <a:solidFill>
            <a:srgbClr val="4472C4"/>
          </a:solidFill>
          <a:ln w="12600" cap="flat">
            <a:solidFill>
              <a:srgbClr val="2F528F"/>
            </a:solidFill>
            <a:miter lim="800000"/>
            <a:headEnd/>
            <a:tailEnd/>
          </a:ln>
        </p:spPr>
      </p:sp>
      <p:sp>
        <p:nvSpPr>
          <p:cNvPr id="48133" name="Not Yer Tutucusu 2">
            <a:extLst>
              <a:ext uri="{FF2B5EF4-FFF2-40B4-BE49-F238E27FC236}">
                <a16:creationId xmlns:a16="http://schemas.microsoft.com/office/drawing/2014/main" xmlns="" id="{3EE39C2B-2002-454B-B89B-9F308E818BA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a:spcBef>
                <a:spcPct val="0"/>
              </a:spcBef>
            </a:pPr>
            <a:endParaRPr altLang="tr-TR" dirty="0">
              <a:solidFill>
                <a:srgbClr val="000000"/>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5" name="Alt Bilgi Yer Tutucusu 7">
            <a:extLst>
              <a:ext uri="{FF2B5EF4-FFF2-40B4-BE49-F238E27FC236}">
                <a16:creationId xmlns:a16="http://schemas.microsoft.com/office/drawing/2014/main" xmlns="" id="{74EE6A11-15CA-4519-9797-13271335FBDC}"/>
              </a:ext>
            </a:extLst>
          </p:cNvPr>
          <p:cNvSpPr txBox="1"/>
          <p:nvPr/>
        </p:nvSpPr>
        <p:spPr>
          <a:xfrm>
            <a:off x="0" y="10156825"/>
            <a:ext cx="3279775" cy="533400"/>
          </a:xfrm>
          <a:prstGeom prst="rect">
            <a:avLst/>
          </a:prstGeom>
          <a:noFill/>
          <a:ln cap="flat">
            <a:noFill/>
          </a:ln>
        </p:spPr>
        <p:txBody>
          <a:bodyPr lIns="0" tIns="0" rIns="0" bIns="0" anchor="b"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6" name="Üst Bilgi Yer Tutucusu 8">
            <a:extLst>
              <a:ext uri="{FF2B5EF4-FFF2-40B4-BE49-F238E27FC236}">
                <a16:creationId xmlns:a16="http://schemas.microsoft.com/office/drawing/2014/main" xmlns="" id="{6AC39907-3293-478A-A806-EE542554D0F1}"/>
              </a:ext>
            </a:extLst>
          </p:cNvPr>
          <p:cNvSpPr txBox="1"/>
          <p:nvPr/>
        </p:nvSpPr>
        <p:spPr>
          <a:xfrm>
            <a:off x="0" y="0"/>
            <a:ext cx="3279775" cy="533400"/>
          </a:xfrm>
          <a:prstGeom prst="rect">
            <a:avLst/>
          </a:prstGeom>
          <a:noFill/>
          <a:ln cap="flat">
            <a:noFill/>
          </a:ln>
        </p:spPr>
        <p:txBody>
          <a:bodyPr lIns="0" tIns="0" rIns="0" bIns="0"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extLst>
      <p:ext uri="{BB962C8B-B14F-4D97-AF65-F5344CB8AC3E}">
        <p14:creationId xmlns:p14="http://schemas.microsoft.com/office/powerpoint/2010/main" val="2685452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Picture 6" descr="Celestia-R1---OverlayTitleHD.png">
            <a:extLst>
              <a:ext uri="{FF2B5EF4-FFF2-40B4-BE49-F238E27FC236}">
                <a16:creationId xmlns:a16="http://schemas.microsoft.com/office/drawing/2014/main" xmlns="" id="{8E243CDB-819B-426A-9FED-350A5AD46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915" y="1964267"/>
            <a:ext cx="7198663" cy="2421464"/>
          </a:xfrm>
        </p:spPr>
        <p:txBody>
          <a:bodyPr anchor="b"/>
          <a:lstStyle>
            <a:lvl1pPr algn="r">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3962915" y="4385733"/>
            <a:ext cx="7198663"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5" name="Date Placeholder 3">
            <a:extLst>
              <a:ext uri="{FF2B5EF4-FFF2-40B4-BE49-F238E27FC236}">
                <a16:creationId xmlns:a16="http://schemas.microsoft.com/office/drawing/2014/main" xmlns="" id="{269CAA3F-281D-4ED2-8C86-299F148B34C3}"/>
              </a:ext>
            </a:extLst>
          </p:cNvPr>
          <p:cNvSpPr>
            <a:spLocks noGrp="1"/>
          </p:cNvSpPr>
          <p:nvPr>
            <p:ph type="dt" sz="half" idx="10"/>
          </p:nvPr>
        </p:nvSpPr>
        <p:spPr>
          <a:xfrm>
            <a:off x="8934450" y="5870575"/>
            <a:ext cx="1600200" cy="377825"/>
          </a:xfrm>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EE88FF3C-6018-4AA1-ACCF-537020F82D13}"/>
              </a:ext>
            </a:extLst>
          </p:cNvPr>
          <p:cNvSpPr>
            <a:spLocks noGrp="1"/>
          </p:cNvSpPr>
          <p:nvPr>
            <p:ph type="ftr" sz="quarter" idx="11"/>
          </p:nvPr>
        </p:nvSpPr>
        <p:spPr>
          <a:xfrm>
            <a:off x="3962400" y="5870575"/>
            <a:ext cx="4895850" cy="377825"/>
          </a:xfrm>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7FDBF089-2275-4F19-9ECD-3028F373AE31}"/>
              </a:ext>
            </a:extLst>
          </p:cNvPr>
          <p:cNvSpPr>
            <a:spLocks noGrp="1"/>
          </p:cNvSpPr>
          <p:nvPr>
            <p:ph type="sldNum" sz="quarter" idx="12"/>
          </p:nvPr>
        </p:nvSpPr>
        <p:spPr>
          <a:xfrm>
            <a:off x="10610850" y="5870575"/>
            <a:ext cx="550863" cy="377825"/>
          </a:xfrm>
        </p:spPr>
        <p:txBody>
          <a:bodyPr/>
          <a:lstStyle>
            <a:lvl1pPr>
              <a:defRPr/>
            </a:lvl1pPr>
          </a:lstStyle>
          <a:p>
            <a:pPr>
              <a:defRPr/>
            </a:pPr>
            <a:fld id="{B1272404-A36F-40D3-8E50-282E1092DF36}" type="slidenum">
              <a:rPr lang="tr-TR"/>
              <a:pPr>
                <a:defRPr/>
              </a:pPr>
              <a:t>‹#›</a:t>
            </a:fld>
            <a:endParaRPr lang="tr-TR"/>
          </a:p>
        </p:txBody>
      </p:sp>
    </p:spTree>
    <p:extLst>
      <p:ext uri="{BB962C8B-B14F-4D97-AF65-F5344CB8AC3E}">
        <p14:creationId xmlns:p14="http://schemas.microsoft.com/office/powerpoint/2010/main" val="37746568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5" name="Picture 7" descr="Celestia-R1---OverlayContentHD.png">
            <a:extLst>
              <a:ext uri="{FF2B5EF4-FFF2-40B4-BE49-F238E27FC236}">
                <a16:creationId xmlns:a16="http://schemas.microsoft.com/office/drawing/2014/main" xmlns="" id="{CCD0A2F2-5956-4275-8075-C176DD7B8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0" y="4732865"/>
            <a:ext cx="10132747" cy="566738"/>
          </a:xfrm>
        </p:spPr>
        <p:txBody>
          <a:bodyPr anchor="b"/>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371779" y="932112"/>
            <a:ext cx="8760968"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85890" y="5299603"/>
            <a:ext cx="1013274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Date Placeholder 4">
            <a:extLst>
              <a:ext uri="{FF2B5EF4-FFF2-40B4-BE49-F238E27FC236}">
                <a16:creationId xmlns:a16="http://schemas.microsoft.com/office/drawing/2014/main" xmlns="" id="{8802C719-9249-4E21-8AA4-ED8297B8571A}"/>
              </a:ext>
            </a:extLst>
          </p:cNvPr>
          <p:cNvSpPr>
            <a:spLocks noGrp="1"/>
          </p:cNvSpPr>
          <p:nvPr>
            <p:ph type="dt" sz="half" idx="10"/>
          </p:nvPr>
        </p:nvSpPr>
        <p:spPr/>
        <p:txBody>
          <a:bodyPr/>
          <a:lstStyle>
            <a:lvl1pPr>
              <a:defRPr/>
            </a:lvl1pPr>
          </a:lstStyle>
          <a:p>
            <a:pPr>
              <a:defRPr/>
            </a:pPr>
            <a:endParaRPr lang="tr-TR"/>
          </a:p>
        </p:txBody>
      </p:sp>
      <p:sp>
        <p:nvSpPr>
          <p:cNvPr id="7" name="Footer Placeholder 5">
            <a:extLst>
              <a:ext uri="{FF2B5EF4-FFF2-40B4-BE49-F238E27FC236}">
                <a16:creationId xmlns:a16="http://schemas.microsoft.com/office/drawing/2014/main" xmlns="" id="{44BA76D4-8C52-419A-81BD-F485C57BE79B}"/>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xmlns="" id="{209CB5F6-702D-445F-AB77-4F005459DDC0}"/>
              </a:ext>
            </a:extLst>
          </p:cNvPr>
          <p:cNvSpPr>
            <a:spLocks noGrp="1"/>
          </p:cNvSpPr>
          <p:nvPr>
            <p:ph type="sldNum" sz="quarter" idx="12"/>
          </p:nvPr>
        </p:nvSpPr>
        <p:spPr/>
        <p:txBody>
          <a:bodyPr/>
          <a:lstStyle>
            <a:lvl1pPr>
              <a:defRPr/>
            </a:lvl1pPr>
          </a:lstStyle>
          <a:p>
            <a:pPr>
              <a:defRPr/>
            </a:pPr>
            <a:fld id="{40592D62-E788-4CA5-BAA8-D366BFBC5314}" type="slidenum">
              <a:rPr lang="tr-TR"/>
              <a:pPr>
                <a:defRPr/>
              </a:pPr>
              <a:t>‹#›</a:t>
            </a:fld>
            <a:endParaRPr lang="tr-TR"/>
          </a:p>
        </p:txBody>
      </p:sp>
    </p:spTree>
    <p:extLst>
      <p:ext uri="{BB962C8B-B14F-4D97-AF65-F5344CB8AC3E}">
        <p14:creationId xmlns:p14="http://schemas.microsoft.com/office/powerpoint/2010/main" val="95539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4" name="Picture 6" descr="Celestia-R1---OverlayContentHD.png">
            <a:extLst>
              <a:ext uri="{FF2B5EF4-FFF2-40B4-BE49-F238E27FC236}">
                <a16:creationId xmlns:a16="http://schemas.microsoft.com/office/drawing/2014/main" xmlns="" id="{856F50B8-7224-4496-BCE5-982AC421E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1" y="609602"/>
            <a:ext cx="10132747" cy="3124199"/>
          </a:xfrm>
        </p:spPr>
        <p:txBody>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89" y="4343400"/>
            <a:ext cx="1013274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5" name="Date Placeholder 3">
            <a:extLst>
              <a:ext uri="{FF2B5EF4-FFF2-40B4-BE49-F238E27FC236}">
                <a16:creationId xmlns:a16="http://schemas.microsoft.com/office/drawing/2014/main" xmlns="" id="{C80F4545-E9C4-4A02-89C9-12470E666863}"/>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C1834C33-9121-40D7-9B35-F342E9931CA5}"/>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50D448D4-7496-464D-8D8F-84E9A31EFAB1}"/>
              </a:ext>
            </a:extLst>
          </p:cNvPr>
          <p:cNvSpPr>
            <a:spLocks noGrp="1"/>
          </p:cNvSpPr>
          <p:nvPr>
            <p:ph type="sldNum" sz="quarter" idx="12"/>
          </p:nvPr>
        </p:nvSpPr>
        <p:spPr/>
        <p:txBody>
          <a:bodyPr/>
          <a:lstStyle>
            <a:lvl1pPr>
              <a:defRPr/>
            </a:lvl1pPr>
          </a:lstStyle>
          <a:p>
            <a:pPr>
              <a:defRPr/>
            </a:pPr>
            <a:fld id="{35A94DD6-2E7F-4E71-A9AA-C5BD19C1E6B0}" type="slidenum">
              <a:rPr lang="tr-TR"/>
              <a:pPr>
                <a:defRPr/>
              </a:pPr>
              <a:t>‹#›</a:t>
            </a:fld>
            <a:endParaRPr lang="tr-TR"/>
          </a:p>
        </p:txBody>
      </p:sp>
    </p:spTree>
    <p:extLst>
      <p:ext uri="{BB962C8B-B14F-4D97-AF65-F5344CB8AC3E}">
        <p14:creationId xmlns:p14="http://schemas.microsoft.com/office/powerpoint/2010/main" val="426417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5" name="Picture 15" descr="Celestia-R1---OverlayContentHD.png">
            <a:extLst>
              <a:ext uri="{FF2B5EF4-FFF2-40B4-BE49-F238E27FC236}">
                <a16:creationId xmlns:a16="http://schemas.microsoft.com/office/drawing/2014/main" xmlns="" id="{5EC43064-A5CC-4B27-BD99-54CA2BEBD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4">
            <a:extLst>
              <a:ext uri="{FF2B5EF4-FFF2-40B4-BE49-F238E27FC236}">
                <a16:creationId xmlns:a16="http://schemas.microsoft.com/office/drawing/2014/main" xmlns="" id="{502FDE49-E792-4075-9A64-A52B14A30AE3}"/>
              </a:ext>
            </a:extLst>
          </p:cNvPr>
          <p:cNvSpPr txBox="1"/>
          <p:nvPr/>
        </p:nvSpPr>
        <p:spPr>
          <a:xfrm>
            <a:off x="10239375"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7" name="TextBox 10">
            <a:extLst>
              <a:ext uri="{FF2B5EF4-FFF2-40B4-BE49-F238E27FC236}">
                <a16:creationId xmlns:a16="http://schemas.microsoft.com/office/drawing/2014/main" xmlns="" id="{1AF45FBC-45ED-4826-947D-4DE707A3C5FD}"/>
              </a:ext>
            </a:extLst>
          </p:cNvPr>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992397" y="609602"/>
            <a:ext cx="9551643" cy="2743199"/>
          </a:xfrm>
        </p:spPr>
        <p:txBody>
          <a:bodyPr/>
          <a:lstStyle>
            <a:lvl1pPr algn="l">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098018" y="3352800"/>
            <a:ext cx="9340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87555" y="4343400"/>
            <a:ext cx="10153689"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8" name="Date Placeholder 3">
            <a:extLst>
              <a:ext uri="{FF2B5EF4-FFF2-40B4-BE49-F238E27FC236}">
                <a16:creationId xmlns:a16="http://schemas.microsoft.com/office/drawing/2014/main" xmlns="" id="{907C57B0-843B-499A-A139-409AE9AECBC2}"/>
              </a:ext>
            </a:extLst>
          </p:cNvPr>
          <p:cNvSpPr>
            <a:spLocks noGrp="1"/>
          </p:cNvSpPr>
          <p:nvPr>
            <p:ph type="dt" sz="half" idx="14"/>
          </p:nvPr>
        </p:nvSpPr>
        <p:spPr/>
        <p:txBody>
          <a:bodyPr/>
          <a:lstStyle>
            <a:lvl1pPr>
              <a:defRPr/>
            </a:lvl1pPr>
          </a:lstStyle>
          <a:p>
            <a:pPr>
              <a:defRPr/>
            </a:pPr>
            <a:endParaRPr lang="tr-TR"/>
          </a:p>
        </p:txBody>
      </p:sp>
      <p:sp>
        <p:nvSpPr>
          <p:cNvPr id="9" name="Footer Placeholder 4">
            <a:extLst>
              <a:ext uri="{FF2B5EF4-FFF2-40B4-BE49-F238E27FC236}">
                <a16:creationId xmlns:a16="http://schemas.microsoft.com/office/drawing/2014/main" xmlns="" id="{3CCF6E96-DB18-4659-8AC0-E483B3F03950}"/>
              </a:ext>
            </a:extLst>
          </p:cNvPr>
          <p:cNvSpPr>
            <a:spLocks noGrp="1"/>
          </p:cNvSpPr>
          <p:nvPr>
            <p:ph type="ftr" sz="quarter" idx="15"/>
          </p:nvPr>
        </p:nvSpPr>
        <p:spPr/>
        <p:txBody>
          <a:bodyPr/>
          <a:lstStyle>
            <a:lvl1pPr>
              <a:defRPr/>
            </a:lvl1pPr>
          </a:lstStyle>
          <a:p>
            <a:pPr>
              <a:defRPr/>
            </a:pPr>
            <a:endParaRPr lang="tr-TR"/>
          </a:p>
        </p:txBody>
      </p:sp>
      <p:sp>
        <p:nvSpPr>
          <p:cNvPr id="11" name="Slide Number Placeholder 5">
            <a:extLst>
              <a:ext uri="{FF2B5EF4-FFF2-40B4-BE49-F238E27FC236}">
                <a16:creationId xmlns:a16="http://schemas.microsoft.com/office/drawing/2014/main" xmlns="" id="{636D0BED-1811-4EE0-9734-0685C250FCA5}"/>
              </a:ext>
            </a:extLst>
          </p:cNvPr>
          <p:cNvSpPr>
            <a:spLocks noGrp="1"/>
          </p:cNvSpPr>
          <p:nvPr>
            <p:ph type="sldNum" sz="quarter" idx="16"/>
          </p:nvPr>
        </p:nvSpPr>
        <p:spPr/>
        <p:txBody>
          <a:bodyPr/>
          <a:lstStyle>
            <a:lvl1pPr>
              <a:defRPr/>
            </a:lvl1pPr>
          </a:lstStyle>
          <a:p>
            <a:pPr>
              <a:defRPr/>
            </a:pPr>
            <a:fld id="{E8389F3E-D503-4837-B52A-91D8D69543D6}" type="slidenum">
              <a:rPr lang="tr-TR"/>
              <a:pPr>
                <a:defRPr/>
              </a:pPr>
              <a:t>‹#›</a:t>
            </a:fld>
            <a:endParaRPr lang="tr-TR"/>
          </a:p>
        </p:txBody>
      </p:sp>
    </p:spTree>
    <p:extLst>
      <p:ext uri="{BB962C8B-B14F-4D97-AF65-F5344CB8AC3E}">
        <p14:creationId xmlns:p14="http://schemas.microsoft.com/office/powerpoint/2010/main" val="422609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4" name="Picture 7" descr="Celestia-R1---OverlayContentHD.png">
            <a:extLst>
              <a:ext uri="{FF2B5EF4-FFF2-40B4-BE49-F238E27FC236}">
                <a16:creationId xmlns:a16="http://schemas.microsoft.com/office/drawing/2014/main" xmlns="" id="{31681921-B012-4B20-96F6-67499D7C0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2" y="3308581"/>
            <a:ext cx="10132745" cy="1468800"/>
          </a:xfrm>
        </p:spPr>
        <p:txBody>
          <a:bodyPr anchor="b"/>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90" y="4777381"/>
            <a:ext cx="1013274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5" name="Date Placeholder 3">
            <a:extLst>
              <a:ext uri="{FF2B5EF4-FFF2-40B4-BE49-F238E27FC236}">
                <a16:creationId xmlns:a16="http://schemas.microsoft.com/office/drawing/2014/main" xmlns="" id="{4E732CAF-A068-49F4-938C-69776120157F}"/>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20889968-1808-4F84-940F-9FFD65F2F1D6}"/>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2D9DAA22-4C0F-4964-B926-27F013955D35}"/>
              </a:ext>
            </a:extLst>
          </p:cNvPr>
          <p:cNvSpPr>
            <a:spLocks noGrp="1"/>
          </p:cNvSpPr>
          <p:nvPr>
            <p:ph type="sldNum" sz="quarter" idx="12"/>
          </p:nvPr>
        </p:nvSpPr>
        <p:spPr/>
        <p:txBody>
          <a:bodyPr/>
          <a:lstStyle>
            <a:lvl1pPr>
              <a:defRPr/>
            </a:lvl1pPr>
          </a:lstStyle>
          <a:p>
            <a:pPr>
              <a:defRPr/>
            </a:pPr>
            <a:fld id="{D364B731-4B21-4A95-8CC9-2660F31B4424}" type="slidenum">
              <a:rPr lang="tr-TR"/>
              <a:pPr>
                <a:defRPr/>
              </a:pPr>
              <a:t>‹#›</a:t>
            </a:fld>
            <a:endParaRPr lang="tr-TR"/>
          </a:p>
        </p:txBody>
      </p:sp>
    </p:spTree>
    <p:extLst>
      <p:ext uri="{BB962C8B-B14F-4D97-AF65-F5344CB8AC3E}">
        <p14:creationId xmlns:p14="http://schemas.microsoft.com/office/powerpoint/2010/main" val="586477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5" name="Picture 10" descr="Celestia-R1---OverlayContentHD.png">
            <a:extLst>
              <a:ext uri="{FF2B5EF4-FFF2-40B4-BE49-F238E27FC236}">
                <a16:creationId xmlns:a16="http://schemas.microsoft.com/office/drawing/2014/main" xmlns="" id="{02F70C10-6692-4C72-A04D-0B8973033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a:extLst>
              <a:ext uri="{FF2B5EF4-FFF2-40B4-BE49-F238E27FC236}">
                <a16:creationId xmlns:a16="http://schemas.microsoft.com/office/drawing/2014/main" xmlns="" id="{A52F232F-411C-49CE-B857-D989AEB97968}"/>
              </a:ext>
            </a:extLst>
          </p:cNvPr>
          <p:cNvSpPr txBox="1"/>
          <p:nvPr/>
        </p:nvSpPr>
        <p:spPr>
          <a:xfrm>
            <a:off x="10239375"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7" name="TextBox 13">
            <a:extLst>
              <a:ext uri="{FF2B5EF4-FFF2-40B4-BE49-F238E27FC236}">
                <a16:creationId xmlns:a16="http://schemas.microsoft.com/office/drawing/2014/main" xmlns="" id="{F5CEDD9A-3242-4FAB-A8A7-285B485F78CD}"/>
              </a:ext>
            </a:extLst>
          </p:cNvPr>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16" name="Title 1"/>
          <p:cNvSpPr>
            <a:spLocks noGrp="1"/>
          </p:cNvSpPr>
          <p:nvPr>
            <p:ph type="title"/>
          </p:nvPr>
        </p:nvSpPr>
        <p:spPr>
          <a:xfrm>
            <a:off x="992397" y="609602"/>
            <a:ext cx="9551643" cy="2743199"/>
          </a:xfrm>
        </p:spPr>
        <p:txBody>
          <a:bodyPr/>
          <a:lstStyle>
            <a:lvl1pPr algn="l">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5889" y="3886200"/>
            <a:ext cx="10136756" cy="889000"/>
          </a:xfrm>
        </p:spPr>
        <p:txBody>
          <a:bodyPr rtlCol="0" anchor="b">
            <a:normAutofit/>
          </a:bodyPr>
          <a:lstStyle>
            <a:lvl1pPr>
              <a:buNone/>
              <a:defRPr lang="en-US" sz="2400" b="0" cap="none"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p:nvPr>
        </p:nvSpPr>
        <p:spPr>
          <a:xfrm>
            <a:off x="685888" y="4775200"/>
            <a:ext cx="1013675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8" name="Date Placeholder 3">
            <a:extLst>
              <a:ext uri="{FF2B5EF4-FFF2-40B4-BE49-F238E27FC236}">
                <a16:creationId xmlns:a16="http://schemas.microsoft.com/office/drawing/2014/main" xmlns="" id="{B3FC3F63-0811-4A58-A3B5-E23957F61E98}"/>
              </a:ext>
            </a:extLst>
          </p:cNvPr>
          <p:cNvSpPr>
            <a:spLocks noGrp="1"/>
          </p:cNvSpPr>
          <p:nvPr>
            <p:ph type="dt" sz="half" idx="14"/>
          </p:nvPr>
        </p:nvSpPr>
        <p:spPr/>
        <p:txBody>
          <a:bodyPr/>
          <a:lstStyle>
            <a:lvl1pPr>
              <a:defRPr/>
            </a:lvl1pPr>
          </a:lstStyle>
          <a:p>
            <a:pPr>
              <a:defRPr/>
            </a:pPr>
            <a:endParaRPr lang="tr-TR"/>
          </a:p>
        </p:txBody>
      </p:sp>
      <p:sp>
        <p:nvSpPr>
          <p:cNvPr id="9" name="Footer Placeholder 4">
            <a:extLst>
              <a:ext uri="{FF2B5EF4-FFF2-40B4-BE49-F238E27FC236}">
                <a16:creationId xmlns:a16="http://schemas.microsoft.com/office/drawing/2014/main" xmlns="" id="{FFCC80D3-5CC7-4D3E-8A61-CA1E2C8809E9}"/>
              </a:ext>
            </a:extLst>
          </p:cNvPr>
          <p:cNvSpPr>
            <a:spLocks noGrp="1"/>
          </p:cNvSpPr>
          <p:nvPr>
            <p:ph type="ftr" sz="quarter" idx="15"/>
          </p:nvPr>
        </p:nvSpPr>
        <p:spPr/>
        <p:txBody>
          <a:bodyPr/>
          <a:lstStyle>
            <a:lvl1pPr>
              <a:defRPr/>
            </a:lvl1pPr>
          </a:lstStyle>
          <a:p>
            <a:pPr>
              <a:defRPr/>
            </a:pPr>
            <a:endParaRPr lang="tr-TR"/>
          </a:p>
          <a:p>
            <a:pPr>
              <a:defRPr/>
            </a:pPr>
            <a:r>
              <a:rPr lang="tr-TR"/>
              <a:t>              </a:t>
            </a:r>
          </a:p>
        </p:txBody>
      </p:sp>
      <p:sp>
        <p:nvSpPr>
          <p:cNvPr id="11" name="Slide Number Placeholder 5">
            <a:extLst>
              <a:ext uri="{FF2B5EF4-FFF2-40B4-BE49-F238E27FC236}">
                <a16:creationId xmlns:a16="http://schemas.microsoft.com/office/drawing/2014/main" xmlns="" id="{79095FB4-CBF5-4B08-B6F9-8D15D30921ED}"/>
              </a:ext>
            </a:extLst>
          </p:cNvPr>
          <p:cNvSpPr>
            <a:spLocks noGrp="1"/>
          </p:cNvSpPr>
          <p:nvPr>
            <p:ph type="sldNum" sz="quarter" idx="16"/>
          </p:nvPr>
        </p:nvSpPr>
        <p:spPr/>
        <p:txBody>
          <a:bodyPr/>
          <a:lstStyle>
            <a:lvl1pPr>
              <a:defRPr/>
            </a:lvl1pPr>
          </a:lstStyle>
          <a:p>
            <a:pPr>
              <a:defRPr/>
            </a:pPr>
            <a:fld id="{6639C0DE-EF36-4364-8F91-59553647C2C2}" type="slidenum">
              <a:rPr lang="tr-TR"/>
              <a:pPr>
                <a:defRPr/>
              </a:pPr>
              <a:t>‹#›</a:t>
            </a:fld>
            <a:endParaRPr lang="tr-TR"/>
          </a:p>
        </p:txBody>
      </p:sp>
    </p:spTree>
    <p:extLst>
      <p:ext uri="{BB962C8B-B14F-4D97-AF65-F5344CB8AC3E}">
        <p14:creationId xmlns:p14="http://schemas.microsoft.com/office/powerpoint/2010/main" val="182486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5" name="Picture 7" descr="Celestia-R1---OverlayContentHD.png">
            <a:extLst>
              <a:ext uri="{FF2B5EF4-FFF2-40B4-BE49-F238E27FC236}">
                <a16:creationId xmlns:a16="http://schemas.microsoft.com/office/drawing/2014/main" xmlns="" id="{BC8D5E74-7A76-45C1-93DB-FD92A4436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1" y="609602"/>
            <a:ext cx="10132747" cy="2743199"/>
          </a:xfrm>
        </p:spPr>
        <p:txBody>
          <a:bodyPr/>
          <a:lstStyle>
            <a:lvl1pPr>
              <a:defRPr lang="en-US" b="0" dirty="0"/>
            </a:lvl1pPr>
          </a:lstStyle>
          <a:p>
            <a:pPr lvl="0"/>
            <a:r>
              <a:rPr lang="tr-TR"/>
              <a:t>Asıl başlık stilini düzenlemek için tıklayın</a:t>
            </a:r>
            <a:endParaRPr lang="en-US" dirty="0"/>
          </a:p>
        </p:txBody>
      </p:sp>
      <p:sp>
        <p:nvSpPr>
          <p:cNvPr id="10" name="Text Placeholder 9"/>
          <p:cNvSpPr>
            <a:spLocks noGrp="1"/>
          </p:cNvSpPr>
          <p:nvPr>
            <p:ph type="body" sz="quarter" idx="13"/>
          </p:nvPr>
        </p:nvSpPr>
        <p:spPr>
          <a:xfrm>
            <a:off x="685890" y="3505200"/>
            <a:ext cx="10132748" cy="838200"/>
          </a:xfrm>
        </p:spPr>
        <p:txBody>
          <a:bodyPr rtlCol="0" anchor="b">
            <a:normAutofit/>
          </a:bodyPr>
          <a:lstStyle>
            <a:lvl1pPr>
              <a:buNone/>
              <a:defRPr lang="en-US" sz="2800" b="0" cap="none"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p:nvPr>
        </p:nvSpPr>
        <p:spPr>
          <a:xfrm>
            <a:off x="685889" y="4343400"/>
            <a:ext cx="1013274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6" name="Date Placeholder 3">
            <a:extLst>
              <a:ext uri="{FF2B5EF4-FFF2-40B4-BE49-F238E27FC236}">
                <a16:creationId xmlns:a16="http://schemas.microsoft.com/office/drawing/2014/main" xmlns="" id="{AFB4E07C-AF39-4FBF-8EC4-E23E6C8DE451}"/>
              </a:ext>
            </a:extLst>
          </p:cNvPr>
          <p:cNvSpPr>
            <a:spLocks noGrp="1"/>
          </p:cNvSpPr>
          <p:nvPr>
            <p:ph type="dt" sz="half" idx="14"/>
          </p:nvPr>
        </p:nvSpPr>
        <p:spPr/>
        <p:txBody>
          <a:bodyPr/>
          <a:lstStyle>
            <a:lvl1pPr>
              <a:defRPr/>
            </a:lvl1pPr>
          </a:lstStyle>
          <a:p>
            <a:pPr>
              <a:defRPr/>
            </a:pPr>
            <a:endParaRPr lang="tr-TR"/>
          </a:p>
        </p:txBody>
      </p:sp>
      <p:sp>
        <p:nvSpPr>
          <p:cNvPr id="7" name="Footer Placeholder 4">
            <a:extLst>
              <a:ext uri="{FF2B5EF4-FFF2-40B4-BE49-F238E27FC236}">
                <a16:creationId xmlns:a16="http://schemas.microsoft.com/office/drawing/2014/main" xmlns="" id="{7ECEFA81-4D36-4673-A202-126E04CA322F}"/>
              </a:ext>
            </a:extLst>
          </p:cNvPr>
          <p:cNvSpPr>
            <a:spLocks noGrp="1"/>
          </p:cNvSpPr>
          <p:nvPr>
            <p:ph type="ftr" sz="quarter" idx="15"/>
          </p:nvPr>
        </p:nvSpPr>
        <p:spPr/>
        <p:txBody>
          <a:bodyPr/>
          <a:lstStyle>
            <a:lvl1pPr>
              <a:defRPr/>
            </a:lvl1pPr>
          </a:lstStyle>
          <a:p>
            <a:pPr>
              <a:defRPr/>
            </a:pPr>
            <a:endParaRPr lang="tr-TR"/>
          </a:p>
          <a:p>
            <a:pPr>
              <a:defRPr/>
            </a:pPr>
            <a:r>
              <a:rPr lang="tr-TR"/>
              <a:t>              </a:t>
            </a:r>
          </a:p>
        </p:txBody>
      </p:sp>
      <p:sp>
        <p:nvSpPr>
          <p:cNvPr id="8" name="Slide Number Placeholder 5">
            <a:extLst>
              <a:ext uri="{FF2B5EF4-FFF2-40B4-BE49-F238E27FC236}">
                <a16:creationId xmlns:a16="http://schemas.microsoft.com/office/drawing/2014/main" xmlns="" id="{AC0F4108-C093-4923-8DE4-8626615D428F}"/>
              </a:ext>
            </a:extLst>
          </p:cNvPr>
          <p:cNvSpPr>
            <a:spLocks noGrp="1"/>
          </p:cNvSpPr>
          <p:nvPr>
            <p:ph type="sldNum" sz="quarter" idx="16"/>
          </p:nvPr>
        </p:nvSpPr>
        <p:spPr/>
        <p:txBody>
          <a:bodyPr/>
          <a:lstStyle>
            <a:lvl1pPr>
              <a:defRPr/>
            </a:lvl1pPr>
          </a:lstStyle>
          <a:p>
            <a:pPr>
              <a:defRPr/>
            </a:pPr>
            <a:fld id="{77C61C7F-E288-468B-847C-1B2EBFD56850}" type="slidenum">
              <a:rPr lang="tr-TR"/>
              <a:pPr>
                <a:defRPr/>
              </a:pPr>
              <a:t>‹#›</a:t>
            </a:fld>
            <a:endParaRPr lang="tr-TR"/>
          </a:p>
        </p:txBody>
      </p:sp>
    </p:spTree>
    <p:extLst>
      <p:ext uri="{BB962C8B-B14F-4D97-AF65-F5344CB8AC3E}">
        <p14:creationId xmlns:p14="http://schemas.microsoft.com/office/powerpoint/2010/main" val="314382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4" name="Picture 6" descr="Celestia-R1---OverlayContentHD.png">
            <a:extLst>
              <a:ext uri="{FF2B5EF4-FFF2-40B4-BE49-F238E27FC236}">
                <a16:creationId xmlns:a16="http://schemas.microsoft.com/office/drawing/2014/main" xmlns="" id="{3E51193E-82BE-48FB-903E-2B53DEFCA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8" name="Title 1"/>
          <p:cNvSpPr>
            <a:spLocks noGrp="1"/>
          </p:cNvSpPr>
          <p:nvPr>
            <p:ph type="title"/>
          </p:nvPr>
        </p:nvSpPr>
        <p:spPr>
          <a:xfrm>
            <a:off x="685891" y="609601"/>
            <a:ext cx="10132745" cy="1456267"/>
          </a:xfrm>
        </p:spPr>
        <p:txBody>
          <a:bodyPr/>
          <a:lstStyle/>
          <a:p>
            <a:r>
              <a:rPr lang="tr-TR"/>
              <a:t>Asıl başlık stilini düzenlemek için tıklayın</a:t>
            </a:r>
            <a:endParaRPr lang="en-US" dirty="0"/>
          </a:p>
        </p:txBody>
      </p:sp>
      <p:sp>
        <p:nvSpPr>
          <p:cNvPr id="5" name="Date Placeholder 3">
            <a:extLst>
              <a:ext uri="{FF2B5EF4-FFF2-40B4-BE49-F238E27FC236}">
                <a16:creationId xmlns:a16="http://schemas.microsoft.com/office/drawing/2014/main" xmlns="" id="{EBE47E91-E7A7-48FD-A27E-0AEBEE69A8D3}"/>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33C80DB3-54DC-489D-AEEF-5A20D4C68C59}"/>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7588CE90-8BE0-4098-A1D8-0B6E9859A422}"/>
              </a:ext>
            </a:extLst>
          </p:cNvPr>
          <p:cNvSpPr>
            <a:spLocks noGrp="1"/>
          </p:cNvSpPr>
          <p:nvPr>
            <p:ph type="sldNum" sz="quarter" idx="12"/>
          </p:nvPr>
        </p:nvSpPr>
        <p:spPr/>
        <p:txBody>
          <a:bodyPr/>
          <a:lstStyle>
            <a:lvl1pPr>
              <a:defRPr/>
            </a:lvl1pPr>
          </a:lstStyle>
          <a:p>
            <a:pPr>
              <a:defRPr/>
            </a:pPr>
            <a:fld id="{375090DB-9A36-444C-9A39-B123FEE6C719}" type="slidenum">
              <a:rPr lang="tr-TR"/>
              <a:pPr>
                <a:defRPr/>
              </a:pPr>
              <a:t>‹#›</a:t>
            </a:fld>
            <a:endParaRPr lang="tr-TR"/>
          </a:p>
        </p:txBody>
      </p:sp>
    </p:spTree>
    <p:extLst>
      <p:ext uri="{BB962C8B-B14F-4D97-AF65-F5344CB8AC3E}">
        <p14:creationId xmlns:p14="http://schemas.microsoft.com/office/powerpoint/2010/main" val="1027008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4" name="Picture 6" descr="Celestia-R1---OverlayContentHD.png">
            <a:extLst>
              <a:ext uri="{FF2B5EF4-FFF2-40B4-BE49-F238E27FC236}">
                <a16:creationId xmlns:a16="http://schemas.microsoft.com/office/drawing/2014/main" xmlns="" id="{173A70DF-81F2-4358-B1FC-18E39558E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59803" y="609600"/>
            <a:ext cx="2158833"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89" y="609600"/>
            <a:ext cx="7833136" cy="51816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3">
            <a:extLst>
              <a:ext uri="{FF2B5EF4-FFF2-40B4-BE49-F238E27FC236}">
                <a16:creationId xmlns:a16="http://schemas.microsoft.com/office/drawing/2014/main" xmlns="" id="{53E08CC5-8180-40C0-AA51-ED18983CF7A5}"/>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8A76AE68-D98B-4DD8-A7E9-BE00AFA4125A}"/>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C095EFB2-225E-4EF5-AB78-A3EF3AE9376F}"/>
              </a:ext>
            </a:extLst>
          </p:cNvPr>
          <p:cNvSpPr>
            <a:spLocks noGrp="1"/>
          </p:cNvSpPr>
          <p:nvPr>
            <p:ph type="sldNum" sz="quarter" idx="12"/>
          </p:nvPr>
        </p:nvSpPr>
        <p:spPr/>
        <p:txBody>
          <a:bodyPr/>
          <a:lstStyle>
            <a:lvl1pPr>
              <a:defRPr/>
            </a:lvl1pPr>
          </a:lstStyle>
          <a:p>
            <a:pPr>
              <a:defRPr/>
            </a:pPr>
            <a:fld id="{7FD41274-32E0-4081-AC94-758E09F3D421}" type="slidenum">
              <a:rPr lang="tr-TR"/>
              <a:pPr>
                <a:defRPr/>
              </a:pPr>
              <a:t>‹#›</a:t>
            </a:fld>
            <a:endParaRPr lang="tr-TR"/>
          </a:p>
        </p:txBody>
      </p:sp>
    </p:spTree>
    <p:extLst>
      <p:ext uri="{BB962C8B-B14F-4D97-AF65-F5344CB8AC3E}">
        <p14:creationId xmlns:p14="http://schemas.microsoft.com/office/powerpoint/2010/main" val="288824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oş">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7F9CC08-DC9E-42C4-8913-B07580419D76}"/>
              </a:ext>
            </a:extLst>
          </p:cNvPr>
          <p:cNvSpPr txBox="1">
            <a:spLocks noGrp="1"/>
          </p:cNvSpPr>
          <p:nvPr>
            <p:ph type="title" idx="4294967295"/>
          </p:nvPr>
        </p:nvSpPr>
        <p:spPr>
          <a:xfrm>
            <a:off x="609480" y="273600"/>
            <a:ext cx="10973519" cy="1144800"/>
          </a:xfrm>
        </p:spPr>
        <p:txBody>
          <a:bodyPr lIns="0" tIns="0" rIns="0" bIns="0"/>
          <a:lstStyle>
            <a:lvl1pPr>
              <a:defRPr/>
            </a:lvl1pPr>
          </a:lstStyle>
          <a:p>
            <a:endParaRPr lang="tr-TR"/>
          </a:p>
        </p:txBody>
      </p:sp>
      <p:sp>
        <p:nvSpPr>
          <p:cNvPr id="3" name="Metin Yer Tutucusu 2">
            <a:extLst>
              <a:ext uri="{FF2B5EF4-FFF2-40B4-BE49-F238E27FC236}">
                <a16:creationId xmlns:a16="http://schemas.microsoft.com/office/drawing/2014/main" xmlns="" id="{C8BA11F6-58CA-40E9-A563-2381149FEE92}"/>
              </a:ext>
            </a:extLst>
          </p:cNvPr>
          <p:cNvSpPr txBox="1">
            <a:spLocks noGrp="1"/>
          </p:cNvSpPr>
          <p:nvPr>
            <p:ph type="body" idx="4294967295"/>
          </p:nvPr>
        </p:nvSpPr>
        <p:spPr>
          <a:xfrm>
            <a:off x="609480" y="1604520"/>
            <a:ext cx="10973519" cy="4525920"/>
          </a:xfrm>
        </p:spPr>
        <p:txBody>
          <a:bodyPr lIns="0" tIns="0" rIns="0" bIns="0"/>
          <a:lstStyle>
            <a:lvl1pPr hangingPunct="0">
              <a:spcAft>
                <a:spcPts val="1417"/>
              </a:spcAft>
              <a:tabLst/>
              <a:defRPr sz="3200">
                <a:latin typeface="Arial" pitchFamily="18"/>
              </a:defRPr>
            </a:lvl1pPr>
          </a:lstStyle>
          <a:p>
            <a:endParaRPr lang="tr-TR"/>
          </a:p>
        </p:txBody>
      </p:sp>
    </p:spTree>
    <p:extLst>
      <p:ext uri="{BB962C8B-B14F-4D97-AF65-F5344CB8AC3E}">
        <p14:creationId xmlns:p14="http://schemas.microsoft.com/office/powerpoint/2010/main" val="279764332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1_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046FA0B-0A31-4084-A6BE-E60667043E34}"/>
              </a:ext>
            </a:extLst>
          </p:cNvPr>
          <p:cNvSpPr txBox="1">
            <a:spLocks noGrp="1"/>
          </p:cNvSpPr>
          <p:nvPr>
            <p:ph type="title"/>
          </p:nvPr>
        </p:nvSpPr>
        <p:spPr>
          <a:xfrm>
            <a:off x="839879" y="457200"/>
            <a:ext cx="3932280" cy="1600200"/>
          </a:xfrm>
        </p:spPr>
        <p:txBody>
          <a:bodyPr anchor="b"/>
          <a:lstStyle>
            <a:lvl1pPr marL="0" marR="0" indent="0" algn="l" hangingPunct="1">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3200" spc="0" baseline="0">
                <a:solidFill>
                  <a:srgbClr val="FFFFFF"/>
                </a:solidFill>
                <a:latin typeface="Calibri Light" pitchFamily="34"/>
              </a:defRPr>
            </a:lvl1pPr>
          </a:lstStyle>
          <a:p>
            <a:pPr lvl="0"/>
            <a:r>
              <a:rPr lang="tr-TR"/>
              <a:t>Asıl başlık stilini düzenlemek için tıklayın</a:t>
            </a:r>
          </a:p>
        </p:txBody>
      </p:sp>
      <p:sp>
        <p:nvSpPr>
          <p:cNvPr id="3" name="Resim Yer Tutucusu 2">
            <a:extLst>
              <a:ext uri="{FF2B5EF4-FFF2-40B4-BE49-F238E27FC236}">
                <a16:creationId xmlns:a16="http://schemas.microsoft.com/office/drawing/2014/main" xmlns="" id="{39FA55D8-A4DC-416D-B881-6B150A10A223}"/>
              </a:ext>
            </a:extLst>
          </p:cNvPr>
          <p:cNvSpPr txBox="1">
            <a:spLocks noGrp="1"/>
          </p:cNvSpPr>
          <p:nvPr>
            <p:ph type="title" idx="4294967295"/>
          </p:nvPr>
        </p:nvSpPr>
        <p:spPr>
          <a:xfrm>
            <a:off x="5183280" y="987480"/>
            <a:ext cx="6173640" cy="4873679"/>
          </a:xfrm>
        </p:spPr>
        <p:txBody>
          <a:bodyPr/>
          <a:lstStyle>
            <a:lvl1pPr>
              <a:defRPr/>
            </a:lvl1pPr>
          </a:lstStyle>
          <a:p>
            <a:pPr lvl="0"/>
            <a:endParaRPr lang="tr-TR"/>
          </a:p>
        </p:txBody>
      </p:sp>
      <p:sp>
        <p:nvSpPr>
          <p:cNvPr id="4" name="Metin Yer Tutucusu 3">
            <a:extLst>
              <a:ext uri="{FF2B5EF4-FFF2-40B4-BE49-F238E27FC236}">
                <a16:creationId xmlns:a16="http://schemas.microsoft.com/office/drawing/2014/main" xmlns="" id="{7BB58D1D-A282-4393-A603-0C349F9F43B6}"/>
              </a:ext>
            </a:extLst>
          </p:cNvPr>
          <p:cNvSpPr txBox="1">
            <a:spLocks noGrp="1"/>
          </p:cNvSpPr>
          <p:nvPr>
            <p:ph type="body" idx="2"/>
          </p:nvPr>
        </p:nvSpPr>
        <p:spPr>
          <a:xfrm>
            <a:off x="839879" y="2057400"/>
            <a:ext cx="3932280" cy="3811679"/>
          </a:xfrm>
        </p:spPr>
        <p:txBody>
          <a:bodyPr/>
          <a:lstStyle>
            <a:lvl1pPr>
              <a:defRPr sz="1600"/>
            </a:lvl1pPr>
          </a:lstStyle>
          <a:p>
            <a:pPr lvl="0"/>
            <a:r>
              <a:rPr lang="tr-TR"/>
              <a:t>Asıl metin stillerini düzenle</a:t>
            </a:r>
          </a:p>
        </p:txBody>
      </p:sp>
    </p:spTree>
    <p:extLst>
      <p:ext uri="{BB962C8B-B14F-4D97-AF65-F5344CB8AC3E}">
        <p14:creationId xmlns:p14="http://schemas.microsoft.com/office/powerpoint/2010/main" val="33441869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Picture 6" descr="Celestia-R1---OverlayContentHD.png">
            <a:extLst>
              <a:ext uri="{FF2B5EF4-FFF2-40B4-BE49-F238E27FC236}">
                <a16:creationId xmlns:a16="http://schemas.microsoft.com/office/drawing/2014/main" xmlns="" id="{5328062D-D290-44F6-A822-C459BD578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3">
            <a:extLst>
              <a:ext uri="{FF2B5EF4-FFF2-40B4-BE49-F238E27FC236}">
                <a16:creationId xmlns:a16="http://schemas.microsoft.com/office/drawing/2014/main" xmlns="" id="{9118D9DA-9BF7-4F82-9405-CAD5B83E6F06}"/>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A6E4EA15-1E2F-4317-B066-CC4A6CDF91E5}"/>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B6A83C7D-92CC-41AF-B70C-26991E8B7775}"/>
              </a:ext>
            </a:extLst>
          </p:cNvPr>
          <p:cNvSpPr>
            <a:spLocks noGrp="1"/>
          </p:cNvSpPr>
          <p:nvPr>
            <p:ph type="sldNum" sz="quarter" idx="12"/>
          </p:nvPr>
        </p:nvSpPr>
        <p:spPr/>
        <p:txBody>
          <a:bodyPr/>
          <a:lstStyle>
            <a:lvl1pPr>
              <a:defRPr/>
            </a:lvl1pPr>
          </a:lstStyle>
          <a:p>
            <a:pPr>
              <a:defRPr/>
            </a:pPr>
            <a:fld id="{95748476-1DE5-4112-BF75-FFF63E1E7BB8}" type="slidenum">
              <a:rPr lang="tr-TR"/>
              <a:pPr>
                <a:defRPr/>
              </a:pPr>
              <a:t>‹#›</a:t>
            </a:fld>
            <a:endParaRPr lang="tr-TR"/>
          </a:p>
        </p:txBody>
      </p:sp>
    </p:spTree>
    <p:extLst>
      <p:ext uri="{BB962C8B-B14F-4D97-AF65-F5344CB8AC3E}">
        <p14:creationId xmlns:p14="http://schemas.microsoft.com/office/powerpoint/2010/main" val="102552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C866E09-5902-485B-9043-5A53377A6EE9}"/>
              </a:ext>
            </a:extLst>
          </p:cNvPr>
          <p:cNvSpPr txBox="1">
            <a:spLocks noGrp="1"/>
          </p:cNvSpPr>
          <p:nvPr>
            <p:ph type="title"/>
          </p:nvPr>
        </p:nvSpPr>
        <p:spPr/>
        <p:txBody>
          <a:bodyPr/>
          <a:lstStyle>
            <a:lvl1pPr marL="0" marR="0" indent="0" algn="l" hangingPunct="1">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3600" spc="0" baseline="0">
                <a:solidFill>
                  <a:srgbClr val="FFFFFF"/>
                </a:solidFill>
                <a:latin typeface="Calibri Light" pitchFamily="34"/>
              </a:defRPr>
            </a:lvl1pPr>
          </a:lstStyle>
          <a:p>
            <a:pPr lvl="0"/>
            <a:r>
              <a:rPr lang="tr-TR"/>
              <a:t>Asıl başlık stilini düzenlemek için tıklayın</a:t>
            </a:r>
          </a:p>
        </p:txBody>
      </p:sp>
      <p:sp>
        <p:nvSpPr>
          <p:cNvPr id="3" name="İçerik Yer Tutucusu 2">
            <a:extLst>
              <a:ext uri="{FF2B5EF4-FFF2-40B4-BE49-F238E27FC236}">
                <a16:creationId xmlns:a16="http://schemas.microsoft.com/office/drawing/2014/main" xmlns="" id="{FDB7E73D-BF98-48B9-B41F-C89306017470}"/>
              </a:ext>
            </a:extLst>
          </p:cNvPr>
          <p:cNvSpPr txBox="1">
            <a:spLocks noGrp="1"/>
          </p:cNvSpPr>
          <p:nvPr>
            <p:ph type="title" idx="4294967295"/>
          </p:nvPr>
        </p:nvSpPr>
        <p:spPr>
          <a:xfrm>
            <a:off x="685440" y="2141640"/>
            <a:ext cx="10131480" cy="3649679"/>
          </a:xfrm>
        </p:spPr>
        <p:txBody>
          <a:bodyPr/>
          <a:lstStyle>
            <a:lvl1pPr marL="0" marR="0" indent="0" algn="l" hangingPunct="1">
              <a:lnSpc>
                <a:spcPct val="100000"/>
              </a:lnSpc>
              <a:spcBef>
                <a:spcPts val="0"/>
              </a:spcBef>
              <a:spcAft>
                <a:spcPts val="1001"/>
              </a:spcAft>
              <a:tabLst>
                <a:tab pos="171360" algn="l"/>
                <a:tab pos="628560" algn="l"/>
                <a:tab pos="1085759" algn="l"/>
                <a:tab pos="1542960" algn="l"/>
                <a:tab pos="2000160" algn="l"/>
                <a:tab pos="2457360" algn="l"/>
                <a:tab pos="2914560" algn="l"/>
                <a:tab pos="3371760" algn="l"/>
                <a:tab pos="3828959" algn="l"/>
                <a:tab pos="4286160" algn="l"/>
                <a:tab pos="4743360" algn="l"/>
                <a:tab pos="5200560" algn="l"/>
                <a:tab pos="5657760" algn="l"/>
                <a:tab pos="6114959" algn="l"/>
                <a:tab pos="6572160" algn="l"/>
                <a:tab pos="7029360" algn="l"/>
                <a:tab pos="7486560" algn="l"/>
                <a:tab pos="7943760" algn="l"/>
                <a:tab pos="8400960" algn="l"/>
                <a:tab pos="8858160" algn="l"/>
              </a:tabLst>
              <a:defRPr sz="1800" spc="0" baseline="0">
                <a:solidFill>
                  <a:srgbClr val="FFFFFF"/>
                </a:solidFill>
                <a:latin typeface="Calibri" pitchFamily="34"/>
              </a:defRPr>
            </a:lvl1pPr>
          </a:lstStyle>
          <a:p>
            <a:pPr lvl="0"/>
            <a:r>
              <a:rPr lang="tr-TR"/>
              <a:t>Asıl metin stillerini düzenle</a:t>
            </a:r>
            <a:br>
              <a:rPr lang="tr-TR"/>
            </a:br>
            <a:r>
              <a:rPr lang="tr-TR"/>
              <a:t>İkinci düzey</a:t>
            </a:r>
            <a:br>
              <a:rPr lang="tr-TR"/>
            </a:br>
            <a:r>
              <a:rPr lang="tr-TR"/>
              <a:t>Üçüncü düzey</a:t>
            </a:r>
            <a:br>
              <a:rPr lang="tr-TR"/>
            </a:br>
            <a:r>
              <a:rPr lang="tr-TR"/>
              <a:t>Dördüncü düzey</a:t>
            </a:r>
            <a:br>
              <a:rPr lang="tr-TR"/>
            </a:br>
            <a:r>
              <a:rPr lang="tr-TR"/>
              <a:t>Beşinci düzey</a:t>
            </a:r>
          </a:p>
        </p:txBody>
      </p:sp>
      <p:sp>
        <p:nvSpPr>
          <p:cNvPr id="4" name="İçerik Yer Tutucusu 3">
            <a:extLst>
              <a:ext uri="{FF2B5EF4-FFF2-40B4-BE49-F238E27FC236}">
                <a16:creationId xmlns:a16="http://schemas.microsoft.com/office/drawing/2014/main" xmlns="" id="{D436BEE2-C619-4247-B187-A47C47F03A3A}"/>
              </a:ext>
            </a:extLst>
          </p:cNvPr>
          <p:cNvSpPr txBox="1">
            <a:spLocks noGrp="1"/>
          </p:cNvSpPr>
          <p:nvPr>
            <p:ph idx="1"/>
          </p:nvPr>
        </p:nvSpPr>
        <p:spPr>
          <a:xfrm>
            <a:off x="609480" y="1604520"/>
            <a:ext cx="10973519" cy="4525920"/>
          </a:xfrm>
        </p:spPr>
        <p:txBody>
          <a:bodyPr lIns="0" tIns="0" rIns="0" bIns="0"/>
          <a:lstStyle>
            <a:lvl1pPr hangingPunct="0">
              <a:spcAft>
                <a:spcPts val="1417"/>
              </a:spcAft>
              <a:tabLst/>
              <a:defRPr sz="3200">
                <a:latin typeface="Arial" pitchFamily="18"/>
              </a:defRPr>
            </a:lvl1pPr>
          </a:lstStyle>
          <a:p>
            <a:endParaRPr lang="tr-TR"/>
          </a:p>
        </p:txBody>
      </p:sp>
    </p:spTree>
    <p:extLst>
      <p:ext uri="{BB962C8B-B14F-4D97-AF65-F5344CB8AC3E}">
        <p14:creationId xmlns:p14="http://schemas.microsoft.com/office/powerpoint/2010/main" val="35850172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4" name="Picture 6" descr="Celestia-R1---OverlayContentHD.png">
            <a:extLst>
              <a:ext uri="{FF2B5EF4-FFF2-40B4-BE49-F238E27FC236}">
                <a16:creationId xmlns:a16="http://schemas.microsoft.com/office/drawing/2014/main" xmlns="" id="{E022545B-94D8-4D58-8CCB-8FDE62FA0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0" y="3308581"/>
            <a:ext cx="10132747" cy="1468800"/>
          </a:xfrm>
        </p:spPr>
        <p:txBody>
          <a:bodyPr anchor="b"/>
          <a:lstStyle>
            <a:lvl1pPr algn="l">
              <a:defRPr sz="40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88" y="4777381"/>
            <a:ext cx="1013274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5" name="Date Placeholder 3">
            <a:extLst>
              <a:ext uri="{FF2B5EF4-FFF2-40B4-BE49-F238E27FC236}">
                <a16:creationId xmlns:a16="http://schemas.microsoft.com/office/drawing/2014/main" xmlns="" id="{535A76F8-5902-4476-AA10-EAA7B32B62E6}"/>
              </a:ext>
            </a:extLst>
          </p:cNvPr>
          <p:cNvSpPr>
            <a:spLocks noGrp="1"/>
          </p:cNvSpPr>
          <p:nvPr>
            <p:ph type="dt" sz="half" idx="10"/>
          </p:nvPr>
        </p:nvSpPr>
        <p:spPr/>
        <p:txBody>
          <a:bodyPr/>
          <a:lstStyle>
            <a:lvl1pPr>
              <a:defRPr/>
            </a:lvl1pPr>
          </a:lstStyle>
          <a:p>
            <a:pPr>
              <a:defRPr/>
            </a:pPr>
            <a:endParaRPr lang="tr-TR"/>
          </a:p>
        </p:txBody>
      </p:sp>
      <p:sp>
        <p:nvSpPr>
          <p:cNvPr id="6" name="Footer Placeholder 4">
            <a:extLst>
              <a:ext uri="{FF2B5EF4-FFF2-40B4-BE49-F238E27FC236}">
                <a16:creationId xmlns:a16="http://schemas.microsoft.com/office/drawing/2014/main" xmlns="" id="{DF1632C2-9CB2-4506-AD1E-906F5BBDD0BD}"/>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xmlns="" id="{83114920-48D2-4ADD-8DD1-A7097B9C1511}"/>
              </a:ext>
            </a:extLst>
          </p:cNvPr>
          <p:cNvSpPr>
            <a:spLocks noGrp="1"/>
          </p:cNvSpPr>
          <p:nvPr>
            <p:ph type="sldNum" sz="quarter" idx="12"/>
          </p:nvPr>
        </p:nvSpPr>
        <p:spPr/>
        <p:txBody>
          <a:bodyPr/>
          <a:lstStyle>
            <a:lvl1pPr>
              <a:defRPr/>
            </a:lvl1pPr>
          </a:lstStyle>
          <a:p>
            <a:pPr>
              <a:defRPr/>
            </a:pPr>
            <a:fld id="{82BD5737-3503-4DF3-81F8-48E3B4B0C663}" type="slidenum">
              <a:rPr lang="tr-TR"/>
              <a:pPr>
                <a:defRPr/>
              </a:pPr>
              <a:t>‹#›</a:t>
            </a:fld>
            <a:endParaRPr lang="tr-TR"/>
          </a:p>
        </p:txBody>
      </p:sp>
    </p:spTree>
    <p:extLst>
      <p:ext uri="{BB962C8B-B14F-4D97-AF65-F5344CB8AC3E}">
        <p14:creationId xmlns:p14="http://schemas.microsoft.com/office/powerpoint/2010/main" val="320361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5" name="Picture 7" descr="Celestia-R1---OverlayContentHD.png">
            <a:extLst>
              <a:ext uri="{FF2B5EF4-FFF2-40B4-BE49-F238E27FC236}">
                <a16:creationId xmlns:a16="http://schemas.microsoft.com/office/drawing/2014/main" xmlns="" id="{3A4BA965-70AD-4823-B44B-B8C4B9A01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891" y="2142067"/>
            <a:ext cx="4995985" cy="3649134"/>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22653" y="2142068"/>
            <a:ext cx="4995983" cy="3649133"/>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 name="Date Placeholder 4">
            <a:extLst>
              <a:ext uri="{FF2B5EF4-FFF2-40B4-BE49-F238E27FC236}">
                <a16:creationId xmlns:a16="http://schemas.microsoft.com/office/drawing/2014/main" xmlns="" id="{440BAC9A-36A9-4D03-BCB8-2BAB447AA77A}"/>
              </a:ext>
            </a:extLst>
          </p:cNvPr>
          <p:cNvSpPr>
            <a:spLocks noGrp="1"/>
          </p:cNvSpPr>
          <p:nvPr>
            <p:ph type="dt" sz="half" idx="10"/>
          </p:nvPr>
        </p:nvSpPr>
        <p:spPr/>
        <p:txBody>
          <a:bodyPr/>
          <a:lstStyle>
            <a:lvl1pPr>
              <a:defRPr/>
            </a:lvl1pPr>
          </a:lstStyle>
          <a:p>
            <a:pPr>
              <a:defRPr/>
            </a:pPr>
            <a:endParaRPr lang="tr-TR"/>
          </a:p>
        </p:txBody>
      </p:sp>
      <p:sp>
        <p:nvSpPr>
          <p:cNvPr id="7" name="Footer Placeholder 5">
            <a:extLst>
              <a:ext uri="{FF2B5EF4-FFF2-40B4-BE49-F238E27FC236}">
                <a16:creationId xmlns:a16="http://schemas.microsoft.com/office/drawing/2014/main" xmlns="" id="{89E120D8-5DC7-4F50-9B92-AB52B19030ED}"/>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xmlns="" id="{FCB140C4-E55E-465F-92C0-E253D8277EEE}"/>
              </a:ext>
            </a:extLst>
          </p:cNvPr>
          <p:cNvSpPr>
            <a:spLocks noGrp="1"/>
          </p:cNvSpPr>
          <p:nvPr>
            <p:ph type="sldNum" sz="quarter" idx="12"/>
          </p:nvPr>
        </p:nvSpPr>
        <p:spPr/>
        <p:txBody>
          <a:bodyPr/>
          <a:lstStyle>
            <a:lvl1pPr>
              <a:defRPr/>
            </a:lvl1pPr>
          </a:lstStyle>
          <a:p>
            <a:pPr>
              <a:defRPr/>
            </a:pPr>
            <a:fld id="{505C1CE6-312A-40D1-AF5D-D95F8AE3DE2F}" type="slidenum">
              <a:rPr lang="tr-TR"/>
              <a:pPr>
                <a:defRPr/>
              </a:pPr>
              <a:t>‹#›</a:t>
            </a:fld>
            <a:endParaRPr lang="tr-TR"/>
          </a:p>
        </p:txBody>
      </p:sp>
    </p:spTree>
    <p:extLst>
      <p:ext uri="{BB962C8B-B14F-4D97-AF65-F5344CB8AC3E}">
        <p14:creationId xmlns:p14="http://schemas.microsoft.com/office/powerpoint/2010/main" val="420360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3797" y="2218267"/>
            <a:ext cx="4709667"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91" y="2870201"/>
            <a:ext cx="4997574" cy="292099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96798" y="2226734"/>
            <a:ext cx="4723428"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824241" y="2870201"/>
            <a:ext cx="4995985" cy="292099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a:extLst>
              <a:ext uri="{FF2B5EF4-FFF2-40B4-BE49-F238E27FC236}">
                <a16:creationId xmlns:a16="http://schemas.microsoft.com/office/drawing/2014/main" xmlns="" id="{003A1E6B-6C6F-465F-BD1F-55EE6423D7F8}"/>
              </a:ext>
            </a:extLst>
          </p:cNvPr>
          <p:cNvSpPr>
            <a:spLocks noGrp="1"/>
          </p:cNvSpPr>
          <p:nvPr>
            <p:ph type="dt" sz="half" idx="10"/>
          </p:nvPr>
        </p:nvSpPr>
        <p:spPr/>
        <p:txBody>
          <a:bodyPr/>
          <a:lstStyle>
            <a:lvl1pPr>
              <a:defRPr/>
            </a:lvl1pPr>
          </a:lstStyle>
          <a:p>
            <a:pPr>
              <a:defRPr/>
            </a:pPr>
            <a:endParaRPr lang="tr-TR"/>
          </a:p>
        </p:txBody>
      </p:sp>
      <p:sp>
        <p:nvSpPr>
          <p:cNvPr id="8" name="Footer Placeholder 7">
            <a:extLst>
              <a:ext uri="{FF2B5EF4-FFF2-40B4-BE49-F238E27FC236}">
                <a16:creationId xmlns:a16="http://schemas.microsoft.com/office/drawing/2014/main" xmlns="" id="{4FD491C7-227F-4F65-822C-209199A76F6E}"/>
              </a:ext>
            </a:extLst>
          </p:cNvPr>
          <p:cNvSpPr>
            <a:spLocks noGrp="1"/>
          </p:cNvSpPr>
          <p:nvPr>
            <p:ph type="ftr" sz="quarter" idx="11"/>
          </p:nvPr>
        </p:nvSpPr>
        <p:spPr/>
        <p:txBody>
          <a:bodyPr/>
          <a:lstStyle>
            <a:lvl1pPr>
              <a:defRPr/>
            </a:lvl1pPr>
          </a:lstStyle>
          <a:p>
            <a:pPr>
              <a:defRPr/>
            </a:pPr>
            <a:endParaRPr lang="tr-TR"/>
          </a:p>
        </p:txBody>
      </p:sp>
      <p:sp>
        <p:nvSpPr>
          <p:cNvPr id="9" name="Slide Number Placeholder 8">
            <a:extLst>
              <a:ext uri="{FF2B5EF4-FFF2-40B4-BE49-F238E27FC236}">
                <a16:creationId xmlns:a16="http://schemas.microsoft.com/office/drawing/2014/main" xmlns="" id="{B6AE4AD9-F8C5-46DB-9A5E-5135F31FBCBD}"/>
              </a:ext>
            </a:extLst>
          </p:cNvPr>
          <p:cNvSpPr>
            <a:spLocks noGrp="1"/>
          </p:cNvSpPr>
          <p:nvPr>
            <p:ph type="sldNum" sz="quarter" idx="12"/>
          </p:nvPr>
        </p:nvSpPr>
        <p:spPr/>
        <p:txBody>
          <a:bodyPr/>
          <a:lstStyle>
            <a:lvl1pPr>
              <a:defRPr/>
            </a:lvl1pPr>
          </a:lstStyle>
          <a:p>
            <a:pPr>
              <a:defRPr/>
            </a:pPr>
            <a:fld id="{E2BD3C75-A4BB-4910-8633-391A7CF46909}" type="slidenum">
              <a:rPr lang="tr-TR"/>
              <a:pPr>
                <a:defRPr/>
              </a:pPr>
              <a:t>‹#›</a:t>
            </a:fld>
            <a:endParaRPr lang="tr-TR"/>
          </a:p>
        </p:txBody>
      </p:sp>
    </p:spTree>
    <p:extLst>
      <p:ext uri="{BB962C8B-B14F-4D97-AF65-F5344CB8AC3E}">
        <p14:creationId xmlns:p14="http://schemas.microsoft.com/office/powerpoint/2010/main" val="2285373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3" name="Picture 5" descr="Celestia-R1---OverlayContentHD.png">
            <a:extLst>
              <a:ext uri="{FF2B5EF4-FFF2-40B4-BE49-F238E27FC236}">
                <a16:creationId xmlns:a16="http://schemas.microsoft.com/office/drawing/2014/main" xmlns="" id="{15B4ED5B-6214-4C3D-A608-7EBEA65B0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4" name="Date Placeholder 2">
            <a:extLst>
              <a:ext uri="{FF2B5EF4-FFF2-40B4-BE49-F238E27FC236}">
                <a16:creationId xmlns:a16="http://schemas.microsoft.com/office/drawing/2014/main" xmlns="" id="{C105A966-5468-46E7-A32B-E1F8EE5F8C4A}"/>
              </a:ext>
            </a:extLst>
          </p:cNvPr>
          <p:cNvSpPr>
            <a:spLocks noGrp="1"/>
          </p:cNvSpPr>
          <p:nvPr>
            <p:ph type="dt" sz="half" idx="10"/>
          </p:nvPr>
        </p:nvSpPr>
        <p:spPr/>
        <p:txBody>
          <a:bodyPr/>
          <a:lstStyle>
            <a:lvl1pPr>
              <a:defRPr/>
            </a:lvl1pPr>
          </a:lstStyle>
          <a:p>
            <a:pPr>
              <a:defRPr/>
            </a:pPr>
            <a:endParaRPr lang="tr-TR"/>
          </a:p>
        </p:txBody>
      </p:sp>
      <p:sp>
        <p:nvSpPr>
          <p:cNvPr id="5" name="Footer Placeholder 3">
            <a:extLst>
              <a:ext uri="{FF2B5EF4-FFF2-40B4-BE49-F238E27FC236}">
                <a16:creationId xmlns:a16="http://schemas.microsoft.com/office/drawing/2014/main" xmlns="" id="{5DBEC68B-0CE2-4FFB-94F6-3010647D3A09}"/>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4">
            <a:extLst>
              <a:ext uri="{FF2B5EF4-FFF2-40B4-BE49-F238E27FC236}">
                <a16:creationId xmlns:a16="http://schemas.microsoft.com/office/drawing/2014/main" xmlns="" id="{C30D1BE4-EEA9-4975-983A-C3036163B7D8}"/>
              </a:ext>
            </a:extLst>
          </p:cNvPr>
          <p:cNvSpPr>
            <a:spLocks noGrp="1"/>
          </p:cNvSpPr>
          <p:nvPr>
            <p:ph type="sldNum" sz="quarter" idx="12"/>
          </p:nvPr>
        </p:nvSpPr>
        <p:spPr/>
        <p:txBody>
          <a:bodyPr/>
          <a:lstStyle>
            <a:lvl1pPr>
              <a:defRPr/>
            </a:lvl1pPr>
          </a:lstStyle>
          <a:p>
            <a:pPr>
              <a:defRPr/>
            </a:pPr>
            <a:fld id="{2FA4DE2B-83C8-4F40-8942-2AFBE7611602}" type="slidenum">
              <a:rPr lang="tr-TR"/>
              <a:pPr>
                <a:defRPr/>
              </a:pPr>
              <a:t>‹#›</a:t>
            </a:fld>
            <a:endParaRPr lang="tr-TR"/>
          </a:p>
        </p:txBody>
      </p:sp>
    </p:spTree>
    <p:extLst>
      <p:ext uri="{BB962C8B-B14F-4D97-AF65-F5344CB8AC3E}">
        <p14:creationId xmlns:p14="http://schemas.microsoft.com/office/powerpoint/2010/main" val="289812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Picture 4" descr="Celestia-R1---OverlayContentHD.png">
            <a:extLst>
              <a:ext uri="{FF2B5EF4-FFF2-40B4-BE49-F238E27FC236}">
                <a16:creationId xmlns:a16="http://schemas.microsoft.com/office/drawing/2014/main" xmlns="" id="{D68820DB-62E2-4F3D-AD93-88C1DC120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xmlns="" id="{37552E2A-B04B-4CD2-9B55-52475FA23A0D}"/>
              </a:ext>
            </a:extLst>
          </p:cNvPr>
          <p:cNvSpPr>
            <a:spLocks noGrp="1"/>
          </p:cNvSpPr>
          <p:nvPr>
            <p:ph type="dt" sz="half" idx="10"/>
          </p:nvPr>
        </p:nvSpPr>
        <p:spPr/>
        <p:txBody>
          <a:bodyPr/>
          <a:lstStyle>
            <a:lvl1pPr>
              <a:defRPr/>
            </a:lvl1pPr>
          </a:lstStyle>
          <a:p>
            <a:pPr>
              <a:defRPr/>
            </a:pPr>
            <a:endParaRPr lang="tr-TR"/>
          </a:p>
        </p:txBody>
      </p:sp>
      <p:sp>
        <p:nvSpPr>
          <p:cNvPr id="4" name="Footer Placeholder 2">
            <a:extLst>
              <a:ext uri="{FF2B5EF4-FFF2-40B4-BE49-F238E27FC236}">
                <a16:creationId xmlns:a16="http://schemas.microsoft.com/office/drawing/2014/main" xmlns="" id="{BDDBCB84-C4A2-442B-9681-954EDC32E6A9}"/>
              </a:ext>
            </a:extLst>
          </p:cNvPr>
          <p:cNvSpPr>
            <a:spLocks noGrp="1"/>
          </p:cNvSpPr>
          <p:nvPr>
            <p:ph type="ftr" sz="quarter" idx="11"/>
          </p:nvPr>
        </p:nvSpPr>
        <p:spPr/>
        <p:txBody>
          <a:bodyPr/>
          <a:lstStyle>
            <a:lvl1pPr>
              <a:defRPr/>
            </a:lvl1pPr>
          </a:lstStyle>
          <a:p>
            <a:pPr>
              <a:defRPr/>
            </a:pPr>
            <a:endParaRPr lang="tr-TR"/>
          </a:p>
        </p:txBody>
      </p:sp>
      <p:sp>
        <p:nvSpPr>
          <p:cNvPr id="5" name="Slide Number Placeholder 3">
            <a:extLst>
              <a:ext uri="{FF2B5EF4-FFF2-40B4-BE49-F238E27FC236}">
                <a16:creationId xmlns:a16="http://schemas.microsoft.com/office/drawing/2014/main" xmlns="" id="{08E4CBC8-B8C1-4D1C-9191-FA93BB9A8231}"/>
              </a:ext>
            </a:extLst>
          </p:cNvPr>
          <p:cNvSpPr>
            <a:spLocks noGrp="1"/>
          </p:cNvSpPr>
          <p:nvPr>
            <p:ph type="sldNum" sz="quarter" idx="12"/>
          </p:nvPr>
        </p:nvSpPr>
        <p:spPr/>
        <p:txBody>
          <a:bodyPr/>
          <a:lstStyle>
            <a:lvl1pPr>
              <a:defRPr/>
            </a:lvl1pPr>
          </a:lstStyle>
          <a:p>
            <a:pPr>
              <a:defRPr/>
            </a:pPr>
            <a:fld id="{B4560B97-FCDE-43CA-9009-F1C4525FAD44}" type="slidenum">
              <a:rPr lang="tr-TR"/>
              <a:pPr>
                <a:defRPr/>
              </a:pPr>
              <a:t>‹#›</a:t>
            </a:fld>
            <a:endParaRPr lang="tr-TR"/>
          </a:p>
        </p:txBody>
      </p:sp>
    </p:spTree>
    <p:extLst>
      <p:ext uri="{BB962C8B-B14F-4D97-AF65-F5344CB8AC3E}">
        <p14:creationId xmlns:p14="http://schemas.microsoft.com/office/powerpoint/2010/main" val="4406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5" name="Picture 7" descr="Celestia-R1---OverlayContentHD.png">
            <a:extLst>
              <a:ext uri="{FF2B5EF4-FFF2-40B4-BE49-F238E27FC236}">
                <a16:creationId xmlns:a16="http://schemas.microsoft.com/office/drawing/2014/main" xmlns="" id="{0D396759-A760-4582-AA06-9EBEEEF87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0" y="2074333"/>
            <a:ext cx="3681364" cy="13716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648806" y="609601"/>
            <a:ext cx="6169830" cy="51816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90" y="3445933"/>
            <a:ext cx="368136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Date Placeholder 4">
            <a:extLst>
              <a:ext uri="{FF2B5EF4-FFF2-40B4-BE49-F238E27FC236}">
                <a16:creationId xmlns:a16="http://schemas.microsoft.com/office/drawing/2014/main" xmlns="" id="{1AE324CA-5DE3-4869-A04F-D7828A54AEA5}"/>
              </a:ext>
            </a:extLst>
          </p:cNvPr>
          <p:cNvSpPr>
            <a:spLocks noGrp="1"/>
          </p:cNvSpPr>
          <p:nvPr>
            <p:ph type="dt" sz="half" idx="10"/>
          </p:nvPr>
        </p:nvSpPr>
        <p:spPr/>
        <p:txBody>
          <a:bodyPr/>
          <a:lstStyle>
            <a:lvl1pPr>
              <a:defRPr/>
            </a:lvl1pPr>
          </a:lstStyle>
          <a:p>
            <a:pPr>
              <a:defRPr/>
            </a:pPr>
            <a:endParaRPr lang="tr-TR"/>
          </a:p>
        </p:txBody>
      </p:sp>
      <p:sp>
        <p:nvSpPr>
          <p:cNvPr id="7" name="Footer Placeholder 5">
            <a:extLst>
              <a:ext uri="{FF2B5EF4-FFF2-40B4-BE49-F238E27FC236}">
                <a16:creationId xmlns:a16="http://schemas.microsoft.com/office/drawing/2014/main" xmlns="" id="{B26995B4-422D-465A-84A2-16EBC982F2DF}"/>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xmlns="" id="{2F6CE938-D5C7-4C0F-B6F6-45A761E031C7}"/>
              </a:ext>
            </a:extLst>
          </p:cNvPr>
          <p:cNvSpPr>
            <a:spLocks noGrp="1"/>
          </p:cNvSpPr>
          <p:nvPr>
            <p:ph type="sldNum" sz="quarter" idx="12"/>
          </p:nvPr>
        </p:nvSpPr>
        <p:spPr/>
        <p:txBody>
          <a:bodyPr/>
          <a:lstStyle>
            <a:lvl1pPr>
              <a:defRPr/>
            </a:lvl1pPr>
          </a:lstStyle>
          <a:p>
            <a:pPr>
              <a:defRPr/>
            </a:pPr>
            <a:fld id="{0416B0A0-9064-411E-8511-46F58D2D0225}" type="slidenum">
              <a:rPr lang="tr-TR"/>
              <a:pPr>
                <a:defRPr/>
              </a:pPr>
              <a:t>‹#›</a:t>
            </a:fld>
            <a:endParaRPr lang="tr-TR"/>
          </a:p>
        </p:txBody>
      </p:sp>
    </p:spTree>
    <p:extLst>
      <p:ext uri="{BB962C8B-B14F-4D97-AF65-F5344CB8AC3E}">
        <p14:creationId xmlns:p14="http://schemas.microsoft.com/office/powerpoint/2010/main" val="282729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Picture 7" descr="Celestia-R1---OverlayContentHD.png">
            <a:extLst>
              <a:ext uri="{FF2B5EF4-FFF2-40B4-BE49-F238E27FC236}">
                <a16:creationId xmlns:a16="http://schemas.microsoft.com/office/drawing/2014/main" xmlns="" id="{445A9CBD-6B1D-4F26-83A1-89B258E70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90" y="1600200"/>
            <a:ext cx="6165456" cy="1371600"/>
          </a:xfrm>
        </p:spPr>
        <p:txBody>
          <a:bodyPr anchor="b"/>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7537235" y="914400"/>
            <a:ext cx="328140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85890" y="2971800"/>
            <a:ext cx="6165456"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Date Placeholder 4">
            <a:extLst>
              <a:ext uri="{FF2B5EF4-FFF2-40B4-BE49-F238E27FC236}">
                <a16:creationId xmlns:a16="http://schemas.microsoft.com/office/drawing/2014/main" xmlns="" id="{A47DBB3D-D587-4101-AE3D-A4095D61D607}"/>
              </a:ext>
            </a:extLst>
          </p:cNvPr>
          <p:cNvSpPr>
            <a:spLocks noGrp="1"/>
          </p:cNvSpPr>
          <p:nvPr>
            <p:ph type="dt" sz="half" idx="10"/>
          </p:nvPr>
        </p:nvSpPr>
        <p:spPr/>
        <p:txBody>
          <a:bodyPr/>
          <a:lstStyle>
            <a:lvl1pPr>
              <a:defRPr/>
            </a:lvl1pPr>
          </a:lstStyle>
          <a:p>
            <a:pPr>
              <a:defRPr/>
            </a:pPr>
            <a:endParaRPr lang="tr-TR"/>
          </a:p>
        </p:txBody>
      </p:sp>
      <p:sp>
        <p:nvSpPr>
          <p:cNvPr id="7" name="Footer Placeholder 5">
            <a:extLst>
              <a:ext uri="{FF2B5EF4-FFF2-40B4-BE49-F238E27FC236}">
                <a16:creationId xmlns:a16="http://schemas.microsoft.com/office/drawing/2014/main" xmlns="" id="{FD6F1D92-DB96-48D4-A097-5484578A7AEB}"/>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xmlns="" id="{5006B593-8720-4B67-8EEA-6B8937FA9958}"/>
              </a:ext>
            </a:extLst>
          </p:cNvPr>
          <p:cNvSpPr>
            <a:spLocks noGrp="1"/>
          </p:cNvSpPr>
          <p:nvPr>
            <p:ph type="sldNum" sz="quarter" idx="12"/>
          </p:nvPr>
        </p:nvSpPr>
        <p:spPr/>
        <p:txBody>
          <a:bodyPr/>
          <a:lstStyle>
            <a:lvl1pPr>
              <a:defRPr/>
            </a:lvl1pPr>
          </a:lstStyle>
          <a:p>
            <a:pPr>
              <a:defRPr/>
            </a:pPr>
            <a:fld id="{ADE424A9-94AF-40EB-9DBA-52C7A296F0D6}" type="slidenum">
              <a:rPr lang="tr-TR"/>
              <a:pPr>
                <a:defRPr/>
              </a:pPr>
              <a:t>‹#›</a:t>
            </a:fld>
            <a:endParaRPr lang="tr-TR"/>
          </a:p>
        </p:txBody>
      </p:sp>
    </p:spTree>
    <p:extLst>
      <p:ext uri="{BB962C8B-B14F-4D97-AF65-F5344CB8AC3E}">
        <p14:creationId xmlns:p14="http://schemas.microsoft.com/office/powerpoint/2010/main" val="278943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6BD392-8573-4669-9AFA-285E8863F742}"/>
              </a:ext>
            </a:extLst>
          </p:cNvPr>
          <p:cNvSpPr>
            <a:spLocks noGrp="1"/>
          </p:cNvSpPr>
          <p:nvPr>
            <p:ph type="title"/>
          </p:nvPr>
        </p:nvSpPr>
        <p:spPr>
          <a:xfrm>
            <a:off x="685800" y="609600"/>
            <a:ext cx="10133013" cy="1455738"/>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075" name="Text Placeholder 2">
            <a:extLst>
              <a:ext uri="{FF2B5EF4-FFF2-40B4-BE49-F238E27FC236}">
                <a16:creationId xmlns:a16="http://schemas.microsoft.com/office/drawing/2014/main" xmlns="" id="{18DE6703-3FD6-48D0-AA44-906C7404E111}"/>
              </a:ext>
            </a:extLst>
          </p:cNvPr>
          <p:cNvSpPr>
            <a:spLocks noGrp="1" noChangeArrowheads="1"/>
          </p:cNvSpPr>
          <p:nvPr>
            <p:ph type="body" idx="1"/>
          </p:nvPr>
        </p:nvSpPr>
        <p:spPr bwMode="auto">
          <a:xfrm>
            <a:off x="685800" y="2141538"/>
            <a:ext cx="10133013"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metin stillerini düzenle</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4" name="Date Placeholder 3">
            <a:extLst>
              <a:ext uri="{FF2B5EF4-FFF2-40B4-BE49-F238E27FC236}">
                <a16:creationId xmlns:a16="http://schemas.microsoft.com/office/drawing/2014/main" xmlns="" id="{6F7A40AD-4F6C-4D3A-92F4-BC713BD2540E}"/>
              </a:ext>
            </a:extLst>
          </p:cNvPr>
          <p:cNvSpPr>
            <a:spLocks noGrp="1"/>
          </p:cNvSpPr>
          <p:nvPr>
            <p:ph type="dt" sz="half" idx="2"/>
          </p:nvPr>
        </p:nvSpPr>
        <p:spPr>
          <a:xfrm>
            <a:off x="859155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tr-TR"/>
          </a:p>
        </p:txBody>
      </p:sp>
      <p:sp>
        <p:nvSpPr>
          <p:cNvPr id="5" name="Footer Placeholder 4">
            <a:extLst>
              <a:ext uri="{FF2B5EF4-FFF2-40B4-BE49-F238E27FC236}">
                <a16:creationId xmlns:a16="http://schemas.microsoft.com/office/drawing/2014/main" xmlns="" id="{536711F3-1C05-426B-AD33-F6B9FD518F58}"/>
              </a:ext>
            </a:extLst>
          </p:cNvPr>
          <p:cNvSpPr>
            <a:spLocks noGrp="1"/>
          </p:cNvSpPr>
          <p:nvPr>
            <p:ph type="ftr" sz="quarter" idx="3"/>
          </p:nvPr>
        </p:nvSpPr>
        <p:spPr>
          <a:xfrm>
            <a:off x="685800" y="5870575"/>
            <a:ext cx="7829550"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tr-TR"/>
          </a:p>
          <a:p>
            <a:pPr>
              <a:defRPr/>
            </a:pPr>
            <a:r>
              <a:rPr lang="tr-TR"/>
              <a:t>              </a:t>
            </a:r>
          </a:p>
        </p:txBody>
      </p:sp>
      <p:sp>
        <p:nvSpPr>
          <p:cNvPr id="6" name="Slide Number Placeholder 5">
            <a:extLst>
              <a:ext uri="{FF2B5EF4-FFF2-40B4-BE49-F238E27FC236}">
                <a16:creationId xmlns:a16="http://schemas.microsoft.com/office/drawing/2014/main" xmlns="" id="{9FB5B3CE-80BC-47A9-BAF2-E4F25A317F47}"/>
              </a:ext>
            </a:extLst>
          </p:cNvPr>
          <p:cNvSpPr>
            <a:spLocks noGrp="1"/>
          </p:cNvSpPr>
          <p:nvPr>
            <p:ph type="sldNum" sz="quarter" idx="4"/>
          </p:nvPr>
        </p:nvSpPr>
        <p:spPr>
          <a:xfrm>
            <a:off x="10267950" y="5870575"/>
            <a:ext cx="550863" cy="377825"/>
          </a:xfrm>
          <a:prstGeom prst="rect">
            <a:avLst/>
          </a:prstGeom>
        </p:spPr>
        <p:txBody>
          <a:bodyPr vert="horz" lIns="91440" tIns="45720" rIns="91440" bIns="45720" rtlCol="0" anchor="ctr"/>
          <a:lstStyle>
            <a:lvl1pPr algn="r">
              <a:defRPr sz="1000" b="0" i="0" smtClean="0">
                <a:solidFill>
                  <a:schemeClr val="tx1"/>
                </a:solidFill>
                <a:effectLst/>
                <a:latin typeface="+mn-lt"/>
              </a:defRPr>
            </a:lvl1pPr>
          </a:lstStyle>
          <a:p>
            <a:pPr>
              <a:defRPr/>
            </a:pPr>
            <a:fld id="{5A049FF2-9DED-4F3F-AD12-8EE9C0104AC3}" type="slidenum">
              <a:rPr lang="tr-TR"/>
              <a:pPr>
                <a:defRPr/>
              </a:pPr>
              <a:t>‹#›</a:t>
            </a:fld>
            <a:endParaRPr lang="tr-TR"/>
          </a:p>
        </p:txBody>
      </p:sp>
    </p:spTree>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Lst>
  <p:txStyles>
    <p:titleStyle>
      <a:lvl1pPr algn="l" defTabSz="457200" rtl="0" fontAlgn="base">
        <a:spcBef>
          <a:spcPct val="0"/>
        </a:spcBef>
        <a:spcAft>
          <a:spcPct val="0"/>
        </a:spcAft>
        <a:defRPr sz="3600" kern="1200" cap="all">
          <a:ln w="3175" cmpd="sng">
            <a:noFill/>
          </a:ln>
          <a:solidFill>
            <a:schemeClr val="tx1"/>
          </a:solidFill>
          <a:latin typeface="+mj-lt"/>
          <a:ea typeface="+mj-ea"/>
          <a:cs typeface="+mj-cs"/>
        </a:defRPr>
      </a:lvl1pPr>
      <a:lvl2pPr algn="l" defTabSz="457200" rtl="0" fontAlgn="base">
        <a:spcBef>
          <a:spcPct val="0"/>
        </a:spcBef>
        <a:spcAft>
          <a:spcPct val="0"/>
        </a:spcAft>
        <a:defRPr sz="3600">
          <a:solidFill>
            <a:schemeClr val="tx1"/>
          </a:solidFill>
          <a:latin typeface="Calibri Light" panose="020F0302020204030204" pitchFamily="34" charset="0"/>
        </a:defRPr>
      </a:lvl2pPr>
      <a:lvl3pPr algn="l" defTabSz="457200" rtl="0" fontAlgn="base">
        <a:spcBef>
          <a:spcPct val="0"/>
        </a:spcBef>
        <a:spcAft>
          <a:spcPct val="0"/>
        </a:spcAft>
        <a:defRPr sz="3600">
          <a:solidFill>
            <a:schemeClr val="tx1"/>
          </a:solidFill>
          <a:latin typeface="Calibri Light" panose="020F0302020204030204" pitchFamily="34" charset="0"/>
        </a:defRPr>
      </a:lvl3pPr>
      <a:lvl4pPr algn="l" defTabSz="457200" rtl="0" fontAlgn="base">
        <a:spcBef>
          <a:spcPct val="0"/>
        </a:spcBef>
        <a:spcAft>
          <a:spcPct val="0"/>
        </a:spcAft>
        <a:defRPr sz="3600">
          <a:solidFill>
            <a:schemeClr val="tx1"/>
          </a:solidFill>
          <a:latin typeface="Calibri Light" panose="020F0302020204030204" pitchFamily="34" charset="0"/>
        </a:defRPr>
      </a:lvl4pPr>
      <a:lvl5pPr algn="l" defTabSz="457200" rtl="0" fontAlgn="base">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7.jpeg"/><Relationship Id="rId4" Type="http://schemas.openxmlformats.org/officeDocument/2006/relationships/hyperlink" Target="http://www.elsevier.com/termsandcondition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7.jpeg"/><Relationship Id="rId4" Type="http://schemas.openxmlformats.org/officeDocument/2006/relationships/hyperlink" Target="http://www.elsevier.com/termsandcondi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2.bin"/><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hyperlink" Target="http://www.elsevier.com/termsandcondition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5.emf"/><Relationship Id="rId1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22.emf"/><Relationship Id="rId12" Type="http://schemas.openxmlformats.org/officeDocument/2006/relationships/customXml" Target="../ink/ink4.xml"/><Relationship Id="rId17" Type="http://schemas.openxmlformats.org/officeDocument/2006/relationships/image" Target="../media/image27.emf"/><Relationship Id="rId2" Type="http://schemas.openxmlformats.org/officeDocument/2006/relationships/slideLayout" Target="../slideLayouts/slideLayout18.xml"/><Relationship Id="rId16" Type="http://schemas.openxmlformats.org/officeDocument/2006/relationships/customXml" Target="../ink/ink6.xml"/><Relationship Id="rId1" Type="http://schemas.openxmlformats.org/officeDocument/2006/relationships/vmlDrawing" Target="../drawings/vmlDrawing3.vml"/><Relationship Id="rId6" Type="http://schemas.openxmlformats.org/officeDocument/2006/relationships/customXml" Target="../ink/ink1.xml"/><Relationship Id="rId11" Type="http://schemas.openxmlformats.org/officeDocument/2006/relationships/image" Target="../media/image24.emf"/><Relationship Id="rId5" Type="http://schemas.openxmlformats.org/officeDocument/2006/relationships/image" Target="../media/image42.png"/><Relationship Id="rId15" Type="http://schemas.openxmlformats.org/officeDocument/2006/relationships/image" Target="../media/image26.emf"/><Relationship Id="rId10" Type="http://schemas.openxmlformats.org/officeDocument/2006/relationships/customXml" Target="../ink/ink3.xml"/><Relationship Id="rId19" Type="http://schemas.openxmlformats.org/officeDocument/2006/relationships/image" Target="../media/image41.wmf"/><Relationship Id="rId4" Type="http://schemas.openxmlformats.org/officeDocument/2006/relationships/image" Target="../media/image5.png"/><Relationship Id="rId9" Type="http://schemas.openxmlformats.org/officeDocument/2006/relationships/image" Target="../media/image23.emf"/><Relationship Id="rId14" Type="http://schemas.openxmlformats.org/officeDocument/2006/relationships/customXml" Target="../ink/ink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5.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7.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88.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9.wmf"/><Relationship Id="rId5" Type="http://schemas.openxmlformats.org/officeDocument/2006/relationships/oleObject" Target="../embeddings/oleObject6.bin"/><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91.wmf"/><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48.xml"/><Relationship Id="rId7" Type="http://schemas.openxmlformats.org/officeDocument/2006/relationships/image" Target="../media/image95.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97.wmf"/><Relationship Id="rId5" Type="http://schemas.openxmlformats.org/officeDocument/2006/relationships/image" Target="../media/image98.png"/><Relationship Id="rId10" Type="http://schemas.openxmlformats.org/officeDocument/2006/relationships/oleObject" Target="../embeddings/oleObject10.bin"/><Relationship Id="rId4" Type="http://schemas.openxmlformats.org/officeDocument/2006/relationships/image" Target="../media/image5.png"/><Relationship Id="rId9" Type="http://schemas.openxmlformats.org/officeDocument/2006/relationships/image" Target="../media/image96.wm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Metin Yer Tutucusu 2"/>
          <p:cNvSpPr txBox="1">
            <a:spLocks noGrp="1"/>
          </p:cNvSpPr>
          <p:nvPr>
            <p:ph type="body" idx="4294967295"/>
          </p:nvPr>
        </p:nvSpPr>
        <p:spPr>
          <a:xfrm>
            <a:off x="1981533" y="1604841"/>
            <a:ext cx="8229627" cy="5090161"/>
          </a:xfrm>
        </p:spPr>
        <p:txBody>
          <a:bodyPr/>
          <a:lstStyle/>
          <a:p>
            <a:endParaRPr lang="x-none"/>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314" y="-2521"/>
            <a:ext cx="9141601" cy="6860521"/>
          </a:xfrm>
          <a:prstGeom prst="rect">
            <a:avLst/>
          </a:prstGeom>
        </p:spPr>
      </p:pic>
    </p:spTree>
    <p:extLst>
      <p:ext uri="{BB962C8B-B14F-4D97-AF65-F5344CB8AC3E}">
        <p14:creationId xmlns:p14="http://schemas.microsoft.com/office/powerpoint/2010/main" val="3616816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6">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Metin Yer Tutucusu 2">
            <a:extLst>
              <a:ext uri="{FF2B5EF4-FFF2-40B4-BE49-F238E27FC236}">
                <a16:creationId xmlns:a16="http://schemas.microsoft.com/office/drawing/2014/main" xmlns="" id="{75707064-279D-4339-BCB4-4244752F502D}"/>
              </a:ext>
            </a:extLst>
          </p:cNvPr>
          <p:cNvSpPr>
            <a:spLocks noGrp="1" noChangeArrowheads="1"/>
          </p:cNvSpPr>
          <p:nvPr>
            <p:ph type="body" idx="4294967295"/>
          </p:nvPr>
        </p:nvSpPr>
        <p:spPr>
          <a:xfrm>
            <a:off x="609600" y="1604963"/>
            <a:ext cx="10972800" cy="4525962"/>
          </a:xfrm>
        </p:spPr>
        <p:txBody>
          <a:bodyPr/>
          <a:lstStyle/>
          <a:p>
            <a:pPr hangingPunct="0">
              <a:spcAft>
                <a:spcPts val="1413"/>
              </a:spcAft>
            </a:pPr>
            <a:endParaRPr lang="tr-TR" altLang="tr-TR" sz="3200" dirty="0">
              <a:latin typeface="Arial" panose="020B0604020202020204" pitchFamily="34" charset="0"/>
              <a:ea typeface="Microsoft YaHei" panose="020B0503020204020204" pitchFamily="34" charset="-122"/>
              <a:cs typeface="Lucida Sans" panose="020B0602030504020204" pitchFamily="34" charset="0"/>
            </a:endParaRPr>
          </a:p>
        </p:txBody>
      </p:sp>
      <p:sp>
        <p:nvSpPr>
          <p:cNvPr id="38914" name="Unvan 1">
            <a:extLst>
              <a:ext uri="{FF2B5EF4-FFF2-40B4-BE49-F238E27FC236}">
                <a16:creationId xmlns:a16="http://schemas.microsoft.com/office/drawing/2014/main" xmlns="" id="{0E8840E3-7CDB-40FA-8994-C6EAD7D80504}"/>
              </a:ext>
            </a:extLst>
          </p:cNvPr>
          <p:cNvSpPr txBox="1">
            <a:spLocks noGrp="1" noChangeArrowheads="1"/>
          </p:cNvSpPr>
          <p:nvPr>
            <p:ph type="title" idx="4294967295"/>
          </p:nvPr>
        </p:nvSpPr>
        <p:spPr>
          <a:xfrm>
            <a:off x="685800" y="342900"/>
            <a:ext cx="10131425" cy="1009650"/>
          </a:xfrm>
        </p:spPr>
        <p:txBody>
          <a:bodyPr anchorCtr="1"/>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endParaRPr altLang="tr-TR" sz="2000" dirty="0">
              <a:solidFill>
                <a:srgbClr val="C5000B"/>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4" name="Metin kutusu 3">
            <a:extLst>
              <a:ext uri="{FF2B5EF4-FFF2-40B4-BE49-F238E27FC236}">
                <a16:creationId xmlns:a16="http://schemas.microsoft.com/office/drawing/2014/main" xmlns="" id="{3B9059A7-D36C-4799-B2C0-5CB7AD6D0ABF}"/>
              </a:ext>
            </a:extLst>
          </p:cNvPr>
          <p:cNvSpPr txBox="1"/>
          <p:nvPr/>
        </p:nvSpPr>
        <p:spPr>
          <a:xfrm>
            <a:off x="5365750" y="-82550"/>
            <a:ext cx="884238" cy="306388"/>
          </a:xfrm>
          <a:prstGeom prst="rect">
            <a:avLst/>
          </a:prstGeom>
          <a:noFill/>
          <a:ln cap="flat">
            <a:noFill/>
          </a:ln>
        </p:spPr>
        <p:txBody>
          <a:bodyPr wrap="none" lIns="90000" tIns="46800" rIns="90000" bIns="46800" compatLnSpc="0">
            <a:spAutoFit/>
          </a:bodyPr>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1400">
                <a:solidFill>
                  <a:srgbClr val="FFFFFF"/>
                </a:solidFill>
                <a:latin typeface="Arial" pitchFamily="34"/>
                <a:ea typeface="ＭＳ Ｐゴシック" pitchFamily="2"/>
                <a:cs typeface="ＭＳ Ｐゴシック" pitchFamily="2"/>
              </a:rPr>
              <a:t>Figure 1</a:t>
            </a:r>
          </a:p>
        </p:txBody>
      </p:sp>
      <p:sp>
        <p:nvSpPr>
          <p:cNvPr id="57349" name="AutoShape 5">
            <a:extLst>
              <a:ext uri="{FF2B5EF4-FFF2-40B4-BE49-F238E27FC236}">
                <a16:creationId xmlns:a16="http://schemas.microsoft.com/office/drawing/2014/main" xmlns="" id="{9E22B0F5-2404-4F77-B1E3-2ADB8C4DDB40}"/>
              </a:ext>
            </a:extLst>
          </p:cNvPr>
          <p:cNvSpPr>
            <a:spLocks noChangeAspect="1" noChangeArrowheads="1"/>
          </p:cNvSpPr>
          <p:nvPr/>
        </p:nvSpPr>
        <p:spPr bwMode="auto">
          <a:xfrm>
            <a:off x="2879725" y="1587500"/>
            <a:ext cx="63500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6" name="Serbest Form: Şekil 5">
            <a:extLst>
              <a:ext uri="{FF2B5EF4-FFF2-40B4-BE49-F238E27FC236}">
                <a16:creationId xmlns:a16="http://schemas.microsoft.com/office/drawing/2014/main" xmlns="" id="{12541C05-806A-47C0-BAB3-140909D8F622}"/>
              </a:ext>
            </a:extLst>
          </p:cNvPr>
          <p:cNvSpPr/>
          <p:nvPr/>
        </p:nvSpPr>
        <p:spPr>
          <a:xfrm>
            <a:off x="3816350" y="5965825"/>
            <a:ext cx="5975350" cy="22542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5000" rIns="90000" bIns="45000" compatLnSpc="0"/>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900" i="1">
                <a:solidFill>
                  <a:srgbClr val="FFFFFF"/>
                </a:solidFill>
                <a:latin typeface="Arial" pitchFamily="34"/>
                <a:ea typeface="ＭＳ Ｐゴシック" pitchFamily="2"/>
                <a:cs typeface="ＭＳ Ｐゴシック" pitchFamily="2"/>
              </a:rPr>
              <a:t>Fertility and Sterility</a:t>
            </a:r>
            <a:r>
              <a:rPr lang="en-US" sz="900">
                <a:solidFill>
                  <a:srgbClr val="FFFFFF"/>
                </a:solidFill>
                <a:latin typeface="Arial" pitchFamily="34"/>
                <a:ea typeface="ＭＳ Ｐゴシック" pitchFamily="2"/>
                <a:cs typeface="ＭＳ Ｐゴシック" pitchFamily="2"/>
              </a:rPr>
              <a:t> 2014 101, 967-973DOI: (10.1016/j.fertnstert.2013.12.026)</a:t>
            </a:r>
          </a:p>
        </p:txBody>
      </p:sp>
      <p:sp>
        <p:nvSpPr>
          <p:cNvPr id="7" name="Serbest Form: Şekil 6">
            <a:extLst>
              <a:ext uri="{FF2B5EF4-FFF2-40B4-BE49-F238E27FC236}">
                <a16:creationId xmlns:a16="http://schemas.microsoft.com/office/drawing/2014/main" xmlns="" id="{C77D1F1A-3D1D-44AB-AA0E-C59E4DD912DA}"/>
              </a:ext>
            </a:extLst>
          </p:cNvPr>
          <p:cNvSpPr/>
          <p:nvPr/>
        </p:nvSpPr>
        <p:spPr>
          <a:xfrm flipV="1">
            <a:off x="3803650" y="6462713"/>
            <a:ext cx="5556250" cy="4571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6800" rIns="90000" bIns="46800" anchor="ctr" compatLnSpc="0"/>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900" dirty="0">
              <a:solidFill>
                <a:srgbClr val="CCCCFF"/>
              </a:solidFill>
              <a:latin typeface="Arial" pitchFamily="34"/>
              <a:ea typeface="ＭＳ Ｐゴシック" pitchFamily="2"/>
              <a:cs typeface="ＭＳ Ｐゴシック" pitchFamily="2"/>
              <a:hlinkClick r:id="rId4"/>
            </a:endParaRPr>
          </a:p>
        </p:txBody>
      </p:sp>
      <p:pic>
        <p:nvPicPr>
          <p:cNvPr id="57352" name="Picture 8">
            <a:extLst>
              <a:ext uri="{FF2B5EF4-FFF2-40B4-BE49-F238E27FC236}">
                <a16:creationId xmlns:a16="http://schemas.microsoft.com/office/drawing/2014/main" xmlns="" id="{85356358-D9AC-4690-9B72-09536B435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5900738"/>
            <a:ext cx="7080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rbest Form: Şekil 8">
            <a:extLst>
              <a:ext uri="{FF2B5EF4-FFF2-40B4-BE49-F238E27FC236}">
                <a16:creationId xmlns:a16="http://schemas.microsoft.com/office/drawing/2014/main" xmlns="" id="{60AF9D5A-42C7-499B-BCF8-56461C3275AB}"/>
              </a:ext>
            </a:extLst>
          </p:cNvPr>
          <p:cNvSpPr/>
          <p:nvPr/>
        </p:nvSpPr>
        <p:spPr>
          <a:xfrm>
            <a:off x="5578475" y="565150"/>
            <a:ext cx="884238" cy="3063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cap="flat">
            <a:noFill/>
            <a:prstDash val="solid"/>
          </a:ln>
        </p:spPr>
        <p:txBody>
          <a:bodyPr lIns="90000" tIns="46800" rIns="90000" bIns="46800" compatLnSpc="0"/>
          <a:lstStyle/>
          <a:p>
            <a:pPr eaLnBrk="1" fontAlgn="auto" hangingPunct="1">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sz="1400">
                <a:solidFill>
                  <a:srgbClr val="FFFFFF"/>
                </a:solidFill>
                <a:latin typeface="Arial" pitchFamily="18"/>
                <a:ea typeface="ＭＳ Ｐゴシック" pitchFamily="2"/>
                <a:cs typeface="ＭＳ Ｐゴシック" pitchFamily="2"/>
              </a:rPr>
              <a:t>Figure 1</a:t>
            </a:r>
          </a:p>
        </p:txBody>
      </p:sp>
      <p:pic>
        <p:nvPicPr>
          <p:cNvPr id="57354" name="Picture 10">
            <a:extLst>
              <a:ext uri="{FF2B5EF4-FFF2-40B4-BE49-F238E27FC236}">
                <a16:creationId xmlns:a16="http://schemas.microsoft.com/office/drawing/2014/main" xmlns="" id="{0BF0E508-EE05-49BA-B38C-62FFBE0013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50" y="1720850"/>
            <a:ext cx="5166519"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rbest Form: Şekil 10">
            <a:extLst>
              <a:ext uri="{FF2B5EF4-FFF2-40B4-BE49-F238E27FC236}">
                <a16:creationId xmlns:a16="http://schemas.microsoft.com/office/drawing/2014/main" xmlns="" id="{E9FCBBCC-4B19-4F4C-B8BB-AFE873AD20E1}"/>
              </a:ext>
            </a:extLst>
          </p:cNvPr>
          <p:cNvSpPr/>
          <p:nvPr/>
        </p:nvSpPr>
        <p:spPr>
          <a:xfrm>
            <a:off x="2401888" y="6962775"/>
            <a:ext cx="8253412" cy="2270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cap="flat">
            <a:noFill/>
            <a:prstDash val="solid"/>
          </a:ln>
        </p:spPr>
        <p:txBody>
          <a:bodyPr lIns="90000" tIns="45000" rIns="90000" bIns="45000" compatLnSpc="0"/>
          <a:lstStyle/>
          <a:p>
            <a:pPr eaLnBrk="1" fontAlgn="auto" hangingPunct="1">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sz="900" i="1">
                <a:solidFill>
                  <a:srgbClr val="FFFFFF"/>
                </a:solidFill>
                <a:latin typeface="Arial" pitchFamily="18"/>
                <a:ea typeface="ＭＳ Ｐゴシック" pitchFamily="2"/>
                <a:cs typeface="ＭＳ Ｐゴシック" pitchFamily="2"/>
              </a:rPr>
              <a:t>Fertility and Sterility</a:t>
            </a:r>
            <a:r>
              <a:rPr lang="en-US" sz="900">
                <a:solidFill>
                  <a:srgbClr val="FFFFFF"/>
                </a:solidFill>
                <a:latin typeface="Arial" pitchFamily="18"/>
                <a:ea typeface="ＭＳ Ｐゴシック" pitchFamily="2"/>
                <a:cs typeface="ＭＳ Ｐゴシック" pitchFamily="2"/>
              </a:rPr>
              <a:t> 2014 101, 967-973DOI: (10.1016/j.fertnstert.2013.12.026)</a:t>
            </a:r>
          </a:p>
        </p:txBody>
      </p:sp>
      <p:sp>
        <p:nvSpPr>
          <p:cNvPr id="12" name="Serbest Form: Şekil 11">
            <a:extLst>
              <a:ext uri="{FF2B5EF4-FFF2-40B4-BE49-F238E27FC236}">
                <a16:creationId xmlns:a16="http://schemas.microsoft.com/office/drawing/2014/main" xmlns="" id="{7DF85E4D-7A31-42FD-9B17-B70C93A7C2CF}"/>
              </a:ext>
            </a:extLst>
          </p:cNvPr>
          <p:cNvSpPr/>
          <p:nvPr/>
        </p:nvSpPr>
        <p:spPr>
          <a:xfrm>
            <a:off x="2401888" y="7110413"/>
            <a:ext cx="5556250" cy="2317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cap="flat">
            <a:noFill/>
            <a:prstDash val="solid"/>
          </a:ln>
        </p:spPr>
        <p:txBody>
          <a:bodyPr lIns="90000" tIns="46800" rIns="90000" bIns="46800" anchor="ctr" compatLnSpc="0"/>
          <a:lstStyle/>
          <a:p>
            <a:pPr eaLnBrk="1" fontAlgn="auto" hangingPunct="1">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sz="900">
                <a:solidFill>
                  <a:srgbClr val="FFFFFF"/>
                </a:solidFill>
                <a:latin typeface="Arial" pitchFamily="18"/>
                <a:ea typeface="ＭＳ Ｐゴシック" pitchFamily="2"/>
                <a:cs typeface="ＭＳ Ｐゴシック" pitchFamily="2"/>
              </a:rPr>
              <a:t>Copyright © 2014 American Society for Reproductive Medicine</a:t>
            </a:r>
            <a:r>
              <a:rPr lang="en-US" sz="900">
                <a:solidFill>
                  <a:srgbClr val="CCCCFF"/>
                </a:solidFill>
                <a:latin typeface="Arial" pitchFamily="18"/>
                <a:ea typeface="ＭＳ Ｐゴシック" pitchFamily="2"/>
                <a:cs typeface="ＭＳ Ｐゴシック" pitchFamily="2"/>
                <a:hlinkClick r:id="rId4"/>
              </a:rPr>
              <a:t> Terms and Conditions</a:t>
            </a:r>
          </a:p>
        </p:txBody>
      </p:sp>
      <p:pic>
        <p:nvPicPr>
          <p:cNvPr id="57357" name="Picture 13">
            <a:extLst>
              <a:ext uri="{FF2B5EF4-FFF2-40B4-BE49-F238E27FC236}">
                <a16:creationId xmlns:a16="http://schemas.microsoft.com/office/drawing/2014/main" xmlns="" id="{DE6A83CD-88C5-495C-ADF6-44375AD8A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175" y="6550025"/>
            <a:ext cx="7080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xmlns="" id="{DEB6E171-6F2E-463B-8619-177DE1CEE8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0594" y="1720851"/>
            <a:ext cx="5638006" cy="424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1" y="-82550"/>
            <a:ext cx="110172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7">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9394" name="Metin Yer Tutucusu 2">
            <a:extLst>
              <a:ext uri="{FF2B5EF4-FFF2-40B4-BE49-F238E27FC236}">
                <a16:creationId xmlns:a16="http://schemas.microsoft.com/office/drawing/2014/main" xmlns="" id="{1D597357-BA7F-4FA2-9DDF-BAAF3217B03D}"/>
              </a:ext>
            </a:extLst>
          </p:cNvPr>
          <p:cNvSpPr>
            <a:spLocks noGrp="1" noChangeArrowheads="1"/>
          </p:cNvSpPr>
          <p:nvPr>
            <p:ph type="body" idx="4294967295"/>
          </p:nvPr>
        </p:nvSpPr>
        <p:spPr>
          <a:xfrm>
            <a:off x="609600" y="1604963"/>
            <a:ext cx="10972800" cy="4525962"/>
          </a:xfrm>
        </p:spPr>
        <p:txBody>
          <a:bodyPr/>
          <a:lstStyle/>
          <a:p>
            <a:pPr hangingPunct="0">
              <a:spcAft>
                <a:spcPts val="1413"/>
              </a:spcAft>
            </a:pPr>
            <a:endParaRPr lang="tr-TR" altLang="tr-TR" sz="3200" dirty="0">
              <a:latin typeface="Arial" panose="020B0604020202020204" pitchFamily="34" charset="0"/>
              <a:ea typeface="Microsoft YaHei" panose="020B0503020204020204" pitchFamily="34" charset="-122"/>
              <a:cs typeface="Lucida Sans" panose="020B0602030504020204" pitchFamily="34" charset="0"/>
            </a:endParaRPr>
          </a:p>
        </p:txBody>
      </p:sp>
      <p:sp>
        <p:nvSpPr>
          <p:cNvPr id="40962" name="Unvan 1">
            <a:extLst>
              <a:ext uri="{FF2B5EF4-FFF2-40B4-BE49-F238E27FC236}">
                <a16:creationId xmlns:a16="http://schemas.microsoft.com/office/drawing/2014/main" xmlns="" id="{1FDDEBE4-9A1D-4661-8560-820DAA3654F3}"/>
              </a:ext>
            </a:extLst>
          </p:cNvPr>
          <p:cNvSpPr txBox="1">
            <a:spLocks noGrp="1" noChangeArrowheads="1"/>
          </p:cNvSpPr>
          <p:nvPr>
            <p:ph type="title" idx="4294967295"/>
          </p:nvPr>
        </p:nvSpPr>
        <p:spPr>
          <a:xfrm>
            <a:off x="685800" y="609600"/>
            <a:ext cx="10131425" cy="1046163"/>
          </a:xfrm>
        </p:spPr>
        <p:txBody>
          <a:bodyPr anchorCtr="1"/>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endParaRPr altLang="tr-TR" sz="2000" dirty="0">
              <a:solidFill>
                <a:srgbClr val="C5000B"/>
              </a:solidFill>
              <a:latin typeface="Arial" panose="020B0604020202020204" pitchFamily="34" charset="0"/>
              <a:ea typeface="Microsoft YaHei" panose="020B0503020204020204" pitchFamily="34" charset="-122"/>
              <a:cs typeface="Lucida Sans" panose="020B0602030504020204" pitchFamily="34" charset="0"/>
            </a:endParaRPr>
          </a:p>
        </p:txBody>
      </p:sp>
      <p:sp>
        <p:nvSpPr>
          <p:cNvPr id="4" name="Metin kutusu 3">
            <a:extLst>
              <a:ext uri="{FF2B5EF4-FFF2-40B4-BE49-F238E27FC236}">
                <a16:creationId xmlns:a16="http://schemas.microsoft.com/office/drawing/2014/main" xmlns="" id="{453D7554-7BD2-43CA-851A-32E71F26EEDC}"/>
              </a:ext>
            </a:extLst>
          </p:cNvPr>
          <p:cNvSpPr txBox="1"/>
          <p:nvPr/>
        </p:nvSpPr>
        <p:spPr>
          <a:xfrm>
            <a:off x="4071938" y="180975"/>
            <a:ext cx="884237" cy="307975"/>
          </a:xfrm>
          <a:prstGeom prst="rect">
            <a:avLst/>
          </a:prstGeom>
          <a:noFill/>
          <a:ln cap="flat">
            <a:noFill/>
          </a:ln>
        </p:spPr>
        <p:txBody>
          <a:bodyPr wrap="none" lIns="90000" tIns="46800" rIns="90000" bIns="46800" compatLnSpc="0">
            <a:spAutoFit/>
          </a:bodyPr>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1400">
                <a:solidFill>
                  <a:srgbClr val="FFFFFF"/>
                </a:solidFill>
                <a:latin typeface="Arial" pitchFamily="34"/>
                <a:ea typeface="ＭＳ Ｐゴシック" pitchFamily="2"/>
                <a:cs typeface="ＭＳ Ｐゴシック" pitchFamily="2"/>
              </a:rPr>
              <a:t>Figure 2</a:t>
            </a:r>
          </a:p>
        </p:txBody>
      </p:sp>
      <p:sp>
        <p:nvSpPr>
          <p:cNvPr id="59397" name="AutoShape 5">
            <a:extLst>
              <a:ext uri="{FF2B5EF4-FFF2-40B4-BE49-F238E27FC236}">
                <a16:creationId xmlns:a16="http://schemas.microsoft.com/office/drawing/2014/main" xmlns="" id="{FDB40B84-8383-44E9-98A3-59DDDA3E659F}"/>
              </a:ext>
            </a:extLst>
          </p:cNvPr>
          <p:cNvSpPr>
            <a:spLocks noChangeAspect="1" noChangeArrowheads="1"/>
          </p:cNvSpPr>
          <p:nvPr/>
        </p:nvSpPr>
        <p:spPr bwMode="auto">
          <a:xfrm>
            <a:off x="2649538" y="1944688"/>
            <a:ext cx="635000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6" name="Serbest Form: Şekil 5">
            <a:extLst>
              <a:ext uri="{FF2B5EF4-FFF2-40B4-BE49-F238E27FC236}">
                <a16:creationId xmlns:a16="http://schemas.microsoft.com/office/drawing/2014/main" xmlns="" id="{C5642D65-D092-43C5-B490-CD83BD145316}"/>
              </a:ext>
            </a:extLst>
          </p:cNvPr>
          <p:cNvSpPr/>
          <p:nvPr/>
        </p:nvSpPr>
        <p:spPr>
          <a:xfrm>
            <a:off x="3697288" y="5903913"/>
            <a:ext cx="8255000" cy="22701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5000" rIns="90000" bIns="45000" compatLnSpc="0"/>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900" i="1">
                <a:solidFill>
                  <a:srgbClr val="FFFFFF"/>
                </a:solidFill>
                <a:latin typeface="Arial" pitchFamily="34"/>
                <a:ea typeface="ＭＳ Ｐゴシック" pitchFamily="2"/>
                <a:cs typeface="ＭＳ Ｐゴシック" pitchFamily="2"/>
              </a:rPr>
              <a:t>Fertility and Sterility</a:t>
            </a:r>
            <a:r>
              <a:rPr lang="en-US" sz="900">
                <a:solidFill>
                  <a:srgbClr val="FFFFFF"/>
                </a:solidFill>
                <a:latin typeface="Arial" pitchFamily="34"/>
                <a:ea typeface="ＭＳ Ｐゴシック" pitchFamily="2"/>
                <a:cs typeface="ＭＳ Ｐゴシック" pitchFamily="2"/>
              </a:rPr>
              <a:t> 2014 101, 967-973DOI: (10.1016/j.fertnstert.2013.12.026)</a:t>
            </a:r>
          </a:p>
        </p:txBody>
      </p:sp>
      <p:sp>
        <p:nvSpPr>
          <p:cNvPr id="7" name="Serbest Form: Şekil 6">
            <a:extLst>
              <a:ext uri="{FF2B5EF4-FFF2-40B4-BE49-F238E27FC236}">
                <a16:creationId xmlns:a16="http://schemas.microsoft.com/office/drawing/2014/main" xmlns="" id="{E167419C-DAD9-498F-97F0-759ED4A34374}"/>
              </a:ext>
            </a:extLst>
          </p:cNvPr>
          <p:cNvSpPr/>
          <p:nvPr/>
        </p:nvSpPr>
        <p:spPr>
          <a:xfrm>
            <a:off x="3671888" y="6130925"/>
            <a:ext cx="5556250" cy="2317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6800" rIns="90000" bIns="46800" anchor="ctr" compatLnSpc="0"/>
          <a:lstStyle/>
          <a:p>
            <a:pPr eaLnBrk="1" fontAlgn="auto" hangingPunct="1">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sz="900">
                <a:solidFill>
                  <a:srgbClr val="FFFFFF"/>
                </a:solidFill>
                <a:latin typeface="Arial" pitchFamily="34"/>
                <a:ea typeface="ＭＳ Ｐゴシック" pitchFamily="2"/>
                <a:cs typeface="ＭＳ Ｐゴシック" pitchFamily="2"/>
              </a:rPr>
              <a:t>Copyright © 2014 American Society for Reproductive Medicine</a:t>
            </a:r>
            <a:r>
              <a:rPr lang="en-US" sz="900">
                <a:solidFill>
                  <a:srgbClr val="CCCCFF"/>
                </a:solidFill>
                <a:latin typeface="Arial" pitchFamily="34"/>
                <a:ea typeface="ＭＳ Ｐゴシック" pitchFamily="2"/>
                <a:cs typeface="ＭＳ Ｐゴシック" pitchFamily="2"/>
                <a:hlinkClick r:id="rId4"/>
              </a:rPr>
              <a:t>Terms and Conditions</a:t>
            </a:r>
          </a:p>
        </p:txBody>
      </p:sp>
      <p:pic>
        <p:nvPicPr>
          <p:cNvPr id="59400" name="Picture 8">
            <a:extLst>
              <a:ext uri="{FF2B5EF4-FFF2-40B4-BE49-F238E27FC236}">
                <a16:creationId xmlns:a16="http://schemas.microsoft.com/office/drawing/2014/main" xmlns="" id="{1E9FC252-7737-497A-8044-FAED94929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825" y="5902325"/>
            <a:ext cx="7080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013" y="1752599"/>
            <a:ext cx="5189537"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 y="0"/>
            <a:ext cx="10915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 y="1612900"/>
            <a:ext cx="5726113"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21">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9155" name="Metin Yer Tutucusu 2">
            <a:extLst>
              <a:ext uri="{FF2B5EF4-FFF2-40B4-BE49-F238E27FC236}">
                <a16:creationId xmlns:a16="http://schemas.microsoft.com/office/drawing/2014/main" xmlns="" id="{E88D99DF-3F63-4040-960A-7B08D1044C03}"/>
              </a:ext>
            </a:extLst>
          </p:cNvPr>
          <p:cNvSpPr txBox="1">
            <a:spLocks noGrp="1" noChangeArrowheads="1"/>
          </p:cNvSpPr>
          <p:nvPr>
            <p:ph type="body" idx="4294967295"/>
          </p:nvPr>
        </p:nvSpPr>
        <p:spPr>
          <a:xfrm>
            <a:off x="596900" y="1746250"/>
            <a:ext cx="10131425" cy="4673600"/>
          </a:xfrm>
        </p:spPr>
        <p:txBody>
          <a:bodyPr rtlCol="0">
            <a:noAutofit/>
          </a:bodyPr>
          <a:lstStyle/>
          <a:p>
            <a:pPr fontAlgn="auto">
              <a:spcBef>
                <a:spcPts val="0"/>
              </a:spcBef>
              <a:buFont typeface="Arial"/>
              <a:buChar char="•"/>
              <a:defRPr/>
            </a:pPr>
            <a:endParaRPr altLang="tr-TR" dirty="0">
              <a:latin typeface="Times New Roman" pitchFamily="18" charset="0"/>
              <a:ea typeface="Microsoft YaHei" panose="020B0503020204020204" pitchFamily="34" charset="-122"/>
              <a:cs typeface="Times New Roman" pitchFamily="18" charset="0"/>
            </a:endParaRPr>
          </a:p>
          <a:p>
            <a:pPr fontAlgn="auto">
              <a:spcBef>
                <a:spcPts val="0"/>
              </a:spcBef>
              <a:buClr>
                <a:srgbClr val="FFFFFF"/>
              </a:buClr>
              <a:buFontTx/>
              <a:buChar char="•"/>
              <a:defRPr/>
            </a:pPr>
            <a:r>
              <a:rPr altLang="tr-TR" dirty="0" err="1">
                <a:latin typeface="Times New Roman" pitchFamily="18" charset="0"/>
                <a:ea typeface="Microsoft YaHei" panose="020B0503020204020204" pitchFamily="34" charset="-122"/>
                <a:cs typeface="Times New Roman" pitchFamily="18" charset="0"/>
              </a:rPr>
              <a:t>Tercih</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edilen</a:t>
            </a:r>
            <a:r>
              <a:rPr altLang="tr-TR" dirty="0">
                <a:latin typeface="Times New Roman" pitchFamily="18" charset="0"/>
                <a:ea typeface="Microsoft YaHei" panose="020B0503020204020204" pitchFamily="34" charset="-122"/>
                <a:cs typeface="Times New Roman" pitchFamily="18" charset="0"/>
              </a:rPr>
              <a:t> Stimulation </a:t>
            </a:r>
            <a:r>
              <a:rPr altLang="tr-TR" dirty="0" err="1">
                <a:latin typeface="Times New Roman" pitchFamily="18" charset="0"/>
                <a:ea typeface="Microsoft YaHei" panose="020B0503020204020204" pitchFamily="34" charset="-122"/>
                <a:cs typeface="Times New Roman" pitchFamily="18" charset="0"/>
              </a:rPr>
              <a:t>protokolü</a:t>
            </a:r>
            <a:r>
              <a:rPr altLang="tr-TR" dirty="0">
                <a:latin typeface="Times New Roman" pitchFamily="18" charset="0"/>
                <a:ea typeface="Microsoft YaHei" panose="020B0503020204020204" pitchFamily="34" charset="-122"/>
                <a:cs typeface="Times New Roman" pitchFamily="18" charset="0"/>
              </a:rPr>
              <a:t> OHSS </a:t>
            </a:r>
            <a:r>
              <a:rPr altLang="tr-TR" dirty="0" err="1">
                <a:latin typeface="Times New Roman" pitchFamily="18" charset="0"/>
                <a:ea typeface="Microsoft YaHei" panose="020B0503020204020204" pitchFamily="34" charset="-122"/>
                <a:cs typeface="Times New Roman" pitchFamily="18" charset="0"/>
              </a:rPr>
              <a:t>riskini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etkiler</a:t>
            </a:r>
            <a:r>
              <a:rPr altLang="tr-TR" dirty="0">
                <a:latin typeface="Times New Roman" pitchFamily="18" charset="0"/>
                <a:ea typeface="Microsoft YaHei" panose="020B0503020204020204" pitchFamily="34" charset="-122"/>
                <a:cs typeface="Times New Roman" pitchFamily="18" charset="0"/>
              </a:rPr>
              <a:t> mi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Aspirin </a:t>
            </a:r>
            <a:r>
              <a:rPr altLang="tr-TR" dirty="0" err="1">
                <a:latin typeface="Times New Roman" pitchFamily="18" charset="0"/>
                <a:ea typeface="Microsoft YaHei" panose="020B0503020204020204" pitchFamily="34" charset="-122"/>
                <a:cs typeface="Times New Roman" pitchFamily="18" charset="0"/>
              </a:rPr>
              <a:t>kullanımı</a:t>
            </a:r>
            <a:r>
              <a:rPr altLang="tr-TR" dirty="0">
                <a:latin typeface="Times New Roman" pitchFamily="18" charset="0"/>
                <a:ea typeface="Microsoft YaHei" panose="020B0503020204020204" pitchFamily="34" charset="-122"/>
                <a:cs typeface="Times New Roman" pitchFamily="18" charset="0"/>
              </a:rPr>
              <a:t>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Metformin </a:t>
            </a:r>
            <a:r>
              <a:rPr altLang="tr-TR" dirty="0" err="1">
                <a:latin typeface="Times New Roman" pitchFamily="18" charset="0"/>
                <a:ea typeface="Microsoft YaHei" panose="020B0503020204020204" pitchFamily="34" charset="-122"/>
                <a:cs typeface="Times New Roman" pitchFamily="18" charset="0"/>
              </a:rPr>
              <a:t>kullanımı</a:t>
            </a:r>
            <a:r>
              <a:rPr altLang="tr-TR" dirty="0">
                <a:latin typeface="Times New Roman" pitchFamily="18" charset="0"/>
                <a:ea typeface="Microsoft YaHei" panose="020B0503020204020204" pitchFamily="34" charset="-122"/>
                <a:cs typeface="Times New Roman" pitchFamily="18" charset="0"/>
              </a:rPr>
              <a:t>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“COASTİNG “ </a:t>
            </a:r>
            <a:r>
              <a:rPr altLang="tr-TR" dirty="0" err="1">
                <a:latin typeface="Times New Roman" pitchFamily="18" charset="0"/>
                <a:ea typeface="Microsoft YaHei" panose="020B0503020204020204" pitchFamily="34" charset="-122"/>
                <a:cs typeface="Times New Roman" pitchFamily="18" charset="0"/>
              </a:rPr>
              <a:t>riski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azaltır</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mı</a:t>
            </a:r>
            <a:r>
              <a:rPr altLang="tr-TR" dirty="0">
                <a:latin typeface="Times New Roman" pitchFamily="18" charset="0"/>
                <a:ea typeface="Microsoft YaHei" panose="020B0503020204020204" pitchFamily="34" charset="-122"/>
                <a:cs typeface="Times New Roman" pitchFamily="18" charset="0"/>
              </a:rPr>
              <a:t>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OPU  </a:t>
            </a:r>
            <a:r>
              <a:rPr altLang="tr-TR" dirty="0" err="1">
                <a:latin typeface="Times New Roman" pitchFamily="18" charset="0"/>
                <a:ea typeface="Microsoft YaHei" panose="020B0503020204020204" pitchFamily="34" charset="-122"/>
                <a:cs typeface="Times New Roman" pitchFamily="18" charset="0"/>
              </a:rPr>
              <a:t>öncesi</a:t>
            </a:r>
            <a:r>
              <a:rPr altLang="tr-TR" dirty="0">
                <a:latin typeface="Times New Roman" pitchFamily="18" charset="0"/>
                <a:ea typeface="Microsoft YaHei" panose="020B0503020204020204" pitchFamily="34" charset="-122"/>
                <a:cs typeface="Times New Roman" pitchFamily="18" charset="0"/>
              </a:rPr>
              <a:t> son  </a:t>
            </a:r>
            <a:r>
              <a:rPr altLang="tr-TR" dirty="0" err="1">
                <a:latin typeface="Times New Roman" pitchFamily="18" charset="0"/>
                <a:ea typeface="Microsoft YaHei" panose="020B0503020204020204" pitchFamily="34" charset="-122"/>
                <a:cs typeface="Times New Roman" pitchFamily="18" charset="0"/>
              </a:rPr>
              <a:t>maturasyon</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için</a:t>
            </a:r>
            <a:r>
              <a:rPr altLang="tr-TR" dirty="0">
                <a:latin typeface="Times New Roman" pitchFamily="18" charset="0"/>
                <a:ea typeface="Microsoft YaHei" panose="020B0503020204020204" pitchFamily="34" charset="-122"/>
                <a:cs typeface="Times New Roman" pitchFamily="18" charset="0"/>
              </a:rPr>
              <a:t> “TRİGGER” </a:t>
            </a:r>
            <a:r>
              <a:rPr altLang="tr-TR" dirty="0" err="1">
                <a:latin typeface="Times New Roman" pitchFamily="18" charset="0"/>
                <a:ea typeface="Microsoft YaHei" panose="020B0503020204020204" pitchFamily="34" charset="-122"/>
                <a:cs typeface="Times New Roman" pitchFamily="18" charset="0"/>
              </a:rPr>
              <a:t>seçimi</a:t>
            </a:r>
            <a:r>
              <a:rPr altLang="tr-TR" dirty="0">
                <a:latin typeface="Times New Roman" pitchFamily="18" charset="0"/>
                <a:ea typeface="Microsoft YaHei" panose="020B0503020204020204" pitchFamily="34" charset="-122"/>
                <a:cs typeface="Times New Roman" pitchFamily="18" charset="0"/>
              </a:rPr>
              <a:t> OHSS </a:t>
            </a:r>
            <a:r>
              <a:rPr altLang="tr-TR" dirty="0" err="1">
                <a:latin typeface="Times New Roman" pitchFamily="18" charset="0"/>
                <a:ea typeface="Microsoft YaHei" panose="020B0503020204020204" pitchFamily="34" charset="-122"/>
                <a:cs typeface="Times New Roman" pitchFamily="18" charset="0"/>
              </a:rPr>
              <a:t>riskini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etkiler</a:t>
            </a:r>
            <a:r>
              <a:rPr altLang="tr-TR" dirty="0">
                <a:latin typeface="Times New Roman" pitchFamily="18" charset="0"/>
                <a:ea typeface="Microsoft YaHei" panose="020B0503020204020204" pitchFamily="34" charset="-122"/>
                <a:cs typeface="Times New Roman" pitchFamily="18" charset="0"/>
              </a:rPr>
              <a:t> mi ?</a:t>
            </a:r>
          </a:p>
          <a:p>
            <a:pPr fontAlgn="auto">
              <a:spcBef>
                <a:spcPts val="0"/>
              </a:spcBef>
              <a:buClr>
                <a:srgbClr val="FFFFFF"/>
              </a:buClr>
              <a:buFontTx/>
              <a:buChar char="•"/>
              <a:defRPr/>
            </a:pPr>
            <a:r>
              <a:rPr altLang="tr-TR" dirty="0" err="1">
                <a:latin typeface="Times New Roman" pitchFamily="18" charset="0"/>
                <a:ea typeface="Microsoft YaHei" panose="020B0503020204020204" pitchFamily="34" charset="-122"/>
                <a:cs typeface="Times New Roman" pitchFamily="18" charset="0"/>
              </a:rPr>
              <a:t>Dopamin</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agonisti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kullanalım</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mı</a:t>
            </a:r>
            <a:r>
              <a:rPr altLang="tr-TR" dirty="0">
                <a:latin typeface="Times New Roman" pitchFamily="18" charset="0"/>
                <a:ea typeface="Microsoft YaHei" panose="020B0503020204020204" pitchFamily="34" charset="-122"/>
                <a:cs typeface="Times New Roman" pitchFamily="18" charset="0"/>
              </a:rPr>
              <a:t>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Albumin OHSS' </a:t>
            </a:r>
            <a:r>
              <a:rPr altLang="tr-TR" dirty="0" err="1">
                <a:latin typeface="Times New Roman" pitchFamily="18" charset="0"/>
                <a:ea typeface="Microsoft YaHei" panose="020B0503020204020204" pitchFamily="34" charset="-122"/>
                <a:cs typeface="Times New Roman" pitchFamily="18" charset="0"/>
              </a:rPr>
              <a:t>yi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önleyebilir</a:t>
            </a:r>
            <a:r>
              <a:rPr altLang="tr-TR" dirty="0">
                <a:latin typeface="Times New Roman" pitchFamily="18" charset="0"/>
                <a:ea typeface="Microsoft YaHei" panose="020B0503020204020204" pitchFamily="34" charset="-122"/>
                <a:cs typeface="Times New Roman" pitchFamily="18" charset="0"/>
              </a:rPr>
              <a:t> mi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Ca OHSS' </a:t>
            </a:r>
            <a:r>
              <a:rPr altLang="tr-TR" dirty="0" err="1">
                <a:latin typeface="Times New Roman" pitchFamily="18" charset="0"/>
                <a:ea typeface="Microsoft YaHei" panose="020B0503020204020204" pitchFamily="34" charset="-122"/>
                <a:cs typeface="Times New Roman" pitchFamily="18" charset="0"/>
              </a:rPr>
              <a:t>yi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önleyebilir</a:t>
            </a:r>
            <a:r>
              <a:rPr altLang="tr-TR" dirty="0">
                <a:latin typeface="Times New Roman" pitchFamily="18" charset="0"/>
                <a:ea typeface="Microsoft YaHei" panose="020B0503020204020204" pitchFamily="34" charset="-122"/>
                <a:cs typeface="Times New Roman" pitchFamily="18" charset="0"/>
              </a:rPr>
              <a:t> mi ??</a:t>
            </a:r>
          </a:p>
          <a:p>
            <a:pPr fontAlgn="auto">
              <a:spcBef>
                <a:spcPts val="0"/>
              </a:spcBef>
              <a:buClr>
                <a:srgbClr val="FFFFFF"/>
              </a:buClr>
              <a:buFontTx/>
              <a:buChar char="•"/>
              <a:defRPr/>
            </a:pPr>
            <a:r>
              <a:rPr altLang="tr-TR" dirty="0">
                <a:latin typeface="Times New Roman" pitchFamily="18" charset="0"/>
                <a:ea typeface="Microsoft YaHei" panose="020B0503020204020204" pitchFamily="34" charset="-122"/>
                <a:cs typeface="Times New Roman" pitchFamily="18" charset="0"/>
              </a:rPr>
              <a:t>“CRYOPRESERVATİON “ OHSS' </a:t>
            </a:r>
            <a:r>
              <a:rPr altLang="tr-TR" dirty="0" err="1">
                <a:latin typeface="Times New Roman" pitchFamily="18" charset="0"/>
                <a:ea typeface="Microsoft YaHei" panose="020B0503020204020204" pitchFamily="34" charset="-122"/>
                <a:cs typeface="Times New Roman" pitchFamily="18" charset="0"/>
              </a:rPr>
              <a:t>yi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önleyebilir</a:t>
            </a:r>
            <a:r>
              <a:rPr altLang="tr-TR" dirty="0">
                <a:latin typeface="Times New Roman" pitchFamily="18" charset="0"/>
                <a:ea typeface="Microsoft YaHei" panose="020B0503020204020204" pitchFamily="34" charset="-122"/>
                <a:cs typeface="Times New Roman" pitchFamily="18" charset="0"/>
              </a:rPr>
              <a:t> mi ???</a:t>
            </a:r>
            <a:endParaRPr lang="tr-TR" altLang="tr-TR" dirty="0">
              <a:latin typeface="Times New Roman" pitchFamily="18" charset="0"/>
              <a:ea typeface="Microsoft YaHei" panose="020B0503020204020204" pitchFamily="34" charset="-122"/>
              <a:cs typeface="Times New Roman" pitchFamily="18" charset="0"/>
            </a:endParaRPr>
          </a:p>
          <a:p>
            <a:pPr fontAlgn="auto">
              <a:spcBef>
                <a:spcPts val="0"/>
              </a:spcBef>
              <a:buClr>
                <a:srgbClr val="FFFFFF"/>
              </a:buClr>
              <a:buFontTx/>
              <a:buChar char="•"/>
              <a:defRPr/>
            </a:pPr>
            <a:r>
              <a:rPr lang="tr-TR" altLang="tr-TR" dirty="0" err="1">
                <a:latin typeface="Times New Roman" pitchFamily="18" charset="0"/>
                <a:ea typeface="Microsoft YaHei" panose="020B0503020204020204" pitchFamily="34" charset="-122"/>
                <a:cs typeface="Times New Roman" pitchFamily="18" charset="0"/>
              </a:rPr>
              <a:t>Siklus</a:t>
            </a:r>
            <a:r>
              <a:rPr lang="tr-TR" altLang="tr-TR" dirty="0">
                <a:latin typeface="Times New Roman" pitchFamily="18" charset="0"/>
                <a:ea typeface="Microsoft YaHei" panose="020B0503020204020204" pitchFamily="34" charset="-122"/>
                <a:cs typeface="Times New Roman" pitchFamily="18" charset="0"/>
              </a:rPr>
              <a:t> iptali</a:t>
            </a:r>
            <a:endParaRPr altLang="tr-TR" dirty="0">
              <a:latin typeface="Times New Roman" pitchFamily="18" charset="0"/>
              <a:ea typeface="Microsoft YaHei" panose="020B0503020204020204" pitchFamily="34" charset="-122"/>
              <a:cs typeface="Times New Roman" pitchFamily="18" charset="0"/>
            </a:endParaRPr>
          </a:p>
          <a:p>
            <a:pPr fontAlgn="auto">
              <a:spcBef>
                <a:spcPts val="0"/>
              </a:spcBef>
              <a:buClr>
                <a:srgbClr val="FFFFFF"/>
              </a:buClr>
              <a:buFontTx/>
              <a:buChar char="•"/>
              <a:defRPr/>
            </a:pPr>
            <a:r>
              <a:rPr altLang="tr-TR" dirty="0" err="1">
                <a:latin typeface="Times New Roman" pitchFamily="18" charset="0"/>
                <a:ea typeface="Microsoft YaHei" panose="020B0503020204020204" pitchFamily="34" charset="-122"/>
                <a:cs typeface="Times New Roman" pitchFamily="18" charset="0"/>
              </a:rPr>
              <a:t>Çeşitli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tedaviler</a:t>
            </a:r>
            <a:r>
              <a:rPr altLang="tr-TR" dirty="0">
                <a:latin typeface="Times New Roman" pitchFamily="18" charset="0"/>
                <a:ea typeface="Microsoft YaHei" panose="020B0503020204020204" pitchFamily="34" charset="-122"/>
                <a:cs typeface="Times New Roman" pitchFamily="18" charset="0"/>
              </a:rPr>
              <a:t> OHSS' </a:t>
            </a:r>
            <a:r>
              <a:rPr altLang="tr-TR" dirty="0" err="1">
                <a:latin typeface="Times New Roman" pitchFamily="18" charset="0"/>
                <a:ea typeface="Microsoft YaHei" panose="020B0503020204020204" pitchFamily="34" charset="-122"/>
                <a:cs typeface="Times New Roman" pitchFamily="18" charset="0"/>
              </a:rPr>
              <a:t>yi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önleyebilir</a:t>
            </a:r>
            <a:r>
              <a:rPr altLang="tr-TR" dirty="0">
                <a:latin typeface="Times New Roman" pitchFamily="18" charset="0"/>
                <a:ea typeface="Microsoft YaHei" panose="020B0503020204020204" pitchFamily="34" charset="-122"/>
                <a:cs typeface="Times New Roman" pitchFamily="18" charset="0"/>
              </a:rPr>
              <a:t> mi ??</a:t>
            </a:r>
          </a:p>
        </p:txBody>
      </p:sp>
      <p:sp>
        <p:nvSpPr>
          <p:cNvPr id="49154" name="Unvan 1">
            <a:extLst>
              <a:ext uri="{FF2B5EF4-FFF2-40B4-BE49-F238E27FC236}">
                <a16:creationId xmlns:a16="http://schemas.microsoft.com/office/drawing/2014/main" xmlns="" id="{BB61A464-C32E-4282-BC46-A3AA88CD775A}"/>
              </a:ext>
            </a:extLst>
          </p:cNvPr>
          <p:cNvSpPr txBox="1">
            <a:spLocks noGrp="1" noChangeArrowheads="1"/>
          </p:cNvSpPr>
          <p:nvPr>
            <p:ph type="title" idx="4294967295"/>
          </p:nvPr>
        </p:nvSpPr>
        <p:spPr>
          <a:xfrm>
            <a:off x="720725" y="0"/>
            <a:ext cx="10131425" cy="1466849"/>
          </a:xfrm>
          <a:solidFill>
            <a:srgbClr val="FFFF00"/>
          </a:solidFill>
        </p:spPr>
        <p:txBody>
          <a:bodyPr anchorCtr="1"/>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altLang="tr-TR" dirty="0">
                <a:solidFill>
                  <a:srgbClr val="FFFFFF"/>
                </a:solidFill>
                <a:ea typeface="Microsoft YaHei" panose="020B0503020204020204" pitchFamily="34" charset="-122"/>
                <a:cs typeface="Lucida Sans" panose="020B0602030504020204" pitchFamily="34" charset="0"/>
              </a:rPr>
              <a:t>	</a:t>
            </a:r>
            <a:r>
              <a:rPr altLang="tr-TR" dirty="0">
                <a:solidFill>
                  <a:srgbClr val="FF0000"/>
                </a:solidFill>
                <a:ea typeface="Microsoft YaHei" panose="020B0503020204020204" pitchFamily="34" charset="-122"/>
                <a:cs typeface="Lucida Sans" panose="020B0602030504020204" pitchFamily="34" charset="0"/>
              </a:rPr>
              <a:t>	</a:t>
            </a:r>
            <a:r>
              <a:rPr lang="tr-TR" altLang="tr-TR" dirty="0" smtClean="0">
                <a:solidFill>
                  <a:srgbClr val="FF0000"/>
                </a:solidFill>
                <a:latin typeface="Times New Roman" pitchFamily="18" charset="0"/>
                <a:ea typeface="Microsoft YaHei" panose="020B0503020204020204" pitchFamily="34" charset="-122"/>
                <a:cs typeface="Times New Roman" pitchFamily="18" charset="0"/>
              </a:rPr>
              <a:t>OHSS </a:t>
            </a:r>
            <a:r>
              <a:rPr lang="tr-TR" altLang="tr-TR" dirty="0" err="1" smtClean="0">
                <a:solidFill>
                  <a:srgbClr val="FF0000"/>
                </a:solidFill>
                <a:latin typeface="Times New Roman" pitchFamily="18" charset="0"/>
                <a:ea typeface="Microsoft YaHei" panose="020B0503020204020204" pitchFamily="34" charset="-122"/>
                <a:cs typeface="Times New Roman" pitchFamily="18" charset="0"/>
              </a:rPr>
              <a:t>Prevention</a:t>
            </a:r>
            <a:r>
              <a:rPr lang="tr-TR" altLang="tr-TR" dirty="0" smtClean="0">
                <a:solidFill>
                  <a:srgbClr val="FF0000"/>
                </a:solidFill>
                <a:latin typeface="Times New Roman" pitchFamily="18" charset="0"/>
                <a:ea typeface="Microsoft YaHei" panose="020B0503020204020204" pitchFamily="34" charset="-122"/>
                <a:cs typeface="Times New Roman" pitchFamily="18" charset="0"/>
              </a:rPr>
              <a:t> Stratejileri</a:t>
            </a:r>
            <a:endParaRPr altLang="tr-TR" dirty="0">
              <a:solidFill>
                <a:srgbClr val="FF0000"/>
              </a:solidFill>
              <a:latin typeface="Times New Roman" pitchFamily="18" charset="0"/>
              <a:ea typeface="Microsoft YaHei" panose="020B0503020204020204" pitchFamily="34" charset="-122"/>
              <a:cs typeface="Times New Roman" pitchFamily="18" charset="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2112495" y="1959514"/>
            <a:ext cx="8229627" cy="413783"/>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687607" y="0"/>
            <a:ext cx="6531709" cy="1796220"/>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8174411" y="0"/>
            <a:ext cx="2167711" cy="1796547"/>
          </a:xfrm>
          <a:prstGeom prst="rect">
            <a:avLst/>
          </a:prstGeom>
          <a:noFill/>
          <a:ln>
            <a:noFill/>
          </a:ln>
        </p:spPr>
      </p:pic>
      <p:pic>
        <p:nvPicPr>
          <p:cNvPr id="6" name="Resim 5">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687607" y="1796220"/>
            <a:ext cx="8654515" cy="5062075"/>
          </a:xfrm>
          <a:prstGeom prst="rect">
            <a:avLst/>
          </a:prstGeom>
          <a:noFill/>
          <a:ln>
            <a:noFill/>
          </a:ln>
        </p:spPr>
      </p:pic>
    </p:spTree>
    <p:extLst>
      <p:ext uri="{BB962C8B-B14F-4D97-AF65-F5344CB8AC3E}">
        <p14:creationId xmlns:p14="http://schemas.microsoft.com/office/powerpoint/2010/main" val="1009664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22">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Metin Yer Tutucusu 2">
            <a:extLst>
              <a:ext uri="{FF2B5EF4-FFF2-40B4-BE49-F238E27FC236}">
                <a16:creationId xmlns:a16="http://schemas.microsoft.com/office/drawing/2014/main" xmlns="" id="{7C6F71C5-D694-424B-9F72-1FA60C559288}"/>
              </a:ext>
            </a:extLst>
          </p:cNvPr>
          <p:cNvSpPr>
            <a:spLocks noGrp="1" noChangeArrowheads="1"/>
          </p:cNvSpPr>
          <p:nvPr>
            <p:ph type="body" idx="4294967295"/>
          </p:nvPr>
        </p:nvSpPr>
        <p:spPr>
          <a:xfrm>
            <a:off x="609600" y="1604963"/>
            <a:ext cx="10972800" cy="4525962"/>
          </a:xfrm>
        </p:spPr>
        <p:txBody>
          <a:bodyPr/>
          <a:lstStyle/>
          <a:p>
            <a:pPr>
              <a:buClr>
                <a:srgbClr val="FFFFFF"/>
              </a:buClr>
              <a:buFontTx/>
              <a:buChar char="•"/>
            </a:pPr>
            <a:r>
              <a:rPr lang="tr-TR" altLang="tr-TR" sz="2800" dirty="0">
                <a:latin typeface="Times New Roman" panose="02020603050405020304" pitchFamily="18" charset="0"/>
                <a:ea typeface="Microsoft YaHei" panose="020B0503020204020204" pitchFamily="34" charset="-122"/>
                <a:cs typeface="Times New Roman" panose="02020603050405020304" pitchFamily="18" charset="0"/>
              </a:rPr>
              <a:t>OHSS riskini azaltmak üzere </a:t>
            </a:r>
            <a:r>
              <a:rPr lang="tr-TR" altLang="tr-TR" sz="2800" dirty="0" err="1">
                <a:latin typeface="Times New Roman" panose="02020603050405020304" pitchFamily="18" charset="0"/>
                <a:ea typeface="Microsoft YaHei" panose="020B0503020204020204" pitchFamily="34" charset="-122"/>
                <a:cs typeface="Times New Roman" panose="02020603050405020304" pitchFamily="18" charset="0"/>
              </a:rPr>
              <a:t>Ovarian</a:t>
            </a:r>
            <a:r>
              <a:rPr lang="tr-TR" altLang="tr-TR"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tr-TR" altLang="tr-TR" sz="2800" dirty="0" err="1">
                <a:latin typeface="Times New Roman" panose="02020603050405020304" pitchFamily="18" charset="0"/>
                <a:ea typeface="Microsoft YaHei" panose="020B0503020204020204" pitchFamily="34" charset="-122"/>
                <a:cs typeface="Times New Roman" panose="02020603050405020304" pitchFamily="18" charset="0"/>
              </a:rPr>
              <a:t>stimulasyonda</a:t>
            </a:r>
            <a:r>
              <a:rPr lang="tr-TR" altLang="tr-TR"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tr-TR" altLang="tr-TR" sz="2800" dirty="0" err="1">
                <a:latin typeface="Times New Roman" panose="02020603050405020304" pitchFamily="18" charset="0"/>
                <a:ea typeface="Microsoft YaHei" panose="020B0503020204020204" pitchFamily="34" charset="-122"/>
                <a:cs typeface="Times New Roman" panose="02020603050405020304" pitchFamily="18" charset="0"/>
              </a:rPr>
              <a:t>GnRH</a:t>
            </a:r>
            <a:r>
              <a:rPr lang="tr-TR" altLang="tr-TR" sz="2800" dirty="0">
                <a:latin typeface="Times New Roman" panose="02020603050405020304" pitchFamily="18" charset="0"/>
                <a:ea typeface="Microsoft YaHei" panose="020B0503020204020204" pitchFamily="34" charset="-122"/>
                <a:cs typeface="Times New Roman" panose="02020603050405020304" pitchFamily="18" charset="0"/>
              </a:rPr>
              <a:t> antagonist protokol kullanımını desteklemek için elimizde yeterince kanıtlar var. </a:t>
            </a:r>
            <a:r>
              <a:rPr lang="tr-TR" altLang="tr-TR" sz="28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(GRADE A)</a:t>
            </a:r>
          </a:p>
          <a:p>
            <a:pPr>
              <a:buClr>
                <a:srgbClr val="FFFFFF"/>
              </a:buClr>
              <a:buFontTx/>
              <a:buChar char="•"/>
            </a:pPr>
            <a:r>
              <a:rPr lang="tr-TR" altLang="tr-TR" sz="2800" dirty="0">
                <a:latin typeface="Times New Roman" panose="02020603050405020304" pitchFamily="18" charset="0"/>
                <a:ea typeface="Microsoft YaHei" panose="020B0503020204020204" pitchFamily="34" charset="-122"/>
                <a:cs typeface="Times New Roman" panose="02020603050405020304" pitchFamily="18" charset="0"/>
              </a:rPr>
              <a:t>KLOMİFEN 'in tek başına OHSS riskini azaltıcı etkisi olduğuna dair yetersiz kanıtlar var</a:t>
            </a:r>
            <a:r>
              <a:rPr lang="tr-TR" altLang="tr-TR" sz="28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.(GRADE C)</a:t>
            </a:r>
          </a:p>
        </p:txBody>
      </p:sp>
      <p:sp>
        <p:nvSpPr>
          <p:cNvPr id="51202" name="Unvan 1">
            <a:extLst>
              <a:ext uri="{FF2B5EF4-FFF2-40B4-BE49-F238E27FC236}">
                <a16:creationId xmlns:a16="http://schemas.microsoft.com/office/drawing/2014/main" xmlns="" id="{87A9F972-04BE-4328-8510-EB24DD1625CA}"/>
              </a:ext>
            </a:extLst>
          </p:cNvPr>
          <p:cNvSpPr txBox="1">
            <a:spLocks noGrp="1" noChangeArrowheads="1"/>
          </p:cNvSpPr>
          <p:nvPr>
            <p:ph type="title" idx="4294967295"/>
          </p:nvPr>
        </p:nvSpPr>
        <p:spPr>
          <a:xfrm>
            <a:off x="609600" y="273050"/>
            <a:ext cx="10972800" cy="1144588"/>
          </a:xfrm>
        </p:spPr>
        <p:txBody>
          <a:bodyPr anchorCtr="1">
            <a:normAutofit/>
          </a:bodyPr>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lang="tr-TR" altLang="tr-TR" dirty="0" smtClean="0">
                <a:solidFill>
                  <a:srgbClr val="FF0000"/>
                </a:solidFill>
                <a:highlight>
                  <a:srgbClr val="FFFF00"/>
                </a:highlight>
                <a:ea typeface="Microsoft YaHei" panose="020B0503020204020204" pitchFamily="34" charset="-122"/>
                <a:cs typeface="Lucida Sans" panose="020B0602030504020204" pitchFamily="34" charset="0"/>
              </a:rPr>
              <a:t>stimulasyon </a:t>
            </a:r>
            <a:r>
              <a:rPr lang="tr-TR" altLang="tr-TR" dirty="0">
                <a:solidFill>
                  <a:srgbClr val="FF0000"/>
                </a:solidFill>
                <a:highlight>
                  <a:srgbClr val="FFFF00"/>
                </a:highlight>
                <a:ea typeface="Microsoft YaHei" panose="020B0503020204020204" pitchFamily="34" charset="-122"/>
                <a:cs typeface="Lucida Sans" panose="020B0602030504020204" pitchFamily="34" charset="0"/>
              </a:rPr>
              <a:t>metodları</a:t>
            </a:r>
            <a:endParaRPr altLang="tr-TR" dirty="0">
              <a:solidFill>
                <a:srgbClr val="FF0000"/>
              </a:solidFill>
              <a:highlight>
                <a:srgbClr val="FFFF00"/>
              </a:highlight>
              <a:ea typeface="Microsoft YaHei" panose="020B0503020204020204" pitchFamily="34" charset="-122"/>
              <a:cs typeface="Lucida Sans" panose="020B0602030504020204"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Resim 2" descr="ekran görüntüsü içeren bir resim&#10;&#10;Çok yüksek güvenilirlikle oluşturulmuş açıklama">
            <a:extLst>
              <a:ext uri="{FF2B5EF4-FFF2-40B4-BE49-F238E27FC236}">
                <a16:creationId xmlns:a16="http://schemas.microsoft.com/office/drawing/2014/main" xmlns="" id="{8F777193-9EEE-4912-ABC0-E6BF68E6A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 y="0"/>
            <a:ext cx="12171679" cy="6858000"/>
          </a:xfrm>
          <a:prstGeom prst="rect">
            <a:avLst/>
          </a:prstGeom>
        </p:spPr>
      </p:pic>
    </p:spTree>
    <p:extLst>
      <p:ext uri="{BB962C8B-B14F-4D97-AF65-F5344CB8AC3E}">
        <p14:creationId xmlns:p14="http://schemas.microsoft.com/office/powerpoint/2010/main" val="1000874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24">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xmlns="" id="{DD38426B-2DEA-4664-8F31-05BC99DEE98F}"/>
              </a:ext>
            </a:extLst>
          </p:cNvPr>
          <p:cNvSpPr>
            <a:spLocks noChangeAspect="1" noChangeArrowheads="1"/>
          </p:cNvSpPr>
          <p:nvPr/>
        </p:nvSpPr>
        <p:spPr bwMode="auto">
          <a:xfrm>
            <a:off x="2447925" y="287338"/>
            <a:ext cx="73152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73731" name="Picture 3">
            <a:extLst>
              <a:ext uri="{FF2B5EF4-FFF2-40B4-BE49-F238E27FC236}">
                <a16:creationId xmlns:a16="http://schemas.microsoft.com/office/drawing/2014/main" xmlns="" id="{13795938-3E98-4959-9BB1-00BDD8CDB7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925" y="287338"/>
            <a:ext cx="74168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25">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xmlns="" id="{FC831D90-6E3A-488A-99EB-4D36A6AD5D5E}"/>
              </a:ext>
            </a:extLst>
          </p:cNvPr>
          <p:cNvSpPr>
            <a:spLocks noChangeAspect="1" noChangeArrowheads="1"/>
          </p:cNvSpPr>
          <p:nvPr/>
        </p:nvSpPr>
        <p:spPr bwMode="auto">
          <a:xfrm>
            <a:off x="2879725" y="311150"/>
            <a:ext cx="60452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4" name="Resim 3" descr="ekran görüntüsü içeren bir resim&#10;&#10;Çok yüksek güvenilirlikle oluşturulmuş açıklama">
            <a:extLst>
              <a:ext uri="{FF2B5EF4-FFF2-40B4-BE49-F238E27FC236}">
                <a16:creationId xmlns:a16="http://schemas.microsoft.com/office/drawing/2014/main" xmlns="" id="{E8FA3CD7-67A7-4035-8D11-49360A28C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806" y="632217"/>
            <a:ext cx="6629975" cy="559356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26">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xmlns="" id="{7730078E-A6E7-4612-B491-A33DD73F5C0D}"/>
              </a:ext>
            </a:extLst>
          </p:cNvPr>
          <p:cNvSpPr>
            <a:spLocks noChangeAspect="1" noChangeArrowheads="1"/>
          </p:cNvSpPr>
          <p:nvPr/>
        </p:nvSpPr>
        <p:spPr bwMode="auto">
          <a:xfrm>
            <a:off x="2243138" y="0"/>
            <a:ext cx="7837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4" name="Resim 3" descr="ekran görüntüsü içeren bir resim&#10;&#10;Çok yüksek güvenilirlikle oluşturulmuş açıklama">
            <a:extLst>
              <a:ext uri="{FF2B5EF4-FFF2-40B4-BE49-F238E27FC236}">
                <a16:creationId xmlns:a16="http://schemas.microsoft.com/office/drawing/2014/main" xmlns="" id="{16E09611-FC34-45FB-87B5-772C38974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4" y="528320"/>
            <a:ext cx="10891885" cy="580136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29">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xmlns="" id="{D6C62DDA-DE09-4368-B099-FFED6FDBAC69}"/>
              </a:ext>
            </a:extLst>
          </p:cNvPr>
          <p:cNvSpPr>
            <a:spLocks noChangeAspect="1" noChangeArrowheads="1"/>
          </p:cNvSpPr>
          <p:nvPr/>
        </p:nvSpPr>
        <p:spPr bwMode="auto">
          <a:xfrm>
            <a:off x="1439863" y="647700"/>
            <a:ext cx="96488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graphicFrame>
        <p:nvGraphicFramePr>
          <p:cNvPr id="3" name="Nesne 2"/>
          <p:cNvGraphicFramePr>
            <a:graphicFrameLocks noChangeAspect="1"/>
          </p:cNvGraphicFramePr>
          <p:nvPr>
            <p:extLst>
              <p:ext uri="{D42A27DB-BD31-4B8C-83A1-F6EECF244321}">
                <p14:modId xmlns:p14="http://schemas.microsoft.com/office/powerpoint/2010/main" val="1534736738"/>
              </p:ext>
            </p:extLst>
          </p:nvPr>
        </p:nvGraphicFramePr>
        <p:xfrm>
          <a:off x="528638" y="504825"/>
          <a:ext cx="11134725" cy="5848350"/>
        </p:xfrm>
        <a:graphic>
          <a:graphicData uri="http://schemas.openxmlformats.org/presentationml/2006/ole">
            <mc:AlternateContent xmlns:mc="http://schemas.openxmlformats.org/markup-compatibility/2006">
              <mc:Choice xmlns:v="urn:schemas-microsoft-com:vml" Requires="v">
                <p:oleObj spid="_x0000_s6241" name="Image" r:id="rId5" imgW="14780880" imgH="7771320" progId="Photoshop.Image.12">
                  <p:embed/>
                </p:oleObj>
              </mc:Choice>
              <mc:Fallback>
                <p:oleObj name="Image" r:id="rId5" imgW="14780880" imgH="7771320" progId="Photoshop.Image.12">
                  <p:embed/>
                  <p:pic>
                    <p:nvPicPr>
                      <p:cNvPr id="0" name=""/>
                      <p:cNvPicPr/>
                      <p:nvPr/>
                    </p:nvPicPr>
                    <p:blipFill>
                      <a:blip r:embed="rId6"/>
                      <a:stretch>
                        <a:fillRect/>
                      </a:stretch>
                    </p:blipFill>
                    <p:spPr>
                      <a:xfrm>
                        <a:off x="528638" y="504825"/>
                        <a:ext cx="11134725" cy="5848350"/>
                      </a:xfrm>
                      <a:prstGeom prst="rect">
                        <a:avLst/>
                      </a:prstGeom>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1">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xmlns="" id="{10BA970E-5743-444B-BDFF-1B553CADED0C}"/>
              </a:ext>
            </a:extLst>
          </p:cNvPr>
          <p:cNvSpPr/>
          <p:nvPr/>
        </p:nvSpPr>
        <p:spPr>
          <a:xfrm>
            <a:off x="1884363" y="1260475"/>
            <a:ext cx="8640762" cy="30511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5000" rIns="90000" bIns="45000" anchorCtr="1" compatLnSpc="0"/>
          <a:lstStyle/>
          <a:p>
            <a:pPr algn="ctr" eaLnBrk="1" fontAlgn="auto">
              <a:spcBef>
                <a:spcPts val="0"/>
              </a:spcBef>
              <a:spcAft>
                <a:spcPts val="3186"/>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700" i="1" dirty="0">
                <a:solidFill>
                  <a:srgbClr val="FFFFFF"/>
                </a:solidFill>
                <a:latin typeface="arial" pitchFamily="34"/>
                <a:ea typeface="ＭＳ Ｐゴシック" pitchFamily="34"/>
                <a:cs typeface="ＭＳ Ｐゴシック" pitchFamily="34"/>
              </a:rPr>
              <a:t>Prevention and treatment of moderate and severe ovarian </a:t>
            </a:r>
            <a:r>
              <a:rPr lang="en-US" sz="1700" i="1" dirty="0" err="1">
                <a:solidFill>
                  <a:srgbClr val="FFFFFF"/>
                </a:solidFill>
                <a:latin typeface="arial" pitchFamily="34"/>
                <a:ea typeface="ＭＳ Ｐゴシック" pitchFamily="34"/>
                <a:cs typeface="ＭＳ Ｐゴシック" pitchFamily="34"/>
              </a:rPr>
              <a:t>hyperstimulation</a:t>
            </a:r>
            <a:r>
              <a:rPr lang="en-US" sz="1700" i="1" dirty="0">
                <a:solidFill>
                  <a:srgbClr val="FFFFFF"/>
                </a:solidFill>
                <a:latin typeface="arial" pitchFamily="34"/>
                <a:ea typeface="ＭＳ Ｐゴシック" pitchFamily="34"/>
                <a:cs typeface="ＭＳ Ｐゴシック" pitchFamily="34"/>
              </a:rPr>
              <a:t> syndrome: a guideline</a:t>
            </a:r>
            <a:r>
              <a:rPr lang="en-US" sz="1700" dirty="0">
                <a:solidFill>
                  <a:srgbClr val="FFFFFF"/>
                </a:solidFill>
                <a:latin typeface="arial" pitchFamily="34"/>
                <a:ea typeface="ＭＳ Ｐゴシック" pitchFamily="34"/>
                <a:cs typeface="ＭＳ Ｐゴシック" pitchFamily="34"/>
              </a:rPr>
              <a:t> </a:t>
            </a:r>
          </a:p>
          <a:p>
            <a:pPr algn="ctr" eaLnBrk="1" fontAlgn="auto">
              <a:spcBef>
                <a:spcPts val="0"/>
              </a:spcBef>
              <a:spcAft>
                <a:spcPts val="275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100" i="1" dirty="0">
                <a:solidFill>
                  <a:srgbClr val="FFFFFF"/>
                </a:solidFill>
                <a:latin typeface="arial" pitchFamily="34"/>
                <a:ea typeface="ＭＳ Ｐゴシック" pitchFamily="34"/>
                <a:cs typeface="ＭＳ Ｐゴシック" pitchFamily="34"/>
              </a:rPr>
              <a:t>Samantha Pfeifer, M.D., Samantha Butts, M.D., M.S.C.E., Daniel </a:t>
            </a:r>
            <a:r>
              <a:rPr lang="en-US" sz="1100" i="1" dirty="0" err="1">
                <a:solidFill>
                  <a:srgbClr val="FFFFFF"/>
                </a:solidFill>
                <a:latin typeface="arial" pitchFamily="34"/>
                <a:ea typeface="ＭＳ Ｐゴシック" pitchFamily="34"/>
                <a:cs typeface="ＭＳ Ｐゴシック" pitchFamily="34"/>
              </a:rPr>
              <a:t>Dumesic</a:t>
            </a:r>
            <a:r>
              <a:rPr lang="en-US" sz="1100" i="1" dirty="0">
                <a:solidFill>
                  <a:srgbClr val="FFFFFF"/>
                </a:solidFill>
                <a:latin typeface="arial" pitchFamily="34"/>
                <a:ea typeface="ＭＳ Ｐゴシック" pitchFamily="34"/>
                <a:cs typeface="ＭＳ Ｐゴシック" pitchFamily="34"/>
              </a:rPr>
              <a:t>, M.D., Gregory </a:t>
            </a:r>
            <a:r>
              <a:rPr lang="en-US" sz="1100" i="1" dirty="0" err="1">
                <a:solidFill>
                  <a:srgbClr val="FFFFFF"/>
                </a:solidFill>
                <a:latin typeface="arial" pitchFamily="34"/>
                <a:ea typeface="ＭＳ Ｐゴシック" pitchFamily="34"/>
                <a:cs typeface="ＭＳ Ｐゴシック" pitchFamily="34"/>
              </a:rPr>
              <a:t>Fossum</a:t>
            </a:r>
            <a:r>
              <a:rPr lang="en-US" sz="1100" i="1" dirty="0">
                <a:solidFill>
                  <a:srgbClr val="FFFFFF"/>
                </a:solidFill>
                <a:latin typeface="arial" pitchFamily="34"/>
                <a:ea typeface="ＭＳ Ｐゴシック" pitchFamily="34"/>
                <a:cs typeface="ＭＳ Ｐゴシック" pitchFamily="34"/>
              </a:rPr>
              <a:t>, M.D., </a:t>
            </a:r>
            <a:r>
              <a:rPr lang="en-US" sz="1100" i="1" dirty="0" err="1">
                <a:solidFill>
                  <a:srgbClr val="FFFFFF"/>
                </a:solidFill>
                <a:latin typeface="arial" pitchFamily="34"/>
                <a:ea typeface="ＭＳ Ｐゴシック" pitchFamily="34"/>
                <a:cs typeface="ＭＳ Ｐゴシック" pitchFamily="34"/>
              </a:rPr>
              <a:t>Clarisa</a:t>
            </a:r>
            <a:r>
              <a:rPr lang="en-US" sz="1100" i="1" dirty="0">
                <a:solidFill>
                  <a:srgbClr val="FFFFFF"/>
                </a:solidFill>
                <a:latin typeface="arial" pitchFamily="34"/>
                <a:ea typeface="ＭＳ Ｐゴシック" pitchFamily="34"/>
                <a:cs typeface="ＭＳ Ｐゴシック" pitchFamily="34"/>
              </a:rPr>
              <a:t> </a:t>
            </a:r>
            <a:r>
              <a:rPr lang="en-US" sz="1100" i="1" dirty="0" err="1">
                <a:solidFill>
                  <a:srgbClr val="FFFFFF"/>
                </a:solidFill>
                <a:latin typeface="arial" pitchFamily="34"/>
                <a:ea typeface="ＭＳ Ｐゴシック" pitchFamily="34"/>
                <a:cs typeface="ＭＳ Ｐゴシック" pitchFamily="34"/>
              </a:rPr>
              <a:t>Gracia</a:t>
            </a:r>
            <a:r>
              <a:rPr lang="en-US" sz="1100" i="1" dirty="0">
                <a:solidFill>
                  <a:srgbClr val="FFFFFF"/>
                </a:solidFill>
                <a:latin typeface="arial" pitchFamily="34"/>
                <a:ea typeface="ＭＳ Ｐゴシック" pitchFamily="34"/>
                <a:cs typeface="ＭＳ Ｐゴシック" pitchFamily="34"/>
              </a:rPr>
              <a:t>, M.D., M.S.C.E., Andrew La </a:t>
            </a:r>
            <a:r>
              <a:rPr lang="en-US" sz="1100" i="1" dirty="0" err="1">
                <a:solidFill>
                  <a:srgbClr val="FFFFFF"/>
                </a:solidFill>
                <a:latin typeface="arial" pitchFamily="34"/>
                <a:ea typeface="ＭＳ Ｐゴシック" pitchFamily="34"/>
                <a:cs typeface="ＭＳ Ｐゴシック" pitchFamily="34"/>
              </a:rPr>
              <a:t>Barbera</a:t>
            </a:r>
            <a:r>
              <a:rPr lang="en-US" sz="1100" i="1" dirty="0">
                <a:solidFill>
                  <a:srgbClr val="FFFFFF"/>
                </a:solidFill>
                <a:latin typeface="arial" pitchFamily="34"/>
                <a:ea typeface="ＭＳ Ｐゴシック" pitchFamily="34"/>
                <a:cs typeface="ＭＳ Ｐゴシック" pitchFamily="34"/>
              </a:rPr>
              <a:t>, Ph.D., Jennifer </a:t>
            </a:r>
            <a:r>
              <a:rPr lang="en-US" sz="1100" i="1" dirty="0" err="1">
                <a:solidFill>
                  <a:srgbClr val="FFFFFF"/>
                </a:solidFill>
                <a:latin typeface="arial" pitchFamily="34"/>
                <a:ea typeface="ＭＳ Ｐゴシック" pitchFamily="34"/>
                <a:cs typeface="ＭＳ Ｐゴシック" pitchFamily="34"/>
              </a:rPr>
              <a:t>Mersereau</a:t>
            </a:r>
            <a:r>
              <a:rPr lang="en-US" sz="1100" i="1" dirty="0">
                <a:solidFill>
                  <a:srgbClr val="FFFFFF"/>
                </a:solidFill>
                <a:latin typeface="arial" pitchFamily="34"/>
                <a:ea typeface="ＭＳ Ｐゴシック" pitchFamily="34"/>
                <a:cs typeface="ＭＳ Ｐゴシック" pitchFamily="34"/>
              </a:rPr>
              <a:t>, M.D., M.S.C.I., Randall Odem, M.D., Richard Paulson, M.D., Alan Penzias, M.D., Margareta </a:t>
            </a:r>
            <a:r>
              <a:rPr lang="en-US" sz="1100" i="1" dirty="0" err="1">
                <a:solidFill>
                  <a:srgbClr val="FFFFFF"/>
                </a:solidFill>
                <a:latin typeface="arial" pitchFamily="34"/>
                <a:ea typeface="ＭＳ Ｐゴシック" pitchFamily="34"/>
                <a:cs typeface="ＭＳ Ｐゴシック" pitchFamily="34"/>
              </a:rPr>
              <a:t>Pisarska</a:t>
            </a:r>
            <a:r>
              <a:rPr lang="en-US" sz="1100" i="1" dirty="0">
                <a:solidFill>
                  <a:srgbClr val="FFFFFF"/>
                </a:solidFill>
                <a:latin typeface="arial" pitchFamily="34"/>
                <a:ea typeface="ＭＳ Ｐゴシック" pitchFamily="34"/>
                <a:cs typeface="ＭＳ Ｐゴシック" pitchFamily="34"/>
              </a:rPr>
              <a:t>, M.D., Robert Rebar, M.D., Richard </a:t>
            </a:r>
            <a:r>
              <a:rPr lang="en-US" sz="1100" i="1" dirty="0" err="1">
                <a:solidFill>
                  <a:srgbClr val="FFFFFF"/>
                </a:solidFill>
                <a:latin typeface="arial" pitchFamily="34"/>
                <a:ea typeface="ＭＳ Ｐゴシック" pitchFamily="34"/>
                <a:cs typeface="ＭＳ Ｐゴシック" pitchFamily="34"/>
              </a:rPr>
              <a:t>Reindollar</a:t>
            </a:r>
            <a:r>
              <a:rPr lang="en-US" sz="1100" i="1" dirty="0">
                <a:solidFill>
                  <a:srgbClr val="FFFFFF"/>
                </a:solidFill>
                <a:latin typeface="arial" pitchFamily="34"/>
                <a:ea typeface="ＭＳ Ｐゴシック" pitchFamily="34"/>
                <a:cs typeface="ＭＳ Ｐゴシック" pitchFamily="34"/>
              </a:rPr>
              <a:t>, M.D., Mitchell Rosen, M.D., Jay </a:t>
            </a:r>
            <a:r>
              <a:rPr lang="en-US" sz="1100" i="1" dirty="0" err="1">
                <a:solidFill>
                  <a:srgbClr val="FFFFFF"/>
                </a:solidFill>
                <a:latin typeface="arial" pitchFamily="34"/>
                <a:ea typeface="ＭＳ Ｐゴシック" pitchFamily="34"/>
                <a:cs typeface="ＭＳ Ｐゴシック" pitchFamily="34"/>
              </a:rPr>
              <a:t>Sandlow</a:t>
            </a:r>
            <a:r>
              <a:rPr lang="en-US" sz="1100" i="1" dirty="0">
                <a:solidFill>
                  <a:srgbClr val="FFFFFF"/>
                </a:solidFill>
                <a:latin typeface="arial" pitchFamily="34"/>
                <a:ea typeface="ＭＳ Ｐゴシック" pitchFamily="34"/>
                <a:cs typeface="ＭＳ Ｐゴシック" pitchFamily="34"/>
              </a:rPr>
              <a:t>, M.D., Michael Vernon, Ph.D., Eric </a:t>
            </a:r>
            <a:r>
              <a:rPr lang="en-US" sz="1100" i="1" dirty="0" err="1">
                <a:solidFill>
                  <a:srgbClr val="FFFFFF"/>
                </a:solidFill>
                <a:latin typeface="arial" pitchFamily="34"/>
                <a:ea typeface="ＭＳ Ｐゴシック" pitchFamily="34"/>
                <a:cs typeface="ＭＳ Ｐゴシック" pitchFamily="34"/>
              </a:rPr>
              <a:t>Widra</a:t>
            </a:r>
            <a:r>
              <a:rPr lang="en-US" sz="1100" i="1" dirty="0">
                <a:solidFill>
                  <a:srgbClr val="FFFFFF"/>
                </a:solidFill>
                <a:latin typeface="arial" pitchFamily="34"/>
                <a:ea typeface="ＭＳ Ｐゴシック" pitchFamily="34"/>
                <a:cs typeface="ＭＳ Ｐゴシック" pitchFamily="34"/>
              </a:rPr>
              <a:t>, M.D. Samantha Pfeifer, M.D., Samantha Butts, M.D., M.S.C.E., Daniel </a:t>
            </a:r>
            <a:r>
              <a:rPr lang="en-US" sz="1100" i="1" dirty="0" err="1">
                <a:solidFill>
                  <a:srgbClr val="FFFFFF"/>
                </a:solidFill>
                <a:latin typeface="arial" pitchFamily="34"/>
                <a:ea typeface="ＭＳ Ｐゴシック" pitchFamily="34"/>
                <a:cs typeface="ＭＳ Ｐゴシック" pitchFamily="34"/>
              </a:rPr>
              <a:t>Dumesic</a:t>
            </a:r>
            <a:r>
              <a:rPr lang="en-US" sz="1100" i="1" dirty="0">
                <a:solidFill>
                  <a:srgbClr val="FFFFFF"/>
                </a:solidFill>
                <a:latin typeface="arial" pitchFamily="34"/>
                <a:ea typeface="ＭＳ Ｐゴシック" pitchFamily="34"/>
                <a:cs typeface="ＭＳ Ｐゴシック" pitchFamily="34"/>
              </a:rPr>
              <a:t>, M.D., Gregory </a:t>
            </a:r>
            <a:r>
              <a:rPr lang="en-US" sz="1100" i="1" dirty="0" err="1">
                <a:solidFill>
                  <a:srgbClr val="FFFFFF"/>
                </a:solidFill>
                <a:latin typeface="arial" pitchFamily="34"/>
                <a:ea typeface="ＭＳ Ｐゴシック" pitchFamily="34"/>
                <a:cs typeface="ＭＳ Ｐゴシック" pitchFamily="34"/>
              </a:rPr>
              <a:t>Fossum</a:t>
            </a:r>
            <a:r>
              <a:rPr lang="en-US" sz="1100" i="1" dirty="0">
                <a:solidFill>
                  <a:srgbClr val="FFFFFF"/>
                </a:solidFill>
                <a:latin typeface="arial" pitchFamily="34"/>
                <a:ea typeface="ＭＳ Ｐゴシック" pitchFamily="34"/>
                <a:cs typeface="ＭＳ Ｐゴシック" pitchFamily="34"/>
              </a:rPr>
              <a:t>, M.D., </a:t>
            </a:r>
            <a:r>
              <a:rPr lang="en-US" sz="1100" i="1" dirty="0" err="1">
                <a:solidFill>
                  <a:srgbClr val="FFFFFF"/>
                </a:solidFill>
                <a:latin typeface="arial" pitchFamily="34"/>
                <a:ea typeface="ＭＳ Ｐゴシック" pitchFamily="34"/>
                <a:cs typeface="ＭＳ Ｐゴシック" pitchFamily="34"/>
              </a:rPr>
              <a:t>Clarisa</a:t>
            </a:r>
            <a:r>
              <a:rPr lang="en-US" sz="1100" i="1" dirty="0">
                <a:solidFill>
                  <a:srgbClr val="FFFFFF"/>
                </a:solidFill>
                <a:latin typeface="arial" pitchFamily="34"/>
                <a:ea typeface="ＭＳ Ｐゴシック" pitchFamily="34"/>
                <a:cs typeface="ＭＳ Ｐゴシック" pitchFamily="34"/>
              </a:rPr>
              <a:t> </a:t>
            </a:r>
            <a:r>
              <a:rPr lang="en-US" sz="1100" i="1" dirty="0" err="1">
                <a:solidFill>
                  <a:srgbClr val="FFFFFF"/>
                </a:solidFill>
                <a:latin typeface="arial" pitchFamily="34"/>
                <a:ea typeface="ＭＳ Ｐゴシック" pitchFamily="34"/>
                <a:cs typeface="ＭＳ Ｐゴシック" pitchFamily="34"/>
              </a:rPr>
              <a:t>Gracia</a:t>
            </a:r>
            <a:r>
              <a:rPr lang="en-US" sz="1100" i="1" dirty="0">
                <a:solidFill>
                  <a:srgbClr val="FFFFFF"/>
                </a:solidFill>
                <a:latin typeface="arial" pitchFamily="34"/>
                <a:ea typeface="ＭＳ Ｐゴシック" pitchFamily="34"/>
                <a:cs typeface="ＭＳ Ｐゴシック" pitchFamily="34"/>
              </a:rPr>
              <a:t>, M.D., M.S.C.E., Andrew La </a:t>
            </a:r>
            <a:r>
              <a:rPr lang="en-US" sz="1100" i="1" dirty="0" err="1">
                <a:solidFill>
                  <a:srgbClr val="FFFFFF"/>
                </a:solidFill>
                <a:latin typeface="arial" pitchFamily="34"/>
                <a:ea typeface="ＭＳ Ｐゴシック" pitchFamily="34"/>
                <a:cs typeface="ＭＳ Ｐゴシック" pitchFamily="34"/>
              </a:rPr>
              <a:t>Barbera</a:t>
            </a:r>
            <a:r>
              <a:rPr lang="en-US" sz="1100" i="1" dirty="0">
                <a:solidFill>
                  <a:srgbClr val="FFFFFF"/>
                </a:solidFill>
                <a:latin typeface="arial" pitchFamily="34"/>
                <a:ea typeface="ＭＳ Ｐゴシック" pitchFamily="34"/>
                <a:cs typeface="ＭＳ Ｐゴシック" pitchFamily="34"/>
              </a:rPr>
              <a:t>, Ph.D., Jennifer </a:t>
            </a:r>
            <a:r>
              <a:rPr lang="en-US" sz="1100" i="1" dirty="0" err="1">
                <a:solidFill>
                  <a:srgbClr val="FFFFFF"/>
                </a:solidFill>
                <a:latin typeface="arial" pitchFamily="34"/>
                <a:ea typeface="ＭＳ Ｐゴシック" pitchFamily="34"/>
                <a:cs typeface="ＭＳ Ｐゴシック" pitchFamily="34"/>
              </a:rPr>
              <a:t>Mersereau</a:t>
            </a:r>
            <a:r>
              <a:rPr lang="en-US" sz="1100" i="1" dirty="0">
                <a:solidFill>
                  <a:srgbClr val="FFFFFF"/>
                </a:solidFill>
                <a:latin typeface="arial" pitchFamily="34"/>
                <a:ea typeface="ＭＳ Ｐゴシック" pitchFamily="34"/>
                <a:cs typeface="ＭＳ Ｐゴシック" pitchFamily="34"/>
              </a:rPr>
              <a:t>, M.D., M.S.C.I., Randall Odem, M.D., Richard Paulson, M.D., Alan Penzias, M.D., Margareta </a:t>
            </a:r>
            <a:r>
              <a:rPr lang="en-US" sz="1100" i="1" dirty="0" err="1">
                <a:solidFill>
                  <a:srgbClr val="FFFFFF"/>
                </a:solidFill>
                <a:latin typeface="arial" pitchFamily="34"/>
                <a:ea typeface="ＭＳ Ｐゴシック" pitchFamily="34"/>
                <a:cs typeface="ＭＳ Ｐゴシック" pitchFamily="34"/>
              </a:rPr>
              <a:t>Pisarska</a:t>
            </a:r>
            <a:r>
              <a:rPr lang="en-US" sz="1100" i="1" dirty="0">
                <a:solidFill>
                  <a:srgbClr val="FFFFFF"/>
                </a:solidFill>
                <a:latin typeface="arial" pitchFamily="34"/>
                <a:ea typeface="ＭＳ Ｐゴシック" pitchFamily="34"/>
                <a:cs typeface="ＭＳ Ｐゴシック" pitchFamily="34"/>
              </a:rPr>
              <a:t>, M.D., Robert Rebar, M.D., Richard </a:t>
            </a:r>
            <a:r>
              <a:rPr lang="en-US" sz="1100" i="1" dirty="0" err="1">
                <a:solidFill>
                  <a:srgbClr val="FFFFFF"/>
                </a:solidFill>
                <a:latin typeface="arial" pitchFamily="34"/>
                <a:ea typeface="ＭＳ Ｐゴシック" pitchFamily="34"/>
                <a:cs typeface="ＭＳ Ｐゴシック" pitchFamily="34"/>
              </a:rPr>
              <a:t>Reindollar</a:t>
            </a:r>
            <a:r>
              <a:rPr lang="en-US" sz="1100" i="1" dirty="0">
                <a:solidFill>
                  <a:srgbClr val="FFFFFF"/>
                </a:solidFill>
                <a:latin typeface="arial" pitchFamily="34"/>
                <a:ea typeface="ＭＳ Ｐゴシック" pitchFamily="34"/>
                <a:cs typeface="ＭＳ Ｐゴシック" pitchFamily="34"/>
              </a:rPr>
              <a:t>, M.D., Mitchell Rosen, M.D., Jay </a:t>
            </a:r>
            <a:r>
              <a:rPr lang="en-US" sz="1100" i="1" dirty="0" err="1">
                <a:solidFill>
                  <a:srgbClr val="FFFFFF"/>
                </a:solidFill>
                <a:latin typeface="arial" pitchFamily="34"/>
                <a:ea typeface="ＭＳ Ｐゴシック" pitchFamily="34"/>
                <a:cs typeface="ＭＳ Ｐゴシック" pitchFamily="34"/>
              </a:rPr>
              <a:t>Sandlow</a:t>
            </a:r>
            <a:r>
              <a:rPr lang="en-US" sz="1100" i="1" dirty="0">
                <a:solidFill>
                  <a:srgbClr val="FFFFFF"/>
                </a:solidFill>
                <a:latin typeface="arial" pitchFamily="34"/>
                <a:ea typeface="ＭＳ Ｐゴシック" pitchFamily="34"/>
                <a:cs typeface="ＭＳ Ｐゴシック" pitchFamily="34"/>
              </a:rPr>
              <a:t>, M.D., Michael Vernon, Ph.D., Eric </a:t>
            </a:r>
            <a:r>
              <a:rPr lang="en-US" sz="1100" i="1" dirty="0" err="1">
                <a:solidFill>
                  <a:srgbClr val="FFFFFF"/>
                </a:solidFill>
                <a:latin typeface="arial" pitchFamily="34"/>
                <a:ea typeface="ＭＳ Ｐゴシック" pitchFamily="34"/>
                <a:cs typeface="ＭＳ Ｐゴシック" pitchFamily="34"/>
              </a:rPr>
              <a:t>Widra</a:t>
            </a:r>
            <a:r>
              <a:rPr lang="en-US" sz="1100" i="1" dirty="0">
                <a:solidFill>
                  <a:srgbClr val="FFFFFF"/>
                </a:solidFill>
                <a:latin typeface="arial" pitchFamily="34"/>
                <a:ea typeface="ＭＳ Ｐゴシック" pitchFamily="34"/>
                <a:cs typeface="ＭＳ Ｐゴシック" pitchFamily="34"/>
              </a:rPr>
              <a:t>, M.D.</a:t>
            </a:r>
            <a:r>
              <a:rPr lang="en-US" sz="1100" dirty="0">
                <a:solidFill>
                  <a:srgbClr val="FFFFFF"/>
                </a:solidFill>
                <a:latin typeface="arial" pitchFamily="34"/>
                <a:ea typeface="ＭＳ Ｐゴシック" pitchFamily="34"/>
                <a:cs typeface="ＭＳ Ｐゴシック" pitchFamily="34"/>
              </a:rPr>
              <a:t> </a:t>
            </a:r>
          </a:p>
          <a:p>
            <a:pPr algn="ct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i="1" dirty="0">
                <a:solidFill>
                  <a:srgbClr val="FFFFFF"/>
                </a:solidFill>
                <a:latin typeface="arial" pitchFamily="34"/>
                <a:ea typeface="ＭＳ Ｐゴシック" pitchFamily="34"/>
                <a:cs typeface="ＭＳ Ｐゴシック" pitchFamily="34"/>
              </a:rPr>
              <a:t>Fertility and Sterility</a:t>
            </a:r>
            <a:r>
              <a:rPr lang="en-US" sz="1200" dirty="0">
                <a:solidFill>
                  <a:srgbClr val="FFFFFF"/>
                </a:solidFill>
                <a:latin typeface="arial" pitchFamily="34"/>
                <a:ea typeface="ＭＳ Ｐゴシック" pitchFamily="34"/>
                <a:cs typeface="ＭＳ Ｐゴシック" pitchFamily="34"/>
              </a:rPr>
              <a:t> </a:t>
            </a:r>
          </a:p>
          <a:p>
            <a:pPr algn="ct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solidFill>
                  <a:srgbClr val="FFFFFF"/>
                </a:solidFill>
                <a:latin typeface="arial" pitchFamily="34"/>
                <a:ea typeface="ＭＳ Ｐゴシック" pitchFamily="34"/>
                <a:cs typeface="ＭＳ Ｐゴシック" pitchFamily="34"/>
              </a:rPr>
              <a:t>Volume 106, Issue 7, Pages 1634-1647 (December 2016)</a:t>
            </a:r>
          </a:p>
          <a:p>
            <a:pPr algn="ct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000" dirty="0">
                <a:solidFill>
                  <a:srgbClr val="FFFFFF"/>
                </a:solidFill>
                <a:latin typeface="arial" pitchFamily="34"/>
                <a:ea typeface="ＭＳ Ｐゴシック" pitchFamily="34"/>
                <a:cs typeface="ＭＳ Ｐゴシック" pitchFamily="34"/>
              </a:rPr>
              <a:t>DOI: 10.1016/j.fertnstert.2016.08.048</a:t>
            </a:r>
          </a:p>
        </p:txBody>
      </p:sp>
      <p:sp>
        <p:nvSpPr>
          <p:cNvPr id="3" name="Text Box 2">
            <a:extLst>
              <a:ext uri="{FF2B5EF4-FFF2-40B4-BE49-F238E27FC236}">
                <a16:creationId xmlns:a16="http://schemas.microsoft.com/office/drawing/2014/main" xmlns="" id="{E869C729-1E1C-4EBB-8DCD-D70E17A25CD2}"/>
              </a:ext>
            </a:extLst>
          </p:cNvPr>
          <p:cNvSpPr/>
          <p:nvPr/>
        </p:nvSpPr>
        <p:spPr>
          <a:xfrm>
            <a:off x="2476500" y="6624638"/>
            <a:ext cx="5556250" cy="2317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lIns="90000" tIns="46800" rIns="90000" bIns="46800" anchor="ctr" compatLnSpc="0"/>
          <a:lstStyle/>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900">
                <a:solidFill>
                  <a:srgbClr val="FFFFFF"/>
                </a:solidFill>
                <a:latin typeface="arial" pitchFamily="34"/>
                <a:ea typeface="ＭＳ Ｐゴシック" pitchFamily="34"/>
                <a:cs typeface="ＭＳ Ｐゴシック" pitchFamily="34"/>
              </a:rPr>
              <a:t>Copyright © 2016 American Society for Reproductive Medicine</a:t>
            </a:r>
            <a:r>
              <a:rPr lang="en-US" sz="900">
                <a:solidFill>
                  <a:srgbClr val="C573D2"/>
                </a:solidFill>
                <a:latin typeface="arial" pitchFamily="34"/>
                <a:ea typeface="ＭＳ Ｐゴシック" pitchFamily="34"/>
                <a:cs typeface="ＭＳ Ｐゴシック" pitchFamily="34"/>
                <a:hlinkClick r:id="rId4"/>
              </a:rPr>
              <a:t>Terms and Conditions</a:t>
            </a:r>
          </a:p>
        </p:txBody>
      </p:sp>
      <p:pic>
        <p:nvPicPr>
          <p:cNvPr id="26628" name="Picture 3">
            <a:extLst>
              <a:ext uri="{FF2B5EF4-FFF2-40B4-BE49-F238E27FC236}">
                <a16:creationId xmlns:a16="http://schemas.microsoft.com/office/drawing/2014/main" xmlns="" id="{6B922EEB-A828-4336-8945-E34F2889A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5" y="6064250"/>
            <a:ext cx="7080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Resim 2" descr="ekran görüntüsü içeren bir resim&#10;&#10;Çok yüksek güvenilirlikle oluşturulmuş açıklama">
            <a:extLst>
              <a:ext uri="{FF2B5EF4-FFF2-40B4-BE49-F238E27FC236}">
                <a16:creationId xmlns:a16="http://schemas.microsoft.com/office/drawing/2014/main" xmlns="" id="{901203D1-BDF0-46C5-B4AD-90F742D2D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48" y="523874"/>
            <a:ext cx="10067925" cy="5810249"/>
          </a:xfrm>
          <a:prstGeom prst="rect">
            <a:avLst/>
          </a:prstGeom>
        </p:spPr>
      </p:pic>
      <p:sp>
        <p:nvSpPr>
          <p:cNvPr id="4" name="Ok: Sağ 3">
            <a:extLst>
              <a:ext uri="{FF2B5EF4-FFF2-40B4-BE49-F238E27FC236}">
                <a16:creationId xmlns:a16="http://schemas.microsoft.com/office/drawing/2014/main" xmlns="" id="{89561C1E-C693-45A6-BB8C-802EC1A5FD91}"/>
              </a:ext>
            </a:extLst>
          </p:cNvPr>
          <p:cNvSpPr/>
          <p:nvPr/>
        </p:nvSpPr>
        <p:spPr>
          <a:xfrm>
            <a:off x="1125415" y="2883877"/>
            <a:ext cx="3094893" cy="729761"/>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a:extLst>
              <a:ext uri="{FF2B5EF4-FFF2-40B4-BE49-F238E27FC236}">
                <a16:creationId xmlns:a16="http://schemas.microsoft.com/office/drawing/2014/main" xmlns="" id="{59F401CA-BE23-45AB-9489-8D719888A3A1}"/>
              </a:ext>
            </a:extLst>
          </p:cNvPr>
          <p:cNvSpPr/>
          <p:nvPr/>
        </p:nvSpPr>
        <p:spPr>
          <a:xfrm>
            <a:off x="6585438" y="3024554"/>
            <a:ext cx="694593" cy="4044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xmlns="" id="{5D722F8B-D94A-4B81-9272-80FB1D0B2417}"/>
              </a:ext>
            </a:extLst>
          </p:cNvPr>
          <p:cNvSpPr/>
          <p:nvPr/>
        </p:nvSpPr>
        <p:spPr>
          <a:xfrm>
            <a:off x="8431823" y="3024554"/>
            <a:ext cx="826477" cy="4044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5029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mph" presetSubtype="0" fill="remove" grpId="0" nodeType="afterEffect">
                                  <p:stCondLst>
                                    <p:cond delay="0"/>
                                  </p:stCondLst>
                                  <p:childTnLst>
                                    <p:animClr clrSpc="rgb" dir="cw">
                                      <p:cBhvr override="childStyle">
                                        <p:cTn id="11" dur="250" autoRev="1" fill="remove"/>
                                        <p:tgtEl>
                                          <p:spTgt spid="5"/>
                                        </p:tgtEl>
                                        <p:attrNameLst>
                                          <p:attrName>style.color</p:attrName>
                                        </p:attrNameLst>
                                      </p:cBhvr>
                                      <p:to>
                                        <a:schemeClr val="bg1"/>
                                      </p:to>
                                    </p:animClr>
                                    <p:animClr clrSpc="rgb" dir="cw">
                                      <p:cBhvr>
                                        <p:cTn id="12" dur="250" autoRev="1" fill="remove"/>
                                        <p:tgtEl>
                                          <p:spTgt spid="5"/>
                                        </p:tgtEl>
                                        <p:attrNameLst>
                                          <p:attrName>fillcolor</p:attrName>
                                        </p:attrNameLst>
                                      </p:cBhvr>
                                      <p:to>
                                        <a:schemeClr val="bg1"/>
                                      </p:to>
                                    </p:animClr>
                                    <p:set>
                                      <p:cBhvr>
                                        <p:cTn id="13" dur="250" autoRev="1" fill="remove"/>
                                        <p:tgtEl>
                                          <p:spTgt spid="5"/>
                                        </p:tgtEl>
                                        <p:attrNameLst>
                                          <p:attrName>fill.type</p:attrName>
                                        </p:attrNameLst>
                                      </p:cBhvr>
                                      <p:to>
                                        <p:strVal val="solid"/>
                                      </p:to>
                                    </p:set>
                                    <p:set>
                                      <p:cBhvr>
                                        <p:cTn id="14" dur="250" autoRev="1" fill="remove"/>
                                        <p:tgtEl>
                                          <p:spTgt spid="5"/>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6"/>
                                        </p:tgtEl>
                                        <p:attrNameLst>
                                          <p:attrName>style.color</p:attrName>
                                        </p:attrNameLst>
                                      </p:cBhvr>
                                      <p:to>
                                        <a:schemeClr val="bg1"/>
                                      </p:to>
                                    </p:animClr>
                                    <p:animClr clrSpc="rgb" dir="cw">
                                      <p:cBhvr>
                                        <p:cTn id="17" dur="250" autoRev="1" fill="remove"/>
                                        <p:tgtEl>
                                          <p:spTgt spid="6"/>
                                        </p:tgtEl>
                                        <p:attrNameLst>
                                          <p:attrName>fillcolor</p:attrName>
                                        </p:attrNameLst>
                                      </p:cBhvr>
                                      <p:to>
                                        <a:schemeClr val="bg1"/>
                                      </p:to>
                                    </p:animClr>
                                    <p:set>
                                      <p:cBhvr>
                                        <p:cTn id="18" dur="250" autoRev="1" fill="remove"/>
                                        <p:tgtEl>
                                          <p:spTgt spid="6"/>
                                        </p:tgtEl>
                                        <p:attrNameLst>
                                          <p:attrName>fill.type</p:attrName>
                                        </p:attrNameLst>
                                      </p:cBhvr>
                                      <p:to>
                                        <p:strVal val="solid"/>
                                      </p:to>
                                    </p:set>
                                    <p:set>
                                      <p:cBhvr>
                                        <p:cTn id="1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Resim 2" descr="ekran görüntüsü içeren bir resim&#10;&#10;Çok yüksek güvenilirlikle oluşturulmuş açıklama">
            <a:extLst>
              <a:ext uri="{FF2B5EF4-FFF2-40B4-BE49-F238E27FC236}">
                <a16:creationId xmlns:a16="http://schemas.microsoft.com/office/drawing/2014/main" xmlns="" id="{42998F8B-14BF-4C76-98EA-9572136E7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294" y="690562"/>
            <a:ext cx="9525000" cy="5476875"/>
          </a:xfrm>
          <a:prstGeom prst="rect">
            <a:avLst/>
          </a:prstGeom>
        </p:spPr>
      </p:pic>
      <p:sp>
        <p:nvSpPr>
          <p:cNvPr id="4" name="Oval 3">
            <a:extLst>
              <a:ext uri="{FF2B5EF4-FFF2-40B4-BE49-F238E27FC236}">
                <a16:creationId xmlns:a16="http://schemas.microsoft.com/office/drawing/2014/main" xmlns="" id="{BF5F120C-5FDE-41C1-A63F-BBBAA1D1D70B}"/>
              </a:ext>
            </a:extLst>
          </p:cNvPr>
          <p:cNvSpPr/>
          <p:nvPr/>
        </p:nvSpPr>
        <p:spPr>
          <a:xfrm>
            <a:off x="4676775" y="3671678"/>
            <a:ext cx="1420019"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a:ln w="57150">
                <a:solidFill>
                  <a:schemeClr val="accent2"/>
                </a:solidFill>
                <a:prstDash val="solid"/>
              </a:ln>
              <a:solidFill>
                <a:schemeClr val="accent2">
                  <a:lumMod val="40000"/>
                  <a:lumOff val="60000"/>
                </a:schemeClr>
              </a:solidFill>
            </a:endParaRPr>
          </a:p>
        </p:txBody>
      </p:sp>
      <p:sp>
        <p:nvSpPr>
          <p:cNvPr id="5" name="Oval 4">
            <a:extLst>
              <a:ext uri="{FF2B5EF4-FFF2-40B4-BE49-F238E27FC236}">
                <a16:creationId xmlns:a16="http://schemas.microsoft.com/office/drawing/2014/main" xmlns="" id="{D32CEAB6-79FE-4460-A58E-06A014453C82}"/>
              </a:ext>
            </a:extLst>
          </p:cNvPr>
          <p:cNvSpPr/>
          <p:nvPr/>
        </p:nvSpPr>
        <p:spPr>
          <a:xfrm>
            <a:off x="6348015" y="3713505"/>
            <a:ext cx="1420019" cy="3428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85294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30">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67586" name="Unvan 1">
            <a:extLst>
              <a:ext uri="{FF2B5EF4-FFF2-40B4-BE49-F238E27FC236}">
                <a16:creationId xmlns:a16="http://schemas.microsoft.com/office/drawing/2014/main" xmlns="" id="{F5153764-7744-414A-8FA2-160F48DB9213}"/>
              </a:ext>
            </a:extLst>
          </p:cNvPr>
          <p:cNvSpPr txBox="1">
            <a:spLocks noGrp="1" noChangeArrowheads="1"/>
          </p:cNvSpPr>
          <p:nvPr>
            <p:ph type="title" idx="4294967295"/>
          </p:nvPr>
        </p:nvSpPr>
        <p:spPr>
          <a:xfrm>
            <a:off x="7199313" y="1"/>
            <a:ext cx="3889375" cy="1847850"/>
          </a:xfrm>
        </p:spPr>
        <p:txBody>
          <a:bodyPr anchorCtr="1"/>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lang="tr-TR" altLang="tr-TR" dirty="0" smtClean="0">
                <a:solidFill>
                  <a:srgbClr val="C5000B"/>
                </a:solidFill>
                <a:ea typeface="Microsoft YaHei" panose="020B0503020204020204" pitchFamily="34" charset="-122"/>
                <a:cs typeface="Lucida Sans" panose="020B0602030504020204" pitchFamily="34" charset="0"/>
              </a:rPr>
              <a:t>RCT</a:t>
            </a:r>
            <a:endParaRPr altLang="tr-TR" dirty="0">
              <a:solidFill>
                <a:srgbClr val="C5000B"/>
              </a:solidFill>
              <a:ea typeface="Microsoft YaHei" panose="020B0503020204020204" pitchFamily="34" charset="-122"/>
              <a:cs typeface="Lucida Sans" panose="020B0602030504020204" pitchFamily="34" charset="0"/>
            </a:endParaRPr>
          </a:p>
        </p:txBody>
      </p:sp>
      <p:sp>
        <p:nvSpPr>
          <p:cNvPr id="67589" name="Metin Yer Tutucusu 4">
            <a:extLst>
              <a:ext uri="{FF2B5EF4-FFF2-40B4-BE49-F238E27FC236}">
                <a16:creationId xmlns:a16="http://schemas.microsoft.com/office/drawing/2014/main" xmlns="" id="{BCD857C7-BC30-4B14-9DD1-1985C5240EB9}"/>
              </a:ext>
            </a:extLst>
          </p:cNvPr>
          <p:cNvSpPr txBox="1">
            <a:spLocks noGrp="1" noChangeArrowheads="1"/>
          </p:cNvSpPr>
          <p:nvPr>
            <p:ph type="body" idx="4294967295"/>
          </p:nvPr>
        </p:nvSpPr>
        <p:spPr>
          <a:xfrm>
            <a:off x="7661757" y="1668724"/>
            <a:ext cx="4531831" cy="5167846"/>
          </a:xfrm>
          <a:ln>
            <a:noFill/>
          </a:ln>
        </p:spPr>
        <p:style>
          <a:lnRef idx="2">
            <a:schemeClr val="accent6">
              <a:shade val="50000"/>
            </a:schemeClr>
          </a:lnRef>
          <a:fillRef idx="1">
            <a:schemeClr val="accent6"/>
          </a:fillRef>
          <a:effectRef idx="0">
            <a:schemeClr val="accent6"/>
          </a:effectRef>
          <a:fontRef idx="minor">
            <a:schemeClr val="lt1"/>
          </a:fontRef>
        </p:style>
        <p:txBody>
          <a:bodyPr rtlCol="0">
            <a:normAutofit/>
          </a:bodyPr>
          <a:lstStyle/>
          <a:p>
            <a:pPr fontAlgn="auto">
              <a:spcBef>
                <a:spcPts val="0"/>
              </a:spcBef>
              <a:buClr>
                <a:srgbClr val="FFFFFF"/>
              </a:buClr>
              <a:buFontTx/>
              <a:buChar char="•"/>
              <a:defRPr/>
            </a:pPr>
            <a:r>
              <a:rPr altLang="tr-TR" dirty="0" err="1">
                <a:latin typeface="Times New Roman" pitchFamily="18" charset="0"/>
                <a:ea typeface="Microsoft YaHei" panose="020B0503020204020204" pitchFamily="34" charset="-122"/>
                <a:cs typeface="Times New Roman" pitchFamily="18" charset="0"/>
              </a:rPr>
              <a:t>Önceki</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çalışma</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ile</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benzer</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şekilde</a:t>
            </a:r>
            <a:r>
              <a:rPr altLang="tr-TR" dirty="0">
                <a:latin typeface="Times New Roman" pitchFamily="18" charset="0"/>
                <a:ea typeface="Microsoft YaHei" panose="020B0503020204020204" pitchFamily="34" charset="-122"/>
                <a:cs typeface="Times New Roman" pitchFamily="18" charset="0"/>
              </a:rPr>
              <a:t> agonist </a:t>
            </a:r>
            <a:r>
              <a:rPr altLang="tr-TR" dirty="0" err="1">
                <a:latin typeface="Times New Roman" pitchFamily="18" charset="0"/>
                <a:ea typeface="Microsoft YaHei" panose="020B0503020204020204" pitchFamily="34" charset="-122"/>
                <a:cs typeface="Times New Roman" pitchFamily="18" charset="0"/>
              </a:rPr>
              <a:t>protokol</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ile</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kıyaslandığında</a:t>
            </a:r>
            <a:r>
              <a:rPr altLang="tr-TR" dirty="0">
                <a:latin typeface="Times New Roman" pitchFamily="18" charset="0"/>
                <a:ea typeface="Microsoft YaHei" panose="020B0503020204020204" pitchFamily="34" charset="-122"/>
                <a:cs typeface="Times New Roman" pitchFamily="18" charset="0"/>
              </a:rPr>
              <a:t> antagonist </a:t>
            </a:r>
            <a:r>
              <a:rPr altLang="tr-TR" dirty="0" err="1">
                <a:latin typeface="Times New Roman" pitchFamily="18" charset="0"/>
                <a:ea typeface="Microsoft YaHei" panose="020B0503020204020204" pitchFamily="34" charset="-122"/>
                <a:cs typeface="Times New Roman" pitchFamily="18" charset="0"/>
              </a:rPr>
              <a:t>grupta</a:t>
            </a:r>
            <a:r>
              <a:rPr altLang="tr-TR" dirty="0">
                <a:latin typeface="Times New Roman" pitchFamily="18" charset="0"/>
                <a:ea typeface="Microsoft YaHei" panose="020B0503020204020204" pitchFamily="34" charset="-122"/>
                <a:cs typeface="Times New Roman" pitchFamily="18" charset="0"/>
              </a:rPr>
              <a:t> OHSS </a:t>
            </a:r>
            <a:r>
              <a:rPr altLang="tr-TR" dirty="0" err="1">
                <a:latin typeface="Times New Roman" pitchFamily="18" charset="0"/>
                <a:ea typeface="Microsoft YaHei" panose="020B0503020204020204" pitchFamily="34" charset="-122"/>
                <a:cs typeface="Times New Roman" pitchFamily="18" charset="0"/>
              </a:rPr>
              <a:t>insidansı</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anlamlı</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olarak</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düşük</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bulundu</a:t>
            </a:r>
            <a:r>
              <a:rPr altLang="tr-TR" dirty="0">
                <a:latin typeface="Times New Roman" pitchFamily="18" charset="0"/>
                <a:ea typeface="Microsoft YaHei" panose="020B0503020204020204" pitchFamily="34" charset="-122"/>
                <a:cs typeface="Times New Roman" pitchFamily="18" charset="0"/>
              </a:rPr>
              <a:t> ( </a:t>
            </a:r>
            <a:r>
              <a:rPr altLang="tr-TR" dirty="0" err="1">
                <a:latin typeface="Times New Roman" pitchFamily="18" charset="0"/>
                <a:ea typeface="Microsoft YaHei" panose="020B0503020204020204" pitchFamily="34" charset="-122"/>
                <a:cs typeface="Times New Roman" pitchFamily="18" charset="0"/>
              </a:rPr>
              <a:t>sırası</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ile</a:t>
            </a:r>
            <a:r>
              <a:rPr altLang="tr-TR" dirty="0">
                <a:latin typeface="Times New Roman" pitchFamily="18" charset="0"/>
                <a:ea typeface="Microsoft YaHei" panose="020B0503020204020204" pitchFamily="34" charset="-122"/>
                <a:cs typeface="Times New Roman" pitchFamily="18" charset="0"/>
              </a:rPr>
              <a:t> agonist </a:t>
            </a:r>
            <a:r>
              <a:rPr altLang="tr-TR" dirty="0" err="1">
                <a:latin typeface="Times New Roman" pitchFamily="18" charset="0"/>
                <a:ea typeface="Microsoft YaHei" panose="020B0503020204020204" pitchFamily="34" charset="-122"/>
                <a:cs typeface="Times New Roman" pitchFamily="18" charset="0"/>
              </a:rPr>
              <a:t>grupta</a:t>
            </a:r>
            <a:r>
              <a:rPr altLang="tr-TR" dirty="0">
                <a:latin typeface="Times New Roman" pitchFamily="18" charset="0"/>
                <a:ea typeface="Microsoft YaHei" panose="020B0503020204020204" pitchFamily="34" charset="-122"/>
                <a:cs typeface="Times New Roman" pitchFamily="18" charset="0"/>
              </a:rPr>
              <a:t> % 12,  antagonist </a:t>
            </a:r>
            <a:r>
              <a:rPr altLang="tr-TR" dirty="0" err="1">
                <a:latin typeface="Times New Roman" pitchFamily="18" charset="0"/>
                <a:ea typeface="Microsoft YaHei" panose="020B0503020204020204" pitchFamily="34" charset="-122"/>
                <a:cs typeface="Times New Roman" pitchFamily="18" charset="0"/>
              </a:rPr>
              <a:t>grupta</a:t>
            </a:r>
            <a:r>
              <a:rPr altLang="tr-TR" dirty="0">
                <a:latin typeface="Times New Roman" pitchFamily="18" charset="0"/>
                <a:ea typeface="Microsoft YaHei" panose="020B0503020204020204" pitchFamily="34" charset="-122"/>
                <a:cs typeface="Times New Roman" pitchFamily="18" charset="0"/>
              </a:rPr>
              <a:t>  % 2.7 )</a:t>
            </a:r>
          </a:p>
          <a:p>
            <a:pPr fontAlgn="auto">
              <a:spcBef>
                <a:spcPts val="0"/>
              </a:spcBef>
              <a:buClr>
                <a:srgbClr val="FFFFFF"/>
              </a:buClr>
              <a:buFontTx/>
              <a:buChar char="•"/>
              <a:defRPr/>
            </a:pPr>
            <a:r>
              <a:rPr lang="tr-TR" altLang="tr-TR" dirty="0" smtClean="0">
                <a:latin typeface="Times New Roman" pitchFamily="18" charset="0"/>
                <a:ea typeface="Microsoft YaHei" panose="020B0503020204020204" pitchFamily="34" charset="-122"/>
                <a:cs typeface="Times New Roman" pitchFamily="18" charset="0"/>
              </a:rPr>
              <a:t>Tüm bu </a:t>
            </a:r>
            <a:r>
              <a:rPr lang="tr-TR" altLang="tr-TR" dirty="0" err="1" smtClean="0">
                <a:latin typeface="Times New Roman" pitchFamily="18" charset="0"/>
                <a:ea typeface="Microsoft YaHei" panose="020B0503020204020204" pitchFamily="34" charset="-122"/>
                <a:cs typeface="Times New Roman" pitchFamily="18" charset="0"/>
              </a:rPr>
              <a:t>randomize</a:t>
            </a:r>
            <a:r>
              <a:rPr lang="tr-TR" altLang="tr-TR" dirty="0" smtClean="0">
                <a:latin typeface="Times New Roman" pitchFamily="18" charset="0"/>
                <a:ea typeface="Microsoft YaHei" panose="020B0503020204020204" pitchFamily="34" charset="-122"/>
                <a:cs typeface="Times New Roman" pitchFamily="18" charset="0"/>
              </a:rPr>
              <a:t> kontrollü çalışmalarda dikkati çeken özellik </a:t>
            </a:r>
            <a:r>
              <a:rPr lang="tr-TR" altLang="tr-TR" dirty="0" err="1" smtClean="0">
                <a:latin typeface="Times New Roman" pitchFamily="18" charset="0"/>
                <a:ea typeface="Microsoft YaHei" panose="020B0503020204020204" pitchFamily="34" charset="-122"/>
                <a:cs typeface="Times New Roman" pitchFamily="18" charset="0"/>
              </a:rPr>
              <a:t>trigger</a:t>
            </a:r>
            <a:r>
              <a:rPr lang="tr-TR" altLang="tr-TR" dirty="0" smtClean="0">
                <a:latin typeface="Times New Roman" pitchFamily="18" charset="0"/>
                <a:ea typeface="Microsoft YaHei" panose="020B0503020204020204" pitchFamily="34" charset="-122"/>
                <a:cs typeface="Times New Roman" pitchFamily="18" charset="0"/>
              </a:rPr>
              <a:t> olarak HCG   kullanılmasıdır</a:t>
            </a:r>
            <a:r>
              <a:rPr altLang="tr-TR" dirty="0" smtClean="0">
                <a:latin typeface="Times New Roman" pitchFamily="18" charset="0"/>
                <a:ea typeface="Microsoft YaHei" panose="020B0503020204020204" pitchFamily="34" charset="-122"/>
                <a:cs typeface="Times New Roman" pitchFamily="18" charset="0"/>
              </a:rPr>
              <a:t>.</a:t>
            </a:r>
            <a:endParaRPr altLang="tr-TR" dirty="0">
              <a:latin typeface="Times New Roman" pitchFamily="18" charset="0"/>
              <a:ea typeface="Microsoft YaHei" panose="020B0503020204020204" pitchFamily="34" charset="-122"/>
              <a:cs typeface="Times New Roman" pitchFamily="18" charset="0"/>
            </a:endParaRPr>
          </a:p>
          <a:p>
            <a:pPr fontAlgn="auto">
              <a:spcBef>
                <a:spcPts val="0"/>
              </a:spcBef>
              <a:buClr>
                <a:srgbClr val="FFFFFF"/>
              </a:buClr>
              <a:buFontTx/>
              <a:buChar char="•"/>
              <a:defRPr/>
            </a:pPr>
            <a:r>
              <a:rPr altLang="tr-TR" dirty="0" err="1">
                <a:latin typeface="Times New Roman" pitchFamily="18" charset="0"/>
                <a:ea typeface="Microsoft YaHei" panose="020B0503020204020204" pitchFamily="34" charset="-122"/>
                <a:cs typeface="Times New Roman" pitchFamily="18" charset="0"/>
              </a:rPr>
              <a:t>PCOS'lu</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hastalarda</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özellikle</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IVF'de</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agonistin</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aksine</a:t>
            </a:r>
            <a:r>
              <a:rPr altLang="tr-TR" dirty="0">
                <a:latin typeface="Times New Roman" pitchFamily="18" charset="0"/>
                <a:ea typeface="Microsoft YaHei" panose="020B0503020204020204" pitchFamily="34" charset="-122"/>
                <a:cs typeface="Times New Roman" pitchFamily="18" charset="0"/>
              </a:rPr>
              <a:t> antagonist </a:t>
            </a:r>
            <a:r>
              <a:rPr altLang="tr-TR" dirty="0" err="1">
                <a:latin typeface="Times New Roman" pitchFamily="18" charset="0"/>
                <a:ea typeface="Microsoft YaHei" panose="020B0503020204020204" pitchFamily="34" charset="-122"/>
                <a:cs typeface="Times New Roman" pitchFamily="18" charset="0"/>
              </a:rPr>
              <a:t>ile</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supresyon</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bu</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yüksek</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riskli</a:t>
            </a:r>
            <a:r>
              <a:rPr altLang="tr-TR" dirty="0">
                <a:latin typeface="Times New Roman" pitchFamily="18" charset="0"/>
                <a:ea typeface="Microsoft YaHei" panose="020B0503020204020204" pitchFamily="34" charset="-122"/>
                <a:cs typeface="Times New Roman" pitchFamily="18" charset="0"/>
              </a:rPr>
              <a:t> hasta alt </a:t>
            </a:r>
            <a:r>
              <a:rPr altLang="tr-TR" dirty="0" err="1">
                <a:latin typeface="Times New Roman" pitchFamily="18" charset="0"/>
                <a:ea typeface="Microsoft YaHei" panose="020B0503020204020204" pitchFamily="34" charset="-122"/>
                <a:cs typeface="Times New Roman" pitchFamily="18" charset="0"/>
              </a:rPr>
              <a:t>grubunda</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faydalı</a:t>
            </a:r>
            <a:r>
              <a:rPr altLang="tr-TR" dirty="0">
                <a:latin typeface="Times New Roman" pitchFamily="18" charset="0"/>
                <a:ea typeface="Microsoft YaHei" panose="020B0503020204020204" pitchFamily="34" charset="-122"/>
                <a:cs typeface="Times New Roman" pitchFamily="18" charset="0"/>
              </a:rPr>
              <a:t> </a:t>
            </a:r>
            <a:r>
              <a:rPr altLang="tr-TR" dirty="0" err="1">
                <a:latin typeface="Times New Roman" pitchFamily="18" charset="0"/>
                <a:ea typeface="Microsoft YaHei" panose="020B0503020204020204" pitchFamily="34" charset="-122"/>
                <a:cs typeface="Times New Roman" pitchFamily="18" charset="0"/>
              </a:rPr>
              <a:t>görünmektedir</a:t>
            </a:r>
            <a:r>
              <a:rPr altLang="tr-TR" dirty="0">
                <a:latin typeface="Times New Roman" pitchFamily="18" charset="0"/>
                <a:ea typeface="Microsoft YaHei" panose="020B0503020204020204" pitchFamily="34" charset="-122"/>
                <a:cs typeface="Times New Roman" pitchFamily="18" charset="0"/>
              </a:rPr>
              <a:t>.</a:t>
            </a:r>
          </a:p>
        </p:txBody>
      </p:sp>
      <p:sp>
        <p:nvSpPr>
          <p:cNvPr id="86020" name="AutoShape 6">
            <a:extLst>
              <a:ext uri="{FF2B5EF4-FFF2-40B4-BE49-F238E27FC236}">
                <a16:creationId xmlns:a16="http://schemas.microsoft.com/office/drawing/2014/main" xmlns="" id="{109090C8-7B63-4770-B9BB-CE94BC9E9B76}"/>
              </a:ext>
            </a:extLst>
          </p:cNvPr>
          <p:cNvSpPr>
            <a:spLocks noChangeAspect="1" noChangeArrowheads="1"/>
          </p:cNvSpPr>
          <p:nvPr/>
        </p:nvSpPr>
        <p:spPr bwMode="auto">
          <a:xfrm>
            <a:off x="141288" y="576263"/>
            <a:ext cx="669925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5" name="Resim 4" descr="ekran görüntüsü içeren bir resim&#10;&#10;Çok yüksek güvenilirlikle oluşturulmuş açıklama">
            <a:extLst>
              <a:ext uri="{FF2B5EF4-FFF2-40B4-BE49-F238E27FC236}">
                <a16:creationId xmlns:a16="http://schemas.microsoft.com/office/drawing/2014/main" xmlns="" id="{903C5924-3A8F-484E-900B-000D30DB3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827" y="136129"/>
            <a:ext cx="5738357" cy="1532594"/>
          </a:xfrm>
          <a:prstGeom prst="rect">
            <a:avLst/>
          </a:prstGeom>
        </p:spPr>
      </p:pic>
      <mc:AlternateContent xmlns:mc="http://schemas.openxmlformats.org/markup-compatibility/2006" xmlns:p14="http://schemas.microsoft.com/office/powerpoint/2010/main">
        <mc:Choice Requires="p14">
          <p:contentPart p14:bwMode="auto" r:id="rId6">
            <p14:nvContentPartPr>
              <p14:cNvPr id="16" name="Mürekkep 15">
                <a:extLst>
                  <a:ext uri="{FF2B5EF4-FFF2-40B4-BE49-F238E27FC236}">
                    <a16:creationId xmlns:a16="http://schemas.microsoft.com/office/drawing/2014/main" xmlns="" id="{04F788EB-E9D1-43C2-9FA3-8EF95CFD5FF4}"/>
                  </a:ext>
                </a:extLst>
              </p14:cNvPr>
              <p14:cNvContentPartPr/>
              <p14:nvPr/>
            </p14:nvContentPartPr>
            <p14:xfrm>
              <a:off x="4174221" y="5441754"/>
              <a:ext cx="656640" cy="54000"/>
            </p14:xfrm>
          </p:contentPart>
        </mc:Choice>
        <mc:Fallback xmlns="">
          <p:pic>
            <p:nvPicPr>
              <p:cNvPr id="16" name="Mürekkep 15">
                <a:extLst>
                  <a:ext uri="{FF2B5EF4-FFF2-40B4-BE49-F238E27FC236}">
                    <a16:creationId xmlns:a16="http://schemas.microsoft.com/office/drawing/2014/main" id="{04F788EB-E9D1-43C2-9FA3-8EF95CFD5FF4}"/>
                  </a:ext>
                </a:extLst>
              </p:cNvPr>
              <p:cNvPicPr/>
              <p:nvPr/>
            </p:nvPicPr>
            <p:blipFill>
              <a:blip r:embed="rId7"/>
              <a:stretch>
                <a:fillRect/>
              </a:stretch>
            </p:blipFill>
            <p:spPr>
              <a:xfrm>
                <a:off x="4129221" y="5351754"/>
                <a:ext cx="746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Mürekkep 16">
                <a:extLst>
                  <a:ext uri="{FF2B5EF4-FFF2-40B4-BE49-F238E27FC236}">
                    <a16:creationId xmlns:a16="http://schemas.microsoft.com/office/drawing/2014/main" xmlns="" id="{6598E5AD-20B3-4AB9-A076-DF62D0287926}"/>
                  </a:ext>
                </a:extLst>
              </p14:cNvPr>
              <p14:cNvContentPartPr/>
              <p14:nvPr/>
            </p14:nvContentPartPr>
            <p14:xfrm>
              <a:off x="4120041" y="5711298"/>
              <a:ext cx="686160" cy="50760"/>
            </p14:xfrm>
          </p:contentPart>
        </mc:Choice>
        <mc:Fallback xmlns="">
          <p:pic>
            <p:nvPicPr>
              <p:cNvPr id="17" name="Mürekkep 16">
                <a:extLst>
                  <a:ext uri="{FF2B5EF4-FFF2-40B4-BE49-F238E27FC236}">
                    <a16:creationId xmlns:a16="http://schemas.microsoft.com/office/drawing/2014/main" id="{6598E5AD-20B3-4AB9-A076-DF62D0287926}"/>
                  </a:ext>
                </a:extLst>
              </p:cNvPr>
              <p:cNvPicPr/>
              <p:nvPr/>
            </p:nvPicPr>
            <p:blipFill>
              <a:blip r:embed="rId9"/>
              <a:stretch>
                <a:fillRect/>
              </a:stretch>
            </p:blipFill>
            <p:spPr>
              <a:xfrm>
                <a:off x="4075041" y="5621298"/>
                <a:ext cx="7758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Mürekkep 17">
                <a:extLst>
                  <a:ext uri="{FF2B5EF4-FFF2-40B4-BE49-F238E27FC236}">
                    <a16:creationId xmlns:a16="http://schemas.microsoft.com/office/drawing/2014/main" xmlns="" id="{F07FA2BB-D6D1-430A-ADBE-D6F3E51CB97E}"/>
                  </a:ext>
                </a:extLst>
              </p14:cNvPr>
              <p14:cNvContentPartPr/>
              <p14:nvPr/>
            </p14:nvContentPartPr>
            <p14:xfrm>
              <a:off x="4124901" y="5445044"/>
              <a:ext cx="705960" cy="317014"/>
            </p14:xfrm>
          </p:contentPart>
        </mc:Choice>
        <mc:Fallback xmlns="">
          <p:pic>
            <p:nvPicPr>
              <p:cNvPr id="18" name="Mürekkep 17">
                <a:extLst>
                  <a:ext uri="{FF2B5EF4-FFF2-40B4-BE49-F238E27FC236}">
                    <a16:creationId xmlns:a16="http://schemas.microsoft.com/office/drawing/2014/main" id="{F07FA2BB-D6D1-430A-ADBE-D6F3E51CB97E}"/>
                  </a:ext>
                </a:extLst>
              </p:cNvPr>
              <p:cNvPicPr/>
              <p:nvPr/>
            </p:nvPicPr>
            <p:blipFill>
              <a:blip r:embed="rId11"/>
              <a:stretch>
                <a:fillRect/>
              </a:stretch>
            </p:blipFill>
            <p:spPr>
              <a:xfrm>
                <a:off x="4079901" y="5354365"/>
                <a:ext cx="795600" cy="4980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Mürekkep 18">
                <a:extLst>
                  <a:ext uri="{FF2B5EF4-FFF2-40B4-BE49-F238E27FC236}">
                    <a16:creationId xmlns:a16="http://schemas.microsoft.com/office/drawing/2014/main" xmlns="" id="{6EBA1A74-479A-4762-A0B6-F45A80F1E2CF}"/>
                  </a:ext>
                </a:extLst>
              </p14:cNvPr>
              <p14:cNvContentPartPr/>
              <p14:nvPr/>
            </p14:nvContentPartPr>
            <p14:xfrm>
              <a:off x="5153318" y="5356434"/>
              <a:ext cx="616320" cy="112320"/>
            </p14:xfrm>
          </p:contentPart>
        </mc:Choice>
        <mc:Fallback xmlns="">
          <p:pic>
            <p:nvPicPr>
              <p:cNvPr id="19" name="Mürekkep 18">
                <a:extLst>
                  <a:ext uri="{FF2B5EF4-FFF2-40B4-BE49-F238E27FC236}">
                    <a16:creationId xmlns:a16="http://schemas.microsoft.com/office/drawing/2014/main" id="{6EBA1A74-479A-4762-A0B6-F45A80F1E2CF}"/>
                  </a:ext>
                </a:extLst>
              </p:cNvPr>
              <p:cNvPicPr/>
              <p:nvPr/>
            </p:nvPicPr>
            <p:blipFill>
              <a:blip r:embed="rId13"/>
              <a:stretch>
                <a:fillRect/>
              </a:stretch>
            </p:blipFill>
            <p:spPr>
              <a:xfrm>
                <a:off x="5108318" y="5266434"/>
                <a:ext cx="70596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Mürekkep 19">
                <a:extLst>
                  <a:ext uri="{FF2B5EF4-FFF2-40B4-BE49-F238E27FC236}">
                    <a16:creationId xmlns:a16="http://schemas.microsoft.com/office/drawing/2014/main" xmlns="" id="{5EC369AD-4BF3-4A8D-92CC-1E3DD1D97A06}"/>
                  </a:ext>
                </a:extLst>
              </p14:cNvPr>
              <p14:cNvContentPartPr/>
              <p14:nvPr/>
            </p14:nvContentPartPr>
            <p14:xfrm>
              <a:off x="5210829" y="5476685"/>
              <a:ext cx="577440" cy="48240"/>
            </p14:xfrm>
          </p:contentPart>
        </mc:Choice>
        <mc:Fallback xmlns="">
          <p:pic>
            <p:nvPicPr>
              <p:cNvPr id="20" name="Mürekkep 19">
                <a:extLst>
                  <a:ext uri="{FF2B5EF4-FFF2-40B4-BE49-F238E27FC236}">
                    <a16:creationId xmlns:a16="http://schemas.microsoft.com/office/drawing/2014/main" id="{5EC369AD-4BF3-4A8D-92CC-1E3DD1D97A06}"/>
                  </a:ext>
                </a:extLst>
              </p:cNvPr>
              <p:cNvPicPr/>
              <p:nvPr/>
            </p:nvPicPr>
            <p:blipFill>
              <a:blip r:embed="rId15"/>
              <a:stretch>
                <a:fillRect/>
              </a:stretch>
            </p:blipFill>
            <p:spPr>
              <a:xfrm>
                <a:off x="5165829" y="5386685"/>
                <a:ext cx="66708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Mürekkep 20">
                <a:extLst>
                  <a:ext uri="{FF2B5EF4-FFF2-40B4-BE49-F238E27FC236}">
                    <a16:creationId xmlns:a16="http://schemas.microsoft.com/office/drawing/2014/main" xmlns="" id="{6B3EAEB0-4C07-4EA2-85E8-DF7F4879E2D4}"/>
                  </a:ext>
                </a:extLst>
              </p14:cNvPr>
              <p14:cNvContentPartPr/>
              <p14:nvPr/>
            </p14:nvContentPartPr>
            <p14:xfrm>
              <a:off x="5175729" y="5622449"/>
              <a:ext cx="647640" cy="103680"/>
            </p14:xfrm>
          </p:contentPart>
        </mc:Choice>
        <mc:Fallback xmlns="">
          <p:pic>
            <p:nvPicPr>
              <p:cNvPr id="21" name="Mürekkep 20">
                <a:extLst>
                  <a:ext uri="{FF2B5EF4-FFF2-40B4-BE49-F238E27FC236}">
                    <a16:creationId xmlns:a16="http://schemas.microsoft.com/office/drawing/2014/main" id="{6B3EAEB0-4C07-4EA2-85E8-DF7F4879E2D4}"/>
                  </a:ext>
                </a:extLst>
              </p:cNvPr>
              <p:cNvPicPr/>
              <p:nvPr/>
            </p:nvPicPr>
            <p:blipFill>
              <a:blip r:embed="rId17"/>
              <a:stretch>
                <a:fillRect/>
              </a:stretch>
            </p:blipFill>
            <p:spPr>
              <a:xfrm>
                <a:off x="5130729" y="5532449"/>
                <a:ext cx="737280" cy="283320"/>
              </a:xfrm>
              <a:prstGeom prst="rect">
                <a:avLst/>
              </a:prstGeom>
            </p:spPr>
          </p:pic>
        </mc:Fallback>
      </mc:AlternateContent>
      <p:graphicFrame>
        <p:nvGraphicFramePr>
          <p:cNvPr id="6" name="Nesne 5"/>
          <p:cNvGraphicFramePr>
            <a:graphicFrameLocks noChangeAspect="1"/>
          </p:cNvGraphicFramePr>
          <p:nvPr>
            <p:extLst>
              <p:ext uri="{D42A27DB-BD31-4B8C-83A1-F6EECF244321}">
                <p14:modId xmlns:p14="http://schemas.microsoft.com/office/powerpoint/2010/main" val="2924862994"/>
              </p:ext>
            </p:extLst>
          </p:nvPr>
        </p:nvGraphicFramePr>
        <p:xfrm>
          <a:off x="1908556" y="1668723"/>
          <a:ext cx="5752627" cy="5203153"/>
        </p:xfrm>
        <a:graphic>
          <a:graphicData uri="http://schemas.openxmlformats.org/presentationml/2006/ole">
            <mc:AlternateContent xmlns:mc="http://schemas.openxmlformats.org/markup-compatibility/2006">
              <mc:Choice xmlns:v="urn:schemas-microsoft-com:vml" Requires="v">
                <p:oleObj spid="_x0000_s7264" name="Image" r:id="rId18" imgW="7047360" imgH="6374520" progId="Photoshop.Image.12">
                  <p:embed/>
                </p:oleObj>
              </mc:Choice>
              <mc:Fallback>
                <p:oleObj name="Image" r:id="rId18" imgW="7047360" imgH="6374520" progId="Photoshop.Image.12">
                  <p:embed/>
                  <p:pic>
                    <p:nvPicPr>
                      <p:cNvPr id="0" name=""/>
                      <p:cNvPicPr/>
                      <p:nvPr/>
                    </p:nvPicPr>
                    <p:blipFill>
                      <a:blip r:embed="rId19"/>
                      <a:stretch>
                        <a:fillRect/>
                      </a:stretch>
                    </p:blipFill>
                    <p:spPr>
                      <a:xfrm>
                        <a:off x="1908556" y="1668723"/>
                        <a:ext cx="5752627" cy="5203153"/>
                      </a:xfrm>
                      <a:prstGeom prst="rect">
                        <a:avLst/>
                      </a:prstGeom>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7589">
                                            <p:bg/>
                                          </p:spTgt>
                                        </p:tgtEl>
                                        <p:attrNameLst>
                                          <p:attrName>style.visibility</p:attrName>
                                        </p:attrNameLst>
                                      </p:cBhvr>
                                      <p:to>
                                        <p:strVal val="visible"/>
                                      </p:to>
                                    </p:set>
                                    <p:anim calcmode="lin" valueType="num">
                                      <p:cBhvr additive="base">
                                        <p:cTn id="15" dur="500" fill="hold"/>
                                        <p:tgtEl>
                                          <p:spTgt spid="6758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67589">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589">
                                            <p:txEl>
                                              <p:pRg st="0" end="0"/>
                                            </p:txEl>
                                          </p:spTgt>
                                        </p:tgtEl>
                                        <p:attrNameLst>
                                          <p:attrName>style.visibility</p:attrName>
                                        </p:attrNameLst>
                                      </p:cBhvr>
                                      <p:to>
                                        <p:strVal val="visible"/>
                                      </p:to>
                                    </p:set>
                                    <p:anim calcmode="lin" valueType="num">
                                      <p:cBhvr additive="base">
                                        <p:cTn id="19" dur="500" fill="hold"/>
                                        <p:tgtEl>
                                          <p:spTgt spid="6758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7589">
                                            <p:txEl>
                                              <p:pRg st="1" end="1"/>
                                            </p:txEl>
                                          </p:spTgt>
                                        </p:tgtEl>
                                        <p:attrNameLst>
                                          <p:attrName>style.visibility</p:attrName>
                                        </p:attrNameLst>
                                      </p:cBhvr>
                                      <p:to>
                                        <p:strVal val="visible"/>
                                      </p:to>
                                    </p:set>
                                    <p:anim calcmode="lin" valueType="num">
                                      <p:cBhvr additive="base">
                                        <p:cTn id="23" dur="500" fill="hold"/>
                                        <p:tgtEl>
                                          <p:spTgt spid="6758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758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7589">
                                            <p:txEl>
                                              <p:pRg st="2" end="2"/>
                                            </p:txEl>
                                          </p:spTgt>
                                        </p:tgtEl>
                                        <p:attrNameLst>
                                          <p:attrName>style.visibility</p:attrName>
                                        </p:attrNameLst>
                                      </p:cBhvr>
                                      <p:to>
                                        <p:strVal val="visible"/>
                                      </p:to>
                                    </p:set>
                                    <p:anim calcmode="lin" valueType="num">
                                      <p:cBhvr additive="base">
                                        <p:cTn id="27" dur="500" fill="hold"/>
                                        <p:tgtEl>
                                          <p:spTgt spid="6758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75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9"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35">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Unvan 1">
            <a:extLst>
              <a:ext uri="{FF2B5EF4-FFF2-40B4-BE49-F238E27FC236}">
                <a16:creationId xmlns:a16="http://schemas.microsoft.com/office/drawing/2014/main" xmlns="" id="{963B48F1-354B-4F7E-B627-5001F3579F61}"/>
              </a:ext>
            </a:extLst>
          </p:cNvPr>
          <p:cNvSpPr txBox="1">
            <a:spLocks noGrp="1" noChangeArrowheads="1"/>
          </p:cNvSpPr>
          <p:nvPr>
            <p:ph type="title"/>
          </p:nvPr>
        </p:nvSpPr>
        <p:spPr>
          <a:xfrm>
            <a:off x="839788" y="0"/>
            <a:ext cx="7389812" cy="1200150"/>
          </a:xfrm>
        </p:spPr>
        <p:txBody>
          <a:bodyPr>
            <a:normAutofit/>
          </a:bodyPr>
          <a:lstStyle/>
          <a:p>
            <a:pPr fontAlgn="auto">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altLang="tr-TR" dirty="0">
                <a:solidFill>
                  <a:srgbClr val="FF0000"/>
                </a:solidFill>
                <a:latin typeface="Times New Roman" pitchFamily="18" charset="0"/>
                <a:ea typeface="Microsoft YaHei" panose="020B0503020204020204" pitchFamily="34" charset="-122"/>
                <a:cs typeface="Times New Roman" pitchFamily="18" charset="0"/>
              </a:rPr>
              <a:t>METAANALİZLER NE DİYOR....</a:t>
            </a:r>
          </a:p>
        </p:txBody>
      </p:sp>
      <p:sp>
        <p:nvSpPr>
          <p:cNvPr id="88067" name="Metin Yer Tutucusu 3">
            <a:extLst>
              <a:ext uri="{FF2B5EF4-FFF2-40B4-BE49-F238E27FC236}">
                <a16:creationId xmlns:a16="http://schemas.microsoft.com/office/drawing/2014/main" xmlns="" id="{5B2D133D-5414-4E71-804B-CF1DC903604F}"/>
              </a:ext>
            </a:extLst>
          </p:cNvPr>
          <p:cNvSpPr>
            <a:spLocks noGrp="1" noChangeArrowheads="1"/>
          </p:cNvSpPr>
          <p:nvPr>
            <p:ph type="body" idx="2"/>
          </p:nvPr>
        </p:nvSpPr>
        <p:spPr>
          <a:xfrm>
            <a:off x="590550" y="2733675"/>
            <a:ext cx="10801350" cy="4124325"/>
          </a:xfrm>
        </p:spPr>
        <p:txBody>
          <a:bodyPr/>
          <a:lstStyle/>
          <a:p>
            <a:pPr>
              <a:buClr>
                <a:srgbClr val="FFFFFF"/>
              </a:buClr>
              <a:buFontTx/>
              <a:buChar char="•"/>
            </a:pPr>
            <a:r>
              <a:rPr lang="tr-TR" altLang="tr-TR" sz="2400" dirty="0">
                <a:latin typeface="Times New Roman" pitchFamily="18" charset="0"/>
                <a:ea typeface="Microsoft YaHei" panose="020B0503020204020204" pitchFamily="34" charset="-122"/>
                <a:cs typeface="Times New Roman" pitchFamily="18" charset="0"/>
              </a:rPr>
              <a:t>73 </a:t>
            </a:r>
            <a:r>
              <a:rPr lang="tr-TR" altLang="tr-TR" sz="2400" dirty="0" err="1">
                <a:latin typeface="Times New Roman" pitchFamily="18" charset="0"/>
                <a:ea typeface="Microsoft YaHei" panose="020B0503020204020204" pitchFamily="34" charset="-122"/>
                <a:cs typeface="Times New Roman" pitchFamily="18" charset="0"/>
              </a:rPr>
              <a:t>Randomize</a:t>
            </a:r>
            <a:r>
              <a:rPr lang="tr-TR" altLang="tr-TR" sz="2400" dirty="0">
                <a:latin typeface="Times New Roman" pitchFamily="18" charset="0"/>
                <a:ea typeface="Microsoft YaHei" panose="020B0503020204020204" pitchFamily="34" charset="-122"/>
                <a:cs typeface="Times New Roman" pitchFamily="18" charset="0"/>
              </a:rPr>
              <a:t> kontrollü çalışmadan alınan 12,212 hastanın verilerinin derlendiği bir </a:t>
            </a:r>
            <a:r>
              <a:rPr lang="tr-TR" altLang="tr-TR" sz="2400" dirty="0" err="1" smtClean="0">
                <a:latin typeface="Times New Roman" pitchFamily="18" charset="0"/>
                <a:ea typeface="Microsoft YaHei" panose="020B0503020204020204" pitchFamily="34" charset="-122"/>
                <a:cs typeface="Times New Roman" pitchFamily="18" charset="0"/>
              </a:rPr>
              <a:t>Cohrane</a:t>
            </a:r>
            <a:r>
              <a:rPr lang="tr-TR" altLang="tr-TR" sz="2400" dirty="0" smtClean="0">
                <a:latin typeface="Times New Roman" pitchFamily="18" charset="0"/>
                <a:ea typeface="Microsoft YaHei" panose="020B0503020204020204" pitchFamily="34" charset="-122"/>
                <a:cs typeface="Times New Roman" pitchFamily="18" charset="0"/>
              </a:rPr>
              <a:t> </a:t>
            </a:r>
            <a:r>
              <a:rPr lang="tr-TR" altLang="tr-TR" sz="2400" dirty="0">
                <a:latin typeface="Times New Roman" pitchFamily="18" charset="0"/>
                <a:ea typeface="Microsoft YaHei" panose="020B0503020204020204" pitchFamily="34" charset="-122"/>
                <a:cs typeface="Times New Roman" pitchFamily="18" charset="0"/>
              </a:rPr>
              <a:t>incelemede, </a:t>
            </a:r>
            <a:r>
              <a:rPr lang="tr-TR" altLang="tr-TR" sz="2400" dirty="0" err="1">
                <a:latin typeface="Times New Roman" pitchFamily="18" charset="0"/>
                <a:ea typeface="Microsoft YaHei" panose="020B0503020204020204" pitchFamily="34" charset="-122"/>
                <a:cs typeface="Times New Roman" pitchFamily="18" charset="0"/>
              </a:rPr>
              <a:t>GnRH</a:t>
            </a:r>
            <a:r>
              <a:rPr lang="tr-TR" altLang="tr-TR" sz="2400" dirty="0">
                <a:latin typeface="Times New Roman" pitchFamily="18" charset="0"/>
                <a:ea typeface="Microsoft YaHei" panose="020B0503020204020204" pitchFamily="34" charset="-122"/>
                <a:cs typeface="Times New Roman" pitchFamily="18" charset="0"/>
              </a:rPr>
              <a:t> antagonist guruptaki OHSS oranlarının istatistiksel olarak anlamlı düşük bir </a:t>
            </a:r>
            <a:r>
              <a:rPr lang="tr-TR" altLang="tr-TR" sz="2400" dirty="0" err="1">
                <a:latin typeface="Times New Roman" pitchFamily="18" charset="0"/>
                <a:ea typeface="Microsoft YaHei" panose="020B0503020204020204" pitchFamily="34" charset="-122"/>
                <a:cs typeface="Times New Roman" pitchFamily="18" charset="0"/>
              </a:rPr>
              <a:t>insidans</a:t>
            </a:r>
            <a:r>
              <a:rPr lang="tr-TR" altLang="tr-TR" sz="2400" dirty="0">
                <a:latin typeface="Times New Roman" pitchFamily="18" charset="0"/>
                <a:ea typeface="Microsoft YaHei" panose="020B0503020204020204" pitchFamily="34" charset="-122"/>
                <a:cs typeface="Times New Roman" pitchFamily="18" charset="0"/>
              </a:rPr>
              <a:t> gösterdiği (OR= 0.61) </a:t>
            </a:r>
          </a:p>
          <a:p>
            <a:pPr>
              <a:buClr>
                <a:srgbClr val="FFFFFF"/>
              </a:buClr>
              <a:buFontTx/>
              <a:buChar char="•"/>
            </a:pPr>
            <a:r>
              <a:rPr lang="tr-TR" altLang="tr-TR" sz="2400" dirty="0" smtClean="0">
                <a:latin typeface="Times New Roman" pitchFamily="18" charset="0"/>
                <a:ea typeface="Microsoft YaHei" panose="020B0503020204020204" pitchFamily="34" charset="-122"/>
                <a:cs typeface="Times New Roman" pitchFamily="18" charset="0"/>
              </a:rPr>
              <a:t> </a:t>
            </a:r>
            <a:r>
              <a:rPr lang="tr-TR" altLang="tr-TR" sz="2400" dirty="0" err="1">
                <a:latin typeface="Times New Roman" pitchFamily="18" charset="0"/>
                <a:ea typeface="Microsoft YaHei" panose="020B0503020204020204" pitchFamily="34" charset="-122"/>
                <a:cs typeface="Times New Roman" pitchFamily="18" charset="0"/>
              </a:rPr>
              <a:t>GnRH</a:t>
            </a:r>
            <a:r>
              <a:rPr lang="tr-TR" altLang="tr-TR" sz="2400" dirty="0">
                <a:latin typeface="Times New Roman" pitchFamily="18" charset="0"/>
                <a:ea typeface="Microsoft YaHei" panose="020B0503020204020204" pitchFamily="34" charset="-122"/>
                <a:cs typeface="Times New Roman" pitchFamily="18" charset="0"/>
              </a:rPr>
              <a:t> </a:t>
            </a:r>
            <a:r>
              <a:rPr lang="tr-TR" altLang="tr-TR" sz="2400" dirty="0" err="1">
                <a:latin typeface="Times New Roman" pitchFamily="18" charset="0"/>
                <a:ea typeface="Microsoft YaHei" panose="020B0503020204020204" pitchFamily="34" charset="-122"/>
                <a:cs typeface="Times New Roman" pitchFamily="18" charset="0"/>
              </a:rPr>
              <a:t>agonist</a:t>
            </a:r>
            <a:r>
              <a:rPr lang="tr-TR" altLang="tr-TR" sz="2400" dirty="0">
                <a:latin typeface="Times New Roman" pitchFamily="18" charset="0"/>
                <a:ea typeface="Microsoft YaHei" panose="020B0503020204020204" pitchFamily="34" charset="-122"/>
                <a:cs typeface="Times New Roman" pitchFamily="18" charset="0"/>
              </a:rPr>
              <a:t> gurubu ile karşılaştırıldığında canlı doğum oranlarında fark olmadığı (OR=1.02) gösterildi.</a:t>
            </a:r>
          </a:p>
          <a:p>
            <a:endParaRPr lang="tr-TR" altLang="tr-TR" dirty="0">
              <a:ea typeface="Microsoft YaHei" panose="020B0503020204020204" pitchFamily="34" charset="-122"/>
              <a:cs typeface="Lucida Sans" panose="020B0602030504020204" pitchFamily="34" charset="0"/>
            </a:endParaRPr>
          </a:p>
        </p:txBody>
      </p:sp>
      <p:pic>
        <p:nvPicPr>
          <p:cNvPr id="3" name="Resim 2" descr="ekran görüntüsü içeren bir resim&#10;&#10;Çok yüksek güvenilirlikle oluşturulmuş açıklama">
            <a:extLst>
              <a:ext uri="{FF2B5EF4-FFF2-40B4-BE49-F238E27FC236}">
                <a16:creationId xmlns:a16="http://schemas.microsoft.com/office/drawing/2014/main" xmlns="" id="{A0C90130-959D-4EE9-8F38-AE9A63E02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64" y="1343024"/>
            <a:ext cx="8179235" cy="1704975"/>
          </a:xfrm>
          <a:prstGeom prst="rect">
            <a:avLst/>
          </a:prstGeom>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36">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0114" name="Resim 2">
            <a:extLst>
              <a:ext uri="{FF2B5EF4-FFF2-40B4-BE49-F238E27FC236}">
                <a16:creationId xmlns:a16="http://schemas.microsoft.com/office/drawing/2014/main" xmlns="" id="{F8CB5F74-47F7-4ACD-96A6-0C9F10C8AA6C}"/>
              </a:ext>
            </a:extLst>
          </p:cNvPr>
          <p:cNvSpPr>
            <a:spLocks noChangeAspect="1"/>
          </p:cNvSpPr>
          <p:nvPr/>
        </p:nvSpPr>
        <p:spPr bwMode="auto">
          <a:xfrm>
            <a:off x="2095500" y="1055688"/>
            <a:ext cx="8002588" cy="5783262"/>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90115" name="Resim 4">
            <a:extLst>
              <a:ext uri="{FF2B5EF4-FFF2-40B4-BE49-F238E27FC236}">
                <a16:creationId xmlns:a16="http://schemas.microsoft.com/office/drawing/2014/main" xmlns="" id="{ED726B65-BA42-440F-9462-C4D8D2BE440A}"/>
              </a:ext>
            </a:extLst>
          </p:cNvPr>
          <p:cNvSpPr>
            <a:spLocks noChangeAspect="1" noChangeArrowheads="1"/>
          </p:cNvSpPr>
          <p:nvPr/>
        </p:nvSpPr>
        <p:spPr bwMode="auto">
          <a:xfrm>
            <a:off x="2095500" y="0"/>
            <a:ext cx="800258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3" name="Resim 2" descr="ekran görüntüsü içeren bir resim&#10;&#10;Çok yüksek güvenilirlikle oluşturulmuş açıklama">
            <a:extLst>
              <a:ext uri="{FF2B5EF4-FFF2-40B4-BE49-F238E27FC236}">
                <a16:creationId xmlns:a16="http://schemas.microsoft.com/office/drawing/2014/main" xmlns="" id="{B3B0A680-2995-4213-A852-B53774BDF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9737" y="507552"/>
            <a:ext cx="8672312" cy="5951736"/>
          </a:xfrm>
          <a:prstGeom prst="rect">
            <a:avLst/>
          </a:prstGeom>
        </p:spPr>
      </p:pic>
      <p:sp>
        <p:nvSpPr>
          <p:cNvPr id="12" name="Ok: Sağ 11">
            <a:extLst>
              <a:ext uri="{FF2B5EF4-FFF2-40B4-BE49-F238E27FC236}">
                <a16:creationId xmlns:a16="http://schemas.microsoft.com/office/drawing/2014/main" xmlns="" id="{95AE78DF-8429-444C-A3BA-3E185896F25E}"/>
              </a:ext>
            </a:extLst>
          </p:cNvPr>
          <p:cNvSpPr/>
          <p:nvPr/>
        </p:nvSpPr>
        <p:spPr>
          <a:xfrm>
            <a:off x="1282148" y="3605938"/>
            <a:ext cx="971550" cy="182563"/>
          </a:xfrm>
          <a:custGeom>
            <a:avLst>
              <a:gd name="f0" fmla="val 19567"/>
              <a:gd name="f1" fmla="val 5400"/>
            </a:avLst>
            <a:gdLst>
              <a:gd name="f2" fmla="val 10800000"/>
              <a:gd name="f3" fmla="val 5400000"/>
              <a:gd name="f4" fmla="val 180"/>
              <a:gd name="f5" fmla="val w"/>
              <a:gd name="f6" fmla="val h"/>
              <a:gd name="f7" fmla="val 0"/>
              <a:gd name="f8" fmla="val 21600"/>
              <a:gd name="f9" fmla="val 10800"/>
              <a:gd name="f10" fmla="+- 0 0 0"/>
              <a:gd name="f11" fmla="*/ f5 1 21600"/>
              <a:gd name="f12" fmla="*/ f6 1 21600"/>
              <a:gd name="f13" fmla="+- f8 0 f7"/>
              <a:gd name="f14" fmla="pin 0 f0 21600"/>
              <a:gd name="f15" fmla="pin 0 f1 10800"/>
              <a:gd name="f16" fmla="*/ f10 f2 1"/>
              <a:gd name="f17" fmla="val f14"/>
              <a:gd name="f18" fmla="val f15"/>
              <a:gd name="f19" fmla="*/ f13 1 21600"/>
              <a:gd name="f20" fmla="*/ f14 f11 1"/>
              <a:gd name="f21" fmla="*/ f15 f12 1"/>
              <a:gd name="f22" fmla="*/ f16 1 f4"/>
              <a:gd name="f23" fmla="+- 21600 0 f18"/>
              <a:gd name="f24" fmla="+- 21600 0 f17"/>
              <a:gd name="f25" fmla="*/ 0 f19 1"/>
              <a:gd name="f26" fmla="*/ 21600 f19 1"/>
              <a:gd name="f27" fmla="*/ f18 f12 1"/>
              <a:gd name="f28" fmla="*/ f17 f11 1"/>
              <a:gd name="f29" fmla="+- f22 0 f3"/>
              <a:gd name="f30" fmla="*/ f24 f18 1"/>
              <a:gd name="f31" fmla="*/ f25 1 f19"/>
              <a:gd name="f32" fmla="*/ f26 1 f19"/>
              <a:gd name="f33" fmla="*/ f23 f12 1"/>
              <a:gd name="f34" fmla="*/ f30 1 10800"/>
              <a:gd name="f35" fmla="*/ f31 f11 1"/>
              <a:gd name="f36" fmla="*/ f31 f12 1"/>
              <a:gd name="f37" fmla="*/ f32 f12 1"/>
              <a:gd name="f38" fmla="+- f17 f34 0"/>
              <a:gd name="f39" fmla="*/ f38 f11 1"/>
            </a:gdLst>
            <a:ahLst>
              <a:ahXY gdRefX="f0" minX="f7" maxX="f8" gdRefY="f1" minY="f7" maxY="f9">
                <a:pos x="f20" y="f21"/>
              </a:ahXY>
            </a:ahLst>
            <a:cxnLst>
              <a:cxn ang="3cd4">
                <a:pos x="hc" y="t"/>
              </a:cxn>
              <a:cxn ang="0">
                <a:pos x="r" y="vc"/>
              </a:cxn>
              <a:cxn ang="cd4">
                <a:pos x="hc" y="b"/>
              </a:cxn>
              <a:cxn ang="cd2">
                <a:pos x="l" y="vc"/>
              </a:cxn>
              <a:cxn ang="f29">
                <a:pos x="f28" y="f36"/>
              </a:cxn>
              <a:cxn ang="f29">
                <a:pos x="f28" y="f37"/>
              </a:cxn>
            </a:cxnLst>
            <a:rect l="f35" t="f27" r="f39" b="f33"/>
            <a:pathLst>
              <a:path w="21600" h="21600">
                <a:moveTo>
                  <a:pt x="f7" y="f18"/>
                </a:moveTo>
                <a:lnTo>
                  <a:pt x="f17" y="f18"/>
                </a:lnTo>
                <a:lnTo>
                  <a:pt x="f17" y="f7"/>
                </a:lnTo>
                <a:lnTo>
                  <a:pt x="f8" y="f9"/>
                </a:lnTo>
                <a:lnTo>
                  <a:pt x="f17" y="f8"/>
                </a:lnTo>
                <a:lnTo>
                  <a:pt x="f17" y="f23"/>
                </a:lnTo>
                <a:lnTo>
                  <a:pt x="f7" y="f23"/>
                </a:lnTo>
                <a:close/>
              </a:path>
            </a:pathLst>
          </a:custGeom>
          <a:solidFill>
            <a:srgbClr val="FF0000"/>
          </a:solidFill>
          <a:ln w="1260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13" name="Ok: Sağ 12">
            <a:extLst>
              <a:ext uri="{FF2B5EF4-FFF2-40B4-BE49-F238E27FC236}">
                <a16:creationId xmlns:a16="http://schemas.microsoft.com/office/drawing/2014/main" xmlns="" id="{531EA3B6-1195-4772-BDC7-8C674D266532}"/>
              </a:ext>
            </a:extLst>
          </p:cNvPr>
          <p:cNvSpPr/>
          <p:nvPr/>
        </p:nvSpPr>
        <p:spPr>
          <a:xfrm>
            <a:off x="1282148" y="4012405"/>
            <a:ext cx="971550" cy="182563"/>
          </a:xfrm>
          <a:custGeom>
            <a:avLst>
              <a:gd name="f0" fmla="val 19567"/>
              <a:gd name="f1" fmla="val 5400"/>
            </a:avLst>
            <a:gdLst>
              <a:gd name="f2" fmla="val 10800000"/>
              <a:gd name="f3" fmla="val 5400000"/>
              <a:gd name="f4" fmla="val 180"/>
              <a:gd name="f5" fmla="val w"/>
              <a:gd name="f6" fmla="val h"/>
              <a:gd name="f7" fmla="val 0"/>
              <a:gd name="f8" fmla="val 21600"/>
              <a:gd name="f9" fmla="val 10800"/>
              <a:gd name="f10" fmla="+- 0 0 0"/>
              <a:gd name="f11" fmla="*/ f5 1 21600"/>
              <a:gd name="f12" fmla="*/ f6 1 21600"/>
              <a:gd name="f13" fmla="+- f8 0 f7"/>
              <a:gd name="f14" fmla="pin 0 f0 21600"/>
              <a:gd name="f15" fmla="pin 0 f1 10800"/>
              <a:gd name="f16" fmla="*/ f10 f2 1"/>
              <a:gd name="f17" fmla="val f14"/>
              <a:gd name="f18" fmla="val f15"/>
              <a:gd name="f19" fmla="*/ f13 1 21600"/>
              <a:gd name="f20" fmla="*/ f14 f11 1"/>
              <a:gd name="f21" fmla="*/ f15 f12 1"/>
              <a:gd name="f22" fmla="*/ f16 1 f4"/>
              <a:gd name="f23" fmla="+- 21600 0 f18"/>
              <a:gd name="f24" fmla="+- 21600 0 f17"/>
              <a:gd name="f25" fmla="*/ 0 f19 1"/>
              <a:gd name="f26" fmla="*/ 21600 f19 1"/>
              <a:gd name="f27" fmla="*/ f18 f12 1"/>
              <a:gd name="f28" fmla="*/ f17 f11 1"/>
              <a:gd name="f29" fmla="+- f22 0 f3"/>
              <a:gd name="f30" fmla="*/ f24 f18 1"/>
              <a:gd name="f31" fmla="*/ f25 1 f19"/>
              <a:gd name="f32" fmla="*/ f26 1 f19"/>
              <a:gd name="f33" fmla="*/ f23 f12 1"/>
              <a:gd name="f34" fmla="*/ f30 1 10800"/>
              <a:gd name="f35" fmla="*/ f31 f11 1"/>
              <a:gd name="f36" fmla="*/ f31 f12 1"/>
              <a:gd name="f37" fmla="*/ f32 f12 1"/>
              <a:gd name="f38" fmla="+- f17 f34 0"/>
              <a:gd name="f39" fmla="*/ f38 f11 1"/>
            </a:gdLst>
            <a:ahLst>
              <a:ahXY gdRefX="f0" minX="f7" maxX="f8" gdRefY="f1" minY="f7" maxY="f9">
                <a:pos x="f20" y="f21"/>
              </a:ahXY>
            </a:ahLst>
            <a:cxnLst>
              <a:cxn ang="3cd4">
                <a:pos x="hc" y="t"/>
              </a:cxn>
              <a:cxn ang="0">
                <a:pos x="r" y="vc"/>
              </a:cxn>
              <a:cxn ang="cd4">
                <a:pos x="hc" y="b"/>
              </a:cxn>
              <a:cxn ang="cd2">
                <a:pos x="l" y="vc"/>
              </a:cxn>
              <a:cxn ang="f29">
                <a:pos x="f28" y="f36"/>
              </a:cxn>
              <a:cxn ang="f29">
                <a:pos x="f28" y="f37"/>
              </a:cxn>
            </a:cxnLst>
            <a:rect l="f35" t="f27" r="f39" b="f33"/>
            <a:pathLst>
              <a:path w="21600" h="21600">
                <a:moveTo>
                  <a:pt x="f7" y="f18"/>
                </a:moveTo>
                <a:lnTo>
                  <a:pt x="f17" y="f18"/>
                </a:lnTo>
                <a:lnTo>
                  <a:pt x="f17" y="f7"/>
                </a:lnTo>
                <a:lnTo>
                  <a:pt x="f8" y="f9"/>
                </a:lnTo>
                <a:lnTo>
                  <a:pt x="f17" y="f8"/>
                </a:lnTo>
                <a:lnTo>
                  <a:pt x="f17" y="f23"/>
                </a:lnTo>
                <a:lnTo>
                  <a:pt x="f7" y="f23"/>
                </a:lnTo>
                <a:close/>
              </a:path>
            </a:pathLst>
          </a:custGeom>
          <a:solidFill>
            <a:srgbClr val="FF0000"/>
          </a:solidFill>
          <a:ln w="1260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14" name="Oval 9">
            <a:extLst>
              <a:ext uri="{FF2B5EF4-FFF2-40B4-BE49-F238E27FC236}">
                <a16:creationId xmlns:a16="http://schemas.microsoft.com/office/drawing/2014/main" xmlns="" id="{09E4C398-FF74-4083-B291-D9682836C930}"/>
              </a:ext>
            </a:extLst>
          </p:cNvPr>
          <p:cNvSpPr/>
          <p:nvPr/>
        </p:nvSpPr>
        <p:spPr>
          <a:xfrm>
            <a:off x="3332860" y="3479730"/>
            <a:ext cx="846138" cy="434975"/>
          </a:xfrm>
          <a:custGeom>
            <a:avLst/>
            <a:gdLst>
              <a:gd name="f0" fmla="val 21600000"/>
              <a:gd name="f1" fmla="val 10800000"/>
              <a:gd name="f2" fmla="val 5400000"/>
              <a:gd name="f3" fmla="val 180"/>
              <a:gd name="f4" fmla="val w"/>
              <a:gd name="f5" fmla="val h"/>
              <a:gd name="f6" fmla="val ss"/>
              <a:gd name="f7" fmla="val 0"/>
              <a:gd name="f8" fmla="*/ 5419351 1 1725033"/>
              <a:gd name="f9" fmla="+- 0 0 0"/>
              <a:gd name="f10" fmla="abs f4"/>
              <a:gd name="f11" fmla="abs f5"/>
              <a:gd name="f12" fmla="abs f6"/>
              <a:gd name="f13" fmla="+- 2700000 f2 0"/>
              <a:gd name="f14" fmla="*/ f9 f1 1"/>
              <a:gd name="f15" fmla="?: f10 f4 1"/>
              <a:gd name="f16" fmla="?: f11 f5 1"/>
              <a:gd name="f17" fmla="?: f12 f6 1"/>
              <a:gd name="f18" fmla="+- f13 0 f2"/>
              <a:gd name="f19" fmla="*/ f14 1 f3"/>
              <a:gd name="f20" fmla="*/ f15 1 21600"/>
              <a:gd name="f21" fmla="*/ f16 1 21600"/>
              <a:gd name="f22" fmla="*/ 21600 f15 1"/>
              <a:gd name="f23" fmla="*/ 21600 f16 1"/>
              <a:gd name="f24" fmla="+- f18 f2 0"/>
              <a:gd name="f25" fmla="+- f19 0 f2"/>
              <a:gd name="f26" fmla="min f21 f20"/>
              <a:gd name="f27" fmla="*/ f22 1 f17"/>
              <a:gd name="f28" fmla="*/ f23 1 f17"/>
              <a:gd name="f29" fmla="*/ f24 f8 1"/>
              <a:gd name="f30" fmla="val f27"/>
              <a:gd name="f31" fmla="val f28"/>
              <a:gd name="f32" fmla="*/ f29 1 f1"/>
              <a:gd name="f33" fmla="*/ f7 f26 1"/>
              <a:gd name="f34" fmla="+- f31 0 f7"/>
              <a:gd name="f35" fmla="+- f30 0 f7"/>
              <a:gd name="f36" fmla="+- 0 0 f32"/>
              <a:gd name="f37" fmla="*/ f34 1 2"/>
              <a:gd name="f38" fmla="*/ f35 1 2"/>
              <a:gd name="f39" fmla="+- 0 0 f36"/>
              <a:gd name="f40" fmla="+- f7 f37 0"/>
              <a:gd name="f41" fmla="+- f7 f38 0"/>
              <a:gd name="f42" fmla="*/ f39 f1 1"/>
              <a:gd name="f43" fmla="*/ f38 f26 1"/>
              <a:gd name="f44" fmla="*/ f37 f26 1"/>
              <a:gd name="f45" fmla="*/ f42 1 f8"/>
              <a:gd name="f46" fmla="*/ f40 f26 1"/>
              <a:gd name="f47" fmla="+- f45 0 f2"/>
              <a:gd name="f48" fmla="cos 1 f47"/>
              <a:gd name="f49" fmla="sin 1 f47"/>
              <a:gd name="f50" fmla="+- 0 0 f48"/>
              <a:gd name="f51" fmla="+- 0 0 f49"/>
              <a:gd name="f52" fmla="+- 0 0 f50"/>
              <a:gd name="f53" fmla="+- 0 0 f51"/>
              <a:gd name="f54" fmla="val f52"/>
              <a:gd name="f55" fmla="val f53"/>
              <a:gd name="f56" fmla="*/ f54 f38 1"/>
              <a:gd name="f57" fmla="*/ f55 f37 1"/>
              <a:gd name="f58" fmla="+- f41 0 f56"/>
              <a:gd name="f59" fmla="+- f41 f56 0"/>
              <a:gd name="f60" fmla="+- f40 0 f57"/>
              <a:gd name="f61" fmla="+- f40 f57 0"/>
              <a:gd name="f62" fmla="*/ f58 f26 1"/>
              <a:gd name="f63" fmla="*/ f60 f26 1"/>
              <a:gd name="f64" fmla="*/ f59 f26 1"/>
              <a:gd name="f65" fmla="*/ f61 f26 1"/>
            </a:gdLst>
            <a:ahLst/>
            <a:cxnLst>
              <a:cxn ang="3cd4">
                <a:pos x="hc" y="t"/>
              </a:cxn>
              <a:cxn ang="0">
                <a:pos x="r" y="vc"/>
              </a:cxn>
              <a:cxn ang="cd4">
                <a:pos x="hc" y="b"/>
              </a:cxn>
              <a:cxn ang="cd2">
                <a:pos x="l" y="vc"/>
              </a:cxn>
              <a:cxn ang="f25">
                <a:pos x="f62" y="f63"/>
              </a:cxn>
              <a:cxn ang="f25">
                <a:pos x="f62" y="f65"/>
              </a:cxn>
              <a:cxn ang="f25">
                <a:pos x="f64" y="f65"/>
              </a:cxn>
              <a:cxn ang="f25">
                <a:pos x="f64" y="f63"/>
              </a:cxn>
            </a:cxnLst>
            <a:rect l="f62" t="f63" r="f64" b="f65"/>
            <a:pathLst>
              <a:path>
                <a:moveTo>
                  <a:pt x="f33" y="f46"/>
                </a:moveTo>
                <a:arcTo wR="f43" hR="f44" stAng="f1" swAng="f0"/>
                <a:close/>
              </a:path>
            </a:pathLst>
          </a:custGeom>
          <a:noFill/>
          <a:ln w="2844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15" name="Oval 10">
            <a:extLst>
              <a:ext uri="{FF2B5EF4-FFF2-40B4-BE49-F238E27FC236}">
                <a16:creationId xmlns:a16="http://schemas.microsoft.com/office/drawing/2014/main" xmlns="" id="{FDB24879-2C25-4BED-A61F-A345F60B18CC}"/>
              </a:ext>
            </a:extLst>
          </p:cNvPr>
          <p:cNvSpPr/>
          <p:nvPr/>
        </p:nvSpPr>
        <p:spPr>
          <a:xfrm>
            <a:off x="4592959" y="3479731"/>
            <a:ext cx="846137" cy="434975"/>
          </a:xfrm>
          <a:custGeom>
            <a:avLst/>
            <a:gdLst>
              <a:gd name="f0" fmla="val 21600000"/>
              <a:gd name="f1" fmla="val 10800000"/>
              <a:gd name="f2" fmla="val 5400000"/>
              <a:gd name="f3" fmla="val 180"/>
              <a:gd name="f4" fmla="val w"/>
              <a:gd name="f5" fmla="val h"/>
              <a:gd name="f6" fmla="val ss"/>
              <a:gd name="f7" fmla="val 0"/>
              <a:gd name="f8" fmla="*/ 5419351 1 1725033"/>
              <a:gd name="f9" fmla="+- 0 0 0"/>
              <a:gd name="f10" fmla="abs f4"/>
              <a:gd name="f11" fmla="abs f5"/>
              <a:gd name="f12" fmla="abs f6"/>
              <a:gd name="f13" fmla="+- 2700000 f2 0"/>
              <a:gd name="f14" fmla="*/ f9 f1 1"/>
              <a:gd name="f15" fmla="?: f10 f4 1"/>
              <a:gd name="f16" fmla="?: f11 f5 1"/>
              <a:gd name="f17" fmla="?: f12 f6 1"/>
              <a:gd name="f18" fmla="+- f13 0 f2"/>
              <a:gd name="f19" fmla="*/ f14 1 f3"/>
              <a:gd name="f20" fmla="*/ f15 1 21600"/>
              <a:gd name="f21" fmla="*/ f16 1 21600"/>
              <a:gd name="f22" fmla="*/ 21600 f15 1"/>
              <a:gd name="f23" fmla="*/ 21600 f16 1"/>
              <a:gd name="f24" fmla="+- f18 f2 0"/>
              <a:gd name="f25" fmla="+- f19 0 f2"/>
              <a:gd name="f26" fmla="min f21 f20"/>
              <a:gd name="f27" fmla="*/ f22 1 f17"/>
              <a:gd name="f28" fmla="*/ f23 1 f17"/>
              <a:gd name="f29" fmla="*/ f24 f8 1"/>
              <a:gd name="f30" fmla="val f27"/>
              <a:gd name="f31" fmla="val f28"/>
              <a:gd name="f32" fmla="*/ f29 1 f1"/>
              <a:gd name="f33" fmla="*/ f7 f26 1"/>
              <a:gd name="f34" fmla="+- f31 0 f7"/>
              <a:gd name="f35" fmla="+- f30 0 f7"/>
              <a:gd name="f36" fmla="+- 0 0 f32"/>
              <a:gd name="f37" fmla="*/ f34 1 2"/>
              <a:gd name="f38" fmla="*/ f35 1 2"/>
              <a:gd name="f39" fmla="+- 0 0 f36"/>
              <a:gd name="f40" fmla="+- f7 f37 0"/>
              <a:gd name="f41" fmla="+- f7 f38 0"/>
              <a:gd name="f42" fmla="*/ f39 f1 1"/>
              <a:gd name="f43" fmla="*/ f38 f26 1"/>
              <a:gd name="f44" fmla="*/ f37 f26 1"/>
              <a:gd name="f45" fmla="*/ f42 1 f8"/>
              <a:gd name="f46" fmla="*/ f40 f26 1"/>
              <a:gd name="f47" fmla="+- f45 0 f2"/>
              <a:gd name="f48" fmla="cos 1 f47"/>
              <a:gd name="f49" fmla="sin 1 f47"/>
              <a:gd name="f50" fmla="+- 0 0 f48"/>
              <a:gd name="f51" fmla="+- 0 0 f49"/>
              <a:gd name="f52" fmla="+- 0 0 f50"/>
              <a:gd name="f53" fmla="+- 0 0 f51"/>
              <a:gd name="f54" fmla="val f52"/>
              <a:gd name="f55" fmla="val f53"/>
              <a:gd name="f56" fmla="*/ f54 f38 1"/>
              <a:gd name="f57" fmla="*/ f55 f37 1"/>
              <a:gd name="f58" fmla="+- f41 0 f56"/>
              <a:gd name="f59" fmla="+- f41 f56 0"/>
              <a:gd name="f60" fmla="+- f40 0 f57"/>
              <a:gd name="f61" fmla="+- f40 f57 0"/>
              <a:gd name="f62" fmla="*/ f58 f26 1"/>
              <a:gd name="f63" fmla="*/ f60 f26 1"/>
              <a:gd name="f64" fmla="*/ f59 f26 1"/>
              <a:gd name="f65" fmla="*/ f61 f26 1"/>
            </a:gdLst>
            <a:ahLst/>
            <a:cxnLst>
              <a:cxn ang="3cd4">
                <a:pos x="hc" y="t"/>
              </a:cxn>
              <a:cxn ang="0">
                <a:pos x="r" y="vc"/>
              </a:cxn>
              <a:cxn ang="cd4">
                <a:pos x="hc" y="b"/>
              </a:cxn>
              <a:cxn ang="cd2">
                <a:pos x="l" y="vc"/>
              </a:cxn>
              <a:cxn ang="f25">
                <a:pos x="f62" y="f63"/>
              </a:cxn>
              <a:cxn ang="f25">
                <a:pos x="f62" y="f65"/>
              </a:cxn>
              <a:cxn ang="f25">
                <a:pos x="f64" y="f65"/>
              </a:cxn>
              <a:cxn ang="f25">
                <a:pos x="f64" y="f63"/>
              </a:cxn>
            </a:cxnLst>
            <a:rect l="f62" t="f63" r="f64" b="f65"/>
            <a:pathLst>
              <a:path>
                <a:moveTo>
                  <a:pt x="f33" y="f46"/>
                </a:moveTo>
                <a:arcTo wR="f43" hR="f44" stAng="f1" swAng="f0"/>
                <a:close/>
              </a:path>
            </a:pathLst>
          </a:custGeom>
          <a:noFill/>
          <a:ln w="2844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16" name="Oval 5">
            <a:extLst>
              <a:ext uri="{FF2B5EF4-FFF2-40B4-BE49-F238E27FC236}">
                <a16:creationId xmlns:a16="http://schemas.microsoft.com/office/drawing/2014/main" xmlns="" id="{389FC5D5-88DD-496E-89B3-4536185591CA}"/>
              </a:ext>
            </a:extLst>
          </p:cNvPr>
          <p:cNvSpPr/>
          <p:nvPr/>
        </p:nvSpPr>
        <p:spPr>
          <a:xfrm>
            <a:off x="3361114" y="3914705"/>
            <a:ext cx="846138" cy="433388"/>
          </a:xfrm>
          <a:custGeom>
            <a:avLst/>
            <a:gdLst>
              <a:gd name="f0" fmla="val 21600000"/>
              <a:gd name="f1" fmla="val 10800000"/>
              <a:gd name="f2" fmla="val 5400000"/>
              <a:gd name="f3" fmla="val 180"/>
              <a:gd name="f4" fmla="val w"/>
              <a:gd name="f5" fmla="val h"/>
              <a:gd name="f6" fmla="val ss"/>
              <a:gd name="f7" fmla="val 0"/>
              <a:gd name="f8" fmla="*/ 5419351 1 1725033"/>
              <a:gd name="f9" fmla="+- 0 0 0"/>
              <a:gd name="f10" fmla="abs f4"/>
              <a:gd name="f11" fmla="abs f5"/>
              <a:gd name="f12" fmla="abs f6"/>
              <a:gd name="f13" fmla="+- 2700000 f2 0"/>
              <a:gd name="f14" fmla="*/ f9 f1 1"/>
              <a:gd name="f15" fmla="?: f10 f4 1"/>
              <a:gd name="f16" fmla="?: f11 f5 1"/>
              <a:gd name="f17" fmla="?: f12 f6 1"/>
              <a:gd name="f18" fmla="+- f13 0 f2"/>
              <a:gd name="f19" fmla="*/ f14 1 f3"/>
              <a:gd name="f20" fmla="*/ f15 1 21600"/>
              <a:gd name="f21" fmla="*/ f16 1 21600"/>
              <a:gd name="f22" fmla="*/ 21600 f15 1"/>
              <a:gd name="f23" fmla="*/ 21600 f16 1"/>
              <a:gd name="f24" fmla="+- f18 f2 0"/>
              <a:gd name="f25" fmla="+- f19 0 f2"/>
              <a:gd name="f26" fmla="min f21 f20"/>
              <a:gd name="f27" fmla="*/ f22 1 f17"/>
              <a:gd name="f28" fmla="*/ f23 1 f17"/>
              <a:gd name="f29" fmla="*/ f24 f8 1"/>
              <a:gd name="f30" fmla="val f27"/>
              <a:gd name="f31" fmla="val f28"/>
              <a:gd name="f32" fmla="*/ f29 1 f1"/>
              <a:gd name="f33" fmla="*/ f7 f26 1"/>
              <a:gd name="f34" fmla="+- f31 0 f7"/>
              <a:gd name="f35" fmla="+- f30 0 f7"/>
              <a:gd name="f36" fmla="+- 0 0 f32"/>
              <a:gd name="f37" fmla="*/ f34 1 2"/>
              <a:gd name="f38" fmla="*/ f35 1 2"/>
              <a:gd name="f39" fmla="+- 0 0 f36"/>
              <a:gd name="f40" fmla="+- f7 f37 0"/>
              <a:gd name="f41" fmla="+- f7 f38 0"/>
              <a:gd name="f42" fmla="*/ f39 f1 1"/>
              <a:gd name="f43" fmla="*/ f38 f26 1"/>
              <a:gd name="f44" fmla="*/ f37 f26 1"/>
              <a:gd name="f45" fmla="*/ f42 1 f8"/>
              <a:gd name="f46" fmla="*/ f40 f26 1"/>
              <a:gd name="f47" fmla="+- f45 0 f2"/>
              <a:gd name="f48" fmla="cos 1 f47"/>
              <a:gd name="f49" fmla="sin 1 f47"/>
              <a:gd name="f50" fmla="+- 0 0 f48"/>
              <a:gd name="f51" fmla="+- 0 0 f49"/>
              <a:gd name="f52" fmla="+- 0 0 f50"/>
              <a:gd name="f53" fmla="+- 0 0 f51"/>
              <a:gd name="f54" fmla="val f52"/>
              <a:gd name="f55" fmla="val f53"/>
              <a:gd name="f56" fmla="*/ f54 f38 1"/>
              <a:gd name="f57" fmla="*/ f55 f37 1"/>
              <a:gd name="f58" fmla="+- f41 0 f56"/>
              <a:gd name="f59" fmla="+- f41 f56 0"/>
              <a:gd name="f60" fmla="+- f40 0 f57"/>
              <a:gd name="f61" fmla="+- f40 f57 0"/>
              <a:gd name="f62" fmla="*/ f58 f26 1"/>
              <a:gd name="f63" fmla="*/ f60 f26 1"/>
              <a:gd name="f64" fmla="*/ f59 f26 1"/>
              <a:gd name="f65" fmla="*/ f61 f26 1"/>
            </a:gdLst>
            <a:ahLst/>
            <a:cxnLst>
              <a:cxn ang="3cd4">
                <a:pos x="hc" y="t"/>
              </a:cxn>
              <a:cxn ang="0">
                <a:pos x="r" y="vc"/>
              </a:cxn>
              <a:cxn ang="cd4">
                <a:pos x="hc" y="b"/>
              </a:cxn>
              <a:cxn ang="cd2">
                <a:pos x="l" y="vc"/>
              </a:cxn>
              <a:cxn ang="f25">
                <a:pos x="f62" y="f63"/>
              </a:cxn>
              <a:cxn ang="f25">
                <a:pos x="f62" y="f65"/>
              </a:cxn>
              <a:cxn ang="f25">
                <a:pos x="f64" y="f65"/>
              </a:cxn>
              <a:cxn ang="f25">
                <a:pos x="f64" y="f63"/>
              </a:cxn>
            </a:cxnLst>
            <a:rect l="f62" t="f63" r="f64" b="f65"/>
            <a:pathLst>
              <a:path>
                <a:moveTo>
                  <a:pt x="f33" y="f46"/>
                </a:moveTo>
                <a:arcTo wR="f43" hR="f44" stAng="f1" swAng="f0"/>
                <a:close/>
              </a:path>
            </a:pathLst>
          </a:custGeom>
          <a:noFill/>
          <a:ln w="2844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
        <p:nvSpPr>
          <p:cNvPr id="17" name="Oval 6">
            <a:extLst>
              <a:ext uri="{FF2B5EF4-FFF2-40B4-BE49-F238E27FC236}">
                <a16:creationId xmlns:a16="http://schemas.microsoft.com/office/drawing/2014/main" xmlns="" id="{8C6F3290-5920-4C57-A802-4B474541DF4E}"/>
              </a:ext>
            </a:extLst>
          </p:cNvPr>
          <p:cNvSpPr/>
          <p:nvPr/>
        </p:nvSpPr>
        <p:spPr>
          <a:xfrm>
            <a:off x="4570221" y="3887843"/>
            <a:ext cx="846137" cy="433388"/>
          </a:xfrm>
          <a:custGeom>
            <a:avLst/>
            <a:gdLst>
              <a:gd name="f0" fmla="val 21600000"/>
              <a:gd name="f1" fmla="val 10800000"/>
              <a:gd name="f2" fmla="val 5400000"/>
              <a:gd name="f3" fmla="val 180"/>
              <a:gd name="f4" fmla="val w"/>
              <a:gd name="f5" fmla="val h"/>
              <a:gd name="f6" fmla="val ss"/>
              <a:gd name="f7" fmla="val 0"/>
              <a:gd name="f8" fmla="*/ 5419351 1 1725033"/>
              <a:gd name="f9" fmla="+- 0 0 0"/>
              <a:gd name="f10" fmla="abs f4"/>
              <a:gd name="f11" fmla="abs f5"/>
              <a:gd name="f12" fmla="abs f6"/>
              <a:gd name="f13" fmla="+- 2700000 f2 0"/>
              <a:gd name="f14" fmla="*/ f9 f1 1"/>
              <a:gd name="f15" fmla="?: f10 f4 1"/>
              <a:gd name="f16" fmla="?: f11 f5 1"/>
              <a:gd name="f17" fmla="?: f12 f6 1"/>
              <a:gd name="f18" fmla="+- f13 0 f2"/>
              <a:gd name="f19" fmla="*/ f14 1 f3"/>
              <a:gd name="f20" fmla="*/ f15 1 21600"/>
              <a:gd name="f21" fmla="*/ f16 1 21600"/>
              <a:gd name="f22" fmla="*/ 21600 f15 1"/>
              <a:gd name="f23" fmla="*/ 21600 f16 1"/>
              <a:gd name="f24" fmla="+- f18 f2 0"/>
              <a:gd name="f25" fmla="+- f19 0 f2"/>
              <a:gd name="f26" fmla="min f21 f20"/>
              <a:gd name="f27" fmla="*/ f22 1 f17"/>
              <a:gd name="f28" fmla="*/ f23 1 f17"/>
              <a:gd name="f29" fmla="*/ f24 f8 1"/>
              <a:gd name="f30" fmla="val f27"/>
              <a:gd name="f31" fmla="val f28"/>
              <a:gd name="f32" fmla="*/ f29 1 f1"/>
              <a:gd name="f33" fmla="*/ f7 f26 1"/>
              <a:gd name="f34" fmla="+- f31 0 f7"/>
              <a:gd name="f35" fmla="+- f30 0 f7"/>
              <a:gd name="f36" fmla="+- 0 0 f32"/>
              <a:gd name="f37" fmla="*/ f34 1 2"/>
              <a:gd name="f38" fmla="*/ f35 1 2"/>
              <a:gd name="f39" fmla="+- 0 0 f36"/>
              <a:gd name="f40" fmla="+- f7 f37 0"/>
              <a:gd name="f41" fmla="+- f7 f38 0"/>
              <a:gd name="f42" fmla="*/ f39 f1 1"/>
              <a:gd name="f43" fmla="*/ f38 f26 1"/>
              <a:gd name="f44" fmla="*/ f37 f26 1"/>
              <a:gd name="f45" fmla="*/ f42 1 f8"/>
              <a:gd name="f46" fmla="*/ f40 f26 1"/>
              <a:gd name="f47" fmla="+- f45 0 f2"/>
              <a:gd name="f48" fmla="cos 1 f47"/>
              <a:gd name="f49" fmla="sin 1 f47"/>
              <a:gd name="f50" fmla="+- 0 0 f48"/>
              <a:gd name="f51" fmla="+- 0 0 f49"/>
              <a:gd name="f52" fmla="+- 0 0 f50"/>
              <a:gd name="f53" fmla="+- 0 0 f51"/>
              <a:gd name="f54" fmla="val f52"/>
              <a:gd name="f55" fmla="val f53"/>
              <a:gd name="f56" fmla="*/ f54 f38 1"/>
              <a:gd name="f57" fmla="*/ f55 f37 1"/>
              <a:gd name="f58" fmla="+- f41 0 f56"/>
              <a:gd name="f59" fmla="+- f41 f56 0"/>
              <a:gd name="f60" fmla="+- f40 0 f57"/>
              <a:gd name="f61" fmla="+- f40 f57 0"/>
              <a:gd name="f62" fmla="*/ f58 f26 1"/>
              <a:gd name="f63" fmla="*/ f60 f26 1"/>
              <a:gd name="f64" fmla="*/ f59 f26 1"/>
              <a:gd name="f65" fmla="*/ f61 f26 1"/>
            </a:gdLst>
            <a:ahLst/>
            <a:cxnLst>
              <a:cxn ang="3cd4">
                <a:pos x="hc" y="t"/>
              </a:cxn>
              <a:cxn ang="0">
                <a:pos x="r" y="vc"/>
              </a:cxn>
              <a:cxn ang="cd4">
                <a:pos x="hc" y="b"/>
              </a:cxn>
              <a:cxn ang="cd2">
                <a:pos x="l" y="vc"/>
              </a:cxn>
              <a:cxn ang="f25">
                <a:pos x="f62" y="f63"/>
              </a:cxn>
              <a:cxn ang="f25">
                <a:pos x="f62" y="f65"/>
              </a:cxn>
              <a:cxn ang="f25">
                <a:pos x="f64" y="f65"/>
              </a:cxn>
              <a:cxn ang="f25">
                <a:pos x="f64" y="f63"/>
              </a:cxn>
            </a:cxnLst>
            <a:rect l="f62" t="f63" r="f64" b="f65"/>
            <a:pathLst>
              <a:path>
                <a:moveTo>
                  <a:pt x="f33" y="f46"/>
                </a:moveTo>
                <a:arcTo wR="f43" hR="f44" stAng="f1" swAng="f0"/>
                <a:close/>
              </a:path>
            </a:pathLst>
          </a:custGeom>
          <a:noFill/>
          <a:ln w="28440" cap="flat">
            <a:solidFill>
              <a:srgbClr val="FF0000"/>
            </a:solidFill>
            <a:prstDash val="solid"/>
            <a:miter/>
          </a:ln>
        </p:spPr>
        <p:txBody>
          <a:bodyPr anchor="ctr" anchorCtr="1" compatLnSpc="0"/>
          <a:lstStyle/>
          <a:p>
            <a:pPr eaLnBrk="1" fontAlgn="auto">
              <a:spcBef>
                <a:spcPts val="0"/>
              </a:spcBef>
              <a:spcAft>
                <a:spcPts val="0"/>
              </a:spcAft>
              <a:defRPr/>
            </a:pPr>
            <a:endParaRPr lang="tr-TR">
              <a:latin typeface="Arial" pitchFamily="18"/>
              <a:ea typeface="Microsoft YaHei" pitchFamily="2"/>
              <a:cs typeface="Lucida Sans" pitchFamily="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80">
                                          <p:stCondLst>
                                            <p:cond delay="0"/>
                                          </p:stCondLst>
                                        </p:cTn>
                                        <p:tgtEl>
                                          <p:spTgt spid="15"/>
                                        </p:tgtEl>
                                      </p:cBhvr>
                                    </p:animEffect>
                                    <p:anim calcmode="lin" valueType="num">
                                      <p:cBhvr>
                                        <p:cTn id="2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4" dur="26">
                                          <p:stCondLst>
                                            <p:cond delay="650"/>
                                          </p:stCondLst>
                                        </p:cTn>
                                        <p:tgtEl>
                                          <p:spTgt spid="15"/>
                                        </p:tgtEl>
                                      </p:cBhvr>
                                      <p:to x="100000" y="60000"/>
                                    </p:animScale>
                                    <p:animScale>
                                      <p:cBhvr>
                                        <p:cTn id="35" dur="166" decel="50000">
                                          <p:stCondLst>
                                            <p:cond delay="676"/>
                                          </p:stCondLst>
                                        </p:cTn>
                                        <p:tgtEl>
                                          <p:spTgt spid="15"/>
                                        </p:tgtEl>
                                      </p:cBhvr>
                                      <p:to x="100000" y="100000"/>
                                    </p:animScale>
                                    <p:animScale>
                                      <p:cBhvr>
                                        <p:cTn id="36" dur="26">
                                          <p:stCondLst>
                                            <p:cond delay="1312"/>
                                          </p:stCondLst>
                                        </p:cTn>
                                        <p:tgtEl>
                                          <p:spTgt spid="15"/>
                                        </p:tgtEl>
                                      </p:cBhvr>
                                      <p:to x="100000" y="80000"/>
                                    </p:animScale>
                                    <p:animScale>
                                      <p:cBhvr>
                                        <p:cTn id="37" dur="166" decel="50000">
                                          <p:stCondLst>
                                            <p:cond delay="1338"/>
                                          </p:stCondLst>
                                        </p:cTn>
                                        <p:tgtEl>
                                          <p:spTgt spid="15"/>
                                        </p:tgtEl>
                                      </p:cBhvr>
                                      <p:to x="100000" y="100000"/>
                                    </p:animScale>
                                    <p:animScale>
                                      <p:cBhvr>
                                        <p:cTn id="38" dur="26">
                                          <p:stCondLst>
                                            <p:cond delay="1642"/>
                                          </p:stCondLst>
                                        </p:cTn>
                                        <p:tgtEl>
                                          <p:spTgt spid="15"/>
                                        </p:tgtEl>
                                      </p:cBhvr>
                                      <p:to x="100000" y="90000"/>
                                    </p:animScale>
                                    <p:animScale>
                                      <p:cBhvr>
                                        <p:cTn id="39" dur="166" decel="50000">
                                          <p:stCondLst>
                                            <p:cond delay="1668"/>
                                          </p:stCondLst>
                                        </p:cTn>
                                        <p:tgtEl>
                                          <p:spTgt spid="15"/>
                                        </p:tgtEl>
                                      </p:cBhvr>
                                      <p:to x="100000" y="100000"/>
                                    </p:animScale>
                                    <p:animScale>
                                      <p:cBhvr>
                                        <p:cTn id="40" dur="26">
                                          <p:stCondLst>
                                            <p:cond delay="1808"/>
                                          </p:stCondLst>
                                        </p:cTn>
                                        <p:tgtEl>
                                          <p:spTgt spid="15"/>
                                        </p:tgtEl>
                                      </p:cBhvr>
                                      <p:to x="100000" y="95000"/>
                                    </p:animScale>
                                    <p:animScale>
                                      <p:cBhvr>
                                        <p:cTn id="41" dur="166" decel="50000">
                                          <p:stCondLst>
                                            <p:cond delay="1834"/>
                                          </p:stCondLst>
                                        </p:cTn>
                                        <p:tgtEl>
                                          <p:spTgt spid="15"/>
                                        </p:tgtEl>
                                      </p:cBhvr>
                                      <p:to x="100000" y="100000"/>
                                    </p:animScale>
                                  </p:childTnLst>
                                </p:cTn>
                              </p:par>
                            </p:childTnLst>
                          </p:cTn>
                        </p:par>
                        <p:par>
                          <p:cTn id="42" fill="hold">
                            <p:stCondLst>
                              <p:cond delay="2500"/>
                            </p:stCondLst>
                            <p:childTnLst>
                              <p:par>
                                <p:cTn id="43" presetID="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6"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39">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7826" name="Unvan 1">
            <a:extLst>
              <a:ext uri="{FF2B5EF4-FFF2-40B4-BE49-F238E27FC236}">
                <a16:creationId xmlns:a16="http://schemas.microsoft.com/office/drawing/2014/main" xmlns="" id="{B6466708-2716-40D2-8F71-6DFACFA08E7B}"/>
              </a:ext>
            </a:extLst>
          </p:cNvPr>
          <p:cNvSpPr txBox="1">
            <a:spLocks noGrp="1" noChangeArrowheads="1"/>
          </p:cNvSpPr>
          <p:nvPr>
            <p:ph type="title"/>
          </p:nvPr>
        </p:nvSpPr>
        <p:spPr/>
        <p:txBody>
          <a:bodyPr/>
          <a:lstStyle/>
          <a:p>
            <a:pPr marL="285750" indent="-285750" fontAlgn="auto">
              <a:spcBef>
                <a:spcPct val="0"/>
              </a:spcBef>
              <a:spcAft>
                <a:spcPts val="1000"/>
              </a:spcAft>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Lst>
              <a:defRPr/>
            </a:pPr>
            <a:r>
              <a:rPr altLang="tr-TR" sz="3200">
                <a:latin typeface="Calibri Light" panose="020F0302020204030204" pitchFamily="34" charset="0"/>
                <a:ea typeface="Microsoft YaHei" panose="020B0503020204020204" pitchFamily="34" charset="-122"/>
                <a:cs typeface="Lucida Sans" panose="020B0602030504020204" pitchFamily="34" charset="0"/>
              </a:rPr>
              <a:t>								KLOMİFEN TEDAVİSİ</a:t>
            </a:r>
          </a:p>
        </p:txBody>
      </p:sp>
      <p:sp>
        <p:nvSpPr>
          <p:cNvPr id="3" name="İçerik Yer Tutucusu 4">
            <a:extLst>
              <a:ext uri="{FF2B5EF4-FFF2-40B4-BE49-F238E27FC236}">
                <a16:creationId xmlns:a16="http://schemas.microsoft.com/office/drawing/2014/main" xmlns="" id="{32AAA352-277D-4391-87EA-934C75AB8277}"/>
              </a:ext>
            </a:extLst>
          </p:cNvPr>
          <p:cNvSpPr txBox="1">
            <a:spLocks noGrp="1"/>
          </p:cNvSpPr>
          <p:nvPr>
            <p:ph idx="1"/>
          </p:nvPr>
        </p:nvSpPr>
        <p:spPr>
          <a:xfrm>
            <a:off x="685800" y="1689652"/>
            <a:ext cx="10131425" cy="4558747"/>
          </a:xfrm>
        </p:spPr>
        <p:txBody>
          <a:bodyPr lIns="90000" tIns="46800" rIns="90000" bIns="46800" rtlCol="0">
            <a:noAutofit/>
          </a:bodyPr>
          <a:lstStyle/>
          <a:p>
            <a:pPr marL="343080" indent="-343080" fontAlgn="auto" hangingPunct="1">
              <a:lnSpc>
                <a:spcPct val="150000"/>
              </a:lnSpc>
              <a:spcBef>
                <a:spcPts val="0"/>
              </a:spcBef>
              <a:spcAft>
                <a:spcPts val="1001"/>
              </a:spcAft>
              <a:buFont typeface="Arial" pitchFamily="34"/>
              <a:buChar char="•"/>
              <a:tabLst>
                <a:tab pos="171360" algn="l"/>
                <a:tab pos="628560" algn="l"/>
                <a:tab pos="1085760" algn="l"/>
                <a:tab pos="1542960" algn="l"/>
                <a:tab pos="2000160" algn="l"/>
                <a:tab pos="2457360" algn="l"/>
                <a:tab pos="2914560" algn="l"/>
                <a:tab pos="3371760" algn="l"/>
                <a:tab pos="3828960" algn="l"/>
                <a:tab pos="4286160" algn="l"/>
                <a:tab pos="4743360" algn="l"/>
                <a:tab pos="5200560" algn="l"/>
                <a:tab pos="5657760" algn="l"/>
                <a:tab pos="6114960" algn="l"/>
                <a:tab pos="6572160" algn="l"/>
                <a:tab pos="7029360" algn="l"/>
                <a:tab pos="7486560" algn="l"/>
                <a:tab pos="7943760" algn="l"/>
                <a:tab pos="8400960" algn="l"/>
                <a:tab pos="8858160" algn="l"/>
              </a:tabLst>
              <a:defRPr/>
            </a:pPr>
            <a:endParaRPr lang="tr-TR" sz="2000" dirty="0">
              <a:latin typeface="Calibri" pitchFamily="34"/>
            </a:endParaRPr>
          </a:p>
          <a:p>
            <a:pPr marL="0" indent="0" fontAlgn="auto" hangingPunct="1">
              <a:lnSpc>
                <a:spcPct val="150000"/>
              </a:lnSpc>
              <a:spcBef>
                <a:spcPts val="0"/>
              </a:spcBef>
              <a:spcAft>
                <a:spcPts val="1001"/>
              </a:spcAft>
              <a:buNone/>
              <a:tabLst>
                <a:tab pos="171360" algn="l"/>
                <a:tab pos="628560" algn="l"/>
                <a:tab pos="1085760" algn="l"/>
                <a:tab pos="1542960" algn="l"/>
                <a:tab pos="2000160" algn="l"/>
                <a:tab pos="2457360" algn="l"/>
                <a:tab pos="2914560" algn="l"/>
                <a:tab pos="3371760" algn="l"/>
                <a:tab pos="3828960" algn="l"/>
                <a:tab pos="4286160" algn="l"/>
                <a:tab pos="4743360" algn="l"/>
                <a:tab pos="5200560" algn="l"/>
                <a:tab pos="5657760" algn="l"/>
                <a:tab pos="6114960" algn="l"/>
                <a:tab pos="6572160" algn="l"/>
                <a:tab pos="7029360" algn="l"/>
                <a:tab pos="7486560" algn="l"/>
                <a:tab pos="7943760" algn="l"/>
                <a:tab pos="8400960" algn="l"/>
                <a:tab pos="8858160" algn="l"/>
              </a:tabLst>
              <a:defRPr/>
            </a:pPr>
            <a:endParaRPr lang="tr-TR" sz="2000" dirty="0">
              <a:latin typeface="Calibri" pitchFamily="34"/>
            </a:endParaRPr>
          </a:p>
          <a:p>
            <a:pPr marL="0" indent="0" fontAlgn="auto" hangingPunct="1">
              <a:lnSpc>
                <a:spcPct val="150000"/>
              </a:lnSpc>
              <a:spcBef>
                <a:spcPts val="0"/>
              </a:spcBef>
              <a:spcAft>
                <a:spcPts val="1001"/>
              </a:spcAft>
              <a:buNone/>
              <a:tabLst>
                <a:tab pos="171360" algn="l"/>
                <a:tab pos="628560" algn="l"/>
                <a:tab pos="1085760" algn="l"/>
                <a:tab pos="1542960" algn="l"/>
                <a:tab pos="2000160" algn="l"/>
                <a:tab pos="2457360" algn="l"/>
                <a:tab pos="2914560" algn="l"/>
                <a:tab pos="3371760" algn="l"/>
                <a:tab pos="3828960" algn="l"/>
                <a:tab pos="4286160" algn="l"/>
                <a:tab pos="4743360" algn="l"/>
                <a:tab pos="5200560" algn="l"/>
                <a:tab pos="5657760" algn="l"/>
                <a:tab pos="6114960" algn="l"/>
                <a:tab pos="6572160" algn="l"/>
                <a:tab pos="7029360" algn="l"/>
                <a:tab pos="7486560" algn="l"/>
                <a:tab pos="7943760" algn="l"/>
                <a:tab pos="8400960" algn="l"/>
                <a:tab pos="8858160" algn="l"/>
              </a:tabLst>
              <a:defRPr/>
            </a:pPr>
            <a:endParaRPr lang="tr-TR" sz="2000" u="sng" dirty="0">
              <a:latin typeface="Calibri" pitchFamily="34"/>
            </a:endParaRPr>
          </a:p>
          <a:p>
            <a:pPr marL="343080" indent="-343080" fontAlgn="auto" hangingPunct="1">
              <a:lnSpc>
                <a:spcPct val="150000"/>
              </a:lnSpc>
              <a:spcBef>
                <a:spcPts val="0"/>
              </a:spcBef>
              <a:spcAft>
                <a:spcPts val="1001"/>
              </a:spcAft>
              <a:buFont typeface="Arial" pitchFamily="34"/>
              <a:buChar char="•"/>
              <a:tabLst>
                <a:tab pos="171360" algn="l"/>
                <a:tab pos="628560" algn="l"/>
                <a:tab pos="1085760" algn="l"/>
                <a:tab pos="1542960" algn="l"/>
                <a:tab pos="2000160" algn="l"/>
                <a:tab pos="2457360" algn="l"/>
                <a:tab pos="2914560" algn="l"/>
                <a:tab pos="3371760" algn="l"/>
                <a:tab pos="3828960" algn="l"/>
                <a:tab pos="4286160" algn="l"/>
                <a:tab pos="4743360" algn="l"/>
                <a:tab pos="5200560" algn="l"/>
                <a:tab pos="5657760" algn="l"/>
                <a:tab pos="6114960" algn="l"/>
                <a:tab pos="6572160" algn="l"/>
                <a:tab pos="7029360" algn="l"/>
                <a:tab pos="7486560" algn="l"/>
                <a:tab pos="7943760" algn="l"/>
                <a:tab pos="8400960" algn="l"/>
                <a:tab pos="8858160" algn="l"/>
              </a:tabLst>
              <a:defRPr/>
            </a:pPr>
            <a:r>
              <a:rPr sz="2000" dirty="0">
                <a:latin typeface="Calibri" pitchFamily="34"/>
              </a:rPr>
              <a:t>GnRH Antagonist </a:t>
            </a:r>
            <a:r>
              <a:rPr sz="2000" dirty="0" err="1">
                <a:latin typeface="Calibri" pitchFamily="34"/>
              </a:rPr>
              <a:t>stimulasyon</a:t>
            </a:r>
            <a:r>
              <a:rPr sz="2000" dirty="0">
                <a:latin typeface="Calibri" pitchFamily="34"/>
              </a:rPr>
              <a:t> </a:t>
            </a:r>
            <a:r>
              <a:rPr sz="2000" dirty="0" err="1">
                <a:latin typeface="Calibri" pitchFamily="34"/>
              </a:rPr>
              <a:t>protokolünün</a:t>
            </a:r>
            <a:r>
              <a:rPr sz="2000" dirty="0">
                <a:latin typeface="Calibri" pitchFamily="34"/>
              </a:rPr>
              <a:t> </a:t>
            </a:r>
            <a:r>
              <a:rPr sz="2000" dirty="0" err="1">
                <a:latin typeface="Calibri" pitchFamily="34"/>
              </a:rPr>
              <a:t>bir</a:t>
            </a:r>
            <a:r>
              <a:rPr sz="2000" dirty="0">
                <a:latin typeface="Calibri" pitchFamily="34"/>
              </a:rPr>
              <a:t> </a:t>
            </a:r>
            <a:r>
              <a:rPr sz="2000" dirty="0" err="1">
                <a:latin typeface="Calibri" pitchFamily="34"/>
              </a:rPr>
              <a:t>parçası</a:t>
            </a:r>
            <a:r>
              <a:rPr sz="2000" dirty="0">
                <a:latin typeface="Calibri" pitchFamily="34"/>
              </a:rPr>
              <a:t> </a:t>
            </a:r>
            <a:r>
              <a:rPr sz="2000" dirty="0" err="1">
                <a:latin typeface="Calibri" pitchFamily="34"/>
              </a:rPr>
              <a:t>olarak</a:t>
            </a:r>
            <a:r>
              <a:rPr sz="2000" dirty="0">
                <a:latin typeface="Calibri" pitchFamily="34"/>
              </a:rPr>
              <a:t> </a:t>
            </a:r>
            <a:r>
              <a:rPr sz="2000" dirty="0" err="1">
                <a:latin typeface="Calibri" pitchFamily="34"/>
              </a:rPr>
              <a:t>tedaviye</a:t>
            </a:r>
            <a:r>
              <a:rPr sz="2000" dirty="0">
                <a:latin typeface="Calibri" pitchFamily="34"/>
              </a:rPr>
              <a:t> </a:t>
            </a:r>
            <a:r>
              <a:rPr sz="2000" dirty="0" err="1">
                <a:latin typeface="Calibri" pitchFamily="34"/>
              </a:rPr>
              <a:t>Klomifen</a:t>
            </a:r>
            <a:r>
              <a:rPr sz="2000" dirty="0">
                <a:latin typeface="Calibri" pitchFamily="34"/>
              </a:rPr>
              <a:t> </a:t>
            </a:r>
            <a:r>
              <a:rPr sz="2000" dirty="0" err="1">
                <a:latin typeface="Calibri" pitchFamily="34"/>
              </a:rPr>
              <a:t>eklenmesinin</a:t>
            </a:r>
            <a:r>
              <a:rPr sz="2000" dirty="0">
                <a:latin typeface="Calibri" pitchFamily="34"/>
              </a:rPr>
              <a:t> OHSS </a:t>
            </a:r>
            <a:r>
              <a:rPr sz="2000" dirty="0" err="1">
                <a:latin typeface="Calibri" pitchFamily="34"/>
              </a:rPr>
              <a:t>gelişme</a:t>
            </a:r>
            <a:r>
              <a:rPr sz="2000" dirty="0">
                <a:latin typeface="Calibri" pitchFamily="34"/>
              </a:rPr>
              <a:t> </a:t>
            </a:r>
            <a:r>
              <a:rPr sz="2000" dirty="0" err="1">
                <a:latin typeface="Calibri" pitchFamily="34"/>
              </a:rPr>
              <a:t>riskini</a:t>
            </a:r>
            <a:r>
              <a:rPr sz="2000" dirty="0">
                <a:latin typeface="Calibri" pitchFamily="34"/>
              </a:rPr>
              <a:t> </a:t>
            </a:r>
            <a:r>
              <a:rPr sz="2000" dirty="0" err="1">
                <a:latin typeface="Calibri" pitchFamily="34"/>
              </a:rPr>
              <a:t>etkileyip</a:t>
            </a:r>
            <a:r>
              <a:rPr sz="2000" dirty="0">
                <a:latin typeface="Calibri" pitchFamily="34"/>
              </a:rPr>
              <a:t> </a:t>
            </a:r>
            <a:r>
              <a:rPr sz="2000" dirty="0" err="1">
                <a:latin typeface="Calibri" pitchFamily="34"/>
              </a:rPr>
              <a:t>etkilemediği</a:t>
            </a:r>
            <a:r>
              <a:rPr sz="2000" dirty="0">
                <a:latin typeface="Calibri" pitchFamily="34"/>
              </a:rPr>
              <a:t> </a:t>
            </a:r>
            <a:r>
              <a:rPr sz="2000" dirty="0" err="1">
                <a:latin typeface="Calibri" pitchFamily="34"/>
              </a:rPr>
              <a:t>bilinmemektedir</a:t>
            </a:r>
            <a:r>
              <a:rPr sz="2000" dirty="0">
                <a:latin typeface="Calibri" pitchFamily="34"/>
              </a:rPr>
              <a:t>.</a:t>
            </a:r>
            <a:br>
              <a:rPr sz="2000" dirty="0">
                <a:latin typeface="Calibri" pitchFamily="34"/>
              </a:rPr>
            </a:br>
            <a:endParaRPr lang="tr-TR" sz="2000" dirty="0">
              <a:latin typeface="Calibri" pitchFamily="34"/>
            </a:endParaRPr>
          </a:p>
          <a:p>
            <a:pPr marL="343080" indent="-343080" fontAlgn="auto" hangingPunct="1">
              <a:lnSpc>
                <a:spcPct val="150000"/>
              </a:lnSpc>
              <a:spcBef>
                <a:spcPts val="0"/>
              </a:spcBef>
              <a:spcAft>
                <a:spcPts val="1001"/>
              </a:spcAft>
              <a:buFont typeface="Arial" pitchFamily="34"/>
              <a:buChar char="•"/>
              <a:tabLst>
                <a:tab pos="171360" algn="l"/>
                <a:tab pos="628560" algn="l"/>
                <a:tab pos="1085760" algn="l"/>
                <a:tab pos="1542960" algn="l"/>
                <a:tab pos="2000160" algn="l"/>
                <a:tab pos="2457360" algn="l"/>
                <a:tab pos="2914560" algn="l"/>
                <a:tab pos="3371760" algn="l"/>
                <a:tab pos="3828960" algn="l"/>
                <a:tab pos="4286160" algn="l"/>
                <a:tab pos="4743360" algn="l"/>
                <a:tab pos="5200560" algn="l"/>
                <a:tab pos="5657760" algn="l"/>
                <a:tab pos="6114960" algn="l"/>
                <a:tab pos="6572160" algn="l"/>
                <a:tab pos="7029360" algn="l"/>
                <a:tab pos="7486560" algn="l"/>
                <a:tab pos="7943760" algn="l"/>
                <a:tab pos="8400960" algn="l"/>
                <a:tab pos="8858160" algn="l"/>
              </a:tabLst>
              <a:defRPr/>
            </a:pPr>
            <a:r>
              <a:rPr sz="2000" dirty="0" err="1">
                <a:latin typeface="Calibri" pitchFamily="34"/>
              </a:rPr>
              <a:t>Yapılan</a:t>
            </a:r>
            <a:r>
              <a:rPr sz="2000" dirty="0">
                <a:latin typeface="Calibri" pitchFamily="34"/>
              </a:rPr>
              <a:t> </a:t>
            </a:r>
            <a:r>
              <a:rPr sz="2000" dirty="0" err="1">
                <a:latin typeface="Calibri" pitchFamily="34"/>
              </a:rPr>
              <a:t>iki</a:t>
            </a:r>
            <a:r>
              <a:rPr sz="2000" dirty="0">
                <a:latin typeface="Calibri" pitchFamily="34"/>
              </a:rPr>
              <a:t> randomize </a:t>
            </a:r>
            <a:r>
              <a:rPr sz="2000" dirty="0" err="1">
                <a:latin typeface="Calibri" pitchFamily="34"/>
              </a:rPr>
              <a:t>kontrollü</a:t>
            </a:r>
            <a:r>
              <a:rPr sz="2000" dirty="0">
                <a:latin typeface="Calibri" pitchFamily="34"/>
              </a:rPr>
              <a:t> </a:t>
            </a:r>
            <a:r>
              <a:rPr sz="2000" dirty="0" err="1">
                <a:latin typeface="Calibri" pitchFamily="34"/>
              </a:rPr>
              <a:t>çalışma</a:t>
            </a:r>
            <a:r>
              <a:rPr sz="2000" dirty="0">
                <a:latin typeface="Calibri" pitchFamily="34"/>
              </a:rPr>
              <a:t> ART </a:t>
            </a:r>
            <a:r>
              <a:rPr sz="2000" dirty="0" err="1">
                <a:latin typeface="Calibri" pitchFamily="34"/>
              </a:rPr>
              <a:t>sikluslarında</a:t>
            </a:r>
            <a:r>
              <a:rPr sz="2000" dirty="0">
                <a:latin typeface="Calibri" pitchFamily="34"/>
              </a:rPr>
              <a:t> </a:t>
            </a:r>
            <a:r>
              <a:rPr sz="2000" dirty="0" err="1">
                <a:latin typeface="Calibri" pitchFamily="34"/>
              </a:rPr>
              <a:t>tedaviye</a:t>
            </a:r>
            <a:r>
              <a:rPr sz="2000" dirty="0">
                <a:latin typeface="Calibri" pitchFamily="34"/>
              </a:rPr>
              <a:t> KLOMİFEN </a:t>
            </a:r>
            <a:r>
              <a:rPr sz="2000" dirty="0" err="1">
                <a:latin typeface="Calibri" pitchFamily="34"/>
              </a:rPr>
              <a:t>eklenmesinin</a:t>
            </a:r>
            <a:r>
              <a:rPr sz="2000" dirty="0">
                <a:latin typeface="Calibri" pitchFamily="34"/>
              </a:rPr>
              <a:t> KLOMİFENSİZ GnRH agonist </a:t>
            </a:r>
            <a:r>
              <a:rPr sz="2000" dirty="0" err="1">
                <a:latin typeface="Calibri" pitchFamily="34"/>
              </a:rPr>
              <a:t>protokolle</a:t>
            </a:r>
            <a:r>
              <a:rPr sz="2000" dirty="0">
                <a:latin typeface="Calibri" pitchFamily="34"/>
              </a:rPr>
              <a:t> </a:t>
            </a:r>
            <a:r>
              <a:rPr sz="2000" dirty="0" err="1">
                <a:latin typeface="Calibri" pitchFamily="34"/>
              </a:rPr>
              <a:t>karşılaştırıldığında</a:t>
            </a:r>
            <a:r>
              <a:rPr sz="2000" dirty="0">
                <a:latin typeface="Calibri" pitchFamily="34"/>
              </a:rPr>
              <a:t> OHSS </a:t>
            </a:r>
            <a:r>
              <a:rPr sz="2000" dirty="0" err="1">
                <a:latin typeface="Calibri" pitchFamily="34"/>
              </a:rPr>
              <a:t>ve</a:t>
            </a:r>
            <a:r>
              <a:rPr sz="2000" dirty="0">
                <a:latin typeface="Calibri" pitchFamily="34"/>
              </a:rPr>
              <a:t> </a:t>
            </a:r>
            <a:r>
              <a:rPr sz="2000" dirty="0" err="1">
                <a:latin typeface="Calibri" pitchFamily="34"/>
              </a:rPr>
              <a:t>ilişkili</a:t>
            </a:r>
            <a:r>
              <a:rPr sz="2000" dirty="0">
                <a:latin typeface="Calibri" pitchFamily="34"/>
              </a:rPr>
              <a:t> </a:t>
            </a:r>
            <a:r>
              <a:rPr sz="2000" dirty="0" err="1">
                <a:latin typeface="Calibri" pitchFamily="34"/>
              </a:rPr>
              <a:t>olayları</a:t>
            </a:r>
            <a:r>
              <a:rPr sz="2000" dirty="0">
                <a:latin typeface="Calibri" pitchFamily="34"/>
              </a:rPr>
              <a:t> </a:t>
            </a:r>
            <a:r>
              <a:rPr sz="2000" dirty="0" err="1">
                <a:latin typeface="Calibri" pitchFamily="34"/>
              </a:rPr>
              <a:t>azaltıcı</a:t>
            </a:r>
            <a:r>
              <a:rPr sz="2000" dirty="0">
                <a:latin typeface="Calibri" pitchFamily="34"/>
              </a:rPr>
              <a:t> </a:t>
            </a:r>
            <a:r>
              <a:rPr sz="2000" dirty="0" err="1">
                <a:latin typeface="Calibri" pitchFamily="34"/>
              </a:rPr>
              <a:t>bir</a:t>
            </a:r>
            <a:r>
              <a:rPr sz="2000" dirty="0">
                <a:latin typeface="Calibri" pitchFamily="34"/>
              </a:rPr>
              <a:t> </a:t>
            </a:r>
            <a:r>
              <a:rPr sz="2000" dirty="0" err="1">
                <a:latin typeface="Calibri" pitchFamily="34"/>
              </a:rPr>
              <a:t>etkiye</a:t>
            </a:r>
            <a:r>
              <a:rPr sz="2000" dirty="0">
                <a:latin typeface="Calibri" pitchFamily="34"/>
              </a:rPr>
              <a:t> </a:t>
            </a:r>
            <a:r>
              <a:rPr sz="2000" dirty="0" err="1">
                <a:latin typeface="Calibri" pitchFamily="34"/>
              </a:rPr>
              <a:t>sahip</a:t>
            </a:r>
            <a:r>
              <a:rPr sz="2000" dirty="0">
                <a:latin typeface="Calibri" pitchFamily="34"/>
              </a:rPr>
              <a:t> </a:t>
            </a:r>
            <a:r>
              <a:rPr sz="2000" dirty="0" err="1">
                <a:latin typeface="Calibri" pitchFamily="34"/>
              </a:rPr>
              <a:t>olduğunu</a:t>
            </a:r>
            <a:r>
              <a:rPr sz="2000" dirty="0">
                <a:latin typeface="Calibri" pitchFamily="34"/>
              </a:rPr>
              <a:t> </a:t>
            </a:r>
            <a:r>
              <a:rPr sz="2000" dirty="0" err="1">
                <a:latin typeface="Calibri" pitchFamily="34"/>
              </a:rPr>
              <a:t>göstermiştir</a:t>
            </a:r>
            <a:r>
              <a:rPr sz="2000" dirty="0">
                <a:latin typeface="Calibri" pitchFamily="34"/>
              </a:rPr>
              <a:t>.</a:t>
            </a:r>
          </a:p>
          <a:p>
            <a:pPr fontAlgn="auto">
              <a:spcBef>
                <a:spcPts val="0"/>
              </a:spcBef>
              <a:buFont typeface="Arial"/>
              <a:buChar char="•"/>
              <a:defRPr/>
            </a:pPr>
            <a:r>
              <a:rPr sz="1300" dirty="0" err="1">
                <a:solidFill>
                  <a:srgbClr val="FF33FF"/>
                </a:solidFill>
                <a:latin typeface="Calibri" pitchFamily="34"/>
              </a:rPr>
              <a:t>Weigert</a:t>
            </a:r>
            <a:r>
              <a:rPr sz="1300" dirty="0">
                <a:solidFill>
                  <a:srgbClr val="FF33FF"/>
                </a:solidFill>
                <a:latin typeface="Calibri" pitchFamily="34"/>
              </a:rPr>
              <a:t> M, </a:t>
            </a:r>
            <a:r>
              <a:rPr lang="en-US" sz="1300" dirty="0">
                <a:solidFill>
                  <a:srgbClr val="FF33FF"/>
                </a:solidFill>
                <a:latin typeface="Calibri" pitchFamily="34"/>
              </a:rPr>
              <a:t>FERTILITY AND STERILITYVOL. 78, NO. 1, JULY 2002Copyright ©2002 </a:t>
            </a:r>
            <a:endParaRPr lang="tr-TR" sz="1300" dirty="0">
              <a:solidFill>
                <a:srgbClr val="FF33FF"/>
              </a:solidFill>
              <a:latin typeface="Calibri" pitchFamily="34"/>
            </a:endParaRPr>
          </a:p>
          <a:p>
            <a:pPr fontAlgn="auto">
              <a:spcBef>
                <a:spcPts val="0"/>
              </a:spcBef>
              <a:buFont typeface="Arial"/>
              <a:buChar char="•"/>
              <a:defRPr/>
            </a:pPr>
            <a:r>
              <a:rPr sz="1300" dirty="0">
                <a:solidFill>
                  <a:srgbClr val="FF33FF"/>
                </a:solidFill>
                <a:latin typeface="Calibri" pitchFamily="34"/>
              </a:rPr>
              <a:t>Mohammad Ali </a:t>
            </a:r>
            <a:r>
              <a:rPr sz="1300" dirty="0" err="1">
                <a:solidFill>
                  <a:srgbClr val="FF33FF"/>
                </a:solidFill>
                <a:latin typeface="Calibri" pitchFamily="34"/>
              </a:rPr>
              <a:t>Karimzadeh</a:t>
            </a:r>
            <a:r>
              <a:rPr sz="1300" dirty="0">
                <a:solidFill>
                  <a:srgbClr val="FF33FF"/>
                </a:solidFill>
                <a:latin typeface="Calibri" pitchFamily="34"/>
              </a:rPr>
              <a:t>, Arch </a:t>
            </a:r>
            <a:r>
              <a:rPr sz="1300" dirty="0" err="1">
                <a:solidFill>
                  <a:srgbClr val="FF33FF"/>
                </a:solidFill>
                <a:latin typeface="Calibri" pitchFamily="34"/>
              </a:rPr>
              <a:t>Gynecol</a:t>
            </a:r>
            <a:r>
              <a:rPr sz="1300" dirty="0">
                <a:solidFill>
                  <a:srgbClr val="FF33FF"/>
                </a:solidFill>
                <a:latin typeface="Calibri" pitchFamily="34"/>
              </a:rPr>
              <a:t> </a:t>
            </a:r>
            <a:r>
              <a:rPr sz="1300" dirty="0" err="1">
                <a:solidFill>
                  <a:srgbClr val="FF33FF"/>
                </a:solidFill>
                <a:latin typeface="Calibri" pitchFamily="34"/>
              </a:rPr>
              <a:t>Obstet</a:t>
            </a:r>
            <a:r>
              <a:rPr sz="1300" dirty="0">
                <a:solidFill>
                  <a:srgbClr val="FF33FF"/>
                </a:solidFill>
                <a:latin typeface="Calibri" pitchFamily="34"/>
              </a:rPr>
              <a:t> (2010)</a:t>
            </a:r>
          </a:p>
          <a:p>
            <a:pPr fontAlgn="auto">
              <a:spcBef>
                <a:spcPts val="0"/>
              </a:spcBef>
              <a:buFont typeface="Arial"/>
              <a:buChar char="•"/>
              <a:defRPr/>
            </a:pPr>
            <a:endParaRPr sz="700" dirty="0">
              <a:solidFill>
                <a:srgbClr val="000000"/>
              </a:solidFill>
              <a:latin typeface="AdvOT156ec773" pitchFamily="34"/>
            </a:endParaRPr>
          </a:p>
          <a:p>
            <a:pPr marL="0" indent="0" fontAlgn="auto">
              <a:spcBef>
                <a:spcPts val="0"/>
              </a:spcBef>
              <a:buNone/>
              <a:defRPr/>
            </a:pPr>
            <a:r>
              <a:rPr sz="2000" dirty="0">
                <a:latin typeface="Calibri" pitchFamily="34"/>
              </a:rPr>
              <a:t/>
            </a:r>
            <a:br>
              <a:rPr sz="2000" dirty="0">
                <a:latin typeface="Calibri" pitchFamily="34"/>
              </a:rPr>
            </a:br>
            <a:endParaRPr sz="2000" dirty="0">
              <a:latin typeface="Calibri" pitchFamily="34"/>
            </a:endParaRPr>
          </a:p>
          <a:p>
            <a:pPr fontAlgn="auto" hangingPunct="1">
              <a:spcBef>
                <a:spcPts val="0"/>
              </a:spcBef>
              <a:spcAft>
                <a:spcPts val="1001"/>
              </a:spcAft>
              <a:buFont typeface="Arial"/>
              <a:buChar char="•"/>
              <a:tabLst>
                <a:tab pos="171360" algn="l"/>
                <a:tab pos="628560" algn="l"/>
                <a:tab pos="1085759" algn="l"/>
                <a:tab pos="1542960" algn="l"/>
                <a:tab pos="2000160" algn="l"/>
                <a:tab pos="2457360" algn="l"/>
                <a:tab pos="2914560" algn="l"/>
                <a:tab pos="3371760" algn="l"/>
                <a:tab pos="3828959" algn="l"/>
                <a:tab pos="4286160" algn="l"/>
                <a:tab pos="4743360" algn="l"/>
                <a:tab pos="5200560" algn="l"/>
                <a:tab pos="5657760" algn="l"/>
                <a:tab pos="6114959" algn="l"/>
                <a:tab pos="6572160" algn="l"/>
                <a:tab pos="7029360" algn="l"/>
                <a:tab pos="7486560" algn="l"/>
                <a:tab pos="7943760" algn="l"/>
                <a:tab pos="8400960" algn="l"/>
                <a:tab pos="8858160" algn="l"/>
              </a:tabLst>
              <a:defRPr/>
            </a:pPr>
            <a:endParaRPr sz="1800" dirty="0">
              <a:latin typeface="Calibri" pitchFamily="34"/>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0C1075D-4CCA-4F98-8782-3F1D7739087E}"/>
              </a:ext>
            </a:extLst>
          </p:cNvPr>
          <p:cNvSpPr txBox="1">
            <a:spLocks noGrp="1"/>
          </p:cNvSpPr>
          <p:nvPr>
            <p:ph type="title"/>
          </p:nvPr>
        </p:nvSpPr>
        <p:spPr>
          <a:xfrm>
            <a:off x="685800" y="1014303"/>
            <a:ext cx="10133013" cy="646331"/>
          </a:xfrm>
        </p:spPr>
        <p:txBody>
          <a:bodyPr>
            <a:spAutoFit/>
          </a:bodyPr>
          <a:lstStyle/>
          <a:p>
            <a:pPr lvl="0"/>
            <a:r>
              <a:rPr lang="tr-TR" dirty="0"/>
              <a:t>							</a:t>
            </a:r>
            <a:r>
              <a:rPr lang="tr-TR" dirty="0">
                <a:solidFill>
                  <a:srgbClr val="FF0000"/>
                </a:solidFill>
                <a:highlight>
                  <a:srgbClr val="FFFF00"/>
                </a:highlight>
              </a:rPr>
              <a:t>Aspirin kullanımı</a:t>
            </a:r>
          </a:p>
        </p:txBody>
      </p:sp>
      <p:sp>
        <p:nvSpPr>
          <p:cNvPr id="3" name="Alt Başlık 2">
            <a:extLst>
              <a:ext uri="{FF2B5EF4-FFF2-40B4-BE49-F238E27FC236}">
                <a16:creationId xmlns:a16="http://schemas.microsoft.com/office/drawing/2014/main" xmlns="" id="{8BE18A72-0F28-40B5-888A-D8AA5438952B}"/>
              </a:ext>
            </a:extLst>
          </p:cNvPr>
          <p:cNvSpPr txBox="1">
            <a:spLocks noGrp="1"/>
          </p:cNvSpPr>
          <p:nvPr>
            <p:ph idx="1"/>
          </p:nvPr>
        </p:nvSpPr>
        <p:spPr>
          <a:xfrm>
            <a:off x="685800" y="945035"/>
            <a:ext cx="10133013" cy="6042680"/>
          </a:xfrm>
        </p:spPr>
        <p:txBody>
          <a:bodyPr anchor="ctr">
            <a:spAutoFit/>
          </a:bodyPr>
          <a:lstStyle/>
          <a:p>
            <a:pPr marL="0" indent="0" algn="ctr">
              <a:buClr>
                <a:srgbClr val="000000"/>
              </a:buClr>
              <a:buSzPct val="45000"/>
              <a:buNone/>
            </a:pPr>
            <a:endParaRPr lang="tr-TR" dirty="0">
              <a:solidFill>
                <a:srgbClr val="CCCCCC"/>
              </a:solidFill>
            </a:endParaRPr>
          </a:p>
          <a:p>
            <a:pPr marL="0" indent="0" algn="ctr">
              <a:buClr>
                <a:srgbClr val="000000"/>
              </a:buClr>
              <a:buSzPct val="45000"/>
              <a:buNone/>
            </a:pPr>
            <a:endParaRPr lang="tr-TR" b="1" dirty="0">
              <a:solidFill>
                <a:srgbClr val="CCCCCC"/>
              </a:solidFill>
              <a:latin typeface="Times New Roman" pitchFamily="18" charset="0"/>
              <a:cs typeface="Times New Roman" pitchFamily="18" charset="0"/>
            </a:endParaRPr>
          </a:p>
          <a:p>
            <a:pPr marL="0" indent="0" algn="ctr">
              <a:buClr>
                <a:srgbClr val="000000"/>
              </a:buClr>
              <a:buSzPct val="45000"/>
              <a:buNone/>
            </a:pPr>
            <a:r>
              <a:rPr lang="tr-TR" b="1" dirty="0" err="1" smtClean="0">
                <a:solidFill>
                  <a:srgbClr val="FF0000"/>
                </a:solidFill>
                <a:latin typeface="Times New Roman" pitchFamily="18" charset="0"/>
                <a:cs typeface="Times New Roman" pitchFamily="18" charset="0"/>
              </a:rPr>
              <a:t>Varnagy</a:t>
            </a:r>
            <a:r>
              <a:rPr lang="tr-TR" b="1" dirty="0" smtClean="0">
                <a:solidFill>
                  <a:srgbClr val="FF0000"/>
                </a:solidFill>
                <a:latin typeface="Times New Roman" pitchFamily="18" charset="0"/>
                <a:cs typeface="Times New Roman" pitchFamily="18" charset="0"/>
              </a:rPr>
              <a:t> et al., 2010 </a:t>
            </a:r>
            <a:r>
              <a:rPr lang="tr-TR" b="1" dirty="0" err="1" smtClean="0">
                <a:solidFill>
                  <a:srgbClr val="FF0000"/>
                </a:solidFill>
                <a:latin typeface="Times New Roman" pitchFamily="18" charset="0"/>
                <a:cs typeface="Times New Roman" pitchFamily="18" charset="0"/>
              </a:rPr>
              <a:t>Fertil</a:t>
            </a:r>
            <a:r>
              <a:rPr lang="tr-TR" b="1" dirty="0" smtClean="0">
                <a:solidFill>
                  <a:srgbClr val="FF0000"/>
                </a:solidFill>
                <a:latin typeface="Times New Roman" pitchFamily="18" charset="0"/>
                <a:cs typeface="Times New Roman" pitchFamily="18" charset="0"/>
              </a:rPr>
              <a:t> Steril</a:t>
            </a:r>
            <a:endParaRPr lang="tr-TR" b="1" dirty="0">
              <a:solidFill>
                <a:srgbClr val="FF0000"/>
              </a:solidFill>
              <a:latin typeface="Times New Roman" pitchFamily="18" charset="0"/>
              <a:cs typeface="Times New Roman" pitchFamily="18" charset="0"/>
            </a:endParaRPr>
          </a:p>
          <a:p>
            <a:pPr algn="ctr">
              <a:buClr>
                <a:srgbClr val="000000"/>
              </a:buClr>
              <a:buSzPct val="45000"/>
            </a:pPr>
            <a:r>
              <a:rPr lang="tr-TR" b="1" dirty="0">
                <a:solidFill>
                  <a:srgbClr val="FF0000"/>
                </a:solidFill>
                <a:latin typeface="Times New Roman" pitchFamily="18" charset="0"/>
                <a:cs typeface="Times New Roman" pitchFamily="18" charset="0"/>
              </a:rPr>
              <a:t>100 mg/ gün riskli gruba öneriyor</a:t>
            </a:r>
          </a:p>
          <a:p>
            <a:pPr algn="ctr">
              <a:buClr>
                <a:srgbClr val="000000"/>
              </a:buClr>
              <a:buSzPct val="45000"/>
            </a:pPr>
            <a:endParaRPr lang="tr-TR" dirty="0">
              <a:solidFill>
                <a:srgbClr val="FF0000"/>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a:p>
            <a:pPr algn="ctr">
              <a:buClr>
                <a:srgbClr val="000000"/>
              </a:buClr>
              <a:buSzPct val="45000"/>
            </a:pPr>
            <a:endParaRPr lang="tr-TR" dirty="0">
              <a:solidFill>
                <a:srgbClr val="CCCCCC"/>
              </a:solidFill>
            </a:endParaRPr>
          </a:p>
        </p:txBody>
      </p:sp>
      <p:pic>
        <p:nvPicPr>
          <p:cNvPr id="5" name="Resim 4" descr="işaret, metin, yol içeren bir resim&#10;&#10;Yüksek güvenilirlikle oluşturulmuş açıklama">
            <a:extLst>
              <a:ext uri="{FF2B5EF4-FFF2-40B4-BE49-F238E27FC236}">
                <a16:creationId xmlns:a16="http://schemas.microsoft.com/office/drawing/2014/main" xmlns="" id="{E6DF7ADC-63F5-48EF-BE78-FAE0750D2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612663"/>
            <a:ext cx="7505700" cy="3017782"/>
          </a:xfrm>
          <a:prstGeom prst="rect">
            <a:avLst/>
          </a:prstGeo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71451"/>
            <a:ext cx="7620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171451"/>
            <a:ext cx="4440238" cy="545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838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2453F1A6-AD78-48F7-932A-313A42861057}"/>
              </a:ext>
            </a:extLst>
          </p:cNvPr>
          <p:cNvSpPr txBox="1">
            <a:spLocks noGrp="1"/>
          </p:cNvSpPr>
          <p:nvPr>
            <p:ph type="title" idx="4294967295"/>
          </p:nvPr>
        </p:nvSpPr>
        <p:spPr/>
        <p:txBody>
          <a:bodyPr>
            <a:normAutofit fontScale="90000"/>
          </a:bodyPr>
          <a:lstStyle/>
          <a:p>
            <a:pPr lvl="0"/>
            <a:r>
              <a:rPr lang="tr-TR" dirty="0">
                <a:solidFill>
                  <a:srgbClr val="FF0000"/>
                </a:solidFill>
                <a:highlight>
                  <a:srgbClr val="FFFF00"/>
                </a:highlight>
              </a:rPr>
              <a:t>Aspirin </a:t>
            </a:r>
            <a:r>
              <a:rPr lang="tr-TR" dirty="0" err="1" smtClean="0">
                <a:solidFill>
                  <a:srgbClr val="FF0000"/>
                </a:solidFill>
                <a:highlight>
                  <a:srgbClr val="FFFF00"/>
                </a:highlight>
              </a:rPr>
              <a:t>kullanImI</a:t>
            </a:r>
            <a:r>
              <a:rPr lang="tr-TR" dirty="0"/>
              <a:t/>
            </a:r>
            <a:br>
              <a:rPr lang="tr-TR" dirty="0"/>
            </a:br>
            <a:r>
              <a:rPr lang="tr-TR" dirty="0"/>
              <a:t/>
            </a:r>
            <a:br>
              <a:rPr lang="tr-TR" dirty="0"/>
            </a:br>
            <a:endParaRPr lang="tr-TR" dirty="0"/>
          </a:p>
        </p:txBody>
      </p:sp>
      <p:sp>
        <p:nvSpPr>
          <p:cNvPr id="3" name="Metin Yer Tutucusu 2">
            <a:extLst>
              <a:ext uri="{FF2B5EF4-FFF2-40B4-BE49-F238E27FC236}">
                <a16:creationId xmlns:a16="http://schemas.microsoft.com/office/drawing/2014/main" xmlns="" id="{19B54447-688F-43FB-95D7-A55D6986296C}"/>
              </a:ext>
            </a:extLst>
          </p:cNvPr>
          <p:cNvSpPr txBox="1">
            <a:spLocks noGrp="1"/>
          </p:cNvSpPr>
          <p:nvPr>
            <p:ph type="body" idx="4294967295"/>
          </p:nvPr>
        </p:nvSpPr>
        <p:spPr/>
        <p:txBody>
          <a:bodyPr/>
          <a:lstStyle/>
          <a:p>
            <a:pPr lvl="0">
              <a:buClr>
                <a:srgbClr val="E6E6E6"/>
              </a:buClr>
              <a:buSzPct val="45000"/>
              <a:buFont typeface="StarSymbol"/>
              <a:buChar char="●"/>
            </a:pPr>
            <a:r>
              <a:rPr lang="tr-TR" dirty="0"/>
              <a:t>Bir çalışmada, hastalar  rutin olarak kullanılan IVF ilaçlarına ek olarak düşük doz aspirin ve </a:t>
            </a:r>
            <a:r>
              <a:rPr lang="tr-TR" dirty="0" err="1"/>
              <a:t>prednizolon</a:t>
            </a:r>
            <a:r>
              <a:rPr lang="tr-TR" dirty="0"/>
              <a:t> </a:t>
            </a:r>
          </a:p>
          <a:p>
            <a:pPr marL="0" lvl="0" indent="0">
              <a:buClr>
                <a:srgbClr val="E6E6E6"/>
              </a:buClr>
              <a:buSzPct val="45000"/>
              <a:buNone/>
            </a:pPr>
            <a:r>
              <a:rPr lang="tr-TR" dirty="0"/>
              <a:t>     (n = 97) almak veya hiçbir şey almamak (n =298)  için </a:t>
            </a:r>
            <a:r>
              <a:rPr lang="tr-TR" dirty="0" err="1"/>
              <a:t>randomize</a:t>
            </a:r>
            <a:r>
              <a:rPr lang="tr-TR" dirty="0"/>
              <a:t> edildi.</a:t>
            </a:r>
          </a:p>
          <a:p>
            <a:pPr>
              <a:buClr>
                <a:srgbClr val="E6E6E6"/>
              </a:buClr>
              <a:buSzPct val="45000"/>
            </a:pPr>
            <a:r>
              <a:rPr lang="tr-TR" dirty="0"/>
              <a:t>Tedavi kolunda </a:t>
            </a:r>
            <a:r>
              <a:rPr lang="tr-TR" dirty="0" err="1"/>
              <a:t>randomize</a:t>
            </a:r>
            <a:r>
              <a:rPr lang="tr-TR" dirty="0"/>
              <a:t> edilmiş olan hastalar  </a:t>
            </a:r>
            <a:r>
              <a:rPr lang="tr-TR" dirty="0" err="1"/>
              <a:t>stimulasyonun</a:t>
            </a:r>
            <a:r>
              <a:rPr lang="tr-TR" dirty="0"/>
              <a:t> ilk gününden itibaren gebelik testinin yapıldığı güne kadar günlük 100 mg aspirin  ve aynı zaman diliminde değişen dozlarda </a:t>
            </a:r>
            <a:r>
              <a:rPr lang="tr-TR" dirty="0" err="1"/>
              <a:t>prednizolon</a:t>
            </a:r>
            <a:r>
              <a:rPr lang="tr-TR" dirty="0"/>
              <a:t> (10 mg ila 30 mg) tedavisi aldı.</a:t>
            </a:r>
          </a:p>
          <a:p>
            <a:pPr lvl="0">
              <a:buClr>
                <a:srgbClr val="E6E6E6"/>
              </a:buClr>
              <a:buSzPct val="45000"/>
              <a:buFont typeface="StarSymbol"/>
              <a:buChar char="●"/>
            </a:pPr>
            <a:r>
              <a:rPr lang="tr-TR" dirty="0"/>
              <a:t>Aspirin ve </a:t>
            </a:r>
            <a:r>
              <a:rPr lang="tr-TR" dirty="0" err="1"/>
              <a:t>prednizolon</a:t>
            </a:r>
            <a:r>
              <a:rPr lang="tr-TR" dirty="0"/>
              <a:t> kombinasyonu alan hastalardan  daha fazla sayıda oosit elde edildi, ancak şiddetli OHSS </a:t>
            </a:r>
            <a:r>
              <a:rPr lang="tr-TR" dirty="0" err="1"/>
              <a:t>insidansı</a:t>
            </a:r>
            <a:r>
              <a:rPr lang="tr-TR" dirty="0"/>
              <a:t> daha düşük bulundu (% 1.7 </a:t>
            </a:r>
            <a:r>
              <a:rPr lang="tr-TR" dirty="0" err="1"/>
              <a:t>vs</a:t>
            </a:r>
            <a:r>
              <a:rPr lang="tr-TR" dirty="0"/>
              <a:t>% 6.5</a:t>
            </a:r>
            <a:r>
              <a:rPr lang="tr-TR" dirty="0" smtClean="0"/>
              <a:t>)</a:t>
            </a:r>
          </a:p>
          <a:p>
            <a:pPr lvl="0">
              <a:buClr>
                <a:srgbClr val="E6E6E6"/>
              </a:buClr>
              <a:buSzPct val="45000"/>
              <a:buFont typeface="StarSymbol"/>
              <a:buChar char="●"/>
            </a:pPr>
            <a:r>
              <a:rPr lang="tr-TR" dirty="0" err="1" smtClean="0">
                <a:solidFill>
                  <a:schemeClr val="accent1"/>
                </a:solidFill>
              </a:rPr>
              <a:t>Low-dose</a:t>
            </a:r>
            <a:r>
              <a:rPr lang="tr-TR" dirty="0" smtClean="0">
                <a:solidFill>
                  <a:schemeClr val="accent1"/>
                </a:solidFill>
              </a:rPr>
              <a:t> </a:t>
            </a:r>
            <a:r>
              <a:rPr lang="tr-TR" dirty="0" err="1" smtClean="0">
                <a:solidFill>
                  <a:schemeClr val="accent1"/>
                </a:solidFill>
              </a:rPr>
              <a:t>acetylsalicylic</a:t>
            </a:r>
            <a:r>
              <a:rPr lang="tr-TR" dirty="0" smtClean="0">
                <a:solidFill>
                  <a:schemeClr val="accent1"/>
                </a:solidFill>
              </a:rPr>
              <a:t> </a:t>
            </a:r>
            <a:r>
              <a:rPr lang="tr-TR" dirty="0" err="1" smtClean="0">
                <a:solidFill>
                  <a:schemeClr val="accent1"/>
                </a:solidFill>
              </a:rPr>
              <a:t>acid</a:t>
            </a:r>
            <a:r>
              <a:rPr lang="tr-TR" dirty="0" smtClean="0">
                <a:solidFill>
                  <a:schemeClr val="accent1"/>
                </a:solidFill>
              </a:rPr>
              <a:t> </a:t>
            </a:r>
            <a:r>
              <a:rPr lang="tr-TR" dirty="0" err="1" smtClean="0">
                <a:solidFill>
                  <a:schemeClr val="accent1"/>
                </a:solidFill>
              </a:rPr>
              <a:t>plus</a:t>
            </a:r>
            <a:r>
              <a:rPr lang="tr-TR" dirty="0" smtClean="0">
                <a:solidFill>
                  <a:schemeClr val="accent1"/>
                </a:solidFill>
              </a:rPr>
              <a:t> </a:t>
            </a:r>
            <a:r>
              <a:rPr lang="tr-TR" dirty="0" err="1" smtClean="0">
                <a:solidFill>
                  <a:schemeClr val="accent1"/>
                </a:solidFill>
              </a:rPr>
              <a:t>prednisolone</a:t>
            </a:r>
            <a:r>
              <a:rPr lang="tr-TR" dirty="0" smtClean="0">
                <a:solidFill>
                  <a:schemeClr val="accent1"/>
                </a:solidFill>
              </a:rPr>
              <a:t> as an </a:t>
            </a:r>
            <a:r>
              <a:rPr lang="tr-TR" dirty="0" err="1" smtClean="0">
                <a:solidFill>
                  <a:schemeClr val="accent1"/>
                </a:solidFill>
              </a:rPr>
              <a:t>adjuvant</a:t>
            </a:r>
            <a:r>
              <a:rPr lang="tr-TR" dirty="0" smtClean="0">
                <a:solidFill>
                  <a:schemeClr val="accent1"/>
                </a:solidFill>
              </a:rPr>
              <a:t> </a:t>
            </a:r>
            <a:r>
              <a:rPr lang="tr-TR" dirty="0" err="1" smtClean="0">
                <a:solidFill>
                  <a:schemeClr val="accent1"/>
                </a:solidFill>
              </a:rPr>
              <a:t>treatment</a:t>
            </a:r>
            <a:r>
              <a:rPr lang="tr-TR" dirty="0" smtClean="0">
                <a:solidFill>
                  <a:schemeClr val="accent1"/>
                </a:solidFill>
              </a:rPr>
              <a:t> in IVF: a </a:t>
            </a:r>
            <a:r>
              <a:rPr lang="tr-TR" dirty="0" err="1" smtClean="0">
                <a:solidFill>
                  <a:schemeClr val="accent1"/>
                </a:solidFill>
              </a:rPr>
              <a:t>prospective</a:t>
            </a:r>
            <a:r>
              <a:rPr lang="tr-TR" dirty="0" smtClean="0">
                <a:solidFill>
                  <a:schemeClr val="accent1"/>
                </a:solidFill>
              </a:rPr>
              <a:t>, </a:t>
            </a:r>
            <a:r>
              <a:rPr lang="tr-TR" dirty="0" err="1" smtClean="0">
                <a:solidFill>
                  <a:schemeClr val="accent1"/>
                </a:solidFill>
              </a:rPr>
              <a:t>randomized</a:t>
            </a:r>
            <a:r>
              <a:rPr lang="tr-TR" dirty="0" smtClean="0">
                <a:solidFill>
                  <a:schemeClr val="accent1"/>
                </a:solidFill>
              </a:rPr>
              <a:t> </a:t>
            </a:r>
            <a:r>
              <a:rPr lang="tr-TR" dirty="0" err="1" smtClean="0">
                <a:solidFill>
                  <a:schemeClr val="accent1"/>
                </a:solidFill>
              </a:rPr>
              <a:t>study</a:t>
            </a:r>
            <a:r>
              <a:rPr lang="tr-TR" dirty="0" smtClean="0">
                <a:solidFill>
                  <a:schemeClr val="accent1"/>
                </a:solidFill>
              </a:rPr>
              <a:t>. </a:t>
            </a:r>
            <a:r>
              <a:rPr lang="tr-TR" dirty="0" err="1" smtClean="0">
                <a:solidFill>
                  <a:schemeClr val="accent1"/>
                </a:solidFill>
              </a:rPr>
              <a:t>Fertil</a:t>
            </a:r>
            <a:r>
              <a:rPr lang="tr-TR" dirty="0" smtClean="0">
                <a:solidFill>
                  <a:schemeClr val="accent1"/>
                </a:solidFill>
              </a:rPr>
              <a:t> Steril 2008 </a:t>
            </a:r>
            <a:endParaRPr lang="tr-TR" dirty="0">
              <a:solidFill>
                <a:schemeClr val="accent1"/>
              </a:solidFill>
            </a:endParaRPr>
          </a:p>
        </p:txBody>
      </p:sp>
      <p:pic>
        <p:nvPicPr>
          <p:cNvPr id="5" name="Resim 4" descr="metin içeren bir resim&#10;&#10;Çok yüksek güvenilirlikle oluşturulmuş açıklama">
            <a:extLst>
              <a:ext uri="{FF2B5EF4-FFF2-40B4-BE49-F238E27FC236}">
                <a16:creationId xmlns:a16="http://schemas.microsoft.com/office/drawing/2014/main" xmlns="" id="{D5CB6FF8-6061-404A-A016-B340B2D1F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159" y="474591"/>
            <a:ext cx="6862046" cy="5908818"/>
          </a:xfrm>
          <a:prstGeom prst="rect">
            <a:avLst/>
          </a:prstGeom>
          <a:noFill/>
          <a:ln w="28575">
            <a:solidFill>
              <a:srgbClr val="FF0000"/>
            </a:solidFill>
          </a:ln>
        </p:spPr>
      </p:pic>
      <p:sp>
        <p:nvSpPr>
          <p:cNvPr id="6" name="Oval 5">
            <a:extLst>
              <a:ext uri="{FF2B5EF4-FFF2-40B4-BE49-F238E27FC236}">
                <a16:creationId xmlns:a16="http://schemas.microsoft.com/office/drawing/2014/main" xmlns="" id="{231B82BB-B794-443E-8519-8C3C97572A39}"/>
              </a:ext>
            </a:extLst>
          </p:cNvPr>
          <p:cNvSpPr/>
          <p:nvPr/>
        </p:nvSpPr>
        <p:spPr>
          <a:xfrm>
            <a:off x="6958582" y="5657462"/>
            <a:ext cx="774441" cy="343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xmlns="" id="{D385E4D0-4C07-47B9-88D2-F35EEFED93D2}"/>
              </a:ext>
            </a:extLst>
          </p:cNvPr>
          <p:cNvSpPr/>
          <p:nvPr/>
        </p:nvSpPr>
        <p:spPr>
          <a:xfrm>
            <a:off x="7824838" y="5657462"/>
            <a:ext cx="858416" cy="343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823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AC41E52B-4DA3-4861-8265-D3A1423C7FD7}"/>
              </a:ext>
            </a:extLst>
          </p:cNvPr>
          <p:cNvSpPr>
            <a:spLocks noGrp="1"/>
          </p:cNvSpPr>
          <p:nvPr>
            <p:ph type="title"/>
          </p:nvPr>
        </p:nvSpPr>
        <p:spPr/>
        <p:txBody>
          <a:bodyPr/>
          <a:lstStyle/>
          <a:p>
            <a:r>
              <a:rPr lang="tr-TR" dirty="0">
                <a:solidFill>
                  <a:srgbClr val="FF0000"/>
                </a:solidFill>
                <a:highlight>
                  <a:srgbClr val="FFFF00"/>
                </a:highlight>
              </a:rPr>
              <a:t>METFORMİN KULANIMI</a:t>
            </a:r>
          </a:p>
        </p:txBody>
      </p:sp>
      <p:sp>
        <p:nvSpPr>
          <p:cNvPr id="3" name="İçerik Yer Tutucusu 2">
            <a:extLst>
              <a:ext uri="{FF2B5EF4-FFF2-40B4-BE49-F238E27FC236}">
                <a16:creationId xmlns:a16="http://schemas.microsoft.com/office/drawing/2014/main" xmlns="" id="{86385864-B822-4D0F-A2BF-72A47EBE878B}"/>
              </a:ext>
            </a:extLst>
          </p:cNvPr>
          <p:cNvSpPr>
            <a:spLocks noGrp="1"/>
          </p:cNvSpPr>
          <p:nvPr>
            <p:ph idx="1"/>
          </p:nvPr>
        </p:nvSpPr>
        <p:spPr/>
        <p:txBody>
          <a:bodyPr/>
          <a:lstStyle/>
          <a:p>
            <a:r>
              <a:rPr lang="tr-TR" dirty="0"/>
              <a:t>VEGF ‘ün OHSS </a:t>
            </a:r>
            <a:r>
              <a:rPr lang="tr-TR" dirty="0" err="1"/>
              <a:t>patogenezindeki</a:t>
            </a:r>
            <a:r>
              <a:rPr lang="tr-TR" dirty="0"/>
              <a:t> kilit rolü bilinmektedir</a:t>
            </a:r>
          </a:p>
          <a:p>
            <a:r>
              <a:rPr lang="tr-TR" dirty="0"/>
              <a:t>İnsülin VEGF ekspresyonu ve salınımını arttırmaktadır.</a:t>
            </a:r>
          </a:p>
          <a:p>
            <a:r>
              <a:rPr lang="tr-TR" dirty="0"/>
              <a:t>Androjenlerin erken </a:t>
            </a:r>
            <a:r>
              <a:rPr lang="tr-TR" dirty="0" err="1"/>
              <a:t>foliküler</a:t>
            </a:r>
            <a:r>
              <a:rPr lang="tr-TR" dirty="0"/>
              <a:t> büyümeye yol açarak </a:t>
            </a:r>
            <a:r>
              <a:rPr lang="tr-TR" dirty="0" err="1"/>
              <a:t>gonadotropin</a:t>
            </a:r>
            <a:r>
              <a:rPr lang="tr-TR" dirty="0"/>
              <a:t> </a:t>
            </a:r>
            <a:r>
              <a:rPr lang="tr-TR" dirty="0" err="1"/>
              <a:t>stimülasyonuna</a:t>
            </a:r>
            <a:r>
              <a:rPr lang="tr-TR" dirty="0"/>
              <a:t> </a:t>
            </a:r>
            <a:r>
              <a:rPr lang="tr-TR" dirty="0" err="1"/>
              <a:t>over</a:t>
            </a:r>
            <a:r>
              <a:rPr lang="tr-TR" dirty="0"/>
              <a:t> cevabını arttırdığı bilinen bir  kavramdır.</a:t>
            </a:r>
          </a:p>
          <a:p>
            <a:r>
              <a:rPr lang="tr-TR" dirty="0" err="1"/>
              <a:t>İntraovarian</a:t>
            </a:r>
            <a:r>
              <a:rPr lang="tr-TR" dirty="0"/>
              <a:t> </a:t>
            </a:r>
            <a:r>
              <a:rPr lang="tr-TR" dirty="0" err="1"/>
              <a:t>hiperandrojenizmin</a:t>
            </a:r>
            <a:r>
              <a:rPr lang="tr-TR" dirty="0"/>
              <a:t> oluşturduğu bu durumdan yola çıkılarak geliştirilen teoriye göre, METFORMİN , </a:t>
            </a:r>
            <a:r>
              <a:rPr lang="tr-TR" dirty="0" err="1"/>
              <a:t>non-periovulatuar</a:t>
            </a:r>
            <a:r>
              <a:rPr lang="tr-TR" dirty="0"/>
              <a:t> </a:t>
            </a:r>
            <a:r>
              <a:rPr lang="tr-TR" dirty="0" err="1"/>
              <a:t>folikül</a:t>
            </a:r>
            <a:r>
              <a:rPr lang="tr-TR" dirty="0"/>
              <a:t> sayısını azaltarak E2 seviyelerini düşürecek, buna bağlı olarak </a:t>
            </a:r>
            <a:r>
              <a:rPr lang="tr-TR" dirty="0" err="1"/>
              <a:t>ovarian</a:t>
            </a:r>
            <a:r>
              <a:rPr lang="tr-TR" dirty="0"/>
              <a:t> yanıtı etkileyecektir.</a:t>
            </a:r>
          </a:p>
          <a:p>
            <a:r>
              <a:rPr lang="tr-TR" dirty="0"/>
              <a:t>Bazı yayınlar da </a:t>
            </a:r>
            <a:r>
              <a:rPr lang="tr-TR" dirty="0" err="1"/>
              <a:t>non-obes</a:t>
            </a:r>
            <a:r>
              <a:rPr lang="tr-TR" dirty="0"/>
              <a:t>, </a:t>
            </a:r>
            <a:r>
              <a:rPr lang="tr-TR" dirty="0" err="1"/>
              <a:t>non</a:t>
            </a:r>
            <a:r>
              <a:rPr lang="tr-TR" dirty="0"/>
              <a:t> PCOS hastalarda </a:t>
            </a:r>
            <a:r>
              <a:rPr lang="tr-TR" dirty="0" err="1"/>
              <a:t>metforminin</a:t>
            </a:r>
            <a:r>
              <a:rPr lang="tr-TR" dirty="0"/>
              <a:t> OHSS riskini azaltmadığı yönünde….</a:t>
            </a:r>
          </a:p>
        </p:txBody>
      </p:sp>
    </p:spTree>
    <p:extLst>
      <p:ext uri="{BB962C8B-B14F-4D97-AF65-F5344CB8AC3E}">
        <p14:creationId xmlns:p14="http://schemas.microsoft.com/office/powerpoint/2010/main" val="998721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5024369-BD59-4F2B-A46C-781BED55DC05}"/>
              </a:ext>
            </a:extLst>
          </p:cNvPr>
          <p:cNvSpPr>
            <a:spLocks noGrp="1"/>
          </p:cNvSpPr>
          <p:nvPr>
            <p:ph type="title"/>
          </p:nvPr>
        </p:nvSpPr>
        <p:spPr>
          <a:xfrm>
            <a:off x="685799" y="480324"/>
            <a:ext cx="10133013" cy="1455738"/>
          </a:xfrm>
        </p:spPr>
        <p:txBody>
          <a:bodyPr/>
          <a:lstStyle/>
          <a:p>
            <a:r>
              <a:rPr lang="tr-TR" dirty="0">
                <a:solidFill>
                  <a:srgbClr val="FF0000"/>
                </a:solidFill>
                <a:highlight>
                  <a:srgbClr val="FFFF00"/>
                </a:highlight>
              </a:rPr>
              <a:t>METFORMİN KULLANIMI</a:t>
            </a:r>
          </a:p>
        </p:txBody>
      </p:sp>
      <p:sp>
        <p:nvSpPr>
          <p:cNvPr id="3" name="İçerik Yer Tutucusu 2">
            <a:extLst>
              <a:ext uri="{FF2B5EF4-FFF2-40B4-BE49-F238E27FC236}">
                <a16:creationId xmlns:a16="http://schemas.microsoft.com/office/drawing/2014/main" xmlns="" id="{316710AE-31DE-4D69-AAE7-5BBF391959F7}"/>
              </a:ext>
            </a:extLst>
          </p:cNvPr>
          <p:cNvSpPr>
            <a:spLocks noGrp="1"/>
          </p:cNvSpPr>
          <p:nvPr>
            <p:ph idx="1"/>
          </p:nvPr>
        </p:nvSpPr>
        <p:spPr/>
        <p:txBody>
          <a:bodyPr/>
          <a:lstStyle/>
          <a:p>
            <a:r>
              <a:rPr lang="tr-TR" dirty="0"/>
              <a:t>Çalışmalar IVF PCOS hastalarının </a:t>
            </a:r>
            <a:r>
              <a:rPr lang="tr-TR" dirty="0" err="1"/>
              <a:t>ovarian</a:t>
            </a:r>
            <a:r>
              <a:rPr lang="tr-TR" dirty="0"/>
              <a:t> </a:t>
            </a:r>
            <a:r>
              <a:rPr lang="tr-TR" dirty="0" err="1"/>
              <a:t>stimulasyon</a:t>
            </a:r>
            <a:r>
              <a:rPr lang="tr-TR" dirty="0"/>
              <a:t> süreleri boyunca günde 3 defa 500 mg ya da 2 defa 850 mg </a:t>
            </a:r>
            <a:r>
              <a:rPr lang="tr-TR" dirty="0" err="1"/>
              <a:t>metformin</a:t>
            </a:r>
            <a:r>
              <a:rPr lang="tr-TR" dirty="0"/>
              <a:t> kullanımının yüksek riskli hastalarda OHSS gelişimi riskini azaltıp azaltmayacağı konusunu ele almıştır. </a:t>
            </a:r>
          </a:p>
          <a:p>
            <a:r>
              <a:rPr lang="tr-TR" dirty="0"/>
              <a:t>2006 da yapılan ilk RCT gösterdi ki </a:t>
            </a:r>
            <a:r>
              <a:rPr lang="tr-TR" dirty="0" err="1"/>
              <a:t>GnRH</a:t>
            </a:r>
            <a:r>
              <a:rPr lang="tr-TR" dirty="0"/>
              <a:t> protokollerinde </a:t>
            </a:r>
            <a:r>
              <a:rPr lang="tr-TR" dirty="0" err="1"/>
              <a:t>down</a:t>
            </a:r>
            <a:r>
              <a:rPr lang="tr-TR" dirty="0"/>
              <a:t> regülasyonun başlangıcından oosit toplanmasına kadarki süreçte kullanılan </a:t>
            </a:r>
            <a:r>
              <a:rPr lang="tr-TR" dirty="0" err="1"/>
              <a:t>Metformin</a:t>
            </a:r>
            <a:r>
              <a:rPr lang="tr-TR" dirty="0"/>
              <a:t> PCOS </a:t>
            </a:r>
            <a:r>
              <a:rPr lang="tr-TR" dirty="0" err="1"/>
              <a:t>lu</a:t>
            </a:r>
            <a:r>
              <a:rPr lang="tr-TR" dirty="0"/>
              <a:t> hastalardaki OHSS </a:t>
            </a:r>
            <a:r>
              <a:rPr lang="tr-TR" dirty="0" err="1"/>
              <a:t>insidansını</a:t>
            </a:r>
            <a:r>
              <a:rPr lang="tr-TR" dirty="0"/>
              <a:t> azaltmaktadır.( % 3.8 </a:t>
            </a:r>
            <a:r>
              <a:rPr lang="tr-TR" dirty="0" err="1"/>
              <a:t>vs</a:t>
            </a:r>
            <a:r>
              <a:rPr lang="tr-TR" dirty="0"/>
              <a:t> % 20.4    PI=0.023 )</a:t>
            </a:r>
          </a:p>
        </p:txBody>
      </p:sp>
      <p:pic>
        <p:nvPicPr>
          <p:cNvPr id="5" name="Resim 4" descr="ekran görüntüsü içeren bir resim&#10;&#10;Çok yüksek güvenilirlikle oluşturulmuş açıklama">
            <a:extLst>
              <a:ext uri="{FF2B5EF4-FFF2-40B4-BE49-F238E27FC236}">
                <a16:creationId xmlns:a16="http://schemas.microsoft.com/office/drawing/2014/main" xmlns="" id="{BCD8A346-F2B6-4C80-81A5-719E0ABF8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497" y="531682"/>
            <a:ext cx="6858594" cy="5524979"/>
          </a:xfrm>
          <a:prstGeom prst="rect">
            <a:avLst/>
          </a:prstGeom>
        </p:spPr>
      </p:pic>
      <p:pic>
        <p:nvPicPr>
          <p:cNvPr id="7" name="Resim 6" descr="ekran görüntüsü içeren bir resim&#10;&#10;Çok yüksek güvenilirlikle oluşturulmuş açıklama">
            <a:extLst>
              <a:ext uri="{FF2B5EF4-FFF2-40B4-BE49-F238E27FC236}">
                <a16:creationId xmlns:a16="http://schemas.microsoft.com/office/drawing/2014/main" xmlns="" id="{0F40487F-4B66-4BCB-95E2-23485E02F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086" y="1847039"/>
            <a:ext cx="8727267" cy="4260980"/>
          </a:xfrm>
          <a:prstGeom prst="rect">
            <a:avLst/>
          </a:prstGeom>
        </p:spPr>
      </p:pic>
      <p:sp>
        <p:nvSpPr>
          <p:cNvPr id="8" name="Oval 7">
            <a:extLst>
              <a:ext uri="{FF2B5EF4-FFF2-40B4-BE49-F238E27FC236}">
                <a16:creationId xmlns:a16="http://schemas.microsoft.com/office/drawing/2014/main" xmlns="" id="{755311DE-3EBF-4900-AFB1-C11DB869811F}"/>
              </a:ext>
            </a:extLst>
          </p:cNvPr>
          <p:cNvSpPr/>
          <p:nvPr/>
        </p:nvSpPr>
        <p:spPr>
          <a:xfrm>
            <a:off x="7060181" y="5523722"/>
            <a:ext cx="410547" cy="2674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xmlns="" id="{4A644D06-C7E4-4B2E-B901-DAF681E56BE1}"/>
              </a:ext>
            </a:extLst>
          </p:cNvPr>
          <p:cNvSpPr/>
          <p:nvPr/>
        </p:nvSpPr>
        <p:spPr>
          <a:xfrm>
            <a:off x="8500189" y="5523721"/>
            <a:ext cx="335902" cy="2799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888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49202" y="1678976"/>
            <a:ext cx="8229627" cy="4526148"/>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850900" y="215873"/>
            <a:ext cx="8164637" cy="4682909"/>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850900" y="4898782"/>
            <a:ext cx="8164637" cy="1469635"/>
          </a:xfrm>
          <a:prstGeom prst="rect">
            <a:avLst/>
          </a:prstGeom>
          <a:noFill/>
          <a:ln>
            <a:noFill/>
          </a:ln>
        </p:spPr>
      </p:pic>
    </p:spTree>
    <p:extLst>
      <p:ext uri="{BB962C8B-B14F-4D97-AF65-F5344CB8AC3E}">
        <p14:creationId xmlns:p14="http://schemas.microsoft.com/office/powerpoint/2010/main" val="109444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CCAD67B-3781-46B1-A7C8-FDEB26E68948}"/>
              </a:ext>
            </a:extLst>
          </p:cNvPr>
          <p:cNvSpPr>
            <a:spLocks noGrp="1"/>
          </p:cNvSpPr>
          <p:nvPr>
            <p:ph type="title"/>
          </p:nvPr>
        </p:nvSpPr>
        <p:spPr>
          <a:xfrm>
            <a:off x="685800" y="434899"/>
            <a:ext cx="10133013" cy="2690851"/>
          </a:xfrm>
        </p:spPr>
        <p:txBody>
          <a:bodyPr>
            <a:normAutofit fontScale="90000"/>
          </a:bodyPr>
          <a:lstStyle/>
          <a:p>
            <a:pPr>
              <a:lnSpc>
                <a:spcPct val="150000"/>
              </a:lnSpc>
            </a:pPr>
            <a:r>
              <a:rPr lang="tr-TR" sz="2000" dirty="0"/>
              <a:t>			</a:t>
            </a:r>
            <a:r>
              <a:rPr lang="tr-TR" sz="3100" dirty="0">
                <a:latin typeface="Times New Roman" pitchFamily="18" charset="0"/>
                <a:cs typeface="Times New Roman" pitchFamily="18" charset="0"/>
              </a:rPr>
              <a:t>	</a:t>
            </a:r>
            <a:r>
              <a:rPr lang="tr-TR" sz="3100" b="1" dirty="0" err="1">
                <a:solidFill>
                  <a:srgbClr val="FF0000"/>
                </a:solidFill>
                <a:highlight>
                  <a:srgbClr val="FFFF00"/>
                </a:highlight>
                <a:latin typeface="Times New Roman" pitchFamily="18" charset="0"/>
                <a:cs typeface="Times New Roman" pitchFamily="18" charset="0"/>
              </a:rPr>
              <a:t>Ohss</a:t>
            </a:r>
            <a:r>
              <a:rPr lang="tr-TR" sz="3100" b="1" dirty="0">
                <a:solidFill>
                  <a:srgbClr val="FF0000"/>
                </a:solidFill>
                <a:highlight>
                  <a:srgbClr val="FFFF00"/>
                </a:highlight>
                <a:latin typeface="Times New Roman" pitchFamily="18" charset="0"/>
                <a:cs typeface="Times New Roman" pitchFamily="18" charset="0"/>
              </a:rPr>
              <a:t> önlemede </a:t>
            </a:r>
            <a:r>
              <a:rPr lang="tr-TR" sz="3100" b="1" dirty="0" err="1">
                <a:solidFill>
                  <a:srgbClr val="FF0000"/>
                </a:solidFill>
                <a:highlight>
                  <a:srgbClr val="FFFF00"/>
                </a:highlight>
                <a:latin typeface="Times New Roman" pitchFamily="18" charset="0"/>
                <a:cs typeface="Times New Roman" pitchFamily="18" charset="0"/>
              </a:rPr>
              <a:t>metformin</a:t>
            </a:r>
            <a:r>
              <a:rPr lang="tr-TR" sz="3100" b="1" dirty="0">
                <a:solidFill>
                  <a:srgbClr val="FF0000"/>
                </a:solidFill>
                <a:highlight>
                  <a:srgbClr val="FFFF00"/>
                </a:highlight>
                <a:latin typeface="Times New Roman" pitchFamily="18" charset="0"/>
                <a:cs typeface="Times New Roman" pitchFamily="18" charset="0"/>
              </a:rPr>
              <a:t> </a:t>
            </a:r>
            <a:r>
              <a:rPr lang="tr-TR" sz="3100" b="1" dirty="0" err="1" smtClean="0">
                <a:solidFill>
                  <a:srgbClr val="FF0000"/>
                </a:solidFill>
                <a:highlight>
                  <a:srgbClr val="FFFF00"/>
                </a:highlight>
                <a:latin typeface="Times New Roman" pitchFamily="18" charset="0"/>
                <a:cs typeface="Times New Roman" pitchFamily="18" charset="0"/>
              </a:rPr>
              <a:t>kullanImI</a:t>
            </a:r>
            <a:r>
              <a:rPr lang="tr-TR" sz="2000" dirty="0"/>
              <a:t/>
            </a:r>
            <a:br>
              <a:rPr lang="tr-TR" sz="2000" dirty="0"/>
            </a:br>
            <a:r>
              <a:rPr lang="tr-TR" sz="2000" dirty="0"/>
              <a:t/>
            </a:r>
            <a:br>
              <a:rPr lang="tr-TR" sz="2000" dirty="0"/>
            </a:br>
            <a:r>
              <a:rPr lang="tr-TR" sz="2000" dirty="0"/>
              <a:t>					</a:t>
            </a:r>
            <a:r>
              <a:rPr lang="tr-TR" sz="2000" b="1" dirty="0">
                <a:solidFill>
                  <a:srgbClr val="FF0000"/>
                </a:solidFill>
              </a:rPr>
              <a:t>Gebelik </a:t>
            </a:r>
            <a:r>
              <a:rPr lang="tr-TR" sz="2000" b="1" dirty="0" err="1" smtClean="0">
                <a:solidFill>
                  <a:srgbClr val="FF0000"/>
                </a:solidFill>
              </a:rPr>
              <a:t>oranlarIna</a:t>
            </a:r>
            <a:r>
              <a:rPr lang="tr-TR" sz="2000" b="1" dirty="0" smtClean="0">
                <a:solidFill>
                  <a:srgbClr val="FF0000"/>
                </a:solidFill>
              </a:rPr>
              <a:t> </a:t>
            </a:r>
            <a:r>
              <a:rPr lang="tr-TR" sz="2000" b="1" dirty="0">
                <a:solidFill>
                  <a:srgbClr val="FF0000"/>
                </a:solidFill>
              </a:rPr>
              <a:t>etkisi yok </a:t>
            </a:r>
            <a:br>
              <a:rPr lang="tr-TR" sz="2000" b="1" dirty="0">
                <a:solidFill>
                  <a:srgbClr val="FF0000"/>
                </a:solidFill>
              </a:rPr>
            </a:br>
            <a:r>
              <a:rPr lang="tr-TR" sz="2000" b="1" dirty="0">
                <a:solidFill>
                  <a:srgbClr val="FF0000"/>
                </a:solidFill>
              </a:rPr>
              <a:t>					</a:t>
            </a:r>
            <a:r>
              <a:rPr lang="tr-TR" sz="2000" b="1" dirty="0" err="1" smtClean="0">
                <a:solidFill>
                  <a:srgbClr val="FF0000"/>
                </a:solidFill>
              </a:rPr>
              <a:t>CanLI</a:t>
            </a:r>
            <a:r>
              <a:rPr lang="tr-TR" sz="2000" b="1" dirty="0" smtClean="0">
                <a:solidFill>
                  <a:srgbClr val="FF0000"/>
                </a:solidFill>
              </a:rPr>
              <a:t> </a:t>
            </a:r>
            <a:r>
              <a:rPr lang="tr-TR" sz="2000" b="1" dirty="0">
                <a:solidFill>
                  <a:srgbClr val="FF0000"/>
                </a:solidFill>
              </a:rPr>
              <a:t>doğum </a:t>
            </a:r>
            <a:r>
              <a:rPr lang="tr-TR" sz="2000" b="1" dirty="0" err="1" smtClean="0">
                <a:solidFill>
                  <a:srgbClr val="FF0000"/>
                </a:solidFill>
              </a:rPr>
              <a:t>oranlarIna</a:t>
            </a:r>
            <a:r>
              <a:rPr lang="tr-TR" sz="2000" b="1" dirty="0" smtClean="0">
                <a:solidFill>
                  <a:srgbClr val="FF0000"/>
                </a:solidFill>
              </a:rPr>
              <a:t> </a:t>
            </a:r>
            <a:r>
              <a:rPr lang="tr-TR" sz="2000" b="1" dirty="0">
                <a:solidFill>
                  <a:srgbClr val="FF0000"/>
                </a:solidFill>
              </a:rPr>
              <a:t>etkisi yok </a:t>
            </a:r>
            <a:br>
              <a:rPr lang="tr-TR" sz="2000" b="1" dirty="0">
                <a:solidFill>
                  <a:srgbClr val="FF0000"/>
                </a:solidFill>
              </a:rPr>
            </a:br>
            <a:r>
              <a:rPr lang="tr-TR" sz="2000" b="1" dirty="0">
                <a:solidFill>
                  <a:srgbClr val="FF0000"/>
                </a:solidFill>
              </a:rPr>
              <a:t>					PCOS ta OHSS </a:t>
            </a:r>
            <a:r>
              <a:rPr lang="tr-TR" sz="2000" b="1" dirty="0" err="1" smtClean="0">
                <a:solidFill>
                  <a:srgbClr val="FF0000"/>
                </a:solidFill>
              </a:rPr>
              <a:t>insidansInI</a:t>
            </a:r>
            <a:r>
              <a:rPr lang="tr-TR" sz="2000" b="1" dirty="0" smtClean="0">
                <a:solidFill>
                  <a:srgbClr val="FF0000"/>
                </a:solidFill>
              </a:rPr>
              <a:t> </a:t>
            </a:r>
            <a:r>
              <a:rPr lang="tr-TR" sz="2000" b="1" dirty="0" err="1" smtClean="0">
                <a:solidFill>
                  <a:srgbClr val="FF0000"/>
                </a:solidFill>
              </a:rPr>
              <a:t>azaltIyor</a:t>
            </a:r>
            <a:r>
              <a:rPr lang="tr-TR" sz="2000" b="1" dirty="0" smtClean="0">
                <a:solidFill>
                  <a:srgbClr val="FF0000"/>
                </a:solidFill>
              </a:rPr>
              <a:t> </a:t>
            </a:r>
            <a:r>
              <a:rPr lang="tr-TR" sz="2000" b="1" dirty="0">
                <a:solidFill>
                  <a:srgbClr val="FF0000"/>
                </a:solidFill>
              </a:rPr>
              <a:t/>
            </a:r>
            <a:br>
              <a:rPr lang="tr-TR" sz="2000" b="1" dirty="0">
                <a:solidFill>
                  <a:srgbClr val="FF0000"/>
                </a:solidFill>
              </a:rPr>
            </a:br>
            <a:endParaRPr lang="tr-TR" b="1" dirty="0">
              <a:solidFill>
                <a:srgbClr val="FF0000"/>
              </a:solidFill>
            </a:endParaRPr>
          </a:p>
        </p:txBody>
      </p:sp>
      <p:sp>
        <p:nvSpPr>
          <p:cNvPr id="3" name="Metin Yer Tutucusu 2">
            <a:extLst>
              <a:ext uri="{FF2B5EF4-FFF2-40B4-BE49-F238E27FC236}">
                <a16:creationId xmlns:a16="http://schemas.microsoft.com/office/drawing/2014/main" xmlns="" id="{93F4210D-74FA-478F-B4E5-7CDD0C7AF119}"/>
              </a:ext>
            </a:extLst>
          </p:cNvPr>
          <p:cNvSpPr>
            <a:spLocks noGrp="1"/>
          </p:cNvSpPr>
          <p:nvPr>
            <p:ph type="body" idx="1"/>
          </p:nvPr>
        </p:nvSpPr>
        <p:spPr>
          <a:xfrm>
            <a:off x="973797" y="3125755"/>
            <a:ext cx="4709667" cy="453604"/>
          </a:xfrm>
        </p:spPr>
        <p:txBody>
          <a:bodyPr/>
          <a:lstStyle/>
          <a:p>
            <a:endParaRPr lang="tr-TR" dirty="0"/>
          </a:p>
          <a:p>
            <a:r>
              <a:rPr lang="tr-TR" dirty="0"/>
              <a:t>2012 - BJOG </a:t>
            </a:r>
          </a:p>
        </p:txBody>
      </p:sp>
      <p:pic>
        <p:nvPicPr>
          <p:cNvPr id="7" name="İçerik Yer Tutucusu 6">
            <a:extLst>
              <a:ext uri="{FF2B5EF4-FFF2-40B4-BE49-F238E27FC236}">
                <a16:creationId xmlns:a16="http://schemas.microsoft.com/office/drawing/2014/main" xmlns="" id="{8F7A63D1-863C-4A05-B49D-257722A596D2}"/>
              </a:ext>
            </a:extLst>
          </p:cNvPr>
          <p:cNvPicPr>
            <a:picLocks noGrp="1" noChangeAspect="1"/>
          </p:cNvPicPr>
          <p:nvPr>
            <p:ph sz="half" idx="2"/>
          </p:nvPr>
        </p:nvPicPr>
        <p:blipFill>
          <a:blip r:embed="rId3"/>
          <a:stretch>
            <a:fillRect/>
          </a:stretch>
        </p:blipFill>
        <p:spPr>
          <a:xfrm>
            <a:off x="0" y="3579360"/>
            <a:ext cx="5971247" cy="2843741"/>
          </a:xfrm>
          <a:prstGeom prst="rect">
            <a:avLst/>
          </a:prstGeom>
        </p:spPr>
      </p:pic>
      <p:sp>
        <p:nvSpPr>
          <p:cNvPr id="5" name="Metin Yer Tutucusu 4">
            <a:extLst>
              <a:ext uri="{FF2B5EF4-FFF2-40B4-BE49-F238E27FC236}">
                <a16:creationId xmlns:a16="http://schemas.microsoft.com/office/drawing/2014/main" xmlns="" id="{89566022-6913-4144-B26D-6CB20D024FA5}"/>
              </a:ext>
            </a:extLst>
          </p:cNvPr>
          <p:cNvSpPr>
            <a:spLocks noGrp="1"/>
          </p:cNvSpPr>
          <p:nvPr>
            <p:ph type="body" sz="quarter" idx="3"/>
          </p:nvPr>
        </p:nvSpPr>
        <p:spPr>
          <a:xfrm>
            <a:off x="6095385" y="3125753"/>
            <a:ext cx="4723428" cy="453605"/>
          </a:xfrm>
        </p:spPr>
        <p:txBody>
          <a:bodyPr/>
          <a:lstStyle/>
          <a:p>
            <a:r>
              <a:rPr lang="tr-TR" dirty="0"/>
              <a:t>2015 – IJGO</a:t>
            </a:r>
            <a:endParaRPr lang="tr-TR" sz="1200" dirty="0"/>
          </a:p>
        </p:txBody>
      </p:sp>
      <p:pic>
        <p:nvPicPr>
          <p:cNvPr id="9" name="İçerik Yer Tutucusu 8" descr="ekran görüntüsü içeren bir resim&#10;&#10;Çok yüksek güvenilirlikle oluşturulmuş açıklama">
            <a:extLst>
              <a:ext uri="{FF2B5EF4-FFF2-40B4-BE49-F238E27FC236}">
                <a16:creationId xmlns:a16="http://schemas.microsoft.com/office/drawing/2014/main" xmlns="" id="{80791BB7-D5BD-467E-8D31-46389E494B9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096794" y="3579360"/>
            <a:ext cx="6096794" cy="2843740"/>
          </a:xfrm>
        </p:spPr>
      </p:pic>
    </p:spTree>
    <p:extLst>
      <p:ext uri="{BB962C8B-B14F-4D97-AF65-F5344CB8AC3E}">
        <p14:creationId xmlns:p14="http://schemas.microsoft.com/office/powerpoint/2010/main" val="1335007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DC355FD-BF45-428D-978B-6D7446CC32E2}"/>
              </a:ext>
            </a:extLst>
          </p:cNvPr>
          <p:cNvSpPr>
            <a:spLocks noGrp="1"/>
          </p:cNvSpPr>
          <p:nvPr>
            <p:ph type="title"/>
          </p:nvPr>
        </p:nvSpPr>
        <p:spPr>
          <a:xfrm>
            <a:off x="685800" y="440635"/>
            <a:ext cx="10133013" cy="457200"/>
          </a:xfrm>
        </p:spPr>
        <p:txBody>
          <a:bodyPr>
            <a:normAutofit fontScale="90000"/>
          </a:bodyPr>
          <a:lstStyle/>
          <a:p>
            <a:r>
              <a:rPr lang="tr-TR" dirty="0" err="1">
                <a:solidFill>
                  <a:srgbClr val="FF0000"/>
                </a:solidFill>
                <a:highlight>
                  <a:srgbClr val="FFFF00"/>
                </a:highlight>
              </a:rPr>
              <a:t>Coasting</a:t>
            </a:r>
            <a:r>
              <a:rPr lang="tr-TR" dirty="0">
                <a:solidFill>
                  <a:srgbClr val="FF0000"/>
                </a:solidFill>
                <a:highlight>
                  <a:srgbClr val="FFFF00"/>
                </a:highlight>
              </a:rPr>
              <a:t> riski azaltır mı</a:t>
            </a:r>
          </a:p>
        </p:txBody>
      </p:sp>
      <p:sp>
        <p:nvSpPr>
          <p:cNvPr id="3" name="İçerik Yer Tutucusu 2">
            <a:extLst>
              <a:ext uri="{FF2B5EF4-FFF2-40B4-BE49-F238E27FC236}">
                <a16:creationId xmlns:a16="http://schemas.microsoft.com/office/drawing/2014/main" xmlns="" id="{5489B584-BB79-44CC-AB2B-D3B31C3A55A5}"/>
              </a:ext>
            </a:extLst>
          </p:cNvPr>
          <p:cNvSpPr>
            <a:spLocks noGrp="1"/>
          </p:cNvSpPr>
          <p:nvPr>
            <p:ph idx="1"/>
          </p:nvPr>
        </p:nvSpPr>
        <p:spPr>
          <a:xfrm>
            <a:off x="685800" y="983975"/>
            <a:ext cx="10133013" cy="4807226"/>
          </a:xfrm>
        </p:spPr>
        <p:txBody>
          <a:bodyPr/>
          <a:lstStyle/>
          <a:p>
            <a:endParaRPr lang="tr-TR" dirty="0"/>
          </a:p>
          <a:p>
            <a:endParaRPr lang="tr-TR" dirty="0"/>
          </a:p>
          <a:p>
            <a:endParaRPr lang="tr-TR" sz="2400" b="1" dirty="0" smtClean="0">
              <a:latin typeface="Times New Roman" pitchFamily="18" charset="0"/>
              <a:cs typeface="Times New Roman" pitchFamily="18" charset="0"/>
            </a:endParaRPr>
          </a:p>
          <a:p>
            <a:endParaRPr lang="tr-TR" sz="2400" b="1" dirty="0">
              <a:latin typeface="Times New Roman" pitchFamily="18" charset="0"/>
              <a:cs typeface="Times New Roman" pitchFamily="18" charset="0"/>
            </a:endParaRPr>
          </a:p>
          <a:p>
            <a:r>
              <a:rPr lang="tr-TR" sz="2400" b="1" dirty="0" smtClean="0">
                <a:latin typeface="Times New Roman" pitchFamily="18" charset="0"/>
                <a:cs typeface="Times New Roman" pitchFamily="18" charset="0"/>
              </a:rPr>
              <a:t>İlk </a:t>
            </a:r>
            <a:r>
              <a:rPr lang="tr-TR" sz="2400" b="1" dirty="0">
                <a:latin typeface="Times New Roman" pitchFamily="18" charset="0"/>
                <a:cs typeface="Times New Roman" pitchFamily="18" charset="0"/>
              </a:rPr>
              <a:t>uygulama </a:t>
            </a:r>
            <a:r>
              <a:rPr lang="tr-TR" sz="2400" b="1" dirty="0" err="1">
                <a:latin typeface="Times New Roman" pitchFamily="18" charset="0"/>
                <a:cs typeface="Times New Roman" pitchFamily="18" charset="0"/>
              </a:rPr>
              <a:t>non</a:t>
            </a:r>
            <a:r>
              <a:rPr lang="tr-TR" sz="2400" b="1" dirty="0">
                <a:latin typeface="Times New Roman" pitchFamily="18" charset="0"/>
                <a:cs typeface="Times New Roman" pitchFamily="18" charset="0"/>
              </a:rPr>
              <a:t>-IVF </a:t>
            </a:r>
            <a:r>
              <a:rPr lang="tr-TR" sz="2400" b="1" dirty="0" err="1">
                <a:latin typeface="Times New Roman" pitchFamily="18" charset="0"/>
                <a:cs typeface="Times New Roman" pitchFamily="18" charset="0"/>
              </a:rPr>
              <a:t>sikluslarında</a:t>
            </a:r>
            <a:r>
              <a:rPr lang="tr-TR" sz="2400" b="1" dirty="0">
                <a:latin typeface="Times New Roman" pitchFamily="18" charset="0"/>
                <a:cs typeface="Times New Roman" pitchFamily="18" charset="0"/>
              </a:rPr>
              <a:t> (Rabinovici,1978)</a:t>
            </a:r>
          </a:p>
          <a:p>
            <a:r>
              <a:rPr lang="tr-TR" sz="2400" b="1" dirty="0">
                <a:latin typeface="Times New Roman" pitchFamily="18" charset="0"/>
                <a:cs typeface="Times New Roman" pitchFamily="18" charset="0"/>
              </a:rPr>
              <a:t>Hipofizi baskılamak için </a:t>
            </a:r>
            <a:r>
              <a:rPr lang="tr-TR" sz="2400" b="1" dirty="0" err="1">
                <a:latin typeface="Times New Roman" pitchFamily="18" charset="0"/>
                <a:cs typeface="Times New Roman" pitchFamily="18" charset="0"/>
              </a:rPr>
              <a:t>gonadotropinler</a:t>
            </a:r>
            <a:r>
              <a:rPr lang="tr-TR" sz="2400" b="1" dirty="0">
                <a:latin typeface="Times New Roman" pitchFamily="18" charset="0"/>
                <a:cs typeface="Times New Roman" pitchFamily="18" charset="0"/>
              </a:rPr>
              <a:t> bir süre kesilir (2-9 gün)</a:t>
            </a:r>
          </a:p>
          <a:p>
            <a:endParaRPr lang="tr-TR" sz="2400" b="1" dirty="0">
              <a:latin typeface="Times New Roman" pitchFamily="18" charset="0"/>
              <a:cs typeface="Times New Roman" pitchFamily="18" charset="0"/>
            </a:endParaRPr>
          </a:p>
          <a:p>
            <a:pPr marL="0" indent="0">
              <a:buNone/>
            </a:pPr>
            <a:r>
              <a:rPr lang="tr-TR" sz="2400" b="1" dirty="0">
                <a:latin typeface="Times New Roman" pitchFamily="18" charset="0"/>
                <a:cs typeface="Times New Roman" pitchFamily="18" charset="0"/>
              </a:rPr>
              <a:t>		Büyük </a:t>
            </a:r>
            <a:r>
              <a:rPr lang="tr-TR" sz="2400" b="1" dirty="0" err="1">
                <a:latin typeface="Times New Roman" pitchFamily="18" charset="0"/>
                <a:cs typeface="Times New Roman" pitchFamily="18" charset="0"/>
              </a:rPr>
              <a:t>foliküller</a:t>
            </a:r>
            <a:r>
              <a:rPr lang="tr-TR" sz="2400" b="1" dirty="0">
                <a:latin typeface="Times New Roman" pitchFamily="18" charset="0"/>
                <a:cs typeface="Times New Roman" pitchFamily="18" charset="0"/>
              </a:rPr>
              <a:t>                              büyümeye devam</a:t>
            </a:r>
          </a:p>
          <a:p>
            <a:pPr marL="0" indent="0">
              <a:buNone/>
            </a:pPr>
            <a:r>
              <a:rPr lang="tr-TR" sz="2400" b="1" dirty="0">
                <a:latin typeface="Times New Roman" pitchFamily="18" charset="0"/>
                <a:cs typeface="Times New Roman" pitchFamily="18" charset="0"/>
              </a:rPr>
              <a:t>		Küçük </a:t>
            </a:r>
            <a:r>
              <a:rPr lang="tr-TR" sz="2400" b="1" dirty="0" err="1">
                <a:latin typeface="Times New Roman" pitchFamily="18" charset="0"/>
                <a:cs typeface="Times New Roman" pitchFamily="18" charset="0"/>
              </a:rPr>
              <a:t>foliküller</a:t>
            </a:r>
            <a:r>
              <a:rPr lang="tr-TR" sz="2400" b="1" dirty="0">
                <a:latin typeface="Times New Roman" pitchFamily="18" charset="0"/>
                <a:cs typeface="Times New Roman" pitchFamily="18" charset="0"/>
              </a:rPr>
              <a:t>                              </a:t>
            </a:r>
            <a:r>
              <a:rPr lang="tr-TR" sz="2400" b="1" dirty="0" err="1">
                <a:latin typeface="Times New Roman" pitchFamily="18" charset="0"/>
                <a:cs typeface="Times New Roman" pitchFamily="18" charset="0"/>
              </a:rPr>
              <a:t>atrezi</a:t>
            </a:r>
            <a:r>
              <a:rPr lang="tr-TR" sz="2400" b="1" dirty="0">
                <a:latin typeface="Times New Roman" pitchFamily="18" charset="0"/>
                <a:cs typeface="Times New Roman" pitchFamily="18" charset="0"/>
              </a:rPr>
              <a:t> /nekroz</a:t>
            </a:r>
          </a:p>
          <a:p>
            <a:pPr marL="0" indent="0">
              <a:buNone/>
            </a:pPr>
            <a:endParaRPr lang="tr-TR" sz="2400" b="1" dirty="0">
              <a:latin typeface="Times New Roman" pitchFamily="18" charset="0"/>
              <a:cs typeface="Times New Roman" pitchFamily="18" charset="0"/>
            </a:endParaRPr>
          </a:p>
          <a:p>
            <a:pPr marL="0" indent="0">
              <a:buNone/>
            </a:pPr>
            <a:r>
              <a:rPr lang="tr-TR" sz="2400" b="1" dirty="0">
                <a:latin typeface="Times New Roman" pitchFamily="18" charset="0"/>
                <a:cs typeface="Times New Roman" pitchFamily="18" charset="0"/>
              </a:rPr>
              <a:t>			VEGF salınımı ve gen aktivasyonunda azalma</a:t>
            </a:r>
          </a:p>
          <a:p>
            <a:pPr marL="0" indent="0">
              <a:buNone/>
            </a:pPr>
            <a:endParaRPr lang="tr-TR" sz="2000" dirty="0"/>
          </a:p>
          <a:p>
            <a:pPr marL="0" indent="0">
              <a:buNone/>
            </a:pPr>
            <a:r>
              <a:rPr lang="tr-TR" sz="2800" dirty="0">
                <a:latin typeface="Times New Roman" pitchFamily="18" charset="0"/>
                <a:cs typeface="Times New Roman" pitchFamily="18" charset="0"/>
              </a:rPr>
              <a:t>OHSS </a:t>
            </a:r>
            <a:r>
              <a:rPr lang="tr-TR" sz="2800" dirty="0" err="1">
                <a:latin typeface="Times New Roman" pitchFamily="18" charset="0"/>
                <a:cs typeface="Times New Roman" pitchFamily="18" charset="0"/>
              </a:rPr>
              <a:t>insidansı</a:t>
            </a:r>
            <a:r>
              <a:rPr lang="tr-TR" sz="2800" dirty="0">
                <a:latin typeface="Times New Roman" pitchFamily="18" charset="0"/>
                <a:cs typeface="Times New Roman" pitchFamily="18" charset="0"/>
              </a:rPr>
              <a:t> tüm </a:t>
            </a:r>
            <a:r>
              <a:rPr lang="tr-TR" sz="2800" dirty="0" err="1">
                <a:latin typeface="Times New Roman" pitchFamily="18" charset="0"/>
                <a:cs typeface="Times New Roman" pitchFamily="18" charset="0"/>
              </a:rPr>
              <a:t>sikluslar</a:t>
            </a:r>
            <a:r>
              <a:rPr lang="tr-TR" sz="2800" dirty="0">
                <a:latin typeface="Times New Roman" pitchFamily="18" charset="0"/>
                <a:cs typeface="Times New Roman" pitchFamily="18" charset="0"/>
              </a:rPr>
              <a:t> için % </a:t>
            </a:r>
            <a:r>
              <a:rPr lang="tr-TR" sz="2800" dirty="0" smtClean="0">
                <a:latin typeface="Times New Roman" pitchFamily="18" charset="0"/>
                <a:cs typeface="Times New Roman" pitchFamily="18" charset="0"/>
              </a:rPr>
              <a:t>0.13,yüksek </a:t>
            </a:r>
            <a:r>
              <a:rPr lang="tr-TR" sz="2800" dirty="0">
                <a:latin typeface="Times New Roman" pitchFamily="18" charset="0"/>
                <a:cs typeface="Times New Roman" pitchFamily="18" charset="0"/>
              </a:rPr>
              <a:t>riskli vakalarda % </a:t>
            </a:r>
            <a:r>
              <a:rPr lang="tr-TR" sz="2800" dirty="0" smtClean="0">
                <a:latin typeface="Times New Roman" pitchFamily="18" charset="0"/>
                <a:cs typeface="Times New Roman" pitchFamily="18" charset="0"/>
              </a:rPr>
              <a:t>1,3. </a:t>
            </a:r>
          </a:p>
          <a:p>
            <a:pPr marL="0" indent="0">
              <a:buNone/>
            </a:pPr>
            <a:r>
              <a:rPr lang="tr-TR" sz="1600" dirty="0" smtClean="0">
                <a:solidFill>
                  <a:srgbClr val="FF0000"/>
                </a:solidFill>
                <a:latin typeface="Times New Roman" pitchFamily="18" charset="0"/>
                <a:cs typeface="Times New Roman" pitchFamily="18" charset="0"/>
              </a:rPr>
              <a:t>(</a:t>
            </a:r>
            <a:r>
              <a:rPr lang="tr-TR" sz="1600" dirty="0" err="1">
                <a:solidFill>
                  <a:srgbClr val="FF0000"/>
                </a:solidFill>
                <a:latin typeface="Times New Roman" pitchFamily="18" charset="0"/>
                <a:cs typeface="Times New Roman" pitchFamily="18" charset="0"/>
              </a:rPr>
              <a:t>Benadiva</a:t>
            </a:r>
            <a:r>
              <a:rPr lang="tr-TR" sz="1600" dirty="0">
                <a:solidFill>
                  <a:srgbClr val="FF0000"/>
                </a:solidFill>
                <a:latin typeface="Times New Roman" pitchFamily="18" charset="0"/>
                <a:cs typeface="Times New Roman" pitchFamily="18" charset="0"/>
              </a:rPr>
              <a:t> 1997, </a:t>
            </a:r>
            <a:r>
              <a:rPr lang="tr-TR" sz="1600" dirty="0" err="1">
                <a:solidFill>
                  <a:srgbClr val="FF0000"/>
                </a:solidFill>
                <a:latin typeface="Times New Roman" pitchFamily="18" charset="0"/>
                <a:cs typeface="Times New Roman" pitchFamily="18" charset="0"/>
              </a:rPr>
              <a:t>Tortoriello</a:t>
            </a:r>
            <a:r>
              <a:rPr lang="tr-TR" sz="1600" dirty="0">
                <a:solidFill>
                  <a:srgbClr val="FF0000"/>
                </a:solidFill>
                <a:latin typeface="Times New Roman" pitchFamily="18" charset="0"/>
                <a:cs typeface="Times New Roman" pitchFamily="18" charset="0"/>
              </a:rPr>
              <a:t> 1998,Tozer 2004)</a:t>
            </a:r>
          </a:p>
          <a:p>
            <a:pPr marL="0" indent="0">
              <a:buNone/>
            </a:pPr>
            <a:endParaRPr lang="tr-TR" sz="2000" dirty="0"/>
          </a:p>
          <a:p>
            <a:pPr marL="0" indent="0">
              <a:buNone/>
            </a:pPr>
            <a:endParaRPr lang="tr-TR" sz="2000" dirty="0"/>
          </a:p>
          <a:p>
            <a:pPr marL="0" indent="0">
              <a:buNone/>
            </a:pPr>
            <a:endParaRPr lang="tr-TR" dirty="0"/>
          </a:p>
        </p:txBody>
      </p:sp>
      <p:sp>
        <p:nvSpPr>
          <p:cNvPr id="4" name="Ok: Sağ 3">
            <a:extLst>
              <a:ext uri="{FF2B5EF4-FFF2-40B4-BE49-F238E27FC236}">
                <a16:creationId xmlns:a16="http://schemas.microsoft.com/office/drawing/2014/main" xmlns="" id="{4FDDC829-46F2-436E-8548-72375EB70235}"/>
              </a:ext>
            </a:extLst>
          </p:cNvPr>
          <p:cNvSpPr/>
          <p:nvPr/>
        </p:nvSpPr>
        <p:spPr>
          <a:xfrm>
            <a:off x="4015396" y="2398642"/>
            <a:ext cx="1103243" cy="2948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Sağ 4">
            <a:extLst>
              <a:ext uri="{FF2B5EF4-FFF2-40B4-BE49-F238E27FC236}">
                <a16:creationId xmlns:a16="http://schemas.microsoft.com/office/drawing/2014/main" xmlns="" id="{489D4B7E-5134-4A19-B8AA-D9E42538621B}"/>
              </a:ext>
            </a:extLst>
          </p:cNvPr>
          <p:cNvSpPr/>
          <p:nvPr/>
        </p:nvSpPr>
        <p:spPr>
          <a:xfrm>
            <a:off x="4075004" y="2928730"/>
            <a:ext cx="1103243" cy="2948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Aşağı 5">
            <a:extLst>
              <a:ext uri="{FF2B5EF4-FFF2-40B4-BE49-F238E27FC236}">
                <a16:creationId xmlns:a16="http://schemas.microsoft.com/office/drawing/2014/main" xmlns="" id="{544067A2-A19F-4E38-A39E-E5A343AC6DB8}"/>
              </a:ext>
            </a:extLst>
          </p:cNvPr>
          <p:cNvSpPr/>
          <p:nvPr/>
        </p:nvSpPr>
        <p:spPr>
          <a:xfrm>
            <a:off x="4545469" y="3455504"/>
            <a:ext cx="298174" cy="4373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40914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351932" y="609600"/>
            <a:ext cx="9466881" cy="5018250"/>
          </a:xfrm>
          <a:prstGeom prst="rect">
            <a:avLst/>
          </a:prstGeom>
          <a:noFill/>
          <a:ln>
            <a:noFill/>
          </a:ln>
        </p:spPr>
      </p:pic>
    </p:spTree>
    <p:extLst>
      <p:ext uri="{BB962C8B-B14F-4D97-AF65-F5344CB8AC3E}">
        <p14:creationId xmlns:p14="http://schemas.microsoft.com/office/powerpoint/2010/main" val="396517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2011254" y="402680"/>
            <a:ext cx="8327064" cy="2046711"/>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2011254" y="2171700"/>
            <a:ext cx="8327064" cy="1676400"/>
          </a:xfrm>
          <a:prstGeom prst="rect">
            <a:avLst/>
          </a:prstGeom>
          <a:noFill/>
          <a:ln>
            <a:noFill/>
          </a:ln>
        </p:spPr>
      </p:pic>
      <p:pic>
        <p:nvPicPr>
          <p:cNvPr id="6" name="Resim 5">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2011254" y="3848100"/>
            <a:ext cx="8327064" cy="1828801"/>
          </a:xfrm>
          <a:prstGeom prst="rect">
            <a:avLst/>
          </a:prstGeom>
          <a:noFill/>
          <a:ln>
            <a:noFill/>
          </a:ln>
        </p:spPr>
      </p:pic>
    </p:spTree>
    <p:extLst>
      <p:ext uri="{BB962C8B-B14F-4D97-AF65-F5344CB8AC3E}">
        <p14:creationId xmlns:p14="http://schemas.microsoft.com/office/powerpoint/2010/main" val="408634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685800" y="1014303"/>
            <a:ext cx="10133013" cy="646331"/>
          </a:xfrm>
        </p:spPr>
        <p:txBody>
          <a:bodyPr>
            <a:spAutoFit/>
          </a:bodyPr>
          <a:lstStyle/>
          <a:p>
            <a:endParaRPr lang="x-none"/>
          </a:p>
        </p:txBody>
      </p:sp>
      <p:sp>
        <p:nvSpPr>
          <p:cNvPr id="3" name="Metin Yer Tutucusu 2"/>
          <p:cNvSpPr txBox="1">
            <a:spLocks noGrp="1"/>
          </p:cNvSpPr>
          <p:nvPr>
            <p:ph type="body" idx="4294967295"/>
          </p:nvPr>
        </p:nvSpPr>
        <p:spPr>
          <a:xfrm>
            <a:off x="2014193" y="3711336"/>
            <a:ext cx="8229627" cy="369332"/>
          </a:xfrm>
        </p:spPr>
        <p:txBody>
          <a:bodyPr>
            <a:spAutoFit/>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082352" y="466855"/>
            <a:ext cx="10039738" cy="1511235"/>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082351" y="2208082"/>
            <a:ext cx="10039739" cy="4649917"/>
          </a:xfrm>
          <a:prstGeom prst="rect">
            <a:avLst/>
          </a:prstGeom>
          <a:noFill/>
          <a:ln>
            <a:noFill/>
          </a:ln>
        </p:spPr>
      </p:pic>
    </p:spTree>
    <p:extLst>
      <p:ext uri="{BB962C8B-B14F-4D97-AF65-F5344CB8AC3E}">
        <p14:creationId xmlns:p14="http://schemas.microsoft.com/office/powerpoint/2010/main" val="16048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22C305F-B6E9-4C8B-9C08-AF0D4FB16DF3}"/>
              </a:ext>
            </a:extLst>
          </p:cNvPr>
          <p:cNvSpPr>
            <a:spLocks noGrp="1"/>
          </p:cNvSpPr>
          <p:nvPr>
            <p:ph type="title"/>
          </p:nvPr>
        </p:nvSpPr>
        <p:spPr>
          <a:xfrm>
            <a:off x="685800" y="0"/>
            <a:ext cx="10133013" cy="1162050"/>
          </a:xfrm>
        </p:spPr>
        <p:txBody>
          <a:bodyPr>
            <a:normAutofit/>
          </a:bodyPr>
          <a:lstStyle/>
          <a:p>
            <a:r>
              <a:rPr lang="tr-TR" sz="3200" dirty="0" err="1">
                <a:solidFill>
                  <a:srgbClr val="FF0000"/>
                </a:solidFill>
                <a:highlight>
                  <a:srgbClr val="FFFF00"/>
                </a:highlight>
                <a:latin typeface="Times New Roman" pitchFamily="18" charset="0"/>
                <a:cs typeface="Times New Roman" pitchFamily="18" charset="0"/>
              </a:rPr>
              <a:t>Choice</a:t>
            </a:r>
            <a:r>
              <a:rPr lang="tr-TR" sz="3200" dirty="0">
                <a:solidFill>
                  <a:srgbClr val="FF0000"/>
                </a:solidFill>
                <a:highlight>
                  <a:srgbClr val="FFFF00"/>
                </a:highlight>
                <a:latin typeface="Times New Roman" pitchFamily="18" charset="0"/>
                <a:cs typeface="Times New Roman" pitchFamily="18" charset="0"/>
              </a:rPr>
              <a:t> of </a:t>
            </a:r>
            <a:r>
              <a:rPr lang="tr-TR" sz="3200" dirty="0" err="1">
                <a:solidFill>
                  <a:srgbClr val="FF0000"/>
                </a:solidFill>
                <a:highlight>
                  <a:srgbClr val="FFFF00"/>
                </a:highlight>
                <a:latin typeface="Times New Roman" pitchFamily="18" charset="0"/>
                <a:cs typeface="Times New Roman" pitchFamily="18" charset="0"/>
              </a:rPr>
              <a:t>Trigger</a:t>
            </a:r>
            <a:r>
              <a:rPr lang="tr-TR" sz="3200" dirty="0">
                <a:solidFill>
                  <a:srgbClr val="FF0000"/>
                </a:solidFill>
                <a:highlight>
                  <a:srgbClr val="FFFF00"/>
                </a:highlight>
                <a:latin typeface="Times New Roman" pitchFamily="18" charset="0"/>
                <a:cs typeface="Times New Roman" pitchFamily="18" charset="0"/>
              </a:rPr>
              <a:t> -</a:t>
            </a:r>
            <a:r>
              <a:rPr lang="tr-TR" sz="3200" dirty="0" err="1">
                <a:solidFill>
                  <a:srgbClr val="FF0000"/>
                </a:solidFill>
                <a:highlight>
                  <a:srgbClr val="FFFF00"/>
                </a:highlight>
                <a:latin typeface="Times New Roman" pitchFamily="18" charset="0"/>
                <a:cs typeface="Times New Roman" pitchFamily="18" charset="0"/>
              </a:rPr>
              <a:t>hcg</a:t>
            </a:r>
            <a:endParaRPr lang="tr-TR" sz="3200" dirty="0">
              <a:solidFill>
                <a:srgbClr val="FF0000"/>
              </a:solidFill>
              <a:highlight>
                <a:srgbClr val="FFFF00"/>
              </a:highlight>
              <a:latin typeface="Times New Roman" pitchFamily="18" charset="0"/>
              <a:cs typeface="Times New Roman" pitchFamily="18" charset="0"/>
            </a:endParaRPr>
          </a:p>
        </p:txBody>
      </p:sp>
      <p:sp>
        <p:nvSpPr>
          <p:cNvPr id="3" name="İçerik Yer Tutucusu 2">
            <a:extLst>
              <a:ext uri="{FF2B5EF4-FFF2-40B4-BE49-F238E27FC236}">
                <a16:creationId xmlns:a16="http://schemas.microsoft.com/office/drawing/2014/main" xmlns="" id="{76ECCA2D-2E7B-492D-BDDF-EE9B4EA51929}"/>
              </a:ext>
            </a:extLst>
          </p:cNvPr>
          <p:cNvSpPr>
            <a:spLocks noGrp="1"/>
          </p:cNvSpPr>
          <p:nvPr>
            <p:ph idx="1"/>
          </p:nvPr>
        </p:nvSpPr>
        <p:spPr>
          <a:xfrm>
            <a:off x="685801" y="1314450"/>
            <a:ext cx="10115550" cy="5353050"/>
          </a:xfrm>
        </p:spPr>
        <p:txBody>
          <a:bodyPr/>
          <a:lstStyle/>
          <a:p>
            <a:r>
              <a:rPr lang="tr-TR" sz="2800" dirty="0">
                <a:latin typeface="Times New Roman" pitchFamily="18" charset="0"/>
                <a:cs typeface="Times New Roman" pitchFamily="18" charset="0"/>
              </a:rPr>
              <a:t>ART </a:t>
            </a:r>
            <a:r>
              <a:rPr lang="tr-TR" sz="2800" dirty="0" err="1">
                <a:latin typeface="Times New Roman" pitchFamily="18" charset="0"/>
                <a:cs typeface="Times New Roman" pitchFamily="18" charset="0"/>
              </a:rPr>
              <a:t>sikluslarında</a:t>
            </a:r>
            <a:r>
              <a:rPr lang="tr-TR" sz="2800" dirty="0">
                <a:latin typeface="Times New Roman" pitchFamily="18" charset="0"/>
                <a:cs typeface="Times New Roman" pitchFamily="18" charset="0"/>
              </a:rPr>
              <a:t> oosit toplamadan hemen önceki final oosit </a:t>
            </a:r>
            <a:r>
              <a:rPr lang="tr-TR" sz="2800" dirty="0" err="1">
                <a:latin typeface="Times New Roman" pitchFamily="18" charset="0"/>
                <a:cs typeface="Times New Roman" pitchFamily="18" charset="0"/>
              </a:rPr>
              <a:t>maturasyonu</a:t>
            </a:r>
            <a:r>
              <a:rPr lang="tr-TR" sz="2800" dirty="0">
                <a:latin typeface="Times New Roman" pitchFamily="18" charset="0"/>
                <a:cs typeface="Times New Roman" pitchFamily="18" charset="0"/>
              </a:rPr>
              <a:t>  için</a:t>
            </a:r>
          </a:p>
          <a:p>
            <a:r>
              <a:rPr lang="tr-TR" sz="2800" dirty="0">
                <a:latin typeface="Times New Roman" pitchFamily="18" charset="0"/>
                <a:cs typeface="Times New Roman" pitchFamily="18" charset="0"/>
              </a:rPr>
              <a:t> </a:t>
            </a:r>
            <a:r>
              <a:rPr lang="tr-TR" sz="2800" dirty="0" err="1">
                <a:latin typeface="Times New Roman" pitchFamily="18" charset="0"/>
                <a:cs typeface="Times New Roman" pitchFamily="18" charset="0"/>
              </a:rPr>
              <a:t>Preovulatuar</a:t>
            </a:r>
            <a:r>
              <a:rPr lang="tr-TR" sz="2800" dirty="0">
                <a:latin typeface="Times New Roman" pitchFamily="18" charset="0"/>
                <a:cs typeface="Times New Roman" pitchFamily="18" charset="0"/>
              </a:rPr>
              <a:t> </a:t>
            </a:r>
            <a:r>
              <a:rPr lang="tr-TR" sz="2800" dirty="0" err="1">
                <a:solidFill>
                  <a:srgbClr val="FF0000"/>
                </a:solidFill>
                <a:latin typeface="Times New Roman" pitchFamily="18" charset="0"/>
                <a:cs typeface="Times New Roman" pitchFamily="18" charset="0"/>
              </a:rPr>
              <a:t>endojen</a:t>
            </a:r>
            <a:r>
              <a:rPr lang="tr-TR" sz="2800" dirty="0">
                <a:solidFill>
                  <a:srgbClr val="FF0000"/>
                </a:solidFill>
                <a:latin typeface="Times New Roman" pitchFamily="18" charset="0"/>
                <a:cs typeface="Times New Roman" pitchFamily="18" charset="0"/>
              </a:rPr>
              <a:t> LH </a:t>
            </a:r>
            <a:r>
              <a:rPr lang="tr-TR" sz="2800" dirty="0" err="1">
                <a:solidFill>
                  <a:srgbClr val="FF0000"/>
                </a:solidFill>
                <a:latin typeface="Times New Roman" pitchFamily="18" charset="0"/>
                <a:cs typeface="Times New Roman" pitchFamily="18" charset="0"/>
              </a:rPr>
              <a:t>surg</a:t>
            </a:r>
            <a:r>
              <a:rPr lang="tr-TR" sz="2800" dirty="0">
                <a:solidFill>
                  <a:srgbClr val="FF0000"/>
                </a:solidFill>
                <a:latin typeface="Times New Roman" pitchFamily="18" charset="0"/>
                <a:cs typeface="Times New Roman" pitchFamily="18" charset="0"/>
              </a:rPr>
              <a:t> ‘ü taklit </a:t>
            </a:r>
            <a:r>
              <a:rPr lang="tr-TR" sz="2800" dirty="0">
                <a:latin typeface="Times New Roman" pitchFamily="18" charset="0"/>
                <a:cs typeface="Times New Roman" pitchFamily="18" charset="0"/>
              </a:rPr>
              <a:t>ederek</a:t>
            </a:r>
          </a:p>
          <a:p>
            <a:r>
              <a:rPr lang="tr-TR" sz="2800" dirty="0">
                <a:latin typeface="Times New Roman" pitchFamily="18" charset="0"/>
                <a:cs typeface="Times New Roman" pitchFamily="18" charset="0"/>
              </a:rPr>
              <a:t>Yıllardan beri kullanılagelmiş standart yöntem…..</a:t>
            </a:r>
          </a:p>
          <a:p>
            <a:endParaRPr lang="tr-TR" sz="2800" dirty="0">
              <a:latin typeface="Times New Roman" pitchFamily="18" charset="0"/>
              <a:cs typeface="Times New Roman" pitchFamily="18" charset="0"/>
            </a:endParaRPr>
          </a:p>
          <a:p>
            <a:r>
              <a:rPr lang="tr-TR" sz="2800" dirty="0">
                <a:latin typeface="Times New Roman" pitchFamily="18" charset="0"/>
                <a:cs typeface="Times New Roman" pitchFamily="18" charset="0"/>
              </a:rPr>
              <a:t>Daha uzun yarılanma ömrü…</a:t>
            </a:r>
          </a:p>
          <a:p>
            <a:r>
              <a:rPr lang="tr-TR" sz="2800" dirty="0">
                <a:latin typeface="Times New Roman" pitchFamily="18" charset="0"/>
                <a:cs typeface="Times New Roman" pitchFamily="18" charset="0"/>
              </a:rPr>
              <a:t>Oosit toplama sonrası </a:t>
            </a:r>
            <a:r>
              <a:rPr lang="tr-TR" sz="2800" dirty="0">
                <a:solidFill>
                  <a:srgbClr val="FF0000"/>
                </a:solidFill>
                <a:latin typeface="Times New Roman" pitchFamily="18" charset="0"/>
                <a:cs typeface="Times New Roman" pitchFamily="18" charset="0"/>
              </a:rPr>
              <a:t>uzamış LH benzeri aktiviteden </a:t>
            </a:r>
            <a:r>
              <a:rPr lang="tr-TR" sz="2800" dirty="0">
                <a:latin typeface="Times New Roman" pitchFamily="18" charset="0"/>
                <a:cs typeface="Times New Roman" pitchFamily="18" charset="0"/>
              </a:rPr>
              <a:t>sorumlu</a:t>
            </a:r>
          </a:p>
          <a:p>
            <a:r>
              <a:rPr lang="tr-TR" sz="2800" dirty="0" smtClean="0">
                <a:latin typeface="Times New Roman" pitchFamily="18" charset="0"/>
                <a:cs typeface="Times New Roman" pitchFamily="18" charset="0"/>
              </a:rPr>
              <a:t>Post-retrieval </a:t>
            </a:r>
            <a:r>
              <a:rPr lang="tr-TR" sz="2800" dirty="0">
                <a:latin typeface="Times New Roman" pitchFamily="18" charset="0"/>
                <a:cs typeface="Times New Roman" pitchFamily="18" charset="0"/>
              </a:rPr>
              <a:t>korpus luteumlar üzerindeki multipl LH reseptörlerini stimüle ederek OHSS gelişimine katkıda </a:t>
            </a:r>
            <a:r>
              <a:rPr lang="tr-TR" sz="2800" dirty="0" smtClean="0">
                <a:latin typeface="Times New Roman" pitchFamily="18" charset="0"/>
                <a:cs typeface="Times New Roman" pitchFamily="18" charset="0"/>
              </a:rPr>
              <a:t>bulunur.</a:t>
            </a:r>
          </a:p>
          <a:p>
            <a:r>
              <a:rPr lang="tr-TR" sz="2800" dirty="0">
                <a:latin typeface="Times New Roman" pitchFamily="18" charset="0"/>
                <a:cs typeface="Times New Roman" pitchFamily="18" charset="0"/>
              </a:rPr>
              <a:t>T</a:t>
            </a:r>
            <a:r>
              <a:rPr lang="tr-TR" sz="2800" dirty="0" smtClean="0">
                <a:latin typeface="Times New Roman" pitchFamily="18" charset="0"/>
                <a:cs typeface="Times New Roman" pitchFamily="18" charset="0"/>
              </a:rPr>
              <a:t>etikleyicinin ya da dozunun değiştirilmesi </a:t>
            </a:r>
            <a:r>
              <a:rPr lang="tr-TR" sz="2800" dirty="0">
                <a:latin typeface="Times New Roman" pitchFamily="18" charset="0"/>
                <a:cs typeface="Times New Roman" pitchFamily="18" charset="0"/>
              </a:rPr>
              <a:t>OHSS önlemede aktif bir araştırma alanı oluşturmuştur</a:t>
            </a:r>
            <a:r>
              <a:rPr lang="tr-TR" dirty="0"/>
              <a:t>.</a:t>
            </a:r>
          </a:p>
        </p:txBody>
      </p:sp>
      <p:sp>
        <p:nvSpPr>
          <p:cNvPr id="4" name="Ok: Sağ 3">
            <a:extLst>
              <a:ext uri="{FF2B5EF4-FFF2-40B4-BE49-F238E27FC236}">
                <a16:creationId xmlns:a16="http://schemas.microsoft.com/office/drawing/2014/main" xmlns="" id="{5C6FD7BC-D4FB-4326-B32D-E0F797479DA8}"/>
              </a:ext>
            </a:extLst>
          </p:cNvPr>
          <p:cNvSpPr/>
          <p:nvPr/>
        </p:nvSpPr>
        <p:spPr>
          <a:xfrm>
            <a:off x="5752306" y="2458278"/>
            <a:ext cx="2912165" cy="1143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rgbClr val="FF0000"/>
                </a:solidFill>
              </a:rPr>
              <a:t>HCG </a:t>
            </a:r>
            <a:r>
              <a:rPr lang="tr-TR" sz="2800" dirty="0" err="1">
                <a:solidFill>
                  <a:srgbClr val="FF0000"/>
                </a:solidFill>
              </a:rPr>
              <a:t>trigger</a:t>
            </a:r>
            <a:endParaRPr lang="tr-TR" sz="2800" dirty="0">
              <a:solidFill>
                <a:srgbClr val="FF0000"/>
              </a:solidFill>
            </a:endParaRPr>
          </a:p>
        </p:txBody>
      </p:sp>
    </p:spTree>
    <p:extLst>
      <p:ext uri="{BB962C8B-B14F-4D97-AF65-F5344CB8AC3E}">
        <p14:creationId xmlns:p14="http://schemas.microsoft.com/office/powerpoint/2010/main" val="3979666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441D842-2F9E-4233-8420-40C8C936EBB9}"/>
              </a:ext>
            </a:extLst>
          </p:cNvPr>
          <p:cNvSpPr>
            <a:spLocks noGrp="1"/>
          </p:cNvSpPr>
          <p:nvPr>
            <p:ph type="title"/>
          </p:nvPr>
        </p:nvSpPr>
        <p:spPr>
          <a:xfrm>
            <a:off x="685800" y="609600"/>
            <a:ext cx="10133013" cy="783880"/>
          </a:xfrm>
        </p:spPr>
        <p:txBody>
          <a:bodyPr/>
          <a:lstStyle/>
          <a:p>
            <a:r>
              <a:rPr lang="tr-TR" dirty="0"/>
              <a:t>										</a:t>
            </a:r>
            <a:r>
              <a:rPr lang="tr-TR" dirty="0" err="1">
                <a:solidFill>
                  <a:srgbClr val="FF0000"/>
                </a:solidFill>
                <a:highlight>
                  <a:srgbClr val="FFFF00"/>
                </a:highlight>
              </a:rPr>
              <a:t>Hcg</a:t>
            </a:r>
            <a:r>
              <a:rPr lang="tr-TR" dirty="0">
                <a:solidFill>
                  <a:srgbClr val="FFFF00"/>
                </a:solidFill>
                <a:highlight>
                  <a:srgbClr val="FFFF00"/>
                </a:highlight>
              </a:rPr>
              <a:t> </a:t>
            </a:r>
          </a:p>
        </p:txBody>
      </p:sp>
      <p:sp>
        <p:nvSpPr>
          <p:cNvPr id="3" name="İçerik Yer Tutucusu 2">
            <a:extLst>
              <a:ext uri="{FF2B5EF4-FFF2-40B4-BE49-F238E27FC236}">
                <a16:creationId xmlns:a16="http://schemas.microsoft.com/office/drawing/2014/main" xmlns="" id="{F66BBFB0-5E38-4CD3-A774-8DDA3C76A502}"/>
              </a:ext>
            </a:extLst>
          </p:cNvPr>
          <p:cNvSpPr>
            <a:spLocks noGrp="1"/>
          </p:cNvSpPr>
          <p:nvPr>
            <p:ph idx="1"/>
          </p:nvPr>
        </p:nvSpPr>
        <p:spPr>
          <a:xfrm>
            <a:off x="876300" y="2141538"/>
            <a:ext cx="10133013" cy="3623158"/>
          </a:xfrm>
        </p:spPr>
        <p:txBody>
          <a:bodyPr/>
          <a:lstStyle/>
          <a:p>
            <a:pPr marL="0" indent="0">
              <a:buNone/>
            </a:pPr>
            <a:r>
              <a:rPr lang="tr-TR" dirty="0" smtClean="0">
                <a:solidFill>
                  <a:srgbClr val="92D050"/>
                </a:solidFill>
              </a:rPr>
              <a:t>RCT.</a:t>
            </a:r>
          </a:p>
          <a:p>
            <a:pPr marL="0" indent="0">
              <a:buNone/>
            </a:pPr>
            <a:r>
              <a:rPr lang="tr-TR" dirty="0" smtClean="0">
                <a:solidFill>
                  <a:srgbClr val="92D050"/>
                </a:solidFill>
              </a:rPr>
              <a:t>Yüksek risk??</a:t>
            </a:r>
            <a:endParaRPr lang="tr-TR" dirty="0">
              <a:solidFill>
                <a:srgbClr val="92D05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480" y="4448175"/>
            <a:ext cx="66675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480" y="219075"/>
            <a:ext cx="6667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480" y="2600325"/>
            <a:ext cx="6667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345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F1F8803-E40B-4006-9635-B19FD268C4B4}"/>
              </a:ext>
            </a:extLst>
          </p:cNvPr>
          <p:cNvSpPr>
            <a:spLocks noGrp="1"/>
          </p:cNvSpPr>
          <p:nvPr>
            <p:ph type="title"/>
          </p:nvPr>
        </p:nvSpPr>
        <p:spPr>
          <a:xfrm>
            <a:off x="685800" y="609599"/>
            <a:ext cx="10133013" cy="2511287"/>
          </a:xfrm>
        </p:spPr>
        <p:txBody>
          <a:bodyPr/>
          <a:lstStyle/>
          <a:p>
            <a:r>
              <a:rPr lang="tr-TR" dirty="0" err="1">
                <a:solidFill>
                  <a:srgbClr val="FF0000"/>
                </a:solidFill>
                <a:highlight>
                  <a:srgbClr val="FFFF00"/>
                </a:highlight>
              </a:rPr>
              <a:t>gNrh</a:t>
            </a:r>
            <a:r>
              <a:rPr lang="tr-TR" dirty="0">
                <a:solidFill>
                  <a:srgbClr val="FF0000"/>
                </a:solidFill>
                <a:highlight>
                  <a:srgbClr val="FFFF00"/>
                </a:highlight>
              </a:rPr>
              <a:t> </a:t>
            </a:r>
            <a:r>
              <a:rPr lang="tr-TR" dirty="0" err="1">
                <a:solidFill>
                  <a:srgbClr val="FF0000"/>
                </a:solidFill>
                <a:highlight>
                  <a:srgbClr val="FFFF00"/>
                </a:highlight>
              </a:rPr>
              <a:t>agonist</a:t>
            </a:r>
            <a:r>
              <a:rPr lang="tr-TR" dirty="0">
                <a:solidFill>
                  <a:srgbClr val="FF0000"/>
                </a:solidFill>
                <a:highlight>
                  <a:srgbClr val="FFFF00"/>
                </a:highlight>
              </a:rPr>
              <a:t> </a:t>
            </a:r>
            <a:br>
              <a:rPr lang="tr-TR" dirty="0">
                <a:solidFill>
                  <a:srgbClr val="FF0000"/>
                </a:solidFill>
                <a:highlight>
                  <a:srgbClr val="FFFF00"/>
                </a:highlight>
              </a:rPr>
            </a:br>
            <a:r>
              <a:rPr lang="tr-TR" dirty="0">
                <a:solidFill>
                  <a:srgbClr val="FF0000"/>
                </a:solidFill>
                <a:highlight>
                  <a:srgbClr val="FFFF00"/>
                </a:highlight>
              </a:rPr>
              <a:t>kullanımı</a:t>
            </a:r>
          </a:p>
        </p:txBody>
      </p:sp>
      <p:sp>
        <p:nvSpPr>
          <p:cNvPr id="3" name="İçerik Yer Tutucusu 2">
            <a:extLst>
              <a:ext uri="{FF2B5EF4-FFF2-40B4-BE49-F238E27FC236}">
                <a16:creationId xmlns:a16="http://schemas.microsoft.com/office/drawing/2014/main" xmlns="" id="{BA8E2C5A-352F-42E6-9B90-D38C006EC7B6}"/>
              </a:ext>
            </a:extLst>
          </p:cNvPr>
          <p:cNvSpPr>
            <a:spLocks noGrp="1"/>
          </p:cNvSpPr>
          <p:nvPr>
            <p:ph idx="1"/>
          </p:nvPr>
        </p:nvSpPr>
        <p:spPr>
          <a:xfrm>
            <a:off x="685800" y="3260863"/>
            <a:ext cx="10133013" cy="2987537"/>
          </a:xfrm>
        </p:spPr>
        <p:txBody>
          <a:bodyPr/>
          <a:lstStyle/>
          <a:p>
            <a:endParaRPr lang="tr-TR" sz="2400" dirty="0"/>
          </a:p>
          <a:p>
            <a:r>
              <a:rPr lang="tr-TR" sz="2400" dirty="0"/>
              <a:t>164 hasta 4000 IU ve 6000 IU </a:t>
            </a:r>
            <a:r>
              <a:rPr lang="tr-TR" sz="2400" dirty="0" err="1"/>
              <a:t>hcg</a:t>
            </a:r>
            <a:r>
              <a:rPr lang="tr-TR" sz="2400" dirty="0"/>
              <a:t> dozları için </a:t>
            </a:r>
            <a:r>
              <a:rPr lang="tr-TR" sz="2400" dirty="0" err="1"/>
              <a:t>randomize</a:t>
            </a:r>
            <a:r>
              <a:rPr lang="tr-TR" sz="2400" dirty="0"/>
              <a:t> edildi.</a:t>
            </a:r>
          </a:p>
          <a:p>
            <a:r>
              <a:rPr lang="tr-TR" sz="2400" dirty="0"/>
              <a:t> Araştırmacılar oosit kalitesi, </a:t>
            </a:r>
            <a:r>
              <a:rPr lang="tr-TR" sz="2400" dirty="0" err="1"/>
              <a:t>fertilizasyon</a:t>
            </a:r>
            <a:r>
              <a:rPr lang="tr-TR" sz="2400" dirty="0"/>
              <a:t> ve gebelik oranları açısından gruplar arasında fark bulamadılar.</a:t>
            </a:r>
          </a:p>
          <a:p>
            <a:r>
              <a:rPr lang="tr-TR" sz="2400" dirty="0"/>
              <a:t>OHSS gelişimi açısından gruplar arası fark bulunmadı. </a:t>
            </a:r>
            <a:r>
              <a:rPr lang="tr-TR" sz="3600" dirty="0">
                <a:solidFill>
                  <a:srgbClr val="FF0000"/>
                </a:solidFill>
              </a:rPr>
              <a:t>3.6% </a:t>
            </a:r>
            <a:r>
              <a:rPr lang="tr-TR" sz="3600" dirty="0" err="1">
                <a:solidFill>
                  <a:srgbClr val="FF0000"/>
                </a:solidFill>
              </a:rPr>
              <a:t>vs</a:t>
            </a:r>
            <a:r>
              <a:rPr lang="tr-TR" sz="3600" dirty="0">
                <a:solidFill>
                  <a:srgbClr val="FF0000"/>
                </a:solidFill>
              </a:rPr>
              <a:t> 4.9%</a:t>
            </a:r>
          </a:p>
          <a:p>
            <a:endParaRPr lang="tr-TR" dirty="0"/>
          </a:p>
          <a:p>
            <a:endParaRPr lang="tr-TR" dirty="0"/>
          </a:p>
          <a:p>
            <a:endParaRPr lang="tr-TR" dirty="0"/>
          </a:p>
        </p:txBody>
      </p:sp>
      <p:pic>
        <p:nvPicPr>
          <p:cNvPr id="6" name="İçerik Yer Tutucusu 5" descr="ekran görüntüsü içeren bir resim&#10;&#10;Çok yüksek güvenilirlikle oluşturulmuş açıklama">
            <a:extLst>
              <a:ext uri="{FF2B5EF4-FFF2-40B4-BE49-F238E27FC236}">
                <a16:creationId xmlns:a16="http://schemas.microsoft.com/office/drawing/2014/main" xmlns="" id="{A3A7F5DB-6BE7-44C9-90B3-2C7A50CF44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701" y="994741"/>
            <a:ext cx="10229850" cy="1634159"/>
          </a:xfrm>
        </p:spPr>
      </p:pic>
      <p:sp>
        <p:nvSpPr>
          <p:cNvPr id="4" name="İçerik Yer Tutucusu 3">
            <a:extLst>
              <a:ext uri="{FF2B5EF4-FFF2-40B4-BE49-F238E27FC236}">
                <a16:creationId xmlns:a16="http://schemas.microsoft.com/office/drawing/2014/main" xmlns="" id="{3E370BA4-62A4-4D38-958D-F31E6F5AF102}"/>
              </a:ext>
            </a:extLst>
          </p:cNvPr>
          <p:cNvSpPr>
            <a:spLocks noGrp="1"/>
          </p:cNvSpPr>
          <p:nvPr>
            <p:ph idx="1"/>
          </p:nvPr>
        </p:nvSpPr>
        <p:spPr>
          <a:xfrm>
            <a:off x="685800" y="971550"/>
            <a:ext cx="10133013" cy="4819650"/>
          </a:xfrm>
        </p:spPr>
        <p:txBody>
          <a:bodyPr/>
          <a:lstStyle/>
          <a:p>
            <a:pPr marL="0" indent="0">
              <a:buNone/>
            </a:pPr>
            <a:endParaRPr lang="tr-TR" dirty="0"/>
          </a:p>
        </p:txBody>
      </p:sp>
    </p:spTree>
    <p:extLst>
      <p:ext uri="{BB962C8B-B14F-4D97-AF65-F5344CB8AC3E}">
        <p14:creationId xmlns:p14="http://schemas.microsoft.com/office/powerpoint/2010/main" val="649251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DC52FB8-9FE4-4BDC-B729-E8332F99073A}"/>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xmlns="" id="{ABCA055E-187D-4792-BE3E-5D46C4F41E57}"/>
              </a:ext>
            </a:extLst>
          </p:cNvPr>
          <p:cNvSpPr>
            <a:spLocks noGrp="1"/>
          </p:cNvSpPr>
          <p:nvPr>
            <p:ph idx="1"/>
          </p:nvPr>
        </p:nvSpPr>
        <p:spPr/>
        <p:txBody>
          <a:bodyPr/>
          <a:lstStyle/>
          <a:p>
            <a:r>
              <a:rPr lang="tr-TR" dirty="0"/>
              <a:t> </a:t>
            </a:r>
          </a:p>
        </p:txBody>
      </p:sp>
      <p:pic>
        <p:nvPicPr>
          <p:cNvPr id="5" name="Resim 4" descr="ekran görüntüsü içeren bir resim&#10;&#10;Çok yüksek güvenilirlikle oluşturulmuş açıklama">
            <a:extLst>
              <a:ext uri="{FF2B5EF4-FFF2-40B4-BE49-F238E27FC236}">
                <a16:creationId xmlns:a16="http://schemas.microsoft.com/office/drawing/2014/main" xmlns="" id="{70CBC682-0197-465F-8ECD-A5DE67872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41" y="177282"/>
            <a:ext cx="9891617" cy="3030422"/>
          </a:xfrm>
          <a:prstGeom prst="rect">
            <a:avLst/>
          </a:prstGeom>
        </p:spPr>
      </p:pic>
      <p:pic>
        <p:nvPicPr>
          <p:cNvPr id="7" name="Resim 6" descr="metin içeren bir resim&#10;&#10;Yüksek güvenilirlikle oluşturulmuş açıklama">
            <a:extLst>
              <a:ext uri="{FF2B5EF4-FFF2-40B4-BE49-F238E27FC236}">
                <a16:creationId xmlns:a16="http://schemas.microsoft.com/office/drawing/2014/main" xmlns="" id="{01F79414-64BC-42CC-BE13-48BD91F60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41" y="3207704"/>
            <a:ext cx="9891617" cy="3473014"/>
          </a:xfrm>
          <a:prstGeom prst="rect">
            <a:avLst/>
          </a:prstGeom>
        </p:spPr>
      </p:pic>
    </p:spTree>
    <p:extLst>
      <p:ext uri="{BB962C8B-B14F-4D97-AF65-F5344CB8AC3E}">
        <p14:creationId xmlns:p14="http://schemas.microsoft.com/office/powerpoint/2010/main" val="4000667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06D2A8C-F6A2-4050-BC4D-22C7392D7948}"/>
              </a:ext>
            </a:extLst>
          </p:cNvPr>
          <p:cNvSpPr>
            <a:spLocks noGrp="1"/>
          </p:cNvSpPr>
          <p:nvPr>
            <p:ph type="title"/>
          </p:nvPr>
        </p:nvSpPr>
        <p:spPr/>
        <p:txBody>
          <a:bodyPr/>
          <a:lstStyle/>
          <a:p>
            <a:endParaRPr lang="tr-TR" dirty="0"/>
          </a:p>
        </p:txBody>
      </p:sp>
      <p:pic>
        <p:nvPicPr>
          <p:cNvPr id="5" name="İçerik Yer Tutucusu 4" descr="ekran görüntüsü içeren bir resim&#10;&#10;Çok yüksek güvenilirlikle oluşturulmuş açıklama">
            <a:extLst>
              <a:ext uri="{FF2B5EF4-FFF2-40B4-BE49-F238E27FC236}">
                <a16:creationId xmlns:a16="http://schemas.microsoft.com/office/drawing/2014/main" xmlns="" id="{F2ED1C1F-EC48-4AC8-AF3F-F41D44FBFC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2980" y="2407298"/>
            <a:ext cx="9274628" cy="4214038"/>
          </a:xfrm>
        </p:spPr>
      </p:pic>
      <p:pic>
        <p:nvPicPr>
          <p:cNvPr id="7" name="Resim 6" descr="ekran görüntüsü içeren bir resim&#10;&#10;Çok yüksek güvenilirlikle oluşturulmuş açıklama">
            <a:extLst>
              <a:ext uri="{FF2B5EF4-FFF2-40B4-BE49-F238E27FC236}">
                <a16:creationId xmlns:a16="http://schemas.microsoft.com/office/drawing/2014/main" xmlns="" id="{09FBAED1-34BB-4000-8B43-0A9072258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980" y="208672"/>
            <a:ext cx="9274628" cy="2198626"/>
          </a:xfrm>
          <a:prstGeom prst="rect">
            <a:avLst/>
          </a:prstGeom>
        </p:spPr>
      </p:pic>
    </p:spTree>
    <p:extLst>
      <p:ext uri="{BB962C8B-B14F-4D97-AF65-F5344CB8AC3E}">
        <p14:creationId xmlns:p14="http://schemas.microsoft.com/office/powerpoint/2010/main" val="2006994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81533" y="1604842"/>
            <a:ext cx="8229627" cy="4926868"/>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981533" y="55053"/>
            <a:ext cx="8229627" cy="1959513"/>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981533" y="2014566"/>
            <a:ext cx="8229627" cy="1567548"/>
          </a:xfrm>
          <a:prstGeom prst="rect">
            <a:avLst/>
          </a:prstGeom>
          <a:noFill/>
          <a:ln>
            <a:noFill/>
          </a:ln>
        </p:spPr>
      </p:pic>
      <p:graphicFrame>
        <p:nvGraphicFramePr>
          <p:cNvPr id="7" name="Nesne 6"/>
          <p:cNvGraphicFramePr>
            <a:graphicFrameLocks noChangeAspect="1"/>
          </p:cNvGraphicFramePr>
          <p:nvPr>
            <p:extLst>
              <p:ext uri="{D42A27DB-BD31-4B8C-83A1-F6EECF244321}">
                <p14:modId xmlns:p14="http://schemas.microsoft.com/office/powerpoint/2010/main" val="1547156326"/>
              </p:ext>
            </p:extLst>
          </p:nvPr>
        </p:nvGraphicFramePr>
        <p:xfrm>
          <a:off x="1981533" y="3592442"/>
          <a:ext cx="8229627" cy="2928940"/>
        </p:xfrm>
        <a:graphic>
          <a:graphicData uri="http://schemas.openxmlformats.org/presentationml/2006/ole">
            <mc:AlternateContent xmlns:mc="http://schemas.openxmlformats.org/markup-compatibility/2006">
              <mc:Choice xmlns:v="urn:schemas-microsoft-com:vml" Requires="v">
                <p:oleObj spid="_x0000_s9294" name="Image" r:id="rId6" imgW="9777600" imgH="3479040" progId="Photoshop.Image.12">
                  <p:embed/>
                </p:oleObj>
              </mc:Choice>
              <mc:Fallback>
                <p:oleObj name="Image" r:id="rId6" imgW="9777600" imgH="3479040" progId="Photoshop.Image.12">
                  <p:embed/>
                  <p:pic>
                    <p:nvPicPr>
                      <p:cNvPr id="0" name=""/>
                      <p:cNvPicPr/>
                      <p:nvPr/>
                    </p:nvPicPr>
                    <p:blipFill>
                      <a:blip r:embed="rId7"/>
                      <a:stretch>
                        <a:fillRect/>
                      </a:stretch>
                    </p:blipFill>
                    <p:spPr>
                      <a:xfrm>
                        <a:off x="1981533" y="3592442"/>
                        <a:ext cx="8229627" cy="2928940"/>
                      </a:xfrm>
                      <a:prstGeom prst="rect">
                        <a:avLst/>
                      </a:prstGeom>
                    </p:spPr>
                  </p:pic>
                </p:oleObj>
              </mc:Fallback>
            </mc:AlternateContent>
          </a:graphicData>
        </a:graphic>
      </p:graphicFrame>
    </p:spTree>
    <p:extLst>
      <p:ext uri="{BB962C8B-B14F-4D97-AF65-F5344CB8AC3E}">
        <p14:creationId xmlns:p14="http://schemas.microsoft.com/office/powerpoint/2010/main" val="81903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6AB5CAC8-F1E5-4A04-B293-0FFE43386D28}"/>
              </a:ext>
            </a:extLst>
          </p:cNvPr>
          <p:cNvSpPr>
            <a:spLocks noGrp="1"/>
          </p:cNvSpPr>
          <p:nvPr>
            <p:ph type="title"/>
          </p:nvPr>
        </p:nvSpPr>
        <p:spPr/>
        <p:txBody>
          <a:bodyPr/>
          <a:lstStyle/>
          <a:p>
            <a:r>
              <a:rPr lang="tr-TR" dirty="0">
                <a:solidFill>
                  <a:srgbClr val="FF0000"/>
                </a:solidFill>
                <a:highlight>
                  <a:srgbClr val="FFFF00"/>
                </a:highlight>
              </a:rPr>
              <a:t>2014 COCHRANE DATA</a:t>
            </a:r>
          </a:p>
        </p:txBody>
      </p:sp>
      <p:pic>
        <p:nvPicPr>
          <p:cNvPr id="5" name="İçerik Yer Tutucusu 4" descr="ekran görüntüsü içeren bir resim&#10;&#10;Çok yüksek güvenilirlikle oluşturulmuş açıklama">
            <a:extLst>
              <a:ext uri="{FF2B5EF4-FFF2-40B4-BE49-F238E27FC236}">
                <a16:creationId xmlns:a16="http://schemas.microsoft.com/office/drawing/2014/main" xmlns="" id="{63B45474-0310-42DE-8C25-8F9B1ABD22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801" y="2065338"/>
            <a:ext cx="11182348" cy="4466091"/>
          </a:xfrm>
        </p:spPr>
      </p:pic>
      <p:pic>
        <p:nvPicPr>
          <p:cNvPr id="3" name="Picture 2"/>
          <p:cNvPicPr>
            <a:picLocks noChangeAspect="1"/>
          </p:cNvPicPr>
          <p:nvPr/>
        </p:nvPicPr>
        <p:blipFill>
          <a:blip r:embed="rId5"/>
          <a:stretch>
            <a:fillRect/>
          </a:stretch>
        </p:blipFill>
        <p:spPr>
          <a:xfrm>
            <a:off x="685799" y="0"/>
            <a:ext cx="6905625" cy="1984392"/>
          </a:xfrm>
          <a:prstGeom prst="rect">
            <a:avLst/>
          </a:prstGeom>
        </p:spPr>
      </p:pic>
      <p:pic>
        <p:nvPicPr>
          <p:cNvPr id="4" name="Picture 3"/>
          <p:cNvPicPr>
            <a:picLocks noChangeAspect="1"/>
          </p:cNvPicPr>
          <p:nvPr/>
        </p:nvPicPr>
        <p:blipFill>
          <a:blip r:embed="rId6"/>
          <a:stretch>
            <a:fillRect/>
          </a:stretch>
        </p:blipFill>
        <p:spPr>
          <a:xfrm>
            <a:off x="7591424" y="0"/>
            <a:ext cx="4276725" cy="1984392"/>
          </a:xfrm>
          <a:prstGeom prst="rect">
            <a:avLst/>
          </a:prstGeom>
        </p:spPr>
      </p:pic>
    </p:spTree>
    <p:extLst>
      <p:ext uri="{BB962C8B-B14F-4D97-AF65-F5344CB8AC3E}">
        <p14:creationId xmlns:p14="http://schemas.microsoft.com/office/powerpoint/2010/main" val="4154479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81533" y="1604841"/>
            <a:ext cx="8229627" cy="1497721"/>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850900" y="163293"/>
            <a:ext cx="8654515" cy="2286098"/>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524641" y="2664611"/>
            <a:ext cx="8817481" cy="1091122"/>
          </a:xfrm>
          <a:prstGeom prst="rect">
            <a:avLst/>
          </a:prstGeom>
          <a:noFill/>
          <a:ln>
            <a:noFill/>
          </a:ln>
        </p:spPr>
      </p:pic>
      <p:pic>
        <p:nvPicPr>
          <p:cNvPr id="6" name="Resim 5">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524314" y="4092116"/>
            <a:ext cx="9144067" cy="1623130"/>
          </a:xfrm>
          <a:prstGeom prst="rect">
            <a:avLst/>
          </a:prstGeom>
          <a:noFill/>
          <a:ln>
            <a:noFill/>
          </a:ln>
        </p:spPr>
      </p:pic>
    </p:spTree>
    <p:extLst>
      <p:ext uri="{BB962C8B-B14F-4D97-AF65-F5344CB8AC3E}">
        <p14:creationId xmlns:p14="http://schemas.microsoft.com/office/powerpoint/2010/main" val="34403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099" y="0"/>
            <a:ext cx="978217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098" y="2171700"/>
            <a:ext cx="97821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099" y="4400550"/>
            <a:ext cx="978217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6666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2145152" y="2775977"/>
            <a:ext cx="8196969" cy="3919026"/>
          </a:xfrm>
        </p:spPr>
        <p:txBody>
          <a:bodyPr/>
          <a:lstStyle/>
          <a:p>
            <a:pPr lvl="0">
              <a:buSzPct val="45000"/>
              <a:buFont typeface="StarSymbol"/>
              <a:buChar char="●"/>
            </a:pPr>
            <a:r>
              <a:rPr lang="x-none" sz="2359">
                <a:latin typeface="Times New Roman" pitchFamily="18"/>
              </a:rPr>
              <a:t>Randomize kontrollü, 39 hasta randomize 4 çalışma dışı.</a:t>
            </a:r>
          </a:p>
          <a:p>
            <a:pPr lvl="0">
              <a:buSzPct val="45000"/>
              <a:buFont typeface="StarSymbol"/>
              <a:buChar char="●"/>
            </a:pPr>
            <a:r>
              <a:rPr lang="x-none" sz="2359">
                <a:latin typeface="Times New Roman" pitchFamily="18"/>
              </a:rPr>
              <a:t>Fixed 187.5 siklusun 2. günü antagonist gonadotropin tedavisinin  6. günü</a:t>
            </a:r>
          </a:p>
          <a:p>
            <a:pPr lvl="0">
              <a:buSzPct val="45000"/>
              <a:buFont typeface="StarSymbol"/>
              <a:buChar char="●"/>
            </a:pPr>
            <a:r>
              <a:rPr lang="x-none" sz="2359">
                <a:latin typeface="Times New Roman" pitchFamily="18"/>
              </a:rPr>
              <a:t>17 hasta standart 250 ug rekombinant HCG, standart luteal destek(600mg vaginal mikronize progestereon)</a:t>
            </a:r>
          </a:p>
          <a:p>
            <a:pPr lvl="0">
              <a:buSzPct val="45000"/>
              <a:buFont typeface="StarSymbol"/>
              <a:buChar char="●"/>
            </a:pPr>
            <a:r>
              <a:rPr lang="x-none" sz="2359">
                <a:latin typeface="Times New Roman" pitchFamily="18"/>
              </a:rPr>
              <a:t>18 hasta 0,2 mg triptorelin ile trigger (standart luteal destek +6 doz gün aşırı 300 1x1 rekombinant LH.</a:t>
            </a:r>
          </a:p>
          <a:p>
            <a:pPr lvl="0">
              <a:buSzPct val="45000"/>
              <a:buFont typeface="StarSymbol"/>
              <a:buChar char="●"/>
            </a:pPr>
            <a:r>
              <a:rPr lang="x-none" sz="2359">
                <a:latin typeface="Times New Roman" pitchFamily="18"/>
              </a:rPr>
              <a:t>Critize edildi çünkü normoresponder hasta grubu.OHSS için riskli  highresponder gruba dahil edilemez.</a:t>
            </a:r>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524314" y="-11757"/>
            <a:ext cx="8817808" cy="1318099"/>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850900" y="1469635"/>
            <a:ext cx="8485017" cy="1306342"/>
          </a:xfrm>
          <a:prstGeom prst="rect">
            <a:avLst/>
          </a:prstGeom>
          <a:noFill/>
          <a:ln>
            <a:noFill/>
          </a:ln>
        </p:spPr>
      </p:pic>
    </p:spTree>
    <p:extLst>
      <p:ext uri="{BB962C8B-B14F-4D97-AF65-F5344CB8AC3E}">
        <p14:creationId xmlns:p14="http://schemas.microsoft.com/office/powerpoint/2010/main" val="274902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81533" y="1604842"/>
            <a:ext cx="8229627" cy="4926868"/>
          </a:xfrm>
        </p:spPr>
        <p:txBody>
          <a:bodyPr/>
          <a:lstStyle/>
          <a:p>
            <a:endParaRPr lang="x-none"/>
          </a:p>
        </p:txBody>
      </p:sp>
      <p:pic>
        <p:nvPicPr>
          <p:cNvPr id="4" name="Resim 3">
            <a:extLst>
              <a:ext uri="{FF2B5EF4-FFF2-40B4-BE49-F238E27FC236}">
                <a16:creationId xmlns=""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687607" y="163293"/>
            <a:ext cx="8817808" cy="5388660"/>
          </a:xfrm>
          <a:prstGeom prst="rect">
            <a:avLst/>
          </a:prstGeom>
          <a:noFill/>
          <a:ln>
            <a:noFill/>
          </a:ln>
        </p:spPr>
      </p:pic>
    </p:spTree>
    <p:extLst>
      <p:ext uri="{BB962C8B-B14F-4D97-AF65-F5344CB8AC3E}">
        <p14:creationId xmlns:p14="http://schemas.microsoft.com/office/powerpoint/2010/main" val="313216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2177485" y="1796221"/>
            <a:ext cx="8229627" cy="4526148"/>
          </a:xfrm>
        </p:spPr>
        <p:txBody>
          <a:bodyPr/>
          <a:lstStyle/>
          <a:p>
            <a:endParaRPr lang="x-none"/>
          </a:p>
        </p:txBody>
      </p:sp>
      <p:sp>
        <p:nvSpPr>
          <p:cNvPr id="4" name="Metin kutusu 3"/>
          <p:cNvSpPr txBox="1"/>
          <p:nvPr/>
        </p:nvSpPr>
        <p:spPr>
          <a:xfrm>
            <a:off x="2308445" y="516986"/>
            <a:ext cx="8229627" cy="1142722"/>
          </a:xfrm>
          <a:prstGeom prst="rect">
            <a:avLst/>
          </a:prstGeom>
          <a:noFill/>
          <a:ln>
            <a:noFill/>
          </a:ln>
        </p:spPr>
        <p:txBody>
          <a:bodyPr vert="horz" wrap="none" lIns="81646" tIns="40823" rIns="81646" bIns="40823" anchor="ctr" compatLnSpc="0"/>
          <a:lstStyle/>
          <a:p>
            <a:pPr>
              <a:spcBef>
                <a:spcPts val="0"/>
              </a:spcBef>
              <a:spcAft>
                <a:spcPts val="0"/>
              </a:spcAft>
            </a:pPr>
            <a:endParaRPr lang="de-DE" sz="1633">
              <a:latin typeface="Arial" pitchFamily="18"/>
              <a:ea typeface="Andale Sans UI" pitchFamily="2"/>
              <a:cs typeface="Tahoma" pitchFamily="2"/>
            </a:endParaRPr>
          </a:p>
        </p:txBody>
      </p:sp>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524314" y="0"/>
            <a:ext cx="8817808" cy="1796220"/>
          </a:xfrm>
          <a:prstGeom prst="rect">
            <a:avLst/>
          </a:prstGeom>
          <a:noFill/>
          <a:ln>
            <a:noFill/>
          </a:ln>
        </p:spPr>
      </p:pic>
      <p:sp>
        <p:nvSpPr>
          <p:cNvPr id="6" name="Metin kutusu 5"/>
          <p:cNvSpPr txBox="1"/>
          <p:nvPr/>
        </p:nvSpPr>
        <p:spPr>
          <a:xfrm>
            <a:off x="1524315" y="1796220"/>
            <a:ext cx="8817807" cy="4572197"/>
          </a:xfrm>
          <a:prstGeom prst="rect">
            <a:avLst/>
          </a:prstGeom>
          <a:noFill/>
          <a:ln>
            <a:noFill/>
          </a:ln>
        </p:spPr>
        <p:txBody>
          <a:bodyPr vert="horz" wrap="none" lIns="81646" tIns="40823" rIns="81646" bIns="40823" compatLnSpc="0"/>
          <a:lstStyle/>
          <a:p>
            <a:pPr>
              <a:spcBef>
                <a:spcPts val="0"/>
              </a:spcBef>
              <a:spcAft>
                <a:spcPts val="0"/>
              </a:spcAft>
            </a:pPr>
            <a:r>
              <a:rPr lang="de-DE" sz="2400" dirty="0">
                <a:latin typeface="Times New Roman" pitchFamily="18" charset="0"/>
                <a:ea typeface="Andale Sans UI" pitchFamily="2"/>
                <a:cs typeface="Times New Roman" pitchFamily="18" charset="0"/>
              </a:rPr>
              <a:t>The </a:t>
            </a:r>
            <a:r>
              <a:rPr lang="de-DE" sz="2400" dirty="0" err="1">
                <a:latin typeface="Times New Roman" pitchFamily="18" charset="0"/>
                <a:ea typeface="Andale Sans UI" pitchFamily="2"/>
                <a:cs typeface="Times New Roman" pitchFamily="18" charset="0"/>
              </a:rPr>
              <a:t>strategy</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to</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obtain</a:t>
            </a:r>
            <a:r>
              <a:rPr lang="de-DE" sz="2400" dirty="0">
                <a:latin typeface="Times New Roman" pitchFamily="18" charset="0"/>
                <a:ea typeface="Andale Sans UI" pitchFamily="2"/>
                <a:cs typeface="Times New Roman" pitchFamily="18" charset="0"/>
              </a:rPr>
              <a:t> an OHSS-Free </a:t>
            </a:r>
            <a:r>
              <a:rPr lang="de-DE" sz="2400" dirty="0" err="1">
                <a:latin typeface="Times New Roman" pitchFamily="18" charset="0"/>
                <a:ea typeface="Andale Sans UI" pitchFamily="2"/>
                <a:cs typeface="Times New Roman" pitchFamily="18" charset="0"/>
              </a:rPr>
              <a:t>Clinic</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is</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closely</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related</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to</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the</a:t>
            </a:r>
            <a:endParaRPr lang="de-DE" sz="2400" dirty="0">
              <a:latin typeface="Times New Roman" pitchFamily="18" charset="0"/>
              <a:ea typeface="Andale Sans UI" pitchFamily="2"/>
              <a:cs typeface="Times New Roman" pitchFamily="18" charset="0"/>
            </a:endParaRPr>
          </a:p>
          <a:p>
            <a:pPr>
              <a:spcBef>
                <a:spcPts val="0"/>
              </a:spcBef>
              <a:spcAft>
                <a:spcPts val="0"/>
              </a:spcAft>
            </a:pPr>
            <a:r>
              <a:rPr lang="de-DE" sz="2400" dirty="0" err="1">
                <a:latin typeface="Times New Roman" pitchFamily="18" charset="0"/>
                <a:ea typeface="Andale Sans UI" pitchFamily="2"/>
                <a:cs typeface="Times New Roman" pitchFamily="18" charset="0"/>
              </a:rPr>
              <a:t>segmentation</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concept</a:t>
            </a:r>
            <a:r>
              <a:rPr lang="de-DE" sz="2400" dirty="0">
                <a:latin typeface="Times New Roman" pitchFamily="18" charset="0"/>
                <a:ea typeface="Andale Sans UI" pitchFamily="2"/>
                <a:cs typeface="Times New Roman" pitchFamily="18" charset="0"/>
              </a:rPr>
              <a:t>.</a:t>
            </a:r>
          </a:p>
          <a:p>
            <a:pPr>
              <a:spcBef>
                <a:spcPts val="0"/>
              </a:spcBef>
              <a:spcAft>
                <a:spcPts val="0"/>
              </a:spcAft>
            </a:pPr>
            <a:endParaRPr lang="de-DE" sz="2400" dirty="0">
              <a:latin typeface="Times New Roman" pitchFamily="18" charset="0"/>
              <a:ea typeface="Andale Sans UI" pitchFamily="2"/>
              <a:cs typeface="Times New Roman" pitchFamily="18" charset="0"/>
            </a:endParaRPr>
          </a:p>
          <a:p>
            <a:pPr>
              <a:spcBef>
                <a:spcPts val="0"/>
              </a:spcBef>
              <a:spcAft>
                <a:spcPts val="0"/>
              </a:spcAft>
            </a:pPr>
            <a:r>
              <a:rPr lang="de-DE" sz="2400" dirty="0" err="1">
                <a:latin typeface="Times New Roman" pitchFamily="18" charset="0"/>
                <a:ea typeface="Andale Sans UI" pitchFamily="2"/>
                <a:cs typeface="Times New Roman" pitchFamily="18" charset="0"/>
              </a:rPr>
              <a:t>It</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consists</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of</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optimization</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of</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the</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ovarian</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stimulation</a:t>
            </a:r>
            <a:r>
              <a:rPr lang="de-DE" sz="2400" dirty="0">
                <a:latin typeface="Times New Roman" pitchFamily="18" charset="0"/>
                <a:ea typeface="Andale Sans UI" pitchFamily="2"/>
                <a:cs typeface="Times New Roman" pitchFamily="18" charset="0"/>
              </a:rPr>
              <a:t>,</a:t>
            </a:r>
          </a:p>
          <a:p>
            <a:pPr>
              <a:spcBef>
                <a:spcPts val="0"/>
              </a:spcBef>
              <a:spcAft>
                <a:spcPts val="0"/>
              </a:spcAft>
            </a:pPr>
            <a:r>
              <a:rPr lang="de-DE" sz="2400" dirty="0" err="1">
                <a:latin typeface="Times New Roman" pitchFamily="18" charset="0"/>
                <a:ea typeface="Andale Sans UI" pitchFamily="2"/>
                <a:cs typeface="Times New Roman" pitchFamily="18" charset="0"/>
              </a:rPr>
              <a:t>including</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GnRH</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agonist</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triggering</a:t>
            </a:r>
            <a:r>
              <a:rPr lang="de-DE" sz="2400" dirty="0">
                <a:latin typeface="Times New Roman" pitchFamily="18" charset="0"/>
                <a:ea typeface="Andale Sans UI" pitchFamily="2"/>
                <a:cs typeface="Times New Roman" pitchFamily="18" charset="0"/>
              </a:rPr>
              <a:t> in a </a:t>
            </a:r>
            <a:r>
              <a:rPr lang="de-DE" sz="2400" dirty="0" err="1">
                <a:latin typeface="Times New Roman" pitchFamily="18" charset="0"/>
                <a:ea typeface="Andale Sans UI" pitchFamily="2"/>
                <a:cs typeface="Times New Roman" pitchFamily="18" charset="0"/>
              </a:rPr>
              <a:t>GnRH</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antagonist</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cycle</a:t>
            </a:r>
            <a:endParaRPr lang="de-DE" sz="2400" dirty="0">
              <a:latin typeface="Times New Roman" pitchFamily="18" charset="0"/>
              <a:ea typeface="Andale Sans UI" pitchFamily="2"/>
              <a:cs typeface="Times New Roman" pitchFamily="18" charset="0"/>
            </a:endParaRPr>
          </a:p>
          <a:p>
            <a:pPr>
              <a:spcBef>
                <a:spcPts val="0"/>
              </a:spcBef>
              <a:spcAft>
                <a:spcPts val="0"/>
              </a:spcAft>
            </a:pPr>
            <a:r>
              <a:rPr lang="de-DE" sz="2400" dirty="0">
                <a:latin typeface="Times New Roman" pitchFamily="18" charset="0"/>
                <a:ea typeface="Andale Sans UI" pitchFamily="2"/>
                <a:cs typeface="Times New Roman" pitchFamily="18" charset="0"/>
              </a:rPr>
              <a:t>(</a:t>
            </a:r>
            <a:r>
              <a:rPr lang="de-DE" sz="2400" dirty="0" err="1">
                <a:solidFill>
                  <a:srgbClr val="FF0000"/>
                </a:solidFill>
                <a:latin typeface="Times New Roman" pitchFamily="18" charset="0"/>
                <a:ea typeface="Andale Sans UI" pitchFamily="2"/>
                <a:cs typeface="Times New Roman" pitchFamily="18" charset="0"/>
              </a:rPr>
              <a:t>segment</a:t>
            </a:r>
            <a:r>
              <a:rPr lang="de-DE" sz="2400" dirty="0">
                <a:solidFill>
                  <a:srgbClr val="FF0000"/>
                </a:solidFill>
                <a:latin typeface="Times New Roman" pitchFamily="18" charset="0"/>
                <a:ea typeface="Andale Sans UI" pitchFamily="2"/>
                <a:cs typeface="Times New Roman" pitchFamily="18" charset="0"/>
              </a:rPr>
              <a:t> A).</a:t>
            </a:r>
          </a:p>
          <a:p>
            <a:pPr>
              <a:spcBef>
                <a:spcPts val="0"/>
              </a:spcBef>
              <a:spcAft>
                <a:spcPts val="0"/>
              </a:spcAft>
            </a:pPr>
            <a:endParaRPr lang="de-DE" sz="2400" dirty="0">
              <a:latin typeface="Times New Roman" pitchFamily="18" charset="0"/>
              <a:ea typeface="Andale Sans UI" pitchFamily="2"/>
              <a:cs typeface="Times New Roman" pitchFamily="18" charset="0"/>
            </a:endParaRPr>
          </a:p>
          <a:p>
            <a:pPr>
              <a:spcBef>
                <a:spcPts val="0"/>
              </a:spcBef>
              <a:spcAft>
                <a:spcPts val="0"/>
              </a:spcAft>
            </a:pPr>
            <a:r>
              <a:rPr lang="de-DE" sz="2400" dirty="0">
                <a:solidFill>
                  <a:srgbClr val="FF0000"/>
                </a:solidFill>
                <a:latin typeface="Times New Roman" pitchFamily="18" charset="0"/>
                <a:ea typeface="Andale Sans UI" pitchFamily="2"/>
                <a:cs typeface="Times New Roman" pitchFamily="18" charset="0"/>
              </a:rPr>
              <a:t>Segment B </a:t>
            </a:r>
            <a:r>
              <a:rPr lang="de-DE" sz="2400" dirty="0" err="1">
                <a:latin typeface="Times New Roman" pitchFamily="18" charset="0"/>
                <a:ea typeface="Andale Sans UI" pitchFamily="2"/>
                <a:cs typeface="Times New Roman" pitchFamily="18" charset="0"/>
              </a:rPr>
              <a:t>then</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consists</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of</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optimum</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cryopreservation</a:t>
            </a:r>
            <a:endParaRPr lang="de-DE" sz="2400" dirty="0">
              <a:latin typeface="Times New Roman" pitchFamily="18" charset="0"/>
              <a:ea typeface="Andale Sans UI" pitchFamily="2"/>
              <a:cs typeface="Times New Roman" pitchFamily="18" charset="0"/>
            </a:endParaRPr>
          </a:p>
          <a:p>
            <a:pPr>
              <a:spcBef>
                <a:spcPts val="0"/>
              </a:spcBef>
              <a:spcAft>
                <a:spcPts val="0"/>
              </a:spcAft>
            </a:pPr>
            <a:r>
              <a:rPr lang="de-DE" sz="2400" dirty="0" err="1">
                <a:latin typeface="Times New Roman" pitchFamily="18" charset="0"/>
                <a:ea typeface="Andale Sans UI" pitchFamily="2"/>
                <a:cs typeface="Times New Roman" pitchFamily="18" charset="0"/>
              </a:rPr>
              <a:t>methods</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for</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oocyte</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or</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embryo</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vitrification</a:t>
            </a:r>
            <a:r>
              <a:rPr lang="de-DE" sz="2400" dirty="0">
                <a:latin typeface="Times New Roman" pitchFamily="18" charset="0"/>
                <a:ea typeface="Andale Sans UI" pitchFamily="2"/>
                <a:cs typeface="Times New Roman" pitchFamily="18" charset="0"/>
              </a:rPr>
              <a:t>.</a:t>
            </a:r>
          </a:p>
          <a:p>
            <a:pPr>
              <a:spcBef>
                <a:spcPts val="0"/>
              </a:spcBef>
              <a:spcAft>
                <a:spcPts val="0"/>
              </a:spcAft>
            </a:pPr>
            <a:r>
              <a:rPr lang="de-DE" sz="2400" dirty="0">
                <a:latin typeface="Times New Roman" pitchFamily="18" charset="0"/>
                <a:ea typeface="Andale Sans UI" pitchFamily="2"/>
                <a:cs typeface="Times New Roman" pitchFamily="18" charset="0"/>
              </a:rPr>
              <a:t> </a:t>
            </a:r>
          </a:p>
          <a:p>
            <a:pPr>
              <a:spcBef>
                <a:spcPts val="0"/>
              </a:spcBef>
              <a:spcAft>
                <a:spcPts val="0"/>
              </a:spcAft>
            </a:pPr>
            <a:r>
              <a:rPr lang="de-DE" sz="2400" dirty="0">
                <a:solidFill>
                  <a:srgbClr val="FF0000"/>
                </a:solidFill>
                <a:latin typeface="Times New Roman" pitchFamily="18" charset="0"/>
                <a:ea typeface="Andale Sans UI" pitchFamily="2"/>
                <a:cs typeface="Times New Roman" pitchFamily="18" charset="0"/>
              </a:rPr>
              <a:t>Segment C </a:t>
            </a:r>
            <a:r>
              <a:rPr lang="de-DE" sz="2400" dirty="0" err="1">
                <a:solidFill>
                  <a:srgbClr val="FF0000"/>
                </a:solidFill>
                <a:latin typeface="Times New Roman" pitchFamily="18" charset="0"/>
                <a:ea typeface="Andale Sans UI" pitchFamily="2"/>
                <a:cs typeface="Times New Roman" pitchFamily="18" charset="0"/>
              </a:rPr>
              <a:t>includes</a:t>
            </a:r>
            <a:endParaRPr lang="de-DE" sz="2400" dirty="0">
              <a:solidFill>
                <a:srgbClr val="FF0000"/>
              </a:solidFill>
              <a:latin typeface="Times New Roman" pitchFamily="18" charset="0"/>
              <a:ea typeface="Andale Sans UI" pitchFamily="2"/>
              <a:cs typeface="Times New Roman" pitchFamily="18" charset="0"/>
            </a:endParaRPr>
          </a:p>
          <a:p>
            <a:pPr>
              <a:spcBef>
                <a:spcPts val="0"/>
              </a:spcBef>
              <a:spcAft>
                <a:spcPts val="0"/>
              </a:spcAft>
            </a:pPr>
            <a:r>
              <a:rPr lang="de-DE" sz="2400" dirty="0" err="1">
                <a:latin typeface="Times New Roman" pitchFamily="18" charset="0"/>
                <a:ea typeface="Andale Sans UI" pitchFamily="2"/>
                <a:cs typeface="Times New Roman" pitchFamily="18" charset="0"/>
              </a:rPr>
              <a:t>embryo</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replacement</a:t>
            </a:r>
            <a:r>
              <a:rPr lang="de-DE" sz="2400" dirty="0">
                <a:latin typeface="Times New Roman" pitchFamily="18" charset="0"/>
                <a:ea typeface="Andale Sans UI" pitchFamily="2"/>
                <a:cs typeface="Times New Roman" pitchFamily="18" charset="0"/>
              </a:rPr>
              <a:t> in a </a:t>
            </a:r>
            <a:r>
              <a:rPr lang="de-DE" sz="2400" dirty="0" err="1">
                <a:latin typeface="Times New Roman" pitchFamily="18" charset="0"/>
                <a:ea typeface="Andale Sans UI" pitchFamily="2"/>
                <a:cs typeface="Times New Roman" pitchFamily="18" charset="0"/>
              </a:rPr>
              <a:t>receptive</a:t>
            </a:r>
            <a:r>
              <a:rPr lang="de-DE" sz="2400" dirty="0">
                <a:latin typeface="Times New Roman" pitchFamily="18" charset="0"/>
                <a:ea typeface="Andale Sans UI" pitchFamily="2"/>
                <a:cs typeface="Times New Roman" pitchFamily="18" charset="0"/>
              </a:rPr>
              <a:t>, non-</a:t>
            </a:r>
            <a:r>
              <a:rPr lang="de-DE" sz="2400" dirty="0" err="1">
                <a:latin typeface="Times New Roman" pitchFamily="18" charset="0"/>
                <a:ea typeface="Andale Sans UI" pitchFamily="2"/>
                <a:cs typeface="Times New Roman" pitchFamily="18" charset="0"/>
              </a:rPr>
              <a:t>stimulated</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endometrium</a:t>
            </a:r>
            <a:r>
              <a:rPr lang="de-DE" sz="2400" dirty="0">
                <a:latin typeface="Times New Roman" pitchFamily="18" charset="0"/>
                <a:ea typeface="Andale Sans UI" pitchFamily="2"/>
                <a:cs typeface="Times New Roman" pitchFamily="18" charset="0"/>
              </a:rPr>
              <a:t> in</a:t>
            </a:r>
          </a:p>
          <a:p>
            <a:pPr>
              <a:spcBef>
                <a:spcPts val="0"/>
              </a:spcBef>
              <a:spcAft>
                <a:spcPts val="0"/>
              </a:spcAft>
            </a:pPr>
            <a:r>
              <a:rPr lang="de-DE" sz="2400" dirty="0">
                <a:latin typeface="Times New Roman" pitchFamily="18" charset="0"/>
                <a:ea typeface="Andale Sans UI" pitchFamily="2"/>
                <a:cs typeface="Times New Roman" pitchFamily="18" charset="0"/>
              </a:rPr>
              <a:t>a </a:t>
            </a:r>
            <a:r>
              <a:rPr lang="de-DE" sz="2400" dirty="0" err="1">
                <a:latin typeface="Times New Roman" pitchFamily="18" charset="0"/>
                <a:ea typeface="Andale Sans UI" pitchFamily="2"/>
                <a:cs typeface="Times New Roman" pitchFamily="18" charset="0"/>
              </a:rPr>
              <a:t>natural</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cycle</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or</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with</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artificial</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endometrial</a:t>
            </a:r>
            <a:r>
              <a:rPr lang="de-DE" sz="2400" dirty="0">
                <a:latin typeface="Times New Roman" pitchFamily="18" charset="0"/>
                <a:ea typeface="Andale Sans UI" pitchFamily="2"/>
                <a:cs typeface="Times New Roman" pitchFamily="18" charset="0"/>
              </a:rPr>
              <a:t> </a:t>
            </a:r>
            <a:r>
              <a:rPr lang="de-DE" sz="2400" dirty="0" err="1">
                <a:latin typeface="Times New Roman" pitchFamily="18" charset="0"/>
                <a:ea typeface="Andale Sans UI" pitchFamily="2"/>
                <a:cs typeface="Times New Roman" pitchFamily="18" charset="0"/>
              </a:rPr>
              <a:t>preparation</a:t>
            </a:r>
            <a:r>
              <a:rPr lang="de-DE" sz="2400" dirty="0">
                <a:latin typeface="Times New Roman" pitchFamily="18" charset="0"/>
                <a:ea typeface="Andale Sans UI" pitchFamily="2"/>
                <a:cs typeface="Times New Roman" pitchFamily="18" charset="0"/>
              </a:rPr>
              <a:t>.</a:t>
            </a:r>
          </a:p>
        </p:txBody>
      </p:sp>
    </p:spTree>
    <p:extLst>
      <p:ext uri="{BB962C8B-B14F-4D97-AF65-F5344CB8AC3E}">
        <p14:creationId xmlns:p14="http://schemas.microsoft.com/office/powerpoint/2010/main" val="371358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noGrp="1"/>
          </p:cNvSpPr>
          <p:nvPr>
            <p:ph type="title" idx="4294967295"/>
          </p:nvPr>
        </p:nvSpPr>
        <p:spPr>
          <a:xfrm>
            <a:off x="685800" y="0"/>
            <a:ext cx="10133013" cy="1047750"/>
          </a:xfrm>
        </p:spPr>
        <p:txBody>
          <a:bodyPr>
            <a:normAutofit/>
          </a:bodyPr>
          <a:lstStyle/>
          <a:p>
            <a:pPr lvl="0"/>
            <a:r>
              <a:rPr lang="tr-TR" sz="2903" dirty="0">
                <a:solidFill>
                  <a:srgbClr val="FF0000"/>
                </a:solidFill>
                <a:latin typeface="Times New Roman" pitchFamily="18" charset="0"/>
                <a:cs typeface="Times New Roman" pitchFamily="18" charset="0"/>
              </a:rPr>
              <a:t>Hangi Hastalar </a:t>
            </a:r>
            <a:r>
              <a:rPr lang="tr-TR" sz="2903" dirty="0" err="1">
                <a:solidFill>
                  <a:srgbClr val="FF0000"/>
                </a:solidFill>
                <a:latin typeface="Times New Roman" pitchFamily="18" charset="0"/>
                <a:cs typeface="Times New Roman" pitchFamily="18" charset="0"/>
              </a:rPr>
              <a:t>Agonist</a:t>
            </a:r>
            <a:r>
              <a:rPr lang="tr-TR" sz="2903" dirty="0">
                <a:solidFill>
                  <a:srgbClr val="FF0000"/>
                </a:solidFill>
                <a:latin typeface="Times New Roman" pitchFamily="18" charset="0"/>
                <a:cs typeface="Times New Roman" pitchFamily="18" charset="0"/>
              </a:rPr>
              <a:t> </a:t>
            </a:r>
            <a:r>
              <a:rPr lang="tr-TR" sz="2903" dirty="0" err="1">
                <a:solidFill>
                  <a:srgbClr val="FF0000"/>
                </a:solidFill>
                <a:latin typeface="Times New Roman" pitchFamily="18" charset="0"/>
                <a:cs typeface="Times New Roman" pitchFamily="18" charset="0"/>
              </a:rPr>
              <a:t>Trigere</a:t>
            </a:r>
            <a:r>
              <a:rPr lang="tr-TR" sz="2903" dirty="0">
                <a:solidFill>
                  <a:srgbClr val="FF0000"/>
                </a:solidFill>
                <a:latin typeface="Times New Roman" pitchFamily="18" charset="0"/>
                <a:cs typeface="Times New Roman" pitchFamily="18" charset="0"/>
              </a:rPr>
              <a:t> </a:t>
            </a:r>
            <a:r>
              <a:rPr lang="tr-TR" sz="2903" dirty="0" err="1">
                <a:solidFill>
                  <a:srgbClr val="FF0000"/>
                </a:solidFill>
                <a:latin typeface="Times New Roman" pitchFamily="18" charset="0"/>
                <a:cs typeface="Times New Roman" pitchFamily="18" charset="0"/>
              </a:rPr>
              <a:t>Supoptimal</a:t>
            </a:r>
            <a:r>
              <a:rPr lang="tr-TR" sz="2903" dirty="0">
                <a:solidFill>
                  <a:srgbClr val="FF0000"/>
                </a:solidFill>
                <a:latin typeface="Times New Roman" pitchFamily="18" charset="0"/>
                <a:cs typeface="Times New Roman" pitchFamily="18" charset="0"/>
              </a:rPr>
              <a:t> </a:t>
            </a:r>
            <a:r>
              <a:rPr lang="tr-TR" sz="2903" dirty="0" err="1" smtClean="0">
                <a:solidFill>
                  <a:srgbClr val="FF0000"/>
                </a:solidFill>
                <a:latin typeface="Times New Roman" pitchFamily="18" charset="0"/>
                <a:cs typeface="Times New Roman" pitchFamily="18" charset="0"/>
              </a:rPr>
              <a:t>YanIt</a:t>
            </a:r>
            <a:r>
              <a:rPr lang="tr-TR" sz="2903" dirty="0" smtClean="0">
                <a:solidFill>
                  <a:srgbClr val="FF0000"/>
                </a:solidFill>
                <a:latin typeface="Times New Roman" pitchFamily="18" charset="0"/>
                <a:cs typeface="Times New Roman" pitchFamily="18" charset="0"/>
              </a:rPr>
              <a:t> </a:t>
            </a:r>
            <a:r>
              <a:rPr lang="tr-TR" sz="2903" dirty="0">
                <a:solidFill>
                  <a:srgbClr val="FF0000"/>
                </a:solidFill>
                <a:latin typeface="Times New Roman" pitchFamily="18" charset="0"/>
                <a:cs typeface="Times New Roman" pitchFamily="18" charset="0"/>
              </a:rPr>
              <a:t>Verirler?</a:t>
            </a:r>
          </a:p>
        </p:txBody>
      </p:sp>
      <p:sp>
        <p:nvSpPr>
          <p:cNvPr id="3" name="İçerik Yer Tutucusu 2"/>
          <p:cNvSpPr txBox="1">
            <a:spLocks noGrp="1"/>
          </p:cNvSpPr>
          <p:nvPr>
            <p:ph type="body" idx="4294967295"/>
          </p:nvPr>
        </p:nvSpPr>
        <p:spPr>
          <a:xfrm>
            <a:off x="552450" y="952500"/>
            <a:ext cx="10266363" cy="5657850"/>
          </a:xfrm>
        </p:spPr>
        <p:txBody>
          <a:bodyPr/>
          <a:lstStyle/>
          <a:p>
            <a:pPr>
              <a:spcBef>
                <a:spcPts val="579"/>
              </a:spcBef>
              <a:spcAft>
                <a:spcPts val="1286"/>
              </a:spcAft>
              <a:buFont typeface="Arial" pitchFamily="32"/>
              <a:buChar char="•"/>
            </a:pPr>
            <a:endParaRPr lang="tr-TR" dirty="0" smtClean="0">
              <a:latin typeface="Times New Roman" pitchFamily="18" charset="0"/>
              <a:cs typeface="Times New Roman" pitchFamily="18" charset="0"/>
            </a:endParaRPr>
          </a:p>
          <a:p>
            <a:pPr>
              <a:spcBef>
                <a:spcPts val="579"/>
              </a:spcBef>
              <a:spcAft>
                <a:spcPts val="1286"/>
              </a:spcAft>
              <a:buFont typeface="Arial" pitchFamily="32"/>
              <a:buChar char="•"/>
            </a:pPr>
            <a:endParaRPr lang="tr-TR" dirty="0">
              <a:latin typeface="Times New Roman" pitchFamily="18" charset="0"/>
              <a:cs typeface="Times New Roman" pitchFamily="18" charset="0"/>
            </a:endParaRPr>
          </a:p>
          <a:p>
            <a:pPr>
              <a:spcBef>
                <a:spcPts val="579"/>
              </a:spcBef>
              <a:spcAft>
                <a:spcPts val="1286"/>
              </a:spcAft>
              <a:buFont typeface="Arial" pitchFamily="32"/>
              <a:buChar char="•"/>
            </a:pPr>
            <a:r>
              <a:rPr lang="tr-TR" dirty="0" smtClean="0">
                <a:latin typeface="Times New Roman" pitchFamily="18" charset="0"/>
                <a:cs typeface="Times New Roman" pitchFamily="18" charset="0"/>
              </a:rPr>
              <a:t>500 </a:t>
            </a:r>
            <a:r>
              <a:rPr lang="tr-TR" dirty="0">
                <a:latin typeface="Times New Roman" pitchFamily="18" charset="0"/>
                <a:cs typeface="Times New Roman" pitchFamily="18" charset="0"/>
              </a:rPr>
              <a:t>siklusu içeren retrospektif kohort bir seride yalnız agonist triger (73 hasta), agonist artı düşük doz HCG (427) supoptimal LH  (&lt;15) açısından araştırıldı.</a:t>
            </a:r>
          </a:p>
          <a:p>
            <a:pPr>
              <a:spcBef>
                <a:spcPts val="579"/>
              </a:spcBef>
              <a:spcAft>
                <a:spcPts val="1286"/>
              </a:spcAft>
              <a:buFont typeface="Arial" pitchFamily="32"/>
              <a:buChar char="•"/>
            </a:pPr>
            <a:r>
              <a:rPr lang="tr-TR" dirty="0">
                <a:latin typeface="Times New Roman" pitchFamily="18" charset="0"/>
                <a:cs typeface="Times New Roman" pitchFamily="18" charset="0"/>
              </a:rPr>
              <a:t>Toplamda %5.2 oranında </a:t>
            </a:r>
            <a:r>
              <a:rPr lang="tr-TR" dirty="0" err="1">
                <a:latin typeface="Times New Roman" pitchFamily="18" charset="0"/>
                <a:cs typeface="Times New Roman" pitchFamily="18" charset="0"/>
              </a:rPr>
              <a:t>supoptimal</a:t>
            </a:r>
            <a:r>
              <a:rPr lang="tr-TR" dirty="0">
                <a:latin typeface="Times New Roman" pitchFamily="18" charset="0"/>
                <a:cs typeface="Times New Roman" pitchFamily="18" charset="0"/>
              </a:rPr>
              <a:t> yanıt oluştu.</a:t>
            </a:r>
          </a:p>
          <a:p>
            <a:pPr>
              <a:spcBef>
                <a:spcPts val="579"/>
              </a:spcBef>
              <a:spcAft>
                <a:spcPts val="1286"/>
              </a:spcAft>
              <a:buFont typeface="Arial" pitchFamily="32"/>
              <a:buChar char="•"/>
            </a:pPr>
            <a:r>
              <a:rPr lang="tr-TR" dirty="0">
                <a:latin typeface="Times New Roman" pitchFamily="18" charset="0"/>
                <a:cs typeface="Times New Roman" pitchFamily="18" charset="0"/>
              </a:rPr>
              <a:t>Bazal LH (&lt;0.1 vs. 2.51) ve FSH (&lt;0.1 vs. 3.48)  düşüklüğü ve </a:t>
            </a:r>
            <a:r>
              <a:rPr lang="tr-TR" dirty="0" err="1">
                <a:latin typeface="Times New Roman" pitchFamily="18" charset="0"/>
                <a:cs typeface="Times New Roman" pitchFamily="18" charset="0"/>
              </a:rPr>
              <a:t>triger</a:t>
            </a:r>
            <a:r>
              <a:rPr lang="tr-TR" dirty="0">
                <a:latin typeface="Times New Roman" pitchFamily="18" charset="0"/>
                <a:cs typeface="Times New Roman" pitchFamily="18" charset="0"/>
              </a:rPr>
              <a:t> günü LH (0.109 vs. 0.596)  düşüklüğü ile </a:t>
            </a:r>
            <a:r>
              <a:rPr lang="tr-TR" dirty="0" err="1">
                <a:latin typeface="Times New Roman" pitchFamily="18" charset="0"/>
                <a:cs typeface="Times New Roman" pitchFamily="18" charset="0"/>
              </a:rPr>
              <a:t>korele</a:t>
            </a:r>
            <a:r>
              <a:rPr lang="tr-TR" dirty="0">
                <a:latin typeface="Times New Roman" pitchFamily="18" charset="0"/>
                <a:cs typeface="Times New Roman" pitchFamily="18" charset="0"/>
              </a:rPr>
              <a:t> idi.</a:t>
            </a:r>
          </a:p>
          <a:p>
            <a:pPr>
              <a:spcBef>
                <a:spcPts val="579"/>
              </a:spcBef>
              <a:spcAft>
                <a:spcPts val="1286"/>
              </a:spcAft>
              <a:buFont typeface="Arial" pitchFamily="32"/>
              <a:buChar char="•"/>
            </a:pPr>
            <a:r>
              <a:rPr lang="tr-TR" dirty="0" err="1">
                <a:latin typeface="Times New Roman" pitchFamily="18" charset="0"/>
                <a:cs typeface="Times New Roman" pitchFamily="18" charset="0"/>
              </a:rPr>
              <a:t>Triger</a:t>
            </a:r>
            <a:r>
              <a:rPr lang="tr-TR" dirty="0">
                <a:latin typeface="Times New Roman" pitchFamily="18" charset="0"/>
                <a:cs typeface="Times New Roman" pitchFamily="18" charset="0"/>
              </a:rPr>
              <a:t> günü LH seviyesi tespit edilemeyecek kadar düşük hastalarda %25 </a:t>
            </a:r>
            <a:r>
              <a:rPr lang="tr-TR" dirty="0" err="1">
                <a:latin typeface="Times New Roman" pitchFamily="18" charset="0"/>
                <a:cs typeface="Times New Roman" pitchFamily="18" charset="0"/>
              </a:rPr>
              <a:t>supoptimal</a:t>
            </a:r>
            <a:r>
              <a:rPr lang="tr-TR" dirty="0">
                <a:latin typeface="Times New Roman" pitchFamily="18" charset="0"/>
                <a:cs typeface="Times New Roman" pitchFamily="18" charset="0"/>
              </a:rPr>
              <a:t> cevap </a:t>
            </a:r>
            <a:r>
              <a:rPr lang="tr-TR" dirty="0" err="1">
                <a:latin typeface="Times New Roman" pitchFamily="18" charset="0"/>
                <a:cs typeface="Times New Roman" pitchFamily="18" charset="0"/>
              </a:rPr>
              <a:t>sansızlığı</a:t>
            </a:r>
            <a:r>
              <a:rPr lang="tr-TR" dirty="0">
                <a:latin typeface="Times New Roman" pitchFamily="18" charset="0"/>
                <a:cs typeface="Times New Roman" pitchFamily="18" charset="0"/>
              </a:rPr>
              <a:t> oluşma ihtimali vardı.</a:t>
            </a:r>
          </a:p>
          <a:p>
            <a:pPr>
              <a:spcBef>
                <a:spcPts val="579"/>
              </a:spcBef>
              <a:spcAft>
                <a:spcPts val="1286"/>
              </a:spcAft>
              <a:buFont typeface="Arial" pitchFamily="32"/>
              <a:buChar char="•"/>
            </a:pPr>
            <a:r>
              <a:rPr lang="tr-TR" dirty="0">
                <a:latin typeface="Times New Roman" pitchFamily="18" charset="0"/>
                <a:cs typeface="Times New Roman" pitchFamily="18" charset="0"/>
              </a:rPr>
              <a:t>Düzensiz </a:t>
            </a:r>
            <a:r>
              <a:rPr lang="tr-TR" dirty="0" err="1">
                <a:latin typeface="Times New Roman" pitchFamily="18" charset="0"/>
                <a:cs typeface="Times New Roman" pitchFamily="18" charset="0"/>
              </a:rPr>
              <a:t>siklus</a:t>
            </a:r>
            <a:r>
              <a:rPr lang="tr-TR" dirty="0">
                <a:latin typeface="Times New Roman" pitchFamily="18" charset="0"/>
                <a:cs typeface="Times New Roman" pitchFamily="18" charset="0"/>
              </a:rPr>
              <a:t>, Düşük BMI, uzun süreli OKS kullanımı, uzun süreli </a:t>
            </a:r>
            <a:r>
              <a:rPr lang="tr-TR" dirty="0" err="1">
                <a:latin typeface="Times New Roman" pitchFamily="18" charset="0"/>
                <a:cs typeface="Times New Roman" pitchFamily="18" charset="0"/>
              </a:rPr>
              <a:t>hipotalamo</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hipofizer</a:t>
            </a:r>
            <a:r>
              <a:rPr lang="tr-TR" dirty="0">
                <a:latin typeface="Times New Roman" pitchFamily="18" charset="0"/>
                <a:cs typeface="Times New Roman" pitchFamily="18" charset="0"/>
              </a:rPr>
              <a:t> aks </a:t>
            </a:r>
            <a:r>
              <a:rPr lang="tr-TR" dirty="0" err="1">
                <a:latin typeface="Times New Roman" pitchFamily="18" charset="0"/>
                <a:cs typeface="Times New Roman" pitchFamily="18" charset="0"/>
              </a:rPr>
              <a:t>supresyon</a:t>
            </a:r>
            <a:r>
              <a:rPr lang="tr-TR" dirty="0">
                <a:latin typeface="Times New Roman" pitchFamily="18" charset="0"/>
                <a:cs typeface="Times New Roman" pitchFamily="18" charset="0"/>
              </a:rPr>
              <a:t> belirtileri gösteren hastalar </a:t>
            </a:r>
            <a:r>
              <a:rPr lang="tr-TR" dirty="0" err="1">
                <a:latin typeface="Times New Roman" pitchFamily="18" charset="0"/>
                <a:cs typeface="Times New Roman" pitchFamily="18" charset="0"/>
              </a:rPr>
              <a:t>agonist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trigeri</a:t>
            </a:r>
            <a:r>
              <a:rPr lang="tr-TR" dirty="0">
                <a:latin typeface="Times New Roman" pitchFamily="18" charset="0"/>
                <a:cs typeface="Times New Roman" pitchFamily="18" charset="0"/>
              </a:rPr>
              <a:t> kullanılmamalı yada  dikkatli olunmalıdır.</a:t>
            </a:r>
          </a:p>
          <a:p>
            <a:pPr>
              <a:spcBef>
                <a:spcPts val="579"/>
              </a:spcBef>
              <a:spcAft>
                <a:spcPts val="1286"/>
              </a:spcAft>
              <a:buNone/>
            </a:pPr>
            <a:endParaRPr lang="tr-TR" u="sng" dirty="0">
              <a:latin typeface="Times New Roman" pitchFamily="18" charset="0"/>
              <a:cs typeface="Times New Roman" pitchFamily="18" charset="0"/>
            </a:endParaRPr>
          </a:p>
          <a:p>
            <a:pPr>
              <a:spcBef>
                <a:spcPts val="579"/>
              </a:spcBef>
              <a:spcAft>
                <a:spcPts val="1286"/>
              </a:spcAft>
              <a:buNone/>
            </a:pPr>
            <a:endParaRPr lang="tr-TR" sz="1814" dirty="0">
              <a:latin typeface="Times New Roman" pitchFamily="18"/>
              <a:cs typeface="Times New Roman" pitchFamily="18"/>
            </a:endParaRPr>
          </a:p>
          <a:p>
            <a:pPr>
              <a:spcBef>
                <a:spcPts val="579"/>
              </a:spcBef>
              <a:spcAft>
                <a:spcPts val="1286"/>
              </a:spcAft>
              <a:buNone/>
            </a:pPr>
            <a:r>
              <a:rPr lang="tr-TR" sz="1814" dirty="0">
                <a:latin typeface="Times New Roman" pitchFamily="18"/>
                <a:cs typeface="Times New Roman" pitchFamily="18"/>
              </a:rPr>
              <a:t> </a:t>
            </a:r>
          </a:p>
        </p:txBody>
      </p:sp>
      <p:pic>
        <p:nvPicPr>
          <p:cNvPr id="4" name="Picture 3"/>
          <p:cNvPicPr>
            <a:picLocks noChangeAspect="1"/>
          </p:cNvPicPr>
          <p:nvPr/>
        </p:nvPicPr>
        <p:blipFill>
          <a:blip r:embed="rId3"/>
          <a:stretch>
            <a:fillRect/>
          </a:stretch>
        </p:blipFill>
        <p:spPr>
          <a:xfrm>
            <a:off x="685800" y="66092"/>
            <a:ext cx="10828176" cy="1725386"/>
          </a:xfrm>
          <a:prstGeom prst="rect">
            <a:avLst/>
          </a:prstGeom>
        </p:spPr>
      </p:pic>
    </p:spTree>
    <p:extLst>
      <p:ext uri="{BB962C8B-B14F-4D97-AF65-F5344CB8AC3E}">
        <p14:creationId xmlns:p14="http://schemas.microsoft.com/office/powerpoint/2010/main" val="418905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2014193" y="163293"/>
            <a:ext cx="4082318" cy="6368417"/>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6096511" y="163293"/>
            <a:ext cx="4572197" cy="6368417"/>
          </a:xfrm>
          <a:prstGeom prst="rect">
            <a:avLst/>
          </a:prstGeom>
          <a:noFill/>
          <a:ln>
            <a:noFill/>
          </a:ln>
        </p:spPr>
      </p:pic>
    </p:spTree>
    <p:extLst>
      <p:ext uri="{BB962C8B-B14F-4D97-AF65-F5344CB8AC3E}">
        <p14:creationId xmlns:p14="http://schemas.microsoft.com/office/powerpoint/2010/main" val="237172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609600" y="590551"/>
            <a:ext cx="10248900" cy="5257800"/>
          </a:xfrm>
          <a:prstGeom prst="rect">
            <a:avLst/>
          </a:prstGeom>
          <a:noFill/>
          <a:ln>
            <a:noFill/>
          </a:ln>
        </p:spPr>
      </p:pic>
    </p:spTree>
    <p:extLst>
      <p:ext uri="{BB962C8B-B14F-4D97-AF65-F5344CB8AC3E}">
        <p14:creationId xmlns:p14="http://schemas.microsoft.com/office/powerpoint/2010/main" val="287381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1132739" y="326586"/>
            <a:ext cx="8229627" cy="1145009"/>
          </a:xfrm>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742951" y="133351"/>
            <a:ext cx="10210800" cy="6398360"/>
          </a:xfrm>
          <a:prstGeom prst="rect">
            <a:avLst/>
          </a:prstGeom>
          <a:noFill/>
          <a:ln>
            <a:noFill/>
          </a:ln>
        </p:spPr>
      </p:pic>
    </p:spTree>
    <p:extLst>
      <p:ext uri="{BB962C8B-B14F-4D97-AF65-F5344CB8AC3E}">
        <p14:creationId xmlns:p14="http://schemas.microsoft.com/office/powerpoint/2010/main" val="255997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81533" y="1632928"/>
            <a:ext cx="8360588" cy="4498062"/>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850900" y="1469635"/>
            <a:ext cx="4408904" cy="5225367"/>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6259804" y="1469635"/>
            <a:ext cx="4408904" cy="5225367"/>
          </a:xfrm>
          <a:prstGeom prst="rect">
            <a:avLst/>
          </a:prstGeom>
          <a:noFill/>
          <a:ln>
            <a:noFill/>
          </a:ln>
        </p:spPr>
      </p:pic>
      <p:pic>
        <p:nvPicPr>
          <p:cNvPr id="6" name="Resim 5">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850900" y="0"/>
            <a:ext cx="8817808" cy="1469635"/>
          </a:xfrm>
          <a:prstGeom prst="rect">
            <a:avLst/>
          </a:prstGeom>
          <a:noFill/>
          <a:ln>
            <a:noFill/>
          </a:ln>
        </p:spPr>
      </p:pic>
    </p:spTree>
    <p:extLst>
      <p:ext uri="{BB962C8B-B14F-4D97-AF65-F5344CB8AC3E}">
        <p14:creationId xmlns:p14="http://schemas.microsoft.com/office/powerpoint/2010/main" val="427867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1835224" y="182562"/>
            <a:ext cx="7853727" cy="6675734"/>
          </a:xfrm>
          <a:prstGeom prst="rect">
            <a:avLst/>
          </a:prstGeom>
          <a:noFill/>
          <a:ln>
            <a:noFill/>
          </a:ln>
        </p:spPr>
      </p:pic>
    </p:spTree>
    <p:extLst>
      <p:ext uri="{BB962C8B-B14F-4D97-AF65-F5344CB8AC3E}">
        <p14:creationId xmlns:p14="http://schemas.microsoft.com/office/powerpoint/2010/main" val="274126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pPr lvl="0"/>
            <a:r>
              <a:rPr lang="x-none" b="1" dirty="0">
                <a:solidFill>
                  <a:srgbClr val="FF0000"/>
                </a:solidFill>
                <a:latin typeface="Times New Roman" panose="02020603050405020304" pitchFamily="18" charset="0"/>
                <a:cs typeface="Times New Roman" panose="02020603050405020304" pitchFamily="18" charset="0"/>
              </a:rPr>
              <a:t>Kalsiyum OHSS riskini önler mi?</a:t>
            </a:r>
          </a:p>
        </p:txBody>
      </p:sp>
      <p:sp>
        <p:nvSpPr>
          <p:cNvPr id="3" name="Metin Yer Tutucusu 2"/>
          <p:cNvSpPr txBox="1">
            <a:spLocks noGrp="1"/>
          </p:cNvSpPr>
          <p:nvPr>
            <p:ph type="body" idx="4294967295"/>
          </p:nvPr>
        </p:nvSpPr>
        <p:spPr/>
        <p:txBody>
          <a:bodyPr/>
          <a:lstStyle/>
          <a:p>
            <a:pPr lvl="0">
              <a:buSzPct val="45000"/>
              <a:buFont typeface="StarSymbol"/>
              <a:buChar char="●"/>
            </a:pPr>
            <a:r>
              <a:rPr lang="x-none" sz="2177">
                <a:latin typeface="Times New Roman" pitchFamily="18"/>
              </a:rPr>
              <a:t>10ml %10 luk kalsiyum glukonat 200 ml salin içerisnde OPU ve sonrasındaki 3 gün verilmesi OHSS riskini azaltır.</a:t>
            </a:r>
          </a:p>
          <a:p>
            <a:pPr lvl="0">
              <a:buSzPct val="45000"/>
              <a:buFont typeface="StarSymbol"/>
              <a:buChar char="●"/>
            </a:pPr>
            <a:r>
              <a:rPr lang="x-none" sz="2177">
                <a:latin typeface="Times New Roman" pitchFamily="18"/>
              </a:rPr>
              <a:t>Artan kalsiyum cAMP nin stimüle ettiği renin sekresyonunun inhibe eder.</a:t>
            </a:r>
          </a:p>
          <a:p>
            <a:pPr lvl="0">
              <a:buSzPct val="45000"/>
              <a:buFont typeface="StarSymbol"/>
              <a:buChar char="●"/>
            </a:pPr>
            <a:r>
              <a:rPr lang="x-none" sz="2177">
                <a:latin typeface="Times New Roman" pitchFamily="18"/>
              </a:rPr>
              <a:t>Anjiotensin 2 ve VEGF sekresyonunu azaltır.</a:t>
            </a:r>
          </a:p>
          <a:p>
            <a:pPr lvl="0">
              <a:buSzPct val="45000"/>
              <a:buFont typeface="StarSymbol"/>
              <a:buChar char="●"/>
            </a:pPr>
            <a:r>
              <a:rPr lang="x-none" sz="2177">
                <a:latin typeface="Times New Roman" pitchFamily="18"/>
              </a:rPr>
              <a:t>200 hastanın dahil edildiği RCT de OHSS için yüksek riskli grup salin ve kalsiyum verilerek karşılştırıldı.</a:t>
            </a:r>
          </a:p>
          <a:p>
            <a:pPr lvl="0">
              <a:buSzPct val="45000"/>
              <a:buFont typeface="StarSymbol"/>
              <a:buChar char="●"/>
            </a:pPr>
            <a:r>
              <a:rPr lang="x-none" sz="2177">
                <a:latin typeface="Times New Roman" pitchFamily="18"/>
              </a:rPr>
              <a:t>Orta ve ciddi OHSS kalsiyum grubunda daha az.(%7 ye %23 p=.002)</a:t>
            </a:r>
          </a:p>
        </p:txBody>
      </p:sp>
    </p:spTree>
    <p:extLst>
      <p:ext uri="{BB962C8B-B14F-4D97-AF65-F5344CB8AC3E}">
        <p14:creationId xmlns:p14="http://schemas.microsoft.com/office/powerpoint/2010/main" val="1841700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687607" y="326586"/>
            <a:ext cx="8654515" cy="1469635"/>
          </a:xfrm>
          <a:prstGeom prst="rect">
            <a:avLst/>
          </a:prstGeom>
          <a:noFill/>
          <a:ln>
            <a:noFill/>
          </a:ln>
        </p:spPr>
      </p:pic>
      <p:graphicFrame>
        <p:nvGraphicFramePr>
          <p:cNvPr id="6" name="Nesne 5"/>
          <p:cNvGraphicFramePr>
            <a:graphicFrameLocks noChangeAspect="1"/>
          </p:cNvGraphicFramePr>
          <p:nvPr>
            <p:extLst>
              <p:ext uri="{D42A27DB-BD31-4B8C-83A1-F6EECF244321}">
                <p14:modId xmlns:p14="http://schemas.microsoft.com/office/powerpoint/2010/main" val="902669792"/>
              </p:ext>
            </p:extLst>
          </p:nvPr>
        </p:nvGraphicFramePr>
        <p:xfrm>
          <a:off x="1687607" y="1796221"/>
          <a:ext cx="8654515" cy="4963952"/>
        </p:xfrm>
        <a:graphic>
          <a:graphicData uri="http://schemas.openxmlformats.org/presentationml/2006/ole">
            <mc:AlternateContent xmlns:mc="http://schemas.openxmlformats.org/markup-compatibility/2006">
              <mc:Choice xmlns:v="urn:schemas-microsoft-com:vml" Requires="v">
                <p:oleObj spid="_x0000_s8287" name="Image" r:id="rId6" imgW="11555280" imgH="6628320" progId="Photoshop.Image.12">
                  <p:embed/>
                </p:oleObj>
              </mc:Choice>
              <mc:Fallback>
                <p:oleObj name="Image" r:id="rId6" imgW="11555280" imgH="6628320" progId="Photoshop.Image.12">
                  <p:embed/>
                  <p:pic>
                    <p:nvPicPr>
                      <p:cNvPr id="0" name=""/>
                      <p:cNvPicPr/>
                      <p:nvPr/>
                    </p:nvPicPr>
                    <p:blipFill>
                      <a:blip r:embed="rId7"/>
                      <a:stretch>
                        <a:fillRect/>
                      </a:stretch>
                    </p:blipFill>
                    <p:spPr>
                      <a:xfrm>
                        <a:off x="1687607" y="1796221"/>
                        <a:ext cx="8654515" cy="4963952"/>
                      </a:xfrm>
                      <a:prstGeom prst="rect">
                        <a:avLst/>
                      </a:prstGeom>
                    </p:spPr>
                  </p:pic>
                </p:oleObj>
              </mc:Fallback>
            </mc:AlternateContent>
          </a:graphicData>
        </a:graphic>
      </p:graphicFrame>
    </p:spTree>
    <p:extLst>
      <p:ext uri="{BB962C8B-B14F-4D97-AF65-F5344CB8AC3E}">
        <p14:creationId xmlns:p14="http://schemas.microsoft.com/office/powerpoint/2010/main" val="187413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dirty="0"/>
          </a:p>
        </p:txBody>
      </p:sp>
      <p:sp>
        <p:nvSpPr>
          <p:cNvPr id="3" name="Metin Yer Tutucusu 2"/>
          <p:cNvSpPr txBox="1">
            <a:spLocks noGrp="1"/>
          </p:cNvSpPr>
          <p:nvPr>
            <p:ph type="body" idx="4294967295"/>
          </p:nvPr>
        </p:nvSpPr>
        <p:spPr/>
        <p:txBody>
          <a:bodyPr/>
          <a:lstStyle/>
          <a:p>
            <a:endParaRPr lang="x-none"/>
          </a:p>
        </p:txBody>
      </p:sp>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1437615" y="1"/>
            <a:ext cx="9067800" cy="1632927"/>
          </a:xfrm>
          <a:prstGeom prst="rect">
            <a:avLst/>
          </a:prstGeom>
          <a:noFill/>
          <a:ln>
            <a:noFill/>
          </a:ln>
        </p:spPr>
      </p:pic>
      <p:graphicFrame>
        <p:nvGraphicFramePr>
          <p:cNvPr id="7" name="Nesne 6"/>
          <p:cNvGraphicFramePr>
            <a:graphicFrameLocks noChangeAspect="1"/>
          </p:cNvGraphicFramePr>
          <p:nvPr>
            <p:extLst>
              <p:ext uri="{D42A27DB-BD31-4B8C-83A1-F6EECF244321}">
                <p14:modId xmlns:p14="http://schemas.microsoft.com/office/powerpoint/2010/main" val="1210259195"/>
              </p:ext>
            </p:extLst>
          </p:nvPr>
        </p:nvGraphicFramePr>
        <p:xfrm>
          <a:off x="1437615" y="1632928"/>
          <a:ext cx="9067800" cy="5248275"/>
        </p:xfrm>
        <a:graphic>
          <a:graphicData uri="http://schemas.openxmlformats.org/presentationml/2006/ole">
            <mc:AlternateContent xmlns:mc="http://schemas.openxmlformats.org/markup-compatibility/2006">
              <mc:Choice xmlns:v="urn:schemas-microsoft-com:vml" Requires="v">
                <p:oleObj spid="_x0000_s1126" name="Image" r:id="rId6" imgW="12038040" imgH="6971400" progId="Photoshop.Image.12">
                  <p:embed/>
                </p:oleObj>
              </mc:Choice>
              <mc:Fallback>
                <p:oleObj name="Image" r:id="rId6" imgW="12038040" imgH="6971400" progId="Photoshop.Image.12">
                  <p:embed/>
                  <p:pic>
                    <p:nvPicPr>
                      <p:cNvPr id="0" name=""/>
                      <p:cNvPicPr/>
                      <p:nvPr/>
                    </p:nvPicPr>
                    <p:blipFill>
                      <a:blip r:embed="rId7"/>
                      <a:stretch>
                        <a:fillRect/>
                      </a:stretch>
                    </p:blipFill>
                    <p:spPr>
                      <a:xfrm>
                        <a:off x="1437615" y="1632928"/>
                        <a:ext cx="9067800" cy="5248275"/>
                      </a:xfrm>
                      <a:prstGeom prst="rect">
                        <a:avLst/>
                      </a:prstGeom>
                    </p:spPr>
                  </p:pic>
                </p:oleObj>
              </mc:Fallback>
            </mc:AlternateContent>
          </a:graphicData>
        </a:graphic>
      </p:graphicFrame>
    </p:spTree>
    <p:extLst>
      <p:ext uri="{BB962C8B-B14F-4D97-AF65-F5344CB8AC3E}">
        <p14:creationId xmlns:p14="http://schemas.microsoft.com/office/powerpoint/2010/main" val="2664700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2177484" y="296883"/>
            <a:ext cx="7674759" cy="1662630"/>
          </a:xfrm>
          <a:prstGeom prst="rect">
            <a:avLst/>
          </a:prstGeom>
          <a:noFill/>
          <a:ln>
            <a:noFill/>
          </a:ln>
        </p:spPr>
      </p:pic>
      <p:graphicFrame>
        <p:nvGraphicFramePr>
          <p:cNvPr id="6" name="Nesne 5"/>
          <p:cNvGraphicFramePr>
            <a:graphicFrameLocks noChangeAspect="1"/>
          </p:cNvGraphicFramePr>
          <p:nvPr>
            <p:extLst>
              <p:ext uri="{D42A27DB-BD31-4B8C-83A1-F6EECF244321}">
                <p14:modId xmlns:p14="http://schemas.microsoft.com/office/powerpoint/2010/main" val="531908921"/>
              </p:ext>
            </p:extLst>
          </p:nvPr>
        </p:nvGraphicFramePr>
        <p:xfrm>
          <a:off x="2177484" y="1959514"/>
          <a:ext cx="7674759" cy="4239406"/>
        </p:xfrm>
        <a:graphic>
          <a:graphicData uri="http://schemas.openxmlformats.org/presentationml/2006/ole">
            <mc:AlternateContent xmlns:mc="http://schemas.openxmlformats.org/markup-compatibility/2006">
              <mc:Choice xmlns:v="urn:schemas-microsoft-com:vml" Requires="v">
                <p:oleObj spid="_x0000_s10307" name="Image" r:id="rId5" imgW="10222200" imgH="5650560" progId="Photoshop.Image.12">
                  <p:embed/>
                </p:oleObj>
              </mc:Choice>
              <mc:Fallback>
                <p:oleObj name="Image" r:id="rId5" imgW="10222200" imgH="5650560" progId="Photoshop.Image.12">
                  <p:embed/>
                  <p:pic>
                    <p:nvPicPr>
                      <p:cNvPr id="0" name=""/>
                      <p:cNvPicPr/>
                      <p:nvPr/>
                    </p:nvPicPr>
                    <p:blipFill>
                      <a:blip r:embed="rId6"/>
                      <a:stretch>
                        <a:fillRect/>
                      </a:stretch>
                    </p:blipFill>
                    <p:spPr>
                      <a:xfrm>
                        <a:off x="2177484" y="1959514"/>
                        <a:ext cx="7674759" cy="4239406"/>
                      </a:xfrm>
                      <a:prstGeom prst="rect">
                        <a:avLst/>
                      </a:prstGeom>
                    </p:spPr>
                  </p:pic>
                </p:oleObj>
              </mc:Fallback>
            </mc:AlternateContent>
          </a:graphicData>
        </a:graphic>
      </p:graphicFrame>
    </p:spTree>
    <p:extLst>
      <p:ext uri="{BB962C8B-B14F-4D97-AF65-F5344CB8AC3E}">
        <p14:creationId xmlns:p14="http://schemas.microsoft.com/office/powerpoint/2010/main" val="1504312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graphicFrame>
        <p:nvGraphicFramePr>
          <p:cNvPr id="5" name="Nesne 4"/>
          <p:cNvGraphicFramePr>
            <a:graphicFrameLocks noChangeAspect="1"/>
          </p:cNvGraphicFramePr>
          <p:nvPr>
            <p:extLst>
              <p:ext uri="{D42A27DB-BD31-4B8C-83A1-F6EECF244321}">
                <p14:modId xmlns:p14="http://schemas.microsoft.com/office/powerpoint/2010/main" val="492082408"/>
              </p:ext>
            </p:extLst>
          </p:nvPr>
        </p:nvGraphicFramePr>
        <p:xfrm>
          <a:off x="1487488" y="476250"/>
          <a:ext cx="8685212" cy="6056313"/>
        </p:xfrm>
        <a:graphic>
          <a:graphicData uri="http://schemas.openxmlformats.org/presentationml/2006/ole">
            <mc:AlternateContent xmlns:mc="http://schemas.openxmlformats.org/markup-compatibility/2006">
              <mc:Choice xmlns:v="urn:schemas-microsoft-com:vml" Requires="v">
                <p:oleObj spid="_x0000_s11327" name="Image" r:id="rId4" imgW="8685360" imgH="6057000" progId="Photoshop.Image.12">
                  <p:embed/>
                </p:oleObj>
              </mc:Choice>
              <mc:Fallback>
                <p:oleObj name="Image" r:id="rId4" imgW="8685360" imgH="6057000" progId="Photoshop.Image.12">
                  <p:embed/>
                  <p:pic>
                    <p:nvPicPr>
                      <p:cNvPr id="0" name=""/>
                      <p:cNvPicPr/>
                      <p:nvPr/>
                    </p:nvPicPr>
                    <p:blipFill>
                      <a:blip r:embed="rId5"/>
                      <a:stretch>
                        <a:fillRect/>
                      </a:stretch>
                    </p:blipFill>
                    <p:spPr>
                      <a:xfrm>
                        <a:off x="1487488" y="476250"/>
                        <a:ext cx="8685212" cy="6056313"/>
                      </a:xfrm>
                      <a:prstGeom prst="rect">
                        <a:avLst/>
                      </a:prstGeom>
                    </p:spPr>
                  </p:pic>
                </p:oleObj>
              </mc:Fallback>
            </mc:AlternateContent>
          </a:graphicData>
        </a:graphic>
      </p:graphicFrame>
    </p:spTree>
    <p:extLst>
      <p:ext uri="{BB962C8B-B14F-4D97-AF65-F5344CB8AC3E}">
        <p14:creationId xmlns:p14="http://schemas.microsoft.com/office/powerpoint/2010/main" val="329024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066925"/>
            <a:ext cx="85534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4772024"/>
            <a:ext cx="86868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266700"/>
            <a:ext cx="8553450" cy="161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096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2014193" y="-489878"/>
            <a:ext cx="8229627" cy="653171"/>
          </a:xfrm>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807752" y="14656"/>
            <a:ext cx="10577514" cy="2633541"/>
          </a:xfrm>
          <a:prstGeom prst="rect">
            <a:avLst/>
          </a:prstGeom>
          <a:noFill/>
          <a:ln>
            <a:noFill/>
          </a:ln>
        </p:spPr>
      </p:pic>
      <p:graphicFrame>
        <p:nvGraphicFramePr>
          <p:cNvPr id="9" name="Nesne 8"/>
          <p:cNvGraphicFramePr>
            <a:graphicFrameLocks noChangeAspect="1"/>
          </p:cNvGraphicFramePr>
          <p:nvPr>
            <p:extLst>
              <p:ext uri="{D42A27DB-BD31-4B8C-83A1-F6EECF244321}">
                <p14:modId xmlns:p14="http://schemas.microsoft.com/office/powerpoint/2010/main" val="833840941"/>
              </p:ext>
            </p:extLst>
          </p:nvPr>
        </p:nvGraphicFramePr>
        <p:xfrm>
          <a:off x="807754" y="5185126"/>
          <a:ext cx="10577512" cy="1511300"/>
        </p:xfrm>
        <a:graphic>
          <a:graphicData uri="http://schemas.openxmlformats.org/presentationml/2006/ole">
            <mc:AlternateContent xmlns:mc="http://schemas.openxmlformats.org/markup-compatibility/2006">
              <mc:Choice xmlns:v="urn:schemas-microsoft-com:vml" Requires="v">
                <p:oleObj spid="_x0000_s4398" name="Image" r:id="rId6" imgW="10577520" imgH="1510920" progId="Photoshop.Image.12">
                  <p:embed/>
                </p:oleObj>
              </mc:Choice>
              <mc:Fallback>
                <p:oleObj name="Image" r:id="rId6" imgW="10577520" imgH="1510920" progId="Photoshop.Image.12">
                  <p:embed/>
                  <p:pic>
                    <p:nvPicPr>
                      <p:cNvPr id="0" name=""/>
                      <p:cNvPicPr/>
                      <p:nvPr/>
                    </p:nvPicPr>
                    <p:blipFill>
                      <a:blip r:embed="rId7"/>
                      <a:stretch>
                        <a:fillRect/>
                      </a:stretch>
                    </p:blipFill>
                    <p:spPr>
                      <a:xfrm>
                        <a:off x="807754" y="5185126"/>
                        <a:ext cx="10577512" cy="1511300"/>
                      </a:xfrm>
                      <a:prstGeom prst="rect">
                        <a:avLst/>
                      </a:prstGeom>
                    </p:spPr>
                  </p:pic>
                </p:oleObj>
              </mc:Fallback>
            </mc:AlternateContent>
          </a:graphicData>
        </a:graphic>
      </p:graphicFrame>
      <p:graphicFrame>
        <p:nvGraphicFramePr>
          <p:cNvPr id="10" name="Nesne 9"/>
          <p:cNvGraphicFramePr>
            <a:graphicFrameLocks noChangeAspect="1"/>
          </p:cNvGraphicFramePr>
          <p:nvPr>
            <p:extLst>
              <p:ext uri="{D42A27DB-BD31-4B8C-83A1-F6EECF244321}">
                <p14:modId xmlns:p14="http://schemas.microsoft.com/office/powerpoint/2010/main" val="1925508581"/>
              </p:ext>
            </p:extLst>
          </p:nvPr>
        </p:nvGraphicFramePr>
        <p:xfrm>
          <a:off x="807754" y="3323310"/>
          <a:ext cx="10577512" cy="1861815"/>
        </p:xfrm>
        <a:graphic>
          <a:graphicData uri="http://schemas.openxmlformats.org/presentationml/2006/ole">
            <mc:AlternateContent xmlns:mc="http://schemas.openxmlformats.org/markup-compatibility/2006">
              <mc:Choice xmlns:v="urn:schemas-microsoft-com:vml" Requires="v">
                <p:oleObj spid="_x0000_s4399" name="Image" r:id="rId8" imgW="10895040" imgH="1917360" progId="Photoshop.Image.12">
                  <p:embed/>
                </p:oleObj>
              </mc:Choice>
              <mc:Fallback>
                <p:oleObj name="Image" r:id="rId8" imgW="10895040" imgH="1917360" progId="Photoshop.Image.12">
                  <p:embed/>
                  <p:pic>
                    <p:nvPicPr>
                      <p:cNvPr id="0" name=""/>
                      <p:cNvPicPr/>
                      <p:nvPr/>
                    </p:nvPicPr>
                    <p:blipFill>
                      <a:blip r:embed="rId9"/>
                      <a:stretch>
                        <a:fillRect/>
                      </a:stretch>
                    </p:blipFill>
                    <p:spPr>
                      <a:xfrm>
                        <a:off x="807754" y="3323310"/>
                        <a:ext cx="10577512" cy="1861815"/>
                      </a:xfrm>
                      <a:prstGeom prst="rect">
                        <a:avLst/>
                      </a:prstGeom>
                    </p:spPr>
                  </p:pic>
                </p:oleObj>
              </mc:Fallback>
            </mc:AlternateContent>
          </a:graphicData>
        </a:graphic>
      </p:graphicFrame>
      <p:graphicFrame>
        <p:nvGraphicFramePr>
          <p:cNvPr id="11" name="Nesne 10"/>
          <p:cNvGraphicFramePr>
            <a:graphicFrameLocks noChangeAspect="1"/>
          </p:cNvGraphicFramePr>
          <p:nvPr>
            <p:extLst>
              <p:ext uri="{D42A27DB-BD31-4B8C-83A1-F6EECF244321}">
                <p14:modId xmlns:p14="http://schemas.microsoft.com/office/powerpoint/2010/main" val="106476385"/>
              </p:ext>
            </p:extLst>
          </p:nvPr>
        </p:nvGraphicFramePr>
        <p:xfrm>
          <a:off x="807753" y="2648197"/>
          <a:ext cx="10608919" cy="675113"/>
        </p:xfrm>
        <a:graphic>
          <a:graphicData uri="http://schemas.openxmlformats.org/presentationml/2006/ole">
            <mc:AlternateContent xmlns:mc="http://schemas.openxmlformats.org/markup-compatibility/2006">
              <mc:Choice xmlns:v="urn:schemas-microsoft-com:vml" Requires="v">
                <p:oleObj spid="_x0000_s4400" name="Image" r:id="rId10" imgW="13917240" imgH="888840" progId="Photoshop.Image.12">
                  <p:embed/>
                </p:oleObj>
              </mc:Choice>
              <mc:Fallback>
                <p:oleObj name="Image" r:id="rId10" imgW="13917240" imgH="888840" progId="Photoshop.Image.12">
                  <p:embed/>
                  <p:pic>
                    <p:nvPicPr>
                      <p:cNvPr id="0" name=""/>
                      <p:cNvPicPr/>
                      <p:nvPr/>
                    </p:nvPicPr>
                    <p:blipFill>
                      <a:blip r:embed="rId11"/>
                      <a:stretch>
                        <a:fillRect/>
                      </a:stretch>
                    </p:blipFill>
                    <p:spPr>
                      <a:xfrm>
                        <a:off x="807753" y="2648197"/>
                        <a:ext cx="10608919" cy="675113"/>
                      </a:xfrm>
                      <a:prstGeom prst="rect">
                        <a:avLst/>
                      </a:prstGeom>
                    </p:spPr>
                  </p:pic>
                </p:oleObj>
              </mc:Fallback>
            </mc:AlternateContent>
          </a:graphicData>
        </a:graphic>
      </p:graphicFrame>
    </p:spTree>
    <p:extLst>
      <p:ext uri="{BB962C8B-B14F-4D97-AF65-F5344CB8AC3E}">
        <p14:creationId xmlns:p14="http://schemas.microsoft.com/office/powerpoint/2010/main" val="428106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1524315" y="163294"/>
            <a:ext cx="8981100" cy="6442877"/>
          </a:xfrm>
          <a:prstGeom prst="rect">
            <a:avLst/>
          </a:prstGeom>
          <a:noFill/>
          <a:ln>
            <a:noFill/>
          </a:ln>
        </p:spPr>
      </p:pic>
    </p:spTree>
    <p:extLst>
      <p:ext uri="{BB962C8B-B14F-4D97-AF65-F5344CB8AC3E}">
        <p14:creationId xmlns:p14="http://schemas.microsoft.com/office/powerpoint/2010/main" val="40606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a:xfrm>
            <a:off x="1981533" y="1604842"/>
            <a:ext cx="8229627" cy="4926868"/>
          </a:xfrm>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2177486" y="163293"/>
            <a:ext cx="7763916" cy="3265855"/>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2177486" y="3919026"/>
            <a:ext cx="7763916" cy="2286098"/>
          </a:xfrm>
          <a:prstGeom prst="rect">
            <a:avLst/>
          </a:prstGeom>
          <a:noFill/>
          <a:ln>
            <a:noFill/>
          </a:ln>
        </p:spPr>
      </p:pic>
    </p:spTree>
    <p:extLst>
      <p:ext uri="{BB962C8B-B14F-4D97-AF65-F5344CB8AC3E}">
        <p14:creationId xmlns:p14="http://schemas.microsoft.com/office/powerpoint/2010/main" val="498666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name="page5">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EA6B48A4-D81C-493A-A5A7-EE5EFF119F78}"/>
              </a:ext>
            </a:extLst>
          </p:cNvPr>
          <p:cNvSpPr>
            <a:spLocks noGrp="1" noChangeArrowheads="1"/>
          </p:cNvSpPr>
          <p:nvPr>
            <p:ph type="body" idx="4294967295"/>
          </p:nvPr>
        </p:nvSpPr>
        <p:spPr>
          <a:xfrm>
            <a:off x="609600" y="1604963"/>
            <a:ext cx="10972800" cy="4525962"/>
          </a:xfrm>
        </p:spPr>
        <p:txBody>
          <a:bodyPr/>
          <a:lstStyle/>
          <a:p>
            <a:pPr>
              <a:lnSpc>
                <a:spcPct val="90000"/>
              </a:lnSpc>
              <a:buClr>
                <a:srgbClr val="FFFFFF"/>
              </a:buClr>
              <a:buFontTx/>
              <a:buChar char="•"/>
            </a:pPr>
            <a:r>
              <a:rPr lang="tr-TR" altLang="tr-TR" sz="2600" dirty="0">
                <a:ea typeface="Microsoft YaHei" panose="020B0503020204020204" pitchFamily="34" charset="-122"/>
                <a:cs typeface="Lucida Sans" panose="020B0602030504020204" pitchFamily="34" charset="0"/>
              </a:rPr>
              <a:t>YAŞ…GENÇ YAŞ.... &lt;35 yaş</a:t>
            </a:r>
          </a:p>
          <a:p>
            <a:pPr>
              <a:lnSpc>
                <a:spcPct val="90000"/>
              </a:lnSpc>
              <a:buClr>
                <a:srgbClr val="FFFFFF"/>
              </a:buClr>
              <a:buFontTx/>
              <a:buChar char="•"/>
            </a:pPr>
            <a:r>
              <a:rPr lang="tr-TR" altLang="tr-TR" sz="2600" dirty="0">
                <a:ea typeface="Microsoft YaHei" panose="020B0503020204020204" pitchFamily="34" charset="-122"/>
                <a:cs typeface="Lucida Sans" panose="020B0602030504020204" pitchFamily="34" charset="0"/>
              </a:rPr>
              <a:t>BMI…ZAYIF HASTA</a:t>
            </a:r>
          </a:p>
          <a:p>
            <a:pPr>
              <a:lnSpc>
                <a:spcPct val="90000"/>
              </a:lnSpc>
              <a:buClr>
                <a:srgbClr val="FFFFFF"/>
              </a:buClr>
              <a:buFontTx/>
              <a:buChar char="•"/>
            </a:pPr>
            <a:r>
              <a:rPr lang="tr-TR" altLang="tr-TR" sz="2600" dirty="0">
                <a:ea typeface="Microsoft YaHei" panose="020B0503020204020204" pitchFamily="34" charset="-122"/>
                <a:cs typeface="Lucida Sans" panose="020B0602030504020204" pitchFamily="34" charset="0"/>
              </a:rPr>
              <a:t>Siyah ırk</a:t>
            </a:r>
          </a:p>
          <a:p>
            <a:pPr>
              <a:lnSpc>
                <a:spcPct val="90000"/>
              </a:lnSpc>
              <a:buClr>
                <a:srgbClr val="FFFFFF"/>
              </a:buClr>
              <a:buFontTx/>
              <a:buChar char="•"/>
            </a:pPr>
            <a:r>
              <a:rPr lang="tr-TR" altLang="tr-TR" sz="2600" dirty="0">
                <a:ea typeface="Microsoft YaHei" panose="020B0503020204020204" pitchFamily="34" charset="-122"/>
                <a:cs typeface="Lucida Sans" panose="020B0602030504020204" pitchFamily="34" charset="0"/>
              </a:rPr>
              <a:t>ART </a:t>
            </a:r>
            <a:r>
              <a:rPr lang="tr-TR" altLang="tr-TR" sz="2600" dirty="0" err="1">
                <a:ea typeface="Microsoft YaHei" panose="020B0503020204020204" pitchFamily="34" charset="-122"/>
                <a:cs typeface="Lucida Sans" panose="020B0602030504020204" pitchFamily="34" charset="0"/>
              </a:rPr>
              <a:t>endikasyonu</a:t>
            </a:r>
            <a:endParaRPr lang="tr-TR" altLang="tr-TR" sz="2600" dirty="0">
              <a:ea typeface="Microsoft YaHei" panose="020B0503020204020204" pitchFamily="34" charset="-122"/>
              <a:cs typeface="Lucida Sans" panose="020B0602030504020204" pitchFamily="34" charset="0"/>
            </a:endParaRPr>
          </a:p>
          <a:p>
            <a:pPr>
              <a:lnSpc>
                <a:spcPct val="90000"/>
              </a:lnSpc>
              <a:buClr>
                <a:srgbClr val="FFFFFF"/>
              </a:buClr>
              <a:buFontTx/>
              <a:buChar char="•"/>
            </a:pPr>
            <a:r>
              <a:rPr lang="tr-TR" altLang="tr-TR" sz="2600" dirty="0">
                <a:solidFill>
                  <a:srgbClr val="C5000B"/>
                </a:solidFill>
                <a:ea typeface="Microsoft YaHei" panose="020B0503020204020204" pitchFamily="34" charset="-122"/>
                <a:cs typeface="Lucida Sans" panose="020B0602030504020204" pitchFamily="34" charset="0"/>
              </a:rPr>
              <a:t>OVULASYON</a:t>
            </a:r>
          </a:p>
          <a:p>
            <a:pPr>
              <a:lnSpc>
                <a:spcPct val="90000"/>
              </a:lnSpc>
              <a:buClr>
                <a:srgbClr val="FFFFFF"/>
              </a:buClr>
              <a:buFontTx/>
              <a:buChar char="•"/>
            </a:pPr>
            <a:r>
              <a:rPr lang="tr-TR" altLang="tr-TR" sz="2600" dirty="0" err="1">
                <a:ea typeface="Microsoft YaHei" panose="020B0503020204020204" pitchFamily="34" charset="-122"/>
                <a:cs typeface="Lucida Sans" panose="020B0602030504020204" pitchFamily="34" charset="0"/>
              </a:rPr>
              <a:t>Tubal</a:t>
            </a:r>
            <a:r>
              <a:rPr lang="tr-TR" altLang="tr-TR" sz="2600" dirty="0">
                <a:ea typeface="Microsoft YaHei" panose="020B0503020204020204" pitchFamily="34" charset="-122"/>
                <a:cs typeface="Lucida Sans" panose="020B0602030504020204" pitchFamily="34" charset="0"/>
              </a:rPr>
              <a:t> faktör</a:t>
            </a:r>
          </a:p>
          <a:p>
            <a:pPr>
              <a:lnSpc>
                <a:spcPct val="90000"/>
              </a:lnSpc>
              <a:buClr>
                <a:srgbClr val="FFFFFF"/>
              </a:buClr>
              <a:buFontTx/>
              <a:buChar char="•"/>
            </a:pPr>
            <a:r>
              <a:rPr lang="tr-TR" altLang="tr-TR" sz="2600" dirty="0">
                <a:ea typeface="Microsoft YaHei" panose="020B0503020204020204" pitchFamily="34" charset="-122"/>
                <a:cs typeface="Lucida Sans" panose="020B0602030504020204" pitchFamily="34" charset="0"/>
              </a:rPr>
              <a:t>Açıklanamayan </a:t>
            </a:r>
            <a:r>
              <a:rPr lang="tr-TR" altLang="tr-TR" sz="2600" dirty="0" err="1">
                <a:ea typeface="Microsoft YaHei" panose="020B0503020204020204" pitchFamily="34" charset="-122"/>
                <a:cs typeface="Lucida Sans" panose="020B0602030504020204" pitchFamily="34" charset="0"/>
              </a:rPr>
              <a:t>infertilite</a:t>
            </a:r>
            <a:endParaRPr lang="tr-TR" altLang="tr-TR" sz="2600" dirty="0">
              <a:ea typeface="Microsoft YaHei" panose="020B0503020204020204" pitchFamily="34" charset="-122"/>
              <a:cs typeface="Lucida Sans" panose="020B0602030504020204" pitchFamily="34" charset="0"/>
            </a:endParaRPr>
          </a:p>
          <a:p>
            <a:pPr>
              <a:lnSpc>
                <a:spcPct val="90000"/>
              </a:lnSpc>
              <a:buClr>
                <a:srgbClr val="FFFFFF"/>
              </a:buClr>
              <a:buFontTx/>
              <a:buChar char="•"/>
            </a:pPr>
            <a:endParaRPr lang="tr-TR" altLang="tr-TR" sz="2600" dirty="0">
              <a:ea typeface="Microsoft YaHei" panose="020B0503020204020204" pitchFamily="34" charset="-122"/>
              <a:cs typeface="Lucida Sans" panose="020B0602030504020204" pitchFamily="34" charset="0"/>
            </a:endParaRPr>
          </a:p>
        </p:txBody>
      </p:sp>
      <p:sp>
        <p:nvSpPr>
          <p:cNvPr id="2" name="Unvan 1">
            <a:extLst>
              <a:ext uri="{FF2B5EF4-FFF2-40B4-BE49-F238E27FC236}">
                <a16:creationId xmlns:a16="http://schemas.microsoft.com/office/drawing/2014/main" xmlns="" id="{38724DF4-6E60-4219-A72A-DBC66DC84F2A}"/>
              </a:ext>
            </a:extLst>
          </p:cNvPr>
          <p:cNvSpPr txBox="1">
            <a:spLocks noGrp="1" noChangeArrowheads="1"/>
          </p:cNvSpPr>
          <p:nvPr>
            <p:ph type="title" idx="4294967295"/>
          </p:nvPr>
        </p:nvSpPr>
        <p:spPr>
          <a:xfrm>
            <a:off x="661988" y="609600"/>
            <a:ext cx="10333037" cy="1181100"/>
          </a:xfrm>
        </p:spPr>
        <p:txBody>
          <a:bodyPr/>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endParaRPr altLang="tr-TR" b="1" dirty="0">
              <a:solidFill>
                <a:srgbClr val="00B0F0"/>
              </a:solidFill>
              <a:ea typeface="Microsoft YaHei" panose="020B0503020204020204" pitchFamily="34" charset="-122"/>
              <a:cs typeface="Lucida Sans" panose="020B0602030504020204" pitchFamily="34" charset="0"/>
            </a:endParaRPr>
          </a:p>
        </p:txBody>
      </p:sp>
      <p:sp>
        <p:nvSpPr>
          <p:cNvPr id="4" name="Serbest Form: Şekil 3">
            <a:extLst>
              <a:ext uri="{FF2B5EF4-FFF2-40B4-BE49-F238E27FC236}">
                <a16:creationId xmlns:a16="http://schemas.microsoft.com/office/drawing/2014/main" xmlns="" id="{06D4DADB-9AED-45AE-BB05-CA0C1D34F321}"/>
              </a:ext>
            </a:extLst>
          </p:cNvPr>
          <p:cNvSpPr/>
          <p:nvPr/>
        </p:nvSpPr>
        <p:spPr>
          <a:xfrm>
            <a:off x="4951834" y="1924050"/>
            <a:ext cx="6696075" cy="388778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4629 1"/>
              <a:gd name="f29" fmla="*/ f28 1 100000"/>
              <a:gd name="f30" fmla="+- f20 0 f29"/>
              <a:gd name="f31" fmla="+- f21 0 f29"/>
              <a:gd name="f32" fmla="*/ f29 29289 1"/>
              <a:gd name="f33" fmla="*/ f29 f17 1"/>
              <a:gd name="f34" fmla="*/ f32 1 100000"/>
              <a:gd name="f35" fmla="*/ f30 f17 1"/>
              <a:gd name="f36" fmla="*/ f31 f17 1"/>
              <a:gd name="f37" fmla="+- f20 0 f34"/>
              <a:gd name="f38" fmla="+- f21 0 f34"/>
              <a:gd name="f39" fmla="*/ f34 f17 1"/>
              <a:gd name="f40" fmla="*/ f37 f17 1"/>
              <a:gd name="f41" fmla="*/ f38 f17 1"/>
            </a:gdLst>
            <a:ahLst/>
            <a:cxnLst>
              <a:cxn ang="3cd4">
                <a:pos x="hc" y="t"/>
              </a:cxn>
              <a:cxn ang="0">
                <a:pos x="r" y="vc"/>
              </a:cxn>
              <a:cxn ang="cd4">
                <a:pos x="hc" y="b"/>
              </a:cxn>
              <a:cxn ang="cd2">
                <a:pos x="l" y="vc"/>
              </a:cxn>
            </a:cxnLst>
            <a:rect l="f39" t="f39" r="f40" b="f41"/>
            <a:pathLst>
              <a:path>
                <a:moveTo>
                  <a:pt x="f22" y="f33"/>
                </a:moveTo>
                <a:arcTo wR="f33" hR="f33" stAng="f0" swAng="f1"/>
                <a:lnTo>
                  <a:pt x="f35" y="f22"/>
                </a:lnTo>
                <a:arcTo wR="f33" hR="f33" stAng="f2" swAng="f1"/>
                <a:lnTo>
                  <a:pt x="f25" y="f36"/>
                </a:lnTo>
                <a:arcTo wR="f33" hR="f33" stAng="f6" swAng="f1"/>
                <a:lnTo>
                  <a:pt x="f33" y="f26"/>
                </a:lnTo>
                <a:arcTo wR="f33" hR="f33" stAng="f1" swAng="f1"/>
                <a:close/>
              </a:path>
            </a:pathLst>
          </a:custGeom>
          <a:solidFill>
            <a:srgbClr val="FFFFCC"/>
          </a:solidFill>
          <a:ln w="0" cap="flat">
            <a:solidFill>
              <a:srgbClr val="000000"/>
            </a:solidFill>
            <a:prstDash val="solid"/>
            <a:miter/>
          </a:ln>
        </p:spPr>
        <p:txBody>
          <a:bodyPr wrap="none" lIns="90000" tIns="45000" rIns="90000" bIns="45000" anchor="ctr" compatLnSpc="0"/>
          <a:lstStyle/>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tr-TR" sz="2000" dirty="0">
                <a:solidFill>
                  <a:srgbClr val="000000"/>
                </a:solidFill>
                <a:latin typeface="Times New Roman" pitchFamily="18" charset="0"/>
                <a:ea typeface="Microsoft YaHei" pitchFamily="2"/>
                <a:cs typeface="Times New Roman" pitchFamily="18" charset="0"/>
              </a:rPr>
              <a:t>Yapılan en geniş serili çalışmalar OHSS gelişen hastaların</a:t>
            </a:r>
          </a:p>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tr-TR" sz="2000" dirty="0">
                <a:solidFill>
                  <a:srgbClr val="000000"/>
                </a:solidFill>
                <a:latin typeface="Times New Roman" pitchFamily="18" charset="0"/>
                <a:ea typeface="Microsoft YaHei" pitchFamily="2"/>
                <a:cs typeface="Times New Roman" pitchFamily="18" charset="0"/>
              </a:rPr>
              <a:t> %60 'dan fazlasının &lt; 35 yaş olduğunu , düşük BMI ve OHSS</a:t>
            </a:r>
          </a:p>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tr-TR" sz="2000" dirty="0">
                <a:solidFill>
                  <a:srgbClr val="000000"/>
                </a:solidFill>
                <a:latin typeface="Times New Roman" pitchFamily="18" charset="0"/>
                <a:ea typeface="Microsoft YaHei" pitchFamily="2"/>
                <a:cs typeface="Times New Roman" pitchFamily="18" charset="0"/>
              </a:rPr>
              <a:t>gelişim oranlarının </a:t>
            </a:r>
            <a:r>
              <a:rPr lang="tr-TR" sz="2000" dirty="0" err="1">
                <a:solidFill>
                  <a:srgbClr val="000000"/>
                </a:solidFill>
                <a:latin typeface="Times New Roman" pitchFamily="18" charset="0"/>
                <a:ea typeface="Microsoft YaHei" pitchFamily="2"/>
                <a:cs typeface="Times New Roman" pitchFamily="18" charset="0"/>
              </a:rPr>
              <a:t>korele</a:t>
            </a:r>
            <a:r>
              <a:rPr lang="tr-TR" sz="2000" dirty="0">
                <a:solidFill>
                  <a:srgbClr val="000000"/>
                </a:solidFill>
                <a:latin typeface="Times New Roman" pitchFamily="18" charset="0"/>
                <a:ea typeface="Microsoft YaHei" pitchFamily="2"/>
                <a:cs typeface="Times New Roman" pitchFamily="18" charset="0"/>
              </a:rPr>
              <a:t> olduğunu </a:t>
            </a:r>
            <a:r>
              <a:rPr lang="tr-TR" sz="2000" dirty="0" smtClean="0">
                <a:solidFill>
                  <a:srgbClr val="000000"/>
                </a:solidFill>
                <a:latin typeface="Times New Roman" pitchFamily="18" charset="0"/>
                <a:ea typeface="Microsoft YaHei" pitchFamily="2"/>
                <a:cs typeface="Times New Roman" pitchFamily="18" charset="0"/>
              </a:rPr>
              <a:t>göstermiştir.</a:t>
            </a:r>
            <a:endParaRPr lang="tr-TR" sz="2000" dirty="0">
              <a:solidFill>
                <a:srgbClr val="000000"/>
              </a:solidFill>
              <a:latin typeface="Times New Roman" pitchFamily="18" charset="0"/>
              <a:ea typeface="Microsoft YaHei" pitchFamily="2"/>
              <a:cs typeface="Times New Roman" pitchFamily="18" charset="0"/>
            </a:endParaRPr>
          </a:p>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tr-TR" sz="2000" dirty="0">
              <a:solidFill>
                <a:srgbClr val="000000"/>
              </a:solidFill>
              <a:latin typeface="Times New Roman" pitchFamily="18" charset="0"/>
              <a:ea typeface="Microsoft YaHei" pitchFamily="2"/>
              <a:cs typeface="Times New Roman"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609600"/>
            <a:ext cx="10367962"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2" grpId="0" autoUpdateAnimBg="0"/>
      <p:bldP spid="4"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endParaRPr lang="x-none"/>
          </a:p>
        </p:txBody>
      </p:sp>
      <p:pic>
        <p:nvPicPr>
          <p:cNvPr id="4" name="Resim 3">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2014192" y="23841"/>
            <a:ext cx="8164637" cy="4058478"/>
          </a:xfrm>
          <a:prstGeom prst="rect">
            <a:avLst/>
          </a:prstGeom>
          <a:noFill/>
          <a:ln>
            <a:noFill/>
          </a:ln>
        </p:spPr>
      </p:pic>
      <p:pic>
        <p:nvPicPr>
          <p:cNvPr id="5" name="Resim 4">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2014192" y="3102562"/>
            <a:ext cx="8164637" cy="3102562"/>
          </a:xfrm>
          <a:prstGeom prst="rect">
            <a:avLst/>
          </a:prstGeom>
          <a:noFill/>
          <a:ln>
            <a:noFill/>
          </a:ln>
        </p:spPr>
      </p:pic>
    </p:spTree>
    <p:extLst>
      <p:ext uri="{BB962C8B-B14F-4D97-AF65-F5344CB8AC3E}">
        <p14:creationId xmlns:p14="http://schemas.microsoft.com/office/powerpoint/2010/main" val="217657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285750" y="0"/>
            <a:ext cx="12515850" cy="1543050"/>
          </a:xfrm>
        </p:spPr>
        <p:txBody>
          <a:bodyPr>
            <a:normAutofit/>
          </a:bodyPr>
          <a:lstStyle/>
          <a:p>
            <a:pPr lvl="0"/>
            <a:r>
              <a:rPr lang="x-none" sz="3200">
                <a:solidFill>
                  <a:srgbClr val="FF0000"/>
                </a:solidFill>
                <a:latin typeface="Times New Roman" pitchFamily="18" charset="0"/>
                <a:cs typeface="Times New Roman" pitchFamily="18" charset="0"/>
              </a:rPr>
              <a:t>Volüm Genişleticiler OHSS outcome iyileştirir mi?</a:t>
            </a:r>
          </a:p>
        </p:txBody>
      </p:sp>
      <p:sp>
        <p:nvSpPr>
          <p:cNvPr id="3" name="Metin Yer Tutucusu 2"/>
          <p:cNvSpPr txBox="1">
            <a:spLocks noGrp="1"/>
          </p:cNvSpPr>
          <p:nvPr>
            <p:ph type="body" idx="4294967295"/>
          </p:nvPr>
        </p:nvSpPr>
        <p:spPr/>
        <p:txBody>
          <a:bodyPr/>
          <a:lstStyle/>
          <a:p>
            <a:pPr lvl="0">
              <a:buSzPct val="45000"/>
              <a:buFont typeface="StarSymbol"/>
              <a:buChar char="●"/>
            </a:pPr>
            <a:r>
              <a:rPr lang="x-none" sz="2359">
                <a:latin typeface="Times New Roman" pitchFamily="18"/>
              </a:rPr>
              <a:t>Çalışmaların çoğunun poweri yetersiz, RCT değil.</a:t>
            </a:r>
          </a:p>
          <a:p>
            <a:pPr lvl="0">
              <a:buSzPct val="45000"/>
              <a:buFont typeface="StarSymbol"/>
              <a:buChar char="●"/>
            </a:pPr>
            <a:r>
              <a:rPr lang="x-none" sz="2359">
                <a:latin typeface="Times New Roman" pitchFamily="18"/>
              </a:rPr>
              <a:t>Çalışmalar heterojen, kristaloidler tek başına kullanılmamış, diüretik ve kardiotropiklerle kombine.</a:t>
            </a:r>
          </a:p>
          <a:p>
            <a:pPr lvl="0">
              <a:buSzPct val="45000"/>
              <a:buFont typeface="StarSymbol"/>
              <a:buChar char="●"/>
            </a:pPr>
            <a:r>
              <a:rPr lang="x-none" sz="2359">
                <a:latin typeface="Times New Roman" pitchFamily="18"/>
              </a:rPr>
              <a:t>Yorum yapmayı güçleştiriyor?</a:t>
            </a:r>
          </a:p>
          <a:p>
            <a:pPr lvl="0">
              <a:buSzPct val="45000"/>
              <a:buFont typeface="StarSymbol"/>
              <a:buChar char="●"/>
            </a:pPr>
            <a:r>
              <a:rPr lang="x-none" sz="2359">
                <a:latin typeface="Times New Roman" pitchFamily="18"/>
              </a:rPr>
              <a:t>OHSS nin tedavisinde yalnızca volüm genileticileri önermek için yeterli kanıt yok.(Grade C).</a:t>
            </a:r>
          </a:p>
          <a:p>
            <a:pPr lvl="0">
              <a:buSzPct val="45000"/>
              <a:buFont typeface="StarSymbol"/>
              <a:buChar char="●"/>
            </a:pPr>
            <a:r>
              <a:rPr lang="x-none" sz="2359">
                <a:latin typeface="Times New Roman" pitchFamily="18"/>
              </a:rPr>
              <a:t>Uniform tedaviler içermeyen çalışmalardan dolayı yeni çalışmalara ihtiyac var.</a:t>
            </a:r>
          </a:p>
        </p:txBody>
      </p:sp>
    </p:spTree>
    <p:extLst>
      <p:ext uri="{BB962C8B-B14F-4D97-AF65-F5344CB8AC3E}">
        <p14:creationId xmlns:p14="http://schemas.microsoft.com/office/powerpoint/2010/main" val="322593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552450" y="324626"/>
            <a:ext cx="10572750" cy="1145009"/>
          </a:xfrm>
        </p:spPr>
        <p:txBody>
          <a:bodyPr>
            <a:normAutofit fontScale="90000"/>
          </a:bodyPr>
          <a:lstStyle/>
          <a:p>
            <a:pPr lvl="0"/>
            <a:r>
              <a:rPr lang="x-none">
                <a:solidFill>
                  <a:srgbClr val="FF0000"/>
                </a:solidFill>
                <a:latin typeface="Times New Roman" pitchFamily="18" charset="0"/>
                <a:cs typeface="Times New Roman" pitchFamily="18" charset="0"/>
              </a:rPr>
              <a:t>Kriyopreservasyon OHSS riskini önler mi?</a:t>
            </a:r>
          </a:p>
        </p:txBody>
      </p:sp>
      <p:sp>
        <p:nvSpPr>
          <p:cNvPr id="3" name="Metin Yer Tutucusu 2"/>
          <p:cNvSpPr txBox="1">
            <a:spLocks noGrp="1"/>
          </p:cNvSpPr>
          <p:nvPr>
            <p:ph type="body" idx="4294967295"/>
          </p:nvPr>
        </p:nvSpPr>
        <p:spPr/>
        <p:txBody>
          <a:bodyPr/>
          <a:lstStyle/>
          <a:p>
            <a:pPr lvl="0">
              <a:buSzPct val="45000"/>
              <a:buFont typeface="StarSymbol"/>
              <a:buChar char="●"/>
            </a:pPr>
            <a:r>
              <a:rPr lang="x-none" sz="2359">
                <a:latin typeface="Times New Roman" pitchFamily="18"/>
              </a:rPr>
              <a:t>Elektif kriyopreservasyon ve onların  stimüle edilmemiş sonraki siklusta  transferi  fresh transferlere göre endojen HCG yükselmesini önleyerek geç başlangıçlı OHSS süre ve şiddetini azalttığını gösteren 2 RCT var. (Grade B).</a:t>
            </a:r>
          </a:p>
          <a:p>
            <a:pPr lvl="0">
              <a:buSzPct val="45000"/>
              <a:buFont typeface="StarSymbol"/>
              <a:buChar char="●"/>
            </a:pPr>
            <a:r>
              <a:rPr lang="x-none" sz="2359">
                <a:latin typeface="Times New Roman" pitchFamily="18"/>
              </a:rPr>
              <a:t>İlginç olarak bu 2 RCT yi içeren metaanalizde sonuç bölümünde  elektif kryoprezervasyon için yeterli kanıt olmadığı şeklinde.</a:t>
            </a:r>
          </a:p>
          <a:p>
            <a:pPr lvl="0">
              <a:buSzPct val="45000"/>
              <a:buFont typeface="StarSymbol"/>
              <a:buChar char="●"/>
            </a:pPr>
            <a:r>
              <a:rPr lang="x-none" sz="1200">
                <a:solidFill>
                  <a:srgbClr val="FF0000"/>
                </a:solidFill>
                <a:latin typeface="Times New Roman" pitchFamily="18" charset="0"/>
                <a:cs typeface="Times New Roman" pitchFamily="18" charset="0"/>
              </a:rPr>
              <a:t>Shaker AG.Comparison of intravenous albumin and transfer of fresh embryos with cryopreservation of all embryos for subsequent transfer in prevention of ovarian hyperstimulationsyndrome. Fertil Steril 1996;65:992–6.</a:t>
            </a:r>
          </a:p>
          <a:p>
            <a:pPr lvl="0">
              <a:buSzPct val="45000"/>
              <a:buFont typeface="StarSymbol"/>
              <a:buChar char="●"/>
            </a:pPr>
            <a:r>
              <a:rPr lang="x-none" sz="1200">
                <a:solidFill>
                  <a:srgbClr val="FF0000"/>
                </a:solidFill>
                <a:latin typeface="Times New Roman" pitchFamily="18" charset="0"/>
                <a:cs typeface="Times New Roman" pitchFamily="18" charset="0"/>
              </a:rPr>
              <a:t>Ferraretti AP,G. Elective cryopreservation of all pronucleate embryos in women at risk of ovarian hyperstimulation syndrome: efficiency and safety. Hum Reprod 1999;14:1457–60.</a:t>
            </a:r>
          </a:p>
          <a:p>
            <a:pPr lvl="0">
              <a:buSzPct val="45000"/>
              <a:buFont typeface="StarSymbol"/>
              <a:buChar char="●"/>
            </a:pPr>
            <a:r>
              <a:rPr lang="x-none" sz="1200">
                <a:solidFill>
                  <a:srgbClr val="FF0000"/>
                </a:solidFill>
                <a:latin typeface="Times New Roman" pitchFamily="18" charset="0"/>
                <a:cs typeface="Times New Roman" pitchFamily="18" charset="0"/>
              </a:rPr>
              <a:t>D'Angelo A.  Embryo freezing for preventing ovarian hyperstimulation syndrome. Cochrane Database Syst Rev 2007:CD002806.</a:t>
            </a:r>
          </a:p>
        </p:txBody>
      </p:sp>
    </p:spTree>
    <p:extLst>
      <p:ext uri="{BB962C8B-B14F-4D97-AF65-F5344CB8AC3E}">
        <p14:creationId xmlns:p14="http://schemas.microsoft.com/office/powerpoint/2010/main" val="92991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2" y="0"/>
            <a:ext cx="12193586" cy="1390650"/>
          </a:xfrm>
        </p:spPr>
        <p:txBody>
          <a:bodyPr>
            <a:normAutofit/>
          </a:bodyPr>
          <a:lstStyle/>
          <a:p>
            <a:pPr lvl="0"/>
            <a:r>
              <a:rPr lang="x-none" sz="2800">
                <a:solidFill>
                  <a:srgbClr val="FF0000"/>
                </a:solidFill>
                <a:latin typeface="Times New Roman" pitchFamily="18" charset="0"/>
                <a:cs typeface="Times New Roman" pitchFamily="18" charset="0"/>
              </a:rPr>
              <a:t>Ayaktan parasentez ve kuldosentez </a:t>
            </a:r>
            <a:r>
              <a:rPr lang="x-none" sz="2800" smtClean="0">
                <a:solidFill>
                  <a:srgbClr val="FF0000"/>
                </a:solidFill>
                <a:latin typeface="Times New Roman" pitchFamily="18" charset="0"/>
                <a:cs typeface="Times New Roman" pitchFamily="18" charset="0"/>
              </a:rPr>
              <a:t>yap</a:t>
            </a:r>
            <a:r>
              <a:rPr lang="tr-TR" sz="2800" dirty="0">
                <a:solidFill>
                  <a:srgbClr val="FF0000"/>
                </a:solidFill>
                <a:latin typeface="Times New Roman" pitchFamily="18" charset="0"/>
                <a:cs typeface="Times New Roman" pitchFamily="18" charset="0"/>
              </a:rPr>
              <a:t>I</a:t>
            </a:r>
            <a:r>
              <a:rPr lang="x-none" sz="2800" smtClean="0">
                <a:solidFill>
                  <a:srgbClr val="FF0000"/>
                </a:solidFill>
                <a:latin typeface="Times New Roman" pitchFamily="18" charset="0"/>
                <a:cs typeface="Times New Roman" pitchFamily="18" charset="0"/>
              </a:rPr>
              <a:t>labilinir </a:t>
            </a:r>
            <a:r>
              <a:rPr lang="x-none" sz="2800">
                <a:solidFill>
                  <a:srgbClr val="FF0000"/>
                </a:solidFill>
                <a:latin typeface="Times New Roman" pitchFamily="18" charset="0"/>
                <a:cs typeface="Times New Roman" pitchFamily="18" charset="0"/>
              </a:rPr>
              <a:t>mi?</a:t>
            </a:r>
          </a:p>
        </p:txBody>
      </p:sp>
      <p:sp>
        <p:nvSpPr>
          <p:cNvPr id="3" name="Metin Yer Tutucusu 2"/>
          <p:cNvSpPr txBox="1">
            <a:spLocks noGrp="1"/>
          </p:cNvSpPr>
          <p:nvPr>
            <p:ph type="body" idx="4294967295"/>
          </p:nvPr>
        </p:nvSpPr>
        <p:spPr>
          <a:xfrm>
            <a:off x="-133350" y="1276351"/>
            <a:ext cx="12326938" cy="4928774"/>
          </a:xfrm>
        </p:spPr>
        <p:txBody>
          <a:bodyPr/>
          <a:lstStyle/>
          <a:p>
            <a:pPr lvl="0">
              <a:buSzPct val="45000"/>
              <a:buFont typeface="StarSymbol"/>
              <a:buChar char="●"/>
            </a:pPr>
            <a:r>
              <a:rPr lang="x-none" sz="2359">
                <a:latin typeface="Times New Roman" pitchFamily="18"/>
              </a:rPr>
              <a:t>48  asit gelişen OHSS li hasta 1-3 gün arayla  tekrarlayan outpatient transvaginal kuldosentez ve kristalloid ile albumin tedavisi ile semptomlar çözülünceye kadar takip edildiğinde.</a:t>
            </a:r>
          </a:p>
          <a:p>
            <a:pPr lvl="0">
              <a:buSzPct val="45000"/>
              <a:buFont typeface="StarSymbol"/>
              <a:buChar char="●"/>
            </a:pPr>
            <a:r>
              <a:rPr lang="x-none" sz="2359">
                <a:latin typeface="Times New Roman" pitchFamily="18"/>
              </a:rPr>
              <a:t>Hastaların %91.6 hospitalizasyona gerek kalmadan ortalama 3.4 outpatient girişim ile tedavi edildi.</a:t>
            </a:r>
          </a:p>
          <a:p>
            <a:pPr lvl="0">
              <a:buSzPct val="45000"/>
              <a:buFont typeface="StarSymbol"/>
              <a:buChar char="●"/>
            </a:pPr>
            <a:r>
              <a:rPr lang="x-none" sz="1200">
                <a:solidFill>
                  <a:srgbClr val="FF0000"/>
                </a:solidFill>
                <a:latin typeface="Times New Roman" pitchFamily="18" charset="0"/>
                <a:cs typeface="Times New Roman" pitchFamily="18" charset="0"/>
              </a:rPr>
              <a:t>Lincoln SR, Opsahl MS, Blauer KL, Black SH, Schulman JD. Aggressie outpatient treatment of ovarian hyperstimulation syndrome with ascites using transvaginal culdocentesis and intravenous albumin minimizes hospitalization.J Assist Reprod Genet 2002;19:159–63</a:t>
            </a:r>
          </a:p>
          <a:p>
            <a:pPr lvl="0">
              <a:buSzPct val="45000"/>
              <a:buFont typeface="StarSymbol"/>
              <a:buChar char="●"/>
            </a:pPr>
            <a:r>
              <a:rPr lang="x-none" sz="1270"/>
              <a:t> </a:t>
            </a:r>
            <a:r>
              <a:rPr lang="x-none" sz="2359">
                <a:latin typeface="Times New Roman" pitchFamily="18"/>
              </a:rPr>
              <a:t>Hastaların önce IV sıvı replasmanı yapılması sonrasında ,1-3 litre sıvı 2-3 saatlik süre içerisinde aspire edilmesi önerilir.</a:t>
            </a:r>
          </a:p>
          <a:p>
            <a:pPr lvl="0">
              <a:buSzPct val="45000"/>
              <a:buFont typeface="StarSymbol"/>
              <a:buChar char="●"/>
            </a:pPr>
            <a:endParaRPr lang="x-none" sz="1270"/>
          </a:p>
        </p:txBody>
      </p:sp>
      <p:sp>
        <p:nvSpPr>
          <p:cNvPr id="4" name="Metin kutusu 3"/>
          <p:cNvSpPr txBox="1"/>
          <p:nvPr/>
        </p:nvSpPr>
        <p:spPr>
          <a:xfrm>
            <a:off x="1" y="4991100"/>
            <a:ext cx="12193588" cy="1562099"/>
          </a:xfrm>
          <a:prstGeom prst="rect">
            <a:avLst/>
          </a:prstGeom>
          <a:noFill/>
          <a:ln>
            <a:noFill/>
          </a:ln>
        </p:spPr>
        <p:txBody>
          <a:bodyPr vert="horz" wrap="none" lIns="81646" tIns="40823" rIns="81646" bIns="40823" compatLnSpc="0"/>
          <a:lstStyle/>
          <a:p>
            <a:pPr>
              <a:spcBef>
                <a:spcPts val="0"/>
              </a:spcBef>
              <a:spcAft>
                <a:spcPts val="0"/>
              </a:spcAft>
            </a:pPr>
            <a:endParaRPr lang="tr-TR" sz="1200" dirty="0" smtClean="0">
              <a:solidFill>
                <a:srgbClr val="FF0000"/>
              </a:solidFill>
              <a:latin typeface="Times New Roman" pitchFamily="18" charset="0"/>
              <a:ea typeface="AdvOT156ec773" pitchFamily="34"/>
              <a:cs typeface="Times New Roman" pitchFamily="18" charset="0"/>
            </a:endParaRPr>
          </a:p>
          <a:p>
            <a:pPr>
              <a:spcBef>
                <a:spcPts val="0"/>
              </a:spcBef>
              <a:spcAft>
                <a:spcPts val="0"/>
              </a:spcAft>
            </a:pPr>
            <a:endParaRPr lang="tr-TR" sz="1200" dirty="0">
              <a:solidFill>
                <a:srgbClr val="FF0000"/>
              </a:solidFill>
              <a:latin typeface="Times New Roman" pitchFamily="18" charset="0"/>
              <a:ea typeface="AdvOT156ec773" pitchFamily="34"/>
              <a:cs typeface="Times New Roman" pitchFamily="18" charset="0"/>
            </a:endParaRPr>
          </a:p>
          <a:p>
            <a:pPr>
              <a:spcBef>
                <a:spcPts val="0"/>
              </a:spcBef>
              <a:spcAft>
                <a:spcPts val="0"/>
              </a:spcAft>
            </a:pPr>
            <a:r>
              <a:rPr lang="de-DE" sz="1200" dirty="0" err="1" smtClean="0">
                <a:solidFill>
                  <a:srgbClr val="FF0000"/>
                </a:solidFill>
                <a:latin typeface="Times New Roman" pitchFamily="18" charset="0"/>
                <a:ea typeface="AdvOT156ec773" pitchFamily="34"/>
                <a:cs typeface="Times New Roman" pitchFamily="18" charset="0"/>
              </a:rPr>
              <a:t>Shrivastav</a:t>
            </a:r>
            <a:r>
              <a:rPr lang="de-DE" sz="1200" dirty="0" smtClean="0">
                <a:solidFill>
                  <a:srgbClr val="FF0000"/>
                </a:solidFill>
                <a:latin typeface="Times New Roman" pitchFamily="18" charset="0"/>
                <a:ea typeface="AdvOT156ec773" pitchFamily="34"/>
                <a:cs typeface="Times New Roman" pitchFamily="18" charset="0"/>
              </a:rPr>
              <a:t> </a:t>
            </a:r>
            <a:r>
              <a:rPr lang="de-DE" sz="1200" dirty="0">
                <a:solidFill>
                  <a:srgbClr val="FF0000"/>
                </a:solidFill>
                <a:latin typeface="Times New Roman" pitchFamily="18" charset="0"/>
                <a:ea typeface="AdvOT156ec773" pitchFamily="34"/>
                <a:cs typeface="Times New Roman" pitchFamily="18" charset="0"/>
              </a:rPr>
              <a:t>P, </a:t>
            </a:r>
            <a:r>
              <a:rPr lang="de-DE" sz="1200" dirty="0" err="1">
                <a:solidFill>
                  <a:srgbClr val="FF0000"/>
                </a:solidFill>
                <a:latin typeface="Times New Roman" pitchFamily="18" charset="0"/>
                <a:ea typeface="AdvOT156ec773" pitchFamily="34"/>
                <a:cs typeface="Times New Roman" pitchFamily="18" charset="0"/>
              </a:rPr>
              <a:t>Nadkarni</a:t>
            </a:r>
            <a:r>
              <a:rPr lang="de-DE" sz="1200" dirty="0">
                <a:solidFill>
                  <a:srgbClr val="FF0000"/>
                </a:solidFill>
                <a:latin typeface="Times New Roman" pitchFamily="18" charset="0"/>
                <a:ea typeface="AdvOT156ec773" pitchFamily="34"/>
                <a:cs typeface="Times New Roman" pitchFamily="18" charset="0"/>
              </a:rPr>
              <a:t> P, </a:t>
            </a:r>
            <a:r>
              <a:rPr lang="de-DE" sz="1200" dirty="0" err="1">
                <a:solidFill>
                  <a:srgbClr val="FF0000"/>
                </a:solidFill>
                <a:latin typeface="Times New Roman" pitchFamily="18" charset="0"/>
                <a:ea typeface="AdvOT156ec773" pitchFamily="34"/>
                <a:cs typeface="Times New Roman" pitchFamily="18" charset="0"/>
              </a:rPr>
              <a:t>Craft</a:t>
            </a:r>
            <a:r>
              <a:rPr lang="de-DE" sz="1200" dirty="0">
                <a:solidFill>
                  <a:srgbClr val="FF0000"/>
                </a:solidFill>
                <a:latin typeface="Times New Roman" pitchFamily="18" charset="0"/>
                <a:ea typeface="AdvOT156ec773" pitchFamily="34"/>
                <a:cs typeface="Times New Roman" pitchFamily="18" charset="0"/>
              </a:rPr>
              <a:t> I. Day </a:t>
            </a:r>
            <a:r>
              <a:rPr lang="de-DE" sz="1200" dirty="0" err="1">
                <a:solidFill>
                  <a:srgbClr val="FF0000"/>
                </a:solidFill>
                <a:latin typeface="Times New Roman" pitchFamily="18" charset="0"/>
                <a:ea typeface="AdvOT156ec773" pitchFamily="34"/>
                <a:cs typeface="Times New Roman" pitchFamily="18" charset="0"/>
              </a:rPr>
              <a:t>care</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management</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of</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severe</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ovarian</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hyperstimulation</a:t>
            </a:r>
            <a:r>
              <a:rPr lang="de-DE" sz="1200" dirty="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syndrome</a:t>
            </a:r>
            <a:r>
              <a:rPr lang="de-DE" sz="1200" dirty="0">
                <a:solidFill>
                  <a:srgbClr val="FF0000"/>
                </a:solidFill>
                <a:latin typeface="Times New Roman" pitchFamily="18" charset="0"/>
                <a:ea typeface="AdvOT156ec773" pitchFamily="34"/>
                <a:cs typeface="Times New Roman" pitchFamily="18" charset="0"/>
              </a:rPr>
              <a:t> </a:t>
            </a:r>
            <a:r>
              <a:rPr lang="tr-TR" sz="1200" dirty="0">
                <a:solidFill>
                  <a:srgbClr val="FF0000"/>
                </a:solidFill>
                <a:latin typeface="Times New Roman" pitchFamily="18" charset="0"/>
                <a:ea typeface="AdvOT156ec773" pitchFamily="34"/>
                <a:cs typeface="Times New Roman" pitchFamily="18" charset="0"/>
              </a:rPr>
              <a:t> </a:t>
            </a:r>
            <a:r>
              <a:rPr lang="de-DE" sz="1200" dirty="0" err="1" smtClean="0">
                <a:solidFill>
                  <a:srgbClr val="FF0000"/>
                </a:solidFill>
                <a:latin typeface="Times New Roman" pitchFamily="18" charset="0"/>
                <a:ea typeface="AdvOT156ec773" pitchFamily="34"/>
                <a:cs typeface="Times New Roman" pitchFamily="18" charset="0"/>
              </a:rPr>
              <a:t>avoids</a:t>
            </a:r>
            <a:r>
              <a:rPr lang="de-DE" sz="1200" dirty="0" smtClean="0">
                <a:solidFill>
                  <a:srgbClr val="FF0000"/>
                </a:solidFill>
                <a:latin typeface="Times New Roman" pitchFamily="18" charset="0"/>
                <a:ea typeface="AdvOT156ec773" pitchFamily="34"/>
                <a:cs typeface="Times New Roman" pitchFamily="18" charset="0"/>
              </a:rPr>
              <a:t> </a:t>
            </a:r>
            <a:r>
              <a:rPr lang="de-DE" sz="1200" dirty="0" err="1">
                <a:solidFill>
                  <a:srgbClr val="FF0000"/>
                </a:solidFill>
                <a:latin typeface="Times New Roman" pitchFamily="18" charset="0"/>
                <a:ea typeface="AdvOT156ec773" pitchFamily="34"/>
                <a:cs typeface="Times New Roman" pitchFamily="18" charset="0"/>
              </a:rPr>
              <a:t>hospitalization</a:t>
            </a:r>
            <a:r>
              <a:rPr lang="de-DE" sz="1200" dirty="0">
                <a:solidFill>
                  <a:srgbClr val="FF0000"/>
                </a:solidFill>
                <a:latin typeface="Times New Roman" pitchFamily="18" charset="0"/>
                <a:ea typeface="AdvOT156ec773" pitchFamily="34"/>
                <a:cs typeface="Times New Roman" pitchFamily="18" charset="0"/>
              </a:rPr>
              <a:t> </a:t>
            </a:r>
            <a:r>
              <a:rPr lang="de-DE" sz="1200" dirty="0" err="1" smtClean="0">
                <a:solidFill>
                  <a:srgbClr val="FF0000"/>
                </a:solidFill>
                <a:latin typeface="Times New Roman" pitchFamily="18" charset="0"/>
                <a:ea typeface="AdvOT156ec773" pitchFamily="34"/>
                <a:cs typeface="Times New Roman" pitchFamily="18" charset="0"/>
              </a:rPr>
              <a:t>and</a:t>
            </a:r>
            <a:r>
              <a:rPr lang="de-DE" sz="1200" dirty="0" smtClean="0">
                <a:solidFill>
                  <a:srgbClr val="FF0000"/>
                </a:solidFill>
                <a:latin typeface="Times New Roman" pitchFamily="18" charset="0"/>
                <a:ea typeface="AdvOT156ec773" pitchFamily="34"/>
                <a:cs typeface="Times New Roman" pitchFamily="18" charset="0"/>
              </a:rPr>
              <a:t> </a:t>
            </a:r>
            <a:r>
              <a:rPr lang="de-DE" sz="1200" dirty="0" err="1" smtClean="0">
                <a:solidFill>
                  <a:srgbClr val="FF0000"/>
                </a:solidFill>
                <a:latin typeface="Times New Roman" pitchFamily="18" charset="0"/>
                <a:ea typeface="AdvOT156ec773" pitchFamily="34"/>
                <a:cs typeface="Times New Roman" pitchFamily="18" charset="0"/>
              </a:rPr>
              <a:t>morbidity</a:t>
            </a:r>
            <a:r>
              <a:rPr lang="de-DE" sz="1200" dirty="0" smtClean="0">
                <a:solidFill>
                  <a:srgbClr val="FF0000"/>
                </a:solidFill>
                <a:latin typeface="Times New Roman" pitchFamily="18" charset="0"/>
                <a:ea typeface="AdvOT156ec773" pitchFamily="34"/>
                <a:cs typeface="Times New Roman" pitchFamily="18" charset="0"/>
              </a:rPr>
              <a:t>.</a:t>
            </a:r>
            <a:r>
              <a:rPr lang="tr-TR" sz="1200" dirty="0">
                <a:solidFill>
                  <a:srgbClr val="FF0000"/>
                </a:solidFill>
                <a:latin typeface="Times New Roman" pitchFamily="18" charset="0"/>
                <a:ea typeface="AdvOT156ec773" pitchFamily="34"/>
                <a:cs typeface="Times New Roman" pitchFamily="18" charset="0"/>
              </a:rPr>
              <a:t> </a:t>
            </a:r>
            <a:r>
              <a:rPr lang="de-DE" sz="1200" dirty="0" smtClean="0">
                <a:solidFill>
                  <a:srgbClr val="FF0000"/>
                </a:solidFill>
                <a:latin typeface="Times New Roman" pitchFamily="18" charset="0"/>
                <a:ea typeface="AdvOT156ec773" pitchFamily="34"/>
                <a:cs typeface="Times New Roman" pitchFamily="18" charset="0"/>
              </a:rPr>
              <a:t>Hum </a:t>
            </a:r>
            <a:r>
              <a:rPr lang="de-DE" sz="1200" dirty="0" err="1">
                <a:solidFill>
                  <a:srgbClr val="FF0000"/>
                </a:solidFill>
                <a:latin typeface="Times New Roman" pitchFamily="18" charset="0"/>
                <a:ea typeface="AdvOT156ec773" pitchFamily="34"/>
                <a:cs typeface="Times New Roman" pitchFamily="18" charset="0"/>
              </a:rPr>
              <a:t>Reprod</a:t>
            </a:r>
            <a:r>
              <a:rPr lang="de-DE" sz="1200" dirty="0">
                <a:solidFill>
                  <a:srgbClr val="FF0000"/>
                </a:solidFill>
                <a:latin typeface="Times New Roman" pitchFamily="18" charset="0"/>
                <a:ea typeface="AdvOT156ec773" pitchFamily="34"/>
                <a:cs typeface="Times New Roman" pitchFamily="18" charset="0"/>
              </a:rPr>
              <a:t> 1994;9:812</a:t>
            </a:r>
            <a:r>
              <a:rPr lang="de-DE" sz="1200" dirty="0">
                <a:solidFill>
                  <a:srgbClr val="FF0000"/>
                </a:solidFill>
                <a:latin typeface="Times New Roman" pitchFamily="18" charset="0"/>
                <a:ea typeface="AdvOT156ec773+20" pitchFamily="34"/>
                <a:cs typeface="Times New Roman" pitchFamily="18" charset="0"/>
              </a:rPr>
              <a:t>–</a:t>
            </a:r>
            <a:r>
              <a:rPr lang="de-DE" sz="1200" dirty="0">
                <a:solidFill>
                  <a:srgbClr val="FF0000"/>
                </a:solidFill>
                <a:latin typeface="Times New Roman" pitchFamily="18" charset="0"/>
                <a:ea typeface="AdvOT156ec773" pitchFamily="34"/>
                <a:cs typeface="Times New Roman" pitchFamily="18" charset="0"/>
              </a:rPr>
              <a:t>4.</a:t>
            </a:r>
          </a:p>
        </p:txBody>
      </p:sp>
    </p:spTree>
    <p:extLst>
      <p:ext uri="{BB962C8B-B14F-4D97-AF65-F5344CB8AC3E}">
        <p14:creationId xmlns:p14="http://schemas.microsoft.com/office/powerpoint/2010/main" val="262124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endParaRPr lang="x-none"/>
          </a:p>
        </p:txBody>
      </p:sp>
      <p:sp>
        <p:nvSpPr>
          <p:cNvPr id="3" name="Metin Yer Tutucusu 2"/>
          <p:cNvSpPr txBox="1">
            <a:spLocks noGrp="1"/>
          </p:cNvSpPr>
          <p:nvPr>
            <p:ph type="body" idx="4294967295"/>
          </p:nvPr>
        </p:nvSpPr>
        <p:spPr/>
        <p:txBody>
          <a:bodyPr/>
          <a:lstStyle/>
          <a:p>
            <a:pPr lvl="0">
              <a:buSzPct val="45000"/>
              <a:buFont typeface="StarSymbol"/>
              <a:buChar char="●"/>
            </a:pPr>
            <a:r>
              <a:rPr lang="x-none" sz="2400" smtClean="0">
                <a:latin typeface="Times New Roman" pitchFamily="18" charset="0"/>
                <a:cs typeface="Times New Roman" pitchFamily="18" charset="0"/>
              </a:rPr>
              <a:t>.</a:t>
            </a:r>
            <a:endParaRPr lang="x-none" sz="240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99" y="95250"/>
            <a:ext cx="10934701"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098" y="2405063"/>
            <a:ext cx="5257801"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900" y="2405063"/>
            <a:ext cx="5295900"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1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a:xfrm>
            <a:off x="1949202" y="1"/>
            <a:ext cx="8229627" cy="1085850"/>
          </a:xfrm>
        </p:spPr>
        <p:txBody>
          <a:bodyPr/>
          <a:lstStyle/>
          <a:p>
            <a:pPr lvl="0"/>
            <a:r>
              <a:rPr lang="x-none">
                <a:solidFill>
                  <a:srgbClr val="FF0000"/>
                </a:solidFill>
                <a:latin typeface="Times New Roman" pitchFamily="18" charset="0"/>
                <a:cs typeface="Times New Roman" pitchFamily="18" charset="0"/>
              </a:rPr>
              <a:t>Eve götürülecek mesajlar</a:t>
            </a:r>
          </a:p>
        </p:txBody>
      </p:sp>
      <p:sp>
        <p:nvSpPr>
          <p:cNvPr id="3" name="Metin Yer Tutucusu 2"/>
          <p:cNvSpPr txBox="1">
            <a:spLocks noGrp="1"/>
          </p:cNvSpPr>
          <p:nvPr>
            <p:ph type="body" idx="4294967295"/>
          </p:nvPr>
        </p:nvSpPr>
        <p:spPr>
          <a:xfrm>
            <a:off x="1981533" y="1200150"/>
            <a:ext cx="8229627" cy="5552332"/>
          </a:xfrm>
        </p:spPr>
        <p:txBody>
          <a:bodyPr/>
          <a:lstStyle/>
          <a:p>
            <a:pPr lvl="0">
              <a:buSzPct val="45000"/>
              <a:buFont typeface="StarSymbol"/>
              <a:buChar char="●"/>
            </a:pPr>
            <a:r>
              <a:rPr lang="x-none" sz="2540">
                <a:latin typeface="Times New Roman" pitchFamily="18" charset="0"/>
                <a:cs typeface="Times New Roman" pitchFamily="18" charset="0"/>
              </a:rPr>
              <a:t>PCOS lu kadınlar, artmış AMH ve AFC değerleri,OHSS riskini azaltacak KOH protokollerinden fayda görebilirler (Grade B)</a:t>
            </a:r>
          </a:p>
          <a:p>
            <a:pPr lvl="0">
              <a:buSzPct val="45000"/>
              <a:buFont typeface="StarSymbol"/>
              <a:buChar char="●"/>
            </a:pPr>
            <a:r>
              <a:rPr lang="x-none" sz="2540">
                <a:latin typeface="Times New Roman" pitchFamily="18" charset="0"/>
                <a:cs typeface="Times New Roman" pitchFamily="18" charset="0"/>
              </a:rPr>
              <a:t>OHSS açısından riskli hastalarda GnRH antagonistinin kullanıldığı protokoller tercih edilmelidir. (Grade A)</a:t>
            </a:r>
          </a:p>
          <a:p>
            <a:pPr lvl="0">
              <a:buSzPct val="45000"/>
              <a:buFont typeface="StarSymbol"/>
              <a:buChar char="●"/>
            </a:pPr>
            <a:r>
              <a:rPr lang="x-none" sz="2540">
                <a:latin typeface="Times New Roman" pitchFamily="18" charset="0"/>
                <a:cs typeface="Times New Roman" pitchFamily="18" charset="0"/>
              </a:rPr>
              <a:t>KOH sırasında çok sayıda folikül gelişen  ve yüksek estrojen seviyelerine ulaşılan hastalarda oositin son maturasyonu için GnRH agonisti kullanımı önerilir. (Grade A).</a:t>
            </a:r>
          </a:p>
          <a:p>
            <a:pPr lvl="0">
              <a:buSzPct val="45000"/>
              <a:buFont typeface="StarSymbol"/>
              <a:buChar char="●"/>
            </a:pPr>
            <a:r>
              <a:rPr lang="x-none" sz="2540">
                <a:latin typeface="Times New Roman" pitchFamily="18" charset="0"/>
                <a:cs typeface="Times New Roman" pitchFamily="18" charset="0"/>
              </a:rPr>
              <a:t>GnRH agonist ile trigerde gebelik oranlarını optimize etmek için düşük doz HCG ile cotriger, luteal hormonal destek yada tüm embryoların cryopreservasyonu secenekleri hasta bazlı değerlendirilmelidir. (Grade B).</a:t>
            </a:r>
          </a:p>
        </p:txBody>
      </p:sp>
    </p:spTree>
    <p:extLst>
      <p:ext uri="{BB962C8B-B14F-4D97-AF65-F5344CB8AC3E}">
        <p14:creationId xmlns:p14="http://schemas.microsoft.com/office/powerpoint/2010/main" val="330269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Unvan 1"/>
          <p:cNvSpPr txBox="1">
            <a:spLocks noGrp="1"/>
          </p:cNvSpPr>
          <p:nvPr>
            <p:ph type="title" idx="4294967295"/>
          </p:nvPr>
        </p:nvSpPr>
        <p:spPr/>
        <p:txBody>
          <a:bodyPr/>
          <a:lstStyle/>
          <a:p>
            <a:pPr lvl="0"/>
            <a:r>
              <a:rPr lang="x-none">
                <a:solidFill>
                  <a:srgbClr val="FF0000"/>
                </a:solidFill>
                <a:latin typeface="Times New Roman" pitchFamily="18" charset="0"/>
                <a:cs typeface="Times New Roman" pitchFamily="18" charset="0"/>
              </a:rPr>
              <a:t>Eve götürülecek mesajlar</a:t>
            </a:r>
          </a:p>
        </p:txBody>
      </p:sp>
      <p:sp>
        <p:nvSpPr>
          <p:cNvPr id="3" name="Metin Yer Tutucusu 2"/>
          <p:cNvSpPr txBox="1">
            <a:spLocks noGrp="1"/>
          </p:cNvSpPr>
          <p:nvPr>
            <p:ph type="body" idx="4294967295"/>
          </p:nvPr>
        </p:nvSpPr>
        <p:spPr/>
        <p:txBody>
          <a:bodyPr/>
          <a:lstStyle/>
          <a:p>
            <a:pPr lvl="0">
              <a:buSzPct val="45000"/>
              <a:buFont typeface="StarSymbol"/>
              <a:buChar char="●"/>
            </a:pPr>
            <a:r>
              <a:rPr lang="x-none" sz="2800">
                <a:latin typeface="Times New Roman" pitchFamily="18" charset="0"/>
                <a:cs typeface="Times New Roman" pitchFamily="18" charset="0"/>
              </a:rPr>
              <a:t>Ovulasyon trigeri sırasında başlanan ve 7-10 gün süreyle dopamin agonisti kullanmak OHSS insidansını azaltabilir.(Grade A)</a:t>
            </a:r>
          </a:p>
          <a:p>
            <a:pPr lvl="0">
              <a:buSzPct val="45000"/>
              <a:buFont typeface="StarSymbol"/>
              <a:buChar char="●"/>
            </a:pPr>
            <a:r>
              <a:rPr lang="x-none" sz="2800">
                <a:latin typeface="Times New Roman" pitchFamily="18" charset="0"/>
                <a:cs typeface="Times New Roman" pitchFamily="18" charset="0"/>
              </a:rPr>
              <a:t>OHSS riskini azaltmak için aspirin eklenmesi(Grade A, PCOS' lu hastalarda metformin eklemek (Grade A) yada freze-all (Grade B) secenekleri düşünülebilir.</a:t>
            </a:r>
          </a:p>
          <a:p>
            <a:pPr lvl="0">
              <a:buSzPct val="45000"/>
              <a:buFont typeface="StarSymbol"/>
              <a:buChar char="●"/>
            </a:pPr>
            <a:r>
              <a:rPr lang="x-none" sz="2800">
                <a:latin typeface="Times New Roman" pitchFamily="18" charset="0"/>
                <a:cs typeface="Times New Roman" pitchFamily="18" charset="0"/>
              </a:rPr>
              <a:t>Tedavi prensibi esas olarak sıvı resusitasyonu ve profilaktik antikuagulasyondur. Fazla miktarda asit gelişen hastalarda parasentez ve kuldosentez OHSS yönetimi için önerilebilinir. (Grade B)</a:t>
            </a:r>
          </a:p>
        </p:txBody>
      </p:sp>
    </p:spTree>
    <p:extLst>
      <p:ext uri="{BB962C8B-B14F-4D97-AF65-F5344CB8AC3E}">
        <p14:creationId xmlns:p14="http://schemas.microsoft.com/office/powerpoint/2010/main" val="3028548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6">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17A33062-047C-4D37-A83D-121E68DA3D7D}"/>
              </a:ext>
            </a:extLst>
          </p:cNvPr>
          <p:cNvSpPr txBox="1">
            <a:spLocks noGrp="1"/>
          </p:cNvSpPr>
          <p:nvPr>
            <p:ph type="body" idx="4294967295"/>
          </p:nvPr>
        </p:nvSpPr>
        <p:spPr>
          <a:xfrm>
            <a:off x="685800" y="2420938"/>
            <a:ext cx="10131425" cy="4032250"/>
          </a:xfrm>
        </p:spPr>
        <p:txBody>
          <a:bodyPr rtlCol="0">
            <a:noAutofit/>
          </a:bodyPr>
          <a:lstStyle/>
          <a:p>
            <a:pPr fontAlgn="auto">
              <a:spcBef>
                <a:spcPts val="0"/>
              </a:spcBef>
              <a:spcAft>
                <a:spcPts val="1001"/>
              </a:spcAft>
              <a:buClr>
                <a:srgbClr val="FFFFFF"/>
              </a:buClr>
              <a:buFont typeface="arial" pitchFamily="34"/>
              <a:buChar char="•"/>
              <a:tabLst>
                <a:tab pos="171360" algn="l"/>
                <a:tab pos="628560" algn="l"/>
                <a:tab pos="1085759" algn="l"/>
                <a:tab pos="1542960" algn="l"/>
                <a:tab pos="2000160" algn="l"/>
                <a:tab pos="2457360" algn="l"/>
                <a:tab pos="2914560" algn="l"/>
                <a:tab pos="3371760" algn="l"/>
                <a:tab pos="3828959" algn="l"/>
                <a:tab pos="4286160" algn="l"/>
                <a:tab pos="4743360" algn="l"/>
                <a:tab pos="5200560" algn="l"/>
                <a:tab pos="5657760" algn="l"/>
                <a:tab pos="6114959" algn="l"/>
                <a:tab pos="6572160" algn="l"/>
                <a:tab pos="7029360" algn="l"/>
                <a:tab pos="7486560" algn="l"/>
                <a:tab pos="7943760" algn="l"/>
                <a:tab pos="8400960" algn="l"/>
                <a:tab pos="8858160" algn="l"/>
              </a:tabLst>
              <a:defRPr/>
            </a:pPr>
            <a:endParaRPr sz="1400" dirty="0">
              <a:latin typeface="Times New Roman" pitchFamily="18" charset="0"/>
              <a:cs typeface="Times New Roman" pitchFamily="18" charset="0"/>
            </a:endParaRPr>
          </a:p>
        </p:txBody>
      </p:sp>
      <p:sp>
        <p:nvSpPr>
          <p:cNvPr id="18434" name="Unvan 1">
            <a:extLst>
              <a:ext uri="{FF2B5EF4-FFF2-40B4-BE49-F238E27FC236}">
                <a16:creationId xmlns:a16="http://schemas.microsoft.com/office/drawing/2014/main" xmlns="" id="{0526322A-737E-4BA9-A277-85750F89DD3C}"/>
              </a:ext>
            </a:extLst>
          </p:cNvPr>
          <p:cNvSpPr txBox="1">
            <a:spLocks noGrp="1" noChangeArrowheads="1"/>
          </p:cNvSpPr>
          <p:nvPr>
            <p:ph type="title" idx="4294967295"/>
          </p:nvPr>
        </p:nvSpPr>
        <p:spPr>
          <a:xfrm>
            <a:off x="685800" y="260350"/>
            <a:ext cx="10131425" cy="2160588"/>
          </a:xfrm>
        </p:spPr>
        <p:txBody>
          <a:bodyPr>
            <a:normAutofit/>
          </a:bodyPr>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altLang="tr-TR" sz="3200" dirty="0">
                <a:solidFill>
                  <a:srgbClr val="FF0000"/>
                </a:solidFill>
                <a:ea typeface="Microsoft YaHei" panose="020B0503020204020204" pitchFamily="34" charset="-122"/>
                <a:cs typeface="Lucida Sans" panose="020B0602030504020204" pitchFamily="34" charset="0"/>
              </a:rPr>
              <a:t/>
            </a:r>
            <a:br>
              <a:rPr altLang="tr-TR" sz="3200" dirty="0">
                <a:solidFill>
                  <a:srgbClr val="FF0000"/>
                </a:solidFill>
                <a:ea typeface="Microsoft YaHei" panose="020B0503020204020204" pitchFamily="34" charset="-122"/>
                <a:cs typeface="Lucida Sans" panose="020B0602030504020204" pitchFamily="34" charset="0"/>
              </a:rPr>
            </a:br>
            <a:r>
              <a:rPr lang="en-US" altLang="tr-TR" sz="3200" dirty="0">
                <a:solidFill>
                  <a:srgbClr val="FF0000"/>
                </a:solidFill>
                <a:ea typeface="Microsoft YaHei" panose="020B0503020204020204" pitchFamily="34" charset="-122"/>
                <a:cs typeface="Lucida Sans" panose="020B0602030504020204" pitchFamily="34" charset="0"/>
              </a:rPr>
              <a:t/>
            </a:r>
            <a:br>
              <a:rPr lang="en-US" altLang="tr-TR" sz="3200" dirty="0">
                <a:solidFill>
                  <a:srgbClr val="FF0000"/>
                </a:solidFill>
                <a:ea typeface="Microsoft YaHei" panose="020B0503020204020204" pitchFamily="34" charset="-122"/>
                <a:cs typeface="Lucida Sans" panose="020B0602030504020204" pitchFamily="34" charset="0"/>
              </a:rPr>
            </a:br>
            <a:endParaRPr lang="en-US" altLang="tr-TR" sz="3200" dirty="0">
              <a:solidFill>
                <a:srgbClr val="FF0000"/>
              </a:solidFill>
              <a:ea typeface="Microsoft YaHei" panose="020B0503020204020204" pitchFamily="34" charset="-122"/>
              <a:cs typeface="Lucida Sans" panose="020B0602030504020204"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33350"/>
            <a:ext cx="5429249" cy="278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350"/>
            <a:ext cx="64008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49" y="3019425"/>
            <a:ext cx="5429249"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9">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3010" name="Metin Yer Tutucusu 2">
            <a:extLst>
              <a:ext uri="{FF2B5EF4-FFF2-40B4-BE49-F238E27FC236}">
                <a16:creationId xmlns:a16="http://schemas.microsoft.com/office/drawing/2014/main" xmlns="" id="{90250F38-A16E-4E1D-9FF8-809705F54D4A}"/>
              </a:ext>
            </a:extLst>
          </p:cNvPr>
          <p:cNvSpPr>
            <a:spLocks noGrp="1" noChangeArrowheads="1"/>
          </p:cNvSpPr>
          <p:nvPr>
            <p:ph type="body" idx="4294967295"/>
          </p:nvPr>
        </p:nvSpPr>
        <p:spPr>
          <a:xfrm>
            <a:off x="1484313" y="1412875"/>
            <a:ext cx="4465225" cy="4250223"/>
          </a:xfrm>
        </p:spPr>
        <p:txBody>
          <a:bodyPr/>
          <a:lstStyle/>
          <a:p>
            <a:pPr>
              <a:buClr>
                <a:srgbClr val="FFFFFF"/>
              </a:buClr>
              <a:buFontTx/>
              <a:buChar char="•"/>
            </a:pPr>
            <a:r>
              <a:rPr lang="tr-TR" altLang="tr-TR" sz="3200" dirty="0">
                <a:latin typeface="Times New Roman" pitchFamily="18" charset="0"/>
                <a:ea typeface="Microsoft YaHei" panose="020B0503020204020204" pitchFamily="34" charset="-122"/>
                <a:cs typeface="Times New Roman" pitchFamily="18" charset="0"/>
              </a:rPr>
              <a:t>PCOS</a:t>
            </a:r>
          </a:p>
          <a:p>
            <a:pPr>
              <a:buClr>
                <a:srgbClr val="FFFFFF"/>
              </a:buClr>
              <a:buFontTx/>
              <a:buChar char="•"/>
            </a:pPr>
            <a:r>
              <a:rPr lang="tr-TR" altLang="tr-TR" sz="3200" dirty="0">
                <a:latin typeface="Times New Roman" pitchFamily="18" charset="0"/>
                <a:ea typeface="Microsoft YaHei" panose="020B0503020204020204" pitchFamily="34" charset="-122"/>
                <a:cs typeface="Times New Roman" pitchFamily="18" charset="0"/>
              </a:rPr>
              <a:t>Artmış AMH düzeyleri</a:t>
            </a:r>
          </a:p>
          <a:p>
            <a:pPr>
              <a:buClr>
                <a:srgbClr val="FFFFFF"/>
              </a:buClr>
              <a:buFontTx/>
              <a:buChar char="•"/>
            </a:pPr>
            <a:r>
              <a:rPr lang="tr-TR" altLang="tr-TR" sz="3200" dirty="0">
                <a:latin typeface="Times New Roman" pitchFamily="18" charset="0"/>
                <a:ea typeface="Microsoft YaHei" panose="020B0503020204020204" pitchFamily="34" charset="-122"/>
                <a:cs typeface="Times New Roman" pitchFamily="18" charset="0"/>
              </a:rPr>
              <a:t>Pik </a:t>
            </a:r>
            <a:r>
              <a:rPr lang="tr-TR" altLang="tr-TR" sz="3200" dirty="0" err="1">
                <a:latin typeface="Times New Roman" pitchFamily="18" charset="0"/>
                <a:ea typeface="Microsoft YaHei" panose="020B0503020204020204" pitchFamily="34" charset="-122"/>
                <a:cs typeface="Times New Roman" pitchFamily="18" charset="0"/>
              </a:rPr>
              <a:t>Estradiol</a:t>
            </a:r>
            <a:r>
              <a:rPr lang="tr-TR" altLang="tr-TR" sz="3200" dirty="0">
                <a:latin typeface="Times New Roman" pitchFamily="18" charset="0"/>
                <a:ea typeface="Microsoft YaHei" panose="020B0503020204020204" pitchFamily="34" charset="-122"/>
                <a:cs typeface="Times New Roman" pitchFamily="18" charset="0"/>
              </a:rPr>
              <a:t> seviyeleri</a:t>
            </a:r>
          </a:p>
          <a:p>
            <a:pPr>
              <a:buClr>
                <a:srgbClr val="FFFFFF"/>
              </a:buClr>
              <a:buFontTx/>
              <a:buChar char="•"/>
            </a:pPr>
            <a:r>
              <a:rPr lang="tr-TR" altLang="tr-TR" sz="3200" dirty="0" err="1">
                <a:latin typeface="Times New Roman" pitchFamily="18" charset="0"/>
                <a:ea typeface="Microsoft YaHei" panose="020B0503020204020204" pitchFamily="34" charset="-122"/>
                <a:cs typeface="Times New Roman" pitchFamily="18" charset="0"/>
              </a:rPr>
              <a:t>Multifoliküler</a:t>
            </a:r>
            <a:r>
              <a:rPr lang="tr-TR" altLang="tr-TR" sz="3200" dirty="0">
                <a:latin typeface="Times New Roman" pitchFamily="18" charset="0"/>
                <a:ea typeface="Microsoft YaHei" panose="020B0503020204020204" pitchFamily="34" charset="-122"/>
                <a:cs typeface="Times New Roman" pitchFamily="18" charset="0"/>
              </a:rPr>
              <a:t> gelişim</a:t>
            </a:r>
          </a:p>
          <a:p>
            <a:pPr>
              <a:buClr>
                <a:srgbClr val="FFFFFF"/>
              </a:buClr>
              <a:buFontTx/>
              <a:buChar char="•"/>
            </a:pPr>
            <a:r>
              <a:rPr lang="tr-TR" altLang="tr-TR" sz="3200" dirty="0">
                <a:latin typeface="Times New Roman" pitchFamily="18" charset="0"/>
                <a:ea typeface="Microsoft YaHei" panose="020B0503020204020204" pitchFamily="34" charset="-122"/>
                <a:cs typeface="Times New Roman" pitchFamily="18" charset="0"/>
              </a:rPr>
              <a:t>Yüksek sayıda oosit elde edilmesi</a:t>
            </a:r>
          </a:p>
        </p:txBody>
      </p:sp>
      <p:sp>
        <p:nvSpPr>
          <p:cNvPr id="2" name="Unvan 1">
            <a:extLst>
              <a:ext uri="{FF2B5EF4-FFF2-40B4-BE49-F238E27FC236}">
                <a16:creationId xmlns:a16="http://schemas.microsoft.com/office/drawing/2014/main" xmlns="" id="{90E255E7-76E4-4F9A-BE1A-EF41CC37CCA2}"/>
              </a:ext>
            </a:extLst>
          </p:cNvPr>
          <p:cNvSpPr txBox="1">
            <a:spLocks noGrp="1" noChangeArrowheads="1"/>
          </p:cNvSpPr>
          <p:nvPr>
            <p:ph type="title" idx="4294967295"/>
          </p:nvPr>
        </p:nvSpPr>
        <p:spPr>
          <a:xfrm>
            <a:off x="1484313" y="0"/>
            <a:ext cx="10018712" cy="1800225"/>
          </a:xfrm>
        </p:spPr>
        <p:txBody>
          <a:bodyPr>
            <a:normAutofit fontScale="90000"/>
          </a:bodyPr>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lang="tr-TR" altLang="tr-TR" b="1" dirty="0" smtClean="0">
                <a:solidFill>
                  <a:schemeClr val="bg1"/>
                </a:solidFill>
                <a:highlight>
                  <a:srgbClr val="FFFF00"/>
                </a:highlight>
                <a:ea typeface="Microsoft YaHei" panose="020B0503020204020204" pitchFamily="34" charset="-122"/>
                <a:cs typeface="Lucida Sans" panose="020B0602030504020204" pitchFamily="34" charset="0"/>
              </a:rPr>
              <a:t/>
            </a:r>
            <a:br>
              <a:rPr lang="tr-TR" altLang="tr-TR" b="1" dirty="0" smtClean="0">
                <a:solidFill>
                  <a:schemeClr val="bg1"/>
                </a:solidFill>
                <a:highlight>
                  <a:srgbClr val="FFFF00"/>
                </a:highlight>
                <a:ea typeface="Microsoft YaHei" panose="020B0503020204020204" pitchFamily="34" charset="-122"/>
                <a:cs typeface="Lucida Sans" panose="020B0602030504020204" pitchFamily="34" charset="0"/>
              </a:rPr>
            </a:br>
            <a:r>
              <a:rPr lang="tr-TR" altLang="tr-TR" b="1" dirty="0">
                <a:solidFill>
                  <a:schemeClr val="bg1"/>
                </a:solidFill>
                <a:highlight>
                  <a:srgbClr val="FFFF00"/>
                </a:highlight>
                <a:ea typeface="Microsoft YaHei" panose="020B0503020204020204" pitchFamily="34" charset="-122"/>
                <a:cs typeface="Lucida Sans" panose="020B0602030504020204" pitchFamily="34" charset="0"/>
              </a:rPr>
              <a:t/>
            </a:r>
            <a:br>
              <a:rPr lang="tr-TR" altLang="tr-TR" b="1" dirty="0">
                <a:solidFill>
                  <a:schemeClr val="bg1"/>
                </a:solidFill>
                <a:highlight>
                  <a:srgbClr val="FFFF00"/>
                </a:highlight>
                <a:ea typeface="Microsoft YaHei" panose="020B0503020204020204" pitchFamily="34" charset="-122"/>
                <a:cs typeface="Lucida Sans" panose="020B0602030504020204" pitchFamily="34" charset="0"/>
              </a:rPr>
            </a:br>
            <a:r>
              <a:rPr altLang="tr-TR" b="1" dirty="0" smtClean="0">
                <a:solidFill>
                  <a:srgbClr val="C00000"/>
                </a:solidFill>
                <a:highlight>
                  <a:srgbClr val="FFFF00"/>
                </a:highlight>
                <a:latin typeface="Times New Roman" pitchFamily="18" charset="0"/>
                <a:ea typeface="Microsoft YaHei" panose="020B0503020204020204" pitchFamily="34" charset="-122"/>
                <a:cs typeface="Times New Roman" pitchFamily="18" charset="0"/>
              </a:rPr>
              <a:t>KİMLER </a:t>
            </a:r>
            <a:r>
              <a:rPr altLang="tr-TR" b="1" dirty="0">
                <a:solidFill>
                  <a:srgbClr val="C00000"/>
                </a:solidFill>
                <a:highlight>
                  <a:srgbClr val="FFFF00"/>
                </a:highlight>
                <a:latin typeface="Times New Roman" pitchFamily="18" charset="0"/>
                <a:ea typeface="Microsoft YaHei" panose="020B0503020204020204" pitchFamily="34" charset="-122"/>
                <a:cs typeface="Times New Roman" pitchFamily="18" charset="0"/>
              </a:rPr>
              <a:t>RİSK </a:t>
            </a:r>
            <a:r>
              <a:rPr altLang="tr-TR" b="1" dirty="0" smtClean="0">
                <a:solidFill>
                  <a:srgbClr val="C00000"/>
                </a:solidFill>
                <a:highlight>
                  <a:srgbClr val="FFFF00"/>
                </a:highlight>
                <a:latin typeface="Times New Roman" pitchFamily="18" charset="0"/>
                <a:ea typeface="Microsoft YaHei" panose="020B0503020204020204" pitchFamily="34" charset="-122"/>
                <a:cs typeface="Times New Roman" pitchFamily="18" charset="0"/>
              </a:rPr>
              <a:t>ALTINDA-OVARİAN </a:t>
            </a:r>
            <a:r>
              <a:rPr altLang="tr-TR" b="1" dirty="0">
                <a:solidFill>
                  <a:srgbClr val="C00000"/>
                </a:solidFill>
                <a:highlight>
                  <a:srgbClr val="FFFF00"/>
                </a:highlight>
                <a:latin typeface="Times New Roman" pitchFamily="18" charset="0"/>
                <a:ea typeface="Microsoft YaHei" panose="020B0503020204020204" pitchFamily="34" charset="-122"/>
                <a:cs typeface="Times New Roman" pitchFamily="18" charset="0"/>
              </a:rPr>
              <a:t>RESERVE MARKERS</a:t>
            </a:r>
            <a:r>
              <a:rPr altLang="tr-TR" sz="3200" b="1" dirty="0">
                <a:solidFill>
                  <a:srgbClr val="FF0000"/>
                </a:solidFill>
                <a:ea typeface="Microsoft YaHei" panose="020B0503020204020204" pitchFamily="34" charset="-122"/>
                <a:cs typeface="Lucida Sans" panose="020B0602030504020204" pitchFamily="34" charset="0"/>
              </a:rPr>
              <a:t/>
            </a:r>
            <a:br>
              <a:rPr altLang="tr-TR" sz="3200" b="1" dirty="0">
                <a:solidFill>
                  <a:srgbClr val="FF0000"/>
                </a:solidFill>
                <a:ea typeface="Microsoft YaHei" panose="020B0503020204020204" pitchFamily="34" charset="-122"/>
                <a:cs typeface="Lucida Sans" panose="020B0602030504020204" pitchFamily="34" charset="0"/>
              </a:rPr>
            </a:br>
            <a:r>
              <a:rPr altLang="tr-TR" sz="3200" b="1" dirty="0">
                <a:solidFill>
                  <a:srgbClr val="FF0000"/>
                </a:solidFill>
                <a:ea typeface="Microsoft YaHei" panose="020B0503020204020204" pitchFamily="34" charset="-122"/>
                <a:cs typeface="Lucida Sans" panose="020B0602030504020204" pitchFamily="34" charset="0"/>
              </a:rPr>
              <a:t/>
            </a:r>
            <a:br>
              <a:rPr altLang="tr-TR" sz="3200" b="1" dirty="0">
                <a:solidFill>
                  <a:srgbClr val="FF0000"/>
                </a:solidFill>
                <a:ea typeface="Microsoft YaHei" panose="020B0503020204020204" pitchFamily="34" charset="-122"/>
                <a:cs typeface="Lucida Sans" panose="020B0602030504020204" pitchFamily="34" charset="0"/>
              </a:rPr>
            </a:br>
            <a:endParaRPr altLang="tr-TR" sz="3200" b="1" dirty="0">
              <a:solidFill>
                <a:srgbClr val="FF0000"/>
              </a:solidFill>
              <a:ea typeface="Microsoft YaHei" panose="020B0503020204020204" pitchFamily="34" charset="-122"/>
              <a:cs typeface="Lucida Sans" panose="020B0602030504020204" pitchFamily="34" charset="0"/>
            </a:endParaRPr>
          </a:p>
        </p:txBody>
      </p:sp>
      <p:sp>
        <p:nvSpPr>
          <p:cNvPr id="4" name="Ok: Sağ 4">
            <a:extLst>
              <a:ext uri="{FF2B5EF4-FFF2-40B4-BE49-F238E27FC236}">
                <a16:creationId xmlns:a16="http://schemas.microsoft.com/office/drawing/2014/main" xmlns="" id="{A9E8C888-86AF-40EA-A656-0036895C459E}"/>
              </a:ext>
            </a:extLst>
          </p:cNvPr>
          <p:cNvSpPr/>
          <p:nvPr/>
        </p:nvSpPr>
        <p:spPr>
          <a:xfrm>
            <a:off x="9575065" y="2835275"/>
            <a:ext cx="2514013" cy="1864888"/>
          </a:xfrm>
          <a:custGeom>
            <a:avLst>
              <a:gd name="f0" fmla="val 14992"/>
              <a:gd name="f1" fmla="val 5400"/>
            </a:avLst>
            <a:gdLst>
              <a:gd name="f2" fmla="val w"/>
              <a:gd name="f3" fmla="val h"/>
              <a:gd name="f4" fmla="val 0"/>
              <a:gd name="f5" fmla="val 21600"/>
              <a:gd name="f6" fmla="val 10800"/>
              <a:gd name="f7" fmla="*/ f2 1 21600"/>
              <a:gd name="f8" fmla="*/ f3 1 21600"/>
              <a:gd name="f9" fmla="+- f5 0 f4"/>
              <a:gd name="f10" fmla="pin 0 f0 21600"/>
              <a:gd name="f11" fmla="pin 0 f1 10800"/>
              <a:gd name="f12" fmla="val f10"/>
              <a:gd name="f13" fmla="val f11"/>
              <a:gd name="f14" fmla="*/ f9 1 21600"/>
              <a:gd name="f15" fmla="*/ f10 f7 1"/>
              <a:gd name="f16" fmla="*/ f11 f8 1"/>
              <a:gd name="f17" fmla="+- 21600 0 f13"/>
              <a:gd name="f18" fmla="+- 21600 0 f12"/>
              <a:gd name="f19" fmla="*/ 0 f14 1"/>
              <a:gd name="f20" fmla="*/ f13 f8 1"/>
              <a:gd name="f21" fmla="*/ f18 f13 1"/>
              <a:gd name="f22" fmla="*/ f19 1 f14"/>
              <a:gd name="f23" fmla="*/ f17 f8 1"/>
              <a:gd name="f24" fmla="*/ f21 1 10800"/>
              <a:gd name="f25" fmla="*/ f22 f7 1"/>
              <a:gd name="f26" fmla="+- f12 f24 0"/>
              <a:gd name="f27" fmla="*/ f26 f7 1"/>
            </a:gdLst>
            <a:ahLst>
              <a:ahXY gdRefX="f0" minX="f4" maxX="f5" gdRefY="f1" minY="f4" maxY="f6">
                <a:pos x="f15" y="f16"/>
              </a:ahXY>
            </a:ahLst>
            <a:cxnLst>
              <a:cxn ang="3cd4">
                <a:pos x="hc" y="t"/>
              </a:cxn>
              <a:cxn ang="0">
                <a:pos x="r" y="vc"/>
              </a:cxn>
              <a:cxn ang="cd4">
                <a:pos x="hc" y="b"/>
              </a:cxn>
              <a:cxn ang="cd2">
                <a:pos x="l" y="vc"/>
              </a:cxn>
            </a:cxnLst>
            <a:rect l="f25" t="f20" r="f27" b="f23"/>
            <a:pathLst>
              <a:path w="21600" h="21600">
                <a:moveTo>
                  <a:pt x="f4" y="f13"/>
                </a:moveTo>
                <a:lnTo>
                  <a:pt x="f12" y="f13"/>
                </a:lnTo>
                <a:lnTo>
                  <a:pt x="f12" y="f4"/>
                </a:lnTo>
                <a:lnTo>
                  <a:pt x="f5" y="f6"/>
                </a:lnTo>
                <a:lnTo>
                  <a:pt x="f12" y="f5"/>
                </a:lnTo>
                <a:lnTo>
                  <a:pt x="f12" y="f17"/>
                </a:lnTo>
                <a:lnTo>
                  <a:pt x="f4" y="f17"/>
                </a:lnTo>
                <a:close/>
              </a:path>
            </a:pathLst>
          </a:custGeom>
          <a:solidFill>
            <a:srgbClr val="AC3EC1"/>
          </a:solidFill>
          <a:ln w="19080" cap="rnd">
            <a:solidFill>
              <a:srgbClr val="7D2B8D"/>
            </a:solidFill>
            <a:prstDash val="solid"/>
            <a:miter/>
          </a:ln>
        </p:spPr>
        <p:txBody>
          <a:bodyPr lIns="90000" tIns="46800" rIns="90000" bIns="46800" anchor="ctr" anchorCtr="1" compatLnSpc="0"/>
          <a:lstStyle/>
          <a:p>
            <a:pPr algn="ct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tr-TR" sz="2400" b="1" dirty="0">
                <a:solidFill>
                  <a:srgbClr val="000000"/>
                </a:solidFill>
                <a:latin typeface="Calibri" pitchFamily="34"/>
                <a:ea typeface="Microsoft YaHei" pitchFamily="2"/>
                <a:cs typeface="Lucida Sans" pitchFamily="2"/>
              </a:rPr>
              <a:t>LEVEL II-2  KANIT DÜZEYİ</a:t>
            </a:r>
          </a:p>
        </p:txBody>
      </p:sp>
      <p:sp>
        <p:nvSpPr>
          <p:cNvPr id="11" name="Dikdörtgen 10">
            <a:extLst>
              <a:ext uri="{FF2B5EF4-FFF2-40B4-BE49-F238E27FC236}">
                <a16:creationId xmlns:a16="http://schemas.microsoft.com/office/drawing/2014/main" xmlns="" id="{8AAB90DC-E41A-44BE-8B0A-8A7AEAF84CDD}"/>
              </a:ext>
            </a:extLst>
          </p:cNvPr>
          <p:cNvSpPr/>
          <p:nvPr/>
        </p:nvSpPr>
        <p:spPr>
          <a:xfrm>
            <a:off x="5873468" y="1800225"/>
            <a:ext cx="3660355" cy="38628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a:extLst>
              <a:ext uri="{FF2B5EF4-FFF2-40B4-BE49-F238E27FC236}">
                <a16:creationId xmlns:a16="http://schemas.microsoft.com/office/drawing/2014/main" xmlns="" id="{B808D7F2-A341-4FFA-9E22-51581525AC6C}"/>
              </a:ext>
            </a:extLst>
          </p:cNvPr>
          <p:cNvPicPr>
            <a:picLocks noChangeAspect="1"/>
          </p:cNvPicPr>
          <p:nvPr/>
        </p:nvPicPr>
        <p:blipFill>
          <a:blip r:embed="rId4"/>
          <a:stretch>
            <a:fillRect/>
          </a:stretch>
        </p:blipFill>
        <p:spPr>
          <a:xfrm>
            <a:off x="6014002" y="2042628"/>
            <a:ext cx="3359187" cy="585267"/>
          </a:xfrm>
          <a:prstGeom prst="rect">
            <a:avLst/>
          </a:prstGeom>
        </p:spPr>
      </p:pic>
      <p:pic>
        <p:nvPicPr>
          <p:cNvPr id="13" name="Resim 12">
            <a:extLst>
              <a:ext uri="{FF2B5EF4-FFF2-40B4-BE49-F238E27FC236}">
                <a16:creationId xmlns:a16="http://schemas.microsoft.com/office/drawing/2014/main" xmlns="" id="{6FCC4854-3C84-48C2-A507-F363A0BE3A18}"/>
              </a:ext>
            </a:extLst>
          </p:cNvPr>
          <p:cNvPicPr>
            <a:picLocks noChangeAspect="1"/>
          </p:cNvPicPr>
          <p:nvPr/>
        </p:nvPicPr>
        <p:blipFill>
          <a:blip r:embed="rId5"/>
          <a:stretch>
            <a:fillRect/>
          </a:stretch>
        </p:blipFill>
        <p:spPr>
          <a:xfrm>
            <a:off x="6024053" y="2707837"/>
            <a:ext cx="3359187" cy="585267"/>
          </a:xfrm>
          <a:prstGeom prst="rect">
            <a:avLst/>
          </a:prstGeom>
        </p:spPr>
      </p:pic>
      <p:pic>
        <p:nvPicPr>
          <p:cNvPr id="14" name="Resim 13">
            <a:extLst>
              <a:ext uri="{FF2B5EF4-FFF2-40B4-BE49-F238E27FC236}">
                <a16:creationId xmlns:a16="http://schemas.microsoft.com/office/drawing/2014/main" xmlns="" id="{5B94C50B-958F-4CFF-8DED-44394BF2519D}"/>
              </a:ext>
            </a:extLst>
          </p:cNvPr>
          <p:cNvPicPr>
            <a:picLocks noChangeAspect="1"/>
          </p:cNvPicPr>
          <p:nvPr/>
        </p:nvPicPr>
        <p:blipFill>
          <a:blip r:embed="rId6"/>
          <a:stretch>
            <a:fillRect/>
          </a:stretch>
        </p:blipFill>
        <p:spPr>
          <a:xfrm>
            <a:off x="6014002" y="3387820"/>
            <a:ext cx="3359187" cy="585267"/>
          </a:xfrm>
          <a:prstGeom prst="rect">
            <a:avLst/>
          </a:prstGeom>
        </p:spPr>
      </p:pic>
      <p:pic>
        <p:nvPicPr>
          <p:cNvPr id="15" name="Resim 14">
            <a:extLst>
              <a:ext uri="{FF2B5EF4-FFF2-40B4-BE49-F238E27FC236}">
                <a16:creationId xmlns:a16="http://schemas.microsoft.com/office/drawing/2014/main" xmlns="" id="{BA702E46-4897-412D-B69D-3CFA708226FF}"/>
              </a:ext>
            </a:extLst>
          </p:cNvPr>
          <p:cNvPicPr>
            <a:picLocks noChangeAspect="1"/>
          </p:cNvPicPr>
          <p:nvPr/>
        </p:nvPicPr>
        <p:blipFill>
          <a:blip r:embed="rId7"/>
          <a:stretch>
            <a:fillRect/>
          </a:stretch>
        </p:blipFill>
        <p:spPr>
          <a:xfrm>
            <a:off x="6014001" y="4063753"/>
            <a:ext cx="3359187" cy="585267"/>
          </a:xfrm>
          <a:prstGeom prst="rect">
            <a:avLst/>
          </a:prstGeom>
        </p:spPr>
      </p:pic>
      <p:pic>
        <p:nvPicPr>
          <p:cNvPr id="16" name="Resim 15">
            <a:extLst>
              <a:ext uri="{FF2B5EF4-FFF2-40B4-BE49-F238E27FC236}">
                <a16:creationId xmlns:a16="http://schemas.microsoft.com/office/drawing/2014/main" xmlns="" id="{4EE2356C-8941-450B-B6B0-F52BBB0C1B06}"/>
              </a:ext>
            </a:extLst>
          </p:cNvPr>
          <p:cNvPicPr>
            <a:picLocks noChangeAspect="1"/>
          </p:cNvPicPr>
          <p:nvPr/>
        </p:nvPicPr>
        <p:blipFill>
          <a:blip r:embed="rId8"/>
          <a:stretch>
            <a:fillRect/>
          </a:stretch>
        </p:blipFill>
        <p:spPr>
          <a:xfrm>
            <a:off x="6014000" y="4700162"/>
            <a:ext cx="3359187" cy="591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3010">
                                            <p:txEl>
                                              <p:pRg st="0" end="0"/>
                                            </p:txEl>
                                          </p:spTgt>
                                        </p:tgtEl>
                                        <p:attrNameLst>
                                          <p:attrName>style.visibility</p:attrName>
                                        </p:attrNameLst>
                                      </p:cBhvr>
                                      <p:to>
                                        <p:strVal val="visible"/>
                                      </p:to>
                                    </p:set>
                                    <p:anim calcmode="lin" valueType="num">
                                      <p:cBhvr additive="base">
                                        <p:cTn id="12" dur="500" fill="hold"/>
                                        <p:tgtEl>
                                          <p:spTgt spid="430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30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3010">
                                            <p:txEl>
                                              <p:pRg st="1" end="1"/>
                                            </p:txEl>
                                          </p:spTgt>
                                        </p:tgtEl>
                                        <p:attrNameLst>
                                          <p:attrName>style.visibility</p:attrName>
                                        </p:attrNameLst>
                                      </p:cBhvr>
                                      <p:to>
                                        <p:strVal val="visible"/>
                                      </p:to>
                                    </p:set>
                                    <p:anim calcmode="lin" valueType="num">
                                      <p:cBhvr additive="base">
                                        <p:cTn id="17" dur="500" fill="hold"/>
                                        <p:tgtEl>
                                          <p:spTgt spid="430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010">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3010">
                                            <p:txEl>
                                              <p:pRg st="2" end="2"/>
                                            </p:txEl>
                                          </p:spTgt>
                                        </p:tgtEl>
                                        <p:attrNameLst>
                                          <p:attrName>style.visibility</p:attrName>
                                        </p:attrNameLst>
                                      </p:cBhvr>
                                      <p:to>
                                        <p:strVal val="visible"/>
                                      </p:to>
                                    </p:set>
                                    <p:anim calcmode="lin" valueType="num">
                                      <p:cBhvr additive="base">
                                        <p:cTn id="22" dur="500" fill="hold"/>
                                        <p:tgtEl>
                                          <p:spTgt spid="4301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3010">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43010">
                                            <p:txEl>
                                              <p:pRg st="3" end="3"/>
                                            </p:txEl>
                                          </p:spTgt>
                                        </p:tgtEl>
                                        <p:attrNameLst>
                                          <p:attrName>style.visibility</p:attrName>
                                        </p:attrNameLst>
                                      </p:cBhvr>
                                      <p:to>
                                        <p:strVal val="visible"/>
                                      </p:to>
                                    </p:set>
                                    <p:anim calcmode="lin" valueType="num">
                                      <p:cBhvr additive="base">
                                        <p:cTn id="27" dur="500" fill="hold"/>
                                        <p:tgtEl>
                                          <p:spTgt spid="430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3010">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3010">
                                            <p:txEl>
                                              <p:pRg st="4" end="4"/>
                                            </p:txEl>
                                          </p:spTgt>
                                        </p:tgtEl>
                                        <p:attrNameLst>
                                          <p:attrName>style.visibility</p:attrName>
                                        </p:attrNameLst>
                                      </p:cBhvr>
                                      <p:to>
                                        <p:strVal val="visible"/>
                                      </p:to>
                                    </p:set>
                                    <p:anim calcmode="lin" valueType="num">
                                      <p:cBhvr additive="base">
                                        <p:cTn id="32" dur="500" fill="hold"/>
                                        <p:tgtEl>
                                          <p:spTgt spid="430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30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P spid="2" grpId="0"/>
      <p:bldP spid="4"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page11">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8675" name="Metin Yer Tutucusu 2">
            <a:extLst>
              <a:ext uri="{FF2B5EF4-FFF2-40B4-BE49-F238E27FC236}">
                <a16:creationId xmlns:a16="http://schemas.microsoft.com/office/drawing/2014/main" xmlns="" id="{51F486D0-A418-4AE7-86F0-43CDBCCA180D}"/>
              </a:ext>
            </a:extLst>
          </p:cNvPr>
          <p:cNvSpPr txBox="1">
            <a:spLocks noGrp="1" noChangeArrowheads="1"/>
          </p:cNvSpPr>
          <p:nvPr>
            <p:ph type="body" idx="4294967295"/>
          </p:nvPr>
        </p:nvSpPr>
        <p:spPr>
          <a:xfrm>
            <a:off x="685800" y="1295400"/>
            <a:ext cx="10131425" cy="4724400"/>
          </a:xfrm>
        </p:spPr>
        <p:txBody>
          <a:bodyPr rtlCol="0">
            <a:normAutofit/>
          </a:bodyPr>
          <a:lstStyle/>
          <a:p>
            <a:pPr fontAlgn="auto">
              <a:spcBef>
                <a:spcPts val="0"/>
              </a:spcBef>
              <a:buClr>
                <a:srgbClr val="FFFFFF"/>
              </a:buClr>
              <a:buFontTx/>
              <a:buChar char="•"/>
              <a:defRPr/>
            </a:pPr>
            <a:r>
              <a:rPr altLang="tr-TR" dirty="0">
                <a:latin typeface="Times New Roman" panose="02020603050405020304" pitchFamily="18" charset="0"/>
                <a:ea typeface="Microsoft YaHei" panose="020B0503020204020204" pitchFamily="34" charset="-122"/>
                <a:cs typeface="Times New Roman" panose="02020603050405020304" pitchFamily="18" charset="0"/>
              </a:rPr>
              <a:t>262 IVF PATİENT, PROSPECTİVE COHORT STUDY</a:t>
            </a:r>
          </a:p>
          <a:p>
            <a:pPr fontAlgn="auto">
              <a:spcBef>
                <a:spcPts val="0"/>
              </a:spcBef>
              <a:buClr>
                <a:srgbClr val="FFFFFF"/>
              </a:buClr>
              <a:buFontTx/>
              <a:buChar char="•"/>
              <a:defRPr/>
            </a:pPr>
            <a:r>
              <a:rPr altLang="tr-TR" dirty="0">
                <a:latin typeface="Times New Roman" panose="02020603050405020304" pitchFamily="18" charset="0"/>
                <a:ea typeface="Microsoft YaHei" panose="020B0503020204020204" pitchFamily="34" charset="-122"/>
                <a:cs typeface="Times New Roman" panose="02020603050405020304" pitchFamily="18" charset="0"/>
              </a:rPr>
              <a:t>OHSS' Yİ PREDİKTE ETMEDE</a:t>
            </a:r>
            <a:r>
              <a:rPr lang="tr-TR" altLang="tr-TR" dirty="0">
                <a:latin typeface="Times New Roman" panose="02020603050405020304" pitchFamily="18" charset="0"/>
                <a:ea typeface="Microsoft YaHei" panose="020B0503020204020204" pitchFamily="34" charset="-122"/>
                <a:cs typeface="Times New Roman" panose="02020603050405020304" pitchFamily="18" charset="0"/>
              </a:rPr>
              <a:t> </a:t>
            </a:r>
            <a:r>
              <a:rPr altLang="tr-TR"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rPr>
              <a:t>YÜKSEK SERUM AMH SEVİYELERİ YAŞ VE BMI' TEN DAHA İYİ</a:t>
            </a:r>
          </a:p>
          <a:p>
            <a:pPr marL="0" indent="0" fontAlgn="auto">
              <a:spcBef>
                <a:spcPts val="0"/>
              </a:spcBef>
              <a:buClr>
                <a:srgbClr val="FFFFFF"/>
              </a:buClr>
              <a:buNone/>
              <a:defRPr/>
            </a:pPr>
            <a:r>
              <a:rPr lang="tr-TR" altLang="tr-TR" dirty="0">
                <a:ea typeface="Microsoft YaHei" panose="020B0503020204020204" pitchFamily="34" charset="-122"/>
                <a:cs typeface="Lucida Sans" panose="020B0602030504020204" pitchFamily="34" charset="0"/>
              </a:rPr>
              <a:t>		</a:t>
            </a:r>
          </a:p>
          <a:p>
            <a:pPr marL="0" indent="0" fontAlgn="auto">
              <a:spcBef>
                <a:spcPts val="0"/>
              </a:spcBef>
              <a:buClr>
                <a:srgbClr val="FFFFFF"/>
              </a:buClr>
              <a:buNone/>
              <a:defRPr/>
            </a:pPr>
            <a:endParaRPr lang="tr-TR" altLang="tr-TR" sz="1200" dirty="0">
              <a:latin typeface="AdvOT156ec773"/>
              <a:ea typeface="Microsoft YaHei" panose="020B0503020204020204" pitchFamily="34" charset="-122"/>
              <a:cs typeface="Lucida Sans" panose="020B0602030504020204" pitchFamily="34" charset="0"/>
            </a:endParaRPr>
          </a:p>
          <a:p>
            <a:pPr marL="0" indent="0" fontAlgn="auto">
              <a:spcBef>
                <a:spcPts val="0"/>
              </a:spcBef>
              <a:buClr>
                <a:srgbClr val="FFFFFF"/>
              </a:buClr>
              <a:buNone/>
              <a:defRPr/>
            </a:pPr>
            <a:endParaRPr lang="tr-TR" altLang="tr-TR" sz="1200" dirty="0">
              <a:latin typeface="AdvOT156ec773"/>
              <a:ea typeface="Microsoft YaHei" panose="020B0503020204020204" pitchFamily="34" charset="-122"/>
              <a:cs typeface="Lucida Sans" panose="020B0602030504020204" pitchFamily="34" charset="0"/>
            </a:endParaRPr>
          </a:p>
          <a:p>
            <a:pPr marL="0" indent="0" fontAlgn="auto">
              <a:spcBef>
                <a:spcPts val="0"/>
              </a:spcBef>
              <a:buClr>
                <a:srgbClr val="FFFFFF"/>
              </a:buClr>
              <a:buNone/>
              <a:defRPr/>
            </a:pPr>
            <a:endParaRPr lang="tr-TR" altLang="tr-TR" sz="1200" dirty="0">
              <a:latin typeface="AdvOT156ec773"/>
              <a:ea typeface="Microsoft YaHei" panose="020B0503020204020204" pitchFamily="34" charset="-122"/>
              <a:cs typeface="Lucida Sans" panose="020B0602030504020204" pitchFamily="34" charset="0"/>
            </a:endParaRPr>
          </a:p>
          <a:p>
            <a:pPr marL="0" indent="0" fontAlgn="auto">
              <a:spcBef>
                <a:spcPts val="0"/>
              </a:spcBef>
              <a:buClr>
                <a:srgbClr val="FFFFFF"/>
              </a:buClr>
              <a:buNone/>
              <a:defRPr/>
            </a:pPr>
            <a:endParaRPr lang="tr-TR" altLang="tr-TR" sz="1200" dirty="0">
              <a:latin typeface="AdvOT156ec773"/>
              <a:ea typeface="Microsoft YaHei" panose="020B0503020204020204" pitchFamily="34" charset="-122"/>
              <a:cs typeface="Lucida Sans" panose="020B0602030504020204" pitchFamily="34" charset="0"/>
            </a:endParaRPr>
          </a:p>
          <a:p>
            <a:pPr marL="0" indent="0" fontAlgn="auto">
              <a:spcBef>
                <a:spcPts val="0"/>
              </a:spcBef>
              <a:buClr>
                <a:srgbClr val="FFFFFF"/>
              </a:buClr>
              <a:buNone/>
              <a:defRPr/>
            </a:pPr>
            <a:r>
              <a:rPr altLang="tr-TR" sz="1200" dirty="0">
                <a:solidFill>
                  <a:srgbClr val="FF0000"/>
                </a:solidFill>
                <a:latin typeface="AdvOT156ec773"/>
                <a:ea typeface="Microsoft YaHei" panose="020B0503020204020204" pitchFamily="34" charset="-122"/>
                <a:cs typeface="Lucida Sans" panose="020B0602030504020204" pitchFamily="34" charset="0"/>
              </a:rPr>
              <a:t>Lee TH, Liu CH, Huang CC, Wu YL, Shih YT, Ho HN, et al. Serum anti-</a:t>
            </a:r>
          </a:p>
          <a:p>
            <a:pPr marL="0" indent="0" fontAlgn="auto">
              <a:spcBef>
                <a:spcPts val="0"/>
              </a:spcBef>
              <a:buNone/>
              <a:defRPr/>
            </a:pPr>
            <a:r>
              <a:rPr altLang="tr-TR" sz="1200" dirty="0">
                <a:solidFill>
                  <a:srgbClr val="FF0000"/>
                </a:solidFill>
                <a:latin typeface="AdvOT156ec773"/>
                <a:ea typeface="Microsoft YaHei" panose="020B0503020204020204" pitchFamily="34" charset="-122"/>
                <a:cs typeface="Lucida Sans" panose="020B0602030504020204" pitchFamily="34" charset="0"/>
              </a:rPr>
              <a:t>Mullerian hormone and estradiol levels as predictors of ovarian hyperstimulation</a:t>
            </a:r>
          </a:p>
          <a:p>
            <a:pPr marL="0" indent="0" fontAlgn="auto">
              <a:spcBef>
                <a:spcPts val="0"/>
              </a:spcBef>
              <a:buNone/>
              <a:defRPr/>
            </a:pPr>
            <a:r>
              <a:rPr altLang="tr-TR" sz="1200" dirty="0">
                <a:solidFill>
                  <a:srgbClr val="FF0000"/>
                </a:solidFill>
                <a:latin typeface="AdvOT156ec773"/>
                <a:ea typeface="Microsoft YaHei" panose="020B0503020204020204" pitchFamily="34" charset="-122"/>
                <a:cs typeface="Lucida Sans" panose="020B0602030504020204" pitchFamily="34" charset="0"/>
              </a:rPr>
              <a:t>syndrome in assisted reproduction technology cycles. Hum </a:t>
            </a:r>
            <a:r>
              <a:rPr altLang="tr-TR" sz="1200" dirty="0" err="1">
                <a:solidFill>
                  <a:srgbClr val="FF0000"/>
                </a:solidFill>
                <a:latin typeface="AdvOT156ec773"/>
                <a:ea typeface="Microsoft YaHei" panose="020B0503020204020204" pitchFamily="34" charset="-122"/>
                <a:cs typeface="Lucida Sans" panose="020B0602030504020204" pitchFamily="34" charset="0"/>
              </a:rPr>
              <a:t>Reprod</a:t>
            </a:r>
            <a:r>
              <a:rPr lang="tr-TR" altLang="tr-TR" sz="1200" dirty="0">
                <a:solidFill>
                  <a:srgbClr val="FF0000"/>
                </a:solidFill>
                <a:latin typeface="AdvOT156ec773"/>
                <a:ea typeface="Microsoft YaHei" panose="020B0503020204020204" pitchFamily="34" charset="-122"/>
                <a:cs typeface="Lucida Sans" panose="020B0602030504020204" pitchFamily="34" charset="0"/>
              </a:rPr>
              <a:t> </a:t>
            </a:r>
            <a:r>
              <a:rPr altLang="tr-TR" sz="1200" dirty="0">
                <a:solidFill>
                  <a:srgbClr val="FF0000"/>
                </a:solidFill>
                <a:latin typeface="AdvOT156ec773"/>
                <a:ea typeface="Microsoft YaHei" panose="020B0503020204020204" pitchFamily="34" charset="-122"/>
                <a:cs typeface="Lucida Sans" panose="020B0602030504020204" pitchFamily="34" charset="0"/>
              </a:rPr>
              <a:t>2008;23:160</a:t>
            </a:r>
            <a:r>
              <a:rPr altLang="tr-TR" sz="1200" dirty="0">
                <a:solidFill>
                  <a:srgbClr val="FF0000"/>
                </a:solidFill>
                <a:latin typeface="AdvOT156ec773+20"/>
                <a:ea typeface="Microsoft YaHei" panose="020B0503020204020204" pitchFamily="34" charset="-122"/>
                <a:cs typeface="Lucida Sans" panose="020B0602030504020204" pitchFamily="34" charset="0"/>
              </a:rPr>
              <a:t>–</a:t>
            </a:r>
            <a:r>
              <a:rPr altLang="tr-TR" sz="1200" dirty="0">
                <a:solidFill>
                  <a:srgbClr val="FF0000"/>
                </a:solidFill>
                <a:latin typeface="AdvOT156ec773"/>
                <a:ea typeface="Microsoft YaHei" panose="020B0503020204020204" pitchFamily="34" charset="-122"/>
                <a:cs typeface="Lucida Sans" panose="020B0602030504020204" pitchFamily="34" charset="0"/>
              </a:rPr>
              <a:t>7. Level II-2</a:t>
            </a:r>
            <a:r>
              <a:rPr altLang="tr-TR" sz="1200" dirty="0">
                <a:solidFill>
                  <a:srgbClr val="000000"/>
                </a:solidFill>
                <a:latin typeface="AdvOT156ec773"/>
                <a:ea typeface="Microsoft YaHei" panose="020B0503020204020204" pitchFamily="34" charset="-122"/>
                <a:cs typeface="Lucida Sans" panose="020B0602030504020204" pitchFamily="34" charset="0"/>
              </a:rPr>
              <a:t>.</a:t>
            </a:r>
          </a:p>
        </p:txBody>
      </p:sp>
      <p:sp>
        <p:nvSpPr>
          <p:cNvPr id="28674" name="Unvan 1">
            <a:extLst>
              <a:ext uri="{FF2B5EF4-FFF2-40B4-BE49-F238E27FC236}">
                <a16:creationId xmlns:a16="http://schemas.microsoft.com/office/drawing/2014/main" xmlns="" id="{5F8E82AA-20B5-49C2-9FEB-9621F4A78913}"/>
              </a:ext>
            </a:extLst>
          </p:cNvPr>
          <p:cNvSpPr txBox="1">
            <a:spLocks noGrp="1" noChangeArrowheads="1"/>
          </p:cNvSpPr>
          <p:nvPr>
            <p:ph type="title" idx="4294967295"/>
          </p:nvPr>
        </p:nvSpPr>
        <p:spPr>
          <a:xfrm>
            <a:off x="647700" y="360363"/>
            <a:ext cx="10131425" cy="1455737"/>
          </a:xfrm>
        </p:spPr>
        <p:txBody>
          <a:bodyPr/>
          <a:lstStyle/>
          <a:p>
            <a:pPr fontAlgn="auto">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r>
              <a:rPr altLang="tr-TR" dirty="0">
                <a:solidFill>
                  <a:srgbClr val="FF0000"/>
                </a:solidFill>
                <a:ea typeface="Microsoft YaHei" panose="020B0503020204020204" pitchFamily="34" charset="-122"/>
                <a:cs typeface="Lucida Sans" panose="020B0602030504020204" pitchFamily="34" charset="0"/>
              </a:rPr>
              <a:t>AMH</a:t>
            </a:r>
          </a:p>
        </p:txBody>
      </p:sp>
      <p:sp>
        <p:nvSpPr>
          <p:cNvPr id="4" name="Metin kutusu 3">
            <a:extLst>
              <a:ext uri="{FF2B5EF4-FFF2-40B4-BE49-F238E27FC236}">
                <a16:creationId xmlns:a16="http://schemas.microsoft.com/office/drawing/2014/main" xmlns="" id="{48D27632-A1FE-4B84-8C64-8013396BA303}"/>
              </a:ext>
            </a:extLst>
          </p:cNvPr>
          <p:cNvSpPr txBox="1"/>
          <p:nvPr/>
        </p:nvSpPr>
        <p:spPr>
          <a:xfrm>
            <a:off x="5327650" y="4032250"/>
            <a:ext cx="233363" cy="365125"/>
          </a:xfrm>
          <a:prstGeom prst="rect">
            <a:avLst/>
          </a:prstGeom>
          <a:noFill/>
          <a:ln cap="flat">
            <a:noFill/>
          </a:ln>
        </p:spPr>
        <p:txBody>
          <a:bodyPr wrap="none" lIns="90000" tIns="45000" rIns="90000" bIns="45000" compatLnSpc="0">
            <a:spAutoFit/>
          </a:bodyPr>
          <a:lstStyle/>
          <a:p>
            <a:pPr eaLnBrk="1" fontAlgn="auto">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tr-TR">
                <a:solidFill>
                  <a:srgbClr val="000000"/>
                </a:solidFill>
                <a:latin typeface="Calibri" pitchFamily="34"/>
                <a:ea typeface="Microsoft YaHei" pitchFamily="2"/>
                <a:cs typeface="Lucida Sans" pitchFamily="2"/>
              </a:rPr>
              <a:t> </a:t>
            </a:r>
          </a:p>
        </p:txBody>
      </p:sp>
      <p:sp>
        <p:nvSpPr>
          <p:cNvPr id="2" name="Dikdörtgen 1">
            <a:extLst>
              <a:ext uri="{FF2B5EF4-FFF2-40B4-BE49-F238E27FC236}">
                <a16:creationId xmlns:a16="http://schemas.microsoft.com/office/drawing/2014/main" xmlns="" id="{0FEA4D2E-48F6-49A4-A71D-6C9E2BEA39C4}"/>
              </a:ext>
            </a:extLst>
          </p:cNvPr>
          <p:cNvSpPr/>
          <p:nvPr/>
        </p:nvSpPr>
        <p:spPr>
          <a:xfrm>
            <a:off x="7651102" y="2751137"/>
            <a:ext cx="4353572" cy="24553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t>   </a:t>
            </a:r>
            <a:r>
              <a:rPr lang="en-US" sz="2000" dirty="0" smtClean="0">
                <a:solidFill>
                  <a:srgbClr val="FF0000"/>
                </a:solidFill>
              </a:rPr>
              <a:t>C</a:t>
            </a:r>
            <a:r>
              <a:rPr lang="tr-TR" sz="2000" dirty="0" smtClean="0">
                <a:solidFill>
                  <a:srgbClr val="FF0000"/>
                </a:solidFill>
              </a:rPr>
              <a:t>ut-off</a:t>
            </a:r>
            <a:r>
              <a:rPr lang="en-US" sz="2000" dirty="0" smtClean="0">
                <a:solidFill>
                  <a:srgbClr val="FF0000"/>
                </a:solidFill>
              </a:rPr>
              <a:t>:    </a:t>
            </a:r>
            <a:r>
              <a:rPr lang="en-US" sz="2000" dirty="0">
                <a:solidFill>
                  <a:srgbClr val="FF0000"/>
                </a:solidFill>
              </a:rPr>
              <a:t>3.36 ng/ml</a:t>
            </a:r>
            <a:endParaRPr lang="tr-TR" sz="2000" dirty="0">
              <a:solidFill>
                <a:srgbClr val="FF0000"/>
              </a:solidFill>
            </a:endParaRPr>
          </a:p>
          <a:p>
            <a:pPr algn="ctr"/>
            <a:endParaRPr lang="tr-TR" sz="2000" dirty="0" smtClean="0">
              <a:solidFill>
                <a:srgbClr val="FF0000"/>
              </a:solidFill>
            </a:endParaRPr>
          </a:p>
          <a:p>
            <a:pPr algn="ctr"/>
            <a:r>
              <a:rPr lang="tr-TR" sz="2000" dirty="0" smtClean="0">
                <a:solidFill>
                  <a:srgbClr val="FF0000"/>
                </a:solidFill>
              </a:rPr>
              <a:t>Sensitivite:  </a:t>
            </a:r>
            <a:r>
              <a:rPr lang="tr-TR" sz="2000" dirty="0">
                <a:solidFill>
                  <a:srgbClr val="FF0000"/>
                </a:solidFill>
              </a:rPr>
              <a:t>% 90,5</a:t>
            </a:r>
          </a:p>
          <a:p>
            <a:pPr algn="ctr"/>
            <a:endParaRPr lang="tr-TR" sz="2000" dirty="0">
              <a:solidFill>
                <a:srgbClr val="FF0000"/>
              </a:solidFill>
            </a:endParaRPr>
          </a:p>
          <a:p>
            <a:pPr algn="ctr"/>
            <a:r>
              <a:rPr lang="tr-TR" sz="2000" dirty="0" smtClean="0">
                <a:solidFill>
                  <a:srgbClr val="FF0000"/>
                </a:solidFill>
              </a:rPr>
              <a:t>Spesifite</a:t>
            </a:r>
            <a:r>
              <a:rPr lang="tr-TR" sz="2000" dirty="0">
                <a:solidFill>
                  <a:srgbClr val="FF0000"/>
                </a:solidFill>
              </a:rPr>
              <a:t>:  %81,3</a:t>
            </a:r>
          </a:p>
          <a:p>
            <a:pPr algn="ctr"/>
            <a:endParaRPr lang="tr-TR" sz="2000" dirty="0"/>
          </a:p>
        </p:txBody>
      </p:sp>
      <p:pic>
        <p:nvPicPr>
          <p:cNvPr id="3" name="Picture 2"/>
          <p:cNvPicPr>
            <a:picLocks noChangeAspect="1"/>
          </p:cNvPicPr>
          <p:nvPr/>
        </p:nvPicPr>
        <p:blipFill>
          <a:blip r:embed="rId4"/>
          <a:stretch>
            <a:fillRect/>
          </a:stretch>
        </p:blipFill>
        <p:spPr>
          <a:xfrm>
            <a:off x="685800" y="2874169"/>
            <a:ext cx="6677025" cy="1381125"/>
          </a:xfrm>
          <a:prstGeom prst="rect">
            <a:avLst/>
          </a:prstGeom>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ökyüzü">
  <a:themeElements>
    <a:clrScheme name="Gökyüzü">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Gökyüzü">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ökyüzü">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hss sunum  -  Uyumluluk Modu" id="{5B15C78B-C8D1-46EC-9365-DC4722FBC510}" vid="{C725A8BF-2689-4255-A379-20529AAE1803}"/>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1081</TotalTime>
  <Words>1914</Words>
  <Application>Microsoft Office PowerPoint</Application>
  <PresentationFormat>Custom</PresentationFormat>
  <Paragraphs>311</Paragraphs>
  <Slides>66</Slides>
  <Notes>57</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83" baseType="lpstr">
      <vt:lpstr>Microsoft YaHei</vt:lpstr>
      <vt:lpstr>ＭＳ Ｐゴシック</vt:lpstr>
      <vt:lpstr>AdvOT156ec773</vt:lpstr>
      <vt:lpstr>AdvOT156ec773+20</vt:lpstr>
      <vt:lpstr>Andale Sans UI</vt:lpstr>
      <vt:lpstr>Arial</vt:lpstr>
      <vt:lpstr>Arial</vt:lpstr>
      <vt:lpstr>Calibri</vt:lpstr>
      <vt:lpstr>Calibri Light</vt:lpstr>
      <vt:lpstr>Lucida Sans</vt:lpstr>
      <vt:lpstr>Lucida Sans Unicode</vt:lpstr>
      <vt:lpstr>StarSymbol</vt:lpstr>
      <vt:lpstr>Tahoma</vt:lpstr>
      <vt:lpstr>Thorndale</vt:lpstr>
      <vt:lpstr>Times New Roman</vt:lpstr>
      <vt:lpstr>Gökyüzü</vt:lpstr>
      <vt:lpstr>Image</vt:lpstr>
      <vt:lpstr>PowerPoint Presentation</vt:lpstr>
      <vt:lpstr>PowerPoint Presentation</vt:lpstr>
      <vt:lpstr>PowerPoint Presentation</vt:lpstr>
      <vt:lpstr>PowerPoint Presentation</vt:lpstr>
      <vt:lpstr>PowerPoint Presentation</vt:lpstr>
      <vt:lpstr>PowerPoint Presentation</vt:lpstr>
      <vt:lpstr>  </vt:lpstr>
      <vt:lpstr>  KİMLER RİSK ALTINDA-OVARİAN RESERVE MARKERS  </vt:lpstr>
      <vt:lpstr>AMH</vt:lpstr>
      <vt:lpstr>PowerPoint Presentation</vt:lpstr>
      <vt:lpstr>PowerPoint Presentation</vt:lpstr>
      <vt:lpstr>  OHSS Prevention Stratejileri</vt:lpstr>
      <vt:lpstr>PowerPoint Presentation</vt:lpstr>
      <vt:lpstr>stimulasyon metodları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RCT</vt:lpstr>
      <vt:lpstr>METAANALİZLER NE DİYOR....</vt:lpstr>
      <vt:lpstr>PowerPoint Presentation</vt:lpstr>
      <vt:lpstr>        KLOMİFEN TEDAVİSİ</vt:lpstr>
      <vt:lpstr>       Aspirin kullanımı</vt:lpstr>
      <vt:lpstr>Aspirin kullanImI  </vt:lpstr>
      <vt:lpstr>METFORMİN KULANIMI</vt:lpstr>
      <vt:lpstr>METFORMİN KULLANIMI</vt:lpstr>
      <vt:lpstr>    Ohss önlemede metformin kullanImI       Gebelik oranlarIna etkisi yok       CanLI doğum oranlarIna etkisi yok       PCOS ta OHSS insidansInI azaltIyor  </vt:lpstr>
      <vt:lpstr>Coasting riski azaltır mı</vt:lpstr>
      <vt:lpstr>PowerPoint Presentation</vt:lpstr>
      <vt:lpstr>PowerPoint Presentation</vt:lpstr>
      <vt:lpstr>PowerPoint Presentation</vt:lpstr>
      <vt:lpstr>Choice of Trigger -hcg</vt:lpstr>
      <vt:lpstr>          Hcg </vt:lpstr>
      <vt:lpstr>gNrh agonist  kullanımı</vt:lpstr>
      <vt:lpstr>PowerPoint Presentation</vt:lpstr>
      <vt:lpstr>PowerPoint Presentation</vt:lpstr>
      <vt:lpstr>2014 COCHRANE DATA</vt:lpstr>
      <vt:lpstr>PowerPoint Presentation</vt:lpstr>
      <vt:lpstr>PowerPoint Presentation</vt:lpstr>
      <vt:lpstr>PowerPoint Presentation</vt:lpstr>
      <vt:lpstr>PowerPoint Presentation</vt:lpstr>
      <vt:lpstr>PowerPoint Presentation</vt:lpstr>
      <vt:lpstr>Hangi Hastalar Agonist Trigere Supoptimal YanIt Verirler?</vt:lpstr>
      <vt:lpstr>PowerPoint Presentation</vt:lpstr>
      <vt:lpstr>PowerPoint Presentation</vt:lpstr>
      <vt:lpstr>PowerPoint Presentation</vt:lpstr>
      <vt:lpstr>PowerPoint Presentation</vt:lpstr>
      <vt:lpstr>Kalsiyum OHSS riskini önler 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Volüm Genişleticiler OHSS outcome iyileştirir mi?</vt:lpstr>
      <vt:lpstr>Kriyopreservasyon OHSS riskini önler mi?</vt:lpstr>
      <vt:lpstr>Ayaktan parasentez ve kuldosentez yapIlabilinir mi?</vt:lpstr>
      <vt:lpstr>PowerPoint Presentation</vt:lpstr>
      <vt:lpstr>Eve götürülecek mesajlar</vt:lpstr>
      <vt:lpstr>Eve götürülecek mesajlar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Burak Uruç</dc:creator>
  <cp:lastModifiedBy>DNP</cp:lastModifiedBy>
  <cp:revision>171</cp:revision>
  <dcterms:created xsi:type="dcterms:W3CDTF">2018-04-25T16:24:39Z</dcterms:created>
  <dcterms:modified xsi:type="dcterms:W3CDTF">2018-05-12T08:07:50Z</dcterms:modified>
</cp:coreProperties>
</file>