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840" r:id="rId3"/>
  </p:sldMasterIdLst>
  <p:notesMasterIdLst>
    <p:notesMasterId r:id="rId43"/>
  </p:notesMasterIdLst>
  <p:sldIdLst>
    <p:sldId id="450" r:id="rId4"/>
    <p:sldId id="418" r:id="rId5"/>
    <p:sldId id="451" r:id="rId6"/>
    <p:sldId id="457" r:id="rId7"/>
    <p:sldId id="442" r:id="rId8"/>
    <p:sldId id="443" r:id="rId9"/>
    <p:sldId id="444" r:id="rId10"/>
    <p:sldId id="445" r:id="rId11"/>
    <p:sldId id="446" r:id="rId12"/>
    <p:sldId id="438" r:id="rId13"/>
    <p:sldId id="449" r:id="rId14"/>
    <p:sldId id="419" r:id="rId15"/>
    <p:sldId id="435" r:id="rId16"/>
    <p:sldId id="423" r:id="rId17"/>
    <p:sldId id="422" r:id="rId18"/>
    <p:sldId id="453" r:id="rId19"/>
    <p:sldId id="425" r:id="rId20"/>
    <p:sldId id="448" r:id="rId21"/>
    <p:sldId id="432" r:id="rId22"/>
    <p:sldId id="433" r:id="rId23"/>
    <p:sldId id="428" r:id="rId24"/>
    <p:sldId id="355" r:id="rId25"/>
    <p:sldId id="427" r:id="rId26"/>
    <p:sldId id="429" r:id="rId27"/>
    <p:sldId id="455" r:id="rId28"/>
    <p:sldId id="310" r:id="rId29"/>
    <p:sldId id="311" r:id="rId30"/>
    <p:sldId id="312" r:id="rId31"/>
    <p:sldId id="452" r:id="rId32"/>
    <p:sldId id="434" r:id="rId33"/>
    <p:sldId id="386" r:id="rId34"/>
    <p:sldId id="384" r:id="rId35"/>
    <p:sldId id="260" r:id="rId36"/>
    <p:sldId id="387" r:id="rId37"/>
    <p:sldId id="408" r:id="rId38"/>
    <p:sldId id="390" r:id="rId39"/>
    <p:sldId id="454" r:id="rId40"/>
    <p:sldId id="437" r:id="rId41"/>
    <p:sldId id="456" r:id="rId4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A1F4B9B1-1769-4504-9A27-35F276E99912}">
          <p14:sldIdLst>
            <p14:sldId id="450"/>
            <p14:sldId id="418"/>
            <p14:sldId id="451"/>
            <p14:sldId id="457"/>
            <p14:sldId id="442"/>
            <p14:sldId id="443"/>
            <p14:sldId id="444"/>
            <p14:sldId id="445"/>
            <p14:sldId id="446"/>
            <p14:sldId id="438"/>
            <p14:sldId id="449"/>
            <p14:sldId id="419"/>
            <p14:sldId id="435"/>
            <p14:sldId id="423"/>
            <p14:sldId id="422"/>
            <p14:sldId id="453"/>
            <p14:sldId id="425"/>
            <p14:sldId id="448"/>
            <p14:sldId id="432"/>
            <p14:sldId id="433"/>
            <p14:sldId id="428"/>
            <p14:sldId id="355"/>
            <p14:sldId id="427"/>
            <p14:sldId id="429"/>
            <p14:sldId id="455"/>
            <p14:sldId id="310"/>
            <p14:sldId id="311"/>
            <p14:sldId id="312"/>
            <p14:sldId id="452"/>
            <p14:sldId id="434"/>
            <p14:sldId id="386"/>
            <p14:sldId id="384"/>
            <p14:sldId id="260"/>
            <p14:sldId id="387"/>
            <p14:sldId id="408"/>
            <p14:sldId id="390"/>
            <p14:sldId id="454"/>
            <p14:sldId id="437"/>
            <p14:sldId id="456"/>
          </p14:sldIdLst>
        </p14:section>
        <p14:section name="Başlıksız Bölüm" id="{1DC10F6A-7EB2-435F-ACA0-4806F44027F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2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8B55C-F03C-4C6E-A8A6-927D9C40F534}" type="datetimeFigureOut">
              <a:rPr lang="tr-TR" smtClean="0"/>
              <a:t>13.5.2018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8A74D-CC23-43BC-B987-A62C83FDC6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2153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8A74D-CC23-43BC-B987-A62C83FDC69A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5603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8A74D-CC23-43BC-B987-A62C83FDC69A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4500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8A74D-CC23-43BC-B987-A62C83FDC69A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9729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80AC-2DA2-4F6A-83E2-910B799E251D}" type="datetimeFigureOut">
              <a:rPr lang="tr-TR" smtClean="0"/>
              <a:t>13.5.2018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9B1B-71CB-4797-8337-02C4931D32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7429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80AC-2DA2-4F6A-83E2-910B799E251D}" type="datetimeFigureOut">
              <a:rPr lang="tr-TR" smtClean="0"/>
              <a:t>13.5.2018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9B1B-71CB-4797-8337-02C4931D32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6989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80AC-2DA2-4F6A-83E2-910B799E251D}" type="datetimeFigureOut">
              <a:rPr lang="tr-TR" smtClean="0"/>
              <a:t>13.5.2018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9B1B-71CB-4797-8337-02C4931D32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4122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2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5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8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1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4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0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3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4B5720-A815-4B3C-B2A7-3E45B512990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13.5.2018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3FC8F-0E0B-484C-920B-65CA2C4512C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382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221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171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86">
                <a:solidFill>
                  <a:schemeClr val="tx1">
                    <a:tint val="75000"/>
                  </a:schemeClr>
                </a:solidFill>
              </a:defRPr>
            </a:lvl1pPr>
            <a:lvl2pPr marL="472922" indent="0">
              <a:buNone/>
              <a:defRPr sz="1904">
                <a:solidFill>
                  <a:schemeClr val="tx1">
                    <a:tint val="75000"/>
                  </a:schemeClr>
                </a:solidFill>
              </a:defRPr>
            </a:lvl2pPr>
            <a:lvl3pPr marL="945842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3pPr>
            <a:lvl4pPr marL="1418763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4pPr>
            <a:lvl5pPr marL="1891685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5pPr>
            <a:lvl6pPr marL="2364605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6pPr>
            <a:lvl7pPr marL="2837527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7pPr>
            <a:lvl8pPr marL="3310448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8pPr>
            <a:lvl9pPr marL="3783368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859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713318" y="1765300"/>
            <a:ext cx="6314016" cy="4991100"/>
          </a:xfrm>
        </p:spPr>
        <p:txBody>
          <a:bodyPr/>
          <a:lstStyle>
            <a:lvl1pPr>
              <a:defRPr sz="2902"/>
            </a:lvl1pPr>
            <a:lvl2pPr>
              <a:defRPr sz="2448"/>
            </a:lvl2pPr>
            <a:lvl3pPr>
              <a:defRPr sz="2086"/>
            </a:lvl3pPr>
            <a:lvl4pPr>
              <a:defRPr sz="1904"/>
            </a:lvl4pPr>
            <a:lvl5pPr>
              <a:defRPr sz="1904"/>
            </a:lvl5pPr>
            <a:lvl6pPr>
              <a:defRPr sz="1904"/>
            </a:lvl6pPr>
            <a:lvl7pPr>
              <a:defRPr sz="1904"/>
            </a:lvl7pPr>
            <a:lvl8pPr>
              <a:defRPr sz="1904"/>
            </a:lvl8pPr>
            <a:lvl9pPr>
              <a:defRPr sz="1904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7230536" y="1765300"/>
            <a:ext cx="6314017" cy="4991100"/>
          </a:xfrm>
        </p:spPr>
        <p:txBody>
          <a:bodyPr/>
          <a:lstStyle>
            <a:lvl1pPr>
              <a:defRPr sz="2902"/>
            </a:lvl1pPr>
            <a:lvl2pPr>
              <a:defRPr sz="2448"/>
            </a:lvl2pPr>
            <a:lvl3pPr>
              <a:defRPr sz="2086"/>
            </a:lvl3pPr>
            <a:lvl4pPr>
              <a:defRPr sz="1904"/>
            </a:lvl4pPr>
            <a:lvl5pPr>
              <a:defRPr sz="1904"/>
            </a:lvl5pPr>
            <a:lvl6pPr>
              <a:defRPr sz="1904"/>
            </a:lvl6pPr>
            <a:lvl7pPr>
              <a:defRPr sz="1904"/>
            </a:lvl7pPr>
            <a:lvl8pPr>
              <a:defRPr sz="1904"/>
            </a:lvl8pPr>
            <a:lvl9pPr>
              <a:defRPr sz="1904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50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1" y="1535115"/>
            <a:ext cx="5386917" cy="639762"/>
          </a:xfrm>
        </p:spPr>
        <p:txBody>
          <a:bodyPr anchor="b"/>
          <a:lstStyle>
            <a:lvl1pPr marL="0" indent="0">
              <a:buNone/>
              <a:defRPr sz="2448" b="1"/>
            </a:lvl1pPr>
            <a:lvl2pPr marL="472922" indent="0">
              <a:buNone/>
              <a:defRPr sz="2086" b="1"/>
            </a:lvl2pPr>
            <a:lvl3pPr marL="945842" indent="0">
              <a:buNone/>
              <a:defRPr sz="1904" b="1"/>
            </a:lvl3pPr>
            <a:lvl4pPr marL="1418763" indent="0">
              <a:buNone/>
              <a:defRPr sz="1632" b="1"/>
            </a:lvl4pPr>
            <a:lvl5pPr marL="1891685" indent="0">
              <a:buNone/>
              <a:defRPr sz="1632" b="1"/>
            </a:lvl5pPr>
            <a:lvl6pPr marL="2364605" indent="0">
              <a:buNone/>
              <a:defRPr sz="1632" b="1"/>
            </a:lvl6pPr>
            <a:lvl7pPr marL="2837527" indent="0">
              <a:buNone/>
              <a:defRPr sz="1632" b="1"/>
            </a:lvl7pPr>
            <a:lvl8pPr marL="3310448" indent="0">
              <a:buNone/>
              <a:defRPr sz="1632" b="1"/>
            </a:lvl8pPr>
            <a:lvl9pPr marL="3783368" indent="0">
              <a:buNone/>
              <a:defRPr sz="1632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2448"/>
            </a:lvl1pPr>
            <a:lvl2pPr>
              <a:defRPr sz="2086"/>
            </a:lvl2pPr>
            <a:lvl3pPr>
              <a:defRPr sz="1904"/>
            </a:lvl3pPr>
            <a:lvl4pPr>
              <a:defRPr sz="1632"/>
            </a:lvl4pPr>
            <a:lvl5pPr>
              <a:defRPr sz="1632"/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639762"/>
          </a:xfrm>
        </p:spPr>
        <p:txBody>
          <a:bodyPr anchor="b"/>
          <a:lstStyle>
            <a:lvl1pPr marL="0" indent="0">
              <a:buNone/>
              <a:defRPr sz="2448" b="1"/>
            </a:lvl1pPr>
            <a:lvl2pPr marL="472922" indent="0">
              <a:buNone/>
              <a:defRPr sz="2086" b="1"/>
            </a:lvl2pPr>
            <a:lvl3pPr marL="945842" indent="0">
              <a:buNone/>
              <a:defRPr sz="1904" b="1"/>
            </a:lvl3pPr>
            <a:lvl4pPr marL="1418763" indent="0">
              <a:buNone/>
              <a:defRPr sz="1632" b="1"/>
            </a:lvl4pPr>
            <a:lvl5pPr marL="1891685" indent="0">
              <a:buNone/>
              <a:defRPr sz="1632" b="1"/>
            </a:lvl5pPr>
            <a:lvl6pPr marL="2364605" indent="0">
              <a:buNone/>
              <a:defRPr sz="1632" b="1"/>
            </a:lvl6pPr>
            <a:lvl7pPr marL="2837527" indent="0">
              <a:buNone/>
              <a:defRPr sz="1632" b="1"/>
            </a:lvl7pPr>
            <a:lvl8pPr marL="3310448" indent="0">
              <a:buNone/>
              <a:defRPr sz="1632" b="1"/>
            </a:lvl8pPr>
            <a:lvl9pPr marL="3783368" indent="0">
              <a:buNone/>
              <a:defRPr sz="1632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70" y="2174877"/>
            <a:ext cx="5389033" cy="3951288"/>
          </a:xfrm>
        </p:spPr>
        <p:txBody>
          <a:bodyPr/>
          <a:lstStyle>
            <a:lvl1pPr>
              <a:defRPr sz="2448"/>
            </a:lvl1pPr>
            <a:lvl2pPr>
              <a:defRPr sz="2086"/>
            </a:lvl2pPr>
            <a:lvl3pPr>
              <a:defRPr sz="1904"/>
            </a:lvl3pPr>
            <a:lvl4pPr>
              <a:defRPr sz="1632"/>
            </a:lvl4pPr>
            <a:lvl5pPr>
              <a:defRPr sz="1632"/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005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99A77B-5DAE-4C22-B687-7387E6548AF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949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89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86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355"/>
            </a:lvl1pPr>
            <a:lvl2pPr>
              <a:defRPr sz="2902"/>
            </a:lvl2pPr>
            <a:lvl3pPr>
              <a:defRPr sz="244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3" y="1435101"/>
            <a:ext cx="4011084" cy="4691063"/>
          </a:xfrm>
        </p:spPr>
        <p:txBody>
          <a:bodyPr/>
          <a:lstStyle>
            <a:lvl1pPr marL="0" indent="0">
              <a:buNone/>
              <a:defRPr sz="1451"/>
            </a:lvl1pPr>
            <a:lvl2pPr marL="472922" indent="0">
              <a:buNone/>
              <a:defRPr sz="1270"/>
            </a:lvl2pPr>
            <a:lvl3pPr marL="945842" indent="0">
              <a:buNone/>
              <a:defRPr sz="997"/>
            </a:lvl3pPr>
            <a:lvl4pPr marL="1418763" indent="0">
              <a:buNone/>
              <a:defRPr sz="907"/>
            </a:lvl4pPr>
            <a:lvl5pPr marL="1891685" indent="0">
              <a:buNone/>
              <a:defRPr sz="907"/>
            </a:lvl5pPr>
            <a:lvl6pPr marL="2364605" indent="0">
              <a:buNone/>
              <a:defRPr sz="907"/>
            </a:lvl6pPr>
            <a:lvl7pPr marL="2837527" indent="0">
              <a:buNone/>
              <a:defRPr sz="907"/>
            </a:lvl7pPr>
            <a:lvl8pPr marL="3310448" indent="0">
              <a:buNone/>
              <a:defRPr sz="907"/>
            </a:lvl8pPr>
            <a:lvl9pPr marL="3783368" indent="0">
              <a:buNone/>
              <a:defRPr sz="907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802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80AC-2DA2-4F6A-83E2-910B799E251D}" type="datetimeFigureOut">
              <a:rPr lang="tr-TR" smtClean="0"/>
              <a:t>13.5.2018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9B1B-71CB-4797-8337-02C4931D32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888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86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355"/>
            </a:lvl1pPr>
            <a:lvl2pPr marL="472922" indent="0">
              <a:buNone/>
              <a:defRPr sz="2902"/>
            </a:lvl2pPr>
            <a:lvl3pPr marL="945842" indent="0">
              <a:buNone/>
              <a:defRPr sz="2448"/>
            </a:lvl3pPr>
            <a:lvl4pPr marL="1418763" indent="0">
              <a:buNone/>
              <a:defRPr sz="2086"/>
            </a:lvl4pPr>
            <a:lvl5pPr marL="1891685" indent="0">
              <a:buNone/>
              <a:defRPr sz="2086"/>
            </a:lvl5pPr>
            <a:lvl6pPr marL="2364605" indent="0">
              <a:buNone/>
              <a:defRPr sz="2086"/>
            </a:lvl6pPr>
            <a:lvl7pPr marL="2837527" indent="0">
              <a:buNone/>
              <a:defRPr sz="2086"/>
            </a:lvl7pPr>
            <a:lvl8pPr marL="3310448" indent="0">
              <a:buNone/>
              <a:defRPr sz="2086"/>
            </a:lvl8pPr>
            <a:lvl9pPr marL="3783368" indent="0">
              <a:buNone/>
              <a:defRPr sz="2086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51"/>
            </a:lvl1pPr>
            <a:lvl2pPr marL="472922" indent="0">
              <a:buNone/>
              <a:defRPr sz="1270"/>
            </a:lvl2pPr>
            <a:lvl3pPr marL="945842" indent="0">
              <a:buNone/>
              <a:defRPr sz="997"/>
            </a:lvl3pPr>
            <a:lvl4pPr marL="1418763" indent="0">
              <a:buNone/>
              <a:defRPr sz="907"/>
            </a:lvl4pPr>
            <a:lvl5pPr marL="1891685" indent="0">
              <a:buNone/>
              <a:defRPr sz="907"/>
            </a:lvl5pPr>
            <a:lvl6pPr marL="2364605" indent="0">
              <a:buNone/>
              <a:defRPr sz="907"/>
            </a:lvl6pPr>
            <a:lvl7pPr marL="2837527" indent="0">
              <a:buNone/>
              <a:defRPr sz="907"/>
            </a:lvl7pPr>
            <a:lvl8pPr marL="3310448" indent="0">
              <a:buNone/>
              <a:defRPr sz="907"/>
            </a:lvl8pPr>
            <a:lvl9pPr marL="3783368" indent="0">
              <a:buNone/>
              <a:defRPr sz="907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848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48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10337800" y="303215"/>
            <a:ext cx="3206751" cy="6453187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713317" y="303215"/>
            <a:ext cx="9421283" cy="645318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31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27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0"/>
            <a:ext cx="5303520" cy="516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78611" y="1705344"/>
            <a:ext cx="4042763" cy="334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76" b="1" i="1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191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27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4547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2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5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8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1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4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0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3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4B5720-A815-4B3C-B2A7-3E45B512990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13.5.2018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3FC8F-0E0B-484C-920B-65CA2C4512C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7300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6049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171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86">
                <a:solidFill>
                  <a:schemeClr val="tx1">
                    <a:tint val="75000"/>
                  </a:schemeClr>
                </a:solidFill>
              </a:defRPr>
            </a:lvl1pPr>
            <a:lvl2pPr marL="472922" indent="0">
              <a:buNone/>
              <a:defRPr sz="1904">
                <a:solidFill>
                  <a:schemeClr val="tx1">
                    <a:tint val="75000"/>
                  </a:schemeClr>
                </a:solidFill>
              </a:defRPr>
            </a:lvl2pPr>
            <a:lvl3pPr marL="945842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3pPr>
            <a:lvl4pPr marL="1418763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4pPr>
            <a:lvl5pPr marL="1891685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5pPr>
            <a:lvl6pPr marL="2364605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6pPr>
            <a:lvl7pPr marL="2837527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7pPr>
            <a:lvl8pPr marL="3310448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8pPr>
            <a:lvl9pPr marL="3783368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186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713318" y="1765300"/>
            <a:ext cx="6314016" cy="4991100"/>
          </a:xfrm>
        </p:spPr>
        <p:txBody>
          <a:bodyPr/>
          <a:lstStyle>
            <a:lvl1pPr>
              <a:defRPr sz="2902"/>
            </a:lvl1pPr>
            <a:lvl2pPr>
              <a:defRPr sz="2448"/>
            </a:lvl2pPr>
            <a:lvl3pPr>
              <a:defRPr sz="2086"/>
            </a:lvl3pPr>
            <a:lvl4pPr>
              <a:defRPr sz="1904"/>
            </a:lvl4pPr>
            <a:lvl5pPr>
              <a:defRPr sz="1904"/>
            </a:lvl5pPr>
            <a:lvl6pPr>
              <a:defRPr sz="1904"/>
            </a:lvl6pPr>
            <a:lvl7pPr>
              <a:defRPr sz="1904"/>
            </a:lvl7pPr>
            <a:lvl8pPr>
              <a:defRPr sz="1904"/>
            </a:lvl8pPr>
            <a:lvl9pPr>
              <a:defRPr sz="1904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7230536" y="1765300"/>
            <a:ext cx="6314017" cy="4991100"/>
          </a:xfrm>
        </p:spPr>
        <p:txBody>
          <a:bodyPr/>
          <a:lstStyle>
            <a:lvl1pPr>
              <a:defRPr sz="2902"/>
            </a:lvl1pPr>
            <a:lvl2pPr>
              <a:defRPr sz="2448"/>
            </a:lvl2pPr>
            <a:lvl3pPr>
              <a:defRPr sz="2086"/>
            </a:lvl3pPr>
            <a:lvl4pPr>
              <a:defRPr sz="1904"/>
            </a:lvl4pPr>
            <a:lvl5pPr>
              <a:defRPr sz="1904"/>
            </a:lvl5pPr>
            <a:lvl6pPr>
              <a:defRPr sz="1904"/>
            </a:lvl6pPr>
            <a:lvl7pPr>
              <a:defRPr sz="1904"/>
            </a:lvl7pPr>
            <a:lvl8pPr>
              <a:defRPr sz="1904"/>
            </a:lvl8pPr>
            <a:lvl9pPr>
              <a:defRPr sz="1904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9232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1" y="1535115"/>
            <a:ext cx="5386917" cy="639762"/>
          </a:xfrm>
        </p:spPr>
        <p:txBody>
          <a:bodyPr anchor="b"/>
          <a:lstStyle>
            <a:lvl1pPr marL="0" indent="0">
              <a:buNone/>
              <a:defRPr sz="2448" b="1"/>
            </a:lvl1pPr>
            <a:lvl2pPr marL="472922" indent="0">
              <a:buNone/>
              <a:defRPr sz="2086" b="1"/>
            </a:lvl2pPr>
            <a:lvl3pPr marL="945842" indent="0">
              <a:buNone/>
              <a:defRPr sz="1904" b="1"/>
            </a:lvl3pPr>
            <a:lvl4pPr marL="1418763" indent="0">
              <a:buNone/>
              <a:defRPr sz="1632" b="1"/>
            </a:lvl4pPr>
            <a:lvl5pPr marL="1891685" indent="0">
              <a:buNone/>
              <a:defRPr sz="1632" b="1"/>
            </a:lvl5pPr>
            <a:lvl6pPr marL="2364605" indent="0">
              <a:buNone/>
              <a:defRPr sz="1632" b="1"/>
            </a:lvl6pPr>
            <a:lvl7pPr marL="2837527" indent="0">
              <a:buNone/>
              <a:defRPr sz="1632" b="1"/>
            </a:lvl7pPr>
            <a:lvl8pPr marL="3310448" indent="0">
              <a:buNone/>
              <a:defRPr sz="1632" b="1"/>
            </a:lvl8pPr>
            <a:lvl9pPr marL="3783368" indent="0">
              <a:buNone/>
              <a:defRPr sz="1632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2448"/>
            </a:lvl1pPr>
            <a:lvl2pPr>
              <a:defRPr sz="2086"/>
            </a:lvl2pPr>
            <a:lvl3pPr>
              <a:defRPr sz="1904"/>
            </a:lvl3pPr>
            <a:lvl4pPr>
              <a:defRPr sz="1632"/>
            </a:lvl4pPr>
            <a:lvl5pPr>
              <a:defRPr sz="1632"/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639762"/>
          </a:xfrm>
        </p:spPr>
        <p:txBody>
          <a:bodyPr anchor="b"/>
          <a:lstStyle>
            <a:lvl1pPr marL="0" indent="0">
              <a:buNone/>
              <a:defRPr sz="2448" b="1"/>
            </a:lvl1pPr>
            <a:lvl2pPr marL="472922" indent="0">
              <a:buNone/>
              <a:defRPr sz="2086" b="1"/>
            </a:lvl2pPr>
            <a:lvl3pPr marL="945842" indent="0">
              <a:buNone/>
              <a:defRPr sz="1904" b="1"/>
            </a:lvl3pPr>
            <a:lvl4pPr marL="1418763" indent="0">
              <a:buNone/>
              <a:defRPr sz="1632" b="1"/>
            </a:lvl4pPr>
            <a:lvl5pPr marL="1891685" indent="0">
              <a:buNone/>
              <a:defRPr sz="1632" b="1"/>
            </a:lvl5pPr>
            <a:lvl6pPr marL="2364605" indent="0">
              <a:buNone/>
              <a:defRPr sz="1632" b="1"/>
            </a:lvl6pPr>
            <a:lvl7pPr marL="2837527" indent="0">
              <a:buNone/>
              <a:defRPr sz="1632" b="1"/>
            </a:lvl7pPr>
            <a:lvl8pPr marL="3310448" indent="0">
              <a:buNone/>
              <a:defRPr sz="1632" b="1"/>
            </a:lvl8pPr>
            <a:lvl9pPr marL="3783368" indent="0">
              <a:buNone/>
              <a:defRPr sz="1632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70" y="2174877"/>
            <a:ext cx="5389033" cy="3951288"/>
          </a:xfrm>
        </p:spPr>
        <p:txBody>
          <a:bodyPr/>
          <a:lstStyle>
            <a:lvl1pPr>
              <a:defRPr sz="2448"/>
            </a:lvl1pPr>
            <a:lvl2pPr>
              <a:defRPr sz="2086"/>
            </a:lvl2pPr>
            <a:lvl3pPr>
              <a:defRPr sz="1904"/>
            </a:lvl3pPr>
            <a:lvl4pPr>
              <a:defRPr sz="1632"/>
            </a:lvl4pPr>
            <a:lvl5pPr>
              <a:defRPr sz="1632"/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692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80AC-2DA2-4F6A-83E2-910B799E251D}" type="datetimeFigureOut">
              <a:rPr lang="tr-TR" smtClean="0"/>
              <a:t>13.5.2018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9B1B-71CB-4797-8337-02C4931D32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8807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99A77B-5DAE-4C22-B687-7387E6548AF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832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90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86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355"/>
            </a:lvl1pPr>
            <a:lvl2pPr>
              <a:defRPr sz="2902"/>
            </a:lvl2pPr>
            <a:lvl3pPr>
              <a:defRPr sz="244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3" y="1435101"/>
            <a:ext cx="4011084" cy="4691063"/>
          </a:xfrm>
        </p:spPr>
        <p:txBody>
          <a:bodyPr/>
          <a:lstStyle>
            <a:lvl1pPr marL="0" indent="0">
              <a:buNone/>
              <a:defRPr sz="1451"/>
            </a:lvl1pPr>
            <a:lvl2pPr marL="472922" indent="0">
              <a:buNone/>
              <a:defRPr sz="1270"/>
            </a:lvl2pPr>
            <a:lvl3pPr marL="945842" indent="0">
              <a:buNone/>
              <a:defRPr sz="997"/>
            </a:lvl3pPr>
            <a:lvl4pPr marL="1418763" indent="0">
              <a:buNone/>
              <a:defRPr sz="907"/>
            </a:lvl4pPr>
            <a:lvl5pPr marL="1891685" indent="0">
              <a:buNone/>
              <a:defRPr sz="907"/>
            </a:lvl5pPr>
            <a:lvl6pPr marL="2364605" indent="0">
              <a:buNone/>
              <a:defRPr sz="907"/>
            </a:lvl6pPr>
            <a:lvl7pPr marL="2837527" indent="0">
              <a:buNone/>
              <a:defRPr sz="907"/>
            </a:lvl7pPr>
            <a:lvl8pPr marL="3310448" indent="0">
              <a:buNone/>
              <a:defRPr sz="907"/>
            </a:lvl8pPr>
            <a:lvl9pPr marL="3783368" indent="0">
              <a:buNone/>
              <a:defRPr sz="907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808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86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355"/>
            </a:lvl1pPr>
            <a:lvl2pPr marL="472922" indent="0">
              <a:buNone/>
              <a:defRPr sz="2902"/>
            </a:lvl2pPr>
            <a:lvl3pPr marL="945842" indent="0">
              <a:buNone/>
              <a:defRPr sz="2448"/>
            </a:lvl3pPr>
            <a:lvl4pPr marL="1418763" indent="0">
              <a:buNone/>
              <a:defRPr sz="2086"/>
            </a:lvl4pPr>
            <a:lvl5pPr marL="1891685" indent="0">
              <a:buNone/>
              <a:defRPr sz="2086"/>
            </a:lvl5pPr>
            <a:lvl6pPr marL="2364605" indent="0">
              <a:buNone/>
              <a:defRPr sz="2086"/>
            </a:lvl6pPr>
            <a:lvl7pPr marL="2837527" indent="0">
              <a:buNone/>
              <a:defRPr sz="2086"/>
            </a:lvl7pPr>
            <a:lvl8pPr marL="3310448" indent="0">
              <a:buNone/>
              <a:defRPr sz="2086"/>
            </a:lvl8pPr>
            <a:lvl9pPr marL="3783368" indent="0">
              <a:buNone/>
              <a:defRPr sz="2086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51"/>
            </a:lvl1pPr>
            <a:lvl2pPr marL="472922" indent="0">
              <a:buNone/>
              <a:defRPr sz="1270"/>
            </a:lvl2pPr>
            <a:lvl3pPr marL="945842" indent="0">
              <a:buNone/>
              <a:defRPr sz="997"/>
            </a:lvl3pPr>
            <a:lvl4pPr marL="1418763" indent="0">
              <a:buNone/>
              <a:defRPr sz="907"/>
            </a:lvl4pPr>
            <a:lvl5pPr marL="1891685" indent="0">
              <a:buNone/>
              <a:defRPr sz="907"/>
            </a:lvl5pPr>
            <a:lvl6pPr marL="2364605" indent="0">
              <a:buNone/>
              <a:defRPr sz="907"/>
            </a:lvl6pPr>
            <a:lvl7pPr marL="2837527" indent="0">
              <a:buNone/>
              <a:defRPr sz="907"/>
            </a:lvl7pPr>
            <a:lvl8pPr marL="3310448" indent="0">
              <a:buNone/>
              <a:defRPr sz="907"/>
            </a:lvl8pPr>
            <a:lvl9pPr marL="3783368" indent="0">
              <a:buNone/>
              <a:defRPr sz="907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3132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351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10337800" y="303215"/>
            <a:ext cx="3206751" cy="6453187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713317" y="303215"/>
            <a:ext cx="9421283" cy="645318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0766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27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0"/>
            <a:ext cx="5303520" cy="516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78611" y="1705344"/>
            <a:ext cx="4042763" cy="334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76" b="1" i="1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5539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4925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27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78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80AC-2DA2-4F6A-83E2-910B799E251D}" type="datetimeFigureOut">
              <a:rPr lang="tr-TR" smtClean="0"/>
              <a:t>13.5.2018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9B1B-71CB-4797-8337-02C4931D32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7342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80AC-2DA2-4F6A-83E2-910B799E251D}" type="datetimeFigureOut">
              <a:rPr lang="tr-TR" smtClean="0"/>
              <a:t>13.5.2018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9B1B-71CB-4797-8337-02C4931D32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785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80AC-2DA2-4F6A-83E2-910B799E251D}" type="datetimeFigureOut">
              <a:rPr lang="tr-TR" smtClean="0"/>
              <a:t>13.5.2018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9B1B-71CB-4797-8337-02C4931D32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1334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80AC-2DA2-4F6A-83E2-910B799E251D}" type="datetimeFigureOut">
              <a:rPr lang="tr-TR" smtClean="0"/>
              <a:t>13.5.2018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9B1B-71CB-4797-8337-02C4931D32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95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80AC-2DA2-4F6A-83E2-910B799E251D}" type="datetimeFigureOut">
              <a:rPr lang="tr-TR" smtClean="0"/>
              <a:t>13.5.2018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9B1B-71CB-4797-8337-02C4931D32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9163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80AC-2DA2-4F6A-83E2-910B799E251D}" type="datetimeFigureOut">
              <a:rPr lang="tr-TR" smtClean="0"/>
              <a:t>13.5.2018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9B1B-71CB-4797-8337-02C4931D32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891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680AC-2DA2-4F6A-83E2-910B799E251D}" type="datetimeFigureOut">
              <a:rPr lang="tr-TR" smtClean="0"/>
              <a:t>13.5.2018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99B1B-71CB-4797-8337-02C4931D32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867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602" y="6356351"/>
            <a:ext cx="2844800" cy="365125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2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031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031"/>
              <a:t>5/13/2018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2" y="6356351"/>
            <a:ext cx="3860800" cy="365125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2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031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2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031"/>
            <a:fld id="{B6F15528-21DE-4FAA-801E-634DDDAF4B2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829031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46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xStyles>
    <p:titleStyle>
      <a:lvl1pPr algn="ctr" defTabSz="945842" rtl="0" eaLnBrk="1" latinLnBrk="0" hangingPunct="1">
        <a:spcBef>
          <a:spcPct val="0"/>
        </a:spcBef>
        <a:buNone/>
        <a:defRPr sz="45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690" indent="-354690" algn="l" defTabSz="945842" rtl="0" eaLnBrk="1" latinLnBrk="0" hangingPunct="1">
        <a:spcBef>
          <a:spcPct val="20000"/>
        </a:spcBef>
        <a:buFont typeface="Arial" panose="020B0604020202020204" pitchFamily="34" charset="0"/>
        <a:buChar char="•"/>
        <a:defRPr sz="3355" kern="1200">
          <a:solidFill>
            <a:schemeClr val="tx1"/>
          </a:solidFill>
          <a:latin typeface="+mn-lt"/>
          <a:ea typeface="+mn-ea"/>
          <a:cs typeface="+mn-cs"/>
        </a:defRPr>
      </a:lvl1pPr>
      <a:lvl2pPr marL="768497" indent="-295576" algn="l" defTabSz="945842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2" kern="1200">
          <a:solidFill>
            <a:schemeClr val="tx1"/>
          </a:solidFill>
          <a:latin typeface="+mn-lt"/>
          <a:ea typeface="+mn-ea"/>
          <a:cs typeface="+mn-cs"/>
        </a:defRPr>
      </a:lvl2pPr>
      <a:lvl3pPr marL="1182302" indent="-236461" algn="l" defTabSz="9458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48" kern="1200">
          <a:solidFill>
            <a:schemeClr val="tx1"/>
          </a:solidFill>
          <a:latin typeface="+mn-lt"/>
          <a:ea typeface="+mn-ea"/>
          <a:cs typeface="+mn-cs"/>
        </a:defRPr>
      </a:lvl3pPr>
      <a:lvl4pPr marL="1655224" indent="-236461" algn="l" defTabSz="94584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86" kern="1200">
          <a:solidFill>
            <a:schemeClr val="tx1"/>
          </a:solidFill>
          <a:latin typeface="+mn-lt"/>
          <a:ea typeface="+mn-ea"/>
          <a:cs typeface="+mn-cs"/>
        </a:defRPr>
      </a:lvl4pPr>
      <a:lvl5pPr marL="2128144" indent="-236461" algn="l" defTabSz="945842" rtl="0" eaLnBrk="1" latinLnBrk="0" hangingPunct="1">
        <a:spcBef>
          <a:spcPct val="20000"/>
        </a:spcBef>
        <a:buFont typeface="Arial" panose="020B0604020202020204" pitchFamily="34" charset="0"/>
        <a:buChar char="»"/>
        <a:defRPr sz="2086" kern="1200">
          <a:solidFill>
            <a:schemeClr val="tx1"/>
          </a:solidFill>
          <a:latin typeface="+mn-lt"/>
          <a:ea typeface="+mn-ea"/>
          <a:cs typeface="+mn-cs"/>
        </a:defRPr>
      </a:lvl5pPr>
      <a:lvl6pPr marL="2601066" indent="-236461" algn="l" defTabSz="9458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073987" indent="-236461" algn="l" defTabSz="9458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546907" indent="-236461" algn="l" defTabSz="9458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019829" indent="-236461" algn="l" defTabSz="9458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4584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72922" algn="l" defTabSz="94584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45842" algn="l" defTabSz="94584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18763" algn="l" defTabSz="94584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891685" algn="l" defTabSz="94584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364605" algn="l" defTabSz="94584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837527" algn="l" defTabSz="94584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10448" algn="l" defTabSz="94584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783368" algn="l" defTabSz="94584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602" y="6356351"/>
            <a:ext cx="2844800" cy="365125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2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031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031"/>
              <a:t>5/13/2018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2" y="6356351"/>
            <a:ext cx="3860800" cy="365125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2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031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2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031"/>
            <a:fld id="{B6F15528-21DE-4FAA-801E-634DDDAF4B2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829031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54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</p:sldLayoutIdLst>
  <p:txStyles>
    <p:titleStyle>
      <a:lvl1pPr algn="ctr" defTabSz="945842" rtl="0" eaLnBrk="1" latinLnBrk="0" hangingPunct="1">
        <a:spcBef>
          <a:spcPct val="0"/>
        </a:spcBef>
        <a:buNone/>
        <a:defRPr sz="45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690" indent="-354690" algn="l" defTabSz="945842" rtl="0" eaLnBrk="1" latinLnBrk="0" hangingPunct="1">
        <a:spcBef>
          <a:spcPct val="20000"/>
        </a:spcBef>
        <a:buFont typeface="Arial" panose="020B0604020202020204" pitchFamily="34" charset="0"/>
        <a:buChar char="•"/>
        <a:defRPr sz="3355" kern="1200">
          <a:solidFill>
            <a:schemeClr val="tx1"/>
          </a:solidFill>
          <a:latin typeface="+mn-lt"/>
          <a:ea typeface="+mn-ea"/>
          <a:cs typeface="+mn-cs"/>
        </a:defRPr>
      </a:lvl1pPr>
      <a:lvl2pPr marL="768497" indent="-295576" algn="l" defTabSz="945842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2" kern="1200">
          <a:solidFill>
            <a:schemeClr val="tx1"/>
          </a:solidFill>
          <a:latin typeface="+mn-lt"/>
          <a:ea typeface="+mn-ea"/>
          <a:cs typeface="+mn-cs"/>
        </a:defRPr>
      </a:lvl2pPr>
      <a:lvl3pPr marL="1182302" indent="-236461" algn="l" defTabSz="9458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48" kern="1200">
          <a:solidFill>
            <a:schemeClr val="tx1"/>
          </a:solidFill>
          <a:latin typeface="+mn-lt"/>
          <a:ea typeface="+mn-ea"/>
          <a:cs typeface="+mn-cs"/>
        </a:defRPr>
      </a:lvl3pPr>
      <a:lvl4pPr marL="1655224" indent="-236461" algn="l" defTabSz="94584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86" kern="1200">
          <a:solidFill>
            <a:schemeClr val="tx1"/>
          </a:solidFill>
          <a:latin typeface="+mn-lt"/>
          <a:ea typeface="+mn-ea"/>
          <a:cs typeface="+mn-cs"/>
        </a:defRPr>
      </a:lvl4pPr>
      <a:lvl5pPr marL="2128144" indent="-236461" algn="l" defTabSz="945842" rtl="0" eaLnBrk="1" latinLnBrk="0" hangingPunct="1">
        <a:spcBef>
          <a:spcPct val="20000"/>
        </a:spcBef>
        <a:buFont typeface="Arial" panose="020B0604020202020204" pitchFamily="34" charset="0"/>
        <a:buChar char="»"/>
        <a:defRPr sz="2086" kern="1200">
          <a:solidFill>
            <a:schemeClr val="tx1"/>
          </a:solidFill>
          <a:latin typeface="+mn-lt"/>
          <a:ea typeface="+mn-ea"/>
          <a:cs typeface="+mn-cs"/>
        </a:defRPr>
      </a:lvl5pPr>
      <a:lvl6pPr marL="2601066" indent="-236461" algn="l" defTabSz="9458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073987" indent="-236461" algn="l" defTabSz="9458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546907" indent="-236461" algn="l" defTabSz="9458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019829" indent="-236461" algn="l" defTabSz="9458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4584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72922" algn="l" defTabSz="94584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45842" algn="l" defTabSz="94584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18763" algn="l" defTabSz="94584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891685" algn="l" defTabSz="94584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364605" algn="l" defTabSz="94584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837527" algn="l" defTabSz="94584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10448" algn="l" defTabSz="94584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783368" algn="l" defTabSz="94584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İçerik Yer Tutucusu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430" y="832339"/>
            <a:ext cx="5099537" cy="341141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832340"/>
            <a:ext cx="2016368" cy="759938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269628" y="832339"/>
            <a:ext cx="6025663" cy="3411415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3200" b="1" dirty="0">
                <a:solidFill>
                  <a:schemeClr val="bg1">
                    <a:lumMod val="95000"/>
                  </a:schemeClr>
                </a:solidFill>
              </a:rPr>
              <a:t>Masif </a:t>
            </a:r>
            <a:r>
              <a:rPr lang="tr-TR" sz="3200" b="1" dirty="0" err="1">
                <a:solidFill>
                  <a:schemeClr val="bg1">
                    <a:lumMod val="95000"/>
                  </a:schemeClr>
                </a:solidFill>
              </a:rPr>
              <a:t>obstetrik</a:t>
            </a:r>
            <a:r>
              <a:rPr lang="tr-TR" sz="3200" b="1" dirty="0">
                <a:solidFill>
                  <a:schemeClr val="bg1">
                    <a:lumMod val="95000"/>
                  </a:schemeClr>
                </a:solidFill>
              </a:rPr>
              <a:t> kanamada  obstetrisyenin bilmesi gereken fizyolojik  ve patolojik süreçler ve yönetimi</a:t>
            </a:r>
          </a:p>
          <a:p>
            <a:pPr algn="ctr"/>
            <a:endParaRPr lang="tr-TR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269628" y="4963937"/>
            <a:ext cx="6025663" cy="160098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 smtClean="0">
                <a:solidFill>
                  <a:schemeClr val="tx2"/>
                </a:solidFill>
              </a:rPr>
              <a:t>Doç.Dr.Mehmet</a:t>
            </a:r>
            <a:r>
              <a:rPr lang="tr-TR" sz="2800" b="1" dirty="0" smtClean="0">
                <a:solidFill>
                  <a:schemeClr val="tx2"/>
                </a:solidFill>
              </a:rPr>
              <a:t> KÜÇÜKBAŞ</a:t>
            </a:r>
            <a:endParaRPr lang="tr-TR" sz="2800" b="1" dirty="0">
              <a:solidFill>
                <a:schemeClr val="tx2"/>
              </a:solidFill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430" y="4688184"/>
            <a:ext cx="5099538" cy="187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6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359877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Masif </a:t>
            </a:r>
            <a:r>
              <a:rPr lang="tr-TR" dirty="0" err="1" smtClean="0"/>
              <a:t>obstetrik</a:t>
            </a:r>
            <a:r>
              <a:rPr lang="tr-TR" dirty="0" smtClean="0"/>
              <a:t> kanama ve şokta gelişen patolojik süreçler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                               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     </a:t>
            </a:r>
            <a:endParaRPr lang="tr-TR" dirty="0"/>
          </a:p>
        </p:txBody>
      </p:sp>
      <p:sp>
        <p:nvSpPr>
          <p:cNvPr id="2" name="Yuvarlatılmış Dikdörtgen 1"/>
          <p:cNvSpPr/>
          <p:nvPr/>
        </p:nvSpPr>
        <p:spPr>
          <a:xfrm>
            <a:off x="7291754" y="1711569"/>
            <a:ext cx="5076092" cy="352864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rgbClr val="FF0000"/>
                </a:solidFill>
              </a:rPr>
              <a:t>KANLI KISIR DÖNGÜ</a:t>
            </a:r>
          </a:p>
          <a:p>
            <a:pPr algn="ctr"/>
            <a:r>
              <a:rPr lang="tr-TR" sz="3600" dirty="0" smtClean="0">
                <a:solidFill>
                  <a:srgbClr val="FF0000"/>
                </a:solidFill>
              </a:rPr>
              <a:t>ÖLÜM ÜÇGENİ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tr-TR" sz="3600" dirty="0" smtClean="0">
                <a:solidFill>
                  <a:srgbClr val="FF0000"/>
                </a:solidFill>
              </a:rPr>
              <a:t>(</a:t>
            </a:r>
            <a:r>
              <a:rPr lang="en-US" sz="3600" dirty="0" smtClean="0">
                <a:solidFill>
                  <a:srgbClr val="FF0000"/>
                </a:solidFill>
              </a:rPr>
              <a:t>Bloody </a:t>
            </a:r>
            <a:r>
              <a:rPr lang="en-US" sz="3600" dirty="0">
                <a:solidFill>
                  <a:srgbClr val="FF0000"/>
                </a:solidFill>
              </a:rPr>
              <a:t>vicious cycle of bleeding after major </a:t>
            </a:r>
            <a:r>
              <a:rPr lang="en-US" sz="3600" dirty="0" smtClean="0">
                <a:solidFill>
                  <a:srgbClr val="FF0000"/>
                </a:solidFill>
              </a:rPr>
              <a:t>trauma</a:t>
            </a:r>
            <a:r>
              <a:rPr lang="tr-TR" sz="3600" dirty="0" smtClean="0">
                <a:solidFill>
                  <a:srgbClr val="FF0000"/>
                </a:solidFill>
              </a:rPr>
              <a:t>)</a:t>
            </a:r>
            <a:endParaRPr lang="tr-TR" sz="3600" dirty="0">
              <a:solidFill>
                <a:srgbClr val="FF0000"/>
              </a:solidFill>
            </a:endParaRPr>
          </a:p>
        </p:txBody>
      </p:sp>
      <p:pic>
        <p:nvPicPr>
          <p:cNvPr id="6" name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341" y="1276066"/>
            <a:ext cx="7657095" cy="558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0399" y="327059"/>
            <a:ext cx="6551203" cy="918713"/>
          </a:xfrm>
          <a:prstGeom prst="rect">
            <a:avLst/>
          </a:prstGeom>
        </p:spPr>
        <p:txBody>
          <a:bodyPr vert="horz" wrap="square" lIns="0" tIns="301752" rIns="0" bIns="0" rtlCol="0" anchor="ctr">
            <a:spAutoFit/>
          </a:bodyPr>
          <a:lstStyle/>
          <a:p>
            <a:pPr marL="916701">
              <a:lnSpc>
                <a:spcPct val="100000"/>
              </a:lnSpc>
            </a:pPr>
            <a:r>
              <a:rPr lang="tr-TR" sz="3990" b="1" spc="-9" dirty="0" smtClean="0"/>
              <a:t>            </a:t>
            </a:r>
            <a:r>
              <a:rPr sz="3990" b="1" spc="-9" dirty="0" err="1" smtClean="0"/>
              <a:t>Hipo</a:t>
            </a:r>
            <a:r>
              <a:rPr sz="3990" b="1" spc="-54" dirty="0" err="1" smtClean="0"/>
              <a:t>t</a:t>
            </a:r>
            <a:r>
              <a:rPr sz="3990" b="1" spc="-5" dirty="0" err="1" smtClean="0"/>
              <a:t>e</a:t>
            </a:r>
            <a:r>
              <a:rPr sz="3990" b="1" spc="-9" dirty="0" err="1" smtClean="0"/>
              <a:t>rm</a:t>
            </a:r>
            <a:r>
              <a:rPr sz="3990" b="1" spc="32" dirty="0" err="1" smtClean="0"/>
              <a:t>i</a:t>
            </a:r>
            <a:endParaRPr sz="3990" b="1" dirty="0"/>
          </a:p>
        </p:txBody>
      </p:sp>
      <p:sp>
        <p:nvSpPr>
          <p:cNvPr id="3" name="object 3"/>
          <p:cNvSpPr txBox="1"/>
          <p:nvPr/>
        </p:nvSpPr>
        <p:spPr>
          <a:xfrm>
            <a:off x="1811909" y="1341139"/>
            <a:ext cx="8637280" cy="3600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2458" marR="4607" indent="-310942" algn="just">
              <a:lnSpc>
                <a:spcPct val="80000"/>
              </a:lnSpc>
              <a:buFont typeface="Arial"/>
              <a:buChar char="•"/>
              <a:tabLst>
                <a:tab pos="322458" algn="l"/>
              </a:tabLst>
            </a:pPr>
            <a:endParaRPr lang="tr-TR" sz="2902" spc="-5" dirty="0">
              <a:latin typeface="Calibri"/>
              <a:cs typeface="Calibri"/>
            </a:endParaRPr>
          </a:p>
          <a:p>
            <a:pPr marL="468716" marR="4607" indent="-457200" algn="just">
              <a:lnSpc>
                <a:spcPct val="80000"/>
              </a:lnSpc>
              <a:buFont typeface="Wingdings" panose="05000000000000000000" pitchFamily="2" charset="2"/>
              <a:buChar char="Ø"/>
              <a:tabLst>
                <a:tab pos="322458" algn="l"/>
              </a:tabLst>
            </a:pPr>
            <a:r>
              <a:rPr lang="tr-TR" sz="2902" b="1" spc="-5" dirty="0">
                <a:latin typeface="Calibri"/>
                <a:cs typeface="Calibri"/>
              </a:rPr>
              <a:t>V</a:t>
            </a:r>
            <a:r>
              <a:rPr sz="2902" b="1" spc="-9" dirty="0" err="1" smtClean="0">
                <a:latin typeface="Calibri"/>
                <a:cs typeface="Calibri"/>
              </a:rPr>
              <a:t>ü</a:t>
            </a:r>
            <a:r>
              <a:rPr sz="2902" b="1" dirty="0" err="1" smtClean="0">
                <a:latin typeface="Calibri"/>
                <a:cs typeface="Calibri"/>
              </a:rPr>
              <a:t>c</a:t>
            </a:r>
            <a:r>
              <a:rPr sz="2902" b="1" spc="-9" dirty="0" err="1" smtClean="0">
                <a:latin typeface="Calibri"/>
                <a:cs typeface="Calibri"/>
              </a:rPr>
              <a:t>u</a:t>
            </a:r>
            <a:r>
              <a:rPr sz="2902" b="1" spc="-5" dirty="0" err="1" smtClean="0">
                <a:latin typeface="Calibri"/>
                <a:cs typeface="Calibri"/>
              </a:rPr>
              <a:t>t</a:t>
            </a:r>
            <a:r>
              <a:rPr sz="2902" b="1" spc="14" dirty="0" smtClean="0">
                <a:latin typeface="Calibri"/>
                <a:cs typeface="Calibri"/>
              </a:rPr>
              <a:t> </a:t>
            </a:r>
            <a:r>
              <a:rPr sz="2902" b="1" spc="-14" dirty="0" err="1" smtClean="0">
                <a:latin typeface="Calibri"/>
                <a:cs typeface="Calibri"/>
              </a:rPr>
              <a:t>ı</a:t>
            </a:r>
            <a:r>
              <a:rPr sz="2902" b="1" spc="-5" dirty="0" err="1" smtClean="0">
                <a:latin typeface="Calibri"/>
                <a:cs typeface="Calibri"/>
              </a:rPr>
              <a:t>s</a:t>
            </a:r>
            <a:r>
              <a:rPr sz="2902" b="1" spc="-14" dirty="0" err="1" smtClean="0">
                <a:latin typeface="Calibri"/>
                <a:cs typeface="Calibri"/>
              </a:rPr>
              <a:t>ı</a:t>
            </a:r>
            <a:r>
              <a:rPr sz="2902" b="1" spc="-5" dirty="0" err="1" smtClean="0">
                <a:latin typeface="Calibri"/>
                <a:cs typeface="Calibri"/>
              </a:rPr>
              <a:t>s</a:t>
            </a:r>
            <a:r>
              <a:rPr sz="2902" b="1" spc="-14" dirty="0" err="1" smtClean="0">
                <a:latin typeface="Calibri"/>
                <a:cs typeface="Calibri"/>
              </a:rPr>
              <a:t>ı</a:t>
            </a:r>
            <a:r>
              <a:rPr sz="2902" b="1" spc="-9" dirty="0" err="1" smtClean="0">
                <a:latin typeface="Calibri"/>
                <a:cs typeface="Calibri"/>
              </a:rPr>
              <a:t>nd</a:t>
            </a:r>
            <a:r>
              <a:rPr sz="2902" b="1" spc="-5" dirty="0" err="1" smtClean="0">
                <a:latin typeface="Calibri"/>
                <a:cs typeface="Calibri"/>
              </a:rPr>
              <a:t>a</a:t>
            </a:r>
            <a:r>
              <a:rPr lang="tr-TR" sz="2902" b="1" spc="45" dirty="0" smtClean="0">
                <a:latin typeface="Calibri"/>
                <a:cs typeface="Calibri"/>
              </a:rPr>
              <a:t> </a:t>
            </a:r>
            <a:r>
              <a:rPr sz="2902" b="1" spc="-9" dirty="0" smtClean="0">
                <a:latin typeface="Calibri"/>
                <a:cs typeface="Calibri"/>
              </a:rPr>
              <a:t>h</a:t>
            </a:r>
            <a:r>
              <a:rPr sz="2902" b="1" spc="-5" dirty="0" smtClean="0">
                <a:latin typeface="Calibri"/>
                <a:cs typeface="Calibri"/>
              </a:rPr>
              <a:t>er</a:t>
            </a:r>
            <a:r>
              <a:rPr sz="2902" b="1" spc="9" dirty="0" smtClean="0">
                <a:latin typeface="Calibri"/>
                <a:cs typeface="Calibri"/>
              </a:rPr>
              <a:t> </a:t>
            </a:r>
            <a:r>
              <a:rPr sz="2902" b="1" spc="-5" dirty="0" smtClean="0">
                <a:latin typeface="Calibri"/>
                <a:cs typeface="Calibri"/>
              </a:rPr>
              <a:t>1</a:t>
            </a:r>
            <a:r>
              <a:rPr sz="2902" b="1" spc="6" baseline="25525" dirty="0" smtClean="0">
                <a:latin typeface="Calibri"/>
                <a:cs typeface="Calibri"/>
              </a:rPr>
              <a:t>0</a:t>
            </a:r>
            <a:r>
              <a:rPr sz="2902" b="1" spc="-5" dirty="0" smtClean="0">
                <a:latin typeface="Calibri"/>
                <a:cs typeface="Calibri"/>
              </a:rPr>
              <a:t>C</a:t>
            </a:r>
            <a:r>
              <a:rPr lang="tr-TR" sz="2902" b="1" dirty="0">
                <a:latin typeface="Calibri"/>
                <a:cs typeface="Calibri"/>
              </a:rPr>
              <a:t> </a:t>
            </a:r>
            <a:r>
              <a:rPr sz="2902" b="1" spc="-5" dirty="0" err="1" smtClean="0">
                <a:latin typeface="Calibri"/>
                <a:cs typeface="Calibri"/>
              </a:rPr>
              <a:t>a</a:t>
            </a:r>
            <a:r>
              <a:rPr sz="2902" b="1" spc="-50" dirty="0" err="1" smtClean="0">
                <a:latin typeface="Calibri"/>
                <a:cs typeface="Calibri"/>
              </a:rPr>
              <a:t>z</a:t>
            </a:r>
            <a:r>
              <a:rPr sz="2902" b="1" spc="-5" dirty="0" err="1" smtClean="0">
                <a:latin typeface="Calibri"/>
                <a:cs typeface="Calibri"/>
              </a:rPr>
              <a:t>a</a:t>
            </a:r>
            <a:r>
              <a:rPr sz="2902" b="1" spc="-14" dirty="0" err="1" smtClean="0">
                <a:latin typeface="Calibri"/>
                <a:cs typeface="Calibri"/>
              </a:rPr>
              <a:t>l</a:t>
            </a:r>
            <a:r>
              <a:rPr sz="2902" b="1" spc="-5" dirty="0" err="1" smtClean="0">
                <a:latin typeface="Calibri"/>
                <a:cs typeface="Calibri"/>
              </a:rPr>
              <a:t>ma</a:t>
            </a:r>
            <a:r>
              <a:rPr lang="tr-TR" sz="2902" spc="-5" dirty="0" smtClean="0">
                <a:latin typeface="Calibri"/>
                <a:cs typeface="Calibri"/>
              </a:rPr>
              <a:t>,</a:t>
            </a:r>
            <a:r>
              <a:rPr lang="tr-TR" sz="2902" dirty="0" smtClean="0">
                <a:latin typeface="Calibri"/>
                <a:cs typeface="Calibri"/>
              </a:rPr>
              <a:t> </a:t>
            </a:r>
            <a:r>
              <a:rPr sz="2902" spc="-91" dirty="0" err="1" smtClean="0">
                <a:latin typeface="Calibri"/>
                <a:cs typeface="Calibri"/>
              </a:rPr>
              <a:t>k</a:t>
            </a:r>
            <a:r>
              <a:rPr sz="2902" spc="-5" dirty="0" err="1" smtClean="0">
                <a:latin typeface="Calibri"/>
                <a:cs typeface="Calibri"/>
              </a:rPr>
              <a:t>oag</a:t>
            </a:r>
            <a:r>
              <a:rPr sz="2902" spc="-9" dirty="0" err="1" smtClean="0">
                <a:latin typeface="Calibri"/>
                <a:cs typeface="Calibri"/>
              </a:rPr>
              <a:t>ü</a:t>
            </a:r>
            <a:r>
              <a:rPr sz="2902" spc="-14" dirty="0" err="1" smtClean="0">
                <a:latin typeface="Calibri"/>
                <a:cs typeface="Calibri"/>
              </a:rPr>
              <a:t>l</a:t>
            </a:r>
            <a:r>
              <a:rPr sz="2902" spc="-5" dirty="0" err="1" smtClean="0">
                <a:latin typeface="Calibri"/>
                <a:cs typeface="Calibri"/>
              </a:rPr>
              <a:t>a</a:t>
            </a:r>
            <a:r>
              <a:rPr sz="2902" spc="-50" dirty="0" err="1" smtClean="0">
                <a:latin typeface="Calibri"/>
                <a:cs typeface="Calibri"/>
              </a:rPr>
              <a:t>s</a:t>
            </a:r>
            <a:r>
              <a:rPr sz="2902" spc="-41" dirty="0" err="1" smtClean="0">
                <a:latin typeface="Calibri"/>
                <a:cs typeface="Calibri"/>
              </a:rPr>
              <a:t>y</a:t>
            </a:r>
            <a:r>
              <a:rPr sz="2902" spc="-5" dirty="0" err="1" smtClean="0">
                <a:latin typeface="Calibri"/>
                <a:cs typeface="Calibri"/>
              </a:rPr>
              <a:t>on</a:t>
            </a:r>
            <a:r>
              <a:rPr sz="2902" spc="-5" dirty="0" smtClean="0">
                <a:latin typeface="Calibri"/>
                <a:cs typeface="Calibri"/>
              </a:rPr>
              <a:t> </a:t>
            </a:r>
            <a:r>
              <a:rPr sz="2902" spc="-59" dirty="0">
                <a:latin typeface="Calibri"/>
                <a:cs typeface="Calibri"/>
              </a:rPr>
              <a:t>f</a:t>
            </a:r>
            <a:r>
              <a:rPr sz="2902" spc="-5" dirty="0">
                <a:latin typeface="Calibri"/>
                <a:cs typeface="Calibri"/>
              </a:rPr>
              <a:t>a</a:t>
            </a:r>
            <a:r>
              <a:rPr sz="2902" spc="-14" dirty="0">
                <a:latin typeface="Calibri"/>
                <a:cs typeface="Calibri"/>
              </a:rPr>
              <a:t>k</a:t>
            </a:r>
            <a:r>
              <a:rPr sz="2902" spc="-27" dirty="0">
                <a:latin typeface="Calibri"/>
                <a:cs typeface="Calibri"/>
              </a:rPr>
              <a:t>t</a:t>
            </a:r>
            <a:r>
              <a:rPr sz="2902" spc="-5" dirty="0">
                <a:latin typeface="Calibri"/>
                <a:cs typeface="Calibri"/>
              </a:rPr>
              <a:t>ör</a:t>
            </a:r>
            <a:r>
              <a:rPr sz="2902" spc="-14" dirty="0">
                <a:latin typeface="Calibri"/>
                <a:cs typeface="Calibri"/>
              </a:rPr>
              <a:t>l</a:t>
            </a:r>
            <a:r>
              <a:rPr sz="2902" spc="-5" dirty="0">
                <a:latin typeface="Calibri"/>
                <a:cs typeface="Calibri"/>
              </a:rPr>
              <a:t>er</a:t>
            </a:r>
            <a:r>
              <a:rPr sz="2902" spc="-14" dirty="0">
                <a:latin typeface="Calibri"/>
                <a:cs typeface="Calibri"/>
              </a:rPr>
              <a:t>i</a:t>
            </a:r>
            <a:r>
              <a:rPr sz="2902" spc="-9" dirty="0">
                <a:latin typeface="Calibri"/>
                <a:cs typeface="Calibri"/>
              </a:rPr>
              <a:t>n</a:t>
            </a:r>
            <a:r>
              <a:rPr sz="2902" spc="-14" dirty="0">
                <a:latin typeface="Calibri"/>
                <a:cs typeface="Calibri"/>
              </a:rPr>
              <a:t>i</a:t>
            </a:r>
            <a:r>
              <a:rPr sz="2902" spc="-5" dirty="0">
                <a:latin typeface="Calibri"/>
                <a:cs typeface="Calibri"/>
              </a:rPr>
              <a:t>n</a:t>
            </a:r>
            <a:r>
              <a:rPr sz="2902" spc="14" dirty="0">
                <a:latin typeface="Calibri"/>
                <a:cs typeface="Calibri"/>
              </a:rPr>
              <a:t> </a:t>
            </a:r>
            <a:r>
              <a:rPr sz="2902" spc="-5" dirty="0">
                <a:latin typeface="Calibri"/>
                <a:cs typeface="Calibri"/>
              </a:rPr>
              <a:t>a</a:t>
            </a:r>
            <a:r>
              <a:rPr sz="2902" spc="-14" dirty="0">
                <a:latin typeface="Calibri"/>
                <a:cs typeface="Calibri"/>
              </a:rPr>
              <a:t>k</a:t>
            </a:r>
            <a:r>
              <a:rPr sz="2902" spc="-5" dirty="0">
                <a:latin typeface="Calibri"/>
                <a:cs typeface="Calibri"/>
              </a:rPr>
              <a:t>t</a:t>
            </a:r>
            <a:r>
              <a:rPr sz="2902" spc="-14" dirty="0">
                <a:latin typeface="Calibri"/>
                <a:cs typeface="Calibri"/>
              </a:rPr>
              <a:t>i</a:t>
            </a:r>
            <a:r>
              <a:rPr sz="2902" spc="-9" dirty="0">
                <a:latin typeface="Calibri"/>
                <a:cs typeface="Calibri"/>
              </a:rPr>
              <a:t>v</a:t>
            </a:r>
            <a:r>
              <a:rPr sz="2902" spc="-14" dirty="0">
                <a:latin typeface="Calibri"/>
                <a:cs typeface="Calibri"/>
              </a:rPr>
              <a:t>i</a:t>
            </a:r>
            <a:r>
              <a:rPr sz="2902" spc="-27" dirty="0">
                <a:latin typeface="Calibri"/>
                <a:cs typeface="Calibri"/>
              </a:rPr>
              <a:t>t</a:t>
            </a:r>
            <a:r>
              <a:rPr sz="2902" spc="-5" dirty="0">
                <a:latin typeface="Calibri"/>
                <a:cs typeface="Calibri"/>
              </a:rPr>
              <a:t>es</a:t>
            </a:r>
            <a:r>
              <a:rPr sz="2902" spc="-14" dirty="0">
                <a:latin typeface="Calibri"/>
                <a:cs typeface="Calibri"/>
              </a:rPr>
              <a:t>i</a:t>
            </a:r>
            <a:r>
              <a:rPr sz="2902" spc="-9" dirty="0">
                <a:latin typeface="Calibri"/>
                <a:cs typeface="Calibri"/>
              </a:rPr>
              <a:t>nd</a:t>
            </a:r>
            <a:r>
              <a:rPr sz="2902" spc="-5" dirty="0">
                <a:latin typeface="Calibri"/>
                <a:cs typeface="Calibri"/>
              </a:rPr>
              <a:t>e</a:t>
            </a:r>
            <a:r>
              <a:rPr sz="2902" spc="32" dirty="0">
                <a:latin typeface="Calibri"/>
                <a:cs typeface="Calibri"/>
              </a:rPr>
              <a:t> </a:t>
            </a:r>
            <a:r>
              <a:rPr sz="2902" spc="-9" dirty="0">
                <a:latin typeface="Calibri"/>
                <a:cs typeface="Calibri"/>
              </a:rPr>
              <a:t>%</a:t>
            </a:r>
            <a:r>
              <a:rPr sz="2902" spc="-5" dirty="0">
                <a:latin typeface="Calibri"/>
                <a:cs typeface="Calibri"/>
              </a:rPr>
              <a:t>10</a:t>
            </a:r>
            <a:r>
              <a:rPr sz="2902" spc="18" dirty="0">
                <a:latin typeface="Calibri"/>
                <a:cs typeface="Calibri"/>
              </a:rPr>
              <a:t> </a:t>
            </a:r>
            <a:r>
              <a:rPr sz="2902" spc="-5" dirty="0" err="1">
                <a:latin typeface="Calibri"/>
                <a:cs typeface="Calibri"/>
              </a:rPr>
              <a:t>a</a:t>
            </a:r>
            <a:r>
              <a:rPr sz="2902" spc="-50" dirty="0" err="1">
                <a:latin typeface="Calibri"/>
                <a:cs typeface="Calibri"/>
              </a:rPr>
              <a:t>z</a:t>
            </a:r>
            <a:r>
              <a:rPr sz="2902" spc="-5" dirty="0" err="1">
                <a:latin typeface="Calibri"/>
                <a:cs typeface="Calibri"/>
              </a:rPr>
              <a:t>a</a:t>
            </a:r>
            <a:r>
              <a:rPr sz="2902" spc="-14" dirty="0" err="1">
                <a:latin typeface="Calibri"/>
                <a:cs typeface="Calibri"/>
              </a:rPr>
              <a:t>l</a:t>
            </a:r>
            <a:r>
              <a:rPr sz="2902" spc="-5" dirty="0" err="1">
                <a:latin typeface="Calibri"/>
                <a:cs typeface="Calibri"/>
              </a:rPr>
              <a:t>m</a:t>
            </a:r>
            <a:r>
              <a:rPr sz="2902" spc="-45" dirty="0" err="1">
                <a:latin typeface="Calibri"/>
                <a:cs typeface="Calibri"/>
              </a:rPr>
              <a:t>a</a:t>
            </a:r>
            <a:r>
              <a:rPr sz="2902" spc="-54" dirty="0" err="1">
                <a:latin typeface="Calibri"/>
                <a:cs typeface="Calibri"/>
              </a:rPr>
              <a:t>y</a:t>
            </a:r>
            <a:r>
              <a:rPr sz="2902" spc="-5" dirty="0" err="1">
                <a:latin typeface="Calibri"/>
                <a:cs typeface="Calibri"/>
              </a:rPr>
              <a:t>a</a:t>
            </a:r>
            <a:r>
              <a:rPr sz="2902" dirty="0">
                <a:latin typeface="Calibri"/>
                <a:cs typeface="Calibri"/>
              </a:rPr>
              <a:t> </a:t>
            </a:r>
            <a:r>
              <a:rPr sz="2902" spc="-41" dirty="0" err="1">
                <a:latin typeface="Calibri"/>
                <a:cs typeface="Calibri"/>
              </a:rPr>
              <a:t>y</a:t>
            </a:r>
            <a:r>
              <a:rPr sz="2902" spc="-5" dirty="0" err="1">
                <a:latin typeface="Calibri"/>
                <a:cs typeface="Calibri"/>
              </a:rPr>
              <a:t>ol</a:t>
            </a:r>
            <a:r>
              <a:rPr lang="tr-TR" sz="2902" dirty="0">
                <a:latin typeface="Calibri"/>
                <a:cs typeface="Calibri"/>
              </a:rPr>
              <a:t> açar</a:t>
            </a:r>
          </a:p>
          <a:p>
            <a:pPr marL="322458" marR="4607" indent="-310942" algn="just">
              <a:lnSpc>
                <a:spcPct val="80000"/>
              </a:lnSpc>
              <a:buFont typeface="Arial"/>
              <a:buChar char="•"/>
              <a:tabLst>
                <a:tab pos="322458" algn="l"/>
              </a:tabLst>
            </a:pPr>
            <a:endParaRPr sz="2902" dirty="0">
              <a:latin typeface="Calibri"/>
              <a:cs typeface="Calibri"/>
            </a:endParaRPr>
          </a:p>
          <a:p>
            <a:pPr marL="468716" marR="317276" indent="-457200" algn="just">
              <a:lnSpc>
                <a:spcPct val="80000"/>
              </a:lnSpc>
              <a:spcBef>
                <a:spcPts val="630"/>
              </a:spcBef>
              <a:buFont typeface="Wingdings" panose="05000000000000000000" pitchFamily="2" charset="2"/>
              <a:buChar char="Ø"/>
              <a:tabLst>
                <a:tab pos="322458" algn="l"/>
              </a:tabLst>
            </a:pPr>
            <a:r>
              <a:rPr lang="tr-TR" sz="2902" spc="-5" dirty="0" smtClean="0">
                <a:latin typeface="Calibri"/>
                <a:cs typeface="Calibri"/>
              </a:rPr>
              <a:t>T</a:t>
            </a:r>
            <a:r>
              <a:rPr sz="2902" spc="-54" dirty="0" err="1" smtClean="0">
                <a:latin typeface="Calibri"/>
                <a:cs typeface="Calibri"/>
              </a:rPr>
              <a:t>r</a:t>
            </a:r>
            <a:r>
              <a:rPr sz="2902" spc="-5" dirty="0" err="1" smtClean="0">
                <a:latin typeface="Calibri"/>
                <a:cs typeface="Calibri"/>
              </a:rPr>
              <a:t>om</a:t>
            </a:r>
            <a:r>
              <a:rPr sz="2902" spc="-9" dirty="0" err="1" smtClean="0">
                <a:latin typeface="Calibri"/>
                <a:cs typeface="Calibri"/>
              </a:rPr>
              <a:t>b</a:t>
            </a:r>
            <a:r>
              <a:rPr sz="2902" spc="-5" dirty="0" err="1" smtClean="0">
                <a:latin typeface="Calibri"/>
                <a:cs typeface="Calibri"/>
              </a:rPr>
              <a:t>os</a:t>
            </a:r>
            <a:r>
              <a:rPr sz="2902" spc="-14" dirty="0" err="1" smtClean="0">
                <a:latin typeface="Calibri"/>
                <a:cs typeface="Calibri"/>
              </a:rPr>
              <a:t>i</a:t>
            </a:r>
            <a:r>
              <a:rPr sz="2902" spc="-5" dirty="0" err="1" smtClean="0">
                <a:latin typeface="Calibri"/>
                <a:cs typeface="Calibri"/>
              </a:rPr>
              <a:t>t</a:t>
            </a:r>
            <a:r>
              <a:rPr sz="2902" spc="41" dirty="0" smtClean="0">
                <a:latin typeface="Calibri"/>
                <a:cs typeface="Calibri"/>
              </a:rPr>
              <a:t> </a:t>
            </a:r>
            <a:r>
              <a:rPr sz="2902" spc="-5" dirty="0" err="1" smtClean="0">
                <a:latin typeface="Calibri"/>
                <a:cs typeface="Calibri"/>
              </a:rPr>
              <a:t>a</a:t>
            </a:r>
            <a:r>
              <a:rPr sz="2902" spc="-9" dirty="0" err="1" smtClean="0">
                <a:latin typeface="Calibri"/>
                <a:cs typeface="Calibri"/>
              </a:rPr>
              <a:t>d</a:t>
            </a:r>
            <a:r>
              <a:rPr sz="2902" spc="-27" dirty="0" err="1" smtClean="0">
                <a:latin typeface="Calibri"/>
                <a:cs typeface="Calibri"/>
              </a:rPr>
              <a:t>ez</a:t>
            </a:r>
            <a:r>
              <a:rPr sz="2902" spc="-41" dirty="0" err="1" smtClean="0">
                <a:latin typeface="Calibri"/>
                <a:cs typeface="Calibri"/>
              </a:rPr>
              <a:t>y</a:t>
            </a:r>
            <a:r>
              <a:rPr sz="2902" spc="-5" dirty="0" err="1" smtClean="0">
                <a:latin typeface="Calibri"/>
                <a:cs typeface="Calibri"/>
              </a:rPr>
              <a:t>on</a:t>
            </a:r>
            <a:r>
              <a:rPr lang="tr-TR" sz="2902" spc="-5" dirty="0" smtClean="0">
                <a:latin typeface="Calibri"/>
                <a:cs typeface="Calibri"/>
              </a:rPr>
              <a:t> </a:t>
            </a:r>
            <a:r>
              <a:rPr sz="2902" spc="9" dirty="0" smtClean="0">
                <a:latin typeface="Calibri"/>
                <a:cs typeface="Calibri"/>
              </a:rPr>
              <a:t> </a:t>
            </a:r>
            <a:r>
              <a:rPr sz="2902" spc="-32" dirty="0" err="1" smtClean="0">
                <a:latin typeface="Calibri"/>
                <a:cs typeface="Calibri"/>
              </a:rPr>
              <a:t>v</a:t>
            </a:r>
            <a:r>
              <a:rPr sz="2902" spc="-5" dirty="0" err="1" smtClean="0">
                <a:latin typeface="Calibri"/>
                <a:cs typeface="Calibri"/>
              </a:rPr>
              <a:t>e</a:t>
            </a:r>
            <a:r>
              <a:rPr lang="tr-TR" sz="2902" spc="-5" dirty="0" smtClean="0">
                <a:latin typeface="Calibri"/>
                <a:cs typeface="Calibri"/>
              </a:rPr>
              <a:t> </a:t>
            </a:r>
            <a:r>
              <a:rPr sz="2902" spc="-9" dirty="0" smtClean="0">
                <a:latin typeface="Calibri"/>
                <a:cs typeface="Calibri"/>
              </a:rPr>
              <a:t> </a:t>
            </a:r>
            <a:r>
              <a:rPr sz="2902" spc="-5" dirty="0" err="1" smtClean="0">
                <a:latin typeface="Calibri"/>
                <a:cs typeface="Calibri"/>
              </a:rPr>
              <a:t>ag</a:t>
            </a:r>
            <a:r>
              <a:rPr sz="2902" spc="-41" dirty="0" err="1" smtClean="0">
                <a:latin typeface="Calibri"/>
                <a:cs typeface="Calibri"/>
              </a:rPr>
              <a:t>r</a:t>
            </a:r>
            <a:r>
              <a:rPr sz="2902" spc="-5" dirty="0" err="1" smtClean="0">
                <a:latin typeface="Calibri"/>
                <a:cs typeface="Calibri"/>
              </a:rPr>
              <a:t>e</a:t>
            </a:r>
            <a:r>
              <a:rPr sz="2902" spc="-45" dirty="0" err="1" smtClean="0">
                <a:latin typeface="Calibri"/>
                <a:cs typeface="Calibri"/>
              </a:rPr>
              <a:t>g</a:t>
            </a:r>
            <a:r>
              <a:rPr sz="2902" spc="-5" dirty="0" err="1" smtClean="0">
                <a:latin typeface="Calibri"/>
                <a:cs typeface="Calibri"/>
              </a:rPr>
              <a:t>a</a:t>
            </a:r>
            <a:r>
              <a:rPr sz="2902" spc="-50" dirty="0" err="1" smtClean="0">
                <a:latin typeface="Calibri"/>
                <a:cs typeface="Calibri"/>
              </a:rPr>
              <a:t>s</a:t>
            </a:r>
            <a:r>
              <a:rPr sz="2902" spc="-41" dirty="0" err="1" smtClean="0">
                <a:latin typeface="Calibri"/>
                <a:cs typeface="Calibri"/>
              </a:rPr>
              <a:t>y</a:t>
            </a:r>
            <a:r>
              <a:rPr sz="2902" spc="-5" dirty="0" err="1" smtClean="0">
                <a:latin typeface="Calibri"/>
                <a:cs typeface="Calibri"/>
              </a:rPr>
              <a:t>o</a:t>
            </a:r>
            <a:r>
              <a:rPr sz="2902" spc="-9" dirty="0" err="1" smtClean="0">
                <a:latin typeface="Calibri"/>
                <a:cs typeface="Calibri"/>
              </a:rPr>
              <a:t>nu</a:t>
            </a:r>
            <a:r>
              <a:rPr lang="tr-TR" sz="2902" spc="-9" dirty="0" smtClean="0">
                <a:latin typeface="Calibri"/>
                <a:cs typeface="Calibri"/>
              </a:rPr>
              <a:t>nu bozulur</a:t>
            </a:r>
            <a:endParaRPr lang="tr-TR" sz="2902" spc="-5" dirty="0" smtClean="0">
              <a:latin typeface="Calibri"/>
              <a:cs typeface="Calibri"/>
            </a:endParaRPr>
          </a:p>
          <a:p>
            <a:pPr marL="322458" marR="362765" indent="-310942" algn="just">
              <a:lnSpc>
                <a:spcPct val="80000"/>
              </a:lnSpc>
              <a:spcBef>
                <a:spcPts val="608"/>
              </a:spcBef>
              <a:buFont typeface="Arial"/>
              <a:buChar char="•"/>
              <a:tabLst>
                <a:tab pos="322458" algn="l"/>
              </a:tabLst>
            </a:pPr>
            <a:endParaRPr lang="tr-TR" sz="2902" spc="-5" dirty="0" smtClean="0">
              <a:latin typeface="Calibri"/>
              <a:cs typeface="Calibri"/>
            </a:endParaRPr>
          </a:p>
          <a:p>
            <a:pPr marL="468716" marR="362765" indent="-457200" algn="just">
              <a:lnSpc>
                <a:spcPct val="80000"/>
              </a:lnSpc>
              <a:spcBef>
                <a:spcPts val="608"/>
              </a:spcBef>
              <a:buFont typeface="Wingdings" panose="05000000000000000000" pitchFamily="2" charset="2"/>
              <a:buChar char="Ø"/>
              <a:tabLst>
                <a:tab pos="322458" algn="l"/>
              </a:tabLst>
            </a:pPr>
            <a:r>
              <a:rPr lang="tr-TR" sz="2902" spc="-5" dirty="0">
                <a:cs typeface="Calibri"/>
              </a:rPr>
              <a:t>33 °</a:t>
            </a:r>
            <a:r>
              <a:rPr lang="tr-TR" sz="2902" spc="-5" dirty="0" smtClean="0">
                <a:cs typeface="Calibri"/>
              </a:rPr>
              <a:t>C altında </a:t>
            </a:r>
            <a:r>
              <a:rPr lang="tr-TR" sz="2902" b="1" spc="-5" dirty="0" smtClean="0">
                <a:cs typeface="Calibri"/>
              </a:rPr>
              <a:t>fibrin</a:t>
            </a:r>
            <a:r>
              <a:rPr lang="tr-TR" sz="2902" spc="-5" dirty="0" smtClean="0">
                <a:cs typeface="Calibri"/>
              </a:rPr>
              <a:t> sentezi azalır</a:t>
            </a:r>
          </a:p>
          <a:p>
            <a:pPr marL="468716" marR="362765" indent="-457200" algn="just">
              <a:lnSpc>
                <a:spcPct val="80000"/>
              </a:lnSpc>
              <a:spcBef>
                <a:spcPts val="608"/>
              </a:spcBef>
              <a:buFont typeface="Wingdings" panose="05000000000000000000" pitchFamily="2" charset="2"/>
              <a:buChar char="Ø"/>
              <a:tabLst>
                <a:tab pos="322458" algn="l"/>
              </a:tabLst>
            </a:pPr>
            <a:endParaRPr lang="tr-TR" sz="2902" spc="-5" dirty="0">
              <a:latin typeface="Calibri"/>
              <a:cs typeface="Calibri"/>
            </a:endParaRPr>
          </a:p>
          <a:p>
            <a:pPr marL="11516" marR="362765" algn="just">
              <a:lnSpc>
                <a:spcPct val="80000"/>
              </a:lnSpc>
              <a:spcBef>
                <a:spcPts val="608"/>
              </a:spcBef>
              <a:tabLst>
                <a:tab pos="322458" algn="l"/>
              </a:tabLst>
            </a:pPr>
            <a:endParaRPr sz="2902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64417" y="6411468"/>
            <a:ext cx="4969315" cy="446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4607" indent="612095"/>
            <a:r>
              <a:rPr sz="1451" spc="-9" dirty="0">
                <a:latin typeface="Calibri"/>
                <a:cs typeface="Calibri"/>
              </a:rPr>
              <a:t>Bo</a:t>
            </a:r>
            <a:r>
              <a:rPr sz="1451" spc="-5" dirty="0">
                <a:latin typeface="Calibri"/>
                <a:cs typeface="Calibri"/>
              </a:rPr>
              <a:t>lli</a:t>
            </a:r>
            <a:r>
              <a:rPr sz="1451" spc="-14" dirty="0">
                <a:latin typeface="Calibri"/>
                <a:cs typeface="Calibri"/>
              </a:rPr>
              <a:t>g</a:t>
            </a:r>
            <a:r>
              <a:rPr sz="1451" spc="-9" dirty="0">
                <a:latin typeface="Calibri"/>
                <a:cs typeface="Calibri"/>
              </a:rPr>
              <a:t>e</a:t>
            </a:r>
            <a:r>
              <a:rPr sz="1451" spc="-5" dirty="0">
                <a:latin typeface="Calibri"/>
                <a:cs typeface="Calibri"/>
              </a:rPr>
              <a:t>r</a:t>
            </a:r>
            <a:r>
              <a:rPr sz="1451" spc="9" dirty="0">
                <a:latin typeface="Calibri"/>
                <a:cs typeface="Calibri"/>
              </a:rPr>
              <a:t> </a:t>
            </a:r>
            <a:r>
              <a:rPr sz="1451" spc="-5" dirty="0">
                <a:latin typeface="Calibri"/>
                <a:cs typeface="Calibri"/>
              </a:rPr>
              <a:t>D</a:t>
            </a:r>
            <a:r>
              <a:rPr sz="1451" dirty="0">
                <a:latin typeface="Calibri"/>
                <a:cs typeface="Calibri"/>
              </a:rPr>
              <a:t> </a:t>
            </a:r>
            <a:r>
              <a:rPr sz="1451" spc="-18" dirty="0">
                <a:latin typeface="Calibri"/>
                <a:cs typeface="Calibri"/>
              </a:rPr>
              <a:t>v</a:t>
            </a:r>
            <a:r>
              <a:rPr sz="1451" spc="-5" dirty="0">
                <a:latin typeface="Calibri"/>
                <a:cs typeface="Calibri"/>
              </a:rPr>
              <a:t>e</a:t>
            </a:r>
            <a:r>
              <a:rPr sz="1451" spc="9" dirty="0">
                <a:latin typeface="Calibri"/>
                <a:cs typeface="Calibri"/>
              </a:rPr>
              <a:t> </a:t>
            </a:r>
            <a:r>
              <a:rPr sz="1451" spc="-5" dirty="0">
                <a:latin typeface="Calibri"/>
                <a:cs typeface="Calibri"/>
              </a:rPr>
              <a:t>a</a:t>
            </a:r>
            <a:r>
              <a:rPr sz="1451" spc="-9" dirty="0">
                <a:latin typeface="Calibri"/>
                <a:cs typeface="Calibri"/>
              </a:rPr>
              <a:t>rk</a:t>
            </a:r>
            <a:r>
              <a:rPr sz="1451" spc="-5" dirty="0">
                <a:latin typeface="Calibri"/>
                <a:cs typeface="Calibri"/>
              </a:rPr>
              <a:t>.</a:t>
            </a:r>
            <a:r>
              <a:rPr sz="1451" spc="14" dirty="0">
                <a:latin typeface="Calibri"/>
                <a:cs typeface="Calibri"/>
              </a:rPr>
              <a:t> </a:t>
            </a:r>
            <a:r>
              <a:rPr sz="1451" spc="-5" dirty="0">
                <a:latin typeface="Calibri"/>
                <a:cs typeface="Calibri"/>
              </a:rPr>
              <a:t>An</a:t>
            </a:r>
            <a:r>
              <a:rPr sz="1451" spc="-9" dirty="0">
                <a:latin typeface="Calibri"/>
                <a:cs typeface="Calibri"/>
              </a:rPr>
              <a:t>e</a:t>
            </a:r>
            <a:r>
              <a:rPr sz="1451" spc="-18" dirty="0">
                <a:latin typeface="Calibri"/>
                <a:cs typeface="Calibri"/>
              </a:rPr>
              <a:t>s</a:t>
            </a:r>
            <a:r>
              <a:rPr sz="1451" spc="-5" dirty="0">
                <a:latin typeface="Calibri"/>
                <a:cs typeface="Calibri"/>
              </a:rPr>
              <a:t>th</a:t>
            </a:r>
            <a:r>
              <a:rPr sz="1451" spc="-9" dirty="0">
                <a:latin typeface="Calibri"/>
                <a:cs typeface="Calibri"/>
              </a:rPr>
              <a:t>e</a:t>
            </a:r>
            <a:r>
              <a:rPr sz="1451" spc="-5" dirty="0">
                <a:latin typeface="Calibri"/>
                <a:cs typeface="Calibri"/>
              </a:rPr>
              <a:t>si</a:t>
            </a:r>
            <a:r>
              <a:rPr sz="1451" spc="-9" dirty="0">
                <a:latin typeface="Calibri"/>
                <a:cs typeface="Calibri"/>
              </a:rPr>
              <a:t>o</a:t>
            </a:r>
            <a:r>
              <a:rPr sz="1451" spc="-5" dirty="0">
                <a:latin typeface="Calibri"/>
                <a:cs typeface="Calibri"/>
              </a:rPr>
              <a:t>l</a:t>
            </a:r>
            <a:r>
              <a:rPr sz="1451" spc="-9" dirty="0">
                <a:latin typeface="Calibri"/>
                <a:cs typeface="Calibri"/>
              </a:rPr>
              <a:t>o</a:t>
            </a:r>
            <a:r>
              <a:rPr sz="1451" spc="-5" dirty="0">
                <a:latin typeface="Calibri"/>
                <a:cs typeface="Calibri"/>
              </a:rPr>
              <a:t>gy </a:t>
            </a:r>
            <a:r>
              <a:rPr sz="1451" spc="-9" dirty="0">
                <a:latin typeface="Calibri"/>
                <a:cs typeface="Calibri"/>
              </a:rPr>
              <a:t>2010</a:t>
            </a:r>
            <a:r>
              <a:rPr sz="1451" spc="-5" dirty="0">
                <a:latin typeface="Calibri"/>
                <a:cs typeface="Calibri"/>
              </a:rPr>
              <a:t>;</a:t>
            </a:r>
            <a:r>
              <a:rPr sz="1451" spc="-9" dirty="0">
                <a:latin typeface="Calibri"/>
                <a:cs typeface="Calibri"/>
              </a:rPr>
              <a:t>1</a:t>
            </a:r>
            <a:r>
              <a:rPr sz="1451" dirty="0">
                <a:latin typeface="Calibri"/>
                <a:cs typeface="Calibri"/>
              </a:rPr>
              <a:t>1</a:t>
            </a:r>
            <a:r>
              <a:rPr sz="1451" spc="-9" dirty="0">
                <a:latin typeface="Calibri"/>
                <a:cs typeface="Calibri"/>
              </a:rPr>
              <a:t>3</a:t>
            </a:r>
            <a:r>
              <a:rPr sz="1451" spc="-5" dirty="0">
                <a:latin typeface="Calibri"/>
                <a:cs typeface="Calibri"/>
              </a:rPr>
              <a:t>(</a:t>
            </a:r>
            <a:r>
              <a:rPr sz="1451" dirty="0">
                <a:latin typeface="Calibri"/>
                <a:cs typeface="Calibri"/>
              </a:rPr>
              <a:t>5</a:t>
            </a:r>
            <a:r>
              <a:rPr sz="1451" spc="-5" dirty="0">
                <a:latin typeface="Calibri"/>
                <a:cs typeface="Calibri"/>
              </a:rPr>
              <a:t>):</a:t>
            </a:r>
            <a:r>
              <a:rPr sz="1451" spc="-9" dirty="0">
                <a:latin typeface="Calibri"/>
                <a:cs typeface="Calibri"/>
              </a:rPr>
              <a:t>1</a:t>
            </a:r>
            <a:r>
              <a:rPr sz="1451" dirty="0">
                <a:latin typeface="Calibri"/>
                <a:cs typeface="Calibri"/>
              </a:rPr>
              <a:t>20</a:t>
            </a:r>
            <a:r>
              <a:rPr sz="1451" spc="23" dirty="0">
                <a:latin typeface="Calibri"/>
                <a:cs typeface="Calibri"/>
              </a:rPr>
              <a:t>5</a:t>
            </a:r>
            <a:r>
              <a:rPr sz="1451" spc="-5" dirty="0">
                <a:latin typeface="Calibri"/>
                <a:cs typeface="Calibri"/>
              </a:rPr>
              <a:t>-</a:t>
            </a:r>
            <a:r>
              <a:rPr sz="1451" dirty="0">
                <a:latin typeface="Calibri"/>
                <a:cs typeface="Calibri"/>
              </a:rPr>
              <a:t>12</a:t>
            </a:r>
            <a:r>
              <a:rPr sz="1451" spc="-9" dirty="0">
                <a:latin typeface="Calibri"/>
                <a:cs typeface="Calibri"/>
              </a:rPr>
              <a:t>19</a:t>
            </a:r>
            <a:r>
              <a:rPr sz="1451" spc="-5" dirty="0">
                <a:latin typeface="Calibri"/>
                <a:cs typeface="Calibri"/>
              </a:rPr>
              <a:t>. </a:t>
            </a:r>
            <a:r>
              <a:rPr sz="1451" spc="-9" dirty="0">
                <a:latin typeface="Calibri"/>
                <a:cs typeface="Calibri"/>
              </a:rPr>
              <a:t>Jo</a:t>
            </a:r>
            <a:r>
              <a:rPr sz="1451" spc="-5" dirty="0">
                <a:latin typeface="Calibri"/>
                <a:cs typeface="Calibri"/>
              </a:rPr>
              <a:t>hanss</a:t>
            </a:r>
            <a:r>
              <a:rPr sz="1451" spc="-9" dirty="0">
                <a:latin typeface="Calibri"/>
                <a:cs typeface="Calibri"/>
              </a:rPr>
              <a:t>o</a:t>
            </a:r>
            <a:r>
              <a:rPr sz="1451" spc="-5" dirty="0">
                <a:latin typeface="Calibri"/>
                <a:cs typeface="Calibri"/>
              </a:rPr>
              <a:t>n</a:t>
            </a:r>
            <a:r>
              <a:rPr sz="1451" spc="18" dirty="0">
                <a:latin typeface="Calibri"/>
                <a:cs typeface="Calibri"/>
              </a:rPr>
              <a:t> </a:t>
            </a:r>
            <a:r>
              <a:rPr sz="1451" spc="-5" dirty="0">
                <a:latin typeface="Calibri"/>
                <a:cs typeface="Calibri"/>
              </a:rPr>
              <a:t>PI</a:t>
            </a:r>
            <a:r>
              <a:rPr sz="1451" dirty="0">
                <a:latin typeface="Calibri"/>
                <a:cs typeface="Calibri"/>
              </a:rPr>
              <a:t> </a:t>
            </a:r>
            <a:r>
              <a:rPr sz="1451" spc="-18" dirty="0">
                <a:latin typeface="Calibri"/>
                <a:cs typeface="Calibri"/>
              </a:rPr>
              <a:t>v</a:t>
            </a:r>
            <a:r>
              <a:rPr sz="1451" spc="-5" dirty="0">
                <a:latin typeface="Calibri"/>
                <a:cs typeface="Calibri"/>
              </a:rPr>
              <a:t>e</a:t>
            </a:r>
            <a:r>
              <a:rPr sz="1451" spc="9" dirty="0">
                <a:latin typeface="Calibri"/>
                <a:cs typeface="Calibri"/>
              </a:rPr>
              <a:t> </a:t>
            </a:r>
            <a:r>
              <a:rPr sz="1451" spc="-5" dirty="0">
                <a:latin typeface="Calibri"/>
                <a:cs typeface="Calibri"/>
              </a:rPr>
              <a:t>a</a:t>
            </a:r>
            <a:r>
              <a:rPr sz="1451" spc="-9" dirty="0">
                <a:latin typeface="Calibri"/>
                <a:cs typeface="Calibri"/>
              </a:rPr>
              <a:t>rk</a:t>
            </a:r>
            <a:r>
              <a:rPr sz="1451" spc="-5" dirty="0">
                <a:latin typeface="Calibri"/>
                <a:cs typeface="Calibri"/>
              </a:rPr>
              <a:t>.</a:t>
            </a:r>
            <a:r>
              <a:rPr sz="1451" spc="14" dirty="0">
                <a:latin typeface="Calibri"/>
                <a:cs typeface="Calibri"/>
              </a:rPr>
              <a:t> </a:t>
            </a:r>
            <a:r>
              <a:rPr sz="1451" spc="-5" dirty="0">
                <a:latin typeface="Calibri"/>
                <a:cs typeface="Calibri"/>
              </a:rPr>
              <a:t>A</a:t>
            </a:r>
            <a:r>
              <a:rPr sz="1451" spc="-9" dirty="0">
                <a:latin typeface="Calibri"/>
                <a:cs typeface="Calibri"/>
              </a:rPr>
              <a:t>c</a:t>
            </a:r>
            <a:r>
              <a:rPr sz="1451" spc="-23" dirty="0">
                <a:latin typeface="Calibri"/>
                <a:cs typeface="Calibri"/>
              </a:rPr>
              <a:t>t</a:t>
            </a:r>
            <a:r>
              <a:rPr sz="1451" spc="-5" dirty="0">
                <a:latin typeface="Calibri"/>
                <a:cs typeface="Calibri"/>
              </a:rPr>
              <a:t>a</a:t>
            </a:r>
            <a:r>
              <a:rPr sz="1451" dirty="0">
                <a:latin typeface="Calibri"/>
                <a:cs typeface="Calibri"/>
              </a:rPr>
              <a:t> </a:t>
            </a:r>
            <a:r>
              <a:rPr sz="1451" spc="-5" dirty="0">
                <a:latin typeface="Calibri"/>
                <a:cs typeface="Calibri"/>
              </a:rPr>
              <a:t>Ana</a:t>
            </a:r>
            <a:r>
              <a:rPr sz="1451" spc="-9" dirty="0">
                <a:latin typeface="Calibri"/>
                <a:cs typeface="Calibri"/>
              </a:rPr>
              <a:t>e</a:t>
            </a:r>
            <a:r>
              <a:rPr sz="1451" spc="-18" dirty="0">
                <a:latin typeface="Calibri"/>
                <a:cs typeface="Calibri"/>
              </a:rPr>
              <a:t>s</a:t>
            </a:r>
            <a:r>
              <a:rPr sz="1451" spc="-5" dirty="0">
                <a:latin typeface="Calibri"/>
                <a:cs typeface="Calibri"/>
              </a:rPr>
              <a:t>th</a:t>
            </a:r>
            <a:r>
              <a:rPr sz="1451" spc="-9" dirty="0">
                <a:latin typeface="Calibri"/>
                <a:cs typeface="Calibri"/>
              </a:rPr>
              <a:t>e</a:t>
            </a:r>
            <a:r>
              <a:rPr sz="1451" spc="-5" dirty="0">
                <a:latin typeface="Calibri"/>
                <a:cs typeface="Calibri"/>
              </a:rPr>
              <a:t>si</a:t>
            </a:r>
            <a:r>
              <a:rPr sz="1451" spc="-9" dirty="0">
                <a:latin typeface="Calibri"/>
                <a:cs typeface="Calibri"/>
              </a:rPr>
              <a:t>o</a:t>
            </a:r>
            <a:r>
              <a:rPr sz="1451" spc="5" dirty="0">
                <a:latin typeface="Calibri"/>
                <a:cs typeface="Calibri"/>
              </a:rPr>
              <a:t>l</a:t>
            </a:r>
            <a:r>
              <a:rPr sz="1451" spc="-5" dirty="0">
                <a:latin typeface="Calibri"/>
                <a:cs typeface="Calibri"/>
              </a:rPr>
              <a:t>.</a:t>
            </a:r>
            <a:r>
              <a:rPr sz="1451" spc="-9" dirty="0">
                <a:latin typeface="Calibri"/>
                <a:cs typeface="Calibri"/>
              </a:rPr>
              <a:t> </a:t>
            </a:r>
            <a:r>
              <a:rPr sz="1451" spc="-5" dirty="0">
                <a:latin typeface="Calibri"/>
                <a:cs typeface="Calibri"/>
              </a:rPr>
              <a:t>S</a:t>
            </a:r>
            <a:r>
              <a:rPr sz="1451" spc="-18" dirty="0">
                <a:latin typeface="Calibri"/>
                <a:cs typeface="Calibri"/>
              </a:rPr>
              <a:t>c</a:t>
            </a:r>
            <a:r>
              <a:rPr sz="1451" spc="-5" dirty="0">
                <a:latin typeface="Calibri"/>
                <a:cs typeface="Calibri"/>
              </a:rPr>
              <a:t>and </a:t>
            </a:r>
            <a:r>
              <a:rPr sz="1451" spc="-9" dirty="0">
                <a:latin typeface="Calibri"/>
                <a:cs typeface="Calibri"/>
              </a:rPr>
              <a:t>2010</a:t>
            </a:r>
            <a:r>
              <a:rPr sz="1451" spc="-5" dirty="0">
                <a:latin typeface="Calibri"/>
                <a:cs typeface="Calibri"/>
              </a:rPr>
              <a:t>;</a:t>
            </a:r>
            <a:r>
              <a:rPr sz="1451" spc="-9" dirty="0">
                <a:latin typeface="Calibri"/>
                <a:cs typeface="Calibri"/>
              </a:rPr>
              <a:t>54</a:t>
            </a:r>
            <a:r>
              <a:rPr sz="1451" spc="-5" dirty="0">
                <a:latin typeface="Calibri"/>
                <a:cs typeface="Calibri"/>
              </a:rPr>
              <a:t>:</a:t>
            </a:r>
            <a:r>
              <a:rPr sz="1451" spc="-9" dirty="0">
                <a:latin typeface="Calibri"/>
                <a:cs typeface="Calibri"/>
              </a:rPr>
              <a:t>1</a:t>
            </a:r>
            <a:r>
              <a:rPr sz="1451" dirty="0">
                <a:latin typeface="Calibri"/>
                <a:cs typeface="Calibri"/>
              </a:rPr>
              <a:t>03</a:t>
            </a:r>
            <a:r>
              <a:rPr sz="1451" spc="5" dirty="0">
                <a:latin typeface="Calibri"/>
                <a:cs typeface="Calibri"/>
              </a:rPr>
              <a:t>9</a:t>
            </a:r>
            <a:r>
              <a:rPr sz="1451" spc="-5" dirty="0">
                <a:latin typeface="Calibri"/>
                <a:cs typeface="Calibri"/>
              </a:rPr>
              <a:t>-</a:t>
            </a:r>
            <a:r>
              <a:rPr sz="1451" dirty="0">
                <a:latin typeface="Calibri"/>
                <a:cs typeface="Calibri"/>
              </a:rPr>
              <a:t>1</a:t>
            </a:r>
            <a:r>
              <a:rPr sz="1451" spc="-9" dirty="0">
                <a:latin typeface="Calibri"/>
                <a:cs typeface="Calibri"/>
              </a:rPr>
              <a:t>0</a:t>
            </a:r>
            <a:r>
              <a:rPr sz="1451" dirty="0">
                <a:latin typeface="Calibri"/>
                <a:cs typeface="Calibri"/>
              </a:rPr>
              <a:t>4</a:t>
            </a:r>
            <a:r>
              <a:rPr sz="1451" spc="-9" dirty="0">
                <a:latin typeface="Calibri"/>
                <a:cs typeface="Calibri"/>
              </a:rPr>
              <a:t>9</a:t>
            </a:r>
            <a:r>
              <a:rPr sz="1451" spc="-5" dirty="0">
                <a:latin typeface="Calibri"/>
                <a:cs typeface="Calibri"/>
              </a:rPr>
              <a:t>.</a:t>
            </a:r>
            <a:endParaRPr sz="145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774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43000" y="0"/>
            <a:ext cx="10515600" cy="1008185"/>
          </a:xfrm>
        </p:spPr>
        <p:txBody>
          <a:bodyPr/>
          <a:lstStyle/>
          <a:p>
            <a:r>
              <a:rPr lang="tr-TR" dirty="0" smtClean="0"/>
              <a:t>                              </a:t>
            </a:r>
            <a:r>
              <a:rPr lang="tr-TR" dirty="0" err="1" smtClean="0"/>
              <a:t>Hipotermi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5725" y="867509"/>
            <a:ext cx="10515600" cy="599049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tr-TR" sz="9600" b="1" dirty="0" smtClean="0"/>
              <a:t>Santral vücut ısısı</a:t>
            </a:r>
            <a:r>
              <a:rPr lang="tr-TR" sz="9600" dirty="0" smtClean="0"/>
              <a:t>; </a:t>
            </a:r>
            <a:r>
              <a:rPr lang="tr-TR" sz="9600" b="1" dirty="0" smtClean="0"/>
              <a:t>32.8°C </a:t>
            </a:r>
            <a:r>
              <a:rPr lang="tr-TR" sz="9600" b="1" dirty="0" err="1" smtClean="0"/>
              <a:t>nin</a:t>
            </a:r>
            <a:r>
              <a:rPr lang="tr-TR" sz="9600" b="1" dirty="0" smtClean="0"/>
              <a:t> altında olan masif kanamalı hastalarda</a:t>
            </a:r>
            <a:r>
              <a:rPr lang="tr-TR" sz="9600" dirty="0" smtClean="0"/>
              <a:t>, diğer </a:t>
            </a:r>
            <a:r>
              <a:rPr lang="tr-TR" sz="9600" dirty="0" err="1" smtClean="0"/>
              <a:t>komorbiditeler</a:t>
            </a:r>
            <a:r>
              <a:rPr lang="tr-TR" sz="9600" dirty="0" smtClean="0"/>
              <a:t> kontrol edilse bile,  </a:t>
            </a:r>
            <a:r>
              <a:rPr lang="tr-TR" sz="9600" dirty="0" err="1" smtClean="0"/>
              <a:t>mortalite</a:t>
            </a:r>
            <a:r>
              <a:rPr lang="tr-TR" sz="9600" dirty="0" smtClean="0"/>
              <a:t> % 100 dür.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tr-TR" sz="9600" b="1" dirty="0"/>
              <a:t>M</a:t>
            </a:r>
            <a:r>
              <a:rPr lang="tr-TR" sz="9600" b="1" dirty="0" smtClean="0"/>
              <a:t>asif kanamalı  hastaların </a:t>
            </a:r>
            <a:r>
              <a:rPr lang="tr-TR" sz="9600" b="1" dirty="0" err="1" smtClean="0"/>
              <a:t>laparatomisinde</a:t>
            </a:r>
            <a:r>
              <a:rPr lang="tr-TR" sz="9600" dirty="0" smtClean="0"/>
              <a:t>;  </a:t>
            </a:r>
            <a:r>
              <a:rPr lang="tr-TR" sz="9600" dirty="0" err="1" smtClean="0"/>
              <a:t>lapataratomi</a:t>
            </a:r>
            <a:r>
              <a:rPr lang="tr-TR" sz="9600" dirty="0" smtClean="0"/>
              <a:t> sırasında, saat başına </a:t>
            </a:r>
            <a:r>
              <a:rPr lang="tr-TR" sz="9600" dirty="0"/>
              <a:t>ısı kaybı </a:t>
            </a:r>
            <a:r>
              <a:rPr lang="tr-TR" sz="9600" dirty="0" smtClean="0"/>
              <a:t>4.6°C </a:t>
            </a:r>
            <a:r>
              <a:rPr lang="tr-TR" sz="9600" dirty="0" err="1" smtClean="0"/>
              <a:t>dir</a:t>
            </a:r>
            <a:r>
              <a:rPr lang="tr-TR" sz="9600" dirty="0" smtClean="0"/>
              <a:t>. ( </a:t>
            </a:r>
            <a:r>
              <a:rPr lang="tr-TR" sz="9600" b="1" dirty="0" smtClean="0"/>
              <a:t>ısıtılmış sıvılar  kullanılmıyor ise</a:t>
            </a:r>
            <a:r>
              <a:rPr lang="tr-TR" sz="9600" dirty="0" smtClean="0"/>
              <a:t>)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tr-TR" sz="9600" dirty="0" smtClean="0"/>
              <a:t> </a:t>
            </a:r>
            <a:r>
              <a:rPr lang="tr-TR" sz="9600" dirty="0" err="1" smtClean="0"/>
              <a:t>hipoterminin</a:t>
            </a:r>
            <a:r>
              <a:rPr lang="tr-TR" sz="9600" dirty="0" smtClean="0"/>
              <a:t> </a:t>
            </a:r>
            <a:r>
              <a:rPr lang="tr-TR" sz="9600" b="1" dirty="0" err="1" smtClean="0"/>
              <a:t>irreversibl</a:t>
            </a:r>
            <a:r>
              <a:rPr lang="tr-TR" sz="9600" b="1" dirty="0" smtClean="0"/>
              <a:t> etkileri 60-90 </a:t>
            </a:r>
            <a:r>
              <a:rPr lang="tr-TR" sz="9600" dirty="0" smtClean="0"/>
              <a:t>dakikada  gelişir.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tr-TR" sz="9600" b="1" dirty="0" err="1" smtClean="0"/>
              <a:t>Hipoterminin</a:t>
            </a:r>
            <a:r>
              <a:rPr lang="tr-TR" sz="9600" b="1" dirty="0" smtClean="0"/>
              <a:t> etkileri </a:t>
            </a:r>
            <a:r>
              <a:rPr lang="tr-TR" sz="9600" dirty="0" smtClean="0"/>
              <a:t>;  </a:t>
            </a:r>
            <a:r>
              <a:rPr lang="tr-TR" sz="9600" b="1" dirty="0" smtClean="0"/>
              <a:t>yeniden ısı restorasyonu dışında düzeltilemez, </a:t>
            </a:r>
            <a:r>
              <a:rPr lang="tr-TR" sz="9600" dirty="0" smtClean="0"/>
              <a:t>ısıtıcılı battaniyeler üzerinde transfer ve operasyon,  sıcak batın lavajları ve ısıtılmış IV sıvılar ile  sağlanmalıdır</a:t>
            </a:r>
            <a:r>
              <a:rPr lang="tr-TR" sz="9600" b="1" dirty="0" smtClean="0"/>
              <a:t>. (hızlıca)</a:t>
            </a:r>
          </a:p>
          <a:p>
            <a:pPr>
              <a:lnSpc>
                <a:spcPct val="170000"/>
              </a:lnSpc>
            </a:pPr>
            <a:endParaRPr lang="tr-TR" sz="5100" dirty="0"/>
          </a:p>
          <a:p>
            <a:endParaRPr lang="tr-TR" sz="5100" dirty="0" smtClean="0"/>
          </a:p>
          <a:p>
            <a:pPr marL="0" indent="0">
              <a:buNone/>
            </a:pPr>
            <a:r>
              <a:rPr lang="tr-TR" sz="25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tr-TR" sz="3200" dirty="0" err="1" smtClean="0"/>
              <a:t>Jurkovich</a:t>
            </a:r>
            <a:r>
              <a:rPr lang="tr-TR" sz="3200" dirty="0" smtClean="0"/>
              <a:t> </a:t>
            </a:r>
            <a:r>
              <a:rPr lang="tr-TR" sz="3200" dirty="0"/>
              <a:t>GJ, </a:t>
            </a:r>
            <a:r>
              <a:rPr lang="tr-TR" sz="3200" dirty="0" smtClean="0"/>
              <a:t>J </a:t>
            </a:r>
            <a:r>
              <a:rPr lang="tr-TR" sz="3200" dirty="0" err="1"/>
              <a:t>Trauma</a:t>
            </a:r>
            <a:r>
              <a:rPr lang="tr-TR" sz="3200" dirty="0"/>
              <a:t>. 1987;27: 1019 –1024</a:t>
            </a:r>
            <a:r>
              <a:rPr lang="tr-TR" sz="3200" dirty="0" smtClean="0"/>
              <a:t>.</a:t>
            </a:r>
          </a:p>
          <a:p>
            <a:pPr marL="0" indent="0">
              <a:buNone/>
            </a:pPr>
            <a:r>
              <a:rPr lang="tr-TR" sz="32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tr-TR" sz="3200" dirty="0" err="1"/>
              <a:t>Burch</a:t>
            </a:r>
            <a:r>
              <a:rPr lang="tr-TR" sz="3200" dirty="0"/>
              <a:t> JM, </a:t>
            </a:r>
            <a:r>
              <a:rPr lang="tr-TR" sz="3200" dirty="0" err="1" smtClean="0"/>
              <a:t>j.Surg</a:t>
            </a:r>
            <a:r>
              <a:rPr lang="tr-TR" sz="3200" dirty="0" smtClean="0"/>
              <a:t> </a:t>
            </a:r>
            <a:r>
              <a:rPr lang="tr-TR" sz="3200" dirty="0" err="1"/>
              <a:t>Clin</a:t>
            </a:r>
            <a:r>
              <a:rPr lang="tr-TR" sz="3200" dirty="0"/>
              <a:t> North </a:t>
            </a:r>
            <a:r>
              <a:rPr lang="tr-TR" sz="3200" dirty="0" err="1"/>
              <a:t>Am</a:t>
            </a:r>
            <a:r>
              <a:rPr lang="tr-TR" sz="3200" dirty="0"/>
              <a:t>. 1997;77:779 –782.</a:t>
            </a:r>
            <a:endParaRPr lang="tr-TR" sz="3200" dirty="0" smtClean="0"/>
          </a:p>
          <a:p>
            <a:endParaRPr lang="tr-TR" sz="1700" dirty="0"/>
          </a:p>
        </p:txBody>
      </p:sp>
    </p:spTree>
    <p:extLst>
      <p:ext uri="{BB962C8B-B14F-4D97-AF65-F5344CB8AC3E}">
        <p14:creationId xmlns:p14="http://schemas.microsoft.com/office/powerpoint/2010/main" val="201096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                 </a:t>
            </a:r>
            <a:r>
              <a:rPr lang="tr-TR" dirty="0" err="1" smtClean="0"/>
              <a:t>Asidozis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838200" y="1441938"/>
            <a:ext cx="10515600" cy="5181599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3400" b="1" dirty="0" err="1"/>
              <a:t>Laktat</a:t>
            </a:r>
            <a:r>
              <a:rPr lang="tr-TR" sz="3400" dirty="0"/>
              <a:t> </a:t>
            </a:r>
            <a:r>
              <a:rPr lang="tr-TR" sz="3400" dirty="0" smtClean="0"/>
              <a:t>; anaerobik </a:t>
            </a:r>
            <a:r>
              <a:rPr lang="tr-TR" sz="3400" dirty="0"/>
              <a:t>metabolizmanın bir yan </a:t>
            </a:r>
            <a:r>
              <a:rPr lang="tr-TR" sz="3400" dirty="0" smtClean="0"/>
              <a:t>ürünüdür </a:t>
            </a:r>
          </a:p>
          <a:p>
            <a:endParaRPr lang="tr-TR" sz="34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3400" dirty="0"/>
              <a:t>D</a:t>
            </a:r>
            <a:r>
              <a:rPr lang="tr-TR" sz="3400" dirty="0" smtClean="0"/>
              <a:t>oku </a:t>
            </a:r>
            <a:r>
              <a:rPr lang="tr-TR" sz="3400" dirty="0" err="1" smtClean="0"/>
              <a:t>iskemisi</a:t>
            </a:r>
            <a:r>
              <a:rPr lang="tr-TR" sz="3400" dirty="0" smtClean="0"/>
              <a:t> için  </a:t>
            </a:r>
            <a:r>
              <a:rPr lang="tr-TR" sz="3400" dirty="0"/>
              <a:t>spesifik bir </a:t>
            </a:r>
            <a:r>
              <a:rPr lang="tr-TR" sz="3400" dirty="0" smtClean="0"/>
              <a:t>belirteçtir.</a:t>
            </a:r>
          </a:p>
          <a:p>
            <a:endParaRPr lang="tr-TR" sz="34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3400" dirty="0"/>
              <a:t>3 saatlik bir yarı ömre sahiptir. </a:t>
            </a:r>
            <a:endParaRPr lang="tr-TR" sz="3400" dirty="0" smtClean="0"/>
          </a:p>
          <a:p>
            <a:pPr>
              <a:buFont typeface="Wingdings" panose="05000000000000000000" pitchFamily="2" charset="2"/>
              <a:buChar char="Ø"/>
            </a:pPr>
            <a:endParaRPr lang="tr-TR" sz="34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3400" b="1" dirty="0" err="1" smtClean="0"/>
              <a:t>Laktat</a:t>
            </a:r>
            <a:r>
              <a:rPr lang="tr-TR" sz="3400" b="1" dirty="0" smtClean="0"/>
              <a:t> düzeyi;  </a:t>
            </a:r>
            <a:r>
              <a:rPr lang="tr-TR" sz="3400" b="1" dirty="0" err="1" smtClean="0"/>
              <a:t>hipovolemik</a:t>
            </a:r>
            <a:r>
              <a:rPr lang="tr-TR" sz="3400" b="1" dirty="0" smtClean="0"/>
              <a:t> şok ve ölümü </a:t>
            </a:r>
            <a:r>
              <a:rPr lang="tr-TR" sz="3400" dirty="0" smtClean="0"/>
              <a:t>öngörmede    </a:t>
            </a:r>
          </a:p>
          <a:p>
            <a:pPr marL="0" indent="0">
              <a:buNone/>
            </a:pPr>
            <a:endParaRPr lang="tr-TR" sz="3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3400" dirty="0" smtClean="0"/>
              <a:t> </a:t>
            </a:r>
            <a:r>
              <a:rPr lang="tr-TR" sz="3400" dirty="0" err="1" smtClean="0"/>
              <a:t>resüstasyonun</a:t>
            </a:r>
            <a:r>
              <a:rPr lang="tr-TR" sz="3400" dirty="0" smtClean="0"/>
              <a:t> başarısını izleme ve sonucunu ön görmede  en iyi belirteçtir </a:t>
            </a:r>
            <a:endParaRPr lang="tr-TR" sz="3400" dirty="0"/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r>
              <a:rPr lang="tr-TR" sz="14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David </a:t>
            </a:r>
            <a:r>
              <a:rPr lang="tr-TR" sz="1400" dirty="0" err="1"/>
              <a:t>Abramson</a:t>
            </a:r>
            <a:r>
              <a:rPr lang="tr-TR" sz="1400" dirty="0"/>
              <a:t>, THE JOURNAL OF </a:t>
            </a:r>
            <a:r>
              <a:rPr lang="tr-TR" sz="1400" dirty="0" smtClean="0"/>
              <a:t>TRAUMA 1993</a:t>
            </a:r>
            <a:endParaRPr lang="tr-TR" sz="1400" dirty="0"/>
          </a:p>
          <a:p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7210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861646"/>
          </a:xfrm>
        </p:spPr>
        <p:txBody>
          <a:bodyPr/>
          <a:lstStyle/>
          <a:p>
            <a:r>
              <a:rPr lang="tr-TR" dirty="0" err="1" smtClean="0"/>
              <a:t>Asidozis</a:t>
            </a:r>
            <a:endParaRPr lang="tr-TR" dirty="0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20431" y="1136286"/>
            <a:ext cx="5781971" cy="3903260"/>
          </a:xfrm>
          <a:prstGeom prst="rect">
            <a:avLst/>
          </a:prstGeom>
        </p:spPr>
      </p:pic>
      <p:pic>
        <p:nvPicPr>
          <p:cNvPr id="9" name="İçerik Yer Tutucusu 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-152049" y="936993"/>
            <a:ext cx="7177988" cy="5440360"/>
          </a:xfrm>
          <a:prstGeom prst="rect">
            <a:avLst/>
          </a:prstGeom>
        </p:spPr>
      </p:pic>
      <p:sp>
        <p:nvSpPr>
          <p:cNvPr id="2" name="Yuvarlatılmış Dikdörtgen 1"/>
          <p:cNvSpPr/>
          <p:nvPr/>
        </p:nvSpPr>
        <p:spPr>
          <a:xfrm>
            <a:off x="6896985" y="4507521"/>
            <a:ext cx="5295015" cy="20691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 smtClean="0">
                <a:solidFill>
                  <a:schemeClr val="tx1"/>
                </a:solidFill>
              </a:rPr>
              <a:t>Laktat</a:t>
            </a:r>
            <a:r>
              <a:rPr lang="tr-TR" dirty="0" smtClean="0">
                <a:solidFill>
                  <a:schemeClr val="tx1"/>
                </a:solidFill>
              </a:rPr>
              <a:t>  </a:t>
            </a:r>
          </a:p>
          <a:p>
            <a:pPr algn="ctr"/>
            <a:r>
              <a:rPr lang="tr-TR" sz="2400" b="1" dirty="0" smtClean="0">
                <a:solidFill>
                  <a:schemeClr val="tx1"/>
                </a:solidFill>
              </a:rPr>
              <a:t>2mmol/L üzeri değerler anormaldir</a:t>
            </a:r>
          </a:p>
          <a:p>
            <a:pPr algn="ctr"/>
            <a:r>
              <a:rPr lang="tr-TR" sz="2400" b="1" dirty="0" err="1" smtClean="0">
                <a:solidFill>
                  <a:schemeClr val="tx1"/>
                </a:solidFill>
              </a:rPr>
              <a:t>Laktat</a:t>
            </a:r>
            <a:r>
              <a:rPr lang="tr-TR" sz="2400" b="1" dirty="0" smtClean="0">
                <a:solidFill>
                  <a:schemeClr val="tx1"/>
                </a:solidFill>
              </a:rPr>
              <a:t> </a:t>
            </a:r>
            <a:r>
              <a:rPr lang="tr-TR" sz="2400" b="1" dirty="0" err="1" smtClean="0">
                <a:solidFill>
                  <a:schemeClr val="tx1"/>
                </a:solidFill>
              </a:rPr>
              <a:t>normalizasyon</a:t>
            </a:r>
            <a:r>
              <a:rPr lang="tr-TR" sz="2400" b="1" dirty="0" smtClean="0">
                <a:solidFill>
                  <a:schemeClr val="tx1"/>
                </a:solidFill>
              </a:rPr>
              <a:t> süresi 48 saatin üzerinde ise</a:t>
            </a:r>
          </a:p>
          <a:p>
            <a:pPr algn="ctr"/>
            <a:r>
              <a:rPr lang="tr-TR" sz="2400" b="1" dirty="0" smtClean="0">
                <a:solidFill>
                  <a:schemeClr val="tx1"/>
                </a:solidFill>
              </a:rPr>
              <a:t> sağ kalım %13 tür</a:t>
            </a:r>
            <a:endParaRPr lang="tr-T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56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2352"/>
          </a:xfrm>
        </p:spPr>
        <p:txBody>
          <a:bodyPr/>
          <a:lstStyle/>
          <a:p>
            <a:r>
              <a:rPr lang="tr-TR" dirty="0" smtClean="0"/>
              <a:t>                                 </a:t>
            </a:r>
            <a:r>
              <a:rPr lang="tr-TR" dirty="0" err="1" smtClean="0"/>
              <a:t>Asidozis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00553"/>
            <a:ext cx="10515600" cy="504092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2400" dirty="0" err="1" smtClean="0"/>
              <a:t>Hemorajik</a:t>
            </a:r>
            <a:r>
              <a:rPr lang="tr-TR" sz="2400" dirty="0" smtClean="0"/>
              <a:t> şok </a:t>
            </a:r>
            <a:r>
              <a:rPr lang="tr-TR" sz="2400" dirty="0" err="1" smtClean="0"/>
              <a:t>resüstasyonunda</a:t>
            </a:r>
            <a:r>
              <a:rPr lang="tr-TR" sz="2400" dirty="0" smtClean="0"/>
              <a:t>,   </a:t>
            </a:r>
            <a:r>
              <a:rPr lang="tr-TR" sz="2400" b="1" dirty="0" err="1" smtClean="0"/>
              <a:t>laktat</a:t>
            </a:r>
            <a:r>
              <a:rPr lang="tr-TR" sz="2400" b="1" dirty="0" smtClean="0"/>
              <a:t> seviyesi 4.4 </a:t>
            </a:r>
            <a:r>
              <a:rPr lang="tr-TR" sz="2400" dirty="0" err="1" smtClean="0"/>
              <a:t>mmol</a:t>
            </a:r>
            <a:r>
              <a:rPr lang="tr-TR" sz="2400" dirty="0" smtClean="0"/>
              <a:t>/l  üzerinde  olan ve 48 saatte normale dönmeyen hastalarda,   </a:t>
            </a:r>
            <a:r>
              <a:rPr lang="tr-TR" sz="2400" dirty="0" err="1" smtClean="0"/>
              <a:t>mortalite</a:t>
            </a:r>
            <a:r>
              <a:rPr lang="tr-TR" sz="2400" dirty="0" smtClean="0"/>
              <a:t> % 86 </a:t>
            </a:r>
            <a:r>
              <a:rPr lang="tr-TR" sz="2400" dirty="0" err="1" smtClean="0"/>
              <a:t>dır</a:t>
            </a:r>
            <a:r>
              <a:rPr lang="tr-TR" sz="2400" dirty="0" smtClean="0"/>
              <a:t>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2400" dirty="0" smtClean="0"/>
              <a:t>PH 7.2  de ,  </a:t>
            </a:r>
            <a:r>
              <a:rPr lang="tr-TR" sz="2400" dirty="0" err="1" smtClean="0"/>
              <a:t>kardiak</a:t>
            </a:r>
            <a:r>
              <a:rPr lang="tr-TR" sz="2400" dirty="0" smtClean="0"/>
              <a:t> </a:t>
            </a:r>
            <a:r>
              <a:rPr lang="tr-TR" sz="2400" dirty="0" err="1" smtClean="0"/>
              <a:t>kontraktilite</a:t>
            </a:r>
            <a:r>
              <a:rPr lang="tr-TR" sz="2400" dirty="0" smtClean="0"/>
              <a:t> azalır , hipotansiyon  ve  </a:t>
            </a:r>
            <a:r>
              <a:rPr lang="tr-TR" sz="2400" dirty="0" err="1" smtClean="0"/>
              <a:t>bradikardi</a:t>
            </a:r>
            <a:r>
              <a:rPr lang="tr-TR" sz="2400" dirty="0" smtClean="0"/>
              <a:t> gelişir.   Karaciğer </a:t>
            </a:r>
            <a:r>
              <a:rPr lang="tr-TR" sz="2400" dirty="0"/>
              <a:t>ve </a:t>
            </a:r>
            <a:r>
              <a:rPr lang="tr-TR" sz="2400" dirty="0" smtClean="0"/>
              <a:t>böbrek  </a:t>
            </a:r>
            <a:r>
              <a:rPr lang="tr-TR" sz="2400" dirty="0"/>
              <a:t>kan </a:t>
            </a:r>
            <a:r>
              <a:rPr lang="tr-TR" sz="2400" dirty="0" smtClean="0"/>
              <a:t>akımı daha da azalır </a:t>
            </a:r>
            <a:endParaRPr lang="tr-TR" sz="2400" b="1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2400" dirty="0" smtClean="0"/>
              <a:t>PH 7.0 da , faktör </a:t>
            </a:r>
            <a:r>
              <a:rPr lang="tr-TR" sz="2400" b="1" dirty="0" smtClean="0"/>
              <a:t>VII A </a:t>
            </a:r>
            <a:r>
              <a:rPr lang="tr-TR" sz="2400" dirty="0" smtClean="0"/>
              <a:t>aktivitesi,  % 90 azalır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2400" dirty="0" smtClean="0"/>
              <a:t>PH 7.1 de hastaların yarısında,  </a:t>
            </a:r>
            <a:r>
              <a:rPr lang="tr-TR" sz="2400" b="1" dirty="0" smtClean="0"/>
              <a:t>APTT ve PT 2 kat </a:t>
            </a:r>
            <a:r>
              <a:rPr lang="tr-TR" sz="2400" dirty="0" smtClean="0"/>
              <a:t>uzamıştır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2400" dirty="0" err="1" smtClean="0"/>
              <a:t>Asidoz</a:t>
            </a:r>
            <a:r>
              <a:rPr lang="tr-TR" sz="2400" dirty="0" smtClean="0"/>
              <a:t>,  </a:t>
            </a:r>
            <a:r>
              <a:rPr lang="tr-TR" sz="2400" b="1" dirty="0" err="1" smtClean="0"/>
              <a:t>trombin</a:t>
            </a:r>
            <a:r>
              <a:rPr lang="tr-TR" sz="2400" dirty="0" smtClean="0"/>
              <a:t> oluşumunu bloke ederek kanamayı arttırır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400" dirty="0" smtClean="0"/>
          </a:p>
          <a:p>
            <a:pPr marL="0" indent="0">
              <a:buNone/>
            </a:pPr>
            <a:r>
              <a:rPr lang="tr-TR" sz="1200" dirty="0" smtClean="0"/>
              <a:t>                                                                                                                                                                                             </a:t>
            </a:r>
            <a:r>
              <a:rPr lang="tr-TR" sz="1200" dirty="0" err="1" smtClean="0"/>
              <a:t>Juan</a:t>
            </a:r>
            <a:r>
              <a:rPr lang="tr-TR" sz="1200" dirty="0" smtClean="0"/>
              <a:t> </a:t>
            </a:r>
            <a:r>
              <a:rPr lang="tr-TR" sz="1200" dirty="0"/>
              <a:t>C. </a:t>
            </a:r>
            <a:r>
              <a:rPr lang="tr-TR" sz="1200" dirty="0" err="1"/>
              <a:t>Duchesne</a:t>
            </a:r>
            <a:r>
              <a:rPr lang="tr-TR" sz="1200" dirty="0" smtClean="0"/>
              <a:t>,</a:t>
            </a:r>
            <a:r>
              <a:rPr lang="en-US" sz="1200" dirty="0"/>
              <a:t> The Journal of </a:t>
            </a:r>
            <a:r>
              <a:rPr lang="en-US" sz="1200" dirty="0" smtClean="0"/>
              <a:t>TRAUMA</a:t>
            </a:r>
            <a:r>
              <a:rPr lang="tr-TR" sz="1200" dirty="0"/>
              <a:t>.</a:t>
            </a:r>
            <a:r>
              <a:rPr lang="en-US" sz="1200" dirty="0" smtClean="0"/>
              <a:t> </a:t>
            </a:r>
            <a:r>
              <a:rPr lang="en-US" sz="1200" dirty="0"/>
              <a:t>2010</a:t>
            </a:r>
            <a:endParaRPr lang="tr-TR" sz="1200" dirty="0"/>
          </a:p>
          <a:p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65429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2352"/>
          </a:xfrm>
        </p:spPr>
        <p:txBody>
          <a:bodyPr/>
          <a:lstStyle/>
          <a:p>
            <a:r>
              <a:rPr lang="tr-TR" dirty="0" smtClean="0"/>
              <a:t>                      </a:t>
            </a:r>
            <a:r>
              <a:rPr lang="tr-TR" dirty="0" err="1" smtClean="0"/>
              <a:t>Asidozisin</a:t>
            </a:r>
            <a:r>
              <a:rPr lang="tr-TR" dirty="0" smtClean="0"/>
              <a:t> düzeltilmesi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838200" y="1336430"/>
            <a:ext cx="10515600" cy="52753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b="1" dirty="0" smtClean="0"/>
              <a:t>Kanamanın hızlı kontrol altına alınması </a:t>
            </a:r>
            <a:r>
              <a:rPr lang="tr-TR" dirty="0" smtClean="0"/>
              <a:t>ve  </a:t>
            </a:r>
            <a:r>
              <a:rPr lang="tr-TR" b="1" dirty="0" err="1" smtClean="0"/>
              <a:t>iskemik</a:t>
            </a:r>
            <a:r>
              <a:rPr lang="tr-TR" b="1" dirty="0" smtClean="0"/>
              <a:t> dokuların hızlı </a:t>
            </a:r>
            <a:r>
              <a:rPr lang="tr-TR" b="1" dirty="0" err="1" smtClean="0"/>
              <a:t>reperfüzyonu</a:t>
            </a:r>
            <a:r>
              <a:rPr lang="tr-TR" b="1" dirty="0" smtClean="0"/>
              <a:t> ile mümkündür . </a:t>
            </a:r>
            <a:r>
              <a:rPr lang="tr-TR" dirty="0" smtClean="0"/>
              <a:t> ( agresif </a:t>
            </a:r>
            <a:r>
              <a:rPr lang="tr-TR" dirty="0" err="1" smtClean="0"/>
              <a:t>replasman</a:t>
            </a:r>
            <a:r>
              <a:rPr lang="tr-TR" dirty="0" smtClean="0"/>
              <a:t>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Dokulara oksijen sunumunun arttırılması</a:t>
            </a:r>
            <a:r>
              <a:rPr lang="tr-TR" dirty="0"/>
              <a:t> </a:t>
            </a:r>
            <a:r>
              <a:rPr lang="tr-TR" dirty="0" smtClean="0"/>
              <a:t>için, </a:t>
            </a:r>
            <a:r>
              <a:rPr lang="tr-TR" b="1" dirty="0" smtClean="0">
                <a:solidFill>
                  <a:srgbClr val="FF0000"/>
                </a:solidFill>
              </a:rPr>
              <a:t>oksijen verilmeli             </a:t>
            </a:r>
            <a:r>
              <a:rPr lang="tr-TR" dirty="0" smtClean="0">
                <a:solidFill>
                  <a:srgbClr val="FF0000"/>
                </a:solidFill>
              </a:rPr>
              <a:t>( 10-15 L/</a:t>
            </a:r>
            <a:r>
              <a:rPr lang="tr-TR" dirty="0" err="1" smtClean="0">
                <a:solidFill>
                  <a:srgbClr val="FF0000"/>
                </a:solidFill>
              </a:rPr>
              <a:t>dk</a:t>
            </a:r>
            <a:r>
              <a:rPr lang="tr-TR" dirty="0" smtClean="0">
                <a:solidFill>
                  <a:srgbClr val="FF0000"/>
                </a:solidFill>
              </a:rPr>
              <a:t>) </a:t>
            </a:r>
            <a:r>
              <a:rPr lang="tr-TR" dirty="0" smtClean="0"/>
              <a:t>ve  </a:t>
            </a:r>
            <a:r>
              <a:rPr lang="tr-TR" b="1" dirty="0" smtClean="0">
                <a:solidFill>
                  <a:srgbClr val="FF0000"/>
                </a:solidFill>
              </a:rPr>
              <a:t>eritrosit </a:t>
            </a:r>
            <a:r>
              <a:rPr lang="tr-TR" b="1" dirty="0" err="1" smtClean="0">
                <a:solidFill>
                  <a:srgbClr val="FF0000"/>
                </a:solidFill>
              </a:rPr>
              <a:t>replasmanı</a:t>
            </a:r>
            <a:r>
              <a:rPr lang="tr-TR" b="1" dirty="0" smtClean="0">
                <a:solidFill>
                  <a:srgbClr val="FF0000"/>
                </a:solidFill>
              </a:rPr>
              <a:t>  </a:t>
            </a:r>
            <a:r>
              <a:rPr lang="tr-TR" dirty="0" smtClean="0"/>
              <a:t>yapılmalıdır.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b="1" dirty="0" smtClean="0"/>
              <a:t>Sadece,   </a:t>
            </a:r>
            <a:r>
              <a:rPr lang="tr-TR" b="1" dirty="0" err="1" smtClean="0"/>
              <a:t>kristaloid</a:t>
            </a:r>
            <a:r>
              <a:rPr lang="tr-TR" b="1" dirty="0" smtClean="0"/>
              <a:t> ve </a:t>
            </a:r>
            <a:r>
              <a:rPr lang="tr-TR" b="1" dirty="0" err="1" smtClean="0"/>
              <a:t>kolloidler</a:t>
            </a:r>
            <a:r>
              <a:rPr lang="tr-TR" b="1" dirty="0" smtClean="0"/>
              <a:t>  ile </a:t>
            </a:r>
            <a:r>
              <a:rPr lang="tr-TR" b="1" dirty="0" err="1" smtClean="0"/>
              <a:t>replasman</a:t>
            </a:r>
            <a:r>
              <a:rPr lang="tr-TR" b="1" dirty="0" smtClean="0"/>
              <a:t>,   tansiyon artışı dışında  fayda sağlamaz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b="1" dirty="0" smtClean="0"/>
              <a:t>Tampon ajanlar</a:t>
            </a:r>
            <a:r>
              <a:rPr lang="tr-TR" dirty="0"/>
              <a:t>;</a:t>
            </a:r>
            <a:r>
              <a:rPr lang="tr-TR" dirty="0" smtClean="0"/>
              <a:t>   </a:t>
            </a:r>
            <a:r>
              <a:rPr lang="tr-TR" dirty="0" err="1" smtClean="0"/>
              <a:t>asidozun</a:t>
            </a:r>
            <a:r>
              <a:rPr lang="tr-TR" dirty="0" smtClean="0"/>
              <a:t>,  </a:t>
            </a:r>
            <a:r>
              <a:rPr lang="tr-TR" dirty="0" err="1" smtClean="0"/>
              <a:t>koagulasyon</a:t>
            </a:r>
            <a:r>
              <a:rPr lang="tr-TR" dirty="0" smtClean="0"/>
              <a:t> sistemine olan,  negatif etkilerine karşı geçici düzelme sağlar , tek başına kullanımının faydası ve yeri yoktur. (BİKARBONAT gibi.)</a:t>
            </a:r>
          </a:p>
          <a:p>
            <a:pPr marL="0" indent="0">
              <a:buNone/>
            </a:pPr>
            <a:r>
              <a:rPr lang="tr-TR" dirty="0" smtClean="0"/>
              <a:t>                                                                                 </a:t>
            </a:r>
            <a:r>
              <a:rPr lang="tr-TR" sz="1400" dirty="0" smtClean="0"/>
              <a:t>Michael </a:t>
            </a:r>
            <a:r>
              <a:rPr lang="tr-TR" sz="1400" dirty="0"/>
              <a:t>N</a:t>
            </a:r>
            <a:r>
              <a:rPr lang="tr-TR" sz="1400" dirty="0" smtClean="0"/>
              <a:t>.</a:t>
            </a:r>
            <a:r>
              <a:rPr lang="en-US" sz="1400" dirty="0"/>
              <a:t> </a:t>
            </a:r>
            <a:r>
              <a:rPr lang="en-US" sz="1400" dirty="0" err="1"/>
              <a:t>Emerg</a:t>
            </a:r>
            <a:r>
              <a:rPr lang="en-US" sz="1400" dirty="0"/>
              <a:t> Med </a:t>
            </a:r>
            <a:r>
              <a:rPr lang="en-US" sz="1400" dirty="0" err="1"/>
              <a:t>Clin</a:t>
            </a:r>
            <a:r>
              <a:rPr lang="en-US" sz="1400" dirty="0"/>
              <a:t> N Am 25 (2007</a:t>
            </a:r>
            <a:r>
              <a:rPr lang="en-US" sz="1400" dirty="0" smtClean="0"/>
              <a:t>)</a:t>
            </a:r>
            <a:endParaRPr lang="tr-TR" sz="1400" dirty="0" smtClean="0"/>
          </a:p>
          <a:p>
            <a:pPr marL="0" indent="0">
              <a:buNone/>
            </a:pPr>
            <a:r>
              <a:rPr lang="tr-TR" sz="1400" dirty="0" smtClean="0"/>
              <a:t>                                                                                                                                                                      RCOG </a:t>
            </a:r>
            <a:r>
              <a:rPr lang="tr-TR" sz="1400" dirty="0" err="1" smtClean="0"/>
              <a:t>Guidelines</a:t>
            </a:r>
            <a:r>
              <a:rPr lang="tr-TR" sz="1400" dirty="0" smtClean="0"/>
              <a:t> 2016</a:t>
            </a:r>
          </a:p>
          <a:p>
            <a:pPr marL="0" indent="0">
              <a:buNone/>
            </a:pPr>
            <a:endParaRPr lang="tr-TR" sz="1400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279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51692"/>
            <a:ext cx="10515600" cy="1374165"/>
          </a:xfrm>
        </p:spPr>
        <p:txBody>
          <a:bodyPr/>
          <a:lstStyle/>
          <a:p>
            <a:r>
              <a:rPr lang="tr-TR" dirty="0" smtClean="0"/>
              <a:t>                               </a:t>
            </a:r>
            <a:r>
              <a:rPr lang="tr-TR" dirty="0" err="1" smtClean="0"/>
              <a:t>Koagulopati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24709"/>
            <a:ext cx="10515600" cy="580292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endParaRPr lang="tr-TR" sz="32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sz="3400" dirty="0" err="1" smtClean="0"/>
              <a:t>Hemorajik</a:t>
            </a:r>
            <a:r>
              <a:rPr lang="tr-TR" sz="3400" dirty="0" smtClean="0"/>
              <a:t>  </a:t>
            </a:r>
            <a:r>
              <a:rPr lang="tr-TR" sz="3400" dirty="0" err="1" smtClean="0"/>
              <a:t>koagulopati</a:t>
            </a:r>
            <a:r>
              <a:rPr lang="tr-TR" sz="3400" dirty="0" smtClean="0"/>
              <a:t> gelişimindeki  mekanizmalar ,</a:t>
            </a:r>
            <a:r>
              <a:rPr lang="tr-TR" sz="3400" b="1" dirty="0" smtClean="0"/>
              <a:t> doku travması ,  şok (tüketim </a:t>
            </a:r>
            <a:r>
              <a:rPr lang="tr-TR" sz="3400" b="1" dirty="0" err="1" smtClean="0"/>
              <a:t>koagulopatisi</a:t>
            </a:r>
            <a:r>
              <a:rPr lang="tr-TR" sz="3400" b="1" dirty="0" smtClean="0"/>
              <a:t>) ,  </a:t>
            </a:r>
            <a:r>
              <a:rPr lang="tr-TR" sz="3400" b="1" dirty="0" err="1" smtClean="0"/>
              <a:t>dilüsyonel</a:t>
            </a:r>
            <a:r>
              <a:rPr lang="tr-TR" sz="3400" b="1" dirty="0" smtClean="0"/>
              <a:t> </a:t>
            </a:r>
            <a:r>
              <a:rPr lang="tr-TR" sz="3400" b="1" dirty="0" err="1"/>
              <a:t>koagülopati</a:t>
            </a:r>
            <a:r>
              <a:rPr lang="tr-TR" sz="3400" b="1" dirty="0" smtClean="0"/>
              <a:t>,   </a:t>
            </a:r>
            <a:r>
              <a:rPr lang="tr-TR" sz="3400" b="1" dirty="0" err="1" smtClean="0"/>
              <a:t>hipotermi</a:t>
            </a:r>
            <a:r>
              <a:rPr lang="tr-TR" sz="3400" b="1" dirty="0"/>
              <a:t>, </a:t>
            </a:r>
            <a:r>
              <a:rPr lang="tr-TR" sz="3400" b="1" dirty="0" smtClean="0"/>
              <a:t> asidemi </a:t>
            </a:r>
            <a:r>
              <a:rPr lang="tr-TR" sz="3400" b="1" dirty="0"/>
              <a:t>ve </a:t>
            </a:r>
            <a:r>
              <a:rPr lang="tr-TR" sz="3400" b="1" dirty="0" err="1" smtClean="0"/>
              <a:t>inflamasyondur</a:t>
            </a:r>
            <a:r>
              <a:rPr lang="tr-TR" sz="3400" b="1" dirty="0" smtClean="0"/>
              <a:t>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sz="3400" b="1" dirty="0" smtClean="0"/>
              <a:t>Tüketim </a:t>
            </a:r>
            <a:r>
              <a:rPr lang="tr-TR" sz="3400" b="1" dirty="0" err="1" smtClean="0"/>
              <a:t>koagulopatisinin</a:t>
            </a:r>
            <a:r>
              <a:rPr lang="tr-TR" sz="3400" b="1" dirty="0" smtClean="0"/>
              <a:t> nedeni </a:t>
            </a:r>
            <a:r>
              <a:rPr lang="tr-TR" sz="3400" dirty="0" smtClean="0"/>
              <a:t>,  </a:t>
            </a:r>
            <a:r>
              <a:rPr lang="tr-TR" sz="3400" dirty="0" err="1" smtClean="0"/>
              <a:t>trombosit</a:t>
            </a:r>
            <a:r>
              <a:rPr lang="tr-TR" sz="3400" dirty="0" smtClean="0"/>
              <a:t> </a:t>
            </a:r>
            <a:r>
              <a:rPr lang="tr-TR" sz="3400" dirty="0"/>
              <a:t>ve pıhtılaşma </a:t>
            </a:r>
            <a:r>
              <a:rPr lang="tr-TR" sz="3400" dirty="0" smtClean="0"/>
              <a:t>faktörlerinin tüketimi  ve  </a:t>
            </a:r>
            <a:r>
              <a:rPr lang="tr-TR" sz="3400" dirty="0" err="1" smtClean="0"/>
              <a:t>fibrinolizis</a:t>
            </a:r>
            <a:r>
              <a:rPr lang="tr-TR" sz="3400" dirty="0"/>
              <a:t> </a:t>
            </a:r>
            <a:r>
              <a:rPr lang="tr-TR" sz="3400" dirty="0" smtClean="0"/>
              <a:t>gelişimidir.   (  </a:t>
            </a:r>
            <a:r>
              <a:rPr lang="tr-TR" sz="3400" b="1" dirty="0" err="1" smtClean="0"/>
              <a:t>endotel</a:t>
            </a:r>
            <a:r>
              <a:rPr lang="tr-TR" sz="3400" b="1" dirty="0" smtClean="0"/>
              <a:t> hasarı- </a:t>
            </a:r>
            <a:r>
              <a:rPr lang="tr-TR" sz="3400" b="1" dirty="0" err="1" smtClean="0"/>
              <a:t>tPA</a:t>
            </a:r>
            <a:r>
              <a:rPr lang="tr-TR" sz="3400" b="1" dirty="0" smtClean="0"/>
              <a:t>  yolağı aktivasyonu</a:t>
            </a:r>
            <a:r>
              <a:rPr lang="tr-TR" sz="3400" dirty="0" smtClean="0"/>
              <a:t>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sz="3400" dirty="0" err="1" smtClean="0"/>
              <a:t>Kolloid</a:t>
            </a:r>
            <a:r>
              <a:rPr lang="tr-TR" sz="3400" dirty="0" smtClean="0"/>
              <a:t> solüsyonlar;  fibrinojenin fonksiyonunu bozar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sz="3400" b="1" dirty="0" smtClean="0"/>
              <a:t>5 </a:t>
            </a:r>
            <a:r>
              <a:rPr lang="tr-TR" sz="3400" b="1" dirty="0"/>
              <a:t>üniteden fazla </a:t>
            </a:r>
            <a:r>
              <a:rPr lang="tr-TR" sz="3400" b="1" dirty="0" smtClean="0"/>
              <a:t>RBC ve IV sıvılarla tek başına  yapılan </a:t>
            </a:r>
            <a:r>
              <a:rPr lang="tr-TR" sz="3400" b="1" dirty="0" err="1" smtClean="0"/>
              <a:t>replasman</a:t>
            </a:r>
            <a:r>
              <a:rPr lang="tr-TR" sz="3400" b="1" dirty="0" smtClean="0"/>
              <a:t> </a:t>
            </a:r>
            <a:r>
              <a:rPr lang="tr-TR" sz="3400" dirty="0" smtClean="0"/>
              <a:t>,   fibrinojen ve </a:t>
            </a:r>
            <a:r>
              <a:rPr lang="tr-TR" sz="3400" dirty="0" err="1" smtClean="0"/>
              <a:t>trombositlerde</a:t>
            </a:r>
            <a:r>
              <a:rPr lang="tr-TR" sz="3400" dirty="0" smtClean="0"/>
              <a:t>  </a:t>
            </a:r>
            <a:r>
              <a:rPr lang="tr-TR" sz="3400" dirty="0" err="1" smtClean="0"/>
              <a:t>dilüsyon</a:t>
            </a:r>
            <a:r>
              <a:rPr lang="tr-TR" sz="3400" dirty="0" smtClean="0"/>
              <a:t> ile   </a:t>
            </a:r>
            <a:r>
              <a:rPr lang="tr-TR" sz="3400" dirty="0" err="1" smtClean="0"/>
              <a:t>koagulopatiye</a:t>
            </a:r>
            <a:r>
              <a:rPr lang="tr-TR" sz="3400" dirty="0" smtClean="0"/>
              <a:t>   neden olur.   </a:t>
            </a:r>
            <a:r>
              <a:rPr lang="tr-TR" sz="3400" dirty="0" smtClean="0">
                <a:solidFill>
                  <a:srgbClr val="FF0000"/>
                </a:solidFill>
              </a:rPr>
              <a:t>Eş zamanlı plazma ve </a:t>
            </a:r>
            <a:r>
              <a:rPr lang="tr-TR" sz="3400" dirty="0" err="1" smtClean="0">
                <a:solidFill>
                  <a:srgbClr val="FF0000"/>
                </a:solidFill>
              </a:rPr>
              <a:t>trombosit</a:t>
            </a:r>
            <a:r>
              <a:rPr lang="tr-TR" sz="3400" dirty="0" smtClean="0">
                <a:solidFill>
                  <a:srgbClr val="FF0000"/>
                </a:solidFill>
              </a:rPr>
              <a:t> </a:t>
            </a:r>
            <a:r>
              <a:rPr lang="tr-TR" sz="3400" dirty="0" err="1" smtClean="0">
                <a:solidFill>
                  <a:srgbClr val="FF0000"/>
                </a:solidFill>
              </a:rPr>
              <a:t>replasmanı</a:t>
            </a:r>
            <a:r>
              <a:rPr lang="tr-TR" sz="3400" dirty="0">
                <a:solidFill>
                  <a:srgbClr val="FF0000"/>
                </a:solidFill>
              </a:rPr>
              <a:t> </a:t>
            </a:r>
            <a:r>
              <a:rPr lang="tr-TR" sz="3400" dirty="0" smtClean="0">
                <a:solidFill>
                  <a:srgbClr val="FF0000"/>
                </a:solidFill>
              </a:rPr>
              <a:t>ile önlenir.</a:t>
            </a:r>
          </a:p>
          <a:p>
            <a:endParaRPr lang="tr-TR" sz="2900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                                                                      </a:t>
            </a:r>
            <a:r>
              <a:rPr lang="tr-TR" sz="1900" dirty="0" smtClean="0"/>
              <a:t> </a:t>
            </a:r>
            <a:r>
              <a:rPr lang="tr-TR" sz="1900" dirty="0" err="1" smtClean="0"/>
              <a:t>Hirshberg</a:t>
            </a:r>
            <a:r>
              <a:rPr lang="tr-TR" sz="1900" dirty="0" smtClean="0"/>
              <a:t> A, J </a:t>
            </a:r>
            <a:r>
              <a:rPr lang="tr-TR" sz="1900" dirty="0" err="1" smtClean="0"/>
              <a:t>Trauma</a:t>
            </a:r>
            <a:r>
              <a:rPr lang="tr-TR" sz="1900" dirty="0" smtClean="0"/>
              <a:t>. 2003;54:454–463.</a:t>
            </a:r>
          </a:p>
          <a:p>
            <a:pPr marL="0" indent="0">
              <a:buNone/>
            </a:pPr>
            <a:r>
              <a:rPr lang="tr-TR" sz="1900" dirty="0" smtClean="0"/>
              <a:t>                                                                                                                                                        </a:t>
            </a:r>
            <a:r>
              <a:rPr lang="en-US" sz="1900" dirty="0" smtClean="0"/>
              <a:t> </a:t>
            </a:r>
            <a:r>
              <a:rPr lang="en-US" sz="1900" dirty="0"/>
              <a:t>Hess JR, </a:t>
            </a:r>
            <a:r>
              <a:rPr lang="en-US" sz="1900" dirty="0" err="1" smtClean="0"/>
              <a:t>Brohi</a:t>
            </a:r>
            <a:r>
              <a:rPr lang="en-US" sz="1900" dirty="0" smtClean="0"/>
              <a:t> K, J Trauma</a:t>
            </a:r>
            <a:r>
              <a:rPr lang="en-US" sz="1900" dirty="0"/>
              <a:t>. 2008;65:748 –754.</a:t>
            </a:r>
            <a:endParaRPr lang="tr-TR" sz="19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239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890" y="477673"/>
            <a:ext cx="10140286" cy="610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</a:t>
            </a:r>
            <a:r>
              <a:rPr lang="tr-TR" sz="3200" b="1" dirty="0" smtClean="0"/>
              <a:t>Masif transfüzyon gereken  </a:t>
            </a:r>
            <a:r>
              <a:rPr lang="tr-TR" sz="3200" b="1" dirty="0" err="1" smtClean="0"/>
              <a:t>koagulopatinin</a:t>
            </a:r>
            <a:r>
              <a:rPr lang="tr-TR" sz="3200" b="1" dirty="0" smtClean="0"/>
              <a:t>  belirlenmesi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46662"/>
            <a:ext cx="10515600" cy="54113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Kabul esnasında, </a:t>
            </a:r>
            <a:r>
              <a:rPr lang="tr-TR" dirty="0" err="1" smtClean="0"/>
              <a:t>sistolik</a:t>
            </a:r>
            <a:r>
              <a:rPr lang="tr-TR" dirty="0" smtClean="0"/>
              <a:t> kan basıncı ,  </a:t>
            </a:r>
            <a:r>
              <a:rPr lang="tr-TR" b="1" dirty="0" smtClean="0"/>
              <a:t>90 mm/</a:t>
            </a:r>
            <a:r>
              <a:rPr lang="tr-TR" b="1" dirty="0" err="1" smtClean="0"/>
              <a:t>hg</a:t>
            </a:r>
            <a:r>
              <a:rPr lang="tr-TR" b="1" dirty="0" smtClean="0"/>
              <a:t> ve altında</a:t>
            </a:r>
            <a:r>
              <a:rPr lang="tr-TR" dirty="0" smtClean="0"/>
              <a:t> </a:t>
            </a:r>
            <a:r>
              <a:rPr lang="tr-TR" dirty="0"/>
              <a:t> </a:t>
            </a:r>
            <a:r>
              <a:rPr lang="tr-TR" dirty="0" smtClean="0"/>
              <a:t>ve  </a:t>
            </a:r>
            <a:r>
              <a:rPr lang="tr-TR" b="1" dirty="0" smtClean="0"/>
              <a:t>Nabız sayısı 120 /</a:t>
            </a:r>
            <a:r>
              <a:rPr lang="tr-TR" b="1" dirty="0" err="1" smtClean="0"/>
              <a:t>dk</a:t>
            </a:r>
            <a:r>
              <a:rPr lang="tr-TR" b="1" dirty="0" smtClean="0"/>
              <a:t> ve üzerinde </a:t>
            </a:r>
            <a:r>
              <a:rPr lang="tr-TR" dirty="0" smtClean="0"/>
              <a:t>ise ,   % 75 </a:t>
            </a:r>
            <a:r>
              <a:rPr lang="tr-TR" dirty="0" err="1" smtClean="0"/>
              <a:t>sensitivite</a:t>
            </a:r>
            <a:r>
              <a:rPr lang="tr-TR" dirty="0" smtClean="0"/>
              <a:t> ,  % 86 </a:t>
            </a:r>
            <a:r>
              <a:rPr lang="tr-TR" dirty="0" err="1" smtClean="0"/>
              <a:t>spesifite</a:t>
            </a:r>
            <a:r>
              <a:rPr lang="tr-TR" dirty="0" smtClean="0"/>
              <a:t>   ile   </a:t>
            </a:r>
            <a:r>
              <a:rPr lang="tr-TR" b="1" dirty="0" smtClean="0"/>
              <a:t>masif transfüzyon gerekliliği </a:t>
            </a:r>
            <a:r>
              <a:rPr lang="tr-TR" dirty="0"/>
              <a:t>ön </a:t>
            </a:r>
            <a:r>
              <a:rPr lang="tr-TR" dirty="0" smtClean="0"/>
              <a:t>görülebilir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/>
              <a:t>Koagülopati</a:t>
            </a:r>
            <a:r>
              <a:rPr lang="tr-TR" dirty="0"/>
              <a:t> </a:t>
            </a:r>
            <a:r>
              <a:rPr lang="tr-TR" dirty="0" smtClean="0"/>
              <a:t>tanısında,  </a:t>
            </a:r>
            <a:r>
              <a:rPr lang="tr-TR" b="1" dirty="0" smtClean="0"/>
              <a:t>laboratuvar testlerinin sonuçlarını beklemek, Kabul edilemez gecikmelere </a:t>
            </a:r>
            <a:r>
              <a:rPr lang="tr-TR" dirty="0" smtClean="0"/>
              <a:t>neden olabilir.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err="1"/>
              <a:t>Kogülopati</a:t>
            </a:r>
            <a:r>
              <a:rPr lang="tr-TR" b="1" dirty="0"/>
              <a:t> </a:t>
            </a:r>
            <a:r>
              <a:rPr lang="tr-TR" b="1" dirty="0" smtClean="0"/>
              <a:t>tanısı;  </a:t>
            </a:r>
            <a:r>
              <a:rPr lang="tr-TR" dirty="0" smtClean="0"/>
              <a:t>sıklıkla klinik olarak konulur;  </a:t>
            </a:r>
            <a:r>
              <a:rPr lang="tr-TR" b="1" dirty="0" err="1" smtClean="0"/>
              <a:t>Vital</a:t>
            </a:r>
            <a:r>
              <a:rPr lang="tr-TR" b="1" dirty="0" smtClean="0"/>
              <a:t> </a:t>
            </a:r>
            <a:r>
              <a:rPr lang="tr-TR" dirty="0" smtClean="0"/>
              <a:t>bulgularda ve </a:t>
            </a:r>
            <a:r>
              <a:rPr lang="tr-TR" b="1" dirty="0" smtClean="0"/>
              <a:t>bilinç</a:t>
            </a:r>
            <a:r>
              <a:rPr lang="tr-TR" dirty="0" smtClean="0"/>
              <a:t> durumunda bozulmalar </a:t>
            </a:r>
            <a:r>
              <a:rPr lang="tr-TR" dirty="0" err="1" smtClean="0"/>
              <a:t>yanısıra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Cerrahi </a:t>
            </a:r>
            <a:r>
              <a:rPr lang="tr-TR" dirty="0" err="1" smtClean="0"/>
              <a:t>insizyonlardan</a:t>
            </a:r>
            <a:r>
              <a:rPr lang="tr-TR" dirty="0" smtClean="0"/>
              <a:t> </a:t>
            </a:r>
            <a:r>
              <a:rPr lang="tr-TR" b="1" dirty="0" err="1" smtClean="0"/>
              <a:t>dilüe</a:t>
            </a:r>
            <a:r>
              <a:rPr lang="tr-TR" b="1" dirty="0" smtClean="0"/>
              <a:t> kanamalar</a:t>
            </a:r>
            <a:r>
              <a:rPr lang="tr-TR" dirty="0" smtClean="0"/>
              <a:t>,  </a:t>
            </a:r>
            <a:r>
              <a:rPr lang="tr-TR" b="1" dirty="0" err="1" smtClean="0"/>
              <a:t>serozal</a:t>
            </a:r>
            <a:r>
              <a:rPr lang="tr-TR" b="1" dirty="0" smtClean="0"/>
              <a:t> yüzeylerden </a:t>
            </a:r>
            <a:r>
              <a:rPr lang="tr-TR" b="1" dirty="0" err="1" smtClean="0"/>
              <a:t>spontan</a:t>
            </a:r>
            <a:r>
              <a:rPr lang="tr-TR" b="1" dirty="0" smtClean="0"/>
              <a:t> kanamalar</a:t>
            </a:r>
            <a:r>
              <a:rPr lang="tr-TR" dirty="0" smtClean="0"/>
              <a:t>,  </a:t>
            </a:r>
            <a:r>
              <a:rPr lang="tr-TR" b="1" dirty="0" smtClean="0"/>
              <a:t>Damar yolu giriş yerlerinden kanamalar</a:t>
            </a:r>
            <a:r>
              <a:rPr lang="tr-TR" dirty="0" smtClean="0"/>
              <a:t>  izleniyor ise  </a:t>
            </a:r>
            <a:r>
              <a:rPr lang="tr-TR" b="1" dirty="0" err="1" smtClean="0"/>
              <a:t>koagulopati</a:t>
            </a:r>
            <a:r>
              <a:rPr lang="tr-TR" b="1" dirty="0" smtClean="0"/>
              <a:t> , sanıldığından daha derindir </a:t>
            </a:r>
          </a:p>
          <a:p>
            <a:pPr marL="0" indent="0">
              <a:buNone/>
            </a:pPr>
            <a:r>
              <a:rPr lang="tr-TR" sz="1800" dirty="0" smtClean="0"/>
              <a:t>                                                                                                     </a:t>
            </a:r>
            <a:r>
              <a:rPr lang="en-US" sz="1800" dirty="0" err="1" smtClean="0"/>
              <a:t>Rotondo</a:t>
            </a:r>
            <a:r>
              <a:rPr lang="en-US" sz="1800" dirty="0" smtClean="0"/>
              <a:t> </a:t>
            </a:r>
            <a:r>
              <a:rPr lang="tr-TR" sz="1800" dirty="0" smtClean="0"/>
              <a:t>MF</a:t>
            </a:r>
            <a:r>
              <a:rPr lang="en-US" sz="1800" dirty="0" smtClean="0"/>
              <a:t>. </a:t>
            </a:r>
            <a:r>
              <a:rPr lang="en-US" sz="1800" dirty="0" err="1"/>
              <a:t>Surg</a:t>
            </a:r>
            <a:r>
              <a:rPr lang="en-US" sz="1800" dirty="0"/>
              <a:t> </a:t>
            </a:r>
            <a:r>
              <a:rPr lang="en-US" sz="1800" dirty="0" err="1"/>
              <a:t>Clin</a:t>
            </a:r>
            <a:r>
              <a:rPr lang="en-US" sz="1800" dirty="0"/>
              <a:t> North Am. 1997;77:761–777.</a:t>
            </a:r>
            <a:endParaRPr lang="tr-TR" sz="1800" dirty="0" smtClean="0"/>
          </a:p>
          <a:p>
            <a:pPr marL="0" indent="0">
              <a:buNone/>
            </a:pPr>
            <a:r>
              <a:rPr lang="tr-TR" sz="1800" dirty="0" smtClean="0"/>
              <a:t>                                                                                                     </a:t>
            </a:r>
            <a:r>
              <a:rPr lang="tr-TR" sz="1800" dirty="0" err="1" smtClean="0"/>
              <a:t>Nunez</a:t>
            </a:r>
            <a:r>
              <a:rPr lang="tr-TR" sz="1800" dirty="0" smtClean="0"/>
              <a:t> </a:t>
            </a:r>
            <a:r>
              <a:rPr lang="tr-TR" sz="1800" dirty="0"/>
              <a:t>TC, </a:t>
            </a:r>
            <a:r>
              <a:rPr lang="tr-TR" sz="1800" dirty="0" smtClean="0"/>
              <a:t> </a:t>
            </a:r>
            <a:r>
              <a:rPr lang="tr-TR" sz="1800" dirty="0"/>
              <a:t>J </a:t>
            </a:r>
            <a:r>
              <a:rPr lang="tr-TR" sz="1800" dirty="0" err="1"/>
              <a:t>Trauma</a:t>
            </a:r>
            <a:r>
              <a:rPr lang="tr-TR" sz="1800" dirty="0"/>
              <a:t>. 2009;66:346 –352.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168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155" y="866775"/>
            <a:ext cx="6483514" cy="4513384"/>
          </a:xfrm>
          <a:prstGeom prst="rect">
            <a:avLst/>
          </a:prstGeom>
        </p:spPr>
      </p:pic>
      <p:sp>
        <p:nvSpPr>
          <p:cNvPr id="4" name="İçerik Yer Tutucusu 3"/>
          <p:cNvSpPr>
            <a:spLocks noGrp="1"/>
          </p:cNvSpPr>
          <p:nvPr>
            <p:ph sz="half" idx="4294967295"/>
          </p:nvPr>
        </p:nvSpPr>
        <p:spPr>
          <a:xfrm>
            <a:off x="7385050" y="866775"/>
            <a:ext cx="4806950" cy="5991225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7936523" y="4349261"/>
            <a:ext cx="3352799" cy="16646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2"/>
                </a:solidFill>
              </a:rPr>
              <a:t>BU ŞİDDETTE  BİR HASAR OBSTETRİK KANAMA OLMAKTAN ÇIKMIŞTIR , TRAVMA LİTERARÜNE HAKİM OLMADAN YÖNETİLEMEZ</a:t>
            </a:r>
            <a:endParaRPr lang="tr-T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42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r>
              <a:rPr lang="tr-TR" dirty="0" err="1" smtClean="0"/>
              <a:t>Koagulopati</a:t>
            </a:r>
            <a:r>
              <a:rPr lang="tr-TR" dirty="0" smtClean="0"/>
              <a:t>- DİK </a:t>
            </a:r>
            <a:r>
              <a:rPr lang="tr-TR" dirty="0" err="1" smtClean="0"/>
              <a:t>skorlaması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765300"/>
            <a:ext cx="5411698" cy="4991100"/>
          </a:xfrm>
          <a:prstGeom prst="rect">
            <a:avLst/>
          </a:prstGeom>
        </p:spPr>
      </p:pic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>
          <a:xfrm>
            <a:off x="6576174" y="1765300"/>
            <a:ext cx="5709611" cy="5092700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</p:txBody>
      </p:sp>
      <p:sp>
        <p:nvSpPr>
          <p:cNvPr id="3" name="Yuvarlatılmış Dikdörtgen 2"/>
          <p:cNvSpPr/>
          <p:nvPr/>
        </p:nvSpPr>
        <p:spPr>
          <a:xfrm>
            <a:off x="6576174" y="1765300"/>
            <a:ext cx="5615825" cy="31115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- </a:t>
            </a:r>
            <a:r>
              <a:rPr lang="tr-TR" sz="3200" dirty="0" smtClean="0">
                <a:solidFill>
                  <a:schemeClr val="tx1"/>
                </a:solidFill>
              </a:rPr>
              <a:t>Acil </a:t>
            </a:r>
            <a:r>
              <a:rPr lang="tr-TR" sz="3200" dirty="0" err="1">
                <a:solidFill>
                  <a:schemeClr val="tx1"/>
                </a:solidFill>
              </a:rPr>
              <a:t>o</a:t>
            </a:r>
            <a:r>
              <a:rPr lang="tr-TR" sz="3200" dirty="0" err="1" smtClean="0">
                <a:solidFill>
                  <a:schemeClr val="tx1"/>
                </a:solidFill>
              </a:rPr>
              <a:t>bstetrik</a:t>
            </a:r>
            <a:r>
              <a:rPr lang="tr-TR" sz="3200" dirty="0" smtClean="0">
                <a:solidFill>
                  <a:schemeClr val="tx1"/>
                </a:solidFill>
              </a:rPr>
              <a:t>  koşullarda tanı amaçlı kullanılamaz</a:t>
            </a:r>
          </a:p>
          <a:p>
            <a:pPr algn="ctr"/>
            <a:r>
              <a:rPr lang="tr-TR" sz="32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tr-TR" sz="3200" dirty="0" smtClean="0">
                <a:solidFill>
                  <a:schemeClr val="tx1"/>
                </a:solidFill>
              </a:rPr>
              <a:t>-Parametreleri tedavinin yönetim ve izleminde kullanılır</a:t>
            </a:r>
            <a:endParaRPr lang="tr-T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8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 GEBELİKTE  ve POSTPARTUM MASİF KANAMADA </a:t>
            </a:r>
            <a:br>
              <a:rPr lang="tr-TR" dirty="0" smtClean="0"/>
            </a:br>
            <a:r>
              <a:rPr lang="tr-TR" dirty="0"/>
              <a:t> </a:t>
            </a:r>
            <a:r>
              <a:rPr lang="tr-TR" dirty="0" smtClean="0"/>
              <a:t>  FİBRİNOJEN SEVİYELERİ</a:t>
            </a:r>
            <a:endParaRPr lang="tr-TR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8954" y="1861404"/>
            <a:ext cx="6172200" cy="4630615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3832594"/>
            <a:ext cx="5181600" cy="2816617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6400800" y="1861404"/>
            <a:ext cx="5181600" cy="19711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solidFill>
                  <a:schemeClr val="tx1"/>
                </a:solidFill>
              </a:rPr>
              <a:t>Fibrinojen seviyesi, masif  </a:t>
            </a:r>
            <a:r>
              <a:rPr lang="tr-TR" sz="2800" dirty="0" err="1">
                <a:solidFill>
                  <a:schemeClr val="tx1"/>
                </a:solidFill>
              </a:rPr>
              <a:t>postpartum</a:t>
            </a:r>
            <a:r>
              <a:rPr lang="tr-TR" sz="2800" dirty="0">
                <a:solidFill>
                  <a:schemeClr val="tx1"/>
                </a:solidFill>
              </a:rPr>
              <a:t> kanamanın en önemli ve erken belirteçlerinden biridir ≤200 mg/dl , PPV  %100</a:t>
            </a: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316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2811" y="588342"/>
            <a:ext cx="8706378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301117" marR="4607" indent="-1290179"/>
            <a:r>
              <a:rPr lang="tr-TR" sz="3600" b="1" spc="-5" dirty="0" smtClean="0">
                <a:solidFill>
                  <a:srgbClr val="C00000"/>
                </a:solidFill>
              </a:rPr>
              <a:t>OBSTETRİK HEMORAJİK KOAGULOPATİ</a:t>
            </a:r>
            <a:endParaRPr sz="3600" b="1" spc="-5" dirty="0">
              <a:solidFill>
                <a:srgbClr val="C0000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20461" y="4050462"/>
            <a:ext cx="7173549" cy="1837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2953" algn="ctr"/>
            <a:r>
              <a:rPr sz="2448" b="1" spc="-5" dirty="0">
                <a:latin typeface="Arial"/>
                <a:cs typeface="Arial"/>
              </a:rPr>
              <a:t>Fibrinoje</a:t>
            </a:r>
            <a:r>
              <a:rPr sz="2448" b="1" dirty="0">
                <a:latin typeface="Arial"/>
                <a:cs typeface="Arial"/>
              </a:rPr>
              <a:t>n</a:t>
            </a:r>
            <a:r>
              <a:rPr sz="2448" b="1" spc="-5" dirty="0">
                <a:latin typeface="Arial"/>
                <a:cs typeface="Arial"/>
              </a:rPr>
              <a:t> düzeyi</a:t>
            </a:r>
            <a:r>
              <a:rPr sz="2448" spc="-5" dirty="0">
                <a:latin typeface="Arial"/>
                <a:cs typeface="Arial"/>
              </a:rPr>
              <a:t>,</a:t>
            </a:r>
            <a:endParaRPr sz="2448" dirty="0">
              <a:latin typeface="Arial"/>
              <a:cs typeface="Arial"/>
            </a:endParaRPr>
          </a:p>
          <a:p>
            <a:pPr marL="253892" marR="4607" algn="ctr">
              <a:lnSpc>
                <a:spcPct val="80000"/>
              </a:lnSpc>
              <a:spcBef>
                <a:spcPts val="585"/>
              </a:spcBef>
            </a:pPr>
            <a:r>
              <a:rPr sz="2448" spc="-5" dirty="0">
                <a:latin typeface="Arial"/>
                <a:cs typeface="Arial"/>
              </a:rPr>
              <a:t>dilüsyone</a:t>
            </a:r>
            <a:r>
              <a:rPr sz="2448" dirty="0">
                <a:latin typeface="Arial"/>
                <a:cs typeface="Arial"/>
              </a:rPr>
              <a:t>l</a:t>
            </a:r>
            <a:r>
              <a:rPr sz="2448" spc="-5" dirty="0">
                <a:latin typeface="Arial"/>
                <a:cs typeface="Arial"/>
              </a:rPr>
              <a:t> v</a:t>
            </a:r>
            <a:r>
              <a:rPr sz="2448" dirty="0">
                <a:latin typeface="Arial"/>
                <a:cs typeface="Arial"/>
              </a:rPr>
              <a:t>e</a:t>
            </a:r>
            <a:r>
              <a:rPr sz="2448" spc="-5" dirty="0">
                <a:latin typeface="Arial"/>
                <a:cs typeface="Arial"/>
              </a:rPr>
              <a:t> tüketi</a:t>
            </a:r>
            <a:r>
              <a:rPr sz="2448" dirty="0">
                <a:latin typeface="Arial"/>
                <a:cs typeface="Arial"/>
              </a:rPr>
              <a:t>m</a:t>
            </a:r>
            <a:r>
              <a:rPr sz="2448" spc="-5" dirty="0">
                <a:latin typeface="Arial"/>
                <a:cs typeface="Arial"/>
              </a:rPr>
              <a:t> </a:t>
            </a:r>
            <a:r>
              <a:rPr sz="2448" spc="-5" dirty="0" err="1">
                <a:latin typeface="Arial"/>
                <a:cs typeface="Arial"/>
              </a:rPr>
              <a:t>koagülopatis</a:t>
            </a:r>
            <a:r>
              <a:rPr sz="2448" dirty="0" err="1">
                <a:latin typeface="Arial"/>
                <a:cs typeface="Arial"/>
              </a:rPr>
              <a:t>i</a:t>
            </a:r>
            <a:r>
              <a:rPr sz="2448" spc="-5" dirty="0">
                <a:latin typeface="Arial"/>
                <a:cs typeface="Arial"/>
              </a:rPr>
              <a:t> </a:t>
            </a:r>
            <a:r>
              <a:rPr lang="tr-TR" sz="2448" spc="-5" dirty="0" smtClean="0">
                <a:latin typeface="Arial"/>
                <a:cs typeface="Arial"/>
              </a:rPr>
              <a:t>tanısında </a:t>
            </a:r>
            <a:r>
              <a:rPr lang="tr-TR" sz="2448" dirty="0" smtClean="0">
                <a:latin typeface="Arial"/>
                <a:cs typeface="Arial"/>
              </a:rPr>
              <a:t>,</a:t>
            </a:r>
            <a:r>
              <a:rPr sz="2448" spc="-5" dirty="0" smtClean="0">
                <a:latin typeface="Arial"/>
                <a:cs typeface="Arial"/>
              </a:rPr>
              <a:t> </a:t>
            </a:r>
            <a:r>
              <a:rPr sz="2448" spc="-5" dirty="0">
                <a:latin typeface="Arial"/>
                <a:cs typeface="Arial"/>
              </a:rPr>
              <a:t>PT </a:t>
            </a:r>
            <a:r>
              <a:rPr sz="2448" spc="-5" dirty="0" err="1">
                <a:latin typeface="Arial"/>
                <a:cs typeface="Arial"/>
              </a:rPr>
              <a:t>v</a:t>
            </a:r>
            <a:r>
              <a:rPr sz="2448" dirty="0" err="1">
                <a:latin typeface="Arial"/>
                <a:cs typeface="Arial"/>
              </a:rPr>
              <a:t>e</a:t>
            </a:r>
            <a:r>
              <a:rPr sz="2448" spc="-5" dirty="0">
                <a:latin typeface="Arial"/>
                <a:cs typeface="Arial"/>
              </a:rPr>
              <a:t> </a:t>
            </a:r>
            <a:r>
              <a:rPr lang="tr-TR" sz="2448" spc="-5" dirty="0" smtClean="0">
                <a:latin typeface="Arial"/>
                <a:cs typeface="Arial"/>
              </a:rPr>
              <a:t>A</a:t>
            </a:r>
            <a:r>
              <a:rPr sz="2448" spc="-5" dirty="0" err="1" smtClean="0">
                <a:latin typeface="Arial"/>
                <a:cs typeface="Arial"/>
              </a:rPr>
              <a:t>PTT’de</a:t>
            </a:r>
            <a:r>
              <a:rPr sz="2448" dirty="0" err="1" smtClean="0">
                <a:latin typeface="Arial"/>
                <a:cs typeface="Arial"/>
              </a:rPr>
              <a:t>n</a:t>
            </a:r>
            <a:r>
              <a:rPr sz="2448" spc="-5" dirty="0" smtClean="0">
                <a:latin typeface="Arial"/>
                <a:cs typeface="Arial"/>
              </a:rPr>
              <a:t> </a:t>
            </a:r>
            <a:r>
              <a:rPr sz="2448" spc="-5" dirty="0">
                <a:latin typeface="Arial"/>
                <a:cs typeface="Arial"/>
              </a:rPr>
              <a:t>dah</a:t>
            </a:r>
            <a:r>
              <a:rPr sz="2448" dirty="0">
                <a:latin typeface="Arial"/>
                <a:cs typeface="Arial"/>
              </a:rPr>
              <a:t>a</a:t>
            </a:r>
            <a:r>
              <a:rPr sz="2448" spc="-5" dirty="0">
                <a:latin typeface="Arial"/>
                <a:cs typeface="Arial"/>
              </a:rPr>
              <a:t> duyarlıdır.</a:t>
            </a:r>
            <a:endParaRPr sz="2448" dirty="0">
              <a:latin typeface="Arial"/>
              <a:cs typeface="Arial"/>
            </a:endParaRPr>
          </a:p>
          <a:p>
            <a:pPr>
              <a:spcBef>
                <a:spcPts val="19"/>
              </a:spcBef>
            </a:pPr>
            <a:endParaRPr sz="2630" dirty="0">
              <a:latin typeface="Times New Roman"/>
              <a:cs typeface="Times New Roman"/>
            </a:endParaRPr>
          </a:p>
          <a:p>
            <a:pPr marL="11516">
              <a:tabLst>
                <a:tab pos="322400" algn="l"/>
              </a:tabLst>
            </a:pPr>
            <a:r>
              <a:rPr lang="tr-TR" sz="2448" dirty="0" smtClean="0">
                <a:latin typeface="Arial"/>
                <a:cs typeface="Arial"/>
              </a:rPr>
              <a:t>             </a:t>
            </a:r>
            <a:r>
              <a:rPr lang="tr-TR" sz="2448" dirty="0" smtClean="0">
                <a:solidFill>
                  <a:srgbClr val="C00000"/>
                </a:solidFill>
                <a:latin typeface="Arial"/>
                <a:cs typeface="Arial"/>
              </a:rPr>
              <a:t>D- DİMER   </a:t>
            </a:r>
            <a:r>
              <a:rPr lang="tr-TR" sz="2448" dirty="0" smtClean="0">
                <a:latin typeface="Arial"/>
                <a:cs typeface="Arial"/>
              </a:rPr>
              <a:t>TANI VE TAKİPTE YERİ YOK</a:t>
            </a:r>
            <a:endParaRPr sz="2448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20461" y="4009570"/>
            <a:ext cx="7727486" cy="1277815"/>
          </a:xfrm>
          <a:custGeom>
            <a:avLst/>
            <a:gdLst/>
            <a:ahLst/>
            <a:cxnLst/>
            <a:rect l="l" t="t" r="r" b="b"/>
            <a:pathLst>
              <a:path w="8521700" h="1537970">
                <a:moveTo>
                  <a:pt x="8521446" y="1532382"/>
                </a:moveTo>
                <a:lnTo>
                  <a:pt x="8521446" y="5333"/>
                </a:lnTo>
                <a:lnTo>
                  <a:pt x="8516112" y="0"/>
                </a:lnTo>
                <a:lnTo>
                  <a:pt x="5333" y="0"/>
                </a:lnTo>
                <a:lnTo>
                  <a:pt x="0" y="5334"/>
                </a:lnTo>
                <a:lnTo>
                  <a:pt x="0" y="1532382"/>
                </a:lnTo>
                <a:lnTo>
                  <a:pt x="5334" y="1537716"/>
                </a:lnTo>
                <a:lnTo>
                  <a:pt x="12192" y="1537716"/>
                </a:lnTo>
                <a:lnTo>
                  <a:pt x="12192" y="25146"/>
                </a:lnTo>
                <a:lnTo>
                  <a:pt x="25146" y="12192"/>
                </a:lnTo>
                <a:lnTo>
                  <a:pt x="25146" y="25146"/>
                </a:lnTo>
                <a:lnTo>
                  <a:pt x="8496300" y="25145"/>
                </a:lnTo>
                <a:lnTo>
                  <a:pt x="8496300" y="12191"/>
                </a:lnTo>
                <a:lnTo>
                  <a:pt x="8508492" y="25145"/>
                </a:lnTo>
                <a:lnTo>
                  <a:pt x="8508492" y="1537716"/>
                </a:lnTo>
                <a:lnTo>
                  <a:pt x="8516112" y="1537716"/>
                </a:lnTo>
                <a:lnTo>
                  <a:pt x="8521446" y="1532382"/>
                </a:lnTo>
                <a:close/>
              </a:path>
              <a:path w="8521700" h="1537970">
                <a:moveTo>
                  <a:pt x="25146" y="25146"/>
                </a:moveTo>
                <a:lnTo>
                  <a:pt x="25146" y="12192"/>
                </a:lnTo>
                <a:lnTo>
                  <a:pt x="12192" y="25146"/>
                </a:lnTo>
                <a:lnTo>
                  <a:pt x="25146" y="25146"/>
                </a:lnTo>
                <a:close/>
              </a:path>
              <a:path w="8521700" h="1537970">
                <a:moveTo>
                  <a:pt x="25146" y="1512570"/>
                </a:moveTo>
                <a:lnTo>
                  <a:pt x="25146" y="25146"/>
                </a:lnTo>
                <a:lnTo>
                  <a:pt x="12192" y="25146"/>
                </a:lnTo>
                <a:lnTo>
                  <a:pt x="12192" y="1512570"/>
                </a:lnTo>
                <a:lnTo>
                  <a:pt x="25146" y="1512570"/>
                </a:lnTo>
                <a:close/>
              </a:path>
              <a:path w="8521700" h="1537970">
                <a:moveTo>
                  <a:pt x="8508492" y="1512570"/>
                </a:moveTo>
                <a:lnTo>
                  <a:pt x="12192" y="1512570"/>
                </a:lnTo>
                <a:lnTo>
                  <a:pt x="25146" y="1525524"/>
                </a:lnTo>
                <a:lnTo>
                  <a:pt x="25146" y="1537716"/>
                </a:lnTo>
                <a:lnTo>
                  <a:pt x="8496300" y="1537716"/>
                </a:lnTo>
                <a:lnTo>
                  <a:pt x="8496300" y="1525523"/>
                </a:lnTo>
                <a:lnTo>
                  <a:pt x="8508492" y="1512570"/>
                </a:lnTo>
                <a:close/>
              </a:path>
              <a:path w="8521700" h="1537970">
                <a:moveTo>
                  <a:pt x="25146" y="1537716"/>
                </a:moveTo>
                <a:lnTo>
                  <a:pt x="25146" y="1525524"/>
                </a:lnTo>
                <a:lnTo>
                  <a:pt x="12192" y="1512570"/>
                </a:lnTo>
                <a:lnTo>
                  <a:pt x="12192" y="1537716"/>
                </a:lnTo>
                <a:lnTo>
                  <a:pt x="25146" y="1537716"/>
                </a:lnTo>
                <a:close/>
              </a:path>
              <a:path w="8521700" h="1537970">
                <a:moveTo>
                  <a:pt x="8508492" y="25145"/>
                </a:moveTo>
                <a:lnTo>
                  <a:pt x="8496300" y="12191"/>
                </a:lnTo>
                <a:lnTo>
                  <a:pt x="8496300" y="25145"/>
                </a:lnTo>
                <a:lnTo>
                  <a:pt x="8508492" y="25145"/>
                </a:lnTo>
                <a:close/>
              </a:path>
              <a:path w="8521700" h="1537970">
                <a:moveTo>
                  <a:pt x="8508492" y="1512570"/>
                </a:moveTo>
                <a:lnTo>
                  <a:pt x="8508492" y="25145"/>
                </a:lnTo>
                <a:lnTo>
                  <a:pt x="8496300" y="25145"/>
                </a:lnTo>
                <a:lnTo>
                  <a:pt x="8496300" y="1512570"/>
                </a:lnTo>
                <a:lnTo>
                  <a:pt x="8508492" y="1512570"/>
                </a:lnTo>
                <a:close/>
              </a:path>
              <a:path w="8521700" h="1537970">
                <a:moveTo>
                  <a:pt x="8508492" y="1537716"/>
                </a:moveTo>
                <a:lnTo>
                  <a:pt x="8508492" y="1512570"/>
                </a:lnTo>
                <a:lnTo>
                  <a:pt x="8496300" y="1525523"/>
                </a:lnTo>
                <a:lnTo>
                  <a:pt x="8496300" y="1537716"/>
                </a:lnTo>
                <a:lnTo>
                  <a:pt x="8508492" y="153771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Yuvarlatılmış Dikdörtgen 4"/>
          <p:cNvSpPr/>
          <p:nvPr/>
        </p:nvSpPr>
        <p:spPr>
          <a:xfrm>
            <a:off x="1078524" y="1230923"/>
            <a:ext cx="3892062" cy="201636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15">
              <a:tabLst>
                <a:tab pos="1548099" algn="l"/>
              </a:tabLst>
            </a:pPr>
            <a:r>
              <a:rPr lang="tr-TR" sz="2000" spc="-5" dirty="0">
                <a:solidFill>
                  <a:schemeClr val="tx2"/>
                </a:solidFill>
                <a:latin typeface="Arial"/>
                <a:cs typeface="Arial"/>
              </a:rPr>
              <a:t>Fibrinoje</a:t>
            </a:r>
            <a:r>
              <a:rPr lang="tr-TR" sz="2000" dirty="0">
                <a:solidFill>
                  <a:schemeClr val="tx2"/>
                </a:solidFill>
                <a:latin typeface="Arial"/>
                <a:cs typeface="Arial"/>
              </a:rPr>
              <a:t>n	&lt;</a:t>
            </a:r>
            <a:r>
              <a:rPr lang="tr-TR" sz="2000" spc="-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tr-TR" sz="2000" dirty="0">
                <a:solidFill>
                  <a:schemeClr val="tx2"/>
                </a:solidFill>
                <a:latin typeface="Arial"/>
                <a:cs typeface="Arial"/>
              </a:rPr>
              <a:t>100m</a:t>
            </a:r>
            <a:r>
              <a:rPr lang="tr-TR" sz="2000" spc="-5" dirty="0">
                <a:solidFill>
                  <a:schemeClr val="tx2"/>
                </a:solidFill>
                <a:latin typeface="Arial"/>
                <a:cs typeface="Arial"/>
              </a:rPr>
              <a:t>g/L</a:t>
            </a:r>
            <a:endParaRPr lang="tr-TR" sz="20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11515"/>
            <a:r>
              <a:rPr lang="tr-TR" sz="2000" spc="-5" dirty="0">
                <a:solidFill>
                  <a:schemeClr val="tx2"/>
                </a:solidFill>
                <a:latin typeface="Arial"/>
                <a:cs typeface="Arial"/>
              </a:rPr>
              <a:t>P</a:t>
            </a:r>
            <a:r>
              <a:rPr lang="tr-TR" sz="2000" dirty="0">
                <a:solidFill>
                  <a:schemeClr val="tx2"/>
                </a:solidFill>
                <a:latin typeface="Arial"/>
                <a:cs typeface="Arial"/>
              </a:rPr>
              <a:t>T</a:t>
            </a:r>
            <a:r>
              <a:rPr lang="tr-TR" sz="2000" spc="-5" dirty="0">
                <a:solidFill>
                  <a:schemeClr val="tx2"/>
                </a:solidFill>
                <a:latin typeface="Arial"/>
                <a:cs typeface="Arial"/>
              </a:rPr>
              <a:t> v</a:t>
            </a:r>
            <a:r>
              <a:rPr lang="tr-TR" sz="2000" dirty="0">
                <a:solidFill>
                  <a:schemeClr val="tx2"/>
                </a:solidFill>
                <a:latin typeface="Arial"/>
                <a:cs typeface="Arial"/>
              </a:rPr>
              <a:t>e</a:t>
            </a:r>
            <a:r>
              <a:rPr lang="tr-TR" sz="2000" spc="-5" dirty="0">
                <a:solidFill>
                  <a:schemeClr val="tx2"/>
                </a:solidFill>
                <a:latin typeface="Arial"/>
                <a:cs typeface="Arial"/>
              </a:rPr>
              <a:t> A</a:t>
            </a:r>
            <a:r>
              <a:rPr lang="tr-TR" sz="2000" spc="-5" dirty="0" smtClean="0">
                <a:solidFill>
                  <a:schemeClr val="tx2"/>
                </a:solidFill>
                <a:latin typeface="Arial"/>
                <a:cs typeface="Arial"/>
              </a:rPr>
              <a:t>PT</a:t>
            </a:r>
            <a:r>
              <a:rPr lang="tr-TR" sz="2000" dirty="0" smtClean="0">
                <a:solidFill>
                  <a:schemeClr val="tx2"/>
                </a:solidFill>
                <a:latin typeface="Arial"/>
                <a:cs typeface="Arial"/>
              </a:rPr>
              <a:t>T   &gt; </a:t>
            </a:r>
            <a:r>
              <a:rPr lang="tr-TR" sz="2000" spc="-5" dirty="0">
                <a:solidFill>
                  <a:schemeClr val="tx2"/>
                </a:solidFill>
                <a:latin typeface="Arial"/>
                <a:cs typeface="Arial"/>
              </a:rPr>
              <a:t>1.5</a:t>
            </a:r>
            <a:r>
              <a:rPr lang="tr-TR" sz="2000" dirty="0">
                <a:solidFill>
                  <a:schemeClr val="tx2"/>
                </a:solidFill>
                <a:latin typeface="Arial"/>
                <a:cs typeface="Arial"/>
              </a:rPr>
              <a:t>X</a:t>
            </a:r>
            <a:r>
              <a:rPr lang="tr-TR" sz="2000" spc="-5" dirty="0">
                <a:solidFill>
                  <a:schemeClr val="tx2"/>
                </a:solidFill>
                <a:latin typeface="Arial"/>
                <a:cs typeface="Arial"/>
              </a:rPr>
              <a:t> NORMAL</a:t>
            </a:r>
            <a:endParaRPr lang="tr-TR" sz="20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11515">
              <a:tabLst>
                <a:tab pos="1565369" algn="l"/>
              </a:tabLst>
            </a:pPr>
            <a:r>
              <a:rPr lang="tr-TR" sz="2000" spc="-5" dirty="0" err="1">
                <a:solidFill>
                  <a:schemeClr val="tx2"/>
                </a:solidFill>
                <a:latin typeface="Arial"/>
                <a:cs typeface="Arial"/>
              </a:rPr>
              <a:t>Trombosi</a:t>
            </a:r>
            <a:r>
              <a:rPr lang="tr-TR" sz="2000" dirty="0" err="1">
                <a:solidFill>
                  <a:schemeClr val="tx2"/>
                </a:solidFill>
                <a:latin typeface="Arial"/>
                <a:cs typeface="Arial"/>
              </a:rPr>
              <a:t>t</a:t>
            </a:r>
            <a:r>
              <a:rPr lang="tr-TR" sz="2000" dirty="0">
                <a:solidFill>
                  <a:schemeClr val="tx2"/>
                </a:solidFill>
                <a:latin typeface="Arial"/>
                <a:cs typeface="Arial"/>
              </a:rPr>
              <a:t>	</a:t>
            </a:r>
            <a:r>
              <a:rPr lang="tr-TR" sz="2000" spc="-5" dirty="0">
                <a:solidFill>
                  <a:schemeClr val="tx2"/>
                </a:solidFill>
                <a:latin typeface="Arial"/>
                <a:cs typeface="Arial"/>
              </a:rPr>
              <a:t>&lt;50x10⁹/L</a:t>
            </a:r>
            <a:endParaRPr lang="tr-TR" sz="2000" dirty="0">
              <a:solidFill>
                <a:schemeClr val="tx2"/>
              </a:solidFill>
              <a:latin typeface="Arial"/>
              <a:cs typeface="Arial"/>
            </a:endParaRPr>
          </a:p>
          <a:p>
            <a:pPr algn="ctr"/>
            <a:endParaRPr lang="tr-TR" dirty="0"/>
          </a:p>
        </p:txBody>
      </p:sp>
      <p:sp>
        <p:nvSpPr>
          <p:cNvPr id="10" name="Yuvarlatılmış Dikdörtgen 9"/>
          <p:cNvSpPr/>
          <p:nvPr/>
        </p:nvSpPr>
        <p:spPr>
          <a:xfrm>
            <a:off x="6658708" y="1230923"/>
            <a:ext cx="3997569" cy="201636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spc="-5" dirty="0" err="1">
                <a:latin typeface="Arial"/>
                <a:cs typeface="Arial"/>
              </a:rPr>
              <a:t>Hemostatik</a:t>
            </a:r>
            <a:r>
              <a:rPr lang="tr-TR" sz="2000" spc="-5" dirty="0">
                <a:latin typeface="Arial"/>
                <a:cs typeface="Arial"/>
              </a:rPr>
              <a:t> yetmezlik ve  </a:t>
            </a:r>
            <a:r>
              <a:rPr lang="tr-TR" sz="2000" spc="-5" dirty="0" err="1">
                <a:latin typeface="Arial"/>
                <a:cs typeface="Arial"/>
              </a:rPr>
              <a:t>Mikrovasküler</a:t>
            </a:r>
            <a:r>
              <a:rPr lang="tr-TR" sz="2000" dirty="0">
                <a:latin typeface="Arial"/>
                <a:cs typeface="Arial"/>
              </a:rPr>
              <a:t> </a:t>
            </a:r>
            <a:r>
              <a:rPr lang="tr-TR" sz="2000" spc="-5" dirty="0">
                <a:latin typeface="Arial"/>
                <a:cs typeface="Arial"/>
              </a:rPr>
              <a:t>kanamalar gelişir </a:t>
            </a:r>
            <a:r>
              <a:rPr lang="tr-TR" sz="2000" spc="-5" dirty="0" err="1">
                <a:latin typeface="Arial"/>
                <a:cs typeface="Arial"/>
              </a:rPr>
              <a:t>multiorgan</a:t>
            </a:r>
            <a:r>
              <a:rPr lang="tr-TR" sz="2000" spc="-5" dirty="0">
                <a:latin typeface="Arial"/>
                <a:cs typeface="Arial"/>
              </a:rPr>
              <a:t> hasarı başlar</a:t>
            </a:r>
            <a:endParaRPr lang="tr-TR" sz="2000" dirty="0">
              <a:latin typeface="Arial"/>
              <a:cs typeface="Arial"/>
            </a:endParaRP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0161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3451" y="9584"/>
            <a:ext cx="11456180" cy="782395"/>
          </a:xfrm>
        </p:spPr>
        <p:txBody>
          <a:bodyPr>
            <a:normAutofit/>
          </a:bodyPr>
          <a:lstStyle/>
          <a:p>
            <a:r>
              <a:rPr lang="tr-TR" dirty="0" smtClean="0"/>
              <a:t>               </a:t>
            </a:r>
            <a:r>
              <a:rPr lang="tr-TR" sz="3200" b="1" dirty="0" smtClean="0"/>
              <a:t>Masif transfüzyon gereksiniminin </a:t>
            </a:r>
            <a:r>
              <a:rPr lang="tr-TR" sz="3200" b="1" dirty="0" err="1" smtClean="0"/>
              <a:t>prediksiyonu</a:t>
            </a:r>
            <a:endParaRPr lang="tr-TR" sz="3200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42398" y="1171455"/>
            <a:ext cx="6236677" cy="3598984"/>
          </a:xfrm>
          <a:prstGeom prst="rect">
            <a:avLst/>
          </a:prstGeom>
        </p:spPr>
      </p:pic>
      <p:sp>
        <p:nvSpPr>
          <p:cNvPr id="7" name="İçerik Yer Tutucusu 6"/>
          <p:cNvSpPr>
            <a:spLocks noGrp="1"/>
          </p:cNvSpPr>
          <p:nvPr>
            <p:ph sz="half" idx="2"/>
          </p:nvPr>
        </p:nvSpPr>
        <p:spPr>
          <a:xfrm>
            <a:off x="6389076" y="1370258"/>
            <a:ext cx="5181600" cy="3377588"/>
          </a:xfrm>
        </p:spPr>
        <p:txBody>
          <a:bodyPr>
            <a:normAutofit/>
          </a:bodyPr>
          <a:lstStyle/>
          <a:p>
            <a:endParaRPr lang="tr-TR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4088" y="6324600"/>
            <a:ext cx="10258425" cy="533400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6194279" y="4666273"/>
            <a:ext cx="5756031" cy="17399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 </a:t>
            </a:r>
            <a:r>
              <a:rPr lang="tr-TR" sz="2800" dirty="0" smtClean="0">
                <a:solidFill>
                  <a:schemeClr val="tx1"/>
                </a:solidFill>
              </a:rPr>
              <a:t>fibrinojen seviyesi, masif </a:t>
            </a:r>
            <a:r>
              <a:rPr lang="tr-TR" sz="2800" dirty="0" err="1" smtClean="0">
                <a:solidFill>
                  <a:schemeClr val="tx1"/>
                </a:solidFill>
              </a:rPr>
              <a:t>obstetrik</a:t>
            </a:r>
            <a:r>
              <a:rPr lang="tr-TR" sz="2800" dirty="0" smtClean="0">
                <a:solidFill>
                  <a:schemeClr val="tx1"/>
                </a:solidFill>
              </a:rPr>
              <a:t> kanamada , kan transfüzyon ihtiyacının en iyi göstergesiydi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6166339" y="984739"/>
            <a:ext cx="5756030" cy="37857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sz="2000" dirty="0" smtClean="0">
                <a:solidFill>
                  <a:schemeClr val="tx1"/>
                </a:solidFill>
              </a:rPr>
              <a:t>masif </a:t>
            </a:r>
            <a:r>
              <a:rPr lang="tr-TR" sz="2000" dirty="0">
                <a:solidFill>
                  <a:schemeClr val="tx1"/>
                </a:solidFill>
              </a:rPr>
              <a:t>transfüzyon yapılan 80 </a:t>
            </a:r>
            <a:r>
              <a:rPr lang="tr-TR" sz="2000" dirty="0" smtClean="0">
                <a:solidFill>
                  <a:schemeClr val="tx1"/>
                </a:solidFill>
              </a:rPr>
              <a:t>hasta , RBC </a:t>
            </a:r>
            <a:r>
              <a:rPr lang="tr-TR" sz="2000" dirty="0">
                <a:solidFill>
                  <a:schemeClr val="tx1"/>
                </a:solidFill>
              </a:rPr>
              <a:t>ve FFP </a:t>
            </a:r>
            <a:r>
              <a:rPr lang="tr-TR" sz="2000" dirty="0" smtClean="0">
                <a:solidFill>
                  <a:schemeClr val="tx1"/>
                </a:solidFill>
              </a:rPr>
              <a:t> ihtiyacını , </a:t>
            </a:r>
            <a:r>
              <a:rPr lang="tr-TR" sz="2000" dirty="0">
                <a:solidFill>
                  <a:schemeClr val="tx1"/>
                </a:solidFill>
              </a:rPr>
              <a:t>ön görmede </a:t>
            </a:r>
            <a:r>
              <a:rPr lang="tr-TR" sz="2000" dirty="0" smtClean="0">
                <a:solidFill>
                  <a:schemeClr val="tx1"/>
                </a:solidFill>
              </a:rPr>
              <a:t>5 </a:t>
            </a:r>
            <a:r>
              <a:rPr lang="tr-TR" sz="2000" dirty="0">
                <a:solidFill>
                  <a:schemeClr val="tx1"/>
                </a:solidFill>
              </a:rPr>
              <a:t>parametre değerlendirildi;</a:t>
            </a:r>
          </a:p>
          <a:p>
            <a:pPr>
              <a:lnSpc>
                <a:spcPct val="150000"/>
              </a:lnSpc>
            </a:pPr>
            <a:r>
              <a:rPr lang="tr-TR" sz="2000" b="1" dirty="0">
                <a:solidFill>
                  <a:schemeClr val="tx1"/>
                </a:solidFill>
              </a:rPr>
              <a:t>tahmini kan </a:t>
            </a:r>
            <a:r>
              <a:rPr lang="tr-TR" sz="2000" b="1" dirty="0" smtClean="0">
                <a:solidFill>
                  <a:schemeClr val="tx1"/>
                </a:solidFill>
              </a:rPr>
              <a:t>kaybı</a:t>
            </a:r>
            <a:endParaRPr lang="tr-TR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tr-TR" sz="2000" b="1" dirty="0">
                <a:solidFill>
                  <a:schemeClr val="tx1"/>
                </a:solidFill>
              </a:rPr>
              <a:t>fibrinojen </a:t>
            </a:r>
            <a:r>
              <a:rPr lang="tr-TR" sz="2000" b="1" dirty="0" smtClean="0">
                <a:solidFill>
                  <a:schemeClr val="tx1"/>
                </a:solidFill>
              </a:rPr>
              <a:t>seviyesi</a:t>
            </a:r>
            <a:endParaRPr lang="tr-TR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tr-TR" sz="2000" b="1" dirty="0">
                <a:solidFill>
                  <a:schemeClr val="tx1"/>
                </a:solidFill>
              </a:rPr>
              <a:t>hemoglobin </a:t>
            </a:r>
            <a:r>
              <a:rPr lang="tr-TR" sz="2000" b="1" dirty="0" smtClean="0">
                <a:solidFill>
                  <a:schemeClr val="tx1"/>
                </a:solidFill>
              </a:rPr>
              <a:t>konsantrasyonu</a:t>
            </a:r>
            <a:endParaRPr lang="tr-TR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tr-TR" sz="2000" b="1" dirty="0">
                <a:solidFill>
                  <a:schemeClr val="tx1"/>
                </a:solidFill>
              </a:rPr>
              <a:t>JSOG DIC </a:t>
            </a:r>
            <a:r>
              <a:rPr lang="tr-TR" sz="2000" b="1" dirty="0" err="1" smtClean="0">
                <a:solidFill>
                  <a:schemeClr val="tx1"/>
                </a:solidFill>
              </a:rPr>
              <a:t>scor</a:t>
            </a:r>
            <a:r>
              <a:rPr lang="tr-TR" sz="2000" b="1" dirty="0" smtClean="0">
                <a:solidFill>
                  <a:schemeClr val="tx1"/>
                </a:solidFill>
              </a:rPr>
              <a:t> </a:t>
            </a:r>
            <a:endParaRPr lang="tr-TR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tr-TR" sz="2000" b="1" dirty="0">
                <a:solidFill>
                  <a:schemeClr val="tx1"/>
                </a:solidFill>
              </a:rPr>
              <a:t>ŞOK </a:t>
            </a:r>
            <a:r>
              <a:rPr lang="tr-TR" sz="2000" b="1" dirty="0" err="1">
                <a:solidFill>
                  <a:schemeClr val="tx1"/>
                </a:solidFill>
              </a:rPr>
              <a:t>index</a:t>
            </a:r>
            <a:endParaRPr lang="tr-TR" sz="2000" b="1" dirty="0">
              <a:solidFill>
                <a:schemeClr val="tx1"/>
              </a:solidFill>
            </a:endParaRP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6465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15" y="0"/>
            <a:ext cx="10914185" cy="432691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861" y="4232031"/>
            <a:ext cx="8370277" cy="126609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3132989" y="5498123"/>
            <a:ext cx="7227279" cy="14771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 smtClean="0">
                <a:solidFill>
                  <a:schemeClr val="tx2"/>
                </a:solidFill>
              </a:rPr>
              <a:t>Otörler</a:t>
            </a:r>
            <a:r>
              <a:rPr lang="tr-TR" sz="2800" b="1" dirty="0" smtClean="0">
                <a:solidFill>
                  <a:schemeClr val="tx2"/>
                </a:solidFill>
              </a:rPr>
              <a:t> sadece fibrinojen seviyesinin ,eritrosit ve plazma için masif transfüzyon gereksinimini </a:t>
            </a:r>
            <a:r>
              <a:rPr lang="tr-TR" sz="2800" b="1" dirty="0" err="1" smtClean="0">
                <a:solidFill>
                  <a:schemeClr val="tx2"/>
                </a:solidFill>
              </a:rPr>
              <a:t>predikte</a:t>
            </a:r>
            <a:r>
              <a:rPr lang="tr-TR" sz="2800" b="1" dirty="0" smtClean="0">
                <a:solidFill>
                  <a:schemeClr val="tx2"/>
                </a:solidFill>
              </a:rPr>
              <a:t> edebildiğini  tespit ettiler</a:t>
            </a:r>
            <a:endParaRPr lang="tr-TR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07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4738" y="1799088"/>
            <a:ext cx="10058400" cy="4019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2400" marR="4607" indent="-310887" algn="just" defTabSz="829031">
              <a:buFontTx/>
              <a:buChar char="•"/>
              <a:tabLst>
                <a:tab pos="322400" algn="l"/>
              </a:tabLst>
            </a:pPr>
            <a:r>
              <a:rPr lang="tr-TR" sz="2902" spc="-5" dirty="0">
                <a:solidFill>
                  <a:prstClr val="black"/>
                </a:solidFill>
                <a:latin typeface="Arial"/>
                <a:cs typeface="Arial"/>
              </a:rPr>
              <a:t>Masif </a:t>
            </a:r>
            <a:r>
              <a:rPr lang="tr-TR" sz="2902" spc="-5" dirty="0" smtClean="0">
                <a:solidFill>
                  <a:prstClr val="black"/>
                </a:solidFill>
                <a:latin typeface="Arial"/>
                <a:cs typeface="Arial"/>
              </a:rPr>
              <a:t>kanama, </a:t>
            </a:r>
            <a:r>
              <a:rPr lang="tr-TR" sz="2902" spc="-5" dirty="0" err="1" smtClean="0">
                <a:solidFill>
                  <a:prstClr val="black"/>
                </a:solidFill>
                <a:latin typeface="Arial"/>
                <a:cs typeface="Arial"/>
              </a:rPr>
              <a:t>hemorajik</a:t>
            </a:r>
            <a:r>
              <a:rPr lang="tr-TR" sz="2902" spc="-5" dirty="0" smtClean="0">
                <a:solidFill>
                  <a:prstClr val="black"/>
                </a:solidFill>
                <a:latin typeface="Arial"/>
                <a:cs typeface="Arial"/>
              </a:rPr>
              <a:t> DİC</a:t>
            </a:r>
            <a:r>
              <a:rPr lang="tr-TR" sz="2902" spc="-5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sz="2902" spc="-5" dirty="0" err="1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902" spc="-9" dirty="0" err="1">
                <a:solidFill>
                  <a:prstClr val="black"/>
                </a:solidFill>
                <a:latin typeface="Arial"/>
                <a:cs typeface="Arial"/>
              </a:rPr>
              <a:t>blati</a:t>
            </a:r>
            <a:r>
              <a:rPr sz="2902" spc="-5" dirty="0" err="1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902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902" spc="-9" dirty="0">
                <a:solidFill>
                  <a:prstClr val="black"/>
                </a:solidFill>
                <a:latin typeface="Arial"/>
                <a:cs typeface="Arial"/>
              </a:rPr>
              <a:t>plasent</a:t>
            </a:r>
            <a:r>
              <a:rPr sz="2902" spc="-5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sz="2902" spc="-9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902" spc="-5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sz="2902" spc="-9" dirty="0">
                <a:solidFill>
                  <a:prstClr val="black"/>
                </a:solidFill>
                <a:latin typeface="Arial"/>
                <a:cs typeface="Arial"/>
              </a:rPr>
              <a:t>amnio</a:t>
            </a:r>
            <a:r>
              <a:rPr sz="2902" spc="-5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sz="2902" spc="-9" dirty="0">
                <a:solidFill>
                  <a:prstClr val="black"/>
                </a:solidFill>
                <a:latin typeface="Arial"/>
                <a:cs typeface="Arial"/>
              </a:rPr>
              <a:t>sıv</a:t>
            </a:r>
            <a:r>
              <a:rPr sz="2902" spc="-5" dirty="0">
                <a:solidFill>
                  <a:prstClr val="black"/>
                </a:solidFill>
                <a:latin typeface="Arial"/>
                <a:cs typeface="Arial"/>
              </a:rPr>
              <a:t>ı </a:t>
            </a:r>
            <a:r>
              <a:rPr sz="2902" spc="-9" dirty="0" err="1">
                <a:solidFill>
                  <a:prstClr val="black"/>
                </a:solidFill>
                <a:latin typeface="Arial"/>
                <a:cs typeface="Arial"/>
              </a:rPr>
              <a:t>embolisi</a:t>
            </a:r>
            <a:r>
              <a:rPr sz="2902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902" spc="-9" dirty="0" err="1">
                <a:solidFill>
                  <a:prstClr val="black"/>
                </a:solidFill>
                <a:latin typeface="Arial"/>
                <a:cs typeface="Arial"/>
              </a:rPr>
              <a:t>gib</a:t>
            </a:r>
            <a:r>
              <a:rPr sz="2902" spc="-5" dirty="0" err="1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tr-TR" sz="2902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902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902" spc="-9" dirty="0">
                <a:solidFill>
                  <a:prstClr val="black"/>
                </a:solidFill>
                <a:latin typeface="Arial"/>
                <a:cs typeface="Arial"/>
              </a:rPr>
              <a:t>fibrinoje</a:t>
            </a:r>
            <a:r>
              <a:rPr sz="2902" spc="-5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sz="2902" spc="-9" dirty="0">
                <a:solidFill>
                  <a:prstClr val="black"/>
                </a:solidFill>
                <a:latin typeface="Arial"/>
                <a:cs typeface="Arial"/>
              </a:rPr>
              <a:t>seviyesini</a:t>
            </a:r>
            <a:r>
              <a:rPr sz="2902" spc="-5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sz="2902" spc="-9" dirty="0">
                <a:solidFill>
                  <a:prstClr val="black"/>
                </a:solidFill>
                <a:latin typeface="Arial"/>
                <a:cs typeface="Arial"/>
              </a:rPr>
              <a:t>düşü</a:t>
            </a:r>
            <a:r>
              <a:rPr sz="2902" spc="-5" dirty="0">
                <a:solidFill>
                  <a:prstClr val="black"/>
                </a:solidFill>
                <a:latin typeface="Arial"/>
                <a:cs typeface="Arial"/>
              </a:rPr>
              <a:t>k </a:t>
            </a:r>
            <a:r>
              <a:rPr sz="2902" spc="-9" dirty="0">
                <a:solidFill>
                  <a:prstClr val="black"/>
                </a:solidFill>
                <a:latin typeface="Arial"/>
                <a:cs typeface="Arial"/>
              </a:rPr>
              <a:t>olacağının </a:t>
            </a:r>
            <a:r>
              <a:rPr sz="2902" spc="-9" dirty="0" err="1">
                <a:solidFill>
                  <a:prstClr val="black"/>
                </a:solidFill>
                <a:latin typeface="Arial"/>
                <a:cs typeface="Arial"/>
              </a:rPr>
              <a:t>öngörüldüğ</a:t>
            </a:r>
            <a:r>
              <a:rPr sz="2902" spc="-5" dirty="0" err="1">
                <a:solidFill>
                  <a:prstClr val="black"/>
                </a:solidFill>
                <a:latin typeface="Arial"/>
                <a:cs typeface="Arial"/>
              </a:rPr>
              <a:t>ü</a:t>
            </a:r>
            <a:r>
              <a:rPr sz="2902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902" spc="-9" dirty="0" err="1">
                <a:solidFill>
                  <a:prstClr val="black"/>
                </a:solidFill>
                <a:latin typeface="Arial"/>
                <a:cs typeface="Arial"/>
              </a:rPr>
              <a:t>durumlard</a:t>
            </a:r>
            <a:r>
              <a:rPr sz="2902" spc="-5" dirty="0" err="1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tr-TR" sz="2902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902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902" b="1" spc="-9" dirty="0" err="1">
                <a:solidFill>
                  <a:prstClr val="black"/>
                </a:solidFill>
                <a:latin typeface="Arial"/>
                <a:cs typeface="Arial"/>
              </a:rPr>
              <a:t>laboratuar</a:t>
            </a:r>
            <a:r>
              <a:rPr lang="tr-TR" sz="2902" b="1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902" b="1" spc="-9" dirty="0" err="1">
                <a:solidFill>
                  <a:prstClr val="black"/>
                </a:solidFill>
                <a:latin typeface="Arial"/>
                <a:cs typeface="Arial"/>
              </a:rPr>
              <a:t>sonuc</a:t>
            </a:r>
            <a:r>
              <a:rPr sz="2902" b="1" spc="-5" dirty="0" err="1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tr-TR" sz="2902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902" b="1" spc="-9" dirty="0" err="1" smtClean="0">
                <a:solidFill>
                  <a:prstClr val="black"/>
                </a:solidFill>
                <a:latin typeface="Arial"/>
                <a:cs typeface="Arial"/>
              </a:rPr>
              <a:t>beklemede</a:t>
            </a:r>
            <a:r>
              <a:rPr sz="2902" b="1" spc="-5" dirty="0" err="1" smtClean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tr-TR" sz="2902" b="1" spc="-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902" b="1" spc="-9" dirty="0" err="1" smtClean="0">
                <a:solidFill>
                  <a:prstClr val="black"/>
                </a:solidFill>
                <a:latin typeface="Arial"/>
                <a:cs typeface="Arial"/>
              </a:rPr>
              <a:t>başl</a:t>
            </a:r>
            <a:r>
              <a:rPr lang="tr-TR" sz="2902" b="1" spc="-9" dirty="0" err="1" smtClean="0">
                <a:solidFill>
                  <a:prstClr val="black"/>
                </a:solidFill>
                <a:latin typeface="Arial"/>
                <a:cs typeface="Arial"/>
              </a:rPr>
              <a:t>ıyoruz</a:t>
            </a:r>
            <a:r>
              <a:rPr lang="tr-TR" sz="2902" b="1" spc="-9" dirty="0" smtClean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lang="tr-TR" sz="2902" b="1" spc="-9" dirty="0">
                <a:solidFill>
                  <a:prstClr val="black"/>
                </a:solidFill>
                <a:latin typeface="Arial"/>
                <a:cs typeface="Arial"/>
              </a:rPr>
              <a:t>(2-4 g fibrinojen</a:t>
            </a:r>
            <a:r>
              <a:rPr lang="tr-TR" sz="2902" b="1" spc="-9" dirty="0" smtClean="0">
                <a:solidFill>
                  <a:prstClr val="black"/>
                </a:solidFill>
                <a:latin typeface="Arial"/>
                <a:cs typeface="Arial"/>
              </a:rPr>
              <a:t>)</a:t>
            </a:r>
          </a:p>
          <a:p>
            <a:pPr marL="322400" marR="4607" indent="-310887" algn="just" defTabSz="829031">
              <a:buFontTx/>
              <a:buChar char="•"/>
              <a:tabLst>
                <a:tab pos="322400" algn="l"/>
              </a:tabLst>
            </a:pPr>
            <a:endParaRPr lang="tr-TR" sz="2902" b="1" spc="-9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322400" marR="4607" indent="-310887" algn="just" defTabSz="829031">
              <a:buFontTx/>
              <a:buChar char="•"/>
              <a:tabLst>
                <a:tab pos="322400" algn="l"/>
              </a:tabLst>
            </a:pPr>
            <a:r>
              <a:rPr lang="tr-TR" sz="2902" b="1" spc="-9" dirty="0" smtClean="0">
                <a:solidFill>
                  <a:prstClr val="black"/>
                </a:solidFill>
                <a:latin typeface="Arial"/>
                <a:cs typeface="Arial"/>
              </a:rPr>
              <a:t>1g fibrinojen verilmesi, kan seviyesinde 0.35-0.40 mg/dl artış sağlar</a:t>
            </a:r>
            <a:endParaRPr lang="tr-TR" sz="2902" spc="-9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322400" marR="86932" indent="-310887" algn="just" defTabSz="829031">
              <a:buFontTx/>
              <a:buChar char="•"/>
              <a:tabLst>
                <a:tab pos="322400" algn="l"/>
              </a:tabLst>
            </a:pPr>
            <a:endParaRPr lang="tr-TR" sz="2902" spc="-9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322400" marR="86932" indent="-310887" algn="just" defTabSz="829031">
              <a:buFontTx/>
              <a:buChar char="•"/>
              <a:tabLst>
                <a:tab pos="322400" algn="l"/>
              </a:tabLst>
            </a:pPr>
            <a:r>
              <a:rPr lang="tr-TR" sz="2902" spc="-9" dirty="0" smtClean="0">
                <a:solidFill>
                  <a:prstClr val="black"/>
                </a:solidFill>
                <a:latin typeface="Arial"/>
                <a:cs typeface="Arial"/>
              </a:rPr>
              <a:t>Yarılanma ömrü 90 saattir</a:t>
            </a:r>
            <a:endParaRPr sz="2902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20398" y="517769"/>
            <a:ext cx="5003058" cy="863989"/>
          </a:xfrm>
          <a:prstGeom prst="rect">
            <a:avLst/>
          </a:prstGeom>
        </p:spPr>
        <p:txBody>
          <a:bodyPr vert="horz" wrap="square" lIns="0" tIns="247557" rIns="0" bIns="0" rtlCol="0" anchor="ctr">
            <a:spAutoFit/>
          </a:bodyPr>
          <a:lstStyle/>
          <a:p>
            <a:pPr marL="1445622"/>
            <a:r>
              <a:rPr sz="3990" b="1" spc="-5" dirty="0">
                <a:solidFill>
                  <a:srgbClr val="C00000"/>
                </a:solidFill>
              </a:rPr>
              <a:t>FİBRİNOJEN</a:t>
            </a:r>
            <a:endParaRPr sz="399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3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30" y="-50921"/>
            <a:ext cx="10070122" cy="1846934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000" dirty="0" smtClean="0"/>
              <a:t>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45477" y="1796013"/>
            <a:ext cx="6500446" cy="493222"/>
          </a:xfrm>
        </p:spPr>
        <p:txBody>
          <a:bodyPr>
            <a:noAutofit/>
          </a:bodyPr>
          <a:lstStyle/>
          <a:p>
            <a:r>
              <a:rPr lang="en-US" sz="2000" dirty="0"/>
              <a:t>From Brooke Army Medical Center, Fort Sam Houston, TX.</a:t>
            </a:r>
            <a:endParaRPr lang="tr-TR" sz="2000" dirty="0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5478" y="2437946"/>
            <a:ext cx="5814644" cy="4132751"/>
          </a:xfrm>
          <a:prstGeom prst="rect">
            <a:avLst/>
          </a:prstGeom>
        </p:spPr>
      </p:pic>
      <p:sp>
        <p:nvSpPr>
          <p:cNvPr id="4" name="İçerik Yer Tutucusu 3"/>
          <p:cNvSpPr>
            <a:spLocks noGrp="1"/>
          </p:cNvSpPr>
          <p:nvPr>
            <p:ph sz="quarter" idx="4"/>
          </p:nvPr>
        </p:nvSpPr>
        <p:spPr>
          <a:xfrm>
            <a:off x="6945923" y="1910862"/>
            <a:ext cx="5183188" cy="4712677"/>
          </a:xfrm>
        </p:spPr>
        <p:txBody>
          <a:bodyPr>
            <a:normAutofit/>
          </a:bodyPr>
          <a:lstStyle/>
          <a:p>
            <a:r>
              <a:rPr lang="tr-TR" dirty="0" smtClean="0"/>
              <a:t> </a:t>
            </a:r>
            <a:endParaRPr lang="tr-TR" b="1" dirty="0" smtClean="0"/>
          </a:p>
          <a:p>
            <a:pPr marL="0" indent="0">
              <a:buNone/>
            </a:pP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6752492" y="1971859"/>
            <a:ext cx="5175736" cy="21570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10 ünite ve üzeri masif transfüzyon  yapılan, savaş yaralanması olan 246 hasta, retrospektif çalışma, ırak Afganistan </a:t>
            </a:r>
            <a:r>
              <a:rPr lang="tr-TR" sz="2400" dirty="0" smtClean="0">
                <a:solidFill>
                  <a:schemeClr val="tx1"/>
                </a:solidFill>
              </a:rPr>
              <a:t>deneyimi </a:t>
            </a:r>
          </a:p>
          <a:p>
            <a:pPr algn="ctr"/>
            <a:r>
              <a:rPr lang="tr-TR" sz="2400" b="1" dirty="0" smtClean="0">
                <a:solidFill>
                  <a:schemeClr val="tx1"/>
                </a:solidFill>
              </a:rPr>
              <a:t>2003-2005 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6752492" y="4501662"/>
            <a:ext cx="5175736" cy="21218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Yapılan transfüzyonlar FFP:RBC oranlarına  göre 3 </a:t>
            </a:r>
            <a:r>
              <a:rPr lang="tr-TR" sz="2400" dirty="0" err="1" smtClean="0">
                <a:solidFill>
                  <a:schemeClr val="tx1"/>
                </a:solidFill>
              </a:rPr>
              <a:t>grubta</a:t>
            </a:r>
            <a:r>
              <a:rPr lang="tr-TR" sz="2400" dirty="0" smtClean="0">
                <a:solidFill>
                  <a:schemeClr val="tx1"/>
                </a:solidFill>
              </a:rPr>
              <a:t> değerlendirildi, </a:t>
            </a:r>
            <a:r>
              <a:rPr lang="tr-TR" sz="2400" dirty="0">
                <a:solidFill>
                  <a:schemeClr val="tx1"/>
                </a:solidFill>
              </a:rPr>
              <a:t>artmış plazma oranının </a:t>
            </a:r>
            <a:r>
              <a:rPr lang="tr-TR" sz="2400" dirty="0" err="1">
                <a:solidFill>
                  <a:schemeClr val="tx1"/>
                </a:solidFill>
              </a:rPr>
              <a:t>mortaliteyi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azaltığı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gösterildi</a:t>
            </a:r>
            <a:endParaRPr lang="tr-TR" sz="2400" dirty="0">
              <a:solidFill>
                <a:schemeClr val="tx1"/>
              </a:solidFill>
            </a:endParaRP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1794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2666" y="80476"/>
            <a:ext cx="6961713" cy="384517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06" y="3907238"/>
            <a:ext cx="5134708" cy="2177073"/>
          </a:xfrm>
          <a:prstGeom prst="rect">
            <a:avLst/>
          </a:prstGeom>
        </p:spPr>
      </p:pic>
      <p:sp>
        <p:nvSpPr>
          <p:cNvPr id="7" name="Metin Yer Tutucusu 6"/>
          <p:cNvSpPr>
            <a:spLocks noGrp="1"/>
          </p:cNvSpPr>
          <p:nvPr>
            <p:ph type="body" sz="half" idx="2"/>
          </p:nvPr>
        </p:nvSpPr>
        <p:spPr>
          <a:xfrm>
            <a:off x="-105508" y="2907323"/>
            <a:ext cx="5122985" cy="3968327"/>
          </a:xfrm>
        </p:spPr>
        <p:txBody>
          <a:bodyPr>
            <a:normAutofit/>
          </a:bodyPr>
          <a:lstStyle/>
          <a:p>
            <a:r>
              <a:rPr lang="tr-TR" sz="2400" b="1" dirty="0" smtClean="0"/>
              <a:t> </a:t>
            </a:r>
            <a:endParaRPr lang="tr-TR" sz="2600" b="1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5616253" y="2073399"/>
            <a:ext cx="6307015" cy="4113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1"/>
                </a:solidFill>
              </a:rPr>
              <a:t>Bu çalışmanın datalarına dayanarak Amerikan ordusu genel cerrahları masif transfüzyon gerekecek şiddetli travma hastaları için </a:t>
            </a:r>
            <a:r>
              <a:rPr lang="tr-TR" sz="3200" b="1" dirty="0" smtClean="0">
                <a:solidFill>
                  <a:schemeClr val="tx1"/>
                </a:solidFill>
              </a:rPr>
              <a:t>plazma: </a:t>
            </a:r>
            <a:r>
              <a:rPr lang="tr-TR" sz="3200" b="1" dirty="0">
                <a:solidFill>
                  <a:schemeClr val="tx1"/>
                </a:solidFill>
              </a:rPr>
              <a:t>eritrosit oranının  1:1 olmasını öneren bir politikayı kendi birimlerine </a:t>
            </a:r>
            <a:r>
              <a:rPr lang="tr-TR" sz="3200" b="1" dirty="0" smtClean="0">
                <a:solidFill>
                  <a:schemeClr val="tx1"/>
                </a:solidFill>
              </a:rPr>
              <a:t>dağıttı </a:t>
            </a:r>
            <a:endParaRPr lang="tr-T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05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505944" y="8929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Şiddetli Travma ve Masif Kanamada  </a:t>
            </a:r>
            <a:r>
              <a:rPr lang="tr-TR" dirty="0"/>
              <a:t>A</a:t>
            </a:r>
            <a:r>
              <a:rPr lang="tr-TR" dirty="0" smtClean="0"/>
              <a:t>skeri </a:t>
            </a:r>
            <a:r>
              <a:rPr lang="tr-TR" dirty="0"/>
              <a:t>C</a:t>
            </a:r>
            <a:r>
              <a:rPr lang="tr-TR" dirty="0" smtClean="0"/>
              <a:t>errahi </a:t>
            </a:r>
            <a:r>
              <a:rPr lang="tr-TR" dirty="0"/>
              <a:t>Y</a:t>
            </a:r>
            <a:r>
              <a:rPr lang="tr-TR" dirty="0" smtClean="0"/>
              <a:t>aklaşım; DCR  Stratejileri                                                                                           </a:t>
            </a:r>
            <a:r>
              <a:rPr lang="en-US" sz="2200" b="1" dirty="0" smtClean="0"/>
              <a:t>From </a:t>
            </a:r>
            <a:r>
              <a:rPr lang="en-US" sz="2200" b="1" dirty="0"/>
              <a:t>the Madigan Army Medical Center, </a:t>
            </a:r>
            <a:r>
              <a:rPr lang="en-US" sz="2200" b="1" dirty="0" smtClean="0"/>
              <a:t>Tacoma,</a:t>
            </a:r>
            <a:r>
              <a:rPr lang="tr-TR" sz="2200" b="1" dirty="0" smtClean="0"/>
              <a:t> </a:t>
            </a:r>
            <a:r>
              <a:rPr lang="en-US" sz="2200" b="1" dirty="0" smtClean="0"/>
              <a:t>WA</a:t>
            </a:r>
            <a:r>
              <a:rPr lang="en-US" sz="2000" b="1" dirty="0"/>
              <a:t>.</a:t>
            </a:r>
            <a:endParaRPr lang="tr-TR" sz="2000" b="1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31065" y="1933350"/>
            <a:ext cx="6984952" cy="4615747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3236494" y="2442411"/>
            <a:ext cx="5789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     </a:t>
            </a:r>
            <a:r>
              <a:rPr lang="en-US" sz="1600" b="1" dirty="0" err="1" smtClean="0"/>
              <a:t>Crit</a:t>
            </a:r>
            <a:r>
              <a:rPr lang="en-US" sz="1600" b="1" dirty="0" smtClean="0"/>
              <a:t> </a:t>
            </a:r>
            <a:r>
              <a:rPr lang="en-US" sz="1600" b="1" dirty="0"/>
              <a:t>Care Med. 2008 </a:t>
            </a:r>
          </a:p>
        </p:txBody>
      </p:sp>
      <p:sp>
        <p:nvSpPr>
          <p:cNvPr id="5" name="Yuvarlatılmış Dikdörtgen 4"/>
          <p:cNvSpPr/>
          <p:nvPr/>
        </p:nvSpPr>
        <p:spPr>
          <a:xfrm>
            <a:off x="7303169" y="1933350"/>
            <a:ext cx="4815562" cy="492465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 </a:t>
            </a:r>
            <a:r>
              <a:rPr lang="tr-TR" sz="2400" dirty="0" err="1" smtClean="0">
                <a:solidFill>
                  <a:schemeClr val="tx1"/>
                </a:solidFill>
              </a:rPr>
              <a:t>Permissive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>
                <a:solidFill>
                  <a:schemeClr val="tx1"/>
                </a:solidFill>
              </a:rPr>
              <a:t>hipotansiyon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</a:rPr>
              <a:t>Hipoterminin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>
                <a:solidFill>
                  <a:schemeClr val="tx1"/>
                </a:solidFill>
              </a:rPr>
              <a:t>önlenmesi ve </a:t>
            </a:r>
            <a:r>
              <a:rPr lang="tr-TR" sz="2400" dirty="0" smtClean="0">
                <a:solidFill>
                  <a:schemeClr val="tx1"/>
                </a:solidFill>
              </a:rPr>
              <a:t>agresif </a:t>
            </a:r>
            <a:r>
              <a:rPr lang="tr-TR" sz="2400" dirty="0">
                <a:solidFill>
                  <a:schemeClr val="tx1"/>
                </a:solidFill>
              </a:rPr>
              <a:t>tedavisi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</a:rPr>
              <a:t>Asidozun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>
                <a:solidFill>
                  <a:schemeClr val="tx1"/>
                </a:solidFill>
              </a:rPr>
              <a:t>düzeltilmesi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tx1"/>
                </a:solidFill>
              </a:rPr>
              <a:t> Erken </a:t>
            </a:r>
            <a:r>
              <a:rPr lang="tr-TR" sz="2400" dirty="0">
                <a:solidFill>
                  <a:schemeClr val="tx1"/>
                </a:solidFill>
              </a:rPr>
              <a:t>acil TDP kullanımı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tx1"/>
                </a:solidFill>
              </a:rPr>
              <a:t> RBC-TDP </a:t>
            </a:r>
            <a:r>
              <a:rPr lang="tr-TR" sz="2400" dirty="0">
                <a:solidFill>
                  <a:schemeClr val="tx1"/>
                </a:solidFill>
              </a:rPr>
              <a:t>oranı 1:1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tx1"/>
                </a:solidFill>
              </a:rPr>
              <a:t> Erken </a:t>
            </a:r>
            <a:r>
              <a:rPr lang="tr-TR" sz="2400" dirty="0" err="1">
                <a:solidFill>
                  <a:schemeClr val="tx1"/>
                </a:solidFill>
              </a:rPr>
              <a:t>trombosit</a:t>
            </a:r>
            <a:r>
              <a:rPr lang="tr-TR" sz="2400" dirty="0">
                <a:solidFill>
                  <a:schemeClr val="tx1"/>
                </a:solidFill>
              </a:rPr>
              <a:t> kullanımı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tx1"/>
                </a:solidFill>
              </a:rPr>
              <a:t> Erken </a:t>
            </a:r>
            <a:r>
              <a:rPr lang="tr-TR" sz="2400" dirty="0">
                <a:solidFill>
                  <a:schemeClr val="tx1"/>
                </a:solidFill>
              </a:rPr>
              <a:t>RF7A	 kullanımı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tx1"/>
                </a:solidFill>
              </a:rPr>
              <a:t> Askeri </a:t>
            </a:r>
            <a:r>
              <a:rPr lang="tr-TR" sz="2400" dirty="0">
                <a:solidFill>
                  <a:schemeClr val="tx1"/>
                </a:solidFill>
              </a:rPr>
              <a:t>sıcak sahada tam kanın </a:t>
            </a:r>
            <a:r>
              <a:rPr lang="tr-TR" sz="2400" dirty="0" err="1">
                <a:solidFill>
                  <a:schemeClr val="tx1"/>
                </a:solidFill>
              </a:rPr>
              <a:t>primer</a:t>
            </a:r>
            <a:r>
              <a:rPr lang="tr-TR" sz="2400" dirty="0">
                <a:solidFill>
                  <a:schemeClr val="tx1"/>
                </a:solidFill>
              </a:rPr>
              <a:t> sıvı olarak kullanımı</a:t>
            </a:r>
          </a:p>
          <a:p>
            <a:pPr algn="ctr"/>
            <a:endParaRPr lang="tr-TR" dirty="0"/>
          </a:p>
        </p:txBody>
      </p:sp>
      <p:sp>
        <p:nvSpPr>
          <p:cNvPr id="7" name="İçerik Yer Tutucusu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26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157787" cy="2655771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613" y="2582558"/>
            <a:ext cx="8743950" cy="1872828"/>
          </a:xfrm>
          <a:prstGeom prst="rect">
            <a:avLst/>
          </a:prstGeom>
        </p:spPr>
      </p:pic>
      <p:sp>
        <p:nvSpPr>
          <p:cNvPr id="8" name="Metin Yer Tutucusu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786" y="-33454"/>
            <a:ext cx="6834921" cy="2343150"/>
          </a:xfrm>
          <a:prstGeom prst="rect">
            <a:avLst/>
          </a:prstGeom>
        </p:spPr>
      </p:pic>
      <p:sp>
        <p:nvSpPr>
          <p:cNvPr id="2" name="Yuvarlatılmış Dikdörtgen 1"/>
          <p:cNvSpPr/>
          <p:nvPr/>
        </p:nvSpPr>
        <p:spPr>
          <a:xfrm>
            <a:off x="2426677" y="4455386"/>
            <a:ext cx="7010400" cy="23205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ABD de çoğu merkez , </a:t>
            </a:r>
            <a:r>
              <a:rPr lang="tr-TR" sz="2400" dirty="0" err="1" smtClean="0">
                <a:solidFill>
                  <a:schemeClr val="tx1"/>
                </a:solidFill>
              </a:rPr>
              <a:t>koagulopati</a:t>
            </a:r>
            <a:r>
              <a:rPr lang="tr-TR" sz="2400" dirty="0" smtClean="0">
                <a:solidFill>
                  <a:schemeClr val="tx1"/>
                </a:solidFill>
              </a:rPr>
              <a:t> gelişmiş </a:t>
            </a:r>
            <a:r>
              <a:rPr lang="tr-TR" sz="2400" dirty="0" err="1" smtClean="0">
                <a:solidFill>
                  <a:schemeClr val="tx1"/>
                </a:solidFill>
              </a:rPr>
              <a:t>obstetrik</a:t>
            </a:r>
            <a:r>
              <a:rPr lang="tr-TR" sz="2400" dirty="0" smtClean="0">
                <a:solidFill>
                  <a:schemeClr val="tx1"/>
                </a:solidFill>
              </a:rPr>
              <a:t> kanamada ; </a:t>
            </a:r>
            <a:r>
              <a:rPr lang="tr-TR" sz="2400" dirty="0" err="1" smtClean="0">
                <a:solidFill>
                  <a:schemeClr val="tx1"/>
                </a:solidFill>
              </a:rPr>
              <a:t>Eritrosit:Plazma:Trombosit</a:t>
            </a:r>
            <a:r>
              <a:rPr lang="tr-TR" sz="2400" dirty="0" smtClean="0">
                <a:solidFill>
                  <a:schemeClr val="tx1"/>
                </a:solidFill>
              </a:rPr>
              <a:t> için   1:1:1  transfüzyon oranını kullanmaktadır</a:t>
            </a:r>
          </a:p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2:1:1 oranına kıyasla  ölümler ve kullanılan eritrosit oranı daha azdır</a:t>
            </a:r>
            <a:endParaRPr lang="tr-T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61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086717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tr-TR" sz="4400" dirty="0" smtClean="0"/>
              <a:t>40 y ,g4p3y3,   NSV doğumdan hemen sonra şiddetli kanama </a:t>
            </a:r>
            <a:r>
              <a:rPr lang="tr-TR" sz="4400" dirty="0" err="1" smtClean="0"/>
              <a:t>exitus</a:t>
            </a:r>
            <a:r>
              <a:rPr lang="tr-TR" sz="4400" dirty="0" smtClean="0"/>
              <a:t>, ardından </a:t>
            </a:r>
            <a:r>
              <a:rPr lang="tr-TR" sz="4400" dirty="0" err="1" smtClean="0"/>
              <a:t>resüstasyon</a:t>
            </a:r>
            <a:r>
              <a:rPr lang="tr-TR" sz="4400" dirty="0" smtClean="0"/>
              <a:t> , ekibimize gönderildi. Giriş TA  alınamıyor, </a:t>
            </a:r>
            <a:r>
              <a:rPr lang="tr-TR" sz="4400" dirty="0" err="1" smtClean="0"/>
              <a:t>nbz</a:t>
            </a:r>
            <a:r>
              <a:rPr lang="tr-TR" sz="4400" dirty="0" smtClean="0"/>
              <a:t> 150 </a:t>
            </a:r>
            <a:r>
              <a:rPr lang="tr-TR" sz="4400" dirty="0" err="1" smtClean="0"/>
              <a:t>filiform</a:t>
            </a:r>
            <a:r>
              <a:rPr lang="tr-TR" sz="4400" dirty="0" smtClean="0"/>
              <a:t>, bilinç kapalı. </a:t>
            </a:r>
            <a:r>
              <a:rPr lang="tr-TR" sz="4400" dirty="0" err="1" smtClean="0"/>
              <a:t>hb</a:t>
            </a:r>
            <a:r>
              <a:rPr lang="tr-TR" sz="4400" dirty="0" smtClean="0"/>
              <a:t> 2 g/dl. </a:t>
            </a:r>
            <a:r>
              <a:rPr lang="tr-TR" sz="4400" b="1" dirty="0" smtClean="0">
                <a:solidFill>
                  <a:srgbClr val="FF0000"/>
                </a:solidFill>
              </a:rPr>
              <a:t>fibrinojen 34mg/dl</a:t>
            </a:r>
          </a:p>
          <a:p>
            <a:pPr algn="just">
              <a:lnSpc>
                <a:spcPct val="170000"/>
              </a:lnSpc>
            </a:pPr>
            <a:r>
              <a:rPr lang="tr-TR" sz="4400" dirty="0" smtClean="0"/>
              <a:t>Acil L/T+MTP : </a:t>
            </a:r>
            <a:r>
              <a:rPr lang="tr-TR" sz="4400" dirty="0" err="1" smtClean="0"/>
              <a:t>Utero</a:t>
            </a:r>
            <a:r>
              <a:rPr lang="tr-TR" sz="4400" dirty="0" smtClean="0"/>
              <a:t> vajinal </a:t>
            </a:r>
            <a:r>
              <a:rPr lang="tr-TR" sz="4400" dirty="0" err="1" smtClean="0"/>
              <a:t>rüptür</a:t>
            </a:r>
            <a:r>
              <a:rPr lang="tr-TR" sz="4400" dirty="0" smtClean="0"/>
              <a:t> ve karaciğere ulaşmış </a:t>
            </a:r>
            <a:r>
              <a:rPr lang="tr-TR" sz="4400" dirty="0" err="1" smtClean="0"/>
              <a:t>hematom</a:t>
            </a:r>
            <a:r>
              <a:rPr lang="tr-TR" sz="4400" dirty="0" smtClean="0"/>
              <a:t>+ DIC</a:t>
            </a:r>
          </a:p>
          <a:p>
            <a:pPr algn="just">
              <a:lnSpc>
                <a:spcPct val="170000"/>
              </a:lnSpc>
            </a:pPr>
            <a:r>
              <a:rPr lang="tr-TR" sz="4400" dirty="0" err="1" smtClean="0"/>
              <a:t>hipogastrik</a:t>
            </a:r>
            <a:r>
              <a:rPr lang="tr-TR" sz="4400" dirty="0" smtClean="0"/>
              <a:t> </a:t>
            </a:r>
            <a:r>
              <a:rPr lang="tr-TR" sz="4400" dirty="0" err="1" smtClean="0"/>
              <a:t>ligasyon</a:t>
            </a:r>
            <a:r>
              <a:rPr lang="tr-TR" sz="4400" dirty="0" smtClean="0"/>
              <a:t> + </a:t>
            </a:r>
            <a:r>
              <a:rPr lang="tr-TR" sz="4400" dirty="0" err="1" smtClean="0"/>
              <a:t>histerektomi</a:t>
            </a:r>
            <a:r>
              <a:rPr lang="tr-TR" sz="4400" dirty="0" smtClean="0"/>
              <a:t>, ısıtılarak verilen </a:t>
            </a:r>
            <a:r>
              <a:rPr lang="tr-TR" sz="4400" b="1" dirty="0" smtClean="0"/>
              <a:t>12 ES, 12 TDP, 16 PLT</a:t>
            </a:r>
            <a:r>
              <a:rPr lang="tr-TR" sz="4400" dirty="0" smtClean="0"/>
              <a:t>, </a:t>
            </a:r>
            <a:r>
              <a:rPr lang="tr-TR" sz="4400" b="1" dirty="0" smtClean="0"/>
              <a:t>5g Fibrinojen</a:t>
            </a:r>
            <a:r>
              <a:rPr lang="tr-TR" sz="4400" dirty="0" smtClean="0"/>
              <a:t>,</a:t>
            </a:r>
            <a:r>
              <a:rPr lang="tr-TR" sz="4400" b="1" dirty="0" smtClean="0"/>
              <a:t> 2000cc RL , 300 cc </a:t>
            </a:r>
            <a:r>
              <a:rPr lang="tr-TR" sz="4400" b="1" dirty="0" err="1" smtClean="0"/>
              <a:t>kolloid</a:t>
            </a:r>
            <a:r>
              <a:rPr lang="tr-TR" sz="4400" b="1" dirty="0" smtClean="0"/>
              <a:t> </a:t>
            </a:r>
            <a:r>
              <a:rPr lang="tr-TR" sz="4400" dirty="0" smtClean="0"/>
              <a:t>uygulandı ,  cerrahisi 30dk, </a:t>
            </a:r>
            <a:r>
              <a:rPr lang="tr-TR" sz="4400" dirty="0" err="1" smtClean="0"/>
              <a:t>hemostaz</a:t>
            </a:r>
            <a:r>
              <a:rPr lang="tr-TR" sz="4400" dirty="0" smtClean="0"/>
              <a:t> ve DIC ten çıkış 45 </a:t>
            </a:r>
            <a:r>
              <a:rPr lang="tr-TR" sz="4400" dirty="0" err="1" smtClean="0"/>
              <a:t>dk</a:t>
            </a:r>
            <a:r>
              <a:rPr lang="tr-TR" sz="4400" dirty="0" smtClean="0"/>
              <a:t>, ve </a:t>
            </a:r>
            <a:r>
              <a:rPr lang="tr-TR" sz="4400" dirty="0" err="1" smtClean="0"/>
              <a:t>replasmanı</a:t>
            </a:r>
            <a:r>
              <a:rPr lang="tr-TR" sz="4400" dirty="0" smtClean="0"/>
              <a:t> </a:t>
            </a:r>
            <a:r>
              <a:rPr lang="tr-TR" sz="4400" dirty="0" err="1" smtClean="0"/>
              <a:t>perop</a:t>
            </a:r>
            <a:r>
              <a:rPr lang="tr-TR" sz="4400" dirty="0" smtClean="0"/>
              <a:t>, 2  saatte tamamlandı. </a:t>
            </a:r>
            <a:r>
              <a:rPr lang="tr-TR" sz="4400" dirty="0" err="1" smtClean="0"/>
              <a:t>postop</a:t>
            </a:r>
            <a:r>
              <a:rPr lang="tr-TR" sz="4400" dirty="0" smtClean="0"/>
              <a:t> 6.saat mobilize edildi, </a:t>
            </a:r>
            <a:r>
              <a:rPr lang="tr-TR" sz="4400" dirty="0" err="1" smtClean="0"/>
              <a:t>postoperatif</a:t>
            </a:r>
            <a:r>
              <a:rPr lang="tr-TR" sz="4400" dirty="0" smtClean="0"/>
              <a:t> 3.gün şifa ile </a:t>
            </a:r>
            <a:r>
              <a:rPr lang="tr-TR" sz="4400" dirty="0" err="1" smtClean="0"/>
              <a:t>sekelsiz</a:t>
            </a:r>
            <a:r>
              <a:rPr lang="tr-TR" sz="4400" dirty="0" smtClean="0"/>
              <a:t> taburcu edildi</a:t>
            </a:r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                                    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5966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22738"/>
            <a:ext cx="10515600" cy="1242648"/>
          </a:xfrm>
        </p:spPr>
        <p:txBody>
          <a:bodyPr/>
          <a:lstStyle/>
          <a:p>
            <a:r>
              <a:rPr lang="tr-TR" dirty="0" smtClean="0"/>
              <a:t>     </a:t>
            </a:r>
            <a:r>
              <a:rPr lang="tr-TR" sz="3200" b="1" dirty="0" err="1" smtClean="0"/>
              <a:t>Hemorajik</a:t>
            </a:r>
            <a:r>
              <a:rPr lang="tr-TR" sz="3200" b="1" dirty="0" smtClean="0"/>
              <a:t>  Şok </a:t>
            </a:r>
            <a:r>
              <a:rPr lang="tr-TR" sz="3200" b="1" dirty="0"/>
              <a:t>Y</a:t>
            </a:r>
            <a:r>
              <a:rPr lang="tr-TR" sz="3200" b="1" dirty="0" smtClean="0"/>
              <a:t>önetiminde </a:t>
            </a:r>
            <a:r>
              <a:rPr lang="tr-TR" sz="3200" b="1" dirty="0" err="1" smtClean="0"/>
              <a:t>Demage</a:t>
            </a:r>
            <a:r>
              <a:rPr lang="tr-TR" sz="3200" b="1" dirty="0" smtClean="0"/>
              <a:t> </a:t>
            </a:r>
            <a:r>
              <a:rPr lang="tr-TR" sz="3200" b="1" dirty="0"/>
              <a:t>C</a:t>
            </a:r>
            <a:r>
              <a:rPr lang="tr-TR" sz="3200" b="1" dirty="0" smtClean="0"/>
              <a:t>ontrol </a:t>
            </a:r>
            <a:r>
              <a:rPr lang="tr-TR" sz="3200" b="1" dirty="0" err="1"/>
              <a:t>R</a:t>
            </a:r>
            <a:r>
              <a:rPr lang="tr-TR" sz="3200" b="1" dirty="0" err="1" smtClean="0"/>
              <a:t>esuscitation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pPr marL="0" indent="0">
              <a:buNone/>
            </a:pP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4425461" y="1614587"/>
            <a:ext cx="3341077" cy="145366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err="1">
                <a:solidFill>
                  <a:schemeClr val="tx1"/>
                </a:solidFill>
              </a:rPr>
              <a:t>P</a:t>
            </a:r>
            <a:r>
              <a:rPr lang="tr-TR" sz="2400" dirty="0" err="1">
                <a:solidFill>
                  <a:schemeClr val="tx1"/>
                </a:solidFill>
              </a:rPr>
              <a:t>ermissive</a:t>
            </a:r>
            <a:r>
              <a:rPr lang="tr-TR" sz="2400" dirty="0">
                <a:solidFill>
                  <a:schemeClr val="tx1"/>
                </a:solidFill>
              </a:rPr>
              <a:t> hipotansiyon </a:t>
            </a:r>
          </a:p>
          <a:p>
            <a:r>
              <a:rPr lang="tr-TR" sz="2400" dirty="0" err="1">
                <a:solidFill>
                  <a:schemeClr val="tx1"/>
                </a:solidFill>
              </a:rPr>
              <a:t>Hemostatik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resüstasyon</a:t>
            </a:r>
            <a:endParaRPr lang="tr-TR" sz="2400" dirty="0">
              <a:solidFill>
                <a:schemeClr val="tx1"/>
              </a:solidFill>
            </a:endParaRPr>
          </a:p>
          <a:p>
            <a:r>
              <a:rPr lang="tr-TR" sz="2400" dirty="0">
                <a:solidFill>
                  <a:schemeClr val="tx1"/>
                </a:solidFill>
              </a:rPr>
              <a:t>Hasar kontrol cerrahisi</a:t>
            </a:r>
          </a:p>
          <a:p>
            <a:pPr algn="ctr"/>
            <a:endParaRPr lang="tr-TR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3094893" y="4208585"/>
            <a:ext cx="6512169" cy="188741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 err="1">
                <a:solidFill>
                  <a:schemeClr val="tx1"/>
                </a:solidFill>
              </a:rPr>
              <a:t>M</a:t>
            </a:r>
            <a:r>
              <a:rPr lang="tr-TR" sz="2400" dirty="0" err="1" smtClean="0">
                <a:solidFill>
                  <a:schemeClr val="tx1"/>
                </a:solidFill>
              </a:rPr>
              <a:t>etabolik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asidozdan</a:t>
            </a:r>
            <a:r>
              <a:rPr lang="tr-TR" sz="2400" dirty="0">
                <a:solidFill>
                  <a:schemeClr val="tx1"/>
                </a:solidFill>
              </a:rPr>
              <a:t> kaçınmak </a:t>
            </a:r>
            <a:endParaRPr lang="tr-TR" sz="2400" dirty="0" smtClean="0">
              <a:solidFill>
                <a:schemeClr val="tx1"/>
              </a:solidFill>
            </a:endParaRPr>
          </a:p>
          <a:p>
            <a:r>
              <a:rPr lang="tr-TR" sz="2400" dirty="0" err="1" smtClean="0">
                <a:solidFill>
                  <a:schemeClr val="tx1"/>
                </a:solidFill>
              </a:rPr>
              <a:t>Hipoterminin</a:t>
            </a:r>
            <a:r>
              <a:rPr lang="tr-TR" sz="2400" dirty="0" smtClean="0">
                <a:solidFill>
                  <a:schemeClr val="tx1"/>
                </a:solidFill>
              </a:rPr>
              <a:t> önlenmesi</a:t>
            </a:r>
          </a:p>
          <a:p>
            <a:r>
              <a:rPr lang="tr-TR" sz="2400" dirty="0" err="1">
                <a:solidFill>
                  <a:schemeClr val="tx1"/>
                </a:solidFill>
              </a:rPr>
              <a:t>K</a:t>
            </a:r>
            <a:r>
              <a:rPr lang="tr-TR" sz="2400" dirty="0" err="1" smtClean="0">
                <a:solidFill>
                  <a:schemeClr val="tx1"/>
                </a:solidFill>
              </a:rPr>
              <a:t>oagulopatinin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>
                <a:solidFill>
                  <a:schemeClr val="tx1"/>
                </a:solidFill>
              </a:rPr>
              <a:t>tedavisi ve hastanın en kısa sürede stabilizasyonu</a:t>
            </a:r>
          </a:p>
          <a:p>
            <a:pPr algn="ctr"/>
            <a:endParaRPr lang="tr-TR" dirty="0"/>
          </a:p>
        </p:txBody>
      </p:sp>
      <p:sp>
        <p:nvSpPr>
          <p:cNvPr id="8" name="Aşağı Ok 7"/>
          <p:cNvSpPr/>
          <p:nvPr/>
        </p:nvSpPr>
        <p:spPr>
          <a:xfrm>
            <a:off x="5853684" y="3149213"/>
            <a:ext cx="484632" cy="97840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659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99" y="392421"/>
            <a:ext cx="10944367" cy="567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7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RCOG Majör PPK </a:t>
            </a:r>
            <a:r>
              <a:rPr lang="tr-TR" dirty="0" err="1" smtClean="0"/>
              <a:t>Protokolu</a:t>
            </a:r>
            <a:r>
              <a:rPr lang="tr-TR" dirty="0" smtClean="0"/>
              <a:t> Başlatılması ve     </a:t>
            </a:r>
            <a:r>
              <a:rPr lang="tr-TR" dirty="0" err="1" smtClean="0"/>
              <a:t>Relasman</a:t>
            </a:r>
            <a:r>
              <a:rPr lang="tr-TR" dirty="0" smtClean="0"/>
              <a:t> Önerileri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Kanama 1000 ml den fazla ve devam ediyor veya klinik şok durumunda</a:t>
            </a:r>
            <a:r>
              <a:rPr lang="tr-TR" dirty="0" smtClean="0"/>
              <a:t>.</a:t>
            </a:r>
          </a:p>
          <a:p>
            <a:r>
              <a:rPr lang="tr-TR" b="1" dirty="0" smtClean="0"/>
              <a:t>Kan ve kan ürünleri  transfüzyonu </a:t>
            </a:r>
            <a:r>
              <a:rPr lang="tr-TR" b="1" dirty="0" smtClean="0">
                <a:solidFill>
                  <a:srgbClr val="FF0000"/>
                </a:solidFill>
              </a:rPr>
              <a:t>en kısa sürede </a:t>
            </a:r>
            <a:r>
              <a:rPr lang="tr-TR" b="1" dirty="0" smtClean="0"/>
              <a:t>başlatılmalı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Kana ulaşılana kadar; </a:t>
            </a:r>
            <a:r>
              <a:rPr lang="tr-TR" dirty="0" smtClean="0"/>
              <a:t>3500 ml ye kadar, ısıtılmış sıvı, gerektiğinde hızla verilmeli</a:t>
            </a:r>
          </a:p>
          <a:p>
            <a:r>
              <a:rPr lang="tr-TR" dirty="0" smtClean="0"/>
              <a:t>2000 ml  	</a:t>
            </a:r>
            <a:r>
              <a:rPr lang="tr-TR" dirty="0" err="1" smtClean="0"/>
              <a:t>NaCI</a:t>
            </a:r>
            <a:endParaRPr lang="tr-TR" dirty="0" smtClean="0"/>
          </a:p>
          <a:p>
            <a:r>
              <a:rPr lang="tr-TR" dirty="0" smtClean="0"/>
              <a:t>1500 ml      </a:t>
            </a:r>
            <a:r>
              <a:rPr lang="tr-TR" dirty="0" err="1" smtClean="0"/>
              <a:t>kolloid</a:t>
            </a:r>
            <a:r>
              <a:rPr lang="tr-TR" dirty="0" smtClean="0"/>
              <a:t> ( </a:t>
            </a:r>
            <a:r>
              <a:rPr lang="tr-TR" dirty="0" smtClean="0">
                <a:solidFill>
                  <a:srgbClr val="FF0000"/>
                </a:solidFill>
              </a:rPr>
              <a:t>kan gelince </a:t>
            </a:r>
            <a:r>
              <a:rPr lang="tr-TR" dirty="0" err="1" smtClean="0">
                <a:solidFill>
                  <a:srgbClr val="FF0000"/>
                </a:solidFill>
              </a:rPr>
              <a:t>stoplanır</a:t>
            </a:r>
            <a:r>
              <a:rPr lang="tr-TR" dirty="0" smtClean="0"/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9917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59995" y="-30537"/>
            <a:ext cx="10515600" cy="1325563"/>
          </a:xfrm>
        </p:spPr>
        <p:txBody>
          <a:bodyPr/>
          <a:lstStyle/>
          <a:p>
            <a:r>
              <a:rPr lang="tr-TR" dirty="0" smtClean="0"/>
              <a:t>         RCOG </a:t>
            </a:r>
            <a:r>
              <a:rPr lang="tr-TR" dirty="0" err="1"/>
              <a:t>R</a:t>
            </a:r>
            <a:r>
              <a:rPr lang="tr-TR" dirty="0" err="1" smtClean="0"/>
              <a:t>eplasman</a:t>
            </a:r>
            <a:r>
              <a:rPr lang="tr-TR" dirty="0" smtClean="0"/>
              <a:t> ve Hedef </a:t>
            </a:r>
            <a:r>
              <a:rPr lang="tr-TR" dirty="0"/>
              <a:t>D</a:t>
            </a:r>
            <a:r>
              <a:rPr lang="tr-TR" dirty="0" smtClean="0"/>
              <a:t>eğerler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838200" y="1619274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60169" y="3156282"/>
            <a:ext cx="7383439" cy="3701718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318837" y="914400"/>
            <a:ext cx="6220326" cy="50562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chemeClr val="tx1"/>
                </a:solidFill>
              </a:rPr>
              <a:t>Ç</a:t>
            </a:r>
            <a:r>
              <a:rPr lang="tr-TR" sz="2400" b="1" dirty="0">
                <a:solidFill>
                  <a:schemeClr val="tx1"/>
                </a:solidFill>
              </a:rPr>
              <a:t>ok acil durumda</a:t>
            </a:r>
            <a:r>
              <a:rPr lang="tr-TR" sz="2400" dirty="0">
                <a:solidFill>
                  <a:schemeClr val="tx1"/>
                </a:solidFill>
              </a:rPr>
              <a:t>: </a:t>
            </a:r>
            <a:r>
              <a:rPr lang="tr-TR" sz="2400" dirty="0" err="1">
                <a:solidFill>
                  <a:schemeClr val="tx1"/>
                </a:solidFill>
              </a:rPr>
              <a:t>Krossuz</a:t>
            </a:r>
            <a:r>
              <a:rPr lang="tr-TR" sz="2400" dirty="0">
                <a:solidFill>
                  <a:schemeClr val="tx1"/>
                </a:solidFill>
              </a:rPr>
              <a:t> grup uygun veya O </a:t>
            </a:r>
            <a:r>
              <a:rPr lang="tr-TR" sz="2400" dirty="0" err="1">
                <a:solidFill>
                  <a:schemeClr val="tx1"/>
                </a:solidFill>
              </a:rPr>
              <a:t>rh</a:t>
            </a:r>
            <a:r>
              <a:rPr lang="tr-TR" sz="2400" dirty="0">
                <a:solidFill>
                  <a:schemeClr val="tx1"/>
                </a:solidFill>
              </a:rPr>
              <a:t> negatif </a:t>
            </a:r>
            <a:r>
              <a:rPr lang="tr-TR" sz="2400" dirty="0" err="1">
                <a:solidFill>
                  <a:schemeClr val="tx1"/>
                </a:solidFill>
              </a:rPr>
              <a:t>krossuz</a:t>
            </a:r>
            <a:r>
              <a:rPr lang="tr-TR" sz="2400" dirty="0">
                <a:solidFill>
                  <a:schemeClr val="tx1"/>
                </a:solidFill>
              </a:rPr>
              <a:t> kan , </a:t>
            </a:r>
            <a:r>
              <a:rPr lang="tr-TR" sz="2400" b="1" dirty="0" err="1">
                <a:solidFill>
                  <a:schemeClr val="tx1"/>
                </a:solidFill>
              </a:rPr>
              <a:t>kross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lu</a:t>
            </a:r>
            <a:r>
              <a:rPr lang="tr-TR" sz="2400" b="1" dirty="0">
                <a:solidFill>
                  <a:schemeClr val="tx1"/>
                </a:solidFill>
              </a:rPr>
              <a:t> kan gelene </a:t>
            </a:r>
            <a:r>
              <a:rPr lang="tr-TR" sz="2400" b="1" dirty="0" smtClean="0">
                <a:solidFill>
                  <a:schemeClr val="tx1"/>
                </a:solidFill>
              </a:rPr>
              <a:t>kadar</a:t>
            </a:r>
            <a:r>
              <a:rPr lang="tr-TR" sz="2400" dirty="0" smtClean="0">
                <a:solidFill>
                  <a:schemeClr val="tx1"/>
                </a:solidFill>
              </a:rPr>
              <a:t> verilir</a:t>
            </a:r>
            <a:endParaRPr lang="tr-TR" sz="2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chemeClr val="tx1"/>
                </a:solidFill>
              </a:rPr>
              <a:t>Devam eden kanama ve </a:t>
            </a:r>
          </a:p>
          <a:p>
            <a:r>
              <a:rPr lang="tr-TR" sz="2400" dirty="0" smtClean="0">
                <a:solidFill>
                  <a:schemeClr val="tx1"/>
                </a:solidFill>
              </a:rPr>
              <a:t>    </a:t>
            </a:r>
            <a:r>
              <a:rPr lang="tr-TR" sz="2400" dirty="0">
                <a:solidFill>
                  <a:schemeClr val="tx1"/>
                </a:solidFill>
              </a:rPr>
              <a:t>APTT ,PT?  4 :4 oranlı RBC: FFP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chemeClr val="tx1"/>
                </a:solidFill>
              </a:rPr>
              <a:t>APTT PT uzamış ve devam eden kanama 12-15ml/kg </a:t>
            </a:r>
            <a:r>
              <a:rPr lang="tr-TR" sz="2400" dirty="0" smtClean="0">
                <a:solidFill>
                  <a:schemeClr val="tx1"/>
                </a:solidFill>
              </a:rPr>
              <a:t> FFP</a:t>
            </a:r>
            <a:endParaRPr lang="tr-TR" sz="2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b="1" dirty="0" err="1">
                <a:solidFill>
                  <a:schemeClr val="tx1"/>
                </a:solidFill>
              </a:rPr>
              <a:t>Kriopresipitat</a:t>
            </a:r>
            <a:r>
              <a:rPr lang="tr-TR" sz="2400" dirty="0">
                <a:solidFill>
                  <a:schemeClr val="tx1"/>
                </a:solidFill>
              </a:rPr>
              <a:t> , fibrinojen 2g altında ve kanama devam ediyor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chemeClr val="tx1"/>
                </a:solidFill>
              </a:rPr>
              <a:t>PLT</a:t>
            </a:r>
            <a:r>
              <a:rPr lang="tr-TR" sz="2400" b="1" dirty="0" smtClean="0">
                <a:solidFill>
                  <a:schemeClr val="tx1"/>
                </a:solidFill>
              </a:rPr>
              <a:t>; 75 </a:t>
            </a:r>
            <a:r>
              <a:rPr lang="tr-TR" sz="2400" b="1" dirty="0">
                <a:solidFill>
                  <a:schemeClr val="tx1"/>
                </a:solidFill>
              </a:rPr>
              <a:t>bin </a:t>
            </a:r>
            <a:r>
              <a:rPr lang="tr-TR" sz="2400" dirty="0">
                <a:solidFill>
                  <a:schemeClr val="tx1"/>
                </a:solidFill>
              </a:rPr>
              <a:t>altında ve kanama devam ediyor ise </a:t>
            </a:r>
            <a:r>
              <a:rPr lang="tr-TR" sz="2400" dirty="0" smtClean="0">
                <a:solidFill>
                  <a:schemeClr val="tx1"/>
                </a:solidFill>
              </a:rPr>
              <a:t>başlanır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tx1"/>
                </a:solidFill>
              </a:rPr>
              <a:t>RF7A  PPH de klinik çalışmalar dışında rutin </a:t>
            </a:r>
            <a:r>
              <a:rPr lang="tr-TR" sz="2400" smtClean="0">
                <a:solidFill>
                  <a:schemeClr val="tx1"/>
                </a:solidFill>
              </a:rPr>
              <a:t>kullanımı önerilmiyor </a:t>
            </a:r>
            <a:endParaRPr lang="tr-TR" sz="2400" dirty="0">
              <a:solidFill>
                <a:schemeClr val="tx1"/>
              </a:solidFill>
            </a:endParaRP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389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76" y="-157124"/>
            <a:ext cx="10863617" cy="5923128"/>
          </a:xfrm>
          <a:prstGeom prst="rect">
            <a:avLst/>
          </a:prstGeom>
        </p:spPr>
      </p:pic>
      <p:sp>
        <p:nvSpPr>
          <p:cNvPr id="2" name="Yuvarlatılmış Dikdörtgen 1"/>
          <p:cNvSpPr/>
          <p:nvPr/>
        </p:nvSpPr>
        <p:spPr>
          <a:xfrm>
            <a:off x="7077414" y="5172502"/>
            <a:ext cx="3801601" cy="15448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err="1" smtClean="0">
                <a:solidFill>
                  <a:schemeClr val="tx1"/>
                </a:solidFill>
              </a:rPr>
              <a:t>Trombosit</a:t>
            </a:r>
            <a:r>
              <a:rPr lang="tr-TR" sz="2400" dirty="0" smtClean="0">
                <a:solidFill>
                  <a:schemeClr val="tx1"/>
                </a:solidFill>
              </a:rPr>
              <a:t> 75 bin den az ve kanama devam ediyor ise 1  havuz </a:t>
            </a:r>
            <a:r>
              <a:rPr lang="tr-TR" sz="2400" dirty="0" err="1" smtClean="0">
                <a:solidFill>
                  <a:schemeClr val="tx1"/>
                </a:solidFill>
              </a:rPr>
              <a:t>trombosit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3" name="Yuvarlatılmış Dikdörtgen 2"/>
          <p:cNvSpPr/>
          <p:nvPr/>
        </p:nvSpPr>
        <p:spPr>
          <a:xfrm>
            <a:off x="559383" y="5172503"/>
            <a:ext cx="3954001" cy="15448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Fibrinojen 2g/L den az ve kanama devam ediyor ise 2 havuz </a:t>
            </a:r>
            <a:r>
              <a:rPr lang="tr-TR" sz="2400" dirty="0" err="1" smtClean="0">
                <a:solidFill>
                  <a:schemeClr val="tx1"/>
                </a:solidFill>
              </a:rPr>
              <a:t>kriopresipitat</a:t>
            </a:r>
            <a:endParaRPr lang="tr-T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67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16" y="1269242"/>
            <a:ext cx="11987284" cy="4681181"/>
          </a:xfrm>
          <a:prstGeom prst="rect">
            <a:avLst/>
          </a:prstGeom>
        </p:spPr>
      </p:pic>
      <p:sp>
        <p:nvSpPr>
          <p:cNvPr id="2" name="Yuvarlatılmış Dikdörtgen 1"/>
          <p:cNvSpPr/>
          <p:nvPr/>
        </p:nvSpPr>
        <p:spPr>
          <a:xfrm>
            <a:off x="2497015" y="926123"/>
            <a:ext cx="7033846" cy="22859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tx2"/>
                </a:solidFill>
              </a:rPr>
              <a:t>HES </a:t>
            </a:r>
            <a:r>
              <a:rPr lang="tr-TR" sz="3200" b="1" dirty="0" err="1" smtClean="0">
                <a:solidFill>
                  <a:schemeClr val="tx2"/>
                </a:solidFill>
              </a:rPr>
              <a:t>kolloidleri</a:t>
            </a:r>
            <a:r>
              <a:rPr lang="tr-TR" sz="3200" b="1" dirty="0" smtClean="0">
                <a:solidFill>
                  <a:schemeClr val="tx2"/>
                </a:solidFill>
              </a:rPr>
              <a:t> </a:t>
            </a:r>
            <a:r>
              <a:rPr lang="tr-TR" sz="3200" b="1" dirty="0" err="1" smtClean="0">
                <a:solidFill>
                  <a:schemeClr val="tx2"/>
                </a:solidFill>
              </a:rPr>
              <a:t>mortaliteyi</a:t>
            </a:r>
            <a:r>
              <a:rPr lang="tr-TR" sz="3200" b="1" dirty="0" smtClean="0">
                <a:solidFill>
                  <a:schemeClr val="tx2"/>
                </a:solidFill>
              </a:rPr>
              <a:t> arttırabilir RCOG- 2017</a:t>
            </a:r>
            <a:endParaRPr lang="tr-TR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62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55" y="229388"/>
            <a:ext cx="10563367" cy="4612943"/>
          </a:xfrm>
          <a:prstGeom prst="rect">
            <a:avLst/>
          </a:prstGeom>
        </p:spPr>
      </p:pic>
      <p:sp>
        <p:nvSpPr>
          <p:cNvPr id="2" name="Yuvarlatılmış Dikdörtgen 1"/>
          <p:cNvSpPr/>
          <p:nvPr/>
        </p:nvSpPr>
        <p:spPr>
          <a:xfrm>
            <a:off x="4536831" y="786146"/>
            <a:ext cx="5627077" cy="15936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tx2"/>
                </a:solidFill>
              </a:rPr>
              <a:t>PPK da HES </a:t>
            </a:r>
            <a:r>
              <a:rPr lang="tr-TR" sz="3200" b="1" dirty="0" err="1" smtClean="0">
                <a:solidFill>
                  <a:schemeClr val="tx2"/>
                </a:solidFill>
              </a:rPr>
              <a:t>kolloidleri</a:t>
            </a:r>
            <a:r>
              <a:rPr lang="tr-TR" sz="3200" b="1" dirty="0" smtClean="0">
                <a:solidFill>
                  <a:schemeClr val="tx2"/>
                </a:solidFill>
              </a:rPr>
              <a:t>  kullanılmamalıdır </a:t>
            </a:r>
          </a:p>
          <a:p>
            <a:pPr algn="ctr"/>
            <a:r>
              <a:rPr lang="tr-TR" sz="3200" b="1" dirty="0" smtClean="0">
                <a:solidFill>
                  <a:schemeClr val="tx2"/>
                </a:solidFill>
              </a:rPr>
              <a:t>RCOG-2017</a:t>
            </a:r>
            <a:endParaRPr lang="tr-TR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5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ACOG </a:t>
            </a:r>
            <a:r>
              <a:rPr lang="tr-TR" dirty="0" err="1" smtClean="0"/>
              <a:t>replasman</a:t>
            </a:r>
            <a:r>
              <a:rPr lang="tr-TR" dirty="0" smtClean="0"/>
              <a:t> önerileri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41939"/>
            <a:ext cx="10515600" cy="497058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Kanama 1500 ml ve üzerinde  ve devam ediyor veya </a:t>
            </a:r>
            <a:r>
              <a:rPr lang="tr-TR" dirty="0" err="1" smtClean="0"/>
              <a:t>vital</a:t>
            </a:r>
            <a:r>
              <a:rPr lang="tr-TR" dirty="0" smtClean="0"/>
              <a:t> bulgular bozulmuş ise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RBC :FFP:PLATELET; 6:4:1 oranlı </a:t>
            </a:r>
            <a:r>
              <a:rPr lang="tr-TR" dirty="0" smtClean="0">
                <a:solidFill>
                  <a:srgbClr val="FF0000"/>
                </a:solidFill>
              </a:rPr>
              <a:t>MTP </a:t>
            </a:r>
            <a:r>
              <a:rPr lang="tr-TR" dirty="0" smtClean="0"/>
              <a:t>istemi hemen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/>
              <a:t>Masif kanamada;   1:1:1  oranı önerir.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err="1" smtClean="0"/>
              <a:t>Kristaloid</a:t>
            </a:r>
            <a:r>
              <a:rPr lang="tr-TR" dirty="0" smtClean="0"/>
              <a:t> ;   </a:t>
            </a:r>
            <a:r>
              <a:rPr lang="tr-TR" b="1" dirty="0" err="1" smtClean="0"/>
              <a:t>Ringer</a:t>
            </a:r>
            <a:r>
              <a:rPr lang="tr-TR" b="1" dirty="0" smtClean="0"/>
              <a:t> </a:t>
            </a:r>
            <a:r>
              <a:rPr lang="tr-TR" b="1" dirty="0" err="1" smtClean="0"/>
              <a:t>laktat</a:t>
            </a:r>
            <a:r>
              <a:rPr lang="tr-TR" b="1" dirty="0" smtClean="0"/>
              <a:t> </a:t>
            </a:r>
            <a:r>
              <a:rPr lang="tr-TR" b="1" dirty="0"/>
              <a:t>:</a:t>
            </a:r>
            <a:r>
              <a:rPr lang="tr-TR" b="1" dirty="0" smtClean="0"/>
              <a:t> kan kaybı ,   2:1 oranında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/>
              <a:t>Protokolde </a:t>
            </a:r>
            <a:r>
              <a:rPr lang="tr-TR" b="1" dirty="0" err="1" smtClean="0"/>
              <a:t>kolloidler</a:t>
            </a:r>
            <a:r>
              <a:rPr lang="tr-TR" b="1" dirty="0" smtClean="0"/>
              <a:t> geçmiyor.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FF0000"/>
                </a:solidFill>
              </a:rPr>
              <a:t>Acil ihtiyaç durumunda</a:t>
            </a:r>
            <a:r>
              <a:rPr lang="tr-TR" b="1" dirty="0" smtClean="0"/>
              <a:t>; Kan grubu ve </a:t>
            </a:r>
            <a:r>
              <a:rPr lang="tr-TR" b="1" dirty="0" err="1" smtClean="0"/>
              <a:t>kross</a:t>
            </a:r>
            <a:r>
              <a:rPr lang="tr-TR" b="1" dirty="0" smtClean="0"/>
              <a:t> olmadan  2-4 Ü  O </a:t>
            </a:r>
            <a:r>
              <a:rPr lang="tr-TR" b="1" dirty="0" err="1" smtClean="0"/>
              <a:t>rh</a:t>
            </a:r>
            <a:r>
              <a:rPr lang="tr-TR" b="1" dirty="0" smtClean="0"/>
              <a:t> negatif  RBC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err="1" smtClean="0"/>
              <a:t>Koagulasyon</a:t>
            </a:r>
            <a:r>
              <a:rPr lang="tr-TR" b="1" smtClean="0"/>
              <a:t> hasarında,  </a:t>
            </a:r>
            <a:r>
              <a:rPr lang="tr-TR" b="1" dirty="0" err="1" smtClean="0"/>
              <a:t>kriopresipitat</a:t>
            </a:r>
            <a:r>
              <a:rPr lang="tr-TR" b="1" dirty="0" smtClean="0"/>
              <a:t>  başlanmalıdır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RF7A ilk seçenek tedavi değildir, standart tedavi sonuçsuz ise </a:t>
            </a:r>
            <a:r>
              <a:rPr lang="tr-TR" dirty="0" err="1" smtClean="0"/>
              <a:t>expert</a:t>
            </a:r>
            <a:r>
              <a:rPr lang="tr-TR" dirty="0" smtClean="0"/>
              <a:t> konsültasyonu ile 2.raund tedavide.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7498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850775"/>
          </a:xfrm>
        </p:spPr>
        <p:txBody>
          <a:bodyPr/>
          <a:lstStyle/>
          <a:p>
            <a:r>
              <a:rPr lang="tr-TR" dirty="0" smtClean="0"/>
              <a:t>öneriler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230924"/>
            <a:ext cx="10972800" cy="5627076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tr-TR" sz="5000" b="1" dirty="0" err="1" smtClean="0"/>
              <a:t>Major</a:t>
            </a:r>
            <a:r>
              <a:rPr lang="tr-TR" sz="5000" b="1" dirty="0" smtClean="0"/>
              <a:t> </a:t>
            </a:r>
            <a:r>
              <a:rPr lang="tr-TR" sz="5000" b="1" dirty="0" err="1" smtClean="0"/>
              <a:t>postpartum</a:t>
            </a:r>
            <a:r>
              <a:rPr lang="tr-TR" sz="5000" b="1" dirty="0" smtClean="0"/>
              <a:t> kanama</a:t>
            </a:r>
            <a:r>
              <a:rPr lang="tr-TR" sz="5000" dirty="0" smtClean="0"/>
              <a:t> </a:t>
            </a:r>
            <a:r>
              <a:rPr lang="tr-TR" sz="5000" b="1" dirty="0" smtClean="0"/>
              <a:t>tanısı almış hasta </a:t>
            </a:r>
            <a:r>
              <a:rPr lang="tr-TR" sz="5000" dirty="0" smtClean="0"/>
              <a:t>; Ameliyathanede, genel anestezi altında değerlendirilmeli,  gerekli ise cerrahi müdahale ve transfüzyonlar  derhal başlatılmalıdır.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tr-TR" sz="5000" dirty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sz="5000" dirty="0" smtClean="0"/>
              <a:t>Kan sayımı ve </a:t>
            </a:r>
            <a:r>
              <a:rPr lang="tr-TR" sz="5000" dirty="0" err="1" smtClean="0"/>
              <a:t>koagulasyon</a:t>
            </a:r>
            <a:r>
              <a:rPr lang="tr-TR" sz="5000" dirty="0" smtClean="0"/>
              <a:t> testleri ;  30 </a:t>
            </a:r>
            <a:r>
              <a:rPr lang="tr-TR" sz="5000" dirty="0" err="1" smtClean="0"/>
              <a:t>dadikada</a:t>
            </a:r>
            <a:r>
              <a:rPr lang="tr-TR" sz="5000" dirty="0" smtClean="0"/>
              <a:t> 1 tekrarlanmalı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sz="5000" dirty="0" smtClean="0"/>
              <a:t>Isı ölçümü ; 15 dakikada 1 yapılmalı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tr-TR" sz="5000" dirty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sz="5000" dirty="0" smtClean="0"/>
              <a:t>farmakolojik müdahale;   </a:t>
            </a:r>
            <a:r>
              <a:rPr lang="tr-TR" sz="5000" b="1" dirty="0" smtClean="0"/>
              <a:t>cerrahiyi geciktirmemeli </a:t>
            </a:r>
            <a:r>
              <a:rPr lang="tr-TR" sz="5000" dirty="0" smtClean="0"/>
              <a:t>, aynı yöntemlerin tekrar denenmesinden kaçınılmalıdır.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tr-TR" sz="5000" dirty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sz="5000" dirty="0" smtClean="0"/>
              <a:t>Kanama durdu ve </a:t>
            </a:r>
            <a:r>
              <a:rPr lang="tr-TR" sz="5000" dirty="0" err="1" smtClean="0"/>
              <a:t>koagulasyon</a:t>
            </a:r>
            <a:r>
              <a:rPr lang="tr-TR" sz="5000" dirty="0" smtClean="0"/>
              <a:t> profili normale döndü ise,  kimyasal </a:t>
            </a:r>
            <a:r>
              <a:rPr lang="tr-TR" sz="5000" b="1" dirty="0" err="1" smtClean="0"/>
              <a:t>trombo-emboli</a:t>
            </a:r>
            <a:r>
              <a:rPr lang="tr-TR" sz="5000" b="1" dirty="0" smtClean="0"/>
              <a:t>  </a:t>
            </a:r>
            <a:r>
              <a:rPr lang="tr-TR" sz="5000" b="1" dirty="0" err="1" smtClean="0"/>
              <a:t>profilaksisi</a:t>
            </a:r>
            <a:r>
              <a:rPr lang="tr-TR" sz="5000" b="1" dirty="0" smtClean="0"/>
              <a:t> </a:t>
            </a:r>
            <a:r>
              <a:rPr lang="tr-TR" sz="5000" dirty="0" smtClean="0"/>
              <a:t>yapılmalı.  </a:t>
            </a:r>
            <a:r>
              <a:rPr lang="tr-TR" sz="5000" dirty="0" err="1" smtClean="0"/>
              <a:t>Trombositopenik</a:t>
            </a:r>
            <a:r>
              <a:rPr lang="tr-TR" sz="5000" dirty="0" smtClean="0"/>
              <a:t> hasta ise,  mekanik </a:t>
            </a:r>
            <a:r>
              <a:rPr lang="tr-TR" sz="5000" dirty="0" err="1" smtClean="0"/>
              <a:t>profilaksi</a:t>
            </a:r>
            <a:r>
              <a:rPr lang="tr-TR" sz="5000" dirty="0" smtClean="0"/>
              <a:t> yapılmalıdır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tr-TR" sz="5000" dirty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sz="5000" dirty="0" err="1" smtClean="0"/>
              <a:t>Histerektomi</a:t>
            </a:r>
            <a:r>
              <a:rPr lang="tr-TR" sz="5000" dirty="0" smtClean="0"/>
              <a:t> kararı hızlı alınmalı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0841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                                                                                                                                                                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smtClean="0"/>
              <a:t>                             </a:t>
            </a:r>
            <a:r>
              <a:rPr lang="tr-TR" dirty="0" smtClean="0"/>
              <a:t>Sabrınız için teşekkür ederim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8656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4123" y="127812"/>
            <a:ext cx="10972800" cy="1143000"/>
          </a:xfrm>
        </p:spPr>
        <p:txBody>
          <a:bodyPr/>
          <a:lstStyle/>
          <a:p>
            <a:r>
              <a:rPr lang="tr-TR" dirty="0" smtClean="0"/>
              <a:t>                                   Şok </a:t>
            </a:r>
            <a:r>
              <a:rPr lang="tr-TR" dirty="0" err="1" smtClean="0"/>
              <a:t>index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509265"/>
            <a:ext cx="6039853" cy="3502478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02537" y="1556581"/>
            <a:ext cx="5989464" cy="346688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7912" y="5309235"/>
            <a:ext cx="7600950" cy="1038225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7655169" y="5087815"/>
            <a:ext cx="4454769" cy="165295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tx1"/>
                </a:solidFill>
              </a:rPr>
              <a:t>Şok </a:t>
            </a:r>
            <a:r>
              <a:rPr lang="tr-TR" sz="2800" dirty="0" err="1" smtClean="0">
                <a:solidFill>
                  <a:schemeClr val="tx1"/>
                </a:solidFill>
              </a:rPr>
              <a:t>indexi</a:t>
            </a:r>
            <a:r>
              <a:rPr lang="tr-TR" sz="2800" dirty="0" smtClean="0">
                <a:solidFill>
                  <a:schemeClr val="tx1"/>
                </a:solidFill>
              </a:rPr>
              <a:t>, hipotansiyon ve </a:t>
            </a:r>
            <a:r>
              <a:rPr lang="tr-TR" sz="2800" dirty="0" err="1" smtClean="0">
                <a:solidFill>
                  <a:schemeClr val="tx1"/>
                </a:solidFill>
              </a:rPr>
              <a:t>vital</a:t>
            </a:r>
            <a:r>
              <a:rPr lang="tr-TR" sz="2800" dirty="0" smtClean="0">
                <a:solidFill>
                  <a:schemeClr val="tx1"/>
                </a:solidFill>
              </a:rPr>
              <a:t> bulgulardan daha iyi  bir şok belirtecidir 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7080740" y="557253"/>
            <a:ext cx="3470030" cy="193430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</a:rPr>
              <a:t>ŞOK İNDEX NABIZ/SİSTOLİK KAN BASINCI</a:t>
            </a:r>
            <a:endParaRPr lang="tr-T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44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     </a:t>
            </a:r>
            <a:r>
              <a:rPr lang="tr-TR" b="1" dirty="0" err="1" smtClean="0"/>
              <a:t>Hipovolemik</a:t>
            </a:r>
            <a:r>
              <a:rPr lang="tr-TR" b="1" dirty="0" smtClean="0"/>
              <a:t> </a:t>
            </a:r>
            <a:r>
              <a:rPr lang="tr-TR" b="1" dirty="0"/>
              <a:t>Ş</a:t>
            </a:r>
            <a:r>
              <a:rPr lang="tr-TR" b="1" dirty="0" smtClean="0"/>
              <a:t>okta </a:t>
            </a:r>
            <a:r>
              <a:rPr lang="tr-TR" b="1" dirty="0" err="1"/>
              <a:t>K</a:t>
            </a:r>
            <a:r>
              <a:rPr lang="tr-TR" b="1" dirty="0" err="1" smtClean="0"/>
              <a:t>ompansatuar</a:t>
            </a:r>
            <a:r>
              <a:rPr lang="tr-TR" b="1" dirty="0" smtClean="0"/>
              <a:t> </a:t>
            </a:r>
            <a:r>
              <a:rPr lang="tr-TR" b="1" dirty="0"/>
              <a:t>F</a:t>
            </a:r>
            <a:r>
              <a:rPr lang="tr-TR" b="1" dirty="0" smtClean="0"/>
              <a:t>izyoloji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7010400" y="1500555"/>
            <a:ext cx="5181600" cy="45414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endParaRPr lang="tr-TR" dirty="0" smtClean="0"/>
          </a:p>
          <a:p>
            <a:pPr marL="0" indent="0">
              <a:buNone/>
            </a:pPr>
            <a:endParaRPr lang="tr-TR" dirty="0" smtClean="0"/>
          </a:p>
        </p:txBody>
      </p:sp>
      <p:sp>
        <p:nvSpPr>
          <p:cNvPr id="5" name="object 2"/>
          <p:cNvSpPr>
            <a:spLocks noGrp="1"/>
          </p:cNvSpPr>
          <p:nvPr>
            <p:ph sz="half" idx="2"/>
          </p:nvPr>
        </p:nvSpPr>
        <p:spPr>
          <a:xfrm>
            <a:off x="-128954" y="1500555"/>
            <a:ext cx="6881446" cy="5216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7203831" y="1500554"/>
            <a:ext cx="4906107" cy="41382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1-OTOTRANSFÜZYON</a:t>
            </a:r>
            <a:r>
              <a:rPr lang="tr-TR" sz="2800" dirty="0" smtClean="0">
                <a:solidFill>
                  <a:schemeClr val="tx1"/>
                </a:solidFill>
              </a:rPr>
              <a:t>: Masif kanama sırasında salınan </a:t>
            </a:r>
            <a:r>
              <a:rPr lang="tr-TR" sz="2800" dirty="0" err="1" smtClean="0">
                <a:solidFill>
                  <a:schemeClr val="tx1"/>
                </a:solidFill>
              </a:rPr>
              <a:t>katekolaminler</a:t>
            </a:r>
            <a:r>
              <a:rPr lang="tr-TR" sz="2800" dirty="0" smtClean="0">
                <a:solidFill>
                  <a:schemeClr val="tx1"/>
                </a:solidFill>
              </a:rPr>
              <a:t>, </a:t>
            </a:r>
            <a:r>
              <a:rPr lang="tr-TR" sz="2800" dirty="0" err="1" smtClean="0">
                <a:solidFill>
                  <a:schemeClr val="tx1"/>
                </a:solidFill>
              </a:rPr>
              <a:t>venüllerde</a:t>
            </a:r>
            <a:r>
              <a:rPr lang="tr-TR" sz="2800" dirty="0" smtClean="0">
                <a:solidFill>
                  <a:schemeClr val="tx1"/>
                </a:solidFill>
              </a:rPr>
              <a:t> </a:t>
            </a:r>
            <a:r>
              <a:rPr lang="tr-TR" sz="2800" dirty="0" err="1" smtClean="0">
                <a:solidFill>
                  <a:schemeClr val="tx1"/>
                </a:solidFill>
              </a:rPr>
              <a:t>tonus</a:t>
            </a:r>
            <a:r>
              <a:rPr lang="tr-TR" sz="2800" dirty="0" smtClean="0">
                <a:solidFill>
                  <a:schemeClr val="tx1"/>
                </a:solidFill>
              </a:rPr>
              <a:t> artışı  ile , </a:t>
            </a:r>
            <a:r>
              <a:rPr lang="tr-TR" sz="2800" dirty="0" err="1" smtClean="0">
                <a:solidFill>
                  <a:schemeClr val="tx1"/>
                </a:solidFill>
              </a:rPr>
              <a:t>kapasitans</a:t>
            </a:r>
            <a:r>
              <a:rPr lang="tr-TR" sz="2800" dirty="0" smtClean="0">
                <a:solidFill>
                  <a:schemeClr val="tx1"/>
                </a:solidFill>
              </a:rPr>
              <a:t> rezervuardan </a:t>
            </a:r>
            <a:r>
              <a:rPr lang="tr-TR" sz="2800" dirty="0" err="1" smtClean="0">
                <a:solidFill>
                  <a:schemeClr val="tx1"/>
                </a:solidFill>
              </a:rPr>
              <a:t>ototransfüzyon</a:t>
            </a:r>
            <a:r>
              <a:rPr lang="tr-TR" sz="2800" dirty="0" smtClean="0">
                <a:solidFill>
                  <a:schemeClr val="tx1"/>
                </a:solidFill>
              </a:rPr>
              <a:t> sağlar </a:t>
            </a:r>
            <a:endParaRPr lang="tr-T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53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Hipovolemik</a:t>
            </a:r>
            <a:r>
              <a:rPr lang="tr-TR" b="1" dirty="0" smtClean="0"/>
              <a:t> </a:t>
            </a:r>
            <a:r>
              <a:rPr lang="tr-TR" b="1" dirty="0"/>
              <a:t>Ş</a:t>
            </a:r>
            <a:r>
              <a:rPr lang="tr-TR" b="1" dirty="0" smtClean="0"/>
              <a:t>okta </a:t>
            </a:r>
            <a:r>
              <a:rPr lang="tr-TR" b="1" dirty="0" err="1"/>
              <a:t>K</a:t>
            </a:r>
            <a:r>
              <a:rPr lang="tr-TR" b="1" dirty="0" err="1" smtClean="0"/>
              <a:t>ompansatuar</a:t>
            </a:r>
            <a:r>
              <a:rPr lang="tr-TR" b="1" dirty="0" smtClean="0"/>
              <a:t> </a:t>
            </a:r>
            <a:r>
              <a:rPr lang="tr-TR" b="1" dirty="0"/>
              <a:t>F</a:t>
            </a:r>
            <a:r>
              <a:rPr lang="tr-TR" b="1" dirty="0" smtClean="0"/>
              <a:t>izyoloji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829424" y="1690688"/>
            <a:ext cx="53625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b="1" dirty="0"/>
          </a:p>
        </p:txBody>
      </p:sp>
      <p:sp>
        <p:nvSpPr>
          <p:cNvPr id="5" name="object 3"/>
          <p:cNvSpPr>
            <a:spLocks noGrp="1"/>
          </p:cNvSpPr>
          <p:nvPr>
            <p:ph sz="half" idx="2"/>
          </p:nvPr>
        </p:nvSpPr>
        <p:spPr>
          <a:xfrm>
            <a:off x="0" y="1690688"/>
            <a:ext cx="6518031" cy="4944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7057291" y="1690688"/>
            <a:ext cx="4783017" cy="37839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2-OTOREGÜLASYON:</a:t>
            </a:r>
            <a:r>
              <a:rPr lang="tr-TR" sz="2800" dirty="0" smtClean="0">
                <a:solidFill>
                  <a:schemeClr val="tx1"/>
                </a:solidFill>
              </a:rPr>
              <a:t> Merkezi olarak düzenlenen, </a:t>
            </a:r>
            <a:r>
              <a:rPr lang="tr-TR" sz="2800" dirty="0" err="1" smtClean="0">
                <a:solidFill>
                  <a:schemeClr val="tx1"/>
                </a:solidFill>
              </a:rPr>
              <a:t>selektif</a:t>
            </a:r>
            <a:r>
              <a:rPr lang="tr-TR" sz="2800" dirty="0" smtClean="0">
                <a:solidFill>
                  <a:schemeClr val="tx1"/>
                </a:solidFill>
              </a:rPr>
              <a:t> </a:t>
            </a:r>
            <a:r>
              <a:rPr lang="tr-TR" sz="2800" dirty="0" err="1" smtClean="0">
                <a:solidFill>
                  <a:schemeClr val="tx1"/>
                </a:solidFill>
              </a:rPr>
              <a:t>arteriolar</a:t>
            </a:r>
            <a:r>
              <a:rPr lang="tr-TR" sz="2800" dirty="0" smtClean="0">
                <a:solidFill>
                  <a:schemeClr val="tx1"/>
                </a:solidFill>
              </a:rPr>
              <a:t> </a:t>
            </a:r>
            <a:r>
              <a:rPr lang="tr-TR" sz="2800" dirty="0" err="1" smtClean="0">
                <a:solidFill>
                  <a:schemeClr val="tx1"/>
                </a:solidFill>
              </a:rPr>
              <a:t>konstriksiyon</a:t>
            </a:r>
            <a:r>
              <a:rPr lang="tr-TR" sz="2800" dirty="0" smtClean="0">
                <a:solidFill>
                  <a:schemeClr val="tx1"/>
                </a:solidFill>
              </a:rPr>
              <a:t> ile </a:t>
            </a:r>
            <a:r>
              <a:rPr lang="tr-TR" sz="2800" dirty="0" err="1" smtClean="0">
                <a:solidFill>
                  <a:schemeClr val="tx1"/>
                </a:solidFill>
              </a:rPr>
              <a:t>kardiak</a:t>
            </a:r>
            <a:r>
              <a:rPr lang="tr-TR" sz="2800" dirty="0" smtClean="0">
                <a:solidFill>
                  <a:schemeClr val="tx1"/>
                </a:solidFill>
              </a:rPr>
              <a:t> </a:t>
            </a:r>
            <a:r>
              <a:rPr lang="tr-TR" sz="2800" dirty="0" err="1" smtClean="0">
                <a:solidFill>
                  <a:schemeClr val="tx1"/>
                </a:solidFill>
              </a:rPr>
              <a:t>output</a:t>
            </a:r>
            <a:r>
              <a:rPr lang="tr-TR" sz="2800" dirty="0" smtClean="0">
                <a:solidFill>
                  <a:schemeClr val="tx1"/>
                </a:solidFill>
              </a:rPr>
              <a:t> ve kan hacmi yeniden dağılır</a:t>
            </a:r>
            <a:endParaRPr lang="tr-T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0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9583"/>
          </a:xfrm>
          <a:solidFill>
            <a:srgbClr val="FF0000"/>
          </a:solidFill>
        </p:spPr>
        <p:txBody>
          <a:bodyPr/>
          <a:lstStyle/>
          <a:p>
            <a:r>
              <a:rPr lang="tr-TR" dirty="0" err="1" smtClean="0"/>
              <a:t>Hipovolemik</a:t>
            </a:r>
            <a:r>
              <a:rPr lang="tr-TR" dirty="0" smtClean="0"/>
              <a:t> </a:t>
            </a:r>
            <a:r>
              <a:rPr lang="tr-TR" dirty="0"/>
              <a:t>Ş</a:t>
            </a:r>
            <a:r>
              <a:rPr lang="tr-TR" dirty="0" smtClean="0"/>
              <a:t>okta </a:t>
            </a:r>
            <a:r>
              <a:rPr lang="tr-TR" dirty="0" err="1"/>
              <a:t>K</a:t>
            </a:r>
            <a:r>
              <a:rPr lang="tr-TR" dirty="0" err="1" smtClean="0"/>
              <a:t>ompansatuar</a:t>
            </a:r>
            <a:r>
              <a:rPr lang="tr-TR" dirty="0" smtClean="0"/>
              <a:t> </a:t>
            </a:r>
            <a:r>
              <a:rPr lang="tr-TR" dirty="0"/>
              <a:t>F</a:t>
            </a:r>
            <a:r>
              <a:rPr lang="tr-TR" dirty="0" smtClean="0"/>
              <a:t>izyoloji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019909"/>
            <a:ext cx="10744200" cy="59318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/>
              <a:t>Tanımlanan fizyoloji</a:t>
            </a:r>
            <a:r>
              <a:rPr lang="tr-TR" dirty="0" smtClean="0"/>
              <a:t>; tüm vücutta gelişen yaygın </a:t>
            </a:r>
            <a:r>
              <a:rPr lang="tr-TR" b="1" dirty="0" err="1" smtClean="0"/>
              <a:t>vazokonstrüksiyon</a:t>
            </a:r>
            <a:r>
              <a:rPr lang="tr-TR" b="1" dirty="0"/>
              <a:t> </a:t>
            </a:r>
            <a:r>
              <a:rPr lang="tr-TR" b="1" dirty="0" smtClean="0"/>
              <a:t>ile</a:t>
            </a:r>
            <a:r>
              <a:rPr lang="tr-TR" dirty="0" smtClean="0"/>
              <a:t> </a:t>
            </a:r>
            <a:r>
              <a:rPr lang="tr-TR" b="1" dirty="0" smtClean="0"/>
              <a:t>kalan çok düşük hacimdek</a:t>
            </a:r>
            <a:r>
              <a:rPr lang="tr-TR" b="1" dirty="0"/>
              <a:t>i</a:t>
            </a:r>
            <a:r>
              <a:rPr lang="tr-TR" b="1" dirty="0" smtClean="0"/>
              <a:t> kanın</a:t>
            </a:r>
            <a:r>
              <a:rPr lang="tr-TR" dirty="0" smtClean="0"/>
              <a:t>, yeniden dağılımıdır.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/>
              <a:t>Kan dolaşımı ; beyin, kalp ve akciğere </a:t>
            </a:r>
            <a:r>
              <a:rPr lang="tr-TR" b="1" dirty="0" err="1" smtClean="0"/>
              <a:t>santralize</a:t>
            </a:r>
            <a:r>
              <a:rPr lang="tr-TR" b="1" dirty="0" smtClean="0"/>
              <a:t> olur. (yaşamak için)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Diğer organlarda ; </a:t>
            </a:r>
            <a:r>
              <a:rPr lang="tr-TR" b="1" dirty="0" err="1" smtClean="0"/>
              <a:t>hipoksi</a:t>
            </a:r>
            <a:r>
              <a:rPr lang="tr-TR" b="1" dirty="0" smtClean="0"/>
              <a:t>, </a:t>
            </a:r>
            <a:r>
              <a:rPr lang="tr-TR" b="1" dirty="0" err="1" smtClean="0"/>
              <a:t>iskemi</a:t>
            </a:r>
            <a:r>
              <a:rPr lang="tr-TR" b="1" dirty="0" smtClean="0"/>
              <a:t> ve asidemi</a:t>
            </a:r>
            <a:r>
              <a:rPr lang="tr-TR" dirty="0" smtClean="0"/>
              <a:t> gelişir. (</a:t>
            </a:r>
            <a:r>
              <a:rPr lang="tr-TR" b="1" dirty="0" smtClean="0"/>
              <a:t>anüri gibi</a:t>
            </a:r>
            <a:r>
              <a:rPr lang="tr-TR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err="1" smtClean="0"/>
              <a:t>Hipovolemi</a:t>
            </a:r>
            <a:r>
              <a:rPr lang="tr-TR" b="1" dirty="0" smtClean="0"/>
              <a:t> ve daralmış </a:t>
            </a:r>
            <a:r>
              <a:rPr lang="tr-TR" b="1" dirty="0" err="1" smtClean="0"/>
              <a:t>vasküler</a:t>
            </a:r>
            <a:r>
              <a:rPr lang="tr-TR" b="1" dirty="0" smtClean="0"/>
              <a:t> </a:t>
            </a:r>
            <a:r>
              <a:rPr lang="tr-TR" b="1" dirty="0" err="1" smtClean="0"/>
              <a:t>hacime</a:t>
            </a:r>
            <a:r>
              <a:rPr lang="tr-TR" b="1" dirty="0" smtClean="0"/>
              <a:t> </a:t>
            </a:r>
            <a:r>
              <a:rPr lang="tr-TR" dirty="0" smtClean="0"/>
              <a:t>bağlı olarak , hemoglobin değerleri gerçekte olduğundan  yüksek izlenir. (ŞOK </a:t>
            </a:r>
            <a:r>
              <a:rPr lang="tr-TR" dirty="0" err="1" smtClean="0"/>
              <a:t>indexi</a:t>
            </a:r>
            <a:r>
              <a:rPr lang="tr-TR" dirty="0" smtClean="0"/>
              <a:t> : 5-6 iken , </a:t>
            </a:r>
            <a:r>
              <a:rPr lang="tr-TR" dirty="0" err="1" smtClean="0"/>
              <a:t>hb</a:t>
            </a:r>
            <a:r>
              <a:rPr lang="tr-TR" dirty="0" smtClean="0"/>
              <a:t> 8.7 g/dl  izlenen bir hastamızda , </a:t>
            </a:r>
            <a:r>
              <a:rPr lang="tr-TR" dirty="0" err="1" smtClean="0"/>
              <a:t>Laktat</a:t>
            </a:r>
            <a:r>
              <a:rPr lang="tr-TR" dirty="0" smtClean="0"/>
              <a:t> 9mmol /L) 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Kan kaybı ve  </a:t>
            </a:r>
            <a:r>
              <a:rPr lang="tr-TR" dirty="0" err="1" smtClean="0"/>
              <a:t>Replasman</a:t>
            </a:r>
            <a:r>
              <a:rPr lang="tr-TR" dirty="0" smtClean="0"/>
              <a:t>  miktarını belirlemede; </a:t>
            </a:r>
            <a:r>
              <a:rPr lang="tr-TR" b="1" dirty="0" smtClean="0"/>
              <a:t> Sadece </a:t>
            </a:r>
            <a:r>
              <a:rPr lang="tr-TR" b="1" dirty="0" err="1" smtClean="0"/>
              <a:t>hemograma</a:t>
            </a:r>
            <a:r>
              <a:rPr lang="tr-TR" b="1" dirty="0" smtClean="0"/>
              <a:t> bakarak, yapılacak yetersiz </a:t>
            </a:r>
            <a:r>
              <a:rPr lang="tr-TR" b="1" dirty="0" err="1" smtClean="0"/>
              <a:t>replasman</a:t>
            </a:r>
            <a:r>
              <a:rPr lang="tr-TR" b="1" dirty="0" smtClean="0"/>
              <a:t>, uzamış doku </a:t>
            </a:r>
            <a:r>
              <a:rPr lang="tr-TR" b="1" dirty="0" err="1" smtClean="0"/>
              <a:t>iskemisi</a:t>
            </a:r>
            <a:r>
              <a:rPr lang="tr-TR" b="1" dirty="0" smtClean="0"/>
              <a:t> ve </a:t>
            </a:r>
            <a:r>
              <a:rPr lang="tr-TR" b="1" dirty="0" err="1" smtClean="0"/>
              <a:t>asidemiye</a:t>
            </a:r>
            <a:r>
              <a:rPr lang="tr-TR" b="1" dirty="0" smtClean="0"/>
              <a:t> neden olur.( </a:t>
            </a:r>
            <a:r>
              <a:rPr lang="tr-TR" b="1" dirty="0" err="1" smtClean="0"/>
              <a:t>İskemi</a:t>
            </a:r>
            <a:r>
              <a:rPr lang="tr-TR" b="1" dirty="0" smtClean="0"/>
              <a:t> </a:t>
            </a:r>
            <a:r>
              <a:rPr lang="tr-TR" b="1" dirty="0" err="1" smtClean="0"/>
              <a:t>örn</a:t>
            </a:r>
            <a:r>
              <a:rPr lang="tr-TR" b="1" dirty="0" smtClean="0"/>
              <a:t>; ATN)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09812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3884708" y="177751"/>
            <a:ext cx="3875613" cy="400110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chemeClr val="tx1"/>
                </a:solidFill>
              </a:rPr>
              <a:t>Uzamış </a:t>
            </a:r>
            <a:r>
              <a:rPr lang="tr-TR" sz="2000" b="1" dirty="0" err="1" smtClean="0">
                <a:solidFill>
                  <a:schemeClr val="tx1"/>
                </a:solidFill>
              </a:rPr>
              <a:t>vazokonstriksiyon</a:t>
            </a:r>
            <a:r>
              <a:rPr lang="tr-TR" sz="2000" b="1" dirty="0" smtClean="0">
                <a:solidFill>
                  <a:schemeClr val="tx1"/>
                </a:solidFill>
              </a:rPr>
              <a:t> döngüsü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9" name="Aşağı Ok 8"/>
          <p:cNvSpPr/>
          <p:nvPr/>
        </p:nvSpPr>
        <p:spPr>
          <a:xfrm>
            <a:off x="5680266" y="626467"/>
            <a:ext cx="266926" cy="28716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/>
          <p:cNvSpPr txBox="1"/>
          <p:nvPr/>
        </p:nvSpPr>
        <p:spPr>
          <a:xfrm>
            <a:off x="3732965" y="905319"/>
            <a:ext cx="416152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sz="2400" b="1" dirty="0">
                <a:solidFill>
                  <a:schemeClr val="tx1"/>
                </a:solidFill>
              </a:rPr>
              <a:t>D</a:t>
            </a:r>
            <a:r>
              <a:rPr lang="tr-TR" sz="2400" b="1" dirty="0" smtClean="0">
                <a:solidFill>
                  <a:schemeClr val="tx1"/>
                </a:solidFill>
              </a:rPr>
              <a:t>oku </a:t>
            </a:r>
            <a:r>
              <a:rPr lang="tr-TR" sz="2400" b="1" dirty="0" err="1" smtClean="0">
                <a:solidFill>
                  <a:schemeClr val="tx1"/>
                </a:solidFill>
              </a:rPr>
              <a:t>hipoksisi</a:t>
            </a:r>
            <a:r>
              <a:rPr lang="tr-TR" sz="2400" b="1" dirty="0" smtClean="0">
                <a:solidFill>
                  <a:schemeClr val="tx1"/>
                </a:solidFill>
              </a:rPr>
              <a:t>,   Hücre ölümü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Aşağı Ok 10"/>
          <p:cNvSpPr/>
          <p:nvPr/>
        </p:nvSpPr>
        <p:spPr>
          <a:xfrm>
            <a:off x="5689053" y="1380355"/>
            <a:ext cx="266926" cy="28716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1986111" y="1709940"/>
            <a:ext cx="738830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tx1"/>
                </a:solidFill>
              </a:rPr>
              <a:t>Lenfosit ve </a:t>
            </a:r>
            <a:r>
              <a:rPr lang="tr-TR" sz="2400" b="1" dirty="0" err="1" smtClean="0">
                <a:solidFill>
                  <a:schemeClr val="tx1"/>
                </a:solidFill>
              </a:rPr>
              <a:t>monosit</a:t>
            </a:r>
            <a:r>
              <a:rPr lang="tr-TR" sz="2400" b="1" dirty="0" smtClean="0">
                <a:solidFill>
                  <a:schemeClr val="tx1"/>
                </a:solidFill>
              </a:rPr>
              <a:t>  aktivasyonu,  </a:t>
            </a:r>
            <a:r>
              <a:rPr lang="tr-TR" sz="2400" b="1" dirty="0" err="1" smtClean="0">
                <a:solidFill>
                  <a:schemeClr val="tx1"/>
                </a:solidFill>
              </a:rPr>
              <a:t>mediatörlerin</a:t>
            </a:r>
            <a:r>
              <a:rPr lang="tr-TR" sz="2400" b="1" dirty="0" smtClean="0">
                <a:solidFill>
                  <a:schemeClr val="tx1"/>
                </a:solidFill>
              </a:rPr>
              <a:t> salınımı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3951419" y="2577435"/>
            <a:ext cx="362272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400" b="1" dirty="0" err="1" smtClean="0">
                <a:solidFill>
                  <a:schemeClr val="tx1"/>
                </a:solidFill>
              </a:rPr>
              <a:t>Endotel</a:t>
            </a:r>
            <a:r>
              <a:rPr lang="tr-TR" sz="2400" b="1" dirty="0" smtClean="0">
                <a:solidFill>
                  <a:schemeClr val="tx1"/>
                </a:solidFill>
              </a:rPr>
              <a:t>  hücre aktivasyonu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4" name="Aşağı Ok 13"/>
          <p:cNvSpPr/>
          <p:nvPr/>
        </p:nvSpPr>
        <p:spPr>
          <a:xfrm>
            <a:off x="5680264" y="2232347"/>
            <a:ext cx="266926" cy="28716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Aşağı Ok 15"/>
          <p:cNvSpPr/>
          <p:nvPr/>
        </p:nvSpPr>
        <p:spPr>
          <a:xfrm>
            <a:off x="5689053" y="3097029"/>
            <a:ext cx="266926" cy="28716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Metin kutusu 16"/>
          <p:cNvSpPr txBox="1"/>
          <p:nvPr/>
        </p:nvSpPr>
        <p:spPr>
          <a:xfrm>
            <a:off x="3951419" y="4284914"/>
            <a:ext cx="362272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tx1"/>
                </a:solidFill>
              </a:rPr>
              <a:t>    </a:t>
            </a:r>
            <a:r>
              <a:rPr lang="tr-TR" sz="2400" b="1" dirty="0" err="1" smtClean="0">
                <a:solidFill>
                  <a:schemeClr val="tx1"/>
                </a:solidFill>
              </a:rPr>
              <a:t>Trombosit</a:t>
            </a:r>
            <a:r>
              <a:rPr lang="tr-TR" sz="2400" b="1" dirty="0" smtClean="0">
                <a:solidFill>
                  <a:schemeClr val="tx1"/>
                </a:solidFill>
              </a:rPr>
              <a:t> </a:t>
            </a:r>
            <a:r>
              <a:rPr lang="tr-TR" sz="2400" b="1" dirty="0" err="1" smtClean="0">
                <a:solidFill>
                  <a:schemeClr val="tx1"/>
                </a:solidFill>
              </a:rPr>
              <a:t>agregasyonu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8" name="Aşağı Ok 17"/>
          <p:cNvSpPr/>
          <p:nvPr/>
        </p:nvSpPr>
        <p:spPr>
          <a:xfrm>
            <a:off x="5689053" y="3952093"/>
            <a:ext cx="266926" cy="28716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Metin kutusu 18"/>
          <p:cNvSpPr txBox="1"/>
          <p:nvPr/>
        </p:nvSpPr>
        <p:spPr>
          <a:xfrm>
            <a:off x="2273097" y="5126685"/>
            <a:ext cx="793832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tx1"/>
                </a:solidFill>
              </a:rPr>
              <a:t>Küçük damarlarda tıkanma – </a:t>
            </a:r>
            <a:r>
              <a:rPr lang="tr-TR" sz="2400" b="1" dirty="0" err="1" smtClean="0">
                <a:solidFill>
                  <a:schemeClr val="tx1"/>
                </a:solidFill>
              </a:rPr>
              <a:t>Mikrosirkülasyonun</a:t>
            </a:r>
            <a:r>
              <a:rPr lang="tr-TR" sz="2400" b="1" dirty="0" smtClean="0">
                <a:solidFill>
                  <a:schemeClr val="tx1"/>
                </a:solidFill>
              </a:rPr>
              <a:t>  bozulması 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0" name="Aşağı Ok 19"/>
          <p:cNvSpPr/>
          <p:nvPr/>
        </p:nvSpPr>
        <p:spPr>
          <a:xfrm>
            <a:off x="5689053" y="4741891"/>
            <a:ext cx="266926" cy="28716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Metin kutusu 20"/>
          <p:cNvSpPr txBox="1"/>
          <p:nvPr/>
        </p:nvSpPr>
        <p:spPr>
          <a:xfrm>
            <a:off x="3951418" y="3441822"/>
            <a:ext cx="362272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tx1"/>
                </a:solidFill>
              </a:rPr>
              <a:t>  </a:t>
            </a:r>
            <a:r>
              <a:rPr lang="tr-TR" sz="2400" b="1" dirty="0" err="1" smtClean="0">
                <a:solidFill>
                  <a:schemeClr val="tx1"/>
                </a:solidFill>
              </a:rPr>
              <a:t>Endotel</a:t>
            </a:r>
            <a:r>
              <a:rPr lang="tr-TR" sz="2400" b="1" dirty="0" smtClean="0">
                <a:solidFill>
                  <a:schemeClr val="tx1"/>
                </a:solidFill>
              </a:rPr>
              <a:t> hasarı,  sıvı kaçağı 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2" name="Aşağı Ok 21"/>
          <p:cNvSpPr/>
          <p:nvPr/>
        </p:nvSpPr>
        <p:spPr>
          <a:xfrm>
            <a:off x="5256872" y="5685984"/>
            <a:ext cx="1131287" cy="372184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Metin kutusu 22"/>
          <p:cNvSpPr txBox="1"/>
          <p:nvPr/>
        </p:nvSpPr>
        <p:spPr>
          <a:xfrm>
            <a:off x="434080" y="6225012"/>
            <a:ext cx="10989996" cy="52322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dirty="0" err="1" smtClean="0">
                <a:solidFill>
                  <a:schemeClr val="tx1"/>
                </a:solidFill>
              </a:rPr>
              <a:t>Yagın</a:t>
            </a:r>
            <a:r>
              <a:rPr lang="tr-TR" sz="2800" dirty="0" smtClean="0">
                <a:solidFill>
                  <a:schemeClr val="tx1"/>
                </a:solidFill>
              </a:rPr>
              <a:t> damar içi pıhtılaşma,  tüketim </a:t>
            </a:r>
            <a:r>
              <a:rPr lang="tr-TR" sz="2800" dirty="0" err="1" smtClean="0">
                <a:solidFill>
                  <a:schemeClr val="tx1"/>
                </a:solidFill>
              </a:rPr>
              <a:t>koagulopatisi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smtClean="0">
                <a:solidFill>
                  <a:schemeClr val="tx1"/>
                </a:solidFill>
              </a:rPr>
              <a:t>ve  </a:t>
            </a:r>
            <a:r>
              <a:rPr lang="tr-TR" sz="2800" dirty="0" err="1" smtClean="0">
                <a:solidFill>
                  <a:schemeClr val="tx1"/>
                </a:solidFill>
              </a:rPr>
              <a:t>multiorgan</a:t>
            </a:r>
            <a:r>
              <a:rPr lang="tr-TR" sz="2800" dirty="0" smtClean="0">
                <a:solidFill>
                  <a:schemeClr val="tx1"/>
                </a:solidFill>
              </a:rPr>
              <a:t> yetmezliği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9052079" y="2792992"/>
            <a:ext cx="2520462" cy="1491922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>
                <a:solidFill>
                  <a:srgbClr val="C00000"/>
                </a:solidFill>
              </a:rPr>
              <a:t>SIRS</a:t>
            </a:r>
            <a:endParaRPr lang="tr-TR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3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tr-TR" sz="3600" dirty="0" smtClean="0"/>
              <a:t>Yaygın damar içi pıhtılaşma,  tüketim </a:t>
            </a:r>
            <a:r>
              <a:rPr lang="tr-TR" sz="3600" dirty="0" err="1" smtClean="0"/>
              <a:t>koagulopatisi</a:t>
            </a:r>
            <a:r>
              <a:rPr lang="tr-TR" sz="3600" dirty="0" smtClean="0"/>
              <a:t> ve  </a:t>
            </a:r>
            <a:r>
              <a:rPr lang="tr-TR" sz="3600" dirty="0" err="1" smtClean="0"/>
              <a:t>multiorgan</a:t>
            </a:r>
            <a:r>
              <a:rPr lang="tr-TR" sz="3600" dirty="0" smtClean="0"/>
              <a:t> yetmezliğinin önlenmesi 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375029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sz="6000" dirty="0" err="1" smtClean="0"/>
              <a:t>Multiorgan</a:t>
            </a:r>
            <a:r>
              <a:rPr lang="tr-TR" sz="6000" dirty="0" smtClean="0"/>
              <a:t> yetmezliğini önlemek için, </a:t>
            </a:r>
            <a:r>
              <a:rPr lang="tr-TR" sz="6000" b="1" dirty="0" err="1" smtClean="0"/>
              <a:t>intravasküler</a:t>
            </a:r>
            <a:r>
              <a:rPr lang="tr-TR" sz="6000" b="1" dirty="0" smtClean="0"/>
              <a:t>  ,  </a:t>
            </a:r>
            <a:r>
              <a:rPr lang="tr-TR" sz="6000" b="1" dirty="0" err="1" smtClean="0"/>
              <a:t>intrasellüler</a:t>
            </a:r>
            <a:r>
              <a:rPr lang="tr-TR" sz="6000" b="1" dirty="0" smtClean="0"/>
              <a:t>  ve  </a:t>
            </a:r>
            <a:r>
              <a:rPr lang="tr-TR" sz="6000" b="1" dirty="0" err="1" smtClean="0"/>
              <a:t>ektrasellüler</a:t>
            </a:r>
            <a:r>
              <a:rPr lang="tr-TR" sz="6000" b="1" dirty="0" smtClean="0"/>
              <a:t> sıvı </a:t>
            </a:r>
            <a:r>
              <a:rPr lang="tr-TR" sz="6000" dirty="0" smtClean="0"/>
              <a:t>birlikte yerine konulmalıdır.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sz="6000" b="1" dirty="0" err="1" smtClean="0"/>
              <a:t>Kristaloidler</a:t>
            </a:r>
            <a:r>
              <a:rPr lang="tr-TR" sz="6000" dirty="0" smtClean="0"/>
              <a:t> ; </a:t>
            </a:r>
            <a:r>
              <a:rPr lang="tr-TR" sz="6000" dirty="0" err="1"/>
              <a:t>k</a:t>
            </a:r>
            <a:r>
              <a:rPr lang="tr-TR" sz="6000" dirty="0" err="1" smtClean="0"/>
              <a:t>ompartmanlar</a:t>
            </a:r>
            <a:r>
              <a:rPr lang="tr-TR" sz="6000" dirty="0" smtClean="0"/>
              <a:t> arası sıvı dağılımı  ve</a:t>
            </a:r>
            <a:r>
              <a:rPr lang="tr-TR" sz="6000" dirty="0"/>
              <a:t> </a:t>
            </a:r>
            <a:r>
              <a:rPr lang="tr-TR" sz="6000" dirty="0" smtClean="0"/>
              <a:t> </a:t>
            </a:r>
            <a:r>
              <a:rPr lang="tr-TR" sz="6000" dirty="0" err="1" smtClean="0"/>
              <a:t>mikrosirkülasyonun</a:t>
            </a:r>
            <a:r>
              <a:rPr lang="tr-TR" sz="6000" dirty="0" smtClean="0"/>
              <a:t> </a:t>
            </a:r>
            <a:r>
              <a:rPr lang="tr-TR" sz="6000" dirty="0" err="1" smtClean="0"/>
              <a:t>reperfüzyonunda</a:t>
            </a:r>
            <a:r>
              <a:rPr lang="tr-TR" sz="6000" dirty="0" smtClean="0"/>
              <a:t> ana unsurdur.  ( </a:t>
            </a:r>
            <a:r>
              <a:rPr lang="tr-TR" sz="6000" dirty="0" err="1" smtClean="0"/>
              <a:t>infüzyondan</a:t>
            </a:r>
            <a:r>
              <a:rPr lang="tr-TR" sz="6000" dirty="0" smtClean="0"/>
              <a:t> 1 saat sonra sadece %20 si </a:t>
            </a:r>
            <a:r>
              <a:rPr lang="tr-TR" sz="6000" dirty="0" err="1" smtClean="0"/>
              <a:t>intravasküler</a:t>
            </a:r>
            <a:r>
              <a:rPr lang="tr-TR" sz="6000" dirty="0" smtClean="0"/>
              <a:t> yatakta kalır)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sz="6000" dirty="0"/>
              <a:t>H</a:t>
            </a:r>
            <a:r>
              <a:rPr lang="tr-TR" sz="6000" dirty="0" smtClean="0"/>
              <a:t>ızla </a:t>
            </a:r>
            <a:r>
              <a:rPr lang="tr-TR" sz="6000" dirty="0" err="1" smtClean="0"/>
              <a:t>ektravasküler</a:t>
            </a:r>
            <a:r>
              <a:rPr lang="tr-TR" sz="6000" dirty="0" smtClean="0"/>
              <a:t> boşlukta dengelenerek ,  </a:t>
            </a:r>
            <a:r>
              <a:rPr lang="tr-TR" sz="6000" b="1" dirty="0" err="1" smtClean="0"/>
              <a:t>intrasellüler</a:t>
            </a:r>
            <a:r>
              <a:rPr lang="tr-TR" sz="6000" b="1" dirty="0" smtClean="0"/>
              <a:t> ve ekstra </a:t>
            </a:r>
            <a:r>
              <a:rPr lang="tr-TR" sz="6000" b="1" dirty="0" err="1" smtClean="0"/>
              <a:t>sellüler</a:t>
            </a:r>
            <a:r>
              <a:rPr lang="tr-TR" sz="6000" b="1" dirty="0" smtClean="0"/>
              <a:t> sıvının yerine konulmasını sağlar, </a:t>
            </a:r>
            <a:r>
              <a:rPr lang="tr-TR" sz="6000" dirty="0" smtClean="0"/>
              <a:t> Kan kaybının 2 katı  oranında hızla verilmelidir.      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sz="6000" dirty="0" err="1" smtClean="0"/>
              <a:t>Hipovolemik</a:t>
            </a:r>
            <a:r>
              <a:rPr lang="tr-TR" sz="6000" dirty="0" smtClean="0"/>
              <a:t> şok </a:t>
            </a:r>
            <a:r>
              <a:rPr lang="tr-TR" sz="6000" dirty="0" err="1" smtClean="0"/>
              <a:t>replasmanında</a:t>
            </a:r>
            <a:r>
              <a:rPr lang="tr-TR" sz="6000" dirty="0" smtClean="0"/>
              <a:t>, </a:t>
            </a:r>
            <a:r>
              <a:rPr lang="tr-TR" sz="6000" b="1" dirty="0" smtClean="0"/>
              <a:t>dengeli kan bileşenleri </a:t>
            </a:r>
            <a:r>
              <a:rPr lang="tr-TR" sz="6000" dirty="0" smtClean="0"/>
              <a:t>ile eş zamanlı </a:t>
            </a:r>
            <a:r>
              <a:rPr lang="tr-TR" sz="6000" b="1" dirty="0" err="1" smtClean="0"/>
              <a:t>kristaloid</a:t>
            </a:r>
            <a:r>
              <a:rPr lang="tr-TR" sz="6000" b="1" dirty="0" smtClean="0"/>
              <a:t> </a:t>
            </a:r>
            <a:r>
              <a:rPr lang="tr-TR" sz="6000" dirty="0" smtClean="0"/>
              <a:t>uygulanması</a:t>
            </a:r>
            <a:r>
              <a:rPr lang="tr-TR" sz="6000" b="1" dirty="0" smtClean="0"/>
              <a:t> </a:t>
            </a:r>
            <a:r>
              <a:rPr lang="tr-TR" sz="6000" dirty="0" smtClean="0"/>
              <a:t>, sağ kalımı arttırır.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pPr marL="0" indent="0">
              <a:buNone/>
            </a:pPr>
            <a:r>
              <a:rPr lang="tr-TR" sz="2100" dirty="0" smtClean="0"/>
              <a:t>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tr-TR" sz="2100" dirty="0"/>
          </a:p>
          <a:p>
            <a:pPr marL="0" indent="0">
              <a:buNone/>
            </a:pPr>
            <a:endParaRPr lang="tr-TR" sz="2100" dirty="0" smtClean="0"/>
          </a:p>
          <a:p>
            <a:pPr marL="0" indent="0">
              <a:buNone/>
            </a:pPr>
            <a:r>
              <a:rPr lang="tr-TR" sz="2000" dirty="0"/>
              <a:t> </a:t>
            </a:r>
            <a:r>
              <a:rPr lang="tr-TR" sz="20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tr-TR" sz="2000" dirty="0" err="1" smtClean="0"/>
              <a:t>Zuckerbraun</a:t>
            </a:r>
            <a:r>
              <a:rPr lang="tr-TR" sz="2000" dirty="0" smtClean="0"/>
              <a:t> BS. </a:t>
            </a:r>
            <a:r>
              <a:rPr lang="tr-TR" sz="2000" dirty="0" err="1" smtClean="0"/>
              <a:t>Schwartzs</a:t>
            </a:r>
            <a:r>
              <a:rPr lang="tr-TR" sz="2000" dirty="0" smtClean="0"/>
              <a:t> </a:t>
            </a:r>
            <a:r>
              <a:rPr lang="tr-TR" sz="2000" dirty="0" err="1" smtClean="0"/>
              <a:t>principles</a:t>
            </a:r>
            <a:r>
              <a:rPr lang="tr-TR" sz="2000" dirty="0" smtClean="0"/>
              <a:t> of </a:t>
            </a:r>
            <a:r>
              <a:rPr lang="tr-TR" sz="2000" dirty="0" err="1" smtClean="0"/>
              <a:t>surgery</a:t>
            </a:r>
            <a:r>
              <a:rPr lang="tr-TR" sz="2000" dirty="0" smtClean="0"/>
              <a:t>. 2010</a:t>
            </a:r>
          </a:p>
          <a:p>
            <a:pPr marL="0" indent="0">
              <a:buNone/>
            </a:pPr>
            <a:r>
              <a:rPr lang="tr-TR" sz="20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Williams </a:t>
            </a:r>
            <a:r>
              <a:rPr lang="tr-TR" sz="2000" dirty="0" err="1" smtClean="0"/>
              <a:t>obtetr</a:t>
            </a:r>
            <a:endParaRPr lang="tr-TR" sz="2000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528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5394</TotalTime>
  <Words>1834</Words>
  <Application>Microsoft Office PowerPoint</Application>
  <PresentationFormat>Geniş ekran</PresentationFormat>
  <Paragraphs>234</Paragraphs>
  <Slides>39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Wingdings</vt:lpstr>
      <vt:lpstr>Office Teması</vt:lpstr>
      <vt:lpstr>Ofis Teması</vt:lpstr>
      <vt:lpstr>11_Ofis Teması</vt:lpstr>
      <vt:lpstr>PowerPoint Sunusu</vt:lpstr>
      <vt:lpstr>PowerPoint Sunusu</vt:lpstr>
      <vt:lpstr>PowerPoint Sunusu</vt:lpstr>
      <vt:lpstr>                                   Şok index </vt:lpstr>
      <vt:lpstr>     Hipovolemik Şokta Kompansatuar Fizyoloji</vt:lpstr>
      <vt:lpstr>Hipovolemik Şokta Kompansatuar Fizyoloji</vt:lpstr>
      <vt:lpstr>Hipovolemik Şokta Kompansatuar Fizyoloji</vt:lpstr>
      <vt:lpstr>PowerPoint Sunusu</vt:lpstr>
      <vt:lpstr>Yaygın damar içi pıhtılaşma,  tüketim koagulopatisi ve  multiorgan yetmezliğinin önlenmesi </vt:lpstr>
      <vt:lpstr>Masif obstetrik kanama ve şokta gelişen patolojik süreçler</vt:lpstr>
      <vt:lpstr>            Hipotermi</vt:lpstr>
      <vt:lpstr>                              Hipotermi</vt:lpstr>
      <vt:lpstr>                                 Asidozis</vt:lpstr>
      <vt:lpstr>Asidozis</vt:lpstr>
      <vt:lpstr>                                 Asidozis</vt:lpstr>
      <vt:lpstr>                      Asidozisin düzeltilmesi</vt:lpstr>
      <vt:lpstr>                               Koagulopati</vt:lpstr>
      <vt:lpstr>PowerPoint Sunusu</vt:lpstr>
      <vt:lpstr> Masif transfüzyon gereken  koagulopatinin  belirlenmesi</vt:lpstr>
      <vt:lpstr> Koagulopati- DİK skorlaması</vt:lpstr>
      <vt:lpstr> GEBELİKTE  ve POSTPARTUM MASİF KANAMADA     FİBRİNOJEN SEVİYELERİ</vt:lpstr>
      <vt:lpstr>OBSTETRİK HEMORAJİK KOAGULOPATİ</vt:lpstr>
      <vt:lpstr>               Masif transfüzyon gereksiniminin prediksiyonu</vt:lpstr>
      <vt:lpstr>PowerPoint Sunusu</vt:lpstr>
      <vt:lpstr>FİBRİNOJEN</vt:lpstr>
      <vt:lpstr>                                                                                                                                                                                                                                       </vt:lpstr>
      <vt:lpstr>PowerPoint Sunusu</vt:lpstr>
      <vt:lpstr>Şiddetli Travma ve Masif Kanamada  Askeri Cerrahi Yaklaşım; DCR  Stratejileri                                                                                           From the Madigan Army Medical Center, Tacoma, WA.</vt:lpstr>
      <vt:lpstr>PowerPoint Sunusu</vt:lpstr>
      <vt:lpstr>     Hemorajik  Şok Yönetiminde Demage Control Resuscitation</vt:lpstr>
      <vt:lpstr>PowerPoint Sunusu</vt:lpstr>
      <vt:lpstr> RCOG Majör PPK Protokolu Başlatılması ve     Relasman Önerileri</vt:lpstr>
      <vt:lpstr>         RCOG Replasman ve Hedef Değerler</vt:lpstr>
      <vt:lpstr>PowerPoint Sunusu</vt:lpstr>
      <vt:lpstr>PowerPoint Sunusu</vt:lpstr>
      <vt:lpstr>PowerPoint Sunusu</vt:lpstr>
      <vt:lpstr>              ACOG replasman önerileri</vt:lpstr>
      <vt:lpstr>öneriler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ZEYNEP KAMİL KONGRE SUNUM</dc:title>
  <dc:creator>Toshiba</dc:creator>
  <cp:lastModifiedBy>Toshiba</cp:lastModifiedBy>
  <cp:revision>749</cp:revision>
  <dcterms:created xsi:type="dcterms:W3CDTF">2016-09-22T07:54:22Z</dcterms:created>
  <dcterms:modified xsi:type="dcterms:W3CDTF">2018-05-12T22:08:41Z</dcterms:modified>
</cp:coreProperties>
</file>