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2" r:id="rId15"/>
    <p:sldId id="271" r:id="rId16"/>
    <p:sldId id="272" r:id="rId17"/>
    <p:sldId id="273" r:id="rId18"/>
    <p:sldId id="303" r:id="rId19"/>
    <p:sldId id="277" r:id="rId20"/>
    <p:sldId id="276" r:id="rId21"/>
    <p:sldId id="278" r:id="rId22"/>
    <p:sldId id="280" r:id="rId23"/>
    <p:sldId id="281" r:id="rId24"/>
    <p:sldId id="304" r:id="rId25"/>
    <p:sldId id="283" r:id="rId26"/>
    <p:sldId id="286" r:id="rId27"/>
    <p:sldId id="306" r:id="rId28"/>
    <p:sldId id="288" r:id="rId29"/>
    <p:sldId id="292" r:id="rId30"/>
    <p:sldId id="291" r:id="rId31"/>
    <p:sldId id="293" r:id="rId32"/>
    <p:sldId id="294" r:id="rId33"/>
    <p:sldId id="295" r:id="rId34"/>
    <p:sldId id="300" r:id="rId35"/>
    <p:sldId id="301" r:id="rId36"/>
    <p:sldId id="296" r:id="rId37"/>
    <p:sldId id="297" r:id="rId38"/>
    <p:sldId id="298" r:id="rId39"/>
    <p:sldId id="299" r:id="rId40"/>
    <p:sldId id="30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86" autoAdjust="0"/>
  </p:normalViewPr>
  <p:slideViewPr>
    <p:cSldViewPr>
      <p:cViewPr varScale="1">
        <p:scale>
          <a:sx n="100" d="100"/>
          <a:sy n="10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2B88-D566-40D7-9C28-C5998C3D9DCD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BD40-7A65-4E46-B852-5279BA21120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Benzer semptomlar</a:t>
            </a:r>
          </a:p>
          <a:p>
            <a:r>
              <a:rPr lang="tr-TR" sz="1200" dirty="0" smtClean="0"/>
              <a:t>Anatomik ve fizyolojik değişiklikler</a:t>
            </a:r>
          </a:p>
          <a:p>
            <a:r>
              <a:rPr lang="tr-TR" sz="1200" dirty="0" err="1" smtClean="0"/>
              <a:t>Labaratuvar</a:t>
            </a:r>
            <a:r>
              <a:rPr lang="tr-TR" sz="1200" dirty="0" smtClean="0"/>
              <a:t> (</a:t>
            </a:r>
            <a:r>
              <a:rPr lang="tr-TR" sz="1200" dirty="0" err="1" smtClean="0"/>
              <a:t>hCG</a:t>
            </a:r>
            <a:r>
              <a:rPr lang="tr-TR" sz="1200" dirty="0" smtClean="0"/>
              <a:t>,AFP,CA125) </a:t>
            </a:r>
          </a:p>
          <a:p>
            <a:r>
              <a:rPr lang="tr-TR" sz="1200" dirty="0" smtClean="0"/>
              <a:t>Görüntüleme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BD40-7A65-4E46-B852-5279BA21120C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916831"/>
            <a:ext cx="7772400" cy="72008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GEBELİKTE GENİTAL KANSERLERİN YÖNETİMİ</a:t>
            </a:r>
            <a:endParaRPr lang="tr-TR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352928" cy="1752600"/>
          </a:xfrm>
        </p:spPr>
        <p:txBody>
          <a:bodyPr/>
          <a:lstStyle/>
          <a:p>
            <a:pPr algn="r"/>
            <a:r>
              <a:rPr lang="tr-TR" dirty="0" smtClean="0"/>
              <a:t>		</a:t>
            </a:r>
            <a:r>
              <a:rPr lang="tr-TR" sz="2400" b="1" dirty="0" err="1" smtClean="0">
                <a:solidFill>
                  <a:srgbClr val="002060"/>
                </a:solidFill>
              </a:rPr>
              <a:t>Dr.Mehmet</a:t>
            </a:r>
            <a:r>
              <a:rPr lang="tr-TR" sz="2400" b="1" dirty="0" smtClean="0">
                <a:solidFill>
                  <a:srgbClr val="002060"/>
                </a:solidFill>
              </a:rPr>
              <a:t> DOLANBAY</a:t>
            </a:r>
          </a:p>
          <a:p>
            <a:pPr algn="r"/>
            <a:r>
              <a:rPr lang="tr-TR" sz="1800" b="1" dirty="0" smtClean="0">
                <a:solidFill>
                  <a:srgbClr val="FF0000"/>
                </a:solidFill>
              </a:rPr>
              <a:t>		</a:t>
            </a:r>
            <a:r>
              <a:rPr lang="tr-TR" sz="1600" b="1" dirty="0" smtClean="0">
                <a:solidFill>
                  <a:srgbClr val="002060"/>
                </a:solidFill>
              </a:rPr>
              <a:t>Erciyes Üniversitesi </a:t>
            </a:r>
          </a:p>
          <a:p>
            <a:pPr algn="r"/>
            <a:r>
              <a:rPr lang="tr-TR" sz="1600" b="1" dirty="0" smtClean="0">
                <a:solidFill>
                  <a:srgbClr val="002060"/>
                </a:solidFill>
              </a:rPr>
              <a:t>Kadın Hastalıkları ve Doğum Anabilim Dalı</a:t>
            </a:r>
            <a:endParaRPr lang="tr-TR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1926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bim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CERRAHİ PROTOKOL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Standart anestezi güvenli</a:t>
            </a:r>
          </a:p>
          <a:p>
            <a:r>
              <a:rPr lang="tr-TR" sz="2400" dirty="0" smtClean="0"/>
              <a:t>20 </a:t>
            </a:r>
            <a:r>
              <a:rPr lang="tr-TR" sz="2400" dirty="0" err="1" smtClean="0"/>
              <a:t>hf</a:t>
            </a:r>
            <a:r>
              <a:rPr lang="tr-TR" sz="2400" dirty="0" smtClean="0"/>
              <a:t> üstü gebeliklerde sol yan yatış pozisyonu</a:t>
            </a:r>
          </a:p>
          <a:p>
            <a:r>
              <a:rPr lang="tr-TR" sz="2400" dirty="0" smtClean="0"/>
              <a:t>Fetal </a:t>
            </a:r>
            <a:r>
              <a:rPr lang="tr-TR" sz="2400" dirty="0" err="1" smtClean="0"/>
              <a:t>monitorizasyon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DVT </a:t>
            </a:r>
            <a:r>
              <a:rPr lang="tr-TR" sz="2400" dirty="0" err="1" smtClean="0"/>
              <a:t>proflaksisi</a:t>
            </a:r>
            <a:endParaRPr lang="tr-TR" sz="2400" dirty="0" smtClean="0"/>
          </a:p>
          <a:p>
            <a:r>
              <a:rPr lang="tr-TR" sz="2400" dirty="0" smtClean="0"/>
              <a:t>Ağrı kontrolü (</a:t>
            </a:r>
            <a:r>
              <a:rPr lang="tr-TR" sz="2400" dirty="0" err="1" smtClean="0"/>
              <a:t>Parasatemol</a:t>
            </a:r>
            <a:r>
              <a:rPr lang="tr-TR" sz="2400" dirty="0" smtClean="0"/>
              <a:t>)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Hipotansiyondan kaçınma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CERRAHİ PROTOKOL-LAPAROSKOPİ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Cerrahi süre </a:t>
            </a:r>
            <a:r>
              <a:rPr lang="tr-TR" sz="2400" dirty="0" err="1" smtClean="0"/>
              <a:t>max</a:t>
            </a:r>
            <a:r>
              <a:rPr lang="tr-TR" sz="2400" dirty="0" smtClean="0"/>
              <a:t> 90 dakika</a:t>
            </a:r>
          </a:p>
          <a:p>
            <a:r>
              <a:rPr lang="tr-TR" sz="2400" dirty="0" smtClean="0"/>
              <a:t>Batın içi basınç 10-13 mm </a:t>
            </a:r>
            <a:r>
              <a:rPr lang="tr-TR" sz="2400" dirty="0" err="1" smtClean="0"/>
              <a:t>Hg</a:t>
            </a:r>
            <a:r>
              <a:rPr lang="tr-TR" sz="2400" dirty="0" smtClean="0"/>
              <a:t> arası</a:t>
            </a:r>
          </a:p>
          <a:p>
            <a:r>
              <a:rPr lang="tr-TR" sz="2400" dirty="0" smtClean="0"/>
              <a:t>Açık giriş tekniği</a:t>
            </a:r>
          </a:p>
          <a:p>
            <a:r>
              <a:rPr lang="tr-TR" sz="2400" dirty="0" smtClean="0"/>
              <a:t>Deneyimli cerrah</a:t>
            </a:r>
          </a:p>
          <a:p>
            <a:endParaRPr lang="tr-TR" sz="2400" dirty="0" smtClean="0"/>
          </a:p>
          <a:p>
            <a:pPr lvl="3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	     </a:t>
            </a:r>
            <a:r>
              <a:rPr lang="tr-TR" sz="2400" dirty="0" err="1" smtClean="0">
                <a:solidFill>
                  <a:srgbClr val="FF0000"/>
                </a:solidFill>
              </a:rPr>
              <a:t>Laparoskopi</a:t>
            </a:r>
            <a:r>
              <a:rPr lang="tr-TR" sz="2400" dirty="0" smtClean="0">
                <a:solidFill>
                  <a:srgbClr val="FF0000"/>
                </a:solidFill>
              </a:rPr>
              <a:t> güvenli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KEMOTERAPİ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İlaç emilim,dağılım ve atılımında değişiklikler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Kemoterpatiklerin</a:t>
            </a:r>
            <a:r>
              <a:rPr lang="tr-TR" sz="2400" dirty="0" smtClean="0"/>
              <a:t> plazma seviyelerinde düşüş</a:t>
            </a:r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			</a:t>
            </a:r>
            <a:r>
              <a:rPr lang="tr-TR" sz="2400" dirty="0" smtClean="0">
                <a:solidFill>
                  <a:srgbClr val="FF0000"/>
                </a:solidFill>
              </a:rPr>
              <a:t>Tedavi BMI’ e göre verilmelidir.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KEMOTERAPİ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İlk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</a:t>
            </a:r>
            <a:r>
              <a:rPr lang="tr-TR" sz="2400" dirty="0" err="1" smtClean="0"/>
              <a:t>malformasyon</a:t>
            </a:r>
            <a:r>
              <a:rPr lang="tr-TR" sz="2400" dirty="0" smtClean="0"/>
              <a:t> %16</a:t>
            </a:r>
          </a:p>
          <a:p>
            <a:r>
              <a:rPr lang="tr-TR" sz="2400" dirty="0" smtClean="0"/>
              <a:t>İdeal yaklaşım 2.  (%8) ve 3.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(%6)</a:t>
            </a:r>
          </a:p>
          <a:p>
            <a:pPr>
              <a:buNone/>
            </a:pPr>
            <a:r>
              <a:rPr lang="tr-TR" sz="2400" dirty="0" smtClean="0"/>
              <a:t>		</a:t>
            </a:r>
            <a:r>
              <a:rPr lang="tr-TR" sz="2400" b="1" i="1" dirty="0" smtClean="0"/>
              <a:t>	              </a:t>
            </a:r>
            <a:r>
              <a:rPr lang="en-US" sz="1200" b="1" i="1" dirty="0" smtClean="0"/>
              <a:t>Doll DC. Management of cancer during pregnancy. Arch Intern Med. 1988.</a:t>
            </a:r>
            <a:endParaRPr lang="tr-TR" sz="1200" b="1" i="1" dirty="0" smtClean="0"/>
          </a:p>
          <a:p>
            <a:r>
              <a:rPr lang="tr-TR" sz="2400" dirty="0" smtClean="0"/>
              <a:t>2. yada 3.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uygulama  büyüme kısıtlılığı,</a:t>
            </a:r>
            <a:r>
              <a:rPr lang="tr-TR" sz="2400" dirty="0" err="1" smtClean="0"/>
              <a:t>premetürüte</a:t>
            </a:r>
            <a:r>
              <a:rPr lang="tr-TR" sz="2400" dirty="0" smtClean="0"/>
              <a:t> ve düşük doğum ağırlığı</a:t>
            </a:r>
          </a:p>
          <a:p>
            <a:r>
              <a:rPr lang="tr-TR" sz="2400" dirty="0" err="1" smtClean="0"/>
              <a:t>Yenidoğana</a:t>
            </a:r>
            <a:r>
              <a:rPr lang="tr-TR" sz="2400" dirty="0" smtClean="0"/>
              <a:t> uzun dönem </a:t>
            </a:r>
            <a:r>
              <a:rPr lang="tr-TR" sz="2400" dirty="0" err="1" smtClean="0"/>
              <a:t>mental</a:t>
            </a:r>
            <a:r>
              <a:rPr lang="tr-TR" sz="2400" dirty="0" smtClean="0"/>
              <a:t>-</a:t>
            </a:r>
            <a:r>
              <a:rPr lang="tr-TR" sz="2400" dirty="0" err="1" smtClean="0"/>
              <a:t>kognitif</a:t>
            </a:r>
            <a:r>
              <a:rPr lang="tr-TR" sz="2400" dirty="0" smtClean="0"/>
              <a:t> etki yok</a:t>
            </a:r>
          </a:p>
          <a:p>
            <a:pPr>
              <a:buNone/>
            </a:pPr>
            <a:r>
              <a:rPr lang="en-US" sz="2400" i="1" dirty="0" smtClean="0"/>
              <a:t> </a:t>
            </a:r>
            <a:endParaRPr lang="tr-TR" sz="2400" i="1" dirty="0" smtClean="0"/>
          </a:p>
          <a:p>
            <a:r>
              <a:rPr lang="tr-TR" sz="2400" dirty="0" smtClean="0"/>
              <a:t>En son doz doğumdan 3 hafta önce verilmeli </a:t>
            </a:r>
          </a:p>
          <a:p>
            <a:pPr>
              <a:buNone/>
            </a:pPr>
            <a:r>
              <a:rPr lang="tr-TR" sz="2400" dirty="0" smtClean="0"/>
              <a:t>			(fetal hematolojik </a:t>
            </a:r>
            <a:r>
              <a:rPr lang="tr-TR" sz="2400" dirty="0" err="1" smtClean="0"/>
              <a:t>süpresyon</a:t>
            </a:r>
            <a:r>
              <a:rPr lang="tr-TR" sz="2400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RADYOTERAPİ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Gebelikte önerilmez</a:t>
            </a:r>
          </a:p>
          <a:p>
            <a:r>
              <a:rPr lang="tr-TR" sz="2400" dirty="0" smtClean="0"/>
              <a:t>Yüksek radyasyon </a:t>
            </a:r>
            <a:r>
              <a:rPr lang="tr-TR" sz="2400" dirty="0" err="1" smtClean="0"/>
              <a:t>maruziyeti</a:t>
            </a:r>
            <a:r>
              <a:rPr lang="tr-TR" sz="2400" dirty="0" smtClean="0"/>
              <a:t>  (&gt;100-200cGy)</a:t>
            </a:r>
          </a:p>
          <a:p>
            <a:pPr marL="0" indent="0">
              <a:buNone/>
            </a:pPr>
            <a:r>
              <a:rPr lang="tr-TR" sz="2400" dirty="0" smtClean="0"/>
              <a:t> 	* </a:t>
            </a:r>
            <a:r>
              <a:rPr lang="tr-TR" sz="2400" dirty="0" err="1" smtClean="0"/>
              <a:t>teratojenite</a:t>
            </a:r>
            <a:r>
              <a:rPr lang="tr-TR" sz="2400" dirty="0" smtClean="0"/>
              <a:t>, gebelik kaybı</a:t>
            </a:r>
          </a:p>
          <a:p>
            <a:pPr marL="0" indent="0">
              <a:buNone/>
            </a:pPr>
            <a:r>
              <a:rPr lang="tr-TR" sz="2400" dirty="0" smtClean="0"/>
              <a:t>             * </a:t>
            </a:r>
            <a:r>
              <a:rPr lang="tr-TR" sz="2400" dirty="0" err="1" smtClean="0"/>
              <a:t>mental</a:t>
            </a:r>
            <a:r>
              <a:rPr lang="tr-TR" sz="2400" dirty="0" smtClean="0"/>
              <a:t> </a:t>
            </a:r>
            <a:r>
              <a:rPr lang="tr-TR" sz="2400" dirty="0" err="1" smtClean="0"/>
              <a:t>retardasyon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r>
              <a:rPr lang="tr-TR" sz="2400" dirty="0" smtClean="0"/>
              <a:t>             * çocukta kanser ve </a:t>
            </a:r>
            <a:r>
              <a:rPr lang="tr-TR" sz="2400" dirty="0" err="1" smtClean="0"/>
              <a:t>sterilite</a:t>
            </a:r>
            <a:r>
              <a:rPr lang="tr-TR" sz="2400" dirty="0" smtClean="0"/>
              <a:t>  ile ilişkili </a:t>
            </a:r>
          </a:p>
          <a:p>
            <a:endParaRPr lang="tr-TR" sz="2400" dirty="0" smtClean="0"/>
          </a:p>
          <a:p>
            <a:r>
              <a:rPr lang="tr-TR" sz="2400" dirty="0" smtClean="0"/>
              <a:t>Jinekolojik kanserler harici kullanılacak ise </a:t>
            </a:r>
            <a:r>
              <a:rPr lang="tr-TR" sz="2400" dirty="0" err="1" smtClean="0"/>
              <a:t>uterus</a:t>
            </a:r>
            <a:r>
              <a:rPr lang="tr-TR" sz="2400" dirty="0" smtClean="0"/>
              <a:t> korunmalı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8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8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8" y="4869160"/>
            <a:ext cx="3888432" cy="8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545" y="5805264"/>
            <a:ext cx="41044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165304"/>
            <a:ext cx="352839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85184"/>
            <a:ext cx="410445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SERVİKS KANSERİ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Gebelikte en sık </a:t>
            </a:r>
          </a:p>
          <a:p>
            <a:r>
              <a:rPr lang="tr-TR" sz="2400" dirty="0" smtClean="0"/>
              <a:t>10000 gebelikte 1.2</a:t>
            </a:r>
          </a:p>
          <a:p>
            <a:r>
              <a:rPr lang="tr-TR" sz="2400" dirty="0" smtClean="0"/>
              <a:t>Gebelik </a:t>
            </a:r>
            <a:r>
              <a:rPr lang="tr-TR" sz="2400" dirty="0" err="1" smtClean="0"/>
              <a:t>surveyi</a:t>
            </a:r>
            <a:r>
              <a:rPr lang="tr-TR" sz="2400" dirty="0" smtClean="0"/>
              <a:t> etkilemez</a:t>
            </a:r>
          </a:p>
          <a:p>
            <a:pPr>
              <a:buNone/>
            </a:pPr>
            <a:r>
              <a:rPr lang="tr-TR" sz="1200" b="1" i="1" dirty="0" smtClean="0"/>
              <a:t>                                                 					</a:t>
            </a:r>
            <a:r>
              <a:rPr lang="tr-TR" sz="1200" b="1" i="1" dirty="0" err="1" smtClean="0"/>
              <a:t>Zemlickis</a:t>
            </a:r>
            <a:r>
              <a:rPr lang="tr-TR" sz="1200" b="1" i="1" dirty="0" smtClean="0"/>
              <a:t> D. J </a:t>
            </a:r>
            <a:r>
              <a:rPr lang="tr-TR" sz="1200" b="1" i="1" dirty="0" err="1" smtClean="0"/>
              <a:t>Clin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Oncol</a:t>
            </a:r>
            <a:r>
              <a:rPr lang="tr-TR" sz="1200" b="1" i="1" dirty="0" smtClean="0"/>
              <a:t>. 1991</a:t>
            </a:r>
          </a:p>
          <a:p>
            <a:r>
              <a:rPr lang="tr-TR" sz="2400" dirty="0" smtClean="0"/>
              <a:t>İlk </a:t>
            </a:r>
            <a:r>
              <a:rPr lang="tr-TR" sz="2400" dirty="0" err="1" smtClean="0"/>
              <a:t>prenatal</a:t>
            </a:r>
            <a:r>
              <a:rPr lang="tr-TR" sz="2400" dirty="0" smtClean="0"/>
              <a:t> </a:t>
            </a:r>
            <a:r>
              <a:rPr lang="tr-TR" sz="2400" dirty="0" err="1" smtClean="0"/>
              <a:t>vizitte</a:t>
            </a:r>
            <a:r>
              <a:rPr lang="tr-TR" sz="2400" dirty="0" smtClean="0"/>
              <a:t> </a:t>
            </a:r>
            <a:r>
              <a:rPr lang="tr-TR" sz="2400" dirty="0" err="1" smtClean="0"/>
              <a:t>serviks</a:t>
            </a:r>
            <a:r>
              <a:rPr lang="tr-TR" sz="2400" dirty="0" smtClean="0"/>
              <a:t> </a:t>
            </a:r>
            <a:r>
              <a:rPr lang="tr-TR" sz="2400" dirty="0" err="1" smtClean="0"/>
              <a:t>inspeksiyonu</a:t>
            </a:r>
            <a:r>
              <a:rPr lang="tr-TR" sz="2400" dirty="0" smtClean="0"/>
              <a:t> ve sitolojik inceleme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Anormal sitoloji (%5)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Tanısal amaçlı biyopsi yapılabilir ancak endoservikal küretaj önerilmez…</a:t>
            </a:r>
          </a:p>
          <a:p>
            <a:pPr>
              <a:buNone/>
            </a:pPr>
            <a:endParaRPr lang="tr-TR" sz="2400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1259632" y="188640"/>
            <a:ext cx="63367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HPV NEGATİF ASCUS-LSIL: GEBELİK SONRASI RUTİN TARAMA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SERVİKS KANSERİ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TEDAVİ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sz="2400" dirty="0" smtClean="0"/>
              <a:t>Gebeliğin istenmesine bağlıdır </a:t>
            </a:r>
          </a:p>
          <a:p>
            <a:r>
              <a:rPr lang="tr-TR" sz="2400" dirty="0" smtClean="0"/>
              <a:t>Tümörün evresi</a:t>
            </a:r>
          </a:p>
          <a:p>
            <a:pPr lvl="1"/>
            <a:r>
              <a:rPr lang="tr-TR" sz="2000" dirty="0" smtClean="0"/>
              <a:t> MR güvenilir (</a:t>
            </a:r>
            <a:r>
              <a:rPr lang="tr-TR" sz="2000" dirty="0" err="1" smtClean="0"/>
              <a:t>parametriyum</a:t>
            </a:r>
            <a:r>
              <a:rPr lang="tr-TR" sz="2000" dirty="0" smtClean="0"/>
              <a:t>, </a:t>
            </a:r>
            <a:r>
              <a:rPr lang="tr-TR" sz="2000" dirty="0" err="1" smtClean="0"/>
              <a:t>üriner</a:t>
            </a:r>
            <a:r>
              <a:rPr lang="tr-TR" sz="2000" dirty="0" smtClean="0"/>
              <a:t> </a:t>
            </a:r>
            <a:r>
              <a:rPr lang="tr-TR" sz="2000" dirty="0" err="1" smtClean="0"/>
              <a:t>trakt</a:t>
            </a:r>
            <a:r>
              <a:rPr lang="tr-TR" sz="2000" dirty="0" smtClean="0"/>
              <a:t>)</a:t>
            </a:r>
            <a:endParaRPr lang="tr-TR" sz="2400" dirty="0" smtClean="0"/>
          </a:p>
          <a:p>
            <a:r>
              <a:rPr lang="tr-TR" sz="2400" dirty="0" smtClean="0"/>
              <a:t>Histolojik tip (küçük hücreli) </a:t>
            </a:r>
          </a:p>
          <a:p>
            <a:r>
              <a:rPr lang="tr-TR" sz="2400" dirty="0" smtClean="0"/>
              <a:t>Lenf </a:t>
            </a:r>
            <a:r>
              <a:rPr lang="tr-TR" sz="2400" dirty="0" err="1" smtClean="0"/>
              <a:t>nodu</a:t>
            </a:r>
            <a:r>
              <a:rPr lang="tr-TR" sz="2400" dirty="0" smtClean="0"/>
              <a:t> tutulumu </a:t>
            </a:r>
          </a:p>
          <a:p>
            <a:pPr lvl="1"/>
            <a:r>
              <a:rPr lang="tr-TR" sz="2000" dirty="0" err="1" smtClean="0"/>
              <a:t>Laparaskopik</a:t>
            </a:r>
            <a:r>
              <a:rPr lang="tr-TR" sz="2000" dirty="0" smtClean="0"/>
              <a:t> </a:t>
            </a:r>
            <a:r>
              <a:rPr lang="tr-TR" sz="2000" dirty="0" err="1" smtClean="0"/>
              <a:t>lenfadenektomi</a:t>
            </a:r>
            <a:r>
              <a:rPr lang="tr-TR" sz="2000" dirty="0" smtClean="0"/>
              <a:t> güvenli (13-22 </a:t>
            </a:r>
            <a:r>
              <a:rPr lang="tr-TR" sz="2000" dirty="0" err="1" smtClean="0"/>
              <a:t>hf</a:t>
            </a:r>
            <a:r>
              <a:rPr lang="tr-TR" sz="2000" dirty="0" smtClean="0"/>
              <a:t> arası)</a:t>
            </a:r>
            <a:endParaRPr lang="tr-TR" sz="2400" dirty="0" smtClean="0"/>
          </a:p>
          <a:p>
            <a:pPr lvl="1"/>
            <a:r>
              <a:rPr lang="tr-TR" sz="2000" dirty="0" err="1" smtClean="0"/>
              <a:t>Sentinel</a:t>
            </a:r>
            <a:r>
              <a:rPr lang="tr-TR" sz="2000" dirty="0" smtClean="0"/>
              <a:t> lenf </a:t>
            </a:r>
            <a:r>
              <a:rPr lang="tr-TR" sz="2000" dirty="0" err="1" smtClean="0"/>
              <a:t>nodu</a:t>
            </a:r>
            <a:r>
              <a:rPr lang="tr-TR" sz="2000" dirty="0" smtClean="0"/>
              <a:t> vaka serileri –güvenli</a:t>
            </a:r>
            <a:endParaRPr lang="tr-TR" sz="2400" dirty="0" smtClean="0"/>
          </a:p>
          <a:p>
            <a:pPr lvl="1"/>
            <a:r>
              <a:rPr lang="tr-TR" sz="2000" dirty="0" err="1" smtClean="0"/>
              <a:t>Blu</a:t>
            </a:r>
            <a:r>
              <a:rPr lang="tr-TR" sz="2000" dirty="0" smtClean="0"/>
              <a:t> </a:t>
            </a:r>
            <a:r>
              <a:rPr lang="tr-TR" sz="2000" dirty="0" err="1" smtClean="0"/>
              <a:t>dye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ÖNERİLMEZ</a:t>
            </a:r>
            <a:r>
              <a:rPr lang="tr-TR" sz="2000" dirty="0" smtClean="0"/>
              <a:t> (</a:t>
            </a:r>
            <a:r>
              <a:rPr lang="tr-TR" sz="2000" dirty="0" err="1" smtClean="0"/>
              <a:t>anaflkasi</a:t>
            </a:r>
            <a:r>
              <a:rPr lang="tr-TR" sz="2000" dirty="0" smtClean="0"/>
              <a:t>)</a:t>
            </a:r>
            <a:endParaRPr lang="tr-TR" sz="2400" dirty="0" smtClean="0"/>
          </a:p>
          <a:p>
            <a:r>
              <a:rPr lang="tr-TR" sz="2400" dirty="0" smtClean="0"/>
              <a:t>Gebelik haftasına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SIKLIK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400" dirty="0" err="1" smtClean="0">
                <a:solidFill>
                  <a:srgbClr val="FF0000"/>
                </a:solidFill>
              </a:rPr>
              <a:t>Gestasyonel</a:t>
            </a:r>
            <a:r>
              <a:rPr lang="tr-TR" sz="2400" dirty="0" smtClean="0">
                <a:solidFill>
                  <a:srgbClr val="FF0000"/>
                </a:solidFill>
              </a:rPr>
              <a:t> kanser; </a:t>
            </a:r>
            <a:r>
              <a:rPr lang="tr-TR" sz="2400" dirty="0" smtClean="0"/>
              <a:t>Gebeliğin ilk gününden doğum sonrası ilk 1 yıla kadar gelişen kanserler</a:t>
            </a:r>
          </a:p>
          <a:p>
            <a:pPr>
              <a:buNone/>
            </a:pPr>
            <a:r>
              <a:rPr lang="tr-TR" dirty="0" smtClean="0"/>
              <a:t>				</a:t>
            </a:r>
            <a:r>
              <a:rPr lang="tr-TR" sz="1200" b="1" i="1" dirty="0" err="1" smtClean="0"/>
              <a:t>Peccatori</a:t>
            </a:r>
            <a:r>
              <a:rPr lang="tr-TR" sz="1200" b="1" i="1" dirty="0" smtClean="0"/>
              <a:t> FA; ESMO </a:t>
            </a:r>
            <a:r>
              <a:rPr lang="tr-TR" sz="1200" b="1" i="1" dirty="0" err="1" smtClean="0"/>
              <a:t>Guidelines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Working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Group</a:t>
            </a:r>
            <a:r>
              <a:rPr lang="tr-TR" sz="1200" b="1" i="1" dirty="0" smtClean="0"/>
              <a:t>. </a:t>
            </a:r>
            <a:r>
              <a:rPr lang="tr-TR" sz="1200" b="1" i="1" dirty="0" err="1" smtClean="0"/>
              <a:t>Cancer</a:t>
            </a:r>
            <a:r>
              <a:rPr lang="tr-TR" sz="1200" b="1" i="1" dirty="0" smtClean="0"/>
              <a:t>, </a:t>
            </a:r>
            <a:r>
              <a:rPr lang="tr-TR" sz="1200" b="1" i="1" dirty="0" err="1" smtClean="0"/>
              <a:t>pregnancy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and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fertility</a:t>
            </a:r>
            <a:r>
              <a:rPr lang="tr-TR" sz="1200" b="1" i="1" dirty="0" smtClean="0"/>
              <a:t>:2013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sz="2400" dirty="0" smtClean="0"/>
              <a:t>1/1000 - 1500 gebelik</a:t>
            </a:r>
          </a:p>
          <a:p>
            <a:pPr>
              <a:buFont typeface="Arial" charset="0"/>
              <a:buChar char="•"/>
            </a:pPr>
            <a:r>
              <a:rPr lang="tr-TR" sz="2400" dirty="0" smtClean="0"/>
              <a:t>Doğurganlık yaşı ile doğru orantılı olarak sıklık artar</a:t>
            </a:r>
          </a:p>
          <a:p>
            <a:pPr>
              <a:buNone/>
            </a:pPr>
            <a:r>
              <a:rPr lang="tr-TR" sz="1200" i="1" dirty="0" smtClean="0"/>
              <a:t>							</a:t>
            </a:r>
            <a:r>
              <a:rPr lang="tr-TR" sz="1200" b="1" i="1" dirty="0" err="1" smtClean="0"/>
              <a:t>Stensheim</a:t>
            </a:r>
            <a:r>
              <a:rPr lang="tr-TR" sz="1200" b="1" i="1" dirty="0" smtClean="0"/>
              <a:t> H, J </a:t>
            </a:r>
            <a:r>
              <a:rPr lang="tr-TR" sz="1200" b="1" i="1" dirty="0" err="1" smtClean="0"/>
              <a:t>Clin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Oncol</a:t>
            </a:r>
            <a:r>
              <a:rPr lang="tr-TR" sz="1200" b="1" i="1" dirty="0" smtClean="0"/>
              <a:t>,2009</a:t>
            </a:r>
          </a:p>
          <a:p>
            <a:pPr>
              <a:buNone/>
            </a:pPr>
            <a:r>
              <a:rPr lang="tr-TR" sz="1200" b="1" i="1" dirty="0" smtClean="0"/>
              <a:t>							</a:t>
            </a:r>
            <a:r>
              <a:rPr lang="tr-TR" sz="1200" b="1" i="1" dirty="0" err="1" smtClean="0"/>
              <a:t>Pentheroudakis</a:t>
            </a:r>
            <a:r>
              <a:rPr lang="tr-TR" sz="1200" b="1" i="1" dirty="0" smtClean="0"/>
              <a:t> G, </a:t>
            </a:r>
            <a:r>
              <a:rPr lang="tr-TR" sz="1200" b="1" i="1" dirty="0" err="1" smtClean="0"/>
              <a:t>Eur</a:t>
            </a:r>
            <a:r>
              <a:rPr lang="tr-TR" sz="1200" b="1" i="1" dirty="0" smtClean="0"/>
              <a:t> J </a:t>
            </a:r>
            <a:r>
              <a:rPr lang="tr-TR" sz="1200" b="1" i="1" dirty="0" err="1" smtClean="0"/>
              <a:t>Cancer</a:t>
            </a:r>
            <a:r>
              <a:rPr lang="tr-TR" sz="1200" b="1" i="1" dirty="0" smtClean="0"/>
              <a:t>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SERVİKS KANSERİ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GEBELİĞİN DEVAMI İSTENMEYEN HASTALAR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5102"/>
            <a:ext cx="8229600" cy="40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SERVİKS KANSERİ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GEBELİĞİN DEVAMINI İSTEYEN HASTALAR 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2008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8622556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179512" y="5661248"/>
            <a:ext cx="936104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8388424" y="5949280"/>
            <a:ext cx="432048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868144" y="5733256"/>
            <a:ext cx="208823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5508104" y="5733256"/>
            <a:ext cx="244827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5436096" y="5661248"/>
            <a:ext cx="252028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3059832" y="5949280"/>
            <a:ext cx="540060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13 Düz Bağlayıcı"/>
          <p:cNvCxnSpPr/>
          <p:nvPr/>
        </p:nvCxnSpPr>
        <p:spPr>
          <a:xfrm>
            <a:off x="3635896" y="2924944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3563888" y="3140968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Yuvarlatılmış Dikdörtgen"/>
          <p:cNvSpPr/>
          <p:nvPr/>
        </p:nvSpPr>
        <p:spPr>
          <a:xfrm>
            <a:off x="6588224" y="227687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Bekleme tedavisi sırasında </a:t>
            </a:r>
            <a:r>
              <a:rPr lang="tr-TR" dirty="0" err="1" smtClean="0"/>
              <a:t>progresif</a:t>
            </a:r>
            <a:r>
              <a:rPr lang="tr-TR" dirty="0" smtClean="0"/>
              <a:t> hastalık var ise NACT uygulanabilir</a:t>
            </a:r>
            <a:endParaRPr lang="tr-TR" dirty="0"/>
          </a:p>
        </p:txBody>
      </p:sp>
      <p:sp>
        <p:nvSpPr>
          <p:cNvPr id="15" name="14 Sağ Ok"/>
          <p:cNvSpPr/>
          <p:nvPr/>
        </p:nvSpPr>
        <p:spPr>
          <a:xfrm>
            <a:off x="6228184" y="2852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464495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8496944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251520" y="5517232"/>
            <a:ext cx="864096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95936" y="5517232"/>
            <a:ext cx="1944216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7236296" y="5517232"/>
            <a:ext cx="504056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SERVİKS KANSERİ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GEBELİĞİN DEVAMINI İSTEYEN HASTALAR 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GEBELİK VE SERVİKS KANSERİ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chemeClr val="accent5"/>
                </a:solidFill>
              </a:rPr>
              <a:t>GEBELİĞİN DEVAMINI İSTEYEN EVRE 1B2 VE ÜSTÜ HASTALAR</a:t>
            </a:r>
            <a:endParaRPr lang="tr-TR" sz="28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Standart tedavi protokolü yok</a:t>
            </a:r>
          </a:p>
          <a:p>
            <a:r>
              <a:rPr lang="tr-TR" sz="2400" dirty="0" err="1" smtClean="0"/>
              <a:t>Paklitaksel</a:t>
            </a:r>
            <a:r>
              <a:rPr lang="tr-TR" sz="2400" dirty="0" smtClean="0"/>
              <a:t> eklenerek yada tek başına </a:t>
            </a:r>
            <a:r>
              <a:rPr lang="tr-TR" sz="2400" dirty="0" smtClean="0">
                <a:solidFill>
                  <a:srgbClr val="FF0000"/>
                </a:solidFill>
              </a:rPr>
              <a:t>platin bazlı </a:t>
            </a:r>
            <a:r>
              <a:rPr lang="tr-TR" sz="2400" dirty="0" smtClean="0"/>
              <a:t>tedavi uygulanmaktadır</a:t>
            </a:r>
          </a:p>
          <a:p>
            <a:r>
              <a:rPr lang="tr-TR" sz="2400" dirty="0" smtClean="0"/>
              <a:t>Diğer alternatif </a:t>
            </a:r>
            <a:r>
              <a:rPr lang="tr-TR" sz="2400" dirty="0" err="1" smtClean="0"/>
              <a:t>cisplatin</a:t>
            </a:r>
            <a:r>
              <a:rPr lang="tr-TR" sz="2400" dirty="0" smtClean="0"/>
              <a:t>+</a:t>
            </a:r>
            <a:r>
              <a:rPr lang="tr-TR" sz="2400" dirty="0" err="1" smtClean="0"/>
              <a:t>vincristine</a:t>
            </a:r>
            <a:endParaRPr lang="tr-TR" sz="2400" dirty="0" smtClean="0"/>
          </a:p>
          <a:p>
            <a:r>
              <a:rPr lang="tr-TR" sz="2400" dirty="0" smtClean="0"/>
              <a:t>Tek ajan mı </a:t>
            </a:r>
            <a:r>
              <a:rPr lang="tr-TR" sz="2400" dirty="0" err="1" smtClean="0"/>
              <a:t>paklitaksel</a:t>
            </a:r>
            <a:r>
              <a:rPr lang="tr-TR" sz="2400" dirty="0" smtClean="0"/>
              <a:t> ile kombine mi ? </a:t>
            </a:r>
          </a:p>
          <a:p>
            <a:r>
              <a:rPr lang="tr-TR" sz="2400" dirty="0" smtClean="0"/>
              <a:t>Kombine tedavinin tek ajan KT ye üstün olduğu </a:t>
            </a:r>
            <a:r>
              <a:rPr lang="tr-TR" sz="2400" dirty="0" err="1" smtClean="0"/>
              <a:t>bildirimiş</a:t>
            </a:r>
            <a:r>
              <a:rPr lang="tr-TR" sz="2400" dirty="0" smtClean="0"/>
              <a:t>. </a:t>
            </a:r>
          </a:p>
          <a:p>
            <a:pPr marL="0" indent="0">
              <a:buNone/>
            </a:pPr>
            <a:r>
              <a:rPr lang="tr-TR" sz="2400" dirty="0" smtClean="0"/>
              <a:t>                                                                       </a:t>
            </a:r>
            <a:r>
              <a:rPr lang="tr-TR" sz="1200" b="1" i="1" dirty="0" err="1" smtClean="0"/>
              <a:t>Amant</a:t>
            </a:r>
            <a:r>
              <a:rPr lang="tr-TR" sz="1200" b="1" i="1" dirty="0" smtClean="0"/>
              <a:t> F. </a:t>
            </a:r>
            <a:r>
              <a:rPr lang="tr-TR" sz="1200" b="1" i="1" dirty="0" err="1" smtClean="0"/>
              <a:t>Int</a:t>
            </a:r>
            <a:r>
              <a:rPr lang="tr-TR" sz="1200" b="1" i="1" dirty="0" smtClean="0"/>
              <a:t> J </a:t>
            </a:r>
            <a:r>
              <a:rPr lang="tr-TR" sz="1200" b="1" i="1" dirty="0" err="1" smtClean="0"/>
              <a:t>Gynecol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Cancer</a:t>
            </a:r>
            <a:r>
              <a:rPr lang="tr-TR" sz="1200" b="1" i="1" dirty="0" smtClean="0"/>
              <a:t>.2014</a:t>
            </a:r>
          </a:p>
          <a:p>
            <a:endParaRPr lang="tr-TR" sz="2400" dirty="0" smtClean="0"/>
          </a:p>
          <a:p>
            <a:r>
              <a:rPr lang="tr-TR" sz="2400" dirty="0" smtClean="0"/>
              <a:t>3 hafta aralıklar ile uygulanır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GEBELİK VE SERVİKS KANSERİ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chemeClr val="accent5"/>
                </a:solidFill>
              </a:rPr>
              <a:t>DOĞUM ŞEKLİ VE ZAMANI</a:t>
            </a:r>
            <a:endParaRPr lang="tr-TR" sz="28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Evreye ve tanı zamanına bağlı</a:t>
            </a:r>
          </a:p>
          <a:p>
            <a:r>
              <a:rPr lang="tr-TR" dirty="0" smtClean="0"/>
              <a:t>Evre 1A1 LVSI negatif ise </a:t>
            </a:r>
            <a:r>
              <a:rPr lang="tr-TR" dirty="0" err="1" smtClean="0"/>
              <a:t>konizasyon</a:t>
            </a:r>
            <a:r>
              <a:rPr lang="tr-TR" dirty="0" smtClean="0"/>
              <a:t> sonrası </a:t>
            </a:r>
            <a:r>
              <a:rPr lang="tr-TR" dirty="0" err="1" smtClean="0"/>
              <a:t>termde</a:t>
            </a:r>
            <a:r>
              <a:rPr lang="tr-TR" dirty="0" smtClean="0"/>
              <a:t> </a:t>
            </a:r>
            <a:r>
              <a:rPr lang="tr-TR" dirty="0" err="1" smtClean="0"/>
              <a:t>vajinal</a:t>
            </a:r>
            <a:r>
              <a:rPr lang="tr-TR" dirty="0" smtClean="0"/>
              <a:t> doğum.</a:t>
            </a:r>
          </a:p>
          <a:p>
            <a:endParaRPr lang="tr-TR" dirty="0" smtClean="0"/>
          </a:p>
          <a:p>
            <a:r>
              <a:rPr lang="tr-TR" dirty="0" smtClean="0"/>
              <a:t>İleri evre hastalıkta </a:t>
            </a:r>
            <a:r>
              <a:rPr lang="tr-TR" dirty="0" err="1" smtClean="0"/>
              <a:t>preterm</a:t>
            </a:r>
            <a:r>
              <a:rPr lang="tr-TR" dirty="0" smtClean="0"/>
              <a:t> doğum </a:t>
            </a:r>
            <a:r>
              <a:rPr lang="tr-TR" dirty="0" err="1" smtClean="0"/>
              <a:t>maternal</a:t>
            </a:r>
            <a:r>
              <a:rPr lang="tr-TR" dirty="0" smtClean="0"/>
              <a:t> tedavi için tercih edilmeli</a:t>
            </a:r>
          </a:p>
          <a:p>
            <a:endParaRPr lang="tr-TR" dirty="0" smtClean="0"/>
          </a:p>
          <a:p>
            <a:r>
              <a:rPr lang="tr-TR" dirty="0" smtClean="0"/>
              <a:t>Tipik olarak Evre 1A2, 1B yada 2A  da C/S tercih edilir (enfeksiyon, kanama, </a:t>
            </a:r>
            <a:r>
              <a:rPr lang="tr-TR" dirty="0" err="1" smtClean="0"/>
              <a:t>obstrükte</a:t>
            </a:r>
            <a:r>
              <a:rPr lang="tr-TR" dirty="0" smtClean="0"/>
              <a:t> doğum, </a:t>
            </a:r>
            <a:r>
              <a:rPr lang="tr-TR" dirty="0" err="1" smtClean="0"/>
              <a:t>epizyo</a:t>
            </a:r>
            <a:r>
              <a:rPr lang="tr-TR" dirty="0" smtClean="0"/>
              <a:t> hattına </a:t>
            </a:r>
            <a:r>
              <a:rPr lang="tr-TR" dirty="0" err="1" smtClean="0"/>
              <a:t>diseminasyon</a:t>
            </a:r>
            <a:r>
              <a:rPr lang="tr-TR" dirty="0" smtClean="0"/>
              <a:t>, </a:t>
            </a:r>
            <a:r>
              <a:rPr lang="tr-TR" dirty="0" err="1" smtClean="0"/>
              <a:t>nüks</a:t>
            </a:r>
            <a:r>
              <a:rPr lang="tr-TR" dirty="0" smtClean="0"/>
              <a:t> riski daha yüksek)</a:t>
            </a:r>
          </a:p>
          <a:p>
            <a:r>
              <a:rPr lang="tr-TR" dirty="0" smtClean="0"/>
              <a:t>Radikal cerrahi C/S sırasında yapılmalıdır.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iş resim\resimler\GEBE SERVİKS\Resim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OVER KANSERİ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Gebelikte 2. sıklıkta görülür</a:t>
            </a:r>
          </a:p>
          <a:p>
            <a:r>
              <a:rPr lang="tr-TR" sz="2400" dirty="0" smtClean="0"/>
              <a:t>10000 gebelikte 1</a:t>
            </a:r>
          </a:p>
          <a:p>
            <a:r>
              <a:rPr lang="tr-TR" sz="2400" dirty="0" err="1" smtClean="0"/>
              <a:t>Germ</a:t>
            </a:r>
            <a:r>
              <a:rPr lang="tr-TR" sz="2400" dirty="0" smtClean="0"/>
              <a:t> hücreli %6-40</a:t>
            </a:r>
          </a:p>
          <a:p>
            <a:r>
              <a:rPr lang="tr-TR" sz="2400" dirty="0" err="1" smtClean="0"/>
              <a:t>Borderline</a:t>
            </a:r>
            <a:r>
              <a:rPr lang="tr-TR" sz="2400" dirty="0" smtClean="0"/>
              <a:t> %21-35</a:t>
            </a:r>
          </a:p>
          <a:p>
            <a:r>
              <a:rPr lang="tr-TR" sz="2400" dirty="0" err="1" smtClean="0"/>
              <a:t>Epitelyal</a:t>
            </a:r>
            <a:r>
              <a:rPr lang="tr-TR" sz="2400" dirty="0" smtClean="0"/>
              <a:t> %28-30</a:t>
            </a:r>
          </a:p>
          <a:p>
            <a:r>
              <a:rPr lang="tr-TR" sz="2400" dirty="0" err="1" smtClean="0"/>
              <a:t>Sex</a:t>
            </a:r>
            <a:r>
              <a:rPr lang="tr-TR" sz="2400" dirty="0" smtClean="0"/>
              <a:t> </a:t>
            </a:r>
            <a:r>
              <a:rPr lang="tr-TR" sz="2400" dirty="0" err="1" smtClean="0"/>
              <a:t>cord</a:t>
            </a:r>
            <a:r>
              <a:rPr lang="tr-TR" sz="2400" dirty="0" smtClean="0"/>
              <a:t> </a:t>
            </a:r>
            <a:r>
              <a:rPr lang="tr-TR" sz="2400" dirty="0" err="1" smtClean="0"/>
              <a:t>stromal</a:t>
            </a:r>
            <a:r>
              <a:rPr lang="tr-TR" sz="2400" dirty="0" smtClean="0"/>
              <a:t> %9-16</a:t>
            </a:r>
          </a:p>
          <a:p>
            <a:endParaRPr lang="tr-TR" sz="2400" dirty="0" smtClean="0"/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Tedavi tümörün histolojik tipi, </a:t>
            </a:r>
            <a:r>
              <a:rPr lang="tr-TR" sz="2400" dirty="0" err="1" smtClean="0">
                <a:solidFill>
                  <a:srgbClr val="FF0000"/>
                </a:solidFill>
              </a:rPr>
              <a:t>grade</a:t>
            </a:r>
            <a:r>
              <a:rPr lang="tr-TR" sz="2400" dirty="0" smtClean="0">
                <a:solidFill>
                  <a:srgbClr val="FF0000"/>
                </a:solidFill>
              </a:rPr>
              <a:t>, evre ve gebelik haftasına göre uygulanır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bim\Desktop\813ffca6-5e2d-48a8-b757-bf543f2e67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58542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EPİTELYAL OVER KANSERİ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EVRE 1A YADA  1B GRADE 1-2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Uterus ve karşı </a:t>
            </a:r>
            <a:r>
              <a:rPr lang="tr-TR" sz="2400" dirty="0" err="1" smtClean="0"/>
              <a:t>overin</a:t>
            </a:r>
            <a:r>
              <a:rPr lang="tr-TR" sz="2400" dirty="0" smtClean="0"/>
              <a:t> korunarak uygulandığı </a:t>
            </a:r>
            <a:r>
              <a:rPr lang="tr-TR" sz="2400" dirty="0" err="1" smtClean="0"/>
              <a:t>evreleme</a:t>
            </a:r>
            <a:r>
              <a:rPr lang="tr-TR" sz="2400" dirty="0" smtClean="0"/>
              <a:t> cerrahisi sonrası </a:t>
            </a:r>
            <a:r>
              <a:rPr lang="tr-TR" sz="2400" dirty="0" smtClean="0">
                <a:solidFill>
                  <a:srgbClr val="FF0000"/>
                </a:solidFill>
              </a:rPr>
              <a:t>ilaçsız takip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EPİTELYAL OVER KANSERİ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EVRE 1A-1B GRADE 3 , 1C,2A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Uterus ve karşı </a:t>
            </a:r>
            <a:r>
              <a:rPr lang="tr-TR" dirty="0" err="1" smtClean="0"/>
              <a:t>overin</a:t>
            </a:r>
            <a:r>
              <a:rPr lang="tr-TR" dirty="0" smtClean="0"/>
              <a:t> korunduğu cerrahiye ek olarak  </a:t>
            </a:r>
            <a:r>
              <a:rPr lang="tr-TR" dirty="0" smtClean="0">
                <a:solidFill>
                  <a:srgbClr val="FF0000"/>
                </a:solidFill>
              </a:rPr>
              <a:t>platin bazlı kemoterapi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EPİTELYAL OVER KANSERİ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EVRE 2B VE ÜSTÜ (İLERİ EVRE)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        &lt;</a:t>
            </a:r>
            <a:r>
              <a:rPr lang="tr-TR" sz="2600" dirty="0" smtClean="0"/>
              <a:t>20 haftadan gebelik </a:t>
            </a:r>
          </a:p>
          <a:p>
            <a:pPr>
              <a:buNone/>
            </a:pPr>
            <a:r>
              <a:rPr lang="tr-TR" sz="2600" dirty="0" smtClean="0"/>
              <a:t> –</a:t>
            </a:r>
            <a:r>
              <a:rPr lang="tr-TR" sz="2600" dirty="0" err="1" smtClean="0"/>
              <a:t>Debulking</a:t>
            </a:r>
            <a:r>
              <a:rPr lang="tr-TR" sz="2600" dirty="0" smtClean="0"/>
              <a:t> cerrahi ile birlikte gebelik sonlandırılması </a:t>
            </a:r>
          </a:p>
          <a:p>
            <a:pPr>
              <a:buNone/>
            </a:pPr>
            <a:r>
              <a:rPr lang="tr-TR" sz="2600" dirty="0" smtClean="0"/>
              <a:t>                 &gt;20. haftadan gebelik </a:t>
            </a:r>
          </a:p>
          <a:p>
            <a:pPr>
              <a:buNone/>
            </a:pPr>
            <a:r>
              <a:rPr lang="tr-TR" sz="2600" dirty="0" smtClean="0"/>
              <a:t>–Gebelik devam edebilir- Hasta ile konuşarak </a:t>
            </a:r>
          </a:p>
          <a:p>
            <a:pPr>
              <a:buNone/>
            </a:pPr>
            <a:r>
              <a:rPr lang="tr-TR" sz="2600" dirty="0" smtClean="0"/>
              <a:t>–Histolojik tanı (</a:t>
            </a:r>
            <a:r>
              <a:rPr lang="tr-TR" sz="2600" dirty="0" err="1" smtClean="0"/>
              <a:t>Open</a:t>
            </a:r>
            <a:r>
              <a:rPr lang="tr-TR" sz="2600" dirty="0" smtClean="0"/>
              <a:t> L/S ya da L/T) </a:t>
            </a:r>
          </a:p>
          <a:p>
            <a:pPr>
              <a:buNone/>
            </a:pPr>
            <a:r>
              <a:rPr lang="tr-TR" sz="2600" dirty="0" smtClean="0"/>
              <a:t>–NACT  (</a:t>
            </a:r>
            <a:r>
              <a:rPr lang="tr-TR" sz="2600" dirty="0" err="1" smtClean="0"/>
              <a:t>Paclitaxel</a:t>
            </a:r>
            <a:r>
              <a:rPr lang="tr-TR" sz="2600" dirty="0" smtClean="0"/>
              <a:t>, </a:t>
            </a:r>
            <a:r>
              <a:rPr lang="tr-TR" sz="2600" dirty="0" err="1" smtClean="0"/>
              <a:t>carboplatin</a:t>
            </a:r>
            <a:r>
              <a:rPr lang="tr-TR" sz="2600" dirty="0" smtClean="0"/>
              <a:t>)</a:t>
            </a:r>
          </a:p>
          <a:p>
            <a:pPr>
              <a:buNone/>
            </a:pPr>
            <a:r>
              <a:rPr lang="tr-TR" sz="2600" dirty="0" smtClean="0"/>
              <a:t>-VEGF ve PARP inhibitörleri kullanılmaz </a:t>
            </a:r>
          </a:p>
          <a:p>
            <a:pPr>
              <a:buNone/>
            </a:pPr>
            <a:r>
              <a:rPr lang="tr-TR" sz="2600" dirty="0" smtClean="0"/>
              <a:t>–Doğum sonrası </a:t>
            </a:r>
            <a:r>
              <a:rPr lang="tr-TR" sz="2600" dirty="0" err="1" smtClean="0"/>
              <a:t>interval</a:t>
            </a:r>
            <a:r>
              <a:rPr lang="tr-TR" sz="2600" dirty="0" smtClean="0"/>
              <a:t> </a:t>
            </a:r>
            <a:r>
              <a:rPr lang="tr-TR" sz="2600" dirty="0" err="1" smtClean="0"/>
              <a:t>debulking</a:t>
            </a:r>
            <a:r>
              <a:rPr lang="tr-TR" sz="26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smtClean="0">
                <a:solidFill>
                  <a:srgbClr val="FF0000"/>
                </a:solidFill>
              </a:rPr>
              <a:t>GEBELİK VE NON EPİTELYAL OVER TÜMÖRLERİ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Genellikle evre I de tanınırlar </a:t>
            </a:r>
          </a:p>
          <a:p>
            <a:r>
              <a:rPr lang="tr-TR" sz="2400" dirty="0" smtClean="0"/>
              <a:t>USO, </a:t>
            </a:r>
            <a:r>
              <a:rPr lang="tr-TR" sz="2400" dirty="0" err="1" smtClean="0"/>
              <a:t>omentektomi</a:t>
            </a:r>
            <a:r>
              <a:rPr lang="tr-TR" sz="2400" dirty="0" smtClean="0"/>
              <a:t> ve </a:t>
            </a:r>
            <a:r>
              <a:rPr lang="tr-TR" sz="2400" dirty="0" err="1" smtClean="0"/>
              <a:t>peritoneal</a:t>
            </a:r>
            <a:r>
              <a:rPr lang="tr-TR" sz="2400" dirty="0" smtClean="0"/>
              <a:t> biyopsi </a:t>
            </a:r>
          </a:p>
          <a:p>
            <a:r>
              <a:rPr lang="tr-TR" sz="2400" dirty="0" err="1" smtClean="0"/>
              <a:t>Lenfadenektomi</a:t>
            </a:r>
            <a:r>
              <a:rPr lang="tr-TR" sz="2400" dirty="0" smtClean="0"/>
              <a:t> şart değil (</a:t>
            </a:r>
            <a:r>
              <a:rPr lang="tr-TR" sz="2400" dirty="0" err="1" smtClean="0"/>
              <a:t>bulky</a:t>
            </a:r>
            <a:r>
              <a:rPr lang="tr-TR" sz="2400" dirty="0" smtClean="0"/>
              <a:t> yok ise)</a:t>
            </a:r>
          </a:p>
          <a:p>
            <a:r>
              <a:rPr lang="tr-TR" sz="2400" dirty="0" smtClean="0"/>
              <a:t>Kemoterapi olarak PVB (</a:t>
            </a:r>
            <a:r>
              <a:rPr lang="tr-TR" sz="2400" dirty="0" err="1" smtClean="0"/>
              <a:t>cisplatin</a:t>
            </a:r>
            <a:r>
              <a:rPr lang="tr-TR" sz="2400" dirty="0" smtClean="0"/>
              <a:t>, </a:t>
            </a:r>
            <a:r>
              <a:rPr lang="tr-TR" sz="2400" dirty="0" err="1" smtClean="0"/>
              <a:t>vinblastin</a:t>
            </a:r>
            <a:r>
              <a:rPr lang="tr-TR" sz="2400" dirty="0" smtClean="0"/>
              <a:t>, </a:t>
            </a:r>
            <a:r>
              <a:rPr lang="tr-TR" sz="2400" dirty="0" err="1" smtClean="0"/>
              <a:t>bleomycin</a:t>
            </a:r>
            <a:r>
              <a:rPr lang="tr-TR" sz="2400" dirty="0" smtClean="0"/>
              <a:t>); </a:t>
            </a:r>
            <a:r>
              <a:rPr lang="tr-TR" sz="2400" dirty="0" err="1" smtClean="0"/>
              <a:t>Paclitaxel</a:t>
            </a:r>
            <a:r>
              <a:rPr lang="tr-TR" sz="2400" dirty="0" smtClean="0"/>
              <a:t>-</a:t>
            </a:r>
            <a:r>
              <a:rPr lang="tr-TR" sz="2400" dirty="0" err="1" smtClean="0"/>
              <a:t>Carboplatin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smtClean="0">
                <a:solidFill>
                  <a:srgbClr val="FF0000"/>
                </a:solidFill>
              </a:rPr>
              <a:t>GEBELİK VE ENDOMETRİYUM KANSERİ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Gebelikte nadir görülür</a:t>
            </a:r>
          </a:p>
          <a:p>
            <a:r>
              <a:rPr lang="tr-TR" sz="2400" dirty="0" smtClean="0"/>
              <a:t>Olgu sunumları </a:t>
            </a:r>
          </a:p>
          <a:p>
            <a:r>
              <a:rPr lang="tr-TR" sz="2400" dirty="0" smtClean="0"/>
              <a:t>Düşük ya da </a:t>
            </a:r>
            <a:r>
              <a:rPr lang="tr-TR" sz="2400" dirty="0" err="1" smtClean="0"/>
              <a:t>postpartum</a:t>
            </a:r>
            <a:r>
              <a:rPr lang="tr-TR" sz="2400" dirty="0" smtClean="0"/>
              <a:t> kanama sonrası yapılan küretaj ile tanınmaktadır </a:t>
            </a:r>
          </a:p>
          <a:p>
            <a:r>
              <a:rPr lang="tr-TR" sz="2400" dirty="0" smtClean="0"/>
              <a:t>Hormon tedavisi ile 48.2 başarı (erken evre olgularda)	</a:t>
            </a:r>
            <a:r>
              <a:rPr lang="tr-TR" sz="1200" b="1" i="1" dirty="0" smtClean="0"/>
              <a:t>                                                                                                                           					</a:t>
            </a:r>
            <a:r>
              <a:rPr lang="tr-TR" sz="1200" b="1" i="1" dirty="0" err="1" smtClean="0"/>
              <a:t>Gunderson</a:t>
            </a:r>
            <a:r>
              <a:rPr lang="tr-TR" sz="1200" b="1" i="1" dirty="0" smtClean="0"/>
              <a:t> CC. </a:t>
            </a:r>
            <a:r>
              <a:rPr lang="tr-TR" sz="1200" b="1" i="1" dirty="0" err="1" smtClean="0"/>
              <a:t>Gynecol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Oncol</a:t>
            </a:r>
            <a:r>
              <a:rPr lang="tr-TR" sz="1200" b="1" i="1" dirty="0" smtClean="0"/>
              <a:t>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VULVA KANSERİ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Gebe olmayanlar ile benzer tedavi edilir</a:t>
            </a:r>
          </a:p>
          <a:p>
            <a:r>
              <a:rPr lang="tr-TR" sz="2400" dirty="0" smtClean="0"/>
              <a:t>Cerrahi sınır </a:t>
            </a:r>
            <a:r>
              <a:rPr lang="tr-TR" sz="2400" dirty="0" err="1" smtClean="0"/>
              <a:t>makroskopik</a:t>
            </a:r>
            <a:r>
              <a:rPr lang="tr-TR" sz="2400" dirty="0" smtClean="0"/>
              <a:t> 2 cm </a:t>
            </a:r>
            <a:r>
              <a:rPr lang="tr-TR" sz="2400" dirty="0" err="1" smtClean="0"/>
              <a:t>mikroskopik</a:t>
            </a:r>
            <a:r>
              <a:rPr lang="tr-TR" sz="2400" dirty="0" smtClean="0"/>
              <a:t> 8 mm tutularak radyoterapi ihtimali azaltılır</a:t>
            </a:r>
          </a:p>
          <a:p>
            <a:r>
              <a:rPr lang="tr-TR" sz="2400" dirty="0" smtClean="0"/>
              <a:t>36 </a:t>
            </a:r>
            <a:r>
              <a:rPr lang="tr-TR" sz="2400" dirty="0" err="1" smtClean="0"/>
              <a:t>hf</a:t>
            </a:r>
            <a:r>
              <a:rPr lang="tr-TR" sz="2400" dirty="0" smtClean="0"/>
              <a:t> üstünde tedavi doğum sonrası</a:t>
            </a:r>
          </a:p>
          <a:p>
            <a:r>
              <a:rPr lang="tr-TR" sz="2400" dirty="0" err="1" smtClean="0"/>
              <a:t>Adjuvan</a:t>
            </a:r>
            <a:r>
              <a:rPr lang="tr-TR" sz="2400" dirty="0" smtClean="0"/>
              <a:t> radyoterapi 6-8 haftadan fazla gecikmemelidir.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 VE VAJEN KANSERİ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Biyopsi ile tanı sonrası MR ile </a:t>
            </a:r>
            <a:r>
              <a:rPr lang="tr-TR" sz="2400" dirty="0" err="1" smtClean="0"/>
              <a:t>evreleme</a:t>
            </a:r>
            <a:r>
              <a:rPr lang="tr-TR" sz="2400" dirty="0" smtClean="0"/>
              <a:t> ve hasta bazlı tedavi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Evre 1 üst 1/3 </a:t>
            </a:r>
            <a:r>
              <a:rPr lang="tr-TR" sz="2400" dirty="0" err="1" smtClean="0"/>
              <a:t>tm</a:t>
            </a:r>
            <a:r>
              <a:rPr lang="tr-TR" sz="2400" dirty="0" smtClean="0"/>
              <a:t> olan hastalarda radikal histerektomi üst </a:t>
            </a:r>
            <a:r>
              <a:rPr lang="tr-TR" sz="2400" dirty="0" err="1" smtClean="0"/>
              <a:t>vajenektomi</a:t>
            </a:r>
            <a:r>
              <a:rPr lang="tr-TR" sz="2400" dirty="0" smtClean="0"/>
              <a:t> ve bil. </a:t>
            </a:r>
            <a:r>
              <a:rPr lang="tr-TR" sz="2400" dirty="0" err="1" smtClean="0"/>
              <a:t>Pelvik</a:t>
            </a:r>
            <a:r>
              <a:rPr lang="tr-TR" sz="2400" dirty="0" smtClean="0"/>
              <a:t> </a:t>
            </a:r>
            <a:r>
              <a:rPr lang="tr-TR" sz="2400" dirty="0" err="1" smtClean="0"/>
              <a:t>lenfadenektomi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Terminasyon</a:t>
            </a:r>
            <a:r>
              <a:rPr lang="tr-TR" sz="2400" dirty="0" smtClean="0"/>
              <a:t> ya da erken doğum gerekebilir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GEBELİK VE MEME KANSERİ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Gebelikte nadir </a:t>
            </a:r>
          </a:p>
          <a:p>
            <a:r>
              <a:rPr lang="tr-TR" sz="2400" dirty="0" smtClean="0"/>
              <a:t>1/3000 gebelik</a:t>
            </a:r>
          </a:p>
          <a:p>
            <a:r>
              <a:rPr lang="tr-TR" sz="2400" dirty="0" smtClean="0"/>
              <a:t>%75-90 </a:t>
            </a:r>
            <a:r>
              <a:rPr lang="tr-TR" sz="2400" dirty="0" err="1" smtClean="0"/>
              <a:t>duktal</a:t>
            </a:r>
            <a:r>
              <a:rPr lang="tr-TR" sz="2400" dirty="0" smtClean="0"/>
              <a:t> karsinom (gebe olmayanlar gibi)</a:t>
            </a:r>
          </a:p>
          <a:p>
            <a:r>
              <a:rPr lang="tr-TR" sz="2400" dirty="0" smtClean="0"/>
              <a:t>Gebelikte tanı koymak zor ve sıklıkla ileri evrede tanı konur ve </a:t>
            </a:r>
            <a:r>
              <a:rPr lang="tr-TR" sz="2400" dirty="0" err="1" smtClean="0"/>
              <a:t>prognoz</a:t>
            </a:r>
            <a:r>
              <a:rPr lang="tr-TR" sz="2400" dirty="0" smtClean="0"/>
              <a:t> bu nedenle kötüdür.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dirty="0" smtClean="0">
                <a:solidFill>
                  <a:srgbClr val="FF0000"/>
                </a:solidFill>
              </a:rPr>
              <a:t>GEBELİK VE MEME KANSERİ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SONUÇ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sz="2400" dirty="0" err="1" smtClean="0"/>
              <a:t>Multidisipliner</a:t>
            </a:r>
            <a:r>
              <a:rPr lang="tr-TR" sz="2400" dirty="0" smtClean="0"/>
              <a:t> yaklaşım</a:t>
            </a:r>
          </a:p>
          <a:p>
            <a:r>
              <a:rPr lang="tr-TR" sz="2400" dirty="0" smtClean="0"/>
              <a:t>Hastalar tedavinin riskleri ve yararları hakkında ayrıntılı bilgilendirilmesi zorunludur </a:t>
            </a:r>
          </a:p>
          <a:p>
            <a:r>
              <a:rPr lang="tr-TR" sz="2400" dirty="0" smtClean="0"/>
              <a:t>Hastanın inançları ve istekleri bilinmelidir </a:t>
            </a:r>
          </a:p>
          <a:p>
            <a:r>
              <a:rPr lang="tr-TR" sz="2400" dirty="0" smtClean="0"/>
              <a:t>Tanısal amaçlı radyolojik işlemler uygun korumalar ile yapıldığında fetüse zararlı etkisi olmaz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SONUÇ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Cerrahi 2.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güvenlidir (her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uygulanabilir) </a:t>
            </a:r>
          </a:p>
          <a:p>
            <a:r>
              <a:rPr lang="tr-TR" sz="2400" dirty="0" smtClean="0"/>
              <a:t>Sistemik kemoterapi mümkünse 2. ve 3. </a:t>
            </a:r>
            <a:r>
              <a:rPr lang="tr-TR" sz="2400" dirty="0" err="1" smtClean="0"/>
              <a:t>trimesterde</a:t>
            </a:r>
            <a:endParaRPr lang="tr-TR" sz="2400" dirty="0" smtClean="0"/>
          </a:p>
          <a:p>
            <a:r>
              <a:rPr lang="tr-TR" sz="2400" dirty="0" smtClean="0"/>
              <a:t>Platin bazlı tedaviler güvenli</a:t>
            </a:r>
          </a:p>
          <a:p>
            <a:r>
              <a:rPr lang="tr-TR" sz="2400" dirty="0" err="1" smtClean="0"/>
              <a:t>Targeted</a:t>
            </a:r>
            <a:r>
              <a:rPr lang="tr-TR" sz="2400" dirty="0" smtClean="0"/>
              <a:t> tedaviler için yeterli veri yok </a:t>
            </a:r>
          </a:p>
          <a:p>
            <a:r>
              <a:rPr lang="tr-TR" sz="2400" dirty="0" smtClean="0"/>
              <a:t>Radyoterapi </a:t>
            </a:r>
            <a:r>
              <a:rPr lang="tr-TR" sz="2400" dirty="0" err="1" smtClean="0"/>
              <a:t>postpartum</a:t>
            </a:r>
            <a:r>
              <a:rPr lang="tr-TR" sz="2400" dirty="0" smtClean="0"/>
              <a:t> verilmelidir </a:t>
            </a:r>
          </a:p>
          <a:p>
            <a:pPr>
              <a:buNone/>
            </a:pPr>
            <a:r>
              <a:rPr lang="tr-TR" sz="24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YÖNETİM GÜÇLÜKLERİ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Tanı ve </a:t>
            </a:r>
            <a:r>
              <a:rPr lang="tr-TR" sz="2400" dirty="0" err="1" smtClean="0">
                <a:solidFill>
                  <a:srgbClr val="FF0000"/>
                </a:solidFill>
              </a:rPr>
              <a:t>evreleme</a:t>
            </a:r>
            <a:r>
              <a:rPr lang="tr-TR" sz="2400" dirty="0" smtClean="0">
                <a:solidFill>
                  <a:srgbClr val="FF0000"/>
                </a:solidFill>
              </a:rPr>
              <a:t> problemleri </a:t>
            </a:r>
          </a:p>
          <a:p>
            <a:r>
              <a:rPr lang="tr-TR" sz="2400" dirty="0" smtClean="0"/>
              <a:t>Benzer semptomlar</a:t>
            </a:r>
          </a:p>
          <a:p>
            <a:r>
              <a:rPr lang="tr-TR" sz="2400" dirty="0" smtClean="0"/>
              <a:t>Anatomik ve fizyolojik değişiklikler</a:t>
            </a:r>
          </a:p>
          <a:p>
            <a:r>
              <a:rPr lang="tr-TR" sz="2400" dirty="0" err="1" smtClean="0"/>
              <a:t>Labaratuvar</a:t>
            </a:r>
            <a:r>
              <a:rPr lang="tr-TR" sz="2400" dirty="0" smtClean="0"/>
              <a:t> (</a:t>
            </a:r>
            <a:r>
              <a:rPr lang="tr-TR" sz="2400" dirty="0" err="1" smtClean="0"/>
              <a:t>hCG</a:t>
            </a:r>
            <a:r>
              <a:rPr lang="tr-TR" sz="2400" dirty="0" smtClean="0"/>
              <a:t>,AFP,CA125) </a:t>
            </a:r>
          </a:p>
          <a:p>
            <a:r>
              <a:rPr lang="tr-TR" sz="2400" dirty="0" smtClean="0"/>
              <a:t>Görüntüleme</a:t>
            </a:r>
          </a:p>
          <a:p>
            <a:pPr>
              <a:buNone/>
            </a:pP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TEŞEKKÜRLER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bim\Desktop\18438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832648" cy="484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tr-TR" sz="2400" dirty="0" err="1" smtClean="0">
                <a:solidFill>
                  <a:srgbClr val="FF0000"/>
                </a:solidFill>
              </a:rPr>
              <a:t>Teratojenite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Tedavi yöntemlerinin </a:t>
            </a:r>
            <a:r>
              <a:rPr lang="tr-TR" sz="2400" dirty="0" err="1" smtClean="0"/>
              <a:t>prospektif</a:t>
            </a:r>
            <a:r>
              <a:rPr lang="tr-TR" sz="2400" dirty="0" smtClean="0"/>
              <a:t> geniş çalışmalar ile destekli olmayışı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Etik, sosyal ve inanç</a:t>
            </a:r>
          </a:p>
          <a:p>
            <a:pPr lvl="0"/>
            <a:r>
              <a:rPr lang="tr-TR" sz="2400" dirty="0" smtClean="0"/>
              <a:t>gebelik </a:t>
            </a:r>
            <a:r>
              <a:rPr lang="tr-TR" sz="2400" dirty="0" err="1" smtClean="0"/>
              <a:t>terminasyonu</a:t>
            </a:r>
            <a:endParaRPr lang="tr-TR" sz="2400" dirty="0" smtClean="0"/>
          </a:p>
          <a:p>
            <a:pPr lvl="0"/>
            <a:r>
              <a:rPr lang="tr-TR" sz="2400" dirty="0" smtClean="0"/>
              <a:t> fetüs hakları 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700" b="1" dirty="0" smtClean="0">
                <a:solidFill>
                  <a:srgbClr val="FF0000"/>
                </a:solidFill>
              </a:rPr>
              <a:t>MULTİDİSİPLİNER YAKLAŞIM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PSİKOLOJİK DESTEK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Gebelik sırasında saptanan kanserlerin hastaya, ailesine ve tedavi sağlayıcılara psikolojik etkisi yadsınamaz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Psikolojik destek mutlaka tedavinin bir parçası olmalıdır.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EVRELEME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Ultrasonografi ve MR ilk tercih </a:t>
            </a:r>
          </a:p>
          <a:p>
            <a:r>
              <a:rPr lang="tr-TR" sz="2400" dirty="0" smtClean="0"/>
              <a:t>Gebeliğin her </a:t>
            </a:r>
            <a:r>
              <a:rPr lang="tr-TR" sz="2400" dirty="0" err="1" smtClean="0"/>
              <a:t>trimesterinde</a:t>
            </a:r>
            <a:r>
              <a:rPr lang="tr-TR" sz="2400" dirty="0" smtClean="0"/>
              <a:t> MR güvenlidir.</a:t>
            </a:r>
          </a:p>
          <a:p>
            <a:pPr>
              <a:buNone/>
            </a:pPr>
            <a:r>
              <a:rPr lang="tr-TR" sz="2400" i="1" dirty="0" smtClean="0"/>
              <a:t>					</a:t>
            </a:r>
            <a:r>
              <a:rPr lang="tr-TR" sz="1200" b="1" i="1" dirty="0" smtClean="0"/>
              <a:t>Kanal E. ACR </a:t>
            </a:r>
            <a:r>
              <a:rPr lang="tr-TR" sz="1200" b="1" i="1" dirty="0" err="1" smtClean="0"/>
              <a:t>guidance</a:t>
            </a:r>
            <a:r>
              <a:rPr lang="tr-TR" sz="1200" b="1" i="1" dirty="0" smtClean="0"/>
              <a:t> </a:t>
            </a:r>
            <a:r>
              <a:rPr lang="tr-TR" sz="1200" b="1" i="1" dirty="0" err="1" smtClean="0"/>
              <a:t>document</a:t>
            </a:r>
            <a:r>
              <a:rPr lang="tr-TR" sz="1200" b="1" i="1" dirty="0" smtClean="0"/>
              <a:t> </a:t>
            </a:r>
            <a:r>
              <a:rPr lang="en-US" sz="1200" b="1" i="1" dirty="0" smtClean="0"/>
              <a:t>for safe MR practices</a:t>
            </a:r>
            <a:r>
              <a:rPr lang="tr-TR" sz="1200" b="1" i="1" dirty="0" smtClean="0"/>
              <a:t>.</a:t>
            </a:r>
            <a:r>
              <a:rPr lang="en-US" sz="1200" b="1" i="1" dirty="0" smtClean="0"/>
              <a:t>2007.</a:t>
            </a:r>
            <a:endParaRPr lang="tr-TR" sz="1200" b="1" i="1" dirty="0" smtClean="0"/>
          </a:p>
          <a:p>
            <a:pPr>
              <a:buNone/>
            </a:pPr>
            <a:endParaRPr lang="tr-TR" sz="1200" b="1" i="1" dirty="0" smtClean="0"/>
          </a:p>
          <a:p>
            <a:r>
              <a:rPr lang="tr-TR" sz="2400" dirty="0" smtClean="0"/>
              <a:t>Kontrast MR (Gadolinyum) FDA </a:t>
            </a:r>
            <a:r>
              <a:rPr lang="tr-TR" sz="2400" dirty="0" smtClean="0">
                <a:solidFill>
                  <a:srgbClr val="FF0000"/>
                </a:solidFill>
              </a:rPr>
              <a:t>C</a:t>
            </a:r>
            <a:r>
              <a:rPr lang="tr-TR" sz="2400" dirty="0" smtClean="0"/>
              <a:t> kategorisi bir ilaçtır. Plasentadan geçer, fetal böbrekten süzülür. </a:t>
            </a:r>
          </a:p>
          <a:p>
            <a:r>
              <a:rPr lang="tr-TR" sz="2400" dirty="0" smtClean="0"/>
              <a:t>Hayvanlarda </a:t>
            </a:r>
            <a:r>
              <a:rPr lang="tr-TR" sz="2400" dirty="0" err="1" smtClean="0"/>
              <a:t>teratojen</a:t>
            </a:r>
            <a:endParaRPr lang="tr-TR" sz="2400" dirty="0" smtClean="0"/>
          </a:p>
          <a:p>
            <a:r>
              <a:rPr lang="tr-TR" sz="2400" dirty="0" smtClean="0"/>
              <a:t>Fetal yan etkisi gösterilmemiştir.</a:t>
            </a:r>
          </a:p>
          <a:p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Ancak zorunlu ise kullanılabilir.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GEBELİKTE KANSER YÖNETİMİ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chemeClr val="accent5"/>
                </a:solidFill>
              </a:rPr>
              <a:t>CERRAHİ</a:t>
            </a:r>
            <a:endParaRPr lang="tr-TR" sz="3200" b="1" dirty="0">
              <a:solidFill>
                <a:schemeClr val="accent5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Elektif</a:t>
            </a:r>
            <a:r>
              <a:rPr lang="tr-TR" sz="2400" dirty="0" smtClean="0"/>
              <a:t> cerrahide ikinci </a:t>
            </a:r>
            <a:r>
              <a:rPr lang="tr-TR" sz="2400" dirty="0" err="1" smtClean="0"/>
              <a:t>trimester</a:t>
            </a:r>
            <a:r>
              <a:rPr lang="tr-TR" sz="2400" dirty="0" smtClean="0"/>
              <a:t> tercih edilmelidir. Ancak her </a:t>
            </a:r>
            <a:r>
              <a:rPr lang="tr-TR" sz="2400" dirty="0" err="1" smtClean="0"/>
              <a:t>trimesterde</a:t>
            </a:r>
            <a:r>
              <a:rPr lang="tr-TR" sz="2400" dirty="0" smtClean="0"/>
              <a:t> cerrahi yapılabilir.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≤34 </a:t>
            </a:r>
            <a:r>
              <a:rPr lang="tr-TR" sz="2400" dirty="0" err="1" smtClean="0"/>
              <a:t>hf</a:t>
            </a:r>
            <a:r>
              <a:rPr lang="tr-TR" sz="2400" dirty="0" smtClean="0"/>
              <a:t> gebelik: cerrahiden 48 saat önce akciğer </a:t>
            </a:r>
            <a:r>
              <a:rPr lang="tr-TR" sz="2400" dirty="0" err="1" smtClean="0"/>
              <a:t>matürasyon</a:t>
            </a:r>
            <a:r>
              <a:rPr lang="tr-TR" sz="2400" dirty="0" smtClean="0"/>
              <a:t>-</a:t>
            </a:r>
            <a:r>
              <a:rPr lang="tr-TR" sz="2400" dirty="0" err="1" smtClean="0"/>
              <a:t>kortikosteroid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746</Words>
  <Application>Microsoft Office PowerPoint</Application>
  <PresentationFormat>Ekran Gösterisi (4:3)</PresentationFormat>
  <Paragraphs>223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  GEBELİKTE GENİTAL KANSERLERİN YÖNETİMİ</vt:lpstr>
      <vt:lpstr>SIKLIK</vt:lpstr>
      <vt:lpstr>Slayt 3</vt:lpstr>
      <vt:lpstr>GEBELİKTE KANSER YÖNETİM GÜÇLÜKLERİ </vt:lpstr>
      <vt:lpstr>GEBELİKTE KANSER </vt:lpstr>
      <vt:lpstr>    MULTİDİSİPLİNER YAKLAŞIM   </vt:lpstr>
      <vt:lpstr>GEBELİKTE KANSER YÖNETİMİ PSİKOLOJİK DESTEK</vt:lpstr>
      <vt:lpstr>GEBELİKTE KANSER YÖNETİMİ EVRELEME</vt:lpstr>
      <vt:lpstr>GEBELİKTE KANSER YÖNETİMİ CERRAHİ</vt:lpstr>
      <vt:lpstr>GEBELİKTE KANSER YÖNETİMİ CERRAHİ PROTOKOL</vt:lpstr>
      <vt:lpstr>GEBELİKTE KANSER YÖNETİMİ CERRAHİ PROTOKOL-LAPAROSKOPİ</vt:lpstr>
      <vt:lpstr>GEBELİKTE KANSER YÖNETİMİ KEMOTERAPİ</vt:lpstr>
      <vt:lpstr>GEBELİKTE KANSER YÖNETİMİ KEMOTERAPİ</vt:lpstr>
      <vt:lpstr>Slayt 14</vt:lpstr>
      <vt:lpstr>GEBELİKTE KANSER YÖNETİMİ RADYOTERAPİ</vt:lpstr>
      <vt:lpstr>Slayt 16</vt:lpstr>
      <vt:lpstr>GEBELİK VE SERVİKS KANSERİ</vt:lpstr>
      <vt:lpstr>Slayt 18</vt:lpstr>
      <vt:lpstr>GEBELİK VE SERVİKS KANSERİ TEDAVİ</vt:lpstr>
      <vt:lpstr>GEBELİK VE SERVİKS KANSERİ GEBELİĞİN DEVAMI İSTENMEYEN HASTALAR</vt:lpstr>
      <vt:lpstr>GEBELİK VE SERVİKS KANSERİ  GEBELİĞİN DEVAMINI İSTEYEN HASTALAR </vt:lpstr>
      <vt:lpstr>Slayt 22</vt:lpstr>
      <vt:lpstr>Slayt 23</vt:lpstr>
      <vt:lpstr>GEBELİK VE SERVİKS KANSERİ  GEBELİĞİN DEVAMINI İSTEYEN HASTALAR </vt:lpstr>
      <vt:lpstr>GEBELİK VE SERVİKS KANSERİ  GEBELİĞİN DEVAMINI İSTEYEN EVRE 1B2 VE ÜSTÜ HASTALAR</vt:lpstr>
      <vt:lpstr>GEBELİK VE SERVİKS KANSERİ DOĞUM ŞEKLİ VE ZAMANI</vt:lpstr>
      <vt:lpstr>Slayt 27</vt:lpstr>
      <vt:lpstr>GEBELİK VE OVER KANSERİ</vt:lpstr>
      <vt:lpstr>GEBELİK VE EPİTELYAL OVER KANSERİ  EVRE 1A YADA  1B GRADE 1-2</vt:lpstr>
      <vt:lpstr>GEBELİK VE EPİTELYAL OVER KANSERİ  EVRE 1A-1B GRADE 3 , 1C,2A</vt:lpstr>
      <vt:lpstr>GEBELİK VE EPİTELYAL OVER KANSERİ EVRE 2B VE ÜSTÜ (İLERİ EVRE)</vt:lpstr>
      <vt:lpstr> GEBELİK VE NON EPİTELYAL OVER TÜMÖRLERİ</vt:lpstr>
      <vt:lpstr> GEBELİK VE ENDOMETRİYUM KANSERİ</vt:lpstr>
      <vt:lpstr>GEBELİK VE VULVA KANSERİ</vt:lpstr>
      <vt:lpstr>GEBELİK VE VAJEN KANSERİ</vt:lpstr>
      <vt:lpstr> GEBELİK VE MEME KANSERİ</vt:lpstr>
      <vt:lpstr> GEBELİK VE MEME KANSERİ</vt:lpstr>
      <vt:lpstr>SONUÇ</vt:lpstr>
      <vt:lpstr>SONUÇ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Gebelikte genital kanserlerin yönetimi </dc:title>
  <dc:creator>bim</dc:creator>
  <cp:lastModifiedBy>bim</cp:lastModifiedBy>
  <cp:revision>84</cp:revision>
  <dcterms:created xsi:type="dcterms:W3CDTF">2018-05-01T13:33:48Z</dcterms:created>
  <dcterms:modified xsi:type="dcterms:W3CDTF">2018-05-08T05:21:40Z</dcterms:modified>
</cp:coreProperties>
</file>