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</p:sldMasterIdLst>
  <p:notesMasterIdLst>
    <p:notesMasterId r:id="rId71"/>
  </p:notesMasterIdLst>
  <p:sldIdLst>
    <p:sldId id="256" r:id="rId4"/>
    <p:sldId id="321" r:id="rId5"/>
    <p:sldId id="264" r:id="rId6"/>
    <p:sldId id="265" r:id="rId7"/>
    <p:sldId id="258" r:id="rId8"/>
    <p:sldId id="395" r:id="rId9"/>
    <p:sldId id="260" r:id="rId10"/>
    <p:sldId id="387" r:id="rId11"/>
    <p:sldId id="390" r:id="rId12"/>
    <p:sldId id="353" r:id="rId13"/>
    <p:sldId id="374" r:id="rId14"/>
    <p:sldId id="384" r:id="rId15"/>
    <p:sldId id="354" r:id="rId16"/>
    <p:sldId id="361" r:id="rId17"/>
    <p:sldId id="376" r:id="rId18"/>
    <p:sldId id="400" r:id="rId19"/>
    <p:sldId id="377" r:id="rId20"/>
    <p:sldId id="378" r:id="rId21"/>
    <p:sldId id="379" r:id="rId22"/>
    <p:sldId id="388" r:id="rId23"/>
    <p:sldId id="389" r:id="rId24"/>
    <p:sldId id="366" r:id="rId25"/>
    <p:sldId id="368" r:id="rId26"/>
    <p:sldId id="381" r:id="rId27"/>
    <p:sldId id="375" r:id="rId28"/>
    <p:sldId id="367" r:id="rId29"/>
    <p:sldId id="369" r:id="rId30"/>
    <p:sldId id="383" r:id="rId31"/>
    <p:sldId id="382" r:id="rId32"/>
    <p:sldId id="292" r:id="rId33"/>
    <p:sldId id="294" r:id="rId34"/>
    <p:sldId id="365" r:id="rId35"/>
    <p:sldId id="373" r:id="rId36"/>
    <p:sldId id="385" r:id="rId37"/>
    <p:sldId id="370" r:id="rId38"/>
    <p:sldId id="371" r:id="rId39"/>
    <p:sldId id="324" r:id="rId40"/>
    <p:sldId id="295" r:id="rId41"/>
    <p:sldId id="298" r:id="rId42"/>
    <p:sldId id="301" r:id="rId43"/>
    <p:sldId id="299" r:id="rId44"/>
    <p:sldId id="300" r:id="rId45"/>
    <p:sldId id="302" r:id="rId46"/>
    <p:sldId id="315" r:id="rId47"/>
    <p:sldId id="323" r:id="rId48"/>
    <p:sldId id="309" r:id="rId49"/>
    <p:sldId id="310" r:id="rId50"/>
    <p:sldId id="311" r:id="rId51"/>
    <p:sldId id="306" r:id="rId52"/>
    <p:sldId id="307" r:id="rId53"/>
    <p:sldId id="308" r:id="rId54"/>
    <p:sldId id="330" r:id="rId55"/>
    <p:sldId id="282" r:id="rId56"/>
    <p:sldId id="331" r:id="rId57"/>
    <p:sldId id="312" r:id="rId58"/>
    <p:sldId id="314" r:id="rId59"/>
    <p:sldId id="327" r:id="rId60"/>
    <p:sldId id="398" r:id="rId61"/>
    <p:sldId id="399" r:id="rId62"/>
    <p:sldId id="318" r:id="rId63"/>
    <p:sldId id="305" r:id="rId64"/>
    <p:sldId id="279" r:id="rId65"/>
    <p:sldId id="290" r:id="rId66"/>
    <p:sldId id="329" r:id="rId67"/>
    <p:sldId id="278" r:id="rId68"/>
    <p:sldId id="326" r:id="rId69"/>
    <p:sldId id="396" r:id="rId7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8"/>
    <p:restoredTop sz="93845"/>
  </p:normalViewPr>
  <p:slideViewPr>
    <p:cSldViewPr>
      <p:cViewPr>
        <p:scale>
          <a:sx n="119" d="100"/>
          <a:sy n="119" d="100"/>
        </p:scale>
        <p:origin x="9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9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77" Type="http://schemas.microsoft.com/office/2015/10/relationships/revisionInfo" Target="revisionInfo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8BE19-53DE-D14D-8E27-43B8E1AE6955}" type="datetimeFigureOut">
              <a:rPr lang="tr-TR" smtClean="0"/>
              <a:t>9.05.2018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Ana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4AEE0-064A-D24B-8A6C-8701BDFA54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473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AEE0-064A-D24B-8A6C-8701BDFA547A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385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AEE0-064A-D24B-8A6C-8701BDFA547A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314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AEE0-064A-D24B-8A6C-8701BDFA547A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7249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38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305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26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1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709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321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42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5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63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7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963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25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450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1">
                <a:lumMod val="0"/>
                <a:lumOff val="100000"/>
                <a:alpha val="0"/>
              </a:schemeClr>
            </a:gs>
            <a:gs pos="8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pyright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9875"/>
            <a:ext cx="10382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91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5000">
              <a:schemeClr val="accent1">
                <a:lumMod val="0"/>
                <a:lumOff val="100000"/>
                <a:alpha val="0"/>
              </a:schemeClr>
            </a:gs>
            <a:gs pos="8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pyright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9875"/>
            <a:ext cx="10382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21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ADBB5-ACFF-472E-A4E3-BF29FEEF2F67}" type="datetimeFigureOut">
              <a:rPr lang="tr-TR" smtClean="0"/>
              <a:pPr/>
              <a:t>9.05.2018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D2303-9C9A-4C10-817F-C11EFCB6650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56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3" Type="http://schemas.openxmlformats.org/officeDocument/2006/relationships/image" Target="../media/image2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07504" y="1454919"/>
            <a:ext cx="8712968" cy="1974081"/>
          </a:xfrm>
        </p:spPr>
        <p:txBody>
          <a:bodyPr>
            <a:normAutofit fontScale="90000"/>
          </a:bodyPr>
          <a:lstStyle/>
          <a:p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smtClean="0"/>
              <a:t>yetmezliği olan hastaların yönetimi</a:t>
            </a: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225352" y="3429000"/>
            <a:ext cx="6731024" cy="1104528"/>
          </a:xfrm>
        </p:spPr>
        <p:txBody>
          <a:bodyPr>
            <a:normAutofit/>
          </a:bodyPr>
          <a:lstStyle/>
          <a:p>
            <a:r>
              <a:rPr lang="tr-TR" dirty="0"/>
              <a:t>Dr. Mehmet Bilge Çetinkaya</a:t>
            </a:r>
          </a:p>
          <a:p>
            <a:r>
              <a:rPr lang="tr-TR" dirty="0" err="1"/>
              <a:t>Ondokuz</a:t>
            </a:r>
            <a:r>
              <a:rPr lang="tr-TR" dirty="0"/>
              <a:t> Mayıs Üniversitesi Tıp Fakültesi </a:t>
            </a:r>
          </a:p>
          <a:p>
            <a:r>
              <a:rPr lang="tr-TR" dirty="0"/>
              <a:t>Kadın Hastalıkları ve Doğum Anabilim Dalı</a:t>
            </a:r>
          </a:p>
          <a:p>
            <a:endParaRPr lang="tr-TR" dirty="0"/>
          </a:p>
        </p:txBody>
      </p:sp>
      <p:sp>
        <p:nvSpPr>
          <p:cNvPr id="4" name="Dikdörtgen 3"/>
          <p:cNvSpPr/>
          <p:nvPr/>
        </p:nvSpPr>
        <p:spPr>
          <a:xfrm>
            <a:off x="1481743" y="5229200"/>
            <a:ext cx="621824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tr-TR" sz="2800" dirty="0"/>
              <a:t>16. Ulusal Jinekoloji ve </a:t>
            </a:r>
            <a:r>
              <a:rPr lang="tr-TR" sz="2800" dirty="0" err="1"/>
              <a:t>Obstetrik</a:t>
            </a:r>
            <a:r>
              <a:rPr lang="tr-TR" sz="2800" dirty="0"/>
              <a:t> </a:t>
            </a:r>
            <a:r>
              <a:rPr lang="tr-TR" sz="2800" dirty="0" smtClean="0"/>
              <a:t>Kongresi</a:t>
            </a:r>
          </a:p>
          <a:p>
            <a:r>
              <a:rPr lang="tr-TR" sz="2800" dirty="0" smtClean="0"/>
              <a:t> 9-13 </a:t>
            </a:r>
            <a:r>
              <a:rPr lang="tr-TR" sz="2800" dirty="0"/>
              <a:t>Mayıs </a:t>
            </a:r>
            <a:r>
              <a:rPr lang="tr-TR" sz="2800" dirty="0" smtClean="0"/>
              <a:t>2018, </a:t>
            </a:r>
            <a:r>
              <a:rPr lang="tr-TR" sz="2800" dirty="0"/>
              <a:t>Antalya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POI nasıl gelişir?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18-22. gebelik haftasındaki </a:t>
            </a:r>
            <a:r>
              <a:rPr lang="tr-TR" dirty="0" err="1"/>
              <a:t>primordial</a:t>
            </a:r>
            <a:r>
              <a:rPr lang="tr-TR" dirty="0"/>
              <a:t> </a:t>
            </a:r>
            <a:r>
              <a:rPr lang="tr-TR" dirty="0" err="1"/>
              <a:t>folikül</a:t>
            </a:r>
            <a:r>
              <a:rPr lang="tr-TR" dirty="0"/>
              <a:t> havuzunun başlangıçta </a:t>
            </a:r>
            <a:r>
              <a:rPr lang="tr-TR" dirty="0" smtClean="0"/>
              <a:t>gerekenden </a:t>
            </a:r>
            <a:r>
              <a:rPr lang="tr-TR" dirty="0"/>
              <a:t>az olması</a:t>
            </a:r>
          </a:p>
          <a:p>
            <a:r>
              <a:rPr lang="tr-TR" dirty="0"/>
              <a:t>Erken </a:t>
            </a:r>
            <a:r>
              <a:rPr lang="tr-TR" dirty="0" err="1"/>
              <a:t>fetal</a:t>
            </a:r>
            <a:r>
              <a:rPr lang="tr-TR" dirty="0"/>
              <a:t> veya </a:t>
            </a:r>
            <a:r>
              <a:rPr lang="tr-TR" dirty="0" err="1"/>
              <a:t>postnatal</a:t>
            </a:r>
            <a:r>
              <a:rPr lang="tr-TR" dirty="0"/>
              <a:t> dönemde kötü çevre veya </a:t>
            </a:r>
            <a:r>
              <a:rPr lang="tr-TR" dirty="0" err="1"/>
              <a:t>postnatal</a:t>
            </a:r>
            <a:r>
              <a:rPr lang="tr-TR" dirty="0"/>
              <a:t> kötü beslenme ve buna bağlı hızlı </a:t>
            </a:r>
            <a:r>
              <a:rPr lang="tr-TR" dirty="0" err="1"/>
              <a:t>folikül</a:t>
            </a:r>
            <a:r>
              <a:rPr lang="tr-TR" dirty="0"/>
              <a:t>  kaybı </a:t>
            </a:r>
          </a:p>
          <a:p>
            <a:r>
              <a:rPr lang="tr-TR" dirty="0" err="1"/>
              <a:t>Postnatal</a:t>
            </a:r>
            <a:r>
              <a:rPr lang="tr-TR" dirty="0"/>
              <a:t> </a:t>
            </a:r>
            <a:r>
              <a:rPr lang="tr-TR" dirty="0" smtClean="0"/>
              <a:t>kayıplar ayrıca, </a:t>
            </a:r>
            <a:r>
              <a:rPr lang="tr-TR" dirty="0" err="1"/>
              <a:t>proapoptotik</a:t>
            </a:r>
            <a:r>
              <a:rPr lang="tr-TR" dirty="0"/>
              <a:t> yolak aktivasyonu, </a:t>
            </a:r>
            <a:r>
              <a:rPr lang="tr-TR" dirty="0" err="1"/>
              <a:t>primordial</a:t>
            </a:r>
            <a:r>
              <a:rPr lang="tr-TR" dirty="0"/>
              <a:t> </a:t>
            </a:r>
            <a:r>
              <a:rPr lang="tr-TR" dirty="0" err="1"/>
              <a:t>foliküllerin</a:t>
            </a:r>
            <a:r>
              <a:rPr lang="tr-TR" dirty="0"/>
              <a:t> </a:t>
            </a:r>
            <a:r>
              <a:rPr lang="tr-TR" dirty="0" err="1"/>
              <a:t>destrüksiyonu</a:t>
            </a:r>
            <a:r>
              <a:rPr lang="tr-TR" dirty="0"/>
              <a:t>, ve artmış </a:t>
            </a:r>
            <a:r>
              <a:rPr lang="tr-TR" dirty="0" err="1"/>
              <a:t>folikül</a:t>
            </a:r>
            <a:r>
              <a:rPr lang="tr-TR" dirty="0"/>
              <a:t> </a:t>
            </a:r>
            <a:r>
              <a:rPr lang="tr-TR" dirty="0" err="1"/>
              <a:t>rekrütmanına</a:t>
            </a:r>
            <a:r>
              <a:rPr lang="tr-TR" dirty="0"/>
              <a:t> bağlı gelişebilmektedir. </a:t>
            </a:r>
          </a:p>
          <a:p>
            <a:pPr lvl="2"/>
            <a:r>
              <a:rPr lang="tr-TR" dirty="0" err="1"/>
              <a:t>Broekmans</a:t>
            </a:r>
            <a:r>
              <a:rPr lang="tr-TR" dirty="0"/>
              <a:t> FJ, </a:t>
            </a:r>
            <a:r>
              <a:rPr lang="tr-TR" dirty="0" err="1"/>
              <a:t>Soules</a:t>
            </a:r>
            <a:r>
              <a:rPr lang="tr-TR" dirty="0"/>
              <a:t> MR. </a:t>
            </a:r>
            <a:r>
              <a:rPr lang="tr-TR" dirty="0" err="1"/>
              <a:t>Fauser</a:t>
            </a:r>
            <a:r>
              <a:rPr lang="tr-TR" dirty="0"/>
              <a:t> BC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aging</a:t>
            </a:r>
            <a:r>
              <a:rPr lang="tr-TR" dirty="0"/>
              <a:t>: </a:t>
            </a:r>
            <a:r>
              <a:rPr lang="tr-TR" dirty="0" err="1"/>
              <a:t>mechanisms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consequences</a:t>
            </a:r>
            <a:r>
              <a:rPr lang="tr-TR" dirty="0"/>
              <a:t>. </a:t>
            </a:r>
            <a:r>
              <a:rPr lang="tr-TR" dirty="0" err="1"/>
              <a:t>Endocr</a:t>
            </a:r>
            <a:r>
              <a:rPr lang="tr-TR" dirty="0"/>
              <a:t> </a:t>
            </a:r>
            <a:r>
              <a:rPr lang="tr-TR" dirty="0" err="1"/>
              <a:t>Rev</a:t>
            </a:r>
            <a:r>
              <a:rPr lang="tr-TR" dirty="0"/>
              <a:t>. 2009;30(5):465–93 </a:t>
            </a:r>
          </a:p>
        </p:txBody>
      </p:sp>
    </p:spTree>
    <p:extLst>
      <p:ext uri="{BB962C8B-B14F-4D97-AF65-F5344CB8AC3E}">
        <p14:creationId xmlns:p14="http://schemas.microsoft.com/office/powerpoint/2010/main" val="17425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POI için tarama testi önerileri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 </a:t>
            </a:r>
            <a:r>
              <a:rPr lang="tr-TR" dirty="0" err="1"/>
              <a:t>Karyotip</a:t>
            </a:r>
            <a:endParaRPr lang="tr-TR" dirty="0"/>
          </a:p>
          <a:p>
            <a:r>
              <a:rPr lang="tr-TR" dirty="0"/>
              <a:t> FMR1 gen mutasyon analizi</a:t>
            </a:r>
          </a:p>
          <a:p>
            <a:r>
              <a:rPr lang="tr-TR" dirty="0"/>
              <a:t> </a:t>
            </a:r>
            <a:r>
              <a:rPr lang="tr-TR" dirty="0" err="1"/>
              <a:t>Antiadrenal</a:t>
            </a:r>
            <a:r>
              <a:rPr lang="tr-TR" dirty="0"/>
              <a:t> antikorları (21-hidroksilaz)</a:t>
            </a:r>
          </a:p>
          <a:p>
            <a:r>
              <a:rPr lang="tr-TR" dirty="0"/>
              <a:t> </a:t>
            </a:r>
            <a:r>
              <a:rPr lang="tr-TR" dirty="0" err="1"/>
              <a:t>Metabolik</a:t>
            </a:r>
            <a:r>
              <a:rPr lang="tr-TR" dirty="0"/>
              <a:t> testler</a:t>
            </a:r>
          </a:p>
          <a:p>
            <a:r>
              <a:rPr lang="tr-TR" dirty="0"/>
              <a:t> Tam kan sayımı</a:t>
            </a:r>
          </a:p>
          <a:p>
            <a:r>
              <a:rPr lang="tr-TR" dirty="0"/>
              <a:t> Anti-</a:t>
            </a:r>
            <a:r>
              <a:rPr lang="tr-TR" dirty="0" err="1"/>
              <a:t>tiroglobulin</a:t>
            </a:r>
            <a:r>
              <a:rPr lang="tr-TR" dirty="0"/>
              <a:t> ve </a:t>
            </a:r>
            <a:r>
              <a:rPr lang="tr-TR" dirty="0" err="1"/>
              <a:t>tiroid</a:t>
            </a:r>
            <a:r>
              <a:rPr lang="tr-TR" dirty="0"/>
              <a:t> </a:t>
            </a:r>
            <a:r>
              <a:rPr lang="tr-TR" dirty="0" err="1"/>
              <a:t>peroksidaz</a:t>
            </a:r>
            <a:r>
              <a:rPr lang="tr-TR" dirty="0"/>
              <a:t> antikorları</a:t>
            </a:r>
          </a:p>
          <a:p>
            <a:r>
              <a:rPr lang="tr-TR" dirty="0"/>
              <a:t> Kemik mineral yoğunluğunun değerlendirilmesi Dual X-ray </a:t>
            </a:r>
            <a:r>
              <a:rPr lang="tr-TR" dirty="0" err="1"/>
              <a:t>absorbsiyometri</a:t>
            </a:r>
            <a:r>
              <a:rPr lang="tr-TR" dirty="0"/>
              <a:t> (DXA)</a:t>
            </a:r>
          </a:p>
        </p:txBody>
      </p:sp>
    </p:spTree>
    <p:extLst>
      <p:ext uri="{BB962C8B-B14F-4D97-AF65-F5344CB8AC3E}">
        <p14:creationId xmlns:p14="http://schemas.microsoft.com/office/powerpoint/2010/main" val="105186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ESHRE Tanı Önerileri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549" y="2276872"/>
            <a:ext cx="9193549" cy="36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997342"/>
              </p:ext>
            </p:extLst>
          </p:nvPr>
        </p:nvGraphicFramePr>
        <p:xfrm>
          <a:off x="107504" y="620687"/>
          <a:ext cx="9036496" cy="6120680"/>
        </p:xfrm>
        <a:graphic>
          <a:graphicData uri="http://schemas.openxmlformats.org/drawingml/2006/table">
            <a:tbl>
              <a:tblPr firstRow="1" firstCol="1" bandRow="1"/>
              <a:tblGrid>
                <a:gridCol w="4536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999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Test-</a:t>
                      </a:r>
                      <a:r>
                        <a:rPr lang="tr-TR" sz="1600" b="1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cut</a:t>
                      </a: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points</a:t>
                      </a: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[</a:t>
                      </a:r>
                      <a:r>
                        <a:rPr lang="tr-TR" sz="1600" b="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sensitivity</a:t>
                      </a:r>
                      <a:r>
                        <a:rPr lang="tr-TR" sz="1600" b="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b="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specificity</a:t>
                      </a:r>
                      <a:r>
                        <a:rPr lang="tr-TR" sz="1600" b="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(%)]</a:t>
                      </a:r>
                      <a:endParaRPr lang="tr-TR" sz="16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Advantages</a:t>
                      </a: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disadvantages</a:t>
                      </a:r>
                      <a:r>
                        <a:rPr lang="tr-TR" sz="1600" b="1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tr-TR" sz="16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 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FSH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:10–20 IU/L [10–80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83–100]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Widespread</a:t>
                      </a:r>
                      <a:r>
                        <a:rPr lang="tr-TR" sz="1600" b="1" dirty="0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use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sensitivity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 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AMH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:0.2–0.7 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ng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mL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[40–97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78–92]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Good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reliability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limit of 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detectability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9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 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AFC 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3–10: [9–73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73–100]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Good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reliability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tr-TR" sz="1600" b="1" dirty="0" err="1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widespread</a:t>
                      </a:r>
                      <a:r>
                        <a:rPr lang="tr-TR" sz="1600" b="1" dirty="0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00B05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use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sensitivity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9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 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INHIBIN B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: 40–45 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pg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/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mL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[40–80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64–90]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Low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b="1" dirty="0" err="1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sensitivity</a:t>
                      </a: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49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 </a:t>
                      </a:r>
                      <a:r>
                        <a:rPr lang="tr-TR" sz="1600" b="1" dirty="0">
                          <a:solidFill>
                            <a:srgbClr val="FF0000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CCCT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(day-10 FSH): 10–22 IU/L [35–98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vs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68–98]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Limited additional value to basal FSH-requires drug administration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Gene function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Genes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247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Folliculogenesis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regulation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follicular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and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oocyte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growth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development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and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maturation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,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ovarian</a:t>
                      </a: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tr-TR" sz="1600" dirty="0" err="1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steroidogenesis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FSH receptor, LH receptor, E2 receptor, Inhibine A, NR5A1, StAR, CYP17, FMR1, FOXL2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Follicular maturation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GDF-9, BMP-15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45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Early folliculogenesis</a:t>
                      </a:r>
                      <a:endParaRPr lang="tr-TR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600" dirty="0">
                          <a:solidFill>
                            <a:srgbClr val="666666"/>
                          </a:solidFill>
                          <a:effectLst/>
                          <a:latin typeface="Georgia" charset="0"/>
                          <a:ea typeface="Times New Roman" charset="0"/>
                          <a:cs typeface="Times New Roman" charset="0"/>
                        </a:rPr>
                        <a:t>SOHLH ½, NOBOX</a:t>
                      </a:r>
                      <a:endParaRPr lang="tr-TR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06303" marR="106303" marT="70869" marB="70869">
                    <a:lnL>
                      <a:noFill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rmAutofit/>
          </a:bodyPr>
          <a:lstStyle/>
          <a:p>
            <a:r>
              <a:rPr lang="tr-TR" dirty="0"/>
              <a:t>Tanı testlerinin güvenilirliği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="" xmlns:a16="http://schemas.microsoft.com/office/drawing/2014/main" id="{9BFE8447-75AC-47A8-A53C-60C7B770EA39}"/>
              </a:ext>
            </a:extLst>
          </p:cNvPr>
          <p:cNvSpPr/>
          <p:nvPr/>
        </p:nvSpPr>
        <p:spPr>
          <a:xfrm>
            <a:off x="107504" y="1052736"/>
            <a:ext cx="9036496" cy="50405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89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05960"/>
            <a:ext cx="6912768" cy="584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34690" y="0"/>
            <a:ext cx="8229600" cy="1143000"/>
          </a:xfrm>
        </p:spPr>
        <p:txBody>
          <a:bodyPr/>
          <a:lstStyle/>
          <a:p>
            <a:r>
              <a:rPr lang="tr-TR" dirty="0"/>
              <a:t>POI Klinik bulgular</a:t>
            </a:r>
          </a:p>
        </p:txBody>
      </p:sp>
      <p:cxnSp>
        <p:nvCxnSpPr>
          <p:cNvPr id="5" name="Düz Bağlayıcı 4"/>
          <p:cNvCxnSpPr/>
          <p:nvPr/>
        </p:nvCxnSpPr>
        <p:spPr>
          <a:xfrm>
            <a:off x="1475656" y="4005064"/>
            <a:ext cx="67687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Yukarı Ok 5"/>
          <p:cNvSpPr/>
          <p:nvPr/>
        </p:nvSpPr>
        <p:spPr>
          <a:xfrm>
            <a:off x="8172400" y="2780928"/>
            <a:ext cx="288032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73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38407"/>
            <a:ext cx="8229600" cy="1066130"/>
          </a:xfrm>
        </p:spPr>
        <p:txBody>
          <a:bodyPr>
            <a:normAutofit/>
          </a:bodyPr>
          <a:lstStyle/>
          <a:p>
            <a:r>
              <a:rPr lang="tr-TR" dirty="0"/>
              <a:t>Korumada erken öngörü var mı?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Aile öyküsü,</a:t>
            </a:r>
          </a:p>
          <a:p>
            <a:r>
              <a:rPr lang="tr-TR" dirty="0"/>
              <a:t>25- 35 yaş arası düzensiz </a:t>
            </a:r>
            <a:r>
              <a:rPr lang="tr-TR" dirty="0" err="1"/>
              <a:t>menstrüel</a:t>
            </a:r>
            <a:r>
              <a:rPr lang="tr-TR" dirty="0"/>
              <a:t> periyodu bulunan kadınlar düzenli olanlara göre 2 yıl daha önce </a:t>
            </a:r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yetmezliğine girmektedirler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725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559"/>
            <a:ext cx="9144000" cy="4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8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title"/>
          </p:nvPr>
        </p:nvSpPr>
        <p:spPr>
          <a:xfrm>
            <a:off x="532839" y="-27384"/>
            <a:ext cx="8229600" cy="1143000"/>
          </a:xfrm>
        </p:spPr>
        <p:txBody>
          <a:bodyPr/>
          <a:lstStyle/>
          <a:p>
            <a:r>
              <a:rPr lang="tr-TR" b="1" dirty="0"/>
              <a:t>Tanıda gecikme?</a:t>
            </a:r>
          </a:p>
        </p:txBody>
      </p:sp>
      <p:sp>
        <p:nvSpPr>
          <p:cNvPr id="8" name="7 İçerik Yer Tutucusu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3589859"/>
          </a:xfrm>
        </p:spPr>
        <p:txBody>
          <a:bodyPr>
            <a:normAutofit/>
          </a:bodyPr>
          <a:lstStyle/>
          <a:p>
            <a:r>
              <a:rPr lang="tr-TR" dirty="0"/>
              <a:t>50 </a:t>
            </a:r>
            <a:r>
              <a:rPr lang="tr-TR" dirty="0" err="1"/>
              <a:t>sekonder</a:t>
            </a:r>
            <a:r>
              <a:rPr lang="tr-TR" dirty="0"/>
              <a:t> </a:t>
            </a:r>
            <a:r>
              <a:rPr lang="tr-TR" dirty="0" err="1"/>
              <a:t>amenore</a:t>
            </a:r>
            <a:r>
              <a:rPr lang="tr-TR" dirty="0"/>
              <a:t> ve POI bulunan kadında yapılan anket</a:t>
            </a:r>
          </a:p>
          <a:p>
            <a:r>
              <a:rPr lang="tr-TR" dirty="0"/>
              <a:t>En sık bulgu %92 </a:t>
            </a:r>
            <a:r>
              <a:rPr lang="tr-TR" dirty="0" err="1">
                <a:solidFill>
                  <a:srgbClr val="FF0000"/>
                </a:solidFill>
              </a:rPr>
              <a:t>menstrüel</a:t>
            </a:r>
            <a:r>
              <a:rPr lang="tr-TR" dirty="0">
                <a:solidFill>
                  <a:srgbClr val="FF0000"/>
                </a:solidFill>
              </a:rPr>
              <a:t> düzensizlik</a:t>
            </a:r>
          </a:p>
          <a:p>
            <a:r>
              <a:rPr lang="tr-TR" dirty="0"/>
              <a:t>Olguların yarısında tanıdan önce en az 3 defa  doktor ziyareti var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pPr lvl="1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956376" cy="196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12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Menstrüel</a:t>
            </a:r>
            <a:r>
              <a:rPr lang="tr-TR" dirty="0"/>
              <a:t> bozukluk sırasında yaş </a:t>
            </a:r>
            <a:r>
              <a:rPr lang="tr-TR" dirty="0" err="1"/>
              <a:t>ort</a:t>
            </a:r>
            <a:r>
              <a:rPr lang="tr-TR" dirty="0"/>
              <a:t>. 25 (12-39)</a:t>
            </a:r>
          </a:p>
          <a:p>
            <a:r>
              <a:rPr lang="tr-TR" dirty="0"/>
              <a:t>Medikal değerlendirme için geçen süre </a:t>
            </a:r>
            <a:r>
              <a:rPr lang="tr-TR" dirty="0" err="1"/>
              <a:t>ort</a:t>
            </a:r>
            <a:r>
              <a:rPr lang="tr-TR" dirty="0"/>
              <a:t> 3 ay (ilk gecikme-11 yıl)</a:t>
            </a:r>
          </a:p>
          <a:p>
            <a:pPr lvl="1"/>
            <a:r>
              <a:rPr lang="tr-TR" dirty="0"/>
              <a:t>6 ayda %75’i</a:t>
            </a:r>
          </a:p>
          <a:p>
            <a:pPr lvl="1"/>
            <a:r>
              <a:rPr lang="tr-TR" dirty="0"/>
              <a:t>1 yılda %84’ü</a:t>
            </a:r>
          </a:p>
          <a:p>
            <a:pPr lvl="1"/>
            <a:r>
              <a:rPr lang="tr-TR" dirty="0">
                <a:solidFill>
                  <a:srgbClr val="FF0000"/>
                </a:solidFill>
              </a:rPr>
              <a:t>%16’sı 1 yıldan fazla bekliyor</a:t>
            </a:r>
            <a:r>
              <a:rPr lang="tr-TR" dirty="0"/>
              <a:t>.</a:t>
            </a:r>
          </a:p>
          <a:p>
            <a:r>
              <a:rPr lang="tr-TR" dirty="0"/>
              <a:t>Tanı için geçen süre </a:t>
            </a:r>
            <a:r>
              <a:rPr lang="tr-TR" dirty="0" err="1"/>
              <a:t>ort</a:t>
            </a:r>
            <a:r>
              <a:rPr lang="tr-TR" dirty="0"/>
              <a:t> 2 yıl (ilk gecikme-20 yıl)</a:t>
            </a:r>
          </a:p>
          <a:p>
            <a:pPr lvl="1"/>
            <a:r>
              <a:rPr lang="tr-TR" dirty="0"/>
              <a:t>İlk 1 yılda %34,</a:t>
            </a:r>
          </a:p>
          <a:p>
            <a:pPr lvl="1"/>
            <a:r>
              <a:rPr lang="tr-TR" dirty="0"/>
              <a:t>İlk 5 yılda %75</a:t>
            </a:r>
          </a:p>
        </p:txBody>
      </p:sp>
    </p:spTree>
    <p:extLst>
      <p:ext uri="{BB962C8B-B14F-4D97-AF65-F5344CB8AC3E}">
        <p14:creationId xmlns:p14="http://schemas.microsoft.com/office/powerpoint/2010/main" val="15962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25029"/>
            <a:ext cx="6192688" cy="493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Alzubaidi</a:t>
            </a:r>
            <a:r>
              <a:rPr lang="tr-TR" b="1" dirty="0"/>
              <a:t>. </a:t>
            </a:r>
            <a:r>
              <a:rPr lang="en-US" b="1" dirty="0"/>
              <a:t>Premature Ovarian Failure</a:t>
            </a:r>
            <a:r>
              <a:rPr lang="tr-TR" b="1" dirty="0"/>
              <a:t>, OBSTETRICS &amp; GYNECOLOGY </a:t>
            </a:r>
            <a:r>
              <a:rPr lang="en-US" dirty="0"/>
              <a:t> 2002</a:t>
            </a:r>
            <a:endParaRPr lang="tr-TR" dirty="0"/>
          </a:p>
        </p:txBody>
      </p:sp>
      <p:sp>
        <p:nvSpPr>
          <p:cNvPr id="7" name="6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dirty="0"/>
              <a:t>Gecikmiş tanıda etkenler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043608" y="2996952"/>
            <a:ext cx="648072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218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/>
          <a:lstStyle/>
          <a:p>
            <a:r>
              <a:rPr lang="tr-TR" dirty="0"/>
              <a:t>Terminoloji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11560" y="2780928"/>
            <a:ext cx="8229600" cy="2448272"/>
          </a:xfrm>
        </p:spPr>
        <p:txBody>
          <a:bodyPr>
            <a:normAutofit/>
          </a:bodyPr>
          <a:lstStyle/>
          <a:p>
            <a:r>
              <a:rPr lang="tr-TR" dirty="0" err="1"/>
              <a:t>Premature</a:t>
            </a:r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insufficiency</a:t>
            </a:r>
            <a:r>
              <a:rPr lang="tr-TR" dirty="0"/>
              <a:t> (POI)</a:t>
            </a:r>
          </a:p>
          <a:p>
            <a:r>
              <a:rPr lang="tr-TR" dirty="0" err="1"/>
              <a:t>Premature</a:t>
            </a:r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failure</a:t>
            </a:r>
            <a:r>
              <a:rPr lang="tr-TR" dirty="0"/>
              <a:t>  (POF)</a:t>
            </a:r>
          </a:p>
          <a:p>
            <a:r>
              <a:rPr lang="tr-TR" dirty="0" err="1"/>
              <a:t>Premature</a:t>
            </a:r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aging</a:t>
            </a:r>
            <a:r>
              <a:rPr lang="tr-TR" dirty="0"/>
              <a:t>  (POA)</a:t>
            </a:r>
          </a:p>
          <a:p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Functional</a:t>
            </a:r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Reserve</a:t>
            </a:r>
            <a:r>
              <a:rPr lang="tr-TR" dirty="0"/>
              <a:t> (LFOR)</a:t>
            </a:r>
          </a:p>
          <a:p>
            <a:r>
              <a:rPr lang="tr-TR" dirty="0" err="1"/>
              <a:t>Resistant</a:t>
            </a:r>
            <a:r>
              <a:rPr lang="tr-TR" dirty="0"/>
              <a:t> </a:t>
            </a:r>
            <a:r>
              <a:rPr lang="tr-TR" dirty="0" err="1"/>
              <a:t>Ovary</a:t>
            </a:r>
            <a:r>
              <a:rPr lang="tr-TR" dirty="0"/>
              <a:t> </a:t>
            </a:r>
            <a:r>
              <a:rPr lang="tr-TR" dirty="0" err="1"/>
              <a:t>Syndrom</a:t>
            </a:r>
            <a:r>
              <a:rPr lang="tr-TR" dirty="0"/>
              <a:t> (ROS)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" y="764704"/>
            <a:ext cx="9140216" cy="5760640"/>
          </a:xfrm>
          <a:prstGeom prst="rect">
            <a:avLst/>
          </a:prstGeom>
        </p:spPr>
      </p:pic>
      <p:cxnSp>
        <p:nvCxnSpPr>
          <p:cNvPr id="3" name="Düz Bağlayıcı 2"/>
          <p:cNvCxnSpPr/>
          <p:nvPr/>
        </p:nvCxnSpPr>
        <p:spPr>
          <a:xfrm>
            <a:off x="2483768" y="4437112"/>
            <a:ext cx="6660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Düz Bağlayıcı 4"/>
          <p:cNvCxnSpPr/>
          <p:nvPr/>
        </p:nvCxnSpPr>
        <p:spPr>
          <a:xfrm>
            <a:off x="0" y="4725144"/>
            <a:ext cx="3491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/>
          <p:cNvCxnSpPr/>
          <p:nvPr/>
        </p:nvCxnSpPr>
        <p:spPr>
          <a:xfrm>
            <a:off x="2483768" y="6093296"/>
            <a:ext cx="66602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63600"/>
            <a:ext cx="7743814" cy="6027940"/>
          </a:xfrm>
          <a:prstGeom prst="rect">
            <a:avLst/>
          </a:prstGeom>
        </p:spPr>
      </p:pic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166923" y="0"/>
            <a:ext cx="8725557" cy="863600"/>
          </a:xfrm>
        </p:spPr>
        <p:txBody>
          <a:bodyPr>
            <a:normAutofit/>
          </a:bodyPr>
          <a:lstStyle/>
          <a:p>
            <a:r>
              <a:rPr lang="en-US" dirty="0"/>
              <a:t>Over </a:t>
            </a:r>
            <a:r>
              <a:rPr lang="en-US" dirty="0" err="1"/>
              <a:t>yetmezliğinin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dönem</a:t>
            </a:r>
            <a:r>
              <a:rPr lang="en-US" dirty="0"/>
              <a:t> </a:t>
            </a:r>
            <a:r>
              <a:rPr lang="en-US" dirty="0" err="1"/>
              <a:t>sonuçları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800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Tedavi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Emosyonel</a:t>
            </a:r>
            <a:r>
              <a:rPr lang="tr-TR" dirty="0"/>
              <a:t> sağlığın korunması ve </a:t>
            </a:r>
            <a:r>
              <a:rPr lang="tr-TR" dirty="0" err="1" smtClean="0"/>
              <a:t>psiko</a:t>
            </a:r>
            <a:r>
              <a:rPr lang="tr-TR" dirty="0" smtClean="0"/>
              <a:t>-sosyal </a:t>
            </a:r>
            <a:r>
              <a:rPr lang="tr-TR" dirty="0"/>
              <a:t>destek</a:t>
            </a:r>
          </a:p>
          <a:p>
            <a:r>
              <a:rPr lang="tr-TR" dirty="0"/>
              <a:t>Östrojen eksikliğinin ve sonuçlarının tedavisi (</a:t>
            </a:r>
            <a:r>
              <a:rPr lang="tr-TR" dirty="0" err="1"/>
              <a:t>vasomotor</a:t>
            </a:r>
            <a:r>
              <a:rPr lang="tr-TR" dirty="0"/>
              <a:t> semptomlar, vajinal </a:t>
            </a:r>
            <a:r>
              <a:rPr lang="tr-TR" dirty="0" err="1"/>
              <a:t>atrofi</a:t>
            </a:r>
            <a:r>
              <a:rPr lang="tr-TR" dirty="0"/>
              <a:t>, osteoporoz ve muhtemel artmış koroner kalp hastalığı ve MI)</a:t>
            </a:r>
          </a:p>
          <a:p>
            <a:r>
              <a:rPr lang="tr-TR" dirty="0" err="1" smtClean="0"/>
              <a:t>İnfertilite</a:t>
            </a:r>
            <a:r>
              <a:rPr lang="tr-TR" dirty="0" smtClean="0"/>
              <a:t> </a:t>
            </a:r>
            <a:r>
              <a:rPr lang="tr-TR" dirty="0"/>
              <a:t>tedavisi</a:t>
            </a:r>
          </a:p>
          <a:p>
            <a:r>
              <a:rPr lang="tr-TR" dirty="0" err="1" smtClean="0"/>
              <a:t>Kontrasepsiyon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Otoimmun</a:t>
            </a:r>
            <a:r>
              <a:rPr lang="tr-TR" dirty="0" smtClean="0"/>
              <a:t> </a:t>
            </a:r>
            <a:r>
              <a:rPr lang="tr-TR" dirty="0"/>
              <a:t>hastalıkların tedavisi</a:t>
            </a:r>
          </a:p>
        </p:txBody>
      </p:sp>
    </p:spTree>
    <p:extLst>
      <p:ext uri="{BB962C8B-B14F-4D97-AF65-F5344CB8AC3E}">
        <p14:creationId xmlns:p14="http://schemas.microsoft.com/office/powerpoint/2010/main" val="68193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yetmezliği ile doğal menopoz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3528" y="2780928"/>
            <a:ext cx="8229600" cy="2908920"/>
          </a:xfrm>
        </p:spPr>
        <p:txBody>
          <a:bodyPr/>
          <a:lstStyle/>
          <a:p>
            <a:r>
              <a:rPr lang="tr-TR" dirty="0" err="1"/>
              <a:t>Over</a:t>
            </a:r>
            <a:r>
              <a:rPr lang="tr-TR" dirty="0"/>
              <a:t> fonksiyon bozukluğunun uzun dönem etkileri</a:t>
            </a:r>
          </a:p>
          <a:p>
            <a:r>
              <a:rPr lang="tr-TR" dirty="0"/>
              <a:t>Aralıklı olarak fonksiyonun geri dönüşümü ve </a:t>
            </a:r>
            <a:r>
              <a:rPr lang="tr-TR" dirty="0" err="1"/>
              <a:t>fertilite</a:t>
            </a:r>
            <a:r>
              <a:rPr lang="tr-TR" dirty="0"/>
              <a:t> şansının bulunması</a:t>
            </a:r>
          </a:p>
        </p:txBody>
      </p:sp>
    </p:spTree>
    <p:extLst>
      <p:ext uri="{BB962C8B-B14F-4D97-AF65-F5344CB8AC3E}">
        <p14:creationId xmlns:p14="http://schemas.microsoft.com/office/powerpoint/2010/main" val="12447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Doğal</a:t>
            </a:r>
            <a:r>
              <a:rPr lang="en-US" dirty="0"/>
              <a:t> </a:t>
            </a:r>
            <a:r>
              <a:rPr lang="en-US" dirty="0" err="1"/>
              <a:t>menopozun</a:t>
            </a:r>
            <a:r>
              <a:rPr lang="en-US" dirty="0"/>
              <a:t> </a:t>
            </a:r>
            <a:r>
              <a:rPr lang="en-US" dirty="0" err="1" smtClean="0"/>
              <a:t>aksine</a:t>
            </a:r>
            <a:r>
              <a:rPr lang="en-US" dirty="0" smtClean="0"/>
              <a:t>;</a:t>
            </a:r>
          </a:p>
          <a:p>
            <a:r>
              <a:rPr lang="en-US" dirty="0" err="1"/>
              <a:t>G</a:t>
            </a:r>
            <a:r>
              <a:rPr lang="en-US" dirty="0" err="1" smtClean="0"/>
              <a:t>enç</a:t>
            </a:r>
            <a:r>
              <a:rPr lang="en-US" dirty="0" smtClean="0"/>
              <a:t> </a:t>
            </a:r>
            <a:r>
              <a:rPr lang="en-US" dirty="0" err="1"/>
              <a:t>yaşlarda</a:t>
            </a:r>
            <a:r>
              <a:rPr lang="en-US" dirty="0"/>
              <a:t> </a:t>
            </a:r>
            <a:r>
              <a:rPr lang="en-US" dirty="0" err="1"/>
              <a:t>östrojen</a:t>
            </a:r>
            <a:r>
              <a:rPr lang="en-US" dirty="0"/>
              <a:t> </a:t>
            </a:r>
            <a:r>
              <a:rPr lang="en-US" dirty="0" err="1"/>
              <a:t>eksikliği</a:t>
            </a:r>
            <a:r>
              <a:rPr lang="en-US" dirty="0"/>
              <a:t> </a:t>
            </a:r>
            <a:r>
              <a:rPr lang="en-US" dirty="0" err="1"/>
              <a:t>semptomlarının</a:t>
            </a:r>
            <a:r>
              <a:rPr lang="en-US" dirty="0"/>
              <a:t> </a:t>
            </a:r>
            <a:r>
              <a:rPr lang="en-US" dirty="0" err="1"/>
              <a:t>giderilmesi</a:t>
            </a:r>
            <a:r>
              <a:rPr lang="en-US" dirty="0"/>
              <a:t> </a:t>
            </a:r>
            <a:r>
              <a:rPr lang="en-US" dirty="0" err="1"/>
              <a:t>dışında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en-US" dirty="0" err="1"/>
              <a:t>yaşam</a:t>
            </a:r>
            <a:r>
              <a:rPr lang="en-US" dirty="0"/>
              <a:t> </a:t>
            </a:r>
            <a:r>
              <a:rPr lang="en-US" dirty="0" err="1"/>
              <a:t>kalitesinin</a:t>
            </a:r>
            <a:r>
              <a:rPr lang="en-US" dirty="0"/>
              <a:t> </a:t>
            </a:r>
            <a:r>
              <a:rPr lang="en-US" dirty="0" err="1" smtClean="0"/>
              <a:t>artırılması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r>
              <a:rPr lang="en-US" dirty="0" smtClean="0"/>
              <a:t> </a:t>
            </a:r>
            <a:r>
              <a:rPr lang="en-US" dirty="0" err="1" smtClean="0"/>
              <a:t>erken</a:t>
            </a:r>
            <a:r>
              <a:rPr lang="en-US" dirty="0" smtClean="0"/>
              <a:t> </a:t>
            </a:r>
            <a:r>
              <a:rPr lang="en-US" dirty="0" err="1"/>
              <a:t>kardiyovasküler</a:t>
            </a:r>
            <a:r>
              <a:rPr lang="en-US" dirty="0"/>
              <a:t> </a:t>
            </a:r>
            <a:r>
              <a:rPr lang="en-US" dirty="0" err="1"/>
              <a:t>hastalık</a:t>
            </a:r>
            <a:r>
              <a:rPr lang="en-US" dirty="0"/>
              <a:t> ve </a:t>
            </a:r>
            <a:r>
              <a:rPr lang="en-US" dirty="0" err="1"/>
              <a:t>kemik</a:t>
            </a:r>
            <a:r>
              <a:rPr lang="en-US" dirty="0"/>
              <a:t> </a:t>
            </a:r>
            <a:r>
              <a:rPr lang="en-US" dirty="0" err="1"/>
              <a:t>yaşlanmasının</a:t>
            </a:r>
            <a:r>
              <a:rPr lang="en-US" dirty="0"/>
              <a:t> </a:t>
            </a:r>
            <a:r>
              <a:rPr lang="en-US" dirty="0" err="1"/>
              <a:t>önlenmesi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östrojen</a:t>
            </a:r>
            <a:r>
              <a:rPr lang="en-US" dirty="0"/>
              <a:t> </a:t>
            </a:r>
            <a:r>
              <a:rPr lang="en-US" dirty="0" err="1"/>
              <a:t>replasman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 </a:t>
            </a:r>
            <a:r>
              <a:rPr lang="en-US" dirty="0" err="1"/>
              <a:t>verilmelidir</a:t>
            </a:r>
            <a:endParaRPr lang="en-US" dirty="0"/>
          </a:p>
          <a:p>
            <a:r>
              <a:rPr lang="en-US" dirty="0" err="1"/>
              <a:t>Menopoz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verilen</a:t>
            </a:r>
            <a:r>
              <a:rPr lang="en-US" dirty="0"/>
              <a:t> </a:t>
            </a:r>
            <a:r>
              <a:rPr lang="en-US" dirty="0" err="1"/>
              <a:t>dozlar</a:t>
            </a:r>
            <a:r>
              <a:rPr lang="en-US" dirty="0"/>
              <a:t> POI </a:t>
            </a:r>
            <a:r>
              <a:rPr lang="en-US" dirty="0" err="1"/>
              <a:t>olgularındaki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semptomların</a:t>
            </a:r>
            <a:r>
              <a:rPr lang="en-US" dirty="0"/>
              <a:t> </a:t>
            </a:r>
            <a:r>
              <a:rPr lang="en-US" dirty="0" err="1"/>
              <a:t>kontrolünde</a:t>
            </a:r>
            <a:r>
              <a:rPr lang="en-US" dirty="0"/>
              <a:t>  </a:t>
            </a:r>
            <a:r>
              <a:rPr lang="en-US" dirty="0" err="1"/>
              <a:t>yeterli</a:t>
            </a:r>
            <a:r>
              <a:rPr lang="en-US" dirty="0"/>
              <a:t> </a:t>
            </a:r>
            <a:r>
              <a:rPr lang="en-US" dirty="0" err="1"/>
              <a:t>olmayabilir</a:t>
            </a:r>
            <a:endParaRPr lang="en-US" dirty="0"/>
          </a:p>
          <a:p>
            <a:pPr lvl="2"/>
            <a:r>
              <a:rPr lang="en-US" dirty="0"/>
              <a:t>Nelson LM. Clinical practice. Primary ovarian insufficiency. N </a:t>
            </a:r>
            <a:r>
              <a:rPr lang="en-US" dirty="0" err="1"/>
              <a:t>Engl</a:t>
            </a:r>
            <a:r>
              <a:rPr lang="en-US" dirty="0"/>
              <a:t> J Med. 2009;360(6):606–14.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46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Östrojen + </a:t>
            </a:r>
            <a:r>
              <a:rPr lang="tr-TR" dirty="0" err="1"/>
              <a:t>Progesteron</a:t>
            </a:r>
            <a:r>
              <a:rPr lang="tr-TR" dirty="0"/>
              <a:t> klasik tedavisi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50 mikrogram </a:t>
            </a:r>
            <a:r>
              <a:rPr lang="tr-TR" dirty="0" err="1"/>
              <a:t>transdermal</a:t>
            </a:r>
            <a:r>
              <a:rPr lang="tr-TR" dirty="0"/>
              <a:t> </a:t>
            </a:r>
            <a:r>
              <a:rPr lang="tr-TR" dirty="0" err="1"/>
              <a:t>östradiol</a:t>
            </a:r>
            <a:r>
              <a:rPr lang="tr-TR" dirty="0"/>
              <a:t> + </a:t>
            </a:r>
            <a:r>
              <a:rPr lang="tr-TR" dirty="0" err="1"/>
              <a:t>mikronize</a:t>
            </a:r>
            <a:r>
              <a:rPr lang="tr-TR" dirty="0"/>
              <a:t> </a:t>
            </a:r>
            <a:r>
              <a:rPr lang="tr-TR" dirty="0" err="1"/>
              <a:t>progesteron</a:t>
            </a:r>
            <a:r>
              <a:rPr lang="tr-TR" dirty="0"/>
              <a:t> 100 mg günlük önerilir </a:t>
            </a:r>
          </a:p>
          <a:p>
            <a:r>
              <a:rPr lang="tr-TR" dirty="0"/>
              <a:t>Bu tedavi ile </a:t>
            </a:r>
            <a:r>
              <a:rPr lang="tr-TR" dirty="0" err="1"/>
              <a:t>spontan</a:t>
            </a:r>
            <a:r>
              <a:rPr lang="tr-TR" dirty="0"/>
              <a:t> </a:t>
            </a:r>
            <a:r>
              <a:rPr lang="tr-TR" dirty="0" err="1"/>
              <a:t>ovulasyon</a:t>
            </a:r>
            <a:r>
              <a:rPr lang="tr-TR" dirty="0"/>
              <a:t> ve </a:t>
            </a:r>
            <a:r>
              <a:rPr lang="tr-TR" dirty="0" err="1"/>
              <a:t>implantasyon</a:t>
            </a:r>
            <a:r>
              <a:rPr lang="tr-TR" dirty="0"/>
              <a:t> etkilenmemekte</a:t>
            </a:r>
          </a:p>
        </p:txBody>
      </p:sp>
    </p:spTree>
    <p:extLst>
      <p:ext uri="{BB962C8B-B14F-4D97-AF65-F5344CB8AC3E}">
        <p14:creationId xmlns:p14="http://schemas.microsoft.com/office/powerpoint/2010/main" val="15790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Östrojen+ </a:t>
            </a:r>
            <a:r>
              <a:rPr lang="tr-TR" dirty="0" err="1"/>
              <a:t>Progesteron</a:t>
            </a:r>
            <a:r>
              <a:rPr lang="tr-TR" dirty="0"/>
              <a:t> Tedavisi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6" y="1980305"/>
            <a:ext cx="8677026" cy="460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Adolesanda</a:t>
            </a:r>
            <a:r>
              <a:rPr lang="tr-TR" dirty="0"/>
              <a:t> Östrojen </a:t>
            </a:r>
            <a:r>
              <a:rPr lang="tr-TR" dirty="0" err="1"/>
              <a:t>Replasman</a:t>
            </a:r>
            <a:r>
              <a:rPr lang="tr-TR" dirty="0"/>
              <a:t> Tedavisi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2060848"/>
            <a:ext cx="9144000" cy="38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</a:t>
            </a:r>
            <a:r>
              <a:rPr lang="tr-TR" dirty="0" err="1"/>
              <a:t>yetmezlikli</a:t>
            </a:r>
            <a:r>
              <a:rPr lang="tr-TR" dirty="0"/>
              <a:t> kadınlara,  erken yaşta oldukları için aile öyküsü ve genetik yatkınlık yoksa erken </a:t>
            </a:r>
            <a:r>
              <a:rPr lang="tr-TR" dirty="0" err="1"/>
              <a:t>mamografik</a:t>
            </a:r>
            <a:r>
              <a:rPr lang="tr-TR" dirty="0"/>
              <a:t> tarama önerilmemekte</a:t>
            </a:r>
          </a:p>
        </p:txBody>
      </p:sp>
    </p:spTree>
    <p:extLst>
      <p:ext uri="{BB962C8B-B14F-4D97-AF65-F5344CB8AC3E}">
        <p14:creationId xmlns:p14="http://schemas.microsoft.com/office/powerpoint/2010/main" val="2816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Fertilitenin</a:t>
            </a:r>
            <a:r>
              <a:rPr lang="tr-TR" dirty="0"/>
              <a:t> korunması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Over</a:t>
            </a:r>
            <a:r>
              <a:rPr lang="tr-TR" dirty="0"/>
              <a:t> rezerv testleri POI erken tanısı ve saptanması ve </a:t>
            </a:r>
            <a:r>
              <a:rPr lang="tr-TR" dirty="0" err="1"/>
              <a:t>fertilitenin</a:t>
            </a:r>
            <a:r>
              <a:rPr lang="tr-TR" dirty="0"/>
              <a:t> </a:t>
            </a:r>
            <a:r>
              <a:rPr lang="tr-TR" dirty="0" err="1"/>
              <a:t>primer</a:t>
            </a:r>
            <a:r>
              <a:rPr lang="tr-TR" dirty="0"/>
              <a:t> korunmasında önemli</a:t>
            </a:r>
          </a:p>
          <a:p>
            <a:r>
              <a:rPr lang="tr-TR" dirty="0"/>
              <a:t>AMH bu konuda ayrı öneme sahip olarak karşımıza çıkmaktadır</a:t>
            </a:r>
            <a:r>
              <a:rPr lang="tr-TR" dirty="0" smtClean="0"/>
              <a:t>. </a:t>
            </a:r>
          </a:p>
          <a:p>
            <a:r>
              <a:rPr lang="tr-TR" dirty="0" smtClean="0"/>
              <a:t>AFC ise en pratiği</a:t>
            </a:r>
            <a:endParaRPr lang="tr-TR" dirty="0"/>
          </a:p>
          <a:p>
            <a:r>
              <a:rPr lang="tr-TR" dirty="0" err="1"/>
              <a:t>Over</a:t>
            </a:r>
            <a:r>
              <a:rPr lang="tr-TR" dirty="0"/>
              <a:t> rezervinin azalacağı beklenen olgularda oosit, embriyo ve </a:t>
            </a:r>
            <a:r>
              <a:rPr lang="tr-TR" dirty="0" err="1"/>
              <a:t>over</a:t>
            </a:r>
            <a:r>
              <a:rPr lang="tr-TR" dirty="0"/>
              <a:t> doku saklanması ile </a:t>
            </a:r>
            <a:r>
              <a:rPr lang="tr-TR" dirty="0" err="1"/>
              <a:t>fertilite</a:t>
            </a:r>
            <a:r>
              <a:rPr lang="tr-TR" dirty="0"/>
              <a:t> korunması da seçenekler arasında</a:t>
            </a:r>
          </a:p>
          <a:p>
            <a:r>
              <a:rPr lang="tr-TR" dirty="0"/>
              <a:t>Sadece </a:t>
            </a:r>
            <a:r>
              <a:rPr lang="tr-TR" dirty="0" err="1"/>
              <a:t>malinite</a:t>
            </a:r>
            <a:r>
              <a:rPr lang="tr-TR" dirty="0"/>
              <a:t> değil doğal </a:t>
            </a:r>
            <a:r>
              <a:rPr lang="tr-TR" dirty="0" err="1"/>
              <a:t>fertilitedeki</a:t>
            </a:r>
            <a:r>
              <a:rPr lang="tr-TR" dirty="0"/>
              <a:t> azalma nedeniyle de uygulama alanı bulmakta </a:t>
            </a:r>
          </a:p>
          <a:p>
            <a:r>
              <a:rPr lang="tr-TR" dirty="0"/>
              <a:t>Genç </a:t>
            </a:r>
            <a:r>
              <a:rPr lang="tr-TR" dirty="0" err="1"/>
              <a:t>adolesan</a:t>
            </a:r>
            <a:r>
              <a:rPr lang="tr-TR" dirty="0"/>
              <a:t> ve </a:t>
            </a:r>
            <a:r>
              <a:rPr lang="tr-TR" dirty="0" err="1"/>
              <a:t>Turner</a:t>
            </a:r>
            <a:r>
              <a:rPr lang="tr-TR" dirty="0"/>
              <a:t> sendromlu olgularda </a:t>
            </a:r>
            <a:r>
              <a:rPr lang="tr-TR" dirty="0" smtClean="0"/>
              <a:t>sıklaşan uygulama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75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r>
              <a:rPr lang="tr-TR" dirty="0"/>
              <a:t>Genel popülasyonda </a:t>
            </a:r>
            <a:r>
              <a:rPr lang="en-US" dirty="0"/>
              <a:t>POI </a:t>
            </a:r>
            <a:r>
              <a:rPr lang="en-US" dirty="0" err="1"/>
              <a:t>preval</a:t>
            </a:r>
            <a:r>
              <a:rPr lang="tr-TR" dirty="0"/>
              <a:t>a</a:t>
            </a:r>
            <a:r>
              <a:rPr lang="en-US" dirty="0"/>
              <a:t>n</a:t>
            </a:r>
            <a:r>
              <a:rPr lang="tr-TR" dirty="0" err="1"/>
              <a:t>sı</a:t>
            </a:r>
            <a:r>
              <a:rPr lang="en-US" dirty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Prevalansı</a:t>
            </a:r>
            <a:r>
              <a:rPr lang="tr-TR" dirty="0"/>
              <a:t> </a:t>
            </a:r>
            <a:r>
              <a:rPr lang="en-US" dirty="0"/>
              <a:t>%1 </a:t>
            </a:r>
            <a:endParaRPr lang="tr-TR" dirty="0"/>
          </a:p>
          <a:p>
            <a:r>
              <a:rPr lang="tr-TR" dirty="0"/>
              <a:t>Etnik köken sıklığını değiştirebilir.</a:t>
            </a:r>
          </a:p>
          <a:p>
            <a:r>
              <a:rPr lang="tr-TR" dirty="0"/>
              <a:t>İspanyol ve </a:t>
            </a:r>
            <a:r>
              <a:rPr lang="tr-TR" dirty="0" err="1" smtClean="0"/>
              <a:t>afro</a:t>
            </a:r>
            <a:r>
              <a:rPr lang="tr-TR" dirty="0" err="1"/>
              <a:t>-</a:t>
            </a:r>
            <a:r>
              <a:rPr lang="tr-TR" dirty="0" err="1" smtClean="0"/>
              <a:t>amerikalılarda</a:t>
            </a:r>
            <a:r>
              <a:rPr lang="tr-TR" dirty="0" smtClean="0"/>
              <a:t> </a:t>
            </a:r>
            <a:r>
              <a:rPr lang="tr-TR" dirty="0"/>
              <a:t>biraz daha </a:t>
            </a:r>
            <a:r>
              <a:rPr lang="tr-TR" dirty="0" smtClean="0"/>
              <a:t>yüksek (%</a:t>
            </a:r>
            <a:r>
              <a:rPr lang="tr-TR" dirty="0"/>
              <a:t>1,04), </a:t>
            </a:r>
            <a:r>
              <a:rPr lang="tr-TR" dirty="0" err="1"/>
              <a:t>asya</a:t>
            </a:r>
            <a:r>
              <a:rPr lang="tr-TR" dirty="0"/>
              <a:t> ırkında daha az (&lt;%1)</a:t>
            </a:r>
          </a:p>
          <a:p>
            <a:r>
              <a:rPr lang="tr-TR" dirty="0"/>
              <a:t>POI </a:t>
            </a:r>
            <a:r>
              <a:rPr lang="tr-TR" dirty="0" err="1"/>
              <a:t>insidansı</a:t>
            </a:r>
            <a:r>
              <a:rPr lang="tr-TR" dirty="0"/>
              <a:t> azaltılabilir mi?</a:t>
            </a:r>
          </a:p>
          <a:p>
            <a:pPr lvl="1"/>
            <a:r>
              <a:rPr lang="tr-TR" dirty="0">
                <a:solidFill>
                  <a:srgbClr val="FF0000"/>
                </a:solidFill>
              </a:rPr>
              <a:t>Değiştirilebilecekler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tr-TR" dirty="0"/>
              <a:t>Jinekolojik cerrahi yaklaşım</a:t>
            </a:r>
            <a:r>
              <a:rPr lang="en-US" dirty="0"/>
              <a:t>, </a:t>
            </a:r>
            <a:endParaRPr lang="tr-TR" dirty="0"/>
          </a:p>
          <a:p>
            <a:pPr lvl="2"/>
            <a:r>
              <a:rPr lang="en-US" dirty="0"/>
              <a:t>(ii) </a:t>
            </a:r>
            <a:r>
              <a:rPr lang="tr-TR" dirty="0"/>
              <a:t>Yaşam tarzı değişiklikleri</a:t>
            </a:r>
            <a:r>
              <a:rPr lang="en-US" dirty="0"/>
              <a:t>—s</a:t>
            </a:r>
            <a:r>
              <a:rPr lang="tr-TR" dirty="0" err="1" smtClean="0"/>
              <a:t>igara</a:t>
            </a:r>
            <a:r>
              <a:rPr lang="en-US" dirty="0" smtClean="0"/>
              <a:t>, </a:t>
            </a:r>
            <a:r>
              <a:rPr lang="en-US" dirty="0" err="1" smtClean="0"/>
              <a:t>diyet</a:t>
            </a:r>
            <a:r>
              <a:rPr lang="en-US" dirty="0" smtClean="0"/>
              <a:t> </a:t>
            </a:r>
            <a:endParaRPr lang="tr-TR" dirty="0"/>
          </a:p>
          <a:p>
            <a:pPr lvl="2"/>
            <a:r>
              <a:rPr lang="en-US" dirty="0"/>
              <a:t>(iii) </a:t>
            </a:r>
            <a:r>
              <a:rPr lang="tr-TR" dirty="0" err="1"/>
              <a:t>Malinite</a:t>
            </a:r>
            <a:r>
              <a:rPr lang="tr-TR" dirty="0"/>
              <a:t> ve kronik hastalıklarda </a:t>
            </a:r>
            <a:r>
              <a:rPr lang="tr-TR" dirty="0" err="1"/>
              <a:t>modifiye</a:t>
            </a:r>
            <a:r>
              <a:rPr lang="tr-TR" dirty="0"/>
              <a:t> tedavilerin uygulanması,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İnfertilite</a:t>
            </a:r>
            <a:r>
              <a:rPr lang="en-US" dirty="0"/>
              <a:t> </a:t>
            </a:r>
            <a:r>
              <a:rPr lang="en-US" dirty="0" err="1"/>
              <a:t>tedavisi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erken</a:t>
            </a:r>
            <a:r>
              <a:rPr lang="en-US" dirty="0"/>
              <a:t> </a:t>
            </a:r>
            <a:r>
              <a:rPr lang="en-US" dirty="0" err="1"/>
              <a:t>aşamalardaki</a:t>
            </a:r>
            <a:r>
              <a:rPr lang="en-US" dirty="0"/>
              <a:t> </a:t>
            </a:r>
            <a:r>
              <a:rPr lang="en-US" dirty="0" err="1"/>
              <a:t>folikül</a:t>
            </a:r>
            <a:r>
              <a:rPr lang="en-US" dirty="0"/>
              <a:t> </a:t>
            </a:r>
            <a:r>
              <a:rPr lang="en-US" dirty="0" err="1"/>
              <a:t>kayıpları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foliküllere</a:t>
            </a:r>
            <a:r>
              <a:rPr lang="en-US" dirty="0"/>
              <a:t> </a:t>
            </a:r>
            <a:r>
              <a:rPr lang="en-US" dirty="0" err="1"/>
              <a:t>dışarıdan</a:t>
            </a:r>
            <a:r>
              <a:rPr lang="en-US" dirty="0"/>
              <a:t> </a:t>
            </a:r>
            <a:r>
              <a:rPr lang="en-US" dirty="0" err="1"/>
              <a:t>etki</a:t>
            </a:r>
            <a:r>
              <a:rPr lang="en-US" dirty="0"/>
              <a:t> </a:t>
            </a:r>
            <a:r>
              <a:rPr lang="en-US" dirty="0" err="1"/>
              <a:t>sınırlı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 err="1"/>
              <a:t>Folikülün</a:t>
            </a:r>
            <a:r>
              <a:rPr lang="tr-TR" dirty="0"/>
              <a:t> erken dönem gelişiminde g</a:t>
            </a:r>
            <a:r>
              <a:rPr lang="en-US" dirty="0" err="1"/>
              <a:t>enetik</a:t>
            </a:r>
            <a:r>
              <a:rPr lang="en-US" dirty="0"/>
              <a:t>, </a:t>
            </a:r>
            <a:r>
              <a:rPr lang="en-US" dirty="0" err="1"/>
              <a:t>otokrin</a:t>
            </a:r>
            <a:r>
              <a:rPr lang="en-US" dirty="0"/>
              <a:t> ve </a:t>
            </a:r>
            <a:r>
              <a:rPr lang="en-US" dirty="0" err="1"/>
              <a:t>parakrin</a:t>
            </a:r>
            <a:r>
              <a:rPr lang="en-US" dirty="0"/>
              <a:t> </a:t>
            </a:r>
            <a:r>
              <a:rPr lang="en-US" dirty="0" err="1"/>
              <a:t>etkenler</a:t>
            </a:r>
            <a:r>
              <a:rPr lang="tr-TR" dirty="0"/>
              <a:t> önemli</a:t>
            </a:r>
            <a:endParaRPr lang="en-US" dirty="0"/>
          </a:p>
          <a:p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geç</a:t>
            </a:r>
            <a:r>
              <a:rPr lang="en-US" dirty="0"/>
              <a:t> </a:t>
            </a:r>
            <a:r>
              <a:rPr lang="en-US" dirty="0" err="1"/>
              <a:t>siklik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en-US" dirty="0" err="1"/>
              <a:t>endojen</a:t>
            </a:r>
            <a:r>
              <a:rPr lang="en-US" dirty="0"/>
              <a:t> ve </a:t>
            </a:r>
            <a:r>
              <a:rPr lang="en-US" dirty="0" err="1"/>
              <a:t>ekzojen</a:t>
            </a:r>
            <a:r>
              <a:rPr lang="en-US" dirty="0"/>
              <a:t> </a:t>
            </a:r>
            <a:r>
              <a:rPr lang="en-US" dirty="0" err="1"/>
              <a:t>gonadotropinlerle</a:t>
            </a:r>
            <a:r>
              <a:rPr lang="en-US" dirty="0"/>
              <a:t> </a:t>
            </a:r>
            <a:r>
              <a:rPr lang="en-US" dirty="0" err="1"/>
              <a:t>manüple</a:t>
            </a:r>
            <a:r>
              <a:rPr lang="en-US" dirty="0"/>
              <a:t> </a:t>
            </a:r>
            <a:r>
              <a:rPr lang="en-US" dirty="0" err="1"/>
              <a:t>edilebilmekte</a:t>
            </a:r>
            <a:endParaRPr lang="tr-TR" dirty="0"/>
          </a:p>
          <a:p>
            <a:r>
              <a:rPr lang="tr-TR" dirty="0"/>
              <a:t>Bu nedenle</a:t>
            </a:r>
            <a:r>
              <a:rPr lang="en-US" dirty="0"/>
              <a:t> </a:t>
            </a:r>
            <a:r>
              <a:rPr lang="en-US" dirty="0" err="1"/>
              <a:t>ovulasyon</a:t>
            </a:r>
            <a:r>
              <a:rPr lang="en-US" dirty="0"/>
              <a:t> </a:t>
            </a:r>
            <a:r>
              <a:rPr lang="en-US" dirty="0" err="1"/>
              <a:t>indüksiyonuna</a:t>
            </a:r>
            <a:r>
              <a:rPr lang="en-US" dirty="0"/>
              <a:t> </a:t>
            </a:r>
            <a:r>
              <a:rPr lang="en-US" dirty="0" err="1"/>
              <a:t>ceva</a:t>
            </a:r>
            <a:r>
              <a:rPr lang="tr-TR" dirty="0"/>
              <a:t>p </a:t>
            </a:r>
            <a:r>
              <a:rPr lang="en-US" dirty="0" err="1"/>
              <a:t>bilin</a:t>
            </a:r>
            <a:r>
              <a:rPr lang="tr-TR" dirty="0"/>
              <a:t>e</a:t>
            </a:r>
            <a:r>
              <a:rPr lang="en-US" dirty="0"/>
              <a:t>meme</a:t>
            </a:r>
            <a:r>
              <a:rPr lang="tr-TR" dirty="0" err="1"/>
              <a:t>kte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5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3745" y="1052736"/>
            <a:ext cx="7820255" cy="5805264"/>
          </a:xfrm>
          <a:prstGeom prst="rect">
            <a:avLst/>
          </a:prstGeom>
        </p:spPr>
      </p:pic>
      <p:sp>
        <p:nvSpPr>
          <p:cNvPr id="2" name="Yukarı Ok 1"/>
          <p:cNvSpPr/>
          <p:nvPr/>
        </p:nvSpPr>
        <p:spPr>
          <a:xfrm>
            <a:off x="0" y="3284984"/>
            <a:ext cx="1043608" cy="35730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err="1"/>
              <a:t>Folikülogenezisin</a:t>
            </a:r>
            <a:r>
              <a:rPr lang="tr-TR" dirty="0"/>
              <a:t> hangi aşamasında indüksiyon?</a:t>
            </a:r>
          </a:p>
        </p:txBody>
      </p:sp>
    </p:spTree>
    <p:extLst>
      <p:ext uri="{BB962C8B-B14F-4D97-AF65-F5344CB8AC3E}">
        <p14:creationId xmlns:p14="http://schemas.microsoft.com/office/powerpoint/2010/main" val="3629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Ovulatory</a:t>
            </a:r>
            <a:r>
              <a:rPr lang="tr-TR" dirty="0"/>
              <a:t> </a:t>
            </a:r>
            <a:r>
              <a:rPr lang="tr-TR" dirty="0" err="1"/>
              <a:t>Dysfunction</a:t>
            </a:r>
            <a:r>
              <a:rPr lang="tr-TR" dirty="0"/>
              <a:t> (HPO </a:t>
            </a:r>
            <a:r>
              <a:rPr lang="tr-TR" dirty="0" err="1"/>
              <a:t>axis</a:t>
            </a:r>
            <a:r>
              <a:rPr lang="tr-TR" dirty="0"/>
              <a:t>) 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WHO Group 3 Ovarian Failure</a:t>
            </a:r>
          </a:p>
          <a:p>
            <a:r>
              <a:rPr lang="tr-TR" dirty="0" err="1"/>
              <a:t>Hypergonadotrophic</a:t>
            </a:r>
            <a:r>
              <a:rPr lang="tr-TR" dirty="0"/>
              <a:t> </a:t>
            </a:r>
            <a:r>
              <a:rPr lang="tr-TR" dirty="0" err="1"/>
              <a:t>hypogonadism</a:t>
            </a:r>
            <a:endParaRPr lang="tr-TR" dirty="0"/>
          </a:p>
          <a:p>
            <a:r>
              <a:rPr lang="tr-TR" dirty="0" err="1"/>
              <a:t>high</a:t>
            </a:r>
            <a:r>
              <a:rPr lang="tr-TR" dirty="0"/>
              <a:t> FSH, </a:t>
            </a:r>
            <a:r>
              <a:rPr lang="tr-TR" dirty="0" err="1"/>
              <a:t>low</a:t>
            </a:r>
            <a:r>
              <a:rPr lang="tr-TR" dirty="0"/>
              <a:t> E2</a:t>
            </a:r>
          </a:p>
          <a:p>
            <a:pPr lvl="1"/>
            <a:r>
              <a:rPr lang="tr-TR" dirty="0" err="1"/>
              <a:t>premature</a:t>
            </a:r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failure</a:t>
            </a:r>
            <a:r>
              <a:rPr lang="tr-TR" dirty="0"/>
              <a:t>,</a:t>
            </a:r>
          </a:p>
          <a:p>
            <a:pPr lvl="1"/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resistance</a:t>
            </a:r>
            <a:r>
              <a:rPr lang="tr-TR" dirty="0"/>
              <a:t> </a:t>
            </a:r>
            <a:r>
              <a:rPr lang="tr-TR" dirty="0" err="1"/>
              <a:t>syndrome</a:t>
            </a:r>
            <a:endParaRPr lang="tr-TR" dirty="0"/>
          </a:p>
          <a:p>
            <a:r>
              <a:rPr lang="en-US" b="1" i="1" dirty="0">
                <a:solidFill>
                  <a:srgbClr val="FF0000"/>
                </a:solidFill>
              </a:rPr>
              <a:t>no chance</a:t>
            </a:r>
            <a:r>
              <a:rPr lang="tr-TR" b="1" i="1" dirty="0">
                <a:solidFill>
                  <a:srgbClr val="FF0000"/>
                </a:solidFill>
              </a:rPr>
              <a:t> ?</a:t>
            </a:r>
            <a:r>
              <a:rPr lang="en-US" b="1" i="1" dirty="0">
                <a:solidFill>
                  <a:srgbClr val="FF0000"/>
                </a:solidFill>
              </a:rPr>
              <a:t> for successful ovulation induction</a:t>
            </a:r>
            <a:endParaRPr lang="tr-TR" b="1" i="1" dirty="0">
              <a:solidFill>
                <a:srgbClr val="FF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7533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1052736"/>
            <a:ext cx="9180512" cy="5697151"/>
          </a:xfrm>
          <a:prstGeom prst="rect">
            <a:avLst/>
          </a:prstGeom>
        </p:spPr>
      </p:pic>
      <p:sp>
        <p:nvSpPr>
          <p:cNvPr id="6" name="5 Başlık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tr-TR" dirty="0"/>
              <a:t>WHO 3 </a:t>
            </a:r>
            <a:r>
              <a:rPr lang="tr-TR" dirty="0" err="1"/>
              <a:t>ovulasyon</a:t>
            </a:r>
            <a:r>
              <a:rPr lang="tr-TR" dirty="0"/>
              <a:t> indüksiyonu</a:t>
            </a:r>
          </a:p>
        </p:txBody>
      </p:sp>
      <p:sp>
        <p:nvSpPr>
          <p:cNvPr id="2" name="Dikdörtgen 1"/>
          <p:cNvSpPr/>
          <p:nvPr/>
        </p:nvSpPr>
        <p:spPr>
          <a:xfrm>
            <a:off x="6444208" y="980728"/>
            <a:ext cx="2592288" cy="20882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41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48795"/>
            <a:ext cx="9144000" cy="4536589"/>
          </a:xfrm>
          <a:prstGeom prst="rect">
            <a:avLst/>
          </a:prstGeom>
        </p:spPr>
      </p:pic>
      <p:sp>
        <p:nvSpPr>
          <p:cNvPr id="4" name="3 Yuvarlatılmış Dikdörtgen"/>
          <p:cNvSpPr/>
          <p:nvPr/>
        </p:nvSpPr>
        <p:spPr>
          <a:xfrm>
            <a:off x="0" y="2132856"/>
            <a:ext cx="9144000" cy="79208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Yuvarlatılmış Dikdörtgen"/>
          <p:cNvSpPr/>
          <p:nvPr/>
        </p:nvSpPr>
        <p:spPr>
          <a:xfrm>
            <a:off x="8316416" y="2924944"/>
            <a:ext cx="827584" cy="3933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9" name="8 Düz Bağlayıcı"/>
          <p:cNvCxnSpPr/>
          <p:nvPr/>
        </p:nvCxnSpPr>
        <p:spPr>
          <a:xfrm>
            <a:off x="0" y="3284984"/>
            <a:ext cx="83164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>
            <a:off x="0" y="3645024"/>
            <a:ext cx="83164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9976"/>
            <a:ext cx="5030311" cy="180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0312" y="781231"/>
            <a:ext cx="4078192" cy="12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3356992"/>
            <a:ext cx="9144000" cy="3242255"/>
          </a:xfrm>
        </p:spPr>
        <p:txBody>
          <a:bodyPr>
            <a:normAutofit/>
          </a:bodyPr>
          <a:lstStyle/>
          <a:p>
            <a:r>
              <a:rPr lang="tr-TR" dirty="0"/>
              <a:t>Bu olguların az da olsa literatürde %2,5-10 arasında  </a:t>
            </a:r>
            <a:r>
              <a:rPr lang="tr-TR" dirty="0" err="1"/>
              <a:t>spontan</a:t>
            </a:r>
            <a:r>
              <a:rPr lang="tr-TR" dirty="0"/>
              <a:t> gebelik şansları bulunmaktadır.  </a:t>
            </a:r>
          </a:p>
          <a:p>
            <a:r>
              <a:rPr lang="tr-TR" dirty="0"/>
              <a:t>Tamamen bir </a:t>
            </a:r>
            <a:r>
              <a:rPr lang="tr-TR" dirty="0" err="1"/>
              <a:t>folikül</a:t>
            </a:r>
            <a:r>
              <a:rPr lang="tr-TR" dirty="0"/>
              <a:t> yokluğu söz konusu değil </a:t>
            </a:r>
          </a:p>
          <a:p>
            <a:r>
              <a:rPr lang="tr-TR" dirty="0" err="1"/>
              <a:t>Ovulasyon</a:t>
            </a:r>
            <a:r>
              <a:rPr lang="tr-TR" dirty="0"/>
              <a:t> indüksiyonu ile </a:t>
            </a:r>
            <a:r>
              <a:rPr lang="tr-TR" dirty="0" err="1"/>
              <a:t>ovulasyon</a:t>
            </a:r>
            <a:r>
              <a:rPr lang="tr-TR" dirty="0"/>
              <a:t> ve gebelik şansını elde edilebilmektedir.</a:t>
            </a:r>
          </a:p>
          <a:p>
            <a:r>
              <a:rPr lang="tr-TR" dirty="0"/>
              <a:t>Tanıdan sonra özellikle ilk 1 yıl içinde </a:t>
            </a:r>
            <a:r>
              <a:rPr lang="tr-TR" dirty="0" err="1"/>
              <a:t>over</a:t>
            </a:r>
            <a:r>
              <a:rPr lang="tr-TR" dirty="0"/>
              <a:t> aktivitesi yüksek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844" y="188640"/>
            <a:ext cx="7380312" cy="27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28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2836912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%75 POI potansiyel </a:t>
            </a:r>
            <a:r>
              <a:rPr lang="tr-TR" dirty="0" err="1"/>
              <a:t>ovulasyon</a:t>
            </a:r>
            <a:r>
              <a:rPr lang="tr-TR" dirty="0"/>
              <a:t> için </a:t>
            </a:r>
            <a:r>
              <a:rPr lang="tr-TR" dirty="0" err="1"/>
              <a:t>graaf</a:t>
            </a:r>
            <a:r>
              <a:rPr lang="tr-TR" dirty="0"/>
              <a:t> </a:t>
            </a:r>
            <a:r>
              <a:rPr lang="tr-TR" dirty="0" err="1"/>
              <a:t>folikülüne</a:t>
            </a:r>
            <a:r>
              <a:rPr lang="tr-TR" dirty="0"/>
              <a:t> sahip </a:t>
            </a:r>
            <a:r>
              <a:rPr lang="tr-TR" sz="1800" i="1" dirty="0"/>
              <a:t>(Nelson, </a:t>
            </a:r>
            <a:r>
              <a:rPr lang="tr-TR" sz="1800" i="1" dirty="0" err="1"/>
              <a:t>Up</a:t>
            </a:r>
            <a:r>
              <a:rPr lang="tr-TR" sz="1800" i="1" dirty="0"/>
              <a:t> </a:t>
            </a:r>
            <a:r>
              <a:rPr lang="tr-TR" sz="1800" i="1" dirty="0" err="1"/>
              <a:t>to</a:t>
            </a:r>
            <a:r>
              <a:rPr lang="tr-TR" sz="1800" i="1" dirty="0"/>
              <a:t> </a:t>
            </a:r>
            <a:r>
              <a:rPr lang="tr-TR" sz="1800" i="1" dirty="0" err="1"/>
              <a:t>date</a:t>
            </a:r>
            <a:r>
              <a:rPr lang="tr-TR" sz="1800" i="1" dirty="0"/>
              <a:t> 2016)</a:t>
            </a:r>
          </a:p>
          <a:p>
            <a:pPr marL="0" indent="0">
              <a:buNone/>
            </a:pPr>
            <a:r>
              <a:rPr lang="tr-TR" dirty="0" err="1"/>
              <a:t>Over</a:t>
            </a:r>
            <a:r>
              <a:rPr lang="tr-TR" dirty="0"/>
              <a:t> aktivitesini ve </a:t>
            </a:r>
            <a:r>
              <a:rPr lang="tr-TR" dirty="0" err="1"/>
              <a:t>spontan</a:t>
            </a:r>
            <a:r>
              <a:rPr lang="tr-TR" dirty="0"/>
              <a:t> gebeliği iyi </a:t>
            </a:r>
            <a:r>
              <a:rPr lang="tr-TR" dirty="0" err="1"/>
              <a:t>predikte</a:t>
            </a:r>
            <a:r>
              <a:rPr lang="tr-TR" dirty="0"/>
              <a:t> edecek testler:</a:t>
            </a:r>
          </a:p>
          <a:p>
            <a:pPr marL="0" indent="0">
              <a:buNone/>
            </a:pPr>
            <a:r>
              <a:rPr lang="tr-TR" dirty="0"/>
              <a:t>serum </a:t>
            </a:r>
            <a:r>
              <a:rPr lang="tr-TR" dirty="0" err="1">
                <a:solidFill>
                  <a:srgbClr val="FF0000"/>
                </a:solidFill>
              </a:rPr>
              <a:t>östradiol</a:t>
            </a:r>
            <a:r>
              <a:rPr lang="tr-TR" dirty="0"/>
              <a:t>, </a:t>
            </a:r>
            <a:r>
              <a:rPr lang="en-US" dirty="0" err="1">
                <a:solidFill>
                  <a:srgbClr val="FF0000"/>
                </a:solidFill>
              </a:rPr>
              <a:t>inhibin</a:t>
            </a:r>
            <a:r>
              <a:rPr lang="en-US" dirty="0">
                <a:solidFill>
                  <a:srgbClr val="FF0000"/>
                </a:solidFill>
              </a:rPr>
              <a:t> B</a:t>
            </a:r>
            <a:r>
              <a:rPr lang="tr-TR" dirty="0"/>
              <a:t> ve </a:t>
            </a:r>
            <a:r>
              <a:rPr lang="tr-TR" dirty="0" err="1">
                <a:solidFill>
                  <a:srgbClr val="FF0000"/>
                </a:solidFill>
              </a:rPr>
              <a:t>antral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folikül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sayısı.</a:t>
            </a:r>
          </a:p>
        </p:txBody>
      </p:sp>
      <p:sp>
        <p:nvSpPr>
          <p:cNvPr id="4" name="3 Dikdörtgen"/>
          <p:cNvSpPr/>
          <p:nvPr/>
        </p:nvSpPr>
        <p:spPr>
          <a:xfrm>
            <a:off x="539552" y="400506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European Society of Human Reproduction and Embryology. </a:t>
            </a:r>
            <a:r>
              <a:rPr lang="en-US" i="1" dirty="0"/>
              <a:t>Management of Women With Premature Ovarian Insufficiency. </a:t>
            </a:r>
            <a:r>
              <a:rPr lang="en-US" i="1" dirty="0" err="1"/>
              <a:t>Beigem</a:t>
            </a:r>
            <a:r>
              <a:rPr lang="en-US" i="1" dirty="0"/>
              <a:t>, Belgium: European Society of Human Reproduction and Embryology; 2015.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58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11560" y="2060848"/>
            <a:ext cx="8075240" cy="2952328"/>
          </a:xfrm>
        </p:spPr>
        <p:txBody>
          <a:bodyPr>
            <a:normAutofit/>
          </a:bodyPr>
          <a:lstStyle/>
          <a:p>
            <a:r>
              <a:rPr lang="tr-TR" dirty="0"/>
              <a:t>Aylık </a:t>
            </a:r>
            <a:r>
              <a:rPr lang="tr-TR" dirty="0" err="1"/>
              <a:t>spontan</a:t>
            </a:r>
            <a:r>
              <a:rPr lang="tr-TR" dirty="0"/>
              <a:t> </a:t>
            </a:r>
            <a:r>
              <a:rPr lang="tr-TR" dirty="0" err="1"/>
              <a:t>ovulasyon</a:t>
            </a:r>
            <a:r>
              <a:rPr lang="tr-TR" dirty="0"/>
              <a:t> şansı %4 </a:t>
            </a:r>
            <a:r>
              <a:rPr lang="tr-TR" sz="1800" i="1" dirty="0"/>
              <a:t>(Taylor AE, 1996)</a:t>
            </a:r>
          </a:p>
          <a:p>
            <a:r>
              <a:rPr lang="tr-TR" dirty="0" err="1"/>
              <a:t>Ovulasyonu</a:t>
            </a:r>
            <a:r>
              <a:rPr lang="tr-TR" dirty="0"/>
              <a:t> oranını indüksiyonla artırmak için ne yapabiliriz?</a:t>
            </a:r>
          </a:p>
          <a:p>
            <a:r>
              <a:rPr lang="tr-TR" dirty="0" err="1"/>
              <a:t>Spontan</a:t>
            </a:r>
            <a:r>
              <a:rPr lang="tr-TR" dirty="0"/>
              <a:t> gebeliklerde de </a:t>
            </a:r>
            <a:r>
              <a:rPr lang="tr-TR" dirty="0" err="1"/>
              <a:t>anöploidi</a:t>
            </a:r>
            <a:r>
              <a:rPr lang="tr-TR" dirty="0"/>
              <a:t> sıklığının arttığı bildirilmiştir</a:t>
            </a:r>
          </a:p>
          <a:p>
            <a:pPr lvl="2"/>
            <a:r>
              <a:rPr lang="en-US" dirty="0"/>
              <a:t>van der </a:t>
            </a:r>
            <a:r>
              <a:rPr lang="en-US" dirty="0" err="1"/>
              <a:t>Stroom</a:t>
            </a:r>
            <a:r>
              <a:rPr lang="en-US" dirty="0"/>
              <a:t> EM, et al. Early menopause in mothers of children with Down syndrome? </a:t>
            </a:r>
            <a:r>
              <a:rPr lang="en-US" dirty="0" err="1"/>
              <a:t>Fertil</a:t>
            </a:r>
            <a:r>
              <a:rPr lang="en-US" dirty="0"/>
              <a:t> </a:t>
            </a:r>
            <a:r>
              <a:rPr lang="en-US" dirty="0" err="1"/>
              <a:t>Steril</a:t>
            </a:r>
            <a:r>
              <a:rPr lang="en-US" dirty="0"/>
              <a:t>. 2011;96(4):985–90.</a:t>
            </a:r>
            <a:r>
              <a:rPr lang="tr-TR" dirty="0"/>
              <a:t> 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798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/>
          </a:bodyPr>
          <a:lstStyle/>
          <a:p>
            <a:r>
              <a:rPr lang="tr-TR" dirty="0"/>
              <a:t>O</a:t>
            </a:r>
            <a:r>
              <a:rPr lang="en-US" dirty="0" err="1"/>
              <a:t>vulasyon</a:t>
            </a:r>
            <a:r>
              <a:rPr lang="en-US" dirty="0"/>
              <a:t> </a:t>
            </a:r>
            <a:r>
              <a:rPr lang="en-US" dirty="0" err="1"/>
              <a:t>indüksi</a:t>
            </a:r>
            <a:r>
              <a:rPr lang="tr-TR" dirty="0"/>
              <a:t>y</a:t>
            </a:r>
            <a:r>
              <a:rPr lang="en-US" dirty="0" err="1"/>
              <a:t>onunda</a:t>
            </a:r>
            <a:r>
              <a:rPr lang="en-US" dirty="0"/>
              <a:t> </a:t>
            </a:r>
            <a:r>
              <a:rPr lang="en-US" dirty="0" err="1"/>
              <a:t>amaç</a:t>
            </a:r>
            <a:r>
              <a:rPr lang="en-US" dirty="0"/>
              <a:t> son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kullanılabilir</a:t>
            </a:r>
            <a:r>
              <a:rPr lang="en-US" dirty="0"/>
              <a:t> </a:t>
            </a:r>
            <a:r>
              <a:rPr lang="en-US" dirty="0" err="1"/>
              <a:t>foliküllerin</a:t>
            </a:r>
            <a:r>
              <a:rPr lang="en-US" dirty="0"/>
              <a:t> </a:t>
            </a:r>
            <a:r>
              <a:rPr lang="en-US" dirty="0" err="1"/>
              <a:t>değerlendirilmesi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uyarılması</a:t>
            </a:r>
            <a:r>
              <a:rPr lang="en-US" dirty="0"/>
              <a:t>. </a:t>
            </a:r>
            <a:endParaRPr lang="tr-TR" dirty="0"/>
          </a:p>
          <a:p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oosit</a:t>
            </a:r>
            <a:r>
              <a:rPr lang="en-US" dirty="0"/>
              <a:t> </a:t>
            </a:r>
            <a:r>
              <a:rPr lang="en-US" dirty="0" err="1"/>
              <a:t>yoksa</a:t>
            </a:r>
            <a:r>
              <a:rPr lang="en-US" dirty="0"/>
              <a:t> </a:t>
            </a:r>
            <a:r>
              <a:rPr lang="en-US" dirty="0" err="1"/>
              <a:t>çaba</a:t>
            </a:r>
            <a:r>
              <a:rPr lang="en-US" dirty="0"/>
              <a:t> </a:t>
            </a:r>
            <a:r>
              <a:rPr lang="en-US" dirty="0" err="1"/>
              <a:t>boşuna</a:t>
            </a:r>
            <a:r>
              <a:rPr lang="en-US" dirty="0"/>
              <a:t> </a:t>
            </a:r>
            <a:r>
              <a:rPr lang="en-US" dirty="0" err="1"/>
              <a:t>olacaktır</a:t>
            </a:r>
            <a:r>
              <a:rPr lang="en-US" dirty="0"/>
              <a:t>.</a:t>
            </a:r>
          </a:p>
          <a:p>
            <a:r>
              <a:rPr lang="en-US" dirty="0"/>
              <a:t>WHO tip III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tedavi</a:t>
            </a:r>
            <a:r>
              <a:rPr lang="en-US" dirty="0"/>
              <a:t> </a:t>
            </a:r>
            <a:r>
              <a:rPr lang="en-US" dirty="0" err="1"/>
              <a:t>alternatifleri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hipofizer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supresyon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kortikosteroid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androjenler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oosit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donasyonu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almakta</a:t>
            </a:r>
            <a:r>
              <a:rPr lang="en-US" dirty="0"/>
              <a:t>.</a:t>
            </a:r>
          </a:p>
          <a:p>
            <a:pPr lvl="2"/>
            <a:r>
              <a:rPr lang="en-US" b="1" dirty="0"/>
              <a:t>Ovulation Induction: Evidence Based Guidelines for Daily Practice</a:t>
            </a:r>
            <a:r>
              <a:rPr lang="tr-TR" b="1" dirty="0"/>
              <a:t> </a:t>
            </a:r>
            <a:r>
              <a:rPr lang="en-US" dirty="0"/>
              <a:t>Ben J. </a:t>
            </a:r>
            <a:r>
              <a:rPr lang="en-US" dirty="0" err="1"/>
              <a:t>Cohlen</a:t>
            </a:r>
            <a:r>
              <a:rPr lang="en-US" dirty="0"/>
              <a:t>, Evert Van </a:t>
            </a:r>
            <a:r>
              <a:rPr lang="en-US" dirty="0" err="1"/>
              <a:t>Santbrink</a:t>
            </a:r>
            <a:r>
              <a:rPr lang="en-US" dirty="0"/>
              <a:t>, </a:t>
            </a:r>
            <a:r>
              <a:rPr lang="en-US" dirty="0" err="1"/>
              <a:t>Joop</a:t>
            </a:r>
            <a:r>
              <a:rPr lang="en-US" dirty="0"/>
              <a:t> </a:t>
            </a:r>
            <a:r>
              <a:rPr lang="en-US" dirty="0" err="1"/>
              <a:t>Laven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850106"/>
          </a:xfrm>
        </p:spPr>
        <p:txBody>
          <a:bodyPr>
            <a:normAutofit/>
          </a:bodyPr>
          <a:lstStyle/>
          <a:p>
            <a:r>
              <a:rPr lang="en-US" dirty="0" err="1"/>
              <a:t>Hipofizer</a:t>
            </a:r>
            <a:r>
              <a:rPr lang="en-US" dirty="0"/>
              <a:t> </a:t>
            </a:r>
            <a:r>
              <a:rPr lang="en-US" dirty="0" err="1"/>
              <a:t>supresyonda</a:t>
            </a:r>
            <a:r>
              <a:rPr lang="en-US" dirty="0"/>
              <a:t> </a:t>
            </a:r>
            <a:r>
              <a:rPr lang="en-US" dirty="0" err="1"/>
              <a:t>amaç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268960"/>
          </a:xfrm>
        </p:spPr>
        <p:txBody>
          <a:bodyPr>
            <a:normAutofit/>
          </a:bodyPr>
          <a:lstStyle/>
          <a:p>
            <a:r>
              <a:rPr lang="tr-TR" dirty="0"/>
              <a:t>Ö</a:t>
            </a:r>
            <a:r>
              <a:rPr lang="en-US" dirty="0" err="1"/>
              <a:t>strojen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tr-TR" dirty="0" err="1"/>
              <a:t>GnRH</a:t>
            </a:r>
            <a:r>
              <a:rPr lang="en-US" dirty="0"/>
              <a:t>a</a:t>
            </a:r>
            <a:r>
              <a:rPr lang="tr-TR" dirty="0"/>
              <a:t> ile </a:t>
            </a:r>
            <a:r>
              <a:rPr lang="tr-TR" dirty="0" err="1"/>
              <a:t>FSH’nın</a:t>
            </a:r>
            <a:r>
              <a:rPr lang="tr-TR" dirty="0"/>
              <a:t> azaltılması</a:t>
            </a:r>
          </a:p>
          <a:p>
            <a:r>
              <a:rPr lang="tr-TR" dirty="0" err="1"/>
              <a:t>Gn</a:t>
            </a:r>
            <a:r>
              <a:rPr lang="tr-TR" dirty="0"/>
              <a:t> </a:t>
            </a:r>
            <a:r>
              <a:rPr lang="en-US" dirty="0" err="1"/>
              <a:t>reseptör</a:t>
            </a:r>
            <a:r>
              <a:rPr lang="en-US" dirty="0"/>
              <a:t> </a:t>
            </a:r>
            <a:r>
              <a:rPr lang="en-US" dirty="0" err="1"/>
              <a:t>üzerindeki</a:t>
            </a:r>
            <a:r>
              <a:rPr lang="en-US" dirty="0"/>
              <a:t> </a:t>
            </a:r>
            <a:r>
              <a:rPr lang="en-US" dirty="0" err="1"/>
              <a:t>endojen</a:t>
            </a:r>
            <a:r>
              <a:rPr lang="en-US" dirty="0"/>
              <a:t> FSH </a:t>
            </a:r>
            <a:r>
              <a:rPr lang="en-US" dirty="0" err="1"/>
              <a:t>blokajını</a:t>
            </a:r>
            <a:r>
              <a:rPr lang="tr-TR" dirty="0" err="1"/>
              <a:t>nın</a:t>
            </a:r>
            <a:r>
              <a:rPr lang="tr-TR" dirty="0"/>
              <a:t> kaldırılıp e</a:t>
            </a:r>
            <a:r>
              <a:rPr lang="en-US" dirty="0" err="1"/>
              <a:t>kzojen</a:t>
            </a:r>
            <a:r>
              <a:rPr lang="en-US" dirty="0"/>
              <a:t> FSH </a:t>
            </a:r>
            <a:r>
              <a:rPr lang="en-US" dirty="0" err="1"/>
              <a:t>yanıtını</a:t>
            </a:r>
            <a:r>
              <a:rPr lang="tr-TR" dirty="0"/>
              <a:t>n</a:t>
            </a:r>
            <a:r>
              <a:rPr lang="en-US" dirty="0"/>
              <a:t> </a:t>
            </a:r>
            <a:r>
              <a:rPr lang="en-US" dirty="0" err="1"/>
              <a:t>arttır</a:t>
            </a:r>
            <a:r>
              <a:rPr lang="tr-TR" dirty="0" err="1"/>
              <a:t>ılması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tr-TR" dirty="0"/>
              <a:t>O</a:t>
            </a:r>
            <a:r>
              <a:rPr lang="en-US" dirty="0" err="1"/>
              <a:t>ver</a:t>
            </a:r>
            <a:r>
              <a:rPr lang="en-US" dirty="0"/>
              <a:t> </a:t>
            </a:r>
            <a:r>
              <a:rPr lang="en-US" dirty="0" err="1"/>
              <a:t>rezistansının</a:t>
            </a:r>
            <a:r>
              <a:rPr lang="en-US" dirty="0"/>
              <a:t> </a:t>
            </a:r>
            <a:r>
              <a:rPr lang="en-US" dirty="0" err="1"/>
              <a:t>kaldırılması</a:t>
            </a:r>
            <a:r>
              <a:rPr lang="en-US" dirty="0"/>
              <a:t>.</a:t>
            </a:r>
            <a:endParaRPr lang="tr-TR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/>
              <a:t>POI tanım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052936"/>
          </a:xfrm>
        </p:spPr>
        <p:txBody>
          <a:bodyPr>
            <a:normAutofit/>
          </a:bodyPr>
          <a:lstStyle/>
          <a:p>
            <a:r>
              <a:rPr lang="tr-TR" dirty="0" smtClean="0"/>
              <a:t>Tam uygun </a:t>
            </a:r>
            <a:r>
              <a:rPr lang="tr-TR" dirty="0"/>
              <a:t>tanısal test olmamakla birlikte </a:t>
            </a:r>
          </a:p>
          <a:p>
            <a:r>
              <a:rPr lang="en-US" dirty="0"/>
              <a:t>GDG</a:t>
            </a:r>
            <a:r>
              <a:rPr lang="tr-TR" dirty="0"/>
              <a:t>’</a:t>
            </a:r>
            <a:r>
              <a:rPr lang="tr-TR" dirty="0" err="1"/>
              <a:t>nın</a:t>
            </a:r>
            <a:r>
              <a:rPr lang="tr-TR" dirty="0"/>
              <a:t> POF için tanı kriterleri için önerileri</a:t>
            </a:r>
            <a:r>
              <a:rPr lang="en-US" dirty="0"/>
              <a:t> </a:t>
            </a:r>
            <a:endParaRPr lang="tr-TR" dirty="0"/>
          </a:p>
          <a:p>
            <a:pPr lvl="1"/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 </a:t>
            </a:r>
            <a:r>
              <a:rPr lang="tr-TR" dirty="0"/>
              <a:t>en az 4 ay süreli </a:t>
            </a:r>
            <a:r>
              <a:rPr lang="tr-TR" dirty="0" err="1"/>
              <a:t>oli</a:t>
            </a:r>
            <a:r>
              <a:rPr lang="en-US" dirty="0"/>
              <a:t>go/</a:t>
            </a:r>
            <a:r>
              <a:rPr lang="en-US" dirty="0" err="1"/>
              <a:t>amenore</a:t>
            </a:r>
            <a:r>
              <a:rPr lang="en-US" dirty="0"/>
              <a:t> </a:t>
            </a:r>
            <a:endParaRPr lang="tr-TR" dirty="0"/>
          </a:p>
          <a:p>
            <a:pPr lvl="1"/>
            <a:r>
              <a:rPr lang="en-US" dirty="0"/>
              <a:t>(ii) </a:t>
            </a:r>
            <a:r>
              <a:rPr lang="tr-TR" dirty="0"/>
              <a:t>4 hafta aralıkla en az 2 defa gösterilmiş yüksek</a:t>
            </a:r>
            <a:r>
              <a:rPr lang="en-US" dirty="0"/>
              <a:t> FSH </a:t>
            </a:r>
            <a:r>
              <a:rPr lang="tr-TR" dirty="0"/>
              <a:t>düzeyleri &gt;</a:t>
            </a:r>
            <a:r>
              <a:rPr lang="en-US" dirty="0"/>
              <a:t>25 IU/l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r>
              <a:rPr lang="tr-TR" dirty="0" err="1"/>
              <a:t>GnRHa</a:t>
            </a:r>
            <a:r>
              <a:rPr lang="tr-TR" dirty="0"/>
              <a:t> ile </a:t>
            </a:r>
            <a:r>
              <a:rPr lang="tr-TR" dirty="0" err="1"/>
              <a:t>supresyon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 over  </a:t>
            </a:r>
            <a:r>
              <a:rPr lang="en-US" dirty="0" err="1"/>
              <a:t>tek</a:t>
            </a:r>
            <a:r>
              <a:rPr lang="en-US" dirty="0"/>
              <a:t> </a:t>
            </a:r>
            <a:r>
              <a:rPr lang="en-US" dirty="0" err="1"/>
              <a:t>çalışmada</a:t>
            </a:r>
            <a:r>
              <a:rPr lang="en-US" dirty="0"/>
              <a:t> da </a:t>
            </a:r>
            <a:r>
              <a:rPr lang="en-US" dirty="0" err="1"/>
              <a:t>GnRHa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%13 </a:t>
            </a:r>
            <a:r>
              <a:rPr lang="en-US" dirty="0" err="1"/>
              <a:t>ovulasyon</a:t>
            </a:r>
            <a:r>
              <a:rPr lang="en-US" dirty="0"/>
              <a:t> </a:t>
            </a:r>
            <a:r>
              <a:rPr lang="en-US" dirty="0" err="1"/>
              <a:t>bildirilen</a:t>
            </a:r>
            <a:r>
              <a:rPr lang="en-US" dirty="0"/>
              <a:t> </a:t>
            </a:r>
            <a:r>
              <a:rPr lang="en-US" dirty="0" err="1"/>
              <a:t>çalışmada</a:t>
            </a:r>
            <a:r>
              <a:rPr lang="en-US" dirty="0"/>
              <a:t> </a:t>
            </a:r>
            <a:r>
              <a:rPr lang="en-US" dirty="0" err="1"/>
              <a:t>GnRHa</a:t>
            </a:r>
            <a:r>
              <a:rPr lang="en-US" dirty="0"/>
              <a:t> </a:t>
            </a:r>
            <a:r>
              <a:rPr lang="en-US" dirty="0" err="1"/>
              <a:t>lehine</a:t>
            </a:r>
            <a:r>
              <a:rPr lang="en-US" dirty="0"/>
              <a:t> </a:t>
            </a:r>
            <a:r>
              <a:rPr lang="en-US" dirty="0" err="1"/>
              <a:t>anlamlı</a:t>
            </a:r>
            <a:r>
              <a:rPr lang="en-US" dirty="0"/>
              <a:t> </a:t>
            </a:r>
            <a:r>
              <a:rPr lang="en-US" dirty="0" err="1"/>
              <a:t>fark</a:t>
            </a:r>
            <a:r>
              <a:rPr lang="en-US" dirty="0"/>
              <a:t> </a:t>
            </a:r>
            <a:r>
              <a:rPr lang="en-US" dirty="0" err="1"/>
              <a:t>bildirilmiş</a:t>
            </a:r>
            <a:r>
              <a:rPr lang="en-US" dirty="0"/>
              <a:t> (p&lt;.05).</a:t>
            </a:r>
          </a:p>
          <a:p>
            <a:r>
              <a:rPr lang="en-US" dirty="0" err="1"/>
              <a:t>Literatürde</a:t>
            </a:r>
            <a:r>
              <a:rPr lang="en-US" dirty="0"/>
              <a:t> </a:t>
            </a:r>
            <a:r>
              <a:rPr lang="en-US" dirty="0" err="1"/>
              <a:t>GnRHa</a:t>
            </a:r>
            <a:r>
              <a:rPr lang="en-US" dirty="0"/>
              <a:t> </a:t>
            </a:r>
            <a:r>
              <a:rPr lang="en-US" dirty="0" err="1"/>
              <a:t>tedavisi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tr-TR" dirty="0"/>
              <a:t> </a:t>
            </a:r>
            <a:r>
              <a:rPr lang="tr-TR" dirty="0" err="1"/>
              <a:t>randomize</a:t>
            </a:r>
            <a:r>
              <a:rPr lang="tr-TR" dirty="0"/>
              <a:t> kontrollü tek </a:t>
            </a:r>
            <a:r>
              <a:rPr lang="en-US" dirty="0" err="1"/>
              <a:t>çalışma</a:t>
            </a:r>
            <a:r>
              <a:rPr lang="en-US" dirty="0"/>
              <a:t> </a:t>
            </a:r>
            <a:r>
              <a:rPr lang="en-US" dirty="0" err="1"/>
              <a:t>bulunmakta</a:t>
            </a:r>
            <a:r>
              <a:rPr lang="en-US" dirty="0"/>
              <a:t>. </a:t>
            </a:r>
            <a:r>
              <a:rPr lang="en-US" dirty="0" err="1"/>
              <a:t>plasebo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fark</a:t>
            </a:r>
            <a:r>
              <a:rPr lang="en-US" dirty="0"/>
              <a:t> yok </a:t>
            </a:r>
          </a:p>
          <a:p>
            <a:r>
              <a:rPr lang="en-US" dirty="0"/>
              <a:t>Bu </a:t>
            </a:r>
            <a:r>
              <a:rPr lang="en-US" dirty="0" err="1"/>
              <a:t>çalışmalarda</a:t>
            </a:r>
            <a:r>
              <a:rPr lang="en-US" dirty="0"/>
              <a:t> </a:t>
            </a:r>
            <a:r>
              <a:rPr lang="en-US" dirty="0" err="1"/>
              <a:t>olgu</a:t>
            </a:r>
            <a:r>
              <a:rPr lang="en-US" dirty="0"/>
              <a:t> </a:t>
            </a:r>
            <a:r>
              <a:rPr lang="en-US" dirty="0" err="1"/>
              <a:t>sayısı</a:t>
            </a:r>
            <a:r>
              <a:rPr lang="en-US" dirty="0"/>
              <a:t> az.</a:t>
            </a:r>
            <a:endParaRPr lang="tr-TR" dirty="0"/>
          </a:p>
          <a:p>
            <a:endParaRPr lang="tr-TR" dirty="0"/>
          </a:p>
        </p:txBody>
      </p:sp>
      <p:sp>
        <p:nvSpPr>
          <p:cNvPr id="4" name="2 Dikdörtgen"/>
          <p:cNvSpPr/>
          <p:nvPr/>
        </p:nvSpPr>
        <p:spPr>
          <a:xfrm>
            <a:off x="755576" y="6165304"/>
            <a:ext cx="8316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100" b="1" dirty="0"/>
              <a:t>Ovulation Induction: Evidence Based Guidelines for Daily Practice</a:t>
            </a:r>
            <a:r>
              <a:rPr lang="tr-TR" sz="1100" b="1" dirty="0"/>
              <a:t> </a:t>
            </a:r>
            <a:r>
              <a:rPr lang="en-US" sz="1100" dirty="0"/>
              <a:t>Ben J. </a:t>
            </a:r>
            <a:r>
              <a:rPr lang="en-US" sz="1100" dirty="0" err="1"/>
              <a:t>Cohlen</a:t>
            </a:r>
            <a:r>
              <a:rPr lang="en-US" sz="1100" dirty="0"/>
              <a:t>, Evert Van </a:t>
            </a:r>
            <a:r>
              <a:rPr lang="en-US" sz="1100" dirty="0" err="1"/>
              <a:t>Santbrink</a:t>
            </a:r>
            <a:r>
              <a:rPr lang="en-US" sz="1100" dirty="0"/>
              <a:t>, </a:t>
            </a:r>
            <a:r>
              <a:rPr lang="en-US" sz="1100" dirty="0" err="1"/>
              <a:t>Joop</a:t>
            </a:r>
            <a:r>
              <a:rPr lang="en-US" sz="1100" dirty="0"/>
              <a:t> </a:t>
            </a:r>
            <a:r>
              <a:rPr lang="en-US" sz="1100" dirty="0" err="1"/>
              <a:t>Laven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Östrojen</a:t>
            </a:r>
            <a:r>
              <a:rPr lang="tr-TR" dirty="0"/>
              <a:t> ile </a:t>
            </a:r>
            <a:r>
              <a:rPr lang="en-US" dirty="0" err="1"/>
              <a:t>hipofizer</a:t>
            </a:r>
            <a:r>
              <a:rPr lang="en-US" dirty="0"/>
              <a:t> </a:t>
            </a:r>
            <a:r>
              <a:rPr lang="tr-TR" dirty="0"/>
              <a:t>baskılanma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Kanıta dayalı araştırmalar çerçevesinde b</a:t>
            </a:r>
            <a:r>
              <a:rPr lang="en-US" dirty="0" err="1"/>
              <a:t>ir</a:t>
            </a:r>
            <a:r>
              <a:rPr lang="tr-TR" dirty="0"/>
              <a:t> çalışma</a:t>
            </a:r>
            <a:r>
              <a:rPr lang="en-US" dirty="0"/>
              <a:t> </a:t>
            </a:r>
            <a:r>
              <a:rPr lang="en-US" dirty="0" err="1"/>
              <a:t>hariç</a:t>
            </a:r>
            <a:r>
              <a:rPr lang="tr-TR" dirty="0"/>
              <a:t>,</a:t>
            </a:r>
            <a:r>
              <a:rPr lang="en-US" dirty="0"/>
              <a:t> 40 </a:t>
            </a:r>
            <a:r>
              <a:rPr lang="en-US" dirty="0" err="1"/>
              <a:t>yaş</a:t>
            </a:r>
            <a:r>
              <a:rPr lang="en-US" dirty="0"/>
              <a:t> </a:t>
            </a:r>
            <a:r>
              <a:rPr lang="en-US" dirty="0" err="1"/>
              <a:t>altı</a:t>
            </a:r>
            <a:r>
              <a:rPr lang="en-US" dirty="0"/>
              <a:t> </a:t>
            </a:r>
            <a:r>
              <a:rPr lang="en-US" dirty="0" err="1"/>
              <a:t>olgular</a:t>
            </a:r>
            <a:r>
              <a:rPr lang="en-US" dirty="0"/>
              <a:t> </a:t>
            </a:r>
            <a:r>
              <a:rPr lang="en-US" dirty="0" err="1"/>
              <a:t>araştırılmış</a:t>
            </a:r>
            <a:r>
              <a:rPr lang="en-US" dirty="0"/>
              <a:t>,</a:t>
            </a:r>
            <a:endParaRPr lang="tr-TR" dirty="0"/>
          </a:p>
          <a:p>
            <a:r>
              <a:rPr lang="en-US" dirty="0"/>
              <a:t> FSH </a:t>
            </a:r>
            <a:r>
              <a:rPr lang="en-US" dirty="0" err="1"/>
              <a:t>düzeyleri</a:t>
            </a:r>
            <a:r>
              <a:rPr lang="en-US" dirty="0"/>
              <a:t> 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zamanda</a:t>
            </a:r>
            <a:r>
              <a:rPr lang="en-US" dirty="0"/>
              <a:t> post </a:t>
            </a:r>
            <a:r>
              <a:rPr lang="en-US" dirty="0" err="1"/>
              <a:t>menopozal</a:t>
            </a:r>
            <a:r>
              <a:rPr lang="en-US" dirty="0"/>
              <a:t> </a:t>
            </a:r>
            <a:r>
              <a:rPr lang="en-US" dirty="0" err="1"/>
              <a:t>düzeylerde</a:t>
            </a:r>
            <a:r>
              <a:rPr lang="en-US" dirty="0"/>
              <a:t> (35 </a:t>
            </a:r>
            <a:r>
              <a:rPr lang="en-US" dirty="0" err="1"/>
              <a:t>mIU</a:t>
            </a:r>
            <a:r>
              <a:rPr lang="en-US" dirty="0"/>
              <a:t>/ml</a:t>
            </a:r>
            <a:r>
              <a:rPr lang="tr-TR" dirty="0"/>
              <a:t>)</a:t>
            </a:r>
          </a:p>
          <a:p>
            <a:r>
              <a:rPr lang="tr-TR" dirty="0"/>
              <a:t>A</a:t>
            </a:r>
            <a:r>
              <a:rPr lang="en-US" dirty="0" err="1"/>
              <a:t>menore</a:t>
            </a:r>
            <a:r>
              <a:rPr lang="en-US" dirty="0"/>
              <a:t> </a:t>
            </a:r>
            <a:r>
              <a:rPr lang="en-US" dirty="0" err="1"/>
              <a:t>süreleri</a:t>
            </a:r>
            <a:r>
              <a:rPr lang="en-US" dirty="0"/>
              <a:t> 4 ay </a:t>
            </a:r>
            <a:r>
              <a:rPr lang="en-US" dirty="0" err="1"/>
              <a:t>ile</a:t>
            </a:r>
            <a:r>
              <a:rPr lang="en-US" dirty="0"/>
              <a:t> 1 </a:t>
            </a:r>
            <a:r>
              <a:rPr lang="en-US" dirty="0" err="1"/>
              <a:t>yıl</a:t>
            </a:r>
            <a:r>
              <a:rPr lang="en-US" dirty="0"/>
              <a:t> </a:t>
            </a:r>
            <a:r>
              <a:rPr lang="en-US" dirty="0" err="1"/>
              <a:t>arasında</a:t>
            </a:r>
            <a:endParaRPr lang="en-US" dirty="0"/>
          </a:p>
          <a:p>
            <a:r>
              <a:rPr lang="tr-TR" dirty="0"/>
              <a:t>Meta-analizler az sayıda çalışmada, heterojen grup hastaları içermekte, farklı tanı kriterleri, tedavi protokolleri, uygulandığı için uygun sağlıklı bir sonuç vermemekte.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337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354694"/>
              </p:ext>
            </p:extLst>
          </p:nvPr>
        </p:nvGraphicFramePr>
        <p:xfrm>
          <a:off x="0" y="620688"/>
          <a:ext cx="9144001" cy="5839529"/>
        </p:xfrm>
        <a:graphic>
          <a:graphicData uri="http://schemas.openxmlformats.org/drawingml/2006/table">
            <a:tbl>
              <a:tblPr firstRow="1" firstCol="1" bandRow="1"/>
              <a:tblGrid>
                <a:gridCol w="1763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46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86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252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517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9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Yazar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Çalışma </a:t>
                      </a:r>
                      <a:endParaRPr lang="en-US" sz="1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Hasta özelliği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Tedavi şekli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Sonuç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59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Nelson, 1992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CT, 4 ay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hasta, &gt; 40 yaş, FSH &gt; 40,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4 ay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300µgr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Doslorelin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SC/gün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SC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+ 2mg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mikronize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östrojen /gün, tüm fazlarda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Doslorelin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%13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%9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P&lt;0,05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 </a:t>
                      </a: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kasteren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1995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RCT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sekonder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&lt;38 yaş, FSH &gt; 40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hafta 1 mg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buserelin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150-450 IUFSH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Buserelin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%20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0/15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p&gt;0,05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Buckler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1993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sekonder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&lt;36 yaş, FSH &gt; 40, E2&lt;100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µg EE +150 µg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levonorgestrel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/12 hafta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yok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Taylor, 1996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  <a:endParaRPr lang="en-US" sz="14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 &gt; 2 ay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&lt;40 yaş, FSH &gt; 40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2mg oral E2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tedavisiz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%42 E2 tedavi ile,</a:t>
                      </a:r>
                      <a:endParaRPr lang="en-US" sz="14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%39 tedavisiz ovulasyon, p&gt;0,05</a:t>
                      </a:r>
                      <a:endParaRPr lang="en-US" sz="14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1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Tartagni</a:t>
                      </a:r>
                      <a:r>
                        <a:rPr lang="tr-TR" sz="1400" b="1" baseline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RCT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 &gt;6 ay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&lt;40 yaş, FSH &gt; 40, E2&lt;25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 EE 3xdaily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+ 200 IU r FSH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 ile %32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plasebo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ile” 0”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P&lt;0,005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9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Check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1990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PT</a:t>
                      </a:r>
                      <a:endParaRPr lang="en-US" sz="14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 &lt; 12 ay amenore, &lt;47 yaş, FSH  ve &gt; 35, </a:t>
                      </a:r>
                      <a:endParaRPr lang="en-US" sz="1400" b="1" i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50.70 µg EE + HMG 150-375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%19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%2,2 </a:t>
                      </a:r>
                      <a:r>
                        <a:rPr lang="tr-TR" sz="1400" b="1" i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siklus</a:t>
                      </a:r>
                      <a:r>
                        <a:rPr lang="tr-TR" sz="1400" b="1" i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başına gebelik</a:t>
                      </a:r>
                      <a:endParaRPr lang="en-US" sz="1400" b="1" i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59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Surrey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Cedars</a:t>
                      </a: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RCT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14, &gt;12 ay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 FSH &gt; 40,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mg E2,+HMG (A)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mg E2+HMG ve 50 µg EE (B)</a:t>
                      </a:r>
                      <a:r>
                        <a:rPr lang="tr-TR" sz="1400" b="1" i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µg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GnRHa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+HMG (C)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Grup C’ de1/6 (%17) </a:t>
                      </a:r>
                      <a:r>
                        <a:rPr lang="tr-TR" sz="1400" b="1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400" b="1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 ve B de yok</a:t>
                      </a:r>
                      <a:endParaRPr lang="en-US" sz="1400" b="1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924" marR="6192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2 Dikdörtgen"/>
          <p:cNvSpPr/>
          <p:nvPr/>
        </p:nvSpPr>
        <p:spPr>
          <a:xfrm>
            <a:off x="755576" y="6597352"/>
            <a:ext cx="83164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1100" b="1" dirty="0"/>
              <a:t>Ovulation Induction: Evidence Based Guidelines for Daily Practice</a:t>
            </a:r>
            <a:r>
              <a:rPr lang="tr-TR" sz="1100" b="1" dirty="0"/>
              <a:t> </a:t>
            </a:r>
            <a:r>
              <a:rPr lang="en-US" sz="1100" dirty="0"/>
              <a:t>Ben J. </a:t>
            </a:r>
            <a:r>
              <a:rPr lang="en-US" sz="1100" dirty="0" err="1"/>
              <a:t>Cohlen</a:t>
            </a:r>
            <a:r>
              <a:rPr lang="en-US" sz="1100" dirty="0"/>
              <a:t>, Evert Van </a:t>
            </a:r>
            <a:r>
              <a:rPr lang="en-US" sz="1100" dirty="0" err="1"/>
              <a:t>Santbrink</a:t>
            </a:r>
            <a:r>
              <a:rPr lang="en-US" sz="1100" dirty="0"/>
              <a:t>, </a:t>
            </a:r>
            <a:r>
              <a:rPr lang="en-US" sz="1100" dirty="0" err="1"/>
              <a:t>Joop</a:t>
            </a:r>
            <a:r>
              <a:rPr lang="en-US" sz="1100" dirty="0"/>
              <a:t> </a:t>
            </a:r>
            <a:r>
              <a:rPr lang="en-US" sz="1100" dirty="0" err="1"/>
              <a:t>Laven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444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Sonuç olarak </a:t>
            </a:r>
            <a:r>
              <a:rPr lang="tr-TR" dirty="0" err="1"/>
              <a:t>GnRHa</a:t>
            </a:r>
            <a:r>
              <a:rPr lang="tr-TR" dirty="0"/>
              <a:t> ile </a:t>
            </a:r>
            <a:r>
              <a:rPr lang="tr-TR" dirty="0" err="1"/>
              <a:t>hipofizer</a:t>
            </a:r>
            <a:r>
              <a:rPr lang="tr-TR" dirty="0"/>
              <a:t> </a:t>
            </a:r>
            <a:r>
              <a:rPr lang="tr-TR" dirty="0" err="1"/>
              <a:t>supresyon</a:t>
            </a:r>
            <a:r>
              <a:rPr lang="tr-TR" dirty="0"/>
              <a:t> </a:t>
            </a:r>
            <a:r>
              <a:rPr lang="tr-TR" dirty="0" err="1"/>
              <a:t>ovulasyon</a:t>
            </a:r>
            <a:r>
              <a:rPr lang="tr-TR" dirty="0"/>
              <a:t> indüksiyonuna </a:t>
            </a:r>
            <a:r>
              <a:rPr lang="tr-TR" dirty="0" smtClean="0"/>
              <a:t>yanıta fazla </a:t>
            </a:r>
            <a:r>
              <a:rPr lang="tr-TR" dirty="0"/>
              <a:t>etki göstermemekte. </a:t>
            </a:r>
          </a:p>
          <a:p>
            <a:r>
              <a:rPr lang="tr-TR" dirty="0"/>
              <a:t>Östrojen </a:t>
            </a:r>
            <a:r>
              <a:rPr lang="tr-TR" dirty="0" err="1"/>
              <a:t>priming</a:t>
            </a:r>
            <a:r>
              <a:rPr lang="tr-TR" dirty="0"/>
              <a:t> ile ilgili çalışmalar daha az uyumlu ve </a:t>
            </a:r>
            <a:r>
              <a:rPr lang="tr-TR" dirty="0" err="1"/>
              <a:t>ovulasyon</a:t>
            </a:r>
            <a:r>
              <a:rPr lang="tr-TR" dirty="0"/>
              <a:t> indüksiyonuna yanıt  çok değişken  (%</a:t>
            </a:r>
            <a:r>
              <a:rPr lang="tr-TR" dirty="0" smtClean="0"/>
              <a:t>42vs %39?). </a:t>
            </a:r>
            <a:endParaRPr lang="tr-TR" dirty="0"/>
          </a:p>
          <a:p>
            <a:r>
              <a:rPr lang="en-US" dirty="0" err="1"/>
              <a:t>Amenorenin</a:t>
            </a:r>
            <a:r>
              <a:rPr lang="en-US" dirty="0"/>
              <a:t> </a:t>
            </a:r>
            <a:r>
              <a:rPr lang="en-US" dirty="0" err="1"/>
              <a:t>süresi</a:t>
            </a:r>
            <a:r>
              <a:rPr lang="en-US" dirty="0"/>
              <a:t> </a:t>
            </a:r>
            <a:r>
              <a:rPr lang="en-US" dirty="0" err="1"/>
              <a:t>geride</a:t>
            </a:r>
            <a:r>
              <a:rPr lang="en-US" dirty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folikül</a:t>
            </a:r>
            <a:r>
              <a:rPr lang="en-US" dirty="0"/>
              <a:t> </a:t>
            </a:r>
            <a:r>
              <a:rPr lang="en-US" dirty="0" err="1"/>
              <a:t>havuzunun</a:t>
            </a:r>
            <a:r>
              <a:rPr lang="en-US" dirty="0"/>
              <a:t> ne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azaldığının</a:t>
            </a:r>
            <a:r>
              <a:rPr lang="en-US" dirty="0"/>
              <a:t> </a:t>
            </a:r>
            <a:r>
              <a:rPr lang="en-US" dirty="0" err="1"/>
              <a:t>indirekt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göstergesi</a:t>
            </a:r>
            <a:r>
              <a:rPr lang="en-US" dirty="0"/>
              <a:t> </a:t>
            </a:r>
            <a:r>
              <a:rPr lang="en-US" dirty="0" err="1"/>
              <a:t>olabilir</a:t>
            </a:r>
            <a:r>
              <a:rPr lang="en-US" dirty="0"/>
              <a:t>.</a:t>
            </a:r>
            <a:endParaRPr lang="tr-TR" dirty="0"/>
          </a:p>
          <a:p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süreli</a:t>
            </a:r>
            <a:r>
              <a:rPr lang="en-US" dirty="0"/>
              <a:t> </a:t>
            </a:r>
            <a:r>
              <a:rPr lang="en-US" dirty="0" err="1"/>
              <a:t>amenore</a:t>
            </a:r>
            <a:r>
              <a:rPr lang="en-US" dirty="0"/>
              <a:t> </a:t>
            </a:r>
            <a:r>
              <a:rPr lang="en-US" dirty="0" err="1"/>
              <a:t>deplase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folükül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orantılı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ovulasyon</a:t>
            </a:r>
            <a:r>
              <a:rPr lang="en-US" dirty="0"/>
              <a:t> </a:t>
            </a:r>
            <a:r>
              <a:rPr lang="en-US" dirty="0" err="1"/>
              <a:t>indüksiyonuna</a:t>
            </a:r>
            <a:r>
              <a:rPr lang="en-US" dirty="0"/>
              <a:t> </a:t>
            </a:r>
            <a:r>
              <a:rPr lang="en-US" dirty="0" err="1"/>
              <a:t>kötü</a:t>
            </a:r>
            <a:r>
              <a:rPr lang="en-US" dirty="0"/>
              <a:t> </a:t>
            </a:r>
            <a:r>
              <a:rPr lang="en-US" dirty="0" err="1"/>
              <a:t>prognoza</a:t>
            </a:r>
            <a:r>
              <a:rPr lang="en-US" dirty="0"/>
              <a:t> </a:t>
            </a:r>
            <a:r>
              <a:rPr lang="en-US" dirty="0" err="1"/>
              <a:t>işaret</a:t>
            </a:r>
            <a:r>
              <a:rPr lang="en-US" dirty="0"/>
              <a:t> </a:t>
            </a:r>
            <a:r>
              <a:rPr lang="en-US" dirty="0" err="1"/>
              <a:t>etmekte</a:t>
            </a:r>
            <a:r>
              <a:rPr lang="en-US" dirty="0"/>
              <a:t>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476672"/>
            <a:ext cx="8964488" cy="1800200"/>
          </a:xfrm>
        </p:spPr>
        <p:txBody>
          <a:bodyPr>
            <a:normAutofit/>
          </a:bodyPr>
          <a:lstStyle/>
          <a:p>
            <a:r>
              <a:rPr lang="tr-TR" dirty="0" err="1"/>
              <a:t>Donasyon</a:t>
            </a:r>
            <a:r>
              <a:rPr lang="tr-TR" dirty="0"/>
              <a:t> şansı yoksa siklik </a:t>
            </a:r>
            <a:r>
              <a:rPr lang="tr-TR" dirty="0" err="1"/>
              <a:t>estrogen</a:t>
            </a:r>
            <a:r>
              <a:rPr lang="tr-TR" dirty="0"/>
              <a:t>/</a:t>
            </a:r>
            <a:r>
              <a:rPr lang="tr-TR" dirty="0" err="1"/>
              <a:t>progesteron</a:t>
            </a:r>
            <a:r>
              <a:rPr lang="tr-TR" dirty="0"/>
              <a:t> tedavisi ile </a:t>
            </a:r>
            <a:r>
              <a:rPr lang="tr-TR" dirty="0" err="1"/>
              <a:t>spontan</a:t>
            </a:r>
            <a:r>
              <a:rPr lang="tr-TR" dirty="0"/>
              <a:t> </a:t>
            </a:r>
            <a:r>
              <a:rPr lang="tr-TR" dirty="0" err="1"/>
              <a:t>ovulasyonu</a:t>
            </a:r>
            <a:r>
              <a:rPr lang="tr-TR" dirty="0"/>
              <a:t> ne kadar takip edelim?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28650" y="4509120"/>
            <a:ext cx="7886700" cy="1810400"/>
          </a:xfrm>
        </p:spPr>
        <p:txBody>
          <a:bodyPr>
            <a:normAutofit lnSpcReduction="10000"/>
          </a:bodyPr>
          <a:lstStyle/>
          <a:p>
            <a:r>
              <a:rPr lang="tr-TR" dirty="0"/>
              <a:t>POF  yaşı </a:t>
            </a:r>
            <a:r>
              <a:rPr lang="en-US" dirty="0"/>
              <a:t> 27.5</a:t>
            </a:r>
            <a:r>
              <a:rPr lang="tr-TR" dirty="0"/>
              <a:t> </a:t>
            </a:r>
            <a:r>
              <a:rPr lang="en-US" dirty="0"/>
              <a:t>± 8.5 (19-35), </a:t>
            </a:r>
            <a:r>
              <a:rPr lang="tr-TR" dirty="0"/>
              <a:t> </a:t>
            </a:r>
          </a:p>
          <a:p>
            <a:r>
              <a:rPr lang="en-US" dirty="0"/>
              <a:t>29.8 ± 5.7 (23-35)</a:t>
            </a:r>
            <a:r>
              <a:rPr lang="tr-TR" dirty="0"/>
              <a:t> yaş </a:t>
            </a:r>
            <a:r>
              <a:rPr lang="tr-TR" dirty="0" err="1"/>
              <a:t>folikül</a:t>
            </a:r>
            <a:r>
              <a:rPr lang="tr-TR" dirty="0"/>
              <a:t> takibine alınmış</a:t>
            </a:r>
          </a:p>
          <a:p>
            <a:r>
              <a:rPr lang="tr-TR" dirty="0"/>
              <a:t>Haftada 2-3 kez </a:t>
            </a:r>
            <a:r>
              <a:rPr lang="tr-TR" dirty="0" err="1"/>
              <a:t>koit</a:t>
            </a:r>
            <a:r>
              <a:rPr lang="tr-TR" dirty="0"/>
              <a:t> önerisi</a:t>
            </a:r>
          </a:p>
          <a:p>
            <a:r>
              <a:rPr lang="en-US" dirty="0"/>
              <a:t>34.5 ± 3.9 (29-38)</a:t>
            </a:r>
            <a:r>
              <a:rPr lang="tr-TR" dirty="0"/>
              <a:t> yaşta gebelik</a:t>
            </a:r>
          </a:p>
          <a:p>
            <a:r>
              <a:rPr lang="tr-TR" dirty="0"/>
              <a:t>Takip ve gebelik arasında süre </a:t>
            </a:r>
            <a:r>
              <a:rPr lang="en-US" dirty="0"/>
              <a:t>4.8 ± 2.8</a:t>
            </a:r>
            <a:r>
              <a:rPr lang="tr-TR" dirty="0"/>
              <a:t> (2-8) yıl.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6912"/>
            <a:ext cx="4634346" cy="171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31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Danazol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600201"/>
            <a:ext cx="8640960" cy="2044823"/>
          </a:xfrm>
        </p:spPr>
        <p:txBody>
          <a:bodyPr>
            <a:normAutofit/>
          </a:bodyPr>
          <a:lstStyle/>
          <a:p>
            <a:r>
              <a:rPr lang="tr-TR" dirty="0"/>
              <a:t>Endokrin ve </a:t>
            </a:r>
            <a:r>
              <a:rPr lang="tr-TR" dirty="0" err="1"/>
              <a:t>immun</a:t>
            </a:r>
            <a:r>
              <a:rPr lang="tr-TR" dirty="0"/>
              <a:t> </a:t>
            </a:r>
            <a:r>
              <a:rPr lang="tr-TR" dirty="0" err="1"/>
              <a:t>supresyon</a:t>
            </a:r>
            <a:r>
              <a:rPr lang="tr-TR" dirty="0"/>
              <a:t> yapıcı etkisinden faydalanmak için </a:t>
            </a:r>
          </a:p>
          <a:p>
            <a:r>
              <a:rPr lang="tr-TR" dirty="0"/>
              <a:t>Bu konuda </a:t>
            </a:r>
            <a:r>
              <a:rPr lang="tr-TR" dirty="0" err="1"/>
              <a:t>prospektif</a:t>
            </a:r>
            <a:r>
              <a:rPr lang="tr-TR" dirty="0"/>
              <a:t> çift kör </a:t>
            </a:r>
            <a:r>
              <a:rPr lang="tr-TR" dirty="0" err="1"/>
              <a:t>cross-over</a:t>
            </a:r>
            <a:r>
              <a:rPr lang="tr-TR" dirty="0"/>
              <a:t> tek çalışma var </a:t>
            </a:r>
          </a:p>
          <a:p>
            <a:r>
              <a:rPr lang="tr-TR" dirty="0" err="1"/>
              <a:t>Ovulasyon</a:t>
            </a:r>
            <a:r>
              <a:rPr lang="tr-TR" dirty="0"/>
              <a:t> oranları istatistiksel anlamlı değil (P&gt;.05)</a:t>
            </a:r>
          </a:p>
          <a:p>
            <a:endParaRPr lang="tr-TR" dirty="0"/>
          </a:p>
        </p:txBody>
      </p:sp>
      <p:graphicFrame>
        <p:nvGraphicFramePr>
          <p:cNvPr id="5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156133"/>
              </p:ext>
            </p:extLst>
          </p:nvPr>
        </p:nvGraphicFramePr>
        <p:xfrm>
          <a:off x="1" y="4653136"/>
          <a:ext cx="9144001" cy="1080120"/>
        </p:xfrm>
        <a:graphic>
          <a:graphicData uri="http://schemas.openxmlformats.org/drawingml/2006/table">
            <a:tbl>
              <a:tblPr firstRow="1" firstCol="1" bandRow="1"/>
              <a:tblGrid>
                <a:gridCol w="17395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87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86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562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2075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Anasti</a:t>
                      </a:r>
                      <a:r>
                        <a:rPr lang="tr-TR" sz="1800" b="1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1994</a:t>
                      </a:r>
                      <a:endParaRPr lang="en-US" sz="18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sekonder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amenore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&lt;38 yaş, FSH &gt; 40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mg E2/gün +5 mg MPA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Vs 400 mg/gün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danazol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HRT ile %9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ovulasyon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%17 </a:t>
                      </a:r>
                      <a:r>
                        <a:rPr lang="tr-TR" sz="18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danazol</a:t>
                      </a:r>
                      <a:r>
                        <a:rPr lang="tr-T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ile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32" marR="5573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İmmünosupresyon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Otoimmun</a:t>
            </a:r>
            <a:r>
              <a:rPr lang="tr-TR" dirty="0"/>
              <a:t> etiyolojide</a:t>
            </a:r>
          </a:p>
          <a:p>
            <a:r>
              <a:rPr lang="tr-TR" dirty="0"/>
              <a:t>300 IU </a:t>
            </a:r>
            <a:r>
              <a:rPr lang="tr-TR" dirty="0" err="1"/>
              <a:t>hMG</a:t>
            </a:r>
            <a:r>
              <a:rPr lang="tr-TR" dirty="0"/>
              <a:t> öncesi </a:t>
            </a:r>
            <a:r>
              <a:rPr lang="tr-TR" dirty="0" err="1"/>
              <a:t>deksametazon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 </a:t>
            </a:r>
            <a:r>
              <a:rPr lang="tr-TR" dirty="0" err="1"/>
              <a:t>plasebo</a:t>
            </a:r>
            <a:r>
              <a:rPr lang="tr-TR" dirty="0"/>
              <a:t>; </a:t>
            </a:r>
            <a:r>
              <a:rPr lang="tr-TR" dirty="0" err="1"/>
              <a:t>ovulasyon</a:t>
            </a:r>
            <a:r>
              <a:rPr lang="tr-TR" dirty="0"/>
              <a:t> yok </a:t>
            </a:r>
          </a:p>
          <a:p>
            <a:pPr lvl="2"/>
            <a:r>
              <a:rPr lang="tr-TR" dirty="0"/>
              <a:t> </a:t>
            </a:r>
            <a:r>
              <a:rPr lang="tr-TR" b="1" dirty="0">
                <a:ea typeface="Calibri"/>
                <a:cs typeface="Times New Roman"/>
              </a:rPr>
              <a:t>Van </a:t>
            </a:r>
            <a:r>
              <a:rPr lang="tr-TR" b="1" dirty="0" err="1">
                <a:ea typeface="Calibri"/>
                <a:cs typeface="Times New Roman"/>
              </a:rPr>
              <a:t>Kasteren</a:t>
            </a:r>
            <a:r>
              <a:rPr lang="tr-TR" b="1" dirty="0">
                <a:ea typeface="Calibri"/>
                <a:cs typeface="Times New Roman"/>
              </a:rPr>
              <a:t>, 1999</a:t>
            </a:r>
            <a:endParaRPr lang="tr-TR" dirty="0">
              <a:ea typeface="Calibri"/>
              <a:cs typeface="Times New Roman"/>
            </a:endParaRPr>
          </a:p>
          <a:p>
            <a:r>
              <a:rPr lang="tr-TR" dirty="0" err="1"/>
              <a:t>GnRHa</a:t>
            </a:r>
            <a:r>
              <a:rPr lang="tr-TR" dirty="0"/>
              <a:t> </a:t>
            </a:r>
            <a:r>
              <a:rPr lang="tr-TR" dirty="0" err="1"/>
              <a:t>supresyon</a:t>
            </a:r>
            <a:r>
              <a:rPr lang="tr-TR" dirty="0"/>
              <a:t> sonrası, </a:t>
            </a:r>
            <a:r>
              <a:rPr lang="tr-TR" dirty="0" err="1"/>
              <a:t>gn</a:t>
            </a:r>
            <a:r>
              <a:rPr lang="tr-TR" dirty="0"/>
              <a:t>+ </a:t>
            </a:r>
            <a:r>
              <a:rPr lang="tr-TR" dirty="0" err="1"/>
              <a:t>deksametazon</a:t>
            </a:r>
            <a:r>
              <a:rPr lang="tr-TR" dirty="0"/>
              <a:t> ile </a:t>
            </a:r>
            <a:r>
              <a:rPr lang="tr-TR" dirty="0" err="1"/>
              <a:t>gn</a:t>
            </a:r>
            <a:r>
              <a:rPr lang="tr-TR" dirty="0"/>
              <a:t>+ </a:t>
            </a:r>
            <a:r>
              <a:rPr lang="tr-TR" dirty="0" err="1"/>
              <a:t>plasebo</a:t>
            </a:r>
            <a:r>
              <a:rPr lang="tr-TR" dirty="0"/>
              <a:t>; </a:t>
            </a:r>
            <a:r>
              <a:rPr lang="tr-TR" dirty="0" err="1"/>
              <a:t>deksametazon</a:t>
            </a:r>
            <a:r>
              <a:rPr lang="tr-TR" dirty="0"/>
              <a:t> grubunda anlamlı olarak </a:t>
            </a:r>
            <a:r>
              <a:rPr lang="tr-TR" dirty="0" err="1"/>
              <a:t>ovulasyon</a:t>
            </a:r>
            <a:r>
              <a:rPr lang="tr-TR" dirty="0"/>
              <a:t> yüksek (%20,7 vs %10,7, P&lt;.05). </a:t>
            </a:r>
          </a:p>
          <a:p>
            <a:pPr lvl="2"/>
            <a:r>
              <a:rPr lang="tr-TR" b="1" dirty="0" err="1">
                <a:ea typeface="Calibri"/>
                <a:cs typeface="Times New Roman"/>
              </a:rPr>
              <a:t>Badawy</a:t>
            </a:r>
            <a:r>
              <a:rPr lang="tr-TR" b="1" dirty="0">
                <a:ea typeface="Calibri"/>
                <a:cs typeface="Times New Roman"/>
              </a:rPr>
              <a:t> , 2007</a:t>
            </a:r>
            <a:endParaRPr lang="tr-TR" dirty="0"/>
          </a:p>
          <a:p>
            <a:r>
              <a:rPr lang="tr-TR" dirty="0"/>
              <a:t>Kontrol grubu olmayan çalışmada </a:t>
            </a:r>
            <a:r>
              <a:rPr lang="tr-TR" dirty="0" err="1"/>
              <a:t>ovulasyon</a:t>
            </a:r>
            <a:r>
              <a:rPr lang="tr-TR" dirty="0"/>
              <a:t> oranı %18 olarak bildirilmiş.</a:t>
            </a:r>
            <a:r>
              <a:rPr lang="tr-TR" b="1" dirty="0">
                <a:ea typeface="Calibri"/>
                <a:cs typeface="Times New Roman"/>
              </a:rPr>
              <a:t> </a:t>
            </a:r>
          </a:p>
          <a:p>
            <a:pPr lvl="2"/>
            <a:r>
              <a:rPr lang="tr-TR" b="1" dirty="0" err="1">
                <a:ea typeface="Calibri"/>
                <a:cs typeface="Times New Roman"/>
              </a:rPr>
              <a:t>Corenblum</a:t>
            </a:r>
            <a:r>
              <a:rPr lang="tr-TR" b="1" dirty="0">
                <a:ea typeface="Calibri"/>
                <a:cs typeface="Times New Roman"/>
              </a:rPr>
              <a:t>, 1993</a:t>
            </a:r>
            <a:endParaRPr lang="tr-TR" dirty="0">
              <a:ea typeface="Calibri"/>
              <a:cs typeface="Times New Roman"/>
            </a:endParaRPr>
          </a:p>
          <a:p>
            <a:endParaRPr lang="tr-TR" dirty="0"/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Kortikosteroid</a:t>
            </a:r>
            <a:r>
              <a:rPr lang="tr-TR" dirty="0"/>
              <a:t> tedavisi</a:t>
            </a:r>
          </a:p>
        </p:txBody>
      </p:sp>
      <p:graphicFrame>
        <p:nvGraphicFramePr>
          <p:cNvPr id="5" name="4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198011"/>
              </p:ext>
            </p:extLst>
          </p:nvPr>
        </p:nvGraphicFramePr>
        <p:xfrm>
          <a:off x="72008" y="1772815"/>
          <a:ext cx="8964488" cy="5031061"/>
        </p:xfrm>
        <a:graphic>
          <a:graphicData uri="http://schemas.openxmlformats.org/drawingml/2006/table">
            <a:tbl>
              <a:tblPr/>
              <a:tblGrid>
                <a:gridCol w="22373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98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80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358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34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2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Yazar</a:t>
                      </a:r>
                      <a:endParaRPr lang="tr-TR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Çalışma</a:t>
                      </a:r>
                      <a:endParaRPr lang="tr-TR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Hasta özelliği</a:t>
                      </a:r>
                      <a:endParaRPr lang="tr-TR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Tedavi şekli</a:t>
                      </a:r>
                      <a:endParaRPr lang="tr-TR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Sonuç</a:t>
                      </a:r>
                      <a:endParaRPr lang="tr-TR" sz="2000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7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Van </a:t>
                      </a:r>
                      <a:r>
                        <a:rPr lang="tr-TR" sz="20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Kasteren</a:t>
                      </a: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1999</a:t>
                      </a:r>
                      <a:endParaRPr lang="tr-TR" sz="2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RCT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36, &gt;4 </a:t>
                      </a:r>
                      <a:r>
                        <a:rPr lang="tr-TR" sz="2000" dirty="0" err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amenore</a:t>
                      </a: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FSH&gt;40 IU/L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9mg/gün </a:t>
                      </a:r>
                      <a:r>
                        <a:rPr lang="tr-TR" sz="2000" dirty="0" err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deksametazon</a:t>
                      </a: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vs </a:t>
                      </a:r>
                      <a:r>
                        <a:rPr lang="tr-TR" sz="2000" dirty="0" err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plasebo</a:t>
                      </a: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+ 300IU </a:t>
                      </a:r>
                      <a:r>
                        <a:rPr lang="tr-TR" sz="2000" dirty="0" err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hMG</a:t>
                      </a: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/gün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Ovulasyon</a:t>
                      </a:r>
                      <a:r>
                        <a:rPr lang="tr-TR" sz="2000" dirty="0">
                          <a:solidFill>
                            <a:srgbClr val="FFFF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yok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2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Badawy</a:t>
                      </a: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, 2007 </a:t>
                      </a:r>
                      <a:endParaRPr lang="tr-TR" sz="2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RCT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6mg/gün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deksametazon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 vs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plasebo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+3,75 mg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GnRHa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triptorelin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+300 IU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hMG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/gün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Deksametazon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 grubunda %20,7  (p&lt;0.05)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4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Corenblum</a:t>
                      </a:r>
                      <a:r>
                        <a:rPr lang="tr-TR" sz="2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 1993</a:t>
                      </a:r>
                      <a:endParaRPr lang="tr-TR" sz="2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PT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25mgx4/gün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prednizon</a:t>
                      </a:r>
                      <a:endParaRPr lang="tr-TR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%18 </a:t>
                      </a:r>
                      <a:r>
                        <a:rPr lang="tr-TR" sz="2000" dirty="0" err="1">
                          <a:latin typeface="Calibri"/>
                          <a:ea typeface="Calibri"/>
                          <a:cs typeface="Times New Roman"/>
                        </a:rPr>
                        <a:t>ovulasyon</a:t>
                      </a:r>
                      <a:r>
                        <a:rPr lang="tr-TR" sz="2000" dirty="0">
                          <a:latin typeface="Calibri"/>
                          <a:ea typeface="Calibri"/>
                          <a:cs typeface="Times New Roman"/>
                        </a:rPr>
                        <a:t> ve 2 gebelik</a:t>
                      </a:r>
                    </a:p>
                  </a:txBody>
                  <a:tcPr marL="62957" marR="629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Androjenler</a:t>
            </a:r>
            <a:r>
              <a:rPr lang="tr-TR" dirty="0"/>
              <a:t> 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2476871"/>
          </a:xfrm>
        </p:spPr>
        <p:txBody>
          <a:bodyPr>
            <a:normAutofit/>
          </a:bodyPr>
          <a:lstStyle/>
          <a:p>
            <a:r>
              <a:rPr lang="tr-TR" dirty="0"/>
              <a:t>DHEA </a:t>
            </a:r>
            <a:r>
              <a:rPr lang="tr-TR" dirty="0" err="1"/>
              <a:t>gonadal</a:t>
            </a:r>
            <a:r>
              <a:rPr lang="tr-TR" dirty="0"/>
              <a:t> </a:t>
            </a:r>
            <a:r>
              <a:rPr lang="tr-TR" dirty="0" err="1"/>
              <a:t>androjen</a:t>
            </a:r>
            <a:r>
              <a:rPr lang="tr-TR" dirty="0"/>
              <a:t> </a:t>
            </a:r>
            <a:r>
              <a:rPr lang="tr-TR" dirty="0" err="1"/>
              <a:t>prekürsörü</a:t>
            </a:r>
            <a:endParaRPr lang="tr-TR" dirty="0"/>
          </a:p>
          <a:p>
            <a:r>
              <a:rPr lang="tr-TR" dirty="0" err="1"/>
              <a:t>Foliküler</a:t>
            </a:r>
            <a:r>
              <a:rPr lang="tr-TR" dirty="0"/>
              <a:t> </a:t>
            </a:r>
            <a:r>
              <a:rPr lang="tr-TR" dirty="0" err="1"/>
              <a:t>steroidogenezde</a:t>
            </a:r>
            <a:r>
              <a:rPr lang="tr-TR" dirty="0"/>
              <a:t> rol almakta </a:t>
            </a:r>
          </a:p>
          <a:p>
            <a:r>
              <a:rPr lang="tr-TR" dirty="0" err="1"/>
              <a:t>Folikül</a:t>
            </a:r>
            <a:r>
              <a:rPr lang="tr-TR" dirty="0"/>
              <a:t> gelişiminde </a:t>
            </a:r>
            <a:r>
              <a:rPr lang="tr-TR" dirty="0" err="1"/>
              <a:t>gonadotropine</a:t>
            </a:r>
            <a:r>
              <a:rPr lang="tr-TR" dirty="0"/>
              <a:t> cevabı arttırır mı?</a:t>
            </a:r>
          </a:p>
          <a:p>
            <a:r>
              <a:rPr lang="tr-TR" dirty="0" err="1"/>
              <a:t>Prematür</a:t>
            </a:r>
            <a:r>
              <a:rPr lang="tr-TR" dirty="0"/>
              <a:t> </a:t>
            </a:r>
            <a:r>
              <a:rPr lang="tr-TR" dirty="0" err="1"/>
              <a:t>over</a:t>
            </a:r>
            <a:r>
              <a:rPr lang="tr-TR" dirty="0"/>
              <a:t> yetmezliğinde  geride kalan az </a:t>
            </a:r>
            <a:r>
              <a:rPr lang="tr-TR" dirty="0" err="1"/>
              <a:t>folikülü</a:t>
            </a:r>
            <a:r>
              <a:rPr lang="tr-TR" dirty="0"/>
              <a:t> uyarabileceği düşünülmüş.  </a:t>
            </a:r>
          </a:p>
          <a:p>
            <a:r>
              <a:rPr lang="tr-TR" dirty="0"/>
              <a:t>3-6 ay (</a:t>
            </a:r>
            <a:r>
              <a:rPr lang="tr-TR" dirty="0" err="1"/>
              <a:t>Max</a:t>
            </a:r>
            <a:r>
              <a:rPr lang="tr-TR" dirty="0"/>
              <a:t> 24) kullanım </a:t>
            </a:r>
            <a:r>
              <a:rPr lang="tr-TR" sz="2300" i="1" dirty="0"/>
              <a:t>(ESHRE GDG 2016, öneri düzeyi GPP)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971564"/>
            <a:ext cx="9144000" cy="388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75533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309439"/>
            <a:ext cx="5561642" cy="254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27689" y="2913811"/>
            <a:ext cx="6808607" cy="1286912"/>
          </a:xfrm>
        </p:spPr>
        <p:txBody>
          <a:bodyPr>
            <a:normAutofit/>
          </a:bodyPr>
          <a:lstStyle/>
          <a:p>
            <a:r>
              <a:rPr lang="tr-TR" dirty="0"/>
              <a:t>ESHRE tanımlama ?</a:t>
            </a:r>
            <a:endParaRPr lang="en-US" dirty="0"/>
          </a:p>
        </p:txBody>
      </p:sp>
      <p:sp>
        <p:nvSpPr>
          <p:cNvPr id="4" name="İçerik Yer Tutucusu 3"/>
          <p:cNvSpPr>
            <a:spLocks noGrp="1"/>
          </p:cNvSpPr>
          <p:nvPr>
            <p:ph idx="1"/>
          </p:nvPr>
        </p:nvSpPr>
        <p:spPr>
          <a:xfrm>
            <a:off x="427689" y="4365104"/>
            <a:ext cx="8229600" cy="2188840"/>
          </a:xfrm>
        </p:spPr>
        <p:txBody>
          <a:bodyPr>
            <a:normAutofit/>
          </a:bodyPr>
          <a:lstStyle/>
          <a:p>
            <a:r>
              <a:rPr lang="tr-TR" dirty="0" err="1"/>
              <a:t>Over</a:t>
            </a:r>
            <a:r>
              <a:rPr lang="tr-TR" dirty="0"/>
              <a:t> fonksiyonlarının 40 yaş altında kaybedilmesi</a:t>
            </a:r>
          </a:p>
          <a:p>
            <a:r>
              <a:rPr lang="en-US" dirty="0"/>
              <a:t> </a:t>
            </a:r>
            <a:r>
              <a:rPr lang="tr-TR" dirty="0"/>
              <a:t>M</a:t>
            </a:r>
            <a:r>
              <a:rPr lang="en-US" dirty="0" err="1"/>
              <a:t>enstr</a:t>
            </a:r>
            <a:r>
              <a:rPr lang="tr-TR" dirty="0" err="1"/>
              <a:t>üe</a:t>
            </a:r>
            <a:r>
              <a:rPr lang="en-US" dirty="0"/>
              <a:t>l</a:t>
            </a:r>
            <a:r>
              <a:rPr lang="tr-TR" dirty="0"/>
              <a:t> bozukluğa (</a:t>
            </a:r>
            <a:r>
              <a:rPr lang="en-US" dirty="0" err="1"/>
              <a:t>amenor</a:t>
            </a:r>
            <a:r>
              <a:rPr lang="tr-TR" dirty="0"/>
              <a:t>e veya </a:t>
            </a:r>
            <a:r>
              <a:rPr lang="en-US" dirty="0" err="1"/>
              <a:t>oligomenor</a:t>
            </a:r>
            <a:r>
              <a:rPr lang="tr-TR" dirty="0"/>
              <a:t>e) eşlik eden yüksek </a:t>
            </a:r>
            <a:r>
              <a:rPr lang="en-US" dirty="0"/>
              <a:t>gonadotropin</a:t>
            </a:r>
            <a:r>
              <a:rPr lang="tr-TR" dirty="0"/>
              <a:t> ve düşük </a:t>
            </a:r>
            <a:r>
              <a:rPr lang="tr-TR" dirty="0" err="1"/>
              <a:t>östradiol</a:t>
            </a:r>
            <a:r>
              <a:rPr lang="tr-TR" dirty="0"/>
              <a:t> seviyeleri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365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6379"/>
            <a:ext cx="9144000" cy="294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835292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DHEA etki mekanizması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8964488" cy="164713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4" y="1835774"/>
            <a:ext cx="8540873" cy="4761578"/>
          </a:xfrm>
          <a:prstGeom prst="rect">
            <a:avLst/>
          </a:prstGeom>
        </p:spPr>
      </p:pic>
      <p:cxnSp>
        <p:nvCxnSpPr>
          <p:cNvPr id="9" name="Düz Bağlayıcı 8"/>
          <p:cNvCxnSpPr/>
          <p:nvPr/>
        </p:nvCxnSpPr>
        <p:spPr>
          <a:xfrm>
            <a:off x="6516216" y="4581128"/>
            <a:ext cx="22027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/>
        </p:nvCxnSpPr>
        <p:spPr>
          <a:xfrm>
            <a:off x="2339752" y="4797152"/>
            <a:ext cx="637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/>
        </p:nvCxnSpPr>
        <p:spPr>
          <a:xfrm>
            <a:off x="2339752" y="5013176"/>
            <a:ext cx="6379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6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275" y="2996952"/>
            <a:ext cx="9144000" cy="360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0368"/>
            <a:ext cx="9123725" cy="202252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-1" y="1916832"/>
            <a:ext cx="9123725" cy="2880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-36512" y="3651328"/>
            <a:ext cx="684076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6804248" y="3651328"/>
            <a:ext cx="2232248" cy="14212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1 Başlık"/>
          <p:cNvSpPr txBox="1">
            <a:spLocks/>
          </p:cNvSpPr>
          <p:nvPr/>
        </p:nvSpPr>
        <p:spPr>
          <a:xfrm>
            <a:off x="457200" y="-27384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/>
              <a:t>Prematür over yetmezliğinde non IVF sikluslarda DHEA</a:t>
            </a:r>
            <a:endParaRPr lang="tr-TR" sz="2400" dirty="0"/>
          </a:p>
        </p:txBody>
      </p:sp>
      <p:sp>
        <p:nvSpPr>
          <p:cNvPr id="6" name="Dikdörtgen 5"/>
          <p:cNvSpPr/>
          <p:nvPr/>
        </p:nvSpPr>
        <p:spPr>
          <a:xfrm>
            <a:off x="0" y="5085184"/>
            <a:ext cx="9123724" cy="14401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717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05" y="843416"/>
            <a:ext cx="6331326" cy="602128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781168" y="6546830"/>
            <a:ext cx="44713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dirty="0" err="1">
                <a:latin typeface="Frutiger" charset="0"/>
              </a:rPr>
              <a:t>Yeung</a:t>
            </a:r>
            <a:r>
              <a:rPr lang="tr-TR" sz="1600" dirty="0">
                <a:latin typeface="Frutiger" charset="0"/>
              </a:rPr>
              <a:t> TWY </a:t>
            </a:r>
            <a:r>
              <a:rPr lang="tr-TR" sz="1600" dirty="0" err="1">
                <a:latin typeface="Frutiger" charset="0"/>
              </a:rPr>
              <a:t>Clin</a:t>
            </a:r>
            <a:r>
              <a:rPr lang="tr-TR" sz="1600" dirty="0">
                <a:latin typeface="Frutiger" charset="0"/>
              </a:rPr>
              <a:t> </a:t>
            </a:r>
            <a:r>
              <a:rPr lang="tr-TR" sz="1600" dirty="0" err="1">
                <a:latin typeface="Frutiger" charset="0"/>
              </a:rPr>
              <a:t>Endocrinol</a:t>
            </a:r>
            <a:r>
              <a:rPr lang="tr-TR" sz="1600" dirty="0">
                <a:latin typeface="Frutiger" charset="0"/>
              </a:rPr>
              <a:t> </a:t>
            </a:r>
            <a:r>
              <a:rPr lang="tr-TR" sz="1600" dirty="0" err="1">
                <a:latin typeface="Frutiger" charset="0"/>
              </a:rPr>
              <a:t>Metab</a:t>
            </a:r>
            <a:r>
              <a:rPr lang="tr-TR" sz="1600" dirty="0">
                <a:latin typeface="Frutiger" charset="0"/>
              </a:rPr>
              <a:t>, </a:t>
            </a:r>
            <a:r>
              <a:rPr lang="tr-TR" sz="1600" dirty="0" err="1">
                <a:latin typeface="Frutiger" charset="0"/>
              </a:rPr>
              <a:t>January</a:t>
            </a:r>
            <a:r>
              <a:rPr lang="tr-TR" sz="1600" dirty="0">
                <a:latin typeface="Frutiger" charset="0"/>
              </a:rPr>
              <a:t> 2013, </a:t>
            </a:r>
            <a:endParaRPr lang="tr-TR" sz="1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4624"/>
            <a:ext cx="5040560" cy="864096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2123728" y="4869160"/>
            <a:ext cx="468052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3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err="1"/>
              <a:t>Androjenin</a:t>
            </a:r>
            <a:r>
              <a:rPr lang="tr-TR" dirty="0"/>
              <a:t> </a:t>
            </a:r>
            <a:r>
              <a:rPr lang="tr-TR" dirty="0" err="1"/>
              <a:t>spontan</a:t>
            </a:r>
            <a:r>
              <a:rPr lang="tr-TR" dirty="0"/>
              <a:t> </a:t>
            </a:r>
            <a:r>
              <a:rPr lang="tr-TR" dirty="0" err="1"/>
              <a:t>ovulasyona</a:t>
            </a:r>
            <a:r>
              <a:rPr lang="tr-TR" dirty="0"/>
              <a:t> etkisini gösteren  </a:t>
            </a:r>
            <a:r>
              <a:rPr lang="tr-TR" dirty="0" err="1"/>
              <a:t>plasebo</a:t>
            </a:r>
            <a:r>
              <a:rPr lang="tr-TR" dirty="0"/>
              <a:t> kontrollü kanıta dayalı sonuçlar bulunmamaktadır. </a:t>
            </a:r>
          </a:p>
          <a:p>
            <a:r>
              <a:rPr lang="tr-TR" dirty="0"/>
              <a:t>Her ne kadar </a:t>
            </a:r>
            <a:r>
              <a:rPr lang="tr-TR" dirty="0" err="1"/>
              <a:t>Cochrane</a:t>
            </a:r>
            <a:r>
              <a:rPr lang="tr-TR" dirty="0"/>
              <a:t>  </a:t>
            </a:r>
            <a:r>
              <a:rPr lang="tr-TR" dirty="0" err="1"/>
              <a:t>data“Poor</a:t>
            </a:r>
            <a:r>
              <a:rPr lang="tr-TR" dirty="0"/>
              <a:t> </a:t>
            </a:r>
            <a:r>
              <a:rPr lang="tr-TR" dirty="0" err="1"/>
              <a:t>responder</a:t>
            </a:r>
            <a:r>
              <a:rPr lang="tr-TR" dirty="0"/>
              <a:t>” için DHEA ve </a:t>
            </a:r>
            <a:r>
              <a:rPr lang="tr-TR" dirty="0" err="1"/>
              <a:t>androjen</a:t>
            </a:r>
            <a:r>
              <a:rPr lang="tr-TR" dirty="0"/>
              <a:t> lehine yüksek canlı doğum gösterse de, </a:t>
            </a:r>
            <a:r>
              <a:rPr lang="tr-TR" dirty="0" err="1"/>
              <a:t>bias</a:t>
            </a:r>
            <a:r>
              <a:rPr lang="tr-TR" dirty="0"/>
              <a:t> yüksek çalışmalar çıkarıldığında fark olmadığı bildirilmiş. </a:t>
            </a:r>
          </a:p>
          <a:p>
            <a:r>
              <a:rPr lang="tr-TR" dirty="0"/>
              <a:t>Buna göre de daha kaliteli ve geniş serilerde </a:t>
            </a:r>
            <a:r>
              <a:rPr lang="tr-TR" dirty="0" err="1"/>
              <a:t>randomize</a:t>
            </a:r>
            <a:r>
              <a:rPr lang="tr-TR" dirty="0"/>
              <a:t> çalışmalara  WHO tip 3 hastalarda araştırmalara ihtiyaç bulunmaktadır.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/>
              <a:t>Oosit </a:t>
            </a:r>
            <a:r>
              <a:rPr lang="tr-TR" dirty="0" err="1"/>
              <a:t>donasyonu</a:t>
            </a:r>
            <a:r>
              <a:rPr lang="tr-TR" dirty="0"/>
              <a:t> 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Özellikle yardımlı üreme teknikleri düşünülen olgularda WHO tip III  </a:t>
            </a:r>
            <a:r>
              <a:rPr lang="tr-TR" dirty="0" err="1"/>
              <a:t>anovulatuvar</a:t>
            </a:r>
            <a:r>
              <a:rPr lang="tr-TR" dirty="0"/>
              <a:t> hastalarda ilk seçenek olarak kılavuzlarda oosit </a:t>
            </a:r>
            <a:r>
              <a:rPr lang="tr-TR" dirty="0" err="1"/>
              <a:t>donasyonu</a:t>
            </a:r>
            <a:r>
              <a:rPr lang="tr-TR" dirty="0"/>
              <a:t> bildirilse de ülkemizde ve birçok ülkede yasal ve etik sorunları bulunmaktadır.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Mevcut ve gelecekteki yönelimler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 err="1"/>
              <a:t>Primordial</a:t>
            </a:r>
            <a:r>
              <a:rPr lang="tr-TR" dirty="0"/>
              <a:t> </a:t>
            </a:r>
            <a:r>
              <a:rPr lang="tr-TR" dirty="0" err="1"/>
              <a:t>foliküllerin</a:t>
            </a:r>
            <a:r>
              <a:rPr lang="tr-TR" dirty="0"/>
              <a:t> IVA?</a:t>
            </a:r>
          </a:p>
          <a:p>
            <a:r>
              <a:rPr lang="tr-TR" dirty="0"/>
              <a:t> </a:t>
            </a:r>
            <a:r>
              <a:rPr lang="tr-TR" dirty="0" err="1"/>
              <a:t>Ovarian</a:t>
            </a:r>
            <a:r>
              <a:rPr lang="tr-TR" dirty="0"/>
              <a:t> </a:t>
            </a:r>
            <a:r>
              <a:rPr lang="tr-TR" dirty="0" err="1"/>
              <a:t>stem</a:t>
            </a:r>
            <a:r>
              <a:rPr lang="tr-TR" dirty="0"/>
              <a:t> hücreler (OSC)?</a:t>
            </a:r>
            <a:br>
              <a:rPr lang="tr-TR" dirty="0"/>
            </a:b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8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STEM CELL tedavi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1800" dirty="0" err="1" smtClean="0"/>
              <a:t>mesenchymal</a:t>
            </a:r>
            <a:r>
              <a:rPr lang="tr-TR" sz="1800" dirty="0" smtClean="0"/>
              <a:t> </a:t>
            </a:r>
            <a:r>
              <a:rPr lang="tr-TR" sz="1800" dirty="0" err="1"/>
              <a:t>stem</a:t>
            </a:r>
            <a:r>
              <a:rPr lang="tr-TR" sz="1800" dirty="0"/>
              <a:t> </a:t>
            </a:r>
            <a:r>
              <a:rPr lang="tr-TR" sz="1800" dirty="0" err="1"/>
              <a:t>cells</a:t>
            </a:r>
            <a:r>
              <a:rPr lang="tr-TR" sz="1800" dirty="0"/>
              <a:t>, </a:t>
            </a:r>
            <a:endParaRPr lang="tr-TR" sz="1800" dirty="0" smtClean="0"/>
          </a:p>
          <a:p>
            <a:r>
              <a:rPr lang="tr-TR" sz="1800" dirty="0" err="1" smtClean="0"/>
              <a:t>extra-embryonic</a:t>
            </a:r>
            <a:r>
              <a:rPr lang="tr-TR" sz="1800" dirty="0" smtClean="0"/>
              <a:t> </a:t>
            </a:r>
            <a:r>
              <a:rPr lang="tr-TR" sz="1800" dirty="0" err="1"/>
              <a:t>stem</a:t>
            </a:r>
            <a:r>
              <a:rPr lang="tr-TR" sz="1800" dirty="0"/>
              <a:t> </a:t>
            </a:r>
            <a:r>
              <a:rPr lang="tr-TR" sz="1800" dirty="0" err="1"/>
              <a:t>cells</a:t>
            </a:r>
            <a:r>
              <a:rPr lang="tr-TR" sz="1800" dirty="0"/>
              <a:t>, </a:t>
            </a:r>
            <a:endParaRPr lang="tr-TR" sz="1800" dirty="0" smtClean="0"/>
          </a:p>
          <a:p>
            <a:r>
              <a:rPr lang="tr-TR" sz="1800" dirty="0" err="1" smtClean="0"/>
              <a:t>induced</a:t>
            </a:r>
            <a:r>
              <a:rPr lang="tr-TR" sz="1800" dirty="0" smtClean="0"/>
              <a:t> </a:t>
            </a:r>
            <a:r>
              <a:rPr lang="tr-TR" sz="1800" dirty="0" err="1"/>
              <a:t>pluripotent</a:t>
            </a:r>
            <a:r>
              <a:rPr lang="tr-TR" sz="1800" dirty="0"/>
              <a:t> </a:t>
            </a:r>
            <a:r>
              <a:rPr lang="tr-TR" sz="1800" dirty="0" err="1"/>
              <a:t>stem</a:t>
            </a:r>
            <a:r>
              <a:rPr lang="tr-TR" sz="1800" dirty="0"/>
              <a:t> </a:t>
            </a:r>
            <a:r>
              <a:rPr lang="tr-TR" sz="1800" dirty="0" err="1"/>
              <a:t>cells</a:t>
            </a:r>
            <a:r>
              <a:rPr lang="tr-TR" sz="1800" dirty="0"/>
              <a:t>, </a:t>
            </a:r>
            <a:endParaRPr lang="tr-TR" sz="1800" dirty="0" smtClean="0"/>
          </a:p>
          <a:p>
            <a:r>
              <a:rPr lang="tr-TR" sz="1800" dirty="0" err="1" smtClean="0"/>
              <a:t>ovarian</a:t>
            </a:r>
            <a:r>
              <a:rPr lang="tr-TR" sz="1800" dirty="0" smtClean="0"/>
              <a:t> </a:t>
            </a:r>
            <a:r>
              <a:rPr lang="tr-TR" sz="1800" dirty="0" err="1"/>
              <a:t>stem</a:t>
            </a:r>
            <a:r>
              <a:rPr lang="tr-TR" sz="1800" dirty="0"/>
              <a:t> </a:t>
            </a:r>
            <a:r>
              <a:rPr lang="tr-TR" sz="1800" dirty="0" err="1"/>
              <a:t>cells</a:t>
            </a:r>
            <a:r>
              <a:rPr lang="tr-TR" sz="1800" dirty="0"/>
              <a:t> </a:t>
            </a:r>
            <a:endParaRPr lang="tr-TR" sz="1800" dirty="0" smtClean="0"/>
          </a:p>
        </p:txBody>
      </p:sp>
    </p:spTree>
    <p:extLst>
      <p:ext uri="{BB962C8B-B14F-4D97-AF65-F5344CB8AC3E}">
        <p14:creationId xmlns:p14="http://schemas.microsoft.com/office/powerpoint/2010/main" val="1610645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30" y="1409950"/>
            <a:ext cx="9058326" cy="41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4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 err="1" smtClean="0"/>
              <a:t>The</a:t>
            </a:r>
            <a:r>
              <a:rPr lang="tr-TR" sz="3600" b="1" dirty="0" smtClean="0"/>
              <a:t> British </a:t>
            </a:r>
            <a:r>
              <a:rPr lang="tr-TR" sz="3600" b="1" dirty="0" err="1" smtClean="0"/>
              <a:t>Menopause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Society</a:t>
            </a:r>
            <a:r>
              <a:rPr lang="tr-TR" sz="3600" b="1" dirty="0" smtClean="0"/>
              <a:t> </a:t>
            </a:r>
            <a:br>
              <a:rPr lang="tr-TR" sz="3600" b="1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395463"/>
          </a:xfrm>
        </p:spPr>
        <p:txBody>
          <a:bodyPr>
            <a:noAutofit/>
          </a:bodyPr>
          <a:lstStyle/>
          <a:p>
            <a:r>
              <a:rPr lang="tr-TR" sz="2000" dirty="0" smtClean="0"/>
              <a:t>Tanı  4 aydan uzun süreli </a:t>
            </a:r>
            <a:r>
              <a:rPr lang="tr-TR" sz="2000" dirty="0" err="1" smtClean="0"/>
              <a:t>oligomenorrhoea</a:t>
            </a:r>
            <a:r>
              <a:rPr lang="tr-TR" sz="2000" dirty="0" smtClean="0"/>
              <a:t> / </a:t>
            </a:r>
            <a:r>
              <a:rPr lang="tr-TR" sz="2000" dirty="0" err="1" smtClean="0"/>
              <a:t>amenorrhoea</a:t>
            </a:r>
            <a:r>
              <a:rPr lang="tr-TR" sz="2000" dirty="0" smtClean="0"/>
              <a:t> ve  4-6 hafta ara ile yapılan ölçümlerde artmış </a:t>
            </a:r>
            <a:r>
              <a:rPr lang="tr-TR" sz="2000" dirty="0" err="1" smtClean="0"/>
              <a:t>gonadotropin</a:t>
            </a:r>
            <a:r>
              <a:rPr lang="tr-TR" sz="2000" dirty="0" smtClean="0"/>
              <a:t> seviyelerinin birlikteliği ile  (FSH &gt;40 IU/l) </a:t>
            </a:r>
          </a:p>
        </p:txBody>
      </p:sp>
    </p:spTree>
    <p:extLst>
      <p:ext uri="{BB962C8B-B14F-4D97-AF65-F5344CB8AC3E}">
        <p14:creationId xmlns:p14="http://schemas.microsoft.com/office/powerpoint/2010/main" val="1066115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tr-TR" dirty="0" err="1"/>
              <a:t>Overde</a:t>
            </a:r>
            <a:r>
              <a:rPr lang="tr-TR" dirty="0"/>
              <a:t> çok az da olsa kalan </a:t>
            </a:r>
            <a:r>
              <a:rPr lang="tr-TR" dirty="0" err="1"/>
              <a:t>folikülleri</a:t>
            </a:r>
            <a:r>
              <a:rPr lang="tr-TR" dirty="0"/>
              <a:t> </a:t>
            </a:r>
            <a:r>
              <a:rPr lang="tr-TR" dirty="0" err="1"/>
              <a:t>uyarabilirmiyiz</a:t>
            </a:r>
            <a:r>
              <a:rPr lang="tr-TR" dirty="0"/>
              <a:t>?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2008" y="3573016"/>
            <a:ext cx="8964488" cy="2160240"/>
          </a:xfrm>
        </p:spPr>
        <p:txBody>
          <a:bodyPr>
            <a:normAutofit/>
          </a:bodyPr>
          <a:lstStyle/>
          <a:p>
            <a:r>
              <a:rPr lang="tr-TR" sz="2800" dirty="0" err="1"/>
              <a:t>Prematür</a:t>
            </a:r>
            <a:r>
              <a:rPr lang="tr-TR" sz="2800" dirty="0"/>
              <a:t> </a:t>
            </a:r>
            <a:r>
              <a:rPr lang="tr-TR" sz="2800" dirty="0" err="1"/>
              <a:t>over</a:t>
            </a:r>
            <a:r>
              <a:rPr lang="tr-TR" sz="2800" dirty="0"/>
              <a:t> yetmezlikli kadınlardan </a:t>
            </a:r>
            <a:r>
              <a:rPr lang="tr-TR" sz="2800" dirty="0" err="1"/>
              <a:t>ooforektomi</a:t>
            </a:r>
            <a:r>
              <a:rPr lang="tr-TR" sz="2800" dirty="0"/>
              <a:t> ile </a:t>
            </a:r>
            <a:r>
              <a:rPr lang="tr-TR" sz="2800" dirty="0" err="1"/>
              <a:t>kortikal</a:t>
            </a:r>
            <a:r>
              <a:rPr lang="tr-TR" sz="2800" dirty="0"/>
              <a:t> </a:t>
            </a:r>
            <a:r>
              <a:rPr lang="tr-TR" sz="2800" dirty="0" err="1"/>
              <a:t>striplerin</a:t>
            </a:r>
            <a:r>
              <a:rPr lang="tr-TR" sz="2800" dirty="0"/>
              <a:t> alımı ve aktif olmayan </a:t>
            </a:r>
            <a:r>
              <a:rPr lang="tr-TR" sz="2800" dirty="0" err="1"/>
              <a:t>foliküllerin</a:t>
            </a:r>
            <a:r>
              <a:rPr lang="tr-TR" sz="2800" dirty="0"/>
              <a:t> in </a:t>
            </a:r>
            <a:r>
              <a:rPr lang="tr-TR" sz="2800" dirty="0" err="1"/>
              <a:t>vitro</a:t>
            </a:r>
            <a:r>
              <a:rPr lang="tr-TR" sz="2800" dirty="0"/>
              <a:t> aktivasyonu sonrasında tekrar  transplantasyonu ile oosit gelişimi 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95570"/>
            <a:ext cx="5906457" cy="122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n external file that holds a picture, illustration, etc.&#10;Object name is zef999142878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8203729" cy="5301208"/>
          </a:xfrm>
          <a:prstGeom prst="rect">
            <a:avLst/>
          </a:prstGeom>
          <a:noFill/>
        </p:spPr>
      </p:pic>
      <p:sp>
        <p:nvSpPr>
          <p:cNvPr id="3" name="Dikdörtgen 2"/>
          <p:cNvSpPr/>
          <p:nvPr/>
        </p:nvSpPr>
        <p:spPr>
          <a:xfrm>
            <a:off x="467544" y="5674022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Aaron</a:t>
            </a:r>
            <a:r>
              <a:rPr lang="tr-TR" dirty="0"/>
              <a:t> J. W. </a:t>
            </a:r>
            <a:r>
              <a:rPr lang="tr-TR" dirty="0" err="1"/>
              <a:t>Hsueh</a:t>
            </a:r>
            <a:r>
              <a:rPr lang="tr-TR" dirty="0"/>
              <a:t>, </a:t>
            </a:r>
            <a:r>
              <a:rPr lang="tr-TR" dirty="0" err="1"/>
              <a:t>Kazuhiro</a:t>
            </a:r>
            <a:r>
              <a:rPr lang="tr-TR" dirty="0"/>
              <a:t> </a:t>
            </a:r>
            <a:r>
              <a:rPr lang="tr-TR" dirty="0" err="1"/>
              <a:t>Kawamura</a:t>
            </a:r>
            <a:r>
              <a:rPr lang="tr-TR" dirty="0"/>
              <a:t>, </a:t>
            </a:r>
            <a:r>
              <a:rPr lang="tr-TR" dirty="0" err="1"/>
              <a:t>Yuan</a:t>
            </a:r>
            <a:r>
              <a:rPr lang="tr-TR" dirty="0"/>
              <a:t> </a:t>
            </a:r>
            <a:r>
              <a:rPr lang="tr-TR" dirty="0" err="1"/>
              <a:t>Cheng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Bart</a:t>
            </a:r>
            <a:r>
              <a:rPr lang="tr-TR" dirty="0"/>
              <a:t> C. J. M. </a:t>
            </a:r>
            <a:r>
              <a:rPr lang="tr-TR" dirty="0" err="1"/>
              <a:t>Fauser</a:t>
            </a:r>
            <a:r>
              <a:rPr lang="tr-TR" dirty="0"/>
              <a:t>. </a:t>
            </a:r>
            <a:r>
              <a:rPr lang="tr-TR" dirty="0" err="1"/>
              <a:t>Intraovarian</a:t>
            </a:r>
            <a:r>
              <a:rPr lang="tr-TR" dirty="0"/>
              <a:t> Control of </a:t>
            </a:r>
            <a:r>
              <a:rPr lang="tr-TR" dirty="0" err="1"/>
              <a:t>Early</a:t>
            </a:r>
            <a:r>
              <a:rPr lang="tr-TR" dirty="0"/>
              <a:t> </a:t>
            </a:r>
            <a:r>
              <a:rPr lang="tr-TR" dirty="0" err="1"/>
              <a:t>Folliculogenesis</a:t>
            </a:r>
            <a:r>
              <a:rPr lang="tr-TR" dirty="0"/>
              <a:t>. </a:t>
            </a:r>
            <a:r>
              <a:rPr lang="tr-TR" dirty="0" err="1"/>
              <a:t>Endocr</a:t>
            </a:r>
            <a:r>
              <a:rPr lang="tr-TR" dirty="0"/>
              <a:t> </a:t>
            </a:r>
            <a:r>
              <a:rPr lang="tr-TR" dirty="0" err="1"/>
              <a:t>Rev</a:t>
            </a:r>
            <a:r>
              <a:rPr lang="tr-TR" dirty="0"/>
              <a:t>. 2015 </a:t>
            </a:r>
            <a:r>
              <a:rPr lang="tr-TR" dirty="0" err="1"/>
              <a:t>Feb</a:t>
            </a:r>
            <a:r>
              <a:rPr lang="tr-TR" dirty="0"/>
              <a:t>; 36(1): 1–24. 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 external file that holds a picture, illustration, etc.&#10;Object name is zef999142878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7143750" cy="41624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213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170" y="1"/>
            <a:ext cx="776983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78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496" y="980728"/>
            <a:ext cx="3106688" cy="4525963"/>
          </a:xfrm>
        </p:spPr>
        <p:txBody>
          <a:bodyPr>
            <a:normAutofit/>
          </a:bodyPr>
          <a:lstStyle/>
          <a:p>
            <a:r>
              <a:rPr lang="tr-TR" sz="2400" dirty="0"/>
              <a:t>14 </a:t>
            </a:r>
            <a:r>
              <a:rPr lang="tr-TR" sz="2400" dirty="0" smtClean="0"/>
              <a:t>hasta, 6 hastada 15 </a:t>
            </a:r>
            <a:r>
              <a:rPr lang="tr-TR" sz="2400" dirty="0" err="1" smtClean="0"/>
              <a:t>folikül</a:t>
            </a:r>
            <a:r>
              <a:rPr lang="tr-TR" sz="2400" dirty="0" smtClean="0"/>
              <a:t> gelişimi</a:t>
            </a:r>
            <a:endParaRPr lang="tr-TR" sz="2400" dirty="0"/>
          </a:p>
          <a:p>
            <a:r>
              <a:rPr lang="tr-TR" sz="2400" dirty="0" smtClean="0"/>
              <a:t>4 OPU, 6 oosit</a:t>
            </a:r>
          </a:p>
          <a:p>
            <a:r>
              <a:rPr lang="tr-TR" sz="2400" dirty="0" smtClean="0"/>
              <a:t>2 hastada </a:t>
            </a:r>
            <a:r>
              <a:rPr lang="tr-TR" sz="2400" dirty="0" err="1" smtClean="0"/>
              <a:t>graft</a:t>
            </a:r>
            <a:r>
              <a:rPr lang="tr-TR" sz="2400" dirty="0" smtClean="0"/>
              <a:t> 6-8 ay sonra HMG ile </a:t>
            </a:r>
            <a:r>
              <a:rPr lang="tr-TR" sz="2400" dirty="0" err="1" smtClean="0"/>
              <a:t>folikül</a:t>
            </a:r>
            <a:r>
              <a:rPr lang="tr-TR" sz="2400" dirty="0" smtClean="0"/>
              <a:t> gelişimi bir hastada 1 transfer </a:t>
            </a:r>
            <a:r>
              <a:rPr lang="tr-TR" sz="2400" dirty="0" smtClean="0"/>
              <a:t>canlı </a:t>
            </a:r>
            <a:r>
              <a:rPr lang="tr-TR" sz="2400" dirty="0" smtClean="0"/>
              <a:t>doğum ve 3 </a:t>
            </a:r>
            <a:r>
              <a:rPr lang="tr-TR" sz="2400" dirty="0" smtClean="0"/>
              <a:t>embriyo </a:t>
            </a:r>
            <a:r>
              <a:rPr lang="tr-TR" sz="2400" dirty="0" err="1"/>
              <a:t>kriyoprezervasyonu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944" y="22264"/>
            <a:ext cx="5653520" cy="67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1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 external file that holds a picture, illustration, etc.&#10;Object name is zef999142878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1" y="1324904"/>
            <a:ext cx="8136904" cy="5533096"/>
          </a:xfrm>
          <a:prstGeom prst="rect">
            <a:avLst/>
          </a:prstGeom>
          <a:noFill/>
        </p:spPr>
      </p:pic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tr-TR" dirty="0"/>
              <a:t>IVA uygulamadaki yeri </a:t>
            </a:r>
          </a:p>
        </p:txBody>
      </p:sp>
      <p:sp>
        <p:nvSpPr>
          <p:cNvPr id="5" name="4 Oval"/>
          <p:cNvSpPr/>
          <p:nvPr/>
        </p:nvSpPr>
        <p:spPr>
          <a:xfrm>
            <a:off x="6588224" y="3140968"/>
            <a:ext cx="1440160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Sonuçlar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Önlenebilir etiyolojiler için koruma</a:t>
            </a:r>
          </a:p>
          <a:p>
            <a:r>
              <a:rPr lang="tr-TR" dirty="0"/>
              <a:t>Erken tanı, 25-35 yaş </a:t>
            </a:r>
            <a:r>
              <a:rPr lang="tr-TR" dirty="0" err="1"/>
              <a:t>menstrüel</a:t>
            </a:r>
            <a:r>
              <a:rPr lang="tr-TR" dirty="0"/>
              <a:t> düzensizliklere dikkat</a:t>
            </a:r>
          </a:p>
          <a:p>
            <a:r>
              <a:rPr lang="tr-TR" dirty="0"/>
              <a:t>Uzun süreli ve düzenli takip gerekli, </a:t>
            </a:r>
          </a:p>
          <a:p>
            <a:r>
              <a:rPr lang="tr-TR" dirty="0"/>
              <a:t>Östrojen +</a:t>
            </a:r>
            <a:r>
              <a:rPr lang="tr-TR" dirty="0" err="1"/>
              <a:t>Progesteron</a:t>
            </a:r>
            <a:r>
              <a:rPr lang="tr-TR" dirty="0"/>
              <a:t> </a:t>
            </a:r>
            <a:r>
              <a:rPr lang="tr-TR" dirty="0" err="1"/>
              <a:t>replasmanı</a:t>
            </a:r>
            <a:r>
              <a:rPr lang="tr-TR" dirty="0"/>
              <a:t> </a:t>
            </a:r>
          </a:p>
          <a:p>
            <a:r>
              <a:rPr lang="tr-TR" dirty="0" err="1"/>
              <a:t>Spontan</a:t>
            </a:r>
            <a:r>
              <a:rPr lang="tr-TR" dirty="0"/>
              <a:t> </a:t>
            </a:r>
            <a:r>
              <a:rPr lang="tr-TR" dirty="0" err="1"/>
              <a:t>ovulasyonu</a:t>
            </a:r>
            <a:r>
              <a:rPr lang="tr-TR" dirty="0"/>
              <a:t> ne kadar artırabildiğimiz şüpheli </a:t>
            </a:r>
          </a:p>
          <a:p>
            <a:r>
              <a:rPr lang="tr-TR" dirty="0" err="1"/>
              <a:t>Poor</a:t>
            </a:r>
            <a:r>
              <a:rPr lang="tr-TR" dirty="0"/>
              <a:t> </a:t>
            </a:r>
            <a:r>
              <a:rPr lang="tr-TR" dirty="0" err="1"/>
              <a:t>responder</a:t>
            </a:r>
            <a:r>
              <a:rPr lang="tr-TR" dirty="0"/>
              <a:t> gibi düşünülmemeli, oosit görülmese ve </a:t>
            </a:r>
            <a:r>
              <a:rPr lang="tr-TR" dirty="0" err="1"/>
              <a:t>amenore</a:t>
            </a:r>
            <a:r>
              <a:rPr lang="tr-TR" dirty="0"/>
              <a:t> de olsa gebelik şansı az da olsa var</a:t>
            </a:r>
          </a:p>
          <a:p>
            <a:r>
              <a:rPr lang="tr-TR" dirty="0"/>
              <a:t>IVF yapılacaksa oosit sayısına göre gebelik bilgisi verilmeli</a:t>
            </a:r>
          </a:p>
          <a:p>
            <a:r>
              <a:rPr lang="tr-TR" dirty="0"/>
              <a:t>Yeni tedavi alternatifleri?  Mevcut data konvansiyonel tedavi sonuçlarından çok farklı değil</a:t>
            </a:r>
          </a:p>
        </p:txBody>
      </p:sp>
    </p:spTree>
    <p:extLst>
      <p:ext uri="{BB962C8B-B14F-4D97-AF65-F5344CB8AC3E}">
        <p14:creationId xmlns:p14="http://schemas.microsoft.com/office/powerpoint/2010/main" val="5834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err="1" smtClean="0"/>
              <a:t>The</a:t>
            </a:r>
            <a:r>
              <a:rPr lang="tr-TR" sz="3600" b="1" dirty="0" smtClean="0"/>
              <a:t> British </a:t>
            </a:r>
            <a:r>
              <a:rPr lang="tr-TR" sz="3600" b="1" dirty="0" err="1" smtClean="0"/>
              <a:t>Menopause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Society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consensus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statement</a:t>
            </a:r>
            <a:r>
              <a:rPr lang="tr-TR" sz="3600" b="1" dirty="0" smtClean="0"/>
              <a:t> on </a:t>
            </a:r>
            <a:r>
              <a:rPr lang="tr-TR" sz="3600" b="1" dirty="0" err="1" smtClean="0"/>
              <a:t>the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management</a:t>
            </a:r>
            <a:r>
              <a:rPr lang="tr-TR" sz="3600" b="1" dirty="0" smtClean="0"/>
              <a:t> of </a:t>
            </a:r>
            <a:r>
              <a:rPr lang="tr-TR" sz="3600" b="1" dirty="0" err="1" smtClean="0"/>
              <a:t>women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with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premature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ovarian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insufficiency</a:t>
            </a:r>
            <a:r>
              <a:rPr lang="tr-TR" sz="3600" b="1" dirty="0" smtClean="0"/>
              <a:t/>
            </a:r>
            <a:br>
              <a:rPr lang="tr-TR" sz="3600" b="1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0" y="2257673"/>
            <a:ext cx="7886700" cy="3691607"/>
          </a:xfrm>
        </p:spPr>
        <p:txBody>
          <a:bodyPr>
            <a:noAutofit/>
          </a:bodyPr>
          <a:lstStyle/>
          <a:p>
            <a:r>
              <a:rPr lang="tr-TR" sz="2000" dirty="0" smtClean="0"/>
              <a:t>Yaşam tarzı değişikliği ve kemiği korumaya yönelik öneriler verilmeli özellikle dengeli </a:t>
            </a:r>
            <a:r>
              <a:rPr lang="tr-TR" sz="2000" dirty="0" err="1" smtClean="0"/>
              <a:t>diet</a:t>
            </a:r>
            <a:r>
              <a:rPr lang="tr-TR" sz="2000" dirty="0" smtClean="0"/>
              <a:t>, yeterli kalsiyum ve D </a:t>
            </a:r>
            <a:r>
              <a:rPr lang="tr-TR" sz="2000" dirty="0" err="1" smtClean="0"/>
              <a:t>vit</a:t>
            </a:r>
            <a:r>
              <a:rPr lang="tr-TR" sz="2000" dirty="0" smtClean="0"/>
              <a:t>  alımı, egzersiz, aşırı alkolden uzak durma ve sigaranın bırakılması</a:t>
            </a:r>
          </a:p>
          <a:p>
            <a:r>
              <a:rPr lang="tr-TR" sz="2000" dirty="0" smtClean="0"/>
              <a:t>Sistemik seks </a:t>
            </a:r>
            <a:r>
              <a:rPr lang="tr-TR" sz="2000" dirty="0" err="1" smtClean="0"/>
              <a:t>steroid</a:t>
            </a:r>
            <a:r>
              <a:rPr lang="tr-TR" sz="2000" dirty="0" smtClean="0"/>
              <a:t> kullanımı ve özellikle </a:t>
            </a:r>
            <a:r>
              <a:rPr lang="tr-TR" sz="2000" dirty="0" err="1" smtClean="0"/>
              <a:t>ürogenital</a:t>
            </a:r>
            <a:r>
              <a:rPr lang="tr-TR" sz="2000" dirty="0" smtClean="0"/>
              <a:t> </a:t>
            </a:r>
            <a:r>
              <a:rPr lang="tr-TR" sz="2000" dirty="0" err="1" smtClean="0"/>
              <a:t>atrofide</a:t>
            </a:r>
            <a:r>
              <a:rPr lang="tr-TR" sz="2000" dirty="0" smtClean="0"/>
              <a:t> </a:t>
            </a:r>
            <a:r>
              <a:rPr lang="tr-TR" sz="2000" dirty="0" err="1" smtClean="0"/>
              <a:t>topikal</a:t>
            </a:r>
            <a:r>
              <a:rPr lang="tr-TR" sz="2000" dirty="0" smtClean="0"/>
              <a:t> östrojen etkili</a:t>
            </a:r>
          </a:p>
          <a:p>
            <a:r>
              <a:rPr lang="tr-TR" sz="2000" dirty="0" err="1" smtClean="0"/>
              <a:t>Kardiyovasküler</a:t>
            </a:r>
            <a:r>
              <a:rPr lang="tr-TR" sz="2000" dirty="0" smtClean="0"/>
              <a:t> hastalık, osteoporoz ve kognitif bozukluklar için artmış risk taşımakta. Seks </a:t>
            </a:r>
            <a:r>
              <a:rPr lang="tr-TR" sz="2000" dirty="0" err="1" smtClean="0"/>
              <a:t>steroid</a:t>
            </a:r>
            <a:r>
              <a:rPr lang="tr-TR" sz="2000" dirty="0" smtClean="0"/>
              <a:t> </a:t>
            </a:r>
            <a:r>
              <a:rPr lang="tr-TR" sz="2000" dirty="0" err="1" smtClean="0"/>
              <a:t>replasmanı</a:t>
            </a:r>
            <a:r>
              <a:rPr lang="tr-TR" sz="2000" dirty="0" smtClean="0"/>
              <a:t> uzun dönem </a:t>
            </a:r>
            <a:r>
              <a:rPr lang="tr-TR" sz="2000" dirty="0" err="1" smtClean="0"/>
              <a:t>kardiyovasküler</a:t>
            </a:r>
            <a:r>
              <a:rPr lang="tr-TR" sz="2000" dirty="0" smtClean="0"/>
              <a:t> riskleri azaltmakta, osteoporozu önlemekte ve kognitif fonksiyonlar üzerine olumlu etkileri olmakta</a:t>
            </a:r>
          </a:p>
        </p:txBody>
      </p:sp>
    </p:spTree>
    <p:extLst>
      <p:ext uri="{BB962C8B-B14F-4D97-AF65-F5344CB8AC3E}">
        <p14:creationId xmlns:p14="http://schemas.microsoft.com/office/powerpoint/2010/main" val="8772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3"/>
            <a:ext cx="91440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etin kutusu"/>
          <p:cNvSpPr txBox="1"/>
          <p:nvPr/>
        </p:nvSpPr>
        <p:spPr>
          <a:xfrm>
            <a:off x="611560" y="260648"/>
            <a:ext cx="1842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/>
              <a:t>Etiyoloji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9512" y="968534"/>
            <a:ext cx="8640960" cy="2345050"/>
          </a:xfrm>
        </p:spPr>
        <p:txBody>
          <a:bodyPr>
            <a:normAutofit/>
          </a:bodyPr>
          <a:lstStyle/>
          <a:p>
            <a:r>
              <a:rPr lang="tr-TR" dirty="0"/>
              <a:t>İ</a:t>
            </a:r>
            <a:r>
              <a:rPr lang="en-US" dirty="0" err="1"/>
              <a:t>diyopatik</a:t>
            </a:r>
            <a:r>
              <a:rPr lang="en-US" dirty="0"/>
              <a:t> </a:t>
            </a:r>
            <a:r>
              <a:rPr lang="tr-TR" dirty="0"/>
              <a:t>(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tr-TR" dirty="0"/>
              <a:t>sık),</a:t>
            </a:r>
            <a:r>
              <a:rPr lang="en-US" dirty="0"/>
              <a:t> (%65)</a:t>
            </a:r>
            <a:endParaRPr lang="tr-TR" dirty="0"/>
          </a:p>
          <a:p>
            <a:r>
              <a:rPr lang="en-US" dirty="0" err="1"/>
              <a:t>Genetik</a:t>
            </a:r>
            <a:r>
              <a:rPr lang="en-US" dirty="0"/>
              <a:t> (%5)</a:t>
            </a:r>
          </a:p>
          <a:p>
            <a:r>
              <a:rPr lang="tr-TR" dirty="0"/>
              <a:t>Ç</a:t>
            </a:r>
            <a:r>
              <a:rPr lang="en-US" dirty="0" err="1"/>
              <a:t>evresel</a:t>
            </a:r>
            <a:r>
              <a:rPr lang="tr-TR" dirty="0"/>
              <a:t> etkenler</a:t>
            </a:r>
            <a:r>
              <a:rPr lang="en-US" dirty="0"/>
              <a:t>, </a:t>
            </a:r>
          </a:p>
          <a:p>
            <a:r>
              <a:rPr lang="tr-TR" dirty="0"/>
              <a:t>O</a:t>
            </a:r>
            <a:r>
              <a:rPr lang="en-US" dirty="0" err="1"/>
              <a:t>toimmun</a:t>
            </a:r>
            <a:r>
              <a:rPr lang="en-US" dirty="0"/>
              <a:t> (%10)</a:t>
            </a:r>
          </a:p>
          <a:p>
            <a:r>
              <a:rPr lang="tr-TR" dirty="0"/>
              <a:t>İ</a:t>
            </a:r>
            <a:r>
              <a:rPr lang="en-US" dirty="0" err="1"/>
              <a:t>atrojenik</a:t>
            </a:r>
            <a:r>
              <a:rPr lang="en-US" dirty="0"/>
              <a:t> </a:t>
            </a:r>
            <a:r>
              <a:rPr lang="en-US" dirty="0" err="1" smtClean="0"/>
              <a:t>nedenler</a:t>
            </a:r>
            <a:endParaRPr lang="en-US" dirty="0"/>
          </a:p>
          <a:p>
            <a:r>
              <a:rPr lang="tr-TR" dirty="0"/>
              <a:t>Ailede tekrarlama öyküsü </a:t>
            </a:r>
            <a:r>
              <a:rPr lang="en-US" dirty="0"/>
              <a:t> (%20)</a:t>
            </a:r>
          </a:p>
          <a:p>
            <a:endParaRPr lang="tr-TR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965" y="0"/>
            <a:ext cx="4761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0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1" y="519651"/>
            <a:ext cx="8446538" cy="6338349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380199"/>
            <a:ext cx="8229600" cy="960569"/>
          </a:xfrm>
        </p:spPr>
        <p:txBody>
          <a:bodyPr/>
          <a:lstStyle/>
          <a:p>
            <a:r>
              <a:rPr lang="tr-TR" dirty="0" err="1"/>
              <a:t>Over</a:t>
            </a:r>
            <a:r>
              <a:rPr lang="tr-TR" dirty="0"/>
              <a:t> rezervi</a:t>
            </a:r>
          </a:p>
        </p:txBody>
      </p:sp>
    </p:spTree>
    <p:extLst>
      <p:ext uri="{BB962C8B-B14F-4D97-AF65-F5344CB8AC3E}">
        <p14:creationId xmlns:p14="http://schemas.microsoft.com/office/powerpoint/2010/main" val="7013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4712</TotalTime>
  <Words>2344</Words>
  <Application>Microsoft Macintosh PowerPoint</Application>
  <PresentationFormat>Ekran Gösterisi (4:3)</PresentationFormat>
  <Paragraphs>320</Paragraphs>
  <Slides>67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67</vt:i4>
      </vt:variant>
    </vt:vector>
  </HeadingPairs>
  <TitlesOfParts>
    <vt:vector size="76" baseType="lpstr">
      <vt:lpstr>Calibri</vt:lpstr>
      <vt:lpstr>Calibri Light</vt:lpstr>
      <vt:lpstr>Frutiger</vt:lpstr>
      <vt:lpstr>Georgia</vt:lpstr>
      <vt:lpstr>Times New Roman</vt:lpstr>
      <vt:lpstr>Arial</vt:lpstr>
      <vt:lpstr>Custom Design</vt:lpstr>
      <vt:lpstr>1_Custom Design</vt:lpstr>
      <vt:lpstr>Office Teması</vt:lpstr>
      <vt:lpstr>Prematür Over yetmezliği olan hastaların yönetimi  </vt:lpstr>
      <vt:lpstr>Terminoloji</vt:lpstr>
      <vt:lpstr>Genel popülasyonda POI prevalansı </vt:lpstr>
      <vt:lpstr>POI tanım </vt:lpstr>
      <vt:lpstr>ESHRE tanımlama ?</vt:lpstr>
      <vt:lpstr>The British Menopause Society  </vt:lpstr>
      <vt:lpstr>PowerPoint Sunusu</vt:lpstr>
      <vt:lpstr>PowerPoint Sunusu</vt:lpstr>
      <vt:lpstr>Over rezervi</vt:lpstr>
      <vt:lpstr>POI nasıl gelişir?</vt:lpstr>
      <vt:lpstr>POI için tarama testi önerileri</vt:lpstr>
      <vt:lpstr>ESHRE Tanı Önerileri</vt:lpstr>
      <vt:lpstr>Tanı testlerinin güvenilirliği</vt:lpstr>
      <vt:lpstr>POI Klinik bulgular</vt:lpstr>
      <vt:lpstr>Korumada erken öngörü var mı? </vt:lpstr>
      <vt:lpstr>PowerPoint Sunusu</vt:lpstr>
      <vt:lpstr>Tanıda gecikme?</vt:lpstr>
      <vt:lpstr>PowerPoint Sunusu</vt:lpstr>
      <vt:lpstr>Gecikmiş tanıda etkenler</vt:lpstr>
      <vt:lpstr>PowerPoint Sunusu</vt:lpstr>
      <vt:lpstr>Over yetmezliğinin uzun dönem sonuçları</vt:lpstr>
      <vt:lpstr>Tedavi</vt:lpstr>
      <vt:lpstr>Prematür over yetmezliği ile doğal menopoz</vt:lpstr>
      <vt:lpstr>PowerPoint Sunusu</vt:lpstr>
      <vt:lpstr>Östrojen + Progesteron klasik tedavisi</vt:lpstr>
      <vt:lpstr>Östrojen+ Progesteron Tedavisi</vt:lpstr>
      <vt:lpstr>Adolesanda Östrojen Replasman Tedavisi</vt:lpstr>
      <vt:lpstr>PowerPoint Sunusu</vt:lpstr>
      <vt:lpstr>Fertilitenin korunması</vt:lpstr>
      <vt:lpstr>İnfertilite tedavisi</vt:lpstr>
      <vt:lpstr>Folikülogenezisin hangi aşamasında indüksiyon?</vt:lpstr>
      <vt:lpstr>Ovulatory Dysfunction (HPO axis) </vt:lpstr>
      <vt:lpstr>WHO 3 ovulasyon indüksiyonu</vt:lpstr>
      <vt:lpstr>PowerPoint Sunusu</vt:lpstr>
      <vt:lpstr>PowerPoint Sunusu</vt:lpstr>
      <vt:lpstr>PowerPoint Sunusu</vt:lpstr>
      <vt:lpstr>PowerPoint Sunusu</vt:lpstr>
      <vt:lpstr>PowerPoint Sunusu</vt:lpstr>
      <vt:lpstr>Hipofizer supresyonda amaç</vt:lpstr>
      <vt:lpstr>GnRHa ile supresyon</vt:lpstr>
      <vt:lpstr>Östrojen ile hipofizer baskılanma</vt:lpstr>
      <vt:lpstr>PowerPoint Sunusu</vt:lpstr>
      <vt:lpstr>PowerPoint Sunusu</vt:lpstr>
      <vt:lpstr>Donasyon şansı yoksa siklik estrogen/progesteron tedavisi ile spontan ovulasyonu ne kadar takip edelim?</vt:lpstr>
      <vt:lpstr>Danazol</vt:lpstr>
      <vt:lpstr>İmmünosupresyon </vt:lpstr>
      <vt:lpstr>Kortikosteroid tedavisi</vt:lpstr>
      <vt:lpstr>Androjenler  </vt:lpstr>
      <vt:lpstr>PowerPoint Sunusu</vt:lpstr>
      <vt:lpstr>PowerPoint Sunusu</vt:lpstr>
      <vt:lpstr>DHEA etki mekanizması</vt:lpstr>
      <vt:lpstr>PowerPoint Sunusu</vt:lpstr>
      <vt:lpstr>PowerPoint Sunusu</vt:lpstr>
      <vt:lpstr>PowerPoint Sunusu</vt:lpstr>
      <vt:lpstr>PowerPoint Sunusu</vt:lpstr>
      <vt:lpstr>Oosit donasyonu  </vt:lpstr>
      <vt:lpstr>Mevcut ve gelecekteki yönelimler</vt:lpstr>
      <vt:lpstr>STEM CELL tedavi</vt:lpstr>
      <vt:lpstr>PowerPoint Sunusu</vt:lpstr>
      <vt:lpstr>Overde çok az da olsa kalan folikülleri uyarabilirmiyiz?</vt:lpstr>
      <vt:lpstr>PowerPoint Sunusu</vt:lpstr>
      <vt:lpstr>PowerPoint Sunusu</vt:lpstr>
      <vt:lpstr>PowerPoint Sunusu</vt:lpstr>
      <vt:lpstr>PowerPoint Sunusu</vt:lpstr>
      <vt:lpstr>IVA uygulamadaki yeri </vt:lpstr>
      <vt:lpstr>Sonuçlar</vt:lpstr>
      <vt:lpstr>The British Menopause Society consensus statement on the management of women with premature ovarian insufficiency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Microsoft Office Kullanıcısı</cp:lastModifiedBy>
  <cp:revision>204</cp:revision>
  <dcterms:created xsi:type="dcterms:W3CDTF">2017-02-27T20:47:33Z</dcterms:created>
  <dcterms:modified xsi:type="dcterms:W3CDTF">2018-05-09T09:26:50Z</dcterms:modified>
</cp:coreProperties>
</file>