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ppt" ContentType="application/vnd.ms-powerpoi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6"/>
  </p:notesMasterIdLst>
  <p:sldIdLst>
    <p:sldId id="257" r:id="rId3"/>
    <p:sldId id="342" r:id="rId4"/>
    <p:sldId id="343" r:id="rId5"/>
    <p:sldId id="344" r:id="rId6"/>
    <p:sldId id="345" r:id="rId7"/>
    <p:sldId id="346" r:id="rId8"/>
    <p:sldId id="325" r:id="rId9"/>
    <p:sldId id="347" r:id="rId10"/>
    <p:sldId id="331" r:id="rId11"/>
    <p:sldId id="301" r:id="rId12"/>
    <p:sldId id="258" r:id="rId13"/>
    <p:sldId id="336" r:id="rId14"/>
    <p:sldId id="405" r:id="rId15"/>
    <p:sldId id="411" r:id="rId16"/>
    <p:sldId id="388" r:id="rId17"/>
    <p:sldId id="348" r:id="rId18"/>
    <p:sldId id="339" r:id="rId19"/>
    <p:sldId id="303" r:id="rId20"/>
    <p:sldId id="308" r:id="rId21"/>
    <p:sldId id="310" r:id="rId22"/>
    <p:sldId id="311" r:id="rId23"/>
    <p:sldId id="390" r:id="rId24"/>
    <p:sldId id="389" r:id="rId25"/>
    <p:sldId id="402" r:id="rId26"/>
    <p:sldId id="398" r:id="rId27"/>
    <p:sldId id="399" r:id="rId28"/>
    <p:sldId id="400" r:id="rId29"/>
    <p:sldId id="401" r:id="rId30"/>
    <p:sldId id="404" r:id="rId31"/>
    <p:sldId id="403" r:id="rId32"/>
    <p:sldId id="326" r:id="rId33"/>
    <p:sldId id="365" r:id="rId34"/>
    <p:sldId id="395" r:id="rId35"/>
    <p:sldId id="394" r:id="rId36"/>
    <p:sldId id="363" r:id="rId37"/>
    <p:sldId id="410" r:id="rId38"/>
    <p:sldId id="407" r:id="rId39"/>
    <p:sldId id="408" r:id="rId40"/>
    <p:sldId id="409" r:id="rId41"/>
    <p:sldId id="366" r:id="rId42"/>
    <p:sldId id="367" r:id="rId43"/>
    <p:sldId id="387" r:id="rId44"/>
    <p:sldId id="386" r:id="rId45"/>
    <p:sldId id="370" r:id="rId46"/>
    <p:sldId id="413" r:id="rId47"/>
    <p:sldId id="372" r:id="rId48"/>
    <p:sldId id="373" r:id="rId49"/>
    <p:sldId id="397" r:id="rId50"/>
    <p:sldId id="382" r:id="rId51"/>
    <p:sldId id="414" r:id="rId52"/>
    <p:sldId id="380" r:id="rId53"/>
    <p:sldId id="381" r:id="rId54"/>
    <p:sldId id="379" r:id="rId55"/>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0550" autoAdjust="0"/>
    <p:restoredTop sz="94660"/>
  </p:normalViewPr>
  <p:slideViewPr>
    <p:cSldViewPr>
      <p:cViewPr varScale="1">
        <p:scale>
          <a:sx n="70" d="100"/>
          <a:sy n="70" d="100"/>
        </p:scale>
        <p:origin x="744"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126" d="100"/>
          <a:sy n="126" d="100"/>
        </p:scale>
        <p:origin x="-490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A1B5A0-EA13-47BA-8E51-98AF2B0E2A96}" type="datetimeFigureOut">
              <a:rPr lang="tr-TR" smtClean="0"/>
              <a:t>12.05.2018</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C7D3E3-78CE-4BE0-9691-3F5C7A3736D4}" type="slidenum">
              <a:rPr lang="tr-TR" smtClean="0"/>
              <a:t>‹#›</a:t>
            </a:fld>
            <a:endParaRPr lang="tr-TR"/>
          </a:p>
        </p:txBody>
      </p:sp>
    </p:spTree>
    <p:extLst>
      <p:ext uri="{BB962C8B-B14F-4D97-AF65-F5344CB8AC3E}">
        <p14:creationId xmlns:p14="http://schemas.microsoft.com/office/powerpoint/2010/main" val="2752435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45C7D3E3-78CE-4BE0-9691-3F5C7A3736D4}" type="slidenum">
              <a:rPr lang="tr-TR" smtClean="0"/>
              <a:t>1</a:t>
            </a:fld>
            <a:endParaRPr lang="tr-TR"/>
          </a:p>
        </p:txBody>
      </p:sp>
    </p:spTree>
    <p:extLst>
      <p:ext uri="{BB962C8B-B14F-4D97-AF65-F5344CB8AC3E}">
        <p14:creationId xmlns:p14="http://schemas.microsoft.com/office/powerpoint/2010/main" val="535465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ln/>
        </p:spPr>
        <p:txBody>
          <a:bodyPr/>
          <a:lstStyle/>
          <a:p>
            <a:r>
              <a:rPr lang="en-US" altLang="tr-TR" b="1" dirty="0">
                <a:latin typeface="Arial" charset="0"/>
                <a:cs typeface="Arial" charset="0"/>
              </a:rPr>
              <a:t>Figure 2. </a:t>
            </a:r>
            <a:r>
              <a:rPr lang="en-US" altLang="tr-TR" dirty="0">
                <a:latin typeface="Arial" charset="0"/>
                <a:cs typeface="Arial" charset="0"/>
              </a:rPr>
              <a:t>Evaluation and treatment of hirsutism in premenopausal women. Figure note: Local sexual hair growth (i.e., in the absence of an abnormal hirsutism score) that is not accompanied by clinical evidence of a </a:t>
            </a:r>
            <a:r>
              <a:rPr lang="en-US" altLang="tr-TR" dirty="0" err="1">
                <a:latin typeface="Arial" charset="0"/>
                <a:cs typeface="Arial" charset="0"/>
              </a:rPr>
              <a:t>hyperandrogenic</a:t>
            </a:r>
            <a:r>
              <a:rPr lang="en-US" altLang="tr-TR" dirty="0">
                <a:latin typeface="Arial" charset="0"/>
                <a:cs typeface="Arial" charset="0"/>
              </a:rPr>
              <a:t> endocrine disorder does not require an endocrine workup before embarking on dermatologic therapy (cosmetic or direct hair removal measures). Elevated androgen levels should be ruled out in women with hirsutism or any degree of sexual hair growth who also have clinical evidence of a </a:t>
            </a:r>
            <a:r>
              <a:rPr lang="en-US" altLang="tr-TR" dirty="0" err="1">
                <a:latin typeface="Arial" charset="0"/>
                <a:cs typeface="Arial" charset="0"/>
              </a:rPr>
              <a:t>hyperandrogenic</a:t>
            </a:r>
            <a:r>
              <a:rPr lang="en-US" altLang="tr-TR" dirty="0">
                <a:latin typeface="Arial" charset="0"/>
                <a:cs typeface="Arial" charset="0"/>
              </a:rPr>
              <a:t> endocrine disorder. Clinical evidence of menstrual irregularity, infertility, galactorrhea, signs or symptoms of hypothyroidism, Cushing syndrome, acromegaly, central obesity, acanthosis </a:t>
            </a:r>
            <a:r>
              <a:rPr lang="en-US" altLang="tr-TR" dirty="0" err="1">
                <a:latin typeface="Arial" charset="0"/>
                <a:cs typeface="Arial" charset="0"/>
              </a:rPr>
              <a:t>nigricans</a:t>
            </a:r>
            <a:r>
              <a:rPr lang="en-US" altLang="tr-TR" dirty="0">
                <a:latin typeface="Arial" charset="0"/>
                <a:cs typeface="Arial" charset="0"/>
              </a:rPr>
              <a:t>, </a:t>
            </a:r>
            <a:r>
              <a:rPr lang="en-US" altLang="tr-TR" dirty="0" err="1">
                <a:latin typeface="Arial" charset="0"/>
                <a:cs typeface="Arial" charset="0"/>
              </a:rPr>
              <a:t>clitoromegaly</a:t>
            </a:r>
            <a:r>
              <a:rPr lang="en-US" altLang="tr-TR" dirty="0">
                <a:latin typeface="Arial" charset="0"/>
                <a:cs typeface="Arial" charset="0"/>
              </a:rPr>
              <a:t>, or sudden-onset or rapid-progression hirsutism suggests the presence of a </a:t>
            </a:r>
            <a:r>
              <a:rPr lang="en-US" altLang="tr-TR" dirty="0" err="1">
                <a:latin typeface="Arial" charset="0"/>
                <a:cs typeface="Arial" charset="0"/>
              </a:rPr>
              <a:t>hyperandrogenic</a:t>
            </a:r>
            <a:r>
              <a:rPr lang="en-US" altLang="tr-TR" dirty="0">
                <a:latin typeface="Arial" charset="0"/>
                <a:cs typeface="Arial" charset="0"/>
              </a:rPr>
              <a:t> endocrine disorder. PCOS is the most common </a:t>
            </a:r>
            <a:r>
              <a:rPr lang="en-US" altLang="tr-TR" dirty="0" err="1">
                <a:latin typeface="Arial" charset="0"/>
                <a:cs typeface="Arial" charset="0"/>
              </a:rPr>
              <a:t>hyperandrogenic</a:t>
            </a:r>
            <a:r>
              <a:rPr lang="en-US" altLang="tr-TR" dirty="0">
                <a:latin typeface="Arial" charset="0"/>
                <a:cs typeface="Arial" charset="0"/>
              </a:rPr>
              <a:t> disorder associated with hirsutism. However, androgen-secreting tumors and </a:t>
            </a:r>
            <a:r>
              <a:rPr lang="en-US" altLang="tr-TR" dirty="0" err="1">
                <a:latin typeface="Arial" charset="0"/>
                <a:cs typeface="Arial" charset="0"/>
              </a:rPr>
              <a:t>nonclassic</a:t>
            </a:r>
            <a:r>
              <a:rPr lang="en-US" altLang="tr-TR" dirty="0">
                <a:latin typeface="Arial" charset="0"/>
                <a:cs typeface="Arial" charset="0"/>
              </a:rPr>
              <a:t> congenital adrenal hyperplasia are other major causes that clinicians should consider. Drugs that cause hirsutism include anabolic or androgenic steroids (a consideration in athletes, users of dietary supplements, patients with sexual dysfunction, or in patients with a partner who uses testosterone gel) and </a:t>
            </a:r>
            <a:r>
              <a:rPr lang="en-US" altLang="tr-TR" dirty="0" err="1">
                <a:latin typeface="Arial" charset="0"/>
                <a:cs typeface="Arial" charset="0"/>
              </a:rPr>
              <a:t>valproic</a:t>
            </a:r>
            <a:r>
              <a:rPr lang="en-US" altLang="tr-TR" dirty="0">
                <a:latin typeface="Arial" charset="0"/>
                <a:cs typeface="Arial" charset="0"/>
              </a:rPr>
              <a:t> acid (a consideration in patient with neurologic disorders). An accurate and specific assay, such as mass spectrometry, is the best choice for assessing serum total testosterone concentrations. Norms are standardized for early morning, when levels are the highest, and for days 4 to 10 of the menstrual cycle (see Section 5, Androgen Testing Remarks) when ovarian follicle development is the most comparable to that of women with </a:t>
            </a:r>
            <a:r>
              <a:rPr lang="en-US" altLang="tr-TR" dirty="0" err="1">
                <a:latin typeface="Arial" charset="0"/>
                <a:cs typeface="Arial" charset="0"/>
              </a:rPr>
              <a:t>hyperandrogenic</a:t>
            </a:r>
            <a:r>
              <a:rPr lang="en-US" altLang="tr-TR" dirty="0">
                <a:latin typeface="Arial" charset="0"/>
                <a:cs typeface="Arial" charset="0"/>
              </a:rPr>
              <a:t> anovulation; clinicians should interpret marginal values obtained at other times accordingly. Women with mild hirsutism, a normal total testosterone level, a pelvic ultrasound showing normal ovarian morphology (if performed), and no clinical evidence of other </a:t>
            </a:r>
            <a:r>
              <a:rPr lang="en-US" altLang="tr-TR" dirty="0" err="1">
                <a:latin typeface="Arial" charset="0"/>
                <a:cs typeface="Arial" charset="0"/>
              </a:rPr>
              <a:t>hyperandrogenic</a:t>
            </a:r>
            <a:r>
              <a:rPr lang="en-US" altLang="tr-TR" dirty="0">
                <a:latin typeface="Arial" charset="0"/>
                <a:cs typeface="Arial" charset="0"/>
              </a:rPr>
              <a:t> endocrine disorders have idiopathic hirsutism, which may be responsive to OC therapy. However, if the serum total testosterone is normal in the presence of moderate or severe hirsutism or if there is clinical evidence of PCOS or other endocrine disorder, clinicians should test serum-free testosterone levels. Assessing free testosterone levels using high-quality testosterone and SHBG or equilibrium dialysis assays with well-defined reference intervals is the single most useful, clinically sensitive marker of androgen excess in women. A simultaneous assay of early-morning 17-hydroxyprogesterone is indicated in subjects at high risk for </a:t>
            </a:r>
            <a:r>
              <a:rPr lang="en-US" altLang="tr-TR" dirty="0" err="1">
                <a:latin typeface="Arial" charset="0"/>
                <a:cs typeface="Arial" charset="0"/>
              </a:rPr>
              <a:t>nonclassic</a:t>
            </a:r>
            <a:r>
              <a:rPr lang="en-US" altLang="tr-TR" dirty="0">
                <a:latin typeface="Arial" charset="0"/>
                <a:cs typeface="Arial" charset="0"/>
              </a:rPr>
              <a:t> congenital adrenal hyperplasia (see text and Section 5, Androgen Testing Remarks). Progression of </a:t>
            </a:r>
            <a:r>
              <a:rPr lang="en-US" altLang="tr-TR" dirty="0" err="1">
                <a:latin typeface="Arial" charset="0"/>
                <a:cs typeface="Arial" charset="0"/>
              </a:rPr>
              <a:t>hyperandrogenism</a:t>
            </a:r>
            <a:r>
              <a:rPr lang="en-US" altLang="tr-TR" dirty="0">
                <a:latin typeface="Arial" charset="0"/>
                <a:cs typeface="Arial" charset="0"/>
              </a:rPr>
              <a:t> in the presence of a normal serum-free testosterone is very unusual, and clinicians should thoroughly reevaluate these patients (3). Unless fertility is an issue (37), demonstrating polycystic ovary morphology to diagnose ovulatory PCOS is unlikely to affect management. Adapted from Martin et al. (38).
</a:t>
            </a:r>
          </a:p>
        </p:txBody>
      </p:sp>
      <p:sp>
        <p:nvSpPr>
          <p:cNvPr id="1741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C7F34159-F921-4061-88B4-FE8FB2D5F3C3}" type="slidenum">
              <a:rPr lang="en-US" altLang="tr-TR" sz="1200">
                <a:solidFill>
                  <a:prstClr val="black"/>
                </a:solidFill>
              </a:rPr>
              <a:pPr algn="r"/>
              <a:t>31</a:t>
            </a:fld>
            <a:endParaRPr lang="en-US" altLang="tr-TR" sz="1200">
              <a:solidFill>
                <a:prstClr val="black"/>
              </a:solidFill>
            </a:endParaRPr>
          </a:p>
        </p:txBody>
      </p:sp>
    </p:spTree>
    <p:extLst>
      <p:ext uri="{BB962C8B-B14F-4D97-AF65-F5344CB8AC3E}">
        <p14:creationId xmlns:p14="http://schemas.microsoft.com/office/powerpoint/2010/main" val="1484095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473C952E-7CC8-4251-92DD-E923271EE815}" type="datetimeFigureOut">
              <a:rPr lang="tr-TR" smtClean="0"/>
              <a:t>12.05.2018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007F70B-9F1E-4543-916B-24FE0876EAA9}" type="slidenum">
              <a:rPr lang="tr-TR" smtClean="0"/>
              <a:t>‹#›</a:t>
            </a:fld>
            <a:endParaRPr lang="tr-TR"/>
          </a:p>
        </p:txBody>
      </p:sp>
    </p:spTree>
    <p:extLst>
      <p:ext uri="{BB962C8B-B14F-4D97-AF65-F5344CB8AC3E}">
        <p14:creationId xmlns:p14="http://schemas.microsoft.com/office/powerpoint/2010/main" val="1963690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73C952E-7CC8-4251-92DD-E923271EE815}" type="datetimeFigureOut">
              <a:rPr lang="tr-TR" smtClean="0"/>
              <a:t>12.05.2018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007F70B-9F1E-4543-916B-24FE0876EAA9}" type="slidenum">
              <a:rPr lang="tr-TR" smtClean="0"/>
              <a:t>‹#›</a:t>
            </a:fld>
            <a:endParaRPr lang="tr-TR"/>
          </a:p>
        </p:txBody>
      </p:sp>
    </p:spTree>
    <p:extLst>
      <p:ext uri="{BB962C8B-B14F-4D97-AF65-F5344CB8AC3E}">
        <p14:creationId xmlns:p14="http://schemas.microsoft.com/office/powerpoint/2010/main" val="1055732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73C952E-7CC8-4251-92DD-E923271EE815}" type="datetimeFigureOut">
              <a:rPr lang="tr-TR" smtClean="0"/>
              <a:t>12.05.2018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007F70B-9F1E-4543-916B-24FE0876EAA9}" type="slidenum">
              <a:rPr lang="tr-TR" smtClean="0"/>
              <a:t>‹#›</a:t>
            </a:fld>
            <a:endParaRPr lang="tr-TR"/>
          </a:p>
        </p:txBody>
      </p:sp>
    </p:spTree>
    <p:extLst>
      <p:ext uri="{BB962C8B-B14F-4D97-AF65-F5344CB8AC3E}">
        <p14:creationId xmlns:p14="http://schemas.microsoft.com/office/powerpoint/2010/main" val="2510798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lvl1pPr>
              <a:defRPr/>
            </a:lvl1pPr>
          </a:lstStyle>
          <a:p>
            <a:r>
              <a:rPr lang="en-US" altLang="tr-TR"/>
              <a:t>Date of download:  mm/dd/yyyy</a:t>
            </a:r>
          </a:p>
        </p:txBody>
      </p:sp>
      <p:sp>
        <p:nvSpPr>
          <p:cNvPr id="5" name="Altbilgi Yer Tutucusu 4"/>
          <p:cNvSpPr>
            <a:spLocks noGrp="1"/>
          </p:cNvSpPr>
          <p:nvPr>
            <p:ph type="ftr" sz="quarter" idx="11"/>
          </p:nvPr>
        </p:nvSpPr>
        <p:spPr/>
        <p:txBody>
          <a:bodyPr/>
          <a:lstStyle>
            <a:lvl1pPr>
              <a:defRPr/>
            </a:lvl1pPr>
          </a:lstStyle>
          <a:p>
            <a:r>
              <a:rPr lang="en-US" altLang="tr-TR"/>
              <a:t>Copyright © 2012 American Medical Association. All rights reserved.</a:t>
            </a:r>
          </a:p>
        </p:txBody>
      </p:sp>
      <p:sp>
        <p:nvSpPr>
          <p:cNvPr id="6" name="Slayt Numarası Yer Tutucusu 5"/>
          <p:cNvSpPr>
            <a:spLocks noGrp="1"/>
          </p:cNvSpPr>
          <p:nvPr>
            <p:ph type="sldNum" sz="quarter" idx="12"/>
          </p:nvPr>
        </p:nvSpPr>
        <p:spPr/>
        <p:txBody>
          <a:bodyPr/>
          <a:lstStyle>
            <a:lvl1pPr>
              <a:defRPr/>
            </a:lvl1pPr>
          </a:lstStyle>
          <a:p>
            <a:fld id="{62B89043-DB0D-441A-8288-254B91809D8A}" type="slidenum">
              <a:rPr lang="en-US" altLang="tr-TR"/>
              <a:pPr/>
              <a:t>‹#›</a:t>
            </a:fld>
            <a:endParaRPr lang="en-US" altLang="tr-TR"/>
          </a:p>
        </p:txBody>
      </p:sp>
    </p:spTree>
    <p:extLst>
      <p:ext uri="{BB962C8B-B14F-4D97-AF65-F5344CB8AC3E}">
        <p14:creationId xmlns:p14="http://schemas.microsoft.com/office/powerpoint/2010/main" val="400376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lvl1pPr>
              <a:defRPr/>
            </a:lvl1pPr>
          </a:lstStyle>
          <a:p>
            <a:r>
              <a:rPr lang="en-US" altLang="tr-TR"/>
              <a:t>Date of download:  mm/dd/yyyy</a:t>
            </a:r>
          </a:p>
        </p:txBody>
      </p:sp>
      <p:sp>
        <p:nvSpPr>
          <p:cNvPr id="5" name="Altbilgi Yer Tutucusu 4"/>
          <p:cNvSpPr>
            <a:spLocks noGrp="1"/>
          </p:cNvSpPr>
          <p:nvPr>
            <p:ph type="ftr" sz="quarter" idx="11"/>
          </p:nvPr>
        </p:nvSpPr>
        <p:spPr/>
        <p:txBody>
          <a:bodyPr/>
          <a:lstStyle>
            <a:lvl1pPr>
              <a:defRPr/>
            </a:lvl1pPr>
          </a:lstStyle>
          <a:p>
            <a:r>
              <a:rPr lang="en-US" altLang="tr-TR"/>
              <a:t>Copyright © 2012 American Medical Association. All rights reserved.</a:t>
            </a:r>
          </a:p>
        </p:txBody>
      </p:sp>
      <p:sp>
        <p:nvSpPr>
          <p:cNvPr id="6" name="Slayt Numarası Yer Tutucusu 5"/>
          <p:cNvSpPr>
            <a:spLocks noGrp="1"/>
          </p:cNvSpPr>
          <p:nvPr>
            <p:ph type="sldNum" sz="quarter" idx="12"/>
          </p:nvPr>
        </p:nvSpPr>
        <p:spPr/>
        <p:txBody>
          <a:bodyPr/>
          <a:lstStyle>
            <a:lvl1pPr>
              <a:defRPr/>
            </a:lvl1pPr>
          </a:lstStyle>
          <a:p>
            <a:fld id="{0B98A1B2-CFA4-4491-9614-63C13688A655}" type="slidenum">
              <a:rPr lang="en-US" altLang="tr-TR"/>
              <a:pPr/>
              <a:t>‹#›</a:t>
            </a:fld>
            <a:endParaRPr lang="en-US" altLang="tr-TR"/>
          </a:p>
        </p:txBody>
      </p:sp>
    </p:spTree>
    <p:extLst>
      <p:ext uri="{BB962C8B-B14F-4D97-AF65-F5344CB8AC3E}">
        <p14:creationId xmlns:p14="http://schemas.microsoft.com/office/powerpoint/2010/main" val="36853995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lvl1pPr>
              <a:defRPr/>
            </a:lvl1pPr>
          </a:lstStyle>
          <a:p>
            <a:r>
              <a:rPr lang="en-US" altLang="tr-TR"/>
              <a:t>Date of download:  mm/dd/yyyy</a:t>
            </a:r>
          </a:p>
        </p:txBody>
      </p:sp>
      <p:sp>
        <p:nvSpPr>
          <p:cNvPr id="5" name="Altbilgi Yer Tutucusu 4"/>
          <p:cNvSpPr>
            <a:spLocks noGrp="1"/>
          </p:cNvSpPr>
          <p:nvPr>
            <p:ph type="ftr" sz="quarter" idx="11"/>
          </p:nvPr>
        </p:nvSpPr>
        <p:spPr/>
        <p:txBody>
          <a:bodyPr/>
          <a:lstStyle>
            <a:lvl1pPr>
              <a:defRPr/>
            </a:lvl1pPr>
          </a:lstStyle>
          <a:p>
            <a:r>
              <a:rPr lang="en-US" altLang="tr-TR"/>
              <a:t>Copyright © 2012 American Medical Association. All rights reserved.</a:t>
            </a:r>
          </a:p>
        </p:txBody>
      </p:sp>
      <p:sp>
        <p:nvSpPr>
          <p:cNvPr id="6" name="Slayt Numarası Yer Tutucusu 5"/>
          <p:cNvSpPr>
            <a:spLocks noGrp="1"/>
          </p:cNvSpPr>
          <p:nvPr>
            <p:ph type="sldNum" sz="quarter" idx="12"/>
          </p:nvPr>
        </p:nvSpPr>
        <p:spPr/>
        <p:txBody>
          <a:bodyPr/>
          <a:lstStyle>
            <a:lvl1pPr>
              <a:defRPr/>
            </a:lvl1pPr>
          </a:lstStyle>
          <a:p>
            <a:fld id="{97915772-3600-46C0-917D-725934D35F23}" type="slidenum">
              <a:rPr lang="en-US" altLang="tr-TR"/>
              <a:pPr/>
              <a:t>‹#›</a:t>
            </a:fld>
            <a:endParaRPr lang="en-US" altLang="tr-TR"/>
          </a:p>
        </p:txBody>
      </p:sp>
    </p:spTree>
    <p:extLst>
      <p:ext uri="{BB962C8B-B14F-4D97-AF65-F5344CB8AC3E}">
        <p14:creationId xmlns:p14="http://schemas.microsoft.com/office/powerpoint/2010/main" val="28132291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lvl1pPr>
              <a:defRPr/>
            </a:lvl1pPr>
          </a:lstStyle>
          <a:p>
            <a:r>
              <a:rPr lang="en-US" altLang="tr-TR"/>
              <a:t>Date of download:  mm/dd/yyyy</a:t>
            </a:r>
          </a:p>
        </p:txBody>
      </p:sp>
      <p:sp>
        <p:nvSpPr>
          <p:cNvPr id="6" name="Altbilgi Yer Tutucusu 5"/>
          <p:cNvSpPr>
            <a:spLocks noGrp="1"/>
          </p:cNvSpPr>
          <p:nvPr>
            <p:ph type="ftr" sz="quarter" idx="11"/>
          </p:nvPr>
        </p:nvSpPr>
        <p:spPr/>
        <p:txBody>
          <a:bodyPr/>
          <a:lstStyle>
            <a:lvl1pPr>
              <a:defRPr/>
            </a:lvl1pPr>
          </a:lstStyle>
          <a:p>
            <a:r>
              <a:rPr lang="en-US" altLang="tr-TR"/>
              <a:t>Copyright © 2012 American Medical Association. All rights reserved.</a:t>
            </a:r>
          </a:p>
        </p:txBody>
      </p:sp>
      <p:sp>
        <p:nvSpPr>
          <p:cNvPr id="7" name="Slayt Numarası Yer Tutucusu 6"/>
          <p:cNvSpPr>
            <a:spLocks noGrp="1"/>
          </p:cNvSpPr>
          <p:nvPr>
            <p:ph type="sldNum" sz="quarter" idx="12"/>
          </p:nvPr>
        </p:nvSpPr>
        <p:spPr/>
        <p:txBody>
          <a:bodyPr/>
          <a:lstStyle>
            <a:lvl1pPr>
              <a:defRPr/>
            </a:lvl1pPr>
          </a:lstStyle>
          <a:p>
            <a:fld id="{295E9444-E06F-4552-BE38-BE287DEC6391}" type="slidenum">
              <a:rPr lang="en-US" altLang="tr-TR"/>
              <a:pPr/>
              <a:t>‹#›</a:t>
            </a:fld>
            <a:endParaRPr lang="en-US" altLang="tr-TR"/>
          </a:p>
        </p:txBody>
      </p:sp>
    </p:spTree>
    <p:extLst>
      <p:ext uri="{BB962C8B-B14F-4D97-AF65-F5344CB8AC3E}">
        <p14:creationId xmlns:p14="http://schemas.microsoft.com/office/powerpoint/2010/main" val="3533145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lvl1pPr>
              <a:defRPr/>
            </a:lvl1pPr>
          </a:lstStyle>
          <a:p>
            <a:r>
              <a:rPr lang="en-US" altLang="tr-TR"/>
              <a:t>Date of download:  mm/dd/yyyy</a:t>
            </a:r>
          </a:p>
        </p:txBody>
      </p:sp>
      <p:sp>
        <p:nvSpPr>
          <p:cNvPr id="8" name="Altbilgi Yer Tutucusu 7"/>
          <p:cNvSpPr>
            <a:spLocks noGrp="1"/>
          </p:cNvSpPr>
          <p:nvPr>
            <p:ph type="ftr" sz="quarter" idx="11"/>
          </p:nvPr>
        </p:nvSpPr>
        <p:spPr/>
        <p:txBody>
          <a:bodyPr/>
          <a:lstStyle>
            <a:lvl1pPr>
              <a:defRPr/>
            </a:lvl1pPr>
          </a:lstStyle>
          <a:p>
            <a:r>
              <a:rPr lang="en-US" altLang="tr-TR"/>
              <a:t>Copyright © 2012 American Medical Association. All rights reserved.</a:t>
            </a:r>
          </a:p>
        </p:txBody>
      </p:sp>
      <p:sp>
        <p:nvSpPr>
          <p:cNvPr id="9" name="Slayt Numarası Yer Tutucusu 8"/>
          <p:cNvSpPr>
            <a:spLocks noGrp="1"/>
          </p:cNvSpPr>
          <p:nvPr>
            <p:ph type="sldNum" sz="quarter" idx="12"/>
          </p:nvPr>
        </p:nvSpPr>
        <p:spPr/>
        <p:txBody>
          <a:bodyPr/>
          <a:lstStyle>
            <a:lvl1pPr>
              <a:defRPr/>
            </a:lvl1pPr>
          </a:lstStyle>
          <a:p>
            <a:fld id="{6239EB8F-39CF-4649-A2F8-592E54F808EF}" type="slidenum">
              <a:rPr lang="en-US" altLang="tr-TR"/>
              <a:pPr/>
              <a:t>‹#›</a:t>
            </a:fld>
            <a:endParaRPr lang="en-US" altLang="tr-TR"/>
          </a:p>
        </p:txBody>
      </p:sp>
    </p:spTree>
    <p:extLst>
      <p:ext uri="{BB962C8B-B14F-4D97-AF65-F5344CB8AC3E}">
        <p14:creationId xmlns:p14="http://schemas.microsoft.com/office/powerpoint/2010/main" val="28718325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lvl1pPr>
              <a:defRPr/>
            </a:lvl1pPr>
          </a:lstStyle>
          <a:p>
            <a:r>
              <a:rPr lang="en-US" altLang="tr-TR"/>
              <a:t>Date of download:  mm/dd/yyyy</a:t>
            </a:r>
          </a:p>
        </p:txBody>
      </p:sp>
      <p:sp>
        <p:nvSpPr>
          <p:cNvPr id="4" name="Altbilgi Yer Tutucusu 3"/>
          <p:cNvSpPr>
            <a:spLocks noGrp="1"/>
          </p:cNvSpPr>
          <p:nvPr>
            <p:ph type="ftr" sz="quarter" idx="11"/>
          </p:nvPr>
        </p:nvSpPr>
        <p:spPr/>
        <p:txBody>
          <a:bodyPr/>
          <a:lstStyle>
            <a:lvl1pPr>
              <a:defRPr/>
            </a:lvl1pPr>
          </a:lstStyle>
          <a:p>
            <a:r>
              <a:rPr lang="en-US" altLang="tr-TR"/>
              <a:t>Copyright © 2012 American Medical Association. All rights reserved.</a:t>
            </a:r>
          </a:p>
        </p:txBody>
      </p:sp>
      <p:sp>
        <p:nvSpPr>
          <p:cNvPr id="5" name="Slayt Numarası Yer Tutucusu 4"/>
          <p:cNvSpPr>
            <a:spLocks noGrp="1"/>
          </p:cNvSpPr>
          <p:nvPr>
            <p:ph type="sldNum" sz="quarter" idx="12"/>
          </p:nvPr>
        </p:nvSpPr>
        <p:spPr/>
        <p:txBody>
          <a:bodyPr/>
          <a:lstStyle>
            <a:lvl1pPr>
              <a:defRPr/>
            </a:lvl1pPr>
          </a:lstStyle>
          <a:p>
            <a:fld id="{3B762C52-B003-4375-8247-C4D061D60E54}" type="slidenum">
              <a:rPr lang="en-US" altLang="tr-TR"/>
              <a:pPr/>
              <a:t>‹#›</a:t>
            </a:fld>
            <a:endParaRPr lang="en-US" altLang="tr-TR"/>
          </a:p>
        </p:txBody>
      </p:sp>
    </p:spTree>
    <p:extLst>
      <p:ext uri="{BB962C8B-B14F-4D97-AF65-F5344CB8AC3E}">
        <p14:creationId xmlns:p14="http://schemas.microsoft.com/office/powerpoint/2010/main" val="8136937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lvl1pPr>
              <a:defRPr/>
            </a:lvl1pPr>
          </a:lstStyle>
          <a:p>
            <a:r>
              <a:rPr lang="en-US" altLang="tr-TR"/>
              <a:t>Date of download:  mm/dd/yyyy</a:t>
            </a:r>
          </a:p>
        </p:txBody>
      </p:sp>
      <p:sp>
        <p:nvSpPr>
          <p:cNvPr id="3" name="Altbilgi Yer Tutucusu 2"/>
          <p:cNvSpPr>
            <a:spLocks noGrp="1"/>
          </p:cNvSpPr>
          <p:nvPr>
            <p:ph type="ftr" sz="quarter" idx="11"/>
          </p:nvPr>
        </p:nvSpPr>
        <p:spPr/>
        <p:txBody>
          <a:bodyPr/>
          <a:lstStyle>
            <a:lvl1pPr>
              <a:defRPr/>
            </a:lvl1pPr>
          </a:lstStyle>
          <a:p>
            <a:r>
              <a:rPr lang="en-US" altLang="tr-TR"/>
              <a:t>Copyright © 2012 American Medical Association. All rights reserved.</a:t>
            </a:r>
          </a:p>
        </p:txBody>
      </p:sp>
      <p:sp>
        <p:nvSpPr>
          <p:cNvPr id="4" name="Slayt Numarası Yer Tutucusu 3"/>
          <p:cNvSpPr>
            <a:spLocks noGrp="1"/>
          </p:cNvSpPr>
          <p:nvPr>
            <p:ph type="sldNum" sz="quarter" idx="12"/>
          </p:nvPr>
        </p:nvSpPr>
        <p:spPr/>
        <p:txBody>
          <a:bodyPr/>
          <a:lstStyle>
            <a:lvl1pPr>
              <a:defRPr/>
            </a:lvl1pPr>
          </a:lstStyle>
          <a:p>
            <a:fld id="{D040D746-EAB5-4949-8FC9-1F50D33066A3}" type="slidenum">
              <a:rPr lang="en-US" altLang="tr-TR"/>
              <a:pPr/>
              <a:t>‹#›</a:t>
            </a:fld>
            <a:endParaRPr lang="en-US" altLang="tr-TR"/>
          </a:p>
        </p:txBody>
      </p:sp>
    </p:spTree>
    <p:extLst>
      <p:ext uri="{BB962C8B-B14F-4D97-AF65-F5344CB8AC3E}">
        <p14:creationId xmlns:p14="http://schemas.microsoft.com/office/powerpoint/2010/main" val="10271151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lvl1pPr>
              <a:defRPr/>
            </a:lvl1pPr>
          </a:lstStyle>
          <a:p>
            <a:r>
              <a:rPr lang="en-US" altLang="tr-TR"/>
              <a:t>Date of download:  mm/dd/yyyy</a:t>
            </a:r>
          </a:p>
        </p:txBody>
      </p:sp>
      <p:sp>
        <p:nvSpPr>
          <p:cNvPr id="6" name="Altbilgi Yer Tutucusu 5"/>
          <p:cNvSpPr>
            <a:spLocks noGrp="1"/>
          </p:cNvSpPr>
          <p:nvPr>
            <p:ph type="ftr" sz="quarter" idx="11"/>
          </p:nvPr>
        </p:nvSpPr>
        <p:spPr/>
        <p:txBody>
          <a:bodyPr/>
          <a:lstStyle>
            <a:lvl1pPr>
              <a:defRPr/>
            </a:lvl1pPr>
          </a:lstStyle>
          <a:p>
            <a:r>
              <a:rPr lang="en-US" altLang="tr-TR"/>
              <a:t>Copyright © 2012 American Medical Association. All rights reserved.</a:t>
            </a:r>
          </a:p>
        </p:txBody>
      </p:sp>
      <p:sp>
        <p:nvSpPr>
          <p:cNvPr id="7" name="Slayt Numarası Yer Tutucusu 6"/>
          <p:cNvSpPr>
            <a:spLocks noGrp="1"/>
          </p:cNvSpPr>
          <p:nvPr>
            <p:ph type="sldNum" sz="quarter" idx="12"/>
          </p:nvPr>
        </p:nvSpPr>
        <p:spPr/>
        <p:txBody>
          <a:bodyPr/>
          <a:lstStyle>
            <a:lvl1pPr>
              <a:defRPr/>
            </a:lvl1pPr>
          </a:lstStyle>
          <a:p>
            <a:fld id="{A5E520A9-34A5-4ADC-BF7D-95ABF0F712DC}" type="slidenum">
              <a:rPr lang="en-US" altLang="tr-TR"/>
              <a:pPr/>
              <a:t>‹#›</a:t>
            </a:fld>
            <a:endParaRPr lang="en-US" altLang="tr-TR"/>
          </a:p>
        </p:txBody>
      </p:sp>
    </p:spTree>
    <p:extLst>
      <p:ext uri="{BB962C8B-B14F-4D97-AF65-F5344CB8AC3E}">
        <p14:creationId xmlns:p14="http://schemas.microsoft.com/office/powerpoint/2010/main" val="2003129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73C952E-7CC8-4251-92DD-E923271EE815}" type="datetimeFigureOut">
              <a:rPr lang="tr-TR" smtClean="0"/>
              <a:t>12.05.2018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007F70B-9F1E-4543-916B-24FE0876EAA9}" type="slidenum">
              <a:rPr lang="tr-TR" smtClean="0"/>
              <a:t>‹#›</a:t>
            </a:fld>
            <a:endParaRPr lang="tr-TR"/>
          </a:p>
        </p:txBody>
      </p:sp>
    </p:spTree>
    <p:extLst>
      <p:ext uri="{BB962C8B-B14F-4D97-AF65-F5344CB8AC3E}">
        <p14:creationId xmlns:p14="http://schemas.microsoft.com/office/powerpoint/2010/main" val="30824649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lvl1pPr>
              <a:defRPr/>
            </a:lvl1pPr>
          </a:lstStyle>
          <a:p>
            <a:r>
              <a:rPr lang="en-US" altLang="tr-TR"/>
              <a:t>Date of download:  mm/dd/yyyy</a:t>
            </a:r>
          </a:p>
        </p:txBody>
      </p:sp>
      <p:sp>
        <p:nvSpPr>
          <p:cNvPr id="6" name="Altbilgi Yer Tutucusu 5"/>
          <p:cNvSpPr>
            <a:spLocks noGrp="1"/>
          </p:cNvSpPr>
          <p:nvPr>
            <p:ph type="ftr" sz="quarter" idx="11"/>
          </p:nvPr>
        </p:nvSpPr>
        <p:spPr/>
        <p:txBody>
          <a:bodyPr/>
          <a:lstStyle>
            <a:lvl1pPr>
              <a:defRPr/>
            </a:lvl1pPr>
          </a:lstStyle>
          <a:p>
            <a:r>
              <a:rPr lang="en-US" altLang="tr-TR"/>
              <a:t>Copyright © 2012 American Medical Association. All rights reserved.</a:t>
            </a:r>
          </a:p>
        </p:txBody>
      </p:sp>
      <p:sp>
        <p:nvSpPr>
          <p:cNvPr id="7" name="Slayt Numarası Yer Tutucusu 6"/>
          <p:cNvSpPr>
            <a:spLocks noGrp="1"/>
          </p:cNvSpPr>
          <p:nvPr>
            <p:ph type="sldNum" sz="quarter" idx="12"/>
          </p:nvPr>
        </p:nvSpPr>
        <p:spPr/>
        <p:txBody>
          <a:bodyPr/>
          <a:lstStyle>
            <a:lvl1pPr>
              <a:defRPr/>
            </a:lvl1pPr>
          </a:lstStyle>
          <a:p>
            <a:fld id="{61E9DAE8-D39F-4945-82CF-ED2CD70920E3}" type="slidenum">
              <a:rPr lang="en-US" altLang="tr-TR"/>
              <a:pPr/>
              <a:t>‹#›</a:t>
            </a:fld>
            <a:endParaRPr lang="en-US" altLang="tr-TR"/>
          </a:p>
        </p:txBody>
      </p:sp>
    </p:spTree>
    <p:extLst>
      <p:ext uri="{BB962C8B-B14F-4D97-AF65-F5344CB8AC3E}">
        <p14:creationId xmlns:p14="http://schemas.microsoft.com/office/powerpoint/2010/main" val="37849512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lvl1pPr>
              <a:defRPr/>
            </a:lvl1pPr>
          </a:lstStyle>
          <a:p>
            <a:r>
              <a:rPr lang="en-US" altLang="tr-TR"/>
              <a:t>Date of download:  mm/dd/yyyy</a:t>
            </a:r>
          </a:p>
        </p:txBody>
      </p:sp>
      <p:sp>
        <p:nvSpPr>
          <p:cNvPr id="5" name="Altbilgi Yer Tutucusu 4"/>
          <p:cNvSpPr>
            <a:spLocks noGrp="1"/>
          </p:cNvSpPr>
          <p:nvPr>
            <p:ph type="ftr" sz="quarter" idx="11"/>
          </p:nvPr>
        </p:nvSpPr>
        <p:spPr/>
        <p:txBody>
          <a:bodyPr/>
          <a:lstStyle>
            <a:lvl1pPr>
              <a:defRPr/>
            </a:lvl1pPr>
          </a:lstStyle>
          <a:p>
            <a:r>
              <a:rPr lang="en-US" altLang="tr-TR"/>
              <a:t>Copyright © 2012 American Medical Association. All rights reserved.</a:t>
            </a:r>
          </a:p>
        </p:txBody>
      </p:sp>
      <p:sp>
        <p:nvSpPr>
          <p:cNvPr id="6" name="Slayt Numarası Yer Tutucusu 5"/>
          <p:cNvSpPr>
            <a:spLocks noGrp="1"/>
          </p:cNvSpPr>
          <p:nvPr>
            <p:ph type="sldNum" sz="quarter" idx="12"/>
          </p:nvPr>
        </p:nvSpPr>
        <p:spPr/>
        <p:txBody>
          <a:bodyPr/>
          <a:lstStyle>
            <a:lvl1pPr>
              <a:defRPr/>
            </a:lvl1pPr>
          </a:lstStyle>
          <a:p>
            <a:fld id="{64410976-56F2-4BAA-B894-9A03AF0A0274}" type="slidenum">
              <a:rPr lang="en-US" altLang="tr-TR"/>
              <a:pPr/>
              <a:t>‹#›</a:t>
            </a:fld>
            <a:endParaRPr lang="en-US" altLang="tr-TR"/>
          </a:p>
        </p:txBody>
      </p:sp>
    </p:spTree>
    <p:extLst>
      <p:ext uri="{BB962C8B-B14F-4D97-AF65-F5344CB8AC3E}">
        <p14:creationId xmlns:p14="http://schemas.microsoft.com/office/powerpoint/2010/main" val="26474730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lvl1pPr>
              <a:defRPr/>
            </a:lvl1pPr>
          </a:lstStyle>
          <a:p>
            <a:r>
              <a:rPr lang="en-US" altLang="tr-TR"/>
              <a:t>Date of download:  mm/dd/yyyy</a:t>
            </a:r>
          </a:p>
        </p:txBody>
      </p:sp>
      <p:sp>
        <p:nvSpPr>
          <p:cNvPr id="5" name="Altbilgi Yer Tutucusu 4"/>
          <p:cNvSpPr>
            <a:spLocks noGrp="1"/>
          </p:cNvSpPr>
          <p:nvPr>
            <p:ph type="ftr" sz="quarter" idx="11"/>
          </p:nvPr>
        </p:nvSpPr>
        <p:spPr/>
        <p:txBody>
          <a:bodyPr/>
          <a:lstStyle>
            <a:lvl1pPr>
              <a:defRPr/>
            </a:lvl1pPr>
          </a:lstStyle>
          <a:p>
            <a:r>
              <a:rPr lang="en-US" altLang="tr-TR"/>
              <a:t>Copyright © 2012 American Medical Association. All rights reserved.</a:t>
            </a:r>
          </a:p>
        </p:txBody>
      </p:sp>
      <p:sp>
        <p:nvSpPr>
          <p:cNvPr id="6" name="Slayt Numarası Yer Tutucusu 5"/>
          <p:cNvSpPr>
            <a:spLocks noGrp="1"/>
          </p:cNvSpPr>
          <p:nvPr>
            <p:ph type="sldNum" sz="quarter" idx="12"/>
          </p:nvPr>
        </p:nvSpPr>
        <p:spPr/>
        <p:txBody>
          <a:bodyPr/>
          <a:lstStyle>
            <a:lvl1pPr>
              <a:defRPr/>
            </a:lvl1pPr>
          </a:lstStyle>
          <a:p>
            <a:fld id="{1930E40F-E7CB-4C53-9AAD-84E5BBDE994F}" type="slidenum">
              <a:rPr lang="en-US" altLang="tr-TR"/>
              <a:pPr/>
              <a:t>‹#›</a:t>
            </a:fld>
            <a:endParaRPr lang="en-US" altLang="tr-TR"/>
          </a:p>
        </p:txBody>
      </p:sp>
    </p:spTree>
    <p:extLst>
      <p:ext uri="{BB962C8B-B14F-4D97-AF65-F5344CB8AC3E}">
        <p14:creationId xmlns:p14="http://schemas.microsoft.com/office/powerpoint/2010/main" val="871418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473C952E-7CC8-4251-92DD-E923271EE815}" type="datetimeFigureOut">
              <a:rPr lang="tr-TR" smtClean="0"/>
              <a:t>12.05.2018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007F70B-9F1E-4543-916B-24FE0876EAA9}" type="slidenum">
              <a:rPr lang="tr-TR" smtClean="0"/>
              <a:t>‹#›</a:t>
            </a:fld>
            <a:endParaRPr lang="tr-TR"/>
          </a:p>
        </p:txBody>
      </p:sp>
    </p:spTree>
    <p:extLst>
      <p:ext uri="{BB962C8B-B14F-4D97-AF65-F5344CB8AC3E}">
        <p14:creationId xmlns:p14="http://schemas.microsoft.com/office/powerpoint/2010/main" val="3760080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473C952E-7CC8-4251-92DD-E923271EE815}" type="datetimeFigureOut">
              <a:rPr lang="tr-TR" smtClean="0"/>
              <a:t>12.05.2018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007F70B-9F1E-4543-916B-24FE0876EAA9}" type="slidenum">
              <a:rPr lang="tr-TR" smtClean="0"/>
              <a:t>‹#›</a:t>
            </a:fld>
            <a:endParaRPr lang="tr-TR"/>
          </a:p>
        </p:txBody>
      </p:sp>
    </p:spTree>
    <p:extLst>
      <p:ext uri="{BB962C8B-B14F-4D97-AF65-F5344CB8AC3E}">
        <p14:creationId xmlns:p14="http://schemas.microsoft.com/office/powerpoint/2010/main" val="1288037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473C952E-7CC8-4251-92DD-E923271EE815}" type="datetimeFigureOut">
              <a:rPr lang="tr-TR" smtClean="0"/>
              <a:t>12.05.2018</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7007F70B-9F1E-4543-916B-24FE0876EAA9}" type="slidenum">
              <a:rPr lang="tr-TR" smtClean="0"/>
              <a:t>‹#›</a:t>
            </a:fld>
            <a:endParaRPr lang="tr-TR"/>
          </a:p>
        </p:txBody>
      </p:sp>
    </p:spTree>
    <p:extLst>
      <p:ext uri="{BB962C8B-B14F-4D97-AF65-F5344CB8AC3E}">
        <p14:creationId xmlns:p14="http://schemas.microsoft.com/office/powerpoint/2010/main" val="1948548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473C952E-7CC8-4251-92DD-E923271EE815}" type="datetimeFigureOut">
              <a:rPr lang="tr-TR" smtClean="0"/>
              <a:t>12.05.2018</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7007F70B-9F1E-4543-916B-24FE0876EAA9}" type="slidenum">
              <a:rPr lang="tr-TR" smtClean="0"/>
              <a:t>‹#›</a:t>
            </a:fld>
            <a:endParaRPr lang="tr-TR"/>
          </a:p>
        </p:txBody>
      </p:sp>
    </p:spTree>
    <p:extLst>
      <p:ext uri="{BB962C8B-B14F-4D97-AF65-F5344CB8AC3E}">
        <p14:creationId xmlns:p14="http://schemas.microsoft.com/office/powerpoint/2010/main" val="2733372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473C952E-7CC8-4251-92DD-E923271EE815}" type="datetimeFigureOut">
              <a:rPr lang="tr-TR" smtClean="0"/>
              <a:t>12.05.2018</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7007F70B-9F1E-4543-916B-24FE0876EAA9}" type="slidenum">
              <a:rPr lang="tr-TR" smtClean="0"/>
              <a:t>‹#›</a:t>
            </a:fld>
            <a:endParaRPr lang="tr-TR"/>
          </a:p>
        </p:txBody>
      </p:sp>
    </p:spTree>
    <p:extLst>
      <p:ext uri="{BB962C8B-B14F-4D97-AF65-F5344CB8AC3E}">
        <p14:creationId xmlns:p14="http://schemas.microsoft.com/office/powerpoint/2010/main" val="187673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473C952E-7CC8-4251-92DD-E923271EE815}" type="datetimeFigureOut">
              <a:rPr lang="tr-TR" smtClean="0"/>
              <a:t>12.05.2018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007F70B-9F1E-4543-916B-24FE0876EAA9}" type="slidenum">
              <a:rPr lang="tr-TR" smtClean="0"/>
              <a:t>‹#›</a:t>
            </a:fld>
            <a:endParaRPr lang="tr-TR"/>
          </a:p>
        </p:txBody>
      </p:sp>
    </p:spTree>
    <p:extLst>
      <p:ext uri="{BB962C8B-B14F-4D97-AF65-F5344CB8AC3E}">
        <p14:creationId xmlns:p14="http://schemas.microsoft.com/office/powerpoint/2010/main" val="736729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473C952E-7CC8-4251-92DD-E923271EE815}" type="datetimeFigureOut">
              <a:rPr lang="tr-TR" smtClean="0"/>
              <a:t>12.05.2018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007F70B-9F1E-4543-916B-24FE0876EAA9}" type="slidenum">
              <a:rPr lang="tr-TR" smtClean="0"/>
              <a:t>‹#›</a:t>
            </a:fld>
            <a:endParaRPr lang="tr-TR"/>
          </a:p>
        </p:txBody>
      </p:sp>
    </p:spTree>
    <p:extLst>
      <p:ext uri="{BB962C8B-B14F-4D97-AF65-F5344CB8AC3E}">
        <p14:creationId xmlns:p14="http://schemas.microsoft.com/office/powerpoint/2010/main" val="3998414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dirty="0" smtClean="0"/>
              <a:t>Asıl metin stillerini düzenlemek için tıklatın</a:t>
            </a:r>
          </a:p>
          <a:p>
            <a:pPr lvl="1"/>
            <a:r>
              <a:rPr lang="tr-TR" dirty="0" smtClean="0"/>
              <a:t>İkinci düzey</a:t>
            </a:r>
          </a:p>
          <a:p>
            <a:pPr lvl="2"/>
            <a:r>
              <a:rPr lang="tr-TR" dirty="0" smtClean="0"/>
              <a:t>Üçüncü düzey</a:t>
            </a:r>
          </a:p>
          <a:p>
            <a:pPr lvl="3"/>
            <a:r>
              <a:rPr lang="tr-TR" dirty="0" smtClean="0"/>
              <a:t>Dördüncü düzey</a:t>
            </a:r>
          </a:p>
          <a:p>
            <a:pPr lvl="4"/>
            <a:r>
              <a:rPr lang="tr-TR" dirty="0" smtClean="0"/>
              <a:t>Beşinci düzey</a:t>
            </a:r>
            <a:endParaRPr lang="tr-TR" dirty="0"/>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3C952E-7CC8-4251-92DD-E923271EE815}" type="datetimeFigureOut">
              <a:rPr lang="tr-TR" smtClean="0"/>
              <a:t>12.05.2018</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dirty="0" smtClean="0"/>
              <a:t>TJOD – 2018 </a:t>
            </a:r>
            <a:endParaRPr lang="tr-TR" dirty="0"/>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07F70B-9F1E-4543-916B-24FE0876EAA9}" type="slidenum">
              <a:rPr lang="tr-TR" smtClean="0"/>
              <a:t>‹#›</a:t>
            </a:fld>
            <a:endParaRPr lang="tr-TR" dirty="0"/>
          </a:p>
        </p:txBody>
      </p:sp>
    </p:spTree>
    <p:extLst>
      <p:ext uri="{BB962C8B-B14F-4D97-AF65-F5344CB8AC3E}">
        <p14:creationId xmlns:p14="http://schemas.microsoft.com/office/powerpoint/2010/main" val="39063366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Date Placeholder 3"/>
          <p:cNvSpPr txBox="1">
            <a:spLocks/>
          </p:cNvSpPr>
          <p:nvPr userDrawn="1"/>
        </p:nvSpPr>
        <p:spPr bwMode="auto">
          <a:xfrm>
            <a:off x="1905000" y="640080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fontAlgn="base">
              <a:spcBef>
                <a:spcPct val="0"/>
              </a:spcBef>
              <a:spcAft>
                <a:spcPct val="0"/>
              </a:spcAft>
            </a:pPr>
            <a:endParaRPr lang="tr-TR" altLang="tr-TR" sz="1200" smtClean="0">
              <a:solidFill>
                <a:srgbClr val="898989"/>
              </a:solidFill>
            </a:endParaRPr>
          </a:p>
        </p:txBody>
      </p:sp>
      <p:sp>
        <p:nvSpPr>
          <p:cNvPr id="3075"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tr-TR" smtClean="0"/>
              <a:t>Click to edit Master title style</a:t>
            </a:r>
          </a:p>
        </p:txBody>
      </p:sp>
      <p:sp>
        <p:nvSpPr>
          <p:cNvPr id="307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tr-TR" smtClean="0"/>
              <a:t>Click to edit Master text styles</a:t>
            </a:r>
          </a:p>
          <a:p>
            <a:pPr lvl="1"/>
            <a:r>
              <a:rPr lang="en-US" altLang="tr-TR" smtClean="0"/>
              <a:t>Second level</a:t>
            </a:r>
          </a:p>
          <a:p>
            <a:pPr lvl="2"/>
            <a:r>
              <a:rPr lang="en-US" altLang="tr-TR" smtClean="0"/>
              <a:t>Third level</a:t>
            </a:r>
          </a:p>
          <a:p>
            <a:pPr lvl="3"/>
            <a:r>
              <a:rPr lang="en-US" altLang="tr-TR" smtClean="0"/>
              <a:t>Fourth level</a:t>
            </a:r>
          </a:p>
          <a:p>
            <a:pPr lvl="4"/>
            <a:r>
              <a:rPr lang="en-US" altLang="tr-TR" smtClean="0"/>
              <a:t>Fifth level</a:t>
            </a:r>
          </a:p>
        </p:txBody>
      </p:sp>
      <p:sp>
        <p:nvSpPr>
          <p:cNvPr id="3077" name="Date Placeholder 3"/>
          <p:cNvSpPr>
            <a:spLocks noGrp="1"/>
          </p:cNvSpPr>
          <p:nvPr>
            <p:ph type="dt" sz="half" idx="2"/>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fontAlgn="base">
              <a:spcBef>
                <a:spcPct val="0"/>
              </a:spcBef>
              <a:spcAft>
                <a:spcPct val="0"/>
              </a:spcAft>
            </a:pPr>
            <a:r>
              <a:rPr lang="en-US" altLang="tr-TR" smtClean="0"/>
              <a:t>Date of download:  mm/dd/yyyy</a:t>
            </a:r>
          </a:p>
        </p:txBody>
      </p:sp>
      <p:sp>
        <p:nvSpPr>
          <p:cNvPr id="3078" name="Footer Placeholder 4"/>
          <p:cNvSpPr>
            <a:spLocks noGrp="1"/>
          </p:cNvSpPr>
          <p:nvPr>
            <p:ph type="ftr" sz="quarter" idx="3"/>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fontAlgn="base">
              <a:spcBef>
                <a:spcPct val="0"/>
              </a:spcBef>
              <a:spcAft>
                <a:spcPct val="0"/>
              </a:spcAft>
            </a:pPr>
            <a:r>
              <a:rPr lang="en-US" altLang="tr-TR" smtClean="0"/>
              <a:t>Copyright © 2012 American Medical Association. All rights reserved.</a:t>
            </a:r>
          </a:p>
        </p:txBody>
      </p:sp>
      <p:sp>
        <p:nvSpPr>
          <p:cNvPr id="3079" name="Slide Number Placeholder 5"/>
          <p:cNvSpPr>
            <a:spLocks noGrp="1"/>
          </p:cNvSpPr>
          <p:nvPr>
            <p:ph type="sldNum" sz="quarter" idx="4"/>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pPr>
            <a:fld id="{97FDB7BF-5331-47AF-9D83-1E4D6687715E}" type="slidenum">
              <a:rPr lang="en-US" altLang="tr-TR" smtClean="0"/>
              <a:pPr fontAlgn="base">
                <a:spcBef>
                  <a:spcPct val="0"/>
                </a:spcBef>
                <a:spcAft>
                  <a:spcPct val="0"/>
                </a:spcAft>
              </a:pPr>
              <a:t>‹#›</a:t>
            </a:fld>
            <a:endParaRPr lang="en-US" altLang="tr-TR" smtClean="0"/>
          </a:p>
        </p:txBody>
      </p:sp>
    </p:spTree>
    <p:extLst>
      <p:ext uri="{BB962C8B-B14F-4D97-AF65-F5344CB8AC3E}">
        <p14:creationId xmlns:p14="http://schemas.microsoft.com/office/powerpoint/2010/main" val="37372278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ea typeface="ＭＳ Ｐゴシック" pitchFamily="34" charset="-128"/>
        </a:defRPr>
      </a:lvl2pPr>
      <a:lvl3pPr algn="ctr" rtl="0" eaLnBrk="0" fontAlgn="base" hangingPunct="0">
        <a:spcBef>
          <a:spcPct val="0"/>
        </a:spcBef>
        <a:spcAft>
          <a:spcPct val="0"/>
        </a:spcAft>
        <a:defRPr sz="4400">
          <a:solidFill>
            <a:schemeClr val="tx1"/>
          </a:solidFill>
          <a:latin typeface="Times New Roman" pitchFamily="18" charset="0"/>
          <a:ea typeface="ＭＳ Ｐゴシック" pitchFamily="34" charset="-128"/>
        </a:defRPr>
      </a:lvl3pPr>
      <a:lvl4pPr algn="ctr" rtl="0" eaLnBrk="0" fontAlgn="base" hangingPunct="0">
        <a:spcBef>
          <a:spcPct val="0"/>
        </a:spcBef>
        <a:spcAft>
          <a:spcPct val="0"/>
        </a:spcAft>
        <a:defRPr sz="4400">
          <a:solidFill>
            <a:schemeClr val="tx1"/>
          </a:solidFill>
          <a:latin typeface="Times New Roman" pitchFamily="18" charset="0"/>
          <a:ea typeface="ＭＳ Ｐゴシック" pitchFamily="34" charset="-128"/>
        </a:defRPr>
      </a:lvl4pPr>
      <a:lvl5pPr algn="ctr" rtl="0" eaLnBrk="0" fontAlgn="base" hangingPunct="0">
        <a:spcBef>
          <a:spcPct val="0"/>
        </a:spcBef>
        <a:spcAft>
          <a:spcPct val="0"/>
        </a:spcAft>
        <a:defRPr sz="4400">
          <a:solidFill>
            <a:schemeClr val="tx1"/>
          </a:solidFill>
          <a:latin typeface="Times New Roman" pitchFamily="18" charset="0"/>
          <a:ea typeface="ＭＳ Ｐゴシック" pitchFamily="34" charset="-128"/>
        </a:defRPr>
      </a:lvl5pPr>
      <a:lvl6pPr marL="457200" algn="ctr" rtl="0" eaLnBrk="0" fontAlgn="base" hangingPunct="0">
        <a:spcBef>
          <a:spcPct val="0"/>
        </a:spcBef>
        <a:spcAft>
          <a:spcPct val="0"/>
        </a:spcAft>
        <a:defRPr sz="4400">
          <a:solidFill>
            <a:schemeClr val="tx1"/>
          </a:solidFill>
          <a:latin typeface="Times New Roman" pitchFamily="18" charset="0"/>
          <a:ea typeface="ＭＳ Ｐゴシック" pitchFamily="34" charset="-128"/>
        </a:defRPr>
      </a:lvl6pPr>
      <a:lvl7pPr marL="914400" algn="ctr" rtl="0" eaLnBrk="0" fontAlgn="base" hangingPunct="0">
        <a:spcBef>
          <a:spcPct val="0"/>
        </a:spcBef>
        <a:spcAft>
          <a:spcPct val="0"/>
        </a:spcAft>
        <a:defRPr sz="4400">
          <a:solidFill>
            <a:schemeClr val="tx1"/>
          </a:solidFill>
          <a:latin typeface="Times New Roman" pitchFamily="18" charset="0"/>
          <a:ea typeface="ＭＳ Ｐゴシック" pitchFamily="34" charset="-128"/>
        </a:defRPr>
      </a:lvl7pPr>
      <a:lvl8pPr marL="1371600" algn="ctr" rtl="0" eaLnBrk="0" fontAlgn="base" hangingPunct="0">
        <a:spcBef>
          <a:spcPct val="0"/>
        </a:spcBef>
        <a:spcAft>
          <a:spcPct val="0"/>
        </a:spcAft>
        <a:defRPr sz="4400">
          <a:solidFill>
            <a:schemeClr val="tx1"/>
          </a:solidFill>
          <a:latin typeface="Times New Roman" pitchFamily="18" charset="0"/>
          <a:ea typeface="ＭＳ Ｐゴシック" pitchFamily="34" charset="-128"/>
        </a:defRPr>
      </a:lvl8pPr>
      <a:lvl9pPr marL="1828800" algn="ctr" rtl="0" eaLnBrk="0" fontAlgn="base" hangingPunct="0">
        <a:spcBef>
          <a:spcPct val="0"/>
        </a:spcBef>
        <a:spcAft>
          <a:spcPct val="0"/>
        </a:spcAft>
        <a:defRPr sz="4400">
          <a:solidFill>
            <a:schemeClr val="tx1"/>
          </a:solidFill>
          <a:latin typeface="Times New Roman" pitchFamily="18" charset="0"/>
          <a:ea typeface="ＭＳ Ｐゴシック" pitchFamily="34" charset="-128"/>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6.jpeg"/><Relationship Id="rId5" Type="http://schemas.openxmlformats.org/officeDocument/2006/relationships/image" Target="../media/image14.emf"/><Relationship Id="rId4" Type="http://schemas.openxmlformats.org/officeDocument/2006/relationships/oleObject" Target="../embeddings/Microsoft_PowerPoint_97-2003_Presentation1.ppt"/></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3.xml"/><Relationship Id="rId5" Type="http://schemas.openxmlformats.org/officeDocument/2006/relationships/image" Target="../media/image28.jpeg"/><Relationship Id="rId4" Type="http://schemas.openxmlformats.org/officeDocument/2006/relationships/image" Target="../media/image2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79512" y="3967260"/>
            <a:ext cx="8936823" cy="1440160"/>
          </a:xfrm>
        </p:spPr>
        <p:txBody>
          <a:bodyPr>
            <a:noAutofit/>
          </a:bodyPr>
          <a:lstStyle/>
          <a:p>
            <a:r>
              <a:rPr lang="tr-TR" sz="4800" b="1" dirty="0" err="1" smtClean="0"/>
              <a:t>Hiperandrogenizm</a:t>
            </a:r>
            <a:r>
              <a:rPr lang="tr-TR" sz="4800" b="1" dirty="0" smtClean="0"/>
              <a:t>: </a:t>
            </a:r>
            <a:r>
              <a:rPr lang="tr-TR" sz="4800" b="1" dirty="0"/>
              <a:t>D</a:t>
            </a:r>
            <a:r>
              <a:rPr lang="tr-TR" sz="4800" b="1" dirty="0" smtClean="0"/>
              <a:t>eğerlendirme</a:t>
            </a:r>
            <a:br>
              <a:rPr lang="tr-TR" sz="4800" b="1" dirty="0" smtClean="0"/>
            </a:br>
            <a:r>
              <a:rPr lang="tr-TR" sz="4800" b="1" dirty="0" smtClean="0"/>
              <a:t>ve tedavideki pratik yaklaşımlar</a:t>
            </a:r>
            <a:endParaRPr lang="tr-TR" sz="4800" b="1" dirty="0"/>
          </a:p>
        </p:txBody>
      </p:sp>
      <p:sp>
        <p:nvSpPr>
          <p:cNvPr id="3" name="Alt Başlık 2"/>
          <p:cNvSpPr>
            <a:spLocks noGrp="1"/>
          </p:cNvSpPr>
          <p:nvPr>
            <p:ph type="subTitle" idx="1"/>
          </p:nvPr>
        </p:nvSpPr>
        <p:spPr>
          <a:xfrm>
            <a:off x="1477696" y="5445224"/>
            <a:ext cx="6400800" cy="1752600"/>
          </a:xfrm>
        </p:spPr>
        <p:txBody>
          <a:bodyPr>
            <a:noAutofit/>
          </a:bodyPr>
          <a:lstStyle/>
          <a:p>
            <a:r>
              <a:rPr lang="tr-TR" sz="2000" b="1" dirty="0" smtClean="0">
                <a:solidFill>
                  <a:schemeClr val="bg1">
                    <a:lumMod val="50000"/>
                  </a:schemeClr>
                </a:solidFill>
              </a:rPr>
              <a:t>Dr. Hikmet HASSA</a:t>
            </a:r>
          </a:p>
          <a:p>
            <a:r>
              <a:rPr lang="tr-TR" sz="2000" b="1" dirty="0" smtClean="0">
                <a:solidFill>
                  <a:schemeClr val="bg1">
                    <a:lumMod val="50000"/>
                  </a:schemeClr>
                </a:solidFill>
              </a:rPr>
              <a:t>ESOGÜ Tıp Fakültesi-Kadın-Doğum ABD</a:t>
            </a:r>
          </a:p>
          <a:p>
            <a:r>
              <a:rPr lang="tr-TR" sz="2000" b="1" dirty="0" err="1" smtClean="0">
                <a:solidFill>
                  <a:schemeClr val="bg1">
                    <a:lumMod val="50000"/>
                  </a:schemeClr>
                </a:solidFill>
              </a:rPr>
              <a:t>Em.öğretim</a:t>
            </a:r>
            <a:r>
              <a:rPr lang="tr-TR" sz="2000" b="1" dirty="0" smtClean="0">
                <a:solidFill>
                  <a:schemeClr val="bg1">
                    <a:lumMod val="50000"/>
                  </a:schemeClr>
                </a:solidFill>
              </a:rPr>
              <a:t> üyesi </a:t>
            </a:r>
          </a:p>
          <a:p>
            <a:r>
              <a:rPr lang="tr-TR" sz="2000" b="1" dirty="0" smtClean="0">
                <a:solidFill>
                  <a:schemeClr val="bg1">
                    <a:lumMod val="50000"/>
                  </a:schemeClr>
                </a:solidFill>
              </a:rPr>
              <a:t>Eskişehir</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4393" y="784423"/>
            <a:ext cx="3131840" cy="2708920"/>
          </a:xfrm>
          <a:prstGeom prst="rect">
            <a:avLst/>
          </a:prstGeom>
          <a:noFill/>
          <a:ln>
            <a:noFill/>
          </a:ln>
          <a:effectLst/>
          <a:scene3d>
            <a:camera prst="isometricOffAxis2Lef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7878496" y="6594021"/>
            <a:ext cx="1285929" cy="261610"/>
          </a:xfrm>
          <a:prstGeom prst="rect">
            <a:avLst/>
          </a:prstGeom>
          <a:noFill/>
        </p:spPr>
        <p:txBody>
          <a:bodyPr wrap="none" rtlCol="0">
            <a:spAutoFit/>
          </a:bodyPr>
          <a:lstStyle/>
          <a:p>
            <a:r>
              <a:rPr lang="tr-TR" sz="1100" dirty="0" smtClean="0">
                <a:solidFill>
                  <a:prstClr val="black"/>
                </a:solidFill>
              </a:rPr>
              <a:t>TJOD-2018-Antalya</a:t>
            </a:r>
            <a:endParaRPr lang="tr-TR" sz="1100" dirty="0">
              <a:solidFill>
                <a:prstClr val="black"/>
              </a:solidFill>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0682" y="880542"/>
            <a:ext cx="2321437" cy="273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370" y="660127"/>
            <a:ext cx="3193510" cy="2957513"/>
          </a:xfrm>
          <a:prstGeom prst="rect">
            <a:avLst/>
          </a:prstGeom>
          <a:noFill/>
          <a:ln>
            <a:noFill/>
          </a:ln>
          <a:effectLst/>
          <a:scene3d>
            <a:camera prst="isometricOffAxis1Righ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88734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99" y="836712"/>
            <a:ext cx="404954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5529" y="529770"/>
            <a:ext cx="4430762" cy="331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7098" y="4077072"/>
            <a:ext cx="5624389" cy="1502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Metin kutusu 4"/>
          <p:cNvSpPr txBox="1"/>
          <p:nvPr/>
        </p:nvSpPr>
        <p:spPr>
          <a:xfrm>
            <a:off x="431622" y="5157192"/>
            <a:ext cx="8460858" cy="1631216"/>
          </a:xfrm>
          <a:prstGeom prst="rect">
            <a:avLst/>
          </a:prstGeom>
          <a:noFill/>
        </p:spPr>
        <p:txBody>
          <a:bodyPr wrap="square" rtlCol="0">
            <a:spAutoFit/>
          </a:bodyPr>
          <a:lstStyle/>
          <a:p>
            <a:endParaRPr lang="tr-TR" sz="2000" b="1" dirty="0" smtClean="0">
              <a:solidFill>
                <a:srgbClr val="FF0000"/>
              </a:solidFill>
            </a:endParaRPr>
          </a:p>
          <a:p>
            <a:endParaRPr lang="tr-TR" sz="2000" b="1" dirty="0" smtClean="0">
              <a:solidFill>
                <a:srgbClr val="FF0000"/>
              </a:solidFill>
            </a:endParaRPr>
          </a:p>
          <a:p>
            <a:r>
              <a:rPr lang="tr-TR" sz="2000" b="1" dirty="0" smtClean="0">
                <a:solidFill>
                  <a:srgbClr val="FF0000"/>
                </a:solidFill>
              </a:rPr>
              <a:t>AKŞ x A-İnsülin / 405 =  &lt;1.7: Normal        1.7-2.5:  risk?       </a:t>
            </a:r>
            <a:r>
              <a:rPr lang="tr-TR" sz="2000" b="1" u="sng" dirty="0" smtClean="0">
                <a:solidFill>
                  <a:srgbClr val="FF0000"/>
                </a:solidFill>
              </a:rPr>
              <a:t>&gt;2.5: İnsülin Direnci         </a:t>
            </a:r>
            <a:r>
              <a:rPr lang="tr-TR" sz="2000" b="1" dirty="0" smtClean="0"/>
              <a:t>   	Düşük  </a:t>
            </a:r>
            <a:r>
              <a:rPr lang="tr-TR" sz="2000" b="1" dirty="0"/>
              <a:t>SHBG :</a:t>
            </a:r>
            <a:r>
              <a:rPr lang="tr-TR" sz="2000" b="1" dirty="0" err="1"/>
              <a:t>insulin</a:t>
            </a:r>
            <a:r>
              <a:rPr lang="tr-TR" sz="2000" b="1" dirty="0"/>
              <a:t> </a:t>
            </a:r>
            <a:r>
              <a:rPr lang="tr-TR" sz="2000" b="1" dirty="0" err="1"/>
              <a:t>resistansı</a:t>
            </a:r>
            <a:r>
              <a:rPr lang="tr-TR" sz="2000" b="1" dirty="0"/>
              <a:t> (PCOS-</a:t>
            </a:r>
            <a:r>
              <a:rPr lang="tr-TR" sz="2000" b="1" dirty="0" err="1"/>
              <a:t>metabolik</a:t>
            </a:r>
            <a:r>
              <a:rPr lang="tr-TR" sz="2000" b="1" dirty="0"/>
              <a:t> risk)</a:t>
            </a:r>
          </a:p>
          <a:p>
            <a:endParaRPr lang="tr-TR" sz="2000" b="1" dirty="0"/>
          </a:p>
        </p:txBody>
      </p:sp>
      <p:sp>
        <p:nvSpPr>
          <p:cNvPr id="3" name="Metin kutusu 2"/>
          <p:cNvSpPr txBox="1"/>
          <p:nvPr/>
        </p:nvSpPr>
        <p:spPr>
          <a:xfrm>
            <a:off x="179512" y="-1"/>
            <a:ext cx="7776864" cy="584775"/>
          </a:xfrm>
          <a:prstGeom prst="rect">
            <a:avLst/>
          </a:prstGeom>
          <a:noFill/>
        </p:spPr>
        <p:txBody>
          <a:bodyPr wrap="square" rtlCol="0">
            <a:spAutoFit/>
          </a:bodyPr>
          <a:lstStyle/>
          <a:p>
            <a:r>
              <a:rPr lang="tr-TR" sz="3200" b="1" dirty="0" smtClean="0"/>
              <a:t>            HA -  </a:t>
            </a:r>
            <a:r>
              <a:rPr lang="tr-TR" sz="3200" b="1" dirty="0"/>
              <a:t>i</a:t>
            </a:r>
            <a:r>
              <a:rPr lang="tr-TR" sz="3200" b="1" dirty="0" smtClean="0"/>
              <a:t>nsülin rezistansı-</a:t>
            </a:r>
            <a:r>
              <a:rPr lang="tr-TR" sz="3200" b="1" dirty="0" err="1"/>
              <a:t>h</a:t>
            </a:r>
            <a:r>
              <a:rPr lang="tr-TR" sz="3200" b="1" dirty="0" err="1" smtClean="0"/>
              <a:t>iperinsülinizm</a:t>
            </a:r>
            <a:endParaRPr lang="tr-TR" sz="3200" b="1" dirty="0"/>
          </a:p>
        </p:txBody>
      </p:sp>
    </p:spTree>
    <p:extLst>
      <p:ext uri="{BB962C8B-B14F-4D97-AF65-F5344CB8AC3E}">
        <p14:creationId xmlns:p14="http://schemas.microsoft.com/office/powerpoint/2010/main" val="26182399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ac\Desktop\Snap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429" y="2029490"/>
            <a:ext cx="9036495" cy="4320480"/>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p:cNvSpPr/>
          <p:nvPr/>
        </p:nvSpPr>
        <p:spPr>
          <a:xfrm>
            <a:off x="23669" y="5917922"/>
            <a:ext cx="9152255" cy="4320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Metin kutusu 2"/>
          <p:cNvSpPr txBox="1"/>
          <p:nvPr/>
        </p:nvSpPr>
        <p:spPr>
          <a:xfrm>
            <a:off x="467544" y="6165304"/>
            <a:ext cx="184731" cy="369332"/>
          </a:xfrm>
          <a:prstGeom prst="rect">
            <a:avLst/>
          </a:prstGeom>
          <a:noFill/>
        </p:spPr>
        <p:txBody>
          <a:bodyPr wrap="none" rtlCol="0">
            <a:spAutoFit/>
          </a:bodyPr>
          <a:lstStyle/>
          <a:p>
            <a:endParaRPr lang="tr-TR" dirty="0"/>
          </a:p>
        </p:txBody>
      </p:sp>
      <p:sp>
        <p:nvSpPr>
          <p:cNvPr id="4" name="Metin kutusu 3"/>
          <p:cNvSpPr txBox="1"/>
          <p:nvPr/>
        </p:nvSpPr>
        <p:spPr>
          <a:xfrm>
            <a:off x="1258872" y="17293"/>
            <a:ext cx="6305572" cy="707886"/>
          </a:xfrm>
          <a:prstGeom prst="rect">
            <a:avLst/>
          </a:prstGeom>
          <a:noFill/>
        </p:spPr>
        <p:txBody>
          <a:bodyPr wrap="none" rtlCol="0">
            <a:spAutoFit/>
          </a:bodyPr>
          <a:lstStyle/>
          <a:p>
            <a:r>
              <a:rPr lang="tr-TR" sz="4000" b="1" dirty="0" err="1">
                <a:solidFill>
                  <a:prstClr val="black"/>
                </a:solidFill>
                <a:ea typeface="+mj-ea"/>
                <a:cs typeface="+mj-cs"/>
              </a:rPr>
              <a:t>Hiperandrojenizm</a:t>
            </a:r>
            <a:r>
              <a:rPr lang="tr-TR" sz="4000" b="1" dirty="0">
                <a:solidFill>
                  <a:prstClr val="black"/>
                </a:solidFill>
                <a:ea typeface="+mj-ea"/>
                <a:cs typeface="+mj-cs"/>
              </a:rPr>
              <a:t>  etiyolojisi</a:t>
            </a:r>
            <a:endParaRPr lang="tr-TR" sz="4000" b="1" dirty="0"/>
          </a:p>
        </p:txBody>
      </p:sp>
    </p:spTree>
    <p:extLst>
      <p:ext uri="{BB962C8B-B14F-4D97-AF65-F5344CB8AC3E}">
        <p14:creationId xmlns:p14="http://schemas.microsoft.com/office/powerpoint/2010/main" val="10417335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44624"/>
            <a:ext cx="8229600" cy="1143000"/>
          </a:xfrm>
        </p:spPr>
        <p:txBody>
          <a:bodyPr/>
          <a:lstStyle/>
          <a:p>
            <a:r>
              <a:rPr lang="tr-TR" b="1" dirty="0" err="1">
                <a:solidFill>
                  <a:prstClr val="black"/>
                </a:solidFill>
              </a:rPr>
              <a:t>Hiperandrojenizm</a:t>
            </a:r>
            <a:r>
              <a:rPr lang="tr-TR" b="1" dirty="0">
                <a:solidFill>
                  <a:prstClr val="black"/>
                </a:solidFill>
              </a:rPr>
              <a:t>  etiyolojisi</a:t>
            </a:r>
            <a:endParaRPr lang="tr-TR" b="1" dirty="0"/>
          </a:p>
        </p:txBody>
      </p:sp>
      <p:sp>
        <p:nvSpPr>
          <p:cNvPr id="3" name="İçerik Yer Tutucusu 2"/>
          <p:cNvSpPr>
            <a:spLocks noGrp="1"/>
          </p:cNvSpPr>
          <p:nvPr>
            <p:ph idx="1"/>
          </p:nvPr>
        </p:nvSpPr>
        <p:spPr/>
        <p:txBody>
          <a:bodyPr>
            <a:normAutofit fontScale="92500" lnSpcReduction="20000"/>
          </a:bodyPr>
          <a:lstStyle/>
          <a:p>
            <a:r>
              <a:rPr lang="tr-TR" sz="3600" b="1" dirty="0">
                <a:solidFill>
                  <a:srgbClr val="FF0000"/>
                </a:solidFill>
              </a:rPr>
              <a:t>PCOS:%71</a:t>
            </a:r>
          </a:p>
          <a:p>
            <a:r>
              <a:rPr lang="tr-TR" sz="3600" b="1" dirty="0" err="1" smtClean="0">
                <a:solidFill>
                  <a:srgbClr val="FF0000"/>
                </a:solidFill>
              </a:rPr>
              <a:t>İdiopatik-Hiperandrojenizm</a:t>
            </a:r>
            <a:r>
              <a:rPr lang="tr-TR" sz="3600" b="1" dirty="0" smtClean="0">
                <a:solidFill>
                  <a:srgbClr val="FF0000"/>
                </a:solidFill>
              </a:rPr>
              <a:t>: %</a:t>
            </a:r>
            <a:r>
              <a:rPr lang="tr-TR" sz="3600" b="1" dirty="0">
                <a:solidFill>
                  <a:srgbClr val="FF0000"/>
                </a:solidFill>
              </a:rPr>
              <a:t>15</a:t>
            </a:r>
          </a:p>
          <a:p>
            <a:r>
              <a:rPr lang="tr-TR" sz="3600" b="1" dirty="0" err="1" smtClean="0">
                <a:solidFill>
                  <a:srgbClr val="FF0000"/>
                </a:solidFill>
              </a:rPr>
              <a:t>İdiopatik</a:t>
            </a:r>
            <a:r>
              <a:rPr lang="tr-TR" sz="3600" b="1" dirty="0" smtClean="0">
                <a:solidFill>
                  <a:srgbClr val="FF0000"/>
                </a:solidFill>
              </a:rPr>
              <a:t> -</a:t>
            </a:r>
            <a:r>
              <a:rPr lang="tr-TR" sz="3600" b="1" dirty="0" err="1" smtClean="0">
                <a:solidFill>
                  <a:srgbClr val="FF0000"/>
                </a:solidFill>
              </a:rPr>
              <a:t>Hirsutizm</a:t>
            </a:r>
            <a:r>
              <a:rPr lang="tr-TR" sz="3600" b="1" dirty="0" smtClean="0">
                <a:solidFill>
                  <a:srgbClr val="FF0000"/>
                </a:solidFill>
              </a:rPr>
              <a:t>: %</a:t>
            </a:r>
            <a:r>
              <a:rPr lang="tr-TR" sz="3600" b="1" dirty="0">
                <a:solidFill>
                  <a:srgbClr val="FF0000"/>
                </a:solidFill>
              </a:rPr>
              <a:t>10</a:t>
            </a:r>
          </a:p>
          <a:p>
            <a:r>
              <a:rPr lang="tr-TR" sz="3600" b="1" dirty="0" smtClean="0">
                <a:solidFill>
                  <a:srgbClr val="FF0000"/>
                </a:solidFill>
              </a:rPr>
              <a:t>NCCAH</a:t>
            </a:r>
            <a:r>
              <a:rPr lang="tr-TR" sz="3600" dirty="0"/>
              <a:t> </a:t>
            </a:r>
            <a:r>
              <a:rPr lang="tr-TR" sz="3600" dirty="0" smtClean="0"/>
              <a:t>-</a:t>
            </a:r>
            <a:r>
              <a:rPr lang="tr-TR" sz="3600" dirty="0" err="1"/>
              <a:t>N</a:t>
            </a:r>
            <a:r>
              <a:rPr lang="tr-TR" sz="3600" dirty="0" err="1" smtClean="0"/>
              <a:t>onclassic</a:t>
            </a:r>
            <a:r>
              <a:rPr lang="tr-TR" sz="3600" dirty="0" smtClean="0"/>
              <a:t> </a:t>
            </a:r>
            <a:r>
              <a:rPr lang="tr-TR" sz="3600" dirty="0" err="1"/>
              <a:t>C</a:t>
            </a:r>
            <a:r>
              <a:rPr lang="tr-TR" sz="3600" dirty="0" err="1" smtClean="0"/>
              <a:t>ongenital</a:t>
            </a:r>
            <a:r>
              <a:rPr lang="tr-TR" sz="3600" dirty="0" smtClean="0"/>
              <a:t> </a:t>
            </a:r>
          </a:p>
          <a:p>
            <a:pPr marL="0" indent="0">
              <a:buNone/>
            </a:pPr>
            <a:r>
              <a:rPr lang="tr-TR" sz="3600" dirty="0" smtClean="0"/>
              <a:t>   Adrenal </a:t>
            </a:r>
            <a:r>
              <a:rPr lang="tr-TR" sz="3600" dirty="0" err="1"/>
              <a:t>H</a:t>
            </a:r>
            <a:r>
              <a:rPr lang="tr-TR" sz="3600" dirty="0" err="1" smtClean="0"/>
              <a:t>yperplasia</a:t>
            </a:r>
            <a:r>
              <a:rPr lang="tr-TR" sz="3600" dirty="0" smtClean="0"/>
              <a:t> </a:t>
            </a:r>
            <a:r>
              <a:rPr lang="tr-TR" sz="3600" dirty="0"/>
              <a:t>(NCCAH) </a:t>
            </a:r>
            <a:endParaRPr lang="tr-TR" sz="3600" dirty="0" smtClean="0"/>
          </a:p>
          <a:p>
            <a:pPr marL="0" indent="0">
              <a:buNone/>
            </a:pPr>
            <a:r>
              <a:rPr lang="tr-TR" sz="3600" dirty="0"/>
              <a:t> </a:t>
            </a:r>
            <a:r>
              <a:rPr lang="tr-TR" sz="3600" dirty="0" smtClean="0"/>
              <a:t>  </a:t>
            </a:r>
            <a:r>
              <a:rPr lang="tr-TR" sz="3600" dirty="0" err="1" smtClean="0"/>
              <a:t>Adult</a:t>
            </a:r>
            <a:r>
              <a:rPr lang="tr-TR" sz="3600" dirty="0" smtClean="0"/>
              <a:t>-KAH </a:t>
            </a:r>
            <a:r>
              <a:rPr lang="tr-TR" sz="3600" b="1" dirty="0" smtClean="0">
                <a:solidFill>
                  <a:srgbClr val="FF0000"/>
                </a:solidFill>
              </a:rPr>
              <a:t>: %</a:t>
            </a:r>
            <a:r>
              <a:rPr lang="tr-TR" sz="3600" b="1" dirty="0">
                <a:solidFill>
                  <a:srgbClr val="FF0000"/>
                </a:solidFill>
              </a:rPr>
              <a:t>3</a:t>
            </a:r>
          </a:p>
          <a:p>
            <a:endParaRPr lang="tr-TR" sz="3600" dirty="0" smtClean="0"/>
          </a:p>
          <a:p>
            <a:r>
              <a:rPr lang="tr-TR" sz="3600" b="1" dirty="0" err="1" smtClean="0"/>
              <a:t>Tm</a:t>
            </a:r>
            <a:r>
              <a:rPr lang="tr-TR" sz="3600" dirty="0"/>
              <a:t>:%0.3</a:t>
            </a:r>
          </a:p>
          <a:p>
            <a:r>
              <a:rPr lang="tr-TR" sz="3600" b="1" dirty="0"/>
              <a:t>Diğer-muhtelif</a:t>
            </a:r>
            <a:r>
              <a:rPr lang="tr-TR" sz="3600" dirty="0"/>
              <a:t>:%0.7</a:t>
            </a:r>
          </a:p>
          <a:p>
            <a:endParaRPr lang="tr-TR" dirty="0"/>
          </a:p>
        </p:txBody>
      </p:sp>
      <p:sp>
        <p:nvSpPr>
          <p:cNvPr id="4" name="Sağ Ayraç 3"/>
          <p:cNvSpPr/>
          <p:nvPr/>
        </p:nvSpPr>
        <p:spPr>
          <a:xfrm>
            <a:off x="6639749" y="1988840"/>
            <a:ext cx="792088" cy="2587933"/>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7" name="Metin kutusu 6"/>
          <p:cNvSpPr txBox="1"/>
          <p:nvPr/>
        </p:nvSpPr>
        <p:spPr>
          <a:xfrm>
            <a:off x="7431837" y="2990418"/>
            <a:ext cx="901209" cy="584775"/>
          </a:xfrm>
          <a:prstGeom prst="rect">
            <a:avLst/>
          </a:prstGeom>
          <a:noFill/>
        </p:spPr>
        <p:txBody>
          <a:bodyPr wrap="none" rtlCol="0">
            <a:spAutoFit/>
          </a:bodyPr>
          <a:lstStyle/>
          <a:p>
            <a:r>
              <a:rPr lang="tr-TR" sz="3200" b="1" dirty="0" smtClean="0">
                <a:solidFill>
                  <a:srgbClr val="FF0000"/>
                </a:solidFill>
              </a:rPr>
              <a:t>%99</a:t>
            </a:r>
            <a:endParaRPr lang="tr-TR" sz="3200" b="1" dirty="0">
              <a:solidFill>
                <a:srgbClr val="FF0000"/>
              </a:solidFill>
            </a:endParaRPr>
          </a:p>
        </p:txBody>
      </p:sp>
    </p:spTree>
    <p:extLst>
      <p:ext uri="{BB962C8B-B14F-4D97-AF65-F5344CB8AC3E}">
        <p14:creationId xmlns:p14="http://schemas.microsoft.com/office/powerpoint/2010/main" val="26684603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32384" y="260648"/>
            <a:ext cx="8229600" cy="1143000"/>
          </a:xfrm>
        </p:spPr>
        <p:txBody>
          <a:bodyPr/>
          <a:lstStyle/>
          <a:p>
            <a:endParaRPr lang="tr-TR" dirty="0"/>
          </a:p>
        </p:txBody>
      </p:sp>
      <p:pic>
        <p:nvPicPr>
          <p:cNvPr id="4098" name="Picture 2" descr="C:\Users\mac\Desktop\Snap34.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5002"/>
          <a:stretch/>
        </p:blipFill>
        <p:spPr bwMode="auto">
          <a:xfrm>
            <a:off x="4336568" y="3297664"/>
            <a:ext cx="4464496" cy="2941787"/>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2699792" y="2924944"/>
            <a:ext cx="3528392"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099" name="Picture 3" descr="C:\Users\mac\Desktop\Snap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0584" y="1628800"/>
            <a:ext cx="4320480" cy="1771650"/>
          </a:xfrm>
          <a:prstGeom prst="rect">
            <a:avLst/>
          </a:prstGeom>
          <a:noFill/>
          <a:extLst>
            <a:ext uri="{909E8E84-426E-40DD-AFC4-6F175D3DCCD1}">
              <a14:hiddenFill xmlns:a14="http://schemas.microsoft.com/office/drawing/2010/main">
                <a:solidFill>
                  <a:srgbClr val="FFFFFF"/>
                </a:solidFill>
              </a14:hiddenFill>
            </a:ext>
          </a:extLst>
        </p:spPr>
      </p:pic>
      <p:sp>
        <p:nvSpPr>
          <p:cNvPr id="11" name="Dikdörtgen 10"/>
          <p:cNvSpPr/>
          <p:nvPr/>
        </p:nvSpPr>
        <p:spPr>
          <a:xfrm>
            <a:off x="7236296" y="5193196"/>
            <a:ext cx="122413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100" name="Picture 4" descr="C:\Users\mac\Desktop\Snap3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3988" y="543928"/>
            <a:ext cx="4320480" cy="1123950"/>
          </a:xfrm>
          <a:prstGeom prst="rect">
            <a:avLst/>
          </a:prstGeom>
          <a:noFill/>
          <a:extLst>
            <a:ext uri="{909E8E84-426E-40DD-AFC4-6F175D3DCCD1}">
              <a14:hiddenFill xmlns:a14="http://schemas.microsoft.com/office/drawing/2010/main">
                <a:solidFill>
                  <a:srgbClr val="FFFFFF"/>
                </a:solidFill>
              </a14:hiddenFill>
            </a:ext>
          </a:extLst>
        </p:spPr>
      </p:pic>
      <p:sp>
        <p:nvSpPr>
          <p:cNvPr id="12" name="Dikdörtgen 11"/>
          <p:cNvSpPr/>
          <p:nvPr/>
        </p:nvSpPr>
        <p:spPr>
          <a:xfrm>
            <a:off x="4544253" y="4437112"/>
            <a:ext cx="1368152"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35496" y="1720840"/>
            <a:ext cx="4445088" cy="3416320"/>
          </a:xfrm>
          <a:prstGeom prst="rect">
            <a:avLst/>
          </a:prstGeom>
        </p:spPr>
        <p:txBody>
          <a:bodyPr wrap="square">
            <a:spAutoFit/>
          </a:bodyPr>
          <a:lstStyle/>
          <a:p>
            <a:r>
              <a:rPr lang="tr-TR" b="1" dirty="0">
                <a:solidFill>
                  <a:srgbClr val="FF0000"/>
                </a:solidFill>
              </a:rPr>
              <a:t>PCOS</a:t>
            </a:r>
            <a:r>
              <a:rPr lang="tr-TR" dirty="0"/>
              <a:t> :</a:t>
            </a:r>
            <a:r>
              <a:rPr lang="tr-TR" dirty="0" err="1"/>
              <a:t>hiperandrojenizm</a:t>
            </a:r>
            <a:r>
              <a:rPr lang="tr-TR" dirty="0"/>
              <a:t> ile görülebilen </a:t>
            </a:r>
            <a:r>
              <a:rPr lang="tr-TR" b="1" dirty="0">
                <a:solidFill>
                  <a:srgbClr val="FF0000"/>
                </a:solidFill>
              </a:rPr>
              <a:t>en yaygın </a:t>
            </a:r>
            <a:r>
              <a:rPr lang="tr-TR" b="1" dirty="0" err="1">
                <a:solidFill>
                  <a:srgbClr val="FF0000"/>
                </a:solidFill>
              </a:rPr>
              <a:t>androgen-excess-disorder</a:t>
            </a:r>
            <a:r>
              <a:rPr lang="tr-TR" dirty="0"/>
              <a:t> olarak görülür. </a:t>
            </a:r>
            <a:r>
              <a:rPr lang="tr-TR" b="1" dirty="0">
                <a:solidFill>
                  <a:srgbClr val="FF0000"/>
                </a:solidFill>
              </a:rPr>
              <a:t>(%71) </a:t>
            </a:r>
          </a:p>
          <a:p>
            <a:endParaRPr lang="tr-TR" dirty="0" smtClean="0"/>
          </a:p>
          <a:p>
            <a:endParaRPr lang="tr-TR" dirty="0"/>
          </a:p>
          <a:p>
            <a:r>
              <a:rPr lang="tr-TR" dirty="0" smtClean="0"/>
              <a:t>Olgularda </a:t>
            </a:r>
            <a:r>
              <a:rPr lang="tr-TR" dirty="0"/>
              <a:t>klinik/biyokimyasal HA ,</a:t>
            </a:r>
            <a:r>
              <a:rPr lang="tr-TR" dirty="0" err="1"/>
              <a:t>ovülatuvar</a:t>
            </a:r>
            <a:r>
              <a:rPr lang="tr-TR" dirty="0"/>
              <a:t> </a:t>
            </a:r>
            <a:r>
              <a:rPr lang="tr-TR" dirty="0" err="1"/>
              <a:t>disfonksiyon</a:t>
            </a:r>
            <a:r>
              <a:rPr lang="tr-TR" dirty="0"/>
              <a:t> ve </a:t>
            </a:r>
            <a:r>
              <a:rPr lang="tr-TR" dirty="0" err="1"/>
              <a:t>polikistik</a:t>
            </a:r>
            <a:r>
              <a:rPr lang="tr-TR" dirty="0"/>
              <a:t> </a:t>
            </a:r>
            <a:r>
              <a:rPr lang="tr-TR" dirty="0" err="1"/>
              <a:t>Ovarian</a:t>
            </a:r>
            <a:r>
              <a:rPr lang="tr-TR" dirty="0"/>
              <a:t> morfoloji ön plandadır</a:t>
            </a:r>
            <a:endParaRPr lang="tr-TR" dirty="0" smtClean="0"/>
          </a:p>
          <a:p>
            <a:endParaRPr lang="tr-TR" dirty="0" smtClean="0"/>
          </a:p>
          <a:p>
            <a:endParaRPr lang="tr-TR" dirty="0"/>
          </a:p>
          <a:p>
            <a:r>
              <a:rPr lang="tr-TR" dirty="0" smtClean="0"/>
              <a:t>Çoğu </a:t>
            </a:r>
            <a:r>
              <a:rPr lang="tr-TR" dirty="0"/>
              <a:t>PCOS olgusu </a:t>
            </a:r>
            <a:r>
              <a:rPr lang="tr-TR" b="1" dirty="0">
                <a:solidFill>
                  <a:srgbClr val="FF0000"/>
                </a:solidFill>
              </a:rPr>
              <a:t>klasik </a:t>
            </a:r>
            <a:r>
              <a:rPr lang="tr-TR" b="1" dirty="0" err="1">
                <a:solidFill>
                  <a:srgbClr val="FF0000"/>
                </a:solidFill>
              </a:rPr>
              <a:t>anovülatuvar</a:t>
            </a:r>
            <a:r>
              <a:rPr lang="tr-TR" b="1" dirty="0">
                <a:solidFill>
                  <a:srgbClr val="FF0000"/>
                </a:solidFill>
              </a:rPr>
              <a:t> </a:t>
            </a:r>
            <a:r>
              <a:rPr lang="tr-TR" dirty="0"/>
              <a:t>form olmakla birlikte </a:t>
            </a:r>
            <a:r>
              <a:rPr lang="tr-TR" b="1" dirty="0">
                <a:solidFill>
                  <a:srgbClr val="FF0000"/>
                </a:solidFill>
              </a:rPr>
              <a:t>%20 olgu </a:t>
            </a:r>
            <a:r>
              <a:rPr lang="tr-TR" b="1" dirty="0" err="1">
                <a:solidFill>
                  <a:srgbClr val="FF0000"/>
                </a:solidFill>
              </a:rPr>
              <a:t>ovulatuvardır</a:t>
            </a:r>
            <a:r>
              <a:rPr lang="tr-TR" dirty="0"/>
              <a:t>.</a:t>
            </a:r>
          </a:p>
        </p:txBody>
      </p:sp>
    </p:spTree>
    <p:extLst>
      <p:ext uri="{BB962C8B-B14F-4D97-AF65-F5344CB8AC3E}">
        <p14:creationId xmlns:p14="http://schemas.microsoft.com/office/powerpoint/2010/main" val="32562822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171400"/>
            <a:ext cx="8229600" cy="1143000"/>
          </a:xfrm>
        </p:spPr>
        <p:txBody>
          <a:bodyPr>
            <a:normAutofit/>
          </a:bodyPr>
          <a:lstStyle/>
          <a:p>
            <a:r>
              <a:rPr lang="tr-TR" sz="4000" b="1" dirty="0" err="1" smtClean="0">
                <a:solidFill>
                  <a:prstClr val="black"/>
                </a:solidFill>
              </a:rPr>
              <a:t>Hiperandrogenizm</a:t>
            </a:r>
            <a:r>
              <a:rPr lang="tr-TR" sz="4000" b="1" dirty="0" smtClean="0">
                <a:solidFill>
                  <a:prstClr val="black"/>
                </a:solidFill>
              </a:rPr>
              <a:t> </a:t>
            </a:r>
            <a:r>
              <a:rPr lang="tr-TR" sz="4000" b="1" dirty="0">
                <a:solidFill>
                  <a:prstClr val="black"/>
                </a:solidFill>
              </a:rPr>
              <a:t>etiyolojisi</a:t>
            </a:r>
            <a:endParaRPr lang="tr-TR" sz="4000" b="1" dirty="0"/>
          </a:p>
        </p:txBody>
      </p:sp>
      <p:sp>
        <p:nvSpPr>
          <p:cNvPr id="3" name="İçerik Yer Tutucusu 2"/>
          <p:cNvSpPr>
            <a:spLocks noGrp="1"/>
          </p:cNvSpPr>
          <p:nvPr>
            <p:ph idx="1"/>
          </p:nvPr>
        </p:nvSpPr>
        <p:spPr>
          <a:xfrm>
            <a:off x="251520" y="1052736"/>
            <a:ext cx="8496944" cy="6120680"/>
          </a:xfrm>
        </p:spPr>
        <p:txBody>
          <a:bodyPr>
            <a:normAutofit/>
          </a:bodyPr>
          <a:lstStyle/>
          <a:p>
            <a:endParaRPr lang="tr-TR" sz="2800" b="1" dirty="0" smtClean="0">
              <a:solidFill>
                <a:srgbClr val="FF0000"/>
              </a:solidFill>
            </a:endParaRPr>
          </a:p>
          <a:p>
            <a:endParaRPr lang="tr-TR" sz="2800" b="1" dirty="0">
              <a:solidFill>
                <a:srgbClr val="FF0000"/>
              </a:solidFill>
            </a:endParaRPr>
          </a:p>
          <a:p>
            <a:r>
              <a:rPr lang="tr-TR" sz="2800" b="1" dirty="0" err="1" smtClean="0">
                <a:solidFill>
                  <a:srgbClr val="FF0000"/>
                </a:solidFill>
              </a:rPr>
              <a:t>İdiopatik</a:t>
            </a:r>
            <a:r>
              <a:rPr lang="tr-TR" sz="2800" b="1" dirty="0" smtClean="0">
                <a:solidFill>
                  <a:srgbClr val="FF0000"/>
                </a:solidFill>
              </a:rPr>
              <a:t> </a:t>
            </a:r>
            <a:r>
              <a:rPr lang="tr-TR" sz="2800" b="1" dirty="0" err="1" smtClean="0">
                <a:solidFill>
                  <a:srgbClr val="FF0000"/>
                </a:solidFill>
              </a:rPr>
              <a:t>hiperandrogenizm</a:t>
            </a:r>
            <a:r>
              <a:rPr lang="tr-TR" sz="2800" b="1" dirty="0" smtClean="0">
                <a:solidFill>
                  <a:srgbClr val="FF0000"/>
                </a:solidFill>
              </a:rPr>
              <a:t>: </a:t>
            </a:r>
            <a:r>
              <a:rPr lang="tr-TR" sz="2800" b="1" dirty="0" smtClean="0"/>
              <a:t>adet düzeni normal</a:t>
            </a:r>
            <a:r>
              <a:rPr lang="tr-TR" sz="2800" dirty="0" smtClean="0"/>
              <a:t>, </a:t>
            </a:r>
            <a:r>
              <a:rPr lang="tr-TR" sz="2800" dirty="0" err="1" smtClean="0"/>
              <a:t>siklüsleri</a:t>
            </a:r>
            <a:r>
              <a:rPr lang="tr-TR" sz="2800" dirty="0" smtClean="0"/>
              <a:t> </a:t>
            </a:r>
            <a:r>
              <a:rPr lang="tr-TR" sz="2800" b="1" dirty="0" err="1" smtClean="0"/>
              <a:t>regüler</a:t>
            </a:r>
            <a:r>
              <a:rPr lang="tr-TR" sz="2800" dirty="0" err="1" smtClean="0"/>
              <a:t>,normal</a:t>
            </a:r>
            <a:r>
              <a:rPr lang="tr-TR" sz="2800" dirty="0" smtClean="0"/>
              <a:t> </a:t>
            </a:r>
            <a:r>
              <a:rPr lang="tr-TR" sz="2800" dirty="0" err="1" smtClean="0"/>
              <a:t>ovarian</a:t>
            </a:r>
            <a:r>
              <a:rPr lang="tr-TR" sz="2800" dirty="0" smtClean="0"/>
              <a:t> </a:t>
            </a:r>
            <a:r>
              <a:rPr lang="tr-TR" sz="2800" b="1" dirty="0" smtClean="0"/>
              <a:t>morfoloji</a:t>
            </a:r>
            <a:r>
              <a:rPr lang="tr-TR" sz="2800" dirty="0" smtClean="0"/>
              <a:t>ye sahip </a:t>
            </a:r>
            <a:r>
              <a:rPr lang="tr-TR" sz="2800" b="1" dirty="0" smtClean="0"/>
              <a:t>ancak</a:t>
            </a:r>
            <a:r>
              <a:rPr lang="tr-TR" sz="2800" dirty="0" smtClean="0"/>
              <a:t> </a:t>
            </a:r>
            <a:r>
              <a:rPr lang="tr-TR" sz="2800" b="1" dirty="0" smtClean="0">
                <a:solidFill>
                  <a:srgbClr val="FF0000"/>
                </a:solidFill>
              </a:rPr>
              <a:t>klinik ve biyokimyasal HA olgularıdır.</a:t>
            </a:r>
            <a:endParaRPr lang="tr-TR" sz="2800" b="1" dirty="0">
              <a:solidFill>
                <a:srgbClr val="FF0000"/>
              </a:solidFill>
            </a:endParaRPr>
          </a:p>
          <a:p>
            <a:pPr marL="0" indent="0">
              <a:buNone/>
            </a:pPr>
            <a:endParaRPr lang="tr-TR" sz="2800" b="1" dirty="0">
              <a:solidFill>
                <a:srgbClr val="FF0000"/>
              </a:solidFill>
            </a:endParaRPr>
          </a:p>
          <a:p>
            <a:r>
              <a:rPr lang="tr-TR" sz="2800" b="1" dirty="0" err="1" smtClean="0">
                <a:solidFill>
                  <a:srgbClr val="FF0000"/>
                </a:solidFill>
              </a:rPr>
              <a:t>İdiopatik</a:t>
            </a:r>
            <a:r>
              <a:rPr lang="tr-TR" sz="2800" b="1" dirty="0" smtClean="0">
                <a:solidFill>
                  <a:srgbClr val="FF0000"/>
                </a:solidFill>
              </a:rPr>
              <a:t> </a:t>
            </a:r>
            <a:r>
              <a:rPr lang="tr-TR" sz="2800" b="1" dirty="0" err="1" smtClean="0">
                <a:solidFill>
                  <a:srgbClr val="FF0000"/>
                </a:solidFill>
              </a:rPr>
              <a:t>hirşutismus</a:t>
            </a:r>
            <a:r>
              <a:rPr lang="tr-TR" sz="2800" b="1" dirty="0" smtClean="0">
                <a:solidFill>
                  <a:srgbClr val="FF0000"/>
                </a:solidFill>
              </a:rPr>
              <a:t>: </a:t>
            </a:r>
            <a:r>
              <a:rPr lang="tr-TR" sz="2800" b="1" dirty="0" err="1" smtClean="0"/>
              <a:t>Hirsutizm</a:t>
            </a:r>
            <a:r>
              <a:rPr lang="tr-TR" sz="2800" dirty="0" err="1" smtClean="0"/>
              <a:t>i</a:t>
            </a:r>
            <a:r>
              <a:rPr lang="tr-TR" sz="2800" dirty="0" smtClean="0"/>
              <a:t> bulunan ancak </a:t>
            </a:r>
            <a:r>
              <a:rPr lang="tr-TR" sz="2800" dirty="0" err="1" smtClean="0"/>
              <a:t>ovülatuvar</a:t>
            </a:r>
            <a:r>
              <a:rPr lang="tr-TR" sz="2800" dirty="0" smtClean="0"/>
              <a:t> </a:t>
            </a:r>
            <a:r>
              <a:rPr lang="tr-TR" sz="2800" b="1" dirty="0" err="1" smtClean="0"/>
              <a:t>siklüsleri</a:t>
            </a:r>
            <a:r>
              <a:rPr lang="tr-TR" sz="2800" b="1" dirty="0" smtClean="0"/>
              <a:t> ve </a:t>
            </a:r>
            <a:r>
              <a:rPr lang="tr-TR" sz="2800" b="1" dirty="0" err="1" smtClean="0"/>
              <a:t>ovarian</a:t>
            </a:r>
            <a:r>
              <a:rPr lang="tr-TR" sz="2800" b="1" dirty="0" smtClean="0"/>
              <a:t> morfolojisi normal </a:t>
            </a:r>
            <a:r>
              <a:rPr lang="tr-TR" sz="2800" dirty="0" smtClean="0"/>
              <a:t>olan </a:t>
            </a:r>
            <a:r>
              <a:rPr lang="tr-TR" sz="2800" b="1" dirty="0" err="1" smtClean="0">
                <a:solidFill>
                  <a:srgbClr val="FF0000"/>
                </a:solidFill>
              </a:rPr>
              <a:t>androgen</a:t>
            </a:r>
            <a:r>
              <a:rPr lang="tr-TR" sz="2800" b="1" dirty="0" smtClean="0">
                <a:solidFill>
                  <a:srgbClr val="FF0000"/>
                </a:solidFill>
              </a:rPr>
              <a:t> konsantrasyonu bozulmamış  olgulardır.</a:t>
            </a:r>
          </a:p>
          <a:p>
            <a:endParaRPr lang="tr-TR" sz="2800" b="1" dirty="0" smtClean="0">
              <a:solidFill>
                <a:srgbClr val="FF0000"/>
              </a:solidFill>
            </a:endParaRPr>
          </a:p>
        </p:txBody>
      </p:sp>
    </p:spTree>
    <p:extLst>
      <p:ext uri="{BB962C8B-B14F-4D97-AF65-F5344CB8AC3E}">
        <p14:creationId xmlns:p14="http://schemas.microsoft.com/office/powerpoint/2010/main" val="27118989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t>Geç başlangıçlı-</a:t>
            </a:r>
            <a:r>
              <a:rPr lang="tr-TR" sz="4000" b="1" dirty="0" err="1" smtClean="0"/>
              <a:t>Adult</a:t>
            </a:r>
            <a:r>
              <a:rPr lang="tr-TR" sz="4000" b="1" dirty="0" smtClean="0"/>
              <a:t>-KAH</a:t>
            </a:r>
            <a:endParaRPr lang="tr-TR" sz="4000" b="1" dirty="0"/>
          </a:p>
        </p:txBody>
      </p:sp>
      <p:sp>
        <p:nvSpPr>
          <p:cNvPr id="3" name="İçerik Yer Tutucusu 2"/>
          <p:cNvSpPr>
            <a:spLocks noGrp="1"/>
          </p:cNvSpPr>
          <p:nvPr>
            <p:ph idx="1"/>
          </p:nvPr>
        </p:nvSpPr>
        <p:spPr/>
        <p:txBody>
          <a:bodyPr>
            <a:normAutofit/>
          </a:bodyPr>
          <a:lstStyle/>
          <a:p>
            <a:endParaRPr lang="tr-TR" sz="2800" b="1" dirty="0" smtClean="0">
              <a:solidFill>
                <a:srgbClr val="FF0000"/>
              </a:solidFill>
            </a:endParaRPr>
          </a:p>
          <a:p>
            <a:r>
              <a:rPr lang="tr-TR" sz="2800" b="1" dirty="0" smtClean="0">
                <a:solidFill>
                  <a:srgbClr val="FF0000"/>
                </a:solidFill>
              </a:rPr>
              <a:t>NCCAH</a:t>
            </a:r>
            <a:r>
              <a:rPr lang="tr-TR" sz="2800" b="1" dirty="0">
                <a:solidFill>
                  <a:srgbClr val="FF0000"/>
                </a:solidFill>
              </a:rPr>
              <a:t>: </a:t>
            </a:r>
            <a:r>
              <a:rPr lang="tr-TR" sz="2800" b="1" dirty="0"/>
              <a:t>21-hidroksilaz (daha sık) </a:t>
            </a:r>
            <a:r>
              <a:rPr lang="tr-TR" sz="2800" dirty="0"/>
              <a:t>veya 11beta </a:t>
            </a:r>
            <a:r>
              <a:rPr lang="tr-TR" sz="2800" dirty="0" err="1"/>
              <a:t>hidroksilaz</a:t>
            </a:r>
            <a:r>
              <a:rPr lang="tr-TR" sz="2800" dirty="0"/>
              <a:t> eksikliği daha az görülmekle beraber bazı popülasyonlarda önem kazanmaktadır.</a:t>
            </a:r>
          </a:p>
          <a:p>
            <a:pPr marL="0" indent="0">
              <a:buNone/>
            </a:pPr>
            <a:endParaRPr lang="tr-TR" sz="2800" b="1" dirty="0">
              <a:solidFill>
                <a:srgbClr val="FF0000"/>
              </a:solidFill>
            </a:endParaRPr>
          </a:p>
          <a:p>
            <a:r>
              <a:rPr lang="tr-TR" sz="2800" b="1" dirty="0" smtClean="0">
                <a:solidFill>
                  <a:srgbClr val="FF0000"/>
                </a:solidFill>
              </a:rPr>
              <a:t>Klasik-CAH </a:t>
            </a:r>
            <a:r>
              <a:rPr lang="tr-TR" sz="2800" dirty="0"/>
              <a:t>da </a:t>
            </a:r>
            <a:r>
              <a:rPr lang="tr-TR" sz="2800" b="1" dirty="0" err="1"/>
              <a:t>glukokortikoid</a:t>
            </a:r>
            <a:r>
              <a:rPr lang="tr-TR" sz="2800" b="1" dirty="0"/>
              <a:t> </a:t>
            </a:r>
            <a:r>
              <a:rPr lang="tr-TR" sz="2800" b="1" dirty="0" err="1"/>
              <a:t>replasmanı</a:t>
            </a:r>
            <a:r>
              <a:rPr lang="tr-TR" sz="2800" b="1" dirty="0"/>
              <a:t> yetersiz </a:t>
            </a:r>
            <a:r>
              <a:rPr lang="tr-TR" sz="2800" dirty="0"/>
              <a:t>kalır ise </a:t>
            </a:r>
            <a:r>
              <a:rPr lang="tr-TR" sz="2800" dirty="0" err="1"/>
              <a:t>hirsutizm</a:t>
            </a:r>
            <a:r>
              <a:rPr lang="tr-TR" sz="2800" dirty="0"/>
              <a:t> gelişir. </a:t>
            </a:r>
          </a:p>
          <a:p>
            <a:endParaRPr lang="tr-TR" sz="2800" b="1" dirty="0">
              <a:solidFill>
                <a:srgbClr val="FF0000"/>
              </a:solidFill>
            </a:endParaRPr>
          </a:p>
          <a:p>
            <a:endParaRPr lang="tr-TR" sz="2800" dirty="0"/>
          </a:p>
        </p:txBody>
      </p:sp>
    </p:spTree>
    <p:extLst>
      <p:ext uri="{BB962C8B-B14F-4D97-AF65-F5344CB8AC3E}">
        <p14:creationId xmlns:p14="http://schemas.microsoft.com/office/powerpoint/2010/main" val="29463367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4000" b="1" dirty="0" err="1">
                <a:solidFill>
                  <a:prstClr val="black"/>
                </a:solidFill>
              </a:rPr>
              <a:t>Hiperandrogenizm</a:t>
            </a:r>
            <a:r>
              <a:rPr lang="tr-TR" sz="4000" b="1" dirty="0">
                <a:solidFill>
                  <a:prstClr val="black"/>
                </a:solidFill>
              </a:rPr>
              <a:t> etiyolojisi</a:t>
            </a:r>
            <a:endParaRPr lang="tr-TR" dirty="0"/>
          </a:p>
        </p:txBody>
      </p:sp>
      <p:sp>
        <p:nvSpPr>
          <p:cNvPr id="3" name="İçerik Yer Tutucusu 2"/>
          <p:cNvSpPr>
            <a:spLocks noGrp="1"/>
          </p:cNvSpPr>
          <p:nvPr>
            <p:ph idx="1"/>
          </p:nvPr>
        </p:nvSpPr>
        <p:spPr>
          <a:xfrm>
            <a:off x="467544" y="1600200"/>
            <a:ext cx="8219256" cy="4781128"/>
          </a:xfrm>
        </p:spPr>
        <p:txBody>
          <a:bodyPr>
            <a:noAutofit/>
          </a:bodyPr>
          <a:lstStyle/>
          <a:p>
            <a:pPr marL="0" indent="0">
              <a:buNone/>
            </a:pPr>
            <a:r>
              <a:rPr lang="tr-TR" sz="2800" b="1" dirty="0" smtClean="0">
                <a:solidFill>
                  <a:srgbClr val="0070C0"/>
                </a:solidFill>
              </a:rPr>
              <a:t>               Daha </a:t>
            </a:r>
            <a:r>
              <a:rPr lang="tr-TR" sz="2800" b="1" dirty="0">
                <a:solidFill>
                  <a:srgbClr val="0070C0"/>
                </a:solidFill>
              </a:rPr>
              <a:t>az karşılaştığımız nedenler:</a:t>
            </a:r>
          </a:p>
          <a:p>
            <a:endParaRPr lang="tr-TR" sz="2800" b="1" dirty="0">
              <a:solidFill>
                <a:srgbClr val="FF0000"/>
              </a:solidFill>
            </a:endParaRPr>
          </a:p>
          <a:p>
            <a:r>
              <a:rPr lang="tr-TR" sz="2800" b="1" dirty="0" err="1">
                <a:solidFill>
                  <a:srgbClr val="FF0000"/>
                </a:solidFill>
              </a:rPr>
              <a:t>Androgen-secreting</a:t>
            </a:r>
            <a:r>
              <a:rPr lang="tr-TR" sz="2800" b="1" dirty="0">
                <a:solidFill>
                  <a:srgbClr val="FF0000"/>
                </a:solidFill>
              </a:rPr>
              <a:t> </a:t>
            </a:r>
            <a:r>
              <a:rPr lang="tr-TR" sz="2800" b="1" dirty="0" err="1">
                <a:solidFill>
                  <a:srgbClr val="FF0000"/>
                </a:solidFill>
              </a:rPr>
              <a:t>Tm</a:t>
            </a:r>
            <a:r>
              <a:rPr lang="tr-TR" sz="2800" b="1" dirty="0">
                <a:solidFill>
                  <a:srgbClr val="FF0000"/>
                </a:solidFill>
              </a:rPr>
              <a:t>: </a:t>
            </a:r>
            <a:r>
              <a:rPr lang="tr-TR" sz="2800" dirty="0"/>
              <a:t>Nadir olmakla birlikte </a:t>
            </a:r>
            <a:r>
              <a:rPr lang="tr-TR" sz="2800" dirty="0" err="1"/>
              <a:t>hirsutismuslu</a:t>
            </a:r>
            <a:r>
              <a:rPr lang="tr-TR" sz="2800" dirty="0"/>
              <a:t> olgularda R/O düşünülmelidir</a:t>
            </a:r>
            <a:r>
              <a:rPr lang="tr-TR" sz="2800" dirty="0" smtClean="0"/>
              <a:t>.</a:t>
            </a:r>
          </a:p>
          <a:p>
            <a:pPr marL="400050" lvl="1" indent="0">
              <a:lnSpc>
                <a:spcPct val="110000"/>
              </a:lnSpc>
              <a:buNone/>
            </a:pPr>
            <a:r>
              <a:rPr lang="tr-TR" altLang="tr-TR" sz="1200" dirty="0" err="1"/>
              <a:t>Sertoli-Leydig</a:t>
            </a:r>
            <a:r>
              <a:rPr lang="tr-TR" altLang="tr-TR" sz="1200" dirty="0"/>
              <a:t> (</a:t>
            </a:r>
            <a:r>
              <a:rPr lang="tr-TR" altLang="tr-TR" sz="1200" dirty="0" err="1"/>
              <a:t>Arrhenoblastoma</a:t>
            </a:r>
            <a:r>
              <a:rPr lang="tr-TR" altLang="tr-TR" sz="1200" dirty="0"/>
              <a:t>) (20-40 y)</a:t>
            </a:r>
          </a:p>
          <a:p>
            <a:pPr marL="400050" lvl="1" indent="0">
              <a:lnSpc>
                <a:spcPct val="110000"/>
              </a:lnSpc>
              <a:buNone/>
            </a:pPr>
            <a:r>
              <a:rPr lang="tr-TR" altLang="tr-TR" sz="1200" dirty="0" err="1"/>
              <a:t>Hilus</a:t>
            </a:r>
            <a:r>
              <a:rPr lang="tr-TR" altLang="tr-TR" sz="1200" dirty="0"/>
              <a:t> </a:t>
            </a:r>
            <a:r>
              <a:rPr lang="tr-TR" altLang="tr-TR" sz="1200" dirty="0" err="1"/>
              <a:t>cell</a:t>
            </a:r>
            <a:r>
              <a:rPr lang="tr-TR" altLang="tr-TR" sz="1200" dirty="0"/>
              <a:t>,  </a:t>
            </a:r>
            <a:r>
              <a:rPr lang="tr-TR" altLang="tr-TR" sz="1200" dirty="0" err="1"/>
              <a:t>Lipoid</a:t>
            </a:r>
            <a:r>
              <a:rPr lang="tr-TR" altLang="tr-TR" sz="1200" dirty="0"/>
              <a:t> </a:t>
            </a:r>
            <a:r>
              <a:rPr lang="tr-TR" altLang="tr-TR" sz="1200" dirty="0" err="1"/>
              <a:t>cell</a:t>
            </a:r>
            <a:r>
              <a:rPr lang="tr-TR" altLang="tr-TR" sz="1200" dirty="0"/>
              <a:t> (Adrenal rest </a:t>
            </a:r>
            <a:r>
              <a:rPr lang="tr-TR" altLang="tr-TR" sz="1200" dirty="0" err="1"/>
              <a:t>Tm</a:t>
            </a:r>
            <a:r>
              <a:rPr lang="tr-TR" altLang="tr-TR" sz="1200" dirty="0"/>
              <a:t> )</a:t>
            </a:r>
          </a:p>
          <a:p>
            <a:pPr marL="400050" lvl="1" indent="0">
              <a:lnSpc>
                <a:spcPct val="110000"/>
              </a:lnSpc>
              <a:buNone/>
            </a:pPr>
            <a:r>
              <a:rPr lang="tr-TR" altLang="tr-TR" sz="1200" dirty="0" err="1"/>
              <a:t>Granuloza</a:t>
            </a:r>
            <a:r>
              <a:rPr lang="tr-TR" altLang="tr-TR" sz="1200" dirty="0"/>
              <a:t> - </a:t>
            </a:r>
            <a:r>
              <a:rPr lang="tr-TR" altLang="tr-TR" sz="1200" dirty="0" err="1"/>
              <a:t>Theca</a:t>
            </a:r>
            <a:r>
              <a:rPr lang="tr-TR" altLang="tr-TR" sz="1200" dirty="0"/>
              <a:t> </a:t>
            </a:r>
            <a:r>
              <a:rPr lang="tr-TR" altLang="tr-TR" sz="1200" dirty="0" err="1"/>
              <a:t>cell</a:t>
            </a:r>
            <a:r>
              <a:rPr lang="tr-TR" altLang="tr-TR" sz="1200" dirty="0"/>
              <a:t> </a:t>
            </a:r>
            <a:r>
              <a:rPr lang="tr-TR" altLang="tr-TR" sz="1200" dirty="0" err="1"/>
              <a:t>Tm</a:t>
            </a:r>
            <a:r>
              <a:rPr lang="tr-TR" altLang="tr-TR" sz="1200" dirty="0"/>
              <a:t>, (A) - salan </a:t>
            </a:r>
            <a:r>
              <a:rPr lang="tr-TR" altLang="tr-TR" sz="1200" dirty="0" err="1"/>
              <a:t>stromalı</a:t>
            </a:r>
            <a:r>
              <a:rPr lang="tr-TR" altLang="tr-TR" sz="1200" dirty="0"/>
              <a:t> </a:t>
            </a:r>
            <a:r>
              <a:rPr lang="tr-TR" altLang="tr-TR" sz="1200" dirty="0" err="1"/>
              <a:t>epitel</a:t>
            </a:r>
            <a:r>
              <a:rPr lang="tr-TR" altLang="tr-TR" sz="1200" dirty="0"/>
              <a:t> </a:t>
            </a:r>
            <a:r>
              <a:rPr lang="tr-TR" altLang="tr-TR" sz="1200" dirty="0" err="1"/>
              <a:t>Tm</a:t>
            </a:r>
            <a:r>
              <a:rPr lang="tr-TR" altLang="tr-TR" sz="1200" dirty="0"/>
              <a:t>, (</a:t>
            </a:r>
            <a:r>
              <a:rPr lang="tr-TR" altLang="tr-TR" sz="1200" dirty="0" err="1"/>
              <a:t>Kistadenom</a:t>
            </a:r>
            <a:r>
              <a:rPr lang="tr-TR" altLang="tr-TR" sz="1200" dirty="0"/>
              <a:t>, </a:t>
            </a:r>
            <a:r>
              <a:rPr lang="tr-TR" altLang="tr-TR" sz="1200" dirty="0" err="1"/>
              <a:t>Brenner</a:t>
            </a:r>
            <a:r>
              <a:rPr lang="tr-TR" altLang="tr-TR" sz="1200" dirty="0"/>
              <a:t>, </a:t>
            </a:r>
            <a:r>
              <a:rPr lang="tr-TR" altLang="tr-TR" sz="1200" dirty="0" err="1"/>
              <a:t>Krukenberg</a:t>
            </a:r>
            <a:r>
              <a:rPr lang="tr-TR" altLang="tr-TR" sz="1200" dirty="0"/>
              <a:t>)</a:t>
            </a:r>
          </a:p>
          <a:p>
            <a:pPr marL="400050" lvl="1" indent="0">
              <a:buNone/>
            </a:pPr>
            <a:endParaRPr lang="tr-TR" sz="1200" dirty="0"/>
          </a:p>
          <a:p>
            <a:r>
              <a:rPr lang="tr-TR" sz="2800" b="1" dirty="0">
                <a:solidFill>
                  <a:srgbClr val="FF0000"/>
                </a:solidFill>
              </a:rPr>
              <a:t>Diğer-muhtelif </a:t>
            </a:r>
            <a:r>
              <a:rPr lang="tr-TR" sz="2800" b="1" dirty="0" err="1">
                <a:solidFill>
                  <a:srgbClr val="FF0000"/>
                </a:solidFill>
              </a:rPr>
              <a:t>nedenler</a:t>
            </a:r>
            <a:r>
              <a:rPr lang="tr-TR" sz="2800" dirty="0" err="1"/>
              <a:t>:Gestasyonel-HA,drug-induced-hirsutizm,Cushing</a:t>
            </a:r>
            <a:r>
              <a:rPr lang="tr-TR" sz="2800" dirty="0"/>
              <a:t> </a:t>
            </a:r>
            <a:r>
              <a:rPr lang="tr-TR" sz="2800" dirty="0" err="1" smtClean="0"/>
              <a:t>synd.Glucocorticoid</a:t>
            </a:r>
            <a:r>
              <a:rPr lang="tr-TR" sz="2800" dirty="0" smtClean="0"/>
              <a:t> </a:t>
            </a:r>
            <a:r>
              <a:rPr lang="tr-TR" sz="2800" dirty="0" err="1">
                <a:solidFill>
                  <a:prstClr val="black"/>
                </a:solidFill>
              </a:rPr>
              <a:t>rezistans</a:t>
            </a:r>
            <a:r>
              <a:rPr lang="tr-TR" sz="2800" dirty="0" err="1"/>
              <a:t>,Acromegali,Hiperprolaktinemi</a:t>
            </a:r>
            <a:r>
              <a:rPr lang="tr-TR" sz="2800" dirty="0" smtClean="0"/>
              <a:t>,</a:t>
            </a:r>
          </a:p>
        </p:txBody>
      </p:sp>
    </p:spTree>
    <p:extLst>
      <p:ext uri="{BB962C8B-B14F-4D97-AF65-F5344CB8AC3E}">
        <p14:creationId xmlns:p14="http://schemas.microsoft.com/office/powerpoint/2010/main" val="13236224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74663" y="838200"/>
            <a:ext cx="7983537" cy="838200"/>
          </a:xfrm>
        </p:spPr>
        <p:txBody>
          <a:bodyPr/>
          <a:lstStyle/>
          <a:p>
            <a:pPr eaLnBrk="1" hangingPunct="1"/>
            <a:r>
              <a:rPr lang="tr-TR" altLang="tr-TR" sz="4000" b="1" i="1" dirty="0" err="1" smtClean="0"/>
              <a:t>İdiopatik</a:t>
            </a:r>
            <a:r>
              <a:rPr lang="tr-TR" altLang="tr-TR" sz="3600" b="1" i="1" dirty="0" smtClean="0"/>
              <a:t> -</a:t>
            </a:r>
            <a:r>
              <a:rPr lang="tr-TR" altLang="tr-TR" sz="3600" b="1" i="1" dirty="0" err="1" smtClean="0"/>
              <a:t>Hirsutismus</a:t>
            </a:r>
            <a:r>
              <a:rPr lang="tr-TR" altLang="tr-TR" sz="3600" b="1" i="1" dirty="0" smtClean="0"/>
              <a:t> ayırıcı tanı</a:t>
            </a:r>
          </a:p>
        </p:txBody>
      </p:sp>
      <p:sp>
        <p:nvSpPr>
          <p:cNvPr id="48131" name="Rectangle 3"/>
          <p:cNvSpPr>
            <a:spLocks noGrp="1" noChangeArrowheads="1"/>
          </p:cNvSpPr>
          <p:nvPr>
            <p:ph type="body" idx="1"/>
          </p:nvPr>
        </p:nvSpPr>
        <p:spPr>
          <a:xfrm>
            <a:off x="677863" y="1905000"/>
            <a:ext cx="7772400" cy="4953000"/>
          </a:xfrm>
        </p:spPr>
        <p:txBody>
          <a:bodyPr>
            <a:normAutofit/>
          </a:bodyPr>
          <a:lstStyle/>
          <a:p>
            <a:pPr eaLnBrk="1" hangingPunct="1">
              <a:lnSpc>
                <a:spcPct val="20000"/>
              </a:lnSpc>
            </a:pPr>
            <a:endParaRPr lang="tr-TR" altLang="tr-TR" sz="2800" b="1" dirty="0" smtClean="0">
              <a:sym typeface="Symbol" pitchFamily="18" charset="2"/>
            </a:endParaRPr>
          </a:p>
          <a:p>
            <a:pPr eaLnBrk="1" hangingPunct="1"/>
            <a:r>
              <a:rPr lang="tr-TR" altLang="tr-TR" sz="2800" b="1" dirty="0" smtClean="0">
                <a:sym typeface="Symbol" pitchFamily="18" charset="2"/>
              </a:rPr>
              <a:t>Adet düzeni : N</a:t>
            </a:r>
          </a:p>
          <a:p>
            <a:pPr eaLnBrk="1" hangingPunct="1"/>
            <a:r>
              <a:rPr lang="tr-TR" altLang="tr-TR" sz="2800" b="1" dirty="0" smtClean="0">
                <a:sym typeface="Symbol" pitchFamily="18" charset="2"/>
              </a:rPr>
              <a:t>Serum-T	: N</a:t>
            </a:r>
          </a:p>
          <a:p>
            <a:pPr eaLnBrk="1" hangingPunct="1"/>
            <a:r>
              <a:rPr lang="tr-TR" altLang="tr-TR" sz="2800" b="1" dirty="0" smtClean="0">
                <a:solidFill>
                  <a:srgbClr val="FF0000"/>
                </a:solidFill>
                <a:sym typeface="Symbol" pitchFamily="18" charset="2"/>
              </a:rPr>
              <a:t>Serbest T az  olabilir</a:t>
            </a:r>
          </a:p>
          <a:p>
            <a:pPr eaLnBrk="1" hangingPunct="1"/>
            <a:r>
              <a:rPr lang="tr-TR" altLang="tr-TR" sz="2800" b="1" dirty="0" smtClean="0">
                <a:solidFill>
                  <a:srgbClr val="FF0000"/>
                </a:solidFill>
                <a:sym typeface="Symbol" pitchFamily="18" charset="2"/>
              </a:rPr>
              <a:t>DHEA-S	: N</a:t>
            </a:r>
          </a:p>
          <a:p>
            <a:pPr eaLnBrk="1" hangingPunct="1"/>
            <a:r>
              <a:rPr lang="tr-TR" altLang="tr-TR" sz="2800" b="1" dirty="0" err="1" smtClean="0">
                <a:solidFill>
                  <a:srgbClr val="FF0000"/>
                </a:solidFill>
                <a:sym typeface="Symbol" pitchFamily="18" charset="2"/>
              </a:rPr>
              <a:t>Hir</a:t>
            </a:r>
            <a:r>
              <a:rPr lang="tr-TR" altLang="tr-TR" sz="2800" b="1" dirty="0" err="1" smtClean="0">
                <a:solidFill>
                  <a:srgbClr val="FF0000"/>
                </a:solidFill>
              </a:rPr>
              <a:t>ş</a:t>
            </a:r>
            <a:r>
              <a:rPr lang="tr-TR" altLang="tr-TR" sz="2800" b="1" dirty="0" err="1" smtClean="0">
                <a:solidFill>
                  <a:srgbClr val="FF0000"/>
                </a:solidFill>
                <a:sym typeface="Symbol" pitchFamily="18" charset="2"/>
              </a:rPr>
              <a:t>utizm</a:t>
            </a:r>
            <a:r>
              <a:rPr lang="tr-TR" altLang="tr-TR" sz="2800" b="1" dirty="0" smtClean="0">
                <a:solidFill>
                  <a:srgbClr val="FF0000"/>
                </a:solidFill>
                <a:sym typeface="Symbol" pitchFamily="18" charset="2"/>
              </a:rPr>
              <a:t> : (+)</a:t>
            </a:r>
            <a:r>
              <a:rPr lang="tr-TR" altLang="tr-TR" sz="2800" b="1" dirty="0" smtClean="0">
                <a:sym typeface="Symbol" pitchFamily="18" charset="2"/>
              </a:rPr>
              <a:t> </a:t>
            </a:r>
          </a:p>
          <a:p>
            <a:pPr eaLnBrk="1" hangingPunct="1"/>
            <a:r>
              <a:rPr lang="tr-TR" altLang="tr-TR" sz="2800" b="1" dirty="0" err="1" smtClean="0">
                <a:sym typeface="Symbol" pitchFamily="18" charset="2"/>
              </a:rPr>
              <a:t>Virilizm</a:t>
            </a:r>
            <a:r>
              <a:rPr lang="tr-TR" altLang="tr-TR" sz="2800" b="1" dirty="0" smtClean="0">
                <a:sym typeface="Symbol" pitchFamily="18" charset="2"/>
              </a:rPr>
              <a:t> : (-)</a:t>
            </a:r>
          </a:p>
          <a:p>
            <a:pPr eaLnBrk="1" hangingPunct="1">
              <a:lnSpc>
                <a:spcPct val="90000"/>
              </a:lnSpc>
            </a:pPr>
            <a:endParaRPr lang="tr-TR" altLang="tr-TR" sz="2400" b="1" dirty="0" smtClean="0">
              <a:sym typeface="Symbol" pitchFamily="18" charset="2"/>
            </a:endParaRPr>
          </a:p>
          <a:p>
            <a:pPr lvl="1" eaLnBrk="1" hangingPunct="1">
              <a:lnSpc>
                <a:spcPct val="70000"/>
              </a:lnSpc>
              <a:buFontTx/>
              <a:buNone/>
            </a:pPr>
            <a:r>
              <a:rPr lang="tr-TR" altLang="tr-TR" sz="2000" b="1" dirty="0" smtClean="0">
                <a:sym typeface="Symbol" pitchFamily="18" charset="2"/>
              </a:rPr>
              <a:t>			</a:t>
            </a:r>
          </a:p>
        </p:txBody>
      </p:sp>
      <p:sp>
        <p:nvSpPr>
          <p:cNvPr id="48132" name="Rectangle 4"/>
          <p:cNvSpPr>
            <a:spLocks noChangeArrowheads="1"/>
          </p:cNvSpPr>
          <p:nvPr/>
        </p:nvSpPr>
        <p:spPr bwMode="auto">
          <a:xfrm>
            <a:off x="5652120" y="2932956"/>
            <a:ext cx="2090738" cy="1371600"/>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0"/>
              </a:spcBef>
              <a:spcAft>
                <a:spcPct val="0"/>
              </a:spcAft>
              <a:buFontTx/>
              <a:buNone/>
            </a:pPr>
            <a:r>
              <a:rPr lang="tr-TR" altLang="tr-TR" sz="2800" b="1" dirty="0" smtClean="0">
                <a:latin typeface="Times New Roman" pitchFamily="18" charset="0"/>
                <a:cs typeface="Arial" pitchFamily="34" charset="0"/>
              </a:rPr>
              <a:t>Ailesel ,</a:t>
            </a:r>
          </a:p>
          <a:p>
            <a:pPr fontAlgn="base">
              <a:spcBef>
                <a:spcPct val="0"/>
              </a:spcBef>
              <a:spcAft>
                <a:spcPct val="0"/>
              </a:spcAft>
              <a:buFontTx/>
              <a:buNone/>
            </a:pPr>
            <a:r>
              <a:rPr lang="tr-TR" altLang="tr-TR" sz="2800" b="1" dirty="0" smtClean="0">
                <a:latin typeface="Times New Roman" pitchFamily="18" charset="0"/>
                <a:cs typeface="Arial" pitchFamily="34" charset="0"/>
              </a:rPr>
              <a:t>yapısal,</a:t>
            </a:r>
          </a:p>
          <a:p>
            <a:pPr fontAlgn="base">
              <a:spcBef>
                <a:spcPct val="0"/>
              </a:spcBef>
              <a:spcAft>
                <a:spcPct val="0"/>
              </a:spcAft>
              <a:buFontTx/>
              <a:buNone/>
            </a:pPr>
            <a:r>
              <a:rPr lang="tr-TR" altLang="tr-TR" sz="2800" b="1" dirty="0" err="1" smtClean="0">
                <a:latin typeface="Times New Roman" pitchFamily="18" charset="0"/>
                <a:cs typeface="Arial" pitchFamily="34" charset="0"/>
              </a:rPr>
              <a:t>Periferal</a:t>
            </a:r>
            <a:r>
              <a:rPr lang="tr-TR" altLang="tr-TR" sz="2800" b="1" dirty="0" smtClean="0">
                <a:latin typeface="Times New Roman" pitchFamily="18" charset="0"/>
                <a:cs typeface="Arial" pitchFamily="34" charset="0"/>
              </a:rPr>
              <a:t> form</a:t>
            </a:r>
            <a:endParaRPr lang="tr-TR" altLang="tr-TR" sz="2800" b="1" dirty="0">
              <a:latin typeface="Times New Roman" pitchFamily="18" charset="0"/>
              <a:cs typeface="Arial" pitchFamily="34" charset="0"/>
            </a:endParaRPr>
          </a:p>
        </p:txBody>
      </p:sp>
      <p:sp>
        <p:nvSpPr>
          <p:cNvPr id="48133" name="AutoShape 5"/>
          <p:cNvSpPr>
            <a:spLocks/>
          </p:cNvSpPr>
          <p:nvPr/>
        </p:nvSpPr>
        <p:spPr bwMode="auto">
          <a:xfrm>
            <a:off x="4644008" y="2132856"/>
            <a:ext cx="541338" cy="2971800"/>
          </a:xfrm>
          <a:prstGeom prst="rightBrace">
            <a:avLst>
              <a:gd name="adj1" fmla="val 45748"/>
              <a:gd name="adj2" fmla="val 50000"/>
            </a:avLst>
          </a:prstGeom>
          <a:noFill/>
          <a:ln w="5715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fontAlgn="base">
              <a:spcBef>
                <a:spcPct val="0"/>
              </a:spcBef>
              <a:spcAft>
                <a:spcPct val="0"/>
              </a:spcAft>
              <a:buFontTx/>
              <a:buNone/>
            </a:pPr>
            <a:endParaRPr lang="tr-TR" altLang="tr-TR" sz="2400" i="1">
              <a:latin typeface="Times New Roman" pitchFamily="18" charset="0"/>
              <a:cs typeface="Arial" pitchFamily="34" charset="0"/>
            </a:endParaRPr>
          </a:p>
        </p:txBody>
      </p:sp>
    </p:spTree>
    <p:extLst>
      <p:ext uri="{BB962C8B-B14F-4D97-AF65-F5344CB8AC3E}">
        <p14:creationId xmlns:p14="http://schemas.microsoft.com/office/powerpoint/2010/main" val="4105555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0" y="188913"/>
            <a:ext cx="8928100" cy="1143000"/>
          </a:xfrm>
        </p:spPr>
        <p:txBody>
          <a:bodyPr/>
          <a:lstStyle/>
          <a:p>
            <a:r>
              <a:rPr lang="tr-TR" b="1" dirty="0" err="1" smtClean="0">
                <a:solidFill>
                  <a:prstClr val="black"/>
                </a:solidFill>
              </a:rPr>
              <a:t>Hiperandrogenizm</a:t>
            </a:r>
            <a:r>
              <a:rPr lang="tr-TR" b="1" dirty="0" smtClean="0">
                <a:solidFill>
                  <a:prstClr val="black"/>
                </a:solidFill>
              </a:rPr>
              <a:t> ayırıcı tanı</a:t>
            </a:r>
            <a:endParaRPr lang="tr-TR" altLang="tr-TR" sz="3600" b="1" i="1" dirty="0" smtClean="0"/>
          </a:p>
        </p:txBody>
      </p:sp>
      <p:sp>
        <p:nvSpPr>
          <p:cNvPr id="63491" name="Rectangle 3"/>
          <p:cNvSpPr>
            <a:spLocks noGrp="1" noChangeArrowheads="1"/>
          </p:cNvSpPr>
          <p:nvPr>
            <p:ph type="body" idx="1"/>
          </p:nvPr>
        </p:nvSpPr>
        <p:spPr>
          <a:xfrm>
            <a:off x="323528" y="1420028"/>
            <a:ext cx="8363272" cy="5429200"/>
          </a:xfrm>
        </p:spPr>
        <p:txBody>
          <a:bodyPr>
            <a:normAutofit fontScale="92500" lnSpcReduction="20000"/>
          </a:bodyPr>
          <a:lstStyle/>
          <a:p>
            <a:pPr eaLnBrk="1" hangingPunct="1">
              <a:buFontTx/>
              <a:buNone/>
            </a:pPr>
            <a:r>
              <a:rPr lang="tr-TR" altLang="tr-TR" sz="3600" b="1" u="sng" dirty="0" smtClean="0">
                <a:solidFill>
                  <a:srgbClr val="FF0000"/>
                </a:solidFill>
              </a:rPr>
              <a:t>A-KAH- NCCAH için ayrıcı tanı:</a:t>
            </a:r>
          </a:p>
          <a:p>
            <a:pPr eaLnBrk="1" hangingPunct="1"/>
            <a:r>
              <a:rPr lang="tr-TR" altLang="tr-TR" sz="3600" dirty="0" smtClean="0"/>
              <a:t>Sabah 8:00  </a:t>
            </a:r>
            <a:r>
              <a:rPr lang="tr-TR" altLang="tr-TR" sz="3600" b="1" u="sng" dirty="0" smtClean="0">
                <a:solidFill>
                  <a:srgbClr val="FF0000"/>
                </a:solidFill>
              </a:rPr>
              <a:t>17-OH </a:t>
            </a:r>
            <a:r>
              <a:rPr lang="tr-TR" altLang="tr-TR" sz="3600" b="1" u="sng" dirty="0" err="1" smtClean="0">
                <a:solidFill>
                  <a:srgbClr val="FF0000"/>
                </a:solidFill>
              </a:rPr>
              <a:t>Progesteron</a:t>
            </a:r>
            <a:r>
              <a:rPr lang="tr-TR" altLang="tr-TR" sz="3600" b="1" u="sng" dirty="0" smtClean="0">
                <a:solidFill>
                  <a:srgbClr val="FF0000"/>
                </a:solidFill>
              </a:rPr>
              <a:t> </a:t>
            </a:r>
            <a:r>
              <a:rPr lang="tr-TR" altLang="tr-TR" sz="3600" dirty="0" smtClean="0"/>
              <a:t>bakılır.</a:t>
            </a:r>
          </a:p>
          <a:p>
            <a:pPr eaLnBrk="1" hangingPunct="1"/>
            <a:r>
              <a:rPr lang="tr-TR" altLang="tr-TR" sz="3600" dirty="0" smtClean="0"/>
              <a:t>Değerlendirme:</a:t>
            </a:r>
          </a:p>
          <a:p>
            <a:pPr lvl="1" eaLnBrk="1" hangingPunct="1">
              <a:buFontTx/>
              <a:buNone/>
            </a:pPr>
            <a:r>
              <a:rPr lang="tr-TR" altLang="tr-TR" sz="3200" b="1" u="sng" dirty="0" smtClean="0">
                <a:solidFill>
                  <a:srgbClr val="FF0000"/>
                </a:solidFill>
              </a:rPr>
              <a:t>a-17 OH -P &gt; 8ng/ml :A-KAH (+)</a:t>
            </a:r>
          </a:p>
          <a:p>
            <a:pPr lvl="1" eaLnBrk="1" hangingPunct="1">
              <a:buFontTx/>
              <a:buNone/>
            </a:pPr>
            <a:r>
              <a:rPr lang="tr-TR" altLang="tr-TR" sz="3200" b="1" dirty="0" smtClean="0"/>
              <a:t>b-17OH -P : 3.3-8ng/</a:t>
            </a:r>
            <a:r>
              <a:rPr lang="tr-TR" altLang="tr-TR" sz="3200" b="1" dirty="0" err="1" smtClean="0"/>
              <a:t>ml</a:t>
            </a:r>
            <a:r>
              <a:rPr lang="tr-TR" altLang="tr-TR" sz="3200" b="1" dirty="0" err="1" smtClean="0">
                <a:solidFill>
                  <a:srgbClr val="FF0000"/>
                </a:solidFill>
              </a:rPr>
              <a:t>:Tanı</a:t>
            </a:r>
            <a:r>
              <a:rPr lang="tr-TR" altLang="tr-TR" sz="3200" b="1" dirty="0" smtClean="0">
                <a:solidFill>
                  <a:srgbClr val="FF0000"/>
                </a:solidFill>
              </a:rPr>
              <a:t> için </a:t>
            </a:r>
            <a:r>
              <a:rPr lang="tr-TR" altLang="tr-TR" sz="3200" b="1" u="sng" dirty="0" smtClean="0">
                <a:solidFill>
                  <a:srgbClr val="FF0000"/>
                </a:solidFill>
              </a:rPr>
              <a:t>ACTH </a:t>
            </a:r>
            <a:r>
              <a:rPr lang="tr-TR" altLang="tr-TR" sz="3200" b="1" dirty="0" smtClean="0">
                <a:solidFill>
                  <a:srgbClr val="FF0000"/>
                </a:solidFill>
              </a:rPr>
              <a:t>testi</a:t>
            </a:r>
          </a:p>
          <a:p>
            <a:pPr lvl="1" eaLnBrk="1" hangingPunct="1">
              <a:buFontTx/>
              <a:buNone/>
            </a:pPr>
            <a:r>
              <a:rPr lang="tr-TR" altLang="tr-TR" sz="3200" dirty="0" smtClean="0"/>
              <a:t>gereklidir.</a:t>
            </a:r>
          </a:p>
          <a:p>
            <a:pPr lvl="1" eaLnBrk="1" hangingPunct="1">
              <a:buFontTx/>
              <a:buNone/>
            </a:pPr>
            <a:r>
              <a:rPr lang="tr-TR" altLang="tr-TR" sz="3200" b="1" dirty="0">
                <a:solidFill>
                  <a:srgbClr val="FF0000"/>
                </a:solidFill>
              </a:rPr>
              <a:t>c</a:t>
            </a:r>
            <a:r>
              <a:rPr lang="tr-TR" altLang="tr-TR" sz="3200" b="1" dirty="0" smtClean="0">
                <a:solidFill>
                  <a:srgbClr val="FF0000"/>
                </a:solidFill>
              </a:rPr>
              <a:t>-17 OH -P &lt;3.3ng/ml : Normal</a:t>
            </a:r>
          </a:p>
          <a:p>
            <a:pPr lvl="1" eaLnBrk="1" hangingPunct="1">
              <a:buFontTx/>
              <a:buNone/>
            </a:pPr>
            <a:endParaRPr lang="tr-TR" altLang="tr-TR" sz="3200" b="1" dirty="0"/>
          </a:p>
          <a:p>
            <a:pPr lvl="1">
              <a:buNone/>
            </a:pPr>
            <a:r>
              <a:rPr lang="tr-TR" altLang="tr-TR" sz="3200" b="1" dirty="0" err="1">
                <a:solidFill>
                  <a:srgbClr val="FF0000"/>
                </a:solidFill>
              </a:rPr>
              <a:t>Not</a:t>
            </a:r>
            <a:r>
              <a:rPr lang="tr-TR" altLang="tr-TR" sz="3200" b="1" dirty="0" err="1">
                <a:solidFill>
                  <a:prstClr val="black"/>
                </a:solidFill>
              </a:rPr>
              <a:t>:Tarama</a:t>
            </a:r>
            <a:r>
              <a:rPr lang="tr-TR" altLang="tr-TR" sz="3200" b="1" dirty="0">
                <a:solidFill>
                  <a:prstClr val="black"/>
                </a:solidFill>
              </a:rPr>
              <a:t> testi yapılacak olgular: (A) </a:t>
            </a:r>
            <a:r>
              <a:rPr lang="tr-TR" altLang="tr-TR" sz="3200" b="1" dirty="0">
                <a:solidFill>
                  <a:prstClr val="black"/>
                </a:solidFill>
                <a:sym typeface="Symbol" pitchFamily="18" charset="2"/>
              </a:rPr>
              <a:t> genç</a:t>
            </a:r>
          </a:p>
          <a:p>
            <a:pPr>
              <a:buNone/>
            </a:pPr>
            <a:r>
              <a:rPr lang="tr-TR" altLang="tr-TR" b="1" dirty="0" smtClean="0">
                <a:solidFill>
                  <a:prstClr val="black"/>
                </a:solidFill>
                <a:sym typeface="Symbol" pitchFamily="18" charset="2"/>
              </a:rPr>
              <a:t>     semptomlular </a:t>
            </a:r>
            <a:r>
              <a:rPr lang="tr-TR" altLang="tr-TR" b="1" dirty="0">
                <a:solidFill>
                  <a:prstClr val="black"/>
                </a:solidFill>
                <a:sym typeface="Symbol" pitchFamily="18" charset="2"/>
              </a:rPr>
              <a:t>( </a:t>
            </a:r>
            <a:r>
              <a:rPr lang="tr-TR" altLang="tr-TR" b="1" dirty="0" err="1" smtClean="0">
                <a:solidFill>
                  <a:prstClr val="black"/>
                </a:solidFill>
                <a:sym typeface="Symbol" pitchFamily="18" charset="2"/>
              </a:rPr>
              <a:t>hirşutismus</a:t>
            </a:r>
            <a:r>
              <a:rPr lang="tr-TR" altLang="tr-TR" b="1" dirty="0" smtClean="0">
                <a:solidFill>
                  <a:prstClr val="black"/>
                </a:solidFill>
                <a:sym typeface="Symbol" pitchFamily="18" charset="2"/>
              </a:rPr>
              <a:t>, akne vb.) </a:t>
            </a:r>
          </a:p>
          <a:p>
            <a:pPr>
              <a:buNone/>
            </a:pPr>
            <a:r>
              <a:rPr lang="tr-TR" altLang="tr-TR" b="1" dirty="0">
                <a:solidFill>
                  <a:prstClr val="black"/>
                </a:solidFill>
                <a:sym typeface="Symbol" pitchFamily="18" charset="2"/>
              </a:rPr>
              <a:t> </a:t>
            </a:r>
            <a:r>
              <a:rPr lang="tr-TR" altLang="tr-TR" b="1" dirty="0" smtClean="0">
                <a:solidFill>
                  <a:prstClr val="black"/>
                </a:solidFill>
                <a:sym typeface="Symbol" pitchFamily="18" charset="2"/>
              </a:rPr>
              <a:t>    aile hikayesi olanlar</a:t>
            </a:r>
            <a:r>
              <a:rPr lang="tr-TR" altLang="tr-TR" dirty="0" smtClean="0">
                <a:solidFill>
                  <a:prstClr val="black"/>
                </a:solidFill>
                <a:sym typeface="Symbol" pitchFamily="18" charset="2"/>
              </a:rPr>
              <a:t>  </a:t>
            </a:r>
            <a:endParaRPr lang="tr-TR" altLang="tr-TR" dirty="0">
              <a:solidFill>
                <a:prstClr val="black"/>
              </a:solidFill>
              <a:sym typeface="Symbol" pitchFamily="18" charset="2"/>
            </a:endParaRPr>
          </a:p>
          <a:p>
            <a:pPr lvl="1" eaLnBrk="1" hangingPunct="1">
              <a:buFontTx/>
              <a:buNone/>
            </a:pPr>
            <a:endParaRPr lang="tr-TR" altLang="tr-TR" sz="3200" b="1" dirty="0" smtClean="0"/>
          </a:p>
          <a:p>
            <a:pPr eaLnBrk="1" hangingPunct="1"/>
            <a:endParaRPr lang="tr-TR" altLang="tr-TR" dirty="0" smtClean="0"/>
          </a:p>
        </p:txBody>
      </p:sp>
    </p:spTree>
    <p:extLst>
      <p:ext uri="{BB962C8B-B14F-4D97-AF65-F5344CB8AC3E}">
        <p14:creationId xmlns:p14="http://schemas.microsoft.com/office/powerpoint/2010/main" val="21696117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normAutofit/>
          </a:bodyPr>
          <a:lstStyle/>
          <a:p>
            <a:pPr eaLnBrk="1" hangingPunct="1"/>
            <a:r>
              <a:rPr lang="tr-TR" altLang="tr-TR" sz="4000" b="1" i="1" dirty="0" err="1"/>
              <a:t>H</a:t>
            </a:r>
            <a:r>
              <a:rPr lang="tr-TR" altLang="tr-TR" sz="4000" b="1" i="1" dirty="0" err="1" smtClean="0"/>
              <a:t>iperandrojenizm</a:t>
            </a:r>
            <a:r>
              <a:rPr lang="tr-TR" altLang="tr-TR" sz="4000" b="1" i="1" dirty="0" smtClean="0"/>
              <a:t> ayırıcı tanı</a:t>
            </a:r>
            <a:r>
              <a:rPr lang="tr-TR" altLang="tr-TR" sz="4000" i="1" dirty="0" smtClean="0"/>
              <a:t> (özet)</a:t>
            </a:r>
          </a:p>
        </p:txBody>
      </p:sp>
      <p:sp>
        <p:nvSpPr>
          <p:cNvPr id="64515" name="Rectangle 3"/>
          <p:cNvSpPr>
            <a:spLocks noGrp="1" noChangeArrowheads="1"/>
          </p:cNvSpPr>
          <p:nvPr>
            <p:ph type="body" idx="1"/>
          </p:nvPr>
        </p:nvSpPr>
        <p:spPr>
          <a:xfrm>
            <a:off x="683568" y="1916832"/>
            <a:ext cx="8601075" cy="4114800"/>
          </a:xfrm>
        </p:spPr>
        <p:txBody>
          <a:bodyPr lIns="92075" tIns="46038" rIns="92075" bIns="46038">
            <a:normAutofit fontScale="92500" lnSpcReduction="20000"/>
          </a:bodyPr>
          <a:lstStyle/>
          <a:p>
            <a:pPr eaLnBrk="1" hangingPunct="1">
              <a:buFontTx/>
              <a:buNone/>
            </a:pPr>
            <a:r>
              <a:rPr lang="tr-TR" altLang="tr-TR" sz="3600" b="1" dirty="0" smtClean="0">
                <a:solidFill>
                  <a:srgbClr val="FF0000"/>
                </a:solidFill>
              </a:rPr>
              <a:t>A-KAH – NCCAH için ayırıcı tanı</a:t>
            </a:r>
          </a:p>
          <a:p>
            <a:pPr eaLnBrk="1" hangingPunct="1">
              <a:buFontTx/>
              <a:buNone/>
            </a:pPr>
            <a:endParaRPr lang="tr-TR" altLang="tr-TR" b="1" u="sng" dirty="0" smtClean="0">
              <a:solidFill>
                <a:srgbClr val="FF0000"/>
              </a:solidFill>
            </a:endParaRPr>
          </a:p>
          <a:p>
            <a:pPr eaLnBrk="1" hangingPunct="1">
              <a:buFontTx/>
              <a:buNone/>
            </a:pPr>
            <a:r>
              <a:rPr lang="tr-TR" altLang="tr-TR" b="1" u="sng" dirty="0" smtClean="0">
                <a:solidFill>
                  <a:srgbClr val="FF0000"/>
                </a:solidFill>
              </a:rPr>
              <a:t>ACTH  testi: ( im test)</a:t>
            </a:r>
          </a:p>
          <a:p>
            <a:pPr eaLnBrk="1" hangingPunct="1">
              <a:buFontTx/>
              <a:buNone/>
            </a:pPr>
            <a:r>
              <a:rPr lang="tr-TR" altLang="tr-TR" sz="2800" b="1" dirty="0" smtClean="0"/>
              <a:t>ESOGÜ-TF -Endokrinoloji protokolü:</a:t>
            </a:r>
          </a:p>
          <a:p>
            <a:pPr eaLnBrk="1" hangingPunct="1"/>
            <a:r>
              <a:rPr lang="tr-TR" altLang="tr-TR" sz="2800" dirty="0" smtClean="0"/>
              <a:t>Sabah 8.00 </a:t>
            </a:r>
            <a:r>
              <a:rPr lang="tr-TR" altLang="tr-TR" sz="2800" dirty="0" err="1" smtClean="0"/>
              <a:t>basal</a:t>
            </a:r>
            <a:r>
              <a:rPr lang="tr-TR" altLang="tr-TR" sz="2800" dirty="0" smtClean="0"/>
              <a:t> 17OHP bakılır</a:t>
            </a:r>
          </a:p>
          <a:p>
            <a:pPr eaLnBrk="1" hangingPunct="1"/>
            <a:r>
              <a:rPr lang="tr-TR" altLang="tr-TR" sz="2800" b="1" u="sng" dirty="0" smtClean="0">
                <a:solidFill>
                  <a:srgbClr val="FF0000"/>
                </a:solidFill>
              </a:rPr>
              <a:t>0.5 mg </a:t>
            </a:r>
            <a:r>
              <a:rPr lang="tr-TR" altLang="tr-TR" sz="2800" b="1" u="sng" dirty="0" err="1" smtClean="0">
                <a:solidFill>
                  <a:srgbClr val="FF0000"/>
                </a:solidFill>
              </a:rPr>
              <a:t>Synacten</a:t>
            </a:r>
            <a:r>
              <a:rPr lang="tr-TR" altLang="tr-TR" sz="2800" b="1" u="sng" dirty="0" smtClean="0">
                <a:solidFill>
                  <a:srgbClr val="FF0000"/>
                </a:solidFill>
              </a:rPr>
              <a:t> ampul im</a:t>
            </a:r>
            <a:r>
              <a:rPr lang="tr-TR" altLang="tr-TR" sz="2800" b="1" dirty="0" smtClean="0">
                <a:solidFill>
                  <a:srgbClr val="FF0000"/>
                </a:solidFill>
              </a:rPr>
              <a:t>. </a:t>
            </a:r>
            <a:r>
              <a:rPr lang="tr-TR" altLang="tr-TR" sz="2800" dirty="0" smtClean="0"/>
              <a:t>yapılır.</a:t>
            </a:r>
          </a:p>
          <a:p>
            <a:pPr eaLnBrk="1" hangingPunct="1"/>
            <a:r>
              <a:rPr lang="tr-TR" altLang="tr-TR" sz="2800" b="1" dirty="0" smtClean="0">
                <a:solidFill>
                  <a:srgbClr val="FF0000"/>
                </a:solidFill>
              </a:rPr>
              <a:t>1,2 ve 4. </a:t>
            </a:r>
            <a:r>
              <a:rPr lang="tr-TR" altLang="tr-TR" sz="2800" b="1" dirty="0" smtClean="0"/>
              <a:t>saatlerde alınan kanda </a:t>
            </a:r>
            <a:r>
              <a:rPr lang="tr-TR" altLang="tr-TR" sz="2800" b="1" dirty="0" smtClean="0">
                <a:solidFill>
                  <a:srgbClr val="FF0000"/>
                </a:solidFill>
              </a:rPr>
              <a:t>17 OHP </a:t>
            </a:r>
            <a:r>
              <a:rPr lang="tr-TR" altLang="tr-TR" sz="2800" dirty="0" smtClean="0"/>
              <a:t>bakılır.</a:t>
            </a:r>
          </a:p>
          <a:p>
            <a:pPr eaLnBrk="1" hangingPunct="1">
              <a:buFontTx/>
              <a:buNone/>
            </a:pPr>
            <a:r>
              <a:rPr lang="tr-TR" altLang="tr-TR" sz="2800" dirty="0" smtClean="0"/>
              <a:t>Değerlendirme: </a:t>
            </a:r>
          </a:p>
          <a:p>
            <a:pPr eaLnBrk="1" hangingPunct="1"/>
            <a:r>
              <a:rPr lang="tr-TR" altLang="tr-TR" sz="2800" b="1" u="sng" dirty="0" err="1" smtClean="0">
                <a:solidFill>
                  <a:srgbClr val="FF0000"/>
                </a:solidFill>
              </a:rPr>
              <a:t>Max</a:t>
            </a:r>
            <a:r>
              <a:rPr lang="tr-TR" altLang="tr-TR" sz="2800" b="1" u="sng" dirty="0" smtClean="0">
                <a:solidFill>
                  <a:srgbClr val="FF0000"/>
                </a:solidFill>
              </a:rPr>
              <a:t>. 17OHP &gt;10 </a:t>
            </a:r>
            <a:r>
              <a:rPr lang="tr-TR" altLang="tr-TR" sz="2800" b="1" u="sng" dirty="0" err="1" smtClean="0">
                <a:solidFill>
                  <a:srgbClr val="FF0000"/>
                </a:solidFill>
              </a:rPr>
              <a:t>ngr</a:t>
            </a:r>
            <a:r>
              <a:rPr lang="tr-TR" altLang="tr-TR" sz="2800" b="1" u="sng" dirty="0" smtClean="0">
                <a:solidFill>
                  <a:srgbClr val="FF0000"/>
                </a:solidFill>
              </a:rPr>
              <a:t>/ ml :A- </a:t>
            </a:r>
            <a:r>
              <a:rPr lang="tr-TR" altLang="tr-TR" sz="2800" b="1" u="sng" dirty="0" err="1" smtClean="0">
                <a:solidFill>
                  <a:srgbClr val="FF0000"/>
                </a:solidFill>
              </a:rPr>
              <a:t>Onset</a:t>
            </a:r>
            <a:r>
              <a:rPr lang="tr-TR" altLang="tr-TR" sz="2800" b="1" u="sng" dirty="0" smtClean="0">
                <a:solidFill>
                  <a:srgbClr val="FF0000"/>
                </a:solidFill>
              </a:rPr>
              <a:t> KAH (+)</a:t>
            </a:r>
            <a:endParaRPr lang="tr-TR" altLang="tr-TR" b="1" u="sng" dirty="0" smtClean="0">
              <a:solidFill>
                <a:srgbClr val="FF0000"/>
              </a:solidFill>
            </a:endParaRPr>
          </a:p>
        </p:txBody>
      </p:sp>
    </p:spTree>
    <p:extLst>
      <p:ext uri="{BB962C8B-B14F-4D97-AF65-F5344CB8AC3E}">
        <p14:creationId xmlns:p14="http://schemas.microsoft.com/office/powerpoint/2010/main" val="5301099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t>HA niçin önemli bir sorundur ?</a:t>
            </a:r>
            <a:endParaRPr lang="tr-TR" sz="4000" b="1" dirty="0"/>
          </a:p>
        </p:txBody>
      </p:sp>
      <p:sp>
        <p:nvSpPr>
          <p:cNvPr id="3" name="İçerik Yer Tutucusu 2"/>
          <p:cNvSpPr>
            <a:spLocks noGrp="1"/>
          </p:cNvSpPr>
          <p:nvPr>
            <p:ph idx="1"/>
          </p:nvPr>
        </p:nvSpPr>
        <p:spPr/>
        <p:txBody>
          <a:bodyPr>
            <a:normAutofit fontScale="77500" lnSpcReduction="20000"/>
          </a:bodyPr>
          <a:lstStyle/>
          <a:p>
            <a:r>
              <a:rPr lang="tr-TR" altLang="tr-TR" b="1" dirty="0">
                <a:solidFill>
                  <a:srgbClr val="FF0000"/>
                </a:solidFill>
              </a:rPr>
              <a:t>Akne</a:t>
            </a:r>
          </a:p>
          <a:p>
            <a:r>
              <a:rPr lang="tr-TR" altLang="tr-TR" b="1" dirty="0" err="1">
                <a:solidFill>
                  <a:srgbClr val="FF0000"/>
                </a:solidFill>
              </a:rPr>
              <a:t>Hirşutizm</a:t>
            </a:r>
            <a:endParaRPr lang="tr-TR" altLang="tr-TR" b="1" dirty="0">
              <a:solidFill>
                <a:srgbClr val="FF0000"/>
              </a:solidFill>
            </a:endParaRPr>
          </a:p>
          <a:p>
            <a:r>
              <a:rPr lang="tr-TR" altLang="tr-TR" b="1" dirty="0" err="1" smtClean="0"/>
              <a:t>Hipertrikozis</a:t>
            </a:r>
            <a:endParaRPr lang="tr-TR" altLang="tr-TR" b="1" dirty="0"/>
          </a:p>
          <a:p>
            <a:r>
              <a:rPr lang="tr-TR" altLang="tr-TR" b="1" dirty="0" err="1" smtClean="0"/>
              <a:t>Virilizm</a:t>
            </a:r>
            <a:endParaRPr lang="tr-TR" altLang="tr-TR" b="1" dirty="0" smtClean="0"/>
          </a:p>
          <a:p>
            <a:pPr marL="0" indent="0">
              <a:buNone/>
            </a:pPr>
            <a:r>
              <a:rPr lang="tr-TR" altLang="tr-TR" b="1" dirty="0"/>
              <a:t> </a:t>
            </a:r>
            <a:r>
              <a:rPr lang="tr-TR" altLang="tr-TR" b="1" dirty="0" smtClean="0"/>
              <a:t>        ve</a:t>
            </a:r>
          </a:p>
          <a:p>
            <a:r>
              <a:rPr lang="tr-TR" altLang="tr-TR" b="1" dirty="0" smtClean="0"/>
              <a:t>Adet bozuklukları </a:t>
            </a:r>
            <a:r>
              <a:rPr lang="tr-TR" altLang="tr-TR" b="1" dirty="0" err="1" smtClean="0">
                <a:solidFill>
                  <a:srgbClr val="FF0000"/>
                </a:solidFill>
              </a:rPr>
              <a:t>Oligo.m</a:t>
            </a:r>
            <a:r>
              <a:rPr lang="tr-TR" altLang="tr-TR" b="1" dirty="0" smtClean="0">
                <a:solidFill>
                  <a:srgbClr val="FF0000"/>
                </a:solidFill>
              </a:rPr>
              <a:t> /</a:t>
            </a:r>
            <a:r>
              <a:rPr lang="tr-TR" altLang="tr-TR" b="1" dirty="0" err="1" smtClean="0">
                <a:solidFill>
                  <a:srgbClr val="FF0000"/>
                </a:solidFill>
              </a:rPr>
              <a:t>Amenore</a:t>
            </a:r>
            <a:endParaRPr lang="tr-TR" altLang="tr-TR" b="1" dirty="0" smtClean="0">
              <a:solidFill>
                <a:srgbClr val="FF0000"/>
              </a:solidFill>
            </a:endParaRPr>
          </a:p>
          <a:p>
            <a:r>
              <a:rPr lang="tr-TR" altLang="tr-TR" b="1" dirty="0" err="1" smtClean="0">
                <a:solidFill>
                  <a:srgbClr val="FF0000"/>
                </a:solidFill>
              </a:rPr>
              <a:t>İnfertilite</a:t>
            </a:r>
            <a:r>
              <a:rPr lang="tr-TR" altLang="tr-TR" b="1" dirty="0" smtClean="0"/>
              <a:t> </a:t>
            </a:r>
          </a:p>
          <a:p>
            <a:pPr marL="0" indent="0">
              <a:buNone/>
            </a:pPr>
            <a:r>
              <a:rPr lang="tr-TR" altLang="tr-TR" b="1" dirty="0" smtClean="0"/>
              <a:t>    semptomları nedeni olabilmekte, </a:t>
            </a:r>
          </a:p>
          <a:p>
            <a:pPr marL="0" indent="0">
              <a:buNone/>
            </a:pPr>
            <a:r>
              <a:rPr lang="tr-TR" altLang="tr-TR" b="1" dirty="0" smtClean="0">
                <a:solidFill>
                  <a:srgbClr val="FF0000"/>
                </a:solidFill>
              </a:rPr>
              <a:t>     ayrıca:</a:t>
            </a:r>
          </a:p>
          <a:p>
            <a:r>
              <a:rPr lang="tr-TR" altLang="tr-TR" b="1" dirty="0" smtClean="0"/>
              <a:t>Olguca önemsenen kıllanma  sorunu.(</a:t>
            </a:r>
            <a:r>
              <a:rPr lang="tr-TR" altLang="tr-TR" b="1" dirty="0" err="1" smtClean="0">
                <a:solidFill>
                  <a:srgbClr val="FF0000"/>
                </a:solidFill>
              </a:rPr>
              <a:t>Patient-important</a:t>
            </a:r>
            <a:r>
              <a:rPr lang="tr-TR" altLang="tr-TR" b="1" dirty="0" smtClean="0">
                <a:solidFill>
                  <a:srgbClr val="FF0000"/>
                </a:solidFill>
              </a:rPr>
              <a:t> </a:t>
            </a:r>
            <a:r>
              <a:rPr lang="tr-TR" altLang="tr-TR" b="1" dirty="0" err="1" smtClean="0">
                <a:solidFill>
                  <a:srgbClr val="FF0000"/>
                </a:solidFill>
              </a:rPr>
              <a:t>hirsutism</a:t>
            </a:r>
            <a:r>
              <a:rPr lang="tr-TR" altLang="tr-TR" b="1" dirty="0" smtClean="0"/>
              <a:t>)kişilerde </a:t>
            </a:r>
            <a:r>
              <a:rPr lang="tr-TR" altLang="tr-TR" b="1" dirty="0" err="1" smtClean="0">
                <a:solidFill>
                  <a:srgbClr val="FF0000"/>
                </a:solidFill>
              </a:rPr>
              <a:t>depresyon,toplumdan</a:t>
            </a:r>
            <a:r>
              <a:rPr lang="tr-TR" altLang="tr-TR" b="1" dirty="0" smtClean="0">
                <a:solidFill>
                  <a:srgbClr val="FF0000"/>
                </a:solidFill>
              </a:rPr>
              <a:t> soyutlanma </a:t>
            </a:r>
            <a:r>
              <a:rPr lang="tr-TR" altLang="tr-TR" b="1" dirty="0" smtClean="0"/>
              <a:t>vb. sıkıntılara neden olabilmektedir.</a:t>
            </a:r>
            <a:endParaRPr lang="tr-TR" dirty="0"/>
          </a:p>
        </p:txBody>
      </p:sp>
    </p:spTree>
    <p:extLst>
      <p:ext uri="{BB962C8B-B14F-4D97-AF65-F5344CB8AC3E}">
        <p14:creationId xmlns:p14="http://schemas.microsoft.com/office/powerpoint/2010/main" val="40643584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539552" y="-243408"/>
            <a:ext cx="7772400" cy="1143000"/>
          </a:xfrm>
        </p:spPr>
        <p:txBody>
          <a:bodyPr>
            <a:normAutofit/>
          </a:bodyPr>
          <a:lstStyle/>
          <a:p>
            <a:r>
              <a:rPr lang="tr-TR" altLang="tr-TR" sz="4000" b="1" i="1" dirty="0" err="1" smtClean="0"/>
              <a:t>Cushing</a:t>
            </a:r>
            <a:r>
              <a:rPr lang="tr-TR" altLang="tr-TR" sz="4000" b="1" i="1" dirty="0" smtClean="0"/>
              <a:t> </a:t>
            </a:r>
            <a:r>
              <a:rPr lang="tr-TR" altLang="tr-TR" sz="4000" b="1" i="1" dirty="0" err="1" smtClean="0"/>
              <a:t>Syndr.ayırıcı</a:t>
            </a:r>
            <a:r>
              <a:rPr lang="tr-TR" altLang="tr-TR" sz="4000" b="1" i="1" dirty="0" smtClean="0"/>
              <a:t> </a:t>
            </a:r>
            <a:r>
              <a:rPr lang="tr-TR" altLang="tr-TR" sz="4000" b="1" i="1" dirty="0"/>
              <a:t>tanı</a:t>
            </a:r>
            <a:r>
              <a:rPr lang="tr-TR" altLang="tr-TR" sz="4000" i="1" dirty="0"/>
              <a:t> (özet)</a:t>
            </a:r>
            <a:endParaRPr lang="tr-TR" altLang="tr-TR" sz="4000" b="1" i="1" dirty="0" smtClean="0"/>
          </a:p>
        </p:txBody>
      </p:sp>
      <p:sp>
        <p:nvSpPr>
          <p:cNvPr id="66563" name="Rectangle 3"/>
          <p:cNvSpPr>
            <a:spLocks noGrp="1" noChangeArrowheads="1"/>
          </p:cNvSpPr>
          <p:nvPr>
            <p:ph type="body" idx="1"/>
          </p:nvPr>
        </p:nvSpPr>
        <p:spPr>
          <a:xfrm>
            <a:off x="683568" y="1412776"/>
            <a:ext cx="7848600" cy="5203825"/>
          </a:xfrm>
        </p:spPr>
        <p:txBody>
          <a:bodyPr>
            <a:normAutofit lnSpcReduction="10000"/>
          </a:bodyPr>
          <a:lstStyle/>
          <a:p>
            <a:pPr eaLnBrk="1" hangingPunct="1"/>
            <a:r>
              <a:rPr lang="tr-TR" altLang="tr-TR" b="1" dirty="0" err="1" smtClean="0"/>
              <a:t>Cushing</a:t>
            </a:r>
            <a:r>
              <a:rPr lang="tr-TR" altLang="tr-TR" b="1" dirty="0" smtClean="0"/>
              <a:t>-S ? </a:t>
            </a:r>
            <a:r>
              <a:rPr lang="tr-TR" altLang="tr-TR" dirty="0" smtClean="0"/>
              <a:t>Olan olguda: </a:t>
            </a:r>
            <a:r>
              <a:rPr lang="tr-TR" altLang="tr-TR" b="1" dirty="0" smtClean="0">
                <a:solidFill>
                  <a:srgbClr val="FF0000"/>
                </a:solidFill>
              </a:rPr>
              <a:t>Gece saat 23:00 </a:t>
            </a:r>
            <a:r>
              <a:rPr lang="tr-TR" altLang="tr-TR" b="1" dirty="0" err="1" smtClean="0">
                <a:solidFill>
                  <a:srgbClr val="FF0000"/>
                </a:solidFill>
              </a:rPr>
              <a:t>Dexamethasone</a:t>
            </a:r>
            <a:r>
              <a:rPr lang="tr-TR" altLang="tr-TR" b="1" dirty="0" smtClean="0">
                <a:solidFill>
                  <a:srgbClr val="FF0000"/>
                </a:solidFill>
              </a:rPr>
              <a:t> 1.0mg</a:t>
            </a:r>
            <a:r>
              <a:rPr lang="tr-TR" altLang="tr-TR" dirty="0" smtClean="0"/>
              <a:t> ( </a:t>
            </a:r>
            <a:r>
              <a:rPr lang="tr-TR" altLang="tr-TR" dirty="0" err="1" smtClean="0"/>
              <a:t>Dekort</a:t>
            </a:r>
            <a:r>
              <a:rPr lang="tr-TR" altLang="tr-TR" dirty="0" smtClean="0"/>
              <a:t> tablet: 0.5mg ) içirtilir.</a:t>
            </a:r>
          </a:p>
          <a:p>
            <a:pPr eaLnBrk="1" hangingPunct="1"/>
            <a:r>
              <a:rPr lang="tr-TR" altLang="tr-TR" b="1" dirty="0" smtClean="0">
                <a:solidFill>
                  <a:srgbClr val="FF0000"/>
                </a:solidFill>
              </a:rPr>
              <a:t>Ertesi sabah saat 8:00 plazma </a:t>
            </a:r>
            <a:r>
              <a:rPr lang="tr-TR" altLang="tr-TR" b="1" dirty="0" err="1" smtClean="0">
                <a:solidFill>
                  <a:srgbClr val="FF0000"/>
                </a:solidFill>
              </a:rPr>
              <a:t>kortizol</a:t>
            </a:r>
            <a:r>
              <a:rPr lang="tr-TR" altLang="tr-TR" b="1" dirty="0" smtClean="0">
                <a:solidFill>
                  <a:srgbClr val="FF0000"/>
                </a:solidFill>
              </a:rPr>
              <a:t> </a:t>
            </a:r>
            <a:r>
              <a:rPr lang="tr-TR" altLang="tr-TR" dirty="0" smtClean="0"/>
              <a:t>ölçülür. ( bir gün önce bazal </a:t>
            </a:r>
            <a:r>
              <a:rPr lang="tr-TR" altLang="tr-TR" dirty="0" err="1" smtClean="0"/>
              <a:t>kortizol</a:t>
            </a:r>
            <a:r>
              <a:rPr lang="tr-TR" altLang="tr-TR" dirty="0" smtClean="0"/>
              <a:t> ölçümü şart değil)</a:t>
            </a:r>
          </a:p>
          <a:p>
            <a:pPr eaLnBrk="1" hangingPunct="1"/>
            <a:r>
              <a:rPr lang="tr-TR" altLang="tr-TR" b="1" dirty="0" smtClean="0"/>
              <a:t>Değerlendirme:</a:t>
            </a:r>
          </a:p>
          <a:p>
            <a:pPr lvl="1" eaLnBrk="1" hangingPunct="1">
              <a:buFontTx/>
              <a:buNone/>
            </a:pPr>
            <a:r>
              <a:rPr lang="tr-TR" altLang="tr-TR" b="1" dirty="0" smtClean="0">
                <a:solidFill>
                  <a:srgbClr val="FF0000"/>
                </a:solidFill>
              </a:rPr>
              <a:t>a-</a:t>
            </a:r>
            <a:r>
              <a:rPr lang="tr-TR" altLang="tr-TR" b="1" dirty="0" err="1" smtClean="0">
                <a:solidFill>
                  <a:srgbClr val="FF0000"/>
                </a:solidFill>
              </a:rPr>
              <a:t>Dex</a:t>
            </a:r>
            <a:r>
              <a:rPr lang="tr-TR" altLang="tr-TR" b="1" dirty="0" smtClean="0">
                <a:solidFill>
                  <a:srgbClr val="FF0000"/>
                </a:solidFill>
              </a:rPr>
              <a:t>-sonrası sabah </a:t>
            </a:r>
            <a:r>
              <a:rPr lang="tr-TR" altLang="tr-TR" b="1" dirty="0" err="1" smtClean="0">
                <a:solidFill>
                  <a:srgbClr val="FF0000"/>
                </a:solidFill>
              </a:rPr>
              <a:t>kortizol</a:t>
            </a:r>
            <a:r>
              <a:rPr lang="tr-TR" altLang="tr-TR" b="1" dirty="0" smtClean="0">
                <a:solidFill>
                  <a:srgbClr val="FF0000"/>
                </a:solidFill>
              </a:rPr>
              <a:t>: &lt; 5 </a:t>
            </a:r>
            <a:r>
              <a:rPr lang="tr-TR" altLang="tr-TR" b="1" dirty="0" err="1" smtClean="0">
                <a:solidFill>
                  <a:srgbClr val="FF0000"/>
                </a:solidFill>
              </a:rPr>
              <a:t>mikrogr</a:t>
            </a:r>
            <a:r>
              <a:rPr lang="tr-TR" altLang="tr-TR" b="1" dirty="0" smtClean="0">
                <a:solidFill>
                  <a:srgbClr val="FF0000"/>
                </a:solidFill>
              </a:rPr>
              <a:t>/ 100 ml : </a:t>
            </a:r>
            <a:r>
              <a:rPr lang="tr-TR" altLang="tr-TR" b="1" dirty="0" err="1" smtClean="0">
                <a:solidFill>
                  <a:srgbClr val="FF0000"/>
                </a:solidFill>
              </a:rPr>
              <a:t>Cushing</a:t>
            </a:r>
            <a:r>
              <a:rPr lang="tr-TR" altLang="tr-TR" b="1" dirty="0" smtClean="0">
                <a:solidFill>
                  <a:srgbClr val="FF0000"/>
                </a:solidFill>
              </a:rPr>
              <a:t> : (-)</a:t>
            </a:r>
          </a:p>
          <a:p>
            <a:pPr lvl="1" eaLnBrk="1" hangingPunct="1">
              <a:buFontTx/>
              <a:buNone/>
            </a:pPr>
            <a:r>
              <a:rPr lang="tr-TR" altLang="tr-TR" b="1" u="sng" dirty="0" smtClean="0">
                <a:solidFill>
                  <a:srgbClr val="FF0000"/>
                </a:solidFill>
              </a:rPr>
              <a:t>b-Sabah </a:t>
            </a:r>
            <a:r>
              <a:rPr lang="tr-TR" altLang="tr-TR" b="1" u="sng" dirty="0" err="1" smtClean="0">
                <a:solidFill>
                  <a:srgbClr val="FF0000"/>
                </a:solidFill>
              </a:rPr>
              <a:t>kortizol</a:t>
            </a:r>
            <a:r>
              <a:rPr lang="tr-TR" altLang="tr-TR" b="1" u="sng" dirty="0" smtClean="0">
                <a:solidFill>
                  <a:srgbClr val="FF0000"/>
                </a:solidFill>
              </a:rPr>
              <a:t> &gt; 5 </a:t>
            </a:r>
            <a:r>
              <a:rPr lang="tr-TR" altLang="tr-TR" b="1" u="sng" dirty="0" err="1" smtClean="0">
                <a:solidFill>
                  <a:srgbClr val="FF0000"/>
                </a:solidFill>
              </a:rPr>
              <a:t>mikrogr</a:t>
            </a:r>
            <a:r>
              <a:rPr lang="tr-TR" altLang="tr-TR" b="1" u="sng" dirty="0" smtClean="0">
                <a:solidFill>
                  <a:srgbClr val="FF0000"/>
                </a:solidFill>
              </a:rPr>
              <a:t>/100 ml </a:t>
            </a:r>
            <a:r>
              <a:rPr lang="tr-TR" altLang="tr-TR" b="1" u="sng" dirty="0" err="1" smtClean="0">
                <a:solidFill>
                  <a:srgbClr val="FF0000"/>
                </a:solidFill>
              </a:rPr>
              <a:t>supresyon</a:t>
            </a:r>
            <a:r>
              <a:rPr lang="tr-TR" altLang="tr-TR" b="1" u="sng" dirty="0" smtClean="0">
                <a:solidFill>
                  <a:srgbClr val="FF0000"/>
                </a:solidFill>
              </a:rPr>
              <a:t> testleri yapılır.</a:t>
            </a:r>
          </a:p>
        </p:txBody>
      </p:sp>
    </p:spTree>
    <p:extLst>
      <p:ext uri="{BB962C8B-B14F-4D97-AF65-F5344CB8AC3E}">
        <p14:creationId xmlns:p14="http://schemas.microsoft.com/office/powerpoint/2010/main" val="26282294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err="1" smtClean="0"/>
              <a:t>Over</a:t>
            </a:r>
            <a:r>
              <a:rPr lang="tr-TR" sz="4000" b="1" dirty="0" smtClean="0"/>
              <a:t> –</a:t>
            </a:r>
            <a:r>
              <a:rPr lang="tr-TR" sz="4000" b="1" dirty="0" err="1" smtClean="0"/>
              <a:t>Tm</a:t>
            </a:r>
            <a:r>
              <a:rPr lang="tr-TR" sz="4000" b="1" dirty="0" smtClean="0"/>
              <a:t> ayırıcı tanı</a:t>
            </a:r>
            <a:endParaRPr lang="tr-TR" sz="4000" b="1" dirty="0"/>
          </a:p>
        </p:txBody>
      </p:sp>
      <p:sp>
        <p:nvSpPr>
          <p:cNvPr id="3" name="İçerik Yer Tutucusu 2"/>
          <p:cNvSpPr>
            <a:spLocks noGrp="1"/>
          </p:cNvSpPr>
          <p:nvPr>
            <p:ph idx="1"/>
          </p:nvPr>
        </p:nvSpPr>
        <p:spPr/>
        <p:txBody>
          <a:bodyPr>
            <a:normAutofit/>
          </a:bodyPr>
          <a:lstStyle/>
          <a:p>
            <a:pPr>
              <a:lnSpc>
                <a:spcPct val="110000"/>
              </a:lnSpc>
              <a:buNone/>
            </a:pPr>
            <a:r>
              <a:rPr lang="tr-TR" altLang="tr-TR" sz="3600" u="sng" dirty="0" smtClean="0"/>
              <a:t>Olgu hikayesi : kısa</a:t>
            </a:r>
          </a:p>
          <a:p>
            <a:pPr>
              <a:lnSpc>
                <a:spcPct val="110000"/>
              </a:lnSpc>
            </a:pPr>
            <a:r>
              <a:rPr lang="tr-TR" altLang="tr-TR" sz="3600" b="1" dirty="0" err="1" smtClean="0">
                <a:solidFill>
                  <a:srgbClr val="FF0000"/>
                </a:solidFill>
              </a:rPr>
              <a:t>Virilizm</a:t>
            </a:r>
            <a:r>
              <a:rPr lang="tr-TR" altLang="tr-TR" sz="3600" b="1" dirty="0" smtClean="0">
                <a:solidFill>
                  <a:srgbClr val="FF0000"/>
                </a:solidFill>
              </a:rPr>
              <a:t> (+)</a:t>
            </a:r>
          </a:p>
          <a:p>
            <a:pPr>
              <a:lnSpc>
                <a:spcPct val="110000"/>
              </a:lnSpc>
            </a:pPr>
            <a:r>
              <a:rPr lang="tr-TR" altLang="tr-TR" sz="3600" b="1" dirty="0" smtClean="0">
                <a:solidFill>
                  <a:srgbClr val="FF0000"/>
                </a:solidFill>
              </a:rPr>
              <a:t>Serum T : </a:t>
            </a:r>
            <a:r>
              <a:rPr lang="tr-TR" altLang="tr-TR" sz="3600" b="1" dirty="0" err="1" smtClean="0">
                <a:solidFill>
                  <a:srgbClr val="FF0000"/>
                </a:solidFill>
              </a:rPr>
              <a:t>Lab</a:t>
            </a:r>
            <a:r>
              <a:rPr lang="tr-TR" altLang="tr-TR" sz="3600" b="1" dirty="0" smtClean="0">
                <a:solidFill>
                  <a:srgbClr val="FF0000"/>
                </a:solidFill>
              </a:rPr>
              <a:t>. Normali x 2.5 </a:t>
            </a:r>
            <a:r>
              <a:rPr lang="tr-TR" altLang="tr-TR" sz="3600" b="1" dirty="0" smtClean="0">
                <a:solidFill>
                  <a:srgbClr val="FF0000"/>
                </a:solidFill>
                <a:sym typeface="Symbol" pitchFamily="18" charset="2"/>
              </a:rPr>
              <a:t></a:t>
            </a:r>
          </a:p>
          <a:p>
            <a:pPr>
              <a:lnSpc>
                <a:spcPct val="110000"/>
              </a:lnSpc>
            </a:pPr>
            <a:r>
              <a:rPr lang="tr-TR" altLang="tr-TR" sz="3600" b="1" dirty="0" smtClean="0">
                <a:sym typeface="Symbol" pitchFamily="18" charset="2"/>
              </a:rPr>
              <a:t>DHEA-S : Az  ya da : N</a:t>
            </a:r>
          </a:p>
          <a:p>
            <a:pPr>
              <a:lnSpc>
                <a:spcPct val="110000"/>
              </a:lnSpc>
              <a:buNone/>
            </a:pPr>
            <a:r>
              <a:rPr lang="tr-TR" altLang="tr-TR" sz="3600" dirty="0" smtClean="0">
                <a:sym typeface="Symbol" pitchFamily="18" charset="2"/>
              </a:rPr>
              <a:t>   </a:t>
            </a:r>
            <a:r>
              <a:rPr lang="tr-TR" altLang="tr-TR" sz="3600" dirty="0" err="1" smtClean="0">
                <a:sym typeface="Symbol" pitchFamily="18" charset="2"/>
              </a:rPr>
              <a:t>Granuloza</a:t>
            </a:r>
            <a:r>
              <a:rPr lang="tr-TR" altLang="tr-TR" sz="3600" dirty="0" smtClean="0">
                <a:sym typeface="Symbol" pitchFamily="18" charset="2"/>
              </a:rPr>
              <a:t> - </a:t>
            </a:r>
            <a:r>
              <a:rPr lang="tr-TR" altLang="tr-TR" sz="3600" dirty="0" err="1" smtClean="0">
                <a:sym typeface="Symbol" pitchFamily="18" charset="2"/>
              </a:rPr>
              <a:t>Theca</a:t>
            </a:r>
            <a:r>
              <a:rPr lang="tr-TR" altLang="tr-TR" sz="3600" dirty="0" smtClean="0">
                <a:sym typeface="Symbol" pitchFamily="18" charset="2"/>
              </a:rPr>
              <a:t> ( E2 , T  )</a:t>
            </a:r>
          </a:p>
          <a:p>
            <a:pPr>
              <a:lnSpc>
                <a:spcPct val="110000"/>
              </a:lnSpc>
            </a:pPr>
            <a:r>
              <a:rPr lang="tr-TR" altLang="tr-TR" sz="3600" dirty="0" smtClean="0">
                <a:sym typeface="Symbol" pitchFamily="18" charset="2"/>
              </a:rPr>
              <a:t>Tedavi : </a:t>
            </a:r>
            <a:r>
              <a:rPr lang="tr-TR" altLang="tr-TR" sz="3600" dirty="0" err="1" smtClean="0">
                <a:sym typeface="Symbol" pitchFamily="18" charset="2"/>
              </a:rPr>
              <a:t>Ety</a:t>
            </a:r>
            <a:r>
              <a:rPr lang="tr-TR" altLang="tr-TR" sz="3600" dirty="0" smtClean="0">
                <a:sym typeface="Symbol" pitchFamily="18" charset="2"/>
              </a:rPr>
              <a:t>. göre ,cerrahi </a:t>
            </a:r>
          </a:p>
          <a:p>
            <a:endParaRPr lang="tr-TR" dirty="0"/>
          </a:p>
        </p:txBody>
      </p:sp>
    </p:spTree>
    <p:extLst>
      <p:ext uri="{BB962C8B-B14F-4D97-AF65-F5344CB8AC3E}">
        <p14:creationId xmlns:p14="http://schemas.microsoft.com/office/powerpoint/2010/main" val="35494118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smtClean="0"/>
              <a:t>Adrenal-</a:t>
            </a:r>
            <a:r>
              <a:rPr lang="tr-TR" b="1" dirty="0" err="1" smtClean="0"/>
              <a:t>Tm</a:t>
            </a:r>
            <a:r>
              <a:rPr lang="tr-TR" b="1" dirty="0" smtClean="0"/>
              <a:t> ayırıcı tanı</a:t>
            </a:r>
            <a:endParaRPr lang="tr-TR" b="1" dirty="0"/>
          </a:p>
        </p:txBody>
      </p:sp>
      <p:sp>
        <p:nvSpPr>
          <p:cNvPr id="3" name="İçerik Yer Tutucusu 2"/>
          <p:cNvSpPr>
            <a:spLocks noGrp="1"/>
          </p:cNvSpPr>
          <p:nvPr>
            <p:ph idx="1"/>
          </p:nvPr>
        </p:nvSpPr>
        <p:spPr>
          <a:xfrm>
            <a:off x="467544" y="1196752"/>
            <a:ext cx="8229600" cy="4525963"/>
          </a:xfrm>
        </p:spPr>
        <p:txBody>
          <a:bodyPr>
            <a:normAutofit fontScale="62500" lnSpcReduction="20000"/>
          </a:bodyPr>
          <a:lstStyle/>
          <a:p>
            <a:endParaRPr lang="tr-TR" altLang="tr-TR" b="1" dirty="0" smtClean="0"/>
          </a:p>
          <a:p>
            <a:endParaRPr lang="tr-TR" altLang="tr-TR" b="1" dirty="0"/>
          </a:p>
          <a:p>
            <a:r>
              <a:rPr lang="tr-TR" altLang="tr-TR" sz="4000" b="1" dirty="0" smtClean="0">
                <a:solidFill>
                  <a:srgbClr val="FF0000"/>
                </a:solidFill>
              </a:rPr>
              <a:t>DHEA-S </a:t>
            </a:r>
            <a:r>
              <a:rPr lang="tr-TR" altLang="tr-TR" sz="4000" b="1" dirty="0">
                <a:solidFill>
                  <a:srgbClr val="FF0000"/>
                </a:solidFill>
              </a:rPr>
              <a:t>&gt; 8 </a:t>
            </a:r>
            <a:r>
              <a:rPr lang="tr-TR" altLang="tr-TR" sz="4000" b="1" dirty="0" err="1" smtClean="0">
                <a:solidFill>
                  <a:srgbClr val="FF0000"/>
                </a:solidFill>
              </a:rPr>
              <a:t>mcg</a:t>
            </a:r>
            <a:r>
              <a:rPr lang="tr-TR" altLang="tr-TR" sz="4000" b="1" dirty="0" smtClean="0">
                <a:solidFill>
                  <a:srgbClr val="FF0000"/>
                </a:solidFill>
              </a:rPr>
              <a:t>/ml: </a:t>
            </a:r>
            <a:r>
              <a:rPr lang="tr-TR" altLang="tr-TR" sz="4000" b="1" dirty="0" err="1" smtClean="0">
                <a:solidFill>
                  <a:srgbClr val="FF0000"/>
                </a:solidFill>
              </a:rPr>
              <a:t>Tm</a:t>
            </a:r>
            <a:r>
              <a:rPr lang="tr-TR" altLang="tr-TR" sz="4000" b="1" dirty="0" smtClean="0">
                <a:solidFill>
                  <a:srgbClr val="FF0000"/>
                </a:solidFill>
              </a:rPr>
              <a:t>?</a:t>
            </a:r>
            <a:endParaRPr lang="tr-TR" altLang="tr-TR" sz="4000" b="1" dirty="0">
              <a:solidFill>
                <a:srgbClr val="FF0000"/>
              </a:solidFill>
            </a:endParaRPr>
          </a:p>
          <a:p>
            <a:pPr marL="0" indent="0">
              <a:buNone/>
            </a:pPr>
            <a:r>
              <a:rPr lang="tr-TR" altLang="tr-TR" sz="4000" b="1" dirty="0"/>
              <a:t> </a:t>
            </a:r>
            <a:endParaRPr lang="tr-TR" altLang="tr-TR" sz="4000" b="1" dirty="0" smtClean="0"/>
          </a:p>
          <a:p>
            <a:r>
              <a:rPr lang="tr-TR" altLang="tr-TR" sz="4000" b="1" dirty="0" err="1" smtClean="0"/>
              <a:t>Overler</a:t>
            </a:r>
            <a:r>
              <a:rPr lang="tr-TR" altLang="tr-TR" sz="4000" b="1" dirty="0" smtClean="0"/>
              <a:t> </a:t>
            </a:r>
            <a:r>
              <a:rPr lang="tr-TR" altLang="tr-TR" sz="4000" b="1" dirty="0"/>
              <a:t>:</a:t>
            </a:r>
            <a:r>
              <a:rPr lang="tr-TR" altLang="tr-TR" sz="4000" b="1" dirty="0" smtClean="0"/>
              <a:t>N</a:t>
            </a:r>
          </a:p>
          <a:p>
            <a:endParaRPr lang="tr-TR" altLang="tr-TR" sz="4000" b="1" dirty="0" smtClean="0"/>
          </a:p>
          <a:p>
            <a:r>
              <a:rPr lang="tr-TR" altLang="tr-TR" sz="4000" b="1" dirty="0" smtClean="0"/>
              <a:t>Post </a:t>
            </a:r>
            <a:r>
              <a:rPr lang="tr-TR" altLang="tr-TR" sz="4000" b="1" dirty="0" err="1" smtClean="0"/>
              <a:t>menopozal</a:t>
            </a:r>
            <a:r>
              <a:rPr lang="tr-TR" altLang="tr-TR" sz="4000" b="1" dirty="0" smtClean="0"/>
              <a:t> </a:t>
            </a:r>
            <a:r>
              <a:rPr lang="tr-TR" altLang="tr-TR" sz="4000" b="1" dirty="0" err="1" smtClean="0"/>
              <a:t>hirşüt</a:t>
            </a:r>
            <a:r>
              <a:rPr lang="tr-TR" altLang="tr-TR" sz="4000" b="1" dirty="0" smtClean="0"/>
              <a:t> olgular: </a:t>
            </a:r>
            <a:r>
              <a:rPr lang="tr-TR" altLang="tr-TR" sz="4000" b="1" dirty="0" err="1" smtClean="0"/>
              <a:t>Tm</a:t>
            </a:r>
            <a:r>
              <a:rPr lang="tr-TR" altLang="tr-TR" sz="4000" b="1" dirty="0" smtClean="0"/>
              <a:t> ? İçin </a:t>
            </a:r>
          </a:p>
          <a:p>
            <a:pPr marL="0" indent="0">
              <a:buNone/>
            </a:pPr>
            <a:r>
              <a:rPr lang="tr-TR" altLang="tr-TR" sz="4000" b="1" dirty="0">
                <a:solidFill>
                  <a:srgbClr val="FF0000"/>
                </a:solidFill>
              </a:rPr>
              <a:t> </a:t>
            </a:r>
            <a:r>
              <a:rPr lang="tr-TR" altLang="tr-TR" sz="4000" b="1" dirty="0" smtClean="0">
                <a:solidFill>
                  <a:srgbClr val="FF0000"/>
                </a:solidFill>
              </a:rPr>
              <a:t>    </a:t>
            </a:r>
          </a:p>
          <a:p>
            <a:pPr marL="0" indent="0">
              <a:buNone/>
            </a:pPr>
            <a:r>
              <a:rPr lang="tr-TR" altLang="tr-TR" sz="4000" b="1" dirty="0">
                <a:solidFill>
                  <a:srgbClr val="FF0000"/>
                </a:solidFill>
              </a:rPr>
              <a:t> </a:t>
            </a:r>
            <a:r>
              <a:rPr lang="tr-TR" altLang="tr-TR" sz="4000" b="1" dirty="0" smtClean="0">
                <a:solidFill>
                  <a:srgbClr val="FF0000"/>
                </a:solidFill>
              </a:rPr>
              <a:t>     R/O     T≥ 100 </a:t>
            </a:r>
            <a:r>
              <a:rPr lang="tr-TR" altLang="tr-TR" sz="4000" b="1" dirty="0" err="1" smtClean="0">
                <a:solidFill>
                  <a:srgbClr val="FF0000"/>
                </a:solidFill>
              </a:rPr>
              <a:t>ng</a:t>
            </a:r>
            <a:r>
              <a:rPr lang="tr-TR" altLang="tr-TR" sz="4000" b="1" dirty="0" smtClean="0">
                <a:solidFill>
                  <a:srgbClr val="FF0000"/>
                </a:solidFill>
              </a:rPr>
              <a:t>/ml</a:t>
            </a:r>
          </a:p>
          <a:p>
            <a:pPr marL="0" indent="0">
              <a:buNone/>
            </a:pPr>
            <a:r>
              <a:rPr lang="tr-TR" altLang="tr-TR" sz="4000" b="1" dirty="0">
                <a:solidFill>
                  <a:srgbClr val="FF0000"/>
                </a:solidFill>
              </a:rPr>
              <a:t> </a:t>
            </a:r>
            <a:r>
              <a:rPr lang="tr-TR" altLang="tr-TR" sz="4000" b="1" dirty="0" smtClean="0">
                <a:solidFill>
                  <a:srgbClr val="FF0000"/>
                </a:solidFill>
              </a:rPr>
              <a:t>                 DHEA-S ≥ 4mcg</a:t>
            </a:r>
          </a:p>
          <a:p>
            <a:pPr marL="0" indent="0">
              <a:buNone/>
            </a:pPr>
            <a:endParaRPr lang="tr-TR" altLang="tr-TR" sz="4000" b="1" dirty="0">
              <a:solidFill>
                <a:srgbClr val="FF0000"/>
              </a:solidFill>
            </a:endParaRPr>
          </a:p>
          <a:p>
            <a:pPr marL="0" indent="0">
              <a:buNone/>
            </a:pPr>
            <a:r>
              <a:rPr lang="tr-TR" altLang="tr-TR" sz="4000" b="1" dirty="0" smtClean="0">
                <a:latin typeface="Times New Roman" pitchFamily="18" charset="0"/>
                <a:cs typeface="Arial" pitchFamily="34" charset="0"/>
              </a:rPr>
              <a:t>    </a:t>
            </a:r>
            <a:r>
              <a:rPr lang="tr-TR" altLang="tr-TR" sz="4000" b="1" dirty="0" smtClean="0"/>
              <a:t>U/S </a:t>
            </a:r>
            <a:r>
              <a:rPr lang="tr-TR" altLang="tr-TR" sz="4000" b="1" dirty="0"/>
              <a:t>,CT, NMR ile inceleme yapılmalıdır.</a:t>
            </a:r>
          </a:p>
          <a:p>
            <a:pPr marL="0" indent="0">
              <a:buNone/>
            </a:pPr>
            <a:endParaRPr lang="tr-TR" altLang="tr-TR" sz="4000" b="1" dirty="0"/>
          </a:p>
          <a:p>
            <a:endParaRPr lang="tr-TR" sz="4000" dirty="0"/>
          </a:p>
        </p:txBody>
      </p:sp>
    </p:spTree>
    <p:extLst>
      <p:ext uri="{BB962C8B-B14F-4D97-AF65-F5344CB8AC3E}">
        <p14:creationId xmlns:p14="http://schemas.microsoft.com/office/powerpoint/2010/main" val="23036542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a:t>HA –Tarama </a:t>
            </a:r>
            <a:r>
              <a:rPr lang="tr-TR" b="1" dirty="0" smtClean="0"/>
              <a:t>testlerinde- </a:t>
            </a:r>
            <a:r>
              <a:rPr lang="tr-TR" b="1" dirty="0"/>
              <a:t>özet öneriler</a:t>
            </a:r>
          </a:p>
        </p:txBody>
      </p:sp>
      <p:sp>
        <p:nvSpPr>
          <p:cNvPr id="3" name="İçerik Yer Tutucusu 2"/>
          <p:cNvSpPr>
            <a:spLocks noGrp="1"/>
          </p:cNvSpPr>
          <p:nvPr>
            <p:ph idx="1"/>
          </p:nvPr>
        </p:nvSpPr>
        <p:spPr>
          <a:xfrm>
            <a:off x="251520" y="1916832"/>
            <a:ext cx="8435280" cy="5257800"/>
          </a:xfrm>
        </p:spPr>
        <p:txBody>
          <a:bodyPr>
            <a:normAutofit/>
          </a:bodyPr>
          <a:lstStyle/>
          <a:p>
            <a:pPr marL="0" indent="0">
              <a:buNone/>
            </a:pPr>
            <a:r>
              <a:rPr lang="tr-TR" sz="2800" b="1" dirty="0" smtClean="0">
                <a:solidFill>
                  <a:srgbClr val="FF0000"/>
                </a:solidFill>
              </a:rPr>
              <a:t>                 </a:t>
            </a:r>
            <a:r>
              <a:rPr lang="tr-TR" sz="2800" b="1" dirty="0" err="1" smtClean="0">
                <a:solidFill>
                  <a:srgbClr val="FF0000"/>
                </a:solidFill>
              </a:rPr>
              <a:t>Hirsutismuslu</a:t>
            </a:r>
            <a:r>
              <a:rPr lang="tr-TR" sz="2800" b="1" dirty="0" smtClean="0">
                <a:solidFill>
                  <a:srgbClr val="FF0000"/>
                </a:solidFill>
              </a:rPr>
              <a:t> tüm kadınlarda Total-T          		          </a:t>
            </a:r>
            <a:r>
              <a:rPr lang="tr-TR" sz="2800" dirty="0" smtClean="0"/>
              <a:t>konsantrasyonuna bakılmalıdır.</a:t>
            </a:r>
          </a:p>
          <a:p>
            <a:pPr marL="0" indent="0">
              <a:buNone/>
            </a:pPr>
            <a:r>
              <a:rPr lang="tr-TR" sz="2800" b="1" dirty="0" smtClean="0">
                <a:solidFill>
                  <a:srgbClr val="FF0000"/>
                </a:solidFill>
              </a:rPr>
              <a:t>                        </a:t>
            </a:r>
            <a:r>
              <a:rPr lang="tr-TR" sz="2800" b="1" u="sng" dirty="0" smtClean="0">
                <a:solidFill>
                  <a:srgbClr val="FF0000"/>
                </a:solidFill>
              </a:rPr>
              <a:t>Serum </a:t>
            </a:r>
            <a:r>
              <a:rPr lang="tr-TR" sz="2800" b="1" u="sng" dirty="0">
                <a:solidFill>
                  <a:srgbClr val="FF0000"/>
                </a:solidFill>
              </a:rPr>
              <a:t>Total –</a:t>
            </a:r>
            <a:r>
              <a:rPr lang="tr-TR" sz="2800" b="1" u="sng" dirty="0" smtClean="0">
                <a:solidFill>
                  <a:srgbClr val="FF0000"/>
                </a:solidFill>
              </a:rPr>
              <a:t>T: </a:t>
            </a:r>
            <a:r>
              <a:rPr lang="tr-TR" sz="2800" b="1" u="sng" dirty="0">
                <a:solidFill>
                  <a:srgbClr val="FF0000"/>
                </a:solidFill>
              </a:rPr>
              <a:t>N</a:t>
            </a:r>
            <a:r>
              <a:rPr lang="tr-TR" sz="2800" b="1" u="sng" dirty="0" smtClean="0">
                <a:solidFill>
                  <a:srgbClr val="FF0000"/>
                </a:solidFill>
              </a:rPr>
              <a:t>ormal </a:t>
            </a:r>
            <a:r>
              <a:rPr lang="tr-TR" sz="2800" dirty="0"/>
              <a:t>ancak </a:t>
            </a:r>
          </a:p>
          <a:p>
            <a:pPr marL="857250" lvl="1" indent="-457200">
              <a:buFont typeface="Wingdings" panose="05000000000000000000" pitchFamily="2" charset="2"/>
              <a:buChar char="v"/>
            </a:pPr>
            <a:r>
              <a:rPr lang="tr-TR" b="1" dirty="0" err="1">
                <a:solidFill>
                  <a:srgbClr val="FF0000"/>
                </a:solidFill>
              </a:rPr>
              <a:t>M</a:t>
            </a:r>
            <a:r>
              <a:rPr lang="tr-TR" b="1" dirty="0" err="1" smtClean="0">
                <a:solidFill>
                  <a:srgbClr val="FF0000"/>
                </a:solidFill>
              </a:rPr>
              <a:t>oderate</a:t>
            </a:r>
            <a:r>
              <a:rPr lang="tr-TR" b="1" dirty="0" smtClean="0">
                <a:solidFill>
                  <a:srgbClr val="FF0000"/>
                </a:solidFill>
              </a:rPr>
              <a:t>-severe </a:t>
            </a:r>
            <a:r>
              <a:rPr lang="tr-TR" b="1" dirty="0" err="1">
                <a:solidFill>
                  <a:srgbClr val="FF0000"/>
                </a:solidFill>
              </a:rPr>
              <a:t>hirsutismuslu</a:t>
            </a:r>
            <a:r>
              <a:rPr lang="tr-TR" b="1" dirty="0">
                <a:solidFill>
                  <a:srgbClr val="FF0000"/>
                </a:solidFill>
              </a:rPr>
              <a:t> </a:t>
            </a:r>
            <a:r>
              <a:rPr lang="tr-TR" dirty="0"/>
              <a:t>yada </a:t>
            </a:r>
            <a:endParaRPr lang="tr-TR" dirty="0" smtClean="0"/>
          </a:p>
          <a:p>
            <a:pPr marL="857250" lvl="1" indent="-457200">
              <a:buFont typeface="Wingdings" panose="05000000000000000000" pitchFamily="2" charset="2"/>
              <a:buChar char="v"/>
            </a:pPr>
            <a:r>
              <a:rPr lang="tr-TR" b="1" dirty="0" smtClean="0">
                <a:solidFill>
                  <a:srgbClr val="FF0000"/>
                </a:solidFill>
              </a:rPr>
              <a:t>HA  </a:t>
            </a:r>
            <a:r>
              <a:rPr lang="tr-TR" b="1" dirty="0" err="1">
                <a:solidFill>
                  <a:srgbClr val="FF0000"/>
                </a:solidFill>
              </a:rPr>
              <a:t>nin</a:t>
            </a:r>
            <a:r>
              <a:rPr lang="tr-TR" b="1" dirty="0">
                <a:solidFill>
                  <a:srgbClr val="FF0000"/>
                </a:solidFill>
              </a:rPr>
              <a:t> diğer klinik kanıtları olan kadınlar </a:t>
            </a:r>
            <a:endParaRPr lang="tr-TR" b="1" dirty="0" smtClean="0">
              <a:solidFill>
                <a:srgbClr val="FF0000"/>
              </a:solidFill>
            </a:endParaRPr>
          </a:p>
          <a:p>
            <a:pPr marL="857250" lvl="1" indent="-457200">
              <a:buFont typeface="Wingdings" panose="05000000000000000000" pitchFamily="2" charset="2"/>
              <a:buChar char="v"/>
            </a:pPr>
            <a:r>
              <a:rPr lang="tr-TR" dirty="0" err="1" smtClean="0"/>
              <a:t>Androgen</a:t>
            </a:r>
            <a:r>
              <a:rPr lang="tr-TR" dirty="0" smtClean="0"/>
              <a:t> </a:t>
            </a:r>
            <a:r>
              <a:rPr lang="tr-TR" dirty="0"/>
              <a:t>–bağımlı sahalardaki </a:t>
            </a:r>
            <a:r>
              <a:rPr lang="tr-TR" b="1" dirty="0" err="1"/>
              <a:t>sexuel</a:t>
            </a:r>
            <a:r>
              <a:rPr lang="tr-TR" b="1" dirty="0"/>
              <a:t> kıllanmalarda </a:t>
            </a:r>
            <a:r>
              <a:rPr lang="tr-TR" b="1" dirty="0" err="1"/>
              <a:t>progresif</a:t>
            </a:r>
            <a:r>
              <a:rPr lang="tr-TR" b="1" dirty="0"/>
              <a:t> büyümenin </a:t>
            </a:r>
            <a:r>
              <a:rPr lang="tr-TR" b="1" dirty="0" err="1"/>
              <a:t>saptanıldığı</a:t>
            </a:r>
            <a:r>
              <a:rPr lang="tr-TR" b="1" dirty="0"/>
              <a:t> olgularda </a:t>
            </a:r>
            <a:r>
              <a:rPr lang="tr-TR" b="1" dirty="0" smtClean="0">
                <a:solidFill>
                  <a:srgbClr val="FF0000"/>
                </a:solidFill>
              </a:rPr>
              <a:t>ek olarak</a:t>
            </a:r>
            <a:r>
              <a:rPr lang="tr-TR" dirty="0" smtClean="0"/>
              <a:t>, </a:t>
            </a:r>
          </a:p>
          <a:p>
            <a:pPr marL="400050" lvl="1" indent="0">
              <a:buNone/>
            </a:pPr>
            <a:r>
              <a:rPr lang="tr-TR" b="1" dirty="0" smtClean="0">
                <a:solidFill>
                  <a:srgbClr val="FF0000"/>
                </a:solidFill>
              </a:rPr>
              <a:t>    </a:t>
            </a:r>
            <a:r>
              <a:rPr lang="tr-TR" b="1" u="sng" dirty="0" smtClean="0">
                <a:solidFill>
                  <a:srgbClr val="FF0000"/>
                </a:solidFill>
              </a:rPr>
              <a:t>Serum Serbest-T </a:t>
            </a:r>
            <a:r>
              <a:rPr lang="tr-TR" b="1" u="sng" dirty="0">
                <a:solidFill>
                  <a:srgbClr val="FF0000"/>
                </a:solidFill>
              </a:rPr>
              <a:t>konsantrasyonlarına bakılmalıdır</a:t>
            </a:r>
            <a:r>
              <a:rPr lang="tr-TR" b="1" dirty="0">
                <a:solidFill>
                  <a:srgbClr val="FF0000"/>
                </a:solidFill>
              </a:rPr>
              <a:t>.</a:t>
            </a:r>
          </a:p>
          <a:p>
            <a:pPr marL="400050" lvl="1" indent="0">
              <a:buNone/>
            </a:pPr>
            <a:endParaRPr lang="tr-TR" sz="3200" dirty="0"/>
          </a:p>
        </p:txBody>
      </p:sp>
    </p:spTree>
    <p:extLst>
      <p:ext uri="{BB962C8B-B14F-4D97-AF65-F5344CB8AC3E}">
        <p14:creationId xmlns:p14="http://schemas.microsoft.com/office/powerpoint/2010/main" val="9830447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4098" name="Picture 2" descr="C:\Users\mac\Desktop\Snap4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188640"/>
            <a:ext cx="7848872" cy="4824536"/>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416108" y="1196752"/>
            <a:ext cx="2736304" cy="1944216"/>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p:cNvSpPr/>
          <p:nvPr/>
        </p:nvSpPr>
        <p:spPr>
          <a:xfrm>
            <a:off x="4980919" y="1196752"/>
            <a:ext cx="2736304" cy="1944216"/>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p:cNvSpPr/>
          <p:nvPr/>
        </p:nvSpPr>
        <p:spPr>
          <a:xfrm>
            <a:off x="611560" y="4221088"/>
            <a:ext cx="7344816" cy="79208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p:cNvSpPr/>
          <p:nvPr/>
        </p:nvSpPr>
        <p:spPr>
          <a:xfrm>
            <a:off x="1187624" y="548680"/>
            <a:ext cx="6192688" cy="36004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Picture 2" descr="C:\Users\mac\Desktop\Snap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555" y="5589240"/>
            <a:ext cx="6600825" cy="548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3948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b="1" dirty="0" err="1" smtClean="0"/>
              <a:t>Hirsutismus</a:t>
            </a:r>
            <a:r>
              <a:rPr lang="tr-TR" dirty="0" smtClean="0"/>
              <a:t> semptomlu olgularda </a:t>
            </a:r>
            <a:r>
              <a:rPr lang="tr-TR" b="1" dirty="0" smtClean="0"/>
              <a:t>klinik değerlendirme:</a:t>
            </a:r>
          </a:p>
          <a:p>
            <a:pPr marL="0" indent="0">
              <a:buNone/>
            </a:pPr>
            <a:r>
              <a:rPr lang="tr-TR" b="1" dirty="0"/>
              <a:t> </a:t>
            </a:r>
            <a:r>
              <a:rPr lang="tr-TR" b="1" dirty="0" smtClean="0"/>
              <a:t>          </a:t>
            </a:r>
          </a:p>
          <a:p>
            <a:pPr marL="0" indent="0">
              <a:buNone/>
            </a:pPr>
            <a:r>
              <a:rPr lang="tr-TR" b="1" dirty="0"/>
              <a:t> </a:t>
            </a:r>
            <a:r>
              <a:rPr lang="tr-TR" b="1" dirty="0" smtClean="0"/>
              <a:t>               Fizik muayene ve </a:t>
            </a:r>
            <a:r>
              <a:rPr lang="tr-TR" b="1" dirty="0" err="1" smtClean="0"/>
              <a:t>skorlama</a:t>
            </a:r>
            <a:endParaRPr lang="tr-TR" b="1" dirty="0" smtClean="0"/>
          </a:p>
          <a:p>
            <a:pPr marL="0" indent="0">
              <a:buNone/>
            </a:pPr>
            <a:endParaRPr lang="tr-TR" dirty="0" smtClean="0"/>
          </a:p>
          <a:p>
            <a:pPr marL="0" indent="0">
              <a:buNone/>
            </a:pPr>
            <a:r>
              <a:rPr lang="tr-TR" b="1" dirty="0" smtClean="0"/>
              <a:t>   </a:t>
            </a:r>
            <a:r>
              <a:rPr lang="tr-TR" b="1" dirty="0" err="1" smtClean="0">
                <a:solidFill>
                  <a:srgbClr val="FF0000"/>
                </a:solidFill>
              </a:rPr>
              <a:t>Hirsutismus</a:t>
            </a:r>
            <a:r>
              <a:rPr lang="tr-TR" b="1" dirty="0" smtClean="0">
                <a:solidFill>
                  <a:srgbClr val="FF0000"/>
                </a:solidFill>
              </a:rPr>
              <a:t> </a:t>
            </a:r>
            <a:r>
              <a:rPr lang="tr-TR" b="1" dirty="0">
                <a:solidFill>
                  <a:srgbClr val="FF0000"/>
                </a:solidFill>
              </a:rPr>
              <a:t>için m-</a:t>
            </a:r>
            <a:r>
              <a:rPr lang="tr-TR" b="1" dirty="0" err="1">
                <a:solidFill>
                  <a:srgbClr val="FF0000"/>
                </a:solidFill>
              </a:rPr>
              <a:t>Ferriman</a:t>
            </a:r>
            <a:r>
              <a:rPr lang="tr-TR" b="1" dirty="0">
                <a:solidFill>
                  <a:srgbClr val="FF0000"/>
                </a:solidFill>
              </a:rPr>
              <a:t> </a:t>
            </a:r>
            <a:r>
              <a:rPr lang="tr-TR" b="1" dirty="0" err="1">
                <a:solidFill>
                  <a:srgbClr val="FF0000"/>
                </a:solidFill>
              </a:rPr>
              <a:t>Gallway</a:t>
            </a:r>
            <a:r>
              <a:rPr lang="tr-TR" b="1" dirty="0">
                <a:solidFill>
                  <a:srgbClr val="FF0000"/>
                </a:solidFill>
              </a:rPr>
              <a:t> Skoru</a:t>
            </a:r>
            <a:endParaRPr lang="tr-TR" dirty="0">
              <a:solidFill>
                <a:srgbClr val="FF0000"/>
              </a:solidFill>
            </a:endParaRPr>
          </a:p>
        </p:txBody>
      </p:sp>
    </p:spTree>
    <p:extLst>
      <p:ext uri="{BB962C8B-B14F-4D97-AF65-F5344CB8AC3E}">
        <p14:creationId xmlns:p14="http://schemas.microsoft.com/office/powerpoint/2010/main" val="2913031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5122" name="Picture 2" descr="C:\Users\mac\Desktop\Snap13.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40568" y="1290638"/>
            <a:ext cx="5256584" cy="494667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Nesne 5"/>
          <p:cNvGraphicFramePr>
            <a:graphicFrameLocks noChangeAspect="1"/>
          </p:cNvGraphicFramePr>
          <p:nvPr>
            <p:extLst>
              <p:ext uri="{D42A27DB-BD31-4B8C-83A1-F6EECF244321}">
                <p14:modId xmlns:p14="http://schemas.microsoft.com/office/powerpoint/2010/main" val="1187233512"/>
              </p:ext>
            </p:extLst>
          </p:nvPr>
        </p:nvGraphicFramePr>
        <p:xfrm>
          <a:off x="3707904" y="1628800"/>
          <a:ext cx="4570413" cy="4824536"/>
        </p:xfrm>
        <a:graphic>
          <a:graphicData uri="http://schemas.openxmlformats.org/presentationml/2006/ole">
            <mc:AlternateContent xmlns:mc="http://schemas.openxmlformats.org/markup-compatibility/2006">
              <mc:Choice xmlns:v="urn:schemas-microsoft-com:vml" Requires="v">
                <p:oleObj spid="_x0000_s2124" name="Sunu" r:id="rId4" imgW="4570530" imgH="3427618" progId="PowerPoint.Show.8">
                  <p:embed/>
                </p:oleObj>
              </mc:Choice>
              <mc:Fallback>
                <p:oleObj name="Sunu" r:id="rId4" imgW="4570530" imgH="3427618" progId="PowerPoint.Show.8">
                  <p:embed/>
                  <p:pic>
                    <p:nvPicPr>
                      <p:cNvPr id="0" name=""/>
                      <p:cNvPicPr/>
                      <p:nvPr/>
                    </p:nvPicPr>
                    <p:blipFill>
                      <a:blip r:embed="rId5"/>
                      <a:stretch>
                        <a:fillRect/>
                      </a:stretch>
                    </p:blipFill>
                    <p:spPr>
                      <a:xfrm>
                        <a:off x="3707904" y="1628800"/>
                        <a:ext cx="4570413" cy="4824536"/>
                      </a:xfrm>
                      <a:prstGeom prst="rect">
                        <a:avLst/>
                      </a:prstGeom>
                    </p:spPr>
                  </p:pic>
                </p:oleObj>
              </mc:Fallback>
            </mc:AlternateContent>
          </a:graphicData>
        </a:graphic>
      </p:graphicFrame>
      <p:pic>
        <p:nvPicPr>
          <p:cNvPr id="1029" name="Picture 5" descr="C:\Users\mac\Desktop\Snap2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4048" y="1290638"/>
            <a:ext cx="1800225" cy="4276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9227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90110" y="260648"/>
            <a:ext cx="9252520" cy="778098"/>
          </a:xfrm>
        </p:spPr>
        <p:txBody>
          <a:bodyPr>
            <a:noAutofit/>
          </a:bodyPr>
          <a:lstStyle/>
          <a:p>
            <a:r>
              <a:rPr lang="tr-TR" sz="3600" b="1" dirty="0" err="1" smtClean="0"/>
              <a:t>Hirsutismus</a:t>
            </a:r>
            <a:r>
              <a:rPr lang="tr-TR" sz="3600" b="1" dirty="0" smtClean="0"/>
              <a:t> için m-</a:t>
            </a:r>
            <a:r>
              <a:rPr lang="tr-TR" sz="3600" b="1" dirty="0" err="1" smtClean="0"/>
              <a:t>Ferriman</a:t>
            </a:r>
            <a:r>
              <a:rPr lang="tr-TR" sz="3600" b="1" dirty="0" smtClean="0"/>
              <a:t> </a:t>
            </a:r>
            <a:r>
              <a:rPr lang="tr-TR" sz="3600" b="1" dirty="0" err="1" smtClean="0"/>
              <a:t>Gallway</a:t>
            </a:r>
            <a:r>
              <a:rPr lang="tr-TR" sz="3600" b="1" dirty="0" smtClean="0"/>
              <a:t> Skoru</a:t>
            </a:r>
            <a:endParaRPr lang="tr-TR" sz="3600" b="1" dirty="0"/>
          </a:p>
        </p:txBody>
      </p:sp>
      <p:sp>
        <p:nvSpPr>
          <p:cNvPr id="3" name="İçerik Yer Tutucusu 2"/>
          <p:cNvSpPr>
            <a:spLocks noGrp="1"/>
          </p:cNvSpPr>
          <p:nvPr>
            <p:ph idx="1"/>
          </p:nvPr>
        </p:nvSpPr>
        <p:spPr>
          <a:xfrm>
            <a:off x="323528" y="1628800"/>
            <a:ext cx="8363272" cy="5544616"/>
          </a:xfrm>
        </p:spPr>
        <p:txBody>
          <a:bodyPr>
            <a:normAutofit fontScale="47500" lnSpcReduction="20000"/>
          </a:bodyPr>
          <a:lstStyle/>
          <a:p>
            <a:r>
              <a:rPr lang="tr-TR" sz="4500" b="1" dirty="0">
                <a:solidFill>
                  <a:prstClr val="black"/>
                </a:solidFill>
                <a:latin typeface="Times New Roman"/>
                <a:ea typeface="Calibri"/>
                <a:cs typeface="Times New Roman"/>
              </a:rPr>
              <a:t>m-FG-skor: </a:t>
            </a:r>
            <a:r>
              <a:rPr lang="tr-TR" sz="4500" b="1" dirty="0" smtClean="0">
                <a:solidFill>
                  <a:srgbClr val="FF0000"/>
                </a:solidFill>
                <a:latin typeface="Times New Roman"/>
                <a:ea typeface="Calibri"/>
                <a:cs typeface="Times New Roman"/>
              </a:rPr>
              <a:t>≥3</a:t>
            </a:r>
            <a:r>
              <a:rPr lang="tr-TR" sz="4500" b="1" dirty="0" smtClean="0">
                <a:solidFill>
                  <a:prstClr val="black"/>
                </a:solidFill>
                <a:latin typeface="Times New Roman"/>
                <a:ea typeface="Calibri"/>
                <a:cs typeface="Times New Roman"/>
              </a:rPr>
              <a:t> </a:t>
            </a:r>
            <a:r>
              <a:rPr lang="tr-TR" sz="4500" b="1" dirty="0" smtClean="0">
                <a:latin typeface="Times New Roman"/>
                <a:ea typeface="Calibri"/>
                <a:cs typeface="Times New Roman"/>
              </a:rPr>
              <a:t>kadınların </a:t>
            </a:r>
            <a:r>
              <a:rPr lang="tr-TR" sz="4500" b="1" dirty="0">
                <a:latin typeface="Times New Roman"/>
                <a:ea typeface="Calibri"/>
                <a:cs typeface="Times New Roman"/>
              </a:rPr>
              <a:t>çoğunluğu kendilerini </a:t>
            </a:r>
            <a:r>
              <a:rPr lang="tr-TR" sz="4500" b="1" dirty="0" err="1">
                <a:latin typeface="Times New Roman"/>
                <a:ea typeface="Calibri"/>
                <a:cs typeface="Times New Roman"/>
              </a:rPr>
              <a:t>hirşut</a:t>
            </a:r>
            <a:r>
              <a:rPr lang="tr-TR" sz="4500" b="1" dirty="0">
                <a:latin typeface="Times New Roman"/>
                <a:ea typeface="Calibri"/>
                <a:cs typeface="Times New Roman"/>
              </a:rPr>
              <a:t> olarak görmektedir. (</a:t>
            </a:r>
            <a:r>
              <a:rPr lang="tr-TR" altLang="tr-TR" sz="4500" b="1" dirty="0" err="1">
                <a:solidFill>
                  <a:srgbClr val="FF0000"/>
                </a:solidFill>
              </a:rPr>
              <a:t>Patient-important</a:t>
            </a:r>
            <a:r>
              <a:rPr lang="tr-TR" altLang="tr-TR" sz="4500" b="1" dirty="0">
                <a:solidFill>
                  <a:srgbClr val="FF0000"/>
                </a:solidFill>
              </a:rPr>
              <a:t> </a:t>
            </a:r>
            <a:r>
              <a:rPr lang="tr-TR" altLang="tr-TR" sz="4500" b="1" dirty="0" err="1">
                <a:solidFill>
                  <a:srgbClr val="FF0000"/>
                </a:solidFill>
              </a:rPr>
              <a:t>hirsutism</a:t>
            </a:r>
            <a:r>
              <a:rPr lang="tr-TR" altLang="tr-TR" sz="4500" b="1" dirty="0">
                <a:solidFill>
                  <a:srgbClr val="FF0000"/>
                </a:solidFill>
              </a:rPr>
              <a:t>)</a:t>
            </a:r>
            <a:endParaRPr lang="tr-TR" sz="4500" b="1" dirty="0">
              <a:latin typeface="Times New Roman"/>
              <a:ea typeface="Calibri"/>
              <a:cs typeface="Times New Roman"/>
            </a:endParaRPr>
          </a:p>
          <a:p>
            <a:endParaRPr lang="tr-TR" sz="4500" b="1" dirty="0" smtClean="0">
              <a:latin typeface="Times New Roman"/>
              <a:ea typeface="Calibri"/>
              <a:cs typeface="Times New Roman"/>
            </a:endParaRPr>
          </a:p>
          <a:p>
            <a:r>
              <a:rPr lang="tr-TR" sz="4500" b="1" dirty="0" smtClean="0">
                <a:latin typeface="Times New Roman"/>
                <a:ea typeface="Calibri"/>
                <a:cs typeface="Times New Roman"/>
              </a:rPr>
              <a:t>Bu </a:t>
            </a:r>
            <a:r>
              <a:rPr lang="tr-TR" sz="4500" b="1" dirty="0">
                <a:latin typeface="Times New Roman"/>
                <a:ea typeface="Calibri"/>
                <a:cs typeface="Times New Roman"/>
              </a:rPr>
              <a:t>nedenle bir çok kadın için </a:t>
            </a:r>
            <a:r>
              <a:rPr lang="tr-TR" sz="4500" b="1" dirty="0" err="1">
                <a:latin typeface="Times New Roman"/>
                <a:ea typeface="Calibri"/>
                <a:cs typeface="Times New Roman"/>
              </a:rPr>
              <a:t>androjen</a:t>
            </a:r>
            <a:r>
              <a:rPr lang="tr-TR" sz="4500" b="1" dirty="0">
                <a:latin typeface="Times New Roman"/>
                <a:ea typeface="Calibri"/>
                <a:cs typeface="Times New Roman"/>
              </a:rPr>
              <a:t>-duyarlı bölgelerde </a:t>
            </a:r>
            <a:r>
              <a:rPr lang="tr-TR" sz="4500" b="1" dirty="0">
                <a:solidFill>
                  <a:srgbClr val="FF0000"/>
                </a:solidFill>
                <a:latin typeface="Times New Roman"/>
                <a:ea typeface="Calibri"/>
                <a:cs typeface="Times New Roman"/>
              </a:rPr>
              <a:t>en azından bir miktar olan kıl gelişimi normaldir.</a:t>
            </a:r>
          </a:p>
          <a:p>
            <a:endParaRPr lang="tr-TR" sz="4500" b="1" dirty="0" smtClean="0">
              <a:solidFill>
                <a:prstClr val="black"/>
              </a:solidFill>
              <a:latin typeface="Times New Roman"/>
              <a:ea typeface="Calibri"/>
              <a:cs typeface="Times New Roman"/>
            </a:endParaRPr>
          </a:p>
          <a:p>
            <a:r>
              <a:rPr lang="tr-TR" sz="4500" b="1" dirty="0" err="1">
                <a:latin typeface="Times New Roman"/>
                <a:ea typeface="Calibri"/>
                <a:cs typeface="Times New Roman"/>
              </a:rPr>
              <a:t>Hirsutismus</a:t>
            </a:r>
            <a:r>
              <a:rPr lang="tr-TR" sz="4500" b="1" dirty="0">
                <a:latin typeface="Times New Roman"/>
                <a:ea typeface="Calibri"/>
                <a:cs typeface="Times New Roman"/>
              </a:rPr>
              <a:t> olgusunda:</a:t>
            </a:r>
          </a:p>
          <a:p>
            <a:pPr marL="400050" lvl="1" indent="0">
              <a:buNone/>
            </a:pPr>
            <a:r>
              <a:rPr lang="tr-TR" sz="4500" b="1" dirty="0">
                <a:latin typeface="Times New Roman"/>
                <a:ea typeface="Calibri"/>
                <a:cs typeface="Times New Roman"/>
              </a:rPr>
              <a:t>m-FG-skor: </a:t>
            </a:r>
            <a:r>
              <a:rPr lang="tr-TR" sz="4500" b="1" dirty="0">
                <a:solidFill>
                  <a:srgbClr val="FF0000"/>
                </a:solidFill>
                <a:latin typeface="Times New Roman"/>
                <a:ea typeface="Calibri"/>
                <a:cs typeface="Times New Roman"/>
              </a:rPr>
              <a:t> </a:t>
            </a:r>
            <a:r>
              <a:rPr lang="tr-TR" sz="4500" b="1" dirty="0" smtClean="0">
                <a:solidFill>
                  <a:srgbClr val="FF0000"/>
                </a:solidFill>
                <a:latin typeface="Times New Roman"/>
                <a:ea typeface="Calibri"/>
                <a:cs typeface="Times New Roman"/>
              </a:rPr>
              <a:t>≥</a:t>
            </a:r>
            <a:r>
              <a:rPr lang="tr-TR" sz="4500" b="1" dirty="0">
                <a:solidFill>
                  <a:srgbClr val="FF0000"/>
                </a:solidFill>
                <a:latin typeface="Times New Roman"/>
                <a:ea typeface="Calibri"/>
                <a:cs typeface="Times New Roman"/>
              </a:rPr>
              <a:t>8  </a:t>
            </a:r>
            <a:r>
              <a:rPr lang="tr-TR" sz="4500" b="1" dirty="0" err="1">
                <a:latin typeface="Times New Roman"/>
                <a:ea typeface="Calibri"/>
                <a:cs typeface="Times New Roman"/>
              </a:rPr>
              <a:t>Androjen</a:t>
            </a:r>
            <a:r>
              <a:rPr lang="tr-TR" sz="4500" b="1" dirty="0">
                <a:latin typeface="Times New Roman"/>
                <a:ea typeface="Calibri"/>
                <a:cs typeface="Times New Roman"/>
              </a:rPr>
              <a:t>-bağımlı kıl gelişiminin fazla olduğunu gösterir.  </a:t>
            </a:r>
          </a:p>
          <a:p>
            <a:pPr marL="400050" lvl="1" indent="0">
              <a:buNone/>
            </a:pPr>
            <a:r>
              <a:rPr lang="tr-TR" sz="4500" b="1" dirty="0" smtClean="0">
                <a:solidFill>
                  <a:srgbClr val="FF0000"/>
                </a:solidFill>
                <a:latin typeface="Times New Roman"/>
                <a:ea typeface="Calibri"/>
                <a:cs typeface="Times New Roman"/>
              </a:rPr>
              <a:t>Olguda </a:t>
            </a:r>
            <a:r>
              <a:rPr lang="tr-TR" sz="4500" b="1" dirty="0" err="1">
                <a:solidFill>
                  <a:srgbClr val="FF0000"/>
                </a:solidFill>
                <a:latin typeface="Times New Roman"/>
                <a:ea typeface="Calibri"/>
                <a:cs typeface="Times New Roman"/>
              </a:rPr>
              <a:t>hormonal</a:t>
            </a:r>
            <a:r>
              <a:rPr lang="tr-TR" sz="4500" b="1" dirty="0">
                <a:solidFill>
                  <a:srgbClr val="FF0000"/>
                </a:solidFill>
                <a:latin typeface="Times New Roman"/>
                <a:ea typeface="Calibri"/>
                <a:cs typeface="Times New Roman"/>
              </a:rPr>
              <a:t> değerlendirme </a:t>
            </a:r>
            <a:r>
              <a:rPr lang="tr-TR" sz="4500" b="1" dirty="0" smtClean="0">
                <a:solidFill>
                  <a:srgbClr val="FF0000"/>
                </a:solidFill>
                <a:latin typeface="Times New Roman"/>
                <a:ea typeface="Calibri"/>
                <a:cs typeface="Times New Roman"/>
              </a:rPr>
              <a:t>gerekir. </a:t>
            </a:r>
            <a:endParaRPr lang="tr-TR" sz="4500" b="1" dirty="0">
              <a:solidFill>
                <a:srgbClr val="FF0000"/>
              </a:solidFill>
              <a:latin typeface="Times New Roman"/>
              <a:ea typeface="Calibri"/>
              <a:cs typeface="Times New Roman"/>
            </a:endParaRPr>
          </a:p>
          <a:p>
            <a:endParaRPr lang="tr-TR" sz="4500" b="1" dirty="0">
              <a:latin typeface="Times New Roman"/>
              <a:ea typeface="Calibri"/>
              <a:cs typeface="Times New Roman"/>
            </a:endParaRPr>
          </a:p>
          <a:p>
            <a:r>
              <a:rPr lang="tr-TR" sz="4500" b="1" dirty="0">
                <a:latin typeface="Times New Roman"/>
                <a:ea typeface="Calibri"/>
                <a:cs typeface="Times New Roman"/>
              </a:rPr>
              <a:t>m-FG-skor: 8-15 : Hafif  </a:t>
            </a:r>
            <a:r>
              <a:rPr lang="tr-TR" sz="4500" b="1" dirty="0" err="1">
                <a:latin typeface="Times New Roman"/>
                <a:ea typeface="Calibri"/>
                <a:cs typeface="Times New Roman"/>
              </a:rPr>
              <a:t>Hirsutismus</a:t>
            </a:r>
            <a:r>
              <a:rPr lang="tr-TR" sz="4500" b="1" dirty="0">
                <a:latin typeface="Times New Roman"/>
                <a:ea typeface="Calibri"/>
                <a:cs typeface="Times New Roman"/>
              </a:rPr>
              <a:t> (</a:t>
            </a:r>
            <a:r>
              <a:rPr lang="tr-TR" sz="4500" b="1" dirty="0">
                <a:solidFill>
                  <a:srgbClr val="FF0000"/>
                </a:solidFill>
                <a:latin typeface="Times New Roman"/>
                <a:ea typeface="Calibri"/>
                <a:cs typeface="Times New Roman"/>
              </a:rPr>
              <a:t>olguların yarısı </a:t>
            </a:r>
            <a:r>
              <a:rPr lang="tr-TR" sz="4500" b="1" dirty="0" err="1">
                <a:solidFill>
                  <a:srgbClr val="FF0000"/>
                </a:solidFill>
                <a:latin typeface="Times New Roman"/>
                <a:ea typeface="Calibri"/>
                <a:cs typeface="Times New Roman"/>
              </a:rPr>
              <a:t>idiopatik</a:t>
            </a:r>
            <a:r>
              <a:rPr lang="tr-TR" sz="4500" b="1" dirty="0">
                <a:solidFill>
                  <a:srgbClr val="FF0000"/>
                </a:solidFill>
                <a:latin typeface="Times New Roman"/>
                <a:ea typeface="Calibri"/>
                <a:cs typeface="Times New Roman"/>
              </a:rPr>
              <a:t> –</a:t>
            </a:r>
            <a:r>
              <a:rPr lang="tr-TR" sz="4500" b="1" dirty="0" err="1">
                <a:solidFill>
                  <a:srgbClr val="FF0000"/>
                </a:solidFill>
                <a:latin typeface="Times New Roman"/>
                <a:ea typeface="Calibri"/>
                <a:cs typeface="Times New Roman"/>
              </a:rPr>
              <a:t>hirsutism</a:t>
            </a:r>
            <a:r>
              <a:rPr lang="tr-TR" sz="4500" b="1" dirty="0">
                <a:solidFill>
                  <a:srgbClr val="FF0000"/>
                </a:solidFill>
                <a:latin typeface="Times New Roman"/>
                <a:ea typeface="Calibri"/>
                <a:cs typeface="Times New Roman"/>
              </a:rPr>
              <a:t> </a:t>
            </a:r>
            <a:r>
              <a:rPr lang="tr-TR" sz="4500" b="1" dirty="0" err="1">
                <a:latin typeface="Times New Roman"/>
                <a:ea typeface="Calibri"/>
                <a:cs typeface="Times New Roman"/>
              </a:rPr>
              <a:t>dir</a:t>
            </a:r>
            <a:r>
              <a:rPr lang="tr-TR" sz="4500" b="1" dirty="0">
                <a:latin typeface="Times New Roman"/>
                <a:ea typeface="Calibri"/>
                <a:cs typeface="Times New Roman"/>
              </a:rPr>
              <a:t>.)  </a:t>
            </a:r>
          </a:p>
          <a:p>
            <a:endParaRPr lang="tr-TR" sz="2900" b="1" dirty="0">
              <a:latin typeface="Times New Roman"/>
              <a:ea typeface="Calibri"/>
              <a:cs typeface="Times New Roman"/>
            </a:endParaRPr>
          </a:p>
          <a:p>
            <a:endParaRPr lang="tr-TR" sz="2900" b="1" dirty="0">
              <a:latin typeface="Times New Roman"/>
              <a:ea typeface="Calibri"/>
              <a:cs typeface="Times New Roman"/>
            </a:endParaRPr>
          </a:p>
          <a:p>
            <a:endParaRPr lang="tr-TR" sz="1300" dirty="0" smtClean="0"/>
          </a:p>
          <a:p>
            <a:endParaRPr lang="tr-TR" sz="1300" dirty="0"/>
          </a:p>
          <a:p>
            <a:pPr marL="400050" lvl="1" indent="0">
              <a:buNone/>
            </a:pPr>
            <a:r>
              <a:rPr lang="tr-TR" sz="1800" b="1" dirty="0" err="1" smtClean="0">
                <a:solidFill>
                  <a:srgbClr val="FF0000"/>
                </a:solidFill>
              </a:rPr>
              <a:t>Reproductive</a:t>
            </a:r>
            <a:r>
              <a:rPr lang="tr-TR" sz="1800" b="1" dirty="0" smtClean="0">
                <a:solidFill>
                  <a:srgbClr val="FF0000"/>
                </a:solidFill>
              </a:rPr>
              <a:t> yaştaki </a:t>
            </a:r>
            <a:r>
              <a:rPr lang="tr-TR" sz="1800" b="1" dirty="0" err="1" smtClean="0">
                <a:solidFill>
                  <a:srgbClr val="FF0000"/>
                </a:solidFill>
              </a:rPr>
              <a:t>hirsutismuslu</a:t>
            </a:r>
            <a:r>
              <a:rPr lang="tr-TR" sz="1800" b="1" dirty="0" smtClean="0">
                <a:solidFill>
                  <a:srgbClr val="FF0000"/>
                </a:solidFill>
              </a:rPr>
              <a:t> kadınlarda m-FG-skor ülkesel-bölgesel farklılık </a:t>
            </a:r>
            <a:r>
              <a:rPr lang="tr-TR" sz="1800" b="1" dirty="0" err="1" smtClean="0">
                <a:solidFill>
                  <a:srgbClr val="FF0000"/>
                </a:solidFill>
              </a:rPr>
              <a:t>gösterebilir</a:t>
            </a:r>
            <a:r>
              <a:rPr lang="tr-TR" sz="1800" dirty="0" err="1" smtClean="0"/>
              <a:t>:United</a:t>
            </a:r>
            <a:r>
              <a:rPr lang="tr-TR" sz="1800" dirty="0" smtClean="0"/>
              <a:t> </a:t>
            </a:r>
            <a:r>
              <a:rPr lang="tr-TR" sz="1800" dirty="0" err="1"/>
              <a:t>States</a:t>
            </a:r>
            <a:r>
              <a:rPr lang="tr-TR" sz="1800" dirty="0"/>
              <a:t> </a:t>
            </a:r>
            <a:r>
              <a:rPr lang="tr-TR" sz="1800" dirty="0" err="1"/>
              <a:t>and</a:t>
            </a:r>
            <a:r>
              <a:rPr lang="tr-TR" sz="1800" dirty="0"/>
              <a:t> United </a:t>
            </a:r>
            <a:r>
              <a:rPr lang="tr-TR" sz="1800" dirty="0" err="1"/>
              <a:t>Kingdom</a:t>
            </a:r>
            <a:r>
              <a:rPr lang="tr-TR" sz="1800" dirty="0"/>
              <a:t> </a:t>
            </a:r>
            <a:r>
              <a:rPr lang="tr-TR" sz="1800" dirty="0" err="1"/>
              <a:t>black</a:t>
            </a:r>
            <a:r>
              <a:rPr lang="tr-TR" sz="1800" dirty="0"/>
              <a:t> </a:t>
            </a:r>
            <a:r>
              <a:rPr lang="tr-TR" sz="1800" dirty="0" err="1"/>
              <a:t>or</a:t>
            </a:r>
            <a:r>
              <a:rPr lang="tr-TR" sz="1800" dirty="0"/>
              <a:t> </a:t>
            </a:r>
            <a:r>
              <a:rPr lang="tr-TR" sz="1800" dirty="0" err="1"/>
              <a:t>white</a:t>
            </a:r>
            <a:r>
              <a:rPr lang="tr-TR" sz="1800" dirty="0"/>
              <a:t> </a:t>
            </a:r>
            <a:r>
              <a:rPr lang="tr-TR" sz="1800" dirty="0" err="1"/>
              <a:t>women</a:t>
            </a:r>
            <a:r>
              <a:rPr lang="tr-TR" sz="1800" dirty="0"/>
              <a:t>, ≥</a:t>
            </a:r>
            <a:r>
              <a:rPr lang="tr-TR" sz="1800" dirty="0" smtClean="0"/>
              <a:t>8; </a:t>
            </a:r>
            <a:r>
              <a:rPr lang="tr-TR" sz="1800" b="1" dirty="0" err="1">
                <a:solidFill>
                  <a:srgbClr val="FF0000"/>
                </a:solidFill>
              </a:rPr>
              <a:t>Mediterranean</a:t>
            </a:r>
            <a:r>
              <a:rPr lang="tr-TR" sz="1800" b="1" dirty="0">
                <a:solidFill>
                  <a:srgbClr val="FF0000"/>
                </a:solidFill>
              </a:rPr>
              <a:t>, </a:t>
            </a:r>
            <a:r>
              <a:rPr lang="tr-TR" sz="1800" b="1" dirty="0" err="1">
                <a:solidFill>
                  <a:srgbClr val="FF0000"/>
                </a:solidFill>
              </a:rPr>
              <a:t>Hispanic</a:t>
            </a:r>
            <a:r>
              <a:rPr lang="tr-TR" sz="1800" b="1" dirty="0">
                <a:solidFill>
                  <a:srgbClr val="FF0000"/>
                </a:solidFill>
              </a:rPr>
              <a:t>, </a:t>
            </a:r>
            <a:r>
              <a:rPr lang="tr-TR" sz="1800" b="1" dirty="0" err="1">
                <a:solidFill>
                  <a:srgbClr val="FF0000"/>
                </a:solidFill>
              </a:rPr>
              <a:t>and</a:t>
            </a:r>
            <a:r>
              <a:rPr lang="tr-TR" sz="1800" b="1" dirty="0">
                <a:solidFill>
                  <a:srgbClr val="FF0000"/>
                </a:solidFill>
              </a:rPr>
              <a:t> </a:t>
            </a:r>
            <a:r>
              <a:rPr lang="tr-TR" sz="1800" b="1" dirty="0" err="1">
                <a:solidFill>
                  <a:srgbClr val="FF0000"/>
                </a:solidFill>
              </a:rPr>
              <a:t>Middle</a:t>
            </a:r>
            <a:r>
              <a:rPr lang="tr-TR" sz="1800" b="1" dirty="0">
                <a:solidFill>
                  <a:srgbClr val="FF0000"/>
                </a:solidFill>
              </a:rPr>
              <a:t> </a:t>
            </a:r>
            <a:r>
              <a:rPr lang="tr-TR" sz="1800" b="1" dirty="0" err="1">
                <a:solidFill>
                  <a:srgbClr val="FF0000"/>
                </a:solidFill>
              </a:rPr>
              <a:t>Eastern</a:t>
            </a:r>
            <a:r>
              <a:rPr lang="tr-TR" sz="1800" b="1" dirty="0">
                <a:solidFill>
                  <a:srgbClr val="FF0000"/>
                </a:solidFill>
              </a:rPr>
              <a:t> </a:t>
            </a:r>
            <a:r>
              <a:rPr lang="tr-TR" sz="1800" b="1" dirty="0" err="1">
                <a:solidFill>
                  <a:srgbClr val="FF0000"/>
                </a:solidFill>
              </a:rPr>
              <a:t>women</a:t>
            </a:r>
            <a:r>
              <a:rPr lang="tr-TR" sz="1800" b="1" dirty="0">
                <a:solidFill>
                  <a:srgbClr val="FF0000"/>
                </a:solidFill>
              </a:rPr>
              <a:t>, ≥9 </a:t>
            </a:r>
            <a:r>
              <a:rPr lang="tr-TR" sz="1800" b="1" dirty="0" err="1">
                <a:solidFill>
                  <a:srgbClr val="FF0000"/>
                </a:solidFill>
              </a:rPr>
              <a:t>to</a:t>
            </a:r>
            <a:r>
              <a:rPr lang="tr-TR" sz="1800" b="1" dirty="0">
                <a:solidFill>
                  <a:srgbClr val="FF0000"/>
                </a:solidFill>
              </a:rPr>
              <a:t> </a:t>
            </a:r>
            <a:r>
              <a:rPr lang="tr-TR" sz="1800" b="1" dirty="0" smtClean="0">
                <a:solidFill>
                  <a:srgbClr val="FF0000"/>
                </a:solidFill>
              </a:rPr>
              <a:t>10</a:t>
            </a:r>
            <a:r>
              <a:rPr lang="tr-TR" sz="1800" dirty="0" smtClean="0"/>
              <a:t>; </a:t>
            </a:r>
            <a:r>
              <a:rPr lang="tr-TR" sz="1800" dirty="0"/>
              <a:t>South </a:t>
            </a:r>
            <a:r>
              <a:rPr lang="tr-TR" sz="1800" dirty="0" err="1"/>
              <a:t>American</a:t>
            </a:r>
            <a:r>
              <a:rPr lang="tr-TR" sz="1800" dirty="0"/>
              <a:t> </a:t>
            </a:r>
            <a:r>
              <a:rPr lang="tr-TR" sz="1800" dirty="0" err="1"/>
              <a:t>women</a:t>
            </a:r>
            <a:r>
              <a:rPr lang="tr-TR" sz="1800" dirty="0"/>
              <a:t>, ≥</a:t>
            </a:r>
            <a:r>
              <a:rPr lang="tr-TR" sz="1800" dirty="0" smtClean="0"/>
              <a:t>6; </a:t>
            </a:r>
            <a:r>
              <a:rPr lang="tr-TR" sz="1800" dirty="0" err="1" smtClean="0"/>
              <a:t>Asian</a:t>
            </a:r>
            <a:r>
              <a:rPr lang="tr-TR" sz="1800" dirty="0" smtClean="0"/>
              <a:t> </a:t>
            </a:r>
            <a:r>
              <a:rPr lang="tr-TR" sz="1800" dirty="0" err="1"/>
              <a:t>women</a:t>
            </a:r>
            <a:r>
              <a:rPr lang="tr-TR" sz="1800" dirty="0"/>
              <a:t>, a </a:t>
            </a:r>
            <a:r>
              <a:rPr lang="tr-TR" sz="1800" dirty="0" err="1"/>
              <a:t>range</a:t>
            </a:r>
            <a:r>
              <a:rPr lang="tr-TR" sz="1800" dirty="0"/>
              <a:t> of ≥2 ;</a:t>
            </a:r>
            <a:r>
              <a:rPr lang="tr-TR" sz="1800" dirty="0" smtClean="0"/>
              <a:t>Han </a:t>
            </a:r>
            <a:r>
              <a:rPr lang="tr-TR" sz="1800" dirty="0" err="1"/>
              <a:t>Chinese</a:t>
            </a:r>
            <a:r>
              <a:rPr lang="tr-TR" sz="1800" dirty="0"/>
              <a:t> </a:t>
            </a:r>
            <a:r>
              <a:rPr lang="tr-TR" sz="1800" dirty="0" err="1"/>
              <a:t>women</a:t>
            </a:r>
            <a:r>
              <a:rPr lang="tr-TR" sz="1800" dirty="0"/>
              <a:t> </a:t>
            </a:r>
            <a:r>
              <a:rPr lang="tr-TR" sz="1800" dirty="0" err="1" smtClean="0"/>
              <a:t>to</a:t>
            </a:r>
            <a:r>
              <a:rPr lang="tr-TR" sz="1800" dirty="0" smtClean="0"/>
              <a:t> </a:t>
            </a:r>
            <a:r>
              <a:rPr lang="tr-TR" sz="1800" dirty="0"/>
              <a:t>≥</a:t>
            </a:r>
            <a:r>
              <a:rPr lang="tr-TR" sz="1800" dirty="0" smtClean="0"/>
              <a:t>7.</a:t>
            </a:r>
            <a:endParaRPr lang="tr-TR" sz="1800" dirty="0">
              <a:solidFill>
                <a:srgbClr val="FF0000"/>
              </a:solidFill>
            </a:endParaRPr>
          </a:p>
        </p:txBody>
      </p:sp>
    </p:spTree>
    <p:extLst>
      <p:ext uri="{BB962C8B-B14F-4D97-AF65-F5344CB8AC3E}">
        <p14:creationId xmlns:p14="http://schemas.microsoft.com/office/powerpoint/2010/main" val="40481384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c\Desktop\Snap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533400"/>
            <a:ext cx="8640960" cy="5791200"/>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p:cNvSpPr/>
          <p:nvPr/>
        </p:nvSpPr>
        <p:spPr>
          <a:xfrm>
            <a:off x="323528" y="4077072"/>
            <a:ext cx="864096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6723149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3074" name="Picture 2" descr="C:\Users\mac\Desktop\Snap2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01523" y="0"/>
            <a:ext cx="6583840" cy="331236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mac\Desktop\Snap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5982" y="2960949"/>
            <a:ext cx="5153025" cy="95173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mac\Desktop\Snap3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1" y="3501008"/>
            <a:ext cx="581955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Aşağı Ok 3"/>
          <p:cNvSpPr/>
          <p:nvPr/>
        </p:nvSpPr>
        <p:spPr>
          <a:xfrm>
            <a:off x="4427984" y="2780929"/>
            <a:ext cx="108012" cy="1800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p:cNvSpPr/>
          <p:nvPr/>
        </p:nvSpPr>
        <p:spPr>
          <a:xfrm>
            <a:off x="5868144" y="980728"/>
            <a:ext cx="2016224" cy="1980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p:cNvSpPr/>
          <p:nvPr/>
        </p:nvSpPr>
        <p:spPr>
          <a:xfrm>
            <a:off x="6619007" y="3140968"/>
            <a:ext cx="1337369"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2411467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body" idx="1"/>
          </p:nvPr>
        </p:nvSpPr>
        <p:spPr>
          <a:xfrm>
            <a:off x="683568" y="1628800"/>
            <a:ext cx="7772400" cy="5715000"/>
          </a:xfrm>
        </p:spPr>
        <p:txBody>
          <a:bodyPr>
            <a:normAutofit/>
          </a:bodyPr>
          <a:lstStyle/>
          <a:p>
            <a:pPr eaLnBrk="1" hangingPunct="1">
              <a:lnSpc>
                <a:spcPct val="110000"/>
              </a:lnSpc>
            </a:pPr>
            <a:r>
              <a:rPr lang="tr-TR" altLang="tr-TR" sz="2800" b="1" dirty="0" err="1" smtClean="0">
                <a:solidFill>
                  <a:srgbClr val="FF0000"/>
                </a:solidFill>
              </a:rPr>
              <a:t>Hipertrikozis</a:t>
            </a:r>
            <a:r>
              <a:rPr lang="tr-TR" altLang="tr-TR" sz="2800" b="1" dirty="0" err="1" smtClean="0"/>
              <a:t>:Kıllanma</a:t>
            </a:r>
            <a:r>
              <a:rPr lang="tr-TR" altLang="tr-TR" sz="2800" b="1" dirty="0" smtClean="0"/>
              <a:t> vücut geneli artımıdır.</a:t>
            </a:r>
          </a:p>
          <a:p>
            <a:pPr eaLnBrk="1" hangingPunct="1">
              <a:lnSpc>
                <a:spcPct val="110000"/>
              </a:lnSpc>
            </a:pPr>
            <a:r>
              <a:rPr lang="tr-TR" altLang="tr-TR" sz="2800" b="1" dirty="0" err="1" smtClean="0">
                <a:solidFill>
                  <a:srgbClr val="FF0000"/>
                </a:solidFill>
              </a:rPr>
              <a:t>Hirşutismus</a:t>
            </a:r>
            <a:r>
              <a:rPr lang="tr-TR" altLang="tr-TR" sz="2800" b="1" dirty="0" smtClean="0"/>
              <a:t>: Kadında</a:t>
            </a:r>
            <a:r>
              <a:rPr lang="tr-TR" altLang="tr-TR" sz="2800" b="1" u="sng" dirty="0" smtClean="0"/>
              <a:t> normal </a:t>
            </a:r>
            <a:r>
              <a:rPr lang="tr-TR" altLang="tr-TR" sz="2800" b="1" dirty="0" smtClean="0"/>
              <a:t>de yaygın bulunmayan sahalardaki kıllanma artımı: </a:t>
            </a:r>
            <a:r>
              <a:rPr lang="tr-TR" altLang="tr-TR" sz="2800" b="1" u="sng" dirty="0" err="1" smtClean="0">
                <a:solidFill>
                  <a:srgbClr val="FF0000"/>
                </a:solidFill>
              </a:rPr>
              <a:t>Ortahat</a:t>
            </a:r>
            <a:r>
              <a:rPr lang="tr-TR" altLang="tr-TR" sz="2800" b="1" u="sng" dirty="0" smtClean="0">
                <a:solidFill>
                  <a:srgbClr val="FF0000"/>
                </a:solidFill>
              </a:rPr>
              <a:t> </a:t>
            </a:r>
            <a:r>
              <a:rPr lang="tr-TR" altLang="tr-TR" sz="2800" b="1" u="sng" dirty="0" err="1" smtClean="0">
                <a:solidFill>
                  <a:srgbClr val="FF0000"/>
                </a:solidFill>
              </a:rPr>
              <a:t>kılllanmanın</a:t>
            </a:r>
            <a:r>
              <a:rPr lang="tr-TR" altLang="tr-TR" sz="2800" b="1" u="sng" dirty="0" smtClean="0">
                <a:solidFill>
                  <a:srgbClr val="FF0000"/>
                </a:solidFill>
              </a:rPr>
              <a:t> ortaya çıkışı</a:t>
            </a:r>
            <a:r>
              <a:rPr lang="tr-TR" altLang="tr-TR" sz="2800" b="1" dirty="0" smtClean="0">
                <a:solidFill>
                  <a:srgbClr val="FF0000"/>
                </a:solidFill>
              </a:rPr>
              <a:t>  </a:t>
            </a:r>
            <a:r>
              <a:rPr lang="tr-TR" altLang="tr-TR" sz="2800" b="1" dirty="0" smtClean="0"/>
              <a:t>(Favori, bıyık, çene altı, göğüs, bacak iç yüz, sırt </a:t>
            </a:r>
            <a:r>
              <a:rPr lang="tr-TR" altLang="tr-TR" sz="2800" b="1" dirty="0" err="1" smtClean="0"/>
              <a:t>ortahat</a:t>
            </a:r>
            <a:r>
              <a:rPr lang="tr-TR" altLang="tr-TR" sz="2800" b="1" dirty="0" smtClean="0"/>
              <a:t>, </a:t>
            </a:r>
            <a:r>
              <a:rPr lang="tr-TR" altLang="tr-TR" sz="2800" b="1" dirty="0" err="1" smtClean="0"/>
              <a:t>intergluteal</a:t>
            </a:r>
            <a:r>
              <a:rPr lang="tr-TR" altLang="tr-TR" sz="2800" b="1" dirty="0" smtClean="0"/>
              <a:t> saha erkek tipi </a:t>
            </a:r>
            <a:r>
              <a:rPr lang="tr-TR" altLang="tr-TR" sz="2800" b="1" dirty="0" err="1" smtClean="0"/>
              <a:t>pubik</a:t>
            </a:r>
            <a:r>
              <a:rPr lang="tr-TR" altLang="tr-TR" sz="2800" b="1" dirty="0" smtClean="0"/>
              <a:t> kıllanma)</a:t>
            </a:r>
          </a:p>
          <a:p>
            <a:pPr eaLnBrk="1" hangingPunct="1">
              <a:lnSpc>
                <a:spcPct val="110000"/>
              </a:lnSpc>
            </a:pPr>
            <a:r>
              <a:rPr lang="tr-TR" altLang="tr-TR" sz="2800" b="1" dirty="0" err="1">
                <a:solidFill>
                  <a:srgbClr val="FF0000"/>
                </a:solidFill>
              </a:rPr>
              <a:t>V</a:t>
            </a:r>
            <a:r>
              <a:rPr lang="tr-TR" altLang="tr-TR" sz="2800" b="1" dirty="0" err="1" smtClean="0">
                <a:solidFill>
                  <a:srgbClr val="FF0000"/>
                </a:solidFill>
              </a:rPr>
              <a:t>irilizasyon</a:t>
            </a:r>
            <a:r>
              <a:rPr lang="tr-TR" altLang="tr-TR" sz="2800" b="1" dirty="0" smtClean="0">
                <a:solidFill>
                  <a:srgbClr val="FF0000"/>
                </a:solidFill>
              </a:rPr>
              <a:t>:</a:t>
            </a:r>
            <a:r>
              <a:rPr lang="tr-TR" altLang="tr-TR" sz="2800" b="1" dirty="0" smtClean="0"/>
              <a:t> Aşırı  (A) </a:t>
            </a:r>
            <a:r>
              <a:rPr lang="tr-TR" altLang="tr-TR" sz="2800" b="1" dirty="0" smtClean="0">
                <a:sym typeface="Symbol" pitchFamily="18" charset="2"/>
              </a:rPr>
              <a:t>, anti- </a:t>
            </a:r>
            <a:r>
              <a:rPr lang="tr-TR" altLang="tr-TR" sz="2800" b="1" dirty="0" err="1" smtClean="0">
                <a:sym typeface="Symbol" pitchFamily="18" charset="2"/>
              </a:rPr>
              <a:t>östrojenik</a:t>
            </a:r>
            <a:r>
              <a:rPr lang="tr-TR" altLang="tr-TR" sz="2800" b="1" dirty="0" smtClean="0">
                <a:sym typeface="Symbol" pitchFamily="18" charset="2"/>
              </a:rPr>
              <a:t>  </a:t>
            </a:r>
            <a:r>
              <a:rPr lang="tr-TR" altLang="tr-TR" sz="2800" b="1" u="sng" dirty="0" err="1" smtClean="0">
                <a:sym typeface="Symbol" pitchFamily="18" charset="2"/>
              </a:rPr>
              <a:t>maskulizan</a:t>
            </a:r>
            <a:r>
              <a:rPr lang="tr-TR" altLang="tr-TR" sz="2800" b="1" dirty="0" smtClean="0">
                <a:sym typeface="Symbol" pitchFamily="18" charset="2"/>
              </a:rPr>
              <a:t> etki (</a:t>
            </a:r>
            <a:r>
              <a:rPr lang="tr-TR" altLang="tr-TR" sz="2800" b="1" dirty="0" err="1" smtClean="0">
                <a:sym typeface="Symbol" pitchFamily="18" charset="2"/>
              </a:rPr>
              <a:t>Temporal</a:t>
            </a:r>
            <a:r>
              <a:rPr lang="tr-TR" altLang="tr-TR" sz="2800" b="1" dirty="0" smtClean="0">
                <a:sym typeface="Symbol" pitchFamily="18" charset="2"/>
              </a:rPr>
              <a:t> saç, ses kal</a:t>
            </a:r>
            <a:r>
              <a:rPr lang="tr-TR" altLang="tr-TR" sz="2800" b="1" dirty="0" smtClean="0"/>
              <a:t>ı</a:t>
            </a:r>
            <a:r>
              <a:rPr lang="tr-TR" altLang="tr-TR" sz="2800" b="1" dirty="0" smtClean="0">
                <a:sym typeface="Symbol" pitchFamily="18" charset="2"/>
              </a:rPr>
              <a:t>nl</a:t>
            </a:r>
            <a:r>
              <a:rPr lang="tr-TR" altLang="tr-TR" sz="2800" b="1" dirty="0" smtClean="0"/>
              <a:t>ı</a:t>
            </a:r>
            <a:r>
              <a:rPr lang="tr-TR" altLang="tr-TR" sz="2800" b="1" dirty="0" smtClean="0">
                <a:sym typeface="Symbol" pitchFamily="18" charset="2"/>
              </a:rPr>
              <a:t>ğ</a:t>
            </a:r>
            <a:r>
              <a:rPr lang="tr-TR" altLang="tr-TR" sz="2800" b="1" dirty="0" smtClean="0"/>
              <a:t>ı</a:t>
            </a:r>
            <a:r>
              <a:rPr lang="tr-TR" altLang="tr-TR" sz="2800" b="1" dirty="0" smtClean="0">
                <a:sym typeface="Symbol" pitchFamily="18" charset="2"/>
              </a:rPr>
              <a:t>, meme , kas kitlesi , klitoris  , </a:t>
            </a:r>
            <a:r>
              <a:rPr lang="tr-TR" altLang="tr-TR" sz="2800" b="1" dirty="0" err="1" smtClean="0">
                <a:sym typeface="Symbol" pitchFamily="18" charset="2"/>
              </a:rPr>
              <a:t>amenore</a:t>
            </a:r>
            <a:r>
              <a:rPr lang="tr-TR" altLang="tr-TR" sz="2800" b="1" dirty="0" smtClean="0">
                <a:sym typeface="Symbol" pitchFamily="18" charset="2"/>
              </a:rPr>
              <a:t>)</a:t>
            </a:r>
            <a:r>
              <a:rPr lang="tr-TR" altLang="tr-TR" sz="2800" dirty="0" smtClean="0">
                <a:sym typeface="Symbol" pitchFamily="18" charset="2"/>
              </a:rPr>
              <a:t> </a:t>
            </a:r>
          </a:p>
        </p:txBody>
      </p:sp>
      <p:sp>
        <p:nvSpPr>
          <p:cNvPr id="3" name="Dikdörtgen 2"/>
          <p:cNvSpPr/>
          <p:nvPr/>
        </p:nvSpPr>
        <p:spPr>
          <a:xfrm>
            <a:off x="7880131" y="6596390"/>
            <a:ext cx="1285929" cy="261610"/>
          </a:xfrm>
          <a:prstGeom prst="rect">
            <a:avLst/>
          </a:prstGeom>
        </p:spPr>
        <p:txBody>
          <a:bodyPr wrap="none">
            <a:spAutoFit/>
          </a:bodyPr>
          <a:lstStyle/>
          <a:p>
            <a:pPr lvl="0"/>
            <a:r>
              <a:rPr lang="tr-TR" sz="1100" dirty="0">
                <a:solidFill>
                  <a:prstClr val="black"/>
                </a:solidFill>
              </a:rPr>
              <a:t>TJOD-2018-Antalya</a:t>
            </a:r>
          </a:p>
        </p:txBody>
      </p:sp>
      <p:sp>
        <p:nvSpPr>
          <p:cNvPr id="2" name="Metin kutusu 1"/>
          <p:cNvSpPr txBox="1"/>
          <p:nvPr/>
        </p:nvSpPr>
        <p:spPr>
          <a:xfrm>
            <a:off x="1619672" y="0"/>
            <a:ext cx="5648534" cy="1200329"/>
          </a:xfrm>
          <a:prstGeom prst="rect">
            <a:avLst/>
          </a:prstGeom>
          <a:noFill/>
        </p:spPr>
        <p:txBody>
          <a:bodyPr wrap="none" rtlCol="0">
            <a:spAutoFit/>
          </a:bodyPr>
          <a:lstStyle/>
          <a:p>
            <a:r>
              <a:rPr lang="tr-TR" sz="3600" b="1" dirty="0" smtClean="0"/>
              <a:t>HA hangi klinik görüntülerle </a:t>
            </a:r>
          </a:p>
          <a:p>
            <a:r>
              <a:rPr lang="tr-TR" sz="3600" b="1" dirty="0" smtClean="0"/>
              <a:t>karşımıza çıkabilir?</a:t>
            </a:r>
            <a:endParaRPr lang="tr-TR" sz="4000" dirty="0"/>
          </a:p>
        </p:txBody>
      </p:sp>
    </p:spTree>
    <p:extLst>
      <p:ext uri="{BB962C8B-B14F-4D97-AF65-F5344CB8AC3E}">
        <p14:creationId xmlns:p14="http://schemas.microsoft.com/office/powerpoint/2010/main" val="11145250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marL="0" indent="0">
              <a:buNone/>
            </a:pPr>
            <a:endParaRPr lang="tr-TR" dirty="0" smtClean="0"/>
          </a:p>
          <a:p>
            <a:pPr marL="0" indent="0">
              <a:buNone/>
            </a:pPr>
            <a:endParaRPr lang="tr-TR" dirty="0"/>
          </a:p>
          <a:p>
            <a:pPr marL="0" indent="0">
              <a:buNone/>
            </a:pPr>
            <a:endParaRPr lang="tr-TR" dirty="0" smtClean="0"/>
          </a:p>
          <a:p>
            <a:pPr marL="0" indent="0">
              <a:buNone/>
            </a:pPr>
            <a:r>
              <a:rPr lang="tr-TR" dirty="0"/>
              <a:t> </a:t>
            </a:r>
            <a:r>
              <a:rPr lang="tr-TR" dirty="0" smtClean="0"/>
              <a:t> </a:t>
            </a:r>
            <a:r>
              <a:rPr lang="tr-TR" b="1" dirty="0" err="1" smtClean="0">
                <a:solidFill>
                  <a:srgbClr val="FF0000"/>
                </a:solidFill>
              </a:rPr>
              <a:t>Hirsutismus</a:t>
            </a:r>
            <a:r>
              <a:rPr lang="tr-TR" b="1" dirty="0" smtClean="0">
                <a:solidFill>
                  <a:srgbClr val="FF0000"/>
                </a:solidFill>
              </a:rPr>
              <a:t> </a:t>
            </a:r>
            <a:r>
              <a:rPr lang="tr-TR" b="1" dirty="0" err="1" smtClean="0">
                <a:solidFill>
                  <a:srgbClr val="FF0000"/>
                </a:solidFill>
              </a:rPr>
              <a:t>lu</a:t>
            </a:r>
            <a:r>
              <a:rPr lang="tr-TR" b="1" dirty="0" smtClean="0">
                <a:solidFill>
                  <a:srgbClr val="FF0000"/>
                </a:solidFill>
              </a:rPr>
              <a:t> olguları  nasıl değerlendirelim?</a:t>
            </a:r>
            <a:endParaRPr lang="tr-TR" b="1" dirty="0">
              <a:solidFill>
                <a:srgbClr val="FF0000"/>
              </a:solidFill>
            </a:endParaRPr>
          </a:p>
        </p:txBody>
      </p:sp>
    </p:spTree>
    <p:extLst>
      <p:ext uri="{BB962C8B-B14F-4D97-AF65-F5344CB8AC3E}">
        <p14:creationId xmlns:p14="http://schemas.microsoft.com/office/powerpoint/2010/main" val="25699468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Placeholder 2"/>
          <p:cNvSpPr txBox="1">
            <a:spLocks/>
          </p:cNvSpPr>
          <p:nvPr/>
        </p:nvSpPr>
        <p:spPr bwMode="auto">
          <a:xfrm>
            <a:off x="0" y="5595938"/>
            <a:ext cx="914400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0" tIns="0" rIns="228600" bIns="0"/>
          <a:lstStyle>
            <a:lvl1pPr>
              <a:spcBef>
                <a:spcPct val="20000"/>
              </a:spcBef>
              <a:buFont typeface="Arial" charset="0"/>
              <a:buChar char="•"/>
              <a:defRPr sz="3200">
                <a:solidFill>
                  <a:schemeClr val="tx1"/>
                </a:solidFill>
                <a:latin typeface="Arial" charset="0"/>
                <a:ea typeface="ＭＳ Ｐゴシック" pitchFamily="34" charset="-128"/>
              </a:defRPr>
            </a:lvl1pPr>
            <a:lvl2pPr marL="742950" indent="-285750">
              <a:spcBef>
                <a:spcPct val="20000"/>
              </a:spcBef>
              <a:buFont typeface="Arial" charset="0"/>
              <a:buChar char="–"/>
              <a:defRPr sz="2800">
                <a:solidFill>
                  <a:schemeClr val="tx1"/>
                </a:solidFill>
                <a:latin typeface="Arial" charset="0"/>
                <a:ea typeface="ＭＳ Ｐゴシック" pitchFamily="34" charset="-128"/>
              </a:defRPr>
            </a:lvl2pPr>
            <a:lvl3pPr marL="1143000" indent="-228600">
              <a:spcBef>
                <a:spcPct val="20000"/>
              </a:spcBef>
              <a:buFont typeface="Arial" charset="0"/>
              <a:buChar char="•"/>
              <a:defRPr sz="2400">
                <a:solidFill>
                  <a:schemeClr val="tx1"/>
                </a:solidFill>
                <a:latin typeface="Arial" charset="0"/>
                <a:ea typeface="ＭＳ Ｐゴシック" pitchFamily="34" charset="-128"/>
              </a:defRPr>
            </a:lvl3pPr>
            <a:lvl4pPr marL="1600200" indent="-228600">
              <a:spcBef>
                <a:spcPct val="20000"/>
              </a:spcBef>
              <a:buFont typeface="Arial" charset="0"/>
              <a:buChar char="–"/>
              <a:defRPr sz="2000">
                <a:solidFill>
                  <a:schemeClr val="tx1"/>
                </a:solidFill>
                <a:latin typeface="Arial" charset="0"/>
                <a:ea typeface="ＭＳ Ｐゴシック" pitchFamily="34" charset="-128"/>
              </a:defRPr>
            </a:lvl4pPr>
            <a:lvl5pPr marL="2057400" indent="-228600">
              <a:spcBef>
                <a:spcPct val="20000"/>
              </a:spcBef>
              <a:buFont typeface="Arial" charset="0"/>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defRPr>
            </a:lvl9pPr>
          </a:lstStyle>
          <a:p>
            <a:pPr>
              <a:spcBef>
                <a:spcPct val="0"/>
              </a:spcBef>
              <a:buFontTx/>
              <a:buNone/>
            </a:pPr>
            <a:r>
              <a:rPr lang="en-US" altLang="tr-TR" sz="1400" dirty="0">
                <a:solidFill>
                  <a:prstClr val="black"/>
                </a:solidFill>
              </a:rPr>
              <a:t>From: Evaluation and Treatment of Hirsutism in Premenopausal Women: An Endocrine Society* </a:t>
            </a:r>
            <a:r>
              <a:rPr lang="en-US" altLang="tr-TR" sz="1400" b="1" dirty="0">
                <a:solidFill>
                  <a:srgbClr val="FF0000"/>
                </a:solidFill>
              </a:rPr>
              <a:t>Clinical Practice Guideline</a:t>
            </a:r>
          </a:p>
          <a:p>
            <a:pPr>
              <a:spcBef>
                <a:spcPct val="0"/>
              </a:spcBef>
              <a:buFontTx/>
              <a:buNone/>
            </a:pPr>
            <a:r>
              <a:rPr lang="en-US" altLang="tr-TR" sz="1200" b="1" dirty="0">
                <a:solidFill>
                  <a:srgbClr val="FF0000"/>
                </a:solidFill>
              </a:rPr>
              <a:t>J </a:t>
            </a:r>
            <a:r>
              <a:rPr lang="en-US" altLang="tr-TR" sz="1200" b="1" dirty="0" err="1">
                <a:solidFill>
                  <a:srgbClr val="FF0000"/>
                </a:solidFill>
              </a:rPr>
              <a:t>Clin</a:t>
            </a:r>
            <a:r>
              <a:rPr lang="en-US" altLang="tr-TR" sz="1200" b="1" dirty="0">
                <a:solidFill>
                  <a:srgbClr val="FF0000"/>
                </a:solidFill>
              </a:rPr>
              <a:t> </a:t>
            </a:r>
            <a:r>
              <a:rPr lang="en-US" altLang="tr-TR" sz="1200" b="1" dirty="0" err="1">
                <a:solidFill>
                  <a:srgbClr val="FF0000"/>
                </a:solidFill>
              </a:rPr>
              <a:t>Endocrinol</a:t>
            </a:r>
            <a:r>
              <a:rPr lang="en-US" altLang="tr-TR" sz="1200" b="1" dirty="0">
                <a:solidFill>
                  <a:srgbClr val="FF0000"/>
                </a:solidFill>
              </a:rPr>
              <a:t> </a:t>
            </a:r>
            <a:r>
              <a:rPr lang="en-US" altLang="tr-TR" sz="1200" b="1" dirty="0" err="1">
                <a:solidFill>
                  <a:srgbClr val="FF0000"/>
                </a:solidFill>
              </a:rPr>
              <a:t>Metab</a:t>
            </a:r>
            <a:r>
              <a:rPr lang="en-US" altLang="tr-TR" sz="1200" b="1" dirty="0">
                <a:solidFill>
                  <a:srgbClr val="FF0000"/>
                </a:solidFill>
              </a:rPr>
              <a:t>. 2018;103(4):1233-1257. </a:t>
            </a:r>
            <a:r>
              <a:rPr lang="en-US" altLang="tr-TR" sz="1200" dirty="0"/>
              <a:t>doi:10.1210/jc.2018-00241</a:t>
            </a:r>
          </a:p>
          <a:p>
            <a:pPr>
              <a:spcBef>
                <a:spcPct val="0"/>
              </a:spcBef>
              <a:buFontTx/>
              <a:buNone/>
            </a:pPr>
            <a:r>
              <a:rPr lang="en-US" altLang="tr-TR" sz="1200" dirty="0">
                <a:solidFill>
                  <a:prstClr val="black"/>
                </a:solidFill>
              </a:rPr>
              <a:t>J </a:t>
            </a:r>
            <a:r>
              <a:rPr lang="en-US" altLang="tr-TR" sz="1200" dirty="0" err="1">
                <a:solidFill>
                  <a:prstClr val="black"/>
                </a:solidFill>
              </a:rPr>
              <a:t>Clin</a:t>
            </a:r>
            <a:r>
              <a:rPr lang="en-US" altLang="tr-TR" sz="1200" dirty="0">
                <a:solidFill>
                  <a:prstClr val="black"/>
                </a:solidFill>
              </a:rPr>
              <a:t> </a:t>
            </a:r>
            <a:r>
              <a:rPr lang="en-US" altLang="tr-TR" sz="1200" dirty="0" err="1">
                <a:solidFill>
                  <a:prstClr val="black"/>
                </a:solidFill>
              </a:rPr>
              <a:t>Endocrinol</a:t>
            </a:r>
            <a:r>
              <a:rPr lang="en-US" altLang="tr-TR" sz="1200" dirty="0">
                <a:solidFill>
                  <a:prstClr val="black"/>
                </a:solidFill>
              </a:rPr>
              <a:t> </a:t>
            </a:r>
            <a:r>
              <a:rPr lang="en-US" altLang="tr-TR" sz="1200" dirty="0" err="1">
                <a:solidFill>
                  <a:prstClr val="black"/>
                </a:solidFill>
              </a:rPr>
              <a:t>Metab</a:t>
            </a:r>
            <a:r>
              <a:rPr lang="en-US" altLang="tr-TR" sz="1200" dirty="0">
                <a:solidFill>
                  <a:prstClr val="black"/>
                </a:solidFill>
              </a:rPr>
              <a:t> | Copyright © 2018 Endocrine Society</a:t>
            </a:r>
          </a:p>
        </p:txBody>
      </p:sp>
      <p:sp>
        <p:nvSpPr>
          <p:cNvPr id="16387" name="Rectangle 2"/>
          <p:cNvSpPr>
            <a:spLocks noChangeArrowheads="1"/>
          </p:cNvSpPr>
          <p:nvPr/>
        </p:nvSpPr>
        <p:spPr bwMode="auto">
          <a:xfrm>
            <a:off x="0" y="0"/>
            <a:ext cx="9144000" cy="6858000"/>
          </a:xfrm>
          <a:prstGeom prst="rect">
            <a:avLst/>
          </a:prstGeom>
          <a:noFill/>
          <a:ln w="25400" algn="ctr">
            <a:solidFill>
              <a:srgbClr val="F2F2F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endParaRPr lang="tr-TR" altLang="tr-TR">
              <a:solidFill>
                <a:srgbClr val="FFFFFF"/>
              </a:solidFill>
            </a:endParaRPr>
          </a:p>
        </p:txBody>
      </p:sp>
      <p:cxnSp>
        <p:nvCxnSpPr>
          <p:cNvPr id="16388" name="Straight Connector 8"/>
          <p:cNvCxnSpPr>
            <a:cxnSpLocks noChangeShapeType="1"/>
          </p:cNvCxnSpPr>
          <p:nvPr/>
        </p:nvCxnSpPr>
        <p:spPr bwMode="auto">
          <a:xfrm>
            <a:off x="0" y="5518150"/>
            <a:ext cx="9144000" cy="0"/>
          </a:xfrm>
          <a:prstGeom prst="line">
            <a:avLst/>
          </a:prstGeom>
          <a:noFill/>
          <a:ln w="6350" algn="ctr">
            <a:solidFill>
              <a:schemeClr val="tx1"/>
            </a:solidFill>
            <a:miter lim="800000"/>
            <a:headEnd/>
            <a:tailEnd/>
          </a:ln>
          <a:extLst>
            <a:ext uri="{909E8E84-426E-40DD-AFC4-6F175D3DCCD1}">
              <a14:hiddenFill xmlns:a14="http://schemas.microsoft.com/office/drawing/2010/main">
                <a:noFill/>
              </a14:hiddenFill>
            </a:ext>
          </a:extLst>
        </p:spPr>
      </p:cxnSp>
      <p:sp>
        <p:nvSpPr>
          <p:cNvPr id="16389" name="TextBox 3"/>
          <p:cNvSpPr txBox="1">
            <a:spLocks noChangeArrowheads="1"/>
          </p:cNvSpPr>
          <p:nvPr/>
        </p:nvSpPr>
        <p:spPr bwMode="auto">
          <a:xfrm>
            <a:off x="0" y="231775"/>
            <a:ext cx="914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Arial" charset="0"/>
                <a:ea typeface="ＭＳ Ｐゴシック" pitchFamily="34" charset="-128"/>
              </a:defRPr>
            </a:lvl1pPr>
            <a:lvl2pPr marL="742950" indent="-285750">
              <a:spcBef>
                <a:spcPct val="20000"/>
              </a:spcBef>
              <a:buFont typeface="Arial" charset="0"/>
              <a:buChar char="–"/>
              <a:defRPr sz="2800">
                <a:solidFill>
                  <a:schemeClr val="tx1"/>
                </a:solidFill>
                <a:latin typeface="Arial" charset="0"/>
                <a:ea typeface="ＭＳ Ｐゴシック" pitchFamily="34" charset="-128"/>
              </a:defRPr>
            </a:lvl2pPr>
            <a:lvl3pPr marL="1143000" indent="-228600">
              <a:spcBef>
                <a:spcPct val="20000"/>
              </a:spcBef>
              <a:buFont typeface="Arial" charset="0"/>
              <a:buChar char="•"/>
              <a:defRPr sz="2400">
                <a:solidFill>
                  <a:schemeClr val="tx1"/>
                </a:solidFill>
                <a:latin typeface="Arial" charset="0"/>
                <a:ea typeface="ＭＳ Ｐゴシック" pitchFamily="34" charset="-128"/>
              </a:defRPr>
            </a:lvl3pPr>
            <a:lvl4pPr marL="1600200" indent="-228600">
              <a:spcBef>
                <a:spcPct val="20000"/>
              </a:spcBef>
              <a:buFont typeface="Arial" charset="0"/>
              <a:buChar char="–"/>
              <a:defRPr sz="2000">
                <a:solidFill>
                  <a:schemeClr val="tx1"/>
                </a:solidFill>
                <a:latin typeface="Arial" charset="0"/>
                <a:ea typeface="ＭＳ Ｐゴシック" pitchFamily="34" charset="-128"/>
              </a:defRPr>
            </a:lvl4pPr>
            <a:lvl5pPr marL="2057400" indent="-228600">
              <a:spcBef>
                <a:spcPct val="20000"/>
              </a:spcBef>
              <a:buFont typeface="Arial" charset="0"/>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defRPr>
            </a:lvl9pPr>
          </a:lstStyle>
          <a:p>
            <a:pPr algn="ctr">
              <a:spcBef>
                <a:spcPct val="0"/>
              </a:spcBef>
              <a:buFontTx/>
              <a:buNone/>
            </a:pPr>
            <a:endParaRPr lang="tr-TR" altLang="tr-TR" sz="1400">
              <a:solidFill>
                <a:prstClr val="black"/>
              </a:solidFill>
            </a:endParaRPr>
          </a:p>
        </p:txBody>
      </p:sp>
      <p:pic>
        <p:nvPicPr>
          <p:cNvPr id="16391" name="Picture 7" descr="Co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231774"/>
            <a:ext cx="7632848" cy="5172075"/>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p:cNvSpPr/>
          <p:nvPr/>
        </p:nvSpPr>
        <p:spPr>
          <a:xfrm>
            <a:off x="3779912" y="1484784"/>
            <a:ext cx="1872208"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7"/>
          <p:cNvSpPr/>
          <p:nvPr/>
        </p:nvSpPr>
        <p:spPr>
          <a:xfrm>
            <a:off x="3059832" y="2083236"/>
            <a:ext cx="1296144" cy="3376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8"/>
          <p:cNvSpPr/>
          <p:nvPr/>
        </p:nvSpPr>
        <p:spPr>
          <a:xfrm>
            <a:off x="4932040" y="2083236"/>
            <a:ext cx="1368152" cy="3376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5652120" y="3140968"/>
            <a:ext cx="1440160"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9302474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Autofit/>
          </a:bodyPr>
          <a:lstStyle/>
          <a:p>
            <a:r>
              <a:rPr lang="tr-TR" sz="3600" b="1" dirty="0" smtClean="0"/>
              <a:t>T /F-T  yüksek </a:t>
            </a:r>
            <a:r>
              <a:rPr lang="tr-TR" sz="3600" b="1" dirty="0" err="1" smtClean="0"/>
              <a:t>Hiperandrogenemik</a:t>
            </a:r>
            <a:r>
              <a:rPr lang="tr-TR" sz="3600" b="1" dirty="0" smtClean="0"/>
              <a:t> </a:t>
            </a:r>
            <a:r>
              <a:rPr lang="tr-TR" sz="3600" b="1" dirty="0" err="1" smtClean="0"/>
              <a:t>Hirşüt</a:t>
            </a:r>
            <a:r>
              <a:rPr lang="tr-TR" sz="3600" b="1" dirty="0" smtClean="0"/>
              <a:t> kadınlarda </a:t>
            </a:r>
            <a:r>
              <a:rPr lang="tr-TR" sz="3600" b="1" dirty="0" err="1" smtClean="0"/>
              <a:t>Androgen</a:t>
            </a:r>
            <a:r>
              <a:rPr lang="tr-TR" sz="3600" b="1" dirty="0" smtClean="0"/>
              <a:t> fazlalığına neden </a:t>
            </a:r>
            <a:r>
              <a:rPr lang="tr-TR" sz="3600" b="1" dirty="0" err="1" smtClean="0"/>
              <a:t>ptj.ler</a:t>
            </a:r>
            <a:r>
              <a:rPr lang="tr-TR" sz="3600" b="1" dirty="0" smtClean="0"/>
              <a:t> düşünülmelidir.</a:t>
            </a:r>
            <a:endParaRPr lang="tr-TR" sz="3600" b="1" dirty="0"/>
          </a:p>
        </p:txBody>
      </p:sp>
      <p:sp>
        <p:nvSpPr>
          <p:cNvPr id="3" name="İçerik Yer Tutucusu 2"/>
          <p:cNvSpPr>
            <a:spLocks noGrp="1"/>
          </p:cNvSpPr>
          <p:nvPr>
            <p:ph idx="1"/>
          </p:nvPr>
        </p:nvSpPr>
        <p:spPr>
          <a:xfrm>
            <a:off x="395536" y="1600200"/>
            <a:ext cx="8291264" cy="5141168"/>
          </a:xfrm>
        </p:spPr>
        <p:txBody>
          <a:bodyPr>
            <a:normAutofit fontScale="92500" lnSpcReduction="10000"/>
          </a:bodyPr>
          <a:lstStyle/>
          <a:p>
            <a:pPr marL="0" indent="0">
              <a:buNone/>
            </a:pPr>
            <a:r>
              <a:rPr lang="tr-TR" sz="2800" dirty="0" smtClean="0"/>
              <a:t>   </a:t>
            </a:r>
          </a:p>
          <a:p>
            <a:pPr marL="0" indent="0">
              <a:buNone/>
            </a:pPr>
            <a:endParaRPr lang="tr-TR" sz="2800" b="1" dirty="0">
              <a:solidFill>
                <a:srgbClr val="FF0000"/>
              </a:solidFill>
            </a:endParaRPr>
          </a:p>
          <a:p>
            <a:pPr marL="0" indent="0">
              <a:buNone/>
            </a:pPr>
            <a:r>
              <a:rPr lang="tr-TR" sz="2800" b="1" dirty="0" smtClean="0">
                <a:solidFill>
                  <a:srgbClr val="FF0000"/>
                </a:solidFill>
              </a:rPr>
              <a:t>         Majör </a:t>
            </a:r>
            <a:r>
              <a:rPr lang="tr-TR" sz="2800" b="1" dirty="0" err="1" smtClean="0">
                <a:solidFill>
                  <a:srgbClr val="FF0000"/>
                </a:solidFill>
              </a:rPr>
              <a:t>Hiperandrogenemik</a:t>
            </a:r>
            <a:r>
              <a:rPr lang="tr-TR" sz="2800" b="1" dirty="0" smtClean="0">
                <a:solidFill>
                  <a:srgbClr val="FF0000"/>
                </a:solidFill>
              </a:rPr>
              <a:t> endokrin sorunlar:</a:t>
            </a:r>
          </a:p>
          <a:p>
            <a:pPr marL="0" indent="0">
              <a:buNone/>
            </a:pPr>
            <a:endParaRPr lang="tr-TR" sz="2800" b="1" dirty="0"/>
          </a:p>
          <a:p>
            <a:r>
              <a:rPr lang="tr-TR" sz="2800" b="1" dirty="0" err="1" smtClean="0"/>
              <a:t>Polikistik</a:t>
            </a:r>
            <a:r>
              <a:rPr lang="tr-TR" sz="2800" b="1" dirty="0" smtClean="0"/>
              <a:t> </a:t>
            </a:r>
            <a:r>
              <a:rPr lang="tr-TR" sz="2800" b="1" dirty="0" err="1" smtClean="0"/>
              <a:t>Over</a:t>
            </a:r>
            <a:r>
              <a:rPr lang="tr-TR" sz="2800" b="1" dirty="0" smtClean="0"/>
              <a:t> Sendromu</a:t>
            </a:r>
          </a:p>
          <a:p>
            <a:r>
              <a:rPr lang="tr-TR" sz="2800" b="1" dirty="0" err="1" smtClean="0"/>
              <a:t>Nonklasik</a:t>
            </a:r>
            <a:r>
              <a:rPr lang="tr-TR" sz="2800" b="1" dirty="0" smtClean="0"/>
              <a:t> </a:t>
            </a:r>
            <a:r>
              <a:rPr lang="tr-TR" sz="2800" b="1" dirty="0" err="1" smtClean="0"/>
              <a:t>Kongenital</a:t>
            </a:r>
            <a:r>
              <a:rPr lang="tr-TR" sz="2800" b="1" dirty="0" smtClean="0"/>
              <a:t> Adrenal </a:t>
            </a:r>
            <a:r>
              <a:rPr lang="tr-TR" sz="2800" b="1" dirty="0" err="1" smtClean="0"/>
              <a:t>Hiperplazi</a:t>
            </a:r>
            <a:r>
              <a:rPr lang="tr-TR" sz="2800" b="1" dirty="0" smtClean="0"/>
              <a:t>-NCCAH/A-KAH</a:t>
            </a:r>
          </a:p>
          <a:p>
            <a:r>
              <a:rPr lang="tr-TR" sz="2800" b="1" dirty="0" err="1" smtClean="0"/>
              <a:t>Cushing</a:t>
            </a:r>
            <a:r>
              <a:rPr lang="tr-TR" sz="2800" b="1" dirty="0" smtClean="0"/>
              <a:t>’ sendrom</a:t>
            </a:r>
          </a:p>
          <a:p>
            <a:r>
              <a:rPr lang="tr-TR" sz="2800" b="1" dirty="0" err="1" smtClean="0"/>
              <a:t>Virilizan</a:t>
            </a:r>
            <a:r>
              <a:rPr lang="tr-TR" sz="2800" b="1" dirty="0" smtClean="0"/>
              <a:t> Tümörler</a:t>
            </a:r>
          </a:p>
          <a:p>
            <a:r>
              <a:rPr lang="tr-TR" sz="2800" b="1" dirty="0" err="1" smtClean="0"/>
              <a:t>Hiperprolactinemi</a:t>
            </a:r>
            <a:endParaRPr lang="tr-TR" sz="2800" b="1" dirty="0" smtClean="0"/>
          </a:p>
          <a:p>
            <a:pPr marL="0" indent="0">
              <a:buNone/>
            </a:pPr>
            <a:r>
              <a:rPr lang="tr-TR" sz="2800" b="1" dirty="0" smtClean="0"/>
              <a:t>                </a:t>
            </a:r>
          </a:p>
          <a:p>
            <a:pPr marL="0" indent="0">
              <a:buNone/>
            </a:pPr>
            <a:r>
              <a:rPr lang="tr-TR" sz="2800" b="1" dirty="0"/>
              <a:t> </a:t>
            </a:r>
            <a:r>
              <a:rPr lang="tr-TR" sz="2800" b="1" dirty="0" smtClean="0"/>
              <a:t>               </a:t>
            </a:r>
            <a:r>
              <a:rPr lang="tr-TR" sz="2800" b="1" dirty="0" smtClean="0">
                <a:solidFill>
                  <a:srgbClr val="FF0000"/>
                </a:solidFill>
              </a:rPr>
              <a:t>Olası tanı açısından Ekarte olunmalıdır</a:t>
            </a:r>
          </a:p>
          <a:p>
            <a:pPr marL="0" indent="0">
              <a:buNone/>
            </a:pPr>
            <a:endParaRPr lang="tr-TR" sz="2800" dirty="0"/>
          </a:p>
          <a:p>
            <a:endParaRPr lang="tr-TR" dirty="0"/>
          </a:p>
        </p:txBody>
      </p:sp>
    </p:spTree>
    <p:extLst>
      <p:ext uri="{BB962C8B-B14F-4D97-AF65-F5344CB8AC3E}">
        <p14:creationId xmlns:p14="http://schemas.microsoft.com/office/powerpoint/2010/main" val="3670859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marL="0" indent="0"/>
            <a:r>
              <a:rPr lang="tr-TR" b="1" dirty="0" err="1"/>
              <a:t>Hiperandrogenizm</a:t>
            </a:r>
            <a:r>
              <a:rPr lang="tr-TR" b="1" dirty="0"/>
              <a:t>  tedavisi</a:t>
            </a:r>
          </a:p>
        </p:txBody>
      </p:sp>
      <p:sp>
        <p:nvSpPr>
          <p:cNvPr id="3" name="İçerik Yer Tutucusu 2"/>
          <p:cNvSpPr>
            <a:spLocks noGrp="1"/>
          </p:cNvSpPr>
          <p:nvPr>
            <p:ph idx="1"/>
          </p:nvPr>
        </p:nvSpPr>
        <p:spPr/>
        <p:txBody>
          <a:bodyPr>
            <a:normAutofit fontScale="77500" lnSpcReduction="20000"/>
          </a:bodyPr>
          <a:lstStyle/>
          <a:p>
            <a:pPr marL="0" indent="0">
              <a:buNone/>
            </a:pPr>
            <a:r>
              <a:rPr lang="tr-TR" sz="4000" b="1" dirty="0" smtClean="0"/>
              <a:t>        </a:t>
            </a:r>
            <a:r>
              <a:rPr lang="tr-TR" sz="4000" b="1" dirty="0" err="1" smtClean="0">
                <a:solidFill>
                  <a:srgbClr val="FF0000"/>
                </a:solidFill>
              </a:rPr>
              <a:t>Farmokolojik</a:t>
            </a:r>
            <a:r>
              <a:rPr lang="tr-TR" sz="4000" b="1" dirty="0" smtClean="0">
                <a:solidFill>
                  <a:srgbClr val="FF0000"/>
                </a:solidFill>
              </a:rPr>
              <a:t> tedaviler:</a:t>
            </a:r>
            <a:endParaRPr lang="tr-TR" sz="4000" b="1" dirty="0">
              <a:solidFill>
                <a:srgbClr val="FF0000"/>
              </a:solidFill>
            </a:endParaRPr>
          </a:p>
          <a:p>
            <a:pPr marL="0" indent="0">
              <a:buNone/>
            </a:pPr>
            <a:r>
              <a:rPr lang="tr-TR" sz="4000" b="1" dirty="0" smtClean="0"/>
              <a:t>            </a:t>
            </a:r>
          </a:p>
          <a:p>
            <a:pPr marL="800100" lvl="2" indent="0">
              <a:buNone/>
            </a:pPr>
            <a:r>
              <a:rPr lang="tr-TR" sz="3200" b="1" dirty="0" smtClean="0"/>
              <a:t>Oral </a:t>
            </a:r>
            <a:r>
              <a:rPr lang="tr-TR" sz="3200" b="1" dirty="0" err="1" smtClean="0"/>
              <a:t>kontraseptifler</a:t>
            </a:r>
            <a:r>
              <a:rPr lang="tr-TR" sz="3200" b="1" dirty="0"/>
              <a:t>:</a:t>
            </a:r>
            <a:r>
              <a:rPr lang="tr-TR" sz="3200" b="1" dirty="0" smtClean="0"/>
              <a:t> </a:t>
            </a:r>
            <a:r>
              <a:rPr lang="tr-TR" sz="3200" b="1" dirty="0" smtClean="0">
                <a:solidFill>
                  <a:srgbClr val="FF0000"/>
                </a:solidFill>
              </a:rPr>
              <a:t>KOK</a:t>
            </a:r>
            <a:r>
              <a:rPr lang="tr-TR" sz="3200" b="1" dirty="0" smtClean="0"/>
              <a:t>    		      	  </a:t>
            </a:r>
            <a:r>
              <a:rPr lang="tr-TR" sz="3200" b="1" dirty="0" err="1" smtClean="0"/>
              <a:t>Antiandrogenler</a:t>
            </a:r>
            <a:r>
              <a:rPr lang="tr-TR" sz="3200" b="1" dirty="0" smtClean="0"/>
              <a:t>:      </a:t>
            </a:r>
            <a:r>
              <a:rPr lang="tr-TR" sz="3200" b="1" dirty="0" smtClean="0">
                <a:solidFill>
                  <a:srgbClr val="FF0000"/>
                </a:solidFill>
              </a:rPr>
              <a:t>A-</a:t>
            </a:r>
            <a:r>
              <a:rPr lang="tr-TR" sz="3200" b="1" dirty="0" err="1" smtClean="0">
                <a:solidFill>
                  <a:srgbClr val="FF0000"/>
                </a:solidFill>
              </a:rPr>
              <a:t>And</a:t>
            </a:r>
            <a:endParaRPr lang="tr-TR" sz="3200" b="1" dirty="0" smtClean="0">
              <a:solidFill>
                <a:srgbClr val="FF0000"/>
              </a:solidFill>
            </a:endParaRPr>
          </a:p>
          <a:p>
            <a:pPr marL="0" indent="0">
              <a:buNone/>
            </a:pPr>
            <a:r>
              <a:rPr lang="tr-TR" sz="4000" b="1" dirty="0"/>
              <a:t> </a:t>
            </a:r>
            <a:r>
              <a:rPr lang="tr-TR" sz="4000" b="1" dirty="0" smtClean="0"/>
              <a:t>       </a:t>
            </a:r>
          </a:p>
          <a:p>
            <a:pPr marL="0" indent="0">
              <a:buNone/>
            </a:pPr>
            <a:endParaRPr lang="tr-TR" sz="4000" b="1" dirty="0"/>
          </a:p>
          <a:p>
            <a:pPr marL="0" indent="0">
              <a:buNone/>
            </a:pPr>
            <a:r>
              <a:rPr lang="tr-TR" sz="4000" b="1" dirty="0" smtClean="0"/>
              <a:t>                                Diğer </a:t>
            </a:r>
          </a:p>
          <a:p>
            <a:pPr marL="0" indent="0">
              <a:buNone/>
            </a:pPr>
            <a:r>
              <a:rPr lang="tr-TR" sz="4000" b="1" dirty="0"/>
              <a:t> </a:t>
            </a:r>
            <a:r>
              <a:rPr lang="tr-TR" sz="4000" b="1" dirty="0" smtClean="0"/>
              <a:t>                      </a:t>
            </a:r>
            <a:r>
              <a:rPr lang="tr-TR" b="1" dirty="0" err="1" smtClean="0"/>
              <a:t>GnRH</a:t>
            </a:r>
            <a:r>
              <a:rPr lang="tr-TR" b="1" dirty="0" smtClean="0"/>
              <a:t>-a</a:t>
            </a:r>
            <a:r>
              <a:rPr lang="tr-TR" b="1" dirty="0"/>
              <a:t>, İnsülin –</a:t>
            </a:r>
            <a:r>
              <a:rPr lang="tr-TR" b="1" dirty="0" err="1"/>
              <a:t>Sens</a:t>
            </a:r>
            <a:r>
              <a:rPr lang="tr-TR" b="1" dirty="0"/>
              <a:t>.</a:t>
            </a:r>
          </a:p>
          <a:p>
            <a:pPr marL="0" indent="0">
              <a:buNone/>
            </a:pPr>
            <a:r>
              <a:rPr lang="tr-TR" sz="4000" b="1" dirty="0" smtClean="0"/>
              <a:t>                    </a:t>
            </a:r>
          </a:p>
          <a:p>
            <a:pPr marL="0" indent="0">
              <a:buNone/>
            </a:pPr>
            <a:r>
              <a:rPr lang="tr-TR" sz="4000" b="1" dirty="0"/>
              <a:t> </a:t>
            </a:r>
            <a:r>
              <a:rPr lang="tr-TR" sz="4000" b="1" dirty="0" smtClean="0"/>
              <a:t>                             </a:t>
            </a:r>
            <a:r>
              <a:rPr lang="tr-TR" b="1" dirty="0" smtClean="0"/>
              <a:t>Epilasyon</a:t>
            </a:r>
            <a:endParaRPr lang="tr-TR" b="1" dirty="0"/>
          </a:p>
        </p:txBody>
      </p:sp>
    </p:spTree>
    <p:extLst>
      <p:ext uri="{BB962C8B-B14F-4D97-AF65-F5344CB8AC3E}">
        <p14:creationId xmlns:p14="http://schemas.microsoft.com/office/powerpoint/2010/main" val="24043732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4000" dirty="0" err="1" smtClean="0"/>
              <a:t>Hirsutismus</a:t>
            </a:r>
            <a:r>
              <a:rPr lang="tr-TR" sz="4000" dirty="0" smtClean="0"/>
              <a:t> tedavisinde kullanılabilen </a:t>
            </a:r>
            <a:r>
              <a:rPr lang="tr-TR" sz="4000" dirty="0" err="1" smtClean="0"/>
              <a:t>antiandrogenler</a:t>
            </a:r>
            <a:endParaRPr lang="tr-TR" sz="4000" dirty="0"/>
          </a:p>
        </p:txBody>
      </p:sp>
      <p:pic>
        <p:nvPicPr>
          <p:cNvPr id="3076" name="Picture 4" descr="C:\Users\mac\Desktop\Snap3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1412776"/>
            <a:ext cx="7992888" cy="5040560"/>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bwMode="auto">
          <a:xfrm>
            <a:off x="899592" y="1484784"/>
            <a:ext cx="4032448" cy="21602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tr-TR" sz="1800" b="0" i="0" u="none" strike="noStrike" cap="none" normalizeH="0" baseline="0" smtClean="0">
              <a:ln>
                <a:noFill/>
              </a:ln>
              <a:solidFill>
                <a:schemeClr val="bg1"/>
              </a:solidFill>
              <a:effectLst/>
              <a:latin typeface="Arial" charset="0"/>
              <a:ea typeface="ＭＳ Ｐゴシック" pitchFamily="34" charset="-128"/>
            </a:endParaRPr>
          </a:p>
        </p:txBody>
      </p:sp>
      <p:cxnSp>
        <p:nvCxnSpPr>
          <p:cNvPr id="4" name="Düz Bağlayıcı 3"/>
          <p:cNvCxnSpPr/>
          <p:nvPr/>
        </p:nvCxnSpPr>
        <p:spPr bwMode="auto">
          <a:xfrm>
            <a:off x="1187624" y="6381328"/>
            <a:ext cx="432048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762236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mac\Desktop\Snap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583282"/>
            <a:ext cx="8640960" cy="5582022"/>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1331640" y="34479"/>
            <a:ext cx="184731" cy="369332"/>
          </a:xfrm>
          <a:prstGeom prst="rect">
            <a:avLst/>
          </a:prstGeom>
          <a:noFill/>
        </p:spPr>
        <p:txBody>
          <a:bodyPr wrap="none" rtlCol="0">
            <a:spAutoFit/>
          </a:bodyPr>
          <a:lstStyle/>
          <a:p>
            <a:endParaRPr lang="pt-BR" b="1" dirty="0">
              <a:solidFill>
                <a:srgbClr val="000000"/>
              </a:solidFill>
              <a:latin typeface="Times New Roman"/>
            </a:endParaRPr>
          </a:p>
        </p:txBody>
      </p:sp>
      <p:sp>
        <p:nvSpPr>
          <p:cNvPr id="3" name="Metin kutusu 2"/>
          <p:cNvSpPr txBox="1"/>
          <p:nvPr/>
        </p:nvSpPr>
        <p:spPr>
          <a:xfrm>
            <a:off x="2500055" y="6333678"/>
            <a:ext cx="4287905" cy="461665"/>
          </a:xfrm>
          <a:prstGeom prst="rect">
            <a:avLst/>
          </a:prstGeom>
          <a:noFill/>
        </p:spPr>
        <p:txBody>
          <a:bodyPr wrap="none" rtlCol="0">
            <a:spAutoFit/>
          </a:bodyPr>
          <a:lstStyle/>
          <a:p>
            <a:r>
              <a:rPr lang="pt-BR" sz="1200" dirty="0"/>
              <a:t>Arq Bras Endocrinol Metab vol.58 no.2 São Paulo Mar. 2014</a:t>
            </a:r>
            <a:endParaRPr lang="tr-TR" sz="1200" dirty="0"/>
          </a:p>
          <a:p>
            <a:r>
              <a:rPr lang="tr-TR" sz="1200" dirty="0" err="1"/>
              <a:t>Hirsutism</a:t>
            </a:r>
            <a:r>
              <a:rPr lang="tr-TR" sz="1200" dirty="0"/>
              <a:t>: </a:t>
            </a:r>
            <a:r>
              <a:rPr lang="tr-TR" sz="1200" dirty="0" err="1"/>
              <a:t>diagnosis</a:t>
            </a:r>
            <a:r>
              <a:rPr lang="tr-TR" sz="1200" dirty="0"/>
              <a:t> </a:t>
            </a:r>
            <a:r>
              <a:rPr lang="tr-TR" sz="1200" dirty="0" err="1"/>
              <a:t>and</a:t>
            </a:r>
            <a:r>
              <a:rPr lang="tr-TR" sz="1200" dirty="0"/>
              <a:t> </a:t>
            </a:r>
            <a:r>
              <a:rPr lang="tr-TR" sz="1200" dirty="0" err="1"/>
              <a:t>treatment</a:t>
            </a:r>
            <a:endParaRPr lang="pt-BR" sz="1200" dirty="0"/>
          </a:p>
        </p:txBody>
      </p:sp>
      <p:cxnSp>
        <p:nvCxnSpPr>
          <p:cNvPr id="5" name="Düz Bağlayıcı 4"/>
          <p:cNvCxnSpPr/>
          <p:nvPr/>
        </p:nvCxnSpPr>
        <p:spPr bwMode="auto">
          <a:xfrm>
            <a:off x="305249" y="1484784"/>
            <a:ext cx="72008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Düz Bağlayıcı 6"/>
          <p:cNvCxnSpPr/>
          <p:nvPr/>
        </p:nvCxnSpPr>
        <p:spPr bwMode="auto">
          <a:xfrm flipV="1">
            <a:off x="323528" y="2342528"/>
            <a:ext cx="576064" cy="6352"/>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Düz Bağlayıcı 8"/>
          <p:cNvCxnSpPr/>
          <p:nvPr/>
        </p:nvCxnSpPr>
        <p:spPr bwMode="auto">
          <a:xfrm>
            <a:off x="369248" y="4221088"/>
            <a:ext cx="530344"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Düz Bağlayıcı 9"/>
          <p:cNvCxnSpPr/>
          <p:nvPr/>
        </p:nvCxnSpPr>
        <p:spPr bwMode="auto">
          <a:xfrm>
            <a:off x="369248" y="4797152"/>
            <a:ext cx="458336"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Düz Bağlayıcı 10"/>
          <p:cNvCxnSpPr/>
          <p:nvPr/>
        </p:nvCxnSpPr>
        <p:spPr bwMode="auto">
          <a:xfrm>
            <a:off x="369248" y="5085184"/>
            <a:ext cx="746368"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Düz Bağlayıcı 11"/>
          <p:cNvCxnSpPr/>
          <p:nvPr/>
        </p:nvCxnSpPr>
        <p:spPr bwMode="auto">
          <a:xfrm>
            <a:off x="1187624" y="3645024"/>
            <a:ext cx="38609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Düz Bağlayıcı 12"/>
          <p:cNvCxnSpPr/>
          <p:nvPr/>
        </p:nvCxnSpPr>
        <p:spPr bwMode="auto">
          <a:xfrm>
            <a:off x="1234591" y="3933056"/>
            <a:ext cx="339123"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Düz Bağlayıcı 13"/>
          <p:cNvCxnSpPr/>
          <p:nvPr/>
        </p:nvCxnSpPr>
        <p:spPr bwMode="auto">
          <a:xfrm>
            <a:off x="1221205" y="2348880"/>
            <a:ext cx="470475"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Düz Bağlayıcı 16"/>
          <p:cNvCxnSpPr/>
          <p:nvPr/>
        </p:nvCxnSpPr>
        <p:spPr bwMode="auto">
          <a:xfrm>
            <a:off x="1239725" y="2996952"/>
            <a:ext cx="595971"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Sol Ayraç 3"/>
          <p:cNvSpPr/>
          <p:nvPr/>
        </p:nvSpPr>
        <p:spPr bwMode="auto">
          <a:xfrm>
            <a:off x="185870" y="1268760"/>
            <a:ext cx="183378" cy="2736304"/>
          </a:xfrm>
          <a:prstGeom prst="leftBrac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tr-TR" sz="1800" b="0" i="0" u="none" strike="noStrike" cap="none" normalizeH="0" baseline="0" smtClean="0">
              <a:ln>
                <a:noFill/>
              </a:ln>
              <a:solidFill>
                <a:schemeClr val="tx1"/>
              </a:solidFill>
              <a:effectLst/>
              <a:latin typeface="Arial" charset="0"/>
              <a:ea typeface="ＭＳ Ｐゴシック" pitchFamily="34" charset="-128"/>
            </a:endParaRPr>
          </a:p>
        </p:txBody>
      </p:sp>
      <p:sp>
        <p:nvSpPr>
          <p:cNvPr id="6" name="Sol Ayraç 5"/>
          <p:cNvSpPr/>
          <p:nvPr/>
        </p:nvSpPr>
        <p:spPr bwMode="auto">
          <a:xfrm>
            <a:off x="66490" y="3984839"/>
            <a:ext cx="238759" cy="1096325"/>
          </a:xfrm>
          <a:prstGeom prst="leftBrac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tr-TR" sz="1800" b="0" i="0" u="none" strike="noStrike" cap="none" normalizeH="0" baseline="0" dirty="0" smtClean="0">
              <a:ln>
                <a:noFill/>
              </a:ln>
              <a:solidFill>
                <a:schemeClr val="tx1"/>
              </a:solidFill>
              <a:effectLst/>
              <a:latin typeface="Arial" charset="0"/>
              <a:ea typeface="ＭＳ Ｐゴシック" pitchFamily="34" charset="-128"/>
            </a:endParaRPr>
          </a:p>
        </p:txBody>
      </p:sp>
      <p:sp>
        <p:nvSpPr>
          <p:cNvPr id="18" name="Metin kutusu 17"/>
          <p:cNvSpPr txBox="1"/>
          <p:nvPr/>
        </p:nvSpPr>
        <p:spPr>
          <a:xfrm rot="16200000">
            <a:off x="-1124863" y="2442545"/>
            <a:ext cx="2428870" cy="369332"/>
          </a:xfrm>
          <a:prstGeom prst="rect">
            <a:avLst/>
          </a:prstGeom>
          <a:noFill/>
          <a:ln>
            <a:noFill/>
          </a:ln>
        </p:spPr>
        <p:txBody>
          <a:bodyPr wrap="none" rtlCol="0">
            <a:spAutoFit/>
          </a:bodyPr>
          <a:lstStyle/>
          <a:p>
            <a:r>
              <a:rPr lang="tr-TR" dirty="0" smtClean="0">
                <a:solidFill>
                  <a:srgbClr val="FF0000"/>
                </a:solidFill>
              </a:rPr>
              <a:t>Farmakolojik tedaviler</a:t>
            </a:r>
            <a:endParaRPr lang="tr-TR" dirty="0">
              <a:solidFill>
                <a:srgbClr val="FF0000"/>
              </a:solidFill>
            </a:endParaRPr>
          </a:p>
        </p:txBody>
      </p:sp>
      <p:sp>
        <p:nvSpPr>
          <p:cNvPr id="8" name="Metin kutusu 7"/>
          <p:cNvSpPr txBox="1"/>
          <p:nvPr/>
        </p:nvSpPr>
        <p:spPr>
          <a:xfrm>
            <a:off x="89571" y="4293096"/>
            <a:ext cx="279677" cy="369332"/>
          </a:xfrm>
          <a:prstGeom prst="rect">
            <a:avLst/>
          </a:prstGeom>
          <a:noFill/>
        </p:spPr>
        <p:txBody>
          <a:bodyPr wrap="square" rtlCol="0">
            <a:spAutoFit/>
          </a:bodyPr>
          <a:lstStyle/>
          <a:p>
            <a:r>
              <a:rPr lang="tr-TR" dirty="0" smtClean="0">
                <a:solidFill>
                  <a:srgbClr val="FFFF00"/>
                </a:solidFill>
              </a:rPr>
              <a:t>X</a:t>
            </a:r>
            <a:endParaRPr lang="tr-TR" dirty="0">
              <a:solidFill>
                <a:srgbClr val="FFFF00"/>
              </a:solidFill>
            </a:endParaRPr>
          </a:p>
        </p:txBody>
      </p:sp>
      <p:sp>
        <p:nvSpPr>
          <p:cNvPr id="15" name="Metin kutusu 14"/>
          <p:cNvSpPr txBox="1"/>
          <p:nvPr/>
        </p:nvSpPr>
        <p:spPr>
          <a:xfrm>
            <a:off x="185869" y="6237312"/>
            <a:ext cx="1018227" cy="369332"/>
          </a:xfrm>
          <a:prstGeom prst="rect">
            <a:avLst/>
          </a:prstGeom>
          <a:solidFill>
            <a:srgbClr val="0070C0"/>
          </a:solidFill>
        </p:spPr>
        <p:txBody>
          <a:bodyPr wrap="none" rtlCol="0">
            <a:spAutoFit/>
          </a:bodyPr>
          <a:lstStyle/>
          <a:p>
            <a:r>
              <a:rPr lang="tr-TR" dirty="0" smtClean="0">
                <a:solidFill>
                  <a:srgbClr val="FFFF00"/>
                </a:solidFill>
              </a:rPr>
              <a:t>X :Diğer</a:t>
            </a:r>
            <a:endParaRPr lang="tr-TR" dirty="0">
              <a:solidFill>
                <a:srgbClr val="FFFF00"/>
              </a:solidFill>
            </a:endParaRPr>
          </a:p>
        </p:txBody>
      </p:sp>
    </p:spTree>
    <p:extLst>
      <p:ext uri="{BB962C8B-B14F-4D97-AF65-F5344CB8AC3E}">
        <p14:creationId xmlns:p14="http://schemas.microsoft.com/office/powerpoint/2010/main" val="34758545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3200" b="1" dirty="0" err="1">
                <a:solidFill>
                  <a:srgbClr val="FF0000"/>
                </a:solidFill>
              </a:rPr>
              <a:t>Hirsutism</a:t>
            </a:r>
            <a:r>
              <a:rPr lang="tr-TR" sz="3200" b="1" dirty="0">
                <a:solidFill>
                  <a:srgbClr val="FF0000"/>
                </a:solidFill>
              </a:rPr>
              <a:t> </a:t>
            </a:r>
            <a:r>
              <a:rPr lang="tr-TR" sz="3200" b="1" dirty="0" smtClean="0">
                <a:solidFill>
                  <a:srgbClr val="FF0000"/>
                </a:solidFill>
              </a:rPr>
              <a:t>tedavisi-KOK etkisi</a:t>
            </a:r>
            <a:endParaRPr lang="tr-TR" dirty="0">
              <a:solidFill>
                <a:srgbClr val="FF0000"/>
              </a:solidFill>
            </a:endParaRPr>
          </a:p>
        </p:txBody>
      </p:sp>
      <p:pic>
        <p:nvPicPr>
          <p:cNvPr id="4098" name="Picture 2" descr="C:\Users\mac\Desktop\Snap1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83768" y="1628800"/>
            <a:ext cx="4315102" cy="4525963"/>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5508104" y="3964068"/>
            <a:ext cx="100811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6" name="Dikdörtgen 5"/>
          <p:cNvSpPr/>
          <p:nvPr/>
        </p:nvSpPr>
        <p:spPr>
          <a:xfrm>
            <a:off x="2843808" y="3964068"/>
            <a:ext cx="100811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7" name="Dikdörtgen 6"/>
          <p:cNvSpPr/>
          <p:nvPr/>
        </p:nvSpPr>
        <p:spPr>
          <a:xfrm>
            <a:off x="2843808" y="5301208"/>
            <a:ext cx="1080120"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8" name="Dikdörtgen 7"/>
          <p:cNvSpPr/>
          <p:nvPr/>
        </p:nvSpPr>
        <p:spPr>
          <a:xfrm>
            <a:off x="4283968" y="5589240"/>
            <a:ext cx="792088" cy="4320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10" name="Dikdörtgen 9"/>
          <p:cNvSpPr/>
          <p:nvPr/>
        </p:nvSpPr>
        <p:spPr>
          <a:xfrm>
            <a:off x="6012160" y="4581128"/>
            <a:ext cx="720080" cy="4320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4" name="Metin kutusu 3"/>
          <p:cNvSpPr txBox="1"/>
          <p:nvPr/>
        </p:nvSpPr>
        <p:spPr>
          <a:xfrm>
            <a:off x="539552" y="6021288"/>
            <a:ext cx="8674169" cy="923330"/>
          </a:xfrm>
          <a:prstGeom prst="rect">
            <a:avLst/>
          </a:prstGeom>
          <a:noFill/>
        </p:spPr>
        <p:txBody>
          <a:bodyPr wrap="none" rtlCol="0">
            <a:spAutoFit/>
          </a:bodyPr>
          <a:lstStyle/>
          <a:p>
            <a:pPr fontAlgn="base"/>
            <a:r>
              <a:rPr lang="tr-TR" dirty="0" smtClean="0"/>
              <a:t> </a:t>
            </a:r>
            <a:r>
              <a:rPr lang="tr-TR" b="1" dirty="0" err="1" smtClean="0">
                <a:solidFill>
                  <a:srgbClr val="FF0000"/>
                </a:solidFill>
              </a:rPr>
              <a:t>Androgenic</a:t>
            </a:r>
            <a:r>
              <a:rPr lang="tr-TR" b="1" dirty="0" smtClean="0">
                <a:solidFill>
                  <a:srgbClr val="FF0000"/>
                </a:solidFill>
              </a:rPr>
              <a:t> </a:t>
            </a:r>
            <a:r>
              <a:rPr lang="tr-TR" b="1" dirty="0" err="1">
                <a:solidFill>
                  <a:srgbClr val="FF0000"/>
                </a:solidFill>
              </a:rPr>
              <a:t>progestins</a:t>
            </a:r>
            <a:r>
              <a:rPr lang="tr-TR" b="1" dirty="0">
                <a:solidFill>
                  <a:srgbClr val="FF0000"/>
                </a:solidFill>
              </a:rPr>
              <a:t> </a:t>
            </a:r>
            <a:r>
              <a:rPr lang="tr-TR" dirty="0" err="1"/>
              <a:t>also</a:t>
            </a:r>
            <a:r>
              <a:rPr lang="tr-TR" dirty="0"/>
              <a:t> </a:t>
            </a:r>
            <a:r>
              <a:rPr lang="tr-TR" b="1" dirty="0" err="1">
                <a:solidFill>
                  <a:srgbClr val="FF0000"/>
                </a:solidFill>
              </a:rPr>
              <a:t>increase</a:t>
            </a:r>
            <a:r>
              <a:rPr lang="tr-TR" b="1" dirty="0">
                <a:solidFill>
                  <a:srgbClr val="FF0000"/>
                </a:solidFill>
              </a:rPr>
              <a:t> </a:t>
            </a:r>
            <a:r>
              <a:rPr lang="tr-TR" b="1" dirty="0" err="1">
                <a:solidFill>
                  <a:srgbClr val="FF0000"/>
                </a:solidFill>
              </a:rPr>
              <a:t>the</a:t>
            </a:r>
            <a:r>
              <a:rPr lang="tr-TR" b="1" dirty="0">
                <a:solidFill>
                  <a:srgbClr val="FF0000"/>
                </a:solidFill>
              </a:rPr>
              <a:t> </a:t>
            </a:r>
            <a:r>
              <a:rPr lang="tr-TR" b="1" dirty="0" err="1" smtClean="0">
                <a:solidFill>
                  <a:srgbClr val="FF0000"/>
                </a:solidFill>
              </a:rPr>
              <a:t>testometabolic</a:t>
            </a:r>
            <a:r>
              <a:rPr lang="tr-TR" b="1" dirty="0" smtClean="0">
                <a:solidFill>
                  <a:srgbClr val="FF0000"/>
                </a:solidFill>
              </a:rPr>
              <a:t> </a:t>
            </a:r>
            <a:r>
              <a:rPr lang="tr-TR" b="1" dirty="0" err="1">
                <a:solidFill>
                  <a:srgbClr val="FF0000"/>
                </a:solidFill>
              </a:rPr>
              <a:t>clearance</a:t>
            </a:r>
            <a:r>
              <a:rPr lang="tr-TR" b="1" dirty="0">
                <a:solidFill>
                  <a:srgbClr val="FF0000"/>
                </a:solidFill>
              </a:rPr>
              <a:t> of </a:t>
            </a:r>
            <a:r>
              <a:rPr lang="tr-TR" b="1" dirty="0" err="1">
                <a:solidFill>
                  <a:srgbClr val="FF0000"/>
                </a:solidFill>
              </a:rPr>
              <a:t>sterone</a:t>
            </a:r>
            <a:endParaRPr lang="tr-TR" b="1" dirty="0" smtClean="0">
              <a:solidFill>
                <a:srgbClr val="FF0000"/>
              </a:solidFill>
            </a:endParaRPr>
          </a:p>
          <a:p>
            <a:pPr fontAlgn="base"/>
            <a:r>
              <a:rPr lang="tr-TR" dirty="0" smtClean="0"/>
              <a:t> </a:t>
            </a:r>
            <a:r>
              <a:rPr lang="tr-TR" dirty="0" err="1" smtClean="0"/>
              <a:t>There</a:t>
            </a:r>
            <a:r>
              <a:rPr lang="tr-TR" dirty="0" smtClean="0"/>
              <a:t> </a:t>
            </a:r>
            <a:r>
              <a:rPr lang="tr-TR" dirty="0" err="1" smtClean="0"/>
              <a:t>may</a:t>
            </a:r>
            <a:r>
              <a:rPr lang="tr-TR" dirty="0" smtClean="0"/>
              <a:t> </a:t>
            </a:r>
            <a:r>
              <a:rPr lang="tr-TR" dirty="0" err="1" smtClean="0"/>
              <a:t>also</a:t>
            </a:r>
            <a:r>
              <a:rPr lang="tr-TR" dirty="0" smtClean="0"/>
              <a:t> be a </a:t>
            </a:r>
            <a:r>
              <a:rPr lang="tr-TR" dirty="0" err="1" smtClean="0"/>
              <a:t>small</a:t>
            </a:r>
            <a:r>
              <a:rPr lang="tr-TR" dirty="0" smtClean="0"/>
              <a:t> </a:t>
            </a:r>
            <a:r>
              <a:rPr lang="tr-TR" dirty="0" err="1" smtClean="0"/>
              <a:t>direct</a:t>
            </a:r>
            <a:r>
              <a:rPr lang="tr-TR" dirty="0" smtClean="0"/>
              <a:t> </a:t>
            </a:r>
            <a:r>
              <a:rPr lang="tr-TR" dirty="0" err="1" smtClean="0"/>
              <a:t>effect</a:t>
            </a:r>
            <a:r>
              <a:rPr lang="tr-TR" dirty="0" smtClean="0"/>
              <a:t> in </a:t>
            </a:r>
            <a:r>
              <a:rPr lang="tr-TR" b="1" dirty="0" err="1" smtClean="0">
                <a:solidFill>
                  <a:srgbClr val="FF0000"/>
                </a:solidFill>
              </a:rPr>
              <a:t>inhibiting</a:t>
            </a:r>
            <a:r>
              <a:rPr lang="tr-TR" b="1" dirty="0" smtClean="0">
                <a:solidFill>
                  <a:srgbClr val="FF0000"/>
                </a:solidFill>
              </a:rPr>
              <a:t> 5</a:t>
            </a:r>
            <a:r>
              <a:rPr lang="tr-TR" b="1" i="1" dirty="0" smtClean="0">
                <a:solidFill>
                  <a:srgbClr val="FF0000"/>
                </a:solidFill>
              </a:rPr>
              <a:t>α</a:t>
            </a:r>
            <a:r>
              <a:rPr lang="tr-TR" b="1" dirty="0" smtClean="0">
                <a:solidFill>
                  <a:srgbClr val="FF0000"/>
                </a:solidFill>
              </a:rPr>
              <a:t>-</a:t>
            </a:r>
            <a:r>
              <a:rPr lang="tr-TR" b="1" dirty="0" err="1" smtClean="0">
                <a:solidFill>
                  <a:srgbClr val="FF0000"/>
                </a:solidFill>
              </a:rPr>
              <a:t>reductase</a:t>
            </a:r>
            <a:r>
              <a:rPr lang="tr-TR" b="1" dirty="0" smtClean="0">
                <a:solidFill>
                  <a:srgbClr val="FF0000"/>
                </a:solidFill>
              </a:rPr>
              <a:t> </a:t>
            </a:r>
            <a:r>
              <a:rPr lang="tr-TR" b="1" dirty="0" err="1" smtClean="0">
                <a:solidFill>
                  <a:srgbClr val="FF0000"/>
                </a:solidFill>
              </a:rPr>
              <a:t>activity</a:t>
            </a:r>
            <a:r>
              <a:rPr lang="tr-TR" b="1" dirty="0" smtClean="0">
                <a:solidFill>
                  <a:srgbClr val="FF0000"/>
                </a:solidFill>
              </a:rPr>
              <a:t> </a:t>
            </a:r>
          </a:p>
          <a:p>
            <a:pPr fontAlgn="base"/>
            <a:r>
              <a:rPr lang="tr-TR" dirty="0" smtClean="0"/>
              <a:t>in </a:t>
            </a:r>
            <a:r>
              <a:rPr lang="tr-TR" dirty="0" err="1" smtClean="0"/>
              <a:t>the</a:t>
            </a:r>
            <a:r>
              <a:rPr lang="tr-TR" dirty="0" smtClean="0"/>
              <a:t> </a:t>
            </a:r>
            <a:r>
              <a:rPr lang="tr-TR" dirty="0" err="1" smtClean="0"/>
              <a:t>pilosebaceous</a:t>
            </a:r>
            <a:r>
              <a:rPr lang="tr-TR" dirty="0" smtClean="0"/>
              <a:t> </a:t>
            </a:r>
            <a:r>
              <a:rPr lang="tr-TR" dirty="0" err="1" smtClean="0"/>
              <a:t>unit</a:t>
            </a:r>
            <a:r>
              <a:rPr lang="tr-TR" dirty="0" smtClean="0"/>
              <a:t>.</a:t>
            </a:r>
            <a:endParaRPr lang="tr-TR" dirty="0"/>
          </a:p>
        </p:txBody>
      </p:sp>
    </p:spTree>
    <p:extLst>
      <p:ext uri="{BB962C8B-B14F-4D97-AF65-F5344CB8AC3E}">
        <p14:creationId xmlns:p14="http://schemas.microsoft.com/office/powerpoint/2010/main" val="37790474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p:txBody>
          <a:bodyPr/>
          <a:lstStyle/>
          <a:p>
            <a:endParaRPr lang="tr-TR" dirty="0"/>
          </a:p>
        </p:txBody>
      </p:sp>
      <p:pic>
        <p:nvPicPr>
          <p:cNvPr id="6146" name="Picture 2" descr="C:\Users\mac\Desktop\Snap3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00473" y="124735"/>
            <a:ext cx="5184576" cy="3284984"/>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407" y="3244135"/>
            <a:ext cx="5140140"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ikdörtgen 5"/>
          <p:cNvSpPr/>
          <p:nvPr/>
        </p:nvSpPr>
        <p:spPr bwMode="auto">
          <a:xfrm>
            <a:off x="4067944" y="2600908"/>
            <a:ext cx="4968552" cy="504056"/>
          </a:xfrm>
          <a:prstGeom prst="rect">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tr-TR" sz="1800" b="0" i="0" u="none" strike="noStrike" cap="none" normalizeH="0" baseline="0" smtClean="0">
              <a:ln>
                <a:noFill/>
              </a:ln>
              <a:solidFill>
                <a:schemeClr val="tx1"/>
              </a:solidFill>
              <a:effectLst/>
              <a:latin typeface="Arial" charset="0"/>
              <a:ea typeface="ＭＳ Ｐゴシック" pitchFamily="34" charset="-128"/>
            </a:endParaRPr>
          </a:p>
        </p:txBody>
      </p:sp>
      <p:sp>
        <p:nvSpPr>
          <p:cNvPr id="9" name="Dikdörtgen 8"/>
          <p:cNvSpPr/>
          <p:nvPr/>
        </p:nvSpPr>
        <p:spPr bwMode="auto">
          <a:xfrm>
            <a:off x="35495" y="5877272"/>
            <a:ext cx="5040561" cy="504056"/>
          </a:xfrm>
          <a:prstGeom prst="rect">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tr-TR" sz="1800" b="0" i="0" u="none" strike="noStrike" cap="none" normalizeH="0" baseline="0" smtClean="0">
              <a:ln>
                <a:noFill/>
              </a:ln>
              <a:solidFill>
                <a:schemeClr val="tx1"/>
              </a:solidFill>
              <a:effectLst/>
              <a:latin typeface="Arial" charset="0"/>
              <a:ea typeface="ＭＳ Ｐゴシック" pitchFamily="34" charset="-128"/>
            </a:endParaRPr>
          </a:p>
        </p:txBody>
      </p:sp>
      <p:pic>
        <p:nvPicPr>
          <p:cNvPr id="6148" name="Picture 4" descr="C:\Users\mac\Desktop\Snap3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 y="363071"/>
            <a:ext cx="4067944" cy="2808312"/>
          </a:xfrm>
          <a:prstGeom prst="rect">
            <a:avLst/>
          </a:prstGeom>
          <a:noFill/>
          <a:extLst>
            <a:ext uri="{909E8E84-426E-40DD-AFC4-6F175D3DCCD1}">
              <a14:hiddenFill xmlns:a14="http://schemas.microsoft.com/office/drawing/2010/main">
                <a:solidFill>
                  <a:srgbClr val="FFFFFF"/>
                </a:solidFill>
              </a14:hiddenFill>
            </a:ext>
          </a:extLst>
        </p:spPr>
      </p:pic>
      <p:sp>
        <p:nvSpPr>
          <p:cNvPr id="7" name="Sağ Ok 6"/>
          <p:cNvSpPr/>
          <p:nvPr/>
        </p:nvSpPr>
        <p:spPr bwMode="auto">
          <a:xfrm>
            <a:off x="3563888" y="2780928"/>
            <a:ext cx="360040" cy="144016"/>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tr-TR" sz="1800" b="0" i="0" u="none" strike="noStrike" cap="none" normalizeH="0" baseline="0" smtClean="0">
              <a:ln>
                <a:noFill/>
              </a:ln>
              <a:solidFill>
                <a:schemeClr val="tx1"/>
              </a:solidFill>
              <a:effectLst/>
              <a:latin typeface="Arial" charset="0"/>
              <a:ea typeface="ＭＳ Ｐゴシック" pitchFamily="34" charset="-128"/>
            </a:endParaRPr>
          </a:p>
        </p:txBody>
      </p:sp>
      <p:sp>
        <p:nvSpPr>
          <p:cNvPr id="12" name="Dikdörtgen 11"/>
          <p:cNvSpPr/>
          <p:nvPr/>
        </p:nvSpPr>
        <p:spPr bwMode="auto">
          <a:xfrm>
            <a:off x="4067944" y="1556792"/>
            <a:ext cx="4968552" cy="504056"/>
          </a:xfrm>
          <a:prstGeom prst="rect">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tr-TR" sz="1800" b="0" i="0" u="none" strike="noStrike" cap="none" normalizeH="0" baseline="0" smtClean="0">
              <a:ln>
                <a:noFill/>
              </a:ln>
              <a:solidFill>
                <a:schemeClr val="tx1"/>
              </a:solidFill>
              <a:effectLst/>
              <a:latin typeface="Arial" charset="0"/>
              <a:ea typeface="ＭＳ Ｐゴシック" pitchFamily="34" charset="-128"/>
            </a:endParaRPr>
          </a:p>
        </p:txBody>
      </p:sp>
      <p:pic>
        <p:nvPicPr>
          <p:cNvPr id="6149" name="Picture 5" descr="C:\Users\mac\Desktop\Snap3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064" y="3284984"/>
            <a:ext cx="4104456" cy="3548261"/>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p:cNvSpPr/>
          <p:nvPr/>
        </p:nvSpPr>
        <p:spPr bwMode="auto">
          <a:xfrm>
            <a:off x="93052" y="4293096"/>
            <a:ext cx="5055012" cy="360040"/>
          </a:xfrm>
          <a:prstGeom prst="rect">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tr-TR" sz="1800" b="0" i="0" u="none" strike="noStrike" cap="none" normalizeH="0" baseline="0" smtClean="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4129668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4000" b="1" dirty="0" err="1" smtClean="0"/>
              <a:t>KOK-Estrogen:DSP-CPA</a:t>
            </a:r>
            <a:endParaRPr lang="tr-TR" sz="4000" b="1" dirty="0"/>
          </a:p>
        </p:txBody>
      </p:sp>
      <p:sp>
        <p:nvSpPr>
          <p:cNvPr id="3" name="İçerik Yer Tutucusu 2"/>
          <p:cNvSpPr>
            <a:spLocks noGrp="1"/>
          </p:cNvSpPr>
          <p:nvPr>
            <p:ph idx="1"/>
          </p:nvPr>
        </p:nvSpPr>
        <p:spPr/>
        <p:txBody>
          <a:bodyPr/>
          <a:lstStyle/>
          <a:p>
            <a:r>
              <a:rPr lang="tr-TR" sz="2800" b="1" dirty="0" smtClean="0"/>
              <a:t>CPA ve DSP </a:t>
            </a:r>
            <a:r>
              <a:rPr lang="tr-TR" sz="2800" dirty="0" smtClean="0"/>
              <a:t>yapı olarak T benzemeyen </a:t>
            </a:r>
            <a:r>
              <a:rPr lang="tr-TR" sz="2800" b="1" dirty="0" smtClean="0"/>
              <a:t>zayıf </a:t>
            </a:r>
            <a:r>
              <a:rPr lang="tr-TR" sz="2800" b="1" dirty="0" err="1" smtClean="0"/>
              <a:t>androgen</a:t>
            </a:r>
            <a:r>
              <a:rPr lang="tr-TR" sz="2800" b="1" dirty="0" smtClean="0"/>
              <a:t> </a:t>
            </a:r>
            <a:r>
              <a:rPr lang="tr-TR" sz="2800" b="1" dirty="0" err="1" smtClean="0"/>
              <a:t>receptor</a:t>
            </a:r>
            <a:r>
              <a:rPr lang="tr-TR" sz="2800" b="1" dirty="0" smtClean="0"/>
              <a:t> antagonistidir</a:t>
            </a:r>
            <a:r>
              <a:rPr lang="tr-TR" sz="2800" dirty="0" smtClean="0"/>
              <a:t>.</a:t>
            </a:r>
          </a:p>
          <a:p>
            <a:r>
              <a:rPr lang="tr-TR" sz="2800" b="1" dirty="0" smtClean="0">
                <a:solidFill>
                  <a:srgbClr val="FF0000"/>
                </a:solidFill>
              </a:rPr>
              <a:t>DSP </a:t>
            </a:r>
            <a:r>
              <a:rPr lang="tr-TR" sz="2800" dirty="0" smtClean="0"/>
              <a:t>yapısal </a:t>
            </a:r>
            <a:r>
              <a:rPr lang="tr-TR" sz="2800" dirty="0" err="1" smtClean="0"/>
              <a:t>spironolactone</a:t>
            </a:r>
            <a:r>
              <a:rPr lang="tr-TR" sz="2800" dirty="0" smtClean="0"/>
              <a:t> benzeri olup </a:t>
            </a:r>
            <a:r>
              <a:rPr lang="tr-TR" sz="2800" b="1" dirty="0" smtClean="0">
                <a:solidFill>
                  <a:srgbClr val="FF0000"/>
                </a:solidFill>
              </a:rPr>
              <a:t>zayıf </a:t>
            </a:r>
            <a:r>
              <a:rPr lang="tr-TR" sz="2800" b="1" dirty="0" err="1" smtClean="0">
                <a:solidFill>
                  <a:srgbClr val="FF0000"/>
                </a:solidFill>
              </a:rPr>
              <a:t>antiandrogenik</a:t>
            </a:r>
            <a:r>
              <a:rPr lang="tr-TR" sz="2800" b="1" dirty="0" smtClean="0">
                <a:solidFill>
                  <a:srgbClr val="FF0000"/>
                </a:solidFill>
              </a:rPr>
              <a:t> </a:t>
            </a:r>
            <a:r>
              <a:rPr lang="tr-TR" sz="2800" dirty="0" smtClean="0"/>
              <a:t>etki </a:t>
            </a:r>
            <a:r>
              <a:rPr lang="tr-TR" sz="2800" dirty="0" err="1" smtClean="0"/>
              <a:t>gösterir.Ancak</a:t>
            </a:r>
            <a:r>
              <a:rPr lang="tr-TR" sz="2800" dirty="0" smtClean="0"/>
              <a:t> </a:t>
            </a:r>
            <a:r>
              <a:rPr lang="tr-TR" sz="2800" b="1" dirty="0" err="1" smtClean="0">
                <a:solidFill>
                  <a:srgbClr val="FF0000"/>
                </a:solidFill>
              </a:rPr>
              <a:t>antimieralocorticoid</a:t>
            </a:r>
            <a:r>
              <a:rPr lang="tr-TR" sz="2800" dirty="0" smtClean="0"/>
              <a:t> etkisi </a:t>
            </a:r>
            <a:r>
              <a:rPr lang="tr-TR" sz="2800" dirty="0" err="1" smtClean="0"/>
              <a:t>Spiron</a:t>
            </a:r>
            <a:r>
              <a:rPr lang="tr-TR" sz="2800" dirty="0" smtClean="0"/>
              <a:t>. dan daha fazladır.</a:t>
            </a:r>
          </a:p>
          <a:p>
            <a:r>
              <a:rPr lang="tr-TR" sz="2800" b="1" dirty="0" smtClean="0">
                <a:solidFill>
                  <a:srgbClr val="FF0000"/>
                </a:solidFill>
              </a:rPr>
              <a:t>3mg(KOK </a:t>
            </a:r>
            <a:r>
              <a:rPr lang="tr-TR" sz="2800" b="1" dirty="0" err="1" smtClean="0">
                <a:solidFill>
                  <a:srgbClr val="FF0000"/>
                </a:solidFill>
              </a:rPr>
              <a:t>daki</a:t>
            </a:r>
            <a:r>
              <a:rPr lang="tr-TR" sz="2800" b="1" dirty="0" smtClean="0">
                <a:solidFill>
                  <a:srgbClr val="FF0000"/>
                </a:solidFill>
              </a:rPr>
              <a:t> doz) DSP 9-10 mg </a:t>
            </a:r>
            <a:r>
              <a:rPr lang="tr-TR" sz="2800" b="1" dirty="0" err="1" smtClean="0">
                <a:solidFill>
                  <a:srgbClr val="FF0000"/>
                </a:solidFill>
              </a:rPr>
              <a:t>Spiron</a:t>
            </a:r>
            <a:r>
              <a:rPr lang="tr-TR" sz="2800" b="1" dirty="0" smtClean="0">
                <a:solidFill>
                  <a:srgbClr val="FF0000"/>
                </a:solidFill>
              </a:rPr>
              <a:t>. a karşıttır.</a:t>
            </a:r>
            <a:r>
              <a:rPr lang="tr-TR" sz="2800" dirty="0" smtClean="0"/>
              <a:t>( </a:t>
            </a:r>
            <a:r>
              <a:rPr lang="tr-TR" sz="2800" b="1" dirty="0" err="1" smtClean="0"/>
              <a:t>Spiron</a:t>
            </a:r>
            <a:r>
              <a:rPr lang="tr-TR" sz="2800" b="1" dirty="0" smtClean="0"/>
              <a:t>. Tedavi dozu:  100-200 mg </a:t>
            </a:r>
            <a:r>
              <a:rPr lang="tr-TR" sz="2800" b="1" dirty="0" err="1" smtClean="0"/>
              <a:t>dır</a:t>
            </a:r>
            <a:r>
              <a:rPr lang="tr-TR" sz="2800" b="1" dirty="0" smtClean="0"/>
              <a:t>.)</a:t>
            </a:r>
          </a:p>
          <a:p>
            <a:r>
              <a:rPr lang="tr-TR" sz="2800" dirty="0" smtClean="0"/>
              <a:t>azaltır </a:t>
            </a:r>
            <a:endParaRPr lang="tr-TR" sz="2800" dirty="0"/>
          </a:p>
        </p:txBody>
      </p:sp>
    </p:spTree>
    <p:extLst>
      <p:ext uri="{BB962C8B-B14F-4D97-AF65-F5344CB8AC3E}">
        <p14:creationId xmlns:p14="http://schemas.microsoft.com/office/powerpoint/2010/main" val="29373079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err="1"/>
              <a:t>KOK-Estrogen:DSP-CPA</a:t>
            </a:r>
            <a:endParaRPr lang="tr-TR" dirty="0"/>
          </a:p>
        </p:txBody>
      </p:sp>
      <p:sp>
        <p:nvSpPr>
          <p:cNvPr id="3" name="İçerik Yer Tutucusu 2"/>
          <p:cNvSpPr>
            <a:spLocks noGrp="1"/>
          </p:cNvSpPr>
          <p:nvPr>
            <p:ph idx="1"/>
          </p:nvPr>
        </p:nvSpPr>
        <p:spPr/>
        <p:txBody>
          <a:bodyPr/>
          <a:lstStyle/>
          <a:p>
            <a:r>
              <a:rPr lang="tr-TR" sz="2800" b="1" dirty="0">
                <a:solidFill>
                  <a:srgbClr val="FF0000"/>
                </a:solidFill>
              </a:rPr>
              <a:t>2mg CPA (KOK </a:t>
            </a:r>
            <a:r>
              <a:rPr lang="tr-TR" sz="2800" b="1" dirty="0" err="1">
                <a:solidFill>
                  <a:srgbClr val="FF0000"/>
                </a:solidFill>
              </a:rPr>
              <a:t>daki</a:t>
            </a:r>
            <a:r>
              <a:rPr lang="tr-TR" sz="2800" b="1" dirty="0">
                <a:solidFill>
                  <a:srgbClr val="FF0000"/>
                </a:solidFill>
              </a:rPr>
              <a:t> doz)yaklaşık 50 mg </a:t>
            </a:r>
            <a:r>
              <a:rPr lang="tr-TR" sz="2800" b="1" dirty="0" err="1">
                <a:solidFill>
                  <a:srgbClr val="FF0000"/>
                </a:solidFill>
              </a:rPr>
              <a:t>Spiron</a:t>
            </a:r>
            <a:r>
              <a:rPr lang="tr-TR" sz="2800" b="1" dirty="0">
                <a:solidFill>
                  <a:srgbClr val="FF0000"/>
                </a:solidFill>
              </a:rPr>
              <a:t>. Karşıtıdır.</a:t>
            </a:r>
          </a:p>
          <a:p>
            <a:endParaRPr lang="tr-TR" sz="2800" dirty="0" smtClean="0"/>
          </a:p>
          <a:p>
            <a:r>
              <a:rPr lang="tr-TR" sz="2800" dirty="0" smtClean="0"/>
              <a:t>Her </a:t>
            </a:r>
            <a:r>
              <a:rPr lang="tr-TR" sz="2800" dirty="0"/>
              <a:t>iki kombinasyonun </a:t>
            </a:r>
            <a:r>
              <a:rPr lang="tr-TR" sz="2800" b="1" dirty="0">
                <a:solidFill>
                  <a:srgbClr val="FF0000"/>
                </a:solidFill>
              </a:rPr>
              <a:t>12  ay kullanımında </a:t>
            </a:r>
            <a:r>
              <a:rPr lang="tr-TR" sz="2800" b="1" dirty="0" err="1"/>
              <a:t>hirsut</a:t>
            </a:r>
            <a:r>
              <a:rPr lang="tr-TR" sz="2800" b="1" dirty="0"/>
              <a:t> skorları </a:t>
            </a:r>
            <a:r>
              <a:rPr lang="tr-TR" sz="2800" b="1" dirty="0" smtClean="0"/>
              <a:t>benzer ölçüde azaltır.</a:t>
            </a:r>
          </a:p>
          <a:p>
            <a:endParaRPr lang="tr-TR" sz="2800" dirty="0" smtClean="0"/>
          </a:p>
          <a:p>
            <a:r>
              <a:rPr lang="tr-TR" sz="2800" dirty="0" smtClean="0"/>
              <a:t>Muhtemel etki mekanizmaları </a:t>
            </a:r>
            <a:r>
              <a:rPr lang="tr-TR" sz="2800" b="1" dirty="0" err="1" smtClean="0"/>
              <a:t>ovarian</a:t>
            </a:r>
            <a:r>
              <a:rPr lang="tr-TR" sz="2800" b="1" dirty="0" smtClean="0"/>
              <a:t> </a:t>
            </a:r>
            <a:r>
              <a:rPr lang="tr-TR" sz="2800" b="1" dirty="0" err="1" smtClean="0"/>
              <a:t>supresyona</a:t>
            </a:r>
            <a:r>
              <a:rPr lang="tr-TR" sz="2800" b="1" dirty="0" smtClean="0"/>
              <a:t> bağlıdır.</a:t>
            </a:r>
            <a:endParaRPr lang="tr-TR" sz="2800" b="1" dirty="0"/>
          </a:p>
        </p:txBody>
      </p:sp>
    </p:spTree>
    <p:extLst>
      <p:ext uri="{BB962C8B-B14F-4D97-AF65-F5344CB8AC3E}">
        <p14:creationId xmlns:p14="http://schemas.microsoft.com/office/powerpoint/2010/main" val="42890619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99392"/>
            <a:ext cx="8964488" cy="1152128"/>
          </a:xfrm>
        </p:spPr>
        <p:txBody>
          <a:bodyPr>
            <a:normAutofit fontScale="90000"/>
          </a:bodyPr>
          <a:lstStyle/>
          <a:p>
            <a:r>
              <a:rPr lang="tr-TR" b="1" dirty="0" smtClean="0"/>
              <a:t>Kadında </a:t>
            </a:r>
            <a:r>
              <a:rPr lang="tr-TR" b="1" dirty="0" err="1" smtClean="0"/>
              <a:t>androgen</a:t>
            </a:r>
            <a:r>
              <a:rPr lang="tr-TR" b="1" dirty="0" smtClean="0"/>
              <a:t> kaynakları-</a:t>
            </a:r>
            <a:r>
              <a:rPr lang="tr-TR" b="1" dirty="0" err="1" smtClean="0"/>
              <a:t>Markerlar</a:t>
            </a:r>
            <a:endParaRPr lang="tr-TR" b="1" dirty="0"/>
          </a:p>
        </p:txBody>
      </p:sp>
      <p:sp>
        <p:nvSpPr>
          <p:cNvPr id="3" name="İçerik Yer Tutucusu 2"/>
          <p:cNvSpPr>
            <a:spLocks noGrp="1"/>
          </p:cNvSpPr>
          <p:nvPr>
            <p:ph idx="1"/>
          </p:nvPr>
        </p:nvSpPr>
        <p:spPr>
          <a:xfrm>
            <a:off x="699" y="23855"/>
            <a:ext cx="9031383" cy="6179127"/>
          </a:xfrm>
        </p:spPr>
        <p:txBody>
          <a:bodyPr>
            <a:noAutofit/>
          </a:bodyPr>
          <a:lstStyle/>
          <a:p>
            <a:pPr marL="0" lvl="0" indent="0">
              <a:spcBef>
                <a:spcPct val="0"/>
              </a:spcBef>
              <a:buNone/>
            </a:pPr>
            <a:endParaRPr lang="tr-TR" sz="2400" b="1" dirty="0" smtClean="0">
              <a:solidFill>
                <a:srgbClr val="FF0000"/>
              </a:solidFill>
            </a:endParaRPr>
          </a:p>
          <a:p>
            <a:pPr marL="0" lvl="0" indent="0">
              <a:spcBef>
                <a:spcPct val="0"/>
              </a:spcBef>
              <a:buNone/>
            </a:pPr>
            <a:endParaRPr lang="tr-TR" sz="2400" b="1" dirty="0" smtClean="0">
              <a:solidFill>
                <a:srgbClr val="FF0000"/>
              </a:solidFill>
            </a:endParaRPr>
          </a:p>
          <a:p>
            <a:pPr marL="0" lvl="0" indent="0">
              <a:spcBef>
                <a:spcPct val="0"/>
              </a:spcBef>
              <a:buNone/>
            </a:pPr>
            <a:endParaRPr lang="tr-TR" sz="3600" b="1" dirty="0" smtClean="0">
              <a:solidFill>
                <a:srgbClr val="FF0000"/>
              </a:solidFill>
            </a:endParaRPr>
          </a:p>
          <a:p>
            <a:pPr marL="0" lvl="0" indent="0">
              <a:spcBef>
                <a:spcPct val="0"/>
              </a:spcBef>
              <a:buNone/>
            </a:pPr>
            <a:r>
              <a:rPr lang="tr-TR" sz="3600" b="1" dirty="0" smtClean="0">
                <a:solidFill>
                  <a:srgbClr val="FF0000"/>
                </a:solidFill>
              </a:rPr>
              <a:t>       </a:t>
            </a:r>
            <a:r>
              <a:rPr lang="tr-TR" sz="3600" b="1" dirty="0" err="1" smtClean="0">
                <a:solidFill>
                  <a:srgbClr val="FF0000"/>
                </a:solidFill>
              </a:rPr>
              <a:t>Over</a:t>
            </a:r>
            <a:r>
              <a:rPr lang="tr-TR" sz="3600" b="1" dirty="0" smtClean="0">
                <a:solidFill>
                  <a:srgbClr val="FF0000"/>
                </a:solidFill>
              </a:rPr>
              <a:t>,</a:t>
            </a:r>
            <a:endParaRPr lang="tr-TR" sz="2800" b="1" dirty="0" smtClean="0">
              <a:solidFill>
                <a:srgbClr val="FF0000"/>
              </a:solidFill>
            </a:endParaRPr>
          </a:p>
          <a:p>
            <a:pPr marL="0" lvl="0" indent="0">
              <a:spcBef>
                <a:spcPct val="0"/>
              </a:spcBef>
              <a:buNone/>
            </a:pPr>
            <a:r>
              <a:rPr lang="tr-TR" sz="3600" b="1" dirty="0" smtClean="0">
                <a:solidFill>
                  <a:srgbClr val="FF0000"/>
                </a:solidFill>
              </a:rPr>
              <a:t>             </a:t>
            </a:r>
          </a:p>
          <a:p>
            <a:pPr marL="0" lvl="0" indent="0">
              <a:spcBef>
                <a:spcPct val="0"/>
              </a:spcBef>
              <a:buNone/>
            </a:pPr>
            <a:r>
              <a:rPr lang="tr-TR" sz="3600" b="1" dirty="0">
                <a:solidFill>
                  <a:srgbClr val="FF0000"/>
                </a:solidFill>
              </a:rPr>
              <a:t> </a:t>
            </a:r>
            <a:r>
              <a:rPr lang="tr-TR" sz="3600" b="1" dirty="0" smtClean="0">
                <a:solidFill>
                  <a:srgbClr val="FF0000"/>
                </a:solidFill>
              </a:rPr>
              <a:t>                 Adrenal,</a:t>
            </a:r>
            <a:endParaRPr lang="tr-TR" sz="2800" b="1" dirty="0" smtClean="0">
              <a:solidFill>
                <a:srgbClr val="FF0000"/>
              </a:solidFill>
            </a:endParaRPr>
          </a:p>
          <a:p>
            <a:pPr marL="0" lvl="0" indent="0">
              <a:spcBef>
                <a:spcPct val="0"/>
              </a:spcBef>
              <a:buNone/>
            </a:pPr>
            <a:r>
              <a:rPr lang="tr-TR" sz="3600" b="1" dirty="0" smtClean="0">
                <a:solidFill>
                  <a:srgbClr val="FF0000"/>
                </a:solidFill>
              </a:rPr>
              <a:t>                       </a:t>
            </a:r>
          </a:p>
          <a:p>
            <a:pPr marL="0" lvl="0" indent="0">
              <a:spcBef>
                <a:spcPct val="0"/>
              </a:spcBef>
              <a:buNone/>
            </a:pPr>
            <a:r>
              <a:rPr lang="tr-TR" sz="3600" b="1" dirty="0">
                <a:solidFill>
                  <a:srgbClr val="FF0000"/>
                </a:solidFill>
              </a:rPr>
              <a:t> </a:t>
            </a:r>
            <a:r>
              <a:rPr lang="tr-TR" sz="3600" b="1" dirty="0" smtClean="0">
                <a:solidFill>
                  <a:srgbClr val="FF0000"/>
                </a:solidFill>
              </a:rPr>
              <a:t>                    </a:t>
            </a:r>
            <a:r>
              <a:rPr lang="tr-TR" sz="3600" b="1" dirty="0" err="1" smtClean="0">
                <a:solidFill>
                  <a:srgbClr val="FF0000"/>
                </a:solidFill>
              </a:rPr>
              <a:t>Periferal</a:t>
            </a:r>
            <a:r>
              <a:rPr lang="tr-TR" sz="3600" b="1" dirty="0" smtClean="0">
                <a:solidFill>
                  <a:srgbClr val="FF0000"/>
                </a:solidFill>
              </a:rPr>
              <a:t> </a:t>
            </a:r>
            <a:r>
              <a:rPr lang="tr-TR" sz="3600" b="1" dirty="0">
                <a:solidFill>
                  <a:srgbClr val="FF0000"/>
                </a:solidFill>
              </a:rPr>
              <a:t>dokular</a:t>
            </a:r>
            <a:r>
              <a:rPr lang="tr-TR" sz="2800" dirty="0" smtClean="0"/>
              <a:t>(</a:t>
            </a:r>
            <a:r>
              <a:rPr lang="tr-TR" altLang="tr-TR" sz="2800" dirty="0" smtClean="0">
                <a:latin typeface="Times New Roman" pitchFamily="18" charset="0"/>
              </a:rPr>
              <a:t>Deri </a:t>
            </a:r>
            <a:r>
              <a:rPr lang="tr-TR" altLang="tr-TR" sz="2400" dirty="0">
                <a:latin typeface="Times New Roman" pitchFamily="18" charset="0"/>
              </a:rPr>
              <a:t>(</a:t>
            </a:r>
            <a:r>
              <a:rPr lang="tr-TR" altLang="tr-TR" sz="2400" dirty="0" smtClean="0">
                <a:latin typeface="Times New Roman" pitchFamily="18" charset="0"/>
              </a:rPr>
              <a:t>PSU), Ekstra- </a:t>
            </a:r>
            <a:r>
              <a:rPr lang="tr-TR" altLang="tr-TR" sz="2400" dirty="0" err="1" smtClean="0">
                <a:latin typeface="Times New Roman" pitchFamily="18" charset="0"/>
              </a:rPr>
              <a:t>splantik</a:t>
            </a:r>
            <a:r>
              <a:rPr lang="tr-TR" altLang="tr-TR" sz="2400" dirty="0" smtClean="0">
                <a:latin typeface="Times New Roman" pitchFamily="18" charset="0"/>
              </a:rPr>
              <a:t> </a:t>
            </a:r>
            <a:r>
              <a:rPr lang="tr-TR" altLang="tr-TR" sz="2400" dirty="0">
                <a:latin typeface="Times New Roman" pitchFamily="18" charset="0"/>
              </a:rPr>
              <a:t>Orjinli dokular </a:t>
            </a:r>
            <a:r>
              <a:rPr lang="tr-TR" altLang="tr-TR" sz="2400" dirty="0" smtClean="0">
                <a:latin typeface="Times New Roman" pitchFamily="18" charset="0"/>
              </a:rPr>
              <a:t>(Buralarda   </a:t>
            </a:r>
            <a:r>
              <a:rPr lang="tr-TR" altLang="tr-TR" sz="2400" dirty="0" err="1">
                <a:latin typeface="Times New Roman" pitchFamily="18" charset="0"/>
              </a:rPr>
              <a:t>sirküle</a:t>
            </a:r>
            <a:r>
              <a:rPr lang="tr-TR" altLang="tr-TR" sz="2400" dirty="0">
                <a:latin typeface="Times New Roman" pitchFamily="18" charset="0"/>
              </a:rPr>
              <a:t> A </a:t>
            </a:r>
            <a:r>
              <a:rPr lang="tr-TR" altLang="tr-TR" sz="2400" dirty="0">
                <a:latin typeface="Times New Roman" pitchFamily="18" charset="0"/>
                <a:sym typeface="Symbol" pitchFamily="18" charset="2"/>
              </a:rPr>
              <a:t> </a:t>
            </a:r>
            <a:r>
              <a:rPr lang="tr-TR" altLang="tr-TR" sz="2400" dirty="0" err="1">
                <a:latin typeface="Times New Roman" pitchFamily="18" charset="0"/>
                <a:sym typeface="Symbol" pitchFamily="18" charset="2"/>
              </a:rPr>
              <a:t>prekürsör</a:t>
            </a:r>
            <a:r>
              <a:rPr lang="tr-TR" altLang="tr-TR" sz="2400" dirty="0">
                <a:latin typeface="Times New Roman" pitchFamily="18" charset="0"/>
                <a:sym typeface="Symbol" pitchFamily="18" charset="2"/>
              </a:rPr>
              <a:t>  a</a:t>
            </a:r>
            <a:r>
              <a:rPr lang="tr-TR" altLang="tr-TR" sz="2400" dirty="0" smtClean="0">
                <a:latin typeface="Times New Roman" pitchFamily="18" charset="0"/>
                <a:sym typeface="Symbol" pitchFamily="18" charset="2"/>
              </a:rPr>
              <a:t>ktif-A dönüşür.)</a:t>
            </a:r>
          </a:p>
          <a:p>
            <a:pPr marL="0" indent="0">
              <a:spcBef>
                <a:spcPct val="0"/>
              </a:spcBef>
              <a:buNone/>
            </a:pPr>
            <a:r>
              <a:rPr lang="tr-TR" sz="4000" b="1" dirty="0" smtClean="0">
                <a:solidFill>
                  <a:srgbClr val="FF0000"/>
                </a:solidFill>
              </a:rPr>
              <a:t> </a:t>
            </a:r>
            <a:r>
              <a:rPr lang="tr-TR" sz="4000" b="1" dirty="0" smtClean="0">
                <a:solidFill>
                  <a:srgbClr val="FF0000"/>
                </a:solidFill>
              </a:rPr>
              <a:t>                  </a:t>
            </a:r>
            <a:r>
              <a:rPr lang="tr-TR" sz="4000" b="1" dirty="0" smtClean="0">
                <a:solidFill>
                  <a:srgbClr val="FF0000"/>
                </a:solidFill>
              </a:rPr>
              <a:t>T</a:t>
            </a:r>
            <a:r>
              <a:rPr lang="tr-TR" sz="4000" b="1" dirty="0">
                <a:solidFill>
                  <a:srgbClr val="FF0000"/>
                </a:solidFill>
              </a:rPr>
              <a:t>: Majör sirküle                     				androjendir</a:t>
            </a:r>
            <a:endParaRPr lang="tr-TR" sz="4000" b="1" dirty="0" smtClean="0">
              <a:solidFill>
                <a:srgbClr val="FF0000"/>
              </a:solidFill>
            </a:endParaRPr>
          </a:p>
          <a:p>
            <a:pPr marL="0" indent="0">
              <a:spcBef>
                <a:spcPct val="0"/>
              </a:spcBef>
              <a:buNone/>
            </a:pPr>
            <a:r>
              <a:rPr lang="tr-TR" sz="4000" b="1" dirty="0">
                <a:solidFill>
                  <a:srgbClr val="FF0000"/>
                </a:solidFill>
              </a:rPr>
              <a:t> </a:t>
            </a:r>
            <a:r>
              <a:rPr lang="tr-TR" sz="4000" b="1" dirty="0" smtClean="0">
                <a:solidFill>
                  <a:srgbClr val="FF0000"/>
                </a:solidFill>
              </a:rPr>
              <a:t>                    </a:t>
            </a:r>
            <a:endParaRPr lang="tr-TR" sz="4000" b="1" dirty="0" smtClean="0">
              <a:solidFill>
                <a:srgbClr val="FF0000"/>
              </a:solidFill>
            </a:endParaRPr>
          </a:p>
          <a:p>
            <a:pPr marL="0" indent="0">
              <a:spcBef>
                <a:spcPct val="0"/>
              </a:spcBef>
              <a:buNone/>
            </a:pPr>
            <a:endParaRPr lang="tr-TR" sz="4000" b="1" dirty="0">
              <a:solidFill>
                <a:srgbClr val="FF0000"/>
              </a:solidFill>
            </a:endParaRPr>
          </a:p>
          <a:p>
            <a:pPr marL="0" indent="0">
              <a:spcBef>
                <a:spcPct val="0"/>
              </a:spcBef>
              <a:buNone/>
            </a:pPr>
            <a:r>
              <a:rPr lang="tr-TR" sz="4000" b="1" dirty="0" smtClean="0">
                <a:solidFill>
                  <a:srgbClr val="FF0000"/>
                </a:solidFill>
              </a:rPr>
              <a:t>.</a:t>
            </a:r>
            <a:endParaRPr lang="tr-TR" sz="4000" b="1" dirty="0">
              <a:solidFill>
                <a:srgbClr val="FF0000"/>
              </a:solidFill>
            </a:endParaRPr>
          </a:p>
          <a:p>
            <a:pPr marL="0" indent="0">
              <a:spcBef>
                <a:spcPct val="0"/>
              </a:spcBef>
              <a:buNone/>
            </a:pPr>
            <a:endParaRPr lang="tr-TR" altLang="tr-TR" sz="2400" b="1" dirty="0" smtClean="0">
              <a:solidFill>
                <a:srgbClr val="FF0000"/>
              </a:solidFill>
              <a:latin typeface="Times New Roman" pitchFamily="18" charset="0"/>
              <a:sym typeface="Symbol" pitchFamily="18" charset="2"/>
            </a:endParaRPr>
          </a:p>
          <a:p>
            <a:pPr marL="0" indent="0">
              <a:spcBef>
                <a:spcPct val="0"/>
              </a:spcBef>
              <a:buNone/>
            </a:pPr>
            <a:r>
              <a:rPr lang="tr-TR" altLang="tr-TR" sz="2400" b="1" dirty="0" smtClean="0">
                <a:solidFill>
                  <a:srgbClr val="FF0000"/>
                </a:solidFill>
                <a:latin typeface="Times New Roman" pitchFamily="18" charset="0"/>
                <a:sym typeface="Symbol" pitchFamily="18" charset="2"/>
              </a:rPr>
              <a:t> </a:t>
            </a:r>
            <a:endParaRPr lang="tr-TR" sz="2400" dirty="0"/>
          </a:p>
        </p:txBody>
      </p:sp>
      <p:sp>
        <p:nvSpPr>
          <p:cNvPr id="6" name="Dikdörtgen 5"/>
          <p:cNvSpPr/>
          <p:nvPr/>
        </p:nvSpPr>
        <p:spPr>
          <a:xfrm>
            <a:off x="1565920" y="4581128"/>
            <a:ext cx="5832648" cy="1944216"/>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994082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4000" b="1" dirty="0" err="1" smtClean="0"/>
              <a:t>Hirsutizm</a:t>
            </a:r>
            <a:r>
              <a:rPr lang="tr-TR" sz="4000" b="1" dirty="0" smtClean="0"/>
              <a:t>  de farmakolojik tedaviler- Başlangıç yaklaşımlar</a:t>
            </a:r>
            <a:endParaRPr lang="tr-TR" sz="4000" b="1" dirty="0"/>
          </a:p>
        </p:txBody>
      </p:sp>
      <p:sp>
        <p:nvSpPr>
          <p:cNvPr id="3" name="İçerik Yer Tutucusu 2"/>
          <p:cNvSpPr>
            <a:spLocks noGrp="1"/>
          </p:cNvSpPr>
          <p:nvPr>
            <p:ph idx="1"/>
          </p:nvPr>
        </p:nvSpPr>
        <p:spPr>
          <a:xfrm>
            <a:off x="251520" y="1600200"/>
            <a:ext cx="8435280" cy="5257800"/>
          </a:xfrm>
        </p:spPr>
        <p:txBody>
          <a:bodyPr/>
          <a:lstStyle/>
          <a:p>
            <a:r>
              <a:rPr lang="tr-TR" sz="2800" b="1" dirty="0" err="1" smtClean="0">
                <a:solidFill>
                  <a:srgbClr val="FF0000"/>
                </a:solidFill>
              </a:rPr>
              <a:t>Fertilite</a:t>
            </a:r>
            <a:r>
              <a:rPr lang="tr-TR" sz="2800" b="1" dirty="0" smtClean="0">
                <a:solidFill>
                  <a:srgbClr val="FF0000"/>
                </a:solidFill>
              </a:rPr>
              <a:t> düşünmeyen</a:t>
            </a:r>
            <a:r>
              <a:rPr lang="tr-TR" sz="2800" dirty="0" smtClean="0"/>
              <a:t>, </a:t>
            </a:r>
            <a:r>
              <a:rPr lang="en-US" sz="2800" b="1" dirty="0">
                <a:latin typeface="inherit"/>
              </a:rPr>
              <a:t>patient-important hirsutism </a:t>
            </a:r>
            <a:r>
              <a:rPr lang="tr-TR" sz="2800" b="1" dirty="0" smtClean="0"/>
              <a:t>olgularda</a:t>
            </a:r>
            <a:r>
              <a:rPr lang="tr-TR" sz="2800" b="1" dirty="0" smtClean="0">
                <a:solidFill>
                  <a:srgbClr val="FF0000"/>
                </a:solidFill>
              </a:rPr>
              <a:t>: KOK</a:t>
            </a:r>
          </a:p>
          <a:p>
            <a:endParaRPr lang="tr-TR" sz="2800" dirty="0" smtClean="0"/>
          </a:p>
          <a:p>
            <a:r>
              <a:rPr lang="tr-TR" sz="2800" dirty="0" smtClean="0"/>
              <a:t>Çoğu </a:t>
            </a:r>
            <a:r>
              <a:rPr lang="tr-TR" sz="2800" dirty="0" err="1" smtClean="0"/>
              <a:t>hirşüt</a:t>
            </a:r>
            <a:r>
              <a:rPr lang="tr-TR" sz="2800" dirty="0" smtClean="0"/>
              <a:t> olguda </a:t>
            </a:r>
            <a:r>
              <a:rPr lang="tr-TR" sz="2800" b="1" dirty="0" err="1" smtClean="0">
                <a:solidFill>
                  <a:srgbClr val="FF0000"/>
                </a:solidFill>
              </a:rPr>
              <a:t>antiandrojen</a:t>
            </a:r>
            <a:r>
              <a:rPr lang="tr-TR" sz="2800" b="1" dirty="0" smtClean="0">
                <a:solidFill>
                  <a:srgbClr val="FF0000"/>
                </a:solidFill>
              </a:rPr>
              <a:t> tedaviyi </a:t>
            </a:r>
            <a:r>
              <a:rPr lang="tr-TR" sz="2800" b="1" dirty="0" err="1" smtClean="0"/>
              <a:t>teratogenik</a:t>
            </a:r>
            <a:r>
              <a:rPr lang="tr-TR" sz="2800" dirty="0" smtClean="0"/>
              <a:t> potansiyeli açısından başlangıç tedavisi olarak-  </a:t>
            </a:r>
            <a:r>
              <a:rPr lang="tr-TR" sz="2800" b="1" dirty="0" err="1" smtClean="0">
                <a:solidFill>
                  <a:srgbClr val="FF0000"/>
                </a:solidFill>
              </a:rPr>
              <a:t>monoterapi</a:t>
            </a:r>
            <a:r>
              <a:rPr lang="tr-TR" sz="2800" b="1" dirty="0" smtClean="0">
                <a:solidFill>
                  <a:srgbClr val="FF0000"/>
                </a:solidFill>
              </a:rPr>
              <a:t> olarak kullanmamak gerekir. </a:t>
            </a:r>
          </a:p>
          <a:p>
            <a:endParaRPr lang="tr-TR" sz="2800" b="1" dirty="0" smtClean="0"/>
          </a:p>
          <a:p>
            <a:r>
              <a:rPr lang="tr-TR" sz="2800" b="1" dirty="0" err="1" smtClean="0"/>
              <a:t>Sexuel</a:t>
            </a:r>
            <a:r>
              <a:rPr lang="tr-TR" sz="2800" b="1" dirty="0" smtClean="0"/>
              <a:t> aktif olmayan yada güvenli korunmalı </a:t>
            </a:r>
            <a:r>
              <a:rPr lang="tr-TR" sz="2800" b="1" dirty="0" err="1" smtClean="0"/>
              <a:t>olgular</a:t>
            </a:r>
            <a:r>
              <a:rPr lang="tr-TR" sz="2800" dirty="0" err="1" smtClean="0"/>
              <a:t>:Başlangıç</a:t>
            </a:r>
            <a:r>
              <a:rPr lang="tr-TR" sz="2800" dirty="0" smtClean="0"/>
              <a:t> tedavisi </a:t>
            </a:r>
            <a:r>
              <a:rPr lang="tr-TR" sz="2800" b="1" dirty="0" smtClean="0">
                <a:solidFill>
                  <a:srgbClr val="FF0000"/>
                </a:solidFill>
              </a:rPr>
              <a:t>KOK yada  </a:t>
            </a:r>
            <a:r>
              <a:rPr lang="tr-TR" sz="2800" b="1" dirty="0" err="1" smtClean="0">
                <a:solidFill>
                  <a:srgbClr val="FF0000"/>
                </a:solidFill>
              </a:rPr>
              <a:t>antiandrogenlerdir</a:t>
            </a:r>
            <a:r>
              <a:rPr lang="tr-TR" sz="2800" dirty="0" smtClean="0"/>
              <a:t>( seçim olgunun)</a:t>
            </a:r>
            <a:endParaRPr lang="tr-TR" sz="2800" dirty="0"/>
          </a:p>
        </p:txBody>
      </p:sp>
      <p:pic>
        <p:nvPicPr>
          <p:cNvPr id="4" name="Picture 2" descr="C:\Users\mac\Desktop\Snap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7182"/>
            <a:ext cx="7560840" cy="144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6982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lstStyle/>
          <a:p>
            <a:endParaRPr lang="tr-TR" sz="2800" b="1" dirty="0" smtClean="0"/>
          </a:p>
          <a:p>
            <a:r>
              <a:rPr lang="tr-TR" sz="2800" b="1" dirty="0" smtClean="0"/>
              <a:t>2018  </a:t>
            </a:r>
            <a:r>
              <a:rPr lang="tr-TR" sz="2800" b="1" dirty="0" err="1" smtClean="0"/>
              <a:t>guideline</a:t>
            </a:r>
            <a:r>
              <a:rPr lang="tr-TR" sz="2800" b="1" dirty="0" smtClean="0"/>
              <a:t> </a:t>
            </a:r>
            <a:r>
              <a:rPr lang="tr-TR" sz="2800" dirty="0" smtClean="0"/>
              <a:t>da </a:t>
            </a:r>
            <a:r>
              <a:rPr lang="tr-TR" sz="2800" b="1" dirty="0" smtClean="0">
                <a:solidFill>
                  <a:srgbClr val="FF0000"/>
                </a:solidFill>
              </a:rPr>
              <a:t>KOK</a:t>
            </a:r>
            <a:r>
              <a:rPr lang="tr-TR" sz="2800" dirty="0" smtClean="0"/>
              <a:t>  </a:t>
            </a:r>
            <a:r>
              <a:rPr lang="tr-TR" sz="2800" dirty="0" err="1" smtClean="0"/>
              <a:t>lar</a:t>
            </a:r>
            <a:r>
              <a:rPr lang="tr-TR" sz="2800" dirty="0" smtClean="0"/>
              <a:t>   arasında biri öbüründen daha üstün görülmemiş olup ,</a:t>
            </a:r>
            <a:r>
              <a:rPr lang="tr-TR" sz="2800" b="1" dirty="0" err="1" smtClean="0">
                <a:solidFill>
                  <a:srgbClr val="FF0000"/>
                </a:solidFill>
              </a:rPr>
              <a:t>hirsutismus</a:t>
            </a:r>
            <a:r>
              <a:rPr lang="tr-TR" sz="2800" b="1" dirty="0" smtClean="0">
                <a:solidFill>
                  <a:srgbClr val="FF0000"/>
                </a:solidFill>
              </a:rPr>
              <a:t> tedavisinde hepsinin eşit etki</a:t>
            </a:r>
            <a:r>
              <a:rPr lang="tr-TR" sz="2800" dirty="0" smtClean="0"/>
              <a:t>de oldukları ve risk ve yan etkilerinin azlığı ifade edilmiştir.</a:t>
            </a:r>
          </a:p>
          <a:p>
            <a:endParaRPr lang="tr-TR" sz="2800" b="1" dirty="0" smtClean="0"/>
          </a:p>
          <a:p>
            <a:r>
              <a:rPr lang="tr-TR" sz="2800" b="1" dirty="0" smtClean="0"/>
              <a:t>VTE riski olan (&gt;39 </a:t>
            </a:r>
            <a:r>
              <a:rPr lang="tr-TR" sz="2800" b="1" dirty="0" err="1" smtClean="0"/>
              <a:t>yaş,obes</a:t>
            </a:r>
            <a:r>
              <a:rPr lang="tr-TR" sz="2800" b="1" dirty="0" smtClean="0"/>
              <a:t> vb.) </a:t>
            </a:r>
            <a:r>
              <a:rPr lang="tr-TR" sz="2800" b="1" dirty="0" smtClean="0">
                <a:solidFill>
                  <a:srgbClr val="FF0000"/>
                </a:solidFill>
              </a:rPr>
              <a:t>başlangıç KOK tedavisi </a:t>
            </a:r>
            <a:r>
              <a:rPr lang="tr-TR" sz="2800" dirty="0" smtClean="0"/>
              <a:t>için en düşük efektif doz (genelde </a:t>
            </a:r>
            <a:r>
              <a:rPr lang="tr-TR" sz="2800" b="1" dirty="0" smtClean="0">
                <a:solidFill>
                  <a:srgbClr val="FF0000"/>
                </a:solidFill>
              </a:rPr>
              <a:t>EE-20 </a:t>
            </a:r>
            <a:r>
              <a:rPr lang="tr-TR" sz="2800" b="1" dirty="0" err="1" smtClean="0">
                <a:solidFill>
                  <a:srgbClr val="FF0000"/>
                </a:solidFill>
              </a:rPr>
              <a:t>mcg</a:t>
            </a:r>
            <a:r>
              <a:rPr lang="tr-TR" sz="2800" dirty="0" smtClean="0"/>
              <a:t>, </a:t>
            </a:r>
            <a:r>
              <a:rPr lang="tr-TR" sz="2800" b="1" dirty="0" smtClean="0">
                <a:solidFill>
                  <a:srgbClr val="FF0000"/>
                </a:solidFill>
              </a:rPr>
              <a:t>düşük-risk P)</a:t>
            </a:r>
            <a:endParaRPr lang="tr-TR" sz="2800" b="1" dirty="0">
              <a:solidFill>
                <a:srgbClr val="FF0000"/>
              </a:solidFill>
            </a:endParaRPr>
          </a:p>
        </p:txBody>
      </p:sp>
      <p:pic>
        <p:nvPicPr>
          <p:cNvPr id="4" name="Picture 2" descr="C:\Users\mac\Desktop\Snap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7182"/>
            <a:ext cx="7200800" cy="144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059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lstStyle/>
          <a:p>
            <a:endParaRPr lang="tr-TR" dirty="0" smtClean="0"/>
          </a:p>
          <a:p>
            <a:r>
              <a:rPr lang="tr-TR" sz="2800" dirty="0" smtClean="0"/>
              <a:t>P</a:t>
            </a:r>
            <a:r>
              <a:rPr lang="en-US" sz="2800" dirty="0" err="1"/>
              <a:t>atient</a:t>
            </a:r>
            <a:r>
              <a:rPr lang="en-US" sz="2800" dirty="0"/>
              <a:t>-important hirsutism</a:t>
            </a:r>
            <a:r>
              <a:rPr lang="tr-TR" sz="2800" dirty="0"/>
              <a:t> tedavisinde </a:t>
            </a:r>
            <a:r>
              <a:rPr lang="tr-TR" sz="2800" b="1" dirty="0">
                <a:solidFill>
                  <a:srgbClr val="FF0000"/>
                </a:solidFill>
              </a:rPr>
              <a:t>KOK  </a:t>
            </a:r>
            <a:r>
              <a:rPr lang="tr-TR" sz="2800" b="1" dirty="0" err="1">
                <a:solidFill>
                  <a:srgbClr val="FF0000"/>
                </a:solidFill>
              </a:rPr>
              <a:t>monoterapisi</a:t>
            </a:r>
            <a:r>
              <a:rPr lang="tr-TR" sz="2800" b="1" dirty="0">
                <a:solidFill>
                  <a:srgbClr val="FF0000"/>
                </a:solidFill>
              </a:rPr>
              <a:t> ile  6 aylık döneme </a:t>
            </a:r>
            <a:r>
              <a:rPr lang="tr-TR" sz="2800" b="1" dirty="0"/>
              <a:t>rağmen sonuç alınamamış ise </a:t>
            </a:r>
            <a:r>
              <a:rPr lang="tr-TR" sz="2800" b="1" dirty="0" smtClean="0"/>
              <a:t>: </a:t>
            </a:r>
            <a:endParaRPr lang="tr-TR" sz="2800" b="1" dirty="0"/>
          </a:p>
          <a:p>
            <a:endParaRPr lang="tr-TR" sz="2800" dirty="0" smtClean="0"/>
          </a:p>
          <a:p>
            <a:r>
              <a:rPr lang="tr-TR" sz="2800" b="1" dirty="0" smtClean="0">
                <a:solidFill>
                  <a:srgbClr val="FF0000"/>
                </a:solidFill>
              </a:rPr>
              <a:t>Olguya</a:t>
            </a:r>
            <a:r>
              <a:rPr lang="tr-TR" sz="2800" dirty="0" smtClean="0"/>
              <a:t> </a:t>
            </a:r>
            <a:r>
              <a:rPr lang="tr-TR" sz="2800" dirty="0"/>
              <a:t>uygun şartlar sağlanıp </a:t>
            </a:r>
            <a:r>
              <a:rPr lang="tr-TR" sz="2800" b="1" u="sng" dirty="0">
                <a:solidFill>
                  <a:srgbClr val="FF0000"/>
                </a:solidFill>
              </a:rPr>
              <a:t>ek </a:t>
            </a:r>
            <a:r>
              <a:rPr lang="tr-TR" sz="2800" b="1" u="sng" dirty="0" err="1">
                <a:solidFill>
                  <a:srgbClr val="FF0000"/>
                </a:solidFill>
              </a:rPr>
              <a:t>antiandrogen</a:t>
            </a:r>
            <a:r>
              <a:rPr lang="tr-TR" sz="2800" b="1" dirty="0">
                <a:solidFill>
                  <a:srgbClr val="FF0000"/>
                </a:solidFill>
              </a:rPr>
              <a:t> başlanılmalıdır.</a:t>
            </a:r>
          </a:p>
          <a:p>
            <a:endParaRPr lang="tr-TR" sz="2800" dirty="0"/>
          </a:p>
        </p:txBody>
      </p:sp>
      <p:pic>
        <p:nvPicPr>
          <p:cNvPr id="4" name="Picture 2" descr="C:\Users\mac\Desktop\Snap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7182"/>
            <a:ext cx="7200800" cy="144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9233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95536" y="0"/>
            <a:ext cx="8229600" cy="1143000"/>
          </a:xfrm>
        </p:spPr>
        <p:txBody>
          <a:bodyPr/>
          <a:lstStyle/>
          <a:p>
            <a:endParaRPr lang="tr-TR" dirty="0"/>
          </a:p>
        </p:txBody>
      </p:sp>
      <p:sp>
        <p:nvSpPr>
          <p:cNvPr id="3" name="İçerik Yer Tutucusu 2"/>
          <p:cNvSpPr>
            <a:spLocks noGrp="1"/>
          </p:cNvSpPr>
          <p:nvPr>
            <p:ph idx="1"/>
          </p:nvPr>
        </p:nvSpPr>
        <p:spPr>
          <a:xfrm>
            <a:off x="395536" y="1052736"/>
            <a:ext cx="8291264" cy="5501208"/>
          </a:xfrm>
        </p:spPr>
        <p:txBody>
          <a:bodyPr/>
          <a:lstStyle/>
          <a:p>
            <a:endParaRPr lang="tr-TR" sz="2800" b="1" dirty="0" smtClean="0"/>
          </a:p>
          <a:p>
            <a:r>
              <a:rPr lang="tr-TR" sz="2800" b="1" dirty="0" smtClean="0"/>
              <a:t>Bir </a:t>
            </a:r>
            <a:r>
              <a:rPr lang="tr-TR" sz="2800" b="1" dirty="0" err="1"/>
              <a:t>antiandrogenin</a:t>
            </a:r>
            <a:r>
              <a:rPr lang="tr-TR" sz="2800" b="1" dirty="0"/>
              <a:t> </a:t>
            </a:r>
            <a:r>
              <a:rPr lang="tr-TR" sz="2800" b="1" dirty="0" smtClean="0"/>
              <a:t>diğerine üstünlüğü </a:t>
            </a:r>
            <a:r>
              <a:rPr lang="tr-TR" sz="2800" b="1" dirty="0"/>
              <a:t>yoktur</a:t>
            </a:r>
            <a:r>
              <a:rPr lang="tr-TR" sz="2800" dirty="0"/>
              <a:t> </a:t>
            </a:r>
            <a:r>
              <a:rPr lang="tr-TR" sz="2800" dirty="0" smtClean="0"/>
              <a:t>ancak;</a:t>
            </a:r>
            <a:endParaRPr lang="tr-TR" sz="2800" dirty="0"/>
          </a:p>
          <a:p>
            <a:endParaRPr lang="tr-TR" sz="2800" b="1" dirty="0" smtClean="0">
              <a:solidFill>
                <a:srgbClr val="FF0000"/>
              </a:solidFill>
            </a:endParaRPr>
          </a:p>
          <a:p>
            <a:r>
              <a:rPr lang="tr-TR" sz="2800" b="1" dirty="0" err="1" smtClean="0">
                <a:solidFill>
                  <a:srgbClr val="FF0000"/>
                </a:solidFill>
              </a:rPr>
              <a:t>Flutamid</a:t>
            </a:r>
            <a:r>
              <a:rPr lang="tr-TR" sz="2800" dirty="0" smtClean="0"/>
              <a:t> </a:t>
            </a:r>
            <a:r>
              <a:rPr lang="tr-TR" sz="2800" dirty="0"/>
              <a:t>kullanımı </a:t>
            </a:r>
            <a:r>
              <a:rPr lang="tr-TR" sz="2800" b="1" dirty="0" err="1" smtClean="0">
                <a:solidFill>
                  <a:srgbClr val="FF0000"/>
                </a:solidFill>
              </a:rPr>
              <a:t>hepato-toksidite</a:t>
            </a:r>
            <a:r>
              <a:rPr lang="tr-TR" sz="2800" b="1" dirty="0" smtClean="0">
                <a:solidFill>
                  <a:srgbClr val="FF0000"/>
                </a:solidFill>
              </a:rPr>
              <a:t> </a:t>
            </a:r>
            <a:r>
              <a:rPr lang="tr-TR" sz="2800" b="1" dirty="0">
                <a:solidFill>
                  <a:srgbClr val="FF0000"/>
                </a:solidFill>
              </a:rPr>
              <a:t>açısından önerilmemektedir.</a:t>
            </a:r>
          </a:p>
          <a:p>
            <a:endParaRPr lang="tr-TR" sz="2800" dirty="0" smtClean="0"/>
          </a:p>
          <a:p>
            <a:r>
              <a:rPr lang="tr-TR" sz="2800" dirty="0" smtClean="0"/>
              <a:t>Tüm tedavilerde </a:t>
            </a:r>
            <a:r>
              <a:rPr lang="tr-TR" sz="2800" b="1" dirty="0">
                <a:solidFill>
                  <a:srgbClr val="FF0000"/>
                </a:solidFill>
              </a:rPr>
              <a:t>süre </a:t>
            </a:r>
            <a:r>
              <a:rPr lang="tr-TR" sz="2800" b="1" dirty="0" err="1">
                <a:solidFill>
                  <a:srgbClr val="FF0000"/>
                </a:solidFill>
              </a:rPr>
              <a:t>enaz</a:t>
            </a:r>
            <a:r>
              <a:rPr lang="tr-TR" sz="2800" b="1" dirty="0">
                <a:solidFill>
                  <a:srgbClr val="FF0000"/>
                </a:solidFill>
              </a:rPr>
              <a:t>  6 ay </a:t>
            </a:r>
            <a:r>
              <a:rPr lang="tr-TR" sz="2800" dirty="0"/>
              <a:t>olup bu </a:t>
            </a:r>
            <a:r>
              <a:rPr lang="tr-TR" sz="2800" b="1" dirty="0"/>
              <a:t>süreç sonrası ilk uygulama doz değişimi </a:t>
            </a:r>
            <a:r>
              <a:rPr lang="tr-TR" sz="2800" b="1" dirty="0" smtClean="0"/>
              <a:t>değil,</a:t>
            </a:r>
          </a:p>
          <a:p>
            <a:endParaRPr lang="tr-TR" sz="2800" b="1" dirty="0" smtClean="0"/>
          </a:p>
          <a:p>
            <a:r>
              <a:rPr lang="tr-TR" sz="2800" b="1" dirty="0" smtClean="0"/>
              <a:t>uygulamayı </a:t>
            </a:r>
            <a:r>
              <a:rPr lang="tr-TR" sz="2800" b="1" dirty="0">
                <a:solidFill>
                  <a:srgbClr val="FF0000"/>
                </a:solidFill>
              </a:rPr>
              <a:t>yeni </a:t>
            </a:r>
            <a:r>
              <a:rPr lang="tr-TR" sz="2800" b="1" dirty="0" smtClean="0">
                <a:solidFill>
                  <a:srgbClr val="FF0000"/>
                </a:solidFill>
              </a:rPr>
              <a:t>ajana </a:t>
            </a:r>
            <a:r>
              <a:rPr lang="tr-TR" sz="2800" b="1" dirty="0">
                <a:solidFill>
                  <a:srgbClr val="FF0000"/>
                </a:solidFill>
              </a:rPr>
              <a:t>geçme yada yeni ajan ekleme </a:t>
            </a:r>
            <a:r>
              <a:rPr lang="tr-TR" sz="2800" dirty="0"/>
              <a:t>olarak değerlendirmek uygundur.</a:t>
            </a:r>
          </a:p>
        </p:txBody>
      </p:sp>
      <p:pic>
        <p:nvPicPr>
          <p:cNvPr id="4" name="Picture 2" descr="C:\Users\mac\Desktop\Snap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7182"/>
            <a:ext cx="7200800" cy="1221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3785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a:xfrm>
            <a:off x="395536" y="2060848"/>
            <a:ext cx="8229600" cy="4525963"/>
          </a:xfrm>
        </p:spPr>
        <p:txBody>
          <a:bodyPr/>
          <a:lstStyle/>
          <a:p>
            <a:r>
              <a:rPr lang="tr-TR" sz="2800" dirty="0" smtClean="0"/>
              <a:t>Ciddi </a:t>
            </a:r>
            <a:r>
              <a:rPr lang="tr-TR" sz="2800" dirty="0" err="1"/>
              <a:t>hirsutismus</a:t>
            </a:r>
            <a:r>
              <a:rPr lang="tr-TR" sz="2800" dirty="0"/>
              <a:t> </a:t>
            </a:r>
            <a:r>
              <a:rPr lang="tr-TR" sz="2800" dirty="0" err="1" smtClean="0"/>
              <a:t>lu</a:t>
            </a:r>
            <a:r>
              <a:rPr lang="tr-TR" sz="2800" dirty="0" smtClean="0"/>
              <a:t> </a:t>
            </a:r>
            <a:r>
              <a:rPr lang="tr-TR" sz="2800" dirty="0" err="1"/>
              <a:t>e</a:t>
            </a:r>
            <a:r>
              <a:rPr lang="tr-TR" sz="2800" dirty="0" err="1" smtClean="0"/>
              <a:t>monsyonel</a:t>
            </a:r>
            <a:r>
              <a:rPr lang="tr-TR" sz="2800" dirty="0" smtClean="0"/>
              <a:t> </a:t>
            </a:r>
            <a:r>
              <a:rPr lang="tr-TR" sz="2800" dirty="0" err="1" smtClean="0"/>
              <a:t>distres</a:t>
            </a:r>
            <a:r>
              <a:rPr lang="tr-TR" sz="2800" dirty="0" smtClean="0"/>
              <a:t> içinde olup </a:t>
            </a:r>
            <a:r>
              <a:rPr lang="tr-TR" sz="2800" b="1" dirty="0" smtClean="0"/>
              <a:t>öyküde sonuç alınamamış KOK kullanımı var ise </a:t>
            </a:r>
            <a:r>
              <a:rPr lang="tr-TR" sz="2800" dirty="0" smtClean="0"/>
              <a:t>bu gurup olgularda </a:t>
            </a:r>
            <a:r>
              <a:rPr lang="tr-TR" sz="2800" b="1" dirty="0" smtClean="0">
                <a:solidFill>
                  <a:srgbClr val="FF0000"/>
                </a:solidFill>
              </a:rPr>
              <a:t>kombinasyon tedavisi </a:t>
            </a:r>
            <a:r>
              <a:rPr lang="tr-TR" sz="2800" b="1" dirty="0" err="1" smtClean="0">
                <a:solidFill>
                  <a:srgbClr val="FF0000"/>
                </a:solidFill>
              </a:rPr>
              <a:t>KOK+Antiandrogen</a:t>
            </a:r>
            <a:r>
              <a:rPr lang="tr-TR" sz="2800" b="1" dirty="0" smtClean="0">
                <a:solidFill>
                  <a:srgbClr val="FF0000"/>
                </a:solidFill>
              </a:rPr>
              <a:t> tedavi olmalıdır.</a:t>
            </a:r>
          </a:p>
          <a:p>
            <a:endParaRPr lang="tr-TR" sz="2800" dirty="0" smtClean="0"/>
          </a:p>
          <a:p>
            <a:pPr marL="0" indent="0">
              <a:buNone/>
            </a:pPr>
            <a:r>
              <a:rPr lang="tr-TR" sz="2800" dirty="0" smtClean="0"/>
              <a:t>              Ancak tekrar hatırlanmalıdır ki;</a:t>
            </a:r>
          </a:p>
          <a:p>
            <a:r>
              <a:rPr lang="tr-TR" sz="2800" b="1" u="sng" dirty="0" smtClean="0">
                <a:solidFill>
                  <a:srgbClr val="FF0000"/>
                </a:solidFill>
              </a:rPr>
              <a:t>Kombine tedavi  standart </a:t>
            </a:r>
            <a:r>
              <a:rPr lang="tr-TR" sz="2800" b="1" u="sng" dirty="0" err="1" smtClean="0">
                <a:solidFill>
                  <a:srgbClr val="FF0000"/>
                </a:solidFill>
              </a:rPr>
              <a:t>first-line</a:t>
            </a:r>
            <a:r>
              <a:rPr lang="tr-TR" sz="2800" b="1" u="sng" dirty="0" smtClean="0">
                <a:solidFill>
                  <a:srgbClr val="FF0000"/>
                </a:solidFill>
              </a:rPr>
              <a:t> yaklaşım olmamalıdır.</a:t>
            </a:r>
            <a:endParaRPr lang="tr-TR" sz="2800" b="1" u="sng" dirty="0">
              <a:solidFill>
                <a:srgbClr val="FF0000"/>
              </a:solidFill>
            </a:endParaRPr>
          </a:p>
        </p:txBody>
      </p:sp>
      <p:pic>
        <p:nvPicPr>
          <p:cNvPr id="4" name="Picture 2" descr="C:\Users\mac\Desktop\Snap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0"/>
            <a:ext cx="7200800" cy="144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356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mac\Desktop\Snap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583282"/>
            <a:ext cx="8640960" cy="5582022"/>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1331640" y="34479"/>
            <a:ext cx="184731" cy="369332"/>
          </a:xfrm>
          <a:prstGeom prst="rect">
            <a:avLst/>
          </a:prstGeom>
          <a:noFill/>
        </p:spPr>
        <p:txBody>
          <a:bodyPr wrap="none" rtlCol="0">
            <a:spAutoFit/>
          </a:bodyPr>
          <a:lstStyle/>
          <a:p>
            <a:endParaRPr lang="pt-BR" b="1" dirty="0">
              <a:solidFill>
                <a:srgbClr val="000000"/>
              </a:solidFill>
              <a:latin typeface="Times New Roman"/>
            </a:endParaRPr>
          </a:p>
        </p:txBody>
      </p:sp>
      <p:sp>
        <p:nvSpPr>
          <p:cNvPr id="3" name="Metin kutusu 2"/>
          <p:cNvSpPr txBox="1"/>
          <p:nvPr/>
        </p:nvSpPr>
        <p:spPr>
          <a:xfrm>
            <a:off x="2500055" y="6333678"/>
            <a:ext cx="4287905" cy="461665"/>
          </a:xfrm>
          <a:prstGeom prst="rect">
            <a:avLst/>
          </a:prstGeom>
          <a:noFill/>
        </p:spPr>
        <p:txBody>
          <a:bodyPr wrap="none" rtlCol="0">
            <a:spAutoFit/>
          </a:bodyPr>
          <a:lstStyle/>
          <a:p>
            <a:r>
              <a:rPr lang="pt-BR" sz="1200" dirty="0"/>
              <a:t>Arq Bras Endocrinol Metab vol.58 no.2 São Paulo Mar. 2014</a:t>
            </a:r>
            <a:endParaRPr lang="tr-TR" sz="1200" dirty="0"/>
          </a:p>
          <a:p>
            <a:r>
              <a:rPr lang="tr-TR" sz="1200" dirty="0" err="1"/>
              <a:t>Hirsutism</a:t>
            </a:r>
            <a:r>
              <a:rPr lang="tr-TR" sz="1200" dirty="0"/>
              <a:t>: </a:t>
            </a:r>
            <a:r>
              <a:rPr lang="tr-TR" sz="1200" dirty="0" err="1"/>
              <a:t>diagnosis</a:t>
            </a:r>
            <a:r>
              <a:rPr lang="tr-TR" sz="1200" dirty="0"/>
              <a:t> </a:t>
            </a:r>
            <a:r>
              <a:rPr lang="tr-TR" sz="1200" dirty="0" err="1"/>
              <a:t>and</a:t>
            </a:r>
            <a:r>
              <a:rPr lang="tr-TR" sz="1200" dirty="0"/>
              <a:t> </a:t>
            </a:r>
            <a:r>
              <a:rPr lang="tr-TR" sz="1200" dirty="0" err="1"/>
              <a:t>treatment</a:t>
            </a:r>
            <a:endParaRPr lang="pt-BR" sz="1200" dirty="0"/>
          </a:p>
        </p:txBody>
      </p:sp>
      <p:cxnSp>
        <p:nvCxnSpPr>
          <p:cNvPr id="5" name="Düz Bağlayıcı 4"/>
          <p:cNvCxnSpPr/>
          <p:nvPr/>
        </p:nvCxnSpPr>
        <p:spPr bwMode="auto">
          <a:xfrm>
            <a:off x="323528" y="1484784"/>
            <a:ext cx="72008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Düz Bağlayıcı 6"/>
          <p:cNvCxnSpPr/>
          <p:nvPr/>
        </p:nvCxnSpPr>
        <p:spPr bwMode="auto">
          <a:xfrm flipV="1">
            <a:off x="332397" y="2324104"/>
            <a:ext cx="576064" cy="6352"/>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Düz Bağlayıcı 8"/>
          <p:cNvCxnSpPr/>
          <p:nvPr/>
        </p:nvCxnSpPr>
        <p:spPr bwMode="auto">
          <a:xfrm>
            <a:off x="378117" y="4184320"/>
            <a:ext cx="530344"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Düz Bağlayıcı 9"/>
          <p:cNvCxnSpPr/>
          <p:nvPr/>
        </p:nvCxnSpPr>
        <p:spPr bwMode="auto">
          <a:xfrm>
            <a:off x="369248" y="4745941"/>
            <a:ext cx="458336"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Düz Bağlayıcı 10"/>
          <p:cNvCxnSpPr/>
          <p:nvPr/>
        </p:nvCxnSpPr>
        <p:spPr bwMode="auto">
          <a:xfrm>
            <a:off x="369248" y="5033247"/>
            <a:ext cx="746368"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Düz Bağlayıcı 11"/>
          <p:cNvCxnSpPr/>
          <p:nvPr/>
        </p:nvCxnSpPr>
        <p:spPr bwMode="auto">
          <a:xfrm>
            <a:off x="1187624" y="3645024"/>
            <a:ext cx="38609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Düz Bağlayıcı 12"/>
          <p:cNvCxnSpPr/>
          <p:nvPr/>
        </p:nvCxnSpPr>
        <p:spPr bwMode="auto">
          <a:xfrm>
            <a:off x="1234591" y="3933056"/>
            <a:ext cx="339123"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Düz Bağlayıcı 13"/>
          <p:cNvCxnSpPr/>
          <p:nvPr/>
        </p:nvCxnSpPr>
        <p:spPr bwMode="auto">
          <a:xfrm>
            <a:off x="1239725" y="2262273"/>
            <a:ext cx="470475"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Düz Bağlayıcı 16"/>
          <p:cNvCxnSpPr/>
          <p:nvPr/>
        </p:nvCxnSpPr>
        <p:spPr bwMode="auto">
          <a:xfrm>
            <a:off x="1239725" y="2938246"/>
            <a:ext cx="595971"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Sol Ayraç 3"/>
          <p:cNvSpPr/>
          <p:nvPr/>
        </p:nvSpPr>
        <p:spPr bwMode="auto">
          <a:xfrm>
            <a:off x="185870" y="1268760"/>
            <a:ext cx="183378" cy="2736304"/>
          </a:xfrm>
          <a:prstGeom prst="leftBrac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tr-TR" sz="1800" b="0" i="0" u="none" strike="noStrike" cap="none" normalizeH="0" baseline="0" smtClean="0">
              <a:ln>
                <a:noFill/>
              </a:ln>
              <a:solidFill>
                <a:schemeClr val="tx1"/>
              </a:solidFill>
              <a:effectLst/>
              <a:latin typeface="Arial" charset="0"/>
              <a:ea typeface="ＭＳ Ｐゴシック" pitchFamily="34" charset="-128"/>
            </a:endParaRPr>
          </a:p>
        </p:txBody>
      </p:sp>
      <p:sp>
        <p:nvSpPr>
          <p:cNvPr id="6" name="Sol Ayraç 5"/>
          <p:cNvSpPr/>
          <p:nvPr/>
        </p:nvSpPr>
        <p:spPr bwMode="auto">
          <a:xfrm>
            <a:off x="66490" y="3984839"/>
            <a:ext cx="238759" cy="1096325"/>
          </a:xfrm>
          <a:prstGeom prst="leftBrac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tr-TR" sz="1800" b="0" i="0" u="none" strike="noStrike" cap="none" normalizeH="0" baseline="0" dirty="0" smtClean="0">
              <a:ln>
                <a:noFill/>
              </a:ln>
              <a:solidFill>
                <a:schemeClr val="tx1"/>
              </a:solidFill>
              <a:effectLst/>
              <a:latin typeface="Arial" charset="0"/>
              <a:ea typeface="ＭＳ Ｐゴシック" pitchFamily="34" charset="-128"/>
            </a:endParaRPr>
          </a:p>
        </p:txBody>
      </p:sp>
      <p:sp>
        <p:nvSpPr>
          <p:cNvPr id="18" name="Metin kutusu 17"/>
          <p:cNvSpPr txBox="1"/>
          <p:nvPr/>
        </p:nvSpPr>
        <p:spPr>
          <a:xfrm rot="16200000">
            <a:off x="-1124863" y="2442545"/>
            <a:ext cx="2428870" cy="369332"/>
          </a:xfrm>
          <a:prstGeom prst="rect">
            <a:avLst/>
          </a:prstGeom>
          <a:noFill/>
          <a:ln>
            <a:noFill/>
          </a:ln>
        </p:spPr>
        <p:txBody>
          <a:bodyPr wrap="none" rtlCol="0">
            <a:spAutoFit/>
          </a:bodyPr>
          <a:lstStyle/>
          <a:p>
            <a:r>
              <a:rPr lang="tr-TR" dirty="0" smtClean="0">
                <a:solidFill>
                  <a:srgbClr val="FF0000"/>
                </a:solidFill>
              </a:rPr>
              <a:t>Farmakolojik tedaviler</a:t>
            </a:r>
            <a:endParaRPr lang="tr-TR" dirty="0">
              <a:solidFill>
                <a:srgbClr val="FF0000"/>
              </a:solidFill>
            </a:endParaRPr>
          </a:p>
        </p:txBody>
      </p:sp>
      <p:sp>
        <p:nvSpPr>
          <p:cNvPr id="8" name="Metin kutusu 7"/>
          <p:cNvSpPr txBox="1"/>
          <p:nvPr/>
        </p:nvSpPr>
        <p:spPr>
          <a:xfrm>
            <a:off x="89571" y="4293096"/>
            <a:ext cx="279677" cy="369332"/>
          </a:xfrm>
          <a:prstGeom prst="rect">
            <a:avLst/>
          </a:prstGeom>
          <a:noFill/>
        </p:spPr>
        <p:txBody>
          <a:bodyPr wrap="square" rtlCol="0">
            <a:spAutoFit/>
          </a:bodyPr>
          <a:lstStyle/>
          <a:p>
            <a:r>
              <a:rPr lang="tr-TR" dirty="0" smtClean="0">
                <a:solidFill>
                  <a:srgbClr val="FFFF00"/>
                </a:solidFill>
              </a:rPr>
              <a:t>X</a:t>
            </a:r>
            <a:endParaRPr lang="tr-TR" dirty="0">
              <a:solidFill>
                <a:srgbClr val="FFFF00"/>
              </a:solidFill>
            </a:endParaRPr>
          </a:p>
        </p:txBody>
      </p:sp>
      <p:sp>
        <p:nvSpPr>
          <p:cNvPr id="15" name="Metin kutusu 14"/>
          <p:cNvSpPr txBox="1"/>
          <p:nvPr/>
        </p:nvSpPr>
        <p:spPr>
          <a:xfrm>
            <a:off x="185869" y="6237312"/>
            <a:ext cx="1018227" cy="369332"/>
          </a:xfrm>
          <a:prstGeom prst="rect">
            <a:avLst/>
          </a:prstGeom>
          <a:solidFill>
            <a:srgbClr val="0070C0"/>
          </a:solidFill>
        </p:spPr>
        <p:txBody>
          <a:bodyPr wrap="none" rtlCol="0">
            <a:spAutoFit/>
          </a:bodyPr>
          <a:lstStyle/>
          <a:p>
            <a:r>
              <a:rPr lang="tr-TR" dirty="0" smtClean="0">
                <a:solidFill>
                  <a:srgbClr val="FFFF00"/>
                </a:solidFill>
              </a:rPr>
              <a:t>X :Diğer</a:t>
            </a:r>
            <a:endParaRPr lang="tr-TR" dirty="0">
              <a:solidFill>
                <a:srgbClr val="FFFF00"/>
              </a:solidFill>
            </a:endParaRPr>
          </a:p>
        </p:txBody>
      </p:sp>
    </p:spTree>
    <p:extLst>
      <p:ext uri="{BB962C8B-B14F-4D97-AF65-F5344CB8AC3E}">
        <p14:creationId xmlns:p14="http://schemas.microsoft.com/office/powerpoint/2010/main" val="14074771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39552" y="116632"/>
            <a:ext cx="8229600" cy="1143000"/>
          </a:xfrm>
        </p:spPr>
        <p:txBody>
          <a:bodyPr/>
          <a:lstStyle/>
          <a:p>
            <a:endParaRPr lang="tr-TR" dirty="0"/>
          </a:p>
        </p:txBody>
      </p:sp>
      <p:sp>
        <p:nvSpPr>
          <p:cNvPr id="3" name="İçerik Yer Tutucusu 2"/>
          <p:cNvSpPr>
            <a:spLocks noGrp="1"/>
          </p:cNvSpPr>
          <p:nvPr>
            <p:ph idx="1"/>
          </p:nvPr>
        </p:nvSpPr>
        <p:spPr>
          <a:xfrm>
            <a:off x="518864" y="1268760"/>
            <a:ext cx="8625136" cy="6093296"/>
          </a:xfrm>
        </p:spPr>
        <p:txBody>
          <a:bodyPr/>
          <a:lstStyle/>
          <a:p>
            <a:endParaRPr lang="tr-TR" sz="2800" b="1" dirty="0" smtClean="0"/>
          </a:p>
          <a:p>
            <a:r>
              <a:rPr lang="tr-TR" sz="2800" b="1" dirty="0" err="1" smtClean="0"/>
              <a:t>Hirsutismus</a:t>
            </a:r>
            <a:r>
              <a:rPr lang="tr-TR" sz="2800" b="1" dirty="0" smtClean="0"/>
              <a:t> tedavisinde  </a:t>
            </a:r>
            <a:r>
              <a:rPr lang="tr-TR" sz="2800" dirty="0" smtClean="0"/>
              <a:t>tek </a:t>
            </a:r>
            <a:r>
              <a:rPr lang="tr-TR" sz="2800" dirty="0" err="1" smtClean="0"/>
              <a:t>endikasyon</a:t>
            </a:r>
            <a:r>
              <a:rPr lang="tr-TR" sz="2800" dirty="0" smtClean="0"/>
              <a:t>  olarak </a:t>
            </a:r>
            <a:r>
              <a:rPr lang="en-US" sz="2800" b="1" dirty="0" smtClean="0">
                <a:solidFill>
                  <a:srgbClr val="FF0000"/>
                </a:solidFill>
              </a:rPr>
              <a:t>insulin-lowering drugs</a:t>
            </a:r>
            <a:r>
              <a:rPr lang="tr-TR" sz="2800" b="1" dirty="0" smtClean="0">
                <a:solidFill>
                  <a:srgbClr val="FF0000"/>
                </a:solidFill>
              </a:rPr>
              <a:t> kullanımı önerilmemektedir.</a:t>
            </a:r>
          </a:p>
          <a:p>
            <a:endParaRPr lang="tr-TR" sz="2800" b="1" dirty="0" smtClean="0">
              <a:solidFill>
                <a:srgbClr val="FF0000"/>
              </a:solidFill>
            </a:endParaRPr>
          </a:p>
          <a:p>
            <a:r>
              <a:rPr lang="tr-TR" sz="2800" b="1" dirty="0" err="1" smtClean="0">
                <a:solidFill>
                  <a:srgbClr val="FF0000"/>
                </a:solidFill>
              </a:rPr>
              <a:t>Ovarian</a:t>
            </a:r>
            <a:r>
              <a:rPr lang="tr-TR" sz="2800" b="1" dirty="0" smtClean="0">
                <a:solidFill>
                  <a:srgbClr val="FF0000"/>
                </a:solidFill>
              </a:rPr>
              <a:t> </a:t>
            </a:r>
            <a:r>
              <a:rPr lang="tr-TR" sz="2800" b="1" dirty="0" err="1" smtClean="0">
                <a:solidFill>
                  <a:srgbClr val="FF0000"/>
                </a:solidFill>
              </a:rPr>
              <a:t>hyperthecosis</a:t>
            </a:r>
            <a:r>
              <a:rPr lang="tr-TR" sz="2800" b="1" dirty="0" smtClean="0">
                <a:solidFill>
                  <a:srgbClr val="FF0000"/>
                </a:solidFill>
              </a:rPr>
              <a:t> </a:t>
            </a:r>
            <a:r>
              <a:rPr lang="tr-TR" sz="2800" dirty="0" smtClean="0"/>
              <a:t>gibi ciddi HA nedeni olup ,</a:t>
            </a:r>
            <a:r>
              <a:rPr lang="tr-TR" sz="2800" dirty="0" err="1" smtClean="0"/>
              <a:t>KOK+Antiandrogenlere</a:t>
            </a:r>
            <a:r>
              <a:rPr lang="tr-TR" sz="2800" dirty="0" smtClean="0"/>
              <a:t> </a:t>
            </a:r>
            <a:r>
              <a:rPr lang="tr-TR" sz="2800" dirty="0" err="1" smtClean="0"/>
              <a:t>suboptimal</a:t>
            </a:r>
            <a:r>
              <a:rPr lang="tr-TR" sz="2800" dirty="0" smtClean="0"/>
              <a:t> cevap veren olgular </a:t>
            </a:r>
            <a:r>
              <a:rPr lang="tr-TR" sz="2800" b="1" dirty="0" smtClean="0"/>
              <a:t>hariç </a:t>
            </a:r>
            <a:r>
              <a:rPr lang="tr-TR" sz="2800" b="1" dirty="0" err="1" smtClean="0"/>
              <a:t>hirsutismuslu</a:t>
            </a:r>
            <a:r>
              <a:rPr lang="tr-TR" sz="2800" b="1" dirty="0" smtClean="0"/>
              <a:t> </a:t>
            </a:r>
            <a:r>
              <a:rPr lang="tr-TR" sz="2800" dirty="0" smtClean="0"/>
              <a:t>olgulara </a:t>
            </a:r>
            <a:r>
              <a:rPr lang="tr-TR" sz="2800" b="1" dirty="0" err="1" smtClean="0">
                <a:solidFill>
                  <a:srgbClr val="FF0000"/>
                </a:solidFill>
              </a:rPr>
              <a:t>GnRH</a:t>
            </a:r>
            <a:r>
              <a:rPr lang="tr-TR" sz="2800" b="1" dirty="0" smtClean="0">
                <a:solidFill>
                  <a:srgbClr val="FF0000"/>
                </a:solidFill>
              </a:rPr>
              <a:t>-a kullanımı önerilmemektedir. </a:t>
            </a:r>
          </a:p>
          <a:p>
            <a:endParaRPr lang="tr-TR" sz="2800" dirty="0" smtClean="0"/>
          </a:p>
          <a:p>
            <a:r>
              <a:rPr lang="tr-TR" sz="2800" dirty="0" err="1" smtClean="0"/>
              <a:t>Hirsutismus</a:t>
            </a:r>
            <a:r>
              <a:rPr lang="tr-TR" sz="2800" dirty="0" smtClean="0"/>
              <a:t> tedavisi amaçlı </a:t>
            </a:r>
            <a:r>
              <a:rPr lang="tr-TR" sz="2800" b="1" dirty="0" err="1" smtClean="0">
                <a:solidFill>
                  <a:srgbClr val="FF0000"/>
                </a:solidFill>
              </a:rPr>
              <a:t>Topikal</a:t>
            </a:r>
            <a:r>
              <a:rPr lang="tr-TR" sz="2800" b="1" dirty="0" smtClean="0">
                <a:solidFill>
                  <a:srgbClr val="FF0000"/>
                </a:solidFill>
              </a:rPr>
              <a:t> </a:t>
            </a:r>
            <a:r>
              <a:rPr lang="tr-TR" sz="2800" b="1" dirty="0" err="1" smtClean="0">
                <a:solidFill>
                  <a:srgbClr val="FF0000"/>
                </a:solidFill>
              </a:rPr>
              <a:t>antiandrogenik</a:t>
            </a:r>
            <a:r>
              <a:rPr lang="tr-TR" sz="2800" b="1" dirty="0" smtClean="0">
                <a:solidFill>
                  <a:srgbClr val="FF0000"/>
                </a:solidFill>
              </a:rPr>
              <a:t> </a:t>
            </a:r>
            <a:r>
              <a:rPr lang="tr-TR" sz="2800" b="1" dirty="0" smtClean="0"/>
              <a:t>uygulaması gereksizdir</a:t>
            </a:r>
            <a:r>
              <a:rPr lang="tr-TR" sz="2800" dirty="0" smtClean="0"/>
              <a:t>.</a:t>
            </a:r>
            <a:endParaRPr lang="tr-TR" sz="2800" dirty="0"/>
          </a:p>
        </p:txBody>
      </p:sp>
      <p:pic>
        <p:nvPicPr>
          <p:cNvPr id="4" name="Picture 2" descr="C:\Users\mac\Desktop\Snap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74993"/>
            <a:ext cx="7200800" cy="1127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59274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sz="4000" b="1" dirty="0"/>
          </a:p>
        </p:txBody>
      </p:sp>
      <p:sp>
        <p:nvSpPr>
          <p:cNvPr id="3" name="İçerik Yer Tutucusu 2"/>
          <p:cNvSpPr>
            <a:spLocks noGrp="1"/>
          </p:cNvSpPr>
          <p:nvPr>
            <p:ph idx="1"/>
          </p:nvPr>
        </p:nvSpPr>
        <p:spPr>
          <a:xfrm>
            <a:off x="251520" y="1600200"/>
            <a:ext cx="8435280" cy="5141168"/>
          </a:xfrm>
        </p:spPr>
        <p:txBody>
          <a:bodyPr/>
          <a:lstStyle/>
          <a:p>
            <a:r>
              <a:rPr lang="tr-TR" sz="2800" b="1" dirty="0" smtClean="0">
                <a:solidFill>
                  <a:srgbClr val="FF0000"/>
                </a:solidFill>
              </a:rPr>
              <a:t>Epilasyon;</a:t>
            </a:r>
          </a:p>
          <a:p>
            <a:endParaRPr lang="tr-TR" sz="2800" b="1" dirty="0" smtClean="0"/>
          </a:p>
          <a:p>
            <a:r>
              <a:rPr lang="tr-TR" sz="2800" b="1" dirty="0" smtClean="0"/>
              <a:t>Epilasyon düşünen </a:t>
            </a:r>
            <a:r>
              <a:rPr lang="tr-TR" sz="2800" b="1" dirty="0" err="1" smtClean="0"/>
              <a:t>hirsutismuslu</a:t>
            </a:r>
            <a:r>
              <a:rPr lang="tr-TR" sz="2800" b="1" dirty="0" smtClean="0"/>
              <a:t> </a:t>
            </a:r>
            <a:r>
              <a:rPr lang="tr-TR" sz="2800" dirty="0" smtClean="0"/>
              <a:t>olgulardan  kumral-koyu </a:t>
            </a:r>
            <a:r>
              <a:rPr lang="tr-TR" sz="2800" dirty="0" err="1" smtClean="0"/>
              <a:t>kestane,kahverengi,siyah</a:t>
            </a:r>
            <a:r>
              <a:rPr lang="tr-TR" sz="2800" dirty="0" smtClean="0"/>
              <a:t> renk kıllar için </a:t>
            </a:r>
            <a:r>
              <a:rPr lang="tr-TR" sz="2800" b="1" dirty="0" err="1" smtClean="0">
                <a:solidFill>
                  <a:srgbClr val="FF0000"/>
                </a:solidFill>
              </a:rPr>
              <a:t>Photoepilasyon</a:t>
            </a:r>
            <a:r>
              <a:rPr lang="tr-TR" sz="2800" dirty="0" smtClean="0"/>
              <a:t> beyaz, sarışınlar için ise </a:t>
            </a:r>
            <a:r>
              <a:rPr lang="tr-TR" sz="2800" b="1" dirty="0" err="1" smtClean="0">
                <a:solidFill>
                  <a:srgbClr val="FF0000"/>
                </a:solidFill>
              </a:rPr>
              <a:t>electrolysis</a:t>
            </a:r>
            <a:r>
              <a:rPr lang="tr-TR" sz="2800" dirty="0" smtClean="0"/>
              <a:t> önerilir.</a:t>
            </a:r>
          </a:p>
          <a:p>
            <a:endParaRPr lang="tr-TR" sz="2800" b="1" dirty="0" smtClean="0"/>
          </a:p>
          <a:p>
            <a:r>
              <a:rPr lang="tr-TR" sz="2800" b="1" dirty="0" err="1" smtClean="0"/>
              <a:t>Photoepilasyon</a:t>
            </a:r>
            <a:r>
              <a:rPr lang="tr-TR" sz="2800" b="1" dirty="0" smtClean="0"/>
              <a:t> </a:t>
            </a:r>
            <a:r>
              <a:rPr lang="tr-TR" sz="2800" dirty="0" smtClean="0"/>
              <a:t>düşünenler de </a:t>
            </a:r>
            <a:r>
              <a:rPr lang="en-US" sz="2800" b="1" dirty="0"/>
              <a:t>long-wavelength, long pulse-duration light source </a:t>
            </a:r>
            <a:r>
              <a:rPr lang="tr-TR" sz="2800" b="1" dirty="0" smtClean="0"/>
              <a:t>-</a:t>
            </a:r>
            <a:r>
              <a:rPr lang="en-US" sz="2800" b="1" dirty="0" err="1" smtClean="0">
                <a:solidFill>
                  <a:srgbClr val="FF0000"/>
                </a:solidFill>
              </a:rPr>
              <a:t>Nd:YAG</a:t>
            </a:r>
            <a:r>
              <a:rPr lang="en-US" sz="2800" b="1" dirty="0" smtClean="0">
                <a:solidFill>
                  <a:srgbClr val="FF0000"/>
                </a:solidFill>
              </a:rPr>
              <a:t> </a:t>
            </a:r>
            <a:r>
              <a:rPr lang="en-US" sz="2800" b="1" dirty="0">
                <a:solidFill>
                  <a:srgbClr val="FF0000"/>
                </a:solidFill>
              </a:rPr>
              <a:t>or diode laser </a:t>
            </a:r>
            <a:r>
              <a:rPr lang="tr-TR" sz="2800" b="1" dirty="0" smtClean="0">
                <a:solidFill>
                  <a:srgbClr val="FF0000"/>
                </a:solidFill>
              </a:rPr>
              <a:t>-</a:t>
            </a:r>
            <a:r>
              <a:rPr lang="en-US" sz="2800" dirty="0" smtClean="0"/>
              <a:t>skin </a:t>
            </a:r>
            <a:r>
              <a:rPr lang="en-US" sz="2800" dirty="0"/>
              <a:t>cooling </a:t>
            </a:r>
            <a:r>
              <a:rPr lang="tr-TR" sz="2800" b="1" dirty="0" smtClean="0"/>
              <a:t>sistemi kullanılmalıdır</a:t>
            </a:r>
            <a:r>
              <a:rPr lang="tr-TR" sz="2800" dirty="0" smtClean="0"/>
              <a:t>.</a:t>
            </a:r>
          </a:p>
          <a:p>
            <a:endParaRPr lang="tr-TR" sz="2800" dirty="0"/>
          </a:p>
        </p:txBody>
      </p:sp>
      <p:pic>
        <p:nvPicPr>
          <p:cNvPr id="4" name="Picture 2" descr="C:\Users\mac\Desktop\Snap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0"/>
            <a:ext cx="7200800" cy="1340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5606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0"/>
            <a:ext cx="8229600" cy="1143000"/>
          </a:xfrm>
        </p:spPr>
        <p:txBody>
          <a:bodyPr/>
          <a:lstStyle/>
          <a:p>
            <a:r>
              <a:rPr lang="tr-TR" b="1" dirty="0"/>
              <a:t>E</a:t>
            </a:r>
            <a:r>
              <a:rPr lang="tr-TR" b="1" dirty="0" smtClean="0"/>
              <a:t>pilasyon</a:t>
            </a:r>
            <a:endParaRPr lang="tr-TR" b="1" dirty="0"/>
          </a:p>
        </p:txBody>
      </p:sp>
      <p:sp>
        <p:nvSpPr>
          <p:cNvPr id="3" name="İçerik Yer Tutucusu 2"/>
          <p:cNvSpPr>
            <a:spLocks noGrp="1"/>
          </p:cNvSpPr>
          <p:nvPr>
            <p:ph idx="1"/>
          </p:nvPr>
        </p:nvSpPr>
        <p:spPr>
          <a:xfrm>
            <a:off x="539552" y="1124744"/>
            <a:ext cx="8229600" cy="4525963"/>
          </a:xfrm>
        </p:spPr>
        <p:txBody>
          <a:bodyPr/>
          <a:lstStyle/>
          <a:p>
            <a:r>
              <a:rPr lang="tr-TR" sz="2800" dirty="0" smtClean="0"/>
              <a:t>Akdeniz ve orta doğu kökenli </a:t>
            </a:r>
            <a:r>
              <a:rPr lang="tr-TR" sz="2800" b="1" dirty="0" err="1"/>
              <a:t>facial</a:t>
            </a:r>
            <a:r>
              <a:rPr lang="tr-TR" sz="2800" b="1" dirty="0"/>
              <a:t> </a:t>
            </a:r>
            <a:r>
              <a:rPr lang="tr-TR" sz="2800" b="1" dirty="0" err="1" smtClean="0"/>
              <a:t>hirsutizmli</a:t>
            </a:r>
            <a:r>
              <a:rPr lang="tr-TR" sz="2800" b="1" dirty="0" smtClean="0"/>
              <a:t>  kadınlar için </a:t>
            </a:r>
            <a:r>
              <a:rPr lang="tr-TR" sz="2800" dirty="0" smtClean="0"/>
              <a:t>ise ,</a:t>
            </a:r>
            <a:r>
              <a:rPr lang="en-US" sz="2800" dirty="0"/>
              <a:t> </a:t>
            </a:r>
            <a:r>
              <a:rPr lang="en-US" sz="2800" b="1" dirty="0" err="1"/>
              <a:t>photoepilation</a:t>
            </a:r>
            <a:r>
              <a:rPr lang="en-US" sz="2800" dirty="0"/>
              <a:t> </a:t>
            </a:r>
            <a:r>
              <a:rPr lang="en-US" sz="2800" dirty="0" smtClean="0"/>
              <a:t>therapy</a:t>
            </a:r>
            <a:r>
              <a:rPr lang="tr-TR" sz="2800" dirty="0" smtClean="0"/>
              <a:t> bağlı olarak </a:t>
            </a:r>
            <a:r>
              <a:rPr lang="en-US" sz="2800" b="1" dirty="0">
                <a:solidFill>
                  <a:srgbClr val="FF0000"/>
                </a:solidFill>
              </a:rPr>
              <a:t>paradoxical hypertrichosis (PH</a:t>
            </a:r>
            <a:r>
              <a:rPr lang="en-US" sz="2800" b="1" dirty="0" smtClean="0">
                <a:solidFill>
                  <a:srgbClr val="FF0000"/>
                </a:solidFill>
              </a:rPr>
              <a:t>)</a:t>
            </a:r>
            <a:r>
              <a:rPr lang="tr-TR" sz="2800" b="1" dirty="0" smtClean="0">
                <a:solidFill>
                  <a:srgbClr val="FF0000"/>
                </a:solidFill>
              </a:rPr>
              <a:t> </a:t>
            </a:r>
            <a:r>
              <a:rPr lang="tr-TR" sz="2800" dirty="0" smtClean="0"/>
              <a:t>in gelişmesi </a:t>
            </a:r>
            <a:r>
              <a:rPr lang="en-US" sz="2800" dirty="0" smtClean="0"/>
              <a:t> </a:t>
            </a:r>
            <a:r>
              <a:rPr lang="tr-TR" sz="2800" dirty="0" smtClean="0"/>
              <a:t>açısından olgular </a:t>
            </a:r>
            <a:r>
              <a:rPr lang="tr-TR" sz="2800" dirty="0" err="1" smtClean="0"/>
              <a:t>ın</a:t>
            </a:r>
            <a:r>
              <a:rPr lang="tr-TR" sz="2800" dirty="0" smtClean="0"/>
              <a:t> dikkatleri çekilmelidir.</a:t>
            </a:r>
          </a:p>
          <a:p>
            <a:r>
              <a:rPr lang="tr-TR" sz="2800" b="1" dirty="0" smtClean="0">
                <a:solidFill>
                  <a:srgbClr val="FF0000"/>
                </a:solidFill>
              </a:rPr>
              <a:t>Bu olgulara </a:t>
            </a:r>
            <a:r>
              <a:rPr lang="en-US" sz="2800" dirty="0" err="1" smtClean="0"/>
              <a:t>photoepilation</a:t>
            </a:r>
            <a:r>
              <a:rPr lang="tr-TR" sz="2800" dirty="0" smtClean="0"/>
              <a:t> üzerinde </a:t>
            </a:r>
            <a:r>
              <a:rPr lang="tr-TR" sz="2800" b="1" dirty="0" err="1" smtClean="0">
                <a:solidFill>
                  <a:srgbClr val="FF0000"/>
                </a:solidFill>
              </a:rPr>
              <a:t>topikal</a:t>
            </a:r>
            <a:r>
              <a:rPr lang="tr-TR" sz="2800" b="1" dirty="0" smtClean="0">
                <a:solidFill>
                  <a:srgbClr val="FF0000"/>
                </a:solidFill>
              </a:rPr>
              <a:t> tedavi yada </a:t>
            </a:r>
            <a:r>
              <a:rPr lang="tr-TR" sz="2800" b="1" dirty="0" err="1" smtClean="0">
                <a:solidFill>
                  <a:srgbClr val="FF0000"/>
                </a:solidFill>
              </a:rPr>
              <a:t>electrolysis</a:t>
            </a:r>
            <a:r>
              <a:rPr lang="tr-TR" sz="2800" b="1" dirty="0" smtClean="0">
                <a:solidFill>
                  <a:srgbClr val="FF0000"/>
                </a:solidFill>
              </a:rPr>
              <a:t> önerilmelidir.</a:t>
            </a:r>
          </a:p>
          <a:p>
            <a:r>
              <a:rPr lang="tr-TR" sz="2800" dirty="0"/>
              <a:t>T</a:t>
            </a:r>
            <a:r>
              <a:rPr lang="en-US" sz="2800" dirty="0" err="1" smtClean="0"/>
              <a:t>opical</a:t>
            </a:r>
            <a:r>
              <a:rPr lang="en-US" sz="2800" dirty="0" smtClean="0"/>
              <a:t> </a:t>
            </a:r>
            <a:r>
              <a:rPr lang="en-US" sz="2800" dirty="0"/>
              <a:t>treatment or electrolysis over </a:t>
            </a:r>
            <a:r>
              <a:rPr lang="en-US" sz="2800" dirty="0" err="1"/>
              <a:t>photoepilation</a:t>
            </a:r>
            <a:r>
              <a:rPr lang="en-US" sz="2800" dirty="0"/>
              <a:t> with these patients</a:t>
            </a:r>
            <a:r>
              <a:rPr lang="en-US" sz="2800" dirty="0" smtClean="0"/>
              <a:t>.</a:t>
            </a:r>
            <a:endParaRPr lang="tr-TR" sz="2800" dirty="0" smtClean="0"/>
          </a:p>
          <a:p>
            <a:r>
              <a:rPr lang="tr-TR" sz="2800" dirty="0" smtClean="0"/>
              <a:t>Bilinir </a:t>
            </a:r>
            <a:r>
              <a:rPr lang="tr-TR" sz="2800" b="1" dirty="0" smtClean="0">
                <a:solidFill>
                  <a:srgbClr val="FF0000"/>
                </a:solidFill>
              </a:rPr>
              <a:t>HA</a:t>
            </a:r>
            <a:r>
              <a:rPr lang="tr-TR" sz="2800" dirty="0" smtClean="0"/>
              <a:t> olup </a:t>
            </a:r>
            <a:r>
              <a:rPr lang="tr-TR" sz="2800" b="1" dirty="0" smtClean="0">
                <a:solidFill>
                  <a:srgbClr val="FF0000"/>
                </a:solidFill>
              </a:rPr>
              <a:t>epilasyon u seçen </a:t>
            </a:r>
            <a:r>
              <a:rPr lang="tr-TR" sz="2800" dirty="0" smtClean="0"/>
              <a:t>olgular için ise  </a:t>
            </a:r>
            <a:r>
              <a:rPr lang="tr-TR" sz="2800" b="1" dirty="0" smtClean="0"/>
              <a:t>kıl büyümesini </a:t>
            </a:r>
            <a:r>
              <a:rPr lang="tr-TR" sz="2800" b="1" dirty="0" err="1" smtClean="0"/>
              <a:t>minimalize</a:t>
            </a:r>
            <a:r>
              <a:rPr lang="tr-TR" sz="2800" b="1" dirty="0" smtClean="0"/>
              <a:t> etmek için </a:t>
            </a:r>
            <a:r>
              <a:rPr lang="tr-TR" sz="2800" b="1" dirty="0" smtClean="0">
                <a:solidFill>
                  <a:srgbClr val="FF0000"/>
                </a:solidFill>
              </a:rPr>
              <a:t>farmakolojik tedavi </a:t>
            </a:r>
            <a:r>
              <a:rPr lang="tr-TR" sz="2800" dirty="0" smtClean="0"/>
              <a:t>önerilir.</a:t>
            </a:r>
            <a:endParaRPr lang="tr-TR" sz="2800" dirty="0"/>
          </a:p>
        </p:txBody>
      </p:sp>
    </p:spTree>
    <p:extLst>
      <p:ext uri="{BB962C8B-B14F-4D97-AF65-F5344CB8AC3E}">
        <p14:creationId xmlns:p14="http://schemas.microsoft.com/office/powerpoint/2010/main" val="329674476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44624"/>
            <a:ext cx="4572638"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3573016"/>
            <a:ext cx="4572000" cy="3212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9088" y="144016"/>
            <a:ext cx="421196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bwMode="auto">
          <a:xfrm>
            <a:off x="7596336" y="3356992"/>
            <a:ext cx="1080120" cy="21602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tr-TR" sz="1800" b="0" i="0" u="none" strike="noStrike" cap="none" normalizeH="0" baseline="0" smtClean="0">
              <a:ln>
                <a:noFill/>
              </a:ln>
              <a:solidFill>
                <a:schemeClr val="tx1"/>
              </a:solidFill>
              <a:effectLst/>
              <a:latin typeface="Arial" charset="0"/>
              <a:ea typeface="ＭＳ Ｐゴシック" pitchFamily="34" charset="-128"/>
            </a:endParaRPr>
          </a:p>
        </p:txBody>
      </p:sp>
      <p:sp>
        <p:nvSpPr>
          <p:cNvPr id="5" name="Dikdörtgen 4"/>
          <p:cNvSpPr/>
          <p:nvPr/>
        </p:nvSpPr>
        <p:spPr bwMode="auto">
          <a:xfrm>
            <a:off x="3707904" y="3356992"/>
            <a:ext cx="851184" cy="21602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tr-TR" sz="1800" b="0" i="0" u="none" strike="noStrike" cap="none" normalizeH="0" baseline="0" smtClean="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5233986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757808" y="260648"/>
            <a:ext cx="7772400" cy="1143000"/>
          </a:xfrm>
        </p:spPr>
        <p:txBody>
          <a:bodyPr>
            <a:normAutofit fontScale="90000"/>
          </a:bodyPr>
          <a:lstStyle/>
          <a:p>
            <a:pPr eaLnBrk="1" hangingPunct="1"/>
            <a:r>
              <a:rPr lang="tr-TR" altLang="tr-TR" sz="4000" i="1" dirty="0" smtClean="0"/>
              <a:t>(</a:t>
            </a:r>
            <a:r>
              <a:rPr lang="tr-TR" altLang="tr-TR" sz="4000" b="1" i="1" dirty="0" smtClean="0"/>
              <a:t>T) - </a:t>
            </a:r>
            <a:r>
              <a:rPr lang="tr-TR" altLang="tr-TR" b="1" i="1" dirty="0" smtClean="0"/>
              <a:t>biyolojik etkinliğine neden olan faktörler</a:t>
            </a:r>
          </a:p>
        </p:txBody>
      </p:sp>
      <p:sp>
        <p:nvSpPr>
          <p:cNvPr id="40963" name="Rectangle 3"/>
          <p:cNvSpPr>
            <a:spLocks noGrp="1" noChangeArrowheads="1"/>
          </p:cNvSpPr>
          <p:nvPr>
            <p:ph type="body" idx="1"/>
          </p:nvPr>
        </p:nvSpPr>
        <p:spPr>
          <a:xfrm>
            <a:off x="107504" y="1412776"/>
            <a:ext cx="4320480" cy="3672408"/>
          </a:xfrm>
        </p:spPr>
        <p:txBody>
          <a:bodyPr>
            <a:normAutofit fontScale="92500" lnSpcReduction="10000"/>
          </a:bodyPr>
          <a:lstStyle/>
          <a:p>
            <a:pPr>
              <a:lnSpc>
                <a:spcPct val="110000"/>
              </a:lnSpc>
            </a:pPr>
            <a:r>
              <a:rPr lang="tr-TR" altLang="tr-TR" sz="3500" b="1" u="sng" dirty="0" smtClean="0">
                <a:solidFill>
                  <a:srgbClr val="FF0000"/>
                </a:solidFill>
              </a:rPr>
              <a:t>T  </a:t>
            </a:r>
            <a:r>
              <a:rPr lang="tr-TR" altLang="tr-TR" sz="3500" b="1" u="sng" dirty="0" err="1" smtClean="0">
                <a:solidFill>
                  <a:srgbClr val="FF0000"/>
                </a:solidFill>
              </a:rPr>
              <a:t>nin</a:t>
            </a:r>
            <a:r>
              <a:rPr lang="tr-TR" altLang="tr-TR" sz="3500" b="1" u="sng" dirty="0" smtClean="0">
                <a:solidFill>
                  <a:srgbClr val="FF0000"/>
                </a:solidFill>
              </a:rPr>
              <a:t>  %85 i </a:t>
            </a:r>
            <a:r>
              <a:rPr lang="tr-TR" altLang="tr-TR" sz="3500" b="1" u="sng" dirty="0">
                <a:solidFill>
                  <a:srgbClr val="FF0000"/>
                </a:solidFill>
              </a:rPr>
              <a:t>SHBG</a:t>
            </a:r>
            <a:r>
              <a:rPr lang="tr-TR" altLang="tr-TR" sz="3500" b="1" dirty="0">
                <a:solidFill>
                  <a:srgbClr val="FF0000"/>
                </a:solidFill>
              </a:rPr>
              <a:t>: </a:t>
            </a:r>
            <a:r>
              <a:rPr lang="tr-TR" altLang="tr-TR" sz="2400" b="1" dirty="0" smtClean="0"/>
              <a:t>bağlıdır.</a:t>
            </a:r>
            <a:endParaRPr lang="tr-TR" altLang="tr-TR" sz="2400" b="1" dirty="0"/>
          </a:p>
          <a:p>
            <a:pPr eaLnBrk="1" hangingPunct="1">
              <a:lnSpc>
                <a:spcPct val="110000"/>
              </a:lnSpc>
            </a:pPr>
            <a:r>
              <a:rPr lang="tr-TR" altLang="tr-TR" sz="2400" b="1" dirty="0" smtClean="0"/>
              <a:t>%10-15 i  </a:t>
            </a:r>
            <a:r>
              <a:rPr lang="tr-TR" altLang="tr-TR" sz="2400" b="1" dirty="0" err="1" smtClean="0"/>
              <a:t>Albumin</a:t>
            </a:r>
            <a:r>
              <a:rPr lang="tr-TR" altLang="tr-TR" sz="2400" b="1" dirty="0" smtClean="0"/>
              <a:t> e  bağlıdır.</a:t>
            </a:r>
          </a:p>
          <a:p>
            <a:pPr eaLnBrk="1" hangingPunct="1">
              <a:lnSpc>
                <a:spcPct val="110000"/>
              </a:lnSpc>
            </a:pPr>
            <a:r>
              <a:rPr lang="tr-TR" altLang="tr-TR" b="1" u="sng" dirty="0" smtClean="0">
                <a:solidFill>
                  <a:srgbClr val="FF0000"/>
                </a:solidFill>
              </a:rPr>
              <a:t>Serbest-T: %1-2</a:t>
            </a:r>
          </a:p>
          <a:p>
            <a:pPr eaLnBrk="1" hangingPunct="1">
              <a:lnSpc>
                <a:spcPct val="110000"/>
              </a:lnSpc>
            </a:pPr>
            <a:r>
              <a:rPr lang="tr-TR" altLang="tr-TR" sz="2400" b="1" dirty="0" smtClean="0"/>
              <a:t>T </a:t>
            </a:r>
            <a:r>
              <a:rPr lang="tr-TR" altLang="tr-TR" sz="2400" b="1" dirty="0" err="1" smtClean="0"/>
              <a:t>nun</a:t>
            </a:r>
            <a:r>
              <a:rPr lang="tr-TR" altLang="tr-TR" sz="2400" b="1" dirty="0" smtClean="0"/>
              <a:t> </a:t>
            </a:r>
            <a:r>
              <a:rPr lang="tr-TR" altLang="tr-TR" sz="2400" b="1" dirty="0" err="1" smtClean="0"/>
              <a:t>non</a:t>
            </a:r>
            <a:r>
              <a:rPr lang="tr-TR" altLang="tr-TR" sz="2400" b="1" dirty="0" smtClean="0"/>
              <a:t>-SHBG fraksiyonu(S-T) </a:t>
            </a:r>
            <a:r>
              <a:rPr lang="tr-TR" altLang="tr-TR" sz="2400" b="1" dirty="0" err="1" smtClean="0"/>
              <a:t>Androjenik</a:t>
            </a:r>
            <a:r>
              <a:rPr lang="tr-TR" altLang="tr-TR" sz="2400" b="1" dirty="0" smtClean="0"/>
              <a:t> etkiden sorumludur.</a:t>
            </a:r>
          </a:p>
          <a:p>
            <a:pPr eaLnBrk="1" hangingPunct="1">
              <a:lnSpc>
                <a:spcPct val="110000"/>
              </a:lnSpc>
            </a:pPr>
            <a:r>
              <a:rPr lang="tr-TR" altLang="tr-TR" sz="3000" b="1" u="sng" dirty="0" smtClean="0">
                <a:solidFill>
                  <a:srgbClr val="FF0000"/>
                </a:solidFill>
              </a:rPr>
              <a:t>SHBG </a:t>
            </a:r>
            <a:r>
              <a:rPr lang="tr-TR" altLang="tr-TR" sz="3000" b="1" u="sng" dirty="0" smtClean="0">
                <a:solidFill>
                  <a:srgbClr val="FF0000"/>
                </a:solidFill>
                <a:sym typeface="Symbol" pitchFamily="18" charset="2"/>
              </a:rPr>
              <a:t> nedenler, S-T  ve (A) etki  nedenleri </a:t>
            </a:r>
            <a:r>
              <a:rPr lang="tr-TR" altLang="tr-TR" sz="3000" b="1" dirty="0" smtClean="0">
                <a:solidFill>
                  <a:srgbClr val="FF0000"/>
                </a:solidFill>
                <a:sym typeface="Symbol" pitchFamily="18" charset="2"/>
              </a:rPr>
              <a:t>:</a:t>
            </a:r>
            <a:endParaRPr lang="tr-TR" altLang="tr-TR" sz="2600" dirty="0" smtClean="0">
              <a:solidFill>
                <a:srgbClr val="FF00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5368" y="2074684"/>
            <a:ext cx="4320480" cy="4003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etin kutusu 2"/>
          <p:cNvSpPr txBox="1"/>
          <p:nvPr/>
        </p:nvSpPr>
        <p:spPr>
          <a:xfrm>
            <a:off x="395536" y="5085183"/>
            <a:ext cx="4622376" cy="1985159"/>
          </a:xfrm>
          <a:prstGeom prst="rect">
            <a:avLst/>
          </a:prstGeom>
          <a:noFill/>
        </p:spPr>
        <p:txBody>
          <a:bodyPr wrap="square" rtlCol="0">
            <a:spAutoFit/>
          </a:bodyPr>
          <a:lstStyle/>
          <a:p>
            <a:pPr>
              <a:buClr>
                <a:srgbClr val="FF0000"/>
              </a:buClr>
              <a:buSzPct val="75000"/>
            </a:pPr>
            <a:r>
              <a:rPr lang="tr-TR" altLang="tr-TR" sz="2800" b="1" dirty="0" err="1" smtClean="0"/>
              <a:t>Hipotroidizm</a:t>
            </a:r>
            <a:endParaRPr lang="tr-TR" altLang="tr-TR" sz="2800" b="1" dirty="0" smtClean="0"/>
          </a:p>
          <a:p>
            <a:pPr>
              <a:buClr>
                <a:srgbClr val="FF0000"/>
              </a:buClr>
              <a:buSzPct val="75000"/>
            </a:pPr>
            <a:r>
              <a:rPr lang="tr-TR" altLang="tr-TR" sz="2800" b="1" dirty="0" err="1" smtClean="0"/>
              <a:t>Obesite</a:t>
            </a:r>
            <a:endParaRPr lang="tr-TR" altLang="tr-TR" sz="2800" b="1" dirty="0" smtClean="0"/>
          </a:p>
          <a:p>
            <a:pPr>
              <a:buClr>
                <a:srgbClr val="FF0000"/>
              </a:buClr>
              <a:buSzPct val="75000"/>
            </a:pPr>
            <a:r>
              <a:rPr lang="tr-TR" altLang="tr-TR" sz="2800" b="1" dirty="0" err="1" smtClean="0"/>
              <a:t>Hiperinsülinizm</a:t>
            </a:r>
            <a:r>
              <a:rPr lang="tr-TR" altLang="tr-TR" sz="2800" dirty="0" smtClean="0"/>
              <a:t>  </a:t>
            </a:r>
          </a:p>
          <a:p>
            <a:endParaRPr lang="tr-TR" altLang="tr-TR" sz="2800" b="1" i="1" dirty="0" smtClean="0">
              <a:solidFill>
                <a:prstClr val="black"/>
              </a:solidFill>
              <a:ea typeface="+mj-ea"/>
              <a:cs typeface="+mj-cs"/>
              <a:sym typeface="Symbol" pitchFamily="18" charset="2"/>
            </a:endParaRPr>
          </a:p>
          <a:p>
            <a:endParaRPr lang="tr-TR" sz="1100" dirty="0"/>
          </a:p>
        </p:txBody>
      </p:sp>
      <p:sp>
        <p:nvSpPr>
          <p:cNvPr id="4" name="Sağ Ayraç 3"/>
          <p:cNvSpPr/>
          <p:nvPr/>
        </p:nvSpPr>
        <p:spPr>
          <a:xfrm>
            <a:off x="2928582" y="5085184"/>
            <a:ext cx="406515" cy="1440160"/>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5" name="Metin kutusu 4"/>
          <p:cNvSpPr txBox="1"/>
          <p:nvPr/>
        </p:nvSpPr>
        <p:spPr>
          <a:xfrm>
            <a:off x="3335097" y="5620598"/>
            <a:ext cx="1398781" cy="369332"/>
          </a:xfrm>
          <a:prstGeom prst="rect">
            <a:avLst/>
          </a:prstGeom>
          <a:noFill/>
        </p:spPr>
        <p:txBody>
          <a:bodyPr wrap="none" rtlCol="0">
            <a:spAutoFit/>
          </a:bodyPr>
          <a:lstStyle/>
          <a:p>
            <a:r>
              <a:rPr lang="tr-TR" b="1" dirty="0" smtClean="0">
                <a:solidFill>
                  <a:srgbClr val="FF0000"/>
                </a:solidFill>
              </a:rPr>
              <a:t>Unutmayın!!</a:t>
            </a:r>
            <a:endParaRPr lang="tr-TR" b="1" dirty="0">
              <a:solidFill>
                <a:srgbClr val="FF0000"/>
              </a:solidFill>
            </a:endParaRPr>
          </a:p>
        </p:txBody>
      </p:sp>
    </p:spTree>
    <p:extLst>
      <p:ext uri="{BB962C8B-B14F-4D97-AF65-F5344CB8AC3E}">
        <p14:creationId xmlns:p14="http://schemas.microsoft.com/office/powerpoint/2010/main" val="11626513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spTree>
    <p:extLst>
      <p:ext uri="{BB962C8B-B14F-4D97-AF65-F5344CB8AC3E}">
        <p14:creationId xmlns:p14="http://schemas.microsoft.com/office/powerpoint/2010/main" val="318509110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196752"/>
            <a:ext cx="8568952" cy="5073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7308304" y="6453336"/>
            <a:ext cx="1462773" cy="369332"/>
          </a:xfrm>
          <a:prstGeom prst="rect">
            <a:avLst/>
          </a:prstGeom>
        </p:spPr>
        <p:txBody>
          <a:bodyPr wrap="none">
            <a:spAutoFit/>
          </a:bodyPr>
          <a:lstStyle/>
          <a:p>
            <a:r>
              <a:rPr lang="tr-TR" b="1" dirty="0"/>
              <a:t>Teşekkürler</a:t>
            </a:r>
          </a:p>
        </p:txBody>
      </p:sp>
    </p:spTree>
    <p:extLst>
      <p:ext uri="{BB962C8B-B14F-4D97-AF65-F5344CB8AC3E}">
        <p14:creationId xmlns:p14="http://schemas.microsoft.com/office/powerpoint/2010/main" val="2907445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340768"/>
            <a:ext cx="8712968"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Metin kutusu 3"/>
          <p:cNvSpPr txBox="1"/>
          <p:nvPr/>
        </p:nvSpPr>
        <p:spPr>
          <a:xfrm>
            <a:off x="6948264" y="6309320"/>
            <a:ext cx="1462773" cy="369332"/>
          </a:xfrm>
          <a:prstGeom prst="rect">
            <a:avLst/>
          </a:prstGeom>
          <a:noFill/>
        </p:spPr>
        <p:txBody>
          <a:bodyPr wrap="none" rtlCol="0">
            <a:spAutoFit/>
          </a:bodyPr>
          <a:lstStyle/>
          <a:p>
            <a:r>
              <a:rPr lang="tr-TR" b="1" dirty="0" smtClean="0"/>
              <a:t>Teşekkürler</a:t>
            </a:r>
            <a:endParaRPr lang="tr-TR" b="1" dirty="0"/>
          </a:p>
        </p:txBody>
      </p:sp>
    </p:spTree>
    <p:extLst>
      <p:ext uri="{BB962C8B-B14F-4D97-AF65-F5344CB8AC3E}">
        <p14:creationId xmlns:p14="http://schemas.microsoft.com/office/powerpoint/2010/main" val="6852867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628800"/>
            <a:ext cx="8676456" cy="4536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7020272" y="6379903"/>
            <a:ext cx="1462773" cy="369332"/>
          </a:xfrm>
          <a:prstGeom prst="rect">
            <a:avLst/>
          </a:prstGeom>
        </p:spPr>
        <p:txBody>
          <a:bodyPr wrap="none">
            <a:spAutoFit/>
          </a:bodyPr>
          <a:lstStyle/>
          <a:p>
            <a:r>
              <a:rPr lang="tr-TR" b="1" dirty="0"/>
              <a:t>Teşekkürler</a:t>
            </a:r>
          </a:p>
        </p:txBody>
      </p:sp>
    </p:spTree>
    <p:extLst>
      <p:ext uri="{BB962C8B-B14F-4D97-AF65-F5344CB8AC3E}">
        <p14:creationId xmlns:p14="http://schemas.microsoft.com/office/powerpoint/2010/main" val="440557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smtClean="0"/>
              <a:t>HA değerlendirilmesinde hangi T ölçümleri  güvenlidir?</a:t>
            </a:r>
            <a:endParaRPr lang="tr-TR" b="1" dirty="0"/>
          </a:p>
        </p:txBody>
      </p:sp>
      <p:sp>
        <p:nvSpPr>
          <p:cNvPr id="3" name="İçerik Yer Tutucusu 2"/>
          <p:cNvSpPr>
            <a:spLocks noGrp="1"/>
          </p:cNvSpPr>
          <p:nvPr>
            <p:ph idx="1"/>
          </p:nvPr>
        </p:nvSpPr>
        <p:spPr>
          <a:xfrm>
            <a:off x="539552" y="2132856"/>
            <a:ext cx="8229600" cy="4525963"/>
          </a:xfrm>
        </p:spPr>
        <p:txBody>
          <a:bodyPr>
            <a:normAutofit/>
          </a:bodyPr>
          <a:lstStyle/>
          <a:p>
            <a:r>
              <a:rPr lang="tr-TR" sz="2800" b="1" dirty="0" smtClean="0">
                <a:solidFill>
                  <a:srgbClr val="FF0000"/>
                </a:solidFill>
              </a:rPr>
              <a:t>T,  HA  in takibinde majör </a:t>
            </a:r>
            <a:r>
              <a:rPr lang="tr-TR" sz="2800" b="1" dirty="0" err="1" smtClean="0">
                <a:solidFill>
                  <a:srgbClr val="FF0000"/>
                </a:solidFill>
              </a:rPr>
              <a:t>sirküle</a:t>
            </a:r>
            <a:r>
              <a:rPr lang="tr-TR" sz="2800" b="1" dirty="0" smtClean="0">
                <a:solidFill>
                  <a:srgbClr val="FF0000"/>
                </a:solidFill>
              </a:rPr>
              <a:t> ,anahtar </a:t>
            </a:r>
            <a:r>
              <a:rPr lang="tr-TR" sz="2800" b="1" dirty="0" err="1" smtClean="0">
                <a:solidFill>
                  <a:srgbClr val="FF0000"/>
                </a:solidFill>
              </a:rPr>
              <a:t>androjendir</a:t>
            </a:r>
            <a:r>
              <a:rPr lang="tr-TR" sz="2800" b="1" dirty="0" smtClean="0">
                <a:solidFill>
                  <a:srgbClr val="FF0000"/>
                </a:solidFill>
              </a:rPr>
              <a:t>.</a:t>
            </a:r>
          </a:p>
          <a:p>
            <a:r>
              <a:rPr lang="tr-TR" sz="2800" dirty="0" err="1" smtClean="0"/>
              <a:t>Over</a:t>
            </a:r>
            <a:r>
              <a:rPr lang="tr-TR" sz="2800" dirty="0" smtClean="0"/>
              <a:t>/adrenal fonksiyon içinde </a:t>
            </a:r>
            <a:r>
              <a:rPr lang="tr-TR" sz="2800" b="1" dirty="0" err="1" smtClean="0"/>
              <a:t>sekresyon</a:t>
            </a:r>
            <a:r>
              <a:rPr lang="tr-TR" sz="2800" dirty="0" smtClean="0"/>
              <a:t> yada </a:t>
            </a:r>
            <a:r>
              <a:rPr lang="tr-TR" sz="2800" dirty="0" err="1" smtClean="0"/>
              <a:t>sekrete</a:t>
            </a:r>
            <a:r>
              <a:rPr lang="tr-TR" sz="2800" dirty="0" smtClean="0"/>
              <a:t> </a:t>
            </a:r>
            <a:r>
              <a:rPr lang="tr-TR" sz="2800" dirty="0" err="1" smtClean="0"/>
              <a:t>prothormonların</a:t>
            </a:r>
            <a:r>
              <a:rPr lang="tr-TR" sz="2800" dirty="0" smtClean="0"/>
              <a:t> – özellikle </a:t>
            </a:r>
            <a:r>
              <a:rPr lang="tr-TR" sz="2800" b="1" dirty="0" err="1" smtClean="0"/>
              <a:t>androstenodione</a:t>
            </a:r>
            <a:r>
              <a:rPr lang="tr-TR" sz="2800" dirty="0" smtClean="0"/>
              <a:t>- </a:t>
            </a:r>
            <a:r>
              <a:rPr lang="tr-TR" sz="2800" b="1" dirty="0" smtClean="0"/>
              <a:t>metabolizma</a:t>
            </a:r>
            <a:r>
              <a:rPr lang="tr-TR" sz="2800" dirty="0" smtClean="0"/>
              <a:t>sı sonu yapılır.</a:t>
            </a:r>
          </a:p>
          <a:p>
            <a:r>
              <a:rPr lang="tr-TR" sz="2800" b="1" dirty="0" smtClean="0">
                <a:solidFill>
                  <a:srgbClr val="FF0000"/>
                </a:solidFill>
              </a:rPr>
              <a:t>Testosteron düzeyleri </a:t>
            </a:r>
            <a:r>
              <a:rPr lang="tr-TR" sz="2800" b="1" dirty="0" err="1" smtClean="0">
                <a:solidFill>
                  <a:srgbClr val="FF0000"/>
                </a:solidFill>
              </a:rPr>
              <a:t>episodik</a:t>
            </a:r>
            <a:r>
              <a:rPr lang="tr-TR" sz="2800" b="1" dirty="0" smtClean="0">
                <a:solidFill>
                  <a:srgbClr val="FF0000"/>
                </a:solidFill>
              </a:rPr>
              <a:t> değişimde yada </a:t>
            </a:r>
            <a:r>
              <a:rPr lang="tr-TR" sz="2800" b="1" dirty="0" err="1" smtClean="0">
                <a:solidFill>
                  <a:srgbClr val="FF0000"/>
                </a:solidFill>
              </a:rPr>
              <a:t>diurnal</a:t>
            </a:r>
            <a:r>
              <a:rPr lang="tr-TR" sz="2800" b="1" dirty="0" smtClean="0">
                <a:solidFill>
                  <a:srgbClr val="FF0000"/>
                </a:solidFill>
              </a:rPr>
              <a:t> </a:t>
            </a:r>
            <a:r>
              <a:rPr lang="tr-TR" sz="2800" b="1" dirty="0" err="1" smtClean="0">
                <a:solidFill>
                  <a:srgbClr val="FF0000"/>
                </a:solidFill>
              </a:rPr>
              <a:t>karekterdedir</a:t>
            </a:r>
            <a:r>
              <a:rPr lang="tr-TR" sz="2800" b="1" dirty="0" smtClean="0">
                <a:solidFill>
                  <a:srgbClr val="FF0000"/>
                </a:solidFill>
              </a:rPr>
              <a:t>.</a:t>
            </a:r>
            <a:r>
              <a:rPr lang="tr-TR" sz="2800" dirty="0" smtClean="0">
                <a:solidFill>
                  <a:srgbClr val="FF0000"/>
                </a:solidFill>
              </a:rPr>
              <a:t>(</a:t>
            </a:r>
            <a:r>
              <a:rPr lang="tr-TR" sz="2800" b="1" u="sng" dirty="0" smtClean="0"/>
              <a:t>erken sabah </a:t>
            </a:r>
            <a:r>
              <a:rPr lang="tr-TR" sz="2800" dirty="0" smtClean="0"/>
              <a:t>döneminde en yüksek ayrıca </a:t>
            </a:r>
            <a:r>
              <a:rPr lang="tr-TR" sz="2800" b="1" dirty="0" err="1" smtClean="0"/>
              <a:t>ovulatuvar</a:t>
            </a:r>
            <a:r>
              <a:rPr lang="tr-TR" sz="2800" b="1" dirty="0" smtClean="0"/>
              <a:t> kadında </a:t>
            </a:r>
            <a:r>
              <a:rPr lang="tr-TR" sz="2800" b="1" u="sng" dirty="0" err="1" smtClean="0">
                <a:solidFill>
                  <a:srgbClr val="FF0000"/>
                </a:solidFill>
              </a:rPr>
              <a:t>midsiklüs</a:t>
            </a:r>
            <a:r>
              <a:rPr lang="tr-TR" sz="2800" dirty="0" err="1" smtClean="0"/>
              <a:t>de</a:t>
            </a:r>
            <a:r>
              <a:rPr lang="tr-TR" sz="2800" dirty="0" smtClean="0"/>
              <a:t> zirvededir.) </a:t>
            </a:r>
            <a:endParaRPr lang="tr-TR" sz="2800" dirty="0"/>
          </a:p>
        </p:txBody>
      </p:sp>
    </p:spTree>
    <p:extLst>
      <p:ext uri="{BB962C8B-B14F-4D97-AF65-F5344CB8AC3E}">
        <p14:creationId xmlns:p14="http://schemas.microsoft.com/office/powerpoint/2010/main" val="29000971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14001"/>
            <a:ext cx="8229600" cy="1143000"/>
          </a:xfrm>
        </p:spPr>
        <p:txBody>
          <a:bodyPr>
            <a:normAutofit/>
          </a:bodyPr>
          <a:lstStyle/>
          <a:p>
            <a:r>
              <a:rPr lang="tr-TR" sz="4000" b="1" dirty="0" smtClean="0"/>
              <a:t>Total-Testosteron</a:t>
            </a:r>
            <a:endParaRPr lang="tr-TR" sz="4000" dirty="0"/>
          </a:p>
        </p:txBody>
      </p:sp>
      <p:sp>
        <p:nvSpPr>
          <p:cNvPr id="3" name="İçerik Yer Tutucusu 2"/>
          <p:cNvSpPr>
            <a:spLocks noGrp="1"/>
          </p:cNvSpPr>
          <p:nvPr>
            <p:ph idx="1"/>
          </p:nvPr>
        </p:nvSpPr>
        <p:spPr>
          <a:xfrm>
            <a:off x="395536" y="1484784"/>
            <a:ext cx="8424936" cy="4536504"/>
          </a:xfrm>
        </p:spPr>
        <p:txBody>
          <a:bodyPr>
            <a:noAutofit/>
          </a:bodyPr>
          <a:lstStyle/>
          <a:p>
            <a:r>
              <a:rPr lang="tr-TR" sz="2800" b="1" dirty="0" smtClean="0">
                <a:solidFill>
                  <a:srgbClr val="FF0000"/>
                </a:solidFill>
              </a:rPr>
              <a:t>T-</a:t>
            </a:r>
            <a:r>
              <a:rPr lang="tr-TR" sz="2800" dirty="0" smtClean="0">
                <a:solidFill>
                  <a:srgbClr val="FF0000"/>
                </a:solidFill>
              </a:rPr>
              <a:t> </a:t>
            </a:r>
            <a:r>
              <a:rPr lang="tr-TR" sz="2800" dirty="0" smtClean="0"/>
              <a:t>düzeyinin </a:t>
            </a:r>
            <a:r>
              <a:rPr lang="tr-TR" sz="2800" b="1" dirty="0" smtClean="0"/>
              <a:t>özellikle düşük düzeyde olduğu kadınlarda</a:t>
            </a:r>
            <a:r>
              <a:rPr lang="tr-TR" sz="2800" dirty="0" smtClean="0"/>
              <a:t> </a:t>
            </a:r>
            <a:r>
              <a:rPr lang="tr-TR" sz="2800" b="1" dirty="0">
                <a:solidFill>
                  <a:srgbClr val="FF0000"/>
                </a:solidFill>
              </a:rPr>
              <a:t>T</a:t>
            </a:r>
            <a:r>
              <a:rPr lang="tr-TR" sz="2800" b="1" dirty="0" smtClean="0">
                <a:solidFill>
                  <a:srgbClr val="FF0000"/>
                </a:solidFill>
              </a:rPr>
              <a:t>estosteron-</a:t>
            </a:r>
            <a:r>
              <a:rPr lang="tr-TR" sz="2800" b="1" dirty="0" err="1" smtClean="0">
                <a:solidFill>
                  <a:srgbClr val="FF0000"/>
                </a:solidFill>
              </a:rPr>
              <a:t>assay</a:t>
            </a:r>
            <a:r>
              <a:rPr lang="tr-TR" sz="2800" b="1" dirty="0" smtClean="0">
                <a:solidFill>
                  <a:srgbClr val="FF0000"/>
                </a:solidFill>
              </a:rPr>
              <a:t> değerleri  </a:t>
            </a:r>
            <a:r>
              <a:rPr lang="tr-TR" sz="2800" dirty="0" smtClean="0"/>
              <a:t>açısından yanıltıcı sonuçlarla karşılaşılabilir.</a:t>
            </a:r>
          </a:p>
          <a:p>
            <a:r>
              <a:rPr lang="tr-TR" sz="2800" b="1" dirty="0" smtClean="0">
                <a:solidFill>
                  <a:srgbClr val="FF0000"/>
                </a:solidFill>
              </a:rPr>
              <a:t>T- için doğru ölçüm için </a:t>
            </a:r>
            <a:r>
              <a:rPr lang="tr-TR" sz="2800" b="1" dirty="0" err="1" smtClean="0">
                <a:solidFill>
                  <a:srgbClr val="FF0000"/>
                </a:solidFill>
              </a:rPr>
              <a:t>Lab</a:t>
            </a:r>
            <a:r>
              <a:rPr lang="tr-TR" sz="2800" b="1" dirty="0" smtClean="0">
                <a:solidFill>
                  <a:srgbClr val="FF0000"/>
                </a:solidFill>
              </a:rPr>
              <a:t> </a:t>
            </a:r>
            <a:r>
              <a:rPr lang="tr-TR" sz="2800" b="1" dirty="0" err="1" smtClean="0">
                <a:solidFill>
                  <a:srgbClr val="FF0000"/>
                </a:solidFill>
              </a:rPr>
              <a:t>ın</a:t>
            </a:r>
            <a:r>
              <a:rPr lang="tr-TR" sz="2800" b="1" dirty="0" smtClean="0">
                <a:solidFill>
                  <a:srgbClr val="FF0000"/>
                </a:solidFill>
              </a:rPr>
              <a:t> uygun spesifik </a:t>
            </a:r>
            <a:r>
              <a:rPr lang="tr-TR" sz="2800" b="1" dirty="0" err="1" smtClean="0">
                <a:solidFill>
                  <a:srgbClr val="FF0000"/>
                </a:solidFill>
              </a:rPr>
              <a:t>assay</a:t>
            </a:r>
            <a:r>
              <a:rPr lang="tr-TR" sz="2800" b="1" dirty="0" smtClean="0">
                <a:solidFill>
                  <a:srgbClr val="FF0000"/>
                </a:solidFill>
              </a:rPr>
              <a:t> kullanması gerekmektedir. </a:t>
            </a:r>
            <a:r>
              <a:rPr lang="tr-TR" sz="2800" dirty="0" err="1" smtClean="0"/>
              <a:t>Otometrik-immünometrik</a:t>
            </a:r>
            <a:r>
              <a:rPr lang="tr-TR" sz="2800" dirty="0" smtClean="0"/>
              <a:t> </a:t>
            </a:r>
            <a:r>
              <a:rPr lang="tr-TR" sz="2800" dirty="0" err="1" smtClean="0"/>
              <a:t>assayler</a:t>
            </a:r>
            <a:r>
              <a:rPr lang="tr-TR" sz="2800" dirty="0" smtClean="0"/>
              <a:t>-çoğu </a:t>
            </a:r>
            <a:r>
              <a:rPr lang="tr-TR" sz="2800" dirty="0" err="1" smtClean="0"/>
              <a:t>lab</a:t>
            </a:r>
            <a:r>
              <a:rPr lang="tr-TR" sz="2800" dirty="0" smtClean="0"/>
              <a:t> da mevcut-genelde  </a:t>
            </a:r>
            <a:r>
              <a:rPr lang="tr-TR" sz="2800" b="1" dirty="0" smtClean="0">
                <a:solidFill>
                  <a:srgbClr val="FF0000"/>
                </a:solidFill>
              </a:rPr>
              <a:t>T un doğru ölçümü için uygun değildir.</a:t>
            </a:r>
          </a:p>
          <a:p>
            <a:r>
              <a:rPr lang="tr-TR" sz="2800" dirty="0" smtClean="0"/>
              <a:t>Zaman içinde </a:t>
            </a:r>
            <a:r>
              <a:rPr lang="tr-TR" sz="2800" dirty="0" err="1" smtClean="0"/>
              <a:t>liguid</a:t>
            </a:r>
            <a:r>
              <a:rPr lang="tr-TR" sz="2800" dirty="0" smtClean="0"/>
              <a:t> </a:t>
            </a:r>
            <a:r>
              <a:rPr lang="tr-TR" sz="2800" dirty="0" err="1" smtClean="0"/>
              <a:t>chromatography</a:t>
            </a:r>
            <a:r>
              <a:rPr lang="tr-TR" sz="2800" dirty="0" smtClean="0"/>
              <a:t>/</a:t>
            </a:r>
            <a:r>
              <a:rPr lang="tr-TR" sz="2800" dirty="0" err="1" smtClean="0"/>
              <a:t>mass</a:t>
            </a:r>
            <a:r>
              <a:rPr lang="tr-TR" sz="2800" dirty="0" smtClean="0"/>
              <a:t> </a:t>
            </a:r>
            <a:r>
              <a:rPr lang="tr-TR" sz="2800" dirty="0" err="1" smtClean="0"/>
              <a:t>spectrometry</a:t>
            </a:r>
            <a:r>
              <a:rPr lang="tr-TR" sz="2800" dirty="0" smtClean="0"/>
              <a:t> yöntemlerin yaygınlığı </a:t>
            </a:r>
            <a:r>
              <a:rPr lang="tr-TR" sz="2800" b="1" dirty="0" smtClean="0">
                <a:solidFill>
                  <a:srgbClr val="FF0000"/>
                </a:solidFill>
              </a:rPr>
              <a:t>güvenilir  T sonuçları</a:t>
            </a:r>
            <a:r>
              <a:rPr lang="tr-TR" sz="2800" dirty="0" smtClean="0"/>
              <a:t>nı sağlayacaktır.</a:t>
            </a:r>
          </a:p>
          <a:p>
            <a:endParaRPr lang="tr-TR" sz="2800" dirty="0"/>
          </a:p>
        </p:txBody>
      </p:sp>
    </p:spTree>
    <p:extLst>
      <p:ext uri="{BB962C8B-B14F-4D97-AF65-F5344CB8AC3E}">
        <p14:creationId xmlns:p14="http://schemas.microsoft.com/office/powerpoint/2010/main" val="28066037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39552" y="-33033"/>
            <a:ext cx="8229600" cy="1143000"/>
          </a:xfrm>
        </p:spPr>
        <p:txBody>
          <a:bodyPr>
            <a:normAutofit/>
          </a:bodyPr>
          <a:lstStyle/>
          <a:p>
            <a:r>
              <a:rPr lang="tr-TR" sz="4000" b="1" dirty="0" smtClean="0"/>
              <a:t>Serbest-Testosteron</a:t>
            </a:r>
            <a:endParaRPr lang="tr-TR" sz="4000" b="1" dirty="0"/>
          </a:p>
        </p:txBody>
      </p:sp>
      <p:sp>
        <p:nvSpPr>
          <p:cNvPr id="3" name="İçerik Yer Tutucusu 2"/>
          <p:cNvSpPr>
            <a:spLocks noGrp="1"/>
          </p:cNvSpPr>
          <p:nvPr>
            <p:ph idx="1"/>
          </p:nvPr>
        </p:nvSpPr>
        <p:spPr>
          <a:xfrm>
            <a:off x="395536" y="1484784"/>
            <a:ext cx="8229600" cy="5318051"/>
          </a:xfrm>
        </p:spPr>
        <p:txBody>
          <a:bodyPr>
            <a:normAutofit fontScale="92500" lnSpcReduction="20000"/>
          </a:bodyPr>
          <a:lstStyle/>
          <a:p>
            <a:r>
              <a:rPr lang="tr-TR" sz="2800" b="1" dirty="0" smtClean="0">
                <a:solidFill>
                  <a:srgbClr val="FF0000"/>
                </a:solidFill>
              </a:rPr>
              <a:t>Serbest-T (</a:t>
            </a:r>
            <a:r>
              <a:rPr lang="tr-TR" sz="2800" b="1" dirty="0" err="1" smtClean="0">
                <a:solidFill>
                  <a:srgbClr val="FF0000"/>
                </a:solidFill>
              </a:rPr>
              <a:t>bioavaible</a:t>
            </a:r>
            <a:r>
              <a:rPr lang="tr-TR" sz="2800" b="1" dirty="0" smtClean="0">
                <a:solidFill>
                  <a:srgbClr val="FF0000"/>
                </a:solidFill>
              </a:rPr>
              <a:t>) </a:t>
            </a:r>
            <a:r>
              <a:rPr lang="tr-TR" sz="2800" b="1" dirty="0" err="1" smtClean="0">
                <a:solidFill>
                  <a:srgbClr val="FF0000"/>
                </a:solidFill>
              </a:rPr>
              <a:t>hirşüt</a:t>
            </a:r>
            <a:r>
              <a:rPr lang="tr-TR" sz="2800" b="1" dirty="0" smtClean="0">
                <a:solidFill>
                  <a:srgbClr val="FF0000"/>
                </a:solidFill>
              </a:rPr>
              <a:t> kadınlarda Total-T göre daha sıklıkla yükselen</a:t>
            </a:r>
            <a:r>
              <a:rPr lang="tr-TR" sz="2800" b="1" dirty="0" smtClean="0"/>
              <a:t> </a:t>
            </a:r>
            <a:r>
              <a:rPr lang="tr-TR" sz="2800" dirty="0" smtClean="0"/>
              <a:t>düzeyde olup </a:t>
            </a:r>
            <a:r>
              <a:rPr lang="tr-TR" sz="2800" b="1" dirty="0" smtClean="0"/>
              <a:t>artmış </a:t>
            </a:r>
            <a:r>
              <a:rPr lang="tr-TR" sz="2800" b="1" dirty="0" err="1" smtClean="0"/>
              <a:t>androgen</a:t>
            </a:r>
            <a:r>
              <a:rPr lang="tr-TR" sz="2800" b="1" dirty="0" smtClean="0"/>
              <a:t> yapımını belirlemede</a:t>
            </a:r>
            <a:r>
              <a:rPr lang="tr-TR" sz="2800" dirty="0" smtClean="0"/>
              <a:t> </a:t>
            </a:r>
            <a:r>
              <a:rPr lang="tr-TR" sz="2800" b="1" dirty="0" smtClean="0">
                <a:solidFill>
                  <a:srgbClr val="FF0000"/>
                </a:solidFill>
              </a:rPr>
              <a:t>daha </a:t>
            </a:r>
            <a:r>
              <a:rPr lang="tr-TR" sz="2800" b="1" dirty="0" err="1" smtClean="0">
                <a:solidFill>
                  <a:srgbClr val="FF0000"/>
                </a:solidFill>
              </a:rPr>
              <a:t>sensitiftir</a:t>
            </a:r>
            <a:r>
              <a:rPr lang="tr-TR" sz="2800" b="1" dirty="0" smtClean="0">
                <a:solidFill>
                  <a:srgbClr val="FF0000"/>
                </a:solidFill>
              </a:rPr>
              <a:t>.</a:t>
            </a:r>
          </a:p>
          <a:p>
            <a:endParaRPr lang="tr-TR" sz="2800" dirty="0" smtClean="0"/>
          </a:p>
          <a:p>
            <a:r>
              <a:rPr lang="tr-TR" sz="2800" dirty="0" smtClean="0"/>
              <a:t>Bu </a:t>
            </a:r>
            <a:r>
              <a:rPr lang="tr-TR" sz="2800" dirty="0" err="1" smtClean="0"/>
              <a:t>diagnostik</a:t>
            </a:r>
            <a:r>
              <a:rPr lang="tr-TR" sz="2800" dirty="0" smtClean="0"/>
              <a:t> </a:t>
            </a:r>
            <a:r>
              <a:rPr lang="tr-TR" sz="2800" b="1" dirty="0" err="1" smtClean="0">
                <a:solidFill>
                  <a:srgbClr val="FF0000"/>
                </a:solidFill>
              </a:rPr>
              <a:t>sensitivitenin</a:t>
            </a:r>
            <a:r>
              <a:rPr lang="tr-TR" sz="2800" b="1" dirty="0" smtClean="0">
                <a:solidFill>
                  <a:srgbClr val="FF0000"/>
                </a:solidFill>
              </a:rPr>
              <a:t> oluşmasındaki neden</a:t>
            </a:r>
            <a:r>
              <a:rPr lang="tr-TR" sz="2800" dirty="0" smtClean="0">
                <a:solidFill>
                  <a:srgbClr val="FF0000"/>
                </a:solidFill>
              </a:rPr>
              <a:t>  </a:t>
            </a:r>
            <a:r>
              <a:rPr lang="tr-TR" sz="2800" dirty="0" err="1" smtClean="0"/>
              <a:t>hirsüt</a:t>
            </a:r>
            <a:r>
              <a:rPr lang="tr-TR" sz="2800" dirty="0" smtClean="0"/>
              <a:t> kadınlardaki </a:t>
            </a:r>
            <a:r>
              <a:rPr lang="tr-TR" sz="2800" b="1" dirty="0" err="1" smtClean="0"/>
              <a:t>relatif</a:t>
            </a:r>
            <a:r>
              <a:rPr lang="tr-TR" sz="2800" b="1" dirty="0" smtClean="0"/>
              <a:t> olarak düşük bulunan </a:t>
            </a:r>
            <a:r>
              <a:rPr lang="tr-TR" sz="2800" b="1" dirty="0" smtClean="0">
                <a:solidFill>
                  <a:srgbClr val="FF0000"/>
                </a:solidFill>
              </a:rPr>
              <a:t>SHBG düzeyleridir</a:t>
            </a:r>
            <a:r>
              <a:rPr lang="tr-TR" sz="2800" b="1" dirty="0" smtClean="0"/>
              <a:t>.</a:t>
            </a:r>
          </a:p>
          <a:p>
            <a:endParaRPr lang="tr-TR" sz="2800" b="1" dirty="0" smtClean="0">
              <a:solidFill>
                <a:srgbClr val="FF0000"/>
              </a:solidFill>
            </a:endParaRPr>
          </a:p>
          <a:p>
            <a:r>
              <a:rPr lang="tr-TR" sz="2800" b="1" dirty="0" smtClean="0">
                <a:solidFill>
                  <a:srgbClr val="FF0000"/>
                </a:solidFill>
              </a:rPr>
              <a:t>Serum </a:t>
            </a:r>
            <a:r>
              <a:rPr lang="tr-TR" sz="2800" b="1" dirty="0">
                <a:solidFill>
                  <a:srgbClr val="FF0000"/>
                </a:solidFill>
              </a:rPr>
              <a:t>Serbest-T için direkt </a:t>
            </a:r>
            <a:r>
              <a:rPr lang="tr-TR" sz="2800" b="1" dirty="0" err="1">
                <a:solidFill>
                  <a:srgbClr val="FF0000"/>
                </a:solidFill>
              </a:rPr>
              <a:t>assay</a:t>
            </a:r>
            <a:r>
              <a:rPr lang="tr-TR" sz="2800" b="1" dirty="0">
                <a:solidFill>
                  <a:srgbClr val="FF0000"/>
                </a:solidFill>
              </a:rPr>
              <a:t> güvenilir bir yöntem değildir</a:t>
            </a:r>
            <a:r>
              <a:rPr lang="tr-TR" sz="2800" dirty="0"/>
              <a:t>. Ve </a:t>
            </a:r>
            <a:r>
              <a:rPr lang="tr-TR" sz="2800" dirty="0" err="1"/>
              <a:t>uniform</a:t>
            </a:r>
            <a:r>
              <a:rPr lang="tr-TR" sz="2800" dirty="0"/>
              <a:t> bir </a:t>
            </a:r>
            <a:r>
              <a:rPr lang="tr-TR" sz="2800" dirty="0" err="1"/>
              <a:t>lab</a:t>
            </a:r>
            <a:r>
              <a:rPr lang="tr-TR" sz="2800" dirty="0"/>
              <a:t> standardı yoktur </a:t>
            </a:r>
            <a:r>
              <a:rPr lang="tr-TR" sz="2800" dirty="0" err="1"/>
              <a:t>assay</a:t>
            </a:r>
            <a:r>
              <a:rPr lang="tr-TR" sz="2800" dirty="0"/>
              <a:t>-spesifik sonuçlarda çok varyasyon gösterir</a:t>
            </a:r>
            <a:r>
              <a:rPr lang="tr-TR" sz="2800" dirty="0" smtClean="0"/>
              <a:t>.</a:t>
            </a:r>
          </a:p>
          <a:p>
            <a:r>
              <a:rPr lang="tr-TR" sz="2800" dirty="0" smtClean="0"/>
              <a:t> </a:t>
            </a:r>
          </a:p>
          <a:p>
            <a:r>
              <a:rPr lang="tr-TR" sz="2800" dirty="0" smtClean="0"/>
              <a:t>Bugün için güvenilir yöntem </a:t>
            </a:r>
            <a:r>
              <a:rPr lang="tr-TR" sz="2800" b="1" dirty="0" smtClean="0">
                <a:solidFill>
                  <a:srgbClr val="FF0000"/>
                </a:solidFill>
              </a:rPr>
              <a:t>Total-T </a:t>
            </a:r>
            <a:r>
              <a:rPr lang="tr-TR" sz="1900" b="1" dirty="0" smtClean="0">
                <a:solidFill>
                  <a:srgbClr val="FF0000"/>
                </a:solidFill>
              </a:rPr>
              <a:t>ve</a:t>
            </a:r>
            <a:r>
              <a:rPr lang="tr-TR" sz="2800" b="1" dirty="0" smtClean="0">
                <a:solidFill>
                  <a:srgbClr val="FF0000"/>
                </a:solidFill>
              </a:rPr>
              <a:t> SHBG </a:t>
            </a:r>
            <a:r>
              <a:rPr lang="tr-TR" sz="2800" dirty="0" smtClean="0"/>
              <a:t>üzerinden yapılan değerlendirmedir.</a:t>
            </a:r>
            <a:endParaRPr lang="tr-TR" sz="2800" dirty="0"/>
          </a:p>
          <a:p>
            <a:endParaRPr lang="tr-TR" sz="2800" b="1" dirty="0" smtClean="0"/>
          </a:p>
          <a:p>
            <a:endParaRPr lang="tr-TR" sz="2800" b="1" dirty="0"/>
          </a:p>
        </p:txBody>
      </p:sp>
    </p:spTree>
    <p:extLst>
      <p:ext uri="{BB962C8B-B14F-4D97-AF65-F5344CB8AC3E}">
        <p14:creationId xmlns:p14="http://schemas.microsoft.com/office/powerpoint/2010/main" val="14438594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a:solidFill>
                  <a:prstClr val="black"/>
                </a:solidFill>
              </a:rPr>
              <a:t>Serbest </a:t>
            </a:r>
            <a:r>
              <a:rPr lang="tr-TR" sz="4000" b="1" dirty="0" err="1">
                <a:solidFill>
                  <a:prstClr val="black"/>
                </a:solidFill>
              </a:rPr>
              <a:t>Androgen</a:t>
            </a:r>
            <a:r>
              <a:rPr lang="tr-TR" sz="4000" b="1" dirty="0">
                <a:solidFill>
                  <a:prstClr val="black"/>
                </a:solidFill>
              </a:rPr>
              <a:t> Index </a:t>
            </a:r>
            <a:r>
              <a:rPr lang="tr-TR" sz="4000" b="1" dirty="0" smtClean="0">
                <a:solidFill>
                  <a:prstClr val="black"/>
                </a:solidFill>
              </a:rPr>
              <a:t>-FAI</a:t>
            </a:r>
            <a:endParaRPr lang="tr-TR" sz="4000" b="1" dirty="0"/>
          </a:p>
        </p:txBody>
      </p:sp>
      <p:sp>
        <p:nvSpPr>
          <p:cNvPr id="3" name="İçerik Yer Tutucusu 2"/>
          <p:cNvSpPr>
            <a:spLocks noGrp="1"/>
          </p:cNvSpPr>
          <p:nvPr>
            <p:ph idx="1"/>
          </p:nvPr>
        </p:nvSpPr>
        <p:spPr>
          <a:xfrm>
            <a:off x="467544" y="1700808"/>
            <a:ext cx="8229600" cy="4525963"/>
          </a:xfrm>
        </p:spPr>
        <p:txBody>
          <a:bodyPr>
            <a:normAutofit fontScale="92500"/>
          </a:bodyPr>
          <a:lstStyle/>
          <a:p>
            <a:r>
              <a:rPr lang="tr-TR" sz="2800" b="1" dirty="0" smtClean="0">
                <a:solidFill>
                  <a:srgbClr val="FF0000"/>
                </a:solidFill>
              </a:rPr>
              <a:t>HA- </a:t>
            </a:r>
            <a:r>
              <a:rPr lang="tr-TR" sz="2800" b="1" dirty="0" err="1" smtClean="0">
                <a:solidFill>
                  <a:srgbClr val="FF0000"/>
                </a:solidFill>
              </a:rPr>
              <a:t>lab</a:t>
            </a:r>
            <a:r>
              <a:rPr lang="tr-TR" sz="2800" b="1" dirty="0" smtClean="0">
                <a:solidFill>
                  <a:srgbClr val="FF0000"/>
                </a:solidFill>
              </a:rPr>
              <a:t> araştırılmasında- </a:t>
            </a:r>
            <a:r>
              <a:rPr lang="tr-TR" sz="2800" b="1" dirty="0" err="1" smtClean="0">
                <a:solidFill>
                  <a:srgbClr val="FF0000"/>
                </a:solidFill>
              </a:rPr>
              <a:t>Androgen</a:t>
            </a:r>
            <a:r>
              <a:rPr lang="tr-TR" sz="2800" b="1" dirty="0" smtClean="0">
                <a:solidFill>
                  <a:srgbClr val="FF0000"/>
                </a:solidFill>
              </a:rPr>
              <a:t> </a:t>
            </a:r>
            <a:r>
              <a:rPr lang="tr-TR" sz="2800" b="1" dirty="0" err="1" smtClean="0">
                <a:solidFill>
                  <a:srgbClr val="FF0000"/>
                </a:solidFill>
              </a:rPr>
              <a:t>eccess</a:t>
            </a:r>
            <a:r>
              <a:rPr lang="tr-TR" sz="2800" b="1" dirty="0" smtClean="0">
                <a:solidFill>
                  <a:srgbClr val="FF0000"/>
                </a:solidFill>
              </a:rPr>
              <a:t> </a:t>
            </a:r>
            <a:r>
              <a:rPr lang="tr-TR" sz="2800" b="1" dirty="0" err="1" smtClean="0">
                <a:solidFill>
                  <a:srgbClr val="FF0000"/>
                </a:solidFill>
              </a:rPr>
              <a:t>laboratory</a:t>
            </a:r>
            <a:r>
              <a:rPr lang="tr-TR" sz="2800" b="1" dirty="0" smtClean="0">
                <a:solidFill>
                  <a:srgbClr val="FF0000"/>
                </a:solidFill>
              </a:rPr>
              <a:t>  </a:t>
            </a:r>
            <a:r>
              <a:rPr lang="tr-TR" sz="2800" b="1" dirty="0" err="1" smtClean="0">
                <a:solidFill>
                  <a:srgbClr val="FF0000"/>
                </a:solidFill>
              </a:rPr>
              <a:t>work</a:t>
            </a:r>
            <a:r>
              <a:rPr lang="tr-TR" sz="2800" b="1" dirty="0" smtClean="0">
                <a:solidFill>
                  <a:srgbClr val="FF0000"/>
                </a:solidFill>
              </a:rPr>
              <a:t>  </a:t>
            </a:r>
            <a:r>
              <a:rPr lang="tr-TR" sz="2800" b="1" dirty="0" err="1" smtClean="0">
                <a:solidFill>
                  <a:srgbClr val="FF0000"/>
                </a:solidFill>
              </a:rPr>
              <a:t>up</a:t>
            </a:r>
            <a:r>
              <a:rPr lang="tr-TR" sz="2800" b="1" dirty="0" smtClean="0">
                <a:solidFill>
                  <a:srgbClr val="FF0000"/>
                </a:solidFill>
              </a:rPr>
              <a:t> </a:t>
            </a:r>
            <a:r>
              <a:rPr lang="tr-TR" sz="2800" dirty="0" smtClean="0"/>
              <a:t>-en güvenilir yöntem </a:t>
            </a:r>
            <a:r>
              <a:rPr lang="tr-TR" sz="2800" b="1" dirty="0" err="1" smtClean="0">
                <a:solidFill>
                  <a:srgbClr val="FF0000"/>
                </a:solidFill>
              </a:rPr>
              <a:t>Free</a:t>
            </a:r>
            <a:r>
              <a:rPr lang="tr-TR" sz="2800" b="1" dirty="0" smtClean="0">
                <a:solidFill>
                  <a:srgbClr val="FF0000"/>
                </a:solidFill>
              </a:rPr>
              <a:t>-T </a:t>
            </a:r>
            <a:r>
              <a:rPr lang="tr-TR" sz="2800" dirty="0" smtClean="0"/>
              <a:t>konsantrasyonunun </a:t>
            </a:r>
            <a:r>
              <a:rPr lang="tr-TR" sz="2800" b="1" dirty="0" smtClean="0">
                <a:solidFill>
                  <a:srgbClr val="FF0000"/>
                </a:solidFill>
              </a:rPr>
              <a:t>total testosteron </a:t>
            </a:r>
            <a:r>
              <a:rPr lang="tr-TR" sz="2800" dirty="0" smtClean="0"/>
              <a:t>ve </a:t>
            </a:r>
            <a:r>
              <a:rPr lang="tr-TR" sz="2800" b="1" dirty="0" smtClean="0">
                <a:solidFill>
                  <a:srgbClr val="FF0000"/>
                </a:solidFill>
              </a:rPr>
              <a:t>SHBG</a:t>
            </a:r>
            <a:r>
              <a:rPr lang="tr-TR" sz="2800" dirty="0" smtClean="0"/>
              <a:t> üzerinden hesaplanmasıdır. </a:t>
            </a:r>
          </a:p>
          <a:p>
            <a:endParaRPr lang="tr-TR" sz="2800" dirty="0"/>
          </a:p>
          <a:p>
            <a:pPr marL="0" indent="0">
              <a:buNone/>
            </a:pPr>
            <a:r>
              <a:rPr lang="tr-TR" sz="2800" dirty="0" smtClean="0"/>
              <a:t>              </a:t>
            </a:r>
            <a:r>
              <a:rPr lang="tr-TR" sz="2800" b="1" dirty="0" smtClean="0">
                <a:solidFill>
                  <a:srgbClr val="FF0000"/>
                </a:solidFill>
              </a:rPr>
              <a:t>FAI  =  100 X (  Total Testosteron/ SHBG)</a:t>
            </a:r>
          </a:p>
          <a:p>
            <a:pPr marL="0" indent="0">
              <a:buNone/>
            </a:pPr>
            <a:endParaRPr lang="tr-TR" sz="2800" b="1" dirty="0">
              <a:solidFill>
                <a:srgbClr val="FF0000"/>
              </a:solidFill>
            </a:endParaRPr>
          </a:p>
          <a:p>
            <a:pPr marL="0" indent="0">
              <a:buNone/>
            </a:pPr>
            <a:r>
              <a:rPr lang="tr-TR" sz="2800" b="1" dirty="0" smtClean="0">
                <a:solidFill>
                  <a:srgbClr val="FF0000"/>
                </a:solidFill>
              </a:rPr>
              <a:t>                             Erkek&gt; 30  Kadın&lt;5</a:t>
            </a:r>
          </a:p>
          <a:p>
            <a:pPr marL="400050" lvl="1" indent="0">
              <a:buNone/>
            </a:pPr>
            <a:r>
              <a:rPr lang="tr-TR" sz="2400" b="1" dirty="0" smtClean="0">
                <a:solidFill>
                  <a:srgbClr val="FF0000"/>
                </a:solidFill>
              </a:rPr>
              <a:t>                </a:t>
            </a:r>
          </a:p>
          <a:p>
            <a:pPr marL="400050" lvl="1" indent="0">
              <a:buNone/>
            </a:pPr>
            <a:endParaRPr lang="tr-TR" sz="2400" b="1" dirty="0">
              <a:solidFill>
                <a:srgbClr val="FF0000"/>
              </a:solidFill>
            </a:endParaRPr>
          </a:p>
          <a:p>
            <a:pPr marL="400050" lvl="1" indent="0">
              <a:buNone/>
            </a:pPr>
            <a:r>
              <a:rPr lang="tr-TR" sz="2400" b="1" dirty="0" smtClean="0">
                <a:solidFill>
                  <a:srgbClr val="FF0000"/>
                </a:solidFill>
              </a:rPr>
              <a:t>                    </a:t>
            </a:r>
            <a:r>
              <a:rPr lang="tr-TR" sz="1600" b="1" dirty="0" smtClean="0"/>
              <a:t>Total-T ve SHBG </a:t>
            </a:r>
            <a:r>
              <a:rPr lang="tr-TR" sz="1600" b="1" dirty="0" err="1" smtClean="0"/>
              <a:t>nmol</a:t>
            </a:r>
            <a:r>
              <a:rPr lang="tr-TR" sz="1600" b="1" dirty="0" smtClean="0"/>
              <a:t>/L biriminde ifade edilir.</a:t>
            </a:r>
            <a:endParaRPr lang="tr-TR" sz="1600" b="1" dirty="0"/>
          </a:p>
        </p:txBody>
      </p:sp>
      <p:sp>
        <p:nvSpPr>
          <p:cNvPr id="4" name="Dikdörtgen 3"/>
          <p:cNvSpPr/>
          <p:nvPr/>
        </p:nvSpPr>
        <p:spPr>
          <a:xfrm>
            <a:off x="1331640" y="3248436"/>
            <a:ext cx="6192688" cy="93610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p:cNvSpPr/>
          <p:nvPr/>
        </p:nvSpPr>
        <p:spPr>
          <a:xfrm>
            <a:off x="2627784" y="4437112"/>
            <a:ext cx="2808312" cy="504056"/>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5735697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Theme">
      <a:majorFont>
        <a:latin typeface="Times New Roman"/>
        <a:ea typeface="ＭＳ Ｐゴシック"/>
        <a:cs typeface=""/>
      </a:majorFont>
      <a:minorFont>
        <a:latin typeface="Arial"/>
        <a:ea typeface="ＭＳ Ｐゴシック"/>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tr-TR" sz="18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tr-TR" sz="18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1557</TotalTime>
  <Words>2225</Words>
  <Application>Microsoft Office PowerPoint</Application>
  <PresentationFormat>On-screen Show (4:3)</PresentationFormat>
  <Paragraphs>307</Paragraphs>
  <Slides>53</Slides>
  <Notes>2</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53</vt:i4>
      </vt:variant>
    </vt:vector>
  </HeadingPairs>
  <TitlesOfParts>
    <vt:vector size="63" baseType="lpstr">
      <vt:lpstr>ＭＳ Ｐゴシック</vt:lpstr>
      <vt:lpstr>Arial</vt:lpstr>
      <vt:lpstr>Calibri</vt:lpstr>
      <vt:lpstr>inherit</vt:lpstr>
      <vt:lpstr>Symbol</vt:lpstr>
      <vt:lpstr>Times New Roman</vt:lpstr>
      <vt:lpstr>Wingdings</vt:lpstr>
      <vt:lpstr>Ofis Teması</vt:lpstr>
      <vt:lpstr>2_Office Theme</vt:lpstr>
      <vt:lpstr>Sunu</vt:lpstr>
      <vt:lpstr>Hiperandrogenizm: Değerlendirme ve tedavideki pratik yaklaşımlar</vt:lpstr>
      <vt:lpstr>HA niçin önemli bir sorundur ?</vt:lpstr>
      <vt:lpstr>PowerPoint Presentation</vt:lpstr>
      <vt:lpstr>Kadında androgen kaynakları-Markerlar</vt:lpstr>
      <vt:lpstr>(T) - biyolojik etkinliğine neden olan faktörler</vt:lpstr>
      <vt:lpstr>HA değerlendirilmesinde hangi T ölçümleri  güvenlidir?</vt:lpstr>
      <vt:lpstr>Total-Testosteron</vt:lpstr>
      <vt:lpstr>Serbest-Testosteron</vt:lpstr>
      <vt:lpstr>Serbest Androgen Index -FAI</vt:lpstr>
      <vt:lpstr>PowerPoint Presentation</vt:lpstr>
      <vt:lpstr>PowerPoint Presentation</vt:lpstr>
      <vt:lpstr>Hiperandrojenizm  etiyolojisi</vt:lpstr>
      <vt:lpstr>PowerPoint Presentation</vt:lpstr>
      <vt:lpstr>Hiperandrogenizm etiyolojisi</vt:lpstr>
      <vt:lpstr>Geç başlangıçlı-Adult-KAH</vt:lpstr>
      <vt:lpstr>Hiperandrogenizm etiyolojisi</vt:lpstr>
      <vt:lpstr>İdiopatik -Hirsutismus ayırıcı tanı</vt:lpstr>
      <vt:lpstr>Hiperandrogenizm ayırıcı tanı</vt:lpstr>
      <vt:lpstr>Hiperandrojenizm ayırıcı tanı (özet)</vt:lpstr>
      <vt:lpstr>Cushing Syndr.ayırıcı tanı (özet)</vt:lpstr>
      <vt:lpstr>Over –Tm ayırıcı tanı</vt:lpstr>
      <vt:lpstr>Adrenal-Tm ayırıcı tanı</vt:lpstr>
      <vt:lpstr>HA –Tarama testlerinde- özet öneriler</vt:lpstr>
      <vt:lpstr>PowerPoint Presentation</vt:lpstr>
      <vt:lpstr>PowerPoint Presentation</vt:lpstr>
      <vt:lpstr>PowerPoint Presentation</vt:lpstr>
      <vt:lpstr>Hirsutismus için m-Ferriman Gallway Skoru</vt:lpstr>
      <vt:lpstr>PowerPoint Presentation</vt:lpstr>
      <vt:lpstr>PowerPoint Presentation</vt:lpstr>
      <vt:lpstr>PowerPoint Presentation</vt:lpstr>
      <vt:lpstr>PowerPoint Presentation</vt:lpstr>
      <vt:lpstr>T /F-T  yüksek Hiperandrogenemik Hirşüt kadınlarda Androgen fazlalığına neden ptj.ler düşünülmelidir.</vt:lpstr>
      <vt:lpstr>Hiperandrogenizm  tedavisi</vt:lpstr>
      <vt:lpstr>Hirsutismus tedavisinde kullanılabilen antiandrogenler</vt:lpstr>
      <vt:lpstr>PowerPoint Presentation</vt:lpstr>
      <vt:lpstr>Hirsutism tedavisi-KOK etkisi</vt:lpstr>
      <vt:lpstr>PowerPoint Presentation</vt:lpstr>
      <vt:lpstr>KOK-Estrogen:DSP-CPA</vt:lpstr>
      <vt:lpstr>KOK-Estrogen:DSP-CPA</vt:lpstr>
      <vt:lpstr>Hirsutizm  de farmakolojik tedaviler- Başlangıç yaklaşımlar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Epilasyon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mac</dc:creator>
  <cp:lastModifiedBy>DNP</cp:lastModifiedBy>
  <cp:revision>240</cp:revision>
  <dcterms:created xsi:type="dcterms:W3CDTF">2018-04-27T07:02:31Z</dcterms:created>
  <dcterms:modified xsi:type="dcterms:W3CDTF">2018-05-12T11:32:55Z</dcterms:modified>
</cp:coreProperties>
</file>