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6" r:id="rId2"/>
    <p:sldId id="297" r:id="rId3"/>
    <p:sldId id="318" r:id="rId4"/>
    <p:sldId id="321" r:id="rId5"/>
    <p:sldId id="298" r:id="rId6"/>
    <p:sldId id="322" r:id="rId7"/>
    <p:sldId id="299" r:id="rId8"/>
    <p:sldId id="300" r:id="rId9"/>
    <p:sldId id="301" r:id="rId10"/>
    <p:sldId id="323" r:id="rId11"/>
    <p:sldId id="302" r:id="rId12"/>
    <p:sldId id="303" r:id="rId13"/>
    <p:sldId id="324" r:id="rId14"/>
    <p:sldId id="304" r:id="rId15"/>
    <p:sldId id="325" r:id="rId16"/>
    <p:sldId id="305" r:id="rId17"/>
    <p:sldId id="327" r:id="rId18"/>
    <p:sldId id="306" r:id="rId19"/>
    <p:sldId id="307" r:id="rId20"/>
    <p:sldId id="308" r:id="rId21"/>
    <p:sldId id="309" r:id="rId22"/>
    <p:sldId id="310" r:id="rId23"/>
    <p:sldId id="329" r:id="rId24"/>
    <p:sldId id="331" r:id="rId25"/>
    <p:sldId id="330" r:id="rId26"/>
    <p:sldId id="333" r:id="rId27"/>
    <p:sldId id="332" r:id="rId28"/>
    <p:sldId id="32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AU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AU" altLang="tr-TR"/>
          </a:p>
        </p:txBody>
      </p:sp>
    </p:spTree>
    <p:extLst>
      <p:ext uri="{BB962C8B-B14F-4D97-AF65-F5344CB8AC3E}">
        <p14:creationId xmlns:p14="http://schemas.microsoft.com/office/powerpoint/2010/main" val="332234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7127" y="1407695"/>
            <a:ext cx="11256135" cy="2262781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 err="1" smtClean="0"/>
              <a:t>Terapötik</a:t>
            </a:r>
            <a:r>
              <a:rPr lang="tr-TR" sz="7200" b="1" dirty="0" smtClean="0"/>
              <a:t> HPV Aşıları</a:t>
            </a:r>
            <a:endParaRPr lang="tr-TR" sz="72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25045" y="3846936"/>
            <a:ext cx="8915399" cy="2585947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/>
              <a:t>Dr. Hakan Ozan</a:t>
            </a:r>
          </a:p>
          <a:p>
            <a:pPr algn="ctr"/>
            <a:r>
              <a:rPr lang="tr-TR" sz="3600" b="1" dirty="0" smtClean="0"/>
              <a:t>Uludağ Üniversitesi Tıp Fakültesi</a:t>
            </a:r>
          </a:p>
          <a:p>
            <a:pPr algn="ctr"/>
            <a:r>
              <a:rPr lang="tr-TR" sz="3600" b="1" dirty="0" smtClean="0"/>
              <a:t>Kadın Hastalıkları ve Doğum ABD, </a:t>
            </a:r>
          </a:p>
          <a:p>
            <a:pPr algn="ctr"/>
            <a:r>
              <a:rPr lang="tr-TR" sz="3600" b="1" dirty="0" smtClean="0"/>
              <a:t>Jinekolojik Onkoloji Cerrahisi BD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7552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u="sng" dirty="0"/>
              <a:t>Klinik Çalışmalar</a:t>
            </a:r>
            <a:r>
              <a:rPr lang="tr-TR" sz="5400" b="1" u="sng" dirty="0" smtClean="0"/>
              <a:t>;</a:t>
            </a:r>
            <a:endParaRPr lang="tr-T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5" y="2133599"/>
            <a:ext cx="11165983" cy="4228563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GLBL 101c (2014)</a:t>
            </a:r>
          </a:p>
          <a:p>
            <a:r>
              <a:rPr lang="tr-TR" sz="2800" b="1" dirty="0" err="1" smtClean="0">
                <a:solidFill>
                  <a:srgbClr val="FF0000"/>
                </a:solidFill>
              </a:rPr>
              <a:t>modifiye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>
                <a:solidFill>
                  <a:srgbClr val="FF0000"/>
                </a:solidFill>
              </a:rPr>
              <a:t>HPV16-E7 eksprese </a:t>
            </a:r>
            <a:r>
              <a:rPr lang="tr-TR" sz="2800" b="1" dirty="0" smtClean="0">
                <a:solidFill>
                  <a:srgbClr val="FF0000"/>
                </a:solidFill>
              </a:rPr>
              <a:t>eden</a:t>
            </a:r>
          </a:p>
          <a:p>
            <a:r>
              <a:rPr lang="tr-TR" sz="2800" b="1" dirty="0" err="1" smtClean="0">
                <a:solidFill>
                  <a:srgbClr val="FF0000"/>
                </a:solidFill>
              </a:rPr>
              <a:t>rekombinant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Lactobacillus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casei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tabanlı</a:t>
            </a:r>
            <a:endParaRPr lang="tr-TR" sz="2800" b="1" dirty="0"/>
          </a:p>
          <a:p>
            <a:r>
              <a:rPr lang="tr-TR" sz="2800" b="1" dirty="0" smtClean="0">
                <a:solidFill>
                  <a:srgbClr val="FF0000"/>
                </a:solidFill>
              </a:rPr>
              <a:t>faz </a:t>
            </a:r>
            <a:r>
              <a:rPr lang="tr-TR" sz="2800" b="1" dirty="0">
                <a:solidFill>
                  <a:srgbClr val="FF0000"/>
                </a:solidFill>
              </a:rPr>
              <a:t>–I/</a:t>
            </a:r>
            <a:r>
              <a:rPr lang="tr-TR" sz="2800" b="1" dirty="0" err="1">
                <a:solidFill>
                  <a:srgbClr val="FF0000"/>
                </a:solidFill>
              </a:rPr>
              <a:t>IIa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çalışma</a:t>
            </a:r>
            <a:r>
              <a:rPr lang="tr-TR" sz="2800" b="1" dirty="0" smtClean="0"/>
              <a:t> </a:t>
            </a:r>
            <a:r>
              <a:rPr lang="tr-TR" sz="2800" b="1" dirty="0">
                <a:solidFill>
                  <a:srgbClr val="FF0000"/>
                </a:solidFill>
              </a:rPr>
              <a:t>oral yolla </a:t>
            </a:r>
            <a:r>
              <a:rPr lang="tr-TR" sz="2800" b="1" dirty="0"/>
              <a:t>aşılanan </a:t>
            </a:r>
            <a:r>
              <a:rPr lang="tr-TR" sz="2800" b="1" dirty="0">
                <a:solidFill>
                  <a:srgbClr val="FF0000"/>
                </a:solidFill>
              </a:rPr>
              <a:t>17 HPV16+ CIN3 hastasının hepsinde E7-spesifik hücresel </a:t>
            </a:r>
            <a:r>
              <a:rPr lang="tr-TR" sz="2800" b="1" dirty="0" err="1">
                <a:solidFill>
                  <a:srgbClr val="FF0000"/>
                </a:solidFill>
              </a:rPr>
              <a:t>immün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yanıtta </a:t>
            </a:r>
            <a:r>
              <a:rPr lang="tr-TR" sz="2800" b="1" dirty="0">
                <a:solidFill>
                  <a:srgbClr val="FF0000"/>
                </a:solidFill>
              </a:rPr>
              <a:t>anlamlı </a:t>
            </a:r>
            <a:r>
              <a:rPr lang="tr-TR" sz="2800" b="1" dirty="0" smtClean="0">
                <a:solidFill>
                  <a:srgbClr val="FF0000"/>
                </a:solidFill>
              </a:rPr>
              <a:t>artış</a:t>
            </a:r>
            <a:r>
              <a:rPr lang="tr-TR" sz="2800" b="1" dirty="0" smtClean="0"/>
              <a:t> </a:t>
            </a:r>
            <a:r>
              <a:rPr lang="tr-TR" sz="2800" b="1" dirty="0"/>
              <a:t>görülürken  hiçbir olguda ciddi istenmeyen </a:t>
            </a:r>
            <a:r>
              <a:rPr lang="tr-TR" sz="2800" b="1" dirty="0" smtClean="0"/>
              <a:t>ilaç reaksiyonu görülmemiş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213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96214"/>
            <a:ext cx="8911687" cy="1608786"/>
          </a:xfrm>
        </p:spPr>
        <p:txBody>
          <a:bodyPr>
            <a:normAutofit/>
          </a:bodyPr>
          <a:lstStyle/>
          <a:p>
            <a:r>
              <a:rPr lang="tr-TR" sz="5400" b="1" u="sng" dirty="0"/>
              <a:t>Klinik Çalışmalar;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1635617"/>
            <a:ext cx="10985677" cy="4984124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TG4001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Yüksek </a:t>
            </a:r>
            <a:r>
              <a:rPr lang="tr-TR" sz="2800" b="1" dirty="0">
                <a:solidFill>
                  <a:srgbClr val="FF0000"/>
                </a:solidFill>
              </a:rPr>
              <a:t>düzeyde zayıflatılmış ve gen mühendisliğiyle HPV16- E6 ve E7 eksprese eden </a:t>
            </a:r>
            <a:r>
              <a:rPr lang="tr-TR" sz="2800" b="1" dirty="0" err="1">
                <a:solidFill>
                  <a:srgbClr val="FF0000"/>
                </a:solidFill>
              </a:rPr>
              <a:t>vaccinia</a:t>
            </a:r>
            <a:r>
              <a:rPr lang="tr-TR" sz="2800" b="1" dirty="0">
                <a:solidFill>
                  <a:srgbClr val="FF0000"/>
                </a:solidFill>
              </a:rPr>
              <a:t> (MVA) vektör </a:t>
            </a:r>
            <a:r>
              <a:rPr lang="tr-TR" sz="2800" b="1" dirty="0" smtClean="0">
                <a:solidFill>
                  <a:srgbClr val="FF0000"/>
                </a:solidFill>
              </a:rPr>
              <a:t>tabanlı</a:t>
            </a:r>
            <a:endParaRPr lang="tr-TR" sz="2800" b="1" dirty="0"/>
          </a:p>
          <a:p>
            <a:r>
              <a:rPr lang="tr-TR" sz="2800" b="1" dirty="0" smtClean="0"/>
              <a:t> </a:t>
            </a:r>
            <a:r>
              <a:rPr lang="tr-TR" sz="2800" b="1" dirty="0">
                <a:solidFill>
                  <a:srgbClr val="FF0000"/>
                </a:solidFill>
              </a:rPr>
              <a:t>insan IL-2 </a:t>
            </a:r>
            <a:r>
              <a:rPr lang="tr-TR" sz="2800" b="1" dirty="0" smtClean="0">
                <a:solidFill>
                  <a:srgbClr val="FF0000"/>
                </a:solidFill>
              </a:rPr>
              <a:t>adjuvan 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HPV16 </a:t>
            </a:r>
            <a:r>
              <a:rPr lang="tr-TR" sz="2800" b="1" dirty="0">
                <a:solidFill>
                  <a:srgbClr val="FF0000"/>
                </a:solidFill>
              </a:rPr>
              <a:t>ilişkili 21 CIN2/3 olgusunun 10’unda aşıya cevap </a:t>
            </a:r>
            <a:r>
              <a:rPr lang="tr-TR" sz="2800" b="1" dirty="0" smtClean="0">
                <a:solidFill>
                  <a:srgbClr val="FF0000"/>
                </a:solidFill>
              </a:rPr>
              <a:t>görülmüş</a:t>
            </a:r>
          </a:p>
          <a:p>
            <a:pPr lvl="1"/>
            <a:r>
              <a:rPr lang="tr-TR" sz="2800" b="1" dirty="0">
                <a:solidFill>
                  <a:srgbClr val="FF0000"/>
                </a:solidFill>
              </a:rPr>
              <a:t>O</a:t>
            </a:r>
            <a:r>
              <a:rPr lang="tr-TR" sz="2800" b="1" dirty="0" smtClean="0">
                <a:solidFill>
                  <a:srgbClr val="FF0000"/>
                </a:solidFill>
              </a:rPr>
              <a:t>lguların </a:t>
            </a:r>
            <a:r>
              <a:rPr lang="tr-TR" sz="2800" b="1" dirty="0">
                <a:solidFill>
                  <a:srgbClr val="FF0000"/>
                </a:solidFill>
              </a:rPr>
              <a:t>9’unda HPV16 DNA ve </a:t>
            </a:r>
            <a:r>
              <a:rPr lang="tr-TR" sz="2800" b="1" dirty="0" err="1">
                <a:solidFill>
                  <a:srgbClr val="FF0000"/>
                </a:solidFill>
              </a:rPr>
              <a:t>mRNA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klerensi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saptanmış</a:t>
            </a:r>
          </a:p>
          <a:p>
            <a:pPr lvl="1"/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Konizasyon</a:t>
            </a:r>
            <a:r>
              <a:rPr lang="tr-TR" sz="2800" b="1" dirty="0">
                <a:solidFill>
                  <a:srgbClr val="FF0000"/>
                </a:solidFill>
              </a:rPr>
              <a:t> uygulanmayan 8 olgunun 7’sinde 12. ay takibinde CIN2/3 </a:t>
            </a:r>
            <a:r>
              <a:rPr lang="tr-TR" sz="2800" b="1" dirty="0" err="1">
                <a:solidFill>
                  <a:srgbClr val="FF0000"/>
                </a:solidFill>
              </a:rPr>
              <a:t>relapsı</a:t>
            </a:r>
            <a:r>
              <a:rPr lang="tr-TR" sz="2800" b="1" dirty="0">
                <a:solidFill>
                  <a:srgbClr val="FF0000"/>
                </a:solidFill>
              </a:rPr>
              <a:t> veya HPV16 enfeksiyonu </a:t>
            </a:r>
            <a:r>
              <a:rPr lang="tr-TR" sz="2800" b="1" dirty="0" smtClean="0">
                <a:solidFill>
                  <a:srgbClr val="FF0000"/>
                </a:solidFill>
              </a:rPr>
              <a:t>görülmemiş</a:t>
            </a:r>
            <a:endParaRPr lang="tr-TR" sz="2800" b="1" dirty="0">
              <a:solidFill>
                <a:srgbClr val="FF0000"/>
              </a:solidFill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516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403" y="624110"/>
            <a:ext cx="10676586" cy="1280890"/>
          </a:xfrm>
        </p:spPr>
        <p:txBody>
          <a:bodyPr>
            <a:noAutofit/>
          </a:bodyPr>
          <a:lstStyle/>
          <a:p>
            <a:r>
              <a:rPr lang="tr-TR" sz="5400" b="1" u="sng" dirty="0" err="1" smtClean="0"/>
              <a:t>Peptid</a:t>
            </a:r>
            <a:r>
              <a:rPr lang="tr-TR" sz="5400" b="1" u="sng" dirty="0" smtClean="0"/>
              <a:t> </a:t>
            </a:r>
            <a:r>
              <a:rPr lang="tr-TR" sz="5400" b="1" u="sng" dirty="0"/>
              <a:t>ve protein tabanlı aşılar</a:t>
            </a:r>
            <a:r>
              <a:rPr lang="tr-TR" sz="5400" b="1" u="sng" dirty="0" smtClean="0"/>
              <a:t>;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2133600"/>
            <a:ext cx="11101589" cy="3777622"/>
          </a:xfrm>
        </p:spPr>
        <p:txBody>
          <a:bodyPr>
            <a:normAutofit/>
          </a:bodyPr>
          <a:lstStyle/>
          <a:p>
            <a:r>
              <a:rPr lang="tr-TR" sz="2800" b="1" dirty="0" err="1"/>
              <a:t>Peptid</a:t>
            </a:r>
            <a:r>
              <a:rPr lang="tr-TR" sz="2800" b="1" dirty="0"/>
              <a:t> ve protein tabanlı aşılar </a:t>
            </a:r>
            <a:r>
              <a:rPr lang="tr-TR" sz="2800" b="1" dirty="0">
                <a:solidFill>
                  <a:srgbClr val="FF0000"/>
                </a:solidFill>
              </a:rPr>
              <a:t>kararlı, güvenli </a:t>
            </a:r>
            <a:r>
              <a:rPr lang="tr-TR" sz="2800" b="1" dirty="0"/>
              <a:t>ve </a:t>
            </a:r>
            <a:r>
              <a:rPr lang="tr-TR" sz="2800" b="1" dirty="0">
                <a:solidFill>
                  <a:srgbClr val="FF0000"/>
                </a:solidFill>
              </a:rPr>
              <a:t>kolay üretilebilir </a:t>
            </a:r>
            <a:r>
              <a:rPr lang="tr-TR" sz="2800" b="1" dirty="0"/>
              <a:t>aşılardır, ancak </a:t>
            </a:r>
            <a:r>
              <a:rPr lang="tr-TR" sz="2800" b="1" dirty="0" err="1">
                <a:solidFill>
                  <a:srgbClr val="0070C0"/>
                </a:solidFill>
              </a:rPr>
              <a:t>immünojenisiteleri</a:t>
            </a:r>
            <a:r>
              <a:rPr lang="tr-TR" sz="2800" b="1" dirty="0">
                <a:solidFill>
                  <a:srgbClr val="0070C0"/>
                </a:solidFill>
              </a:rPr>
              <a:t> düşüktür</a:t>
            </a:r>
            <a:r>
              <a:rPr lang="tr-TR" sz="2800" b="1" dirty="0"/>
              <a:t>. HPV antijenlerinden türeyen </a:t>
            </a:r>
            <a:r>
              <a:rPr lang="tr-TR" sz="2800" b="1" dirty="0" err="1"/>
              <a:t>peptid</a:t>
            </a:r>
            <a:r>
              <a:rPr lang="tr-TR" sz="2800" b="1" dirty="0"/>
              <a:t> ve proteinler </a:t>
            </a:r>
            <a:r>
              <a:rPr lang="tr-TR" sz="2800" b="1" dirty="0" err="1"/>
              <a:t>dendritik</a:t>
            </a:r>
            <a:r>
              <a:rPr lang="tr-TR" sz="2800" b="1" dirty="0"/>
              <a:t> hücreler tarafından işlenerek MHC- I veya MHC-II yolağı üzerinden CD8+ veya CD4+ T hücre yanıtını uyarırlar. </a:t>
            </a:r>
            <a:r>
              <a:rPr lang="tr-TR" sz="2800" b="1" dirty="0">
                <a:solidFill>
                  <a:srgbClr val="FF0000"/>
                </a:solidFill>
              </a:rPr>
              <a:t>Düşük </a:t>
            </a:r>
            <a:r>
              <a:rPr lang="tr-TR" sz="2800" b="1" dirty="0" err="1">
                <a:solidFill>
                  <a:srgbClr val="FF0000"/>
                </a:solidFill>
              </a:rPr>
              <a:t>immunojenisite</a:t>
            </a:r>
            <a:r>
              <a:rPr lang="tr-TR" sz="2800" b="1" dirty="0">
                <a:solidFill>
                  <a:srgbClr val="FF0000"/>
                </a:solidFill>
              </a:rPr>
              <a:t> nedeniyle, aşı etkinliğini artırmak amacıyla </a:t>
            </a:r>
            <a:r>
              <a:rPr lang="tr-TR" sz="2800" b="1" dirty="0" err="1">
                <a:solidFill>
                  <a:srgbClr val="FF0000"/>
                </a:solidFill>
              </a:rPr>
              <a:t>peptidler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lipidlere</a:t>
            </a:r>
            <a:r>
              <a:rPr lang="tr-TR" sz="2800" b="1" dirty="0">
                <a:solidFill>
                  <a:srgbClr val="FF0000"/>
                </a:solidFill>
              </a:rPr>
              <a:t> ve </a:t>
            </a:r>
            <a:r>
              <a:rPr lang="tr-TR" sz="2800" b="1" dirty="0" err="1">
                <a:solidFill>
                  <a:srgbClr val="FF0000"/>
                </a:solidFill>
              </a:rPr>
              <a:t>kemokinler</a:t>
            </a:r>
            <a:r>
              <a:rPr lang="tr-TR" sz="2800" b="1" dirty="0">
                <a:solidFill>
                  <a:srgbClr val="FF0000"/>
                </a:solidFill>
              </a:rPr>
              <a:t>, </a:t>
            </a:r>
            <a:r>
              <a:rPr lang="tr-TR" sz="2800" b="1" dirty="0" err="1">
                <a:solidFill>
                  <a:srgbClr val="FF0000"/>
                </a:solidFill>
              </a:rPr>
              <a:t>sitokinler</a:t>
            </a:r>
            <a:r>
              <a:rPr lang="tr-TR" sz="2800" b="1" dirty="0">
                <a:solidFill>
                  <a:srgbClr val="FF0000"/>
                </a:solidFill>
              </a:rPr>
              <a:t> ve </a:t>
            </a:r>
            <a:r>
              <a:rPr lang="tr-TR" sz="2800" b="1" dirty="0" err="1">
                <a:solidFill>
                  <a:srgbClr val="FF0000"/>
                </a:solidFill>
              </a:rPr>
              <a:t>Toll-like</a:t>
            </a:r>
            <a:r>
              <a:rPr lang="tr-TR" sz="2800" b="1" dirty="0">
                <a:solidFill>
                  <a:srgbClr val="FF0000"/>
                </a:solidFill>
              </a:rPr>
              <a:t> reseptör </a:t>
            </a:r>
            <a:r>
              <a:rPr lang="tr-TR" sz="2800" b="1" dirty="0" err="1">
                <a:solidFill>
                  <a:srgbClr val="FF0000"/>
                </a:solidFill>
              </a:rPr>
              <a:t>ligandları</a:t>
            </a:r>
            <a:r>
              <a:rPr lang="tr-TR" sz="2800" b="1" dirty="0">
                <a:solidFill>
                  <a:srgbClr val="FF0000"/>
                </a:solidFill>
              </a:rPr>
              <a:t> (TLR) gibi </a:t>
            </a:r>
            <a:r>
              <a:rPr lang="tr-TR" sz="2800" b="1" dirty="0" err="1">
                <a:solidFill>
                  <a:srgbClr val="FF0000"/>
                </a:solidFill>
              </a:rPr>
              <a:t>adjuvantlara</a:t>
            </a:r>
            <a:r>
              <a:rPr lang="tr-TR" sz="2800" b="1" dirty="0">
                <a:solidFill>
                  <a:srgbClr val="FF0000"/>
                </a:solidFill>
              </a:rPr>
              <a:t> bağlanırlar.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092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403" y="624110"/>
            <a:ext cx="10676586" cy="1280890"/>
          </a:xfrm>
        </p:spPr>
        <p:txBody>
          <a:bodyPr>
            <a:noAutofit/>
          </a:bodyPr>
          <a:lstStyle/>
          <a:p>
            <a:r>
              <a:rPr lang="tr-TR" sz="5400" b="1" u="sng" dirty="0" err="1" smtClean="0">
                <a:solidFill>
                  <a:srgbClr val="FF0000"/>
                </a:solidFill>
              </a:rPr>
              <a:t>Peptid</a:t>
            </a:r>
            <a:r>
              <a:rPr lang="tr-TR" sz="5400" b="1" u="sng" dirty="0" smtClean="0"/>
              <a:t> </a:t>
            </a:r>
            <a:r>
              <a:rPr lang="tr-TR" sz="5400" b="1" u="sng" dirty="0"/>
              <a:t>ve protein tabanlı aşılar</a:t>
            </a:r>
            <a:r>
              <a:rPr lang="tr-TR" sz="5400" b="1" u="sng" dirty="0" smtClean="0"/>
              <a:t>;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Bu </a:t>
            </a:r>
            <a:r>
              <a:rPr lang="tr-TR" sz="2800" b="1" dirty="0"/>
              <a:t>yöntemlerle </a:t>
            </a:r>
            <a:r>
              <a:rPr lang="tr-TR" sz="2800" b="1" dirty="0">
                <a:solidFill>
                  <a:srgbClr val="FF0000"/>
                </a:solidFill>
              </a:rPr>
              <a:t>daha güçlü </a:t>
            </a:r>
            <a:r>
              <a:rPr lang="tr-TR" sz="2800" b="1" dirty="0" err="1">
                <a:solidFill>
                  <a:srgbClr val="FF0000"/>
                </a:solidFill>
              </a:rPr>
              <a:t>innat</a:t>
            </a:r>
            <a:r>
              <a:rPr lang="tr-TR" sz="2800" b="1" dirty="0">
                <a:solidFill>
                  <a:srgbClr val="FF0000"/>
                </a:solidFill>
              </a:rPr>
              <a:t> ve </a:t>
            </a:r>
            <a:r>
              <a:rPr lang="tr-TR" sz="2800" b="1" dirty="0" err="1">
                <a:solidFill>
                  <a:srgbClr val="FF0000"/>
                </a:solidFill>
              </a:rPr>
              <a:t>adaptif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immün</a:t>
            </a:r>
            <a:r>
              <a:rPr lang="tr-TR" sz="2800" b="1" dirty="0">
                <a:solidFill>
                  <a:srgbClr val="FF0000"/>
                </a:solidFill>
              </a:rPr>
              <a:t> yanıt</a:t>
            </a:r>
            <a:r>
              <a:rPr lang="tr-TR" sz="2800" b="1" dirty="0"/>
              <a:t> elde edilir. </a:t>
            </a:r>
            <a:r>
              <a:rPr lang="tr-TR" sz="2800" b="1" dirty="0" err="1">
                <a:solidFill>
                  <a:srgbClr val="0070C0"/>
                </a:solidFill>
              </a:rPr>
              <a:t>Peptid</a:t>
            </a:r>
            <a:r>
              <a:rPr lang="tr-TR" sz="2800" b="1" dirty="0">
                <a:solidFill>
                  <a:srgbClr val="0070C0"/>
                </a:solidFill>
              </a:rPr>
              <a:t> tabanlı aşılar MHC spesifik olup, geniş yelpazede kapsama ve tedavi için uygun değildir</a:t>
            </a:r>
            <a:r>
              <a:rPr lang="tr-TR" sz="2800" b="1" dirty="0"/>
              <a:t>. Daha geniş kapsama ve tedavi potansiyeli </a:t>
            </a:r>
            <a:r>
              <a:rPr lang="tr-TR" sz="2800" b="1" dirty="0" err="1"/>
              <a:t>eldesi</a:t>
            </a:r>
            <a:r>
              <a:rPr lang="tr-TR" sz="2800" b="1" dirty="0"/>
              <a:t> için üst üste binen uzun </a:t>
            </a:r>
            <a:r>
              <a:rPr lang="tr-TR" sz="2800" b="1" dirty="0" err="1"/>
              <a:t>peptidlerin</a:t>
            </a:r>
            <a:r>
              <a:rPr lang="tr-TR" sz="2800" b="1" dirty="0"/>
              <a:t> kullanıldığı aşıların birkaç </a:t>
            </a:r>
            <a:r>
              <a:rPr lang="tr-TR" sz="2800" b="1" dirty="0" err="1"/>
              <a:t>preklinik</a:t>
            </a:r>
            <a:r>
              <a:rPr lang="tr-TR" sz="2800" b="1" dirty="0"/>
              <a:t> modelde antijen spesifik T-hücre yanıtını indüklediği gösterilmiştir. </a:t>
            </a:r>
          </a:p>
        </p:txBody>
      </p:sp>
    </p:spTree>
    <p:extLst>
      <p:ext uri="{BB962C8B-B14F-4D97-AF65-F5344CB8AC3E}">
        <p14:creationId xmlns:p14="http://schemas.microsoft.com/office/powerpoint/2010/main" val="262436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192" y="624110"/>
            <a:ext cx="10547797" cy="1280890"/>
          </a:xfrm>
        </p:spPr>
        <p:txBody>
          <a:bodyPr>
            <a:noAutofit/>
          </a:bodyPr>
          <a:lstStyle/>
          <a:p>
            <a:r>
              <a:rPr lang="tr-TR" sz="5400" b="1" u="sng" dirty="0" err="1">
                <a:solidFill>
                  <a:srgbClr val="FF0000"/>
                </a:solidFill>
              </a:rPr>
              <a:t>Peptid</a:t>
            </a:r>
            <a:r>
              <a:rPr lang="tr-TR" sz="5400" b="1" u="sng" dirty="0"/>
              <a:t> ve protein tabanlı aşılar;</a:t>
            </a:r>
            <a:endParaRPr lang="tr-T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700270"/>
            <a:ext cx="8915400" cy="3777622"/>
          </a:xfrm>
        </p:spPr>
        <p:txBody>
          <a:bodyPr>
            <a:normAutofit/>
          </a:bodyPr>
          <a:lstStyle/>
          <a:p>
            <a:r>
              <a:rPr lang="tr-TR" sz="2800" b="1" dirty="0" err="1"/>
              <a:t>İmmünojenisiteyi</a:t>
            </a:r>
            <a:r>
              <a:rPr lang="tr-TR" sz="2800" b="1" dirty="0"/>
              <a:t> artırmak için </a:t>
            </a:r>
            <a:r>
              <a:rPr lang="tr-TR" sz="2800" b="1" dirty="0" err="1">
                <a:solidFill>
                  <a:srgbClr val="FF0000"/>
                </a:solidFill>
              </a:rPr>
              <a:t>immünoglobulin</a:t>
            </a:r>
            <a:r>
              <a:rPr lang="tr-TR" sz="2800" b="1" dirty="0">
                <a:solidFill>
                  <a:srgbClr val="FF0000"/>
                </a:solidFill>
              </a:rPr>
              <a:t> G fragmanı, </a:t>
            </a:r>
            <a:r>
              <a:rPr lang="tr-TR" sz="2800" b="1" dirty="0" err="1">
                <a:solidFill>
                  <a:srgbClr val="FF0000"/>
                </a:solidFill>
              </a:rPr>
              <a:t>streptavidin</a:t>
            </a:r>
            <a:r>
              <a:rPr lang="tr-TR" sz="2800" b="1" dirty="0"/>
              <a:t> içeren </a:t>
            </a:r>
            <a:r>
              <a:rPr lang="tr-TR" sz="2800" b="1" dirty="0" err="1"/>
              <a:t>immünomodülatör</a:t>
            </a:r>
            <a:r>
              <a:rPr lang="tr-TR" sz="2800" b="1" dirty="0"/>
              <a:t> element ve </a:t>
            </a:r>
            <a:r>
              <a:rPr lang="tr-TR" sz="2800" b="1" dirty="0" err="1">
                <a:solidFill>
                  <a:srgbClr val="FF0000"/>
                </a:solidFill>
              </a:rPr>
              <a:t>dendritik</a:t>
            </a:r>
            <a:r>
              <a:rPr lang="tr-TR" sz="2800" b="1" dirty="0">
                <a:solidFill>
                  <a:srgbClr val="FF0000"/>
                </a:solidFill>
              </a:rPr>
              <a:t> hücre </a:t>
            </a:r>
            <a:r>
              <a:rPr lang="tr-TR" sz="2800" b="1" dirty="0" err="1">
                <a:solidFill>
                  <a:srgbClr val="FF0000"/>
                </a:solidFill>
              </a:rPr>
              <a:t>stimulatör</a:t>
            </a:r>
            <a:r>
              <a:rPr lang="tr-TR" sz="2800" b="1" dirty="0">
                <a:solidFill>
                  <a:srgbClr val="FF0000"/>
                </a:solidFill>
              </a:rPr>
              <a:t>  </a:t>
            </a:r>
            <a:r>
              <a:rPr lang="tr-TR" sz="2800" b="1" dirty="0" err="1">
                <a:solidFill>
                  <a:srgbClr val="FF0000"/>
                </a:solidFill>
              </a:rPr>
              <a:t>sitokini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Bryostatin</a:t>
            </a:r>
            <a:r>
              <a:rPr lang="tr-TR" sz="2800" b="1" dirty="0"/>
              <a:t> gibi </a:t>
            </a:r>
            <a:r>
              <a:rPr lang="tr-TR" sz="2800" b="1" dirty="0" err="1"/>
              <a:t>adjuvantlar</a:t>
            </a:r>
            <a:r>
              <a:rPr lang="tr-TR" sz="2800" b="1" dirty="0"/>
              <a:t> aşıya eklenirler. </a:t>
            </a:r>
            <a:r>
              <a:rPr lang="tr-TR" sz="2800" b="1" u="sng" dirty="0" err="1">
                <a:solidFill>
                  <a:srgbClr val="FF0000"/>
                </a:solidFill>
              </a:rPr>
              <a:t>Toll-Like</a:t>
            </a:r>
            <a:r>
              <a:rPr lang="tr-TR" sz="2800" b="1" u="sng" dirty="0">
                <a:solidFill>
                  <a:srgbClr val="FF0000"/>
                </a:solidFill>
              </a:rPr>
              <a:t> reseptör (TLR) </a:t>
            </a:r>
            <a:r>
              <a:rPr lang="tr-TR" sz="2800" b="1" u="sng" dirty="0" err="1">
                <a:solidFill>
                  <a:srgbClr val="FF0000"/>
                </a:solidFill>
              </a:rPr>
              <a:t>agonistleri</a:t>
            </a:r>
            <a:r>
              <a:rPr lang="tr-TR" sz="2800" b="1" u="sng" dirty="0">
                <a:solidFill>
                  <a:srgbClr val="FF0000"/>
                </a:solidFill>
              </a:rPr>
              <a:t> hem </a:t>
            </a:r>
            <a:r>
              <a:rPr lang="tr-TR" sz="2800" b="1" u="sng" dirty="0" err="1">
                <a:solidFill>
                  <a:srgbClr val="FF0000"/>
                </a:solidFill>
              </a:rPr>
              <a:t>innat</a:t>
            </a:r>
            <a:r>
              <a:rPr lang="tr-TR" sz="2800" b="1" u="sng" dirty="0">
                <a:solidFill>
                  <a:srgbClr val="FF0000"/>
                </a:solidFill>
              </a:rPr>
              <a:t>, hem de </a:t>
            </a:r>
            <a:r>
              <a:rPr lang="tr-TR" sz="2800" b="1" u="sng" dirty="0" err="1">
                <a:solidFill>
                  <a:srgbClr val="FF0000"/>
                </a:solidFill>
              </a:rPr>
              <a:t>adaptif</a:t>
            </a:r>
            <a:r>
              <a:rPr lang="tr-TR" sz="2800" b="1" u="sng" dirty="0">
                <a:solidFill>
                  <a:srgbClr val="FF0000"/>
                </a:solidFill>
              </a:rPr>
              <a:t> </a:t>
            </a:r>
            <a:r>
              <a:rPr lang="tr-TR" sz="2800" b="1" u="sng" dirty="0" err="1">
                <a:solidFill>
                  <a:srgbClr val="FF0000"/>
                </a:solidFill>
              </a:rPr>
              <a:t>immüniteyi</a:t>
            </a:r>
            <a:r>
              <a:rPr lang="tr-TR" sz="2800" b="1" u="sng" dirty="0">
                <a:solidFill>
                  <a:srgbClr val="FF0000"/>
                </a:solidFill>
              </a:rPr>
              <a:t> aktive ettiklerinden dolayı etkinliği yüksek </a:t>
            </a:r>
            <a:r>
              <a:rPr lang="tr-TR" sz="2800" b="1" u="sng" dirty="0" err="1">
                <a:solidFill>
                  <a:srgbClr val="FF0000"/>
                </a:solidFill>
              </a:rPr>
              <a:t>adjuvantlar</a:t>
            </a:r>
            <a:r>
              <a:rPr lang="tr-TR" sz="2800" b="1" dirty="0"/>
              <a:t> olarak değerlendirilirler</a:t>
            </a:r>
            <a:r>
              <a:rPr lang="tr-TR" sz="2800" b="1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29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10431887" cy="1280890"/>
          </a:xfrm>
        </p:spPr>
        <p:txBody>
          <a:bodyPr>
            <a:noAutofit/>
          </a:bodyPr>
          <a:lstStyle/>
          <a:p>
            <a:r>
              <a:rPr lang="tr-TR" sz="5400" b="1" u="sng" dirty="0" err="1" smtClean="0"/>
              <a:t>Peptid</a:t>
            </a:r>
            <a:r>
              <a:rPr lang="tr-TR" sz="5400" b="1" u="sng" dirty="0" smtClean="0"/>
              <a:t> ve </a:t>
            </a:r>
            <a:r>
              <a:rPr lang="tr-TR" sz="5400" b="1" u="sng" dirty="0" smtClean="0">
                <a:solidFill>
                  <a:srgbClr val="FF0000"/>
                </a:solidFill>
              </a:rPr>
              <a:t>Protein</a:t>
            </a:r>
            <a:r>
              <a:rPr lang="tr-TR" sz="5400" b="1" u="sng" dirty="0" smtClean="0"/>
              <a:t> </a:t>
            </a:r>
            <a:r>
              <a:rPr lang="tr-TR" sz="5400" b="1" u="sng" dirty="0"/>
              <a:t>tabanlı aşılar;</a:t>
            </a:r>
            <a:endParaRPr lang="tr-T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Protein </a:t>
            </a:r>
            <a:r>
              <a:rPr lang="tr-TR" sz="2800" b="1" dirty="0">
                <a:solidFill>
                  <a:srgbClr val="0070C0"/>
                </a:solidFill>
              </a:rPr>
              <a:t>tabanlı aşılar tüm olası insan lökosit antijen (HLA) </a:t>
            </a:r>
            <a:r>
              <a:rPr lang="tr-TR" sz="2800" b="1" dirty="0" err="1">
                <a:solidFill>
                  <a:srgbClr val="0070C0"/>
                </a:solidFill>
              </a:rPr>
              <a:t>epitoplarını</a:t>
            </a:r>
            <a:r>
              <a:rPr lang="tr-TR" sz="2800" b="1" dirty="0">
                <a:solidFill>
                  <a:srgbClr val="0070C0"/>
                </a:solidFill>
              </a:rPr>
              <a:t> içerirler, ancak çoğunluğu MHC-II yolağı üzerinden sunulduğu için </a:t>
            </a:r>
            <a:r>
              <a:rPr lang="tr-TR" sz="2800" b="1" dirty="0" err="1">
                <a:solidFill>
                  <a:srgbClr val="0070C0"/>
                </a:solidFill>
              </a:rPr>
              <a:t>sitotoksik</a:t>
            </a:r>
            <a:r>
              <a:rPr lang="tr-TR" sz="2800" b="1" dirty="0">
                <a:solidFill>
                  <a:srgbClr val="0070C0"/>
                </a:solidFill>
              </a:rPr>
              <a:t> T-hücre yanıtından daha çok, antikor yanıtını uyarırlar</a:t>
            </a:r>
            <a:r>
              <a:rPr lang="tr-TR" sz="2800" b="1" dirty="0"/>
              <a:t>. Aşıya eklenen </a:t>
            </a:r>
            <a:r>
              <a:rPr lang="tr-TR" sz="2800" b="1" dirty="0" err="1"/>
              <a:t>adjuvantlar</a:t>
            </a:r>
            <a:r>
              <a:rPr lang="tr-TR" sz="2800" b="1" dirty="0"/>
              <a:t> ve </a:t>
            </a:r>
            <a:r>
              <a:rPr lang="tr-TR" sz="2800" b="1" dirty="0" err="1"/>
              <a:t>immuno</a:t>
            </a:r>
            <a:r>
              <a:rPr lang="tr-TR" sz="2800" b="1" dirty="0"/>
              <a:t> </a:t>
            </a:r>
            <a:r>
              <a:rPr lang="tr-TR" sz="2800" b="1" dirty="0" err="1"/>
              <a:t>stimulanlar</a:t>
            </a:r>
            <a:r>
              <a:rPr lang="tr-TR" sz="2800" b="1" dirty="0"/>
              <a:t> </a:t>
            </a:r>
            <a:r>
              <a:rPr lang="tr-TR" sz="2800" b="1" dirty="0" err="1"/>
              <a:t>epitopların</a:t>
            </a:r>
            <a:r>
              <a:rPr lang="tr-TR" sz="2800" b="1" dirty="0"/>
              <a:t> MHC-I yolağı üzerinden sunulmasını ve aşıda etkinlik artışını sağlar.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2817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u="sng" dirty="0"/>
              <a:t>Klinik Çalışmalar</a:t>
            </a:r>
            <a:r>
              <a:rPr lang="tr-TR" sz="4800" b="1" u="sng" dirty="0" smtClean="0"/>
              <a:t>;</a:t>
            </a:r>
            <a:endParaRPr lang="tr-TR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41443"/>
          </a:xfrm>
        </p:spPr>
        <p:txBody>
          <a:bodyPr>
            <a:normAutofit fontScale="92500" lnSpcReduction="20000"/>
          </a:bodyPr>
          <a:lstStyle/>
          <a:p>
            <a:r>
              <a:rPr lang="tr-TR" sz="2800" b="1" dirty="0" smtClean="0"/>
              <a:t>(2000)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faz </a:t>
            </a:r>
            <a:r>
              <a:rPr lang="tr-TR" sz="2800" b="1" dirty="0">
                <a:solidFill>
                  <a:srgbClr val="FF0000"/>
                </a:solidFill>
              </a:rPr>
              <a:t>I </a:t>
            </a:r>
            <a:r>
              <a:rPr lang="tr-TR" sz="2800" b="1" dirty="0" smtClean="0">
                <a:solidFill>
                  <a:srgbClr val="FF0000"/>
                </a:solidFill>
              </a:rPr>
              <a:t>çalışma</a:t>
            </a:r>
          </a:p>
          <a:p>
            <a:r>
              <a:rPr lang="tr-TR" sz="2800" b="1" dirty="0" err="1" smtClean="0">
                <a:solidFill>
                  <a:srgbClr val="FF0000"/>
                </a:solidFill>
              </a:rPr>
              <a:t>inkomplet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Freund’s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adjuvant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içeren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HPV16 </a:t>
            </a:r>
            <a:r>
              <a:rPr lang="tr-TR" sz="2800" b="1" dirty="0">
                <a:solidFill>
                  <a:srgbClr val="FF0000"/>
                </a:solidFill>
              </a:rPr>
              <a:t>–E7 </a:t>
            </a:r>
            <a:r>
              <a:rPr lang="tr-TR" sz="2800" b="1" dirty="0" err="1">
                <a:solidFill>
                  <a:srgbClr val="FF0000"/>
                </a:solidFill>
              </a:rPr>
              <a:t>lipopeptid</a:t>
            </a:r>
            <a:r>
              <a:rPr lang="tr-TR" sz="2800" b="1" dirty="0">
                <a:solidFill>
                  <a:srgbClr val="FF0000"/>
                </a:solidFill>
              </a:rPr>
              <a:t> antijeni 3 hafta aralarla artan dozlarda 4 </a:t>
            </a:r>
            <a:r>
              <a:rPr lang="tr-TR" sz="2800" b="1" dirty="0" smtClean="0">
                <a:solidFill>
                  <a:srgbClr val="FF0000"/>
                </a:solidFill>
              </a:rPr>
              <a:t>doz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HLA-A2 </a:t>
            </a:r>
            <a:r>
              <a:rPr lang="tr-TR" sz="2800" b="1" dirty="0">
                <a:solidFill>
                  <a:srgbClr val="FF0000"/>
                </a:solidFill>
              </a:rPr>
              <a:t>pozitif, HPV16 pozitif,18 VIN,CIN II/III </a:t>
            </a:r>
            <a:r>
              <a:rPr lang="tr-TR" sz="2800" b="1" dirty="0" smtClean="0">
                <a:solidFill>
                  <a:srgbClr val="FF0000"/>
                </a:solidFill>
              </a:rPr>
              <a:t>olgusunda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servikal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sürüntülerde</a:t>
            </a:r>
            <a:r>
              <a:rPr lang="tr-TR" sz="2800" b="1" dirty="0">
                <a:solidFill>
                  <a:srgbClr val="FF0000"/>
                </a:solidFill>
              </a:rPr>
              <a:t> 18 olgunun 12’sinde virüs saptanmazken, tüm biyopsi örneklerinde in </a:t>
            </a:r>
            <a:r>
              <a:rPr lang="tr-TR" sz="2800" b="1" dirty="0" err="1">
                <a:solidFill>
                  <a:srgbClr val="FF0000"/>
                </a:solidFill>
              </a:rPr>
              <a:t>situ</a:t>
            </a:r>
            <a:r>
              <a:rPr lang="tr-TR" sz="2800" b="1" dirty="0">
                <a:solidFill>
                  <a:srgbClr val="FF0000"/>
                </a:solidFill>
              </a:rPr>
              <a:t> RNA </a:t>
            </a:r>
            <a:r>
              <a:rPr lang="tr-TR" sz="2800" b="1" dirty="0" err="1">
                <a:solidFill>
                  <a:srgbClr val="FF0000"/>
                </a:solidFill>
              </a:rPr>
              <a:t>hibridizasyon</a:t>
            </a:r>
            <a:r>
              <a:rPr lang="tr-TR" sz="2800" b="1" dirty="0">
                <a:solidFill>
                  <a:srgbClr val="FF0000"/>
                </a:solidFill>
              </a:rPr>
              <a:t> pozitif olarak bulunmuştur ve </a:t>
            </a:r>
            <a:r>
              <a:rPr lang="tr-TR" sz="2800" b="1" dirty="0" err="1">
                <a:solidFill>
                  <a:srgbClr val="FF0000"/>
                </a:solidFill>
              </a:rPr>
              <a:t>displastik</a:t>
            </a:r>
            <a:r>
              <a:rPr lang="tr-TR" sz="2800" b="1" dirty="0">
                <a:solidFill>
                  <a:srgbClr val="FF0000"/>
                </a:solidFill>
              </a:rPr>
              <a:t> lezyonlar sadece  3 olguda </a:t>
            </a:r>
            <a:r>
              <a:rPr lang="tr-TR" sz="2800" b="1" dirty="0" smtClean="0">
                <a:solidFill>
                  <a:srgbClr val="FF0000"/>
                </a:solidFill>
              </a:rPr>
              <a:t>kaybolmuş</a:t>
            </a:r>
            <a:endParaRPr lang="tr-TR" sz="2800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468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431" y="624110"/>
            <a:ext cx="10487181" cy="1280890"/>
          </a:xfrm>
        </p:spPr>
        <p:txBody>
          <a:bodyPr>
            <a:noAutofit/>
          </a:bodyPr>
          <a:lstStyle/>
          <a:p>
            <a:r>
              <a:rPr lang="tr-TR" sz="5400" b="1" u="sng" dirty="0"/>
              <a:t>Nükleik asit tabanlı aşılar</a:t>
            </a:r>
            <a:r>
              <a:rPr lang="tr-TR" sz="5400" b="1" u="sng" dirty="0" smtClean="0"/>
              <a:t>; </a:t>
            </a:r>
            <a:r>
              <a:rPr lang="tr-TR" sz="5400" b="1" u="sng" dirty="0" smtClean="0">
                <a:solidFill>
                  <a:srgbClr val="FF0000"/>
                </a:solidFill>
              </a:rPr>
              <a:t>DNA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2133600"/>
            <a:ext cx="11062952" cy="3777622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DNA aşıları, </a:t>
            </a:r>
            <a:r>
              <a:rPr lang="tr-TR" sz="2800" b="1" dirty="0" smtClean="0">
                <a:solidFill>
                  <a:srgbClr val="FF0000"/>
                </a:solidFill>
              </a:rPr>
              <a:t>güvenli, kararlı, kolay üretilebilir, </a:t>
            </a:r>
            <a:r>
              <a:rPr lang="tr-TR" sz="2800" b="1" dirty="0" err="1" smtClean="0">
                <a:solidFill>
                  <a:srgbClr val="FF0000"/>
                </a:solidFill>
              </a:rPr>
              <a:t>nötralizan</a:t>
            </a:r>
            <a:r>
              <a:rPr lang="tr-TR" sz="2800" b="1" dirty="0" smtClean="0">
                <a:solidFill>
                  <a:srgbClr val="FF0000"/>
                </a:solidFill>
              </a:rPr>
              <a:t> antikor oluşumuna yol açmayan</a:t>
            </a:r>
            <a:r>
              <a:rPr lang="tr-TR" sz="2800" b="1" dirty="0" smtClean="0"/>
              <a:t> aşılardır, ancak </a:t>
            </a:r>
            <a:r>
              <a:rPr lang="tr-TR" sz="2800" b="1" dirty="0" smtClean="0">
                <a:solidFill>
                  <a:srgbClr val="0070C0"/>
                </a:solidFill>
              </a:rPr>
              <a:t>potansiyel olarak HPV E6 ve E7 </a:t>
            </a:r>
            <a:r>
              <a:rPr lang="tr-TR" sz="2800" b="1" dirty="0" err="1" smtClean="0">
                <a:solidFill>
                  <a:srgbClr val="0070C0"/>
                </a:solidFill>
              </a:rPr>
              <a:t>onkogenlerini</a:t>
            </a:r>
            <a:r>
              <a:rPr lang="tr-TR" sz="2800" b="1" dirty="0" smtClean="0">
                <a:solidFill>
                  <a:srgbClr val="0070C0"/>
                </a:solidFill>
              </a:rPr>
              <a:t> kodlayan DNA’nın aşıda kullanılması hücre transformasyonuna yol açabilir</a:t>
            </a:r>
            <a:r>
              <a:rPr lang="tr-TR" sz="2800" b="1" dirty="0" smtClean="0"/>
              <a:t>. Bu olasılık E6 ve E7 </a:t>
            </a:r>
            <a:r>
              <a:rPr lang="tr-TR" sz="2800" b="1" dirty="0" err="1" smtClean="0"/>
              <a:t>onkogenlerinin</a:t>
            </a:r>
            <a:r>
              <a:rPr lang="tr-TR" sz="2800" b="1" dirty="0" smtClean="0"/>
              <a:t> protein eksprese edebilecek , ancak </a:t>
            </a:r>
            <a:r>
              <a:rPr lang="tr-TR" sz="2800" b="1" dirty="0" err="1" smtClean="0"/>
              <a:t>onkojenik</a:t>
            </a:r>
            <a:r>
              <a:rPr lang="tr-TR" sz="2800" b="1" dirty="0" smtClean="0"/>
              <a:t> transformasyona yol açamayacak şekilde </a:t>
            </a:r>
            <a:r>
              <a:rPr lang="tr-TR" sz="2800" b="1" dirty="0" err="1" smtClean="0"/>
              <a:t>modifiye</a:t>
            </a:r>
            <a:r>
              <a:rPr lang="tr-TR" sz="2800" b="1" dirty="0" smtClean="0"/>
              <a:t> edilmesi ile önlenebilir. </a:t>
            </a:r>
            <a:endParaRPr lang="tr-TR" sz="2800" b="1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46579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431" y="624110"/>
            <a:ext cx="10487181" cy="1280890"/>
          </a:xfrm>
        </p:spPr>
        <p:txBody>
          <a:bodyPr>
            <a:noAutofit/>
          </a:bodyPr>
          <a:lstStyle/>
          <a:p>
            <a:r>
              <a:rPr lang="tr-TR" sz="5400" b="1" u="sng" dirty="0"/>
              <a:t>Nükleik asit tabanlı aşılar</a:t>
            </a:r>
            <a:r>
              <a:rPr lang="tr-TR" sz="5400" b="1" u="sng" dirty="0" smtClean="0"/>
              <a:t>; </a:t>
            </a:r>
            <a:r>
              <a:rPr lang="tr-TR" sz="5400" b="1" u="sng" dirty="0" smtClean="0">
                <a:solidFill>
                  <a:srgbClr val="FF0000"/>
                </a:solidFill>
              </a:rPr>
              <a:t>DNA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7" y="2133600"/>
            <a:ext cx="11281893" cy="3777622"/>
          </a:xfrm>
        </p:spPr>
        <p:txBody>
          <a:bodyPr>
            <a:normAutofit lnSpcReduction="10000"/>
          </a:bodyPr>
          <a:lstStyle/>
          <a:p>
            <a:r>
              <a:rPr lang="tr-TR" sz="2800" b="1" dirty="0" smtClean="0"/>
              <a:t>DNA aşıları </a:t>
            </a:r>
            <a:r>
              <a:rPr lang="tr-TR" sz="2800" b="1" dirty="0" err="1" smtClean="0"/>
              <a:t>intramusküler</a:t>
            </a:r>
            <a:r>
              <a:rPr lang="tr-TR" sz="2800" b="1" dirty="0" smtClean="0"/>
              <a:t> yoldan veya cilt altına uygulanır ve istenen antijenin kodlandığı DNA’nın </a:t>
            </a:r>
            <a:r>
              <a:rPr lang="tr-TR" sz="2800" b="1" dirty="0" err="1" smtClean="0"/>
              <a:t>plasmid</a:t>
            </a:r>
            <a:r>
              <a:rPr lang="tr-TR" sz="2800" b="1" dirty="0" smtClean="0"/>
              <a:t> şeklinde hücre içine enjekte edilmesini içerir. </a:t>
            </a:r>
            <a:r>
              <a:rPr lang="tr-TR" sz="2800" b="1" dirty="0" err="1" smtClean="0"/>
              <a:t>İnjeksiyon</a:t>
            </a:r>
            <a:r>
              <a:rPr lang="tr-TR" sz="2800" b="1" dirty="0" smtClean="0"/>
              <a:t> </a:t>
            </a:r>
            <a:r>
              <a:rPr lang="tr-TR" sz="2800" b="1" dirty="0"/>
              <a:t>sonrası </a:t>
            </a:r>
            <a:r>
              <a:rPr lang="tr-TR" sz="2800" b="1" dirty="0" err="1"/>
              <a:t>myositler</a:t>
            </a:r>
            <a:r>
              <a:rPr lang="tr-TR" sz="2800" b="1" dirty="0"/>
              <a:t> veya </a:t>
            </a:r>
            <a:r>
              <a:rPr lang="tr-TR" sz="2800" b="1" dirty="0" err="1"/>
              <a:t>dendritik</a:t>
            </a:r>
            <a:r>
              <a:rPr lang="tr-TR" sz="2800" b="1" dirty="0"/>
              <a:t> hücreler tarafından alınır. </a:t>
            </a:r>
            <a:r>
              <a:rPr lang="tr-TR" sz="2800" b="1" dirty="0">
                <a:solidFill>
                  <a:srgbClr val="0070C0"/>
                </a:solidFill>
              </a:rPr>
              <a:t>DNA ile </a:t>
            </a:r>
            <a:r>
              <a:rPr lang="tr-TR" sz="2800" b="1" dirty="0" err="1">
                <a:solidFill>
                  <a:srgbClr val="0070C0"/>
                </a:solidFill>
              </a:rPr>
              <a:t>transfekte</a:t>
            </a:r>
            <a:r>
              <a:rPr lang="tr-TR" sz="2800" b="1" dirty="0">
                <a:solidFill>
                  <a:srgbClr val="0070C0"/>
                </a:solidFill>
              </a:rPr>
              <a:t> olan </a:t>
            </a:r>
            <a:r>
              <a:rPr lang="tr-TR" sz="2800" b="1" dirty="0" err="1">
                <a:solidFill>
                  <a:srgbClr val="0070C0"/>
                </a:solidFill>
              </a:rPr>
              <a:t>miyositler</a:t>
            </a:r>
            <a:r>
              <a:rPr lang="tr-TR" sz="2800" b="1" dirty="0">
                <a:solidFill>
                  <a:srgbClr val="0070C0"/>
                </a:solidFill>
              </a:rPr>
              <a:t> antijen eksprese etseler de bu amaç için </a:t>
            </a:r>
            <a:r>
              <a:rPr lang="tr-TR" sz="2800" b="1" dirty="0" err="1">
                <a:solidFill>
                  <a:srgbClr val="0070C0"/>
                </a:solidFill>
              </a:rPr>
              <a:t>APC’ler</a:t>
            </a:r>
            <a:r>
              <a:rPr lang="tr-TR" sz="2800" b="1" dirty="0">
                <a:solidFill>
                  <a:srgbClr val="0070C0"/>
                </a:solidFill>
              </a:rPr>
              <a:t> kadar özelleşmediklerinden, </a:t>
            </a:r>
            <a:r>
              <a:rPr lang="tr-TR" sz="2800" b="1" dirty="0" err="1">
                <a:solidFill>
                  <a:srgbClr val="0070C0"/>
                </a:solidFill>
              </a:rPr>
              <a:t>immünojenisite</a:t>
            </a:r>
            <a:r>
              <a:rPr lang="tr-TR" sz="2800" b="1" dirty="0">
                <a:solidFill>
                  <a:srgbClr val="0070C0"/>
                </a:solidFill>
              </a:rPr>
              <a:t> düşüktür</a:t>
            </a:r>
            <a:r>
              <a:rPr lang="tr-TR" sz="2800" b="1" dirty="0"/>
              <a:t>. Aşıda uygulanan </a:t>
            </a:r>
            <a:r>
              <a:rPr lang="tr-TR" sz="2800" b="1" dirty="0">
                <a:solidFill>
                  <a:srgbClr val="0070C0"/>
                </a:solidFill>
              </a:rPr>
              <a:t>çıplak DNA’nın </a:t>
            </a:r>
            <a:r>
              <a:rPr lang="tr-TR" sz="2800" b="1" dirty="0" err="1">
                <a:solidFill>
                  <a:srgbClr val="0070C0"/>
                </a:solidFill>
              </a:rPr>
              <a:t>amplifiye</a:t>
            </a:r>
            <a:r>
              <a:rPr lang="tr-TR" sz="2800" b="1" dirty="0">
                <a:solidFill>
                  <a:srgbClr val="0070C0"/>
                </a:solidFill>
              </a:rPr>
              <a:t> olamaması ve çevre hücrelere yayılamaması da </a:t>
            </a:r>
            <a:r>
              <a:rPr lang="tr-TR" sz="2800" b="1" dirty="0" err="1">
                <a:solidFill>
                  <a:srgbClr val="0070C0"/>
                </a:solidFill>
              </a:rPr>
              <a:t>immünitenin</a:t>
            </a:r>
            <a:r>
              <a:rPr lang="tr-TR" sz="2800" b="1" dirty="0">
                <a:solidFill>
                  <a:srgbClr val="0070C0"/>
                </a:solidFill>
              </a:rPr>
              <a:t> düşük olmasında önemli bir faktördür.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5720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193" y="624110"/>
            <a:ext cx="10431886" cy="1280890"/>
          </a:xfrm>
        </p:spPr>
        <p:txBody>
          <a:bodyPr>
            <a:noAutofit/>
          </a:bodyPr>
          <a:lstStyle/>
          <a:p>
            <a:r>
              <a:rPr lang="tr-TR" sz="5400" b="1" u="sng" dirty="0"/>
              <a:t>Nükleik asit tabanlı aşılar; </a:t>
            </a:r>
            <a:r>
              <a:rPr lang="tr-TR" sz="5400" b="1" u="sng" dirty="0" smtClean="0">
                <a:solidFill>
                  <a:srgbClr val="FF0000"/>
                </a:solidFill>
              </a:rPr>
              <a:t>RNA</a:t>
            </a:r>
            <a:endParaRPr lang="tr-T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765" y="2133600"/>
            <a:ext cx="10599313" cy="3777622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Çıplak RNA </a:t>
            </a:r>
            <a:r>
              <a:rPr lang="tr-TR" sz="2800" b="1" dirty="0" err="1">
                <a:solidFill>
                  <a:srgbClr val="FF0000"/>
                </a:solidFill>
              </a:rPr>
              <a:t>replikon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/>
              <a:t>aşıları </a:t>
            </a:r>
            <a:r>
              <a:rPr lang="tr-TR" sz="2800" b="1" dirty="0" err="1">
                <a:solidFill>
                  <a:srgbClr val="FF0000"/>
                </a:solidFill>
              </a:rPr>
              <a:t>Sindbis</a:t>
            </a:r>
            <a:r>
              <a:rPr lang="tr-TR" sz="2800" b="1" dirty="0">
                <a:solidFill>
                  <a:srgbClr val="FF0000"/>
                </a:solidFill>
              </a:rPr>
              <a:t> virüs, SFV, </a:t>
            </a:r>
            <a:r>
              <a:rPr lang="tr-TR" sz="2800" b="1" dirty="0" err="1">
                <a:solidFill>
                  <a:srgbClr val="FF0000"/>
                </a:solidFill>
              </a:rPr>
              <a:t>Venezuelan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Equine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Encephalitis</a:t>
            </a:r>
            <a:r>
              <a:rPr lang="tr-TR" sz="2800" b="1" dirty="0">
                <a:solidFill>
                  <a:srgbClr val="FF0000"/>
                </a:solidFill>
              </a:rPr>
              <a:t> virüs</a:t>
            </a:r>
            <a:r>
              <a:rPr lang="tr-TR" sz="2800" b="1" dirty="0"/>
              <a:t> gibi RNA virüslerinden </a:t>
            </a:r>
            <a:r>
              <a:rPr lang="tr-TR" sz="2800" b="1" dirty="0" err="1"/>
              <a:t>türetilebilir,ancak</a:t>
            </a:r>
            <a:r>
              <a:rPr lang="tr-TR" sz="2800" b="1" dirty="0"/>
              <a:t> </a:t>
            </a:r>
            <a:r>
              <a:rPr lang="tr-TR" sz="2800" b="1" dirty="0" err="1">
                <a:solidFill>
                  <a:srgbClr val="0070C0"/>
                </a:solidFill>
              </a:rPr>
              <a:t>stabiliteleri</a:t>
            </a:r>
            <a:r>
              <a:rPr lang="tr-TR" sz="2800" b="1" dirty="0">
                <a:solidFill>
                  <a:srgbClr val="0070C0"/>
                </a:solidFill>
              </a:rPr>
              <a:t> düşüktür </a:t>
            </a:r>
            <a:r>
              <a:rPr lang="tr-TR" sz="2800" b="1" dirty="0"/>
              <a:t>RNA </a:t>
            </a:r>
            <a:r>
              <a:rPr lang="tr-TR" sz="2800" b="1" dirty="0" err="1"/>
              <a:t>replikon</a:t>
            </a:r>
            <a:r>
              <a:rPr lang="tr-TR" sz="2800" b="1" dirty="0"/>
              <a:t> </a:t>
            </a:r>
            <a:r>
              <a:rPr lang="tr-TR" sz="2800" b="1" dirty="0" smtClean="0"/>
              <a:t>kendini </a:t>
            </a:r>
            <a:r>
              <a:rPr lang="tr-TR" sz="2800" b="1" dirty="0" err="1"/>
              <a:t>replike</a:t>
            </a:r>
            <a:r>
              <a:rPr lang="tr-TR" sz="2800" b="1" dirty="0"/>
              <a:t> edebildiğinden, </a:t>
            </a:r>
            <a:r>
              <a:rPr lang="tr-TR" sz="2800" b="1" dirty="0">
                <a:solidFill>
                  <a:srgbClr val="FF0000"/>
                </a:solidFill>
              </a:rPr>
              <a:t>sürekli antijen ekspresyonu ve </a:t>
            </a:r>
            <a:r>
              <a:rPr lang="tr-TR" sz="2800" b="1" dirty="0" err="1">
                <a:solidFill>
                  <a:srgbClr val="FF0000"/>
                </a:solidFill>
              </a:rPr>
              <a:t>immünojenisite</a:t>
            </a:r>
            <a:r>
              <a:rPr lang="tr-TR" sz="2800" b="1" dirty="0">
                <a:solidFill>
                  <a:srgbClr val="FF0000"/>
                </a:solidFill>
              </a:rPr>
              <a:t> artışını sağlayabilir</a:t>
            </a:r>
            <a:r>
              <a:rPr lang="tr-TR" sz="2800" b="1" dirty="0"/>
              <a:t>. RNA </a:t>
            </a:r>
            <a:r>
              <a:rPr lang="tr-TR" sz="2800" b="1" dirty="0" err="1"/>
              <a:t>replikon</a:t>
            </a:r>
            <a:r>
              <a:rPr lang="tr-TR" sz="2800" b="1" dirty="0"/>
              <a:t> vektörler </a:t>
            </a:r>
            <a:r>
              <a:rPr lang="tr-TR" sz="2800" b="1" dirty="0" err="1"/>
              <a:t>viral</a:t>
            </a:r>
            <a:r>
              <a:rPr lang="tr-TR" sz="2800" b="1" dirty="0"/>
              <a:t> partikül oluşturmadıkları için </a:t>
            </a:r>
            <a:r>
              <a:rPr lang="tr-TR" sz="2800" b="1" dirty="0" err="1">
                <a:solidFill>
                  <a:srgbClr val="FF0000"/>
                </a:solidFill>
              </a:rPr>
              <a:t>nötralizan</a:t>
            </a:r>
            <a:r>
              <a:rPr lang="tr-TR" sz="2800" b="1" dirty="0">
                <a:solidFill>
                  <a:srgbClr val="FF0000"/>
                </a:solidFill>
              </a:rPr>
              <a:t> antikor oluşumuna yol </a:t>
            </a:r>
            <a:r>
              <a:rPr lang="tr-TR" sz="2800" b="1" dirty="0"/>
              <a:t>açmazlar ve DNA aşılarında potansiyel olarak var olan </a:t>
            </a:r>
            <a:r>
              <a:rPr lang="tr-TR" sz="2800" b="1" dirty="0">
                <a:solidFill>
                  <a:srgbClr val="FF0000"/>
                </a:solidFill>
              </a:rPr>
              <a:t>genom entegrasyonu ve hücre transformasyonu olasılığını azaltırlar</a:t>
            </a:r>
            <a:r>
              <a:rPr lang="tr-TR" sz="2800" b="1" dirty="0" smtClean="0"/>
              <a:t>. RNA </a:t>
            </a:r>
            <a:r>
              <a:rPr lang="tr-TR" sz="2800" b="1" dirty="0" err="1"/>
              <a:t>replikon</a:t>
            </a:r>
            <a:r>
              <a:rPr lang="tr-TR" sz="2800" b="1" dirty="0"/>
              <a:t> aşıları </a:t>
            </a:r>
            <a:r>
              <a:rPr lang="tr-TR" sz="2800" b="1" dirty="0">
                <a:solidFill>
                  <a:srgbClr val="0070C0"/>
                </a:solidFill>
              </a:rPr>
              <a:t>henüz herhangi bir klinik çalışmada kullanılmamıştır.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349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HPV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527" y="2133600"/>
            <a:ext cx="9753085" cy="3777622"/>
          </a:xfrm>
        </p:spPr>
        <p:txBody>
          <a:bodyPr>
            <a:noAutofit/>
          </a:bodyPr>
          <a:lstStyle/>
          <a:p>
            <a:r>
              <a:rPr lang="tr-TR" sz="2800" b="1" dirty="0" err="1" smtClean="0"/>
              <a:t>Papillomaviridae</a:t>
            </a:r>
            <a:endParaRPr lang="tr-TR" sz="2800" b="1" dirty="0" smtClean="0"/>
          </a:p>
          <a:p>
            <a:r>
              <a:rPr lang="tr-TR" sz="2800" b="1" dirty="0"/>
              <a:t>Z</a:t>
            </a:r>
            <a:r>
              <a:rPr lang="tr-TR" sz="2800" b="1" dirty="0" smtClean="0"/>
              <a:t>arfsız</a:t>
            </a:r>
            <a:r>
              <a:rPr lang="tr-TR" sz="2800" b="1" dirty="0"/>
              <a:t>, </a:t>
            </a:r>
            <a:r>
              <a:rPr lang="tr-TR" sz="2800" b="1" dirty="0" err="1" smtClean="0"/>
              <a:t>ikozahedral</a:t>
            </a:r>
            <a:r>
              <a:rPr lang="tr-TR" sz="2800" b="1" dirty="0" smtClean="0"/>
              <a:t> </a:t>
            </a:r>
            <a:r>
              <a:rPr lang="tr-TR" sz="2800" b="1" dirty="0"/>
              <a:t>bir </a:t>
            </a:r>
            <a:r>
              <a:rPr lang="tr-TR" sz="2800" b="1" dirty="0" err="1"/>
              <a:t>kapsid</a:t>
            </a:r>
            <a:endParaRPr lang="tr-TR" sz="2800" b="1" dirty="0"/>
          </a:p>
          <a:p>
            <a:r>
              <a:rPr lang="tr-TR" sz="2800" b="1" dirty="0"/>
              <a:t>Erken E1, E2, E4, E5, E6, E7 </a:t>
            </a:r>
            <a:r>
              <a:rPr lang="tr-TR" sz="2800" b="1" dirty="0" err="1" smtClean="0"/>
              <a:t>onkogen</a:t>
            </a:r>
            <a:r>
              <a:rPr lang="tr-TR" sz="2800" b="1" dirty="0" smtClean="0"/>
              <a:t> proteinlerini ve </a:t>
            </a:r>
            <a:r>
              <a:rPr lang="tr-TR" sz="2800" b="1" dirty="0"/>
              <a:t>Geç L1, L2 </a:t>
            </a:r>
            <a:r>
              <a:rPr lang="tr-TR" sz="2800" b="1" dirty="0" err="1" smtClean="0"/>
              <a:t>kapsid</a:t>
            </a:r>
            <a:r>
              <a:rPr lang="tr-TR" sz="2800" b="1" dirty="0" smtClean="0"/>
              <a:t> proteinlerini </a:t>
            </a:r>
            <a:r>
              <a:rPr lang="tr-TR" sz="2800" b="1" dirty="0"/>
              <a:t>kodlayan dairesel </a:t>
            </a:r>
            <a:r>
              <a:rPr lang="tr-TR" sz="2800" b="1" dirty="0" smtClean="0"/>
              <a:t>çift sarmallı bir DNA virüsü</a:t>
            </a:r>
          </a:p>
          <a:p>
            <a:pPr lvl="1"/>
            <a:r>
              <a:rPr lang="tr-TR" sz="2600" b="1" dirty="0" err="1" smtClean="0"/>
              <a:t>Serviks</a:t>
            </a:r>
            <a:r>
              <a:rPr lang="tr-TR" sz="2600" b="1" dirty="0" smtClean="0"/>
              <a:t> </a:t>
            </a:r>
            <a:r>
              <a:rPr lang="tr-TR" sz="2600" b="1" dirty="0"/>
              <a:t>kanserlerinin %70’inde HPV16 ve/veya HPV 18, geri kalanında ise </a:t>
            </a:r>
            <a:r>
              <a:rPr lang="tr-TR" sz="2600" b="1" dirty="0" err="1"/>
              <a:t>onkojenik</a:t>
            </a:r>
            <a:r>
              <a:rPr lang="tr-TR" sz="2600" b="1" dirty="0"/>
              <a:t> potansiyellerinin daha düşük olduğu düşünülen </a:t>
            </a:r>
            <a:r>
              <a:rPr lang="tr-TR" sz="2600" b="1" dirty="0" smtClean="0"/>
              <a:t>HPV31,33,35,39,45,51,52,56,58,59</a:t>
            </a:r>
          </a:p>
        </p:txBody>
      </p:sp>
    </p:spTree>
    <p:extLst>
      <p:ext uri="{BB962C8B-B14F-4D97-AF65-F5344CB8AC3E}">
        <p14:creationId xmlns:p14="http://schemas.microsoft.com/office/powerpoint/2010/main" val="3174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496" y="211986"/>
            <a:ext cx="10238703" cy="1280890"/>
          </a:xfrm>
        </p:spPr>
        <p:txBody>
          <a:bodyPr>
            <a:noAutofit/>
          </a:bodyPr>
          <a:lstStyle/>
          <a:p>
            <a:r>
              <a:rPr lang="tr-TR" sz="5400" b="1" u="sng" dirty="0"/>
              <a:t>Bütün hücre tabanlı </a:t>
            </a:r>
            <a:r>
              <a:rPr lang="tr-TR" sz="5400" b="1" u="sng" dirty="0" err="1" smtClean="0"/>
              <a:t>aşılar;</a:t>
            </a:r>
            <a:r>
              <a:rPr lang="tr-TR" sz="5400" b="1" u="sng" dirty="0" err="1" smtClean="0">
                <a:solidFill>
                  <a:srgbClr val="FF0000"/>
                </a:solidFill>
              </a:rPr>
              <a:t>DC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4473"/>
          </a:xfrm>
        </p:spPr>
        <p:txBody>
          <a:bodyPr>
            <a:normAutofit fontScale="85000" lnSpcReduction="20000"/>
          </a:bodyPr>
          <a:lstStyle/>
          <a:p>
            <a:r>
              <a:rPr lang="tr-TR" sz="2800" b="1" dirty="0" err="1"/>
              <a:t>Dendritik</a:t>
            </a:r>
            <a:r>
              <a:rPr lang="tr-TR" sz="2800" b="1" dirty="0"/>
              <a:t> hücreler profesyonel antijen sunan hücrelerdir ve </a:t>
            </a:r>
            <a:r>
              <a:rPr lang="tr-TR" sz="2800" b="1" dirty="0" err="1">
                <a:solidFill>
                  <a:srgbClr val="FF0000"/>
                </a:solidFill>
              </a:rPr>
              <a:t>adaptif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immün</a:t>
            </a:r>
            <a:r>
              <a:rPr lang="tr-TR" sz="2800" b="1" dirty="0">
                <a:solidFill>
                  <a:srgbClr val="FF0000"/>
                </a:solidFill>
              </a:rPr>
              <a:t> yanıtı hem MHC-I, hem de MHC-II yolakları üzerinden uyarabilirler</a:t>
            </a:r>
            <a:r>
              <a:rPr lang="tr-TR" sz="2800" b="1" dirty="0"/>
              <a:t>. </a:t>
            </a:r>
            <a:r>
              <a:rPr lang="tr-TR" sz="2800" b="1" dirty="0" err="1"/>
              <a:t>Dendritik</a:t>
            </a:r>
            <a:r>
              <a:rPr lang="tr-TR" sz="2800" b="1" dirty="0"/>
              <a:t> hücre aşıları, </a:t>
            </a:r>
            <a:r>
              <a:rPr lang="tr-TR" sz="2800" b="1" dirty="0">
                <a:solidFill>
                  <a:srgbClr val="FF0000"/>
                </a:solidFill>
              </a:rPr>
              <a:t>HPV antijenlerinin </a:t>
            </a:r>
            <a:r>
              <a:rPr lang="tr-TR" sz="2800" b="1" dirty="0" err="1">
                <a:solidFill>
                  <a:srgbClr val="FF0000"/>
                </a:solidFill>
              </a:rPr>
              <a:t>dendritik</a:t>
            </a:r>
            <a:r>
              <a:rPr lang="tr-TR" sz="2800" b="1" dirty="0">
                <a:solidFill>
                  <a:srgbClr val="FF0000"/>
                </a:solidFill>
              </a:rPr>
              <a:t> hücrelere </a:t>
            </a:r>
            <a:r>
              <a:rPr lang="tr-TR" sz="2800" b="1" dirty="0" err="1">
                <a:solidFill>
                  <a:srgbClr val="FF0000"/>
                </a:solidFill>
              </a:rPr>
              <a:t>ex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vivo</a:t>
            </a:r>
            <a:r>
              <a:rPr lang="tr-TR" sz="2800" b="1" dirty="0">
                <a:solidFill>
                  <a:srgbClr val="FF0000"/>
                </a:solidFill>
              </a:rPr>
              <a:t> yüklenmesi ve takiben bu </a:t>
            </a:r>
            <a:r>
              <a:rPr lang="tr-TR" sz="2800" b="1" dirty="0" err="1">
                <a:solidFill>
                  <a:srgbClr val="FF0000"/>
                </a:solidFill>
              </a:rPr>
              <a:t>dendritik</a:t>
            </a:r>
            <a:r>
              <a:rPr lang="tr-TR" sz="2800" b="1" dirty="0">
                <a:solidFill>
                  <a:srgbClr val="FF0000"/>
                </a:solidFill>
              </a:rPr>
              <a:t> hücrelerin hastaya verilmesi </a:t>
            </a:r>
            <a:r>
              <a:rPr lang="tr-TR" sz="2800" b="1" dirty="0"/>
              <a:t>şeklinde uygulanırlar</a:t>
            </a:r>
            <a:r>
              <a:rPr lang="tr-TR" b="1" dirty="0"/>
              <a:t>.</a:t>
            </a:r>
            <a:r>
              <a:rPr lang="tr-TR" dirty="0"/>
              <a:t> </a:t>
            </a:r>
            <a:r>
              <a:rPr lang="tr-TR" sz="3000" b="1" dirty="0" err="1"/>
              <a:t>Dendritik</a:t>
            </a:r>
            <a:r>
              <a:rPr lang="tr-TR" sz="3000" b="1" dirty="0"/>
              <a:t> hücreler </a:t>
            </a:r>
            <a:r>
              <a:rPr lang="tr-TR" sz="3000" b="1" dirty="0">
                <a:solidFill>
                  <a:srgbClr val="FF0000"/>
                </a:solidFill>
              </a:rPr>
              <a:t>ek olarak, kansere karşı antijen-spesifik </a:t>
            </a:r>
            <a:r>
              <a:rPr lang="tr-TR" sz="3000" b="1" dirty="0" err="1">
                <a:solidFill>
                  <a:srgbClr val="FF0000"/>
                </a:solidFill>
              </a:rPr>
              <a:t>immünoterapinin</a:t>
            </a:r>
            <a:r>
              <a:rPr lang="tr-TR" sz="3000" b="1" dirty="0">
                <a:solidFill>
                  <a:srgbClr val="FF0000"/>
                </a:solidFill>
              </a:rPr>
              <a:t> etkisini artıran doğal </a:t>
            </a:r>
            <a:r>
              <a:rPr lang="tr-TR" sz="3000" b="1" dirty="0" err="1">
                <a:solidFill>
                  <a:srgbClr val="FF0000"/>
                </a:solidFill>
              </a:rPr>
              <a:t>adjuvantlar</a:t>
            </a:r>
            <a:r>
              <a:rPr lang="tr-TR" sz="3000" b="1" dirty="0">
                <a:solidFill>
                  <a:srgbClr val="FF0000"/>
                </a:solidFill>
              </a:rPr>
              <a:t> olarak   davranırlar</a:t>
            </a:r>
            <a:r>
              <a:rPr lang="tr-TR" sz="3000" b="1" dirty="0"/>
              <a:t>. Ancak bu aşıların </a:t>
            </a:r>
            <a:r>
              <a:rPr lang="tr-TR" sz="3000" b="1" dirty="0">
                <a:solidFill>
                  <a:srgbClr val="0070C0"/>
                </a:solidFill>
              </a:rPr>
              <a:t>üretim tekniği </a:t>
            </a:r>
            <a:r>
              <a:rPr lang="tr-TR" sz="3000" b="1" dirty="0" err="1">
                <a:solidFill>
                  <a:srgbClr val="0070C0"/>
                </a:solidFill>
              </a:rPr>
              <a:t>itbariyle</a:t>
            </a:r>
            <a:r>
              <a:rPr lang="tr-TR" sz="3000" b="1" dirty="0">
                <a:solidFill>
                  <a:srgbClr val="0070C0"/>
                </a:solidFill>
              </a:rPr>
              <a:t> genel toplum için büyük ölçekte üretilmesi güçtür. </a:t>
            </a:r>
            <a:r>
              <a:rPr lang="tr-TR" sz="3000" b="1" dirty="0" err="1"/>
              <a:t>Dendritik</a:t>
            </a:r>
            <a:r>
              <a:rPr lang="tr-TR" sz="3000" b="1" dirty="0"/>
              <a:t> aşılardan en fazla </a:t>
            </a:r>
            <a:r>
              <a:rPr lang="tr-TR" sz="3000" b="1" dirty="0" smtClean="0"/>
              <a:t>faydanın </a:t>
            </a:r>
            <a:r>
              <a:rPr lang="tr-TR" sz="3000" b="1" dirty="0"/>
              <a:t>sağlanması için </a:t>
            </a:r>
            <a:r>
              <a:rPr lang="tr-TR" sz="3000" b="1" dirty="0">
                <a:solidFill>
                  <a:srgbClr val="0070C0"/>
                </a:solidFill>
              </a:rPr>
              <a:t>hangi yolla uygulanması gerektiği konusu henüz kesin olarak belirlenememiştir.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56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132" y="624110"/>
            <a:ext cx="10406130" cy="1280890"/>
          </a:xfrm>
        </p:spPr>
        <p:txBody>
          <a:bodyPr>
            <a:noAutofit/>
          </a:bodyPr>
          <a:lstStyle/>
          <a:p>
            <a:r>
              <a:rPr lang="tr-TR" sz="5400" b="1" u="sng" dirty="0"/>
              <a:t>Bütün hücre tabanlı aşılar</a:t>
            </a:r>
            <a:r>
              <a:rPr lang="tr-TR" sz="5400" b="1" u="sng" dirty="0" smtClean="0"/>
              <a:t>; </a:t>
            </a:r>
            <a:r>
              <a:rPr lang="tr-TR" sz="5400" b="1" u="sng" dirty="0" smtClean="0">
                <a:solidFill>
                  <a:srgbClr val="FF0000"/>
                </a:solidFill>
              </a:rPr>
              <a:t>T-</a:t>
            </a:r>
            <a:r>
              <a:rPr lang="tr-TR" sz="5400" b="1" u="sng" dirty="0" err="1" smtClean="0">
                <a:solidFill>
                  <a:srgbClr val="FF0000"/>
                </a:solidFill>
              </a:rPr>
              <a:t>hc</a:t>
            </a:r>
            <a:endParaRPr lang="tr-TR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797" y="2133599"/>
            <a:ext cx="10522040" cy="4254321"/>
          </a:xfrm>
        </p:spPr>
        <p:txBody>
          <a:bodyPr>
            <a:normAutofit fontScale="85000" lnSpcReduction="10000"/>
          </a:bodyPr>
          <a:lstStyle/>
          <a:p>
            <a:r>
              <a:rPr lang="tr-TR" sz="3300" b="1" dirty="0"/>
              <a:t>T-hücreleri </a:t>
            </a:r>
            <a:r>
              <a:rPr lang="tr-TR" sz="3300" b="1" dirty="0" err="1"/>
              <a:t>immünite</a:t>
            </a:r>
            <a:r>
              <a:rPr lang="tr-TR" sz="3300" b="1" dirty="0"/>
              <a:t> aracılı kanser regresyonunda sıklıkla nihai </a:t>
            </a:r>
            <a:r>
              <a:rPr lang="tr-TR" sz="3300" b="1" dirty="0" err="1"/>
              <a:t>effektörler</a:t>
            </a:r>
            <a:r>
              <a:rPr lang="tr-TR" sz="3300" b="1" dirty="0"/>
              <a:t> kabul edildiği için, doğrudan tümör reaktif T-hücrelerinin kullanıldığı tedaviler geliştirilmiştir. Bu tedavi </a:t>
            </a:r>
            <a:r>
              <a:rPr lang="tr-TR" sz="3300" b="1" dirty="0" err="1">
                <a:solidFill>
                  <a:srgbClr val="FF0000"/>
                </a:solidFill>
              </a:rPr>
              <a:t>adaptif</a:t>
            </a:r>
            <a:r>
              <a:rPr lang="tr-TR" sz="3300" b="1" dirty="0">
                <a:solidFill>
                  <a:srgbClr val="FF0000"/>
                </a:solidFill>
              </a:rPr>
              <a:t> hücre transferi (ACT) olarak adlandırılır</a:t>
            </a:r>
            <a:r>
              <a:rPr lang="tr-TR" sz="3300" b="1" dirty="0"/>
              <a:t>. ACT uygulaması, </a:t>
            </a:r>
            <a:r>
              <a:rPr lang="tr-TR" sz="3300" b="1" dirty="0">
                <a:solidFill>
                  <a:srgbClr val="FF0000"/>
                </a:solidFill>
              </a:rPr>
              <a:t>tümör mikro-ortamı dışında T-hücrelerinin </a:t>
            </a:r>
            <a:r>
              <a:rPr lang="tr-TR" sz="3300" b="1" dirty="0" err="1">
                <a:solidFill>
                  <a:srgbClr val="FF0000"/>
                </a:solidFill>
              </a:rPr>
              <a:t>ekspansiyonu</a:t>
            </a:r>
            <a:r>
              <a:rPr lang="tr-TR" sz="3300" b="1" dirty="0">
                <a:solidFill>
                  <a:srgbClr val="FF0000"/>
                </a:solidFill>
              </a:rPr>
              <a:t> ve </a:t>
            </a:r>
            <a:r>
              <a:rPr lang="tr-TR" sz="3300" b="1" dirty="0" err="1">
                <a:solidFill>
                  <a:srgbClr val="FF0000"/>
                </a:solidFill>
              </a:rPr>
              <a:t>otolog</a:t>
            </a:r>
            <a:r>
              <a:rPr lang="tr-TR" sz="3300" b="1" dirty="0">
                <a:solidFill>
                  <a:srgbClr val="FF0000"/>
                </a:solidFill>
              </a:rPr>
              <a:t> tümör-reaktif T-hücrelerinin </a:t>
            </a:r>
            <a:r>
              <a:rPr lang="tr-TR" sz="3300" b="1" dirty="0" err="1">
                <a:solidFill>
                  <a:srgbClr val="FF0000"/>
                </a:solidFill>
              </a:rPr>
              <a:t>infüzyonunu</a:t>
            </a:r>
            <a:r>
              <a:rPr lang="tr-TR" sz="3300" b="1" dirty="0">
                <a:solidFill>
                  <a:srgbClr val="FF0000"/>
                </a:solidFill>
              </a:rPr>
              <a:t> içerir</a:t>
            </a:r>
            <a:r>
              <a:rPr lang="tr-TR" sz="3300" b="1" dirty="0"/>
              <a:t>. Bu yöntem bazı B-hücre </a:t>
            </a:r>
            <a:r>
              <a:rPr lang="tr-TR" sz="3300" b="1" dirty="0" err="1"/>
              <a:t>maligniteleri</a:t>
            </a:r>
            <a:r>
              <a:rPr lang="tr-TR" sz="3300" b="1" dirty="0"/>
              <a:t> ve </a:t>
            </a:r>
            <a:r>
              <a:rPr lang="tr-TR" sz="3300" b="1" dirty="0" err="1"/>
              <a:t>metastatik</a:t>
            </a:r>
            <a:r>
              <a:rPr lang="tr-TR" sz="3300" b="1" dirty="0"/>
              <a:t> </a:t>
            </a:r>
            <a:r>
              <a:rPr lang="tr-TR" sz="3300" b="1" dirty="0" err="1"/>
              <a:t>melanomlarda</a:t>
            </a:r>
            <a:r>
              <a:rPr lang="tr-TR" sz="3300" b="1" dirty="0"/>
              <a:t> tam klinik yanıt </a:t>
            </a:r>
            <a:r>
              <a:rPr lang="tr-TR" sz="3300" b="1" dirty="0" err="1"/>
              <a:t>eldesini</a:t>
            </a:r>
            <a:r>
              <a:rPr lang="tr-TR" sz="3300" b="1" dirty="0"/>
              <a:t> kolaylaştırmışsa da, </a:t>
            </a:r>
            <a:r>
              <a:rPr lang="tr-TR" sz="3300" b="1" dirty="0" err="1">
                <a:solidFill>
                  <a:srgbClr val="0070C0"/>
                </a:solidFill>
              </a:rPr>
              <a:t>serviks</a:t>
            </a:r>
            <a:r>
              <a:rPr lang="tr-TR" sz="3300" b="1" dirty="0">
                <a:solidFill>
                  <a:srgbClr val="0070C0"/>
                </a:solidFill>
              </a:rPr>
              <a:t> kanseri dahil olmak üzere, </a:t>
            </a:r>
            <a:r>
              <a:rPr lang="tr-TR" sz="3300" b="1" dirty="0" err="1">
                <a:solidFill>
                  <a:srgbClr val="0070C0"/>
                </a:solidFill>
              </a:rPr>
              <a:t>epitelyal</a:t>
            </a:r>
            <a:r>
              <a:rPr lang="tr-TR" sz="3300" b="1" dirty="0">
                <a:solidFill>
                  <a:srgbClr val="0070C0"/>
                </a:solidFill>
              </a:rPr>
              <a:t> tümörlerde yeterli uygulama verisi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0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10431887" cy="1280890"/>
          </a:xfrm>
        </p:spPr>
        <p:txBody>
          <a:bodyPr>
            <a:noAutofit/>
          </a:bodyPr>
          <a:lstStyle/>
          <a:p>
            <a:r>
              <a:rPr lang="tr-TR" sz="5400" b="1" u="sng" dirty="0"/>
              <a:t>Bütün hücre tabanlı aşılar</a:t>
            </a:r>
            <a:r>
              <a:rPr lang="tr-TR" sz="5400" b="1" u="sng" dirty="0" smtClean="0"/>
              <a:t>; </a:t>
            </a:r>
            <a:r>
              <a:rPr lang="tr-TR" sz="5400" b="1" u="sng" dirty="0" smtClean="0">
                <a:solidFill>
                  <a:srgbClr val="FF0000"/>
                </a:solidFill>
              </a:rPr>
              <a:t>TIL</a:t>
            </a:r>
            <a:endParaRPr lang="tr-TR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375" y="2133600"/>
            <a:ext cx="9843237" cy="4267200"/>
          </a:xfrm>
        </p:spPr>
        <p:txBody>
          <a:bodyPr>
            <a:normAutofit lnSpcReduction="10000"/>
          </a:bodyPr>
          <a:lstStyle/>
          <a:p>
            <a:r>
              <a:rPr lang="tr-TR" sz="2800" b="1" dirty="0"/>
              <a:t>Tümör </a:t>
            </a:r>
            <a:r>
              <a:rPr lang="tr-TR" sz="2800" b="1" dirty="0" err="1"/>
              <a:t>infiltre</a:t>
            </a:r>
            <a:r>
              <a:rPr lang="tr-TR" sz="2800" b="1" dirty="0"/>
              <a:t> eden lenfositler (TIL), bir </a:t>
            </a:r>
            <a:r>
              <a:rPr lang="tr-TR" sz="2800" b="1" dirty="0">
                <a:solidFill>
                  <a:srgbClr val="FF0000"/>
                </a:solidFill>
              </a:rPr>
              <a:t>T-hücre tabanlı aşı yöntemidir ve </a:t>
            </a:r>
            <a:r>
              <a:rPr lang="tr-TR" sz="2800" b="1" dirty="0" err="1">
                <a:solidFill>
                  <a:srgbClr val="FF0000"/>
                </a:solidFill>
              </a:rPr>
              <a:t>metastatik</a:t>
            </a:r>
            <a:r>
              <a:rPr lang="tr-TR" sz="2800" b="1" dirty="0">
                <a:solidFill>
                  <a:srgbClr val="FF0000"/>
                </a:solidFill>
              </a:rPr>
              <a:t> bir tümörden izole edilip </a:t>
            </a:r>
            <a:r>
              <a:rPr lang="tr-TR" sz="2800" b="1" dirty="0" err="1">
                <a:solidFill>
                  <a:srgbClr val="FF0000"/>
                </a:solidFill>
              </a:rPr>
              <a:t>ex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vivo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ekspanse</a:t>
            </a:r>
            <a:r>
              <a:rPr lang="tr-TR" sz="2800" b="1" dirty="0">
                <a:solidFill>
                  <a:srgbClr val="FF0000"/>
                </a:solidFill>
              </a:rPr>
              <a:t> olan T-hücrelerinin hastaya geri verilmesi şeklinde uygulanır</a:t>
            </a:r>
            <a:r>
              <a:rPr lang="tr-TR" sz="2800" b="1" dirty="0"/>
              <a:t>. Daha önceleri  </a:t>
            </a:r>
            <a:r>
              <a:rPr lang="tr-TR" sz="2800" b="1" dirty="0" err="1"/>
              <a:t>metastatik</a:t>
            </a:r>
            <a:r>
              <a:rPr lang="tr-TR" sz="2800" b="1" dirty="0"/>
              <a:t> </a:t>
            </a:r>
            <a:r>
              <a:rPr lang="tr-TR" sz="2800" b="1" dirty="0" err="1"/>
              <a:t>melanoma</a:t>
            </a:r>
            <a:r>
              <a:rPr lang="tr-TR" sz="2800" b="1" dirty="0"/>
              <a:t> regresyonunda etkili olan TIL tedavisinin, son yıllarda GİS, Akciğer ve HPV ilişkili </a:t>
            </a:r>
            <a:r>
              <a:rPr lang="tr-TR" sz="2800" b="1" dirty="0" err="1"/>
              <a:t>malignitelerde</a:t>
            </a:r>
            <a:r>
              <a:rPr lang="tr-TR" sz="2800" b="1" dirty="0"/>
              <a:t> de tümör </a:t>
            </a:r>
            <a:r>
              <a:rPr lang="tr-TR" sz="2800" b="1" dirty="0" err="1"/>
              <a:t>reaktivitesini</a:t>
            </a:r>
            <a:r>
              <a:rPr lang="tr-TR" sz="2800" b="1" dirty="0"/>
              <a:t> indüklediği ve E6, E7 </a:t>
            </a:r>
            <a:r>
              <a:rPr lang="tr-TR" sz="2800" b="1" dirty="0" err="1"/>
              <a:t>onkogenleri</a:t>
            </a:r>
            <a:r>
              <a:rPr lang="tr-TR" sz="2800" b="1" dirty="0"/>
              <a:t> için seçilen lenfositleri içeren TIL tedavisinin </a:t>
            </a:r>
            <a:r>
              <a:rPr lang="tr-TR" sz="2800" b="1" dirty="0" err="1">
                <a:solidFill>
                  <a:srgbClr val="FF0000"/>
                </a:solidFill>
              </a:rPr>
              <a:t>metastatik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servikal</a:t>
            </a:r>
            <a:r>
              <a:rPr lang="tr-TR" sz="2800" b="1" dirty="0">
                <a:solidFill>
                  <a:srgbClr val="FF0000"/>
                </a:solidFill>
              </a:rPr>
              <a:t> kanser hastalarında tümörü </a:t>
            </a:r>
            <a:r>
              <a:rPr lang="tr-TR" sz="2800" b="1" dirty="0" err="1">
                <a:solidFill>
                  <a:srgbClr val="FF0000"/>
                </a:solidFill>
              </a:rPr>
              <a:t>regrese</a:t>
            </a:r>
            <a:r>
              <a:rPr lang="tr-TR" sz="2800" b="1" dirty="0">
                <a:solidFill>
                  <a:srgbClr val="FF0000"/>
                </a:solidFill>
              </a:rPr>
              <a:t> ettiği gösterilmiştir</a:t>
            </a:r>
            <a:r>
              <a:rPr lang="tr-TR" sz="2800" b="1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31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1180"/>
            <a:ext cx="8911687" cy="1280890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VLP tabanlı aşılar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7279"/>
            <a:ext cx="8915400" cy="5914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smtClean="0"/>
              <a:t>Chimeric VLP aşılar</a:t>
            </a:r>
            <a:endParaRPr lang="tr-TR" sz="28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1479236"/>
            <a:ext cx="854392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27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Özet-1</a:t>
            </a:r>
            <a:endParaRPr lang="tr-TR" sz="54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76116" y="4464309"/>
            <a:ext cx="4935880" cy="576262"/>
          </a:xfrm>
        </p:spPr>
        <p:txBody>
          <a:bodyPr/>
          <a:lstStyle/>
          <a:p>
            <a:r>
              <a:rPr lang="tr-TR" b="1" dirty="0" smtClean="0"/>
              <a:t>Lezyon boyutunda azalma</a:t>
            </a:r>
            <a:endParaRPr lang="tr-TR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6227391"/>
              </p:ext>
            </p:extLst>
          </p:nvPr>
        </p:nvGraphicFramePr>
        <p:xfrm>
          <a:off x="415254" y="5080200"/>
          <a:ext cx="5657604" cy="166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32"/>
                <a:gridCol w="768536"/>
                <a:gridCol w="942934"/>
                <a:gridCol w="942934"/>
                <a:gridCol w="942934"/>
                <a:gridCol w="942934"/>
              </a:tblGrid>
              <a:tr h="322275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Olgu (n)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800" b="1" dirty="0" smtClean="0"/>
                        <a:t>0. Hf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800" b="1" dirty="0" smtClean="0"/>
                        <a:t>10.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800" b="1" dirty="0" smtClean="0"/>
                        <a:t>20.Hf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800" b="1" dirty="0" smtClean="0"/>
                        <a:t>52. Hf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800" b="1" dirty="0" smtClean="0"/>
                        <a:t>62. Hf</a:t>
                      </a:r>
                      <a:endParaRPr lang="tr-TR" sz="1800" b="1" dirty="0"/>
                    </a:p>
                  </a:txBody>
                  <a:tcPr marL="92079" marR="92079"/>
                </a:tc>
              </a:tr>
              <a:tr h="322275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&lt;%50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100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26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15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21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16</a:t>
                      </a:r>
                      <a:endParaRPr lang="tr-TR" sz="1800" b="1" dirty="0"/>
                    </a:p>
                  </a:txBody>
                  <a:tcPr marL="92079" marR="92079"/>
                </a:tc>
              </a:tr>
              <a:tr h="322275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&gt;%50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endParaRPr lang="tr-TR" sz="1800" b="1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58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53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21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31</a:t>
                      </a:r>
                      <a:endParaRPr lang="tr-TR" sz="1800" b="1" dirty="0"/>
                    </a:p>
                  </a:txBody>
                  <a:tcPr marL="92079" marR="92079"/>
                </a:tc>
              </a:tr>
              <a:tr h="563981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%100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16</a:t>
                      </a:r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32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58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53</a:t>
                      </a:r>
                      <a:endParaRPr lang="tr-TR" sz="1800" b="1" dirty="0"/>
                    </a:p>
                  </a:txBody>
                  <a:tcPr marL="92079" marR="92079"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7313446" y="4503938"/>
            <a:ext cx="3999001" cy="576262"/>
          </a:xfrm>
        </p:spPr>
        <p:txBody>
          <a:bodyPr/>
          <a:lstStyle/>
          <a:p>
            <a:r>
              <a:rPr lang="tr-TR" b="1" dirty="0" smtClean="0"/>
              <a:t>Lezyon/Semptom yanıtı</a:t>
            </a:r>
            <a:endParaRPr lang="tr-TR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14148045"/>
              </p:ext>
            </p:extLst>
          </p:nvPr>
        </p:nvGraphicFramePr>
        <p:xfrm>
          <a:off x="6323525" y="5080200"/>
          <a:ext cx="566670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165"/>
                <a:gridCol w="1146220"/>
                <a:gridCol w="1017431"/>
                <a:gridCol w="888642"/>
                <a:gridCol w="824247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Olgu (n)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0. Hf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10.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20.Hf</a:t>
                      </a:r>
                      <a:endParaRPr lang="tr-TR" sz="1800" b="1" dirty="0"/>
                    </a:p>
                  </a:txBody>
                  <a:tcPr marL="92079" marR="920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52. Hf</a:t>
                      </a:r>
                      <a:endParaRPr lang="tr-TR" sz="1800" b="1" dirty="0"/>
                    </a:p>
                  </a:txBody>
                  <a:tcPr marL="92079" marR="9207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Lezyon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0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74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84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79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Semptom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16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42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74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79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HPV16 (-)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26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58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53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47</a:t>
                      </a:r>
                      <a:endParaRPr lang="tr-TR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1442435" y="1545102"/>
            <a:ext cx="10354614" cy="28247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smtClean="0"/>
              <a:t>TA-CIN</a:t>
            </a:r>
          </a:p>
          <a:p>
            <a:r>
              <a:rPr lang="tr-TR" sz="2800" b="1" smtClean="0"/>
              <a:t>faz-II klinik VIN2-3 19 hasta</a:t>
            </a:r>
          </a:p>
          <a:p>
            <a:r>
              <a:rPr lang="tr-TR" sz="2800" b="1" smtClean="0"/>
              <a:t>8 hf imiquimod 3 doz /hf , takiben 10., 14. ve haftalarda HPV16 E6E7L2  füzyon protein</a:t>
            </a:r>
          </a:p>
          <a:p>
            <a:pPr lvl="6"/>
            <a:r>
              <a:rPr lang="tr-TR" sz="1400" smtClean="0"/>
              <a:t>Daayana S.et al.Br J Cancer, 2010; 102: 1129-1136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560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ÖZET-2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103" y="1515414"/>
            <a:ext cx="10354614" cy="2064913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HPV16 </a:t>
            </a:r>
            <a:r>
              <a:rPr lang="tr-TR" sz="2800" b="1" dirty="0"/>
              <a:t>E6E7 uzun </a:t>
            </a:r>
            <a:r>
              <a:rPr lang="tr-TR" sz="2800" b="1" dirty="0" err="1"/>
              <a:t>peptid</a:t>
            </a:r>
            <a:r>
              <a:rPr lang="tr-TR" sz="2800" b="1" dirty="0"/>
              <a:t> + </a:t>
            </a:r>
            <a:r>
              <a:rPr lang="tr-TR" sz="2800" b="1" dirty="0" err="1"/>
              <a:t>inkomplet</a:t>
            </a:r>
            <a:r>
              <a:rPr lang="tr-TR" sz="2800" b="1" dirty="0"/>
              <a:t> </a:t>
            </a:r>
            <a:r>
              <a:rPr lang="tr-TR" sz="2800" b="1" dirty="0" err="1"/>
              <a:t>Freund’s</a:t>
            </a:r>
            <a:r>
              <a:rPr lang="tr-TR" sz="2800" b="1" dirty="0"/>
              <a:t> </a:t>
            </a:r>
            <a:r>
              <a:rPr lang="tr-TR" sz="2800" b="1" dirty="0" err="1"/>
              <a:t>adjuvant</a:t>
            </a:r>
            <a:endParaRPr lang="tr-TR" sz="2800" b="1" dirty="0"/>
          </a:p>
          <a:p>
            <a:r>
              <a:rPr lang="tr-TR" sz="2800" b="1" dirty="0" smtClean="0"/>
              <a:t>faz-II klinik VIN2-3, 20 hasta</a:t>
            </a:r>
          </a:p>
          <a:p>
            <a:r>
              <a:rPr lang="tr-TR" sz="2800" b="1" dirty="0" smtClean="0"/>
              <a:t>3 </a:t>
            </a:r>
            <a:r>
              <a:rPr lang="tr-TR" sz="2800" b="1" dirty="0" err="1" smtClean="0"/>
              <a:t>hf</a:t>
            </a:r>
            <a:r>
              <a:rPr lang="tr-TR" sz="2800" b="1" dirty="0" smtClean="0"/>
              <a:t> arayla </a:t>
            </a:r>
            <a:r>
              <a:rPr lang="tr-TR" sz="2800" b="1" dirty="0" err="1" smtClean="0"/>
              <a:t>s.c</a:t>
            </a:r>
            <a:r>
              <a:rPr lang="tr-TR" sz="2800" b="1" dirty="0" smtClean="0"/>
              <a:t>. 3-4 doz</a:t>
            </a:r>
          </a:p>
          <a:p>
            <a:pPr lvl="6"/>
            <a:r>
              <a:rPr lang="tr-TR" sz="1400" b="1" dirty="0" smtClean="0"/>
              <a:t>Kenter </a:t>
            </a:r>
            <a:r>
              <a:rPr lang="tr-TR" sz="1400" b="1" dirty="0" err="1" smtClean="0"/>
              <a:t>GG,et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al.N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Engl</a:t>
            </a:r>
            <a:r>
              <a:rPr lang="tr-TR" sz="1400" b="1" dirty="0" smtClean="0"/>
              <a:t> J </a:t>
            </a:r>
            <a:r>
              <a:rPr lang="tr-TR" sz="1400" b="1" dirty="0" err="1" smtClean="0"/>
              <a:t>Med</a:t>
            </a:r>
            <a:r>
              <a:rPr lang="tr-TR" sz="1400" b="1" dirty="0" smtClean="0"/>
              <a:t>. 2009; 361: 1838-1847129-1136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591391"/>
              </p:ext>
            </p:extLst>
          </p:nvPr>
        </p:nvGraphicFramePr>
        <p:xfrm>
          <a:off x="2592925" y="3721502"/>
          <a:ext cx="654624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937"/>
                <a:gridCol w="1056068"/>
                <a:gridCol w="1124241"/>
              </a:tblGrid>
              <a:tr h="370840">
                <a:tc>
                  <a:txBody>
                    <a:bodyPr/>
                    <a:lstStyle/>
                    <a:p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 Ay</a:t>
                      </a:r>
                    </a:p>
                    <a:p>
                      <a:pPr algn="ctr"/>
                      <a:r>
                        <a:rPr lang="tr-TR" sz="1800" b="1" dirty="0" smtClean="0"/>
                        <a:t>(n)</a:t>
                      </a:r>
                    </a:p>
                    <a:p>
                      <a:pPr algn="ctr"/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12. Ay</a:t>
                      </a:r>
                    </a:p>
                    <a:p>
                      <a:pPr algn="ctr"/>
                      <a:r>
                        <a:rPr lang="tr-TR" sz="1800" b="1" dirty="0" smtClean="0"/>
                        <a:t>(n)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Histoloji/Klinik tam</a:t>
                      </a:r>
                      <a:r>
                        <a:rPr lang="tr-TR" sz="1800" b="1" baseline="0" dirty="0" smtClean="0"/>
                        <a:t> yanıt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Histoloji/Klinik kısmi yanıt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Semptomatik</a:t>
                      </a:r>
                      <a:r>
                        <a:rPr lang="tr-TR" sz="1800" b="1" dirty="0" smtClean="0"/>
                        <a:t> yanıt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11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Yanıtsız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İnvaziv</a:t>
                      </a:r>
                      <a:r>
                        <a:rPr lang="tr-TR" sz="1800" b="1" dirty="0" smtClean="0"/>
                        <a:t> CA (6. ayda)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</a:t>
                      </a:r>
                      <a:endParaRPr lang="tr-TR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08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4926704"/>
              </p:ext>
            </p:extLst>
          </p:nvPr>
        </p:nvGraphicFramePr>
        <p:xfrm>
          <a:off x="386367" y="2549525"/>
          <a:ext cx="654624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937"/>
                <a:gridCol w="1056068"/>
                <a:gridCol w="1124241"/>
              </a:tblGrid>
              <a:tr h="370840">
                <a:tc>
                  <a:txBody>
                    <a:bodyPr/>
                    <a:lstStyle/>
                    <a:p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3. Ay</a:t>
                      </a:r>
                    </a:p>
                    <a:p>
                      <a:pPr algn="ctr"/>
                      <a:r>
                        <a:rPr lang="tr-TR" sz="1800" b="1" dirty="0" smtClean="0"/>
                        <a:t>(n)</a:t>
                      </a:r>
                    </a:p>
                    <a:p>
                      <a:pPr algn="ctr"/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12. Ay</a:t>
                      </a:r>
                    </a:p>
                    <a:p>
                      <a:pPr algn="ctr"/>
                      <a:r>
                        <a:rPr lang="tr-TR" sz="1800" b="1" dirty="0" smtClean="0"/>
                        <a:t>(n)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Histoloji/Klinik tam</a:t>
                      </a:r>
                      <a:r>
                        <a:rPr lang="tr-TR" sz="1800" b="1" baseline="0" dirty="0" smtClean="0"/>
                        <a:t> yanıt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5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9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Histoloji/Klinik kısmi yanıt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7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6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Semptomatik</a:t>
                      </a:r>
                      <a:r>
                        <a:rPr lang="tr-TR" sz="1800" b="1" dirty="0" smtClean="0"/>
                        <a:t> yanıt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11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12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Yanıtsız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3</a:t>
                      </a:r>
                      <a:endParaRPr lang="tr-T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İnvaziv</a:t>
                      </a:r>
                      <a:r>
                        <a:rPr lang="tr-TR" sz="1800" b="1" dirty="0" smtClean="0"/>
                        <a:t> CA (6. ayda)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1</a:t>
                      </a:r>
                      <a:endParaRPr lang="tr-TR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083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ÖZET-2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9" y="2133600"/>
            <a:ext cx="10354614" cy="2824766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HPV16 </a:t>
            </a:r>
            <a:r>
              <a:rPr lang="tr-TR" sz="2800" b="1" dirty="0"/>
              <a:t>E6E7 uzun </a:t>
            </a:r>
            <a:r>
              <a:rPr lang="tr-TR" sz="2800" b="1" dirty="0" err="1"/>
              <a:t>peptid</a:t>
            </a:r>
            <a:r>
              <a:rPr lang="tr-TR" sz="2800" b="1" dirty="0"/>
              <a:t> + </a:t>
            </a:r>
            <a:r>
              <a:rPr lang="tr-TR" sz="2800" b="1" dirty="0" err="1"/>
              <a:t>inkomplet</a:t>
            </a:r>
            <a:r>
              <a:rPr lang="tr-TR" sz="2800" b="1" dirty="0"/>
              <a:t> </a:t>
            </a:r>
            <a:r>
              <a:rPr lang="tr-TR" sz="2800" b="1" dirty="0" err="1"/>
              <a:t>Freund’s</a:t>
            </a:r>
            <a:r>
              <a:rPr lang="tr-TR" sz="2800" b="1" dirty="0"/>
              <a:t> </a:t>
            </a:r>
            <a:r>
              <a:rPr lang="tr-TR" sz="2800" b="1" dirty="0" err="1"/>
              <a:t>adjuvant</a:t>
            </a:r>
            <a:endParaRPr lang="tr-TR" sz="2800" b="1" dirty="0"/>
          </a:p>
          <a:p>
            <a:r>
              <a:rPr lang="tr-TR" sz="2800" b="1" dirty="0" smtClean="0"/>
              <a:t>faz-II klinik VIN2-3, 20 hasta</a:t>
            </a:r>
          </a:p>
          <a:p>
            <a:r>
              <a:rPr lang="tr-TR" sz="2800" b="1" dirty="0" smtClean="0"/>
              <a:t>3 </a:t>
            </a:r>
            <a:r>
              <a:rPr lang="tr-TR" sz="2800" b="1" dirty="0" err="1" smtClean="0"/>
              <a:t>hf</a:t>
            </a:r>
            <a:r>
              <a:rPr lang="tr-TR" sz="2800" b="1" dirty="0" smtClean="0"/>
              <a:t> arayla </a:t>
            </a:r>
            <a:r>
              <a:rPr lang="tr-TR" sz="2800" b="1" dirty="0" err="1" smtClean="0"/>
              <a:t>s.c</a:t>
            </a:r>
            <a:r>
              <a:rPr lang="tr-TR" sz="2800" b="1" dirty="0" smtClean="0"/>
              <a:t>. 3-4 doz</a:t>
            </a:r>
          </a:p>
          <a:p>
            <a:r>
              <a:rPr lang="tr-TR" sz="2800" b="1" dirty="0" smtClean="0"/>
              <a:t>11 olguda </a:t>
            </a:r>
            <a:r>
              <a:rPr lang="tr-TR" sz="2800" b="1" dirty="0" err="1" smtClean="0"/>
              <a:t>semptomatik</a:t>
            </a:r>
            <a:r>
              <a:rPr lang="tr-TR" sz="2800" b="1" dirty="0" smtClean="0"/>
              <a:t> yanıt</a:t>
            </a:r>
          </a:p>
          <a:p>
            <a:pPr lvl="6"/>
            <a:r>
              <a:rPr lang="tr-TR" sz="1400" b="1" dirty="0" smtClean="0"/>
              <a:t>Kenter </a:t>
            </a:r>
            <a:r>
              <a:rPr lang="tr-TR" sz="1400" b="1" dirty="0" err="1" smtClean="0"/>
              <a:t>GG,et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al.N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Engl</a:t>
            </a:r>
            <a:r>
              <a:rPr lang="tr-TR" sz="1400" b="1" dirty="0" smtClean="0"/>
              <a:t> J </a:t>
            </a:r>
            <a:r>
              <a:rPr lang="tr-TR" sz="1400" b="1" dirty="0" err="1" smtClean="0"/>
              <a:t>Med</a:t>
            </a:r>
            <a:r>
              <a:rPr lang="tr-TR" sz="1400" b="1" dirty="0" smtClean="0"/>
              <a:t>. 2009; 361: 1838-1847129-1136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715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706" y="115909"/>
            <a:ext cx="10315977" cy="6568226"/>
          </a:xfrm>
        </p:spPr>
        <p:txBody>
          <a:bodyPr>
            <a:noAutofit/>
          </a:bodyPr>
          <a:lstStyle/>
          <a:p>
            <a:r>
              <a:rPr lang="tr-TR" sz="2800" b="1" dirty="0" err="1">
                <a:solidFill>
                  <a:srgbClr val="FF0000"/>
                </a:solidFill>
              </a:rPr>
              <a:t>Terapötik</a:t>
            </a:r>
            <a:r>
              <a:rPr lang="tr-TR" sz="2800" b="1" dirty="0">
                <a:solidFill>
                  <a:srgbClr val="FF0000"/>
                </a:solidFill>
              </a:rPr>
              <a:t> HPV aşıları aslında </a:t>
            </a:r>
            <a:r>
              <a:rPr lang="tr-TR" sz="2800" b="1" dirty="0" err="1">
                <a:solidFill>
                  <a:srgbClr val="FF0000"/>
                </a:solidFill>
              </a:rPr>
              <a:t>terapötik</a:t>
            </a:r>
            <a:r>
              <a:rPr lang="tr-TR" sz="2800" b="1" dirty="0">
                <a:solidFill>
                  <a:srgbClr val="FF0000"/>
                </a:solidFill>
              </a:rPr>
              <a:t> kanser aşılarının HPV </a:t>
            </a:r>
            <a:r>
              <a:rPr lang="tr-TR" sz="2800" b="1" dirty="0" err="1">
                <a:solidFill>
                  <a:srgbClr val="FF0000"/>
                </a:solidFill>
              </a:rPr>
              <a:t>enfekte</a:t>
            </a:r>
            <a:r>
              <a:rPr lang="tr-TR" sz="2800" b="1" dirty="0">
                <a:solidFill>
                  <a:srgbClr val="FF0000"/>
                </a:solidFill>
              </a:rPr>
              <a:t> hücreleri hedef alacak şekilde uyarlanarak, HPV </a:t>
            </a:r>
            <a:r>
              <a:rPr lang="tr-TR" sz="2800" b="1" dirty="0" err="1">
                <a:solidFill>
                  <a:srgbClr val="FF0000"/>
                </a:solidFill>
              </a:rPr>
              <a:t>antijenik</a:t>
            </a:r>
            <a:r>
              <a:rPr lang="tr-TR" sz="2800" b="1" dirty="0">
                <a:solidFill>
                  <a:srgbClr val="FF0000"/>
                </a:solidFill>
              </a:rPr>
              <a:t> determinantlarına karşı uyarılmış CD8+ ve CD4+ T hücrelerinin elde edilmesini ve enfeksiyon /lezyon bölgesine yönlendirilmesini sağlayacak olan kanser aşılarıdır</a:t>
            </a:r>
            <a:r>
              <a:rPr lang="tr-TR" sz="2800" b="1" dirty="0"/>
              <a:t>. Günümüze kadar yapılan çalışmaların umut veren sonuçlarına karşın, büyük çoğunluğunun </a:t>
            </a:r>
            <a:r>
              <a:rPr lang="tr-TR" sz="2800" b="1" dirty="0">
                <a:solidFill>
                  <a:srgbClr val="0070C0"/>
                </a:solidFill>
              </a:rPr>
              <a:t>az sayıda olgu ile yapılmış, kontrolsüz ve </a:t>
            </a:r>
            <a:r>
              <a:rPr lang="tr-TR" sz="2800" b="1" dirty="0" err="1">
                <a:solidFill>
                  <a:srgbClr val="0070C0"/>
                </a:solidFill>
              </a:rPr>
              <a:t>nonrandomize</a:t>
            </a:r>
            <a:r>
              <a:rPr lang="tr-TR" sz="2800" b="1" dirty="0">
                <a:solidFill>
                  <a:srgbClr val="0070C0"/>
                </a:solidFill>
              </a:rPr>
              <a:t> </a:t>
            </a:r>
            <a:r>
              <a:rPr lang="tr-TR" sz="2800" b="1" dirty="0"/>
              <a:t>olması nedeniyle güvenilir ve istatistiki olarak yeterli veri bu çalışmalarla ortaya çıkamamıştır. Birçok çalışmada </a:t>
            </a:r>
            <a:r>
              <a:rPr lang="tr-TR" sz="2800" b="1" dirty="0">
                <a:solidFill>
                  <a:srgbClr val="0070C0"/>
                </a:solidFill>
              </a:rPr>
              <a:t>lezyonun </a:t>
            </a:r>
            <a:r>
              <a:rPr lang="tr-TR" sz="2800" b="1" dirty="0" err="1">
                <a:solidFill>
                  <a:srgbClr val="0070C0"/>
                </a:solidFill>
              </a:rPr>
              <a:t>spontan</a:t>
            </a:r>
            <a:r>
              <a:rPr lang="tr-TR" sz="2800" b="1" dirty="0">
                <a:solidFill>
                  <a:srgbClr val="0070C0"/>
                </a:solidFill>
              </a:rPr>
              <a:t> regresyonla mı, yoksa aşı etkisiyle mi </a:t>
            </a:r>
            <a:r>
              <a:rPr lang="tr-TR" sz="2800" b="1" dirty="0" err="1">
                <a:solidFill>
                  <a:srgbClr val="0070C0"/>
                </a:solidFill>
              </a:rPr>
              <a:t>regrese</a:t>
            </a:r>
            <a:r>
              <a:rPr lang="tr-TR" sz="2800" b="1" dirty="0">
                <a:solidFill>
                  <a:srgbClr val="0070C0"/>
                </a:solidFill>
              </a:rPr>
              <a:t> olduğu açık değildir</a:t>
            </a:r>
            <a:r>
              <a:rPr lang="tr-TR" sz="2800" b="1" dirty="0"/>
              <a:t>. </a:t>
            </a:r>
            <a:r>
              <a:rPr lang="tr-TR" sz="2800" b="1" dirty="0">
                <a:solidFill>
                  <a:srgbClr val="0070C0"/>
                </a:solidFill>
              </a:rPr>
              <a:t>Lezyon </a:t>
            </a:r>
            <a:r>
              <a:rPr lang="tr-TR" sz="2800" b="1" dirty="0" err="1">
                <a:solidFill>
                  <a:srgbClr val="0070C0"/>
                </a:solidFill>
              </a:rPr>
              <a:t>regrese</a:t>
            </a:r>
            <a:r>
              <a:rPr lang="tr-TR" sz="2800" b="1" dirty="0">
                <a:solidFill>
                  <a:srgbClr val="0070C0"/>
                </a:solidFill>
              </a:rPr>
              <a:t> oluyorken </a:t>
            </a:r>
            <a:r>
              <a:rPr lang="tr-TR" sz="2800" b="1" dirty="0" err="1">
                <a:solidFill>
                  <a:srgbClr val="0070C0"/>
                </a:solidFill>
              </a:rPr>
              <a:t>mRNA</a:t>
            </a:r>
            <a:r>
              <a:rPr lang="tr-TR" sz="2800" b="1" dirty="0">
                <a:solidFill>
                  <a:srgbClr val="0070C0"/>
                </a:solidFill>
              </a:rPr>
              <a:t> ekspresyonunun devam ediyor olması regresyonun ne kadar kalıcı olduğu konusunda şüphe uyandırmaktadır</a:t>
            </a:r>
            <a:r>
              <a:rPr lang="tr-TR" sz="2800" b="1" dirty="0"/>
              <a:t>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3156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523" y="1532586"/>
            <a:ext cx="8871112" cy="5074276"/>
          </a:xfrm>
        </p:spPr>
      </p:pic>
    </p:spTree>
    <p:extLst>
      <p:ext uri="{BB962C8B-B14F-4D97-AF65-F5344CB8AC3E}">
        <p14:creationId xmlns:p14="http://schemas.microsoft.com/office/powerpoint/2010/main" val="25724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HPV DNA Genomu</a:t>
            </a: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5349876" y="3944939"/>
            <a:ext cx="703263" cy="2232025"/>
          </a:xfrm>
          <a:custGeom>
            <a:avLst/>
            <a:gdLst>
              <a:gd name="T0" fmla="*/ 0 w 449"/>
              <a:gd name="T1" fmla="*/ 2130224 h 1469"/>
              <a:gd name="T2" fmla="*/ 130002 w 449"/>
              <a:gd name="T3" fmla="*/ 2168209 h 1469"/>
              <a:gd name="T4" fmla="*/ 256871 w 449"/>
              <a:gd name="T5" fmla="*/ 2195559 h 1469"/>
              <a:gd name="T6" fmla="*/ 385307 w 449"/>
              <a:gd name="T7" fmla="*/ 2216831 h 1469"/>
              <a:gd name="T8" fmla="*/ 521574 w 449"/>
              <a:gd name="T9" fmla="*/ 2232025 h 1469"/>
              <a:gd name="T10" fmla="*/ 612418 w 449"/>
              <a:gd name="T11" fmla="*/ 1115253 h 1469"/>
              <a:gd name="T12" fmla="*/ 703263 w 449"/>
              <a:gd name="T13" fmla="*/ 0 h 1469"/>
              <a:gd name="T14" fmla="*/ 0 w 449"/>
              <a:gd name="T15" fmla="*/ 2130224 h 14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9"/>
              <a:gd name="T25" fmla="*/ 0 h 1469"/>
              <a:gd name="T26" fmla="*/ 449 w 449"/>
              <a:gd name="T27" fmla="*/ 1469 h 14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9" h="1469">
                <a:moveTo>
                  <a:pt x="0" y="1402"/>
                </a:moveTo>
                <a:lnTo>
                  <a:pt x="83" y="1427"/>
                </a:lnTo>
                <a:lnTo>
                  <a:pt x="164" y="1445"/>
                </a:lnTo>
                <a:lnTo>
                  <a:pt x="246" y="1459"/>
                </a:lnTo>
                <a:lnTo>
                  <a:pt x="333" y="1469"/>
                </a:lnTo>
                <a:lnTo>
                  <a:pt x="391" y="734"/>
                </a:lnTo>
                <a:lnTo>
                  <a:pt x="449" y="0"/>
                </a:lnTo>
                <a:lnTo>
                  <a:pt x="0" y="1402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3719513" y="3870326"/>
            <a:ext cx="2400300" cy="2206625"/>
          </a:xfrm>
          <a:custGeom>
            <a:avLst/>
            <a:gdLst>
              <a:gd name="T0" fmla="*/ 0 w 1530"/>
              <a:gd name="T1" fmla="*/ 104860 h 1452"/>
              <a:gd name="T2" fmla="*/ 6275 w 1530"/>
              <a:gd name="T3" fmla="*/ 211240 h 1452"/>
              <a:gd name="T4" fmla="*/ 18826 w 1530"/>
              <a:gd name="T5" fmla="*/ 317620 h 1452"/>
              <a:gd name="T6" fmla="*/ 37652 w 1530"/>
              <a:gd name="T7" fmla="*/ 420961 h 1452"/>
              <a:gd name="T8" fmla="*/ 61184 w 1530"/>
              <a:gd name="T9" fmla="*/ 524301 h 1452"/>
              <a:gd name="T10" fmla="*/ 86285 w 1530"/>
              <a:gd name="T11" fmla="*/ 624603 h 1452"/>
              <a:gd name="T12" fmla="*/ 117662 w 1530"/>
              <a:gd name="T13" fmla="*/ 724904 h 1452"/>
              <a:gd name="T14" fmla="*/ 153745 w 1530"/>
              <a:gd name="T15" fmla="*/ 823685 h 1452"/>
              <a:gd name="T16" fmla="*/ 194534 w 1530"/>
              <a:gd name="T17" fmla="*/ 922467 h 1452"/>
              <a:gd name="T18" fmla="*/ 236892 w 1530"/>
              <a:gd name="T19" fmla="*/ 1016689 h 1452"/>
              <a:gd name="T20" fmla="*/ 287095 w 1530"/>
              <a:gd name="T21" fmla="*/ 1110911 h 1452"/>
              <a:gd name="T22" fmla="*/ 340435 w 1530"/>
              <a:gd name="T23" fmla="*/ 1202094 h 1452"/>
              <a:gd name="T24" fmla="*/ 398481 w 1530"/>
              <a:gd name="T25" fmla="*/ 1288718 h 1452"/>
              <a:gd name="T26" fmla="*/ 461234 w 1530"/>
              <a:gd name="T27" fmla="*/ 1376861 h 1452"/>
              <a:gd name="T28" fmla="*/ 528694 w 1530"/>
              <a:gd name="T29" fmla="*/ 1457406 h 1452"/>
              <a:gd name="T30" fmla="*/ 597722 w 1530"/>
              <a:gd name="T31" fmla="*/ 1540990 h 1452"/>
              <a:gd name="T32" fmla="*/ 673025 w 1530"/>
              <a:gd name="T33" fmla="*/ 1618496 h 1452"/>
              <a:gd name="T34" fmla="*/ 727934 w 1530"/>
              <a:gd name="T35" fmla="*/ 1671686 h 1452"/>
              <a:gd name="T36" fmla="*/ 782843 w 1530"/>
              <a:gd name="T37" fmla="*/ 1723356 h 1452"/>
              <a:gd name="T38" fmla="*/ 891092 w 1530"/>
              <a:gd name="T39" fmla="*/ 1819098 h 1452"/>
              <a:gd name="T40" fmla="*/ 999341 w 1530"/>
              <a:gd name="T41" fmla="*/ 1902682 h 1452"/>
              <a:gd name="T42" fmla="*/ 1106021 w 1530"/>
              <a:gd name="T43" fmla="*/ 1975629 h 1452"/>
              <a:gd name="T44" fmla="*/ 1222114 w 1530"/>
              <a:gd name="T45" fmla="*/ 2039456 h 1452"/>
              <a:gd name="T46" fmla="*/ 1346051 w 1530"/>
              <a:gd name="T47" fmla="*/ 2100245 h 1452"/>
              <a:gd name="T48" fmla="*/ 1408803 w 1530"/>
              <a:gd name="T49" fmla="*/ 2127600 h 1452"/>
              <a:gd name="T50" fmla="*/ 1476263 w 1530"/>
              <a:gd name="T51" fmla="*/ 2153435 h 1452"/>
              <a:gd name="T52" fmla="*/ 1546860 w 1530"/>
              <a:gd name="T53" fmla="*/ 2180790 h 1452"/>
              <a:gd name="T54" fmla="*/ 1623733 w 1530"/>
              <a:gd name="T55" fmla="*/ 2206625 h 1452"/>
              <a:gd name="T56" fmla="*/ 2012801 w 1530"/>
              <a:gd name="T57" fmla="*/ 1101793 h 1452"/>
              <a:gd name="T58" fmla="*/ 2400300 w 1530"/>
              <a:gd name="T59" fmla="*/ 0 h 1452"/>
              <a:gd name="T60" fmla="*/ 1200150 w 1530"/>
              <a:gd name="T61" fmla="*/ 53190 h 1452"/>
              <a:gd name="T62" fmla="*/ 0 w 1530"/>
              <a:gd name="T63" fmla="*/ 104860 h 145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530"/>
              <a:gd name="T97" fmla="*/ 0 h 1452"/>
              <a:gd name="T98" fmla="*/ 1530 w 1530"/>
              <a:gd name="T99" fmla="*/ 1452 h 145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530" h="1452">
                <a:moveTo>
                  <a:pt x="0" y="69"/>
                </a:moveTo>
                <a:lnTo>
                  <a:pt x="4" y="139"/>
                </a:lnTo>
                <a:lnTo>
                  <a:pt x="12" y="209"/>
                </a:lnTo>
                <a:lnTo>
                  <a:pt x="24" y="277"/>
                </a:lnTo>
                <a:lnTo>
                  <a:pt x="39" y="345"/>
                </a:lnTo>
                <a:lnTo>
                  <a:pt x="55" y="411"/>
                </a:lnTo>
                <a:lnTo>
                  <a:pt x="75" y="477"/>
                </a:lnTo>
                <a:lnTo>
                  <a:pt x="98" y="542"/>
                </a:lnTo>
                <a:lnTo>
                  <a:pt x="124" y="607"/>
                </a:lnTo>
                <a:lnTo>
                  <a:pt x="151" y="669"/>
                </a:lnTo>
                <a:lnTo>
                  <a:pt x="183" y="731"/>
                </a:lnTo>
                <a:lnTo>
                  <a:pt x="217" y="791"/>
                </a:lnTo>
                <a:lnTo>
                  <a:pt x="254" y="848"/>
                </a:lnTo>
                <a:lnTo>
                  <a:pt x="294" y="906"/>
                </a:lnTo>
                <a:lnTo>
                  <a:pt x="337" y="959"/>
                </a:lnTo>
                <a:lnTo>
                  <a:pt x="381" y="1014"/>
                </a:lnTo>
                <a:lnTo>
                  <a:pt x="429" y="1065"/>
                </a:lnTo>
                <a:lnTo>
                  <a:pt x="464" y="1100"/>
                </a:lnTo>
                <a:lnTo>
                  <a:pt x="499" y="1134"/>
                </a:lnTo>
                <a:lnTo>
                  <a:pt x="568" y="1197"/>
                </a:lnTo>
                <a:lnTo>
                  <a:pt x="637" y="1252"/>
                </a:lnTo>
                <a:lnTo>
                  <a:pt x="705" y="1300"/>
                </a:lnTo>
                <a:lnTo>
                  <a:pt x="779" y="1342"/>
                </a:lnTo>
                <a:lnTo>
                  <a:pt x="858" y="1382"/>
                </a:lnTo>
                <a:lnTo>
                  <a:pt x="898" y="1400"/>
                </a:lnTo>
                <a:lnTo>
                  <a:pt x="941" y="1417"/>
                </a:lnTo>
                <a:lnTo>
                  <a:pt x="986" y="1435"/>
                </a:lnTo>
                <a:lnTo>
                  <a:pt x="1035" y="1452"/>
                </a:lnTo>
                <a:lnTo>
                  <a:pt x="1283" y="725"/>
                </a:lnTo>
                <a:lnTo>
                  <a:pt x="1530" y="0"/>
                </a:lnTo>
                <a:lnTo>
                  <a:pt x="765" y="35"/>
                </a:lnTo>
                <a:lnTo>
                  <a:pt x="0" y="69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6094413" y="2560638"/>
            <a:ext cx="2400300" cy="3186112"/>
          </a:xfrm>
          <a:custGeom>
            <a:avLst/>
            <a:gdLst>
              <a:gd name="T0" fmla="*/ 1432336 w 1530"/>
              <a:gd name="T1" fmla="*/ 3186112 h 2097"/>
              <a:gd name="T2" fmla="*/ 1571961 w 1530"/>
              <a:gd name="T3" fmla="*/ 3079756 h 2097"/>
              <a:gd name="T4" fmla="*/ 1697467 w 1530"/>
              <a:gd name="T5" fmla="*/ 2965803 h 2097"/>
              <a:gd name="T6" fmla="*/ 1816698 w 1530"/>
              <a:gd name="T7" fmla="*/ 2842735 h 2097"/>
              <a:gd name="T8" fmla="*/ 1923378 w 1530"/>
              <a:gd name="T9" fmla="*/ 2715108 h 2097"/>
              <a:gd name="T10" fmla="*/ 2019076 w 1530"/>
              <a:gd name="T11" fmla="*/ 2579884 h 2097"/>
              <a:gd name="T12" fmla="*/ 2105361 w 1530"/>
              <a:gd name="T13" fmla="*/ 2438583 h 2097"/>
              <a:gd name="T14" fmla="*/ 2182234 w 1530"/>
              <a:gd name="T15" fmla="*/ 2292724 h 2097"/>
              <a:gd name="T16" fmla="*/ 2248124 w 1530"/>
              <a:gd name="T17" fmla="*/ 2143826 h 2097"/>
              <a:gd name="T18" fmla="*/ 2301464 w 1530"/>
              <a:gd name="T19" fmla="*/ 1987331 h 2097"/>
              <a:gd name="T20" fmla="*/ 2343822 w 1530"/>
              <a:gd name="T21" fmla="*/ 1830837 h 2097"/>
              <a:gd name="T22" fmla="*/ 2372061 w 1530"/>
              <a:gd name="T23" fmla="*/ 1668265 h 2097"/>
              <a:gd name="T24" fmla="*/ 2394025 w 1530"/>
              <a:gd name="T25" fmla="*/ 1504173 h 2097"/>
              <a:gd name="T26" fmla="*/ 2400300 w 1530"/>
              <a:gd name="T27" fmla="*/ 1338562 h 2097"/>
              <a:gd name="T28" fmla="*/ 2394025 w 1530"/>
              <a:gd name="T29" fmla="*/ 1172951 h 2097"/>
              <a:gd name="T30" fmla="*/ 2376768 w 1530"/>
              <a:gd name="T31" fmla="*/ 1002782 h 2097"/>
              <a:gd name="T32" fmla="*/ 2346960 w 1530"/>
              <a:gd name="T33" fmla="*/ 835652 h 2097"/>
              <a:gd name="T34" fmla="*/ 2318721 w 1530"/>
              <a:gd name="T35" fmla="*/ 726257 h 2097"/>
              <a:gd name="T36" fmla="*/ 2285776 w 1530"/>
              <a:gd name="T37" fmla="*/ 616863 h 2097"/>
              <a:gd name="T38" fmla="*/ 2248124 w 1530"/>
              <a:gd name="T39" fmla="*/ 504430 h 2097"/>
              <a:gd name="T40" fmla="*/ 2204197 w 1530"/>
              <a:gd name="T41" fmla="*/ 399593 h 2097"/>
              <a:gd name="T42" fmla="*/ 2152426 w 1530"/>
              <a:gd name="T43" fmla="*/ 296276 h 2097"/>
              <a:gd name="T44" fmla="*/ 2099086 w 1530"/>
              <a:gd name="T45" fmla="*/ 195998 h 2097"/>
              <a:gd name="T46" fmla="*/ 2039471 w 1530"/>
              <a:gd name="T47" fmla="*/ 97239 h 2097"/>
              <a:gd name="T48" fmla="*/ 1975149 w 1530"/>
              <a:gd name="T49" fmla="*/ 0 h 2097"/>
              <a:gd name="T50" fmla="*/ 0 w 1530"/>
              <a:gd name="T51" fmla="*/ 1321849 h 2097"/>
              <a:gd name="T52" fmla="*/ 1432336 w 1530"/>
              <a:gd name="T53" fmla="*/ 3186112 h 209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530"/>
              <a:gd name="T82" fmla="*/ 0 h 2097"/>
              <a:gd name="T83" fmla="*/ 1530 w 1530"/>
              <a:gd name="T84" fmla="*/ 2097 h 209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530" h="2097">
                <a:moveTo>
                  <a:pt x="913" y="2097"/>
                </a:moveTo>
                <a:lnTo>
                  <a:pt x="1002" y="2027"/>
                </a:lnTo>
                <a:lnTo>
                  <a:pt x="1082" y="1952"/>
                </a:lnTo>
                <a:lnTo>
                  <a:pt x="1158" y="1871"/>
                </a:lnTo>
                <a:lnTo>
                  <a:pt x="1226" y="1787"/>
                </a:lnTo>
                <a:lnTo>
                  <a:pt x="1287" y="1698"/>
                </a:lnTo>
                <a:lnTo>
                  <a:pt x="1342" y="1605"/>
                </a:lnTo>
                <a:lnTo>
                  <a:pt x="1391" y="1509"/>
                </a:lnTo>
                <a:lnTo>
                  <a:pt x="1433" y="1411"/>
                </a:lnTo>
                <a:lnTo>
                  <a:pt x="1467" y="1308"/>
                </a:lnTo>
                <a:lnTo>
                  <a:pt x="1494" y="1205"/>
                </a:lnTo>
                <a:lnTo>
                  <a:pt x="1512" y="1098"/>
                </a:lnTo>
                <a:lnTo>
                  <a:pt x="1526" y="990"/>
                </a:lnTo>
                <a:lnTo>
                  <a:pt x="1530" y="881"/>
                </a:lnTo>
                <a:lnTo>
                  <a:pt x="1526" y="772"/>
                </a:lnTo>
                <a:lnTo>
                  <a:pt x="1515" y="660"/>
                </a:lnTo>
                <a:lnTo>
                  <a:pt x="1496" y="550"/>
                </a:lnTo>
                <a:lnTo>
                  <a:pt x="1478" y="478"/>
                </a:lnTo>
                <a:lnTo>
                  <a:pt x="1457" y="406"/>
                </a:lnTo>
                <a:lnTo>
                  <a:pt x="1433" y="332"/>
                </a:lnTo>
                <a:lnTo>
                  <a:pt x="1405" y="263"/>
                </a:lnTo>
                <a:lnTo>
                  <a:pt x="1372" y="195"/>
                </a:lnTo>
                <a:lnTo>
                  <a:pt x="1338" y="129"/>
                </a:lnTo>
                <a:lnTo>
                  <a:pt x="1300" y="64"/>
                </a:lnTo>
                <a:lnTo>
                  <a:pt x="1259" y="0"/>
                </a:lnTo>
                <a:lnTo>
                  <a:pt x="0" y="870"/>
                </a:lnTo>
                <a:lnTo>
                  <a:pt x="913" y="2097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6076951" y="2136776"/>
            <a:ext cx="1952625" cy="1743075"/>
          </a:xfrm>
          <a:custGeom>
            <a:avLst/>
            <a:gdLst>
              <a:gd name="T0" fmla="*/ 1952625 w 1245"/>
              <a:gd name="T1" fmla="*/ 387519 h 1147"/>
              <a:gd name="T2" fmla="*/ 1869501 w 1245"/>
              <a:gd name="T3" fmla="*/ 279621 h 1147"/>
              <a:gd name="T4" fmla="*/ 1786377 w 1245"/>
              <a:gd name="T5" fmla="*/ 182362 h 1147"/>
              <a:gd name="T6" fmla="*/ 1693843 w 1245"/>
              <a:gd name="T7" fmla="*/ 91181 h 1147"/>
              <a:gd name="T8" fmla="*/ 1593467 w 1245"/>
              <a:gd name="T9" fmla="*/ 0 h 1147"/>
              <a:gd name="T10" fmla="*/ 0 w 1245"/>
              <a:gd name="T11" fmla="*/ 1743075 h 1147"/>
              <a:gd name="T12" fmla="*/ 1952625 w 1245"/>
              <a:gd name="T13" fmla="*/ 387519 h 11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45"/>
              <a:gd name="T22" fmla="*/ 0 h 1147"/>
              <a:gd name="T23" fmla="*/ 1245 w 1245"/>
              <a:gd name="T24" fmla="*/ 1147 h 11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45" h="1147">
                <a:moveTo>
                  <a:pt x="1245" y="255"/>
                </a:moveTo>
                <a:lnTo>
                  <a:pt x="1192" y="184"/>
                </a:lnTo>
                <a:lnTo>
                  <a:pt x="1139" y="120"/>
                </a:lnTo>
                <a:lnTo>
                  <a:pt x="1080" y="60"/>
                </a:lnTo>
                <a:lnTo>
                  <a:pt x="1016" y="0"/>
                </a:lnTo>
                <a:lnTo>
                  <a:pt x="0" y="1147"/>
                </a:lnTo>
                <a:lnTo>
                  <a:pt x="1245" y="255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957639" y="1798638"/>
            <a:ext cx="4262437" cy="4140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3952875" y="1895475"/>
            <a:ext cx="2147888" cy="2095500"/>
          </a:xfrm>
          <a:custGeom>
            <a:avLst/>
            <a:gdLst>
              <a:gd name="T0" fmla="*/ 1416759 w 1369"/>
              <a:gd name="T1" fmla="*/ 0 h 1379"/>
              <a:gd name="T2" fmla="*/ 1335174 w 1369"/>
              <a:gd name="T3" fmla="*/ 30392 h 1379"/>
              <a:gd name="T4" fmla="*/ 1252019 w 1369"/>
              <a:gd name="T5" fmla="*/ 60783 h 1379"/>
              <a:gd name="T6" fmla="*/ 1175141 w 1369"/>
              <a:gd name="T7" fmla="*/ 98773 h 1379"/>
              <a:gd name="T8" fmla="*/ 1101401 w 1369"/>
              <a:gd name="T9" fmla="*/ 136762 h 1379"/>
              <a:gd name="T10" fmla="*/ 1027660 w 1369"/>
              <a:gd name="T11" fmla="*/ 176271 h 1379"/>
              <a:gd name="T12" fmla="*/ 957058 w 1369"/>
              <a:gd name="T13" fmla="*/ 217300 h 1379"/>
              <a:gd name="T14" fmla="*/ 889593 w 1369"/>
              <a:gd name="T15" fmla="*/ 261368 h 1379"/>
              <a:gd name="T16" fmla="*/ 822128 w 1369"/>
              <a:gd name="T17" fmla="*/ 309994 h 1379"/>
              <a:gd name="T18" fmla="*/ 760939 w 1369"/>
              <a:gd name="T19" fmla="*/ 360140 h 1379"/>
              <a:gd name="T20" fmla="*/ 698181 w 1369"/>
              <a:gd name="T21" fmla="*/ 413326 h 1379"/>
              <a:gd name="T22" fmla="*/ 636992 w 1369"/>
              <a:gd name="T23" fmla="*/ 468030 h 1379"/>
              <a:gd name="T24" fmla="*/ 578941 w 1369"/>
              <a:gd name="T25" fmla="*/ 525774 h 1379"/>
              <a:gd name="T26" fmla="*/ 524028 w 1369"/>
              <a:gd name="T27" fmla="*/ 588077 h 1379"/>
              <a:gd name="T28" fmla="*/ 470684 w 1369"/>
              <a:gd name="T29" fmla="*/ 650380 h 1379"/>
              <a:gd name="T30" fmla="*/ 417340 w 1369"/>
              <a:gd name="T31" fmla="*/ 721800 h 1379"/>
              <a:gd name="T32" fmla="*/ 365565 w 1369"/>
              <a:gd name="T33" fmla="*/ 790181 h 1379"/>
              <a:gd name="T34" fmla="*/ 318496 w 1369"/>
              <a:gd name="T35" fmla="*/ 864641 h 1379"/>
              <a:gd name="T36" fmla="*/ 272997 w 1369"/>
              <a:gd name="T37" fmla="*/ 936061 h 1379"/>
              <a:gd name="T38" fmla="*/ 229066 w 1369"/>
              <a:gd name="T39" fmla="*/ 1013559 h 1379"/>
              <a:gd name="T40" fmla="*/ 192980 w 1369"/>
              <a:gd name="T41" fmla="*/ 1092578 h 1379"/>
              <a:gd name="T42" fmla="*/ 158464 w 1369"/>
              <a:gd name="T43" fmla="*/ 1170076 h 1379"/>
              <a:gd name="T44" fmla="*/ 127085 w 1369"/>
              <a:gd name="T45" fmla="*/ 1249094 h 1379"/>
              <a:gd name="T46" fmla="*/ 97275 w 1369"/>
              <a:gd name="T47" fmla="*/ 1331151 h 1379"/>
              <a:gd name="T48" fmla="*/ 72172 w 1369"/>
              <a:gd name="T49" fmla="*/ 1413209 h 1379"/>
              <a:gd name="T50" fmla="*/ 50206 w 1369"/>
              <a:gd name="T51" fmla="*/ 1495266 h 1379"/>
              <a:gd name="T52" fmla="*/ 31379 w 1369"/>
              <a:gd name="T53" fmla="*/ 1580363 h 1379"/>
              <a:gd name="T54" fmla="*/ 18827 w 1369"/>
              <a:gd name="T55" fmla="*/ 1663940 h 1379"/>
              <a:gd name="T56" fmla="*/ 6276 w 1369"/>
              <a:gd name="T57" fmla="*/ 1752075 h 1379"/>
              <a:gd name="T58" fmla="*/ 1569 w 1369"/>
              <a:gd name="T59" fmla="*/ 1834132 h 1379"/>
              <a:gd name="T60" fmla="*/ 0 w 1369"/>
              <a:gd name="T61" fmla="*/ 1920748 h 1379"/>
              <a:gd name="T62" fmla="*/ 0 w 1369"/>
              <a:gd name="T63" fmla="*/ 2008884 h 1379"/>
              <a:gd name="T64" fmla="*/ 3138 w 1369"/>
              <a:gd name="T65" fmla="*/ 2095500 h 1379"/>
              <a:gd name="T66" fmla="*/ 2147888 w 1369"/>
              <a:gd name="T67" fmla="*/ 1949620 h 1379"/>
              <a:gd name="T68" fmla="*/ 1782324 w 1369"/>
              <a:gd name="T69" fmla="*/ 975570 h 1379"/>
              <a:gd name="T70" fmla="*/ 1416759 w 1369"/>
              <a:gd name="T71" fmla="*/ 0 h 137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9"/>
              <a:gd name="T109" fmla="*/ 0 h 1379"/>
              <a:gd name="T110" fmla="*/ 1369 w 1369"/>
              <a:gd name="T111" fmla="*/ 1379 h 137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9" h="1379">
                <a:moveTo>
                  <a:pt x="903" y="0"/>
                </a:moveTo>
                <a:lnTo>
                  <a:pt x="851" y="20"/>
                </a:lnTo>
                <a:lnTo>
                  <a:pt x="798" y="40"/>
                </a:lnTo>
                <a:lnTo>
                  <a:pt x="749" y="65"/>
                </a:lnTo>
                <a:lnTo>
                  <a:pt x="702" y="90"/>
                </a:lnTo>
                <a:lnTo>
                  <a:pt x="655" y="116"/>
                </a:lnTo>
                <a:lnTo>
                  <a:pt x="610" y="143"/>
                </a:lnTo>
                <a:lnTo>
                  <a:pt x="567" y="172"/>
                </a:lnTo>
                <a:lnTo>
                  <a:pt x="524" y="204"/>
                </a:lnTo>
                <a:lnTo>
                  <a:pt x="485" y="237"/>
                </a:lnTo>
                <a:lnTo>
                  <a:pt x="445" y="272"/>
                </a:lnTo>
                <a:lnTo>
                  <a:pt x="406" y="308"/>
                </a:lnTo>
                <a:lnTo>
                  <a:pt x="369" y="346"/>
                </a:lnTo>
                <a:lnTo>
                  <a:pt x="334" y="387"/>
                </a:lnTo>
                <a:lnTo>
                  <a:pt x="300" y="428"/>
                </a:lnTo>
                <a:lnTo>
                  <a:pt x="266" y="475"/>
                </a:lnTo>
                <a:lnTo>
                  <a:pt x="233" y="520"/>
                </a:lnTo>
                <a:lnTo>
                  <a:pt x="203" y="569"/>
                </a:lnTo>
                <a:lnTo>
                  <a:pt x="174" y="616"/>
                </a:lnTo>
                <a:lnTo>
                  <a:pt x="146" y="667"/>
                </a:lnTo>
                <a:lnTo>
                  <a:pt x="123" y="719"/>
                </a:lnTo>
                <a:lnTo>
                  <a:pt x="101" y="770"/>
                </a:lnTo>
                <a:lnTo>
                  <a:pt x="81" y="822"/>
                </a:lnTo>
                <a:lnTo>
                  <a:pt x="62" y="876"/>
                </a:lnTo>
                <a:lnTo>
                  <a:pt x="46" y="930"/>
                </a:lnTo>
                <a:lnTo>
                  <a:pt x="32" y="984"/>
                </a:lnTo>
                <a:lnTo>
                  <a:pt x="20" y="1040"/>
                </a:lnTo>
                <a:lnTo>
                  <a:pt x="12" y="1095"/>
                </a:lnTo>
                <a:lnTo>
                  <a:pt x="4" y="1153"/>
                </a:lnTo>
                <a:lnTo>
                  <a:pt x="1" y="1207"/>
                </a:lnTo>
                <a:lnTo>
                  <a:pt x="0" y="1264"/>
                </a:lnTo>
                <a:lnTo>
                  <a:pt x="0" y="1322"/>
                </a:lnTo>
                <a:lnTo>
                  <a:pt x="2" y="1379"/>
                </a:lnTo>
                <a:lnTo>
                  <a:pt x="1369" y="1283"/>
                </a:lnTo>
                <a:lnTo>
                  <a:pt x="1136" y="642"/>
                </a:lnTo>
                <a:lnTo>
                  <a:pt x="903" y="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5908676" y="3870326"/>
            <a:ext cx="1431925" cy="2066925"/>
          </a:xfrm>
          <a:custGeom>
            <a:avLst/>
            <a:gdLst>
              <a:gd name="T0" fmla="*/ 0 w 913"/>
              <a:gd name="T1" fmla="*/ 2057806 h 1360"/>
              <a:gd name="T2" fmla="*/ 97239 w 913"/>
              <a:gd name="T3" fmla="*/ 2063885 h 1360"/>
              <a:gd name="T4" fmla="*/ 196047 w 913"/>
              <a:gd name="T5" fmla="*/ 2066925 h 1360"/>
              <a:gd name="T6" fmla="*/ 291717 w 913"/>
              <a:gd name="T7" fmla="*/ 2063885 h 1360"/>
              <a:gd name="T8" fmla="*/ 384251 w 913"/>
              <a:gd name="T9" fmla="*/ 2057806 h 1360"/>
              <a:gd name="T10" fmla="*/ 476786 w 913"/>
              <a:gd name="T11" fmla="*/ 2047168 h 1360"/>
              <a:gd name="T12" fmla="*/ 572456 w 913"/>
              <a:gd name="T13" fmla="*/ 2033489 h 1360"/>
              <a:gd name="T14" fmla="*/ 661854 w 913"/>
              <a:gd name="T15" fmla="*/ 2015252 h 1360"/>
              <a:gd name="T16" fmla="*/ 751251 w 913"/>
              <a:gd name="T17" fmla="*/ 1993975 h 1360"/>
              <a:gd name="T18" fmla="*/ 842217 w 913"/>
              <a:gd name="T19" fmla="*/ 1966618 h 1360"/>
              <a:gd name="T20" fmla="*/ 928477 w 913"/>
              <a:gd name="T21" fmla="*/ 1937742 h 1360"/>
              <a:gd name="T22" fmla="*/ 1014738 w 913"/>
              <a:gd name="T23" fmla="*/ 1904307 h 1360"/>
              <a:gd name="T24" fmla="*/ 1099430 w 913"/>
              <a:gd name="T25" fmla="*/ 1866312 h 1360"/>
              <a:gd name="T26" fmla="*/ 1184122 w 913"/>
              <a:gd name="T27" fmla="*/ 1825277 h 1360"/>
              <a:gd name="T28" fmla="*/ 1268814 w 913"/>
              <a:gd name="T29" fmla="*/ 1778164 h 1360"/>
              <a:gd name="T30" fmla="*/ 1350370 w 913"/>
              <a:gd name="T31" fmla="*/ 1726490 h 1360"/>
              <a:gd name="T32" fmla="*/ 1431925 w 913"/>
              <a:gd name="T33" fmla="*/ 1671778 h 1360"/>
              <a:gd name="T34" fmla="*/ 177226 w 913"/>
              <a:gd name="T35" fmla="*/ 0 h 1360"/>
              <a:gd name="T36" fmla="*/ 89397 w 913"/>
              <a:gd name="T37" fmla="*/ 1028903 h 1360"/>
              <a:gd name="T38" fmla="*/ 0 w 913"/>
              <a:gd name="T39" fmla="*/ 2057806 h 13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13"/>
              <a:gd name="T61" fmla="*/ 0 h 1360"/>
              <a:gd name="T62" fmla="*/ 913 w 913"/>
              <a:gd name="T63" fmla="*/ 1360 h 136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13" h="1360">
                <a:moveTo>
                  <a:pt x="0" y="1354"/>
                </a:moveTo>
                <a:lnTo>
                  <a:pt x="62" y="1358"/>
                </a:lnTo>
                <a:lnTo>
                  <a:pt x="125" y="1360"/>
                </a:lnTo>
                <a:lnTo>
                  <a:pt x="186" y="1358"/>
                </a:lnTo>
                <a:lnTo>
                  <a:pt x="245" y="1354"/>
                </a:lnTo>
                <a:lnTo>
                  <a:pt x="304" y="1347"/>
                </a:lnTo>
                <a:lnTo>
                  <a:pt x="365" y="1338"/>
                </a:lnTo>
                <a:lnTo>
                  <a:pt x="422" y="1326"/>
                </a:lnTo>
                <a:lnTo>
                  <a:pt x="479" y="1312"/>
                </a:lnTo>
                <a:lnTo>
                  <a:pt x="537" y="1294"/>
                </a:lnTo>
                <a:lnTo>
                  <a:pt x="592" y="1275"/>
                </a:lnTo>
                <a:lnTo>
                  <a:pt x="647" y="1253"/>
                </a:lnTo>
                <a:lnTo>
                  <a:pt x="701" y="1228"/>
                </a:lnTo>
                <a:lnTo>
                  <a:pt x="755" y="1201"/>
                </a:lnTo>
                <a:lnTo>
                  <a:pt x="809" y="1170"/>
                </a:lnTo>
                <a:lnTo>
                  <a:pt x="861" y="1136"/>
                </a:lnTo>
                <a:lnTo>
                  <a:pt x="913" y="1100"/>
                </a:lnTo>
                <a:lnTo>
                  <a:pt x="113" y="0"/>
                </a:lnTo>
                <a:lnTo>
                  <a:pt x="57" y="677"/>
                </a:lnTo>
                <a:lnTo>
                  <a:pt x="0" y="1354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6108700" y="1927226"/>
            <a:ext cx="1409700" cy="1960563"/>
          </a:xfrm>
          <a:custGeom>
            <a:avLst/>
            <a:gdLst>
              <a:gd name="T0" fmla="*/ 1409700 w 899"/>
              <a:gd name="T1" fmla="*/ 390593 h 1290"/>
              <a:gd name="T2" fmla="*/ 1166648 w 899"/>
              <a:gd name="T3" fmla="*/ 211254 h 1290"/>
              <a:gd name="T4" fmla="*/ 1061587 w 899"/>
              <a:gd name="T5" fmla="*/ 151982 h 1290"/>
              <a:gd name="T6" fmla="*/ 953390 w 899"/>
              <a:gd name="T7" fmla="*/ 94229 h 1290"/>
              <a:gd name="T8" fmla="*/ 837353 w 899"/>
              <a:gd name="T9" fmla="*/ 42555 h 1290"/>
              <a:gd name="T10" fmla="*/ 724451 w 899"/>
              <a:gd name="T11" fmla="*/ 0 h 1290"/>
              <a:gd name="T12" fmla="*/ 363794 w 899"/>
              <a:gd name="T13" fmla="*/ 980282 h 1290"/>
              <a:gd name="T14" fmla="*/ 0 w 899"/>
              <a:gd name="T15" fmla="*/ 1960563 h 1290"/>
              <a:gd name="T16" fmla="*/ 1409700 w 899"/>
              <a:gd name="T17" fmla="*/ 390593 h 12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99"/>
              <a:gd name="T28" fmla="*/ 0 h 1290"/>
              <a:gd name="T29" fmla="*/ 899 w 899"/>
              <a:gd name="T30" fmla="*/ 1290 h 12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99" h="1290">
                <a:moveTo>
                  <a:pt x="899" y="257"/>
                </a:moveTo>
                <a:lnTo>
                  <a:pt x="744" y="139"/>
                </a:lnTo>
                <a:lnTo>
                  <a:pt x="677" y="100"/>
                </a:lnTo>
                <a:lnTo>
                  <a:pt x="608" y="62"/>
                </a:lnTo>
                <a:lnTo>
                  <a:pt x="534" y="28"/>
                </a:lnTo>
                <a:lnTo>
                  <a:pt x="462" y="0"/>
                </a:lnTo>
                <a:lnTo>
                  <a:pt x="232" y="645"/>
                </a:lnTo>
                <a:lnTo>
                  <a:pt x="0" y="1290"/>
                </a:lnTo>
                <a:lnTo>
                  <a:pt x="899" y="257"/>
                </a:lnTo>
                <a:close/>
              </a:path>
            </a:pathLst>
          </a:custGeom>
          <a:solidFill>
            <a:srgbClr val="A50021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217988" y="2052638"/>
            <a:ext cx="3763962" cy="36496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6103939" y="3856038"/>
            <a:ext cx="655637" cy="1820862"/>
          </a:xfrm>
          <a:custGeom>
            <a:avLst/>
            <a:gdLst>
              <a:gd name="T0" fmla="*/ 263510 w 418"/>
              <a:gd name="T1" fmla="*/ 1820862 h 1198"/>
              <a:gd name="T2" fmla="*/ 334093 w 418"/>
              <a:gd name="T3" fmla="*/ 1808703 h 1198"/>
              <a:gd name="T4" fmla="*/ 655637 w 418"/>
              <a:gd name="T5" fmla="*/ 1726627 h 1198"/>
              <a:gd name="T6" fmla="*/ 327819 w 418"/>
              <a:gd name="T7" fmla="*/ 861794 h 1198"/>
              <a:gd name="T8" fmla="*/ 0 w 418"/>
              <a:gd name="T9" fmla="*/ 0 h 1198"/>
              <a:gd name="T10" fmla="*/ 131755 w 418"/>
              <a:gd name="T11" fmla="*/ 910431 h 1198"/>
              <a:gd name="T12" fmla="*/ 263510 w 418"/>
              <a:gd name="T13" fmla="*/ 1820862 h 1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8"/>
              <a:gd name="T22" fmla="*/ 0 h 1198"/>
              <a:gd name="T23" fmla="*/ 418 w 418"/>
              <a:gd name="T24" fmla="*/ 1198 h 11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8" h="1198">
                <a:moveTo>
                  <a:pt x="168" y="1198"/>
                </a:moveTo>
                <a:lnTo>
                  <a:pt x="213" y="1190"/>
                </a:lnTo>
                <a:lnTo>
                  <a:pt x="418" y="1136"/>
                </a:lnTo>
                <a:lnTo>
                  <a:pt x="209" y="567"/>
                </a:lnTo>
                <a:lnTo>
                  <a:pt x="0" y="0"/>
                </a:lnTo>
                <a:lnTo>
                  <a:pt x="84" y="599"/>
                </a:lnTo>
                <a:lnTo>
                  <a:pt x="168" y="119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4395789" y="2230438"/>
            <a:ext cx="3367087" cy="3238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4535488" y="2344739"/>
            <a:ext cx="3128962" cy="30368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530726" y="2341563"/>
            <a:ext cx="3133725" cy="3041650"/>
          </a:xfrm>
          <a:custGeom>
            <a:avLst/>
            <a:gdLst>
              <a:gd name="T0" fmla="*/ 17253 w 1998"/>
              <a:gd name="T1" fmla="*/ 1751760 h 2002"/>
              <a:gd name="T2" fmla="*/ 94106 w 1998"/>
              <a:gd name="T3" fmla="*/ 2041947 h 2002"/>
              <a:gd name="T4" fmla="*/ 225854 w 1998"/>
              <a:gd name="T5" fmla="*/ 2307826 h 2002"/>
              <a:gd name="T6" fmla="*/ 457982 w 1998"/>
              <a:gd name="T7" fmla="*/ 2593455 h 2002"/>
              <a:gd name="T8" fmla="*/ 817153 w 1998"/>
              <a:gd name="T9" fmla="*/ 2857814 h 2002"/>
              <a:gd name="T10" fmla="*/ 1097902 w 1998"/>
              <a:gd name="T11" fmla="*/ 2971762 h 2002"/>
              <a:gd name="T12" fmla="*/ 1405314 w 1998"/>
              <a:gd name="T13" fmla="*/ 3032534 h 2002"/>
              <a:gd name="T14" fmla="*/ 1726843 w 1998"/>
              <a:gd name="T15" fmla="*/ 3032534 h 2002"/>
              <a:gd name="T16" fmla="*/ 2032687 w 1998"/>
              <a:gd name="T17" fmla="*/ 2971762 h 2002"/>
              <a:gd name="T18" fmla="*/ 2313436 w 1998"/>
              <a:gd name="T19" fmla="*/ 2857814 h 2002"/>
              <a:gd name="T20" fmla="*/ 2674175 w 1998"/>
              <a:gd name="T21" fmla="*/ 2593455 h 2002"/>
              <a:gd name="T22" fmla="*/ 2867092 w 1998"/>
              <a:gd name="T23" fmla="*/ 2368598 h 2002"/>
              <a:gd name="T24" fmla="*/ 3008251 w 1998"/>
              <a:gd name="T25" fmla="*/ 2113354 h 2002"/>
              <a:gd name="T26" fmla="*/ 3116472 w 1998"/>
              <a:gd name="T27" fmla="*/ 1751760 h 2002"/>
              <a:gd name="T28" fmla="*/ 3130588 w 1998"/>
              <a:gd name="T29" fmla="*/ 1441821 h 2002"/>
              <a:gd name="T30" fmla="*/ 3083535 w 1998"/>
              <a:gd name="T31" fmla="*/ 1140999 h 2002"/>
              <a:gd name="T32" fmla="*/ 2976882 w 1998"/>
              <a:gd name="T33" fmla="*/ 858408 h 2002"/>
              <a:gd name="T34" fmla="*/ 2823176 w 1998"/>
              <a:gd name="T35" fmla="*/ 610761 h 2002"/>
              <a:gd name="T36" fmla="*/ 2617711 w 1998"/>
              <a:gd name="T37" fmla="*/ 395020 h 2002"/>
              <a:gd name="T38" fmla="*/ 2377741 w 1998"/>
              <a:gd name="T39" fmla="*/ 217261 h 2002"/>
              <a:gd name="T40" fmla="*/ 2103266 w 1998"/>
              <a:gd name="T41" fmla="*/ 89639 h 2002"/>
              <a:gd name="T42" fmla="*/ 1803696 w 1998"/>
              <a:gd name="T43" fmla="*/ 16712 h 2002"/>
              <a:gd name="T44" fmla="*/ 1485304 w 1998"/>
              <a:gd name="T45" fmla="*/ 1519 h 2002"/>
              <a:gd name="T46" fmla="*/ 1174755 w 1998"/>
              <a:gd name="T47" fmla="*/ 47098 h 2002"/>
              <a:gd name="T48" fmla="*/ 884595 w 1998"/>
              <a:gd name="T49" fmla="*/ 148892 h 2002"/>
              <a:gd name="T50" fmla="*/ 628941 w 1998"/>
              <a:gd name="T51" fmla="*/ 299303 h 2002"/>
              <a:gd name="T52" fmla="*/ 406224 w 1998"/>
              <a:gd name="T53" fmla="*/ 498332 h 2002"/>
              <a:gd name="T54" fmla="*/ 225854 w 1998"/>
              <a:gd name="T55" fmla="*/ 732305 h 2002"/>
              <a:gd name="T56" fmla="*/ 94106 w 1998"/>
              <a:gd name="T57" fmla="*/ 995145 h 2002"/>
              <a:gd name="T58" fmla="*/ 17253 w 1998"/>
              <a:gd name="T59" fmla="*/ 1288371 h 2002"/>
              <a:gd name="T60" fmla="*/ 7842 w 1998"/>
              <a:gd name="T61" fmla="*/ 1519306 h 2002"/>
              <a:gd name="T62" fmla="*/ 39211 w 1998"/>
              <a:gd name="T63" fmla="*/ 1213925 h 2002"/>
              <a:gd name="T64" fmla="*/ 131748 w 1998"/>
              <a:gd name="T65" fmla="*/ 928296 h 2002"/>
              <a:gd name="T66" fmla="*/ 274475 w 1998"/>
              <a:gd name="T67" fmla="*/ 673052 h 2002"/>
              <a:gd name="T68" fmla="*/ 461119 w 1998"/>
              <a:gd name="T69" fmla="*/ 448195 h 2002"/>
              <a:gd name="T70" fmla="*/ 694815 w 1998"/>
              <a:gd name="T71" fmla="*/ 265879 h 2002"/>
              <a:gd name="T72" fmla="*/ 958311 w 1998"/>
              <a:gd name="T73" fmla="*/ 126102 h 2002"/>
              <a:gd name="T74" fmla="*/ 1251608 w 1998"/>
              <a:gd name="T75" fmla="*/ 37983 h 2002"/>
              <a:gd name="T76" fmla="*/ 1565294 w 1998"/>
              <a:gd name="T77" fmla="*/ 7597 h 2002"/>
              <a:gd name="T78" fmla="*/ 1878981 w 1998"/>
              <a:gd name="T79" fmla="*/ 37983 h 2002"/>
              <a:gd name="T80" fmla="*/ 2170709 w 1998"/>
              <a:gd name="T81" fmla="*/ 126102 h 2002"/>
              <a:gd name="T82" fmla="*/ 2437342 w 1998"/>
              <a:gd name="T83" fmla="*/ 265879 h 2002"/>
              <a:gd name="T84" fmla="*/ 2667901 w 1998"/>
              <a:gd name="T85" fmla="*/ 448195 h 2002"/>
              <a:gd name="T86" fmla="*/ 2859250 w 1998"/>
              <a:gd name="T87" fmla="*/ 673052 h 2002"/>
              <a:gd name="T88" fmla="*/ 2998840 w 1998"/>
              <a:gd name="T89" fmla="*/ 928296 h 2002"/>
              <a:gd name="T90" fmla="*/ 3091377 w 1998"/>
              <a:gd name="T91" fmla="*/ 1213925 h 2002"/>
              <a:gd name="T92" fmla="*/ 3125883 w 1998"/>
              <a:gd name="T93" fmla="*/ 1519306 h 2002"/>
              <a:gd name="T94" fmla="*/ 3074125 w 1998"/>
              <a:gd name="T95" fmla="*/ 1897613 h 2002"/>
              <a:gd name="T96" fmla="*/ 2967471 w 1998"/>
              <a:gd name="T97" fmla="*/ 2174127 h 2002"/>
              <a:gd name="T98" fmla="*/ 2813765 w 1998"/>
              <a:gd name="T99" fmla="*/ 2424812 h 2002"/>
              <a:gd name="T100" fmla="*/ 2558111 w 1998"/>
              <a:gd name="T101" fmla="*/ 2686133 h 2002"/>
              <a:gd name="T102" fmla="*/ 2239720 w 1998"/>
              <a:gd name="T103" fmla="*/ 2882123 h 2002"/>
              <a:gd name="T104" fmla="*/ 1952697 w 1998"/>
              <a:gd name="T105" fmla="*/ 2983916 h 2002"/>
              <a:gd name="T106" fmla="*/ 1646853 w 1998"/>
              <a:gd name="T107" fmla="*/ 3029496 h 2002"/>
              <a:gd name="T108" fmla="*/ 1328461 w 1998"/>
              <a:gd name="T109" fmla="*/ 3015822 h 2002"/>
              <a:gd name="T110" fmla="*/ 1030459 w 1998"/>
              <a:gd name="T111" fmla="*/ 2938337 h 2002"/>
              <a:gd name="T112" fmla="*/ 759121 w 1998"/>
              <a:gd name="T113" fmla="*/ 2810716 h 2002"/>
              <a:gd name="T114" fmla="*/ 410929 w 1998"/>
              <a:gd name="T115" fmla="*/ 2538760 h 2002"/>
              <a:gd name="T116" fmla="*/ 196054 w 1998"/>
              <a:gd name="T117" fmla="*/ 2239457 h 2002"/>
              <a:gd name="T118" fmla="*/ 78422 w 1998"/>
              <a:gd name="T119" fmla="*/ 1969020 h 2002"/>
              <a:gd name="T120" fmla="*/ 15684 w 1998"/>
              <a:gd name="T121" fmla="*/ 1675795 h 20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998"/>
              <a:gd name="T184" fmla="*/ 0 h 2002"/>
              <a:gd name="T185" fmla="*/ 1998 w 1998"/>
              <a:gd name="T186" fmla="*/ 2002 h 20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998" h="2002">
                <a:moveTo>
                  <a:pt x="0" y="1000"/>
                </a:moveTo>
                <a:lnTo>
                  <a:pt x="1" y="1051"/>
                </a:lnTo>
                <a:lnTo>
                  <a:pt x="4" y="1103"/>
                </a:lnTo>
                <a:lnTo>
                  <a:pt x="11" y="1153"/>
                </a:lnTo>
                <a:lnTo>
                  <a:pt x="19" y="1201"/>
                </a:lnTo>
                <a:lnTo>
                  <a:pt x="32" y="1249"/>
                </a:lnTo>
                <a:lnTo>
                  <a:pt x="44" y="1299"/>
                </a:lnTo>
                <a:lnTo>
                  <a:pt x="60" y="1344"/>
                </a:lnTo>
                <a:lnTo>
                  <a:pt x="78" y="1391"/>
                </a:lnTo>
                <a:lnTo>
                  <a:pt x="98" y="1434"/>
                </a:lnTo>
                <a:lnTo>
                  <a:pt x="120" y="1477"/>
                </a:lnTo>
                <a:lnTo>
                  <a:pt x="144" y="1519"/>
                </a:lnTo>
                <a:lnTo>
                  <a:pt x="197" y="1599"/>
                </a:lnTo>
                <a:lnTo>
                  <a:pt x="226" y="1636"/>
                </a:lnTo>
                <a:lnTo>
                  <a:pt x="259" y="1672"/>
                </a:lnTo>
                <a:lnTo>
                  <a:pt x="292" y="1707"/>
                </a:lnTo>
                <a:lnTo>
                  <a:pt x="363" y="1775"/>
                </a:lnTo>
                <a:lnTo>
                  <a:pt x="440" y="1830"/>
                </a:lnTo>
                <a:lnTo>
                  <a:pt x="482" y="1856"/>
                </a:lnTo>
                <a:lnTo>
                  <a:pt x="521" y="1881"/>
                </a:lnTo>
                <a:lnTo>
                  <a:pt x="564" y="1903"/>
                </a:lnTo>
                <a:lnTo>
                  <a:pt x="608" y="1923"/>
                </a:lnTo>
                <a:lnTo>
                  <a:pt x="654" y="1940"/>
                </a:lnTo>
                <a:lnTo>
                  <a:pt x="700" y="1956"/>
                </a:lnTo>
                <a:lnTo>
                  <a:pt x="747" y="1970"/>
                </a:lnTo>
                <a:lnTo>
                  <a:pt x="798" y="1982"/>
                </a:lnTo>
                <a:lnTo>
                  <a:pt x="847" y="1989"/>
                </a:lnTo>
                <a:lnTo>
                  <a:pt x="896" y="1996"/>
                </a:lnTo>
                <a:lnTo>
                  <a:pt x="947" y="2000"/>
                </a:lnTo>
                <a:lnTo>
                  <a:pt x="998" y="2002"/>
                </a:lnTo>
                <a:lnTo>
                  <a:pt x="1050" y="2000"/>
                </a:lnTo>
                <a:lnTo>
                  <a:pt x="1101" y="1996"/>
                </a:lnTo>
                <a:lnTo>
                  <a:pt x="1150" y="1989"/>
                </a:lnTo>
                <a:lnTo>
                  <a:pt x="1198" y="1982"/>
                </a:lnTo>
                <a:lnTo>
                  <a:pt x="1248" y="1970"/>
                </a:lnTo>
                <a:lnTo>
                  <a:pt x="1296" y="1956"/>
                </a:lnTo>
                <a:lnTo>
                  <a:pt x="1341" y="1940"/>
                </a:lnTo>
                <a:lnTo>
                  <a:pt x="1387" y="1923"/>
                </a:lnTo>
                <a:lnTo>
                  <a:pt x="1431" y="1903"/>
                </a:lnTo>
                <a:lnTo>
                  <a:pt x="1475" y="1881"/>
                </a:lnTo>
                <a:lnTo>
                  <a:pt x="1516" y="1856"/>
                </a:lnTo>
                <a:lnTo>
                  <a:pt x="1557" y="1830"/>
                </a:lnTo>
                <a:lnTo>
                  <a:pt x="1633" y="1775"/>
                </a:lnTo>
                <a:lnTo>
                  <a:pt x="1705" y="1707"/>
                </a:lnTo>
                <a:lnTo>
                  <a:pt x="1737" y="1672"/>
                </a:lnTo>
                <a:lnTo>
                  <a:pt x="1770" y="1636"/>
                </a:lnTo>
                <a:lnTo>
                  <a:pt x="1800" y="1599"/>
                </a:lnTo>
                <a:lnTo>
                  <a:pt x="1828" y="1559"/>
                </a:lnTo>
                <a:lnTo>
                  <a:pt x="1854" y="1519"/>
                </a:lnTo>
                <a:lnTo>
                  <a:pt x="1877" y="1477"/>
                </a:lnTo>
                <a:lnTo>
                  <a:pt x="1898" y="1434"/>
                </a:lnTo>
                <a:lnTo>
                  <a:pt x="1918" y="1391"/>
                </a:lnTo>
                <a:lnTo>
                  <a:pt x="1937" y="1344"/>
                </a:lnTo>
                <a:lnTo>
                  <a:pt x="1952" y="1299"/>
                </a:lnTo>
                <a:lnTo>
                  <a:pt x="1966" y="1249"/>
                </a:lnTo>
                <a:lnTo>
                  <a:pt x="1987" y="1153"/>
                </a:lnTo>
                <a:lnTo>
                  <a:pt x="1993" y="1103"/>
                </a:lnTo>
                <a:lnTo>
                  <a:pt x="1996" y="1051"/>
                </a:lnTo>
                <a:lnTo>
                  <a:pt x="1998" y="1000"/>
                </a:lnTo>
                <a:lnTo>
                  <a:pt x="1996" y="949"/>
                </a:lnTo>
                <a:lnTo>
                  <a:pt x="1993" y="898"/>
                </a:lnTo>
                <a:lnTo>
                  <a:pt x="1987" y="848"/>
                </a:lnTo>
                <a:lnTo>
                  <a:pt x="1977" y="799"/>
                </a:lnTo>
                <a:lnTo>
                  <a:pt x="1966" y="751"/>
                </a:lnTo>
                <a:lnTo>
                  <a:pt x="1952" y="702"/>
                </a:lnTo>
                <a:lnTo>
                  <a:pt x="1937" y="655"/>
                </a:lnTo>
                <a:lnTo>
                  <a:pt x="1918" y="610"/>
                </a:lnTo>
                <a:lnTo>
                  <a:pt x="1898" y="565"/>
                </a:lnTo>
                <a:lnTo>
                  <a:pt x="1877" y="523"/>
                </a:lnTo>
                <a:lnTo>
                  <a:pt x="1854" y="482"/>
                </a:lnTo>
                <a:lnTo>
                  <a:pt x="1828" y="440"/>
                </a:lnTo>
                <a:lnTo>
                  <a:pt x="1800" y="402"/>
                </a:lnTo>
                <a:lnTo>
                  <a:pt x="1770" y="364"/>
                </a:lnTo>
                <a:lnTo>
                  <a:pt x="1737" y="328"/>
                </a:lnTo>
                <a:lnTo>
                  <a:pt x="1705" y="292"/>
                </a:lnTo>
                <a:lnTo>
                  <a:pt x="1669" y="260"/>
                </a:lnTo>
                <a:lnTo>
                  <a:pt x="1633" y="227"/>
                </a:lnTo>
                <a:lnTo>
                  <a:pt x="1595" y="197"/>
                </a:lnTo>
                <a:lnTo>
                  <a:pt x="1557" y="170"/>
                </a:lnTo>
                <a:lnTo>
                  <a:pt x="1516" y="143"/>
                </a:lnTo>
                <a:lnTo>
                  <a:pt x="1475" y="119"/>
                </a:lnTo>
                <a:lnTo>
                  <a:pt x="1431" y="98"/>
                </a:lnTo>
                <a:lnTo>
                  <a:pt x="1387" y="78"/>
                </a:lnTo>
                <a:lnTo>
                  <a:pt x="1341" y="59"/>
                </a:lnTo>
                <a:lnTo>
                  <a:pt x="1296" y="43"/>
                </a:lnTo>
                <a:lnTo>
                  <a:pt x="1247" y="31"/>
                </a:lnTo>
                <a:lnTo>
                  <a:pt x="1198" y="20"/>
                </a:lnTo>
                <a:lnTo>
                  <a:pt x="1150" y="11"/>
                </a:lnTo>
                <a:lnTo>
                  <a:pt x="1101" y="3"/>
                </a:lnTo>
                <a:lnTo>
                  <a:pt x="1050" y="1"/>
                </a:lnTo>
                <a:lnTo>
                  <a:pt x="998" y="0"/>
                </a:lnTo>
                <a:lnTo>
                  <a:pt x="947" y="1"/>
                </a:lnTo>
                <a:lnTo>
                  <a:pt x="896" y="3"/>
                </a:lnTo>
                <a:lnTo>
                  <a:pt x="847" y="11"/>
                </a:lnTo>
                <a:lnTo>
                  <a:pt x="798" y="20"/>
                </a:lnTo>
                <a:lnTo>
                  <a:pt x="749" y="31"/>
                </a:lnTo>
                <a:lnTo>
                  <a:pt x="700" y="43"/>
                </a:lnTo>
                <a:lnTo>
                  <a:pt x="654" y="59"/>
                </a:lnTo>
                <a:lnTo>
                  <a:pt x="608" y="78"/>
                </a:lnTo>
                <a:lnTo>
                  <a:pt x="564" y="98"/>
                </a:lnTo>
                <a:lnTo>
                  <a:pt x="521" y="119"/>
                </a:lnTo>
                <a:lnTo>
                  <a:pt x="482" y="143"/>
                </a:lnTo>
                <a:lnTo>
                  <a:pt x="440" y="170"/>
                </a:lnTo>
                <a:lnTo>
                  <a:pt x="401" y="197"/>
                </a:lnTo>
                <a:lnTo>
                  <a:pt x="363" y="227"/>
                </a:lnTo>
                <a:lnTo>
                  <a:pt x="327" y="260"/>
                </a:lnTo>
                <a:lnTo>
                  <a:pt x="292" y="292"/>
                </a:lnTo>
                <a:lnTo>
                  <a:pt x="259" y="328"/>
                </a:lnTo>
                <a:lnTo>
                  <a:pt x="226" y="364"/>
                </a:lnTo>
                <a:lnTo>
                  <a:pt x="197" y="402"/>
                </a:lnTo>
                <a:lnTo>
                  <a:pt x="170" y="440"/>
                </a:lnTo>
                <a:lnTo>
                  <a:pt x="144" y="482"/>
                </a:lnTo>
                <a:lnTo>
                  <a:pt x="120" y="523"/>
                </a:lnTo>
                <a:lnTo>
                  <a:pt x="98" y="565"/>
                </a:lnTo>
                <a:lnTo>
                  <a:pt x="78" y="610"/>
                </a:lnTo>
                <a:lnTo>
                  <a:pt x="60" y="655"/>
                </a:lnTo>
                <a:lnTo>
                  <a:pt x="44" y="702"/>
                </a:lnTo>
                <a:lnTo>
                  <a:pt x="32" y="751"/>
                </a:lnTo>
                <a:lnTo>
                  <a:pt x="19" y="799"/>
                </a:lnTo>
                <a:lnTo>
                  <a:pt x="11" y="848"/>
                </a:lnTo>
                <a:lnTo>
                  <a:pt x="4" y="898"/>
                </a:lnTo>
                <a:lnTo>
                  <a:pt x="1" y="949"/>
                </a:lnTo>
                <a:lnTo>
                  <a:pt x="0" y="1000"/>
                </a:lnTo>
                <a:lnTo>
                  <a:pt x="5" y="1000"/>
                </a:lnTo>
                <a:lnTo>
                  <a:pt x="7" y="949"/>
                </a:lnTo>
                <a:lnTo>
                  <a:pt x="10" y="898"/>
                </a:lnTo>
                <a:lnTo>
                  <a:pt x="17" y="848"/>
                </a:lnTo>
                <a:lnTo>
                  <a:pt x="25" y="799"/>
                </a:lnTo>
                <a:lnTo>
                  <a:pt x="37" y="751"/>
                </a:lnTo>
                <a:lnTo>
                  <a:pt x="50" y="704"/>
                </a:lnTo>
                <a:lnTo>
                  <a:pt x="66" y="658"/>
                </a:lnTo>
                <a:lnTo>
                  <a:pt x="84" y="611"/>
                </a:lnTo>
                <a:lnTo>
                  <a:pt x="103" y="568"/>
                </a:lnTo>
                <a:lnTo>
                  <a:pt x="125" y="525"/>
                </a:lnTo>
                <a:lnTo>
                  <a:pt x="149" y="485"/>
                </a:lnTo>
                <a:lnTo>
                  <a:pt x="175" y="443"/>
                </a:lnTo>
                <a:lnTo>
                  <a:pt x="202" y="404"/>
                </a:lnTo>
                <a:lnTo>
                  <a:pt x="232" y="367"/>
                </a:lnTo>
                <a:lnTo>
                  <a:pt x="262" y="331"/>
                </a:lnTo>
                <a:lnTo>
                  <a:pt x="294" y="295"/>
                </a:lnTo>
                <a:lnTo>
                  <a:pt x="330" y="263"/>
                </a:lnTo>
                <a:lnTo>
                  <a:pt x="366" y="232"/>
                </a:lnTo>
                <a:lnTo>
                  <a:pt x="405" y="202"/>
                </a:lnTo>
                <a:lnTo>
                  <a:pt x="443" y="175"/>
                </a:lnTo>
                <a:lnTo>
                  <a:pt x="484" y="149"/>
                </a:lnTo>
                <a:lnTo>
                  <a:pt x="524" y="124"/>
                </a:lnTo>
                <a:lnTo>
                  <a:pt x="567" y="104"/>
                </a:lnTo>
                <a:lnTo>
                  <a:pt x="611" y="83"/>
                </a:lnTo>
                <a:lnTo>
                  <a:pt x="657" y="65"/>
                </a:lnTo>
                <a:lnTo>
                  <a:pt x="703" y="50"/>
                </a:lnTo>
                <a:lnTo>
                  <a:pt x="749" y="37"/>
                </a:lnTo>
                <a:lnTo>
                  <a:pt x="798" y="25"/>
                </a:lnTo>
                <a:lnTo>
                  <a:pt x="847" y="17"/>
                </a:lnTo>
                <a:lnTo>
                  <a:pt x="896" y="9"/>
                </a:lnTo>
                <a:lnTo>
                  <a:pt x="947" y="6"/>
                </a:lnTo>
                <a:lnTo>
                  <a:pt x="998" y="5"/>
                </a:lnTo>
                <a:lnTo>
                  <a:pt x="1050" y="6"/>
                </a:lnTo>
                <a:lnTo>
                  <a:pt x="1101" y="9"/>
                </a:lnTo>
                <a:lnTo>
                  <a:pt x="1150" y="17"/>
                </a:lnTo>
                <a:lnTo>
                  <a:pt x="1198" y="25"/>
                </a:lnTo>
                <a:lnTo>
                  <a:pt x="1247" y="37"/>
                </a:lnTo>
                <a:lnTo>
                  <a:pt x="1293" y="50"/>
                </a:lnTo>
                <a:lnTo>
                  <a:pt x="1339" y="65"/>
                </a:lnTo>
                <a:lnTo>
                  <a:pt x="1384" y="83"/>
                </a:lnTo>
                <a:lnTo>
                  <a:pt x="1428" y="104"/>
                </a:lnTo>
                <a:lnTo>
                  <a:pt x="1473" y="124"/>
                </a:lnTo>
                <a:lnTo>
                  <a:pt x="1512" y="149"/>
                </a:lnTo>
                <a:lnTo>
                  <a:pt x="1554" y="175"/>
                </a:lnTo>
                <a:lnTo>
                  <a:pt x="1593" y="202"/>
                </a:lnTo>
                <a:lnTo>
                  <a:pt x="1631" y="232"/>
                </a:lnTo>
                <a:lnTo>
                  <a:pt x="1666" y="263"/>
                </a:lnTo>
                <a:lnTo>
                  <a:pt x="1701" y="295"/>
                </a:lnTo>
                <a:lnTo>
                  <a:pt x="1734" y="331"/>
                </a:lnTo>
                <a:lnTo>
                  <a:pt x="1764" y="367"/>
                </a:lnTo>
                <a:lnTo>
                  <a:pt x="1794" y="404"/>
                </a:lnTo>
                <a:lnTo>
                  <a:pt x="1823" y="443"/>
                </a:lnTo>
                <a:lnTo>
                  <a:pt x="1847" y="485"/>
                </a:lnTo>
                <a:lnTo>
                  <a:pt x="1872" y="525"/>
                </a:lnTo>
                <a:lnTo>
                  <a:pt x="1892" y="568"/>
                </a:lnTo>
                <a:lnTo>
                  <a:pt x="1912" y="611"/>
                </a:lnTo>
                <a:lnTo>
                  <a:pt x="1931" y="658"/>
                </a:lnTo>
                <a:lnTo>
                  <a:pt x="1946" y="704"/>
                </a:lnTo>
                <a:lnTo>
                  <a:pt x="1960" y="751"/>
                </a:lnTo>
                <a:lnTo>
                  <a:pt x="1971" y="799"/>
                </a:lnTo>
                <a:lnTo>
                  <a:pt x="1980" y="848"/>
                </a:lnTo>
                <a:lnTo>
                  <a:pt x="1987" y="898"/>
                </a:lnTo>
                <a:lnTo>
                  <a:pt x="1991" y="949"/>
                </a:lnTo>
                <a:lnTo>
                  <a:pt x="1993" y="1000"/>
                </a:lnTo>
                <a:lnTo>
                  <a:pt x="1991" y="1051"/>
                </a:lnTo>
                <a:lnTo>
                  <a:pt x="1987" y="1103"/>
                </a:lnTo>
                <a:lnTo>
                  <a:pt x="1980" y="1153"/>
                </a:lnTo>
                <a:lnTo>
                  <a:pt x="1960" y="1249"/>
                </a:lnTo>
                <a:lnTo>
                  <a:pt x="1946" y="1296"/>
                </a:lnTo>
                <a:lnTo>
                  <a:pt x="1931" y="1342"/>
                </a:lnTo>
                <a:lnTo>
                  <a:pt x="1912" y="1387"/>
                </a:lnTo>
                <a:lnTo>
                  <a:pt x="1892" y="1431"/>
                </a:lnTo>
                <a:lnTo>
                  <a:pt x="1872" y="1474"/>
                </a:lnTo>
                <a:lnTo>
                  <a:pt x="1847" y="1516"/>
                </a:lnTo>
                <a:lnTo>
                  <a:pt x="1823" y="1556"/>
                </a:lnTo>
                <a:lnTo>
                  <a:pt x="1794" y="1596"/>
                </a:lnTo>
                <a:lnTo>
                  <a:pt x="1764" y="1633"/>
                </a:lnTo>
                <a:lnTo>
                  <a:pt x="1734" y="1671"/>
                </a:lnTo>
                <a:lnTo>
                  <a:pt x="1701" y="1705"/>
                </a:lnTo>
                <a:lnTo>
                  <a:pt x="1631" y="1768"/>
                </a:lnTo>
                <a:lnTo>
                  <a:pt x="1554" y="1826"/>
                </a:lnTo>
                <a:lnTo>
                  <a:pt x="1512" y="1850"/>
                </a:lnTo>
                <a:lnTo>
                  <a:pt x="1473" y="1875"/>
                </a:lnTo>
                <a:lnTo>
                  <a:pt x="1428" y="1897"/>
                </a:lnTo>
                <a:lnTo>
                  <a:pt x="1384" y="1917"/>
                </a:lnTo>
                <a:lnTo>
                  <a:pt x="1339" y="1934"/>
                </a:lnTo>
                <a:lnTo>
                  <a:pt x="1293" y="1950"/>
                </a:lnTo>
                <a:lnTo>
                  <a:pt x="1245" y="1964"/>
                </a:lnTo>
                <a:lnTo>
                  <a:pt x="1198" y="1976"/>
                </a:lnTo>
                <a:lnTo>
                  <a:pt x="1150" y="1985"/>
                </a:lnTo>
                <a:lnTo>
                  <a:pt x="1101" y="1989"/>
                </a:lnTo>
                <a:lnTo>
                  <a:pt x="1050" y="1994"/>
                </a:lnTo>
                <a:lnTo>
                  <a:pt x="998" y="1996"/>
                </a:lnTo>
                <a:lnTo>
                  <a:pt x="947" y="1994"/>
                </a:lnTo>
                <a:lnTo>
                  <a:pt x="896" y="1989"/>
                </a:lnTo>
                <a:lnTo>
                  <a:pt x="847" y="1985"/>
                </a:lnTo>
                <a:lnTo>
                  <a:pt x="798" y="1976"/>
                </a:lnTo>
                <a:lnTo>
                  <a:pt x="750" y="1964"/>
                </a:lnTo>
                <a:lnTo>
                  <a:pt x="703" y="1950"/>
                </a:lnTo>
                <a:lnTo>
                  <a:pt x="657" y="1934"/>
                </a:lnTo>
                <a:lnTo>
                  <a:pt x="611" y="1917"/>
                </a:lnTo>
                <a:lnTo>
                  <a:pt x="567" y="1897"/>
                </a:lnTo>
                <a:lnTo>
                  <a:pt x="524" y="1875"/>
                </a:lnTo>
                <a:lnTo>
                  <a:pt x="484" y="1850"/>
                </a:lnTo>
                <a:lnTo>
                  <a:pt x="443" y="1826"/>
                </a:lnTo>
                <a:lnTo>
                  <a:pt x="366" y="1768"/>
                </a:lnTo>
                <a:lnTo>
                  <a:pt x="294" y="1705"/>
                </a:lnTo>
                <a:lnTo>
                  <a:pt x="262" y="1671"/>
                </a:lnTo>
                <a:lnTo>
                  <a:pt x="232" y="1633"/>
                </a:lnTo>
                <a:lnTo>
                  <a:pt x="202" y="1596"/>
                </a:lnTo>
                <a:lnTo>
                  <a:pt x="149" y="1516"/>
                </a:lnTo>
                <a:lnTo>
                  <a:pt x="125" y="1474"/>
                </a:lnTo>
                <a:lnTo>
                  <a:pt x="103" y="1431"/>
                </a:lnTo>
                <a:lnTo>
                  <a:pt x="84" y="1387"/>
                </a:lnTo>
                <a:lnTo>
                  <a:pt x="66" y="1342"/>
                </a:lnTo>
                <a:lnTo>
                  <a:pt x="50" y="1296"/>
                </a:lnTo>
                <a:lnTo>
                  <a:pt x="37" y="1249"/>
                </a:lnTo>
                <a:lnTo>
                  <a:pt x="25" y="1201"/>
                </a:lnTo>
                <a:lnTo>
                  <a:pt x="17" y="1153"/>
                </a:lnTo>
                <a:lnTo>
                  <a:pt x="10" y="1103"/>
                </a:lnTo>
                <a:lnTo>
                  <a:pt x="7" y="1051"/>
                </a:lnTo>
                <a:lnTo>
                  <a:pt x="5" y="1000"/>
                </a:lnTo>
                <a:lnTo>
                  <a:pt x="0" y="10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5559426" y="2233614"/>
            <a:ext cx="1033463" cy="1609725"/>
          </a:xfrm>
          <a:custGeom>
            <a:avLst/>
            <a:gdLst>
              <a:gd name="T0" fmla="*/ 1033463 w 659"/>
              <a:gd name="T1" fmla="*/ 82082 h 1059"/>
              <a:gd name="T2" fmla="*/ 901732 w 659"/>
              <a:gd name="T3" fmla="*/ 44081 h 1059"/>
              <a:gd name="T4" fmla="*/ 771569 w 659"/>
              <a:gd name="T5" fmla="*/ 19761 h 1059"/>
              <a:gd name="T6" fmla="*/ 644542 w 659"/>
              <a:gd name="T7" fmla="*/ 3040 h 1059"/>
              <a:gd name="T8" fmla="*/ 517516 w 659"/>
              <a:gd name="T9" fmla="*/ 0 h 1059"/>
              <a:gd name="T10" fmla="*/ 387353 w 659"/>
              <a:gd name="T11" fmla="*/ 6080 h 1059"/>
              <a:gd name="T12" fmla="*/ 258758 w 659"/>
              <a:gd name="T13" fmla="*/ 19761 h 1059"/>
              <a:gd name="T14" fmla="*/ 130163 w 659"/>
              <a:gd name="T15" fmla="*/ 48641 h 1059"/>
              <a:gd name="T16" fmla="*/ 0 w 659"/>
              <a:gd name="T17" fmla="*/ 85122 h 1059"/>
              <a:gd name="T18" fmla="*/ 261894 w 659"/>
              <a:gd name="T19" fmla="*/ 848184 h 1059"/>
              <a:gd name="T20" fmla="*/ 523789 w 659"/>
              <a:gd name="T21" fmla="*/ 1609725 h 1059"/>
              <a:gd name="T22" fmla="*/ 777842 w 659"/>
              <a:gd name="T23" fmla="*/ 846664 h 1059"/>
              <a:gd name="T24" fmla="*/ 1033463 w 659"/>
              <a:gd name="T25" fmla="*/ 82082 h 10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59"/>
              <a:gd name="T40" fmla="*/ 0 h 1059"/>
              <a:gd name="T41" fmla="*/ 659 w 659"/>
              <a:gd name="T42" fmla="*/ 1059 h 105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59" h="1059">
                <a:moveTo>
                  <a:pt x="659" y="54"/>
                </a:moveTo>
                <a:lnTo>
                  <a:pt x="575" y="29"/>
                </a:lnTo>
                <a:lnTo>
                  <a:pt x="492" y="13"/>
                </a:lnTo>
                <a:lnTo>
                  <a:pt x="411" y="2"/>
                </a:lnTo>
                <a:lnTo>
                  <a:pt x="330" y="0"/>
                </a:lnTo>
                <a:lnTo>
                  <a:pt x="247" y="4"/>
                </a:lnTo>
                <a:lnTo>
                  <a:pt x="165" y="13"/>
                </a:lnTo>
                <a:lnTo>
                  <a:pt x="83" y="32"/>
                </a:lnTo>
                <a:lnTo>
                  <a:pt x="0" y="56"/>
                </a:lnTo>
                <a:lnTo>
                  <a:pt x="167" y="558"/>
                </a:lnTo>
                <a:lnTo>
                  <a:pt x="334" y="1059"/>
                </a:lnTo>
                <a:lnTo>
                  <a:pt x="496" y="557"/>
                </a:lnTo>
                <a:lnTo>
                  <a:pt x="659" y="54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4659314" y="2460625"/>
            <a:ext cx="2884487" cy="28019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576889" y="3438526"/>
            <a:ext cx="1247775" cy="4476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tr-TR" b="1">
                <a:solidFill>
                  <a:schemeClr val="bg1"/>
                </a:solidFill>
                <a:latin typeface="Tahoma" panose="020B0604030504040204" pitchFamily="34" charset="0"/>
              </a:rPr>
              <a:t>HPV 16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576889" y="3884614"/>
            <a:ext cx="1247775" cy="4476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tr-TR" dirty="0">
                <a:solidFill>
                  <a:schemeClr val="bg1"/>
                </a:solidFill>
                <a:latin typeface="Tahoma" panose="020B0604030504040204" pitchFamily="34" charset="0"/>
              </a:rPr>
              <a:t>7905 </a:t>
            </a:r>
            <a:r>
              <a:rPr lang="en-US" altLang="tr-TR" dirty="0" err="1">
                <a:solidFill>
                  <a:schemeClr val="bg1"/>
                </a:solidFill>
                <a:latin typeface="Tahoma" panose="020B0604030504040204" pitchFamily="34" charset="0"/>
              </a:rPr>
              <a:t>bp</a:t>
            </a:r>
            <a:endParaRPr lang="en-US" altLang="tr-TR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802314" y="2235201"/>
            <a:ext cx="428625" cy="2952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en-US" altLang="tr-TR" sz="1400">
                <a:solidFill>
                  <a:schemeClr val="bg1"/>
                </a:solidFill>
                <a:latin typeface="Tahoma" panose="020B0604030504040204" pitchFamily="34" charset="0"/>
              </a:rPr>
              <a:t>URR</a:t>
            </a:r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5654676" y="1927226"/>
            <a:ext cx="735013" cy="85725"/>
          </a:xfrm>
          <a:custGeom>
            <a:avLst/>
            <a:gdLst>
              <a:gd name="T0" fmla="*/ 14135 w 468"/>
              <a:gd name="T1" fmla="*/ 82663 h 56"/>
              <a:gd name="T2" fmla="*/ 26699 w 468"/>
              <a:gd name="T3" fmla="*/ 78071 h 56"/>
              <a:gd name="T4" fmla="*/ 48687 w 468"/>
              <a:gd name="T5" fmla="*/ 71948 h 56"/>
              <a:gd name="T6" fmla="*/ 67533 w 468"/>
              <a:gd name="T7" fmla="*/ 65825 h 56"/>
              <a:gd name="T8" fmla="*/ 95803 w 468"/>
              <a:gd name="T9" fmla="*/ 59701 h 56"/>
              <a:gd name="T10" fmla="*/ 116220 w 468"/>
              <a:gd name="T11" fmla="*/ 55109 h 56"/>
              <a:gd name="T12" fmla="*/ 147631 w 468"/>
              <a:gd name="T13" fmla="*/ 48986 h 56"/>
              <a:gd name="T14" fmla="*/ 168048 w 468"/>
              <a:gd name="T15" fmla="*/ 45924 h 56"/>
              <a:gd name="T16" fmla="*/ 186894 w 468"/>
              <a:gd name="T17" fmla="*/ 42863 h 56"/>
              <a:gd name="T18" fmla="*/ 208882 w 468"/>
              <a:gd name="T19" fmla="*/ 39801 h 56"/>
              <a:gd name="T20" fmla="*/ 232440 w 468"/>
              <a:gd name="T21" fmla="*/ 36739 h 56"/>
              <a:gd name="T22" fmla="*/ 252857 w 468"/>
              <a:gd name="T23" fmla="*/ 35208 h 56"/>
              <a:gd name="T24" fmla="*/ 287409 w 468"/>
              <a:gd name="T25" fmla="*/ 32147 h 56"/>
              <a:gd name="T26" fmla="*/ 343948 w 468"/>
              <a:gd name="T27" fmla="*/ 29085 h 56"/>
              <a:gd name="T28" fmla="*/ 455457 w 468"/>
              <a:gd name="T29" fmla="*/ 26024 h 56"/>
              <a:gd name="T30" fmla="*/ 491579 w 468"/>
              <a:gd name="T31" fmla="*/ 29085 h 56"/>
              <a:gd name="T32" fmla="*/ 515137 w 468"/>
              <a:gd name="T33" fmla="*/ 32147 h 56"/>
              <a:gd name="T34" fmla="*/ 538695 w 468"/>
              <a:gd name="T35" fmla="*/ 35208 h 56"/>
              <a:gd name="T36" fmla="*/ 562254 w 468"/>
              <a:gd name="T37" fmla="*/ 36739 h 56"/>
              <a:gd name="T38" fmla="*/ 590523 w 468"/>
              <a:gd name="T39" fmla="*/ 39801 h 56"/>
              <a:gd name="T40" fmla="*/ 614081 w 468"/>
              <a:gd name="T41" fmla="*/ 42863 h 56"/>
              <a:gd name="T42" fmla="*/ 639210 w 468"/>
              <a:gd name="T43" fmla="*/ 45924 h 56"/>
              <a:gd name="T44" fmla="*/ 675332 w 468"/>
              <a:gd name="T45" fmla="*/ 52047 h 56"/>
              <a:gd name="T46" fmla="*/ 735013 w 468"/>
              <a:gd name="T47" fmla="*/ 35208 h 56"/>
              <a:gd name="T48" fmla="*/ 670621 w 468"/>
              <a:gd name="T49" fmla="*/ 21431 h 56"/>
              <a:gd name="T50" fmla="*/ 629787 w 468"/>
              <a:gd name="T51" fmla="*/ 19900 h 56"/>
              <a:gd name="T52" fmla="*/ 604658 w 468"/>
              <a:gd name="T53" fmla="*/ 13777 h 56"/>
              <a:gd name="T54" fmla="*/ 579530 w 468"/>
              <a:gd name="T55" fmla="*/ 10716 h 56"/>
              <a:gd name="T56" fmla="*/ 554401 w 468"/>
              <a:gd name="T57" fmla="*/ 9185 h 56"/>
              <a:gd name="T58" fmla="*/ 530843 w 468"/>
              <a:gd name="T59" fmla="*/ 6123 h 56"/>
              <a:gd name="T60" fmla="*/ 505714 w 468"/>
              <a:gd name="T61" fmla="*/ 4592 h 56"/>
              <a:gd name="T62" fmla="*/ 469592 w 468"/>
              <a:gd name="T63" fmla="*/ 1531 h 56"/>
              <a:gd name="T64" fmla="*/ 351801 w 468"/>
              <a:gd name="T65" fmla="*/ 0 h 56"/>
              <a:gd name="T66" fmla="*/ 342378 w 468"/>
              <a:gd name="T67" fmla="*/ 1531 h 56"/>
              <a:gd name="T68" fmla="*/ 282697 w 468"/>
              <a:gd name="T69" fmla="*/ 4592 h 56"/>
              <a:gd name="T70" fmla="*/ 248145 w 468"/>
              <a:gd name="T71" fmla="*/ 6123 h 56"/>
              <a:gd name="T72" fmla="*/ 229299 w 468"/>
              <a:gd name="T73" fmla="*/ 9185 h 56"/>
              <a:gd name="T74" fmla="*/ 205741 w 468"/>
              <a:gd name="T75" fmla="*/ 10716 h 56"/>
              <a:gd name="T76" fmla="*/ 183753 w 468"/>
              <a:gd name="T77" fmla="*/ 13777 h 56"/>
              <a:gd name="T78" fmla="*/ 163336 w 468"/>
              <a:gd name="T79" fmla="*/ 19900 h 56"/>
              <a:gd name="T80" fmla="*/ 142919 w 468"/>
              <a:gd name="T81" fmla="*/ 21431 h 56"/>
              <a:gd name="T82" fmla="*/ 111508 w 468"/>
              <a:gd name="T83" fmla="*/ 26024 h 56"/>
              <a:gd name="T84" fmla="*/ 92662 w 468"/>
              <a:gd name="T85" fmla="*/ 32147 h 56"/>
              <a:gd name="T86" fmla="*/ 61251 w 468"/>
              <a:gd name="T87" fmla="*/ 39801 h 56"/>
              <a:gd name="T88" fmla="*/ 40834 w 468"/>
              <a:gd name="T89" fmla="*/ 42863 h 56"/>
              <a:gd name="T90" fmla="*/ 21988 w 468"/>
              <a:gd name="T91" fmla="*/ 48986 h 56"/>
              <a:gd name="T92" fmla="*/ 0 w 468"/>
              <a:gd name="T93" fmla="*/ 59701 h 56"/>
              <a:gd name="T94" fmla="*/ 10994 w 468"/>
              <a:gd name="T95" fmla="*/ 85725 h 5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56"/>
              <a:gd name="T146" fmla="*/ 468 w 468"/>
              <a:gd name="T147" fmla="*/ 56 h 5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56">
                <a:moveTo>
                  <a:pt x="7" y="56"/>
                </a:moveTo>
                <a:lnTo>
                  <a:pt x="9" y="54"/>
                </a:lnTo>
                <a:lnTo>
                  <a:pt x="12" y="52"/>
                </a:lnTo>
                <a:lnTo>
                  <a:pt x="17" y="51"/>
                </a:lnTo>
                <a:lnTo>
                  <a:pt x="26" y="50"/>
                </a:lnTo>
                <a:lnTo>
                  <a:pt x="31" y="47"/>
                </a:lnTo>
                <a:lnTo>
                  <a:pt x="36" y="45"/>
                </a:lnTo>
                <a:lnTo>
                  <a:pt x="43" y="43"/>
                </a:lnTo>
                <a:lnTo>
                  <a:pt x="53" y="41"/>
                </a:lnTo>
                <a:lnTo>
                  <a:pt x="61" y="39"/>
                </a:lnTo>
                <a:lnTo>
                  <a:pt x="67" y="38"/>
                </a:lnTo>
                <a:lnTo>
                  <a:pt x="74" y="36"/>
                </a:lnTo>
                <a:lnTo>
                  <a:pt x="80" y="34"/>
                </a:lnTo>
                <a:lnTo>
                  <a:pt x="94" y="32"/>
                </a:lnTo>
                <a:lnTo>
                  <a:pt x="99" y="30"/>
                </a:lnTo>
                <a:lnTo>
                  <a:pt x="107" y="30"/>
                </a:lnTo>
                <a:lnTo>
                  <a:pt x="115" y="28"/>
                </a:lnTo>
                <a:lnTo>
                  <a:pt x="119" y="28"/>
                </a:lnTo>
                <a:lnTo>
                  <a:pt x="127" y="26"/>
                </a:lnTo>
                <a:lnTo>
                  <a:pt x="133" y="26"/>
                </a:lnTo>
                <a:lnTo>
                  <a:pt x="141" y="24"/>
                </a:lnTo>
                <a:lnTo>
                  <a:pt x="148" y="24"/>
                </a:lnTo>
                <a:lnTo>
                  <a:pt x="155" y="23"/>
                </a:lnTo>
                <a:lnTo>
                  <a:pt x="161" y="23"/>
                </a:lnTo>
                <a:lnTo>
                  <a:pt x="168" y="21"/>
                </a:lnTo>
                <a:lnTo>
                  <a:pt x="183" y="21"/>
                </a:lnTo>
                <a:lnTo>
                  <a:pt x="190" y="19"/>
                </a:lnTo>
                <a:lnTo>
                  <a:pt x="219" y="19"/>
                </a:lnTo>
                <a:lnTo>
                  <a:pt x="226" y="17"/>
                </a:lnTo>
                <a:lnTo>
                  <a:pt x="290" y="17"/>
                </a:lnTo>
                <a:lnTo>
                  <a:pt x="297" y="19"/>
                </a:lnTo>
                <a:lnTo>
                  <a:pt x="313" y="19"/>
                </a:lnTo>
                <a:lnTo>
                  <a:pt x="320" y="21"/>
                </a:lnTo>
                <a:lnTo>
                  <a:pt x="328" y="21"/>
                </a:lnTo>
                <a:lnTo>
                  <a:pt x="336" y="23"/>
                </a:lnTo>
                <a:lnTo>
                  <a:pt x="343" y="23"/>
                </a:lnTo>
                <a:lnTo>
                  <a:pt x="351" y="24"/>
                </a:lnTo>
                <a:lnTo>
                  <a:pt x="358" y="24"/>
                </a:lnTo>
                <a:lnTo>
                  <a:pt x="366" y="26"/>
                </a:lnTo>
                <a:lnTo>
                  <a:pt x="376" y="26"/>
                </a:lnTo>
                <a:lnTo>
                  <a:pt x="382" y="28"/>
                </a:lnTo>
                <a:lnTo>
                  <a:pt x="391" y="28"/>
                </a:lnTo>
                <a:lnTo>
                  <a:pt x="398" y="30"/>
                </a:lnTo>
                <a:lnTo>
                  <a:pt x="407" y="30"/>
                </a:lnTo>
                <a:lnTo>
                  <a:pt x="424" y="32"/>
                </a:lnTo>
                <a:lnTo>
                  <a:pt x="430" y="34"/>
                </a:lnTo>
                <a:lnTo>
                  <a:pt x="464" y="41"/>
                </a:lnTo>
                <a:lnTo>
                  <a:pt x="468" y="23"/>
                </a:lnTo>
                <a:lnTo>
                  <a:pt x="433" y="16"/>
                </a:lnTo>
                <a:lnTo>
                  <a:pt x="427" y="14"/>
                </a:lnTo>
                <a:lnTo>
                  <a:pt x="410" y="13"/>
                </a:lnTo>
                <a:lnTo>
                  <a:pt x="401" y="13"/>
                </a:lnTo>
                <a:lnTo>
                  <a:pt x="394" y="11"/>
                </a:lnTo>
                <a:lnTo>
                  <a:pt x="385" y="9"/>
                </a:lnTo>
                <a:lnTo>
                  <a:pt x="377" y="7"/>
                </a:lnTo>
                <a:lnTo>
                  <a:pt x="369" y="7"/>
                </a:lnTo>
                <a:lnTo>
                  <a:pt x="361" y="6"/>
                </a:lnTo>
                <a:lnTo>
                  <a:pt x="353" y="6"/>
                </a:lnTo>
                <a:lnTo>
                  <a:pt x="345" y="4"/>
                </a:lnTo>
                <a:lnTo>
                  <a:pt x="338" y="4"/>
                </a:lnTo>
                <a:lnTo>
                  <a:pt x="331" y="3"/>
                </a:lnTo>
                <a:lnTo>
                  <a:pt x="322" y="3"/>
                </a:lnTo>
                <a:lnTo>
                  <a:pt x="315" y="1"/>
                </a:lnTo>
                <a:lnTo>
                  <a:pt x="299" y="1"/>
                </a:lnTo>
                <a:lnTo>
                  <a:pt x="292" y="0"/>
                </a:lnTo>
                <a:lnTo>
                  <a:pt x="224" y="0"/>
                </a:lnTo>
                <a:lnTo>
                  <a:pt x="217" y="1"/>
                </a:lnTo>
                <a:lnTo>
                  <a:pt x="218" y="1"/>
                </a:lnTo>
                <a:lnTo>
                  <a:pt x="186" y="1"/>
                </a:lnTo>
                <a:lnTo>
                  <a:pt x="180" y="3"/>
                </a:lnTo>
                <a:lnTo>
                  <a:pt x="166" y="3"/>
                </a:lnTo>
                <a:lnTo>
                  <a:pt x="158" y="4"/>
                </a:lnTo>
                <a:lnTo>
                  <a:pt x="152" y="4"/>
                </a:lnTo>
                <a:lnTo>
                  <a:pt x="146" y="6"/>
                </a:lnTo>
                <a:lnTo>
                  <a:pt x="138" y="6"/>
                </a:lnTo>
                <a:lnTo>
                  <a:pt x="131" y="7"/>
                </a:lnTo>
                <a:lnTo>
                  <a:pt x="123" y="7"/>
                </a:lnTo>
                <a:lnTo>
                  <a:pt x="117" y="9"/>
                </a:lnTo>
                <a:lnTo>
                  <a:pt x="112" y="11"/>
                </a:lnTo>
                <a:lnTo>
                  <a:pt x="104" y="13"/>
                </a:lnTo>
                <a:lnTo>
                  <a:pt x="98" y="13"/>
                </a:lnTo>
                <a:lnTo>
                  <a:pt x="91" y="14"/>
                </a:lnTo>
                <a:lnTo>
                  <a:pt x="77" y="16"/>
                </a:lnTo>
                <a:lnTo>
                  <a:pt x="71" y="17"/>
                </a:lnTo>
                <a:lnTo>
                  <a:pt x="63" y="19"/>
                </a:lnTo>
                <a:lnTo>
                  <a:pt x="59" y="21"/>
                </a:lnTo>
                <a:lnTo>
                  <a:pt x="51" y="23"/>
                </a:lnTo>
                <a:lnTo>
                  <a:pt x="39" y="26"/>
                </a:lnTo>
                <a:lnTo>
                  <a:pt x="33" y="28"/>
                </a:lnTo>
                <a:lnTo>
                  <a:pt x="26" y="28"/>
                </a:lnTo>
                <a:lnTo>
                  <a:pt x="20" y="32"/>
                </a:lnTo>
                <a:lnTo>
                  <a:pt x="14" y="32"/>
                </a:lnTo>
                <a:lnTo>
                  <a:pt x="7" y="34"/>
                </a:lnTo>
                <a:lnTo>
                  <a:pt x="0" y="39"/>
                </a:lnTo>
                <a:lnTo>
                  <a:pt x="1" y="38"/>
                </a:lnTo>
                <a:lnTo>
                  <a:pt x="7" y="56"/>
                </a:lnTo>
                <a:close/>
              </a:path>
            </a:pathLst>
          </a:custGeom>
          <a:solidFill>
            <a:srgbClr val="000066"/>
          </a:solidFill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6264275" y="1903414"/>
            <a:ext cx="122238" cy="111125"/>
          </a:xfrm>
          <a:custGeom>
            <a:avLst/>
            <a:gdLst>
              <a:gd name="T0" fmla="*/ 17239 w 78"/>
              <a:gd name="T1" fmla="*/ 0 h 73"/>
              <a:gd name="T2" fmla="*/ 122238 w 78"/>
              <a:gd name="T3" fmla="*/ 71546 h 73"/>
              <a:gd name="T4" fmla="*/ 0 w 78"/>
              <a:gd name="T5" fmla="*/ 111125 h 73"/>
              <a:gd name="T6" fmla="*/ 65820 w 78"/>
              <a:gd name="T7" fmla="*/ 63935 h 73"/>
              <a:gd name="T8" fmla="*/ 17239 w 78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"/>
              <a:gd name="T16" fmla="*/ 0 h 73"/>
              <a:gd name="T17" fmla="*/ 78 w 78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" h="73">
                <a:moveTo>
                  <a:pt x="11" y="0"/>
                </a:moveTo>
                <a:lnTo>
                  <a:pt x="78" y="47"/>
                </a:lnTo>
                <a:lnTo>
                  <a:pt x="0" y="73"/>
                </a:lnTo>
                <a:lnTo>
                  <a:pt x="42" y="42"/>
                </a:lnTo>
                <a:lnTo>
                  <a:pt x="1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6208714" y="1846264"/>
            <a:ext cx="225425" cy="206375"/>
          </a:xfrm>
          <a:custGeom>
            <a:avLst/>
            <a:gdLst>
              <a:gd name="T0" fmla="*/ 104042 w 143"/>
              <a:gd name="T1" fmla="*/ 50076 h 136"/>
              <a:gd name="T2" fmla="*/ 85126 w 143"/>
              <a:gd name="T3" fmla="*/ 71321 h 136"/>
              <a:gd name="T4" fmla="*/ 189168 w 143"/>
              <a:gd name="T5" fmla="*/ 141124 h 136"/>
              <a:gd name="T6" fmla="*/ 192321 w 143"/>
              <a:gd name="T7" fmla="*/ 118362 h 136"/>
              <a:gd name="T8" fmla="*/ 69362 w 143"/>
              <a:gd name="T9" fmla="*/ 154781 h 136"/>
              <a:gd name="T10" fmla="*/ 85126 w 143"/>
              <a:gd name="T11" fmla="*/ 179061 h 136"/>
              <a:gd name="T12" fmla="*/ 159216 w 143"/>
              <a:gd name="T13" fmla="*/ 124432 h 136"/>
              <a:gd name="T14" fmla="*/ 104042 w 143"/>
              <a:gd name="T15" fmla="*/ 50076 h 136"/>
              <a:gd name="T16" fmla="*/ 29952 w 143"/>
              <a:gd name="T17" fmla="*/ 0 h 136"/>
              <a:gd name="T18" fmla="*/ 130841 w 143"/>
              <a:gd name="T19" fmla="*/ 130502 h 136"/>
              <a:gd name="T20" fmla="*/ 132417 w 143"/>
              <a:gd name="T21" fmla="*/ 110775 h 136"/>
              <a:gd name="T22" fmla="*/ 0 w 143"/>
              <a:gd name="T23" fmla="*/ 206375 h 136"/>
              <a:gd name="T24" fmla="*/ 225425 w 143"/>
              <a:gd name="T25" fmla="*/ 133537 h 136"/>
              <a:gd name="T26" fmla="*/ 29952 w 143"/>
              <a:gd name="T27" fmla="*/ 0 h 136"/>
              <a:gd name="T28" fmla="*/ 104042 w 143"/>
              <a:gd name="T29" fmla="*/ 50076 h 1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3"/>
              <a:gd name="T46" fmla="*/ 0 h 136"/>
              <a:gd name="T47" fmla="*/ 143 w 143"/>
              <a:gd name="T48" fmla="*/ 136 h 1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43" h="136">
                <a:moveTo>
                  <a:pt x="66" y="33"/>
                </a:moveTo>
                <a:lnTo>
                  <a:pt x="54" y="47"/>
                </a:lnTo>
                <a:lnTo>
                  <a:pt x="120" y="93"/>
                </a:lnTo>
                <a:lnTo>
                  <a:pt x="122" y="78"/>
                </a:lnTo>
                <a:lnTo>
                  <a:pt x="44" y="102"/>
                </a:lnTo>
                <a:lnTo>
                  <a:pt x="54" y="118"/>
                </a:lnTo>
                <a:lnTo>
                  <a:pt x="101" y="82"/>
                </a:lnTo>
                <a:lnTo>
                  <a:pt x="66" y="33"/>
                </a:lnTo>
                <a:lnTo>
                  <a:pt x="19" y="0"/>
                </a:lnTo>
                <a:lnTo>
                  <a:pt x="83" y="86"/>
                </a:lnTo>
                <a:lnTo>
                  <a:pt x="84" y="73"/>
                </a:lnTo>
                <a:lnTo>
                  <a:pt x="0" y="136"/>
                </a:lnTo>
                <a:lnTo>
                  <a:pt x="143" y="88"/>
                </a:lnTo>
                <a:lnTo>
                  <a:pt x="19" y="0"/>
                </a:lnTo>
                <a:lnTo>
                  <a:pt x="66" y="33"/>
                </a:lnTo>
                <a:close/>
              </a:path>
            </a:pathLst>
          </a:cu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altLang="tr-TR"/>
          </a:p>
        </p:txBody>
      </p:sp>
      <p:sp>
        <p:nvSpPr>
          <p:cNvPr id="964632" name="Text Box 24"/>
          <p:cNvSpPr txBox="1">
            <a:spLocks noChangeArrowheads="1"/>
          </p:cNvSpPr>
          <p:nvPr/>
        </p:nvSpPr>
        <p:spPr bwMode="auto">
          <a:xfrm>
            <a:off x="1762126" y="3495675"/>
            <a:ext cx="1920875" cy="317500"/>
          </a:xfrm>
          <a:prstGeom prst="rect">
            <a:avLst/>
          </a:pr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Structural </a:t>
            </a:r>
            <a:r>
              <a:rPr lang="tr-TR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P</a:t>
            </a:r>
            <a:r>
              <a:rPr lang="de-DE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rotein</a:t>
            </a:r>
            <a:r>
              <a:rPr lang="tr-TR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ler</a:t>
            </a:r>
            <a:endParaRPr lang="de-DE" sz="1400" b="1">
              <a:effectLst>
                <a:outerShdw blurRad="38100" dist="38100" dir="2700000" algn="tl">
                  <a:srgbClr val="000000"/>
                </a:outerShdw>
              </a:effectLst>
              <a:ea typeface="Gulim" pitchFamily="34" charset="-127"/>
            </a:endParaRPr>
          </a:p>
        </p:txBody>
      </p:sp>
      <p:sp>
        <p:nvSpPr>
          <p:cNvPr id="964633" name="Text Box 25"/>
          <p:cNvSpPr txBox="1">
            <a:spLocks noChangeArrowheads="1"/>
          </p:cNvSpPr>
          <p:nvPr/>
        </p:nvSpPr>
        <p:spPr bwMode="auto">
          <a:xfrm>
            <a:off x="7713664" y="1322389"/>
            <a:ext cx="1893887" cy="530225"/>
          </a:xfrm>
          <a:prstGeom prst="rect">
            <a:avLst/>
          </a:pr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Immortali</a:t>
            </a:r>
            <a:r>
              <a:rPr lang="tr-TR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zasy</a:t>
            </a:r>
            <a:r>
              <a:rPr lang="de-DE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on</a:t>
            </a:r>
          </a:p>
          <a:p>
            <a:pPr>
              <a:defRPr/>
            </a:pPr>
            <a:r>
              <a:rPr lang="tr-TR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ve</a:t>
            </a:r>
            <a:r>
              <a:rPr lang="de-DE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 Transforma</a:t>
            </a:r>
            <a:r>
              <a:rPr lang="tr-TR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sy</a:t>
            </a:r>
            <a:r>
              <a:rPr lang="de-DE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on</a:t>
            </a:r>
          </a:p>
        </p:txBody>
      </p:sp>
      <p:sp>
        <p:nvSpPr>
          <p:cNvPr id="964634" name="Text Box 26"/>
          <p:cNvSpPr txBox="1">
            <a:spLocks noChangeArrowheads="1"/>
          </p:cNvSpPr>
          <p:nvPr/>
        </p:nvSpPr>
        <p:spPr bwMode="auto">
          <a:xfrm>
            <a:off x="8289925" y="5554664"/>
            <a:ext cx="1811338" cy="530225"/>
          </a:xfrm>
          <a:prstGeom prst="rect">
            <a:avLst/>
          </a:pr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tr-TR" sz="1400" b="1">
                <a:effectLst>
                  <a:outerShdw blurRad="38100" dist="38100" dir="2700000" algn="tl">
                    <a:srgbClr val="000000"/>
                  </a:outerShdw>
                </a:effectLst>
                <a:ea typeface="Gulim" pitchFamily="34" charset="-127"/>
              </a:rPr>
              <a:t>Regülasyon ve Viral replikasyon</a:t>
            </a:r>
            <a:endParaRPr lang="de-DE" sz="1400" b="1">
              <a:effectLst>
                <a:outerShdw blurRad="38100" dist="38100" dir="2700000" algn="tl">
                  <a:srgbClr val="000000"/>
                </a:outerShdw>
              </a:effectLst>
              <a:ea typeface="Gulim" pitchFamily="34" charset="-127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8186738" y="3654426"/>
            <a:ext cx="309562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E1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813551" y="5470526"/>
            <a:ext cx="309563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E2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394201" y="2451101"/>
            <a:ext cx="309563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L1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179888" y="5106989"/>
            <a:ext cx="309562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L2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5438776" y="5842001"/>
            <a:ext cx="309563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E5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324601" y="5303839"/>
            <a:ext cx="309563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E4</a:t>
            </a:r>
          </a:p>
        </p:txBody>
      </p:sp>
      <p:sp>
        <p:nvSpPr>
          <p:cNvPr id="964641" name="AutoShape 33"/>
          <p:cNvSpPr>
            <a:spLocks noChangeArrowheads="1"/>
          </p:cNvSpPr>
          <p:nvPr/>
        </p:nvSpPr>
        <p:spPr bwMode="auto">
          <a:xfrm rot="9446336">
            <a:off x="2938463" y="2798645"/>
            <a:ext cx="1357312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964642" name="AutoShape 34"/>
          <p:cNvSpPr>
            <a:spLocks noChangeArrowheads="1"/>
          </p:cNvSpPr>
          <p:nvPr/>
        </p:nvSpPr>
        <p:spPr bwMode="auto">
          <a:xfrm rot="34568994">
            <a:off x="2781301" y="3984507"/>
            <a:ext cx="1357313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964643" name="AutoShape 35"/>
          <p:cNvSpPr>
            <a:spLocks noChangeArrowheads="1"/>
          </p:cNvSpPr>
          <p:nvPr/>
        </p:nvSpPr>
        <p:spPr bwMode="auto">
          <a:xfrm rot="18635240">
            <a:off x="7610476" y="1678663"/>
            <a:ext cx="392112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63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664451" y="2270126"/>
            <a:ext cx="309563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E7</a:t>
            </a:r>
          </a:p>
        </p:txBody>
      </p:sp>
      <p:sp>
        <p:nvSpPr>
          <p:cNvPr id="964645" name="AutoShape 37"/>
          <p:cNvSpPr>
            <a:spLocks noChangeArrowheads="1"/>
          </p:cNvSpPr>
          <p:nvPr/>
        </p:nvSpPr>
        <p:spPr bwMode="auto">
          <a:xfrm rot="19764939">
            <a:off x="6846888" y="1418314"/>
            <a:ext cx="863600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63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7015163" y="2062164"/>
            <a:ext cx="309562" cy="3270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tr-TR" altLang="tr-TR" sz="1600">
                <a:solidFill>
                  <a:schemeClr val="bg1"/>
                </a:solidFill>
                <a:latin typeface="Tahoma" panose="020B0604030504040204" pitchFamily="34" charset="0"/>
              </a:rPr>
              <a:t>E6</a:t>
            </a:r>
          </a:p>
        </p:txBody>
      </p:sp>
      <p:sp>
        <p:nvSpPr>
          <p:cNvPr id="964647" name="AutoShape 39"/>
          <p:cNvSpPr>
            <a:spLocks noChangeArrowheads="1"/>
          </p:cNvSpPr>
          <p:nvPr/>
        </p:nvSpPr>
        <p:spPr bwMode="auto">
          <a:xfrm rot="4524354">
            <a:off x="7828757" y="4474251"/>
            <a:ext cx="1357313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tr-TR"/>
          </a:p>
        </p:txBody>
      </p:sp>
      <p:sp>
        <p:nvSpPr>
          <p:cNvPr id="964648" name="AutoShape 40"/>
          <p:cNvSpPr>
            <a:spLocks noChangeArrowheads="1"/>
          </p:cNvSpPr>
          <p:nvPr/>
        </p:nvSpPr>
        <p:spPr bwMode="auto">
          <a:xfrm rot="-196998">
            <a:off x="5788025" y="5649795"/>
            <a:ext cx="2509838" cy="7336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66">
                  <a:alpha val="75000"/>
                </a:srgbClr>
              </a:gs>
              <a:gs pos="100000">
                <a:srgbClr val="000000"/>
              </a:gs>
            </a:gsLst>
            <a:lin ang="5400000" scaled="1"/>
          </a:gradFill>
          <a:ln w="1270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427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/>
              <a:t>Canlı vektör tabanlı aşılar</a:t>
            </a:r>
            <a:r>
              <a:rPr lang="tr-TR" sz="5400" b="1" dirty="0" smtClean="0"/>
              <a:t>;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223" y="1790163"/>
            <a:ext cx="10315977" cy="4700789"/>
          </a:xfrm>
        </p:spPr>
        <p:txBody>
          <a:bodyPr>
            <a:normAutofit fontScale="55000" lnSpcReduction="20000"/>
          </a:bodyPr>
          <a:lstStyle/>
          <a:p>
            <a:r>
              <a:rPr lang="tr-TR" sz="5100" b="1" dirty="0"/>
              <a:t>Vücutta </a:t>
            </a:r>
            <a:r>
              <a:rPr lang="tr-TR" sz="5100" b="1" dirty="0" err="1"/>
              <a:t>replike</a:t>
            </a:r>
            <a:r>
              <a:rPr lang="tr-TR" sz="5100" b="1" dirty="0"/>
              <a:t> olan </a:t>
            </a:r>
            <a:r>
              <a:rPr lang="tr-TR" sz="5100" b="1" dirty="0" err="1"/>
              <a:t>bakteriyal</a:t>
            </a:r>
            <a:r>
              <a:rPr lang="tr-TR" sz="5100" b="1" dirty="0"/>
              <a:t> veya </a:t>
            </a:r>
            <a:r>
              <a:rPr lang="tr-TR" sz="5100" b="1" dirty="0" err="1"/>
              <a:t>viral</a:t>
            </a:r>
            <a:r>
              <a:rPr lang="tr-TR" sz="5100" b="1" dirty="0"/>
              <a:t> vektörler aracılığıyla antijenin dağılımına olanak sağlayan bir </a:t>
            </a:r>
            <a:r>
              <a:rPr lang="tr-TR" sz="5100" b="1" dirty="0" smtClean="0"/>
              <a:t>yöntemdir</a:t>
            </a:r>
          </a:p>
          <a:p>
            <a:r>
              <a:rPr lang="tr-TR" sz="5100" b="1" dirty="0" smtClean="0"/>
              <a:t> E6</a:t>
            </a:r>
            <a:r>
              <a:rPr lang="tr-TR" sz="5100" b="1" dirty="0"/>
              <a:t>, E7 antijenlerinin APC hücrelerine iletilmesini </a:t>
            </a:r>
            <a:r>
              <a:rPr lang="tr-TR" sz="5100" b="1" dirty="0" smtClean="0"/>
              <a:t>sağlar.</a:t>
            </a:r>
          </a:p>
          <a:p>
            <a:r>
              <a:rPr lang="tr-TR" sz="5100" b="1" dirty="0" smtClean="0"/>
              <a:t>APC</a:t>
            </a:r>
            <a:r>
              <a:rPr lang="tr-TR" sz="5100" b="1" dirty="0"/>
              <a:t>, Majör </a:t>
            </a:r>
            <a:r>
              <a:rPr lang="tr-TR" sz="5100" b="1" dirty="0" err="1"/>
              <a:t>histokompatibilite</a:t>
            </a:r>
            <a:r>
              <a:rPr lang="tr-TR" sz="5100" b="1" dirty="0"/>
              <a:t> kompleks(MHC) MHC-I yolağı üzerinden CD8</a:t>
            </a:r>
            <a:r>
              <a:rPr lang="tr-TR" sz="5100" b="1" baseline="30000" dirty="0"/>
              <a:t>+</a:t>
            </a:r>
            <a:r>
              <a:rPr lang="tr-TR" sz="5100" b="1" dirty="0"/>
              <a:t> </a:t>
            </a:r>
            <a:r>
              <a:rPr lang="tr-TR" sz="5100" b="1" dirty="0" err="1"/>
              <a:t>sitotoksik</a:t>
            </a:r>
            <a:r>
              <a:rPr lang="tr-TR" sz="5100" b="1" dirty="0"/>
              <a:t> T- hücrelerine ve MHC-II yolağı üzerinden CD4</a:t>
            </a:r>
            <a:r>
              <a:rPr lang="tr-TR" sz="5100" b="1" baseline="30000" dirty="0"/>
              <a:t>+</a:t>
            </a:r>
            <a:r>
              <a:rPr lang="tr-TR" sz="5100" b="1" dirty="0"/>
              <a:t> </a:t>
            </a:r>
            <a:r>
              <a:rPr lang="tr-TR" sz="5100" b="1" dirty="0" err="1"/>
              <a:t>helper</a:t>
            </a:r>
            <a:r>
              <a:rPr lang="tr-TR" sz="5100" b="1" dirty="0"/>
              <a:t> T- hücrelerine antijen sunumunu </a:t>
            </a:r>
            <a:r>
              <a:rPr lang="tr-TR" sz="5100" b="1" dirty="0" smtClean="0"/>
              <a:t>uyarır</a:t>
            </a:r>
          </a:p>
          <a:p>
            <a:r>
              <a:rPr lang="tr-TR" sz="5100" b="1" dirty="0" err="1" smtClean="0"/>
              <a:t>Terapötik</a:t>
            </a:r>
            <a:r>
              <a:rPr lang="tr-TR" sz="5100" b="1" dirty="0" smtClean="0"/>
              <a:t> </a:t>
            </a:r>
            <a:r>
              <a:rPr lang="tr-TR" sz="5100" b="1" dirty="0"/>
              <a:t>HPV aşılarında </a:t>
            </a:r>
            <a:r>
              <a:rPr lang="tr-TR" sz="5100" b="1" dirty="0" err="1" smtClean="0"/>
              <a:t>Lactobacillus</a:t>
            </a:r>
            <a:r>
              <a:rPr lang="tr-TR" sz="5100" b="1" dirty="0" smtClean="0"/>
              <a:t> </a:t>
            </a:r>
            <a:r>
              <a:rPr lang="tr-TR" sz="5100" b="1" dirty="0" err="1"/>
              <a:t>lactis</a:t>
            </a:r>
            <a:r>
              <a:rPr lang="tr-TR" sz="5100" b="1" dirty="0"/>
              <a:t>, </a:t>
            </a:r>
            <a:r>
              <a:rPr lang="tr-TR" sz="5100" b="1" dirty="0" err="1">
                <a:solidFill>
                  <a:srgbClr val="FF0000"/>
                </a:solidFill>
              </a:rPr>
              <a:t>Lactobacillus</a:t>
            </a:r>
            <a:r>
              <a:rPr lang="tr-TR" sz="5100" b="1" dirty="0">
                <a:solidFill>
                  <a:srgbClr val="FF0000"/>
                </a:solidFill>
              </a:rPr>
              <a:t> </a:t>
            </a:r>
            <a:r>
              <a:rPr lang="tr-TR" sz="5100" b="1" dirty="0" err="1">
                <a:solidFill>
                  <a:srgbClr val="FF0000"/>
                </a:solidFill>
              </a:rPr>
              <a:t>casei</a:t>
            </a:r>
            <a:r>
              <a:rPr lang="tr-TR" sz="5100" b="1" dirty="0">
                <a:solidFill>
                  <a:srgbClr val="FF0000"/>
                </a:solidFill>
              </a:rPr>
              <a:t>,  </a:t>
            </a:r>
            <a:r>
              <a:rPr lang="tr-TR" sz="5100" b="1" dirty="0" err="1">
                <a:solidFill>
                  <a:srgbClr val="FF0000"/>
                </a:solidFill>
              </a:rPr>
              <a:t>Lactobacillus</a:t>
            </a:r>
            <a:r>
              <a:rPr lang="tr-TR" sz="5100" b="1" dirty="0">
                <a:solidFill>
                  <a:srgbClr val="FF0000"/>
                </a:solidFill>
              </a:rPr>
              <a:t> </a:t>
            </a:r>
            <a:r>
              <a:rPr lang="tr-TR" sz="5100" b="1" dirty="0" err="1">
                <a:solidFill>
                  <a:srgbClr val="FF0000"/>
                </a:solidFill>
              </a:rPr>
              <a:t>plantarum</a:t>
            </a:r>
            <a:r>
              <a:rPr lang="tr-TR" sz="5100" b="1" dirty="0">
                <a:solidFill>
                  <a:srgbClr val="FF0000"/>
                </a:solidFill>
              </a:rPr>
              <a:t> </a:t>
            </a:r>
            <a:r>
              <a:rPr lang="tr-TR" sz="5100" b="1" dirty="0"/>
              <a:t>gibi birkaç canlı </a:t>
            </a:r>
            <a:r>
              <a:rPr lang="tr-TR" sz="5100" b="1" dirty="0" err="1"/>
              <a:t>bakteriyal</a:t>
            </a:r>
            <a:r>
              <a:rPr lang="tr-TR" sz="5100" b="1" dirty="0"/>
              <a:t> vektör kullanılabilir.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43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4" y="134713"/>
            <a:ext cx="10534917" cy="1280890"/>
          </a:xfrm>
        </p:spPr>
        <p:txBody>
          <a:bodyPr>
            <a:noAutofit/>
          </a:bodyPr>
          <a:lstStyle/>
          <a:p>
            <a:r>
              <a:rPr lang="tr-TR" sz="5400" b="1" dirty="0" err="1" smtClean="0">
                <a:solidFill>
                  <a:srgbClr val="FF0000"/>
                </a:solidFill>
              </a:rPr>
              <a:t>Bakteriyal</a:t>
            </a:r>
            <a:r>
              <a:rPr lang="tr-TR" sz="5400" b="1" dirty="0" smtClean="0"/>
              <a:t> Canlı vektör tabanlı aşılar;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1" y="2133600"/>
            <a:ext cx="11062952" cy="4563414"/>
          </a:xfrm>
        </p:spPr>
        <p:txBody>
          <a:bodyPr>
            <a:normAutofit fontScale="32500" lnSpcReduction="20000"/>
          </a:bodyPr>
          <a:lstStyle/>
          <a:p>
            <a:r>
              <a:rPr lang="tr-TR" sz="8600" b="1" dirty="0" err="1" smtClean="0"/>
              <a:t>Listeria</a:t>
            </a:r>
            <a:r>
              <a:rPr lang="tr-TR" sz="8600" b="1" dirty="0" smtClean="0"/>
              <a:t> </a:t>
            </a:r>
            <a:r>
              <a:rPr lang="tr-TR" sz="8600" b="1" dirty="0" err="1"/>
              <a:t>monocytogenes</a:t>
            </a:r>
            <a:r>
              <a:rPr lang="tr-TR" sz="8600" b="1" dirty="0"/>
              <a:t>, </a:t>
            </a:r>
            <a:r>
              <a:rPr lang="tr-TR" sz="8600" b="1" dirty="0" err="1" smtClean="0"/>
              <a:t>enfekte</a:t>
            </a:r>
            <a:r>
              <a:rPr lang="tr-TR" sz="8600" b="1" dirty="0" smtClean="0"/>
              <a:t> ettiği </a:t>
            </a:r>
            <a:r>
              <a:rPr lang="tr-TR" sz="8600" b="1" dirty="0" err="1" smtClean="0"/>
              <a:t>makrofaj</a:t>
            </a:r>
            <a:r>
              <a:rPr lang="tr-TR" sz="8600" b="1" dirty="0" smtClean="0"/>
              <a:t> hücresinde </a:t>
            </a:r>
            <a:r>
              <a:rPr lang="tr-TR" sz="8600" b="1" dirty="0" err="1" smtClean="0"/>
              <a:t>fagozom</a:t>
            </a:r>
            <a:r>
              <a:rPr lang="tr-TR" sz="8600" b="1" dirty="0" smtClean="0"/>
              <a:t> </a:t>
            </a:r>
            <a:r>
              <a:rPr lang="tr-TR" sz="8600" b="1" dirty="0"/>
              <a:t>içinde gözenek oluşturan bir toksin olan </a:t>
            </a:r>
            <a:r>
              <a:rPr lang="tr-TR" sz="8600" b="1" dirty="0" err="1">
                <a:solidFill>
                  <a:srgbClr val="FF0000"/>
                </a:solidFill>
              </a:rPr>
              <a:t>listerolizin</a:t>
            </a:r>
            <a:r>
              <a:rPr lang="tr-TR" sz="8600" b="1" dirty="0">
                <a:solidFill>
                  <a:srgbClr val="FF0000"/>
                </a:solidFill>
              </a:rPr>
              <a:t>-O</a:t>
            </a:r>
            <a:r>
              <a:rPr lang="tr-TR" sz="8600" b="1" dirty="0"/>
              <a:t>’yu (LLO) salgılayarak </a:t>
            </a:r>
            <a:r>
              <a:rPr lang="tr-TR" sz="8600" b="1" dirty="0" err="1">
                <a:solidFill>
                  <a:srgbClr val="FF0000"/>
                </a:solidFill>
              </a:rPr>
              <a:t>fagozomal</a:t>
            </a:r>
            <a:r>
              <a:rPr lang="tr-TR" sz="8600" b="1" dirty="0">
                <a:solidFill>
                  <a:srgbClr val="FF0000"/>
                </a:solidFill>
              </a:rPr>
              <a:t> </a:t>
            </a:r>
            <a:r>
              <a:rPr lang="tr-TR" sz="8600" b="1" dirty="0" err="1">
                <a:solidFill>
                  <a:srgbClr val="FF0000"/>
                </a:solidFill>
              </a:rPr>
              <a:t>lizisten</a:t>
            </a:r>
            <a:r>
              <a:rPr lang="tr-TR" sz="8600" b="1" dirty="0">
                <a:solidFill>
                  <a:srgbClr val="FF0000"/>
                </a:solidFill>
              </a:rPr>
              <a:t> kurtulup</a:t>
            </a:r>
            <a:r>
              <a:rPr lang="tr-TR" sz="8600" b="1" dirty="0"/>
              <a:t>,  konak hücre sitoplazmasında </a:t>
            </a:r>
            <a:r>
              <a:rPr lang="tr-TR" sz="8600" b="1" dirty="0" err="1"/>
              <a:t>replike</a:t>
            </a:r>
            <a:r>
              <a:rPr lang="tr-TR" sz="8600" b="1" dirty="0"/>
              <a:t> </a:t>
            </a:r>
            <a:r>
              <a:rPr lang="tr-TR" sz="8600" b="1" dirty="0" smtClean="0"/>
              <a:t>olabilir</a:t>
            </a:r>
          </a:p>
          <a:p>
            <a:r>
              <a:rPr lang="tr-TR" sz="8600" b="1" dirty="0" smtClean="0"/>
              <a:t>Bakteri </a:t>
            </a:r>
            <a:r>
              <a:rPr lang="tr-TR" sz="8600" b="1" dirty="0"/>
              <a:t>taşıdığı antijenleri hem MHC-I, hem de MHC-II yolaklarına sunarak CD8</a:t>
            </a:r>
            <a:r>
              <a:rPr lang="tr-TR" sz="8600" b="1" baseline="30000" dirty="0"/>
              <a:t>+</a:t>
            </a:r>
            <a:r>
              <a:rPr lang="tr-TR" sz="8600" b="1" dirty="0"/>
              <a:t> </a:t>
            </a:r>
            <a:r>
              <a:rPr lang="tr-TR" sz="8600" b="1" dirty="0" err="1"/>
              <a:t>sitotoksik</a:t>
            </a:r>
            <a:r>
              <a:rPr lang="tr-TR" sz="8600" b="1" dirty="0"/>
              <a:t> ve CD4</a:t>
            </a:r>
            <a:r>
              <a:rPr lang="tr-TR" sz="8600" b="1" baseline="30000" dirty="0"/>
              <a:t>+</a:t>
            </a:r>
            <a:r>
              <a:rPr lang="tr-TR" sz="8600" b="1" dirty="0"/>
              <a:t> </a:t>
            </a:r>
            <a:r>
              <a:rPr lang="tr-TR" sz="8600" b="1" dirty="0" err="1"/>
              <a:t>helper</a:t>
            </a:r>
            <a:r>
              <a:rPr lang="tr-TR" sz="8600" b="1" dirty="0"/>
              <a:t> T-hücrelerini aktive </a:t>
            </a:r>
            <a:r>
              <a:rPr lang="tr-TR" sz="8600" b="1" dirty="0" smtClean="0"/>
              <a:t>eder</a:t>
            </a:r>
          </a:p>
          <a:p>
            <a:r>
              <a:rPr lang="tr-TR" sz="8600" b="1" dirty="0" smtClean="0">
                <a:solidFill>
                  <a:srgbClr val="FF0000"/>
                </a:solidFill>
              </a:rPr>
              <a:t>Ek </a:t>
            </a:r>
            <a:r>
              <a:rPr lang="tr-TR" sz="8600" b="1" dirty="0">
                <a:solidFill>
                  <a:srgbClr val="FF0000"/>
                </a:solidFill>
              </a:rPr>
              <a:t>bir fayda olarak, salgılanmış olan </a:t>
            </a:r>
            <a:r>
              <a:rPr lang="tr-TR" sz="8600" b="1" dirty="0" err="1">
                <a:solidFill>
                  <a:srgbClr val="FF0000"/>
                </a:solidFill>
              </a:rPr>
              <a:t>LLO’nun</a:t>
            </a:r>
            <a:r>
              <a:rPr lang="tr-TR" sz="8600" b="1" dirty="0">
                <a:solidFill>
                  <a:srgbClr val="FF0000"/>
                </a:solidFill>
              </a:rPr>
              <a:t> regülatör T-hücrelerde azalmayı indüklediği ve böylece E6/E7 eksprese eden tümörlerde </a:t>
            </a:r>
            <a:r>
              <a:rPr lang="tr-TR" sz="8600" b="1" dirty="0" err="1">
                <a:solidFill>
                  <a:srgbClr val="FF0000"/>
                </a:solidFill>
              </a:rPr>
              <a:t>implantların</a:t>
            </a:r>
            <a:r>
              <a:rPr lang="tr-TR" sz="8600" b="1" dirty="0">
                <a:solidFill>
                  <a:srgbClr val="FF0000"/>
                </a:solidFill>
              </a:rPr>
              <a:t> indirgendiği, tümör büyümesinin yavaşladığı, </a:t>
            </a:r>
            <a:r>
              <a:rPr lang="tr-TR" sz="8600" b="1" dirty="0" err="1">
                <a:solidFill>
                  <a:srgbClr val="FF0000"/>
                </a:solidFill>
              </a:rPr>
              <a:t>terapötik</a:t>
            </a:r>
            <a:r>
              <a:rPr lang="tr-TR" sz="8600" b="1" dirty="0">
                <a:solidFill>
                  <a:srgbClr val="FF0000"/>
                </a:solidFill>
              </a:rPr>
              <a:t> ve </a:t>
            </a:r>
            <a:r>
              <a:rPr lang="tr-TR" sz="8600" b="1" dirty="0" err="1">
                <a:solidFill>
                  <a:srgbClr val="FF0000"/>
                </a:solidFill>
              </a:rPr>
              <a:t>antitümör</a:t>
            </a:r>
            <a:r>
              <a:rPr lang="tr-TR" sz="8600" b="1" dirty="0">
                <a:solidFill>
                  <a:srgbClr val="FF0000"/>
                </a:solidFill>
              </a:rPr>
              <a:t> etkinin arttığı görülmüştür.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97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59" y="624110"/>
            <a:ext cx="10431887" cy="1280890"/>
          </a:xfrm>
        </p:spPr>
        <p:txBody>
          <a:bodyPr>
            <a:normAutofit fontScale="90000"/>
          </a:bodyPr>
          <a:lstStyle/>
          <a:p>
            <a:r>
              <a:rPr lang="tr-TR" sz="6000" b="1" dirty="0" err="1" smtClean="0">
                <a:solidFill>
                  <a:srgbClr val="FF0000"/>
                </a:solidFill>
              </a:rPr>
              <a:t>Viral</a:t>
            </a:r>
            <a:r>
              <a:rPr lang="tr-TR" sz="6000" b="1" dirty="0" smtClean="0"/>
              <a:t> Canlı </a:t>
            </a:r>
            <a:r>
              <a:rPr lang="tr-TR" sz="6000" b="1" dirty="0"/>
              <a:t>vektör tabanlı </a:t>
            </a:r>
            <a:r>
              <a:rPr lang="tr-TR" sz="5400" b="1" dirty="0"/>
              <a:t>aşılar;</a:t>
            </a:r>
            <a:endParaRPr lang="tr-T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000" b="1" dirty="0" err="1">
                <a:solidFill>
                  <a:srgbClr val="FF0000"/>
                </a:solidFill>
              </a:rPr>
              <a:t>Adenovirüsler</a:t>
            </a:r>
            <a:r>
              <a:rPr lang="tr-TR" sz="3000" b="1" dirty="0">
                <a:solidFill>
                  <a:srgbClr val="FF0000"/>
                </a:solidFill>
              </a:rPr>
              <a:t>, </a:t>
            </a:r>
            <a:r>
              <a:rPr lang="tr-TR" sz="3000" b="1" dirty="0" err="1">
                <a:solidFill>
                  <a:srgbClr val="FF0000"/>
                </a:solidFill>
              </a:rPr>
              <a:t>adeno</a:t>
            </a:r>
            <a:r>
              <a:rPr lang="tr-TR" sz="3000" b="1" dirty="0">
                <a:solidFill>
                  <a:srgbClr val="FF0000"/>
                </a:solidFill>
              </a:rPr>
              <a:t> ilişkili virüsler, </a:t>
            </a:r>
            <a:r>
              <a:rPr lang="tr-TR" sz="3000" b="1" dirty="0" err="1">
                <a:solidFill>
                  <a:srgbClr val="FF0000"/>
                </a:solidFill>
              </a:rPr>
              <a:t>alpha</a:t>
            </a:r>
            <a:r>
              <a:rPr lang="tr-TR" sz="3000" b="1" dirty="0">
                <a:solidFill>
                  <a:srgbClr val="FF0000"/>
                </a:solidFill>
              </a:rPr>
              <a:t> virüsler ve </a:t>
            </a:r>
            <a:r>
              <a:rPr lang="tr-TR" sz="3000" b="1" dirty="0" err="1">
                <a:solidFill>
                  <a:srgbClr val="FF0000"/>
                </a:solidFill>
              </a:rPr>
              <a:t>vaccinia</a:t>
            </a:r>
            <a:r>
              <a:rPr lang="tr-TR" sz="3000" b="1" dirty="0">
                <a:solidFill>
                  <a:srgbClr val="FF0000"/>
                </a:solidFill>
              </a:rPr>
              <a:t> virüsler gibi birkaç </a:t>
            </a:r>
            <a:r>
              <a:rPr lang="tr-TR" sz="3000" b="1" dirty="0" smtClean="0">
                <a:solidFill>
                  <a:srgbClr val="FF0000"/>
                </a:solidFill>
              </a:rPr>
              <a:t>virüs</a:t>
            </a:r>
          </a:p>
          <a:p>
            <a:r>
              <a:rPr lang="tr-TR" sz="3000" b="1" dirty="0" err="1" smtClean="0">
                <a:solidFill>
                  <a:srgbClr val="FF0000"/>
                </a:solidFill>
              </a:rPr>
              <a:t>Poxviridae</a:t>
            </a:r>
            <a:r>
              <a:rPr lang="tr-TR" sz="3000" b="1" dirty="0" smtClean="0">
                <a:solidFill>
                  <a:srgbClr val="FF0000"/>
                </a:solidFill>
              </a:rPr>
              <a:t> </a:t>
            </a:r>
            <a:r>
              <a:rPr lang="tr-TR" sz="3000" b="1" dirty="0">
                <a:solidFill>
                  <a:srgbClr val="FF0000"/>
                </a:solidFill>
              </a:rPr>
              <a:t>ailesinden çift sarmallı bir DNA virüsü olan </a:t>
            </a:r>
            <a:r>
              <a:rPr lang="tr-TR" sz="3000" b="1" dirty="0" err="1">
                <a:solidFill>
                  <a:srgbClr val="FF0000"/>
                </a:solidFill>
              </a:rPr>
              <a:t>vaccinia</a:t>
            </a:r>
            <a:r>
              <a:rPr lang="tr-TR" sz="3000" b="1" dirty="0">
                <a:solidFill>
                  <a:srgbClr val="FF0000"/>
                </a:solidFill>
              </a:rPr>
              <a:t> virüsü, yüksek </a:t>
            </a:r>
            <a:r>
              <a:rPr lang="tr-TR" sz="3000" b="1" dirty="0" err="1">
                <a:solidFill>
                  <a:srgbClr val="FF0000"/>
                </a:solidFill>
              </a:rPr>
              <a:t>enfeksiyozitesi</a:t>
            </a:r>
            <a:r>
              <a:rPr lang="tr-TR" sz="3000" b="1" dirty="0">
                <a:solidFill>
                  <a:srgbClr val="FF0000"/>
                </a:solidFill>
              </a:rPr>
              <a:t>, büyük genomu ve bu büyük genoma yabancı DNA entegrasyonunun bozuk olma olasılığının düşüklüğü nedeniyle umut </a:t>
            </a:r>
            <a:r>
              <a:rPr lang="tr-TR" sz="3000" b="1" dirty="0" smtClean="0">
                <a:solidFill>
                  <a:srgbClr val="FF0000"/>
                </a:solidFill>
              </a:rPr>
              <a:t>veren bir vektördür</a:t>
            </a:r>
          </a:p>
          <a:p>
            <a:r>
              <a:rPr lang="tr-TR" sz="3000" b="1" dirty="0" err="1" smtClean="0"/>
              <a:t>Calreticulin</a:t>
            </a:r>
            <a:r>
              <a:rPr lang="tr-TR" sz="3000" b="1" dirty="0" smtClean="0"/>
              <a:t>/E7füzyon </a:t>
            </a:r>
            <a:r>
              <a:rPr lang="tr-TR" sz="3000" b="1" dirty="0"/>
              <a:t>proteini kodlayan </a:t>
            </a:r>
            <a:r>
              <a:rPr lang="tr-TR" sz="3000" b="1" dirty="0" err="1"/>
              <a:t>replike</a:t>
            </a:r>
            <a:r>
              <a:rPr lang="tr-TR" sz="3000" b="1" dirty="0"/>
              <a:t> olmayan </a:t>
            </a:r>
            <a:r>
              <a:rPr lang="tr-TR" sz="3000" b="1" dirty="0" err="1"/>
              <a:t>adenovirüs</a:t>
            </a:r>
            <a:r>
              <a:rPr lang="tr-TR" sz="3000" b="1" dirty="0"/>
              <a:t> </a:t>
            </a:r>
            <a:r>
              <a:rPr lang="tr-TR" sz="3000" b="1" dirty="0" err="1" smtClean="0"/>
              <a:t>preklinik</a:t>
            </a:r>
            <a:r>
              <a:rPr lang="tr-TR" sz="3000" b="1" dirty="0" smtClean="0"/>
              <a:t> fare </a:t>
            </a:r>
            <a:r>
              <a:rPr lang="tr-TR" sz="3000" b="1" dirty="0"/>
              <a:t>çalışmasındaE7 eksprese eden tümör yok olmuştur.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5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/>
              <a:t>Canlı vektör tabanlı aşılar;</a:t>
            </a:r>
            <a:endParaRPr lang="tr-T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/>
              <a:t>Zayıflatılmış </a:t>
            </a:r>
            <a:r>
              <a:rPr lang="tr-TR" sz="2800" b="1" dirty="0"/>
              <a:t>olsalar da potansiyel olarak, özellikle </a:t>
            </a:r>
            <a:r>
              <a:rPr lang="tr-TR" sz="2800" b="1" dirty="0" err="1">
                <a:solidFill>
                  <a:srgbClr val="0070C0"/>
                </a:solidFill>
              </a:rPr>
              <a:t>immün</a:t>
            </a:r>
            <a:r>
              <a:rPr lang="tr-TR" sz="2800" b="1" dirty="0">
                <a:solidFill>
                  <a:srgbClr val="0070C0"/>
                </a:solidFill>
              </a:rPr>
              <a:t> yetmezliği olan bireylerde güvenlik riski</a:t>
            </a:r>
            <a:r>
              <a:rPr lang="tr-TR" sz="2800" b="1" dirty="0"/>
              <a:t> </a:t>
            </a:r>
            <a:r>
              <a:rPr lang="tr-TR" sz="2800" b="1" dirty="0" smtClean="0"/>
              <a:t>oluştururlar</a:t>
            </a:r>
          </a:p>
          <a:p>
            <a:r>
              <a:rPr lang="tr-TR" sz="2800" b="1" dirty="0" smtClean="0"/>
              <a:t>Tekrarlayan </a:t>
            </a:r>
            <a:r>
              <a:rPr lang="tr-TR" sz="2800" b="1" dirty="0"/>
              <a:t>aşı dozları sürecinde veya öncesinde gelişebilecek olan </a:t>
            </a:r>
            <a:r>
              <a:rPr lang="tr-TR" sz="2800" b="1" dirty="0">
                <a:solidFill>
                  <a:srgbClr val="0070C0"/>
                </a:solidFill>
              </a:rPr>
              <a:t>vektör spesifik </a:t>
            </a:r>
            <a:r>
              <a:rPr lang="tr-TR" sz="2800" b="1" dirty="0" err="1">
                <a:solidFill>
                  <a:srgbClr val="0070C0"/>
                </a:solidFill>
              </a:rPr>
              <a:t>nötralizan</a:t>
            </a:r>
            <a:r>
              <a:rPr lang="tr-TR" sz="2800" b="1" dirty="0">
                <a:solidFill>
                  <a:srgbClr val="0070C0"/>
                </a:solidFill>
              </a:rPr>
              <a:t> antikorlar</a:t>
            </a:r>
            <a:r>
              <a:rPr lang="tr-TR" sz="2800" b="1" dirty="0"/>
              <a:t>, gerekli doz şemasının etkin bir şekilde uygulanmasına engel oluşturabilirler.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7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b="1" u="sng" dirty="0"/>
              <a:t>Klinik Çalışmalar;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014" y="1515413"/>
            <a:ext cx="11590986" cy="4975539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ADXs11-001(2009)</a:t>
            </a:r>
          </a:p>
          <a:p>
            <a:r>
              <a:rPr lang="tr-TR" sz="2800" b="1" dirty="0" smtClean="0"/>
              <a:t> </a:t>
            </a:r>
            <a:r>
              <a:rPr lang="tr-TR" sz="2800" b="1" dirty="0">
                <a:solidFill>
                  <a:srgbClr val="FF0000"/>
                </a:solidFill>
              </a:rPr>
              <a:t>HPV16-E7 antijenine karşı</a:t>
            </a:r>
            <a:r>
              <a:rPr lang="tr-TR" sz="2800" b="1" dirty="0"/>
              <a:t> </a:t>
            </a:r>
            <a:endParaRPr lang="tr-TR" sz="2800" b="1" dirty="0" smtClean="0"/>
          </a:p>
          <a:p>
            <a:r>
              <a:rPr lang="tr-TR" sz="2800" b="1" dirty="0" smtClean="0">
                <a:solidFill>
                  <a:srgbClr val="FF0000"/>
                </a:solidFill>
              </a:rPr>
              <a:t>canlı </a:t>
            </a:r>
            <a:r>
              <a:rPr lang="tr-TR" sz="2800" b="1" dirty="0" err="1">
                <a:solidFill>
                  <a:srgbClr val="FF0000"/>
                </a:solidFill>
              </a:rPr>
              <a:t>Listeria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tabanlı</a:t>
            </a:r>
          </a:p>
          <a:p>
            <a:r>
              <a:rPr lang="tr-TR" sz="2800" b="1" dirty="0" smtClean="0"/>
              <a:t> </a:t>
            </a:r>
            <a:r>
              <a:rPr lang="tr-TR" sz="2800" b="1" dirty="0">
                <a:solidFill>
                  <a:srgbClr val="FF0000"/>
                </a:solidFill>
              </a:rPr>
              <a:t>faz -I </a:t>
            </a:r>
            <a:r>
              <a:rPr lang="tr-TR" sz="2800" b="1" dirty="0" smtClean="0">
                <a:solidFill>
                  <a:srgbClr val="FF0000"/>
                </a:solidFill>
              </a:rPr>
              <a:t>çalışma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15 </a:t>
            </a:r>
            <a:r>
              <a:rPr lang="tr-TR" sz="2800" b="1" dirty="0" err="1">
                <a:solidFill>
                  <a:srgbClr val="FF0000"/>
                </a:solidFill>
              </a:rPr>
              <a:t>rekürren</a:t>
            </a:r>
            <a:r>
              <a:rPr lang="tr-TR" sz="2800" b="1" dirty="0">
                <a:solidFill>
                  <a:srgbClr val="FF0000"/>
                </a:solidFill>
              </a:rPr>
              <a:t>, </a:t>
            </a:r>
            <a:r>
              <a:rPr lang="tr-TR" sz="2800" b="1" dirty="0" err="1">
                <a:solidFill>
                  <a:srgbClr val="FF0000"/>
                </a:solidFill>
              </a:rPr>
              <a:t>metastatik</a:t>
            </a:r>
            <a:r>
              <a:rPr lang="tr-TR" sz="2800" b="1" dirty="0">
                <a:solidFill>
                  <a:srgbClr val="FF0000"/>
                </a:solidFill>
              </a:rPr>
              <a:t> veya </a:t>
            </a:r>
            <a:r>
              <a:rPr lang="tr-TR" sz="2800" b="1" dirty="0" err="1">
                <a:solidFill>
                  <a:srgbClr val="FF0000"/>
                </a:solidFill>
              </a:rPr>
              <a:t>refrakter</a:t>
            </a:r>
            <a:r>
              <a:rPr lang="tr-TR" sz="2800" b="1" dirty="0">
                <a:solidFill>
                  <a:srgbClr val="FF0000"/>
                </a:solidFill>
              </a:rPr>
              <a:t> ileri evre </a:t>
            </a:r>
            <a:r>
              <a:rPr lang="tr-TR" sz="2800" b="1" dirty="0" err="1">
                <a:solidFill>
                  <a:srgbClr val="FF0000"/>
                </a:solidFill>
              </a:rPr>
              <a:t>skuamöz</a:t>
            </a:r>
            <a:r>
              <a:rPr lang="tr-TR" sz="2800" b="1" dirty="0">
                <a:solidFill>
                  <a:srgbClr val="FF0000"/>
                </a:solidFill>
              </a:rPr>
              <a:t> hücreli </a:t>
            </a:r>
            <a:r>
              <a:rPr lang="tr-TR" sz="2800" b="1" dirty="0" err="1">
                <a:solidFill>
                  <a:srgbClr val="FF0000"/>
                </a:solidFill>
              </a:rPr>
              <a:t>serviks</a:t>
            </a:r>
            <a:r>
              <a:rPr lang="tr-TR" sz="2800" b="1" dirty="0">
                <a:solidFill>
                  <a:srgbClr val="FF0000"/>
                </a:solidFill>
              </a:rPr>
              <a:t> kanseri </a:t>
            </a:r>
            <a:r>
              <a:rPr lang="tr-TR" sz="2800" b="1" dirty="0" smtClean="0">
                <a:solidFill>
                  <a:srgbClr val="FF0000"/>
                </a:solidFill>
              </a:rPr>
              <a:t>hastası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>
                <a:solidFill>
                  <a:srgbClr val="FF0000"/>
                </a:solidFill>
              </a:rPr>
              <a:t>i.v.yolla</a:t>
            </a:r>
            <a:r>
              <a:rPr lang="tr-TR" sz="2800" b="1" dirty="0">
                <a:solidFill>
                  <a:srgbClr val="FF0000"/>
                </a:solidFill>
              </a:rPr>
              <a:t> aşılama</a:t>
            </a:r>
            <a:r>
              <a:rPr lang="tr-TR" sz="2800" b="1" dirty="0"/>
              <a:t> ardına ilk 5 gün </a:t>
            </a:r>
            <a:r>
              <a:rPr lang="tr-TR" sz="2800" b="1" dirty="0" err="1"/>
              <a:t>i.v</a:t>
            </a:r>
            <a:r>
              <a:rPr lang="tr-TR" sz="2800" b="1" dirty="0"/>
              <a:t>. ve sonraki 10 gün oral 500mg </a:t>
            </a:r>
            <a:r>
              <a:rPr lang="tr-TR" sz="2800" b="1" dirty="0" err="1"/>
              <a:t>ampisilin</a:t>
            </a:r>
            <a:r>
              <a:rPr lang="tr-TR" sz="2800" b="1" dirty="0"/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4 </a:t>
            </a:r>
            <a:r>
              <a:rPr lang="tr-TR" sz="2800" b="1" dirty="0">
                <a:solidFill>
                  <a:srgbClr val="FF0000"/>
                </a:solidFill>
              </a:rPr>
              <a:t>hastada tümör boyutu </a:t>
            </a:r>
            <a:r>
              <a:rPr lang="tr-TR" sz="2800" b="1" dirty="0" err="1" smtClean="0">
                <a:solidFill>
                  <a:srgbClr val="FF0000"/>
                </a:solidFill>
              </a:rPr>
              <a:t>regrese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2800" b="1" dirty="0" smtClean="0"/>
              <a:t> </a:t>
            </a:r>
            <a:r>
              <a:rPr lang="tr-TR" sz="2800" b="1" dirty="0"/>
              <a:t>yaşam riski oluşturan </a:t>
            </a:r>
            <a:r>
              <a:rPr lang="tr-TR" sz="2800" b="1" dirty="0" smtClean="0"/>
              <a:t>istenmeyen </a:t>
            </a:r>
            <a:r>
              <a:rPr lang="tr-TR" sz="2800" b="1" dirty="0"/>
              <a:t>ilaç reaksiyonu </a:t>
            </a:r>
            <a:r>
              <a:rPr lang="tr-TR" sz="2800" b="1" dirty="0" smtClean="0"/>
              <a:t>görülmemiş </a:t>
            </a:r>
            <a:endParaRPr lang="tr-TR" sz="2800" b="1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715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7272</TotalTime>
  <Words>1654</Words>
  <Application>Microsoft Office PowerPoint</Application>
  <PresentationFormat>Widescreen</PresentationFormat>
  <Paragraphs>188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Gulim</vt:lpstr>
      <vt:lpstr>MS PGothic</vt:lpstr>
      <vt:lpstr>Arial</vt:lpstr>
      <vt:lpstr>Century Gothic</vt:lpstr>
      <vt:lpstr>Tahoma</vt:lpstr>
      <vt:lpstr>Wingdings 3</vt:lpstr>
      <vt:lpstr>Duman</vt:lpstr>
      <vt:lpstr>Terapötik HPV Aşıları</vt:lpstr>
      <vt:lpstr>HPV</vt:lpstr>
      <vt:lpstr>PowerPoint Presentation</vt:lpstr>
      <vt:lpstr>HPV DNA Genomu</vt:lpstr>
      <vt:lpstr>Canlı vektör tabanlı aşılar;</vt:lpstr>
      <vt:lpstr>Bakteriyal Canlı vektör tabanlı aşılar;</vt:lpstr>
      <vt:lpstr>Viral Canlı vektör tabanlı aşılar;</vt:lpstr>
      <vt:lpstr>Canlı vektör tabanlı aşılar;</vt:lpstr>
      <vt:lpstr>Klinik Çalışmalar; </vt:lpstr>
      <vt:lpstr>Klinik Çalışmalar;</vt:lpstr>
      <vt:lpstr>Klinik Çalışmalar; </vt:lpstr>
      <vt:lpstr>Peptid ve protein tabanlı aşılar;</vt:lpstr>
      <vt:lpstr>Peptid ve protein tabanlı aşılar;</vt:lpstr>
      <vt:lpstr>Peptid ve protein tabanlı aşılar;</vt:lpstr>
      <vt:lpstr>Peptid ve Protein tabanlı aşılar;</vt:lpstr>
      <vt:lpstr>Klinik Çalışmalar;</vt:lpstr>
      <vt:lpstr>Nükleik asit tabanlı aşılar; DNA</vt:lpstr>
      <vt:lpstr>Nükleik asit tabanlı aşılar; DNA</vt:lpstr>
      <vt:lpstr>Nükleik asit tabanlı aşılar; RNA</vt:lpstr>
      <vt:lpstr>Bütün hücre tabanlı aşılar;DC</vt:lpstr>
      <vt:lpstr>Bütün hücre tabanlı aşılar; T-hc</vt:lpstr>
      <vt:lpstr>Bütün hücre tabanlı aşılar; TIL</vt:lpstr>
      <vt:lpstr>VLP tabanlı aşılar</vt:lpstr>
      <vt:lpstr>Özet-1</vt:lpstr>
      <vt:lpstr>ÖZET-2</vt:lpstr>
      <vt:lpstr>PowerPoint Presentation</vt:lpstr>
      <vt:lpstr>ÖZET-2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Health</dc:creator>
  <cp:lastModifiedBy>DNP</cp:lastModifiedBy>
  <cp:revision>371</cp:revision>
  <dcterms:created xsi:type="dcterms:W3CDTF">2014-04-22T07:10:32Z</dcterms:created>
  <dcterms:modified xsi:type="dcterms:W3CDTF">2018-05-10T12:58:59Z</dcterms:modified>
</cp:coreProperties>
</file>