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9" r:id="rId4"/>
    <p:sldId id="402" r:id="rId5"/>
    <p:sldId id="266" r:id="rId6"/>
    <p:sldId id="403" r:id="rId7"/>
    <p:sldId id="274" r:id="rId8"/>
    <p:sldId id="276" r:id="rId9"/>
    <p:sldId id="279" r:id="rId10"/>
    <p:sldId id="404" r:id="rId11"/>
    <p:sldId id="405" r:id="rId12"/>
    <p:sldId id="281" r:id="rId13"/>
    <p:sldId id="284" r:id="rId14"/>
    <p:sldId id="291" r:id="rId15"/>
    <p:sldId id="408" r:id="rId16"/>
    <p:sldId id="298" r:id="rId17"/>
    <p:sldId id="410" r:id="rId18"/>
    <p:sldId id="305" r:id="rId19"/>
    <p:sldId id="307" r:id="rId20"/>
    <p:sldId id="415" r:id="rId21"/>
    <p:sldId id="312" r:id="rId22"/>
    <p:sldId id="314" r:id="rId23"/>
    <p:sldId id="316" r:id="rId24"/>
    <p:sldId id="320" r:id="rId25"/>
    <p:sldId id="324" r:id="rId26"/>
    <p:sldId id="328" r:id="rId27"/>
    <p:sldId id="330" r:id="rId28"/>
    <p:sldId id="332" r:id="rId29"/>
    <p:sldId id="336" r:id="rId30"/>
    <p:sldId id="412" r:id="rId31"/>
    <p:sldId id="344" r:id="rId32"/>
    <p:sldId id="348" r:id="rId33"/>
    <p:sldId id="350" r:id="rId34"/>
    <p:sldId id="352" r:id="rId35"/>
    <p:sldId id="411" r:id="rId36"/>
    <p:sldId id="366" r:id="rId37"/>
    <p:sldId id="368" r:id="rId38"/>
    <p:sldId id="376" r:id="rId39"/>
    <p:sldId id="413" r:id="rId40"/>
    <p:sldId id="384" r:id="rId41"/>
    <p:sldId id="390" r:id="rId42"/>
    <p:sldId id="392" r:id="rId43"/>
    <p:sldId id="397" r:id="rId44"/>
    <p:sldId id="406" r:id="rId45"/>
    <p:sldId id="414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4F71901E-3BED-5045-AE8B-5E7E7396F83B}">
          <p14:sldIdLst>
            <p14:sldId id="256"/>
            <p14:sldId id="257"/>
            <p14:sldId id="259"/>
            <p14:sldId id="402"/>
            <p14:sldId id="266"/>
            <p14:sldId id="403"/>
            <p14:sldId id="274"/>
            <p14:sldId id="276"/>
            <p14:sldId id="279"/>
            <p14:sldId id="404"/>
            <p14:sldId id="405"/>
            <p14:sldId id="281"/>
            <p14:sldId id="284"/>
            <p14:sldId id="291"/>
            <p14:sldId id="408"/>
            <p14:sldId id="298"/>
            <p14:sldId id="410"/>
            <p14:sldId id="305"/>
            <p14:sldId id="307"/>
            <p14:sldId id="415"/>
            <p14:sldId id="312"/>
            <p14:sldId id="314"/>
            <p14:sldId id="316"/>
            <p14:sldId id="320"/>
            <p14:sldId id="324"/>
            <p14:sldId id="328"/>
            <p14:sldId id="330"/>
            <p14:sldId id="332"/>
            <p14:sldId id="336"/>
            <p14:sldId id="412"/>
            <p14:sldId id="344"/>
            <p14:sldId id="348"/>
            <p14:sldId id="350"/>
            <p14:sldId id="352"/>
            <p14:sldId id="411"/>
            <p14:sldId id="366"/>
            <p14:sldId id="368"/>
            <p14:sldId id="376"/>
            <p14:sldId id="413"/>
            <p14:sldId id="384"/>
            <p14:sldId id="390"/>
            <p14:sldId id="392"/>
            <p14:sldId id="397"/>
            <p14:sldId id="406"/>
            <p14:sldId id="4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82"/>
    <p:restoredTop sz="91411"/>
  </p:normalViewPr>
  <p:slideViewPr>
    <p:cSldViewPr snapToGrid="0" snapToObjects="1">
      <p:cViewPr varScale="1">
        <p:scale>
          <a:sx n="68" d="100"/>
          <a:sy n="68" d="100"/>
        </p:scale>
        <p:origin x="11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F350A-696B-FF4A-89DD-201628D02C4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269E8-0E77-8844-BA85-3EC0F3733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8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tr-TR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CB2B216-F461-41C3-A9EA-8180BFA7D2AD}" type="slidenum">
              <a:rPr lang="en-US" altLang="tr-TR" sz="1200"/>
              <a:pPr algn="r" eaLnBrk="1" hangingPunct="1"/>
              <a:t>24</a:t>
            </a:fld>
            <a:endParaRPr lang="en-US" altLang="tr-TR" sz="1200"/>
          </a:p>
        </p:txBody>
      </p:sp>
    </p:spTree>
    <p:extLst>
      <p:ext uri="{BB962C8B-B14F-4D97-AF65-F5344CB8AC3E}">
        <p14:creationId xmlns:p14="http://schemas.microsoft.com/office/powerpoint/2010/main" val="67251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tr-TR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GB" dirty="0">
              <a:latin typeface="Arial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x-none">
              <a:ea typeface="MS PGothic" charset="-128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fld id="{0F8421C1-A5F4-BD4B-9BEF-85B9AA382DB7}" type="slidenum">
              <a:rPr lang="en-US" altLang="x-none" sz="1200"/>
              <a:pPr eaLnBrk="1" hangingPunct="1"/>
              <a:t>30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04094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8F6FF-D542-4BBB-B3A4-460A913695D9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27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 REZERVİNİN </a:t>
            </a:r>
            <a:br>
              <a:rPr lang="en-US" dirty="0" smtClean="0"/>
            </a:br>
            <a:r>
              <a:rPr lang="en-US" dirty="0" smtClean="0"/>
              <a:t>BELİRTEÇLERİ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200" dirty="0" smtClean="0"/>
              <a:t>DR HAKAN KARALÖK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36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823757"/>
            <a:ext cx="8534400" cy="1507067"/>
          </a:xfrm>
        </p:spPr>
        <p:txBody>
          <a:bodyPr/>
          <a:lstStyle/>
          <a:p>
            <a:r>
              <a:rPr lang="en-US" dirty="0" smtClean="0"/>
              <a:t>C- </a:t>
            </a:r>
            <a:r>
              <a:rPr lang="en-US" dirty="0" err="1" smtClean="0"/>
              <a:t>Ultrasonografi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330824"/>
            <a:ext cx="8534400" cy="279151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Over </a:t>
            </a:r>
            <a:r>
              <a:rPr lang="en-US" sz="2400" dirty="0" err="1" smtClean="0"/>
              <a:t>hacmi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Antral </a:t>
            </a:r>
            <a:r>
              <a:rPr lang="en-US" sz="2400" dirty="0" err="1" smtClean="0"/>
              <a:t>follikul</a:t>
            </a:r>
            <a:r>
              <a:rPr lang="en-US" sz="2400" dirty="0" smtClean="0"/>
              <a:t> </a:t>
            </a:r>
            <a:r>
              <a:rPr lang="en-US" sz="2400" dirty="0" err="1" smtClean="0"/>
              <a:t>sayisi</a:t>
            </a:r>
            <a:r>
              <a:rPr lang="en-US" sz="2400" dirty="0" smtClean="0"/>
              <a:t> (AFC)</a:t>
            </a:r>
          </a:p>
          <a:p>
            <a:r>
              <a:rPr lang="en-US" sz="2400" dirty="0" smtClean="0"/>
              <a:t>Over </a:t>
            </a:r>
            <a:r>
              <a:rPr lang="en-US" sz="2400" dirty="0" err="1" smtClean="0"/>
              <a:t>stromasinda</a:t>
            </a:r>
            <a:r>
              <a:rPr lang="en-US" sz="2400" dirty="0" smtClean="0"/>
              <a:t> </a:t>
            </a:r>
            <a:r>
              <a:rPr lang="en-US" sz="2400" dirty="0" err="1" smtClean="0"/>
              <a:t>sistolik</a:t>
            </a:r>
            <a:r>
              <a:rPr lang="en-US" sz="2400" dirty="0" smtClean="0"/>
              <a:t> </a:t>
            </a:r>
            <a:r>
              <a:rPr lang="en-US" sz="2400" dirty="0" err="1" smtClean="0"/>
              <a:t>akim</a:t>
            </a:r>
            <a:r>
              <a:rPr lang="en-US" sz="2400" dirty="0" smtClean="0"/>
              <a:t> </a:t>
            </a:r>
            <a:r>
              <a:rPr lang="en-US" sz="2400" dirty="0" err="1" smtClean="0"/>
              <a:t>hizi</a:t>
            </a:r>
            <a:r>
              <a:rPr lang="en-US" sz="2400" dirty="0" smtClean="0"/>
              <a:t> (Doppler)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39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2" y="358588"/>
            <a:ext cx="11725835" cy="6257365"/>
          </a:xfrm>
        </p:spPr>
      </p:pic>
    </p:spTree>
    <p:extLst>
      <p:ext uri="{BB962C8B-B14F-4D97-AF65-F5344CB8AC3E}">
        <p14:creationId xmlns:p14="http://schemas.microsoft.com/office/powerpoint/2010/main" val="12071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2800" y="1044044"/>
            <a:ext cx="8534400" cy="1507067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kadının Yaşı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2800" y="2343150"/>
            <a:ext cx="8731250" cy="3108324"/>
          </a:xfrm>
        </p:spPr>
        <p:txBody>
          <a:bodyPr>
            <a:normAutofit/>
          </a:bodyPr>
          <a:lstStyle/>
          <a:p>
            <a:r>
              <a:rPr lang="tr-TR" sz="2800" dirty="0"/>
              <a:t>Yaş ile birlikte </a:t>
            </a:r>
            <a:r>
              <a:rPr lang="tr-TR" sz="2800" dirty="0" err="1"/>
              <a:t>over</a:t>
            </a:r>
            <a:r>
              <a:rPr lang="tr-TR" sz="2800" dirty="0"/>
              <a:t> rezervinde düşüş görülür.</a:t>
            </a:r>
          </a:p>
          <a:p>
            <a:r>
              <a:rPr lang="tr-TR" sz="2800" dirty="0"/>
              <a:t>Oosit </a:t>
            </a:r>
            <a:r>
              <a:rPr lang="tr-TR" sz="2800" dirty="0">
                <a:solidFill>
                  <a:schemeClr val="tx1"/>
                </a:solidFill>
              </a:rPr>
              <a:t>kalitesinin </a:t>
            </a:r>
            <a:r>
              <a:rPr lang="tr-TR" sz="2800" dirty="0"/>
              <a:t>en önemli belirteci kadın yaşıdır.</a:t>
            </a:r>
          </a:p>
        </p:txBody>
      </p:sp>
    </p:spTree>
    <p:extLst>
      <p:ext uri="{BB962C8B-B14F-4D97-AF65-F5344CB8AC3E}">
        <p14:creationId xmlns:p14="http://schemas.microsoft.com/office/powerpoint/2010/main" val="12051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554072"/>
            <a:ext cx="8534400" cy="1745128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20 HAFTALIK FETUS       8 MILYON</a:t>
            </a:r>
            <a:br>
              <a:rPr lang="en-US" sz="2400" dirty="0" smtClean="0"/>
            </a:br>
            <a:r>
              <a:rPr lang="en-US" sz="2400" dirty="0" smtClean="0"/>
              <a:t>DOGUMDA                 1-2 MILYON </a:t>
            </a:r>
            <a:br>
              <a:rPr lang="en-US" sz="2400" dirty="0" smtClean="0"/>
            </a:br>
            <a:r>
              <a:rPr lang="en-US" sz="2400" dirty="0" smtClean="0"/>
              <a:t>PUBERTE                       250-400 BIN </a:t>
            </a:r>
            <a:br>
              <a:rPr lang="en-US" sz="2400" dirty="0" smtClean="0"/>
            </a:br>
            <a:r>
              <a:rPr lang="en-US" sz="2400" dirty="0" smtClean="0"/>
              <a:t>37 YAS                          25 BIN </a:t>
            </a:r>
            <a:br>
              <a:rPr lang="en-US" sz="2400" dirty="0" smtClean="0"/>
            </a:br>
            <a:r>
              <a:rPr lang="en-US" sz="2400" dirty="0" smtClean="0"/>
              <a:t>MENAPOZ                    &lt;1000</a:t>
            </a:r>
            <a:endParaRPr lang="en-US" sz="2400" dirty="0"/>
          </a:p>
        </p:txBody>
      </p:sp>
      <p:pic>
        <p:nvPicPr>
          <p:cNvPr id="4" name="Picture 1027" descr="Oogonium_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2" y="280007"/>
            <a:ext cx="9750706" cy="3969264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34609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7392" y="297338"/>
            <a:ext cx="6452640" cy="4893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473148" y="6003235"/>
            <a:ext cx="6513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F.J.Broekmans</a:t>
            </a:r>
            <a:r>
              <a:rPr lang="en-US" dirty="0" smtClean="0"/>
              <a:t> et al Hum </a:t>
            </a:r>
            <a:r>
              <a:rPr lang="en-US" dirty="0" err="1" smtClean="0"/>
              <a:t>Reprod</a:t>
            </a:r>
            <a:r>
              <a:rPr lang="en-US" dirty="0" smtClean="0"/>
              <a:t> Update 2006;12:685-718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1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1026">
            <a:extLst>
              <a:ext uri="{FF2B5EF4-FFF2-40B4-BE49-F238E27FC236}">
                <a16:creationId xmlns:a16="http://schemas.microsoft.com/office/drawing/2014/main" xmlns="" id="{D707F5DE-9BFF-4F88-9E9D-8F69BEEEF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0700" y="347663"/>
            <a:ext cx="861060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tr-TR" altLang="tr-TR" sz="4000">
                <a:solidFill>
                  <a:schemeClr val="hlink"/>
                </a:solidFill>
                <a:latin typeface="Arial" panose="020B0604020202020204" pitchFamily="34" charset="0"/>
              </a:rPr>
              <a:t>Bazal FSH – gebelik (IVF)</a:t>
            </a:r>
          </a:p>
        </p:txBody>
      </p:sp>
      <p:sp>
        <p:nvSpPr>
          <p:cNvPr id="306179" name="Rectangle 1027">
            <a:extLst>
              <a:ext uri="{FF2B5EF4-FFF2-40B4-BE49-F238E27FC236}">
                <a16:creationId xmlns:a16="http://schemas.microsoft.com/office/drawing/2014/main" xmlns="" id="{8AEB2331-EE89-4682-8286-FE493A9E0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9" y="5856289"/>
            <a:ext cx="39465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  <a:defRPr/>
            </a:pPr>
            <a:r>
              <a:rPr lang="tr-TR" altLang="tr-TR" sz="3200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Bazal FSH (3.gün)</a:t>
            </a:r>
          </a:p>
        </p:txBody>
      </p:sp>
      <p:sp>
        <p:nvSpPr>
          <p:cNvPr id="22532" name="Freeform 1028"/>
          <p:cNvSpPr>
            <a:spLocks/>
          </p:cNvSpPr>
          <p:nvPr/>
        </p:nvSpPr>
        <p:spPr bwMode="auto">
          <a:xfrm>
            <a:off x="2324100" y="4151314"/>
            <a:ext cx="6629400" cy="1074737"/>
          </a:xfrm>
          <a:custGeom>
            <a:avLst/>
            <a:gdLst>
              <a:gd name="T0" fmla="*/ 6627813 w 4176"/>
              <a:gd name="T1" fmla="*/ 0 h 677"/>
              <a:gd name="T2" fmla="*/ 5397500 w 4176"/>
              <a:gd name="T3" fmla="*/ 1073150 h 677"/>
              <a:gd name="T4" fmla="*/ 0 w 4176"/>
              <a:gd name="T5" fmla="*/ 1073150 h 677"/>
              <a:gd name="T6" fmla="*/ 1230313 w 4176"/>
              <a:gd name="T7" fmla="*/ 0 h 677"/>
              <a:gd name="T8" fmla="*/ 6627813 w 4176"/>
              <a:gd name="T9" fmla="*/ 0 h 6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76" h="677">
                <a:moveTo>
                  <a:pt x="4175" y="0"/>
                </a:moveTo>
                <a:lnTo>
                  <a:pt x="3400" y="676"/>
                </a:lnTo>
                <a:lnTo>
                  <a:pt x="0" y="676"/>
                </a:lnTo>
                <a:lnTo>
                  <a:pt x="775" y="0"/>
                </a:lnTo>
                <a:lnTo>
                  <a:pt x="4175" y="0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Freeform 1029"/>
          <p:cNvSpPr>
            <a:spLocks/>
          </p:cNvSpPr>
          <p:nvPr/>
        </p:nvSpPr>
        <p:spPr bwMode="auto">
          <a:xfrm>
            <a:off x="2324101" y="1979614"/>
            <a:ext cx="1223963" cy="3246437"/>
          </a:xfrm>
          <a:custGeom>
            <a:avLst/>
            <a:gdLst>
              <a:gd name="T0" fmla="*/ 0 w 771"/>
              <a:gd name="T1" fmla="*/ 3244850 h 2045"/>
              <a:gd name="T2" fmla="*/ 0 w 771"/>
              <a:gd name="T3" fmla="*/ 1077912 h 2045"/>
              <a:gd name="T4" fmla="*/ 1222375 w 771"/>
              <a:gd name="T5" fmla="*/ 0 h 2045"/>
              <a:gd name="T6" fmla="*/ 1222375 w 771"/>
              <a:gd name="T7" fmla="*/ 2165350 h 2045"/>
              <a:gd name="T8" fmla="*/ 0 w 771"/>
              <a:gd name="T9" fmla="*/ 3244850 h 20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1" h="2045">
                <a:moveTo>
                  <a:pt x="0" y="2044"/>
                </a:moveTo>
                <a:lnTo>
                  <a:pt x="0" y="679"/>
                </a:lnTo>
                <a:lnTo>
                  <a:pt x="770" y="0"/>
                </a:lnTo>
                <a:lnTo>
                  <a:pt x="770" y="1364"/>
                </a:lnTo>
                <a:lnTo>
                  <a:pt x="0" y="2044"/>
                </a:lnTo>
              </a:path>
            </a:pathLst>
          </a:cu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Freeform 1030"/>
          <p:cNvSpPr>
            <a:spLocks/>
          </p:cNvSpPr>
          <p:nvPr/>
        </p:nvSpPr>
        <p:spPr bwMode="auto">
          <a:xfrm>
            <a:off x="3556000" y="1979613"/>
            <a:ext cx="5397500" cy="2163762"/>
          </a:xfrm>
          <a:custGeom>
            <a:avLst/>
            <a:gdLst>
              <a:gd name="T0" fmla="*/ 0 w 3400"/>
              <a:gd name="T1" fmla="*/ 2162175 h 1363"/>
              <a:gd name="T2" fmla="*/ 0 w 3400"/>
              <a:gd name="T3" fmla="*/ 0 h 1363"/>
              <a:gd name="T4" fmla="*/ 5395913 w 3400"/>
              <a:gd name="T5" fmla="*/ 0 h 1363"/>
              <a:gd name="T6" fmla="*/ 5395913 w 3400"/>
              <a:gd name="T7" fmla="*/ 2162175 h 1363"/>
              <a:gd name="T8" fmla="*/ 0 w 3400"/>
              <a:gd name="T9" fmla="*/ 2162175 h 13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00" h="1363">
                <a:moveTo>
                  <a:pt x="0" y="1362"/>
                </a:moveTo>
                <a:lnTo>
                  <a:pt x="0" y="0"/>
                </a:lnTo>
                <a:lnTo>
                  <a:pt x="3399" y="0"/>
                </a:lnTo>
                <a:lnTo>
                  <a:pt x="3399" y="1362"/>
                </a:lnTo>
                <a:lnTo>
                  <a:pt x="0" y="1362"/>
                </a:lnTo>
              </a:path>
            </a:pathLst>
          </a:cu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Freeform 1031"/>
          <p:cNvSpPr>
            <a:spLocks/>
          </p:cNvSpPr>
          <p:nvPr/>
        </p:nvSpPr>
        <p:spPr bwMode="auto">
          <a:xfrm>
            <a:off x="2324101" y="4151313"/>
            <a:ext cx="6638925" cy="1084262"/>
          </a:xfrm>
          <a:custGeom>
            <a:avLst/>
            <a:gdLst>
              <a:gd name="T0" fmla="*/ 6637338 w 4182"/>
              <a:gd name="T1" fmla="*/ 0 h 683"/>
              <a:gd name="T2" fmla="*/ 5405438 w 4182"/>
              <a:gd name="T3" fmla="*/ 1082675 h 683"/>
              <a:gd name="T4" fmla="*/ 0 w 4182"/>
              <a:gd name="T5" fmla="*/ 1082675 h 683"/>
              <a:gd name="T6" fmla="*/ 1231900 w 4182"/>
              <a:gd name="T7" fmla="*/ 0 h 683"/>
              <a:gd name="T8" fmla="*/ 6637338 w 4182"/>
              <a:gd name="T9" fmla="*/ 0 h 6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82" h="683">
                <a:moveTo>
                  <a:pt x="4181" y="0"/>
                </a:moveTo>
                <a:lnTo>
                  <a:pt x="3405" y="682"/>
                </a:lnTo>
                <a:lnTo>
                  <a:pt x="0" y="682"/>
                </a:lnTo>
                <a:lnTo>
                  <a:pt x="776" y="0"/>
                </a:lnTo>
                <a:lnTo>
                  <a:pt x="4181" y="0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Freeform 1032"/>
          <p:cNvSpPr>
            <a:spLocks/>
          </p:cNvSpPr>
          <p:nvPr/>
        </p:nvSpPr>
        <p:spPr bwMode="auto">
          <a:xfrm>
            <a:off x="2324100" y="1979613"/>
            <a:ext cx="1233488" cy="3255962"/>
          </a:xfrm>
          <a:custGeom>
            <a:avLst/>
            <a:gdLst>
              <a:gd name="T0" fmla="*/ 0 w 777"/>
              <a:gd name="T1" fmla="*/ 3254375 h 2051"/>
              <a:gd name="T2" fmla="*/ 0 w 777"/>
              <a:gd name="T3" fmla="*/ 1081087 h 2051"/>
              <a:gd name="T4" fmla="*/ 1231900 w 777"/>
              <a:gd name="T5" fmla="*/ 0 h 2051"/>
              <a:gd name="T6" fmla="*/ 1231900 w 777"/>
              <a:gd name="T7" fmla="*/ 2171700 h 2051"/>
              <a:gd name="T8" fmla="*/ 0 w 777"/>
              <a:gd name="T9" fmla="*/ 3254375 h 20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7" h="2051">
                <a:moveTo>
                  <a:pt x="0" y="2050"/>
                </a:moveTo>
                <a:lnTo>
                  <a:pt x="0" y="681"/>
                </a:lnTo>
                <a:lnTo>
                  <a:pt x="776" y="0"/>
                </a:lnTo>
                <a:lnTo>
                  <a:pt x="776" y="1368"/>
                </a:lnTo>
                <a:lnTo>
                  <a:pt x="0" y="2050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Freeform 1033"/>
          <p:cNvSpPr>
            <a:spLocks/>
          </p:cNvSpPr>
          <p:nvPr/>
        </p:nvSpPr>
        <p:spPr bwMode="auto">
          <a:xfrm>
            <a:off x="3556001" y="1979614"/>
            <a:ext cx="5407025" cy="2173287"/>
          </a:xfrm>
          <a:custGeom>
            <a:avLst/>
            <a:gdLst>
              <a:gd name="T0" fmla="*/ 0 w 3406"/>
              <a:gd name="T1" fmla="*/ 2171700 h 1369"/>
              <a:gd name="T2" fmla="*/ 0 w 3406"/>
              <a:gd name="T3" fmla="*/ 0 h 1369"/>
              <a:gd name="T4" fmla="*/ 5405438 w 3406"/>
              <a:gd name="T5" fmla="*/ 0 h 1369"/>
              <a:gd name="T6" fmla="*/ 5405438 w 3406"/>
              <a:gd name="T7" fmla="*/ 2171700 h 1369"/>
              <a:gd name="T8" fmla="*/ 0 w 3406"/>
              <a:gd name="T9" fmla="*/ 2171700 h 13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06" h="1369">
                <a:moveTo>
                  <a:pt x="0" y="1368"/>
                </a:moveTo>
                <a:lnTo>
                  <a:pt x="0" y="0"/>
                </a:lnTo>
                <a:lnTo>
                  <a:pt x="3405" y="0"/>
                </a:lnTo>
                <a:lnTo>
                  <a:pt x="3405" y="1368"/>
                </a:lnTo>
                <a:lnTo>
                  <a:pt x="0" y="136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1034"/>
          <p:cNvSpPr>
            <a:spLocks noChangeShapeType="1"/>
          </p:cNvSpPr>
          <p:nvPr/>
        </p:nvSpPr>
        <p:spPr bwMode="auto">
          <a:xfrm>
            <a:off x="2324100" y="5233988"/>
            <a:ext cx="540543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035"/>
          <p:cNvSpPr>
            <a:spLocks noChangeShapeType="1"/>
          </p:cNvSpPr>
          <p:nvPr/>
        </p:nvSpPr>
        <p:spPr bwMode="auto">
          <a:xfrm>
            <a:off x="2324100" y="5233988"/>
            <a:ext cx="0" cy="7461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1036"/>
          <p:cNvSpPr>
            <a:spLocks noChangeShapeType="1"/>
          </p:cNvSpPr>
          <p:nvPr/>
        </p:nvSpPr>
        <p:spPr bwMode="auto">
          <a:xfrm>
            <a:off x="4125913" y="5233988"/>
            <a:ext cx="0" cy="7461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Line 1037"/>
          <p:cNvSpPr>
            <a:spLocks noChangeShapeType="1"/>
          </p:cNvSpPr>
          <p:nvPr/>
        </p:nvSpPr>
        <p:spPr bwMode="auto">
          <a:xfrm>
            <a:off x="5927725" y="5233988"/>
            <a:ext cx="0" cy="7461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Line 1038"/>
          <p:cNvSpPr>
            <a:spLocks noChangeShapeType="1"/>
          </p:cNvSpPr>
          <p:nvPr/>
        </p:nvSpPr>
        <p:spPr bwMode="auto">
          <a:xfrm>
            <a:off x="7729538" y="5233988"/>
            <a:ext cx="0" cy="7461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91" name="Rectangle 1039">
            <a:extLst>
              <a:ext uri="{FF2B5EF4-FFF2-40B4-BE49-F238E27FC236}">
                <a16:creationId xmlns:a16="http://schemas.microsoft.com/office/drawing/2014/main" xmlns="" id="{83394615-BB0C-4881-B5D7-292AA5318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788" y="5343526"/>
            <a:ext cx="793488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tr-TR" altLang="tr-TR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&lt;15</a:t>
            </a:r>
          </a:p>
        </p:txBody>
      </p:sp>
      <p:sp>
        <p:nvSpPr>
          <p:cNvPr id="306192" name="Rectangle 1040">
            <a:extLst>
              <a:ext uri="{FF2B5EF4-FFF2-40B4-BE49-F238E27FC236}">
                <a16:creationId xmlns:a16="http://schemas.microsoft.com/office/drawing/2014/main" xmlns="" id="{813A2D95-2D01-4589-9CAF-83D3A381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6" y="5343526"/>
            <a:ext cx="1104471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tr-TR" altLang="tr-TR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15-25</a:t>
            </a:r>
          </a:p>
        </p:txBody>
      </p:sp>
      <p:sp>
        <p:nvSpPr>
          <p:cNvPr id="306193" name="Rectangle 1041">
            <a:extLst>
              <a:ext uri="{FF2B5EF4-FFF2-40B4-BE49-F238E27FC236}">
                <a16:creationId xmlns:a16="http://schemas.microsoft.com/office/drawing/2014/main" xmlns="" id="{4BED31CF-3D00-44F1-B417-F8B7B95B2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413" y="5343526"/>
            <a:ext cx="793488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tr-TR" altLang="tr-TR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&gt;25</a:t>
            </a:r>
          </a:p>
        </p:txBody>
      </p:sp>
      <p:sp>
        <p:nvSpPr>
          <p:cNvPr id="22546" name="Line 1042"/>
          <p:cNvSpPr>
            <a:spLocks noChangeShapeType="1"/>
          </p:cNvSpPr>
          <p:nvPr/>
        </p:nvSpPr>
        <p:spPr bwMode="auto">
          <a:xfrm flipH="1">
            <a:off x="7729538" y="4151314"/>
            <a:ext cx="1231900" cy="10826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043"/>
          <p:cNvSpPr>
            <a:spLocks noChangeShapeType="1"/>
          </p:cNvSpPr>
          <p:nvPr/>
        </p:nvSpPr>
        <p:spPr bwMode="auto">
          <a:xfrm>
            <a:off x="7729538" y="5233988"/>
            <a:ext cx="635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Line 1044"/>
          <p:cNvSpPr>
            <a:spLocks noChangeShapeType="1"/>
          </p:cNvSpPr>
          <p:nvPr/>
        </p:nvSpPr>
        <p:spPr bwMode="auto">
          <a:xfrm>
            <a:off x="8345488" y="4694238"/>
            <a:ext cx="635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Line 1045"/>
          <p:cNvSpPr>
            <a:spLocks noChangeShapeType="1"/>
          </p:cNvSpPr>
          <p:nvPr/>
        </p:nvSpPr>
        <p:spPr bwMode="auto">
          <a:xfrm>
            <a:off x="8961439" y="4151313"/>
            <a:ext cx="6508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Freeform 1046"/>
          <p:cNvSpPr>
            <a:spLocks/>
          </p:cNvSpPr>
          <p:nvPr/>
        </p:nvSpPr>
        <p:spPr bwMode="auto">
          <a:xfrm>
            <a:off x="4435476" y="2503488"/>
            <a:ext cx="411163" cy="2101850"/>
          </a:xfrm>
          <a:custGeom>
            <a:avLst/>
            <a:gdLst>
              <a:gd name="T0" fmla="*/ 409575 w 259"/>
              <a:gd name="T1" fmla="*/ 1739900 h 1324"/>
              <a:gd name="T2" fmla="*/ 409575 w 259"/>
              <a:gd name="T3" fmla="*/ 0 h 1324"/>
              <a:gd name="T4" fmla="*/ 0 w 259"/>
              <a:gd name="T5" fmla="*/ 360363 h 1324"/>
              <a:gd name="T6" fmla="*/ 0 w 259"/>
              <a:gd name="T7" fmla="*/ 2100263 h 1324"/>
              <a:gd name="T8" fmla="*/ 409575 w 259"/>
              <a:gd name="T9" fmla="*/ 1739900 h 13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9" h="1324">
                <a:moveTo>
                  <a:pt x="258" y="1096"/>
                </a:moveTo>
                <a:lnTo>
                  <a:pt x="258" y="0"/>
                </a:lnTo>
                <a:lnTo>
                  <a:pt x="0" y="227"/>
                </a:lnTo>
                <a:lnTo>
                  <a:pt x="0" y="1323"/>
                </a:lnTo>
                <a:lnTo>
                  <a:pt x="258" y="1096"/>
                </a:lnTo>
              </a:path>
            </a:pathLst>
          </a:custGeom>
          <a:gradFill rotWithShape="0">
            <a:gsLst>
              <a:gs pos="0">
                <a:srgbClr val="260000"/>
              </a:gs>
              <a:gs pos="50000">
                <a:srgbClr val="800000"/>
              </a:gs>
              <a:gs pos="100000">
                <a:srgbClr val="26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1" name="Freeform 1047"/>
          <p:cNvSpPr>
            <a:spLocks/>
          </p:cNvSpPr>
          <p:nvPr/>
        </p:nvSpPr>
        <p:spPr bwMode="auto">
          <a:xfrm>
            <a:off x="3454400" y="2863850"/>
            <a:ext cx="985838" cy="1741488"/>
          </a:xfrm>
          <a:custGeom>
            <a:avLst/>
            <a:gdLst>
              <a:gd name="T0" fmla="*/ 984250 w 621"/>
              <a:gd name="T1" fmla="*/ 1739900 h 1097"/>
              <a:gd name="T2" fmla="*/ 984250 w 621"/>
              <a:gd name="T3" fmla="*/ 0 h 1097"/>
              <a:gd name="T4" fmla="*/ 0 w 621"/>
              <a:gd name="T5" fmla="*/ 0 h 1097"/>
              <a:gd name="T6" fmla="*/ 0 w 621"/>
              <a:gd name="T7" fmla="*/ 1739900 h 1097"/>
              <a:gd name="T8" fmla="*/ 984250 w 621"/>
              <a:gd name="T9" fmla="*/ 1739900 h 10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1" h="1097">
                <a:moveTo>
                  <a:pt x="620" y="1096"/>
                </a:moveTo>
                <a:lnTo>
                  <a:pt x="620" y="0"/>
                </a:lnTo>
                <a:lnTo>
                  <a:pt x="0" y="0"/>
                </a:lnTo>
                <a:lnTo>
                  <a:pt x="0" y="1096"/>
                </a:lnTo>
                <a:lnTo>
                  <a:pt x="620" y="1096"/>
                </a:lnTo>
              </a:path>
            </a:pathLst>
          </a:custGeom>
          <a:gradFill rotWithShape="0">
            <a:gsLst>
              <a:gs pos="0">
                <a:srgbClr val="4C0000"/>
              </a:gs>
              <a:gs pos="50000">
                <a:srgbClr val="FF0000"/>
              </a:gs>
              <a:gs pos="100000">
                <a:srgbClr val="4C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2" name="Freeform 1048"/>
          <p:cNvSpPr>
            <a:spLocks/>
          </p:cNvSpPr>
          <p:nvPr/>
        </p:nvSpPr>
        <p:spPr bwMode="auto">
          <a:xfrm>
            <a:off x="3451226" y="2503488"/>
            <a:ext cx="1395413" cy="361950"/>
          </a:xfrm>
          <a:custGeom>
            <a:avLst/>
            <a:gdLst>
              <a:gd name="T0" fmla="*/ 1393825 w 879"/>
              <a:gd name="T1" fmla="*/ 0 h 228"/>
              <a:gd name="T2" fmla="*/ 984250 w 879"/>
              <a:gd name="T3" fmla="*/ 360363 h 228"/>
              <a:gd name="T4" fmla="*/ 0 w 879"/>
              <a:gd name="T5" fmla="*/ 360363 h 228"/>
              <a:gd name="T6" fmla="*/ 411163 w 879"/>
              <a:gd name="T7" fmla="*/ 0 h 228"/>
              <a:gd name="T8" fmla="*/ 1393825 w 879"/>
              <a:gd name="T9" fmla="*/ 0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9" h="228">
                <a:moveTo>
                  <a:pt x="878" y="0"/>
                </a:moveTo>
                <a:lnTo>
                  <a:pt x="620" y="227"/>
                </a:lnTo>
                <a:lnTo>
                  <a:pt x="0" y="227"/>
                </a:lnTo>
                <a:lnTo>
                  <a:pt x="259" y="0"/>
                </a:lnTo>
                <a:lnTo>
                  <a:pt x="878" y="0"/>
                </a:lnTo>
              </a:path>
            </a:pathLst>
          </a:custGeom>
          <a:gradFill rotWithShape="0">
            <a:gsLst>
              <a:gs pos="0">
                <a:srgbClr val="390000"/>
              </a:gs>
              <a:gs pos="50000">
                <a:srgbClr val="C00000"/>
              </a:gs>
              <a:gs pos="100000">
                <a:srgbClr val="39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3" name="Freeform 1049"/>
          <p:cNvSpPr>
            <a:spLocks/>
          </p:cNvSpPr>
          <p:nvPr/>
        </p:nvSpPr>
        <p:spPr bwMode="auto">
          <a:xfrm>
            <a:off x="6237288" y="3228976"/>
            <a:ext cx="411162" cy="1376363"/>
          </a:xfrm>
          <a:custGeom>
            <a:avLst/>
            <a:gdLst>
              <a:gd name="T0" fmla="*/ 409575 w 259"/>
              <a:gd name="T1" fmla="*/ 1014413 h 867"/>
              <a:gd name="T2" fmla="*/ 409575 w 259"/>
              <a:gd name="T3" fmla="*/ 0 h 867"/>
              <a:gd name="T4" fmla="*/ 0 w 259"/>
              <a:gd name="T5" fmla="*/ 360363 h 867"/>
              <a:gd name="T6" fmla="*/ 0 w 259"/>
              <a:gd name="T7" fmla="*/ 1374775 h 867"/>
              <a:gd name="T8" fmla="*/ 409575 w 259"/>
              <a:gd name="T9" fmla="*/ 1014413 h 8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9" h="867">
                <a:moveTo>
                  <a:pt x="258" y="639"/>
                </a:moveTo>
                <a:lnTo>
                  <a:pt x="258" y="0"/>
                </a:lnTo>
                <a:lnTo>
                  <a:pt x="0" y="227"/>
                </a:lnTo>
                <a:lnTo>
                  <a:pt x="0" y="866"/>
                </a:lnTo>
                <a:lnTo>
                  <a:pt x="258" y="639"/>
                </a:lnTo>
              </a:path>
            </a:pathLst>
          </a:custGeom>
          <a:gradFill rotWithShape="0">
            <a:gsLst>
              <a:gs pos="0">
                <a:srgbClr val="260000"/>
              </a:gs>
              <a:gs pos="50000">
                <a:srgbClr val="800000"/>
              </a:gs>
              <a:gs pos="100000">
                <a:srgbClr val="26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4" name="Freeform 1050"/>
          <p:cNvSpPr>
            <a:spLocks/>
          </p:cNvSpPr>
          <p:nvPr/>
        </p:nvSpPr>
        <p:spPr bwMode="auto">
          <a:xfrm>
            <a:off x="5254625" y="3589338"/>
            <a:ext cx="985838" cy="1016000"/>
          </a:xfrm>
          <a:custGeom>
            <a:avLst/>
            <a:gdLst>
              <a:gd name="T0" fmla="*/ 984250 w 621"/>
              <a:gd name="T1" fmla="*/ 1014413 h 640"/>
              <a:gd name="T2" fmla="*/ 984250 w 621"/>
              <a:gd name="T3" fmla="*/ 0 h 640"/>
              <a:gd name="T4" fmla="*/ 0 w 621"/>
              <a:gd name="T5" fmla="*/ 0 h 640"/>
              <a:gd name="T6" fmla="*/ 0 w 621"/>
              <a:gd name="T7" fmla="*/ 1014413 h 640"/>
              <a:gd name="T8" fmla="*/ 984250 w 621"/>
              <a:gd name="T9" fmla="*/ 1014413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1" h="640">
                <a:moveTo>
                  <a:pt x="620" y="639"/>
                </a:moveTo>
                <a:lnTo>
                  <a:pt x="620" y="0"/>
                </a:lnTo>
                <a:lnTo>
                  <a:pt x="0" y="0"/>
                </a:lnTo>
                <a:lnTo>
                  <a:pt x="0" y="639"/>
                </a:lnTo>
                <a:lnTo>
                  <a:pt x="620" y="639"/>
                </a:lnTo>
              </a:path>
            </a:pathLst>
          </a:custGeom>
          <a:gradFill rotWithShape="0">
            <a:gsLst>
              <a:gs pos="0">
                <a:srgbClr val="4C0000"/>
              </a:gs>
              <a:gs pos="50000">
                <a:srgbClr val="FF0000"/>
              </a:gs>
              <a:gs pos="100000">
                <a:srgbClr val="4C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5" name="Freeform 1051"/>
          <p:cNvSpPr>
            <a:spLocks/>
          </p:cNvSpPr>
          <p:nvPr/>
        </p:nvSpPr>
        <p:spPr bwMode="auto">
          <a:xfrm>
            <a:off x="5253038" y="3228975"/>
            <a:ext cx="1395412" cy="361950"/>
          </a:xfrm>
          <a:custGeom>
            <a:avLst/>
            <a:gdLst>
              <a:gd name="T0" fmla="*/ 1393825 w 879"/>
              <a:gd name="T1" fmla="*/ 0 h 228"/>
              <a:gd name="T2" fmla="*/ 984250 w 879"/>
              <a:gd name="T3" fmla="*/ 360363 h 228"/>
              <a:gd name="T4" fmla="*/ 0 w 879"/>
              <a:gd name="T5" fmla="*/ 360363 h 228"/>
              <a:gd name="T6" fmla="*/ 411162 w 879"/>
              <a:gd name="T7" fmla="*/ 0 h 228"/>
              <a:gd name="T8" fmla="*/ 1393825 w 879"/>
              <a:gd name="T9" fmla="*/ 0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9" h="228">
                <a:moveTo>
                  <a:pt x="878" y="0"/>
                </a:moveTo>
                <a:lnTo>
                  <a:pt x="620" y="227"/>
                </a:lnTo>
                <a:lnTo>
                  <a:pt x="0" y="227"/>
                </a:lnTo>
                <a:lnTo>
                  <a:pt x="259" y="0"/>
                </a:lnTo>
                <a:lnTo>
                  <a:pt x="878" y="0"/>
                </a:lnTo>
              </a:path>
            </a:pathLst>
          </a:custGeom>
          <a:gradFill rotWithShape="0">
            <a:gsLst>
              <a:gs pos="0">
                <a:srgbClr val="390000"/>
              </a:gs>
              <a:gs pos="50000">
                <a:srgbClr val="C00000"/>
              </a:gs>
              <a:gs pos="100000">
                <a:srgbClr val="39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6" name="Freeform 1052"/>
          <p:cNvSpPr>
            <a:spLocks/>
          </p:cNvSpPr>
          <p:nvPr/>
        </p:nvSpPr>
        <p:spPr bwMode="auto">
          <a:xfrm>
            <a:off x="8039101" y="3446464"/>
            <a:ext cx="411163" cy="1158875"/>
          </a:xfrm>
          <a:custGeom>
            <a:avLst/>
            <a:gdLst>
              <a:gd name="T0" fmla="*/ 409575 w 259"/>
              <a:gd name="T1" fmla="*/ 796925 h 730"/>
              <a:gd name="T2" fmla="*/ 409575 w 259"/>
              <a:gd name="T3" fmla="*/ 0 h 730"/>
              <a:gd name="T4" fmla="*/ 0 w 259"/>
              <a:gd name="T5" fmla="*/ 360363 h 730"/>
              <a:gd name="T6" fmla="*/ 0 w 259"/>
              <a:gd name="T7" fmla="*/ 1157288 h 730"/>
              <a:gd name="T8" fmla="*/ 409575 w 259"/>
              <a:gd name="T9" fmla="*/ 796925 h 7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9" h="730">
                <a:moveTo>
                  <a:pt x="258" y="502"/>
                </a:moveTo>
                <a:lnTo>
                  <a:pt x="258" y="0"/>
                </a:lnTo>
                <a:lnTo>
                  <a:pt x="0" y="227"/>
                </a:lnTo>
                <a:lnTo>
                  <a:pt x="0" y="729"/>
                </a:lnTo>
                <a:lnTo>
                  <a:pt x="258" y="502"/>
                </a:lnTo>
              </a:path>
            </a:pathLst>
          </a:custGeom>
          <a:gradFill rotWithShape="0">
            <a:gsLst>
              <a:gs pos="0">
                <a:srgbClr val="260000"/>
              </a:gs>
              <a:gs pos="50000">
                <a:srgbClr val="800000"/>
              </a:gs>
              <a:gs pos="100000">
                <a:srgbClr val="26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7" name="Freeform 1053"/>
          <p:cNvSpPr>
            <a:spLocks/>
          </p:cNvSpPr>
          <p:nvPr/>
        </p:nvSpPr>
        <p:spPr bwMode="auto">
          <a:xfrm>
            <a:off x="7104064" y="3806826"/>
            <a:ext cx="985837" cy="798513"/>
          </a:xfrm>
          <a:custGeom>
            <a:avLst/>
            <a:gdLst>
              <a:gd name="T0" fmla="*/ 984250 w 621"/>
              <a:gd name="T1" fmla="*/ 796925 h 503"/>
              <a:gd name="T2" fmla="*/ 984250 w 621"/>
              <a:gd name="T3" fmla="*/ 0 h 503"/>
              <a:gd name="T4" fmla="*/ 0 w 621"/>
              <a:gd name="T5" fmla="*/ 0 h 503"/>
              <a:gd name="T6" fmla="*/ 0 w 621"/>
              <a:gd name="T7" fmla="*/ 796925 h 503"/>
              <a:gd name="T8" fmla="*/ 984250 w 621"/>
              <a:gd name="T9" fmla="*/ 796925 h 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1" h="503">
                <a:moveTo>
                  <a:pt x="620" y="502"/>
                </a:moveTo>
                <a:lnTo>
                  <a:pt x="620" y="0"/>
                </a:lnTo>
                <a:lnTo>
                  <a:pt x="0" y="0"/>
                </a:lnTo>
                <a:lnTo>
                  <a:pt x="0" y="502"/>
                </a:lnTo>
                <a:lnTo>
                  <a:pt x="620" y="502"/>
                </a:lnTo>
              </a:path>
            </a:pathLst>
          </a:custGeom>
          <a:gradFill rotWithShape="0">
            <a:gsLst>
              <a:gs pos="0">
                <a:srgbClr val="4C0000"/>
              </a:gs>
              <a:gs pos="50000">
                <a:srgbClr val="FF0000"/>
              </a:gs>
              <a:gs pos="100000">
                <a:srgbClr val="4C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8" name="Freeform 1054"/>
          <p:cNvSpPr>
            <a:spLocks/>
          </p:cNvSpPr>
          <p:nvPr/>
        </p:nvSpPr>
        <p:spPr bwMode="auto">
          <a:xfrm>
            <a:off x="7054851" y="3446463"/>
            <a:ext cx="1395413" cy="361950"/>
          </a:xfrm>
          <a:custGeom>
            <a:avLst/>
            <a:gdLst>
              <a:gd name="T0" fmla="*/ 1393825 w 879"/>
              <a:gd name="T1" fmla="*/ 0 h 228"/>
              <a:gd name="T2" fmla="*/ 984250 w 879"/>
              <a:gd name="T3" fmla="*/ 360363 h 228"/>
              <a:gd name="T4" fmla="*/ 0 w 879"/>
              <a:gd name="T5" fmla="*/ 360363 h 228"/>
              <a:gd name="T6" fmla="*/ 411163 w 879"/>
              <a:gd name="T7" fmla="*/ 0 h 228"/>
              <a:gd name="T8" fmla="*/ 1393825 w 879"/>
              <a:gd name="T9" fmla="*/ 0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9" h="228">
                <a:moveTo>
                  <a:pt x="878" y="0"/>
                </a:moveTo>
                <a:lnTo>
                  <a:pt x="620" y="227"/>
                </a:lnTo>
                <a:lnTo>
                  <a:pt x="0" y="227"/>
                </a:lnTo>
                <a:lnTo>
                  <a:pt x="259" y="0"/>
                </a:lnTo>
                <a:lnTo>
                  <a:pt x="878" y="0"/>
                </a:lnTo>
              </a:path>
            </a:pathLst>
          </a:custGeom>
          <a:gradFill rotWithShape="0">
            <a:gsLst>
              <a:gs pos="0">
                <a:srgbClr val="390000"/>
              </a:gs>
              <a:gs pos="50000">
                <a:srgbClr val="C00000"/>
              </a:gs>
              <a:gs pos="100000">
                <a:srgbClr val="39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9" name="Freeform 1055"/>
          <p:cNvSpPr>
            <a:spLocks/>
          </p:cNvSpPr>
          <p:nvPr/>
        </p:nvSpPr>
        <p:spPr bwMode="auto">
          <a:xfrm>
            <a:off x="3817938" y="3552825"/>
            <a:ext cx="412750" cy="1593850"/>
          </a:xfrm>
          <a:custGeom>
            <a:avLst/>
            <a:gdLst>
              <a:gd name="T0" fmla="*/ 411163 w 260"/>
              <a:gd name="T1" fmla="*/ 1230313 h 1004"/>
              <a:gd name="T2" fmla="*/ 411163 w 260"/>
              <a:gd name="T3" fmla="*/ 0 h 1004"/>
              <a:gd name="T4" fmla="*/ 0 w 260"/>
              <a:gd name="T5" fmla="*/ 360363 h 1004"/>
              <a:gd name="T6" fmla="*/ 0 w 260"/>
              <a:gd name="T7" fmla="*/ 1592263 h 1004"/>
              <a:gd name="T8" fmla="*/ 411163 w 260"/>
              <a:gd name="T9" fmla="*/ 1230313 h 10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0" h="1004">
                <a:moveTo>
                  <a:pt x="259" y="775"/>
                </a:moveTo>
                <a:lnTo>
                  <a:pt x="259" y="0"/>
                </a:lnTo>
                <a:lnTo>
                  <a:pt x="0" y="227"/>
                </a:lnTo>
                <a:lnTo>
                  <a:pt x="0" y="1003"/>
                </a:lnTo>
                <a:lnTo>
                  <a:pt x="259" y="775"/>
                </a:lnTo>
              </a:path>
            </a:pathLst>
          </a:custGeom>
          <a:gradFill rotWithShape="0">
            <a:gsLst>
              <a:gs pos="0">
                <a:srgbClr val="002600"/>
              </a:gs>
              <a:gs pos="50000">
                <a:srgbClr val="008000"/>
              </a:gs>
              <a:gs pos="100000">
                <a:srgbClr val="0026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0" name="Freeform 1056"/>
          <p:cNvSpPr>
            <a:spLocks/>
          </p:cNvSpPr>
          <p:nvPr/>
        </p:nvSpPr>
        <p:spPr bwMode="auto">
          <a:xfrm>
            <a:off x="2855913" y="3913189"/>
            <a:ext cx="984250" cy="1233487"/>
          </a:xfrm>
          <a:custGeom>
            <a:avLst/>
            <a:gdLst>
              <a:gd name="T0" fmla="*/ 982663 w 620"/>
              <a:gd name="T1" fmla="*/ 1231900 h 777"/>
              <a:gd name="T2" fmla="*/ 982663 w 620"/>
              <a:gd name="T3" fmla="*/ 0 h 777"/>
              <a:gd name="T4" fmla="*/ 0 w 620"/>
              <a:gd name="T5" fmla="*/ 0 h 777"/>
              <a:gd name="T6" fmla="*/ 0 w 620"/>
              <a:gd name="T7" fmla="*/ 1231900 h 777"/>
              <a:gd name="T8" fmla="*/ 982663 w 620"/>
              <a:gd name="T9" fmla="*/ 1231900 h 7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0" h="777">
                <a:moveTo>
                  <a:pt x="619" y="776"/>
                </a:moveTo>
                <a:lnTo>
                  <a:pt x="619" y="0"/>
                </a:lnTo>
                <a:lnTo>
                  <a:pt x="0" y="0"/>
                </a:lnTo>
                <a:lnTo>
                  <a:pt x="0" y="776"/>
                </a:lnTo>
                <a:lnTo>
                  <a:pt x="619" y="776"/>
                </a:lnTo>
              </a:path>
            </a:pathLst>
          </a:custGeom>
          <a:gradFill rotWithShape="0">
            <a:gsLst>
              <a:gs pos="0">
                <a:srgbClr val="004C00"/>
              </a:gs>
              <a:gs pos="50000">
                <a:srgbClr val="00FF00"/>
              </a:gs>
              <a:gs pos="100000">
                <a:srgbClr val="004C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1" name="Freeform 1057"/>
          <p:cNvSpPr>
            <a:spLocks/>
          </p:cNvSpPr>
          <p:nvPr/>
        </p:nvSpPr>
        <p:spPr bwMode="auto">
          <a:xfrm>
            <a:off x="2835276" y="3552825"/>
            <a:ext cx="1395413" cy="361950"/>
          </a:xfrm>
          <a:custGeom>
            <a:avLst/>
            <a:gdLst>
              <a:gd name="T0" fmla="*/ 1393825 w 879"/>
              <a:gd name="T1" fmla="*/ 0 h 228"/>
              <a:gd name="T2" fmla="*/ 982663 w 879"/>
              <a:gd name="T3" fmla="*/ 360363 h 228"/>
              <a:gd name="T4" fmla="*/ 0 w 879"/>
              <a:gd name="T5" fmla="*/ 360363 h 228"/>
              <a:gd name="T6" fmla="*/ 411163 w 879"/>
              <a:gd name="T7" fmla="*/ 0 h 228"/>
              <a:gd name="T8" fmla="*/ 1393825 w 879"/>
              <a:gd name="T9" fmla="*/ 0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9" h="228">
                <a:moveTo>
                  <a:pt x="878" y="0"/>
                </a:moveTo>
                <a:lnTo>
                  <a:pt x="619" y="227"/>
                </a:lnTo>
                <a:lnTo>
                  <a:pt x="0" y="227"/>
                </a:lnTo>
                <a:lnTo>
                  <a:pt x="259" y="0"/>
                </a:lnTo>
                <a:lnTo>
                  <a:pt x="878" y="0"/>
                </a:lnTo>
              </a:path>
            </a:pathLst>
          </a:custGeom>
          <a:gradFill rotWithShape="0">
            <a:gsLst>
              <a:gs pos="0">
                <a:srgbClr val="003900"/>
              </a:gs>
              <a:gs pos="50000">
                <a:srgbClr val="00C000"/>
              </a:gs>
              <a:gs pos="100000">
                <a:srgbClr val="003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2" name="Freeform 1058"/>
          <p:cNvSpPr>
            <a:spLocks/>
          </p:cNvSpPr>
          <p:nvPr/>
        </p:nvSpPr>
        <p:spPr bwMode="auto">
          <a:xfrm>
            <a:off x="5619750" y="4132263"/>
            <a:ext cx="412750" cy="1014412"/>
          </a:xfrm>
          <a:custGeom>
            <a:avLst/>
            <a:gdLst>
              <a:gd name="T0" fmla="*/ 411163 w 260"/>
              <a:gd name="T1" fmla="*/ 650875 h 639"/>
              <a:gd name="T2" fmla="*/ 411163 w 260"/>
              <a:gd name="T3" fmla="*/ 0 h 639"/>
              <a:gd name="T4" fmla="*/ 0 w 260"/>
              <a:gd name="T5" fmla="*/ 360362 h 639"/>
              <a:gd name="T6" fmla="*/ 0 w 260"/>
              <a:gd name="T7" fmla="*/ 1012825 h 639"/>
              <a:gd name="T8" fmla="*/ 411163 w 260"/>
              <a:gd name="T9" fmla="*/ 650875 h 6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0" h="639">
                <a:moveTo>
                  <a:pt x="259" y="410"/>
                </a:moveTo>
                <a:lnTo>
                  <a:pt x="259" y="0"/>
                </a:lnTo>
                <a:lnTo>
                  <a:pt x="0" y="227"/>
                </a:lnTo>
                <a:lnTo>
                  <a:pt x="0" y="638"/>
                </a:lnTo>
                <a:lnTo>
                  <a:pt x="259" y="410"/>
                </a:lnTo>
              </a:path>
            </a:pathLst>
          </a:custGeom>
          <a:gradFill rotWithShape="0">
            <a:gsLst>
              <a:gs pos="0">
                <a:srgbClr val="002600"/>
              </a:gs>
              <a:gs pos="50000">
                <a:srgbClr val="008000"/>
              </a:gs>
              <a:gs pos="100000">
                <a:srgbClr val="0026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3" name="Freeform 1059"/>
          <p:cNvSpPr>
            <a:spLocks/>
          </p:cNvSpPr>
          <p:nvPr/>
        </p:nvSpPr>
        <p:spPr bwMode="auto">
          <a:xfrm>
            <a:off x="4656138" y="4503738"/>
            <a:ext cx="984250" cy="654050"/>
          </a:xfrm>
          <a:custGeom>
            <a:avLst/>
            <a:gdLst>
              <a:gd name="T0" fmla="*/ 982663 w 620"/>
              <a:gd name="T1" fmla="*/ 652463 h 412"/>
              <a:gd name="T2" fmla="*/ 982663 w 620"/>
              <a:gd name="T3" fmla="*/ 0 h 412"/>
              <a:gd name="T4" fmla="*/ 0 w 620"/>
              <a:gd name="T5" fmla="*/ 0 h 412"/>
              <a:gd name="T6" fmla="*/ 0 w 620"/>
              <a:gd name="T7" fmla="*/ 652463 h 412"/>
              <a:gd name="T8" fmla="*/ 982663 w 620"/>
              <a:gd name="T9" fmla="*/ 652463 h 4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0" h="412">
                <a:moveTo>
                  <a:pt x="619" y="411"/>
                </a:moveTo>
                <a:lnTo>
                  <a:pt x="619" y="0"/>
                </a:lnTo>
                <a:lnTo>
                  <a:pt x="0" y="0"/>
                </a:lnTo>
                <a:lnTo>
                  <a:pt x="0" y="411"/>
                </a:lnTo>
                <a:lnTo>
                  <a:pt x="619" y="411"/>
                </a:lnTo>
              </a:path>
            </a:pathLst>
          </a:custGeom>
          <a:gradFill rotWithShape="0">
            <a:gsLst>
              <a:gs pos="0">
                <a:srgbClr val="004C00"/>
              </a:gs>
              <a:gs pos="50000">
                <a:srgbClr val="00FF00"/>
              </a:gs>
              <a:gs pos="100000">
                <a:srgbClr val="004C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4" name="Freeform 1060"/>
          <p:cNvSpPr>
            <a:spLocks/>
          </p:cNvSpPr>
          <p:nvPr/>
        </p:nvSpPr>
        <p:spPr bwMode="auto">
          <a:xfrm>
            <a:off x="4637088" y="4146550"/>
            <a:ext cx="1395412" cy="361950"/>
          </a:xfrm>
          <a:custGeom>
            <a:avLst/>
            <a:gdLst>
              <a:gd name="T0" fmla="*/ 1393825 w 879"/>
              <a:gd name="T1" fmla="*/ 0 h 228"/>
              <a:gd name="T2" fmla="*/ 982662 w 879"/>
              <a:gd name="T3" fmla="*/ 360363 h 228"/>
              <a:gd name="T4" fmla="*/ 0 w 879"/>
              <a:gd name="T5" fmla="*/ 360363 h 228"/>
              <a:gd name="T6" fmla="*/ 411162 w 879"/>
              <a:gd name="T7" fmla="*/ 0 h 228"/>
              <a:gd name="T8" fmla="*/ 1393825 w 879"/>
              <a:gd name="T9" fmla="*/ 0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9" h="228">
                <a:moveTo>
                  <a:pt x="878" y="0"/>
                </a:moveTo>
                <a:lnTo>
                  <a:pt x="619" y="227"/>
                </a:lnTo>
                <a:lnTo>
                  <a:pt x="0" y="227"/>
                </a:lnTo>
                <a:lnTo>
                  <a:pt x="259" y="0"/>
                </a:lnTo>
                <a:lnTo>
                  <a:pt x="878" y="0"/>
                </a:lnTo>
              </a:path>
            </a:pathLst>
          </a:custGeom>
          <a:gradFill rotWithShape="0">
            <a:gsLst>
              <a:gs pos="0">
                <a:srgbClr val="003900"/>
              </a:gs>
              <a:gs pos="50000">
                <a:srgbClr val="00C000"/>
              </a:gs>
              <a:gs pos="100000">
                <a:srgbClr val="003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5" name="Freeform 1061"/>
          <p:cNvSpPr>
            <a:spLocks/>
          </p:cNvSpPr>
          <p:nvPr/>
        </p:nvSpPr>
        <p:spPr bwMode="auto">
          <a:xfrm>
            <a:off x="7421563" y="4494213"/>
            <a:ext cx="412750" cy="652462"/>
          </a:xfrm>
          <a:custGeom>
            <a:avLst/>
            <a:gdLst>
              <a:gd name="T0" fmla="*/ 411163 w 260"/>
              <a:gd name="T1" fmla="*/ 288925 h 411"/>
              <a:gd name="T2" fmla="*/ 411163 w 260"/>
              <a:gd name="T3" fmla="*/ 0 h 411"/>
              <a:gd name="T4" fmla="*/ 0 w 260"/>
              <a:gd name="T5" fmla="*/ 360362 h 411"/>
              <a:gd name="T6" fmla="*/ 0 w 260"/>
              <a:gd name="T7" fmla="*/ 650875 h 411"/>
              <a:gd name="T8" fmla="*/ 411163 w 260"/>
              <a:gd name="T9" fmla="*/ 288925 h 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0" h="411">
                <a:moveTo>
                  <a:pt x="259" y="182"/>
                </a:moveTo>
                <a:lnTo>
                  <a:pt x="259" y="0"/>
                </a:lnTo>
                <a:lnTo>
                  <a:pt x="0" y="227"/>
                </a:lnTo>
                <a:lnTo>
                  <a:pt x="0" y="410"/>
                </a:lnTo>
                <a:lnTo>
                  <a:pt x="259" y="182"/>
                </a:lnTo>
              </a:path>
            </a:pathLst>
          </a:custGeom>
          <a:gradFill rotWithShape="0">
            <a:gsLst>
              <a:gs pos="0">
                <a:srgbClr val="002600"/>
              </a:gs>
              <a:gs pos="50000">
                <a:srgbClr val="008000"/>
              </a:gs>
              <a:gs pos="100000">
                <a:srgbClr val="0026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6" name="Freeform 1062"/>
          <p:cNvSpPr>
            <a:spLocks/>
          </p:cNvSpPr>
          <p:nvPr/>
        </p:nvSpPr>
        <p:spPr bwMode="auto">
          <a:xfrm>
            <a:off x="6456363" y="4854575"/>
            <a:ext cx="984250" cy="292100"/>
          </a:xfrm>
          <a:custGeom>
            <a:avLst/>
            <a:gdLst>
              <a:gd name="T0" fmla="*/ 982663 w 620"/>
              <a:gd name="T1" fmla="*/ 290513 h 184"/>
              <a:gd name="T2" fmla="*/ 982663 w 620"/>
              <a:gd name="T3" fmla="*/ 0 h 184"/>
              <a:gd name="T4" fmla="*/ 0 w 620"/>
              <a:gd name="T5" fmla="*/ 0 h 184"/>
              <a:gd name="T6" fmla="*/ 0 w 620"/>
              <a:gd name="T7" fmla="*/ 290513 h 184"/>
              <a:gd name="T8" fmla="*/ 982663 w 620"/>
              <a:gd name="T9" fmla="*/ 290513 h 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0" h="184">
                <a:moveTo>
                  <a:pt x="619" y="183"/>
                </a:moveTo>
                <a:lnTo>
                  <a:pt x="619" y="0"/>
                </a:lnTo>
                <a:lnTo>
                  <a:pt x="0" y="0"/>
                </a:lnTo>
                <a:lnTo>
                  <a:pt x="0" y="183"/>
                </a:lnTo>
                <a:lnTo>
                  <a:pt x="619" y="183"/>
                </a:lnTo>
              </a:path>
            </a:pathLst>
          </a:custGeom>
          <a:gradFill rotWithShape="0">
            <a:gsLst>
              <a:gs pos="0">
                <a:srgbClr val="004C00"/>
              </a:gs>
              <a:gs pos="50000">
                <a:srgbClr val="00FF00"/>
              </a:gs>
              <a:gs pos="100000">
                <a:srgbClr val="004C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7" name="Freeform 1063"/>
          <p:cNvSpPr>
            <a:spLocks/>
          </p:cNvSpPr>
          <p:nvPr/>
        </p:nvSpPr>
        <p:spPr bwMode="auto">
          <a:xfrm>
            <a:off x="6438901" y="4494213"/>
            <a:ext cx="1395413" cy="361950"/>
          </a:xfrm>
          <a:custGeom>
            <a:avLst/>
            <a:gdLst>
              <a:gd name="T0" fmla="*/ 1393825 w 879"/>
              <a:gd name="T1" fmla="*/ 0 h 228"/>
              <a:gd name="T2" fmla="*/ 982663 w 879"/>
              <a:gd name="T3" fmla="*/ 360363 h 228"/>
              <a:gd name="T4" fmla="*/ 0 w 879"/>
              <a:gd name="T5" fmla="*/ 360363 h 228"/>
              <a:gd name="T6" fmla="*/ 411163 w 879"/>
              <a:gd name="T7" fmla="*/ 0 h 228"/>
              <a:gd name="T8" fmla="*/ 1393825 w 879"/>
              <a:gd name="T9" fmla="*/ 0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9" h="228">
                <a:moveTo>
                  <a:pt x="878" y="0"/>
                </a:moveTo>
                <a:lnTo>
                  <a:pt x="619" y="227"/>
                </a:lnTo>
                <a:lnTo>
                  <a:pt x="0" y="227"/>
                </a:lnTo>
                <a:lnTo>
                  <a:pt x="259" y="0"/>
                </a:lnTo>
                <a:lnTo>
                  <a:pt x="878" y="0"/>
                </a:lnTo>
              </a:path>
            </a:pathLst>
          </a:custGeom>
          <a:gradFill rotWithShape="0">
            <a:gsLst>
              <a:gs pos="0">
                <a:srgbClr val="003900"/>
              </a:gs>
              <a:gs pos="50000">
                <a:srgbClr val="00C000"/>
              </a:gs>
              <a:gs pos="100000">
                <a:srgbClr val="003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8" name="Line 1064"/>
          <p:cNvSpPr>
            <a:spLocks noChangeShapeType="1"/>
          </p:cNvSpPr>
          <p:nvPr/>
        </p:nvSpPr>
        <p:spPr bwMode="auto">
          <a:xfrm flipV="1">
            <a:off x="2324100" y="3060700"/>
            <a:ext cx="0" cy="21732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9" name="Line 1065"/>
          <p:cNvSpPr>
            <a:spLocks noChangeShapeType="1"/>
          </p:cNvSpPr>
          <p:nvPr/>
        </p:nvSpPr>
        <p:spPr bwMode="auto">
          <a:xfrm flipH="1">
            <a:off x="2259014" y="5233988"/>
            <a:ext cx="6508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0" name="Line 1066"/>
          <p:cNvSpPr>
            <a:spLocks noChangeShapeType="1"/>
          </p:cNvSpPr>
          <p:nvPr/>
        </p:nvSpPr>
        <p:spPr bwMode="auto">
          <a:xfrm flipH="1">
            <a:off x="2259014" y="4510088"/>
            <a:ext cx="6508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1" name="Line 1067"/>
          <p:cNvSpPr>
            <a:spLocks noChangeShapeType="1"/>
          </p:cNvSpPr>
          <p:nvPr/>
        </p:nvSpPr>
        <p:spPr bwMode="auto">
          <a:xfrm flipH="1">
            <a:off x="2259014" y="3784600"/>
            <a:ext cx="6508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2" name="Line 1068"/>
          <p:cNvSpPr>
            <a:spLocks noChangeShapeType="1"/>
          </p:cNvSpPr>
          <p:nvPr/>
        </p:nvSpPr>
        <p:spPr bwMode="auto">
          <a:xfrm flipH="1">
            <a:off x="2259014" y="3060700"/>
            <a:ext cx="6508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221" name="Rectangle 1069">
            <a:extLst>
              <a:ext uri="{FF2B5EF4-FFF2-40B4-BE49-F238E27FC236}">
                <a16:creationId xmlns:a16="http://schemas.microsoft.com/office/drawing/2014/main" xmlns="" id="{951DAA78-F2D5-425C-AD8D-B812A760C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726" y="4983164"/>
            <a:ext cx="383119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tr-TR" altLang="tr-TR" sz="2800">
                <a:solidFill>
                  <a:srgbClr val="F95A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06222" name="Rectangle 1070">
            <a:extLst>
              <a:ext uri="{FF2B5EF4-FFF2-40B4-BE49-F238E27FC236}">
                <a16:creationId xmlns:a16="http://schemas.microsoft.com/office/drawing/2014/main" xmlns="" id="{40542C62-E230-4A11-8472-2BC8E4D80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525" y="4257676"/>
            <a:ext cx="583494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tr-TR" altLang="tr-TR" sz="2800">
                <a:solidFill>
                  <a:srgbClr val="F95A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306223" name="Rectangle 1071">
            <a:extLst>
              <a:ext uri="{FF2B5EF4-FFF2-40B4-BE49-F238E27FC236}">
                <a16:creationId xmlns:a16="http://schemas.microsoft.com/office/drawing/2014/main" xmlns="" id="{495896FD-D31D-4CD3-AE43-EEE49CD02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350" y="3533776"/>
            <a:ext cx="583494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tr-TR" altLang="tr-TR" sz="2800">
                <a:solidFill>
                  <a:srgbClr val="F95A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306224" name="Rectangle 1072">
            <a:extLst>
              <a:ext uri="{FF2B5EF4-FFF2-40B4-BE49-F238E27FC236}">
                <a16:creationId xmlns:a16="http://schemas.microsoft.com/office/drawing/2014/main" xmlns="" id="{BB0AF0E9-9442-4BFE-81C5-A07E647C1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525" y="2809876"/>
            <a:ext cx="583494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tr-TR" altLang="tr-TR" sz="2800">
                <a:solidFill>
                  <a:srgbClr val="F95A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22577" name="Line 1073"/>
          <p:cNvSpPr>
            <a:spLocks noChangeShapeType="1"/>
          </p:cNvSpPr>
          <p:nvPr/>
        </p:nvSpPr>
        <p:spPr bwMode="auto">
          <a:xfrm>
            <a:off x="2324100" y="5233988"/>
            <a:ext cx="540543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8" name="Line 1074"/>
          <p:cNvSpPr>
            <a:spLocks noChangeShapeType="1"/>
          </p:cNvSpPr>
          <p:nvPr/>
        </p:nvSpPr>
        <p:spPr bwMode="auto">
          <a:xfrm>
            <a:off x="2324100" y="5233988"/>
            <a:ext cx="0" cy="7461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9" name="Line 1075"/>
          <p:cNvSpPr>
            <a:spLocks noChangeShapeType="1"/>
          </p:cNvSpPr>
          <p:nvPr/>
        </p:nvSpPr>
        <p:spPr bwMode="auto">
          <a:xfrm>
            <a:off x="4125913" y="5233988"/>
            <a:ext cx="0" cy="7461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0" name="Line 1076"/>
          <p:cNvSpPr>
            <a:spLocks noChangeShapeType="1"/>
          </p:cNvSpPr>
          <p:nvPr/>
        </p:nvSpPr>
        <p:spPr bwMode="auto">
          <a:xfrm>
            <a:off x="5927725" y="5233988"/>
            <a:ext cx="0" cy="7461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1" name="Line 1077"/>
          <p:cNvSpPr>
            <a:spLocks noChangeShapeType="1"/>
          </p:cNvSpPr>
          <p:nvPr/>
        </p:nvSpPr>
        <p:spPr bwMode="auto">
          <a:xfrm>
            <a:off x="7729538" y="5233988"/>
            <a:ext cx="0" cy="7461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230" name="Rectangle 1078">
            <a:extLst>
              <a:ext uri="{FF2B5EF4-FFF2-40B4-BE49-F238E27FC236}">
                <a16:creationId xmlns:a16="http://schemas.microsoft.com/office/drawing/2014/main" xmlns="" id="{F10ED3F3-49F4-4C66-8667-F81938010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788" y="5343526"/>
            <a:ext cx="793488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tr-TR" altLang="tr-TR" sz="2800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&lt;15</a:t>
            </a:r>
          </a:p>
        </p:txBody>
      </p:sp>
      <p:sp>
        <p:nvSpPr>
          <p:cNvPr id="306231" name="Rectangle 1079">
            <a:extLst>
              <a:ext uri="{FF2B5EF4-FFF2-40B4-BE49-F238E27FC236}">
                <a16:creationId xmlns:a16="http://schemas.microsoft.com/office/drawing/2014/main" xmlns="" id="{A60C1373-447E-4D1A-A3D0-D9EBA1098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6" y="5343526"/>
            <a:ext cx="1104471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tr-TR" altLang="tr-TR" sz="2800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15-25</a:t>
            </a:r>
          </a:p>
        </p:txBody>
      </p:sp>
      <p:sp>
        <p:nvSpPr>
          <p:cNvPr id="306232" name="Rectangle 1080">
            <a:extLst>
              <a:ext uri="{FF2B5EF4-FFF2-40B4-BE49-F238E27FC236}">
                <a16:creationId xmlns:a16="http://schemas.microsoft.com/office/drawing/2014/main" xmlns="" id="{95AEE193-D510-4E98-8E48-F7DD532A3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413" y="5343526"/>
            <a:ext cx="793488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tr-TR" altLang="tr-TR" sz="2800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&gt;25</a:t>
            </a:r>
          </a:p>
        </p:txBody>
      </p:sp>
      <p:sp>
        <p:nvSpPr>
          <p:cNvPr id="22585" name="Line 1081"/>
          <p:cNvSpPr>
            <a:spLocks noChangeShapeType="1"/>
          </p:cNvSpPr>
          <p:nvPr/>
        </p:nvSpPr>
        <p:spPr bwMode="auto">
          <a:xfrm flipH="1">
            <a:off x="7729538" y="4151314"/>
            <a:ext cx="1231900" cy="10826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6" name="Line 1082"/>
          <p:cNvSpPr>
            <a:spLocks noChangeShapeType="1"/>
          </p:cNvSpPr>
          <p:nvPr/>
        </p:nvSpPr>
        <p:spPr bwMode="auto">
          <a:xfrm>
            <a:off x="7729538" y="5233988"/>
            <a:ext cx="635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7" name="Line 1083"/>
          <p:cNvSpPr>
            <a:spLocks noChangeShapeType="1"/>
          </p:cNvSpPr>
          <p:nvPr/>
        </p:nvSpPr>
        <p:spPr bwMode="auto">
          <a:xfrm>
            <a:off x="8345488" y="4694238"/>
            <a:ext cx="635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8" name="Line 1084"/>
          <p:cNvSpPr>
            <a:spLocks noChangeShapeType="1"/>
          </p:cNvSpPr>
          <p:nvPr/>
        </p:nvSpPr>
        <p:spPr bwMode="auto">
          <a:xfrm>
            <a:off x="8961439" y="4151313"/>
            <a:ext cx="6508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237" name="Rectangle 1085">
            <a:extLst>
              <a:ext uri="{FF2B5EF4-FFF2-40B4-BE49-F238E27FC236}">
                <a16:creationId xmlns:a16="http://schemas.microsoft.com/office/drawing/2014/main" xmlns="" id="{517DC040-1513-4547-987D-65217481E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2926" y="4840289"/>
            <a:ext cx="15541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  <a:defRPr/>
            </a:pPr>
            <a:r>
              <a:rPr lang="tr-TR" altLang="tr-TR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Doğum</a:t>
            </a:r>
          </a:p>
        </p:txBody>
      </p:sp>
      <p:sp>
        <p:nvSpPr>
          <p:cNvPr id="306238" name="Rectangle 1086">
            <a:extLst>
              <a:ext uri="{FF2B5EF4-FFF2-40B4-BE49-F238E27FC236}">
                <a16:creationId xmlns:a16="http://schemas.microsoft.com/office/drawing/2014/main" xmlns="" id="{C90AA7E8-E3F4-44E5-AA33-B35963C68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888" y="4144963"/>
            <a:ext cx="22860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lvl="1" algn="ctr">
              <a:lnSpc>
                <a:spcPct val="90000"/>
              </a:lnSpc>
              <a:defRPr/>
            </a:pPr>
            <a:r>
              <a:rPr lang="tr-TR" altLang="tr-TR" sz="2800">
                <a:solidFill>
                  <a:srgbClr val="FD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Gebelik</a:t>
            </a:r>
          </a:p>
        </p:txBody>
      </p:sp>
      <p:sp>
        <p:nvSpPr>
          <p:cNvPr id="22591" name="Rectangle 1087"/>
          <p:cNvSpPr>
            <a:spLocks noChangeArrowheads="1"/>
          </p:cNvSpPr>
          <p:nvPr/>
        </p:nvSpPr>
        <p:spPr bwMode="auto">
          <a:xfrm>
            <a:off x="8737600" y="6464301"/>
            <a:ext cx="1596592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tr-TR" sz="1600">
                <a:solidFill>
                  <a:srgbClr val="FF0000"/>
                </a:solidFill>
              </a:rPr>
              <a:t>Scott TR, 1989</a:t>
            </a:r>
          </a:p>
        </p:txBody>
      </p:sp>
      <p:sp>
        <p:nvSpPr>
          <p:cNvPr id="306240" name="Text Box 1088">
            <a:extLst>
              <a:ext uri="{FF2B5EF4-FFF2-40B4-BE49-F238E27FC236}">
                <a16:creationId xmlns:a16="http://schemas.microsoft.com/office/drawing/2014/main" xmlns="" id="{73BC3753-52C4-4411-A92E-04F011C47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3" y="2492375"/>
            <a:ext cx="863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altLang="tr-TR" sz="2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%24</a:t>
            </a:r>
          </a:p>
        </p:txBody>
      </p:sp>
      <p:sp>
        <p:nvSpPr>
          <p:cNvPr id="306241" name="Text Box 1089">
            <a:extLst>
              <a:ext uri="{FF2B5EF4-FFF2-40B4-BE49-F238E27FC236}">
                <a16:creationId xmlns:a16="http://schemas.microsoft.com/office/drawing/2014/main" xmlns="" id="{39107ACC-C9C9-4E00-9B0D-BB59AAEA2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1" y="3213100"/>
            <a:ext cx="10080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altLang="tr-TR" sz="2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%13.6</a:t>
            </a:r>
          </a:p>
        </p:txBody>
      </p:sp>
      <p:sp>
        <p:nvSpPr>
          <p:cNvPr id="306242" name="Text Box 1090">
            <a:extLst>
              <a:ext uri="{FF2B5EF4-FFF2-40B4-BE49-F238E27FC236}">
                <a16:creationId xmlns:a16="http://schemas.microsoft.com/office/drawing/2014/main" xmlns="" id="{D9D0238E-9E6C-4A96-8C4E-25F11BA14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3433764"/>
            <a:ext cx="1079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altLang="tr-TR" sz="2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%10.7</a:t>
            </a:r>
          </a:p>
        </p:txBody>
      </p:sp>
    </p:spTree>
    <p:extLst>
      <p:ext uri="{BB962C8B-B14F-4D97-AF65-F5344CB8AC3E}">
        <p14:creationId xmlns:p14="http://schemas.microsoft.com/office/powerpoint/2010/main" val="95687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4212" y="5596128"/>
            <a:ext cx="8534400" cy="398271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4212" y="685800"/>
            <a:ext cx="9538780" cy="4910328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Bazal FSH değeri, </a:t>
            </a:r>
            <a:r>
              <a:rPr lang="tr-TR" sz="2400" dirty="0" err="1"/>
              <a:t>follikül</a:t>
            </a:r>
            <a:r>
              <a:rPr lang="tr-TR" sz="2400" dirty="0"/>
              <a:t> </a:t>
            </a:r>
            <a:r>
              <a:rPr lang="tr-TR" sz="2400" dirty="0" err="1" smtClean="0"/>
              <a:t>kohortunun</a:t>
            </a:r>
            <a:r>
              <a:rPr lang="tr-TR" sz="2400" dirty="0" smtClean="0"/>
              <a:t> </a:t>
            </a:r>
            <a:r>
              <a:rPr lang="tr-TR" sz="2400" dirty="0"/>
              <a:t>dolaylı bir ölçümüdür ve bu </a:t>
            </a:r>
            <a:r>
              <a:rPr lang="tr-TR" sz="2400" dirty="0" err="1"/>
              <a:t>follikül</a:t>
            </a:r>
            <a:r>
              <a:rPr lang="tr-TR" sz="2400" dirty="0"/>
              <a:t> </a:t>
            </a:r>
            <a:r>
              <a:rPr lang="tr-TR" sz="2400" dirty="0" err="1" smtClean="0"/>
              <a:t>kohortu</a:t>
            </a:r>
            <a:r>
              <a:rPr lang="tr-TR" sz="2400" dirty="0" smtClean="0"/>
              <a:t> </a:t>
            </a:r>
            <a:r>
              <a:rPr lang="tr-TR" sz="2400" dirty="0"/>
              <a:t>çeşitli faktörlerden (</a:t>
            </a:r>
            <a:r>
              <a:rPr lang="tr-TR" sz="2400" dirty="0" err="1"/>
              <a:t>inhibin</a:t>
            </a:r>
            <a:r>
              <a:rPr lang="tr-TR" sz="2400" dirty="0"/>
              <a:t>, </a:t>
            </a:r>
            <a:r>
              <a:rPr lang="tr-TR" sz="2400" dirty="0" err="1"/>
              <a:t>aktivin</a:t>
            </a:r>
            <a:r>
              <a:rPr lang="tr-TR" sz="2400" dirty="0"/>
              <a:t>, </a:t>
            </a:r>
            <a:r>
              <a:rPr lang="tr-TR" sz="2400" dirty="0" err="1" smtClean="0"/>
              <a:t>östradiol</a:t>
            </a:r>
            <a:r>
              <a:rPr lang="tr-TR" sz="2400" dirty="0"/>
              <a:t> </a:t>
            </a:r>
            <a:r>
              <a:rPr lang="mr-IN" sz="2400" dirty="0" smtClean="0"/>
              <a:t>…</a:t>
            </a:r>
            <a:r>
              <a:rPr lang="tr-TR" sz="2400" dirty="0" smtClean="0"/>
              <a:t>) </a:t>
            </a:r>
            <a:r>
              <a:rPr lang="tr-TR" sz="2400" dirty="0"/>
              <a:t>etkilenmektedir.</a:t>
            </a:r>
          </a:p>
          <a:p>
            <a:pPr marL="0" indent="0" algn="r">
              <a:buNone/>
            </a:pP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Velde ER and Pearson PL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Update 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2002;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141–154. </a:t>
            </a:r>
            <a:endParaRPr lang="tr-T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err="1" smtClean="0"/>
              <a:t>Duzensiz</a:t>
            </a:r>
            <a:r>
              <a:rPr lang="tr-TR" sz="2400" dirty="0" smtClean="0"/>
              <a:t> </a:t>
            </a:r>
            <a:r>
              <a:rPr lang="tr-TR" sz="2400" dirty="0" err="1"/>
              <a:t>menstrüel</a:t>
            </a:r>
            <a:r>
              <a:rPr lang="tr-TR" sz="2400" dirty="0"/>
              <a:t> </a:t>
            </a:r>
            <a:r>
              <a:rPr lang="tr-TR" sz="2400" dirty="0" err="1"/>
              <a:t>siklusu</a:t>
            </a:r>
            <a:r>
              <a:rPr lang="tr-TR" sz="2400" dirty="0"/>
              <a:t> olan </a:t>
            </a:r>
            <a:r>
              <a:rPr lang="tr-TR" sz="2400" dirty="0" smtClean="0"/>
              <a:t>kadınlarda </a:t>
            </a:r>
            <a:r>
              <a:rPr lang="tr-TR" sz="2400" dirty="0"/>
              <a:t>FSH ölçümünün uygun zamanını belirlemek zordur.</a:t>
            </a:r>
            <a:r>
              <a:rPr lang="en-US" sz="2400" dirty="0"/>
              <a:t> </a:t>
            </a:r>
            <a:r>
              <a:rPr lang="tr-TR" sz="2400" dirty="0"/>
              <a:t> Bundan dolayı FSH ölçümlerinde uyumsuzluklar görülebilmektedir.</a:t>
            </a:r>
            <a:r>
              <a:rPr lang="en-US" sz="2400" dirty="0"/>
              <a:t> </a:t>
            </a:r>
            <a:endParaRPr lang="tr-TR" sz="2400" dirty="0"/>
          </a:p>
          <a:p>
            <a:pPr marL="0" indent="0" algn="r">
              <a:buNone/>
            </a:pP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Lambalk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CB, </a:t>
            </a:r>
            <a:r>
              <a:rPr lang="tr-TR" sz="1800" dirty="0">
                <a:solidFill>
                  <a:schemeClr val="tx1"/>
                </a:solidFill>
              </a:rPr>
              <a:t>et. al. 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2004;19:1055–1059. </a:t>
            </a:r>
          </a:p>
        </p:txBody>
      </p:sp>
    </p:spTree>
    <p:extLst>
      <p:ext uri="{BB962C8B-B14F-4D97-AF65-F5344CB8AC3E}">
        <p14:creationId xmlns:p14="http://schemas.microsoft.com/office/powerpoint/2010/main" val="15479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55964"/>
            <a:ext cx="8534400" cy="1507067"/>
          </a:xfrm>
        </p:spPr>
        <p:txBody>
          <a:bodyPr/>
          <a:lstStyle/>
          <a:p>
            <a:r>
              <a:rPr lang="en-US" dirty="0" smtClean="0"/>
              <a:t>Basal 3.gun </a:t>
            </a:r>
            <a:r>
              <a:rPr lang="en-US" dirty="0" err="1" smtClean="0"/>
              <a:t>fsh</a:t>
            </a:r>
            <a:r>
              <a:rPr lang="en-US" dirty="0" smtClean="0"/>
              <a:t> (n=3430)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967832"/>
            <a:ext cx="8534400" cy="278063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Sensitivite</a:t>
            </a:r>
            <a:r>
              <a:rPr lang="en-US" sz="2400" dirty="0" smtClean="0"/>
              <a:t>                       = %8</a:t>
            </a:r>
          </a:p>
          <a:p>
            <a:r>
              <a:rPr lang="en-US" sz="2400" dirty="0" err="1" smtClean="0"/>
              <a:t>Spesivite</a:t>
            </a:r>
            <a:r>
              <a:rPr lang="en-US" sz="2400" dirty="0" smtClean="0"/>
              <a:t>                         = %99 </a:t>
            </a:r>
          </a:p>
          <a:p>
            <a:r>
              <a:rPr lang="en-US" sz="2400" dirty="0" err="1" smtClean="0"/>
              <a:t>Positif</a:t>
            </a:r>
            <a:r>
              <a:rPr lang="en-US" sz="2400" dirty="0" smtClean="0"/>
              <a:t> </a:t>
            </a:r>
            <a:r>
              <a:rPr lang="en-US" sz="2400" dirty="0" err="1" smtClean="0"/>
              <a:t>prediktif</a:t>
            </a:r>
            <a:r>
              <a:rPr lang="en-US" sz="2400" dirty="0" smtClean="0"/>
              <a:t> </a:t>
            </a:r>
            <a:r>
              <a:rPr lang="en-US" sz="2400" dirty="0" err="1" smtClean="0"/>
              <a:t>deger</a:t>
            </a:r>
            <a:r>
              <a:rPr lang="en-US" sz="2400" dirty="0" smtClean="0"/>
              <a:t>    = %97 </a:t>
            </a:r>
          </a:p>
          <a:p>
            <a:r>
              <a:rPr lang="en-US" sz="2400" dirty="0" err="1" smtClean="0"/>
              <a:t>Negatif</a:t>
            </a:r>
            <a:r>
              <a:rPr lang="en-US" sz="2400" dirty="0" smtClean="0"/>
              <a:t> </a:t>
            </a:r>
            <a:r>
              <a:rPr lang="en-US" sz="2400" dirty="0" err="1" smtClean="0"/>
              <a:t>prediktif</a:t>
            </a:r>
            <a:r>
              <a:rPr lang="en-US" sz="2400" dirty="0" smtClean="0"/>
              <a:t> </a:t>
            </a:r>
            <a:r>
              <a:rPr lang="en-US" sz="2400" dirty="0" err="1" smtClean="0"/>
              <a:t>deger</a:t>
            </a:r>
            <a:r>
              <a:rPr lang="en-US" sz="2400" dirty="0" smtClean="0"/>
              <a:t> = %17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57137" y="5630779"/>
            <a:ext cx="752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Barnhart and </a:t>
            </a:r>
            <a:r>
              <a:rPr lang="en-US" dirty="0" err="1" smtClean="0"/>
              <a:t>Osheroff</a:t>
            </a:r>
            <a:r>
              <a:rPr lang="en-US" dirty="0" smtClean="0"/>
              <a:t>. </a:t>
            </a:r>
            <a:r>
              <a:rPr lang="en-US" dirty="0" err="1" smtClean="0"/>
              <a:t>Curr</a:t>
            </a:r>
            <a:r>
              <a:rPr lang="en-US" dirty="0" smtClean="0"/>
              <a:t> </a:t>
            </a:r>
            <a:r>
              <a:rPr lang="en-US" dirty="0" err="1" smtClean="0"/>
              <a:t>Opin</a:t>
            </a:r>
            <a:r>
              <a:rPr lang="en-US" dirty="0" smtClean="0"/>
              <a:t> </a:t>
            </a:r>
            <a:r>
              <a:rPr lang="en-US" dirty="0" err="1" smtClean="0"/>
              <a:t>Obstet</a:t>
            </a:r>
            <a:r>
              <a:rPr lang="en-US" dirty="0" smtClean="0"/>
              <a:t> </a:t>
            </a:r>
            <a:r>
              <a:rPr lang="en-US" dirty="0" err="1" smtClean="0"/>
              <a:t>Gynecol</a:t>
            </a:r>
            <a:r>
              <a:rPr lang="en-US" dirty="0" smtClean="0"/>
              <a:t> 1998;10:227-232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33600" y="3839035"/>
            <a:ext cx="8229600" cy="922114"/>
          </a:xfrm>
        </p:spPr>
        <p:txBody>
          <a:bodyPr>
            <a:normAutofit/>
          </a:bodyPr>
          <a:lstStyle/>
          <a:p>
            <a:pPr algn="r"/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Kahapola-Arachchige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KM, et. al.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Aust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NZ 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Obstet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Gynaecol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2012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9897" y="1108044"/>
            <a:ext cx="9400903" cy="2548879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/>
              <a:t>40 </a:t>
            </a:r>
            <a:r>
              <a:rPr lang="tr-TR" sz="2400" dirty="0"/>
              <a:t>yaşın üstündeki normal FSH değeri olan olguların İVF sonuçlarının 40 yaşın altındaki anormal FSH değerleri olan olgulardan daha kötü olduğunu </a:t>
            </a:r>
            <a:r>
              <a:rPr lang="tr-TR" sz="2400" dirty="0" smtClean="0"/>
              <a:t>gösteren bir </a:t>
            </a:r>
            <a:r>
              <a:rPr lang="tr-TR" sz="2400" dirty="0" err="1" smtClean="0"/>
              <a:t>calismada</a:t>
            </a:r>
            <a:r>
              <a:rPr lang="tr-TR" sz="2400" dirty="0" smtClean="0"/>
              <a:t> FSH a </a:t>
            </a:r>
            <a:r>
              <a:rPr lang="tr-TR" sz="2400" dirty="0" err="1" smtClean="0"/>
              <a:t>gore</a:t>
            </a:r>
            <a:r>
              <a:rPr lang="tr-TR" sz="2400" dirty="0" smtClean="0"/>
              <a:t> </a:t>
            </a:r>
            <a:r>
              <a:rPr lang="tr-TR" sz="2400" dirty="0" err="1" smtClean="0"/>
              <a:t>yasin</a:t>
            </a:r>
            <a:r>
              <a:rPr lang="tr-TR" sz="2400" dirty="0" smtClean="0"/>
              <a:t> </a:t>
            </a:r>
            <a:r>
              <a:rPr lang="tr-TR" sz="2400" dirty="0" err="1" smtClean="0"/>
              <a:t>onemini</a:t>
            </a:r>
            <a:r>
              <a:rPr lang="tr-TR" sz="2400" dirty="0" smtClean="0"/>
              <a:t> ortaya </a:t>
            </a:r>
            <a:r>
              <a:rPr lang="tr-TR" sz="2400" dirty="0" err="1" smtClean="0"/>
              <a:t>koymustur</a:t>
            </a:r>
            <a:r>
              <a:rPr lang="tr-TR" sz="2400" dirty="0" smtClean="0"/>
              <a:t>.  ( Yasa </a:t>
            </a:r>
            <a:r>
              <a:rPr lang="tr-TR" sz="2400" dirty="0" err="1" smtClean="0"/>
              <a:t>gore</a:t>
            </a:r>
            <a:r>
              <a:rPr lang="tr-TR" sz="2400" dirty="0" smtClean="0"/>
              <a:t> FSH </a:t>
            </a:r>
            <a:r>
              <a:rPr lang="tr-TR" sz="2400" dirty="0" err="1" smtClean="0"/>
              <a:t>nin</a:t>
            </a:r>
            <a:r>
              <a:rPr lang="tr-TR" sz="2400" dirty="0" smtClean="0"/>
              <a:t> </a:t>
            </a:r>
            <a:r>
              <a:rPr lang="tr-TR" sz="2400" dirty="0" err="1" smtClean="0"/>
              <a:t>prediktif</a:t>
            </a:r>
            <a:r>
              <a:rPr lang="tr-TR" sz="2400" dirty="0" smtClean="0"/>
              <a:t> </a:t>
            </a:r>
            <a:r>
              <a:rPr lang="tr-TR" sz="2400" dirty="0" err="1" smtClean="0"/>
              <a:t>degeri</a:t>
            </a:r>
            <a:r>
              <a:rPr lang="tr-TR" sz="2400" dirty="0" smtClean="0"/>
              <a:t> </a:t>
            </a:r>
            <a:r>
              <a:rPr lang="tr-TR" sz="2400" dirty="0" err="1" smtClean="0"/>
              <a:t>arastirilmis</a:t>
            </a:r>
            <a:r>
              <a:rPr lang="tr-TR" sz="2400" dirty="0" smtClean="0"/>
              <a:t> )</a:t>
            </a:r>
            <a:endParaRPr lang="tr-TR" sz="2400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1981200" y="4149081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1981200" y="5454352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/>
            <a:r>
              <a:rPr lang="tr-T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6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81200" y="3933056"/>
            <a:ext cx="8229600" cy="1504460"/>
          </a:xfrm>
        </p:spPr>
        <p:txBody>
          <a:bodyPr>
            <a:noAutofit/>
          </a:bodyPr>
          <a:lstStyle/>
          <a:p>
            <a:pPr algn="r" fontAlgn="base"/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R.T.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Scott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Jr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et. al.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Fertil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Steril 1990;54:297–302.</a:t>
            </a:r>
            <a:b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Kwee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et. al. Hum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Reprod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2004;19: 590–595.</a:t>
            </a:r>
            <a:b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40526" y="1196753"/>
            <a:ext cx="9509760" cy="2077691"/>
          </a:xfrm>
        </p:spPr>
        <p:txBody>
          <a:bodyPr>
            <a:normAutofit/>
          </a:bodyPr>
          <a:lstStyle/>
          <a:p>
            <a:pPr algn="just"/>
            <a:r>
              <a:rPr lang="tr-TR" sz="2400" dirty="0" err="1" smtClean="0"/>
              <a:t>Siklus</a:t>
            </a:r>
            <a:r>
              <a:rPr lang="tr-TR" sz="2400" dirty="0" smtClean="0"/>
              <a:t> içi ve </a:t>
            </a:r>
            <a:r>
              <a:rPr lang="tr-TR" sz="2400" dirty="0" err="1" smtClean="0"/>
              <a:t>sikluslar</a:t>
            </a:r>
            <a:r>
              <a:rPr lang="tr-TR" sz="2400" dirty="0" smtClean="0"/>
              <a:t> arası seviyelerinde ki değişkenlikler FSH un güvenirliğini </a:t>
            </a:r>
            <a:r>
              <a:rPr lang="tr-TR" sz="2400" dirty="0"/>
              <a:t>sınırlamaktadır. </a:t>
            </a:r>
          </a:p>
        </p:txBody>
      </p:sp>
    </p:spTree>
    <p:extLst>
      <p:ext uri="{BB962C8B-B14F-4D97-AF65-F5344CB8AC3E}">
        <p14:creationId xmlns:p14="http://schemas.microsoft.com/office/powerpoint/2010/main" val="11355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1251114" cy="361526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Over </a:t>
            </a:r>
            <a:r>
              <a:rPr lang="en-US" sz="2800" dirty="0" err="1" smtClean="0"/>
              <a:t>rezervi</a:t>
            </a:r>
            <a:r>
              <a:rPr lang="en-US" sz="2800" dirty="0" smtClean="0"/>
              <a:t> ; </a:t>
            </a:r>
            <a:r>
              <a:rPr lang="en-US" sz="2800" dirty="0" err="1" smtClean="0"/>
              <a:t>overde</a:t>
            </a:r>
            <a:r>
              <a:rPr lang="en-US" sz="2800" dirty="0" smtClean="0"/>
              <a:t> </a:t>
            </a:r>
            <a:r>
              <a:rPr lang="en-US" sz="2800" dirty="0" err="1" smtClean="0"/>
              <a:t>var</a:t>
            </a:r>
            <a:r>
              <a:rPr lang="en-US" sz="2800" dirty="0" smtClean="0"/>
              <a:t> </a:t>
            </a:r>
            <a:r>
              <a:rPr lang="en-US" sz="2800" dirty="0" err="1" smtClean="0"/>
              <a:t>olan</a:t>
            </a:r>
            <a:r>
              <a:rPr lang="en-US" sz="2800" dirty="0" smtClean="0"/>
              <a:t> </a:t>
            </a:r>
            <a:r>
              <a:rPr lang="en-US" sz="2800" dirty="0" err="1" smtClean="0"/>
              <a:t>folikül</a:t>
            </a:r>
            <a:r>
              <a:rPr lang="en-US" sz="2800" dirty="0" smtClean="0"/>
              <a:t> </a:t>
            </a:r>
            <a:r>
              <a:rPr lang="en-US" sz="2800" dirty="0" err="1" smtClean="0"/>
              <a:t>sayısı</a:t>
            </a:r>
            <a:r>
              <a:rPr lang="en-US" sz="2800" dirty="0" smtClean="0"/>
              <a:t> - </a:t>
            </a:r>
            <a:r>
              <a:rPr lang="en-US" sz="2800" dirty="0" err="1" smtClean="0"/>
              <a:t>folikül</a:t>
            </a:r>
            <a:r>
              <a:rPr lang="en-US" sz="2800" dirty="0" smtClean="0"/>
              <a:t> </a:t>
            </a:r>
            <a:r>
              <a:rPr lang="en-US" sz="2800" dirty="0" err="1" smtClean="0"/>
              <a:t>kalitesi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buna</a:t>
            </a:r>
            <a:r>
              <a:rPr lang="en-US" sz="2800" dirty="0" smtClean="0"/>
              <a:t> </a:t>
            </a:r>
            <a:r>
              <a:rPr lang="en-US" sz="2800" dirty="0" err="1" smtClean="0"/>
              <a:t>bağlı</a:t>
            </a:r>
            <a:r>
              <a:rPr lang="en-US" sz="2800" dirty="0" smtClean="0"/>
              <a:t> </a:t>
            </a:r>
            <a:r>
              <a:rPr lang="en-US" sz="2800" dirty="0" err="1" smtClean="0"/>
              <a:t>üretkenliği</a:t>
            </a:r>
            <a:r>
              <a:rPr lang="en-US" sz="2800" dirty="0" smtClean="0"/>
              <a:t> </a:t>
            </a:r>
            <a:r>
              <a:rPr lang="en-US" sz="2800" dirty="0" err="1" smtClean="0"/>
              <a:t>ifade</a:t>
            </a:r>
            <a:r>
              <a:rPr lang="en-US" sz="2800" dirty="0" smtClean="0"/>
              <a:t> </a:t>
            </a:r>
            <a:r>
              <a:rPr lang="en-US" sz="2800" dirty="0" err="1" smtClean="0"/>
              <a:t>eder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403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298" y="762000"/>
            <a:ext cx="8534400" cy="507999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Sonuc</a:t>
            </a:r>
            <a:r>
              <a:rPr lang="en-US" sz="2800" dirty="0" smtClean="0"/>
              <a:t> </a:t>
            </a:r>
            <a:r>
              <a:rPr lang="en-US" sz="2800" dirty="0" err="1" smtClean="0"/>
              <a:t>olarak</a:t>
            </a:r>
            <a:r>
              <a:rPr lang="en-US" sz="2800" dirty="0" smtClean="0"/>
              <a:t> </a:t>
            </a:r>
            <a:r>
              <a:rPr lang="en-US" sz="2800" dirty="0" err="1" smtClean="0"/>
              <a:t>bircok</a:t>
            </a:r>
            <a:r>
              <a:rPr lang="en-US" sz="2800" dirty="0" smtClean="0"/>
              <a:t> </a:t>
            </a:r>
            <a:r>
              <a:rPr lang="en-US" sz="2800" dirty="0" err="1" smtClean="0"/>
              <a:t>yayinda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298" y="1269999"/>
            <a:ext cx="8534400" cy="3615267"/>
          </a:xfrm>
        </p:spPr>
        <p:txBody>
          <a:bodyPr/>
          <a:lstStyle/>
          <a:p>
            <a:r>
              <a:rPr lang="en-US" dirty="0" smtClean="0"/>
              <a:t>YAS ------</a:t>
            </a:r>
            <a:r>
              <a:rPr lang="en-US" dirty="0" smtClean="0">
                <a:sym typeface="Wingdings"/>
              </a:rPr>
              <a:t> YUMURTA KALITESI</a:t>
            </a:r>
          </a:p>
          <a:p>
            <a:r>
              <a:rPr lang="en-US" dirty="0" smtClean="0">
                <a:sym typeface="Wingdings"/>
              </a:rPr>
              <a:t>BASAL FSH ----- YUMURTA SAYISI </a:t>
            </a:r>
            <a:r>
              <a:rPr lang="en-US" dirty="0" err="1" smtClean="0">
                <a:sym typeface="Wingdings"/>
              </a:rPr>
              <a:t>iliskisi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uzerinde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durulmaktadir</a:t>
            </a:r>
            <a:r>
              <a:rPr lang="en-US" dirty="0" smtClean="0">
                <a:sym typeface="Wingding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7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47650" y="685800"/>
            <a:ext cx="10267950" cy="427808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tr-TR" sz="3400" dirty="0"/>
              <a:t>Bazal </a:t>
            </a:r>
            <a:r>
              <a:rPr lang="tr-TR" sz="3400" dirty="0" smtClean="0"/>
              <a:t>E</a:t>
            </a:r>
            <a:r>
              <a:rPr lang="tr-TR" sz="3400" baseline="-25000" dirty="0"/>
              <a:t>2</a:t>
            </a:r>
            <a:r>
              <a:rPr lang="tr-TR" sz="3400" dirty="0" smtClean="0"/>
              <a:t> </a:t>
            </a:r>
            <a:r>
              <a:rPr lang="tr-TR" sz="3400" dirty="0"/>
              <a:t>seviyesi normal ve zayıf </a:t>
            </a:r>
            <a:r>
              <a:rPr lang="tr-TR" sz="3400" dirty="0" err="1"/>
              <a:t>over</a:t>
            </a:r>
            <a:r>
              <a:rPr lang="tr-TR" sz="3400" dirty="0"/>
              <a:t> yanıtlı hastalar arasında anlamlı farklılık göstermektedir. </a:t>
            </a:r>
            <a:r>
              <a:rPr lang="tr-TR" sz="3400" dirty="0">
                <a:solidFill>
                  <a:srgbClr val="FF0000"/>
                </a:solidFill>
              </a:rPr>
              <a:t> </a:t>
            </a:r>
          </a:p>
          <a:p>
            <a:pPr marL="0" indent="0" algn="r">
              <a:buNone/>
            </a:pPr>
            <a:r>
              <a:rPr lang="tr-TR" i="1" dirty="0">
                <a:solidFill>
                  <a:schemeClr val="tx1"/>
                </a:solidFill>
              </a:rPr>
              <a:t>      </a:t>
            </a:r>
            <a:r>
              <a:rPr lang="en-US" i="1" dirty="0">
                <a:solidFill>
                  <a:schemeClr val="tx1"/>
                </a:solidFill>
              </a:rPr>
              <a:t>Practice Committee of the American Society for Reproductive Medicine</a:t>
            </a:r>
            <a:r>
              <a:rPr lang="tr-TR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Fertil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Steril</a:t>
            </a:r>
            <a:r>
              <a:rPr lang="en-US" i="1" dirty="0">
                <a:solidFill>
                  <a:schemeClr val="tx1"/>
                </a:solidFill>
              </a:rPr>
              <a:t>. 2015; 103(3):e9-e17</a:t>
            </a:r>
            <a:endParaRPr lang="tr-T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sz="4400" dirty="0"/>
          </a:p>
          <a:p>
            <a:pPr algn="just"/>
            <a:r>
              <a:rPr lang="tr-TR" sz="3400" dirty="0"/>
              <a:t>Erken </a:t>
            </a:r>
            <a:r>
              <a:rPr lang="tr-TR" sz="3400" dirty="0" err="1"/>
              <a:t>folliküler</a:t>
            </a:r>
            <a:r>
              <a:rPr lang="tr-TR" sz="3400" dirty="0"/>
              <a:t> fazda, </a:t>
            </a:r>
            <a:r>
              <a:rPr lang="en-US" sz="3400" dirty="0"/>
              <a:t>normal </a:t>
            </a:r>
            <a:r>
              <a:rPr lang="en-US" sz="3400" dirty="0" err="1"/>
              <a:t>ba</a:t>
            </a:r>
            <a:r>
              <a:rPr lang="tr-TR" sz="3400" dirty="0"/>
              <a:t>z</a:t>
            </a:r>
            <a:r>
              <a:rPr lang="en-US" sz="3400" dirty="0"/>
              <a:t>al FSH </a:t>
            </a:r>
            <a:r>
              <a:rPr lang="tr-TR" sz="3400" dirty="0"/>
              <a:t>seviyesinde bazal </a:t>
            </a:r>
            <a:r>
              <a:rPr lang="tr-TR" sz="3400" dirty="0" smtClean="0"/>
              <a:t>E2&gt;</a:t>
            </a:r>
            <a:r>
              <a:rPr lang="en-US" sz="3400" dirty="0" smtClean="0"/>
              <a:t>60</a:t>
            </a:r>
            <a:r>
              <a:rPr lang="tr-TR" sz="3400" dirty="0" smtClean="0"/>
              <a:t>-</a:t>
            </a:r>
            <a:r>
              <a:rPr lang="en-US" sz="3400" dirty="0"/>
              <a:t>80 pg/</a:t>
            </a:r>
            <a:r>
              <a:rPr lang="tr-TR" sz="3400" dirty="0"/>
              <a:t>ml </a:t>
            </a:r>
            <a:r>
              <a:rPr lang="tr-TR" sz="3400" dirty="0" smtClean="0"/>
              <a:t>seviyeleri </a:t>
            </a:r>
            <a:r>
              <a:rPr lang="tr-TR" sz="3400" dirty="0"/>
              <a:t>zayıf </a:t>
            </a:r>
            <a:r>
              <a:rPr lang="tr-TR" sz="3400" dirty="0" err="1"/>
              <a:t>over</a:t>
            </a:r>
            <a:r>
              <a:rPr lang="tr-TR" sz="3400" dirty="0"/>
              <a:t> yanıtını </a:t>
            </a:r>
            <a:r>
              <a:rPr lang="tr-TR" sz="3400" dirty="0" smtClean="0"/>
              <a:t>desteklerken bu </a:t>
            </a:r>
            <a:r>
              <a:rPr lang="tr-TR" sz="3400" dirty="0"/>
              <a:t>hastalarda İVF </a:t>
            </a:r>
            <a:r>
              <a:rPr lang="tr-TR" sz="3400" dirty="0" err="1" smtClean="0"/>
              <a:t>sikluslarının</a:t>
            </a:r>
            <a:r>
              <a:rPr lang="tr-TR" sz="3400" dirty="0" smtClean="0"/>
              <a:t> </a:t>
            </a:r>
            <a:r>
              <a:rPr lang="tr-TR" sz="3400" dirty="0"/>
              <a:t>iptali yüksek oranda görülür ve gebelik oranları azalmıştır. </a:t>
            </a:r>
          </a:p>
          <a:p>
            <a:pPr marL="0" indent="0" algn="r">
              <a:buNone/>
            </a:pPr>
            <a:r>
              <a:rPr lang="tr-TR" dirty="0" err="1">
                <a:solidFill>
                  <a:schemeClr val="tx1"/>
                </a:solidFill>
              </a:rPr>
              <a:t>Evers</a:t>
            </a:r>
            <a:r>
              <a:rPr lang="tr-TR" dirty="0">
                <a:solidFill>
                  <a:schemeClr val="tx1"/>
                </a:solidFill>
              </a:rPr>
              <a:t> JL et. al. </a:t>
            </a:r>
            <a:r>
              <a:rPr lang="tr-TR" dirty="0" err="1">
                <a:solidFill>
                  <a:schemeClr val="tx1"/>
                </a:solidFill>
              </a:rPr>
              <a:t>Fertil</a:t>
            </a:r>
            <a:r>
              <a:rPr lang="tr-TR" dirty="0">
                <a:solidFill>
                  <a:schemeClr val="tx1"/>
                </a:solidFill>
              </a:rPr>
              <a:t> Steril. 1998;69:1010–1014</a:t>
            </a:r>
          </a:p>
          <a:p>
            <a:pPr marL="0" indent="0" algn="r">
              <a:buNone/>
            </a:pPr>
            <a:r>
              <a:rPr lang="tr-TR" dirty="0" err="1">
                <a:solidFill>
                  <a:schemeClr val="tx1"/>
                </a:solidFill>
              </a:rPr>
              <a:t>Licciardi</a:t>
            </a:r>
            <a:r>
              <a:rPr lang="tr-TR" dirty="0">
                <a:solidFill>
                  <a:schemeClr val="tx1"/>
                </a:solidFill>
              </a:rPr>
              <a:t> FL et. al. </a:t>
            </a:r>
            <a:r>
              <a:rPr lang="tr-TR" dirty="0" err="1">
                <a:solidFill>
                  <a:schemeClr val="tx1"/>
                </a:solidFill>
              </a:rPr>
              <a:t>Fertil</a:t>
            </a:r>
            <a:r>
              <a:rPr lang="tr-TR" dirty="0">
                <a:solidFill>
                  <a:schemeClr val="tx1"/>
                </a:solidFill>
              </a:rPr>
              <a:t> Steril.1995;64:991–994</a:t>
            </a:r>
          </a:p>
          <a:p>
            <a:pPr marL="0" indent="0" algn="r">
              <a:buNone/>
            </a:pPr>
            <a:r>
              <a:rPr lang="tr-TR" dirty="0" err="1">
                <a:solidFill>
                  <a:schemeClr val="tx1"/>
                </a:solidFill>
              </a:rPr>
              <a:t>Smotrich</a:t>
            </a:r>
            <a:r>
              <a:rPr lang="tr-TR" dirty="0">
                <a:solidFill>
                  <a:schemeClr val="tx1"/>
                </a:solidFill>
              </a:rPr>
              <a:t> DB et. al. </a:t>
            </a:r>
            <a:r>
              <a:rPr lang="tr-TR" dirty="0" err="1">
                <a:solidFill>
                  <a:schemeClr val="tx1"/>
                </a:solidFill>
              </a:rPr>
              <a:t>Fertil</a:t>
            </a:r>
            <a:r>
              <a:rPr lang="tr-TR" dirty="0">
                <a:solidFill>
                  <a:schemeClr val="tx1"/>
                </a:solidFill>
              </a:rPr>
              <a:t> Steril. 1995;64:1136–1140</a:t>
            </a:r>
            <a:endParaRPr lang="en-US" dirty="0">
              <a:solidFill>
                <a:schemeClr val="tx1"/>
              </a:solidFill>
            </a:endParaRPr>
          </a:p>
          <a:p>
            <a:endParaRPr lang="tr-TR" dirty="0"/>
          </a:p>
        </p:txBody>
      </p:sp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684212" y="5619750"/>
            <a:ext cx="8534400" cy="374649"/>
          </a:xfrm>
        </p:spPr>
        <p:txBody>
          <a:bodyPr>
            <a:normAutofit fontScale="90000"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342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19150" y="1600201"/>
            <a:ext cx="9380764" cy="2887131"/>
          </a:xfrm>
        </p:spPr>
        <p:txBody>
          <a:bodyPr/>
          <a:lstStyle/>
          <a:p>
            <a:pPr algn="just"/>
            <a:r>
              <a:rPr lang="en-US" sz="2400" dirty="0"/>
              <a:t>Ba</a:t>
            </a:r>
            <a:r>
              <a:rPr lang="tr-TR" sz="2400" dirty="0"/>
              <a:t>z</a:t>
            </a:r>
            <a:r>
              <a:rPr lang="en-US" sz="2400" dirty="0"/>
              <a:t>al </a:t>
            </a:r>
            <a:r>
              <a:rPr lang="tr-TR" sz="2400" dirty="0" smtClean="0"/>
              <a:t>E</a:t>
            </a:r>
            <a:r>
              <a:rPr lang="tr-TR" sz="2400" baseline="-25000" dirty="0" smtClean="0"/>
              <a:t>2</a:t>
            </a:r>
            <a:r>
              <a:rPr lang="tr-TR" sz="2400" dirty="0" smtClean="0"/>
              <a:t> </a:t>
            </a:r>
            <a:r>
              <a:rPr lang="tr-TR" sz="2400" dirty="0"/>
              <a:t>seviyesi zayıf </a:t>
            </a:r>
            <a:r>
              <a:rPr lang="tr-TR" sz="2400" dirty="0" err="1"/>
              <a:t>over</a:t>
            </a:r>
            <a:r>
              <a:rPr lang="tr-TR" sz="2400" dirty="0"/>
              <a:t> cevabını tahmin etmede düşük </a:t>
            </a:r>
            <a:r>
              <a:rPr lang="tr-TR" sz="2400" dirty="0" err="1"/>
              <a:t>prediktif</a:t>
            </a:r>
            <a:r>
              <a:rPr lang="tr-TR" sz="2400" dirty="0"/>
              <a:t> etkiye sahiptir. Bu yüzden </a:t>
            </a:r>
            <a:r>
              <a:rPr lang="tr-TR" sz="2400" dirty="0" err="1"/>
              <a:t>over</a:t>
            </a:r>
            <a:r>
              <a:rPr lang="tr-TR" sz="2400" dirty="0"/>
              <a:t> rezervini tahmin etmede E2 tek başına yeterli görülmemektedir.</a:t>
            </a:r>
          </a:p>
          <a:p>
            <a:pPr marL="0" indent="0" algn="just">
              <a:buNone/>
            </a:pP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2114550" y="37172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Broekmans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FJ, et. al. Hum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Reprod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Update 2006;12:685–718.</a:t>
            </a:r>
          </a:p>
        </p:txBody>
      </p:sp>
    </p:spTree>
    <p:extLst>
      <p:ext uri="{BB962C8B-B14F-4D97-AF65-F5344CB8AC3E}">
        <p14:creationId xmlns:p14="http://schemas.microsoft.com/office/powerpoint/2010/main" val="17531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55172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Nelson</a:t>
            </a:r>
            <a:r>
              <a:rPr lang="tr-TR" sz="1400" i="1" dirty="0">
                <a:latin typeface="Times New Roman" pitchFamily="18" charset="0"/>
                <a:cs typeface="Times New Roman" pitchFamily="18" charset="0"/>
              </a:rPr>
              <a:t> SM.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Fertility and Sterility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r-TR" sz="1400" dirty="0">
                <a:latin typeface="Times New Roman" pitchFamily="18" charset="0"/>
                <a:cs typeface="Times New Roman" pitchFamily="18" charset="0"/>
              </a:rPr>
              <a:t> 2013;99(4):963-969.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endParaRPr lang="tr-TR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616" y="476672"/>
            <a:ext cx="7128792" cy="489654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82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 txBox="1">
            <a:spLocks/>
          </p:cNvSpPr>
          <p:nvPr/>
        </p:nvSpPr>
        <p:spPr bwMode="auto">
          <a:xfrm>
            <a:off x="1524000" y="5595938"/>
            <a:ext cx="91440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0" rIns="22860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tr-TR" sz="1400" dirty="0">
              <a:solidFill>
                <a:srgbClr val="FF000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tr-TR" sz="1200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</a:t>
            </a:r>
            <a:r>
              <a:rPr lang="en-US" altLang="tr-TR" sz="1400" dirty="0" smtClean="0"/>
              <a:t>Hum </a:t>
            </a:r>
            <a:r>
              <a:rPr lang="en-US" altLang="tr-TR" sz="1400" dirty="0" err="1"/>
              <a:t>Reprod</a:t>
            </a:r>
            <a:r>
              <a:rPr lang="en-US" altLang="tr-TR" sz="1400" dirty="0"/>
              <a:t> Update. 2014;20(5):</a:t>
            </a:r>
            <a:r>
              <a:rPr lang="en-US" altLang="tr-TR" sz="1400" dirty="0" smtClean="0"/>
              <a:t>688-701</a:t>
            </a:r>
            <a:endParaRPr lang="en-US" altLang="tr-TR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tr-TR" sz="1400" dirty="0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25400" algn="ctr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tr-TR" altLang="tr-TR">
              <a:solidFill>
                <a:srgbClr val="FFFFFF"/>
              </a:solidFill>
            </a:endParaRPr>
          </a:p>
        </p:txBody>
      </p:sp>
      <p:cxnSp>
        <p:nvCxnSpPr>
          <p:cNvPr id="16388" name="Straight Connector 8"/>
          <p:cNvCxnSpPr>
            <a:cxnSpLocks noChangeShapeType="1"/>
          </p:cNvCxnSpPr>
          <p:nvPr/>
        </p:nvCxnSpPr>
        <p:spPr bwMode="auto">
          <a:xfrm>
            <a:off x="1524000" y="5518150"/>
            <a:ext cx="9144000" cy="0"/>
          </a:xfrm>
          <a:prstGeom prst="line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1524000" y="231775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tr-TR" altLang="tr-TR" sz="1400"/>
          </a:p>
        </p:txBody>
      </p:sp>
      <p:pic>
        <p:nvPicPr>
          <p:cNvPr id="16391" name="Picture 7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212" y="139185"/>
            <a:ext cx="6786488" cy="487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53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1" y="685800"/>
            <a:ext cx="9269685" cy="3615267"/>
          </a:xfrm>
        </p:spPr>
        <p:txBody>
          <a:bodyPr>
            <a:noAutofit/>
          </a:bodyPr>
          <a:lstStyle/>
          <a:p>
            <a:pPr algn="just"/>
            <a:r>
              <a:rPr lang="tr-TR" sz="2400" dirty="0" smtClean="0"/>
              <a:t>AMH, </a:t>
            </a:r>
            <a:r>
              <a:rPr lang="tr-TR" sz="2400" dirty="0" err="1" smtClean="0"/>
              <a:t>FSH'deki</a:t>
            </a:r>
            <a:r>
              <a:rPr lang="tr-TR" sz="2400" dirty="0" smtClean="0"/>
              <a:t> artıştan yıllar önce düşüş gösteren, </a:t>
            </a:r>
            <a:r>
              <a:rPr lang="tr-TR" sz="2400" dirty="0" err="1" smtClean="0"/>
              <a:t>over</a:t>
            </a:r>
            <a:r>
              <a:rPr lang="tr-TR" sz="2400" dirty="0" smtClean="0"/>
              <a:t> rezervinin daha erken ve hassas biyolojik belirtecidir.</a:t>
            </a:r>
          </a:p>
          <a:p>
            <a:pPr algn="just"/>
            <a:r>
              <a:rPr lang="tr-TR" sz="2400" dirty="0" smtClean="0"/>
              <a:t>AMH, FSH gibi dolaylı markerler ve geç </a:t>
            </a:r>
            <a:r>
              <a:rPr lang="tr-TR" sz="2400" dirty="0" err="1" smtClean="0"/>
              <a:t>folikülogenez</a:t>
            </a:r>
            <a:r>
              <a:rPr lang="tr-TR" sz="2400" dirty="0" smtClean="0"/>
              <a:t> sırasında </a:t>
            </a:r>
            <a:r>
              <a:rPr lang="tr-TR" sz="2400" dirty="0" err="1" smtClean="0"/>
              <a:t>foliküller</a:t>
            </a:r>
            <a:r>
              <a:rPr lang="tr-TR" sz="2400" dirty="0" smtClean="0"/>
              <a:t> tarafından üretilen </a:t>
            </a:r>
            <a:r>
              <a:rPr lang="tr-TR" sz="2400" dirty="0" err="1" smtClean="0"/>
              <a:t>over</a:t>
            </a:r>
            <a:r>
              <a:rPr lang="tr-TR" sz="2400" dirty="0" smtClean="0"/>
              <a:t> markerlerine (</a:t>
            </a:r>
            <a:r>
              <a:rPr lang="tr-TR" sz="2400" dirty="0" err="1" smtClean="0"/>
              <a:t>inhibin</a:t>
            </a:r>
            <a:r>
              <a:rPr lang="tr-TR" sz="2400" dirty="0" smtClean="0"/>
              <a:t> B ve </a:t>
            </a:r>
            <a:r>
              <a:rPr lang="tr-TR" sz="2400" dirty="0" err="1" smtClean="0"/>
              <a:t>estradiol</a:t>
            </a:r>
            <a:r>
              <a:rPr lang="tr-TR" sz="2400" dirty="0" smtClean="0"/>
              <a:t>) kıyasla, </a:t>
            </a:r>
            <a:r>
              <a:rPr lang="tr-TR" sz="2400" dirty="0" err="1" smtClean="0"/>
              <a:t>primordiyal</a:t>
            </a:r>
            <a:r>
              <a:rPr lang="tr-TR" sz="2400" dirty="0" smtClean="0"/>
              <a:t> </a:t>
            </a:r>
            <a:r>
              <a:rPr lang="tr-TR" sz="2400" dirty="0" err="1" smtClean="0"/>
              <a:t>follikül</a:t>
            </a:r>
            <a:r>
              <a:rPr lang="tr-TR" sz="2400" dirty="0" smtClean="0"/>
              <a:t> havuzuyla  daha sıkı bir korelasyona sahiptir.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762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849440" y="38164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AMH nomogram from birth to menopause in 804 healthy females from Lie Fong et </a:t>
            </a:r>
            <a:r>
              <a:rPr lang="en-GB" sz="15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al.2012 </a:t>
            </a:r>
            <a:endParaRPr lang="en-GB" sz="1500" b="1" dirty="0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0480" y="979303"/>
            <a:ext cx="7155360" cy="4893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501680" y="6023118"/>
            <a:ext cx="4943672" cy="1929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400" b="1" dirty="0">
                <a:latin typeface="Times New Roman" panose="02020603050405020304" pitchFamily="18" charset="0"/>
                <a:ea typeface="msgothic" charset="0"/>
                <a:cs typeface="Times New Roman" panose="02020603050405020304" pitchFamily="18" charset="0"/>
              </a:rPr>
              <a:t>Simone L. </a:t>
            </a:r>
            <a:r>
              <a:rPr lang="en-GB" sz="1400" b="1" dirty="0" err="1">
                <a:latin typeface="Times New Roman" panose="02020603050405020304" pitchFamily="18" charset="0"/>
                <a:ea typeface="msgothic" charset="0"/>
                <a:cs typeface="Times New Roman" panose="02020603050405020304" pitchFamily="18" charset="0"/>
              </a:rPr>
              <a:t>Broer</a:t>
            </a:r>
            <a:r>
              <a:rPr lang="en-GB" sz="1400" b="1" dirty="0">
                <a:latin typeface="Times New Roman" panose="02020603050405020304" pitchFamily="18" charset="0"/>
                <a:ea typeface="msgothic" charset="0"/>
                <a:cs typeface="Times New Roman" panose="02020603050405020304" pitchFamily="18" charset="0"/>
              </a:rPr>
              <a:t> et al. Hum. </a:t>
            </a:r>
            <a:r>
              <a:rPr lang="en-GB" sz="1400" b="1" dirty="0" err="1">
                <a:latin typeface="Times New Roman" panose="02020603050405020304" pitchFamily="18" charset="0"/>
                <a:ea typeface="msgothic" charset="0"/>
                <a:cs typeface="Times New Roman" panose="02020603050405020304" pitchFamily="18" charset="0"/>
              </a:rPr>
              <a:t>Reprod</a:t>
            </a:r>
            <a:r>
              <a:rPr lang="en-GB" sz="1400" b="1" dirty="0">
                <a:latin typeface="Times New Roman" panose="02020603050405020304" pitchFamily="18" charset="0"/>
                <a:ea typeface="msgothic" charset="0"/>
                <a:cs typeface="Times New Roman" panose="02020603050405020304" pitchFamily="18" charset="0"/>
              </a:rPr>
              <a:t>. Update 2014;20:688-701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982635" y="6559295"/>
            <a:ext cx="4930560" cy="1898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sz="900" dirty="0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8460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5382344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1400" i="1" dirty="0" err="1">
                <a:latin typeface="Times New Roman" panose="02020603050405020304" pitchFamily="18" charset="0"/>
                <a:cs typeface="Times New Roman" pitchFamily="18" charset="0"/>
              </a:rPr>
              <a:t>Barad</a:t>
            </a:r>
            <a:r>
              <a:rPr lang="tr-TR" sz="1400" i="1" dirty="0">
                <a:latin typeface="Times New Roman" panose="02020603050405020304" pitchFamily="18" charset="0"/>
                <a:cs typeface="Times New Roman" pitchFamily="18" charset="0"/>
              </a:rPr>
              <a:t> DH</a:t>
            </a:r>
            <a:r>
              <a:rPr lang="en-US" sz="1400" i="1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et. al.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itchFamily="18" charset="0"/>
              </a:rPr>
              <a:t>Rbm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400" i="1" dirty="0">
                <a:latin typeface="Times New Roman" panose="02020603050405020304" pitchFamily="18" charset="0"/>
                <a:cs typeface="Times New Roman" pitchFamily="18" charset="0"/>
              </a:rPr>
              <a:t>Online</a:t>
            </a:r>
            <a:r>
              <a:rPr lang="en-US" sz="1400" dirty="0">
                <a:latin typeface="Times New Roman" panose="02020603050405020304" pitchFamily="18" charset="0"/>
                <a:cs typeface="Times New Roman" pitchFamily="18" charset="0"/>
              </a:rPr>
              <a:t> </a:t>
            </a:r>
            <a:r>
              <a:rPr lang="tr-TR" sz="1400" dirty="0">
                <a:latin typeface="Times New Roman" panose="02020603050405020304" pitchFamily="18" charset="0"/>
                <a:cs typeface="Times New Roman" pitchFamily="18" charset="0"/>
              </a:rPr>
              <a:t> 2011;22(3):284-291.</a:t>
            </a:r>
            <a:r>
              <a:rPr lang="en-US" sz="1400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cs typeface="Times New Roman" pitchFamily="18" charset="0"/>
              </a:rPr>
            </a:br>
            <a:endParaRPr lang="tr-TR" sz="1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664" y="476673"/>
            <a:ext cx="5904656" cy="480470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0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67" t="19724" r="22248" b="8681"/>
          <a:stretch/>
        </p:blipFill>
        <p:spPr>
          <a:xfrm>
            <a:off x="2135560" y="404665"/>
            <a:ext cx="8136904" cy="538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060" t="14951" r="50000" b="38910"/>
          <a:stretch>
            <a:fillRect/>
          </a:stretch>
        </p:blipFill>
        <p:spPr bwMode="auto">
          <a:xfrm>
            <a:off x="2495600" y="0"/>
            <a:ext cx="74168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629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81200" y="545435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ACOG Committee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Opinion No.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589.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Obstet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Gynecol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2014;123:719–21.</a:t>
            </a: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81200" y="216569"/>
            <a:ext cx="8229600" cy="5074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</a:rPr>
              <a:t>  </a:t>
            </a:r>
            <a:r>
              <a:rPr lang="en-US" sz="2800" dirty="0">
                <a:solidFill>
                  <a:schemeClr val="tx1"/>
                </a:solidFill>
              </a:rPr>
              <a:t> </a:t>
            </a:r>
            <a:r>
              <a:rPr lang="tr-TR" sz="2800" i="1" dirty="0">
                <a:solidFill>
                  <a:schemeClr val="tx1"/>
                </a:solidFill>
              </a:rPr>
              <a:t>Oosit kalite ve </a:t>
            </a:r>
            <a:r>
              <a:rPr lang="tr-TR" sz="2800" i="1" dirty="0" err="1">
                <a:solidFill>
                  <a:schemeClr val="tx1"/>
                </a:solidFill>
              </a:rPr>
              <a:t>kantitesini</a:t>
            </a:r>
            <a:r>
              <a:rPr lang="tr-TR" sz="2800" i="1" dirty="0">
                <a:solidFill>
                  <a:schemeClr val="tx1"/>
                </a:solidFill>
              </a:rPr>
              <a:t>;</a:t>
            </a:r>
          </a:p>
          <a:p>
            <a:pPr lvl="1"/>
            <a:r>
              <a:rPr lang="tr-TR" sz="2800" dirty="0"/>
              <a:t>Genetik </a:t>
            </a:r>
            <a:r>
              <a:rPr lang="tr-TR" sz="2800" dirty="0" smtClean="0"/>
              <a:t>faktörler,</a:t>
            </a:r>
            <a:endParaRPr lang="tr-TR" sz="2800" dirty="0"/>
          </a:p>
          <a:p>
            <a:pPr lvl="1"/>
            <a:r>
              <a:rPr lang="tr-TR" sz="2800" dirty="0"/>
              <a:t>Yaşam </a:t>
            </a:r>
            <a:r>
              <a:rPr lang="tr-TR" sz="2800" dirty="0" smtClean="0"/>
              <a:t>tarzı (sigara, alkol),</a:t>
            </a:r>
            <a:endParaRPr lang="tr-TR" sz="2800" dirty="0"/>
          </a:p>
          <a:p>
            <a:pPr lvl="1"/>
            <a:r>
              <a:rPr lang="tr-TR" sz="2800" dirty="0"/>
              <a:t>Çevresel faktörler,</a:t>
            </a:r>
          </a:p>
          <a:p>
            <a:pPr lvl="1"/>
            <a:r>
              <a:rPr lang="tr-TR" sz="2800" dirty="0"/>
              <a:t>Medikal </a:t>
            </a:r>
            <a:r>
              <a:rPr lang="tr-TR" sz="2800" dirty="0" smtClean="0"/>
              <a:t>özgeçmiş ( DM, HT),</a:t>
            </a:r>
            <a:endParaRPr lang="tr-TR" sz="2800" dirty="0"/>
          </a:p>
          <a:p>
            <a:pPr lvl="1"/>
            <a:r>
              <a:rPr lang="tr-TR" sz="2800" dirty="0" err="1"/>
              <a:t>Endometriozis</a:t>
            </a:r>
            <a:r>
              <a:rPr lang="tr-TR" sz="2800" dirty="0"/>
              <a:t>, </a:t>
            </a:r>
            <a:r>
              <a:rPr lang="tr-TR" sz="2800" dirty="0" err="1" smtClean="0"/>
              <a:t>Rekürrent</a:t>
            </a:r>
            <a:r>
              <a:rPr lang="tr-TR" sz="2800" dirty="0" smtClean="0"/>
              <a:t> PID,</a:t>
            </a:r>
            <a:endParaRPr lang="tr-TR" sz="2800" dirty="0"/>
          </a:p>
          <a:p>
            <a:pPr lvl="1"/>
            <a:r>
              <a:rPr lang="tr-TR" sz="2800" dirty="0" err="1"/>
              <a:t>Over</a:t>
            </a:r>
            <a:r>
              <a:rPr lang="tr-TR" sz="2800" dirty="0"/>
              <a:t> cerrahisi,</a:t>
            </a:r>
          </a:p>
          <a:p>
            <a:pPr lvl="1"/>
            <a:r>
              <a:rPr lang="tr-TR" sz="2800" dirty="0"/>
              <a:t>Kemoterapi,</a:t>
            </a:r>
          </a:p>
          <a:p>
            <a:pPr lvl="1"/>
            <a:r>
              <a:rPr lang="tr-TR" sz="2800" dirty="0" err="1" smtClean="0"/>
              <a:t>Pelvik</a:t>
            </a:r>
            <a:r>
              <a:rPr lang="tr-TR" sz="2800" dirty="0" smtClean="0"/>
              <a:t> RT</a:t>
            </a:r>
            <a:r>
              <a:rPr lang="tr-TR" sz="2800" dirty="0"/>
              <a:t> </a:t>
            </a:r>
            <a:r>
              <a:rPr lang="tr-TR" sz="2800" dirty="0" smtClean="0"/>
              <a:t>etkileyebilmektedir</a:t>
            </a:r>
            <a:r>
              <a:rPr lang="tr-T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570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1981200" y="5905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x-none" sz="4000" b="1" dirty="0">
                <a:ea typeface="MS PGothic" charset="-128"/>
              </a:rPr>
              <a:t>AMH sonucunu etkileyen değişkenler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1981200" y="1733551"/>
            <a:ext cx="8229600" cy="4144963"/>
          </a:xfrm>
        </p:spPr>
        <p:txBody>
          <a:bodyPr>
            <a:noAutofit/>
          </a:bodyPr>
          <a:lstStyle/>
          <a:p>
            <a:pPr eaLnBrk="1" hangingPunct="1"/>
            <a:r>
              <a:rPr lang="tr-TR" altLang="x-none" sz="2400" dirty="0" smtClean="0">
                <a:ea typeface="MS PGothic" charset="-128"/>
              </a:rPr>
              <a:t>BMI</a:t>
            </a:r>
            <a:endParaRPr lang="tr-TR" altLang="x-none" sz="2400" dirty="0">
              <a:ea typeface="MS PGothic" charset="-128"/>
            </a:endParaRPr>
          </a:p>
          <a:p>
            <a:pPr eaLnBrk="1" hangingPunct="1"/>
            <a:r>
              <a:rPr lang="tr-TR" altLang="x-none" sz="2400" dirty="0">
                <a:ea typeface="MS PGothic" charset="-128"/>
              </a:rPr>
              <a:t>Sigara kullanımı</a:t>
            </a:r>
          </a:p>
          <a:p>
            <a:pPr eaLnBrk="1" hangingPunct="1"/>
            <a:r>
              <a:rPr lang="tr-TR" altLang="x-none" sz="2400" dirty="0">
                <a:ea typeface="MS PGothic" charset="-128"/>
              </a:rPr>
              <a:t>Uzun süreli oral </a:t>
            </a:r>
            <a:r>
              <a:rPr lang="tr-TR" altLang="x-none" sz="2400" dirty="0" err="1">
                <a:ea typeface="MS PGothic" charset="-128"/>
              </a:rPr>
              <a:t>kontraseptif</a:t>
            </a:r>
            <a:r>
              <a:rPr lang="tr-TR" altLang="x-none" sz="2400" dirty="0">
                <a:ea typeface="MS PGothic" charset="-128"/>
              </a:rPr>
              <a:t> kullanımı</a:t>
            </a:r>
          </a:p>
          <a:p>
            <a:pPr lvl="1" eaLnBrk="1" hangingPunct="1"/>
            <a:r>
              <a:rPr lang="tr-TR" altLang="x-none" sz="2400" dirty="0">
                <a:ea typeface="MS PGothic" charset="-128"/>
              </a:rPr>
              <a:t>AMH düzeyleri %30 daha düşük</a:t>
            </a:r>
          </a:p>
          <a:p>
            <a:pPr lvl="1" eaLnBrk="1" hangingPunct="1"/>
            <a:r>
              <a:rPr lang="tr-TR" altLang="x-none" sz="2400" dirty="0">
                <a:ea typeface="MS PGothic" charset="-128"/>
              </a:rPr>
              <a:t>Oral, </a:t>
            </a:r>
            <a:r>
              <a:rPr lang="tr-TR" altLang="x-none" sz="2400" dirty="0" err="1">
                <a:ea typeface="MS PGothic" charset="-128"/>
              </a:rPr>
              <a:t>transdermal</a:t>
            </a:r>
            <a:r>
              <a:rPr lang="tr-TR" altLang="x-none" sz="2400" dirty="0">
                <a:ea typeface="MS PGothic" charset="-128"/>
              </a:rPr>
              <a:t> ve ring </a:t>
            </a:r>
            <a:r>
              <a:rPr lang="tr-TR" altLang="x-none" sz="2400" dirty="0" err="1">
                <a:ea typeface="MS PGothic" charset="-128"/>
              </a:rPr>
              <a:t>hormonal</a:t>
            </a:r>
            <a:r>
              <a:rPr lang="tr-TR" altLang="x-none" sz="2400" dirty="0">
                <a:ea typeface="MS PGothic" charset="-128"/>
              </a:rPr>
              <a:t> </a:t>
            </a:r>
            <a:r>
              <a:rPr lang="tr-TR" altLang="x-none" sz="2400" dirty="0" err="1">
                <a:ea typeface="MS PGothic" charset="-128"/>
              </a:rPr>
              <a:t>kontrasepsiyon</a:t>
            </a:r>
            <a:r>
              <a:rPr lang="tr-TR" altLang="x-none" sz="2400" dirty="0">
                <a:ea typeface="MS PGothic" charset="-128"/>
              </a:rPr>
              <a:t> kullananlarda 9 hafta içinde ortalama %50 düşüyor</a:t>
            </a:r>
          </a:p>
          <a:p>
            <a:pPr eaLnBrk="1" hangingPunct="1"/>
            <a:r>
              <a:rPr lang="tr-TR" altLang="x-none" sz="2400" dirty="0">
                <a:ea typeface="MS PGothic" charset="-128"/>
              </a:rPr>
              <a:t>Gebelik</a:t>
            </a:r>
          </a:p>
          <a:p>
            <a:pPr lvl="1" eaLnBrk="1" hangingPunct="1"/>
            <a:r>
              <a:rPr lang="tr-TR" altLang="x-none" sz="2400" dirty="0">
                <a:ea typeface="MS PGothic" charset="-128"/>
              </a:rPr>
              <a:t>2. ve 3. </a:t>
            </a:r>
            <a:r>
              <a:rPr lang="tr-TR" altLang="x-none" sz="2400" dirty="0" err="1">
                <a:ea typeface="MS PGothic" charset="-128"/>
              </a:rPr>
              <a:t>trimesterlerde</a:t>
            </a:r>
            <a:r>
              <a:rPr lang="tr-TR" altLang="x-none" sz="2400" dirty="0">
                <a:ea typeface="MS PGothic" charset="-128"/>
              </a:rPr>
              <a:t> AMH %50 daha düşük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fld id="{8381974A-6839-B041-BA5F-368AC30ABD59}" type="slidenum">
              <a:rPr lang="en-US" altLang="x-none" sz="1200">
                <a:solidFill>
                  <a:srgbClr val="898989"/>
                </a:solidFill>
              </a:rPr>
              <a:pPr eaLnBrk="1" hangingPunct="1"/>
              <a:t>30</a:t>
            </a:fld>
            <a:endParaRPr lang="en-US" altLang="x-none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17512" y="143933"/>
            <a:ext cx="8534400" cy="1056218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İnhibin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17512" y="1063277"/>
            <a:ext cx="9945688" cy="4525963"/>
          </a:xfrm>
        </p:spPr>
        <p:txBody>
          <a:bodyPr>
            <a:noAutofit/>
          </a:bodyPr>
          <a:lstStyle/>
          <a:p>
            <a:pPr algn="just"/>
            <a:endParaRPr lang="tr-TR" dirty="0"/>
          </a:p>
          <a:p>
            <a:pPr algn="just"/>
            <a:r>
              <a:rPr lang="tr-TR" dirty="0"/>
              <a:t>Yaşa bağlı olarak oosit sayısındaki düşüş ile beraber </a:t>
            </a:r>
            <a:r>
              <a:rPr lang="tr-TR" dirty="0" err="1"/>
              <a:t>inhibin</a:t>
            </a:r>
            <a:r>
              <a:rPr lang="tr-TR" dirty="0"/>
              <a:t> B seviyesi azalmaktadır.</a:t>
            </a:r>
          </a:p>
          <a:p>
            <a:pPr algn="just"/>
            <a:r>
              <a:rPr lang="tr-TR" dirty="0"/>
              <a:t>İ</a:t>
            </a:r>
            <a:r>
              <a:rPr lang="en-US" dirty="0" err="1"/>
              <a:t>nhibin</a:t>
            </a:r>
            <a:r>
              <a:rPr lang="en-US" dirty="0"/>
              <a:t> B</a:t>
            </a:r>
            <a:r>
              <a:rPr lang="tr-TR" dirty="0"/>
              <a:t>,</a:t>
            </a:r>
            <a:r>
              <a:rPr lang="en-US" dirty="0"/>
              <a:t> </a:t>
            </a:r>
            <a:r>
              <a:rPr lang="tr-TR" dirty="0"/>
              <a:t>FSH </a:t>
            </a:r>
            <a:r>
              <a:rPr lang="tr-TR" dirty="0" err="1"/>
              <a:t>sekresyonu</a:t>
            </a:r>
            <a:r>
              <a:rPr lang="tr-TR" dirty="0"/>
              <a:t> üzerine negatif </a:t>
            </a:r>
            <a:r>
              <a:rPr lang="tr-TR" dirty="0" err="1"/>
              <a:t>feedback</a:t>
            </a:r>
            <a:r>
              <a:rPr lang="tr-TR" dirty="0"/>
              <a:t> etki göstermektedir. Böylece </a:t>
            </a:r>
            <a:r>
              <a:rPr lang="tr-TR" dirty="0" err="1"/>
              <a:t>inhibin</a:t>
            </a:r>
            <a:r>
              <a:rPr lang="tr-TR" dirty="0"/>
              <a:t> B seviyesindeki azalma hipofizden FSH </a:t>
            </a:r>
            <a:r>
              <a:rPr lang="tr-TR" dirty="0" err="1"/>
              <a:t>sekresyonuna</a:t>
            </a:r>
            <a:r>
              <a:rPr lang="tr-TR" dirty="0"/>
              <a:t> ve erken </a:t>
            </a:r>
            <a:r>
              <a:rPr lang="tr-TR" dirty="0" err="1"/>
              <a:t>folliküler</a:t>
            </a:r>
            <a:r>
              <a:rPr lang="tr-TR" dirty="0"/>
              <a:t> FSH değerlerinde artışa neden olur.</a:t>
            </a:r>
          </a:p>
          <a:p>
            <a:pPr algn="just"/>
            <a:r>
              <a:rPr lang="tr-TR" dirty="0" err="1"/>
              <a:t>Menstrüel</a:t>
            </a:r>
            <a:r>
              <a:rPr lang="tr-TR" dirty="0"/>
              <a:t> </a:t>
            </a:r>
            <a:r>
              <a:rPr lang="tr-TR" dirty="0" err="1"/>
              <a:t>sikluslar</a:t>
            </a:r>
            <a:r>
              <a:rPr lang="tr-TR" dirty="0"/>
              <a:t> arasında </a:t>
            </a:r>
            <a:r>
              <a:rPr lang="tr-TR" dirty="0" err="1"/>
              <a:t>inhibin</a:t>
            </a:r>
            <a:r>
              <a:rPr lang="tr-TR" dirty="0"/>
              <a:t> B seviyelerinde belirgin varyasyonlar olduğundan ve </a:t>
            </a:r>
            <a:r>
              <a:rPr lang="tr-TR" dirty="0" err="1"/>
              <a:t>over</a:t>
            </a:r>
            <a:r>
              <a:rPr lang="tr-TR" dirty="0"/>
              <a:t> </a:t>
            </a:r>
            <a:r>
              <a:rPr lang="tr-TR" dirty="0" err="1"/>
              <a:t>stimülasyonuna</a:t>
            </a:r>
            <a:r>
              <a:rPr lang="tr-TR" dirty="0"/>
              <a:t> azalmış cevabı </a:t>
            </a:r>
            <a:r>
              <a:rPr lang="tr-TR" dirty="0" err="1"/>
              <a:t>predikte</a:t>
            </a:r>
            <a:r>
              <a:rPr lang="tr-TR" dirty="0"/>
              <a:t> etmede yetersiz olduğundan dolayı önerilmemektedir.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2133600" y="5589240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Jayaprakasan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K, et. al.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Fertil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Steril 2010;93:855–64.</a:t>
            </a:r>
          </a:p>
        </p:txBody>
      </p:sp>
    </p:spTree>
    <p:extLst>
      <p:ext uri="{BB962C8B-B14F-4D97-AF65-F5344CB8AC3E}">
        <p14:creationId xmlns:p14="http://schemas.microsoft.com/office/powerpoint/2010/main" val="82696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84262" y="-218018"/>
            <a:ext cx="8534400" cy="1507067"/>
          </a:xfrm>
        </p:spPr>
        <p:txBody>
          <a:bodyPr/>
          <a:lstStyle/>
          <a:p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Klomifen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Sitrat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Uyarma Testi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8577" y="1289049"/>
            <a:ext cx="9850438" cy="4377267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CCCT, 3. gün FSH seviyesi normal olan kadınlarda, düşük </a:t>
            </a:r>
            <a:r>
              <a:rPr lang="tr-TR" sz="2400" dirty="0" err="1"/>
              <a:t>over</a:t>
            </a:r>
            <a:r>
              <a:rPr lang="tr-TR" sz="2400" dirty="0"/>
              <a:t> rezervi tanısı için kullanılır.</a:t>
            </a:r>
          </a:p>
          <a:p>
            <a:pPr algn="just"/>
            <a:r>
              <a:rPr lang="tr-TR" sz="2400" dirty="0" err="1"/>
              <a:t>Siklusun</a:t>
            </a:r>
            <a:r>
              <a:rPr lang="tr-TR" sz="2400" dirty="0"/>
              <a:t> 3. gününde bazal FSH değeri ölçülür.</a:t>
            </a:r>
          </a:p>
          <a:p>
            <a:pPr algn="just"/>
            <a:r>
              <a:rPr lang="tr-TR" sz="2400" dirty="0"/>
              <a:t>5.-9. günler arasında 100mg/gün CC kullanılır.</a:t>
            </a:r>
          </a:p>
          <a:p>
            <a:pPr algn="just"/>
            <a:r>
              <a:rPr lang="tr-TR" sz="2400" dirty="0"/>
              <a:t>10. günde FSH seviyesi tekrarlanır. FSH &lt;10-12 </a:t>
            </a:r>
            <a:r>
              <a:rPr lang="tr-TR" sz="2400" dirty="0" err="1"/>
              <a:t>mlU</a:t>
            </a:r>
            <a:r>
              <a:rPr lang="tr-TR" sz="2400" dirty="0"/>
              <a:t>/ml olmalıdır.</a:t>
            </a:r>
          </a:p>
          <a:p>
            <a:pPr algn="just"/>
            <a:r>
              <a:rPr lang="tr-TR" sz="2400" dirty="0"/>
              <a:t>Düşük </a:t>
            </a:r>
            <a:r>
              <a:rPr lang="tr-TR" sz="2400" dirty="0" err="1"/>
              <a:t>over</a:t>
            </a:r>
            <a:r>
              <a:rPr lang="tr-TR" sz="2400" dirty="0"/>
              <a:t> rezervi olan kadınlarda, hipofiz daha belirgin FSH artışı ile tepki verir ve yükselen E2 seviyesi </a:t>
            </a:r>
            <a:r>
              <a:rPr lang="tr-TR" sz="2400" dirty="0" err="1"/>
              <a:t>FSH’yı</a:t>
            </a:r>
            <a:r>
              <a:rPr lang="tr-TR" sz="2400" dirty="0"/>
              <a:t> hemen geri çekemez.</a:t>
            </a:r>
          </a:p>
        </p:txBody>
      </p:sp>
    </p:spTree>
    <p:extLst>
      <p:ext uri="{BB962C8B-B14F-4D97-AF65-F5344CB8AC3E}">
        <p14:creationId xmlns:p14="http://schemas.microsoft.com/office/powerpoint/2010/main" val="20941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76350" y="4437113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Csemiczky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 et. al.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Acta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Obstet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Gyneco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Scan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2002; 81: 954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33450" y="1009651"/>
            <a:ext cx="9829800" cy="2836912"/>
          </a:xfrm>
        </p:spPr>
        <p:txBody>
          <a:bodyPr/>
          <a:lstStyle/>
          <a:p>
            <a:pPr>
              <a:buNone/>
            </a:pPr>
            <a:r>
              <a:rPr lang="tr-TR" dirty="0"/>
              <a:t>  	</a:t>
            </a:r>
            <a:r>
              <a:rPr lang="tr-TR" sz="2400" dirty="0" err="1"/>
              <a:t>CCCT’de</a:t>
            </a:r>
            <a:r>
              <a:rPr lang="tr-TR" sz="2400" dirty="0"/>
              <a:t> 10.gündeki FSH’ </a:t>
            </a:r>
            <a:r>
              <a:rPr lang="tr-TR" sz="2400" dirty="0" err="1"/>
              <a:t>nın</a:t>
            </a:r>
            <a:r>
              <a:rPr lang="tr-TR" sz="2400" dirty="0"/>
              <a:t> bazal 3. Gün değerine göre artmış olması(&gt;12 IU/L) ve 3. ve 10.gün FSH değerleri toplamının &gt;26 IU/L üzerinde olduğu durumlarda gebe kalma ve klinik gebelik oranlarının düştüğü saptanmıştır.</a:t>
            </a:r>
          </a:p>
          <a:p>
            <a:pPr algn="r">
              <a:buNone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2477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40527" y="1600201"/>
            <a:ext cx="9666514" cy="2855168"/>
          </a:xfrm>
        </p:spPr>
        <p:txBody>
          <a:bodyPr>
            <a:normAutofit/>
          </a:bodyPr>
          <a:lstStyle/>
          <a:p>
            <a:r>
              <a:rPr lang="tr-TR" sz="2400" dirty="0"/>
              <a:t>CCCT sırasında </a:t>
            </a:r>
            <a:r>
              <a:rPr lang="tr-TR" sz="2400" dirty="0" err="1" smtClean="0"/>
              <a:t>over</a:t>
            </a:r>
            <a:r>
              <a:rPr lang="tr-TR" sz="2400" dirty="0"/>
              <a:t> </a:t>
            </a:r>
            <a:r>
              <a:rPr lang="tr-TR" sz="2400" dirty="0" smtClean="0"/>
              <a:t>ile ilgili </a:t>
            </a:r>
            <a:r>
              <a:rPr lang="tr-TR" sz="2400" dirty="0" err="1" smtClean="0"/>
              <a:t>diger</a:t>
            </a:r>
            <a:r>
              <a:rPr lang="tr-TR" sz="2400" dirty="0" smtClean="0"/>
              <a:t> </a:t>
            </a:r>
            <a:r>
              <a:rPr lang="tr-TR" sz="2400" dirty="0" err="1" smtClean="0"/>
              <a:t>biomarkerlarda</a:t>
            </a:r>
            <a:r>
              <a:rPr lang="tr-TR" sz="2400" dirty="0" smtClean="0"/>
              <a:t> </a:t>
            </a:r>
            <a:r>
              <a:rPr lang="tr-TR" sz="2400" dirty="0"/>
              <a:t>(E2, </a:t>
            </a:r>
            <a:r>
              <a:rPr lang="tr-TR" sz="2400" dirty="0" err="1"/>
              <a:t>inhibin</a:t>
            </a:r>
            <a:r>
              <a:rPr lang="tr-TR" sz="2400" dirty="0"/>
              <a:t> B ve FSH) </a:t>
            </a:r>
            <a:r>
              <a:rPr lang="tr-TR" sz="2400" dirty="0" err="1"/>
              <a:t>siklustan</a:t>
            </a:r>
            <a:r>
              <a:rPr lang="tr-TR" sz="2400" dirty="0"/>
              <a:t> </a:t>
            </a:r>
            <a:r>
              <a:rPr lang="tr-TR" sz="2400" dirty="0" err="1"/>
              <a:t>siklusa</a:t>
            </a:r>
            <a:r>
              <a:rPr lang="tr-TR" sz="2400" dirty="0"/>
              <a:t> değişkenlik olması nedeniyle güvenirliği sınırlıdır. 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567543" y="44553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Kwee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J, et. al. Hum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Reprod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2004;19:590–5.</a:t>
            </a:r>
          </a:p>
        </p:txBody>
      </p:sp>
    </p:spTree>
    <p:extLst>
      <p:ext uri="{BB962C8B-B14F-4D97-AF65-F5344CB8AC3E}">
        <p14:creationId xmlns:p14="http://schemas.microsoft.com/office/powerpoint/2010/main" val="207379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GnRH Agonist </a:t>
            </a:r>
            <a:r>
              <a:rPr lang="en-US" sz="2400" dirty="0" err="1" smtClean="0">
                <a:solidFill>
                  <a:schemeClr val="tx1"/>
                </a:solidFill>
              </a:rPr>
              <a:t>Stimulasyon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Testi</a:t>
            </a:r>
            <a:r>
              <a:rPr lang="en-US" sz="2400" dirty="0" smtClean="0">
                <a:solidFill>
                  <a:schemeClr val="tx1"/>
                </a:solidFill>
              </a:rPr>
              <a:t>  (GAST)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Exogenous FSH Ovarian Reserve Test (EFFORT)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4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CCCT, EFORT ve GAST pahalı, kompleks ve zaman alıcı testlerdir.</a:t>
            </a:r>
          </a:p>
          <a:p>
            <a:r>
              <a:rPr lang="tr-TR" sz="2400" dirty="0" err="1"/>
              <a:t>Over</a:t>
            </a:r>
            <a:r>
              <a:rPr lang="tr-TR" sz="2400" dirty="0"/>
              <a:t> cevabı veya gebelikteki </a:t>
            </a:r>
            <a:r>
              <a:rPr lang="tr-TR" sz="2400" dirty="0" err="1"/>
              <a:t>prediktif</a:t>
            </a:r>
            <a:r>
              <a:rPr lang="tr-TR" sz="2400" dirty="0"/>
              <a:t> değeri konvansiyonel belirteçlerden çok farklı değildir. </a:t>
            </a:r>
          </a:p>
          <a:p>
            <a:r>
              <a:rPr lang="tr-TR" sz="2400" dirty="0" err="1"/>
              <a:t>Over</a:t>
            </a:r>
            <a:r>
              <a:rPr lang="tr-TR" sz="2400" dirty="0"/>
              <a:t> rezervinin değerlendirilmesinde rutin olarak bu testlerin kullanılması önerilmemektedir.</a:t>
            </a:r>
          </a:p>
        </p:txBody>
      </p:sp>
    </p:spTree>
    <p:extLst>
      <p:ext uri="{BB962C8B-B14F-4D97-AF65-F5344CB8AC3E}">
        <p14:creationId xmlns:p14="http://schemas.microsoft.com/office/powerpoint/2010/main" val="18425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7383" y="350761"/>
            <a:ext cx="8534400" cy="1507067"/>
          </a:xfrm>
        </p:spPr>
        <p:txBody>
          <a:bodyPr>
            <a:normAutofit/>
          </a:bodyPr>
          <a:lstStyle/>
          <a:p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Rezervinin USG ile Değerlendirilmesi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7383" y="1219200"/>
            <a:ext cx="8534400" cy="3615267"/>
          </a:xfrm>
        </p:spPr>
        <p:txBody>
          <a:bodyPr>
            <a:normAutofit/>
          </a:bodyPr>
          <a:lstStyle/>
          <a:p>
            <a:r>
              <a:rPr lang="tr-TR" sz="2400" dirty="0" err="1"/>
              <a:t>Over</a:t>
            </a:r>
            <a:r>
              <a:rPr lang="tr-TR" sz="2400" dirty="0"/>
              <a:t> volümü,</a:t>
            </a:r>
          </a:p>
          <a:p>
            <a:r>
              <a:rPr lang="tr-TR" sz="2400" dirty="0" err="1"/>
              <a:t>Antral</a:t>
            </a:r>
            <a:r>
              <a:rPr lang="tr-TR" sz="2400" dirty="0"/>
              <a:t> </a:t>
            </a:r>
            <a:r>
              <a:rPr lang="tr-TR" sz="2400" dirty="0" err="1"/>
              <a:t>follikül</a:t>
            </a:r>
            <a:r>
              <a:rPr lang="tr-TR" sz="2400" dirty="0"/>
              <a:t> sayısı (AFC)</a:t>
            </a:r>
          </a:p>
          <a:p>
            <a:r>
              <a:rPr lang="tr-TR" sz="2400" dirty="0" err="1"/>
              <a:t>Over</a:t>
            </a:r>
            <a:r>
              <a:rPr lang="tr-TR" sz="2400" dirty="0"/>
              <a:t> </a:t>
            </a:r>
            <a:r>
              <a:rPr lang="tr-TR" sz="2400" dirty="0" err="1"/>
              <a:t>stromal</a:t>
            </a:r>
            <a:r>
              <a:rPr lang="tr-TR" sz="2400" dirty="0"/>
              <a:t> kan akımı</a:t>
            </a:r>
          </a:p>
        </p:txBody>
      </p:sp>
    </p:spTree>
    <p:extLst>
      <p:ext uri="{BB962C8B-B14F-4D97-AF65-F5344CB8AC3E}">
        <p14:creationId xmlns:p14="http://schemas.microsoft.com/office/powerpoint/2010/main" val="9244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65924" y="597191"/>
            <a:ext cx="8534400" cy="1507067"/>
          </a:xfrm>
        </p:spPr>
        <p:txBody>
          <a:bodyPr/>
          <a:lstStyle/>
          <a:p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Antral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Follikül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Sayısı (AFC)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1248" y="2473425"/>
            <a:ext cx="9076944" cy="1252735"/>
          </a:xfrm>
        </p:spPr>
        <p:txBody>
          <a:bodyPr>
            <a:normAutofit/>
          </a:bodyPr>
          <a:lstStyle/>
          <a:p>
            <a:r>
              <a:rPr lang="tr-TR" sz="2400" dirty="0"/>
              <a:t>Yaş ile birlikte </a:t>
            </a:r>
            <a:r>
              <a:rPr lang="tr-TR" sz="2400" dirty="0" err="1"/>
              <a:t>antral</a:t>
            </a:r>
            <a:r>
              <a:rPr lang="tr-TR" sz="2400" dirty="0"/>
              <a:t> </a:t>
            </a:r>
            <a:r>
              <a:rPr lang="tr-TR" sz="2400" dirty="0" err="1"/>
              <a:t>follikül</a:t>
            </a:r>
            <a:r>
              <a:rPr lang="tr-TR" sz="2400" dirty="0"/>
              <a:t> sayısının azaldığı bir çok çalışmada gösterilmiştir.</a:t>
            </a: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2133600" y="37261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EH, 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et. al.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Hum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Reprod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2003; 18: 2169-74.</a:t>
            </a: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Erdem M, et. al. J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Assist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Reprod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Genet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2004: 21; 37-45. </a:t>
            </a:r>
          </a:p>
        </p:txBody>
      </p:sp>
    </p:spTree>
    <p:extLst>
      <p:ext uri="{BB962C8B-B14F-4D97-AF65-F5344CB8AC3E}">
        <p14:creationId xmlns:p14="http://schemas.microsoft.com/office/powerpoint/2010/main" val="4475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779008"/>
            <a:ext cx="8534400" cy="215391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512064"/>
            <a:ext cx="8247888" cy="5138928"/>
          </a:xfrm>
        </p:spPr>
      </p:pic>
    </p:spTree>
    <p:extLst>
      <p:ext uri="{BB962C8B-B14F-4D97-AF65-F5344CB8AC3E}">
        <p14:creationId xmlns:p14="http://schemas.microsoft.com/office/powerpoint/2010/main" val="19608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2" y="218016"/>
            <a:ext cx="8534400" cy="1507067"/>
          </a:xfrm>
        </p:spPr>
        <p:txBody>
          <a:bodyPr/>
          <a:lstStyle/>
          <a:p>
            <a:r>
              <a:rPr lang="en-US" dirty="0" smtClean="0"/>
              <a:t>Over </a:t>
            </a:r>
            <a:r>
              <a:rPr lang="en-US" dirty="0" err="1" smtClean="0"/>
              <a:t>rezervinin</a:t>
            </a:r>
            <a:r>
              <a:rPr lang="en-US" dirty="0" smtClean="0"/>
              <a:t> test </a:t>
            </a:r>
            <a:r>
              <a:rPr lang="en-US" dirty="0" err="1" smtClean="0"/>
              <a:t>edilmesi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511" y="1885950"/>
            <a:ext cx="8845551" cy="3615267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Ciftlerin</a:t>
            </a:r>
            <a:r>
              <a:rPr lang="en-US" sz="2800" dirty="0" smtClean="0"/>
              <a:t> </a:t>
            </a:r>
            <a:r>
              <a:rPr lang="en-US" sz="2800" dirty="0" err="1" smtClean="0"/>
              <a:t>gebe</a:t>
            </a:r>
            <a:r>
              <a:rPr lang="en-US" sz="2800" dirty="0" smtClean="0"/>
              <a:t> </a:t>
            </a:r>
            <a:r>
              <a:rPr lang="en-US" sz="2800" dirty="0" err="1" smtClean="0"/>
              <a:t>kalma</a:t>
            </a:r>
            <a:r>
              <a:rPr lang="en-US" sz="2800" dirty="0" smtClean="0"/>
              <a:t> </a:t>
            </a:r>
            <a:r>
              <a:rPr lang="en-US" sz="2800" dirty="0" err="1" smtClean="0"/>
              <a:t>sanslari</a:t>
            </a:r>
            <a:r>
              <a:rPr lang="en-US" sz="2800" dirty="0" smtClean="0"/>
              <a:t> </a:t>
            </a:r>
            <a:r>
              <a:rPr lang="en-US" sz="2800" dirty="0" err="1" smtClean="0"/>
              <a:t>hakkinda</a:t>
            </a:r>
            <a:r>
              <a:rPr lang="en-US" sz="2800" dirty="0" smtClean="0"/>
              <a:t> </a:t>
            </a:r>
            <a:r>
              <a:rPr lang="en-US" sz="2800" dirty="0" err="1" smtClean="0"/>
              <a:t>bilgi</a:t>
            </a:r>
            <a:r>
              <a:rPr lang="en-US" sz="2800" dirty="0" smtClean="0"/>
              <a:t> </a:t>
            </a:r>
            <a:r>
              <a:rPr lang="en-US" sz="2800" dirty="0" err="1" smtClean="0"/>
              <a:t>verir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Anormal</a:t>
            </a:r>
            <a:r>
              <a:rPr lang="en-US" sz="2800" dirty="0" smtClean="0"/>
              <a:t> test </a:t>
            </a:r>
            <a:r>
              <a:rPr lang="en-US" sz="2800" dirty="0" err="1" smtClean="0"/>
              <a:t>sonuclari</a:t>
            </a:r>
            <a:r>
              <a:rPr lang="en-US" sz="2800" dirty="0" smtClean="0"/>
              <a:t> </a:t>
            </a:r>
            <a:r>
              <a:rPr lang="en-US" sz="2800" dirty="0" err="1" smtClean="0"/>
              <a:t>varsa</a:t>
            </a:r>
            <a:r>
              <a:rPr lang="en-US" sz="2800" dirty="0" smtClean="0"/>
              <a:t> (DOR) </a:t>
            </a:r>
            <a:r>
              <a:rPr lang="en-US" sz="2800" dirty="0" err="1" smtClean="0"/>
              <a:t>gebelik</a:t>
            </a:r>
            <a:r>
              <a:rPr lang="en-US" sz="2800" dirty="0" smtClean="0"/>
              <a:t> </a:t>
            </a:r>
            <a:r>
              <a:rPr lang="en-US" sz="2800" dirty="0" err="1" smtClean="0"/>
              <a:t>isteginin</a:t>
            </a:r>
            <a:r>
              <a:rPr lang="en-US" sz="2800" dirty="0" smtClean="0"/>
              <a:t> </a:t>
            </a:r>
            <a:r>
              <a:rPr lang="en-US" sz="2800" dirty="0" err="1" smtClean="0"/>
              <a:t>ertelenmemesi</a:t>
            </a:r>
            <a:r>
              <a:rPr lang="en-US" sz="2800" dirty="0" smtClean="0"/>
              <a:t> </a:t>
            </a:r>
            <a:r>
              <a:rPr lang="en-US" sz="2800" dirty="0" err="1" smtClean="0"/>
              <a:t>yonunde</a:t>
            </a:r>
            <a:r>
              <a:rPr lang="en-US" sz="2800" dirty="0" smtClean="0"/>
              <a:t> </a:t>
            </a:r>
            <a:r>
              <a:rPr lang="en-US" sz="2800" dirty="0" err="1" smtClean="0"/>
              <a:t>yol</a:t>
            </a:r>
            <a:r>
              <a:rPr lang="en-US" sz="2800" dirty="0" smtClean="0"/>
              <a:t> </a:t>
            </a:r>
            <a:r>
              <a:rPr lang="en-US" sz="2800" dirty="0" err="1" smtClean="0"/>
              <a:t>gosterir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Bundan</a:t>
            </a:r>
            <a:r>
              <a:rPr lang="en-US" sz="2800" dirty="0" smtClean="0"/>
              <a:t> </a:t>
            </a:r>
            <a:r>
              <a:rPr lang="en-US" sz="2800" dirty="0" err="1" smtClean="0"/>
              <a:t>sonra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 </a:t>
            </a:r>
            <a:r>
              <a:rPr lang="en-US" sz="2800" dirty="0" err="1" smtClean="0"/>
              <a:t>tedavinin</a:t>
            </a:r>
            <a:r>
              <a:rPr lang="en-US" sz="2800" dirty="0" smtClean="0"/>
              <a:t> </a:t>
            </a:r>
            <a:r>
              <a:rPr lang="en-US" sz="2800" dirty="0" err="1" smtClean="0"/>
              <a:t>planlanmasi</a:t>
            </a:r>
            <a:r>
              <a:rPr lang="en-US" sz="2800" dirty="0" smtClean="0"/>
              <a:t> (</a:t>
            </a:r>
            <a:r>
              <a:rPr lang="en-US" sz="2800" dirty="0" err="1" smtClean="0"/>
              <a:t>gonadotropine</a:t>
            </a:r>
            <a:r>
              <a:rPr lang="en-US" sz="2800" dirty="0" smtClean="0"/>
              <a:t> </a:t>
            </a:r>
            <a:r>
              <a:rPr lang="en-US" sz="2800" dirty="0" err="1" smtClean="0"/>
              <a:t>yanit</a:t>
            </a:r>
            <a:r>
              <a:rPr lang="en-US" sz="2800" dirty="0" smtClean="0"/>
              <a:t>) </a:t>
            </a:r>
            <a:r>
              <a:rPr lang="en-US" sz="2800" dirty="0" err="1" smtClean="0"/>
              <a:t>olanagini</a:t>
            </a:r>
            <a:r>
              <a:rPr lang="en-US" sz="2800" dirty="0" smtClean="0"/>
              <a:t> </a:t>
            </a:r>
            <a:r>
              <a:rPr lang="en-US" sz="2800" dirty="0" err="1" smtClean="0"/>
              <a:t>saglar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21286" y="5662084"/>
            <a:ext cx="3789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ACOG COMMITTEE OPINION NO:618 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6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299380"/>
            <a:ext cx="8534400" cy="1507067"/>
          </a:xfrm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AFC- AMH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1806447"/>
            <a:ext cx="10171022" cy="3615267"/>
          </a:xfrm>
        </p:spPr>
        <p:txBody>
          <a:bodyPr>
            <a:normAutofit/>
          </a:bodyPr>
          <a:lstStyle/>
          <a:p>
            <a:r>
              <a:rPr lang="tr-TR" sz="2400" dirty="0"/>
              <a:t>AFC sadece ultrasonografi ile görüntülenebilen </a:t>
            </a:r>
            <a:r>
              <a:rPr lang="tr-TR" sz="2400" dirty="0" err="1"/>
              <a:t>antral</a:t>
            </a:r>
            <a:r>
              <a:rPr lang="tr-TR" sz="2400" dirty="0"/>
              <a:t> </a:t>
            </a:r>
            <a:r>
              <a:rPr lang="tr-TR" sz="2400" dirty="0" err="1"/>
              <a:t>follikülleri</a:t>
            </a:r>
            <a:r>
              <a:rPr lang="tr-TR" sz="2400" dirty="0"/>
              <a:t> ölçerken, AMH ise </a:t>
            </a:r>
            <a:r>
              <a:rPr lang="tr-TR" sz="2400" dirty="0" err="1"/>
              <a:t>preantral</a:t>
            </a:r>
            <a:r>
              <a:rPr lang="tr-TR" sz="2400" dirty="0"/>
              <a:t> </a:t>
            </a:r>
            <a:r>
              <a:rPr lang="tr-TR" sz="2400" dirty="0" err="1"/>
              <a:t>folliküllerin</a:t>
            </a:r>
            <a:r>
              <a:rPr lang="tr-TR" sz="2400" dirty="0"/>
              <a:t> popülasyonunu da yansıttığından, </a:t>
            </a:r>
            <a:r>
              <a:rPr lang="tr-TR" sz="2400" dirty="0" err="1"/>
              <a:t>primordiyal</a:t>
            </a:r>
            <a:r>
              <a:rPr lang="tr-TR" sz="2400" dirty="0"/>
              <a:t> </a:t>
            </a:r>
            <a:r>
              <a:rPr lang="tr-TR" sz="2400" dirty="0" err="1"/>
              <a:t>follikül</a:t>
            </a:r>
            <a:r>
              <a:rPr lang="tr-TR" sz="2400" dirty="0"/>
              <a:t> havuzunun daha iyi bir belirtecidir.</a:t>
            </a:r>
          </a:p>
        </p:txBody>
      </p:sp>
    </p:spTree>
    <p:extLst>
      <p:ext uri="{BB962C8B-B14F-4D97-AF65-F5344CB8AC3E}">
        <p14:creationId xmlns:p14="http://schemas.microsoft.com/office/powerpoint/2010/main" val="20933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604" t="16542" r="30277" b="8681"/>
          <a:stretch/>
        </p:blipFill>
        <p:spPr>
          <a:xfrm>
            <a:off x="2423592" y="274638"/>
            <a:ext cx="7704856" cy="63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81200" y="55172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Broer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SL, et. al. Human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reproduction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2013;19: 26–36.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9536" y="908721"/>
            <a:ext cx="9351264" cy="4525963"/>
          </a:xfrm>
        </p:spPr>
        <p:txBody>
          <a:bodyPr>
            <a:normAutofit/>
          </a:bodyPr>
          <a:lstStyle/>
          <a:p>
            <a:pPr algn="just"/>
            <a:r>
              <a:rPr lang="tr-TR" sz="2400" dirty="0" err="1"/>
              <a:t>Over</a:t>
            </a:r>
            <a:r>
              <a:rPr lang="tr-TR" sz="2400" dirty="0"/>
              <a:t> rezerv testlerinden AMH ve </a:t>
            </a:r>
            <a:r>
              <a:rPr lang="tr-TR" sz="2400" dirty="0" err="1"/>
              <a:t>AFC'nin</a:t>
            </a:r>
            <a:r>
              <a:rPr lang="tr-TR" sz="2400" dirty="0"/>
              <a:t> zayıf </a:t>
            </a:r>
            <a:r>
              <a:rPr lang="tr-TR" sz="2400" dirty="0" err="1"/>
              <a:t>over</a:t>
            </a:r>
            <a:r>
              <a:rPr lang="tr-TR" sz="2400" dirty="0"/>
              <a:t> yanıtı tahmin etmek için en iyi parametreler olduğu önerilmiştir.</a:t>
            </a:r>
          </a:p>
          <a:p>
            <a:pPr algn="just"/>
            <a:r>
              <a:rPr lang="tr-TR" sz="2400" dirty="0"/>
              <a:t> Bununla birlikte, yaş dışında </a:t>
            </a:r>
            <a:r>
              <a:rPr lang="tr-TR" sz="2400" dirty="0" err="1"/>
              <a:t>over</a:t>
            </a:r>
            <a:r>
              <a:rPr lang="tr-TR" sz="2400" dirty="0"/>
              <a:t> rezerv testlerinden hiçbirinin gebeliği öngöremediği belirtilmiştir.</a:t>
            </a:r>
          </a:p>
        </p:txBody>
      </p:sp>
    </p:spTree>
    <p:extLst>
      <p:ext uri="{BB962C8B-B14F-4D97-AF65-F5344CB8AC3E}">
        <p14:creationId xmlns:p14="http://schemas.microsoft.com/office/powerpoint/2010/main" val="52372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81200" y="336612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Broer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SL, 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et. al.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Fertility and Sterility, 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2009;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705–714.</a:t>
            </a: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6928" y="1412776"/>
            <a:ext cx="10204704" cy="1972816"/>
          </a:xfrm>
        </p:spPr>
        <p:txBody>
          <a:bodyPr>
            <a:normAutofit/>
          </a:bodyPr>
          <a:lstStyle/>
          <a:p>
            <a:r>
              <a:rPr lang="tr-TR" sz="2400" dirty="0"/>
              <a:t>Çalışmaların meta-analizi, AMH ve </a:t>
            </a:r>
            <a:r>
              <a:rPr lang="tr-TR" sz="2400" dirty="0" err="1"/>
              <a:t>AFC'nin</a:t>
            </a:r>
            <a:r>
              <a:rPr lang="tr-TR" sz="2400" dirty="0"/>
              <a:t> kötü </a:t>
            </a:r>
            <a:r>
              <a:rPr lang="tr-TR" sz="2400" dirty="0" err="1"/>
              <a:t>over</a:t>
            </a:r>
            <a:r>
              <a:rPr lang="tr-TR" sz="2400" dirty="0"/>
              <a:t> yanıtın tahmininde benzer doğruluk ve klinik değerinin olduğunu göstermiştir.</a:t>
            </a:r>
          </a:p>
        </p:txBody>
      </p:sp>
    </p:spTree>
    <p:extLst>
      <p:ext uri="{BB962C8B-B14F-4D97-AF65-F5344CB8AC3E}">
        <p14:creationId xmlns:p14="http://schemas.microsoft.com/office/powerpoint/2010/main" val="11717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68259"/>
            <a:ext cx="8534400" cy="1507067"/>
          </a:xfrm>
        </p:spPr>
        <p:txBody>
          <a:bodyPr/>
          <a:lstStyle/>
          <a:p>
            <a:r>
              <a:rPr lang="en-US" dirty="0" err="1" smtClean="0"/>
              <a:t>sonuc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225843"/>
            <a:ext cx="8534400" cy="3615267"/>
          </a:xfrm>
        </p:spPr>
        <p:txBody>
          <a:bodyPr/>
          <a:lstStyle/>
          <a:p>
            <a:r>
              <a:rPr lang="en-US" sz="2400" dirty="0" smtClean="0"/>
              <a:t>Over </a:t>
            </a:r>
            <a:r>
              <a:rPr lang="en-US" sz="2400" dirty="0" err="1" smtClean="0"/>
              <a:t>rezervini</a:t>
            </a:r>
            <a:r>
              <a:rPr lang="en-US" sz="2400" dirty="0" smtClean="0"/>
              <a:t> tam </a:t>
            </a:r>
            <a:r>
              <a:rPr lang="en-US" sz="2400" dirty="0" err="1" smtClean="0"/>
              <a:t>anlamiyla</a:t>
            </a:r>
            <a:r>
              <a:rPr lang="en-US" sz="2400" dirty="0" smtClean="0"/>
              <a:t> (%100) </a:t>
            </a:r>
            <a:r>
              <a:rPr lang="en-US" sz="2400" dirty="0" err="1" smtClean="0"/>
              <a:t>gosteren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test </a:t>
            </a:r>
            <a:r>
              <a:rPr lang="en-US" sz="2400" dirty="0" err="1" smtClean="0"/>
              <a:t>henuz</a:t>
            </a:r>
            <a:r>
              <a:rPr lang="en-US" sz="2400" dirty="0" smtClean="0"/>
              <a:t> </a:t>
            </a:r>
            <a:r>
              <a:rPr lang="en-US" sz="2400" dirty="0" err="1" smtClean="0"/>
              <a:t>mevcut</a:t>
            </a:r>
            <a:r>
              <a:rPr lang="en-US" sz="2400" dirty="0" smtClean="0"/>
              <a:t> </a:t>
            </a:r>
            <a:r>
              <a:rPr lang="en-US" sz="2400" dirty="0" err="1" smtClean="0"/>
              <a:t>degildir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YAS, over </a:t>
            </a:r>
            <a:r>
              <a:rPr lang="en-US" sz="2400" dirty="0" err="1" smtClean="0"/>
              <a:t>rezervi</a:t>
            </a:r>
            <a:r>
              <a:rPr lang="en-US" sz="2400" dirty="0" smtClean="0"/>
              <a:t> </a:t>
            </a:r>
            <a:r>
              <a:rPr lang="en-US" sz="2400" dirty="0" err="1" smtClean="0"/>
              <a:t>icin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onemli</a:t>
            </a:r>
            <a:r>
              <a:rPr lang="en-US" sz="2400" dirty="0" smtClean="0"/>
              <a:t> </a:t>
            </a:r>
            <a:r>
              <a:rPr lang="en-US" sz="2400" dirty="0" err="1" smtClean="0"/>
              <a:t>parametredir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Statik</a:t>
            </a:r>
            <a:r>
              <a:rPr lang="en-US" sz="2400" dirty="0"/>
              <a:t> </a:t>
            </a:r>
            <a:r>
              <a:rPr lang="en-US" sz="2400" dirty="0" smtClean="0"/>
              <a:t>- </a:t>
            </a:r>
            <a:r>
              <a:rPr lang="en-US" sz="2400" dirty="0" err="1" smtClean="0"/>
              <a:t>biokimyasal</a:t>
            </a:r>
            <a:r>
              <a:rPr lang="en-US" sz="2400" dirty="0" smtClean="0"/>
              <a:t> </a:t>
            </a:r>
            <a:r>
              <a:rPr lang="en-US" sz="2400" dirty="0" err="1" smtClean="0"/>
              <a:t>testlerden</a:t>
            </a:r>
            <a:r>
              <a:rPr lang="en-US" sz="2400" dirty="0" smtClean="0"/>
              <a:t> AMH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ultrasonografik</a:t>
            </a:r>
            <a:r>
              <a:rPr lang="en-US" sz="2400" dirty="0" smtClean="0"/>
              <a:t> </a:t>
            </a:r>
            <a:r>
              <a:rPr lang="en-US" sz="2400" dirty="0" err="1" smtClean="0"/>
              <a:t>olarak</a:t>
            </a:r>
            <a:r>
              <a:rPr lang="en-US" sz="2400" dirty="0" smtClean="0"/>
              <a:t> </a:t>
            </a:r>
            <a:r>
              <a:rPr lang="en-US" sz="2400" dirty="0" err="1" smtClean="0"/>
              <a:t>ise</a:t>
            </a:r>
            <a:r>
              <a:rPr lang="en-US" sz="2400" dirty="0" smtClean="0"/>
              <a:t> AFC </a:t>
            </a:r>
            <a:r>
              <a:rPr lang="en-US" sz="2400" dirty="0" err="1" smtClean="0"/>
              <a:t>guvenilirlik</a:t>
            </a:r>
            <a:r>
              <a:rPr lang="en-US" sz="2400" dirty="0" smtClean="0"/>
              <a:t> </a:t>
            </a:r>
            <a:r>
              <a:rPr lang="en-US" sz="2400" dirty="0" err="1" smtClean="0"/>
              <a:t>olarak</a:t>
            </a:r>
            <a:r>
              <a:rPr lang="en-US" sz="2400" dirty="0" smtClean="0"/>
              <a:t> on </a:t>
            </a:r>
            <a:r>
              <a:rPr lang="en-US" sz="2400" dirty="0" err="1" smtClean="0"/>
              <a:t>plana</a:t>
            </a:r>
            <a:r>
              <a:rPr lang="en-US" sz="2400" dirty="0" smtClean="0"/>
              <a:t> </a:t>
            </a:r>
            <a:r>
              <a:rPr lang="en-US" sz="2400" dirty="0" err="1" smtClean="0"/>
              <a:t>cikmaktadirlar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AMH </a:t>
            </a:r>
            <a:r>
              <a:rPr lang="en-US" sz="2400" dirty="0" err="1" smtClean="0"/>
              <a:t>ve</a:t>
            </a:r>
            <a:r>
              <a:rPr lang="en-US" sz="2400" dirty="0" smtClean="0"/>
              <a:t> AFC over </a:t>
            </a:r>
            <a:r>
              <a:rPr lang="en-US" sz="2400" dirty="0" err="1" smtClean="0"/>
              <a:t>rezervini</a:t>
            </a:r>
            <a:r>
              <a:rPr lang="en-US" sz="2400" dirty="0" smtClean="0"/>
              <a:t> </a:t>
            </a:r>
            <a:r>
              <a:rPr lang="en-US" sz="2400" dirty="0" err="1" smtClean="0"/>
              <a:t>belirlemede</a:t>
            </a:r>
            <a:r>
              <a:rPr lang="en-US" sz="2400" dirty="0" smtClean="0"/>
              <a:t> </a:t>
            </a:r>
            <a:r>
              <a:rPr lang="en-US" sz="2400" dirty="0" err="1" smtClean="0"/>
              <a:t>benzer</a:t>
            </a:r>
            <a:r>
              <a:rPr lang="en-US" sz="2400" dirty="0" smtClean="0"/>
              <a:t> </a:t>
            </a:r>
            <a:r>
              <a:rPr lang="en-US" sz="2400" dirty="0" err="1" smtClean="0"/>
              <a:t>sonuclara</a:t>
            </a:r>
            <a:r>
              <a:rPr lang="en-US" sz="2400" dirty="0" smtClean="0"/>
              <a:t> </a:t>
            </a:r>
            <a:r>
              <a:rPr lang="en-US" sz="2400" dirty="0" err="1" smtClean="0"/>
              <a:t>sahiptir</a:t>
            </a:r>
            <a:r>
              <a:rPr lang="en-US" sz="2400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8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852" y="2384212"/>
            <a:ext cx="8534400" cy="1507067"/>
          </a:xfrm>
        </p:spPr>
        <p:txBody>
          <a:bodyPr/>
          <a:lstStyle/>
          <a:p>
            <a:r>
              <a:rPr lang="en-US" dirty="0" smtClean="0"/>
              <a:t>				TEŞEKKÜR EDERİM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63731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1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404664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İdeal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Rezerv Testi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912812" y="1371600"/>
            <a:ext cx="8534400" cy="3615267"/>
          </a:xfrm>
        </p:spPr>
        <p:txBody>
          <a:bodyPr>
            <a:normAutofit/>
          </a:bodyPr>
          <a:lstStyle/>
          <a:p>
            <a:r>
              <a:rPr lang="tr-TR" dirty="0" err="1" smtClean="0"/>
              <a:t>Noninvaziv</a:t>
            </a:r>
            <a:r>
              <a:rPr lang="tr-TR" dirty="0" smtClean="0"/>
              <a:t>, ucuz, tekrarlanabilir ve kullanışlı </a:t>
            </a:r>
            <a:r>
              <a:rPr lang="tr-TR" dirty="0" err="1" smtClean="0"/>
              <a:t>olmali</a:t>
            </a:r>
            <a:r>
              <a:rPr lang="tr-TR" dirty="0" smtClean="0"/>
              <a:t>,</a:t>
            </a:r>
            <a:r>
              <a:rPr lang="tr-TR" dirty="0"/>
              <a:t> </a:t>
            </a:r>
          </a:p>
          <a:p>
            <a:r>
              <a:rPr lang="tr-TR" dirty="0" err="1"/>
              <a:t>Sikluslar</a:t>
            </a:r>
            <a:r>
              <a:rPr lang="tr-TR" dirty="0"/>
              <a:t> arası veya </a:t>
            </a:r>
            <a:r>
              <a:rPr lang="tr-TR" dirty="0" err="1"/>
              <a:t>siklus</a:t>
            </a:r>
            <a:r>
              <a:rPr lang="tr-TR" dirty="0"/>
              <a:t> içerisinde </a:t>
            </a:r>
            <a:r>
              <a:rPr lang="tr-TR" dirty="0" err="1"/>
              <a:t>variabilitesi</a:t>
            </a:r>
            <a:r>
              <a:rPr lang="tr-TR" dirty="0"/>
              <a:t> en az olmalı</a:t>
            </a:r>
            <a:r>
              <a:rPr lang="tr-TR" dirty="0" smtClean="0"/>
              <a:t>,</a:t>
            </a:r>
          </a:p>
          <a:p>
            <a:r>
              <a:rPr lang="tr-TR" dirty="0" err="1" smtClean="0"/>
              <a:t>İnter</a:t>
            </a:r>
            <a:r>
              <a:rPr lang="tr-TR" dirty="0" smtClean="0"/>
              <a:t> veya </a:t>
            </a:r>
            <a:r>
              <a:rPr lang="tr-TR" dirty="0" err="1" smtClean="0"/>
              <a:t>intraobserver</a:t>
            </a:r>
            <a:r>
              <a:rPr lang="tr-TR" dirty="0" smtClean="0"/>
              <a:t> </a:t>
            </a:r>
            <a:r>
              <a:rPr lang="tr-TR" dirty="0" err="1" smtClean="0"/>
              <a:t>variabilitesi</a:t>
            </a:r>
            <a:r>
              <a:rPr lang="tr-TR" dirty="0" smtClean="0"/>
              <a:t> en az </a:t>
            </a:r>
            <a:r>
              <a:rPr lang="tr-TR" dirty="0" err="1" smtClean="0"/>
              <a:t>olmali</a:t>
            </a:r>
            <a:r>
              <a:rPr lang="tr-TR" dirty="0" smtClean="0"/>
              <a:t>, </a:t>
            </a:r>
            <a:endParaRPr lang="tr-TR" dirty="0"/>
          </a:p>
          <a:p>
            <a:r>
              <a:rPr lang="tr-TR" dirty="0"/>
              <a:t>Azalmış </a:t>
            </a:r>
            <a:r>
              <a:rPr lang="tr-TR" dirty="0" err="1"/>
              <a:t>over</a:t>
            </a:r>
            <a:r>
              <a:rPr lang="tr-TR" dirty="0"/>
              <a:t> rezervi tanısını yüksek </a:t>
            </a:r>
            <a:r>
              <a:rPr lang="tr-TR" dirty="0" err="1"/>
              <a:t>spesifite</a:t>
            </a:r>
            <a:r>
              <a:rPr lang="tr-TR" dirty="0"/>
              <a:t> ve </a:t>
            </a:r>
            <a:r>
              <a:rPr lang="tr-TR" dirty="0" err="1"/>
              <a:t>sensitivite</a:t>
            </a:r>
            <a:r>
              <a:rPr lang="tr-TR" dirty="0"/>
              <a:t> ile </a:t>
            </a:r>
            <a:r>
              <a:rPr lang="tr-TR" dirty="0" smtClean="0"/>
              <a:t>ortaya koymalı</a:t>
            </a:r>
            <a:r>
              <a:rPr lang="tr-TR" dirty="0"/>
              <a:t>,</a:t>
            </a:r>
          </a:p>
          <a:p>
            <a:r>
              <a:rPr lang="tr-TR" dirty="0" err="1" smtClean="0"/>
              <a:t>Boylece</a:t>
            </a:r>
            <a:r>
              <a:rPr lang="tr-TR" dirty="0" smtClean="0"/>
              <a:t> </a:t>
            </a:r>
            <a:r>
              <a:rPr lang="tr-TR" dirty="0" err="1"/>
              <a:t>İnfertilite</a:t>
            </a:r>
            <a:r>
              <a:rPr lang="tr-TR" dirty="0"/>
              <a:t> tedavisinde </a:t>
            </a:r>
            <a:r>
              <a:rPr lang="tr-TR" dirty="0" smtClean="0"/>
              <a:t>basari / </a:t>
            </a:r>
            <a:r>
              <a:rPr lang="tr-TR" dirty="0" err="1" smtClean="0"/>
              <a:t>basarisizligi</a:t>
            </a:r>
            <a:r>
              <a:rPr lang="tr-TR" dirty="0" smtClean="0"/>
              <a:t> veya OHSS </a:t>
            </a:r>
            <a:r>
              <a:rPr lang="tr-TR" dirty="0"/>
              <a:t>gelişme riskini öngörebilmelidir.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40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49" y="101069"/>
            <a:ext cx="8534400" cy="1507067"/>
          </a:xfrm>
        </p:spPr>
        <p:txBody>
          <a:bodyPr/>
          <a:lstStyle/>
          <a:p>
            <a:r>
              <a:rPr lang="en-US" dirty="0" smtClean="0"/>
              <a:t>Over </a:t>
            </a:r>
            <a:r>
              <a:rPr lang="en-US" dirty="0" err="1" smtClean="0"/>
              <a:t>rezerv</a:t>
            </a:r>
            <a:r>
              <a:rPr lang="en-US" dirty="0" smtClean="0"/>
              <a:t> </a:t>
            </a:r>
            <a:r>
              <a:rPr lang="en-US" dirty="0" err="1" smtClean="0"/>
              <a:t>testı</a:t>
            </a:r>
            <a:r>
              <a:rPr lang="en-US" dirty="0" smtClean="0"/>
              <a:t> </a:t>
            </a:r>
            <a:r>
              <a:rPr lang="en-US" dirty="0" err="1" smtClean="0"/>
              <a:t>endıkasyonları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48" y="1608136"/>
            <a:ext cx="10017127" cy="4692651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err="1" smtClean="0"/>
              <a:t>Ileri</a:t>
            </a:r>
            <a:r>
              <a:rPr lang="en-US" sz="3400" dirty="0" smtClean="0"/>
              <a:t> </a:t>
            </a:r>
            <a:r>
              <a:rPr lang="en-US" sz="3400" dirty="0" err="1" smtClean="0"/>
              <a:t>kadin</a:t>
            </a:r>
            <a:r>
              <a:rPr lang="en-US" sz="3400" dirty="0" smtClean="0"/>
              <a:t> </a:t>
            </a:r>
            <a:r>
              <a:rPr lang="en-US" sz="3400" dirty="0" err="1" smtClean="0"/>
              <a:t>yasi</a:t>
            </a:r>
            <a:r>
              <a:rPr lang="en-US" sz="3400" dirty="0" smtClean="0"/>
              <a:t> ( 35 </a:t>
            </a:r>
            <a:r>
              <a:rPr lang="en-US" sz="3400" dirty="0" err="1" smtClean="0"/>
              <a:t>yas</a:t>
            </a:r>
            <a:r>
              <a:rPr lang="en-US" sz="3400" dirty="0" smtClean="0"/>
              <a:t> </a:t>
            </a:r>
            <a:r>
              <a:rPr lang="en-US" sz="3400" dirty="0" err="1" smtClean="0"/>
              <a:t>ve</a:t>
            </a:r>
            <a:r>
              <a:rPr lang="en-US" sz="3400" dirty="0" smtClean="0"/>
              <a:t> </a:t>
            </a:r>
            <a:r>
              <a:rPr lang="en-US" sz="3400" dirty="0" err="1" smtClean="0"/>
              <a:t>uzeri</a:t>
            </a:r>
            <a:r>
              <a:rPr lang="en-US" sz="3400" dirty="0" smtClean="0"/>
              <a:t> )</a:t>
            </a:r>
          </a:p>
          <a:p>
            <a:r>
              <a:rPr lang="en-US" sz="3400" dirty="0" err="1" smtClean="0"/>
              <a:t>Gecirilmis</a:t>
            </a:r>
            <a:r>
              <a:rPr lang="en-US" sz="3400" dirty="0" smtClean="0"/>
              <a:t> over </a:t>
            </a:r>
            <a:r>
              <a:rPr lang="en-US" sz="3400" dirty="0" err="1" smtClean="0"/>
              <a:t>cerrahisi</a:t>
            </a:r>
            <a:r>
              <a:rPr lang="en-US" sz="3400" dirty="0" smtClean="0"/>
              <a:t> / </a:t>
            </a:r>
            <a:r>
              <a:rPr lang="en-US" sz="3400" dirty="0" err="1" smtClean="0"/>
              <a:t>pelvik</a:t>
            </a:r>
            <a:r>
              <a:rPr lang="en-US" sz="3400" dirty="0" smtClean="0"/>
              <a:t> </a:t>
            </a:r>
            <a:r>
              <a:rPr lang="en-US" sz="3400" dirty="0" err="1" smtClean="0"/>
              <a:t>cerrahi</a:t>
            </a:r>
            <a:r>
              <a:rPr lang="en-US" sz="3400" dirty="0" smtClean="0"/>
              <a:t> </a:t>
            </a:r>
          </a:p>
          <a:p>
            <a:r>
              <a:rPr lang="en-US" sz="3400" dirty="0" err="1" smtClean="0"/>
              <a:t>Tek</a:t>
            </a:r>
            <a:r>
              <a:rPr lang="en-US" sz="3400" dirty="0" smtClean="0"/>
              <a:t> over </a:t>
            </a:r>
          </a:p>
          <a:p>
            <a:r>
              <a:rPr lang="en-US" sz="3400" dirty="0" err="1" smtClean="0"/>
              <a:t>Aile</a:t>
            </a:r>
            <a:r>
              <a:rPr lang="en-US" sz="3400" dirty="0" smtClean="0"/>
              <a:t> </a:t>
            </a:r>
            <a:r>
              <a:rPr lang="en-US" sz="3400" dirty="0" err="1" smtClean="0"/>
              <a:t>oykusu</a:t>
            </a:r>
            <a:r>
              <a:rPr lang="en-US" sz="3400" dirty="0" smtClean="0"/>
              <a:t> ( </a:t>
            </a:r>
            <a:r>
              <a:rPr lang="en-US" sz="3400" dirty="0" err="1" smtClean="0"/>
              <a:t>erken</a:t>
            </a:r>
            <a:r>
              <a:rPr lang="en-US" sz="3400" dirty="0" smtClean="0"/>
              <a:t> </a:t>
            </a:r>
            <a:r>
              <a:rPr lang="en-US" sz="3400" dirty="0" err="1" smtClean="0"/>
              <a:t>menopoz</a:t>
            </a:r>
            <a:r>
              <a:rPr lang="en-US" sz="3400" dirty="0" smtClean="0"/>
              <a:t> )</a:t>
            </a:r>
          </a:p>
          <a:p>
            <a:r>
              <a:rPr lang="en-US" sz="3400" dirty="0" err="1" smtClean="0"/>
              <a:t>Aciklanamayan</a:t>
            </a:r>
            <a:r>
              <a:rPr lang="en-US" sz="3400" dirty="0" smtClean="0"/>
              <a:t> </a:t>
            </a:r>
            <a:r>
              <a:rPr lang="en-US" sz="3400" dirty="0" err="1" smtClean="0"/>
              <a:t>infertilite</a:t>
            </a:r>
            <a:r>
              <a:rPr lang="en-US" sz="3400" dirty="0" smtClean="0"/>
              <a:t> ( </a:t>
            </a:r>
            <a:r>
              <a:rPr lang="en-US" sz="3400" dirty="0" err="1" smtClean="0"/>
              <a:t>hangi</a:t>
            </a:r>
            <a:r>
              <a:rPr lang="en-US" sz="3400" dirty="0" smtClean="0"/>
              <a:t> </a:t>
            </a:r>
            <a:r>
              <a:rPr lang="en-US" sz="3400" dirty="0" err="1" smtClean="0"/>
              <a:t>yasta</a:t>
            </a:r>
            <a:r>
              <a:rPr lang="en-US" sz="3400" dirty="0" smtClean="0"/>
              <a:t> </a:t>
            </a:r>
            <a:r>
              <a:rPr lang="en-US" sz="3400" dirty="0" err="1" smtClean="0"/>
              <a:t>olursa</a:t>
            </a:r>
            <a:r>
              <a:rPr lang="en-US" sz="3400" dirty="0" smtClean="0"/>
              <a:t> </a:t>
            </a:r>
            <a:r>
              <a:rPr lang="en-US" sz="3400" dirty="0" err="1" smtClean="0"/>
              <a:t>olsun</a:t>
            </a:r>
            <a:r>
              <a:rPr lang="en-US" sz="3400" dirty="0" smtClean="0"/>
              <a:t> )</a:t>
            </a:r>
          </a:p>
          <a:p>
            <a:r>
              <a:rPr lang="en-US" sz="3400" dirty="0" smtClean="0"/>
              <a:t>Poor responder ( </a:t>
            </a:r>
            <a:r>
              <a:rPr lang="en-US" sz="3400" dirty="0" err="1" smtClean="0"/>
              <a:t>daha</a:t>
            </a:r>
            <a:r>
              <a:rPr lang="en-US" sz="3400" dirty="0" smtClean="0"/>
              <a:t> once </a:t>
            </a:r>
            <a:r>
              <a:rPr lang="en-US" sz="3400" dirty="0" err="1" smtClean="0"/>
              <a:t>stimulasyona</a:t>
            </a:r>
            <a:r>
              <a:rPr lang="en-US" sz="3400" dirty="0" smtClean="0"/>
              <a:t> </a:t>
            </a:r>
            <a:r>
              <a:rPr lang="en-US" sz="3400" dirty="0" err="1" smtClean="0"/>
              <a:t>kotu</a:t>
            </a:r>
            <a:r>
              <a:rPr lang="en-US" sz="3400" dirty="0" smtClean="0"/>
              <a:t> </a:t>
            </a:r>
            <a:r>
              <a:rPr lang="en-US" sz="3400" dirty="0" err="1" smtClean="0"/>
              <a:t>yanit</a:t>
            </a:r>
            <a:r>
              <a:rPr lang="en-US" sz="3400" dirty="0" smtClean="0"/>
              <a:t> )</a:t>
            </a:r>
          </a:p>
          <a:p>
            <a:r>
              <a:rPr lang="en-US" sz="3400" dirty="0" smtClean="0"/>
              <a:t>DM, HT </a:t>
            </a:r>
            <a:r>
              <a:rPr lang="en-US" sz="3400" dirty="0" err="1" smtClean="0"/>
              <a:t>gibi</a:t>
            </a:r>
            <a:r>
              <a:rPr lang="en-US" sz="3400" dirty="0" smtClean="0"/>
              <a:t> </a:t>
            </a:r>
            <a:r>
              <a:rPr lang="en-US" sz="3400" dirty="0" err="1" smtClean="0"/>
              <a:t>sistemik</a:t>
            </a:r>
            <a:r>
              <a:rPr lang="en-US" sz="3400" dirty="0" smtClean="0"/>
              <a:t> </a:t>
            </a:r>
            <a:r>
              <a:rPr lang="en-US" sz="3400" dirty="0" err="1" smtClean="0"/>
              <a:t>hastaliklar</a:t>
            </a:r>
            <a:r>
              <a:rPr lang="en-US" sz="3400" dirty="0" smtClean="0"/>
              <a:t> </a:t>
            </a:r>
          </a:p>
          <a:p>
            <a:r>
              <a:rPr lang="en-US" sz="3400" dirty="0" err="1" smtClean="0"/>
              <a:t>Otoimmun</a:t>
            </a:r>
            <a:r>
              <a:rPr lang="en-US" sz="3400" dirty="0" smtClean="0"/>
              <a:t> </a:t>
            </a:r>
            <a:r>
              <a:rPr lang="en-US" sz="3400" dirty="0" err="1" smtClean="0"/>
              <a:t>Hastaliklar</a:t>
            </a:r>
            <a:r>
              <a:rPr lang="en-US" sz="3400" dirty="0" smtClean="0"/>
              <a:t> </a:t>
            </a:r>
          </a:p>
          <a:p>
            <a:r>
              <a:rPr lang="en-US" sz="3400" dirty="0" err="1" smtClean="0"/>
              <a:t>Sigara</a:t>
            </a:r>
            <a:r>
              <a:rPr lang="en-US" sz="3400" dirty="0" smtClean="0"/>
              <a:t> </a:t>
            </a:r>
            <a:r>
              <a:rPr lang="en-US" sz="3400" dirty="0" err="1" smtClean="0"/>
              <a:t>kullanimi</a:t>
            </a:r>
            <a:r>
              <a:rPr lang="en-US" sz="3400" dirty="0" smtClean="0"/>
              <a:t> </a:t>
            </a:r>
          </a:p>
          <a:p>
            <a:r>
              <a:rPr lang="en-US" sz="3400" dirty="0" smtClean="0"/>
              <a:t>KT , RT </a:t>
            </a:r>
            <a:r>
              <a:rPr lang="en-US" sz="3400" dirty="0" err="1" smtClean="0"/>
              <a:t>alinmasi</a:t>
            </a:r>
            <a:r>
              <a:rPr lang="en-US" sz="3400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1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Bazal FSH (1988), </a:t>
            </a:r>
          </a:p>
          <a:p>
            <a:r>
              <a:rPr lang="tr-TR" dirty="0" err="1"/>
              <a:t>Clomiphene</a:t>
            </a:r>
            <a:r>
              <a:rPr lang="tr-TR" dirty="0"/>
              <a:t> </a:t>
            </a:r>
            <a:r>
              <a:rPr lang="tr-TR" dirty="0" err="1"/>
              <a:t>citrate</a:t>
            </a:r>
            <a:r>
              <a:rPr lang="tr-TR" dirty="0"/>
              <a:t> </a:t>
            </a:r>
            <a:r>
              <a:rPr lang="tr-TR" dirty="0" err="1"/>
              <a:t>challenge</a:t>
            </a:r>
            <a:r>
              <a:rPr lang="tr-TR" dirty="0"/>
              <a:t> test (CCCT) (1989), </a:t>
            </a:r>
          </a:p>
          <a:p>
            <a:r>
              <a:rPr lang="tr-TR" dirty="0" err="1"/>
              <a:t>Gonadotropin</a:t>
            </a:r>
            <a:r>
              <a:rPr lang="tr-TR" dirty="0"/>
              <a:t> </a:t>
            </a:r>
            <a:r>
              <a:rPr lang="tr-TR" dirty="0" err="1"/>
              <a:t>releasing</a:t>
            </a:r>
            <a:r>
              <a:rPr lang="tr-TR" dirty="0"/>
              <a:t>-hormon (</a:t>
            </a:r>
            <a:r>
              <a:rPr lang="tr-TR" dirty="0" err="1"/>
              <a:t>GnRH</a:t>
            </a:r>
            <a:r>
              <a:rPr lang="tr-TR" dirty="0"/>
              <a:t>) </a:t>
            </a:r>
            <a:r>
              <a:rPr lang="tr-TR" dirty="0" err="1"/>
              <a:t>agonist</a:t>
            </a:r>
            <a:r>
              <a:rPr lang="tr-TR" dirty="0"/>
              <a:t> (1989), </a:t>
            </a:r>
          </a:p>
          <a:p>
            <a:r>
              <a:rPr lang="tr-TR" dirty="0" err="1"/>
              <a:t>İnhibin</a:t>
            </a:r>
            <a:r>
              <a:rPr lang="tr-TR" dirty="0"/>
              <a:t> B (1997), </a:t>
            </a:r>
          </a:p>
          <a:p>
            <a:r>
              <a:rPr lang="tr-TR" dirty="0" err="1"/>
              <a:t>Antral</a:t>
            </a:r>
            <a:r>
              <a:rPr lang="tr-TR" dirty="0"/>
              <a:t> </a:t>
            </a:r>
            <a:r>
              <a:rPr lang="tr-TR" dirty="0" err="1"/>
              <a:t>follikül</a:t>
            </a:r>
            <a:r>
              <a:rPr lang="tr-TR" dirty="0"/>
              <a:t> sayısı (AFC) (1997)</a:t>
            </a:r>
          </a:p>
          <a:p>
            <a:r>
              <a:rPr lang="tr-TR" dirty="0" err="1"/>
              <a:t>Antimüllerian</a:t>
            </a:r>
            <a:r>
              <a:rPr lang="tr-TR" dirty="0"/>
              <a:t> </a:t>
            </a:r>
            <a:r>
              <a:rPr lang="tr-TR" dirty="0" err="1"/>
              <a:t>hormone</a:t>
            </a:r>
            <a:r>
              <a:rPr lang="tr-TR" dirty="0"/>
              <a:t> (AMH) (2002). </a:t>
            </a:r>
          </a:p>
        </p:txBody>
      </p:sp>
    </p:spTree>
    <p:extLst>
      <p:ext uri="{BB962C8B-B14F-4D97-AF65-F5344CB8AC3E}">
        <p14:creationId xmlns:p14="http://schemas.microsoft.com/office/powerpoint/2010/main" val="16014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271" y="1434354"/>
            <a:ext cx="9144000" cy="4303058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2400" dirty="0"/>
              <a:t>    </a:t>
            </a:r>
          </a:p>
          <a:p>
            <a:pPr>
              <a:buFontTx/>
              <a:buNone/>
              <a:defRPr/>
            </a:pPr>
            <a:r>
              <a:rPr lang="en-US" sz="2400" dirty="0"/>
              <a:t>   </a:t>
            </a:r>
            <a:r>
              <a:rPr lang="en-US" sz="2400" dirty="0" smtClean="0"/>
              <a:t>- </a:t>
            </a:r>
            <a:r>
              <a:rPr lang="tr-TR" sz="2400" dirty="0"/>
              <a:t>Yaş</a:t>
            </a:r>
            <a:r>
              <a:rPr lang="en-US" sz="2400" dirty="0"/>
              <a:t>     </a:t>
            </a:r>
          </a:p>
          <a:p>
            <a:pPr>
              <a:buFontTx/>
              <a:buNone/>
              <a:defRPr/>
            </a:pPr>
            <a:r>
              <a:rPr lang="en-US" sz="2400" dirty="0"/>
              <a:t>   </a:t>
            </a:r>
            <a:r>
              <a:rPr lang="en-US" sz="2400" dirty="0" smtClean="0"/>
              <a:t>- </a:t>
            </a:r>
            <a:r>
              <a:rPr lang="en-US" sz="2400" dirty="0"/>
              <a:t>Ba</a:t>
            </a:r>
            <a:r>
              <a:rPr lang="tr-TR" sz="2400" dirty="0"/>
              <a:t>z</a:t>
            </a:r>
            <a:r>
              <a:rPr lang="en-US" sz="2400" dirty="0"/>
              <a:t>al serum FSH </a:t>
            </a:r>
            <a:r>
              <a:rPr lang="tr-TR" sz="2400" dirty="0"/>
              <a:t>seviyesi</a:t>
            </a:r>
            <a:r>
              <a:rPr lang="en-US" sz="2400" dirty="0"/>
              <a:t>    </a:t>
            </a:r>
          </a:p>
          <a:p>
            <a:pPr>
              <a:buFontTx/>
              <a:buNone/>
              <a:defRPr/>
            </a:pPr>
            <a:r>
              <a:rPr lang="en-US" sz="2400" dirty="0"/>
              <a:t>   </a:t>
            </a:r>
            <a:r>
              <a:rPr lang="en-US" sz="2400" dirty="0" smtClean="0"/>
              <a:t>- </a:t>
            </a:r>
            <a:r>
              <a:rPr lang="en-US" sz="2400" dirty="0"/>
              <a:t>Ba</a:t>
            </a:r>
            <a:r>
              <a:rPr lang="tr-TR" sz="2400" dirty="0"/>
              <a:t>z</a:t>
            </a:r>
            <a:r>
              <a:rPr lang="en-US" sz="2400" dirty="0"/>
              <a:t>al serum </a:t>
            </a:r>
            <a:r>
              <a:rPr lang="en-US" sz="2400" dirty="0" err="1"/>
              <a:t>estradiol</a:t>
            </a:r>
            <a:r>
              <a:rPr lang="en-US" sz="2400" dirty="0"/>
              <a:t> </a:t>
            </a:r>
            <a:r>
              <a:rPr lang="tr-TR" sz="2400" dirty="0"/>
              <a:t>seviyesi</a:t>
            </a:r>
            <a:r>
              <a:rPr lang="en-US" sz="2400" dirty="0"/>
              <a:t>    </a:t>
            </a:r>
          </a:p>
          <a:p>
            <a:pPr>
              <a:buFontTx/>
              <a:buNone/>
              <a:defRPr/>
            </a:pPr>
            <a:r>
              <a:rPr lang="en-US" sz="2400" dirty="0"/>
              <a:t>   </a:t>
            </a:r>
            <a:r>
              <a:rPr lang="en-US" sz="2400" dirty="0" smtClean="0"/>
              <a:t>- </a:t>
            </a:r>
            <a:r>
              <a:rPr lang="en-US" sz="2400" dirty="0"/>
              <a:t>Ba</a:t>
            </a:r>
            <a:r>
              <a:rPr lang="tr-TR" sz="2400" dirty="0"/>
              <a:t>z</a:t>
            </a:r>
            <a:r>
              <a:rPr lang="en-US" sz="2400" dirty="0"/>
              <a:t>al FSH</a:t>
            </a:r>
            <a:r>
              <a:rPr lang="tr-TR" sz="2400" dirty="0"/>
              <a:t>/LH</a:t>
            </a:r>
            <a:r>
              <a:rPr lang="en-US" sz="2400" dirty="0"/>
              <a:t> </a:t>
            </a:r>
            <a:r>
              <a:rPr lang="tr-TR" sz="2400" dirty="0"/>
              <a:t>oranı</a:t>
            </a:r>
            <a:r>
              <a:rPr lang="en-US" sz="2400" dirty="0"/>
              <a:t>     </a:t>
            </a:r>
          </a:p>
          <a:p>
            <a:pPr>
              <a:buFontTx/>
              <a:buNone/>
              <a:defRPr/>
            </a:pPr>
            <a:r>
              <a:rPr lang="en-US" sz="2400" dirty="0"/>
              <a:t>   </a:t>
            </a:r>
            <a:r>
              <a:rPr lang="en-US" sz="2400" dirty="0" smtClean="0"/>
              <a:t>- </a:t>
            </a:r>
            <a:r>
              <a:rPr lang="en-US" sz="2400" dirty="0"/>
              <a:t>Ba</a:t>
            </a:r>
            <a:r>
              <a:rPr lang="tr-TR" sz="2400" dirty="0"/>
              <a:t>z</a:t>
            </a:r>
            <a:r>
              <a:rPr lang="en-US" sz="2400" dirty="0"/>
              <a:t>al serum </a:t>
            </a:r>
            <a:r>
              <a:rPr lang="en-US" sz="2400" dirty="0" err="1"/>
              <a:t>inhibin</a:t>
            </a:r>
            <a:r>
              <a:rPr lang="en-US" sz="2400" dirty="0"/>
              <a:t>-B </a:t>
            </a:r>
            <a:r>
              <a:rPr lang="tr-TR" sz="2400" dirty="0"/>
              <a:t>seviyesi</a:t>
            </a:r>
            <a:r>
              <a:rPr lang="en-US" sz="2400" dirty="0"/>
              <a:t>    </a:t>
            </a:r>
          </a:p>
          <a:p>
            <a:pPr>
              <a:buFontTx/>
              <a:buNone/>
              <a:defRPr/>
            </a:pPr>
            <a:r>
              <a:rPr lang="en-US" sz="2400" dirty="0"/>
              <a:t>   </a:t>
            </a:r>
            <a:r>
              <a:rPr lang="en-US" sz="2400" dirty="0" smtClean="0"/>
              <a:t>- </a:t>
            </a:r>
            <a:r>
              <a:rPr lang="en-US" sz="2400" dirty="0"/>
              <a:t>Ba</a:t>
            </a:r>
            <a:r>
              <a:rPr lang="tr-TR" sz="2400" dirty="0"/>
              <a:t>z</a:t>
            </a:r>
            <a:r>
              <a:rPr lang="en-US" sz="2400" dirty="0"/>
              <a:t>al serum anti-</a:t>
            </a:r>
            <a:r>
              <a:rPr lang="en-US" sz="2400" dirty="0" err="1"/>
              <a:t>Müllerian</a:t>
            </a:r>
            <a:r>
              <a:rPr lang="en-US" sz="2400" dirty="0"/>
              <a:t> </a:t>
            </a:r>
            <a:r>
              <a:rPr lang="en-US" sz="2400" dirty="0" err="1"/>
              <a:t>hormon</a:t>
            </a:r>
            <a:r>
              <a:rPr lang="tr-TR" sz="2400" dirty="0"/>
              <a:t> seviyesi</a:t>
            </a:r>
            <a:r>
              <a:rPr lang="en-US" sz="2400" dirty="0"/>
              <a:t>        </a:t>
            </a:r>
          </a:p>
          <a:p>
            <a:pPr>
              <a:buFontTx/>
              <a:buNone/>
              <a:defRPr/>
            </a:pPr>
            <a:r>
              <a:rPr lang="en-US" sz="2400" dirty="0"/>
              <a:t>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01271" y="788023"/>
            <a:ext cx="3760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A-STATIK TESTLER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33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376" y="2188260"/>
            <a:ext cx="8229600" cy="2753942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  <a:defRPr/>
            </a:pPr>
            <a:r>
              <a:rPr lang="tr-T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</a:p>
          <a:p>
            <a:pPr>
              <a:buFontTx/>
              <a:buNone/>
              <a:defRPr/>
            </a:pPr>
            <a:endParaRPr lang="tr-T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en-US" sz="2400" dirty="0"/>
              <a:t>    </a:t>
            </a:r>
          </a:p>
          <a:p>
            <a:pPr>
              <a:buFontTx/>
              <a:buNone/>
              <a:defRPr/>
            </a:pPr>
            <a:r>
              <a:rPr lang="en-US" sz="2400" dirty="0"/>
              <a:t>   </a:t>
            </a:r>
            <a:r>
              <a:rPr lang="en-US" sz="2600" dirty="0" smtClean="0"/>
              <a:t>-Clomiphene </a:t>
            </a:r>
            <a:r>
              <a:rPr lang="en-US" sz="2600" dirty="0"/>
              <a:t>citrate challenge test (CCCT)     </a:t>
            </a:r>
          </a:p>
          <a:p>
            <a:pPr>
              <a:buFontTx/>
              <a:buNone/>
              <a:defRPr/>
            </a:pPr>
            <a:r>
              <a:rPr lang="en-US" sz="2600" dirty="0"/>
              <a:t>   </a:t>
            </a:r>
            <a:r>
              <a:rPr lang="en-US" sz="2600" dirty="0" smtClean="0"/>
              <a:t>-GnRH </a:t>
            </a:r>
            <a:r>
              <a:rPr lang="en-US" sz="2600" dirty="0"/>
              <a:t>agonist stimulation test (GAST)     </a:t>
            </a:r>
          </a:p>
          <a:p>
            <a:pPr>
              <a:buFontTx/>
              <a:buNone/>
              <a:defRPr/>
            </a:pPr>
            <a:r>
              <a:rPr lang="en-US" sz="2600" dirty="0"/>
              <a:t>   -</a:t>
            </a:r>
            <a:r>
              <a:rPr lang="en-US" sz="2600" dirty="0" smtClean="0"/>
              <a:t>Exogenous </a:t>
            </a:r>
            <a:r>
              <a:rPr lang="en-US" sz="2600" dirty="0"/>
              <a:t>FSH ovarian reserve test (EFORT</a:t>
            </a:r>
            <a:r>
              <a:rPr lang="en-US" sz="2400" dirty="0"/>
              <a:t>)</a:t>
            </a:r>
            <a:r>
              <a:rPr lang="en-US" sz="2400" b="1" dirty="0"/>
              <a:t> </a:t>
            </a:r>
          </a:p>
          <a:p>
            <a:pPr>
              <a:buFontTx/>
              <a:buNone/>
              <a:defRPr/>
            </a:pPr>
            <a:endParaRPr lang="en-US" sz="2400" dirty="0"/>
          </a:p>
          <a:p>
            <a:pPr>
              <a:buFontTx/>
              <a:buNone/>
              <a:defRPr/>
            </a:pP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55376" y="1541929"/>
            <a:ext cx="6312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	</a:t>
            </a:r>
            <a:r>
              <a:rPr lang="en-US" sz="3600" dirty="0" smtClean="0"/>
              <a:t>B- DINAMIK TESTLER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4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999</TotalTime>
  <Words>1244</Words>
  <Application>Microsoft Office PowerPoint</Application>
  <PresentationFormat>Widescreen</PresentationFormat>
  <Paragraphs>178</Paragraphs>
  <Slides>45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ＭＳ Ｐゴシック</vt:lpstr>
      <vt:lpstr>ＭＳ Ｐゴシック</vt:lpstr>
      <vt:lpstr>Arial</vt:lpstr>
      <vt:lpstr>Calibri</vt:lpstr>
      <vt:lpstr>Century Gothic</vt:lpstr>
      <vt:lpstr>Mangal</vt:lpstr>
      <vt:lpstr>msgothic</vt:lpstr>
      <vt:lpstr>Times New Roman</vt:lpstr>
      <vt:lpstr>Wingdings</vt:lpstr>
      <vt:lpstr>Wingdings 3</vt:lpstr>
      <vt:lpstr>Slice</vt:lpstr>
      <vt:lpstr>OVER REZERVİNİN  BELİRTEÇLERİ</vt:lpstr>
      <vt:lpstr>PowerPoint Presentation</vt:lpstr>
      <vt:lpstr>ACOG Committee Opinion No. 589. Obstet Gynecol 2014;123:719–21.</vt:lpstr>
      <vt:lpstr>Over rezervinin test edilmesi</vt:lpstr>
      <vt:lpstr>İdeal Over Rezerv Testi</vt:lpstr>
      <vt:lpstr>Over rezerv testı endıkasyonları</vt:lpstr>
      <vt:lpstr>PowerPoint Presentation</vt:lpstr>
      <vt:lpstr>PowerPoint Presentation</vt:lpstr>
      <vt:lpstr>PowerPoint Presentation</vt:lpstr>
      <vt:lpstr>C- Ultrasonografi</vt:lpstr>
      <vt:lpstr>PowerPoint Presentation</vt:lpstr>
      <vt:lpstr>  kadının Yaşı</vt:lpstr>
      <vt:lpstr>20 HAFTALIK FETUS       8 MILYON DOGUMDA                 1-2 MILYON  PUBERTE                       250-400 BIN  37 YAS                          25 BIN  MENAPOZ                    &lt;1000</vt:lpstr>
      <vt:lpstr>PowerPoint Presentation</vt:lpstr>
      <vt:lpstr>Bazal FSH – gebelik (IVF)</vt:lpstr>
      <vt:lpstr>PowerPoint Presentation</vt:lpstr>
      <vt:lpstr>Basal 3.gun fsh (n=3430)</vt:lpstr>
      <vt:lpstr>Kahapola-Arachchige KM, et. al. Aust NZ J Obstet Gynaecol 2012</vt:lpstr>
      <vt:lpstr>R.T. Scott Jr., et. al. Fertil Steril 1990;54:297–302. J. Kwee, et. al. Hum Reprod 2004;19: 590–595.   </vt:lpstr>
      <vt:lpstr>Sonuc olarak bircok yayinda</vt:lpstr>
      <vt:lpstr>PowerPoint Presentation</vt:lpstr>
      <vt:lpstr>PowerPoint Presentation</vt:lpstr>
      <vt:lpstr> Nelson SM. Fertility and Sterility  2013;99(4):963-969. </vt:lpstr>
      <vt:lpstr>PowerPoint Presentation</vt:lpstr>
      <vt:lpstr>PowerPoint Presentation</vt:lpstr>
      <vt:lpstr>PowerPoint Presentation</vt:lpstr>
      <vt:lpstr>Barad DH, et. al. Rbm Online  2011;22(3):284-291. </vt:lpstr>
      <vt:lpstr>PowerPoint Presentation</vt:lpstr>
      <vt:lpstr>PowerPoint Presentation</vt:lpstr>
      <vt:lpstr>AMH sonucunu etkileyen değişkenler</vt:lpstr>
      <vt:lpstr> İnhibin B</vt:lpstr>
      <vt:lpstr>Klomifen Sitrat Uyarma Testi</vt:lpstr>
      <vt:lpstr>Csemiczky G et. al. Acta Obstet Gyneco Scan. 2002; 81: 954</vt:lpstr>
      <vt:lpstr>PowerPoint Presentation</vt:lpstr>
      <vt:lpstr>PowerPoint Presentation</vt:lpstr>
      <vt:lpstr>PowerPoint Presentation</vt:lpstr>
      <vt:lpstr>Over Rezervinin USG ile Değerlendirilmesi</vt:lpstr>
      <vt:lpstr>Antral Follikül Sayısı (AFC)</vt:lpstr>
      <vt:lpstr>PowerPoint Presentation</vt:lpstr>
      <vt:lpstr>AFC- AMH</vt:lpstr>
      <vt:lpstr>PowerPoint Presentation</vt:lpstr>
      <vt:lpstr>Broer SL, et. al. Human reproduction update, 2013;19: 26–36.</vt:lpstr>
      <vt:lpstr>Broer SL,  et. al. Fertility and Sterility, 2009;91: 705–714.</vt:lpstr>
      <vt:lpstr>sonuc</vt:lpstr>
      <vt:lpstr>    TEŞEKKÜR EDERİM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 REZERVİNİN  BELİRTEÇLERİ</dc:title>
  <dc:creator>KUBRA ozcilingir</dc:creator>
  <cp:lastModifiedBy>DNP</cp:lastModifiedBy>
  <cp:revision>138</cp:revision>
  <dcterms:created xsi:type="dcterms:W3CDTF">2018-05-09T20:39:33Z</dcterms:created>
  <dcterms:modified xsi:type="dcterms:W3CDTF">2018-05-11T09:41:01Z</dcterms:modified>
</cp:coreProperties>
</file>