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8" r:id="rId21"/>
    <p:sldId id="279" r:id="rId22"/>
    <p:sldId id="277"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2" r:id="rId85"/>
    <p:sldId id="341" r:id="rId8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2" Type="http://schemas.openxmlformats.org/officeDocument/2006/relationships/oleObject" Target="file:///C:\Users\hp\Desktop\onkofertility\fp%20HASTALAR.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hp\Desktop\onkofertility\fp%20HASTALA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tr-TR"/>
  <c:style val="31"/>
  <c:clrMapOvr bg1="lt1" tx1="dk1" bg2="lt2" tx2="dk2" accent1="accent1" accent2="accent2" accent3="accent3" accent4="accent4" accent5="accent5" accent6="accent6" hlink="hlink" folHlink="folHlink"/>
  <c:chart>
    <c:autoTitleDeleted val="1"/>
    <c:plotArea>
      <c:layout/>
      <c:lineChart>
        <c:grouping val="standard"/>
        <c:ser>
          <c:idx val="0"/>
          <c:order val="0"/>
          <c:cat>
            <c:strRef>
              <c:f>Sayfa2!$C$25:$F$25</c:f>
              <c:strCache>
                <c:ptCount val="4"/>
                <c:pt idx="0">
                  <c:v>2008-2011</c:v>
                </c:pt>
                <c:pt idx="1">
                  <c:v>2012-2013</c:v>
                </c:pt>
                <c:pt idx="2">
                  <c:v>2014-2015</c:v>
                </c:pt>
                <c:pt idx="3">
                  <c:v>2016-2018</c:v>
                </c:pt>
              </c:strCache>
            </c:strRef>
          </c:cat>
          <c:val>
            <c:numRef>
              <c:f>Sayfa2!$C$26:$F$26</c:f>
              <c:numCache>
                <c:formatCode>General</c:formatCode>
                <c:ptCount val="4"/>
                <c:pt idx="0">
                  <c:v>2</c:v>
                </c:pt>
                <c:pt idx="1">
                  <c:v>12</c:v>
                </c:pt>
                <c:pt idx="2">
                  <c:v>30</c:v>
                </c:pt>
                <c:pt idx="3">
                  <c:v>72</c:v>
                </c:pt>
              </c:numCache>
            </c:numRef>
          </c:val>
        </c:ser>
        <c:marker val="1"/>
        <c:axId val="63549440"/>
        <c:axId val="63550976"/>
      </c:lineChart>
      <c:catAx>
        <c:axId val="63549440"/>
        <c:scaling>
          <c:orientation val="minMax"/>
        </c:scaling>
        <c:axPos val="b"/>
        <c:majorTickMark val="none"/>
        <c:tickLblPos val="nextTo"/>
        <c:crossAx val="63550976"/>
        <c:crosses val="autoZero"/>
        <c:auto val="1"/>
        <c:lblAlgn val="ctr"/>
        <c:lblOffset val="100"/>
      </c:catAx>
      <c:valAx>
        <c:axId val="63550976"/>
        <c:scaling>
          <c:orientation val="minMax"/>
        </c:scaling>
        <c:axPos val="l"/>
        <c:majorGridlines/>
        <c:numFmt formatCode="General" sourceLinked="1"/>
        <c:majorTickMark val="none"/>
        <c:tickLblPos val="nextTo"/>
        <c:crossAx val="63549440"/>
        <c:crosses val="autoZero"/>
        <c:crossBetween val="between"/>
      </c:valAx>
    </c:plotArea>
    <c:plotVisOnly val="1"/>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tr-TR"/>
  <c:chart>
    <c:title>
      <c:tx>
        <c:rich>
          <a:bodyPr/>
          <a:lstStyle/>
          <a:p>
            <a:pPr>
              <a:defRPr sz="2800"/>
            </a:pPr>
            <a:r>
              <a:rPr lang="tr-TR" sz="2800" dirty="0"/>
              <a:t>n=598</a:t>
            </a:r>
            <a:r>
              <a:rPr lang="tr-TR" sz="2800" baseline="0" dirty="0"/>
              <a:t>  sperm </a:t>
            </a:r>
            <a:r>
              <a:rPr lang="tr-TR" sz="2800" baseline="0" dirty="0" err="1" smtClean="0"/>
              <a:t>cryopreservation</a:t>
            </a:r>
            <a:r>
              <a:rPr lang="tr-TR" sz="2800" baseline="0" dirty="0" smtClean="0"/>
              <a:t> </a:t>
            </a:r>
            <a:r>
              <a:rPr lang="tr-TR" sz="2800" baseline="0" dirty="0" err="1" smtClean="0"/>
              <a:t>between</a:t>
            </a:r>
            <a:r>
              <a:rPr lang="tr-TR" sz="2800" baseline="0" dirty="0" smtClean="0"/>
              <a:t> 2005-2018</a:t>
            </a:r>
            <a:endParaRPr lang="tr-TR" sz="2800" dirty="0"/>
          </a:p>
        </c:rich>
      </c:tx>
      <c:layout/>
    </c:title>
    <c:view3D>
      <c:rotX val="60"/>
      <c:perspective val="50"/>
    </c:view3D>
    <c:plotArea>
      <c:layout/>
      <c:pie3DChart>
        <c:varyColors val="1"/>
        <c:ser>
          <c:idx val="0"/>
          <c:order val="0"/>
          <c:dLbls>
            <c:showCatName val="1"/>
            <c:showPercent val="1"/>
            <c:showLeaderLines val="1"/>
          </c:dLbls>
          <c:cat>
            <c:strRef>
              <c:f>Sayfa8!$D$3:$D$11</c:f>
              <c:strCache>
                <c:ptCount val="9"/>
                <c:pt idx="0">
                  <c:v>Testis</c:v>
                </c:pt>
                <c:pt idx="1">
                  <c:v>Lenfoma</c:v>
                </c:pt>
                <c:pt idx="2">
                  <c:v>Lösemi</c:v>
                </c:pt>
                <c:pt idx="3">
                  <c:v>Osteosarkom</c:v>
                </c:pt>
                <c:pt idx="4">
                  <c:v>GIS</c:v>
                </c:pt>
                <c:pt idx="5">
                  <c:v>Beyin</c:v>
                </c:pt>
                <c:pt idx="6">
                  <c:v>Sarkom</c:v>
                </c:pt>
                <c:pt idx="7">
                  <c:v>AC</c:v>
                </c:pt>
                <c:pt idx="8">
                  <c:v>Diğer</c:v>
                </c:pt>
              </c:strCache>
            </c:strRef>
          </c:cat>
          <c:val>
            <c:numRef>
              <c:f>Sayfa8!$E$3:$E$11</c:f>
              <c:numCache>
                <c:formatCode>General</c:formatCode>
                <c:ptCount val="9"/>
                <c:pt idx="0">
                  <c:v>322</c:v>
                </c:pt>
                <c:pt idx="1">
                  <c:v>91</c:v>
                </c:pt>
                <c:pt idx="2">
                  <c:v>29</c:v>
                </c:pt>
                <c:pt idx="3">
                  <c:v>24</c:v>
                </c:pt>
                <c:pt idx="4">
                  <c:v>16</c:v>
                </c:pt>
                <c:pt idx="5">
                  <c:v>4</c:v>
                </c:pt>
                <c:pt idx="6">
                  <c:v>7</c:v>
                </c:pt>
                <c:pt idx="7">
                  <c:v>5</c:v>
                </c:pt>
                <c:pt idx="8">
                  <c:v>100</c:v>
                </c:pt>
              </c:numCache>
            </c:numRef>
          </c:val>
        </c:ser>
        <c:dLbls>
          <c:showCatName val="1"/>
          <c:showPercent val="1"/>
        </c:dLbls>
      </c:pie3DChart>
    </c:plotArea>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DB8586-AD1B-43B3-B7A2-2F857104A15B}" type="datetimeFigureOut">
              <a:rPr lang="tr-TR" smtClean="0"/>
              <a:pPr/>
              <a:t>10.05.2018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97CDB7-7640-4C73-AEE8-37E95089A2FC}"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1 Slayt Görüntüsü Yer Tutucusu"/>
          <p:cNvSpPr>
            <a:spLocks noGrp="1" noRot="1" noChangeAspect="1" noTextEdit="1"/>
          </p:cNvSpPr>
          <p:nvPr>
            <p:ph type="sldImg"/>
          </p:nvPr>
        </p:nvSpPr>
        <p:spPr>
          <a:ln/>
        </p:spPr>
      </p:sp>
      <p:sp>
        <p:nvSpPr>
          <p:cNvPr id="132099" name="2 Not Yer Tutucusu"/>
          <p:cNvSpPr>
            <a:spLocks noGrp="1"/>
          </p:cNvSpPr>
          <p:nvPr>
            <p:ph type="body" idx="1"/>
          </p:nvPr>
        </p:nvSpPr>
        <p:spPr>
          <a:noFill/>
          <a:ln/>
        </p:spPr>
        <p:txBody>
          <a:bodyPr/>
          <a:lstStyle/>
          <a:p>
            <a:endParaRPr lang="tr-TR" smtClean="0"/>
          </a:p>
        </p:txBody>
      </p:sp>
      <p:sp>
        <p:nvSpPr>
          <p:cNvPr id="132100" name="3 Slayt Numarası Yer Tutucusu"/>
          <p:cNvSpPr>
            <a:spLocks noGrp="1"/>
          </p:cNvSpPr>
          <p:nvPr>
            <p:ph type="sldNum" sz="quarter" idx="5"/>
          </p:nvPr>
        </p:nvSpPr>
        <p:spPr>
          <a:noFill/>
        </p:spPr>
        <p:txBody>
          <a:bodyPr/>
          <a:lstStyle/>
          <a:p>
            <a:fld id="{55389D4B-6610-4C33-BF44-1A98F614CEA9}" type="slidenum">
              <a:rPr lang="tr-TR" smtClean="0"/>
              <a:pPr/>
              <a:t>3</a:t>
            </a:fld>
            <a:endParaRPr lang="tr-T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1 Slayt Görüntüsü Yer Tutucusu"/>
          <p:cNvSpPr>
            <a:spLocks noGrp="1" noRot="1" noChangeAspect="1" noTextEdit="1"/>
          </p:cNvSpPr>
          <p:nvPr>
            <p:ph type="sldImg"/>
          </p:nvPr>
        </p:nvSpPr>
        <p:spPr>
          <a:ln/>
        </p:spPr>
      </p:sp>
      <p:sp>
        <p:nvSpPr>
          <p:cNvPr id="141315" name="2 Not Yer Tutucusu"/>
          <p:cNvSpPr>
            <a:spLocks noGrp="1"/>
          </p:cNvSpPr>
          <p:nvPr>
            <p:ph type="body" idx="1"/>
          </p:nvPr>
        </p:nvSpPr>
        <p:spPr>
          <a:noFill/>
          <a:ln/>
        </p:spPr>
        <p:txBody>
          <a:bodyPr/>
          <a:lstStyle/>
          <a:p>
            <a:r>
              <a:rPr lang="en-US" smtClean="0"/>
              <a:t>AMH levels decrease after the first courses of chemother-apy and progressively thereafter during treatment [34,104].In a cohort of 50 premenopausal women with EBC, it wasdemonstrated that CT induced rapid decreases in AMH,inhibin-B, and AFC, without modifying estradiol levels [33</a:t>
            </a:r>
            <a:r>
              <a:rPr lang="tr-TR" smtClean="0"/>
              <a:t>= Anderson et al.2006</a:t>
            </a:r>
            <a:r>
              <a:rPr lang="en-US" smtClean="0"/>
              <a:t>].</a:t>
            </a:r>
            <a:endParaRPr lang="tr-TR" smtClean="0"/>
          </a:p>
        </p:txBody>
      </p:sp>
      <p:sp>
        <p:nvSpPr>
          <p:cNvPr id="141316" name="3 Slayt Numarası Yer Tutucusu"/>
          <p:cNvSpPr>
            <a:spLocks noGrp="1"/>
          </p:cNvSpPr>
          <p:nvPr>
            <p:ph type="sldNum" sz="quarter" idx="5"/>
          </p:nvPr>
        </p:nvSpPr>
        <p:spPr>
          <a:noFill/>
        </p:spPr>
        <p:txBody>
          <a:bodyPr/>
          <a:lstStyle/>
          <a:p>
            <a:fld id="{344CC5A8-E62B-4D62-BA39-DC3AC7E82E3E}" type="slidenum">
              <a:rPr lang="tr-TR" smtClean="0"/>
              <a:pPr/>
              <a:t>17</a:t>
            </a:fld>
            <a:endParaRPr lang="tr-T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1 Slayt Görüntüsü Yer Tutucusu"/>
          <p:cNvSpPr>
            <a:spLocks noGrp="1" noRot="1" noChangeAspect="1" noTextEdit="1"/>
          </p:cNvSpPr>
          <p:nvPr>
            <p:ph type="sldImg"/>
          </p:nvPr>
        </p:nvSpPr>
        <p:spPr>
          <a:ln/>
        </p:spPr>
      </p:sp>
      <p:sp>
        <p:nvSpPr>
          <p:cNvPr id="142339" name="2 Not Yer Tutucusu"/>
          <p:cNvSpPr>
            <a:spLocks noGrp="1"/>
          </p:cNvSpPr>
          <p:nvPr>
            <p:ph type="body" idx="1"/>
          </p:nvPr>
        </p:nvSpPr>
        <p:spPr>
          <a:noFill/>
          <a:ln/>
        </p:spPr>
        <p:txBody>
          <a:bodyPr/>
          <a:lstStyle/>
          <a:p>
            <a:r>
              <a:rPr lang="tr-TR" smtClean="0"/>
              <a:t>AMH was measured </a:t>
            </a:r>
            <a:r>
              <a:rPr lang="en-US" smtClean="0"/>
              <a:t>by theAMH enzyme-linked immunosorbent assay kits</a:t>
            </a:r>
            <a:r>
              <a:rPr lang="tr-TR" smtClean="0"/>
              <a:t> </a:t>
            </a:r>
            <a:r>
              <a:rPr lang="en-US" smtClean="0"/>
              <a:t>(Beckman Coulter,AMHGen II assay, Brea, CA, USA)</a:t>
            </a:r>
            <a:endParaRPr lang="tr-TR" smtClean="0"/>
          </a:p>
          <a:p>
            <a:r>
              <a:rPr lang="tr-TR" smtClean="0"/>
              <a:t>Birçok çalışma kanser hastalalrında KOH ile oosit sayıları arası fark bulmadı, iki çalışmada meme ca’da diğer kanserlere göre daha kötü sonuçlar verildi (Quintero ve Garcia-Valesco; 2010-2012 FS</a:t>
            </a:r>
          </a:p>
        </p:txBody>
      </p:sp>
      <p:sp>
        <p:nvSpPr>
          <p:cNvPr id="142340" name="3 Slayt Numarası Yer Tutucusu"/>
          <p:cNvSpPr>
            <a:spLocks noGrp="1"/>
          </p:cNvSpPr>
          <p:nvPr>
            <p:ph type="sldNum" sz="quarter" idx="5"/>
          </p:nvPr>
        </p:nvSpPr>
        <p:spPr>
          <a:noFill/>
        </p:spPr>
        <p:txBody>
          <a:bodyPr/>
          <a:lstStyle/>
          <a:p>
            <a:fld id="{90B6A3E3-8251-4920-87A4-704D9138428B}" type="slidenum">
              <a:rPr lang="tr-TR" smtClean="0"/>
              <a:pPr/>
              <a:t>18</a:t>
            </a:fld>
            <a:endParaRPr lang="tr-T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1 Slayt Görüntüsü Yer Tutucusu"/>
          <p:cNvSpPr>
            <a:spLocks noGrp="1" noRot="1" noChangeAspect="1" noTextEdit="1"/>
          </p:cNvSpPr>
          <p:nvPr>
            <p:ph type="sldImg"/>
          </p:nvPr>
        </p:nvSpPr>
        <p:spPr>
          <a:ln/>
        </p:spPr>
      </p:sp>
      <p:sp>
        <p:nvSpPr>
          <p:cNvPr id="143363" name="2 Not Yer Tutucusu"/>
          <p:cNvSpPr>
            <a:spLocks noGrp="1"/>
          </p:cNvSpPr>
          <p:nvPr>
            <p:ph type="body" idx="1"/>
          </p:nvPr>
        </p:nvSpPr>
        <p:spPr>
          <a:noFill/>
          <a:ln/>
        </p:spPr>
        <p:txBody>
          <a:bodyPr/>
          <a:lstStyle/>
          <a:p>
            <a:r>
              <a:rPr lang="tr-TR" i="1" smtClean="0"/>
              <a:t>BRCA </a:t>
            </a:r>
            <a:r>
              <a:rPr lang="en-US" smtClean="0"/>
              <a:t>mutation of known significance was associated with 28.7 times the</a:t>
            </a:r>
            <a:r>
              <a:rPr lang="tr-TR" smtClean="0"/>
              <a:t> </a:t>
            </a:r>
            <a:r>
              <a:rPr lang="en-US" smtClean="0"/>
              <a:t>normal OR of low response (95% CI, 1.8 to 447; </a:t>
            </a:r>
            <a:r>
              <a:rPr lang="en-US" i="1" smtClean="0"/>
              <a:t>P.016)</a:t>
            </a:r>
            <a:r>
              <a:rPr lang="tr-TR" i="1" smtClean="0"/>
              <a:t> n=14 mutasyon+, n=33 mutasyon-</a:t>
            </a:r>
            <a:endParaRPr lang="tr-TR" smtClean="0"/>
          </a:p>
        </p:txBody>
      </p:sp>
      <p:sp>
        <p:nvSpPr>
          <p:cNvPr id="143364" name="3 Slayt Numarası Yer Tutucusu"/>
          <p:cNvSpPr>
            <a:spLocks noGrp="1"/>
          </p:cNvSpPr>
          <p:nvPr>
            <p:ph type="sldNum" sz="quarter" idx="5"/>
          </p:nvPr>
        </p:nvSpPr>
        <p:spPr>
          <a:noFill/>
        </p:spPr>
        <p:txBody>
          <a:bodyPr/>
          <a:lstStyle/>
          <a:p>
            <a:fld id="{FE3AB3FD-5565-486B-AB22-471405A7DDB2}" type="slidenum">
              <a:rPr lang="tr-TR" smtClean="0"/>
              <a:pPr/>
              <a:t>20</a:t>
            </a:fld>
            <a:endParaRPr lang="tr-T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1 Slayt Görüntüsü Yer Tutucusu"/>
          <p:cNvSpPr>
            <a:spLocks noGrp="1" noRot="1" noChangeAspect="1" noTextEdit="1"/>
          </p:cNvSpPr>
          <p:nvPr>
            <p:ph type="sldImg"/>
          </p:nvPr>
        </p:nvSpPr>
        <p:spPr>
          <a:ln/>
        </p:spPr>
      </p:sp>
      <p:sp>
        <p:nvSpPr>
          <p:cNvPr id="3" name="2 Not Yer Tutucusu"/>
          <p:cNvSpPr>
            <a:spLocks noGrp="1"/>
          </p:cNvSpPr>
          <p:nvPr>
            <p:ph type="body" idx="1"/>
          </p:nvPr>
        </p:nvSpPr>
        <p:spPr/>
        <p:txBody>
          <a:bodyPr>
            <a:normAutofit lnSpcReduction="10000"/>
          </a:bodyPr>
          <a:lstStyle/>
          <a:p>
            <a:pPr>
              <a:defRPr/>
            </a:pPr>
            <a:r>
              <a:rPr lang="tr-TR" dirty="0" smtClean="0"/>
              <a:t>BRCA </a:t>
            </a:r>
            <a:r>
              <a:rPr lang="tr-TR" dirty="0" err="1" smtClean="0"/>
              <a:t>mutant</a:t>
            </a:r>
            <a:r>
              <a:rPr lang="tr-TR" dirty="0" smtClean="0"/>
              <a:t> </a:t>
            </a:r>
            <a:r>
              <a:rPr lang="tr-TR" dirty="0" err="1" smtClean="0"/>
              <a:t>male</a:t>
            </a:r>
            <a:r>
              <a:rPr lang="tr-TR" dirty="0" smtClean="0"/>
              <a:t> </a:t>
            </a:r>
            <a:r>
              <a:rPr lang="tr-TR" dirty="0" err="1" smtClean="0"/>
              <a:t>miceda</a:t>
            </a:r>
            <a:r>
              <a:rPr lang="tr-TR" dirty="0" smtClean="0"/>
              <a:t> </a:t>
            </a:r>
            <a:r>
              <a:rPr lang="tr-TR" dirty="0" err="1" smtClean="0"/>
              <a:t>spermatogenez</a:t>
            </a:r>
            <a:r>
              <a:rPr lang="tr-TR" dirty="0" smtClean="0"/>
              <a:t> bozuk, BRCA2 </a:t>
            </a:r>
            <a:r>
              <a:rPr lang="tr-TR" dirty="0" err="1" smtClean="0"/>
              <a:t>mutant</a:t>
            </a:r>
            <a:r>
              <a:rPr lang="tr-TR" dirty="0" smtClean="0"/>
              <a:t> </a:t>
            </a:r>
            <a:r>
              <a:rPr lang="tr-TR" dirty="0" err="1" smtClean="0"/>
              <a:t>female</a:t>
            </a:r>
            <a:r>
              <a:rPr lang="tr-TR" dirty="0" smtClean="0"/>
              <a:t> </a:t>
            </a:r>
            <a:r>
              <a:rPr lang="tr-TR" dirty="0" err="1" smtClean="0"/>
              <a:t>miceda</a:t>
            </a:r>
            <a:r>
              <a:rPr lang="tr-TR" dirty="0" smtClean="0"/>
              <a:t> testis ve </a:t>
            </a:r>
            <a:r>
              <a:rPr lang="tr-TR" dirty="0" err="1" smtClean="0"/>
              <a:t>overler</a:t>
            </a:r>
            <a:r>
              <a:rPr lang="tr-TR" dirty="0" smtClean="0"/>
              <a:t> </a:t>
            </a:r>
            <a:r>
              <a:rPr lang="tr-TR" dirty="0" err="1" smtClean="0"/>
              <a:t>hipoplastik</a:t>
            </a:r>
            <a:r>
              <a:rPr lang="tr-TR" dirty="0" smtClean="0"/>
              <a:t> . </a:t>
            </a:r>
            <a:r>
              <a:rPr lang="tr-TR" dirty="0" err="1" smtClean="0"/>
              <a:t>Although</a:t>
            </a:r>
            <a:r>
              <a:rPr lang="tr-TR" dirty="0" smtClean="0"/>
              <a:t> </a:t>
            </a:r>
            <a:r>
              <a:rPr lang="tr-TR" dirty="0" err="1" smtClean="0"/>
              <a:t>these</a:t>
            </a:r>
            <a:r>
              <a:rPr lang="tr-TR" dirty="0" smtClean="0"/>
              <a:t> </a:t>
            </a:r>
            <a:r>
              <a:rPr lang="tr-TR" dirty="0" err="1" smtClean="0"/>
              <a:t>findings</a:t>
            </a:r>
            <a:r>
              <a:rPr lang="tr-TR" dirty="0" smtClean="0"/>
              <a:t> </a:t>
            </a:r>
            <a:r>
              <a:rPr lang="tr-TR" dirty="0" err="1" smtClean="0"/>
              <a:t>require</a:t>
            </a:r>
            <a:endParaRPr lang="tr-TR" dirty="0" smtClean="0"/>
          </a:p>
          <a:p>
            <a:pPr>
              <a:defRPr/>
            </a:pPr>
            <a:r>
              <a:rPr lang="en-US" dirty="0" smtClean="0"/>
              <a:t>further confirmation, these data indicate that some women</a:t>
            </a:r>
            <a:r>
              <a:rPr lang="tr-TR" dirty="0" smtClean="0"/>
              <a:t> </a:t>
            </a:r>
            <a:r>
              <a:rPr lang="en-US" dirty="0" smtClean="0"/>
              <a:t>with </a:t>
            </a:r>
            <a:r>
              <a:rPr lang="en-US" i="1" dirty="0" smtClean="0"/>
              <a:t>BRCA mutations may have a lower egg reserve and can</a:t>
            </a:r>
            <a:r>
              <a:rPr lang="tr-TR" i="1" dirty="0" smtClean="0"/>
              <a:t> </a:t>
            </a:r>
            <a:r>
              <a:rPr lang="en-US" dirty="0" smtClean="0"/>
              <a:t>experience earlier menopause. Whether or not this has an effect</a:t>
            </a:r>
            <a:r>
              <a:rPr lang="tr-TR" dirty="0" smtClean="0"/>
              <a:t> </a:t>
            </a:r>
            <a:r>
              <a:rPr lang="en-US" dirty="0" smtClean="0"/>
              <a:t>on the fertility potential of women with </a:t>
            </a:r>
            <a:r>
              <a:rPr lang="en-US" i="1" dirty="0" smtClean="0"/>
              <a:t>BRCA mutations is</a:t>
            </a:r>
            <a:r>
              <a:rPr lang="tr-TR" i="1" dirty="0" smtClean="0"/>
              <a:t> </a:t>
            </a:r>
            <a:r>
              <a:rPr lang="en-US" dirty="0" smtClean="0"/>
              <a:t>another question that needs to be answered. In a recent study</a:t>
            </a:r>
          </a:p>
          <a:p>
            <a:pPr>
              <a:defRPr/>
            </a:pPr>
            <a:r>
              <a:rPr lang="en-US" dirty="0" smtClean="0"/>
              <a:t>based on a survey of 2,254 women with </a:t>
            </a:r>
            <a:r>
              <a:rPr lang="en-US" i="1" dirty="0" smtClean="0"/>
              <a:t>BRCA mutations in</a:t>
            </a:r>
            <a:r>
              <a:rPr lang="tr-TR" i="1" dirty="0" smtClean="0"/>
              <a:t> </a:t>
            </a:r>
            <a:r>
              <a:rPr lang="en-US" dirty="0" smtClean="0"/>
              <a:t>comparison with 764 controls, a history of fertility problems</a:t>
            </a:r>
            <a:r>
              <a:rPr lang="tr-TR" dirty="0" smtClean="0"/>
              <a:t> </a:t>
            </a:r>
            <a:r>
              <a:rPr lang="en-US" dirty="0" smtClean="0"/>
              <a:t>and fertility medication use as well as the mean parity were</a:t>
            </a:r>
            <a:r>
              <a:rPr lang="tr-TR" dirty="0" smtClean="0"/>
              <a:t> </a:t>
            </a:r>
            <a:r>
              <a:rPr lang="en-US" dirty="0" smtClean="0"/>
              <a:t>similar. Those authors concluded that larger studies with </a:t>
            </a:r>
            <a:r>
              <a:rPr lang="en-US" dirty="0" err="1" smtClean="0"/>
              <a:t>agestratified</a:t>
            </a:r>
            <a:r>
              <a:rPr lang="tr-TR" dirty="0" smtClean="0"/>
              <a:t> </a:t>
            </a:r>
            <a:r>
              <a:rPr lang="en-US" dirty="0" smtClean="0"/>
              <a:t>analyses are needed to definitely answer this question,</a:t>
            </a:r>
          </a:p>
          <a:p>
            <a:pPr>
              <a:defRPr/>
            </a:pPr>
            <a:r>
              <a:rPr lang="en-US" dirty="0" smtClean="0"/>
              <a:t>and if there is a difference in fertility it would most likely</a:t>
            </a:r>
            <a:r>
              <a:rPr lang="tr-TR" dirty="0" smtClean="0"/>
              <a:t> </a:t>
            </a:r>
            <a:r>
              <a:rPr lang="en-US" dirty="0" smtClean="0"/>
              <a:t>be toward the limits of their reproductive life </a:t>
            </a:r>
            <a:r>
              <a:rPr lang="tr-TR" dirty="0" smtClean="0"/>
              <a:t>. </a:t>
            </a:r>
            <a:r>
              <a:rPr lang="tr-TR" dirty="0" err="1" smtClean="0"/>
              <a:t>Consistent</a:t>
            </a:r>
            <a:r>
              <a:rPr lang="tr-TR" dirty="0" smtClean="0"/>
              <a:t> </a:t>
            </a:r>
            <a:r>
              <a:rPr lang="en-US" dirty="0" smtClean="0"/>
              <a:t>with this observation and hypothesis, we found that all </a:t>
            </a:r>
            <a:r>
              <a:rPr lang="en-US" i="1" dirty="0" smtClean="0"/>
              <a:t>BRCA</a:t>
            </a:r>
            <a:r>
              <a:rPr lang="tr-TR" i="1" dirty="0" smtClean="0"/>
              <a:t> </a:t>
            </a:r>
            <a:r>
              <a:rPr lang="en-US" dirty="0" smtClean="0"/>
              <a:t>mutation–positive women who responded poorly to fertility</a:t>
            </a:r>
            <a:r>
              <a:rPr lang="tr-TR" dirty="0" smtClean="0"/>
              <a:t> </a:t>
            </a:r>
            <a:r>
              <a:rPr lang="en-US" dirty="0" smtClean="0"/>
              <a:t>medications were aged 33 years [16]. Taking these observations</a:t>
            </a:r>
            <a:r>
              <a:rPr lang="tr-TR" dirty="0" smtClean="0"/>
              <a:t> </a:t>
            </a:r>
            <a:r>
              <a:rPr lang="en-US" dirty="0" smtClean="0"/>
              <a:t>together with the data indicating earlier menopause in</a:t>
            </a:r>
            <a:r>
              <a:rPr lang="tr-TR" dirty="0" smtClean="0"/>
              <a:t> </a:t>
            </a:r>
            <a:r>
              <a:rPr lang="en-US" i="1" dirty="0" smtClean="0"/>
              <a:t>BRCA carriers [17, 48], some women with BRCA mutations</a:t>
            </a:r>
            <a:r>
              <a:rPr lang="tr-TR" i="1" dirty="0" smtClean="0"/>
              <a:t> </a:t>
            </a:r>
            <a:r>
              <a:rPr lang="en-US" dirty="0" smtClean="0"/>
              <a:t>may have a reproductive life span that is 2–4 years shorter than</a:t>
            </a:r>
            <a:r>
              <a:rPr lang="tr-TR" dirty="0" smtClean="0"/>
              <a:t> </a:t>
            </a:r>
            <a:r>
              <a:rPr lang="en-US" dirty="0" smtClean="0"/>
              <a:t>that of the general population.</a:t>
            </a:r>
            <a:r>
              <a:rPr lang="tr-TR" dirty="0" smtClean="0"/>
              <a:t>(</a:t>
            </a:r>
            <a:r>
              <a:rPr lang="tr-TR" dirty="0" err="1" smtClean="0"/>
              <a:t>Rodriguez</a:t>
            </a:r>
            <a:r>
              <a:rPr lang="tr-TR" dirty="0" smtClean="0"/>
              <a:t>) PGD tartışmalı: </a:t>
            </a:r>
            <a:r>
              <a:rPr lang="tr-TR" dirty="0" err="1" smtClean="0"/>
              <a:t>Quinn</a:t>
            </a:r>
            <a:r>
              <a:rPr lang="tr-TR" dirty="0" smtClean="0"/>
              <a:t> GP, </a:t>
            </a:r>
            <a:r>
              <a:rPr lang="tr-TR" dirty="0" err="1" smtClean="0"/>
              <a:t>Vadaparampil</a:t>
            </a:r>
            <a:r>
              <a:rPr lang="tr-TR" dirty="0" smtClean="0"/>
              <a:t> ST, </a:t>
            </a:r>
            <a:r>
              <a:rPr lang="tr-TR" dirty="0" err="1" smtClean="0"/>
              <a:t>Bower</a:t>
            </a:r>
            <a:r>
              <a:rPr lang="tr-TR" dirty="0" smtClean="0"/>
              <a:t> B et al. </a:t>
            </a:r>
            <a:r>
              <a:rPr lang="tr-TR" dirty="0" err="1" smtClean="0"/>
              <a:t>Decisions</a:t>
            </a:r>
            <a:r>
              <a:rPr lang="tr-TR" dirty="0" smtClean="0"/>
              <a:t> </a:t>
            </a:r>
            <a:r>
              <a:rPr lang="en-US" dirty="0" smtClean="0"/>
              <a:t>and ethical issues among </a:t>
            </a:r>
            <a:r>
              <a:rPr lang="en-US" i="1" dirty="0" smtClean="0"/>
              <a:t>BRCA carriers and the use</a:t>
            </a:r>
            <a:r>
              <a:rPr lang="tr-TR" i="1" dirty="0" smtClean="0"/>
              <a:t> </a:t>
            </a:r>
            <a:r>
              <a:rPr lang="en-US" dirty="0" smtClean="0"/>
              <a:t>of </a:t>
            </a:r>
            <a:r>
              <a:rPr lang="en-US" dirty="0" err="1" smtClean="0"/>
              <a:t>preimplantation</a:t>
            </a:r>
            <a:r>
              <a:rPr lang="en-US" dirty="0" smtClean="0"/>
              <a:t> genetic diagnosis. Minerva Med</a:t>
            </a:r>
            <a:r>
              <a:rPr lang="tr-TR" dirty="0" smtClean="0"/>
              <a:t> 2009;100:371–383.</a:t>
            </a:r>
            <a:endParaRPr lang="tr-TR" dirty="0"/>
          </a:p>
        </p:txBody>
      </p:sp>
      <p:sp>
        <p:nvSpPr>
          <p:cNvPr id="144388" name="3 Slayt Numarası Yer Tutucusu"/>
          <p:cNvSpPr>
            <a:spLocks noGrp="1"/>
          </p:cNvSpPr>
          <p:nvPr>
            <p:ph type="sldNum" sz="quarter" idx="5"/>
          </p:nvPr>
        </p:nvSpPr>
        <p:spPr>
          <a:noFill/>
        </p:spPr>
        <p:txBody>
          <a:bodyPr/>
          <a:lstStyle/>
          <a:p>
            <a:fld id="{64ACDFF5-263A-4CC4-A8A1-C3EDAFCBAE2A}" type="slidenum">
              <a:rPr lang="tr-TR" smtClean="0"/>
              <a:pPr/>
              <a:t>21</a:t>
            </a:fld>
            <a:endParaRPr lang="tr-T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1 Slayt Görüntüsü Yer Tutucusu"/>
          <p:cNvSpPr>
            <a:spLocks noGrp="1" noRot="1" noChangeAspect="1" noTextEdit="1"/>
          </p:cNvSpPr>
          <p:nvPr>
            <p:ph type="sldImg"/>
          </p:nvPr>
        </p:nvSpPr>
        <p:spPr>
          <a:ln/>
        </p:spPr>
      </p:sp>
      <p:sp>
        <p:nvSpPr>
          <p:cNvPr id="145411" name="2 Not Yer Tutucusu"/>
          <p:cNvSpPr>
            <a:spLocks noGrp="1"/>
          </p:cNvSpPr>
          <p:nvPr>
            <p:ph type="body" idx="1"/>
          </p:nvPr>
        </p:nvSpPr>
        <p:spPr>
          <a:noFill/>
          <a:ln/>
        </p:spPr>
        <p:txBody>
          <a:bodyPr/>
          <a:lstStyle/>
          <a:p>
            <a:r>
              <a:rPr lang="tr-TR" smtClean="0"/>
              <a:t>Matür sperm Tanner evre 3, testis volümü&gt;5 ml olduğunda bulunabiliyor, 13-14 yaşta efektif. 48 saat ara ile üç semen örneğinin saklanması öneriliyor. Dsha erken yaşlarda deneysel testiküler doku</a:t>
            </a:r>
          </a:p>
          <a:p>
            <a:endParaRPr lang="tr-TR" smtClean="0"/>
          </a:p>
        </p:txBody>
      </p:sp>
      <p:sp>
        <p:nvSpPr>
          <p:cNvPr id="145412" name="3 Slayt Numarası Yer Tutucusu"/>
          <p:cNvSpPr>
            <a:spLocks noGrp="1"/>
          </p:cNvSpPr>
          <p:nvPr>
            <p:ph type="sldNum" sz="quarter" idx="5"/>
          </p:nvPr>
        </p:nvSpPr>
        <p:spPr>
          <a:noFill/>
        </p:spPr>
        <p:txBody>
          <a:bodyPr/>
          <a:lstStyle/>
          <a:p>
            <a:fld id="{AC70F27C-B8D0-40EB-9C34-1F95FAFDD490}" type="slidenum">
              <a:rPr lang="tr-TR" smtClean="0"/>
              <a:pPr/>
              <a:t>24</a:t>
            </a:fld>
            <a:endParaRPr lang="tr-T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1 Slayt Görüntüsü Yer Tutucusu"/>
          <p:cNvSpPr>
            <a:spLocks noGrp="1" noRot="1" noChangeAspect="1" noTextEdit="1"/>
          </p:cNvSpPr>
          <p:nvPr>
            <p:ph type="sldImg"/>
          </p:nvPr>
        </p:nvSpPr>
        <p:spPr>
          <a:ln/>
        </p:spPr>
      </p:sp>
      <p:sp>
        <p:nvSpPr>
          <p:cNvPr id="3" name="2 Not Yer Tutucusu"/>
          <p:cNvSpPr>
            <a:spLocks noGrp="1"/>
          </p:cNvSpPr>
          <p:nvPr>
            <p:ph type="body" idx="1"/>
          </p:nvPr>
        </p:nvSpPr>
        <p:spPr/>
        <p:txBody>
          <a:bodyPr>
            <a:normAutofit fontScale="92500" lnSpcReduction="20000"/>
          </a:bodyPr>
          <a:lstStyle/>
          <a:p>
            <a:pPr>
              <a:defRPr/>
            </a:pPr>
            <a:r>
              <a:rPr lang="en-US" dirty="0" smtClean="0"/>
              <a:t>There are 1 million survivors of acute leukemia and Hodgkin</a:t>
            </a:r>
            <a:r>
              <a:rPr lang="tr-TR" dirty="0" smtClean="0"/>
              <a:t> </a:t>
            </a:r>
            <a:r>
              <a:rPr lang="en-US" dirty="0" smtClean="0"/>
              <a:t>(HL) and non-Hodgkin (NHL) lymphoma in the United States and</a:t>
            </a:r>
            <a:r>
              <a:rPr lang="tr-TR" dirty="0" smtClean="0"/>
              <a:t> </a:t>
            </a:r>
            <a:r>
              <a:rPr lang="en-US" dirty="0" smtClean="0"/>
              <a:t>an estimated additional 130 000 new cases of these blood cancers</a:t>
            </a:r>
            <a:r>
              <a:rPr lang="tr-TR" dirty="0" smtClean="0"/>
              <a:t> </a:t>
            </a:r>
            <a:r>
              <a:rPr lang="en-US" dirty="0" smtClean="0"/>
              <a:t>will be diagnosed each year.6 Although acute myeloid leukemia</a:t>
            </a:r>
            <a:r>
              <a:rPr lang="tr-TR" dirty="0" smtClean="0"/>
              <a:t> </a:t>
            </a:r>
            <a:r>
              <a:rPr lang="en-US" dirty="0" smtClean="0"/>
              <a:t>(AML) and NHL predominantly impact older adults, a substantial</a:t>
            </a:r>
            <a:r>
              <a:rPr lang="tr-TR" dirty="0" smtClean="0"/>
              <a:t> </a:t>
            </a:r>
            <a:r>
              <a:rPr lang="en-US" dirty="0" smtClean="0"/>
              <a:t>number of cases (20% of AML and 17% of NHL) occur in</a:t>
            </a:r>
            <a:r>
              <a:rPr lang="tr-TR" dirty="0" smtClean="0"/>
              <a:t> </a:t>
            </a:r>
            <a:r>
              <a:rPr lang="en-US" dirty="0" smtClean="0"/>
              <a:t>patients under the age of 50, with cure rates 50%-60% for AML</a:t>
            </a:r>
            <a:r>
              <a:rPr lang="tr-TR" dirty="0" smtClean="0"/>
              <a:t> </a:t>
            </a:r>
            <a:r>
              <a:rPr lang="en-US" dirty="0" smtClean="0"/>
              <a:t>and 60% for diffuse large B-cell lymphoma. There are 1 million survivors of acute leukemia and Hodgkin</a:t>
            </a:r>
            <a:r>
              <a:rPr lang="tr-TR" dirty="0" smtClean="0"/>
              <a:t> </a:t>
            </a:r>
            <a:r>
              <a:rPr lang="en-US" dirty="0" smtClean="0"/>
              <a:t>(HL) and non-Hodgkin (NHL) lymphoma in the United States and</a:t>
            </a:r>
          </a:p>
          <a:p>
            <a:pPr>
              <a:defRPr/>
            </a:pPr>
            <a:r>
              <a:rPr lang="en-US" dirty="0" smtClean="0"/>
              <a:t>an estimated additional 130 000 new cases of these blood cancers</a:t>
            </a:r>
            <a:r>
              <a:rPr lang="tr-TR" dirty="0" smtClean="0"/>
              <a:t> </a:t>
            </a:r>
            <a:r>
              <a:rPr lang="en-US" dirty="0" smtClean="0"/>
              <a:t>will be diagnosed each year.6 Although acute myeloid leukemia</a:t>
            </a:r>
            <a:r>
              <a:rPr lang="tr-TR" dirty="0" smtClean="0"/>
              <a:t> </a:t>
            </a:r>
            <a:r>
              <a:rPr lang="en-US" dirty="0" smtClean="0"/>
              <a:t>(AML) and NHL predominantly impact older adults, a substantial</a:t>
            </a:r>
            <a:r>
              <a:rPr lang="tr-TR" dirty="0" smtClean="0"/>
              <a:t> </a:t>
            </a:r>
            <a:r>
              <a:rPr lang="en-US" dirty="0" smtClean="0"/>
              <a:t>number of cases (20% of AML and 17% of NHL) occur in</a:t>
            </a:r>
            <a:r>
              <a:rPr lang="tr-TR" dirty="0" smtClean="0"/>
              <a:t> </a:t>
            </a:r>
            <a:r>
              <a:rPr lang="en-US" dirty="0" smtClean="0"/>
              <a:t>patients under the age of 50, with cure rates 50%-60% for AML</a:t>
            </a:r>
            <a:r>
              <a:rPr lang="tr-TR" dirty="0" smtClean="0"/>
              <a:t> </a:t>
            </a:r>
            <a:r>
              <a:rPr lang="en-US" dirty="0" smtClean="0"/>
              <a:t>and 60% for diffuse large B-cell lymphoma. On the other hand,</a:t>
            </a:r>
            <a:r>
              <a:rPr lang="tr-TR" dirty="0" smtClean="0"/>
              <a:t> </a:t>
            </a:r>
            <a:r>
              <a:rPr lang="en-US" dirty="0" smtClean="0"/>
              <a:t>patients under the age of 50 predominate in Hodgkin lymphoma</a:t>
            </a:r>
          </a:p>
          <a:p>
            <a:pPr>
              <a:defRPr/>
            </a:pPr>
            <a:r>
              <a:rPr lang="en-US" dirty="0" smtClean="0"/>
              <a:t>(64%) and acute lymphoblastic leukemia (ALL; 75%), with cure</a:t>
            </a:r>
            <a:r>
              <a:rPr lang="tr-TR" dirty="0" smtClean="0"/>
              <a:t> </a:t>
            </a:r>
            <a:r>
              <a:rPr lang="en-US" dirty="0" smtClean="0"/>
              <a:t>rates 80% for HL and between 40%-90% for ALL.6 In addition,</a:t>
            </a:r>
            <a:r>
              <a:rPr lang="tr-TR" dirty="0" smtClean="0"/>
              <a:t> </a:t>
            </a:r>
            <a:r>
              <a:rPr lang="en-US" dirty="0" smtClean="0"/>
              <a:t>there were an estimated 108 900 HCT survivors in the US in 2009</a:t>
            </a:r>
            <a:r>
              <a:rPr lang="tr-TR" dirty="0" smtClean="0"/>
              <a:t> </a:t>
            </a:r>
            <a:r>
              <a:rPr lang="en-US" dirty="0" smtClean="0"/>
              <a:t>with 242 000 HCT survivors anticipated by 2020, representing 2%</a:t>
            </a:r>
            <a:r>
              <a:rPr lang="tr-TR" dirty="0" smtClean="0"/>
              <a:t> </a:t>
            </a:r>
            <a:r>
              <a:rPr lang="en-US" dirty="0" smtClean="0"/>
              <a:t>of all cancer survivors7; 45% of </a:t>
            </a:r>
            <a:r>
              <a:rPr lang="en-US" dirty="0" err="1" smtClean="0"/>
              <a:t>allogeneic</a:t>
            </a:r>
            <a:r>
              <a:rPr lang="en-US" dirty="0" smtClean="0"/>
              <a:t> HCT recipients and 25%</a:t>
            </a:r>
            <a:r>
              <a:rPr lang="tr-TR" dirty="0" smtClean="0"/>
              <a:t> </a:t>
            </a:r>
            <a:r>
              <a:rPr lang="en-US" dirty="0" smtClean="0"/>
              <a:t>of </a:t>
            </a:r>
            <a:r>
              <a:rPr lang="en-US" dirty="0" err="1" smtClean="0"/>
              <a:t>autologous</a:t>
            </a:r>
            <a:r>
              <a:rPr lang="en-US" dirty="0" smtClean="0"/>
              <a:t> HCT recipients are under the age of 40 at the time of</a:t>
            </a:r>
            <a:r>
              <a:rPr lang="tr-TR" dirty="0" smtClean="0"/>
              <a:t> </a:t>
            </a:r>
            <a:r>
              <a:rPr lang="tr-TR" dirty="0" err="1" smtClean="0"/>
              <a:t>transplant</a:t>
            </a:r>
            <a:r>
              <a:rPr lang="tr-TR" dirty="0" smtClean="0"/>
              <a:t>.</a:t>
            </a:r>
            <a:endParaRPr lang="tr-TR" dirty="0"/>
          </a:p>
        </p:txBody>
      </p:sp>
      <p:sp>
        <p:nvSpPr>
          <p:cNvPr id="146436" name="3 Slayt Numarası Yer Tutucusu"/>
          <p:cNvSpPr>
            <a:spLocks noGrp="1"/>
          </p:cNvSpPr>
          <p:nvPr>
            <p:ph type="sldNum" sz="quarter" idx="5"/>
          </p:nvPr>
        </p:nvSpPr>
        <p:spPr>
          <a:noFill/>
        </p:spPr>
        <p:txBody>
          <a:bodyPr/>
          <a:lstStyle/>
          <a:p>
            <a:fld id="{5B363E78-F2A9-47C4-AFF7-8AC3A913E564}" type="slidenum">
              <a:rPr lang="tr-TR" smtClean="0"/>
              <a:pPr/>
              <a:t>26</a:t>
            </a:fld>
            <a:endParaRPr lang="tr-T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1 Slayt Görüntüsü Yer Tutucusu"/>
          <p:cNvSpPr>
            <a:spLocks noGrp="1" noRot="1" noChangeAspect="1" noTextEdit="1"/>
          </p:cNvSpPr>
          <p:nvPr>
            <p:ph type="sldImg"/>
          </p:nvPr>
        </p:nvSpPr>
        <p:spPr>
          <a:ln/>
        </p:spPr>
      </p:sp>
      <p:sp>
        <p:nvSpPr>
          <p:cNvPr id="147459" name="2 Not Yer Tutucusu"/>
          <p:cNvSpPr>
            <a:spLocks noGrp="1"/>
          </p:cNvSpPr>
          <p:nvPr>
            <p:ph type="body" idx="1"/>
          </p:nvPr>
        </p:nvSpPr>
        <p:spPr>
          <a:noFill/>
          <a:ln/>
        </p:spPr>
        <p:txBody>
          <a:bodyPr/>
          <a:lstStyle/>
          <a:p>
            <a:r>
              <a:rPr lang="tr-TR" smtClean="0"/>
              <a:t>Antrasiklin+citarabin</a:t>
            </a:r>
          </a:p>
        </p:txBody>
      </p:sp>
      <p:sp>
        <p:nvSpPr>
          <p:cNvPr id="147460" name="3 Slayt Numarası Yer Tutucusu"/>
          <p:cNvSpPr>
            <a:spLocks noGrp="1"/>
          </p:cNvSpPr>
          <p:nvPr>
            <p:ph type="sldNum" sz="quarter" idx="5"/>
          </p:nvPr>
        </p:nvSpPr>
        <p:spPr>
          <a:noFill/>
        </p:spPr>
        <p:txBody>
          <a:bodyPr/>
          <a:lstStyle/>
          <a:p>
            <a:fld id="{993DE344-E363-46E4-9641-BF0FC0675FB7}" type="slidenum">
              <a:rPr lang="tr-TR" smtClean="0"/>
              <a:pPr/>
              <a:t>29</a:t>
            </a:fld>
            <a:endParaRPr lang="tr-T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1 Slayt Görüntüsü Yer Tutucusu"/>
          <p:cNvSpPr>
            <a:spLocks noGrp="1" noRot="1" noChangeAspect="1" noTextEdit="1"/>
          </p:cNvSpPr>
          <p:nvPr>
            <p:ph type="sldImg"/>
          </p:nvPr>
        </p:nvSpPr>
        <p:spPr>
          <a:ln/>
        </p:spPr>
      </p:sp>
      <p:sp>
        <p:nvSpPr>
          <p:cNvPr id="148483" name="2 Not Yer Tutucusu"/>
          <p:cNvSpPr>
            <a:spLocks noGrp="1"/>
          </p:cNvSpPr>
          <p:nvPr>
            <p:ph type="body" idx="1"/>
          </p:nvPr>
        </p:nvSpPr>
        <p:spPr>
          <a:noFill/>
          <a:ln/>
        </p:spPr>
        <p:txBody>
          <a:bodyPr/>
          <a:lstStyle/>
          <a:p>
            <a:r>
              <a:rPr lang="en-US" smtClean="0"/>
              <a:t>Patients with acute leukemia and some types of lymphoma often</a:t>
            </a:r>
            <a:r>
              <a:rPr lang="tr-TR" smtClean="0"/>
              <a:t> </a:t>
            </a:r>
            <a:r>
              <a:rPr lang="en-US" smtClean="0"/>
              <a:t>require urgent/emergent cytotoxic therapy. Furthermore, the typical</a:t>
            </a:r>
          </a:p>
          <a:p>
            <a:r>
              <a:rPr lang="en-US" smtClean="0"/>
              <a:t>treatment regimens for acute leukemia and Hodgkin lymphoma, all</a:t>
            </a:r>
            <a:r>
              <a:rPr lang="tr-TR" smtClean="0"/>
              <a:t> </a:t>
            </a:r>
            <a:r>
              <a:rPr lang="en-US" smtClean="0"/>
              <a:t>delivered with curative intent , do not involve alkylating agents at</a:t>
            </a:r>
          </a:p>
          <a:p>
            <a:r>
              <a:rPr lang="en-US" smtClean="0"/>
              <a:t>sufficient doses to induce immediate and irreversible ovarian</a:t>
            </a:r>
            <a:r>
              <a:rPr lang="tr-TR" smtClean="0"/>
              <a:t> </a:t>
            </a:r>
            <a:r>
              <a:rPr lang="en-US" smtClean="0"/>
              <a:t>failure, whereas patients with non-Hodgkin’s lymphoma, particularly</a:t>
            </a:r>
          </a:p>
          <a:p>
            <a:r>
              <a:rPr lang="en-US" smtClean="0"/>
              <a:t>diffuse large B-cell NHL, do require cyclophosphamide at</a:t>
            </a:r>
            <a:r>
              <a:rPr lang="tr-TR" smtClean="0"/>
              <a:t> </a:t>
            </a:r>
            <a:r>
              <a:rPr lang="en-US" smtClean="0"/>
              <a:t>moderate doses as a component of curative therapy.</a:t>
            </a:r>
            <a:r>
              <a:rPr lang="tr-TR" smtClean="0"/>
              <a:t> </a:t>
            </a:r>
          </a:p>
        </p:txBody>
      </p:sp>
      <p:sp>
        <p:nvSpPr>
          <p:cNvPr id="148484" name="3 Slayt Numarası Yer Tutucusu"/>
          <p:cNvSpPr>
            <a:spLocks noGrp="1"/>
          </p:cNvSpPr>
          <p:nvPr>
            <p:ph type="sldNum" sz="quarter" idx="5"/>
          </p:nvPr>
        </p:nvSpPr>
        <p:spPr>
          <a:noFill/>
        </p:spPr>
        <p:txBody>
          <a:bodyPr/>
          <a:lstStyle/>
          <a:p>
            <a:fld id="{4F21B565-9C97-4516-BB88-21317F4A621F}" type="slidenum">
              <a:rPr lang="tr-TR" smtClean="0"/>
              <a:pPr/>
              <a:t>35</a:t>
            </a:fld>
            <a:endParaRPr lang="tr-T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1 Slayt Görüntüsü Yer Tutucusu"/>
          <p:cNvSpPr>
            <a:spLocks noGrp="1" noRot="1" noChangeAspect="1" noTextEdit="1"/>
          </p:cNvSpPr>
          <p:nvPr>
            <p:ph type="sldImg"/>
          </p:nvPr>
        </p:nvSpPr>
        <p:spPr>
          <a:ln/>
        </p:spPr>
      </p:sp>
      <p:sp>
        <p:nvSpPr>
          <p:cNvPr id="149507" name="2 Not Yer Tutucusu"/>
          <p:cNvSpPr>
            <a:spLocks noGrp="1"/>
          </p:cNvSpPr>
          <p:nvPr>
            <p:ph type="body" idx="1"/>
          </p:nvPr>
        </p:nvSpPr>
        <p:spPr>
          <a:noFill/>
          <a:ln/>
        </p:spPr>
        <p:txBody>
          <a:bodyPr/>
          <a:lstStyle/>
          <a:p>
            <a:r>
              <a:rPr lang="tr-TR" smtClean="0"/>
              <a:t>22’si KT öncesi, 20’si KT başlandıktan sonra . 14 olgu prepubertal. </a:t>
            </a:r>
          </a:p>
        </p:txBody>
      </p:sp>
      <p:sp>
        <p:nvSpPr>
          <p:cNvPr id="149508" name="3 Slayt Numarası Yer Tutucusu"/>
          <p:cNvSpPr>
            <a:spLocks noGrp="1"/>
          </p:cNvSpPr>
          <p:nvPr>
            <p:ph type="sldNum" sz="quarter" idx="5"/>
          </p:nvPr>
        </p:nvSpPr>
        <p:spPr>
          <a:noFill/>
        </p:spPr>
        <p:txBody>
          <a:bodyPr/>
          <a:lstStyle/>
          <a:p>
            <a:fld id="{EC841671-C053-4F42-B071-76D91190D14B}" type="slidenum">
              <a:rPr lang="tr-TR" smtClean="0"/>
              <a:pPr/>
              <a:t>36</a:t>
            </a:fld>
            <a:endParaRPr lang="tr-T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1 Slayt Görüntüsü Yer Tutucusu"/>
          <p:cNvSpPr>
            <a:spLocks noGrp="1" noRot="1" noChangeAspect="1" noTextEdit="1"/>
          </p:cNvSpPr>
          <p:nvPr>
            <p:ph type="sldImg"/>
          </p:nvPr>
        </p:nvSpPr>
        <p:spPr>
          <a:ln/>
        </p:spPr>
      </p:sp>
      <p:sp>
        <p:nvSpPr>
          <p:cNvPr id="150531" name="2 Not Yer Tutucusu"/>
          <p:cNvSpPr>
            <a:spLocks noGrp="1"/>
          </p:cNvSpPr>
          <p:nvPr>
            <p:ph type="body" idx="1"/>
          </p:nvPr>
        </p:nvSpPr>
        <p:spPr>
          <a:noFill/>
          <a:ln/>
        </p:spPr>
        <p:txBody>
          <a:bodyPr/>
          <a:lstStyle/>
          <a:p>
            <a:r>
              <a:rPr lang="en-US" smtClean="0"/>
              <a:t>(SEER) statistics, 8% of endometrial cancers, 12% of ovarian cancers and</a:t>
            </a:r>
            <a:r>
              <a:rPr lang="tr-TR" smtClean="0"/>
              <a:t> </a:t>
            </a:r>
            <a:r>
              <a:rPr lang="en-US" smtClean="0"/>
              <a:t>40% of cervical cancers are diagnosed during reproductive years</a:t>
            </a:r>
            <a:r>
              <a:rPr lang="tr-TR" smtClean="0"/>
              <a:t>. </a:t>
            </a:r>
            <a:r>
              <a:rPr lang="en-US" smtClean="0"/>
              <a:t>Fifteen to 21% of women diagnosed with genital tract tumors are younger than 40.</a:t>
            </a:r>
            <a:r>
              <a:rPr lang="tr-TR" smtClean="0"/>
              <a:t> Conservative </a:t>
            </a:r>
            <a:r>
              <a:rPr lang="en-US" smtClean="0"/>
              <a:t>surgery is defined as a complete staging procedure with the</a:t>
            </a:r>
            <a:r>
              <a:rPr lang="tr-TR" smtClean="0"/>
              <a:t> </a:t>
            </a:r>
            <a:r>
              <a:rPr lang="en-US" smtClean="0"/>
              <a:t>preservation of at least the uterine corpus and part of one ovary</a:t>
            </a:r>
            <a:r>
              <a:rPr lang="tr-TR" smtClean="0"/>
              <a:t> </a:t>
            </a:r>
            <a:r>
              <a:rPr lang="en-US" smtClean="0"/>
              <a:t>[3]. </a:t>
            </a:r>
            <a:endParaRPr lang="tr-TR" smtClean="0"/>
          </a:p>
        </p:txBody>
      </p:sp>
      <p:sp>
        <p:nvSpPr>
          <p:cNvPr id="150532" name="3 Slayt Numarası Yer Tutucusu"/>
          <p:cNvSpPr>
            <a:spLocks noGrp="1"/>
          </p:cNvSpPr>
          <p:nvPr>
            <p:ph type="sldNum" sz="quarter" idx="5"/>
          </p:nvPr>
        </p:nvSpPr>
        <p:spPr>
          <a:noFill/>
        </p:spPr>
        <p:txBody>
          <a:bodyPr/>
          <a:lstStyle/>
          <a:p>
            <a:fld id="{B12DD237-ACDA-4576-BFA1-2D0AD0A2AADD}" type="slidenum">
              <a:rPr lang="tr-TR" smtClean="0"/>
              <a:pPr/>
              <a:t>37</a:t>
            </a:fld>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1 Slayt Görüntüsü Yer Tutucusu"/>
          <p:cNvSpPr>
            <a:spLocks noGrp="1" noRot="1" noChangeAspect="1" noTextEdit="1"/>
          </p:cNvSpPr>
          <p:nvPr>
            <p:ph type="sldImg"/>
          </p:nvPr>
        </p:nvSpPr>
        <p:spPr>
          <a:ln/>
        </p:spPr>
      </p:sp>
      <p:sp>
        <p:nvSpPr>
          <p:cNvPr id="133123" name="2 Not Yer Tutucusu"/>
          <p:cNvSpPr>
            <a:spLocks noGrp="1"/>
          </p:cNvSpPr>
          <p:nvPr>
            <p:ph type="body" idx="1"/>
          </p:nvPr>
        </p:nvSpPr>
        <p:spPr>
          <a:noFill/>
          <a:ln/>
        </p:spPr>
        <p:txBody>
          <a:bodyPr/>
          <a:lstStyle/>
          <a:p>
            <a:r>
              <a:rPr lang="tr-TR" smtClean="0"/>
              <a:t>&gt;1 milyonu Adolesan ve genç erişkin</a:t>
            </a:r>
          </a:p>
        </p:txBody>
      </p:sp>
      <p:sp>
        <p:nvSpPr>
          <p:cNvPr id="133124" name="3 Slayt Numarası Yer Tutucusu"/>
          <p:cNvSpPr>
            <a:spLocks noGrp="1"/>
          </p:cNvSpPr>
          <p:nvPr>
            <p:ph type="sldNum" sz="quarter" idx="5"/>
          </p:nvPr>
        </p:nvSpPr>
        <p:spPr>
          <a:noFill/>
        </p:spPr>
        <p:txBody>
          <a:bodyPr/>
          <a:lstStyle/>
          <a:p>
            <a:fld id="{141BDA9C-D3FD-41DD-9204-E7773237CE5E}" type="slidenum">
              <a:rPr lang="tr-TR" smtClean="0"/>
              <a:pPr/>
              <a:t>4</a:t>
            </a:fld>
            <a:endParaRPr lang="tr-T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1 Slayt Görüntüsü Yer Tutucusu"/>
          <p:cNvSpPr>
            <a:spLocks noGrp="1" noRot="1" noChangeAspect="1" noTextEdit="1"/>
          </p:cNvSpPr>
          <p:nvPr>
            <p:ph type="sldImg"/>
          </p:nvPr>
        </p:nvSpPr>
        <p:spPr>
          <a:ln/>
        </p:spPr>
      </p:sp>
      <p:sp>
        <p:nvSpPr>
          <p:cNvPr id="151555" name="2 Not Yer Tutucusu"/>
          <p:cNvSpPr>
            <a:spLocks noGrp="1"/>
          </p:cNvSpPr>
          <p:nvPr>
            <p:ph type="body" idx="1"/>
          </p:nvPr>
        </p:nvSpPr>
        <p:spPr>
          <a:noFill/>
          <a:ln/>
        </p:spPr>
        <p:txBody>
          <a:bodyPr/>
          <a:lstStyle/>
          <a:p>
            <a:r>
              <a:rPr lang="tr-TR" smtClean="0"/>
              <a:t>Son yıllarda infertilite riskindeki artış, elde olan korunma stratejileri, konuyla ilgili bilgilerin giderek artışı hasta ve doktorlar arasında hastaların başarılı tedavi şansını artırıyor. </a:t>
            </a:r>
          </a:p>
        </p:txBody>
      </p:sp>
      <p:sp>
        <p:nvSpPr>
          <p:cNvPr id="151556" name="3 Slayt Numarası Yer Tutucusu"/>
          <p:cNvSpPr>
            <a:spLocks noGrp="1"/>
          </p:cNvSpPr>
          <p:nvPr>
            <p:ph type="sldNum" sz="quarter" idx="5"/>
          </p:nvPr>
        </p:nvSpPr>
        <p:spPr>
          <a:noFill/>
        </p:spPr>
        <p:txBody>
          <a:bodyPr/>
          <a:lstStyle/>
          <a:p>
            <a:fld id="{58405271-31A5-45BE-9548-396C23D38162}" type="slidenum">
              <a:rPr lang="tr-TR" smtClean="0"/>
              <a:pPr/>
              <a:t>40</a:t>
            </a:fld>
            <a:endParaRPr lang="tr-T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1 Slayt Görüntüsü Yer Tutucusu"/>
          <p:cNvSpPr>
            <a:spLocks noGrp="1" noRot="1" noChangeAspect="1" noTextEdit="1"/>
          </p:cNvSpPr>
          <p:nvPr>
            <p:ph type="sldImg"/>
          </p:nvPr>
        </p:nvSpPr>
        <p:spPr>
          <a:ln/>
        </p:spPr>
      </p:sp>
      <p:sp>
        <p:nvSpPr>
          <p:cNvPr id="152579" name="2 Not Yer Tutucusu"/>
          <p:cNvSpPr>
            <a:spLocks noGrp="1"/>
          </p:cNvSpPr>
          <p:nvPr>
            <p:ph type="body" idx="1"/>
          </p:nvPr>
        </p:nvSpPr>
        <p:spPr>
          <a:noFill/>
          <a:ln/>
        </p:spPr>
        <p:txBody>
          <a:bodyPr/>
          <a:lstStyle/>
          <a:p>
            <a:r>
              <a:rPr lang="tr-TR" smtClean="0"/>
              <a:t>Birçok klinik çalışmada KT’nin ovaryan fonksiyonlar üzerine olumsuz etkileri gösterilmiştir</a:t>
            </a:r>
          </a:p>
        </p:txBody>
      </p:sp>
      <p:sp>
        <p:nvSpPr>
          <p:cNvPr id="152580" name="3 Slayt Numarası Yer Tutucusu"/>
          <p:cNvSpPr>
            <a:spLocks noGrp="1"/>
          </p:cNvSpPr>
          <p:nvPr>
            <p:ph type="sldNum" sz="quarter" idx="5"/>
          </p:nvPr>
        </p:nvSpPr>
        <p:spPr>
          <a:noFill/>
        </p:spPr>
        <p:txBody>
          <a:bodyPr/>
          <a:lstStyle/>
          <a:p>
            <a:fld id="{0E80AA24-BB0F-4799-AF69-8055A4534987}" type="slidenum">
              <a:rPr lang="tr-TR" smtClean="0"/>
              <a:pPr/>
              <a:t>43</a:t>
            </a:fld>
            <a:endParaRPr lang="tr-T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1 Slayt Görüntüsü Yer Tutucusu"/>
          <p:cNvSpPr>
            <a:spLocks noGrp="1" noRot="1" noChangeAspect="1" noTextEdit="1"/>
          </p:cNvSpPr>
          <p:nvPr>
            <p:ph type="sldImg"/>
          </p:nvPr>
        </p:nvSpPr>
        <p:spPr>
          <a:ln/>
        </p:spPr>
      </p:sp>
      <p:sp>
        <p:nvSpPr>
          <p:cNvPr id="153603" name="2 Not Yer Tutucusu"/>
          <p:cNvSpPr>
            <a:spLocks noGrp="1"/>
          </p:cNvSpPr>
          <p:nvPr>
            <p:ph type="body" idx="1"/>
          </p:nvPr>
        </p:nvSpPr>
        <p:spPr>
          <a:noFill/>
          <a:ln/>
        </p:spPr>
        <p:txBody>
          <a:bodyPr/>
          <a:lstStyle/>
          <a:p>
            <a:endParaRPr lang="tr-TR" smtClean="0"/>
          </a:p>
        </p:txBody>
      </p:sp>
      <p:sp>
        <p:nvSpPr>
          <p:cNvPr id="153604" name="3 Slayt Numarası Yer Tutucusu"/>
          <p:cNvSpPr>
            <a:spLocks noGrp="1"/>
          </p:cNvSpPr>
          <p:nvPr>
            <p:ph type="sldNum" sz="quarter" idx="5"/>
          </p:nvPr>
        </p:nvSpPr>
        <p:spPr>
          <a:noFill/>
        </p:spPr>
        <p:txBody>
          <a:bodyPr/>
          <a:lstStyle/>
          <a:p>
            <a:fld id="{D7BC68E9-F01F-4F15-A4C8-DA034E5F8B09}" type="slidenum">
              <a:rPr lang="tr-TR" smtClean="0"/>
              <a:pPr/>
              <a:t>46</a:t>
            </a:fld>
            <a:endParaRPr lang="tr-T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1 Slayt Görüntüsü Yer Tutucusu"/>
          <p:cNvSpPr>
            <a:spLocks noGrp="1" noRot="1" noChangeAspect="1" noTextEdit="1"/>
          </p:cNvSpPr>
          <p:nvPr>
            <p:ph type="sldImg"/>
          </p:nvPr>
        </p:nvSpPr>
        <p:spPr>
          <a:ln/>
        </p:spPr>
      </p:sp>
      <p:sp>
        <p:nvSpPr>
          <p:cNvPr id="154627" name="2 Not Yer Tutucusu"/>
          <p:cNvSpPr>
            <a:spLocks noGrp="1"/>
          </p:cNvSpPr>
          <p:nvPr>
            <p:ph type="body" idx="1"/>
          </p:nvPr>
        </p:nvSpPr>
        <p:spPr>
          <a:noFill/>
          <a:ln/>
        </p:spPr>
        <p:txBody>
          <a:bodyPr/>
          <a:lstStyle/>
          <a:p>
            <a:r>
              <a:rPr lang="en-US" smtClean="0"/>
              <a:t>Impact of breast cancer chemotherapy on different stages of follicle growth. Based on molecular studies in our laboratory,</a:t>
            </a:r>
          </a:p>
          <a:p>
            <a:r>
              <a:rPr lang="en-US" smtClean="0"/>
              <a:t>alkylating agents such as cyclophosphamide and topoisomerase inhibitors such as doxorubicin affect primordial follicle reserve, which</a:t>
            </a:r>
          </a:p>
          <a:p>
            <a:r>
              <a:rPr lang="en-US" smtClean="0"/>
              <a:t>results in the shortening of the reproductive life span. These agents are toxic against the nonproliferating population of primordial follicles</a:t>
            </a:r>
          </a:p>
          <a:p>
            <a:r>
              <a:rPr lang="en-US" smtClean="0"/>
              <a:t>because they induce apoptotic cell death via induction of breaks in double-strand DNA. The impact of taxanes on the primordial follicle</a:t>
            </a:r>
          </a:p>
          <a:p>
            <a:r>
              <a:rPr lang="en-US" smtClean="0"/>
              <a:t>population is unclear from clinical observations and molecular studies are awaited. Regardless of the type of agent, all chemotherapeutics</a:t>
            </a:r>
          </a:p>
          <a:p>
            <a:r>
              <a:rPr lang="en-US" smtClean="0"/>
              <a:t>are capable of damaging developing follicles because their granulosa cells are proliferating, and causing at least temporary amenorrhea.</a:t>
            </a:r>
          </a:p>
          <a:p>
            <a:r>
              <a:rPr lang="en-US" smtClean="0"/>
              <a:t>Because new follicles will develop from an undamaged primordial follicle population within 3–6 months, this amenorrhea is temporary</a:t>
            </a:r>
          </a:p>
          <a:p>
            <a:r>
              <a:rPr lang="en-US" smtClean="0"/>
              <a:t>for non-DNA-damaging agents and hence should not affect future fertility. Antimetabolites such as methotrexate appear to only affect the</a:t>
            </a:r>
          </a:p>
          <a:p>
            <a:r>
              <a:rPr lang="en-US" smtClean="0"/>
              <a:t>developing population and hence cause transient amenorrhea without altering ovarian reserve.</a:t>
            </a:r>
            <a:endParaRPr lang="tr-TR" smtClean="0"/>
          </a:p>
        </p:txBody>
      </p:sp>
      <p:sp>
        <p:nvSpPr>
          <p:cNvPr id="154628" name="3 Slayt Numarası Yer Tutucusu"/>
          <p:cNvSpPr>
            <a:spLocks noGrp="1"/>
          </p:cNvSpPr>
          <p:nvPr>
            <p:ph type="sldNum" sz="quarter" idx="5"/>
          </p:nvPr>
        </p:nvSpPr>
        <p:spPr>
          <a:noFill/>
        </p:spPr>
        <p:txBody>
          <a:bodyPr/>
          <a:lstStyle/>
          <a:p>
            <a:fld id="{AE9C6850-FB50-4A00-8031-058C8A67D8B1}" type="slidenum">
              <a:rPr lang="tr-TR" smtClean="0"/>
              <a:pPr/>
              <a:t>47</a:t>
            </a:fld>
            <a:endParaRPr lang="tr-T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7BD33C5D-6F69-4501-AB95-E5739C5C5DA6}" type="slidenum">
              <a:rPr lang="tr-TR" smtClean="0"/>
              <a:pPr/>
              <a:t>49</a:t>
            </a:fld>
            <a:endParaRPr lang="tr-TR"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r>
              <a:rPr lang="en-US" smtClean="0"/>
              <a:t>As Estimating the risk of infertility after cancer treatment is difficult.:  Type and doseof chemo, method of administration, the age of the patient, the pretreatment fertility of a patient, </a:t>
            </a:r>
          </a:p>
          <a:p>
            <a:pPr lvl="1" eaLnBrk="1" hangingPunct="1"/>
            <a:r>
              <a:rPr lang="en-US" smtClean="0"/>
              <a:t>Decrease in number of primordial follicles</a:t>
            </a:r>
          </a:p>
          <a:p>
            <a:pPr lvl="1" eaLnBrk="1" hangingPunct="1"/>
            <a:r>
              <a:rPr lang="en-US" smtClean="0"/>
              <a:t>Regular menstruation does not guarantee normal fertility</a:t>
            </a:r>
          </a:p>
          <a:p>
            <a:pPr lvl="1" eaLnBrk="1" hangingPunct="1"/>
            <a:r>
              <a:rPr lang="en-US" smtClean="0"/>
              <a:t>Duration of fertility may be limited even if their fertility is seemingly okay</a:t>
            </a:r>
          </a:p>
          <a:p>
            <a:pPr eaLnBrk="1" hangingPunct="1"/>
            <a:r>
              <a:rPr lang="en-US" smtClean="0"/>
              <a:t>Treatments with Associated risks of infertility difficult as data are poor and heterogeneous.  Most data for amenorrhea…not a real surrogate for fertility.  </a:t>
            </a:r>
          </a:p>
          <a:p>
            <a:pPr eaLnBrk="1" hangingPunct="1"/>
            <a:endParaRPr lang="en-US" smtClean="0"/>
          </a:p>
          <a:p>
            <a:pPr eaLnBrk="1" hangingPunct="1"/>
            <a:r>
              <a:rPr lang="en-US" smtClean="0"/>
              <a:t>In addition to address possibility of infertility with patients treated during their reproductive years, ASCO also recommended:</a:t>
            </a:r>
          </a:p>
          <a:p>
            <a:pPr eaLnBrk="1" hangingPunct="1"/>
            <a:r>
              <a:rPr lang="en-US" smtClean="0"/>
              <a:t>1.  Being prepared to discuss possible fertility preservation options</a:t>
            </a:r>
          </a:p>
          <a:p>
            <a:pPr eaLnBrk="1" hangingPunct="1"/>
            <a:r>
              <a:rPr lang="en-US" smtClean="0"/>
              <a:t>3.  Referring appropriate and interested patients to reproductive specialists</a:t>
            </a:r>
          </a:p>
          <a:p>
            <a:pPr eaLnBrk="1" hangingPunct="1"/>
            <a:r>
              <a:rPr lang="en-US" smtClean="0"/>
              <a:t>4.  Sperm and embryo cryopreservation are considered standard practice and are widely available; other methods are considered investigational and should be performed in centers with the necessary expertise…this is us!</a:t>
            </a:r>
          </a:p>
          <a:p>
            <a:pPr eaLnBrk="1" hangingPunct="1"/>
            <a:endParaRPr lang="en-US" smtClean="0"/>
          </a:p>
          <a:p>
            <a:pPr eaLnBrk="1" hangingPunct="1"/>
            <a:r>
              <a:rPr lang="en-US" smtClean="0"/>
              <a:t>WHAT DOES THIS MEAN???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1 Slayt Görüntüsü Yer Tutucusu"/>
          <p:cNvSpPr>
            <a:spLocks noGrp="1" noRot="1" noChangeAspect="1" noTextEdit="1"/>
          </p:cNvSpPr>
          <p:nvPr>
            <p:ph type="sldImg"/>
          </p:nvPr>
        </p:nvSpPr>
        <p:spPr>
          <a:ln/>
        </p:spPr>
      </p:sp>
      <p:sp>
        <p:nvSpPr>
          <p:cNvPr id="156675" name="2 Not Yer Tutucusu"/>
          <p:cNvSpPr>
            <a:spLocks noGrp="1"/>
          </p:cNvSpPr>
          <p:nvPr>
            <p:ph type="body" idx="1"/>
          </p:nvPr>
        </p:nvSpPr>
        <p:spPr>
          <a:noFill/>
          <a:ln/>
        </p:spPr>
        <p:txBody>
          <a:bodyPr/>
          <a:lstStyle/>
          <a:p>
            <a:endParaRPr lang="tr-TR" smtClean="0"/>
          </a:p>
        </p:txBody>
      </p:sp>
      <p:sp>
        <p:nvSpPr>
          <p:cNvPr id="156676" name="3 Slayt Numarası Yer Tutucusu"/>
          <p:cNvSpPr>
            <a:spLocks noGrp="1"/>
          </p:cNvSpPr>
          <p:nvPr>
            <p:ph type="sldNum" sz="quarter" idx="5"/>
          </p:nvPr>
        </p:nvSpPr>
        <p:spPr>
          <a:noFill/>
        </p:spPr>
        <p:txBody>
          <a:bodyPr/>
          <a:lstStyle/>
          <a:p>
            <a:fld id="{2EE904A2-C8A1-485B-A084-D3188CECC6FC}" type="slidenum">
              <a:rPr lang="tr-TR" smtClean="0"/>
              <a:pPr/>
              <a:t>52</a:t>
            </a:fld>
            <a:endParaRPr lang="tr-T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1 Slayt Görüntüsü Yer Tutucusu"/>
          <p:cNvSpPr>
            <a:spLocks noGrp="1" noRot="1" noChangeAspect="1" noTextEdit="1"/>
          </p:cNvSpPr>
          <p:nvPr>
            <p:ph type="sldImg"/>
          </p:nvPr>
        </p:nvSpPr>
        <p:spPr>
          <a:ln/>
        </p:spPr>
      </p:sp>
      <p:sp>
        <p:nvSpPr>
          <p:cNvPr id="157699" name="2 Not Yer Tutucusu"/>
          <p:cNvSpPr>
            <a:spLocks noGrp="1"/>
          </p:cNvSpPr>
          <p:nvPr>
            <p:ph type="body" idx="1"/>
          </p:nvPr>
        </p:nvSpPr>
        <p:spPr>
          <a:noFill/>
          <a:ln/>
        </p:spPr>
        <p:txBody>
          <a:bodyPr/>
          <a:lstStyle/>
          <a:p>
            <a:endParaRPr lang="tr-TR" smtClean="0"/>
          </a:p>
        </p:txBody>
      </p:sp>
      <p:sp>
        <p:nvSpPr>
          <p:cNvPr id="157700" name="3 Slayt Numarası Yer Tutucusu"/>
          <p:cNvSpPr>
            <a:spLocks noGrp="1"/>
          </p:cNvSpPr>
          <p:nvPr>
            <p:ph type="sldNum" sz="quarter" idx="5"/>
          </p:nvPr>
        </p:nvSpPr>
        <p:spPr>
          <a:noFill/>
        </p:spPr>
        <p:txBody>
          <a:bodyPr/>
          <a:lstStyle/>
          <a:p>
            <a:fld id="{B521DAA3-C737-485B-9C1A-A088F1EE5E7E}" type="slidenum">
              <a:rPr lang="tr-TR" smtClean="0"/>
              <a:pPr/>
              <a:t>54</a:t>
            </a:fld>
            <a:endParaRPr lang="tr-T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82BB73F2-B1C4-4853-8BBC-86B25E881C15}" type="slidenum">
              <a:rPr lang="tr-TR" smtClean="0"/>
              <a:pPr/>
              <a:t>56</a:t>
            </a:fld>
            <a:endParaRPr lang="tr-TR" smtClean="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pPr eaLnBrk="1" hangingPunct="1"/>
            <a:r>
              <a:rPr lang="tr-TR" smtClean="0"/>
              <a:t>In a study reported by Schmidt et al. [33], five of the eight women with breast cancer who were treated with cyclophosphamide,methotrexate, and 5-fluorouracil (CMF) or cyclophosphamide, epirubicin, and 5-fluorouracil (CEF) had undetectable inhibin B levels (as a moderately sensitive marker of ovarian reserve) despite having regular or irregular menstrual periods.</a:t>
            </a:r>
          </a:p>
          <a:p>
            <a:pPr eaLnBrk="1" hangingPunct="1"/>
            <a:endParaRPr lang="tr-T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1 Slayt Görüntüsü Yer Tutucusu"/>
          <p:cNvSpPr>
            <a:spLocks noGrp="1" noRot="1" noChangeAspect="1" noTextEdit="1"/>
          </p:cNvSpPr>
          <p:nvPr>
            <p:ph type="sldImg"/>
          </p:nvPr>
        </p:nvSpPr>
        <p:spPr>
          <a:ln/>
        </p:spPr>
      </p:sp>
      <p:sp>
        <p:nvSpPr>
          <p:cNvPr id="159747" name="2 Not Yer Tutucusu"/>
          <p:cNvSpPr>
            <a:spLocks noGrp="1"/>
          </p:cNvSpPr>
          <p:nvPr>
            <p:ph type="body" idx="1"/>
          </p:nvPr>
        </p:nvSpPr>
        <p:spPr>
          <a:noFill/>
          <a:ln/>
        </p:spPr>
        <p:txBody>
          <a:bodyPr/>
          <a:lstStyle/>
          <a:p>
            <a:endParaRPr lang="tr-TR" smtClean="0"/>
          </a:p>
        </p:txBody>
      </p:sp>
      <p:sp>
        <p:nvSpPr>
          <p:cNvPr id="159748" name="3 Slayt Numarası Yer Tutucusu"/>
          <p:cNvSpPr>
            <a:spLocks noGrp="1"/>
          </p:cNvSpPr>
          <p:nvPr>
            <p:ph type="sldNum" sz="quarter" idx="5"/>
          </p:nvPr>
        </p:nvSpPr>
        <p:spPr>
          <a:noFill/>
        </p:spPr>
        <p:txBody>
          <a:bodyPr/>
          <a:lstStyle/>
          <a:p>
            <a:fld id="{AAF0B7C2-CACC-4B77-B19E-0CE2221C09F3}" type="slidenum">
              <a:rPr lang="tr-TR" smtClean="0"/>
              <a:pPr/>
              <a:t>59</a:t>
            </a:fld>
            <a:endParaRPr lang="tr-T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1 Slayt Görüntüsü Yer Tutucusu"/>
          <p:cNvSpPr>
            <a:spLocks noGrp="1" noRot="1" noChangeAspect="1" noTextEdit="1"/>
          </p:cNvSpPr>
          <p:nvPr>
            <p:ph type="sldImg"/>
          </p:nvPr>
        </p:nvSpPr>
        <p:spPr>
          <a:ln/>
        </p:spPr>
      </p:sp>
      <p:sp>
        <p:nvSpPr>
          <p:cNvPr id="3" name="2 Not Yer Tutucusu"/>
          <p:cNvSpPr>
            <a:spLocks noGrp="1"/>
          </p:cNvSpPr>
          <p:nvPr>
            <p:ph type="body" idx="1"/>
          </p:nvPr>
        </p:nvSpPr>
        <p:spPr/>
        <p:txBody>
          <a:bodyPr>
            <a:normAutofit fontScale="85000" lnSpcReduction="20000"/>
          </a:bodyPr>
          <a:lstStyle/>
          <a:p>
            <a:pPr>
              <a:defRPr/>
            </a:pPr>
            <a:r>
              <a:rPr lang="en-US" b="1" dirty="0" smtClean="0"/>
              <a:t>Background—We sought to describe the age-specific impact of infertility and early menopause</a:t>
            </a:r>
          </a:p>
          <a:p>
            <a:pPr>
              <a:defRPr/>
            </a:pPr>
            <a:r>
              <a:rPr lang="en-US" dirty="0" smtClean="0"/>
              <a:t>after chemotherapy, among reproductive age women with cancer.</a:t>
            </a:r>
            <a:endParaRPr lang="tr-TR" b="1" dirty="0" smtClean="0"/>
          </a:p>
          <a:p>
            <a:pPr>
              <a:defRPr/>
            </a:pPr>
            <a:r>
              <a:rPr lang="tr-TR" b="1" dirty="0" smtClean="0"/>
              <a:t>M</a:t>
            </a:r>
            <a:r>
              <a:rPr lang="en-US" b="1" dirty="0" smtClean="0"/>
              <a:t>ethods—1041 women diagnosed with cancer between the ages of 18 and 40 responded to</a:t>
            </a:r>
          </a:p>
          <a:p>
            <a:pPr>
              <a:defRPr/>
            </a:pPr>
            <a:r>
              <a:rPr lang="en-US" dirty="0" smtClean="0"/>
              <a:t>retrospective survey on reproductive health history. Five cancer types were included: leukemia,</a:t>
            </a:r>
          </a:p>
          <a:p>
            <a:pPr>
              <a:defRPr/>
            </a:pPr>
            <a:r>
              <a:rPr lang="tr-TR" dirty="0" err="1" smtClean="0"/>
              <a:t>Hodgkin’s</a:t>
            </a:r>
            <a:r>
              <a:rPr lang="tr-TR" dirty="0" smtClean="0"/>
              <a:t> </a:t>
            </a:r>
            <a:r>
              <a:rPr lang="tr-TR" dirty="0" err="1" smtClean="0"/>
              <a:t>disease</a:t>
            </a:r>
            <a:r>
              <a:rPr lang="tr-TR" dirty="0" smtClean="0"/>
              <a:t> (HD), </a:t>
            </a:r>
            <a:r>
              <a:rPr lang="tr-TR" dirty="0" err="1" smtClean="0"/>
              <a:t>non</a:t>
            </a:r>
            <a:r>
              <a:rPr lang="tr-TR" dirty="0" smtClean="0"/>
              <a:t>-</a:t>
            </a:r>
            <a:r>
              <a:rPr lang="tr-TR" dirty="0" err="1" smtClean="0"/>
              <a:t>Hodgkin</a:t>
            </a:r>
            <a:r>
              <a:rPr lang="tr-TR" dirty="0" smtClean="0"/>
              <a:t> </a:t>
            </a:r>
            <a:r>
              <a:rPr lang="tr-TR" dirty="0" err="1" smtClean="0"/>
              <a:t>lymphoma</a:t>
            </a:r>
            <a:r>
              <a:rPr lang="tr-TR" dirty="0" smtClean="0"/>
              <a:t> (NHL), </a:t>
            </a:r>
            <a:r>
              <a:rPr lang="tr-TR" dirty="0" err="1" smtClean="0"/>
              <a:t>breast</a:t>
            </a:r>
            <a:r>
              <a:rPr lang="tr-TR" dirty="0" smtClean="0"/>
              <a:t> </a:t>
            </a:r>
            <a:r>
              <a:rPr lang="tr-TR" dirty="0" err="1" smtClean="0"/>
              <a:t>cancer</a:t>
            </a:r>
            <a:r>
              <a:rPr lang="tr-TR" dirty="0" smtClean="0"/>
              <a:t>, </a:t>
            </a:r>
            <a:r>
              <a:rPr lang="tr-TR" dirty="0" err="1" smtClean="0"/>
              <a:t>and</a:t>
            </a:r>
            <a:r>
              <a:rPr lang="tr-TR" dirty="0" smtClean="0"/>
              <a:t> </a:t>
            </a:r>
            <a:r>
              <a:rPr lang="tr-TR" dirty="0" err="1" smtClean="0"/>
              <a:t>gastrointestinal</a:t>
            </a:r>
            <a:endParaRPr lang="tr-TR" dirty="0" smtClean="0"/>
          </a:p>
          <a:p>
            <a:pPr>
              <a:defRPr/>
            </a:pPr>
            <a:r>
              <a:rPr lang="en-US" dirty="0" smtClean="0"/>
              <a:t>cancer (GI). Survey questions addressed: AOF (cessation of menses after treatment), early</a:t>
            </a:r>
          </a:p>
          <a:p>
            <a:pPr>
              <a:defRPr/>
            </a:pPr>
            <a:r>
              <a:rPr lang="en-US" dirty="0" smtClean="0"/>
              <a:t>menopause (menopause prior to 45 years old) and infertility (failed conception). Logistic</a:t>
            </a:r>
          </a:p>
          <a:p>
            <a:pPr>
              <a:defRPr/>
            </a:pPr>
            <a:r>
              <a:rPr lang="en-US" dirty="0" smtClean="0"/>
              <a:t>regression was used to determine the proportions of AOF and infertility based on age at diagnosis.</a:t>
            </a:r>
          </a:p>
          <a:p>
            <a:pPr>
              <a:defRPr/>
            </a:pPr>
            <a:r>
              <a:rPr lang="en-US" dirty="0" smtClean="0"/>
              <a:t>Censored data methods were used to determine the probability of early menopause.</a:t>
            </a:r>
          </a:p>
          <a:p>
            <a:pPr>
              <a:defRPr/>
            </a:pPr>
            <a:r>
              <a:rPr lang="en-US" b="1" dirty="0" smtClean="0"/>
              <a:t>Results—620 women received chemotherapy alone. The percentage reporting AOF was 8%,</a:t>
            </a:r>
          </a:p>
          <a:p>
            <a:pPr>
              <a:defRPr/>
            </a:pPr>
            <a:r>
              <a:rPr lang="en-US" dirty="0" smtClean="0"/>
              <a:t>10%, 9%, and 5% for HD, NHL, breast cancer, and GI, respectively. AOF increased significantly</a:t>
            </a:r>
          </a:p>
          <a:p>
            <a:pPr>
              <a:defRPr/>
            </a:pPr>
            <a:r>
              <a:rPr lang="en-US" dirty="0" smtClean="0"/>
              <a:t>with age at diagnosis (p&lt;0.05). If not in AOF, the incidence of infertility was at least 40% at age</a:t>
            </a:r>
          </a:p>
          <a:p>
            <a:pPr>
              <a:defRPr/>
            </a:pPr>
            <a:r>
              <a:rPr lang="en-US" dirty="0" smtClean="0"/>
              <a:t>35 and increased significantly with age at diagnosis in HD and breast cancer (p&lt;0.05). The</a:t>
            </a:r>
          </a:p>
          <a:p>
            <a:pPr>
              <a:defRPr/>
            </a:pPr>
            <a:r>
              <a:rPr lang="en-US" dirty="0" smtClean="0"/>
              <a:t>estimated probability of early menopause was at least 25% at age 30 and increased significantly</a:t>
            </a:r>
          </a:p>
          <a:p>
            <a:pPr>
              <a:defRPr/>
            </a:pPr>
            <a:r>
              <a:rPr lang="en-US" dirty="0" smtClean="0"/>
              <a:t>with younger age at diagnosis in HD, NHL, and GI (p&lt;0.05).</a:t>
            </a:r>
          </a:p>
          <a:p>
            <a:pPr>
              <a:defRPr/>
            </a:pPr>
            <a:r>
              <a:rPr lang="en-US" b="1" dirty="0" smtClean="0"/>
              <a:t>Conclusions—In order to give patients appropriate counseling, it is important that they</a:t>
            </a:r>
          </a:p>
          <a:p>
            <a:pPr>
              <a:defRPr/>
            </a:pPr>
            <a:r>
              <a:rPr lang="en-US" dirty="0" smtClean="0"/>
              <a:t>understand the potential increased risk of infertility and early menopause beyond that of acute</a:t>
            </a:r>
          </a:p>
          <a:p>
            <a:pPr>
              <a:defRPr/>
            </a:pPr>
            <a:r>
              <a:rPr lang="en-US" dirty="0" smtClean="0"/>
              <a:t>ovarian failure. These findings can provide improved, age-specific counseling regarding</a:t>
            </a:r>
          </a:p>
          <a:p>
            <a:pPr>
              <a:defRPr/>
            </a:pPr>
            <a:r>
              <a:rPr lang="en-US" dirty="0" smtClean="0"/>
              <a:t>reproductive impairment for young women diagnosed with cancer.</a:t>
            </a:r>
          </a:p>
          <a:p>
            <a:pPr>
              <a:defRPr/>
            </a:pPr>
            <a:r>
              <a:rPr lang="tr-TR" dirty="0" err="1" smtClean="0"/>
              <a:t>Correspondence</a:t>
            </a:r>
            <a:endParaRPr lang="tr-TR" dirty="0"/>
          </a:p>
        </p:txBody>
      </p:sp>
      <p:sp>
        <p:nvSpPr>
          <p:cNvPr id="160772" name="3 Slayt Numarası Yer Tutucusu"/>
          <p:cNvSpPr>
            <a:spLocks noGrp="1"/>
          </p:cNvSpPr>
          <p:nvPr>
            <p:ph type="sldNum" sz="quarter" idx="5"/>
          </p:nvPr>
        </p:nvSpPr>
        <p:spPr>
          <a:noFill/>
        </p:spPr>
        <p:txBody>
          <a:bodyPr/>
          <a:lstStyle/>
          <a:p>
            <a:fld id="{D21FC9A5-9A1A-448D-BC6C-357D892DC184}" type="slidenum">
              <a:rPr lang="tr-TR" smtClean="0"/>
              <a:pPr/>
              <a:t>60</a:t>
            </a:fld>
            <a:endParaRPr 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1 Slayt Görüntüsü Yer Tutucusu"/>
          <p:cNvSpPr>
            <a:spLocks noGrp="1" noRot="1" noChangeAspect="1" noTextEdit="1"/>
          </p:cNvSpPr>
          <p:nvPr>
            <p:ph type="sldImg"/>
          </p:nvPr>
        </p:nvSpPr>
        <p:spPr>
          <a:ln/>
        </p:spPr>
      </p:sp>
      <p:sp>
        <p:nvSpPr>
          <p:cNvPr id="134147" name="2 Not Yer Tutucusu"/>
          <p:cNvSpPr>
            <a:spLocks noGrp="1"/>
          </p:cNvSpPr>
          <p:nvPr>
            <p:ph type="body" idx="1"/>
          </p:nvPr>
        </p:nvSpPr>
        <p:spPr>
          <a:noFill/>
          <a:ln/>
        </p:spPr>
        <p:txBody>
          <a:bodyPr/>
          <a:lstStyle/>
          <a:p>
            <a:r>
              <a:rPr lang="tr-TR" smtClean="0"/>
              <a:t>The three most commonly diagnosed types of cancer among women in 2017 will be cancers of the breast, lung and bronchus, and colon and rectum, accounting for 50% of estimated cancer cases in women. Breast cancer alone is expected to account for 30% of all new cancer cases among women. </a:t>
            </a:r>
          </a:p>
          <a:p>
            <a:endParaRPr lang="tr-TR" smtClean="0"/>
          </a:p>
        </p:txBody>
      </p:sp>
      <p:sp>
        <p:nvSpPr>
          <p:cNvPr id="134148" name="3 Slayt Numarası Yer Tutucusu"/>
          <p:cNvSpPr>
            <a:spLocks noGrp="1"/>
          </p:cNvSpPr>
          <p:nvPr>
            <p:ph type="sldNum" sz="quarter" idx="5"/>
          </p:nvPr>
        </p:nvSpPr>
        <p:spPr>
          <a:noFill/>
        </p:spPr>
        <p:txBody>
          <a:bodyPr/>
          <a:lstStyle/>
          <a:p>
            <a:fld id="{061289E5-045C-4EBC-A822-47D92BF1BCAE}" type="slidenum">
              <a:rPr lang="tr-TR" smtClean="0"/>
              <a:pPr/>
              <a:t>5</a:t>
            </a:fld>
            <a:endParaRPr lang="tr-T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1 Slayt Görüntüsü Yer Tutucusu"/>
          <p:cNvSpPr>
            <a:spLocks noGrp="1" noRot="1" noChangeAspect="1" noTextEdit="1"/>
          </p:cNvSpPr>
          <p:nvPr>
            <p:ph type="sldImg"/>
          </p:nvPr>
        </p:nvSpPr>
        <p:spPr>
          <a:ln/>
        </p:spPr>
      </p:sp>
      <p:sp>
        <p:nvSpPr>
          <p:cNvPr id="161795" name="2 Not Yer Tutucusu"/>
          <p:cNvSpPr>
            <a:spLocks noGrp="1"/>
          </p:cNvSpPr>
          <p:nvPr>
            <p:ph type="body" idx="1"/>
          </p:nvPr>
        </p:nvSpPr>
        <p:spPr>
          <a:noFill/>
          <a:ln/>
        </p:spPr>
        <p:txBody>
          <a:bodyPr/>
          <a:lstStyle/>
          <a:p>
            <a:r>
              <a:rPr lang="tr-TR" smtClean="0"/>
              <a:t>Lancet 2 breast. Primordial folliküller1. mayozun profazında arrest olmuş oositleri içeriyorlar.</a:t>
            </a:r>
          </a:p>
        </p:txBody>
      </p:sp>
      <p:sp>
        <p:nvSpPr>
          <p:cNvPr id="161796" name="3 Slayt Numarası Yer Tutucusu"/>
          <p:cNvSpPr>
            <a:spLocks noGrp="1"/>
          </p:cNvSpPr>
          <p:nvPr>
            <p:ph type="sldNum" sz="quarter" idx="5"/>
          </p:nvPr>
        </p:nvSpPr>
        <p:spPr>
          <a:noFill/>
        </p:spPr>
        <p:txBody>
          <a:bodyPr/>
          <a:lstStyle/>
          <a:p>
            <a:fld id="{6A0CB3A8-F651-44BC-975F-7BFE7533E98C}" type="slidenum">
              <a:rPr lang="tr-TR" smtClean="0"/>
              <a:pPr/>
              <a:t>67</a:t>
            </a:fld>
            <a:endParaRPr lang="tr-T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pPr eaLnBrk="1" hangingPunct="1"/>
            <a:endParaRPr lang="tr-TR" smtClean="0">
              <a:latin typeface="Times New Roman" pitchFamily="18" charset="0"/>
            </a:endParaRPr>
          </a:p>
        </p:txBody>
      </p:sp>
      <p:sp>
        <p:nvSpPr>
          <p:cNvPr id="162820" name="Slide Number Placeholder 3"/>
          <p:cNvSpPr>
            <a:spLocks noGrp="1"/>
          </p:cNvSpPr>
          <p:nvPr>
            <p:ph type="sldNum" sz="quarter" idx="5"/>
          </p:nvPr>
        </p:nvSpPr>
        <p:spPr>
          <a:noFill/>
        </p:spPr>
        <p:txBody>
          <a:bodyPr/>
          <a:lstStyle/>
          <a:p>
            <a:fld id="{13619319-F3AF-4676-9BB9-5AB91361AE43}" type="slidenum">
              <a:rPr lang="en-US" smtClean="0"/>
              <a:pPr/>
              <a:t>68</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1 Slayt Görüntüsü Yer Tutucusu"/>
          <p:cNvSpPr>
            <a:spLocks noGrp="1" noRot="1" noChangeAspect="1" noTextEdit="1"/>
          </p:cNvSpPr>
          <p:nvPr>
            <p:ph type="sldImg"/>
          </p:nvPr>
        </p:nvSpPr>
        <p:spPr>
          <a:ln/>
        </p:spPr>
      </p:sp>
      <p:sp>
        <p:nvSpPr>
          <p:cNvPr id="163843" name="2 Not Yer Tutucusu"/>
          <p:cNvSpPr>
            <a:spLocks noGrp="1"/>
          </p:cNvSpPr>
          <p:nvPr>
            <p:ph type="body" idx="1"/>
          </p:nvPr>
        </p:nvSpPr>
        <p:spPr>
          <a:noFill/>
          <a:ln/>
        </p:spPr>
        <p:txBody>
          <a:bodyPr/>
          <a:lstStyle/>
          <a:p>
            <a:r>
              <a:rPr lang="tr-TR" smtClean="0"/>
              <a:t>Wallace WHB, Kelsey TW. </a:t>
            </a:r>
            <a:r>
              <a:rPr lang="en-US" smtClean="0"/>
              <a:t>Human ovarian reserve from conception to the menopause. PLoS ONE 5(1):e8772.</a:t>
            </a:r>
            <a:endParaRPr lang="tr-TR" smtClean="0"/>
          </a:p>
          <a:p>
            <a:r>
              <a:rPr lang="en-US" smtClean="0"/>
              <a:t>Women are born with a set</a:t>
            </a:r>
            <a:r>
              <a:rPr lang="tr-TR" smtClean="0"/>
              <a:t> </a:t>
            </a:r>
            <a:r>
              <a:rPr lang="en-US" smtClean="0"/>
              <a:t>number of oocytes according to the current understanding, and</a:t>
            </a:r>
            <a:r>
              <a:rPr lang="tr-TR" smtClean="0"/>
              <a:t> </a:t>
            </a:r>
            <a:r>
              <a:rPr lang="en-US" smtClean="0"/>
              <a:t>this reserve of oocytes is continually depleted with age. The</a:t>
            </a:r>
          </a:p>
          <a:p>
            <a:r>
              <a:rPr lang="en-US" smtClean="0"/>
              <a:t>rate of depletion appears to accelerate after the age of 37 years</a:t>
            </a:r>
            <a:r>
              <a:rPr lang="tr-TR" smtClean="0"/>
              <a:t> </a:t>
            </a:r>
            <a:r>
              <a:rPr lang="en-US" smtClean="0"/>
              <a:t>[18]; mirroring this change, pregnancy rates and assisted reproduction</a:t>
            </a:r>
          </a:p>
          <a:p>
            <a:r>
              <a:rPr lang="en-US" smtClean="0"/>
              <a:t>success rates also decline more sharply past the age</a:t>
            </a:r>
            <a:r>
              <a:rPr lang="tr-TR" smtClean="0"/>
              <a:t> </a:t>
            </a:r>
            <a:r>
              <a:rPr lang="en-US" smtClean="0"/>
              <a:t>of 37 years. Fertility is significantly diminished in the early 40s</a:t>
            </a:r>
            <a:r>
              <a:rPr lang="tr-TR" smtClean="0"/>
              <a:t> </a:t>
            </a:r>
            <a:r>
              <a:rPr lang="en-US" smtClean="0"/>
              <a:t>and is practically abolished by the age of 46 years</a:t>
            </a:r>
            <a:r>
              <a:rPr lang="tr-TR" smtClean="0"/>
              <a:t>.</a:t>
            </a:r>
          </a:p>
        </p:txBody>
      </p:sp>
      <p:sp>
        <p:nvSpPr>
          <p:cNvPr id="163844" name="3 Slayt Numarası Yer Tutucusu"/>
          <p:cNvSpPr>
            <a:spLocks noGrp="1"/>
          </p:cNvSpPr>
          <p:nvPr>
            <p:ph type="sldNum" sz="quarter" idx="5"/>
          </p:nvPr>
        </p:nvSpPr>
        <p:spPr>
          <a:noFill/>
        </p:spPr>
        <p:txBody>
          <a:bodyPr/>
          <a:lstStyle/>
          <a:p>
            <a:fld id="{F1495C56-5210-4F41-9707-D90D3547CB22}" type="slidenum">
              <a:rPr lang="tr-TR" smtClean="0"/>
              <a:pPr/>
              <a:t>69</a:t>
            </a:fld>
            <a:endParaRPr lang="tr-T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A0C4C16B-CEC6-474F-B7C9-81C0D20D1E72}" type="slidenum">
              <a:rPr lang="tr-TR" smtClean="0"/>
              <a:pPr/>
              <a:t>72</a:t>
            </a:fld>
            <a:endParaRPr lang="tr-TR" smtClean="0"/>
          </a:p>
        </p:txBody>
      </p:sp>
      <p:sp>
        <p:nvSpPr>
          <p:cNvPr id="16486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06BBC779-B754-4092-A1AB-B9B28382C12C}" type="slidenum">
              <a:rPr lang="en-US" sz="1200">
                <a:latin typeface="Times New Roman" pitchFamily="18" charset="0"/>
                <a:ea typeface="ＭＳ Ｐゴシック" pitchFamily="34" charset="-128"/>
              </a:rPr>
              <a:pPr algn="r"/>
              <a:t>72</a:t>
            </a:fld>
            <a:endParaRPr lang="en-US" sz="1200">
              <a:latin typeface="Times New Roman" pitchFamily="18" charset="0"/>
              <a:ea typeface="ＭＳ Ｐゴシック" pitchFamily="34" charset="-128"/>
            </a:endParaRPr>
          </a:p>
        </p:txBody>
      </p:sp>
      <p:sp>
        <p:nvSpPr>
          <p:cNvPr id="164868" name="Rectangle 2"/>
          <p:cNvSpPr>
            <a:spLocks noGrp="1" noRot="1" noChangeAspect="1" noChangeArrowheads="1" noTextEdit="1"/>
          </p:cNvSpPr>
          <p:nvPr>
            <p:ph type="sldImg"/>
          </p:nvPr>
        </p:nvSpPr>
        <p:spPr>
          <a:ln/>
        </p:spPr>
      </p:sp>
      <p:sp>
        <p:nvSpPr>
          <p:cNvPr id="164869"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1 Slayt Görüntüsü Yer Tutucusu"/>
          <p:cNvSpPr>
            <a:spLocks noGrp="1" noRot="1" noChangeAspect="1" noTextEdit="1"/>
          </p:cNvSpPr>
          <p:nvPr>
            <p:ph type="sldImg"/>
          </p:nvPr>
        </p:nvSpPr>
        <p:spPr>
          <a:ln/>
        </p:spPr>
      </p:sp>
      <p:sp>
        <p:nvSpPr>
          <p:cNvPr id="165891" name="2 Not Yer Tutucusu"/>
          <p:cNvSpPr>
            <a:spLocks noGrp="1"/>
          </p:cNvSpPr>
          <p:nvPr>
            <p:ph type="body" idx="1"/>
          </p:nvPr>
        </p:nvSpPr>
        <p:spPr>
          <a:noFill/>
          <a:ln/>
        </p:spPr>
        <p:txBody>
          <a:bodyPr/>
          <a:lstStyle/>
          <a:p>
            <a:r>
              <a:rPr lang="tr-TR" b="1" smtClean="0"/>
              <a:t>Chairman</a:t>
            </a:r>
            <a:r>
              <a:rPr lang="de-DE" smtClean="0"/>
              <a:t>Prof. Dr. med. Michael von Wolff</a:t>
            </a:r>
            <a:r>
              <a:rPr lang="tr-TR" smtClean="0"/>
              <a:t>. </a:t>
            </a:r>
            <a:r>
              <a:rPr lang="tr-TR" b="1" smtClean="0"/>
              <a:t>Vice-Chairman </a:t>
            </a:r>
            <a:r>
              <a:rPr lang="tr-TR" smtClean="0"/>
              <a:t>Prof. Dr. Ralf Dittrich. </a:t>
            </a:r>
            <a:r>
              <a:rPr lang="en-US" smtClean="0"/>
              <a:t>Centres from Germany, Austria and Switzerland have currently joined the network</a:t>
            </a:r>
            <a:r>
              <a:rPr lang="tr-TR" smtClean="0"/>
              <a:t>. </a:t>
            </a:r>
          </a:p>
        </p:txBody>
      </p:sp>
      <p:sp>
        <p:nvSpPr>
          <p:cNvPr id="165892" name="3 Slayt Numarası Yer Tutucusu"/>
          <p:cNvSpPr>
            <a:spLocks noGrp="1"/>
          </p:cNvSpPr>
          <p:nvPr>
            <p:ph type="sldNum" sz="quarter" idx="5"/>
          </p:nvPr>
        </p:nvSpPr>
        <p:spPr>
          <a:noFill/>
        </p:spPr>
        <p:txBody>
          <a:bodyPr/>
          <a:lstStyle/>
          <a:p>
            <a:fld id="{3EBF9AB9-F722-4744-9B6E-B80CE1BEB3EF}" type="slidenum">
              <a:rPr lang="tr-TR" smtClean="0"/>
              <a:pPr/>
              <a:t>77</a:t>
            </a:fld>
            <a:endParaRPr lang="tr-TR"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9067FC3D-A64F-4531-B69A-ECDC00DCDAEA}" type="slidenum">
              <a:rPr lang="tr-TR" smtClean="0"/>
              <a:pPr/>
              <a:t>79</a:t>
            </a:fld>
            <a:endParaRPr lang="tr-TR" smtClean="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p:spPr>
        <p:txBody>
          <a:bodyPr/>
          <a:lstStyle/>
          <a:p>
            <a:pPr eaLnBrk="1" hangingPunct="1"/>
            <a:endParaRPr lang="tr-TR" smtClean="0">
              <a:latin typeface="Times New Roman" pitchFamily="18" charset="0"/>
            </a:endParaRPr>
          </a:p>
        </p:txBody>
      </p:sp>
      <p:sp>
        <p:nvSpPr>
          <p:cNvPr id="167940" name="Slide Number Placeholder 3"/>
          <p:cNvSpPr>
            <a:spLocks noGrp="1"/>
          </p:cNvSpPr>
          <p:nvPr>
            <p:ph type="sldNum" sz="quarter" idx="5"/>
          </p:nvPr>
        </p:nvSpPr>
        <p:spPr>
          <a:noFill/>
        </p:spPr>
        <p:txBody>
          <a:bodyPr/>
          <a:lstStyle/>
          <a:p>
            <a:fld id="{ED6D20C6-2C3D-4C81-A658-C4E34C1D3FF4}" type="slidenum">
              <a:rPr lang="en-US" smtClean="0"/>
              <a:pPr/>
              <a:t>81</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1 Slayt Görüntüsü Yer Tutucusu"/>
          <p:cNvSpPr>
            <a:spLocks noGrp="1" noRot="1" noChangeAspect="1" noTextEdit="1"/>
          </p:cNvSpPr>
          <p:nvPr>
            <p:ph type="sldImg"/>
          </p:nvPr>
        </p:nvSpPr>
        <p:spPr>
          <a:ln/>
        </p:spPr>
      </p:sp>
      <p:sp>
        <p:nvSpPr>
          <p:cNvPr id="135171" name="2 Not Yer Tutucusu"/>
          <p:cNvSpPr>
            <a:spLocks noGrp="1"/>
          </p:cNvSpPr>
          <p:nvPr>
            <p:ph type="body" idx="1"/>
          </p:nvPr>
        </p:nvSpPr>
        <p:spPr>
          <a:noFill/>
          <a:ln/>
        </p:spPr>
        <p:txBody>
          <a:bodyPr/>
          <a:lstStyle/>
          <a:p>
            <a:endParaRPr lang="tr-TR" smtClean="0"/>
          </a:p>
        </p:txBody>
      </p:sp>
      <p:sp>
        <p:nvSpPr>
          <p:cNvPr id="135172" name="3 Slayt Numarası Yer Tutucusu"/>
          <p:cNvSpPr>
            <a:spLocks noGrp="1"/>
          </p:cNvSpPr>
          <p:nvPr>
            <p:ph type="sldNum" sz="quarter" idx="5"/>
          </p:nvPr>
        </p:nvSpPr>
        <p:spPr>
          <a:noFill/>
        </p:spPr>
        <p:txBody>
          <a:bodyPr/>
          <a:lstStyle/>
          <a:p>
            <a:fld id="{450FBF36-3B5F-4C68-8EF3-8D9A03EFBE49}" type="slidenum">
              <a:rPr lang="tr-TR" smtClean="0"/>
              <a:pPr/>
              <a:t>6</a:t>
            </a:fld>
            <a:endParaRPr 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EEEC228D-166F-4A00-91E9-78D1FD08CB81}" type="slidenum">
              <a:rPr lang="tr-TR" smtClean="0"/>
              <a:pPr/>
              <a:t>9</a:t>
            </a:fld>
            <a:endParaRPr lang="tr-TR"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r>
              <a:rPr lang="tr-TR" smtClean="0"/>
              <a:t>5 year survival rates in all stages of breast ca has reached %89 in US.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1 Slayt Görüntüsü Yer Tutucusu"/>
          <p:cNvSpPr>
            <a:spLocks noGrp="1" noRot="1" noChangeAspect="1" noTextEdit="1"/>
          </p:cNvSpPr>
          <p:nvPr>
            <p:ph type="sldImg"/>
          </p:nvPr>
        </p:nvSpPr>
        <p:spPr>
          <a:ln/>
        </p:spPr>
      </p:sp>
      <p:sp>
        <p:nvSpPr>
          <p:cNvPr id="137219" name="2 Not Yer Tutucusu"/>
          <p:cNvSpPr>
            <a:spLocks noGrp="1"/>
          </p:cNvSpPr>
          <p:nvPr>
            <p:ph type="body" idx="1"/>
          </p:nvPr>
        </p:nvSpPr>
        <p:spPr>
          <a:noFill/>
          <a:ln/>
        </p:spPr>
        <p:txBody>
          <a:bodyPr/>
          <a:lstStyle/>
          <a:p>
            <a:r>
              <a:rPr lang="tr-TR" smtClean="0"/>
              <a:t>Toplamda 1.665.540 yeni vaka 2014 yılı için bekleniyor ve 585.000 kansere bağlı ölüm bekleniyor </a:t>
            </a:r>
          </a:p>
        </p:txBody>
      </p:sp>
      <p:sp>
        <p:nvSpPr>
          <p:cNvPr id="137220" name="3 Slayt Numarası Yer Tutucusu"/>
          <p:cNvSpPr>
            <a:spLocks noGrp="1"/>
          </p:cNvSpPr>
          <p:nvPr>
            <p:ph type="sldNum" sz="quarter" idx="5"/>
          </p:nvPr>
        </p:nvSpPr>
        <p:spPr>
          <a:noFill/>
        </p:spPr>
        <p:txBody>
          <a:bodyPr/>
          <a:lstStyle/>
          <a:p>
            <a:fld id="{CD191A45-8DEF-41D4-85B1-5817612FBB93}" type="slidenum">
              <a:rPr lang="tr-TR" smtClean="0"/>
              <a:pPr/>
              <a:t>13</a:t>
            </a:fld>
            <a:endParaRPr lang="tr-T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1 Slayt Görüntüsü Yer Tutucusu"/>
          <p:cNvSpPr>
            <a:spLocks noGrp="1" noRot="1" noChangeAspect="1" noTextEdit="1"/>
          </p:cNvSpPr>
          <p:nvPr>
            <p:ph type="sldImg"/>
          </p:nvPr>
        </p:nvSpPr>
        <p:spPr>
          <a:ln/>
        </p:spPr>
      </p:sp>
      <p:sp>
        <p:nvSpPr>
          <p:cNvPr id="138243" name="2 Not Yer Tutucusu"/>
          <p:cNvSpPr>
            <a:spLocks noGrp="1"/>
          </p:cNvSpPr>
          <p:nvPr>
            <p:ph type="body" idx="1"/>
          </p:nvPr>
        </p:nvSpPr>
        <p:spPr>
          <a:noFill/>
          <a:ln/>
        </p:spPr>
        <p:txBody>
          <a:bodyPr/>
          <a:lstStyle/>
          <a:p>
            <a:r>
              <a:rPr lang="tr-TR" smtClean="0"/>
              <a:t>Dünya çapında 44 yaş öncesi 240.000 kadın meme ca tanısı alıyor GLOBOCAN database. Çoğunluğu CT alacak olan hastalar. Kamangar et al, JCO 24:2137-50, 2006. Merlo ve ark. 1995-2006 yılları arası 20-30 yaşta Anual Incidence change(AIC)de 1.032 30-40 yaşta AIC:1.014 özellikle 25-29 yaşta artış var. </a:t>
            </a:r>
          </a:p>
        </p:txBody>
      </p:sp>
      <p:sp>
        <p:nvSpPr>
          <p:cNvPr id="138244" name="3 Slayt Numarası Yer Tutucusu"/>
          <p:cNvSpPr>
            <a:spLocks noGrp="1"/>
          </p:cNvSpPr>
          <p:nvPr>
            <p:ph type="sldNum" sz="quarter" idx="5"/>
          </p:nvPr>
        </p:nvSpPr>
        <p:spPr>
          <a:noFill/>
        </p:spPr>
        <p:txBody>
          <a:bodyPr/>
          <a:lstStyle/>
          <a:p>
            <a:fld id="{72D904AD-E81B-4881-AF9F-632CAABFDCD7}" type="slidenum">
              <a:rPr lang="tr-TR" smtClean="0"/>
              <a:pPr/>
              <a:t>14</a:t>
            </a:fld>
            <a:endParaRPr lang="tr-T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1 Slayt Görüntüsü Yer Tutucusu"/>
          <p:cNvSpPr>
            <a:spLocks noGrp="1" noRot="1" noChangeAspect="1" noTextEdit="1"/>
          </p:cNvSpPr>
          <p:nvPr>
            <p:ph type="sldImg"/>
          </p:nvPr>
        </p:nvSpPr>
        <p:spPr>
          <a:ln/>
        </p:spPr>
      </p:sp>
      <p:sp>
        <p:nvSpPr>
          <p:cNvPr id="139267" name="2 Not Yer Tutucusu"/>
          <p:cNvSpPr>
            <a:spLocks noGrp="1"/>
          </p:cNvSpPr>
          <p:nvPr>
            <p:ph type="body" idx="1"/>
          </p:nvPr>
        </p:nvSpPr>
        <p:spPr>
          <a:noFill/>
          <a:ln/>
        </p:spPr>
        <p:txBody>
          <a:bodyPr/>
          <a:lstStyle/>
          <a:p>
            <a:r>
              <a:rPr lang="tr-TR" smtClean="0"/>
              <a:t>Juvenil adenokarsinom, invaziv lobuler karsinom daha fazla. Lokal relaps daha fazla. İmflamatory breast ca genç yaşta daha fazla. </a:t>
            </a:r>
          </a:p>
        </p:txBody>
      </p:sp>
      <p:sp>
        <p:nvSpPr>
          <p:cNvPr id="139268" name="3 Slayt Numarası Yer Tutucusu"/>
          <p:cNvSpPr>
            <a:spLocks noGrp="1"/>
          </p:cNvSpPr>
          <p:nvPr>
            <p:ph type="sldNum" sz="quarter" idx="5"/>
          </p:nvPr>
        </p:nvSpPr>
        <p:spPr>
          <a:noFill/>
        </p:spPr>
        <p:txBody>
          <a:bodyPr/>
          <a:lstStyle/>
          <a:p>
            <a:fld id="{F703B8C4-289C-46E5-8280-B2012B59C9D1}" type="slidenum">
              <a:rPr lang="tr-TR" smtClean="0"/>
              <a:pPr/>
              <a:t>15</a:t>
            </a:fld>
            <a:endParaRPr lang="tr-T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1 Slayt Görüntüsü Yer Tutucusu"/>
          <p:cNvSpPr>
            <a:spLocks noGrp="1" noRot="1" noChangeAspect="1" noTextEdit="1"/>
          </p:cNvSpPr>
          <p:nvPr>
            <p:ph type="sldImg"/>
          </p:nvPr>
        </p:nvSpPr>
        <p:spPr>
          <a:ln/>
        </p:spPr>
      </p:sp>
      <p:sp>
        <p:nvSpPr>
          <p:cNvPr id="140291" name="2 Not Yer Tutucusu"/>
          <p:cNvSpPr>
            <a:spLocks noGrp="1"/>
          </p:cNvSpPr>
          <p:nvPr>
            <p:ph type="body" idx="1"/>
          </p:nvPr>
        </p:nvSpPr>
        <p:spPr>
          <a:noFill/>
          <a:ln/>
        </p:spPr>
        <p:txBody>
          <a:bodyPr/>
          <a:lstStyle/>
          <a:p>
            <a:r>
              <a:rPr lang="tr-TR" smtClean="0"/>
              <a:t>HR+olanlarda endokrin terapi Tamoxifen (GnRH analoglu veya analogsuz) 5yıl veriliyor. HER2 pozitiflerde 1 yıl transtuzumab ekleniyor.</a:t>
            </a:r>
          </a:p>
        </p:txBody>
      </p:sp>
      <p:sp>
        <p:nvSpPr>
          <p:cNvPr id="140292" name="3 Slayt Numarası Yer Tutucusu"/>
          <p:cNvSpPr>
            <a:spLocks noGrp="1"/>
          </p:cNvSpPr>
          <p:nvPr>
            <p:ph type="sldNum" sz="quarter" idx="5"/>
          </p:nvPr>
        </p:nvSpPr>
        <p:spPr>
          <a:noFill/>
        </p:spPr>
        <p:txBody>
          <a:bodyPr/>
          <a:lstStyle/>
          <a:p>
            <a:fld id="{F695859B-D213-4F36-BBE9-1F11139C7583}" type="slidenum">
              <a:rPr lang="tr-TR" smtClean="0"/>
              <a:pPr/>
              <a:t>16</a:t>
            </a:fld>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21A4B5EC-1F7D-4484-B66A-90CD28FE2C7C}" type="datetimeFigureOut">
              <a:rPr lang="tr-TR" smtClean="0"/>
              <a:pPr/>
              <a:t>10.05.2018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A31E273-EA4D-4149-8E4E-4737EAD8B2A3}"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21A4B5EC-1F7D-4484-B66A-90CD28FE2C7C}" type="datetimeFigureOut">
              <a:rPr lang="tr-TR" smtClean="0"/>
              <a:pPr/>
              <a:t>10.05.2018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A31E273-EA4D-4149-8E4E-4737EAD8B2A3}"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21A4B5EC-1F7D-4484-B66A-90CD28FE2C7C}" type="datetimeFigureOut">
              <a:rPr lang="tr-TR" smtClean="0"/>
              <a:pPr/>
              <a:t>10.05.2018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A31E273-EA4D-4149-8E4E-4737EAD8B2A3}"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457200" y="274638"/>
            <a:ext cx="8229600" cy="5851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3 Veri Yer Tutucusu"/>
          <p:cNvSpPr>
            <a:spLocks noGrp="1"/>
          </p:cNvSpPr>
          <p:nvPr>
            <p:ph type="dt" sz="half" idx="10"/>
          </p:nvPr>
        </p:nvSpPr>
        <p:spPr/>
        <p:txBody>
          <a:bodyPr/>
          <a:lstStyle>
            <a:lvl1pPr>
              <a:defRPr/>
            </a:lvl1pPr>
          </a:lstStyle>
          <a:p>
            <a:pPr>
              <a:defRPr/>
            </a:pPr>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6034476F-30F4-442E-8426-072C2CC64349}"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21A4B5EC-1F7D-4484-B66A-90CD28FE2C7C}" type="datetimeFigureOut">
              <a:rPr lang="tr-TR" smtClean="0"/>
              <a:pPr/>
              <a:t>10.05.2018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A31E273-EA4D-4149-8E4E-4737EAD8B2A3}"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21A4B5EC-1F7D-4484-B66A-90CD28FE2C7C}" type="datetimeFigureOut">
              <a:rPr lang="tr-TR" smtClean="0"/>
              <a:pPr/>
              <a:t>10.05.2018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A31E273-EA4D-4149-8E4E-4737EAD8B2A3}"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21A4B5EC-1F7D-4484-B66A-90CD28FE2C7C}" type="datetimeFigureOut">
              <a:rPr lang="tr-TR" smtClean="0"/>
              <a:pPr/>
              <a:t>10.05.2018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A31E273-EA4D-4149-8E4E-4737EAD8B2A3}"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21A4B5EC-1F7D-4484-B66A-90CD28FE2C7C}" type="datetimeFigureOut">
              <a:rPr lang="tr-TR" smtClean="0"/>
              <a:pPr/>
              <a:t>10.05.2018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DA31E273-EA4D-4149-8E4E-4737EAD8B2A3}"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21A4B5EC-1F7D-4484-B66A-90CD28FE2C7C}" type="datetimeFigureOut">
              <a:rPr lang="tr-TR" smtClean="0"/>
              <a:pPr/>
              <a:t>10.05.2018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DA31E273-EA4D-4149-8E4E-4737EAD8B2A3}"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21A4B5EC-1F7D-4484-B66A-90CD28FE2C7C}" type="datetimeFigureOut">
              <a:rPr lang="tr-TR" smtClean="0"/>
              <a:pPr/>
              <a:t>10.05.2018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DA31E273-EA4D-4149-8E4E-4737EAD8B2A3}"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21A4B5EC-1F7D-4484-B66A-90CD28FE2C7C}" type="datetimeFigureOut">
              <a:rPr lang="tr-TR" smtClean="0"/>
              <a:pPr/>
              <a:t>10.05.2018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A31E273-EA4D-4149-8E4E-4737EAD8B2A3}"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21A4B5EC-1F7D-4484-B66A-90CD28FE2C7C}" type="datetimeFigureOut">
              <a:rPr lang="tr-TR" smtClean="0"/>
              <a:pPr/>
              <a:t>10.05.2018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A31E273-EA4D-4149-8E4E-4737EAD8B2A3}"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A4B5EC-1F7D-4484-B66A-90CD28FE2C7C}" type="datetimeFigureOut">
              <a:rPr lang="tr-TR" smtClean="0"/>
              <a:pPr/>
              <a:t>10.05.2018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E273-EA4D-4149-8E4E-4737EAD8B2A3}"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hyperlink" Target="http://www.ncbi.nlm.nih.gov/pubmed/2495161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http://www.ncbi.nlm.nih.gov/pubmed/?term=Lee%20JH%5bAuthor%5d&amp;cauthor=true&amp;cauthor_uid=25549654" TargetMode="External"/><Relationship Id="rId13" Type="http://schemas.openxmlformats.org/officeDocument/2006/relationships/hyperlink" Target="http://www.ncbi.nlm.nih.gov/pubmed/?term=Gonzalez%20L%5bAuthor%5d&amp;cauthor=true&amp;cauthor_uid=25549654" TargetMode="External"/><Relationship Id="rId18" Type="http://schemas.openxmlformats.org/officeDocument/2006/relationships/hyperlink" Target="http://www.ncbi.nlm.nih.gov/pubmed/?term=Eggly%20S%5bAuthor%5d&amp;cauthor=true&amp;cauthor_uid=25549654" TargetMode="External"/><Relationship Id="rId3" Type="http://schemas.openxmlformats.org/officeDocument/2006/relationships/hyperlink" Target="http://www.ncbi.nlm.nih.gov/pubmed/?term=Quinn%20GP%5bAuthor%5d&amp;cauthor=true&amp;cauthor_uid=25549654" TargetMode="External"/><Relationship Id="rId21" Type="http://schemas.openxmlformats.org/officeDocument/2006/relationships/hyperlink" Target="http://www.ncbi.nlm.nih.gov/pubmed/?term=Fulp%20WJ%5bAuthor%5d&amp;cauthor=true&amp;cauthor_uid=25549654" TargetMode="External"/><Relationship Id="rId7" Type="http://schemas.openxmlformats.org/officeDocument/2006/relationships/hyperlink" Target="http://www.ncbi.nlm.nih.gov/pubmed/?term=Arvey%20SR%5bAuthor%5d&amp;cauthor=true&amp;cauthor_uid=25549654" TargetMode="External"/><Relationship Id="rId12" Type="http://schemas.openxmlformats.org/officeDocument/2006/relationships/hyperlink" Target="http://www.ncbi.nlm.nih.gov/pubmed/?term=Reed%20D%5bAuthor%5d&amp;cauthor=true&amp;cauthor_uid=25549654" TargetMode="External"/><Relationship Id="rId17" Type="http://schemas.openxmlformats.org/officeDocument/2006/relationships/hyperlink" Target="http://www.ncbi.nlm.nih.gov/pubmed/?term=Pow-Sang%20J%5bAuthor%5d&amp;cauthor=true&amp;cauthor_uid=25549654" TargetMode="External"/><Relationship Id="rId2" Type="http://schemas.openxmlformats.org/officeDocument/2006/relationships/hyperlink" Target="http://www.ncbi.nlm.nih.gov/pubmed/25549654" TargetMode="External"/><Relationship Id="rId16" Type="http://schemas.openxmlformats.org/officeDocument/2006/relationships/hyperlink" Target="http://www.ncbi.nlm.nih.gov/pubmed/?term=Lee%20MC%5bAuthor%5d&amp;cauthor=true&amp;cauthor_uid=25549654" TargetMode="External"/><Relationship Id="rId20" Type="http://schemas.openxmlformats.org/officeDocument/2006/relationships/hyperlink" Target="http://www.ncbi.nlm.nih.gov/pubmed/?term=Shah%20B%5bAuthor%5d&amp;cauthor=true&amp;cauthor_uid=25549654" TargetMode="External"/><Relationship Id="rId1" Type="http://schemas.openxmlformats.org/officeDocument/2006/relationships/slideLayout" Target="../slideLayouts/slideLayout2.xml"/><Relationship Id="rId6" Type="http://schemas.openxmlformats.org/officeDocument/2006/relationships/hyperlink" Target="http://www.ncbi.nlm.nih.gov/pubmed/?term=Kelvin%20J%5bAuthor%5d&amp;cauthor=true&amp;cauthor_uid=25549654" TargetMode="External"/><Relationship Id="rId11" Type="http://schemas.openxmlformats.org/officeDocument/2006/relationships/hyperlink" Target="http://www.ncbi.nlm.nih.gov/pubmed/?term=Jacobsen%20PB%5bAuthor%5d&amp;cauthor=true&amp;cauthor_uid=25549654" TargetMode="External"/><Relationship Id="rId5" Type="http://schemas.openxmlformats.org/officeDocument/2006/relationships/hyperlink" Target="http://www.ncbi.nlm.nih.gov/pubmed/?term=Clayman%20ML%5bAuthor%5d&amp;cauthor=true&amp;cauthor_uid=25549654" TargetMode="External"/><Relationship Id="rId15" Type="http://schemas.openxmlformats.org/officeDocument/2006/relationships/hyperlink" Target="http://www.ncbi.nlm.nih.gov/pubmed/?term=Laronga%20C%5bAuthor%5d&amp;cauthor=true&amp;cauthor_uid=25549654" TargetMode="External"/><Relationship Id="rId23" Type="http://schemas.openxmlformats.org/officeDocument/2006/relationships/image" Target="../media/image19.jpeg"/><Relationship Id="rId10" Type="http://schemas.openxmlformats.org/officeDocument/2006/relationships/hyperlink" Target="http://www.ncbi.nlm.nih.gov/pubmed/?term=Sehovic%20I%5bAuthor%5d&amp;cauthor=true&amp;cauthor_uid=25549654" TargetMode="External"/><Relationship Id="rId19" Type="http://schemas.openxmlformats.org/officeDocument/2006/relationships/hyperlink" Target="http://www.ncbi.nlm.nih.gov/pubmed/?term=Franklin%20A%5bAuthor%5d&amp;cauthor=true&amp;cauthor_uid=25549654" TargetMode="External"/><Relationship Id="rId4" Type="http://schemas.openxmlformats.org/officeDocument/2006/relationships/hyperlink" Target="http://www.ncbi.nlm.nih.gov/pubmed/?term=Block%20RG%5bAuthor%5d&amp;cauthor=true&amp;cauthor_uid=25549654" TargetMode="External"/><Relationship Id="rId9" Type="http://schemas.openxmlformats.org/officeDocument/2006/relationships/hyperlink" Target="http://www.ncbi.nlm.nih.gov/pubmed/?term=Reinecke%20J%5bAuthor%5d&amp;cauthor=true&amp;cauthor_uid=25549654" TargetMode="External"/><Relationship Id="rId14" Type="http://schemas.openxmlformats.org/officeDocument/2006/relationships/hyperlink" Target="http://www.ncbi.nlm.nih.gov/pubmed/?term=Vadaparampil%20ST%5bAuthor%5d&amp;cauthor=true&amp;cauthor_uid=25549654" TargetMode="External"/><Relationship Id="rId22" Type="http://schemas.openxmlformats.org/officeDocument/2006/relationships/hyperlink" Target="http://www.ncbi.nlm.nih.gov/pubmed/?term=Hayes-Lattin%20B%5bAuthor%5d&amp;cauthor=true&amp;cauthor_uid=25549654" TargetMode="External"/></Relationships>
</file>

<file path=ppt/slides/_rels/slide4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6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7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7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7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ctrTitle"/>
          </p:nvPr>
        </p:nvSpPr>
        <p:spPr>
          <a:xfrm>
            <a:off x="685800" y="1339850"/>
            <a:ext cx="7772400" cy="2376488"/>
          </a:xfrm>
        </p:spPr>
        <p:txBody>
          <a:bodyPr>
            <a:normAutofit fontScale="90000"/>
          </a:bodyPr>
          <a:lstStyle/>
          <a:p>
            <a:pPr eaLnBrk="1" hangingPunct="1"/>
            <a:r>
              <a:rPr lang="tr-TR" sz="6000" b="1" dirty="0" err="1" smtClean="0">
                <a:solidFill>
                  <a:schemeClr val="tx2"/>
                </a:solidFill>
              </a:rPr>
              <a:t>Onkofertilite</a:t>
            </a:r>
            <a:r>
              <a:rPr lang="tr-TR" sz="6000" b="1" dirty="0" smtClean="0">
                <a:solidFill>
                  <a:schemeClr val="tx2"/>
                </a:solidFill>
              </a:rPr>
              <a:t>:</a:t>
            </a:r>
            <a:br>
              <a:rPr lang="tr-TR" sz="6000" b="1" dirty="0" smtClean="0">
                <a:solidFill>
                  <a:schemeClr val="tx2"/>
                </a:solidFill>
              </a:rPr>
            </a:br>
            <a:r>
              <a:rPr lang="tr-TR" sz="6000" b="1" dirty="0" err="1" smtClean="0">
                <a:solidFill>
                  <a:schemeClr val="tx2"/>
                </a:solidFill>
              </a:rPr>
              <a:t>fertilite</a:t>
            </a:r>
            <a:r>
              <a:rPr lang="tr-TR" sz="6000" b="1" dirty="0" smtClean="0">
                <a:solidFill>
                  <a:schemeClr val="tx2"/>
                </a:solidFill>
              </a:rPr>
              <a:t> </a:t>
            </a:r>
            <a:r>
              <a:rPr lang="tr-TR" sz="6000" b="1" dirty="0" err="1" smtClean="0">
                <a:solidFill>
                  <a:schemeClr val="tx2"/>
                </a:solidFill>
              </a:rPr>
              <a:t>prezervasyonu</a:t>
            </a:r>
            <a:r>
              <a:rPr lang="tr-TR" sz="6000" b="1" dirty="0" smtClean="0">
                <a:solidFill>
                  <a:schemeClr val="tx2"/>
                </a:solidFill>
              </a:rPr>
              <a:t/>
            </a:r>
            <a:br>
              <a:rPr lang="tr-TR" sz="6000" b="1" dirty="0" smtClean="0">
                <a:solidFill>
                  <a:schemeClr val="tx2"/>
                </a:solidFill>
              </a:rPr>
            </a:br>
            <a:r>
              <a:rPr lang="tr-TR" sz="6000" b="1" dirty="0" smtClean="0">
                <a:solidFill>
                  <a:schemeClr val="tx2"/>
                </a:solidFill>
              </a:rPr>
              <a:t>güncel durum</a:t>
            </a:r>
            <a:endParaRPr lang="tr-TR" sz="6000" b="1" dirty="0" smtClean="0">
              <a:solidFill>
                <a:schemeClr val="tx2"/>
              </a:solidFill>
            </a:endParaRPr>
          </a:p>
        </p:txBody>
      </p:sp>
      <p:sp>
        <p:nvSpPr>
          <p:cNvPr id="92165" name="Rectangle 5"/>
          <p:cNvSpPr>
            <a:spLocks noGrp="1" noChangeArrowheads="1"/>
          </p:cNvSpPr>
          <p:nvPr>
            <p:ph type="subTitle" idx="1"/>
          </p:nvPr>
        </p:nvSpPr>
        <p:spPr>
          <a:xfrm>
            <a:off x="1403350" y="3860800"/>
            <a:ext cx="6400800" cy="1752600"/>
          </a:xfrm>
        </p:spPr>
        <p:txBody>
          <a:bodyPr rtlCol="0">
            <a:normAutofit fontScale="92500" lnSpcReduction="20000"/>
          </a:bodyPr>
          <a:lstStyle/>
          <a:p>
            <a:pPr eaLnBrk="1" fontAlgn="auto" hangingPunct="1">
              <a:spcAft>
                <a:spcPts val="0"/>
              </a:spcAft>
              <a:buFont typeface="Arial" pitchFamily="34" charset="0"/>
              <a:buNone/>
              <a:defRPr/>
            </a:pPr>
            <a:endParaRPr lang="tr-TR" dirty="0" smtClean="0">
              <a:solidFill>
                <a:schemeClr val="bg1"/>
              </a:solidFill>
            </a:endParaRPr>
          </a:p>
          <a:p>
            <a:pPr eaLnBrk="1" fontAlgn="auto" hangingPunct="1">
              <a:spcAft>
                <a:spcPts val="0"/>
              </a:spcAft>
              <a:buFont typeface="Arial" pitchFamily="34" charset="0"/>
              <a:buNone/>
              <a:defRPr/>
            </a:pPr>
            <a:r>
              <a:rPr lang="tr-TR" sz="4300" i="1" dirty="0" smtClean="0">
                <a:solidFill>
                  <a:srgbClr val="FF0000"/>
                </a:solidFill>
              </a:rPr>
              <a:t>Dr. </a:t>
            </a:r>
            <a:r>
              <a:rPr lang="tr-TR" sz="4300" i="1" dirty="0" err="1" smtClean="0">
                <a:solidFill>
                  <a:srgbClr val="FF0000"/>
                </a:solidFill>
              </a:rPr>
              <a:t>Gülnaz</a:t>
            </a:r>
            <a:r>
              <a:rPr lang="tr-TR" sz="4300" i="1" dirty="0" smtClean="0">
                <a:solidFill>
                  <a:srgbClr val="FF0000"/>
                </a:solidFill>
              </a:rPr>
              <a:t> Şahin</a:t>
            </a:r>
          </a:p>
          <a:p>
            <a:pPr eaLnBrk="1" fontAlgn="auto" hangingPunct="1">
              <a:spcAft>
                <a:spcPts val="0"/>
              </a:spcAft>
              <a:buFont typeface="Arial" pitchFamily="34" charset="0"/>
              <a:buNone/>
              <a:defRPr/>
            </a:pPr>
            <a:r>
              <a:rPr lang="tr-TR" sz="3900" dirty="0" smtClean="0">
                <a:solidFill>
                  <a:srgbClr val="FF0000"/>
                </a:solidFill>
              </a:rPr>
              <a:t>Ege Üniversitesi IVF Merkezi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4 Dikdörtgen"/>
          <p:cNvSpPr>
            <a:spLocks noChangeArrowheads="1"/>
          </p:cNvSpPr>
          <p:nvPr/>
        </p:nvSpPr>
        <p:spPr bwMode="auto">
          <a:xfrm>
            <a:off x="5865813" y="6367463"/>
            <a:ext cx="1803400" cy="301625"/>
          </a:xfrm>
          <a:prstGeom prst="rect">
            <a:avLst/>
          </a:prstGeom>
          <a:noFill/>
          <a:ln w="9525">
            <a:noFill/>
            <a:miter lim="800000"/>
            <a:headEnd/>
            <a:tailEnd/>
          </a:ln>
        </p:spPr>
        <p:txBody>
          <a:bodyPr wrap="none">
            <a:spAutoFit/>
          </a:bodyPr>
          <a:lstStyle/>
          <a:p>
            <a:pPr>
              <a:lnSpc>
                <a:spcPct val="97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tr-TR" sz="1400" b="1" dirty="0">
                <a:latin typeface="+mn-lt"/>
              </a:rPr>
              <a:t> </a:t>
            </a:r>
            <a:r>
              <a:rPr lang="en-GB" sz="1400" b="1" dirty="0">
                <a:latin typeface="+mn-lt"/>
              </a:rPr>
              <a:t>CA Cancer J </a:t>
            </a:r>
            <a:r>
              <a:rPr lang="en-GB" sz="1400" b="1" dirty="0" err="1">
                <a:latin typeface="+mn-lt"/>
              </a:rPr>
              <a:t>Clin</a:t>
            </a:r>
            <a:r>
              <a:rPr lang="en-GB" sz="1400" b="1" dirty="0">
                <a:latin typeface="+mn-lt"/>
              </a:rPr>
              <a:t> 20</a:t>
            </a:r>
            <a:r>
              <a:rPr lang="tr-TR" sz="1400" b="1" dirty="0">
                <a:latin typeface="+mn-lt"/>
              </a:rPr>
              <a:t>17</a:t>
            </a:r>
            <a:endParaRPr lang="en-GB" sz="1400" b="1" dirty="0">
              <a:latin typeface="+mn-lt"/>
            </a:endParaRPr>
          </a:p>
        </p:txBody>
      </p:sp>
      <p:pic>
        <p:nvPicPr>
          <p:cNvPr id="11267" name="Picture 4"/>
          <p:cNvPicPr>
            <a:picLocks noChangeAspect="1" noChangeArrowheads="1"/>
          </p:cNvPicPr>
          <p:nvPr/>
        </p:nvPicPr>
        <p:blipFill>
          <a:blip r:embed="rId2" cstate="print"/>
          <a:srcRect/>
          <a:stretch>
            <a:fillRect/>
          </a:stretch>
        </p:blipFill>
        <p:spPr bwMode="auto">
          <a:xfrm>
            <a:off x="604838" y="441325"/>
            <a:ext cx="7934325" cy="5867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Başlık"/>
          <p:cNvSpPr>
            <a:spLocks noGrp="1"/>
          </p:cNvSpPr>
          <p:nvPr>
            <p:ph type="title"/>
          </p:nvPr>
        </p:nvSpPr>
        <p:spPr>
          <a:solidFill>
            <a:srgbClr val="002060"/>
          </a:solidFill>
        </p:spPr>
        <p:txBody>
          <a:bodyPr/>
          <a:lstStyle/>
          <a:p>
            <a:pPr eaLnBrk="1" hangingPunct="1"/>
            <a:r>
              <a:rPr lang="tr-TR" smtClean="0">
                <a:solidFill>
                  <a:schemeClr val="bg1"/>
                </a:solidFill>
              </a:rPr>
              <a:t>Genç yaş ve Kanser</a:t>
            </a:r>
          </a:p>
        </p:txBody>
      </p:sp>
      <p:sp>
        <p:nvSpPr>
          <p:cNvPr id="3" name="2 İçerik Yer Tutucusu"/>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tr-TR" dirty="0" smtClean="0"/>
              <a:t>40 yaşındaki 1/46 kadında </a:t>
            </a:r>
            <a:r>
              <a:rPr lang="tr-TR" dirty="0" err="1" smtClean="0"/>
              <a:t>invaziv</a:t>
            </a:r>
            <a:r>
              <a:rPr lang="tr-TR" dirty="0" smtClean="0"/>
              <a:t> kanser tanısı beklenmekte</a:t>
            </a:r>
          </a:p>
          <a:p>
            <a:pPr eaLnBrk="1" fontAlgn="auto" hangingPunct="1">
              <a:spcAft>
                <a:spcPts val="0"/>
              </a:spcAft>
              <a:buFont typeface="Arial" pitchFamily="34" charset="0"/>
              <a:buChar char="•"/>
              <a:defRPr/>
            </a:pPr>
            <a:r>
              <a:rPr lang="tr-TR" dirty="0" smtClean="0"/>
              <a:t>Üreme çağında en sık gözlenen kanserler;  </a:t>
            </a:r>
          </a:p>
          <a:p>
            <a:pPr eaLnBrk="1" fontAlgn="auto" hangingPunct="1">
              <a:spcAft>
                <a:spcPts val="0"/>
              </a:spcAft>
              <a:buFont typeface="Wingdings" pitchFamily="2" charset="2"/>
              <a:buNone/>
              <a:defRPr/>
            </a:pPr>
            <a:r>
              <a:rPr lang="tr-TR" dirty="0" smtClean="0"/>
              <a:t>&gt;Meme</a:t>
            </a:r>
          </a:p>
          <a:p>
            <a:pPr eaLnBrk="1" fontAlgn="auto" hangingPunct="1">
              <a:spcAft>
                <a:spcPts val="0"/>
              </a:spcAft>
              <a:buFont typeface="Arial" pitchFamily="34" charset="0"/>
              <a:buNone/>
              <a:defRPr/>
            </a:pPr>
            <a:r>
              <a:rPr lang="tr-TR" dirty="0" smtClean="0"/>
              <a:t>&gt;</a:t>
            </a:r>
            <a:r>
              <a:rPr lang="tr-TR" dirty="0" err="1" smtClean="0"/>
              <a:t>Kolorektal</a:t>
            </a:r>
            <a:endParaRPr lang="tr-TR" dirty="0" smtClean="0"/>
          </a:p>
          <a:p>
            <a:pPr eaLnBrk="1" fontAlgn="auto" hangingPunct="1">
              <a:spcAft>
                <a:spcPts val="0"/>
              </a:spcAft>
              <a:buFont typeface="Wingdings" pitchFamily="2" charset="2"/>
              <a:buNone/>
              <a:defRPr/>
            </a:pPr>
            <a:r>
              <a:rPr lang="tr-TR" dirty="0" smtClean="0"/>
              <a:t>&gt;</a:t>
            </a:r>
            <a:r>
              <a:rPr lang="tr-TR" dirty="0" err="1" smtClean="0"/>
              <a:t>melanom</a:t>
            </a:r>
            <a:endParaRPr lang="tr-TR" dirty="0" smtClean="0"/>
          </a:p>
          <a:p>
            <a:pPr eaLnBrk="1" fontAlgn="auto" hangingPunct="1">
              <a:spcAft>
                <a:spcPts val="0"/>
              </a:spcAft>
              <a:buFont typeface="Wingdings" pitchFamily="2" charset="2"/>
              <a:buNone/>
              <a:defRPr/>
            </a:pPr>
            <a:r>
              <a:rPr lang="tr-TR" dirty="0" smtClean="0"/>
              <a:t>&gt;</a:t>
            </a:r>
            <a:r>
              <a:rPr lang="tr-TR" dirty="0" err="1" smtClean="0"/>
              <a:t>servix</a:t>
            </a:r>
            <a:r>
              <a:rPr lang="tr-TR" dirty="0" smtClean="0"/>
              <a:t> </a:t>
            </a:r>
            <a:r>
              <a:rPr lang="tr-TR" dirty="0" err="1" smtClean="0"/>
              <a:t>ca</a:t>
            </a:r>
            <a:endParaRPr lang="tr-TR" dirty="0" smtClean="0"/>
          </a:p>
          <a:p>
            <a:pPr eaLnBrk="1" fontAlgn="auto" hangingPunct="1">
              <a:spcAft>
                <a:spcPts val="0"/>
              </a:spcAft>
              <a:buFont typeface="Wingdings" pitchFamily="2" charset="2"/>
              <a:buNone/>
              <a:defRPr/>
            </a:pPr>
            <a:r>
              <a:rPr lang="tr-TR" dirty="0" smtClean="0"/>
              <a:t>&gt;NHL</a:t>
            </a:r>
          </a:p>
          <a:p>
            <a:pPr eaLnBrk="1" fontAlgn="auto" hangingPunct="1">
              <a:spcAft>
                <a:spcPts val="0"/>
              </a:spcAft>
              <a:buFont typeface="Wingdings" pitchFamily="2" charset="2"/>
              <a:buNone/>
              <a:defRPr/>
            </a:pPr>
            <a:r>
              <a:rPr lang="tr-TR" dirty="0" smtClean="0"/>
              <a:t>&gt;lösemi</a:t>
            </a:r>
          </a:p>
          <a:p>
            <a:pPr eaLnBrk="1" fontAlgn="auto" hangingPunct="1">
              <a:spcAft>
                <a:spcPts val="0"/>
              </a:spcAft>
              <a:buFont typeface="Arial" pitchFamily="34" charset="0"/>
              <a:buChar char="•"/>
              <a:defRPr/>
            </a:pPr>
            <a:endParaRPr lang="tr-TR"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solidFill>
            <a:srgbClr val="002060"/>
          </a:solidFill>
        </p:spPr>
        <p:txBody>
          <a:bodyPr/>
          <a:lstStyle/>
          <a:p>
            <a:pPr eaLnBrk="1" hangingPunct="1"/>
            <a:r>
              <a:rPr lang="tr-TR" smtClean="0">
                <a:solidFill>
                  <a:schemeClr val="bg1"/>
                </a:solidFill>
              </a:rPr>
              <a:t>Meme Kanseri</a:t>
            </a:r>
          </a:p>
        </p:txBody>
      </p:sp>
      <p:sp>
        <p:nvSpPr>
          <p:cNvPr id="13315" name="Rectangle 3"/>
          <p:cNvSpPr>
            <a:spLocks noGrp="1" noChangeArrowheads="1"/>
          </p:cNvSpPr>
          <p:nvPr>
            <p:ph idx="1"/>
          </p:nvPr>
        </p:nvSpPr>
        <p:spPr/>
        <p:txBody>
          <a:bodyPr/>
          <a:lstStyle/>
          <a:p>
            <a:pPr eaLnBrk="1" hangingPunct="1"/>
            <a:r>
              <a:rPr lang="tr-TR" smtClean="0"/>
              <a:t>Kadınlarda üreme çağında en sık görülen kanser türü </a:t>
            </a:r>
            <a:r>
              <a:rPr lang="en-US" smtClean="0"/>
              <a:t>(</a:t>
            </a:r>
            <a:r>
              <a:rPr lang="tr-TR" smtClean="0"/>
              <a:t>1</a:t>
            </a:r>
            <a:r>
              <a:rPr lang="en-US" smtClean="0"/>
              <a:t>,</a:t>
            </a:r>
            <a:r>
              <a:rPr lang="tr-TR" smtClean="0"/>
              <a:t>2</a:t>
            </a:r>
            <a:r>
              <a:rPr lang="en-US" smtClean="0"/>
              <a:t>)</a:t>
            </a:r>
            <a:r>
              <a:rPr lang="tr-TR" smtClean="0"/>
              <a:t> </a:t>
            </a:r>
          </a:p>
          <a:p>
            <a:pPr eaLnBrk="1" hangingPunct="1"/>
            <a:r>
              <a:rPr lang="tr-TR" smtClean="0"/>
              <a:t>Olguların  yaklaşık %15’i tanı konduğunda menapoz öncesi dönemde</a:t>
            </a:r>
          </a:p>
          <a:p>
            <a:pPr eaLnBrk="1" hangingPunct="1"/>
            <a:r>
              <a:rPr lang="tr-TR" smtClean="0"/>
              <a:t>Genç kadınlarda meme kanseri insidansında artış (3)</a:t>
            </a:r>
          </a:p>
          <a:p>
            <a:pPr eaLnBrk="1" hangingPunct="1"/>
            <a:endParaRPr lang="tr-TR" smtClean="0"/>
          </a:p>
        </p:txBody>
      </p:sp>
      <p:sp>
        <p:nvSpPr>
          <p:cNvPr id="13316" name="Text Box 4"/>
          <p:cNvSpPr txBox="1">
            <a:spLocks noChangeArrowheads="1"/>
          </p:cNvSpPr>
          <p:nvPr/>
        </p:nvSpPr>
        <p:spPr bwMode="auto">
          <a:xfrm>
            <a:off x="376238" y="6173788"/>
            <a:ext cx="8623300" cy="830262"/>
          </a:xfrm>
          <a:prstGeom prst="rect">
            <a:avLst/>
          </a:prstGeom>
          <a:noFill/>
          <a:ln w="9525">
            <a:noFill/>
            <a:miter lim="800000"/>
            <a:headEnd/>
            <a:tailEnd/>
          </a:ln>
        </p:spPr>
        <p:txBody>
          <a:bodyPr wrap="none">
            <a:spAutoFit/>
          </a:bodyPr>
          <a:lstStyle/>
          <a:p>
            <a:r>
              <a:rPr lang="tr-TR" sz="1200"/>
              <a:t>1.</a:t>
            </a:r>
            <a:r>
              <a:rPr lang="en-US" sz="1200"/>
              <a:t> Weir HK, Thun MJ</a:t>
            </a:r>
            <a:r>
              <a:rPr lang="tr-TR" sz="1200"/>
              <a:t> et al.</a:t>
            </a:r>
            <a:r>
              <a:rPr lang="en-US" sz="1200"/>
              <a:t>(2003) J Natl Cancer Inst 95,1276±1299.</a:t>
            </a:r>
          </a:p>
          <a:p>
            <a:r>
              <a:rPr lang="tr-TR" sz="1200"/>
              <a:t>2.</a:t>
            </a:r>
            <a:r>
              <a:rPr lang="en-US" sz="1200"/>
              <a:t> Goodwin PJ, Enis M</a:t>
            </a:r>
            <a:r>
              <a:rPr lang="tr-TR" sz="1200"/>
              <a:t> et al(1999) </a:t>
            </a:r>
            <a:r>
              <a:rPr lang="en-US" sz="1200"/>
              <a:t> Journal of Clinical Oncology, Vol 17, 1999: 2365-2370</a:t>
            </a:r>
            <a:endParaRPr lang="tr-TR" sz="1200"/>
          </a:p>
          <a:p>
            <a:r>
              <a:rPr lang="tr-TR" sz="1200"/>
              <a:t>3. Merlo DF et al. Breast cancer incidence trends in European women aged 20-39 years at diagnosis. Breast Cancer Res Treat 2012;134:363-70</a:t>
            </a:r>
          </a:p>
          <a:p>
            <a:endParaRPr lang="tr-TR" sz="120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solidFill>
            <a:srgbClr val="002060"/>
          </a:solidFill>
        </p:spPr>
        <p:txBody>
          <a:bodyPr/>
          <a:lstStyle/>
          <a:p>
            <a:pPr eaLnBrk="1" hangingPunct="1"/>
            <a:r>
              <a:rPr lang="tr-TR" smtClean="0">
                <a:solidFill>
                  <a:schemeClr val="bg1"/>
                </a:solidFill>
              </a:rPr>
              <a:t>Meme Kanseri</a:t>
            </a:r>
          </a:p>
        </p:txBody>
      </p:sp>
      <p:sp>
        <p:nvSpPr>
          <p:cNvPr id="14339" name="Text Box 4"/>
          <p:cNvSpPr txBox="1">
            <a:spLocks noChangeArrowheads="1"/>
          </p:cNvSpPr>
          <p:nvPr/>
        </p:nvSpPr>
        <p:spPr bwMode="auto">
          <a:xfrm>
            <a:off x="250825" y="6381750"/>
            <a:ext cx="8820150" cy="304800"/>
          </a:xfrm>
          <a:prstGeom prst="rect">
            <a:avLst/>
          </a:prstGeom>
          <a:noFill/>
          <a:ln w="9525">
            <a:noFill/>
            <a:miter lim="800000"/>
            <a:headEnd/>
            <a:tailEnd/>
          </a:ln>
        </p:spPr>
        <p:txBody>
          <a:bodyPr>
            <a:spAutoFit/>
          </a:bodyPr>
          <a:lstStyle/>
          <a:p>
            <a:r>
              <a:rPr lang="tr-TR" sz="1400"/>
              <a:t>*  Siegel R, et al .</a:t>
            </a:r>
            <a:r>
              <a:rPr lang="en-US" sz="1400"/>
              <a:t>Cancer statistics</a:t>
            </a:r>
            <a:r>
              <a:rPr lang="tr-TR" sz="1400"/>
              <a:t> 2012</a:t>
            </a:r>
            <a:r>
              <a:rPr lang="en-US" sz="1400"/>
              <a:t>, . Ca Cancer J Clin</a:t>
            </a:r>
            <a:r>
              <a:rPr lang="tr-TR" sz="1400"/>
              <a:t> . 2012,62,1,10-29</a:t>
            </a:r>
            <a:r>
              <a:rPr lang="en-US" sz="1400"/>
              <a:t> </a:t>
            </a:r>
            <a:endParaRPr lang="tr-TR" sz="1400"/>
          </a:p>
        </p:txBody>
      </p:sp>
      <p:pic>
        <p:nvPicPr>
          <p:cNvPr id="14340" name="Picture 2"/>
          <p:cNvPicPr>
            <a:picLocks noGrp="1" noChangeAspect="1" noChangeArrowheads="1"/>
          </p:cNvPicPr>
          <p:nvPr>
            <p:ph sz="half" idx="2"/>
          </p:nvPr>
        </p:nvPicPr>
        <p:blipFill>
          <a:blip r:embed="rId3" cstate="print"/>
          <a:srcRect/>
          <a:stretch>
            <a:fillRect/>
          </a:stretch>
        </p:blipFill>
        <p:spPr>
          <a:xfrm>
            <a:off x="2124075" y="2133600"/>
            <a:ext cx="4025900" cy="3382963"/>
          </a:xfr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a:solidFill>
            <a:srgbClr val="002060"/>
          </a:solidFill>
        </p:spPr>
        <p:txBody>
          <a:bodyPr/>
          <a:lstStyle/>
          <a:p>
            <a:pPr eaLnBrk="1" hangingPunct="1"/>
            <a:r>
              <a:rPr lang="tr-TR" smtClean="0">
                <a:solidFill>
                  <a:schemeClr val="bg1"/>
                </a:solidFill>
              </a:rPr>
              <a:t>Meme Kanseri</a:t>
            </a:r>
          </a:p>
        </p:txBody>
      </p:sp>
      <p:sp>
        <p:nvSpPr>
          <p:cNvPr id="15363" name="Rectangle 3"/>
          <p:cNvSpPr>
            <a:spLocks noGrp="1" noChangeArrowheads="1"/>
          </p:cNvSpPr>
          <p:nvPr>
            <p:ph idx="1"/>
          </p:nvPr>
        </p:nvSpPr>
        <p:spPr/>
        <p:txBody>
          <a:bodyPr/>
          <a:lstStyle/>
          <a:p>
            <a:pPr eaLnBrk="1" hangingPunct="1"/>
            <a:r>
              <a:rPr lang="tr-TR" smtClean="0"/>
              <a:t>%90’dan fazlası tanı anında  lokal veya lokal ileri hastalık evresinde 5 yıllık sağ kalım oranları bu evreler için %97 ve %80</a:t>
            </a:r>
          </a:p>
          <a:p>
            <a:pPr eaLnBrk="1" hangingPunct="1"/>
            <a:r>
              <a:rPr lang="tr-TR" smtClean="0"/>
              <a:t>Hastaların çoğunda adjuvan tedavi olarak siklofosfamid gibi gonadotoksik ajanları içeren kombine KT rejimleri uygulanıyor  </a:t>
            </a:r>
          </a:p>
          <a:p>
            <a:pPr eaLnBrk="1" hangingPunct="1">
              <a:buFont typeface="Arial" charset="0"/>
              <a:buNone/>
            </a:pPr>
            <a:endParaRPr lang="tr-TR" smtClean="0"/>
          </a:p>
          <a:p>
            <a:pPr eaLnBrk="1" hangingPunct="1">
              <a:buFont typeface="Arial" charset="0"/>
              <a:buNone/>
            </a:pPr>
            <a:r>
              <a:rPr lang="tr-TR" smtClean="0"/>
              <a:t> </a:t>
            </a:r>
          </a:p>
        </p:txBody>
      </p:sp>
      <p:sp>
        <p:nvSpPr>
          <p:cNvPr id="15364" name="Text Box 4"/>
          <p:cNvSpPr txBox="1">
            <a:spLocks noChangeArrowheads="1"/>
          </p:cNvSpPr>
          <p:nvPr/>
        </p:nvSpPr>
        <p:spPr bwMode="auto">
          <a:xfrm>
            <a:off x="611188" y="5780088"/>
            <a:ext cx="8353425" cy="1016000"/>
          </a:xfrm>
          <a:prstGeom prst="rect">
            <a:avLst/>
          </a:prstGeom>
          <a:noFill/>
          <a:ln w="9525">
            <a:noFill/>
            <a:miter lim="800000"/>
            <a:headEnd/>
            <a:tailEnd/>
          </a:ln>
        </p:spPr>
        <p:txBody>
          <a:bodyPr>
            <a:spAutoFit/>
          </a:bodyPr>
          <a:lstStyle/>
          <a:p>
            <a:pPr>
              <a:buFont typeface="Arial" charset="0"/>
              <a:buChar char="•"/>
            </a:pPr>
            <a:r>
              <a:rPr lang="tr-TR" sz="1400"/>
              <a:t>Ghafoor A, Jemal A, Ward E et al. Trends in breast cancer by race and ethnicity.CA Cancer J Clin 2003;53:342–355</a:t>
            </a:r>
          </a:p>
          <a:p>
            <a:pPr>
              <a:buFont typeface="Arial" charset="0"/>
              <a:buChar char="•"/>
            </a:pPr>
            <a:r>
              <a:rPr lang="en-US" sz="1400"/>
              <a:t>Kaufmann M, von Minckwitz G</a:t>
            </a:r>
            <a:r>
              <a:rPr lang="tr-TR" sz="1400"/>
              <a:t> et L(2003) </a:t>
            </a:r>
            <a:r>
              <a:rPr lang="en-US" sz="1400"/>
              <a:t> Journal</a:t>
            </a:r>
            <a:r>
              <a:rPr lang="tr-TR" sz="1400"/>
              <a:t> of</a:t>
            </a:r>
            <a:r>
              <a:rPr lang="en-US" sz="1400"/>
              <a:t> Clin</a:t>
            </a:r>
            <a:r>
              <a:rPr lang="tr-TR" sz="1400"/>
              <a:t>ical </a:t>
            </a:r>
            <a:r>
              <a:rPr lang="en-US" sz="1400"/>
              <a:t>Oncol</a:t>
            </a:r>
            <a:r>
              <a:rPr lang="tr-TR" sz="1400"/>
              <a:t>ogy, Vol</a:t>
            </a:r>
            <a:r>
              <a:rPr lang="en-US" sz="1400"/>
              <a:t> 21,2600±2608.</a:t>
            </a:r>
            <a:endParaRPr lang="tr-TR" sz="1400"/>
          </a:p>
          <a:p>
            <a:pPr>
              <a:buFont typeface="Arial" charset="0"/>
              <a:buChar char="•"/>
            </a:pPr>
            <a:endParaRPr lang="tr-TR" sz="1400"/>
          </a:p>
          <a:p>
            <a:endParaRPr lang="tr-T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Başlık"/>
          <p:cNvSpPr>
            <a:spLocks noGrp="1"/>
          </p:cNvSpPr>
          <p:nvPr>
            <p:ph type="title"/>
          </p:nvPr>
        </p:nvSpPr>
        <p:spPr>
          <a:solidFill>
            <a:srgbClr val="002060"/>
          </a:solidFill>
        </p:spPr>
        <p:txBody>
          <a:bodyPr/>
          <a:lstStyle/>
          <a:p>
            <a:pPr eaLnBrk="1" hangingPunct="1"/>
            <a:r>
              <a:rPr lang="tr-TR" smtClean="0">
                <a:solidFill>
                  <a:srgbClr val="66FF33"/>
                </a:solidFill>
              </a:rPr>
              <a:t>Genç Yaş Meme kanseri</a:t>
            </a:r>
          </a:p>
        </p:txBody>
      </p:sp>
      <p:sp>
        <p:nvSpPr>
          <p:cNvPr id="16387" name="2 İçerik Yer Tutucusu"/>
          <p:cNvSpPr>
            <a:spLocks noGrp="1"/>
          </p:cNvSpPr>
          <p:nvPr>
            <p:ph idx="1"/>
          </p:nvPr>
        </p:nvSpPr>
        <p:spPr/>
        <p:txBody>
          <a:bodyPr/>
          <a:lstStyle/>
          <a:p>
            <a:pPr eaLnBrk="1" hangingPunct="1"/>
            <a:endParaRPr lang="tr-TR" smtClean="0"/>
          </a:p>
          <a:p>
            <a:pPr eaLnBrk="1" hangingPunct="1"/>
            <a:r>
              <a:rPr lang="tr-TR" smtClean="0"/>
              <a:t>Aile öyküsü ve gen mutasyonları daha sık</a:t>
            </a:r>
          </a:p>
          <a:p>
            <a:pPr eaLnBrk="1" hangingPunct="1"/>
            <a:r>
              <a:rPr lang="tr-TR" smtClean="0"/>
              <a:t>Fertilite, psikososyal sorunlar, seksüel disfonksiyon, erken menapoz,  tedavi sonrası gebelik</a:t>
            </a:r>
          </a:p>
          <a:p>
            <a:pPr eaLnBrk="1" hangingPunct="1"/>
            <a:endParaRPr lang="tr-TR" smtClean="0"/>
          </a:p>
          <a:p>
            <a:pPr eaLnBrk="1" hangingPunct="1">
              <a:buFont typeface="Arial" charset="0"/>
              <a:buNone/>
            </a:pPr>
            <a:endParaRPr lang="tr-TR" smtClean="0"/>
          </a:p>
          <a:p>
            <a:pPr eaLnBrk="1" hangingPunct="1"/>
            <a:endParaRPr lang="tr-TR" smtClean="0"/>
          </a:p>
          <a:p>
            <a:pPr eaLnBrk="1" hangingPunct="1"/>
            <a:endParaRPr lang="tr-TR" smtClean="0"/>
          </a:p>
          <a:p>
            <a:pPr eaLnBrk="1" hangingPunct="1"/>
            <a:endParaRPr lang="tr-TR" smtClean="0"/>
          </a:p>
          <a:p>
            <a:pPr eaLnBrk="1" hangingPunct="1"/>
            <a:endParaRPr lang="tr-TR" smtClean="0"/>
          </a:p>
        </p:txBody>
      </p:sp>
      <p:sp>
        <p:nvSpPr>
          <p:cNvPr id="16388" name="4 Metin kutusu"/>
          <p:cNvSpPr txBox="1">
            <a:spLocks noChangeArrowheads="1"/>
          </p:cNvSpPr>
          <p:nvPr/>
        </p:nvSpPr>
        <p:spPr bwMode="auto">
          <a:xfrm>
            <a:off x="611188" y="6237288"/>
            <a:ext cx="8397875" cy="584200"/>
          </a:xfrm>
          <a:prstGeom prst="rect">
            <a:avLst/>
          </a:prstGeom>
          <a:noFill/>
          <a:ln w="9525">
            <a:noFill/>
            <a:miter lim="800000"/>
            <a:headEnd/>
            <a:tailEnd/>
          </a:ln>
        </p:spPr>
        <p:txBody>
          <a:bodyPr wrap="none">
            <a:spAutoFit/>
          </a:bodyPr>
          <a:lstStyle/>
          <a:p>
            <a:r>
              <a:rPr lang="tr-TR" sz="1600"/>
              <a:t>Cardoso F et al. The European Society of Breast Cancer Specialists recommendations </a:t>
            </a:r>
          </a:p>
          <a:p>
            <a:r>
              <a:rPr lang="tr-TR" sz="1600"/>
              <a:t>For the managenent of young women with breast cancer. European Journal of Cancer 2012;48:3355-77</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3 Başlık"/>
          <p:cNvSpPr>
            <a:spLocks noGrp="1"/>
          </p:cNvSpPr>
          <p:nvPr>
            <p:ph type="title"/>
          </p:nvPr>
        </p:nvSpPr>
        <p:spPr>
          <a:solidFill>
            <a:srgbClr val="002060"/>
          </a:solidFill>
        </p:spPr>
        <p:txBody>
          <a:bodyPr/>
          <a:lstStyle/>
          <a:p>
            <a:pPr eaLnBrk="1" hangingPunct="1"/>
            <a:r>
              <a:rPr lang="tr-TR" smtClean="0">
                <a:solidFill>
                  <a:srgbClr val="66FF33"/>
                </a:solidFill>
              </a:rPr>
              <a:t>Genç Yaş Meme kanseri</a:t>
            </a:r>
            <a:endParaRPr lang="tr-TR" smtClean="0"/>
          </a:p>
        </p:txBody>
      </p:sp>
      <p:sp>
        <p:nvSpPr>
          <p:cNvPr id="17411" name="4 İçerik Yer Tutucusu"/>
          <p:cNvSpPr>
            <a:spLocks noGrp="1"/>
          </p:cNvSpPr>
          <p:nvPr>
            <p:ph idx="1"/>
          </p:nvPr>
        </p:nvSpPr>
        <p:spPr/>
        <p:txBody>
          <a:bodyPr/>
          <a:lstStyle/>
          <a:p>
            <a:pPr eaLnBrk="1" hangingPunct="1"/>
            <a:r>
              <a:rPr lang="tr-TR" smtClean="0"/>
              <a:t>Meme kanseri tipleri dağılımı daha farklı; daha fazla üçlü negatif (ER-, PR-, HER2-)</a:t>
            </a:r>
          </a:p>
          <a:p>
            <a:pPr eaLnBrk="1" hangingPunct="1"/>
            <a:r>
              <a:rPr lang="tr-TR" smtClean="0"/>
              <a:t>Genellikle lokal ileri evrede yakalanıyor ve cerrahiye ek olarak sistemik tedavi gerekiyor </a:t>
            </a:r>
          </a:p>
          <a:p>
            <a:pPr eaLnBrk="1" hangingPunct="1"/>
            <a:r>
              <a:rPr lang="tr-TR" smtClean="0"/>
              <a:t>Alt tipe rağmen prognozları iyi</a:t>
            </a:r>
          </a:p>
          <a:p>
            <a:pPr eaLnBrk="1" hangingPunct="1"/>
            <a:r>
              <a:rPr lang="tr-TR" smtClean="0"/>
              <a:t>Adjuvan sistemik terapi seçimi diğer yaş gruplarında olduğu gibi tümörün evresi ve biyolojik karakteristiğine göre yapılıyor </a:t>
            </a:r>
          </a:p>
        </p:txBody>
      </p:sp>
      <p:sp>
        <p:nvSpPr>
          <p:cNvPr id="17412" name="5 Metin kutusu"/>
          <p:cNvSpPr txBox="1">
            <a:spLocks noChangeArrowheads="1"/>
          </p:cNvSpPr>
          <p:nvPr/>
        </p:nvSpPr>
        <p:spPr bwMode="auto">
          <a:xfrm>
            <a:off x="422275" y="6092825"/>
            <a:ext cx="8397875" cy="585788"/>
          </a:xfrm>
          <a:prstGeom prst="rect">
            <a:avLst/>
          </a:prstGeom>
          <a:noFill/>
          <a:ln w="9525">
            <a:noFill/>
            <a:miter lim="800000"/>
            <a:headEnd/>
            <a:tailEnd/>
          </a:ln>
        </p:spPr>
        <p:txBody>
          <a:bodyPr wrap="none">
            <a:spAutoFit/>
          </a:bodyPr>
          <a:lstStyle/>
          <a:p>
            <a:r>
              <a:rPr lang="tr-TR" sz="1600"/>
              <a:t>Cardoso F et al. The European Society of Breast Cancer Specialists recommendations </a:t>
            </a:r>
          </a:p>
          <a:p>
            <a:r>
              <a:rPr lang="tr-TR" sz="1600"/>
              <a:t>For the managenent of young women with breast cancer. European Journal of Cancer 2012;48:3355-77</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p:cNvPicPr>
            <a:picLocks noChangeAspect="1" noChangeArrowheads="1"/>
          </p:cNvPicPr>
          <p:nvPr/>
        </p:nvPicPr>
        <p:blipFill>
          <a:blip r:embed="rId3" cstate="print"/>
          <a:srcRect/>
          <a:stretch>
            <a:fillRect/>
          </a:stretch>
        </p:blipFill>
        <p:spPr bwMode="auto">
          <a:xfrm>
            <a:off x="323850" y="1978025"/>
            <a:ext cx="5256213" cy="2746375"/>
          </a:xfrm>
          <a:prstGeom prst="rect">
            <a:avLst/>
          </a:prstGeom>
          <a:noFill/>
          <a:ln w="9525">
            <a:noFill/>
            <a:miter lim="800000"/>
            <a:headEnd/>
            <a:tailEnd/>
          </a:ln>
        </p:spPr>
      </p:pic>
      <p:sp>
        <p:nvSpPr>
          <p:cNvPr id="18435" name="3 Dikdörtgen"/>
          <p:cNvSpPr>
            <a:spLocks noChangeArrowheads="1"/>
          </p:cNvSpPr>
          <p:nvPr/>
        </p:nvSpPr>
        <p:spPr bwMode="auto">
          <a:xfrm>
            <a:off x="2987675" y="6011863"/>
            <a:ext cx="4562475" cy="369887"/>
          </a:xfrm>
          <a:prstGeom prst="rect">
            <a:avLst/>
          </a:prstGeom>
          <a:noFill/>
          <a:ln w="9525">
            <a:noFill/>
            <a:miter lim="800000"/>
            <a:headEnd/>
            <a:tailEnd/>
          </a:ln>
        </p:spPr>
        <p:txBody>
          <a:bodyPr wrap="none">
            <a:spAutoFit/>
          </a:bodyPr>
          <a:lstStyle/>
          <a:p>
            <a:r>
              <a:rPr lang="en-US"/>
              <a:t>British Journal of Cancer (2007) 96, 1808 – 1816</a:t>
            </a:r>
            <a:endParaRPr lang="tr-TR"/>
          </a:p>
        </p:txBody>
      </p:sp>
      <p:sp>
        <p:nvSpPr>
          <p:cNvPr id="18436" name="4 Dikdörtgen"/>
          <p:cNvSpPr>
            <a:spLocks noChangeArrowheads="1"/>
          </p:cNvSpPr>
          <p:nvPr/>
        </p:nvSpPr>
        <p:spPr bwMode="auto">
          <a:xfrm>
            <a:off x="755650" y="6011863"/>
            <a:ext cx="2362200" cy="369887"/>
          </a:xfrm>
          <a:prstGeom prst="rect">
            <a:avLst/>
          </a:prstGeom>
          <a:noFill/>
          <a:ln w="9525">
            <a:noFill/>
            <a:miter lim="800000"/>
            <a:headEnd/>
            <a:tailEnd/>
          </a:ln>
        </p:spPr>
        <p:txBody>
          <a:bodyPr wrap="none">
            <a:spAutoFit/>
          </a:bodyPr>
          <a:lstStyle/>
          <a:p>
            <a:r>
              <a:rPr lang="tr-TR"/>
              <a:t>K Lutchman Singh et al,</a:t>
            </a:r>
          </a:p>
        </p:txBody>
      </p:sp>
      <p:sp>
        <p:nvSpPr>
          <p:cNvPr id="41989" name="5 Dikdörtgen"/>
          <p:cNvSpPr>
            <a:spLocks noChangeArrowheads="1"/>
          </p:cNvSpPr>
          <p:nvPr/>
        </p:nvSpPr>
        <p:spPr bwMode="auto">
          <a:xfrm>
            <a:off x="539750" y="115888"/>
            <a:ext cx="8135938" cy="1323975"/>
          </a:xfrm>
          <a:prstGeom prst="rect">
            <a:avLst/>
          </a:prstGeom>
          <a:solidFill>
            <a:schemeClr val="tx2"/>
          </a:solidFill>
          <a:ln w="9525">
            <a:noFill/>
            <a:miter lim="800000"/>
            <a:headEnd/>
            <a:tailEnd/>
          </a:ln>
        </p:spPr>
        <p:txBody>
          <a:bodyPr>
            <a:spAutoFit/>
          </a:bodyPr>
          <a:lstStyle/>
          <a:p>
            <a:pPr>
              <a:defRPr/>
            </a:pPr>
            <a:r>
              <a:rPr lang="en-US" sz="4000" dirty="0">
                <a:solidFill>
                  <a:srgbClr val="66FF33"/>
                </a:solidFill>
                <a:latin typeface="+mn-lt"/>
              </a:rPr>
              <a:t>Predictors of ovarian reserve in young women</a:t>
            </a:r>
            <a:r>
              <a:rPr lang="tr-TR" sz="4000" dirty="0">
                <a:solidFill>
                  <a:srgbClr val="66FF33"/>
                </a:solidFill>
                <a:latin typeface="+mn-lt"/>
              </a:rPr>
              <a:t> </a:t>
            </a:r>
            <a:r>
              <a:rPr lang="en-US" sz="4000" dirty="0">
                <a:solidFill>
                  <a:srgbClr val="66FF33"/>
                </a:solidFill>
                <a:latin typeface="+mn-lt"/>
              </a:rPr>
              <a:t> with breast cancer</a:t>
            </a:r>
            <a:endParaRPr lang="tr-TR" sz="4000" dirty="0">
              <a:solidFill>
                <a:srgbClr val="66FF33"/>
              </a:solidFill>
              <a:latin typeface="+mn-lt"/>
            </a:endParaRPr>
          </a:p>
        </p:txBody>
      </p:sp>
      <p:pic>
        <p:nvPicPr>
          <p:cNvPr id="18438" name="Picture 4"/>
          <p:cNvPicPr>
            <a:picLocks noChangeAspect="1" noChangeArrowheads="1"/>
          </p:cNvPicPr>
          <p:nvPr/>
        </p:nvPicPr>
        <p:blipFill>
          <a:blip r:embed="rId4" cstate="print"/>
          <a:srcRect/>
          <a:stretch>
            <a:fillRect/>
          </a:stretch>
        </p:blipFill>
        <p:spPr bwMode="auto">
          <a:xfrm>
            <a:off x="5364163" y="1989138"/>
            <a:ext cx="2952750" cy="2735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print"/>
          <a:srcRect/>
          <a:stretch>
            <a:fillRect/>
          </a:stretch>
        </p:blipFill>
        <p:spPr bwMode="auto">
          <a:xfrm>
            <a:off x="404813" y="44450"/>
            <a:ext cx="7696200" cy="2016125"/>
          </a:xfrm>
          <a:prstGeom prst="rect">
            <a:avLst/>
          </a:prstGeom>
          <a:noFill/>
          <a:ln w="9525">
            <a:noFill/>
            <a:miter lim="800000"/>
            <a:headEnd/>
            <a:tailEnd/>
          </a:ln>
        </p:spPr>
      </p:pic>
      <p:sp>
        <p:nvSpPr>
          <p:cNvPr id="19459" name="4 Metin kutusu"/>
          <p:cNvSpPr txBox="1">
            <a:spLocks noChangeArrowheads="1"/>
          </p:cNvSpPr>
          <p:nvPr/>
        </p:nvSpPr>
        <p:spPr bwMode="auto">
          <a:xfrm>
            <a:off x="539750" y="1989138"/>
            <a:ext cx="8388350" cy="2862262"/>
          </a:xfrm>
          <a:prstGeom prst="rect">
            <a:avLst/>
          </a:prstGeom>
          <a:noFill/>
          <a:ln w="9525">
            <a:noFill/>
            <a:miter lim="800000"/>
            <a:headEnd/>
            <a:tailEnd/>
          </a:ln>
        </p:spPr>
        <p:txBody>
          <a:bodyPr>
            <a:spAutoFit/>
          </a:bodyPr>
          <a:lstStyle/>
          <a:p>
            <a:r>
              <a:rPr lang="tr-TR" sz="2000">
                <a:latin typeface="Calibri" pitchFamily="34" charset="0"/>
                <a:ea typeface="DaunPenh" pitchFamily="2" charset="0"/>
                <a:cs typeface="DaunPenh" pitchFamily="2" charset="0"/>
              </a:rPr>
              <a:t>108 yeni tanı almış meme ca ile 99 sağlıklı kontrol </a:t>
            </a:r>
          </a:p>
          <a:p>
            <a:r>
              <a:rPr lang="tr-TR" sz="2000">
                <a:latin typeface="Calibri" pitchFamily="34" charset="0"/>
                <a:ea typeface="DaunPenh" pitchFamily="2" charset="0"/>
                <a:cs typeface="DaunPenh" pitchFamily="2" charset="0"/>
              </a:rPr>
              <a:t>AMH, FSH, Inhibin B düzeyleri</a:t>
            </a:r>
          </a:p>
          <a:p>
            <a:r>
              <a:rPr lang="tr-TR" sz="2000">
                <a:latin typeface="Calibri" pitchFamily="34" charset="0"/>
                <a:ea typeface="DaunPenh" pitchFamily="2" charset="0"/>
                <a:cs typeface="DaunPenh" pitchFamily="2" charset="0"/>
              </a:rPr>
              <a:t>Meme ca median yaş: 40.2(5.5) Kontrol grubu:33(4.6)</a:t>
            </a:r>
          </a:p>
          <a:p>
            <a:r>
              <a:rPr lang="tr-TR" sz="2000">
                <a:latin typeface="Calibri" pitchFamily="34" charset="0"/>
                <a:ea typeface="DaunPenh" pitchFamily="2" charset="0"/>
                <a:cs typeface="DaunPenh" pitchFamily="2" charset="0"/>
              </a:rPr>
              <a:t>Yaş, BMI, sigara içimi gibi etkenler düzenlendikten sonra AMH düzeyleri benzer </a:t>
            </a:r>
          </a:p>
          <a:p>
            <a:r>
              <a:rPr lang="tr-TR" sz="2000">
                <a:latin typeface="Calibri" pitchFamily="34" charset="0"/>
                <a:ea typeface="DaunPenh" pitchFamily="2" charset="0"/>
                <a:cs typeface="DaunPenh" pitchFamily="2" charset="0"/>
              </a:rPr>
              <a:t>(0.85 vs 0.76 ng/ml)</a:t>
            </a:r>
          </a:p>
          <a:p>
            <a:r>
              <a:rPr lang="tr-TR" sz="2000">
                <a:latin typeface="Calibri" pitchFamily="34" charset="0"/>
                <a:ea typeface="DaunPenh" pitchFamily="2" charset="0"/>
                <a:cs typeface="DaunPenh" pitchFamily="2" charset="0"/>
              </a:rPr>
              <a:t>37 yaş altı AMH düzeyleri her iki grupta benzer (</a:t>
            </a:r>
            <a:r>
              <a:rPr lang="el-GR" sz="2000">
                <a:latin typeface="Calibri" pitchFamily="34" charset="0"/>
                <a:ea typeface="DaunPenh" pitchFamily="2" charset="0"/>
                <a:cs typeface="DaunPenh" pitchFamily="2" charset="0"/>
              </a:rPr>
              <a:t>β</a:t>
            </a:r>
            <a:r>
              <a:rPr lang="tr-TR" sz="2000">
                <a:latin typeface="Calibri" pitchFamily="34" charset="0"/>
                <a:ea typeface="DaunPenh" pitchFamily="2" charset="0"/>
                <a:cs typeface="DaunPenh" pitchFamily="2" charset="0"/>
              </a:rPr>
              <a:t>=</a:t>
            </a:r>
            <a:r>
              <a:rPr lang="it-IT" sz="2000">
                <a:latin typeface="Calibri" pitchFamily="34" charset="0"/>
              </a:rPr>
              <a:t> 0.24, 95 % CI -0.24,</a:t>
            </a:r>
            <a:r>
              <a:rPr lang="tr-TR" sz="2000">
                <a:latin typeface="Calibri" pitchFamily="34" charset="0"/>
              </a:rPr>
              <a:t>0.72, p = 0.32)</a:t>
            </a:r>
            <a:endParaRPr lang="tr-TR" sz="2000">
              <a:latin typeface="Calibri" pitchFamily="34" charset="0"/>
              <a:ea typeface="DaunPenh" pitchFamily="2" charset="0"/>
              <a:cs typeface="DaunPenh" pitchFamily="2" charset="0"/>
            </a:endParaRPr>
          </a:p>
          <a:p>
            <a:r>
              <a:rPr lang="tr-TR" sz="2000">
                <a:latin typeface="Calibri" pitchFamily="34" charset="0"/>
                <a:ea typeface="DaunPenh" pitchFamily="2" charset="0"/>
                <a:cs typeface="DaunPenh" pitchFamily="2" charset="0"/>
              </a:rPr>
              <a:t>37 yaş üstü grupta AMH düzeyleri meme ca grubunda daha düşük </a:t>
            </a:r>
          </a:p>
          <a:p>
            <a:r>
              <a:rPr lang="tr-TR" sz="2000">
                <a:latin typeface="Calibri" pitchFamily="34" charset="0"/>
                <a:ea typeface="DaunPenh" pitchFamily="2" charset="0"/>
                <a:cs typeface="DaunPenh" pitchFamily="2" charset="0"/>
              </a:rPr>
              <a:t>*(</a:t>
            </a:r>
            <a:r>
              <a:rPr lang="el-GR" sz="2000">
                <a:latin typeface="Calibri" pitchFamily="34" charset="0"/>
                <a:ea typeface="DaunPenh" pitchFamily="2" charset="0"/>
                <a:cs typeface="DaunPenh" pitchFamily="2" charset="0"/>
              </a:rPr>
              <a:t>β</a:t>
            </a:r>
            <a:r>
              <a:rPr lang="tr-TR" sz="2000">
                <a:latin typeface="Calibri" pitchFamily="34" charset="0"/>
                <a:ea typeface="DaunPenh" pitchFamily="2" charset="0"/>
                <a:cs typeface="DaunPenh" pitchFamily="2" charset="0"/>
              </a:rPr>
              <a:t>=</a:t>
            </a:r>
            <a:r>
              <a:rPr lang="it-IT" sz="2000">
                <a:latin typeface="Calibri" pitchFamily="34" charset="0"/>
              </a:rPr>
              <a:t> -0.85, 95 % CI -1.48, -0.22,</a:t>
            </a:r>
            <a:r>
              <a:rPr lang="tr-TR" sz="2000">
                <a:latin typeface="Calibri" pitchFamily="34" charset="0"/>
              </a:rPr>
              <a:t>p = 0.009)</a:t>
            </a:r>
            <a:endParaRPr lang="tr-TR" sz="2000">
              <a:latin typeface="Calibri" pitchFamily="34" charset="0"/>
              <a:ea typeface="DaunPenh" pitchFamily="2" charset="0"/>
              <a:cs typeface="DaunPenh" pitchFamily="2" charset="0"/>
            </a:endParaRPr>
          </a:p>
        </p:txBody>
      </p:sp>
      <p:pic>
        <p:nvPicPr>
          <p:cNvPr id="19460" name="Picture 3"/>
          <p:cNvPicPr>
            <a:picLocks noChangeAspect="1" noChangeArrowheads="1"/>
          </p:cNvPicPr>
          <p:nvPr/>
        </p:nvPicPr>
        <p:blipFill>
          <a:blip r:embed="rId4" cstate="print"/>
          <a:srcRect/>
          <a:stretch>
            <a:fillRect/>
          </a:stretch>
        </p:blipFill>
        <p:spPr bwMode="auto">
          <a:xfrm>
            <a:off x="5219700" y="4645025"/>
            <a:ext cx="2717800" cy="22129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accent1">
              <a:lumMod val="50000"/>
            </a:schemeClr>
          </a:solidFill>
        </p:spPr>
        <p:txBody>
          <a:bodyPr>
            <a:normAutofit fontScale="90000"/>
          </a:bodyPr>
          <a:lstStyle/>
          <a:p>
            <a:pPr>
              <a:defRPr/>
            </a:pPr>
            <a:r>
              <a:rPr lang="en-US" sz="2000" dirty="0" err="1" smtClean="0">
                <a:solidFill>
                  <a:schemeClr val="bg1"/>
                </a:solidFill>
              </a:rPr>
              <a:t>Oncologis</a:t>
            </a:r>
            <a:r>
              <a:rPr lang="tr-TR" sz="2000" dirty="0" smtClean="0">
                <a:solidFill>
                  <a:schemeClr val="bg1"/>
                </a:solidFill>
              </a:rPr>
              <a:t>t.</a:t>
            </a:r>
            <a:r>
              <a:rPr lang="en-US" sz="2000" dirty="0" smtClean="0">
                <a:solidFill>
                  <a:schemeClr val="bg1"/>
                </a:solidFill>
              </a:rPr>
              <a:t> 2014 Jun 20. the</a:t>
            </a:r>
            <a:r>
              <a:rPr lang="tr-TR" sz="2000" dirty="0" smtClean="0">
                <a:solidFill>
                  <a:schemeClr val="bg1"/>
                </a:solidFill>
              </a:rPr>
              <a:t> </a:t>
            </a:r>
            <a:r>
              <a:rPr lang="en-US" sz="2000" smtClean="0">
                <a:solidFill>
                  <a:schemeClr val="bg1"/>
                </a:solidFill>
              </a:rPr>
              <a:t>oncologist.2014-0016</a:t>
            </a:r>
            <a:r>
              <a:rPr lang="en-US" sz="2000" dirty="0" smtClean="0">
                <a:solidFill>
                  <a:schemeClr val="bg1"/>
                </a:solidFill>
              </a:rPr>
              <a:t/>
            </a:r>
            <a:br>
              <a:rPr lang="en-US" sz="2000" dirty="0" smtClean="0">
                <a:solidFill>
                  <a:schemeClr val="bg1"/>
                </a:solidFill>
              </a:rPr>
            </a:br>
            <a:r>
              <a:rPr lang="en-US" sz="2000" b="1" dirty="0" smtClean="0">
                <a:solidFill>
                  <a:schemeClr val="bg1"/>
                </a:solidFill>
              </a:rPr>
              <a:t>Estimates of Young Breast Cancer Survivors at Risk for Infertility in the U.S.</a:t>
            </a:r>
            <a:br>
              <a:rPr lang="en-US" sz="2000" b="1" dirty="0" smtClean="0">
                <a:solidFill>
                  <a:schemeClr val="bg1"/>
                </a:solidFill>
              </a:rPr>
            </a:br>
            <a:r>
              <a:rPr lang="tr-TR" sz="2000" dirty="0" err="1" smtClean="0">
                <a:solidFill>
                  <a:schemeClr val="bg1"/>
                </a:solidFill>
              </a:rPr>
              <a:t>Trivers</a:t>
            </a:r>
            <a:r>
              <a:rPr lang="tr-TR" sz="2000" dirty="0" smtClean="0">
                <a:solidFill>
                  <a:schemeClr val="bg1"/>
                </a:solidFill>
              </a:rPr>
              <a:t> KF</a:t>
            </a:r>
            <a:r>
              <a:rPr lang="en-US" sz="2000" baseline="30000" dirty="0" smtClean="0">
                <a:solidFill>
                  <a:schemeClr val="bg1"/>
                </a:solidFill>
              </a:rPr>
              <a:t>1</a:t>
            </a:r>
            <a:r>
              <a:rPr lang="en-US" sz="2000" dirty="0" smtClean="0">
                <a:solidFill>
                  <a:schemeClr val="bg1"/>
                </a:solidFill>
              </a:rPr>
              <a:t>, </a:t>
            </a:r>
            <a:r>
              <a:rPr lang="tr-TR" sz="2000" dirty="0" smtClean="0">
                <a:solidFill>
                  <a:schemeClr val="bg1"/>
                </a:solidFill>
              </a:rPr>
              <a:t>Fink AK</a:t>
            </a:r>
            <a:r>
              <a:rPr lang="en-US" sz="2000" baseline="30000" dirty="0" smtClean="0">
                <a:solidFill>
                  <a:schemeClr val="bg1"/>
                </a:solidFill>
              </a:rPr>
              <a:t>2</a:t>
            </a:r>
            <a:r>
              <a:rPr lang="en-US" sz="2000" dirty="0" smtClean="0">
                <a:solidFill>
                  <a:schemeClr val="bg1"/>
                </a:solidFill>
              </a:rPr>
              <a:t>, </a:t>
            </a:r>
            <a:r>
              <a:rPr lang="tr-TR" sz="2000" dirty="0" err="1" smtClean="0">
                <a:solidFill>
                  <a:schemeClr val="bg1"/>
                </a:solidFill>
              </a:rPr>
              <a:t>Partridge</a:t>
            </a:r>
            <a:r>
              <a:rPr lang="tr-TR" sz="2000" dirty="0" smtClean="0">
                <a:solidFill>
                  <a:schemeClr val="bg1"/>
                </a:solidFill>
              </a:rPr>
              <a:t> AH</a:t>
            </a:r>
            <a:r>
              <a:rPr lang="en-US" sz="2000" baseline="30000" dirty="0" smtClean="0">
                <a:solidFill>
                  <a:schemeClr val="bg1"/>
                </a:solidFill>
              </a:rPr>
              <a:t>2</a:t>
            </a:r>
            <a:r>
              <a:rPr lang="en-US" sz="2000" dirty="0" smtClean="0">
                <a:solidFill>
                  <a:schemeClr val="bg1"/>
                </a:solidFill>
              </a:rPr>
              <a:t>, </a:t>
            </a:r>
            <a:r>
              <a:rPr lang="tr-TR" sz="2000" dirty="0" smtClean="0">
                <a:solidFill>
                  <a:schemeClr val="bg1"/>
                </a:solidFill>
              </a:rPr>
              <a:t>Oktay  K</a:t>
            </a:r>
            <a:r>
              <a:rPr lang="en-US" sz="2000" baseline="30000" dirty="0" smtClean="0">
                <a:solidFill>
                  <a:schemeClr val="bg1"/>
                </a:solidFill>
              </a:rPr>
              <a:t>2</a:t>
            </a:r>
            <a:r>
              <a:rPr lang="en-US" sz="2000" dirty="0" smtClean="0">
                <a:solidFill>
                  <a:schemeClr val="bg1"/>
                </a:solidFill>
              </a:rPr>
              <a:t>, </a:t>
            </a:r>
            <a:r>
              <a:rPr lang="tr-TR" sz="2000" dirty="0" err="1" smtClean="0">
                <a:solidFill>
                  <a:schemeClr val="bg1"/>
                </a:solidFill>
              </a:rPr>
              <a:t>Ginsburg</a:t>
            </a:r>
            <a:r>
              <a:rPr lang="tr-TR" sz="2000" dirty="0" smtClean="0">
                <a:solidFill>
                  <a:schemeClr val="bg1"/>
                </a:solidFill>
              </a:rPr>
              <a:t> ES</a:t>
            </a:r>
            <a:r>
              <a:rPr lang="en-US" sz="2000" baseline="30000" dirty="0" smtClean="0">
                <a:solidFill>
                  <a:schemeClr val="bg1"/>
                </a:solidFill>
              </a:rPr>
              <a:t>2</a:t>
            </a:r>
            <a:r>
              <a:rPr lang="en-US" sz="2000" dirty="0" smtClean="0">
                <a:solidFill>
                  <a:schemeClr val="bg1"/>
                </a:solidFill>
              </a:rPr>
              <a:t>, </a:t>
            </a:r>
            <a:r>
              <a:rPr lang="tr-TR" sz="2000" dirty="0" err="1" smtClean="0">
                <a:solidFill>
                  <a:schemeClr val="bg1"/>
                </a:solidFill>
              </a:rPr>
              <a:t>Li</a:t>
            </a:r>
            <a:r>
              <a:rPr lang="tr-TR" sz="2000" dirty="0" smtClean="0">
                <a:solidFill>
                  <a:schemeClr val="bg1"/>
                </a:solidFill>
              </a:rPr>
              <a:t> C</a:t>
            </a:r>
            <a:r>
              <a:rPr lang="en-US" sz="2000" baseline="30000" dirty="0" smtClean="0">
                <a:solidFill>
                  <a:schemeClr val="bg1"/>
                </a:solidFill>
              </a:rPr>
              <a:t>2</a:t>
            </a:r>
            <a:r>
              <a:rPr lang="en-US" sz="2000" dirty="0" smtClean="0">
                <a:solidFill>
                  <a:schemeClr val="bg1"/>
                </a:solidFill>
              </a:rPr>
              <a:t>, </a:t>
            </a:r>
            <a:r>
              <a:rPr lang="tr-TR" sz="2000" dirty="0" err="1" smtClean="0">
                <a:solidFill>
                  <a:schemeClr val="bg1"/>
                </a:solidFill>
              </a:rPr>
              <a:t>Pollack</a:t>
            </a:r>
            <a:r>
              <a:rPr lang="tr-TR" sz="2000" dirty="0" smtClean="0">
                <a:solidFill>
                  <a:schemeClr val="bg1"/>
                </a:solidFill>
              </a:rPr>
              <a:t> LA</a:t>
            </a:r>
            <a:r>
              <a:rPr lang="en-US" sz="2000" baseline="30000" dirty="0" smtClean="0">
                <a:solidFill>
                  <a:schemeClr val="bg1"/>
                </a:solidFill>
              </a:rPr>
              <a:t>2</a:t>
            </a:r>
            <a:r>
              <a:rPr lang="en-US" sz="2000" dirty="0" smtClean="0">
                <a:solidFill>
                  <a:schemeClr val="bg1"/>
                </a:solidFill>
              </a:rPr>
              <a:t/>
            </a:r>
            <a:br>
              <a:rPr lang="en-US" sz="2000" dirty="0" smtClean="0">
                <a:solidFill>
                  <a:schemeClr val="bg1"/>
                </a:solidFill>
              </a:rPr>
            </a:br>
            <a:endParaRPr lang="tr-TR" sz="2000" dirty="0">
              <a:solidFill>
                <a:schemeClr val="bg1"/>
              </a:solidFill>
            </a:endParaRPr>
          </a:p>
        </p:txBody>
      </p:sp>
      <p:sp>
        <p:nvSpPr>
          <p:cNvPr id="3" name="2 İçerik Yer Tutucusu"/>
          <p:cNvSpPr>
            <a:spLocks noGrp="1"/>
          </p:cNvSpPr>
          <p:nvPr>
            <p:ph idx="1"/>
          </p:nvPr>
        </p:nvSpPr>
        <p:spPr/>
        <p:txBody>
          <a:bodyPr>
            <a:normAutofit fontScale="25000" lnSpcReduction="20000"/>
          </a:bodyPr>
          <a:lstStyle/>
          <a:p>
            <a:pPr>
              <a:buFont typeface="Arial" pitchFamily="34" charset="0"/>
              <a:buNone/>
              <a:defRPr/>
            </a:pPr>
            <a:r>
              <a:rPr lang="tr-TR" b="1" dirty="0" smtClean="0">
                <a:hlinkClick r:id="rId2" tooltip="Open/close author information list"/>
              </a:rPr>
              <a:t> </a:t>
            </a:r>
            <a:r>
              <a:rPr lang="en-US" b="1" dirty="0" smtClean="0">
                <a:hlinkClick r:id="rId2" tooltip="Open/close author information list"/>
              </a:rPr>
              <a:t>Author information </a:t>
            </a:r>
            <a:endParaRPr lang="en-US" b="1" dirty="0" smtClean="0"/>
          </a:p>
          <a:p>
            <a:pPr>
              <a:buFont typeface="Arial" pitchFamily="34" charset="0"/>
              <a:buNone/>
              <a:defRPr/>
            </a:pPr>
            <a:r>
              <a:rPr lang="en-US" baseline="30000" dirty="0" smtClean="0"/>
              <a:t>1</a:t>
            </a:r>
            <a:r>
              <a:rPr lang="en-US" dirty="0" smtClean="0"/>
              <a:t>Division of Cancer Prevention and Control, National Center for Chronic Disease Prevention and Health Promotion, Centers for Disease Control and Prevention, Atlanta, Georgia, USA; ICF International, Rockville, Maryland, USA; Dana-Farber Cancer Institute, Boston, Massachusetts, USA; Brigham and Women's Hospital, Boston, Massachusetts, USA; Division of Reproductive Medicine and Laboratory of Fertility Preservation and Molecular Reproduction, New York Medical College, Valhalla, New York, USA; Innovation Institute for Fertility Preservation, New York, New York, USA fph1@cdc.gov.</a:t>
            </a:r>
          </a:p>
          <a:p>
            <a:pPr>
              <a:buFont typeface="Arial" pitchFamily="34" charset="0"/>
              <a:buNone/>
              <a:defRPr/>
            </a:pPr>
            <a:r>
              <a:rPr lang="en-US" baseline="30000" dirty="0" smtClean="0"/>
              <a:t>2</a:t>
            </a:r>
            <a:r>
              <a:rPr lang="en-US" dirty="0" smtClean="0"/>
              <a:t>Division of Cancer Prevention and Control, National Center for Chronic Disease Prevention and Health Promotion, Centers for Disease Control and Prevention, Atlanta, Georgia, USA; ICF International, Rockville, Maryland, USA; Dana-Farber Cancer Institute, Boston, Massachusetts, USA; Brigham and Women's Hospital, Boston, Massachusetts, USA; Division of Reproductive Medicine and Laboratory of Fertility Preservation and Molecular Reproduction, New York Medical College, Valhalla, New York, USA; Innovation Institute for Fertility Preservation, New York, New York, USA.</a:t>
            </a:r>
          </a:p>
          <a:p>
            <a:pPr>
              <a:buFont typeface="Arial" pitchFamily="34" charset="0"/>
              <a:buChar char="•"/>
              <a:defRPr/>
            </a:pPr>
            <a:endParaRPr lang="tr-TR" b="1" dirty="0" smtClean="0"/>
          </a:p>
          <a:p>
            <a:pPr>
              <a:buFont typeface="Arial" pitchFamily="34" charset="0"/>
              <a:buChar char="•"/>
              <a:defRPr/>
            </a:pPr>
            <a:endParaRPr lang="tr-TR" b="1" dirty="0" smtClean="0"/>
          </a:p>
          <a:p>
            <a:pPr>
              <a:buFont typeface="Arial" pitchFamily="34" charset="0"/>
              <a:buNone/>
              <a:defRPr/>
            </a:pPr>
            <a:r>
              <a:rPr lang="en-US" sz="5600" b="1" dirty="0" smtClean="0"/>
              <a:t>BACKGROUND: </a:t>
            </a:r>
          </a:p>
          <a:p>
            <a:pPr>
              <a:buFont typeface="Arial" pitchFamily="34" charset="0"/>
              <a:buNone/>
              <a:defRPr/>
            </a:pPr>
            <a:r>
              <a:rPr lang="tr-TR" sz="5600" dirty="0" smtClean="0"/>
              <a:t>         </a:t>
            </a:r>
            <a:r>
              <a:rPr lang="en-US" sz="5600" dirty="0" smtClean="0"/>
              <a:t>Standard treatments for breast cancer can impair fertility. It is unknown how many U.S. survivors are at risk for infertility. We estimated the population at risk for infertility secondary to treatment among reproductive-aged breast cancer survivors.</a:t>
            </a:r>
            <a:r>
              <a:rPr lang="tr-TR" sz="5600" dirty="0" smtClean="0"/>
              <a:t> </a:t>
            </a:r>
            <a:r>
              <a:rPr lang="en-US" sz="5600" dirty="0" smtClean="0"/>
              <a:t>METHODS: We combined data from three sources: the National Program of Cancer Registries (NPCR) and Surveillance, Epidemiology, and End Results cancer registry data on incident breast cancers diagnosed in women aged 15-44 years between 2004 and 2006; treatment data from NPCR's 2004 Breast and Prostate Cancer Data Quality and Patterns of Care (</a:t>
            </a:r>
            <a:r>
              <a:rPr lang="en-US" sz="5600" dirty="0" err="1" smtClean="0"/>
              <a:t>PoC</a:t>
            </a:r>
            <a:r>
              <a:rPr lang="en-US" sz="5600" dirty="0" smtClean="0"/>
              <a:t>) study; and data on women's intentions to have children from the 2006-2010 National Survey of Family Growth (NSFG).RESULTS: In the cancer registry data</a:t>
            </a:r>
            <a:r>
              <a:rPr lang="en-US" sz="6400" b="1" dirty="0" smtClean="0"/>
              <a:t>, an average of 20,308 women with breast cancer aged &lt;45 years were diagnosed annually</a:t>
            </a:r>
            <a:r>
              <a:rPr lang="en-US" sz="5600" dirty="0" smtClean="0"/>
              <a:t>. Based on estimates from </a:t>
            </a:r>
            <a:r>
              <a:rPr lang="en-US" sz="5600" dirty="0" err="1" smtClean="0"/>
              <a:t>PoC</a:t>
            </a:r>
            <a:r>
              <a:rPr lang="en-US" sz="5600" dirty="0" smtClean="0"/>
              <a:t> data, almost all of these survivors (97%, 19,416 women) were hormone receptor positive or received chemotherapy and would be at risk for infertility. These women need information about the impact of treatments on fertility. Estimates based on NSFG data suggest </a:t>
            </a:r>
            <a:r>
              <a:rPr lang="en-US" sz="6400" b="1" dirty="0" smtClean="0"/>
              <a:t>approximately half of these survivors (9,569 women) might want children and could benefit from fertility counseling and fertility preservation</a:t>
            </a:r>
            <a:r>
              <a:rPr lang="en-US" sz="5600" dirty="0" smtClean="0"/>
              <a:t>.</a:t>
            </a:r>
            <a:r>
              <a:rPr lang="tr-TR" sz="5600" smtClean="0"/>
              <a:t> </a:t>
            </a:r>
            <a:r>
              <a:rPr lang="en-US" sz="5600" smtClean="0"/>
              <a:t>CONCLUSION</a:t>
            </a:r>
            <a:r>
              <a:rPr lang="en-US" sz="5600" dirty="0" smtClean="0"/>
              <a:t>: Nearly all young breast cancer survivors in the U.S. are at risk for infertility. Physicians should discuss the potential impact of treatment on fertility. A smaller but sizeable number of at-risk survivors may be interested in having children. Given the magnitude of potential infertility and its quality-of-life implications, these survivors should have access to and potential coverage for fertility services.</a:t>
            </a:r>
          </a:p>
          <a:p>
            <a:pPr>
              <a:buFont typeface="Arial" pitchFamily="34" charset="0"/>
              <a:buChar char="•"/>
              <a:defRPr/>
            </a:pPr>
            <a:endParaRPr lang="tr-TR" sz="5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rtlCol="0">
            <a:normAutofit/>
          </a:bodyPr>
          <a:lstStyle/>
          <a:p>
            <a:pPr eaLnBrk="1" fontAlgn="auto" hangingPunct="1">
              <a:spcAft>
                <a:spcPts val="0"/>
              </a:spcAft>
              <a:defRPr/>
            </a:pPr>
            <a:r>
              <a:rPr lang="tr-TR" dirty="0" err="1" smtClean="0">
                <a:solidFill>
                  <a:schemeClr val="tx1">
                    <a:lumMod val="65000"/>
                    <a:lumOff val="35000"/>
                  </a:schemeClr>
                </a:solidFill>
              </a:rPr>
              <a:t>Fertilite</a:t>
            </a:r>
            <a:r>
              <a:rPr lang="tr-TR" dirty="0" smtClean="0">
                <a:solidFill>
                  <a:schemeClr val="tx1">
                    <a:lumMod val="65000"/>
                    <a:lumOff val="35000"/>
                  </a:schemeClr>
                </a:solidFill>
              </a:rPr>
              <a:t> </a:t>
            </a:r>
            <a:r>
              <a:rPr lang="tr-TR" dirty="0" err="1">
                <a:solidFill>
                  <a:schemeClr val="tx1">
                    <a:lumMod val="65000"/>
                    <a:lumOff val="35000"/>
                  </a:schemeClr>
                </a:solidFill>
              </a:rPr>
              <a:t>p</a:t>
            </a:r>
            <a:r>
              <a:rPr lang="tr-TR" dirty="0" err="1" smtClean="0">
                <a:solidFill>
                  <a:schemeClr val="tx1">
                    <a:lumMod val="65000"/>
                    <a:lumOff val="35000"/>
                  </a:schemeClr>
                </a:solidFill>
              </a:rPr>
              <a:t>rezervasyonu</a:t>
            </a:r>
            <a:endParaRPr lang="tr-TR" dirty="0">
              <a:solidFill>
                <a:schemeClr val="tx1">
                  <a:lumMod val="65000"/>
                  <a:lumOff val="35000"/>
                </a:schemeClr>
              </a:solidFill>
            </a:endParaRPr>
          </a:p>
        </p:txBody>
      </p:sp>
      <p:sp>
        <p:nvSpPr>
          <p:cNvPr id="3075" name="2 İçerik Yer Tutucusu"/>
          <p:cNvSpPr>
            <a:spLocks noGrp="1"/>
          </p:cNvSpPr>
          <p:nvPr>
            <p:ph idx="1"/>
          </p:nvPr>
        </p:nvSpPr>
        <p:spPr/>
        <p:txBody>
          <a:bodyPr/>
          <a:lstStyle/>
          <a:p>
            <a:pPr eaLnBrk="1" hangingPunct="1">
              <a:buFont typeface="Arial" charset="0"/>
              <a:buNone/>
            </a:pPr>
            <a:r>
              <a:rPr lang="tr-TR" smtClean="0"/>
              <a:t>   </a:t>
            </a:r>
          </a:p>
          <a:p>
            <a:pPr eaLnBrk="1" hangingPunct="1">
              <a:buFont typeface="Arial" charset="0"/>
              <a:buNone/>
            </a:pPr>
            <a:endParaRPr lang="tr-TR" smtClean="0"/>
          </a:p>
          <a:p>
            <a:pPr eaLnBrk="1" hangingPunct="1">
              <a:buFont typeface="Arial" charset="0"/>
              <a:buNone/>
            </a:pPr>
            <a:r>
              <a:rPr lang="tr-TR" smtClean="0"/>
              <a:t>    Onkofertilite/fertilite prezervasyonu yeni bir disiplin</a:t>
            </a:r>
          </a:p>
          <a:p>
            <a:pPr eaLnBrk="1" hangingPunct="1">
              <a:buFont typeface="Arial" charset="0"/>
              <a:buNone/>
            </a:pPr>
            <a:r>
              <a:rPr lang="tr-TR" smtClean="0"/>
              <a:t>    Geçtiğimiz iki dekatta onkofertilite özel ilgi alanı</a:t>
            </a:r>
          </a:p>
          <a:p>
            <a:pPr eaLnBrk="1" hangingPunct="1">
              <a:buFont typeface="Arial" charset="0"/>
              <a:buNone/>
            </a:pPr>
            <a:r>
              <a:rPr lang="tr-TR" smtClean="0"/>
              <a:t>    Konuyla ilgili ulusal/uluslararası rehberler  </a:t>
            </a:r>
          </a:p>
        </p:txBody>
      </p:sp>
      <p:sp>
        <p:nvSpPr>
          <p:cNvPr id="4" name="5 Başlık"/>
          <p:cNvSpPr txBox="1">
            <a:spLocks/>
          </p:cNvSpPr>
          <p:nvPr/>
        </p:nvSpPr>
        <p:spPr bwMode="auto">
          <a:xfrm>
            <a:off x="609600" y="427038"/>
            <a:ext cx="8229600" cy="1143000"/>
          </a:xfrm>
          <a:prstGeom prst="rect">
            <a:avLst/>
          </a:prstGeom>
          <a:solidFill>
            <a:schemeClr val="tx2">
              <a:lumMod val="75000"/>
            </a:schemeClr>
          </a:solidFill>
          <a:ln w="9525">
            <a:noFill/>
            <a:miter lim="800000"/>
            <a:headEnd/>
            <a:tailEnd/>
          </a:ln>
        </p:spPr>
        <p:txBody>
          <a:bodyPr anchor="ctr"/>
          <a:lstStyle/>
          <a:p>
            <a:pPr algn="ctr">
              <a:defRPr/>
            </a:pPr>
            <a:r>
              <a:rPr lang="tr-TR" sz="4400" dirty="0" err="1">
                <a:solidFill>
                  <a:schemeClr val="bg1"/>
                </a:solidFill>
                <a:latin typeface="+mj-lt"/>
                <a:ea typeface="+mj-ea"/>
                <a:cs typeface="+mj-cs"/>
              </a:rPr>
              <a:t>Fertilite</a:t>
            </a:r>
            <a:r>
              <a:rPr lang="tr-TR" sz="4400" dirty="0">
                <a:solidFill>
                  <a:schemeClr val="bg1"/>
                </a:solidFill>
                <a:latin typeface="+mj-lt"/>
                <a:ea typeface="+mj-ea"/>
                <a:cs typeface="+mj-cs"/>
              </a:rPr>
              <a:t> </a:t>
            </a:r>
            <a:r>
              <a:rPr lang="tr-TR" sz="4400" dirty="0" err="1">
                <a:solidFill>
                  <a:schemeClr val="bg1"/>
                </a:solidFill>
                <a:latin typeface="+mj-lt"/>
                <a:ea typeface="+mj-ea"/>
                <a:cs typeface="+mj-cs"/>
              </a:rPr>
              <a:t>prezervasyonu</a:t>
            </a:r>
            <a:endParaRPr lang="tr-TR" sz="4400" dirty="0">
              <a:solidFill>
                <a:schemeClr val="bg1"/>
              </a:solidFill>
              <a:latin typeface="+mj-lt"/>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1 Başlık"/>
          <p:cNvSpPr>
            <a:spLocks noGrp="1"/>
          </p:cNvSpPr>
          <p:nvPr>
            <p:ph type="title"/>
          </p:nvPr>
        </p:nvSpPr>
        <p:spPr>
          <a:solidFill>
            <a:srgbClr val="002060"/>
          </a:solidFill>
        </p:spPr>
        <p:txBody>
          <a:bodyPr/>
          <a:lstStyle/>
          <a:p>
            <a:pPr eaLnBrk="1" hangingPunct="1"/>
            <a:r>
              <a:rPr lang="tr-TR" smtClean="0">
                <a:solidFill>
                  <a:srgbClr val="66FF33"/>
                </a:solidFill>
              </a:rPr>
              <a:t>BRCA-1 ve BRCA-2 mutasyonları</a:t>
            </a:r>
          </a:p>
        </p:txBody>
      </p:sp>
      <p:sp>
        <p:nvSpPr>
          <p:cNvPr id="43011" name="2 İçerik Yer Tutucusu"/>
          <p:cNvSpPr>
            <a:spLocks noGrp="1"/>
          </p:cNvSpPr>
          <p:nvPr>
            <p:ph idx="1"/>
          </p:nvPr>
        </p:nvSpPr>
        <p:spPr>
          <a:xfrm>
            <a:off x="457200" y="1600200"/>
            <a:ext cx="8075613" cy="3989388"/>
          </a:xfrm>
        </p:spPr>
        <p:txBody>
          <a:bodyPr>
            <a:normAutofit fontScale="92500" lnSpcReduction="10000"/>
          </a:bodyPr>
          <a:lstStyle/>
          <a:p>
            <a:pPr eaLnBrk="1" hangingPunct="1">
              <a:defRPr/>
            </a:pPr>
            <a:r>
              <a:rPr lang="tr-TR" dirty="0" smtClean="0"/>
              <a:t>Yaşam boyu meme ve </a:t>
            </a:r>
            <a:r>
              <a:rPr lang="tr-TR" dirty="0" err="1" smtClean="0"/>
              <a:t>over</a:t>
            </a:r>
            <a:r>
              <a:rPr lang="tr-TR" dirty="0" smtClean="0"/>
              <a:t> </a:t>
            </a:r>
            <a:r>
              <a:rPr lang="tr-TR" dirty="0" err="1" smtClean="0"/>
              <a:t>ca</a:t>
            </a:r>
            <a:r>
              <a:rPr lang="tr-TR" dirty="0" smtClean="0"/>
              <a:t> gelişme riskinde artış</a:t>
            </a:r>
          </a:p>
          <a:p>
            <a:pPr eaLnBrk="1" hangingPunct="1">
              <a:defRPr/>
            </a:pPr>
            <a:r>
              <a:rPr lang="tr-TR" dirty="0" err="1" smtClean="0"/>
              <a:t>Insidans</a:t>
            </a:r>
            <a:r>
              <a:rPr lang="tr-TR" dirty="0" smtClean="0"/>
              <a:t>:1/400-1/800 </a:t>
            </a:r>
          </a:p>
          <a:p>
            <a:pPr eaLnBrk="1" hangingPunct="1">
              <a:defRPr/>
            </a:pPr>
            <a:r>
              <a:rPr lang="tr-TR" dirty="0" err="1" smtClean="0"/>
              <a:t>Askenazi</a:t>
            </a:r>
            <a:r>
              <a:rPr lang="tr-TR" dirty="0" smtClean="0"/>
              <a:t> Musevi </a:t>
            </a:r>
            <a:r>
              <a:rPr lang="tr-TR" dirty="0" err="1" smtClean="0"/>
              <a:t>orjininde</a:t>
            </a:r>
            <a:r>
              <a:rPr lang="tr-TR" dirty="0" smtClean="0"/>
              <a:t>:1/40</a:t>
            </a:r>
          </a:p>
          <a:p>
            <a:pPr eaLnBrk="1" hangingPunct="1">
              <a:defRPr/>
            </a:pPr>
            <a:r>
              <a:rPr lang="tr-TR" dirty="0" smtClean="0"/>
              <a:t>BRCA1 mutasyonu ile düşük </a:t>
            </a:r>
            <a:r>
              <a:rPr lang="tr-TR" dirty="0" err="1" smtClean="0"/>
              <a:t>ovaryan</a:t>
            </a:r>
            <a:r>
              <a:rPr lang="tr-TR" dirty="0" smtClean="0"/>
              <a:t> cevap</a:t>
            </a:r>
          </a:p>
          <a:p>
            <a:pPr eaLnBrk="1" hangingPunct="1">
              <a:buFont typeface="Arial" charset="0"/>
              <a:buNone/>
              <a:defRPr/>
            </a:pPr>
            <a:r>
              <a:rPr lang="tr-TR" dirty="0" smtClean="0"/>
              <a:t>    BRCA mut+/ mut-  (%33 vs %3)*     </a:t>
            </a:r>
          </a:p>
          <a:p>
            <a:pPr eaLnBrk="1" hangingPunct="1">
              <a:defRPr/>
            </a:pPr>
            <a:r>
              <a:rPr lang="tr-TR" dirty="0" smtClean="0"/>
              <a:t>BRCA1/2 mutasyonu olanlarda doğal </a:t>
            </a:r>
            <a:r>
              <a:rPr lang="tr-TR" dirty="0" err="1" smtClean="0"/>
              <a:t>menapoz</a:t>
            </a:r>
            <a:r>
              <a:rPr lang="tr-TR" dirty="0" smtClean="0"/>
              <a:t> yaşı daha erken**  </a:t>
            </a:r>
          </a:p>
          <a:p>
            <a:pPr eaLnBrk="1" hangingPunct="1">
              <a:defRPr/>
            </a:pPr>
            <a:endParaRPr lang="tr-TR" dirty="0" smtClean="0"/>
          </a:p>
          <a:p>
            <a:pPr eaLnBrk="1" hangingPunct="1">
              <a:buFont typeface="Arial" charset="0"/>
              <a:buNone/>
              <a:defRPr/>
            </a:pPr>
            <a:endParaRPr lang="tr-TR" dirty="0" smtClean="0"/>
          </a:p>
          <a:p>
            <a:pPr eaLnBrk="1" hangingPunct="1">
              <a:buFont typeface="Arial" charset="0"/>
              <a:buNone/>
              <a:defRPr/>
            </a:pPr>
            <a:endParaRPr lang="tr-TR" dirty="0" smtClean="0"/>
          </a:p>
        </p:txBody>
      </p:sp>
      <p:sp>
        <p:nvSpPr>
          <p:cNvPr id="22532" name="3 Metin kutusu"/>
          <p:cNvSpPr txBox="1">
            <a:spLocks noChangeArrowheads="1"/>
          </p:cNvSpPr>
          <p:nvPr/>
        </p:nvSpPr>
        <p:spPr bwMode="auto">
          <a:xfrm>
            <a:off x="539750" y="5868988"/>
            <a:ext cx="8604250" cy="1201737"/>
          </a:xfrm>
          <a:prstGeom prst="rect">
            <a:avLst/>
          </a:prstGeom>
          <a:noFill/>
          <a:ln w="9525">
            <a:noFill/>
            <a:miter lim="800000"/>
            <a:headEnd/>
            <a:tailEnd/>
          </a:ln>
        </p:spPr>
        <p:txBody>
          <a:bodyPr>
            <a:spAutoFit/>
          </a:bodyPr>
          <a:lstStyle/>
          <a:p>
            <a:r>
              <a:rPr lang="en-US" sz="1200"/>
              <a:t>Woodson AH,</a:t>
            </a:r>
            <a:r>
              <a:rPr lang="tr-TR" sz="1200"/>
              <a:t> et al.</a:t>
            </a:r>
            <a:r>
              <a:rPr lang="en-US" sz="1200"/>
              <a:t> Breast cancer in the young: role of the</a:t>
            </a:r>
            <a:r>
              <a:rPr lang="tr-TR" sz="1200"/>
              <a:t> </a:t>
            </a:r>
            <a:r>
              <a:rPr lang="en-US" sz="1200"/>
              <a:t>geneticist. J Thorac Dis 2013;5(S1):S19-S26.</a:t>
            </a:r>
            <a:endParaRPr lang="tr-TR" sz="1200"/>
          </a:p>
          <a:p>
            <a:r>
              <a:rPr lang="tr-TR" sz="1200"/>
              <a:t>*Oktay K et al.  Association of BRCA1 </a:t>
            </a:r>
            <a:r>
              <a:rPr lang="en-US" sz="1200"/>
              <a:t>mutations with occult primary ovarian insufficiency: a possible explanation</a:t>
            </a:r>
            <a:r>
              <a:rPr lang="tr-TR" sz="1200"/>
              <a:t> </a:t>
            </a:r>
            <a:r>
              <a:rPr lang="en-US" sz="1200"/>
              <a:t>for the link between infertility and breast/ovarian cancer</a:t>
            </a:r>
            <a:r>
              <a:rPr lang="tr-TR" sz="1200"/>
              <a:t> </a:t>
            </a:r>
            <a:r>
              <a:rPr lang="en-US" sz="1200"/>
              <a:t>risks. J Clin Oncol. 2010;28:240-244.</a:t>
            </a:r>
            <a:endParaRPr lang="tr-TR" sz="1200"/>
          </a:p>
          <a:p>
            <a:r>
              <a:rPr lang="tr-TR" sz="1200"/>
              <a:t>**Lin T et al. </a:t>
            </a:r>
            <a:r>
              <a:rPr lang="en-US" sz="1200"/>
              <a:t>Comparison of Age at Natural Menopause in BRCA1/2</a:t>
            </a:r>
            <a:r>
              <a:rPr lang="tr-TR" sz="1200"/>
              <a:t> </a:t>
            </a:r>
            <a:r>
              <a:rPr lang="en-US" sz="1200"/>
              <a:t>Mutation Carriers With a Non–Clinic-Based Sample of Women</a:t>
            </a:r>
          </a:p>
          <a:p>
            <a:r>
              <a:rPr lang="tr-TR" sz="1200"/>
              <a:t>in Northern California. Cancer May 2013; 1652-59.</a:t>
            </a:r>
          </a:p>
          <a:p>
            <a:endParaRPr lang="tr-TR" sz="120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1 Başlık"/>
          <p:cNvSpPr>
            <a:spLocks noGrp="1"/>
          </p:cNvSpPr>
          <p:nvPr>
            <p:ph type="title"/>
          </p:nvPr>
        </p:nvSpPr>
        <p:spPr>
          <a:solidFill>
            <a:srgbClr val="002060"/>
          </a:solidFill>
        </p:spPr>
        <p:txBody>
          <a:bodyPr/>
          <a:lstStyle/>
          <a:p>
            <a:pPr eaLnBrk="1" hangingPunct="1"/>
            <a:r>
              <a:rPr lang="tr-TR" smtClean="0">
                <a:solidFill>
                  <a:srgbClr val="66FF33"/>
                </a:solidFill>
              </a:rPr>
              <a:t>BRCA 1/2 mutasyonları</a:t>
            </a:r>
          </a:p>
        </p:txBody>
      </p:sp>
      <p:sp>
        <p:nvSpPr>
          <p:cNvPr id="44035" name="2 İçerik Yer Tutucusu"/>
          <p:cNvSpPr>
            <a:spLocks noGrp="1"/>
          </p:cNvSpPr>
          <p:nvPr>
            <p:ph idx="1"/>
          </p:nvPr>
        </p:nvSpPr>
        <p:spPr/>
        <p:txBody>
          <a:bodyPr>
            <a:normAutofit fontScale="85000" lnSpcReduction="20000"/>
          </a:bodyPr>
          <a:lstStyle/>
          <a:p>
            <a:pPr eaLnBrk="1" hangingPunct="1">
              <a:defRPr/>
            </a:pPr>
            <a:r>
              <a:rPr lang="tr-TR" dirty="0" smtClean="0"/>
              <a:t>BRCA genleri DNA çift sarmal onarım mekanizmasında rol oynuyorlar</a:t>
            </a:r>
          </a:p>
          <a:p>
            <a:pPr eaLnBrk="1" hangingPunct="1">
              <a:defRPr/>
            </a:pPr>
            <a:r>
              <a:rPr lang="tr-TR" dirty="0" smtClean="0"/>
              <a:t>1600 den fazla mutasyon+</a:t>
            </a:r>
          </a:p>
          <a:p>
            <a:pPr eaLnBrk="1" hangingPunct="1">
              <a:defRPr/>
            </a:pPr>
            <a:r>
              <a:rPr lang="tr-TR" dirty="0" smtClean="0"/>
              <a:t>BRCA1 mut.ile düşük </a:t>
            </a:r>
            <a:r>
              <a:rPr lang="tr-TR" dirty="0" err="1" smtClean="0"/>
              <a:t>over</a:t>
            </a:r>
            <a:r>
              <a:rPr lang="tr-TR" dirty="0" smtClean="0"/>
              <a:t> cevabı/DNA onarım mekanizmaları ile </a:t>
            </a:r>
            <a:r>
              <a:rPr lang="tr-TR" dirty="0" err="1" smtClean="0"/>
              <a:t>infertilite</a:t>
            </a:r>
            <a:r>
              <a:rPr lang="tr-TR" dirty="0" smtClean="0"/>
              <a:t>/meme/</a:t>
            </a:r>
            <a:r>
              <a:rPr lang="tr-TR" dirty="0" err="1" smtClean="0"/>
              <a:t>over</a:t>
            </a:r>
            <a:r>
              <a:rPr lang="tr-TR" dirty="0" smtClean="0"/>
              <a:t> </a:t>
            </a:r>
            <a:r>
              <a:rPr lang="tr-TR" dirty="0" err="1" smtClean="0"/>
              <a:t>ca</a:t>
            </a:r>
            <a:r>
              <a:rPr lang="tr-TR" dirty="0" smtClean="0"/>
              <a:t> arası ilişki olasılığı</a:t>
            </a:r>
          </a:p>
          <a:p>
            <a:pPr eaLnBrk="1" hangingPunct="1">
              <a:defRPr/>
            </a:pPr>
            <a:r>
              <a:rPr lang="tr-TR" dirty="0" smtClean="0"/>
              <a:t>DNA onarım mekanizmasındaki bozukluk oositlerin DNA hasarına daha dayanıksız olması ve </a:t>
            </a:r>
            <a:r>
              <a:rPr lang="tr-TR" dirty="0" err="1" smtClean="0"/>
              <a:t>apoptozisi</a:t>
            </a:r>
            <a:r>
              <a:rPr lang="tr-TR" dirty="0" smtClean="0"/>
              <a:t> ile ilişkili olabilir</a:t>
            </a:r>
          </a:p>
          <a:p>
            <a:pPr eaLnBrk="1" hangingPunct="1">
              <a:defRPr/>
            </a:pPr>
            <a:r>
              <a:rPr lang="tr-TR" dirty="0" smtClean="0"/>
              <a:t>Henüz BRCA gen dizilimindeki varyasyonlarla </a:t>
            </a:r>
            <a:r>
              <a:rPr lang="tr-TR" dirty="0" err="1" smtClean="0"/>
              <a:t>over</a:t>
            </a:r>
            <a:r>
              <a:rPr lang="tr-TR" dirty="0" smtClean="0"/>
              <a:t> rezervi arası ilişki tam bilinmiyor</a:t>
            </a:r>
          </a:p>
          <a:p>
            <a:pPr eaLnBrk="1" hangingPunct="1">
              <a:defRPr/>
            </a:pPr>
            <a:r>
              <a:rPr lang="tr-TR" dirty="0" smtClean="0"/>
              <a:t>Bu hastalarda FP+ ise PGD mümkün</a:t>
            </a:r>
          </a:p>
          <a:p>
            <a:pPr eaLnBrk="1" hangingPunct="1">
              <a:defRPr/>
            </a:pPr>
            <a:endParaRPr lang="tr-TR" dirty="0"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noChangeArrowheads="1"/>
          </p:cNvPicPr>
          <p:nvPr/>
        </p:nvPicPr>
        <p:blipFill>
          <a:blip r:embed="rId2" cstate="print"/>
          <a:srcRect/>
          <a:stretch>
            <a:fillRect/>
          </a:stretch>
        </p:blipFill>
        <p:spPr bwMode="auto">
          <a:xfrm>
            <a:off x="0" y="598488"/>
            <a:ext cx="9144000" cy="5638800"/>
          </a:xfrm>
          <a:prstGeom prst="rect">
            <a:avLst/>
          </a:prstGeom>
          <a:noFill/>
          <a:ln w="9525">
            <a:noFill/>
            <a:miter lim="800000"/>
            <a:headEnd/>
            <a:tailEnd/>
          </a:ln>
        </p:spPr>
      </p:pic>
      <p:sp>
        <p:nvSpPr>
          <p:cNvPr id="21507" name="5 Metin kutusu"/>
          <p:cNvSpPr txBox="1">
            <a:spLocks noChangeArrowheads="1"/>
          </p:cNvSpPr>
          <p:nvPr/>
        </p:nvSpPr>
        <p:spPr bwMode="auto">
          <a:xfrm>
            <a:off x="323850" y="6453188"/>
            <a:ext cx="4757738" cy="369887"/>
          </a:xfrm>
          <a:prstGeom prst="rect">
            <a:avLst/>
          </a:prstGeom>
          <a:noFill/>
          <a:ln w="9525">
            <a:noFill/>
            <a:miter lim="800000"/>
            <a:headEnd/>
            <a:tailEnd/>
          </a:ln>
        </p:spPr>
        <p:txBody>
          <a:bodyPr wrap="none">
            <a:spAutoFit/>
          </a:bodyPr>
          <a:lstStyle/>
          <a:p>
            <a:r>
              <a:rPr lang="tr-TR"/>
              <a:t>Lambertini M et al.</a:t>
            </a:r>
            <a:r>
              <a:rPr lang="en-US" i="1"/>
              <a:t> J Thorac Dis 2013;5(S1):S68-S80</a:t>
            </a:r>
            <a:endParaRPr lang="tr-TR"/>
          </a:p>
        </p:txBody>
      </p:sp>
      <p:sp>
        <p:nvSpPr>
          <p:cNvPr id="8" name="7 Metin kutusu"/>
          <p:cNvSpPr txBox="1"/>
          <p:nvPr/>
        </p:nvSpPr>
        <p:spPr>
          <a:xfrm>
            <a:off x="1403350" y="333375"/>
            <a:ext cx="5964238" cy="338138"/>
          </a:xfrm>
          <a:prstGeom prst="rect">
            <a:avLst/>
          </a:prstGeom>
          <a:noFill/>
        </p:spPr>
        <p:txBody>
          <a:bodyPr wrap="none">
            <a:spAutoFit/>
          </a:bodyPr>
          <a:lstStyle/>
          <a:p>
            <a:pPr>
              <a:defRPr/>
            </a:pPr>
            <a:r>
              <a:rPr lang="en-US" sz="1600" dirty="0">
                <a:latin typeface="+mn-lt"/>
              </a:rPr>
              <a:t>Available strategies for fertility preservation in breast cancer patients</a:t>
            </a:r>
            <a:endParaRPr lang="tr-TR" sz="1600" dirty="0">
              <a:latin typeface="+mn-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tx2">
              <a:lumMod val="75000"/>
            </a:schemeClr>
          </a:solidFill>
        </p:spPr>
        <p:txBody>
          <a:bodyPr>
            <a:normAutofit fontScale="90000"/>
          </a:bodyPr>
          <a:lstStyle/>
          <a:p>
            <a:pPr>
              <a:defRPr/>
            </a:pPr>
            <a:r>
              <a:rPr lang="tr-TR" dirty="0" smtClean="0">
                <a:solidFill>
                  <a:schemeClr val="bg1"/>
                </a:solidFill>
              </a:rPr>
              <a:t>Çocuk/</a:t>
            </a:r>
            <a:r>
              <a:rPr lang="tr-TR" dirty="0" err="1" smtClean="0">
                <a:solidFill>
                  <a:schemeClr val="bg1"/>
                </a:solidFill>
              </a:rPr>
              <a:t>adölesan</a:t>
            </a:r>
            <a:r>
              <a:rPr lang="tr-TR" dirty="0" smtClean="0">
                <a:solidFill>
                  <a:schemeClr val="bg1"/>
                </a:solidFill>
              </a:rPr>
              <a:t> hastalar ve </a:t>
            </a:r>
            <a:r>
              <a:rPr lang="tr-TR" dirty="0" err="1" smtClean="0">
                <a:solidFill>
                  <a:schemeClr val="bg1"/>
                </a:solidFill>
              </a:rPr>
              <a:t>onkofertilite</a:t>
            </a:r>
            <a:endParaRPr lang="tr-TR" dirty="0">
              <a:solidFill>
                <a:schemeClr val="bg1"/>
              </a:solidFill>
            </a:endParaRPr>
          </a:p>
        </p:txBody>
      </p:sp>
      <p:sp>
        <p:nvSpPr>
          <p:cNvPr id="3" name="2 İçerik Yer Tutucusu"/>
          <p:cNvSpPr>
            <a:spLocks noGrp="1"/>
          </p:cNvSpPr>
          <p:nvPr>
            <p:ph idx="1"/>
          </p:nvPr>
        </p:nvSpPr>
        <p:spPr/>
        <p:txBody>
          <a:bodyPr>
            <a:normAutofit fontScale="92500" lnSpcReduction="20000"/>
          </a:bodyPr>
          <a:lstStyle/>
          <a:p>
            <a:pPr>
              <a:defRPr/>
            </a:pPr>
            <a:r>
              <a:rPr lang="tr-TR" dirty="0" smtClean="0"/>
              <a:t>Lösemi, SSS </a:t>
            </a:r>
            <a:r>
              <a:rPr lang="tr-TR" dirty="0" err="1" smtClean="0"/>
              <a:t>maligniteleri</a:t>
            </a:r>
            <a:r>
              <a:rPr lang="tr-TR" dirty="0" smtClean="0"/>
              <a:t>, </a:t>
            </a:r>
            <a:r>
              <a:rPr lang="tr-TR" dirty="0" err="1" smtClean="0"/>
              <a:t>lenfoma</a:t>
            </a:r>
            <a:r>
              <a:rPr lang="tr-TR" dirty="0" smtClean="0"/>
              <a:t>, sarkom, </a:t>
            </a:r>
            <a:r>
              <a:rPr lang="tr-TR" dirty="0" err="1" smtClean="0"/>
              <a:t>renal</a:t>
            </a:r>
            <a:r>
              <a:rPr lang="tr-TR" dirty="0" smtClean="0"/>
              <a:t> kanser, kemik </a:t>
            </a:r>
            <a:r>
              <a:rPr lang="tr-TR" dirty="0" err="1" smtClean="0"/>
              <a:t>tm</a:t>
            </a:r>
            <a:r>
              <a:rPr lang="tr-TR" dirty="0" smtClean="0"/>
              <a:t>.</a:t>
            </a:r>
            <a:r>
              <a:rPr lang="tr-TR" dirty="0" err="1" smtClean="0"/>
              <a:t>leri</a:t>
            </a:r>
            <a:endParaRPr lang="tr-TR" dirty="0" smtClean="0"/>
          </a:p>
          <a:p>
            <a:pPr>
              <a:defRPr/>
            </a:pPr>
            <a:r>
              <a:rPr lang="tr-TR" dirty="0" smtClean="0"/>
              <a:t>KT, RT, KIT, cerrahi kombinasyonları</a:t>
            </a:r>
          </a:p>
          <a:p>
            <a:pPr>
              <a:defRPr/>
            </a:pPr>
            <a:r>
              <a:rPr lang="tr-TR" dirty="0" smtClean="0"/>
              <a:t>Tedaviye bağlı geç etkiler  (</a:t>
            </a:r>
            <a:r>
              <a:rPr lang="tr-TR" dirty="0" err="1" smtClean="0"/>
              <a:t>gonadotoksiste</a:t>
            </a:r>
            <a:r>
              <a:rPr lang="tr-TR" dirty="0" smtClean="0"/>
              <a:t> )</a:t>
            </a:r>
          </a:p>
          <a:p>
            <a:pPr>
              <a:defRPr/>
            </a:pPr>
            <a:r>
              <a:rPr lang="tr-TR" dirty="0" smtClean="0"/>
              <a:t>20-40 yaş aralığında tahmini 1/640 erişkinde, çocukluk çağı kanser öyküsü+</a:t>
            </a:r>
          </a:p>
          <a:p>
            <a:pPr>
              <a:defRPr/>
            </a:pPr>
            <a:r>
              <a:rPr lang="tr-TR" dirty="0" smtClean="0"/>
              <a:t>İleri yaştaki kadınlara göre KT bağımlı </a:t>
            </a:r>
            <a:r>
              <a:rPr lang="tr-TR" dirty="0" err="1" smtClean="0"/>
              <a:t>ovaryan</a:t>
            </a:r>
            <a:r>
              <a:rPr lang="tr-TR" dirty="0" smtClean="0"/>
              <a:t> kayıp ve </a:t>
            </a:r>
            <a:r>
              <a:rPr lang="tr-TR" dirty="0" err="1" smtClean="0"/>
              <a:t>infertilite</a:t>
            </a:r>
            <a:r>
              <a:rPr lang="tr-TR" dirty="0" smtClean="0"/>
              <a:t> riski daha düşük ancak risk+</a:t>
            </a:r>
          </a:p>
          <a:p>
            <a:pPr>
              <a:defRPr/>
            </a:pPr>
            <a:r>
              <a:rPr lang="tr-TR" dirty="0" smtClean="0"/>
              <a:t>Pediatrik KI transplantasyonu %65-84 </a:t>
            </a:r>
            <a:r>
              <a:rPr lang="tr-TR" dirty="0" err="1" smtClean="0"/>
              <a:t>ovaryan</a:t>
            </a:r>
            <a:r>
              <a:rPr lang="tr-TR" dirty="0" smtClean="0"/>
              <a:t> kayıpla ilişkili</a:t>
            </a:r>
          </a:p>
          <a:p>
            <a:pPr>
              <a:defRPr/>
            </a:pPr>
            <a:endParaRPr lang="tr-TR" dirty="0" smtClean="0"/>
          </a:p>
          <a:p>
            <a:pPr>
              <a:defRPr/>
            </a:pPr>
            <a:endParaRPr lang="tr-TR" dirty="0" smtClean="0"/>
          </a:p>
          <a:p>
            <a:pPr>
              <a:defRPr/>
            </a:pPr>
            <a:endParaRPr lang="tr-TR" dirty="0" smtClean="0"/>
          </a:p>
          <a:p>
            <a:pPr>
              <a:defRPr/>
            </a:pPr>
            <a:endParaRPr lang="tr-TR" dirty="0" smtClean="0"/>
          </a:p>
          <a:p>
            <a:pPr>
              <a:defRPr/>
            </a:pPr>
            <a:endParaRPr lang="tr-TR" dirty="0" smtClean="0"/>
          </a:p>
          <a:p>
            <a:pPr>
              <a:buFont typeface="Arial" charset="0"/>
              <a:buNone/>
              <a:defRPr/>
            </a:pPr>
            <a:endParaRPr lang="tr-TR" dirty="0" smtClean="0"/>
          </a:p>
          <a:p>
            <a:pPr>
              <a:defRPr/>
            </a:pPr>
            <a:endParaRPr lang="tr-TR" dirty="0"/>
          </a:p>
        </p:txBody>
      </p:sp>
      <p:sp>
        <p:nvSpPr>
          <p:cNvPr id="24580" name="3 Metin kutusu"/>
          <p:cNvSpPr txBox="1">
            <a:spLocks noChangeArrowheads="1"/>
          </p:cNvSpPr>
          <p:nvPr/>
        </p:nvSpPr>
        <p:spPr bwMode="auto">
          <a:xfrm>
            <a:off x="2484438" y="6083300"/>
            <a:ext cx="6578600" cy="647700"/>
          </a:xfrm>
          <a:prstGeom prst="rect">
            <a:avLst/>
          </a:prstGeom>
          <a:noFill/>
          <a:ln w="9525">
            <a:noFill/>
            <a:miter lim="800000"/>
            <a:headEnd/>
            <a:tailEnd/>
          </a:ln>
        </p:spPr>
        <p:txBody>
          <a:bodyPr wrap="none">
            <a:spAutoFit/>
          </a:bodyPr>
          <a:lstStyle/>
          <a:p>
            <a:r>
              <a:rPr lang="tr-TR"/>
              <a:t>Dillon K, Gracia G: Pediatric and young adult patients and oncofertility</a:t>
            </a:r>
          </a:p>
          <a:p>
            <a:r>
              <a:rPr lang="tr-TR"/>
              <a:t>Current Treatment Options in Oncology 2012</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Grp="1" noChangeAspect="1" noChangeArrowheads="1"/>
          </p:cNvPicPr>
          <p:nvPr>
            <p:ph idx="1"/>
          </p:nvPr>
        </p:nvPicPr>
        <p:blipFill>
          <a:blip r:embed="rId3" cstate="print"/>
          <a:srcRect/>
          <a:stretch>
            <a:fillRect/>
          </a:stretch>
        </p:blipFill>
        <p:spPr>
          <a:xfrm>
            <a:off x="457200" y="1844675"/>
            <a:ext cx="8229600" cy="2868613"/>
          </a:xfrm>
          <a:noFill/>
        </p:spPr>
      </p:pic>
      <p:sp>
        <p:nvSpPr>
          <p:cNvPr id="5" name="1 Başlık"/>
          <p:cNvSpPr>
            <a:spLocks noGrp="1"/>
          </p:cNvSpPr>
          <p:nvPr>
            <p:ph type="title"/>
          </p:nvPr>
        </p:nvSpPr>
        <p:spPr>
          <a:solidFill>
            <a:schemeClr val="tx2">
              <a:lumMod val="75000"/>
            </a:schemeClr>
          </a:solidFill>
        </p:spPr>
        <p:txBody>
          <a:bodyPr>
            <a:normAutofit fontScale="90000"/>
          </a:bodyPr>
          <a:lstStyle/>
          <a:p>
            <a:pPr>
              <a:defRPr/>
            </a:pPr>
            <a:r>
              <a:rPr lang="tr-TR" dirty="0" smtClean="0">
                <a:solidFill>
                  <a:schemeClr val="bg1"/>
                </a:solidFill>
              </a:rPr>
              <a:t>Çocuk/genç erişkin hastalar ve </a:t>
            </a:r>
            <a:r>
              <a:rPr lang="tr-TR" dirty="0" err="1" smtClean="0">
                <a:solidFill>
                  <a:schemeClr val="bg1"/>
                </a:solidFill>
              </a:rPr>
              <a:t>onkofertilite</a:t>
            </a:r>
            <a:endParaRPr lang="tr-TR" dirty="0">
              <a:solidFill>
                <a:schemeClr val="bg1"/>
              </a:solidFill>
            </a:endParaRPr>
          </a:p>
        </p:txBody>
      </p:sp>
      <p:sp>
        <p:nvSpPr>
          <p:cNvPr id="6" name="5 Metin kutusu"/>
          <p:cNvSpPr txBox="1"/>
          <p:nvPr/>
        </p:nvSpPr>
        <p:spPr>
          <a:xfrm>
            <a:off x="66675" y="4868863"/>
            <a:ext cx="9042400" cy="1016000"/>
          </a:xfrm>
          <a:prstGeom prst="rect">
            <a:avLst/>
          </a:prstGeom>
          <a:noFill/>
        </p:spPr>
        <p:txBody>
          <a:bodyPr wrap="none">
            <a:spAutoFit/>
          </a:bodyPr>
          <a:lstStyle/>
          <a:p>
            <a:pPr>
              <a:defRPr/>
            </a:pPr>
            <a:r>
              <a:rPr lang="tr-TR" sz="2000" dirty="0">
                <a:latin typeface="+mn-lt"/>
              </a:rPr>
              <a:t>Pediatrik ve </a:t>
            </a:r>
            <a:r>
              <a:rPr lang="tr-TR" sz="2000" dirty="0" err="1">
                <a:latin typeface="+mn-lt"/>
              </a:rPr>
              <a:t>adolesanlarda</a:t>
            </a:r>
            <a:r>
              <a:rPr lang="tr-TR" sz="2000" dirty="0">
                <a:latin typeface="+mn-lt"/>
              </a:rPr>
              <a:t> </a:t>
            </a:r>
            <a:r>
              <a:rPr lang="tr-TR" sz="2000" dirty="0" err="1">
                <a:latin typeface="+mn-lt"/>
              </a:rPr>
              <a:t>fertilite</a:t>
            </a:r>
            <a:r>
              <a:rPr lang="tr-TR" sz="2000" dirty="0">
                <a:latin typeface="+mn-lt"/>
              </a:rPr>
              <a:t> </a:t>
            </a:r>
            <a:r>
              <a:rPr lang="tr-TR" sz="2000" dirty="0" err="1">
                <a:latin typeface="+mn-lt"/>
              </a:rPr>
              <a:t>prezervasyonu</a:t>
            </a:r>
            <a:r>
              <a:rPr lang="tr-TR" sz="2000" dirty="0">
                <a:latin typeface="+mn-lt"/>
              </a:rPr>
              <a:t> seçenekleri erişkinlere göre kısıtlı</a:t>
            </a:r>
          </a:p>
          <a:p>
            <a:pPr>
              <a:defRPr/>
            </a:pPr>
            <a:r>
              <a:rPr lang="tr-TR" sz="2000" u="sng" dirty="0" err="1">
                <a:latin typeface="+mn-lt"/>
              </a:rPr>
              <a:t>Postpubertal</a:t>
            </a:r>
            <a:r>
              <a:rPr lang="tr-TR" sz="2000" u="sng" dirty="0">
                <a:latin typeface="+mn-lt"/>
              </a:rPr>
              <a:t> dönemde </a:t>
            </a:r>
            <a:r>
              <a:rPr lang="tr-TR" sz="2000" dirty="0">
                <a:latin typeface="+mn-lt"/>
              </a:rPr>
              <a:t>oosit/sperm </a:t>
            </a:r>
            <a:r>
              <a:rPr lang="tr-TR" sz="2000" dirty="0" err="1">
                <a:latin typeface="+mn-lt"/>
              </a:rPr>
              <a:t>kriyoprezervasyonu</a:t>
            </a:r>
            <a:r>
              <a:rPr lang="tr-TR" sz="2000" dirty="0">
                <a:latin typeface="+mn-lt"/>
              </a:rPr>
              <a:t> </a:t>
            </a:r>
          </a:p>
          <a:p>
            <a:pPr>
              <a:defRPr/>
            </a:pPr>
            <a:r>
              <a:rPr lang="tr-TR" sz="2000" u="sng" dirty="0" err="1">
                <a:latin typeface="+mn-lt"/>
              </a:rPr>
              <a:t>Prepubertal</a:t>
            </a:r>
            <a:r>
              <a:rPr lang="tr-TR" sz="2000" u="sng" dirty="0">
                <a:latin typeface="+mn-lt"/>
              </a:rPr>
              <a:t> dönemde </a:t>
            </a:r>
            <a:r>
              <a:rPr lang="tr-TR" sz="2000" dirty="0" err="1">
                <a:latin typeface="+mn-lt"/>
              </a:rPr>
              <a:t>ovaryan</a:t>
            </a:r>
            <a:r>
              <a:rPr lang="tr-TR" sz="2000" dirty="0">
                <a:latin typeface="+mn-lt"/>
              </a:rPr>
              <a:t> doku /</a:t>
            </a:r>
            <a:r>
              <a:rPr lang="tr-TR" sz="2000" dirty="0" err="1">
                <a:latin typeface="+mn-lt"/>
              </a:rPr>
              <a:t>testiküler</a:t>
            </a:r>
            <a:r>
              <a:rPr lang="tr-TR" sz="2000" dirty="0">
                <a:latin typeface="+mn-lt"/>
              </a:rPr>
              <a:t> doku </a:t>
            </a:r>
            <a:r>
              <a:rPr lang="tr-TR" sz="2000" dirty="0" err="1">
                <a:latin typeface="+mn-lt"/>
              </a:rPr>
              <a:t>cryoprezervasyonu</a:t>
            </a:r>
            <a:r>
              <a:rPr lang="tr-TR" sz="2000" dirty="0">
                <a:latin typeface="+mn-lt"/>
              </a:rPr>
              <a:t> deneysel***</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Başlık"/>
          <p:cNvSpPr>
            <a:spLocks noGrp="1"/>
          </p:cNvSpPr>
          <p:nvPr>
            <p:ph type="title"/>
          </p:nvPr>
        </p:nvSpPr>
        <p:spPr>
          <a:solidFill>
            <a:schemeClr val="tx2">
              <a:lumMod val="75000"/>
            </a:schemeClr>
          </a:solidFill>
        </p:spPr>
        <p:txBody>
          <a:bodyPr/>
          <a:lstStyle/>
          <a:p>
            <a:pPr>
              <a:defRPr/>
            </a:pPr>
            <a:r>
              <a:rPr lang="tr-TR" dirty="0" smtClean="0">
                <a:solidFill>
                  <a:schemeClr val="bg1"/>
                </a:solidFill>
              </a:rPr>
              <a:t>Hematolojik kanserler</a:t>
            </a:r>
          </a:p>
        </p:txBody>
      </p:sp>
      <p:sp>
        <p:nvSpPr>
          <p:cNvPr id="26627" name="2 İçerik Yer Tutucusu"/>
          <p:cNvSpPr>
            <a:spLocks noGrp="1"/>
          </p:cNvSpPr>
          <p:nvPr>
            <p:ph idx="1"/>
          </p:nvPr>
        </p:nvSpPr>
        <p:spPr/>
        <p:txBody>
          <a:bodyPr/>
          <a:lstStyle/>
          <a:p>
            <a:r>
              <a:rPr lang="tr-TR" sz="2800" smtClean="0"/>
              <a:t>Standart FP seçeneklerinin her zaman uygun olamadığı özel bir populasyon</a:t>
            </a:r>
          </a:p>
          <a:p>
            <a:r>
              <a:rPr lang="tr-TR" sz="2800" smtClean="0"/>
              <a:t>Bireysel yaklaşım: standart teknikler, deneysel teknikler, hormonoterapi,  kanser sonrası değerlendirme </a:t>
            </a:r>
          </a:p>
          <a:p>
            <a:r>
              <a:rPr lang="tr-TR" sz="2800" smtClean="0"/>
              <a:t>Hematologla reprodüktif endokrinoloğun iletişimi hastaya yaklaşımın kalitesi için önemli</a:t>
            </a:r>
          </a:p>
          <a:p>
            <a:pPr>
              <a:buFont typeface="Arial" charset="0"/>
              <a:buNone/>
            </a:pPr>
            <a:r>
              <a:rPr lang="tr-TR" sz="2800" smtClean="0"/>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1 Başlık"/>
          <p:cNvSpPr>
            <a:spLocks noGrp="1"/>
          </p:cNvSpPr>
          <p:nvPr>
            <p:ph type="title"/>
          </p:nvPr>
        </p:nvSpPr>
        <p:spPr>
          <a:solidFill>
            <a:schemeClr val="tx2">
              <a:lumMod val="75000"/>
            </a:schemeClr>
          </a:solidFill>
        </p:spPr>
        <p:txBody>
          <a:bodyPr/>
          <a:lstStyle/>
          <a:p>
            <a:pPr>
              <a:defRPr/>
            </a:pPr>
            <a:r>
              <a:rPr lang="tr-TR" dirty="0" smtClean="0">
                <a:solidFill>
                  <a:schemeClr val="bg1"/>
                </a:solidFill>
              </a:rPr>
              <a:t>Hematolojik kanserler</a:t>
            </a:r>
          </a:p>
        </p:txBody>
      </p:sp>
      <p:sp>
        <p:nvSpPr>
          <p:cNvPr id="27651" name="2 İçerik Yer Tutucusu"/>
          <p:cNvSpPr>
            <a:spLocks noGrp="1"/>
          </p:cNvSpPr>
          <p:nvPr>
            <p:ph idx="1"/>
          </p:nvPr>
        </p:nvSpPr>
        <p:spPr/>
        <p:txBody>
          <a:bodyPr/>
          <a:lstStyle/>
          <a:p>
            <a:r>
              <a:rPr lang="tr-TR" sz="2800" smtClean="0"/>
              <a:t>ALL, AML, Hodgkin lenfoma, Non-Hodgkin lenfoma</a:t>
            </a:r>
          </a:p>
          <a:p>
            <a:r>
              <a:rPr lang="tr-TR" sz="2800" smtClean="0"/>
              <a:t>2020 yılı için KIT tedavisi alması beklenen 242.000 (tüm kanser olgularının %2’si, çoğunluğu nakil sırasında 40 yaş altı) </a:t>
            </a:r>
          </a:p>
          <a:p>
            <a:endParaRPr lang="tr-TR" sz="2800" smtClean="0"/>
          </a:p>
          <a:p>
            <a:pPr>
              <a:buFont typeface="Arial" charset="0"/>
              <a:buNone/>
            </a:pPr>
            <a:r>
              <a:rPr lang="tr-TR" sz="1200" smtClean="0"/>
              <a:t>           Loren A. Fertility issues in patients with hematologic malignencies. Hematology 2015</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457200" y="1782763"/>
            <a:ext cx="8229600" cy="4525962"/>
          </a:xfrm>
        </p:spPr>
        <p:txBody>
          <a:bodyPr/>
          <a:lstStyle/>
          <a:p>
            <a:r>
              <a:rPr lang="tr-TR" sz="2400" smtClean="0"/>
              <a:t>Hodgkin Lenfoma: 20-29 yaşta pik insidens (4.4/100.000), 5 yıllık sağ kalım %87-96 </a:t>
            </a:r>
          </a:p>
          <a:p>
            <a:pPr>
              <a:buFont typeface="Arial" charset="0"/>
              <a:buNone/>
            </a:pPr>
            <a:r>
              <a:rPr lang="tr-TR" sz="2400" smtClean="0"/>
              <a:t>    ABVD (doxorubicin, bleomycin, vinblastine, dacarbazine):POF riski düşük</a:t>
            </a:r>
          </a:p>
          <a:p>
            <a:pPr>
              <a:buFont typeface="Arial" charset="0"/>
              <a:buNone/>
            </a:pPr>
            <a:r>
              <a:rPr lang="tr-TR" sz="2400" smtClean="0"/>
              <a:t>    Alkilizan içeren rejimler (MOPP, CHOP, BEACOPP): Doz ilişkili %70’e varan POF riski, yaş PoF riskine etkin</a:t>
            </a:r>
          </a:p>
          <a:p>
            <a:r>
              <a:rPr lang="tr-TR" sz="2400" smtClean="0"/>
              <a:t>Non-Hodgkin Lenfoma:  30 yaş altında daha az yaygın (0.6-3.3/100.000), 5 yıllık sağ kalım %69-84, tedavi rejimlerinin çoğunda alkilizan ajanlar+</a:t>
            </a:r>
          </a:p>
          <a:p>
            <a:endParaRPr lang="tr-TR" sz="2400" smtClean="0"/>
          </a:p>
          <a:p>
            <a:endParaRPr lang="tr-TR" sz="2400" smtClean="0"/>
          </a:p>
        </p:txBody>
      </p:sp>
      <p:sp>
        <p:nvSpPr>
          <p:cNvPr id="5" name="1 Başlık"/>
          <p:cNvSpPr>
            <a:spLocks noGrp="1"/>
          </p:cNvSpPr>
          <p:nvPr>
            <p:ph type="title"/>
          </p:nvPr>
        </p:nvSpPr>
        <p:spPr>
          <a:solidFill>
            <a:schemeClr val="tx2">
              <a:lumMod val="75000"/>
            </a:schemeClr>
          </a:solidFill>
        </p:spPr>
        <p:txBody>
          <a:bodyPr/>
          <a:lstStyle/>
          <a:p>
            <a:pPr>
              <a:defRPr/>
            </a:pPr>
            <a:r>
              <a:rPr lang="tr-TR" dirty="0" smtClean="0">
                <a:solidFill>
                  <a:schemeClr val="bg1"/>
                </a:solidFill>
              </a:rPr>
              <a:t>Hematolojik kanserler</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noChangeArrowheads="1"/>
          </p:cNvPicPr>
          <p:nvPr/>
        </p:nvPicPr>
        <p:blipFill>
          <a:blip r:embed="rId2" cstate="print"/>
          <a:srcRect/>
          <a:stretch>
            <a:fillRect/>
          </a:stretch>
        </p:blipFill>
        <p:spPr bwMode="auto">
          <a:xfrm>
            <a:off x="611188" y="260350"/>
            <a:ext cx="7705725" cy="2303463"/>
          </a:xfrm>
          <a:prstGeom prst="rect">
            <a:avLst/>
          </a:prstGeom>
          <a:noFill/>
          <a:ln w="9525">
            <a:noFill/>
            <a:miter lim="800000"/>
            <a:headEnd/>
            <a:tailEnd/>
          </a:ln>
        </p:spPr>
      </p:pic>
      <p:pic>
        <p:nvPicPr>
          <p:cNvPr id="29699" name="Picture 4"/>
          <p:cNvPicPr>
            <a:picLocks noChangeAspect="1" noChangeArrowheads="1"/>
          </p:cNvPicPr>
          <p:nvPr/>
        </p:nvPicPr>
        <p:blipFill>
          <a:blip r:embed="rId3" cstate="print"/>
          <a:srcRect/>
          <a:stretch>
            <a:fillRect/>
          </a:stretch>
        </p:blipFill>
        <p:spPr bwMode="auto">
          <a:xfrm>
            <a:off x="827088" y="2708275"/>
            <a:ext cx="7416800" cy="3671888"/>
          </a:xfrm>
          <a:prstGeom prst="rect">
            <a:avLst/>
          </a:prstGeom>
          <a:noFill/>
          <a:ln w="9525">
            <a:solidFill>
              <a:srgbClr val="002060"/>
            </a:solid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Başlık"/>
          <p:cNvSpPr>
            <a:spLocks noGrp="1"/>
          </p:cNvSpPr>
          <p:nvPr>
            <p:ph type="title"/>
          </p:nvPr>
        </p:nvSpPr>
        <p:spPr>
          <a:solidFill>
            <a:schemeClr val="tx2">
              <a:lumMod val="75000"/>
            </a:schemeClr>
          </a:solidFill>
        </p:spPr>
        <p:txBody>
          <a:bodyPr/>
          <a:lstStyle/>
          <a:p>
            <a:pPr>
              <a:defRPr/>
            </a:pPr>
            <a:r>
              <a:rPr lang="tr-TR" dirty="0" smtClean="0">
                <a:solidFill>
                  <a:schemeClr val="bg1"/>
                </a:solidFill>
              </a:rPr>
              <a:t>Hematolojik kanserler</a:t>
            </a:r>
          </a:p>
        </p:txBody>
      </p:sp>
      <p:sp>
        <p:nvSpPr>
          <p:cNvPr id="30723" name="2 İçerik Yer Tutucusu"/>
          <p:cNvSpPr>
            <a:spLocks noGrp="1"/>
          </p:cNvSpPr>
          <p:nvPr>
            <p:ph idx="1"/>
          </p:nvPr>
        </p:nvSpPr>
        <p:spPr/>
        <p:txBody>
          <a:bodyPr/>
          <a:lstStyle/>
          <a:p>
            <a:r>
              <a:rPr lang="tr-TR" sz="2800" dirty="0" smtClean="0"/>
              <a:t>ALL: En yaygın çocukluk çağı kanseri, 5 yıllık sağ kalım %67-90.  Tüm ALL olgularının %75’i çocukluk çağında. Kök hücre transplantasyonu gerektiren grup dışında tedavinin </a:t>
            </a:r>
            <a:r>
              <a:rPr lang="tr-TR" sz="2800" dirty="0" err="1" smtClean="0"/>
              <a:t>gonadotoksik</a:t>
            </a:r>
            <a:r>
              <a:rPr lang="tr-TR" sz="2800" dirty="0" smtClean="0"/>
              <a:t> etkileri sınırlı</a:t>
            </a:r>
          </a:p>
          <a:p>
            <a:r>
              <a:rPr lang="tr-TR" sz="2800" dirty="0" err="1" smtClean="0"/>
              <a:t>Ovaryan</a:t>
            </a:r>
            <a:r>
              <a:rPr lang="tr-TR" sz="2800" dirty="0" smtClean="0"/>
              <a:t> doku dondurma, OTC sırasında oosit </a:t>
            </a:r>
            <a:r>
              <a:rPr lang="tr-TR" sz="2800" dirty="0" err="1" smtClean="0"/>
              <a:t>aspirasyonu</a:t>
            </a:r>
            <a:r>
              <a:rPr lang="tr-TR" sz="2800" dirty="0" smtClean="0"/>
              <a:t> (IVM) seçenek olabilir?</a:t>
            </a:r>
          </a:p>
          <a:p>
            <a:r>
              <a:rPr lang="tr-TR" sz="2800" dirty="0" smtClean="0"/>
              <a:t>Ancak </a:t>
            </a:r>
            <a:r>
              <a:rPr lang="tr-TR" sz="2800" dirty="0" err="1" smtClean="0"/>
              <a:t>lösemik</a:t>
            </a:r>
            <a:r>
              <a:rPr lang="tr-TR" sz="2800" dirty="0" smtClean="0"/>
              <a:t> hücrelerin transmisyon-</a:t>
            </a:r>
            <a:r>
              <a:rPr lang="tr-TR" sz="2800" dirty="0" err="1" smtClean="0"/>
              <a:t>reimplantasyonu</a:t>
            </a:r>
            <a:r>
              <a:rPr lang="tr-TR" sz="2800" dirty="0" smtClean="0"/>
              <a:t> riski yüksek !!!. İleride in-</a:t>
            </a:r>
            <a:r>
              <a:rPr lang="tr-TR" sz="2800" dirty="0" err="1" smtClean="0"/>
              <a:t>vitro</a:t>
            </a:r>
            <a:r>
              <a:rPr lang="tr-TR" sz="2800" dirty="0" smtClean="0"/>
              <a:t> </a:t>
            </a:r>
            <a:r>
              <a:rPr lang="tr-TR" sz="2800" dirty="0" err="1" smtClean="0"/>
              <a:t>folikül</a:t>
            </a:r>
            <a:r>
              <a:rPr lang="tr-TR" sz="2800" dirty="0" smtClean="0"/>
              <a:t> kültür sistemleri? </a:t>
            </a:r>
          </a:p>
        </p:txBody>
      </p:sp>
      <p:sp>
        <p:nvSpPr>
          <p:cNvPr id="30724" name="3 Metin kutusu"/>
          <p:cNvSpPr txBox="1">
            <a:spLocks noChangeArrowheads="1"/>
          </p:cNvSpPr>
          <p:nvPr/>
        </p:nvSpPr>
        <p:spPr bwMode="auto">
          <a:xfrm>
            <a:off x="250825" y="5949950"/>
            <a:ext cx="9009063" cy="646113"/>
          </a:xfrm>
          <a:prstGeom prst="rect">
            <a:avLst/>
          </a:prstGeom>
          <a:noFill/>
          <a:ln w="9525">
            <a:noFill/>
            <a:miter lim="800000"/>
            <a:headEnd/>
            <a:tailEnd/>
          </a:ln>
        </p:spPr>
        <p:txBody>
          <a:bodyPr>
            <a:spAutoFit/>
          </a:bodyPr>
          <a:lstStyle/>
          <a:p>
            <a:r>
              <a:rPr lang="tr-TR"/>
              <a:t>Kim S, Jadoul P. </a:t>
            </a:r>
            <a:r>
              <a:rPr lang="en-US"/>
              <a:t>Fertility considerations in young women</a:t>
            </a:r>
            <a:r>
              <a:rPr lang="tr-TR"/>
              <a:t> with hematological malignancies. JARG 2012</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5 Başlık"/>
          <p:cNvSpPr>
            <a:spLocks noGrp="1"/>
          </p:cNvSpPr>
          <p:nvPr>
            <p:ph type="title"/>
          </p:nvPr>
        </p:nvSpPr>
        <p:spPr>
          <a:solidFill>
            <a:schemeClr val="tx2">
              <a:lumMod val="75000"/>
            </a:schemeClr>
          </a:solidFill>
        </p:spPr>
        <p:txBody>
          <a:bodyPr/>
          <a:lstStyle/>
          <a:p>
            <a:pPr eaLnBrk="1" hangingPunct="1">
              <a:defRPr/>
            </a:pPr>
            <a:r>
              <a:rPr lang="tr-TR" dirty="0" err="1" smtClean="0">
                <a:solidFill>
                  <a:schemeClr val="bg1"/>
                </a:solidFill>
              </a:rPr>
              <a:t>Fertilite</a:t>
            </a:r>
            <a:r>
              <a:rPr lang="tr-TR" dirty="0" smtClean="0">
                <a:solidFill>
                  <a:schemeClr val="bg1"/>
                </a:solidFill>
              </a:rPr>
              <a:t> </a:t>
            </a:r>
            <a:r>
              <a:rPr lang="tr-TR" dirty="0" err="1" smtClean="0">
                <a:solidFill>
                  <a:schemeClr val="bg1"/>
                </a:solidFill>
              </a:rPr>
              <a:t>prezervasyonu</a:t>
            </a:r>
            <a:endParaRPr lang="tr-TR" dirty="0" smtClean="0">
              <a:solidFill>
                <a:schemeClr val="bg1"/>
              </a:solidFill>
            </a:endParaRPr>
          </a:p>
        </p:txBody>
      </p:sp>
      <p:sp>
        <p:nvSpPr>
          <p:cNvPr id="7" name="6 İçerik Yer Tutucusu"/>
          <p:cNvSpPr>
            <a:spLocks noGrp="1"/>
          </p:cNvSpPr>
          <p:nvPr>
            <p:ph idx="1"/>
          </p:nvPr>
        </p:nvSpPr>
        <p:spPr/>
        <p:txBody>
          <a:bodyPr rtlCol="0">
            <a:normAutofit fontScale="62500" lnSpcReduction="20000"/>
          </a:bodyPr>
          <a:lstStyle/>
          <a:p>
            <a:pPr eaLnBrk="1" fontAlgn="auto" hangingPunct="1">
              <a:spcAft>
                <a:spcPts val="0"/>
              </a:spcAft>
              <a:buClr>
                <a:srgbClr val="FF0000"/>
              </a:buClr>
              <a:buFont typeface="Wingdings" pitchFamily="2" charset="2"/>
              <a:buChar char="§"/>
              <a:defRPr/>
            </a:pPr>
            <a:endParaRPr lang="tr-TR" dirty="0" smtClean="0"/>
          </a:p>
          <a:p>
            <a:pPr eaLnBrk="1" fontAlgn="auto" hangingPunct="1">
              <a:spcAft>
                <a:spcPts val="0"/>
              </a:spcAft>
              <a:buClr>
                <a:srgbClr val="FF0000"/>
              </a:buClr>
              <a:buFont typeface="Wingdings" pitchFamily="2" charset="2"/>
              <a:buChar char="§"/>
              <a:defRPr/>
            </a:pPr>
            <a:r>
              <a:rPr lang="tr-TR" sz="4600" dirty="0" smtClean="0"/>
              <a:t>Artan sağ kalım oranları</a:t>
            </a:r>
          </a:p>
          <a:p>
            <a:pPr eaLnBrk="1" fontAlgn="auto" hangingPunct="1">
              <a:spcAft>
                <a:spcPts val="0"/>
              </a:spcAft>
              <a:buClr>
                <a:srgbClr val="FF0000"/>
              </a:buClr>
              <a:buFont typeface="Wingdings" pitchFamily="2" charset="2"/>
              <a:buChar char="§"/>
              <a:defRPr/>
            </a:pPr>
            <a:r>
              <a:rPr lang="tr-TR" sz="4600" dirty="0" smtClean="0"/>
              <a:t>Yaşam kalitesine ilgi artışı</a:t>
            </a:r>
          </a:p>
          <a:p>
            <a:pPr eaLnBrk="1" fontAlgn="auto" hangingPunct="1">
              <a:spcAft>
                <a:spcPts val="0"/>
              </a:spcAft>
              <a:buClr>
                <a:srgbClr val="FF0000"/>
              </a:buClr>
              <a:buFont typeface="Wingdings" pitchFamily="2" charset="2"/>
              <a:buChar char="§"/>
              <a:defRPr/>
            </a:pPr>
            <a:r>
              <a:rPr lang="tr-TR" sz="4600" dirty="0" smtClean="0"/>
              <a:t>Yardımcı üreme tekniklerinde gelişmeler</a:t>
            </a:r>
          </a:p>
          <a:p>
            <a:pPr eaLnBrk="1" fontAlgn="auto" hangingPunct="1">
              <a:spcAft>
                <a:spcPts val="0"/>
              </a:spcAft>
              <a:buFont typeface="Arial" pitchFamily="34" charset="0"/>
              <a:buChar char="•"/>
              <a:defRPr/>
            </a:pPr>
            <a:endParaRPr lang="tr-TR" sz="4600" dirty="0" smtClean="0"/>
          </a:p>
          <a:p>
            <a:pPr eaLnBrk="1" fontAlgn="auto" hangingPunct="1">
              <a:spcAft>
                <a:spcPts val="0"/>
              </a:spcAft>
              <a:buFont typeface="Wingdings" pitchFamily="2" charset="2"/>
              <a:buChar char="Ø"/>
              <a:defRPr/>
            </a:pPr>
            <a:r>
              <a:rPr lang="tr-TR" sz="4600" dirty="0" smtClean="0"/>
              <a:t> Hastalar</a:t>
            </a:r>
          </a:p>
          <a:p>
            <a:pPr eaLnBrk="1" fontAlgn="auto" hangingPunct="1">
              <a:spcAft>
                <a:spcPts val="0"/>
              </a:spcAft>
              <a:buFont typeface="Wingdings" pitchFamily="2" charset="2"/>
              <a:buChar char="Ø"/>
              <a:defRPr/>
            </a:pPr>
            <a:r>
              <a:rPr lang="tr-TR" sz="4600" dirty="0" smtClean="0"/>
              <a:t> </a:t>
            </a:r>
            <a:r>
              <a:rPr lang="tr-TR" sz="4600" dirty="0" err="1" smtClean="0"/>
              <a:t>Onkologlar</a:t>
            </a:r>
            <a:endParaRPr lang="tr-TR" sz="4600" dirty="0" smtClean="0"/>
          </a:p>
          <a:p>
            <a:pPr eaLnBrk="1" fontAlgn="auto" hangingPunct="1">
              <a:spcAft>
                <a:spcPts val="0"/>
              </a:spcAft>
              <a:buFont typeface="Wingdings" pitchFamily="2" charset="2"/>
              <a:buChar char="Ø"/>
              <a:defRPr/>
            </a:pPr>
            <a:r>
              <a:rPr lang="tr-TR" sz="4600" dirty="0" smtClean="0"/>
              <a:t> Üreme sağlığı ile ilgili uzmanları</a:t>
            </a:r>
          </a:p>
          <a:p>
            <a:pPr eaLnBrk="1" fontAlgn="auto" hangingPunct="1">
              <a:spcAft>
                <a:spcPts val="0"/>
              </a:spcAft>
              <a:buFont typeface="Arial" pitchFamily="34" charset="0"/>
              <a:buNone/>
              <a:defRPr/>
            </a:pPr>
            <a:endParaRPr lang="tr-TR" sz="4600" dirty="0" smtClean="0"/>
          </a:p>
          <a:p>
            <a:pPr eaLnBrk="1" fontAlgn="auto" hangingPunct="1">
              <a:spcAft>
                <a:spcPts val="0"/>
              </a:spcAft>
              <a:buFont typeface="Arial" pitchFamily="34" charset="0"/>
              <a:buNone/>
              <a:defRPr/>
            </a:pPr>
            <a:r>
              <a:rPr lang="tr-TR" sz="4600" dirty="0" smtClean="0"/>
              <a:t>                        ÖNEMLİ BİR DİSİPLİN   </a:t>
            </a:r>
          </a:p>
          <a:p>
            <a:pPr eaLnBrk="1" fontAlgn="auto" hangingPunct="1">
              <a:spcAft>
                <a:spcPts val="0"/>
              </a:spcAft>
              <a:buFont typeface="Arial" pitchFamily="34" charset="0"/>
              <a:buNone/>
              <a:defRPr/>
            </a:pPr>
            <a:endParaRPr lang="tr-TR"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1 Başlık"/>
          <p:cNvSpPr>
            <a:spLocks noGrp="1"/>
          </p:cNvSpPr>
          <p:nvPr>
            <p:ph type="title"/>
          </p:nvPr>
        </p:nvSpPr>
        <p:spPr>
          <a:solidFill>
            <a:schemeClr val="tx2">
              <a:lumMod val="75000"/>
            </a:schemeClr>
          </a:solidFill>
        </p:spPr>
        <p:txBody>
          <a:bodyPr/>
          <a:lstStyle/>
          <a:p>
            <a:pPr>
              <a:defRPr/>
            </a:pPr>
            <a:r>
              <a:rPr lang="tr-TR" dirty="0" smtClean="0">
                <a:solidFill>
                  <a:schemeClr val="bg1"/>
                </a:solidFill>
              </a:rPr>
              <a:t>Hematolojik kanserler</a:t>
            </a:r>
          </a:p>
        </p:txBody>
      </p:sp>
      <p:sp>
        <p:nvSpPr>
          <p:cNvPr id="31747" name="2 İçerik Yer Tutucusu"/>
          <p:cNvSpPr>
            <a:spLocks noGrp="1"/>
          </p:cNvSpPr>
          <p:nvPr>
            <p:ph idx="1"/>
          </p:nvPr>
        </p:nvSpPr>
        <p:spPr/>
        <p:txBody>
          <a:bodyPr/>
          <a:lstStyle/>
          <a:p>
            <a:r>
              <a:rPr lang="tr-TR" sz="2800" smtClean="0"/>
              <a:t>AML: 5 yıllık sağkalım %24 ve çocuklarda %60</a:t>
            </a:r>
          </a:p>
          <a:p>
            <a:pPr>
              <a:buFont typeface="Arial" charset="0"/>
              <a:buNone/>
            </a:pPr>
            <a:r>
              <a:rPr lang="tr-TR" sz="2800" smtClean="0"/>
              <a:t>    Çoğu rejimde alkilizan ajan yok. FP seçenekleri ALL gibi</a:t>
            </a:r>
          </a:p>
          <a:p>
            <a:r>
              <a:rPr lang="tr-TR" sz="2800" smtClean="0"/>
              <a:t>KML: Tirozin kinaz inhibitörleri (İmatinib)</a:t>
            </a:r>
          </a:p>
          <a:p>
            <a:pPr>
              <a:buFont typeface="Arial" charset="0"/>
              <a:buNone/>
            </a:pPr>
            <a:r>
              <a:rPr lang="tr-TR" sz="2800" smtClean="0"/>
              <a:t>    Fertilite üzerine etkisi sınırlı?yok? </a:t>
            </a:r>
          </a:p>
          <a:p>
            <a:pPr>
              <a:buFont typeface="Arial" charset="0"/>
              <a:buNone/>
            </a:pPr>
            <a:r>
              <a:rPr lang="tr-TR" sz="2800" smtClean="0"/>
              <a:t>    2. jenerasyon TKI etkisi?</a:t>
            </a:r>
          </a:p>
          <a:p>
            <a:pPr>
              <a:buFont typeface="Arial" charset="0"/>
              <a:buNone/>
            </a:pPr>
            <a:r>
              <a:rPr lang="tr-TR" sz="2800" smtClean="0"/>
              <a:t>    Akut lösemide olduğu gibi ovaryan infiltrasyon riski+. Uzun süreli terapi, terapiye gebelik için ara ancak onkolog onayı olursa, relaps riski+ </a:t>
            </a:r>
          </a:p>
          <a:p>
            <a:pPr>
              <a:buFont typeface="Arial" charset="0"/>
              <a:buNone/>
            </a:pPr>
            <a:endParaRPr lang="tr-TR" sz="2800" smtClean="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Başlık"/>
          <p:cNvSpPr>
            <a:spLocks noGrp="1"/>
          </p:cNvSpPr>
          <p:nvPr>
            <p:ph type="title"/>
          </p:nvPr>
        </p:nvSpPr>
        <p:spPr>
          <a:solidFill>
            <a:schemeClr val="tx2">
              <a:lumMod val="75000"/>
            </a:schemeClr>
          </a:solidFill>
        </p:spPr>
        <p:txBody>
          <a:bodyPr/>
          <a:lstStyle/>
          <a:p>
            <a:pPr>
              <a:defRPr/>
            </a:pPr>
            <a:r>
              <a:rPr lang="tr-TR" dirty="0" err="1" smtClean="0">
                <a:solidFill>
                  <a:schemeClr val="bg1"/>
                </a:solidFill>
              </a:rPr>
              <a:t>Hemopoetik</a:t>
            </a:r>
            <a:r>
              <a:rPr lang="tr-TR" dirty="0" smtClean="0">
                <a:solidFill>
                  <a:schemeClr val="bg1"/>
                </a:solidFill>
              </a:rPr>
              <a:t> kök hücre nakli</a:t>
            </a:r>
          </a:p>
        </p:txBody>
      </p:sp>
      <p:sp>
        <p:nvSpPr>
          <p:cNvPr id="32771" name="2 İçerik Yer Tutucusu"/>
          <p:cNvSpPr>
            <a:spLocks noGrp="1"/>
          </p:cNvSpPr>
          <p:nvPr>
            <p:ph idx="1"/>
          </p:nvPr>
        </p:nvSpPr>
        <p:spPr/>
        <p:txBody>
          <a:bodyPr/>
          <a:lstStyle/>
          <a:p>
            <a:r>
              <a:rPr lang="tr-TR" sz="2800" smtClean="0"/>
              <a:t>Transplant öncesi myeloablatif rejimler (TBI/alkilizan ajanlar) erken gonad kaybına neden. Post BMT, gebelik şansı &lt; %0.6-11</a:t>
            </a:r>
          </a:p>
          <a:p>
            <a:r>
              <a:rPr lang="tr-TR" sz="2800" smtClean="0"/>
              <a:t>KIT yapılan hastalarda kardeşlerine göre 36 kat  artmış gebe kalmama durumu*</a:t>
            </a:r>
          </a:p>
          <a:p>
            <a:r>
              <a:rPr lang="tr-TR" sz="2800" smtClean="0"/>
              <a:t>Post BMT, gebeliklerinde anomali riskinde artış yok, TBI almış ise erken doğum, S/C, LBW riski artıyor</a:t>
            </a:r>
          </a:p>
          <a:p>
            <a:pPr>
              <a:buFont typeface="Arial" charset="0"/>
              <a:buNone/>
            </a:pPr>
            <a:r>
              <a:rPr lang="tr-TR" sz="2800" smtClean="0"/>
              <a:t>    </a:t>
            </a:r>
          </a:p>
          <a:p>
            <a:pPr>
              <a:buFont typeface="Arial" charset="0"/>
              <a:buNone/>
            </a:pPr>
            <a:r>
              <a:rPr lang="tr-TR" sz="2800" smtClean="0"/>
              <a:t>    </a:t>
            </a:r>
            <a:r>
              <a:rPr lang="tr-TR" sz="1200" smtClean="0"/>
              <a:t>Carter A, Robison LL, Francisco L, et al. revalence of conception and  </a:t>
            </a:r>
            <a:r>
              <a:rPr lang="en-US" sz="1200" smtClean="0"/>
              <a:t>pregnancy outcomes after hematopoietic cell</a:t>
            </a:r>
            <a:r>
              <a:rPr lang="tr-TR" sz="1200" smtClean="0"/>
              <a:t> t</a:t>
            </a:r>
            <a:r>
              <a:rPr lang="en-US" sz="1200" smtClean="0"/>
              <a:t>ransplantation: report</a:t>
            </a:r>
            <a:r>
              <a:rPr lang="tr-TR" sz="1200" smtClean="0"/>
              <a:t>  </a:t>
            </a:r>
            <a:r>
              <a:rPr lang="en-US" sz="1200" smtClean="0"/>
              <a:t>from the Bone Marrow Transplant Survivor Study. </a:t>
            </a:r>
            <a:r>
              <a:rPr lang="en-US" sz="1200" i="1" smtClean="0"/>
              <a:t>Bone Marrow</a:t>
            </a:r>
            <a:r>
              <a:rPr lang="tr-TR" sz="1200" i="1" smtClean="0"/>
              <a:t> Transplant.2006</a:t>
            </a:r>
            <a:endParaRPr lang="tr-TR" sz="1200" smtClean="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4 İçerik Yer Tutucusu"/>
          <p:cNvSpPr>
            <a:spLocks noGrp="1"/>
          </p:cNvSpPr>
          <p:nvPr>
            <p:ph idx="1"/>
          </p:nvPr>
        </p:nvSpPr>
        <p:spPr/>
        <p:txBody>
          <a:bodyPr/>
          <a:lstStyle/>
          <a:p>
            <a:endParaRPr lang="tr-TR" smtClean="0"/>
          </a:p>
        </p:txBody>
      </p:sp>
      <p:pic>
        <p:nvPicPr>
          <p:cNvPr id="33795" name="Picture 3"/>
          <p:cNvPicPr>
            <a:picLocks noChangeAspect="1" noChangeArrowheads="1"/>
          </p:cNvPicPr>
          <p:nvPr/>
        </p:nvPicPr>
        <p:blipFill>
          <a:blip r:embed="rId2" cstate="print"/>
          <a:srcRect/>
          <a:stretch>
            <a:fillRect/>
          </a:stretch>
        </p:blipFill>
        <p:spPr bwMode="auto">
          <a:xfrm>
            <a:off x="619125" y="765175"/>
            <a:ext cx="7905750" cy="4438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ChangeAspect="1" noChangeArrowheads="1"/>
          </p:cNvPicPr>
          <p:nvPr/>
        </p:nvPicPr>
        <p:blipFill>
          <a:blip r:embed="rId2" cstate="print"/>
          <a:srcRect/>
          <a:stretch>
            <a:fillRect/>
          </a:stretch>
        </p:blipFill>
        <p:spPr bwMode="auto">
          <a:xfrm>
            <a:off x="431800" y="404813"/>
            <a:ext cx="8243888" cy="6192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395288" y="620713"/>
            <a:ext cx="8280400" cy="4608512"/>
          </a:xfrm>
          <a:prstGeom prst="rect">
            <a:avLst/>
          </a:prstGeom>
          <a:noFill/>
          <a:ln w="9525">
            <a:noFill/>
            <a:miter lim="800000"/>
            <a:headEnd/>
            <a:tailEnd/>
          </a:ln>
        </p:spPr>
      </p:pic>
      <p:sp>
        <p:nvSpPr>
          <p:cNvPr id="35843" name="2 Metin kutusu"/>
          <p:cNvSpPr txBox="1">
            <a:spLocks noChangeArrowheads="1"/>
          </p:cNvSpPr>
          <p:nvPr/>
        </p:nvSpPr>
        <p:spPr bwMode="auto">
          <a:xfrm>
            <a:off x="395288" y="5300663"/>
            <a:ext cx="8280400" cy="1570037"/>
          </a:xfrm>
          <a:prstGeom prst="rect">
            <a:avLst/>
          </a:prstGeom>
          <a:noFill/>
          <a:ln w="9525">
            <a:noFill/>
            <a:miter lim="800000"/>
            <a:headEnd/>
            <a:tailEnd/>
          </a:ln>
        </p:spPr>
        <p:txBody>
          <a:bodyPr>
            <a:spAutoFit/>
          </a:bodyPr>
          <a:lstStyle/>
          <a:p>
            <a:r>
              <a:rPr lang="tr-TR" sz="1600" b="1">
                <a:solidFill>
                  <a:srgbClr val="FF0000"/>
                </a:solidFill>
              </a:rPr>
              <a:t>GREAT CONCERN: </a:t>
            </a:r>
            <a:r>
              <a:rPr lang="en-US" sz="1600"/>
              <a:t>In leukaemia, a clear risk of ovarian involvement</a:t>
            </a:r>
            <a:r>
              <a:rPr lang="tr-TR" sz="1600"/>
              <a:t> </a:t>
            </a:r>
            <a:r>
              <a:rPr lang="en-US" sz="1600"/>
              <a:t>and disease recurrence after transplantation has been shown by different</a:t>
            </a:r>
            <a:r>
              <a:rPr lang="tr-TR" sz="1600"/>
              <a:t> </a:t>
            </a:r>
            <a:r>
              <a:rPr lang="en-US" sz="1600"/>
              <a:t>methods. Therefore, autotransplantation of ovarian tissue should be</a:t>
            </a:r>
            <a:r>
              <a:rPr lang="tr-TR" sz="1600"/>
              <a:t> </a:t>
            </a:r>
            <a:r>
              <a:rPr lang="en-US" sz="1600"/>
              <a:t>considered unsafe in survivors of this blood borne malignancy.</a:t>
            </a:r>
            <a:endParaRPr lang="tr-TR" sz="1600"/>
          </a:p>
          <a:p>
            <a:r>
              <a:rPr lang="tr-TR" sz="1600" b="1">
                <a:solidFill>
                  <a:srgbClr val="FF0000"/>
                </a:solidFill>
              </a:rPr>
              <a:t>Least concern: </a:t>
            </a:r>
            <a:r>
              <a:rPr lang="en-US" sz="1600"/>
              <a:t>Results from histological examination and xenotransplantation of ovarian</a:t>
            </a:r>
          </a:p>
          <a:p>
            <a:r>
              <a:rPr lang="en-US" sz="1600"/>
              <a:t>tissue from patients in a fertility preservation programme suggest a</a:t>
            </a:r>
            <a:r>
              <a:rPr lang="tr-TR" sz="1600"/>
              <a:t> </a:t>
            </a:r>
            <a:r>
              <a:rPr lang="en-US" sz="1600"/>
              <a:t>low risk of disease recurrence following autotransplantation in lymphoma</a:t>
            </a:r>
            <a:r>
              <a:rPr lang="tr-TR" sz="1600"/>
              <a:t> survivors.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Başlık"/>
          <p:cNvSpPr>
            <a:spLocks noGrp="1"/>
          </p:cNvSpPr>
          <p:nvPr>
            <p:ph type="title"/>
          </p:nvPr>
        </p:nvSpPr>
        <p:spPr/>
        <p:txBody>
          <a:bodyPr/>
          <a:lstStyle/>
          <a:p>
            <a:endParaRPr lang="tr-TR" smtClean="0"/>
          </a:p>
        </p:txBody>
      </p:sp>
      <p:sp>
        <p:nvSpPr>
          <p:cNvPr id="3" name="2 İçerik Yer Tutucusu"/>
          <p:cNvSpPr>
            <a:spLocks noGrp="1"/>
          </p:cNvSpPr>
          <p:nvPr>
            <p:ph idx="1"/>
          </p:nvPr>
        </p:nvSpPr>
        <p:spPr>
          <a:xfrm>
            <a:off x="457200" y="1927225"/>
            <a:ext cx="8229600" cy="4525963"/>
          </a:xfrm>
        </p:spPr>
        <p:txBody>
          <a:bodyPr>
            <a:normAutofit fontScale="92500" lnSpcReduction="20000"/>
          </a:bodyPr>
          <a:lstStyle/>
          <a:p>
            <a:pPr>
              <a:defRPr/>
            </a:pPr>
            <a:r>
              <a:rPr lang="tr-TR" sz="2800" dirty="0" smtClean="0"/>
              <a:t>Çoğu lösemi ve </a:t>
            </a:r>
            <a:r>
              <a:rPr lang="tr-TR" sz="2800" dirty="0" err="1" smtClean="0"/>
              <a:t>Hodgkin</a:t>
            </a:r>
            <a:r>
              <a:rPr lang="tr-TR" sz="2800" dirty="0" smtClean="0"/>
              <a:t> L. tedavisinde </a:t>
            </a:r>
            <a:r>
              <a:rPr lang="tr-TR" sz="2800" dirty="0" err="1" smtClean="0"/>
              <a:t>küratif</a:t>
            </a:r>
            <a:r>
              <a:rPr lang="tr-TR" sz="2800" dirty="0" smtClean="0"/>
              <a:t> KT sonrası &lt;%20 kalıcı </a:t>
            </a:r>
            <a:r>
              <a:rPr lang="tr-TR" sz="2800" dirty="0" err="1" smtClean="0"/>
              <a:t>amenore</a:t>
            </a:r>
            <a:r>
              <a:rPr lang="tr-TR" sz="2800" dirty="0" smtClean="0"/>
              <a:t> riski. Ancak </a:t>
            </a:r>
            <a:r>
              <a:rPr lang="tr-TR" sz="2800" dirty="0" err="1" smtClean="0"/>
              <a:t>subfertilite</a:t>
            </a:r>
            <a:r>
              <a:rPr lang="tr-TR" sz="2800" dirty="0" smtClean="0"/>
              <a:t>, </a:t>
            </a:r>
            <a:r>
              <a:rPr lang="tr-TR" sz="2800" dirty="0" err="1" smtClean="0"/>
              <a:t>ovaryan</a:t>
            </a:r>
            <a:r>
              <a:rPr lang="tr-TR" sz="2800" dirty="0" smtClean="0"/>
              <a:t> rezerv azalması ve </a:t>
            </a:r>
            <a:r>
              <a:rPr lang="tr-TR" sz="2800" dirty="0" err="1" smtClean="0"/>
              <a:t>fertil</a:t>
            </a:r>
            <a:r>
              <a:rPr lang="tr-TR" sz="2800" dirty="0" smtClean="0"/>
              <a:t> pencere daralmasıyla ilişkili. </a:t>
            </a:r>
            <a:r>
              <a:rPr lang="tr-TR" sz="2800" dirty="0" err="1" smtClean="0"/>
              <a:t>Analoglar</a:t>
            </a:r>
            <a:r>
              <a:rPr lang="tr-TR" sz="2800" dirty="0" smtClean="0"/>
              <a:t>? Tedavi sonrası oosit </a:t>
            </a:r>
            <a:r>
              <a:rPr lang="tr-TR" sz="2800" dirty="0" err="1" smtClean="0"/>
              <a:t>eldesi</a:t>
            </a:r>
            <a:r>
              <a:rPr lang="tr-TR" sz="2800" dirty="0" smtClean="0"/>
              <a:t>?</a:t>
            </a:r>
          </a:p>
          <a:p>
            <a:pPr>
              <a:defRPr/>
            </a:pPr>
            <a:r>
              <a:rPr lang="tr-TR" sz="2800" dirty="0" err="1" smtClean="0"/>
              <a:t>Sitotoksik</a:t>
            </a:r>
            <a:r>
              <a:rPr lang="tr-TR" sz="2800" dirty="0" smtClean="0"/>
              <a:t> tedaviye hemen başlama gereksinimi, </a:t>
            </a:r>
            <a:r>
              <a:rPr lang="tr-TR" sz="2800" dirty="0" err="1" smtClean="0"/>
              <a:t>sitopeniler</a:t>
            </a:r>
            <a:r>
              <a:rPr lang="tr-TR" sz="2800" dirty="0" smtClean="0"/>
              <a:t>, enfeksiyonlar, klinik </a:t>
            </a:r>
            <a:r>
              <a:rPr lang="tr-TR" sz="2800" dirty="0" err="1" smtClean="0"/>
              <a:t>instabilite</a:t>
            </a:r>
            <a:r>
              <a:rPr lang="tr-TR" sz="2800" dirty="0" smtClean="0"/>
              <a:t> varlığı vb. durumlar FP </a:t>
            </a:r>
            <a:r>
              <a:rPr lang="tr-TR" sz="2800" dirty="0" err="1" smtClean="0"/>
              <a:t>metodlarının</a:t>
            </a:r>
            <a:r>
              <a:rPr lang="tr-TR" sz="2800" dirty="0" smtClean="0"/>
              <a:t> güvenle yapılmasında sorun? Doğru hasta seçimi</a:t>
            </a:r>
          </a:p>
          <a:p>
            <a:pPr>
              <a:defRPr/>
            </a:pPr>
            <a:r>
              <a:rPr lang="tr-TR" sz="2800" dirty="0" smtClean="0"/>
              <a:t>Tedavi sonrası </a:t>
            </a:r>
            <a:r>
              <a:rPr lang="tr-TR" sz="2800" dirty="0" err="1" smtClean="0"/>
              <a:t>relaps</a:t>
            </a:r>
            <a:r>
              <a:rPr lang="tr-TR" sz="2800" dirty="0" smtClean="0"/>
              <a:t> olasılığı ve ek yoğun KT, KIT gereksinimi olasılığı nedeniyle tedavi sonrası  FP açısından tekrar değerlendirme</a:t>
            </a:r>
            <a:r>
              <a:rPr lang="tr-TR" dirty="0" smtClean="0"/>
              <a:t> </a:t>
            </a:r>
          </a:p>
          <a:p>
            <a:pPr>
              <a:defRPr/>
            </a:pPr>
            <a:r>
              <a:rPr lang="tr-TR" dirty="0" smtClean="0"/>
              <a:t>Ne kadar süre sonra ?????. Sınırlı veri</a:t>
            </a:r>
          </a:p>
          <a:p>
            <a:pPr>
              <a:defRPr/>
            </a:pPr>
            <a:endParaRPr lang="tr-TR" dirty="0" smtClean="0"/>
          </a:p>
          <a:p>
            <a:pPr>
              <a:defRPr/>
            </a:pPr>
            <a:endParaRPr lang="tr-TR" dirty="0" smtClean="0"/>
          </a:p>
        </p:txBody>
      </p:sp>
      <p:pic>
        <p:nvPicPr>
          <p:cNvPr id="36868" name="Picture 2"/>
          <p:cNvPicPr>
            <a:picLocks noChangeAspect="1" noChangeArrowheads="1"/>
          </p:cNvPicPr>
          <p:nvPr/>
        </p:nvPicPr>
        <p:blipFill>
          <a:blip r:embed="rId3" cstate="print"/>
          <a:srcRect/>
          <a:stretch>
            <a:fillRect/>
          </a:stretch>
        </p:blipFill>
        <p:spPr bwMode="auto">
          <a:xfrm>
            <a:off x="755650" y="260350"/>
            <a:ext cx="7429500" cy="1296988"/>
          </a:xfrm>
          <a:prstGeom prst="rect">
            <a:avLst/>
          </a:prstGeom>
          <a:noFill/>
          <a:ln w="9525">
            <a:noFill/>
            <a:miter lim="800000"/>
            <a:headEnd/>
            <a:tailEnd/>
          </a:ln>
        </p:spPr>
      </p:pic>
      <p:sp>
        <p:nvSpPr>
          <p:cNvPr id="36869" name="4 Metin kutusu"/>
          <p:cNvSpPr txBox="1">
            <a:spLocks noChangeArrowheads="1"/>
          </p:cNvSpPr>
          <p:nvPr/>
        </p:nvSpPr>
        <p:spPr bwMode="auto">
          <a:xfrm>
            <a:off x="6659563" y="6165850"/>
            <a:ext cx="1784350" cy="368300"/>
          </a:xfrm>
          <a:prstGeom prst="rect">
            <a:avLst/>
          </a:prstGeom>
          <a:noFill/>
          <a:ln w="9525">
            <a:noFill/>
            <a:miter lim="800000"/>
            <a:headEnd/>
            <a:tailEnd/>
          </a:ln>
        </p:spPr>
        <p:txBody>
          <a:bodyPr wrap="none">
            <a:spAutoFit/>
          </a:bodyPr>
          <a:lstStyle/>
          <a:p>
            <a:r>
              <a:rPr lang="tr-TR"/>
              <a:t>Hematology 2015</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Başlık"/>
          <p:cNvSpPr>
            <a:spLocks noGrp="1"/>
          </p:cNvSpPr>
          <p:nvPr>
            <p:ph type="title"/>
          </p:nvPr>
        </p:nvSpPr>
        <p:spPr/>
        <p:txBody>
          <a:bodyPr/>
          <a:lstStyle/>
          <a:p>
            <a:endParaRPr lang="tr-TR" smtClean="0"/>
          </a:p>
        </p:txBody>
      </p:sp>
      <p:sp>
        <p:nvSpPr>
          <p:cNvPr id="37891" name="2 İçerik Yer Tutucusu"/>
          <p:cNvSpPr>
            <a:spLocks noGrp="1"/>
          </p:cNvSpPr>
          <p:nvPr>
            <p:ph idx="1"/>
          </p:nvPr>
        </p:nvSpPr>
        <p:spPr>
          <a:xfrm>
            <a:off x="457200" y="3357563"/>
            <a:ext cx="8218488" cy="2808287"/>
          </a:xfrm>
        </p:spPr>
        <p:txBody>
          <a:bodyPr>
            <a:normAutofit fontScale="92500" lnSpcReduction="20000"/>
          </a:bodyPr>
          <a:lstStyle/>
          <a:p>
            <a:r>
              <a:rPr lang="tr-TR" sz="2800" smtClean="0"/>
              <a:t>2007-2014 arası 42 pediatrik kanserli olgu(2-18 yaş)</a:t>
            </a:r>
          </a:p>
          <a:p>
            <a:r>
              <a:rPr lang="tr-TR" sz="2800" smtClean="0"/>
              <a:t>OT dondurma sırasında immatür oositlerin exvivo aspirasyonu ve IVM ile matürasyonu</a:t>
            </a:r>
          </a:p>
          <a:p>
            <a:r>
              <a:rPr lang="tr-TR" sz="2800" smtClean="0"/>
              <a:t>%80’inden oosit eldesi+ </a:t>
            </a:r>
          </a:p>
          <a:p>
            <a:r>
              <a:rPr lang="tr-TR" sz="2800" smtClean="0"/>
              <a:t>393 oositin %30’u atretik, %30’u IVM ile matür+ </a:t>
            </a:r>
          </a:p>
          <a:p>
            <a:r>
              <a:rPr lang="tr-TR" sz="2800" smtClean="0"/>
              <a:t>KT öncesi 16/20 olguda ve KT sonrası 12/13 olguda ortalama 4 (1-20) matür oosit vitrifikasyonu+</a:t>
            </a:r>
          </a:p>
        </p:txBody>
      </p:sp>
      <p:pic>
        <p:nvPicPr>
          <p:cNvPr id="37892" name="Picture 2"/>
          <p:cNvPicPr>
            <a:picLocks noChangeAspect="1" noChangeArrowheads="1"/>
          </p:cNvPicPr>
          <p:nvPr/>
        </p:nvPicPr>
        <p:blipFill>
          <a:blip r:embed="rId3" cstate="print"/>
          <a:srcRect/>
          <a:stretch>
            <a:fillRect/>
          </a:stretch>
        </p:blipFill>
        <p:spPr bwMode="auto">
          <a:xfrm>
            <a:off x="0" y="188913"/>
            <a:ext cx="7740650" cy="287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Başlık"/>
          <p:cNvSpPr>
            <a:spLocks noGrp="1"/>
          </p:cNvSpPr>
          <p:nvPr>
            <p:ph type="title"/>
          </p:nvPr>
        </p:nvSpPr>
        <p:spPr>
          <a:solidFill>
            <a:srgbClr val="002060"/>
          </a:solidFill>
        </p:spPr>
        <p:txBody>
          <a:bodyPr/>
          <a:lstStyle/>
          <a:p>
            <a:r>
              <a:rPr lang="tr-TR" dirty="0" smtClean="0">
                <a:solidFill>
                  <a:schemeClr val="bg1"/>
                </a:solidFill>
              </a:rPr>
              <a:t>Jinekolojik kanserler</a:t>
            </a:r>
          </a:p>
        </p:txBody>
      </p:sp>
      <p:pic>
        <p:nvPicPr>
          <p:cNvPr id="38915" name="Picture 2"/>
          <p:cNvPicPr>
            <a:picLocks noGrp="1" noChangeAspect="1" noChangeArrowheads="1"/>
          </p:cNvPicPr>
          <p:nvPr>
            <p:ph idx="1"/>
          </p:nvPr>
        </p:nvPicPr>
        <p:blipFill>
          <a:blip r:embed="rId3" cstate="print"/>
          <a:srcRect/>
          <a:stretch>
            <a:fillRect/>
          </a:stretch>
        </p:blipFill>
        <p:spPr>
          <a:xfrm>
            <a:off x="457200" y="1604963"/>
            <a:ext cx="8229600" cy="4516437"/>
          </a:xfrm>
          <a:noFill/>
        </p:spPr>
      </p:pic>
      <p:sp>
        <p:nvSpPr>
          <p:cNvPr id="6" name="5 Dikdörtgen"/>
          <p:cNvSpPr/>
          <p:nvPr/>
        </p:nvSpPr>
        <p:spPr>
          <a:xfrm>
            <a:off x="395288" y="6167438"/>
            <a:ext cx="8748712" cy="646112"/>
          </a:xfrm>
          <a:prstGeom prst="rect">
            <a:avLst/>
          </a:prstGeom>
        </p:spPr>
        <p:txBody>
          <a:bodyPr>
            <a:spAutoFit/>
          </a:bodyPr>
          <a:lstStyle/>
          <a:p>
            <a:pPr>
              <a:defRPr/>
            </a:pPr>
            <a:r>
              <a:rPr lang="en-US" sz="1200" dirty="0" err="1">
                <a:latin typeface="+mn-lt"/>
              </a:rPr>
              <a:t>Wallberg</a:t>
            </a:r>
            <a:r>
              <a:rPr lang="en-US" sz="1200" dirty="0">
                <a:latin typeface="+mn-lt"/>
              </a:rPr>
              <a:t> KA, </a:t>
            </a:r>
            <a:r>
              <a:rPr lang="en-US" sz="1200" dirty="0" err="1">
                <a:latin typeface="+mn-lt"/>
              </a:rPr>
              <a:t>Keros</a:t>
            </a:r>
            <a:r>
              <a:rPr lang="en-US" sz="1200" dirty="0">
                <a:latin typeface="+mn-lt"/>
              </a:rPr>
              <a:t> V, </a:t>
            </a:r>
            <a:r>
              <a:rPr lang="en-US" sz="1200" dirty="0" err="1">
                <a:latin typeface="+mn-lt"/>
              </a:rPr>
              <a:t>Hovatta</a:t>
            </a:r>
            <a:r>
              <a:rPr lang="en-US" sz="1200" dirty="0">
                <a:latin typeface="+mn-lt"/>
              </a:rPr>
              <a:t> O. Clinical aspects of fertility preservation in female patients. </a:t>
            </a:r>
            <a:r>
              <a:rPr lang="en-US" sz="1200" i="1" dirty="0" err="1">
                <a:latin typeface="+mn-lt"/>
              </a:rPr>
              <a:t>Pediatr</a:t>
            </a:r>
            <a:r>
              <a:rPr lang="en-US" sz="1200" i="1" dirty="0">
                <a:latin typeface="+mn-lt"/>
              </a:rPr>
              <a:t> Blood Cancer. 2009;53(2):254–260</a:t>
            </a:r>
            <a:r>
              <a:rPr lang="en-US" i="1" dirty="0"/>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6 Başlık"/>
          <p:cNvSpPr>
            <a:spLocks noGrp="1"/>
          </p:cNvSpPr>
          <p:nvPr>
            <p:ph type="title"/>
          </p:nvPr>
        </p:nvSpPr>
        <p:spPr/>
        <p:txBody>
          <a:bodyPr/>
          <a:lstStyle/>
          <a:p>
            <a:r>
              <a:rPr lang="tr-TR" smtClean="0"/>
              <a:t>Fertilite Prezervasyonu</a:t>
            </a:r>
          </a:p>
        </p:txBody>
      </p:sp>
      <p:sp>
        <p:nvSpPr>
          <p:cNvPr id="39939" name="Rectangle 3"/>
          <p:cNvSpPr>
            <a:spLocks noGrp="1" noChangeArrowheads="1"/>
          </p:cNvSpPr>
          <p:nvPr>
            <p:ph idx="1"/>
          </p:nvPr>
        </p:nvSpPr>
        <p:spPr/>
        <p:txBody>
          <a:bodyPr/>
          <a:lstStyle/>
          <a:p>
            <a:pPr eaLnBrk="1" hangingPunct="1">
              <a:buFont typeface="Wingdings" pitchFamily="2" charset="2"/>
              <a:buNone/>
            </a:pPr>
            <a:r>
              <a:rPr lang="tr-TR" smtClean="0"/>
              <a:t> </a:t>
            </a:r>
            <a:r>
              <a:rPr lang="tr-TR" b="1" smtClean="0"/>
              <a:t>Hastalıksız sağ kalım</a:t>
            </a:r>
            <a:endParaRPr lang="tr-TR" b="1" smtClean="0">
              <a:solidFill>
                <a:srgbClr val="ECF6F8"/>
              </a:solidFill>
            </a:endParaRPr>
          </a:p>
        </p:txBody>
      </p:sp>
      <p:sp>
        <p:nvSpPr>
          <p:cNvPr id="14339" name="AutoShape 9"/>
          <p:cNvSpPr>
            <a:spLocks noChangeArrowheads="1"/>
          </p:cNvSpPr>
          <p:nvPr/>
        </p:nvSpPr>
        <p:spPr bwMode="auto">
          <a:xfrm rot="-5400000">
            <a:off x="3875881" y="2886869"/>
            <a:ext cx="733425" cy="1214438"/>
          </a:xfrm>
          <a:prstGeom prst="curvedLeftArrow">
            <a:avLst>
              <a:gd name="adj1" fmla="val 33117"/>
              <a:gd name="adj2" fmla="val 66234"/>
              <a:gd name="adj3" fmla="val 33333"/>
            </a:avLst>
          </a:prstGeom>
          <a:solidFill>
            <a:srgbClr val="9999FF"/>
          </a:solidFill>
          <a:ln w="9525">
            <a:solidFill>
              <a:schemeClr val="tx1"/>
            </a:solidFill>
            <a:miter lim="800000"/>
            <a:headEnd/>
            <a:tailEnd/>
          </a:ln>
        </p:spPr>
        <p:txBody>
          <a:bodyPr vert="eaVert" wrap="none" anchor="ctr"/>
          <a:lstStyle/>
          <a:p>
            <a:pPr algn="ctr">
              <a:defRPr/>
            </a:pPr>
            <a:endParaRPr lang="tr-TR">
              <a:solidFill>
                <a:srgbClr val="FF99CC"/>
              </a:solidFill>
              <a:latin typeface="+mn-lt"/>
            </a:endParaRPr>
          </a:p>
        </p:txBody>
      </p:sp>
      <p:sp>
        <p:nvSpPr>
          <p:cNvPr id="44042" name="Rectangle 10"/>
          <p:cNvSpPr>
            <a:spLocks noChangeArrowheads="1"/>
          </p:cNvSpPr>
          <p:nvPr/>
        </p:nvSpPr>
        <p:spPr bwMode="auto">
          <a:xfrm>
            <a:off x="3708400" y="2852738"/>
            <a:ext cx="4895850" cy="4130675"/>
          </a:xfrm>
          <a:prstGeom prst="rect">
            <a:avLst/>
          </a:prstGeom>
          <a:noFill/>
          <a:ln w="9525">
            <a:noFill/>
            <a:miter lim="800000"/>
            <a:headEnd/>
            <a:tailEnd/>
          </a:ln>
          <a:effectLst/>
        </p:spPr>
        <p:txBody>
          <a:bodyPr>
            <a:spAutoFit/>
          </a:bodyPr>
          <a:lstStyle/>
          <a:p>
            <a:pPr>
              <a:spcBef>
                <a:spcPct val="20000"/>
              </a:spcBef>
              <a:buClr>
                <a:schemeClr val="hlink"/>
              </a:buClr>
              <a:buSzPct val="70000"/>
              <a:buFont typeface="Wingdings" pitchFamily="2" charset="2"/>
              <a:buNone/>
              <a:defRPr/>
            </a:pPr>
            <a:r>
              <a:rPr lang="tr-TR" sz="3200" dirty="0">
                <a:effectLst>
                  <a:outerShdw blurRad="38100" dist="38100" dir="2700000" algn="tl">
                    <a:srgbClr val="000000"/>
                  </a:outerShdw>
                </a:effectLst>
                <a:latin typeface="+mn-lt"/>
              </a:rPr>
              <a:t> </a:t>
            </a:r>
          </a:p>
          <a:p>
            <a:pPr>
              <a:spcBef>
                <a:spcPct val="20000"/>
              </a:spcBef>
              <a:buClr>
                <a:schemeClr val="hlink"/>
              </a:buClr>
              <a:buSzPct val="70000"/>
              <a:buFont typeface="Wingdings" pitchFamily="2" charset="2"/>
              <a:buNone/>
              <a:defRPr/>
            </a:pPr>
            <a:endParaRPr lang="tr-TR" sz="3200" dirty="0">
              <a:effectLst>
                <a:outerShdw blurRad="38100" dist="38100" dir="2700000" algn="tl">
                  <a:srgbClr val="000000"/>
                </a:outerShdw>
              </a:effectLst>
              <a:latin typeface="+mn-lt"/>
            </a:endParaRPr>
          </a:p>
          <a:p>
            <a:pPr>
              <a:spcBef>
                <a:spcPct val="20000"/>
              </a:spcBef>
              <a:buClr>
                <a:schemeClr val="hlink"/>
              </a:buClr>
              <a:buSzPct val="70000"/>
              <a:buFont typeface="Wingdings" pitchFamily="2" charset="2"/>
              <a:buNone/>
              <a:defRPr/>
            </a:pPr>
            <a:r>
              <a:rPr lang="tr-TR" sz="3200" b="1" dirty="0">
                <a:effectLst>
                  <a:outerShdw blurRad="38100" dist="38100" dir="2700000" algn="tl">
                    <a:srgbClr val="000000"/>
                  </a:outerShdw>
                </a:effectLst>
                <a:latin typeface="+mn-lt"/>
              </a:rPr>
              <a:t>      </a:t>
            </a:r>
            <a:r>
              <a:rPr lang="tr-TR" sz="3200" b="1" dirty="0" err="1">
                <a:solidFill>
                  <a:srgbClr val="66FF33"/>
                </a:solidFill>
                <a:effectLst>
                  <a:outerShdw blurRad="38100" dist="38100" dir="2700000" algn="tl">
                    <a:srgbClr val="000000"/>
                  </a:outerShdw>
                </a:effectLst>
                <a:latin typeface="+mn-lt"/>
              </a:rPr>
              <a:t>Fertilite</a:t>
            </a:r>
            <a:r>
              <a:rPr lang="tr-TR" sz="3200" b="1" dirty="0">
                <a:solidFill>
                  <a:srgbClr val="66FF33"/>
                </a:solidFill>
                <a:effectLst>
                  <a:outerShdw blurRad="38100" dist="38100" dir="2700000" algn="tl">
                    <a:srgbClr val="000000"/>
                  </a:outerShdw>
                </a:effectLst>
                <a:latin typeface="+mn-lt"/>
              </a:rPr>
              <a:t> ?</a:t>
            </a:r>
          </a:p>
          <a:p>
            <a:pPr>
              <a:spcBef>
                <a:spcPct val="20000"/>
              </a:spcBef>
              <a:buClr>
                <a:schemeClr val="hlink"/>
              </a:buClr>
              <a:buSzPct val="70000"/>
              <a:buFont typeface="Wingdings" pitchFamily="2" charset="2"/>
              <a:buNone/>
              <a:defRPr/>
            </a:pPr>
            <a:r>
              <a:rPr lang="tr-TR" sz="3200" b="1" dirty="0">
                <a:solidFill>
                  <a:srgbClr val="66FF33"/>
                </a:solidFill>
                <a:effectLst>
                  <a:outerShdw blurRad="38100" dist="38100" dir="2700000" algn="tl">
                    <a:srgbClr val="000000"/>
                  </a:outerShdw>
                </a:effectLst>
                <a:latin typeface="+mn-lt"/>
              </a:rPr>
              <a:t>      </a:t>
            </a:r>
            <a:r>
              <a:rPr lang="tr-TR" sz="3200" b="1" dirty="0" err="1">
                <a:solidFill>
                  <a:srgbClr val="66FF33"/>
                </a:solidFill>
                <a:effectLst>
                  <a:outerShdw blurRad="38100" dist="38100" dir="2700000" algn="tl">
                    <a:srgbClr val="000000"/>
                  </a:outerShdw>
                </a:effectLst>
                <a:latin typeface="+mn-lt"/>
              </a:rPr>
              <a:t>Fertilitenin</a:t>
            </a:r>
            <a:r>
              <a:rPr lang="tr-TR" sz="3200" b="1" dirty="0">
                <a:solidFill>
                  <a:srgbClr val="66FF33"/>
                </a:solidFill>
                <a:effectLst>
                  <a:outerShdw blurRad="38100" dist="38100" dir="2700000" algn="tl">
                    <a:srgbClr val="000000"/>
                  </a:outerShdw>
                </a:effectLst>
                <a:latin typeface="+mn-lt"/>
              </a:rPr>
              <a:t> korunması?</a:t>
            </a:r>
          </a:p>
          <a:p>
            <a:pPr>
              <a:spcBef>
                <a:spcPct val="20000"/>
              </a:spcBef>
              <a:buClr>
                <a:schemeClr val="hlink"/>
              </a:buClr>
              <a:buSzPct val="70000"/>
              <a:buFont typeface="Wingdings" pitchFamily="2" charset="2"/>
              <a:buNone/>
              <a:defRPr/>
            </a:pPr>
            <a:r>
              <a:rPr lang="tr-TR" sz="3200" b="1" dirty="0">
                <a:solidFill>
                  <a:srgbClr val="66FF33"/>
                </a:solidFill>
                <a:effectLst>
                  <a:outerShdw blurRad="38100" dist="38100" dir="2700000" algn="tl">
                    <a:srgbClr val="000000"/>
                  </a:outerShdw>
                </a:effectLst>
                <a:latin typeface="+mn-lt"/>
              </a:rPr>
              <a:t>      Tedavi sonrası gebelik?</a:t>
            </a:r>
          </a:p>
          <a:p>
            <a:pPr>
              <a:spcBef>
                <a:spcPct val="20000"/>
              </a:spcBef>
              <a:buClr>
                <a:schemeClr val="hlink"/>
              </a:buClr>
              <a:buSzPct val="70000"/>
              <a:buFont typeface="Wingdings" pitchFamily="2" charset="2"/>
              <a:buNone/>
              <a:defRPr/>
            </a:pPr>
            <a:endParaRPr lang="tr-TR" sz="3200" dirty="0">
              <a:effectLst>
                <a:outerShdw blurRad="38100" dist="38100" dir="2700000" algn="tl">
                  <a:srgbClr val="000000"/>
                </a:outerShdw>
              </a:effectLst>
              <a:latin typeface="+mn-lt"/>
            </a:endParaRPr>
          </a:p>
          <a:p>
            <a:pPr>
              <a:spcBef>
                <a:spcPct val="20000"/>
              </a:spcBef>
              <a:buClr>
                <a:schemeClr val="hlink"/>
              </a:buClr>
              <a:buSzPct val="70000"/>
              <a:buFont typeface="Wingdings" pitchFamily="2" charset="2"/>
              <a:buNone/>
              <a:defRPr/>
            </a:pPr>
            <a:endParaRPr lang="tr-TR" sz="3200" dirty="0">
              <a:effectLst>
                <a:outerShdw blurRad="38100" dist="38100" dir="2700000" algn="tl">
                  <a:srgbClr val="000000"/>
                </a:outerShdw>
              </a:effectLst>
              <a:latin typeface="+mn-lt"/>
            </a:endParaRPr>
          </a:p>
        </p:txBody>
      </p:sp>
      <p:sp>
        <p:nvSpPr>
          <p:cNvPr id="14341" name="AutoShape 12"/>
          <p:cNvSpPr>
            <a:spLocks noChangeArrowheads="1"/>
          </p:cNvSpPr>
          <p:nvPr/>
        </p:nvSpPr>
        <p:spPr bwMode="auto">
          <a:xfrm rot="5400000">
            <a:off x="1447006" y="2553494"/>
            <a:ext cx="976313" cy="485775"/>
          </a:xfrm>
          <a:prstGeom prst="notchedRightArrow">
            <a:avLst>
              <a:gd name="adj1" fmla="val 50000"/>
              <a:gd name="adj2" fmla="val 50245"/>
            </a:avLst>
          </a:prstGeom>
          <a:solidFill>
            <a:schemeClr val="hlink"/>
          </a:solidFill>
          <a:ln w="9525">
            <a:solidFill>
              <a:schemeClr val="tx1"/>
            </a:solidFill>
            <a:miter lim="800000"/>
            <a:headEnd/>
            <a:tailEnd/>
          </a:ln>
        </p:spPr>
        <p:txBody>
          <a:bodyPr wrap="none" anchor="ctr"/>
          <a:lstStyle/>
          <a:p>
            <a:pPr>
              <a:defRPr/>
            </a:pPr>
            <a:endParaRPr lang="tr-TR">
              <a:latin typeface="+mn-lt"/>
            </a:endParaRPr>
          </a:p>
        </p:txBody>
      </p:sp>
      <p:sp>
        <p:nvSpPr>
          <p:cNvPr id="44045" name="Rectangle 13"/>
          <p:cNvSpPr>
            <a:spLocks noChangeArrowheads="1"/>
          </p:cNvSpPr>
          <p:nvPr/>
        </p:nvSpPr>
        <p:spPr bwMode="auto">
          <a:xfrm>
            <a:off x="611188" y="2990850"/>
            <a:ext cx="3265487" cy="1176338"/>
          </a:xfrm>
          <a:prstGeom prst="rect">
            <a:avLst/>
          </a:prstGeom>
          <a:noFill/>
          <a:ln w="9525">
            <a:noFill/>
            <a:miter lim="800000"/>
            <a:headEnd/>
            <a:tailEnd/>
          </a:ln>
          <a:effectLst/>
        </p:spPr>
        <p:txBody>
          <a:bodyPr>
            <a:spAutoFit/>
          </a:bodyPr>
          <a:lstStyle/>
          <a:p>
            <a:pPr>
              <a:spcBef>
                <a:spcPct val="20000"/>
              </a:spcBef>
              <a:buClr>
                <a:schemeClr val="hlink"/>
              </a:buClr>
              <a:buSzPct val="70000"/>
              <a:buFont typeface="Wingdings" pitchFamily="2" charset="2"/>
              <a:buNone/>
              <a:defRPr/>
            </a:pPr>
            <a:endParaRPr lang="tr-TR" sz="3200" dirty="0">
              <a:solidFill>
                <a:srgbClr val="ECF6F8"/>
              </a:solidFill>
              <a:effectLst>
                <a:outerShdw blurRad="38100" dist="38100" dir="2700000" algn="tl">
                  <a:srgbClr val="000000"/>
                </a:outerShdw>
              </a:effectLst>
              <a:latin typeface="+mn-lt"/>
            </a:endParaRPr>
          </a:p>
          <a:p>
            <a:pPr>
              <a:spcBef>
                <a:spcPct val="20000"/>
              </a:spcBef>
              <a:buClr>
                <a:schemeClr val="hlink"/>
              </a:buClr>
              <a:buSzPct val="70000"/>
              <a:buFont typeface="Wingdings" pitchFamily="2" charset="2"/>
              <a:buNone/>
              <a:defRPr/>
            </a:pPr>
            <a:r>
              <a:rPr lang="tr-TR" sz="3200" dirty="0">
                <a:solidFill>
                  <a:srgbClr val="ECF6F8"/>
                </a:solidFill>
                <a:effectLst>
                  <a:outerShdw blurRad="38100" dist="38100" dir="2700000" algn="tl">
                    <a:srgbClr val="000000"/>
                  </a:outerShdw>
                </a:effectLst>
                <a:latin typeface="+mn-lt"/>
              </a:rPr>
              <a:t>  </a:t>
            </a:r>
            <a:r>
              <a:rPr lang="tr-TR" sz="3200" b="1" dirty="0">
                <a:solidFill>
                  <a:srgbClr val="FF0000"/>
                </a:solidFill>
                <a:effectLst>
                  <a:outerShdw blurRad="38100" dist="38100" dir="2700000" algn="tl">
                    <a:srgbClr val="000000"/>
                  </a:outerShdw>
                </a:effectLst>
                <a:latin typeface="+mn-lt"/>
              </a:rPr>
              <a:t>Yaşam kalitesi</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Başlık"/>
          <p:cNvSpPr>
            <a:spLocks noGrp="1"/>
          </p:cNvSpPr>
          <p:nvPr>
            <p:ph type="title"/>
          </p:nvPr>
        </p:nvSpPr>
        <p:spPr>
          <a:solidFill>
            <a:srgbClr val="002060"/>
          </a:solidFill>
        </p:spPr>
        <p:txBody>
          <a:bodyPr/>
          <a:lstStyle/>
          <a:p>
            <a:pPr eaLnBrk="1" hangingPunct="1"/>
            <a:r>
              <a:rPr lang="tr-TR" dirty="0" smtClean="0">
                <a:solidFill>
                  <a:srgbClr val="66FF33"/>
                </a:solidFill>
              </a:rPr>
              <a:t>Bilgilendirilme</a:t>
            </a:r>
          </a:p>
        </p:txBody>
      </p:sp>
      <p:sp>
        <p:nvSpPr>
          <p:cNvPr id="40963" name="2 İçerik Yer Tutucusu"/>
          <p:cNvSpPr>
            <a:spLocks noGrp="1"/>
          </p:cNvSpPr>
          <p:nvPr>
            <p:ph idx="1"/>
          </p:nvPr>
        </p:nvSpPr>
        <p:spPr/>
        <p:txBody>
          <a:bodyPr/>
          <a:lstStyle/>
          <a:p>
            <a:pPr eaLnBrk="1" hangingPunct="1"/>
            <a:r>
              <a:rPr lang="tr-TR" sz="2800" smtClean="0"/>
              <a:t>Hastaların büyük çoğunluğu ilerideki fertilite kaybı olasılıkları nedeniyle stres yaşamakta</a:t>
            </a:r>
          </a:p>
          <a:p>
            <a:pPr eaLnBrk="1" hangingPunct="1"/>
            <a:r>
              <a:rPr lang="tr-TR" sz="2800" smtClean="0"/>
              <a:t>Ayrıca hastalar gelecekteki fertilite durumları hakkında yeterince bilgilendirilmediğinde daha yüksek depresyon skorları göstermekte</a:t>
            </a:r>
          </a:p>
          <a:p>
            <a:pPr eaLnBrk="1" hangingPunct="1"/>
            <a:r>
              <a:rPr lang="tr-TR" sz="2800" smtClean="0"/>
              <a:t>%95 onkolog kanser tedavilerinin fertilite üzerine etkilerini tartışıyor ancak &lt;% 40’ı üreme uzmanına hastasını yönlendiriyor </a:t>
            </a:r>
          </a:p>
        </p:txBody>
      </p:sp>
      <p:sp>
        <p:nvSpPr>
          <p:cNvPr id="40964" name="3 Metin kutusu"/>
          <p:cNvSpPr txBox="1">
            <a:spLocks noChangeArrowheads="1"/>
          </p:cNvSpPr>
          <p:nvPr/>
        </p:nvSpPr>
        <p:spPr bwMode="auto">
          <a:xfrm>
            <a:off x="395288" y="5661025"/>
            <a:ext cx="8748712" cy="1477963"/>
          </a:xfrm>
          <a:prstGeom prst="rect">
            <a:avLst/>
          </a:prstGeom>
          <a:noFill/>
          <a:ln w="9525">
            <a:noFill/>
            <a:miter lim="800000"/>
            <a:headEnd/>
            <a:tailEnd/>
          </a:ln>
        </p:spPr>
        <p:txBody>
          <a:bodyPr>
            <a:spAutoFit/>
          </a:bodyPr>
          <a:lstStyle/>
          <a:p>
            <a:r>
              <a:rPr lang="tr-TR"/>
              <a:t>A. H. Partridge, S. Gelber, J. Peppercorn et al</a:t>
            </a:r>
            <a:r>
              <a:rPr lang="en-US" i="1"/>
              <a:t>Journal of Clinical Oncology, vol. 22, no. 20, pp. 4174–4183,</a:t>
            </a:r>
            <a:r>
              <a:rPr lang="tr-TR"/>
              <a:t> 2004.</a:t>
            </a:r>
            <a:r>
              <a:rPr lang="en-US"/>
              <a:t> </a:t>
            </a:r>
            <a:endParaRPr lang="en-US" i="1"/>
          </a:p>
          <a:p>
            <a:r>
              <a:rPr lang="en-US"/>
              <a:t>J. Carter, L. Raviv, L. Applegarth et al </a:t>
            </a:r>
            <a:r>
              <a:rPr lang="en-US" i="1"/>
              <a:t>Journal of CancerSurvivorship, vol. 4, no. 3, pp. 236–246, 2010.</a:t>
            </a:r>
            <a:r>
              <a:rPr lang="tr-TR"/>
              <a:t> E. J. Forman, C. K. Anders, and M. A. Behera. </a:t>
            </a:r>
            <a:r>
              <a:rPr lang="tr-TR" i="1"/>
              <a:t>Fertil Steril  vol. 94, no. 5, pp. 1652–1656, 2010</a:t>
            </a:r>
          </a:p>
          <a:p>
            <a:endParaRPr lang="tr-T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2 İçerik Yer Tutucusu"/>
          <p:cNvSpPr>
            <a:spLocks noGrp="1"/>
          </p:cNvSpPr>
          <p:nvPr>
            <p:ph idx="1"/>
          </p:nvPr>
        </p:nvSpPr>
        <p:spPr/>
        <p:txBody>
          <a:bodyPr>
            <a:normAutofit lnSpcReduction="10000"/>
          </a:bodyPr>
          <a:lstStyle/>
          <a:p>
            <a:r>
              <a:rPr lang="tr-TR" smtClean="0"/>
              <a:t>Kanser dünya genelinde büyük bir halk sağlığı problemi</a:t>
            </a:r>
          </a:p>
          <a:p>
            <a:r>
              <a:rPr lang="tr-TR" smtClean="0"/>
              <a:t>Sadece ABD’de 2017 yılı içinde 1.688.780 yeni tanı kanser vakası  (Dünya çapında 14 milyon WHO 2015)</a:t>
            </a:r>
          </a:p>
          <a:p>
            <a:r>
              <a:rPr lang="tr-TR" smtClean="0"/>
              <a:t>Kadınlarda en sık meme, AC, kolorektal kanserler</a:t>
            </a:r>
          </a:p>
          <a:p>
            <a:r>
              <a:rPr lang="tr-TR" smtClean="0"/>
              <a:t>Erkeklerde prostat, AC ve kolorektal ca ilk sıraları almakta </a:t>
            </a:r>
          </a:p>
        </p:txBody>
      </p:sp>
      <p:sp>
        <p:nvSpPr>
          <p:cNvPr id="4" name="5 Başlık"/>
          <p:cNvSpPr>
            <a:spLocks noGrp="1"/>
          </p:cNvSpPr>
          <p:nvPr>
            <p:ph type="title"/>
          </p:nvPr>
        </p:nvSpPr>
        <p:spPr>
          <a:solidFill>
            <a:schemeClr val="tx2">
              <a:lumMod val="75000"/>
            </a:schemeClr>
          </a:solidFill>
        </p:spPr>
        <p:txBody>
          <a:bodyPr/>
          <a:lstStyle/>
          <a:p>
            <a:pPr eaLnBrk="1" hangingPunct="1">
              <a:defRPr/>
            </a:pPr>
            <a:r>
              <a:rPr lang="tr-TR" dirty="0" err="1" smtClean="0">
                <a:solidFill>
                  <a:schemeClr val="bg1"/>
                </a:solidFill>
              </a:rPr>
              <a:t>Fertilite</a:t>
            </a:r>
            <a:r>
              <a:rPr lang="tr-TR" dirty="0" smtClean="0">
                <a:solidFill>
                  <a:schemeClr val="bg1"/>
                </a:solidFill>
              </a:rPr>
              <a:t> </a:t>
            </a:r>
            <a:r>
              <a:rPr lang="tr-TR" dirty="0" err="1" smtClean="0">
                <a:solidFill>
                  <a:schemeClr val="bg1"/>
                </a:solidFill>
              </a:rPr>
              <a:t>prezervasyonu</a:t>
            </a:r>
            <a:endParaRPr lang="tr-TR" dirty="0" smtClean="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Başlık"/>
          <p:cNvSpPr>
            <a:spLocks noGrp="1"/>
          </p:cNvSpPr>
          <p:nvPr>
            <p:ph type="title"/>
          </p:nvPr>
        </p:nvSpPr>
        <p:spPr>
          <a:solidFill>
            <a:srgbClr val="002060"/>
          </a:solidFill>
        </p:spPr>
        <p:txBody>
          <a:bodyPr/>
          <a:lstStyle/>
          <a:p>
            <a:pPr eaLnBrk="1" hangingPunct="1"/>
            <a:r>
              <a:rPr lang="tr-TR" dirty="0" smtClean="0">
                <a:solidFill>
                  <a:srgbClr val="66FF33"/>
                </a:solidFill>
              </a:rPr>
              <a:t>Bilgilendirme</a:t>
            </a:r>
            <a:endParaRPr lang="tr-TR" dirty="0" smtClean="0"/>
          </a:p>
        </p:txBody>
      </p:sp>
      <p:sp>
        <p:nvSpPr>
          <p:cNvPr id="41987" name="2 İçerik Yer Tutucusu"/>
          <p:cNvSpPr>
            <a:spLocks noGrp="1"/>
          </p:cNvSpPr>
          <p:nvPr>
            <p:ph idx="1"/>
          </p:nvPr>
        </p:nvSpPr>
        <p:spPr/>
        <p:txBody>
          <a:bodyPr/>
          <a:lstStyle/>
          <a:p>
            <a:pPr eaLnBrk="1" hangingPunct="1"/>
            <a:r>
              <a:rPr lang="tr-TR" sz="2800" smtClean="0"/>
              <a:t>Onkologların genç kanser hastalarını tedavileriyle ilişkili </a:t>
            </a:r>
            <a:r>
              <a:rPr lang="tr-TR" sz="2800" u="sng" smtClean="0"/>
              <a:t>infertilite olasılıkları </a:t>
            </a:r>
            <a:r>
              <a:rPr lang="tr-TR" sz="2800" smtClean="0"/>
              <a:t>ve ilgili grupta </a:t>
            </a:r>
            <a:r>
              <a:rPr lang="tr-TR" sz="2800" u="sng" smtClean="0"/>
              <a:t>fertilite prezervasyonu yöntemlerini </a:t>
            </a:r>
            <a:r>
              <a:rPr lang="tr-TR" sz="2800" smtClean="0"/>
              <a:t>değerlendirmek üzere konuyla ilgili uzmanlara yönlendirmeleri önerilmektedir</a:t>
            </a:r>
          </a:p>
          <a:p>
            <a:pPr eaLnBrk="1" hangingPunct="1"/>
            <a:endParaRPr lang="tr-TR" sz="2800" smtClean="0"/>
          </a:p>
        </p:txBody>
      </p:sp>
      <p:sp>
        <p:nvSpPr>
          <p:cNvPr id="41988" name="3 Metin kutusu"/>
          <p:cNvSpPr txBox="1">
            <a:spLocks noChangeArrowheads="1"/>
          </p:cNvSpPr>
          <p:nvPr/>
        </p:nvSpPr>
        <p:spPr bwMode="auto">
          <a:xfrm>
            <a:off x="755650" y="6021388"/>
            <a:ext cx="8383588" cy="646112"/>
          </a:xfrm>
          <a:prstGeom prst="rect">
            <a:avLst/>
          </a:prstGeom>
          <a:noFill/>
          <a:ln w="9525">
            <a:noFill/>
            <a:miter lim="800000"/>
            <a:headEnd/>
            <a:tailEnd/>
          </a:ln>
        </p:spPr>
        <p:txBody>
          <a:bodyPr wrap="none">
            <a:spAutoFit/>
          </a:bodyPr>
          <a:lstStyle/>
          <a:p>
            <a:r>
              <a:rPr lang="tr-TR"/>
              <a:t>Lee SJ, Schover LR, Partridge AH et al. American Society of Clinical Onkology</a:t>
            </a:r>
          </a:p>
          <a:p>
            <a:r>
              <a:rPr lang="tr-TR"/>
              <a:t> recommendations on fertility preservation in cancer patients. J Clin Oncol.2006;24:2917-31</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2 İçerik Yer Tutucusu"/>
          <p:cNvSpPr>
            <a:spLocks noGrp="1"/>
          </p:cNvSpPr>
          <p:nvPr>
            <p:ph idx="1"/>
          </p:nvPr>
        </p:nvSpPr>
        <p:spPr>
          <a:xfrm>
            <a:off x="323850" y="981075"/>
            <a:ext cx="8229600" cy="5472113"/>
          </a:xfrm>
        </p:spPr>
        <p:txBody>
          <a:bodyPr/>
          <a:lstStyle/>
          <a:p>
            <a:r>
              <a:rPr lang="en-US" sz="1000" smtClean="0">
                <a:hlinkClick r:id="rId2" tooltip="Journal of oncology practice / American Society of Clinical Oncology."/>
              </a:rPr>
              <a:t>J Oncol Pract.</a:t>
            </a:r>
            <a:r>
              <a:rPr lang="en-US" sz="1000" smtClean="0"/>
              <a:t> 2014 Dec 30. pii: JOP.2014.000786. [Epub ahead of print]</a:t>
            </a:r>
          </a:p>
          <a:p>
            <a:r>
              <a:rPr lang="en-US" sz="1000" b="1" smtClean="0"/>
              <a:t>If You Did Not Document It, It Did Not Happen: Rates of Documentation of Discussion of Infertility Risk in Adolescent and Young Adult Oncology Patients' Medical Records.</a:t>
            </a:r>
          </a:p>
          <a:p>
            <a:r>
              <a:rPr lang="en-US" sz="1000" smtClean="0">
                <a:hlinkClick r:id="rId3"/>
              </a:rPr>
              <a:t>Quinn GP</a:t>
            </a:r>
            <a:r>
              <a:rPr lang="en-US" sz="1000" baseline="30000" smtClean="0"/>
              <a:t>1</a:t>
            </a:r>
            <a:r>
              <a:rPr lang="en-US" sz="1000" smtClean="0"/>
              <a:t>, </a:t>
            </a:r>
            <a:r>
              <a:rPr lang="en-US" sz="1000" smtClean="0">
                <a:hlinkClick r:id="rId4"/>
              </a:rPr>
              <a:t>Block RG</a:t>
            </a:r>
            <a:r>
              <a:rPr lang="en-US" sz="1000" baseline="30000" smtClean="0"/>
              <a:t>2</a:t>
            </a:r>
            <a:r>
              <a:rPr lang="en-US" sz="1000" smtClean="0"/>
              <a:t>, </a:t>
            </a:r>
            <a:r>
              <a:rPr lang="en-US" sz="1000" smtClean="0">
                <a:hlinkClick r:id="rId5"/>
              </a:rPr>
              <a:t>Clayman ML</a:t>
            </a:r>
            <a:r>
              <a:rPr lang="en-US" sz="1000" baseline="30000" smtClean="0"/>
              <a:t>2</a:t>
            </a:r>
            <a:r>
              <a:rPr lang="en-US" sz="1000" smtClean="0"/>
              <a:t>, </a:t>
            </a:r>
            <a:r>
              <a:rPr lang="en-US" sz="1000" smtClean="0">
                <a:hlinkClick r:id="rId6"/>
              </a:rPr>
              <a:t>Kelvin J</a:t>
            </a:r>
            <a:r>
              <a:rPr lang="en-US" sz="1000" baseline="30000" smtClean="0"/>
              <a:t>2</a:t>
            </a:r>
            <a:r>
              <a:rPr lang="en-US" sz="1000" smtClean="0"/>
              <a:t>, </a:t>
            </a:r>
            <a:r>
              <a:rPr lang="en-US" sz="1000" smtClean="0">
                <a:hlinkClick r:id="rId7"/>
              </a:rPr>
              <a:t>Arvey SR</a:t>
            </a:r>
            <a:r>
              <a:rPr lang="en-US" sz="1000" baseline="30000" smtClean="0"/>
              <a:t>2</a:t>
            </a:r>
            <a:r>
              <a:rPr lang="en-US" sz="1000" smtClean="0"/>
              <a:t>, </a:t>
            </a:r>
            <a:r>
              <a:rPr lang="en-US" sz="1000" smtClean="0">
                <a:hlinkClick r:id="rId8"/>
              </a:rPr>
              <a:t>Lee JH</a:t>
            </a:r>
            <a:r>
              <a:rPr lang="en-US" sz="1000" baseline="30000" smtClean="0"/>
              <a:t>2</a:t>
            </a:r>
            <a:r>
              <a:rPr lang="en-US" sz="1000" smtClean="0"/>
              <a:t>, </a:t>
            </a:r>
            <a:r>
              <a:rPr lang="en-US" sz="1000" smtClean="0">
                <a:hlinkClick r:id="rId9"/>
              </a:rPr>
              <a:t>Reinecke J</a:t>
            </a:r>
            <a:r>
              <a:rPr lang="en-US" sz="1000" baseline="30000" smtClean="0"/>
              <a:t>2</a:t>
            </a:r>
            <a:r>
              <a:rPr lang="en-US" sz="1000" smtClean="0"/>
              <a:t>, </a:t>
            </a:r>
            <a:r>
              <a:rPr lang="en-US" sz="1000" smtClean="0">
                <a:hlinkClick r:id="rId10"/>
              </a:rPr>
              <a:t>Sehovic I</a:t>
            </a:r>
            <a:r>
              <a:rPr lang="en-US" sz="1000" baseline="30000" smtClean="0"/>
              <a:t>2</a:t>
            </a:r>
            <a:r>
              <a:rPr lang="en-US" sz="1000" smtClean="0"/>
              <a:t>, </a:t>
            </a:r>
            <a:r>
              <a:rPr lang="en-US" sz="1000" smtClean="0">
                <a:hlinkClick r:id="rId11"/>
              </a:rPr>
              <a:t>Jacobsen PB</a:t>
            </a:r>
            <a:r>
              <a:rPr lang="en-US" sz="1000" baseline="30000" smtClean="0"/>
              <a:t>2</a:t>
            </a:r>
            <a:r>
              <a:rPr lang="en-US" sz="1000" smtClean="0"/>
              <a:t>, </a:t>
            </a:r>
            <a:r>
              <a:rPr lang="en-US" sz="1000" smtClean="0">
                <a:hlinkClick r:id="rId12"/>
              </a:rPr>
              <a:t>Reed D</a:t>
            </a:r>
            <a:r>
              <a:rPr lang="en-US" sz="1000" baseline="30000" smtClean="0"/>
              <a:t>2</a:t>
            </a:r>
            <a:r>
              <a:rPr lang="en-US" sz="1000" smtClean="0"/>
              <a:t>, </a:t>
            </a:r>
            <a:r>
              <a:rPr lang="en-US" sz="1000" smtClean="0">
                <a:hlinkClick r:id="rId13"/>
              </a:rPr>
              <a:t>Gonzalez L</a:t>
            </a:r>
            <a:r>
              <a:rPr lang="en-US" sz="1000" baseline="30000" smtClean="0"/>
              <a:t>2</a:t>
            </a:r>
            <a:r>
              <a:rPr lang="en-US" sz="1000" smtClean="0"/>
              <a:t>, </a:t>
            </a:r>
            <a:r>
              <a:rPr lang="en-US" sz="1000" smtClean="0">
                <a:hlinkClick r:id="rId14"/>
              </a:rPr>
              <a:t>Vadaparampil ST</a:t>
            </a:r>
            <a:r>
              <a:rPr lang="en-US" sz="1000" baseline="30000" smtClean="0"/>
              <a:t>2</a:t>
            </a:r>
            <a:r>
              <a:rPr lang="en-US" sz="1000" smtClean="0"/>
              <a:t>, </a:t>
            </a:r>
            <a:r>
              <a:rPr lang="en-US" sz="1000" smtClean="0">
                <a:hlinkClick r:id="rId15"/>
              </a:rPr>
              <a:t>Laronga C</a:t>
            </a:r>
            <a:r>
              <a:rPr lang="en-US" sz="1000" baseline="30000" smtClean="0"/>
              <a:t>2</a:t>
            </a:r>
            <a:r>
              <a:rPr lang="en-US" sz="1000" smtClean="0"/>
              <a:t>, </a:t>
            </a:r>
            <a:r>
              <a:rPr lang="en-US" sz="1000" smtClean="0">
                <a:hlinkClick r:id="rId16"/>
              </a:rPr>
              <a:t>Lee MC</a:t>
            </a:r>
            <a:r>
              <a:rPr lang="en-US" sz="1000" baseline="30000" smtClean="0"/>
              <a:t>2</a:t>
            </a:r>
            <a:r>
              <a:rPr lang="en-US" sz="1000" smtClean="0"/>
              <a:t>, </a:t>
            </a:r>
            <a:r>
              <a:rPr lang="en-US" sz="1000" smtClean="0">
                <a:hlinkClick r:id="rId17"/>
              </a:rPr>
              <a:t>Pow-Sang J</a:t>
            </a:r>
            <a:r>
              <a:rPr lang="en-US" sz="1000" baseline="30000" smtClean="0"/>
              <a:t>2</a:t>
            </a:r>
            <a:r>
              <a:rPr lang="en-US" sz="1000" smtClean="0"/>
              <a:t>, </a:t>
            </a:r>
            <a:r>
              <a:rPr lang="en-US" sz="1000" smtClean="0">
                <a:hlinkClick r:id="rId18"/>
              </a:rPr>
              <a:t>Eggly S</a:t>
            </a:r>
            <a:r>
              <a:rPr lang="en-US" sz="1000" baseline="30000" smtClean="0"/>
              <a:t>2</a:t>
            </a:r>
            <a:r>
              <a:rPr lang="en-US" sz="1000" smtClean="0"/>
              <a:t>, </a:t>
            </a:r>
            <a:r>
              <a:rPr lang="en-US" sz="1000" smtClean="0">
                <a:hlinkClick r:id="rId19"/>
              </a:rPr>
              <a:t>Franklin A</a:t>
            </a:r>
            <a:r>
              <a:rPr lang="en-US" sz="1000" baseline="30000" smtClean="0"/>
              <a:t>2</a:t>
            </a:r>
            <a:r>
              <a:rPr lang="en-US" sz="1000" smtClean="0"/>
              <a:t>, </a:t>
            </a:r>
            <a:r>
              <a:rPr lang="en-US" sz="1000" smtClean="0">
                <a:hlinkClick r:id="rId20"/>
              </a:rPr>
              <a:t>Shah B</a:t>
            </a:r>
            <a:r>
              <a:rPr lang="en-US" sz="1000" baseline="30000" smtClean="0"/>
              <a:t>2</a:t>
            </a:r>
            <a:r>
              <a:rPr lang="en-US" sz="1000" smtClean="0"/>
              <a:t>, </a:t>
            </a:r>
            <a:r>
              <a:rPr lang="en-US" sz="1000" smtClean="0">
                <a:hlinkClick r:id="rId21"/>
              </a:rPr>
              <a:t>Fulp WJ</a:t>
            </a:r>
            <a:r>
              <a:rPr lang="en-US" sz="1000" baseline="30000" smtClean="0"/>
              <a:t>2</a:t>
            </a:r>
            <a:r>
              <a:rPr lang="en-US" sz="1000" smtClean="0"/>
              <a:t>, </a:t>
            </a:r>
            <a:r>
              <a:rPr lang="en-US" sz="1000" smtClean="0">
                <a:hlinkClick r:id="rId22"/>
              </a:rPr>
              <a:t>Hayes-Lattin B</a:t>
            </a:r>
            <a:r>
              <a:rPr lang="en-US" sz="1000" baseline="30000" smtClean="0"/>
              <a:t>2</a:t>
            </a:r>
            <a:r>
              <a:rPr lang="en-US" sz="1000" smtClean="0"/>
              <a:t>.</a:t>
            </a:r>
          </a:p>
          <a:p>
            <a:r>
              <a:rPr lang="en-US" sz="1000" b="1" smtClean="0">
                <a:hlinkClick r:id="rId2" tooltip="Open/close author information list"/>
              </a:rPr>
              <a:t>Author information</a:t>
            </a:r>
            <a:endParaRPr lang="en-US" sz="1000" b="1" smtClean="0"/>
          </a:p>
          <a:p>
            <a:r>
              <a:rPr lang="en-US" sz="1000" baseline="30000" smtClean="0"/>
              <a:t>1</a:t>
            </a:r>
            <a:r>
              <a:rPr lang="en-US" sz="1000" smtClean="0"/>
              <a:t>Moffitt Cancer Center; Morsani College of Medicine, University of South Florida, Tampa, FL; Oregon Health &amp; Science University, Portland, OR; Northwestern University, Chicago, IL; Memorial Sloan Kettering Cancer Center, New York, NY; LIVESTRONG Foundation, Austin; The University of Texas MD Anderson Cancer Center, Houston, TX; and Karmanos Cancer Institute, Wayne State University, Detroit, MI gwen.quinn@moffitt.org.</a:t>
            </a:r>
          </a:p>
          <a:p>
            <a:r>
              <a:rPr lang="en-US" sz="1000" baseline="30000" smtClean="0"/>
              <a:t>2</a:t>
            </a:r>
            <a:r>
              <a:rPr lang="en-US" sz="1000" smtClean="0"/>
              <a:t>Moffitt Cancer Center; Morsani College of Medicine, University of South Florida, Tampa, FL; Oregon Health &amp; Science University, Portland, OR; Northwestern University, Chicago, IL; Memorial Sloan Kettering Cancer Center, New York, NY; LIVESTRONG Foundation, Austin; The University of Texas MD Anderson Cancer Center, Houston, TX; and Karmanos Cancer Institute, Wayne State University, Detroit, MI.</a:t>
            </a:r>
          </a:p>
          <a:p>
            <a:r>
              <a:rPr lang="en-US" sz="1000" b="1" smtClean="0"/>
              <a:t>Abstract</a:t>
            </a:r>
          </a:p>
          <a:p>
            <a:r>
              <a:rPr lang="en-US" sz="1000" b="1" smtClean="0"/>
              <a:t>PURPOSE: </a:t>
            </a:r>
          </a:p>
          <a:p>
            <a:r>
              <a:rPr lang="en-US" sz="1000" smtClean="0"/>
              <a:t>The adolescent and young adult (AYA) population is underserved because of unique late-effect issues, particularly future fertility. This study sought to establish rates of documentation of discussion of risk of infertility, fertility preservation (FP) options, and referrals to fertility specialists in AYA patients' medical records at four cancer centers.</a:t>
            </a:r>
          </a:p>
          <a:p>
            <a:r>
              <a:rPr lang="en-US" sz="1000" b="1" smtClean="0"/>
              <a:t>METHODS: </a:t>
            </a:r>
          </a:p>
          <a:p>
            <a:r>
              <a:rPr lang="en-US" sz="1000" smtClean="0"/>
              <a:t>All centers reviewed randomized records within the top four AYA disease sites </a:t>
            </a:r>
            <a:r>
              <a:rPr lang="en-US" sz="1000" b="1" smtClean="0">
                <a:solidFill>
                  <a:srgbClr val="FF0000"/>
                </a:solidFill>
              </a:rPr>
              <a:t>(breast, leukemia/lymphoma, sarcoma, and testicular</a:t>
            </a:r>
            <a:r>
              <a:rPr lang="en-US" sz="1000" smtClean="0"/>
              <a:t>). Eligible records included those of patients</a:t>
            </a:r>
            <a:r>
              <a:rPr lang="en-US" sz="1000" b="1" smtClean="0">
                <a:solidFill>
                  <a:srgbClr val="FF0000"/>
                </a:solidFill>
              </a:rPr>
              <a:t>: diagnosed in 2011</a:t>
            </a:r>
            <a:r>
              <a:rPr lang="en-US" sz="1000" smtClean="0"/>
              <a:t>, with no prior receipt of gonadotoxic therapy; age 18 to 45 years; with no multiple primary cancers; and for whom record was not second opinion. Quality Oncology Practice Initiative methods were used to evaluate documentation of discussion of risk of infertility, discussion of FP options, and referral to a fertility specialist.</a:t>
            </a:r>
          </a:p>
          <a:p>
            <a:r>
              <a:rPr lang="en-US" sz="1000" b="1" smtClean="0"/>
              <a:t>RESULTS: </a:t>
            </a:r>
          </a:p>
          <a:p>
            <a:r>
              <a:rPr lang="en-US" sz="1000" smtClean="0"/>
              <a:t>Of 231 records, </a:t>
            </a:r>
            <a:r>
              <a:rPr lang="en-US" sz="1000" b="1" smtClean="0">
                <a:solidFill>
                  <a:srgbClr val="FF0000"/>
                </a:solidFill>
              </a:rPr>
              <a:t>26% documented infertility risk discussion, 24% documented FP option discussion, and 13% documented referral to a fertility specialist. </a:t>
            </a:r>
            <a:r>
              <a:rPr lang="en-US" sz="1000" smtClean="0"/>
              <a:t>Records were less likely to contain evidence of infertility risk and FP option discussions for female patients (P = .030 and .004, respectively) and those with breast cancer (P = .021 and &lt; .001, respectively). Records for Hispanic/Latino patients were less likely to contain evidence of infertility risk discussion (P = .037). Records were less likely to document infertility risk discussion, FP option discussion, and fertility specialist referral for patients age ≥ 40 years (P &lt; .001, &lt; .001, and .002, respectively) and those who already had children (all P &lt; .001).</a:t>
            </a:r>
          </a:p>
          <a:p>
            <a:r>
              <a:rPr lang="en-US" sz="1000" b="1" smtClean="0"/>
              <a:t>CONCLUSION: </a:t>
            </a:r>
          </a:p>
          <a:p>
            <a:r>
              <a:rPr lang="en-US" sz="1000" b="1" smtClean="0">
                <a:solidFill>
                  <a:srgbClr val="FF0000"/>
                </a:solidFill>
              </a:rPr>
              <a:t>The overall rate of documentation of discussion of FP is low, and results show disparities among specific groups. Although greater numbers of discussions may be occurring, there is a need to create interventions to improve documentation.</a:t>
            </a:r>
          </a:p>
          <a:p>
            <a:r>
              <a:rPr lang="en-US" sz="1000" smtClean="0"/>
              <a:t>Copyright © 2014 by American Society of Clinical Oncology.</a:t>
            </a:r>
          </a:p>
          <a:p>
            <a:endParaRPr lang="tr-TR" sz="1000" smtClean="0"/>
          </a:p>
        </p:txBody>
      </p:sp>
      <p:pic>
        <p:nvPicPr>
          <p:cNvPr id="43011" name="Picture 2" descr="C:\Users\hp\Desktop\http_--highwire_stanford_edu-icons-externalservices-pubmed-jop.jpg"/>
          <p:cNvPicPr>
            <a:picLocks noChangeAspect="1" noChangeArrowheads="1"/>
          </p:cNvPicPr>
          <p:nvPr/>
        </p:nvPicPr>
        <p:blipFill>
          <a:blip r:embed="rId23" cstate="print"/>
          <a:srcRect/>
          <a:stretch>
            <a:fillRect/>
          </a:stretch>
        </p:blipFill>
        <p:spPr bwMode="auto">
          <a:xfrm>
            <a:off x="468313" y="620713"/>
            <a:ext cx="1655762" cy="3587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p:cNvPicPr>
            <a:picLocks noChangeAspect="1" noChangeArrowheads="1"/>
          </p:cNvPicPr>
          <p:nvPr/>
        </p:nvPicPr>
        <p:blipFill>
          <a:blip r:embed="rId2" cstate="print"/>
          <a:srcRect/>
          <a:stretch>
            <a:fillRect/>
          </a:stretch>
        </p:blipFill>
        <p:spPr bwMode="auto">
          <a:xfrm>
            <a:off x="5003800" y="3573463"/>
            <a:ext cx="3816350" cy="2522537"/>
          </a:xfrm>
          <a:prstGeom prst="rect">
            <a:avLst/>
          </a:prstGeom>
          <a:noFill/>
          <a:ln w="9525">
            <a:noFill/>
            <a:miter lim="800000"/>
            <a:headEnd/>
            <a:tailEnd/>
          </a:ln>
        </p:spPr>
      </p:pic>
      <p:pic>
        <p:nvPicPr>
          <p:cNvPr id="44035" name="Picture 6"/>
          <p:cNvPicPr>
            <a:picLocks noChangeAspect="1" noChangeArrowheads="1"/>
          </p:cNvPicPr>
          <p:nvPr/>
        </p:nvPicPr>
        <p:blipFill>
          <a:blip r:embed="rId3" cstate="print"/>
          <a:srcRect/>
          <a:stretch>
            <a:fillRect/>
          </a:stretch>
        </p:blipFill>
        <p:spPr bwMode="auto">
          <a:xfrm>
            <a:off x="755650" y="2997200"/>
            <a:ext cx="4610100" cy="750888"/>
          </a:xfrm>
          <a:prstGeom prst="rect">
            <a:avLst/>
          </a:prstGeom>
          <a:noFill/>
          <a:ln w="9525">
            <a:noFill/>
            <a:miter lim="800000"/>
            <a:headEnd/>
            <a:tailEnd/>
          </a:ln>
        </p:spPr>
      </p:pic>
      <p:pic>
        <p:nvPicPr>
          <p:cNvPr id="44036" name="Picture 7"/>
          <p:cNvPicPr>
            <a:picLocks noChangeAspect="1" noChangeArrowheads="1"/>
          </p:cNvPicPr>
          <p:nvPr/>
        </p:nvPicPr>
        <p:blipFill>
          <a:blip r:embed="rId4" cstate="print"/>
          <a:srcRect/>
          <a:stretch>
            <a:fillRect/>
          </a:stretch>
        </p:blipFill>
        <p:spPr bwMode="auto">
          <a:xfrm>
            <a:off x="107950" y="2997200"/>
            <a:ext cx="1655763" cy="727075"/>
          </a:xfrm>
          <a:prstGeom prst="rect">
            <a:avLst/>
          </a:prstGeom>
          <a:noFill/>
          <a:ln w="9525">
            <a:noFill/>
            <a:miter lim="800000"/>
            <a:headEnd/>
            <a:tailEnd/>
          </a:ln>
        </p:spPr>
      </p:pic>
      <p:sp>
        <p:nvSpPr>
          <p:cNvPr id="20" name="19 Dikdörtgen"/>
          <p:cNvSpPr/>
          <p:nvPr/>
        </p:nvSpPr>
        <p:spPr>
          <a:xfrm>
            <a:off x="611560" y="5373216"/>
            <a:ext cx="8064896" cy="1296144"/>
          </a:xfrm>
          <a:prstGeom prst="rect">
            <a:avLst/>
          </a:prstGeom>
          <a:solidFill>
            <a:schemeClr val="bg1">
              <a:lumMod val="95000"/>
            </a:schemeClr>
          </a:solidFill>
          <a:ln>
            <a:solidFill>
              <a:srgbClr val="9999FF"/>
            </a:solidFill>
          </a:ln>
          <a:effectLst>
            <a:innerShdw blurRad="63500" dist="50800" dir="135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anchor="ctr"/>
          <a:lstStyle/>
          <a:p>
            <a:pPr algn="ctr">
              <a:defRPr/>
            </a:pPr>
            <a:r>
              <a:rPr lang="tr-TR" sz="2400" i="1" dirty="0" err="1">
                <a:solidFill>
                  <a:schemeClr val="tx1"/>
                </a:solidFill>
              </a:rPr>
              <a:t>Pubmed</a:t>
            </a:r>
            <a:r>
              <a:rPr lang="tr-TR" sz="2400" i="1" dirty="0">
                <a:solidFill>
                  <a:schemeClr val="tx1"/>
                </a:solidFill>
              </a:rPr>
              <a:t> </a:t>
            </a:r>
            <a:r>
              <a:rPr lang="tr-TR" sz="2400" i="1" dirty="0" err="1">
                <a:solidFill>
                  <a:schemeClr val="tx1"/>
                </a:solidFill>
              </a:rPr>
              <a:t>Key</a:t>
            </a:r>
            <a:r>
              <a:rPr lang="tr-TR" sz="2400" i="1" dirty="0">
                <a:solidFill>
                  <a:schemeClr val="tx1"/>
                </a:solidFill>
              </a:rPr>
              <a:t> </a:t>
            </a:r>
            <a:r>
              <a:rPr lang="tr-TR" sz="2400" i="1" dirty="0" err="1">
                <a:solidFill>
                  <a:schemeClr val="tx1"/>
                </a:solidFill>
              </a:rPr>
              <a:t>words</a:t>
            </a:r>
            <a:r>
              <a:rPr lang="tr-TR" sz="2400" i="1" dirty="0">
                <a:solidFill>
                  <a:schemeClr val="tx1"/>
                </a:solidFill>
              </a:rPr>
              <a:t>:</a:t>
            </a:r>
          </a:p>
          <a:p>
            <a:pPr algn="ctr">
              <a:defRPr/>
            </a:pPr>
            <a:r>
              <a:rPr lang="tr-TR" sz="2400" i="1" dirty="0">
                <a:solidFill>
                  <a:schemeClr val="tx1"/>
                </a:solidFill>
              </a:rPr>
              <a:t> </a:t>
            </a:r>
            <a:r>
              <a:rPr lang="tr-TR" sz="2400" i="1" dirty="0" err="1">
                <a:solidFill>
                  <a:schemeClr val="tx1"/>
                </a:solidFill>
              </a:rPr>
              <a:t>fertility</a:t>
            </a:r>
            <a:r>
              <a:rPr lang="tr-TR" sz="2400" i="1" dirty="0">
                <a:solidFill>
                  <a:schemeClr val="tx1"/>
                </a:solidFill>
              </a:rPr>
              <a:t> </a:t>
            </a:r>
            <a:r>
              <a:rPr lang="tr-TR" sz="2400" i="1" dirty="0" err="1">
                <a:solidFill>
                  <a:schemeClr val="tx1"/>
                </a:solidFill>
              </a:rPr>
              <a:t>preservation</a:t>
            </a:r>
            <a:r>
              <a:rPr lang="tr-TR" sz="2400" i="1" dirty="0">
                <a:solidFill>
                  <a:schemeClr val="tx1"/>
                </a:solidFill>
              </a:rPr>
              <a:t>:  2810 </a:t>
            </a:r>
            <a:r>
              <a:rPr lang="tr-TR" sz="2400" i="1" dirty="0" err="1">
                <a:solidFill>
                  <a:schemeClr val="tx1"/>
                </a:solidFill>
              </a:rPr>
              <a:t>publication</a:t>
            </a:r>
            <a:r>
              <a:rPr lang="tr-TR" sz="2400" i="1" dirty="0">
                <a:solidFill>
                  <a:schemeClr val="tx1"/>
                </a:solidFill>
              </a:rPr>
              <a:t>/1508 in </a:t>
            </a:r>
            <a:r>
              <a:rPr lang="tr-TR" sz="2400" i="1" dirty="0" err="1">
                <a:solidFill>
                  <a:schemeClr val="tx1"/>
                </a:solidFill>
              </a:rPr>
              <a:t>last</a:t>
            </a:r>
            <a:r>
              <a:rPr lang="tr-TR" sz="2400" i="1" dirty="0">
                <a:solidFill>
                  <a:schemeClr val="tx1"/>
                </a:solidFill>
              </a:rPr>
              <a:t> 5 </a:t>
            </a:r>
            <a:r>
              <a:rPr lang="tr-TR" sz="2400" i="1" dirty="0" err="1">
                <a:solidFill>
                  <a:schemeClr val="tx1"/>
                </a:solidFill>
              </a:rPr>
              <a:t>years</a:t>
            </a:r>
            <a:endParaRPr lang="tr-TR" sz="2400" i="1" dirty="0">
              <a:solidFill>
                <a:schemeClr val="tx1"/>
              </a:solidFill>
            </a:endParaRPr>
          </a:p>
        </p:txBody>
      </p:sp>
      <p:pic>
        <p:nvPicPr>
          <p:cNvPr id="44040" name="Picture 16"/>
          <p:cNvPicPr>
            <a:picLocks noChangeAspect="1" noChangeArrowheads="1"/>
          </p:cNvPicPr>
          <p:nvPr/>
        </p:nvPicPr>
        <p:blipFill>
          <a:blip r:embed="rId5" cstate="print"/>
          <a:srcRect/>
          <a:stretch>
            <a:fillRect/>
          </a:stretch>
        </p:blipFill>
        <p:spPr bwMode="auto">
          <a:xfrm>
            <a:off x="0" y="3644900"/>
            <a:ext cx="6156325" cy="1296988"/>
          </a:xfrm>
          <a:prstGeom prst="rect">
            <a:avLst/>
          </a:prstGeom>
          <a:noFill/>
          <a:ln w="9525">
            <a:noFill/>
            <a:miter lim="800000"/>
            <a:headEnd/>
            <a:tailEnd/>
          </a:ln>
        </p:spPr>
      </p:pic>
      <p:pic>
        <p:nvPicPr>
          <p:cNvPr id="44041" name="Picture 17"/>
          <p:cNvPicPr>
            <a:picLocks noChangeAspect="1" noChangeArrowheads="1"/>
          </p:cNvPicPr>
          <p:nvPr/>
        </p:nvPicPr>
        <p:blipFill>
          <a:blip r:embed="rId6" cstate="print"/>
          <a:srcRect/>
          <a:stretch>
            <a:fillRect/>
          </a:stretch>
        </p:blipFill>
        <p:spPr bwMode="auto">
          <a:xfrm>
            <a:off x="179388" y="188913"/>
            <a:ext cx="5472112" cy="2447925"/>
          </a:xfrm>
          <a:prstGeom prst="rect">
            <a:avLst/>
          </a:prstGeom>
          <a:noFill/>
          <a:ln w="9525">
            <a:noFill/>
            <a:miter lim="800000"/>
            <a:headEnd/>
            <a:tailEnd/>
          </a:ln>
        </p:spPr>
      </p:pic>
      <p:pic>
        <p:nvPicPr>
          <p:cNvPr id="44042" name="Picture 18"/>
          <p:cNvPicPr>
            <a:picLocks noChangeAspect="1" noChangeArrowheads="1"/>
          </p:cNvPicPr>
          <p:nvPr/>
        </p:nvPicPr>
        <p:blipFill>
          <a:blip r:embed="rId7" cstate="print"/>
          <a:srcRect/>
          <a:stretch>
            <a:fillRect/>
          </a:stretch>
        </p:blipFill>
        <p:spPr bwMode="auto">
          <a:xfrm>
            <a:off x="2938463" y="1412875"/>
            <a:ext cx="6205537" cy="1524000"/>
          </a:xfrm>
          <a:prstGeom prst="rect">
            <a:avLst/>
          </a:prstGeom>
          <a:noFill/>
          <a:ln w="9525">
            <a:noFill/>
            <a:miter lim="800000"/>
            <a:headEnd/>
            <a:tailEnd/>
          </a:ln>
        </p:spPr>
      </p:pic>
      <p:pic>
        <p:nvPicPr>
          <p:cNvPr id="44043" name="Picture 19"/>
          <p:cNvPicPr>
            <a:picLocks noChangeAspect="1" noChangeArrowheads="1"/>
          </p:cNvPicPr>
          <p:nvPr/>
        </p:nvPicPr>
        <p:blipFill>
          <a:blip r:embed="rId8" cstate="print"/>
          <a:srcRect/>
          <a:stretch>
            <a:fillRect/>
          </a:stretch>
        </p:blipFill>
        <p:spPr bwMode="auto">
          <a:xfrm>
            <a:off x="5935663" y="2565400"/>
            <a:ext cx="1084262" cy="107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Başlık"/>
          <p:cNvSpPr>
            <a:spLocks noGrp="1"/>
          </p:cNvSpPr>
          <p:nvPr>
            <p:ph type="title"/>
          </p:nvPr>
        </p:nvSpPr>
        <p:spPr>
          <a:solidFill>
            <a:srgbClr val="002060"/>
          </a:solidFill>
        </p:spPr>
        <p:txBody>
          <a:bodyPr/>
          <a:lstStyle/>
          <a:p>
            <a:pPr eaLnBrk="1" hangingPunct="1"/>
            <a:r>
              <a:rPr lang="tr-TR" smtClean="0">
                <a:solidFill>
                  <a:srgbClr val="66FF33"/>
                </a:solidFill>
              </a:rPr>
              <a:t>Kemoterapi ve gonadal toksisite</a:t>
            </a:r>
          </a:p>
        </p:txBody>
      </p:sp>
      <p:sp>
        <p:nvSpPr>
          <p:cNvPr id="45059" name="Rectangle 3"/>
          <p:cNvSpPr>
            <a:spLocks noGrp="1" noChangeArrowheads="1"/>
          </p:cNvSpPr>
          <p:nvPr>
            <p:ph idx="1"/>
          </p:nvPr>
        </p:nvSpPr>
        <p:spPr/>
        <p:txBody>
          <a:bodyPr/>
          <a:lstStyle/>
          <a:p>
            <a:pPr eaLnBrk="1" hangingPunct="1">
              <a:lnSpc>
                <a:spcPct val="90000"/>
              </a:lnSpc>
              <a:buClr>
                <a:srgbClr val="C0C0C0"/>
              </a:buClr>
              <a:buFont typeface="Arial" charset="0"/>
              <a:buNone/>
            </a:pPr>
            <a:r>
              <a:rPr lang="tr-TR" smtClean="0"/>
              <a:t>    KT rejimleri uzun süreli sağ kalımı artırmakla birlikte, bu tedaviler ;</a:t>
            </a:r>
          </a:p>
          <a:p>
            <a:pPr eaLnBrk="1" hangingPunct="1">
              <a:lnSpc>
                <a:spcPct val="90000"/>
              </a:lnSpc>
              <a:buFont typeface="Wingdings" pitchFamily="2" charset="2"/>
              <a:buChar char="Ø"/>
            </a:pPr>
            <a:r>
              <a:rPr lang="tr-TR" smtClean="0"/>
              <a:t>        Over dokusunda follikülerin hızlı kaybına</a:t>
            </a:r>
            <a:r>
              <a:rPr lang="en-US" smtClean="0"/>
              <a:t>, </a:t>
            </a:r>
            <a:endParaRPr lang="tr-TR" smtClean="0"/>
          </a:p>
          <a:p>
            <a:pPr eaLnBrk="1" hangingPunct="1">
              <a:lnSpc>
                <a:spcPct val="90000"/>
              </a:lnSpc>
              <a:buFont typeface="Wingdings" pitchFamily="2" charset="2"/>
              <a:buChar char="Ø"/>
            </a:pPr>
            <a:r>
              <a:rPr lang="tr-TR" smtClean="0"/>
              <a:t>        Fertilite şansında azalmaya,</a:t>
            </a:r>
          </a:p>
          <a:p>
            <a:pPr eaLnBrk="1" hangingPunct="1">
              <a:lnSpc>
                <a:spcPct val="90000"/>
              </a:lnSpc>
              <a:buFont typeface="Wingdings" pitchFamily="2" charset="2"/>
              <a:buChar char="Ø"/>
            </a:pPr>
            <a:r>
              <a:rPr lang="tr-TR" smtClean="0"/>
              <a:t>        Irreversible gonad hasarına neden olabilmektedirler </a:t>
            </a:r>
            <a:endParaRPr lang="tr-TR" sz="1600" smtClean="0"/>
          </a:p>
          <a:p>
            <a:pPr eaLnBrk="1" hangingPunct="1">
              <a:lnSpc>
                <a:spcPct val="90000"/>
              </a:lnSpc>
            </a:pPr>
            <a:endParaRPr lang="tr-TR" sz="1600" smtClean="0"/>
          </a:p>
        </p:txBody>
      </p:sp>
      <p:sp>
        <p:nvSpPr>
          <p:cNvPr id="45060" name="Text Box 4"/>
          <p:cNvSpPr txBox="1">
            <a:spLocks noChangeArrowheads="1"/>
          </p:cNvSpPr>
          <p:nvPr/>
        </p:nvSpPr>
        <p:spPr bwMode="auto">
          <a:xfrm>
            <a:off x="519113" y="6092825"/>
            <a:ext cx="6762750" cy="641350"/>
          </a:xfrm>
          <a:prstGeom prst="rect">
            <a:avLst/>
          </a:prstGeom>
          <a:noFill/>
          <a:ln w="9525">
            <a:noFill/>
            <a:miter lim="800000"/>
            <a:headEnd/>
            <a:tailEnd/>
          </a:ln>
        </p:spPr>
        <p:txBody>
          <a:bodyPr wrap="none">
            <a:spAutoFit/>
          </a:bodyPr>
          <a:lstStyle/>
          <a:p>
            <a:r>
              <a:rPr lang="en-US"/>
              <a:t> Meirow D. (2000)</a:t>
            </a:r>
            <a:r>
              <a:rPr lang="tr-TR"/>
              <a:t> Molecular and Cellular Endocrinology</a:t>
            </a:r>
          </a:p>
          <a:p>
            <a:r>
              <a:rPr lang="tr-TR"/>
              <a:t> </a:t>
            </a:r>
            <a:r>
              <a:rPr lang="en-US"/>
              <a:t>Oktay K, Kan MT and Rosenwaks Z (2001) Curr Opin Obstet Gynecol</a:t>
            </a:r>
            <a:endParaRPr lang="tr-T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a:solidFill>
            <a:srgbClr val="002060"/>
          </a:solidFill>
        </p:spPr>
        <p:txBody>
          <a:bodyPr/>
          <a:lstStyle/>
          <a:p>
            <a:pPr eaLnBrk="1" hangingPunct="1"/>
            <a:r>
              <a:rPr lang="tr-TR" smtClean="0">
                <a:solidFill>
                  <a:srgbClr val="66FF33"/>
                </a:solidFill>
              </a:rPr>
              <a:t>KT-gonadal toksisite</a:t>
            </a:r>
          </a:p>
        </p:txBody>
      </p:sp>
      <p:sp>
        <p:nvSpPr>
          <p:cNvPr id="46083" name="Rectangle 3"/>
          <p:cNvSpPr>
            <a:spLocks noGrp="1" noChangeArrowheads="1"/>
          </p:cNvSpPr>
          <p:nvPr>
            <p:ph idx="1"/>
          </p:nvPr>
        </p:nvSpPr>
        <p:spPr/>
        <p:txBody>
          <a:bodyPr/>
          <a:lstStyle/>
          <a:p>
            <a:pPr eaLnBrk="1" hangingPunct="1">
              <a:buSzPct val="64000"/>
              <a:buFont typeface="Wingdings" pitchFamily="2" charset="2"/>
              <a:buChar char="u"/>
            </a:pPr>
            <a:r>
              <a:rPr lang="tr-TR" i="1" smtClean="0"/>
              <a:t>Hasta yaşı</a:t>
            </a:r>
          </a:p>
          <a:p>
            <a:pPr eaLnBrk="1" hangingPunct="1">
              <a:buSzPct val="64000"/>
              <a:buFont typeface="Wingdings" pitchFamily="2" charset="2"/>
              <a:buChar char="u"/>
            </a:pPr>
            <a:r>
              <a:rPr lang="tr-TR" i="1" smtClean="0"/>
              <a:t>KT protokolü</a:t>
            </a:r>
            <a:r>
              <a:rPr lang="tr-TR" smtClean="0"/>
              <a:t> </a:t>
            </a:r>
          </a:p>
          <a:p>
            <a:pPr eaLnBrk="1" hangingPunct="1">
              <a:buSzPct val="64000"/>
              <a:buFont typeface="Wingdings" pitchFamily="2" charset="2"/>
              <a:buChar char="u"/>
            </a:pPr>
            <a:r>
              <a:rPr lang="tr-TR" i="1" smtClean="0"/>
              <a:t>KT ajanlarının dozları</a:t>
            </a:r>
            <a:r>
              <a:rPr lang="tr-TR" smtClean="0"/>
              <a:t>  </a:t>
            </a:r>
          </a:p>
          <a:p>
            <a:pPr eaLnBrk="1" hangingPunct="1">
              <a:buFont typeface="Wingdings" pitchFamily="2" charset="2"/>
              <a:buNone/>
            </a:pPr>
            <a:r>
              <a:rPr lang="tr-TR" smtClean="0"/>
              <a:t>  gonadal hasarı etkileyen başlıca faktörler** </a:t>
            </a:r>
          </a:p>
          <a:p>
            <a:pPr eaLnBrk="1" hangingPunct="1"/>
            <a:endParaRPr lang="tr-TR" smtClean="0"/>
          </a:p>
        </p:txBody>
      </p:sp>
      <p:sp>
        <p:nvSpPr>
          <p:cNvPr id="46084" name="Text Box 4"/>
          <p:cNvSpPr txBox="1">
            <a:spLocks noChangeArrowheads="1"/>
          </p:cNvSpPr>
          <p:nvPr/>
        </p:nvSpPr>
        <p:spPr bwMode="auto">
          <a:xfrm>
            <a:off x="468313" y="5405438"/>
            <a:ext cx="8451850" cy="641350"/>
          </a:xfrm>
          <a:prstGeom prst="rect">
            <a:avLst/>
          </a:prstGeom>
          <a:noFill/>
          <a:ln w="9525">
            <a:noFill/>
            <a:miter lim="800000"/>
            <a:headEnd/>
            <a:tailEnd/>
          </a:ln>
        </p:spPr>
        <p:txBody>
          <a:bodyPr wrap="none">
            <a:spAutoFit/>
          </a:bodyPr>
          <a:lstStyle/>
          <a:p>
            <a:r>
              <a:rPr lang="en-US"/>
              <a:t>Goodwin PJ, Enis M, Pritchard KI, Trudeau M, Hood N. </a:t>
            </a:r>
            <a:r>
              <a:rPr lang="tr-TR"/>
              <a:t>(1999)</a:t>
            </a:r>
            <a:r>
              <a:rPr lang="en-US"/>
              <a:t>Journal of Clinical Oncology</a:t>
            </a:r>
            <a:endParaRPr lang="tr-TR"/>
          </a:p>
          <a:p>
            <a:r>
              <a:rPr lang="en-US"/>
              <a:t>Meirow D and Nugent D (2001)</a:t>
            </a:r>
            <a:r>
              <a:rPr lang="tr-TR"/>
              <a:t> </a:t>
            </a:r>
            <a:r>
              <a:rPr lang="en-US"/>
              <a:t>Human Reproduction Update</a:t>
            </a:r>
            <a:endParaRPr lang="tr-T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6" name="Rectangle 2"/>
          <p:cNvSpPr>
            <a:spLocks noGrp="1" noRot="1" noChangeArrowheads="1"/>
          </p:cNvSpPr>
          <p:nvPr>
            <p:ph type="title"/>
          </p:nvPr>
        </p:nvSpPr>
        <p:spPr>
          <a:solidFill>
            <a:srgbClr val="002060"/>
          </a:solidFill>
        </p:spPr>
        <p:txBody>
          <a:bodyPr/>
          <a:lstStyle/>
          <a:p>
            <a:pPr eaLnBrk="1" hangingPunct="1"/>
            <a:r>
              <a:rPr lang="tr-TR" smtClean="0">
                <a:solidFill>
                  <a:srgbClr val="66FF33"/>
                </a:solidFill>
              </a:rPr>
              <a:t>KT-gonadal toksisite</a:t>
            </a:r>
          </a:p>
        </p:txBody>
      </p:sp>
      <p:sp>
        <p:nvSpPr>
          <p:cNvPr id="47107" name="Rectangle 3"/>
          <p:cNvSpPr>
            <a:spLocks noGrp="1" noChangeArrowheads="1"/>
          </p:cNvSpPr>
          <p:nvPr>
            <p:ph idx="1"/>
          </p:nvPr>
        </p:nvSpPr>
        <p:spPr/>
        <p:txBody>
          <a:bodyPr/>
          <a:lstStyle/>
          <a:p>
            <a:pPr eaLnBrk="1" hangingPunct="1">
              <a:lnSpc>
                <a:spcPct val="90000"/>
              </a:lnSpc>
            </a:pPr>
            <a:r>
              <a:rPr lang="tr-TR" smtClean="0"/>
              <a:t>İleri yaştaki kadınlarda KT’ye  bağlı ovaryan yetmezlik daha sık*,**</a:t>
            </a:r>
          </a:p>
          <a:p>
            <a:pPr eaLnBrk="1" hangingPunct="1">
              <a:lnSpc>
                <a:spcPct val="90000"/>
              </a:lnSpc>
            </a:pPr>
            <a:r>
              <a:rPr lang="tr-TR" smtClean="0"/>
              <a:t>KT sonrası amenore insidansını siklofosfamid tabanlı tedavilerde </a:t>
            </a:r>
            <a:r>
              <a:rPr lang="en-US" smtClean="0"/>
              <a:t>≤ 40 y</a:t>
            </a:r>
            <a:r>
              <a:rPr lang="tr-TR" smtClean="0"/>
              <a:t>aşta %40 ve üzerindekilerde  % </a:t>
            </a:r>
            <a:r>
              <a:rPr lang="en-US" smtClean="0"/>
              <a:t>76</a:t>
            </a:r>
            <a:r>
              <a:rPr lang="tr-TR" smtClean="0"/>
              <a:t> oranında bildirmişlerdir *** </a:t>
            </a:r>
          </a:p>
          <a:p>
            <a:pPr eaLnBrk="1" hangingPunct="1">
              <a:lnSpc>
                <a:spcPct val="90000"/>
              </a:lnSpc>
            </a:pPr>
            <a:r>
              <a:rPr lang="tr-TR" smtClean="0"/>
              <a:t>Ek olarak E2-reseptör (+) olanlarda 5-10 yıl Tamoxifen kullanımı zaman bağımlı kayıpla ilişkili</a:t>
            </a:r>
          </a:p>
          <a:p>
            <a:pPr eaLnBrk="1" hangingPunct="1">
              <a:lnSpc>
                <a:spcPct val="90000"/>
              </a:lnSpc>
            </a:pPr>
            <a:endParaRPr lang="tr-TR" smtClean="0"/>
          </a:p>
        </p:txBody>
      </p:sp>
      <p:sp>
        <p:nvSpPr>
          <p:cNvPr id="47108" name="Text Box 4"/>
          <p:cNvSpPr txBox="1">
            <a:spLocks noChangeArrowheads="1"/>
          </p:cNvSpPr>
          <p:nvPr/>
        </p:nvSpPr>
        <p:spPr bwMode="auto">
          <a:xfrm>
            <a:off x="519113" y="5765800"/>
            <a:ext cx="5165725" cy="915988"/>
          </a:xfrm>
          <a:prstGeom prst="rect">
            <a:avLst/>
          </a:prstGeom>
          <a:noFill/>
          <a:ln w="9525">
            <a:noFill/>
            <a:miter lim="800000"/>
            <a:headEnd/>
            <a:tailEnd/>
          </a:ln>
        </p:spPr>
        <p:txBody>
          <a:bodyPr wrap="none">
            <a:spAutoFit/>
          </a:bodyPr>
          <a:lstStyle/>
          <a:p>
            <a:r>
              <a:rPr lang="tr-TR"/>
              <a:t>*</a:t>
            </a:r>
            <a:r>
              <a:rPr lang="en-US"/>
              <a:t>Brice P </a:t>
            </a:r>
            <a:r>
              <a:rPr lang="tr-TR"/>
              <a:t> et al. </a:t>
            </a:r>
            <a:r>
              <a:rPr lang="en-US"/>
              <a:t>(2002) Blood 100,736</a:t>
            </a:r>
          </a:p>
          <a:p>
            <a:r>
              <a:rPr lang="tr-TR"/>
              <a:t>**</a:t>
            </a:r>
            <a:r>
              <a:rPr lang="en-US"/>
              <a:t>Bianco AR et al</a:t>
            </a:r>
            <a:r>
              <a:rPr lang="tr-TR"/>
              <a:t>. </a:t>
            </a:r>
            <a:r>
              <a:rPr lang="tr-TR">
                <a:sym typeface="Wingdings" pitchFamily="2" charset="2"/>
              </a:rPr>
              <a:t>(1991)</a:t>
            </a:r>
            <a:r>
              <a:rPr lang="en-US"/>
              <a:t>. Br J Cancer 63:799-803, 1991</a:t>
            </a:r>
            <a:endParaRPr lang="tr-TR"/>
          </a:p>
          <a:p>
            <a:r>
              <a:rPr lang="tr-TR"/>
              <a:t>***</a:t>
            </a:r>
            <a:r>
              <a:rPr lang="en-US"/>
              <a:t>Bines J</a:t>
            </a:r>
            <a:r>
              <a:rPr lang="tr-TR"/>
              <a:t> et al</a:t>
            </a:r>
            <a:r>
              <a:rPr lang="en-US"/>
              <a:t>.</a:t>
            </a:r>
            <a:r>
              <a:rPr lang="tr-TR"/>
              <a:t> (</a:t>
            </a:r>
            <a:r>
              <a:rPr lang="en-US"/>
              <a:t>1996</a:t>
            </a:r>
            <a:r>
              <a:rPr lang="tr-TR"/>
              <a:t>) </a:t>
            </a:r>
            <a:r>
              <a:rPr lang="en-US"/>
              <a:t>J Clin Oncol 14:1718-1729</a:t>
            </a:r>
            <a:endParaRPr lang="tr-T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rrowheads="1"/>
          </p:cNvSpPr>
          <p:nvPr>
            <p:ph type="title"/>
          </p:nvPr>
        </p:nvSpPr>
        <p:spPr>
          <a:solidFill>
            <a:srgbClr val="002060"/>
          </a:solidFill>
        </p:spPr>
        <p:txBody>
          <a:bodyPr/>
          <a:lstStyle/>
          <a:p>
            <a:pPr eaLnBrk="1" hangingPunct="1"/>
            <a:r>
              <a:rPr lang="tr-TR" smtClean="0">
                <a:solidFill>
                  <a:srgbClr val="66FF33"/>
                </a:solidFill>
              </a:rPr>
              <a:t>KT-gonadal toksisite</a:t>
            </a:r>
          </a:p>
        </p:txBody>
      </p:sp>
      <p:sp>
        <p:nvSpPr>
          <p:cNvPr id="48131" name="Rectangle 3"/>
          <p:cNvSpPr>
            <a:spLocks noGrp="1" noChangeArrowheads="1"/>
          </p:cNvSpPr>
          <p:nvPr>
            <p:ph idx="1"/>
          </p:nvPr>
        </p:nvSpPr>
        <p:spPr/>
        <p:txBody>
          <a:bodyPr/>
          <a:lstStyle/>
          <a:p>
            <a:pPr eaLnBrk="1" hangingPunct="1"/>
            <a:endParaRPr lang="tr-TR" sz="2800" smtClean="0"/>
          </a:p>
          <a:p>
            <a:pPr eaLnBrk="1" hangingPunct="1">
              <a:buFont typeface="Arial" charset="0"/>
              <a:buNone/>
            </a:pPr>
            <a:r>
              <a:rPr lang="tr-TR" smtClean="0"/>
              <a:t>    </a:t>
            </a:r>
            <a:r>
              <a:rPr lang="tr-TR" u="sng" smtClean="0"/>
              <a:t>Alkilizan ajanlar </a:t>
            </a:r>
            <a:r>
              <a:rPr lang="tr-TR" smtClean="0"/>
              <a:t>hücre siklusuna spesifik olmamaları nedeniyle dinlenmedeki primordial follikülleri etkileyerek gonadotoksik özellik gösterirler</a:t>
            </a:r>
          </a:p>
        </p:txBody>
      </p:sp>
      <p:sp>
        <p:nvSpPr>
          <p:cNvPr id="48132" name="Text Box 4"/>
          <p:cNvSpPr txBox="1">
            <a:spLocks noChangeArrowheads="1"/>
          </p:cNvSpPr>
          <p:nvPr/>
        </p:nvSpPr>
        <p:spPr bwMode="auto">
          <a:xfrm>
            <a:off x="592138" y="5667375"/>
            <a:ext cx="7926387" cy="517525"/>
          </a:xfrm>
          <a:prstGeom prst="rect">
            <a:avLst/>
          </a:prstGeom>
          <a:noFill/>
          <a:ln w="9525">
            <a:noFill/>
            <a:miter lim="800000"/>
            <a:headEnd/>
            <a:tailEnd/>
          </a:ln>
        </p:spPr>
        <p:txBody>
          <a:bodyPr wrap="none">
            <a:spAutoFit/>
          </a:bodyPr>
          <a:lstStyle/>
          <a:p>
            <a:pPr>
              <a:buFontTx/>
              <a:buChar char="•"/>
            </a:pPr>
            <a:r>
              <a:rPr lang="en-US" sz="1400"/>
              <a:t>Chiarelli AM, Marrett LD and Darlington G.(1999) Early Menopause and Infertility in Females after Treatment</a:t>
            </a:r>
            <a:endParaRPr lang="tr-TR" sz="1400"/>
          </a:p>
          <a:p>
            <a:r>
              <a:rPr lang="en-US" sz="1400"/>
              <a:t> for Childhood Cancer Diagnosed in 1964-1988 in Ontario, Canada. Am.J. Epidemiol., 150,245-254 </a:t>
            </a:r>
            <a:endParaRPr lang="tr-TR" sz="140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cstate="print"/>
          <a:srcRect/>
          <a:stretch>
            <a:fillRect/>
          </a:stretch>
        </p:blipFill>
        <p:spPr bwMode="auto">
          <a:xfrm>
            <a:off x="-17463" y="1249363"/>
            <a:ext cx="9161463" cy="4267200"/>
          </a:xfrm>
          <a:prstGeom prst="rect">
            <a:avLst/>
          </a:prstGeom>
          <a:noFill/>
          <a:ln w="9525">
            <a:noFill/>
            <a:miter lim="800000"/>
            <a:headEnd/>
            <a:tailEnd/>
          </a:ln>
        </p:spPr>
      </p:pic>
      <p:sp>
        <p:nvSpPr>
          <p:cNvPr id="49155" name="4 Metin kutusu"/>
          <p:cNvSpPr txBox="1">
            <a:spLocks noChangeArrowheads="1"/>
          </p:cNvSpPr>
          <p:nvPr/>
        </p:nvSpPr>
        <p:spPr bwMode="auto">
          <a:xfrm>
            <a:off x="468313" y="6165850"/>
            <a:ext cx="7847012" cy="584200"/>
          </a:xfrm>
          <a:prstGeom prst="rect">
            <a:avLst/>
          </a:prstGeom>
          <a:noFill/>
          <a:ln w="9525">
            <a:noFill/>
            <a:miter lim="800000"/>
            <a:headEnd/>
            <a:tailEnd/>
          </a:ln>
        </p:spPr>
        <p:txBody>
          <a:bodyPr wrap="none">
            <a:spAutoFit/>
          </a:bodyPr>
          <a:lstStyle/>
          <a:p>
            <a:r>
              <a:rPr lang="tr-TR" sz="1600"/>
              <a:t>From; Rodriguez K, Oktay K. </a:t>
            </a:r>
            <a:r>
              <a:rPr lang="en-US" sz="1600"/>
              <a:t>Fertility Preservation and Pregnancy in Women With and Without</a:t>
            </a:r>
          </a:p>
          <a:p>
            <a:r>
              <a:rPr lang="tr-TR" sz="1600" i="1"/>
              <a:t>BRCA Mutation–Positive Breast Cancer. The Oncologist  </a:t>
            </a:r>
            <a:r>
              <a:rPr lang="tr-TR" sz="1600"/>
              <a:t>2012;17:1409–1417</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rrowheads="1"/>
          </p:cNvSpPr>
          <p:nvPr>
            <p:ph type="title"/>
          </p:nvPr>
        </p:nvSpPr>
        <p:spPr>
          <a:solidFill>
            <a:srgbClr val="002060"/>
          </a:solidFill>
        </p:spPr>
        <p:txBody>
          <a:bodyPr/>
          <a:lstStyle/>
          <a:p>
            <a:pPr eaLnBrk="1" hangingPunct="1"/>
            <a:r>
              <a:rPr lang="tr-TR" smtClean="0">
                <a:solidFill>
                  <a:srgbClr val="66FF33"/>
                </a:solidFill>
              </a:rPr>
              <a:t>KT-gonadal toksisite</a:t>
            </a:r>
          </a:p>
        </p:txBody>
      </p:sp>
      <p:sp>
        <p:nvSpPr>
          <p:cNvPr id="50179" name="Rectangle 3"/>
          <p:cNvSpPr>
            <a:spLocks noGrp="1" noChangeArrowheads="1"/>
          </p:cNvSpPr>
          <p:nvPr>
            <p:ph idx="1"/>
          </p:nvPr>
        </p:nvSpPr>
        <p:spPr/>
        <p:txBody>
          <a:bodyPr/>
          <a:lstStyle/>
          <a:p>
            <a:pPr eaLnBrk="1" hangingPunct="1">
              <a:lnSpc>
                <a:spcPct val="90000"/>
              </a:lnSpc>
            </a:pPr>
            <a:r>
              <a:rPr lang="tr-TR" sz="2800" b="1" smtClean="0">
                <a:solidFill>
                  <a:srgbClr val="FF9900"/>
                </a:solidFill>
              </a:rPr>
              <a:t>Siklofosfamidle</a:t>
            </a:r>
            <a:r>
              <a:rPr lang="tr-TR" sz="2800" smtClean="0">
                <a:solidFill>
                  <a:srgbClr val="FF9900"/>
                </a:solidFill>
              </a:rPr>
              <a:t> </a:t>
            </a:r>
            <a:r>
              <a:rPr lang="tr-TR" sz="2800" smtClean="0"/>
              <a:t>kombine KT rejimlerinde kontrollere göre </a:t>
            </a:r>
            <a:r>
              <a:rPr lang="tr-TR" sz="2800" b="1" smtClean="0">
                <a:solidFill>
                  <a:srgbClr val="33CC33"/>
                </a:solidFill>
              </a:rPr>
              <a:t>4-9 kat</a:t>
            </a:r>
            <a:r>
              <a:rPr lang="tr-TR" sz="2800" smtClean="0">
                <a:solidFill>
                  <a:srgbClr val="33CC33"/>
                </a:solidFill>
              </a:rPr>
              <a:t> </a:t>
            </a:r>
            <a:r>
              <a:rPr lang="tr-TR" sz="2800" smtClean="0"/>
              <a:t>ovaryan yetmezlik riski </a:t>
            </a:r>
            <a:r>
              <a:rPr lang="en-US" sz="2800" smtClean="0"/>
              <a:t>(</a:t>
            </a:r>
            <a:r>
              <a:rPr lang="tr-TR" sz="2800" smtClean="0"/>
              <a:t>1, 2</a:t>
            </a:r>
            <a:r>
              <a:rPr lang="en-US" sz="2800" smtClean="0"/>
              <a:t>)</a:t>
            </a:r>
            <a:r>
              <a:rPr lang="tr-TR" sz="2800" smtClean="0"/>
              <a:t> </a:t>
            </a:r>
          </a:p>
          <a:p>
            <a:pPr eaLnBrk="1" hangingPunct="1">
              <a:lnSpc>
                <a:spcPct val="90000"/>
              </a:lnSpc>
            </a:pPr>
            <a:r>
              <a:rPr lang="en-US" sz="2800" smtClean="0"/>
              <a:t>Cisplatin </a:t>
            </a:r>
            <a:r>
              <a:rPr lang="tr-TR" sz="2800" smtClean="0"/>
              <a:t>ve</a:t>
            </a:r>
            <a:r>
              <a:rPr lang="en-US" sz="2800" smtClean="0"/>
              <a:t> adriamycin </a:t>
            </a:r>
            <a:r>
              <a:rPr lang="tr-TR" sz="2800" b="1" smtClean="0">
                <a:solidFill>
                  <a:srgbClr val="33CC33"/>
                </a:solidFill>
              </a:rPr>
              <a:t>orta düzeyde</a:t>
            </a:r>
            <a:r>
              <a:rPr lang="tr-TR" sz="2800" smtClean="0">
                <a:solidFill>
                  <a:srgbClr val="33CC33"/>
                </a:solidFill>
              </a:rPr>
              <a:t> </a:t>
            </a:r>
            <a:r>
              <a:rPr lang="en-US" sz="2800" smtClean="0"/>
              <a:t>gonadoto</a:t>
            </a:r>
            <a:r>
              <a:rPr lang="tr-TR" sz="2800" smtClean="0"/>
              <a:t>ksik</a:t>
            </a:r>
            <a:r>
              <a:rPr lang="en-US" sz="2800" smtClean="0"/>
              <a:t>, </a:t>
            </a:r>
            <a:endParaRPr lang="tr-TR" sz="2800" smtClean="0"/>
          </a:p>
          <a:p>
            <a:pPr eaLnBrk="1" hangingPunct="1">
              <a:lnSpc>
                <a:spcPct val="90000"/>
              </a:lnSpc>
            </a:pPr>
            <a:r>
              <a:rPr lang="tr-TR" sz="2800" smtClean="0"/>
              <a:t>B</a:t>
            </a:r>
            <a:r>
              <a:rPr lang="en-US" sz="2800" smtClean="0"/>
              <a:t>leomycin, actinomycin D, vincristine, methotrexate </a:t>
            </a:r>
            <a:r>
              <a:rPr lang="tr-TR" sz="2800" smtClean="0"/>
              <a:t>ve </a:t>
            </a:r>
            <a:r>
              <a:rPr lang="en-US" sz="2800" smtClean="0"/>
              <a:t>5-FU </a:t>
            </a:r>
            <a:r>
              <a:rPr lang="tr-TR" sz="2800" b="1" smtClean="0">
                <a:solidFill>
                  <a:srgbClr val="33CC33"/>
                </a:solidFill>
              </a:rPr>
              <a:t>düşük etkili</a:t>
            </a:r>
            <a:r>
              <a:rPr lang="tr-TR" sz="2800" smtClean="0">
                <a:solidFill>
                  <a:srgbClr val="33CC33"/>
                </a:solidFill>
              </a:rPr>
              <a:t> </a:t>
            </a:r>
            <a:r>
              <a:rPr lang="en-US" sz="2800" smtClean="0"/>
              <a:t>(</a:t>
            </a:r>
            <a:r>
              <a:rPr lang="tr-TR" sz="2800" smtClean="0"/>
              <a:t>3</a:t>
            </a:r>
            <a:r>
              <a:rPr lang="en-US" sz="2800" smtClean="0"/>
              <a:t>) </a:t>
            </a:r>
            <a:endParaRPr lang="tr-TR" sz="2800" smtClean="0"/>
          </a:p>
          <a:p>
            <a:pPr eaLnBrk="1" hangingPunct="1">
              <a:lnSpc>
                <a:spcPct val="90000"/>
              </a:lnSpc>
            </a:pPr>
            <a:r>
              <a:rPr lang="tr-TR" sz="2800" smtClean="0"/>
              <a:t>T</a:t>
            </a:r>
            <a:r>
              <a:rPr lang="en-US" sz="2800" smtClean="0"/>
              <a:t>axan</a:t>
            </a:r>
            <a:r>
              <a:rPr lang="tr-TR" sz="2800" smtClean="0"/>
              <a:t>ler</a:t>
            </a:r>
            <a:r>
              <a:rPr lang="en-US" sz="2800" smtClean="0"/>
              <a:t>, oxaliplatin, irinotecan, mono</a:t>
            </a:r>
            <a:r>
              <a:rPr lang="tr-TR" sz="2800" smtClean="0"/>
              <a:t>k</a:t>
            </a:r>
            <a:r>
              <a:rPr lang="en-US" sz="2800" smtClean="0"/>
              <a:t>lonal antibodi</a:t>
            </a:r>
            <a:r>
              <a:rPr lang="tr-TR" sz="2800" smtClean="0"/>
              <a:t>ler ve</a:t>
            </a:r>
            <a:r>
              <a:rPr lang="en-US" sz="2800" smtClean="0"/>
              <a:t> thyrosine kinase inhibit</a:t>
            </a:r>
            <a:r>
              <a:rPr lang="tr-TR" sz="2800" smtClean="0"/>
              <a:t>örleri ile ilgili data </a:t>
            </a:r>
            <a:r>
              <a:rPr lang="tr-TR" sz="2800" b="1" smtClean="0">
                <a:solidFill>
                  <a:srgbClr val="33CC33"/>
                </a:solidFill>
              </a:rPr>
              <a:t>henüz yetersiz</a:t>
            </a:r>
            <a:r>
              <a:rPr lang="en-US" sz="2800" smtClean="0">
                <a:solidFill>
                  <a:srgbClr val="33CC33"/>
                </a:solidFill>
              </a:rPr>
              <a:t> </a:t>
            </a:r>
            <a:r>
              <a:rPr lang="en-US" sz="2800" smtClean="0"/>
              <a:t>(</a:t>
            </a:r>
            <a:r>
              <a:rPr lang="tr-TR" sz="2800" smtClean="0"/>
              <a:t>4</a:t>
            </a:r>
            <a:r>
              <a:rPr lang="en-US" sz="2800" smtClean="0"/>
              <a:t>)</a:t>
            </a:r>
            <a:endParaRPr lang="tr-TR" sz="2800" smtClean="0"/>
          </a:p>
          <a:p>
            <a:pPr eaLnBrk="1" hangingPunct="1">
              <a:lnSpc>
                <a:spcPct val="90000"/>
              </a:lnSpc>
            </a:pPr>
            <a:r>
              <a:rPr lang="tr-TR" sz="2800" smtClean="0"/>
              <a:t>Ek olarak çoğu KT</a:t>
            </a:r>
            <a:r>
              <a:rPr lang="en-US" sz="2800" smtClean="0"/>
              <a:t> proto</a:t>
            </a:r>
            <a:r>
              <a:rPr lang="tr-TR" sz="2800" smtClean="0"/>
              <a:t>kolünde </a:t>
            </a:r>
            <a:r>
              <a:rPr lang="tr-TR" sz="2800" b="1" smtClean="0">
                <a:solidFill>
                  <a:srgbClr val="33CC33"/>
                </a:solidFill>
              </a:rPr>
              <a:t>sinerjistik etkileri</a:t>
            </a:r>
            <a:r>
              <a:rPr lang="tr-TR" sz="2800" smtClean="0">
                <a:solidFill>
                  <a:srgbClr val="33CC33"/>
                </a:solidFill>
              </a:rPr>
              <a:t> </a:t>
            </a:r>
            <a:r>
              <a:rPr lang="tr-TR" sz="2800" smtClean="0"/>
              <a:t>olan çoklu ajan kullanılıyor</a:t>
            </a:r>
            <a:r>
              <a:rPr lang="en-US" sz="2800" smtClean="0"/>
              <a:t> </a:t>
            </a:r>
            <a:endParaRPr lang="tr-TR" sz="2800" smtClean="0"/>
          </a:p>
        </p:txBody>
      </p:sp>
      <p:sp>
        <p:nvSpPr>
          <p:cNvPr id="50180" name="Text Box 4"/>
          <p:cNvSpPr txBox="1">
            <a:spLocks noChangeArrowheads="1"/>
          </p:cNvSpPr>
          <p:nvPr/>
        </p:nvSpPr>
        <p:spPr bwMode="auto">
          <a:xfrm>
            <a:off x="395288" y="5842000"/>
            <a:ext cx="8677275" cy="1187450"/>
          </a:xfrm>
          <a:prstGeom prst="rect">
            <a:avLst/>
          </a:prstGeom>
          <a:noFill/>
          <a:ln w="9525">
            <a:noFill/>
            <a:miter lim="800000"/>
            <a:headEnd/>
            <a:tailEnd/>
          </a:ln>
        </p:spPr>
        <p:txBody>
          <a:bodyPr wrap="none">
            <a:spAutoFit/>
          </a:bodyPr>
          <a:lstStyle/>
          <a:p>
            <a:r>
              <a:rPr lang="tr-TR" sz="1200"/>
              <a:t>1. </a:t>
            </a:r>
            <a:r>
              <a:rPr lang="en-US" sz="1200"/>
              <a:t>Byrne J</a:t>
            </a:r>
            <a:r>
              <a:rPr lang="tr-TR" sz="1200"/>
              <a:t> et al.(</a:t>
            </a:r>
            <a:r>
              <a:rPr lang="en-US" sz="1200"/>
              <a:t>1992</a:t>
            </a:r>
            <a:r>
              <a:rPr lang="tr-TR" sz="1200"/>
              <a:t>)  </a:t>
            </a:r>
            <a:r>
              <a:rPr lang="en-US" sz="1200"/>
              <a:t>Early menopause in long-term survivors of cancer during adolescence.</a:t>
            </a:r>
            <a:r>
              <a:rPr lang="tr-TR" sz="1200"/>
              <a:t> </a:t>
            </a:r>
            <a:r>
              <a:rPr lang="en-US" sz="1200"/>
              <a:t>Am J Obstet.Gynecol 166,788-793</a:t>
            </a:r>
            <a:endParaRPr lang="tr-TR" sz="1200"/>
          </a:p>
          <a:p>
            <a:r>
              <a:rPr lang="tr-TR" sz="1200"/>
              <a:t>2. </a:t>
            </a:r>
            <a:r>
              <a:rPr lang="en-US" sz="1200"/>
              <a:t>Meirow D and Nugent D (2001). The effects of radiotherapy and chemotherapy on female reproduction. Human Reprod</a:t>
            </a:r>
            <a:r>
              <a:rPr lang="tr-TR" sz="1200"/>
              <a:t>.</a:t>
            </a:r>
            <a:r>
              <a:rPr lang="en-US" sz="1200"/>
              <a:t> Update, 7, 535-543</a:t>
            </a:r>
            <a:endParaRPr lang="tr-TR" sz="1200"/>
          </a:p>
          <a:p>
            <a:r>
              <a:rPr lang="tr-TR" sz="1200"/>
              <a:t>3. </a:t>
            </a:r>
            <a:r>
              <a:rPr lang="en-US" sz="1200"/>
              <a:t>Sonmezer M, Oktay K. Fertility preservation in female patients.2004, Human Reproduction Update, 10,251-266</a:t>
            </a:r>
            <a:endParaRPr lang="tr-TR" sz="1200"/>
          </a:p>
          <a:p>
            <a:r>
              <a:rPr lang="tr-TR" sz="1200"/>
              <a:t>4. </a:t>
            </a:r>
            <a:r>
              <a:rPr lang="en-US" sz="1200"/>
              <a:t>Lee SJ, Schover LR, Partridge AH, Patrizio P, Wallace WH, Hagerty K, Beck LN, Brennan LV, Oktay K (2006).</a:t>
            </a:r>
            <a:endParaRPr lang="tr-TR" sz="1200"/>
          </a:p>
          <a:p>
            <a:r>
              <a:rPr lang="en-US" sz="1200"/>
              <a:t> American Society of Clinical Oncology recommendations on fertility preservation in cancer patients.  J Clin. Oncology 24,2917-2931</a:t>
            </a:r>
            <a:endParaRPr lang="tr-TR" sz="1200"/>
          </a:p>
          <a:p>
            <a:endParaRPr lang="tr-TR" sz="120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9" name="Group 29"/>
          <p:cNvGraphicFramePr>
            <a:graphicFrameLocks noGrp="1"/>
          </p:cNvGraphicFramePr>
          <p:nvPr>
            <p:ph/>
          </p:nvPr>
        </p:nvGraphicFramePr>
        <p:xfrm>
          <a:off x="457200" y="620713"/>
          <a:ext cx="8229600" cy="5900103"/>
        </p:xfrm>
        <a:graphic>
          <a:graphicData uri="http://schemas.openxmlformats.org/drawingml/2006/table">
            <a:tbl>
              <a:tblPr/>
              <a:tblGrid>
                <a:gridCol w="1831975"/>
                <a:gridCol w="6397625"/>
              </a:tblGrid>
              <a:tr h="322263">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400" b="1" i="0" u="none" strike="noStrike" cap="none" normalizeH="0" baseline="0" dirty="0" smtClean="0">
                          <a:ln>
                            <a:noFill/>
                          </a:ln>
                          <a:solidFill>
                            <a:srgbClr val="FF0000"/>
                          </a:solidFill>
                          <a:effectLst/>
                          <a:latin typeface="+mn-lt"/>
                          <a:cs typeface="Times New Roman" pitchFamily="18" charset="0"/>
                        </a:rPr>
                        <a:t>Degree of Risk</a:t>
                      </a:r>
                      <a:endParaRPr kumimoji="0" lang="en-US" sz="1800" b="0" i="0" u="none" strike="noStrike" cap="none" normalizeH="0" baseline="0" dirty="0" smtClean="0">
                        <a:ln>
                          <a:noFill/>
                        </a:ln>
                        <a:solidFill>
                          <a:srgbClr val="FF0000"/>
                        </a:solidFill>
                        <a:effectLst/>
                        <a:latin typeface="+mn-lt"/>
                      </a:endParaRPr>
                    </a:p>
                  </a:txBody>
                  <a:tcPr horzOverflow="overflow">
                    <a:lnL w="76200" cap="flat" cmpd="sng" algn="ctr">
                      <a:solidFill>
                        <a:srgbClr val="0000FF"/>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rgbClr val="0000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400" b="1" i="0" u="none" strike="noStrike" cap="none" normalizeH="0" baseline="0" dirty="0" smtClean="0">
                          <a:ln>
                            <a:noFill/>
                          </a:ln>
                          <a:solidFill>
                            <a:srgbClr val="FF0000"/>
                          </a:solidFill>
                          <a:effectLst/>
                          <a:latin typeface="+mn-lt"/>
                          <a:cs typeface="Times New Roman" pitchFamily="18" charset="0"/>
                        </a:rPr>
                        <a:t>Treatment</a:t>
                      </a:r>
                      <a:endParaRPr kumimoji="0" lang="en-US" sz="1800" b="0" i="0" u="none" strike="noStrike" cap="none" normalizeH="0" baseline="0" dirty="0" smtClean="0">
                        <a:ln>
                          <a:noFill/>
                        </a:ln>
                        <a:solidFill>
                          <a:srgbClr val="FF0000"/>
                        </a:solidFill>
                        <a:effectLst/>
                        <a:latin typeface="+mn-lt"/>
                      </a:endParaRPr>
                    </a:p>
                  </a:txBody>
                  <a:tcPr horzOverflow="overflow">
                    <a:lnL w="12700" cap="flat" cmpd="sng" algn="ctr">
                      <a:solidFill>
                        <a:schemeClr val="tx1"/>
                      </a:solidFill>
                      <a:prstDash val="solid"/>
                      <a:round/>
                      <a:headEnd type="none" w="med" len="med"/>
                      <a:tailEnd type="none" w="med" len="med"/>
                    </a:lnL>
                    <a:lnR w="76200" cap="flat" cmpd="sng" algn="ctr">
                      <a:solidFill>
                        <a:srgbClr val="0000FF"/>
                      </a:solidFill>
                      <a:prstDash val="solid"/>
                      <a:round/>
                      <a:headEnd type="none" w="med" len="med"/>
                      <a:tailEnd type="none" w="med" len="med"/>
                    </a:lnR>
                    <a:lnT w="76200" cap="flat" cmpd="sng" algn="ctr">
                      <a:solidFill>
                        <a:srgbClr val="0000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6938">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rgbClr val="FF0000"/>
                          </a:solidFill>
                          <a:effectLst/>
                          <a:latin typeface="+mn-lt"/>
                          <a:cs typeface="Times New Roman" pitchFamily="18" charset="0"/>
                        </a:rPr>
                        <a:t>High risk</a:t>
                      </a:r>
                    </a:p>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rgbClr val="FF0000"/>
                          </a:solidFill>
                          <a:effectLst/>
                          <a:latin typeface="+mn-lt"/>
                          <a:cs typeface="Times New Roman" pitchFamily="18" charset="0"/>
                        </a:rPr>
                        <a:t>(&gt;80%)</a:t>
                      </a:r>
                      <a:endParaRPr kumimoji="0" lang="en-US" sz="1600" b="0" i="0" u="none" strike="noStrike" cap="none" normalizeH="0" baseline="0" dirty="0" smtClean="0">
                        <a:ln>
                          <a:noFill/>
                        </a:ln>
                        <a:solidFill>
                          <a:srgbClr val="FF0000"/>
                        </a:solidFill>
                        <a:effectLst/>
                        <a:latin typeface="+mn-lt"/>
                      </a:endParaRPr>
                    </a:p>
                  </a:txBody>
                  <a:tcPr horzOverflow="overflow">
                    <a:lnL w="76200" cap="flat" cmpd="sng" algn="ctr">
                      <a:solidFill>
                        <a:srgbClr val="0000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Char char="n"/>
                        <a:tabLst/>
                      </a:pPr>
                      <a:r>
                        <a:rPr kumimoji="0" lang="en-US" sz="1600" b="0" i="0" u="none" strike="noStrike" cap="none" normalizeH="0" baseline="0" dirty="0" smtClean="0">
                          <a:ln>
                            <a:noFill/>
                          </a:ln>
                          <a:solidFill>
                            <a:schemeClr val="tx1"/>
                          </a:solidFill>
                          <a:effectLst/>
                          <a:latin typeface="+mn-lt"/>
                          <a:cs typeface="Times New Roman" pitchFamily="18" charset="0"/>
                        </a:rPr>
                        <a:t>Hematopoietic stem cell transplantation with </a:t>
                      </a:r>
                      <a:r>
                        <a:rPr kumimoji="0" lang="en-US" sz="1600" b="0" i="0" u="none" strike="noStrike" cap="none" normalizeH="0" baseline="0" dirty="0" err="1" smtClean="0">
                          <a:ln>
                            <a:noFill/>
                          </a:ln>
                          <a:solidFill>
                            <a:schemeClr val="tx1"/>
                          </a:solidFill>
                          <a:effectLst/>
                          <a:latin typeface="+mn-lt"/>
                          <a:cs typeface="Times New Roman" pitchFamily="18" charset="0"/>
                        </a:rPr>
                        <a:t>cyclophosphamide</a:t>
                      </a:r>
                      <a:r>
                        <a:rPr kumimoji="0" lang="en-US" sz="1600" b="0" i="0" u="none" strike="noStrike" cap="none" normalizeH="0" baseline="0" dirty="0" smtClean="0">
                          <a:ln>
                            <a:noFill/>
                          </a:ln>
                          <a:solidFill>
                            <a:schemeClr val="tx1"/>
                          </a:solidFill>
                          <a:effectLst/>
                          <a:latin typeface="+mn-lt"/>
                          <a:cs typeface="Times New Roman" pitchFamily="18" charset="0"/>
                        </a:rPr>
                        <a:t>/total body irradiation or </a:t>
                      </a:r>
                      <a:r>
                        <a:rPr kumimoji="0" lang="en-US" sz="1600" b="0" i="0" u="none" strike="noStrike" cap="none" normalizeH="0" baseline="0" dirty="0" err="1" smtClean="0">
                          <a:ln>
                            <a:noFill/>
                          </a:ln>
                          <a:solidFill>
                            <a:schemeClr val="tx1"/>
                          </a:solidFill>
                          <a:effectLst/>
                          <a:latin typeface="+mn-lt"/>
                          <a:cs typeface="Times New Roman" pitchFamily="18" charset="0"/>
                        </a:rPr>
                        <a:t>cyclophosphmide</a:t>
                      </a:r>
                      <a:r>
                        <a:rPr kumimoji="0" lang="en-US" sz="1600" b="0" i="0" u="none" strike="noStrike" cap="none" normalizeH="0" baseline="0" dirty="0" smtClean="0">
                          <a:ln>
                            <a:noFill/>
                          </a:ln>
                          <a:solidFill>
                            <a:schemeClr val="tx1"/>
                          </a:solidFill>
                          <a:effectLst/>
                          <a:latin typeface="+mn-lt"/>
                          <a:cs typeface="Times New Roman" pitchFamily="18" charset="0"/>
                        </a:rPr>
                        <a:t>/</a:t>
                      </a:r>
                      <a:r>
                        <a:rPr kumimoji="0" lang="en-US" sz="1600" b="0" i="0" u="none" strike="noStrike" cap="none" normalizeH="0" baseline="0" dirty="0" err="1" smtClean="0">
                          <a:ln>
                            <a:noFill/>
                          </a:ln>
                          <a:solidFill>
                            <a:schemeClr val="tx1"/>
                          </a:solidFill>
                          <a:effectLst/>
                          <a:latin typeface="+mn-lt"/>
                          <a:cs typeface="Times New Roman" pitchFamily="18" charset="0"/>
                        </a:rPr>
                        <a:t>busulfan</a:t>
                      </a:r>
                      <a:endParaRPr kumimoji="0" lang="en-US" sz="1600" b="0" i="0" u="none" strike="noStrike" cap="none" normalizeH="0" baseline="0" dirty="0" smtClean="0">
                        <a:ln>
                          <a:noFill/>
                        </a:ln>
                        <a:solidFill>
                          <a:schemeClr val="tx1"/>
                        </a:solidFill>
                        <a:effectLst/>
                        <a:latin typeface="+mn-lt"/>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Char char="n"/>
                        <a:tabLst/>
                      </a:pPr>
                      <a:r>
                        <a:rPr kumimoji="0" lang="en-US" sz="1600" b="0" i="0" u="none" strike="noStrike" cap="none" normalizeH="0" baseline="0" dirty="0" smtClean="0">
                          <a:ln>
                            <a:noFill/>
                          </a:ln>
                          <a:solidFill>
                            <a:schemeClr val="tx1"/>
                          </a:solidFill>
                          <a:effectLst/>
                          <a:latin typeface="+mn-lt"/>
                          <a:cs typeface="Times New Roman" pitchFamily="18" charset="0"/>
                        </a:rPr>
                        <a:t>External beam radiation to a field that includes the ovaries</a:t>
                      </a:r>
                    </a:p>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Char char="n"/>
                        <a:tabLst/>
                      </a:pPr>
                      <a:r>
                        <a:rPr kumimoji="0" lang="en-US" sz="1600" b="0" i="0" u="none" strike="noStrike" cap="none" normalizeH="0" baseline="0" dirty="0" smtClean="0">
                          <a:ln>
                            <a:noFill/>
                          </a:ln>
                          <a:solidFill>
                            <a:schemeClr val="tx1"/>
                          </a:solidFill>
                          <a:effectLst/>
                          <a:latin typeface="+mn-lt"/>
                          <a:cs typeface="Times New Roman" pitchFamily="18" charset="0"/>
                        </a:rPr>
                        <a:t>CMF, CEF, CAF x 6 cycles in women age 40 and older</a:t>
                      </a:r>
                      <a:endParaRPr kumimoji="0" lang="en-US" sz="1400" b="0" i="0" u="none" strike="noStrike" cap="none" normalizeH="0" baseline="0" dirty="0" smtClean="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76200" cap="flat" cmpd="sng" algn="ctr">
                      <a:solidFill>
                        <a:srgbClr val="0000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1813">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rgbClr val="FF0000"/>
                          </a:solidFill>
                          <a:effectLst/>
                          <a:latin typeface="+mn-lt"/>
                          <a:cs typeface="Times New Roman" pitchFamily="18" charset="0"/>
                        </a:rPr>
                        <a:t>Intermediate risk</a:t>
                      </a:r>
                      <a:endParaRPr kumimoji="0" lang="en-US" sz="1600" b="0" i="0" u="none" strike="noStrike" cap="none" normalizeH="0" baseline="0" dirty="0" smtClean="0">
                        <a:ln>
                          <a:noFill/>
                        </a:ln>
                        <a:solidFill>
                          <a:srgbClr val="FF0000"/>
                        </a:solidFill>
                        <a:effectLst/>
                        <a:latin typeface="+mn-lt"/>
                      </a:endParaRPr>
                    </a:p>
                  </a:txBody>
                  <a:tcPr horzOverflow="overflow">
                    <a:lnL w="76200" cap="flat" cmpd="sng" algn="ctr">
                      <a:solidFill>
                        <a:srgbClr val="0000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Char char="n"/>
                        <a:tabLst/>
                      </a:pPr>
                      <a:r>
                        <a:rPr kumimoji="0" lang="en-US" sz="1600" b="0" i="0" u="none" strike="noStrike" cap="none" normalizeH="0" baseline="0" dirty="0" smtClean="0">
                          <a:ln>
                            <a:noFill/>
                          </a:ln>
                          <a:solidFill>
                            <a:schemeClr val="tx1"/>
                          </a:solidFill>
                          <a:effectLst/>
                          <a:latin typeface="+mn-lt"/>
                          <a:cs typeface="Times New Roman" pitchFamily="18" charset="0"/>
                        </a:rPr>
                        <a:t>CMF, CEF, CAF x 6 cycles in women age 30-39</a:t>
                      </a:r>
                    </a:p>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Char char="n"/>
                        <a:tabLst/>
                      </a:pPr>
                      <a:r>
                        <a:rPr kumimoji="0" lang="en-US" sz="1600" b="0" i="0" u="none" strike="noStrike" cap="none" normalizeH="0" baseline="0" dirty="0" smtClean="0">
                          <a:ln>
                            <a:noFill/>
                          </a:ln>
                          <a:solidFill>
                            <a:schemeClr val="tx1"/>
                          </a:solidFill>
                          <a:effectLst/>
                          <a:latin typeface="+mn-lt"/>
                          <a:cs typeface="Times New Roman" pitchFamily="18" charset="0"/>
                        </a:rPr>
                        <a:t>AC x 4 in women age 40 and older</a:t>
                      </a:r>
                      <a:endParaRPr kumimoji="0" lang="en-US" sz="1400" b="0" i="0" u="none" strike="noStrike" cap="none" normalizeH="0" baseline="0" dirty="0" smtClean="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76200" cap="flat" cmpd="sng" algn="ctr">
                      <a:solidFill>
                        <a:srgbClr val="0000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25563">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rgbClr val="FF0000"/>
                          </a:solidFill>
                          <a:effectLst/>
                          <a:latin typeface="+mn-lt"/>
                          <a:cs typeface="Times New Roman" pitchFamily="18" charset="0"/>
                        </a:rPr>
                        <a:t>Lower risk </a:t>
                      </a:r>
                    </a:p>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rgbClr val="FF0000"/>
                          </a:solidFill>
                          <a:effectLst/>
                          <a:latin typeface="+mn-lt"/>
                          <a:cs typeface="Times New Roman" pitchFamily="18" charset="0"/>
                        </a:rPr>
                        <a:t>(&lt;20%)</a:t>
                      </a:r>
                      <a:endParaRPr kumimoji="0" lang="en-US" sz="1600" b="0" i="0" u="none" strike="noStrike" cap="none" normalizeH="0" baseline="0" dirty="0" smtClean="0">
                        <a:ln>
                          <a:noFill/>
                        </a:ln>
                        <a:solidFill>
                          <a:srgbClr val="FF0000"/>
                        </a:solidFill>
                        <a:effectLst/>
                        <a:latin typeface="+mn-lt"/>
                      </a:endParaRPr>
                    </a:p>
                  </a:txBody>
                  <a:tcPr horzOverflow="overflow">
                    <a:lnL w="76200" cap="flat" cmpd="sng" algn="ctr">
                      <a:solidFill>
                        <a:srgbClr val="0000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Char char="n"/>
                        <a:tabLst/>
                      </a:pPr>
                      <a:r>
                        <a:rPr kumimoji="0" lang="tr-TR" sz="1600" b="0" i="0" u="none" strike="noStrike" cap="none" normalizeH="0" baseline="0" dirty="0" smtClean="0">
                          <a:ln>
                            <a:noFill/>
                          </a:ln>
                          <a:solidFill>
                            <a:schemeClr val="tx1"/>
                          </a:solidFill>
                          <a:effectLst/>
                          <a:latin typeface="+mn-lt"/>
                          <a:cs typeface="Times New Roman" pitchFamily="18" charset="0"/>
                        </a:rPr>
                        <a:t>ABVD</a:t>
                      </a:r>
                    </a:p>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Char char="n"/>
                        <a:tabLst/>
                      </a:pPr>
                      <a:r>
                        <a:rPr kumimoji="0" lang="en-US" sz="1600" b="0" i="0" u="none" strike="noStrike" cap="none" normalizeH="0" baseline="0" dirty="0" smtClean="0">
                          <a:ln>
                            <a:noFill/>
                          </a:ln>
                          <a:solidFill>
                            <a:schemeClr val="tx1"/>
                          </a:solidFill>
                          <a:effectLst/>
                          <a:latin typeface="+mn-lt"/>
                          <a:cs typeface="Times New Roman" pitchFamily="18" charset="0"/>
                        </a:rPr>
                        <a:t>CHOP X 4-6 cycles</a:t>
                      </a:r>
                      <a:r>
                        <a:rPr kumimoji="0" lang="tr-TR" sz="1600" b="0" i="0" u="none" strike="noStrike" cap="none" normalizeH="0" baseline="0" dirty="0" smtClean="0">
                          <a:ln>
                            <a:noFill/>
                          </a:ln>
                          <a:solidFill>
                            <a:schemeClr val="tx1"/>
                          </a:solidFill>
                          <a:effectLst/>
                          <a:latin typeface="+mn-lt"/>
                          <a:cs typeface="Times New Roman" pitchFamily="18" charset="0"/>
                        </a:rPr>
                        <a:t>     </a:t>
                      </a:r>
                      <a:endParaRPr kumimoji="0" lang="en-US" sz="1600" b="0" i="0" u="none" strike="noStrike" cap="none" normalizeH="0" baseline="0" dirty="0" smtClean="0">
                        <a:ln>
                          <a:noFill/>
                        </a:ln>
                        <a:solidFill>
                          <a:schemeClr val="tx1"/>
                        </a:solidFill>
                        <a:effectLst/>
                        <a:latin typeface="+mn-lt"/>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Char char="n"/>
                        <a:tabLst/>
                      </a:pPr>
                      <a:r>
                        <a:rPr kumimoji="0" lang="en-US" sz="1600" b="0" i="0" u="none" strike="noStrike" cap="none" normalizeH="0" baseline="0" dirty="0" smtClean="0">
                          <a:ln>
                            <a:noFill/>
                          </a:ln>
                          <a:solidFill>
                            <a:schemeClr val="tx1"/>
                          </a:solidFill>
                          <a:effectLst/>
                          <a:latin typeface="+mn-lt"/>
                          <a:cs typeface="Times New Roman" pitchFamily="18" charset="0"/>
                        </a:rPr>
                        <a:t>CVP</a:t>
                      </a:r>
                    </a:p>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Char char="n"/>
                        <a:tabLst/>
                      </a:pPr>
                      <a:r>
                        <a:rPr kumimoji="0" lang="en-US" sz="1600" b="0" i="0" u="none" strike="noStrike" cap="none" normalizeH="0" baseline="0" dirty="0" smtClean="0">
                          <a:ln>
                            <a:noFill/>
                          </a:ln>
                          <a:solidFill>
                            <a:schemeClr val="tx1"/>
                          </a:solidFill>
                          <a:effectLst/>
                          <a:latin typeface="+mn-lt"/>
                          <a:cs typeface="Times New Roman" pitchFamily="18" charset="0"/>
                        </a:rPr>
                        <a:t>AML therapy (</a:t>
                      </a:r>
                      <a:r>
                        <a:rPr kumimoji="0" lang="en-US" sz="1600" b="0" i="0" u="none" strike="noStrike" cap="none" normalizeH="0" baseline="0" dirty="0" err="1" smtClean="0">
                          <a:ln>
                            <a:noFill/>
                          </a:ln>
                          <a:solidFill>
                            <a:schemeClr val="tx1"/>
                          </a:solidFill>
                          <a:effectLst/>
                          <a:latin typeface="+mn-lt"/>
                          <a:cs typeface="Times New Roman" pitchFamily="18" charset="0"/>
                        </a:rPr>
                        <a:t>anthracycline</a:t>
                      </a:r>
                      <a:r>
                        <a:rPr kumimoji="0" lang="en-US" sz="1600" b="0" i="0" u="none" strike="noStrike" cap="none" normalizeH="0" baseline="0" dirty="0" smtClean="0">
                          <a:ln>
                            <a:noFill/>
                          </a:ln>
                          <a:solidFill>
                            <a:schemeClr val="tx1"/>
                          </a:solidFill>
                          <a:effectLst/>
                          <a:latin typeface="+mn-lt"/>
                          <a:cs typeface="Times New Roman" pitchFamily="18" charset="0"/>
                        </a:rPr>
                        <a:t>/</a:t>
                      </a:r>
                      <a:r>
                        <a:rPr kumimoji="0" lang="en-US" sz="1600" b="0" i="0" u="none" strike="noStrike" cap="none" normalizeH="0" baseline="0" dirty="0" err="1" smtClean="0">
                          <a:ln>
                            <a:noFill/>
                          </a:ln>
                          <a:solidFill>
                            <a:schemeClr val="tx1"/>
                          </a:solidFill>
                          <a:effectLst/>
                          <a:latin typeface="+mn-lt"/>
                          <a:cs typeface="Times New Roman" pitchFamily="18" charset="0"/>
                        </a:rPr>
                        <a:t>cytarabine</a:t>
                      </a:r>
                      <a:r>
                        <a:rPr kumimoji="0" lang="en-US" sz="1600" b="0" i="0" u="none" strike="noStrike" cap="none" normalizeH="0" baseline="0" dirty="0" smtClean="0">
                          <a:ln>
                            <a:noFill/>
                          </a:ln>
                          <a:solidFill>
                            <a:schemeClr val="tx1"/>
                          </a:solidFill>
                          <a:effectLst/>
                          <a:latin typeface="+mn-lt"/>
                          <a:cs typeface="Times New Roman" pitchFamily="18" charset="0"/>
                        </a:rPr>
                        <a:t>)</a:t>
                      </a:r>
                    </a:p>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Char char="n"/>
                        <a:tabLst/>
                      </a:pPr>
                      <a:r>
                        <a:rPr kumimoji="0" lang="en-US" sz="1600" b="0" i="0" u="none" strike="noStrike" cap="none" normalizeH="0" baseline="0" dirty="0" smtClean="0">
                          <a:ln>
                            <a:noFill/>
                          </a:ln>
                          <a:solidFill>
                            <a:schemeClr val="tx1"/>
                          </a:solidFill>
                          <a:effectLst/>
                          <a:latin typeface="+mn-lt"/>
                          <a:cs typeface="Times New Roman" pitchFamily="18" charset="0"/>
                        </a:rPr>
                        <a:t>ALL therapy (multi-agent)</a:t>
                      </a:r>
                    </a:p>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Char char="n"/>
                        <a:tabLst/>
                      </a:pPr>
                      <a:r>
                        <a:rPr kumimoji="0" lang="en-US" sz="1600" b="0" i="0" u="none" strike="noStrike" cap="none" normalizeH="0" baseline="0" dirty="0" smtClean="0">
                          <a:ln>
                            <a:noFill/>
                          </a:ln>
                          <a:solidFill>
                            <a:schemeClr val="tx1"/>
                          </a:solidFill>
                          <a:effectLst/>
                          <a:latin typeface="+mn-lt"/>
                          <a:cs typeface="Times New Roman" pitchFamily="18" charset="0"/>
                        </a:rPr>
                        <a:t>CMF, CEF, CAF x 6 cycles in women age less than 30</a:t>
                      </a:r>
                      <a:endParaRPr kumimoji="0" lang="tr-TR" sz="1600" b="0" i="0" u="none" strike="noStrike" cap="none" normalizeH="0" baseline="0" dirty="0" smtClean="0">
                        <a:ln>
                          <a:noFill/>
                        </a:ln>
                        <a:solidFill>
                          <a:schemeClr val="tx1"/>
                        </a:solidFill>
                        <a:effectLst/>
                        <a:latin typeface="+mn-lt"/>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Char char="n"/>
                        <a:tabLst/>
                      </a:pPr>
                      <a:r>
                        <a:rPr kumimoji="0" lang="tr-TR" sz="1600" b="0" i="0" u="none" strike="noStrike" cap="none" normalizeH="0" baseline="0" dirty="0" smtClean="0">
                          <a:ln>
                            <a:noFill/>
                          </a:ln>
                          <a:solidFill>
                            <a:schemeClr val="tx1"/>
                          </a:solidFill>
                          <a:effectLst/>
                          <a:latin typeface="+mn-lt"/>
                          <a:cs typeface="Times New Roman" pitchFamily="18" charset="0"/>
                        </a:rPr>
                        <a:t>AC X 4 in </a:t>
                      </a:r>
                      <a:r>
                        <a:rPr kumimoji="0" lang="tr-TR" sz="1600" b="0" i="0" u="none" strike="noStrike" cap="none" normalizeH="0" baseline="0" dirty="0" err="1" smtClean="0">
                          <a:ln>
                            <a:noFill/>
                          </a:ln>
                          <a:solidFill>
                            <a:schemeClr val="tx1"/>
                          </a:solidFill>
                          <a:effectLst/>
                          <a:latin typeface="+mn-lt"/>
                          <a:cs typeface="Times New Roman" pitchFamily="18" charset="0"/>
                        </a:rPr>
                        <a:t>women</a:t>
                      </a:r>
                      <a:r>
                        <a:rPr kumimoji="0" lang="tr-TR" sz="1600" b="0" i="0" u="none" strike="noStrike" cap="none" normalizeH="0" baseline="0" dirty="0" smtClean="0">
                          <a:ln>
                            <a:noFill/>
                          </a:ln>
                          <a:solidFill>
                            <a:schemeClr val="tx1"/>
                          </a:solidFill>
                          <a:effectLst/>
                          <a:latin typeface="+mn-lt"/>
                          <a:cs typeface="Times New Roman" pitchFamily="18" charset="0"/>
                        </a:rPr>
                        <a:t> </a:t>
                      </a:r>
                      <a:r>
                        <a:rPr kumimoji="0" lang="tr-TR" sz="1600" b="0" i="0" u="none" strike="noStrike" cap="none" normalizeH="0" baseline="0" dirty="0" err="1" smtClean="0">
                          <a:ln>
                            <a:noFill/>
                          </a:ln>
                          <a:solidFill>
                            <a:schemeClr val="tx1"/>
                          </a:solidFill>
                          <a:effectLst/>
                          <a:latin typeface="+mn-lt"/>
                          <a:cs typeface="Times New Roman" pitchFamily="18" charset="0"/>
                        </a:rPr>
                        <a:t>less</a:t>
                      </a:r>
                      <a:r>
                        <a:rPr kumimoji="0" lang="tr-TR" sz="1600" b="0" i="0" u="none" strike="noStrike" cap="none" normalizeH="0" baseline="0" dirty="0" smtClean="0">
                          <a:ln>
                            <a:noFill/>
                          </a:ln>
                          <a:solidFill>
                            <a:schemeClr val="tx1"/>
                          </a:solidFill>
                          <a:effectLst/>
                          <a:latin typeface="+mn-lt"/>
                          <a:cs typeface="Times New Roman" pitchFamily="18" charset="0"/>
                        </a:rPr>
                        <a:t> </a:t>
                      </a:r>
                      <a:r>
                        <a:rPr kumimoji="0" lang="tr-TR" sz="1600" b="0" i="0" u="none" strike="noStrike" cap="none" normalizeH="0" baseline="0" dirty="0" err="1" smtClean="0">
                          <a:ln>
                            <a:noFill/>
                          </a:ln>
                          <a:solidFill>
                            <a:schemeClr val="tx1"/>
                          </a:solidFill>
                          <a:effectLst/>
                          <a:latin typeface="+mn-lt"/>
                          <a:cs typeface="Times New Roman" pitchFamily="18" charset="0"/>
                        </a:rPr>
                        <a:t>than</a:t>
                      </a:r>
                      <a:r>
                        <a:rPr kumimoji="0" lang="tr-TR" sz="1600" b="0" i="0" u="none" strike="noStrike" cap="none" normalizeH="0" baseline="0" dirty="0" smtClean="0">
                          <a:ln>
                            <a:noFill/>
                          </a:ln>
                          <a:solidFill>
                            <a:schemeClr val="tx1"/>
                          </a:solidFill>
                          <a:effectLst/>
                          <a:latin typeface="+mn-lt"/>
                          <a:cs typeface="Times New Roman" pitchFamily="18" charset="0"/>
                        </a:rPr>
                        <a:t> 40  </a:t>
                      </a:r>
                      <a:endParaRPr kumimoji="0" lang="en-US" sz="1400" b="0" i="0" u="none" strike="noStrike" cap="none" normalizeH="0" baseline="0" dirty="0" smtClean="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76200" cap="flat" cmpd="sng" algn="ctr">
                      <a:solidFill>
                        <a:srgbClr val="0000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2950">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rgbClr val="FF0000"/>
                          </a:solidFill>
                          <a:effectLst/>
                          <a:latin typeface="+mn-lt"/>
                          <a:cs typeface="Times New Roman" pitchFamily="18" charset="0"/>
                        </a:rPr>
                        <a:t>Very low or </a:t>
                      </a:r>
                    </a:p>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rgbClr val="FF0000"/>
                          </a:solidFill>
                          <a:effectLst/>
                          <a:latin typeface="+mn-lt"/>
                          <a:cs typeface="Times New Roman" pitchFamily="18" charset="0"/>
                        </a:rPr>
                        <a:t>no risk</a:t>
                      </a:r>
                      <a:endParaRPr kumimoji="0" lang="en-US" sz="1600" b="0" i="0" u="none" strike="noStrike" cap="none" normalizeH="0" baseline="0" dirty="0" smtClean="0">
                        <a:ln>
                          <a:noFill/>
                        </a:ln>
                        <a:solidFill>
                          <a:srgbClr val="FF0000"/>
                        </a:solidFill>
                        <a:effectLst/>
                        <a:latin typeface="+mn-lt"/>
                      </a:endParaRPr>
                    </a:p>
                  </a:txBody>
                  <a:tcPr horzOverflow="overflow">
                    <a:lnL w="76200" cap="flat" cmpd="sng" algn="ctr">
                      <a:solidFill>
                        <a:srgbClr val="0000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Char char="n"/>
                        <a:tabLst/>
                      </a:pPr>
                      <a:r>
                        <a:rPr kumimoji="0" lang="en-US" sz="1600" b="0" i="0" u="none" strike="noStrike" cap="none" normalizeH="0" baseline="0" dirty="0" err="1" smtClean="0">
                          <a:ln>
                            <a:noFill/>
                          </a:ln>
                          <a:solidFill>
                            <a:schemeClr val="tx1"/>
                          </a:solidFill>
                          <a:effectLst/>
                          <a:latin typeface="+mn-lt"/>
                          <a:cs typeface="Times New Roman" pitchFamily="18" charset="0"/>
                        </a:rPr>
                        <a:t>Vincristine</a:t>
                      </a:r>
                      <a:endParaRPr kumimoji="0" lang="en-US" sz="1600" b="0" i="0" u="none" strike="noStrike" cap="none" normalizeH="0" baseline="0" dirty="0" smtClean="0">
                        <a:ln>
                          <a:noFill/>
                        </a:ln>
                        <a:solidFill>
                          <a:schemeClr val="tx1"/>
                        </a:solidFill>
                        <a:effectLst/>
                        <a:latin typeface="+mn-lt"/>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Char char="n"/>
                        <a:tabLst/>
                      </a:pPr>
                      <a:r>
                        <a:rPr kumimoji="0" lang="en-US" sz="1600" b="0" i="0" u="none" strike="noStrike" cap="none" normalizeH="0" baseline="0" dirty="0" err="1" smtClean="0">
                          <a:ln>
                            <a:noFill/>
                          </a:ln>
                          <a:solidFill>
                            <a:schemeClr val="tx1"/>
                          </a:solidFill>
                          <a:effectLst/>
                          <a:latin typeface="+mn-lt"/>
                          <a:cs typeface="Times New Roman" pitchFamily="18" charset="0"/>
                        </a:rPr>
                        <a:t>Methotrexate</a:t>
                      </a:r>
                      <a:endParaRPr kumimoji="0" lang="en-US" sz="1600" b="0" i="0" u="none" strike="noStrike" cap="none" normalizeH="0" baseline="0" dirty="0" smtClean="0">
                        <a:ln>
                          <a:noFill/>
                        </a:ln>
                        <a:solidFill>
                          <a:schemeClr val="tx1"/>
                        </a:solidFill>
                        <a:effectLst/>
                        <a:latin typeface="+mn-lt"/>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Char char="n"/>
                        <a:tabLst/>
                      </a:pPr>
                      <a:r>
                        <a:rPr kumimoji="0" lang="en-US" sz="1600" b="0" i="0" u="none" strike="noStrike" cap="none" normalizeH="0" baseline="0" dirty="0" smtClean="0">
                          <a:ln>
                            <a:noFill/>
                          </a:ln>
                          <a:solidFill>
                            <a:schemeClr val="tx1"/>
                          </a:solidFill>
                          <a:effectLst/>
                          <a:latin typeface="+mn-lt"/>
                          <a:cs typeface="Times New Roman" pitchFamily="18" charset="0"/>
                        </a:rPr>
                        <a:t>5-fluorouracil</a:t>
                      </a:r>
                      <a:endParaRPr kumimoji="0" lang="en-US" sz="1400" b="0" i="0" u="none" strike="noStrike" cap="none" normalizeH="0" baseline="0" dirty="0" smtClean="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76200" cap="flat" cmpd="sng" algn="ctr">
                      <a:solidFill>
                        <a:srgbClr val="0000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0300">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600" b="1" i="0" u="none" strike="noStrike" cap="none" normalizeH="0" baseline="0" dirty="0" smtClean="0">
                        <a:ln>
                          <a:noFill/>
                        </a:ln>
                        <a:solidFill>
                          <a:srgbClr val="FF0000"/>
                        </a:solidFill>
                        <a:effectLst/>
                        <a:latin typeface="+mn-lt"/>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4000" b="1" i="0" u="none" strike="noStrike" cap="none" normalizeH="0" baseline="0" dirty="0" smtClean="0">
                          <a:ln>
                            <a:noFill/>
                          </a:ln>
                          <a:solidFill>
                            <a:srgbClr val="FF0000"/>
                          </a:solidFill>
                          <a:effectLst/>
                          <a:latin typeface="+mn-lt"/>
                          <a:cs typeface="Times New Roman" pitchFamily="18" charset="0"/>
                        </a:rPr>
                        <a:t>?</a:t>
                      </a:r>
                      <a:endParaRPr kumimoji="0" lang="en-US" sz="2000" b="0" i="0" u="none" strike="noStrike" cap="none" normalizeH="0" baseline="0" dirty="0" smtClean="0">
                        <a:ln>
                          <a:noFill/>
                        </a:ln>
                        <a:solidFill>
                          <a:srgbClr val="FF0000"/>
                        </a:solidFill>
                        <a:effectLst/>
                        <a:latin typeface="+mn-lt"/>
                      </a:endParaRPr>
                    </a:p>
                  </a:txBody>
                  <a:tcPr horzOverflow="overflow">
                    <a:lnL w="76200" cap="flat" cmpd="sng" algn="ctr">
                      <a:solidFill>
                        <a:srgbClr val="0000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rgbClr val="00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Char char="n"/>
                        <a:tabLst/>
                      </a:pPr>
                      <a:r>
                        <a:rPr kumimoji="0" lang="en-US" sz="1600" b="0" i="0" u="none" strike="noStrike" cap="none" normalizeH="0" baseline="0" dirty="0" err="1" smtClean="0">
                          <a:ln>
                            <a:noFill/>
                          </a:ln>
                          <a:solidFill>
                            <a:schemeClr val="tx1"/>
                          </a:solidFill>
                          <a:effectLst/>
                          <a:latin typeface="+mn-lt"/>
                          <a:cs typeface="Times New Roman" pitchFamily="18" charset="0"/>
                        </a:rPr>
                        <a:t>Taxanes</a:t>
                      </a:r>
                      <a:endParaRPr kumimoji="0" lang="en-US" sz="1600" b="0" i="0" u="none" strike="noStrike" cap="none" normalizeH="0" baseline="0" dirty="0" smtClean="0">
                        <a:ln>
                          <a:noFill/>
                        </a:ln>
                        <a:solidFill>
                          <a:schemeClr val="tx1"/>
                        </a:solidFill>
                        <a:effectLst/>
                        <a:latin typeface="+mn-lt"/>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Char char="n"/>
                        <a:tabLst/>
                      </a:pPr>
                      <a:r>
                        <a:rPr kumimoji="0" lang="en-US" sz="1600" b="0" i="0" u="none" strike="noStrike" cap="none" normalizeH="0" baseline="0" dirty="0" err="1" smtClean="0">
                          <a:ln>
                            <a:noFill/>
                          </a:ln>
                          <a:solidFill>
                            <a:schemeClr val="tx1"/>
                          </a:solidFill>
                          <a:effectLst/>
                          <a:latin typeface="+mn-lt"/>
                          <a:cs typeface="Times New Roman" pitchFamily="18" charset="0"/>
                        </a:rPr>
                        <a:t>Oxaliplatin</a:t>
                      </a:r>
                      <a:endParaRPr kumimoji="0" lang="en-US" sz="1600" b="0" i="0" u="none" strike="noStrike" cap="none" normalizeH="0" baseline="0" dirty="0" smtClean="0">
                        <a:ln>
                          <a:noFill/>
                        </a:ln>
                        <a:solidFill>
                          <a:schemeClr val="tx1"/>
                        </a:solidFill>
                        <a:effectLst/>
                        <a:latin typeface="+mn-lt"/>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Char char="n"/>
                        <a:tabLst/>
                      </a:pPr>
                      <a:r>
                        <a:rPr kumimoji="0" lang="en-US" sz="1600" b="0" i="0" u="none" strike="noStrike" cap="none" normalizeH="0" baseline="0" dirty="0" err="1" smtClean="0">
                          <a:ln>
                            <a:noFill/>
                          </a:ln>
                          <a:solidFill>
                            <a:schemeClr val="tx1"/>
                          </a:solidFill>
                          <a:effectLst/>
                          <a:latin typeface="+mn-lt"/>
                          <a:cs typeface="Times New Roman" pitchFamily="18" charset="0"/>
                        </a:rPr>
                        <a:t>Irinotecan</a:t>
                      </a:r>
                      <a:endParaRPr kumimoji="0" lang="en-US" sz="1600" b="0" i="0" u="none" strike="noStrike" cap="none" normalizeH="0" baseline="0" dirty="0" smtClean="0">
                        <a:ln>
                          <a:noFill/>
                        </a:ln>
                        <a:solidFill>
                          <a:schemeClr val="tx1"/>
                        </a:solidFill>
                        <a:effectLst/>
                        <a:latin typeface="+mn-lt"/>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Char char="n"/>
                        <a:tabLst/>
                      </a:pPr>
                      <a:r>
                        <a:rPr kumimoji="0" lang="en-US" sz="1600" b="0" i="0" u="none" strike="noStrike" cap="none" normalizeH="0" baseline="0" dirty="0" smtClean="0">
                          <a:ln>
                            <a:noFill/>
                          </a:ln>
                          <a:solidFill>
                            <a:schemeClr val="tx1"/>
                          </a:solidFill>
                          <a:effectLst/>
                          <a:latin typeface="+mn-lt"/>
                          <a:cs typeface="Times New Roman" pitchFamily="18" charset="0"/>
                        </a:rPr>
                        <a:t>Monoclonal antibodies</a:t>
                      </a:r>
                      <a:r>
                        <a:rPr kumimoji="0" lang="tr-TR" sz="1600" b="0" i="0" u="none" strike="noStrike" cap="none" normalizeH="0" baseline="0" dirty="0" smtClean="0">
                          <a:ln>
                            <a:noFill/>
                          </a:ln>
                          <a:solidFill>
                            <a:schemeClr val="tx1"/>
                          </a:solidFill>
                          <a:effectLst/>
                          <a:latin typeface="+mn-lt"/>
                          <a:cs typeface="Times New Roman" pitchFamily="18" charset="0"/>
                        </a:rPr>
                        <a:t> (</a:t>
                      </a:r>
                      <a:r>
                        <a:rPr kumimoji="0" lang="tr-TR" sz="1600" b="0" i="0" u="none" strike="noStrike" cap="none" normalizeH="0" baseline="0" dirty="0" err="1" smtClean="0">
                          <a:ln>
                            <a:noFill/>
                          </a:ln>
                          <a:solidFill>
                            <a:schemeClr val="tx1"/>
                          </a:solidFill>
                          <a:effectLst/>
                          <a:latin typeface="+mn-lt"/>
                          <a:cs typeface="Times New Roman" pitchFamily="18" charset="0"/>
                        </a:rPr>
                        <a:t>cetuximab</a:t>
                      </a:r>
                      <a:r>
                        <a:rPr kumimoji="0" lang="tr-TR" sz="1600" b="0" i="0" u="none" strike="noStrike" cap="none" normalizeH="0" baseline="0" dirty="0" smtClean="0">
                          <a:ln>
                            <a:noFill/>
                          </a:ln>
                          <a:solidFill>
                            <a:schemeClr val="tx1"/>
                          </a:solidFill>
                          <a:effectLst/>
                          <a:latin typeface="+mn-lt"/>
                          <a:cs typeface="Times New Roman" pitchFamily="18" charset="0"/>
                        </a:rPr>
                        <a:t>)</a:t>
                      </a:r>
                      <a:endParaRPr kumimoji="0" lang="en-US" sz="1600" b="0" i="0" u="none" strike="noStrike" cap="none" normalizeH="0" baseline="0" dirty="0" smtClean="0">
                        <a:ln>
                          <a:noFill/>
                        </a:ln>
                        <a:solidFill>
                          <a:schemeClr val="tx1"/>
                        </a:solidFill>
                        <a:effectLst/>
                        <a:latin typeface="+mn-lt"/>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Char char="n"/>
                        <a:tabLst/>
                      </a:pPr>
                      <a:r>
                        <a:rPr kumimoji="0" lang="en-US" sz="1600" b="0" i="0" u="none" strike="noStrike" cap="none" normalizeH="0" baseline="0" dirty="0" smtClean="0">
                          <a:ln>
                            <a:noFill/>
                          </a:ln>
                          <a:solidFill>
                            <a:schemeClr val="tx1"/>
                          </a:solidFill>
                          <a:effectLst/>
                          <a:latin typeface="+mn-lt"/>
                          <a:cs typeface="Times New Roman" pitchFamily="18" charset="0"/>
                        </a:rPr>
                        <a:t>Tyrosine </a:t>
                      </a:r>
                      <a:r>
                        <a:rPr kumimoji="0" lang="en-US" sz="1600" b="0" i="0" u="none" strike="noStrike" cap="none" normalizeH="0" baseline="0" dirty="0" err="1" smtClean="0">
                          <a:ln>
                            <a:noFill/>
                          </a:ln>
                          <a:solidFill>
                            <a:schemeClr val="tx1"/>
                          </a:solidFill>
                          <a:effectLst/>
                          <a:latin typeface="+mn-lt"/>
                          <a:cs typeface="Times New Roman" pitchFamily="18" charset="0"/>
                        </a:rPr>
                        <a:t>kinase</a:t>
                      </a:r>
                      <a:r>
                        <a:rPr kumimoji="0" lang="en-US" sz="1600" b="0" i="0" u="none" strike="noStrike" cap="none" normalizeH="0" baseline="0" dirty="0" smtClean="0">
                          <a:ln>
                            <a:noFill/>
                          </a:ln>
                          <a:solidFill>
                            <a:schemeClr val="tx1"/>
                          </a:solidFill>
                          <a:effectLst/>
                          <a:latin typeface="+mn-lt"/>
                          <a:cs typeface="Times New Roman" pitchFamily="18" charset="0"/>
                        </a:rPr>
                        <a:t> inhibitors</a:t>
                      </a:r>
                      <a:r>
                        <a:rPr kumimoji="0" lang="tr-TR" sz="1600" b="0" i="0" u="none" strike="noStrike" cap="none" normalizeH="0" baseline="0" dirty="0" smtClean="0">
                          <a:ln>
                            <a:noFill/>
                          </a:ln>
                          <a:solidFill>
                            <a:schemeClr val="tx1"/>
                          </a:solidFill>
                          <a:effectLst/>
                          <a:latin typeface="+mn-lt"/>
                          <a:cs typeface="Times New Roman" pitchFamily="18" charset="0"/>
                        </a:rPr>
                        <a:t> (</a:t>
                      </a:r>
                      <a:r>
                        <a:rPr kumimoji="0" lang="tr-TR" sz="1600" b="0" i="0" u="none" strike="noStrike" cap="none" normalizeH="0" baseline="0" dirty="0" err="1" smtClean="0">
                          <a:ln>
                            <a:noFill/>
                          </a:ln>
                          <a:solidFill>
                            <a:schemeClr val="tx1"/>
                          </a:solidFill>
                          <a:effectLst/>
                          <a:latin typeface="+mn-lt"/>
                          <a:cs typeface="Times New Roman" pitchFamily="18" charset="0"/>
                        </a:rPr>
                        <a:t>imatinib</a:t>
                      </a:r>
                      <a:r>
                        <a:rPr kumimoji="0" lang="tr-TR" sz="1600" b="0" i="0" u="none" strike="noStrike" cap="none" normalizeH="0" baseline="0" dirty="0" smtClean="0">
                          <a:ln>
                            <a:noFill/>
                          </a:ln>
                          <a:solidFill>
                            <a:schemeClr val="tx1"/>
                          </a:solidFill>
                          <a:effectLst/>
                          <a:latin typeface="+mn-lt"/>
                          <a:cs typeface="Times New Roman" pitchFamily="18" charset="0"/>
                        </a:rPr>
                        <a:t>, </a:t>
                      </a:r>
                      <a:r>
                        <a:rPr kumimoji="0" lang="tr-TR" sz="1600" b="0" i="0" u="none" strike="noStrike" cap="none" normalizeH="0" baseline="0" dirty="0" err="1" smtClean="0">
                          <a:ln>
                            <a:noFill/>
                          </a:ln>
                          <a:solidFill>
                            <a:schemeClr val="tx1"/>
                          </a:solidFill>
                          <a:effectLst/>
                          <a:latin typeface="+mn-lt"/>
                          <a:cs typeface="Times New Roman" pitchFamily="18" charset="0"/>
                        </a:rPr>
                        <a:t>erlotinib</a:t>
                      </a:r>
                      <a:r>
                        <a:rPr kumimoji="0" lang="tr-TR" sz="1600" b="0" i="0" u="none" strike="noStrike" cap="none" normalizeH="0" baseline="0" dirty="0" smtClean="0">
                          <a:ln>
                            <a:noFill/>
                          </a:ln>
                          <a:solidFill>
                            <a:schemeClr val="tx1"/>
                          </a:solidFill>
                          <a:effectLst/>
                          <a:latin typeface="+mn-lt"/>
                          <a:cs typeface="Times New Roman" pitchFamily="18" charset="0"/>
                        </a:rPr>
                        <a:t>)</a:t>
                      </a:r>
                      <a:endParaRPr kumimoji="0" lang="en-US" sz="1400" b="0" i="0" u="none" strike="noStrike" cap="none" normalizeH="0" baseline="0" dirty="0" smtClean="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76200" cap="flat" cmpd="sng" algn="ctr">
                      <a:solidFill>
                        <a:srgbClr val="0000FF"/>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rgbClr val="0000FF"/>
                      </a:solidFill>
                      <a:prstDash val="solid"/>
                      <a:round/>
                      <a:headEnd type="none" w="med" len="med"/>
                      <a:tailEnd type="none" w="med" len="med"/>
                    </a:lnB>
                    <a:lnTlToBr>
                      <a:noFill/>
                    </a:lnTlToBr>
                    <a:lnBlToTr>
                      <a:noFill/>
                    </a:lnBlToTr>
                    <a:noFill/>
                  </a:tcPr>
                </a:tc>
              </a:tr>
            </a:tbl>
          </a:graphicData>
        </a:graphic>
      </p:graphicFrame>
      <p:sp>
        <p:nvSpPr>
          <p:cNvPr id="51225" name="Text Box 25"/>
          <p:cNvSpPr txBox="1">
            <a:spLocks noChangeArrowheads="1"/>
          </p:cNvSpPr>
          <p:nvPr/>
        </p:nvSpPr>
        <p:spPr bwMode="auto">
          <a:xfrm>
            <a:off x="60325" y="152400"/>
            <a:ext cx="9083675" cy="366713"/>
          </a:xfrm>
          <a:prstGeom prst="rect">
            <a:avLst/>
          </a:prstGeom>
          <a:solidFill>
            <a:srgbClr val="002060"/>
          </a:solidFill>
          <a:ln w="9525">
            <a:noFill/>
            <a:miter lim="800000"/>
            <a:headEnd/>
            <a:tailEnd/>
          </a:ln>
        </p:spPr>
        <p:txBody>
          <a:bodyPr>
            <a:spAutoFit/>
          </a:bodyPr>
          <a:lstStyle/>
          <a:p>
            <a:pPr algn="ctr" eaLnBrk="0" hangingPunct="0"/>
            <a:r>
              <a:rPr lang="en-US" b="1">
                <a:solidFill>
                  <a:srgbClr val="66FF99"/>
                </a:solidFill>
                <a:latin typeface="Verdana" pitchFamily="34" charset="0"/>
              </a:rPr>
              <a:t>Risks of Permanent Amenorrhea after Chemotherapy &amp; Radiotherapy</a:t>
            </a:r>
          </a:p>
        </p:txBody>
      </p:sp>
      <p:sp>
        <p:nvSpPr>
          <p:cNvPr id="51226" name="Text Box 26"/>
          <p:cNvSpPr txBox="1">
            <a:spLocks noChangeArrowheads="1"/>
          </p:cNvSpPr>
          <p:nvPr/>
        </p:nvSpPr>
        <p:spPr bwMode="auto">
          <a:xfrm>
            <a:off x="6875463" y="6453188"/>
            <a:ext cx="1744662" cy="274637"/>
          </a:xfrm>
          <a:prstGeom prst="rect">
            <a:avLst/>
          </a:prstGeom>
          <a:noFill/>
          <a:ln w="9525">
            <a:noFill/>
            <a:miter lim="800000"/>
            <a:headEnd/>
            <a:tailEnd/>
          </a:ln>
        </p:spPr>
        <p:txBody>
          <a:bodyPr wrap="none">
            <a:spAutoFit/>
          </a:bodyPr>
          <a:lstStyle/>
          <a:p>
            <a:pPr eaLnBrk="0" hangingPunct="0"/>
            <a:r>
              <a:rPr lang="en-US" sz="1200">
                <a:latin typeface="Verdana" pitchFamily="34" charset="0"/>
              </a:rPr>
              <a:t>Lee et al. JCO, 2006</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179388" y="376238"/>
            <a:ext cx="8783637" cy="238125"/>
          </a:xfrm>
          <a:prstGeom prst="rect">
            <a:avLst/>
          </a:prstGeom>
          <a:solidFill>
            <a:schemeClr val="accent1">
              <a:lumMod val="50000"/>
            </a:schemeClr>
          </a:solidFill>
          <a:ln w="9525">
            <a:noFill/>
            <a:miter lim="800000"/>
            <a:headEnd/>
            <a:tailEnd/>
          </a:ln>
        </p:spPr>
        <p:txBody>
          <a:bodyPr lIns="0" tIns="0" rIns="0" bIns="0" anchor="ctr" anchorCtr="1">
            <a:spAutoFit/>
          </a:bodyPr>
          <a:lstStyle/>
          <a:p>
            <a:pPr algn="ctr">
              <a:lnSpc>
                <a:spcPct val="97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600" b="1" dirty="0">
                <a:latin typeface="+mn-lt"/>
              </a:rPr>
              <a:t> </a:t>
            </a:r>
            <a:r>
              <a:rPr lang="en-GB" sz="1600" b="1" dirty="0">
                <a:solidFill>
                  <a:schemeClr val="bg1"/>
                </a:solidFill>
                <a:latin typeface="+mn-lt"/>
              </a:rPr>
              <a:t>Ten Leading Cancer Types for Estimated New Cancer Cases and Deaths, by Sex, United States, 20</a:t>
            </a:r>
            <a:r>
              <a:rPr lang="tr-TR" sz="1600" b="1" dirty="0">
                <a:solidFill>
                  <a:schemeClr val="bg1"/>
                </a:solidFill>
                <a:latin typeface="+mn-lt"/>
              </a:rPr>
              <a:t>17</a:t>
            </a:r>
            <a:endParaRPr lang="en-GB" sz="1600" b="1" dirty="0">
              <a:solidFill>
                <a:schemeClr val="bg1"/>
              </a:solidFill>
              <a:latin typeface="+mn-lt"/>
            </a:endParaRPr>
          </a:p>
        </p:txBody>
      </p:sp>
      <p:pic>
        <p:nvPicPr>
          <p:cNvPr id="6147" name="Picture 4"/>
          <p:cNvPicPr>
            <a:picLocks noChangeAspect="1" noChangeArrowheads="1"/>
          </p:cNvPicPr>
          <p:nvPr/>
        </p:nvPicPr>
        <p:blipFill>
          <a:blip r:embed="rId3" cstate="print"/>
          <a:srcRect/>
          <a:stretch>
            <a:fillRect/>
          </a:stretch>
        </p:blipFill>
        <p:spPr bwMode="auto">
          <a:xfrm>
            <a:off x="800100" y="333375"/>
            <a:ext cx="7543800" cy="5868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2226" name="Picture 1"/>
          <p:cNvPicPr>
            <a:picLocks noChangeAspect="1" noChangeArrowheads="1"/>
          </p:cNvPicPr>
          <p:nvPr/>
        </p:nvPicPr>
        <p:blipFill>
          <a:blip r:embed="rId2" cstate="print"/>
          <a:srcRect/>
          <a:stretch>
            <a:fillRect/>
          </a:stretch>
        </p:blipFill>
        <p:spPr bwMode="auto">
          <a:xfrm>
            <a:off x="890588" y="1341438"/>
            <a:ext cx="7426325" cy="4392612"/>
          </a:xfrm>
          <a:prstGeom prst="rect">
            <a:avLst/>
          </a:prstGeom>
          <a:noFill/>
          <a:ln w="9525">
            <a:noFill/>
            <a:miter lim="800000"/>
            <a:headEnd/>
            <a:tailEnd/>
          </a:ln>
        </p:spPr>
      </p:pic>
      <p:sp>
        <p:nvSpPr>
          <p:cNvPr id="27651" name="Text Box 25"/>
          <p:cNvSpPr txBox="1">
            <a:spLocks noChangeArrowheads="1"/>
          </p:cNvSpPr>
          <p:nvPr/>
        </p:nvSpPr>
        <p:spPr bwMode="auto">
          <a:xfrm>
            <a:off x="60325" y="614363"/>
            <a:ext cx="9083675" cy="366712"/>
          </a:xfrm>
          <a:prstGeom prst="rect">
            <a:avLst/>
          </a:prstGeom>
          <a:solidFill>
            <a:srgbClr val="002060"/>
          </a:solidFill>
          <a:ln w="9525">
            <a:noFill/>
            <a:miter lim="800000"/>
            <a:headEnd/>
            <a:tailEnd/>
          </a:ln>
        </p:spPr>
        <p:txBody>
          <a:bodyPr>
            <a:spAutoFit/>
          </a:bodyPr>
          <a:lstStyle/>
          <a:p>
            <a:pPr algn="ctr" eaLnBrk="0" hangingPunct="0">
              <a:defRPr/>
            </a:pPr>
            <a:r>
              <a:rPr lang="en-US" b="1" dirty="0">
                <a:solidFill>
                  <a:srgbClr val="66FF99"/>
                </a:solidFill>
                <a:latin typeface="+mn-lt"/>
              </a:rPr>
              <a:t>Risks of Permanent Amenorrhea after Chemotherapy </a:t>
            </a:r>
          </a:p>
        </p:txBody>
      </p:sp>
      <p:sp>
        <p:nvSpPr>
          <p:cNvPr id="52228" name="3 Metin kutusu"/>
          <p:cNvSpPr txBox="1">
            <a:spLocks noChangeArrowheads="1"/>
          </p:cNvSpPr>
          <p:nvPr/>
        </p:nvSpPr>
        <p:spPr bwMode="auto">
          <a:xfrm>
            <a:off x="658813" y="6308725"/>
            <a:ext cx="7153275" cy="339725"/>
          </a:xfrm>
          <a:prstGeom prst="rect">
            <a:avLst/>
          </a:prstGeom>
          <a:noFill/>
          <a:ln w="9525">
            <a:noFill/>
            <a:miter lim="800000"/>
            <a:headEnd/>
            <a:tailEnd/>
          </a:ln>
        </p:spPr>
        <p:txBody>
          <a:bodyPr>
            <a:spAutoFit/>
          </a:bodyPr>
          <a:lstStyle/>
          <a:p>
            <a:r>
              <a:rPr lang="it-IT" sz="1600"/>
              <a:t>Del Mastro</a:t>
            </a:r>
            <a:r>
              <a:rPr lang="tr-TR" sz="1600"/>
              <a:t> L</a:t>
            </a:r>
            <a:r>
              <a:rPr lang="it-IT" sz="1600"/>
              <a:t>, Catzeddu</a:t>
            </a:r>
            <a:r>
              <a:rPr lang="tr-TR" sz="1600"/>
              <a:t> T, </a:t>
            </a:r>
            <a:r>
              <a:rPr lang="it-IT" sz="1600"/>
              <a:t>Venturini</a:t>
            </a:r>
            <a:r>
              <a:rPr lang="tr-TR" sz="1600"/>
              <a:t> M.</a:t>
            </a:r>
            <a:r>
              <a:rPr lang="en-US" sz="1600"/>
              <a:t> Cancer Treatment Reviews (2006) 32, 417– 422</a:t>
            </a:r>
            <a:endParaRPr lang="tr-TR" sz="160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4 Tablo"/>
          <p:cNvGraphicFramePr>
            <a:graphicFrameLocks noGrp="1"/>
          </p:cNvGraphicFramePr>
          <p:nvPr/>
        </p:nvGraphicFramePr>
        <p:xfrm>
          <a:off x="900113" y="1341438"/>
          <a:ext cx="7056784" cy="4229432"/>
        </p:xfrm>
        <a:graphic>
          <a:graphicData uri="http://schemas.openxmlformats.org/drawingml/2006/table">
            <a:tbl>
              <a:tblPr firstRow="1" bandRow="1">
                <a:tableStyleId>{073A0DAA-6AF3-43AB-8588-CEC1D06C72B9}</a:tableStyleId>
              </a:tblPr>
              <a:tblGrid>
                <a:gridCol w="3816424"/>
                <a:gridCol w="3240360"/>
              </a:tblGrid>
              <a:tr h="504056">
                <a:tc>
                  <a:txBody>
                    <a:bodyPr/>
                    <a:lstStyle/>
                    <a:p>
                      <a:r>
                        <a:rPr lang="tr-TR" sz="2000" b="1" dirty="0" err="1" smtClean="0"/>
                        <a:t>Regimen</a:t>
                      </a:r>
                      <a:endParaRPr lang="tr-TR" sz="2000" b="1" dirty="0"/>
                    </a:p>
                  </a:txBody>
                  <a:tcPr/>
                </a:tc>
                <a:tc>
                  <a:txBody>
                    <a:bodyPr/>
                    <a:lstStyle/>
                    <a:p>
                      <a:r>
                        <a:rPr lang="tr-TR" sz="2000" b="1" baseline="0" dirty="0" smtClean="0"/>
                        <a:t>% </a:t>
                      </a:r>
                      <a:r>
                        <a:rPr lang="tr-TR" sz="2000" b="1" baseline="0" dirty="0" err="1" smtClean="0"/>
                        <a:t>patients</a:t>
                      </a:r>
                      <a:r>
                        <a:rPr lang="tr-TR" sz="2000" b="1" baseline="0" dirty="0" smtClean="0"/>
                        <a:t> </a:t>
                      </a:r>
                      <a:r>
                        <a:rPr lang="tr-TR" sz="2000" b="1" baseline="0" dirty="0" err="1" smtClean="0"/>
                        <a:t>developing</a:t>
                      </a:r>
                      <a:r>
                        <a:rPr lang="tr-TR" sz="2000" b="1" baseline="0" dirty="0" smtClean="0"/>
                        <a:t> </a:t>
                      </a:r>
                      <a:r>
                        <a:rPr lang="tr-TR" sz="2000" b="1" baseline="0" dirty="0" err="1" smtClean="0"/>
                        <a:t>amenorrhea</a:t>
                      </a:r>
                      <a:endParaRPr lang="tr-TR" sz="2000" b="1" dirty="0"/>
                    </a:p>
                  </a:txBody>
                  <a:tcPr/>
                </a:tc>
              </a:tr>
              <a:tr h="504056">
                <a:tc>
                  <a:txBody>
                    <a:bodyPr/>
                    <a:lstStyle/>
                    <a:p>
                      <a:r>
                        <a:rPr lang="tr-TR" sz="2000" b="1" dirty="0" smtClean="0"/>
                        <a:t>CMF x </a:t>
                      </a:r>
                      <a:r>
                        <a:rPr lang="tr-TR" sz="2000" b="1" baseline="0" dirty="0" smtClean="0"/>
                        <a:t>6 </a:t>
                      </a:r>
                      <a:r>
                        <a:rPr lang="tr-TR" sz="2000" b="1" baseline="0" dirty="0" err="1" smtClean="0"/>
                        <a:t>cycle</a:t>
                      </a:r>
                      <a:endParaRPr lang="tr-TR" sz="2000" b="1" dirty="0"/>
                    </a:p>
                  </a:txBody>
                  <a:tcPr/>
                </a:tc>
                <a:tc>
                  <a:txBody>
                    <a:bodyPr/>
                    <a:lstStyle/>
                    <a:p>
                      <a:r>
                        <a:rPr lang="tr-TR" sz="2000" b="1" dirty="0" smtClean="0"/>
                        <a:t>20-75</a:t>
                      </a:r>
                      <a:endParaRPr lang="tr-TR" sz="2000" b="1" dirty="0"/>
                    </a:p>
                  </a:txBody>
                  <a:tcPr/>
                </a:tc>
              </a:tr>
              <a:tr h="504056">
                <a:tc>
                  <a:txBody>
                    <a:bodyPr/>
                    <a:lstStyle/>
                    <a:p>
                      <a:r>
                        <a:rPr lang="tr-TR" sz="2000" b="1" dirty="0" smtClean="0"/>
                        <a:t>CEF x 6 </a:t>
                      </a:r>
                      <a:endParaRPr lang="tr-TR" sz="2000" b="1" dirty="0"/>
                    </a:p>
                  </a:txBody>
                  <a:tcPr/>
                </a:tc>
                <a:tc>
                  <a:txBody>
                    <a:bodyPr/>
                    <a:lstStyle/>
                    <a:p>
                      <a:r>
                        <a:rPr lang="tr-TR" sz="2000" b="1" dirty="0" smtClean="0"/>
                        <a:t>50-60</a:t>
                      </a:r>
                      <a:endParaRPr lang="tr-TR" sz="2000" b="1" dirty="0"/>
                    </a:p>
                  </a:txBody>
                  <a:tcPr/>
                </a:tc>
              </a:tr>
              <a:tr h="504056">
                <a:tc>
                  <a:txBody>
                    <a:bodyPr/>
                    <a:lstStyle/>
                    <a:p>
                      <a:r>
                        <a:rPr lang="tr-TR" sz="2000" b="1" dirty="0" smtClean="0"/>
                        <a:t>AC x 4 </a:t>
                      </a:r>
                      <a:endParaRPr lang="tr-TR" sz="2000" b="1" dirty="0"/>
                    </a:p>
                  </a:txBody>
                  <a:tcPr/>
                </a:tc>
                <a:tc>
                  <a:txBody>
                    <a:bodyPr/>
                    <a:lstStyle/>
                    <a:p>
                      <a:r>
                        <a:rPr lang="tr-TR" sz="2000" b="1" dirty="0" smtClean="0"/>
                        <a:t>34</a:t>
                      </a:r>
                      <a:endParaRPr lang="tr-TR" sz="2000" b="1" dirty="0"/>
                    </a:p>
                  </a:txBody>
                  <a:tcPr/>
                </a:tc>
              </a:tr>
              <a:tr h="504056">
                <a:tc>
                  <a:txBody>
                    <a:bodyPr/>
                    <a:lstStyle/>
                    <a:p>
                      <a:r>
                        <a:rPr lang="tr-TR" sz="2000" b="1" dirty="0" smtClean="0"/>
                        <a:t>MF x 6 </a:t>
                      </a:r>
                      <a:endParaRPr lang="tr-TR" sz="2000" b="1" dirty="0"/>
                    </a:p>
                  </a:txBody>
                  <a:tcPr/>
                </a:tc>
                <a:tc>
                  <a:txBody>
                    <a:bodyPr/>
                    <a:lstStyle/>
                    <a:p>
                      <a:r>
                        <a:rPr lang="tr-TR" sz="2000" b="1" dirty="0" smtClean="0"/>
                        <a:t>9</a:t>
                      </a:r>
                      <a:endParaRPr lang="tr-TR" sz="2000" b="1" dirty="0"/>
                    </a:p>
                  </a:txBody>
                  <a:tcPr/>
                </a:tc>
              </a:tr>
              <a:tr h="504056">
                <a:tc>
                  <a:txBody>
                    <a:bodyPr/>
                    <a:lstStyle/>
                    <a:p>
                      <a:r>
                        <a:rPr lang="tr-TR" sz="2000" b="1" dirty="0" smtClean="0"/>
                        <a:t>FAC x 6 </a:t>
                      </a:r>
                      <a:endParaRPr lang="tr-TR" sz="2000" b="1" dirty="0"/>
                    </a:p>
                  </a:txBody>
                  <a:tcPr/>
                </a:tc>
                <a:tc>
                  <a:txBody>
                    <a:bodyPr/>
                    <a:lstStyle/>
                    <a:p>
                      <a:r>
                        <a:rPr lang="tr-TR" sz="2000" b="1" dirty="0" smtClean="0"/>
                        <a:t>51</a:t>
                      </a:r>
                      <a:endParaRPr lang="tr-TR" sz="2000" b="1" dirty="0"/>
                    </a:p>
                  </a:txBody>
                  <a:tcPr/>
                </a:tc>
              </a:tr>
              <a:tr h="504056">
                <a:tc>
                  <a:txBody>
                    <a:bodyPr/>
                    <a:lstStyle/>
                    <a:p>
                      <a:r>
                        <a:rPr lang="tr-TR" sz="2000" b="1" dirty="0" smtClean="0"/>
                        <a:t>TAC x 6 </a:t>
                      </a:r>
                      <a:endParaRPr lang="tr-TR" sz="2000" b="1" dirty="0"/>
                    </a:p>
                  </a:txBody>
                  <a:tcPr/>
                </a:tc>
                <a:tc>
                  <a:txBody>
                    <a:bodyPr/>
                    <a:lstStyle/>
                    <a:p>
                      <a:r>
                        <a:rPr lang="tr-TR" sz="2000" b="1" dirty="0" smtClean="0"/>
                        <a:t>61</a:t>
                      </a:r>
                      <a:endParaRPr lang="tr-TR" sz="2000" b="1" dirty="0"/>
                    </a:p>
                  </a:txBody>
                  <a:tcPr/>
                </a:tc>
              </a:tr>
              <a:tr h="504056">
                <a:tc>
                  <a:txBody>
                    <a:bodyPr/>
                    <a:lstStyle/>
                    <a:p>
                      <a:r>
                        <a:rPr lang="tr-TR" sz="2000" b="1" dirty="0" smtClean="0"/>
                        <a:t>AC x 4</a:t>
                      </a:r>
                      <a:r>
                        <a:rPr lang="tr-TR" sz="2000" b="1" baseline="0" dirty="0" smtClean="0"/>
                        <a:t> </a:t>
                      </a:r>
                      <a:r>
                        <a:rPr lang="tr-TR" sz="2000" b="1" baseline="0" dirty="0" err="1" smtClean="0"/>
                        <a:t>cycle</a:t>
                      </a:r>
                      <a:r>
                        <a:rPr lang="tr-TR" sz="2000" b="1" baseline="0" dirty="0" smtClean="0"/>
                        <a:t> </a:t>
                      </a:r>
                      <a:r>
                        <a:rPr lang="tr-TR" sz="2000" b="1" baseline="0" dirty="0" err="1" smtClean="0"/>
                        <a:t>followed</a:t>
                      </a:r>
                      <a:r>
                        <a:rPr lang="tr-TR" sz="2000" b="1" baseline="0" dirty="0" smtClean="0"/>
                        <a:t> </a:t>
                      </a:r>
                      <a:r>
                        <a:rPr lang="tr-TR" sz="2000" b="1" baseline="0" dirty="0" err="1" smtClean="0"/>
                        <a:t>by</a:t>
                      </a:r>
                      <a:r>
                        <a:rPr lang="tr-TR" sz="2000" b="1" baseline="0" dirty="0" smtClean="0"/>
                        <a:t> </a:t>
                      </a:r>
                      <a:r>
                        <a:rPr lang="tr-TR" sz="2000" b="1" baseline="0" dirty="0" err="1" smtClean="0"/>
                        <a:t>Taxane</a:t>
                      </a:r>
                      <a:r>
                        <a:rPr lang="tr-TR" sz="2000" b="1" baseline="0" dirty="0" smtClean="0"/>
                        <a:t>*</a:t>
                      </a:r>
                      <a:endParaRPr lang="tr-TR" sz="2000" b="1" dirty="0"/>
                    </a:p>
                  </a:txBody>
                  <a:tcPr/>
                </a:tc>
                <a:tc>
                  <a:txBody>
                    <a:bodyPr/>
                    <a:lstStyle/>
                    <a:p>
                      <a:r>
                        <a:rPr lang="tr-TR" sz="2000" b="1" dirty="0" smtClean="0"/>
                        <a:t>15* </a:t>
                      </a:r>
                      <a:endParaRPr lang="tr-TR" sz="2000" b="1" dirty="0"/>
                    </a:p>
                  </a:txBody>
                  <a:tcPr/>
                </a:tc>
              </a:tr>
            </a:tbl>
          </a:graphicData>
        </a:graphic>
      </p:graphicFrame>
      <p:sp>
        <p:nvSpPr>
          <p:cNvPr id="53279" name="5 Metin kutusu"/>
          <p:cNvSpPr txBox="1">
            <a:spLocks noChangeArrowheads="1"/>
          </p:cNvSpPr>
          <p:nvPr/>
        </p:nvSpPr>
        <p:spPr bwMode="auto">
          <a:xfrm>
            <a:off x="1258888" y="5867400"/>
            <a:ext cx="3968750" cy="369888"/>
          </a:xfrm>
          <a:prstGeom prst="rect">
            <a:avLst/>
          </a:prstGeom>
          <a:noFill/>
          <a:ln w="9525">
            <a:noFill/>
            <a:miter lim="800000"/>
            <a:headEnd/>
            <a:tailEnd/>
          </a:ln>
        </p:spPr>
        <p:txBody>
          <a:bodyPr wrap="none">
            <a:spAutoFit/>
          </a:bodyPr>
          <a:lstStyle/>
          <a:p>
            <a:r>
              <a:rPr lang="tr-TR"/>
              <a:t>*Only patients ≤40 year old were analysed</a:t>
            </a:r>
          </a:p>
        </p:txBody>
      </p:sp>
      <p:sp>
        <p:nvSpPr>
          <p:cNvPr id="53280" name="3 Metin kutusu"/>
          <p:cNvSpPr txBox="1">
            <a:spLocks noChangeArrowheads="1"/>
          </p:cNvSpPr>
          <p:nvPr/>
        </p:nvSpPr>
        <p:spPr bwMode="auto">
          <a:xfrm>
            <a:off x="658813" y="6308725"/>
            <a:ext cx="7442200" cy="339725"/>
          </a:xfrm>
          <a:prstGeom prst="rect">
            <a:avLst/>
          </a:prstGeom>
          <a:noFill/>
          <a:ln w="9525">
            <a:noFill/>
            <a:miter lim="800000"/>
            <a:headEnd/>
            <a:tailEnd/>
          </a:ln>
        </p:spPr>
        <p:txBody>
          <a:bodyPr>
            <a:spAutoFit/>
          </a:bodyPr>
          <a:lstStyle/>
          <a:p>
            <a:r>
              <a:rPr lang="it-IT" sz="1600"/>
              <a:t>Del Mastro</a:t>
            </a:r>
            <a:r>
              <a:rPr lang="tr-TR" sz="1600"/>
              <a:t> L</a:t>
            </a:r>
            <a:r>
              <a:rPr lang="it-IT" sz="1600"/>
              <a:t>, Catzeddu</a:t>
            </a:r>
            <a:r>
              <a:rPr lang="tr-TR" sz="1600"/>
              <a:t> T, </a:t>
            </a:r>
            <a:r>
              <a:rPr lang="it-IT" sz="1600"/>
              <a:t>Venturini</a:t>
            </a:r>
            <a:r>
              <a:rPr lang="tr-TR" sz="1600"/>
              <a:t> M.</a:t>
            </a:r>
            <a:r>
              <a:rPr lang="en-US" sz="1600"/>
              <a:t> Cancer Treatment Reviews (2006) 32, 417– 422</a:t>
            </a:r>
            <a:endParaRPr lang="tr-TR" sz="1600"/>
          </a:p>
        </p:txBody>
      </p:sp>
      <p:sp>
        <p:nvSpPr>
          <p:cNvPr id="9" name="Text Box 25"/>
          <p:cNvSpPr txBox="1">
            <a:spLocks noChangeArrowheads="1"/>
          </p:cNvSpPr>
          <p:nvPr/>
        </p:nvSpPr>
        <p:spPr bwMode="auto">
          <a:xfrm>
            <a:off x="25400" y="549275"/>
            <a:ext cx="9083675" cy="366713"/>
          </a:xfrm>
          <a:prstGeom prst="rect">
            <a:avLst/>
          </a:prstGeom>
          <a:solidFill>
            <a:srgbClr val="002060"/>
          </a:solidFill>
          <a:ln w="9525">
            <a:noFill/>
            <a:miter lim="800000"/>
            <a:headEnd/>
            <a:tailEnd/>
          </a:ln>
        </p:spPr>
        <p:txBody>
          <a:bodyPr>
            <a:spAutoFit/>
          </a:bodyPr>
          <a:lstStyle/>
          <a:p>
            <a:pPr algn="ctr" eaLnBrk="0" hangingPunct="0">
              <a:defRPr/>
            </a:pPr>
            <a:r>
              <a:rPr lang="en-US" b="1" dirty="0">
                <a:solidFill>
                  <a:srgbClr val="66FF99"/>
                </a:solidFill>
                <a:latin typeface="+mn-lt"/>
              </a:rPr>
              <a:t>Risks of Permanent Amenorrhea after Chemotherapy </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3" cstate="print"/>
          <a:srcRect/>
          <a:stretch>
            <a:fillRect/>
          </a:stretch>
        </p:blipFill>
        <p:spPr bwMode="auto">
          <a:xfrm>
            <a:off x="0" y="1447800"/>
            <a:ext cx="9144000" cy="3962400"/>
          </a:xfrm>
          <a:prstGeom prst="rect">
            <a:avLst/>
          </a:prstGeom>
          <a:noFill/>
          <a:ln w="9525">
            <a:noFill/>
            <a:miter lim="800000"/>
            <a:headEnd/>
            <a:tailEnd/>
          </a:ln>
        </p:spPr>
      </p:pic>
      <p:sp>
        <p:nvSpPr>
          <p:cNvPr id="54275" name="4 Metin kutusu"/>
          <p:cNvSpPr txBox="1">
            <a:spLocks noChangeArrowheads="1"/>
          </p:cNvSpPr>
          <p:nvPr/>
        </p:nvSpPr>
        <p:spPr bwMode="auto">
          <a:xfrm>
            <a:off x="323850" y="5876925"/>
            <a:ext cx="8424863" cy="585788"/>
          </a:xfrm>
          <a:prstGeom prst="rect">
            <a:avLst/>
          </a:prstGeom>
          <a:noFill/>
          <a:ln w="9525">
            <a:noFill/>
            <a:miter lim="800000"/>
            <a:headEnd/>
            <a:tailEnd/>
          </a:ln>
        </p:spPr>
        <p:txBody>
          <a:bodyPr>
            <a:spAutoFit/>
          </a:bodyPr>
          <a:lstStyle/>
          <a:p>
            <a:r>
              <a:rPr lang="tr-TR" sz="1600" b="1"/>
              <a:t>Lambertini et al.</a:t>
            </a:r>
            <a:r>
              <a:rPr lang="en-US" sz="1600" b="1"/>
              <a:t> Fertility counseling of young breast cancer patients</a:t>
            </a:r>
            <a:r>
              <a:rPr lang="tr-TR" sz="1600" b="1"/>
              <a:t>. </a:t>
            </a:r>
            <a:r>
              <a:rPr lang="en-US" sz="1600" b="1" i="1"/>
              <a:t>J Thorac Dis 2013;5(S1):S68-S80</a:t>
            </a:r>
            <a:endParaRPr lang="tr-TR" sz="1600" b="1"/>
          </a:p>
        </p:txBody>
      </p:sp>
      <p:sp>
        <p:nvSpPr>
          <p:cNvPr id="4" name="Text Box 25"/>
          <p:cNvSpPr txBox="1">
            <a:spLocks noChangeArrowheads="1"/>
          </p:cNvSpPr>
          <p:nvPr/>
        </p:nvSpPr>
        <p:spPr bwMode="auto">
          <a:xfrm>
            <a:off x="34925" y="614363"/>
            <a:ext cx="9083675" cy="366712"/>
          </a:xfrm>
          <a:prstGeom prst="rect">
            <a:avLst/>
          </a:prstGeom>
          <a:solidFill>
            <a:srgbClr val="002060"/>
          </a:solidFill>
          <a:ln w="9525">
            <a:noFill/>
            <a:miter lim="800000"/>
            <a:headEnd/>
            <a:tailEnd/>
          </a:ln>
        </p:spPr>
        <p:txBody>
          <a:bodyPr>
            <a:spAutoFit/>
          </a:bodyPr>
          <a:lstStyle/>
          <a:p>
            <a:pPr algn="ctr" eaLnBrk="0" hangingPunct="0">
              <a:defRPr/>
            </a:pPr>
            <a:r>
              <a:rPr lang="en-US" b="1" dirty="0">
                <a:solidFill>
                  <a:srgbClr val="66FF99"/>
                </a:solidFill>
                <a:latin typeface="+mn-lt"/>
              </a:rPr>
              <a:t>Risks of Permanent Amenorrhea after Chemotherapy </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cstate="print"/>
          <a:srcRect/>
          <a:stretch>
            <a:fillRect/>
          </a:stretch>
        </p:blipFill>
        <p:spPr bwMode="auto">
          <a:xfrm>
            <a:off x="539750" y="1484313"/>
            <a:ext cx="7743825" cy="4416425"/>
          </a:xfrm>
          <a:prstGeom prst="rect">
            <a:avLst/>
          </a:prstGeom>
          <a:noFill/>
          <a:ln w="9525">
            <a:noFill/>
            <a:miter lim="800000"/>
            <a:headEnd/>
            <a:tailEnd/>
          </a:ln>
        </p:spPr>
      </p:pic>
      <p:sp>
        <p:nvSpPr>
          <p:cNvPr id="55299" name="5 Metin kutusu"/>
          <p:cNvSpPr txBox="1">
            <a:spLocks noChangeArrowheads="1"/>
          </p:cNvSpPr>
          <p:nvPr/>
        </p:nvSpPr>
        <p:spPr bwMode="auto">
          <a:xfrm>
            <a:off x="685800" y="6237288"/>
            <a:ext cx="8153400" cy="338137"/>
          </a:xfrm>
          <a:prstGeom prst="rect">
            <a:avLst/>
          </a:prstGeom>
          <a:noFill/>
          <a:ln w="9525">
            <a:noFill/>
            <a:miter lim="800000"/>
            <a:headEnd/>
            <a:tailEnd/>
          </a:ln>
        </p:spPr>
        <p:txBody>
          <a:bodyPr>
            <a:spAutoFit/>
          </a:bodyPr>
          <a:lstStyle/>
          <a:p>
            <a:r>
              <a:rPr lang="en-US" sz="1600"/>
              <a:t>F. Cardoso et al. / European Journal of Cancer 48 (2012) 3355–3377</a:t>
            </a:r>
            <a:endParaRPr lang="tr-TR" sz="1600"/>
          </a:p>
        </p:txBody>
      </p:sp>
      <p:sp>
        <p:nvSpPr>
          <p:cNvPr id="6" name="Text Box 25"/>
          <p:cNvSpPr txBox="1">
            <a:spLocks noChangeArrowheads="1"/>
          </p:cNvSpPr>
          <p:nvPr/>
        </p:nvSpPr>
        <p:spPr bwMode="auto">
          <a:xfrm>
            <a:off x="34925" y="614363"/>
            <a:ext cx="9083675" cy="366712"/>
          </a:xfrm>
          <a:prstGeom prst="rect">
            <a:avLst/>
          </a:prstGeom>
          <a:solidFill>
            <a:srgbClr val="002060"/>
          </a:solidFill>
          <a:ln w="9525">
            <a:noFill/>
            <a:miter lim="800000"/>
            <a:headEnd/>
            <a:tailEnd/>
          </a:ln>
        </p:spPr>
        <p:txBody>
          <a:bodyPr>
            <a:spAutoFit/>
          </a:bodyPr>
          <a:lstStyle/>
          <a:p>
            <a:pPr algn="ctr" eaLnBrk="0" hangingPunct="0">
              <a:defRPr/>
            </a:pPr>
            <a:r>
              <a:rPr lang="en-US" b="1" dirty="0">
                <a:solidFill>
                  <a:srgbClr val="66FF99"/>
                </a:solidFill>
                <a:latin typeface="+mn-lt"/>
              </a:rPr>
              <a:t>Risks of Permanent Amenorrhea after Chemotherapy </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2" name="1 Başlık"/>
          <p:cNvSpPr>
            <a:spLocks noGrp="1"/>
          </p:cNvSpPr>
          <p:nvPr>
            <p:ph type="title"/>
          </p:nvPr>
        </p:nvSpPr>
        <p:spPr>
          <a:solidFill>
            <a:srgbClr val="002060"/>
          </a:solidFill>
        </p:spPr>
        <p:txBody>
          <a:bodyPr/>
          <a:lstStyle/>
          <a:p>
            <a:pPr eaLnBrk="1" hangingPunct="1"/>
            <a:r>
              <a:rPr lang="tr-TR" smtClean="0">
                <a:solidFill>
                  <a:srgbClr val="66FF33"/>
                </a:solidFill>
              </a:rPr>
              <a:t>KT sonrası amenore</a:t>
            </a:r>
          </a:p>
        </p:txBody>
      </p:sp>
      <p:graphicFrame>
        <p:nvGraphicFramePr>
          <p:cNvPr id="4" name="3 İçerik Yer Tutucusu"/>
          <p:cNvGraphicFramePr>
            <a:graphicFrameLocks noGrp="1"/>
          </p:cNvGraphicFramePr>
          <p:nvPr>
            <p:ph idx="1"/>
          </p:nvPr>
        </p:nvGraphicFramePr>
        <p:xfrm>
          <a:off x="685800" y="1412875"/>
          <a:ext cx="7772400" cy="5059680"/>
        </p:xfrm>
        <a:graphic>
          <a:graphicData uri="http://schemas.openxmlformats.org/drawingml/2006/table">
            <a:tbl>
              <a:tblPr firstRow="1" bandRow="1">
                <a:tableStyleId>{9D7B26C5-4107-4FEC-AEDC-1716B250A1EF}</a:tableStyleId>
              </a:tblPr>
              <a:tblGrid>
                <a:gridCol w="2590800"/>
                <a:gridCol w="2590800"/>
                <a:gridCol w="2590800"/>
              </a:tblGrid>
              <a:tr h="370840">
                <a:tc>
                  <a:txBody>
                    <a:bodyPr/>
                    <a:lstStyle/>
                    <a:p>
                      <a:r>
                        <a:rPr lang="tr-TR" sz="2000" dirty="0" err="1" smtClean="0"/>
                        <a:t>Regimen</a:t>
                      </a:r>
                      <a:endParaRPr lang="tr-TR" sz="2000" b="1" dirty="0"/>
                    </a:p>
                  </a:txBody>
                  <a:tcPr/>
                </a:tc>
                <a:tc>
                  <a:txBody>
                    <a:bodyPr/>
                    <a:lstStyle/>
                    <a:p>
                      <a:r>
                        <a:rPr lang="tr-TR" sz="2000" dirty="0" err="1" smtClean="0"/>
                        <a:t>Age</a:t>
                      </a:r>
                      <a:endParaRPr lang="tr-TR" sz="2000" b="1" dirty="0"/>
                    </a:p>
                  </a:txBody>
                  <a:tcPr/>
                </a:tc>
                <a:tc>
                  <a:txBody>
                    <a:bodyPr/>
                    <a:lstStyle/>
                    <a:p>
                      <a:r>
                        <a:rPr lang="tr-TR" sz="2000" dirty="0" err="1" smtClean="0"/>
                        <a:t>Chemotherapy</a:t>
                      </a:r>
                      <a:r>
                        <a:rPr lang="tr-TR" sz="2000" dirty="0" smtClean="0"/>
                        <a:t> </a:t>
                      </a:r>
                      <a:r>
                        <a:rPr lang="tr-TR" sz="2000" dirty="0" err="1" smtClean="0"/>
                        <a:t>induced</a:t>
                      </a:r>
                      <a:r>
                        <a:rPr lang="tr-TR" sz="2000" dirty="0" smtClean="0"/>
                        <a:t> </a:t>
                      </a:r>
                      <a:r>
                        <a:rPr lang="tr-TR" sz="2000" dirty="0" err="1" smtClean="0"/>
                        <a:t>amenorrhea</a:t>
                      </a:r>
                      <a:endParaRPr lang="tr-TR" sz="2000" b="1" dirty="0"/>
                    </a:p>
                  </a:txBody>
                  <a:tcPr/>
                </a:tc>
              </a:tr>
              <a:tr h="370840">
                <a:tc>
                  <a:txBody>
                    <a:bodyPr/>
                    <a:lstStyle/>
                    <a:p>
                      <a:r>
                        <a:rPr lang="tr-TR" sz="2000" dirty="0" smtClean="0"/>
                        <a:t>CMF x 6</a:t>
                      </a:r>
                      <a:endParaRPr lang="tr-TR" sz="2000" b="1" dirty="0"/>
                    </a:p>
                  </a:txBody>
                  <a:tcPr/>
                </a:tc>
                <a:tc>
                  <a:txBody>
                    <a:bodyPr/>
                    <a:lstStyle/>
                    <a:p>
                      <a:r>
                        <a:rPr lang="tr-TR" sz="2000" dirty="0" smtClean="0"/>
                        <a:t>&lt;40</a:t>
                      </a:r>
                      <a:endParaRPr lang="tr-TR" sz="2000" b="1" dirty="0"/>
                    </a:p>
                  </a:txBody>
                  <a:tcPr/>
                </a:tc>
                <a:tc>
                  <a:txBody>
                    <a:bodyPr/>
                    <a:lstStyle/>
                    <a:p>
                      <a:r>
                        <a:rPr lang="tr-TR" sz="2000" dirty="0" smtClean="0"/>
                        <a:t>30-80</a:t>
                      </a:r>
                      <a:endParaRPr lang="tr-TR" sz="2000" b="1" dirty="0"/>
                    </a:p>
                  </a:txBody>
                  <a:tcPr/>
                </a:tc>
              </a:tr>
              <a:tr h="370840">
                <a:tc>
                  <a:txBody>
                    <a:bodyPr/>
                    <a:lstStyle/>
                    <a:p>
                      <a:endParaRPr lang="tr-TR" sz="2000" b="1" dirty="0"/>
                    </a:p>
                  </a:txBody>
                  <a:tcPr/>
                </a:tc>
                <a:tc>
                  <a:txBody>
                    <a:bodyPr/>
                    <a:lstStyle/>
                    <a:p>
                      <a:r>
                        <a:rPr lang="tr-TR" sz="2000" dirty="0" smtClean="0"/>
                        <a:t>≥40</a:t>
                      </a:r>
                      <a:endParaRPr lang="tr-TR" sz="2000" b="1" dirty="0"/>
                    </a:p>
                  </a:txBody>
                  <a:tcPr/>
                </a:tc>
                <a:tc>
                  <a:txBody>
                    <a:bodyPr/>
                    <a:lstStyle/>
                    <a:p>
                      <a:r>
                        <a:rPr lang="tr-TR" sz="2000" dirty="0" smtClean="0"/>
                        <a:t>60-96</a:t>
                      </a:r>
                      <a:endParaRPr lang="tr-TR" sz="2000" b="1" dirty="0"/>
                    </a:p>
                  </a:txBody>
                  <a:tcPr/>
                </a:tc>
              </a:tr>
              <a:tr h="370840">
                <a:tc>
                  <a:txBody>
                    <a:bodyPr/>
                    <a:lstStyle/>
                    <a:p>
                      <a:r>
                        <a:rPr lang="tr-TR" sz="2000" dirty="0" smtClean="0"/>
                        <a:t>AC</a:t>
                      </a:r>
                      <a:r>
                        <a:rPr lang="tr-TR" sz="2000" baseline="0" dirty="0" smtClean="0"/>
                        <a:t> x </a:t>
                      </a:r>
                      <a:r>
                        <a:rPr lang="tr-TR" sz="2000" dirty="0" smtClean="0"/>
                        <a:t>4</a:t>
                      </a:r>
                      <a:endParaRPr lang="tr-TR" sz="2000" b="1" dirty="0"/>
                    </a:p>
                  </a:txBody>
                  <a:tcPr/>
                </a:tc>
                <a:tc>
                  <a:txBody>
                    <a:bodyPr/>
                    <a:lstStyle/>
                    <a:p>
                      <a:r>
                        <a:rPr lang="tr-TR" sz="2000" dirty="0" smtClean="0"/>
                        <a:t>&lt;40</a:t>
                      </a:r>
                      <a:endParaRPr lang="tr-TR" sz="2000" b="1" dirty="0"/>
                    </a:p>
                  </a:txBody>
                  <a:tcPr/>
                </a:tc>
                <a:tc>
                  <a:txBody>
                    <a:bodyPr/>
                    <a:lstStyle/>
                    <a:p>
                      <a:r>
                        <a:rPr lang="tr-TR" sz="2000" dirty="0" smtClean="0"/>
                        <a:t>13-30</a:t>
                      </a:r>
                      <a:endParaRPr lang="tr-TR" sz="2000" b="1" dirty="0"/>
                    </a:p>
                  </a:txBody>
                  <a:tcPr/>
                </a:tc>
              </a:tr>
              <a:tr h="370840">
                <a:tc>
                  <a:txBody>
                    <a:bodyPr/>
                    <a:lstStyle/>
                    <a:p>
                      <a:endParaRPr lang="tr-TR" sz="2000" b="1"/>
                    </a:p>
                  </a:txBody>
                  <a:tcPr/>
                </a:tc>
                <a:tc>
                  <a:txBody>
                    <a:bodyPr/>
                    <a:lstStyle/>
                    <a:p>
                      <a:r>
                        <a:rPr lang="tr-TR" sz="2000" dirty="0" smtClean="0"/>
                        <a:t>≥40</a:t>
                      </a:r>
                      <a:endParaRPr lang="tr-TR" sz="2000" b="1" dirty="0"/>
                    </a:p>
                  </a:txBody>
                  <a:tcPr/>
                </a:tc>
                <a:tc>
                  <a:txBody>
                    <a:bodyPr/>
                    <a:lstStyle/>
                    <a:p>
                      <a:r>
                        <a:rPr lang="tr-TR" sz="2000" dirty="0" smtClean="0"/>
                        <a:t>57-63</a:t>
                      </a:r>
                      <a:endParaRPr lang="tr-TR" sz="2000" b="1" dirty="0"/>
                    </a:p>
                  </a:txBody>
                  <a:tcPr/>
                </a:tc>
              </a:tr>
              <a:tr h="370840">
                <a:tc>
                  <a:txBody>
                    <a:bodyPr/>
                    <a:lstStyle/>
                    <a:p>
                      <a:r>
                        <a:rPr lang="tr-TR" sz="2000" dirty="0" smtClean="0"/>
                        <a:t>FEC/FAC x 6-8</a:t>
                      </a:r>
                      <a:endParaRPr lang="tr-TR" sz="2000" b="1" dirty="0"/>
                    </a:p>
                  </a:txBody>
                  <a:tcPr/>
                </a:tc>
                <a:tc>
                  <a:txBody>
                    <a:bodyPr/>
                    <a:lstStyle/>
                    <a:p>
                      <a:r>
                        <a:rPr lang="tr-TR" sz="2000" dirty="0" smtClean="0"/>
                        <a:t>&lt;40</a:t>
                      </a:r>
                      <a:endParaRPr lang="tr-TR" sz="2000" b="1" dirty="0"/>
                    </a:p>
                  </a:txBody>
                  <a:tcPr/>
                </a:tc>
                <a:tc>
                  <a:txBody>
                    <a:bodyPr/>
                    <a:lstStyle/>
                    <a:p>
                      <a:r>
                        <a:rPr lang="tr-TR" sz="2000" dirty="0" smtClean="0"/>
                        <a:t>10-25</a:t>
                      </a:r>
                      <a:endParaRPr lang="tr-TR" sz="2000" b="1" dirty="0"/>
                    </a:p>
                  </a:txBody>
                  <a:tcPr/>
                </a:tc>
              </a:tr>
              <a:tr h="370840">
                <a:tc>
                  <a:txBody>
                    <a:bodyPr/>
                    <a:lstStyle/>
                    <a:p>
                      <a:endParaRPr lang="tr-TR" sz="2000" b="1"/>
                    </a:p>
                  </a:txBody>
                  <a:tcPr/>
                </a:tc>
                <a:tc>
                  <a:txBody>
                    <a:bodyPr/>
                    <a:lstStyle/>
                    <a:p>
                      <a:r>
                        <a:rPr lang="tr-TR" sz="2000" dirty="0" smtClean="0"/>
                        <a:t>≥40</a:t>
                      </a:r>
                      <a:endParaRPr lang="tr-TR" sz="2000" b="1" dirty="0"/>
                    </a:p>
                  </a:txBody>
                  <a:tcPr/>
                </a:tc>
                <a:tc>
                  <a:txBody>
                    <a:bodyPr/>
                    <a:lstStyle/>
                    <a:p>
                      <a:r>
                        <a:rPr lang="tr-TR" sz="2000" dirty="0" smtClean="0"/>
                        <a:t>80-90</a:t>
                      </a:r>
                      <a:endParaRPr lang="tr-TR" sz="2000" b="1" dirty="0"/>
                    </a:p>
                  </a:txBody>
                  <a:tcPr/>
                </a:tc>
              </a:tr>
              <a:tr h="370840">
                <a:tc>
                  <a:txBody>
                    <a:bodyPr/>
                    <a:lstStyle/>
                    <a:p>
                      <a:r>
                        <a:rPr lang="tr-TR" sz="2000" dirty="0" smtClean="0"/>
                        <a:t>AC x 4 ͢    </a:t>
                      </a:r>
                      <a:r>
                        <a:rPr lang="tr-TR" sz="2000" dirty="0" err="1" smtClean="0"/>
                        <a:t>Paclitaxel</a:t>
                      </a:r>
                      <a:r>
                        <a:rPr lang="tr-TR" sz="2000" baseline="0" dirty="0" smtClean="0"/>
                        <a:t> x 4</a:t>
                      </a:r>
                      <a:endParaRPr lang="tr-TR" sz="2000" b="1" dirty="0"/>
                    </a:p>
                  </a:txBody>
                  <a:tcPr/>
                </a:tc>
                <a:tc>
                  <a:txBody>
                    <a:bodyPr/>
                    <a:lstStyle/>
                    <a:p>
                      <a:r>
                        <a:rPr lang="tr-TR" sz="2000" dirty="0" smtClean="0"/>
                        <a:t>&lt;40</a:t>
                      </a:r>
                      <a:endParaRPr lang="tr-TR" sz="2000" b="1" dirty="0"/>
                    </a:p>
                  </a:txBody>
                  <a:tcPr/>
                </a:tc>
                <a:tc>
                  <a:txBody>
                    <a:bodyPr/>
                    <a:lstStyle/>
                    <a:p>
                      <a:r>
                        <a:rPr lang="tr-TR" sz="2000" dirty="0" smtClean="0"/>
                        <a:t>35</a:t>
                      </a:r>
                      <a:endParaRPr lang="tr-TR" sz="2000" b="1" dirty="0"/>
                    </a:p>
                  </a:txBody>
                  <a:tcPr/>
                </a:tc>
              </a:tr>
              <a:tr h="370840">
                <a:tc>
                  <a:txBody>
                    <a:bodyPr/>
                    <a:lstStyle/>
                    <a:p>
                      <a:endParaRPr lang="tr-TR" sz="2000" b="1" dirty="0"/>
                    </a:p>
                  </a:txBody>
                  <a:tcPr/>
                </a:tc>
                <a:tc>
                  <a:txBody>
                    <a:bodyPr/>
                    <a:lstStyle/>
                    <a:p>
                      <a:r>
                        <a:rPr lang="tr-TR" sz="2000" dirty="0" smtClean="0"/>
                        <a:t>≥40</a:t>
                      </a:r>
                      <a:endParaRPr lang="tr-TR" sz="2000" b="1" dirty="0"/>
                    </a:p>
                  </a:txBody>
                  <a:tcPr/>
                </a:tc>
                <a:tc>
                  <a:txBody>
                    <a:bodyPr/>
                    <a:lstStyle/>
                    <a:p>
                      <a:r>
                        <a:rPr lang="tr-TR" sz="2000" dirty="0" smtClean="0"/>
                        <a:t>77</a:t>
                      </a:r>
                      <a:endParaRPr lang="tr-TR" sz="2000" b="1" dirty="0"/>
                    </a:p>
                  </a:txBody>
                  <a:tcPr/>
                </a:tc>
              </a:tr>
              <a:tr h="203200">
                <a:tc>
                  <a:txBody>
                    <a:bodyPr/>
                    <a:lstStyle/>
                    <a:p>
                      <a:r>
                        <a:rPr lang="tr-TR" sz="2000" dirty="0" smtClean="0"/>
                        <a:t>AC x4 ͢    </a:t>
                      </a:r>
                      <a:r>
                        <a:rPr lang="tr-TR" sz="2000" dirty="0" err="1" smtClean="0"/>
                        <a:t>Docetaxel</a:t>
                      </a:r>
                      <a:r>
                        <a:rPr lang="tr-TR" sz="2000" dirty="0" smtClean="0"/>
                        <a:t> x 4</a:t>
                      </a:r>
                      <a:endParaRPr lang="tr-TR" sz="2000" b="1" dirty="0"/>
                    </a:p>
                  </a:txBody>
                  <a:tcPr/>
                </a:tc>
                <a:tc>
                  <a:txBody>
                    <a:bodyPr/>
                    <a:lstStyle/>
                    <a:p>
                      <a:r>
                        <a:rPr lang="tr-TR" sz="2000" dirty="0" smtClean="0"/>
                        <a:t>&lt;40</a:t>
                      </a:r>
                      <a:endParaRPr lang="tr-TR" sz="2000" b="1" dirty="0"/>
                    </a:p>
                  </a:txBody>
                  <a:tcPr/>
                </a:tc>
                <a:tc>
                  <a:txBody>
                    <a:bodyPr/>
                    <a:lstStyle/>
                    <a:p>
                      <a:r>
                        <a:rPr lang="tr-TR" sz="2000" dirty="0" smtClean="0"/>
                        <a:t>29-42</a:t>
                      </a:r>
                      <a:endParaRPr lang="tr-TR" sz="2000" b="1" dirty="0"/>
                    </a:p>
                  </a:txBody>
                  <a:tcPr/>
                </a:tc>
              </a:tr>
              <a:tr h="203200">
                <a:tc>
                  <a:txBody>
                    <a:bodyPr/>
                    <a:lstStyle/>
                    <a:p>
                      <a:endParaRPr lang="tr-TR" sz="2000" b="1" dirty="0"/>
                    </a:p>
                  </a:txBody>
                  <a:tcPr/>
                </a:tc>
                <a:tc>
                  <a:txBody>
                    <a:bodyPr/>
                    <a:lstStyle/>
                    <a:p>
                      <a:r>
                        <a:rPr lang="tr-TR" sz="2000" dirty="0" smtClean="0"/>
                        <a:t>≥40</a:t>
                      </a:r>
                      <a:endParaRPr lang="tr-TR" sz="2000" b="1" dirty="0"/>
                    </a:p>
                  </a:txBody>
                  <a:tcPr/>
                </a:tc>
                <a:tc>
                  <a:txBody>
                    <a:bodyPr/>
                    <a:lstStyle/>
                    <a:p>
                      <a:r>
                        <a:rPr lang="tr-TR" sz="2000" dirty="0" smtClean="0"/>
                        <a:t>66-75</a:t>
                      </a:r>
                      <a:endParaRPr lang="tr-TR" sz="2000" b="1" dirty="0"/>
                    </a:p>
                  </a:txBody>
                  <a:tcPr/>
                </a:tc>
              </a:tr>
              <a:tr h="203200">
                <a:tc>
                  <a:txBody>
                    <a:bodyPr/>
                    <a:lstStyle/>
                    <a:p>
                      <a:r>
                        <a:rPr lang="tr-TR" sz="2000" dirty="0" smtClean="0"/>
                        <a:t>TAC</a:t>
                      </a:r>
                      <a:r>
                        <a:rPr lang="tr-TR" sz="2000" baseline="0" dirty="0" smtClean="0"/>
                        <a:t> x 6</a:t>
                      </a:r>
                      <a:endParaRPr lang="tr-TR" sz="2000" b="1" dirty="0"/>
                    </a:p>
                  </a:txBody>
                  <a:tcPr/>
                </a:tc>
                <a:tc>
                  <a:txBody>
                    <a:bodyPr/>
                    <a:lstStyle/>
                    <a:p>
                      <a:r>
                        <a:rPr lang="tr-TR" sz="2000" dirty="0" smtClean="0"/>
                        <a:t> </a:t>
                      </a:r>
                      <a:endParaRPr lang="tr-TR" sz="2000" b="1" dirty="0"/>
                    </a:p>
                  </a:txBody>
                  <a:tcPr/>
                </a:tc>
                <a:tc>
                  <a:txBody>
                    <a:bodyPr/>
                    <a:lstStyle/>
                    <a:p>
                      <a:r>
                        <a:rPr lang="tr-TR" sz="2000" dirty="0" smtClean="0"/>
                        <a:t>62</a:t>
                      </a:r>
                      <a:endParaRPr lang="tr-TR" sz="2000" b="1" dirty="0"/>
                    </a:p>
                  </a:txBody>
                  <a:tcPr/>
                </a:tc>
              </a:tr>
            </a:tbl>
          </a:graphicData>
        </a:graphic>
      </p:graphicFrame>
      <p:sp>
        <p:nvSpPr>
          <p:cNvPr id="56363" name="5 Metin kutusu"/>
          <p:cNvSpPr txBox="1">
            <a:spLocks noChangeArrowheads="1"/>
          </p:cNvSpPr>
          <p:nvPr/>
        </p:nvSpPr>
        <p:spPr bwMode="auto">
          <a:xfrm>
            <a:off x="685800" y="6519863"/>
            <a:ext cx="8153400" cy="338137"/>
          </a:xfrm>
          <a:prstGeom prst="rect">
            <a:avLst/>
          </a:prstGeom>
          <a:noFill/>
          <a:ln w="9525">
            <a:noFill/>
            <a:miter lim="800000"/>
            <a:headEnd/>
            <a:tailEnd/>
          </a:ln>
        </p:spPr>
        <p:txBody>
          <a:bodyPr>
            <a:spAutoFit/>
          </a:bodyPr>
          <a:lstStyle/>
          <a:p>
            <a:r>
              <a:rPr lang="en-US" sz="1600"/>
              <a:t>F. Cardoso et al. / European Journal of Cancer 48 (2012) 3355–3377</a:t>
            </a:r>
            <a:endParaRPr lang="tr-TR" sz="160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cstate="print"/>
          <a:srcRect/>
          <a:stretch>
            <a:fillRect/>
          </a:stretch>
        </p:blipFill>
        <p:spPr bwMode="auto">
          <a:xfrm>
            <a:off x="814388" y="1512888"/>
            <a:ext cx="7515225" cy="4076700"/>
          </a:xfrm>
          <a:prstGeom prst="rect">
            <a:avLst/>
          </a:prstGeom>
          <a:noFill/>
          <a:ln w="9525">
            <a:noFill/>
            <a:miter lim="800000"/>
            <a:headEnd/>
            <a:tailEnd/>
          </a:ln>
        </p:spPr>
      </p:pic>
      <p:sp>
        <p:nvSpPr>
          <p:cNvPr id="32771" name="Text Box 25"/>
          <p:cNvSpPr txBox="1">
            <a:spLocks noChangeArrowheads="1"/>
          </p:cNvSpPr>
          <p:nvPr/>
        </p:nvSpPr>
        <p:spPr bwMode="auto">
          <a:xfrm>
            <a:off x="60325" y="614363"/>
            <a:ext cx="9083675" cy="366712"/>
          </a:xfrm>
          <a:prstGeom prst="rect">
            <a:avLst/>
          </a:prstGeom>
          <a:solidFill>
            <a:srgbClr val="002060"/>
          </a:solidFill>
          <a:ln w="9525">
            <a:noFill/>
            <a:miter lim="800000"/>
            <a:headEnd/>
            <a:tailEnd/>
          </a:ln>
        </p:spPr>
        <p:txBody>
          <a:bodyPr>
            <a:spAutoFit/>
          </a:bodyPr>
          <a:lstStyle/>
          <a:p>
            <a:pPr algn="ctr" eaLnBrk="0" hangingPunct="0">
              <a:defRPr/>
            </a:pPr>
            <a:r>
              <a:rPr lang="en-US" b="1" dirty="0">
                <a:solidFill>
                  <a:srgbClr val="66FF99"/>
                </a:solidFill>
                <a:latin typeface="+mn-lt"/>
              </a:rPr>
              <a:t>Risks of Permanent Amenorrhea after Chemotherapy </a:t>
            </a:r>
          </a:p>
        </p:txBody>
      </p:sp>
      <p:sp>
        <p:nvSpPr>
          <p:cNvPr id="57348" name="3 Metin kutusu"/>
          <p:cNvSpPr txBox="1">
            <a:spLocks noChangeArrowheads="1"/>
          </p:cNvSpPr>
          <p:nvPr/>
        </p:nvSpPr>
        <p:spPr bwMode="auto">
          <a:xfrm>
            <a:off x="971550" y="5949950"/>
            <a:ext cx="7145338" cy="368300"/>
          </a:xfrm>
          <a:prstGeom prst="rect">
            <a:avLst/>
          </a:prstGeom>
          <a:noFill/>
          <a:ln w="9525">
            <a:noFill/>
            <a:miter lim="800000"/>
            <a:headEnd/>
            <a:tailEnd/>
          </a:ln>
        </p:spPr>
        <p:txBody>
          <a:bodyPr wrap="none">
            <a:spAutoFit/>
          </a:bodyPr>
          <a:lstStyle/>
          <a:p>
            <a:r>
              <a:rPr lang="tr-TR"/>
              <a:t>423 premenapozal kadın, CEF x 6 siklus sonrası yaşa göre amenore insidansı  </a:t>
            </a:r>
          </a:p>
        </p:txBody>
      </p:sp>
      <p:sp>
        <p:nvSpPr>
          <p:cNvPr id="57349" name="3 Metin kutusu"/>
          <p:cNvSpPr txBox="1">
            <a:spLocks noChangeArrowheads="1"/>
          </p:cNvSpPr>
          <p:nvPr/>
        </p:nvSpPr>
        <p:spPr bwMode="auto">
          <a:xfrm>
            <a:off x="250825" y="6308725"/>
            <a:ext cx="7154863" cy="339725"/>
          </a:xfrm>
          <a:prstGeom prst="rect">
            <a:avLst/>
          </a:prstGeom>
          <a:noFill/>
          <a:ln w="9525">
            <a:noFill/>
            <a:miter lim="800000"/>
            <a:headEnd/>
            <a:tailEnd/>
          </a:ln>
        </p:spPr>
        <p:txBody>
          <a:bodyPr>
            <a:spAutoFit/>
          </a:bodyPr>
          <a:lstStyle/>
          <a:p>
            <a:r>
              <a:rPr lang="it-IT" sz="1600"/>
              <a:t>Del Mastro</a:t>
            </a:r>
            <a:r>
              <a:rPr lang="tr-TR" sz="1600"/>
              <a:t> L</a:t>
            </a:r>
            <a:r>
              <a:rPr lang="it-IT" sz="1600"/>
              <a:t>, Catzeddu</a:t>
            </a:r>
            <a:r>
              <a:rPr lang="tr-TR" sz="1600"/>
              <a:t> T, </a:t>
            </a:r>
            <a:r>
              <a:rPr lang="it-IT" sz="1600"/>
              <a:t>Venturini</a:t>
            </a:r>
            <a:r>
              <a:rPr lang="tr-TR" sz="1600"/>
              <a:t> M.</a:t>
            </a:r>
            <a:r>
              <a:rPr lang="en-US" sz="1600"/>
              <a:t> Cancer Treatment Reviews (2006) 32, 417– 422</a:t>
            </a:r>
            <a:endParaRPr lang="tr-TR" sz="160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Rectangle 2"/>
          <p:cNvSpPr>
            <a:spLocks noGrp="1" noRot="1" noChangeArrowheads="1"/>
          </p:cNvSpPr>
          <p:nvPr>
            <p:ph type="title"/>
          </p:nvPr>
        </p:nvSpPr>
        <p:spPr>
          <a:solidFill>
            <a:srgbClr val="002060"/>
          </a:solidFill>
        </p:spPr>
        <p:txBody>
          <a:bodyPr/>
          <a:lstStyle/>
          <a:p>
            <a:pPr eaLnBrk="1" hangingPunct="1"/>
            <a:r>
              <a:rPr lang="tr-TR" smtClean="0">
                <a:solidFill>
                  <a:srgbClr val="66FF33"/>
                </a:solidFill>
              </a:rPr>
              <a:t>KT sonrası menstruasyon</a:t>
            </a:r>
          </a:p>
        </p:txBody>
      </p:sp>
      <p:sp>
        <p:nvSpPr>
          <p:cNvPr id="58371" name="Rectangle 3"/>
          <p:cNvSpPr>
            <a:spLocks noGrp="1" noChangeArrowheads="1"/>
          </p:cNvSpPr>
          <p:nvPr>
            <p:ph idx="1"/>
          </p:nvPr>
        </p:nvSpPr>
        <p:spPr/>
        <p:txBody>
          <a:bodyPr/>
          <a:lstStyle/>
          <a:p>
            <a:pPr eaLnBrk="1" hangingPunct="1">
              <a:lnSpc>
                <a:spcPct val="90000"/>
              </a:lnSpc>
            </a:pPr>
            <a:endParaRPr lang="tr-TR" sz="2800" smtClean="0"/>
          </a:p>
          <a:p>
            <a:pPr eaLnBrk="1" hangingPunct="1">
              <a:lnSpc>
                <a:spcPct val="90000"/>
              </a:lnSpc>
            </a:pPr>
            <a:r>
              <a:rPr lang="tr-TR" sz="2800" smtClean="0"/>
              <a:t>Menstrüel düzensizlik veya amenore KT sırasında genellikle görülür ve hastaların bir bölümünde KT bitiminden sonraki 6 ay içinde menstrüasyon tekrar başlar</a:t>
            </a:r>
          </a:p>
          <a:p>
            <a:pPr eaLnBrk="1" hangingPunct="1">
              <a:lnSpc>
                <a:spcPct val="90000"/>
              </a:lnSpc>
            </a:pPr>
            <a:endParaRPr lang="tr-TR" sz="2800" smtClean="0"/>
          </a:p>
          <a:p>
            <a:pPr eaLnBrk="1" hangingPunct="1">
              <a:lnSpc>
                <a:spcPct val="90000"/>
              </a:lnSpc>
            </a:pPr>
            <a:r>
              <a:rPr lang="tr-TR" sz="2800" smtClean="0"/>
              <a:t>Ancak menstrüasyonun varlığı ovaryan fonksiyon ve fertilitenin değerlendirilmesi için yeterli  bir kriter değil!!!</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rrowheads="1"/>
          </p:cNvSpPr>
          <p:nvPr>
            <p:ph type="title"/>
          </p:nvPr>
        </p:nvSpPr>
        <p:spPr>
          <a:solidFill>
            <a:srgbClr val="002060"/>
          </a:solidFill>
        </p:spPr>
        <p:txBody>
          <a:bodyPr/>
          <a:lstStyle/>
          <a:p>
            <a:pPr eaLnBrk="1" hangingPunct="1"/>
            <a:r>
              <a:rPr lang="tr-TR" smtClean="0">
                <a:solidFill>
                  <a:srgbClr val="66FF33"/>
                </a:solidFill>
              </a:rPr>
              <a:t>KT-gonadal toksisite</a:t>
            </a:r>
          </a:p>
        </p:txBody>
      </p:sp>
      <p:sp>
        <p:nvSpPr>
          <p:cNvPr id="31747" name="Rectangle 3"/>
          <p:cNvSpPr>
            <a:spLocks noGrp="1" noChangeArrowheads="1"/>
          </p:cNvSpPr>
          <p:nvPr>
            <p:ph idx="1"/>
          </p:nvPr>
        </p:nvSpPr>
        <p:spPr>
          <a:xfrm>
            <a:off x="323850" y="1600200"/>
            <a:ext cx="8229600" cy="4525963"/>
          </a:xfrm>
        </p:spPr>
        <p:txBody>
          <a:bodyPr rtlCol="0">
            <a:normAutofit fontScale="92500"/>
          </a:bodyPr>
          <a:lstStyle/>
          <a:p>
            <a:pPr eaLnBrk="1" fontAlgn="auto" hangingPunct="1">
              <a:spcAft>
                <a:spcPts val="0"/>
              </a:spcAft>
              <a:buFont typeface="Wingdings" pitchFamily="2" charset="2"/>
              <a:buNone/>
              <a:defRPr/>
            </a:pPr>
            <a:r>
              <a:rPr lang="tr-TR" dirty="0" smtClean="0"/>
              <a:t>   </a:t>
            </a:r>
            <a:r>
              <a:rPr lang="tr-TR" dirty="0" err="1" smtClean="0"/>
              <a:t>Ovaryan</a:t>
            </a:r>
            <a:r>
              <a:rPr lang="tr-TR" dirty="0" smtClean="0"/>
              <a:t> kesitlerin histolojik incelemeleri, hayvan çalışmaları ve </a:t>
            </a:r>
            <a:r>
              <a:rPr lang="tr-TR" dirty="0" err="1" smtClean="0"/>
              <a:t>ovaryan</a:t>
            </a:r>
            <a:r>
              <a:rPr lang="tr-TR" dirty="0" smtClean="0"/>
              <a:t> </a:t>
            </a:r>
            <a:r>
              <a:rPr lang="tr-TR" dirty="0" err="1" smtClean="0"/>
              <a:t>xenograft</a:t>
            </a:r>
            <a:r>
              <a:rPr lang="tr-TR" dirty="0" smtClean="0"/>
              <a:t> deneyleri;</a:t>
            </a:r>
          </a:p>
          <a:p>
            <a:pPr eaLnBrk="1" fontAlgn="auto" hangingPunct="1">
              <a:spcAft>
                <a:spcPts val="0"/>
              </a:spcAft>
              <a:buFont typeface="Wingdings" pitchFamily="2" charset="2"/>
              <a:buChar char="Ø"/>
              <a:defRPr/>
            </a:pPr>
            <a:r>
              <a:rPr lang="tr-TR" dirty="0" smtClean="0"/>
              <a:t>Oositler ve </a:t>
            </a:r>
            <a:r>
              <a:rPr lang="tr-TR" dirty="0" err="1" smtClean="0"/>
              <a:t>granulosa</a:t>
            </a:r>
            <a:r>
              <a:rPr lang="tr-TR" dirty="0" smtClean="0"/>
              <a:t> hücrelerinde </a:t>
            </a:r>
            <a:r>
              <a:rPr lang="tr-TR" dirty="0" err="1" smtClean="0"/>
              <a:t>apoptozis</a:t>
            </a:r>
            <a:r>
              <a:rPr lang="tr-TR" dirty="0" smtClean="0"/>
              <a:t> ve</a:t>
            </a:r>
          </a:p>
          <a:p>
            <a:pPr eaLnBrk="1" fontAlgn="auto" hangingPunct="1">
              <a:spcAft>
                <a:spcPts val="0"/>
              </a:spcAft>
              <a:buFont typeface="Wingdings" pitchFamily="2" charset="2"/>
              <a:buChar char="Ø"/>
              <a:defRPr/>
            </a:pPr>
            <a:r>
              <a:rPr lang="tr-TR" dirty="0" err="1" smtClean="0"/>
              <a:t>Ovaryan</a:t>
            </a:r>
            <a:r>
              <a:rPr lang="tr-TR" dirty="0" smtClean="0"/>
              <a:t> </a:t>
            </a:r>
            <a:r>
              <a:rPr lang="tr-TR" dirty="0" err="1" smtClean="0"/>
              <a:t>stromal</a:t>
            </a:r>
            <a:r>
              <a:rPr lang="tr-TR" dirty="0" smtClean="0"/>
              <a:t> fonksiyonlarda bozulmanın (</a:t>
            </a:r>
            <a:r>
              <a:rPr lang="tr-TR" dirty="0" err="1" smtClean="0"/>
              <a:t>stromal</a:t>
            </a:r>
            <a:r>
              <a:rPr lang="tr-TR" dirty="0" smtClean="0"/>
              <a:t> </a:t>
            </a:r>
            <a:r>
              <a:rPr lang="tr-TR" dirty="0" err="1" smtClean="0"/>
              <a:t>fibrozis</a:t>
            </a:r>
            <a:r>
              <a:rPr lang="tr-TR" dirty="0" smtClean="0"/>
              <a:t>, </a:t>
            </a:r>
            <a:r>
              <a:rPr lang="tr-TR" dirty="0" err="1" smtClean="0"/>
              <a:t>vasküler</a:t>
            </a:r>
            <a:r>
              <a:rPr lang="tr-TR" dirty="0" smtClean="0"/>
              <a:t> hasar)</a:t>
            </a:r>
          </a:p>
          <a:p>
            <a:pPr eaLnBrk="1" fontAlgn="auto" hangingPunct="1">
              <a:spcAft>
                <a:spcPts val="0"/>
              </a:spcAft>
              <a:buFont typeface="Wingdings" pitchFamily="2" charset="2"/>
              <a:buChar char="Ø"/>
              <a:defRPr/>
            </a:pPr>
            <a:endParaRPr lang="tr-TR" dirty="0" smtClean="0"/>
          </a:p>
          <a:p>
            <a:pPr eaLnBrk="1" fontAlgn="auto" hangingPunct="1">
              <a:spcAft>
                <a:spcPts val="0"/>
              </a:spcAft>
              <a:buFont typeface="Wingdings" pitchFamily="2" charset="2"/>
              <a:buNone/>
              <a:defRPr/>
            </a:pPr>
            <a:r>
              <a:rPr lang="tr-TR" dirty="0" smtClean="0"/>
              <a:t>    </a:t>
            </a:r>
            <a:r>
              <a:rPr lang="tr-TR" dirty="0" err="1" smtClean="0"/>
              <a:t>sitotoksik</a:t>
            </a:r>
            <a:r>
              <a:rPr lang="tr-TR" dirty="0" smtClean="0"/>
              <a:t> ajan bağımlı </a:t>
            </a:r>
            <a:r>
              <a:rPr lang="tr-TR" dirty="0" err="1" smtClean="0"/>
              <a:t>ovaryan</a:t>
            </a:r>
            <a:r>
              <a:rPr lang="tr-TR" dirty="0" smtClean="0"/>
              <a:t> hasardan sorumlu mekanizmalar olabileceğini göstermiştir*,** </a:t>
            </a:r>
            <a:r>
              <a:rPr lang="en-US" dirty="0" smtClean="0"/>
              <a:t> </a:t>
            </a:r>
            <a:endParaRPr lang="tr-TR" dirty="0" smtClean="0"/>
          </a:p>
        </p:txBody>
      </p:sp>
      <p:sp>
        <p:nvSpPr>
          <p:cNvPr id="59396" name="Text Box 4"/>
          <p:cNvSpPr txBox="1">
            <a:spLocks noChangeArrowheads="1"/>
          </p:cNvSpPr>
          <p:nvPr/>
        </p:nvSpPr>
        <p:spPr bwMode="auto">
          <a:xfrm>
            <a:off x="250825" y="5837238"/>
            <a:ext cx="8785225" cy="822325"/>
          </a:xfrm>
          <a:prstGeom prst="rect">
            <a:avLst/>
          </a:prstGeom>
          <a:noFill/>
          <a:ln w="9525">
            <a:noFill/>
            <a:miter lim="800000"/>
            <a:headEnd/>
            <a:tailEnd/>
          </a:ln>
        </p:spPr>
        <p:txBody>
          <a:bodyPr>
            <a:spAutoFit/>
          </a:bodyPr>
          <a:lstStyle/>
          <a:p>
            <a:r>
              <a:rPr lang="tr-TR" sz="1200"/>
              <a:t>*</a:t>
            </a:r>
            <a:r>
              <a:rPr lang="en-US" sz="1200"/>
              <a:t>Tilly JL, Kolesnick RN. Realizing the promise of apoptosis-based therapies: separating the living from the clinically undead.</a:t>
            </a:r>
            <a:r>
              <a:rPr lang="tr-TR" sz="1200"/>
              <a:t> </a:t>
            </a:r>
            <a:r>
              <a:rPr lang="en-US" sz="1200"/>
              <a:t>Cell Death Differ </a:t>
            </a:r>
            <a:r>
              <a:rPr lang="tr-TR" sz="1200"/>
              <a:t>     </a:t>
            </a:r>
            <a:r>
              <a:rPr lang="en-US" sz="1200"/>
              <a:t>2003;10:493–495.</a:t>
            </a:r>
            <a:endParaRPr lang="tr-TR" sz="1200"/>
          </a:p>
          <a:p>
            <a:r>
              <a:rPr lang="tr-TR" sz="1200"/>
              <a:t>**</a:t>
            </a:r>
            <a:r>
              <a:rPr lang="en-US" sz="1200"/>
              <a:t>Oktem O, Oktay K (2007)  A novel ovarian xenografting model to characterize the impact of chemotherapy agents on human primordial follicle reserve. Cancer Res. 2007 Nov 1;67(21):10159-62</a:t>
            </a:r>
            <a:endParaRPr lang="tr-TR" sz="120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cstate="print"/>
          <a:srcRect/>
          <a:stretch>
            <a:fillRect/>
          </a:stretch>
        </p:blipFill>
        <p:spPr bwMode="auto">
          <a:xfrm>
            <a:off x="1042988" y="71438"/>
            <a:ext cx="6699250" cy="6669087"/>
          </a:xfrm>
          <a:prstGeom prst="rect">
            <a:avLst/>
          </a:prstGeom>
          <a:noFill/>
          <a:ln w="9525">
            <a:noFill/>
            <a:miter lim="800000"/>
            <a:headEnd/>
            <a:tailEnd/>
          </a:ln>
        </p:spPr>
      </p:pic>
      <p:sp>
        <p:nvSpPr>
          <p:cNvPr id="60419" name="4 Metin kutusu"/>
          <p:cNvSpPr txBox="1">
            <a:spLocks noChangeArrowheads="1"/>
          </p:cNvSpPr>
          <p:nvPr/>
        </p:nvSpPr>
        <p:spPr bwMode="auto">
          <a:xfrm>
            <a:off x="5759450" y="6654800"/>
            <a:ext cx="3421063" cy="230188"/>
          </a:xfrm>
          <a:prstGeom prst="rect">
            <a:avLst/>
          </a:prstGeom>
          <a:noFill/>
          <a:ln w="9525">
            <a:noFill/>
            <a:miter lim="800000"/>
            <a:headEnd/>
            <a:tailEnd/>
          </a:ln>
        </p:spPr>
        <p:txBody>
          <a:bodyPr wrap="none">
            <a:spAutoFit/>
          </a:bodyPr>
          <a:lstStyle/>
          <a:p>
            <a:r>
              <a:rPr lang="tr-TR" sz="900"/>
              <a:t>Torino et al. Article in press. Critical Reviews in Oncology/Hematology </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Başlık"/>
          <p:cNvSpPr>
            <a:spLocks noGrp="1"/>
          </p:cNvSpPr>
          <p:nvPr>
            <p:ph type="title"/>
          </p:nvPr>
        </p:nvSpPr>
        <p:spPr>
          <a:solidFill>
            <a:srgbClr val="002060"/>
          </a:solidFill>
        </p:spPr>
        <p:txBody>
          <a:bodyPr/>
          <a:lstStyle/>
          <a:p>
            <a:pPr eaLnBrk="1" hangingPunct="1"/>
            <a:r>
              <a:rPr lang="tr-TR" smtClean="0">
                <a:solidFill>
                  <a:srgbClr val="66FF33"/>
                </a:solidFill>
              </a:rPr>
              <a:t>KT-gonadal hasar</a:t>
            </a:r>
          </a:p>
        </p:txBody>
      </p:sp>
      <p:sp>
        <p:nvSpPr>
          <p:cNvPr id="61443" name="2 İçerik Yer Tutucusu"/>
          <p:cNvSpPr>
            <a:spLocks noGrp="1"/>
          </p:cNvSpPr>
          <p:nvPr>
            <p:ph idx="1"/>
          </p:nvPr>
        </p:nvSpPr>
        <p:spPr/>
        <p:txBody>
          <a:bodyPr>
            <a:normAutofit lnSpcReduction="10000"/>
          </a:bodyPr>
          <a:lstStyle/>
          <a:p>
            <a:pPr eaLnBrk="1" hangingPunct="1">
              <a:buFont typeface="Arial" charset="0"/>
              <a:buNone/>
            </a:pPr>
            <a:r>
              <a:rPr lang="tr-TR" smtClean="0"/>
              <a:t>    Kemoterapi sonrası AMH düzeyleri düşüyor</a:t>
            </a:r>
          </a:p>
          <a:p>
            <a:pPr eaLnBrk="1" hangingPunct="1">
              <a:buFont typeface="Arial" charset="0"/>
              <a:buNone/>
            </a:pPr>
            <a:r>
              <a:rPr lang="tr-TR" smtClean="0"/>
              <a:t>    ‘Kemoterapi sonrası over yaşı yaklaşık 10 yıl ileride’</a:t>
            </a:r>
          </a:p>
          <a:p>
            <a:pPr eaLnBrk="1" hangingPunct="1"/>
            <a:endParaRPr lang="tr-TR" sz="1400" smtClean="0"/>
          </a:p>
          <a:p>
            <a:pPr eaLnBrk="1" hangingPunct="1"/>
            <a:endParaRPr lang="tr-TR" sz="1400" smtClean="0"/>
          </a:p>
          <a:p>
            <a:pPr eaLnBrk="1" hangingPunct="1"/>
            <a:endParaRPr lang="tr-TR" sz="1400" smtClean="0"/>
          </a:p>
          <a:p>
            <a:pPr eaLnBrk="1" hangingPunct="1"/>
            <a:endParaRPr lang="tr-TR" sz="1400" smtClean="0"/>
          </a:p>
          <a:p>
            <a:pPr eaLnBrk="1" hangingPunct="1"/>
            <a:r>
              <a:rPr lang="tr-TR" sz="1400" smtClean="0">
                <a:latin typeface="Garamond" pitchFamily="18" charset="0"/>
                <a:cs typeface="Times New Roman" pitchFamily="18" charset="0"/>
              </a:rPr>
              <a:t>Elgindy EA, El-Haieg DO, Khorshid OM et al. Gonadatrophin suppression to prevent </a:t>
            </a:r>
            <a:r>
              <a:rPr lang="en-US" sz="1400" smtClean="0">
                <a:latin typeface="Garamond" pitchFamily="18" charset="0"/>
                <a:cs typeface="Times New Roman" pitchFamily="18" charset="0"/>
              </a:rPr>
              <a:t>chemotherapy-induced ovarian damage: a randomized controlled trial. Obstet</a:t>
            </a:r>
            <a:r>
              <a:rPr lang="tr-TR" sz="1400" smtClean="0">
                <a:latin typeface="Garamond" pitchFamily="18" charset="0"/>
                <a:cs typeface="Times New Roman" pitchFamily="18" charset="0"/>
              </a:rPr>
              <a:t> Gynecol 2013; 121: 78–86</a:t>
            </a:r>
          </a:p>
          <a:p>
            <a:pPr eaLnBrk="1" hangingPunct="1"/>
            <a:r>
              <a:rPr lang="en-US" sz="1400" smtClean="0">
                <a:latin typeface="Garamond" pitchFamily="18" charset="0"/>
                <a:cs typeface="Times New Roman" pitchFamily="18" charset="0"/>
              </a:rPr>
              <a:t>Leonard RC, Adamson D, Bertelli G et al. The relative value of anti-Mullerian</a:t>
            </a:r>
            <a:r>
              <a:rPr lang="tr-TR" sz="1400" smtClean="0">
                <a:latin typeface="Garamond" pitchFamily="18" charset="0"/>
                <a:cs typeface="Times New Roman" pitchFamily="18" charset="0"/>
              </a:rPr>
              <a:t> </a:t>
            </a:r>
            <a:r>
              <a:rPr lang="en-US" sz="1400" smtClean="0">
                <a:latin typeface="Garamond" pitchFamily="18" charset="0"/>
                <a:cs typeface="Times New Roman" pitchFamily="18" charset="0"/>
              </a:rPr>
              <a:t>hormone to predict menopause in patients receiving adjuvant chemotherapy for</a:t>
            </a:r>
            <a:r>
              <a:rPr lang="tr-TR" sz="1400" smtClean="0">
                <a:latin typeface="Garamond" pitchFamily="18" charset="0"/>
                <a:cs typeface="Times New Roman" pitchFamily="18" charset="0"/>
              </a:rPr>
              <a:t> </a:t>
            </a:r>
            <a:r>
              <a:rPr lang="en-US" sz="1400" smtClean="0">
                <a:latin typeface="Garamond" pitchFamily="18" charset="0"/>
                <a:cs typeface="Times New Roman" pitchFamily="18" charset="0"/>
              </a:rPr>
              <a:t>breast cancer: results from the OPTION trial. J Clin Oncol 2012; 30(15s); Abstr</a:t>
            </a:r>
            <a:r>
              <a:rPr lang="tr-TR" sz="1400" smtClean="0">
                <a:latin typeface="Garamond" pitchFamily="18" charset="0"/>
                <a:cs typeface="Times New Roman" pitchFamily="18" charset="0"/>
              </a:rPr>
              <a:t> 1094</a:t>
            </a:r>
          </a:p>
          <a:p>
            <a:pPr eaLnBrk="1" hangingPunct="1"/>
            <a:r>
              <a:rPr lang="tr-TR" sz="1400" smtClean="0">
                <a:latin typeface="Garamond" pitchFamily="18" charset="0"/>
                <a:cs typeface="Times New Roman" pitchFamily="18" charset="0"/>
              </a:rPr>
              <a:t>Giraudi S, Marroni P, Boni L et al. Anti-mullerian hormone (AMH) and ovarian </a:t>
            </a:r>
            <a:r>
              <a:rPr lang="en-US" sz="1400" smtClean="0">
                <a:latin typeface="Garamond" pitchFamily="18" charset="0"/>
                <a:cs typeface="Times New Roman" pitchFamily="18" charset="0"/>
              </a:rPr>
              <a:t>function in young breast cancer (BC) women receiving adjuvant chemotherapy</a:t>
            </a:r>
            <a:r>
              <a:rPr lang="tr-TR" sz="1400" smtClean="0">
                <a:latin typeface="Garamond" pitchFamily="18" charset="0"/>
                <a:cs typeface="Times New Roman" pitchFamily="18" charset="0"/>
              </a:rPr>
              <a:t> </a:t>
            </a:r>
            <a:r>
              <a:rPr lang="it-IT" sz="1400" smtClean="0">
                <a:latin typeface="Garamond" pitchFamily="18" charset="0"/>
                <a:cs typeface="Times New Roman" pitchFamily="18" charset="0"/>
              </a:rPr>
              <a:t>(CT). J Clin Oncol 2009; 27(suppl); Abstr e11544.</a:t>
            </a:r>
            <a:endParaRPr lang="tr-TR" sz="1400" smtClean="0">
              <a:latin typeface="Garamond" pitchFamily="18" charset="0"/>
              <a:cs typeface="Times New Roman" pitchFamily="18" charset="0"/>
            </a:endParaRPr>
          </a:p>
          <a:p>
            <a:r>
              <a:rPr lang="tr-TR" sz="1400" smtClean="0">
                <a:latin typeface="Garamond" pitchFamily="18" charset="0"/>
                <a:cs typeface="Times New Roman" pitchFamily="18" charset="0"/>
              </a:rPr>
              <a:t>Gracia CR, Sammel MD, Freeman E et al. Impact </a:t>
            </a:r>
            <a:r>
              <a:rPr lang="en-US" sz="1400" smtClean="0">
                <a:latin typeface="Garamond" pitchFamily="18" charset="0"/>
                <a:cs typeface="Times New Roman" pitchFamily="18" charset="0"/>
              </a:rPr>
              <a:t>of cancer therapies on ovarian reserve. Fertil Steril 2012;</a:t>
            </a:r>
          </a:p>
          <a:p>
            <a:pPr>
              <a:buFont typeface="Arial" charset="0"/>
              <a:buNone/>
            </a:pPr>
            <a:r>
              <a:rPr lang="tr-TR" sz="1400" smtClean="0">
                <a:latin typeface="Garamond" pitchFamily="18" charset="0"/>
                <a:cs typeface="Times New Roman" pitchFamily="18" charset="0"/>
              </a:rPr>
              <a:t>         97:134 –140.e1.</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3 Metin kutusu"/>
          <p:cNvSpPr txBox="1">
            <a:spLocks noChangeArrowheads="1"/>
          </p:cNvSpPr>
          <p:nvPr/>
        </p:nvSpPr>
        <p:spPr bwMode="auto">
          <a:xfrm>
            <a:off x="3065463" y="476250"/>
            <a:ext cx="3055937" cy="369888"/>
          </a:xfrm>
          <a:prstGeom prst="rect">
            <a:avLst/>
          </a:prstGeom>
          <a:noFill/>
          <a:ln w="9525">
            <a:noFill/>
            <a:miter lim="800000"/>
            <a:headEnd/>
            <a:tailEnd/>
          </a:ln>
        </p:spPr>
        <p:txBody>
          <a:bodyPr wrap="none">
            <a:spAutoFit/>
          </a:bodyPr>
          <a:lstStyle/>
          <a:p>
            <a:r>
              <a:rPr lang="tr-TR"/>
              <a:t>CA Cancer J Clin 2014;64:9-29</a:t>
            </a:r>
          </a:p>
        </p:txBody>
      </p:sp>
      <p:pic>
        <p:nvPicPr>
          <p:cNvPr id="7171" name="Picture 4"/>
          <p:cNvPicPr>
            <a:picLocks noChangeAspect="1" noChangeArrowheads="1"/>
          </p:cNvPicPr>
          <p:nvPr/>
        </p:nvPicPr>
        <p:blipFill>
          <a:blip r:embed="rId3" cstate="print"/>
          <a:srcRect/>
          <a:stretch>
            <a:fillRect/>
          </a:stretch>
        </p:blipFill>
        <p:spPr bwMode="auto">
          <a:xfrm>
            <a:off x="0" y="1901825"/>
            <a:ext cx="9144000" cy="4406900"/>
          </a:xfrm>
          <a:prstGeom prst="rect">
            <a:avLst/>
          </a:prstGeom>
          <a:noFill/>
          <a:ln w="9525">
            <a:noFill/>
            <a:miter lim="800000"/>
            <a:headEnd/>
            <a:tailEnd/>
          </a:ln>
        </p:spPr>
      </p:pic>
      <p:sp>
        <p:nvSpPr>
          <p:cNvPr id="7" name="6 Dikdörtgen"/>
          <p:cNvSpPr/>
          <p:nvPr/>
        </p:nvSpPr>
        <p:spPr>
          <a:xfrm>
            <a:off x="1835150" y="2852738"/>
            <a:ext cx="2232025" cy="2159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8" name="7 Dikdörtgen"/>
          <p:cNvSpPr/>
          <p:nvPr/>
        </p:nvSpPr>
        <p:spPr>
          <a:xfrm>
            <a:off x="36513" y="3429000"/>
            <a:ext cx="9144000" cy="2159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3" cstate="print"/>
          <a:srcRect/>
          <a:stretch>
            <a:fillRect/>
          </a:stretch>
        </p:blipFill>
        <p:spPr bwMode="auto">
          <a:xfrm>
            <a:off x="468313" y="115888"/>
            <a:ext cx="7056437" cy="2151062"/>
          </a:xfrm>
          <a:prstGeom prst="rect">
            <a:avLst/>
          </a:prstGeom>
          <a:noFill/>
          <a:ln w="9525">
            <a:solidFill>
              <a:schemeClr val="tx2"/>
            </a:solidFill>
            <a:miter lim="800000"/>
            <a:headEnd/>
            <a:tailEnd/>
          </a:ln>
        </p:spPr>
      </p:pic>
      <p:sp>
        <p:nvSpPr>
          <p:cNvPr id="7" name="6 Metin kutusu"/>
          <p:cNvSpPr txBox="1"/>
          <p:nvPr/>
        </p:nvSpPr>
        <p:spPr>
          <a:xfrm>
            <a:off x="7596188" y="908050"/>
            <a:ext cx="1304925" cy="369888"/>
          </a:xfrm>
          <a:prstGeom prst="rect">
            <a:avLst/>
          </a:prstGeom>
          <a:solidFill>
            <a:schemeClr val="tx2">
              <a:lumMod val="20000"/>
              <a:lumOff val="80000"/>
            </a:schemeClr>
          </a:solidFill>
        </p:spPr>
        <p:txBody>
          <a:bodyPr wrap="none">
            <a:spAutoFit/>
          </a:bodyPr>
          <a:lstStyle/>
          <a:p>
            <a:pPr>
              <a:defRPr/>
            </a:pPr>
            <a:r>
              <a:rPr lang="tr-TR" dirty="0" err="1"/>
              <a:t>Cancer</a:t>
            </a:r>
            <a:r>
              <a:rPr lang="tr-TR" dirty="0"/>
              <a:t> 2012</a:t>
            </a:r>
          </a:p>
        </p:txBody>
      </p:sp>
      <p:pic>
        <p:nvPicPr>
          <p:cNvPr id="62468" name="Picture 3"/>
          <p:cNvPicPr>
            <a:picLocks noGrp="1" noChangeAspect="1" noChangeArrowheads="1"/>
          </p:cNvPicPr>
          <p:nvPr>
            <p:ph idx="1"/>
          </p:nvPr>
        </p:nvPicPr>
        <p:blipFill>
          <a:blip r:embed="rId4" cstate="print"/>
          <a:srcRect/>
          <a:stretch>
            <a:fillRect/>
          </a:stretch>
        </p:blipFill>
        <p:spPr>
          <a:xfrm>
            <a:off x="539750" y="3213100"/>
            <a:ext cx="4248150" cy="2913063"/>
          </a:xfrm>
          <a:noFill/>
        </p:spPr>
      </p:pic>
      <p:graphicFrame>
        <p:nvGraphicFramePr>
          <p:cNvPr id="10" name="9 Tablo"/>
          <p:cNvGraphicFramePr>
            <a:graphicFrameLocks noGrp="1"/>
          </p:cNvGraphicFramePr>
          <p:nvPr/>
        </p:nvGraphicFramePr>
        <p:xfrm>
          <a:off x="5003800" y="3467100"/>
          <a:ext cx="3924300" cy="2194560"/>
        </p:xfrm>
        <a:graphic>
          <a:graphicData uri="http://schemas.openxmlformats.org/drawingml/2006/table">
            <a:tbl>
              <a:tblPr firstRow="1" bandRow="1">
                <a:tableStyleId>{5C22544A-7EE6-4342-B048-85BDC9FD1C3A}</a:tableStyleId>
              </a:tblPr>
              <a:tblGrid>
                <a:gridCol w="2304628"/>
                <a:gridCol w="1619672"/>
              </a:tblGrid>
              <a:tr h="338882">
                <a:tc gridSpan="2">
                  <a:txBody>
                    <a:bodyPr/>
                    <a:lstStyle/>
                    <a:p>
                      <a:r>
                        <a:rPr lang="tr-TR" baseline="0" dirty="0" smtClean="0"/>
                        <a:t>% Akut </a:t>
                      </a:r>
                      <a:r>
                        <a:rPr lang="tr-TR" baseline="0" dirty="0" err="1" smtClean="0"/>
                        <a:t>ovaryan</a:t>
                      </a:r>
                      <a:r>
                        <a:rPr lang="tr-TR" baseline="0" dirty="0" smtClean="0"/>
                        <a:t> kayıp</a:t>
                      </a:r>
                      <a:endParaRPr lang="tr-TR" dirty="0"/>
                    </a:p>
                  </a:txBody>
                  <a:tcPr/>
                </a:tc>
                <a:tc hMerge="1">
                  <a:txBody>
                    <a:bodyPr/>
                    <a:lstStyle/>
                    <a:p>
                      <a:endParaRPr lang="tr-TR" dirty="0"/>
                    </a:p>
                  </a:txBody>
                  <a:tcPr/>
                </a:tc>
              </a:tr>
              <a:tr h="338882">
                <a:tc>
                  <a:txBody>
                    <a:bodyPr/>
                    <a:lstStyle/>
                    <a:p>
                      <a:r>
                        <a:rPr lang="tr-TR" dirty="0" smtClean="0"/>
                        <a:t>Lösemi</a:t>
                      </a:r>
                      <a:endParaRPr lang="tr-TR" dirty="0"/>
                    </a:p>
                  </a:txBody>
                  <a:tcPr/>
                </a:tc>
                <a:tc>
                  <a:txBody>
                    <a:bodyPr/>
                    <a:lstStyle/>
                    <a:p>
                      <a:r>
                        <a:rPr lang="tr-TR" dirty="0" smtClean="0"/>
                        <a:t>%3</a:t>
                      </a:r>
                      <a:endParaRPr lang="tr-TR" dirty="0"/>
                    </a:p>
                  </a:txBody>
                  <a:tcPr/>
                </a:tc>
              </a:tr>
              <a:tr h="338882">
                <a:tc>
                  <a:txBody>
                    <a:bodyPr/>
                    <a:lstStyle/>
                    <a:p>
                      <a:r>
                        <a:rPr lang="tr-TR" dirty="0" smtClean="0"/>
                        <a:t>GIS</a:t>
                      </a:r>
                      <a:endParaRPr lang="tr-TR" dirty="0"/>
                    </a:p>
                  </a:txBody>
                  <a:tcPr/>
                </a:tc>
                <a:tc>
                  <a:txBody>
                    <a:bodyPr/>
                    <a:lstStyle/>
                    <a:p>
                      <a:r>
                        <a:rPr lang="tr-TR" dirty="0" smtClean="0"/>
                        <a:t>%5</a:t>
                      </a:r>
                      <a:endParaRPr lang="tr-TR" dirty="0"/>
                    </a:p>
                  </a:txBody>
                  <a:tcPr/>
                </a:tc>
              </a:tr>
              <a:tr h="338882">
                <a:tc>
                  <a:txBody>
                    <a:bodyPr/>
                    <a:lstStyle/>
                    <a:p>
                      <a:r>
                        <a:rPr lang="tr-TR" dirty="0" err="1" smtClean="0"/>
                        <a:t>Hodgkin</a:t>
                      </a:r>
                      <a:r>
                        <a:rPr lang="tr-TR" baseline="0" dirty="0" smtClean="0"/>
                        <a:t> L.</a:t>
                      </a:r>
                      <a:endParaRPr lang="tr-TR" dirty="0"/>
                    </a:p>
                  </a:txBody>
                  <a:tcPr/>
                </a:tc>
                <a:tc>
                  <a:txBody>
                    <a:bodyPr/>
                    <a:lstStyle/>
                    <a:p>
                      <a:r>
                        <a:rPr lang="tr-TR" dirty="0" smtClean="0"/>
                        <a:t>%8</a:t>
                      </a:r>
                      <a:endParaRPr lang="tr-TR" dirty="0"/>
                    </a:p>
                  </a:txBody>
                  <a:tcPr/>
                </a:tc>
              </a:tr>
              <a:tr h="338882">
                <a:tc>
                  <a:txBody>
                    <a:bodyPr/>
                    <a:lstStyle/>
                    <a:p>
                      <a:r>
                        <a:rPr lang="tr-TR" dirty="0" smtClean="0"/>
                        <a:t>Meme</a:t>
                      </a:r>
                      <a:endParaRPr lang="tr-TR" dirty="0"/>
                    </a:p>
                  </a:txBody>
                  <a:tcPr/>
                </a:tc>
                <a:tc>
                  <a:txBody>
                    <a:bodyPr/>
                    <a:lstStyle/>
                    <a:p>
                      <a:r>
                        <a:rPr lang="tr-TR" dirty="0" smtClean="0"/>
                        <a:t>%9</a:t>
                      </a:r>
                      <a:endParaRPr lang="tr-TR" dirty="0"/>
                    </a:p>
                  </a:txBody>
                  <a:tcPr/>
                </a:tc>
              </a:tr>
              <a:tr h="338882">
                <a:tc>
                  <a:txBody>
                    <a:bodyPr/>
                    <a:lstStyle/>
                    <a:p>
                      <a:r>
                        <a:rPr lang="tr-TR" dirty="0" err="1" smtClean="0"/>
                        <a:t>Non</a:t>
                      </a:r>
                      <a:r>
                        <a:rPr lang="tr-TR" dirty="0" smtClean="0"/>
                        <a:t>-</a:t>
                      </a:r>
                      <a:r>
                        <a:rPr lang="tr-TR" dirty="0" err="1" smtClean="0"/>
                        <a:t>Hodgkin</a:t>
                      </a:r>
                      <a:r>
                        <a:rPr lang="tr-TR" baseline="0" dirty="0" smtClean="0"/>
                        <a:t> L.</a:t>
                      </a:r>
                      <a:endParaRPr lang="tr-TR" dirty="0"/>
                    </a:p>
                  </a:txBody>
                  <a:tcPr/>
                </a:tc>
                <a:tc>
                  <a:txBody>
                    <a:bodyPr/>
                    <a:lstStyle/>
                    <a:p>
                      <a:r>
                        <a:rPr lang="tr-TR" dirty="0" smtClean="0"/>
                        <a:t>%10</a:t>
                      </a:r>
                      <a:endParaRPr lang="tr-TR" dirty="0"/>
                    </a:p>
                  </a:txBody>
                  <a:tcPr/>
                </a:tc>
              </a:tr>
            </a:tbl>
          </a:graphicData>
        </a:graphic>
      </p:graphicFrame>
      <p:sp>
        <p:nvSpPr>
          <p:cNvPr id="11" name="10 Metin kutusu"/>
          <p:cNvSpPr txBox="1"/>
          <p:nvPr/>
        </p:nvSpPr>
        <p:spPr>
          <a:xfrm>
            <a:off x="684213" y="2492375"/>
            <a:ext cx="8042275" cy="646113"/>
          </a:xfrm>
          <a:prstGeom prst="rect">
            <a:avLst/>
          </a:prstGeom>
          <a:noFill/>
        </p:spPr>
        <p:txBody>
          <a:bodyPr wrap="none">
            <a:spAutoFit/>
          </a:bodyPr>
          <a:lstStyle/>
          <a:p>
            <a:pPr>
              <a:defRPr/>
            </a:pPr>
            <a:r>
              <a:rPr lang="tr-TR" dirty="0">
                <a:latin typeface="+mn-lt"/>
              </a:rPr>
              <a:t>1993-2007 yılları arasında,18-40 yaş aralığında tanı konup, yalnız KT alan n=620 olgu</a:t>
            </a:r>
          </a:p>
          <a:p>
            <a:pPr>
              <a:defRPr/>
            </a:pPr>
            <a:r>
              <a:rPr lang="tr-TR" dirty="0">
                <a:latin typeface="+mn-lt"/>
              </a:rPr>
              <a:t>2010 yılında retrospektif değerlendirme </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Grp="1" noChangeAspect="1" noChangeArrowheads="1"/>
          </p:cNvPicPr>
          <p:nvPr>
            <p:ph idx="1"/>
          </p:nvPr>
        </p:nvPicPr>
        <p:blipFill>
          <a:blip r:embed="rId2" cstate="print"/>
          <a:srcRect/>
          <a:stretch>
            <a:fillRect/>
          </a:stretch>
        </p:blipFill>
        <p:spPr>
          <a:xfrm>
            <a:off x="468313" y="412750"/>
            <a:ext cx="4103687" cy="5753100"/>
          </a:xfrm>
          <a:noFill/>
        </p:spPr>
      </p:pic>
      <p:graphicFrame>
        <p:nvGraphicFramePr>
          <p:cNvPr id="5" name="4 Tablo"/>
          <p:cNvGraphicFramePr>
            <a:graphicFrameLocks noGrp="1"/>
          </p:cNvGraphicFramePr>
          <p:nvPr/>
        </p:nvGraphicFramePr>
        <p:xfrm>
          <a:off x="4716463" y="765175"/>
          <a:ext cx="4104456" cy="2225040"/>
        </p:xfrm>
        <a:graphic>
          <a:graphicData uri="http://schemas.openxmlformats.org/drawingml/2006/table">
            <a:tbl>
              <a:tblPr firstRow="1" bandRow="1">
                <a:tableStyleId>{5C22544A-7EE6-4342-B048-85BDC9FD1C3A}</a:tableStyleId>
              </a:tblPr>
              <a:tblGrid>
                <a:gridCol w="2052228"/>
                <a:gridCol w="2052228"/>
              </a:tblGrid>
              <a:tr h="370840">
                <a:tc gridSpan="2">
                  <a:txBody>
                    <a:bodyPr/>
                    <a:lstStyle/>
                    <a:p>
                      <a:r>
                        <a:rPr lang="tr-TR" dirty="0" smtClean="0"/>
                        <a:t>Ortalama</a:t>
                      </a:r>
                      <a:r>
                        <a:rPr lang="tr-TR" baseline="0" dirty="0" smtClean="0"/>
                        <a:t> </a:t>
                      </a:r>
                      <a:r>
                        <a:rPr lang="tr-TR" baseline="0" dirty="0" err="1" smtClean="0"/>
                        <a:t>i</a:t>
                      </a:r>
                      <a:r>
                        <a:rPr lang="tr-TR" dirty="0" err="1" smtClean="0"/>
                        <a:t>nfertilite</a:t>
                      </a:r>
                      <a:r>
                        <a:rPr lang="tr-TR" dirty="0" smtClean="0"/>
                        <a:t> %</a:t>
                      </a:r>
                      <a:endParaRPr lang="tr-TR" dirty="0"/>
                    </a:p>
                  </a:txBody>
                  <a:tcPr/>
                </a:tc>
                <a:tc hMerge="1">
                  <a:txBody>
                    <a:bodyPr/>
                    <a:lstStyle/>
                    <a:p>
                      <a:endParaRPr lang="tr-TR" dirty="0"/>
                    </a:p>
                  </a:txBody>
                  <a:tcPr/>
                </a:tc>
              </a:tr>
              <a:tr h="370840">
                <a:tc>
                  <a:txBody>
                    <a:bodyPr/>
                    <a:lstStyle/>
                    <a:p>
                      <a:r>
                        <a:rPr lang="tr-TR" dirty="0" smtClean="0"/>
                        <a:t>Lösemi</a:t>
                      </a:r>
                      <a:endParaRPr lang="tr-TR" dirty="0"/>
                    </a:p>
                  </a:txBody>
                  <a:tcPr/>
                </a:tc>
                <a:tc>
                  <a:txBody>
                    <a:bodyPr/>
                    <a:lstStyle/>
                    <a:p>
                      <a:r>
                        <a:rPr lang="tr-TR" dirty="0" smtClean="0"/>
                        <a:t>20</a:t>
                      </a:r>
                      <a:endParaRPr lang="tr-TR" dirty="0"/>
                    </a:p>
                  </a:txBody>
                  <a:tcPr/>
                </a:tc>
              </a:tr>
              <a:tr h="370840">
                <a:tc>
                  <a:txBody>
                    <a:bodyPr/>
                    <a:lstStyle/>
                    <a:p>
                      <a:r>
                        <a:rPr lang="tr-TR" dirty="0" err="1" smtClean="0"/>
                        <a:t>Hodgkin</a:t>
                      </a:r>
                      <a:r>
                        <a:rPr lang="tr-TR" dirty="0" smtClean="0"/>
                        <a:t> L.</a:t>
                      </a:r>
                      <a:endParaRPr lang="tr-TR" dirty="0"/>
                    </a:p>
                  </a:txBody>
                  <a:tcPr/>
                </a:tc>
                <a:tc>
                  <a:txBody>
                    <a:bodyPr/>
                    <a:lstStyle/>
                    <a:p>
                      <a:r>
                        <a:rPr lang="tr-TR" dirty="0" smtClean="0"/>
                        <a:t>18</a:t>
                      </a:r>
                      <a:endParaRPr lang="tr-TR" dirty="0"/>
                    </a:p>
                  </a:txBody>
                  <a:tcPr/>
                </a:tc>
              </a:tr>
              <a:tr h="370840">
                <a:tc>
                  <a:txBody>
                    <a:bodyPr/>
                    <a:lstStyle/>
                    <a:p>
                      <a:r>
                        <a:rPr lang="tr-TR" dirty="0" err="1" smtClean="0"/>
                        <a:t>Non</a:t>
                      </a:r>
                      <a:r>
                        <a:rPr lang="tr-TR" dirty="0" smtClean="0"/>
                        <a:t>-</a:t>
                      </a:r>
                      <a:r>
                        <a:rPr lang="tr-TR" dirty="0" err="1" smtClean="0"/>
                        <a:t>Hodgkin</a:t>
                      </a:r>
                      <a:r>
                        <a:rPr lang="tr-TR" baseline="0" dirty="0" smtClean="0"/>
                        <a:t> L. </a:t>
                      </a:r>
                      <a:endParaRPr lang="tr-TR" dirty="0"/>
                    </a:p>
                  </a:txBody>
                  <a:tcPr/>
                </a:tc>
                <a:tc>
                  <a:txBody>
                    <a:bodyPr/>
                    <a:lstStyle/>
                    <a:p>
                      <a:r>
                        <a:rPr lang="tr-TR" dirty="0" smtClean="0"/>
                        <a:t>15</a:t>
                      </a:r>
                      <a:endParaRPr lang="tr-TR" dirty="0"/>
                    </a:p>
                  </a:txBody>
                  <a:tcPr/>
                </a:tc>
              </a:tr>
              <a:tr h="370840">
                <a:tc>
                  <a:txBody>
                    <a:bodyPr/>
                    <a:lstStyle/>
                    <a:p>
                      <a:r>
                        <a:rPr lang="tr-TR" dirty="0" smtClean="0"/>
                        <a:t>Meme</a:t>
                      </a:r>
                      <a:endParaRPr lang="tr-TR" dirty="0"/>
                    </a:p>
                  </a:txBody>
                  <a:tcPr/>
                </a:tc>
                <a:tc>
                  <a:txBody>
                    <a:bodyPr/>
                    <a:lstStyle/>
                    <a:p>
                      <a:r>
                        <a:rPr lang="tr-TR" dirty="0" smtClean="0"/>
                        <a:t>27</a:t>
                      </a:r>
                      <a:endParaRPr lang="tr-TR" dirty="0"/>
                    </a:p>
                  </a:txBody>
                  <a:tcPr/>
                </a:tc>
              </a:tr>
              <a:tr h="370840">
                <a:tc>
                  <a:txBody>
                    <a:bodyPr/>
                    <a:lstStyle/>
                    <a:p>
                      <a:r>
                        <a:rPr lang="tr-TR" dirty="0" smtClean="0"/>
                        <a:t>GIS</a:t>
                      </a:r>
                      <a:endParaRPr lang="tr-TR" dirty="0"/>
                    </a:p>
                  </a:txBody>
                  <a:tcPr/>
                </a:tc>
                <a:tc>
                  <a:txBody>
                    <a:bodyPr/>
                    <a:lstStyle/>
                    <a:p>
                      <a:r>
                        <a:rPr lang="tr-TR" dirty="0" smtClean="0"/>
                        <a:t>23</a:t>
                      </a:r>
                      <a:endParaRPr lang="tr-TR" dirty="0"/>
                    </a:p>
                  </a:txBody>
                  <a:tcPr/>
                </a:tc>
              </a:tr>
            </a:tbl>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92500"/>
          </a:bodyPr>
          <a:lstStyle/>
          <a:p>
            <a:pPr>
              <a:buFont typeface="Arial" pitchFamily="34" charset="0"/>
              <a:buChar char="•"/>
              <a:defRPr/>
            </a:pPr>
            <a:r>
              <a:rPr lang="tr-TR" dirty="0" smtClean="0"/>
              <a:t>Her iki cinste </a:t>
            </a:r>
            <a:r>
              <a:rPr lang="tr-TR" dirty="0" err="1" smtClean="0"/>
              <a:t>gonadlar</a:t>
            </a:r>
            <a:r>
              <a:rPr lang="tr-TR" dirty="0" smtClean="0"/>
              <a:t> </a:t>
            </a:r>
            <a:r>
              <a:rPr lang="tr-TR" dirty="0" err="1" smtClean="0"/>
              <a:t>RT’ye</a:t>
            </a:r>
            <a:r>
              <a:rPr lang="tr-TR" dirty="0" smtClean="0"/>
              <a:t> hassas</a:t>
            </a:r>
          </a:p>
          <a:p>
            <a:pPr>
              <a:buFont typeface="Arial" pitchFamily="34" charset="0"/>
              <a:buChar char="•"/>
              <a:defRPr/>
            </a:pPr>
            <a:r>
              <a:rPr lang="tr-TR" dirty="0" smtClean="0"/>
              <a:t>RT dozu/şeması/uygulama alanı</a:t>
            </a:r>
          </a:p>
          <a:p>
            <a:pPr>
              <a:buFont typeface="Arial" pitchFamily="34" charset="0"/>
              <a:buChar char="•"/>
              <a:defRPr/>
            </a:pPr>
            <a:r>
              <a:rPr lang="tr-TR" dirty="0" smtClean="0"/>
              <a:t>KIT öncesi total </a:t>
            </a:r>
            <a:r>
              <a:rPr lang="tr-TR" dirty="0" err="1" smtClean="0"/>
              <a:t>vücud</a:t>
            </a:r>
            <a:r>
              <a:rPr lang="tr-TR" dirty="0" smtClean="0"/>
              <a:t> ışınlamasında </a:t>
            </a:r>
            <a:r>
              <a:rPr lang="tr-TR" dirty="0" err="1" smtClean="0"/>
              <a:t>gonad</a:t>
            </a:r>
            <a:r>
              <a:rPr lang="tr-TR" dirty="0" smtClean="0"/>
              <a:t> kayıp riski çok yüksek</a:t>
            </a:r>
          </a:p>
          <a:p>
            <a:pPr>
              <a:buFont typeface="Arial" pitchFamily="34" charset="0"/>
              <a:buChar char="•"/>
              <a:defRPr/>
            </a:pPr>
            <a:r>
              <a:rPr lang="tr-TR" dirty="0" smtClean="0"/>
              <a:t>Erişkinde </a:t>
            </a:r>
            <a:r>
              <a:rPr lang="tr-TR" dirty="0" err="1" smtClean="0"/>
              <a:t>testiküler</a:t>
            </a:r>
            <a:r>
              <a:rPr lang="tr-TR" dirty="0" smtClean="0"/>
              <a:t> RT dozu&gt;2.5 </a:t>
            </a:r>
            <a:r>
              <a:rPr lang="tr-TR" dirty="0" err="1" smtClean="0"/>
              <a:t>Gy</a:t>
            </a:r>
            <a:r>
              <a:rPr lang="tr-TR" dirty="0" smtClean="0"/>
              <a:t>, </a:t>
            </a:r>
            <a:r>
              <a:rPr lang="tr-TR" dirty="0" err="1" smtClean="0"/>
              <a:t>prepubertal</a:t>
            </a:r>
            <a:r>
              <a:rPr lang="tr-TR" dirty="0" smtClean="0"/>
              <a:t> dönemde &gt;6 </a:t>
            </a:r>
            <a:r>
              <a:rPr lang="tr-TR" dirty="0" err="1" smtClean="0"/>
              <a:t>Gy</a:t>
            </a:r>
            <a:r>
              <a:rPr lang="tr-TR" dirty="0" smtClean="0"/>
              <a:t> de uzamış </a:t>
            </a:r>
            <a:r>
              <a:rPr lang="tr-TR" dirty="0" err="1" smtClean="0"/>
              <a:t>azospermi</a:t>
            </a:r>
            <a:endParaRPr lang="tr-TR" dirty="0" smtClean="0"/>
          </a:p>
          <a:p>
            <a:pPr>
              <a:buFont typeface="Arial" pitchFamily="34" charset="0"/>
              <a:buChar char="•"/>
              <a:defRPr/>
            </a:pPr>
            <a:r>
              <a:rPr lang="tr-TR" dirty="0" smtClean="0"/>
              <a:t>Dişide </a:t>
            </a:r>
            <a:r>
              <a:rPr lang="tr-TR" dirty="0" err="1" smtClean="0"/>
              <a:t>gonadal</a:t>
            </a:r>
            <a:r>
              <a:rPr lang="tr-TR" dirty="0" smtClean="0"/>
              <a:t> bölgeye uygulanan 2 </a:t>
            </a:r>
            <a:r>
              <a:rPr lang="tr-TR" dirty="0" err="1" smtClean="0"/>
              <a:t>Gy</a:t>
            </a:r>
            <a:r>
              <a:rPr lang="tr-TR" dirty="0" smtClean="0"/>
              <a:t> doz </a:t>
            </a:r>
            <a:r>
              <a:rPr lang="tr-TR" dirty="0" err="1" smtClean="0"/>
              <a:t>primordial</a:t>
            </a:r>
            <a:r>
              <a:rPr lang="tr-TR" dirty="0" smtClean="0"/>
              <a:t> </a:t>
            </a:r>
            <a:r>
              <a:rPr lang="tr-TR" dirty="0" err="1" smtClean="0"/>
              <a:t>folikül</a:t>
            </a:r>
            <a:r>
              <a:rPr lang="tr-TR" dirty="0" smtClean="0"/>
              <a:t> havuzunda %50 azalma (LSD50)</a:t>
            </a:r>
            <a:endParaRPr lang="tr-TR" dirty="0"/>
          </a:p>
        </p:txBody>
      </p:sp>
      <p:sp>
        <p:nvSpPr>
          <p:cNvPr id="64515" name="1 Başlık"/>
          <p:cNvSpPr>
            <a:spLocks noGrp="1"/>
          </p:cNvSpPr>
          <p:nvPr>
            <p:ph type="title"/>
          </p:nvPr>
        </p:nvSpPr>
        <p:spPr>
          <a:solidFill>
            <a:srgbClr val="002060"/>
          </a:solidFill>
        </p:spPr>
        <p:txBody>
          <a:bodyPr/>
          <a:lstStyle/>
          <a:p>
            <a:pPr eaLnBrk="1" hangingPunct="1"/>
            <a:r>
              <a:rPr lang="tr-TR" smtClean="0">
                <a:solidFill>
                  <a:srgbClr val="66FF33"/>
                </a:solidFill>
              </a:rPr>
              <a:t>RT-gonadal hasar</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2 İçerik Yer Tutucusu"/>
          <p:cNvSpPr>
            <a:spLocks noGrp="1"/>
          </p:cNvSpPr>
          <p:nvPr>
            <p:ph idx="1"/>
          </p:nvPr>
        </p:nvSpPr>
        <p:spPr/>
        <p:txBody>
          <a:bodyPr>
            <a:normAutofit lnSpcReduction="10000"/>
          </a:bodyPr>
          <a:lstStyle/>
          <a:p>
            <a:r>
              <a:rPr lang="tr-TR" smtClean="0"/>
              <a:t>Dişide POY’a neden olacak RT dozları;</a:t>
            </a:r>
          </a:p>
          <a:p>
            <a:pPr>
              <a:buFont typeface="Arial" charset="0"/>
              <a:buNone/>
            </a:pPr>
            <a:r>
              <a:rPr lang="tr-TR" smtClean="0"/>
              <a:t>    yenidoğan 20 Gy</a:t>
            </a:r>
          </a:p>
          <a:p>
            <a:pPr>
              <a:buFont typeface="Arial" charset="0"/>
              <a:buNone/>
            </a:pPr>
            <a:r>
              <a:rPr lang="tr-TR" smtClean="0"/>
              <a:t>    10 yaşında 18 Gy</a:t>
            </a:r>
          </a:p>
          <a:p>
            <a:pPr>
              <a:buFont typeface="Arial" charset="0"/>
              <a:buNone/>
            </a:pPr>
            <a:r>
              <a:rPr lang="tr-TR" smtClean="0"/>
              <a:t>    20 yaşında 16.5 Gy</a:t>
            </a:r>
          </a:p>
          <a:p>
            <a:pPr>
              <a:buFont typeface="Arial" charset="0"/>
              <a:buNone/>
            </a:pPr>
            <a:r>
              <a:rPr lang="tr-TR" smtClean="0"/>
              <a:t>    30 yaşında 14.3 Gy </a:t>
            </a:r>
          </a:p>
          <a:p>
            <a:r>
              <a:rPr lang="tr-TR" smtClean="0"/>
              <a:t>Over transpozisyonu standart bir yaklaşım</a:t>
            </a:r>
          </a:p>
          <a:p>
            <a:r>
              <a:rPr lang="tr-TR" smtClean="0"/>
              <a:t>Uterusun 20-30 Gy radyasyona maruziyeti gebelik komplikasyonlarıyla ilişkili</a:t>
            </a:r>
          </a:p>
        </p:txBody>
      </p:sp>
      <p:sp>
        <p:nvSpPr>
          <p:cNvPr id="65539" name="1 Başlık"/>
          <p:cNvSpPr>
            <a:spLocks noGrp="1"/>
          </p:cNvSpPr>
          <p:nvPr>
            <p:ph type="title"/>
          </p:nvPr>
        </p:nvSpPr>
        <p:spPr>
          <a:solidFill>
            <a:srgbClr val="002060"/>
          </a:solidFill>
        </p:spPr>
        <p:txBody>
          <a:bodyPr/>
          <a:lstStyle/>
          <a:p>
            <a:pPr eaLnBrk="1" hangingPunct="1"/>
            <a:r>
              <a:rPr lang="tr-TR" smtClean="0">
                <a:solidFill>
                  <a:srgbClr val="66FF33"/>
                </a:solidFill>
              </a:rPr>
              <a:t>RT-gonadal hasar</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562" name="1 Başlık"/>
          <p:cNvSpPr>
            <a:spLocks noGrp="1"/>
          </p:cNvSpPr>
          <p:nvPr>
            <p:ph type="title"/>
          </p:nvPr>
        </p:nvSpPr>
        <p:spPr/>
        <p:txBody>
          <a:bodyPr/>
          <a:lstStyle/>
          <a:p>
            <a:r>
              <a:rPr lang="tr-TR" smtClean="0"/>
              <a:t>RT gonadal hasar</a:t>
            </a:r>
          </a:p>
        </p:txBody>
      </p:sp>
      <p:sp>
        <p:nvSpPr>
          <p:cNvPr id="66563" name="2 İçerik Yer Tutucusu"/>
          <p:cNvSpPr>
            <a:spLocks noGrp="1"/>
          </p:cNvSpPr>
          <p:nvPr>
            <p:ph idx="1"/>
          </p:nvPr>
        </p:nvSpPr>
        <p:spPr/>
        <p:txBody>
          <a:bodyPr/>
          <a:lstStyle/>
          <a:p>
            <a:r>
              <a:rPr lang="tr-TR" smtClean="0"/>
              <a:t>20 yaşında pelvise 3 Gy radyasyon maruziyeti, ortalama menapoz yaşı 35 yaş</a:t>
            </a:r>
          </a:p>
          <a:p>
            <a:r>
              <a:rPr lang="en-US" sz="1200" smtClean="0"/>
              <a:t>Wallace WH, Thomson AB, Saran F, et al. Predicting age of ovarian</a:t>
            </a:r>
            <a:r>
              <a:rPr lang="tr-TR" sz="1200" smtClean="0"/>
              <a:t> </a:t>
            </a:r>
            <a:r>
              <a:rPr lang="en-US" sz="1200" smtClean="0"/>
              <a:t>failure after radiation to a field that includes the ovaries. </a:t>
            </a:r>
            <a:r>
              <a:rPr lang="en-US" sz="1200" i="1" smtClean="0"/>
              <a:t>Int J Radiat</a:t>
            </a:r>
            <a:r>
              <a:rPr lang="tr-TR" sz="1200" i="1" smtClean="0"/>
              <a:t>  </a:t>
            </a:r>
            <a:r>
              <a:rPr lang="en-US" sz="1200" i="1" smtClean="0"/>
              <a:t>Oncol Biol Phys. 2005;62(3):738-744.</a:t>
            </a:r>
            <a:endParaRPr lang="tr-TR" sz="1200" smtClean="0"/>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586" name="1 Başlık"/>
          <p:cNvSpPr>
            <a:spLocks noGrp="1"/>
          </p:cNvSpPr>
          <p:nvPr>
            <p:ph type="title"/>
          </p:nvPr>
        </p:nvSpPr>
        <p:spPr/>
        <p:txBody>
          <a:bodyPr/>
          <a:lstStyle/>
          <a:p>
            <a:r>
              <a:rPr lang="tr-TR" smtClean="0"/>
              <a:t>Male infertilite</a:t>
            </a:r>
          </a:p>
        </p:txBody>
      </p:sp>
      <p:sp>
        <p:nvSpPr>
          <p:cNvPr id="3" name="2 İçerik Yer Tutucusu"/>
          <p:cNvSpPr>
            <a:spLocks noGrp="1"/>
          </p:cNvSpPr>
          <p:nvPr>
            <p:ph idx="1"/>
          </p:nvPr>
        </p:nvSpPr>
        <p:spPr/>
        <p:txBody>
          <a:bodyPr>
            <a:normAutofit fontScale="85000" lnSpcReduction="10000"/>
          </a:bodyPr>
          <a:lstStyle/>
          <a:p>
            <a:pPr>
              <a:defRPr/>
            </a:pPr>
            <a:r>
              <a:rPr lang="tr-TR" dirty="0" err="1" smtClean="0"/>
              <a:t>Alkilizan</a:t>
            </a:r>
            <a:r>
              <a:rPr lang="tr-TR" dirty="0" smtClean="0"/>
              <a:t> ajanlar, </a:t>
            </a:r>
            <a:r>
              <a:rPr lang="tr-TR" dirty="0" err="1" smtClean="0"/>
              <a:t>platinium</a:t>
            </a:r>
            <a:r>
              <a:rPr lang="tr-TR" dirty="0" smtClean="0"/>
              <a:t> bazlı ajanlar, RT spermler üzerine </a:t>
            </a:r>
            <a:r>
              <a:rPr lang="tr-TR" dirty="0" err="1" smtClean="0"/>
              <a:t>toksik</a:t>
            </a:r>
            <a:endParaRPr lang="tr-TR" dirty="0" smtClean="0"/>
          </a:p>
          <a:p>
            <a:pPr>
              <a:defRPr/>
            </a:pPr>
            <a:r>
              <a:rPr lang="tr-TR" dirty="0" err="1" smtClean="0"/>
              <a:t>Siklofosfamid</a:t>
            </a:r>
            <a:r>
              <a:rPr lang="tr-TR" dirty="0" smtClean="0"/>
              <a:t> &lt;4 g/m2’de </a:t>
            </a:r>
            <a:r>
              <a:rPr lang="tr-TR" dirty="0" err="1" smtClean="0"/>
              <a:t>spermatogenezde</a:t>
            </a:r>
            <a:r>
              <a:rPr lang="tr-TR" dirty="0" smtClean="0"/>
              <a:t> etkilenme düşük ancak her 1g/m2 doz artışında </a:t>
            </a:r>
            <a:r>
              <a:rPr lang="tr-TR" dirty="0" err="1" smtClean="0"/>
              <a:t>azospermi</a:t>
            </a:r>
            <a:r>
              <a:rPr lang="tr-TR" dirty="0" smtClean="0"/>
              <a:t> ve </a:t>
            </a:r>
            <a:r>
              <a:rPr lang="tr-TR" dirty="0" err="1" smtClean="0"/>
              <a:t>oligospermi</a:t>
            </a:r>
            <a:r>
              <a:rPr lang="tr-TR" dirty="0" smtClean="0"/>
              <a:t> riskleri %22-%14 artıyor</a:t>
            </a:r>
          </a:p>
          <a:p>
            <a:pPr>
              <a:defRPr/>
            </a:pPr>
            <a:r>
              <a:rPr lang="tr-TR" dirty="0" err="1" smtClean="0"/>
              <a:t>Male</a:t>
            </a:r>
            <a:r>
              <a:rPr lang="tr-TR" dirty="0" smtClean="0"/>
              <a:t> kanser </a:t>
            </a:r>
            <a:r>
              <a:rPr lang="tr-TR" dirty="0" err="1" smtClean="0"/>
              <a:t>survivorları</a:t>
            </a:r>
            <a:r>
              <a:rPr lang="tr-TR" dirty="0" smtClean="0"/>
              <a:t> kardeşlerine göre %50 daha az ihtimalle baba oluyorlar, bu risk testis&gt;7.5 </a:t>
            </a:r>
            <a:r>
              <a:rPr lang="tr-TR" dirty="0" err="1" smtClean="0"/>
              <a:t>Gy</a:t>
            </a:r>
            <a:r>
              <a:rPr lang="tr-TR" dirty="0" smtClean="0"/>
              <a:t> RT veya yüksek doz </a:t>
            </a:r>
            <a:r>
              <a:rPr lang="tr-TR" dirty="0" err="1" smtClean="0"/>
              <a:t>alkilizan</a:t>
            </a:r>
            <a:r>
              <a:rPr lang="tr-TR" dirty="0" smtClean="0"/>
              <a:t> ajan alanlarda en yüksek</a:t>
            </a:r>
          </a:p>
          <a:p>
            <a:pPr>
              <a:defRPr/>
            </a:pPr>
            <a:endParaRPr lang="tr-TR" dirty="0" smtClean="0"/>
          </a:p>
          <a:p>
            <a:pPr>
              <a:buFont typeface="Arial" charset="0"/>
              <a:buNone/>
              <a:defRPr/>
            </a:pPr>
            <a:r>
              <a:rPr lang="tr-TR" sz="1200" dirty="0" smtClean="0"/>
              <a:t>          </a:t>
            </a:r>
            <a:r>
              <a:rPr lang="tr-TR" sz="1200" dirty="0" err="1" smtClean="0"/>
              <a:t>Green</a:t>
            </a:r>
            <a:r>
              <a:rPr lang="tr-TR" sz="1200" dirty="0" smtClean="0"/>
              <a:t> DM, </a:t>
            </a:r>
            <a:r>
              <a:rPr lang="tr-TR" sz="1200" dirty="0" err="1" smtClean="0"/>
              <a:t>Liu</a:t>
            </a:r>
            <a:r>
              <a:rPr lang="tr-TR" sz="1200" dirty="0" smtClean="0"/>
              <a:t> W, </a:t>
            </a:r>
            <a:r>
              <a:rPr lang="tr-TR" sz="1200" dirty="0" err="1" smtClean="0"/>
              <a:t>Kutteh</a:t>
            </a:r>
            <a:r>
              <a:rPr lang="tr-TR" sz="1200" dirty="0" smtClean="0"/>
              <a:t> WH, et al. </a:t>
            </a:r>
            <a:r>
              <a:rPr lang="tr-TR" sz="1200" dirty="0" err="1" smtClean="0"/>
              <a:t>Cumulative</a:t>
            </a:r>
            <a:r>
              <a:rPr lang="tr-TR" sz="1200" dirty="0" smtClean="0"/>
              <a:t> </a:t>
            </a:r>
            <a:r>
              <a:rPr lang="tr-TR" sz="1200" dirty="0" err="1" smtClean="0"/>
              <a:t>alkylating</a:t>
            </a:r>
            <a:r>
              <a:rPr lang="tr-TR" sz="1200" dirty="0" smtClean="0"/>
              <a:t> </a:t>
            </a:r>
            <a:r>
              <a:rPr lang="tr-TR" sz="1200" dirty="0" err="1" smtClean="0"/>
              <a:t>agent</a:t>
            </a:r>
            <a:r>
              <a:rPr lang="tr-TR" sz="1200" dirty="0" smtClean="0"/>
              <a:t> </a:t>
            </a:r>
            <a:r>
              <a:rPr lang="en-US" sz="1200" dirty="0" smtClean="0"/>
              <a:t>exposure and semen parameters in adult survivors of childhood cancer:</a:t>
            </a:r>
            <a:r>
              <a:rPr lang="tr-TR" sz="1200" dirty="0" smtClean="0"/>
              <a:t> </a:t>
            </a:r>
            <a:r>
              <a:rPr lang="en-US" sz="1200" dirty="0" smtClean="0"/>
              <a:t>a report from the St Jude Lifetime Cohort Study. </a:t>
            </a:r>
            <a:r>
              <a:rPr lang="en-US" sz="1200" i="1" dirty="0" smtClean="0"/>
              <a:t>Lancet </a:t>
            </a:r>
            <a:r>
              <a:rPr lang="en-US" sz="1200" i="1" dirty="0" err="1" smtClean="0"/>
              <a:t>Oncol</a:t>
            </a:r>
            <a:r>
              <a:rPr lang="en-US" sz="1200" i="1" dirty="0" smtClean="0"/>
              <a:t>.</a:t>
            </a:r>
            <a:r>
              <a:rPr lang="tr-TR" sz="1200" i="1" dirty="0" smtClean="0"/>
              <a:t> </a:t>
            </a:r>
            <a:r>
              <a:rPr lang="tr-TR" sz="1200" dirty="0" smtClean="0"/>
              <a:t>2014;15(11):1215-1223.</a:t>
            </a:r>
          </a:p>
          <a:p>
            <a:pPr>
              <a:buFont typeface="Arial" charset="0"/>
              <a:buNone/>
              <a:defRPr/>
            </a:pPr>
            <a:r>
              <a:rPr lang="tr-TR" sz="1200" dirty="0" smtClean="0"/>
              <a:t>          </a:t>
            </a:r>
            <a:r>
              <a:rPr lang="en-US" sz="1200" dirty="0" smtClean="0"/>
              <a:t>Green DM, Kawashima T, Stovall M, et al. Fertility of male survivors of</a:t>
            </a:r>
            <a:r>
              <a:rPr lang="tr-TR" sz="1200" dirty="0" smtClean="0"/>
              <a:t> </a:t>
            </a:r>
            <a:r>
              <a:rPr lang="en-US" sz="1200" dirty="0" smtClean="0"/>
              <a:t>childhood cancer: a report from the Childhood Cancer Survivor Study.</a:t>
            </a:r>
            <a:r>
              <a:rPr lang="tr-TR" sz="1200" dirty="0" smtClean="0"/>
              <a:t> </a:t>
            </a:r>
            <a:r>
              <a:rPr lang="it-IT" sz="1200" i="1" dirty="0" smtClean="0"/>
              <a:t>J Clin Oncol. 2010;28(2):332-339.</a:t>
            </a:r>
            <a:endParaRPr lang="tr-TR" sz="1200" dirty="0" smtClean="0"/>
          </a:p>
          <a:p>
            <a:pPr>
              <a:defRPr/>
            </a:pPr>
            <a:endParaRPr lang="tr-TR" dirty="0" smtClean="0"/>
          </a:p>
          <a:p>
            <a:pPr>
              <a:defRPr/>
            </a:pPr>
            <a:endParaRPr lang="tr-TR" dirty="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rgbClr val="002060"/>
          </a:solidFill>
        </p:spPr>
        <p:txBody>
          <a:bodyPr rtlCol="0">
            <a:normAutofit fontScale="90000"/>
          </a:bodyPr>
          <a:lstStyle/>
          <a:p>
            <a:pPr eaLnBrk="1" fontAlgn="auto" hangingPunct="1">
              <a:spcAft>
                <a:spcPts val="0"/>
              </a:spcAft>
              <a:defRPr/>
            </a:pPr>
            <a:r>
              <a:rPr lang="tr-TR" dirty="0" smtClean="0">
                <a:solidFill>
                  <a:srgbClr val="66FF33"/>
                </a:solidFill>
              </a:rPr>
              <a:t>FP-Başlangıç üreme potansiyelinin değerlendirilmesi</a:t>
            </a:r>
            <a:endParaRPr lang="tr-TR" dirty="0">
              <a:solidFill>
                <a:srgbClr val="66FF33"/>
              </a:solidFill>
            </a:endParaRPr>
          </a:p>
        </p:txBody>
      </p:sp>
      <p:sp>
        <p:nvSpPr>
          <p:cNvPr id="68611" name="2 İçerik Yer Tutucusu"/>
          <p:cNvSpPr>
            <a:spLocks noGrp="1"/>
          </p:cNvSpPr>
          <p:nvPr>
            <p:ph idx="1"/>
          </p:nvPr>
        </p:nvSpPr>
        <p:spPr/>
        <p:txBody>
          <a:bodyPr/>
          <a:lstStyle/>
          <a:p>
            <a:pPr eaLnBrk="1" hangingPunct="1"/>
            <a:r>
              <a:rPr lang="tr-TR" smtClean="0"/>
              <a:t>Yaş</a:t>
            </a:r>
          </a:p>
          <a:p>
            <a:pPr eaLnBrk="1" hangingPunct="1"/>
            <a:r>
              <a:rPr lang="tr-TR" smtClean="0"/>
              <a:t>FSH, E2</a:t>
            </a:r>
          </a:p>
          <a:p>
            <a:pPr eaLnBrk="1" hangingPunct="1"/>
            <a:r>
              <a:rPr lang="tr-TR" smtClean="0"/>
              <a:t>AMH</a:t>
            </a:r>
          </a:p>
          <a:p>
            <a:pPr eaLnBrk="1" hangingPunct="1"/>
            <a:r>
              <a:rPr lang="tr-TR" smtClean="0"/>
              <a:t>Inhibin B</a:t>
            </a:r>
          </a:p>
          <a:p>
            <a:pPr eaLnBrk="1" hangingPunct="1"/>
            <a:r>
              <a:rPr lang="tr-TR" smtClean="0"/>
              <a:t>AFC</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3" cstate="print"/>
          <a:srcRect/>
          <a:stretch>
            <a:fillRect/>
          </a:stretch>
        </p:blipFill>
        <p:spPr bwMode="auto">
          <a:xfrm>
            <a:off x="685800" y="1052513"/>
            <a:ext cx="3683000" cy="5461000"/>
          </a:xfrm>
          <a:prstGeom prst="rect">
            <a:avLst/>
          </a:prstGeom>
          <a:noFill/>
          <a:ln w="9525">
            <a:noFill/>
            <a:miter lim="800000"/>
            <a:headEnd/>
            <a:tailEnd/>
          </a:ln>
        </p:spPr>
      </p:pic>
      <p:sp>
        <p:nvSpPr>
          <p:cNvPr id="38915" name="4 Metin kutusu"/>
          <p:cNvSpPr txBox="1">
            <a:spLocks noChangeArrowheads="1"/>
          </p:cNvSpPr>
          <p:nvPr/>
        </p:nvSpPr>
        <p:spPr bwMode="auto">
          <a:xfrm>
            <a:off x="1476375" y="549275"/>
            <a:ext cx="184150" cy="368300"/>
          </a:xfrm>
          <a:prstGeom prst="rect">
            <a:avLst/>
          </a:prstGeom>
          <a:noFill/>
          <a:ln w="9525">
            <a:noFill/>
            <a:miter lim="800000"/>
            <a:headEnd/>
            <a:tailEnd/>
          </a:ln>
        </p:spPr>
        <p:txBody>
          <a:bodyPr wrap="none">
            <a:spAutoFit/>
          </a:bodyPr>
          <a:lstStyle/>
          <a:p>
            <a:pPr>
              <a:defRPr/>
            </a:pPr>
            <a:endParaRPr lang="tr-TR">
              <a:latin typeface="+mn-lt"/>
            </a:endParaRPr>
          </a:p>
        </p:txBody>
      </p:sp>
      <p:sp>
        <p:nvSpPr>
          <p:cNvPr id="4" name="Rectangle 2"/>
          <p:cNvSpPr txBox="1">
            <a:spLocks noRot="1" noChangeArrowheads="1"/>
          </p:cNvSpPr>
          <p:nvPr/>
        </p:nvSpPr>
        <p:spPr>
          <a:xfrm>
            <a:off x="457200" y="274638"/>
            <a:ext cx="8229600" cy="1143000"/>
          </a:xfrm>
          <a:prstGeom prst="rect">
            <a:avLst/>
          </a:prstGeom>
        </p:spPr>
        <p:txBody>
          <a:bodyPr/>
          <a:lstStyle/>
          <a:p>
            <a:pPr algn="ctr">
              <a:defRPr/>
            </a:pPr>
            <a:r>
              <a:rPr lang="tr-TR" sz="4400" b="1" kern="0" dirty="0" err="1">
                <a:solidFill>
                  <a:srgbClr val="66FF33"/>
                </a:solidFill>
                <a:effectLst>
                  <a:outerShdw blurRad="38100" dist="38100" dir="2700000" algn="tl">
                    <a:srgbClr val="000000"/>
                  </a:outerShdw>
                </a:effectLst>
                <a:latin typeface="+mn-lt"/>
                <a:ea typeface="+mj-ea"/>
                <a:cs typeface="+mj-cs"/>
              </a:rPr>
              <a:t>Over</a:t>
            </a:r>
            <a:r>
              <a:rPr lang="tr-TR" sz="4400" b="1" kern="0" dirty="0">
                <a:solidFill>
                  <a:srgbClr val="66FF33"/>
                </a:solidFill>
                <a:effectLst>
                  <a:outerShdw blurRad="38100" dist="38100" dir="2700000" algn="tl">
                    <a:srgbClr val="000000"/>
                  </a:outerShdw>
                </a:effectLst>
                <a:latin typeface="+mn-lt"/>
                <a:ea typeface="+mj-ea"/>
                <a:cs typeface="+mj-cs"/>
              </a:rPr>
              <a:t> </a:t>
            </a:r>
            <a:r>
              <a:rPr lang="tr-TR" sz="4400" b="1" kern="0" dirty="0" err="1">
                <a:solidFill>
                  <a:srgbClr val="66FF33"/>
                </a:solidFill>
                <a:effectLst>
                  <a:outerShdw blurRad="38100" dist="38100" dir="2700000" algn="tl">
                    <a:srgbClr val="000000"/>
                  </a:outerShdw>
                </a:effectLst>
                <a:latin typeface="+mn-lt"/>
                <a:ea typeface="+mj-ea"/>
                <a:cs typeface="+mj-cs"/>
              </a:rPr>
              <a:t>primordial</a:t>
            </a:r>
            <a:r>
              <a:rPr lang="tr-TR" sz="4400" b="1" kern="0" dirty="0">
                <a:solidFill>
                  <a:srgbClr val="66FF33"/>
                </a:solidFill>
                <a:effectLst>
                  <a:outerShdw blurRad="38100" dist="38100" dir="2700000" algn="tl">
                    <a:srgbClr val="000000"/>
                  </a:outerShdw>
                </a:effectLst>
                <a:latin typeface="+mn-lt"/>
                <a:ea typeface="+mj-ea"/>
                <a:cs typeface="+mj-cs"/>
              </a:rPr>
              <a:t> </a:t>
            </a:r>
            <a:r>
              <a:rPr lang="tr-TR" sz="4400" b="1" kern="0" dirty="0" err="1">
                <a:solidFill>
                  <a:srgbClr val="66FF33"/>
                </a:solidFill>
                <a:effectLst>
                  <a:outerShdw blurRad="38100" dist="38100" dir="2700000" algn="tl">
                    <a:srgbClr val="000000"/>
                  </a:outerShdw>
                </a:effectLst>
                <a:latin typeface="+mn-lt"/>
                <a:ea typeface="+mj-ea"/>
                <a:cs typeface="+mj-cs"/>
              </a:rPr>
              <a:t>folliküller</a:t>
            </a:r>
            <a:endParaRPr lang="tr-TR" sz="4400" b="1" kern="0" dirty="0">
              <a:solidFill>
                <a:srgbClr val="66FF33"/>
              </a:solidFill>
              <a:effectLst>
                <a:outerShdw blurRad="38100" dist="38100" dir="2700000" algn="tl">
                  <a:srgbClr val="000000"/>
                </a:outerShdw>
              </a:effectLst>
              <a:latin typeface="+mn-lt"/>
              <a:ea typeface="+mj-ea"/>
              <a:cs typeface="+mj-cs"/>
            </a:endParaRPr>
          </a:p>
        </p:txBody>
      </p:sp>
      <p:sp>
        <p:nvSpPr>
          <p:cNvPr id="38917" name="4 Metin kutusu"/>
          <p:cNvSpPr txBox="1">
            <a:spLocks noChangeArrowheads="1"/>
          </p:cNvSpPr>
          <p:nvPr/>
        </p:nvSpPr>
        <p:spPr bwMode="auto">
          <a:xfrm>
            <a:off x="4643438" y="2060575"/>
            <a:ext cx="2593975" cy="369888"/>
          </a:xfrm>
          <a:prstGeom prst="rect">
            <a:avLst/>
          </a:prstGeom>
          <a:noFill/>
          <a:ln w="9525">
            <a:noFill/>
            <a:miter lim="800000"/>
            <a:headEnd/>
            <a:tailEnd/>
          </a:ln>
        </p:spPr>
        <p:txBody>
          <a:bodyPr wrap="none">
            <a:spAutoFit/>
          </a:bodyPr>
          <a:lstStyle/>
          <a:p>
            <a:pPr>
              <a:defRPr/>
            </a:pPr>
            <a:r>
              <a:rPr lang="tr-TR">
                <a:latin typeface="+mn-lt"/>
              </a:rPr>
              <a:t>Fetal primordial folliküller</a:t>
            </a:r>
          </a:p>
        </p:txBody>
      </p:sp>
      <p:sp>
        <p:nvSpPr>
          <p:cNvPr id="38918" name="5 Metin kutusu"/>
          <p:cNvSpPr txBox="1">
            <a:spLocks noChangeArrowheads="1"/>
          </p:cNvSpPr>
          <p:nvPr/>
        </p:nvSpPr>
        <p:spPr bwMode="auto">
          <a:xfrm>
            <a:off x="4716463" y="4868863"/>
            <a:ext cx="2728912" cy="369887"/>
          </a:xfrm>
          <a:prstGeom prst="rect">
            <a:avLst/>
          </a:prstGeom>
          <a:noFill/>
          <a:ln w="9525">
            <a:noFill/>
            <a:miter lim="800000"/>
            <a:headEnd/>
            <a:tailEnd/>
          </a:ln>
        </p:spPr>
        <p:txBody>
          <a:bodyPr wrap="none">
            <a:spAutoFit/>
          </a:bodyPr>
          <a:lstStyle/>
          <a:p>
            <a:pPr>
              <a:defRPr/>
            </a:pPr>
            <a:r>
              <a:rPr lang="tr-TR">
                <a:latin typeface="+mn-lt"/>
              </a:rPr>
              <a:t>23 yaş primordial folliküller</a:t>
            </a:r>
          </a:p>
        </p:txBody>
      </p:sp>
      <p:sp>
        <p:nvSpPr>
          <p:cNvPr id="69639" name="6 Metin kutusu"/>
          <p:cNvSpPr txBox="1">
            <a:spLocks noChangeArrowheads="1"/>
          </p:cNvSpPr>
          <p:nvPr/>
        </p:nvSpPr>
        <p:spPr bwMode="auto">
          <a:xfrm>
            <a:off x="539750" y="6475413"/>
            <a:ext cx="7153275" cy="338137"/>
          </a:xfrm>
          <a:prstGeom prst="rect">
            <a:avLst/>
          </a:prstGeom>
          <a:noFill/>
          <a:ln w="9525">
            <a:noFill/>
            <a:miter lim="800000"/>
            <a:headEnd/>
            <a:tailEnd/>
          </a:ln>
        </p:spPr>
        <p:txBody>
          <a:bodyPr wrap="none">
            <a:spAutoFit/>
          </a:bodyPr>
          <a:lstStyle/>
          <a:p>
            <a:r>
              <a:rPr lang="en-US" sz="1600" i="1"/>
              <a:t>W Hamish B Wallace, Richard A Anderson, D Stewart Irvine</a:t>
            </a:r>
            <a:r>
              <a:rPr lang="tr-TR" sz="1600" i="1"/>
              <a:t>.</a:t>
            </a:r>
            <a:r>
              <a:rPr lang="fr-FR" sz="1600" b="1" i="1"/>
              <a:t> Lancet Oncol 2005; 6: 209–18</a:t>
            </a:r>
            <a:endParaRPr lang="tr-TR" sz="1600"/>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5"/>
          <p:cNvSpPr>
            <a:spLocks noGrp="1" noChangeArrowheads="1"/>
          </p:cNvSpPr>
          <p:nvPr>
            <p:ph type="title"/>
          </p:nvPr>
        </p:nvSpPr>
        <p:spPr>
          <a:xfrm>
            <a:off x="685800" y="0"/>
            <a:ext cx="7772400" cy="1143000"/>
          </a:xfrm>
          <a:solidFill>
            <a:schemeClr val="tx2"/>
          </a:solidFill>
        </p:spPr>
        <p:txBody>
          <a:bodyPr/>
          <a:lstStyle/>
          <a:p>
            <a:pPr eaLnBrk="1" hangingPunct="1"/>
            <a:r>
              <a:rPr lang="en-US" sz="4000" smtClean="0">
                <a:solidFill>
                  <a:srgbClr val="66FF33"/>
                </a:solidFill>
              </a:rPr>
              <a:t>Natural Decline of Oocytes with Age </a:t>
            </a:r>
          </a:p>
        </p:txBody>
      </p:sp>
      <p:pic>
        <p:nvPicPr>
          <p:cNvPr id="70659" name="Picture 4" descr="Lobo figure"/>
          <p:cNvPicPr>
            <a:picLocks noGrp="1" noChangeAspect="1" noChangeArrowheads="1"/>
          </p:cNvPicPr>
          <p:nvPr>
            <p:ph idx="1"/>
          </p:nvPr>
        </p:nvPicPr>
        <p:blipFill>
          <a:blip r:embed="rId3" cstate="print"/>
          <a:srcRect/>
          <a:stretch>
            <a:fillRect/>
          </a:stretch>
        </p:blipFill>
        <p:spPr>
          <a:xfrm>
            <a:off x="2479675" y="1600200"/>
            <a:ext cx="4184650" cy="4525963"/>
          </a:xfrm>
          <a:noFill/>
        </p:spPr>
      </p:pic>
      <p:sp>
        <p:nvSpPr>
          <p:cNvPr id="70660" name="Text Box 7"/>
          <p:cNvSpPr txBox="1">
            <a:spLocks noChangeArrowheads="1"/>
          </p:cNvSpPr>
          <p:nvPr/>
        </p:nvSpPr>
        <p:spPr bwMode="auto">
          <a:xfrm>
            <a:off x="7164388" y="6491288"/>
            <a:ext cx="2895600" cy="366712"/>
          </a:xfrm>
          <a:prstGeom prst="rect">
            <a:avLst/>
          </a:prstGeom>
          <a:noFill/>
          <a:ln w="9525">
            <a:noFill/>
            <a:miter lim="800000"/>
            <a:headEnd/>
            <a:tailEnd/>
          </a:ln>
        </p:spPr>
        <p:txBody>
          <a:bodyPr>
            <a:spAutoFit/>
          </a:bodyPr>
          <a:lstStyle/>
          <a:p>
            <a:pPr>
              <a:spcBef>
                <a:spcPct val="50000"/>
              </a:spcBef>
            </a:pPr>
            <a:r>
              <a:rPr lang="en-US"/>
              <a:t>(Lobo, NEJM 2005)</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3" cstate="print"/>
          <a:srcRect/>
          <a:stretch>
            <a:fillRect/>
          </a:stretch>
        </p:blipFill>
        <p:spPr bwMode="auto">
          <a:xfrm>
            <a:off x="611188" y="1062038"/>
            <a:ext cx="7699375" cy="4600575"/>
          </a:xfrm>
          <a:prstGeom prst="rect">
            <a:avLst/>
          </a:prstGeom>
          <a:noFill/>
          <a:ln w="9525">
            <a:noFill/>
            <a:miter lim="800000"/>
            <a:headEnd/>
            <a:tailEnd/>
          </a:ln>
        </p:spPr>
      </p:pic>
      <p:sp>
        <p:nvSpPr>
          <p:cNvPr id="71683" name="Text Box 4"/>
          <p:cNvSpPr txBox="1">
            <a:spLocks noChangeArrowheads="1"/>
          </p:cNvSpPr>
          <p:nvPr/>
        </p:nvSpPr>
        <p:spPr bwMode="auto">
          <a:xfrm>
            <a:off x="404813" y="5748338"/>
            <a:ext cx="8347075" cy="606425"/>
          </a:xfrm>
          <a:prstGeom prst="rect">
            <a:avLst/>
          </a:prstGeom>
          <a:noFill/>
          <a:ln w="9525">
            <a:noFill/>
            <a:miter lim="800000"/>
            <a:headEnd/>
            <a:tailEnd/>
          </a:ln>
        </p:spPr>
        <p:txBody>
          <a:bodyPr lIns="82058" tIns="41029" rIns="82058" bIns="41029">
            <a:spAutoFit/>
          </a:bodyPr>
          <a:lstStyle/>
          <a:p>
            <a:r>
              <a:rPr lang="en-US" sz="1100"/>
              <a:t>Wallace WHB, Kelsey TW (2010) Human Ovarian Reserve from Conception to the Menopause. PLoS ONE 5(1): e8772. doi:10.1371/journal.pone.0008772</a:t>
            </a:r>
          </a:p>
          <a:p>
            <a:r>
              <a:rPr lang="en-US" sz="1100"/>
              <a:t>http://www.plosone.org/article/info:doi/10.1371/journal.pone.0008772</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Başlık"/>
          <p:cNvSpPr>
            <a:spLocks noGrp="1"/>
          </p:cNvSpPr>
          <p:nvPr>
            <p:ph type="title"/>
          </p:nvPr>
        </p:nvSpPr>
        <p:spPr/>
        <p:txBody>
          <a:bodyPr/>
          <a:lstStyle/>
          <a:p>
            <a:endParaRPr lang="tr-TR" smtClean="0"/>
          </a:p>
        </p:txBody>
      </p:sp>
      <p:sp>
        <p:nvSpPr>
          <p:cNvPr id="8195" name="2 İçerik Yer Tutucusu"/>
          <p:cNvSpPr>
            <a:spLocks noGrp="1"/>
          </p:cNvSpPr>
          <p:nvPr>
            <p:ph idx="1"/>
          </p:nvPr>
        </p:nvSpPr>
        <p:spPr/>
        <p:txBody>
          <a:bodyPr/>
          <a:lstStyle/>
          <a:p>
            <a:endParaRPr lang="tr-TR" smtClean="0"/>
          </a:p>
          <a:p>
            <a:r>
              <a:rPr lang="tr-TR" smtClean="0"/>
              <a:t>Son otuz yılda tüm kanserler ele alındığında 5 yıllık sağ kalım oranlarında %20-24 artış</a:t>
            </a:r>
          </a:p>
          <a:p>
            <a:r>
              <a:rPr lang="tr-TR" smtClean="0"/>
              <a:t>Kanser tanı ve hedefe yönelik tedavilerdeki gelişmeler bu artışla ilişkili görünmekte</a:t>
            </a:r>
          </a:p>
          <a:p>
            <a:r>
              <a:rPr lang="tr-TR" smtClean="0"/>
              <a:t>Hayat kurtarıcı bu tedavilerin reprodüktif endokrin fonksiyonlar ve fertilite üzerine  etkileri var</a:t>
            </a:r>
          </a:p>
        </p:txBody>
      </p:sp>
      <p:sp>
        <p:nvSpPr>
          <p:cNvPr id="4" name="5 Başlık"/>
          <p:cNvSpPr txBox="1">
            <a:spLocks/>
          </p:cNvSpPr>
          <p:nvPr/>
        </p:nvSpPr>
        <p:spPr bwMode="auto">
          <a:xfrm>
            <a:off x="468313" y="260350"/>
            <a:ext cx="8229600" cy="1143000"/>
          </a:xfrm>
          <a:prstGeom prst="rect">
            <a:avLst/>
          </a:prstGeom>
          <a:solidFill>
            <a:schemeClr val="tx2">
              <a:lumMod val="75000"/>
            </a:schemeClr>
          </a:solidFill>
          <a:ln w="9525">
            <a:noFill/>
            <a:miter lim="800000"/>
            <a:headEnd/>
            <a:tailEnd/>
          </a:ln>
        </p:spPr>
        <p:txBody>
          <a:bodyPr anchor="ctr"/>
          <a:lstStyle/>
          <a:p>
            <a:pPr algn="ctr">
              <a:defRPr/>
            </a:pPr>
            <a:r>
              <a:rPr lang="tr-TR" sz="4400">
                <a:solidFill>
                  <a:schemeClr val="bg1"/>
                </a:solidFill>
                <a:latin typeface="+mj-lt"/>
                <a:ea typeface="+mj-ea"/>
                <a:cs typeface="+mj-cs"/>
              </a:rPr>
              <a:t>Fertilite prezervasyonu</a:t>
            </a:r>
            <a:endParaRPr lang="tr-TR" sz="4400" dirty="0">
              <a:solidFill>
                <a:schemeClr val="bg1"/>
              </a:solidFill>
              <a:latin typeface="+mj-lt"/>
              <a:ea typeface="+mj-ea"/>
              <a:cs typeface="+mj-cs"/>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2 İçerik Yer Tutucusu"/>
          <p:cNvSpPr>
            <a:spLocks noGrp="1"/>
          </p:cNvSpPr>
          <p:nvPr>
            <p:ph idx="1"/>
          </p:nvPr>
        </p:nvSpPr>
        <p:spPr/>
        <p:txBody>
          <a:bodyPr/>
          <a:lstStyle/>
          <a:p>
            <a:pPr eaLnBrk="1" hangingPunct="1"/>
            <a:r>
              <a:rPr lang="tr-TR" smtClean="0"/>
              <a:t>Fertilite prezervasyonu multidisipliner yaklaşım gerektirir</a:t>
            </a:r>
          </a:p>
          <a:p>
            <a:pPr eaLnBrk="1" hangingPunct="1"/>
            <a:r>
              <a:rPr lang="tr-TR" smtClean="0"/>
              <a:t>Yaklaşımlar bireye özgüdür</a:t>
            </a:r>
          </a:p>
        </p:txBody>
      </p:sp>
      <p:sp>
        <p:nvSpPr>
          <p:cNvPr id="72707" name="Rectangle 2"/>
          <p:cNvSpPr>
            <a:spLocks noGrp="1" noRot="1" noChangeArrowheads="1"/>
          </p:cNvSpPr>
          <p:nvPr>
            <p:ph type="title"/>
          </p:nvPr>
        </p:nvSpPr>
        <p:spPr>
          <a:solidFill>
            <a:srgbClr val="002060"/>
          </a:solidFill>
        </p:spPr>
        <p:txBody>
          <a:bodyPr/>
          <a:lstStyle/>
          <a:p>
            <a:pPr eaLnBrk="1" hangingPunct="1"/>
            <a:r>
              <a:rPr lang="tr-TR" smtClean="0">
                <a:solidFill>
                  <a:srgbClr val="66FF33"/>
                </a:solidFill>
              </a:rPr>
              <a:t>Fertilite Prezervasyonu</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rrowheads="1"/>
          </p:cNvSpPr>
          <p:nvPr>
            <p:ph type="title"/>
          </p:nvPr>
        </p:nvSpPr>
        <p:spPr>
          <a:solidFill>
            <a:srgbClr val="002060"/>
          </a:solidFill>
        </p:spPr>
        <p:txBody>
          <a:bodyPr/>
          <a:lstStyle/>
          <a:p>
            <a:pPr eaLnBrk="1" hangingPunct="1"/>
            <a:r>
              <a:rPr lang="tr-TR" smtClean="0">
                <a:solidFill>
                  <a:srgbClr val="66FF33"/>
                </a:solidFill>
              </a:rPr>
              <a:t>Fertilite Prezervasyonu</a:t>
            </a:r>
          </a:p>
        </p:txBody>
      </p:sp>
      <p:sp>
        <p:nvSpPr>
          <p:cNvPr id="47107" name="Rectangle 3"/>
          <p:cNvSpPr>
            <a:spLocks noGrp="1" noChangeArrowheads="1"/>
          </p:cNvSpPr>
          <p:nvPr>
            <p:ph idx="1"/>
          </p:nvPr>
        </p:nvSpPr>
        <p:spPr/>
        <p:txBody>
          <a:bodyPr>
            <a:normAutofit fontScale="92500" lnSpcReduction="20000"/>
          </a:bodyPr>
          <a:lstStyle/>
          <a:p>
            <a:pPr eaLnBrk="1" hangingPunct="1">
              <a:lnSpc>
                <a:spcPct val="90000"/>
              </a:lnSpc>
              <a:defRPr/>
            </a:pPr>
            <a:r>
              <a:rPr lang="en-US" dirty="0" smtClean="0">
                <a:solidFill>
                  <a:srgbClr val="FF0000"/>
                </a:solidFill>
              </a:rPr>
              <a:t>The American Society for Reproductive Medicine, 2004</a:t>
            </a:r>
          </a:p>
          <a:p>
            <a:pPr lvl="1" eaLnBrk="1" hangingPunct="1">
              <a:lnSpc>
                <a:spcPct val="90000"/>
              </a:lnSpc>
              <a:defRPr/>
            </a:pPr>
            <a:r>
              <a:rPr lang="en-US" dirty="0" smtClean="0"/>
              <a:t>Fertility Preservation Special Interest Group</a:t>
            </a:r>
            <a:endParaRPr lang="en-US" dirty="0" smtClean="0">
              <a:solidFill>
                <a:srgbClr val="FFFF66"/>
              </a:solidFill>
            </a:endParaRPr>
          </a:p>
          <a:p>
            <a:pPr eaLnBrk="1" hangingPunct="1">
              <a:lnSpc>
                <a:spcPct val="90000"/>
              </a:lnSpc>
              <a:defRPr/>
            </a:pPr>
            <a:r>
              <a:rPr lang="en-US" dirty="0" smtClean="0">
                <a:solidFill>
                  <a:srgbClr val="FF0000"/>
                </a:solidFill>
              </a:rPr>
              <a:t>NICHD, 2005</a:t>
            </a:r>
            <a:endParaRPr lang="tr-TR" dirty="0" smtClean="0">
              <a:solidFill>
                <a:srgbClr val="FF0000"/>
              </a:solidFill>
            </a:endParaRPr>
          </a:p>
          <a:p>
            <a:pPr lvl="1" eaLnBrk="1" hangingPunct="1">
              <a:lnSpc>
                <a:spcPct val="90000"/>
              </a:lnSpc>
              <a:defRPr/>
            </a:pPr>
            <a:r>
              <a:rPr lang="en-US" dirty="0" smtClean="0"/>
              <a:t>Fertility preservation research </a:t>
            </a:r>
            <a:r>
              <a:rPr lang="en-US" dirty="0" err="1" smtClean="0"/>
              <a:t>sectio</a:t>
            </a:r>
            <a:r>
              <a:rPr lang="tr-TR" dirty="0" smtClean="0"/>
              <a:t>n</a:t>
            </a:r>
          </a:p>
          <a:p>
            <a:pPr eaLnBrk="1" hangingPunct="1">
              <a:lnSpc>
                <a:spcPct val="90000"/>
              </a:lnSpc>
              <a:defRPr/>
            </a:pPr>
            <a:r>
              <a:rPr lang="en-US" dirty="0" smtClean="0">
                <a:solidFill>
                  <a:srgbClr val="FF0000"/>
                </a:solidFill>
              </a:rPr>
              <a:t>ASCO Recommendations on Fertility Preservation in Cancer Patients, 2006</a:t>
            </a:r>
            <a:r>
              <a:rPr lang="tr-TR" dirty="0" smtClean="0">
                <a:solidFill>
                  <a:srgbClr val="FF0000"/>
                </a:solidFill>
              </a:rPr>
              <a:t>,2013</a:t>
            </a:r>
          </a:p>
          <a:p>
            <a:pPr marL="342900" lvl="1" indent="-342900" eaLnBrk="1" hangingPunct="1">
              <a:lnSpc>
                <a:spcPct val="90000"/>
              </a:lnSpc>
              <a:buFont typeface="Arial" charset="0"/>
              <a:buChar char="•"/>
              <a:defRPr/>
            </a:pPr>
            <a:r>
              <a:rPr lang="tr-TR" sz="3200" dirty="0" smtClean="0">
                <a:solidFill>
                  <a:srgbClr val="FF0000"/>
                </a:solidFill>
              </a:rPr>
              <a:t>ESHRE </a:t>
            </a:r>
            <a:r>
              <a:rPr lang="tr-TR" sz="3200" dirty="0" err="1" smtClean="0">
                <a:solidFill>
                  <a:srgbClr val="FF0000"/>
                </a:solidFill>
              </a:rPr>
              <a:t>Task</a:t>
            </a:r>
            <a:r>
              <a:rPr lang="tr-TR" sz="3200" dirty="0" smtClean="0">
                <a:solidFill>
                  <a:srgbClr val="FF0000"/>
                </a:solidFill>
              </a:rPr>
              <a:t> </a:t>
            </a:r>
            <a:r>
              <a:rPr lang="tr-TR" sz="3200" dirty="0" err="1" smtClean="0">
                <a:solidFill>
                  <a:srgbClr val="FF0000"/>
                </a:solidFill>
              </a:rPr>
              <a:t>Force</a:t>
            </a:r>
            <a:r>
              <a:rPr lang="tr-TR" sz="3200" dirty="0" smtClean="0">
                <a:solidFill>
                  <a:srgbClr val="FF0000"/>
                </a:solidFill>
              </a:rPr>
              <a:t> </a:t>
            </a:r>
            <a:r>
              <a:rPr lang="tr-TR" sz="3200" dirty="0" err="1" smtClean="0">
                <a:solidFill>
                  <a:srgbClr val="FF0000"/>
                </a:solidFill>
              </a:rPr>
              <a:t>Fertility</a:t>
            </a:r>
            <a:r>
              <a:rPr lang="tr-TR" sz="3200" dirty="0" smtClean="0">
                <a:solidFill>
                  <a:srgbClr val="FF0000"/>
                </a:solidFill>
              </a:rPr>
              <a:t> </a:t>
            </a:r>
            <a:r>
              <a:rPr lang="tr-TR" sz="3200" dirty="0" err="1" smtClean="0">
                <a:solidFill>
                  <a:srgbClr val="FF0000"/>
                </a:solidFill>
              </a:rPr>
              <a:t>Preservation</a:t>
            </a:r>
            <a:r>
              <a:rPr lang="tr-TR" sz="3200" dirty="0" smtClean="0">
                <a:solidFill>
                  <a:srgbClr val="FF0000"/>
                </a:solidFill>
              </a:rPr>
              <a:t> in severe </a:t>
            </a:r>
            <a:r>
              <a:rPr lang="tr-TR" sz="3200" dirty="0" err="1" smtClean="0">
                <a:solidFill>
                  <a:srgbClr val="FF0000"/>
                </a:solidFill>
              </a:rPr>
              <a:t>disease</a:t>
            </a:r>
            <a:r>
              <a:rPr lang="tr-TR" sz="3200" dirty="0" smtClean="0">
                <a:solidFill>
                  <a:srgbClr val="FF0000"/>
                </a:solidFill>
              </a:rPr>
              <a:t>,2006</a:t>
            </a:r>
            <a:endParaRPr lang="tr-TR" dirty="0" smtClean="0">
              <a:solidFill>
                <a:srgbClr val="FF0000"/>
              </a:solidFill>
            </a:endParaRPr>
          </a:p>
          <a:p>
            <a:pPr eaLnBrk="1" hangingPunct="1">
              <a:lnSpc>
                <a:spcPct val="90000"/>
              </a:lnSpc>
              <a:defRPr/>
            </a:pPr>
            <a:r>
              <a:rPr lang="tr-TR" dirty="0" err="1" smtClean="0">
                <a:solidFill>
                  <a:srgbClr val="FF0000"/>
                </a:solidFill>
              </a:rPr>
              <a:t>European</a:t>
            </a:r>
            <a:r>
              <a:rPr lang="tr-TR" dirty="0" smtClean="0">
                <a:solidFill>
                  <a:srgbClr val="FF0000"/>
                </a:solidFill>
              </a:rPr>
              <a:t> </a:t>
            </a:r>
            <a:r>
              <a:rPr lang="tr-TR" dirty="0" err="1" smtClean="0">
                <a:solidFill>
                  <a:srgbClr val="FF0000"/>
                </a:solidFill>
              </a:rPr>
              <a:t>Society</a:t>
            </a:r>
            <a:r>
              <a:rPr lang="tr-TR" dirty="0" smtClean="0">
                <a:solidFill>
                  <a:srgbClr val="FF0000"/>
                </a:solidFill>
              </a:rPr>
              <a:t> of </a:t>
            </a:r>
            <a:r>
              <a:rPr lang="tr-TR" dirty="0" err="1" smtClean="0">
                <a:solidFill>
                  <a:srgbClr val="FF0000"/>
                </a:solidFill>
              </a:rPr>
              <a:t>Breast</a:t>
            </a:r>
            <a:r>
              <a:rPr lang="tr-TR" dirty="0" smtClean="0">
                <a:solidFill>
                  <a:srgbClr val="FF0000"/>
                </a:solidFill>
              </a:rPr>
              <a:t> </a:t>
            </a:r>
            <a:r>
              <a:rPr lang="tr-TR" dirty="0" err="1" smtClean="0">
                <a:solidFill>
                  <a:srgbClr val="FF0000"/>
                </a:solidFill>
              </a:rPr>
              <a:t>Cancer</a:t>
            </a:r>
            <a:r>
              <a:rPr lang="tr-TR" dirty="0" smtClean="0">
                <a:solidFill>
                  <a:srgbClr val="FF0000"/>
                </a:solidFill>
              </a:rPr>
              <a:t> </a:t>
            </a:r>
            <a:r>
              <a:rPr lang="tr-TR" dirty="0" err="1" smtClean="0">
                <a:solidFill>
                  <a:srgbClr val="FF0000"/>
                </a:solidFill>
              </a:rPr>
              <a:t>Specialists</a:t>
            </a:r>
            <a:r>
              <a:rPr lang="tr-TR" dirty="0" smtClean="0">
                <a:solidFill>
                  <a:srgbClr val="FF0000"/>
                </a:solidFill>
              </a:rPr>
              <a:t> </a:t>
            </a:r>
            <a:r>
              <a:rPr lang="tr-TR" dirty="0" err="1" smtClean="0">
                <a:solidFill>
                  <a:srgbClr val="FF0000"/>
                </a:solidFill>
              </a:rPr>
              <a:t>recommentations</a:t>
            </a:r>
            <a:r>
              <a:rPr lang="tr-TR" dirty="0" smtClean="0">
                <a:solidFill>
                  <a:srgbClr val="FF0000"/>
                </a:solidFill>
              </a:rPr>
              <a:t>, 2012</a:t>
            </a:r>
          </a:p>
          <a:p>
            <a:pPr eaLnBrk="1" hangingPunct="1">
              <a:lnSpc>
                <a:spcPct val="90000"/>
              </a:lnSpc>
              <a:defRPr/>
            </a:pPr>
            <a:endParaRPr lang="tr-TR" dirty="0" smtClean="0">
              <a:solidFill>
                <a:srgbClr val="FF0000"/>
              </a:solidFill>
            </a:endParaRPr>
          </a:p>
          <a:p>
            <a:pPr eaLnBrk="1" hangingPunct="1">
              <a:lnSpc>
                <a:spcPct val="90000"/>
              </a:lnSpc>
              <a:defRPr/>
            </a:pPr>
            <a:endParaRPr lang="en-US" dirty="0" smtClean="0">
              <a:solidFill>
                <a:srgbClr val="FF0000"/>
              </a:solidFill>
            </a:endParaRPr>
          </a:p>
          <a:p>
            <a:pPr eaLnBrk="1" hangingPunct="1">
              <a:lnSpc>
                <a:spcPct val="90000"/>
              </a:lnSpc>
              <a:defRPr/>
            </a:pPr>
            <a:endParaRPr lang="tr-TR" dirty="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idx="4294967295"/>
          </p:nvPr>
        </p:nvSpPr>
        <p:spPr>
          <a:xfrm>
            <a:off x="0" y="1295400"/>
            <a:ext cx="7772400" cy="4114800"/>
          </a:xfrm>
        </p:spPr>
        <p:txBody>
          <a:bodyPr/>
          <a:lstStyle/>
          <a:p>
            <a:pPr eaLnBrk="1" hangingPunct="1"/>
            <a:r>
              <a:rPr lang="tr-TR" smtClean="0"/>
              <a:t>    Fr</a:t>
            </a:r>
          </a:p>
        </p:txBody>
      </p:sp>
      <p:pic>
        <p:nvPicPr>
          <p:cNvPr id="74755" name="Picture 3"/>
          <p:cNvPicPr>
            <a:picLocks noChangeAspect="1" noChangeArrowheads="1"/>
          </p:cNvPicPr>
          <p:nvPr/>
        </p:nvPicPr>
        <p:blipFill>
          <a:blip r:embed="rId3" cstate="print"/>
          <a:srcRect/>
          <a:stretch>
            <a:fillRect/>
          </a:stretch>
        </p:blipFill>
        <p:spPr bwMode="auto">
          <a:xfrm>
            <a:off x="0" y="0"/>
            <a:ext cx="8556625" cy="3600450"/>
          </a:xfrm>
          <a:prstGeom prst="rect">
            <a:avLst/>
          </a:prstGeom>
          <a:noFill/>
          <a:ln w="9525">
            <a:noFill/>
            <a:miter lim="800000"/>
            <a:headEnd/>
            <a:tailEnd/>
          </a:ln>
        </p:spPr>
      </p:pic>
      <p:sp>
        <p:nvSpPr>
          <p:cNvPr id="48132" name="TextBox 16"/>
          <p:cNvSpPr txBox="1">
            <a:spLocks noChangeArrowheads="1"/>
          </p:cNvSpPr>
          <p:nvPr/>
        </p:nvSpPr>
        <p:spPr bwMode="auto">
          <a:xfrm>
            <a:off x="152400" y="3970338"/>
            <a:ext cx="8562975" cy="830262"/>
          </a:xfrm>
          <a:prstGeom prst="rect">
            <a:avLst/>
          </a:prstGeom>
          <a:noFill/>
          <a:ln w="9525">
            <a:noFill/>
            <a:miter lim="800000"/>
            <a:headEnd/>
            <a:tailEnd/>
          </a:ln>
        </p:spPr>
        <p:txBody>
          <a:bodyPr>
            <a:spAutoFit/>
          </a:bodyPr>
          <a:lstStyle/>
          <a:p>
            <a:pPr>
              <a:defRPr/>
            </a:pPr>
            <a:r>
              <a:rPr lang="en-US" sz="2400" b="1" dirty="0">
                <a:latin typeface="+mn-lt"/>
                <a:ea typeface="ＭＳ Ｐゴシック" pitchFamily="-106" charset="-128"/>
              </a:rPr>
              <a:t>Fertility Preservation Special Interest Group (Established 2004)</a:t>
            </a:r>
          </a:p>
          <a:p>
            <a:pPr>
              <a:defRPr/>
            </a:pPr>
            <a:endParaRPr lang="en-US" sz="2400" dirty="0">
              <a:latin typeface="+mn-lt"/>
              <a:ea typeface="ＭＳ Ｐゴシック" pitchFamily="-106" charset="-128"/>
            </a:endParaRPr>
          </a:p>
        </p:txBody>
      </p:sp>
      <p:sp>
        <p:nvSpPr>
          <p:cNvPr id="48133" name="TextBox 17"/>
          <p:cNvSpPr txBox="1">
            <a:spLocks noChangeArrowheads="1"/>
          </p:cNvSpPr>
          <p:nvPr/>
        </p:nvSpPr>
        <p:spPr bwMode="auto">
          <a:xfrm>
            <a:off x="0" y="4419600"/>
            <a:ext cx="9144000" cy="2308225"/>
          </a:xfrm>
          <a:prstGeom prst="rect">
            <a:avLst/>
          </a:prstGeom>
          <a:noFill/>
          <a:ln w="9525">
            <a:noFill/>
            <a:miter lim="800000"/>
            <a:headEnd/>
            <a:tailEnd/>
          </a:ln>
        </p:spPr>
        <p:txBody>
          <a:bodyPr>
            <a:spAutoFit/>
          </a:bodyPr>
          <a:lstStyle/>
          <a:p>
            <a:pPr algn="ctr">
              <a:defRPr/>
            </a:pPr>
            <a:r>
              <a:rPr lang="en-US" sz="2400" dirty="0">
                <a:latin typeface="+mn-lt"/>
                <a:ea typeface="ＭＳ Ｐゴシック" pitchFamily="-106" charset="-128"/>
              </a:rPr>
              <a:t>The Fertility Preservation Special Interest Group promotes knowledge among health care workers and the public on infertility induced by cancer therapy and other medical treatments through national and international collaboration among Reproductive Specialists, Oncologists, and Allied Health Workers to promote research, education and to develop new strategies of fertility preservation. </a:t>
            </a: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cstate="print"/>
          <a:srcRect/>
          <a:stretch>
            <a:fillRect/>
          </a:stretch>
        </p:blipFill>
        <p:spPr bwMode="auto">
          <a:xfrm>
            <a:off x="280988" y="346075"/>
            <a:ext cx="8582025" cy="466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Başlık"/>
          <p:cNvSpPr>
            <a:spLocks noGrp="1"/>
          </p:cNvSpPr>
          <p:nvPr>
            <p:ph type="title"/>
          </p:nvPr>
        </p:nvSpPr>
        <p:spPr/>
        <p:txBody>
          <a:bodyPr/>
          <a:lstStyle/>
          <a:p>
            <a:endParaRPr lang="tr-TR" smtClean="0"/>
          </a:p>
        </p:txBody>
      </p:sp>
      <p:pic>
        <p:nvPicPr>
          <p:cNvPr id="76803" name="Picture 2"/>
          <p:cNvPicPr>
            <a:picLocks noGrp="1" noChangeAspect="1" noChangeArrowheads="1"/>
          </p:cNvPicPr>
          <p:nvPr>
            <p:ph idx="1"/>
          </p:nvPr>
        </p:nvPicPr>
        <p:blipFill>
          <a:blip r:embed="rId2" cstate="print"/>
          <a:srcRect/>
          <a:stretch>
            <a:fillRect/>
          </a:stretch>
        </p:blipFill>
        <p:spPr>
          <a:xfrm>
            <a:off x="179512" y="332656"/>
            <a:ext cx="8640960" cy="6191969"/>
          </a:xfr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cstate="print"/>
          <a:srcRect/>
          <a:stretch>
            <a:fillRect/>
          </a:stretch>
        </p:blipFill>
        <p:spPr bwMode="auto">
          <a:xfrm>
            <a:off x="84138" y="260350"/>
            <a:ext cx="8809037" cy="3097213"/>
          </a:xfrm>
          <a:prstGeom prst="rect">
            <a:avLst/>
          </a:prstGeom>
          <a:noFill/>
          <a:ln w="9525">
            <a:noFill/>
            <a:miter lim="800000"/>
            <a:headEnd/>
            <a:tailEnd/>
          </a:ln>
        </p:spPr>
      </p:pic>
      <p:pic>
        <p:nvPicPr>
          <p:cNvPr id="77827" name="Picture 3"/>
          <p:cNvPicPr>
            <a:picLocks noChangeAspect="1" noChangeArrowheads="1"/>
          </p:cNvPicPr>
          <p:nvPr/>
        </p:nvPicPr>
        <p:blipFill>
          <a:blip r:embed="rId3" cstate="print"/>
          <a:srcRect/>
          <a:stretch>
            <a:fillRect/>
          </a:stretch>
        </p:blipFill>
        <p:spPr bwMode="auto">
          <a:xfrm>
            <a:off x="0" y="4322763"/>
            <a:ext cx="8964613" cy="2562225"/>
          </a:xfrm>
          <a:prstGeom prst="rect">
            <a:avLst/>
          </a:prstGeom>
          <a:noFill/>
          <a:ln w="9525">
            <a:noFill/>
            <a:miter lim="800000"/>
            <a:headEnd/>
            <a:tailEnd/>
          </a:ln>
        </p:spPr>
      </p:pic>
      <p:pic>
        <p:nvPicPr>
          <p:cNvPr id="77828" name="Picture 4"/>
          <p:cNvPicPr>
            <a:picLocks noChangeAspect="1" noChangeArrowheads="1"/>
          </p:cNvPicPr>
          <p:nvPr/>
        </p:nvPicPr>
        <p:blipFill>
          <a:blip r:embed="rId4" cstate="print"/>
          <a:srcRect/>
          <a:stretch>
            <a:fillRect/>
          </a:stretch>
        </p:blipFill>
        <p:spPr bwMode="auto">
          <a:xfrm>
            <a:off x="71438" y="3213100"/>
            <a:ext cx="8893175" cy="1911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2" cstate="print"/>
          <a:srcRect/>
          <a:stretch>
            <a:fillRect/>
          </a:stretch>
        </p:blipFill>
        <p:spPr bwMode="auto">
          <a:xfrm>
            <a:off x="0" y="44450"/>
            <a:ext cx="8675688" cy="2232025"/>
          </a:xfrm>
          <a:prstGeom prst="rect">
            <a:avLst/>
          </a:prstGeom>
          <a:noFill/>
          <a:ln w="9525">
            <a:noFill/>
            <a:miter lim="800000"/>
            <a:headEnd/>
            <a:tailEnd/>
          </a:ln>
        </p:spPr>
      </p:pic>
      <p:pic>
        <p:nvPicPr>
          <p:cNvPr id="78851" name="Picture 3"/>
          <p:cNvPicPr>
            <a:picLocks noChangeAspect="1" noChangeArrowheads="1"/>
          </p:cNvPicPr>
          <p:nvPr/>
        </p:nvPicPr>
        <p:blipFill>
          <a:blip r:embed="rId3" cstate="print"/>
          <a:srcRect/>
          <a:stretch>
            <a:fillRect/>
          </a:stretch>
        </p:blipFill>
        <p:spPr bwMode="auto">
          <a:xfrm>
            <a:off x="468313" y="2349500"/>
            <a:ext cx="8207375" cy="1871663"/>
          </a:xfrm>
          <a:prstGeom prst="rect">
            <a:avLst/>
          </a:prstGeom>
          <a:noFill/>
          <a:ln w="9525">
            <a:noFill/>
            <a:miter lim="800000"/>
            <a:headEnd/>
            <a:tailEnd/>
          </a:ln>
        </p:spPr>
      </p:pic>
      <p:pic>
        <p:nvPicPr>
          <p:cNvPr id="78852" name="Picture 4"/>
          <p:cNvPicPr>
            <a:picLocks noChangeAspect="1" noChangeArrowheads="1"/>
          </p:cNvPicPr>
          <p:nvPr/>
        </p:nvPicPr>
        <p:blipFill>
          <a:blip r:embed="rId4" cstate="print"/>
          <a:srcRect/>
          <a:stretch>
            <a:fillRect/>
          </a:stretch>
        </p:blipFill>
        <p:spPr bwMode="auto">
          <a:xfrm>
            <a:off x="4140200" y="4187825"/>
            <a:ext cx="4968875" cy="2265363"/>
          </a:xfrm>
          <a:prstGeom prst="rect">
            <a:avLst/>
          </a:prstGeom>
          <a:noFill/>
          <a:ln w="9525">
            <a:noFill/>
            <a:miter lim="800000"/>
            <a:headEnd/>
            <a:tailEnd/>
          </a:ln>
        </p:spPr>
      </p:pic>
      <p:pic>
        <p:nvPicPr>
          <p:cNvPr id="78853" name="Picture 5"/>
          <p:cNvPicPr>
            <a:picLocks noChangeAspect="1" noChangeArrowheads="1"/>
          </p:cNvPicPr>
          <p:nvPr/>
        </p:nvPicPr>
        <p:blipFill>
          <a:blip r:embed="rId5" cstate="print"/>
          <a:srcRect/>
          <a:stretch>
            <a:fillRect/>
          </a:stretch>
        </p:blipFill>
        <p:spPr bwMode="auto">
          <a:xfrm>
            <a:off x="319088" y="4440238"/>
            <a:ext cx="3748087" cy="201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3" cstate="print"/>
          <a:srcRect/>
          <a:stretch>
            <a:fillRect/>
          </a:stretch>
        </p:blipFill>
        <p:spPr bwMode="auto">
          <a:xfrm>
            <a:off x="71438" y="188913"/>
            <a:ext cx="8964612" cy="3382962"/>
          </a:xfrm>
          <a:prstGeom prst="rect">
            <a:avLst/>
          </a:prstGeom>
          <a:noFill/>
          <a:ln w="9525">
            <a:noFill/>
            <a:miter lim="800000"/>
            <a:headEnd/>
            <a:tailEnd/>
          </a:ln>
        </p:spPr>
      </p:pic>
      <p:pic>
        <p:nvPicPr>
          <p:cNvPr id="79875" name="Picture 3"/>
          <p:cNvPicPr>
            <a:picLocks noChangeAspect="1" noChangeArrowheads="1"/>
          </p:cNvPicPr>
          <p:nvPr/>
        </p:nvPicPr>
        <p:blipFill>
          <a:blip r:embed="rId4" cstate="print"/>
          <a:srcRect/>
          <a:stretch>
            <a:fillRect/>
          </a:stretch>
        </p:blipFill>
        <p:spPr bwMode="auto">
          <a:xfrm>
            <a:off x="0" y="3573463"/>
            <a:ext cx="91440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3"/>
          <p:cNvPicPr>
            <a:picLocks noChangeAspect="1" noChangeArrowheads="1"/>
          </p:cNvPicPr>
          <p:nvPr/>
        </p:nvPicPr>
        <p:blipFill>
          <a:blip r:embed="rId2" cstate="print"/>
          <a:srcRect/>
          <a:stretch>
            <a:fillRect/>
          </a:stretch>
        </p:blipFill>
        <p:spPr bwMode="auto">
          <a:xfrm>
            <a:off x="69850" y="4073525"/>
            <a:ext cx="8966200" cy="3171825"/>
          </a:xfrm>
          <a:prstGeom prst="rect">
            <a:avLst/>
          </a:prstGeom>
          <a:noFill/>
          <a:ln w="9525">
            <a:noFill/>
            <a:miter lim="800000"/>
            <a:headEnd/>
            <a:tailEnd/>
          </a:ln>
        </p:spPr>
      </p:pic>
      <p:pic>
        <p:nvPicPr>
          <p:cNvPr id="80899" name="Picture 4"/>
          <p:cNvPicPr>
            <a:picLocks noChangeAspect="1" noChangeArrowheads="1"/>
          </p:cNvPicPr>
          <p:nvPr/>
        </p:nvPicPr>
        <p:blipFill>
          <a:blip r:embed="rId3" cstate="print"/>
          <a:srcRect/>
          <a:stretch>
            <a:fillRect/>
          </a:stretch>
        </p:blipFill>
        <p:spPr bwMode="auto">
          <a:xfrm>
            <a:off x="179388" y="188913"/>
            <a:ext cx="8677275" cy="3767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a:solidFill>
            <a:srgbClr val="002060"/>
          </a:solidFill>
        </p:spPr>
        <p:txBody>
          <a:bodyPr rtlCol="0">
            <a:normAutofit fontScale="90000"/>
          </a:bodyPr>
          <a:lstStyle/>
          <a:p>
            <a:pPr eaLnBrk="1" fontAlgn="auto" hangingPunct="1">
              <a:spcAft>
                <a:spcPts val="0"/>
              </a:spcAft>
              <a:defRPr/>
            </a:pPr>
            <a:r>
              <a:rPr lang="tr-TR" sz="4000" i="1" dirty="0" smtClean="0">
                <a:solidFill>
                  <a:srgbClr val="FFFF00"/>
                </a:solidFill>
              </a:rPr>
              <a:t/>
            </a:r>
            <a:br>
              <a:rPr lang="tr-TR" sz="4000" i="1" dirty="0" smtClean="0">
                <a:solidFill>
                  <a:srgbClr val="FFFF00"/>
                </a:solidFill>
              </a:rPr>
            </a:br>
            <a:r>
              <a:rPr lang="tr-TR" dirty="0" err="1" smtClean="0">
                <a:solidFill>
                  <a:srgbClr val="66FF33"/>
                </a:solidFill>
              </a:rPr>
              <a:t>Fertilite</a:t>
            </a:r>
            <a:r>
              <a:rPr lang="tr-TR" sz="4000" dirty="0" smtClean="0">
                <a:solidFill>
                  <a:srgbClr val="66FF33"/>
                </a:solidFill>
              </a:rPr>
              <a:t> </a:t>
            </a:r>
            <a:r>
              <a:rPr lang="tr-TR" dirty="0" err="1" smtClean="0">
                <a:solidFill>
                  <a:srgbClr val="66FF33"/>
                </a:solidFill>
              </a:rPr>
              <a:t>prezervasyonu</a:t>
            </a:r>
            <a:r>
              <a:rPr lang="tr-TR" dirty="0" smtClean="0">
                <a:solidFill>
                  <a:srgbClr val="66FF33"/>
                </a:solidFill>
              </a:rPr>
              <a:t> yöntemleri</a:t>
            </a:r>
            <a:r>
              <a:rPr lang="tr-TR" sz="4000" i="1" dirty="0" smtClean="0">
                <a:solidFill>
                  <a:srgbClr val="FFFF00"/>
                </a:solidFill>
              </a:rPr>
              <a:t/>
            </a:r>
            <a:br>
              <a:rPr lang="tr-TR" sz="4000" i="1" dirty="0" smtClean="0">
                <a:solidFill>
                  <a:srgbClr val="FFFF00"/>
                </a:solidFill>
              </a:rPr>
            </a:br>
            <a:endParaRPr lang="tr-TR" sz="4000" i="1" dirty="0" smtClean="0">
              <a:solidFill>
                <a:srgbClr val="FFFF00"/>
              </a:solidFill>
            </a:endParaRPr>
          </a:p>
        </p:txBody>
      </p:sp>
      <p:sp>
        <p:nvSpPr>
          <p:cNvPr id="81923" name="Rectangle 3"/>
          <p:cNvSpPr>
            <a:spLocks noGrp="1" noChangeArrowheads="1"/>
          </p:cNvSpPr>
          <p:nvPr>
            <p:ph idx="1"/>
          </p:nvPr>
        </p:nvSpPr>
        <p:spPr/>
        <p:txBody>
          <a:bodyPr/>
          <a:lstStyle/>
          <a:p>
            <a:pPr eaLnBrk="1" hangingPunct="1">
              <a:buFont typeface="Arial" charset="0"/>
              <a:buNone/>
            </a:pPr>
            <a:r>
              <a:rPr lang="tr-TR" smtClean="0"/>
              <a:t>Hastanın yaşı</a:t>
            </a:r>
          </a:p>
          <a:p>
            <a:pPr eaLnBrk="1" hangingPunct="1">
              <a:buFont typeface="Arial" charset="0"/>
              <a:buNone/>
            </a:pPr>
            <a:r>
              <a:rPr lang="tr-TR" smtClean="0"/>
              <a:t>Uygulanması planlanan tedaviler</a:t>
            </a:r>
          </a:p>
          <a:p>
            <a:pPr eaLnBrk="1" hangingPunct="1">
              <a:buFont typeface="Arial" charset="0"/>
              <a:buNone/>
            </a:pPr>
            <a:r>
              <a:rPr lang="tr-TR" smtClean="0"/>
              <a:t>Elde olunan zaman</a:t>
            </a:r>
          </a:p>
          <a:p>
            <a:pPr eaLnBrk="1" hangingPunct="1">
              <a:buFont typeface="Arial" charset="0"/>
              <a:buNone/>
            </a:pPr>
            <a:r>
              <a:rPr lang="tr-TR" smtClean="0"/>
              <a:t>Partner durumu ve</a:t>
            </a:r>
          </a:p>
          <a:p>
            <a:pPr eaLnBrk="1" hangingPunct="1">
              <a:buFont typeface="Arial" charset="0"/>
              <a:buNone/>
            </a:pPr>
            <a:r>
              <a:rPr lang="tr-TR" smtClean="0"/>
              <a:t>Overlere potansiyel kanser metastazı durumuna</a:t>
            </a:r>
          </a:p>
          <a:p>
            <a:pPr eaLnBrk="1" hangingPunct="1">
              <a:buFont typeface="Arial" charset="0"/>
              <a:buNone/>
            </a:pPr>
            <a:r>
              <a:rPr lang="tr-TR" smtClean="0"/>
              <a:t>göre seçilmektedir</a:t>
            </a:r>
            <a:r>
              <a:rPr lang="en-US" smtClean="0"/>
              <a:t> </a:t>
            </a:r>
            <a:endParaRPr lang="tr-TR" smtClean="0"/>
          </a:p>
        </p:txBody>
      </p:sp>
      <p:sp>
        <p:nvSpPr>
          <p:cNvPr id="81924" name="Text Box 4"/>
          <p:cNvSpPr txBox="1">
            <a:spLocks noChangeArrowheads="1"/>
          </p:cNvSpPr>
          <p:nvPr/>
        </p:nvSpPr>
        <p:spPr bwMode="auto">
          <a:xfrm>
            <a:off x="-4763" y="5734050"/>
            <a:ext cx="9240838" cy="517525"/>
          </a:xfrm>
          <a:prstGeom prst="rect">
            <a:avLst/>
          </a:prstGeom>
          <a:noFill/>
          <a:ln w="9525">
            <a:noFill/>
            <a:miter lim="800000"/>
            <a:headEnd/>
            <a:tailEnd/>
          </a:ln>
        </p:spPr>
        <p:txBody>
          <a:bodyPr wrap="none">
            <a:spAutoFit/>
          </a:bodyPr>
          <a:lstStyle/>
          <a:p>
            <a:r>
              <a:rPr lang="en-US" sz="1400"/>
              <a:t>Lee SJ, Schover LR, Partridge AH, Patrizio P, Wallace WH, Hagerty K, Beck LN, Brennan LV, Oktay K (2006).</a:t>
            </a:r>
            <a:endParaRPr lang="tr-TR" sz="1400"/>
          </a:p>
          <a:p>
            <a:r>
              <a:rPr lang="en-US" sz="1400"/>
              <a:t>American Society of Clinical Oncology recommendations on fertility preservation in cancer patients.</a:t>
            </a:r>
            <a:r>
              <a:rPr lang="tr-TR" sz="1400"/>
              <a:t>J</a:t>
            </a:r>
            <a:r>
              <a:rPr lang="en-US" sz="1400"/>
              <a:t> Clin. Oncology 24,2917-2931</a:t>
            </a:r>
            <a:endParaRPr lang="tr-TR" sz="14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2 İçerik Yer Tutucusu"/>
          <p:cNvSpPr>
            <a:spLocks noGrp="1"/>
          </p:cNvSpPr>
          <p:nvPr>
            <p:ph idx="1"/>
          </p:nvPr>
        </p:nvSpPr>
        <p:spPr/>
        <p:txBody>
          <a:bodyPr>
            <a:normAutofit fontScale="92500" lnSpcReduction="10000"/>
          </a:bodyPr>
          <a:lstStyle/>
          <a:p>
            <a:r>
              <a:rPr lang="tr-TR" smtClean="0"/>
              <a:t>Çocukluk çağı kanseri geçiren kadınlarda %20, genç erişkin yaşta kanser geçiren kadınlarda hastalık geçirmeyen kardeşlerine göre %50 daha düşük gebelik eldesi </a:t>
            </a:r>
          </a:p>
          <a:p>
            <a:pPr>
              <a:buFont typeface="Arial" charset="0"/>
              <a:buNone/>
            </a:pPr>
            <a:endParaRPr lang="tr-TR" smtClean="0"/>
          </a:p>
          <a:p>
            <a:endParaRPr lang="tr-TR" smtClean="0"/>
          </a:p>
          <a:p>
            <a:endParaRPr lang="tr-TR" smtClean="0"/>
          </a:p>
          <a:p>
            <a:endParaRPr lang="tr-TR" smtClean="0"/>
          </a:p>
          <a:p>
            <a:pPr>
              <a:buFont typeface="Arial" charset="0"/>
              <a:buNone/>
            </a:pPr>
            <a:r>
              <a:rPr lang="tr-TR" sz="1800" smtClean="0"/>
              <a:t>      Green DM et al. </a:t>
            </a:r>
            <a:r>
              <a:rPr lang="en-US" sz="1800" smtClean="0"/>
              <a:t>Fertility of female survivors of childhood cancer: a report from the Childhood Cancer Survivor Study. Journal of Clinical Oncology. 2009 </a:t>
            </a:r>
            <a:endParaRPr lang="tr-TR" sz="1800" smtClean="0"/>
          </a:p>
        </p:txBody>
      </p:sp>
      <p:sp>
        <p:nvSpPr>
          <p:cNvPr id="4" name="5 Başlık"/>
          <p:cNvSpPr txBox="1">
            <a:spLocks noGrp="1"/>
          </p:cNvSpPr>
          <p:nvPr>
            <p:ph type="title"/>
          </p:nvPr>
        </p:nvSpPr>
        <p:spPr>
          <a:solidFill>
            <a:schemeClr val="tx2">
              <a:lumMod val="75000"/>
            </a:schemeClr>
          </a:solidFill>
        </p:spPr>
        <p:txBody>
          <a:bodyPr/>
          <a:lstStyle/>
          <a:p>
            <a:pPr>
              <a:defRPr/>
            </a:pPr>
            <a:r>
              <a:rPr lang="tr-TR">
                <a:solidFill>
                  <a:schemeClr val="bg1"/>
                </a:solidFill>
              </a:rPr>
              <a:t>Fertilite prezervasyonu</a:t>
            </a:r>
            <a:endParaRPr lang="tr-TR" dirty="0">
              <a:solidFill>
                <a:schemeClr val="bg1"/>
              </a:solidFill>
            </a:endParaRP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2946" name="Rectangle 2"/>
          <p:cNvSpPr>
            <a:spLocks noGrp="1" noRot="1" noChangeArrowheads="1"/>
          </p:cNvSpPr>
          <p:nvPr>
            <p:ph type="title"/>
          </p:nvPr>
        </p:nvSpPr>
        <p:spPr>
          <a:solidFill>
            <a:srgbClr val="002060"/>
          </a:solidFill>
        </p:spPr>
        <p:txBody>
          <a:bodyPr/>
          <a:lstStyle/>
          <a:p>
            <a:pPr eaLnBrk="1" hangingPunct="1"/>
            <a:r>
              <a:rPr lang="tr-TR" smtClean="0">
                <a:solidFill>
                  <a:srgbClr val="66FF33"/>
                </a:solidFill>
              </a:rPr>
              <a:t>Fertilite prezervasyonu</a:t>
            </a:r>
            <a:r>
              <a:rPr lang="tr-TR" smtClean="0"/>
              <a:t> </a:t>
            </a:r>
          </a:p>
        </p:txBody>
      </p:sp>
      <p:sp>
        <p:nvSpPr>
          <p:cNvPr id="82947" name="Rectangle 3"/>
          <p:cNvSpPr>
            <a:spLocks noGrp="1" noChangeArrowheads="1"/>
          </p:cNvSpPr>
          <p:nvPr>
            <p:ph idx="1"/>
          </p:nvPr>
        </p:nvSpPr>
        <p:spPr/>
        <p:txBody>
          <a:bodyPr/>
          <a:lstStyle/>
          <a:p>
            <a:pPr eaLnBrk="1" hangingPunct="1">
              <a:lnSpc>
                <a:spcPct val="90000"/>
              </a:lnSpc>
            </a:pPr>
            <a:endParaRPr lang="tr-TR" smtClean="0"/>
          </a:p>
          <a:p>
            <a:pPr eaLnBrk="1" hangingPunct="1">
              <a:lnSpc>
                <a:spcPct val="90000"/>
              </a:lnSpc>
            </a:pPr>
            <a:r>
              <a:rPr lang="tr-TR" u="sng" smtClean="0"/>
              <a:t>Embryo cryopreservation</a:t>
            </a:r>
            <a:r>
              <a:rPr lang="tr-TR" smtClean="0"/>
              <a:t>            standard</a:t>
            </a:r>
          </a:p>
          <a:p>
            <a:pPr eaLnBrk="1" hangingPunct="1">
              <a:lnSpc>
                <a:spcPct val="90000"/>
              </a:lnSpc>
              <a:buFont typeface="Wingdings" pitchFamily="2" charset="2"/>
              <a:buNone/>
            </a:pPr>
            <a:r>
              <a:rPr lang="tr-TR" smtClean="0"/>
              <a:t>   </a:t>
            </a:r>
          </a:p>
          <a:p>
            <a:pPr eaLnBrk="1" hangingPunct="1">
              <a:lnSpc>
                <a:spcPct val="90000"/>
              </a:lnSpc>
            </a:pPr>
            <a:r>
              <a:rPr lang="tr-TR" u="sng" smtClean="0"/>
              <a:t>Oocyte cryopreservation</a:t>
            </a:r>
            <a:r>
              <a:rPr lang="tr-TR" smtClean="0"/>
              <a:t>              standard</a:t>
            </a:r>
          </a:p>
          <a:p>
            <a:pPr eaLnBrk="1" hangingPunct="1">
              <a:lnSpc>
                <a:spcPct val="90000"/>
              </a:lnSpc>
              <a:buFont typeface="Arial" charset="0"/>
              <a:buNone/>
            </a:pPr>
            <a:endParaRPr lang="tr-TR" smtClean="0"/>
          </a:p>
          <a:p>
            <a:pPr eaLnBrk="1" hangingPunct="1">
              <a:lnSpc>
                <a:spcPct val="90000"/>
              </a:lnSpc>
            </a:pPr>
            <a:r>
              <a:rPr lang="tr-TR" u="sng" smtClean="0"/>
              <a:t>Ovarian cryopreservation</a:t>
            </a:r>
            <a:r>
              <a:rPr lang="tr-TR" smtClean="0"/>
              <a:t>             experimental</a:t>
            </a:r>
          </a:p>
          <a:p>
            <a:pPr eaLnBrk="1" hangingPunct="1">
              <a:lnSpc>
                <a:spcPct val="90000"/>
              </a:lnSpc>
              <a:buFont typeface="Wingdings" pitchFamily="2" charset="2"/>
              <a:buNone/>
            </a:pPr>
            <a:endParaRPr lang="tr-TR" smtClean="0"/>
          </a:p>
          <a:p>
            <a:pPr eaLnBrk="1" hangingPunct="1">
              <a:lnSpc>
                <a:spcPct val="90000"/>
              </a:lnSpc>
            </a:pPr>
            <a:r>
              <a:rPr lang="tr-TR" u="sng" smtClean="0"/>
              <a:t>Ovarian transposition</a:t>
            </a:r>
            <a:r>
              <a:rPr lang="tr-TR" smtClean="0"/>
              <a:t>                   standard</a:t>
            </a:r>
          </a:p>
        </p:txBody>
      </p:sp>
      <p:sp>
        <p:nvSpPr>
          <p:cNvPr id="82948" name="AutoShape 4"/>
          <p:cNvSpPr>
            <a:spLocks noChangeArrowheads="1"/>
          </p:cNvSpPr>
          <p:nvPr/>
        </p:nvSpPr>
        <p:spPr bwMode="auto">
          <a:xfrm>
            <a:off x="5076825" y="2222500"/>
            <a:ext cx="976313" cy="485775"/>
          </a:xfrm>
          <a:prstGeom prst="rightArrow">
            <a:avLst>
              <a:gd name="adj1" fmla="val 50000"/>
              <a:gd name="adj2" fmla="val 50245"/>
            </a:avLst>
          </a:prstGeom>
          <a:gradFill rotWithShape="1">
            <a:gsLst>
              <a:gs pos="0">
                <a:srgbClr val="FF99CC"/>
              </a:gs>
              <a:gs pos="50000">
                <a:srgbClr val="76475E"/>
              </a:gs>
              <a:gs pos="100000">
                <a:srgbClr val="FF99CC"/>
              </a:gs>
            </a:gsLst>
            <a:lin ang="5400000" scaled="1"/>
          </a:gradFill>
          <a:ln w="9525">
            <a:solidFill>
              <a:schemeClr val="tx1"/>
            </a:solidFill>
            <a:miter lim="800000"/>
            <a:headEnd/>
            <a:tailEnd/>
          </a:ln>
        </p:spPr>
        <p:txBody>
          <a:bodyPr wrap="none" anchor="ctr"/>
          <a:lstStyle/>
          <a:p>
            <a:endParaRPr lang="tr-TR"/>
          </a:p>
        </p:txBody>
      </p:sp>
      <p:sp>
        <p:nvSpPr>
          <p:cNvPr id="82949" name="AutoShape 5"/>
          <p:cNvSpPr>
            <a:spLocks noChangeArrowheads="1"/>
          </p:cNvSpPr>
          <p:nvPr/>
        </p:nvSpPr>
        <p:spPr bwMode="auto">
          <a:xfrm>
            <a:off x="5076825" y="3284538"/>
            <a:ext cx="976313" cy="485775"/>
          </a:xfrm>
          <a:prstGeom prst="rightArrow">
            <a:avLst>
              <a:gd name="adj1" fmla="val 50000"/>
              <a:gd name="adj2" fmla="val 50245"/>
            </a:avLst>
          </a:prstGeom>
          <a:gradFill rotWithShape="1">
            <a:gsLst>
              <a:gs pos="0">
                <a:srgbClr val="FF99CC"/>
              </a:gs>
              <a:gs pos="50000">
                <a:srgbClr val="76475E"/>
              </a:gs>
              <a:gs pos="100000">
                <a:srgbClr val="FF99CC"/>
              </a:gs>
            </a:gsLst>
            <a:lin ang="5400000" scaled="1"/>
          </a:gradFill>
          <a:ln w="9525">
            <a:solidFill>
              <a:schemeClr val="tx1"/>
            </a:solidFill>
            <a:miter lim="800000"/>
            <a:headEnd/>
            <a:tailEnd/>
          </a:ln>
        </p:spPr>
        <p:txBody>
          <a:bodyPr wrap="none" anchor="ctr"/>
          <a:lstStyle/>
          <a:p>
            <a:endParaRPr lang="tr-TR"/>
          </a:p>
        </p:txBody>
      </p:sp>
      <p:sp>
        <p:nvSpPr>
          <p:cNvPr id="82950" name="AutoShape 6"/>
          <p:cNvSpPr>
            <a:spLocks noChangeArrowheads="1"/>
          </p:cNvSpPr>
          <p:nvPr/>
        </p:nvSpPr>
        <p:spPr bwMode="auto">
          <a:xfrm>
            <a:off x="5076825" y="4292600"/>
            <a:ext cx="976313" cy="485775"/>
          </a:xfrm>
          <a:prstGeom prst="rightArrow">
            <a:avLst>
              <a:gd name="adj1" fmla="val 50000"/>
              <a:gd name="adj2" fmla="val 50245"/>
            </a:avLst>
          </a:prstGeom>
          <a:gradFill rotWithShape="1">
            <a:gsLst>
              <a:gs pos="0">
                <a:srgbClr val="FF99CC"/>
              </a:gs>
              <a:gs pos="50000">
                <a:srgbClr val="76475E"/>
              </a:gs>
              <a:gs pos="100000">
                <a:srgbClr val="FF99CC"/>
              </a:gs>
            </a:gsLst>
            <a:lin ang="5400000" scaled="1"/>
          </a:gradFill>
          <a:ln w="9525">
            <a:solidFill>
              <a:schemeClr val="tx1"/>
            </a:solidFill>
            <a:miter lim="800000"/>
            <a:headEnd/>
            <a:tailEnd/>
          </a:ln>
        </p:spPr>
        <p:txBody>
          <a:bodyPr wrap="none" anchor="ctr"/>
          <a:lstStyle/>
          <a:p>
            <a:endParaRPr lang="tr-TR"/>
          </a:p>
        </p:txBody>
      </p:sp>
      <p:sp>
        <p:nvSpPr>
          <p:cNvPr id="82951" name="AutoShape 8"/>
          <p:cNvSpPr>
            <a:spLocks noChangeArrowheads="1"/>
          </p:cNvSpPr>
          <p:nvPr/>
        </p:nvSpPr>
        <p:spPr bwMode="auto">
          <a:xfrm>
            <a:off x="5076825" y="5391150"/>
            <a:ext cx="976313" cy="485775"/>
          </a:xfrm>
          <a:prstGeom prst="rightArrow">
            <a:avLst>
              <a:gd name="adj1" fmla="val 50000"/>
              <a:gd name="adj2" fmla="val 50245"/>
            </a:avLst>
          </a:prstGeom>
          <a:gradFill rotWithShape="1">
            <a:gsLst>
              <a:gs pos="0">
                <a:srgbClr val="FF99CC"/>
              </a:gs>
              <a:gs pos="50000">
                <a:srgbClr val="76475E"/>
              </a:gs>
              <a:gs pos="100000">
                <a:srgbClr val="FF99CC"/>
              </a:gs>
            </a:gsLst>
            <a:lin ang="5400000" scaled="1"/>
          </a:gradFill>
          <a:ln w="9525">
            <a:solidFill>
              <a:schemeClr val="tx1"/>
            </a:solidFill>
            <a:miter lim="800000"/>
            <a:headEnd/>
            <a:tailEnd/>
          </a:ln>
        </p:spPr>
        <p:txBody>
          <a:bodyPr wrap="none" anchor="ctr"/>
          <a:lstStyle/>
          <a:p>
            <a:endParaRPr lang="tr-T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0"/>
            <a:ext cx="8229600" cy="1143000"/>
          </a:xfrm>
          <a:solidFill>
            <a:srgbClr val="002060"/>
          </a:solidFill>
        </p:spPr>
        <p:txBody>
          <a:bodyPr rtlCol="0">
            <a:normAutofit fontScale="90000"/>
          </a:bodyPr>
          <a:lstStyle/>
          <a:p>
            <a:pPr eaLnBrk="1" fontAlgn="auto" hangingPunct="1">
              <a:spcAft>
                <a:spcPts val="0"/>
              </a:spcAft>
              <a:defRPr/>
            </a:pPr>
            <a:r>
              <a:rPr lang="en-US" sz="2800" dirty="0" smtClean="0">
                <a:solidFill>
                  <a:srgbClr val="66FF33"/>
                </a:solidFill>
              </a:rPr>
              <a:t>American Society of Clinical Oncology Recommendations on Fertility Preservation in People Treated for Cancer</a:t>
            </a:r>
          </a:p>
        </p:txBody>
      </p:sp>
      <p:sp>
        <p:nvSpPr>
          <p:cNvPr id="83971" name="Rectangle 5"/>
          <p:cNvSpPr>
            <a:spLocks noChangeArrowheads="1"/>
          </p:cNvSpPr>
          <p:nvPr/>
        </p:nvSpPr>
        <p:spPr bwMode="auto">
          <a:xfrm>
            <a:off x="381000" y="4541838"/>
            <a:ext cx="5630863" cy="1389062"/>
          </a:xfrm>
          <a:prstGeom prst="rect">
            <a:avLst/>
          </a:prstGeom>
          <a:noFill/>
          <a:ln w="9525">
            <a:noFill/>
            <a:miter lim="800000"/>
            <a:headEnd/>
            <a:tailEnd/>
          </a:ln>
        </p:spPr>
        <p:txBody>
          <a:bodyPr/>
          <a:lstStyle/>
          <a:p>
            <a:endParaRPr lang="tr-TR"/>
          </a:p>
        </p:txBody>
      </p:sp>
      <p:sp>
        <p:nvSpPr>
          <p:cNvPr id="83972" name="Rectangle 6"/>
          <p:cNvSpPr>
            <a:spLocks noChangeArrowheads="1"/>
          </p:cNvSpPr>
          <p:nvPr/>
        </p:nvSpPr>
        <p:spPr bwMode="auto">
          <a:xfrm>
            <a:off x="474663" y="4600575"/>
            <a:ext cx="3998912" cy="254000"/>
          </a:xfrm>
          <a:prstGeom prst="rect">
            <a:avLst/>
          </a:prstGeom>
          <a:noFill/>
          <a:ln w="9525">
            <a:noFill/>
            <a:miter lim="800000"/>
            <a:headEnd/>
            <a:tailEnd/>
          </a:ln>
        </p:spPr>
        <p:txBody>
          <a:bodyPr wrap="none" lIns="0" tIns="0" rIns="0" bIns="0">
            <a:spAutoFit/>
          </a:bodyPr>
          <a:lstStyle/>
          <a:p>
            <a:r>
              <a:rPr lang="en-US" sz="1400">
                <a:solidFill>
                  <a:srgbClr val="000000"/>
                </a:solidFill>
                <a:latin typeface="Arial" charset="0"/>
              </a:rPr>
              <a:t>Eligible for proven fertility preservation method</a:t>
            </a:r>
            <a:endParaRPr lang="en-US"/>
          </a:p>
        </p:txBody>
      </p:sp>
      <p:sp>
        <p:nvSpPr>
          <p:cNvPr id="83973" name="Line 8"/>
          <p:cNvSpPr>
            <a:spLocks noChangeShapeType="1"/>
          </p:cNvSpPr>
          <p:nvPr/>
        </p:nvSpPr>
        <p:spPr bwMode="auto">
          <a:xfrm>
            <a:off x="476250" y="5222875"/>
            <a:ext cx="455613" cy="1588"/>
          </a:xfrm>
          <a:prstGeom prst="line">
            <a:avLst/>
          </a:prstGeom>
          <a:noFill/>
          <a:ln w="1588">
            <a:solidFill>
              <a:srgbClr val="000000"/>
            </a:solidFill>
            <a:round/>
            <a:headEnd/>
            <a:tailEnd/>
          </a:ln>
        </p:spPr>
        <p:txBody>
          <a:bodyPr/>
          <a:lstStyle/>
          <a:p>
            <a:endParaRPr lang="tr-TR"/>
          </a:p>
        </p:txBody>
      </p:sp>
      <p:sp>
        <p:nvSpPr>
          <p:cNvPr id="83974" name="Rectangle 9"/>
          <p:cNvSpPr>
            <a:spLocks noChangeArrowheads="1"/>
          </p:cNvSpPr>
          <p:nvPr/>
        </p:nvSpPr>
        <p:spPr bwMode="auto">
          <a:xfrm>
            <a:off x="474663" y="5213350"/>
            <a:ext cx="460375" cy="20638"/>
          </a:xfrm>
          <a:prstGeom prst="rect">
            <a:avLst/>
          </a:prstGeom>
          <a:solidFill>
            <a:srgbClr val="000000"/>
          </a:solidFill>
          <a:ln w="9525">
            <a:noFill/>
            <a:miter lim="800000"/>
            <a:headEnd/>
            <a:tailEnd/>
          </a:ln>
        </p:spPr>
        <p:txBody>
          <a:bodyPr/>
          <a:lstStyle/>
          <a:p>
            <a:endParaRPr lang="tr-TR"/>
          </a:p>
        </p:txBody>
      </p:sp>
      <p:sp>
        <p:nvSpPr>
          <p:cNvPr id="83975" name="Line 11"/>
          <p:cNvSpPr>
            <a:spLocks noChangeShapeType="1"/>
          </p:cNvSpPr>
          <p:nvPr/>
        </p:nvSpPr>
        <p:spPr bwMode="auto">
          <a:xfrm>
            <a:off x="3259138" y="5222875"/>
            <a:ext cx="677862" cy="1588"/>
          </a:xfrm>
          <a:prstGeom prst="line">
            <a:avLst/>
          </a:prstGeom>
          <a:noFill/>
          <a:ln w="1588">
            <a:solidFill>
              <a:srgbClr val="000000"/>
            </a:solidFill>
            <a:round/>
            <a:headEnd/>
            <a:tailEnd/>
          </a:ln>
        </p:spPr>
        <p:txBody>
          <a:bodyPr/>
          <a:lstStyle/>
          <a:p>
            <a:endParaRPr lang="tr-TR"/>
          </a:p>
        </p:txBody>
      </p:sp>
      <p:sp>
        <p:nvSpPr>
          <p:cNvPr id="83976" name="Rectangle 12"/>
          <p:cNvSpPr>
            <a:spLocks noChangeArrowheads="1"/>
          </p:cNvSpPr>
          <p:nvPr/>
        </p:nvSpPr>
        <p:spPr bwMode="auto">
          <a:xfrm>
            <a:off x="3257550" y="5213350"/>
            <a:ext cx="682625" cy="20638"/>
          </a:xfrm>
          <a:prstGeom prst="rect">
            <a:avLst/>
          </a:prstGeom>
          <a:solidFill>
            <a:srgbClr val="000000"/>
          </a:solidFill>
          <a:ln w="9525">
            <a:noFill/>
            <a:miter lim="800000"/>
            <a:headEnd/>
            <a:tailEnd/>
          </a:ln>
        </p:spPr>
        <p:txBody>
          <a:bodyPr/>
          <a:lstStyle/>
          <a:p>
            <a:endParaRPr lang="tr-TR"/>
          </a:p>
        </p:txBody>
      </p:sp>
      <p:sp>
        <p:nvSpPr>
          <p:cNvPr id="83977" name="Rectangle 13"/>
          <p:cNvSpPr>
            <a:spLocks noChangeArrowheads="1"/>
          </p:cNvSpPr>
          <p:nvPr/>
        </p:nvSpPr>
        <p:spPr bwMode="auto">
          <a:xfrm>
            <a:off x="474663" y="5248275"/>
            <a:ext cx="665162" cy="254000"/>
          </a:xfrm>
          <a:prstGeom prst="rect">
            <a:avLst/>
          </a:prstGeom>
          <a:noFill/>
          <a:ln w="9525">
            <a:noFill/>
            <a:miter lim="800000"/>
            <a:headEnd/>
            <a:tailEnd/>
          </a:ln>
        </p:spPr>
        <p:txBody>
          <a:bodyPr wrap="none" lIns="0" tIns="0" rIns="0" bIns="0">
            <a:spAutoFit/>
          </a:bodyPr>
          <a:lstStyle/>
          <a:p>
            <a:r>
              <a:rPr lang="en-US" sz="1400">
                <a:solidFill>
                  <a:srgbClr val="000000"/>
                </a:solidFill>
                <a:latin typeface="Arial" charset="0"/>
              </a:rPr>
              <a:t>sperm </a:t>
            </a:r>
            <a:endParaRPr lang="en-US"/>
          </a:p>
        </p:txBody>
      </p:sp>
      <p:sp>
        <p:nvSpPr>
          <p:cNvPr id="83978" name="Rectangle 14"/>
          <p:cNvSpPr>
            <a:spLocks noChangeArrowheads="1"/>
          </p:cNvSpPr>
          <p:nvPr/>
        </p:nvSpPr>
        <p:spPr bwMode="auto">
          <a:xfrm>
            <a:off x="1025525" y="5248275"/>
            <a:ext cx="1309688" cy="212725"/>
          </a:xfrm>
          <a:prstGeom prst="rect">
            <a:avLst/>
          </a:prstGeom>
          <a:noFill/>
          <a:ln w="9525">
            <a:noFill/>
            <a:miter lim="800000"/>
            <a:headEnd/>
            <a:tailEnd/>
          </a:ln>
        </p:spPr>
        <p:txBody>
          <a:bodyPr wrap="none" lIns="0" tIns="0" rIns="0" bIns="0">
            <a:spAutoFit/>
          </a:bodyPr>
          <a:lstStyle/>
          <a:p>
            <a:r>
              <a:rPr lang="en-US" sz="1400">
                <a:solidFill>
                  <a:srgbClr val="000000"/>
                </a:solidFill>
                <a:latin typeface="Arial" charset="0"/>
              </a:rPr>
              <a:t>cryopreservation</a:t>
            </a:r>
            <a:endParaRPr lang="en-US"/>
          </a:p>
        </p:txBody>
      </p:sp>
      <p:sp>
        <p:nvSpPr>
          <p:cNvPr id="83979" name="Rectangle 15"/>
          <p:cNvSpPr>
            <a:spLocks noChangeArrowheads="1"/>
          </p:cNvSpPr>
          <p:nvPr/>
        </p:nvSpPr>
        <p:spPr bwMode="auto">
          <a:xfrm>
            <a:off x="3257550" y="5248275"/>
            <a:ext cx="768350" cy="254000"/>
          </a:xfrm>
          <a:prstGeom prst="rect">
            <a:avLst/>
          </a:prstGeom>
          <a:noFill/>
          <a:ln w="9525">
            <a:noFill/>
            <a:miter lim="800000"/>
            <a:headEnd/>
            <a:tailEnd/>
          </a:ln>
        </p:spPr>
        <p:txBody>
          <a:bodyPr wrap="none" lIns="0" tIns="0" rIns="0" bIns="0">
            <a:spAutoFit/>
          </a:bodyPr>
          <a:lstStyle/>
          <a:p>
            <a:r>
              <a:rPr lang="en-US" sz="1400">
                <a:solidFill>
                  <a:srgbClr val="000000"/>
                </a:solidFill>
                <a:latin typeface="Arial" charset="0"/>
              </a:rPr>
              <a:t>embryo </a:t>
            </a:r>
            <a:endParaRPr lang="en-US"/>
          </a:p>
        </p:txBody>
      </p:sp>
      <p:sp>
        <p:nvSpPr>
          <p:cNvPr id="83980" name="Rectangle 17"/>
          <p:cNvSpPr>
            <a:spLocks noChangeArrowheads="1"/>
          </p:cNvSpPr>
          <p:nvPr/>
        </p:nvSpPr>
        <p:spPr bwMode="auto">
          <a:xfrm>
            <a:off x="3257550" y="5464175"/>
            <a:ext cx="2894013" cy="254000"/>
          </a:xfrm>
          <a:prstGeom prst="rect">
            <a:avLst/>
          </a:prstGeom>
          <a:noFill/>
          <a:ln w="9525">
            <a:noFill/>
            <a:miter lim="800000"/>
            <a:headEnd/>
            <a:tailEnd/>
          </a:ln>
        </p:spPr>
        <p:txBody>
          <a:bodyPr wrap="none" lIns="0" tIns="0" rIns="0" bIns="0">
            <a:spAutoFit/>
          </a:bodyPr>
          <a:lstStyle/>
          <a:p>
            <a:r>
              <a:rPr lang="en-US" sz="1400">
                <a:solidFill>
                  <a:srgbClr val="000000"/>
                </a:solidFill>
                <a:latin typeface="Arial" charset="0"/>
              </a:rPr>
              <a:t>conservative gynecologic surgery</a:t>
            </a:r>
            <a:endParaRPr lang="en-US"/>
          </a:p>
        </p:txBody>
      </p:sp>
      <p:sp>
        <p:nvSpPr>
          <p:cNvPr id="86036" name="Rectangle 26"/>
          <p:cNvSpPr>
            <a:spLocks noChangeArrowheads="1"/>
          </p:cNvSpPr>
          <p:nvPr/>
        </p:nvSpPr>
        <p:spPr bwMode="auto">
          <a:xfrm>
            <a:off x="2635250" y="2420938"/>
            <a:ext cx="3873500" cy="430212"/>
          </a:xfrm>
          <a:prstGeom prst="rect">
            <a:avLst/>
          </a:prstGeom>
          <a:noFill/>
          <a:ln w="9525">
            <a:noFill/>
            <a:miter lim="800000"/>
            <a:headEnd/>
            <a:tailEnd/>
          </a:ln>
        </p:spPr>
        <p:txBody>
          <a:bodyPr wrap="none" lIns="0" tIns="0" rIns="0" bIns="0">
            <a:spAutoFit/>
          </a:bodyPr>
          <a:lstStyle/>
          <a:p>
            <a:pPr>
              <a:buFont typeface="Arial" pitchFamily="34" charset="0"/>
              <a:buChar char="•"/>
              <a:defRPr/>
            </a:pPr>
            <a:r>
              <a:rPr lang="en-US" sz="1400" dirty="0">
                <a:solidFill>
                  <a:srgbClr val="000000"/>
                </a:solidFill>
                <a:latin typeface="+mn-lt"/>
              </a:rPr>
              <a:t>Patient at risk for treatment-induced infertility </a:t>
            </a:r>
            <a:endParaRPr lang="en-US" sz="1400" dirty="0">
              <a:latin typeface="+mn-lt"/>
            </a:endParaRPr>
          </a:p>
          <a:p>
            <a:pPr>
              <a:buFont typeface="Arial" pitchFamily="34" charset="0"/>
              <a:buChar char="•"/>
              <a:defRPr/>
            </a:pPr>
            <a:r>
              <a:rPr lang="en-US" sz="1400" dirty="0">
                <a:solidFill>
                  <a:srgbClr val="000000"/>
                </a:solidFill>
                <a:latin typeface="Arial" charset="0"/>
              </a:rPr>
              <a:t>Patient interested in fertility preservation options</a:t>
            </a:r>
            <a:endParaRPr lang="en-US" sz="1400" dirty="0">
              <a:latin typeface="+mn-lt"/>
            </a:endParaRPr>
          </a:p>
        </p:txBody>
      </p:sp>
      <p:sp>
        <p:nvSpPr>
          <p:cNvPr id="83982" name="Rectangle 32"/>
          <p:cNvSpPr>
            <a:spLocks noChangeArrowheads="1"/>
          </p:cNvSpPr>
          <p:nvPr/>
        </p:nvSpPr>
        <p:spPr bwMode="auto">
          <a:xfrm>
            <a:off x="2024063" y="3608388"/>
            <a:ext cx="5094287" cy="215900"/>
          </a:xfrm>
          <a:prstGeom prst="rect">
            <a:avLst/>
          </a:prstGeom>
          <a:noFill/>
          <a:ln w="9525">
            <a:noFill/>
            <a:miter lim="800000"/>
            <a:headEnd/>
            <a:tailEnd/>
          </a:ln>
        </p:spPr>
        <p:txBody>
          <a:bodyPr wrap="none" lIns="0" tIns="0" rIns="0" bIns="0">
            <a:spAutoFit/>
          </a:bodyPr>
          <a:lstStyle/>
          <a:p>
            <a:r>
              <a:rPr lang="en-US" sz="1400">
                <a:latin typeface="Arial" charset="0"/>
              </a:rPr>
              <a:t>Refer to specialist with expertise in fertility preservation methods</a:t>
            </a:r>
            <a:endParaRPr lang="en-US"/>
          </a:p>
        </p:txBody>
      </p:sp>
      <p:sp>
        <p:nvSpPr>
          <p:cNvPr id="83983" name="Rectangle 34"/>
          <p:cNvSpPr>
            <a:spLocks noChangeArrowheads="1"/>
          </p:cNvSpPr>
          <p:nvPr/>
        </p:nvSpPr>
        <p:spPr bwMode="auto">
          <a:xfrm>
            <a:off x="6642100" y="4541838"/>
            <a:ext cx="2490788" cy="1820862"/>
          </a:xfrm>
          <a:prstGeom prst="rect">
            <a:avLst/>
          </a:prstGeom>
          <a:noFill/>
          <a:ln w="9525">
            <a:noFill/>
            <a:miter lim="800000"/>
            <a:headEnd/>
            <a:tailEnd/>
          </a:ln>
        </p:spPr>
        <p:txBody>
          <a:bodyPr/>
          <a:lstStyle/>
          <a:p>
            <a:endParaRPr lang="tr-TR"/>
          </a:p>
        </p:txBody>
      </p:sp>
      <p:sp>
        <p:nvSpPr>
          <p:cNvPr id="83984" name="Rectangle 35"/>
          <p:cNvSpPr>
            <a:spLocks noChangeArrowheads="1"/>
          </p:cNvSpPr>
          <p:nvPr/>
        </p:nvSpPr>
        <p:spPr bwMode="auto">
          <a:xfrm>
            <a:off x="6735763" y="4600575"/>
            <a:ext cx="1901825" cy="254000"/>
          </a:xfrm>
          <a:prstGeom prst="rect">
            <a:avLst/>
          </a:prstGeom>
          <a:noFill/>
          <a:ln w="9525">
            <a:noFill/>
            <a:miter lim="800000"/>
            <a:headEnd/>
            <a:tailEnd/>
          </a:ln>
        </p:spPr>
        <p:txBody>
          <a:bodyPr wrap="none" lIns="0" tIns="0" rIns="0" bIns="0">
            <a:spAutoFit/>
          </a:bodyPr>
          <a:lstStyle/>
          <a:p>
            <a:r>
              <a:rPr lang="en-US" sz="1400">
                <a:solidFill>
                  <a:srgbClr val="000000"/>
                </a:solidFill>
                <a:latin typeface="Arial" charset="0"/>
              </a:rPr>
              <a:t>Investigational fertility</a:t>
            </a:r>
            <a:endParaRPr lang="en-US"/>
          </a:p>
        </p:txBody>
      </p:sp>
      <p:sp>
        <p:nvSpPr>
          <p:cNvPr id="83985" name="Rectangle 36"/>
          <p:cNvSpPr>
            <a:spLocks noChangeArrowheads="1"/>
          </p:cNvSpPr>
          <p:nvPr/>
        </p:nvSpPr>
        <p:spPr bwMode="auto">
          <a:xfrm>
            <a:off x="6735763" y="4816475"/>
            <a:ext cx="2087562" cy="254000"/>
          </a:xfrm>
          <a:prstGeom prst="rect">
            <a:avLst/>
          </a:prstGeom>
          <a:noFill/>
          <a:ln w="9525">
            <a:noFill/>
            <a:miter lim="800000"/>
            <a:headEnd/>
            <a:tailEnd/>
          </a:ln>
        </p:spPr>
        <p:txBody>
          <a:bodyPr wrap="none" lIns="0" tIns="0" rIns="0" bIns="0">
            <a:spAutoFit/>
          </a:bodyPr>
          <a:lstStyle/>
          <a:p>
            <a:r>
              <a:rPr lang="en-US" sz="1400">
                <a:solidFill>
                  <a:srgbClr val="000000"/>
                </a:solidFill>
                <a:latin typeface="Arial" charset="0"/>
              </a:rPr>
              <a:t>preservation technique*</a:t>
            </a:r>
            <a:endParaRPr lang="en-US"/>
          </a:p>
        </p:txBody>
      </p:sp>
      <p:sp>
        <p:nvSpPr>
          <p:cNvPr id="83986" name="Rectangle 37"/>
          <p:cNvSpPr>
            <a:spLocks noChangeArrowheads="1"/>
          </p:cNvSpPr>
          <p:nvPr/>
        </p:nvSpPr>
        <p:spPr bwMode="auto">
          <a:xfrm>
            <a:off x="6735763" y="5032375"/>
            <a:ext cx="149225" cy="254000"/>
          </a:xfrm>
          <a:prstGeom prst="rect">
            <a:avLst/>
          </a:prstGeom>
          <a:noFill/>
          <a:ln w="9525">
            <a:noFill/>
            <a:miter lim="800000"/>
            <a:headEnd/>
            <a:tailEnd/>
          </a:ln>
        </p:spPr>
        <p:txBody>
          <a:bodyPr wrap="none" lIns="0" tIns="0" rIns="0" bIns="0">
            <a:spAutoFit/>
          </a:bodyPr>
          <a:lstStyle/>
          <a:p>
            <a:r>
              <a:rPr lang="en-US" sz="1400">
                <a:solidFill>
                  <a:srgbClr val="000000"/>
                </a:solidFill>
                <a:latin typeface="Arial" charset="0"/>
              </a:rPr>
              <a:t>•</a:t>
            </a:r>
            <a:endParaRPr lang="en-US"/>
          </a:p>
        </p:txBody>
      </p:sp>
      <p:sp>
        <p:nvSpPr>
          <p:cNvPr id="83987" name="Rectangle 38"/>
          <p:cNvSpPr>
            <a:spLocks noChangeArrowheads="1"/>
          </p:cNvSpPr>
          <p:nvPr/>
        </p:nvSpPr>
        <p:spPr bwMode="auto">
          <a:xfrm>
            <a:off x="6799263" y="5032375"/>
            <a:ext cx="1398587" cy="212725"/>
          </a:xfrm>
          <a:prstGeom prst="rect">
            <a:avLst/>
          </a:prstGeom>
          <a:noFill/>
          <a:ln w="9525">
            <a:noFill/>
            <a:miter lim="800000"/>
            <a:headEnd/>
            <a:tailEnd/>
          </a:ln>
        </p:spPr>
        <p:txBody>
          <a:bodyPr wrap="none" lIns="0" tIns="0" rIns="0" bIns="0">
            <a:spAutoFit/>
          </a:bodyPr>
          <a:lstStyle/>
          <a:p>
            <a:r>
              <a:rPr lang="en-US" sz="1400">
                <a:solidFill>
                  <a:srgbClr val="000000"/>
                </a:solidFill>
                <a:latin typeface="Arial" charset="0"/>
              </a:rPr>
              <a:t>Cryopreservation </a:t>
            </a:r>
            <a:endParaRPr lang="en-US"/>
          </a:p>
        </p:txBody>
      </p:sp>
      <p:sp>
        <p:nvSpPr>
          <p:cNvPr id="83988" name="Rectangle 39"/>
          <p:cNvSpPr>
            <a:spLocks noChangeArrowheads="1"/>
          </p:cNvSpPr>
          <p:nvPr/>
        </p:nvSpPr>
        <p:spPr bwMode="auto">
          <a:xfrm>
            <a:off x="8216900" y="5032375"/>
            <a:ext cx="296863" cy="254000"/>
          </a:xfrm>
          <a:prstGeom prst="rect">
            <a:avLst/>
          </a:prstGeom>
          <a:noFill/>
          <a:ln w="9525">
            <a:noFill/>
            <a:miter lim="800000"/>
            <a:headEnd/>
            <a:tailEnd/>
          </a:ln>
        </p:spPr>
        <p:txBody>
          <a:bodyPr wrap="none" lIns="0" tIns="0" rIns="0" bIns="0">
            <a:spAutoFit/>
          </a:bodyPr>
          <a:lstStyle/>
          <a:p>
            <a:r>
              <a:rPr lang="en-US" sz="1400">
                <a:solidFill>
                  <a:srgbClr val="000000"/>
                </a:solidFill>
                <a:latin typeface="Arial" charset="0"/>
              </a:rPr>
              <a:t>of </a:t>
            </a:r>
            <a:endParaRPr lang="en-US"/>
          </a:p>
        </p:txBody>
      </p:sp>
      <p:sp>
        <p:nvSpPr>
          <p:cNvPr id="83989" name="Rectangle 40"/>
          <p:cNvSpPr>
            <a:spLocks noChangeArrowheads="1"/>
          </p:cNvSpPr>
          <p:nvPr/>
        </p:nvSpPr>
        <p:spPr bwMode="auto">
          <a:xfrm>
            <a:off x="6735763" y="5248275"/>
            <a:ext cx="2297112" cy="254000"/>
          </a:xfrm>
          <a:prstGeom prst="rect">
            <a:avLst/>
          </a:prstGeom>
          <a:noFill/>
          <a:ln w="9525">
            <a:noFill/>
            <a:miter lim="800000"/>
            <a:headEnd/>
            <a:tailEnd/>
          </a:ln>
        </p:spPr>
        <p:txBody>
          <a:bodyPr wrap="none" lIns="0" tIns="0" rIns="0" bIns="0">
            <a:spAutoFit/>
          </a:bodyPr>
          <a:lstStyle/>
          <a:p>
            <a:r>
              <a:rPr lang="en-US" sz="1400">
                <a:solidFill>
                  <a:srgbClr val="000000"/>
                </a:solidFill>
                <a:latin typeface="Arial" charset="0"/>
              </a:rPr>
              <a:t>testicular or ovarian tissue</a:t>
            </a:r>
            <a:endParaRPr lang="en-US"/>
          </a:p>
        </p:txBody>
      </p:sp>
      <p:sp>
        <p:nvSpPr>
          <p:cNvPr id="83990" name="Rectangle 45"/>
          <p:cNvSpPr>
            <a:spLocks noChangeArrowheads="1"/>
          </p:cNvSpPr>
          <p:nvPr/>
        </p:nvSpPr>
        <p:spPr bwMode="auto">
          <a:xfrm>
            <a:off x="6735763" y="5445125"/>
            <a:ext cx="558800" cy="215900"/>
          </a:xfrm>
          <a:prstGeom prst="rect">
            <a:avLst/>
          </a:prstGeom>
          <a:noFill/>
          <a:ln w="9525">
            <a:noFill/>
            <a:miter lim="800000"/>
            <a:headEnd/>
            <a:tailEnd/>
          </a:ln>
        </p:spPr>
        <p:txBody>
          <a:bodyPr wrap="none" lIns="0" tIns="0" rIns="0" bIns="0">
            <a:spAutoFit/>
          </a:bodyPr>
          <a:lstStyle/>
          <a:p>
            <a:r>
              <a:rPr lang="en-US" sz="1400">
                <a:solidFill>
                  <a:srgbClr val="000000"/>
                </a:solidFill>
                <a:latin typeface="Arial" charset="0"/>
              </a:rPr>
              <a:t>•</a:t>
            </a:r>
            <a:r>
              <a:rPr lang="tr-TR" sz="1400">
                <a:solidFill>
                  <a:srgbClr val="000000"/>
                </a:solidFill>
                <a:latin typeface="Arial" charset="0"/>
              </a:rPr>
              <a:t>others</a:t>
            </a:r>
            <a:endParaRPr lang="en-US"/>
          </a:p>
        </p:txBody>
      </p:sp>
      <p:grpSp>
        <p:nvGrpSpPr>
          <p:cNvPr id="2" name="Group 51"/>
          <p:cNvGrpSpPr>
            <a:grpSpLocks/>
          </p:cNvGrpSpPr>
          <p:nvPr/>
        </p:nvGrpSpPr>
        <p:grpSpPr bwMode="auto">
          <a:xfrm>
            <a:off x="4460875" y="1989138"/>
            <a:ext cx="220663" cy="385762"/>
            <a:chOff x="2752" y="1254"/>
            <a:chExt cx="139" cy="243"/>
          </a:xfrm>
        </p:grpSpPr>
        <p:sp>
          <p:nvSpPr>
            <p:cNvPr id="84021" name="Rectangle 49"/>
            <p:cNvSpPr>
              <a:spLocks noChangeArrowheads="1"/>
            </p:cNvSpPr>
            <p:nvPr/>
          </p:nvSpPr>
          <p:spPr bwMode="auto">
            <a:xfrm>
              <a:off x="2803" y="1254"/>
              <a:ext cx="36" cy="106"/>
            </a:xfrm>
            <a:prstGeom prst="rect">
              <a:avLst/>
            </a:prstGeom>
            <a:solidFill>
              <a:srgbClr val="000000"/>
            </a:solidFill>
            <a:ln w="9525">
              <a:noFill/>
              <a:miter lim="800000"/>
              <a:headEnd/>
              <a:tailEnd/>
            </a:ln>
          </p:spPr>
          <p:txBody>
            <a:bodyPr/>
            <a:lstStyle/>
            <a:p>
              <a:endParaRPr lang="tr-TR"/>
            </a:p>
          </p:txBody>
        </p:sp>
        <p:sp>
          <p:nvSpPr>
            <p:cNvPr id="84022" name="Freeform 50"/>
            <p:cNvSpPr>
              <a:spLocks/>
            </p:cNvSpPr>
            <p:nvPr/>
          </p:nvSpPr>
          <p:spPr bwMode="auto">
            <a:xfrm>
              <a:off x="2752" y="1358"/>
              <a:ext cx="139" cy="139"/>
            </a:xfrm>
            <a:custGeom>
              <a:avLst/>
              <a:gdLst>
                <a:gd name="T0" fmla="*/ 0 w 139"/>
                <a:gd name="T1" fmla="*/ 0 h 139"/>
                <a:gd name="T2" fmla="*/ 69 w 139"/>
                <a:gd name="T3" fmla="*/ 139 h 139"/>
                <a:gd name="T4" fmla="*/ 139 w 139"/>
                <a:gd name="T5" fmla="*/ 0 h 139"/>
                <a:gd name="T6" fmla="*/ 0 w 139"/>
                <a:gd name="T7" fmla="*/ 0 h 139"/>
                <a:gd name="T8" fmla="*/ 0 60000 65536"/>
                <a:gd name="T9" fmla="*/ 0 60000 65536"/>
                <a:gd name="T10" fmla="*/ 0 60000 65536"/>
                <a:gd name="T11" fmla="*/ 0 60000 65536"/>
                <a:gd name="T12" fmla="*/ 0 w 139"/>
                <a:gd name="T13" fmla="*/ 0 h 139"/>
                <a:gd name="T14" fmla="*/ 139 w 139"/>
                <a:gd name="T15" fmla="*/ 139 h 139"/>
              </a:gdLst>
              <a:ahLst/>
              <a:cxnLst>
                <a:cxn ang="T8">
                  <a:pos x="T0" y="T1"/>
                </a:cxn>
                <a:cxn ang="T9">
                  <a:pos x="T2" y="T3"/>
                </a:cxn>
                <a:cxn ang="T10">
                  <a:pos x="T4" y="T5"/>
                </a:cxn>
                <a:cxn ang="T11">
                  <a:pos x="T6" y="T7"/>
                </a:cxn>
              </a:cxnLst>
              <a:rect l="T12" t="T13" r="T14" b="T15"/>
              <a:pathLst>
                <a:path w="139" h="139">
                  <a:moveTo>
                    <a:pt x="0" y="0"/>
                  </a:moveTo>
                  <a:lnTo>
                    <a:pt x="69" y="139"/>
                  </a:lnTo>
                  <a:lnTo>
                    <a:pt x="139" y="0"/>
                  </a:lnTo>
                  <a:lnTo>
                    <a:pt x="0" y="0"/>
                  </a:lnTo>
                  <a:close/>
                </a:path>
              </a:pathLst>
            </a:custGeom>
            <a:solidFill>
              <a:srgbClr val="000000"/>
            </a:solidFill>
            <a:ln w="9525">
              <a:noFill/>
              <a:round/>
              <a:headEnd/>
              <a:tailEnd/>
            </a:ln>
          </p:spPr>
          <p:txBody>
            <a:bodyPr/>
            <a:lstStyle/>
            <a:p>
              <a:endParaRPr lang="tr-TR"/>
            </a:p>
          </p:txBody>
        </p:sp>
      </p:grpSp>
      <p:grpSp>
        <p:nvGrpSpPr>
          <p:cNvPr id="3" name="Group 54"/>
          <p:cNvGrpSpPr>
            <a:grpSpLocks/>
          </p:cNvGrpSpPr>
          <p:nvPr/>
        </p:nvGrpSpPr>
        <p:grpSpPr bwMode="auto">
          <a:xfrm>
            <a:off x="4460875" y="3068638"/>
            <a:ext cx="220663" cy="387350"/>
            <a:chOff x="2752" y="1935"/>
            <a:chExt cx="139" cy="244"/>
          </a:xfrm>
        </p:grpSpPr>
        <p:sp>
          <p:nvSpPr>
            <p:cNvPr id="84019" name="Rectangle 52"/>
            <p:cNvSpPr>
              <a:spLocks noChangeArrowheads="1"/>
            </p:cNvSpPr>
            <p:nvPr/>
          </p:nvSpPr>
          <p:spPr bwMode="auto">
            <a:xfrm>
              <a:off x="2803" y="1935"/>
              <a:ext cx="36" cy="107"/>
            </a:xfrm>
            <a:prstGeom prst="rect">
              <a:avLst/>
            </a:prstGeom>
            <a:solidFill>
              <a:srgbClr val="000000"/>
            </a:solidFill>
            <a:ln w="9525">
              <a:noFill/>
              <a:miter lim="800000"/>
              <a:headEnd/>
              <a:tailEnd/>
            </a:ln>
          </p:spPr>
          <p:txBody>
            <a:bodyPr/>
            <a:lstStyle/>
            <a:p>
              <a:endParaRPr lang="tr-TR"/>
            </a:p>
          </p:txBody>
        </p:sp>
        <p:sp>
          <p:nvSpPr>
            <p:cNvPr id="84020" name="Freeform 53"/>
            <p:cNvSpPr>
              <a:spLocks/>
            </p:cNvSpPr>
            <p:nvPr/>
          </p:nvSpPr>
          <p:spPr bwMode="auto">
            <a:xfrm>
              <a:off x="2752" y="2040"/>
              <a:ext cx="139" cy="139"/>
            </a:xfrm>
            <a:custGeom>
              <a:avLst/>
              <a:gdLst>
                <a:gd name="T0" fmla="*/ 0 w 139"/>
                <a:gd name="T1" fmla="*/ 0 h 139"/>
                <a:gd name="T2" fmla="*/ 69 w 139"/>
                <a:gd name="T3" fmla="*/ 139 h 139"/>
                <a:gd name="T4" fmla="*/ 139 w 139"/>
                <a:gd name="T5" fmla="*/ 0 h 139"/>
                <a:gd name="T6" fmla="*/ 0 w 139"/>
                <a:gd name="T7" fmla="*/ 0 h 139"/>
                <a:gd name="T8" fmla="*/ 0 60000 65536"/>
                <a:gd name="T9" fmla="*/ 0 60000 65536"/>
                <a:gd name="T10" fmla="*/ 0 60000 65536"/>
                <a:gd name="T11" fmla="*/ 0 60000 65536"/>
                <a:gd name="T12" fmla="*/ 0 w 139"/>
                <a:gd name="T13" fmla="*/ 0 h 139"/>
                <a:gd name="T14" fmla="*/ 139 w 139"/>
                <a:gd name="T15" fmla="*/ 139 h 139"/>
              </a:gdLst>
              <a:ahLst/>
              <a:cxnLst>
                <a:cxn ang="T8">
                  <a:pos x="T0" y="T1"/>
                </a:cxn>
                <a:cxn ang="T9">
                  <a:pos x="T2" y="T3"/>
                </a:cxn>
                <a:cxn ang="T10">
                  <a:pos x="T4" y="T5"/>
                </a:cxn>
                <a:cxn ang="T11">
                  <a:pos x="T6" y="T7"/>
                </a:cxn>
              </a:cxnLst>
              <a:rect l="T12" t="T13" r="T14" b="T15"/>
              <a:pathLst>
                <a:path w="139" h="139">
                  <a:moveTo>
                    <a:pt x="0" y="0"/>
                  </a:moveTo>
                  <a:lnTo>
                    <a:pt x="69" y="139"/>
                  </a:lnTo>
                  <a:lnTo>
                    <a:pt x="139" y="0"/>
                  </a:lnTo>
                  <a:lnTo>
                    <a:pt x="0" y="0"/>
                  </a:lnTo>
                  <a:close/>
                </a:path>
              </a:pathLst>
            </a:custGeom>
            <a:solidFill>
              <a:srgbClr val="000000"/>
            </a:solidFill>
            <a:ln w="9525">
              <a:noFill/>
              <a:round/>
              <a:headEnd/>
              <a:tailEnd/>
            </a:ln>
          </p:spPr>
          <p:txBody>
            <a:bodyPr/>
            <a:lstStyle/>
            <a:p>
              <a:endParaRPr lang="tr-TR"/>
            </a:p>
          </p:txBody>
        </p:sp>
      </p:grpSp>
      <p:grpSp>
        <p:nvGrpSpPr>
          <p:cNvPr id="4" name="Group 57"/>
          <p:cNvGrpSpPr>
            <a:grpSpLocks/>
          </p:cNvGrpSpPr>
          <p:nvPr/>
        </p:nvGrpSpPr>
        <p:grpSpPr bwMode="auto">
          <a:xfrm>
            <a:off x="2468563" y="3971925"/>
            <a:ext cx="2092325" cy="484188"/>
            <a:chOff x="1555" y="2502"/>
            <a:chExt cx="1318" cy="305"/>
          </a:xfrm>
        </p:grpSpPr>
        <p:sp>
          <p:nvSpPr>
            <p:cNvPr id="84017" name="Freeform 55"/>
            <p:cNvSpPr>
              <a:spLocks/>
            </p:cNvSpPr>
            <p:nvPr/>
          </p:nvSpPr>
          <p:spPr bwMode="auto">
            <a:xfrm>
              <a:off x="1687" y="2502"/>
              <a:ext cx="1186" cy="254"/>
            </a:xfrm>
            <a:custGeom>
              <a:avLst/>
              <a:gdLst>
                <a:gd name="T0" fmla="*/ 1186 w 1186"/>
                <a:gd name="T1" fmla="*/ 36 h 254"/>
                <a:gd name="T2" fmla="*/ 1180 w 1186"/>
                <a:gd name="T3" fmla="*/ 0 h 254"/>
                <a:gd name="T4" fmla="*/ 0 w 1186"/>
                <a:gd name="T5" fmla="*/ 219 h 254"/>
                <a:gd name="T6" fmla="*/ 6 w 1186"/>
                <a:gd name="T7" fmla="*/ 254 h 254"/>
                <a:gd name="T8" fmla="*/ 1186 w 1186"/>
                <a:gd name="T9" fmla="*/ 36 h 254"/>
                <a:gd name="T10" fmla="*/ 0 60000 65536"/>
                <a:gd name="T11" fmla="*/ 0 60000 65536"/>
                <a:gd name="T12" fmla="*/ 0 60000 65536"/>
                <a:gd name="T13" fmla="*/ 0 60000 65536"/>
                <a:gd name="T14" fmla="*/ 0 60000 65536"/>
                <a:gd name="T15" fmla="*/ 0 w 1186"/>
                <a:gd name="T16" fmla="*/ 0 h 254"/>
                <a:gd name="T17" fmla="*/ 1186 w 1186"/>
                <a:gd name="T18" fmla="*/ 254 h 254"/>
              </a:gdLst>
              <a:ahLst/>
              <a:cxnLst>
                <a:cxn ang="T10">
                  <a:pos x="T0" y="T1"/>
                </a:cxn>
                <a:cxn ang="T11">
                  <a:pos x="T2" y="T3"/>
                </a:cxn>
                <a:cxn ang="T12">
                  <a:pos x="T4" y="T5"/>
                </a:cxn>
                <a:cxn ang="T13">
                  <a:pos x="T6" y="T7"/>
                </a:cxn>
                <a:cxn ang="T14">
                  <a:pos x="T8" y="T9"/>
                </a:cxn>
              </a:cxnLst>
              <a:rect l="T15" t="T16" r="T17" b="T18"/>
              <a:pathLst>
                <a:path w="1186" h="254">
                  <a:moveTo>
                    <a:pt x="1186" y="36"/>
                  </a:moveTo>
                  <a:lnTo>
                    <a:pt x="1180" y="0"/>
                  </a:lnTo>
                  <a:lnTo>
                    <a:pt x="0" y="219"/>
                  </a:lnTo>
                  <a:lnTo>
                    <a:pt x="6" y="254"/>
                  </a:lnTo>
                  <a:lnTo>
                    <a:pt x="1186" y="36"/>
                  </a:lnTo>
                  <a:close/>
                </a:path>
              </a:pathLst>
            </a:custGeom>
            <a:solidFill>
              <a:srgbClr val="000000"/>
            </a:solidFill>
            <a:ln w="9525">
              <a:noFill/>
              <a:round/>
              <a:headEnd/>
              <a:tailEnd/>
            </a:ln>
          </p:spPr>
          <p:txBody>
            <a:bodyPr/>
            <a:lstStyle/>
            <a:p>
              <a:endParaRPr lang="tr-TR"/>
            </a:p>
          </p:txBody>
        </p:sp>
        <p:sp>
          <p:nvSpPr>
            <p:cNvPr id="84018" name="Freeform 56"/>
            <p:cNvSpPr>
              <a:spLocks/>
            </p:cNvSpPr>
            <p:nvPr/>
          </p:nvSpPr>
          <p:spPr bwMode="auto">
            <a:xfrm>
              <a:off x="1555" y="2670"/>
              <a:ext cx="151" cy="137"/>
            </a:xfrm>
            <a:custGeom>
              <a:avLst/>
              <a:gdLst>
                <a:gd name="T0" fmla="*/ 126 w 151"/>
                <a:gd name="T1" fmla="*/ 0 h 137"/>
                <a:gd name="T2" fmla="*/ 0 w 151"/>
                <a:gd name="T3" fmla="*/ 93 h 137"/>
                <a:gd name="T4" fmla="*/ 151 w 151"/>
                <a:gd name="T5" fmla="*/ 137 h 137"/>
                <a:gd name="T6" fmla="*/ 126 w 151"/>
                <a:gd name="T7" fmla="*/ 0 h 137"/>
                <a:gd name="T8" fmla="*/ 0 60000 65536"/>
                <a:gd name="T9" fmla="*/ 0 60000 65536"/>
                <a:gd name="T10" fmla="*/ 0 60000 65536"/>
                <a:gd name="T11" fmla="*/ 0 60000 65536"/>
                <a:gd name="T12" fmla="*/ 0 w 151"/>
                <a:gd name="T13" fmla="*/ 0 h 137"/>
                <a:gd name="T14" fmla="*/ 151 w 151"/>
                <a:gd name="T15" fmla="*/ 137 h 137"/>
              </a:gdLst>
              <a:ahLst/>
              <a:cxnLst>
                <a:cxn ang="T8">
                  <a:pos x="T0" y="T1"/>
                </a:cxn>
                <a:cxn ang="T9">
                  <a:pos x="T2" y="T3"/>
                </a:cxn>
                <a:cxn ang="T10">
                  <a:pos x="T4" y="T5"/>
                </a:cxn>
                <a:cxn ang="T11">
                  <a:pos x="T6" y="T7"/>
                </a:cxn>
              </a:cxnLst>
              <a:rect l="T12" t="T13" r="T14" b="T15"/>
              <a:pathLst>
                <a:path w="151" h="137">
                  <a:moveTo>
                    <a:pt x="126" y="0"/>
                  </a:moveTo>
                  <a:lnTo>
                    <a:pt x="0" y="93"/>
                  </a:lnTo>
                  <a:lnTo>
                    <a:pt x="151" y="137"/>
                  </a:lnTo>
                  <a:lnTo>
                    <a:pt x="126" y="0"/>
                  </a:lnTo>
                  <a:close/>
                </a:path>
              </a:pathLst>
            </a:custGeom>
            <a:solidFill>
              <a:srgbClr val="000000"/>
            </a:solidFill>
            <a:ln w="9525">
              <a:noFill/>
              <a:round/>
              <a:headEnd/>
              <a:tailEnd/>
            </a:ln>
          </p:spPr>
          <p:txBody>
            <a:bodyPr/>
            <a:lstStyle/>
            <a:p>
              <a:endParaRPr lang="tr-TR"/>
            </a:p>
          </p:txBody>
        </p:sp>
      </p:grpSp>
      <p:grpSp>
        <p:nvGrpSpPr>
          <p:cNvPr id="5" name="Group 60"/>
          <p:cNvGrpSpPr>
            <a:grpSpLocks/>
          </p:cNvGrpSpPr>
          <p:nvPr/>
        </p:nvGrpSpPr>
        <p:grpSpPr bwMode="auto">
          <a:xfrm>
            <a:off x="4551363" y="3971925"/>
            <a:ext cx="2090737" cy="484188"/>
            <a:chOff x="2867" y="2502"/>
            <a:chExt cx="1317" cy="305"/>
          </a:xfrm>
        </p:grpSpPr>
        <p:sp>
          <p:nvSpPr>
            <p:cNvPr id="84015" name="Freeform 58"/>
            <p:cNvSpPr>
              <a:spLocks/>
            </p:cNvSpPr>
            <p:nvPr/>
          </p:nvSpPr>
          <p:spPr bwMode="auto">
            <a:xfrm>
              <a:off x="2867" y="2502"/>
              <a:ext cx="1186" cy="254"/>
            </a:xfrm>
            <a:custGeom>
              <a:avLst/>
              <a:gdLst>
                <a:gd name="T0" fmla="*/ 6 w 1186"/>
                <a:gd name="T1" fmla="*/ 0 h 254"/>
                <a:gd name="T2" fmla="*/ 0 w 1186"/>
                <a:gd name="T3" fmla="*/ 36 h 254"/>
                <a:gd name="T4" fmla="*/ 1179 w 1186"/>
                <a:gd name="T5" fmla="*/ 254 h 254"/>
                <a:gd name="T6" fmla="*/ 1186 w 1186"/>
                <a:gd name="T7" fmla="*/ 219 h 254"/>
                <a:gd name="T8" fmla="*/ 6 w 1186"/>
                <a:gd name="T9" fmla="*/ 0 h 254"/>
                <a:gd name="T10" fmla="*/ 0 60000 65536"/>
                <a:gd name="T11" fmla="*/ 0 60000 65536"/>
                <a:gd name="T12" fmla="*/ 0 60000 65536"/>
                <a:gd name="T13" fmla="*/ 0 60000 65536"/>
                <a:gd name="T14" fmla="*/ 0 60000 65536"/>
                <a:gd name="T15" fmla="*/ 0 w 1186"/>
                <a:gd name="T16" fmla="*/ 0 h 254"/>
                <a:gd name="T17" fmla="*/ 1186 w 1186"/>
                <a:gd name="T18" fmla="*/ 254 h 254"/>
              </a:gdLst>
              <a:ahLst/>
              <a:cxnLst>
                <a:cxn ang="T10">
                  <a:pos x="T0" y="T1"/>
                </a:cxn>
                <a:cxn ang="T11">
                  <a:pos x="T2" y="T3"/>
                </a:cxn>
                <a:cxn ang="T12">
                  <a:pos x="T4" y="T5"/>
                </a:cxn>
                <a:cxn ang="T13">
                  <a:pos x="T6" y="T7"/>
                </a:cxn>
                <a:cxn ang="T14">
                  <a:pos x="T8" y="T9"/>
                </a:cxn>
              </a:cxnLst>
              <a:rect l="T15" t="T16" r="T17" b="T18"/>
              <a:pathLst>
                <a:path w="1186" h="254">
                  <a:moveTo>
                    <a:pt x="6" y="0"/>
                  </a:moveTo>
                  <a:lnTo>
                    <a:pt x="0" y="36"/>
                  </a:lnTo>
                  <a:lnTo>
                    <a:pt x="1179" y="254"/>
                  </a:lnTo>
                  <a:lnTo>
                    <a:pt x="1186" y="219"/>
                  </a:lnTo>
                  <a:lnTo>
                    <a:pt x="6" y="0"/>
                  </a:lnTo>
                  <a:close/>
                </a:path>
              </a:pathLst>
            </a:custGeom>
            <a:solidFill>
              <a:srgbClr val="000000"/>
            </a:solidFill>
            <a:ln w="9525">
              <a:noFill/>
              <a:round/>
              <a:headEnd/>
              <a:tailEnd/>
            </a:ln>
          </p:spPr>
          <p:txBody>
            <a:bodyPr/>
            <a:lstStyle/>
            <a:p>
              <a:endParaRPr lang="tr-TR"/>
            </a:p>
          </p:txBody>
        </p:sp>
        <p:sp>
          <p:nvSpPr>
            <p:cNvPr id="84016" name="Freeform 59"/>
            <p:cNvSpPr>
              <a:spLocks/>
            </p:cNvSpPr>
            <p:nvPr/>
          </p:nvSpPr>
          <p:spPr bwMode="auto">
            <a:xfrm>
              <a:off x="4034" y="2670"/>
              <a:ext cx="150" cy="137"/>
            </a:xfrm>
            <a:custGeom>
              <a:avLst/>
              <a:gdLst>
                <a:gd name="T0" fmla="*/ 0 w 150"/>
                <a:gd name="T1" fmla="*/ 137 h 137"/>
                <a:gd name="T2" fmla="*/ 150 w 150"/>
                <a:gd name="T3" fmla="*/ 93 h 137"/>
                <a:gd name="T4" fmla="*/ 26 w 150"/>
                <a:gd name="T5" fmla="*/ 0 h 137"/>
                <a:gd name="T6" fmla="*/ 0 w 150"/>
                <a:gd name="T7" fmla="*/ 137 h 137"/>
                <a:gd name="T8" fmla="*/ 0 60000 65536"/>
                <a:gd name="T9" fmla="*/ 0 60000 65536"/>
                <a:gd name="T10" fmla="*/ 0 60000 65536"/>
                <a:gd name="T11" fmla="*/ 0 60000 65536"/>
                <a:gd name="T12" fmla="*/ 0 w 150"/>
                <a:gd name="T13" fmla="*/ 0 h 137"/>
                <a:gd name="T14" fmla="*/ 150 w 150"/>
                <a:gd name="T15" fmla="*/ 137 h 137"/>
              </a:gdLst>
              <a:ahLst/>
              <a:cxnLst>
                <a:cxn ang="T8">
                  <a:pos x="T0" y="T1"/>
                </a:cxn>
                <a:cxn ang="T9">
                  <a:pos x="T2" y="T3"/>
                </a:cxn>
                <a:cxn ang="T10">
                  <a:pos x="T4" y="T5"/>
                </a:cxn>
                <a:cxn ang="T11">
                  <a:pos x="T6" y="T7"/>
                </a:cxn>
              </a:cxnLst>
              <a:rect l="T12" t="T13" r="T14" b="T15"/>
              <a:pathLst>
                <a:path w="150" h="137">
                  <a:moveTo>
                    <a:pt x="0" y="137"/>
                  </a:moveTo>
                  <a:lnTo>
                    <a:pt x="150" y="93"/>
                  </a:lnTo>
                  <a:lnTo>
                    <a:pt x="26" y="0"/>
                  </a:lnTo>
                  <a:lnTo>
                    <a:pt x="0" y="137"/>
                  </a:lnTo>
                  <a:close/>
                </a:path>
              </a:pathLst>
            </a:custGeom>
            <a:solidFill>
              <a:srgbClr val="000000"/>
            </a:solidFill>
            <a:ln w="9525">
              <a:noFill/>
              <a:round/>
              <a:headEnd/>
              <a:tailEnd/>
            </a:ln>
          </p:spPr>
          <p:txBody>
            <a:bodyPr/>
            <a:lstStyle/>
            <a:p>
              <a:endParaRPr lang="tr-TR"/>
            </a:p>
          </p:txBody>
        </p:sp>
      </p:grpSp>
      <p:sp>
        <p:nvSpPr>
          <p:cNvPr id="83995" name="Rectangle 61"/>
          <p:cNvSpPr>
            <a:spLocks noChangeArrowheads="1"/>
          </p:cNvSpPr>
          <p:nvPr/>
        </p:nvSpPr>
        <p:spPr bwMode="auto">
          <a:xfrm>
            <a:off x="381000" y="4541838"/>
            <a:ext cx="5630863" cy="1389062"/>
          </a:xfrm>
          <a:prstGeom prst="rect">
            <a:avLst/>
          </a:prstGeom>
          <a:noFill/>
          <a:ln w="9525">
            <a:noFill/>
            <a:miter lim="800000"/>
            <a:headEnd/>
            <a:tailEnd/>
          </a:ln>
        </p:spPr>
        <p:txBody>
          <a:bodyPr/>
          <a:lstStyle/>
          <a:p>
            <a:endParaRPr lang="tr-TR"/>
          </a:p>
        </p:txBody>
      </p:sp>
      <p:sp>
        <p:nvSpPr>
          <p:cNvPr id="83996" name="Rectangle 62"/>
          <p:cNvSpPr>
            <a:spLocks noChangeArrowheads="1"/>
          </p:cNvSpPr>
          <p:nvPr/>
        </p:nvSpPr>
        <p:spPr bwMode="auto">
          <a:xfrm>
            <a:off x="474663" y="4600575"/>
            <a:ext cx="3679825" cy="215900"/>
          </a:xfrm>
          <a:prstGeom prst="rect">
            <a:avLst/>
          </a:prstGeom>
          <a:noFill/>
          <a:ln w="9525">
            <a:noFill/>
            <a:miter lim="800000"/>
            <a:headEnd/>
            <a:tailEnd/>
          </a:ln>
        </p:spPr>
        <p:txBody>
          <a:bodyPr wrap="none" lIns="0" tIns="0" rIns="0" bIns="0">
            <a:spAutoFit/>
          </a:bodyPr>
          <a:lstStyle/>
          <a:p>
            <a:r>
              <a:rPr lang="en-US" sz="1400">
                <a:latin typeface="Arial" charset="0"/>
              </a:rPr>
              <a:t>Eligible for proven fertility preservation method</a:t>
            </a:r>
            <a:endParaRPr lang="en-US"/>
          </a:p>
        </p:txBody>
      </p:sp>
      <p:sp>
        <p:nvSpPr>
          <p:cNvPr id="83997" name="Rectangle 63"/>
          <p:cNvSpPr>
            <a:spLocks noChangeArrowheads="1"/>
          </p:cNvSpPr>
          <p:nvPr/>
        </p:nvSpPr>
        <p:spPr bwMode="auto">
          <a:xfrm>
            <a:off x="468313" y="5013325"/>
            <a:ext cx="457200" cy="215900"/>
          </a:xfrm>
          <a:prstGeom prst="rect">
            <a:avLst/>
          </a:prstGeom>
          <a:noFill/>
          <a:ln w="9525">
            <a:noFill/>
            <a:miter lim="800000"/>
            <a:headEnd/>
            <a:tailEnd/>
          </a:ln>
        </p:spPr>
        <p:txBody>
          <a:bodyPr wrap="none" lIns="0" tIns="0" rIns="0" bIns="0">
            <a:spAutoFit/>
          </a:bodyPr>
          <a:lstStyle/>
          <a:p>
            <a:r>
              <a:rPr lang="en-US" sz="1400" b="1">
                <a:solidFill>
                  <a:srgbClr val="66FF33"/>
                </a:solidFill>
                <a:latin typeface="Arial" charset="0"/>
              </a:rPr>
              <a:t>Male:</a:t>
            </a:r>
            <a:endParaRPr lang="en-US">
              <a:solidFill>
                <a:srgbClr val="66FF33"/>
              </a:solidFill>
            </a:endParaRPr>
          </a:p>
        </p:txBody>
      </p:sp>
      <p:sp>
        <p:nvSpPr>
          <p:cNvPr id="83998" name="Line 64"/>
          <p:cNvSpPr>
            <a:spLocks noChangeShapeType="1"/>
          </p:cNvSpPr>
          <p:nvPr/>
        </p:nvSpPr>
        <p:spPr bwMode="auto">
          <a:xfrm>
            <a:off x="476250" y="5222875"/>
            <a:ext cx="455613" cy="1588"/>
          </a:xfrm>
          <a:prstGeom prst="line">
            <a:avLst/>
          </a:prstGeom>
          <a:noFill/>
          <a:ln w="1588">
            <a:solidFill>
              <a:srgbClr val="000000"/>
            </a:solidFill>
            <a:round/>
            <a:headEnd/>
            <a:tailEnd/>
          </a:ln>
        </p:spPr>
        <p:txBody>
          <a:bodyPr/>
          <a:lstStyle/>
          <a:p>
            <a:endParaRPr lang="tr-TR"/>
          </a:p>
        </p:txBody>
      </p:sp>
      <p:sp>
        <p:nvSpPr>
          <p:cNvPr id="83999" name="Rectangle 65"/>
          <p:cNvSpPr>
            <a:spLocks noChangeArrowheads="1"/>
          </p:cNvSpPr>
          <p:nvPr/>
        </p:nvSpPr>
        <p:spPr bwMode="auto">
          <a:xfrm>
            <a:off x="474663" y="5213350"/>
            <a:ext cx="460375" cy="20638"/>
          </a:xfrm>
          <a:prstGeom prst="rect">
            <a:avLst/>
          </a:prstGeom>
          <a:solidFill>
            <a:srgbClr val="000000"/>
          </a:solidFill>
          <a:ln w="9525">
            <a:noFill/>
            <a:miter lim="800000"/>
            <a:headEnd/>
            <a:tailEnd/>
          </a:ln>
        </p:spPr>
        <p:txBody>
          <a:bodyPr/>
          <a:lstStyle/>
          <a:p>
            <a:endParaRPr lang="tr-TR"/>
          </a:p>
        </p:txBody>
      </p:sp>
      <p:sp>
        <p:nvSpPr>
          <p:cNvPr id="84000" name="Rectangle 66"/>
          <p:cNvSpPr>
            <a:spLocks noChangeArrowheads="1"/>
          </p:cNvSpPr>
          <p:nvPr/>
        </p:nvSpPr>
        <p:spPr bwMode="auto">
          <a:xfrm>
            <a:off x="3248025" y="5013325"/>
            <a:ext cx="676275" cy="215900"/>
          </a:xfrm>
          <a:prstGeom prst="rect">
            <a:avLst/>
          </a:prstGeom>
          <a:noFill/>
          <a:ln w="9525">
            <a:noFill/>
            <a:miter lim="800000"/>
            <a:headEnd/>
            <a:tailEnd/>
          </a:ln>
        </p:spPr>
        <p:txBody>
          <a:bodyPr wrap="none" lIns="0" tIns="0" rIns="0" bIns="0">
            <a:spAutoFit/>
          </a:bodyPr>
          <a:lstStyle/>
          <a:p>
            <a:r>
              <a:rPr lang="en-US" sz="1400" b="1">
                <a:solidFill>
                  <a:srgbClr val="66FF33"/>
                </a:solidFill>
                <a:latin typeface="Arial" charset="0"/>
              </a:rPr>
              <a:t>Female:</a:t>
            </a:r>
            <a:endParaRPr lang="en-US">
              <a:solidFill>
                <a:srgbClr val="66FF33"/>
              </a:solidFill>
            </a:endParaRPr>
          </a:p>
        </p:txBody>
      </p:sp>
      <p:sp>
        <p:nvSpPr>
          <p:cNvPr id="84001" name="Line 67"/>
          <p:cNvSpPr>
            <a:spLocks noChangeShapeType="1"/>
          </p:cNvSpPr>
          <p:nvPr/>
        </p:nvSpPr>
        <p:spPr bwMode="auto">
          <a:xfrm>
            <a:off x="3259138" y="5222875"/>
            <a:ext cx="677862" cy="1588"/>
          </a:xfrm>
          <a:prstGeom prst="line">
            <a:avLst/>
          </a:prstGeom>
          <a:noFill/>
          <a:ln w="1588">
            <a:solidFill>
              <a:srgbClr val="000000"/>
            </a:solidFill>
            <a:round/>
            <a:headEnd/>
            <a:tailEnd/>
          </a:ln>
        </p:spPr>
        <p:txBody>
          <a:bodyPr/>
          <a:lstStyle/>
          <a:p>
            <a:endParaRPr lang="tr-TR"/>
          </a:p>
        </p:txBody>
      </p:sp>
      <p:sp>
        <p:nvSpPr>
          <p:cNvPr id="84002" name="Rectangle 68"/>
          <p:cNvSpPr>
            <a:spLocks noChangeArrowheads="1"/>
          </p:cNvSpPr>
          <p:nvPr/>
        </p:nvSpPr>
        <p:spPr bwMode="auto">
          <a:xfrm>
            <a:off x="3257550" y="5213350"/>
            <a:ext cx="682625" cy="20638"/>
          </a:xfrm>
          <a:prstGeom prst="rect">
            <a:avLst/>
          </a:prstGeom>
          <a:solidFill>
            <a:srgbClr val="000000"/>
          </a:solidFill>
          <a:ln w="9525">
            <a:noFill/>
            <a:miter lim="800000"/>
            <a:headEnd/>
            <a:tailEnd/>
          </a:ln>
        </p:spPr>
        <p:txBody>
          <a:bodyPr/>
          <a:lstStyle/>
          <a:p>
            <a:endParaRPr lang="tr-TR"/>
          </a:p>
        </p:txBody>
      </p:sp>
      <p:sp>
        <p:nvSpPr>
          <p:cNvPr id="84003" name="Rectangle 69"/>
          <p:cNvSpPr>
            <a:spLocks noChangeArrowheads="1"/>
          </p:cNvSpPr>
          <p:nvPr/>
        </p:nvSpPr>
        <p:spPr bwMode="auto">
          <a:xfrm>
            <a:off x="474663" y="5248275"/>
            <a:ext cx="546100" cy="215900"/>
          </a:xfrm>
          <a:prstGeom prst="rect">
            <a:avLst/>
          </a:prstGeom>
          <a:noFill/>
          <a:ln w="9525">
            <a:noFill/>
            <a:miter lim="800000"/>
            <a:headEnd/>
            <a:tailEnd/>
          </a:ln>
        </p:spPr>
        <p:txBody>
          <a:bodyPr wrap="none" lIns="0" tIns="0" rIns="0" bIns="0">
            <a:spAutoFit/>
          </a:bodyPr>
          <a:lstStyle/>
          <a:p>
            <a:r>
              <a:rPr lang="en-US" sz="1400">
                <a:latin typeface="Arial" charset="0"/>
              </a:rPr>
              <a:t>sperm</a:t>
            </a:r>
            <a:r>
              <a:rPr lang="en-US" sz="1400">
                <a:solidFill>
                  <a:srgbClr val="000000"/>
                </a:solidFill>
                <a:latin typeface="Arial" charset="0"/>
              </a:rPr>
              <a:t> </a:t>
            </a:r>
            <a:endParaRPr lang="en-US"/>
          </a:p>
        </p:txBody>
      </p:sp>
      <p:sp>
        <p:nvSpPr>
          <p:cNvPr id="84004" name="Rectangle 71"/>
          <p:cNvSpPr>
            <a:spLocks noChangeArrowheads="1"/>
          </p:cNvSpPr>
          <p:nvPr/>
        </p:nvSpPr>
        <p:spPr bwMode="auto">
          <a:xfrm>
            <a:off x="3257550" y="5248275"/>
            <a:ext cx="2763838" cy="215900"/>
          </a:xfrm>
          <a:prstGeom prst="rect">
            <a:avLst/>
          </a:prstGeom>
          <a:noFill/>
          <a:ln w="9525">
            <a:noFill/>
            <a:miter lim="800000"/>
            <a:headEnd/>
            <a:tailEnd/>
          </a:ln>
        </p:spPr>
        <p:txBody>
          <a:bodyPr wrap="none" lIns="0" tIns="0" rIns="0" bIns="0">
            <a:spAutoFit/>
          </a:bodyPr>
          <a:lstStyle/>
          <a:p>
            <a:r>
              <a:rPr lang="en-US" sz="1400">
                <a:latin typeface="Arial" charset="0"/>
              </a:rPr>
              <a:t>embryo </a:t>
            </a:r>
            <a:r>
              <a:rPr lang="tr-TR" sz="1400">
                <a:latin typeface="Arial" charset="0"/>
              </a:rPr>
              <a:t>or oocyte cryopreservarion</a:t>
            </a:r>
            <a:endParaRPr lang="en-US"/>
          </a:p>
        </p:txBody>
      </p:sp>
      <p:sp>
        <p:nvSpPr>
          <p:cNvPr id="84005" name="Rectangle 73"/>
          <p:cNvSpPr>
            <a:spLocks noChangeArrowheads="1"/>
          </p:cNvSpPr>
          <p:nvPr/>
        </p:nvSpPr>
        <p:spPr bwMode="auto">
          <a:xfrm>
            <a:off x="3257550" y="5464175"/>
            <a:ext cx="2646363" cy="215900"/>
          </a:xfrm>
          <a:prstGeom prst="rect">
            <a:avLst/>
          </a:prstGeom>
          <a:noFill/>
          <a:ln w="9525">
            <a:noFill/>
            <a:miter lim="800000"/>
            <a:headEnd/>
            <a:tailEnd/>
          </a:ln>
        </p:spPr>
        <p:txBody>
          <a:bodyPr wrap="none" lIns="0" tIns="0" rIns="0" bIns="0">
            <a:spAutoFit/>
          </a:bodyPr>
          <a:lstStyle/>
          <a:p>
            <a:r>
              <a:rPr lang="en-US" sz="1400">
                <a:latin typeface="Arial" charset="0"/>
              </a:rPr>
              <a:t>conservative gynecologic surgery</a:t>
            </a:r>
            <a:endParaRPr lang="en-US"/>
          </a:p>
        </p:txBody>
      </p:sp>
      <p:sp>
        <p:nvSpPr>
          <p:cNvPr id="84006" name="Rectangle 77"/>
          <p:cNvSpPr>
            <a:spLocks noChangeArrowheads="1"/>
          </p:cNvSpPr>
          <p:nvPr/>
        </p:nvSpPr>
        <p:spPr bwMode="auto">
          <a:xfrm>
            <a:off x="2965450" y="1341438"/>
            <a:ext cx="2797175" cy="646112"/>
          </a:xfrm>
          <a:prstGeom prst="rect">
            <a:avLst/>
          </a:prstGeom>
          <a:noFill/>
          <a:ln w="9525">
            <a:noFill/>
            <a:miter lim="800000"/>
            <a:headEnd/>
            <a:tailEnd/>
          </a:ln>
        </p:spPr>
        <p:txBody>
          <a:bodyPr wrap="none" lIns="0" tIns="0" rIns="0" bIns="0">
            <a:spAutoFit/>
          </a:bodyPr>
          <a:lstStyle/>
          <a:p>
            <a:pPr>
              <a:buFont typeface="Arial" charset="0"/>
              <a:buChar char="•"/>
            </a:pPr>
            <a:r>
              <a:rPr lang="en-US" sz="1400" b="1">
                <a:latin typeface="Arial" charset="0"/>
              </a:rPr>
              <a:t>Assessment of risk for infertility</a:t>
            </a:r>
            <a:endParaRPr lang="tr-TR" sz="1400" b="1">
              <a:latin typeface="Arial" charset="0"/>
            </a:endParaRPr>
          </a:p>
          <a:p>
            <a:pPr>
              <a:buFont typeface="Arial" charset="0"/>
              <a:buChar char="•"/>
            </a:pPr>
            <a:r>
              <a:rPr lang="en-US" sz="1400" b="1">
                <a:latin typeface="Arial" charset="0"/>
              </a:rPr>
              <a:t>Communication with patient</a:t>
            </a:r>
            <a:endParaRPr lang="en-US" sz="1400" b="1"/>
          </a:p>
          <a:p>
            <a:endParaRPr lang="en-US" sz="1400" b="1"/>
          </a:p>
        </p:txBody>
      </p:sp>
      <p:sp>
        <p:nvSpPr>
          <p:cNvPr id="84007" name="Rectangle 90"/>
          <p:cNvSpPr>
            <a:spLocks noChangeArrowheads="1"/>
          </p:cNvSpPr>
          <p:nvPr/>
        </p:nvSpPr>
        <p:spPr bwMode="auto">
          <a:xfrm>
            <a:off x="6642100" y="4541838"/>
            <a:ext cx="2490788" cy="1820862"/>
          </a:xfrm>
          <a:prstGeom prst="rect">
            <a:avLst/>
          </a:prstGeom>
          <a:noFill/>
          <a:ln w="9525">
            <a:noFill/>
            <a:miter lim="800000"/>
            <a:headEnd/>
            <a:tailEnd/>
          </a:ln>
        </p:spPr>
        <p:txBody>
          <a:bodyPr/>
          <a:lstStyle/>
          <a:p>
            <a:endParaRPr lang="tr-TR"/>
          </a:p>
        </p:txBody>
      </p:sp>
      <p:sp>
        <p:nvSpPr>
          <p:cNvPr id="84008" name="Rectangle 91"/>
          <p:cNvSpPr>
            <a:spLocks noChangeArrowheads="1"/>
          </p:cNvSpPr>
          <p:nvPr/>
        </p:nvSpPr>
        <p:spPr bwMode="auto">
          <a:xfrm>
            <a:off x="6735763" y="4600575"/>
            <a:ext cx="1711325" cy="215900"/>
          </a:xfrm>
          <a:prstGeom prst="rect">
            <a:avLst/>
          </a:prstGeom>
          <a:noFill/>
          <a:ln w="9525">
            <a:noFill/>
            <a:miter lim="800000"/>
            <a:headEnd/>
            <a:tailEnd/>
          </a:ln>
        </p:spPr>
        <p:txBody>
          <a:bodyPr wrap="none" lIns="0" tIns="0" rIns="0" bIns="0">
            <a:spAutoFit/>
          </a:bodyPr>
          <a:lstStyle/>
          <a:p>
            <a:r>
              <a:rPr lang="en-US" sz="1400">
                <a:latin typeface="Arial" charset="0"/>
              </a:rPr>
              <a:t>Investigational fertility</a:t>
            </a:r>
            <a:endParaRPr lang="en-US"/>
          </a:p>
        </p:txBody>
      </p:sp>
      <p:sp>
        <p:nvSpPr>
          <p:cNvPr id="84009" name="Rectangle 92"/>
          <p:cNvSpPr>
            <a:spLocks noChangeArrowheads="1"/>
          </p:cNvSpPr>
          <p:nvPr/>
        </p:nvSpPr>
        <p:spPr bwMode="auto">
          <a:xfrm>
            <a:off x="6735763" y="4816475"/>
            <a:ext cx="1809750" cy="215900"/>
          </a:xfrm>
          <a:prstGeom prst="rect">
            <a:avLst/>
          </a:prstGeom>
          <a:noFill/>
          <a:ln w="9525">
            <a:noFill/>
            <a:miter lim="800000"/>
            <a:headEnd/>
            <a:tailEnd/>
          </a:ln>
        </p:spPr>
        <p:txBody>
          <a:bodyPr wrap="none" lIns="0" tIns="0" rIns="0" bIns="0">
            <a:spAutoFit/>
          </a:bodyPr>
          <a:lstStyle/>
          <a:p>
            <a:r>
              <a:rPr lang="en-US" sz="1400">
                <a:latin typeface="Arial" charset="0"/>
              </a:rPr>
              <a:t>preservation technique</a:t>
            </a:r>
            <a:endParaRPr lang="en-US"/>
          </a:p>
        </p:txBody>
      </p:sp>
      <p:sp>
        <p:nvSpPr>
          <p:cNvPr id="84010" name="Rectangle 93"/>
          <p:cNvSpPr>
            <a:spLocks noChangeArrowheads="1"/>
          </p:cNvSpPr>
          <p:nvPr/>
        </p:nvSpPr>
        <p:spPr bwMode="auto">
          <a:xfrm>
            <a:off x="6735763" y="5032375"/>
            <a:ext cx="149225" cy="254000"/>
          </a:xfrm>
          <a:prstGeom prst="rect">
            <a:avLst/>
          </a:prstGeom>
          <a:noFill/>
          <a:ln w="9525">
            <a:noFill/>
            <a:miter lim="800000"/>
            <a:headEnd/>
            <a:tailEnd/>
          </a:ln>
        </p:spPr>
        <p:txBody>
          <a:bodyPr wrap="none" lIns="0" tIns="0" rIns="0" bIns="0">
            <a:spAutoFit/>
          </a:bodyPr>
          <a:lstStyle/>
          <a:p>
            <a:r>
              <a:rPr lang="en-US" sz="1400">
                <a:solidFill>
                  <a:srgbClr val="000000"/>
                </a:solidFill>
                <a:latin typeface="Arial" charset="0"/>
              </a:rPr>
              <a:t>•</a:t>
            </a:r>
            <a:endParaRPr lang="en-US"/>
          </a:p>
        </p:txBody>
      </p:sp>
      <p:sp>
        <p:nvSpPr>
          <p:cNvPr id="84011" name="Rectangle 94"/>
          <p:cNvSpPr>
            <a:spLocks noChangeArrowheads="1"/>
          </p:cNvSpPr>
          <p:nvPr/>
        </p:nvSpPr>
        <p:spPr bwMode="auto">
          <a:xfrm>
            <a:off x="6799263" y="5032375"/>
            <a:ext cx="1412875" cy="215900"/>
          </a:xfrm>
          <a:prstGeom prst="rect">
            <a:avLst/>
          </a:prstGeom>
          <a:noFill/>
          <a:ln w="9525">
            <a:noFill/>
            <a:miter lim="800000"/>
            <a:headEnd/>
            <a:tailEnd/>
          </a:ln>
        </p:spPr>
        <p:txBody>
          <a:bodyPr wrap="none" lIns="0" tIns="0" rIns="0" bIns="0">
            <a:spAutoFit/>
          </a:bodyPr>
          <a:lstStyle/>
          <a:p>
            <a:r>
              <a:rPr lang="en-US" sz="1400">
                <a:latin typeface="Arial" charset="0"/>
              </a:rPr>
              <a:t>Cryopreservation </a:t>
            </a:r>
            <a:endParaRPr lang="en-US"/>
          </a:p>
        </p:txBody>
      </p:sp>
      <p:sp>
        <p:nvSpPr>
          <p:cNvPr id="84012" name="Rectangle 95"/>
          <p:cNvSpPr>
            <a:spLocks noChangeArrowheads="1"/>
          </p:cNvSpPr>
          <p:nvPr/>
        </p:nvSpPr>
        <p:spPr bwMode="auto">
          <a:xfrm>
            <a:off x="8216900" y="5032375"/>
            <a:ext cx="198438" cy="215900"/>
          </a:xfrm>
          <a:prstGeom prst="rect">
            <a:avLst/>
          </a:prstGeom>
          <a:noFill/>
          <a:ln w="9525">
            <a:noFill/>
            <a:miter lim="800000"/>
            <a:headEnd/>
            <a:tailEnd/>
          </a:ln>
        </p:spPr>
        <p:txBody>
          <a:bodyPr wrap="none" lIns="0" tIns="0" rIns="0" bIns="0">
            <a:spAutoFit/>
          </a:bodyPr>
          <a:lstStyle/>
          <a:p>
            <a:r>
              <a:rPr lang="en-US" sz="1400">
                <a:latin typeface="Arial" charset="0"/>
              </a:rPr>
              <a:t>of </a:t>
            </a:r>
            <a:endParaRPr lang="en-US"/>
          </a:p>
        </p:txBody>
      </p:sp>
      <p:sp>
        <p:nvSpPr>
          <p:cNvPr id="84013" name="Rectangle 96"/>
          <p:cNvSpPr>
            <a:spLocks noChangeArrowheads="1"/>
          </p:cNvSpPr>
          <p:nvPr/>
        </p:nvSpPr>
        <p:spPr bwMode="auto">
          <a:xfrm>
            <a:off x="6735763" y="5248275"/>
            <a:ext cx="2079625" cy="215900"/>
          </a:xfrm>
          <a:prstGeom prst="rect">
            <a:avLst/>
          </a:prstGeom>
          <a:noFill/>
          <a:ln w="9525">
            <a:noFill/>
            <a:miter lim="800000"/>
            <a:headEnd/>
            <a:tailEnd/>
          </a:ln>
        </p:spPr>
        <p:txBody>
          <a:bodyPr wrap="none" lIns="0" tIns="0" rIns="0" bIns="0">
            <a:spAutoFit/>
          </a:bodyPr>
          <a:lstStyle/>
          <a:p>
            <a:r>
              <a:rPr lang="en-US" sz="1400">
                <a:latin typeface="Arial" charset="0"/>
              </a:rPr>
              <a:t>testicular or ovarian tissue</a:t>
            </a:r>
            <a:endParaRPr lang="en-US"/>
          </a:p>
        </p:txBody>
      </p:sp>
      <p:sp>
        <p:nvSpPr>
          <p:cNvPr id="84014" name="Text Box 4"/>
          <p:cNvSpPr txBox="1">
            <a:spLocks noChangeArrowheads="1"/>
          </p:cNvSpPr>
          <p:nvPr/>
        </p:nvSpPr>
        <p:spPr bwMode="auto">
          <a:xfrm>
            <a:off x="0" y="6491288"/>
            <a:ext cx="8991600" cy="396875"/>
          </a:xfrm>
          <a:prstGeom prst="rect">
            <a:avLst/>
          </a:prstGeom>
          <a:noFill/>
          <a:ln w="9525">
            <a:noFill/>
            <a:miter lim="800000"/>
            <a:headEnd/>
            <a:tailEnd/>
          </a:ln>
        </p:spPr>
        <p:txBody>
          <a:bodyPr>
            <a:spAutoFit/>
          </a:bodyPr>
          <a:lstStyle/>
          <a:p>
            <a:pPr eaLnBrk="0" hangingPunct="0">
              <a:spcBef>
                <a:spcPct val="50000"/>
              </a:spcBef>
            </a:pPr>
            <a:r>
              <a:rPr lang="en-US" sz="2000"/>
              <a:t>	</a:t>
            </a:r>
            <a:r>
              <a:rPr lang="en-US" sz="2000" b="1">
                <a:solidFill>
                  <a:schemeClr val="accent2"/>
                </a:solidFill>
              </a:rPr>
              <a:t>www.asco.org</a:t>
            </a:r>
            <a:r>
              <a:rPr lang="en-US" sz="2000">
                <a:solidFill>
                  <a:schemeClr val="accent2"/>
                </a:solidFill>
              </a:rPr>
              <a:t> </a:t>
            </a:r>
            <a:r>
              <a:rPr lang="en-US">
                <a:solidFill>
                  <a:schemeClr val="accent2"/>
                </a:solidFill>
              </a:rPr>
              <a:t>  </a:t>
            </a:r>
            <a:r>
              <a:rPr lang="en-US"/>
              <a:t>				(L</a:t>
            </a:r>
            <a:r>
              <a:rPr lang="tr-TR"/>
              <a:t>oren</a:t>
            </a:r>
            <a:r>
              <a:rPr lang="en-US"/>
              <a:t> et al., J Clin Onc; 20</a:t>
            </a:r>
            <a:r>
              <a:rPr lang="tr-TR"/>
              <a:t>13</a:t>
            </a:r>
            <a:r>
              <a:rPr lang="en-US"/>
              <a:t>)</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4 Başlık"/>
          <p:cNvSpPr>
            <a:spLocks noGrp="1"/>
          </p:cNvSpPr>
          <p:nvPr>
            <p:ph type="title"/>
          </p:nvPr>
        </p:nvSpPr>
        <p:spPr/>
        <p:txBody>
          <a:bodyPr>
            <a:normAutofit fontScale="90000"/>
          </a:bodyPr>
          <a:lstStyle/>
          <a:p>
            <a:r>
              <a:rPr lang="tr-TR" dirty="0" smtClean="0"/>
              <a:t/>
            </a:r>
            <a:br>
              <a:rPr lang="tr-TR" dirty="0" smtClean="0"/>
            </a:br>
            <a:r>
              <a:rPr lang="tr-TR" dirty="0" smtClean="0"/>
              <a:t>Ege </a:t>
            </a:r>
            <a:r>
              <a:rPr lang="tr-TR" dirty="0" err="1" smtClean="0"/>
              <a:t>Üniv</a:t>
            </a:r>
            <a:r>
              <a:rPr lang="tr-TR" dirty="0" smtClean="0"/>
              <a:t>- Onkolojik tedaviler öncesinde FP uygulanan </a:t>
            </a:r>
            <a:r>
              <a:rPr lang="tr-TR" dirty="0" err="1" smtClean="0"/>
              <a:t>female</a:t>
            </a:r>
            <a:r>
              <a:rPr lang="tr-TR" dirty="0" smtClean="0"/>
              <a:t> hastalar</a:t>
            </a:r>
          </a:p>
        </p:txBody>
      </p:sp>
      <p:graphicFrame>
        <p:nvGraphicFramePr>
          <p:cNvPr id="7" name="3 Grafik"/>
          <p:cNvGraphicFramePr/>
          <p:nvPr/>
        </p:nvGraphicFramePr>
        <p:xfrm>
          <a:off x="899592" y="2420888"/>
          <a:ext cx="6480720" cy="374441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rtlCol="0">
            <a:normAutofit fontScale="90000"/>
          </a:bodyPr>
          <a:lstStyle/>
          <a:p>
            <a:pPr eaLnBrk="1" fontAlgn="auto" hangingPunct="1">
              <a:spcAft>
                <a:spcPts val="0"/>
              </a:spcAft>
              <a:defRPr/>
            </a:pPr>
            <a:r>
              <a:rPr lang="tr-TR" dirty="0" err="1" smtClean="0"/>
              <a:t>Onkofertilite</a:t>
            </a:r>
            <a:r>
              <a:rPr lang="tr-TR" dirty="0" smtClean="0"/>
              <a:t>-FP uygulaması yapılan n=72 hasta </a:t>
            </a:r>
          </a:p>
        </p:txBody>
      </p:sp>
      <p:graphicFrame>
        <p:nvGraphicFramePr>
          <p:cNvPr id="4" name="3 İçerik Yer Tutucusu"/>
          <p:cNvGraphicFramePr>
            <a:graphicFrameLocks noGrp="1"/>
          </p:cNvGraphicFramePr>
          <p:nvPr>
            <p:ph idx="1"/>
          </p:nvPr>
        </p:nvGraphicFramePr>
        <p:xfrm>
          <a:off x="457200" y="1484784"/>
          <a:ext cx="8229600" cy="5359400"/>
        </p:xfrm>
        <a:graphic>
          <a:graphicData uri="http://schemas.openxmlformats.org/drawingml/2006/table">
            <a:tbl>
              <a:tblPr firstRow="1" bandRow="1">
                <a:tableStyleId>{5C22544A-7EE6-4342-B048-85BDC9FD1C3A}</a:tableStyleId>
              </a:tblPr>
              <a:tblGrid>
                <a:gridCol w="2314600"/>
                <a:gridCol w="1296144"/>
                <a:gridCol w="1368152"/>
                <a:gridCol w="1584176"/>
                <a:gridCol w="1666528"/>
              </a:tblGrid>
              <a:tr h="370840">
                <a:tc>
                  <a:txBody>
                    <a:bodyPr/>
                    <a:lstStyle/>
                    <a:p>
                      <a:r>
                        <a:rPr lang="tr-TR" dirty="0" err="1" smtClean="0"/>
                        <a:t>Endikasyon</a:t>
                      </a:r>
                      <a:endParaRPr lang="tr-TR" dirty="0"/>
                    </a:p>
                  </a:txBody>
                  <a:tcPr/>
                </a:tc>
                <a:tc>
                  <a:txBody>
                    <a:bodyPr/>
                    <a:lstStyle/>
                    <a:p>
                      <a:r>
                        <a:rPr lang="tr-TR" dirty="0" smtClean="0"/>
                        <a:t>Hasta sayısı (n)</a:t>
                      </a:r>
                      <a:endParaRPr lang="tr-TR" dirty="0"/>
                    </a:p>
                  </a:txBody>
                  <a:tcPr/>
                </a:tc>
                <a:tc>
                  <a:txBody>
                    <a:bodyPr/>
                    <a:lstStyle/>
                    <a:p>
                      <a:r>
                        <a:rPr lang="tr-TR" dirty="0" smtClean="0"/>
                        <a:t>Oosit </a:t>
                      </a:r>
                      <a:r>
                        <a:rPr lang="tr-TR" dirty="0" err="1" smtClean="0"/>
                        <a:t>cryo</a:t>
                      </a:r>
                      <a:r>
                        <a:rPr lang="tr-TR" dirty="0" smtClean="0"/>
                        <a:t> (n)</a:t>
                      </a:r>
                      <a:endParaRPr lang="tr-TR" dirty="0"/>
                    </a:p>
                  </a:txBody>
                  <a:tcPr/>
                </a:tc>
                <a:tc>
                  <a:txBody>
                    <a:bodyPr/>
                    <a:lstStyle/>
                    <a:p>
                      <a:r>
                        <a:rPr lang="tr-TR" err="1" smtClean="0"/>
                        <a:t>Embryo</a:t>
                      </a:r>
                      <a:r>
                        <a:rPr lang="tr-TR" smtClean="0"/>
                        <a:t> cryo (n)</a:t>
                      </a:r>
                      <a:endParaRPr lang="tr-TR" dirty="0"/>
                    </a:p>
                  </a:txBody>
                  <a:tcPr/>
                </a:tc>
                <a:tc>
                  <a:txBody>
                    <a:bodyPr/>
                    <a:lstStyle/>
                    <a:p>
                      <a:r>
                        <a:rPr lang="tr-TR" dirty="0" smtClean="0"/>
                        <a:t>Oosit+</a:t>
                      </a:r>
                      <a:r>
                        <a:rPr lang="tr-TR" dirty="0" err="1" smtClean="0"/>
                        <a:t>embryo</a:t>
                      </a:r>
                      <a:r>
                        <a:rPr lang="tr-TR" dirty="0" smtClean="0"/>
                        <a:t> </a:t>
                      </a:r>
                      <a:r>
                        <a:rPr lang="tr-TR" dirty="0" err="1" smtClean="0"/>
                        <a:t>cryo</a:t>
                      </a:r>
                      <a:r>
                        <a:rPr lang="tr-TR" dirty="0" smtClean="0"/>
                        <a:t> (n)</a:t>
                      </a:r>
                      <a:endParaRPr lang="tr-TR" dirty="0"/>
                    </a:p>
                  </a:txBody>
                  <a:tcPr/>
                </a:tc>
              </a:tr>
              <a:tr h="370840">
                <a:tc>
                  <a:txBody>
                    <a:bodyPr/>
                    <a:lstStyle/>
                    <a:p>
                      <a:r>
                        <a:rPr lang="tr-TR" dirty="0" smtClean="0"/>
                        <a:t>Meme </a:t>
                      </a:r>
                      <a:r>
                        <a:rPr lang="tr-TR" dirty="0" err="1" smtClean="0"/>
                        <a:t>ca</a:t>
                      </a:r>
                      <a:endParaRPr lang="tr-TR" dirty="0"/>
                    </a:p>
                  </a:txBody>
                  <a:tcPr/>
                </a:tc>
                <a:tc>
                  <a:txBody>
                    <a:bodyPr/>
                    <a:lstStyle/>
                    <a:p>
                      <a:r>
                        <a:rPr lang="tr-TR" dirty="0" smtClean="0"/>
                        <a:t>40</a:t>
                      </a:r>
                      <a:endParaRPr lang="tr-TR" dirty="0"/>
                    </a:p>
                  </a:txBody>
                  <a:tcPr/>
                </a:tc>
                <a:tc>
                  <a:txBody>
                    <a:bodyPr/>
                    <a:lstStyle/>
                    <a:p>
                      <a:r>
                        <a:rPr lang="tr-TR" dirty="0" smtClean="0"/>
                        <a:t>24</a:t>
                      </a:r>
                      <a:endParaRPr lang="tr-TR" dirty="0"/>
                    </a:p>
                  </a:txBody>
                  <a:tcPr/>
                </a:tc>
                <a:tc>
                  <a:txBody>
                    <a:bodyPr/>
                    <a:lstStyle/>
                    <a:p>
                      <a:r>
                        <a:rPr lang="tr-TR" dirty="0" smtClean="0"/>
                        <a:t>12</a:t>
                      </a:r>
                      <a:endParaRPr lang="tr-TR" dirty="0"/>
                    </a:p>
                  </a:txBody>
                  <a:tcPr/>
                </a:tc>
                <a:tc>
                  <a:txBody>
                    <a:bodyPr/>
                    <a:lstStyle/>
                    <a:p>
                      <a:r>
                        <a:rPr lang="tr-TR" dirty="0" smtClean="0"/>
                        <a:t>4</a:t>
                      </a:r>
                      <a:endParaRPr lang="tr-TR" dirty="0"/>
                    </a:p>
                  </a:txBody>
                  <a:tcPr/>
                </a:tc>
              </a:tr>
              <a:tr h="370840">
                <a:tc>
                  <a:txBody>
                    <a:bodyPr/>
                    <a:lstStyle/>
                    <a:p>
                      <a:r>
                        <a:rPr lang="tr-TR" dirty="0" err="1" smtClean="0"/>
                        <a:t>Hodgkin</a:t>
                      </a:r>
                      <a:r>
                        <a:rPr lang="tr-TR" dirty="0" smtClean="0"/>
                        <a:t> </a:t>
                      </a:r>
                      <a:r>
                        <a:rPr lang="tr-TR" dirty="0" err="1" smtClean="0"/>
                        <a:t>Lenfoma</a:t>
                      </a:r>
                      <a:endParaRPr lang="tr-TR" dirty="0"/>
                    </a:p>
                  </a:txBody>
                  <a:tcPr/>
                </a:tc>
                <a:tc>
                  <a:txBody>
                    <a:bodyPr/>
                    <a:lstStyle/>
                    <a:p>
                      <a:r>
                        <a:rPr lang="tr-TR" dirty="0" smtClean="0"/>
                        <a:t>14</a:t>
                      </a:r>
                      <a:endParaRPr lang="tr-TR" dirty="0"/>
                    </a:p>
                  </a:txBody>
                  <a:tcPr/>
                </a:tc>
                <a:tc>
                  <a:txBody>
                    <a:bodyPr/>
                    <a:lstStyle/>
                    <a:p>
                      <a:r>
                        <a:rPr lang="tr-TR" dirty="0" smtClean="0"/>
                        <a:t>8</a:t>
                      </a:r>
                      <a:endParaRPr lang="tr-TR" dirty="0"/>
                    </a:p>
                  </a:txBody>
                  <a:tcPr/>
                </a:tc>
                <a:tc>
                  <a:txBody>
                    <a:bodyPr/>
                    <a:lstStyle/>
                    <a:p>
                      <a:r>
                        <a:rPr lang="tr-TR" dirty="0" smtClean="0"/>
                        <a:t>4</a:t>
                      </a:r>
                      <a:endParaRPr lang="tr-TR" dirty="0"/>
                    </a:p>
                  </a:txBody>
                  <a:tcPr/>
                </a:tc>
                <a:tc>
                  <a:txBody>
                    <a:bodyPr/>
                    <a:lstStyle/>
                    <a:p>
                      <a:r>
                        <a:rPr lang="tr-TR" dirty="0" smtClean="0"/>
                        <a:t>2</a:t>
                      </a:r>
                      <a:endParaRPr lang="tr-TR" dirty="0"/>
                    </a:p>
                  </a:txBody>
                  <a:tcPr/>
                </a:tc>
              </a:tr>
              <a:tr h="370840">
                <a:tc>
                  <a:txBody>
                    <a:bodyPr/>
                    <a:lstStyle/>
                    <a:p>
                      <a:r>
                        <a:rPr lang="tr-TR" dirty="0" err="1" smtClean="0"/>
                        <a:t>Non</a:t>
                      </a:r>
                      <a:r>
                        <a:rPr lang="tr-TR" dirty="0" smtClean="0"/>
                        <a:t> </a:t>
                      </a:r>
                      <a:r>
                        <a:rPr lang="tr-TR" dirty="0" err="1" smtClean="0"/>
                        <a:t>Hodgkin</a:t>
                      </a:r>
                      <a:r>
                        <a:rPr lang="tr-TR" dirty="0" smtClean="0"/>
                        <a:t> L.</a:t>
                      </a:r>
                      <a:r>
                        <a:rPr lang="tr-TR" baseline="0" dirty="0" smtClean="0"/>
                        <a:t>(NHL)</a:t>
                      </a:r>
                      <a:endParaRPr lang="tr-TR" dirty="0"/>
                    </a:p>
                  </a:txBody>
                  <a:tcPr/>
                </a:tc>
                <a:tc>
                  <a:txBody>
                    <a:bodyPr/>
                    <a:lstStyle/>
                    <a:p>
                      <a:r>
                        <a:rPr lang="tr-TR" dirty="0" smtClean="0"/>
                        <a:t>1</a:t>
                      </a:r>
                      <a:endParaRPr lang="tr-TR" dirty="0"/>
                    </a:p>
                  </a:txBody>
                  <a:tcPr/>
                </a:tc>
                <a:tc>
                  <a:txBody>
                    <a:bodyPr/>
                    <a:lstStyle/>
                    <a:p>
                      <a:r>
                        <a:rPr lang="tr-TR" dirty="0" smtClean="0"/>
                        <a:t>1</a:t>
                      </a:r>
                      <a:endParaRPr lang="tr-TR" dirty="0"/>
                    </a:p>
                  </a:txBody>
                  <a:tcPr/>
                </a:tc>
                <a:tc>
                  <a:txBody>
                    <a:bodyPr/>
                    <a:lstStyle/>
                    <a:p>
                      <a:r>
                        <a:rPr lang="tr-TR" dirty="0" smtClean="0"/>
                        <a:t>-</a:t>
                      </a:r>
                      <a:endParaRPr lang="tr-TR" dirty="0"/>
                    </a:p>
                  </a:txBody>
                  <a:tcPr/>
                </a:tc>
                <a:tc>
                  <a:txBody>
                    <a:bodyPr/>
                    <a:lstStyle/>
                    <a:p>
                      <a:r>
                        <a:rPr lang="tr-TR" dirty="0" smtClean="0"/>
                        <a:t>-</a:t>
                      </a:r>
                      <a:endParaRPr lang="tr-TR" dirty="0"/>
                    </a:p>
                  </a:txBody>
                  <a:tcPr/>
                </a:tc>
              </a:tr>
              <a:tr h="370840">
                <a:tc>
                  <a:txBody>
                    <a:bodyPr/>
                    <a:lstStyle/>
                    <a:p>
                      <a:r>
                        <a:rPr lang="tr-TR" dirty="0" err="1" smtClean="0"/>
                        <a:t>Osteosarkom</a:t>
                      </a:r>
                      <a:r>
                        <a:rPr lang="tr-TR" baseline="0" dirty="0" smtClean="0"/>
                        <a:t> </a:t>
                      </a:r>
                      <a:endParaRPr lang="tr-TR" dirty="0"/>
                    </a:p>
                  </a:txBody>
                  <a:tcPr/>
                </a:tc>
                <a:tc>
                  <a:txBody>
                    <a:bodyPr/>
                    <a:lstStyle/>
                    <a:p>
                      <a:r>
                        <a:rPr lang="tr-TR" dirty="0" smtClean="0"/>
                        <a:t>4</a:t>
                      </a:r>
                      <a:endParaRPr lang="tr-TR" dirty="0"/>
                    </a:p>
                  </a:txBody>
                  <a:tcPr/>
                </a:tc>
                <a:tc>
                  <a:txBody>
                    <a:bodyPr/>
                    <a:lstStyle/>
                    <a:p>
                      <a:r>
                        <a:rPr lang="tr-TR" dirty="0" smtClean="0"/>
                        <a:t>-</a:t>
                      </a:r>
                      <a:endParaRPr lang="tr-TR" dirty="0"/>
                    </a:p>
                  </a:txBody>
                  <a:tcPr/>
                </a:tc>
                <a:tc>
                  <a:txBody>
                    <a:bodyPr/>
                    <a:lstStyle/>
                    <a:p>
                      <a:r>
                        <a:rPr lang="tr-TR" dirty="0" smtClean="0"/>
                        <a:t>3</a:t>
                      </a:r>
                      <a:endParaRPr lang="tr-TR" dirty="0"/>
                    </a:p>
                  </a:txBody>
                  <a:tcPr/>
                </a:tc>
                <a:tc>
                  <a:txBody>
                    <a:bodyPr/>
                    <a:lstStyle/>
                    <a:p>
                      <a:r>
                        <a:rPr lang="tr-TR" dirty="0" smtClean="0"/>
                        <a:t>2</a:t>
                      </a:r>
                      <a:endParaRPr lang="tr-TR" dirty="0"/>
                    </a:p>
                  </a:txBody>
                  <a:tcPr/>
                </a:tc>
              </a:tr>
              <a:tr h="370840">
                <a:tc>
                  <a:txBody>
                    <a:bodyPr/>
                    <a:lstStyle/>
                    <a:p>
                      <a:r>
                        <a:rPr lang="tr-TR" dirty="0" err="1" smtClean="0"/>
                        <a:t>Kondrosarkom</a:t>
                      </a:r>
                      <a:endParaRPr lang="tr-TR" dirty="0"/>
                    </a:p>
                  </a:txBody>
                  <a:tcPr/>
                </a:tc>
                <a:tc>
                  <a:txBody>
                    <a:bodyPr/>
                    <a:lstStyle/>
                    <a:p>
                      <a:r>
                        <a:rPr lang="tr-TR" dirty="0" smtClean="0"/>
                        <a:t>3</a:t>
                      </a:r>
                      <a:endParaRPr lang="tr-TR" dirty="0"/>
                    </a:p>
                  </a:txBody>
                  <a:tcPr/>
                </a:tc>
                <a:tc>
                  <a:txBody>
                    <a:bodyPr/>
                    <a:lstStyle/>
                    <a:p>
                      <a:r>
                        <a:rPr lang="tr-TR" dirty="0" smtClean="0"/>
                        <a:t>3</a:t>
                      </a:r>
                      <a:endParaRPr lang="tr-TR" dirty="0"/>
                    </a:p>
                  </a:txBody>
                  <a:tcPr/>
                </a:tc>
                <a:tc>
                  <a:txBody>
                    <a:bodyPr/>
                    <a:lstStyle/>
                    <a:p>
                      <a:r>
                        <a:rPr lang="tr-TR" dirty="0" smtClean="0"/>
                        <a:t>-</a:t>
                      </a:r>
                      <a:endParaRPr lang="tr-TR" dirty="0"/>
                    </a:p>
                  </a:txBody>
                  <a:tcPr/>
                </a:tc>
                <a:tc>
                  <a:txBody>
                    <a:bodyPr/>
                    <a:lstStyle/>
                    <a:p>
                      <a:r>
                        <a:rPr lang="tr-TR" dirty="0" smtClean="0"/>
                        <a:t>-</a:t>
                      </a:r>
                      <a:endParaRPr lang="tr-TR" dirty="0"/>
                    </a:p>
                  </a:txBody>
                  <a:tcPr/>
                </a:tc>
              </a:tr>
              <a:tr h="370840">
                <a:tc>
                  <a:txBody>
                    <a:bodyPr/>
                    <a:lstStyle/>
                    <a:p>
                      <a:r>
                        <a:rPr lang="tr-TR" dirty="0" err="1" smtClean="0"/>
                        <a:t>Medulloblastoma</a:t>
                      </a:r>
                      <a:endParaRPr lang="tr-TR" dirty="0"/>
                    </a:p>
                  </a:txBody>
                  <a:tcPr/>
                </a:tc>
                <a:tc>
                  <a:txBody>
                    <a:bodyPr/>
                    <a:lstStyle/>
                    <a:p>
                      <a:r>
                        <a:rPr lang="tr-TR" dirty="0" smtClean="0"/>
                        <a:t>2</a:t>
                      </a:r>
                      <a:endParaRPr lang="tr-TR" dirty="0"/>
                    </a:p>
                  </a:txBody>
                  <a:tcPr/>
                </a:tc>
                <a:tc>
                  <a:txBody>
                    <a:bodyPr/>
                    <a:lstStyle/>
                    <a:p>
                      <a:r>
                        <a:rPr lang="tr-TR" dirty="0" smtClean="0"/>
                        <a:t>1</a:t>
                      </a:r>
                      <a:endParaRPr lang="tr-TR" dirty="0"/>
                    </a:p>
                  </a:txBody>
                  <a:tcPr/>
                </a:tc>
                <a:tc>
                  <a:txBody>
                    <a:bodyPr/>
                    <a:lstStyle/>
                    <a:p>
                      <a:r>
                        <a:rPr lang="tr-TR" smtClean="0"/>
                        <a:t>-</a:t>
                      </a:r>
                      <a:endParaRPr lang="tr-TR"/>
                    </a:p>
                  </a:txBody>
                  <a:tcPr/>
                </a:tc>
                <a:tc>
                  <a:txBody>
                    <a:bodyPr/>
                    <a:lstStyle/>
                    <a:p>
                      <a:r>
                        <a:rPr lang="tr-TR" dirty="0" smtClean="0"/>
                        <a:t>1</a:t>
                      </a:r>
                      <a:endParaRPr lang="tr-TR" dirty="0"/>
                    </a:p>
                  </a:txBody>
                  <a:tcPr/>
                </a:tc>
              </a:tr>
              <a:tr h="370840">
                <a:tc>
                  <a:txBody>
                    <a:bodyPr/>
                    <a:lstStyle/>
                    <a:p>
                      <a:r>
                        <a:rPr lang="tr-TR" dirty="0" err="1" smtClean="0"/>
                        <a:t>Disgerminoma</a:t>
                      </a:r>
                      <a:endParaRPr lang="tr-TR" dirty="0"/>
                    </a:p>
                  </a:txBody>
                  <a:tcPr/>
                </a:tc>
                <a:tc>
                  <a:txBody>
                    <a:bodyPr/>
                    <a:lstStyle/>
                    <a:p>
                      <a:r>
                        <a:rPr lang="tr-TR" dirty="0" smtClean="0"/>
                        <a:t>2</a:t>
                      </a:r>
                      <a:endParaRPr lang="tr-TR" dirty="0"/>
                    </a:p>
                  </a:txBody>
                  <a:tcPr/>
                </a:tc>
                <a:tc>
                  <a:txBody>
                    <a:bodyPr/>
                    <a:lstStyle/>
                    <a:p>
                      <a:r>
                        <a:rPr lang="tr-TR" dirty="0" smtClean="0"/>
                        <a:t>2</a:t>
                      </a:r>
                      <a:endParaRPr lang="tr-TR" dirty="0"/>
                    </a:p>
                  </a:txBody>
                  <a:tcPr/>
                </a:tc>
                <a:tc>
                  <a:txBody>
                    <a:bodyPr/>
                    <a:lstStyle/>
                    <a:p>
                      <a:r>
                        <a:rPr lang="tr-TR" dirty="0" smtClean="0"/>
                        <a:t>-</a:t>
                      </a:r>
                      <a:endParaRPr lang="tr-TR" dirty="0"/>
                    </a:p>
                  </a:txBody>
                  <a:tcPr/>
                </a:tc>
                <a:tc>
                  <a:txBody>
                    <a:bodyPr/>
                    <a:lstStyle/>
                    <a:p>
                      <a:r>
                        <a:rPr lang="tr-TR" dirty="0" smtClean="0"/>
                        <a:t>-</a:t>
                      </a:r>
                      <a:endParaRPr lang="tr-TR" dirty="0"/>
                    </a:p>
                  </a:txBody>
                  <a:tcPr/>
                </a:tc>
              </a:tr>
              <a:tr h="370840">
                <a:tc>
                  <a:txBody>
                    <a:bodyPr/>
                    <a:lstStyle/>
                    <a:p>
                      <a:r>
                        <a:rPr lang="tr-TR" dirty="0" err="1" smtClean="0"/>
                        <a:t>İmmatür</a:t>
                      </a:r>
                      <a:r>
                        <a:rPr lang="tr-TR" dirty="0" smtClean="0"/>
                        <a:t> </a:t>
                      </a:r>
                      <a:r>
                        <a:rPr lang="tr-TR" dirty="0" err="1" smtClean="0"/>
                        <a:t>teratom</a:t>
                      </a:r>
                      <a:endParaRPr lang="tr-TR" dirty="0"/>
                    </a:p>
                  </a:txBody>
                  <a:tcPr/>
                </a:tc>
                <a:tc>
                  <a:txBody>
                    <a:bodyPr/>
                    <a:lstStyle/>
                    <a:p>
                      <a:r>
                        <a:rPr lang="tr-TR" dirty="0" smtClean="0"/>
                        <a:t>1</a:t>
                      </a:r>
                      <a:endParaRPr lang="tr-TR" dirty="0"/>
                    </a:p>
                  </a:txBody>
                  <a:tcPr/>
                </a:tc>
                <a:tc>
                  <a:txBody>
                    <a:bodyPr/>
                    <a:lstStyle/>
                    <a:p>
                      <a:r>
                        <a:rPr lang="tr-TR" dirty="0" smtClean="0"/>
                        <a:t>1</a:t>
                      </a:r>
                      <a:endParaRPr lang="tr-TR" dirty="0"/>
                    </a:p>
                  </a:txBody>
                  <a:tcPr/>
                </a:tc>
                <a:tc>
                  <a:txBody>
                    <a:bodyPr/>
                    <a:lstStyle/>
                    <a:p>
                      <a:r>
                        <a:rPr lang="tr-TR" dirty="0" smtClean="0"/>
                        <a:t>-</a:t>
                      </a:r>
                      <a:endParaRPr lang="tr-TR" dirty="0"/>
                    </a:p>
                  </a:txBody>
                  <a:tcPr/>
                </a:tc>
                <a:tc>
                  <a:txBody>
                    <a:bodyPr/>
                    <a:lstStyle/>
                    <a:p>
                      <a:r>
                        <a:rPr lang="tr-TR" dirty="0" smtClean="0"/>
                        <a:t>-</a:t>
                      </a:r>
                      <a:endParaRPr lang="tr-TR" dirty="0"/>
                    </a:p>
                  </a:txBody>
                  <a:tcPr/>
                </a:tc>
              </a:tr>
              <a:tr h="370840">
                <a:tc>
                  <a:txBody>
                    <a:bodyPr/>
                    <a:lstStyle/>
                    <a:p>
                      <a:r>
                        <a:rPr lang="tr-TR" dirty="0" err="1" smtClean="0"/>
                        <a:t>Endometrioid</a:t>
                      </a:r>
                      <a:r>
                        <a:rPr lang="tr-TR" dirty="0" smtClean="0"/>
                        <a:t> </a:t>
                      </a:r>
                      <a:r>
                        <a:rPr lang="tr-TR" dirty="0" err="1" smtClean="0"/>
                        <a:t>over</a:t>
                      </a:r>
                      <a:r>
                        <a:rPr lang="tr-TR" dirty="0" smtClean="0"/>
                        <a:t> </a:t>
                      </a:r>
                      <a:r>
                        <a:rPr lang="tr-TR" dirty="0" err="1" smtClean="0"/>
                        <a:t>ca</a:t>
                      </a:r>
                      <a:endParaRPr lang="tr-TR" dirty="0"/>
                    </a:p>
                  </a:txBody>
                  <a:tcPr/>
                </a:tc>
                <a:tc>
                  <a:txBody>
                    <a:bodyPr/>
                    <a:lstStyle/>
                    <a:p>
                      <a:r>
                        <a:rPr lang="tr-TR" dirty="0" smtClean="0"/>
                        <a:t>1</a:t>
                      </a:r>
                      <a:endParaRPr lang="tr-TR" dirty="0"/>
                    </a:p>
                  </a:txBody>
                  <a:tcPr/>
                </a:tc>
                <a:tc>
                  <a:txBody>
                    <a:bodyPr/>
                    <a:lstStyle/>
                    <a:p>
                      <a:r>
                        <a:rPr lang="tr-TR" dirty="0" smtClean="0"/>
                        <a:t>-</a:t>
                      </a:r>
                      <a:endParaRPr lang="tr-TR" dirty="0"/>
                    </a:p>
                  </a:txBody>
                  <a:tcPr/>
                </a:tc>
                <a:tc>
                  <a:txBody>
                    <a:bodyPr/>
                    <a:lstStyle/>
                    <a:p>
                      <a:r>
                        <a:rPr lang="tr-TR" dirty="0" smtClean="0"/>
                        <a:t>-</a:t>
                      </a:r>
                      <a:endParaRPr lang="tr-TR" dirty="0"/>
                    </a:p>
                  </a:txBody>
                  <a:tcPr/>
                </a:tc>
                <a:tc>
                  <a:txBody>
                    <a:bodyPr/>
                    <a:lstStyle/>
                    <a:p>
                      <a:r>
                        <a:rPr lang="tr-TR" dirty="0" smtClean="0"/>
                        <a:t>1</a:t>
                      </a:r>
                      <a:endParaRPr lang="tr-TR" dirty="0"/>
                    </a:p>
                  </a:txBody>
                  <a:tcPr/>
                </a:tc>
              </a:tr>
              <a:tr h="370840">
                <a:tc>
                  <a:txBody>
                    <a:bodyPr/>
                    <a:lstStyle/>
                    <a:p>
                      <a:r>
                        <a:rPr lang="tr-TR" dirty="0" err="1" smtClean="0"/>
                        <a:t>Nazofarinks</a:t>
                      </a:r>
                      <a:r>
                        <a:rPr lang="tr-TR" dirty="0" smtClean="0"/>
                        <a:t> </a:t>
                      </a:r>
                      <a:r>
                        <a:rPr lang="tr-TR" dirty="0" err="1" smtClean="0"/>
                        <a:t>ca</a:t>
                      </a:r>
                      <a:endParaRPr lang="tr-TR" dirty="0"/>
                    </a:p>
                  </a:txBody>
                  <a:tcPr/>
                </a:tc>
                <a:tc>
                  <a:txBody>
                    <a:bodyPr/>
                    <a:lstStyle/>
                    <a:p>
                      <a:r>
                        <a:rPr lang="tr-TR" dirty="0" smtClean="0"/>
                        <a:t>1</a:t>
                      </a:r>
                      <a:endParaRPr lang="tr-TR" dirty="0"/>
                    </a:p>
                  </a:txBody>
                  <a:tcPr/>
                </a:tc>
                <a:tc>
                  <a:txBody>
                    <a:bodyPr/>
                    <a:lstStyle/>
                    <a:p>
                      <a:r>
                        <a:rPr lang="tr-TR" dirty="0" smtClean="0"/>
                        <a:t>1</a:t>
                      </a:r>
                      <a:endParaRPr lang="tr-TR" dirty="0"/>
                    </a:p>
                  </a:txBody>
                  <a:tcPr/>
                </a:tc>
                <a:tc>
                  <a:txBody>
                    <a:bodyPr/>
                    <a:lstStyle/>
                    <a:p>
                      <a:r>
                        <a:rPr lang="tr-TR" dirty="0" smtClean="0"/>
                        <a:t>-</a:t>
                      </a:r>
                      <a:endParaRPr lang="tr-TR" dirty="0"/>
                    </a:p>
                  </a:txBody>
                  <a:tcPr/>
                </a:tc>
                <a:tc>
                  <a:txBody>
                    <a:bodyPr/>
                    <a:lstStyle/>
                    <a:p>
                      <a:r>
                        <a:rPr lang="tr-TR" dirty="0" smtClean="0"/>
                        <a:t>-</a:t>
                      </a:r>
                      <a:endParaRPr lang="tr-TR" dirty="0"/>
                    </a:p>
                  </a:txBody>
                  <a:tcPr/>
                </a:tc>
              </a:tr>
              <a:tr h="370840">
                <a:tc>
                  <a:txBody>
                    <a:bodyPr/>
                    <a:lstStyle/>
                    <a:p>
                      <a:r>
                        <a:rPr lang="tr-TR" dirty="0" err="1" smtClean="0"/>
                        <a:t>Tiroid</a:t>
                      </a:r>
                      <a:r>
                        <a:rPr lang="tr-TR" dirty="0" smtClean="0"/>
                        <a:t> </a:t>
                      </a:r>
                      <a:r>
                        <a:rPr lang="tr-TR" dirty="0" err="1" smtClean="0"/>
                        <a:t>ca</a:t>
                      </a:r>
                      <a:endParaRPr lang="tr-TR" dirty="0"/>
                    </a:p>
                  </a:txBody>
                  <a:tcPr/>
                </a:tc>
                <a:tc>
                  <a:txBody>
                    <a:bodyPr/>
                    <a:lstStyle/>
                    <a:p>
                      <a:r>
                        <a:rPr lang="tr-TR" dirty="0" smtClean="0"/>
                        <a:t>2</a:t>
                      </a:r>
                      <a:endParaRPr lang="tr-TR" dirty="0"/>
                    </a:p>
                  </a:txBody>
                  <a:tcPr/>
                </a:tc>
                <a:tc>
                  <a:txBody>
                    <a:bodyPr/>
                    <a:lstStyle/>
                    <a:p>
                      <a:r>
                        <a:rPr lang="tr-TR" dirty="0" smtClean="0"/>
                        <a:t>1</a:t>
                      </a:r>
                      <a:endParaRPr lang="tr-TR" dirty="0"/>
                    </a:p>
                  </a:txBody>
                  <a:tcPr/>
                </a:tc>
                <a:tc>
                  <a:txBody>
                    <a:bodyPr/>
                    <a:lstStyle/>
                    <a:p>
                      <a:r>
                        <a:rPr lang="tr-TR" dirty="0" smtClean="0"/>
                        <a:t>1</a:t>
                      </a:r>
                      <a:endParaRPr lang="tr-TR" dirty="0"/>
                    </a:p>
                  </a:txBody>
                  <a:tcPr/>
                </a:tc>
                <a:tc>
                  <a:txBody>
                    <a:bodyPr/>
                    <a:lstStyle/>
                    <a:p>
                      <a:endParaRPr lang="tr-TR" dirty="0"/>
                    </a:p>
                  </a:txBody>
                  <a:tcPr/>
                </a:tc>
              </a:tr>
              <a:tr h="370840">
                <a:tc>
                  <a:txBody>
                    <a:bodyPr/>
                    <a:lstStyle/>
                    <a:p>
                      <a:r>
                        <a:rPr lang="tr-TR" dirty="0" err="1" smtClean="0"/>
                        <a:t>Progressiv</a:t>
                      </a:r>
                      <a:r>
                        <a:rPr lang="tr-TR" baseline="0" dirty="0" smtClean="0"/>
                        <a:t> MS (</a:t>
                      </a:r>
                      <a:r>
                        <a:rPr lang="tr-TR" baseline="0" dirty="0" err="1" smtClean="0"/>
                        <a:t>mitoxantrone</a:t>
                      </a:r>
                      <a:r>
                        <a:rPr lang="tr-TR" baseline="0" dirty="0" smtClean="0"/>
                        <a:t> </a:t>
                      </a:r>
                      <a:r>
                        <a:rPr lang="tr-TR" baseline="0" dirty="0" err="1" smtClean="0"/>
                        <a:t>ted</a:t>
                      </a:r>
                      <a:r>
                        <a:rPr lang="tr-TR" baseline="0" dirty="0" smtClean="0"/>
                        <a:t>) </a:t>
                      </a:r>
                      <a:endParaRPr lang="tr-TR" dirty="0"/>
                    </a:p>
                  </a:txBody>
                  <a:tcPr/>
                </a:tc>
                <a:tc>
                  <a:txBody>
                    <a:bodyPr/>
                    <a:lstStyle/>
                    <a:p>
                      <a:r>
                        <a:rPr lang="tr-TR" dirty="0" smtClean="0"/>
                        <a:t>1</a:t>
                      </a:r>
                      <a:endParaRPr lang="tr-TR" dirty="0"/>
                    </a:p>
                  </a:txBody>
                  <a:tcPr/>
                </a:tc>
                <a:tc>
                  <a:txBody>
                    <a:bodyPr/>
                    <a:lstStyle/>
                    <a:p>
                      <a:r>
                        <a:rPr lang="tr-TR" dirty="0" smtClean="0"/>
                        <a:t>-</a:t>
                      </a:r>
                      <a:endParaRPr lang="tr-TR" dirty="0"/>
                    </a:p>
                  </a:txBody>
                  <a:tcPr/>
                </a:tc>
                <a:tc>
                  <a:txBody>
                    <a:bodyPr/>
                    <a:lstStyle/>
                    <a:p>
                      <a:r>
                        <a:rPr lang="tr-TR" dirty="0" smtClean="0"/>
                        <a:t>6</a:t>
                      </a:r>
                      <a:endParaRPr lang="tr-TR" dirty="0"/>
                    </a:p>
                  </a:txBody>
                  <a:tcPr/>
                </a:tc>
                <a:tc>
                  <a:txBody>
                    <a:bodyPr/>
                    <a:lstStyle/>
                    <a:p>
                      <a:r>
                        <a:rPr lang="tr-TR" dirty="0" smtClean="0"/>
                        <a:t>-</a:t>
                      </a:r>
                      <a:endParaRPr lang="tr-TR" dirty="0"/>
                    </a:p>
                  </a:txBody>
                  <a:tcPr/>
                </a:tc>
              </a:tr>
            </a:tbl>
          </a:graphicData>
        </a:graphic>
      </p:graphicFrame>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1 Grafik"/>
          <p:cNvGraphicFramePr/>
          <p:nvPr/>
        </p:nvGraphicFramePr>
        <p:xfrm>
          <a:off x="395536" y="908720"/>
          <a:ext cx="7920880" cy="482453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3" name="Picture 1" descr="C:\Users\hp\Pictures\2011-11-16\066.jpg"/>
          <p:cNvPicPr>
            <a:picLocks noChangeAspect="1" noChangeArrowheads="1"/>
          </p:cNvPicPr>
          <p:nvPr/>
        </p:nvPicPr>
        <p:blipFill>
          <a:blip r:embed="rId2" cstate="print"/>
          <a:srcRect/>
          <a:stretch>
            <a:fillRect/>
          </a:stretch>
        </p:blipFill>
        <p:spPr bwMode="auto">
          <a:xfrm>
            <a:off x="3708400" y="0"/>
            <a:ext cx="4100513" cy="6858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87043" name="7 Metin kutusu"/>
          <p:cNvSpPr txBox="1">
            <a:spLocks noChangeArrowheads="1"/>
          </p:cNvSpPr>
          <p:nvPr/>
        </p:nvSpPr>
        <p:spPr bwMode="auto">
          <a:xfrm>
            <a:off x="250825" y="836613"/>
            <a:ext cx="2816225" cy="708025"/>
          </a:xfrm>
          <a:prstGeom prst="rect">
            <a:avLst/>
          </a:prstGeom>
          <a:noFill/>
          <a:ln w="9525">
            <a:noFill/>
            <a:miter lim="800000"/>
            <a:headEnd/>
            <a:tailEnd/>
          </a:ln>
        </p:spPr>
        <p:txBody>
          <a:bodyPr wrap="none">
            <a:spAutoFit/>
          </a:bodyPr>
          <a:lstStyle/>
          <a:p>
            <a:r>
              <a:rPr lang="tr-TR" sz="4000"/>
              <a:t>Teşekkürler,,,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Rectangle 6"/>
          <p:cNvSpPr>
            <a:spLocks noGrp="1" noChangeArrowheads="1"/>
          </p:cNvSpPr>
          <p:nvPr>
            <p:ph idx="1"/>
          </p:nvPr>
        </p:nvSpPr>
        <p:spPr/>
        <p:txBody>
          <a:bodyPr/>
          <a:lstStyle/>
          <a:p>
            <a:pPr eaLnBrk="1" hangingPunct="1">
              <a:lnSpc>
                <a:spcPct val="90000"/>
              </a:lnSpc>
              <a:buFont typeface="Arial" charset="0"/>
              <a:buNone/>
            </a:pPr>
            <a:r>
              <a:rPr lang="tr-TR" smtClean="0"/>
              <a:t>  </a:t>
            </a:r>
          </a:p>
          <a:p>
            <a:pPr eaLnBrk="1" hangingPunct="1">
              <a:lnSpc>
                <a:spcPct val="90000"/>
              </a:lnSpc>
              <a:buFont typeface="Arial" charset="0"/>
              <a:buNone/>
            </a:pPr>
            <a:endParaRPr lang="tr-TR" smtClean="0"/>
          </a:p>
          <a:p>
            <a:pPr eaLnBrk="1" hangingPunct="1">
              <a:lnSpc>
                <a:spcPct val="90000"/>
              </a:lnSpc>
              <a:buFont typeface="Arial" charset="0"/>
              <a:buNone/>
            </a:pPr>
            <a:r>
              <a:rPr lang="tr-TR" smtClean="0"/>
              <a:t>    Son 3 dekadda  kanser araştırmalarındaki ilerlemeler, tarama ve korunma programları ile kanser insidansı ve buna bağlı ölüm oranları azalma göstermiştir</a:t>
            </a:r>
          </a:p>
          <a:p>
            <a:pPr eaLnBrk="1" hangingPunct="1">
              <a:lnSpc>
                <a:spcPct val="90000"/>
              </a:lnSpc>
            </a:pPr>
            <a:endParaRPr lang="tr-TR" smtClean="0"/>
          </a:p>
          <a:p>
            <a:pPr eaLnBrk="1" hangingPunct="1">
              <a:lnSpc>
                <a:spcPct val="90000"/>
              </a:lnSpc>
              <a:buFont typeface="Arial" charset="0"/>
              <a:buNone/>
            </a:pPr>
            <a:r>
              <a:rPr lang="en-US" smtClean="0"/>
              <a:t> </a:t>
            </a:r>
            <a:endParaRPr lang="tr-TR" smtClean="0"/>
          </a:p>
          <a:p>
            <a:pPr eaLnBrk="1" hangingPunct="1">
              <a:lnSpc>
                <a:spcPct val="90000"/>
              </a:lnSpc>
            </a:pPr>
            <a:endParaRPr lang="tr-TR" smtClean="0"/>
          </a:p>
        </p:txBody>
      </p:sp>
      <p:sp>
        <p:nvSpPr>
          <p:cNvPr id="10243" name="Text Box 7"/>
          <p:cNvSpPr txBox="1">
            <a:spLocks noChangeArrowheads="1"/>
          </p:cNvSpPr>
          <p:nvPr/>
        </p:nvSpPr>
        <p:spPr bwMode="auto">
          <a:xfrm>
            <a:off x="395288" y="5613400"/>
            <a:ext cx="8280400" cy="830263"/>
          </a:xfrm>
          <a:prstGeom prst="rect">
            <a:avLst/>
          </a:prstGeom>
          <a:noFill/>
          <a:ln w="9525">
            <a:noFill/>
            <a:miter lim="800000"/>
            <a:headEnd/>
            <a:tailEnd/>
          </a:ln>
        </p:spPr>
        <p:txBody>
          <a:bodyPr>
            <a:spAutoFit/>
          </a:bodyPr>
          <a:lstStyle/>
          <a:p>
            <a:pPr marL="266700" indent="-266700">
              <a:buFont typeface="Arial" charset="0"/>
              <a:buChar char="•"/>
            </a:pPr>
            <a:r>
              <a:rPr lang="en-US" sz="1600"/>
              <a:t>Jemal A, Murray T, Samuels A, Ghafoor A, Ward E and Thun MJ (2003) Cancer statistics, 2003. Ca Cancer J Clin 53,5-26.</a:t>
            </a:r>
            <a:endParaRPr lang="tr-TR" sz="1600"/>
          </a:p>
          <a:p>
            <a:pPr marL="266700" indent="-266700"/>
            <a:endParaRPr lang="tr-TR" sz="1600"/>
          </a:p>
        </p:txBody>
      </p:sp>
      <p:sp>
        <p:nvSpPr>
          <p:cNvPr id="4" name="5 Başlık"/>
          <p:cNvSpPr txBox="1">
            <a:spLocks/>
          </p:cNvSpPr>
          <p:nvPr/>
        </p:nvSpPr>
        <p:spPr bwMode="auto">
          <a:xfrm>
            <a:off x="468313" y="260350"/>
            <a:ext cx="8229600" cy="1143000"/>
          </a:xfrm>
          <a:prstGeom prst="rect">
            <a:avLst/>
          </a:prstGeom>
          <a:solidFill>
            <a:schemeClr val="tx2">
              <a:lumMod val="75000"/>
            </a:schemeClr>
          </a:solidFill>
          <a:ln w="9525">
            <a:noFill/>
            <a:miter lim="800000"/>
            <a:headEnd/>
            <a:tailEnd/>
          </a:ln>
        </p:spPr>
        <p:txBody>
          <a:bodyPr anchor="ctr"/>
          <a:lstStyle/>
          <a:p>
            <a:pPr algn="ctr">
              <a:defRPr/>
            </a:pPr>
            <a:r>
              <a:rPr lang="tr-TR" sz="4400">
                <a:solidFill>
                  <a:schemeClr val="bg1"/>
                </a:solidFill>
                <a:latin typeface="+mj-lt"/>
                <a:ea typeface="+mj-ea"/>
                <a:cs typeface="+mj-cs"/>
              </a:rPr>
              <a:t>Fertilite prezervasyonu</a:t>
            </a:r>
            <a:endParaRPr lang="tr-TR" sz="4400" dirty="0">
              <a:solidFill>
                <a:schemeClr val="bg1"/>
              </a:solidFill>
              <a:latin typeface="+mj-lt"/>
              <a:ea typeface="+mj-ea"/>
              <a:cs typeface="+mj-cs"/>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109</TotalTime>
  <Words>7137</Words>
  <Application>Microsoft Office PowerPoint</Application>
  <PresentationFormat>Ekran Gösterisi (4:3)</PresentationFormat>
  <Paragraphs>701</Paragraphs>
  <Slides>85</Slides>
  <Notes>36</Notes>
  <HiddenSlides>21</HiddenSlides>
  <MMClips>0</MMClips>
  <ScaleCrop>false</ScaleCrop>
  <HeadingPairs>
    <vt:vector size="4" baseType="variant">
      <vt:variant>
        <vt:lpstr>Tema</vt:lpstr>
      </vt:variant>
      <vt:variant>
        <vt:i4>1</vt:i4>
      </vt:variant>
      <vt:variant>
        <vt:lpstr>Slayt Başlıkları</vt:lpstr>
      </vt:variant>
      <vt:variant>
        <vt:i4>85</vt:i4>
      </vt:variant>
    </vt:vector>
  </HeadingPairs>
  <TitlesOfParts>
    <vt:vector size="86" baseType="lpstr">
      <vt:lpstr>Ofis Teması</vt:lpstr>
      <vt:lpstr>Onkofertilite: fertilite prezervasyonu güncel durum</vt:lpstr>
      <vt:lpstr>Fertilite prezervasyonu</vt:lpstr>
      <vt:lpstr>Fertilite prezervasyonu</vt:lpstr>
      <vt:lpstr>Fertilite prezervasyonu</vt:lpstr>
      <vt:lpstr>Slayt 5</vt:lpstr>
      <vt:lpstr>Slayt 6</vt:lpstr>
      <vt:lpstr>Slayt 7</vt:lpstr>
      <vt:lpstr>Fertilite prezervasyonu</vt:lpstr>
      <vt:lpstr>Slayt 9</vt:lpstr>
      <vt:lpstr>Slayt 10</vt:lpstr>
      <vt:lpstr>Genç yaş ve Kanser</vt:lpstr>
      <vt:lpstr>Meme Kanseri</vt:lpstr>
      <vt:lpstr>Meme Kanseri</vt:lpstr>
      <vt:lpstr>Meme Kanseri</vt:lpstr>
      <vt:lpstr>Genç Yaş Meme kanseri</vt:lpstr>
      <vt:lpstr>Genç Yaş Meme kanseri</vt:lpstr>
      <vt:lpstr>Slayt 17</vt:lpstr>
      <vt:lpstr>Slayt 18</vt:lpstr>
      <vt:lpstr>Oncologist. 2014 Jun 20. the oncologist.2014-0016 Estimates of Young Breast Cancer Survivors at Risk for Infertility in the U.S. Trivers KF1, Fink AK2, Partridge AH2, Oktay  K2, Ginsburg ES2, Li C2, Pollack LA2 </vt:lpstr>
      <vt:lpstr>BRCA-1 ve BRCA-2 mutasyonları</vt:lpstr>
      <vt:lpstr>BRCA 1/2 mutasyonları</vt:lpstr>
      <vt:lpstr>Slayt 22</vt:lpstr>
      <vt:lpstr>Çocuk/adölesan hastalar ve onkofertilite</vt:lpstr>
      <vt:lpstr>Çocuk/genç erişkin hastalar ve onkofertilite</vt:lpstr>
      <vt:lpstr>Hematolojik kanserler</vt:lpstr>
      <vt:lpstr>Hematolojik kanserler</vt:lpstr>
      <vt:lpstr>Hematolojik kanserler</vt:lpstr>
      <vt:lpstr>Slayt 28</vt:lpstr>
      <vt:lpstr>Hematolojik kanserler</vt:lpstr>
      <vt:lpstr>Hematolojik kanserler</vt:lpstr>
      <vt:lpstr>Hemopoetik kök hücre nakli</vt:lpstr>
      <vt:lpstr>Slayt 32</vt:lpstr>
      <vt:lpstr>Slayt 33</vt:lpstr>
      <vt:lpstr>Slayt 34</vt:lpstr>
      <vt:lpstr>Slayt 35</vt:lpstr>
      <vt:lpstr>Slayt 36</vt:lpstr>
      <vt:lpstr>Jinekolojik kanserler</vt:lpstr>
      <vt:lpstr>Fertilite Prezervasyonu</vt:lpstr>
      <vt:lpstr>Bilgilendirilme</vt:lpstr>
      <vt:lpstr>Bilgilendirme</vt:lpstr>
      <vt:lpstr>Slayt 41</vt:lpstr>
      <vt:lpstr>Slayt 42</vt:lpstr>
      <vt:lpstr>Kemoterapi ve gonadal toksisite</vt:lpstr>
      <vt:lpstr>KT-gonadal toksisite</vt:lpstr>
      <vt:lpstr>KT-gonadal toksisite</vt:lpstr>
      <vt:lpstr>KT-gonadal toksisite</vt:lpstr>
      <vt:lpstr>Slayt 47</vt:lpstr>
      <vt:lpstr>KT-gonadal toksisite</vt:lpstr>
      <vt:lpstr>Slayt 49</vt:lpstr>
      <vt:lpstr>Slayt 50</vt:lpstr>
      <vt:lpstr>Slayt 51</vt:lpstr>
      <vt:lpstr>Slayt 52</vt:lpstr>
      <vt:lpstr>Slayt 53</vt:lpstr>
      <vt:lpstr>KT sonrası amenore</vt:lpstr>
      <vt:lpstr>Slayt 55</vt:lpstr>
      <vt:lpstr>KT sonrası menstruasyon</vt:lpstr>
      <vt:lpstr>KT-gonadal toksisite</vt:lpstr>
      <vt:lpstr>Slayt 58</vt:lpstr>
      <vt:lpstr>KT-gonadal hasar</vt:lpstr>
      <vt:lpstr>Slayt 60</vt:lpstr>
      <vt:lpstr>Slayt 61</vt:lpstr>
      <vt:lpstr>RT-gonadal hasar</vt:lpstr>
      <vt:lpstr>RT-gonadal hasar</vt:lpstr>
      <vt:lpstr>RT gonadal hasar</vt:lpstr>
      <vt:lpstr>Male infertilite</vt:lpstr>
      <vt:lpstr>FP-Başlangıç üreme potansiyelinin değerlendirilmesi</vt:lpstr>
      <vt:lpstr>Slayt 67</vt:lpstr>
      <vt:lpstr>Natural Decline of Oocytes with Age </vt:lpstr>
      <vt:lpstr>Slayt 69</vt:lpstr>
      <vt:lpstr>Fertilite Prezervasyonu</vt:lpstr>
      <vt:lpstr>Fertilite Prezervasyonu</vt:lpstr>
      <vt:lpstr>Slayt 72</vt:lpstr>
      <vt:lpstr>Slayt 73</vt:lpstr>
      <vt:lpstr>Slayt 74</vt:lpstr>
      <vt:lpstr>Slayt 75</vt:lpstr>
      <vt:lpstr>Slayt 76</vt:lpstr>
      <vt:lpstr>Slayt 77</vt:lpstr>
      <vt:lpstr>Slayt 78</vt:lpstr>
      <vt:lpstr> Fertilite prezervasyonu yöntemleri </vt:lpstr>
      <vt:lpstr>Fertilite prezervasyonu </vt:lpstr>
      <vt:lpstr>American Society of Clinical Oncology Recommendations on Fertility Preservation in People Treated for Cancer</vt:lpstr>
      <vt:lpstr> Ege Üniv- Onkolojik tedaviler öncesinde FP uygulanan female hastalar</vt:lpstr>
      <vt:lpstr>Onkofertilite-FP uygulaması yapılan n=72 hasta </vt:lpstr>
      <vt:lpstr>Slayt 84</vt:lpstr>
      <vt:lpstr>Slayt 85</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Onkofertilite: fertilite prezervasyonu güncel durum</dc:title>
  <dc:creator>hp</dc:creator>
  <cp:lastModifiedBy>hp</cp:lastModifiedBy>
  <cp:revision>9</cp:revision>
  <dcterms:created xsi:type="dcterms:W3CDTF">2018-05-09T13:16:42Z</dcterms:created>
  <dcterms:modified xsi:type="dcterms:W3CDTF">2018-05-10T08:24:56Z</dcterms:modified>
</cp:coreProperties>
</file>