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g"/>
  <Override PartName="/ppt/media/image14.jpg" ContentType="image/jpg"/>
  <Override PartName="/ppt/media/image16.jpg" ContentType="image/jpg"/>
  <Override PartName="/ppt/media/image1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8.jpg" ContentType="image/jpg"/>
  <Override PartName="/ppt/media/image31.jpg" ContentType="image/jpg"/>
  <Override PartName="/ppt/media/image32.jpg" ContentType="image/jpg"/>
  <Override PartName="/ppt/media/image47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44"/>
  </p:notesMasterIdLst>
  <p:sldIdLst>
    <p:sldId id="256" r:id="rId5"/>
    <p:sldId id="316" r:id="rId6"/>
    <p:sldId id="387" r:id="rId7"/>
    <p:sldId id="422" r:id="rId8"/>
    <p:sldId id="317" r:id="rId9"/>
    <p:sldId id="318" r:id="rId10"/>
    <p:sldId id="319" r:id="rId11"/>
    <p:sldId id="382" r:id="rId12"/>
    <p:sldId id="335" r:id="rId13"/>
    <p:sldId id="389" r:id="rId14"/>
    <p:sldId id="390" r:id="rId15"/>
    <p:sldId id="392" r:id="rId16"/>
    <p:sldId id="396" r:id="rId17"/>
    <p:sldId id="393" r:id="rId18"/>
    <p:sldId id="394" r:id="rId19"/>
    <p:sldId id="395" r:id="rId20"/>
    <p:sldId id="397" r:id="rId21"/>
    <p:sldId id="399" r:id="rId22"/>
    <p:sldId id="400" r:id="rId23"/>
    <p:sldId id="378" r:id="rId24"/>
    <p:sldId id="381" r:id="rId25"/>
    <p:sldId id="336" r:id="rId26"/>
    <p:sldId id="414" r:id="rId27"/>
    <p:sldId id="342" r:id="rId28"/>
    <p:sldId id="301" r:id="rId29"/>
    <p:sldId id="304" r:id="rId30"/>
    <p:sldId id="416" r:id="rId31"/>
    <p:sldId id="306" r:id="rId32"/>
    <p:sldId id="418" r:id="rId33"/>
    <p:sldId id="419" r:id="rId34"/>
    <p:sldId id="307" r:id="rId35"/>
    <p:sldId id="309" r:id="rId36"/>
    <p:sldId id="417" r:id="rId37"/>
    <p:sldId id="310" r:id="rId38"/>
    <p:sldId id="420" r:id="rId39"/>
    <p:sldId id="415" r:id="rId40"/>
    <p:sldId id="368" r:id="rId41"/>
    <p:sldId id="424" r:id="rId42"/>
    <p:sldId id="293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4848"/>
  </p:normalViewPr>
  <p:slideViewPr>
    <p:cSldViewPr>
      <p:cViewPr varScale="1">
        <p:scale>
          <a:sx n="76" d="100"/>
          <a:sy n="76" d="100"/>
        </p:scale>
        <p:origin x="118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EB0AD-95D9-E740-8EDD-3FB279B6975F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F1B3-4D2C-D94B-BE5D-D1170A358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BA109F5F-B803-8744-A0AB-617C9E2A5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4B774F0-97D0-594C-8406-682D96FAA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Egbor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arkadaşları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erken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geç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başlangıçlı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PE, IUBK, PE+IUBK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olgularını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karşılaştırdığı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çalışmada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;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plasental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ağırlığın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PE’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nin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eşlik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ettiği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olgularında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daha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düşük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plasenta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ağırlığının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olduğu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anormal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plasental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vasküler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morfogenezin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eşlik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ettiğini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özellikle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termienal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villüslerin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bundan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etkilendiğini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bildirmişler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Geç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başlangıçlı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PE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olguların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plasentalarının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normotensif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gebelerin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plasentalarına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benzer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olması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nedeniyle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LO PE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vakalarında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sorunun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maternal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kaynaklı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olduğu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bildirilmiş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59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72265A11-A9EE-E84C-9911-66BF29B84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355AF13-E7B1-844C-AA77-E7953F6C5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Malforme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infantların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% 20-60‘ında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izlenir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vakalarının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% 10‘unda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eş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zamanlı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yapısal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anomali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izlenir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polihidramniyos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varlığında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T18’ e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dikkat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</a:t>
            </a:r>
          </a:p>
          <a:p>
            <a:pPr marL="39688" eaLnBrk="1" hangingPunct="1"/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Erken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başlangıçlı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simetrik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veya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ağır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vakalarında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karyotipleme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yapılmalıdır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fetal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anomalinin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olduğu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fetusların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% 10-40‘ında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karyotip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anomalisi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izlenirken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fetal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anomalinin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olmadığı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IUBK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vakalarının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% 2‘sinde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anöploidi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saptanır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Ekojenik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barsak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polihidramniyoz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polidaktili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anormal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el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pozisyonu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varlığında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karyotip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anomalisine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dikkat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</a:t>
            </a:r>
          </a:p>
          <a:p>
            <a:pPr marL="39688" eaLnBrk="1" hangingPunct="1"/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Fetal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enfeksiyonların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tanısında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,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birliktelik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gösteren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USG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bulgularının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iyimser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tahminlerle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% 30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oranında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probleme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eşlik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etmesi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nedeniyle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serolojik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testler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ve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direkt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etken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araştırılması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yoluna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2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gidilmelidir</a:t>
            </a:r>
            <a:r>
              <a:rPr lang="en-US" altLang="tr-TR" sz="2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21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endParaRPr lang="tr-TR" sz="1200" dirty="0">
              <a:latin typeface="Georgia"/>
              <a:cs typeface="Georgia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1B3-4D2C-D94B-BE5D-D1170A358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Ayrıca </a:t>
            </a:r>
            <a:r>
              <a:rPr lang="tr-TR" dirty="0" err="1"/>
              <a:t>gelşim</a:t>
            </a:r>
            <a:r>
              <a:rPr lang="tr-TR" dirty="0"/>
              <a:t> kısıtlılığı olan </a:t>
            </a:r>
            <a:r>
              <a:rPr lang="tr-TR" dirty="0" err="1"/>
              <a:t>fetusların</a:t>
            </a:r>
            <a:r>
              <a:rPr lang="tr-TR" dirty="0"/>
              <a:t> önemli bir bölümünde (%15-80) azalmış </a:t>
            </a:r>
            <a:r>
              <a:rPr lang="tr-TR" dirty="0" err="1"/>
              <a:t>amniotik</a:t>
            </a:r>
            <a:r>
              <a:rPr lang="tr-TR" dirty="0"/>
              <a:t> sıvı görülmez.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Ancak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/>
              <a:t>rüptürü</a:t>
            </a:r>
            <a:r>
              <a:rPr lang="tr-TR" dirty="0"/>
              <a:t>, </a:t>
            </a:r>
            <a:r>
              <a:rPr lang="tr-TR" dirty="0" err="1"/>
              <a:t>konjenital</a:t>
            </a:r>
            <a:r>
              <a:rPr lang="tr-TR" dirty="0"/>
              <a:t> </a:t>
            </a:r>
            <a:r>
              <a:rPr lang="tr-TR" dirty="0" err="1"/>
              <a:t>genitoüriner</a:t>
            </a:r>
            <a:r>
              <a:rPr lang="tr-TR" dirty="0"/>
              <a:t> anomali ya da uzamış gebelik olmaksızın </a:t>
            </a:r>
            <a:r>
              <a:rPr lang="tr-TR" dirty="0" err="1"/>
              <a:t>oligohidroamnios</a:t>
            </a:r>
            <a:r>
              <a:rPr lang="tr-TR" dirty="0"/>
              <a:t> varsa muhtemel tanı </a:t>
            </a:r>
            <a:r>
              <a:rPr lang="tr-TR" dirty="0" err="1"/>
              <a:t>FGR’dir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1B3-4D2C-D94B-BE5D-D1170A358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ponderal</a:t>
            </a:r>
            <a:r>
              <a:rPr lang="tr-TR" dirty="0"/>
              <a:t> indeks, FGR tanısında</a:t>
            </a:r>
          </a:p>
          <a:p>
            <a:pPr lvl="1"/>
            <a:r>
              <a:rPr lang="tr-TR" dirty="0" err="1"/>
              <a:t>Sensivite</a:t>
            </a:r>
            <a:r>
              <a:rPr lang="tr-TR" dirty="0"/>
              <a:t>: %77</a:t>
            </a:r>
          </a:p>
          <a:p>
            <a:pPr lvl="1"/>
            <a:r>
              <a:rPr lang="tr-TR" dirty="0" err="1"/>
              <a:t>Spesifite</a:t>
            </a:r>
            <a:r>
              <a:rPr lang="tr-TR" dirty="0"/>
              <a:t>:  %82</a:t>
            </a:r>
          </a:p>
          <a:p>
            <a:pPr lvl="1"/>
            <a:r>
              <a:rPr lang="tr-TR" dirty="0"/>
              <a:t>Pozitif </a:t>
            </a:r>
            <a:r>
              <a:rPr lang="tr-TR" dirty="0" err="1"/>
              <a:t>prediktif</a:t>
            </a:r>
            <a:r>
              <a:rPr lang="tr-TR" dirty="0"/>
              <a:t> değer: %36</a:t>
            </a:r>
          </a:p>
          <a:p>
            <a:r>
              <a:rPr lang="tr-TR" dirty="0"/>
              <a:t>Ancak </a:t>
            </a:r>
            <a:r>
              <a:rPr lang="tr-TR" dirty="0" err="1"/>
              <a:t>fetal</a:t>
            </a:r>
            <a:r>
              <a:rPr lang="tr-TR" dirty="0"/>
              <a:t> ve </a:t>
            </a:r>
            <a:r>
              <a:rPr lang="tr-TR" dirty="0" err="1"/>
              <a:t>neonatal</a:t>
            </a:r>
            <a:r>
              <a:rPr lang="tr-TR" dirty="0"/>
              <a:t> PI arasında zayıf korelasyon saptanmıştır.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1B3-4D2C-D94B-BE5D-D1170A358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6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88" eaLnBrk="1" hangingPunct="1"/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İki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haftadan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daha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erken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yapılan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USG’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nin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fetal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büyümedeki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değişikliği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saptamada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faydası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yok. AC’ de 2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hafta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ara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ile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en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az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10  mm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artış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 </a:t>
            </a:r>
            <a:r>
              <a:rPr lang="en-US" altLang="tr-TR" sz="1200" dirty="0" err="1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olmalı</a:t>
            </a:r>
            <a:r>
              <a:rPr lang="en-US" altLang="tr-TR" sz="1200" dirty="0">
                <a:solidFill>
                  <a:srgbClr val="000000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1B3-4D2C-D94B-BE5D-D1170A3588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7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24. Haftadan sonra izole FBK  % 6.2 kromozom anormalliği saptanmıştır.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1B3-4D2C-D94B-BE5D-D1170A3588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2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8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20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69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99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00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37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11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67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18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4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88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97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8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51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89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168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780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3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46605"/>
            <a:ext cx="3710940" cy="417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623186"/>
            <a:ext cx="3707765" cy="440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426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61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67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267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4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23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141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98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28084" y="3089529"/>
            <a:ext cx="2083435" cy="495934"/>
          </a:xfrm>
          <a:custGeom>
            <a:avLst/>
            <a:gdLst/>
            <a:ahLst/>
            <a:cxnLst/>
            <a:rect l="l" t="t" r="r" b="b"/>
            <a:pathLst>
              <a:path w="2083435" h="495935">
                <a:moveTo>
                  <a:pt x="0" y="0"/>
                </a:moveTo>
                <a:lnTo>
                  <a:pt x="0" y="337820"/>
                </a:lnTo>
                <a:lnTo>
                  <a:pt x="2083307" y="337820"/>
                </a:lnTo>
                <a:lnTo>
                  <a:pt x="2083307" y="49568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4" y="4667630"/>
            <a:ext cx="1042035" cy="495934"/>
          </a:xfrm>
          <a:custGeom>
            <a:avLst/>
            <a:gdLst/>
            <a:ahLst/>
            <a:cxnLst/>
            <a:rect l="l" t="t" r="r" b="b"/>
            <a:pathLst>
              <a:path w="1042035" h="495935">
                <a:moveTo>
                  <a:pt x="0" y="0"/>
                </a:moveTo>
                <a:lnTo>
                  <a:pt x="0" y="337820"/>
                </a:lnTo>
                <a:lnTo>
                  <a:pt x="1041653" y="337820"/>
                </a:lnTo>
                <a:lnTo>
                  <a:pt x="1041653" y="495808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6429" y="4667630"/>
            <a:ext cx="1042035" cy="495934"/>
          </a:xfrm>
          <a:custGeom>
            <a:avLst/>
            <a:gdLst/>
            <a:ahLst/>
            <a:cxnLst/>
            <a:rect l="l" t="t" r="r" b="b"/>
            <a:pathLst>
              <a:path w="1042035" h="495935">
                <a:moveTo>
                  <a:pt x="1041654" y="0"/>
                </a:moveTo>
                <a:lnTo>
                  <a:pt x="1041654" y="337820"/>
                </a:lnTo>
                <a:lnTo>
                  <a:pt x="0" y="337820"/>
                </a:lnTo>
                <a:lnTo>
                  <a:pt x="0" y="495808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28084" y="3089529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5">
                <a:moveTo>
                  <a:pt x="0" y="0"/>
                </a:moveTo>
                <a:lnTo>
                  <a:pt x="0" y="495681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44648" y="3089529"/>
            <a:ext cx="2083435" cy="495934"/>
          </a:xfrm>
          <a:custGeom>
            <a:avLst/>
            <a:gdLst/>
            <a:ahLst/>
            <a:cxnLst/>
            <a:rect l="l" t="t" r="r" b="b"/>
            <a:pathLst>
              <a:path w="2083435" h="495935">
                <a:moveTo>
                  <a:pt x="2083435" y="0"/>
                </a:moveTo>
                <a:lnTo>
                  <a:pt x="2083435" y="337820"/>
                </a:lnTo>
                <a:lnTo>
                  <a:pt x="0" y="337820"/>
                </a:lnTo>
                <a:lnTo>
                  <a:pt x="0" y="495681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75786" y="2007107"/>
            <a:ext cx="1704975" cy="1082675"/>
          </a:xfrm>
          <a:custGeom>
            <a:avLst/>
            <a:gdLst/>
            <a:ahLst/>
            <a:cxnLst/>
            <a:rect l="l" t="t" r="r" b="b"/>
            <a:pathLst>
              <a:path w="1704975" h="1082675">
                <a:moveTo>
                  <a:pt x="1596389" y="0"/>
                </a:moveTo>
                <a:lnTo>
                  <a:pt x="108203" y="0"/>
                </a:ln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0" y="974089"/>
                </a:lnTo>
                <a:lnTo>
                  <a:pt x="8495" y="1016252"/>
                </a:lnTo>
                <a:lnTo>
                  <a:pt x="31670" y="1050686"/>
                </a:lnTo>
                <a:lnTo>
                  <a:pt x="66061" y="1073906"/>
                </a:lnTo>
                <a:lnTo>
                  <a:pt x="108203" y="1082420"/>
                </a:lnTo>
                <a:lnTo>
                  <a:pt x="1596389" y="1082420"/>
                </a:lnTo>
                <a:lnTo>
                  <a:pt x="1638478" y="1073906"/>
                </a:lnTo>
                <a:lnTo>
                  <a:pt x="1672875" y="1050686"/>
                </a:lnTo>
                <a:lnTo>
                  <a:pt x="1696081" y="1016252"/>
                </a:lnTo>
                <a:lnTo>
                  <a:pt x="1704593" y="974089"/>
                </a:lnTo>
                <a:lnTo>
                  <a:pt x="1704593" y="108203"/>
                </a:lnTo>
                <a:lnTo>
                  <a:pt x="1696081" y="66061"/>
                </a:lnTo>
                <a:lnTo>
                  <a:pt x="1672875" y="31670"/>
                </a:lnTo>
                <a:lnTo>
                  <a:pt x="1638478" y="8495"/>
                </a:lnTo>
                <a:lnTo>
                  <a:pt x="15963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375786" y="2007107"/>
            <a:ext cx="1704975" cy="1082675"/>
          </a:xfrm>
          <a:custGeom>
            <a:avLst/>
            <a:gdLst/>
            <a:ahLst/>
            <a:cxnLst/>
            <a:rect l="l" t="t" r="r" b="b"/>
            <a:pathLst>
              <a:path w="1704975" h="1082675">
                <a:moveTo>
                  <a:pt x="0" y="108203"/>
                </a:moveTo>
                <a:lnTo>
                  <a:pt x="8495" y="66061"/>
                </a:lnTo>
                <a:lnTo>
                  <a:pt x="31670" y="31670"/>
                </a:lnTo>
                <a:lnTo>
                  <a:pt x="66061" y="8495"/>
                </a:lnTo>
                <a:lnTo>
                  <a:pt x="108203" y="0"/>
                </a:lnTo>
                <a:lnTo>
                  <a:pt x="1596389" y="0"/>
                </a:lnTo>
                <a:lnTo>
                  <a:pt x="1638478" y="8495"/>
                </a:lnTo>
                <a:lnTo>
                  <a:pt x="1672875" y="31670"/>
                </a:lnTo>
                <a:lnTo>
                  <a:pt x="1696081" y="66061"/>
                </a:lnTo>
                <a:lnTo>
                  <a:pt x="1704593" y="108203"/>
                </a:lnTo>
                <a:lnTo>
                  <a:pt x="1704593" y="974089"/>
                </a:lnTo>
                <a:lnTo>
                  <a:pt x="1696081" y="1016252"/>
                </a:lnTo>
                <a:lnTo>
                  <a:pt x="1672875" y="1050686"/>
                </a:lnTo>
                <a:lnTo>
                  <a:pt x="1638478" y="1073906"/>
                </a:lnTo>
                <a:lnTo>
                  <a:pt x="1596389" y="1082420"/>
                </a:lnTo>
                <a:lnTo>
                  <a:pt x="108203" y="1082420"/>
                </a:lnTo>
                <a:lnTo>
                  <a:pt x="66061" y="1073906"/>
                </a:lnTo>
                <a:lnTo>
                  <a:pt x="31670" y="1050686"/>
                </a:lnTo>
                <a:lnTo>
                  <a:pt x="8495" y="1016252"/>
                </a:lnTo>
                <a:lnTo>
                  <a:pt x="0" y="974089"/>
                </a:lnTo>
                <a:lnTo>
                  <a:pt x="0" y="1082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65144" y="2186939"/>
            <a:ext cx="1704975" cy="1082675"/>
          </a:xfrm>
          <a:custGeom>
            <a:avLst/>
            <a:gdLst/>
            <a:ahLst/>
            <a:cxnLst/>
            <a:rect l="l" t="t" r="r" b="b"/>
            <a:pathLst>
              <a:path w="1704975" h="1082675">
                <a:moveTo>
                  <a:pt x="1596389" y="0"/>
                </a:moveTo>
                <a:lnTo>
                  <a:pt x="108203" y="0"/>
                </a:lnTo>
                <a:lnTo>
                  <a:pt x="66115" y="8514"/>
                </a:lnTo>
                <a:lnTo>
                  <a:pt x="31718" y="31734"/>
                </a:lnTo>
                <a:lnTo>
                  <a:pt x="8512" y="66168"/>
                </a:lnTo>
                <a:lnTo>
                  <a:pt x="0" y="108331"/>
                </a:lnTo>
                <a:lnTo>
                  <a:pt x="0" y="974217"/>
                </a:lnTo>
                <a:lnTo>
                  <a:pt x="8512" y="1016359"/>
                </a:lnTo>
                <a:lnTo>
                  <a:pt x="31718" y="1050750"/>
                </a:lnTo>
                <a:lnTo>
                  <a:pt x="66115" y="1073925"/>
                </a:lnTo>
                <a:lnTo>
                  <a:pt x="108203" y="1082421"/>
                </a:lnTo>
                <a:lnTo>
                  <a:pt x="1596389" y="1082421"/>
                </a:lnTo>
                <a:lnTo>
                  <a:pt x="1638532" y="1073925"/>
                </a:lnTo>
                <a:lnTo>
                  <a:pt x="1672923" y="1050750"/>
                </a:lnTo>
                <a:lnTo>
                  <a:pt x="1696098" y="1016359"/>
                </a:lnTo>
                <a:lnTo>
                  <a:pt x="1704593" y="974217"/>
                </a:lnTo>
                <a:lnTo>
                  <a:pt x="1704593" y="108331"/>
                </a:lnTo>
                <a:lnTo>
                  <a:pt x="1696098" y="66168"/>
                </a:lnTo>
                <a:lnTo>
                  <a:pt x="1672923" y="31734"/>
                </a:lnTo>
                <a:lnTo>
                  <a:pt x="1638532" y="8514"/>
                </a:lnTo>
                <a:lnTo>
                  <a:pt x="159638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65144" y="2186939"/>
            <a:ext cx="1704975" cy="1082675"/>
          </a:xfrm>
          <a:custGeom>
            <a:avLst/>
            <a:gdLst/>
            <a:ahLst/>
            <a:cxnLst/>
            <a:rect l="l" t="t" r="r" b="b"/>
            <a:pathLst>
              <a:path w="1704975" h="1082675">
                <a:moveTo>
                  <a:pt x="0" y="108331"/>
                </a:moveTo>
                <a:lnTo>
                  <a:pt x="8512" y="66168"/>
                </a:lnTo>
                <a:lnTo>
                  <a:pt x="31718" y="31734"/>
                </a:lnTo>
                <a:lnTo>
                  <a:pt x="66115" y="8514"/>
                </a:lnTo>
                <a:lnTo>
                  <a:pt x="108203" y="0"/>
                </a:lnTo>
                <a:lnTo>
                  <a:pt x="1596389" y="0"/>
                </a:lnTo>
                <a:lnTo>
                  <a:pt x="1638532" y="8514"/>
                </a:lnTo>
                <a:lnTo>
                  <a:pt x="1672923" y="31734"/>
                </a:lnTo>
                <a:lnTo>
                  <a:pt x="1696098" y="66168"/>
                </a:lnTo>
                <a:lnTo>
                  <a:pt x="1704593" y="108331"/>
                </a:lnTo>
                <a:lnTo>
                  <a:pt x="1704593" y="974217"/>
                </a:lnTo>
                <a:lnTo>
                  <a:pt x="1696098" y="1016359"/>
                </a:lnTo>
                <a:lnTo>
                  <a:pt x="1672923" y="1050750"/>
                </a:lnTo>
                <a:lnTo>
                  <a:pt x="1638532" y="1073925"/>
                </a:lnTo>
                <a:lnTo>
                  <a:pt x="1596389" y="1082421"/>
                </a:lnTo>
                <a:lnTo>
                  <a:pt x="108203" y="1082421"/>
                </a:lnTo>
                <a:lnTo>
                  <a:pt x="66115" y="1073925"/>
                </a:lnTo>
                <a:lnTo>
                  <a:pt x="31718" y="1050750"/>
                </a:lnTo>
                <a:lnTo>
                  <a:pt x="8512" y="1016359"/>
                </a:lnTo>
                <a:lnTo>
                  <a:pt x="0" y="974217"/>
                </a:lnTo>
                <a:lnTo>
                  <a:pt x="0" y="10833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23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35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55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2565" y="139827"/>
            <a:ext cx="6798868" cy="134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5053"/>
            <a:ext cx="3739515" cy="233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83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4D47-BFF3-4AEB-A924-156A6230F851}" type="datetimeFigureOut">
              <a:rPr lang="tr-TR" smtClean="0"/>
              <a:pPr/>
              <a:t>12.05.2018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F198-6641-448F-A3CC-D4B2CD138C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7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8075-FF24-413E-8685-A6CD1CA8A9EB}" type="datetimeFigureOut">
              <a:rPr lang="tr-TR" smtClean="0"/>
              <a:t>12.05.2018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E2F-54D1-477B-871F-528C3DA626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.lproxy.yeditepe.edu.tr/contents/fetal-growth-restriction-diagnosis/abstract/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lproxy.yeditepe.edu.tr/contents/fetal-growth-restriction-diagnosis/abstract/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.lproxy.yeditepe.edu.tr/contents/fetal-growth-restriction-diagnosis/abstract/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.lproxy.yeditepe.edu.tr/contents/fetal-growth-restriction-diagnosis/abstract/9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.lproxy.yeditepe.edu.tr/contents/fetal-growth-restriction-diagnosis/abstract/115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jp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g"/><Relationship Id="rId15" Type="http://schemas.openxmlformats.org/officeDocument/2006/relationships/image" Target="../media/image42.png"/><Relationship Id="rId23" Type="http://schemas.openxmlformats.org/officeDocument/2006/relationships/hyperlink" Target="http://www.medicinafetalbarcelona.org/" TargetMode="External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9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.lproxy.yeditepe.edu.tr/contents/fetal-growth-restriction-diagnosis/abstract/136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jp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jp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13" Type="http://schemas.openxmlformats.org/officeDocument/2006/relationships/image" Target="../media/image86.jpg"/><Relationship Id="rId3" Type="http://schemas.openxmlformats.org/officeDocument/2006/relationships/image" Target="../media/image32.jpg"/><Relationship Id="rId7" Type="http://schemas.openxmlformats.org/officeDocument/2006/relationships/image" Target="../media/image80.png"/><Relationship Id="rId12" Type="http://schemas.openxmlformats.org/officeDocument/2006/relationships/image" Target="../media/image85.jpg"/><Relationship Id="rId2" Type="http://schemas.openxmlformats.org/officeDocument/2006/relationships/image" Target="../media/image9.jpg"/><Relationship Id="rId16" Type="http://schemas.openxmlformats.org/officeDocument/2006/relationships/hyperlink" Target="http://www.medicinafetalbarcelon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11" Type="http://schemas.openxmlformats.org/officeDocument/2006/relationships/image" Target="../media/image84.jp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jpg"/><Relationship Id="rId4" Type="http://schemas.openxmlformats.org/officeDocument/2006/relationships/image" Target="../media/image77.png"/><Relationship Id="rId9" Type="http://schemas.openxmlformats.org/officeDocument/2006/relationships/image" Target="../media/image82.jpg"/><Relationship Id="rId14" Type="http://schemas.openxmlformats.org/officeDocument/2006/relationships/image" Target="../media/image8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edicinafetalbarcelona.org/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922" y="4624823"/>
            <a:ext cx="78460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3600" dirty="0" err="1"/>
              <a:t>IUGG’nin</a:t>
            </a:r>
            <a:r>
              <a:rPr lang="en-US" sz="3600" dirty="0"/>
              <a:t> TANISI </a:t>
            </a:r>
            <a:r>
              <a:rPr lang="en-US" sz="3600" dirty="0" err="1"/>
              <a:t>ve</a:t>
            </a:r>
            <a:r>
              <a:rPr lang="en-US" sz="3600" dirty="0"/>
              <a:t> DOPPLER UYGULAMALARI</a:t>
            </a:r>
            <a:endParaRPr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60" y="122279"/>
            <a:ext cx="1496546" cy="117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Documents and Settings\Gokhan Goynumer\Desktop\logolar\perin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1676400" cy="1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90" y="88973"/>
            <a:ext cx="1479814" cy="1485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"/>
            <a:ext cx="1535845" cy="1527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9927" y="6259199"/>
            <a:ext cx="388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Dr.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Gökhan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Göynümer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AF48C-AEB0-4341-B096-D71D1862A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42259"/>
            <a:ext cx="9144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8800" y="1676400"/>
            <a:ext cx="5978525" cy="3565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304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</a:t>
            </a:r>
            <a:r>
              <a:rPr sz="2800" b="1" spc="-7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beslenme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</a:t>
            </a:r>
            <a:r>
              <a:rPr sz="2800" b="1" spc="-9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VKİ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Preeklampsi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Böbrek</a:t>
            </a:r>
            <a:r>
              <a:rPr sz="2800" b="1" spc="-5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hastalığı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Vaskülopati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0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Enfeksiyonlar (TORCH,</a:t>
            </a:r>
            <a:r>
              <a:rPr sz="2800" b="1" spc="-1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Sigara</a:t>
            </a:r>
            <a:r>
              <a:rPr sz="2800" b="1" spc="-7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içme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Bağlımlıklar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10"/>
              </a:lnSpc>
              <a:tabLst>
                <a:tab pos="559435" algn="l"/>
              </a:tabLst>
            </a:pPr>
            <a:r>
              <a:rPr sz="28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8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Diğerleri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962F01-6DB1-0547-8CAE-B158A87C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0"/>
            <a:ext cx="8839200" cy="1371600"/>
          </a:xfrm>
        </p:spPr>
        <p:txBody>
          <a:bodyPr/>
          <a:lstStyle/>
          <a:p>
            <a:pPr algn="ctr"/>
            <a:r>
              <a:rPr lang="tr-TR" sz="3600" b="1" spc="-5" dirty="0">
                <a:latin typeface="Arial" panose="020B0604020202020204" pitchFamily="34" charset="0"/>
                <a:cs typeface="Arial" panose="020B0604020202020204" pitchFamily="34" charset="0"/>
              </a:rPr>
              <a:t>FGK</a:t>
            </a:r>
            <a:r>
              <a:rPr lang="tr-TR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-10" dirty="0">
                <a:latin typeface="Arial" panose="020B0604020202020204" pitchFamily="34" charset="0"/>
                <a:cs typeface="Arial" panose="020B0604020202020204" pitchFamily="34" charset="0"/>
              </a:rPr>
              <a:t>Gelişme Riski </a:t>
            </a:r>
            <a:r>
              <a:rPr lang="tr-TR" b="1" spc="-5" dirty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b="1" spc="-10" dirty="0">
                <a:latin typeface="Arial" panose="020B0604020202020204" pitchFamily="34" charset="0"/>
                <a:cs typeface="Arial" panose="020B0604020202020204" pitchFamily="34" charset="0"/>
              </a:rPr>
              <a:t>Olan  Gebeliklerin</a:t>
            </a:r>
            <a:r>
              <a:rPr lang="tr-TR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spc="-10" dirty="0">
                <a:latin typeface="Arial" panose="020B0604020202020204" pitchFamily="34" charset="0"/>
                <a:cs typeface="Arial" panose="020B0604020202020204" pitchFamily="34" charset="0"/>
              </a:rPr>
              <a:t>Belirlenmesi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3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91200" y="3810000"/>
            <a:ext cx="942340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-Parite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latin typeface="Times New Roman"/>
                <a:cs typeface="Times New Roman"/>
              </a:rPr>
              <a:t>-Etnisite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693825"/>
            <a:ext cx="6893560" cy="513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9ABA58"/>
              </a:buClr>
              <a:tabLst>
                <a:tab pos="267970" algn="l"/>
              </a:tabLst>
            </a:pP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90"/>
              </a:spcBef>
              <a:tabLst>
                <a:tab pos="559435" algn="l"/>
              </a:tabLst>
            </a:pPr>
            <a:r>
              <a:rPr sz="360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Gebelik yaşının doğru</a:t>
            </a:r>
            <a:r>
              <a:rPr sz="2400" b="1" spc="-5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belirlenmesi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Fundus</a:t>
            </a:r>
            <a:r>
              <a:rPr sz="2400" b="1" spc="-8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yüksekliği</a:t>
            </a:r>
            <a:endParaRPr sz="2400" dirty="0">
              <a:latin typeface="Georgia"/>
              <a:cs typeface="Georgia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200" b="1" dirty="0">
                <a:solidFill>
                  <a:srgbClr val="4E80BC"/>
                </a:solidFill>
                <a:latin typeface="Times New Roman"/>
                <a:cs typeface="Times New Roman"/>
              </a:rPr>
              <a:t>18-32 hf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arasında gebelik </a:t>
            </a:r>
            <a:r>
              <a:rPr sz="2200" b="1" dirty="0">
                <a:solidFill>
                  <a:srgbClr val="4E80BC"/>
                </a:solidFill>
                <a:latin typeface="Times New Roman"/>
                <a:cs typeface="Times New Roman"/>
              </a:rPr>
              <a:t>yaşı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ile</a:t>
            </a:r>
            <a:r>
              <a:rPr sz="2200" b="1" spc="-40" dirty="0">
                <a:solidFill>
                  <a:srgbClr val="4E80B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korele</a:t>
            </a:r>
            <a:endParaRPr sz="2200" dirty="0">
              <a:latin typeface="Times New Roman"/>
              <a:cs typeface="Times New Roman"/>
            </a:endParaRPr>
          </a:p>
          <a:p>
            <a:pPr marL="825500" lvl="1" indent="-218440">
              <a:lnSpc>
                <a:spcPct val="100000"/>
              </a:lnSpc>
              <a:spcBef>
                <a:spcPts val="290"/>
              </a:spcBef>
              <a:buFont typeface="Symbol"/>
              <a:buChar char="□"/>
              <a:tabLst>
                <a:tab pos="825500" algn="l"/>
              </a:tabLst>
            </a:pP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&gt;3 cm fark İUGR’yi</a:t>
            </a:r>
            <a:r>
              <a:rPr sz="2200" b="1" spc="-45" dirty="0">
                <a:solidFill>
                  <a:srgbClr val="4E80B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düşündürür</a:t>
            </a:r>
            <a:endParaRPr sz="2200" dirty="0">
              <a:latin typeface="Times New Roman"/>
              <a:cs typeface="Times New Roman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Hassasiyeti:</a:t>
            </a:r>
            <a:r>
              <a:rPr sz="2200" b="1" spc="-60" dirty="0">
                <a:solidFill>
                  <a:srgbClr val="4E80B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%13-%88</a:t>
            </a:r>
            <a:endParaRPr sz="2200" dirty="0">
              <a:latin typeface="Times New Roman"/>
              <a:cs typeface="Times New Roman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Test değerini düşüren</a:t>
            </a:r>
            <a:r>
              <a:rPr sz="2200" b="1" spc="-65" dirty="0">
                <a:solidFill>
                  <a:srgbClr val="4E80BC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Times New Roman"/>
                <a:cs typeface="Times New Roman"/>
              </a:rPr>
              <a:t>durumlar</a:t>
            </a:r>
            <a:endParaRPr sz="2200" dirty="0">
              <a:latin typeface="Times New Roman"/>
              <a:cs typeface="Times New Roman"/>
            </a:endParaRPr>
          </a:p>
          <a:p>
            <a:pPr marL="1083310" lvl="2" indent="-200660">
              <a:lnSpc>
                <a:spcPct val="100000"/>
              </a:lnSpc>
              <a:spcBef>
                <a:spcPts val="300"/>
              </a:spcBef>
              <a:buClr>
                <a:srgbClr val="4E80BC"/>
              </a:buClr>
              <a:buFont typeface="Symbol"/>
              <a:buChar char="□"/>
              <a:tabLst>
                <a:tab pos="1083310" algn="l"/>
              </a:tabLst>
            </a:pPr>
            <a:r>
              <a:rPr sz="2000" b="1" dirty="0">
                <a:latin typeface="Times New Roman"/>
                <a:cs typeface="Times New Roman"/>
              </a:rPr>
              <a:t>Ölçümün </a:t>
            </a:r>
            <a:r>
              <a:rPr sz="2000" b="1" spc="-5" dirty="0">
                <a:latin typeface="Times New Roman"/>
                <a:cs typeface="Times New Roman"/>
              </a:rPr>
              <a:t>farklı kişiler tarafından</a:t>
            </a:r>
            <a:r>
              <a:rPr sz="2000" b="1" dirty="0">
                <a:latin typeface="Times New Roman"/>
                <a:cs typeface="Times New Roman"/>
              </a:rPr>
              <a:t> yapılması</a:t>
            </a:r>
            <a:endParaRPr sz="2000" dirty="0">
              <a:latin typeface="Times New Roman"/>
              <a:cs typeface="Times New Roman"/>
            </a:endParaRPr>
          </a:p>
          <a:p>
            <a:pPr marL="1083310" lvl="2" indent="-200660">
              <a:lnSpc>
                <a:spcPct val="100000"/>
              </a:lnSpc>
              <a:spcBef>
                <a:spcPts val="290"/>
              </a:spcBef>
              <a:buClr>
                <a:srgbClr val="4E80BC"/>
              </a:buClr>
              <a:buFont typeface="Symbol"/>
              <a:buChar char="□"/>
              <a:tabLst>
                <a:tab pos="108331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Mesanenin doluluk </a:t>
            </a:r>
            <a:r>
              <a:rPr sz="2000" b="1" dirty="0">
                <a:latin typeface="Times New Roman"/>
                <a:cs typeface="Times New Roman"/>
              </a:rPr>
              <a:t>durumu</a:t>
            </a:r>
            <a:endParaRPr sz="2000" dirty="0">
              <a:latin typeface="Times New Roman"/>
              <a:cs typeface="Times New Roman"/>
            </a:endParaRPr>
          </a:p>
          <a:p>
            <a:pPr marL="1083310" lvl="2" indent="-200660">
              <a:lnSpc>
                <a:spcPct val="100000"/>
              </a:lnSpc>
              <a:spcBef>
                <a:spcPts val="300"/>
              </a:spcBef>
              <a:buClr>
                <a:srgbClr val="4E80BC"/>
              </a:buClr>
              <a:buFont typeface="Symbol"/>
              <a:buChar char="□"/>
              <a:tabLst>
                <a:tab pos="108331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Gebenin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VKİ</a:t>
            </a:r>
            <a:endParaRPr sz="2000" dirty="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El ile karında</a:t>
            </a:r>
            <a:r>
              <a:rPr sz="2400" b="1" spc="-8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muayene</a:t>
            </a:r>
            <a:endParaRPr sz="2400" dirty="0">
              <a:latin typeface="Georgia"/>
              <a:cs typeface="Georgia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200" b="1" spc="-5" dirty="0">
                <a:solidFill>
                  <a:srgbClr val="4E80BC"/>
                </a:solidFill>
                <a:latin typeface="Georgia"/>
                <a:cs typeface="Georgia"/>
              </a:rPr>
              <a:t>Hassasiyeti düşük:</a:t>
            </a:r>
            <a:r>
              <a:rPr sz="2200" b="1" spc="-75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4E80BC"/>
                </a:solidFill>
                <a:latin typeface="Georgia"/>
                <a:cs typeface="Georgia"/>
              </a:rPr>
              <a:t>%30-%50</a:t>
            </a:r>
            <a:endParaRPr sz="22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ECCD4F-AD82-4248-BB5B-C08CBB57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565" y="139827"/>
            <a:ext cx="6798868" cy="553998"/>
          </a:xfrm>
        </p:spPr>
        <p:txBody>
          <a:bodyPr/>
          <a:lstStyle/>
          <a:p>
            <a:pPr algn="ctr"/>
            <a:r>
              <a:rPr lang="tr-TR" sz="3600" b="1" dirty="0"/>
              <a:t>FİZİKİ MUAYENE</a:t>
            </a:r>
          </a:p>
        </p:txBody>
      </p:sp>
      <p:sp>
        <p:nvSpPr>
          <p:cNvPr id="7" name="3 Dikdörtgen">
            <a:extLst>
              <a:ext uri="{FF2B5EF4-FFF2-40B4-BE49-F238E27FC236}">
                <a16:creationId xmlns:a16="http://schemas.microsoft.com/office/drawing/2014/main" id="{61EFD025-0660-8046-848A-FC152B24E8E4}"/>
              </a:ext>
            </a:extLst>
          </p:cNvPr>
          <p:cNvSpPr/>
          <p:nvPr/>
        </p:nvSpPr>
        <p:spPr>
          <a:xfrm>
            <a:off x="152400" y="6257835"/>
            <a:ext cx="928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linkClick r:id="rId2"/>
              </a:rPr>
              <a:t>Robert Peter J, </a:t>
            </a:r>
            <a:r>
              <a:rPr lang="tr-TR" dirty="0" err="1">
                <a:hlinkClick r:id="rId2"/>
              </a:rPr>
              <a:t>Ho</a:t>
            </a:r>
            <a:r>
              <a:rPr lang="tr-TR" dirty="0">
                <a:hlinkClick r:id="rId2"/>
              </a:rPr>
              <a:t> JJ, </a:t>
            </a:r>
            <a:r>
              <a:rPr lang="tr-TR" dirty="0" err="1">
                <a:hlinkClick r:id="rId2"/>
              </a:rPr>
              <a:t>Valliapan</a:t>
            </a:r>
            <a:r>
              <a:rPr lang="tr-TR" dirty="0">
                <a:hlinkClick r:id="rId2"/>
              </a:rPr>
              <a:t> J, </a:t>
            </a:r>
            <a:r>
              <a:rPr lang="tr-TR" dirty="0" err="1">
                <a:hlinkClick r:id="rId2"/>
              </a:rPr>
              <a:t>Sivasangari</a:t>
            </a:r>
            <a:r>
              <a:rPr lang="tr-TR" dirty="0">
                <a:hlinkClick r:id="rId2"/>
              </a:rPr>
              <a:t> S. </a:t>
            </a:r>
            <a:r>
              <a:rPr lang="tr-TR" dirty="0" err="1">
                <a:hlinkClick r:id="rId2"/>
              </a:rPr>
              <a:t>Symphysial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fundal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height</a:t>
            </a:r>
            <a:r>
              <a:rPr lang="tr-TR" dirty="0">
                <a:hlinkClick r:id="rId2"/>
              </a:rPr>
              <a:t> (SFH) </a:t>
            </a:r>
            <a:r>
              <a:rPr lang="tr-TR" dirty="0" err="1">
                <a:hlinkClick r:id="rId2"/>
              </a:rPr>
              <a:t>measurement</a:t>
            </a:r>
            <a:r>
              <a:rPr lang="tr-TR" dirty="0">
                <a:hlinkClick r:id="rId2"/>
              </a:rPr>
              <a:t> in </a:t>
            </a:r>
            <a:r>
              <a:rPr lang="tr-TR" dirty="0" err="1">
                <a:hlinkClick r:id="rId2"/>
              </a:rPr>
              <a:t>pregnancy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for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detecting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abnormal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fetal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growth</a:t>
            </a:r>
            <a:r>
              <a:rPr lang="tr-TR" dirty="0">
                <a:hlinkClick r:id="rId2"/>
              </a:rPr>
              <a:t>. </a:t>
            </a:r>
            <a:r>
              <a:rPr lang="tr-TR" dirty="0" err="1">
                <a:hlinkClick r:id="rId2"/>
              </a:rPr>
              <a:t>Cochrane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Database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Syst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Rev</a:t>
            </a:r>
            <a:r>
              <a:rPr lang="tr-TR" dirty="0">
                <a:hlinkClick r:id="rId2"/>
              </a:rPr>
              <a:t> 2012; 7:CD008136.</a:t>
            </a:r>
            <a:endParaRPr lang="tr-TR" dirty="0"/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929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07720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3600" b="1" spc="-5" dirty="0"/>
              <a:t>FGK</a:t>
            </a:r>
            <a:r>
              <a:rPr sz="3600" b="1" spc="-5" dirty="0"/>
              <a:t> TANISINDA</a:t>
            </a:r>
            <a:r>
              <a:rPr sz="3600" b="1" spc="-75" dirty="0"/>
              <a:t> </a:t>
            </a:r>
            <a:r>
              <a:rPr sz="3600" b="1" spc="-5" dirty="0"/>
              <a:t>ULTRASONOGRAFİ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371600"/>
            <a:ext cx="6655434" cy="401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ts val="295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Oligohidramnio</a:t>
            </a:r>
            <a:r>
              <a:rPr lang="tr-TR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79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Plasenta evresinde</a:t>
            </a:r>
            <a:r>
              <a:rPr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artış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79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lang="tr-TR" sz="2800" b="1" spc="5" dirty="0">
                <a:latin typeface="Arial" panose="020B0604020202020204" pitchFamily="34" charset="0"/>
                <a:cs typeface="Arial" panose="020B0604020202020204" pitchFamily="34" charset="0"/>
              </a:rPr>
              <a:t>KÇ </a:t>
            </a:r>
            <a:r>
              <a:rPr sz="28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ölçümü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79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Tahmini fetal ağırlık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sz="2800" b="1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persentil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79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sz="28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HC/AC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81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sz="28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FL/AC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79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Yumuşak doku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ölçümleri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81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Uterin </a:t>
            </a:r>
            <a:r>
              <a:rPr sz="28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arter</a:t>
            </a:r>
            <a:r>
              <a:rPr sz="28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spc="-9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oppleri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281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Umbilikal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arter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Doppleri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7970" indent="-255270">
              <a:lnSpc>
                <a:spcPts val="281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MCA ve MCA/UA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marR="5080" indent="-245110">
              <a:lnSpc>
                <a:spcPct val="79900"/>
              </a:lnSpc>
              <a:spcBef>
                <a:spcPts val="434"/>
              </a:spcBef>
              <a:tabLst>
                <a:tab pos="559435" algn="l"/>
              </a:tabLst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1682" y="43561"/>
            <a:ext cx="8229600" cy="489839"/>
          </a:xfrm>
        </p:spPr>
        <p:txBody>
          <a:bodyPr>
            <a:normAutofit fontScale="90000"/>
          </a:bodyPr>
          <a:lstStyle/>
          <a:p>
            <a:r>
              <a:rPr 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Amniotik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Sıvı Hacmi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Oligohidroamnios</a:t>
            </a:r>
            <a:r>
              <a:rPr lang="tr-TR" dirty="0"/>
              <a:t> FGR sekellerinden biridir.</a:t>
            </a:r>
          </a:p>
          <a:p>
            <a:r>
              <a:rPr lang="tr-TR" dirty="0"/>
              <a:t>Önerilen mekanizma; </a:t>
            </a:r>
            <a:r>
              <a:rPr lang="tr-TR" dirty="0" err="1"/>
              <a:t>hipoksiye</a:t>
            </a:r>
            <a:r>
              <a:rPr lang="tr-TR" dirty="0"/>
              <a:t> bağlı olarak kan akımının böbrekler gibi daha az </a:t>
            </a:r>
            <a:r>
              <a:rPr lang="tr-TR" dirty="0" err="1"/>
              <a:t>vital</a:t>
            </a:r>
            <a:r>
              <a:rPr lang="tr-TR" dirty="0"/>
              <a:t> organlar yerine daha </a:t>
            </a:r>
            <a:r>
              <a:rPr lang="tr-TR" dirty="0" err="1"/>
              <a:t>vital</a:t>
            </a:r>
            <a:r>
              <a:rPr lang="tr-TR" dirty="0"/>
              <a:t> oranlara dağılımı, sonuç olarak azalan </a:t>
            </a:r>
            <a:r>
              <a:rPr lang="tr-TR" dirty="0" err="1"/>
              <a:t>fetal</a:t>
            </a:r>
            <a:r>
              <a:rPr lang="tr-TR" dirty="0"/>
              <a:t> idrar oluşumu şeklindedir</a:t>
            </a:r>
          </a:p>
          <a:p>
            <a:r>
              <a:rPr lang="tr-TR" dirty="0"/>
              <a:t>Genel olarak </a:t>
            </a:r>
            <a:r>
              <a:rPr lang="tr-TR" dirty="0" err="1"/>
              <a:t>konjenital</a:t>
            </a:r>
            <a:r>
              <a:rPr lang="tr-TR" dirty="0"/>
              <a:t> anomalilere ya da </a:t>
            </a:r>
            <a:r>
              <a:rPr lang="tr-TR" dirty="0" err="1"/>
              <a:t>FGR’ye</a:t>
            </a:r>
            <a:r>
              <a:rPr lang="tr-TR" dirty="0"/>
              <a:t> bağlı ciddi </a:t>
            </a:r>
            <a:r>
              <a:rPr lang="tr-TR" dirty="0" err="1"/>
              <a:t>oligohidroamnios</a:t>
            </a:r>
            <a:r>
              <a:rPr lang="tr-TR" dirty="0"/>
              <a:t> en yüksek </a:t>
            </a:r>
            <a:r>
              <a:rPr lang="tr-TR" dirty="0" err="1"/>
              <a:t>perinatal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oranına sahiptir</a:t>
            </a:r>
          </a:p>
          <a:p>
            <a:r>
              <a:rPr lang="tr-TR" dirty="0"/>
              <a:t>EFW&lt;3 </a:t>
            </a:r>
            <a:r>
              <a:rPr lang="tr-TR" dirty="0" err="1"/>
              <a:t>persentil</a:t>
            </a:r>
            <a:r>
              <a:rPr lang="tr-TR" dirty="0"/>
              <a:t> ve </a:t>
            </a:r>
            <a:r>
              <a:rPr lang="tr-TR" dirty="0" err="1"/>
              <a:t>oligohidroamnios</a:t>
            </a:r>
            <a:r>
              <a:rPr lang="tr-TR" dirty="0"/>
              <a:t> birlikteliği olumsuz </a:t>
            </a:r>
            <a:r>
              <a:rPr lang="tr-TR" dirty="0" err="1"/>
              <a:t>perinatal</a:t>
            </a:r>
            <a:r>
              <a:rPr lang="tr-TR" dirty="0"/>
              <a:t> sonuçlar açısından </a:t>
            </a:r>
            <a:r>
              <a:rPr lang="tr-TR" dirty="0" err="1"/>
              <a:t>prediktiftir</a:t>
            </a:r>
            <a:endParaRPr lang="tr-TR" dirty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592933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Nicolaides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KH, Peters MT,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Vyas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S, et al. Relation of rate of urine production to oxygen tension in small-for-gestational-age fetuses. Am J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Obstet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Gynecol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1990; 162:387.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8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96" y="228600"/>
            <a:ext cx="78005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10" dirty="0"/>
              <a:t>KARIN ÇEVRESİ </a:t>
            </a:r>
            <a:r>
              <a:rPr sz="3600" b="1" spc="-5" dirty="0"/>
              <a:t>ÖLÇÜMÜ</a:t>
            </a:r>
            <a:r>
              <a:rPr sz="3600" b="1" spc="-65" dirty="0"/>
              <a:t> </a:t>
            </a:r>
            <a:r>
              <a:rPr sz="3600" b="1" spc="-5" dirty="0"/>
              <a:t>(</a:t>
            </a:r>
            <a:r>
              <a:rPr lang="tr-TR" sz="3600" b="1" spc="-5" dirty="0"/>
              <a:t>KÇ</a:t>
            </a:r>
            <a:r>
              <a:rPr sz="3600" b="1" spc="-5" dirty="0"/>
              <a:t>)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066800"/>
            <a:ext cx="7827009" cy="485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dirty="0">
                <a:latin typeface="Georgia"/>
                <a:cs typeface="Georgia"/>
              </a:rPr>
              <a:t>İUGR </a:t>
            </a:r>
            <a:r>
              <a:rPr sz="2600" b="1" spc="-5" dirty="0">
                <a:latin typeface="Georgia"/>
                <a:cs typeface="Georgia"/>
              </a:rPr>
              <a:t>olgularında KÇ’de</a:t>
            </a:r>
            <a:r>
              <a:rPr sz="2600" b="1" spc="-40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küçülme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Yağ dokusunda</a:t>
            </a:r>
            <a:r>
              <a:rPr sz="2400" b="1" spc="-6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azalma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Karaciğerde</a:t>
            </a:r>
            <a:r>
              <a:rPr sz="2400" b="1" spc="-9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küçülme</a:t>
            </a:r>
            <a:endParaRPr sz="2400" dirty="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90"/>
              </a:spcBef>
            </a:pPr>
            <a:r>
              <a:rPr sz="3300" spc="-1297" baseline="5050" dirty="0">
                <a:solidFill>
                  <a:srgbClr val="4E80BC"/>
                </a:solidFill>
                <a:latin typeface="Symbol"/>
                <a:cs typeface="Symbol"/>
              </a:rPr>
              <a:t>□</a:t>
            </a:r>
            <a:r>
              <a:rPr sz="3300" spc="509" baseline="5050" dirty="0">
                <a:solidFill>
                  <a:srgbClr val="4E80BC"/>
                </a:solidFill>
                <a:latin typeface="Symbol"/>
                <a:cs typeface="Symbol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Georgia"/>
                <a:cs typeface="Georgia"/>
              </a:rPr>
              <a:t>Glikojen </a:t>
            </a:r>
            <a:r>
              <a:rPr sz="2200" b="1" spc="-10" dirty="0">
                <a:solidFill>
                  <a:srgbClr val="4E80BC"/>
                </a:solidFill>
                <a:latin typeface="Georgia"/>
                <a:cs typeface="Georgia"/>
              </a:rPr>
              <a:t>deposunda</a:t>
            </a:r>
            <a:r>
              <a:rPr sz="2200" b="1" spc="-55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4E80BC"/>
                </a:solidFill>
                <a:latin typeface="Georgia"/>
                <a:cs typeface="Georgia"/>
              </a:rPr>
              <a:t>azalma</a:t>
            </a:r>
            <a:endParaRPr sz="2200" dirty="0">
              <a:latin typeface="Georgia"/>
              <a:cs typeface="Georgia"/>
            </a:endParaRPr>
          </a:p>
          <a:p>
            <a:pPr marL="267970" marR="122555" indent="-255270">
              <a:lnSpc>
                <a:spcPct val="100000"/>
              </a:lnSpc>
              <a:spcBef>
                <a:spcPts val="30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5" dirty="0">
                <a:latin typeface="Georgia"/>
                <a:cs typeface="Georgia"/>
              </a:rPr>
              <a:t>AC </a:t>
            </a:r>
            <a:r>
              <a:rPr sz="2600" b="1" spc="-5" dirty="0">
                <a:latin typeface="Georgia"/>
                <a:cs typeface="Georgia"/>
              </a:rPr>
              <a:t>ölçümü BPD </a:t>
            </a:r>
            <a:r>
              <a:rPr sz="2600" b="1" dirty="0">
                <a:latin typeface="Georgia"/>
                <a:cs typeface="Georgia"/>
              </a:rPr>
              <a:t>ve </a:t>
            </a:r>
            <a:r>
              <a:rPr sz="2600" b="1" spc="-5" dirty="0">
                <a:latin typeface="Georgia"/>
                <a:cs typeface="Georgia"/>
              </a:rPr>
              <a:t>HC ölçümünden daha </a:t>
            </a:r>
            <a:r>
              <a:rPr sz="2600" b="1" dirty="0">
                <a:latin typeface="Georgia"/>
                <a:cs typeface="Georgia"/>
              </a:rPr>
              <a:t>iyi  sonuç</a:t>
            </a:r>
            <a:r>
              <a:rPr sz="2600" b="1" spc="-10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verir.</a:t>
            </a:r>
            <a:endParaRPr sz="2600" dirty="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5" dirty="0">
                <a:latin typeface="Georgia"/>
                <a:cs typeface="Georgia"/>
              </a:rPr>
              <a:t>AC </a:t>
            </a:r>
            <a:r>
              <a:rPr sz="2600" b="1" dirty="0">
                <a:latin typeface="Times New Roman"/>
                <a:cs typeface="Times New Roman"/>
              </a:rPr>
              <a:t>&lt;5. </a:t>
            </a:r>
            <a:r>
              <a:rPr sz="2600" b="1" spc="-5" dirty="0">
                <a:latin typeface="Times New Roman"/>
                <a:cs typeface="Times New Roman"/>
              </a:rPr>
              <a:t>persentil: </a:t>
            </a:r>
            <a:r>
              <a:rPr sz="2600" b="1" dirty="0">
                <a:latin typeface="Times New Roman"/>
                <a:cs typeface="Times New Roman"/>
              </a:rPr>
              <a:t>fetal </a:t>
            </a:r>
            <a:r>
              <a:rPr sz="2600" b="1" spc="-5" dirty="0">
                <a:latin typeface="Times New Roman"/>
                <a:cs typeface="Times New Roman"/>
              </a:rPr>
              <a:t>hipoksi </a:t>
            </a:r>
            <a:r>
              <a:rPr sz="2600" b="1" dirty="0">
                <a:latin typeface="Times New Roman"/>
                <a:cs typeface="Times New Roman"/>
              </a:rPr>
              <a:t>ve </a:t>
            </a:r>
            <a:r>
              <a:rPr sz="2600" b="1" spc="-5" dirty="0">
                <a:latin typeface="Times New Roman"/>
                <a:cs typeface="Times New Roman"/>
              </a:rPr>
              <a:t>asidemi sıklığı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artar</a:t>
            </a:r>
            <a:endParaRPr sz="2600" dirty="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5" dirty="0">
                <a:latin typeface="Georgia"/>
                <a:cs typeface="Georgia"/>
              </a:rPr>
              <a:t>AC </a:t>
            </a:r>
            <a:r>
              <a:rPr sz="2600" b="1" spc="-5" dirty="0">
                <a:latin typeface="Georgia"/>
                <a:cs typeface="Georgia"/>
              </a:rPr>
              <a:t>ölçmü </a:t>
            </a:r>
            <a:r>
              <a:rPr sz="2600" b="1" dirty="0">
                <a:latin typeface="Georgia"/>
                <a:cs typeface="Georgia"/>
              </a:rPr>
              <a:t>daha </a:t>
            </a:r>
            <a:r>
              <a:rPr sz="2600" b="1" spc="-5" dirty="0">
                <a:latin typeface="Georgia"/>
                <a:cs typeface="Georgia"/>
              </a:rPr>
              <a:t>iyi sonuç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verir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Gelişme geriliğinin asimetrik</a:t>
            </a:r>
            <a:r>
              <a:rPr sz="2400" b="1" spc="-3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olması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İleri gebelik</a:t>
            </a:r>
            <a:r>
              <a:rPr sz="2400" b="1" spc="-6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haftası</a:t>
            </a:r>
            <a:endParaRPr sz="2400" dirty="0">
              <a:latin typeface="Georgia"/>
              <a:cs typeface="Georgia"/>
            </a:endParaRPr>
          </a:p>
          <a:p>
            <a:pPr marL="560070" marR="652145" indent="-245110">
              <a:lnSpc>
                <a:spcPct val="100000"/>
              </a:lnSpc>
              <a:spcBef>
                <a:spcPts val="290"/>
              </a:spcBef>
              <a:tabLst>
                <a:tab pos="559435" algn="l"/>
              </a:tabLst>
            </a:pPr>
            <a:r>
              <a:rPr sz="360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Ölçümler arasında iki hf uzun</a:t>
            </a:r>
            <a:r>
              <a:rPr sz="2400" b="1" spc="-4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BF4F4C"/>
                </a:solidFill>
                <a:latin typeface="Georgia"/>
                <a:cs typeface="Georgia"/>
              </a:rPr>
              <a:t>süre</a:t>
            </a:r>
            <a:r>
              <a:rPr sz="2400" b="1" spc="-1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geçmiş  olması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3 Dikdörtgen">
            <a:extLst>
              <a:ext uri="{FF2B5EF4-FFF2-40B4-BE49-F238E27FC236}">
                <a16:creationId xmlns:a16="http://schemas.microsoft.com/office/drawing/2014/main" id="{87124F27-5EDE-2148-9D8C-0B9C41036669}"/>
              </a:ext>
            </a:extLst>
          </p:cNvPr>
          <p:cNvSpPr/>
          <p:nvPr/>
        </p:nvSpPr>
        <p:spPr>
          <a:xfrm>
            <a:off x="214180" y="5944001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hlinkClick r:id="rId2"/>
              </a:rPr>
              <a:t>Simon</a:t>
            </a:r>
            <a:r>
              <a:rPr lang="tr-TR" dirty="0">
                <a:hlinkClick r:id="rId2"/>
              </a:rPr>
              <a:t> NV, </a:t>
            </a:r>
            <a:r>
              <a:rPr lang="tr-TR" dirty="0" err="1">
                <a:hlinkClick r:id="rId2"/>
              </a:rPr>
              <a:t>O'Connor</a:t>
            </a:r>
            <a:r>
              <a:rPr lang="tr-TR" dirty="0">
                <a:hlinkClick r:id="rId2"/>
              </a:rPr>
              <a:t> TJ 3rd, </a:t>
            </a:r>
            <a:r>
              <a:rPr lang="tr-TR" dirty="0" err="1">
                <a:hlinkClick r:id="rId2"/>
              </a:rPr>
              <a:t>Shearer</a:t>
            </a:r>
            <a:r>
              <a:rPr lang="tr-TR" dirty="0">
                <a:hlinkClick r:id="rId2"/>
              </a:rPr>
              <a:t> DM. </a:t>
            </a:r>
            <a:r>
              <a:rPr lang="tr-TR" dirty="0" err="1">
                <a:hlinkClick r:id="rId2"/>
              </a:rPr>
              <a:t>Detection</a:t>
            </a:r>
            <a:r>
              <a:rPr lang="tr-TR" dirty="0">
                <a:hlinkClick r:id="rId2"/>
              </a:rPr>
              <a:t> of </a:t>
            </a:r>
            <a:r>
              <a:rPr lang="tr-TR" dirty="0" err="1">
                <a:hlinkClick r:id="rId2"/>
              </a:rPr>
              <a:t>intrauterine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fetal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growth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retardation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with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abdominal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circumference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and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estimated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fetal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weight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using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cross</a:t>
            </a:r>
            <a:r>
              <a:rPr lang="tr-TR" dirty="0">
                <a:hlinkClick r:id="rId2"/>
              </a:rPr>
              <a:t>-</a:t>
            </a:r>
            <a:r>
              <a:rPr lang="tr-TR" dirty="0" err="1">
                <a:hlinkClick r:id="rId2"/>
              </a:rPr>
              <a:t>sectional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growth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curves</a:t>
            </a:r>
            <a:r>
              <a:rPr lang="tr-TR" dirty="0">
                <a:hlinkClick r:id="rId2"/>
              </a:rPr>
              <a:t>. J </a:t>
            </a:r>
            <a:r>
              <a:rPr lang="tr-TR" dirty="0" err="1">
                <a:hlinkClick r:id="rId2"/>
              </a:rPr>
              <a:t>Clin</a:t>
            </a:r>
            <a:r>
              <a:rPr lang="tr-TR" dirty="0">
                <a:hlinkClick r:id="rId2"/>
              </a:rPr>
              <a:t> </a:t>
            </a:r>
            <a:r>
              <a:rPr lang="tr-TR" dirty="0" err="1">
                <a:hlinkClick r:id="rId2"/>
              </a:rPr>
              <a:t>Ultrasound</a:t>
            </a:r>
            <a:r>
              <a:rPr lang="tr-TR" dirty="0">
                <a:hlinkClick r:id="rId2"/>
              </a:rPr>
              <a:t> 1990; 18:685.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13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327"/>
            <a:ext cx="9677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4761230" algn="l"/>
              </a:tabLst>
            </a:pPr>
            <a:r>
              <a:rPr sz="2400" b="1" spc="-5" dirty="0"/>
              <a:t>TAHMİNİ</a:t>
            </a:r>
            <a:r>
              <a:rPr sz="2400" b="1" dirty="0"/>
              <a:t> </a:t>
            </a:r>
            <a:r>
              <a:rPr sz="2400" b="1" spc="-5" dirty="0"/>
              <a:t>FETAL AĞIRLIK(Estimated</a:t>
            </a:r>
            <a:r>
              <a:rPr sz="2400" b="1" spc="-55" dirty="0"/>
              <a:t> </a:t>
            </a:r>
            <a:r>
              <a:rPr sz="2400" b="1" spc="-10" dirty="0"/>
              <a:t>Fetal </a:t>
            </a:r>
            <a:r>
              <a:rPr sz="2400" b="1" spc="-5" dirty="0"/>
              <a:t> Weight,</a:t>
            </a:r>
            <a:r>
              <a:rPr sz="2400" b="1" spc="-100" dirty="0"/>
              <a:t> </a:t>
            </a:r>
            <a:r>
              <a:rPr sz="2400" b="1" dirty="0"/>
              <a:t>EFW)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650747"/>
            <a:ext cx="8204200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1250315" indent="-255270">
              <a:lnSpc>
                <a:spcPct val="100000"/>
              </a:lnSpc>
              <a:spcBef>
                <a:spcPts val="120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AC, BPD ve FL ölçümünü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kullanan  formüller en iyi sonucu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veriyor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18159">
              <a:lnSpc>
                <a:spcPct val="100000"/>
              </a:lnSpc>
              <a:spcBef>
                <a:spcPts val="1200"/>
              </a:spcBef>
              <a:buClr>
                <a:srgbClr val="9ABA58"/>
              </a:buClr>
              <a:tabLst>
                <a:tab pos="267970" algn="l"/>
              </a:tabLst>
            </a:pPr>
            <a:endParaRPr lang="tr-TR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marR="1155700" indent="-255270">
              <a:lnSpc>
                <a:spcPct val="100000"/>
              </a:lnSpc>
              <a:spcBef>
                <a:spcPts val="120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lang="tr-TR" sz="2800" spc="-5" dirty="0">
                <a:latin typeface="Arial" panose="020B0604020202020204" pitchFamily="34" charset="0"/>
                <a:cs typeface="Arial" panose="020B0604020202020204" pitchFamily="34" charset="0"/>
              </a:rPr>
              <a:t>PORTO çalışmasında; EFW 3-10 </a:t>
            </a:r>
            <a:r>
              <a:rPr lang="tr-TR"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persentil</a:t>
            </a:r>
            <a:r>
              <a:rPr lang="tr-TR" sz="2800" spc="-5" dirty="0">
                <a:latin typeface="Arial" panose="020B0604020202020204" pitchFamily="34" charset="0"/>
                <a:cs typeface="Arial" panose="020B0604020202020204" pitchFamily="34" charset="0"/>
              </a:rPr>
              <a:t>  arasında % 2 kötü sonuçlar bildirilirken &lt;3 </a:t>
            </a:r>
            <a:r>
              <a:rPr lang="tr-TR"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persentilde</a:t>
            </a:r>
            <a:r>
              <a:rPr lang="tr-TR" sz="2800" spc="-5" dirty="0">
                <a:latin typeface="Arial" panose="020B0604020202020204" pitchFamily="34" charset="0"/>
                <a:cs typeface="Arial" panose="020B0604020202020204" pitchFamily="34" charset="0"/>
              </a:rPr>
              <a:t> %6 kötü sonuçlar ve 8 ölüm ve &lt;3 </a:t>
            </a:r>
            <a:r>
              <a:rPr lang="tr-TR"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persentil</a:t>
            </a:r>
            <a:r>
              <a:rPr lang="tr-TR" sz="2800" spc="-5" dirty="0">
                <a:latin typeface="Arial" panose="020B0604020202020204" pitchFamily="34" charset="0"/>
                <a:cs typeface="Arial" panose="020B0604020202020204" pitchFamily="34" charset="0"/>
              </a:rPr>
              <a:t> ile kötü </a:t>
            </a:r>
            <a:r>
              <a:rPr lang="tr-TR"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Doppler</a:t>
            </a:r>
            <a:r>
              <a:rPr lang="tr-TR" sz="2800" spc="-5" dirty="0">
                <a:latin typeface="Arial" panose="020B0604020202020204" pitchFamily="34" charset="0"/>
                <a:cs typeface="Arial" panose="020B0604020202020204" pitchFamily="34" charset="0"/>
              </a:rPr>
              <a:t> %16.7 kötü sonuçlar  bildirilmiştir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80A7B-C6E7-3C40-B15F-2B5C0D5F459A}"/>
              </a:ext>
            </a:extLst>
          </p:cNvPr>
          <p:cNvSpPr txBox="1"/>
          <p:nvPr/>
        </p:nvSpPr>
        <p:spPr>
          <a:xfrm>
            <a:off x="70104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PORTO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Study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, 2013</a:t>
            </a:r>
          </a:p>
        </p:txBody>
      </p:sp>
    </p:spTree>
    <p:extLst>
      <p:ext uri="{BB962C8B-B14F-4D97-AF65-F5344CB8AC3E}">
        <p14:creationId xmlns:p14="http://schemas.microsoft.com/office/powerpoint/2010/main" val="48484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8661"/>
            <a:ext cx="48768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5" dirty="0"/>
              <a:t>DİĞER</a:t>
            </a:r>
            <a:r>
              <a:rPr sz="3600" b="1" spc="-85" dirty="0"/>
              <a:t> </a:t>
            </a:r>
            <a:r>
              <a:rPr sz="3600" b="1" spc="-10" dirty="0"/>
              <a:t>ÖLÇÜMLER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572659"/>
            <a:ext cx="7674609" cy="6136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ts val="335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HC/AC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Asimetrik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İUGR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sz="2400" b="1" spc="-5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önerildi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Gebelik süresince</a:t>
            </a:r>
            <a:r>
              <a:rPr sz="2400" b="1" spc="-4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azalır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 SD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sz="2400" b="1" spc="-7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patolojik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marR="5080" indent="-245110">
              <a:lnSpc>
                <a:spcPts val="2800"/>
              </a:lnSpc>
              <a:spcBef>
                <a:spcPts val="355"/>
              </a:spcBef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Plasental yetmezliğe bağlı</a:t>
            </a:r>
            <a:r>
              <a:rPr sz="2400" b="1" spc="-1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İUGR</a:t>
            </a:r>
            <a:r>
              <a:rPr sz="2400" b="1" spc="-1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tanısında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sz="2400" b="1" spc="-5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güvenilir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27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FL/AC</a:t>
            </a:r>
            <a:r>
              <a:rPr sz="2400"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ORANI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105"/>
              </a:lnSpc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Gebelik yaşından bağımsız (ikinci</a:t>
            </a:r>
            <a:r>
              <a:rPr sz="2400" b="1" spc="2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yarıda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b="1" spc="-5" dirty="0">
              <a:solidFill>
                <a:srgbClr val="BF4F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tr-TR"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▫   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FL/AC oranı %23.5’den büyük olduğunda, </a:t>
            </a:r>
            <a:r>
              <a:rPr lang="tr-TR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asimetrik IUGR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için;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tr-TR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Sensivite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%56-64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tr-TR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Spesifite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%74-90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>
              <a:lnSpc>
                <a:spcPts val="3090"/>
              </a:lnSpc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Simetrik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İUGR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tanısında başarılı</a:t>
            </a:r>
            <a:r>
              <a:rPr sz="2400" b="1" spc="-2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329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Ponderal</a:t>
            </a:r>
            <a:r>
              <a:rPr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marR="337820" indent="-245110">
              <a:lnSpc>
                <a:spcPts val="2810"/>
              </a:lnSpc>
              <a:spcBef>
                <a:spcPts val="340"/>
              </a:spcBef>
              <a:tabLst>
                <a:tab pos="559435" algn="l"/>
              </a:tabLst>
            </a:pPr>
            <a:r>
              <a:rPr sz="2400" baseline="320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▫	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 </a:t>
            </a:r>
            <a:r>
              <a:rPr sz="2400" b="1" spc="-3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ağırlığı/boy</a:t>
            </a:r>
            <a:r>
              <a:rPr sz="2400" b="1" spc="-52" baseline="29629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spc="-15" baseline="29629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(asimetrik İUGR’de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düşük)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4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1465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Serebellar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Çap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Transvers</a:t>
            </a:r>
            <a:r>
              <a:rPr lang="tr-TR" dirty="0"/>
              <a:t> </a:t>
            </a:r>
            <a:r>
              <a:rPr lang="tr-TR" dirty="0" err="1"/>
              <a:t>serebellar</a:t>
            </a:r>
            <a:r>
              <a:rPr lang="tr-TR" dirty="0"/>
              <a:t> çap </a:t>
            </a:r>
            <a:r>
              <a:rPr lang="tr-TR" dirty="0" err="1"/>
              <a:t>FBK’dan</a:t>
            </a:r>
            <a:r>
              <a:rPr lang="tr-TR" dirty="0"/>
              <a:t> etkilenmez.</a:t>
            </a:r>
          </a:p>
          <a:p>
            <a:r>
              <a:rPr lang="tr-TR" dirty="0" err="1"/>
              <a:t>Gestasyonel</a:t>
            </a:r>
            <a:r>
              <a:rPr lang="tr-TR" dirty="0"/>
              <a:t> yaşın bağımsız bir indikatörü olarak kullanılabilir.</a:t>
            </a:r>
          </a:p>
          <a:p>
            <a:r>
              <a:rPr lang="tr-TR" b="1" dirty="0"/>
              <a:t>TCD/AC</a:t>
            </a:r>
            <a:r>
              <a:rPr lang="tr-TR" dirty="0"/>
              <a:t> oranı gebelik boyunca sabittir (0.14+0.01; </a:t>
            </a:r>
            <a:r>
              <a:rPr lang="tr-TR" dirty="0" err="1"/>
              <a:t>mean</a:t>
            </a:r>
            <a:r>
              <a:rPr lang="tr-TR" dirty="0"/>
              <a:t>+SD) ve TCD/AC oranının ortalamayı 2SD aşması asimetrik gelişim kısıtlılığı için yol göstericidir.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42844" y="5929306"/>
            <a:ext cx="8786842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Dilmen G,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Toppare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MF, Turhan NO, et al.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Transverse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cerebellar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diameter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and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transverse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cerebellar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diameter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/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abdominal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circumference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index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for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assessing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fetal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growth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.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Fetal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Diagn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Ther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1996; 11:50.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9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Büyüme Hızı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FGR tanısında kullanılan </a:t>
            </a:r>
            <a:r>
              <a:rPr lang="tr-TR" dirty="0" err="1"/>
              <a:t>morfometrik</a:t>
            </a:r>
            <a:r>
              <a:rPr lang="tr-TR" dirty="0"/>
              <a:t> ölçümler </a:t>
            </a:r>
            <a:r>
              <a:rPr lang="tr-TR" dirty="0" err="1"/>
              <a:t>gestasyonel</a:t>
            </a:r>
            <a:r>
              <a:rPr lang="tr-TR" dirty="0"/>
              <a:t> yaşın doğru değerlendirilmesine bağlıdır.</a:t>
            </a:r>
          </a:p>
          <a:p>
            <a:r>
              <a:rPr lang="tr-TR" dirty="0"/>
              <a:t> 2-4 haftalık aralıklar ile seri ultrason ölçümleri yapılmalıdır.</a:t>
            </a:r>
          </a:p>
          <a:p>
            <a:r>
              <a:rPr lang="tr-TR" dirty="0"/>
              <a:t>AC ya da </a:t>
            </a:r>
            <a:r>
              <a:rPr lang="tr-TR" dirty="0" err="1"/>
              <a:t>EFW’deki</a:t>
            </a:r>
            <a:r>
              <a:rPr lang="tr-TR" dirty="0"/>
              <a:t> değişim </a:t>
            </a:r>
            <a:r>
              <a:rPr lang="tr-TR" dirty="0" err="1"/>
              <a:t>gestasyonel</a:t>
            </a:r>
            <a:r>
              <a:rPr lang="tr-TR" dirty="0"/>
              <a:t> yaştan bağımsız olarak; gelişim problemi olan </a:t>
            </a:r>
            <a:r>
              <a:rPr lang="tr-TR" dirty="0" err="1"/>
              <a:t>fetuslarda</a:t>
            </a:r>
            <a:r>
              <a:rPr lang="tr-TR" dirty="0"/>
              <a:t> daha düşük orandadır.</a:t>
            </a:r>
          </a:p>
          <a:p>
            <a:r>
              <a:rPr lang="tr-TR" dirty="0" err="1"/>
              <a:t>Perinatal</a:t>
            </a:r>
            <a:r>
              <a:rPr lang="tr-TR" dirty="0"/>
              <a:t> komplikasyonun bir göstergesidir.</a:t>
            </a:r>
          </a:p>
          <a:p>
            <a:r>
              <a:rPr lang="tr-TR" dirty="0"/>
              <a:t>En iyi sonucu kişiye özel büyüme eğrilerinin kullanılması sağlar</a:t>
            </a:r>
          </a:p>
        </p:txBody>
      </p:sp>
      <p:sp>
        <p:nvSpPr>
          <p:cNvPr id="4" name="3 Dikdörtgen"/>
          <p:cNvSpPr/>
          <p:nvPr/>
        </p:nvSpPr>
        <p:spPr>
          <a:xfrm>
            <a:off x="6019800" y="6488668"/>
            <a:ext cx="3367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Robert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Resnik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UpToDate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60682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241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Yumuşak Doku Ölçümleri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tr-TR" dirty="0"/>
              <a:t>FGR; hem yağ dokuda hem de kas kütlesinde azalmaya yol açar</a:t>
            </a:r>
          </a:p>
          <a:p>
            <a:r>
              <a:rPr lang="tr-TR" dirty="0"/>
              <a:t>Ancak ölçüm alanının belirlenmesi ya da bu parametrenin </a:t>
            </a:r>
            <a:r>
              <a:rPr lang="tr-TR" dirty="0" err="1"/>
              <a:t>sensivite</a:t>
            </a:r>
            <a:r>
              <a:rPr lang="tr-TR" dirty="0"/>
              <a:t> ve </a:t>
            </a:r>
            <a:r>
              <a:rPr lang="tr-TR" dirty="0" err="1"/>
              <a:t>spesifitesi</a:t>
            </a:r>
            <a:r>
              <a:rPr lang="tr-TR" dirty="0"/>
              <a:t> için yeterli veri mevcut değildir</a:t>
            </a:r>
          </a:p>
          <a:p>
            <a:r>
              <a:rPr lang="tr-TR" dirty="0"/>
              <a:t>Orta uyluk, orta baldır, abdomen duvarı, yanak yanak mesafesi yumuşak doku ölçülen vücut bölümleridir</a:t>
            </a:r>
          </a:p>
        </p:txBody>
      </p:sp>
    </p:spTree>
    <p:extLst>
      <p:ext uri="{BB962C8B-B14F-4D97-AF65-F5344CB8AC3E}">
        <p14:creationId xmlns:p14="http://schemas.microsoft.com/office/powerpoint/2010/main" val="185771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5">
            <a:extLst>
              <a:ext uri="{FF2B5EF4-FFF2-40B4-BE49-F238E27FC236}">
                <a16:creationId xmlns:a16="http://schemas.microsoft.com/office/drawing/2014/main" id="{28DF54EE-7BD6-0045-86DF-73DA90A31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7928"/>
            <a:ext cx="6629400" cy="553998"/>
          </a:xfrm>
        </p:spPr>
        <p:txBody>
          <a:bodyPr/>
          <a:lstStyle/>
          <a:p>
            <a:pPr eaLnBrk="1" hangingPunct="1"/>
            <a:r>
              <a:rPr lang="tr-TR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Büyüme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Kısıtlılığı</a:t>
            </a:r>
            <a:endParaRPr lang="en-US" altLang="tr-TR" sz="36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E7A22286-4A10-044D-B91D-3B41606FF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63570" cy="4267200"/>
          </a:xfrm>
        </p:spPr>
        <p:txBody>
          <a:bodyPr/>
          <a:lstStyle/>
          <a:p>
            <a:pPr marL="900113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Genetik ya da çevresel faktörler nedeniyle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inutero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büyüme potansiyeline erişememiş fetüs</a:t>
            </a:r>
          </a:p>
          <a:p>
            <a:pPr marL="900113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ölümün 2. önemli nedeni</a:t>
            </a:r>
          </a:p>
          <a:p>
            <a:pPr marL="900113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Ölü doğumların %20’si</a:t>
            </a:r>
          </a:p>
          <a:p>
            <a:pPr marL="900113" indent="-2762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tr-TR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Prevalans</a:t>
            </a:r>
            <a:r>
              <a:rPr lang="en-US" altLang="tr-TR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% 5-10</a:t>
            </a:r>
          </a:p>
          <a:p>
            <a:pPr marL="623888">
              <a:lnSpc>
                <a:spcPct val="150000"/>
              </a:lnSpc>
              <a:spcBef>
                <a:spcPts val="1547"/>
              </a:spcBef>
            </a:pPr>
            <a:endParaRPr lang="en-US" altLang="tr-TR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7706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1566"/>
            <a:ext cx="8915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5" dirty="0" err="1"/>
              <a:t>Kromozom</a:t>
            </a:r>
            <a:r>
              <a:rPr sz="3200" b="1" spc="-40" dirty="0"/>
              <a:t> </a:t>
            </a:r>
            <a:r>
              <a:rPr lang="tr-TR" sz="3200" b="1" spc="-5" dirty="0"/>
              <a:t>A</a:t>
            </a:r>
            <a:r>
              <a:rPr sz="3200" b="1" spc="-5" dirty="0" err="1"/>
              <a:t>nomalileri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762000"/>
            <a:ext cx="7920355" cy="5579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ts val="335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Kromozom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anomali</a:t>
            </a:r>
            <a:r>
              <a:rPr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sıklığı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10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</a:t>
            </a:r>
            <a:r>
              <a:rPr lang="tr-TR"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anomali varlığında</a:t>
            </a:r>
            <a:r>
              <a:rPr sz="2400" b="1" spc="-3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%10-%40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09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Yapısal anomali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sz="2400" b="1" spc="-6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32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Sıklıkla</a:t>
            </a:r>
            <a:r>
              <a:rPr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simetrik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329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Karyotipleme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ve gerekirse </a:t>
            </a:r>
            <a:r>
              <a:rPr lang="tr-TR" sz="24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tr-TR"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önerilir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10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lang="tr-TR"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&lt;24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gelişen</a:t>
            </a:r>
            <a:r>
              <a:rPr sz="2400" b="1" spc="-7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İUGR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10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sz="2400" b="1" spc="-5" dirty="0" err="1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Ciddi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İUG</a:t>
            </a:r>
            <a:r>
              <a:rPr lang="tr-TR"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b="1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(tahmini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ağırlık </a:t>
            </a:r>
            <a:r>
              <a:rPr sz="2400" b="1" spc="-8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tr-TR" sz="2400" b="1" spc="-114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400" b="1" spc="-114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400" b="1" spc="-11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30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persentil)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10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Fetusta yapısal anomali</a:t>
            </a:r>
            <a:r>
              <a:rPr sz="2400" b="1" spc="-1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varlığı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0070" lvl="1" indent="-255270">
              <a:lnSpc>
                <a:spcPts val="311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lang="tr-TR"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Simetrik</a:t>
            </a:r>
          </a:p>
          <a:p>
            <a:pPr marL="560070" lvl="1" indent="-255270">
              <a:lnSpc>
                <a:spcPts val="311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r>
              <a:rPr lang="tr-TR" sz="2400" b="1" spc="-5" dirty="0" err="1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Aneuploidy</a:t>
            </a:r>
            <a:r>
              <a:rPr lang="tr-TR"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USG </a:t>
            </a:r>
            <a:r>
              <a:rPr lang="tr-TR" sz="2400" b="1" spc="-5" dirty="0" err="1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markerları</a:t>
            </a:r>
            <a:r>
              <a:rPr lang="tr-TR" sz="2400" b="1" spc="-5" dirty="0">
                <a:solidFill>
                  <a:srgbClr val="BF4F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varlığında)</a:t>
            </a:r>
          </a:p>
          <a:p>
            <a:pPr marL="267970" marR="5080" lvl="0" indent="-255270">
              <a:spcBef>
                <a:spcPts val="29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lang="tr-TR" sz="24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4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anomalilerde </a:t>
            </a:r>
            <a:r>
              <a:rPr lang="tr-TR" sz="24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sık görülür </a:t>
            </a:r>
            <a:r>
              <a:rPr lang="tr-TR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(ör. </a:t>
            </a:r>
            <a:r>
              <a:rPr lang="tr-TR" sz="24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Omfalosel</a:t>
            </a:r>
            <a:r>
              <a:rPr lang="tr-TR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diyafram </a:t>
            </a:r>
            <a:r>
              <a:rPr lang="tr-TR" sz="24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hernisi</a:t>
            </a:r>
            <a:r>
              <a:rPr lang="tr-TR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iskelet </a:t>
            </a:r>
            <a:r>
              <a:rPr lang="tr-TR" sz="2400" spc="-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displazisi</a:t>
            </a:r>
            <a:r>
              <a:rPr lang="tr-TR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vb, bazı kalp</a:t>
            </a:r>
            <a:r>
              <a:rPr lang="tr-TR" sz="2400" spc="-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anomalileri)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" indent="-255270">
              <a:lnSpc>
                <a:spcPts val="3115"/>
              </a:lnSpc>
              <a:buClr>
                <a:srgbClr val="9ABA58"/>
              </a:buClr>
              <a:buFont typeface="Georgia"/>
              <a:buChar char="•"/>
              <a:tabLst>
                <a:tab pos="560070" algn="l"/>
              </a:tabLst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2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6" y="0"/>
            <a:ext cx="8763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70" dirty="0"/>
              <a:t> </a:t>
            </a:r>
            <a:r>
              <a:rPr sz="3600" b="1" spc="-10" dirty="0"/>
              <a:t>Enfeksiyonlar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95198" y="838200"/>
            <a:ext cx="7841615" cy="294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ts val="334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IUGR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olguların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%5’den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azından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sorumlu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marR="5080" indent="-255270">
              <a:lnSpc>
                <a:spcPts val="3020"/>
              </a:lnSpc>
              <a:spcBef>
                <a:spcPts val="365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Virüs ve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parazitler (TORCH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grubu, sıtma,  vb)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254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 sık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görülen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etken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marR="140970" indent="-255270">
              <a:lnSpc>
                <a:spcPts val="3020"/>
              </a:lnSpc>
              <a:spcBef>
                <a:spcPts val="360"/>
              </a:spcBef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Gebeliğin erken döneminde geçirilen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enf  etkisi daha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254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Bakteriyel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enf ile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ilgili bulgu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34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İUGR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neden olabilen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enf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3962400"/>
            <a:ext cx="190500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  <a:tabLst>
                <a:tab pos="25717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Listeria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717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Klamidya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400" y="3962400"/>
            <a:ext cx="2256790" cy="80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-Tüberküloz</a:t>
            </a:r>
            <a:endParaRPr sz="2600" dirty="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</a:pP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-Mikoplazma</a:t>
            </a:r>
            <a:endParaRPr sz="2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79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2" name="Group 7">
            <a:extLst>
              <a:ext uri="{FF2B5EF4-FFF2-40B4-BE49-F238E27FC236}">
                <a16:creationId xmlns:a16="http://schemas.microsoft.com/office/drawing/2014/main" id="{78146EE3-CA9C-5944-A3DB-BDD876362704}"/>
              </a:ext>
            </a:extLst>
          </p:cNvPr>
          <p:cNvGrpSpPr>
            <a:grpSpLocks/>
          </p:cNvGrpSpPr>
          <p:nvPr/>
        </p:nvGrpSpPr>
        <p:grpSpPr bwMode="auto">
          <a:xfrm>
            <a:off x="98227" y="785813"/>
            <a:ext cx="3804047" cy="428625"/>
            <a:chOff x="0" y="0"/>
            <a:chExt cx="3408" cy="384"/>
          </a:xfrm>
        </p:grpSpPr>
        <p:sp>
          <p:nvSpPr>
            <p:cNvPr id="34863" name="Rectangle 5">
              <a:extLst>
                <a:ext uri="{FF2B5EF4-FFF2-40B4-BE49-F238E27FC236}">
                  <a16:creationId xmlns:a16="http://schemas.microsoft.com/office/drawing/2014/main" id="{29DD6451-14CA-3A48-AFC6-06D14B9B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408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66" name="Rectangle 6">
              <a:extLst>
                <a:ext uri="{FF2B5EF4-FFF2-40B4-BE49-F238E27FC236}">
                  <a16:creationId xmlns:a16="http://schemas.microsoft.com/office/drawing/2014/main" id="{72B936E8-DABC-424D-9FD1-F165E5027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8"/>
              <a:ext cx="34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53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AC veya TFA&lt;10 persentil</a:t>
              </a:r>
            </a:p>
          </p:txBody>
        </p:sp>
      </p:grpSp>
      <p:grpSp>
        <p:nvGrpSpPr>
          <p:cNvPr id="34823" name="Group 10">
            <a:extLst>
              <a:ext uri="{FF2B5EF4-FFF2-40B4-BE49-F238E27FC236}">
                <a16:creationId xmlns:a16="http://schemas.microsoft.com/office/drawing/2014/main" id="{9081020F-D4EC-D040-AFBD-69F1A7F8FB73}"/>
              </a:ext>
            </a:extLst>
          </p:cNvPr>
          <p:cNvGrpSpPr>
            <a:grpSpLocks/>
          </p:cNvGrpSpPr>
          <p:nvPr/>
        </p:nvGrpSpPr>
        <p:grpSpPr bwMode="auto">
          <a:xfrm>
            <a:off x="98227" y="1696641"/>
            <a:ext cx="3804047" cy="428625"/>
            <a:chOff x="0" y="0"/>
            <a:chExt cx="3408" cy="384"/>
          </a:xfrm>
        </p:grpSpPr>
        <p:sp>
          <p:nvSpPr>
            <p:cNvPr id="34861" name="Rectangle 8">
              <a:extLst>
                <a:ext uri="{FF2B5EF4-FFF2-40B4-BE49-F238E27FC236}">
                  <a16:creationId xmlns:a16="http://schemas.microsoft.com/office/drawing/2014/main" id="{C38A872B-750A-094A-8389-91EC0259A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408" cy="38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69" name="Rectangle 9">
              <a:extLst>
                <a:ext uri="{FF2B5EF4-FFF2-40B4-BE49-F238E27FC236}">
                  <a16:creationId xmlns:a16="http://schemas.microsoft.com/office/drawing/2014/main" id="{FF64201E-A5D1-8240-B301-19C0A606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"/>
              <a:ext cx="3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Anatomik De</a:t>
              </a:r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panose="020B0600040502020204" pitchFamily="34" charset="0"/>
                  <a:cs typeface="Lucida Grande" panose="020B0600040502020204" pitchFamily="34" charset="0"/>
                  <a:sym typeface="Lucida Grande" panose="020B0600040502020204" pitchFamily="34" charset="0"/>
                </a:rPr>
                <a:t>ğ</a:t>
              </a:r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erlendirme</a:t>
              </a:r>
            </a:p>
          </p:txBody>
        </p:sp>
      </p:grpSp>
      <p:grpSp>
        <p:nvGrpSpPr>
          <p:cNvPr id="34824" name="Group 13">
            <a:extLst>
              <a:ext uri="{FF2B5EF4-FFF2-40B4-BE49-F238E27FC236}">
                <a16:creationId xmlns:a16="http://schemas.microsoft.com/office/drawing/2014/main" id="{7DDF80CD-F247-B848-B011-26898A5CF35E}"/>
              </a:ext>
            </a:extLst>
          </p:cNvPr>
          <p:cNvGrpSpPr>
            <a:grpSpLocks/>
          </p:cNvGrpSpPr>
          <p:nvPr/>
        </p:nvGrpSpPr>
        <p:grpSpPr bwMode="auto">
          <a:xfrm>
            <a:off x="97111" y="2232422"/>
            <a:ext cx="3483694" cy="339328"/>
            <a:chOff x="0" y="0"/>
            <a:chExt cx="3120" cy="304"/>
          </a:xfrm>
        </p:grpSpPr>
        <p:sp>
          <p:nvSpPr>
            <p:cNvPr id="34859" name="Rectangle 11">
              <a:extLst>
                <a:ext uri="{FF2B5EF4-FFF2-40B4-BE49-F238E27FC236}">
                  <a16:creationId xmlns:a16="http://schemas.microsoft.com/office/drawing/2014/main" id="{29C4ECA6-69A2-234F-B01A-D65FD7A5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0" cy="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72" name="Rectangle 12">
              <a:extLst>
                <a:ext uri="{FF2B5EF4-FFF2-40B4-BE49-F238E27FC236}">
                  <a16:creationId xmlns:a16="http://schemas.microsoft.com/office/drawing/2014/main" id="{D438924C-1EA4-0F45-B59C-C3DEE970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"/>
              <a:ext cx="312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Amniyotik Sıvı</a:t>
              </a:r>
            </a:p>
          </p:txBody>
        </p:sp>
      </p:grpSp>
      <p:grpSp>
        <p:nvGrpSpPr>
          <p:cNvPr id="34825" name="Group 16">
            <a:extLst>
              <a:ext uri="{FF2B5EF4-FFF2-40B4-BE49-F238E27FC236}">
                <a16:creationId xmlns:a16="http://schemas.microsoft.com/office/drawing/2014/main" id="{B9E7F54F-7E60-E846-853B-0B5FDE82E6D6}"/>
              </a:ext>
            </a:extLst>
          </p:cNvPr>
          <p:cNvGrpSpPr>
            <a:grpSpLocks/>
          </p:cNvGrpSpPr>
          <p:nvPr/>
        </p:nvGrpSpPr>
        <p:grpSpPr bwMode="auto">
          <a:xfrm>
            <a:off x="98226" y="4161234"/>
            <a:ext cx="3491508" cy="455414"/>
            <a:chOff x="0" y="0"/>
            <a:chExt cx="3128" cy="408"/>
          </a:xfrm>
        </p:grpSpPr>
        <p:sp>
          <p:nvSpPr>
            <p:cNvPr id="34857" name="Rectangle 14">
              <a:extLst>
                <a:ext uri="{FF2B5EF4-FFF2-40B4-BE49-F238E27FC236}">
                  <a16:creationId xmlns:a16="http://schemas.microsoft.com/office/drawing/2014/main" id="{96796A51-8550-B942-8754-D183ECB40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8" cy="40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75" name="Rectangle 15">
              <a:extLst>
                <a:ext uri="{FF2B5EF4-FFF2-40B4-BE49-F238E27FC236}">
                  <a16:creationId xmlns:a16="http://schemas.microsoft.com/office/drawing/2014/main" id="{C6457716-1EFF-7049-A560-144C1013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4"/>
              <a:ext cx="312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Umbilikal arter /MCA Doppler</a:t>
              </a:r>
            </a:p>
          </p:txBody>
        </p:sp>
      </p:grpSp>
      <p:grpSp>
        <p:nvGrpSpPr>
          <p:cNvPr id="34826" name="Group 19">
            <a:extLst>
              <a:ext uri="{FF2B5EF4-FFF2-40B4-BE49-F238E27FC236}">
                <a16:creationId xmlns:a16="http://schemas.microsoft.com/office/drawing/2014/main" id="{084A5A9E-FBC7-9C4E-85AE-F671A93E13ED}"/>
              </a:ext>
            </a:extLst>
          </p:cNvPr>
          <p:cNvGrpSpPr>
            <a:grpSpLocks/>
          </p:cNvGrpSpPr>
          <p:nvPr/>
        </p:nvGrpSpPr>
        <p:grpSpPr bwMode="auto">
          <a:xfrm>
            <a:off x="97111" y="5098852"/>
            <a:ext cx="3483694" cy="732234"/>
            <a:chOff x="0" y="0"/>
            <a:chExt cx="3120" cy="656"/>
          </a:xfrm>
        </p:grpSpPr>
        <p:sp>
          <p:nvSpPr>
            <p:cNvPr id="34855" name="Rectangle 17">
              <a:extLst>
                <a:ext uri="{FF2B5EF4-FFF2-40B4-BE49-F238E27FC236}">
                  <a16:creationId xmlns:a16="http://schemas.microsoft.com/office/drawing/2014/main" id="{83ACB47B-D8F8-C34F-9D2B-AC2C836DD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0" cy="65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78" name="Rectangle 18">
              <a:extLst>
                <a:ext uri="{FF2B5EF4-FFF2-40B4-BE49-F238E27FC236}">
                  <a16:creationId xmlns:a16="http://schemas.microsoft.com/office/drawing/2014/main" id="{BB24446B-1D37-8247-AE78-D79017628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"/>
              <a:ext cx="3120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14 gün sonra tekrar de</a:t>
              </a:r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panose="020B0600040502020204" pitchFamily="34" charset="0"/>
                  <a:cs typeface="Lucida Grande" panose="020B0600040502020204" pitchFamily="34" charset="0"/>
                  <a:sym typeface="Lucida Grande" panose="020B0600040502020204" pitchFamily="34" charset="0"/>
                </a:rPr>
                <a:t>ğ</a:t>
              </a:r>
              <a:r>
                <a:rPr lang="en-US" altLang="tr-TR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erlendir.</a:t>
              </a:r>
            </a:p>
          </p:txBody>
        </p:sp>
      </p:grpSp>
      <p:grpSp>
        <p:nvGrpSpPr>
          <p:cNvPr id="34827" name="Group 22">
            <a:extLst>
              <a:ext uri="{FF2B5EF4-FFF2-40B4-BE49-F238E27FC236}">
                <a16:creationId xmlns:a16="http://schemas.microsoft.com/office/drawing/2014/main" id="{7688C276-D36D-0C4D-9AE8-F3CC1B99F119}"/>
              </a:ext>
            </a:extLst>
          </p:cNvPr>
          <p:cNvGrpSpPr>
            <a:grpSpLocks/>
          </p:cNvGrpSpPr>
          <p:nvPr/>
        </p:nvGrpSpPr>
        <p:grpSpPr bwMode="auto">
          <a:xfrm>
            <a:off x="97111" y="3036094"/>
            <a:ext cx="3483694" cy="642938"/>
            <a:chOff x="0" y="0"/>
            <a:chExt cx="3120" cy="576"/>
          </a:xfrm>
        </p:grpSpPr>
        <p:sp>
          <p:nvSpPr>
            <p:cNvPr id="34853" name="Rectangle 20">
              <a:extLst>
                <a:ext uri="{FF2B5EF4-FFF2-40B4-BE49-F238E27FC236}">
                  <a16:creationId xmlns:a16="http://schemas.microsoft.com/office/drawing/2014/main" id="{8E85299A-A1BC-0546-AE8E-D49A8E2A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0" cy="57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81" name="Rectangle 21">
              <a:extLst>
                <a:ext uri="{FF2B5EF4-FFF2-40B4-BE49-F238E27FC236}">
                  <a16:creationId xmlns:a16="http://schemas.microsoft.com/office/drawing/2014/main" id="{562AF672-DA53-8D40-92B6-BDE45C8C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"/>
              <a:ext cx="31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tr-TR" sz="1687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Normal anatomi-normal veya azalmı</a:t>
              </a:r>
              <a:r>
                <a:rPr lang="en-US" altLang="tr-TR" sz="1687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panose="020B0600040502020204" pitchFamily="34" charset="0"/>
                  <a:cs typeface="Lucida Grande" panose="020B0600040502020204" pitchFamily="34" charset="0"/>
                  <a:sym typeface="Lucida Grande" panose="020B0600040502020204" pitchFamily="34" charset="0"/>
                </a:rPr>
                <a:t>ş</a:t>
              </a:r>
              <a:r>
                <a:rPr lang="en-US" altLang="tr-TR" sz="1687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 amniyon sıvısı</a:t>
              </a:r>
            </a:p>
          </p:txBody>
        </p:sp>
      </p:grpSp>
      <p:grpSp>
        <p:nvGrpSpPr>
          <p:cNvPr id="34828" name="Group 25">
            <a:extLst>
              <a:ext uri="{FF2B5EF4-FFF2-40B4-BE49-F238E27FC236}">
                <a16:creationId xmlns:a16="http://schemas.microsoft.com/office/drawing/2014/main" id="{A94E5407-AFFA-0E49-A409-7E024F54A39F}"/>
              </a:ext>
            </a:extLst>
          </p:cNvPr>
          <p:cNvGrpSpPr>
            <a:grpSpLocks/>
          </p:cNvGrpSpPr>
          <p:nvPr/>
        </p:nvGrpSpPr>
        <p:grpSpPr bwMode="auto">
          <a:xfrm>
            <a:off x="6599039" y="1634133"/>
            <a:ext cx="2455664" cy="1116211"/>
            <a:chOff x="0" y="0"/>
            <a:chExt cx="2200" cy="1000"/>
          </a:xfrm>
        </p:grpSpPr>
        <p:sp>
          <p:nvSpPr>
            <p:cNvPr id="34851" name="AutoShape 23">
              <a:extLst>
                <a:ext uri="{FF2B5EF4-FFF2-40B4-BE49-F238E27FC236}">
                  <a16:creationId xmlns:a16="http://schemas.microsoft.com/office/drawing/2014/main" id="{84C8085C-D18A-CB46-9D45-F28F22D1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200" cy="1000"/>
            </a:xfrm>
            <a:prstGeom prst="roundRect">
              <a:avLst>
                <a:gd name="adj" fmla="val 12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84" name="Rectangle 24">
              <a:extLst>
                <a:ext uri="{FF2B5EF4-FFF2-40B4-BE49-F238E27FC236}">
                  <a16:creationId xmlns:a16="http://schemas.microsoft.com/office/drawing/2014/main" id="{E9D92BEF-D42E-5C4D-9AD6-5D483ADE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80"/>
              <a:ext cx="2128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Anöploidi</a:t>
              </a:r>
            </a:p>
            <a:p>
              <a:pPr>
                <a:defRPr/>
              </a:pPr>
              <a:r>
                <a:rPr lang="en-US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Sendromlar</a:t>
              </a:r>
            </a:p>
            <a:p>
              <a:pPr>
                <a:defRPr/>
              </a:pPr>
              <a:r>
                <a:rPr lang="en-US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Viral enfeksiyonlar</a:t>
              </a:r>
            </a:p>
          </p:txBody>
        </p:sp>
      </p:grpSp>
      <p:grpSp>
        <p:nvGrpSpPr>
          <p:cNvPr id="34829" name="Group 28">
            <a:extLst>
              <a:ext uri="{FF2B5EF4-FFF2-40B4-BE49-F238E27FC236}">
                <a16:creationId xmlns:a16="http://schemas.microsoft.com/office/drawing/2014/main" id="{CDE7BEDC-8C87-ED4B-B6C8-35B9AF9B4B44}"/>
              </a:ext>
            </a:extLst>
          </p:cNvPr>
          <p:cNvGrpSpPr>
            <a:grpSpLocks/>
          </p:cNvGrpSpPr>
          <p:nvPr/>
        </p:nvGrpSpPr>
        <p:grpSpPr bwMode="auto">
          <a:xfrm>
            <a:off x="6599039" y="3866555"/>
            <a:ext cx="2455664" cy="821531"/>
            <a:chOff x="0" y="0"/>
            <a:chExt cx="2200" cy="736"/>
          </a:xfrm>
        </p:grpSpPr>
        <p:sp>
          <p:nvSpPr>
            <p:cNvPr id="34849" name="AutoShape 26">
              <a:extLst>
                <a:ext uri="{FF2B5EF4-FFF2-40B4-BE49-F238E27FC236}">
                  <a16:creationId xmlns:a16="http://schemas.microsoft.com/office/drawing/2014/main" id="{3C87772E-F9C8-A349-A1C1-A8DBE1948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200" cy="736"/>
            </a:xfrm>
            <a:prstGeom prst="roundRect">
              <a:avLst>
                <a:gd name="adj" fmla="val 16301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87" name="Rectangle 27">
              <a:extLst>
                <a:ext uri="{FF2B5EF4-FFF2-40B4-BE49-F238E27FC236}">
                  <a16:creationId xmlns:a16="http://schemas.microsoft.com/office/drawing/2014/main" id="{A437600B-DE86-124E-961E-E84C331E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28"/>
              <a:ext cx="212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109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Plasental yetersizlik</a:t>
              </a:r>
            </a:p>
          </p:txBody>
        </p:sp>
      </p:grpSp>
      <p:grpSp>
        <p:nvGrpSpPr>
          <p:cNvPr id="34830" name="Group 31">
            <a:extLst>
              <a:ext uri="{FF2B5EF4-FFF2-40B4-BE49-F238E27FC236}">
                <a16:creationId xmlns:a16="http://schemas.microsoft.com/office/drawing/2014/main" id="{A1773AD4-157D-684B-8776-0B2717C91F43}"/>
              </a:ext>
            </a:extLst>
          </p:cNvPr>
          <p:cNvGrpSpPr>
            <a:grpSpLocks/>
          </p:cNvGrpSpPr>
          <p:nvPr/>
        </p:nvGrpSpPr>
        <p:grpSpPr bwMode="auto">
          <a:xfrm>
            <a:off x="6599039" y="5116711"/>
            <a:ext cx="2455664" cy="892969"/>
            <a:chOff x="0" y="0"/>
            <a:chExt cx="2200" cy="800"/>
          </a:xfrm>
        </p:grpSpPr>
        <p:sp>
          <p:nvSpPr>
            <p:cNvPr id="34847" name="AutoShape 29">
              <a:extLst>
                <a:ext uri="{FF2B5EF4-FFF2-40B4-BE49-F238E27FC236}">
                  <a16:creationId xmlns:a16="http://schemas.microsoft.com/office/drawing/2014/main" id="{9CA84FE6-5460-484A-B823-6353F7492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200" cy="8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0990" name="Rectangle 30">
              <a:extLst>
                <a:ext uri="{FF2B5EF4-FFF2-40B4-BE49-F238E27FC236}">
                  <a16:creationId xmlns:a16="http://schemas.microsoft.com/office/drawing/2014/main" id="{E430C328-0DC5-F74C-AAFE-B600F2A8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216"/>
              <a:ext cx="21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Konstitüsyonel</a:t>
              </a:r>
            </a:p>
          </p:txBody>
        </p:sp>
      </p:grpSp>
      <p:sp>
        <p:nvSpPr>
          <p:cNvPr id="34831" name="Rectangle 32">
            <a:extLst>
              <a:ext uri="{FF2B5EF4-FFF2-40B4-BE49-F238E27FC236}">
                <a16:creationId xmlns:a16="http://schemas.microsoft.com/office/drawing/2014/main" id="{3DEB96A3-E1BA-E84A-9A24-3BB84EF52237}"/>
              </a:ext>
            </a:extLst>
          </p:cNvPr>
          <p:cNvSpPr>
            <a:spLocks/>
          </p:cNvSpPr>
          <p:nvPr/>
        </p:nvSpPr>
        <p:spPr bwMode="auto">
          <a:xfrm>
            <a:off x="4906535" y="1781142"/>
            <a:ext cx="763030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Anormal</a:t>
            </a:r>
          </a:p>
        </p:txBody>
      </p:sp>
      <p:sp>
        <p:nvSpPr>
          <p:cNvPr id="34832" name="Rectangle 33">
            <a:extLst>
              <a:ext uri="{FF2B5EF4-FFF2-40B4-BE49-F238E27FC236}">
                <a16:creationId xmlns:a16="http://schemas.microsoft.com/office/drawing/2014/main" id="{56353DD9-CE7C-3847-97DC-66D306287668}"/>
              </a:ext>
            </a:extLst>
          </p:cNvPr>
          <p:cNvSpPr>
            <a:spLocks/>
          </p:cNvSpPr>
          <p:nvPr/>
        </p:nvSpPr>
        <p:spPr bwMode="auto">
          <a:xfrm>
            <a:off x="4973040" y="2379431"/>
            <a:ext cx="631135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Artmı</a:t>
            </a:r>
            <a:r>
              <a:rPr lang="en-US" altLang="tr-TR" sz="1687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ş</a:t>
            </a:r>
          </a:p>
        </p:txBody>
      </p:sp>
      <p:sp>
        <p:nvSpPr>
          <p:cNvPr id="34833" name="Rectangle 34">
            <a:extLst>
              <a:ext uri="{FF2B5EF4-FFF2-40B4-BE49-F238E27FC236}">
                <a16:creationId xmlns:a16="http://schemas.microsoft.com/office/drawing/2014/main" id="{1006C223-9BE5-3A46-8034-C66F7F236295}"/>
              </a:ext>
            </a:extLst>
          </p:cNvPr>
          <p:cNvSpPr>
            <a:spLocks/>
          </p:cNvSpPr>
          <p:nvPr/>
        </p:nvSpPr>
        <p:spPr bwMode="auto">
          <a:xfrm>
            <a:off x="4232311" y="4120390"/>
            <a:ext cx="2105898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Artmı</a:t>
            </a:r>
            <a:r>
              <a:rPr lang="en-US" altLang="tr-TR" sz="1687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ş</a:t>
            </a:r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 indeks/AERDF</a:t>
            </a:r>
          </a:p>
          <a:p>
            <a:pPr algn="ctr"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Artmı</a:t>
            </a:r>
            <a:r>
              <a:rPr lang="en-US" altLang="tr-TR" sz="1687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ş</a:t>
            </a:r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 diastolik bile</a:t>
            </a:r>
            <a:r>
              <a:rPr lang="en-US" altLang="tr-TR" sz="1687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  <a:sym typeface="Lucida Grande" panose="020B0600040502020204" pitchFamily="34" charset="0"/>
              </a:rPr>
              <a:t>ş</a:t>
            </a:r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en</a:t>
            </a:r>
          </a:p>
        </p:txBody>
      </p:sp>
      <p:sp>
        <p:nvSpPr>
          <p:cNvPr id="34834" name="Rectangle 35">
            <a:extLst>
              <a:ext uri="{FF2B5EF4-FFF2-40B4-BE49-F238E27FC236}">
                <a16:creationId xmlns:a16="http://schemas.microsoft.com/office/drawing/2014/main" id="{41FF82F7-F77E-5C4A-8207-EBC6E12A708D}"/>
              </a:ext>
            </a:extLst>
          </p:cNvPr>
          <p:cNvSpPr>
            <a:spLocks/>
          </p:cNvSpPr>
          <p:nvPr/>
        </p:nvSpPr>
        <p:spPr bwMode="auto">
          <a:xfrm>
            <a:off x="5016302" y="5419989"/>
            <a:ext cx="67967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Normal</a:t>
            </a:r>
          </a:p>
        </p:txBody>
      </p:sp>
      <p:sp>
        <p:nvSpPr>
          <p:cNvPr id="34835" name="AutoShape 36">
            <a:extLst>
              <a:ext uri="{FF2B5EF4-FFF2-40B4-BE49-F238E27FC236}">
                <a16:creationId xmlns:a16="http://schemas.microsoft.com/office/drawing/2014/main" id="{C966233F-72C4-DF4B-8666-B68CFB422F5C}"/>
              </a:ext>
            </a:extLst>
          </p:cNvPr>
          <p:cNvSpPr>
            <a:spLocks/>
          </p:cNvSpPr>
          <p:nvPr/>
        </p:nvSpPr>
        <p:spPr bwMode="auto">
          <a:xfrm>
            <a:off x="3937992" y="1803797"/>
            <a:ext cx="892969" cy="401836"/>
          </a:xfrm>
          <a:prstGeom prst="rightArrow">
            <a:avLst>
              <a:gd name="adj1" fmla="val 32000"/>
              <a:gd name="adj2" fmla="val 97778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36" name="AutoShape 37">
            <a:extLst>
              <a:ext uri="{FF2B5EF4-FFF2-40B4-BE49-F238E27FC236}">
                <a16:creationId xmlns:a16="http://schemas.microsoft.com/office/drawing/2014/main" id="{900D9E40-938B-D14B-9BBF-8439875F67E0}"/>
              </a:ext>
            </a:extLst>
          </p:cNvPr>
          <p:cNvSpPr>
            <a:spLocks/>
          </p:cNvSpPr>
          <p:nvPr/>
        </p:nvSpPr>
        <p:spPr bwMode="auto">
          <a:xfrm>
            <a:off x="3937992" y="2312789"/>
            <a:ext cx="892969" cy="401836"/>
          </a:xfrm>
          <a:prstGeom prst="rightArrow">
            <a:avLst>
              <a:gd name="adj1" fmla="val 32000"/>
              <a:gd name="adj2" fmla="val 97778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37" name="AutoShape 38">
            <a:extLst>
              <a:ext uri="{FF2B5EF4-FFF2-40B4-BE49-F238E27FC236}">
                <a16:creationId xmlns:a16="http://schemas.microsoft.com/office/drawing/2014/main" id="{F096304E-FCA2-074E-A4AD-8596202C4FC9}"/>
              </a:ext>
            </a:extLst>
          </p:cNvPr>
          <p:cNvSpPr>
            <a:spLocks/>
          </p:cNvSpPr>
          <p:nvPr/>
        </p:nvSpPr>
        <p:spPr bwMode="auto">
          <a:xfrm>
            <a:off x="5732860" y="1803797"/>
            <a:ext cx="821531" cy="401836"/>
          </a:xfrm>
          <a:prstGeom prst="rightArrow">
            <a:avLst>
              <a:gd name="adj1" fmla="val 32000"/>
              <a:gd name="adj2" fmla="val 97783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38" name="AutoShape 39">
            <a:extLst>
              <a:ext uri="{FF2B5EF4-FFF2-40B4-BE49-F238E27FC236}">
                <a16:creationId xmlns:a16="http://schemas.microsoft.com/office/drawing/2014/main" id="{B6A6B51E-DBB1-9E4A-9775-978E5C617659}"/>
              </a:ext>
            </a:extLst>
          </p:cNvPr>
          <p:cNvSpPr>
            <a:spLocks/>
          </p:cNvSpPr>
          <p:nvPr/>
        </p:nvSpPr>
        <p:spPr bwMode="auto">
          <a:xfrm>
            <a:off x="5732860" y="2312789"/>
            <a:ext cx="821531" cy="401836"/>
          </a:xfrm>
          <a:prstGeom prst="rightArrow">
            <a:avLst>
              <a:gd name="adj1" fmla="val 32000"/>
              <a:gd name="adj2" fmla="val 97783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39" name="AutoShape 40">
            <a:extLst>
              <a:ext uri="{FF2B5EF4-FFF2-40B4-BE49-F238E27FC236}">
                <a16:creationId xmlns:a16="http://schemas.microsoft.com/office/drawing/2014/main" id="{64EEE414-1435-724E-8347-8439F0AB590A}"/>
              </a:ext>
            </a:extLst>
          </p:cNvPr>
          <p:cNvSpPr>
            <a:spLocks/>
          </p:cNvSpPr>
          <p:nvPr/>
        </p:nvSpPr>
        <p:spPr bwMode="auto">
          <a:xfrm>
            <a:off x="3937992" y="5348883"/>
            <a:ext cx="892969" cy="401836"/>
          </a:xfrm>
          <a:prstGeom prst="rightArrow">
            <a:avLst>
              <a:gd name="adj1" fmla="val 32000"/>
              <a:gd name="adj2" fmla="val 97778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0" name="AutoShape 41">
            <a:extLst>
              <a:ext uri="{FF2B5EF4-FFF2-40B4-BE49-F238E27FC236}">
                <a16:creationId xmlns:a16="http://schemas.microsoft.com/office/drawing/2014/main" id="{8CB0F8FD-867F-A240-8F2E-273814922DC9}"/>
              </a:ext>
            </a:extLst>
          </p:cNvPr>
          <p:cNvSpPr>
            <a:spLocks/>
          </p:cNvSpPr>
          <p:nvPr/>
        </p:nvSpPr>
        <p:spPr bwMode="auto">
          <a:xfrm>
            <a:off x="3741539" y="4188023"/>
            <a:ext cx="544711" cy="401836"/>
          </a:xfrm>
          <a:prstGeom prst="rightArrow">
            <a:avLst>
              <a:gd name="adj1" fmla="val 32000"/>
              <a:gd name="adj2" fmla="val 97782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1" name="AutoShape 42">
            <a:extLst>
              <a:ext uri="{FF2B5EF4-FFF2-40B4-BE49-F238E27FC236}">
                <a16:creationId xmlns:a16="http://schemas.microsoft.com/office/drawing/2014/main" id="{0C69CC68-963B-F145-91E8-EB7E64BD738C}"/>
              </a:ext>
            </a:extLst>
          </p:cNvPr>
          <p:cNvSpPr>
            <a:spLocks/>
          </p:cNvSpPr>
          <p:nvPr/>
        </p:nvSpPr>
        <p:spPr bwMode="auto">
          <a:xfrm>
            <a:off x="5732860" y="5357812"/>
            <a:ext cx="821531" cy="401836"/>
          </a:xfrm>
          <a:prstGeom prst="rightArrow">
            <a:avLst>
              <a:gd name="adj1" fmla="val 32000"/>
              <a:gd name="adj2" fmla="val 97783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2" name="AutoShape 43">
            <a:extLst>
              <a:ext uri="{FF2B5EF4-FFF2-40B4-BE49-F238E27FC236}">
                <a16:creationId xmlns:a16="http://schemas.microsoft.com/office/drawing/2014/main" id="{307D951D-A135-A24D-B45F-6F54537926BC}"/>
              </a:ext>
            </a:extLst>
          </p:cNvPr>
          <p:cNvSpPr>
            <a:spLocks/>
          </p:cNvSpPr>
          <p:nvPr/>
        </p:nvSpPr>
        <p:spPr bwMode="auto">
          <a:xfrm>
            <a:off x="6340078" y="4188023"/>
            <a:ext cx="303609" cy="401836"/>
          </a:xfrm>
          <a:prstGeom prst="rightArrow">
            <a:avLst>
              <a:gd name="adj1" fmla="val 32000"/>
              <a:gd name="adj2" fmla="val 129407"/>
            </a:avLst>
          </a:prstGeom>
          <a:solidFill>
            <a:srgbClr val="C2E5A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3" name="AutoShape 44">
            <a:extLst>
              <a:ext uri="{FF2B5EF4-FFF2-40B4-BE49-F238E27FC236}">
                <a16:creationId xmlns:a16="http://schemas.microsoft.com/office/drawing/2014/main" id="{B54CB3F6-0329-AF4A-B105-26024DA60B0F}"/>
              </a:ext>
            </a:extLst>
          </p:cNvPr>
          <p:cNvSpPr>
            <a:spLocks/>
          </p:cNvSpPr>
          <p:nvPr/>
        </p:nvSpPr>
        <p:spPr bwMode="auto">
          <a:xfrm rot="5400000">
            <a:off x="1535906" y="1241227"/>
            <a:ext cx="419695" cy="401836"/>
          </a:xfrm>
          <a:prstGeom prst="rightArrow">
            <a:avLst>
              <a:gd name="adj1" fmla="val 32000"/>
              <a:gd name="adj2" fmla="val 97781"/>
            </a:avLst>
          </a:prstGeom>
          <a:solidFill>
            <a:srgbClr val="F3E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4" name="AutoShape 45">
            <a:extLst>
              <a:ext uri="{FF2B5EF4-FFF2-40B4-BE49-F238E27FC236}">
                <a16:creationId xmlns:a16="http://schemas.microsoft.com/office/drawing/2014/main" id="{292E2F66-196B-5948-A3EB-ECC217B061B9}"/>
              </a:ext>
            </a:extLst>
          </p:cNvPr>
          <p:cNvSpPr>
            <a:spLocks/>
          </p:cNvSpPr>
          <p:nvPr/>
        </p:nvSpPr>
        <p:spPr bwMode="auto">
          <a:xfrm rot="5400000">
            <a:off x="1535906" y="2616398"/>
            <a:ext cx="419695" cy="401836"/>
          </a:xfrm>
          <a:prstGeom prst="rightArrow">
            <a:avLst>
              <a:gd name="adj1" fmla="val 32000"/>
              <a:gd name="adj2" fmla="val 97781"/>
            </a:avLst>
          </a:prstGeom>
          <a:solidFill>
            <a:srgbClr val="F3E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5" name="AutoShape 46">
            <a:extLst>
              <a:ext uri="{FF2B5EF4-FFF2-40B4-BE49-F238E27FC236}">
                <a16:creationId xmlns:a16="http://schemas.microsoft.com/office/drawing/2014/main" id="{80DC97B4-D636-C941-B8B8-782669205A67}"/>
              </a:ext>
            </a:extLst>
          </p:cNvPr>
          <p:cNvSpPr>
            <a:spLocks/>
          </p:cNvSpPr>
          <p:nvPr/>
        </p:nvSpPr>
        <p:spPr bwMode="auto">
          <a:xfrm rot="5400000">
            <a:off x="1535906" y="3732609"/>
            <a:ext cx="419695" cy="401836"/>
          </a:xfrm>
          <a:prstGeom prst="rightArrow">
            <a:avLst>
              <a:gd name="adj1" fmla="val 32000"/>
              <a:gd name="adj2" fmla="val 97781"/>
            </a:avLst>
          </a:prstGeom>
          <a:solidFill>
            <a:srgbClr val="F3E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34846" name="AutoShape 47">
            <a:extLst>
              <a:ext uri="{FF2B5EF4-FFF2-40B4-BE49-F238E27FC236}">
                <a16:creationId xmlns:a16="http://schemas.microsoft.com/office/drawing/2014/main" id="{98981EA3-7DFF-1545-80A1-B562C200F628}"/>
              </a:ext>
            </a:extLst>
          </p:cNvPr>
          <p:cNvSpPr>
            <a:spLocks/>
          </p:cNvSpPr>
          <p:nvPr/>
        </p:nvSpPr>
        <p:spPr bwMode="auto">
          <a:xfrm rot="5400000">
            <a:off x="1535906" y="4670227"/>
            <a:ext cx="419695" cy="401836"/>
          </a:xfrm>
          <a:prstGeom prst="rightArrow">
            <a:avLst>
              <a:gd name="adj1" fmla="val 32000"/>
              <a:gd name="adj2" fmla="val 97781"/>
            </a:avLst>
          </a:prstGeom>
          <a:solidFill>
            <a:srgbClr val="F3E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</p:spTree>
    <p:extLst>
      <p:ext uri="{BB962C8B-B14F-4D97-AF65-F5344CB8AC3E}">
        <p14:creationId xmlns:p14="http://schemas.microsoft.com/office/powerpoint/2010/main" val="63485717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0" y="62846"/>
            <a:ext cx="60312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10" dirty="0"/>
              <a:t>KOMPLİKASYONLARI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-16933" y="1053726"/>
            <a:ext cx="4348268" cy="2531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b="1" spc="-5" dirty="0">
                <a:latin typeface="Georgia"/>
                <a:cs typeface="Georgia"/>
              </a:rPr>
              <a:t>Fetal</a:t>
            </a:r>
            <a:r>
              <a:rPr sz="2800" b="1" spc="-60" dirty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Antepartum</a:t>
            </a:r>
            <a:endParaRPr sz="2600" dirty="0">
              <a:latin typeface="Georgia"/>
              <a:cs typeface="Georgia"/>
            </a:endParaRPr>
          </a:p>
          <a:p>
            <a:pPr marL="825500" lvl="1" indent="-218440">
              <a:lnSpc>
                <a:spcPct val="100000"/>
              </a:lnSpc>
              <a:spcBef>
                <a:spcPts val="290"/>
              </a:spcBef>
              <a:buFont typeface="Symbol"/>
              <a:buChar char="□"/>
              <a:tabLst>
                <a:tab pos="825500" algn="l"/>
              </a:tabLst>
            </a:pP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oligohidramnioz</a:t>
            </a:r>
            <a:endParaRPr sz="2400" dirty="0">
              <a:latin typeface="Georgia"/>
              <a:cs typeface="Georgia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Fetal</a:t>
            </a:r>
            <a:r>
              <a:rPr sz="2400" b="1" spc="-60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distres</a:t>
            </a:r>
            <a:endParaRPr sz="2400" dirty="0">
              <a:latin typeface="Georgia"/>
              <a:cs typeface="Georgia"/>
            </a:endParaRPr>
          </a:p>
          <a:p>
            <a:pPr marL="825500" lvl="1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825500" algn="l"/>
              </a:tabLst>
            </a:pP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Fetal</a:t>
            </a:r>
            <a:r>
              <a:rPr sz="2400" b="1" spc="-85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ölüm</a:t>
            </a:r>
            <a:endParaRPr sz="2400" dirty="0">
              <a:latin typeface="Georgia"/>
              <a:cs typeface="Georgia"/>
            </a:endParaRPr>
          </a:p>
          <a:p>
            <a:pPr marR="1347470" algn="ctr">
              <a:lnSpc>
                <a:spcPct val="100000"/>
              </a:lnSpc>
              <a:spcBef>
                <a:spcPts val="300"/>
              </a:spcBef>
              <a:tabLst>
                <a:tab pos="24447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İntrapartum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3720290"/>
            <a:ext cx="2971800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140" indent="-218440">
              <a:lnSpc>
                <a:spcPct val="100000"/>
              </a:lnSpc>
              <a:buFont typeface="Symbol"/>
              <a:buChar char="□"/>
              <a:tabLst>
                <a:tab pos="231140" algn="l"/>
              </a:tabLst>
            </a:pPr>
            <a:r>
              <a:rPr sz="2400" b="1" spc="-5" dirty="0">
                <a:solidFill>
                  <a:srgbClr val="4E80BC"/>
                </a:solidFill>
                <a:latin typeface="Georgia"/>
                <a:cs typeface="Georgia"/>
              </a:rPr>
              <a:t>Fetal</a:t>
            </a:r>
            <a:r>
              <a:rPr sz="2400" b="1" spc="-75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lang="tr-TR" sz="2400" b="1" spc="-5" dirty="0" err="1">
                <a:solidFill>
                  <a:srgbClr val="4E80BC"/>
                </a:solidFill>
                <a:latin typeface="Georgia"/>
                <a:cs typeface="Georgia"/>
              </a:rPr>
              <a:t>hipoksi</a:t>
            </a:r>
            <a:endParaRPr sz="2400" dirty="0">
              <a:latin typeface="Georgia"/>
              <a:cs typeface="Georgia"/>
            </a:endParaRPr>
          </a:p>
          <a:p>
            <a:pPr marL="231140" indent="-218440">
              <a:lnSpc>
                <a:spcPct val="100000"/>
              </a:lnSpc>
              <a:spcBef>
                <a:spcPts val="300"/>
              </a:spcBef>
              <a:buFont typeface="Symbol"/>
              <a:buChar char="□"/>
              <a:tabLst>
                <a:tab pos="231140" algn="l"/>
              </a:tabLst>
            </a:pPr>
            <a:r>
              <a:rPr lang="tr-TR" sz="2400" b="1" spc="-5" dirty="0">
                <a:solidFill>
                  <a:srgbClr val="4E80BC"/>
                </a:solidFill>
                <a:latin typeface="Georgia"/>
                <a:cs typeface="Georgia"/>
              </a:rPr>
              <a:t> </a:t>
            </a:r>
            <a:r>
              <a:rPr lang="tr-TR" sz="2400" b="1" spc="-5" dirty="0" err="1">
                <a:solidFill>
                  <a:srgbClr val="4E80BC"/>
                </a:solidFill>
                <a:latin typeface="Georgia"/>
                <a:cs typeface="Georgia"/>
              </a:rPr>
              <a:t>Fetal</a:t>
            </a:r>
            <a:r>
              <a:rPr lang="tr-TR" sz="2400" b="1" spc="-5" dirty="0">
                <a:solidFill>
                  <a:srgbClr val="4E80BC"/>
                </a:solidFill>
                <a:latin typeface="Georgia"/>
                <a:cs typeface="Georgia"/>
              </a:rPr>
              <a:t> ölüm</a:t>
            </a:r>
            <a:endParaRPr lang="tr-TR" sz="2400" b="1" spc="-50" dirty="0">
              <a:solidFill>
                <a:srgbClr val="4E80BC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31140" algn="l"/>
              </a:tabLst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2208E4B-D058-C54A-AD4F-50E15E268B41}"/>
              </a:ext>
            </a:extLst>
          </p:cNvPr>
          <p:cNvSpPr txBox="1"/>
          <p:nvPr/>
        </p:nvSpPr>
        <p:spPr>
          <a:xfrm>
            <a:off x="3783330" y="1053726"/>
            <a:ext cx="5360670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-5" dirty="0" err="1">
                <a:latin typeface="Georgia"/>
                <a:cs typeface="Georgia"/>
              </a:rPr>
              <a:t>Yenidoğanda</a:t>
            </a:r>
            <a:r>
              <a:rPr sz="2600" b="1" spc="-5" dirty="0">
                <a:latin typeface="Georgia"/>
                <a:cs typeface="Georgia"/>
              </a:rPr>
              <a:t> 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Perinatal</a:t>
            </a:r>
            <a:r>
              <a:rPr sz="2400" b="1" spc="-6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mortalite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90"/>
              </a:spcBef>
              <a:tabLst>
                <a:tab pos="559435" algn="l"/>
              </a:tabLst>
            </a:pPr>
            <a:r>
              <a:rPr sz="360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Hipoksik iskemik</a:t>
            </a:r>
            <a:r>
              <a:rPr sz="2400" b="1" spc="-5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ensefalopati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Pulmoner alveoler</a:t>
            </a:r>
            <a:r>
              <a:rPr sz="2400" b="1" spc="-8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kanama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 err="1">
                <a:solidFill>
                  <a:srgbClr val="BF4F4C"/>
                </a:solidFill>
                <a:latin typeface="Georgia"/>
                <a:cs typeface="Georgia"/>
              </a:rPr>
              <a:t>Hipoglisemi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lang="tr-TR" sz="2400" b="1" spc="-5" dirty="0">
                <a:solidFill>
                  <a:srgbClr val="BF4F4C"/>
                </a:solidFill>
                <a:latin typeface="Georgia"/>
                <a:cs typeface="Georgia"/>
              </a:rPr>
              <a:t>H</a:t>
            </a:r>
            <a:r>
              <a:rPr sz="2400" b="1" spc="-5" dirty="0" err="1">
                <a:solidFill>
                  <a:srgbClr val="BF4F4C"/>
                </a:solidFill>
                <a:latin typeface="Georgia"/>
                <a:cs typeface="Georgia"/>
              </a:rPr>
              <a:t>ipotermi</a:t>
            </a:r>
            <a:endParaRPr sz="2400" dirty="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90"/>
              </a:spcBef>
              <a:tabLst>
                <a:tab pos="825500" algn="l"/>
              </a:tabLst>
            </a:pPr>
            <a:endParaRPr sz="2200" dirty="0">
              <a:latin typeface="Georgia"/>
              <a:cs typeface="Georgi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388026F-4C0E-CF40-840B-E50467E72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05200" y="4040502"/>
            <a:ext cx="4023783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-5" dirty="0" err="1"/>
              <a:t>Çocukluk</a:t>
            </a:r>
            <a:r>
              <a:rPr sz="2600" spc="-5" dirty="0"/>
              <a:t> </a:t>
            </a:r>
            <a:endParaRPr sz="2600" dirty="0"/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="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BF4F4C"/>
                </a:solidFill>
              </a:rPr>
              <a:t>Ani bebek</a:t>
            </a:r>
            <a:r>
              <a:rPr sz="2400" spc="-80" dirty="0">
                <a:solidFill>
                  <a:srgbClr val="BF4F4C"/>
                </a:solidFill>
              </a:rPr>
              <a:t> </a:t>
            </a:r>
            <a:r>
              <a:rPr sz="2400" spc="-5" dirty="0">
                <a:solidFill>
                  <a:srgbClr val="BF4F4C"/>
                </a:solidFill>
              </a:rPr>
              <a:t>ölümü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="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BF4F4C"/>
                </a:solidFill>
              </a:rPr>
              <a:t>Serebral </a:t>
            </a:r>
            <a:r>
              <a:rPr sz="2400" dirty="0" err="1">
                <a:solidFill>
                  <a:srgbClr val="BF4F4C"/>
                </a:solidFill>
              </a:rPr>
              <a:t>palsi</a:t>
            </a:r>
            <a:r>
              <a:rPr sz="2400" dirty="0">
                <a:solidFill>
                  <a:srgbClr val="BF4F4C"/>
                </a:solidFill>
              </a:rPr>
              <a:t> </a:t>
            </a:r>
            <a:r>
              <a:rPr sz="2400" spc="-5" dirty="0">
                <a:solidFill>
                  <a:srgbClr val="BF4F4C"/>
                </a:solidFill>
              </a:rPr>
              <a:t>(4-6x)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tabLst>
                <a:tab pos="559435" algn="l"/>
              </a:tabLst>
            </a:pPr>
            <a:r>
              <a:rPr sz="3600" b="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spc="-5" dirty="0" err="1">
                <a:solidFill>
                  <a:srgbClr val="BF4F4C"/>
                </a:solidFill>
              </a:rPr>
              <a:t>Enfeksiyonlara</a:t>
            </a:r>
            <a:r>
              <a:rPr sz="2400" spc="-75" dirty="0">
                <a:solidFill>
                  <a:srgbClr val="BF4F4C"/>
                </a:solidFill>
              </a:rPr>
              <a:t> </a:t>
            </a:r>
            <a:r>
              <a:rPr sz="2400" spc="-5" dirty="0" err="1">
                <a:solidFill>
                  <a:srgbClr val="BF4F4C"/>
                </a:solidFill>
              </a:rPr>
              <a:t>ya</a:t>
            </a:r>
            <a:r>
              <a:rPr lang="tr-TR" sz="2400" spc="-5" dirty="0" err="1">
                <a:solidFill>
                  <a:srgbClr val="BF4F4C"/>
                </a:solidFill>
              </a:rPr>
              <a:t>tkınlık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="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BF4F4C"/>
                </a:solidFill>
              </a:rPr>
              <a:t>Okul başarısında</a:t>
            </a:r>
            <a:r>
              <a:rPr sz="2400" spc="-45" dirty="0">
                <a:solidFill>
                  <a:srgbClr val="BF4F4C"/>
                </a:solidFill>
              </a:rPr>
              <a:t> </a:t>
            </a:r>
            <a:r>
              <a:rPr sz="2400" spc="-5" dirty="0">
                <a:solidFill>
                  <a:srgbClr val="BF4F4C"/>
                </a:solidFill>
              </a:rPr>
              <a:t>düşme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ts val="2875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="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BF4F4C"/>
                </a:solidFill>
              </a:rPr>
              <a:t>Davranış</a:t>
            </a:r>
            <a:r>
              <a:rPr sz="2400" spc="-75" dirty="0">
                <a:solidFill>
                  <a:srgbClr val="BF4F4C"/>
                </a:solidFill>
              </a:rPr>
              <a:t> </a:t>
            </a:r>
            <a:r>
              <a:rPr sz="2400" spc="-5" dirty="0">
                <a:solidFill>
                  <a:srgbClr val="BF4F4C"/>
                </a:solidFill>
              </a:rPr>
              <a:t>bozuklukları</a:t>
            </a:r>
            <a:endParaRPr sz="2400" dirty="0">
              <a:latin typeface="Georgia"/>
              <a:cs typeface="Georgia"/>
            </a:endParaRPr>
          </a:p>
          <a:p>
            <a:pPr marL="267970" indent="-255270">
              <a:lnSpc>
                <a:spcPts val="3115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48911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5">
            <a:extLst>
              <a:ext uri="{FF2B5EF4-FFF2-40B4-BE49-F238E27FC236}">
                <a16:creationId xmlns:a16="http://schemas.microsoft.com/office/drawing/2014/main" id="{33E17CD9-69D8-D546-B990-17DDA3897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890" y="0"/>
            <a:ext cx="7772400" cy="553998"/>
          </a:xfrm>
        </p:spPr>
        <p:txBody>
          <a:bodyPr/>
          <a:lstStyle/>
          <a:p>
            <a:pPr algn="ctr" eaLnBrk="1" hangingPunct="1"/>
            <a:r>
              <a:rPr lang="tr-TR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BK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</a:t>
            </a:r>
            <a:r>
              <a:rPr lang="tr-TR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OPPLER</a:t>
            </a:r>
            <a:endParaRPr lang="en-US" altLang="tr-TR" sz="36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8134" name="Group 6">
            <a:extLst>
              <a:ext uri="{FF2B5EF4-FFF2-40B4-BE49-F238E27FC236}">
                <a16:creationId xmlns:a16="http://schemas.microsoft.com/office/drawing/2014/main" id="{5936A40A-2408-9944-9C3A-F2FDEEC00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56868"/>
              </p:ext>
            </p:extLst>
          </p:nvPr>
        </p:nvGraphicFramePr>
        <p:xfrm>
          <a:off x="33867" y="990600"/>
          <a:ext cx="8890619" cy="4224860"/>
        </p:xfrm>
        <a:graphic>
          <a:graphicData uri="http://schemas.openxmlformats.org/drawingml/2006/table">
            <a:tbl>
              <a:tblPr/>
              <a:tblGrid>
                <a:gridCol w="14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0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Gebelik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Haftası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Ölçüm Yeri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Yanlışlar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Patoloji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Arial" charset="0"/>
                        </a:rPr>
                        <a:t>Sonuç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Umbilikal Arter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&gt;23 hafta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Abdominal insersiyon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Fetal solunum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AEDF/REDF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Ölü doğum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Nörolojik morbidite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Orta Serebral Arter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&gt;23 hafta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Proksimal parça 0° insonasyon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&gt;30° insonasyon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Artmış diastolik akım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Neonatal asidoz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Nörolojik morbidite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Ductus Venosus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&gt;23 hafta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Umbilikal venden ayrıldığı nokta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V. Cava’ya dikkat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 dalga kaybı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Neonatal asidemi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Perinatal mortalite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Uterin Arter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1. ve 2. trimester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Hipogastrik arteri çaprazladığı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Distal ölçüm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Notch veya artmış PI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Özellikle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PE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beraber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olan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IUBK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77612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1)</a:t>
            </a:r>
            <a:r>
              <a:rPr lang="tr-TR" dirty="0" err="1"/>
              <a:t>Uterin</a:t>
            </a:r>
            <a:r>
              <a:rPr lang="tr-TR" dirty="0"/>
              <a:t> Arter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Erken gebeliklerde </a:t>
            </a:r>
            <a:r>
              <a:rPr lang="tr-TR" dirty="0" err="1"/>
              <a:t>uterin</a:t>
            </a:r>
            <a:r>
              <a:rPr lang="tr-TR" dirty="0"/>
              <a:t> arter </a:t>
            </a:r>
            <a:r>
              <a:rPr lang="tr-TR" dirty="0" err="1"/>
              <a:t>doppler</a:t>
            </a:r>
            <a:r>
              <a:rPr lang="tr-TR" dirty="0"/>
              <a:t> çalışmaları; </a:t>
            </a:r>
            <a:r>
              <a:rPr lang="tr-TR" dirty="0" err="1"/>
              <a:t>preeklampsi</a:t>
            </a:r>
            <a:r>
              <a:rPr lang="tr-TR" dirty="0"/>
              <a:t> ya da FGR gelişebilecek gebelikler için tarama yöntemi olarak değerlendirilmiştir.</a:t>
            </a:r>
          </a:p>
          <a:p>
            <a:r>
              <a:rPr lang="tr-TR" dirty="0"/>
              <a:t>Anormal testlerin </a:t>
            </a:r>
            <a:r>
              <a:rPr lang="tr-TR" dirty="0" err="1"/>
              <a:t>prediktif</a:t>
            </a:r>
            <a:r>
              <a:rPr lang="tr-TR" dirty="0"/>
              <a:t> değerinin düşük olmasına rağmen olumsuz sonuçlarla ilişkisi istatistiksel olarak anlamlıdır.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578645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Papageorghiou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AT,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Yu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CK,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Nicolaides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KH.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The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role of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uterine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artery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Doppler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in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predicting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adverse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pregnancy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outcome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.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Best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Pract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Res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Clin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Obstet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Gynaecol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2004; 18:383.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8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3102"/>
            <a:ext cx="8229600" cy="65269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Umblikal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Arter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4458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EFW ile birlikte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umblikal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arter S/D oranın kullanılması FGR tanısında pozitif (%77) ve negatif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prediktif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(%93) değeri arttırır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durumda girişim zamanlamasına (yoğun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monitörizasyon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antenatal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glukokortikoid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erken doğum) karar vermeye olanak sağlayarak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mortaliteyi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%29 azaltır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Porto çalışmasına göre Anormal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umblikal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arter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Doppleri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%1.4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mortaliteyı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% 11.5 kötü şartları işaret eder</a:t>
            </a:r>
          </a:p>
          <a:p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Revers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Akım 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mortalte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akım yokluğundan 5 kat fazladır</a:t>
            </a:r>
          </a:p>
          <a:p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80449" y="6488668"/>
            <a:ext cx="495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Alfirevic</a:t>
            </a:r>
            <a:r>
              <a:rPr kumimoji="0" lang="tr-TR" sz="18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kumimoji="0" lang="tr-TR" sz="1800" b="1" i="0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Cochrane</a:t>
            </a:r>
            <a:r>
              <a:rPr kumimoji="0" lang="tr-TR" sz="1800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Database, 2013</a:t>
            </a:r>
          </a:p>
        </p:txBody>
      </p:sp>
    </p:spTree>
    <p:extLst>
      <p:ext uri="{BB962C8B-B14F-4D97-AF65-F5344CB8AC3E}">
        <p14:creationId xmlns:p14="http://schemas.microsoft.com/office/powerpoint/2010/main" val="194111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4286250" y="5304234"/>
            <a:ext cx="1509117" cy="1232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601" y="620713"/>
            <a:ext cx="2526655" cy="41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672" b="1" spc="-4" dirty="0">
                <a:solidFill>
                  <a:srgbClr val="011279"/>
                </a:solidFill>
              </a:rPr>
              <a:t>umbilical</a:t>
            </a:r>
            <a:r>
              <a:rPr sz="2672" b="1" spc="-60" dirty="0">
                <a:solidFill>
                  <a:srgbClr val="011279"/>
                </a:solidFill>
              </a:rPr>
              <a:t> </a:t>
            </a:r>
            <a:r>
              <a:rPr sz="2672" b="1" dirty="0">
                <a:solidFill>
                  <a:srgbClr val="011279"/>
                </a:solidFill>
              </a:rPr>
              <a:t>artery</a:t>
            </a:r>
            <a:endParaRPr sz="2672"/>
          </a:p>
        </p:txBody>
      </p:sp>
      <p:sp>
        <p:nvSpPr>
          <p:cNvPr id="5" name="object 5"/>
          <p:cNvSpPr txBox="1"/>
          <p:nvPr/>
        </p:nvSpPr>
        <p:spPr>
          <a:xfrm>
            <a:off x="299601" y="1035050"/>
            <a:ext cx="224179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ts val="2250"/>
              </a:lnSpc>
            </a:pP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normal and</a:t>
            </a:r>
            <a:r>
              <a:rPr sz="1969" spc="-70" dirty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anormal  hemodynamics</a:t>
            </a:r>
            <a:endParaRPr sz="1969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4437" y="0"/>
            <a:ext cx="2000250" cy="2276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4063008" y="687586"/>
            <a:ext cx="1982391" cy="161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6011861" y="836612"/>
            <a:ext cx="2519363" cy="107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/>
          <p:nvPr/>
        </p:nvSpPr>
        <p:spPr>
          <a:xfrm>
            <a:off x="4143375" y="2348508"/>
            <a:ext cx="1803797" cy="1464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6011862" y="3857625"/>
            <a:ext cx="2658864" cy="110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6116836" y="2562820"/>
            <a:ext cx="2562820" cy="1009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6081117" y="5445125"/>
            <a:ext cx="2661047" cy="1296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4214813" y="3857625"/>
            <a:ext cx="1509117" cy="1232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6295430" y="692150"/>
            <a:ext cx="1786" cy="6165949"/>
          </a:xfrm>
          <a:custGeom>
            <a:avLst/>
            <a:gdLst/>
            <a:ahLst/>
            <a:cxnLst/>
            <a:rect l="l" t="t" r="r" b="b"/>
            <a:pathLst>
              <a:path w="2540" h="8769350">
                <a:moveTo>
                  <a:pt x="0" y="0"/>
                </a:moveTo>
                <a:lnTo>
                  <a:pt x="2248" y="8769208"/>
                </a:lnTo>
              </a:path>
            </a:pathLst>
          </a:custGeom>
          <a:ln w="12700">
            <a:solidFill>
              <a:srgbClr val="FFFB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6697661" y="692150"/>
            <a:ext cx="1786" cy="6165949"/>
          </a:xfrm>
          <a:custGeom>
            <a:avLst/>
            <a:gdLst/>
            <a:ahLst/>
            <a:cxnLst/>
            <a:rect l="l" t="t" r="r" b="b"/>
            <a:pathLst>
              <a:path w="2540" h="8769350">
                <a:moveTo>
                  <a:pt x="0" y="0"/>
                </a:moveTo>
                <a:lnTo>
                  <a:pt x="2248" y="8769208"/>
                </a:lnTo>
              </a:path>
            </a:pathLst>
          </a:custGeom>
          <a:ln w="12700">
            <a:solidFill>
              <a:srgbClr val="FFFB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/>
          <p:nvPr/>
        </p:nvSpPr>
        <p:spPr>
          <a:xfrm>
            <a:off x="6157079" y="367705"/>
            <a:ext cx="625525" cy="30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435753" algn="l"/>
              </a:tabLst>
            </a:pPr>
            <a:r>
              <a:rPr sz="1969" b="1" dirty="0">
                <a:solidFill>
                  <a:srgbClr val="434DD6"/>
                </a:solidFill>
                <a:latin typeface="Arial"/>
                <a:cs typeface="Arial"/>
              </a:rPr>
              <a:t>S	D</a:t>
            </a:r>
            <a:endParaRPr sz="1969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287" y="5157787"/>
            <a:ext cx="8555036" cy="15091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395287" y="5157787"/>
            <a:ext cx="8555087" cy="1509117"/>
          </a:xfrm>
          <a:custGeom>
            <a:avLst/>
            <a:gdLst/>
            <a:ahLst/>
            <a:cxnLst/>
            <a:rect l="l" t="t" r="r" b="b"/>
            <a:pathLst>
              <a:path w="12167235" h="2146300">
                <a:moveTo>
                  <a:pt x="0" y="0"/>
                </a:moveTo>
                <a:lnTo>
                  <a:pt x="12167162" y="0"/>
                </a:lnTo>
                <a:lnTo>
                  <a:pt x="12167162" y="2146300"/>
                </a:lnTo>
                <a:lnTo>
                  <a:pt x="0" y="2146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3995738" y="765175"/>
            <a:ext cx="4968873" cy="4319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/>
          <p:nvPr/>
        </p:nvSpPr>
        <p:spPr>
          <a:xfrm>
            <a:off x="3995738" y="765176"/>
            <a:ext cx="4968925" cy="4319736"/>
          </a:xfrm>
          <a:custGeom>
            <a:avLst/>
            <a:gdLst/>
            <a:ahLst/>
            <a:cxnLst/>
            <a:rect l="l" t="t" r="r" b="b"/>
            <a:pathLst>
              <a:path w="7066915" h="6143625">
                <a:moveTo>
                  <a:pt x="0" y="0"/>
                </a:moveTo>
                <a:lnTo>
                  <a:pt x="7066842" y="0"/>
                </a:lnTo>
                <a:lnTo>
                  <a:pt x="7066842" y="6143412"/>
                </a:lnTo>
                <a:lnTo>
                  <a:pt x="0" y="61434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 txBox="1"/>
          <p:nvPr/>
        </p:nvSpPr>
        <p:spPr>
          <a:xfrm>
            <a:off x="678617" y="3098998"/>
            <a:ext cx="172744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ts val="2250"/>
              </a:lnSpc>
            </a:pP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Cardiac pump  normal</a:t>
            </a:r>
            <a:r>
              <a:rPr sz="1969" spc="-70" dirty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function</a:t>
            </a:r>
            <a:endParaRPr sz="196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1641" y="5619949"/>
            <a:ext cx="200560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ts val="2250"/>
              </a:lnSpc>
            </a:pP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Cardiac pump  abnormal</a:t>
            </a:r>
            <a:r>
              <a:rPr sz="1969" spc="-70" dirty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sz="1969" dirty="0">
                <a:solidFill>
                  <a:srgbClr val="434DD6"/>
                </a:solidFill>
                <a:latin typeface="Arial"/>
                <a:cs typeface="Arial"/>
              </a:rPr>
              <a:t>function</a:t>
            </a:r>
            <a:endParaRPr sz="196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76213" y="2009180"/>
            <a:ext cx="1389013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spc="-77" dirty="0">
                <a:solidFill>
                  <a:srgbClr val="FF4C00"/>
                </a:solidFill>
                <a:latin typeface="Arial"/>
                <a:cs typeface="Arial"/>
              </a:rPr>
              <a:t>Placental</a:t>
            </a:r>
            <a:r>
              <a:rPr sz="1687" spc="-137" dirty="0">
                <a:solidFill>
                  <a:srgbClr val="FF4C00"/>
                </a:solidFill>
                <a:latin typeface="Arial"/>
                <a:cs typeface="Arial"/>
              </a:rPr>
              <a:t> </a:t>
            </a:r>
            <a:r>
              <a:rPr sz="1687" spc="-60" dirty="0">
                <a:solidFill>
                  <a:srgbClr val="FF4C00"/>
                </a:solidFill>
                <a:latin typeface="Arial"/>
                <a:cs typeface="Arial"/>
              </a:rPr>
              <a:t>status</a:t>
            </a:r>
            <a:endParaRPr sz="168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1337" y="2678906"/>
            <a:ext cx="664369" cy="30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969" dirty="0">
                <a:solidFill>
                  <a:srgbClr val="FFFFFF"/>
                </a:solidFill>
                <a:latin typeface="Arial"/>
                <a:cs typeface="Arial"/>
              </a:rPr>
              <a:t>&lt;30%</a:t>
            </a:r>
            <a:endParaRPr sz="1969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9647" y="5134571"/>
            <a:ext cx="2252960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spc="-63" dirty="0">
                <a:solidFill>
                  <a:srgbClr val="FF4C00"/>
                </a:solidFill>
                <a:latin typeface="Arial"/>
                <a:cs typeface="Arial"/>
              </a:rPr>
              <a:t>placenta  </a:t>
            </a:r>
            <a:r>
              <a:rPr sz="1547" spc="-151" dirty="0">
                <a:solidFill>
                  <a:srgbClr val="FF4C00"/>
                </a:solidFill>
                <a:latin typeface="Arial"/>
                <a:cs typeface="Arial"/>
              </a:rPr>
              <a:t>+ </a:t>
            </a:r>
            <a:r>
              <a:rPr sz="1547" spc="-70" dirty="0">
                <a:solidFill>
                  <a:srgbClr val="FF4C00"/>
                </a:solidFill>
                <a:latin typeface="Arial"/>
                <a:cs typeface="Arial"/>
              </a:rPr>
              <a:t>cardiac</a:t>
            </a:r>
            <a:r>
              <a:rPr sz="1547" spc="-21" dirty="0">
                <a:solidFill>
                  <a:srgbClr val="FF4C00"/>
                </a:solidFill>
                <a:latin typeface="Arial"/>
                <a:cs typeface="Arial"/>
              </a:rPr>
              <a:t> </a:t>
            </a:r>
            <a:r>
              <a:rPr sz="1547" spc="-74" dirty="0">
                <a:solidFill>
                  <a:srgbClr val="FF4C00"/>
                </a:solidFill>
                <a:latin typeface="Arial"/>
                <a:cs typeface="Arial"/>
              </a:rPr>
              <a:t>ischemia</a:t>
            </a:r>
            <a:endParaRPr sz="154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47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3) </a:t>
            </a:r>
            <a:r>
              <a:rPr lang="tr-TR" dirty="0" err="1"/>
              <a:t>Fetal</a:t>
            </a:r>
            <a:r>
              <a:rPr lang="tr-TR" dirty="0"/>
              <a:t> Desenden Aorta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tr-TR" dirty="0" err="1"/>
              <a:t>Fetal</a:t>
            </a:r>
            <a:r>
              <a:rPr lang="tr-TR" dirty="0"/>
              <a:t> desenden </a:t>
            </a:r>
            <a:r>
              <a:rPr lang="tr-TR" dirty="0" err="1"/>
              <a:t>aortanın</a:t>
            </a:r>
            <a:r>
              <a:rPr lang="tr-TR" dirty="0"/>
              <a:t> </a:t>
            </a:r>
            <a:r>
              <a:rPr lang="tr-TR" dirty="0" err="1"/>
              <a:t>PI’ı</a:t>
            </a:r>
            <a:r>
              <a:rPr lang="tr-TR" dirty="0"/>
              <a:t> FGR tanısında ve taramasında kullanışlı değildir.</a:t>
            </a:r>
          </a:p>
          <a:p>
            <a:r>
              <a:rPr lang="tr-TR" dirty="0"/>
              <a:t>Gelişim kısıtlılığı olan </a:t>
            </a:r>
            <a:r>
              <a:rPr lang="tr-TR" dirty="0" err="1"/>
              <a:t>fetusun</a:t>
            </a:r>
            <a:r>
              <a:rPr lang="tr-TR" dirty="0"/>
              <a:t>; kronik </a:t>
            </a:r>
            <a:r>
              <a:rPr lang="tr-TR" dirty="0" err="1"/>
              <a:t>hipoksi</a:t>
            </a:r>
            <a:r>
              <a:rPr lang="tr-TR" dirty="0"/>
              <a:t> ve </a:t>
            </a:r>
            <a:r>
              <a:rPr lang="tr-TR" dirty="0" err="1"/>
              <a:t>malnutrisyonu</a:t>
            </a:r>
            <a:r>
              <a:rPr lang="tr-TR" dirty="0"/>
              <a:t> </a:t>
            </a:r>
            <a:r>
              <a:rPr lang="tr-TR" dirty="0" err="1"/>
              <a:t>kompanse</a:t>
            </a:r>
            <a:r>
              <a:rPr lang="tr-TR" dirty="0"/>
              <a:t> edememeye başladığını göstermede en iyidir.</a:t>
            </a:r>
          </a:p>
          <a:p>
            <a:r>
              <a:rPr lang="tr-TR" dirty="0"/>
              <a:t>Normal kan akımı; minimal </a:t>
            </a:r>
            <a:r>
              <a:rPr lang="tr-TR" dirty="0" err="1"/>
              <a:t>end</a:t>
            </a:r>
            <a:r>
              <a:rPr lang="tr-TR" dirty="0"/>
              <a:t>-</a:t>
            </a:r>
            <a:r>
              <a:rPr lang="tr-TR" dirty="0" err="1"/>
              <a:t>diastolik</a:t>
            </a:r>
            <a:r>
              <a:rPr lang="tr-TR" dirty="0"/>
              <a:t> akımı olan yüksek </a:t>
            </a:r>
            <a:r>
              <a:rPr lang="tr-TR" dirty="0" err="1"/>
              <a:t>pulsatil</a:t>
            </a:r>
            <a:r>
              <a:rPr lang="tr-TR" dirty="0"/>
              <a:t> bir akımdır.</a:t>
            </a:r>
          </a:p>
        </p:txBody>
      </p:sp>
    </p:spTree>
    <p:extLst>
      <p:ext uri="{BB962C8B-B14F-4D97-AF65-F5344CB8AC3E}">
        <p14:creationId xmlns:p14="http://schemas.microsoft.com/office/powerpoint/2010/main" val="1432217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39C4157-232A-DA49-B76C-A2263040A9B3}"/>
              </a:ext>
            </a:extLst>
          </p:cNvPr>
          <p:cNvSpPr/>
          <p:nvPr/>
        </p:nvSpPr>
        <p:spPr>
          <a:xfrm>
            <a:off x="6629400" y="0"/>
            <a:ext cx="24130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68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903" y="1065883"/>
            <a:ext cx="7816850" cy="76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5080" indent="-255270">
              <a:lnSpc>
                <a:spcPts val="302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Yapısal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ufak fakat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genetik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büyüme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potansiyelinden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geri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436" y="1937306"/>
            <a:ext cx="234696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717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BF4F4C"/>
                </a:solidFill>
                <a:latin typeface="Georgia"/>
                <a:cs typeface="Georgia"/>
              </a:rPr>
              <a:t>Dişi</a:t>
            </a:r>
            <a:r>
              <a:rPr sz="2600" b="1" spc="-6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cinsiyet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5637" y="1853601"/>
            <a:ext cx="147193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-Etnisite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024" y="2502828"/>
            <a:ext cx="355727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7175" algn="l"/>
              </a:tabLst>
            </a:pPr>
            <a:r>
              <a:rPr sz="3900" baseline="3205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Vücut kütle</a:t>
            </a:r>
            <a:r>
              <a:rPr sz="2600" b="1" spc="-5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indeksi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5637" y="2498452"/>
            <a:ext cx="118618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-</a:t>
            </a:r>
            <a:r>
              <a:rPr sz="2600" b="1" dirty="0">
                <a:solidFill>
                  <a:srgbClr val="BF4F4C"/>
                </a:solidFill>
                <a:latin typeface="Georgia"/>
                <a:cs typeface="Georgia"/>
              </a:rPr>
              <a:t>P</a:t>
            </a:r>
            <a:r>
              <a:rPr sz="2600" b="1" spc="-10" dirty="0">
                <a:solidFill>
                  <a:srgbClr val="BF4F4C"/>
                </a:solidFill>
                <a:latin typeface="Georgia"/>
                <a:cs typeface="Georgia"/>
              </a:rPr>
              <a:t>a</a:t>
            </a:r>
            <a:r>
              <a:rPr sz="2600" b="1" spc="5" dirty="0">
                <a:solidFill>
                  <a:srgbClr val="BF4F4C"/>
                </a:solidFill>
                <a:latin typeface="Georgia"/>
                <a:cs typeface="Georgia"/>
              </a:rPr>
              <a:t>r</a:t>
            </a:r>
            <a:r>
              <a:rPr sz="2600" b="1" spc="-5" dirty="0">
                <a:solidFill>
                  <a:srgbClr val="BF4F4C"/>
                </a:solidFill>
                <a:latin typeface="Georgia"/>
                <a:cs typeface="Georgia"/>
              </a:rPr>
              <a:t>it</a:t>
            </a:r>
            <a:r>
              <a:rPr sz="2600" b="1" dirty="0">
                <a:solidFill>
                  <a:srgbClr val="BF4F4C"/>
                </a:solidFill>
                <a:latin typeface="Georgia"/>
                <a:cs typeface="Georgia"/>
              </a:rPr>
              <a:t>e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903" y="3549263"/>
            <a:ext cx="7633334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5080" indent="-255270">
              <a:lnSpc>
                <a:spcPts val="302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Doğum ağırlığı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&lt;10.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persentil olguların %70’i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gerçekte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SGA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254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Perinatal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morbidite ve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mortalitede artış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yok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7970" indent="-255270">
              <a:lnSpc>
                <a:spcPts val="334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7940" y="5165090"/>
            <a:ext cx="13589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BF4F4C"/>
                </a:solidFill>
                <a:latin typeface="Times New Roman"/>
                <a:cs typeface="Times New Roman"/>
              </a:rPr>
              <a:t>-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1 Başlık">
            <a:extLst>
              <a:ext uri="{FF2B5EF4-FFF2-40B4-BE49-F238E27FC236}">
                <a16:creationId xmlns:a16="http://schemas.microsoft.com/office/drawing/2014/main" id="{D20AEB74-0965-394F-95A8-F9613E8BC041}"/>
              </a:ext>
            </a:extLst>
          </p:cNvPr>
          <p:cNvSpPr txBox="1">
            <a:spLocks/>
          </p:cNvSpPr>
          <p:nvPr/>
        </p:nvSpPr>
        <p:spPr>
          <a:xfrm>
            <a:off x="228600" y="18738"/>
            <a:ext cx="8229600" cy="81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>
                <a:latin typeface="Arial" panose="020B0604020202020204" pitchFamily="34" charset="0"/>
                <a:cs typeface="Arial" panose="020B0604020202020204" pitchFamily="34" charset="0"/>
              </a:rPr>
              <a:t>SGA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68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4014" y="4759524"/>
            <a:ext cx="0" cy="1349722"/>
          </a:xfrm>
          <a:custGeom>
            <a:avLst/>
            <a:gdLst/>
            <a:ahLst/>
            <a:cxnLst/>
            <a:rect l="l" t="t" r="r" b="b"/>
            <a:pathLst>
              <a:path h="1919604">
                <a:moveTo>
                  <a:pt x="0" y="1919287"/>
                </a:moveTo>
                <a:lnTo>
                  <a:pt x="0" y="0"/>
                </a:lnTo>
              </a:path>
            </a:pathLst>
          </a:custGeom>
          <a:ln w="1270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5625702" y="1907529"/>
            <a:ext cx="0" cy="4201864"/>
          </a:xfrm>
          <a:custGeom>
            <a:avLst/>
            <a:gdLst/>
            <a:ahLst/>
            <a:cxnLst/>
            <a:rect l="l" t="t" r="r" b="b"/>
            <a:pathLst>
              <a:path h="5975984">
                <a:moveTo>
                  <a:pt x="0" y="0"/>
                </a:moveTo>
                <a:lnTo>
                  <a:pt x="0" y="5975456"/>
                </a:lnTo>
              </a:path>
            </a:pathLst>
          </a:custGeom>
          <a:ln w="12700">
            <a:solidFill>
              <a:srgbClr val="929292"/>
            </a:solidFill>
            <a:prstDash val="dash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410766" y="5375672"/>
            <a:ext cx="6313289" cy="589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 txBox="1"/>
          <p:nvPr/>
        </p:nvSpPr>
        <p:spPr>
          <a:xfrm>
            <a:off x="584997" y="5429251"/>
            <a:ext cx="755005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b="1" spc="-84" dirty="0">
                <a:solidFill>
                  <a:srgbClr val="444444"/>
                </a:solidFill>
                <a:latin typeface="Arial"/>
                <a:cs typeface="Arial"/>
              </a:rPr>
              <a:t>Perinatal</a:t>
            </a:r>
            <a:endParaRPr sz="154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5662" y="5429251"/>
            <a:ext cx="657257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spc="-112" dirty="0">
                <a:solidFill>
                  <a:srgbClr val="444444"/>
                </a:solidFill>
                <a:latin typeface="Arial"/>
                <a:cs typeface="Arial"/>
              </a:rPr>
              <a:t>&gt;</a:t>
            </a:r>
            <a:r>
              <a:rPr sz="1547" spc="-105" dirty="0">
                <a:solidFill>
                  <a:srgbClr val="444444"/>
                </a:solidFill>
                <a:latin typeface="Arial"/>
                <a:cs typeface="Arial"/>
              </a:rPr>
              <a:t>9</a:t>
            </a:r>
            <a:r>
              <a:rPr sz="1547" spc="-77" dirty="0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sz="1547" spc="-271" dirty="0">
                <a:solidFill>
                  <a:srgbClr val="444444"/>
                </a:solidFill>
                <a:latin typeface="Arial"/>
                <a:cs typeface="Arial"/>
              </a:rPr>
              <a:t>%</a:t>
            </a:r>
            <a:endParaRPr sz="1547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4468" y="5429251"/>
            <a:ext cx="617041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spc="-77" dirty="0">
                <a:solidFill>
                  <a:srgbClr val="444444"/>
                </a:solidFill>
                <a:latin typeface="Arial"/>
                <a:cs typeface="Arial"/>
              </a:rPr>
              <a:t>30</a:t>
            </a:r>
            <a:r>
              <a:rPr sz="1547" spc="-675" dirty="0">
                <a:solidFill>
                  <a:srgbClr val="444444"/>
                </a:solidFill>
                <a:latin typeface="Arial"/>
                <a:cs typeface="Arial"/>
              </a:rPr>
              <a:t>-­‐</a:t>
            </a:r>
            <a:r>
              <a:rPr sz="1547" spc="-77" dirty="0">
                <a:solidFill>
                  <a:srgbClr val="444444"/>
                </a:solidFill>
                <a:latin typeface="Arial"/>
                <a:cs typeface="Arial"/>
              </a:rPr>
              <a:t>40</a:t>
            </a:r>
            <a:r>
              <a:rPr sz="1547" spc="-271" dirty="0">
                <a:solidFill>
                  <a:srgbClr val="444444"/>
                </a:solidFill>
                <a:latin typeface="Arial"/>
                <a:cs typeface="Arial"/>
              </a:rPr>
              <a:t>%</a:t>
            </a:r>
            <a:endParaRPr sz="154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6455" y="5429251"/>
            <a:ext cx="784935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spc="-112" dirty="0">
                <a:solidFill>
                  <a:srgbClr val="444444"/>
                </a:solidFill>
                <a:latin typeface="Arial"/>
                <a:cs typeface="Arial"/>
              </a:rPr>
              <a:t>&lt;</a:t>
            </a:r>
            <a:r>
              <a:rPr sz="1547" spc="-105" dirty="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sz="1547" spc="-77" dirty="0">
                <a:solidFill>
                  <a:srgbClr val="444444"/>
                </a:solidFill>
                <a:latin typeface="Arial"/>
                <a:cs typeface="Arial"/>
              </a:rPr>
              <a:t>0</a:t>
            </a:r>
            <a:r>
              <a:rPr sz="1547" spc="-271" dirty="0">
                <a:solidFill>
                  <a:srgbClr val="444444"/>
                </a:solidFill>
                <a:latin typeface="Arial"/>
                <a:cs typeface="Arial"/>
              </a:rPr>
              <a:t>%</a:t>
            </a:r>
            <a:endParaRPr sz="1547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997" y="5598915"/>
            <a:ext cx="788045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b="1" spc="-46" dirty="0">
                <a:solidFill>
                  <a:srgbClr val="444444"/>
                </a:solidFill>
                <a:latin typeface="Arial"/>
                <a:cs typeface="Arial"/>
              </a:rPr>
              <a:t>Mortality</a:t>
            </a:r>
            <a:endParaRPr sz="154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6039" y="1518047"/>
            <a:ext cx="2848570" cy="3411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250031" y="6161484"/>
            <a:ext cx="741164" cy="43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250031" y="258961"/>
            <a:ext cx="1678781" cy="410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8304609" y="80367"/>
            <a:ext cx="687586" cy="303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1848446" y="4866680"/>
            <a:ext cx="1848446" cy="303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1848445" y="4866680"/>
            <a:ext cx="1848445" cy="303609"/>
          </a:xfrm>
          <a:custGeom>
            <a:avLst/>
            <a:gdLst/>
            <a:ahLst/>
            <a:cxnLst/>
            <a:rect l="l" t="t" r="r" b="b"/>
            <a:pathLst>
              <a:path w="2628900" h="431800">
                <a:moveTo>
                  <a:pt x="0" y="0"/>
                </a:moveTo>
                <a:lnTo>
                  <a:pt x="2418184" y="0"/>
                </a:lnTo>
                <a:lnTo>
                  <a:pt x="2628901" y="215900"/>
                </a:lnTo>
                <a:lnTo>
                  <a:pt x="2418184" y="431800"/>
                </a:lnTo>
                <a:lnTo>
                  <a:pt x="0" y="431800"/>
                </a:lnTo>
                <a:lnTo>
                  <a:pt x="210717" y="215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1839515" y="5181451"/>
            <a:ext cx="1866305" cy="129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2631920" y="4915793"/>
            <a:ext cx="290661" cy="19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266" dirty="0">
                <a:solidFill>
                  <a:srgbClr val="FFFFFF"/>
                </a:solidFill>
                <a:latin typeface="Arial"/>
                <a:cs typeface="Arial"/>
              </a:rPr>
              <a:t>&lt;29</a:t>
            </a:r>
            <a:endParaRPr sz="1266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80805" y="4866680"/>
            <a:ext cx="2178844" cy="303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/>
          <p:nvPr/>
        </p:nvSpPr>
        <p:spPr>
          <a:xfrm>
            <a:off x="3580805" y="4866680"/>
            <a:ext cx="2178844" cy="303609"/>
          </a:xfrm>
          <a:custGeom>
            <a:avLst/>
            <a:gdLst/>
            <a:ahLst/>
            <a:cxnLst/>
            <a:rect l="l" t="t" r="r" b="b"/>
            <a:pathLst>
              <a:path w="3098800" h="431800">
                <a:moveTo>
                  <a:pt x="0" y="0"/>
                </a:moveTo>
                <a:lnTo>
                  <a:pt x="2888084" y="0"/>
                </a:lnTo>
                <a:lnTo>
                  <a:pt x="3098801" y="215900"/>
                </a:lnTo>
                <a:lnTo>
                  <a:pt x="2888084" y="431800"/>
                </a:lnTo>
                <a:lnTo>
                  <a:pt x="0" y="431800"/>
                </a:lnTo>
                <a:lnTo>
                  <a:pt x="210717" y="215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2" name="object 22"/>
          <p:cNvSpPr/>
          <p:nvPr/>
        </p:nvSpPr>
        <p:spPr>
          <a:xfrm>
            <a:off x="3571875" y="5181451"/>
            <a:ext cx="2196703" cy="129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 txBox="1"/>
          <p:nvPr/>
        </p:nvSpPr>
        <p:spPr>
          <a:xfrm>
            <a:off x="4408464" y="4915793"/>
            <a:ext cx="429071" cy="19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266" dirty="0">
                <a:solidFill>
                  <a:srgbClr val="FFFFFF"/>
                </a:solidFill>
                <a:latin typeface="Arial"/>
                <a:cs typeface="Arial"/>
              </a:rPr>
              <a:t>29-32</a:t>
            </a:r>
            <a:endParaRPr sz="1266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3563" y="4866680"/>
            <a:ext cx="2044896" cy="3036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5643563" y="4866680"/>
            <a:ext cx="2044898" cy="303609"/>
          </a:xfrm>
          <a:custGeom>
            <a:avLst/>
            <a:gdLst/>
            <a:ahLst/>
            <a:cxnLst/>
            <a:rect l="l" t="t" r="r" b="b"/>
            <a:pathLst>
              <a:path w="2908300" h="431800">
                <a:moveTo>
                  <a:pt x="0" y="0"/>
                </a:moveTo>
                <a:lnTo>
                  <a:pt x="2697580" y="0"/>
                </a:lnTo>
                <a:lnTo>
                  <a:pt x="2908297" y="215900"/>
                </a:lnTo>
                <a:lnTo>
                  <a:pt x="2697580" y="431800"/>
                </a:lnTo>
                <a:lnTo>
                  <a:pt x="0" y="431800"/>
                </a:lnTo>
                <a:lnTo>
                  <a:pt x="210717" y="215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5634633" y="5181451"/>
            <a:ext cx="2062758" cy="129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 txBox="1"/>
          <p:nvPr/>
        </p:nvSpPr>
        <p:spPr>
          <a:xfrm>
            <a:off x="6470882" y="4915793"/>
            <a:ext cx="424607" cy="19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266" dirty="0">
                <a:solidFill>
                  <a:srgbClr val="FFFFFF"/>
                </a:solidFill>
                <a:latin typeface="Arial"/>
                <a:cs typeface="Arial"/>
              </a:rPr>
              <a:t>&gt;32.0</a:t>
            </a:r>
            <a:endParaRPr sz="1266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80391" y="5991821"/>
            <a:ext cx="1020663" cy="4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984" spc="-46" dirty="0">
                <a:latin typeface="Arial"/>
                <a:cs typeface="Arial"/>
              </a:rPr>
              <a:t>Fouron</a:t>
            </a:r>
            <a:r>
              <a:rPr sz="984" spc="-98" dirty="0">
                <a:latin typeface="Arial"/>
                <a:cs typeface="Arial"/>
              </a:rPr>
              <a:t> </a:t>
            </a:r>
            <a:r>
              <a:rPr sz="984" spc="-53" dirty="0">
                <a:latin typeface="Arial"/>
                <a:cs typeface="Arial"/>
              </a:rPr>
              <a:t>2004</a:t>
            </a:r>
            <a:endParaRPr sz="984">
              <a:latin typeface="Arial"/>
              <a:cs typeface="Arial"/>
            </a:endParaRPr>
          </a:p>
          <a:p>
            <a:pPr marL="8929">
              <a:spcBef>
                <a:spcPts val="14"/>
              </a:spcBef>
            </a:pPr>
            <a:r>
              <a:rPr sz="984" spc="-53" dirty="0">
                <a:latin typeface="Arial"/>
                <a:cs typeface="Arial"/>
              </a:rPr>
              <a:t>Del </a:t>
            </a:r>
            <a:r>
              <a:rPr sz="984" spc="-67" dirty="0">
                <a:latin typeface="Arial"/>
                <a:cs typeface="Arial"/>
              </a:rPr>
              <a:t>Rio</a:t>
            </a:r>
            <a:r>
              <a:rPr sz="984" spc="-116" dirty="0">
                <a:latin typeface="Arial"/>
                <a:cs typeface="Arial"/>
              </a:rPr>
              <a:t> </a:t>
            </a:r>
            <a:r>
              <a:rPr sz="984" spc="-49" dirty="0">
                <a:latin typeface="Arial"/>
                <a:cs typeface="Arial"/>
              </a:rPr>
              <a:t>2008</a:t>
            </a:r>
            <a:endParaRPr sz="984">
              <a:latin typeface="Arial"/>
              <a:cs typeface="Arial"/>
            </a:endParaRPr>
          </a:p>
          <a:p>
            <a:pPr marL="8929">
              <a:spcBef>
                <a:spcPts val="14"/>
              </a:spcBef>
            </a:pPr>
            <a:r>
              <a:rPr sz="984" spc="-143" dirty="0">
                <a:latin typeface="Arial"/>
                <a:cs typeface="Arial"/>
              </a:rPr>
              <a:t>Cruz-­‐MarOnez</a:t>
            </a:r>
            <a:r>
              <a:rPr sz="984" spc="-91" dirty="0">
                <a:latin typeface="Arial"/>
                <a:cs typeface="Arial"/>
              </a:rPr>
              <a:t> </a:t>
            </a:r>
            <a:r>
              <a:rPr sz="984" spc="-105" dirty="0">
                <a:latin typeface="Arial"/>
                <a:cs typeface="Arial"/>
              </a:rPr>
              <a:t>2012</a:t>
            </a:r>
            <a:endParaRPr sz="984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60860" y="437555"/>
            <a:ext cx="6474023" cy="10626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054783" y="562570"/>
            <a:ext cx="2641848" cy="400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601" spc="-4" dirty="0">
                <a:solidFill>
                  <a:srgbClr val="515151"/>
                </a:solidFill>
                <a:latin typeface="Geneva"/>
                <a:cs typeface="Geneva"/>
              </a:rPr>
              <a:t>Early-onset</a:t>
            </a:r>
            <a:r>
              <a:rPr sz="2601" spc="-35" dirty="0">
                <a:solidFill>
                  <a:srgbClr val="515151"/>
                </a:solidFill>
                <a:latin typeface="Geneva"/>
                <a:cs typeface="Geneva"/>
              </a:rPr>
              <a:t> </a:t>
            </a:r>
            <a:r>
              <a:rPr sz="2601" dirty="0">
                <a:solidFill>
                  <a:srgbClr val="515151"/>
                </a:solidFill>
                <a:latin typeface="Geneva"/>
                <a:cs typeface="Geneva"/>
              </a:rPr>
              <a:t>IUGR</a:t>
            </a:r>
            <a:endParaRPr sz="2601">
              <a:latin typeface="Geneva"/>
              <a:cs typeface="Genev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05309" y="1000126"/>
            <a:ext cx="594092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1392089" algn="l"/>
                <a:tab pos="1955086" algn="l"/>
                <a:tab pos="4445487" algn="l"/>
              </a:tabLst>
            </a:pPr>
            <a:r>
              <a:rPr sz="2250" dirty="0">
                <a:latin typeface="Geneva"/>
                <a:cs typeface="Geneva"/>
              </a:rPr>
              <a:t>PROBLEM	#2:	(NEUROLOGICAL)	</a:t>
            </a:r>
            <a:r>
              <a:rPr sz="2250" spc="-4" dirty="0">
                <a:latin typeface="Geneva"/>
                <a:cs typeface="Geneva"/>
              </a:rPr>
              <a:t>MORBIDITY</a:t>
            </a:r>
            <a:endParaRPr sz="2250">
              <a:latin typeface="Geneva"/>
              <a:cs typeface="Genev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76945" y="1294805"/>
            <a:ext cx="4179094" cy="35629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1339453" y="1357312"/>
            <a:ext cx="4018359" cy="3402211"/>
          </a:xfrm>
          <a:custGeom>
            <a:avLst/>
            <a:gdLst/>
            <a:ahLst/>
            <a:cxnLst/>
            <a:rect l="l" t="t" r="r" b="b"/>
            <a:pathLst>
              <a:path w="5715000" h="4838700">
                <a:moveTo>
                  <a:pt x="0" y="0"/>
                </a:moveTo>
                <a:lnTo>
                  <a:pt x="5715000" y="0"/>
                </a:lnTo>
                <a:lnTo>
                  <a:pt x="571500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/>
          <p:nvPr/>
        </p:nvSpPr>
        <p:spPr>
          <a:xfrm>
            <a:off x="1339453" y="1357312"/>
            <a:ext cx="4018359" cy="3402211"/>
          </a:xfrm>
          <a:custGeom>
            <a:avLst/>
            <a:gdLst/>
            <a:ahLst/>
            <a:cxnLst/>
            <a:rect l="l" t="t" r="r" b="b"/>
            <a:pathLst>
              <a:path w="5715000" h="4838700">
                <a:moveTo>
                  <a:pt x="0" y="0"/>
                </a:moveTo>
                <a:lnTo>
                  <a:pt x="5715000" y="0"/>
                </a:lnTo>
                <a:lnTo>
                  <a:pt x="5715000" y="4838700"/>
                </a:lnTo>
                <a:lnTo>
                  <a:pt x="0" y="4838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/>
          <p:nvPr/>
        </p:nvSpPr>
        <p:spPr>
          <a:xfrm>
            <a:off x="3360567" y="4040684"/>
            <a:ext cx="140196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8926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6" name="object 36"/>
          <p:cNvSpPr/>
          <p:nvPr/>
        </p:nvSpPr>
        <p:spPr>
          <a:xfrm>
            <a:off x="1794867" y="4040684"/>
            <a:ext cx="610343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73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/>
          <p:nvPr/>
        </p:nvSpPr>
        <p:spPr>
          <a:xfrm>
            <a:off x="3360567" y="3522762"/>
            <a:ext cx="140196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8926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8" name="object 38"/>
          <p:cNvSpPr/>
          <p:nvPr/>
        </p:nvSpPr>
        <p:spPr>
          <a:xfrm>
            <a:off x="1794867" y="3522762"/>
            <a:ext cx="1092547" cy="0"/>
          </a:xfrm>
          <a:custGeom>
            <a:avLst/>
            <a:gdLst/>
            <a:ahLst/>
            <a:cxnLst/>
            <a:rect l="l" t="t" r="r" b="b"/>
            <a:pathLst>
              <a:path w="1553845">
                <a:moveTo>
                  <a:pt x="0" y="0"/>
                </a:moveTo>
                <a:lnTo>
                  <a:pt x="1553673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/>
          <p:nvPr/>
        </p:nvSpPr>
        <p:spPr>
          <a:xfrm>
            <a:off x="3360567" y="2995910"/>
            <a:ext cx="140196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8926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0" name="object 40"/>
          <p:cNvSpPr/>
          <p:nvPr/>
        </p:nvSpPr>
        <p:spPr>
          <a:xfrm>
            <a:off x="1794867" y="2995910"/>
            <a:ext cx="1092547" cy="0"/>
          </a:xfrm>
          <a:custGeom>
            <a:avLst/>
            <a:gdLst/>
            <a:ahLst/>
            <a:cxnLst/>
            <a:rect l="l" t="t" r="r" b="b"/>
            <a:pathLst>
              <a:path w="1553845">
                <a:moveTo>
                  <a:pt x="0" y="0"/>
                </a:moveTo>
                <a:lnTo>
                  <a:pt x="1553673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1" name="object 41"/>
          <p:cNvSpPr/>
          <p:nvPr/>
        </p:nvSpPr>
        <p:spPr>
          <a:xfrm>
            <a:off x="1794867" y="2477988"/>
            <a:ext cx="1705570" cy="0"/>
          </a:xfrm>
          <a:custGeom>
            <a:avLst/>
            <a:gdLst/>
            <a:ahLst/>
            <a:cxnLst/>
            <a:rect l="l" t="t" r="r" b="b"/>
            <a:pathLst>
              <a:path w="2425700">
                <a:moveTo>
                  <a:pt x="0" y="0"/>
                </a:moveTo>
                <a:lnTo>
                  <a:pt x="2425700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2" name="object 42"/>
          <p:cNvSpPr/>
          <p:nvPr/>
        </p:nvSpPr>
        <p:spPr>
          <a:xfrm>
            <a:off x="1799331" y="4558605"/>
            <a:ext cx="1705570" cy="0"/>
          </a:xfrm>
          <a:custGeom>
            <a:avLst/>
            <a:gdLst/>
            <a:ahLst/>
            <a:cxnLst/>
            <a:rect l="l" t="t" r="r" b="b"/>
            <a:pathLst>
              <a:path w="2425700">
                <a:moveTo>
                  <a:pt x="0" y="0"/>
                </a:moveTo>
                <a:lnTo>
                  <a:pt x="242570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3" name="object 43"/>
          <p:cNvSpPr/>
          <p:nvPr/>
        </p:nvSpPr>
        <p:spPr>
          <a:xfrm>
            <a:off x="1799331" y="2477988"/>
            <a:ext cx="0" cy="2080617"/>
          </a:xfrm>
          <a:custGeom>
            <a:avLst/>
            <a:gdLst/>
            <a:ahLst/>
            <a:cxnLst/>
            <a:rect l="l" t="t" r="r" b="b"/>
            <a:pathLst>
              <a:path h="2959100">
                <a:moveTo>
                  <a:pt x="0" y="2959100"/>
                </a:moveTo>
                <a:lnTo>
                  <a:pt x="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4" name="object 44"/>
          <p:cNvSpPr/>
          <p:nvPr/>
        </p:nvSpPr>
        <p:spPr>
          <a:xfrm>
            <a:off x="1794867" y="4558605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5" name="object 45"/>
          <p:cNvSpPr/>
          <p:nvPr/>
        </p:nvSpPr>
        <p:spPr>
          <a:xfrm>
            <a:off x="1794867" y="4040684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6" name="object 46"/>
          <p:cNvSpPr/>
          <p:nvPr/>
        </p:nvSpPr>
        <p:spPr>
          <a:xfrm>
            <a:off x="1794867" y="3522762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7" name="object 47"/>
          <p:cNvSpPr/>
          <p:nvPr/>
        </p:nvSpPr>
        <p:spPr>
          <a:xfrm>
            <a:off x="1794867" y="2995910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8" name="object 48"/>
          <p:cNvSpPr/>
          <p:nvPr/>
        </p:nvSpPr>
        <p:spPr>
          <a:xfrm>
            <a:off x="1794867" y="2477988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9" name="object 49"/>
          <p:cNvSpPr txBox="1"/>
          <p:nvPr/>
        </p:nvSpPr>
        <p:spPr>
          <a:xfrm>
            <a:off x="1616980" y="4496493"/>
            <a:ext cx="72777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73" dirty="0">
                <a:latin typeface="Arial"/>
                <a:cs typeface="Arial"/>
              </a:rPr>
              <a:t>0</a:t>
            </a:r>
            <a:endParaRPr sz="773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62352" y="3976339"/>
            <a:ext cx="127248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73" dirty="0">
                <a:latin typeface="Arial"/>
                <a:cs typeface="Arial"/>
              </a:rPr>
              <a:t>15</a:t>
            </a:r>
            <a:endParaRPr sz="773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62352" y="3456184"/>
            <a:ext cx="127248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73" dirty="0">
                <a:latin typeface="Arial"/>
                <a:cs typeface="Arial"/>
              </a:rPr>
              <a:t>30</a:t>
            </a:r>
            <a:endParaRPr sz="773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62352" y="2936030"/>
            <a:ext cx="127248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73" dirty="0">
                <a:latin typeface="Arial"/>
                <a:cs typeface="Arial"/>
              </a:rPr>
              <a:t>45</a:t>
            </a:r>
            <a:endParaRPr sz="773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62352" y="2415876"/>
            <a:ext cx="127248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73" dirty="0">
                <a:latin typeface="Arial"/>
                <a:cs typeface="Arial"/>
              </a:rPr>
              <a:t>60</a:t>
            </a:r>
            <a:endParaRPr sz="773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887294" y="2748863"/>
            <a:ext cx="473273" cy="1806029"/>
          </a:xfrm>
          <a:custGeom>
            <a:avLst/>
            <a:gdLst/>
            <a:ahLst/>
            <a:cxnLst/>
            <a:rect l="l" t="t" r="r" b="b"/>
            <a:pathLst>
              <a:path w="673100" h="2568575">
                <a:moveTo>
                  <a:pt x="0" y="2568068"/>
                </a:moveTo>
                <a:lnTo>
                  <a:pt x="673100" y="2568068"/>
                </a:lnTo>
                <a:lnTo>
                  <a:pt x="673100" y="0"/>
                </a:lnTo>
                <a:lnTo>
                  <a:pt x="0" y="0"/>
                </a:lnTo>
                <a:lnTo>
                  <a:pt x="0" y="2568068"/>
                </a:lnTo>
                <a:close/>
              </a:path>
            </a:pathLst>
          </a:custGeom>
          <a:solidFill>
            <a:srgbClr val="010D6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5" name="object 55"/>
          <p:cNvSpPr/>
          <p:nvPr/>
        </p:nvSpPr>
        <p:spPr>
          <a:xfrm>
            <a:off x="2405090" y="3990298"/>
            <a:ext cx="482203" cy="564356"/>
          </a:xfrm>
          <a:custGeom>
            <a:avLst/>
            <a:gdLst/>
            <a:ahLst/>
            <a:cxnLst/>
            <a:rect l="l" t="t" r="r" b="b"/>
            <a:pathLst>
              <a:path w="685800" h="802639">
                <a:moveTo>
                  <a:pt x="0" y="802471"/>
                </a:moveTo>
                <a:lnTo>
                  <a:pt x="685800" y="802471"/>
                </a:lnTo>
                <a:lnTo>
                  <a:pt x="685800" y="0"/>
                </a:lnTo>
                <a:lnTo>
                  <a:pt x="0" y="0"/>
                </a:lnTo>
                <a:lnTo>
                  <a:pt x="0" y="802471"/>
                </a:lnTo>
                <a:close/>
              </a:path>
            </a:pathLst>
          </a:custGeom>
          <a:solidFill>
            <a:srgbClr val="1638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6" name="object 56"/>
          <p:cNvSpPr/>
          <p:nvPr/>
        </p:nvSpPr>
        <p:spPr>
          <a:xfrm>
            <a:off x="2405090" y="3990298"/>
            <a:ext cx="482203" cy="564356"/>
          </a:xfrm>
          <a:custGeom>
            <a:avLst/>
            <a:gdLst/>
            <a:ahLst/>
            <a:cxnLst/>
            <a:rect l="l" t="t" r="r" b="b"/>
            <a:pathLst>
              <a:path w="685800" h="802639">
                <a:moveTo>
                  <a:pt x="0" y="802471"/>
                </a:moveTo>
                <a:lnTo>
                  <a:pt x="685800" y="802471"/>
                </a:lnTo>
                <a:lnTo>
                  <a:pt x="685800" y="0"/>
                </a:lnTo>
                <a:lnTo>
                  <a:pt x="0" y="0"/>
                </a:lnTo>
                <a:lnTo>
                  <a:pt x="0" y="802471"/>
                </a:lnTo>
                <a:close/>
              </a:path>
            </a:pathLst>
          </a:custGeom>
          <a:ln w="1905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7" name="object 57"/>
          <p:cNvSpPr/>
          <p:nvPr/>
        </p:nvSpPr>
        <p:spPr>
          <a:xfrm>
            <a:off x="1931817" y="4212231"/>
            <a:ext cx="473273" cy="3423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8" name="object 58"/>
          <p:cNvSpPr/>
          <p:nvPr/>
        </p:nvSpPr>
        <p:spPr>
          <a:xfrm>
            <a:off x="1931817" y="4212231"/>
            <a:ext cx="473273" cy="342454"/>
          </a:xfrm>
          <a:custGeom>
            <a:avLst/>
            <a:gdLst/>
            <a:ahLst/>
            <a:cxnLst/>
            <a:rect l="l" t="t" r="r" b="b"/>
            <a:pathLst>
              <a:path w="673100" h="487045">
                <a:moveTo>
                  <a:pt x="0" y="486834"/>
                </a:moveTo>
                <a:lnTo>
                  <a:pt x="673100" y="486834"/>
                </a:lnTo>
                <a:lnTo>
                  <a:pt x="673100" y="0"/>
                </a:lnTo>
                <a:lnTo>
                  <a:pt x="0" y="0"/>
                </a:lnTo>
                <a:lnTo>
                  <a:pt x="0" y="486834"/>
                </a:lnTo>
                <a:close/>
              </a:path>
            </a:pathLst>
          </a:custGeom>
          <a:ln w="190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9" name="object 59"/>
          <p:cNvSpPr txBox="1"/>
          <p:nvPr/>
        </p:nvSpPr>
        <p:spPr>
          <a:xfrm>
            <a:off x="1376894" y="3423957"/>
            <a:ext cx="141064" cy="1986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079"/>
              </a:lnSpc>
            </a:pPr>
            <a:r>
              <a:rPr sz="914" dirty="0">
                <a:latin typeface="Arial"/>
                <a:cs typeface="Arial"/>
              </a:rPr>
              <a:t>(%)</a:t>
            </a:r>
            <a:endParaRPr sz="914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171189" y="1971970"/>
            <a:ext cx="89297" cy="892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1" name="object 61"/>
          <p:cNvSpPr/>
          <p:nvPr/>
        </p:nvSpPr>
        <p:spPr>
          <a:xfrm>
            <a:off x="2171189" y="1971970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2" name="object 62"/>
          <p:cNvSpPr/>
          <p:nvPr/>
        </p:nvSpPr>
        <p:spPr>
          <a:xfrm>
            <a:off x="2171189" y="2101450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1638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3" name="object 63"/>
          <p:cNvSpPr/>
          <p:nvPr/>
        </p:nvSpPr>
        <p:spPr>
          <a:xfrm>
            <a:off x="2171189" y="2101450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ln w="1905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4" name="object 64"/>
          <p:cNvSpPr/>
          <p:nvPr/>
        </p:nvSpPr>
        <p:spPr>
          <a:xfrm>
            <a:off x="2171189" y="2230930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010D6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5" name="object 65"/>
          <p:cNvSpPr txBox="1"/>
          <p:nvPr/>
        </p:nvSpPr>
        <p:spPr>
          <a:xfrm>
            <a:off x="2314065" y="1958576"/>
            <a:ext cx="871538" cy="36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03" dirty="0">
                <a:latin typeface="Geneva"/>
                <a:cs typeface="Geneva"/>
              </a:rPr>
              <a:t>Controls</a:t>
            </a:r>
            <a:endParaRPr sz="703">
              <a:latin typeface="Geneva"/>
              <a:cs typeface="Geneva"/>
            </a:endParaRPr>
          </a:p>
          <a:p>
            <a:pPr marL="8929" marR="3572">
              <a:lnSpc>
                <a:spcPct val="120800"/>
              </a:lnSpc>
            </a:pPr>
            <a:r>
              <a:rPr sz="703" dirty="0">
                <a:latin typeface="Geneva"/>
                <a:cs typeface="Geneva"/>
              </a:rPr>
              <a:t>IUGR antegrade AoI  IUGR retrograde</a:t>
            </a:r>
            <a:r>
              <a:rPr sz="703" spc="-70" dirty="0">
                <a:latin typeface="Geneva"/>
                <a:cs typeface="Geneva"/>
              </a:rPr>
              <a:t> </a:t>
            </a:r>
            <a:r>
              <a:rPr sz="703" dirty="0">
                <a:latin typeface="Geneva"/>
                <a:cs typeface="Geneva"/>
              </a:rPr>
              <a:t>AoI</a:t>
            </a:r>
            <a:endParaRPr sz="703">
              <a:latin typeface="Geneva"/>
              <a:cs typeface="Genev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063734" y="4049613"/>
            <a:ext cx="133499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45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7" name="object 67"/>
          <p:cNvSpPr/>
          <p:nvPr/>
        </p:nvSpPr>
        <p:spPr>
          <a:xfrm>
            <a:off x="3625453" y="4049613"/>
            <a:ext cx="563463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0954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8" name="object 68"/>
          <p:cNvSpPr/>
          <p:nvPr/>
        </p:nvSpPr>
        <p:spPr>
          <a:xfrm>
            <a:off x="5063734" y="3540621"/>
            <a:ext cx="133499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45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9" name="object 69"/>
          <p:cNvSpPr/>
          <p:nvPr/>
        </p:nvSpPr>
        <p:spPr>
          <a:xfrm>
            <a:off x="3625453" y="3540621"/>
            <a:ext cx="1001018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0" y="0"/>
                </a:moveTo>
                <a:lnTo>
                  <a:pt x="1423254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0" name="object 70"/>
          <p:cNvSpPr/>
          <p:nvPr/>
        </p:nvSpPr>
        <p:spPr>
          <a:xfrm>
            <a:off x="5063734" y="3022699"/>
            <a:ext cx="133499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645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1" name="object 71"/>
          <p:cNvSpPr/>
          <p:nvPr/>
        </p:nvSpPr>
        <p:spPr>
          <a:xfrm>
            <a:off x="3625453" y="3022699"/>
            <a:ext cx="1001018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0" y="0"/>
                </a:moveTo>
                <a:lnTo>
                  <a:pt x="1423254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2" name="object 72"/>
          <p:cNvSpPr/>
          <p:nvPr/>
        </p:nvSpPr>
        <p:spPr>
          <a:xfrm>
            <a:off x="3625453" y="2513707"/>
            <a:ext cx="1571625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199" y="0"/>
                </a:lnTo>
              </a:path>
            </a:pathLst>
          </a:custGeom>
          <a:ln w="12700">
            <a:solidFill>
              <a:srgbClr val="E0E0E0"/>
            </a:solidFill>
            <a:prstDash val="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3" name="object 73"/>
          <p:cNvSpPr/>
          <p:nvPr/>
        </p:nvSpPr>
        <p:spPr>
          <a:xfrm>
            <a:off x="3629918" y="4567535"/>
            <a:ext cx="1571625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199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4" name="object 74"/>
          <p:cNvSpPr/>
          <p:nvPr/>
        </p:nvSpPr>
        <p:spPr>
          <a:xfrm>
            <a:off x="3625453" y="4049613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5" name="object 75"/>
          <p:cNvSpPr/>
          <p:nvPr/>
        </p:nvSpPr>
        <p:spPr>
          <a:xfrm>
            <a:off x="3625453" y="3540621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6" name="object 76"/>
          <p:cNvSpPr/>
          <p:nvPr/>
        </p:nvSpPr>
        <p:spPr>
          <a:xfrm>
            <a:off x="3625453" y="3022699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7" name="object 77"/>
          <p:cNvSpPr/>
          <p:nvPr/>
        </p:nvSpPr>
        <p:spPr>
          <a:xfrm>
            <a:off x="3625453" y="2513707"/>
            <a:ext cx="2678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8" name="object 78"/>
          <p:cNvSpPr/>
          <p:nvPr/>
        </p:nvSpPr>
        <p:spPr>
          <a:xfrm>
            <a:off x="4626178" y="2921800"/>
            <a:ext cx="437555" cy="1638598"/>
          </a:xfrm>
          <a:custGeom>
            <a:avLst/>
            <a:gdLst/>
            <a:ahLst/>
            <a:cxnLst/>
            <a:rect l="l" t="t" r="r" b="b"/>
            <a:pathLst>
              <a:path w="622300" h="2330450">
                <a:moveTo>
                  <a:pt x="0" y="2330450"/>
                </a:moveTo>
                <a:lnTo>
                  <a:pt x="622300" y="2330450"/>
                </a:lnTo>
                <a:lnTo>
                  <a:pt x="622300" y="0"/>
                </a:lnTo>
                <a:lnTo>
                  <a:pt x="0" y="0"/>
                </a:lnTo>
                <a:lnTo>
                  <a:pt x="0" y="2330450"/>
                </a:lnTo>
                <a:close/>
              </a:path>
            </a:pathLst>
          </a:custGeom>
          <a:solidFill>
            <a:srgbClr val="010D6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9" name="object 79"/>
          <p:cNvSpPr/>
          <p:nvPr/>
        </p:nvSpPr>
        <p:spPr>
          <a:xfrm>
            <a:off x="4188624" y="3856291"/>
            <a:ext cx="437555" cy="704105"/>
          </a:xfrm>
          <a:custGeom>
            <a:avLst/>
            <a:gdLst/>
            <a:ahLst/>
            <a:cxnLst/>
            <a:rect l="l" t="t" r="r" b="b"/>
            <a:pathLst>
              <a:path w="622300" h="1001395">
                <a:moveTo>
                  <a:pt x="0" y="1001394"/>
                </a:moveTo>
                <a:lnTo>
                  <a:pt x="622300" y="1001394"/>
                </a:lnTo>
                <a:lnTo>
                  <a:pt x="622300" y="0"/>
                </a:lnTo>
                <a:lnTo>
                  <a:pt x="0" y="0"/>
                </a:lnTo>
                <a:lnTo>
                  <a:pt x="0" y="1001394"/>
                </a:lnTo>
                <a:close/>
              </a:path>
            </a:pathLst>
          </a:custGeom>
          <a:solidFill>
            <a:srgbClr val="1638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0" name="object 80"/>
          <p:cNvSpPr/>
          <p:nvPr/>
        </p:nvSpPr>
        <p:spPr>
          <a:xfrm>
            <a:off x="4188624" y="3856291"/>
            <a:ext cx="437555" cy="704105"/>
          </a:xfrm>
          <a:custGeom>
            <a:avLst/>
            <a:gdLst/>
            <a:ahLst/>
            <a:cxnLst/>
            <a:rect l="l" t="t" r="r" b="b"/>
            <a:pathLst>
              <a:path w="622300" h="1001395">
                <a:moveTo>
                  <a:pt x="0" y="1001394"/>
                </a:moveTo>
                <a:lnTo>
                  <a:pt x="622300" y="1001394"/>
                </a:lnTo>
                <a:lnTo>
                  <a:pt x="622300" y="0"/>
                </a:lnTo>
                <a:lnTo>
                  <a:pt x="0" y="0"/>
                </a:lnTo>
                <a:lnTo>
                  <a:pt x="0" y="1001394"/>
                </a:lnTo>
                <a:close/>
              </a:path>
            </a:pathLst>
          </a:custGeom>
          <a:ln w="1905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1" name="object 81"/>
          <p:cNvSpPr/>
          <p:nvPr/>
        </p:nvSpPr>
        <p:spPr>
          <a:xfrm>
            <a:off x="3751069" y="4222557"/>
            <a:ext cx="437555" cy="337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2" name="object 82"/>
          <p:cNvSpPr/>
          <p:nvPr/>
        </p:nvSpPr>
        <p:spPr>
          <a:xfrm>
            <a:off x="3751069" y="4222557"/>
            <a:ext cx="437555" cy="337989"/>
          </a:xfrm>
          <a:custGeom>
            <a:avLst/>
            <a:gdLst/>
            <a:ahLst/>
            <a:cxnLst/>
            <a:rect l="l" t="t" r="r" b="b"/>
            <a:pathLst>
              <a:path w="622300" h="480695">
                <a:moveTo>
                  <a:pt x="0" y="480484"/>
                </a:moveTo>
                <a:lnTo>
                  <a:pt x="622300" y="480484"/>
                </a:lnTo>
                <a:lnTo>
                  <a:pt x="622300" y="0"/>
                </a:lnTo>
                <a:lnTo>
                  <a:pt x="0" y="0"/>
                </a:lnTo>
                <a:lnTo>
                  <a:pt x="0" y="480484"/>
                </a:lnTo>
                <a:close/>
              </a:path>
            </a:pathLst>
          </a:custGeom>
          <a:ln w="190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3" name="object 83"/>
          <p:cNvSpPr/>
          <p:nvPr/>
        </p:nvSpPr>
        <p:spPr>
          <a:xfrm>
            <a:off x="3865298" y="1970637"/>
            <a:ext cx="89297" cy="892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4" name="object 84"/>
          <p:cNvSpPr/>
          <p:nvPr/>
        </p:nvSpPr>
        <p:spPr>
          <a:xfrm>
            <a:off x="3865298" y="1970637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6999"/>
                </a:lnTo>
                <a:lnTo>
                  <a:pt x="0" y="1269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5" name="object 85"/>
          <p:cNvSpPr/>
          <p:nvPr/>
        </p:nvSpPr>
        <p:spPr>
          <a:xfrm>
            <a:off x="3865298" y="2100118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1638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6" name="object 86"/>
          <p:cNvSpPr/>
          <p:nvPr/>
        </p:nvSpPr>
        <p:spPr>
          <a:xfrm>
            <a:off x="3865298" y="2100118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6999"/>
                </a:lnTo>
                <a:lnTo>
                  <a:pt x="0" y="126999"/>
                </a:lnTo>
                <a:lnTo>
                  <a:pt x="0" y="0"/>
                </a:lnTo>
                <a:close/>
              </a:path>
            </a:pathLst>
          </a:custGeom>
          <a:ln w="19054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7" name="object 87"/>
          <p:cNvSpPr/>
          <p:nvPr/>
        </p:nvSpPr>
        <p:spPr>
          <a:xfrm>
            <a:off x="3865298" y="2229598"/>
            <a:ext cx="89297" cy="89297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127000" y="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0"/>
                </a:lnTo>
                <a:close/>
              </a:path>
            </a:pathLst>
          </a:custGeom>
          <a:solidFill>
            <a:srgbClr val="010D63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8" name="object 88"/>
          <p:cNvSpPr txBox="1"/>
          <p:nvPr/>
        </p:nvSpPr>
        <p:spPr>
          <a:xfrm>
            <a:off x="4008174" y="1957242"/>
            <a:ext cx="837158" cy="36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703" dirty="0">
                <a:latin typeface="Geneva"/>
                <a:cs typeface="Geneva"/>
              </a:rPr>
              <a:t>Controls</a:t>
            </a:r>
            <a:endParaRPr sz="703">
              <a:latin typeface="Geneva"/>
              <a:cs typeface="Geneva"/>
            </a:endParaRPr>
          </a:p>
          <a:p>
            <a:pPr marL="8929" marR="3572">
              <a:lnSpc>
                <a:spcPct val="120800"/>
              </a:lnSpc>
            </a:pPr>
            <a:r>
              <a:rPr sz="703" dirty="0">
                <a:latin typeface="Geneva"/>
                <a:cs typeface="Geneva"/>
              </a:rPr>
              <a:t>IUGR DV&lt;5</a:t>
            </a:r>
            <a:r>
              <a:rPr sz="703" spc="-70" dirty="0">
                <a:latin typeface="Geneva"/>
                <a:cs typeface="Geneva"/>
              </a:rPr>
              <a:t> </a:t>
            </a:r>
            <a:r>
              <a:rPr sz="703" dirty="0">
                <a:latin typeface="Geneva"/>
                <a:cs typeface="Geneva"/>
              </a:rPr>
              <a:t>z-score  IUGR DV&gt;5</a:t>
            </a:r>
            <a:r>
              <a:rPr sz="703" spc="-70" dirty="0">
                <a:latin typeface="Geneva"/>
                <a:cs typeface="Geneva"/>
              </a:rPr>
              <a:t> </a:t>
            </a:r>
            <a:r>
              <a:rPr sz="703" dirty="0">
                <a:latin typeface="Geneva"/>
                <a:cs typeface="Geneva"/>
              </a:rPr>
              <a:t>z-score</a:t>
            </a:r>
            <a:endParaRPr sz="703">
              <a:latin typeface="Geneva"/>
              <a:cs typeface="Genev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049570" y="2523440"/>
            <a:ext cx="80814" cy="19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266" dirty="0">
                <a:solidFill>
                  <a:srgbClr val="071174"/>
                </a:solidFill>
                <a:latin typeface="Arial"/>
                <a:cs typeface="Arial"/>
              </a:rPr>
              <a:t>*</a:t>
            </a:r>
            <a:endParaRPr sz="1266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787127" y="2645961"/>
            <a:ext cx="80814" cy="19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266" dirty="0">
                <a:solidFill>
                  <a:srgbClr val="071174"/>
                </a:solidFill>
                <a:latin typeface="Arial"/>
                <a:cs typeface="Arial"/>
              </a:rPr>
              <a:t>*</a:t>
            </a:r>
            <a:endParaRPr sz="1266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640020" y="2509242"/>
            <a:ext cx="641227" cy="10083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2" name="object 92"/>
          <p:cNvSpPr/>
          <p:nvPr/>
        </p:nvSpPr>
        <p:spPr>
          <a:xfrm>
            <a:off x="3640020" y="3053497"/>
            <a:ext cx="638266" cy="4051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3" name="object 93"/>
          <p:cNvSpPr/>
          <p:nvPr/>
        </p:nvSpPr>
        <p:spPr>
          <a:xfrm>
            <a:off x="1904828" y="2510629"/>
            <a:ext cx="683976" cy="10131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4" name="object 94"/>
          <p:cNvSpPr/>
          <p:nvPr/>
        </p:nvSpPr>
        <p:spPr>
          <a:xfrm>
            <a:off x="2125266" y="1526977"/>
            <a:ext cx="2830711" cy="2768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5" name="object 95"/>
          <p:cNvSpPr txBox="1"/>
          <p:nvPr/>
        </p:nvSpPr>
        <p:spPr>
          <a:xfrm>
            <a:off x="2155164" y="1533415"/>
            <a:ext cx="2732484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06" dirty="0">
                <a:latin typeface="Geneva"/>
                <a:cs typeface="Geneva"/>
              </a:rPr>
              <a:t>Brain US </a:t>
            </a:r>
            <a:r>
              <a:rPr sz="1406" spc="-4" dirty="0">
                <a:latin typeface="Geneva"/>
                <a:cs typeface="Geneva"/>
              </a:rPr>
              <a:t>anomalies </a:t>
            </a:r>
            <a:r>
              <a:rPr sz="1406" dirty="0">
                <a:latin typeface="Geneva"/>
                <a:cs typeface="Geneva"/>
              </a:rPr>
              <a:t>in 30w</a:t>
            </a:r>
            <a:r>
              <a:rPr sz="1406" spc="-39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IUGR</a:t>
            </a:r>
            <a:endParaRPr sz="1406">
              <a:latin typeface="Geneva"/>
              <a:cs typeface="Genev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45506" y="6494795"/>
            <a:ext cx="185246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157"/>
              </a:lnSpc>
            </a:pPr>
            <a:r>
              <a:rPr sz="984" i="1" spc="-4" dirty="0">
                <a:solidFill>
                  <a:srgbClr val="CBCBCB"/>
                </a:solidFill>
                <a:latin typeface="Arial"/>
                <a:cs typeface="Arial"/>
                <a:hlinkClick r:id="rId23"/>
              </a:rPr>
              <a:t>www.medicinafetalbarcelona.org/</a:t>
            </a:r>
            <a:endParaRPr sz="98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692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4)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Arter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72072"/>
          </a:xfrm>
        </p:spPr>
        <p:txBody>
          <a:bodyPr/>
          <a:lstStyle/>
          <a:p>
            <a:r>
              <a:rPr lang="tr-TR" dirty="0" err="1"/>
              <a:t>FGR’nin</a:t>
            </a:r>
            <a:r>
              <a:rPr lang="tr-TR" dirty="0"/>
              <a:t> ilk tanısında kullanışlı değildir.</a:t>
            </a:r>
          </a:p>
          <a:p>
            <a:r>
              <a:rPr lang="tr-TR" dirty="0"/>
              <a:t>Diğer testleri doğrulamak için ya da </a:t>
            </a:r>
            <a:r>
              <a:rPr lang="tr-TR" dirty="0" err="1"/>
              <a:t>oligohidroamnios</a:t>
            </a:r>
            <a:r>
              <a:rPr lang="tr-TR" dirty="0"/>
              <a:t> saptandığında </a:t>
            </a:r>
            <a:r>
              <a:rPr lang="tr-TR" dirty="0" err="1"/>
              <a:t>renal</a:t>
            </a:r>
            <a:r>
              <a:rPr lang="tr-TR" dirty="0"/>
              <a:t> arter akımını değerlendirmek için kullanılabilir.</a:t>
            </a:r>
          </a:p>
          <a:p>
            <a:r>
              <a:rPr lang="tr-TR" dirty="0" err="1"/>
              <a:t>FGR’de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arter </a:t>
            </a:r>
            <a:r>
              <a:rPr lang="tr-TR" dirty="0" err="1"/>
              <a:t>perfüzyonunun</a:t>
            </a:r>
            <a:r>
              <a:rPr lang="tr-TR" dirty="0"/>
              <a:t> muhtemel azalmasına bağlı olarak </a:t>
            </a:r>
            <a:r>
              <a:rPr lang="tr-TR" dirty="0" err="1"/>
              <a:t>PI’ı</a:t>
            </a:r>
            <a:r>
              <a:rPr lang="tr-TR" dirty="0"/>
              <a:t> anlamlı derecede artar ve </a:t>
            </a:r>
            <a:r>
              <a:rPr lang="tr-TR" dirty="0" err="1"/>
              <a:t>oligohidroamnios</a:t>
            </a:r>
            <a:r>
              <a:rPr lang="tr-TR" dirty="0"/>
              <a:t> ortaya çıkar.</a:t>
            </a:r>
          </a:p>
          <a:p>
            <a:r>
              <a:rPr lang="tr-TR" dirty="0"/>
              <a:t>PI artışı ile </a:t>
            </a:r>
            <a:r>
              <a:rPr lang="tr-TR" dirty="0" err="1"/>
              <a:t>amniotik</a:t>
            </a:r>
            <a:r>
              <a:rPr lang="tr-TR" dirty="0"/>
              <a:t> sıvı hacmi arasında negatif korelasyon mevcuttur.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6215058"/>
            <a:ext cx="828680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Yoshimura S,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Masuzaki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H,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Gotoh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H,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Ishimaru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T. Fetal redistribution of blood flow and amniotic fluid volume in growth-retarded fetuses. Early Hum Dev 1997; 47:297.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25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0267" y="0"/>
            <a:ext cx="8229600" cy="1143000"/>
          </a:xfrm>
        </p:spPr>
        <p:txBody>
          <a:bodyPr/>
          <a:lstStyle/>
          <a:p>
            <a:r>
              <a:rPr lang="tr-TR" dirty="0"/>
              <a:t>5)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Serebral</a:t>
            </a:r>
            <a:r>
              <a:rPr lang="tr-TR" dirty="0"/>
              <a:t> Arterler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0267" y="1143000"/>
            <a:ext cx="8229600" cy="2043113"/>
          </a:xfrm>
        </p:spPr>
        <p:txBody>
          <a:bodyPr>
            <a:normAutofit fontScale="92500"/>
          </a:bodyPr>
          <a:lstStyle/>
          <a:p>
            <a:r>
              <a:rPr lang="tr-TR" dirty="0"/>
              <a:t>Tanıyı doğrulamada ve FGR tanısı konulan </a:t>
            </a:r>
            <a:r>
              <a:rPr lang="tr-TR" dirty="0" err="1"/>
              <a:t>fetuslarda</a:t>
            </a:r>
            <a:r>
              <a:rPr lang="tr-TR" dirty="0"/>
              <a:t> değerlendirmede yeri vardır</a:t>
            </a:r>
          </a:p>
          <a:p>
            <a:r>
              <a:rPr lang="tr-TR" dirty="0"/>
              <a:t>PORTO çalışmasına göre CPR &lt; 1 iken  %18 kötü sonuç izlenirken; CPR &gt;1 %2 kötü sonuç izlenir</a:t>
            </a:r>
          </a:p>
        </p:txBody>
      </p:sp>
      <p:pic>
        <p:nvPicPr>
          <p:cNvPr id="4" name="3 Resim" descr="cereb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75" y="3643315"/>
            <a:ext cx="4857784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3419474" y="2043113"/>
            <a:ext cx="5405438" cy="129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3779838" y="1"/>
            <a:ext cx="1323975" cy="1439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2716" y="416213"/>
            <a:ext cx="3299520" cy="1112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97200"/>
              </a:lnSpc>
              <a:tabLst>
                <a:tab pos="1102777" algn="l"/>
                <a:tab pos="2422985" algn="l"/>
              </a:tabLst>
            </a:pPr>
            <a:r>
              <a:rPr sz="2672" dirty="0">
                <a:solidFill>
                  <a:srgbClr val="004DD6"/>
                </a:solidFill>
              </a:rPr>
              <a:t>middle	cerebral	ar</a:t>
            </a:r>
            <a:r>
              <a:rPr sz="2672" spc="-4" dirty="0">
                <a:solidFill>
                  <a:srgbClr val="004DD6"/>
                </a:solidFill>
              </a:rPr>
              <a:t>t</a:t>
            </a:r>
            <a:r>
              <a:rPr sz="2672" dirty="0">
                <a:solidFill>
                  <a:srgbClr val="004DD6"/>
                </a:solidFill>
              </a:rPr>
              <a:t>ery  </a:t>
            </a:r>
            <a:r>
              <a:rPr sz="2391" spc="-4" dirty="0">
                <a:solidFill>
                  <a:srgbClr val="3DACFF"/>
                </a:solidFill>
                <a:latin typeface="Arial Narrow"/>
                <a:cs typeface="Arial Narrow"/>
              </a:rPr>
              <a:t>normal </a:t>
            </a:r>
            <a:r>
              <a:rPr sz="2391" dirty="0">
                <a:solidFill>
                  <a:srgbClr val="3DACFF"/>
                </a:solidFill>
                <a:latin typeface="Arial Narrow"/>
                <a:cs typeface="Arial Narrow"/>
              </a:rPr>
              <a:t>and </a:t>
            </a:r>
            <a:r>
              <a:rPr sz="2391" spc="-4" dirty="0">
                <a:solidFill>
                  <a:srgbClr val="3DACFF"/>
                </a:solidFill>
                <a:latin typeface="Arial Narrow"/>
                <a:cs typeface="Arial Narrow"/>
              </a:rPr>
              <a:t>abnormal  </a:t>
            </a:r>
            <a:r>
              <a:rPr sz="2391" dirty="0">
                <a:solidFill>
                  <a:srgbClr val="3DACFF"/>
                </a:solidFill>
                <a:latin typeface="Arial Narrow"/>
                <a:cs typeface="Arial Narrow"/>
              </a:rPr>
              <a:t>hemodynamics</a:t>
            </a:r>
            <a:endParaRPr sz="2391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0070" y="3500437"/>
            <a:ext cx="5402462" cy="1232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3420070" y="4947047"/>
            <a:ext cx="4482703" cy="143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4607719" y="5000625"/>
            <a:ext cx="4143375" cy="1375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 txBox="1"/>
          <p:nvPr/>
        </p:nvSpPr>
        <p:spPr>
          <a:xfrm>
            <a:off x="1419979" y="3951685"/>
            <a:ext cx="1721644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solidFill>
                  <a:srgbClr val="3DACFF"/>
                </a:solidFill>
                <a:latin typeface="Arial"/>
                <a:cs typeface="Arial"/>
              </a:rPr>
              <a:t>[mild</a:t>
            </a:r>
            <a:r>
              <a:rPr sz="1687" spc="-70" dirty="0">
                <a:solidFill>
                  <a:srgbClr val="3DACFF"/>
                </a:solidFill>
                <a:latin typeface="Arial"/>
                <a:cs typeface="Arial"/>
              </a:rPr>
              <a:t> </a:t>
            </a:r>
            <a:r>
              <a:rPr sz="1687" dirty="0">
                <a:solidFill>
                  <a:srgbClr val="3DACFF"/>
                </a:solidFill>
                <a:latin typeface="Arial"/>
                <a:cs typeface="Arial"/>
              </a:rPr>
              <a:t>vasodilation]</a:t>
            </a:r>
            <a:endParaRPr sz="168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3610" y="1902024"/>
            <a:ext cx="3036888" cy="46085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 txBox="1"/>
          <p:nvPr/>
        </p:nvSpPr>
        <p:spPr>
          <a:xfrm>
            <a:off x="462716" y="1989138"/>
            <a:ext cx="2680245" cy="89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spc="-4" dirty="0">
                <a:solidFill>
                  <a:srgbClr val="FFFB00"/>
                </a:solidFill>
                <a:latin typeface="Courier New"/>
                <a:cs typeface="Courier New"/>
              </a:rPr>
              <a:t>Normal</a:t>
            </a:r>
            <a:r>
              <a:rPr sz="1547" spc="-67" dirty="0">
                <a:solidFill>
                  <a:srgbClr val="FFFB00"/>
                </a:solidFill>
                <a:latin typeface="Courier New"/>
                <a:cs typeface="Courier New"/>
              </a:rPr>
              <a:t> </a:t>
            </a:r>
            <a:r>
              <a:rPr sz="1547" dirty="0">
                <a:solidFill>
                  <a:srgbClr val="FFFB00"/>
                </a:solidFill>
                <a:latin typeface="Courier New"/>
                <a:cs typeface="Courier New"/>
              </a:rPr>
              <a:t>oxygenation</a:t>
            </a:r>
            <a:endParaRPr sz="1547">
              <a:latin typeface="Courier New"/>
              <a:cs typeface="Courier New"/>
            </a:endParaRPr>
          </a:p>
          <a:p>
            <a:pPr>
              <a:spcBef>
                <a:spcPts val="18"/>
              </a:spcBef>
            </a:pPr>
            <a:endParaRPr sz="2601">
              <a:latin typeface="Times New Roman"/>
              <a:cs typeface="Times New Roman"/>
            </a:endParaRPr>
          </a:p>
          <a:p>
            <a:pPr marL="908117">
              <a:spcBef>
                <a:spcPts val="4"/>
              </a:spcBef>
            </a:pPr>
            <a:r>
              <a:rPr sz="1687" dirty="0">
                <a:solidFill>
                  <a:srgbClr val="3DACFF"/>
                </a:solidFill>
                <a:latin typeface="Arial"/>
                <a:cs typeface="Arial"/>
              </a:rPr>
              <a:t>[normal</a:t>
            </a:r>
            <a:r>
              <a:rPr sz="1687" spc="-70" dirty="0">
                <a:solidFill>
                  <a:srgbClr val="3DACFF"/>
                </a:solidFill>
                <a:latin typeface="Arial"/>
                <a:cs typeface="Arial"/>
              </a:rPr>
              <a:t> </a:t>
            </a:r>
            <a:r>
              <a:rPr sz="1687" dirty="0">
                <a:solidFill>
                  <a:srgbClr val="3DACFF"/>
                </a:solidFill>
                <a:latin typeface="Arial"/>
                <a:cs typeface="Arial"/>
              </a:rPr>
              <a:t>waveform]</a:t>
            </a:r>
            <a:endParaRPr sz="168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16" y="5534422"/>
            <a:ext cx="2657475" cy="88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270"/>
            <a:r>
              <a:rPr sz="1687" dirty="0">
                <a:solidFill>
                  <a:srgbClr val="D4FEFF"/>
                </a:solidFill>
                <a:latin typeface="Arial"/>
                <a:cs typeface="Arial"/>
              </a:rPr>
              <a:t>[marked</a:t>
            </a:r>
            <a:r>
              <a:rPr sz="1687" spc="-70" dirty="0">
                <a:solidFill>
                  <a:srgbClr val="D4FEFF"/>
                </a:solidFill>
                <a:latin typeface="Arial"/>
                <a:cs typeface="Arial"/>
              </a:rPr>
              <a:t> </a:t>
            </a:r>
            <a:r>
              <a:rPr sz="1687" dirty="0">
                <a:solidFill>
                  <a:srgbClr val="D4FEFF"/>
                </a:solidFill>
                <a:latin typeface="Arial"/>
                <a:cs typeface="Arial"/>
              </a:rPr>
              <a:t>vasodilation]</a:t>
            </a:r>
            <a:endParaRPr sz="1687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531">
              <a:latin typeface="Times New Roman"/>
              <a:cs typeface="Times New Roman"/>
            </a:endParaRPr>
          </a:p>
          <a:p>
            <a:pPr marL="8929"/>
            <a:r>
              <a:rPr sz="1547" dirty="0">
                <a:solidFill>
                  <a:srgbClr val="FFFB00"/>
                </a:solidFill>
                <a:latin typeface="Courier New"/>
                <a:cs typeface="Courier New"/>
              </a:rPr>
              <a:t>hypoxia</a:t>
            </a:r>
            <a:endParaRPr sz="1547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8304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6) </a:t>
            </a:r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Doppler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2614618"/>
          </a:xfrm>
        </p:spPr>
        <p:txBody>
          <a:bodyPr/>
          <a:lstStyle/>
          <a:p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doppler</a:t>
            </a:r>
            <a:r>
              <a:rPr lang="tr-TR" dirty="0"/>
              <a:t> anormallikleri geç dolaşım </a:t>
            </a:r>
            <a:r>
              <a:rPr lang="tr-TR" dirty="0" err="1"/>
              <a:t>bozklukları</a:t>
            </a:r>
            <a:r>
              <a:rPr lang="tr-TR" dirty="0"/>
              <a:t> olduğu için tanıda yeri yoktur.</a:t>
            </a:r>
          </a:p>
          <a:p>
            <a:r>
              <a:rPr lang="tr-TR" dirty="0" err="1"/>
              <a:t>Fetal</a:t>
            </a:r>
            <a:r>
              <a:rPr lang="tr-TR" dirty="0"/>
              <a:t> iyilik halinin </a:t>
            </a:r>
            <a:r>
              <a:rPr lang="tr-TR" dirty="0" err="1"/>
              <a:t>monitörizasyonunda</a:t>
            </a:r>
            <a:r>
              <a:rPr lang="tr-TR" dirty="0"/>
              <a:t> kullanılırlar.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479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866180" y="4723805"/>
            <a:ext cx="792162" cy="792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971550" y="4797424"/>
            <a:ext cx="576262" cy="57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866180" y="3284537"/>
            <a:ext cx="792162" cy="792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935037" y="3429000"/>
            <a:ext cx="651866" cy="651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2555874" y="0"/>
            <a:ext cx="1800225" cy="1700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 txBox="1"/>
          <p:nvPr/>
        </p:nvSpPr>
        <p:spPr>
          <a:xfrm>
            <a:off x="678616" y="260349"/>
            <a:ext cx="238110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3150"/>
              </a:lnSpc>
            </a:pPr>
            <a:r>
              <a:rPr sz="2672" spc="-4" dirty="0">
                <a:solidFill>
                  <a:srgbClr val="004DD6"/>
                </a:solidFill>
                <a:latin typeface="Arial"/>
                <a:cs typeface="Arial"/>
              </a:rPr>
              <a:t>ductus</a:t>
            </a:r>
            <a:r>
              <a:rPr sz="2672" spc="-56" dirty="0">
                <a:solidFill>
                  <a:srgbClr val="004DD6"/>
                </a:solidFill>
                <a:latin typeface="Arial"/>
                <a:cs typeface="Arial"/>
              </a:rPr>
              <a:t> </a:t>
            </a:r>
            <a:r>
              <a:rPr sz="2672" dirty="0">
                <a:solidFill>
                  <a:srgbClr val="004DD6"/>
                </a:solidFill>
                <a:latin typeface="Arial"/>
                <a:cs typeface="Arial"/>
              </a:rPr>
              <a:t>venosus</a:t>
            </a:r>
            <a:endParaRPr sz="2672">
              <a:latin typeface="Arial"/>
              <a:cs typeface="Arial"/>
            </a:endParaRPr>
          </a:p>
          <a:p>
            <a:pPr marL="8929" marR="3572">
              <a:lnSpc>
                <a:spcPts val="2250"/>
              </a:lnSpc>
              <a:spcBef>
                <a:spcPts val="112"/>
              </a:spcBef>
            </a:pPr>
            <a:r>
              <a:rPr sz="1969" dirty="0">
                <a:solidFill>
                  <a:srgbClr val="76D6FF"/>
                </a:solidFill>
                <a:latin typeface="Arial"/>
                <a:cs typeface="Arial"/>
              </a:rPr>
              <a:t>normal and</a:t>
            </a:r>
            <a:r>
              <a:rPr sz="1969" spc="-70" dirty="0">
                <a:solidFill>
                  <a:srgbClr val="76D6FF"/>
                </a:solidFill>
                <a:latin typeface="Arial"/>
                <a:cs typeface="Arial"/>
              </a:rPr>
              <a:t> </a:t>
            </a:r>
            <a:r>
              <a:rPr sz="1969" dirty="0">
                <a:solidFill>
                  <a:srgbClr val="76D6FF"/>
                </a:solidFill>
                <a:latin typeface="Arial"/>
                <a:cs typeface="Arial"/>
              </a:rPr>
              <a:t>abnormal  hemodynamics</a:t>
            </a:r>
            <a:endParaRPr sz="1969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6742" y="1858963"/>
            <a:ext cx="3777258" cy="1238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5362575" y="3227387"/>
            <a:ext cx="3768325" cy="1116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5366742" y="491133"/>
            <a:ext cx="3777258" cy="1268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5402262" y="4421188"/>
            <a:ext cx="3741737" cy="1038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5438180" y="5530850"/>
            <a:ext cx="3511545" cy="10626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2530475" y="1700212"/>
            <a:ext cx="2232025" cy="12664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2530475" y="2920652"/>
            <a:ext cx="2232025" cy="37298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/>
          <p:nvPr/>
        </p:nvSpPr>
        <p:spPr>
          <a:xfrm>
            <a:off x="134144" y="1698625"/>
            <a:ext cx="2312788" cy="7768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 txBox="1"/>
          <p:nvPr/>
        </p:nvSpPr>
        <p:spPr>
          <a:xfrm>
            <a:off x="134144" y="1698624"/>
            <a:ext cx="2312789" cy="726762"/>
          </a:xfrm>
          <a:prstGeom prst="rect">
            <a:avLst/>
          </a:prstGeom>
          <a:solidFill>
            <a:srgbClr val="000000"/>
          </a:solidFill>
          <a:ln w="9525">
            <a:solidFill>
              <a:srgbClr val="78ACFF"/>
            </a:solidFill>
          </a:ln>
        </p:spPr>
        <p:txBody>
          <a:bodyPr vert="horz" wrap="square" lIns="0" tIns="33933" rIns="0" bIns="0" rtlCol="0">
            <a:spAutoFit/>
          </a:bodyPr>
          <a:lstStyle/>
          <a:p>
            <a:pPr marL="155370" marR="150013" algn="ctr">
              <a:lnSpc>
                <a:spcPts val="1828"/>
              </a:lnSpc>
              <a:spcBef>
                <a:spcPts val="267"/>
              </a:spcBef>
            </a:pPr>
            <a:r>
              <a:rPr sz="1547" dirty="0">
                <a:solidFill>
                  <a:srgbClr val="FFFFFF"/>
                </a:solidFill>
                <a:latin typeface="Arial"/>
                <a:cs typeface="Arial"/>
              </a:rPr>
              <a:t>compliance right  chambers: </a:t>
            </a:r>
            <a:r>
              <a:rPr sz="1547" spc="-7"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sz="1547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7" dirty="0">
                <a:solidFill>
                  <a:srgbClr val="FFFFFF"/>
                </a:solidFill>
                <a:latin typeface="Arial"/>
                <a:cs typeface="Arial"/>
              </a:rPr>
              <a:t>sobre  on venous</a:t>
            </a:r>
            <a:r>
              <a:rPr sz="1547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47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endParaRPr sz="1547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73713" y="449262"/>
            <a:ext cx="1786" cy="6193185"/>
          </a:xfrm>
          <a:custGeom>
            <a:avLst/>
            <a:gdLst/>
            <a:ahLst/>
            <a:cxnLst/>
            <a:rect l="l" t="t" r="r" b="b"/>
            <a:pathLst>
              <a:path w="2540" h="8808085">
                <a:moveTo>
                  <a:pt x="0" y="0"/>
                </a:moveTo>
                <a:lnTo>
                  <a:pt x="2258" y="8807590"/>
                </a:lnTo>
              </a:path>
            </a:pathLst>
          </a:custGeom>
          <a:ln w="12700">
            <a:solidFill>
              <a:srgbClr val="FFFB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5866805" y="449262"/>
            <a:ext cx="1786" cy="6193185"/>
          </a:xfrm>
          <a:custGeom>
            <a:avLst/>
            <a:gdLst/>
            <a:ahLst/>
            <a:cxnLst/>
            <a:rect l="l" t="t" r="r" b="b"/>
            <a:pathLst>
              <a:path w="2540" h="8808085">
                <a:moveTo>
                  <a:pt x="0" y="0"/>
                </a:moveTo>
                <a:lnTo>
                  <a:pt x="2258" y="8807590"/>
                </a:lnTo>
              </a:path>
            </a:pathLst>
          </a:custGeom>
          <a:ln w="12700">
            <a:solidFill>
              <a:srgbClr val="FFFB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20"/>
          <p:cNvSpPr txBox="1"/>
          <p:nvPr/>
        </p:nvSpPr>
        <p:spPr>
          <a:xfrm>
            <a:off x="5431592" y="159147"/>
            <a:ext cx="461218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296902" algn="l"/>
              </a:tabLst>
            </a:pPr>
            <a:r>
              <a:rPr sz="1687" b="1" dirty="0">
                <a:solidFill>
                  <a:srgbClr val="FFFB00"/>
                </a:solidFill>
                <a:latin typeface="Arial"/>
                <a:cs typeface="Arial"/>
              </a:rPr>
              <a:t>S	D</a:t>
            </a:r>
            <a:endParaRPr sz="168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8018" y="175022"/>
            <a:ext cx="172789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b="1" dirty="0">
                <a:solidFill>
                  <a:srgbClr val="FFFB00"/>
                </a:solidFill>
                <a:latin typeface="Arial"/>
                <a:cs typeface="Arial"/>
              </a:rPr>
              <a:t>A</a:t>
            </a:r>
            <a:endParaRPr sz="168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11861" y="404813"/>
            <a:ext cx="1786" cy="6193185"/>
          </a:xfrm>
          <a:custGeom>
            <a:avLst/>
            <a:gdLst/>
            <a:ahLst/>
            <a:cxnLst/>
            <a:rect l="l" t="t" r="r" b="b"/>
            <a:pathLst>
              <a:path w="2540" h="8808085">
                <a:moveTo>
                  <a:pt x="0" y="0"/>
                </a:moveTo>
                <a:lnTo>
                  <a:pt x="2258" y="8807590"/>
                </a:lnTo>
              </a:path>
            </a:pathLst>
          </a:custGeom>
          <a:ln w="12700">
            <a:solidFill>
              <a:srgbClr val="FFFB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23"/>
          <p:cNvSpPr/>
          <p:nvPr/>
        </p:nvSpPr>
        <p:spPr>
          <a:xfrm>
            <a:off x="2625328" y="1902024"/>
            <a:ext cx="473273" cy="3661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24"/>
          <p:cNvSpPr txBox="1"/>
          <p:nvPr/>
        </p:nvSpPr>
        <p:spPr>
          <a:xfrm>
            <a:off x="2769354" y="1933973"/>
            <a:ext cx="149126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547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25328" y="3053953"/>
            <a:ext cx="473273" cy="3661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/>
          <p:nvPr/>
        </p:nvSpPr>
        <p:spPr>
          <a:xfrm>
            <a:off x="2625328" y="4277320"/>
            <a:ext cx="473273" cy="3750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27"/>
          <p:cNvSpPr/>
          <p:nvPr/>
        </p:nvSpPr>
        <p:spPr>
          <a:xfrm>
            <a:off x="2625328" y="5500687"/>
            <a:ext cx="473273" cy="3750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 txBox="1"/>
          <p:nvPr/>
        </p:nvSpPr>
        <p:spPr>
          <a:xfrm>
            <a:off x="2767766" y="5534423"/>
            <a:ext cx="149126" cy="23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547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54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80492" y="3500438"/>
            <a:ext cx="360363" cy="504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/>
          <p:nvPr/>
        </p:nvSpPr>
        <p:spPr>
          <a:xfrm>
            <a:off x="625078" y="3696891"/>
            <a:ext cx="1401961" cy="5893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31"/>
          <p:cNvSpPr/>
          <p:nvPr/>
        </p:nvSpPr>
        <p:spPr>
          <a:xfrm>
            <a:off x="1052513" y="4805363"/>
            <a:ext cx="414337" cy="4238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2" name="object 32"/>
          <p:cNvSpPr/>
          <p:nvPr/>
        </p:nvSpPr>
        <p:spPr>
          <a:xfrm>
            <a:off x="526852" y="4634508"/>
            <a:ext cx="1509117" cy="3661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3" name="object 33"/>
          <p:cNvSpPr/>
          <p:nvPr/>
        </p:nvSpPr>
        <p:spPr>
          <a:xfrm>
            <a:off x="973336" y="3491508"/>
            <a:ext cx="571500" cy="36611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34"/>
          <p:cNvSpPr txBox="1"/>
          <p:nvPr/>
        </p:nvSpPr>
        <p:spPr>
          <a:xfrm>
            <a:off x="680204" y="3086496"/>
            <a:ext cx="2238226" cy="184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72" algn="r"/>
            <a:r>
              <a:rPr sz="1547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547">
              <a:latin typeface="Arial"/>
              <a:cs typeface="Arial"/>
            </a:endParaRPr>
          </a:p>
          <a:p>
            <a:pPr>
              <a:spcBef>
                <a:spcPts val="21"/>
              </a:spcBef>
            </a:pPr>
            <a:endParaRPr sz="1512">
              <a:latin typeface="Times New Roman"/>
              <a:cs typeface="Times New Roman"/>
            </a:endParaRPr>
          </a:p>
          <a:p>
            <a:pPr marL="110278" marR="1172426" indent="-34825" algn="ctr">
              <a:lnSpc>
                <a:spcPct val="92100"/>
              </a:lnSpc>
            </a:pPr>
            <a:r>
              <a:rPr sz="1547" dirty="0">
                <a:solidFill>
                  <a:srgbClr val="FFFFFF"/>
                </a:solidFill>
                <a:latin typeface="Arial"/>
                <a:cs typeface="Arial"/>
              </a:rPr>
              <a:t>no     Myocardial  ischemia</a:t>
            </a:r>
            <a:endParaRPr sz="1547">
              <a:latin typeface="Arial"/>
              <a:cs typeface="Arial"/>
            </a:endParaRPr>
          </a:p>
          <a:p>
            <a:pPr marR="3572" algn="r">
              <a:spcBef>
                <a:spcPts val="907"/>
              </a:spcBef>
            </a:pPr>
            <a:r>
              <a:rPr sz="1547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547">
              <a:latin typeface="Arial"/>
              <a:cs typeface="Arial"/>
            </a:endParaRPr>
          </a:p>
          <a:p>
            <a:pPr marL="8929">
              <a:spcBef>
                <a:spcPts val="956"/>
              </a:spcBef>
            </a:pPr>
            <a:r>
              <a:rPr sz="1547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154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622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265" y="1241227"/>
            <a:ext cx="5661422" cy="4973836"/>
          </a:xfrm>
          <a:custGeom>
            <a:avLst/>
            <a:gdLst/>
            <a:ahLst/>
            <a:cxnLst/>
            <a:rect l="l" t="t" r="r" b="b"/>
            <a:pathLst>
              <a:path w="8051800" h="7073900">
                <a:moveTo>
                  <a:pt x="0" y="0"/>
                </a:moveTo>
                <a:lnTo>
                  <a:pt x="8051801" y="0"/>
                </a:lnTo>
                <a:lnTo>
                  <a:pt x="8051801" y="7073899"/>
                </a:lnTo>
                <a:lnTo>
                  <a:pt x="0" y="70738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/>
          <p:nvPr/>
        </p:nvSpPr>
        <p:spPr>
          <a:xfrm>
            <a:off x="250031" y="6161484"/>
            <a:ext cx="741164" cy="43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250031" y="258961"/>
            <a:ext cx="1678781" cy="410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8760024" y="6482953"/>
            <a:ext cx="187523" cy="178594"/>
          </a:xfrm>
          <a:custGeom>
            <a:avLst/>
            <a:gdLst/>
            <a:ahLst/>
            <a:cxnLst/>
            <a:rect l="l" t="t" r="r" b="b"/>
            <a:pathLst>
              <a:path w="266700" h="254000">
                <a:moveTo>
                  <a:pt x="133350" y="0"/>
                </a:moveTo>
                <a:lnTo>
                  <a:pt x="0" y="254000"/>
                </a:lnTo>
                <a:lnTo>
                  <a:pt x="266700" y="254000"/>
                </a:lnTo>
                <a:lnTo>
                  <a:pt x="133350" y="0"/>
                </a:lnTo>
                <a:close/>
              </a:path>
            </a:pathLst>
          </a:custGeom>
          <a:solidFill>
            <a:srgbClr val="66A1DD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8760024" y="6482953"/>
            <a:ext cx="187523" cy="178594"/>
          </a:xfrm>
          <a:custGeom>
            <a:avLst/>
            <a:gdLst/>
            <a:ahLst/>
            <a:cxnLst/>
            <a:rect l="l" t="t" r="r" b="b"/>
            <a:pathLst>
              <a:path w="266700" h="254000">
                <a:moveTo>
                  <a:pt x="0" y="254000"/>
                </a:moveTo>
                <a:lnTo>
                  <a:pt x="266700" y="254000"/>
                </a:lnTo>
                <a:lnTo>
                  <a:pt x="133350" y="0"/>
                </a:lnTo>
                <a:lnTo>
                  <a:pt x="0" y="254000"/>
                </a:lnTo>
                <a:close/>
              </a:path>
            </a:pathLst>
          </a:custGeom>
          <a:ln w="28575">
            <a:solidFill>
              <a:srgbClr val="275D9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 txBox="1"/>
          <p:nvPr/>
        </p:nvSpPr>
        <p:spPr>
          <a:xfrm>
            <a:off x="4621112" y="334864"/>
            <a:ext cx="1418481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latin typeface="Geneva"/>
                <a:cs typeface="Geneva"/>
              </a:rPr>
              <a:t>Protocol</a:t>
            </a:r>
            <a:r>
              <a:rPr sz="1687" spc="-70" dirty="0">
                <a:latin typeface="Geneva"/>
                <a:cs typeface="Geneva"/>
              </a:rPr>
              <a:t> </a:t>
            </a:r>
            <a:r>
              <a:rPr sz="1687" dirty="0">
                <a:latin typeface="Geneva"/>
                <a:cs typeface="Geneva"/>
              </a:rPr>
              <a:t>IUGR</a:t>
            </a:r>
            <a:endParaRPr sz="1687">
              <a:latin typeface="Geneva"/>
              <a:cs typeface="Genev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17153" y="620613"/>
            <a:ext cx="5227886" cy="30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969" dirty="0">
                <a:solidFill>
                  <a:srgbClr val="444444"/>
                </a:solidFill>
                <a:latin typeface="Geneva"/>
                <a:cs typeface="Geneva"/>
              </a:rPr>
              <a:t>First step: UtA + CPR + EFW = SGA or</a:t>
            </a:r>
            <a:r>
              <a:rPr sz="1969" spc="-70" dirty="0">
                <a:solidFill>
                  <a:srgbClr val="444444"/>
                </a:solidFill>
                <a:latin typeface="Geneva"/>
                <a:cs typeface="Geneva"/>
              </a:rPr>
              <a:t> </a:t>
            </a:r>
            <a:r>
              <a:rPr sz="1969" dirty="0">
                <a:solidFill>
                  <a:srgbClr val="444444"/>
                </a:solidFill>
                <a:latin typeface="Geneva"/>
                <a:cs typeface="Geneva"/>
              </a:rPr>
              <a:t>IUGR</a:t>
            </a:r>
            <a:endParaRPr sz="1969">
              <a:latin typeface="Geneva"/>
              <a:cs typeface="Genev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9070" y="1650418"/>
            <a:ext cx="29914" cy="688478"/>
          </a:xfrm>
          <a:custGeom>
            <a:avLst/>
            <a:gdLst/>
            <a:ahLst/>
            <a:cxnLst/>
            <a:rect l="l" t="t" r="r" b="b"/>
            <a:pathLst>
              <a:path w="42545" h="979170">
                <a:moveTo>
                  <a:pt x="0" y="978697"/>
                </a:moveTo>
                <a:lnTo>
                  <a:pt x="42400" y="978697"/>
                </a:lnTo>
                <a:lnTo>
                  <a:pt x="42400" y="0"/>
                </a:lnTo>
                <a:lnTo>
                  <a:pt x="0" y="0"/>
                </a:lnTo>
                <a:lnTo>
                  <a:pt x="0" y="978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0" name="object 10"/>
          <p:cNvSpPr/>
          <p:nvPr/>
        </p:nvSpPr>
        <p:spPr>
          <a:xfrm>
            <a:off x="4250531" y="1650418"/>
            <a:ext cx="985838" cy="688478"/>
          </a:xfrm>
          <a:custGeom>
            <a:avLst/>
            <a:gdLst/>
            <a:ahLst/>
            <a:cxnLst/>
            <a:rect l="l" t="t" r="r" b="b"/>
            <a:pathLst>
              <a:path w="1402079" h="979170">
                <a:moveTo>
                  <a:pt x="0" y="978697"/>
                </a:moveTo>
                <a:lnTo>
                  <a:pt x="1401848" y="978697"/>
                </a:lnTo>
                <a:lnTo>
                  <a:pt x="1401848" y="0"/>
                </a:lnTo>
                <a:lnTo>
                  <a:pt x="0" y="0"/>
                </a:lnTo>
                <a:lnTo>
                  <a:pt x="0" y="978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4309926" y="2068673"/>
            <a:ext cx="931800" cy="279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4295180" y="1687712"/>
            <a:ext cx="154495" cy="83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4514623" y="1660533"/>
            <a:ext cx="566369" cy="411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5232797" y="1650418"/>
            <a:ext cx="86273" cy="68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6326097" y="1702700"/>
            <a:ext cx="875109" cy="4911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6" name="object 16"/>
          <p:cNvSpPr txBox="1"/>
          <p:nvPr/>
        </p:nvSpPr>
        <p:spPr>
          <a:xfrm>
            <a:off x="3751689" y="1730465"/>
            <a:ext cx="433090" cy="544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solidFill>
                  <a:srgbClr val="FFFFFF"/>
                </a:solidFill>
                <a:latin typeface="Geneva"/>
                <a:cs typeface="Geneva"/>
              </a:rPr>
              <a:t>CPR</a:t>
            </a:r>
            <a:endParaRPr sz="1687">
              <a:latin typeface="Geneva"/>
              <a:cs typeface="Geneva"/>
            </a:endParaRPr>
          </a:p>
          <a:p>
            <a:pPr marL="8929">
              <a:spcBef>
                <a:spcPts val="225"/>
              </a:spcBef>
            </a:pPr>
            <a:r>
              <a:rPr sz="1687" dirty="0">
                <a:solidFill>
                  <a:srgbClr val="FFFFFF"/>
                </a:solidFill>
                <a:latin typeface="Geneva"/>
                <a:cs typeface="Geneva"/>
              </a:rPr>
              <a:t>&lt;p5</a:t>
            </a:r>
            <a:endParaRPr sz="1687">
              <a:latin typeface="Geneva"/>
              <a:cs typeface="Genev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0926" y="1730465"/>
            <a:ext cx="552301" cy="523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Ut</a:t>
            </a:r>
            <a:r>
              <a:rPr sz="1617" spc="-70" dirty="0">
                <a:solidFill>
                  <a:srgbClr val="FFFFFF"/>
                </a:solidFill>
                <a:latin typeface="Geneva"/>
                <a:cs typeface="Geneva"/>
              </a:rPr>
              <a:t> </a:t>
            </a: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A</a:t>
            </a:r>
            <a:endParaRPr sz="1617">
              <a:latin typeface="Geneva"/>
              <a:cs typeface="Geneva"/>
            </a:endParaRPr>
          </a:p>
          <a:p>
            <a:pPr marL="8929">
              <a:spcBef>
                <a:spcPts val="239"/>
              </a:spcBef>
            </a:pP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&gt;p95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71260" y="1698724"/>
            <a:ext cx="848322" cy="616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7531101" y="1726406"/>
            <a:ext cx="463004" cy="523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MCA</a:t>
            </a:r>
            <a:endParaRPr sz="1617">
              <a:latin typeface="Geneva"/>
              <a:cs typeface="Geneva"/>
            </a:endParaRPr>
          </a:p>
          <a:p>
            <a:pPr marL="8929">
              <a:spcBef>
                <a:spcPts val="239"/>
              </a:spcBef>
            </a:pP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&lt;p5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23742" y="5142111"/>
            <a:ext cx="1339453" cy="660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1" name="object 21"/>
          <p:cNvSpPr txBox="1"/>
          <p:nvPr/>
        </p:nvSpPr>
        <p:spPr>
          <a:xfrm>
            <a:off x="5688807" y="5170290"/>
            <a:ext cx="69740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849"/>
              </a:lnSpc>
            </a:pP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DV</a:t>
            </a:r>
            <a:endParaRPr sz="1617">
              <a:latin typeface="Geneva"/>
              <a:cs typeface="Geneva"/>
            </a:endParaRPr>
          </a:p>
          <a:p>
            <a:pPr marL="8929">
              <a:lnSpc>
                <a:spcPts val="1849"/>
              </a:lnSpc>
            </a:pP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(a</a:t>
            </a:r>
            <a:r>
              <a:rPr sz="1617" spc="-67" dirty="0">
                <a:solidFill>
                  <a:srgbClr val="FFFFFF"/>
                </a:solidFill>
                <a:latin typeface="Geneva"/>
                <a:cs typeface="Geneva"/>
              </a:rPr>
              <a:t> </a:t>
            </a:r>
            <a:r>
              <a:rPr sz="1617" spc="-4" dirty="0">
                <a:solidFill>
                  <a:srgbClr val="FFFFFF"/>
                </a:solidFill>
                <a:latin typeface="Geneva"/>
                <a:cs typeface="Geneva"/>
              </a:rPr>
              <a:t>rev)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3611" y="5197078"/>
            <a:ext cx="1902023" cy="612872"/>
          </a:xfrm>
          <a:prstGeom prst="rect">
            <a:avLst/>
          </a:prstGeom>
          <a:solidFill>
            <a:srgbClr val="000000"/>
          </a:solidFill>
          <a:ln w="12700">
            <a:solidFill>
              <a:srgbClr val="CBCBCB"/>
            </a:solidFill>
          </a:ln>
        </p:spPr>
        <p:txBody>
          <a:bodyPr vert="horz" wrap="square" lIns="0" tIns="16966" rIns="0" bIns="0" rtlCol="0">
            <a:spAutoFit/>
          </a:bodyPr>
          <a:lstStyle/>
          <a:p>
            <a:pPr marL="183052" marR="177694" algn="ctr">
              <a:lnSpc>
                <a:spcPct val="107800"/>
              </a:lnSpc>
              <a:spcBef>
                <a:spcPts val="134"/>
              </a:spcBef>
            </a:pPr>
            <a:r>
              <a:rPr sz="1195" dirty="0">
                <a:solidFill>
                  <a:srgbClr val="FFFFFF"/>
                </a:solidFill>
                <a:latin typeface="Geneva"/>
                <a:cs typeface="Geneva"/>
              </a:rPr>
              <a:t>CGT decelerations</a:t>
            </a:r>
            <a:r>
              <a:rPr sz="1195" spc="-67" dirty="0">
                <a:solidFill>
                  <a:srgbClr val="FFFFFF"/>
                </a:solidFill>
                <a:latin typeface="Geneva"/>
                <a:cs typeface="Geneva"/>
              </a:rPr>
              <a:t> </a:t>
            </a:r>
            <a:r>
              <a:rPr sz="1195" dirty="0">
                <a:solidFill>
                  <a:srgbClr val="FFFFFF"/>
                </a:solidFill>
                <a:latin typeface="Geneva"/>
                <a:cs typeface="Geneva"/>
              </a:rPr>
              <a:t>of  reduced short-term  </a:t>
            </a:r>
            <a:r>
              <a:rPr sz="1195" spc="-4" dirty="0">
                <a:solidFill>
                  <a:srgbClr val="FFFFFF"/>
                </a:solidFill>
                <a:latin typeface="Geneva"/>
                <a:cs typeface="Geneva"/>
              </a:rPr>
              <a:t>variability</a:t>
            </a:r>
            <a:endParaRPr sz="1195">
              <a:latin typeface="Geneva"/>
              <a:cs typeface="Genev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27677" y="3929063"/>
            <a:ext cx="577304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solidFill>
                  <a:srgbClr val="FFFFFF"/>
                </a:solidFill>
                <a:latin typeface="Geneva"/>
                <a:cs typeface="Geneva"/>
              </a:rPr>
              <a:t>REDV</a:t>
            </a:r>
            <a:endParaRPr sz="1687">
              <a:latin typeface="Geneva"/>
              <a:cs typeface="Genev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56226" y="4268391"/>
            <a:ext cx="1098352" cy="6607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25"/>
          <p:cNvSpPr/>
          <p:nvPr/>
        </p:nvSpPr>
        <p:spPr>
          <a:xfrm>
            <a:off x="4885729" y="4214912"/>
            <a:ext cx="1187648" cy="6428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26"/>
          <p:cNvSpPr txBox="1"/>
          <p:nvPr/>
        </p:nvSpPr>
        <p:spPr>
          <a:xfrm>
            <a:off x="5075437" y="3869532"/>
            <a:ext cx="914846" cy="2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DV</a:t>
            </a:r>
            <a:r>
              <a:rPr sz="1617" spc="-74" dirty="0">
                <a:solidFill>
                  <a:srgbClr val="FFFFFF"/>
                </a:solidFill>
                <a:latin typeface="Geneva"/>
                <a:cs typeface="Geneva"/>
              </a:rPr>
              <a:t> </a:t>
            </a: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&gt;p95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7988" y="2626816"/>
            <a:ext cx="8744396" cy="446"/>
          </a:xfrm>
          <a:custGeom>
            <a:avLst/>
            <a:gdLst/>
            <a:ahLst/>
            <a:cxnLst/>
            <a:rect l="l" t="t" r="r" b="b"/>
            <a:pathLst>
              <a:path w="12436475" h="635">
                <a:moveTo>
                  <a:pt x="0" y="210"/>
                </a:moveTo>
                <a:lnTo>
                  <a:pt x="12435965" y="0"/>
                </a:lnTo>
              </a:path>
            </a:pathLst>
          </a:custGeom>
          <a:ln w="9525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28"/>
          <p:cNvSpPr/>
          <p:nvPr/>
        </p:nvSpPr>
        <p:spPr>
          <a:xfrm>
            <a:off x="397988" y="3769816"/>
            <a:ext cx="8744396" cy="446"/>
          </a:xfrm>
          <a:custGeom>
            <a:avLst/>
            <a:gdLst/>
            <a:ahLst/>
            <a:cxnLst/>
            <a:rect l="l" t="t" r="r" b="b"/>
            <a:pathLst>
              <a:path w="12436475" h="635">
                <a:moveTo>
                  <a:pt x="0" y="210"/>
                </a:moveTo>
                <a:lnTo>
                  <a:pt x="12435965" y="0"/>
                </a:lnTo>
              </a:path>
            </a:pathLst>
          </a:custGeom>
          <a:ln w="9525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9" name="object 29"/>
          <p:cNvSpPr/>
          <p:nvPr/>
        </p:nvSpPr>
        <p:spPr>
          <a:xfrm>
            <a:off x="397988" y="5055692"/>
            <a:ext cx="8744396" cy="446"/>
          </a:xfrm>
          <a:custGeom>
            <a:avLst/>
            <a:gdLst/>
            <a:ahLst/>
            <a:cxnLst/>
            <a:rect l="l" t="t" r="r" b="b"/>
            <a:pathLst>
              <a:path w="12436475" h="634">
                <a:moveTo>
                  <a:pt x="0" y="210"/>
                </a:moveTo>
                <a:lnTo>
                  <a:pt x="12435965" y="0"/>
                </a:lnTo>
              </a:path>
            </a:pathLst>
          </a:custGeom>
          <a:ln w="9525">
            <a:solidFill>
              <a:srgbClr val="AAAAAA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0" name="object 30"/>
          <p:cNvSpPr txBox="1"/>
          <p:nvPr/>
        </p:nvSpPr>
        <p:spPr>
          <a:xfrm>
            <a:off x="295165" y="1839516"/>
            <a:ext cx="3004393" cy="48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2299" marR="3572" indent="-743817">
              <a:lnSpc>
                <a:spcPct val="112500"/>
              </a:lnSpc>
              <a:tabLst>
                <a:tab pos="230824" algn="l"/>
              </a:tabLst>
            </a:pPr>
            <a:r>
              <a:rPr sz="1406" dirty="0">
                <a:latin typeface="Geneva"/>
                <a:cs typeface="Geneva"/>
              </a:rPr>
              <a:t>I	low EFW (&lt;p3) or</a:t>
            </a:r>
            <a:r>
              <a:rPr sz="1406" spc="-56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mild</a:t>
            </a:r>
            <a:r>
              <a:rPr sz="1406" spc="-14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placental  resistance /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redistribution</a:t>
            </a:r>
            <a:endParaRPr sz="1406">
              <a:latin typeface="Geneva"/>
              <a:cs typeface="Genev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0412" y="2946797"/>
            <a:ext cx="2778919" cy="45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257612" algn="l"/>
              </a:tabLst>
            </a:pPr>
            <a:r>
              <a:rPr sz="1406" spc="-4" dirty="0">
                <a:latin typeface="Geneva"/>
                <a:cs typeface="Geneva"/>
              </a:rPr>
              <a:t>III	</a:t>
            </a:r>
            <a:r>
              <a:rPr sz="1406" dirty="0">
                <a:latin typeface="Geneva"/>
                <a:cs typeface="Geneva"/>
              </a:rPr>
              <a:t>Severe placental resistance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/</a:t>
            </a:r>
            <a:endParaRPr sz="1406">
              <a:latin typeface="Geneva"/>
              <a:cs typeface="Geneva"/>
            </a:endParaRPr>
          </a:p>
          <a:p>
            <a:pPr marL="1620234">
              <a:spcBef>
                <a:spcPts val="211"/>
              </a:spcBef>
            </a:pPr>
            <a:r>
              <a:rPr sz="1406" dirty="0">
                <a:latin typeface="Geneva"/>
                <a:cs typeface="Geneva"/>
              </a:rPr>
              <a:t>redistribution</a:t>
            </a:r>
            <a:endParaRPr sz="1406">
              <a:latin typeface="Geneva"/>
              <a:cs typeface="Genev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5544" y="4098727"/>
            <a:ext cx="3023592" cy="458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06" dirty="0">
                <a:latin typeface="Geneva"/>
                <a:cs typeface="Geneva"/>
              </a:rPr>
              <a:t>III Severe hemodynamic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adaptation</a:t>
            </a:r>
            <a:endParaRPr sz="1406">
              <a:latin typeface="Geneva"/>
              <a:cs typeface="Geneva"/>
            </a:endParaRPr>
          </a:p>
          <a:p>
            <a:pPr marL="950978">
              <a:spcBef>
                <a:spcPts val="211"/>
              </a:spcBef>
            </a:pPr>
            <a:r>
              <a:rPr sz="1406" dirty="0">
                <a:latin typeface="Geneva"/>
                <a:cs typeface="Geneva"/>
              </a:rPr>
              <a:t>- Low suspicion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acidosis</a:t>
            </a:r>
            <a:endParaRPr sz="1406">
              <a:latin typeface="Geneva"/>
              <a:cs typeface="Genev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297" y="5250657"/>
            <a:ext cx="2697212" cy="522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360300" algn="l"/>
              </a:tabLst>
            </a:pPr>
            <a:r>
              <a:rPr sz="1406" dirty="0">
                <a:latin typeface="Geneva"/>
                <a:cs typeface="Geneva"/>
              </a:rPr>
              <a:t>IV	High suspicion of acidosis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-</a:t>
            </a:r>
            <a:endParaRPr sz="1406">
              <a:latin typeface="Geneva"/>
              <a:cs typeface="Geneva"/>
            </a:endParaRPr>
          </a:p>
          <a:p>
            <a:pPr marL="1162158">
              <a:spcBef>
                <a:spcPts val="703"/>
              </a:spcBef>
            </a:pPr>
            <a:r>
              <a:rPr sz="1406" dirty="0">
                <a:latin typeface="Geneva"/>
                <a:cs typeface="Geneva"/>
              </a:rPr>
              <a:t>High risk of</a:t>
            </a:r>
            <a:r>
              <a:rPr sz="1406" spc="-70" dirty="0">
                <a:latin typeface="Geneva"/>
                <a:cs typeface="Geneva"/>
              </a:rPr>
              <a:t> </a:t>
            </a:r>
            <a:r>
              <a:rPr sz="1406" dirty="0">
                <a:latin typeface="Geneva"/>
                <a:cs typeface="Geneva"/>
              </a:rPr>
              <a:t>death</a:t>
            </a:r>
            <a:endParaRPr sz="1406">
              <a:latin typeface="Geneva"/>
              <a:cs typeface="Genev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42854" y="2847577"/>
            <a:ext cx="1223367" cy="812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5" name="object 35"/>
          <p:cNvSpPr txBox="1"/>
          <p:nvPr/>
        </p:nvSpPr>
        <p:spPr>
          <a:xfrm>
            <a:off x="4049910" y="2902149"/>
            <a:ext cx="578644" cy="2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AEDV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68765" y="2848570"/>
            <a:ext cx="1384102" cy="812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37"/>
          <p:cNvSpPr txBox="1"/>
          <p:nvPr/>
        </p:nvSpPr>
        <p:spPr>
          <a:xfrm>
            <a:off x="6268641" y="2893219"/>
            <a:ext cx="944314" cy="248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AoI</a:t>
            </a:r>
            <a:r>
              <a:rPr sz="1617" spc="-70" dirty="0">
                <a:solidFill>
                  <a:srgbClr val="FFFFFF"/>
                </a:solidFill>
                <a:latin typeface="Geneva"/>
                <a:cs typeface="Geneva"/>
              </a:rPr>
              <a:t> </a:t>
            </a:r>
            <a:r>
              <a:rPr sz="1617" dirty="0">
                <a:solidFill>
                  <a:srgbClr val="FFFFFF"/>
                </a:solidFill>
                <a:latin typeface="Geneva"/>
                <a:cs typeface="Geneva"/>
              </a:rPr>
              <a:t>&gt;p95</a:t>
            </a:r>
            <a:endParaRPr sz="1617">
              <a:latin typeface="Geneva"/>
              <a:cs typeface="Genev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41227" y="6197203"/>
            <a:ext cx="848320" cy="500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9" name="object 39"/>
          <p:cNvSpPr txBox="1"/>
          <p:nvPr/>
        </p:nvSpPr>
        <p:spPr>
          <a:xfrm>
            <a:off x="3745506" y="6494795"/>
            <a:ext cx="185246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157"/>
              </a:lnSpc>
            </a:pPr>
            <a:r>
              <a:rPr sz="984" i="1" spc="-4" dirty="0">
                <a:solidFill>
                  <a:srgbClr val="CBCBCB"/>
                </a:solidFill>
                <a:latin typeface="Arial"/>
                <a:cs typeface="Arial"/>
                <a:hlinkClick r:id="rId16"/>
              </a:rPr>
              <a:t>www.medicinafetalbarcelona.org/</a:t>
            </a:r>
            <a:endParaRPr sz="98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3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5">
            <a:extLst>
              <a:ext uri="{FF2B5EF4-FFF2-40B4-BE49-F238E27FC236}">
                <a16:creationId xmlns:a16="http://schemas.microsoft.com/office/drawing/2014/main" id="{6413721B-4BDD-DC4E-9550-009AEE97B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979" y="29402"/>
            <a:ext cx="7772400" cy="553998"/>
          </a:xfrm>
        </p:spPr>
        <p:txBody>
          <a:bodyPr/>
          <a:lstStyle/>
          <a:p>
            <a:pPr algn="ctr" eaLnBrk="1" hangingPunct="1"/>
            <a:r>
              <a:rPr lang="tr-TR" altLang="tr-TR" sz="3600" b="1" dirty="0"/>
              <a:t>Sonuç</a:t>
            </a:r>
            <a:endParaRPr lang="en-US" altLang="tr-TR" sz="3600" b="1" dirty="0"/>
          </a:p>
        </p:txBody>
      </p:sp>
      <p:sp>
        <p:nvSpPr>
          <p:cNvPr id="67591" name="Rectangle 6">
            <a:extLst>
              <a:ext uri="{FF2B5EF4-FFF2-40B4-BE49-F238E27FC236}">
                <a16:creationId xmlns:a16="http://schemas.microsoft.com/office/drawing/2014/main" id="{89B4B324-AD92-DF4D-A54A-4159BD012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1500"/>
            <a:ext cx="9143999" cy="5410200"/>
          </a:xfrm>
        </p:spPr>
        <p:txBody>
          <a:bodyPr/>
          <a:lstStyle/>
          <a:p>
            <a:pPr marL="62505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Ana amaç FBK tanımaktır</a:t>
            </a:r>
          </a:p>
          <a:p>
            <a:pPr marL="62505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FBK ( plasenta, </a:t>
            </a:r>
            <a:r>
              <a:rPr lang="tr-TR" altLang="tr-TR" sz="28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perinatal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ve uzun süreli sonuç kötü)</a:t>
            </a:r>
            <a:endParaRPr lang="en-US" altLang="tr-TR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62505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SGA ( Sebebi ?, </a:t>
            </a:r>
            <a:r>
              <a:rPr lang="tr-TR" altLang="tr-TR" sz="28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perinatal</a:t>
            </a: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sonuç normal, uzun süreli sonuç kötü)</a:t>
            </a:r>
          </a:p>
          <a:p>
            <a:pPr marL="625056">
              <a:lnSpc>
                <a:spcPct val="150000"/>
              </a:lnSpc>
              <a:spcBef>
                <a:spcPts val="1406"/>
              </a:spcBef>
              <a:buFont typeface="Arial" panose="020B0604020202020204" pitchFamily="34" charset="0"/>
              <a:buChar char="•"/>
            </a:pP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Erken (&lt;32) ve Geç başlangıçlı FBK aynı hastalığın iki ayrı görüntüsü olabilir</a:t>
            </a:r>
            <a:endParaRPr lang="en-US" altLang="tr-TR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625056">
              <a:lnSpc>
                <a:spcPct val="150000"/>
              </a:lnSpc>
              <a:spcBef>
                <a:spcPts val="1406"/>
              </a:spcBef>
              <a:buFont typeface="Arial" panose="020B0604020202020204" pitchFamily="34" charset="0"/>
              <a:buChar char="•"/>
            </a:pPr>
            <a:r>
              <a:rPr lang="tr-TR" altLang="tr-TR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Evre bazlı karar yönetimde optimizasyon sağlar</a:t>
            </a:r>
            <a:endParaRPr lang="en-US" altLang="tr-TR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3337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E1C9F58-1E29-DC4A-AFB9-498BFF68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41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 rot="19786788">
            <a:off x="6262015" y="2937530"/>
            <a:ext cx="2787436" cy="600939"/>
          </a:xfrm>
          <a:solidFill>
            <a:schemeClr val="accent5">
              <a:alpha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İstanbul </a:t>
            </a:r>
            <a:r>
              <a:rPr lang="tr-TR" sz="2000" b="1" dirty="0" err="1">
                <a:solidFill>
                  <a:schemeClr val="bg1"/>
                </a:solidFill>
              </a:rPr>
              <a:t>Welcomes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You</a:t>
            </a:r>
            <a:r>
              <a:rPr lang="tr-TR" sz="2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150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31" y="6161484"/>
            <a:ext cx="741164" cy="43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8" name="object 8"/>
          <p:cNvSpPr/>
          <p:nvPr/>
        </p:nvSpPr>
        <p:spPr>
          <a:xfrm>
            <a:off x="312539" y="1857375"/>
            <a:ext cx="8733234" cy="1062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9" name="object 9"/>
          <p:cNvSpPr txBox="1"/>
          <p:nvPr/>
        </p:nvSpPr>
        <p:spPr>
          <a:xfrm>
            <a:off x="309497" y="154860"/>
            <a:ext cx="8509992" cy="784975"/>
          </a:xfrm>
          <a:prstGeom prst="rect">
            <a:avLst/>
          </a:prstGeom>
          <a:ln w="9525">
            <a:solidFill>
              <a:srgbClr val="CBCBCB"/>
            </a:solidFill>
          </a:ln>
        </p:spPr>
        <p:txBody>
          <a:bodyPr vert="horz" wrap="square" lIns="0" tIns="32147" rIns="0" bIns="0" rtlCol="0">
            <a:spAutoFit/>
          </a:bodyPr>
          <a:lstStyle/>
          <a:p>
            <a:pPr algn="ctr">
              <a:spcBef>
                <a:spcPts val="253"/>
              </a:spcBef>
              <a:tabLst>
                <a:tab pos="1515761" algn="l"/>
                <a:tab pos="2521208" algn="l"/>
                <a:tab pos="4324047" algn="l"/>
                <a:tab pos="4618717" algn="l"/>
              </a:tabLst>
            </a:pPr>
            <a:r>
              <a:rPr sz="2320" spc="-4" dirty="0">
                <a:solidFill>
                  <a:srgbClr val="222222"/>
                </a:solidFill>
                <a:latin typeface="Geneva"/>
                <a:cs typeface="Geneva"/>
              </a:rPr>
              <a:t>ISOLATED	FETAL	</a:t>
            </a:r>
            <a:r>
              <a:rPr sz="2320" dirty="0">
                <a:solidFill>
                  <a:srgbClr val="222222"/>
                </a:solidFill>
                <a:latin typeface="Geneva"/>
                <a:cs typeface="Geneva"/>
              </a:rPr>
              <a:t>SMALLNESS	=	POORER</a:t>
            </a:r>
            <a:r>
              <a:rPr sz="2320" spc="-70" dirty="0">
                <a:solidFill>
                  <a:srgbClr val="222222"/>
                </a:solidFill>
                <a:latin typeface="Geneva"/>
                <a:cs typeface="Geneva"/>
              </a:rPr>
              <a:t> </a:t>
            </a:r>
            <a:r>
              <a:rPr sz="2320" dirty="0">
                <a:solidFill>
                  <a:srgbClr val="222222"/>
                </a:solidFill>
                <a:latin typeface="Geneva"/>
                <a:cs typeface="Geneva"/>
              </a:rPr>
              <a:t>PROGNOSIS</a:t>
            </a:r>
            <a:endParaRPr sz="2320">
              <a:latin typeface="Geneva"/>
              <a:cs typeface="Geneva"/>
            </a:endParaRPr>
          </a:p>
          <a:p>
            <a:pPr algn="ctr">
              <a:spcBef>
                <a:spcPts val="305"/>
              </a:spcBef>
            </a:pPr>
            <a:r>
              <a:rPr sz="2320" spc="-7" dirty="0">
                <a:latin typeface="Gill Sans"/>
                <a:cs typeface="Gill Sans"/>
              </a:rPr>
              <a:t>Perinatal </a:t>
            </a:r>
            <a:r>
              <a:rPr sz="2320" i="1" spc="-4" dirty="0">
                <a:latin typeface="Gill Sans"/>
                <a:cs typeface="Gill Sans"/>
              </a:rPr>
              <a:t>and </a:t>
            </a:r>
            <a:r>
              <a:rPr sz="2320" spc="-4" dirty="0">
                <a:latin typeface="Gill Sans"/>
                <a:cs typeface="Gill Sans"/>
              </a:rPr>
              <a:t>Long-term</a:t>
            </a:r>
            <a:r>
              <a:rPr sz="2320" spc="-11" dirty="0">
                <a:latin typeface="Gill Sans"/>
                <a:cs typeface="Gill Sans"/>
              </a:rPr>
              <a:t> </a:t>
            </a:r>
            <a:r>
              <a:rPr sz="2320" spc="-4" dirty="0">
                <a:latin typeface="Gill Sans"/>
                <a:cs typeface="Gill Sans"/>
              </a:rPr>
              <a:t>Outcomes</a:t>
            </a:r>
            <a:endParaRPr sz="2320">
              <a:latin typeface="Gill Sans"/>
              <a:cs typeface="Gill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82328" y="3161110"/>
            <a:ext cx="2705695" cy="535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857250" y="1174791"/>
            <a:ext cx="3330773" cy="1707219"/>
          </a:xfrm>
          <a:prstGeom prst="rect">
            <a:avLst/>
          </a:prstGeom>
          <a:ln w="12700">
            <a:solidFill>
              <a:srgbClr val="929292"/>
            </a:solidFill>
          </a:ln>
        </p:spPr>
        <p:txBody>
          <a:bodyPr vert="horz" wrap="square" lIns="0" tIns="4465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687">
              <a:latin typeface="Times New Roman"/>
              <a:cs typeface="Times New Roman"/>
            </a:endParaRPr>
          </a:p>
          <a:p>
            <a:pPr marL="554960" marR="424145" indent="-36164">
              <a:lnSpc>
                <a:spcPct val="111100"/>
              </a:lnSpc>
            </a:pPr>
            <a:r>
              <a:rPr sz="1266" dirty="0">
                <a:latin typeface="Geneva"/>
                <a:cs typeface="Geneva"/>
              </a:rPr>
              <a:t>Poor perinatal outcome + IUFD  (Doppler) Signs of</a:t>
            </a:r>
            <a:r>
              <a:rPr sz="1266" spc="-70" dirty="0">
                <a:latin typeface="Geneva"/>
                <a:cs typeface="Geneva"/>
              </a:rPr>
              <a:t> </a:t>
            </a:r>
            <a:r>
              <a:rPr sz="1266" dirty="0">
                <a:latin typeface="Geneva"/>
                <a:cs typeface="Geneva"/>
              </a:rPr>
              <a:t>adaptation</a:t>
            </a:r>
            <a:endParaRPr sz="1266">
              <a:latin typeface="Geneva"/>
              <a:cs typeface="Geneva"/>
            </a:endParaRPr>
          </a:p>
          <a:p>
            <a:pPr marR="12501" algn="ctr">
              <a:spcBef>
                <a:spcPts val="1294"/>
              </a:spcBef>
            </a:pPr>
            <a:r>
              <a:rPr sz="3867" spc="-4" dirty="0">
                <a:latin typeface="Gill Sans"/>
                <a:cs typeface="Gill Sans"/>
              </a:rPr>
              <a:t>IUGR</a:t>
            </a:r>
            <a:endParaRPr sz="3867">
              <a:latin typeface="Gill Sans"/>
              <a:cs typeface="Gill Sans"/>
            </a:endParaRPr>
          </a:p>
          <a:p>
            <a:pPr marR="12501" algn="ctr"/>
            <a:r>
              <a:rPr sz="1617" dirty="0">
                <a:solidFill>
                  <a:srgbClr val="606060"/>
                </a:solidFill>
                <a:latin typeface="Gill Sans"/>
                <a:cs typeface="Gill Sans"/>
              </a:rPr>
              <a:t>Placental</a:t>
            </a:r>
            <a:r>
              <a:rPr sz="1617" spc="-70" dirty="0">
                <a:solidFill>
                  <a:srgbClr val="606060"/>
                </a:solidFill>
                <a:latin typeface="Gill Sans"/>
                <a:cs typeface="Gill Sans"/>
              </a:rPr>
              <a:t> </a:t>
            </a:r>
            <a:r>
              <a:rPr sz="1617" spc="4" dirty="0">
                <a:solidFill>
                  <a:srgbClr val="606060"/>
                </a:solidFill>
                <a:latin typeface="Gill Sans"/>
                <a:cs typeface="Gill Sans"/>
              </a:rPr>
              <a:t>insufficiency</a:t>
            </a:r>
            <a:endParaRPr sz="1617">
              <a:latin typeface="Gill Sans"/>
              <a:cs typeface="Gill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36344" y="3196828"/>
            <a:ext cx="3089672" cy="535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 txBox="1"/>
          <p:nvPr/>
        </p:nvSpPr>
        <p:spPr>
          <a:xfrm>
            <a:off x="4733296" y="1169728"/>
            <a:ext cx="3330773" cy="1712282"/>
          </a:xfrm>
          <a:prstGeom prst="rect">
            <a:avLst/>
          </a:prstGeom>
          <a:ln w="12700">
            <a:solidFill>
              <a:srgbClr val="929292"/>
            </a:solidFill>
          </a:ln>
        </p:spPr>
        <p:txBody>
          <a:bodyPr vert="horz" wrap="square" lIns="0" tIns="4018" rIns="0" bIns="0" rtlCol="0">
            <a:spAutoFit/>
          </a:bodyPr>
          <a:lstStyle/>
          <a:p>
            <a:pPr>
              <a:spcBef>
                <a:spcPts val="32"/>
              </a:spcBef>
            </a:pPr>
            <a:endParaRPr sz="1934">
              <a:latin typeface="Times New Roman"/>
              <a:cs typeface="Times New Roman"/>
            </a:endParaRPr>
          </a:p>
          <a:p>
            <a:pPr marL="834003" marR="211626" indent="-492008">
              <a:lnSpc>
                <a:spcPct val="111100"/>
              </a:lnSpc>
            </a:pPr>
            <a:r>
              <a:rPr sz="1266" dirty="0">
                <a:latin typeface="Geneva"/>
                <a:cs typeface="Geneva"/>
              </a:rPr>
              <a:t>Perinatal outcome normal - No IUFD  NO signs of</a:t>
            </a:r>
            <a:r>
              <a:rPr sz="1266" spc="-70" dirty="0">
                <a:latin typeface="Geneva"/>
                <a:cs typeface="Geneva"/>
              </a:rPr>
              <a:t> </a:t>
            </a:r>
            <a:r>
              <a:rPr sz="1266" dirty="0">
                <a:latin typeface="Geneva"/>
                <a:cs typeface="Geneva"/>
              </a:rPr>
              <a:t>adaptation</a:t>
            </a:r>
            <a:endParaRPr sz="1266">
              <a:latin typeface="Geneva"/>
              <a:cs typeface="Geneva"/>
            </a:endParaRPr>
          </a:p>
          <a:p>
            <a:pPr marR="30360" algn="ctr">
              <a:spcBef>
                <a:spcPts val="1290"/>
              </a:spcBef>
            </a:pPr>
            <a:r>
              <a:rPr sz="3867" spc="-4" dirty="0">
                <a:latin typeface="Gill Sans"/>
                <a:cs typeface="Gill Sans"/>
              </a:rPr>
              <a:t>SGA</a:t>
            </a:r>
            <a:endParaRPr sz="3867">
              <a:latin typeface="Gill Sans"/>
              <a:cs typeface="Gill Sans"/>
            </a:endParaRPr>
          </a:p>
          <a:p>
            <a:pPr marR="30360" algn="ctr"/>
            <a:r>
              <a:rPr sz="1406" spc="-4" dirty="0">
                <a:solidFill>
                  <a:srgbClr val="606060"/>
                </a:solidFill>
                <a:latin typeface="Gill Sans"/>
                <a:cs typeface="Gill Sans"/>
              </a:rPr>
              <a:t>Unknown </a:t>
            </a:r>
            <a:r>
              <a:rPr sz="1406" dirty="0">
                <a:solidFill>
                  <a:srgbClr val="606060"/>
                </a:solidFill>
                <a:latin typeface="Gill Sans"/>
                <a:cs typeface="Gill Sans"/>
              </a:rPr>
              <a:t>(constitutional +</a:t>
            </a:r>
            <a:r>
              <a:rPr sz="1406" spc="-60" dirty="0">
                <a:solidFill>
                  <a:srgbClr val="606060"/>
                </a:solidFill>
                <a:latin typeface="Gill Sans"/>
                <a:cs typeface="Gill Sans"/>
              </a:rPr>
              <a:t> </a:t>
            </a:r>
            <a:r>
              <a:rPr sz="1406" dirty="0">
                <a:solidFill>
                  <a:srgbClr val="606060"/>
                </a:solidFill>
                <a:latin typeface="Gill Sans"/>
                <a:cs typeface="Gill Sans"/>
              </a:rPr>
              <a:t>others)</a:t>
            </a:r>
            <a:endParaRPr sz="1406">
              <a:latin typeface="Gill Sans"/>
              <a:cs typeface="Gill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5506" y="6494795"/>
            <a:ext cx="185246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lnSpc>
                <a:spcPts val="1157"/>
              </a:lnSpc>
            </a:pPr>
            <a:r>
              <a:rPr sz="984" i="1" spc="-4" dirty="0">
                <a:solidFill>
                  <a:srgbClr val="CBCBCB"/>
                </a:solidFill>
                <a:latin typeface="Arial"/>
                <a:cs typeface="Arial"/>
                <a:hlinkClick r:id="rId6"/>
              </a:rPr>
              <a:t>www.medicinafetalbarcelona.org/</a:t>
            </a:r>
            <a:endParaRPr sz="98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2328" y="3086025"/>
            <a:ext cx="5932438" cy="378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1220644" algn="l"/>
                <a:tab pos="2047058" algn="l"/>
                <a:tab pos="3762390" algn="l"/>
              </a:tabLst>
            </a:pPr>
            <a:r>
              <a:rPr sz="2461" dirty="0">
                <a:solidFill>
                  <a:srgbClr val="222222"/>
                </a:solidFill>
                <a:latin typeface="Geneva"/>
                <a:cs typeface="Geneva"/>
              </a:rPr>
              <a:t>FGR vs.	SGA:	DIFFERENT	</a:t>
            </a:r>
            <a:r>
              <a:rPr sz="2461" spc="-4" dirty="0">
                <a:solidFill>
                  <a:srgbClr val="222222"/>
                </a:solidFill>
                <a:latin typeface="Geneva"/>
                <a:cs typeface="Geneva"/>
              </a:rPr>
              <a:t>MANAGEMENT</a:t>
            </a:r>
            <a:endParaRPr sz="2461" dirty="0">
              <a:latin typeface="Geneva"/>
              <a:cs typeface="Geneva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D70AF58-F98C-3F46-B43B-DF46F94B6D7E}"/>
              </a:ext>
            </a:extLst>
          </p:cNvPr>
          <p:cNvSpPr/>
          <p:nvPr/>
        </p:nvSpPr>
        <p:spPr>
          <a:xfrm>
            <a:off x="578875" y="4103459"/>
            <a:ext cx="2607469" cy="15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1E0827E7-AFCA-8048-8CF7-3596D83236D2}"/>
              </a:ext>
            </a:extLst>
          </p:cNvPr>
          <p:cNvSpPr/>
          <p:nvPr/>
        </p:nvSpPr>
        <p:spPr>
          <a:xfrm>
            <a:off x="1534518" y="4226515"/>
            <a:ext cx="1375172" cy="1062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3BCC6598-88F4-0547-9C0D-810DE18B1A86}"/>
              </a:ext>
            </a:extLst>
          </p:cNvPr>
          <p:cNvSpPr/>
          <p:nvPr/>
        </p:nvSpPr>
        <p:spPr>
          <a:xfrm>
            <a:off x="275431" y="3965995"/>
            <a:ext cx="1125141" cy="8126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6826E0FF-0AA6-8444-AC2C-40AE46B27329}"/>
              </a:ext>
            </a:extLst>
          </p:cNvPr>
          <p:cNvSpPr/>
          <p:nvPr/>
        </p:nvSpPr>
        <p:spPr>
          <a:xfrm>
            <a:off x="250031" y="4461757"/>
            <a:ext cx="1125141" cy="8126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6F3DD4C4-3B80-3943-A8B6-DBCB58F5C45D}"/>
              </a:ext>
            </a:extLst>
          </p:cNvPr>
          <p:cNvSpPr/>
          <p:nvPr/>
        </p:nvSpPr>
        <p:spPr>
          <a:xfrm>
            <a:off x="2447925" y="4739034"/>
            <a:ext cx="2607469" cy="15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811CD0AB-7AA7-3843-B219-8FEF8174395C}"/>
              </a:ext>
            </a:extLst>
          </p:cNvPr>
          <p:cNvSpPr/>
          <p:nvPr/>
        </p:nvSpPr>
        <p:spPr>
          <a:xfrm>
            <a:off x="401407" y="4713148"/>
            <a:ext cx="2607469" cy="15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E1B1D97A-FB57-964E-B1ED-0138C81BDF9F}"/>
              </a:ext>
            </a:extLst>
          </p:cNvPr>
          <p:cNvSpPr/>
          <p:nvPr/>
        </p:nvSpPr>
        <p:spPr>
          <a:xfrm>
            <a:off x="572742" y="4186598"/>
            <a:ext cx="2607469" cy="15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  <a:softEdge rad="88900"/>
          </a:effectLst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82CFA90D-D2D6-F34C-9332-0590934247CB}"/>
              </a:ext>
            </a:extLst>
          </p:cNvPr>
          <p:cNvSpPr/>
          <p:nvPr/>
        </p:nvSpPr>
        <p:spPr>
          <a:xfrm>
            <a:off x="487074" y="4062220"/>
            <a:ext cx="2607469" cy="1589484"/>
          </a:xfrm>
          <a:prstGeom prst="rect">
            <a:avLst/>
          </a:prstGeom>
          <a:noFill/>
          <a:ln w="25400">
            <a:solidFill>
              <a:schemeClr val="tx1">
                <a:alpha val="87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CB719D9B-9C87-8C46-A120-654372657844}"/>
              </a:ext>
            </a:extLst>
          </p:cNvPr>
          <p:cNvSpPr/>
          <p:nvPr/>
        </p:nvSpPr>
        <p:spPr>
          <a:xfrm>
            <a:off x="4366420" y="4230254"/>
            <a:ext cx="1125141" cy="8126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5184D215-9C12-2C4E-9E92-3C1AD1357162}"/>
              </a:ext>
            </a:extLst>
          </p:cNvPr>
          <p:cNvSpPr txBox="1"/>
          <p:nvPr/>
        </p:nvSpPr>
        <p:spPr>
          <a:xfrm>
            <a:off x="578875" y="4519094"/>
            <a:ext cx="735518" cy="544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87" dirty="0">
                <a:latin typeface="Geneva"/>
                <a:cs typeface="Geneva"/>
              </a:rPr>
              <a:t>UtA</a:t>
            </a:r>
          </a:p>
          <a:p>
            <a:pPr algn="ctr">
              <a:spcBef>
                <a:spcPts val="225"/>
              </a:spcBef>
            </a:pPr>
            <a:r>
              <a:rPr sz="1687" dirty="0">
                <a:latin typeface="Geneva"/>
                <a:cs typeface="Geneva"/>
              </a:rPr>
              <a:t>&gt;p95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6AF63328-8626-7543-8D67-ACDA6F818FEB}"/>
              </a:ext>
            </a:extLst>
          </p:cNvPr>
          <p:cNvSpPr/>
          <p:nvPr/>
        </p:nvSpPr>
        <p:spPr>
          <a:xfrm>
            <a:off x="4012703" y="4022272"/>
            <a:ext cx="2607469" cy="1589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5A4C900B-51F8-B24A-A766-A9082E8F0E2E}"/>
              </a:ext>
            </a:extLst>
          </p:cNvPr>
          <p:cNvSpPr/>
          <p:nvPr/>
        </p:nvSpPr>
        <p:spPr>
          <a:xfrm>
            <a:off x="4851532" y="4226515"/>
            <a:ext cx="725084" cy="971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850CCAD7-4A4A-BE4A-8358-7C010C4D7570}"/>
              </a:ext>
            </a:extLst>
          </p:cNvPr>
          <p:cNvSpPr/>
          <p:nvPr/>
        </p:nvSpPr>
        <p:spPr>
          <a:xfrm>
            <a:off x="5539627" y="4226516"/>
            <a:ext cx="702919" cy="9712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CE3C13BD-7159-404B-AA35-3A21FD559763}"/>
              </a:ext>
            </a:extLst>
          </p:cNvPr>
          <p:cNvSpPr txBox="1"/>
          <p:nvPr/>
        </p:nvSpPr>
        <p:spPr>
          <a:xfrm>
            <a:off x="3922283" y="4384722"/>
            <a:ext cx="739839" cy="77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87" dirty="0">
                <a:latin typeface="Geneva"/>
                <a:cs typeface="Geneva"/>
              </a:rPr>
              <a:t>CPR</a:t>
            </a:r>
          </a:p>
          <a:p>
            <a:pPr marL="49112">
              <a:spcBef>
                <a:spcPts val="225"/>
              </a:spcBef>
            </a:pPr>
            <a:r>
              <a:rPr sz="1687" dirty="0">
                <a:latin typeface="Geneva"/>
                <a:cs typeface="Geneva"/>
              </a:rPr>
              <a:t>&lt;p5</a:t>
            </a:r>
          </a:p>
          <a:p>
            <a:pPr algn="ctr">
              <a:spcBef>
                <a:spcPts val="225"/>
              </a:spcBef>
            </a:pPr>
            <a:r>
              <a:rPr sz="1336" i="1" dirty="0">
                <a:solidFill>
                  <a:srgbClr val="444444"/>
                </a:solidFill>
                <a:latin typeface="Helvetica"/>
                <a:cs typeface="Helvetica"/>
              </a:rPr>
              <a:t>(&lt;p15)</a:t>
            </a:r>
            <a:endParaRPr sz="1336" dirty="0">
              <a:latin typeface="Helvetica"/>
              <a:cs typeface="Helvetica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AF89720E-724D-594B-AC87-BAF2A851378B}"/>
              </a:ext>
            </a:extLst>
          </p:cNvPr>
          <p:cNvSpPr txBox="1"/>
          <p:nvPr/>
        </p:nvSpPr>
        <p:spPr>
          <a:xfrm>
            <a:off x="7021095" y="4687202"/>
            <a:ext cx="1744414" cy="2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87" dirty="0">
                <a:latin typeface="Geneva"/>
                <a:cs typeface="Geneva"/>
              </a:rPr>
              <a:t>EFW </a:t>
            </a:r>
            <a:r>
              <a:rPr sz="1687" spc="-4" dirty="0">
                <a:latin typeface="Geneva"/>
                <a:cs typeface="Geneva"/>
              </a:rPr>
              <a:t>CENTILE</a:t>
            </a:r>
            <a:r>
              <a:rPr sz="1687" spc="-49" dirty="0">
                <a:latin typeface="Geneva"/>
                <a:cs typeface="Geneva"/>
              </a:rPr>
              <a:t> </a:t>
            </a:r>
            <a:r>
              <a:rPr sz="1687" dirty="0">
                <a:latin typeface="Geneva"/>
                <a:cs typeface="Geneva"/>
              </a:rPr>
              <a:t>&lt;3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D70CBFAB-1EC5-CE4A-9DE0-A4F7770CE7B8}"/>
              </a:ext>
            </a:extLst>
          </p:cNvPr>
          <p:cNvSpPr/>
          <p:nvPr/>
        </p:nvSpPr>
        <p:spPr>
          <a:xfrm>
            <a:off x="3791213" y="4086921"/>
            <a:ext cx="2607469" cy="1589484"/>
          </a:xfrm>
          <a:prstGeom prst="rect">
            <a:avLst/>
          </a:prstGeom>
          <a:noFill/>
          <a:ln w="25400">
            <a:solidFill>
              <a:schemeClr val="tx1">
                <a:alpha val="87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4F902BA3-66B0-F14F-9CC8-882013A6D72A}"/>
              </a:ext>
            </a:extLst>
          </p:cNvPr>
          <p:cNvSpPr/>
          <p:nvPr/>
        </p:nvSpPr>
        <p:spPr>
          <a:xfrm>
            <a:off x="6489102" y="4103459"/>
            <a:ext cx="2607469" cy="1589484"/>
          </a:xfrm>
          <a:prstGeom prst="rect">
            <a:avLst/>
          </a:prstGeom>
          <a:noFill/>
          <a:ln w="25400">
            <a:solidFill>
              <a:schemeClr val="tx1">
                <a:alpha val="87000"/>
              </a:schemeClr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06873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5">
            <a:extLst>
              <a:ext uri="{FF2B5EF4-FFF2-40B4-BE49-F238E27FC236}">
                <a16:creationId xmlns:a16="http://schemas.microsoft.com/office/drawing/2014/main" id="{684E3972-0B06-B04F-B198-49DD184CB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6746" y="43819"/>
            <a:ext cx="6236001" cy="553998"/>
          </a:xfrm>
        </p:spPr>
        <p:txBody>
          <a:bodyPr/>
          <a:lstStyle/>
          <a:p>
            <a:pPr eaLnBrk="1" hangingPunct="1"/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İntrauterin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Büyüme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Kısıtlılığı</a:t>
            </a:r>
            <a:endParaRPr lang="en-US" altLang="tr-TR" sz="36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367" name="Group 8">
            <a:extLst>
              <a:ext uri="{FF2B5EF4-FFF2-40B4-BE49-F238E27FC236}">
                <a16:creationId xmlns:a16="http://schemas.microsoft.com/office/drawing/2014/main" id="{8A3AE81A-B032-4240-9563-33FD231FF8D1}"/>
              </a:ext>
            </a:extLst>
          </p:cNvPr>
          <p:cNvGrpSpPr>
            <a:grpSpLocks/>
          </p:cNvGrpSpPr>
          <p:nvPr/>
        </p:nvGrpSpPr>
        <p:grpSpPr bwMode="auto">
          <a:xfrm>
            <a:off x="3161109" y="3562945"/>
            <a:ext cx="3205758" cy="892969"/>
            <a:chOff x="0" y="0"/>
            <a:chExt cx="2872" cy="800"/>
          </a:xfrm>
        </p:grpSpPr>
        <p:sp>
          <p:nvSpPr>
            <p:cNvPr id="15384" name="Rectangle 6">
              <a:extLst>
                <a:ext uri="{FF2B5EF4-FFF2-40B4-BE49-F238E27FC236}">
                  <a16:creationId xmlns:a16="http://schemas.microsoft.com/office/drawing/2014/main" id="{802E1C61-48C6-5A46-92ED-2036027B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2" cy="800"/>
            </a:xfrm>
            <a:prstGeom prst="rect">
              <a:avLst/>
            </a:prstGeom>
            <a:solidFill>
              <a:srgbClr val="FF5308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C4537580-0B6B-5643-B0B1-3ADB7B3F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"/>
              <a:ext cx="287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/>
              <a:r>
                <a:rPr lang="en-US" altLang="tr-TR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panose="020B0600040502020204" pitchFamily="34" charset="0"/>
                  <a:cs typeface="Lucida Grande" panose="020B0600040502020204" pitchFamily="34" charset="0"/>
                  <a:sym typeface="Lucida Grande" panose="020B0600040502020204" pitchFamily="34" charset="0"/>
                </a:rPr>
                <a:t>İ</a:t>
              </a:r>
              <a:r>
                <a:rPr lang="en-US" altLang="tr-TR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ntrauterin Büyüme Kısıtlılı</a:t>
              </a:r>
              <a:r>
                <a:rPr lang="en-US" altLang="tr-TR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panose="020B0600040502020204" pitchFamily="34" charset="0"/>
                  <a:cs typeface="Lucida Grande" panose="020B0600040502020204" pitchFamily="34" charset="0"/>
                  <a:sym typeface="Lucida Grande" panose="020B0600040502020204" pitchFamily="34" charset="0"/>
                </a:rPr>
                <a:t>ğ</a:t>
              </a:r>
              <a:r>
                <a:rPr lang="en-US" altLang="tr-TR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Gill Sans" panose="020B0502020104020203" pitchFamily="34" charset="-79"/>
                </a:rPr>
                <a:t>ı</a:t>
              </a:r>
            </a:p>
          </p:txBody>
        </p:sp>
      </p:grpSp>
      <p:grpSp>
        <p:nvGrpSpPr>
          <p:cNvPr id="15368" name="Group 11">
            <a:extLst>
              <a:ext uri="{FF2B5EF4-FFF2-40B4-BE49-F238E27FC236}">
                <a16:creationId xmlns:a16="http://schemas.microsoft.com/office/drawing/2014/main" id="{0973FA92-CAD3-3641-B5B6-B302EE5628CD}"/>
              </a:ext>
            </a:extLst>
          </p:cNvPr>
          <p:cNvGrpSpPr>
            <a:grpSpLocks/>
          </p:cNvGrpSpPr>
          <p:nvPr/>
        </p:nvGrpSpPr>
        <p:grpSpPr bwMode="auto">
          <a:xfrm>
            <a:off x="5697141" y="1803797"/>
            <a:ext cx="3205758" cy="892969"/>
            <a:chOff x="0" y="0"/>
            <a:chExt cx="2872" cy="800"/>
          </a:xfrm>
        </p:grpSpPr>
        <p:sp>
          <p:nvSpPr>
            <p:cNvPr id="15382" name="Rectangle 9">
              <a:extLst>
                <a:ext uri="{FF2B5EF4-FFF2-40B4-BE49-F238E27FC236}">
                  <a16:creationId xmlns:a16="http://schemas.microsoft.com/office/drawing/2014/main" id="{2DA4FA58-8437-AD45-A7A1-7FF8B3A3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2" cy="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95FB2B6B-2E5F-BA43-BB58-2BF1CC2E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28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Fetal Nedenler</a:t>
              </a:r>
            </a:p>
          </p:txBody>
        </p:sp>
      </p:grpSp>
      <p:grpSp>
        <p:nvGrpSpPr>
          <p:cNvPr id="15369" name="Group 14">
            <a:extLst>
              <a:ext uri="{FF2B5EF4-FFF2-40B4-BE49-F238E27FC236}">
                <a16:creationId xmlns:a16="http://schemas.microsoft.com/office/drawing/2014/main" id="{09535898-1CD9-4247-9948-E726F0C1342C}"/>
              </a:ext>
            </a:extLst>
          </p:cNvPr>
          <p:cNvGrpSpPr>
            <a:grpSpLocks/>
          </p:cNvGrpSpPr>
          <p:nvPr/>
        </p:nvGrpSpPr>
        <p:grpSpPr bwMode="auto">
          <a:xfrm>
            <a:off x="660797" y="1803797"/>
            <a:ext cx="3205758" cy="892969"/>
            <a:chOff x="0" y="0"/>
            <a:chExt cx="2872" cy="800"/>
          </a:xfrm>
        </p:grpSpPr>
        <p:sp>
          <p:nvSpPr>
            <p:cNvPr id="15380" name="Rectangle 12">
              <a:extLst>
                <a:ext uri="{FF2B5EF4-FFF2-40B4-BE49-F238E27FC236}">
                  <a16:creationId xmlns:a16="http://schemas.microsoft.com/office/drawing/2014/main" id="{2EAFE4F5-1625-A94C-94F8-B78A6F92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2" cy="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5BBC47EE-12A7-7B4E-B210-C3255C8A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28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Maternal Nedenler</a:t>
              </a:r>
            </a:p>
          </p:txBody>
        </p:sp>
      </p:grpSp>
      <p:grpSp>
        <p:nvGrpSpPr>
          <p:cNvPr id="15370" name="Group 17">
            <a:extLst>
              <a:ext uri="{FF2B5EF4-FFF2-40B4-BE49-F238E27FC236}">
                <a16:creationId xmlns:a16="http://schemas.microsoft.com/office/drawing/2014/main" id="{5E74EB7A-6022-BE4D-BD96-BC7086F8EA72}"/>
              </a:ext>
            </a:extLst>
          </p:cNvPr>
          <p:cNvGrpSpPr>
            <a:grpSpLocks/>
          </p:cNvGrpSpPr>
          <p:nvPr/>
        </p:nvGrpSpPr>
        <p:grpSpPr bwMode="auto">
          <a:xfrm>
            <a:off x="3259336" y="5201543"/>
            <a:ext cx="3205758" cy="410766"/>
            <a:chOff x="0" y="0"/>
            <a:chExt cx="2872" cy="368"/>
          </a:xfrm>
        </p:grpSpPr>
        <p:sp>
          <p:nvSpPr>
            <p:cNvPr id="15378" name="Rectangle 15">
              <a:extLst>
                <a:ext uri="{FF2B5EF4-FFF2-40B4-BE49-F238E27FC236}">
                  <a16:creationId xmlns:a16="http://schemas.microsoft.com/office/drawing/2014/main" id="{0AB2F7EF-9895-2D4C-B898-C6BF9280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"/>
              <a:ext cx="2872" cy="34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84C953F4-DDF4-3846-A9BA-B14A0728B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7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812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Plasental Nedenler</a:t>
              </a:r>
            </a:p>
          </p:txBody>
        </p:sp>
      </p:grpSp>
      <p:sp>
        <p:nvSpPr>
          <p:cNvPr id="15371" name="AutoShape 18">
            <a:extLst>
              <a:ext uri="{FF2B5EF4-FFF2-40B4-BE49-F238E27FC236}">
                <a16:creationId xmlns:a16="http://schemas.microsoft.com/office/drawing/2014/main" id="{AEC20364-DFD3-1049-8162-A7F38956003D}"/>
              </a:ext>
            </a:extLst>
          </p:cNvPr>
          <p:cNvSpPr>
            <a:spLocks/>
          </p:cNvSpPr>
          <p:nvPr/>
        </p:nvSpPr>
        <p:spPr bwMode="auto">
          <a:xfrm rot="7499999">
            <a:off x="4859983" y="3010421"/>
            <a:ext cx="1044773" cy="250031"/>
          </a:xfrm>
          <a:prstGeom prst="rightArrow">
            <a:avLst>
              <a:gd name="adj1" fmla="val 100000"/>
              <a:gd name="adj2" fmla="val 14106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15372" name="AutoShape 19">
            <a:extLst>
              <a:ext uri="{FF2B5EF4-FFF2-40B4-BE49-F238E27FC236}">
                <a16:creationId xmlns:a16="http://schemas.microsoft.com/office/drawing/2014/main" id="{56DCE325-48AF-4D40-AA6F-0E9FFCED7EBC}"/>
              </a:ext>
            </a:extLst>
          </p:cNvPr>
          <p:cNvSpPr>
            <a:spLocks/>
          </p:cNvSpPr>
          <p:nvPr/>
        </p:nvSpPr>
        <p:spPr bwMode="auto">
          <a:xfrm rot="3300000">
            <a:off x="3625453" y="3039443"/>
            <a:ext cx="1000125" cy="250031"/>
          </a:xfrm>
          <a:prstGeom prst="rightArrow">
            <a:avLst>
              <a:gd name="adj1" fmla="val 100000"/>
              <a:gd name="adj2" fmla="val 14105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15373" name="AutoShape 20">
            <a:extLst>
              <a:ext uri="{FF2B5EF4-FFF2-40B4-BE49-F238E27FC236}">
                <a16:creationId xmlns:a16="http://schemas.microsoft.com/office/drawing/2014/main" id="{BBDE777D-790A-5C4F-95E3-C86EE38BA028}"/>
              </a:ext>
            </a:extLst>
          </p:cNvPr>
          <p:cNvSpPr>
            <a:spLocks/>
          </p:cNvSpPr>
          <p:nvPr/>
        </p:nvSpPr>
        <p:spPr bwMode="auto">
          <a:xfrm rot="16200000">
            <a:off x="4385593" y="4700365"/>
            <a:ext cx="767953" cy="250031"/>
          </a:xfrm>
          <a:prstGeom prst="rightArrow">
            <a:avLst>
              <a:gd name="adj1" fmla="val 100000"/>
              <a:gd name="adj2" fmla="val 14105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15374" name="Rectangle 21">
            <a:extLst>
              <a:ext uri="{FF2B5EF4-FFF2-40B4-BE49-F238E27FC236}">
                <a16:creationId xmlns:a16="http://schemas.microsoft.com/office/drawing/2014/main" id="{A140AA75-6EA7-3B4C-BE24-A5969E962ABA}"/>
              </a:ext>
            </a:extLst>
          </p:cNvPr>
          <p:cNvSpPr>
            <a:spLocks/>
          </p:cNvSpPr>
          <p:nvPr/>
        </p:nvSpPr>
        <p:spPr bwMode="auto">
          <a:xfrm>
            <a:off x="651867" y="2861965"/>
            <a:ext cx="2116336" cy="24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Sigara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</a:t>
            </a: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Hipertansiyon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Malnütrisyon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Madde</a:t>
            </a:r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Bağımlılığı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Böbrek</a:t>
            </a:r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Yetmezliği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Otoimmün</a:t>
            </a:r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Hastalıklar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APAS</a:t>
            </a:r>
          </a:p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Düşük</a:t>
            </a:r>
            <a:r>
              <a:rPr lang="en-US" altLang="tr-TR" sz="168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Maternal Kilo </a:t>
            </a:r>
            <a:r>
              <a:rPr lang="en-US" altLang="tr-TR" sz="168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Alımı</a:t>
            </a:r>
            <a:endParaRPr lang="en-US" altLang="tr-TR" sz="168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5" name="Rectangle 22">
            <a:extLst>
              <a:ext uri="{FF2B5EF4-FFF2-40B4-BE49-F238E27FC236}">
                <a16:creationId xmlns:a16="http://schemas.microsoft.com/office/drawing/2014/main" id="{C1EA0339-A3A3-DF45-AA94-A191BE92A681}"/>
              </a:ext>
            </a:extLst>
          </p:cNvPr>
          <p:cNvSpPr>
            <a:spLocks/>
          </p:cNvSpPr>
          <p:nvPr/>
        </p:nvSpPr>
        <p:spPr bwMode="auto">
          <a:xfrm>
            <a:off x="7027664" y="2790527"/>
            <a:ext cx="1884164" cy="12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Anöploidiler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Sendromlar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Fetal Enfeksiyonlar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Çoğul Gebelikler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Teratojen Maruziyeti</a:t>
            </a:r>
          </a:p>
        </p:txBody>
      </p:sp>
      <p:sp>
        <p:nvSpPr>
          <p:cNvPr id="15376" name="Rectangle 23">
            <a:extLst>
              <a:ext uri="{FF2B5EF4-FFF2-40B4-BE49-F238E27FC236}">
                <a16:creationId xmlns:a16="http://schemas.microsoft.com/office/drawing/2014/main" id="{B767FD23-0AFB-8B43-BFFF-0DB28A59E2ED}"/>
              </a:ext>
            </a:extLst>
          </p:cNvPr>
          <p:cNvSpPr>
            <a:spLocks/>
          </p:cNvSpPr>
          <p:nvPr/>
        </p:nvSpPr>
        <p:spPr bwMode="auto">
          <a:xfrm>
            <a:off x="6500813" y="4897933"/>
            <a:ext cx="3170039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Plasenta Dekolmanı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Plasenta Previa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V. Kord İnsersiyonu</a:t>
            </a:r>
          </a:p>
          <a:p>
            <a:pPr eaLnBrk="1" hangingPunct="1"/>
            <a:r>
              <a:rPr lang="en-US" altLang="tr-TR" sz="1687">
                <a:solidFill>
                  <a:schemeClr val="tx1"/>
                </a:solidFill>
                <a:cs typeface="Gill Sans" panose="020B0502020104020203" pitchFamily="34" charset="-79"/>
              </a:rPr>
              <a:t>Confined mozaisizm</a:t>
            </a:r>
          </a:p>
        </p:txBody>
      </p:sp>
      <p:sp>
        <p:nvSpPr>
          <p:cNvPr id="15377" name="AutoShape 24">
            <a:extLst>
              <a:ext uri="{FF2B5EF4-FFF2-40B4-BE49-F238E27FC236}">
                <a16:creationId xmlns:a16="http://schemas.microsoft.com/office/drawing/2014/main" id="{C6C3ACFB-91ED-BC4E-86A5-BA2524CB2240}"/>
              </a:ext>
            </a:extLst>
          </p:cNvPr>
          <p:cNvSpPr>
            <a:spLocks/>
          </p:cNvSpPr>
          <p:nvPr/>
        </p:nvSpPr>
        <p:spPr bwMode="auto">
          <a:xfrm rot="7499999">
            <a:off x="4851053" y="3037210"/>
            <a:ext cx="1044773" cy="250031"/>
          </a:xfrm>
          <a:prstGeom prst="rightArrow">
            <a:avLst>
              <a:gd name="adj1" fmla="val 100000"/>
              <a:gd name="adj2" fmla="val 14106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</p:spTree>
    <p:extLst>
      <p:ext uri="{BB962C8B-B14F-4D97-AF65-F5344CB8AC3E}">
        <p14:creationId xmlns:p14="http://schemas.microsoft.com/office/powerpoint/2010/main" val="38072780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5">
            <a:extLst>
              <a:ext uri="{FF2B5EF4-FFF2-40B4-BE49-F238E27FC236}">
                <a16:creationId xmlns:a16="http://schemas.microsoft.com/office/drawing/2014/main" id="{9FDA84C1-0BC4-8A45-900E-098F65C79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08303"/>
            <a:ext cx="7358063" cy="553998"/>
          </a:xfrm>
        </p:spPr>
        <p:txBody>
          <a:bodyPr/>
          <a:lstStyle/>
          <a:p>
            <a:pPr eaLnBrk="1" hangingPunct="1"/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İ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ntrauterin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Büyüme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Kısıtlılı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ğ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endParaRPr lang="en-US" alt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391" name="Group 8">
            <a:extLst>
              <a:ext uri="{FF2B5EF4-FFF2-40B4-BE49-F238E27FC236}">
                <a16:creationId xmlns:a16="http://schemas.microsoft.com/office/drawing/2014/main" id="{00791E10-59CA-F742-BD83-B5413BD818B0}"/>
              </a:ext>
            </a:extLst>
          </p:cNvPr>
          <p:cNvGrpSpPr>
            <a:grpSpLocks/>
          </p:cNvGrpSpPr>
          <p:nvPr/>
        </p:nvGrpSpPr>
        <p:grpSpPr bwMode="auto">
          <a:xfrm>
            <a:off x="750094" y="2375297"/>
            <a:ext cx="3134320" cy="892969"/>
            <a:chOff x="0" y="0"/>
            <a:chExt cx="2808" cy="800"/>
          </a:xfrm>
        </p:grpSpPr>
        <p:sp>
          <p:nvSpPr>
            <p:cNvPr id="16398" name="Rectangle 6">
              <a:extLst>
                <a:ext uri="{FF2B5EF4-FFF2-40B4-BE49-F238E27FC236}">
                  <a16:creationId xmlns:a16="http://schemas.microsoft.com/office/drawing/2014/main" id="{99C593FB-4CB9-CA43-8BB2-ED3F1A4B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08" cy="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D57A5D35-281B-224B-8A23-4E6A1CCC3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"/>
              <a:ext cx="2808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53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ヒラギノ角ゴ ProN W3" charset="0"/>
                  <a:cs typeface="Arial" charset="0"/>
                  <a:sym typeface="Arial" charset="0"/>
                </a:rPr>
                <a:t>Erken Başlangıçlı</a:t>
              </a:r>
            </a:p>
            <a:p>
              <a:pPr algn="ctr">
                <a:defRPr/>
              </a:pPr>
              <a:r>
                <a:rPr lang="en-US" sz="253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ヒラギノ角ゴ ProN W3" charset="0"/>
                  <a:cs typeface="Arial" charset="0"/>
                  <a:sym typeface="Arial" charset="0"/>
                </a:rPr>
                <a:t>&lt;34. GH</a:t>
              </a:r>
            </a:p>
          </p:txBody>
        </p:sp>
      </p:grpSp>
      <p:grpSp>
        <p:nvGrpSpPr>
          <p:cNvPr id="16392" name="Group 11">
            <a:extLst>
              <a:ext uri="{FF2B5EF4-FFF2-40B4-BE49-F238E27FC236}">
                <a16:creationId xmlns:a16="http://schemas.microsoft.com/office/drawing/2014/main" id="{B1AF0529-645B-C444-B298-9567CF8379D4}"/>
              </a:ext>
            </a:extLst>
          </p:cNvPr>
          <p:cNvGrpSpPr>
            <a:grpSpLocks/>
          </p:cNvGrpSpPr>
          <p:nvPr/>
        </p:nvGrpSpPr>
        <p:grpSpPr bwMode="auto">
          <a:xfrm>
            <a:off x="4732735" y="2375297"/>
            <a:ext cx="3303984" cy="892969"/>
            <a:chOff x="0" y="0"/>
            <a:chExt cx="2960" cy="800"/>
          </a:xfrm>
        </p:grpSpPr>
        <p:sp>
          <p:nvSpPr>
            <p:cNvPr id="16396" name="Rectangle 9">
              <a:extLst>
                <a:ext uri="{FF2B5EF4-FFF2-40B4-BE49-F238E27FC236}">
                  <a16:creationId xmlns:a16="http://schemas.microsoft.com/office/drawing/2014/main" id="{E70BC93A-20E3-BC41-BEEE-508430ED1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960" cy="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tr-TR" altLang="tr-TR" sz="844"/>
            </a:p>
          </p:txBody>
        </p:sp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F093A879-3CE8-0C4F-900C-DB187F2C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"/>
              <a:ext cx="296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53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ヒラギノ角ゴ ProN W3" charset="0"/>
                  <a:cs typeface="Arial" charset="0"/>
                  <a:sym typeface="Arial" charset="0"/>
                </a:rPr>
                <a:t>Geç Başlangıçlı</a:t>
              </a:r>
            </a:p>
            <a:p>
              <a:pPr algn="ctr">
                <a:defRPr/>
              </a:pPr>
              <a:r>
                <a:rPr lang="en-US" sz="253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ヒラギノ角ゴ ProN W3" charset="0"/>
                  <a:cs typeface="Arial" charset="0"/>
                  <a:sym typeface="Arial" charset="0"/>
                </a:rPr>
                <a:t>&gt;34. GH</a:t>
              </a:r>
            </a:p>
          </p:txBody>
        </p:sp>
      </p:grpSp>
      <p:sp>
        <p:nvSpPr>
          <p:cNvPr id="16393" name="AutoShape 12">
            <a:extLst>
              <a:ext uri="{FF2B5EF4-FFF2-40B4-BE49-F238E27FC236}">
                <a16:creationId xmlns:a16="http://schemas.microsoft.com/office/drawing/2014/main" id="{F3133E75-34AB-E94C-B8DB-1E61408186E6}"/>
              </a:ext>
            </a:extLst>
          </p:cNvPr>
          <p:cNvSpPr>
            <a:spLocks/>
          </p:cNvSpPr>
          <p:nvPr/>
        </p:nvSpPr>
        <p:spPr bwMode="auto">
          <a:xfrm rot="18900000" flipH="1">
            <a:off x="3079626" y="1674316"/>
            <a:ext cx="982266" cy="634008"/>
          </a:xfrm>
          <a:prstGeom prst="rightArrow">
            <a:avLst>
              <a:gd name="adj1" fmla="val 52602"/>
              <a:gd name="adj2" fmla="val 107454"/>
            </a:avLst>
          </a:prstGeom>
          <a:solidFill>
            <a:srgbClr val="D90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16394" name="AutoShape 13">
            <a:extLst>
              <a:ext uri="{FF2B5EF4-FFF2-40B4-BE49-F238E27FC236}">
                <a16:creationId xmlns:a16="http://schemas.microsoft.com/office/drawing/2014/main" id="{91D143A5-0824-9142-AFFA-FD5D7EB9F088}"/>
              </a:ext>
            </a:extLst>
          </p:cNvPr>
          <p:cNvSpPr>
            <a:spLocks/>
          </p:cNvSpPr>
          <p:nvPr/>
        </p:nvSpPr>
        <p:spPr bwMode="auto">
          <a:xfrm rot="13500000" flipH="1">
            <a:off x="4285134" y="1682130"/>
            <a:ext cx="982266" cy="634008"/>
          </a:xfrm>
          <a:prstGeom prst="rightArrow">
            <a:avLst>
              <a:gd name="adj1" fmla="val 52602"/>
              <a:gd name="adj2" fmla="val 107454"/>
            </a:avLst>
          </a:prstGeom>
          <a:solidFill>
            <a:srgbClr val="D90B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tr-TR" altLang="tr-TR" sz="844"/>
          </a:p>
        </p:txBody>
      </p:sp>
      <p:sp>
        <p:nvSpPr>
          <p:cNvPr id="16395" name="Rectangle 14">
            <a:extLst>
              <a:ext uri="{FF2B5EF4-FFF2-40B4-BE49-F238E27FC236}">
                <a16:creationId xmlns:a16="http://schemas.microsoft.com/office/drawing/2014/main" id="{9E4D394E-E926-6343-A3F4-68326013EA34}"/>
              </a:ext>
            </a:extLst>
          </p:cNvPr>
          <p:cNvSpPr>
            <a:spLocks/>
          </p:cNvSpPr>
          <p:nvPr/>
        </p:nvSpPr>
        <p:spPr bwMode="auto">
          <a:xfrm>
            <a:off x="732235" y="3321844"/>
            <a:ext cx="304502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tr-TR" sz="2812">
                <a:solidFill>
                  <a:schemeClr val="tx1"/>
                </a:solidFill>
                <a:cs typeface="Gill Sans" panose="020B0502020104020203" pitchFamily="34" charset="-79"/>
              </a:rPr>
              <a:t>Anöploidiler</a:t>
            </a:r>
          </a:p>
          <a:p>
            <a:pPr eaLnBrk="1" hangingPunct="1"/>
            <a:r>
              <a:rPr lang="en-US" altLang="tr-TR" sz="2812">
                <a:solidFill>
                  <a:schemeClr val="tx1"/>
                </a:solidFill>
                <a:cs typeface="Gill Sans" panose="020B0502020104020203" pitchFamily="34" charset="-79"/>
              </a:rPr>
              <a:t>Fetal Enfeksiyonlar</a:t>
            </a:r>
          </a:p>
          <a:p>
            <a:pPr eaLnBrk="1" hangingPunct="1"/>
            <a:r>
              <a:rPr lang="en-US" altLang="tr-TR" sz="2812">
                <a:solidFill>
                  <a:schemeClr val="tx1"/>
                </a:solidFill>
                <a:cs typeface="Gill Sans" panose="020B0502020104020203" pitchFamily="34" charset="-79"/>
              </a:rPr>
              <a:t>Sendromlar</a:t>
            </a:r>
          </a:p>
          <a:p>
            <a:pPr eaLnBrk="1" hangingPunct="1"/>
            <a:r>
              <a:rPr lang="en-US" altLang="tr-TR" sz="2812">
                <a:solidFill>
                  <a:schemeClr val="tx1"/>
                </a:solidFill>
                <a:cs typeface="Gill Sans" panose="020B0502020104020203" pitchFamily="34" charset="-79"/>
              </a:rPr>
              <a:t>Maternal Nedenler </a:t>
            </a:r>
          </a:p>
        </p:txBody>
      </p:sp>
    </p:spTree>
    <p:extLst>
      <p:ext uri="{BB962C8B-B14F-4D97-AF65-F5344CB8AC3E}">
        <p14:creationId xmlns:p14="http://schemas.microsoft.com/office/powerpoint/2010/main" val="24027672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5">
            <a:extLst>
              <a:ext uri="{FF2B5EF4-FFF2-40B4-BE49-F238E27FC236}">
                <a16:creationId xmlns:a16="http://schemas.microsoft.com/office/drawing/2014/main" id="{8C8E3F3C-E88A-7544-BB31-7166EAC5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239" y="205383"/>
            <a:ext cx="5464969" cy="553998"/>
          </a:xfrm>
        </p:spPr>
        <p:txBody>
          <a:bodyPr/>
          <a:lstStyle/>
          <a:p>
            <a:pPr eaLnBrk="1" hangingPunct="1"/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Erken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ş</a:t>
            </a:r>
            <a:r>
              <a:rPr lang="en-US" alt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langıçlı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BK</a:t>
            </a:r>
          </a:p>
        </p:txBody>
      </p:sp>
      <p:graphicFrame>
        <p:nvGraphicFramePr>
          <p:cNvPr id="2" name="Group 6">
            <a:extLst>
              <a:ext uri="{FF2B5EF4-FFF2-40B4-BE49-F238E27FC236}">
                <a16:creationId xmlns:a16="http://schemas.microsoft.com/office/drawing/2014/main" id="{10DF3DDF-B2BE-4E4B-A76F-E9277ADF5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5973"/>
              </p:ext>
            </p:extLst>
          </p:nvPr>
        </p:nvGraphicFramePr>
        <p:xfrm>
          <a:off x="457200" y="1295400"/>
          <a:ext cx="8070205" cy="3915668"/>
        </p:xfrm>
        <a:graphic>
          <a:graphicData uri="http://schemas.openxmlformats.org/drawingml/2006/table">
            <a:tbl>
              <a:tblPr/>
              <a:tblGrid>
                <a:gridCol w="1614041">
                  <a:extLst>
                    <a:ext uri="{9D8B030D-6E8A-4147-A177-3AD203B41FA5}">
                      <a16:colId xmlns:a16="http://schemas.microsoft.com/office/drawing/2014/main" val="4009014302"/>
                    </a:ext>
                  </a:extLst>
                </a:gridCol>
                <a:gridCol w="1614041">
                  <a:extLst>
                    <a:ext uri="{9D8B030D-6E8A-4147-A177-3AD203B41FA5}">
                      <a16:colId xmlns:a16="http://schemas.microsoft.com/office/drawing/2014/main" val="1578395060"/>
                    </a:ext>
                  </a:extLst>
                </a:gridCol>
                <a:gridCol w="1614041">
                  <a:extLst>
                    <a:ext uri="{9D8B030D-6E8A-4147-A177-3AD203B41FA5}">
                      <a16:colId xmlns:a16="http://schemas.microsoft.com/office/drawing/2014/main" val="1067340803"/>
                    </a:ext>
                  </a:extLst>
                </a:gridCol>
                <a:gridCol w="1614041">
                  <a:extLst>
                    <a:ext uri="{9D8B030D-6E8A-4147-A177-3AD203B41FA5}">
                      <a16:colId xmlns:a16="http://schemas.microsoft.com/office/drawing/2014/main" val="3510015229"/>
                    </a:ext>
                  </a:extLst>
                </a:gridCol>
                <a:gridCol w="1614041">
                  <a:extLst>
                    <a:ext uri="{9D8B030D-6E8A-4147-A177-3AD203B41FA5}">
                      <a16:colId xmlns:a16="http://schemas.microsoft.com/office/drawing/2014/main" val="724449238"/>
                    </a:ext>
                  </a:extLst>
                </a:gridCol>
              </a:tblGrid>
              <a:tr h="719956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De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i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ken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Kontrol</a:t>
                      </a:r>
                      <a:endParaRPr kumimoji="0" lang="en-US" altLang="tr-T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Preeklampsi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tr-TR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</a:t>
                      </a:r>
                      <a:r>
                        <a:rPr kumimoji="0" lang="en-US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BK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tr-TR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F</a:t>
                      </a:r>
                      <a:r>
                        <a:rPr kumimoji="0" lang="en-US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BK+ </a:t>
                      </a:r>
                      <a:r>
                        <a:rPr kumimoji="0" lang="en-US" altLang="tr-T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Preeklampsi</a:t>
                      </a:r>
                      <a:endParaRPr kumimoji="0" lang="en-US" altLang="tr-T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515151"/>
                        </a:solidFill>
                        <a:effectLst/>
                        <a:latin typeface="Gill Sans" panose="020B0502020104020203" pitchFamily="34" charset="-79"/>
                        <a:ea typeface="ヒラギノ角ゴ ProN W3" panose="020B0300000000000000" pitchFamily="34" charset="-128"/>
                        <a:sym typeface="Gill Sans" panose="020B0502020104020203" pitchFamily="34" charset="-79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52027"/>
                  </a:ext>
                </a:extLst>
              </a:tr>
              <a:tr h="719956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Do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um a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ırlı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ı (g)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2070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1177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1349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1090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74432"/>
                  </a:ext>
                </a:extLst>
              </a:tr>
              <a:tr h="719956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Plasenta a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ırlı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Lucida Grande" panose="020B0600040502020204" pitchFamily="34" charset="0"/>
                          <a:ea typeface="ヒラギノ角ゴ ProN W3" panose="020B0300000000000000" pitchFamily="34" charset="-128"/>
                          <a:cs typeface="Lucida Grande" panose="020B0600040502020204" pitchFamily="34" charset="0"/>
                          <a:sym typeface="Lucida Grande" panose="020B0600040502020204" pitchFamily="34" charset="0"/>
                        </a:rPr>
                        <a:t>ğ</a:t>
                      </a: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ı(g)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386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253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261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224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87060"/>
                  </a:ext>
                </a:extLst>
              </a:tr>
              <a:tr h="1035844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Terminal villus yüzey alanı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588508"/>
                  </a:ext>
                </a:extLst>
              </a:tr>
              <a:tr h="719956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Terminal villus volümü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152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81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88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1pPr>
                      <a:lvl2pPr marL="742950" indent="-28575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2pPr>
                      <a:lvl3pPr marL="11430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3pPr>
                      <a:lvl4pPr marL="16002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4pPr>
                      <a:lvl5pPr marL="2057400" indent="-228600" eaLnBrk="0" hangingPunct="0">
                        <a:spcBef>
                          <a:spcPts val="2400"/>
                        </a:spcBef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tabLst>
                          <a:tab pos="914400" algn="l"/>
                        </a:tabLst>
                        <a:defRPr sz="3800">
                          <a:solidFill>
                            <a:schemeClr val="tx1"/>
                          </a:solidFill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panose="020B0502020104020203" pitchFamily="34" charset="-79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15151"/>
                          </a:solidFill>
                          <a:effectLst/>
                          <a:latin typeface="Gill Sans" panose="020B0502020104020203" pitchFamily="34" charset="-79"/>
                          <a:ea typeface="ヒラギノ角ゴ ProN W3" panose="020B0300000000000000" pitchFamily="34" charset="-128"/>
                          <a:sym typeface="Gill Sans" panose="020B0502020104020203" pitchFamily="34" charset="-79"/>
                        </a:rPr>
                        <a:t>69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A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819651"/>
                  </a:ext>
                </a:extLst>
              </a:tr>
            </a:tbl>
          </a:graphicData>
        </a:graphic>
      </p:graphicFrame>
      <p:sp>
        <p:nvSpPr>
          <p:cNvPr id="17453" name="Rectangle 92">
            <a:extLst>
              <a:ext uri="{FF2B5EF4-FFF2-40B4-BE49-F238E27FC236}">
                <a16:creationId xmlns:a16="http://schemas.microsoft.com/office/drawing/2014/main" id="{C80E2AC0-FE9F-5740-B67B-E41F5C52F34B}"/>
              </a:ext>
            </a:extLst>
          </p:cNvPr>
          <p:cNvSpPr>
            <a:spLocks/>
          </p:cNvSpPr>
          <p:nvPr/>
        </p:nvSpPr>
        <p:spPr bwMode="auto">
          <a:xfrm>
            <a:off x="5791200" y="6607969"/>
            <a:ext cx="7608094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tr-TR" sz="1687" dirty="0" err="1">
                <a:solidFill>
                  <a:schemeClr val="tx1"/>
                </a:solidFill>
                <a:cs typeface="Gill Sans" panose="020B0502020104020203" pitchFamily="34" charset="-79"/>
              </a:rPr>
              <a:t>Egbor</a:t>
            </a:r>
            <a:r>
              <a:rPr lang="en-US" altLang="tr-TR" sz="1687" dirty="0">
                <a:solidFill>
                  <a:schemeClr val="tx1"/>
                </a:solidFill>
                <a:cs typeface="Gill Sans" panose="020B0502020104020203" pitchFamily="34" charset="-79"/>
              </a:rPr>
              <a:t> M, Br J </a:t>
            </a:r>
            <a:r>
              <a:rPr lang="en-US" altLang="tr-TR" sz="1687" dirty="0" err="1">
                <a:solidFill>
                  <a:schemeClr val="tx1"/>
                </a:solidFill>
                <a:cs typeface="Gill Sans" panose="020B0502020104020203" pitchFamily="34" charset="-79"/>
              </a:rPr>
              <a:t>Obstet</a:t>
            </a:r>
            <a:r>
              <a:rPr lang="en-US" altLang="tr-TR" sz="1687" dirty="0">
                <a:solidFill>
                  <a:schemeClr val="tx1"/>
                </a:solidFill>
                <a:cs typeface="Gill Sans" panose="020B0502020104020203" pitchFamily="34" charset="-79"/>
              </a:rPr>
              <a:t> </a:t>
            </a:r>
            <a:r>
              <a:rPr lang="en-US" altLang="tr-TR" sz="1687" dirty="0" err="1">
                <a:solidFill>
                  <a:schemeClr val="tx1"/>
                </a:solidFill>
                <a:cs typeface="Gill Sans" panose="020B0502020104020203" pitchFamily="34" charset="-79"/>
              </a:rPr>
              <a:t>Gynaecol</a:t>
            </a:r>
            <a:r>
              <a:rPr lang="en-US" altLang="tr-TR" sz="1687" dirty="0">
                <a:solidFill>
                  <a:schemeClr val="tx1"/>
                </a:solidFill>
                <a:cs typeface="Gill Sans" panose="020B0502020104020203" pitchFamily="34" charset="-79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8989825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7051041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b="1" spc="-10" dirty="0"/>
              <a:t>FETAL</a:t>
            </a:r>
            <a:r>
              <a:rPr sz="4000" b="1" spc="-50" dirty="0"/>
              <a:t> </a:t>
            </a:r>
            <a:r>
              <a:rPr sz="4000" b="1" spc="-10" dirty="0"/>
              <a:t>BÜYÜME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874712" y="1143000"/>
            <a:ext cx="7892415" cy="4852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-5" dirty="0">
                <a:latin typeface="Georgia"/>
                <a:cs typeface="Georgia"/>
              </a:rPr>
              <a:t>Fetal büyümenin</a:t>
            </a:r>
            <a:r>
              <a:rPr sz="2600" b="1" spc="-20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aşamaları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Hücresel hiperplazi: ilk </a:t>
            </a:r>
            <a:r>
              <a:rPr sz="2400" b="1" dirty="0">
                <a:solidFill>
                  <a:srgbClr val="BF4F4C"/>
                </a:solidFill>
                <a:latin typeface="Georgia"/>
                <a:cs typeface="Georgia"/>
              </a:rPr>
              <a:t>16</a:t>
            </a:r>
            <a:r>
              <a:rPr sz="2400" b="1" spc="-4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hf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Hücresel hiperplazi </a:t>
            </a:r>
            <a:r>
              <a:rPr sz="2400" b="1" dirty="0">
                <a:solidFill>
                  <a:srgbClr val="BF4F4C"/>
                </a:solidFill>
                <a:latin typeface="Georgia"/>
                <a:cs typeface="Georgia"/>
              </a:rPr>
              <a:t>+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hipertrofi: 16-32</a:t>
            </a:r>
            <a:r>
              <a:rPr sz="2400" b="1" spc="-1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hf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ts val="287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Hücresel hipertrofi: 32 hf </a:t>
            </a:r>
            <a:r>
              <a:rPr sz="2400" b="1" dirty="0">
                <a:solidFill>
                  <a:srgbClr val="BF4F4C"/>
                </a:solidFill>
                <a:latin typeface="Georgia"/>
                <a:cs typeface="Georgia"/>
              </a:rPr>
              <a:t>–</a:t>
            </a:r>
            <a:r>
              <a:rPr sz="2400" b="1" spc="-25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doğum</a:t>
            </a:r>
            <a:endParaRPr sz="2400" dirty="0">
              <a:latin typeface="Georgia"/>
              <a:cs typeface="Georgia"/>
            </a:endParaRPr>
          </a:p>
          <a:p>
            <a:pPr marL="267970" indent="-255270">
              <a:lnSpc>
                <a:spcPts val="311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-5" dirty="0">
                <a:latin typeface="Georgia"/>
                <a:cs typeface="Georgia"/>
              </a:rPr>
              <a:t>Simetrik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İUGR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İUGR olgularının</a:t>
            </a:r>
            <a:r>
              <a:rPr sz="2400" b="1" spc="-6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%20-%30’u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Hücresel hiperplazi döneminde</a:t>
            </a:r>
            <a:r>
              <a:rPr sz="2400" b="1" spc="-2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etkilenme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ts val="287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Fetusun tüm organlarında gelişme</a:t>
            </a:r>
            <a:r>
              <a:rPr sz="2400" b="1" spc="-3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gerilği</a:t>
            </a:r>
            <a:endParaRPr sz="2400" dirty="0">
              <a:latin typeface="Georgia"/>
              <a:cs typeface="Georgia"/>
            </a:endParaRPr>
          </a:p>
          <a:p>
            <a:pPr marL="267970" indent="-255270">
              <a:lnSpc>
                <a:spcPts val="3110"/>
              </a:lnSpc>
              <a:buClr>
                <a:srgbClr val="9ABA58"/>
              </a:buClr>
              <a:buFont typeface="Georgia"/>
              <a:buChar char="•"/>
              <a:tabLst>
                <a:tab pos="267970" algn="l"/>
              </a:tabLst>
            </a:pPr>
            <a:r>
              <a:rPr sz="2600" b="1" spc="-5" dirty="0">
                <a:latin typeface="Georgia"/>
                <a:cs typeface="Georgia"/>
              </a:rPr>
              <a:t>Asimetrik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İUGR</a:t>
            </a:r>
            <a:endParaRPr sz="2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İUGR olgularının</a:t>
            </a:r>
            <a:r>
              <a:rPr sz="2400" b="1" spc="-6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%70-%80’i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Hücresel hipertrofi döneminde</a:t>
            </a:r>
            <a:r>
              <a:rPr sz="2400" b="1" spc="-2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etkilenme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"/>
              </a:spcBef>
              <a:tabLst>
                <a:tab pos="559435" algn="l"/>
              </a:tabLst>
            </a:pPr>
            <a:r>
              <a:rPr sz="3600" baseline="3472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dirty="0">
                <a:solidFill>
                  <a:srgbClr val="BF4F4C"/>
                </a:solidFill>
                <a:latin typeface="Georgia"/>
                <a:cs typeface="Georgia"/>
              </a:rPr>
              <a:t>AC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gelişiminde gerilik daha</a:t>
            </a:r>
            <a:r>
              <a:rPr sz="2400" b="1" spc="-6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fazla</a:t>
            </a:r>
            <a:endParaRPr sz="24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tabLst>
                <a:tab pos="559435" algn="l"/>
              </a:tabLst>
            </a:pPr>
            <a:r>
              <a:rPr sz="3600" baseline="2314" dirty="0">
                <a:solidFill>
                  <a:srgbClr val="BF4F4C"/>
                </a:solidFill>
                <a:latin typeface="Georgia"/>
                <a:cs typeface="Georgia"/>
              </a:rPr>
              <a:t>▫	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Fetal kan akımındaki yeniden düzenleme</a:t>
            </a:r>
            <a:r>
              <a:rPr sz="2400" b="1" spc="-30" dirty="0">
                <a:solidFill>
                  <a:srgbClr val="BF4F4C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F4F4C"/>
                </a:solidFill>
                <a:latin typeface="Georgia"/>
                <a:cs typeface="Georgia"/>
              </a:rPr>
              <a:t>etkili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115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5">
            <a:extLst>
              <a:ext uri="{FF2B5EF4-FFF2-40B4-BE49-F238E27FC236}">
                <a16:creationId xmlns:a16="http://schemas.microsoft.com/office/drawing/2014/main" id="{D88F10EF-0DBA-264A-933D-778364B61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2726" y="-15551"/>
            <a:ext cx="5464969" cy="553998"/>
          </a:xfrm>
        </p:spPr>
        <p:txBody>
          <a:bodyPr/>
          <a:lstStyle/>
          <a:p>
            <a:pPr algn="ctr" eaLnBrk="1" hangingPunct="1"/>
            <a:r>
              <a:rPr lang="tr-TR" altLang="tr-TR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TANI</a:t>
            </a:r>
            <a:endParaRPr lang="en-US" altLang="tr-TR" sz="36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A0D15D65-1ACC-AE48-A8ED-4CE9B96CF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74214"/>
            <a:ext cx="7661672" cy="6283786"/>
          </a:xfrm>
        </p:spPr>
        <p:txBody>
          <a:bodyPr/>
          <a:lstStyle/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Geçmiş ya da mevcut risk faktörlerinin değerlendirilmesi</a:t>
            </a:r>
          </a:p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muayene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USG (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Tanı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izlem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937584" lvl="1"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anatomi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937584" lvl="1"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büyümenin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değerlendirilmesi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937584" lvl="1"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iyilik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halinin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belirlenmesi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(AFI,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akım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çalışmaları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karyotipleme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Maternal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ko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-morbid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problemlerin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ekarte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edilmesi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Fetal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enfeksiyonun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dışlanması</a:t>
            </a:r>
            <a:endParaRPr lang="en-US" altLang="tr-TR" sz="2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959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1943</Words>
  <Application>Microsoft Macintosh PowerPoint</Application>
  <PresentationFormat>On-screen Show (4:3)</PresentationFormat>
  <Paragraphs>430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ヒラギノ角ゴ ProN W3</vt:lpstr>
      <vt:lpstr>Arial</vt:lpstr>
      <vt:lpstr>Arial Narrow</vt:lpstr>
      <vt:lpstr>Calibri</vt:lpstr>
      <vt:lpstr>Courier New</vt:lpstr>
      <vt:lpstr>Geneva</vt:lpstr>
      <vt:lpstr>Georgia</vt:lpstr>
      <vt:lpstr>Gill Sans</vt:lpstr>
      <vt:lpstr>Helvetica</vt:lpstr>
      <vt:lpstr>Lucida Grande</vt:lpstr>
      <vt:lpstr>Symbol</vt:lpstr>
      <vt:lpstr>Times New Roman</vt:lpstr>
      <vt:lpstr>Office Theme</vt:lpstr>
      <vt:lpstr>Ofis Teması</vt:lpstr>
      <vt:lpstr>1_Ofis Teması</vt:lpstr>
      <vt:lpstr>1_Office Theme</vt:lpstr>
      <vt:lpstr>IUGG’nin TANISI ve DOPPLER UYGULAMALARI</vt:lpstr>
      <vt:lpstr>Fetal Büyüme Kısıtlılığı</vt:lpstr>
      <vt:lpstr>PowerPoint Presentation</vt:lpstr>
      <vt:lpstr>PowerPoint Presentation</vt:lpstr>
      <vt:lpstr>İntrauterin Büyüme Kısıtlılığı</vt:lpstr>
      <vt:lpstr>İntrauterin Büyüme Kısıtlılığı</vt:lpstr>
      <vt:lpstr>Erken Başlangıçlı FBK</vt:lpstr>
      <vt:lpstr>FETAL BÜYÜME</vt:lpstr>
      <vt:lpstr>TANI</vt:lpstr>
      <vt:lpstr>FGK Gelişme Riski Yüksek Olan  Gebeliklerin Belirlenmesi </vt:lpstr>
      <vt:lpstr>FİZİKİ MUAYENE</vt:lpstr>
      <vt:lpstr>FGK TANISINDA ULTRASONOGRAFİ</vt:lpstr>
      <vt:lpstr>Amniotik Sıvı Hacmi</vt:lpstr>
      <vt:lpstr>KARIN ÇEVRESİ ÖLÇÜMÜ (KÇ)</vt:lpstr>
      <vt:lpstr>TAHMİNİ FETAL AĞIRLIK(Estimated Fetal  Weight, EFW)</vt:lpstr>
      <vt:lpstr>DİĞER ÖLÇÜMLER</vt:lpstr>
      <vt:lpstr>Transvers Serebellar Çap</vt:lpstr>
      <vt:lpstr>Büyüme Hızı</vt:lpstr>
      <vt:lpstr>Yumuşak Doku Ölçümleri</vt:lpstr>
      <vt:lpstr>Kromozom Anomalileri</vt:lpstr>
      <vt:lpstr> Enfeksiyonlar</vt:lpstr>
      <vt:lpstr>PowerPoint Presentation</vt:lpstr>
      <vt:lpstr>KOMPLİKASYONLARI</vt:lpstr>
      <vt:lpstr>FBK ve DOPPLER</vt:lpstr>
      <vt:lpstr>1)Uterin Arter</vt:lpstr>
      <vt:lpstr>2) Umblikal Arter</vt:lpstr>
      <vt:lpstr>umbilical artery</vt:lpstr>
      <vt:lpstr>3) Fetal Desenden Aorta</vt:lpstr>
      <vt:lpstr>PowerPoint Presentation</vt:lpstr>
      <vt:lpstr>Early-onset IUGR</vt:lpstr>
      <vt:lpstr>4) Fetal Renal Arter</vt:lpstr>
      <vt:lpstr>5) Fetal Serebral Arterler</vt:lpstr>
      <vt:lpstr>middle cerebral artery  normal and abnormal  hemodynamics</vt:lpstr>
      <vt:lpstr>6) Venöz Doppler</vt:lpstr>
      <vt:lpstr>PowerPoint Presentation</vt:lpstr>
      <vt:lpstr>First step: UtA + CPR + EFW = SGA or IUGR</vt:lpstr>
      <vt:lpstr>Sonuç</vt:lpstr>
      <vt:lpstr>PowerPoint Presentation</vt:lpstr>
      <vt:lpstr>İstanbul Welcomes You!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 Preterm/Erken Term Doğum Endikasyonları</dc:title>
  <dc:creator>Recep Has</dc:creator>
  <cp:lastModifiedBy>Microsoft Office User</cp:lastModifiedBy>
  <cp:revision>153</cp:revision>
  <dcterms:created xsi:type="dcterms:W3CDTF">2018-01-12T21:00:20Z</dcterms:created>
  <dcterms:modified xsi:type="dcterms:W3CDTF">2018-05-12T07:34:22Z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2018-01-12T00:00:00Z</vt:filetime>
  </property>
</Properties>
</file>