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63" r:id="rId5"/>
    <p:sldId id="270" r:id="rId6"/>
    <p:sldId id="302" r:id="rId7"/>
    <p:sldId id="297" r:id="rId8"/>
    <p:sldId id="300" r:id="rId9"/>
    <p:sldId id="259" r:id="rId10"/>
    <p:sldId id="301" r:id="rId11"/>
    <p:sldId id="290" r:id="rId12"/>
    <p:sldId id="266" r:id="rId13"/>
    <p:sldId id="257" r:id="rId14"/>
    <p:sldId id="303" r:id="rId15"/>
    <p:sldId id="292" r:id="rId16"/>
    <p:sldId id="298" r:id="rId17"/>
    <p:sldId id="304" r:id="rId18"/>
    <p:sldId id="293" r:id="rId19"/>
    <p:sldId id="305" r:id="rId20"/>
    <p:sldId id="274" r:id="rId21"/>
    <p:sldId id="296" r:id="rId22"/>
    <p:sldId id="276" r:id="rId23"/>
    <p:sldId id="294" r:id="rId24"/>
    <p:sldId id="278" r:id="rId25"/>
    <p:sldId id="286" r:id="rId26"/>
    <p:sldId id="279" r:id="rId27"/>
    <p:sldId id="280" r:id="rId28"/>
    <p:sldId id="283" r:id="rId29"/>
    <p:sldId id="284" r:id="rId30"/>
    <p:sldId id="306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4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8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1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75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1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59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1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60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3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00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99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818A-A807-47DE-B059-F9F8FCE5E8E8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BBEC-62B6-4154-962E-D22894AADD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0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37998" y="1584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>
                <a:latin typeface="Arial Black" panose="020B0A04020102020204" pitchFamily="34" charset="0"/>
              </a:rPr>
              <a:t/>
            </a:r>
            <a:br>
              <a:rPr lang="tr-TR" sz="4400" b="1" dirty="0" smtClean="0">
                <a:latin typeface="Arial Black" panose="020B0A04020102020204" pitchFamily="34" charset="0"/>
              </a:rPr>
            </a:br>
            <a:r>
              <a:rPr lang="tr-TR" sz="4400" b="1" dirty="0" smtClean="0">
                <a:latin typeface="Arial Black" panose="020B0A04020102020204" pitchFamily="34" charset="0"/>
              </a:rPr>
              <a:t>ÇOĞUL GEBELİKLERDE İNVAZİV PRENATAL TANI YÖNTEMLERİ</a:t>
            </a:r>
            <a:endParaRPr lang="tr-TR" sz="4400" b="1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11278" y="4609859"/>
            <a:ext cx="9144000" cy="1655762"/>
          </a:xfrm>
        </p:spPr>
        <p:txBody>
          <a:bodyPr/>
          <a:lstStyle/>
          <a:p>
            <a:r>
              <a:rPr lang="tr-TR" sz="2800" dirty="0" smtClean="0"/>
              <a:t>Prof. Dr. FİLİZ ÇAYAN</a:t>
            </a:r>
          </a:p>
          <a:p>
            <a:r>
              <a:rPr lang="tr-TR" dirty="0" smtClean="0"/>
              <a:t>Mersin Üniversitesi Tıp Fakültesi Kadın Hastalıkları ve Doğum A.D.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Perinatoloji</a:t>
            </a:r>
            <a:r>
              <a:rPr lang="tr-TR" dirty="0" smtClean="0"/>
              <a:t> Kliniği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7" y="4609859"/>
            <a:ext cx="1530229" cy="15607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998" y="216245"/>
            <a:ext cx="1490390" cy="14320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226" y="4687444"/>
            <a:ext cx="1429162" cy="14055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66" y="216245"/>
            <a:ext cx="967413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AMNİOSENTEZ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15-18 </a:t>
            </a:r>
            <a:r>
              <a:rPr lang="de-DE" dirty="0" err="1"/>
              <a:t>gh</a:t>
            </a:r>
            <a:endParaRPr lang="de-DE" dirty="0"/>
          </a:p>
          <a:p>
            <a:r>
              <a:rPr lang="de-DE" dirty="0" smtClean="0"/>
              <a:t>20-22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iğne</a:t>
            </a:r>
            <a:endParaRPr lang="tr-TR" dirty="0" smtClean="0"/>
          </a:p>
          <a:p>
            <a:r>
              <a:rPr lang="tr-TR" dirty="0"/>
              <a:t>ikizlerde aynı keseyi örnekleme riski %</a:t>
            </a:r>
            <a:r>
              <a:rPr lang="tr-TR" dirty="0" smtClean="0"/>
              <a:t>1.8</a:t>
            </a:r>
          </a:p>
          <a:p>
            <a:r>
              <a:rPr lang="tr-TR" dirty="0" smtClean="0"/>
              <a:t>3 yöntem kullanılabilir</a:t>
            </a:r>
          </a:p>
          <a:p>
            <a:pPr lvl="2"/>
            <a:r>
              <a:rPr lang="tr-TR" dirty="0" smtClean="0"/>
              <a:t>Multiple ponksiyon  </a:t>
            </a:r>
          </a:p>
          <a:p>
            <a:pPr lvl="2"/>
            <a:r>
              <a:rPr lang="tr-TR" dirty="0" smtClean="0"/>
              <a:t>Single ponksiyon</a:t>
            </a:r>
          </a:p>
          <a:p>
            <a:pPr lvl="3"/>
            <a:r>
              <a:rPr lang="tr-TR" dirty="0" err="1" smtClean="0"/>
              <a:t>Amniotik</a:t>
            </a:r>
            <a:r>
              <a:rPr lang="tr-TR" dirty="0" smtClean="0"/>
              <a:t> </a:t>
            </a:r>
            <a:r>
              <a:rPr lang="tr-TR" dirty="0" err="1" smtClean="0"/>
              <a:t>membranın</a:t>
            </a:r>
            <a:r>
              <a:rPr lang="tr-TR" dirty="0" smtClean="0"/>
              <a:t> </a:t>
            </a:r>
            <a:r>
              <a:rPr lang="tr-TR" dirty="0" err="1" smtClean="0"/>
              <a:t>heriki</a:t>
            </a:r>
            <a:r>
              <a:rPr lang="tr-TR" dirty="0" smtClean="0"/>
              <a:t> tarafı örneklenir</a:t>
            </a:r>
          </a:p>
          <a:p>
            <a:pPr lvl="3"/>
            <a:r>
              <a:rPr lang="tr-TR" dirty="0" err="1" smtClean="0"/>
              <a:t>Kontaminasyon</a:t>
            </a:r>
            <a:r>
              <a:rPr lang="tr-TR" dirty="0" smtClean="0"/>
              <a:t>, </a:t>
            </a:r>
            <a:r>
              <a:rPr lang="tr-TR" dirty="0" err="1" smtClean="0"/>
              <a:t>iatrojenik</a:t>
            </a:r>
            <a:r>
              <a:rPr lang="tr-TR" dirty="0" smtClean="0"/>
              <a:t> </a:t>
            </a:r>
            <a:r>
              <a:rPr lang="tr-TR" dirty="0" err="1" smtClean="0"/>
              <a:t>monoamnionisite</a:t>
            </a:r>
            <a:r>
              <a:rPr lang="tr-TR" dirty="0" smtClean="0"/>
              <a:t>, </a:t>
            </a:r>
            <a:r>
              <a:rPr lang="tr-TR" dirty="0" err="1" smtClean="0"/>
              <a:t>tenting</a:t>
            </a:r>
            <a:r>
              <a:rPr lang="tr-TR" dirty="0"/>
              <a:t> </a:t>
            </a:r>
            <a:r>
              <a:rPr lang="tr-TR" dirty="0" smtClean="0"/>
              <a:t>riski </a:t>
            </a:r>
          </a:p>
          <a:p>
            <a:pPr lvl="2"/>
            <a:r>
              <a:rPr lang="tr-TR" dirty="0" smtClean="0"/>
              <a:t>Aynı anda iki farklı iğne ile ponksiyon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28299" y="5854890"/>
            <a:ext cx="8980226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İndigo carmin</a:t>
            </a:r>
          </a:p>
          <a:p>
            <a:pPr algn="ctr"/>
            <a:r>
              <a:rPr lang="tr-TR"/>
              <a:t>Metilen mavisi: intestinal atrezi, hemolitik anemi, fetal ölüm</a:t>
            </a:r>
          </a:p>
        </p:txBody>
      </p:sp>
    </p:spTree>
    <p:extLst>
      <p:ext uri="{BB962C8B-B14F-4D97-AF65-F5344CB8AC3E}">
        <p14:creationId xmlns:p14="http://schemas.microsoft.com/office/powerpoint/2010/main" val="114565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94" y="580812"/>
            <a:ext cx="5721207" cy="1687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99" y="2651694"/>
            <a:ext cx="8677190" cy="285246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446662" y="1241628"/>
            <a:ext cx="1914979" cy="626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AMNİOSENTEZ</a:t>
            </a:r>
            <a:endParaRPr lang="tr-TR" sz="20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434053" y="4077928"/>
            <a:ext cx="929148" cy="199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3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ÇOĞUL GEBELİKLERDE AMNİOSENTEZ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3797060"/>
            <a:ext cx="2621507" cy="4084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52" y="1840139"/>
            <a:ext cx="5900947" cy="39836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08" y="5640770"/>
            <a:ext cx="4489647" cy="6995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40490" y="3029803"/>
            <a:ext cx="3057098" cy="6005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18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Amniosentez: Fetal akciğer maturitesi tayini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L/S </a:t>
            </a:r>
            <a:r>
              <a:rPr lang="tr-TR" dirty="0" err="1" smtClean="0">
                <a:latin typeface="Calibri" panose="020F0502020204030204" pitchFamily="34" charset="0"/>
              </a:rPr>
              <a:t>diskordansı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tr-TR" dirty="0" smtClean="0">
                <a:latin typeface="Calibri" panose="020F0502020204030204" pitchFamily="34" charset="0"/>
              </a:rPr>
              <a:t>&lt; 32 hafta   ( %25 )</a:t>
            </a:r>
          </a:p>
          <a:p>
            <a:pPr lvl="1"/>
            <a:r>
              <a:rPr lang="tr-TR" dirty="0" smtClean="0">
                <a:latin typeface="Calibri" panose="020F0502020204030204" pitchFamily="34" charset="0"/>
              </a:rPr>
              <a:t>˃ 32 hafta   ( %15 )</a:t>
            </a:r>
          </a:p>
          <a:p>
            <a:pPr lvl="1"/>
            <a:endParaRPr lang="tr-TR" dirty="0">
              <a:latin typeface="Calibri" panose="020F0502020204030204" pitchFamily="34" charset="0"/>
            </a:endParaRPr>
          </a:p>
          <a:p>
            <a:pPr lvl="1"/>
            <a:r>
              <a:rPr lang="tr-TR" dirty="0" smtClean="0">
                <a:latin typeface="Calibri" panose="020F0502020204030204" pitchFamily="34" charset="0"/>
              </a:rPr>
              <a:t>Erken gebelik haftalarında her kese ayrı ayrı örneklendirilmeli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3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CVS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Aynı plasentayı iki kez örnekleme riski %2-4</a:t>
            </a:r>
          </a:p>
          <a:p>
            <a:r>
              <a:rPr lang="tr-TR" dirty="0" smtClean="0"/>
              <a:t>Diğer fetüsün plasentası ile </a:t>
            </a:r>
            <a:r>
              <a:rPr lang="tr-TR" dirty="0" err="1" smtClean="0"/>
              <a:t>kontaminasyon</a:t>
            </a:r>
            <a:r>
              <a:rPr lang="tr-TR" dirty="0" smtClean="0"/>
              <a:t> riskine karşı kordun plasentaya </a:t>
            </a:r>
            <a:r>
              <a:rPr lang="tr-TR" dirty="0" err="1" smtClean="0"/>
              <a:t>insersiyon</a:t>
            </a:r>
            <a:r>
              <a:rPr lang="tr-TR" dirty="0" smtClean="0"/>
              <a:t> yerine yakın örnekleme yapılmalıdır</a:t>
            </a:r>
          </a:p>
          <a:p>
            <a:r>
              <a:rPr lang="tr-TR" dirty="0" err="1" smtClean="0"/>
              <a:t>Maternal</a:t>
            </a:r>
            <a:r>
              <a:rPr lang="tr-TR" dirty="0" smtClean="0"/>
              <a:t> mesane dolumu </a:t>
            </a:r>
            <a:r>
              <a:rPr lang="tr-TR" dirty="0" err="1" smtClean="0"/>
              <a:t>lokasyonu</a:t>
            </a:r>
            <a:r>
              <a:rPr lang="tr-TR" dirty="0" smtClean="0"/>
              <a:t> etkiler</a:t>
            </a:r>
          </a:p>
          <a:p>
            <a:r>
              <a:rPr lang="tr-TR" dirty="0" err="1" smtClean="0"/>
              <a:t>Transabdominal</a:t>
            </a:r>
            <a:r>
              <a:rPr lang="tr-TR" dirty="0" smtClean="0"/>
              <a:t> / </a:t>
            </a:r>
            <a:r>
              <a:rPr lang="tr-TR" dirty="0" err="1" smtClean="0"/>
              <a:t>Transservikal</a:t>
            </a:r>
            <a:r>
              <a:rPr lang="tr-TR" dirty="0" smtClean="0"/>
              <a:t> / </a:t>
            </a:r>
            <a:r>
              <a:rPr lang="tr-TR" dirty="0"/>
              <a:t>K</a:t>
            </a:r>
            <a:r>
              <a:rPr lang="tr-TR" dirty="0" smtClean="0"/>
              <a:t>ombine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10185" y="4681182"/>
            <a:ext cx="8270543" cy="149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CVS öncesi hastaların % </a:t>
            </a:r>
            <a:r>
              <a:rPr lang="tr-TR" sz="2000" dirty="0" smtClean="0"/>
              <a:t>2-4’ ünde </a:t>
            </a:r>
            <a:r>
              <a:rPr lang="tr-TR" sz="2000" dirty="0" err="1"/>
              <a:t>confined</a:t>
            </a:r>
            <a:r>
              <a:rPr lang="tr-TR" sz="2000" dirty="0"/>
              <a:t> </a:t>
            </a:r>
            <a:r>
              <a:rPr lang="tr-TR" sz="2000" dirty="0" err="1"/>
              <a:t>plasental</a:t>
            </a:r>
            <a:r>
              <a:rPr lang="tr-TR" sz="2000" dirty="0"/>
              <a:t> </a:t>
            </a:r>
            <a:r>
              <a:rPr lang="tr-TR" sz="2000" dirty="0" err="1"/>
              <a:t>mozaizm</a:t>
            </a:r>
            <a:r>
              <a:rPr lang="tr-TR" sz="2000" dirty="0"/>
              <a:t> ve örnekleme hataları nedeni ile ek bir işleme gerek duyulabileceği riski konusunda bilgilendirilmelidir. </a:t>
            </a:r>
          </a:p>
          <a:p>
            <a:pPr algn="ctr"/>
            <a:r>
              <a:rPr lang="tr-TR" sz="2000" dirty="0"/>
              <a:t>Bu risk </a:t>
            </a:r>
            <a:r>
              <a:rPr lang="tr-TR" sz="2000" dirty="0" err="1"/>
              <a:t>amniosentez</a:t>
            </a:r>
            <a:r>
              <a:rPr lang="tr-TR" sz="2000" dirty="0"/>
              <a:t> olgularında % 0.3 dür.</a:t>
            </a:r>
          </a:p>
        </p:txBody>
      </p:sp>
    </p:spTree>
    <p:extLst>
      <p:ext uri="{BB962C8B-B14F-4D97-AF65-F5344CB8AC3E}">
        <p14:creationId xmlns:p14="http://schemas.microsoft.com/office/powerpoint/2010/main" val="354692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65" y="1071913"/>
            <a:ext cx="5730737" cy="16948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3311013"/>
            <a:ext cx="8816421" cy="1953857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6939226" y="4399543"/>
            <a:ext cx="737419" cy="1696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952043" y="1375249"/>
            <a:ext cx="1668328" cy="77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CVS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1673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Transabdominal</a:t>
            </a:r>
            <a:r>
              <a:rPr lang="tr-TR" dirty="0" smtClean="0"/>
              <a:t>- </a:t>
            </a:r>
            <a:r>
              <a:rPr lang="tr-TR" dirty="0" err="1" smtClean="0"/>
              <a:t>Transservikal</a:t>
            </a:r>
            <a:r>
              <a:rPr lang="tr-TR" dirty="0" smtClean="0"/>
              <a:t> CVS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89" y="1825625"/>
            <a:ext cx="9347019" cy="24733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916118" y="3542960"/>
            <a:ext cx="3178629" cy="45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İstatiksel olarak anlamlı değil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22489" y="4544704"/>
            <a:ext cx="9795971" cy="2047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Tekiz gebeliklerde, </a:t>
            </a:r>
            <a:r>
              <a:rPr lang="tr-TR" sz="2000" dirty="0" err="1"/>
              <a:t>fetal</a:t>
            </a:r>
            <a:r>
              <a:rPr lang="tr-TR" sz="2000" dirty="0"/>
              <a:t> kayıp oranları </a:t>
            </a:r>
            <a:r>
              <a:rPr lang="tr-TR" sz="2000" dirty="0" err="1" smtClean="0"/>
              <a:t>transservikal</a:t>
            </a:r>
            <a:r>
              <a:rPr lang="tr-TR" sz="2000" dirty="0" smtClean="0"/>
              <a:t> </a:t>
            </a:r>
            <a:r>
              <a:rPr lang="tr-TR" sz="2000" dirty="0"/>
              <a:t>CVS de </a:t>
            </a:r>
            <a:r>
              <a:rPr lang="tr-TR" sz="2000" dirty="0" smtClean="0"/>
              <a:t>daha fazla  </a:t>
            </a:r>
            <a:r>
              <a:rPr lang="tr-TR" sz="2000" dirty="0"/>
              <a:t>görülse de bu etki çoğul gebelikler için geçerli </a:t>
            </a:r>
            <a:r>
              <a:rPr lang="tr-TR" sz="2000" dirty="0" smtClean="0"/>
              <a:t>değil.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Çoğul gebeliklerde plasentanın yerleşimi dolayısı ile </a:t>
            </a:r>
            <a:r>
              <a:rPr lang="tr-TR" sz="2000" dirty="0" err="1"/>
              <a:t>transservikal</a:t>
            </a:r>
            <a:r>
              <a:rPr lang="tr-TR" sz="2000" dirty="0"/>
              <a:t> yaklaşım bazı fetüslerde zorunlu olmaktadır ve </a:t>
            </a:r>
            <a:r>
              <a:rPr lang="tr-TR" sz="2000" dirty="0" smtClean="0"/>
              <a:t>çoğunlukla her </a:t>
            </a:r>
            <a:r>
              <a:rPr lang="tr-TR" sz="2000" dirty="0"/>
              <a:t>iki yöntemin birlikte kullanımı gerekir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Doktorun deneyimi ( </a:t>
            </a:r>
            <a:r>
              <a:rPr lang="tr-TR" sz="2000" dirty="0" err="1"/>
              <a:t>learning</a:t>
            </a:r>
            <a:r>
              <a:rPr lang="tr-TR" sz="2000" dirty="0"/>
              <a:t> </a:t>
            </a:r>
            <a:r>
              <a:rPr lang="tr-TR" sz="2000" dirty="0" err="1"/>
              <a:t>curve</a:t>
            </a:r>
            <a:r>
              <a:rPr lang="tr-TR" sz="2000" dirty="0"/>
              <a:t> ) 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505432" y="2852382"/>
            <a:ext cx="1150962" cy="274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1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CVS- </a:t>
            </a:r>
            <a:r>
              <a:rPr lang="tr-TR" dirty="0" err="1" smtClean="0"/>
              <a:t>Amniosentez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326339"/>
            <a:ext cx="10515600" cy="1495781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Fetal</a:t>
            </a:r>
            <a:r>
              <a:rPr lang="tr-TR" dirty="0" smtClean="0"/>
              <a:t> kayıp oranları </a:t>
            </a:r>
          </a:p>
          <a:p>
            <a:r>
              <a:rPr lang="tr-TR" dirty="0" smtClean="0"/>
              <a:t>CVS %3.84</a:t>
            </a:r>
          </a:p>
          <a:p>
            <a:r>
              <a:rPr lang="tr-TR" dirty="0" err="1" smtClean="0"/>
              <a:t>Amniosentez</a:t>
            </a:r>
            <a:r>
              <a:rPr lang="tr-TR" dirty="0" smtClean="0"/>
              <a:t> %3.07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7" y="1985747"/>
            <a:ext cx="5370378" cy="1309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63937" y="4235566"/>
            <a:ext cx="4189863" cy="175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CVS ile </a:t>
            </a:r>
            <a:r>
              <a:rPr lang="tr-TR" sz="2400" dirty="0" err="1" smtClean="0"/>
              <a:t>amniosentez</a:t>
            </a:r>
            <a:r>
              <a:rPr lang="tr-TR" sz="2400" dirty="0" smtClean="0"/>
              <a:t> arasında işleme  bağlı </a:t>
            </a:r>
            <a:r>
              <a:rPr lang="tr-TR" sz="2400" dirty="0" err="1" smtClean="0"/>
              <a:t>fetal</a:t>
            </a:r>
            <a:r>
              <a:rPr lang="tr-TR" sz="2400" dirty="0" smtClean="0"/>
              <a:t> kayıp oranları benzer</a:t>
            </a:r>
          </a:p>
          <a:p>
            <a:pPr algn="ctr"/>
            <a:r>
              <a:rPr lang="tr-TR" sz="2400" dirty="0" smtClean="0"/>
              <a:t>risk %1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6669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894" y="2317023"/>
            <a:ext cx="9647122" cy="257082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3213175" y="975392"/>
            <a:ext cx="3872112" cy="715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CVS - AMNİYOSENTEZ</a:t>
            </a:r>
            <a:endParaRPr lang="tr-TR" sz="2800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2822335" y="3602435"/>
            <a:ext cx="213852" cy="1327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927474" y="3602434"/>
            <a:ext cx="272845" cy="147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Yuvarlatılmış Dikdörtgen 11"/>
          <p:cNvSpPr/>
          <p:nvPr/>
        </p:nvSpPr>
        <p:spPr>
          <a:xfrm>
            <a:off x="4553565" y="3922865"/>
            <a:ext cx="2005780" cy="319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İSTATİKSEL ANLAMLI FARK YOK</a:t>
            </a:r>
            <a:endParaRPr lang="tr-TR" sz="1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5540991" y="3425588"/>
            <a:ext cx="1173708" cy="3095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466532" y="5355760"/>
            <a:ext cx="2661314" cy="83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CVS	 	%2.98</a:t>
            </a:r>
          </a:p>
          <a:p>
            <a:r>
              <a:rPr lang="tr-TR" dirty="0" err="1" smtClean="0"/>
              <a:t>Amniosentez</a:t>
            </a:r>
            <a:r>
              <a:rPr lang="tr-TR" dirty="0" smtClean="0"/>
              <a:t>	 %1.53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4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46" y="445358"/>
            <a:ext cx="4830642" cy="1417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7" y="4310805"/>
            <a:ext cx="1646196" cy="2119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367" y="4290555"/>
            <a:ext cx="1619209" cy="21397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63340"/>
            <a:ext cx="1592223" cy="21465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423" y="2541889"/>
            <a:ext cx="5307842" cy="313590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938" y="1565991"/>
            <a:ext cx="3133499" cy="366865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6096000" y="4012442"/>
            <a:ext cx="4876800" cy="12010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Rounded Rectangle 2"/>
          <p:cNvSpPr/>
          <p:nvPr/>
        </p:nvSpPr>
        <p:spPr>
          <a:xfrm>
            <a:off x="7806519" y="852969"/>
            <a:ext cx="3016156" cy="1110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Single –Multiple Ponksiyon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368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Çoğul gebeliklerde yapısal ve </a:t>
            </a:r>
            <a:r>
              <a:rPr lang="tr-TR" dirty="0" err="1"/>
              <a:t>kromozomal</a:t>
            </a:r>
            <a:r>
              <a:rPr lang="tr-TR" dirty="0"/>
              <a:t> anomali riski özellikle </a:t>
            </a:r>
            <a:r>
              <a:rPr lang="tr-TR" dirty="0" err="1"/>
              <a:t>monokoryonik</a:t>
            </a:r>
            <a:r>
              <a:rPr lang="tr-TR" dirty="0"/>
              <a:t> ikizlerde, </a:t>
            </a:r>
            <a:r>
              <a:rPr lang="tr-TR" dirty="0" err="1"/>
              <a:t>tekizlerden</a:t>
            </a:r>
            <a:r>
              <a:rPr lang="tr-TR" dirty="0"/>
              <a:t> fazladır</a:t>
            </a:r>
          </a:p>
          <a:p>
            <a:r>
              <a:rPr lang="tr-TR" dirty="0" smtClean="0"/>
              <a:t>Yardımcı üreme tekniklerindeki gelişmelerle birlikte artan çoğul gebelik </a:t>
            </a:r>
            <a:r>
              <a:rPr lang="tr-TR" dirty="0" err="1" smtClean="0"/>
              <a:t>insidansı</a:t>
            </a:r>
            <a:r>
              <a:rPr lang="tr-TR" dirty="0"/>
              <a:t> </a:t>
            </a:r>
            <a:r>
              <a:rPr lang="tr-TR" dirty="0" smtClean="0"/>
              <a:t>gebeliklerde </a:t>
            </a:r>
            <a:r>
              <a:rPr lang="tr-TR" dirty="0" err="1" smtClean="0"/>
              <a:t>invaziv</a:t>
            </a:r>
            <a:r>
              <a:rPr lang="tr-TR" dirty="0" smtClean="0"/>
              <a:t> tanı yöntemi uygulamalarını artırmıştır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78" y="4664336"/>
            <a:ext cx="2574602" cy="20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MULTİFETAL GEBELİK REDÜKSİYONU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Çoğul gebeliğe bağlı ortaya çıkabilecek </a:t>
            </a:r>
            <a:r>
              <a:rPr lang="tr-TR" dirty="0" err="1" smtClean="0"/>
              <a:t>obstetrik</a:t>
            </a:r>
            <a:r>
              <a:rPr lang="tr-TR" dirty="0" smtClean="0"/>
              <a:t> ve </a:t>
            </a:r>
            <a:r>
              <a:rPr lang="tr-TR" dirty="0" err="1" smtClean="0"/>
              <a:t>perinatal</a:t>
            </a:r>
            <a:r>
              <a:rPr lang="tr-TR" dirty="0" smtClean="0"/>
              <a:t> komplikasyonları azaltmak için fetüs sayısının azaltılmasıdır. </a:t>
            </a:r>
          </a:p>
          <a:p>
            <a:r>
              <a:rPr lang="tr-TR" dirty="0" err="1" smtClean="0"/>
              <a:t>İntrakardiak</a:t>
            </a:r>
            <a:r>
              <a:rPr lang="tr-TR" dirty="0" smtClean="0"/>
              <a:t> veya </a:t>
            </a:r>
            <a:r>
              <a:rPr lang="tr-TR" dirty="0" err="1" smtClean="0"/>
              <a:t>intratorasik</a:t>
            </a:r>
            <a:r>
              <a:rPr lang="tr-TR" dirty="0" smtClean="0"/>
              <a:t> </a:t>
            </a:r>
            <a:r>
              <a:rPr lang="tr-TR" dirty="0" err="1" smtClean="0"/>
              <a:t>KCl</a:t>
            </a:r>
            <a:r>
              <a:rPr lang="tr-TR" dirty="0" smtClean="0"/>
              <a:t> </a:t>
            </a:r>
            <a:r>
              <a:rPr lang="tr-TR" dirty="0" err="1" smtClean="0"/>
              <a:t>injeksiyonu</a:t>
            </a:r>
            <a:r>
              <a:rPr lang="tr-TR" dirty="0" smtClean="0"/>
              <a:t> </a:t>
            </a:r>
          </a:p>
          <a:p>
            <a:r>
              <a:rPr lang="tr-TR" dirty="0" smtClean="0"/>
              <a:t>Başlangıç fetüs sayısı arttıkça </a:t>
            </a:r>
            <a:r>
              <a:rPr lang="tr-TR" dirty="0" err="1" smtClean="0"/>
              <a:t>fetal</a:t>
            </a:r>
            <a:r>
              <a:rPr lang="tr-TR" dirty="0" smtClean="0"/>
              <a:t> kayıp oranı artar</a:t>
            </a:r>
          </a:p>
          <a:p>
            <a:r>
              <a:rPr lang="tr-TR" dirty="0" smtClean="0"/>
              <a:t>Bırakılan fetüs sayısı azaldıkça doğum haftası daha geç olmaktadır</a:t>
            </a:r>
          </a:p>
        </p:txBody>
      </p:sp>
    </p:spTree>
    <p:extLst>
      <p:ext uri="{BB962C8B-B14F-4D97-AF65-F5344CB8AC3E}">
        <p14:creationId xmlns:p14="http://schemas.microsoft.com/office/powerpoint/2010/main" val="239292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686" y="103109"/>
            <a:ext cx="7765143" cy="6210359"/>
          </a:xfrm>
        </p:spPr>
      </p:pic>
      <p:sp>
        <p:nvSpPr>
          <p:cNvPr id="6" name="Dikdörtgen 5"/>
          <p:cNvSpPr/>
          <p:nvPr/>
        </p:nvSpPr>
        <p:spPr>
          <a:xfrm>
            <a:off x="4542971" y="5500916"/>
            <a:ext cx="3526972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FETAL REDUCTION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336800" y="217714"/>
            <a:ext cx="7503886" cy="275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3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MULTİFETAL GEBELİK REDÜKSİYONU- TEKNİK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006" y="1591173"/>
            <a:ext cx="10515600" cy="4351338"/>
          </a:xfrm>
        </p:spPr>
        <p:txBody>
          <a:bodyPr/>
          <a:lstStyle/>
          <a:p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anastomozlar</a:t>
            </a:r>
            <a:r>
              <a:rPr lang="tr-TR" dirty="0" smtClean="0"/>
              <a:t> nedeni ile </a:t>
            </a:r>
            <a:r>
              <a:rPr lang="tr-TR" dirty="0" err="1" smtClean="0"/>
              <a:t>injekte</a:t>
            </a:r>
            <a:r>
              <a:rPr lang="tr-TR" dirty="0" smtClean="0"/>
              <a:t> edilen </a:t>
            </a:r>
            <a:r>
              <a:rPr lang="tr-TR" dirty="0" err="1" smtClean="0"/>
              <a:t>KCl</a:t>
            </a:r>
            <a:r>
              <a:rPr lang="tr-TR" dirty="0" smtClean="0"/>
              <a:t> </a:t>
            </a:r>
            <a:r>
              <a:rPr lang="tr-TR" dirty="0" err="1"/>
              <a:t>nin</a:t>
            </a:r>
            <a:r>
              <a:rPr lang="tr-TR" dirty="0"/>
              <a:t> diğer </a:t>
            </a:r>
            <a:r>
              <a:rPr lang="tr-TR" dirty="0" smtClean="0"/>
              <a:t>fetüse geçerek kaybına neden olacağı için, klasik </a:t>
            </a:r>
            <a:r>
              <a:rPr lang="tr-TR" dirty="0" err="1" smtClean="0"/>
              <a:t>fetal</a:t>
            </a:r>
            <a:r>
              <a:rPr lang="tr-TR" dirty="0" smtClean="0"/>
              <a:t> redüksiyon teknikleri </a:t>
            </a:r>
            <a:r>
              <a:rPr lang="tr-TR" dirty="0" err="1" smtClean="0"/>
              <a:t>monokoryonik</a:t>
            </a:r>
            <a:r>
              <a:rPr lang="tr-TR" dirty="0" smtClean="0"/>
              <a:t> gebeliklerde uygulanmaz. </a:t>
            </a:r>
          </a:p>
          <a:p>
            <a:pPr lvl="1"/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0" y="3018971"/>
            <a:ext cx="7650319" cy="349794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615542" y="6019255"/>
            <a:ext cx="362857" cy="420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6010705" y="5968454"/>
            <a:ext cx="362857" cy="522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876" y="5901759"/>
            <a:ext cx="2619618" cy="40469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862" y="6350857"/>
            <a:ext cx="1565236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37832" y="4049206"/>
            <a:ext cx="3648701" cy="245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1986-1999 </a:t>
            </a:r>
            <a:r>
              <a:rPr lang="tr-TR" sz="2000" dirty="0"/>
              <a:t>yılları arasında 1000 ardışık MPR sonuçları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24. </a:t>
            </a:r>
            <a:r>
              <a:rPr lang="tr-TR" sz="2000" dirty="0" err="1"/>
              <a:t>gh</a:t>
            </a:r>
            <a:r>
              <a:rPr lang="tr-TR" sz="2000" dirty="0"/>
              <a:t> dan önce tüm gebeliğin kaybı %5.4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Başlangıç </a:t>
            </a:r>
            <a:r>
              <a:rPr lang="tr-TR" sz="2000" dirty="0"/>
              <a:t>fetüs sayısı 6 veya daha fazla ise gebelik kayıp riski en fazla</a:t>
            </a:r>
          </a:p>
          <a:p>
            <a:pPr algn="ctr"/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90" y="1749015"/>
            <a:ext cx="6805180" cy="12679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34" y="4552038"/>
            <a:ext cx="2673721" cy="92417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975" y="4399973"/>
            <a:ext cx="2969343" cy="832722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8090452" y="4816334"/>
            <a:ext cx="2445719" cy="131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454434" y="4947522"/>
            <a:ext cx="2145149" cy="126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6096000" y="2474843"/>
            <a:ext cx="503583" cy="542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8090452" y="2474843"/>
            <a:ext cx="268357" cy="542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0" y="1878021"/>
            <a:ext cx="3680123" cy="89483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432674" y="365963"/>
            <a:ext cx="70829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MPR SONRASI PROGNOZ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6164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Tekiz gebeliğe redüksiyon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Günümüzde daha popüler olmaya başladı</a:t>
            </a:r>
          </a:p>
          <a:p>
            <a:r>
              <a:rPr lang="tr-TR" dirty="0" smtClean="0"/>
              <a:t>Daha güvenli görünüyor</a:t>
            </a:r>
          </a:p>
          <a:p>
            <a:r>
              <a:rPr lang="tr-TR" dirty="0" smtClean="0"/>
              <a:t>Gebelik kayıp oranı %3.3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37" y="3015898"/>
            <a:ext cx="5986781" cy="16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8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Operatör deneyimi yıllar içinde arttıkça gebelik kayıp oranları da azalmakta</a:t>
            </a:r>
          </a:p>
          <a:p>
            <a:r>
              <a:rPr lang="tr-TR" dirty="0"/>
              <a:t>	1990 dan önce %9.5 iken sonrasında % 4.5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54" y="3510956"/>
            <a:ext cx="4174279" cy="28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MPR öncesi CVS </a:t>
            </a:r>
            <a:r>
              <a:rPr lang="tr-TR" dirty="0" err="1"/>
              <a:t>uygulanımı</a:t>
            </a:r>
            <a:r>
              <a:rPr lang="tr-TR" dirty="0"/>
              <a:t>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Çoğul gebelik redüksiyonu öncesi geride kalacak fetüsün </a:t>
            </a:r>
            <a:r>
              <a:rPr lang="tr-TR" dirty="0" err="1" smtClean="0"/>
              <a:t>kromozomal</a:t>
            </a:r>
            <a:r>
              <a:rPr lang="tr-TR" dirty="0" smtClean="0"/>
              <a:t> olarak normal olduğundan emin olmak için uygulanmakta</a:t>
            </a:r>
          </a:p>
          <a:p>
            <a:r>
              <a:rPr lang="tr-TR" dirty="0" smtClean="0"/>
              <a:t>CVS sonrası MPR yapıldığında gebelik kayıp oranları artırmıyor</a:t>
            </a:r>
          </a:p>
          <a:p>
            <a:r>
              <a:rPr lang="tr-TR" dirty="0" err="1" smtClean="0"/>
              <a:t>Karyotip</a:t>
            </a:r>
            <a:r>
              <a:rPr lang="tr-TR" dirty="0" smtClean="0"/>
              <a:t> anomalisi olan fetüsün redüksiyonu gebeliğin </a:t>
            </a:r>
            <a:r>
              <a:rPr lang="tr-TR" dirty="0" err="1" smtClean="0"/>
              <a:t>anöploidiye</a:t>
            </a:r>
            <a:r>
              <a:rPr lang="tr-TR" dirty="0" smtClean="0"/>
              <a:t> bağlı background kayıp riskini azaltıyor olabilir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3802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SELEKTİF FETOSİT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Çoğul gebeliklerde anomalisi olan fetüsün </a:t>
            </a:r>
            <a:r>
              <a:rPr lang="tr-TR" dirty="0" err="1" smtClean="0"/>
              <a:t>selektif</a:t>
            </a:r>
            <a:r>
              <a:rPr lang="tr-TR" dirty="0" smtClean="0"/>
              <a:t> olarak </a:t>
            </a:r>
            <a:r>
              <a:rPr lang="tr-TR" dirty="0" err="1" smtClean="0"/>
              <a:t>fetositidir</a:t>
            </a:r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6714"/>
            <a:ext cx="3459813" cy="14741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19" y="2666921"/>
            <a:ext cx="7760881" cy="39261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75" y="4194503"/>
            <a:ext cx="1519509" cy="10148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175" y="5403032"/>
            <a:ext cx="1519510" cy="11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 dönemde </a:t>
            </a: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terminasyon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US ve diğer bazı ülkelerde legal</a:t>
            </a:r>
          </a:p>
          <a:p>
            <a:r>
              <a:rPr lang="tr-TR" dirty="0" smtClean="0"/>
              <a:t>İsrail 36 </a:t>
            </a:r>
            <a:r>
              <a:rPr lang="tr-TR" dirty="0" err="1" smtClean="0"/>
              <a:t>dikoryonik</a:t>
            </a:r>
            <a:r>
              <a:rPr lang="tr-TR" dirty="0" smtClean="0"/>
              <a:t> gebelik 24. gebelik haftasın sonra </a:t>
            </a:r>
            <a:r>
              <a:rPr lang="tr-TR" dirty="0" err="1" smtClean="0"/>
              <a:t>terminasyon</a:t>
            </a:r>
            <a:r>
              <a:rPr lang="tr-TR" dirty="0" smtClean="0"/>
              <a:t> yapılmış</a:t>
            </a:r>
          </a:p>
          <a:p>
            <a:pPr lvl="1"/>
            <a:r>
              <a:rPr lang="tr-TR" dirty="0" smtClean="0"/>
              <a:t>Ortalama doğum haftası 36.9 hafta</a:t>
            </a:r>
          </a:p>
          <a:p>
            <a:pPr lvl="1"/>
            <a:r>
              <a:rPr lang="tr-TR" dirty="0" smtClean="0"/>
              <a:t>%13.8 olguda  34 haftadan önce doğum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1037231" y="4763068"/>
            <a:ext cx="9580728" cy="122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İkiz gebeliklerde geç selektif terminasyon güvenli bir yöntemdir</a:t>
            </a:r>
          </a:p>
          <a:p>
            <a:pPr algn="ctr"/>
            <a:r>
              <a:rPr lang="tr-TR"/>
              <a:t>24. haftadan sonra tanı konulan olgular kendi ülkelerinde yapılmasa bile bu konuda bilgilendirilmelidir</a:t>
            </a:r>
          </a:p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70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Randomize</a:t>
            </a:r>
            <a:r>
              <a:rPr lang="tr-TR" dirty="0" smtClean="0"/>
              <a:t> çalışmalar olmadığı için çoğul gebeliklerde prenatal </a:t>
            </a:r>
            <a:r>
              <a:rPr lang="tr-TR" dirty="0" err="1" smtClean="0"/>
              <a:t>invaziv</a:t>
            </a:r>
            <a:r>
              <a:rPr lang="tr-TR" dirty="0" smtClean="0"/>
              <a:t> işleme bağlı risk artışının tam olarak tespiti mümkün değildir</a:t>
            </a:r>
          </a:p>
          <a:p>
            <a:r>
              <a:rPr lang="tr-TR" dirty="0" smtClean="0"/>
              <a:t>Çoğunlukla ikizlerde yapılan çalışmalar CVS ve </a:t>
            </a:r>
            <a:r>
              <a:rPr lang="tr-TR" dirty="0" err="1" smtClean="0"/>
              <a:t>amniosentezin</a:t>
            </a:r>
            <a:r>
              <a:rPr lang="tr-TR" dirty="0" smtClean="0"/>
              <a:t> </a:t>
            </a:r>
            <a:r>
              <a:rPr lang="tr-TR" dirty="0" err="1" smtClean="0"/>
              <a:t>fetal</a:t>
            </a:r>
            <a:r>
              <a:rPr lang="tr-TR" dirty="0" smtClean="0"/>
              <a:t> kayıp oranlarının benzer olduğu ve işleme bağlı risk artışının %1 olduğunu göstermektedir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216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KORYONİSİTE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Gebelik </a:t>
            </a:r>
            <a:r>
              <a:rPr lang="tr-TR" dirty="0" err="1" smtClean="0"/>
              <a:t>prognozu</a:t>
            </a:r>
            <a:r>
              <a:rPr lang="tr-TR" dirty="0" smtClean="0"/>
              <a:t> ve </a:t>
            </a:r>
            <a:r>
              <a:rPr lang="tr-TR" dirty="0" err="1" smtClean="0"/>
              <a:t>invaziv</a:t>
            </a:r>
            <a:r>
              <a:rPr lang="tr-TR" dirty="0" smtClean="0"/>
              <a:t> uygulamalarda kritik</a:t>
            </a:r>
          </a:p>
          <a:p>
            <a:r>
              <a:rPr lang="tr-TR" dirty="0" smtClean="0"/>
              <a:t>En doğru 1. </a:t>
            </a:r>
            <a:r>
              <a:rPr lang="tr-TR" dirty="0" err="1" smtClean="0"/>
              <a:t>trimesterde</a:t>
            </a:r>
            <a:r>
              <a:rPr lang="tr-TR" dirty="0" smtClean="0"/>
              <a:t> ‘’</a:t>
            </a:r>
            <a:r>
              <a:rPr lang="tr-TR" dirty="0" err="1" smtClean="0"/>
              <a:t>lambda</a:t>
            </a:r>
            <a:r>
              <a:rPr lang="tr-TR" dirty="0" smtClean="0"/>
              <a:t> </a:t>
            </a:r>
            <a:r>
              <a:rPr lang="tr-TR" dirty="0" err="1" smtClean="0"/>
              <a:t>sign</a:t>
            </a:r>
            <a:r>
              <a:rPr lang="tr-TR" dirty="0" smtClean="0"/>
              <a:t>’’</a:t>
            </a:r>
          </a:p>
          <a:p>
            <a:endParaRPr lang="tr-TR" dirty="0"/>
          </a:p>
          <a:p>
            <a:r>
              <a:rPr lang="tr-TR" dirty="0" smtClean="0"/>
              <a:t>NEDEN ÖNEMLİ???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Monokoryonik</a:t>
            </a:r>
            <a:r>
              <a:rPr lang="tr-TR" dirty="0" smtClean="0"/>
              <a:t> gebeliklerde </a:t>
            </a:r>
            <a:r>
              <a:rPr lang="tr-TR" dirty="0" err="1" smtClean="0"/>
              <a:t>invaziv</a:t>
            </a:r>
            <a:r>
              <a:rPr lang="tr-TR" dirty="0" smtClean="0"/>
              <a:t> tanı testleri sırasında;</a:t>
            </a:r>
          </a:p>
          <a:p>
            <a:pPr lvl="1"/>
            <a:r>
              <a:rPr lang="tr-TR" dirty="0" smtClean="0"/>
              <a:t>Fetüsler </a:t>
            </a:r>
            <a:r>
              <a:rPr lang="tr-TR" dirty="0" err="1" smtClean="0"/>
              <a:t>kromozomal</a:t>
            </a:r>
            <a:r>
              <a:rPr lang="tr-TR" dirty="0" smtClean="0"/>
              <a:t> </a:t>
            </a:r>
            <a:r>
              <a:rPr lang="tr-TR" dirty="0" err="1" smtClean="0"/>
              <a:t>identical</a:t>
            </a:r>
            <a:r>
              <a:rPr lang="tr-TR" dirty="0" smtClean="0"/>
              <a:t> olduğu için bir örnekleme yeterli 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( </a:t>
            </a:r>
            <a:r>
              <a:rPr lang="tr-TR" dirty="0" err="1" smtClean="0"/>
              <a:t>diskordan</a:t>
            </a:r>
            <a:r>
              <a:rPr lang="tr-TR" dirty="0" smtClean="0"/>
              <a:t> </a:t>
            </a:r>
            <a:r>
              <a:rPr lang="tr-TR" dirty="0" err="1" smtClean="0"/>
              <a:t>karyotip</a:t>
            </a:r>
            <a:r>
              <a:rPr lang="tr-TR" dirty="0" smtClean="0"/>
              <a:t> olguları : </a:t>
            </a:r>
            <a:r>
              <a:rPr lang="tr-TR" dirty="0" err="1" smtClean="0"/>
              <a:t>postzigotik</a:t>
            </a:r>
            <a:r>
              <a:rPr lang="tr-TR" dirty="0" smtClean="0"/>
              <a:t> mutasyonlar?, </a:t>
            </a:r>
            <a:r>
              <a:rPr lang="tr-TR" dirty="0" err="1" smtClean="0"/>
              <a:t>imprinting</a:t>
            </a:r>
            <a:r>
              <a:rPr lang="tr-TR" dirty="0" smtClean="0"/>
              <a:t> ve </a:t>
            </a:r>
            <a:r>
              <a:rPr lang="tr-TR" dirty="0" err="1" smtClean="0"/>
              <a:t>epigenetik</a:t>
            </a:r>
            <a:r>
              <a:rPr lang="tr-TR" dirty="0" smtClean="0"/>
              <a:t> mekanizmalar )</a:t>
            </a:r>
          </a:p>
          <a:p>
            <a:pPr lvl="1"/>
            <a:r>
              <a:rPr lang="tr-TR" dirty="0" err="1" smtClean="0"/>
              <a:t>Plasental</a:t>
            </a:r>
            <a:r>
              <a:rPr lang="tr-TR" dirty="0" smtClean="0"/>
              <a:t> </a:t>
            </a:r>
            <a:r>
              <a:rPr lang="tr-TR" dirty="0" err="1" smtClean="0"/>
              <a:t>vasküler</a:t>
            </a:r>
            <a:r>
              <a:rPr lang="tr-TR" dirty="0" smtClean="0"/>
              <a:t> olası </a:t>
            </a:r>
            <a:r>
              <a:rPr lang="tr-TR" dirty="0" err="1" smtClean="0"/>
              <a:t>anastomozlar</a:t>
            </a:r>
            <a:r>
              <a:rPr lang="tr-TR" dirty="0" smtClean="0"/>
              <a:t> nedeni ile klasik MPR ve ST yapılmaz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77" y="267269"/>
            <a:ext cx="3797816" cy="28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10" y="104899"/>
            <a:ext cx="6621954" cy="6616623"/>
          </a:xfrm>
        </p:spPr>
      </p:pic>
    </p:spTree>
    <p:extLst>
      <p:ext uri="{BB962C8B-B14F-4D97-AF65-F5344CB8AC3E}">
        <p14:creationId xmlns:p14="http://schemas.microsoft.com/office/powerpoint/2010/main" val="215519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- </a:t>
            </a:r>
            <a:r>
              <a:rPr lang="tr-TR" dirty="0" err="1" smtClean="0"/>
              <a:t>invaziv</a:t>
            </a:r>
            <a:r>
              <a:rPr lang="tr-TR" dirty="0" smtClean="0"/>
              <a:t> yöntemler;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Maternal serum bazlı tekniklerde sonuçlar </a:t>
            </a:r>
          </a:p>
          <a:p>
            <a:pPr lvl="1"/>
            <a:r>
              <a:rPr lang="tr-TR" dirty="0"/>
              <a:t>T</a:t>
            </a:r>
            <a:r>
              <a:rPr lang="tr-TR" dirty="0" smtClean="0"/>
              <a:t>üm fetüsler tarafından etkilendiği için kısıtlı değerlendirme</a:t>
            </a:r>
          </a:p>
          <a:p>
            <a:pPr lvl="1"/>
            <a:r>
              <a:rPr lang="tr-TR" dirty="0" smtClean="0"/>
              <a:t>Fetüs spesifik değil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sp>
        <p:nvSpPr>
          <p:cNvPr id="4" name="Rounded Rectangle 3"/>
          <p:cNvSpPr/>
          <p:nvPr/>
        </p:nvSpPr>
        <p:spPr>
          <a:xfrm>
            <a:off x="2088107" y="4107976"/>
            <a:ext cx="7069541" cy="1255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tr-TR" sz="2400" dirty="0" smtClean="0"/>
              <a:t>Çoğul gebeliklerde NT ölçümü ve USG  </a:t>
            </a:r>
            <a:r>
              <a:rPr lang="tr-TR" sz="2400" dirty="0"/>
              <a:t>değerlendirme daha doğru ve fetüs spesifik tarama imkanı sağlar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Çoğul Gebeliklerde İnvaziv Tanı Testleri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Literatürde genellikle ikizlerde yapılan çalışmaların sonuçları</a:t>
            </a:r>
          </a:p>
          <a:p>
            <a:r>
              <a:rPr lang="tr-TR" dirty="0" smtClean="0"/>
              <a:t>Gebelik kayıp oranları % 0.6 – 4 arasında değişmekte</a:t>
            </a:r>
          </a:p>
          <a:p>
            <a:r>
              <a:rPr lang="tr-TR" dirty="0" smtClean="0"/>
              <a:t>Bu sonuçlar ikiz gebeliklerin background kayıp riski olan %6 ile kıyaslanabilir derecede benzer görünmektedir</a:t>
            </a:r>
          </a:p>
          <a:p>
            <a:r>
              <a:rPr lang="tr-TR" dirty="0" smtClean="0"/>
              <a:t>Ayrıca bu kayıpların % 66’ sı işlemden 4 hafta geçtikten sonra gerçekleştiği için bu kayıpları işleme bağlı kayıp olarak değerlendirmek zor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1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Çoğul gebeliklerde prenatal </a:t>
            </a:r>
            <a:r>
              <a:rPr lang="tr-TR" dirty="0" err="1"/>
              <a:t>invaziv</a:t>
            </a:r>
            <a:r>
              <a:rPr lang="tr-TR" dirty="0"/>
              <a:t> tanı yöntemleri teknik ve danışma açısından bazı özel zorluklar içerir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Background </a:t>
            </a:r>
            <a:r>
              <a:rPr lang="tr-TR" dirty="0" err="1" smtClean="0"/>
              <a:t>spontan</a:t>
            </a:r>
            <a:r>
              <a:rPr lang="tr-TR" dirty="0" smtClean="0"/>
              <a:t> kayıp riski </a:t>
            </a:r>
            <a:r>
              <a:rPr lang="tr-TR" dirty="0" err="1" smtClean="0"/>
              <a:t>tekizlerden</a:t>
            </a:r>
            <a:r>
              <a:rPr lang="tr-TR" dirty="0" smtClean="0"/>
              <a:t> fazla olduğu için </a:t>
            </a:r>
            <a:r>
              <a:rPr lang="tr-TR" dirty="0" err="1" smtClean="0"/>
              <a:t>invaziv</a:t>
            </a:r>
            <a:r>
              <a:rPr lang="tr-TR" dirty="0" smtClean="0"/>
              <a:t> işleme bağlı kayıp riskini değerlendirmek güçtür</a:t>
            </a:r>
          </a:p>
          <a:p>
            <a:pPr lvl="1"/>
            <a:r>
              <a:rPr lang="tr-TR" dirty="0" smtClean="0"/>
              <a:t>Aynı keseyi veya aynı plasentayı iki kez örnekleme riski (</a:t>
            </a:r>
            <a:r>
              <a:rPr lang="tr-TR" dirty="0"/>
              <a:t>sampling error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Sonuçların fetüslere doğru atıfı ve yorumu</a:t>
            </a:r>
          </a:p>
          <a:p>
            <a:pPr lvl="1"/>
            <a:r>
              <a:rPr lang="tr-TR" dirty="0" smtClean="0"/>
              <a:t>Anormal sonuçların yönetimi</a:t>
            </a:r>
          </a:p>
        </p:txBody>
      </p:sp>
    </p:spTree>
    <p:extLst>
      <p:ext uri="{BB962C8B-B14F-4D97-AF65-F5344CB8AC3E}">
        <p14:creationId xmlns:p14="http://schemas.microsoft.com/office/powerpoint/2010/main" val="395766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027906"/>
            <a:ext cx="2686050" cy="103822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9" y="2622323"/>
            <a:ext cx="1771650" cy="7715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4" y="3860459"/>
            <a:ext cx="2057400" cy="9715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9" y="5298620"/>
            <a:ext cx="2254250" cy="100404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296229" y="1233714"/>
            <a:ext cx="6633028" cy="94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Çoğul gebeliklerde </a:t>
            </a:r>
            <a:r>
              <a:rPr lang="tr-TR" sz="2400" dirty="0" err="1" smtClean="0"/>
              <a:t>amniosentez</a:t>
            </a:r>
            <a:r>
              <a:rPr lang="tr-TR" sz="2400" dirty="0" smtClean="0"/>
              <a:t> ve CVS sonrası </a:t>
            </a:r>
            <a:r>
              <a:rPr lang="tr-TR" sz="2400" dirty="0" err="1" smtClean="0"/>
              <a:t>fetal</a:t>
            </a:r>
            <a:r>
              <a:rPr lang="tr-TR" sz="2400" dirty="0" smtClean="0"/>
              <a:t> kayıp oranları </a:t>
            </a:r>
            <a:r>
              <a:rPr lang="tr-TR" sz="2400" dirty="0" err="1" smtClean="0"/>
              <a:t>tekizlerle</a:t>
            </a:r>
            <a:r>
              <a:rPr lang="tr-TR" sz="2400" dirty="0" smtClean="0"/>
              <a:t> benzer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4296229" y="2622323"/>
            <a:ext cx="6633028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Kötü sonuçlar hakkında görüş belirtmiyor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4267200" y="3991429"/>
            <a:ext cx="6662057" cy="84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İkizlerde </a:t>
            </a:r>
            <a:r>
              <a:rPr lang="tr-TR" sz="2400" dirty="0" err="1" smtClean="0"/>
              <a:t>amniosentez</a:t>
            </a:r>
            <a:r>
              <a:rPr lang="tr-TR" sz="2400" dirty="0" smtClean="0"/>
              <a:t> sonrası </a:t>
            </a:r>
            <a:r>
              <a:rPr lang="tr-TR" sz="2400" dirty="0" err="1" smtClean="0"/>
              <a:t>fetal</a:t>
            </a:r>
            <a:r>
              <a:rPr lang="tr-TR" sz="2400" dirty="0" smtClean="0"/>
              <a:t> kayıp oranı </a:t>
            </a:r>
          </a:p>
          <a:p>
            <a:pPr algn="ctr"/>
            <a:r>
              <a:rPr lang="tr-TR" sz="2400" dirty="0" smtClean="0">
                <a:latin typeface="Calibri" panose="020F0502020204030204" pitchFamily="34" charset="0"/>
              </a:rPr>
              <a:t>24 – 28 hafta arası % 1-4 </a:t>
            </a:r>
            <a:endParaRPr lang="tr-TR" sz="2400" dirty="0"/>
          </a:p>
        </p:txBody>
      </p:sp>
      <p:sp>
        <p:nvSpPr>
          <p:cNvPr id="11" name="Dikdörtgen 10"/>
          <p:cNvSpPr/>
          <p:nvPr/>
        </p:nvSpPr>
        <p:spPr>
          <a:xfrm>
            <a:off x="4296229" y="5428343"/>
            <a:ext cx="6633028" cy="769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Herhangi bir yorum yok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206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 zaman önerelim? Aynı </a:t>
            </a:r>
            <a:r>
              <a:rPr lang="tr-TR" dirty="0" err="1" smtClean="0"/>
              <a:t>cut-off</a:t>
            </a:r>
            <a:r>
              <a:rPr lang="tr-TR" dirty="0" smtClean="0"/>
              <a:t> değerleri kullanılır</a:t>
            </a:r>
          </a:p>
          <a:p>
            <a:r>
              <a:rPr lang="tr-TR" dirty="0" smtClean="0"/>
              <a:t>İşlem öncesi? </a:t>
            </a:r>
          </a:p>
          <a:p>
            <a:pPr lvl="1"/>
            <a:r>
              <a:rPr lang="tr-TR" dirty="0" smtClean="0"/>
              <a:t>Fetal lokasyon haritalama (mapping) çok önemli</a:t>
            </a:r>
          </a:p>
          <a:p>
            <a:pPr lvl="1"/>
            <a:r>
              <a:rPr lang="tr-TR" dirty="0" smtClean="0"/>
              <a:t>plasentanın yeri, </a:t>
            </a:r>
          </a:p>
          <a:p>
            <a:pPr lvl="1"/>
            <a:r>
              <a:rPr lang="tr-TR" dirty="0" smtClean="0"/>
              <a:t>kord insersiyonu, </a:t>
            </a:r>
          </a:p>
          <a:p>
            <a:pPr lvl="1"/>
            <a:r>
              <a:rPr lang="tr-TR" dirty="0" smtClean="0"/>
              <a:t>fetal cinsiyet, </a:t>
            </a:r>
          </a:p>
          <a:p>
            <a:pPr lvl="1"/>
            <a:r>
              <a:rPr lang="tr-TR" dirty="0" smtClean="0"/>
              <a:t>diskordan anomaliler açık olarak not edilmeli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99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İNVAZİV TANI YÖNTEMLERİ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CVS</a:t>
            </a:r>
          </a:p>
          <a:p>
            <a:r>
              <a:rPr lang="tr-TR" dirty="0" err="1" smtClean="0"/>
              <a:t>Amniosentez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Multifetal</a:t>
            </a:r>
            <a:r>
              <a:rPr lang="tr-TR" dirty="0" smtClean="0"/>
              <a:t> gebelik redüksiyonu</a:t>
            </a:r>
          </a:p>
          <a:p>
            <a:pPr marL="0" indent="0">
              <a:buNone/>
            </a:pPr>
            <a:r>
              <a:rPr lang="tr-TR" dirty="0" err="1" smtClean="0"/>
              <a:t>Selektif</a:t>
            </a:r>
            <a:r>
              <a:rPr lang="tr-TR" dirty="0" smtClean="0"/>
              <a:t> </a:t>
            </a:r>
            <a:r>
              <a:rPr lang="tr-TR" dirty="0" err="1" smtClean="0"/>
              <a:t>terminasyon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7519916" y="1690688"/>
            <a:ext cx="3711054" cy="267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CVS ve </a:t>
            </a:r>
            <a:r>
              <a:rPr lang="tr-TR" sz="2400" dirty="0" err="1" smtClean="0"/>
              <a:t>Amniosentez</a:t>
            </a:r>
            <a:r>
              <a:rPr lang="tr-TR" sz="2400" dirty="0" smtClean="0"/>
              <a:t>; </a:t>
            </a:r>
          </a:p>
          <a:p>
            <a:r>
              <a:rPr lang="tr-TR" sz="2400" dirty="0" smtClean="0"/>
              <a:t>tekiz </a:t>
            </a:r>
            <a:r>
              <a:rPr lang="tr-TR" sz="2400" dirty="0"/>
              <a:t>gebeliklerde de uygulanabilirken diğerleri çoğul gebeliğe spesifik </a:t>
            </a:r>
            <a:r>
              <a:rPr lang="tr-TR" sz="2400" dirty="0" err="1"/>
              <a:t>invaziv</a:t>
            </a:r>
            <a:r>
              <a:rPr lang="tr-TR" sz="2400" dirty="0"/>
              <a:t> yöntemlerdir </a:t>
            </a:r>
          </a:p>
        </p:txBody>
      </p:sp>
    </p:spTree>
    <p:extLst>
      <p:ext uri="{BB962C8B-B14F-4D97-AF65-F5344CB8AC3E}">
        <p14:creationId xmlns:p14="http://schemas.microsoft.com/office/powerpoint/2010/main" val="88538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857</Words>
  <Application>Microsoft Office PowerPoint</Application>
  <PresentationFormat>Widescreen</PresentationFormat>
  <Paragraphs>134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Teması</vt:lpstr>
      <vt:lpstr> ÇOĞUL GEBELİKLERDE İNVAZİV PRENATAL TANI YÖNTEMLERİ</vt:lpstr>
      <vt:lpstr>PowerPoint Presentation</vt:lpstr>
      <vt:lpstr>KORYONİSİTE</vt:lpstr>
      <vt:lpstr>Non- invaziv yöntemler;</vt:lpstr>
      <vt:lpstr>Çoğul Gebeliklerde İnvaziv Tanı Testleri</vt:lpstr>
      <vt:lpstr>PowerPoint Presentation</vt:lpstr>
      <vt:lpstr>PowerPoint Presentation</vt:lpstr>
      <vt:lpstr>PowerPoint Presentation</vt:lpstr>
      <vt:lpstr>İNVAZİV TANI YÖNTEMLERİ</vt:lpstr>
      <vt:lpstr>AMNİOSENTEZ</vt:lpstr>
      <vt:lpstr>PowerPoint Presentation</vt:lpstr>
      <vt:lpstr>ÇOĞUL GEBELİKLERDE AMNİOSENTEZ</vt:lpstr>
      <vt:lpstr>Amniosentez: Fetal akciğer maturitesi tayini</vt:lpstr>
      <vt:lpstr>CVS</vt:lpstr>
      <vt:lpstr>PowerPoint Presentation</vt:lpstr>
      <vt:lpstr>Transabdominal- Transservikal CVS</vt:lpstr>
      <vt:lpstr>CVS- Amniosentez ?</vt:lpstr>
      <vt:lpstr>PowerPoint Presentation</vt:lpstr>
      <vt:lpstr>PowerPoint Presentation</vt:lpstr>
      <vt:lpstr>MULTİFETAL GEBELİK REDÜKSİYONU</vt:lpstr>
      <vt:lpstr>PowerPoint Presentation</vt:lpstr>
      <vt:lpstr>MULTİFETAL GEBELİK REDÜKSİYONU- TEKNİK</vt:lpstr>
      <vt:lpstr>PowerPoint Presentation</vt:lpstr>
      <vt:lpstr>Tekiz gebeliğe redüksiyon</vt:lpstr>
      <vt:lpstr>PowerPoint Presentation</vt:lpstr>
      <vt:lpstr>MPR öncesi CVS uygulanımı: </vt:lpstr>
      <vt:lpstr>SELEKTİF FETOSİT</vt:lpstr>
      <vt:lpstr>Geç dönemde selektif terminasyon</vt:lpstr>
      <vt:lpstr>SONUÇ</vt:lpstr>
      <vt:lpstr>PowerPoint Presentation</vt:lpstr>
    </vt:vector>
  </TitlesOfParts>
  <Company>MoTuN 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FİLİZ ÇAYAN</dc:creator>
  <cp:lastModifiedBy>DNP</cp:lastModifiedBy>
  <cp:revision>248</cp:revision>
  <dcterms:created xsi:type="dcterms:W3CDTF">2018-05-05T09:45:16Z</dcterms:created>
  <dcterms:modified xsi:type="dcterms:W3CDTF">2018-05-11T13:21:30Z</dcterms:modified>
</cp:coreProperties>
</file>