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rof. Evrim Erdemoglu" initials="PE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5" d="100"/>
          <a:sy n="35" d="100"/>
        </p:scale>
        <p:origin x="67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5-10T20:17:56.848" idx="1">
    <p:pos x="11732" y="3430"/>
    <p:text>Indeed, surveys have shown that many staff who prescribe IV fluids in such areas know neither the likely fluid and electrolyte needs of individual patients, nor the specific composition of the many choices of IV fluids available to them. 
</p:text>
    <p:extLst>
      <p:ext uri="{C676402C-5697-4E1C-873F-D02D1690AC5C}">
        <p15:threadingInfo xmlns:p15="http://schemas.microsoft.com/office/powerpoint/2012/main" timeZoneBias="-180"/>
      </p:ext>
    </p:extLst>
  </p:cm>
  <p:cm authorId="0" dt="2018-05-10T20:19:22.662" idx="2">
    <p:pos x="11358" y="6952"/>
    <p:text>	Many accepted practices of IV fluid prescribing were developed for historical reasons rather than through clinical trials.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3190979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Başlık ve Alt Ana Başlık">
    <p:spTree>
      <p:nvGrpSpPr>
        <p:cNvPr id="1" name=""/>
        <p:cNvGrpSpPr/>
        <p:nvPr/>
      </p:nvGrpSpPr>
      <p:grpSpPr>
        <a:xfrm>
          <a:off x="0" y="0"/>
          <a:ext cx="0" cy="0"/>
          <a:chOff x="0" y="0"/>
          <a:chExt cx="0" cy="0"/>
        </a:xfrm>
      </p:grpSpPr>
      <p:sp>
        <p:nvSpPr>
          <p:cNvPr id="11" name="Başlık Metni"/>
          <p:cNvSpPr txBox="1">
            <a:spLocks noGrp="1"/>
          </p:cNvSpPr>
          <p:nvPr>
            <p:ph type="title"/>
          </p:nvPr>
        </p:nvSpPr>
        <p:spPr>
          <a:xfrm>
            <a:off x="1778000" y="2298700"/>
            <a:ext cx="20828000" cy="4648200"/>
          </a:xfrm>
          <a:prstGeom prst="rect">
            <a:avLst/>
          </a:prstGeom>
        </p:spPr>
        <p:txBody>
          <a:bodyPr anchor="b"/>
          <a:lstStyle/>
          <a:p>
            <a:r>
              <a:t>Başlık Metni</a:t>
            </a:r>
          </a:p>
        </p:txBody>
      </p:sp>
      <p:sp>
        <p:nvSpPr>
          <p:cNvPr id="12" name="Gövde Düzeyi Bir…"/>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Gövde Düzeyi Bir</a:t>
            </a:r>
          </a:p>
          <a:p>
            <a:pPr lvl="1"/>
            <a:r>
              <a:t>Gövde Düzeyi İki</a:t>
            </a:r>
          </a:p>
          <a:p>
            <a:pPr lvl="2"/>
            <a:r>
              <a:t>Gövde Düzeyi Üç</a:t>
            </a:r>
          </a:p>
          <a:p>
            <a:pPr lvl="3"/>
            <a:r>
              <a:t>Gövde Düzeyi Dört</a:t>
            </a:r>
          </a:p>
          <a:p>
            <a:pPr lvl="4"/>
            <a:r>
              <a:t>Gövde Düzeyi Beş</a:t>
            </a:r>
          </a:p>
        </p:txBody>
      </p:sp>
      <p:sp>
        <p:nvSpPr>
          <p:cNvPr id="13"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lıntı">
    <p:spTree>
      <p:nvGrpSpPr>
        <p:cNvPr id="1" name=""/>
        <p:cNvGrpSpPr/>
        <p:nvPr/>
      </p:nvGrpSpPr>
      <p:grpSpPr>
        <a:xfrm>
          <a:off x="0" y="0"/>
          <a:ext cx="0" cy="0"/>
          <a:chOff x="0" y="0"/>
          <a:chExt cx="0" cy="0"/>
        </a:xfrm>
      </p:grpSpPr>
      <p:sp>
        <p:nvSpPr>
          <p:cNvPr id="93" name="-Ali Utku"/>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-Ali Utku</a:t>
            </a:r>
          </a:p>
        </p:txBody>
      </p:sp>
      <p:sp>
        <p:nvSpPr>
          <p:cNvPr id="94" name="“Buraya bir alıntı yazın.”"/>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“Buraya bir alıntı yazın.” </a:t>
            </a:r>
          </a:p>
        </p:txBody>
      </p:sp>
      <p:sp>
        <p:nvSpPr>
          <p:cNvPr id="95"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ğraf">
    <p:spTree>
      <p:nvGrpSpPr>
        <p:cNvPr id="1" name=""/>
        <p:cNvGrpSpPr/>
        <p:nvPr/>
      </p:nvGrpSpPr>
      <p:grpSpPr>
        <a:xfrm>
          <a:off x="0" y="0"/>
          <a:ext cx="0" cy="0"/>
          <a:chOff x="0" y="0"/>
          <a:chExt cx="0" cy="0"/>
        </a:xfrm>
      </p:grpSpPr>
      <p:sp>
        <p:nvSpPr>
          <p:cNvPr id="102" name="Görüntü"/>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oş">
    <p:spTree>
      <p:nvGrpSpPr>
        <p:cNvPr id="1" name=""/>
        <p:cNvGrpSpPr/>
        <p:nvPr/>
      </p:nvGrpSpPr>
      <p:grpSpPr>
        <a:xfrm>
          <a:off x="0" y="0"/>
          <a:ext cx="0" cy="0"/>
          <a:chOff x="0" y="0"/>
          <a:chExt cx="0" cy="0"/>
        </a:xfrm>
      </p:grpSpPr>
      <p:sp>
        <p:nvSpPr>
          <p:cNvPr id="110"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ğraf - Yatay">
    <p:spTree>
      <p:nvGrpSpPr>
        <p:cNvPr id="1" name=""/>
        <p:cNvGrpSpPr/>
        <p:nvPr/>
      </p:nvGrpSpPr>
      <p:grpSpPr>
        <a:xfrm>
          <a:off x="0" y="0"/>
          <a:ext cx="0" cy="0"/>
          <a:chOff x="0" y="0"/>
          <a:chExt cx="0" cy="0"/>
        </a:xfrm>
      </p:grpSpPr>
      <p:sp>
        <p:nvSpPr>
          <p:cNvPr id="20" name="Görüntü"/>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Başlık Metni"/>
          <p:cNvSpPr txBox="1">
            <a:spLocks noGrp="1"/>
          </p:cNvSpPr>
          <p:nvPr>
            <p:ph type="title"/>
          </p:nvPr>
        </p:nvSpPr>
        <p:spPr>
          <a:xfrm>
            <a:off x="635000" y="9512300"/>
            <a:ext cx="23114000" cy="2006600"/>
          </a:xfrm>
          <a:prstGeom prst="rect">
            <a:avLst/>
          </a:prstGeom>
        </p:spPr>
        <p:txBody>
          <a:bodyPr anchor="b"/>
          <a:lstStyle/>
          <a:p>
            <a:r>
              <a:t>Başlık Metni</a:t>
            </a:r>
          </a:p>
        </p:txBody>
      </p:sp>
      <p:sp>
        <p:nvSpPr>
          <p:cNvPr id="22" name="Gövde Düzeyi Bir…"/>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Gövde Düzeyi Bir</a:t>
            </a:r>
          </a:p>
          <a:p>
            <a:pPr lvl="1"/>
            <a:r>
              <a:t>Gövde Düzeyi İki</a:t>
            </a:r>
          </a:p>
          <a:p>
            <a:pPr lvl="2"/>
            <a:r>
              <a:t>Gövde Düzeyi Üç</a:t>
            </a:r>
          </a:p>
          <a:p>
            <a:pPr lvl="3"/>
            <a:r>
              <a:t>Gövde Düzeyi Dört</a:t>
            </a:r>
          </a:p>
          <a:p>
            <a:pPr lvl="4"/>
            <a:r>
              <a:t>Gövde Düzeyi Beş</a:t>
            </a:r>
          </a:p>
        </p:txBody>
      </p:sp>
      <p:sp>
        <p:nvSpPr>
          <p:cNvPr id="23"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aşlık - Orta">
    <p:spTree>
      <p:nvGrpSpPr>
        <p:cNvPr id="1" name=""/>
        <p:cNvGrpSpPr/>
        <p:nvPr/>
      </p:nvGrpSpPr>
      <p:grpSpPr>
        <a:xfrm>
          <a:off x="0" y="0"/>
          <a:ext cx="0" cy="0"/>
          <a:chOff x="0" y="0"/>
          <a:chExt cx="0" cy="0"/>
        </a:xfrm>
      </p:grpSpPr>
      <p:sp>
        <p:nvSpPr>
          <p:cNvPr id="30" name="Başlık Metni"/>
          <p:cNvSpPr txBox="1">
            <a:spLocks noGrp="1"/>
          </p:cNvSpPr>
          <p:nvPr>
            <p:ph type="title"/>
          </p:nvPr>
        </p:nvSpPr>
        <p:spPr>
          <a:xfrm>
            <a:off x="1778000" y="4533900"/>
            <a:ext cx="20828000" cy="4648200"/>
          </a:xfrm>
          <a:prstGeom prst="rect">
            <a:avLst/>
          </a:prstGeom>
        </p:spPr>
        <p:txBody>
          <a:bodyPr/>
          <a:lstStyle/>
          <a:p>
            <a:r>
              <a:t>Başlık Metni</a:t>
            </a:r>
          </a:p>
        </p:txBody>
      </p:sp>
      <p:sp>
        <p:nvSpPr>
          <p:cNvPr id="31"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ğraf - Düşey">
    <p:spTree>
      <p:nvGrpSpPr>
        <p:cNvPr id="1" name=""/>
        <p:cNvGrpSpPr/>
        <p:nvPr/>
      </p:nvGrpSpPr>
      <p:grpSpPr>
        <a:xfrm>
          <a:off x="0" y="0"/>
          <a:ext cx="0" cy="0"/>
          <a:chOff x="0" y="0"/>
          <a:chExt cx="0" cy="0"/>
        </a:xfrm>
      </p:grpSpPr>
      <p:sp>
        <p:nvSpPr>
          <p:cNvPr id="38" name="Görüntü"/>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Başlık Metni"/>
          <p:cNvSpPr txBox="1">
            <a:spLocks noGrp="1"/>
          </p:cNvSpPr>
          <p:nvPr>
            <p:ph type="title"/>
          </p:nvPr>
        </p:nvSpPr>
        <p:spPr>
          <a:xfrm>
            <a:off x="1651000" y="952500"/>
            <a:ext cx="10223500" cy="5549900"/>
          </a:xfrm>
          <a:prstGeom prst="rect">
            <a:avLst/>
          </a:prstGeom>
        </p:spPr>
        <p:txBody>
          <a:bodyPr anchor="b"/>
          <a:lstStyle>
            <a:lvl1pPr>
              <a:defRPr sz="8400"/>
            </a:lvl1pPr>
          </a:lstStyle>
          <a:p>
            <a:r>
              <a:t>Başlık Metni</a:t>
            </a:r>
          </a:p>
        </p:txBody>
      </p:sp>
      <p:sp>
        <p:nvSpPr>
          <p:cNvPr id="40" name="Gövde Düzeyi Bir…"/>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Gövde Düzeyi Bir</a:t>
            </a:r>
          </a:p>
          <a:p>
            <a:pPr lvl="1"/>
            <a:r>
              <a:t>Gövde Düzeyi İki</a:t>
            </a:r>
          </a:p>
          <a:p>
            <a:pPr lvl="2"/>
            <a:r>
              <a:t>Gövde Düzeyi Üç</a:t>
            </a:r>
          </a:p>
          <a:p>
            <a:pPr lvl="3"/>
            <a:r>
              <a:t>Gövde Düzeyi Dört</a:t>
            </a:r>
          </a:p>
          <a:p>
            <a:pPr lvl="4"/>
            <a:r>
              <a:t>Gövde Düzeyi Beş</a:t>
            </a:r>
          </a:p>
        </p:txBody>
      </p:sp>
      <p:sp>
        <p:nvSpPr>
          <p:cNvPr id="41"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aşlık - Üst">
    <p:spTree>
      <p:nvGrpSpPr>
        <p:cNvPr id="1" name=""/>
        <p:cNvGrpSpPr/>
        <p:nvPr/>
      </p:nvGrpSpPr>
      <p:grpSpPr>
        <a:xfrm>
          <a:off x="0" y="0"/>
          <a:ext cx="0" cy="0"/>
          <a:chOff x="0" y="0"/>
          <a:chExt cx="0" cy="0"/>
        </a:xfrm>
      </p:grpSpPr>
      <p:sp>
        <p:nvSpPr>
          <p:cNvPr id="48" name="Başlık Metni"/>
          <p:cNvSpPr txBox="1">
            <a:spLocks noGrp="1"/>
          </p:cNvSpPr>
          <p:nvPr>
            <p:ph type="title"/>
          </p:nvPr>
        </p:nvSpPr>
        <p:spPr>
          <a:prstGeom prst="rect">
            <a:avLst/>
          </a:prstGeom>
        </p:spPr>
        <p:txBody>
          <a:bodyPr/>
          <a:lstStyle/>
          <a:p>
            <a:r>
              <a:t>Başlık Metni</a:t>
            </a:r>
          </a:p>
        </p:txBody>
      </p:sp>
      <p:sp>
        <p:nvSpPr>
          <p:cNvPr id="49"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aşlık ve Maddeler">
    <p:spTree>
      <p:nvGrpSpPr>
        <p:cNvPr id="1" name=""/>
        <p:cNvGrpSpPr/>
        <p:nvPr/>
      </p:nvGrpSpPr>
      <p:grpSpPr>
        <a:xfrm>
          <a:off x="0" y="0"/>
          <a:ext cx="0" cy="0"/>
          <a:chOff x="0" y="0"/>
          <a:chExt cx="0" cy="0"/>
        </a:xfrm>
      </p:grpSpPr>
      <p:sp>
        <p:nvSpPr>
          <p:cNvPr id="56" name="Başlık Metni"/>
          <p:cNvSpPr txBox="1">
            <a:spLocks noGrp="1"/>
          </p:cNvSpPr>
          <p:nvPr>
            <p:ph type="title"/>
          </p:nvPr>
        </p:nvSpPr>
        <p:spPr>
          <a:prstGeom prst="rect">
            <a:avLst/>
          </a:prstGeom>
        </p:spPr>
        <p:txBody>
          <a:bodyPr/>
          <a:lstStyle/>
          <a:p>
            <a:r>
              <a:t>Başlık Metni</a:t>
            </a:r>
          </a:p>
        </p:txBody>
      </p:sp>
      <p:sp>
        <p:nvSpPr>
          <p:cNvPr id="57" name="Gövde Düzeyi Bir…"/>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Gövde Düzeyi Bir</a:t>
            </a:r>
          </a:p>
          <a:p>
            <a:pPr lvl="1"/>
            <a:r>
              <a:t>Gövde Düzeyi İki</a:t>
            </a:r>
          </a:p>
          <a:p>
            <a:pPr lvl="2"/>
            <a:r>
              <a:t>Gövde Düzeyi Üç</a:t>
            </a:r>
          </a:p>
          <a:p>
            <a:pPr lvl="3"/>
            <a:r>
              <a:t>Gövde Düzeyi Dört</a:t>
            </a:r>
          </a:p>
          <a:p>
            <a:pPr lvl="4"/>
            <a:r>
              <a:t>Gövde Düzeyi Beş</a:t>
            </a:r>
          </a:p>
        </p:txBody>
      </p:sp>
      <p:sp>
        <p:nvSpPr>
          <p:cNvPr id="58"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aşlık, Maddeler ve Fotoğraf">
    <p:spTree>
      <p:nvGrpSpPr>
        <p:cNvPr id="1" name=""/>
        <p:cNvGrpSpPr/>
        <p:nvPr/>
      </p:nvGrpSpPr>
      <p:grpSpPr>
        <a:xfrm>
          <a:off x="0" y="0"/>
          <a:ext cx="0" cy="0"/>
          <a:chOff x="0" y="0"/>
          <a:chExt cx="0" cy="0"/>
        </a:xfrm>
      </p:grpSpPr>
      <p:sp>
        <p:nvSpPr>
          <p:cNvPr id="65" name="Görüntü"/>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Başlık Metni"/>
          <p:cNvSpPr txBox="1">
            <a:spLocks noGrp="1"/>
          </p:cNvSpPr>
          <p:nvPr>
            <p:ph type="title"/>
          </p:nvPr>
        </p:nvSpPr>
        <p:spPr>
          <a:prstGeom prst="rect">
            <a:avLst/>
          </a:prstGeom>
        </p:spPr>
        <p:txBody>
          <a:bodyPr/>
          <a:lstStyle/>
          <a:p>
            <a:r>
              <a:t>Başlık Metni</a:t>
            </a:r>
          </a:p>
        </p:txBody>
      </p:sp>
      <p:sp>
        <p:nvSpPr>
          <p:cNvPr id="67" name="Gövde Düzeyi Bir…"/>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Gövde Düzeyi Bir</a:t>
            </a:r>
          </a:p>
          <a:p>
            <a:pPr lvl="1"/>
            <a:r>
              <a:t>Gövde Düzeyi İki</a:t>
            </a:r>
          </a:p>
          <a:p>
            <a:pPr lvl="2"/>
            <a:r>
              <a:t>Gövde Düzeyi Üç</a:t>
            </a:r>
          </a:p>
          <a:p>
            <a:pPr lvl="3"/>
            <a:r>
              <a:t>Gövde Düzeyi Dört</a:t>
            </a:r>
          </a:p>
          <a:p>
            <a:pPr lvl="4"/>
            <a:r>
              <a:t>Gövde Düzeyi Beş</a:t>
            </a:r>
          </a:p>
        </p:txBody>
      </p:sp>
      <p:sp>
        <p:nvSpPr>
          <p:cNvPr id="68"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ddeler">
    <p:spTree>
      <p:nvGrpSpPr>
        <p:cNvPr id="1" name=""/>
        <p:cNvGrpSpPr/>
        <p:nvPr/>
      </p:nvGrpSpPr>
      <p:grpSpPr>
        <a:xfrm>
          <a:off x="0" y="0"/>
          <a:ext cx="0" cy="0"/>
          <a:chOff x="0" y="0"/>
          <a:chExt cx="0" cy="0"/>
        </a:xfrm>
      </p:grpSpPr>
      <p:sp>
        <p:nvSpPr>
          <p:cNvPr id="75" name="Gövde Düzeyi Bir…"/>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Gövde Düzeyi Bir</a:t>
            </a:r>
          </a:p>
          <a:p>
            <a:pPr lvl="1"/>
            <a:r>
              <a:t>Gövde Düzeyi İki</a:t>
            </a:r>
          </a:p>
          <a:p>
            <a:pPr lvl="2"/>
            <a:r>
              <a:t>Gövde Düzeyi Üç</a:t>
            </a:r>
          </a:p>
          <a:p>
            <a:pPr lvl="3"/>
            <a:r>
              <a:t>Gövde Düzeyi Dört</a:t>
            </a:r>
          </a:p>
          <a:p>
            <a:pPr lvl="4"/>
            <a:r>
              <a:t>Gövde Düzeyi Beş</a:t>
            </a:r>
          </a:p>
        </p:txBody>
      </p:sp>
      <p:sp>
        <p:nvSpPr>
          <p:cNvPr id="76"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ğraf - 3 Yukarı">
    <p:spTree>
      <p:nvGrpSpPr>
        <p:cNvPr id="1" name=""/>
        <p:cNvGrpSpPr/>
        <p:nvPr/>
      </p:nvGrpSpPr>
      <p:grpSpPr>
        <a:xfrm>
          <a:off x="0" y="0"/>
          <a:ext cx="0" cy="0"/>
          <a:chOff x="0" y="0"/>
          <a:chExt cx="0" cy="0"/>
        </a:xfrm>
      </p:grpSpPr>
      <p:sp>
        <p:nvSpPr>
          <p:cNvPr id="83" name="Görüntü"/>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Görüntü"/>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Görüntü"/>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ayt Numarası"/>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aşlık Metni"/>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Başlık Metni</a:t>
            </a:r>
          </a:p>
        </p:txBody>
      </p:sp>
      <p:sp>
        <p:nvSpPr>
          <p:cNvPr id="3" name="Gövde Düzeyi Bir…"/>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Gövde Düzeyi Bir</a:t>
            </a:r>
          </a:p>
          <a:p>
            <a:pPr lvl="1"/>
            <a:r>
              <a:t>Gövde Düzeyi İki</a:t>
            </a:r>
          </a:p>
          <a:p>
            <a:pPr lvl="2"/>
            <a:r>
              <a:t>Gövde Düzeyi Üç</a:t>
            </a:r>
          </a:p>
          <a:p>
            <a:pPr lvl="3"/>
            <a:r>
              <a:t>Gövde Düzeyi Dört</a:t>
            </a:r>
          </a:p>
          <a:p>
            <a:pPr lvl="4"/>
            <a:r>
              <a:t>Gövde Düzeyi Beş</a:t>
            </a:r>
          </a:p>
        </p:txBody>
      </p:sp>
      <p:sp>
        <p:nvSpPr>
          <p:cNvPr id="4" name="Slayt Numarası"/>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ti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Jinekolojik Onkolojide Postoperatif Hasta Yönetimi"/>
          <p:cNvSpPr txBox="1">
            <a:spLocks noGrp="1"/>
          </p:cNvSpPr>
          <p:nvPr>
            <p:ph type="ctrTitle"/>
          </p:nvPr>
        </p:nvSpPr>
        <p:spPr>
          <a:prstGeom prst="rect">
            <a:avLst/>
          </a:prstGeom>
        </p:spPr>
        <p:txBody>
          <a:bodyPr/>
          <a:lstStyle/>
          <a:p>
            <a:r>
              <a:t>Jinekolojik Onkolojide Postoperatif Hasta Yönetimi</a:t>
            </a:r>
          </a:p>
        </p:txBody>
      </p:sp>
      <p:sp>
        <p:nvSpPr>
          <p:cNvPr id="120" name="Prof. Dr. Evrim Erdemoglu…"/>
          <p:cNvSpPr txBox="1">
            <a:spLocks noGrp="1"/>
          </p:cNvSpPr>
          <p:nvPr>
            <p:ph type="subTitle" sz="quarter" idx="1"/>
          </p:nvPr>
        </p:nvSpPr>
        <p:spPr>
          <a:xfrm>
            <a:off x="1778000" y="7073900"/>
            <a:ext cx="20828000" cy="2093603"/>
          </a:xfrm>
          <a:prstGeom prst="rect">
            <a:avLst/>
          </a:prstGeom>
        </p:spPr>
        <p:txBody>
          <a:bodyPr>
            <a:normAutofit lnSpcReduction="10000"/>
          </a:bodyPr>
          <a:lstStyle/>
          <a:p>
            <a:pPr defTabSz="676909">
              <a:defRPr sz="4428"/>
            </a:pPr>
            <a:r>
              <a:t>Prof. Dr. Evrim Erdemoglu</a:t>
            </a:r>
          </a:p>
          <a:p>
            <a:pPr defTabSz="676909">
              <a:defRPr sz="4428"/>
            </a:pPr>
            <a:r>
              <a:t>Jinekoloji Onkoloji BD.</a:t>
            </a:r>
          </a:p>
          <a:p>
            <a:pPr defTabSz="676909">
              <a:defRPr sz="4428"/>
            </a:pPr>
            <a:r>
              <a:t>Süleyman Demirel Üniversitesi</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Görüntü" descr="Görüntü"/>
          <p:cNvPicPr>
            <a:picLocks noChangeAspect="1"/>
          </p:cNvPicPr>
          <p:nvPr/>
        </p:nvPicPr>
        <p:blipFill>
          <a:blip r:embed="rId2">
            <a:extLst/>
          </a:blip>
          <a:stretch>
            <a:fillRect/>
          </a:stretch>
        </p:blipFill>
        <p:spPr>
          <a:xfrm>
            <a:off x="612439" y="2782908"/>
            <a:ext cx="23159124" cy="815018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Görüntü" descr="Görüntü"/>
          <p:cNvPicPr>
            <a:picLocks noGrp="1" noChangeAspect="1"/>
          </p:cNvPicPr>
          <p:nvPr>
            <p:ph type="pic" idx="13"/>
          </p:nvPr>
        </p:nvPicPr>
        <p:blipFill>
          <a:blip r:embed="rId2">
            <a:extLst/>
          </a:blip>
          <a:srcRect t="7240" b="7240"/>
          <a:stretch>
            <a:fillRect/>
          </a:stretch>
        </p:blipFill>
        <p:spPr>
          <a:prstGeom prst="rect">
            <a:avLst/>
          </a:prstGeom>
        </p:spPr>
      </p:pic>
      <p:sp>
        <p:nvSpPr>
          <p:cNvPr id="154" name="Gizli Tehlike-1"/>
          <p:cNvSpPr txBox="1">
            <a:spLocks noGrp="1"/>
          </p:cNvSpPr>
          <p:nvPr>
            <p:ph type="title"/>
          </p:nvPr>
        </p:nvSpPr>
        <p:spPr>
          <a:prstGeom prst="rect">
            <a:avLst/>
          </a:prstGeom>
        </p:spPr>
        <p:txBody>
          <a:bodyPr/>
          <a:lstStyle/>
          <a:p>
            <a:r>
              <a:t>Gizli Tehlike-1</a:t>
            </a:r>
          </a:p>
        </p:txBody>
      </p:sp>
      <p:sp>
        <p:nvSpPr>
          <p:cNvPr id="155" name="Post-operative sıvı orderı"/>
          <p:cNvSpPr txBox="1">
            <a:spLocks noGrp="1"/>
          </p:cNvSpPr>
          <p:nvPr>
            <p:ph type="body" sz="quarter" idx="1"/>
          </p:nvPr>
        </p:nvSpPr>
        <p:spPr>
          <a:prstGeom prst="rect">
            <a:avLst/>
          </a:prstGeom>
        </p:spPr>
        <p:txBody>
          <a:bodyPr/>
          <a:lstStyle/>
          <a:p>
            <a:r>
              <a:t>Post-operative sıvı orderı</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1999 National Confidential Enquiry into Perioperative Deaths"/>
          <p:cNvSpPr txBox="1">
            <a:spLocks noGrp="1"/>
          </p:cNvSpPr>
          <p:nvPr>
            <p:ph type="title"/>
          </p:nvPr>
        </p:nvSpPr>
        <p:spPr>
          <a:prstGeom prst="rect">
            <a:avLst/>
          </a:prstGeom>
        </p:spPr>
        <p:txBody>
          <a:bodyPr/>
          <a:lstStyle>
            <a:lvl1pPr defTabSz="487044">
              <a:defRPr sz="6607"/>
            </a:lvl1pPr>
          </a:lstStyle>
          <a:p>
            <a:r>
              <a:t>1999 National Confidential Enquiry into Perioperative Deaths </a:t>
            </a:r>
            <a:endParaRPr sz="708"/>
          </a:p>
        </p:txBody>
      </p:sp>
      <p:sp>
        <p:nvSpPr>
          <p:cNvPr id="158" name="Peroperatif ölümlerin önemli bir kısmı AŞIRI yada AZ sıvı deplasmanından olmaktadır.…"/>
          <p:cNvSpPr txBox="1">
            <a:spLocks noGrp="1"/>
          </p:cNvSpPr>
          <p:nvPr>
            <p:ph type="body" idx="1"/>
          </p:nvPr>
        </p:nvSpPr>
        <p:spPr>
          <a:prstGeom prst="rect">
            <a:avLst/>
          </a:prstGeom>
        </p:spPr>
        <p:txBody>
          <a:bodyPr anchor="t"/>
          <a:lstStyle/>
          <a:p>
            <a:r>
              <a:t>Peroperatif ölümlerin önemli bir kısmı </a:t>
            </a:r>
            <a:r>
              <a:rPr b="1"/>
              <a:t>AŞIRI</a:t>
            </a:r>
            <a:r>
              <a:t> yada </a:t>
            </a:r>
            <a:r>
              <a:rPr b="1"/>
              <a:t>AZ</a:t>
            </a:r>
            <a:r>
              <a:t> sıvı deplasmanından olmaktadır.</a:t>
            </a:r>
          </a:p>
          <a:p>
            <a:r>
              <a:t>IV sıvı deplasmanı yapılan her 5 hastadan 1 tanesi sıvı/elektrolit replasmanına baglı morbidite yaşamaktadır.</a:t>
            </a:r>
          </a:p>
          <a:p>
            <a:r>
              <a:t>Post-operatif sıvı replasmanı her hasta için bireyselleştirilmeli, ve planlanmalıdır.</a:t>
            </a:r>
          </a:p>
          <a:p>
            <a:r>
              <a:t>Sıvı replasmanını deneyimli bir hekim yapması gerekirken ekibin en genç üyesi genellikle sabit bir order kullanarak yapar.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Yanlış Sıvı Replasmanı Sonuçları"/>
          <p:cNvSpPr txBox="1">
            <a:spLocks noGrp="1"/>
          </p:cNvSpPr>
          <p:nvPr>
            <p:ph type="title"/>
          </p:nvPr>
        </p:nvSpPr>
        <p:spPr>
          <a:prstGeom prst="rect">
            <a:avLst/>
          </a:prstGeom>
        </p:spPr>
        <p:txBody>
          <a:bodyPr/>
          <a:lstStyle>
            <a:lvl1pPr defTabSz="808990">
              <a:defRPr sz="10976"/>
            </a:lvl1pPr>
          </a:lstStyle>
          <a:p>
            <a:r>
              <a:t>Yanlış Sıvı Replasmanı Sonuçları</a:t>
            </a:r>
          </a:p>
        </p:txBody>
      </p:sp>
      <p:sp>
        <p:nvSpPr>
          <p:cNvPr id="161" name="Sıvı Açığı…"/>
          <p:cNvSpPr txBox="1">
            <a:spLocks noGrp="1"/>
          </p:cNvSpPr>
          <p:nvPr>
            <p:ph type="body" sz="half" idx="1"/>
          </p:nvPr>
        </p:nvSpPr>
        <p:spPr>
          <a:prstGeom prst="rect">
            <a:avLst/>
          </a:prstGeom>
        </p:spPr>
        <p:txBody>
          <a:bodyPr anchor="t"/>
          <a:lstStyle/>
          <a:p>
            <a:r>
              <a:t>Sıvı Açığı</a:t>
            </a:r>
          </a:p>
          <a:p>
            <a:r>
              <a:t>Hipernatremi</a:t>
            </a:r>
          </a:p>
          <a:p>
            <a:r>
              <a:t>Hiponatremi</a:t>
            </a:r>
          </a:p>
          <a:p>
            <a:r>
              <a:t>Renal Yetmezlik</a:t>
            </a:r>
          </a:p>
          <a:p>
            <a:r>
              <a:t>Pulmoner Ödem</a:t>
            </a:r>
          </a:p>
          <a:p>
            <a:r>
              <a:t>Hipokalemi</a:t>
            </a:r>
          </a:p>
          <a:p>
            <a:r>
              <a:t>Hiperkalemi</a:t>
            </a:r>
          </a:p>
          <a:p>
            <a:r>
              <a:t>Asit Baz dengesizlikleri</a:t>
            </a:r>
          </a:p>
        </p:txBody>
      </p:sp>
      <p:sp>
        <p:nvSpPr>
          <p:cNvPr id="162" name="İleus…"/>
          <p:cNvSpPr txBox="1"/>
          <p:nvPr/>
        </p:nvSpPr>
        <p:spPr>
          <a:xfrm>
            <a:off x="12782550" y="3149600"/>
            <a:ext cx="102235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558800" indent="-558800" algn="l">
              <a:spcBef>
                <a:spcPts val="4500"/>
              </a:spcBef>
              <a:buSzPct val="125000"/>
              <a:buChar char="•"/>
              <a:defRPr sz="3800" b="0"/>
            </a:pPr>
            <a:r>
              <a:t>İleus</a:t>
            </a:r>
          </a:p>
          <a:p>
            <a:pPr marL="558800" indent="-558800" algn="l">
              <a:spcBef>
                <a:spcPts val="4500"/>
              </a:spcBef>
              <a:buSzPct val="125000"/>
              <a:buChar char="•"/>
              <a:defRPr sz="3800" b="0"/>
            </a:pPr>
            <a:r>
              <a:t>Periferal Ödem</a:t>
            </a:r>
          </a:p>
          <a:p>
            <a:pPr marL="558800" indent="-558800" algn="l">
              <a:spcBef>
                <a:spcPts val="4500"/>
              </a:spcBef>
              <a:buSzPct val="125000"/>
              <a:buChar char="•"/>
              <a:defRPr sz="3800" b="0"/>
            </a:pPr>
            <a:r>
              <a:t>Kalp Yetmezliği / MI</a:t>
            </a:r>
          </a:p>
          <a:p>
            <a:pPr marL="558800" indent="-558800" algn="l">
              <a:spcBef>
                <a:spcPts val="4500"/>
              </a:spcBef>
              <a:buSzPct val="125000"/>
              <a:buChar char="•"/>
              <a:defRPr sz="3800" b="0"/>
            </a:pPr>
            <a:r>
              <a:t>Hipotansiyon</a:t>
            </a:r>
          </a:p>
          <a:p>
            <a:pPr marL="558800" indent="-558800" algn="l">
              <a:spcBef>
                <a:spcPts val="4500"/>
              </a:spcBef>
              <a:buSzPct val="125000"/>
              <a:buChar char="•"/>
              <a:defRPr sz="3800" b="0"/>
            </a:pPr>
            <a:r>
              <a:t>Hipertansiyon</a:t>
            </a:r>
          </a:p>
          <a:p>
            <a:pPr marL="558800" indent="-558800" algn="l">
              <a:spcBef>
                <a:spcPts val="4500"/>
              </a:spcBef>
              <a:buSzPct val="125000"/>
              <a:buChar char="•"/>
              <a:defRPr sz="3800" b="0"/>
            </a:pPr>
            <a:r>
              <a:t>Yara İyileşmesinde Bozukluk</a:t>
            </a:r>
          </a:p>
          <a:p>
            <a:pPr marL="558800" indent="-558800" algn="l">
              <a:spcBef>
                <a:spcPts val="4500"/>
              </a:spcBef>
              <a:buSzPct val="125000"/>
              <a:buChar char="•"/>
              <a:defRPr sz="3800" b="0"/>
            </a:pPr>
            <a:r>
              <a:t>Şok</a:t>
            </a:r>
          </a:p>
          <a:p>
            <a:pPr marL="558800" indent="-558800" algn="l">
              <a:spcBef>
                <a:spcPts val="4500"/>
              </a:spcBef>
              <a:buSzPct val="125000"/>
              <a:buChar char="•"/>
              <a:defRPr sz="3800" b="0"/>
            </a:pPr>
            <a:r>
              <a:t>Multiorgan yetmezliği</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Görüntü" descr="Görüntü"/>
          <p:cNvPicPr>
            <a:picLocks noGrp="1" noChangeAspect="1"/>
          </p:cNvPicPr>
          <p:nvPr>
            <p:ph type="pic" idx="13"/>
          </p:nvPr>
        </p:nvPicPr>
        <p:blipFill>
          <a:blip r:embed="rId2">
            <a:extLst/>
          </a:blip>
          <a:srcRect t="19887" b="19887"/>
          <a:stretch>
            <a:fillRect/>
          </a:stretch>
        </p:blipFill>
        <p:spPr>
          <a:prstGeom prst="rect">
            <a:avLst/>
          </a:prstGeom>
        </p:spPr>
      </p:pic>
      <p:sp>
        <p:nvSpPr>
          <p:cNvPr id="165" name="“To fill or not to fill”"/>
          <p:cNvSpPr txBox="1">
            <a:spLocks noGrp="1"/>
          </p:cNvSpPr>
          <p:nvPr>
            <p:ph type="title"/>
          </p:nvPr>
        </p:nvSpPr>
        <p:spPr>
          <a:prstGeom prst="rect">
            <a:avLst/>
          </a:prstGeom>
        </p:spPr>
        <p:txBody>
          <a:bodyPr/>
          <a:lstStyle/>
          <a:p>
            <a:r>
              <a:t>“To fill or not to fill”</a:t>
            </a:r>
          </a:p>
        </p:txBody>
      </p:sp>
      <p:sp>
        <p:nvSpPr>
          <p:cNvPr id="166" name="That is the question"/>
          <p:cNvSpPr txBox="1">
            <a:spLocks noGrp="1"/>
          </p:cNvSpPr>
          <p:nvPr>
            <p:ph type="body" sz="quarter" idx="1"/>
          </p:nvPr>
        </p:nvSpPr>
        <p:spPr>
          <a:prstGeom prst="rect">
            <a:avLst/>
          </a:prstGeom>
        </p:spPr>
        <p:txBody>
          <a:bodyPr/>
          <a:lstStyle/>
          <a:p>
            <a:r>
              <a:t>That is the question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Görüntü" descr="Görüntü"/>
          <p:cNvPicPr>
            <a:picLocks noGrp="1" noChangeAspect="1"/>
          </p:cNvPicPr>
          <p:nvPr>
            <p:ph type="pic" idx="13"/>
          </p:nvPr>
        </p:nvPicPr>
        <p:blipFill>
          <a:blip r:embed="rId2">
            <a:extLst/>
          </a:blip>
          <a:srcRect t="6435" b="6435"/>
          <a:stretch>
            <a:fillRect/>
          </a:stretch>
        </p:blipFill>
        <p:spPr>
          <a:xfrm>
            <a:off x="3124993" y="673100"/>
            <a:ext cx="18135601" cy="8737600"/>
          </a:xfrm>
          <a:prstGeom prst="rect">
            <a:avLst/>
          </a:prstGeom>
        </p:spPr>
      </p:pic>
      <p:sp>
        <p:nvSpPr>
          <p:cNvPr id="169" name="Sıvı Açığı var mı?"/>
          <p:cNvSpPr txBox="1">
            <a:spLocks noGrp="1"/>
          </p:cNvSpPr>
          <p:nvPr>
            <p:ph type="title"/>
          </p:nvPr>
        </p:nvSpPr>
        <p:spPr>
          <a:prstGeom prst="rect">
            <a:avLst/>
          </a:prstGeom>
        </p:spPr>
        <p:txBody>
          <a:bodyPr/>
          <a:lstStyle/>
          <a:p>
            <a:r>
              <a:t>Sıvı Açığı var mı?</a:t>
            </a:r>
          </a:p>
        </p:txBody>
      </p:sp>
      <p:sp>
        <p:nvSpPr>
          <p:cNvPr id="170" name="Hastaya Gerektiğinden Fazla Sıvı Versem Ne olur?"/>
          <p:cNvSpPr txBox="1">
            <a:spLocks noGrp="1"/>
          </p:cNvSpPr>
          <p:nvPr>
            <p:ph type="body" sz="quarter" idx="1"/>
          </p:nvPr>
        </p:nvSpPr>
        <p:spPr>
          <a:prstGeom prst="rect">
            <a:avLst/>
          </a:prstGeom>
        </p:spPr>
        <p:txBody>
          <a:bodyPr/>
          <a:lstStyle/>
          <a:p>
            <a:r>
              <a:t>Hastaya Gerektiğinden Fazla Sıvı Versem Ne olur?</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Görüntü" descr="Görüntü"/>
          <p:cNvPicPr>
            <a:picLocks noGrp="1" noChangeAspect="1"/>
          </p:cNvPicPr>
          <p:nvPr>
            <p:ph type="pic" idx="13"/>
          </p:nvPr>
        </p:nvPicPr>
        <p:blipFill>
          <a:blip r:embed="rId2">
            <a:extLst/>
          </a:blip>
          <a:srcRect l="25132" r="25132"/>
          <a:stretch>
            <a:fillRect/>
          </a:stretch>
        </p:blipFill>
        <p:spPr>
          <a:prstGeom prst="rect">
            <a:avLst/>
          </a:prstGeom>
        </p:spPr>
      </p:pic>
      <p:sp>
        <p:nvSpPr>
          <p:cNvPr id="173" name="Evrimsel olarak hipovolemiyle mücadele etmeye hazır (taşikardi, vazokonstriksiyon, redistrübisyon)"/>
          <p:cNvSpPr txBox="1">
            <a:spLocks noGrp="1"/>
          </p:cNvSpPr>
          <p:nvPr>
            <p:ph type="title"/>
          </p:nvPr>
        </p:nvSpPr>
        <p:spPr>
          <a:prstGeom prst="rect">
            <a:avLst/>
          </a:prstGeom>
        </p:spPr>
        <p:txBody>
          <a:bodyPr/>
          <a:lstStyle>
            <a:lvl1pPr>
              <a:defRPr sz="5400">
                <a:latin typeface="Helvetica Neue"/>
                <a:ea typeface="Helvetica Neue"/>
                <a:cs typeface="Helvetica Neue"/>
                <a:sym typeface="Helvetica Neue"/>
              </a:defRPr>
            </a:lvl1pPr>
          </a:lstStyle>
          <a:p>
            <a:r>
              <a:t>Evrimsel olarak hipovolemiyle mücadele etmeye hazır (taşikardi, vazokonstriksiyon, redistrübisyon)</a:t>
            </a:r>
          </a:p>
        </p:txBody>
      </p:sp>
      <p:sp>
        <p:nvSpPr>
          <p:cNvPr id="174" name="Hipervolemiyse teknolojiyle gelen ve vücudun hazırlıklı olmadığı bir durum"/>
          <p:cNvSpPr txBox="1">
            <a:spLocks noGrp="1"/>
          </p:cNvSpPr>
          <p:nvPr>
            <p:ph type="body" sz="quarter" idx="1"/>
          </p:nvPr>
        </p:nvSpPr>
        <p:spPr>
          <a:prstGeom prst="rect">
            <a:avLst/>
          </a:prstGeom>
        </p:spPr>
        <p:txBody>
          <a:bodyPr/>
          <a:lstStyle>
            <a:lvl1pPr>
              <a:defRPr b="1"/>
            </a:lvl1pPr>
          </a:lstStyle>
          <a:p>
            <a:r>
              <a:t>Hipervolemiyse teknolojiyle gelen ve vücudun hazırlıklı olmadığı bir durum</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Görüntü" descr="Görüntü"/>
          <p:cNvPicPr>
            <a:picLocks noGrp="1" noChangeAspect="1"/>
          </p:cNvPicPr>
          <p:nvPr>
            <p:ph type="pic" idx="13"/>
          </p:nvPr>
        </p:nvPicPr>
        <p:blipFill>
          <a:blip r:embed="rId2">
            <a:extLst/>
          </a:blip>
          <a:srcRect l="4453" r="4453"/>
          <a:stretch>
            <a:fillRect/>
          </a:stretch>
        </p:blipFill>
        <p:spPr>
          <a:xfrm>
            <a:off x="13169900" y="3149600"/>
            <a:ext cx="9525001" cy="9296400"/>
          </a:xfrm>
          <a:prstGeom prst="rect">
            <a:avLst/>
          </a:prstGeom>
        </p:spPr>
      </p:pic>
      <p:sp>
        <p:nvSpPr>
          <p:cNvPr id="177" name="Endothelial Glikokaliks"/>
          <p:cNvSpPr txBox="1">
            <a:spLocks noGrp="1"/>
          </p:cNvSpPr>
          <p:nvPr>
            <p:ph type="title"/>
          </p:nvPr>
        </p:nvSpPr>
        <p:spPr>
          <a:prstGeom prst="rect">
            <a:avLst/>
          </a:prstGeom>
        </p:spPr>
        <p:txBody>
          <a:bodyPr/>
          <a:lstStyle/>
          <a:p>
            <a:r>
              <a:t>Endothelial Glikokaliks</a:t>
            </a:r>
          </a:p>
        </p:txBody>
      </p:sp>
      <p:sp>
        <p:nvSpPr>
          <p:cNvPr id="178" name="Volüm Yüklenmesi…"/>
          <p:cNvSpPr txBox="1">
            <a:spLocks noGrp="1"/>
          </p:cNvSpPr>
          <p:nvPr>
            <p:ph type="body" sz="half" idx="1"/>
          </p:nvPr>
        </p:nvSpPr>
        <p:spPr>
          <a:xfrm>
            <a:off x="1657350" y="3149600"/>
            <a:ext cx="10223500" cy="9296400"/>
          </a:xfrm>
          <a:prstGeom prst="rect">
            <a:avLst/>
          </a:prstGeom>
        </p:spPr>
        <p:txBody>
          <a:bodyPr anchor="t"/>
          <a:lstStyle/>
          <a:p>
            <a:pPr>
              <a:defRPr b="1"/>
            </a:pPr>
            <a:r>
              <a:t>Volüm Yüklenmesi </a:t>
            </a:r>
          </a:p>
          <a:p>
            <a:r>
              <a:t>Strech reseptörlerin inhibisyonu</a:t>
            </a:r>
          </a:p>
          <a:p>
            <a:pPr>
              <a:defRPr b="1"/>
            </a:pPr>
            <a:r>
              <a:t>ANP artışı</a:t>
            </a:r>
          </a:p>
          <a:p>
            <a:pPr>
              <a:defRPr b="1"/>
            </a:pPr>
            <a:r>
              <a:t>Endothelial glikokaliks hasarı</a:t>
            </a:r>
          </a:p>
          <a:p>
            <a:pPr>
              <a:defRPr b="1"/>
            </a:pPr>
            <a:endParaRPr/>
          </a:p>
          <a:p>
            <a:pPr>
              <a:defRPr b="1"/>
            </a:pPr>
            <a:r>
              <a:t>Kabiller Permabilite Artışı</a:t>
            </a:r>
          </a:p>
          <a:p>
            <a:pPr>
              <a:defRPr b="1"/>
            </a:pPr>
            <a:r>
              <a:t>AC Ödemi / Doku Ödemi</a:t>
            </a:r>
          </a:p>
          <a:p>
            <a:pPr>
              <a:defRPr b="1"/>
            </a:pPr>
            <a:r>
              <a:t>Artmış Mortalite</a:t>
            </a:r>
          </a:p>
        </p:txBody>
      </p:sp>
      <p:sp>
        <p:nvSpPr>
          <p:cNvPr id="179" name="Ok"/>
          <p:cNvSpPr/>
          <p:nvPr/>
        </p:nvSpPr>
        <p:spPr>
          <a:xfrm rot="16165845" flipH="1">
            <a:off x="4107743" y="7445183"/>
            <a:ext cx="1270001"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Görüntü" descr="Görüntü"/>
          <p:cNvPicPr>
            <a:picLocks noChangeAspect="1"/>
          </p:cNvPicPr>
          <p:nvPr/>
        </p:nvPicPr>
        <p:blipFill>
          <a:blip r:embed="rId2">
            <a:extLst/>
          </a:blip>
          <a:stretch>
            <a:fillRect/>
          </a:stretch>
        </p:blipFill>
        <p:spPr>
          <a:xfrm>
            <a:off x="4531518" y="1094118"/>
            <a:ext cx="15321108" cy="3610775"/>
          </a:xfrm>
          <a:prstGeom prst="rect">
            <a:avLst/>
          </a:prstGeom>
          <a:ln w="12700">
            <a:miter lim="400000"/>
          </a:ln>
        </p:spPr>
      </p:pic>
      <p:sp>
        <p:nvSpPr>
          <p:cNvPr id="182" name="Sıvı Yüklenmesi ANP yi artırır.…"/>
          <p:cNvSpPr txBox="1"/>
          <p:nvPr/>
        </p:nvSpPr>
        <p:spPr>
          <a:xfrm>
            <a:off x="5460962" y="6125906"/>
            <a:ext cx="12430603" cy="33843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5400" b="0"/>
            </a:pPr>
            <a:r>
              <a:t>Sıvı Yüklenmesi ANP yi artırır.</a:t>
            </a:r>
          </a:p>
          <a:p>
            <a:pPr>
              <a:defRPr sz="5400" b="0"/>
            </a:pPr>
            <a:endParaRPr/>
          </a:p>
          <a:p>
            <a:pPr>
              <a:defRPr sz="5400" b="0"/>
            </a:pPr>
            <a:r>
              <a:t>Artmış ANP seviyesiyle Mortalite doğru orantılıdır.</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onuç"/>
          <p:cNvSpPr txBox="1">
            <a:spLocks noGrp="1"/>
          </p:cNvSpPr>
          <p:nvPr>
            <p:ph type="body" idx="13"/>
          </p:nvPr>
        </p:nvSpPr>
        <p:spPr>
          <a:prstGeom prst="rect">
            <a:avLst/>
          </a:prstGeom>
        </p:spPr>
        <p:txBody>
          <a:bodyPr/>
          <a:lstStyle/>
          <a:p>
            <a:r>
              <a:t>Sonuç</a:t>
            </a:r>
          </a:p>
        </p:txBody>
      </p:sp>
      <p:sp>
        <p:nvSpPr>
          <p:cNvPr id="185" name="Hastaya gerektiğinden fazla sıvı verilmesi morbidite ve mortaliteye neden olur"/>
          <p:cNvSpPr txBox="1">
            <a:spLocks noGrp="1"/>
          </p:cNvSpPr>
          <p:nvPr>
            <p:ph type="body" idx="14"/>
          </p:nvPr>
        </p:nvSpPr>
        <p:spPr>
          <a:xfrm>
            <a:off x="2387600" y="5711141"/>
            <a:ext cx="19621500" cy="1557118"/>
          </a:xfrm>
          <a:prstGeom prst="rect">
            <a:avLst/>
          </a:prstGeom>
        </p:spPr>
        <p:txBody>
          <a:bodyPr/>
          <a:lstStyle/>
          <a:p>
            <a:r>
              <a:t>Hastaya gerektiğinden fazla sıvı verilmesi morbidite ve mortaliteye neden olur</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örüntü Galerisi"/>
          <p:cNvGrpSpPr/>
          <p:nvPr/>
        </p:nvGrpSpPr>
        <p:grpSpPr>
          <a:xfrm>
            <a:off x="1689100" y="1778000"/>
            <a:ext cx="21005800" cy="10236201"/>
            <a:chOff x="0" y="0"/>
            <a:chExt cx="21005800" cy="10236200"/>
          </a:xfrm>
        </p:grpSpPr>
        <p:pic>
          <p:nvPicPr>
            <p:cNvPr id="122" name="IMG_6048.jpg" descr="IMG_6048.jpg"/>
            <p:cNvPicPr>
              <a:picLocks noChangeAspect="1"/>
            </p:cNvPicPr>
            <p:nvPr/>
          </p:nvPicPr>
          <p:blipFill>
            <a:blip r:embed="rId2">
              <a:extLst/>
            </a:blip>
            <a:srcRect t="19694" b="19694"/>
            <a:stretch>
              <a:fillRect/>
            </a:stretch>
          </p:blipFill>
          <p:spPr>
            <a:xfrm>
              <a:off x="0" y="0"/>
              <a:ext cx="21005800" cy="9548753"/>
            </a:xfrm>
            <a:prstGeom prst="rect">
              <a:avLst/>
            </a:prstGeom>
            <a:ln w="12700" cap="flat">
              <a:noFill/>
              <a:miter lim="400000"/>
            </a:ln>
            <a:effectLst/>
          </p:spPr>
        </p:pic>
        <p:sp>
          <p:nvSpPr>
            <p:cNvPr id="123" name="Resim yazısını buraya girin."/>
            <p:cNvSpPr/>
            <p:nvPr/>
          </p:nvSpPr>
          <p:spPr>
            <a:xfrm>
              <a:off x="0" y="9624952"/>
              <a:ext cx="21005800" cy="6112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r>
                <a:t>Resim yazısını buraya girin.</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İdameden daha fazla sıvıyla resüstasyon gerekiyor mu?"/>
          <p:cNvSpPr txBox="1">
            <a:spLocks noGrp="1"/>
          </p:cNvSpPr>
          <p:nvPr>
            <p:ph type="body" idx="13"/>
          </p:nvPr>
        </p:nvSpPr>
        <p:spPr>
          <a:prstGeom prst="rect">
            <a:avLst/>
          </a:prstGeom>
        </p:spPr>
        <p:txBody>
          <a:bodyPr/>
          <a:lstStyle/>
          <a:p>
            <a:r>
              <a:t>İdameden daha fazla sıvıyla resüstasyon gerekiyor mu?</a:t>
            </a:r>
          </a:p>
        </p:txBody>
      </p:sp>
      <p:sp>
        <p:nvSpPr>
          <p:cNvPr id="188" name="Sıvı Açığı var mı hastada?"/>
          <p:cNvSpPr txBox="1">
            <a:spLocks noGrp="1"/>
          </p:cNvSpPr>
          <p:nvPr>
            <p:ph type="body" idx="14"/>
          </p:nvPr>
        </p:nvSpPr>
        <p:spPr>
          <a:prstGeom prst="rect">
            <a:avLst/>
          </a:prstGeom>
        </p:spPr>
        <p:txBody>
          <a:bodyPr/>
          <a:lstStyle/>
          <a:p>
            <a:r>
              <a:t>Sıvı Açığı var mı hastada?</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Hipovolemi Klinik Olarak Hasta Değerlendirilmesi"/>
          <p:cNvSpPr txBox="1">
            <a:spLocks noGrp="1"/>
          </p:cNvSpPr>
          <p:nvPr>
            <p:ph type="title"/>
          </p:nvPr>
        </p:nvSpPr>
        <p:spPr>
          <a:prstGeom prst="rect">
            <a:avLst/>
          </a:prstGeom>
        </p:spPr>
        <p:txBody>
          <a:bodyPr/>
          <a:lstStyle>
            <a:lvl1pPr defTabSz="536575">
              <a:defRPr sz="7279"/>
            </a:lvl1pPr>
          </a:lstStyle>
          <a:p>
            <a:r>
              <a:t>Hipovolemi Klinik Olarak Hasta Değerlendirilmesi</a:t>
            </a:r>
          </a:p>
        </p:txBody>
      </p:sp>
      <p:sp>
        <p:nvSpPr>
          <p:cNvPr id="191" name="Nabız &gt;90…"/>
          <p:cNvSpPr txBox="1">
            <a:spLocks noGrp="1"/>
          </p:cNvSpPr>
          <p:nvPr>
            <p:ph type="body" idx="1"/>
          </p:nvPr>
        </p:nvSpPr>
        <p:spPr>
          <a:xfrm>
            <a:off x="1689100" y="3149600"/>
            <a:ext cx="21005800" cy="9442475"/>
          </a:xfrm>
          <a:prstGeom prst="rect">
            <a:avLst/>
          </a:prstGeom>
        </p:spPr>
        <p:txBody>
          <a:bodyPr anchor="t"/>
          <a:lstStyle/>
          <a:p>
            <a:pPr marL="615950" indent="-615950" defTabSz="800735">
              <a:spcBef>
                <a:spcPts val="5700"/>
              </a:spcBef>
              <a:defRPr sz="4656"/>
            </a:pPr>
            <a:r>
              <a:t>Nabız &gt;90</a:t>
            </a:r>
          </a:p>
          <a:p>
            <a:pPr marL="615950" indent="-615950" defTabSz="800735">
              <a:spcBef>
                <a:spcPts val="5700"/>
              </a:spcBef>
              <a:defRPr sz="4656"/>
            </a:pPr>
            <a:r>
              <a:t>Sistolik tansiyon &lt;100 mmHG</a:t>
            </a:r>
          </a:p>
          <a:p>
            <a:pPr marL="615950" indent="-615950" defTabSz="800735">
              <a:spcBef>
                <a:spcPts val="5700"/>
              </a:spcBef>
              <a:defRPr sz="4656"/>
            </a:pPr>
            <a:r>
              <a:t>Perifer soğuk</a:t>
            </a:r>
          </a:p>
          <a:p>
            <a:pPr marL="615950" indent="-615950" defTabSz="800735">
              <a:spcBef>
                <a:spcPts val="5700"/>
              </a:spcBef>
              <a:defRPr sz="4656"/>
            </a:pPr>
            <a:r>
              <a:t>Kabiller refill &gt;2sn</a:t>
            </a:r>
          </a:p>
          <a:p>
            <a:pPr marL="615950" indent="-615950" defTabSz="800735">
              <a:spcBef>
                <a:spcPts val="5700"/>
              </a:spcBef>
              <a:defRPr sz="4656"/>
            </a:pPr>
            <a:r>
              <a:t>Solunum Sayısı &gt;20/dakika</a:t>
            </a:r>
          </a:p>
          <a:p>
            <a:pPr marL="615950" indent="-615950" defTabSz="800735">
              <a:spcBef>
                <a:spcPts val="5700"/>
              </a:spcBef>
              <a:defRPr sz="4656"/>
            </a:pPr>
            <a:r>
              <a:t>Oliguria</a:t>
            </a:r>
          </a:p>
          <a:p>
            <a:pPr marL="615950" indent="-615950" defTabSz="800735">
              <a:spcBef>
                <a:spcPts val="5700"/>
              </a:spcBef>
              <a:defRPr sz="4656"/>
            </a:pPr>
            <a:r>
              <a:t>MAP&lt;65 mmHG</a:t>
            </a:r>
          </a:p>
        </p:txBody>
      </p:sp>
      <p:pic>
        <p:nvPicPr>
          <p:cNvPr id="192" name="capillary refill.mp4" descr="capillary refill.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6013900" y="3238991"/>
            <a:ext cx="4814927" cy="8506370"/>
          </a:xfrm>
          <a:prstGeom prst="rect">
            <a:avLst/>
          </a:prstGeom>
          <a:ln w="12700">
            <a:miter lim="400000"/>
          </a:ln>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 fill="hold"/>
                                        <p:tgtEl>
                                          <p:spTgt spid="1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92"/>
                </p:tgtEl>
              </p:cMediaNode>
            </p:video>
            <p:seq concurrent="1" nextAc="seek">
              <p:cTn id="8" restart="whenNotActive" fill="hold" evtFilter="cancelBubble" nodeType="interactiveSeq">
                <p:stCondLst>
                  <p:cond evt="onClick" delay="0">
                    <p:tgtEl>
                      <p:spTgt spid="19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2"/>
                                        </p:tgtEl>
                                      </p:cBhvr>
                                    </p:cmd>
                                  </p:childTnLst>
                                </p:cTn>
                              </p:par>
                            </p:childTnLst>
                          </p:cTn>
                        </p:par>
                      </p:childTnLst>
                    </p:cTn>
                  </p:par>
                </p:childTnLst>
              </p:cTn>
              <p:nextCondLst>
                <p:cond evt="onClick" delay="0">
                  <p:tgtEl>
                    <p:spTgt spid="19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Görüntü" descr="Görüntü"/>
          <p:cNvPicPr>
            <a:picLocks noGrp="1" noChangeAspect="1"/>
          </p:cNvPicPr>
          <p:nvPr>
            <p:ph type="pic" idx="13"/>
          </p:nvPr>
        </p:nvPicPr>
        <p:blipFill>
          <a:blip r:embed="rId2">
            <a:extLst/>
          </a:blip>
          <a:srcRect t="13214" b="13214"/>
          <a:stretch>
            <a:fillRect/>
          </a:stretch>
        </p:blipFill>
        <p:spPr>
          <a:xfrm>
            <a:off x="726017" y="-7003"/>
            <a:ext cx="19547209" cy="9417703"/>
          </a:xfrm>
          <a:prstGeom prst="rect">
            <a:avLst/>
          </a:prstGeom>
        </p:spPr>
      </p:pic>
      <p:sp>
        <p:nvSpPr>
          <p:cNvPr id="195" name="National Early Warning System"/>
          <p:cNvSpPr txBox="1">
            <a:spLocks noGrp="1"/>
          </p:cNvSpPr>
          <p:nvPr>
            <p:ph type="title"/>
          </p:nvPr>
        </p:nvSpPr>
        <p:spPr>
          <a:prstGeom prst="rect">
            <a:avLst/>
          </a:prstGeom>
        </p:spPr>
        <p:txBody>
          <a:bodyPr/>
          <a:lstStyle/>
          <a:p>
            <a:r>
              <a:t>National Early Warning System</a:t>
            </a:r>
          </a:p>
        </p:txBody>
      </p:sp>
      <p:sp>
        <p:nvSpPr>
          <p:cNvPr id="196" name="NEWS skor &gt;5"/>
          <p:cNvSpPr txBox="1">
            <a:spLocks noGrp="1"/>
          </p:cNvSpPr>
          <p:nvPr>
            <p:ph type="body" sz="quarter" idx="1"/>
          </p:nvPr>
        </p:nvSpPr>
        <p:spPr>
          <a:prstGeom prst="rect">
            <a:avLst/>
          </a:prstGeom>
        </p:spPr>
        <p:txBody>
          <a:bodyPr/>
          <a:lstStyle/>
          <a:p>
            <a:r>
              <a:t>NEWS skor &gt;5</a:t>
            </a:r>
          </a:p>
        </p:txBody>
      </p:sp>
      <p:pic>
        <p:nvPicPr>
          <p:cNvPr id="197" name="Görüntü" descr="Görüntü"/>
          <p:cNvPicPr>
            <a:picLocks noChangeAspect="1"/>
          </p:cNvPicPr>
          <p:nvPr/>
        </p:nvPicPr>
        <p:blipFill>
          <a:blip r:embed="rId3">
            <a:extLst/>
          </a:blip>
          <a:stretch>
            <a:fillRect/>
          </a:stretch>
        </p:blipFill>
        <p:spPr>
          <a:xfrm>
            <a:off x="20023529" y="2007410"/>
            <a:ext cx="4401032" cy="538901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Gizli Tehlike-2 Normal CVP"/>
          <p:cNvSpPr txBox="1">
            <a:spLocks noGrp="1"/>
          </p:cNvSpPr>
          <p:nvPr>
            <p:ph type="title"/>
          </p:nvPr>
        </p:nvSpPr>
        <p:spPr>
          <a:prstGeom prst="rect">
            <a:avLst/>
          </a:prstGeom>
        </p:spPr>
        <p:txBody>
          <a:bodyPr/>
          <a:lstStyle/>
          <a:p>
            <a:r>
              <a:t>Gizli Tehlike-2 Normal CVP</a:t>
            </a:r>
          </a:p>
        </p:txBody>
      </p:sp>
      <p:sp>
        <p:nvSpPr>
          <p:cNvPr id="200" name="CVP’nin düşük olması hipovolemiyi işaret edebilir…"/>
          <p:cNvSpPr txBox="1">
            <a:spLocks noGrp="1"/>
          </p:cNvSpPr>
          <p:nvPr>
            <p:ph type="body" idx="1"/>
          </p:nvPr>
        </p:nvSpPr>
        <p:spPr>
          <a:prstGeom prst="rect">
            <a:avLst/>
          </a:prstGeom>
        </p:spPr>
        <p:txBody>
          <a:bodyPr anchor="t"/>
          <a:lstStyle/>
          <a:p>
            <a:r>
              <a:t>CVP’nin düşük olması hipovolemiyi işaret edebilir</a:t>
            </a:r>
          </a:p>
          <a:p>
            <a:r>
              <a:t>Ancak CVP nin normal olması hastanın hipovolemik olmadığını göstermez.</a:t>
            </a:r>
          </a:p>
          <a:p>
            <a:endParaRPr/>
          </a:p>
          <a:p>
            <a:r>
              <a:t>Günümüzde hastayı statik değerlendirmekten daha çok dinamik testlerle değerlendirmeye yönelim vardır.</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Hipovolemi Degerlendirilmesinde…"/>
          <p:cNvSpPr txBox="1">
            <a:spLocks noGrp="1"/>
          </p:cNvSpPr>
          <p:nvPr>
            <p:ph type="title"/>
          </p:nvPr>
        </p:nvSpPr>
        <p:spPr>
          <a:prstGeom prst="rect">
            <a:avLst/>
          </a:prstGeom>
        </p:spPr>
        <p:txBody>
          <a:bodyPr/>
          <a:lstStyle/>
          <a:p>
            <a:pPr defTabSz="520065">
              <a:defRPr sz="7056"/>
            </a:pPr>
            <a:r>
              <a:t>Hipovolemi Degerlendirilmesinde   </a:t>
            </a:r>
          </a:p>
          <a:p>
            <a:pPr defTabSz="520065">
              <a:defRPr sz="7056"/>
            </a:pPr>
            <a:r>
              <a:t>İki Önemli Test</a:t>
            </a:r>
          </a:p>
        </p:txBody>
      </p:sp>
      <p:sp>
        <p:nvSpPr>
          <p:cNvPr id="203" name="Fluid Challenge Test…"/>
          <p:cNvSpPr txBox="1">
            <a:spLocks noGrp="1"/>
          </p:cNvSpPr>
          <p:nvPr>
            <p:ph type="body" idx="1"/>
          </p:nvPr>
        </p:nvSpPr>
        <p:spPr>
          <a:prstGeom prst="rect">
            <a:avLst/>
          </a:prstGeom>
        </p:spPr>
        <p:txBody>
          <a:bodyPr/>
          <a:lstStyle/>
          <a:p>
            <a:pPr marL="889000" indent="-889000">
              <a:buSzPct val="100000"/>
              <a:buAutoNum type="arabicPeriod"/>
            </a:pPr>
            <a:r>
              <a:t>Fluid Challenge Test</a:t>
            </a:r>
          </a:p>
          <a:p>
            <a:pPr marL="889000" indent="-889000">
              <a:buSzPct val="100000"/>
              <a:buAutoNum type="arabicPeriod"/>
            </a:pPr>
            <a:r>
              <a:t>Passive Leg Raising Test</a:t>
            </a:r>
          </a:p>
          <a:p>
            <a:pPr lvl="1"/>
            <a:r>
              <a:t>SVV&gt;%10</a:t>
            </a:r>
          </a:p>
          <a:p>
            <a:pPr lvl="1"/>
            <a:r>
              <a:t>Pulse Pressureda artış &gt;%9</a:t>
            </a:r>
          </a:p>
          <a:p>
            <a:pPr lvl="1"/>
            <a:r>
              <a:t>Sistolik Basınç Artışı &gt;%17</a:t>
            </a:r>
          </a:p>
        </p:txBody>
      </p:sp>
      <p:pic>
        <p:nvPicPr>
          <p:cNvPr id="204" name="Görüntü" descr="Görüntü"/>
          <p:cNvPicPr>
            <a:picLocks noChangeAspect="1"/>
          </p:cNvPicPr>
          <p:nvPr/>
        </p:nvPicPr>
        <p:blipFill>
          <a:blip r:embed="rId2">
            <a:extLst/>
          </a:blip>
          <a:stretch>
            <a:fillRect/>
          </a:stretch>
        </p:blipFill>
        <p:spPr>
          <a:xfrm>
            <a:off x="11376439" y="6206675"/>
            <a:ext cx="11560208" cy="4272251"/>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örüntü" descr="Görüntü"/>
          <p:cNvPicPr>
            <a:picLocks noChangeAspect="1"/>
          </p:cNvPicPr>
          <p:nvPr/>
        </p:nvPicPr>
        <p:blipFill>
          <a:blip r:embed="rId2">
            <a:extLst/>
          </a:blip>
          <a:stretch>
            <a:fillRect/>
          </a:stretch>
        </p:blipFill>
        <p:spPr>
          <a:xfrm>
            <a:off x="4386702" y="1433141"/>
            <a:ext cx="14864851" cy="1141970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İdrar Na Gerektiğinden Az Kullanılıyor"/>
          <p:cNvSpPr txBox="1">
            <a:spLocks noGrp="1"/>
          </p:cNvSpPr>
          <p:nvPr>
            <p:ph type="title"/>
          </p:nvPr>
        </p:nvSpPr>
        <p:spPr>
          <a:prstGeom prst="rect">
            <a:avLst/>
          </a:prstGeom>
        </p:spPr>
        <p:txBody>
          <a:bodyPr/>
          <a:lstStyle>
            <a:lvl1pPr defTabSz="701675">
              <a:defRPr sz="9520"/>
            </a:lvl1pPr>
          </a:lstStyle>
          <a:p>
            <a:r>
              <a:t>İdrar Na Gerektiğinden Az Kullanılıyor</a:t>
            </a:r>
          </a:p>
        </p:txBody>
      </p:sp>
      <p:sp>
        <p:nvSpPr>
          <p:cNvPr id="209" name="İdrar sodyumunun &lt;25mEq/L ———-ECV azalması…"/>
          <p:cNvSpPr txBox="1">
            <a:spLocks noGrp="1"/>
          </p:cNvSpPr>
          <p:nvPr>
            <p:ph type="body" idx="1"/>
          </p:nvPr>
        </p:nvSpPr>
        <p:spPr>
          <a:prstGeom prst="rect">
            <a:avLst/>
          </a:prstGeom>
        </p:spPr>
        <p:txBody>
          <a:bodyPr anchor="t"/>
          <a:lstStyle/>
          <a:p>
            <a:r>
              <a:t>İdrar sodyumunun &lt;25mEq/L ———-ECV azalması</a:t>
            </a:r>
          </a:p>
          <a:p>
            <a:r>
              <a:t>İdrar rengi göz ardı ediliyor</a:t>
            </a:r>
          </a:p>
          <a:p>
            <a:endParaRPr/>
          </a:p>
          <a:p>
            <a:r>
              <a:t>Kan pH’sı, Laktat değeri</a:t>
            </a:r>
          </a:p>
          <a:p>
            <a:r>
              <a:t>Kreatin seviyesi</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Hipovolemi varsa"/>
          <p:cNvSpPr txBox="1">
            <a:spLocks noGrp="1"/>
          </p:cNvSpPr>
          <p:nvPr>
            <p:ph type="title"/>
          </p:nvPr>
        </p:nvSpPr>
        <p:spPr>
          <a:prstGeom prst="rect">
            <a:avLst/>
          </a:prstGeom>
        </p:spPr>
        <p:txBody>
          <a:bodyPr/>
          <a:lstStyle/>
          <a:p>
            <a:r>
              <a:t>Hipovolemi varsa</a:t>
            </a:r>
          </a:p>
        </p:txBody>
      </p:sp>
      <p:sp>
        <p:nvSpPr>
          <p:cNvPr id="212" name="%0.9 Serum fizyolojik  500 cc /15 dakikada…"/>
          <p:cNvSpPr txBox="1">
            <a:spLocks noGrp="1"/>
          </p:cNvSpPr>
          <p:nvPr>
            <p:ph type="body" idx="1"/>
          </p:nvPr>
        </p:nvSpPr>
        <p:spPr>
          <a:prstGeom prst="rect">
            <a:avLst/>
          </a:prstGeom>
        </p:spPr>
        <p:txBody>
          <a:bodyPr/>
          <a:lstStyle/>
          <a:p>
            <a:r>
              <a:t>%0.9 Serum fizyolojik  500 cc /15 dakikada</a:t>
            </a:r>
          </a:p>
          <a:p>
            <a:r>
              <a:t>Hipertonik %3 NaCl</a:t>
            </a:r>
          </a:p>
          <a:p>
            <a:r>
              <a:t>Albumin (özellikle sepsiste)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Hipovolemi yoksa postoperatif idame sıvısı nasıl seçilmeli"/>
          <p:cNvSpPr txBox="1">
            <a:spLocks noGrp="1"/>
          </p:cNvSpPr>
          <p:nvPr>
            <p:ph type="title"/>
          </p:nvPr>
        </p:nvSpPr>
        <p:spPr>
          <a:prstGeom prst="rect">
            <a:avLst/>
          </a:prstGeom>
        </p:spPr>
        <p:txBody>
          <a:bodyPr/>
          <a:lstStyle>
            <a:lvl1pPr defTabSz="520065">
              <a:defRPr sz="7056"/>
            </a:lvl1pPr>
          </a:lstStyle>
          <a:p>
            <a:r>
              <a:t>Hipovolemi yoksa postoperatif idame sıvısı nasıl seçilmeli</a:t>
            </a:r>
          </a:p>
        </p:txBody>
      </p:sp>
      <p:sp>
        <p:nvSpPr>
          <p:cNvPr id="215" name="Günlük Na ihtiyacı 1 mEq/Kg/gün…"/>
          <p:cNvSpPr txBox="1">
            <a:spLocks noGrp="1"/>
          </p:cNvSpPr>
          <p:nvPr>
            <p:ph type="body" idx="1"/>
          </p:nvPr>
        </p:nvSpPr>
        <p:spPr>
          <a:prstGeom prst="rect">
            <a:avLst/>
          </a:prstGeom>
        </p:spPr>
        <p:txBody>
          <a:bodyPr anchor="t"/>
          <a:lstStyle/>
          <a:p>
            <a:r>
              <a:t>Günlük Na ihtiyacı 1 mEq/Kg/gün</a:t>
            </a:r>
          </a:p>
          <a:p>
            <a:r>
              <a:t>Günlük K ihtiyacı 0.5-1 mEq/Kg/gün</a:t>
            </a:r>
          </a:p>
          <a:p>
            <a:r>
              <a:t>Maksimum 150 mg glukoz —- daha fazlası etkisiz</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Görüntü" descr="Görüntü"/>
          <p:cNvPicPr>
            <a:picLocks noGrp="1" noChangeAspect="1"/>
          </p:cNvPicPr>
          <p:nvPr>
            <p:ph type="pic" idx="13"/>
          </p:nvPr>
        </p:nvPicPr>
        <p:blipFill>
          <a:blip r:embed="rId2">
            <a:extLst/>
          </a:blip>
          <a:srcRect t="3664" b="10051"/>
          <a:stretch>
            <a:fillRect/>
          </a:stretch>
        </p:blipFill>
        <p:spPr>
          <a:xfrm>
            <a:off x="6101350" y="551907"/>
            <a:ext cx="12641568" cy="8979986"/>
          </a:xfrm>
          <a:prstGeom prst="rect">
            <a:avLst/>
          </a:prstGeom>
        </p:spPr>
      </p:pic>
      <p:sp>
        <p:nvSpPr>
          <p:cNvPr id="218" name="Gizli Tehlike"/>
          <p:cNvSpPr txBox="1">
            <a:spLocks noGrp="1"/>
          </p:cNvSpPr>
          <p:nvPr>
            <p:ph type="title"/>
          </p:nvPr>
        </p:nvSpPr>
        <p:spPr>
          <a:prstGeom prst="rect">
            <a:avLst/>
          </a:prstGeom>
        </p:spPr>
        <p:txBody>
          <a:bodyPr/>
          <a:lstStyle/>
          <a:p>
            <a:r>
              <a:t>Gizli Tehlike</a:t>
            </a:r>
          </a:p>
        </p:txBody>
      </p:sp>
      <p:sp>
        <p:nvSpPr>
          <p:cNvPr id="219" name="Sıvıların Özellikleri Bilinmeden ve İhtiyaç Göz Ardı Edilerek Verilir"/>
          <p:cNvSpPr txBox="1">
            <a:spLocks noGrp="1"/>
          </p:cNvSpPr>
          <p:nvPr>
            <p:ph type="body" sz="quarter" idx="1"/>
          </p:nvPr>
        </p:nvSpPr>
        <p:spPr>
          <a:prstGeom prst="rect">
            <a:avLst/>
          </a:prstGeom>
        </p:spPr>
        <p:txBody>
          <a:bodyPr/>
          <a:lstStyle/>
          <a:p>
            <a:r>
              <a:t>Sıvıların Özellikleri Bilinmeden ve İhtiyaç Göz Ardı Edilerek Verilir</a:t>
            </a:r>
          </a:p>
        </p:txBody>
      </p:sp>
      <p:sp>
        <p:nvSpPr>
          <p:cNvPr id="220" name="Dikdörtgen"/>
          <p:cNvSpPr/>
          <p:nvPr/>
        </p:nvSpPr>
        <p:spPr>
          <a:xfrm>
            <a:off x="16254245" y="7288961"/>
            <a:ext cx="811745" cy="799149"/>
          </a:xfrm>
          <a:prstGeom prst="rect">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1" name="ç√"/>
          <p:cNvSpPr/>
          <p:nvPr/>
        </p:nvSpPr>
        <p:spPr>
          <a:xfrm>
            <a:off x="16254245" y="8098180"/>
            <a:ext cx="811745" cy="799149"/>
          </a:xfrm>
          <a:prstGeom prst="rect">
            <a:avLst/>
          </a:prstGeom>
          <a:ln w="25400">
            <a:solidFill>
              <a:srgbClr val="000000"/>
            </a:solidFill>
            <a:miter lim="400000"/>
          </a:ln>
          <a:extLst>
            <a:ext uri="{C572A759-6A51-4108-AA02-DFA0A04FC94B}">
              <ma14:wrappingTextBoxFlag xmlns:ma14="http://schemas.microsoft.com/office/mac/drawingml/2011/main" xmlns="" val="1"/>
            </a:ext>
          </a:extLst>
        </p:spPr>
        <p:txBody>
          <a:bodyPr lIns="0" tIns="0" rIns="0" bIns="0" anchor="ctr"/>
          <a:lstStyle>
            <a:lvl1pPr>
              <a:defRPr sz="3200" b="0">
                <a:solidFill>
                  <a:srgbClr val="FFFFFF"/>
                </a:solidFill>
                <a:latin typeface="+mn-lt"/>
                <a:ea typeface="+mn-ea"/>
                <a:cs typeface="+mn-cs"/>
                <a:sym typeface="Helvetica Neue Medium"/>
              </a:defRPr>
            </a:lvl1pPr>
          </a:lstStyle>
          <a:p>
            <a:r>
              <a:t>ç√</a:t>
            </a:r>
          </a:p>
        </p:txBody>
      </p:sp>
      <p:sp>
        <p:nvSpPr>
          <p:cNvPr id="222" name="70 kg bir kadın…"/>
          <p:cNvSpPr txBox="1"/>
          <p:nvPr/>
        </p:nvSpPr>
        <p:spPr>
          <a:xfrm>
            <a:off x="1079751" y="1506204"/>
            <a:ext cx="4404739" cy="707149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4100"/>
            </a:pPr>
            <a:r>
              <a:t>70 kg bir kadın</a:t>
            </a:r>
          </a:p>
          <a:p>
            <a:pPr>
              <a:defRPr sz="4100"/>
            </a:pPr>
            <a:r>
              <a:t>Günlük</a:t>
            </a:r>
          </a:p>
          <a:p>
            <a:pPr>
              <a:defRPr sz="4100"/>
            </a:pPr>
            <a:r>
              <a:t>70mEq/L NA</a:t>
            </a:r>
          </a:p>
          <a:p>
            <a:pPr>
              <a:defRPr sz="4100"/>
            </a:pPr>
            <a:r>
              <a:t>35 mEq/L K</a:t>
            </a:r>
          </a:p>
          <a:p>
            <a:pPr>
              <a:defRPr sz="4100"/>
            </a:pPr>
            <a:r>
              <a:t>İhtiyacı var</a:t>
            </a:r>
          </a:p>
          <a:p>
            <a:pPr>
              <a:defRPr sz="4100"/>
            </a:pPr>
            <a:endParaRPr/>
          </a:p>
          <a:p>
            <a:pPr>
              <a:defRPr sz="4100"/>
            </a:pPr>
            <a:r>
              <a:t>Bu hastaya 1000 cc SF yada RL idame için vermek over treatment</a:t>
            </a:r>
          </a:p>
        </p:txBody>
      </p:sp>
      <p:sp>
        <p:nvSpPr>
          <p:cNvPr id="223" name="Dikdörtgen"/>
          <p:cNvSpPr/>
          <p:nvPr/>
        </p:nvSpPr>
        <p:spPr>
          <a:xfrm>
            <a:off x="13262940" y="7983880"/>
            <a:ext cx="811746" cy="799149"/>
          </a:xfrm>
          <a:prstGeom prst="rect">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4" name="Dikdörtgen"/>
          <p:cNvSpPr/>
          <p:nvPr/>
        </p:nvSpPr>
        <p:spPr>
          <a:xfrm>
            <a:off x="13237540" y="7161961"/>
            <a:ext cx="811746" cy="799149"/>
          </a:xfrm>
          <a:prstGeom prst="rect">
            <a:avLst/>
          </a:prstGeom>
          <a:ln w="2540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25" name="Görüntü" descr="Görüntü"/>
          <p:cNvPicPr>
            <a:picLocks noChangeAspect="1"/>
          </p:cNvPicPr>
          <p:nvPr/>
        </p:nvPicPr>
        <p:blipFill>
          <a:blip r:embed="rId3">
            <a:extLst/>
          </a:blip>
          <a:stretch>
            <a:fillRect/>
          </a:stretch>
        </p:blipFill>
        <p:spPr>
          <a:xfrm>
            <a:off x="19505880" y="759269"/>
            <a:ext cx="3876423" cy="1587501"/>
          </a:xfrm>
          <a:prstGeom prst="rect">
            <a:avLst/>
          </a:prstGeom>
          <a:ln w="12700">
            <a:miter lim="400000"/>
          </a:ln>
        </p:spPr>
      </p:pic>
      <p:pic>
        <p:nvPicPr>
          <p:cNvPr id="226" name="Görüntü" descr="Görüntü"/>
          <p:cNvPicPr>
            <a:picLocks noChangeAspect="1"/>
          </p:cNvPicPr>
          <p:nvPr/>
        </p:nvPicPr>
        <p:blipFill>
          <a:blip r:embed="rId4">
            <a:extLst/>
          </a:blip>
          <a:stretch>
            <a:fillRect/>
          </a:stretch>
        </p:blipFill>
        <p:spPr>
          <a:xfrm>
            <a:off x="19505880" y="3903751"/>
            <a:ext cx="3876423" cy="2276403"/>
          </a:xfrm>
          <a:prstGeom prst="rect">
            <a:avLst/>
          </a:prstGeom>
          <a:ln w="12700">
            <a:miter lim="400000"/>
          </a:ln>
        </p:spPr>
      </p:pic>
      <p:pic>
        <p:nvPicPr>
          <p:cNvPr id="227" name="Görüntü" descr="Görüntü"/>
          <p:cNvPicPr>
            <a:picLocks noChangeAspect="1"/>
          </p:cNvPicPr>
          <p:nvPr/>
        </p:nvPicPr>
        <p:blipFill>
          <a:blip r:embed="rId5">
            <a:extLst/>
          </a:blip>
          <a:stretch>
            <a:fillRect/>
          </a:stretch>
        </p:blipFill>
        <p:spPr>
          <a:xfrm>
            <a:off x="19589624" y="7127078"/>
            <a:ext cx="4170306" cy="171651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MG_7751.jpg" descr="IMG_7751.jpg"/>
          <p:cNvPicPr>
            <a:picLocks noChangeAspect="1"/>
          </p:cNvPicPr>
          <p:nvPr/>
        </p:nvPicPr>
        <p:blipFill>
          <a:blip r:embed="rId2">
            <a:extLst/>
          </a:blip>
          <a:stretch>
            <a:fillRect/>
          </a:stretch>
        </p:blipFill>
        <p:spPr>
          <a:xfrm>
            <a:off x="1245647" y="-1"/>
            <a:ext cx="10287001" cy="13716001"/>
          </a:xfrm>
          <a:prstGeom prst="rect">
            <a:avLst/>
          </a:prstGeom>
          <a:ln w="12700">
            <a:miter lim="400000"/>
          </a:ln>
        </p:spPr>
      </p:pic>
      <p:pic>
        <p:nvPicPr>
          <p:cNvPr id="127" name="IMG_6900.jpg" descr="IMG_6900.jpg"/>
          <p:cNvPicPr>
            <a:picLocks noChangeAspect="1"/>
          </p:cNvPicPr>
          <p:nvPr/>
        </p:nvPicPr>
        <p:blipFill>
          <a:blip r:embed="rId3">
            <a:extLst/>
          </a:blip>
          <a:stretch>
            <a:fillRect/>
          </a:stretch>
        </p:blipFill>
        <p:spPr>
          <a:xfrm>
            <a:off x="13222667" y="-1"/>
            <a:ext cx="10252711" cy="1371600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Gerektiğinden Fazla Verirsek"/>
          <p:cNvSpPr txBox="1">
            <a:spLocks noGrp="1"/>
          </p:cNvSpPr>
          <p:nvPr>
            <p:ph type="title"/>
          </p:nvPr>
        </p:nvSpPr>
        <p:spPr>
          <a:prstGeom prst="rect">
            <a:avLst/>
          </a:prstGeom>
        </p:spPr>
        <p:txBody>
          <a:bodyPr/>
          <a:lstStyle/>
          <a:p>
            <a:r>
              <a:t>Gerektiğinden Fazla Verirsek</a:t>
            </a:r>
          </a:p>
        </p:txBody>
      </p:sp>
      <p:sp>
        <p:nvSpPr>
          <p:cNvPr id="230" name="İleus…"/>
          <p:cNvSpPr txBox="1">
            <a:spLocks noGrp="1"/>
          </p:cNvSpPr>
          <p:nvPr>
            <p:ph type="body" idx="1"/>
          </p:nvPr>
        </p:nvSpPr>
        <p:spPr>
          <a:prstGeom prst="rect">
            <a:avLst/>
          </a:prstGeom>
        </p:spPr>
        <p:txBody>
          <a:bodyPr anchor="t"/>
          <a:lstStyle/>
          <a:p>
            <a:r>
              <a:t>İleus</a:t>
            </a:r>
          </a:p>
          <a:p>
            <a:r>
              <a:t>Hiperkloremi ve buna baglı böbrek kanlanmasında azalma</a:t>
            </a:r>
          </a:p>
          <a:p>
            <a:r>
              <a:t>Glomeruler Filtrasyonda azalma</a:t>
            </a:r>
          </a:p>
          <a:p>
            <a:r>
              <a:t>Metabolik Asidoz</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Görüntü" descr="Görüntü"/>
          <p:cNvPicPr>
            <a:picLocks noGrp="1" noChangeAspect="1"/>
          </p:cNvPicPr>
          <p:nvPr>
            <p:ph type="pic" idx="13"/>
          </p:nvPr>
        </p:nvPicPr>
        <p:blipFill>
          <a:blip r:embed="rId2">
            <a:extLst/>
          </a:blip>
          <a:srcRect t="13842" b="13842"/>
          <a:stretch>
            <a:fillRect/>
          </a:stretch>
        </p:blipFill>
        <p:spPr>
          <a:prstGeom prst="rect">
            <a:avLst/>
          </a:prstGeom>
        </p:spPr>
      </p:pic>
      <p:sp>
        <p:nvSpPr>
          <p:cNvPr id="233" name="Gizli Tehlike"/>
          <p:cNvSpPr txBox="1">
            <a:spLocks noGrp="1"/>
          </p:cNvSpPr>
          <p:nvPr>
            <p:ph type="title"/>
          </p:nvPr>
        </p:nvSpPr>
        <p:spPr>
          <a:prstGeom prst="rect">
            <a:avLst/>
          </a:prstGeom>
        </p:spPr>
        <p:txBody>
          <a:bodyPr/>
          <a:lstStyle/>
          <a:p>
            <a:r>
              <a:t>Gizli Tehlike</a:t>
            </a:r>
          </a:p>
        </p:txBody>
      </p:sp>
      <p:sp>
        <p:nvSpPr>
          <p:cNvPr id="234" name="Her hastaya aynı miktarda sıvı yazılması…"/>
          <p:cNvSpPr txBox="1">
            <a:spLocks noGrp="1"/>
          </p:cNvSpPr>
          <p:nvPr>
            <p:ph type="body" sz="quarter" idx="1"/>
          </p:nvPr>
        </p:nvSpPr>
        <p:spPr>
          <a:prstGeom prst="rect">
            <a:avLst/>
          </a:prstGeom>
        </p:spPr>
        <p:txBody>
          <a:bodyPr>
            <a:normAutofit lnSpcReduction="10000"/>
          </a:bodyPr>
          <a:lstStyle/>
          <a:p>
            <a:pPr defTabSz="759459">
              <a:defRPr sz="4968"/>
            </a:pPr>
            <a:r>
              <a:t>Her hastaya aynı miktarda sıvı yazılması</a:t>
            </a:r>
          </a:p>
          <a:p>
            <a:pPr defTabSz="759459">
              <a:defRPr sz="4968"/>
            </a:pPr>
            <a:r>
              <a:t>Her hasta farklı ihtiyaçları var</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ıvı Miktarı Hesaplaması"/>
          <p:cNvSpPr txBox="1">
            <a:spLocks noGrp="1"/>
          </p:cNvSpPr>
          <p:nvPr>
            <p:ph type="title"/>
          </p:nvPr>
        </p:nvSpPr>
        <p:spPr>
          <a:prstGeom prst="rect">
            <a:avLst/>
          </a:prstGeom>
        </p:spPr>
        <p:txBody>
          <a:bodyPr/>
          <a:lstStyle/>
          <a:p>
            <a:r>
              <a:t>Sıvı Miktarı Hesaplaması</a:t>
            </a:r>
          </a:p>
        </p:txBody>
      </p:sp>
      <p:sp>
        <p:nvSpPr>
          <p:cNvPr id="237" name="Hastanın kilosundan 20 çıkıp, sonucu 60ml ile topla = saatlik sıvı ihtiyacı…"/>
          <p:cNvSpPr txBox="1">
            <a:spLocks noGrp="1"/>
          </p:cNvSpPr>
          <p:nvPr>
            <p:ph type="body" idx="1"/>
          </p:nvPr>
        </p:nvSpPr>
        <p:spPr>
          <a:prstGeom prst="rect">
            <a:avLst/>
          </a:prstGeom>
        </p:spPr>
        <p:txBody>
          <a:bodyPr anchor="t"/>
          <a:lstStyle/>
          <a:p>
            <a:r>
              <a:t>Hastanın kilosundan 20 çıkıp, sonucu 60ml ile topla = saatlik sıvı ihtiyacı</a:t>
            </a:r>
          </a:p>
          <a:p>
            <a:r>
              <a:t>80 kg hasta için (120cc/saat</a:t>
            </a:r>
          </a:p>
          <a:p>
            <a:endParaRPr/>
          </a:p>
          <a:p>
            <a:r>
              <a:t>Bir diğer yöntem= vücut yüzey alanıx1000</a:t>
            </a:r>
          </a:p>
          <a:p>
            <a:r>
              <a:t>Morbid obezlerde IBW yada maksimum</a:t>
            </a:r>
          </a:p>
          <a:p>
            <a:r>
              <a:t>IBW+(ABW–IBW)×0.25</a:t>
            </a:r>
          </a:p>
        </p:txBody>
      </p:sp>
      <p:graphicFrame>
        <p:nvGraphicFramePr>
          <p:cNvPr id="238" name="Tablo"/>
          <p:cNvGraphicFramePr/>
          <p:nvPr/>
        </p:nvGraphicFramePr>
        <p:xfrm>
          <a:off x="14331660" y="4100942"/>
          <a:ext cx="9525001" cy="9296401"/>
        </p:xfrm>
        <a:graphic>
          <a:graphicData uri="http://schemas.openxmlformats.org/drawingml/2006/table">
            <a:tbl>
              <a:tblPr firstRow="1" firstCol="1" bandRow="1">
                <a:tableStyleId>{4C3C2611-4C71-4FC5-86AE-919BDF0F9419}</a:tableStyleId>
              </a:tblPr>
              <a:tblGrid>
                <a:gridCol w="3175000"/>
                <a:gridCol w="3175000"/>
                <a:gridCol w="3175000"/>
              </a:tblGrid>
              <a:tr h="2324100">
                <a:tc>
                  <a:txBody>
                    <a:bodyPr/>
                    <a:lstStyle/>
                    <a:p>
                      <a:pPr defTabSz="914400">
                        <a:defRPr sz="3200">
                          <a:sym typeface="Helvetica Neue"/>
                        </a:defRPr>
                      </a:pPr>
                      <a:endParaRPr/>
                    </a:p>
                  </a:txBody>
                  <a:tcPr marL="50800" marR="50800" marT="50800" marB="50800" anchor="ctr" horzOverflow="overflow"/>
                </a:tc>
                <a:tc>
                  <a:txBody>
                    <a:bodyPr/>
                    <a:lstStyle/>
                    <a:p>
                      <a:pPr defTabSz="914400">
                        <a:defRPr sz="1800" b="0">
                          <a:solidFill>
                            <a:srgbClr val="000000"/>
                          </a:solidFill>
                        </a:defRPr>
                      </a:pPr>
                      <a:r>
                        <a:rPr sz="3200" b="1">
                          <a:solidFill>
                            <a:srgbClr val="FFFFFF"/>
                          </a:solidFill>
                          <a:sym typeface="Helvetica Neue"/>
                        </a:rPr>
                        <a:t>Saatlik
cc/Kg</a:t>
                      </a:r>
                    </a:p>
                  </a:txBody>
                  <a:tcPr marL="50800" marR="50800" marT="50800" marB="50800" anchor="ctr" horzOverflow="overflow"/>
                </a:tc>
                <a:tc>
                  <a:txBody>
                    <a:bodyPr/>
                    <a:lstStyle/>
                    <a:p>
                      <a:pPr defTabSz="914400">
                        <a:defRPr sz="1800" b="0">
                          <a:solidFill>
                            <a:srgbClr val="000000"/>
                          </a:solidFill>
                        </a:defRPr>
                      </a:pPr>
                      <a:r>
                        <a:rPr sz="3200" b="1">
                          <a:solidFill>
                            <a:srgbClr val="FFFFFF"/>
                          </a:solidFill>
                          <a:sym typeface="Helvetica Neue"/>
                        </a:rPr>
                        <a:t>Günlük
cc/Kg</a:t>
                      </a:r>
                    </a:p>
                  </a:txBody>
                  <a:tcPr marL="50800" marR="50800" marT="50800" marB="50800" anchor="ctr" horzOverflow="overflow"/>
                </a:tc>
              </a:tr>
              <a:tr h="2324100">
                <a:tc>
                  <a:txBody>
                    <a:bodyPr/>
                    <a:lstStyle/>
                    <a:p>
                      <a:pPr defTabSz="914400">
                        <a:defRPr sz="1800" b="0">
                          <a:solidFill>
                            <a:srgbClr val="000000"/>
                          </a:solidFill>
                        </a:defRPr>
                      </a:pPr>
                      <a:r>
                        <a:rPr sz="3200" b="1">
                          <a:solidFill>
                            <a:srgbClr val="FFFFFF"/>
                          </a:solidFill>
                          <a:sym typeface="Helvetica Neue"/>
                        </a:rPr>
                        <a:t>İlk 10 kg</a:t>
                      </a:r>
                    </a:p>
                  </a:txBody>
                  <a:tcPr marL="50800" marR="50800" marT="50800" marB="50800" anchor="ctr" horzOverflow="overflow"/>
                </a:tc>
                <a:tc>
                  <a:txBody>
                    <a:bodyPr/>
                    <a:lstStyle/>
                    <a:p>
                      <a:pPr defTabSz="914400">
                        <a:defRPr sz="1800"/>
                      </a:pPr>
                      <a:r>
                        <a:rPr sz="3200">
                          <a:sym typeface="Helvetica Neue"/>
                        </a:rPr>
                        <a:t>4</a:t>
                      </a:r>
                    </a:p>
                  </a:txBody>
                  <a:tcPr marL="50800" marR="50800" marT="50800" marB="50800" anchor="ctr" horzOverflow="overflow"/>
                </a:tc>
                <a:tc>
                  <a:txBody>
                    <a:bodyPr/>
                    <a:lstStyle/>
                    <a:p>
                      <a:pPr defTabSz="914400">
                        <a:defRPr sz="1800"/>
                      </a:pPr>
                      <a:r>
                        <a:rPr sz="3200">
                          <a:sym typeface="Helvetica Neue"/>
                        </a:rPr>
                        <a:t>100</a:t>
                      </a:r>
                    </a:p>
                  </a:txBody>
                  <a:tcPr marL="50800" marR="50800" marT="50800" marB="50800" anchor="ctr" horzOverflow="overflow"/>
                </a:tc>
              </a:tr>
              <a:tr h="2324100">
                <a:tc>
                  <a:txBody>
                    <a:bodyPr/>
                    <a:lstStyle/>
                    <a:p>
                      <a:pPr defTabSz="914400">
                        <a:defRPr sz="1800" b="0">
                          <a:solidFill>
                            <a:srgbClr val="000000"/>
                          </a:solidFill>
                        </a:defRPr>
                      </a:pPr>
                      <a:r>
                        <a:rPr sz="3200" b="1">
                          <a:solidFill>
                            <a:srgbClr val="FFFFFF"/>
                          </a:solidFill>
                          <a:sym typeface="Helvetica Neue"/>
                        </a:rPr>
                        <a:t>İkinci 10 kg</a:t>
                      </a:r>
                    </a:p>
                  </a:txBody>
                  <a:tcPr marL="50800" marR="50800" marT="50800" marB="50800" anchor="ctr" horzOverflow="overflow"/>
                </a:tc>
                <a:tc>
                  <a:txBody>
                    <a:bodyPr/>
                    <a:lstStyle/>
                    <a:p>
                      <a:pPr defTabSz="914400">
                        <a:defRPr sz="1800"/>
                      </a:pPr>
                      <a:r>
                        <a:rPr sz="3200">
                          <a:sym typeface="Helvetica Neue"/>
                        </a:rPr>
                        <a:t>2</a:t>
                      </a:r>
                    </a:p>
                  </a:txBody>
                  <a:tcPr marL="50800" marR="50800" marT="50800" marB="50800" anchor="ctr" horzOverflow="overflow"/>
                </a:tc>
                <a:tc>
                  <a:txBody>
                    <a:bodyPr/>
                    <a:lstStyle/>
                    <a:p>
                      <a:pPr defTabSz="914400">
                        <a:defRPr sz="1800"/>
                      </a:pPr>
                      <a:r>
                        <a:rPr sz="3200">
                          <a:sym typeface="Helvetica Neue"/>
                        </a:rPr>
                        <a:t>50</a:t>
                      </a:r>
                    </a:p>
                  </a:txBody>
                  <a:tcPr marL="50800" marR="50800" marT="50800" marB="50800" anchor="ctr" horzOverflow="overflow"/>
                </a:tc>
              </a:tr>
              <a:tr h="2324100">
                <a:tc>
                  <a:txBody>
                    <a:bodyPr/>
                    <a:lstStyle/>
                    <a:p>
                      <a:pPr defTabSz="914400">
                        <a:defRPr sz="1800" b="0">
                          <a:solidFill>
                            <a:srgbClr val="000000"/>
                          </a:solidFill>
                        </a:defRPr>
                      </a:pPr>
                      <a:r>
                        <a:rPr sz="3200" b="1">
                          <a:solidFill>
                            <a:srgbClr val="FFFFFF"/>
                          </a:solidFill>
                          <a:sym typeface="Helvetica Neue"/>
                        </a:rPr>
                        <a:t>Sonrası</a:t>
                      </a:r>
                    </a:p>
                  </a:txBody>
                  <a:tcPr marL="50800" marR="50800" marT="50800" marB="50800" anchor="ctr" horzOverflow="overflow"/>
                </a:tc>
                <a:tc>
                  <a:txBody>
                    <a:bodyPr/>
                    <a:lstStyle/>
                    <a:p>
                      <a:pPr defTabSz="914400">
                        <a:defRPr sz="1800"/>
                      </a:pPr>
                      <a:r>
                        <a:rPr sz="3200">
                          <a:sym typeface="Helvetica Neue"/>
                        </a:rPr>
                        <a:t>1</a:t>
                      </a:r>
                    </a:p>
                  </a:txBody>
                  <a:tcPr marL="50800" marR="50800" marT="50800" marB="50800" anchor="ctr" horzOverflow="overflow"/>
                </a:tc>
                <a:tc>
                  <a:txBody>
                    <a:bodyPr/>
                    <a:lstStyle/>
                    <a:p>
                      <a:pPr defTabSz="914400">
                        <a:defRPr sz="1800"/>
                      </a:pPr>
                      <a:r>
                        <a:rPr sz="3200">
                          <a:sym typeface="Helvetica Neue"/>
                        </a:rPr>
                        <a:t>20</a:t>
                      </a:r>
                    </a:p>
                  </a:txBody>
                  <a:tcPr marL="50800" marR="50800" marT="50800" marB="50800" anchor="ctr" horzOverflow="overflow"/>
                </a:tc>
              </a:tr>
            </a:tbl>
          </a:graphicData>
        </a:graphic>
      </p:graphicFrame>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onuç"/>
          <p:cNvSpPr txBox="1">
            <a:spLocks noGrp="1"/>
          </p:cNvSpPr>
          <p:nvPr>
            <p:ph type="body" idx="13"/>
          </p:nvPr>
        </p:nvSpPr>
        <p:spPr>
          <a:prstGeom prst="rect">
            <a:avLst/>
          </a:prstGeom>
        </p:spPr>
        <p:txBody>
          <a:bodyPr/>
          <a:lstStyle/>
          <a:p>
            <a:r>
              <a:t>Sonuç</a:t>
            </a:r>
          </a:p>
        </p:txBody>
      </p:sp>
      <p:sp>
        <p:nvSpPr>
          <p:cNvPr id="241" name="Postop giren sıvı 2500-3000cc geçiyorsa kendini sorgula…"/>
          <p:cNvSpPr txBox="1">
            <a:spLocks noGrp="1"/>
          </p:cNvSpPr>
          <p:nvPr>
            <p:ph type="body" idx="14"/>
          </p:nvPr>
        </p:nvSpPr>
        <p:spPr>
          <a:xfrm>
            <a:off x="2387600" y="5342841"/>
            <a:ext cx="19621500" cy="2293718"/>
          </a:xfrm>
          <a:prstGeom prst="rect">
            <a:avLst/>
          </a:prstGeom>
        </p:spPr>
        <p:txBody>
          <a:bodyPr/>
          <a:lstStyle/>
          <a:p>
            <a:r>
              <a:t>Postop giren sıvı 2500-3000cc geçiyorsa kendini sorgula</a:t>
            </a:r>
          </a:p>
          <a:p>
            <a:r>
              <a:t>Mediflex/Transfüzyonlar/Medikasyonlar gözden kaçan gizli sıvı yükleridir </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Görüntü" descr="Görüntü"/>
          <p:cNvPicPr>
            <a:picLocks noGrp="1" noChangeAspect="1"/>
          </p:cNvPicPr>
          <p:nvPr>
            <p:ph type="pic" idx="13"/>
          </p:nvPr>
        </p:nvPicPr>
        <p:blipFill>
          <a:blip r:embed="rId2">
            <a:extLst/>
          </a:blip>
          <a:srcRect t="4315" b="4315"/>
          <a:stretch>
            <a:fillRect/>
          </a:stretch>
        </p:blipFill>
        <p:spPr>
          <a:xfrm>
            <a:off x="7412325" y="673100"/>
            <a:ext cx="9562888" cy="8737600"/>
          </a:xfrm>
          <a:prstGeom prst="rect">
            <a:avLst/>
          </a:prstGeom>
        </p:spPr>
      </p:pic>
      <p:sp>
        <p:nvSpPr>
          <p:cNvPr id="244" name="Gizli Tehlike"/>
          <p:cNvSpPr txBox="1">
            <a:spLocks noGrp="1"/>
          </p:cNvSpPr>
          <p:nvPr>
            <p:ph type="title"/>
          </p:nvPr>
        </p:nvSpPr>
        <p:spPr>
          <a:prstGeom prst="rect">
            <a:avLst/>
          </a:prstGeom>
        </p:spPr>
        <p:txBody>
          <a:bodyPr/>
          <a:lstStyle/>
          <a:p>
            <a:r>
              <a:t>Gizli Tehlike</a:t>
            </a:r>
          </a:p>
        </p:txBody>
      </p:sp>
      <p:sp>
        <p:nvSpPr>
          <p:cNvPr id="245" name="Oliguri Hadi Bas Sıvıyı"/>
          <p:cNvSpPr txBox="1">
            <a:spLocks noGrp="1"/>
          </p:cNvSpPr>
          <p:nvPr>
            <p:ph type="body" sz="quarter" idx="1"/>
          </p:nvPr>
        </p:nvSpPr>
        <p:spPr>
          <a:prstGeom prst="rect">
            <a:avLst/>
          </a:prstGeom>
        </p:spPr>
        <p:txBody>
          <a:bodyPr/>
          <a:lstStyle/>
          <a:p>
            <a:r>
              <a:t>Oliguri Hadi Bas Sıvıyı</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Oliguria"/>
          <p:cNvSpPr txBox="1">
            <a:spLocks noGrp="1"/>
          </p:cNvSpPr>
          <p:nvPr>
            <p:ph type="title"/>
          </p:nvPr>
        </p:nvSpPr>
        <p:spPr>
          <a:prstGeom prst="rect">
            <a:avLst/>
          </a:prstGeom>
        </p:spPr>
        <p:txBody>
          <a:bodyPr/>
          <a:lstStyle/>
          <a:p>
            <a:r>
              <a:t>Oliguria</a:t>
            </a:r>
          </a:p>
        </p:txBody>
      </p:sp>
      <p:sp>
        <p:nvSpPr>
          <p:cNvPr id="248" name="Önce kateteri yıka / değiştir…"/>
          <p:cNvSpPr txBox="1">
            <a:spLocks noGrp="1"/>
          </p:cNvSpPr>
          <p:nvPr>
            <p:ph type="body" idx="1"/>
          </p:nvPr>
        </p:nvSpPr>
        <p:spPr>
          <a:prstGeom prst="rect">
            <a:avLst/>
          </a:prstGeom>
        </p:spPr>
        <p:txBody>
          <a:bodyPr anchor="t"/>
          <a:lstStyle/>
          <a:p>
            <a:r>
              <a:t>Önce kateteri yıka / değiştir</a:t>
            </a:r>
          </a:p>
          <a:p>
            <a:r>
              <a:t>Hastada sıvı açığı var mı değerlendir.</a:t>
            </a:r>
          </a:p>
          <a:p>
            <a:r>
              <a:t>Sıvı açığı olsa bile her hasta da sıvı vermek işi çözmeyebilir</a:t>
            </a:r>
          </a:p>
          <a:p>
            <a:r>
              <a:t>Major ameliyatlardan sonra/Jinekolojik Onkoloji operasyonları sonrası uygunsuz ADH salınımı görebiliyoruz.</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Görüntü" descr="Görüntü"/>
          <p:cNvPicPr>
            <a:picLocks noChangeAspect="1"/>
          </p:cNvPicPr>
          <p:nvPr/>
        </p:nvPicPr>
        <p:blipFill>
          <a:blip r:embed="rId2">
            <a:extLst/>
          </a:blip>
          <a:stretch>
            <a:fillRect/>
          </a:stretch>
        </p:blipFill>
        <p:spPr>
          <a:xfrm>
            <a:off x="4295882" y="765801"/>
            <a:ext cx="14451797" cy="1127807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Görüntü" descr="Görüntü"/>
          <p:cNvPicPr>
            <a:picLocks noChangeAspect="1"/>
          </p:cNvPicPr>
          <p:nvPr/>
        </p:nvPicPr>
        <p:blipFill>
          <a:blip r:embed="rId2">
            <a:extLst/>
          </a:blip>
          <a:stretch>
            <a:fillRect/>
          </a:stretch>
        </p:blipFill>
        <p:spPr>
          <a:xfrm>
            <a:off x="3586470" y="1153207"/>
            <a:ext cx="17441003" cy="1126112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Görüntü" descr="Görüntü"/>
          <p:cNvPicPr>
            <a:picLocks noGrp="1" noChangeAspect="1"/>
          </p:cNvPicPr>
          <p:nvPr>
            <p:ph type="pic" idx="13"/>
          </p:nvPr>
        </p:nvPicPr>
        <p:blipFill>
          <a:blip r:embed="rId2">
            <a:extLst/>
          </a:blip>
          <a:srcRect t="5434" b="5434"/>
          <a:stretch>
            <a:fillRect/>
          </a:stretch>
        </p:blipFill>
        <p:spPr>
          <a:prstGeom prst="rect">
            <a:avLst/>
          </a:prstGeom>
        </p:spPr>
      </p:pic>
      <p:sp>
        <p:nvSpPr>
          <p:cNvPr id="255" name="Gizli Tehlike"/>
          <p:cNvSpPr txBox="1">
            <a:spLocks noGrp="1"/>
          </p:cNvSpPr>
          <p:nvPr>
            <p:ph type="title"/>
          </p:nvPr>
        </p:nvSpPr>
        <p:spPr>
          <a:prstGeom prst="rect">
            <a:avLst/>
          </a:prstGeom>
        </p:spPr>
        <p:txBody>
          <a:bodyPr/>
          <a:lstStyle/>
          <a:p>
            <a:r>
              <a:t>Gizli Tehlike</a:t>
            </a:r>
          </a:p>
        </p:txBody>
      </p:sp>
      <p:sp>
        <p:nvSpPr>
          <p:cNvPr id="256" name="Potasyum düzeltilmemesi/yanlış düzeltilmesi"/>
          <p:cNvSpPr txBox="1">
            <a:spLocks noGrp="1"/>
          </p:cNvSpPr>
          <p:nvPr>
            <p:ph type="body" sz="quarter" idx="1"/>
          </p:nvPr>
        </p:nvSpPr>
        <p:spPr>
          <a:prstGeom prst="rect">
            <a:avLst/>
          </a:prstGeom>
        </p:spPr>
        <p:txBody>
          <a:bodyPr/>
          <a:lstStyle/>
          <a:p>
            <a:r>
              <a:t>Potasyum düzeltilmemesi/yanlış düzeltilmesi</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Major cerrahi sonrası K açığı çıkar"/>
          <p:cNvSpPr txBox="1">
            <a:spLocks noGrp="1"/>
          </p:cNvSpPr>
          <p:nvPr>
            <p:ph type="body" idx="13"/>
          </p:nvPr>
        </p:nvSpPr>
        <p:spPr>
          <a:prstGeom prst="rect">
            <a:avLst/>
          </a:prstGeom>
        </p:spPr>
        <p:txBody>
          <a:bodyPr/>
          <a:lstStyle/>
          <a:p>
            <a:r>
              <a:t>Major cerrahi sonrası K açığı çıkar</a:t>
            </a:r>
          </a:p>
        </p:txBody>
      </p:sp>
      <p:sp>
        <p:nvSpPr>
          <p:cNvPr id="259" name="Postoperatif 1. Gün K replasmanı yapmaktan kaçın…"/>
          <p:cNvSpPr txBox="1">
            <a:spLocks noGrp="1"/>
          </p:cNvSpPr>
          <p:nvPr>
            <p:ph type="body" idx="14"/>
          </p:nvPr>
        </p:nvSpPr>
        <p:spPr>
          <a:xfrm>
            <a:off x="2387600" y="5342841"/>
            <a:ext cx="19621500" cy="2293718"/>
          </a:xfrm>
          <a:prstGeom prst="rect">
            <a:avLst/>
          </a:prstGeom>
        </p:spPr>
        <p:txBody>
          <a:bodyPr/>
          <a:lstStyle/>
          <a:p>
            <a:r>
              <a:t>Postoperatif 1. Gün K replasmanı yapmaktan kaçın</a:t>
            </a:r>
          </a:p>
          <a:p>
            <a:r>
              <a:t>Kreatin &gt;2</a:t>
            </a:r>
          </a:p>
          <a:p>
            <a:r>
              <a:t>Oliguria/Anuria</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örüntü Galerisi"/>
          <p:cNvGrpSpPr/>
          <p:nvPr/>
        </p:nvGrpSpPr>
        <p:grpSpPr>
          <a:xfrm>
            <a:off x="1689100" y="1778000"/>
            <a:ext cx="21005800" cy="10236201"/>
            <a:chOff x="0" y="0"/>
            <a:chExt cx="21005800" cy="10236200"/>
          </a:xfrm>
        </p:grpSpPr>
        <p:pic>
          <p:nvPicPr>
            <p:cNvPr id="129" name="ee19dbd1-9660-41a7-b5ed-eb588d8ac1d1.jpg" descr="ee19dbd1-9660-41a7-b5ed-eb588d8ac1d1.jpg"/>
            <p:cNvPicPr>
              <a:picLocks noChangeAspect="1"/>
            </p:cNvPicPr>
            <p:nvPr/>
          </p:nvPicPr>
          <p:blipFill>
            <a:blip r:embed="rId2">
              <a:extLst/>
            </a:blip>
            <a:srcRect t="19593" b="19593"/>
            <a:stretch>
              <a:fillRect/>
            </a:stretch>
          </p:blipFill>
          <p:spPr>
            <a:xfrm>
              <a:off x="0" y="0"/>
              <a:ext cx="21005800" cy="9548753"/>
            </a:xfrm>
            <a:prstGeom prst="rect">
              <a:avLst/>
            </a:prstGeom>
            <a:ln w="12700" cap="flat">
              <a:noFill/>
              <a:miter lim="400000"/>
            </a:ln>
            <a:effectLst/>
          </p:spPr>
        </p:pic>
        <p:sp>
          <p:nvSpPr>
            <p:cNvPr id="130" name="Resim yazısını buraya girin."/>
            <p:cNvSpPr/>
            <p:nvPr/>
          </p:nvSpPr>
          <p:spPr>
            <a:xfrm>
              <a:off x="0" y="9624952"/>
              <a:ext cx="21005800" cy="6112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r>
                <a:t>Resim yazısını buraya girin.</a:t>
              </a:r>
            </a:p>
          </p:txBody>
        </p:sp>
      </p:gr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Görüntü" descr="Görüntü"/>
          <p:cNvPicPr>
            <a:picLocks noChangeAspect="1"/>
          </p:cNvPicPr>
          <p:nvPr/>
        </p:nvPicPr>
        <p:blipFill>
          <a:blip r:embed="rId2">
            <a:extLst/>
          </a:blip>
          <a:stretch>
            <a:fillRect/>
          </a:stretch>
        </p:blipFill>
        <p:spPr>
          <a:xfrm>
            <a:off x="2314498" y="446511"/>
            <a:ext cx="19847941" cy="12763215"/>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d9414c87-f55b-4b42-8f6f-5683acf60739.jpg" descr="d9414c87-f55b-4b42-8f6f-5683acf60739.jpg"/>
          <p:cNvPicPr>
            <a:picLocks noGrp="1" noChangeAspect="1"/>
          </p:cNvPicPr>
          <p:nvPr>
            <p:ph type="pic" idx="13"/>
          </p:nvPr>
        </p:nvPicPr>
        <p:blipFill>
          <a:blip r:embed="rId2">
            <a:extLst/>
          </a:blip>
          <a:srcRect t="19545" b="19545"/>
          <a:stretch>
            <a:fillRect/>
          </a:stretch>
        </p:blipFill>
        <p:spPr>
          <a:xfrm>
            <a:off x="8159175" y="673100"/>
            <a:ext cx="8069187" cy="8737601"/>
          </a:xfrm>
          <a:prstGeom prst="rect">
            <a:avLst/>
          </a:prstGeom>
        </p:spPr>
      </p:pic>
      <p:sp>
        <p:nvSpPr>
          <p:cNvPr id="264" name="Gizli Tehlike"/>
          <p:cNvSpPr txBox="1">
            <a:spLocks noGrp="1"/>
          </p:cNvSpPr>
          <p:nvPr>
            <p:ph type="title"/>
          </p:nvPr>
        </p:nvSpPr>
        <p:spPr>
          <a:prstGeom prst="rect">
            <a:avLst/>
          </a:prstGeom>
        </p:spPr>
        <p:txBody>
          <a:bodyPr/>
          <a:lstStyle/>
          <a:p>
            <a:r>
              <a:t>Gizli Tehlike</a:t>
            </a:r>
          </a:p>
        </p:txBody>
      </p:sp>
      <p:sp>
        <p:nvSpPr>
          <p:cNvPr id="265" name="Santral Damar Yolu…"/>
          <p:cNvSpPr txBox="1">
            <a:spLocks noGrp="1"/>
          </p:cNvSpPr>
          <p:nvPr>
            <p:ph type="body" sz="quarter" idx="1"/>
          </p:nvPr>
        </p:nvSpPr>
        <p:spPr>
          <a:prstGeom prst="rect">
            <a:avLst/>
          </a:prstGeom>
        </p:spPr>
        <p:txBody>
          <a:bodyPr>
            <a:normAutofit lnSpcReduction="10000"/>
          </a:bodyPr>
          <a:lstStyle/>
          <a:p>
            <a:pPr defTabSz="759459">
              <a:defRPr sz="4968"/>
            </a:pPr>
            <a:r>
              <a:t>Santral Damar Yolu</a:t>
            </a:r>
          </a:p>
          <a:p>
            <a:pPr defTabSz="759459">
              <a:defRPr sz="4968"/>
            </a:pPr>
            <a:r>
              <a:t>Hemen PA-AC grafi ve USG ile bak</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Görüntü" descr="Görüntü"/>
          <p:cNvPicPr>
            <a:picLocks noGrp="1" noChangeAspect="1"/>
          </p:cNvPicPr>
          <p:nvPr>
            <p:ph type="pic" idx="13"/>
          </p:nvPr>
        </p:nvPicPr>
        <p:blipFill>
          <a:blip r:embed="rId2">
            <a:extLst/>
          </a:blip>
          <a:srcRect t="35865" b="4013"/>
          <a:stretch>
            <a:fillRect/>
          </a:stretch>
        </p:blipFill>
        <p:spPr>
          <a:xfrm>
            <a:off x="7347605" y="673100"/>
            <a:ext cx="9688790" cy="8737600"/>
          </a:xfrm>
          <a:prstGeom prst="rect">
            <a:avLst/>
          </a:prstGeom>
        </p:spPr>
      </p:pic>
      <p:sp>
        <p:nvSpPr>
          <p:cNvPr id="268" name="Gizli Tehlike"/>
          <p:cNvSpPr txBox="1">
            <a:spLocks noGrp="1"/>
          </p:cNvSpPr>
          <p:nvPr>
            <p:ph type="title"/>
          </p:nvPr>
        </p:nvSpPr>
        <p:spPr>
          <a:prstGeom prst="rect">
            <a:avLst/>
          </a:prstGeom>
        </p:spPr>
        <p:txBody>
          <a:bodyPr/>
          <a:lstStyle/>
          <a:p>
            <a:r>
              <a:t>Gizli Tehlike</a:t>
            </a:r>
          </a:p>
        </p:txBody>
      </p:sp>
      <p:sp>
        <p:nvSpPr>
          <p:cNvPr id="269" name="Damar yolunu 5 kez denerim olmazsada Santral yolu çekmeyin derim"/>
          <p:cNvSpPr txBox="1">
            <a:spLocks noGrp="1"/>
          </p:cNvSpPr>
          <p:nvPr>
            <p:ph type="body" sz="quarter" idx="1"/>
          </p:nvPr>
        </p:nvSpPr>
        <p:spPr>
          <a:prstGeom prst="rect">
            <a:avLst/>
          </a:prstGeom>
        </p:spPr>
        <p:txBody>
          <a:bodyPr/>
          <a:lstStyle/>
          <a:p>
            <a:r>
              <a:t>Damar yolunu 5 kez denerim olmazsada Santral yolu çekmeyin derim</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antral Damar Yolu"/>
          <p:cNvSpPr txBox="1">
            <a:spLocks noGrp="1"/>
          </p:cNvSpPr>
          <p:nvPr>
            <p:ph type="title"/>
          </p:nvPr>
        </p:nvSpPr>
        <p:spPr>
          <a:prstGeom prst="rect">
            <a:avLst/>
          </a:prstGeom>
        </p:spPr>
        <p:txBody>
          <a:bodyPr/>
          <a:lstStyle/>
          <a:p>
            <a:r>
              <a:t>Santral Damar Yolu</a:t>
            </a:r>
          </a:p>
        </p:txBody>
      </p:sp>
      <p:sp>
        <p:nvSpPr>
          <p:cNvPr id="272" name="Bakteriemi ve enfeksiyon oranı %15 dir.…"/>
          <p:cNvSpPr txBox="1">
            <a:spLocks noGrp="1"/>
          </p:cNvSpPr>
          <p:nvPr>
            <p:ph type="body" idx="1"/>
          </p:nvPr>
        </p:nvSpPr>
        <p:spPr>
          <a:prstGeom prst="rect">
            <a:avLst/>
          </a:prstGeom>
        </p:spPr>
        <p:txBody>
          <a:bodyPr anchor="t"/>
          <a:lstStyle/>
          <a:p>
            <a:r>
              <a:t>Bakteriemi ve enfeksiyon oranı %15 dir.</a:t>
            </a:r>
          </a:p>
          <a:p>
            <a:r>
              <a:t>Femoral kateterde daha yüksek</a:t>
            </a:r>
          </a:p>
          <a:p>
            <a:r>
              <a:t>Dikkat! Kateter enfeksiyonunda</a:t>
            </a:r>
          </a:p>
          <a:p>
            <a:r>
              <a:t>Kateter çekilmesine ve antibiyotik tedavisine ragmen devam eden enfeksiyon bulguları - Endokarditten şüphelen</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Görüntü" descr="Görüntü"/>
          <p:cNvPicPr>
            <a:picLocks noGrp="1" noChangeAspect="1"/>
          </p:cNvPicPr>
          <p:nvPr>
            <p:ph type="pic" idx="13"/>
          </p:nvPr>
        </p:nvPicPr>
        <p:blipFill>
          <a:blip r:embed="rId2">
            <a:extLst/>
          </a:blip>
          <a:srcRect t="25910" b="25910"/>
          <a:stretch>
            <a:fillRect/>
          </a:stretch>
        </p:blipFill>
        <p:spPr>
          <a:prstGeom prst="rect">
            <a:avLst/>
          </a:prstGeom>
        </p:spPr>
      </p:pic>
      <p:sp>
        <p:nvSpPr>
          <p:cNvPr id="275" name="Gizli Tehlike Pansuman Arabasındaki Batikon"/>
          <p:cNvSpPr txBox="1">
            <a:spLocks noGrp="1"/>
          </p:cNvSpPr>
          <p:nvPr>
            <p:ph type="title"/>
          </p:nvPr>
        </p:nvSpPr>
        <p:spPr>
          <a:prstGeom prst="rect">
            <a:avLst/>
          </a:prstGeom>
        </p:spPr>
        <p:txBody>
          <a:bodyPr/>
          <a:lstStyle>
            <a:lvl1pPr defTabSz="643889">
              <a:defRPr sz="8736"/>
            </a:lvl1pPr>
          </a:lstStyle>
          <a:p>
            <a:r>
              <a:t>Gizli Tehlike Pansuman Arabasındaki Batikon</a:t>
            </a:r>
          </a:p>
        </p:txBody>
      </p:sp>
      <p:sp>
        <p:nvSpPr>
          <p:cNvPr id="276" name="Santral Damar Yolu Bakımını %2-4 Klorheksidinle Yap"/>
          <p:cNvSpPr txBox="1">
            <a:spLocks noGrp="1"/>
          </p:cNvSpPr>
          <p:nvPr>
            <p:ph type="body" sz="quarter" idx="1"/>
          </p:nvPr>
        </p:nvSpPr>
        <p:spPr>
          <a:prstGeom prst="rect">
            <a:avLst/>
          </a:prstGeom>
        </p:spPr>
        <p:txBody>
          <a:bodyPr/>
          <a:lstStyle/>
          <a:p>
            <a:r>
              <a:t>Santral Damar Yolu Bakımını %2-4 Klorheksidinle Yap</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Görüntü" descr="Görüntü"/>
          <p:cNvPicPr>
            <a:picLocks noGrp="1" noChangeAspect="1"/>
          </p:cNvPicPr>
          <p:nvPr>
            <p:ph type="pic" idx="13"/>
          </p:nvPr>
        </p:nvPicPr>
        <p:blipFill>
          <a:blip r:embed="rId2">
            <a:extLst/>
          </a:blip>
          <a:srcRect t="13759" b="13759"/>
          <a:stretch>
            <a:fillRect/>
          </a:stretch>
        </p:blipFill>
        <p:spPr>
          <a:prstGeom prst="rect">
            <a:avLst/>
          </a:prstGeom>
        </p:spPr>
      </p:pic>
      <p:sp>
        <p:nvSpPr>
          <p:cNvPr id="279" name="Gizli Tehlike Gereksiz Transfuzyon"/>
          <p:cNvSpPr txBox="1">
            <a:spLocks noGrp="1"/>
          </p:cNvSpPr>
          <p:nvPr>
            <p:ph type="title"/>
          </p:nvPr>
        </p:nvSpPr>
        <p:spPr>
          <a:prstGeom prst="rect">
            <a:avLst/>
          </a:prstGeom>
        </p:spPr>
        <p:txBody>
          <a:bodyPr/>
          <a:lstStyle/>
          <a:p>
            <a:r>
              <a:t>Gizli Tehlike Gereksiz Transfuzyon</a:t>
            </a:r>
          </a:p>
        </p:txBody>
      </p:sp>
      <p:sp>
        <p:nvSpPr>
          <p:cNvPr id="280" name="Hb 8-9 genellikle gereksiz…"/>
          <p:cNvSpPr txBox="1">
            <a:spLocks noGrp="1"/>
          </p:cNvSpPr>
          <p:nvPr>
            <p:ph type="body" sz="quarter" idx="1"/>
          </p:nvPr>
        </p:nvSpPr>
        <p:spPr>
          <a:xfrm>
            <a:off x="635000" y="11442700"/>
            <a:ext cx="23114000" cy="2156688"/>
          </a:xfrm>
          <a:prstGeom prst="rect">
            <a:avLst/>
          </a:prstGeom>
        </p:spPr>
        <p:txBody>
          <a:bodyPr>
            <a:normAutofit lnSpcReduction="10000"/>
          </a:bodyPr>
          <a:lstStyle/>
          <a:p>
            <a:pPr defTabSz="520065">
              <a:defRPr sz="3402"/>
            </a:pPr>
            <a:r>
              <a:t>Hb 8-9 genellikle gereksiz</a:t>
            </a:r>
          </a:p>
          <a:p>
            <a:pPr defTabSz="520065">
              <a:defRPr sz="3402"/>
            </a:pPr>
            <a:r>
              <a:t>Ek morbiditeleriyle degerlendir</a:t>
            </a:r>
          </a:p>
          <a:p>
            <a:pPr defTabSz="520065">
              <a:defRPr sz="3402"/>
            </a:pPr>
            <a:r>
              <a:t>Doku perfuzyonu ve oksijenasyonu sağlanıyor mu?</a:t>
            </a:r>
          </a:p>
          <a:p>
            <a:pPr defTabSz="520065">
              <a:defRPr sz="3402"/>
            </a:pPr>
            <a:r>
              <a:t>Transfuzyon değil TRANSPLANTASYON</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Görüntü" descr="Görüntü"/>
          <p:cNvPicPr>
            <a:picLocks noGrp="1" noChangeAspect="1"/>
          </p:cNvPicPr>
          <p:nvPr>
            <p:ph type="pic" idx="13"/>
          </p:nvPr>
        </p:nvPicPr>
        <p:blipFill>
          <a:blip r:embed="rId2">
            <a:extLst/>
          </a:blip>
          <a:srcRect t="17880" b="17880"/>
          <a:stretch>
            <a:fillRect/>
          </a:stretch>
        </p:blipFill>
        <p:spPr>
          <a:prstGeom prst="rect">
            <a:avLst/>
          </a:prstGeom>
        </p:spPr>
      </p:pic>
      <p:sp>
        <p:nvSpPr>
          <p:cNvPr id="283" name="Gizli Tehlike"/>
          <p:cNvSpPr txBox="1">
            <a:spLocks noGrp="1"/>
          </p:cNvSpPr>
          <p:nvPr>
            <p:ph type="title"/>
          </p:nvPr>
        </p:nvSpPr>
        <p:spPr>
          <a:prstGeom prst="rect">
            <a:avLst/>
          </a:prstGeom>
        </p:spPr>
        <p:txBody>
          <a:bodyPr/>
          <a:lstStyle/>
          <a:p>
            <a:r>
              <a:t>Gizli Tehlike</a:t>
            </a:r>
          </a:p>
        </p:txBody>
      </p:sp>
      <p:sp>
        <p:nvSpPr>
          <p:cNvPr id="284" name="Açlık"/>
          <p:cNvSpPr txBox="1">
            <a:spLocks noGrp="1"/>
          </p:cNvSpPr>
          <p:nvPr>
            <p:ph type="body" sz="quarter" idx="1"/>
          </p:nvPr>
        </p:nvSpPr>
        <p:spPr>
          <a:prstGeom prst="rect">
            <a:avLst/>
          </a:prstGeom>
        </p:spPr>
        <p:txBody>
          <a:bodyPr/>
          <a:lstStyle/>
          <a:p>
            <a:r>
              <a:t>Açlık</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Görüntü" descr="Görüntü"/>
          <p:cNvPicPr>
            <a:picLocks noChangeAspect="1"/>
          </p:cNvPicPr>
          <p:nvPr/>
        </p:nvPicPr>
        <p:blipFill>
          <a:blip r:embed="rId2">
            <a:extLst/>
          </a:blip>
          <a:stretch>
            <a:fillRect/>
          </a:stretch>
        </p:blipFill>
        <p:spPr>
          <a:xfrm>
            <a:off x="8978636" y="3644636"/>
            <a:ext cx="6426729" cy="6426728"/>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0" name="Görüntü Galerisi"/>
          <p:cNvGrpSpPr/>
          <p:nvPr/>
        </p:nvGrpSpPr>
        <p:grpSpPr>
          <a:xfrm>
            <a:off x="1689100" y="1778000"/>
            <a:ext cx="21005800" cy="10236201"/>
            <a:chOff x="0" y="0"/>
            <a:chExt cx="21005800" cy="10236200"/>
          </a:xfrm>
        </p:grpSpPr>
        <p:pic>
          <p:nvPicPr>
            <p:cNvPr id="288" name="IMG_7659.jpg" descr="IMG_7659.jpg"/>
            <p:cNvPicPr>
              <a:picLocks noChangeAspect="1"/>
            </p:cNvPicPr>
            <p:nvPr/>
          </p:nvPicPr>
          <p:blipFill>
            <a:blip r:embed="rId2">
              <a:extLst/>
            </a:blip>
            <a:srcRect/>
            <a:stretch>
              <a:fillRect/>
            </a:stretch>
          </p:blipFill>
          <p:spPr>
            <a:xfrm>
              <a:off x="4137065" y="0"/>
              <a:ext cx="12731670" cy="9548753"/>
            </a:xfrm>
            <a:prstGeom prst="rect">
              <a:avLst/>
            </a:prstGeom>
            <a:ln w="12700" cap="flat">
              <a:noFill/>
              <a:miter lim="400000"/>
            </a:ln>
            <a:effectLst/>
          </p:spPr>
        </p:pic>
        <p:sp>
          <p:nvSpPr>
            <p:cNvPr id="289" name="Resim yazısını buraya girin."/>
            <p:cNvSpPr/>
            <p:nvPr/>
          </p:nvSpPr>
          <p:spPr>
            <a:xfrm>
              <a:off x="0" y="9624952"/>
              <a:ext cx="21005800" cy="6112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r>
                <a:t>Resim yazısını buraya girin.</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G_6172.jpg" descr="IMG_6172.jpg"/>
          <p:cNvPicPr>
            <a:picLocks noChangeAspect="1"/>
          </p:cNvPicPr>
          <p:nvPr/>
        </p:nvPicPr>
        <p:blipFill>
          <a:blip r:embed="rId2">
            <a:extLst/>
          </a:blip>
          <a:stretch>
            <a:fillRect/>
          </a:stretch>
        </p:blipFill>
        <p:spPr>
          <a:xfrm>
            <a:off x="8723118" y="0"/>
            <a:ext cx="10287001" cy="13716001"/>
          </a:xfrm>
          <a:prstGeom prst="rect">
            <a:avLst/>
          </a:prstGeom>
          <a:ln w="12700">
            <a:miter lim="400000"/>
          </a:ln>
        </p:spPr>
      </p:pic>
      <p:pic>
        <p:nvPicPr>
          <p:cNvPr id="134" name="IMG_7748.jpg" descr="IMG_7748.jpg"/>
          <p:cNvPicPr>
            <a:picLocks noChangeAspect="1"/>
          </p:cNvPicPr>
          <p:nvPr/>
        </p:nvPicPr>
        <p:blipFill>
          <a:blip r:embed="rId3">
            <a:extLst/>
          </a:blip>
          <a:stretch>
            <a:fillRect/>
          </a:stretch>
        </p:blipFill>
        <p:spPr>
          <a:xfrm>
            <a:off x="51936" y="3357810"/>
            <a:ext cx="8430527" cy="630181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G_3756.jpg" descr="IMG_3756.jpg"/>
          <p:cNvPicPr>
            <a:picLocks noChangeAspect="1"/>
          </p:cNvPicPr>
          <p:nvPr/>
        </p:nvPicPr>
        <p:blipFill>
          <a:blip r:embed="rId2">
            <a:extLst/>
          </a:blip>
          <a:stretch>
            <a:fillRect/>
          </a:stretch>
        </p:blipFill>
        <p:spPr>
          <a:xfrm>
            <a:off x="-19809" y="0"/>
            <a:ext cx="10287001" cy="13716001"/>
          </a:xfrm>
          <a:prstGeom prst="rect">
            <a:avLst/>
          </a:prstGeom>
          <a:ln w="12700">
            <a:miter lim="400000"/>
          </a:ln>
        </p:spPr>
      </p:pic>
      <p:pic>
        <p:nvPicPr>
          <p:cNvPr id="137" name="df826823-be37-4baf-9511-97a9ad123f41.jpg" descr="df826823-be37-4baf-9511-97a9ad123f41.jpg"/>
          <p:cNvPicPr>
            <a:picLocks noChangeAspect="1"/>
          </p:cNvPicPr>
          <p:nvPr/>
        </p:nvPicPr>
        <p:blipFill>
          <a:blip r:embed="rId3">
            <a:extLst/>
          </a:blip>
          <a:stretch>
            <a:fillRect/>
          </a:stretch>
        </p:blipFill>
        <p:spPr>
          <a:xfrm>
            <a:off x="10281867" y="1584113"/>
            <a:ext cx="14063699" cy="1054777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örüntü Galerisi"/>
          <p:cNvGrpSpPr/>
          <p:nvPr/>
        </p:nvGrpSpPr>
        <p:grpSpPr>
          <a:xfrm>
            <a:off x="1689100" y="1778000"/>
            <a:ext cx="21005800" cy="10236201"/>
            <a:chOff x="0" y="0"/>
            <a:chExt cx="21005800" cy="10236200"/>
          </a:xfrm>
        </p:grpSpPr>
        <p:pic>
          <p:nvPicPr>
            <p:cNvPr id="139" name="IMG_4430.jpg" descr="IMG_4430.jpg"/>
            <p:cNvPicPr>
              <a:picLocks noChangeAspect="1"/>
            </p:cNvPicPr>
            <p:nvPr/>
          </p:nvPicPr>
          <p:blipFill>
            <a:blip r:embed="rId2">
              <a:extLst/>
            </a:blip>
            <a:srcRect t="32953" b="32953"/>
            <a:stretch>
              <a:fillRect/>
            </a:stretch>
          </p:blipFill>
          <p:spPr>
            <a:xfrm>
              <a:off x="0" y="0"/>
              <a:ext cx="21005800" cy="9548753"/>
            </a:xfrm>
            <a:prstGeom prst="rect">
              <a:avLst/>
            </a:prstGeom>
            <a:ln w="12700" cap="flat">
              <a:noFill/>
              <a:miter lim="400000"/>
            </a:ln>
            <a:effectLst/>
          </p:spPr>
        </p:pic>
        <p:sp>
          <p:nvSpPr>
            <p:cNvPr id="140" name="Resim yazısını buraya girin."/>
            <p:cNvSpPr/>
            <p:nvPr/>
          </p:nvSpPr>
          <p:spPr>
            <a:xfrm>
              <a:off x="0" y="9624952"/>
              <a:ext cx="21005800" cy="6112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r>
                <a:t>Resim yazısını buraya girin.</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örüntü Galerisi"/>
          <p:cNvGrpSpPr/>
          <p:nvPr/>
        </p:nvGrpSpPr>
        <p:grpSpPr>
          <a:xfrm>
            <a:off x="1689100" y="1854200"/>
            <a:ext cx="21005800" cy="10236201"/>
            <a:chOff x="0" y="0"/>
            <a:chExt cx="21005800" cy="10236200"/>
          </a:xfrm>
        </p:grpSpPr>
        <p:pic>
          <p:nvPicPr>
            <p:cNvPr id="143" name="IMG_3353.jpg" descr="IMG_3353.jpg"/>
            <p:cNvPicPr>
              <a:picLocks noChangeAspect="1"/>
            </p:cNvPicPr>
            <p:nvPr/>
          </p:nvPicPr>
          <p:blipFill>
            <a:blip r:embed="rId2">
              <a:extLst/>
            </a:blip>
            <a:srcRect t="19694" b="19694"/>
            <a:stretch>
              <a:fillRect/>
            </a:stretch>
          </p:blipFill>
          <p:spPr>
            <a:xfrm>
              <a:off x="0" y="0"/>
              <a:ext cx="21005800" cy="9548753"/>
            </a:xfrm>
            <a:prstGeom prst="rect">
              <a:avLst/>
            </a:prstGeom>
            <a:ln w="12700" cap="flat">
              <a:noFill/>
              <a:miter lim="400000"/>
            </a:ln>
            <a:effectLst/>
          </p:spPr>
        </p:pic>
        <p:sp>
          <p:nvSpPr>
            <p:cNvPr id="144" name="Resim yazısını buraya girin."/>
            <p:cNvSpPr/>
            <p:nvPr/>
          </p:nvSpPr>
          <p:spPr>
            <a:xfrm>
              <a:off x="0" y="9624952"/>
              <a:ext cx="21005800" cy="6112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6200" tIns="76200" rIns="76200" bIns="76200" numCol="1" anchor="t">
              <a:noAutofit/>
            </a:bodyPr>
            <a:lstStyle/>
            <a:p>
              <a:r>
                <a:t>Resim yazısını buraya girin.</a:t>
              </a: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Görüntü" descr="Görüntü"/>
          <p:cNvPicPr>
            <a:picLocks noGrp="1" noChangeAspect="1"/>
          </p:cNvPicPr>
          <p:nvPr>
            <p:ph type="pic" idx="13"/>
          </p:nvPr>
        </p:nvPicPr>
        <p:blipFill>
          <a:blip r:embed="rId2">
            <a:extLst/>
          </a:blip>
          <a:srcRect t="1797" b="1797"/>
          <a:stretch>
            <a:fillRect/>
          </a:stretch>
        </p:blipFill>
        <p:spPr>
          <a:xfrm>
            <a:off x="7662060" y="673100"/>
            <a:ext cx="9063417" cy="8737600"/>
          </a:xfrm>
          <a:prstGeom prst="rect">
            <a:avLst/>
          </a:prstGeom>
        </p:spPr>
      </p:pic>
      <p:sp>
        <p:nvSpPr>
          <p:cNvPr id="148" name="Take home baby"/>
          <p:cNvSpPr txBox="1">
            <a:spLocks noGrp="1"/>
          </p:cNvSpPr>
          <p:nvPr>
            <p:ph type="title"/>
          </p:nvPr>
        </p:nvSpPr>
        <p:spPr>
          <a:prstGeom prst="rect">
            <a:avLst/>
          </a:prstGeom>
        </p:spPr>
        <p:txBody>
          <a:bodyPr/>
          <a:lstStyle/>
          <a:p>
            <a:r>
              <a:t>Take home baby</a:t>
            </a:r>
          </a:p>
        </p:txBody>
      </p:sp>
      <p:sp>
        <p:nvSpPr>
          <p:cNvPr id="149" name="Gövde"/>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704</Words>
  <Application>Microsoft Office PowerPoint</Application>
  <PresentationFormat>Custom</PresentationFormat>
  <Paragraphs>163</Paragraphs>
  <Slides>48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Helvetica Neue</vt:lpstr>
      <vt:lpstr>Helvetica Neue Light</vt:lpstr>
      <vt:lpstr>Helvetica Neue Medium</vt:lpstr>
      <vt:lpstr>White</vt:lpstr>
      <vt:lpstr>Jinekolojik Onkolojide Postoperatif Hasta Yönetimi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baby</vt:lpstr>
      <vt:lpstr>PowerPoint Presentation</vt:lpstr>
      <vt:lpstr>Gizli Tehlike-1</vt:lpstr>
      <vt:lpstr>1999 National Confidential Enquiry into Perioperative Deaths </vt:lpstr>
      <vt:lpstr>Yanlış Sıvı Replasmanı Sonuçları</vt:lpstr>
      <vt:lpstr>“To fill or not to fill”</vt:lpstr>
      <vt:lpstr>Sıvı Açığı var mı?</vt:lpstr>
      <vt:lpstr>Evrimsel olarak hipovolemiyle mücadele etmeye hazır (taşikardi, vazokonstriksiyon, redistrübisyon)</vt:lpstr>
      <vt:lpstr>Endothelial Glikokaliks</vt:lpstr>
      <vt:lpstr>PowerPoint Presentation</vt:lpstr>
      <vt:lpstr>PowerPoint Presentation</vt:lpstr>
      <vt:lpstr>PowerPoint Presentation</vt:lpstr>
      <vt:lpstr>Hipovolemi Klinik Olarak Hasta Değerlendirilmesi</vt:lpstr>
      <vt:lpstr>National Early Warning System</vt:lpstr>
      <vt:lpstr>Gizli Tehlike-2 Normal CVP</vt:lpstr>
      <vt:lpstr>Hipovolemi Degerlendirilmesinde    İki Önemli Test</vt:lpstr>
      <vt:lpstr>PowerPoint Presentation</vt:lpstr>
      <vt:lpstr>İdrar Na Gerektiğinden Az Kullanılıyor</vt:lpstr>
      <vt:lpstr>Hipovolemi varsa</vt:lpstr>
      <vt:lpstr>Hipovolemi yoksa postoperatif idame sıvısı nasıl seçilmeli</vt:lpstr>
      <vt:lpstr>Gizli Tehlike</vt:lpstr>
      <vt:lpstr>Gerektiğinden Fazla Verirsek</vt:lpstr>
      <vt:lpstr>Gizli Tehlike</vt:lpstr>
      <vt:lpstr>Sıvı Miktarı Hesaplaması</vt:lpstr>
      <vt:lpstr>PowerPoint Presentation</vt:lpstr>
      <vt:lpstr>Gizli Tehlike</vt:lpstr>
      <vt:lpstr>Oliguria</vt:lpstr>
      <vt:lpstr>PowerPoint Presentation</vt:lpstr>
      <vt:lpstr>PowerPoint Presentation</vt:lpstr>
      <vt:lpstr>Gizli Tehlike</vt:lpstr>
      <vt:lpstr>PowerPoint Presentation</vt:lpstr>
      <vt:lpstr>PowerPoint Presentation</vt:lpstr>
      <vt:lpstr>Gizli Tehlike</vt:lpstr>
      <vt:lpstr>Gizli Tehlike</vt:lpstr>
      <vt:lpstr>Santral Damar Yolu</vt:lpstr>
      <vt:lpstr>Gizli Tehlike Pansuman Arabasındaki Batikon</vt:lpstr>
      <vt:lpstr>Gizli Tehlike Gereksiz Transfuzyon</vt:lpstr>
      <vt:lpstr>Gizli Tehlike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Jinekolojik Onkolojide Postoperatif Hasta Yönetimi</dc:title>
  <cp:lastModifiedBy>DNP</cp:lastModifiedBy>
  <cp:revision>1</cp:revision>
  <dcterms:modified xsi:type="dcterms:W3CDTF">2018-05-12T08:24:41Z</dcterms:modified>
</cp:coreProperties>
</file>