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31"/>
  </p:notesMasterIdLst>
  <p:sldIdLst>
    <p:sldId id="256" r:id="rId2"/>
    <p:sldId id="285" r:id="rId3"/>
    <p:sldId id="271" r:id="rId4"/>
    <p:sldId id="260" r:id="rId5"/>
    <p:sldId id="272" r:id="rId6"/>
    <p:sldId id="274" r:id="rId7"/>
    <p:sldId id="275" r:id="rId8"/>
    <p:sldId id="310" r:id="rId9"/>
    <p:sldId id="282" r:id="rId10"/>
    <p:sldId id="283" r:id="rId11"/>
    <p:sldId id="316" r:id="rId12"/>
    <p:sldId id="317" r:id="rId13"/>
    <p:sldId id="279" r:id="rId14"/>
    <p:sldId id="312" r:id="rId15"/>
    <p:sldId id="287" r:id="rId16"/>
    <p:sldId id="288" r:id="rId17"/>
    <p:sldId id="289" r:id="rId18"/>
    <p:sldId id="293" r:id="rId19"/>
    <p:sldId id="313" r:id="rId20"/>
    <p:sldId id="296" r:id="rId21"/>
    <p:sldId id="297" r:id="rId22"/>
    <p:sldId id="298" r:id="rId23"/>
    <p:sldId id="300" r:id="rId24"/>
    <p:sldId id="302" r:id="rId25"/>
    <p:sldId id="304" r:id="rId26"/>
    <p:sldId id="305" r:id="rId27"/>
    <p:sldId id="267" r:id="rId28"/>
    <p:sldId id="318" r:id="rId29"/>
    <p:sldId id="31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3" d="100"/>
          <a:sy n="83" d="100"/>
        </p:scale>
        <p:origin x="-180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100BE8-5F0A-FD40-92BA-2ED4CCCEA9E5}" type="datetimeFigureOut">
              <a:rPr lang="en-US" smtClean="0"/>
              <a:t>10.05.18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16E8DD-38AD-834F-A5AD-8EF3E636C430}" type="slidenum">
              <a:rPr lang="en-US" smtClean="0"/>
              <a:t>‹#›</a:t>
            </a:fld>
            <a:endParaRPr lang="en-US"/>
          </a:p>
        </p:txBody>
      </p:sp>
    </p:spTree>
    <p:extLst>
      <p:ext uri="{BB962C8B-B14F-4D97-AF65-F5344CB8AC3E}">
        <p14:creationId xmlns:p14="http://schemas.microsoft.com/office/powerpoint/2010/main" val="32136144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Low to moderate quality evidence suggests that there are advantages to using </a:t>
            </a:r>
            <a:r>
              <a:rPr lang="en-US" sz="1200" kern="1200" dirty="0" err="1" smtClean="0">
                <a:solidFill>
                  <a:schemeClr val="tx1"/>
                </a:solidFill>
                <a:effectLst/>
                <a:latin typeface="+mn-lt"/>
                <a:ea typeface="+mn-ea"/>
                <a:cs typeface="+mn-cs"/>
              </a:rPr>
              <a:t>transvaginal</a:t>
            </a:r>
            <a:r>
              <a:rPr lang="en-US" sz="1200" kern="1200" dirty="0" smtClean="0">
                <a:solidFill>
                  <a:schemeClr val="tx1"/>
                </a:solidFill>
                <a:effectLst/>
                <a:latin typeface="+mn-lt"/>
                <a:ea typeface="+mn-ea"/>
                <a:cs typeface="+mn-cs"/>
              </a:rPr>
              <a:t> permanent mesh compared to native tissue repair, including lower rates of awareness of prolapse, repeat surgery for prolapse, and recurrent prolapse on examination. The evidence suggests that if 19% of women are aware of prolapse after native tissue repair, between 10% and 15% will be aware of prolapse after permanent mesh repair. If the rate of recurrent prolapse on examination after a native tissue repair is assumed to be 38%, the risk would be between 11% and 20% after a repair with </a:t>
            </a:r>
            <a:r>
              <a:rPr lang="en-US" sz="1200" kern="1200" dirty="0" err="1" smtClean="0">
                <a:solidFill>
                  <a:schemeClr val="tx1"/>
                </a:solidFill>
                <a:effectLst/>
                <a:latin typeface="+mn-lt"/>
                <a:ea typeface="+mn-ea"/>
                <a:cs typeface="+mn-cs"/>
              </a:rPr>
              <a:t>transvaginal</a:t>
            </a:r>
            <a:r>
              <a:rPr lang="en-US" sz="1200" kern="1200" dirty="0" smtClean="0">
                <a:solidFill>
                  <a:schemeClr val="tx1"/>
                </a:solidFill>
                <a:effectLst/>
                <a:latin typeface="+mn-lt"/>
                <a:ea typeface="+mn-ea"/>
                <a:cs typeface="+mn-cs"/>
              </a:rPr>
              <a:t> permanent mesh. However, there are also problems associated with permanent </a:t>
            </a:r>
            <a:r>
              <a:rPr lang="en-US" sz="1200" kern="1200" dirty="0" err="1" smtClean="0">
                <a:solidFill>
                  <a:schemeClr val="tx1"/>
                </a:solidFill>
                <a:effectLst/>
                <a:latin typeface="+mn-lt"/>
                <a:ea typeface="+mn-ea"/>
                <a:cs typeface="+mn-cs"/>
              </a:rPr>
              <a:t>transvaginal</a:t>
            </a:r>
            <a:r>
              <a:rPr lang="en-US" sz="1200" kern="1200" dirty="0" smtClean="0">
                <a:solidFill>
                  <a:schemeClr val="tx1"/>
                </a:solidFill>
                <a:effectLst/>
                <a:latin typeface="+mn-lt"/>
                <a:ea typeface="+mn-ea"/>
                <a:cs typeface="+mn-cs"/>
              </a:rPr>
              <a:t> mesh. If we assume that 5% of women require repeat surgery for prolapse or urinary incontinence or mesh exposure (any of the three) after native tissue repair, the risk would be between 7% and 18% after permanent mesh repair. Eight per cent of women in the mesh groups required repeat surgery for mesh exposure. </a:t>
            </a:r>
            <a:endParaRPr lang="en-US" dirty="0" smtClean="0"/>
          </a:p>
          <a:p>
            <a:endParaRPr lang="en-US" dirty="0"/>
          </a:p>
        </p:txBody>
      </p:sp>
      <p:sp>
        <p:nvSpPr>
          <p:cNvPr id="4" name="Slide Number Placeholder 3"/>
          <p:cNvSpPr>
            <a:spLocks noGrp="1"/>
          </p:cNvSpPr>
          <p:nvPr>
            <p:ph type="sldNum" sz="quarter" idx="10"/>
          </p:nvPr>
        </p:nvSpPr>
        <p:spPr/>
        <p:txBody>
          <a:bodyPr/>
          <a:lstStyle/>
          <a:p>
            <a:fld id="{15EBAF98-5988-3040-857D-6571C19FA08C}" type="slidenum">
              <a:rPr lang="en-US" smtClean="0"/>
              <a:t>18</a:t>
            </a:fld>
            <a:endParaRPr lang="en-US"/>
          </a:p>
        </p:txBody>
      </p:sp>
    </p:spTree>
    <p:extLst>
      <p:ext uri="{BB962C8B-B14F-4D97-AF65-F5344CB8AC3E}">
        <p14:creationId xmlns:p14="http://schemas.microsoft.com/office/powerpoint/2010/main" val="1820052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complications of vaginal mesh in surgery for POP range from transient pain and small mesh erosions to larger vaginal mesh exposures or extrusions or </a:t>
            </a:r>
            <a:r>
              <a:rPr lang="en-US" sz="1200" kern="1200" dirty="0" err="1" smtClean="0">
                <a:solidFill>
                  <a:schemeClr val="tx1"/>
                </a:solidFill>
                <a:effectLst/>
                <a:latin typeface="+mn-lt"/>
                <a:ea typeface="+mn-ea"/>
                <a:cs typeface="+mn-cs"/>
              </a:rPr>
              <a:t>perfora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tions</a:t>
            </a:r>
            <a:r>
              <a:rPr lang="en-US" sz="1200" kern="1200" dirty="0" smtClean="0">
                <a:solidFill>
                  <a:schemeClr val="tx1"/>
                </a:solidFill>
                <a:effectLst/>
                <a:latin typeface="+mn-lt"/>
                <a:ea typeface="+mn-ea"/>
                <a:cs typeface="+mn-cs"/>
              </a:rPr>
              <a:t> into the bladder or bowel (11). Some complications can be managed in the office, but others that involve bladder and bowel injury, fistulae, abscess formation, and debilitating pain may require repeat surgery under anesthesia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15EBAF98-5988-3040-857D-6571C19FA08C}" type="slidenum">
              <a:rPr lang="en-US" smtClean="0"/>
              <a:t>19</a:t>
            </a:fld>
            <a:endParaRPr lang="en-US"/>
          </a:p>
        </p:txBody>
      </p:sp>
    </p:spTree>
    <p:extLst>
      <p:ext uri="{BB962C8B-B14F-4D97-AF65-F5344CB8AC3E}">
        <p14:creationId xmlns:p14="http://schemas.microsoft.com/office/powerpoint/2010/main" val="1553626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BAF98-5988-3040-857D-6571C19FA08C}" type="slidenum">
              <a:rPr lang="en-US" smtClean="0"/>
              <a:t>26</a:t>
            </a:fld>
            <a:endParaRPr lang="en-US"/>
          </a:p>
        </p:txBody>
      </p:sp>
    </p:spTree>
    <p:extLst>
      <p:ext uri="{BB962C8B-B14F-4D97-AF65-F5344CB8AC3E}">
        <p14:creationId xmlns:p14="http://schemas.microsoft.com/office/powerpoint/2010/main" val="2838387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tr-TR"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dirty="0"/>
          </a:p>
        </p:txBody>
      </p:sp>
      <p:sp>
        <p:nvSpPr>
          <p:cNvPr id="4" name="Date Placeholder 3"/>
          <p:cNvSpPr>
            <a:spLocks noGrp="1"/>
          </p:cNvSpPr>
          <p:nvPr>
            <p:ph type="dt" sz="half" idx="10"/>
          </p:nvPr>
        </p:nvSpPr>
        <p:spPr/>
        <p:txBody>
          <a:bodyPr/>
          <a:lstStyle/>
          <a:p>
            <a:fld id="{70FAA508-F0CD-46EA-95FB-26B559A0B5D9}" type="datetimeFigureOut">
              <a:rPr lang="en-US" smtClean="0"/>
              <a:t>10.05.18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70FAA508-F0CD-46EA-95FB-26B559A0B5D9}" type="datetimeFigureOut">
              <a:rPr lang="en-US" smtClean="0"/>
              <a:t>10.05.18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tr-TR"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4" name="Date Placeholder 3"/>
          <p:cNvSpPr>
            <a:spLocks noGrp="1"/>
          </p:cNvSpPr>
          <p:nvPr>
            <p:ph type="dt" sz="half" idx="10"/>
          </p:nvPr>
        </p:nvSpPr>
        <p:spPr/>
        <p:txBody>
          <a:bodyPr/>
          <a:lstStyle/>
          <a:p>
            <a:fld id="{70FAA508-F0CD-46EA-95FB-26B559A0B5D9}" type="datetimeFigureOut">
              <a:rPr lang="en-US" smtClean="0"/>
              <a:t>10.05.18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70FAA508-F0CD-46EA-95FB-26B559A0B5D9}" type="datetimeFigureOut">
              <a:rPr lang="en-US" smtClean="0"/>
              <a:t>10.05.18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tr-TR"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p>
            <a:fld id="{70FAA508-F0CD-46EA-95FB-26B559A0B5D9}" type="datetimeFigureOut">
              <a:rPr lang="en-US" smtClean="0"/>
              <a:t>10.05.18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5" name="Date Placeholder 4"/>
          <p:cNvSpPr>
            <a:spLocks noGrp="1"/>
          </p:cNvSpPr>
          <p:nvPr>
            <p:ph type="dt" sz="half" idx="10"/>
          </p:nvPr>
        </p:nvSpPr>
        <p:spPr/>
        <p:txBody>
          <a:bodyPr/>
          <a:lstStyle/>
          <a:p>
            <a:fld id="{70FAA508-F0CD-46EA-95FB-26B559A0B5D9}" type="datetimeFigureOut">
              <a:rPr lang="en-US" smtClean="0"/>
              <a:t>10.05.18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7" name="Date Placeholder 6"/>
          <p:cNvSpPr>
            <a:spLocks noGrp="1"/>
          </p:cNvSpPr>
          <p:nvPr>
            <p:ph type="dt" sz="half" idx="10"/>
          </p:nvPr>
        </p:nvSpPr>
        <p:spPr/>
        <p:txBody>
          <a:bodyPr/>
          <a:lstStyle/>
          <a:p>
            <a:fld id="{70FAA508-F0CD-46EA-95FB-26B559A0B5D9}" type="datetimeFigureOut">
              <a:rPr lang="en-US" smtClean="0"/>
              <a:t>10.05.18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822907-8A9D-4F6B-98F6-913902AD56B5}"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2"/>
          <p:cNvSpPr>
            <a:spLocks noGrp="1"/>
          </p:cNvSpPr>
          <p:nvPr>
            <p:ph type="dt" sz="half" idx="10"/>
          </p:nvPr>
        </p:nvSpPr>
        <p:spPr/>
        <p:txBody>
          <a:bodyPr/>
          <a:lstStyle/>
          <a:p>
            <a:fld id="{70FAA508-F0CD-46EA-95FB-26B559A0B5D9}" type="datetimeFigureOut">
              <a:rPr lang="en-US" smtClean="0"/>
              <a:t>10.05.18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FAA508-F0CD-46EA-95FB-26B559A0B5D9}" type="datetimeFigureOut">
              <a:rPr lang="en-US" smtClean="0"/>
              <a:t>10.05.18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tr-TR"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70FAA508-F0CD-46EA-95FB-26B559A0B5D9}" type="datetimeFigureOut">
              <a:rPr lang="en-US" smtClean="0"/>
              <a:t>10.05.18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tr-TR"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70FAA508-F0CD-46EA-95FB-26B559A0B5D9}" type="datetimeFigureOut">
              <a:rPr lang="en-US" smtClean="0"/>
              <a:t>10.05.18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tr-TR"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70FAA508-F0CD-46EA-95FB-26B559A0B5D9}" type="datetimeFigureOut">
              <a:rPr lang="en-US" smtClean="0"/>
              <a:t>10.05.18</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4A822907-8A9D-4F6B-98F6-913902AD56B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 Id="rId3"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 Id="rId3" Type="http://schemas.openxmlformats.org/officeDocument/2006/relationships/image" Target="../media/image1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 Id="rId3" Type="http://schemas.openxmlformats.org/officeDocument/2006/relationships/image" Target="../media/image1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 Id="rId3"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20.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 Id="rId3" Type="http://schemas.openxmlformats.org/officeDocument/2006/relationships/image" Target="../media/image2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jpg"/><Relationship Id="rId6"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Meş</a:t>
            </a:r>
            <a:r>
              <a:rPr lang="en-US" dirty="0" smtClean="0"/>
              <a:t> </a:t>
            </a:r>
            <a:r>
              <a:rPr lang="en-US" dirty="0" err="1" smtClean="0"/>
              <a:t>cerrahİsİ</a:t>
            </a:r>
            <a:endParaRPr lang="en-US" dirty="0"/>
          </a:p>
        </p:txBody>
      </p:sp>
      <p:sp>
        <p:nvSpPr>
          <p:cNvPr id="3" name="Subtitle 2"/>
          <p:cNvSpPr>
            <a:spLocks noGrp="1"/>
          </p:cNvSpPr>
          <p:nvPr>
            <p:ph type="subTitle" idx="1"/>
          </p:nvPr>
        </p:nvSpPr>
        <p:spPr/>
        <p:txBody>
          <a:bodyPr/>
          <a:lstStyle/>
          <a:p>
            <a:r>
              <a:rPr lang="en-US" dirty="0" err="1" smtClean="0"/>
              <a:t>Doç</a:t>
            </a:r>
            <a:r>
              <a:rPr lang="en-US" dirty="0" smtClean="0"/>
              <a:t>. Dr. </a:t>
            </a:r>
            <a:r>
              <a:rPr lang="en-US" dirty="0" err="1" smtClean="0"/>
              <a:t>Şerife</a:t>
            </a:r>
            <a:r>
              <a:rPr lang="en-US" dirty="0" smtClean="0"/>
              <a:t> Esra </a:t>
            </a:r>
            <a:r>
              <a:rPr lang="en-US" dirty="0" err="1" smtClean="0"/>
              <a:t>Çetinkaya</a:t>
            </a:r>
            <a:endParaRPr lang="en-US" dirty="0" smtClean="0"/>
          </a:p>
          <a:p>
            <a:r>
              <a:rPr lang="en-US" dirty="0" smtClean="0"/>
              <a:t>Ankara </a:t>
            </a:r>
            <a:r>
              <a:rPr lang="en-US" dirty="0" err="1" smtClean="0"/>
              <a:t>Üniversitesi</a:t>
            </a:r>
            <a:r>
              <a:rPr lang="en-US" dirty="0" smtClean="0"/>
              <a:t> Tıp </a:t>
            </a:r>
            <a:r>
              <a:rPr lang="en-US" dirty="0" err="1" smtClean="0"/>
              <a:t>Fakültesi</a:t>
            </a:r>
            <a:r>
              <a:rPr lang="en-US" dirty="0" smtClean="0"/>
              <a:t> AD</a:t>
            </a:r>
            <a:endParaRPr lang="en-US" dirty="0"/>
          </a:p>
        </p:txBody>
      </p:sp>
    </p:spTree>
    <p:extLst>
      <p:ext uri="{BB962C8B-B14F-4D97-AF65-F5344CB8AC3E}">
        <p14:creationId xmlns:p14="http://schemas.microsoft.com/office/powerpoint/2010/main" val="192668961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7176"/>
            <a:ext cx="8229600" cy="4019177"/>
          </a:xfrm>
          <a:ln>
            <a:solidFill>
              <a:srgbClr val="800000"/>
            </a:solidFill>
          </a:ln>
        </p:spPr>
        <p:txBody>
          <a:bodyPr>
            <a:normAutofit/>
          </a:bodyPr>
          <a:lstStyle/>
          <a:p>
            <a:r>
              <a:rPr lang="en-US" dirty="0" err="1" smtClean="0"/>
              <a:t>Prolapsus</a:t>
            </a:r>
            <a:r>
              <a:rPr lang="en-US" dirty="0" smtClean="0"/>
              <a:t> </a:t>
            </a:r>
            <a:r>
              <a:rPr lang="en-US" dirty="0" err="1" smtClean="0"/>
              <a:t>nüksü</a:t>
            </a:r>
            <a:endParaRPr lang="en-US" dirty="0" smtClean="0"/>
          </a:p>
          <a:p>
            <a:pPr lvl="1"/>
            <a:r>
              <a:rPr lang="en-US" dirty="0" err="1"/>
              <a:t>V</a:t>
            </a:r>
            <a:r>
              <a:rPr lang="en-US" dirty="0" err="1" smtClean="0"/>
              <a:t>ajinal</a:t>
            </a:r>
            <a:r>
              <a:rPr lang="en-US" dirty="0" smtClean="0"/>
              <a:t> </a:t>
            </a:r>
            <a:r>
              <a:rPr lang="en-US" dirty="0" err="1" smtClean="0"/>
              <a:t>cerrahi</a:t>
            </a:r>
            <a:r>
              <a:rPr lang="en-US" dirty="0" smtClean="0"/>
              <a:t> (Total </a:t>
            </a:r>
            <a:r>
              <a:rPr lang="en-US" dirty="0" err="1" smtClean="0"/>
              <a:t>meş</a:t>
            </a:r>
            <a:r>
              <a:rPr lang="en-US" dirty="0" smtClean="0"/>
              <a:t> 1, 1 USL, SSF 2 </a:t>
            </a:r>
            <a:r>
              <a:rPr lang="en-US" dirty="0" err="1" smtClean="0"/>
              <a:t>çalışma</a:t>
            </a:r>
            <a:r>
              <a:rPr lang="en-US" dirty="0" smtClean="0"/>
              <a:t>) </a:t>
            </a:r>
            <a:r>
              <a:rPr lang="en-US" dirty="0" err="1" smtClean="0"/>
              <a:t>sonrası</a:t>
            </a:r>
            <a:r>
              <a:rPr lang="en-US" dirty="0" smtClean="0"/>
              <a:t> </a:t>
            </a:r>
            <a:r>
              <a:rPr lang="en-US" dirty="0" err="1" smtClean="0"/>
              <a:t>SKP’ye</a:t>
            </a:r>
            <a:r>
              <a:rPr lang="en-US" dirty="0" smtClean="0"/>
              <a:t> </a:t>
            </a:r>
            <a:r>
              <a:rPr lang="en-US" dirty="0" err="1" smtClean="0"/>
              <a:t>göre</a:t>
            </a:r>
            <a:r>
              <a:rPr lang="en-US" dirty="0" smtClean="0"/>
              <a:t> </a:t>
            </a:r>
            <a:r>
              <a:rPr lang="en-US" dirty="0" err="1" smtClean="0"/>
              <a:t>daha</a:t>
            </a:r>
            <a:r>
              <a:rPr lang="en-US" dirty="0" smtClean="0"/>
              <a:t> </a:t>
            </a:r>
            <a:r>
              <a:rPr lang="en-US" dirty="0" err="1" smtClean="0"/>
              <a:t>fazla</a:t>
            </a:r>
            <a:r>
              <a:rPr lang="en-US" dirty="0" smtClean="0"/>
              <a:t> :</a:t>
            </a:r>
          </a:p>
          <a:p>
            <a:pPr lvl="1"/>
            <a:r>
              <a:rPr lang="en-US" dirty="0" smtClean="0"/>
              <a:t>%23’e </a:t>
            </a:r>
            <a:r>
              <a:rPr lang="en-US" dirty="0" err="1" smtClean="0"/>
              <a:t>karşı</a:t>
            </a:r>
            <a:r>
              <a:rPr lang="en-US" dirty="0" smtClean="0"/>
              <a:t> %41 (%31-63), </a:t>
            </a:r>
            <a:r>
              <a:rPr lang="en-US" dirty="0"/>
              <a:t>RR 1.89, %</a:t>
            </a:r>
            <a:r>
              <a:rPr lang="en-US" dirty="0" smtClean="0"/>
              <a:t>95 </a:t>
            </a:r>
            <a:r>
              <a:rPr lang="en-US" dirty="0"/>
              <a:t>CI 1.33 to 2.70 </a:t>
            </a:r>
            <a:endParaRPr lang="en-US" dirty="0" smtClean="0"/>
          </a:p>
          <a:p>
            <a:endParaRPr lang="en-US" dirty="0"/>
          </a:p>
          <a:p>
            <a:r>
              <a:rPr lang="en-US" dirty="0" err="1" smtClean="0"/>
              <a:t>Mesane</a:t>
            </a:r>
            <a:r>
              <a:rPr lang="en-US" dirty="0" smtClean="0"/>
              <a:t> </a:t>
            </a:r>
            <a:r>
              <a:rPr lang="en-US" dirty="0" err="1" smtClean="0"/>
              <a:t>yaralanması</a:t>
            </a:r>
            <a:r>
              <a:rPr lang="en-US" dirty="0" smtClean="0"/>
              <a:t> </a:t>
            </a:r>
            <a:r>
              <a:rPr lang="en-US" dirty="0" err="1" smtClean="0"/>
              <a:t>benzer</a:t>
            </a:r>
            <a:endParaRPr lang="en-US" dirty="0" smtClean="0"/>
          </a:p>
          <a:p>
            <a:pPr lvl="1"/>
            <a:r>
              <a:rPr lang="en-US" dirty="0"/>
              <a:t>RR 0.57, %</a:t>
            </a:r>
            <a:r>
              <a:rPr lang="en-US" dirty="0" smtClean="0"/>
              <a:t>95 </a:t>
            </a:r>
            <a:r>
              <a:rPr lang="en-US" dirty="0"/>
              <a:t>CI 0.14 </a:t>
            </a:r>
            <a:r>
              <a:rPr lang="en-US" dirty="0" smtClean="0"/>
              <a:t>- </a:t>
            </a:r>
            <a:r>
              <a:rPr lang="en-US" dirty="0"/>
              <a:t>2.36; 5 </a:t>
            </a:r>
            <a:r>
              <a:rPr lang="en-US" dirty="0" smtClean="0"/>
              <a:t>RKÇ, </a:t>
            </a:r>
            <a:r>
              <a:rPr lang="en-US" dirty="0"/>
              <a:t>n = 511 </a:t>
            </a:r>
          </a:p>
          <a:p>
            <a:pPr marL="274320" lvl="1" indent="0">
              <a:buNone/>
            </a:pPr>
            <a:endParaRPr lang="en-US" dirty="0" smtClean="0"/>
          </a:p>
          <a:p>
            <a:r>
              <a:rPr lang="en-US" dirty="0" err="1" smtClean="0"/>
              <a:t>Disparoni</a:t>
            </a:r>
            <a:r>
              <a:rPr lang="en-US" dirty="0" smtClean="0"/>
              <a:t> &amp; de novo SÜİ </a:t>
            </a:r>
            <a:r>
              <a:rPr lang="en-US" dirty="0" err="1" smtClean="0"/>
              <a:t>vajinal</a:t>
            </a:r>
            <a:r>
              <a:rPr lang="en-US" dirty="0" smtClean="0"/>
              <a:t> </a:t>
            </a:r>
            <a:r>
              <a:rPr lang="en-US" dirty="0" err="1" smtClean="0"/>
              <a:t>cerrahi</a:t>
            </a:r>
            <a:r>
              <a:rPr lang="en-US" dirty="0" smtClean="0"/>
              <a:t> </a:t>
            </a:r>
            <a:r>
              <a:rPr lang="en-US" dirty="0" err="1" smtClean="0"/>
              <a:t>ile</a:t>
            </a:r>
            <a:r>
              <a:rPr lang="en-US" dirty="0" smtClean="0"/>
              <a:t> </a:t>
            </a:r>
            <a:r>
              <a:rPr lang="en-US" dirty="0" err="1" smtClean="0"/>
              <a:t>daha</a:t>
            </a:r>
            <a:r>
              <a:rPr lang="en-US" dirty="0" smtClean="0"/>
              <a:t> </a:t>
            </a:r>
            <a:r>
              <a:rPr lang="en-US" dirty="0" err="1" smtClean="0"/>
              <a:t>fazla</a:t>
            </a:r>
            <a:endParaRPr lang="en-US" dirty="0" smtClean="0"/>
          </a:p>
          <a:p>
            <a:pPr lvl="1"/>
            <a:r>
              <a:rPr lang="en-US" dirty="0"/>
              <a:t>RR 2.53, %</a:t>
            </a:r>
            <a:r>
              <a:rPr lang="en-US" dirty="0" smtClean="0"/>
              <a:t>95 </a:t>
            </a:r>
            <a:r>
              <a:rPr lang="en-US" dirty="0"/>
              <a:t>CI 1.17 </a:t>
            </a:r>
            <a:r>
              <a:rPr lang="en-US" dirty="0" smtClean="0"/>
              <a:t>- </a:t>
            </a:r>
            <a:r>
              <a:rPr lang="en-US" dirty="0"/>
              <a:t>5.50; 3 </a:t>
            </a:r>
            <a:r>
              <a:rPr lang="en-US" dirty="0" smtClean="0"/>
              <a:t>RKÇ, </a:t>
            </a:r>
            <a:r>
              <a:rPr lang="en-US" dirty="0"/>
              <a:t>n = 106 </a:t>
            </a:r>
          </a:p>
          <a:p>
            <a:pPr lvl="1"/>
            <a:endParaRPr lang="en-US" dirty="0"/>
          </a:p>
        </p:txBody>
      </p:sp>
      <p:pic>
        <p:nvPicPr>
          <p:cNvPr id="4" name="Picture 3" descr="Adsız.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51116"/>
            <a:ext cx="7455647" cy="1351477"/>
          </a:xfrm>
          <a:prstGeom prst="rect">
            <a:avLst/>
          </a:prstGeom>
        </p:spPr>
      </p:pic>
      <p:pic>
        <p:nvPicPr>
          <p:cNvPr id="5" name="Picture 4" descr="Adsız.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4875" y="351116"/>
            <a:ext cx="1244600" cy="1524000"/>
          </a:xfrm>
          <a:prstGeom prst="rect">
            <a:avLst/>
          </a:prstGeom>
        </p:spPr>
      </p:pic>
      <p:sp>
        <p:nvSpPr>
          <p:cNvPr id="6" name="Rectangle 5"/>
          <p:cNvSpPr/>
          <p:nvPr/>
        </p:nvSpPr>
        <p:spPr>
          <a:xfrm>
            <a:off x="4567142" y="6345970"/>
            <a:ext cx="4239186" cy="276999"/>
          </a:xfrm>
          <a:prstGeom prst="rect">
            <a:avLst/>
          </a:prstGeom>
        </p:spPr>
        <p:txBody>
          <a:bodyPr wrap="none">
            <a:spAutoFit/>
          </a:bodyPr>
          <a:lstStyle/>
          <a:p>
            <a:r>
              <a:rPr lang="en-US" baseline="30000" dirty="0"/>
              <a:t>Cochrane Database of Systematic Reviews 2016, Issue 10.</a:t>
            </a:r>
            <a:endParaRPr lang="en-US" dirty="0"/>
          </a:p>
        </p:txBody>
      </p:sp>
    </p:spTree>
    <p:extLst>
      <p:ext uri="{BB962C8B-B14F-4D97-AF65-F5344CB8AC3E}">
        <p14:creationId xmlns:p14="http://schemas.microsoft.com/office/powerpoint/2010/main" val="389107431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dsız.jpg"/>
          <p:cNvPicPr>
            <a:picLocks noGrp="1" noChangeAspect="1"/>
          </p:cNvPicPr>
          <p:nvPr>
            <p:ph idx="1"/>
          </p:nvPr>
        </p:nvPicPr>
        <p:blipFill rotWithShape="1">
          <a:blip r:embed="rId2">
            <a:extLst>
              <a:ext uri="{28A0092B-C50C-407E-A947-70E740481C1C}">
                <a14:useLocalDpi xmlns:a14="http://schemas.microsoft.com/office/drawing/2010/main" val="0"/>
              </a:ext>
            </a:extLst>
          </a:blip>
          <a:srcRect t="-63" b="2478"/>
          <a:stretch/>
        </p:blipFill>
        <p:spPr>
          <a:xfrm>
            <a:off x="143435" y="164353"/>
            <a:ext cx="5474447" cy="2136903"/>
          </a:xfrm>
        </p:spPr>
      </p:pic>
      <p:sp>
        <p:nvSpPr>
          <p:cNvPr id="5" name="Rectangle 4"/>
          <p:cNvSpPr/>
          <p:nvPr/>
        </p:nvSpPr>
        <p:spPr>
          <a:xfrm>
            <a:off x="478118" y="2450353"/>
            <a:ext cx="7814235" cy="416858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285750" indent="-285750">
              <a:buFont typeface="Arial"/>
              <a:buChar char="•"/>
            </a:pPr>
            <a:endParaRPr lang="en-US" sz="2400" dirty="0" smtClean="0"/>
          </a:p>
          <a:p>
            <a:pPr marL="285750" indent="-285750">
              <a:buFont typeface="Arial"/>
              <a:buChar char="•"/>
            </a:pPr>
            <a:endParaRPr lang="en-US" sz="2400" dirty="0"/>
          </a:p>
          <a:p>
            <a:pPr marL="285750" indent="-285750">
              <a:buFont typeface="Arial"/>
              <a:buChar char="•"/>
            </a:pPr>
            <a:endParaRPr lang="en-US" sz="2400" dirty="0" smtClean="0"/>
          </a:p>
          <a:p>
            <a:pPr marL="285750" indent="-285750">
              <a:buFont typeface="Arial"/>
              <a:buChar char="•"/>
            </a:pPr>
            <a:endParaRPr lang="en-US" sz="2400" dirty="0"/>
          </a:p>
          <a:p>
            <a:pPr marL="285750" indent="-285750">
              <a:buFont typeface="Arial"/>
              <a:buChar char="•"/>
            </a:pPr>
            <a:r>
              <a:rPr lang="en-US" sz="2400" dirty="0" err="1" smtClean="0"/>
              <a:t>Retrospektif</a:t>
            </a:r>
            <a:r>
              <a:rPr lang="en-US" sz="2400" dirty="0" smtClean="0"/>
              <a:t>, 464 LS SKP, ort </a:t>
            </a:r>
            <a:r>
              <a:rPr lang="en-US" sz="2400" dirty="0" err="1" smtClean="0"/>
              <a:t>yaş</a:t>
            </a:r>
            <a:r>
              <a:rPr lang="en-US" sz="2400" dirty="0" smtClean="0"/>
              <a:t> 59</a:t>
            </a:r>
          </a:p>
          <a:p>
            <a:pPr marL="285750" indent="-285750">
              <a:buFont typeface="Arial"/>
              <a:buChar char="•"/>
            </a:pPr>
            <a:r>
              <a:rPr lang="en-US" sz="2400" dirty="0" smtClean="0"/>
              <a:t>%99.1 POPQ </a:t>
            </a:r>
            <a:r>
              <a:rPr lang="en-US" sz="2400" dirty="0" err="1" smtClean="0"/>
              <a:t>Evre</a:t>
            </a:r>
            <a:r>
              <a:rPr lang="en-US" sz="2400" dirty="0" smtClean="0"/>
              <a:t> 3</a:t>
            </a:r>
          </a:p>
          <a:p>
            <a:pPr marL="285750" indent="-285750">
              <a:buFont typeface="Arial"/>
              <a:buChar char="•"/>
            </a:pPr>
            <a:r>
              <a:rPr lang="en-US" sz="2400" dirty="0" err="1" smtClean="0"/>
              <a:t>Uzun</a:t>
            </a:r>
            <a:r>
              <a:rPr lang="en-US" sz="2400" dirty="0" smtClean="0"/>
              <a:t> </a:t>
            </a:r>
            <a:r>
              <a:rPr lang="en-US" sz="2400" dirty="0" err="1" smtClean="0"/>
              <a:t>dönem</a:t>
            </a:r>
            <a:r>
              <a:rPr lang="en-US" sz="2400" dirty="0" smtClean="0"/>
              <a:t> </a:t>
            </a:r>
            <a:r>
              <a:rPr lang="en-US" sz="2400" dirty="0" err="1" smtClean="0"/>
              <a:t>değerlendirme</a:t>
            </a:r>
            <a:r>
              <a:rPr lang="en-US" sz="2400" dirty="0" smtClean="0"/>
              <a:t> %84 </a:t>
            </a:r>
            <a:r>
              <a:rPr lang="en-US" sz="2400" dirty="0" err="1" smtClean="0"/>
              <a:t>kadında</a:t>
            </a:r>
            <a:r>
              <a:rPr lang="en-US" sz="2400" dirty="0" smtClean="0"/>
              <a:t>, ort </a:t>
            </a:r>
            <a:r>
              <a:rPr lang="en-US" sz="2400" dirty="0" err="1" smtClean="0"/>
              <a:t>takip</a:t>
            </a:r>
            <a:r>
              <a:rPr lang="en-US" sz="2400" dirty="0" smtClean="0"/>
              <a:t> </a:t>
            </a:r>
            <a:r>
              <a:rPr lang="en-US" sz="2400" dirty="0"/>
              <a:t>53.5 ± </a:t>
            </a:r>
            <a:r>
              <a:rPr lang="en-US" sz="2400" dirty="0" smtClean="0"/>
              <a:t>28.2 ay</a:t>
            </a:r>
          </a:p>
          <a:p>
            <a:pPr marL="285750" indent="-285750">
              <a:buFont typeface="Arial"/>
              <a:buChar char="•"/>
            </a:pPr>
            <a:r>
              <a:rPr lang="en-US" sz="2400" dirty="0" err="1" smtClean="0"/>
              <a:t>Tekrar</a:t>
            </a:r>
            <a:r>
              <a:rPr lang="en-US" sz="2400" dirty="0" smtClean="0"/>
              <a:t> </a:t>
            </a:r>
            <a:r>
              <a:rPr lang="en-US" sz="2400" dirty="0" err="1" smtClean="0"/>
              <a:t>cerrahi</a:t>
            </a:r>
            <a:r>
              <a:rPr lang="en-US" sz="2400" dirty="0" smtClean="0"/>
              <a:t>: %12.5:</a:t>
            </a:r>
          </a:p>
          <a:p>
            <a:pPr marL="742950" lvl="1" indent="-285750">
              <a:buFont typeface="Arial"/>
              <a:buChar char="•"/>
            </a:pPr>
            <a:r>
              <a:rPr lang="en-US" sz="2400" dirty="0" smtClean="0"/>
              <a:t>UI </a:t>
            </a:r>
            <a:r>
              <a:rPr lang="en-US" sz="2400" dirty="0" err="1" smtClean="0"/>
              <a:t>cerrahisi</a:t>
            </a:r>
            <a:r>
              <a:rPr lang="en-US" sz="2400" dirty="0" smtClean="0"/>
              <a:t> %5.5</a:t>
            </a:r>
          </a:p>
          <a:p>
            <a:pPr marL="742950" lvl="1" indent="-285750">
              <a:buFont typeface="Arial"/>
              <a:buChar char="•"/>
            </a:pPr>
            <a:r>
              <a:rPr lang="en-US" sz="2400" dirty="0" smtClean="0"/>
              <a:t>POP </a:t>
            </a:r>
            <a:r>
              <a:rPr lang="en-US" sz="2400" dirty="0" err="1" smtClean="0"/>
              <a:t>nüks</a:t>
            </a:r>
            <a:r>
              <a:rPr lang="en-US" sz="2400" dirty="0" smtClean="0"/>
              <a:t> %5.1</a:t>
            </a:r>
          </a:p>
          <a:p>
            <a:pPr marL="742950" lvl="1" indent="-285750">
              <a:buFont typeface="Arial"/>
              <a:buChar char="•"/>
            </a:pPr>
            <a:r>
              <a:rPr lang="en-US" sz="2400" dirty="0" err="1" smtClean="0"/>
              <a:t>Meş</a:t>
            </a:r>
            <a:r>
              <a:rPr lang="en-US" sz="2400" dirty="0" smtClean="0"/>
              <a:t> </a:t>
            </a:r>
            <a:r>
              <a:rPr lang="en-US" sz="2400" dirty="0" err="1" smtClean="0"/>
              <a:t>komplikasyonu</a:t>
            </a:r>
            <a:r>
              <a:rPr lang="en-US" sz="2400" dirty="0" smtClean="0"/>
              <a:t> %2.8 </a:t>
            </a:r>
          </a:p>
          <a:p>
            <a:pPr marL="1200150" lvl="2" indent="-285750">
              <a:buFont typeface="Arial"/>
              <a:buChar char="•"/>
            </a:pPr>
            <a:r>
              <a:rPr lang="en-US" sz="2400" dirty="0" err="1" smtClean="0"/>
              <a:t>Vajende</a:t>
            </a:r>
            <a:r>
              <a:rPr lang="en-US" sz="2400" dirty="0" smtClean="0"/>
              <a:t> </a:t>
            </a:r>
            <a:r>
              <a:rPr lang="en-US" sz="2400" dirty="0" err="1" smtClean="0"/>
              <a:t>meş</a:t>
            </a:r>
            <a:r>
              <a:rPr lang="en-US" sz="2400" dirty="0" smtClean="0"/>
              <a:t> %0.8, </a:t>
            </a:r>
            <a:r>
              <a:rPr lang="en-US" sz="2400" dirty="0" err="1" smtClean="0"/>
              <a:t>mesanede</a:t>
            </a:r>
            <a:r>
              <a:rPr lang="en-US" sz="2400" dirty="0" smtClean="0"/>
              <a:t> </a:t>
            </a:r>
            <a:r>
              <a:rPr lang="en-US" sz="2400" dirty="0" err="1" smtClean="0"/>
              <a:t>meş</a:t>
            </a:r>
            <a:r>
              <a:rPr lang="en-US" sz="2400" dirty="0" smtClean="0"/>
              <a:t> %0.3, GIS </a:t>
            </a:r>
            <a:r>
              <a:rPr lang="en-US" sz="2400" dirty="0" err="1" smtClean="0"/>
              <a:t>oklüzyon</a:t>
            </a:r>
            <a:r>
              <a:rPr lang="en-US" sz="2400" dirty="0" smtClean="0"/>
              <a:t> %0.3, </a:t>
            </a:r>
            <a:r>
              <a:rPr lang="en-US" sz="2400" dirty="0" err="1" smtClean="0"/>
              <a:t>üreter</a:t>
            </a:r>
            <a:r>
              <a:rPr lang="en-US" sz="2400" dirty="0" smtClean="0"/>
              <a:t> </a:t>
            </a:r>
            <a:r>
              <a:rPr lang="en-US" sz="2400" dirty="0" err="1" smtClean="0"/>
              <a:t>basısı</a:t>
            </a:r>
            <a:r>
              <a:rPr lang="en-US" sz="2400" dirty="0" smtClean="0"/>
              <a:t> %0.3, KPA %0.3</a:t>
            </a:r>
          </a:p>
          <a:p>
            <a:pPr algn="ctr"/>
            <a:endParaRPr lang="en-US" dirty="0" smtClean="0"/>
          </a:p>
          <a:p>
            <a:pPr algn="ctr"/>
            <a:r>
              <a:rPr lang="en-US" dirty="0" smtClean="0"/>
              <a:t> </a:t>
            </a:r>
            <a:endParaRPr lang="en-US" dirty="0"/>
          </a:p>
          <a:p>
            <a:pPr algn="ctr"/>
            <a:endParaRPr lang="en-US" dirty="0" smtClean="0"/>
          </a:p>
          <a:p>
            <a:pPr algn="ctr"/>
            <a:endParaRPr lang="en-US" dirty="0" smtClean="0"/>
          </a:p>
          <a:p>
            <a:pPr algn="ctr"/>
            <a:endParaRPr lang="en-US" dirty="0" smtClean="0"/>
          </a:p>
          <a:p>
            <a:pPr algn="ctr"/>
            <a:endParaRPr lang="en-US" dirty="0"/>
          </a:p>
        </p:txBody>
      </p:sp>
    </p:spTree>
    <p:extLst>
      <p:ext uri="{BB962C8B-B14F-4D97-AF65-F5344CB8AC3E}">
        <p14:creationId xmlns:p14="http://schemas.microsoft.com/office/powerpoint/2010/main" val="288330840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descr="Adsız.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07" y="180620"/>
            <a:ext cx="8935530" cy="5206708"/>
          </a:xfrm>
          <a:prstGeom prst="rect">
            <a:avLst/>
          </a:prstGeom>
        </p:spPr>
      </p:pic>
      <p:sp>
        <p:nvSpPr>
          <p:cNvPr id="6" name="Rounded Rectangle 5"/>
          <p:cNvSpPr/>
          <p:nvPr/>
        </p:nvSpPr>
        <p:spPr>
          <a:xfrm>
            <a:off x="3090714" y="2096032"/>
            <a:ext cx="5951923" cy="344238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t>7 </a:t>
            </a:r>
            <a:r>
              <a:rPr lang="en-US" sz="2400" dirty="0" err="1" smtClean="0"/>
              <a:t>yıllık</a:t>
            </a:r>
            <a:r>
              <a:rPr lang="en-US" sz="2400" dirty="0" smtClean="0"/>
              <a:t> </a:t>
            </a:r>
            <a:r>
              <a:rPr lang="en-US" sz="2400" dirty="0" err="1" smtClean="0"/>
              <a:t>izlem</a:t>
            </a:r>
            <a:r>
              <a:rPr lang="en-US" sz="2400" dirty="0" smtClean="0"/>
              <a:t>;</a:t>
            </a:r>
          </a:p>
          <a:p>
            <a:pPr algn="ctr"/>
            <a:r>
              <a:rPr lang="en-US" sz="2400" dirty="0" err="1" smtClean="0"/>
              <a:t>Başarı</a:t>
            </a:r>
            <a:r>
              <a:rPr lang="en-US" sz="2400" dirty="0" smtClean="0"/>
              <a:t> </a:t>
            </a:r>
            <a:r>
              <a:rPr lang="en-US" sz="2400" dirty="0" err="1" smtClean="0"/>
              <a:t>oranları</a:t>
            </a:r>
            <a:r>
              <a:rPr lang="en-US" sz="2400" dirty="0" smtClean="0"/>
              <a:t> </a:t>
            </a:r>
            <a:r>
              <a:rPr lang="en-US" sz="2400" dirty="0" err="1" smtClean="0"/>
              <a:t>azalıyor</a:t>
            </a:r>
            <a:r>
              <a:rPr lang="en-US" sz="2400" dirty="0" smtClean="0"/>
              <a:t>…</a:t>
            </a:r>
          </a:p>
          <a:p>
            <a:pPr algn="ctr"/>
            <a:r>
              <a:rPr lang="en-US" sz="2400" dirty="0" err="1" smtClean="0"/>
              <a:t>Meş</a:t>
            </a:r>
            <a:r>
              <a:rPr lang="en-US" sz="2400" dirty="0" smtClean="0"/>
              <a:t> </a:t>
            </a:r>
            <a:r>
              <a:rPr lang="en-US" sz="2400" dirty="0" err="1" smtClean="0"/>
              <a:t>erozyonu</a:t>
            </a:r>
            <a:r>
              <a:rPr lang="en-US" sz="2400" dirty="0" smtClean="0"/>
              <a:t> %10…</a:t>
            </a:r>
          </a:p>
          <a:p>
            <a:pPr algn="ctr"/>
            <a:r>
              <a:rPr lang="en-US" sz="2400" dirty="0" err="1" smtClean="0"/>
              <a:t>Tekrar</a:t>
            </a:r>
            <a:r>
              <a:rPr lang="en-US" sz="2400" dirty="0" smtClean="0"/>
              <a:t> </a:t>
            </a:r>
            <a:r>
              <a:rPr lang="en-US" sz="2400" dirty="0" err="1" smtClean="0"/>
              <a:t>cerrahi</a:t>
            </a:r>
            <a:r>
              <a:rPr lang="en-US" sz="2400" dirty="0" smtClean="0"/>
              <a:t> %16; </a:t>
            </a:r>
            <a:r>
              <a:rPr lang="en-US" sz="2400" dirty="0" err="1" smtClean="0"/>
              <a:t>üçte</a:t>
            </a:r>
            <a:r>
              <a:rPr lang="en-US" sz="2400" dirty="0" smtClean="0"/>
              <a:t> </a:t>
            </a:r>
            <a:r>
              <a:rPr lang="en-US" sz="2400" dirty="0" err="1" smtClean="0"/>
              <a:t>biri</a:t>
            </a:r>
            <a:r>
              <a:rPr lang="en-US" sz="2400" dirty="0" smtClean="0"/>
              <a:t> POP </a:t>
            </a:r>
            <a:r>
              <a:rPr lang="en-US" sz="2400" dirty="0" err="1" smtClean="0"/>
              <a:t>nedeniyle</a:t>
            </a:r>
            <a:r>
              <a:rPr lang="en-US" sz="2400" dirty="0" smtClean="0"/>
              <a:t>…</a:t>
            </a:r>
            <a:endParaRPr lang="en-US" sz="2400" dirty="0"/>
          </a:p>
        </p:txBody>
      </p:sp>
      <p:sp>
        <p:nvSpPr>
          <p:cNvPr id="7" name="TextBox 6"/>
          <p:cNvSpPr txBox="1"/>
          <p:nvPr/>
        </p:nvSpPr>
        <p:spPr>
          <a:xfrm>
            <a:off x="7022959" y="6196297"/>
            <a:ext cx="1365202" cy="369332"/>
          </a:xfrm>
          <a:prstGeom prst="rect">
            <a:avLst/>
          </a:prstGeom>
          <a:noFill/>
        </p:spPr>
        <p:txBody>
          <a:bodyPr wrap="none" rtlCol="0">
            <a:spAutoFit/>
          </a:bodyPr>
          <a:lstStyle/>
          <a:p>
            <a:r>
              <a:rPr lang="en-US" dirty="0" smtClean="0"/>
              <a:t>JAMA 2013</a:t>
            </a:r>
            <a:endParaRPr lang="en-US" dirty="0"/>
          </a:p>
        </p:txBody>
      </p:sp>
    </p:spTree>
    <p:extLst>
      <p:ext uri="{BB962C8B-B14F-4D97-AF65-F5344CB8AC3E}">
        <p14:creationId xmlns:p14="http://schemas.microsoft.com/office/powerpoint/2010/main" val="375042858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699" y="3128896"/>
            <a:ext cx="8543925" cy="3296893"/>
          </a:xfrm>
          <a:ln>
            <a:solidFill>
              <a:srgbClr val="CF543F"/>
            </a:solidFill>
          </a:ln>
        </p:spPr>
        <p:txBody>
          <a:bodyPr>
            <a:normAutofit fontScale="92500"/>
          </a:bodyPr>
          <a:lstStyle/>
          <a:p>
            <a:pPr marL="274320" lvl="1" indent="0">
              <a:buNone/>
            </a:pPr>
            <a:r>
              <a:rPr lang="en-US" dirty="0" smtClean="0"/>
              <a:t>SHP – </a:t>
            </a:r>
            <a:r>
              <a:rPr lang="en-US" dirty="0" err="1" smtClean="0"/>
              <a:t>histerektomi+SKP</a:t>
            </a:r>
            <a:r>
              <a:rPr lang="en-US" dirty="0" smtClean="0"/>
              <a:t>:</a:t>
            </a:r>
          </a:p>
          <a:p>
            <a:pPr lvl="1"/>
            <a:r>
              <a:rPr lang="en-US" dirty="0" err="1" smtClean="0"/>
              <a:t>Meş</a:t>
            </a:r>
            <a:r>
              <a:rPr lang="en-US" dirty="0" smtClean="0"/>
              <a:t> </a:t>
            </a:r>
            <a:r>
              <a:rPr lang="en-US" dirty="0" err="1" smtClean="0"/>
              <a:t>görünmesi</a:t>
            </a:r>
            <a:r>
              <a:rPr lang="en-US" dirty="0" smtClean="0"/>
              <a:t>, op </a:t>
            </a:r>
            <a:r>
              <a:rPr lang="en-US" dirty="0" err="1" smtClean="0"/>
              <a:t>süresi</a:t>
            </a:r>
            <a:r>
              <a:rPr lang="en-US" dirty="0" smtClean="0"/>
              <a:t>, </a:t>
            </a:r>
            <a:r>
              <a:rPr lang="en-US" dirty="0" err="1" smtClean="0"/>
              <a:t>kan</a:t>
            </a:r>
            <a:r>
              <a:rPr lang="en-US" dirty="0" smtClean="0"/>
              <a:t> </a:t>
            </a:r>
            <a:r>
              <a:rPr lang="en-US" dirty="0" err="1" smtClean="0"/>
              <a:t>kaybı</a:t>
            </a:r>
            <a:r>
              <a:rPr lang="en-US" dirty="0" smtClean="0"/>
              <a:t>, </a:t>
            </a:r>
            <a:r>
              <a:rPr lang="en-US" dirty="0" err="1" smtClean="0"/>
              <a:t>maliyet</a:t>
            </a:r>
            <a:r>
              <a:rPr lang="en-US" dirty="0" smtClean="0"/>
              <a:t> SHP </a:t>
            </a:r>
            <a:r>
              <a:rPr lang="en-US" dirty="0" err="1" smtClean="0"/>
              <a:t>ile</a:t>
            </a:r>
            <a:r>
              <a:rPr lang="en-US" dirty="0" smtClean="0"/>
              <a:t> </a:t>
            </a:r>
            <a:r>
              <a:rPr lang="en-US" dirty="0" err="1" smtClean="0"/>
              <a:t>daha</a:t>
            </a:r>
            <a:r>
              <a:rPr lang="en-US" dirty="0" smtClean="0"/>
              <a:t> </a:t>
            </a:r>
            <a:r>
              <a:rPr lang="en-US" dirty="0" err="1" smtClean="0"/>
              <a:t>az</a:t>
            </a:r>
            <a:r>
              <a:rPr lang="en-US" dirty="0" smtClean="0"/>
              <a:t>, </a:t>
            </a:r>
            <a:r>
              <a:rPr lang="en-US" dirty="0" err="1" smtClean="0"/>
              <a:t>nüks</a:t>
            </a:r>
            <a:r>
              <a:rPr lang="en-US" dirty="0" smtClean="0"/>
              <a:t> </a:t>
            </a:r>
            <a:r>
              <a:rPr lang="en-US" dirty="0" err="1" smtClean="0"/>
              <a:t>benzer</a:t>
            </a:r>
            <a:endParaRPr lang="en-US" dirty="0" smtClean="0"/>
          </a:p>
          <a:p>
            <a:pPr marL="274320" lvl="1" indent="0">
              <a:buNone/>
            </a:pPr>
            <a:r>
              <a:rPr lang="en-US" dirty="0" smtClean="0"/>
              <a:t>SHP – VH+USLS:</a:t>
            </a:r>
          </a:p>
          <a:p>
            <a:pPr lvl="1"/>
            <a:r>
              <a:rPr lang="en-US" dirty="0" smtClean="0"/>
              <a:t>C </a:t>
            </a:r>
            <a:r>
              <a:rPr lang="en-US" dirty="0" err="1" smtClean="0"/>
              <a:t>noktası</a:t>
            </a:r>
            <a:r>
              <a:rPr lang="en-US" dirty="0" smtClean="0"/>
              <a:t> &amp; </a:t>
            </a:r>
            <a:r>
              <a:rPr lang="en-US" dirty="0" err="1" smtClean="0"/>
              <a:t>vajen</a:t>
            </a:r>
            <a:r>
              <a:rPr lang="en-US" dirty="0" smtClean="0"/>
              <a:t> </a:t>
            </a:r>
            <a:r>
              <a:rPr lang="en-US" dirty="0" err="1" smtClean="0"/>
              <a:t>uzunluğu</a:t>
            </a:r>
            <a:r>
              <a:rPr lang="en-US" dirty="0" smtClean="0"/>
              <a:t> SHP </a:t>
            </a:r>
            <a:r>
              <a:rPr lang="en-US" dirty="0" err="1" smtClean="0"/>
              <a:t>ile</a:t>
            </a:r>
            <a:r>
              <a:rPr lang="en-US" dirty="0" smtClean="0"/>
              <a:t> </a:t>
            </a:r>
            <a:r>
              <a:rPr lang="en-US" dirty="0" err="1" smtClean="0"/>
              <a:t>daha</a:t>
            </a:r>
            <a:r>
              <a:rPr lang="en-US" dirty="0" smtClean="0"/>
              <a:t> </a:t>
            </a:r>
            <a:r>
              <a:rPr lang="en-US" dirty="0" err="1" smtClean="0"/>
              <a:t>iyi</a:t>
            </a:r>
            <a:r>
              <a:rPr lang="en-US" dirty="0" smtClean="0"/>
              <a:t>, </a:t>
            </a:r>
            <a:r>
              <a:rPr lang="en-US" dirty="0" err="1" smtClean="0"/>
              <a:t>kan</a:t>
            </a:r>
            <a:r>
              <a:rPr lang="en-US" dirty="0" smtClean="0"/>
              <a:t> </a:t>
            </a:r>
            <a:r>
              <a:rPr lang="en-US" dirty="0" err="1" smtClean="0"/>
              <a:t>kaybı</a:t>
            </a:r>
            <a:r>
              <a:rPr lang="en-US" dirty="0"/>
              <a:t> </a:t>
            </a:r>
            <a:r>
              <a:rPr lang="en-US" dirty="0" smtClean="0"/>
              <a:t>&amp; </a:t>
            </a:r>
            <a:r>
              <a:rPr lang="en-US" dirty="0" err="1" smtClean="0"/>
              <a:t>ağrı</a:t>
            </a:r>
            <a:r>
              <a:rPr lang="en-US" dirty="0" smtClean="0"/>
              <a:t> </a:t>
            </a:r>
            <a:r>
              <a:rPr lang="en-US" dirty="0" err="1" smtClean="0"/>
              <a:t>daha</a:t>
            </a:r>
            <a:r>
              <a:rPr lang="en-US" dirty="0" smtClean="0"/>
              <a:t> </a:t>
            </a:r>
            <a:r>
              <a:rPr lang="en-US" dirty="0" err="1" smtClean="0"/>
              <a:t>az</a:t>
            </a:r>
            <a:r>
              <a:rPr lang="en-US" dirty="0" smtClean="0"/>
              <a:t>, </a:t>
            </a:r>
            <a:r>
              <a:rPr lang="en-US" dirty="0" err="1" smtClean="0"/>
              <a:t>hastanede</a:t>
            </a:r>
            <a:r>
              <a:rPr lang="en-US" dirty="0" smtClean="0"/>
              <a:t> </a:t>
            </a:r>
            <a:r>
              <a:rPr lang="en-US" dirty="0" err="1" smtClean="0"/>
              <a:t>kalış</a:t>
            </a:r>
            <a:r>
              <a:rPr lang="en-US" dirty="0" smtClean="0"/>
              <a:t> </a:t>
            </a:r>
            <a:r>
              <a:rPr lang="en-US" dirty="0" err="1" smtClean="0"/>
              <a:t>daha</a:t>
            </a:r>
            <a:r>
              <a:rPr lang="en-US" dirty="0" smtClean="0"/>
              <a:t> </a:t>
            </a:r>
            <a:r>
              <a:rPr lang="en-US" dirty="0" err="1" smtClean="0"/>
              <a:t>kısa</a:t>
            </a:r>
            <a:r>
              <a:rPr lang="en-US" dirty="0" smtClean="0"/>
              <a:t> </a:t>
            </a:r>
            <a:r>
              <a:rPr lang="en-US" b="1" i="1" dirty="0" err="1" smtClean="0"/>
              <a:t>ama</a:t>
            </a:r>
            <a:r>
              <a:rPr lang="en-US" dirty="0" smtClean="0"/>
              <a:t> </a:t>
            </a:r>
            <a:r>
              <a:rPr lang="en-US" dirty="0" err="1" smtClean="0"/>
              <a:t>açık</a:t>
            </a:r>
            <a:r>
              <a:rPr lang="en-US" dirty="0" smtClean="0"/>
              <a:t> SHP </a:t>
            </a:r>
            <a:r>
              <a:rPr lang="en-US" dirty="0" err="1" smtClean="0"/>
              <a:t>ile</a:t>
            </a:r>
            <a:r>
              <a:rPr lang="en-US" dirty="0" smtClean="0"/>
              <a:t> </a:t>
            </a:r>
            <a:r>
              <a:rPr lang="en-US" dirty="0" err="1" smtClean="0"/>
              <a:t>üriner</a:t>
            </a:r>
            <a:r>
              <a:rPr lang="en-US" dirty="0" smtClean="0"/>
              <a:t> </a:t>
            </a:r>
            <a:r>
              <a:rPr lang="en-US" dirty="0" err="1" smtClean="0"/>
              <a:t>semptomlardan</a:t>
            </a:r>
            <a:r>
              <a:rPr lang="en-US" dirty="0" smtClean="0"/>
              <a:t> </a:t>
            </a:r>
            <a:r>
              <a:rPr lang="en-US" dirty="0" err="1" smtClean="0"/>
              <a:t>rahatsızlık</a:t>
            </a:r>
            <a:r>
              <a:rPr lang="en-US" dirty="0" smtClean="0"/>
              <a:t> </a:t>
            </a:r>
            <a:r>
              <a:rPr lang="en-US" dirty="0" err="1" smtClean="0"/>
              <a:t>daha</a:t>
            </a:r>
            <a:r>
              <a:rPr lang="en-US" dirty="0" smtClean="0"/>
              <a:t> </a:t>
            </a:r>
            <a:r>
              <a:rPr lang="en-US" dirty="0" err="1" smtClean="0"/>
              <a:t>fazla</a:t>
            </a:r>
            <a:r>
              <a:rPr lang="en-US" dirty="0" smtClean="0"/>
              <a:t>, </a:t>
            </a:r>
            <a:r>
              <a:rPr lang="en-US" dirty="0" err="1" smtClean="0"/>
              <a:t>yaşam</a:t>
            </a:r>
            <a:r>
              <a:rPr lang="en-US" dirty="0" smtClean="0"/>
              <a:t> </a:t>
            </a:r>
            <a:r>
              <a:rPr lang="en-US" dirty="0" err="1" smtClean="0"/>
              <a:t>kalitesi</a:t>
            </a:r>
            <a:r>
              <a:rPr lang="en-US" dirty="0" smtClean="0"/>
              <a:t> </a:t>
            </a:r>
            <a:r>
              <a:rPr lang="en-US" dirty="0" err="1" smtClean="0"/>
              <a:t>daha</a:t>
            </a:r>
            <a:r>
              <a:rPr lang="en-US" dirty="0" smtClean="0"/>
              <a:t> </a:t>
            </a:r>
            <a:r>
              <a:rPr lang="en-US" dirty="0" err="1" smtClean="0"/>
              <a:t>kötü</a:t>
            </a:r>
            <a:r>
              <a:rPr lang="en-US" dirty="0" smtClean="0"/>
              <a:t>, op </a:t>
            </a:r>
            <a:r>
              <a:rPr lang="en-US" dirty="0" err="1" smtClean="0"/>
              <a:t>süresi</a:t>
            </a:r>
            <a:r>
              <a:rPr lang="en-US" dirty="0" smtClean="0"/>
              <a:t> </a:t>
            </a:r>
            <a:r>
              <a:rPr lang="en-US" dirty="0" err="1" smtClean="0"/>
              <a:t>daha</a:t>
            </a:r>
            <a:r>
              <a:rPr lang="en-US" dirty="0" smtClean="0"/>
              <a:t> </a:t>
            </a:r>
            <a:r>
              <a:rPr lang="en-US" dirty="0" err="1" smtClean="0"/>
              <a:t>uzun</a:t>
            </a:r>
            <a:endParaRPr lang="en-US" dirty="0" smtClean="0"/>
          </a:p>
          <a:p>
            <a:pPr marL="274320" lvl="1" indent="0">
              <a:buNone/>
            </a:pPr>
            <a:r>
              <a:rPr lang="en-US" dirty="0" smtClean="0"/>
              <a:t>TVM – </a:t>
            </a:r>
            <a:r>
              <a:rPr lang="en-US" dirty="0" err="1" smtClean="0"/>
              <a:t>histerektomi+TVM</a:t>
            </a:r>
            <a:endParaRPr lang="en-US" dirty="0" smtClean="0"/>
          </a:p>
          <a:p>
            <a:pPr lvl="1"/>
            <a:r>
              <a:rPr lang="en-US" dirty="0" smtClean="0"/>
              <a:t>Uterus </a:t>
            </a:r>
            <a:r>
              <a:rPr lang="en-US" dirty="0" err="1" smtClean="0"/>
              <a:t>korunduğunda</a:t>
            </a:r>
            <a:r>
              <a:rPr lang="en-US" dirty="0" smtClean="0"/>
              <a:t> </a:t>
            </a:r>
            <a:r>
              <a:rPr lang="en-US" dirty="0" err="1" smtClean="0"/>
              <a:t>meş</a:t>
            </a:r>
            <a:r>
              <a:rPr lang="en-US" dirty="0" smtClean="0"/>
              <a:t> </a:t>
            </a:r>
            <a:r>
              <a:rPr lang="en-US" dirty="0" err="1" smtClean="0"/>
              <a:t>görünmesi</a:t>
            </a:r>
            <a:r>
              <a:rPr lang="en-US" dirty="0" smtClean="0"/>
              <a:t> &amp; </a:t>
            </a:r>
            <a:r>
              <a:rPr lang="en-US" dirty="0" err="1" smtClean="0"/>
              <a:t>reop</a:t>
            </a:r>
            <a:r>
              <a:rPr lang="en-US" dirty="0" smtClean="0"/>
              <a:t>, </a:t>
            </a:r>
            <a:r>
              <a:rPr lang="en-US" dirty="0" err="1" smtClean="0"/>
              <a:t>kan</a:t>
            </a:r>
            <a:r>
              <a:rPr lang="en-US" dirty="0" smtClean="0"/>
              <a:t> </a:t>
            </a:r>
            <a:r>
              <a:rPr lang="en-US" dirty="0" err="1" smtClean="0"/>
              <a:t>kaybı,daha</a:t>
            </a:r>
            <a:r>
              <a:rPr lang="en-US" dirty="0" smtClean="0"/>
              <a:t> </a:t>
            </a:r>
            <a:r>
              <a:rPr lang="en-US" dirty="0" err="1" smtClean="0"/>
              <a:t>az</a:t>
            </a:r>
            <a:r>
              <a:rPr lang="en-US" dirty="0" smtClean="0"/>
              <a:t>, post POPQ </a:t>
            </a:r>
            <a:r>
              <a:rPr lang="en-US" dirty="0" err="1" smtClean="0"/>
              <a:t>ölçümleri</a:t>
            </a:r>
            <a:r>
              <a:rPr lang="en-US" dirty="0" smtClean="0"/>
              <a:t> </a:t>
            </a:r>
            <a:r>
              <a:rPr lang="en-US" dirty="0" err="1" smtClean="0"/>
              <a:t>daha</a:t>
            </a:r>
            <a:r>
              <a:rPr lang="en-US" dirty="0" smtClean="0"/>
              <a:t> </a:t>
            </a:r>
            <a:r>
              <a:rPr lang="en-US" dirty="0" err="1" smtClean="0"/>
              <a:t>iyi</a:t>
            </a:r>
            <a:r>
              <a:rPr lang="en-US" dirty="0" smtClean="0"/>
              <a:t>… </a:t>
            </a:r>
          </a:p>
          <a:p>
            <a:pPr lvl="1"/>
            <a:endParaRPr lang="en-US" dirty="0" smtClean="0"/>
          </a:p>
          <a:p>
            <a:pPr lvl="1"/>
            <a:endParaRPr lang="en-US" dirty="0" smtClean="0"/>
          </a:p>
          <a:p>
            <a:pPr lvl="1"/>
            <a:endParaRPr lang="en-US" dirty="0"/>
          </a:p>
          <a:p>
            <a:pPr lvl="1"/>
            <a:endParaRPr lang="en-US" dirty="0" smtClean="0"/>
          </a:p>
          <a:p>
            <a:endParaRPr lang="en-US" dirty="0" smtClean="0"/>
          </a:p>
        </p:txBody>
      </p:sp>
      <p:sp>
        <p:nvSpPr>
          <p:cNvPr id="5" name="Rounded Rectangle 4"/>
          <p:cNvSpPr/>
          <p:nvPr/>
        </p:nvSpPr>
        <p:spPr>
          <a:xfrm>
            <a:off x="6447156" y="6104499"/>
            <a:ext cx="2239644" cy="485147"/>
          </a:xfrm>
          <a:prstGeom prst="round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rgbClr val="CF5B1B"/>
                </a:solidFill>
              </a:rPr>
              <a:t>AJOG 2018</a:t>
            </a:r>
            <a:endParaRPr lang="en-US" dirty="0">
              <a:solidFill>
                <a:srgbClr val="CF5B1B"/>
              </a:solidFill>
            </a:endParaRPr>
          </a:p>
        </p:txBody>
      </p:sp>
      <p:pic>
        <p:nvPicPr>
          <p:cNvPr id="2" name="Picture 1" descr="Adsız.jpg"/>
          <p:cNvPicPr>
            <a:picLocks noChangeAspect="1"/>
          </p:cNvPicPr>
          <p:nvPr/>
        </p:nvPicPr>
        <p:blipFill rotWithShape="1">
          <a:blip r:embed="rId2">
            <a:extLst>
              <a:ext uri="{28A0092B-C50C-407E-A947-70E740481C1C}">
                <a14:useLocalDpi xmlns:a14="http://schemas.microsoft.com/office/drawing/2010/main" val="0"/>
              </a:ext>
            </a:extLst>
          </a:blip>
          <a:srcRect t="-6396" b="6396"/>
          <a:stretch/>
        </p:blipFill>
        <p:spPr>
          <a:xfrm>
            <a:off x="0" y="-190675"/>
            <a:ext cx="9144000" cy="3109393"/>
          </a:xfrm>
          <a:prstGeom prst="rect">
            <a:avLst/>
          </a:prstGeom>
        </p:spPr>
      </p:pic>
    </p:spTree>
    <p:extLst>
      <p:ext uri="{BB962C8B-B14F-4D97-AF65-F5344CB8AC3E}">
        <p14:creationId xmlns:p14="http://schemas.microsoft.com/office/powerpoint/2010/main" val="198710049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dsız.jpg"/>
          <p:cNvPicPr>
            <a:picLocks noGrp="1" noChangeAspect="1"/>
          </p:cNvPicPr>
          <p:nvPr>
            <p:ph idx="1"/>
          </p:nvPr>
        </p:nvPicPr>
        <p:blipFill rotWithShape="1">
          <a:blip r:embed="rId2">
            <a:extLst>
              <a:ext uri="{28A0092B-C50C-407E-A947-70E740481C1C}">
                <a14:useLocalDpi xmlns:a14="http://schemas.microsoft.com/office/drawing/2010/main" val="0"/>
              </a:ext>
            </a:extLst>
          </a:blip>
          <a:srcRect t="8002" b="1862"/>
          <a:stretch/>
        </p:blipFill>
        <p:spPr>
          <a:xfrm>
            <a:off x="45903" y="45898"/>
            <a:ext cx="9079916" cy="2264326"/>
          </a:xfrm>
        </p:spPr>
      </p:pic>
      <p:pic>
        <p:nvPicPr>
          <p:cNvPr id="5" name="Picture 4" descr="Adsız.jpg"/>
          <p:cNvPicPr>
            <a:picLocks noChangeAspect="1"/>
          </p:cNvPicPr>
          <p:nvPr/>
        </p:nvPicPr>
        <p:blipFill rotWithShape="1">
          <a:blip r:embed="rId3">
            <a:extLst>
              <a:ext uri="{28A0092B-C50C-407E-A947-70E740481C1C}">
                <a14:useLocalDpi xmlns:a14="http://schemas.microsoft.com/office/drawing/2010/main" val="0"/>
              </a:ext>
            </a:extLst>
          </a:blip>
          <a:srcRect t="4354"/>
          <a:stretch/>
        </p:blipFill>
        <p:spPr>
          <a:xfrm>
            <a:off x="45902" y="3182285"/>
            <a:ext cx="8966131" cy="3360062"/>
          </a:xfrm>
          <a:prstGeom prst="rect">
            <a:avLst/>
          </a:prstGeom>
        </p:spPr>
      </p:pic>
      <p:sp>
        <p:nvSpPr>
          <p:cNvPr id="6" name="Rounded Rectangle 5"/>
          <p:cNvSpPr/>
          <p:nvPr/>
        </p:nvSpPr>
        <p:spPr>
          <a:xfrm>
            <a:off x="504921" y="864411"/>
            <a:ext cx="8124597" cy="528598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285750" indent="-285750">
              <a:lnSpc>
                <a:spcPct val="120000"/>
              </a:lnSpc>
              <a:buFont typeface="Arial"/>
              <a:buChar char="•"/>
            </a:pPr>
            <a:endParaRPr lang="en-US" sz="2000" dirty="0" smtClean="0"/>
          </a:p>
          <a:p>
            <a:pPr marL="285750" indent="-285750">
              <a:lnSpc>
                <a:spcPct val="120000"/>
              </a:lnSpc>
              <a:buFont typeface="Arial"/>
              <a:buChar char="•"/>
            </a:pPr>
            <a:endParaRPr lang="en-US" sz="2000" dirty="0"/>
          </a:p>
          <a:p>
            <a:pPr marL="285750" indent="-285750">
              <a:lnSpc>
                <a:spcPct val="120000"/>
              </a:lnSpc>
              <a:buFont typeface="Arial"/>
              <a:buChar char="•"/>
            </a:pPr>
            <a:endParaRPr lang="en-US" sz="2000" dirty="0" smtClean="0"/>
          </a:p>
          <a:p>
            <a:pPr marL="285750" indent="-285750">
              <a:lnSpc>
                <a:spcPct val="120000"/>
              </a:lnSpc>
              <a:buFont typeface="Arial"/>
              <a:buChar char="•"/>
            </a:pPr>
            <a:r>
              <a:rPr lang="en-US" sz="2000" dirty="0" err="1" smtClean="0"/>
              <a:t>Sakrokolpopeksi</a:t>
            </a:r>
            <a:r>
              <a:rPr lang="en-US" sz="2000" dirty="0" smtClean="0"/>
              <a:t>, </a:t>
            </a:r>
            <a:r>
              <a:rPr lang="en-US" sz="2000" dirty="0" err="1" smtClean="0"/>
              <a:t>apikal</a:t>
            </a:r>
            <a:r>
              <a:rPr lang="en-US" sz="2000" dirty="0" smtClean="0"/>
              <a:t> </a:t>
            </a:r>
            <a:r>
              <a:rPr lang="en-US" sz="2000" dirty="0" err="1" smtClean="0"/>
              <a:t>vajinal</a:t>
            </a:r>
            <a:r>
              <a:rPr lang="en-US" sz="2000" dirty="0" smtClean="0"/>
              <a:t> </a:t>
            </a:r>
            <a:r>
              <a:rPr lang="en-US" sz="2000" dirty="0" err="1" smtClean="0"/>
              <a:t>prolapsusta</a:t>
            </a:r>
            <a:r>
              <a:rPr lang="en-US" sz="2000" dirty="0" smtClean="0"/>
              <a:t> </a:t>
            </a:r>
            <a:r>
              <a:rPr lang="en-US" sz="2000" dirty="0" err="1" smtClean="0"/>
              <a:t>tercih</a:t>
            </a:r>
            <a:r>
              <a:rPr lang="en-US" sz="2000" dirty="0" smtClean="0"/>
              <a:t> </a:t>
            </a:r>
            <a:r>
              <a:rPr lang="en-US" sz="2000" dirty="0" err="1" smtClean="0"/>
              <a:t>edilen</a:t>
            </a:r>
            <a:r>
              <a:rPr lang="en-US" sz="2000" dirty="0" smtClean="0"/>
              <a:t> &amp; </a:t>
            </a:r>
            <a:r>
              <a:rPr lang="en-US" sz="2000" dirty="0" err="1" smtClean="0"/>
              <a:t>önerilen</a:t>
            </a:r>
            <a:r>
              <a:rPr lang="en-US" sz="2000" dirty="0" smtClean="0"/>
              <a:t> </a:t>
            </a:r>
            <a:r>
              <a:rPr lang="en-US" sz="2000" dirty="0" err="1" smtClean="0"/>
              <a:t>yöntemdir</a:t>
            </a:r>
            <a:r>
              <a:rPr lang="en-US" sz="2000" dirty="0" smtClean="0"/>
              <a:t> (</a:t>
            </a:r>
            <a:r>
              <a:rPr lang="en-US" sz="2000" dirty="0" err="1" smtClean="0"/>
              <a:t>Derece</a:t>
            </a:r>
            <a:r>
              <a:rPr lang="en-US" sz="2000" dirty="0" smtClean="0"/>
              <a:t> A)</a:t>
            </a:r>
          </a:p>
          <a:p>
            <a:pPr marL="285750" indent="-285750">
              <a:lnSpc>
                <a:spcPct val="120000"/>
              </a:lnSpc>
              <a:buFont typeface="Arial"/>
              <a:buChar char="•"/>
            </a:pPr>
            <a:r>
              <a:rPr lang="en-US" sz="2000" dirty="0" err="1" smtClean="0"/>
              <a:t>Laparoskopik</a:t>
            </a:r>
            <a:r>
              <a:rPr lang="en-US" sz="2000" dirty="0" smtClean="0"/>
              <a:t> </a:t>
            </a:r>
            <a:r>
              <a:rPr lang="en-US" sz="2000" dirty="0" err="1" smtClean="0"/>
              <a:t>yaklaşım</a:t>
            </a:r>
            <a:r>
              <a:rPr lang="en-US" sz="2000" dirty="0" smtClean="0"/>
              <a:t> </a:t>
            </a:r>
            <a:r>
              <a:rPr lang="en-US" sz="2000" dirty="0" err="1" smtClean="0"/>
              <a:t>güvenli</a:t>
            </a:r>
            <a:r>
              <a:rPr lang="en-US" sz="2000" dirty="0" smtClean="0"/>
              <a:t>, </a:t>
            </a:r>
            <a:r>
              <a:rPr lang="en-US" sz="2000" dirty="0" err="1" smtClean="0"/>
              <a:t>etkin</a:t>
            </a:r>
            <a:r>
              <a:rPr lang="en-US" sz="2000" dirty="0" smtClean="0"/>
              <a:t> &amp; </a:t>
            </a:r>
            <a:r>
              <a:rPr lang="en-US" sz="2000" dirty="0" err="1" smtClean="0"/>
              <a:t>morbiditesi</a:t>
            </a:r>
            <a:r>
              <a:rPr lang="en-US" sz="2000" dirty="0" smtClean="0"/>
              <a:t> </a:t>
            </a:r>
            <a:r>
              <a:rPr lang="en-US" sz="2000" dirty="0" err="1" smtClean="0"/>
              <a:t>daha</a:t>
            </a:r>
            <a:r>
              <a:rPr lang="en-US" sz="2000" dirty="0" smtClean="0"/>
              <a:t> </a:t>
            </a:r>
            <a:r>
              <a:rPr lang="en-US" sz="2000" dirty="0" err="1" smtClean="0"/>
              <a:t>azdır</a:t>
            </a:r>
            <a:r>
              <a:rPr lang="en-US" sz="2000" dirty="0" smtClean="0"/>
              <a:t> (</a:t>
            </a:r>
            <a:r>
              <a:rPr lang="en-US" sz="2000" dirty="0" err="1" smtClean="0"/>
              <a:t>Derece</a:t>
            </a:r>
            <a:r>
              <a:rPr lang="en-US" sz="2000" dirty="0" smtClean="0"/>
              <a:t> B)</a:t>
            </a:r>
          </a:p>
          <a:p>
            <a:pPr marL="285750" indent="-285750">
              <a:lnSpc>
                <a:spcPct val="120000"/>
              </a:lnSpc>
              <a:buFont typeface="Arial"/>
              <a:buChar char="•"/>
            </a:pPr>
            <a:r>
              <a:rPr lang="en-US" sz="2000" dirty="0" smtClean="0"/>
              <a:t>Tip 1 </a:t>
            </a:r>
            <a:r>
              <a:rPr lang="en-US" sz="2000" dirty="0" err="1" smtClean="0"/>
              <a:t>polipropilen</a:t>
            </a:r>
            <a:r>
              <a:rPr lang="en-US" sz="2000" dirty="0" smtClean="0"/>
              <a:t> </a:t>
            </a:r>
            <a:r>
              <a:rPr lang="en-US" sz="2000" dirty="0" err="1" smtClean="0"/>
              <a:t>meş</a:t>
            </a:r>
            <a:r>
              <a:rPr lang="en-US" sz="2000" dirty="0"/>
              <a:t> </a:t>
            </a:r>
            <a:r>
              <a:rPr lang="en-US" sz="2000" dirty="0" smtClean="0"/>
              <a:t>&amp; </a:t>
            </a:r>
            <a:r>
              <a:rPr lang="en-US" sz="2000" dirty="0" err="1" smtClean="0"/>
              <a:t>mümkün</a:t>
            </a:r>
            <a:r>
              <a:rPr lang="en-US" sz="2000" dirty="0" smtClean="0"/>
              <a:t> </a:t>
            </a:r>
            <a:r>
              <a:rPr lang="en-US" sz="2000" dirty="0" err="1" smtClean="0"/>
              <a:t>olduğu</a:t>
            </a:r>
            <a:r>
              <a:rPr lang="en-US" sz="2000" dirty="0" smtClean="0"/>
              <a:t> </a:t>
            </a:r>
            <a:r>
              <a:rPr lang="en-US" sz="2000" dirty="0" err="1" smtClean="0"/>
              <a:t>kadar</a:t>
            </a:r>
            <a:r>
              <a:rPr lang="en-US" sz="2000" dirty="0" smtClean="0"/>
              <a:t> </a:t>
            </a:r>
            <a:r>
              <a:rPr lang="en-US" sz="2000" dirty="0" err="1" smtClean="0"/>
              <a:t>az</a:t>
            </a:r>
            <a:r>
              <a:rPr lang="en-US" sz="2000" dirty="0" smtClean="0"/>
              <a:t> </a:t>
            </a:r>
            <a:r>
              <a:rPr lang="en-US" sz="2000" dirty="0" err="1" smtClean="0"/>
              <a:t>miktarda</a:t>
            </a:r>
            <a:r>
              <a:rPr lang="en-US" sz="2000" dirty="0" smtClean="0"/>
              <a:t> </a:t>
            </a:r>
            <a:r>
              <a:rPr lang="en-US" sz="2000" dirty="0" err="1" smtClean="0"/>
              <a:t>kullanılmalıdır</a:t>
            </a:r>
            <a:r>
              <a:rPr lang="en-US" sz="2000" dirty="0" smtClean="0"/>
              <a:t> (</a:t>
            </a:r>
            <a:r>
              <a:rPr lang="en-US" sz="2000" dirty="0" err="1" smtClean="0"/>
              <a:t>DereceB</a:t>
            </a:r>
            <a:r>
              <a:rPr lang="en-US" sz="2000" dirty="0" smtClean="0"/>
              <a:t>)</a:t>
            </a:r>
          </a:p>
          <a:p>
            <a:pPr marL="285750" indent="-285750">
              <a:lnSpc>
                <a:spcPct val="120000"/>
              </a:lnSpc>
              <a:buFont typeface="Arial"/>
              <a:buChar char="•"/>
            </a:pPr>
            <a:r>
              <a:rPr lang="en-US" sz="2000" dirty="0" err="1" smtClean="0"/>
              <a:t>Uterusun</a:t>
            </a:r>
            <a:r>
              <a:rPr lang="en-US" sz="2000" dirty="0" smtClean="0"/>
              <a:t> </a:t>
            </a:r>
            <a:r>
              <a:rPr lang="en-US" sz="2000" dirty="0" err="1" smtClean="0"/>
              <a:t>korunup</a:t>
            </a:r>
            <a:r>
              <a:rPr lang="en-US" sz="2000" dirty="0" smtClean="0"/>
              <a:t> </a:t>
            </a:r>
            <a:r>
              <a:rPr lang="en-US" sz="2000" dirty="0" err="1" smtClean="0"/>
              <a:t>korunmamasının</a:t>
            </a:r>
            <a:r>
              <a:rPr lang="en-US" sz="2000" dirty="0" smtClean="0"/>
              <a:t> </a:t>
            </a:r>
            <a:r>
              <a:rPr lang="en-US" sz="2000" dirty="0" err="1" smtClean="0"/>
              <a:t>etkinlik</a:t>
            </a:r>
            <a:r>
              <a:rPr lang="en-US" sz="2000" dirty="0" smtClean="0"/>
              <a:t> </a:t>
            </a:r>
            <a:r>
              <a:rPr lang="en-US" sz="2000" dirty="0" err="1" smtClean="0"/>
              <a:t>üzerine</a:t>
            </a:r>
            <a:r>
              <a:rPr lang="en-US" sz="2000" dirty="0" smtClean="0"/>
              <a:t> </a:t>
            </a:r>
            <a:r>
              <a:rPr lang="en-US" sz="2000" dirty="0" err="1" smtClean="0"/>
              <a:t>etkisi</a:t>
            </a:r>
            <a:r>
              <a:rPr lang="en-US" sz="2000" dirty="0" smtClean="0"/>
              <a:t> </a:t>
            </a:r>
            <a:r>
              <a:rPr lang="en-US" sz="2000" dirty="0" err="1" smtClean="0"/>
              <a:t>henüz</a:t>
            </a:r>
            <a:r>
              <a:rPr lang="en-US" sz="2000" dirty="0" smtClean="0"/>
              <a:t> </a:t>
            </a:r>
            <a:r>
              <a:rPr lang="en-US" sz="2000" dirty="0" err="1" smtClean="0"/>
              <a:t>bilinmemektedir</a:t>
            </a:r>
            <a:r>
              <a:rPr lang="en-US" sz="2000" dirty="0" smtClean="0"/>
              <a:t> (</a:t>
            </a:r>
            <a:r>
              <a:rPr lang="en-US" sz="2000" dirty="0" err="1" smtClean="0"/>
              <a:t>Derece</a:t>
            </a:r>
            <a:r>
              <a:rPr lang="en-US" sz="2000" dirty="0" smtClean="0"/>
              <a:t> D)</a:t>
            </a:r>
          </a:p>
          <a:p>
            <a:pPr marL="285750" indent="-285750">
              <a:lnSpc>
                <a:spcPct val="120000"/>
              </a:lnSpc>
              <a:buFont typeface="Arial"/>
              <a:buChar char="•"/>
            </a:pPr>
            <a:r>
              <a:rPr lang="en-US" sz="2000" dirty="0" smtClean="0"/>
              <a:t>Uterus </a:t>
            </a:r>
            <a:r>
              <a:rPr lang="en-US" sz="2000" dirty="0" err="1" smtClean="0"/>
              <a:t>korunduğunda</a:t>
            </a:r>
            <a:r>
              <a:rPr lang="en-US" sz="2000" dirty="0" smtClean="0"/>
              <a:t> </a:t>
            </a:r>
            <a:r>
              <a:rPr lang="en-US" sz="2000" dirty="0" err="1" smtClean="0"/>
              <a:t>meş</a:t>
            </a:r>
            <a:r>
              <a:rPr lang="en-US" sz="2000" dirty="0" smtClean="0"/>
              <a:t> </a:t>
            </a:r>
            <a:r>
              <a:rPr lang="en-US" sz="2000" dirty="0" err="1" smtClean="0"/>
              <a:t>erozyonu</a:t>
            </a:r>
            <a:r>
              <a:rPr lang="en-US" sz="2000" dirty="0" smtClean="0"/>
              <a:t> </a:t>
            </a:r>
            <a:r>
              <a:rPr lang="en-US" sz="2000" dirty="0" err="1" smtClean="0"/>
              <a:t>belirgin</a:t>
            </a:r>
            <a:r>
              <a:rPr lang="en-US" sz="2000" dirty="0" smtClean="0"/>
              <a:t> </a:t>
            </a:r>
            <a:r>
              <a:rPr lang="en-US" sz="2000" dirty="0" err="1" smtClean="0"/>
              <a:t>olarak</a:t>
            </a:r>
            <a:r>
              <a:rPr lang="en-US" sz="2000" dirty="0" smtClean="0"/>
              <a:t> </a:t>
            </a:r>
            <a:r>
              <a:rPr lang="en-US" sz="2000" dirty="0" err="1" smtClean="0"/>
              <a:t>daha</a:t>
            </a:r>
            <a:r>
              <a:rPr lang="en-US" sz="2000" dirty="0" smtClean="0"/>
              <a:t> </a:t>
            </a:r>
            <a:r>
              <a:rPr lang="en-US" sz="2000" dirty="0" err="1" smtClean="0"/>
              <a:t>azdır</a:t>
            </a:r>
            <a:r>
              <a:rPr lang="en-US" sz="2000" dirty="0" smtClean="0"/>
              <a:t> (</a:t>
            </a:r>
            <a:r>
              <a:rPr lang="en-US" sz="2000" dirty="0" err="1" smtClean="0"/>
              <a:t>Derece</a:t>
            </a:r>
            <a:r>
              <a:rPr lang="en-US" sz="2000" dirty="0" smtClean="0"/>
              <a:t> B)</a:t>
            </a:r>
          </a:p>
          <a:p>
            <a:pPr marL="285750" indent="-285750">
              <a:lnSpc>
                <a:spcPct val="120000"/>
              </a:lnSpc>
              <a:buFont typeface="Arial"/>
              <a:buChar char="•"/>
            </a:pPr>
            <a:r>
              <a:rPr lang="en-US" sz="2000" dirty="0" smtClean="0"/>
              <a:t>L5-S1 </a:t>
            </a:r>
            <a:r>
              <a:rPr lang="en-US" sz="2000" dirty="0" err="1" smtClean="0"/>
              <a:t>diskinin</a:t>
            </a:r>
            <a:r>
              <a:rPr lang="en-US" sz="2000" dirty="0" smtClean="0"/>
              <a:t> 1,5 cm </a:t>
            </a:r>
            <a:r>
              <a:rPr lang="en-US" sz="2000" dirty="0" err="1" smtClean="0"/>
              <a:t>altına</a:t>
            </a:r>
            <a:r>
              <a:rPr lang="en-US" sz="2000" dirty="0" smtClean="0"/>
              <a:t> &amp; </a:t>
            </a:r>
            <a:r>
              <a:rPr lang="en-US" sz="2000" dirty="0" err="1" smtClean="0"/>
              <a:t>kalıcı</a:t>
            </a:r>
            <a:r>
              <a:rPr lang="en-US" sz="2000" dirty="0" smtClean="0"/>
              <a:t> </a:t>
            </a:r>
            <a:r>
              <a:rPr lang="en-US" sz="2000" dirty="0" err="1" smtClean="0"/>
              <a:t>sütürler</a:t>
            </a:r>
            <a:r>
              <a:rPr lang="en-US" sz="2000" dirty="0" smtClean="0"/>
              <a:t> </a:t>
            </a:r>
            <a:r>
              <a:rPr lang="en-US" sz="2000" dirty="0" err="1" smtClean="0"/>
              <a:t>veya</a:t>
            </a:r>
            <a:r>
              <a:rPr lang="en-US" sz="2000" dirty="0" smtClean="0"/>
              <a:t> </a:t>
            </a:r>
            <a:r>
              <a:rPr lang="en-US" sz="2000" dirty="0" err="1" smtClean="0"/>
              <a:t>titanyum</a:t>
            </a:r>
            <a:r>
              <a:rPr lang="en-US" sz="2000" dirty="0" smtClean="0"/>
              <a:t> </a:t>
            </a:r>
            <a:r>
              <a:rPr lang="en-US" sz="2000" dirty="0" err="1" smtClean="0"/>
              <a:t>tackerlar</a:t>
            </a:r>
            <a:r>
              <a:rPr lang="en-US" sz="2000" dirty="0" smtClean="0"/>
              <a:t> </a:t>
            </a:r>
            <a:r>
              <a:rPr lang="en-US" sz="2000" dirty="0" err="1" smtClean="0"/>
              <a:t>ile</a:t>
            </a:r>
            <a:r>
              <a:rPr lang="en-US" sz="2000" dirty="0" smtClean="0"/>
              <a:t> </a:t>
            </a:r>
            <a:r>
              <a:rPr lang="en-US" sz="2000" dirty="0" err="1" smtClean="0"/>
              <a:t>fiksasyon</a:t>
            </a:r>
            <a:r>
              <a:rPr lang="en-US" sz="2000" dirty="0" smtClean="0"/>
              <a:t> </a:t>
            </a:r>
            <a:r>
              <a:rPr lang="en-US" sz="2000" dirty="0" err="1" smtClean="0"/>
              <a:t>önerilmektedir</a:t>
            </a:r>
            <a:r>
              <a:rPr lang="en-US" sz="2000" dirty="0" smtClean="0"/>
              <a:t> (</a:t>
            </a:r>
            <a:r>
              <a:rPr lang="en-US" sz="2000" dirty="0" err="1"/>
              <a:t>D</a:t>
            </a:r>
            <a:r>
              <a:rPr lang="en-US" sz="2000" dirty="0" err="1" smtClean="0"/>
              <a:t>erece</a:t>
            </a:r>
            <a:r>
              <a:rPr lang="en-US" sz="2000" dirty="0" smtClean="0"/>
              <a:t> B &amp; C)</a:t>
            </a:r>
          </a:p>
          <a:p>
            <a:pPr marL="285750" indent="-285750">
              <a:lnSpc>
                <a:spcPct val="120000"/>
              </a:lnSpc>
              <a:buFont typeface="Arial"/>
              <a:buChar char="•"/>
            </a:pPr>
            <a:r>
              <a:rPr lang="en-US" sz="2000" dirty="0" err="1" smtClean="0"/>
              <a:t>Vajende</a:t>
            </a:r>
            <a:r>
              <a:rPr lang="en-US" sz="2000" dirty="0" smtClean="0"/>
              <a:t> </a:t>
            </a:r>
            <a:r>
              <a:rPr lang="en-US" sz="2000" dirty="0" err="1" smtClean="0"/>
              <a:t>kalıcı</a:t>
            </a:r>
            <a:r>
              <a:rPr lang="en-US" sz="2000" dirty="0" smtClean="0"/>
              <a:t> </a:t>
            </a:r>
            <a:r>
              <a:rPr lang="en-US" sz="2000" dirty="0" err="1" smtClean="0"/>
              <a:t>veya</a:t>
            </a:r>
            <a:r>
              <a:rPr lang="en-US" sz="2000" dirty="0" smtClean="0"/>
              <a:t> </a:t>
            </a:r>
            <a:r>
              <a:rPr lang="en-US" sz="2000" dirty="0" err="1" smtClean="0"/>
              <a:t>emilebilir</a:t>
            </a:r>
            <a:r>
              <a:rPr lang="en-US" sz="2000" dirty="0" smtClean="0"/>
              <a:t> </a:t>
            </a:r>
            <a:r>
              <a:rPr lang="en-US" sz="2000" dirty="0" err="1" smtClean="0"/>
              <a:t>sütürler</a:t>
            </a:r>
            <a:r>
              <a:rPr lang="en-US" sz="2000" dirty="0" smtClean="0"/>
              <a:t> </a:t>
            </a:r>
            <a:r>
              <a:rPr lang="en-US" sz="2000" dirty="0" err="1" smtClean="0"/>
              <a:t>kullanılabilir</a:t>
            </a:r>
            <a:r>
              <a:rPr lang="en-US" sz="2000" dirty="0" smtClean="0"/>
              <a:t>, </a:t>
            </a:r>
            <a:r>
              <a:rPr lang="en-US" sz="2000" dirty="0" err="1" smtClean="0"/>
              <a:t>sütür</a:t>
            </a:r>
            <a:r>
              <a:rPr lang="en-US" sz="2000" dirty="0" smtClean="0"/>
              <a:t> </a:t>
            </a:r>
            <a:r>
              <a:rPr lang="en-US" sz="2000" dirty="0" err="1" smtClean="0"/>
              <a:t>sayısı</a:t>
            </a:r>
            <a:r>
              <a:rPr lang="en-US" sz="2000" dirty="0" smtClean="0"/>
              <a:t> net </a:t>
            </a:r>
            <a:r>
              <a:rPr lang="en-US" sz="2000" dirty="0" err="1" smtClean="0"/>
              <a:t>değildir</a:t>
            </a:r>
            <a:r>
              <a:rPr lang="en-US" sz="2000" dirty="0" smtClean="0"/>
              <a:t> (</a:t>
            </a:r>
            <a:r>
              <a:rPr lang="en-US" sz="2000" dirty="0" err="1" smtClean="0"/>
              <a:t>Derece</a:t>
            </a:r>
            <a:r>
              <a:rPr lang="en-US" sz="2000" dirty="0" smtClean="0"/>
              <a:t> C &amp; D)</a:t>
            </a:r>
          </a:p>
          <a:p>
            <a:pPr marL="285750" indent="-285750">
              <a:buFont typeface="Arial"/>
              <a:buChar char="•"/>
            </a:pPr>
            <a:endParaRPr lang="en-US" dirty="0" smtClean="0"/>
          </a:p>
          <a:p>
            <a:pPr marL="285750" indent="-285750">
              <a:buFont typeface="Arial"/>
              <a:buChar char="•"/>
            </a:pPr>
            <a:endParaRPr lang="en-US" dirty="0" smtClean="0"/>
          </a:p>
          <a:p>
            <a:pPr marL="285750" indent="-285750">
              <a:buFont typeface="Arial"/>
              <a:buChar char="•"/>
            </a:pPr>
            <a:endParaRPr lang="en-US" dirty="0" smtClean="0"/>
          </a:p>
          <a:p>
            <a:endParaRPr lang="en-US" dirty="0"/>
          </a:p>
        </p:txBody>
      </p:sp>
    </p:spTree>
    <p:extLst>
      <p:ext uri="{BB962C8B-B14F-4D97-AF65-F5344CB8AC3E}">
        <p14:creationId xmlns:p14="http://schemas.microsoft.com/office/powerpoint/2010/main" val="12117625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6292" y="107576"/>
            <a:ext cx="2507708" cy="1089491"/>
          </a:xfrm>
          <a:prstGeom prst="rect">
            <a:avLst/>
          </a:prstGeom>
        </p:spPr>
      </p:pic>
      <p:sp>
        <p:nvSpPr>
          <p:cNvPr id="7" name="Content Placeholder 6"/>
          <p:cNvSpPr>
            <a:spLocks noGrp="1"/>
          </p:cNvSpPr>
          <p:nvPr>
            <p:ph idx="1"/>
          </p:nvPr>
        </p:nvSpPr>
        <p:spPr>
          <a:xfrm>
            <a:off x="549275" y="1801570"/>
            <a:ext cx="8042276" cy="4945509"/>
          </a:xfrm>
          <a:ln>
            <a:solidFill>
              <a:srgbClr val="933E99"/>
            </a:solidFill>
          </a:ln>
        </p:spPr>
        <p:txBody>
          <a:bodyPr>
            <a:normAutofit/>
          </a:bodyPr>
          <a:lstStyle/>
          <a:p>
            <a:r>
              <a:rPr lang="en-US" b="1" u="sng" dirty="0" err="1" smtClean="0"/>
              <a:t>Doğal</a:t>
            </a:r>
            <a:r>
              <a:rPr lang="en-US" b="1" u="sng" dirty="0" smtClean="0"/>
              <a:t> </a:t>
            </a:r>
            <a:r>
              <a:rPr lang="en-US" b="1" u="sng" dirty="0" err="1" smtClean="0"/>
              <a:t>doku</a:t>
            </a:r>
            <a:r>
              <a:rPr lang="en-US" b="1" u="sng" dirty="0" smtClean="0"/>
              <a:t> </a:t>
            </a:r>
            <a:r>
              <a:rPr lang="en-US" b="1" u="sng" dirty="0" err="1" smtClean="0"/>
              <a:t>ile</a:t>
            </a:r>
            <a:r>
              <a:rPr lang="en-US" b="1" u="sng" dirty="0" smtClean="0"/>
              <a:t> </a:t>
            </a:r>
            <a:r>
              <a:rPr lang="en-US" b="1" u="sng" dirty="0" err="1" smtClean="0"/>
              <a:t>onarım</a:t>
            </a:r>
            <a:r>
              <a:rPr lang="en-US" b="1" u="sng" dirty="0" smtClean="0"/>
              <a:t> – </a:t>
            </a:r>
            <a:r>
              <a:rPr lang="en-US" b="1" u="sng" dirty="0" err="1" smtClean="0"/>
              <a:t>polipropilen</a:t>
            </a:r>
            <a:r>
              <a:rPr lang="en-US" b="1" u="sng" dirty="0" smtClean="0"/>
              <a:t> </a:t>
            </a:r>
            <a:r>
              <a:rPr lang="en-US" b="1" u="sng" dirty="0" err="1" smtClean="0"/>
              <a:t>meş</a:t>
            </a:r>
            <a:r>
              <a:rPr lang="en-US" b="1" u="sng" dirty="0" smtClean="0"/>
              <a:t>:</a:t>
            </a:r>
          </a:p>
          <a:p>
            <a:pPr lvl="1"/>
            <a:r>
              <a:rPr lang="en-US" sz="2400" i="1" dirty="0" err="1" smtClean="0">
                <a:solidFill>
                  <a:srgbClr val="933E99"/>
                </a:solidFill>
              </a:rPr>
              <a:t>Prolapsus</a:t>
            </a:r>
            <a:r>
              <a:rPr lang="en-US" sz="2400" i="1" dirty="0" smtClean="0">
                <a:solidFill>
                  <a:srgbClr val="933E99"/>
                </a:solidFill>
              </a:rPr>
              <a:t> </a:t>
            </a:r>
            <a:r>
              <a:rPr lang="en-US" sz="2400" i="1" dirty="0" err="1" smtClean="0">
                <a:solidFill>
                  <a:srgbClr val="933E99"/>
                </a:solidFill>
              </a:rPr>
              <a:t>farkındalığı</a:t>
            </a:r>
            <a:r>
              <a:rPr lang="en-US" sz="2400" dirty="0" smtClean="0">
                <a:solidFill>
                  <a:srgbClr val="933E99"/>
                </a:solidFill>
              </a:rPr>
              <a:t>:</a:t>
            </a:r>
            <a:r>
              <a:rPr lang="en-US" sz="2400" dirty="0" smtClean="0"/>
              <a:t> 9 RKÇ, 1133 </a:t>
            </a:r>
            <a:r>
              <a:rPr lang="en-US" sz="2400" dirty="0" err="1" smtClean="0"/>
              <a:t>kadın</a:t>
            </a:r>
            <a:r>
              <a:rPr lang="en-US" sz="2400" dirty="0" smtClean="0"/>
              <a:t>: </a:t>
            </a:r>
          </a:p>
          <a:p>
            <a:pPr lvl="2"/>
            <a:r>
              <a:rPr lang="en-US" sz="2000" dirty="0" err="1" smtClean="0"/>
              <a:t>Meş</a:t>
            </a:r>
            <a:r>
              <a:rPr lang="en-US" sz="2000" dirty="0" smtClean="0"/>
              <a:t> </a:t>
            </a:r>
            <a:r>
              <a:rPr lang="en-US" sz="2000" dirty="0" err="1" smtClean="0"/>
              <a:t>ile</a:t>
            </a:r>
            <a:r>
              <a:rPr lang="en-US" sz="2000" dirty="0" smtClean="0"/>
              <a:t> %13, </a:t>
            </a:r>
            <a:r>
              <a:rPr lang="en-US" sz="2000" dirty="0" err="1" smtClean="0"/>
              <a:t>doğal</a:t>
            </a:r>
            <a:r>
              <a:rPr lang="en-US" sz="2000" dirty="0" smtClean="0"/>
              <a:t> </a:t>
            </a:r>
            <a:r>
              <a:rPr lang="en-US" sz="2000" dirty="0" err="1" smtClean="0"/>
              <a:t>doku</a:t>
            </a:r>
            <a:r>
              <a:rPr lang="en-US" sz="2000" dirty="0" smtClean="0"/>
              <a:t> </a:t>
            </a:r>
            <a:r>
              <a:rPr lang="en-US" sz="2000" dirty="0" err="1" smtClean="0"/>
              <a:t>onarımı</a:t>
            </a:r>
            <a:r>
              <a:rPr lang="en-US" sz="2000" dirty="0" smtClean="0"/>
              <a:t> </a:t>
            </a:r>
            <a:r>
              <a:rPr lang="en-US" sz="2000" dirty="0" err="1" smtClean="0"/>
              <a:t>ile</a:t>
            </a:r>
            <a:r>
              <a:rPr lang="en-US" sz="2000" dirty="0" smtClean="0"/>
              <a:t> %18 – 30 </a:t>
            </a:r>
            <a:r>
              <a:rPr lang="en-US" sz="2000" dirty="0" err="1" smtClean="0"/>
              <a:t>hastada</a:t>
            </a:r>
            <a:endParaRPr lang="en-US" sz="2000" dirty="0" smtClean="0"/>
          </a:p>
          <a:p>
            <a:pPr lvl="2"/>
            <a:r>
              <a:rPr lang="en-US" sz="2000" dirty="0" err="1" smtClean="0"/>
              <a:t>Doğal</a:t>
            </a:r>
            <a:r>
              <a:rPr lang="en-US" sz="2000" dirty="0" smtClean="0"/>
              <a:t> </a:t>
            </a:r>
            <a:r>
              <a:rPr lang="en-US" sz="2000" dirty="0" err="1" smtClean="0"/>
              <a:t>doku</a:t>
            </a:r>
            <a:r>
              <a:rPr lang="en-US" sz="2000" dirty="0" smtClean="0"/>
              <a:t> </a:t>
            </a:r>
            <a:r>
              <a:rPr lang="en-US" sz="2000" dirty="0" err="1" smtClean="0"/>
              <a:t>ile</a:t>
            </a:r>
            <a:r>
              <a:rPr lang="en-US" sz="2000" dirty="0" smtClean="0"/>
              <a:t> </a:t>
            </a:r>
            <a:r>
              <a:rPr lang="en-US" sz="2000" dirty="0" err="1" smtClean="0"/>
              <a:t>onarımda</a:t>
            </a:r>
            <a:r>
              <a:rPr lang="en-US" sz="2000" dirty="0" smtClean="0"/>
              <a:t> </a:t>
            </a:r>
            <a:r>
              <a:rPr lang="en-US" sz="2000" dirty="0" err="1" smtClean="0"/>
              <a:t>daha</a:t>
            </a:r>
            <a:r>
              <a:rPr lang="en-US" sz="2000" dirty="0" smtClean="0"/>
              <a:t> </a:t>
            </a:r>
            <a:r>
              <a:rPr lang="en-US" sz="2000" dirty="0" smtClean="0">
                <a:latin typeface="Wingdings"/>
                <a:ea typeface="Wingdings"/>
                <a:cs typeface="Wingdings"/>
                <a:sym typeface="Wingdings"/>
              </a:rPr>
              <a:t></a:t>
            </a:r>
            <a:r>
              <a:rPr lang="en-US" sz="2000" dirty="0" smtClean="0"/>
              <a:t>: (RR 1.77, </a:t>
            </a:r>
            <a:r>
              <a:rPr lang="en-US" sz="2000" dirty="0"/>
              <a:t>%95 CI </a:t>
            </a:r>
            <a:r>
              <a:rPr lang="en-US" sz="2000" dirty="0" smtClean="0"/>
              <a:t>1.37 </a:t>
            </a:r>
            <a:r>
              <a:rPr lang="en-US" sz="2000" dirty="0"/>
              <a:t>– </a:t>
            </a:r>
            <a:r>
              <a:rPr lang="en-US" sz="2000" dirty="0" smtClean="0"/>
              <a:t>2.28)</a:t>
            </a:r>
          </a:p>
          <a:p>
            <a:pPr lvl="1"/>
            <a:r>
              <a:rPr lang="en-US" sz="2400" i="1" dirty="0" err="1" smtClean="0">
                <a:solidFill>
                  <a:srgbClr val="933E99"/>
                </a:solidFill>
              </a:rPr>
              <a:t>Prolapsus</a:t>
            </a:r>
            <a:r>
              <a:rPr lang="en-US" sz="2400" i="1" dirty="0" smtClean="0">
                <a:solidFill>
                  <a:srgbClr val="933E99"/>
                </a:solidFill>
              </a:rPr>
              <a:t> </a:t>
            </a:r>
            <a:r>
              <a:rPr lang="en-US" sz="2400" i="1" dirty="0" err="1" smtClean="0">
                <a:solidFill>
                  <a:srgbClr val="933E99"/>
                </a:solidFill>
              </a:rPr>
              <a:t>için</a:t>
            </a:r>
            <a:r>
              <a:rPr lang="en-US" sz="2400" i="1" dirty="0" smtClean="0">
                <a:solidFill>
                  <a:srgbClr val="933E99"/>
                </a:solidFill>
              </a:rPr>
              <a:t> </a:t>
            </a:r>
            <a:r>
              <a:rPr lang="en-US" sz="2400" i="1" dirty="0" err="1" smtClean="0">
                <a:solidFill>
                  <a:srgbClr val="933E99"/>
                </a:solidFill>
              </a:rPr>
              <a:t>tekrar</a:t>
            </a:r>
            <a:r>
              <a:rPr lang="en-US" sz="2400" i="1" dirty="0" smtClean="0">
                <a:solidFill>
                  <a:srgbClr val="933E99"/>
                </a:solidFill>
              </a:rPr>
              <a:t> </a:t>
            </a:r>
            <a:r>
              <a:rPr lang="en-US" sz="2400" i="1" dirty="0" err="1" smtClean="0">
                <a:solidFill>
                  <a:srgbClr val="933E99"/>
                </a:solidFill>
              </a:rPr>
              <a:t>cerrahi</a:t>
            </a:r>
            <a:r>
              <a:rPr lang="en-US" sz="2400" i="1" dirty="0" smtClean="0"/>
              <a:t>: </a:t>
            </a:r>
            <a:r>
              <a:rPr lang="en-US" sz="2400" dirty="0" smtClean="0"/>
              <a:t>12 RKÇ, 1629 </a:t>
            </a:r>
            <a:r>
              <a:rPr lang="en-US" sz="2400" dirty="0" err="1" smtClean="0"/>
              <a:t>kadın</a:t>
            </a:r>
            <a:r>
              <a:rPr lang="en-US" sz="2400" dirty="0" smtClean="0"/>
              <a:t>:</a:t>
            </a:r>
          </a:p>
          <a:p>
            <a:pPr lvl="2"/>
            <a:r>
              <a:rPr lang="en-US" sz="2000" dirty="0" err="1" smtClean="0"/>
              <a:t>Meş</a:t>
            </a:r>
            <a:r>
              <a:rPr lang="en-US" sz="2000" dirty="0" smtClean="0"/>
              <a:t> </a:t>
            </a:r>
            <a:r>
              <a:rPr lang="en-US" sz="2000" dirty="0" err="1"/>
              <a:t>ile</a:t>
            </a:r>
            <a:r>
              <a:rPr lang="en-US" sz="2000" dirty="0"/>
              <a:t> </a:t>
            </a:r>
            <a:r>
              <a:rPr lang="en-US" sz="2000" dirty="0" smtClean="0"/>
              <a:t>%2, </a:t>
            </a:r>
            <a:r>
              <a:rPr lang="en-US" sz="2000" dirty="0" err="1"/>
              <a:t>doğal</a:t>
            </a:r>
            <a:r>
              <a:rPr lang="en-US" sz="2000" dirty="0"/>
              <a:t> </a:t>
            </a:r>
            <a:r>
              <a:rPr lang="en-US" sz="2000" dirty="0" err="1"/>
              <a:t>doku</a:t>
            </a:r>
            <a:r>
              <a:rPr lang="en-US" sz="2000" dirty="0"/>
              <a:t> </a:t>
            </a:r>
            <a:r>
              <a:rPr lang="en-US" sz="2000" dirty="0" err="1"/>
              <a:t>onarımı</a:t>
            </a:r>
            <a:r>
              <a:rPr lang="en-US" sz="2000" dirty="0"/>
              <a:t> </a:t>
            </a:r>
            <a:r>
              <a:rPr lang="en-US" sz="2000" dirty="0" err="1"/>
              <a:t>ile</a:t>
            </a:r>
            <a:r>
              <a:rPr lang="en-US" sz="2000" dirty="0"/>
              <a:t> </a:t>
            </a:r>
            <a:r>
              <a:rPr lang="en-US" sz="2000" dirty="0" smtClean="0"/>
              <a:t>%2 </a:t>
            </a:r>
            <a:r>
              <a:rPr lang="en-US" sz="2000" dirty="0"/>
              <a:t>– </a:t>
            </a:r>
            <a:r>
              <a:rPr lang="en-US" sz="2000" dirty="0" smtClean="0"/>
              <a:t>7 </a:t>
            </a:r>
            <a:r>
              <a:rPr lang="en-US" sz="2000" dirty="0" err="1" smtClean="0"/>
              <a:t>hastada</a:t>
            </a:r>
            <a:endParaRPr lang="en-US" sz="2000" dirty="0" smtClean="0"/>
          </a:p>
          <a:p>
            <a:pPr lvl="2"/>
            <a:r>
              <a:rPr lang="en-US" sz="2000" dirty="0" err="1"/>
              <a:t>Doğal</a:t>
            </a:r>
            <a:r>
              <a:rPr lang="en-US" sz="2000" dirty="0"/>
              <a:t> </a:t>
            </a:r>
            <a:r>
              <a:rPr lang="en-US" sz="2000" dirty="0" err="1"/>
              <a:t>doku</a:t>
            </a:r>
            <a:r>
              <a:rPr lang="en-US" sz="2000" dirty="0"/>
              <a:t> </a:t>
            </a:r>
            <a:r>
              <a:rPr lang="en-US" sz="2000" dirty="0" err="1"/>
              <a:t>ile</a:t>
            </a:r>
            <a:r>
              <a:rPr lang="en-US" sz="2000" dirty="0"/>
              <a:t> </a:t>
            </a:r>
            <a:r>
              <a:rPr lang="en-US" sz="2000" dirty="0" err="1"/>
              <a:t>onarımda</a:t>
            </a:r>
            <a:r>
              <a:rPr lang="en-US" sz="2000" dirty="0"/>
              <a:t> </a:t>
            </a:r>
            <a:r>
              <a:rPr lang="en-US" sz="2000" dirty="0" err="1"/>
              <a:t>daha</a:t>
            </a:r>
            <a:r>
              <a:rPr lang="en-US" sz="2000" dirty="0"/>
              <a:t> </a:t>
            </a:r>
            <a:r>
              <a:rPr lang="en-US" sz="2000" dirty="0">
                <a:latin typeface="Wingdings"/>
                <a:ea typeface="Wingdings"/>
                <a:cs typeface="Wingdings"/>
                <a:sym typeface="Wingdings"/>
              </a:rPr>
              <a:t></a:t>
            </a:r>
            <a:r>
              <a:rPr lang="en-US" sz="2000" dirty="0" smtClean="0"/>
              <a:t>: RR 2.03, %95 CI 1.15 – 3.58</a:t>
            </a:r>
            <a:endParaRPr lang="en-US" sz="2000" dirty="0"/>
          </a:p>
          <a:p>
            <a:pPr lvl="1"/>
            <a:r>
              <a:rPr lang="en-US" sz="2400" i="1" dirty="0" err="1">
                <a:solidFill>
                  <a:srgbClr val="933E99"/>
                </a:solidFill>
              </a:rPr>
              <a:t>Rekürren</a:t>
            </a:r>
            <a:r>
              <a:rPr lang="en-US" sz="2400" i="1" dirty="0">
                <a:solidFill>
                  <a:srgbClr val="933E99"/>
                </a:solidFill>
              </a:rPr>
              <a:t> </a:t>
            </a:r>
            <a:r>
              <a:rPr lang="en-US" sz="2400" i="1" dirty="0" err="1">
                <a:solidFill>
                  <a:srgbClr val="933E99"/>
                </a:solidFill>
              </a:rPr>
              <a:t>ön</a:t>
            </a:r>
            <a:r>
              <a:rPr lang="en-US" sz="2400" i="1" dirty="0">
                <a:solidFill>
                  <a:srgbClr val="933E99"/>
                </a:solidFill>
              </a:rPr>
              <a:t> </a:t>
            </a:r>
            <a:r>
              <a:rPr lang="en-US" sz="2400" i="1" dirty="0" err="1">
                <a:solidFill>
                  <a:srgbClr val="933E99"/>
                </a:solidFill>
              </a:rPr>
              <a:t>kompartman</a:t>
            </a:r>
            <a:r>
              <a:rPr lang="en-US" sz="2400" i="1" dirty="0">
                <a:solidFill>
                  <a:srgbClr val="933E99"/>
                </a:solidFill>
              </a:rPr>
              <a:t> </a:t>
            </a:r>
            <a:r>
              <a:rPr lang="en-US" sz="2400" i="1" dirty="0" err="1">
                <a:solidFill>
                  <a:srgbClr val="933E99"/>
                </a:solidFill>
              </a:rPr>
              <a:t>prolapsusu</a:t>
            </a:r>
            <a:r>
              <a:rPr lang="en-US" sz="2400" dirty="0">
                <a:solidFill>
                  <a:srgbClr val="933E99"/>
                </a:solidFill>
              </a:rPr>
              <a:t>: </a:t>
            </a:r>
            <a:r>
              <a:rPr lang="en-US" sz="2400" dirty="0"/>
              <a:t>16 RKÇ, 1976 </a:t>
            </a:r>
            <a:r>
              <a:rPr lang="en-US" sz="2400" dirty="0" err="1"/>
              <a:t>kadın</a:t>
            </a:r>
            <a:r>
              <a:rPr lang="en-US" sz="2400" dirty="0"/>
              <a:t>: </a:t>
            </a:r>
          </a:p>
          <a:p>
            <a:pPr lvl="2"/>
            <a:r>
              <a:rPr lang="en-US" sz="2000" dirty="0" err="1"/>
              <a:t>Meş</a:t>
            </a:r>
            <a:r>
              <a:rPr lang="en-US" sz="2000" dirty="0"/>
              <a:t> </a:t>
            </a:r>
            <a:r>
              <a:rPr lang="en-US" sz="2000" dirty="0" err="1"/>
              <a:t>ile</a:t>
            </a:r>
            <a:r>
              <a:rPr lang="en-US" sz="2000" dirty="0"/>
              <a:t> %13, </a:t>
            </a:r>
            <a:r>
              <a:rPr lang="en-US" sz="2000" dirty="0" err="1"/>
              <a:t>doğal</a:t>
            </a:r>
            <a:r>
              <a:rPr lang="en-US" sz="2000" dirty="0"/>
              <a:t> </a:t>
            </a:r>
            <a:r>
              <a:rPr lang="en-US" sz="2000" dirty="0" err="1"/>
              <a:t>doku</a:t>
            </a:r>
            <a:r>
              <a:rPr lang="en-US" sz="2000" dirty="0"/>
              <a:t> </a:t>
            </a:r>
            <a:r>
              <a:rPr lang="en-US" sz="2000" dirty="0" err="1"/>
              <a:t>onarımı</a:t>
            </a:r>
            <a:r>
              <a:rPr lang="en-US" sz="2000" dirty="0"/>
              <a:t> </a:t>
            </a:r>
            <a:r>
              <a:rPr lang="en-US" sz="2000" dirty="0" err="1"/>
              <a:t>ile</a:t>
            </a:r>
            <a:r>
              <a:rPr lang="en-US" sz="2000" dirty="0"/>
              <a:t> %32 – 45 </a:t>
            </a:r>
            <a:r>
              <a:rPr lang="en-US" sz="2000" dirty="0" err="1"/>
              <a:t>hastada</a:t>
            </a:r>
            <a:endParaRPr lang="en-US" sz="2000" dirty="0"/>
          </a:p>
          <a:p>
            <a:pPr lvl="2"/>
            <a:r>
              <a:rPr lang="en-US" sz="2000" dirty="0" err="1"/>
              <a:t>Doğal</a:t>
            </a:r>
            <a:r>
              <a:rPr lang="en-US" sz="2000" dirty="0"/>
              <a:t> </a:t>
            </a:r>
            <a:r>
              <a:rPr lang="en-US" sz="2000" dirty="0" err="1"/>
              <a:t>doku</a:t>
            </a:r>
            <a:r>
              <a:rPr lang="en-US" sz="2000" dirty="0"/>
              <a:t> </a:t>
            </a:r>
            <a:r>
              <a:rPr lang="en-US" sz="2000" dirty="0" err="1"/>
              <a:t>onarımı</a:t>
            </a:r>
            <a:r>
              <a:rPr lang="en-US" sz="2000" dirty="0"/>
              <a:t> </a:t>
            </a:r>
            <a:r>
              <a:rPr lang="en-US" sz="2000" dirty="0" err="1"/>
              <a:t>ile</a:t>
            </a:r>
            <a:r>
              <a:rPr lang="en-US" sz="2000" dirty="0"/>
              <a:t> </a:t>
            </a:r>
            <a:r>
              <a:rPr lang="en-US" sz="2000" dirty="0" err="1"/>
              <a:t>rekürrens</a:t>
            </a:r>
            <a:r>
              <a:rPr lang="en-US" sz="2000" dirty="0"/>
              <a:t> </a:t>
            </a:r>
            <a:r>
              <a:rPr lang="en-US" sz="2000" dirty="0">
                <a:latin typeface="Wingdings"/>
                <a:ea typeface="Wingdings"/>
                <a:cs typeface="Wingdings"/>
                <a:sym typeface="Wingdings"/>
              </a:rPr>
              <a:t></a:t>
            </a:r>
            <a:r>
              <a:rPr lang="en-US" sz="2000" dirty="0">
                <a:sym typeface="Wingdings"/>
              </a:rPr>
              <a:t> </a:t>
            </a:r>
            <a:r>
              <a:rPr lang="en-US" sz="2000" dirty="0"/>
              <a:t>(RR 3.01, %95 CI 2.52 – 3.60)</a:t>
            </a:r>
          </a:p>
          <a:p>
            <a:pPr lvl="1"/>
            <a:endParaRPr lang="en-US" dirty="0"/>
          </a:p>
          <a:p>
            <a:pPr lvl="2"/>
            <a:endParaRPr lang="en-US" dirty="0"/>
          </a:p>
        </p:txBody>
      </p:sp>
      <p:pic>
        <p:nvPicPr>
          <p:cNvPr id="8" name="Content Placeholder 4" descr="1.jpg"/>
          <p:cNvPicPr>
            <a:picLocks noChangeAspect="1"/>
          </p:cNvPicPr>
          <p:nvPr/>
        </p:nvPicPr>
        <p:blipFill rotWithShape="1">
          <a:blip r:embed="rId3">
            <a:extLst>
              <a:ext uri="{28A0092B-C50C-407E-A947-70E740481C1C}">
                <a14:useLocalDpi xmlns:a14="http://schemas.microsoft.com/office/drawing/2010/main" val="0"/>
              </a:ext>
            </a:extLst>
          </a:blip>
          <a:srcRect t="51" b="7276"/>
          <a:stretch/>
        </p:blipFill>
        <p:spPr>
          <a:xfrm>
            <a:off x="111021" y="107576"/>
            <a:ext cx="6567685" cy="1549609"/>
          </a:xfrm>
          <a:prstGeom prst="rect">
            <a:avLst/>
          </a:prstGeom>
        </p:spPr>
      </p:pic>
      <p:sp>
        <p:nvSpPr>
          <p:cNvPr id="9" name="TextBox 8"/>
          <p:cNvSpPr txBox="1"/>
          <p:nvPr/>
        </p:nvSpPr>
        <p:spPr>
          <a:xfrm>
            <a:off x="7433236" y="1197067"/>
            <a:ext cx="881528" cy="369332"/>
          </a:xfrm>
          <a:prstGeom prst="rect">
            <a:avLst/>
          </a:prstGeom>
          <a:noFill/>
        </p:spPr>
        <p:txBody>
          <a:bodyPr wrap="square" rtlCol="0">
            <a:spAutoFit/>
          </a:bodyPr>
          <a:lstStyle/>
          <a:p>
            <a:r>
              <a:rPr lang="en-US" b="1" dirty="0" smtClean="0"/>
              <a:t>2016</a:t>
            </a:r>
            <a:endParaRPr lang="en-US" b="1" dirty="0"/>
          </a:p>
        </p:txBody>
      </p:sp>
    </p:spTree>
    <p:extLst>
      <p:ext uri="{BB962C8B-B14F-4D97-AF65-F5344CB8AC3E}">
        <p14:creationId xmlns:p14="http://schemas.microsoft.com/office/powerpoint/2010/main" val="332302892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6292" y="107576"/>
            <a:ext cx="2507708" cy="1089491"/>
          </a:xfrm>
          <a:prstGeom prst="rect">
            <a:avLst/>
          </a:prstGeom>
        </p:spPr>
      </p:pic>
      <p:sp>
        <p:nvSpPr>
          <p:cNvPr id="7" name="Content Placeholder 6"/>
          <p:cNvSpPr>
            <a:spLocks noGrp="1"/>
          </p:cNvSpPr>
          <p:nvPr>
            <p:ph idx="1"/>
          </p:nvPr>
        </p:nvSpPr>
        <p:spPr>
          <a:xfrm>
            <a:off x="549275" y="2111331"/>
            <a:ext cx="8042276" cy="4054367"/>
          </a:xfrm>
          <a:ln>
            <a:solidFill>
              <a:srgbClr val="800000"/>
            </a:solidFill>
          </a:ln>
        </p:spPr>
        <p:txBody>
          <a:bodyPr>
            <a:normAutofit/>
          </a:bodyPr>
          <a:lstStyle/>
          <a:p>
            <a:r>
              <a:rPr lang="en-US" b="1" u="sng" dirty="0" err="1" smtClean="0"/>
              <a:t>Doğal</a:t>
            </a:r>
            <a:r>
              <a:rPr lang="en-US" b="1" u="sng" dirty="0" smtClean="0"/>
              <a:t> </a:t>
            </a:r>
            <a:r>
              <a:rPr lang="en-US" b="1" u="sng" dirty="0" err="1" smtClean="0"/>
              <a:t>doku</a:t>
            </a:r>
            <a:r>
              <a:rPr lang="en-US" b="1" u="sng" dirty="0" smtClean="0"/>
              <a:t> </a:t>
            </a:r>
            <a:r>
              <a:rPr lang="en-US" b="1" u="sng" dirty="0" err="1" smtClean="0"/>
              <a:t>ile</a:t>
            </a:r>
            <a:r>
              <a:rPr lang="en-US" b="1" u="sng" dirty="0" smtClean="0"/>
              <a:t> </a:t>
            </a:r>
            <a:r>
              <a:rPr lang="en-US" b="1" u="sng" dirty="0" err="1" smtClean="0"/>
              <a:t>onarım</a:t>
            </a:r>
            <a:r>
              <a:rPr lang="en-US" b="1" u="sng" dirty="0" smtClean="0"/>
              <a:t> – </a:t>
            </a:r>
            <a:r>
              <a:rPr lang="en-US" b="1" u="sng" dirty="0" err="1" smtClean="0"/>
              <a:t>polipropilen</a:t>
            </a:r>
            <a:r>
              <a:rPr lang="en-US" b="1" u="sng" dirty="0" smtClean="0"/>
              <a:t> </a:t>
            </a:r>
            <a:r>
              <a:rPr lang="en-US" b="1" u="sng" dirty="0" err="1" smtClean="0"/>
              <a:t>meş</a:t>
            </a:r>
            <a:r>
              <a:rPr lang="en-US" b="1" u="sng" dirty="0" smtClean="0"/>
              <a:t>:</a:t>
            </a:r>
          </a:p>
          <a:p>
            <a:pPr lvl="1"/>
            <a:r>
              <a:rPr lang="en-US" sz="2400" i="1" dirty="0" err="1" smtClean="0">
                <a:solidFill>
                  <a:srgbClr val="933E99"/>
                </a:solidFill>
              </a:rPr>
              <a:t>Prolapsus</a:t>
            </a:r>
            <a:r>
              <a:rPr lang="en-US" sz="2400" i="1" dirty="0" smtClean="0">
                <a:solidFill>
                  <a:srgbClr val="933E99"/>
                </a:solidFill>
              </a:rPr>
              <a:t>, SÜİ </a:t>
            </a:r>
            <a:r>
              <a:rPr lang="en-US" sz="2400" i="1" dirty="0" err="1" smtClean="0">
                <a:solidFill>
                  <a:srgbClr val="933E99"/>
                </a:solidFill>
              </a:rPr>
              <a:t>veya</a:t>
            </a:r>
            <a:r>
              <a:rPr lang="en-US" sz="2400" i="1" dirty="0" smtClean="0">
                <a:solidFill>
                  <a:srgbClr val="933E99"/>
                </a:solidFill>
              </a:rPr>
              <a:t> </a:t>
            </a:r>
            <a:r>
              <a:rPr lang="en-US" sz="2400" i="1" dirty="0" err="1" smtClean="0">
                <a:solidFill>
                  <a:srgbClr val="933E99"/>
                </a:solidFill>
              </a:rPr>
              <a:t>meş</a:t>
            </a:r>
            <a:r>
              <a:rPr lang="en-US" sz="2400" i="1" dirty="0" smtClean="0">
                <a:solidFill>
                  <a:srgbClr val="933E99"/>
                </a:solidFill>
              </a:rPr>
              <a:t> </a:t>
            </a:r>
            <a:r>
              <a:rPr lang="en-US" sz="2400" i="1" dirty="0" err="1" smtClean="0">
                <a:solidFill>
                  <a:srgbClr val="933E99"/>
                </a:solidFill>
              </a:rPr>
              <a:t>görünmesi</a:t>
            </a:r>
            <a:r>
              <a:rPr lang="en-US" sz="2400" i="1" dirty="0" smtClean="0">
                <a:solidFill>
                  <a:srgbClr val="933E99"/>
                </a:solidFill>
              </a:rPr>
              <a:t> </a:t>
            </a:r>
            <a:r>
              <a:rPr lang="en-US" sz="2400" i="1" dirty="0" err="1" smtClean="0">
                <a:solidFill>
                  <a:srgbClr val="933E99"/>
                </a:solidFill>
              </a:rPr>
              <a:t>için</a:t>
            </a:r>
            <a:r>
              <a:rPr lang="en-US" sz="2400" i="1" dirty="0" smtClean="0">
                <a:solidFill>
                  <a:srgbClr val="933E99"/>
                </a:solidFill>
              </a:rPr>
              <a:t> </a:t>
            </a:r>
            <a:r>
              <a:rPr lang="en-US" sz="2400" i="1" dirty="0" err="1" smtClean="0">
                <a:solidFill>
                  <a:srgbClr val="933E99"/>
                </a:solidFill>
              </a:rPr>
              <a:t>tekrar</a:t>
            </a:r>
            <a:r>
              <a:rPr lang="en-US" sz="2400" i="1" dirty="0" smtClean="0">
                <a:solidFill>
                  <a:srgbClr val="933E99"/>
                </a:solidFill>
              </a:rPr>
              <a:t> </a:t>
            </a:r>
            <a:r>
              <a:rPr lang="en-US" sz="2400" i="1" dirty="0" err="1" smtClean="0">
                <a:solidFill>
                  <a:srgbClr val="933E99"/>
                </a:solidFill>
              </a:rPr>
              <a:t>cerrahi</a:t>
            </a:r>
            <a:r>
              <a:rPr lang="en-US" sz="2400" i="1" dirty="0" smtClean="0"/>
              <a:t>: 15 RKÇ, 1527 </a:t>
            </a:r>
            <a:r>
              <a:rPr lang="en-US" sz="2400" i="1" dirty="0" err="1" smtClean="0"/>
              <a:t>kadın</a:t>
            </a:r>
            <a:r>
              <a:rPr lang="en-US" sz="2400" i="1" dirty="0" smtClean="0"/>
              <a:t> (</a:t>
            </a:r>
            <a:r>
              <a:rPr lang="en-US" sz="2400" i="1" dirty="0" err="1" smtClean="0"/>
              <a:t>bileşik</a:t>
            </a:r>
            <a:r>
              <a:rPr lang="en-US" sz="2400" i="1" dirty="0" smtClean="0"/>
              <a:t> </a:t>
            </a:r>
            <a:r>
              <a:rPr lang="en-US" sz="2400" i="1" dirty="0" err="1" smtClean="0"/>
              <a:t>sonuç</a:t>
            </a:r>
            <a:r>
              <a:rPr lang="en-US" sz="2400" i="1" dirty="0" smtClean="0"/>
              <a:t>):</a:t>
            </a:r>
          </a:p>
          <a:p>
            <a:pPr lvl="2"/>
            <a:r>
              <a:rPr lang="en-US" sz="2000" i="1" dirty="0" smtClean="0"/>
              <a:t> </a:t>
            </a:r>
            <a:r>
              <a:rPr lang="en-US" sz="2000" dirty="0" err="1"/>
              <a:t>Meş</a:t>
            </a:r>
            <a:r>
              <a:rPr lang="en-US" sz="2000" dirty="0"/>
              <a:t> </a:t>
            </a:r>
            <a:r>
              <a:rPr lang="en-US" sz="2000" dirty="0" err="1"/>
              <a:t>ile</a:t>
            </a:r>
            <a:r>
              <a:rPr lang="en-US" sz="2000" dirty="0"/>
              <a:t> %</a:t>
            </a:r>
            <a:r>
              <a:rPr lang="en-US" sz="2000" dirty="0" smtClean="0"/>
              <a:t>10, </a:t>
            </a:r>
            <a:r>
              <a:rPr lang="en-US" sz="2000" dirty="0" err="1"/>
              <a:t>doğal</a:t>
            </a:r>
            <a:r>
              <a:rPr lang="en-US" sz="2000" dirty="0"/>
              <a:t> </a:t>
            </a:r>
            <a:r>
              <a:rPr lang="en-US" sz="2000" dirty="0" err="1"/>
              <a:t>doku</a:t>
            </a:r>
            <a:r>
              <a:rPr lang="en-US" sz="2000" dirty="0"/>
              <a:t> </a:t>
            </a:r>
            <a:r>
              <a:rPr lang="en-US" sz="2000" dirty="0" err="1"/>
              <a:t>onarımı</a:t>
            </a:r>
            <a:r>
              <a:rPr lang="en-US" sz="2000" dirty="0"/>
              <a:t> </a:t>
            </a:r>
            <a:r>
              <a:rPr lang="en-US" sz="2000" dirty="0" err="1"/>
              <a:t>ile</a:t>
            </a:r>
            <a:r>
              <a:rPr lang="en-US" sz="2000" dirty="0"/>
              <a:t> </a:t>
            </a:r>
            <a:r>
              <a:rPr lang="en-US" sz="2000" dirty="0" smtClean="0"/>
              <a:t>%</a:t>
            </a:r>
            <a:r>
              <a:rPr lang="en-US" sz="2000" dirty="0"/>
              <a:t>4</a:t>
            </a:r>
            <a:r>
              <a:rPr lang="en-US" sz="2000" dirty="0" smtClean="0"/>
              <a:t> </a:t>
            </a:r>
            <a:r>
              <a:rPr lang="en-US" sz="2000" dirty="0"/>
              <a:t>– 8</a:t>
            </a:r>
            <a:r>
              <a:rPr lang="en-US" sz="2000" dirty="0" smtClean="0"/>
              <a:t> </a:t>
            </a:r>
            <a:r>
              <a:rPr lang="en-US" sz="2000" dirty="0" err="1"/>
              <a:t>hastada</a:t>
            </a:r>
            <a:endParaRPr lang="en-US" sz="2000" dirty="0"/>
          </a:p>
          <a:p>
            <a:pPr lvl="2"/>
            <a:r>
              <a:rPr lang="en-US" sz="2000" i="1" dirty="0" err="1" smtClean="0"/>
              <a:t>Doğal</a:t>
            </a:r>
            <a:r>
              <a:rPr lang="en-US" sz="2000" i="1" dirty="0" smtClean="0"/>
              <a:t> </a:t>
            </a:r>
            <a:r>
              <a:rPr lang="en-US" sz="2000" i="1" dirty="0" err="1" smtClean="0"/>
              <a:t>doku</a:t>
            </a:r>
            <a:r>
              <a:rPr lang="en-US" sz="2000" i="1" dirty="0" smtClean="0"/>
              <a:t> </a:t>
            </a:r>
            <a:r>
              <a:rPr lang="en-US" sz="2000" i="1" dirty="0" err="1" smtClean="0"/>
              <a:t>ile</a:t>
            </a:r>
            <a:r>
              <a:rPr lang="en-US" sz="2000" i="1" dirty="0" smtClean="0"/>
              <a:t> </a:t>
            </a:r>
            <a:r>
              <a:rPr lang="en-US" sz="2000" i="1" dirty="0" err="1" smtClean="0"/>
              <a:t>onarımdan</a:t>
            </a:r>
            <a:r>
              <a:rPr lang="en-US" sz="2000" i="1" dirty="0" smtClean="0"/>
              <a:t> </a:t>
            </a:r>
            <a:r>
              <a:rPr lang="en-US" sz="2000" i="1" dirty="0" err="1" smtClean="0"/>
              <a:t>sonra</a:t>
            </a:r>
            <a:r>
              <a:rPr lang="en-US" sz="2000" i="1" dirty="0" smtClean="0"/>
              <a:t> </a:t>
            </a:r>
            <a:r>
              <a:rPr lang="en-US" sz="2000" i="1" dirty="0" err="1" smtClean="0"/>
              <a:t>daha</a:t>
            </a:r>
            <a:r>
              <a:rPr lang="en-US" sz="2000" i="1" dirty="0" smtClean="0"/>
              <a:t> </a:t>
            </a:r>
            <a:r>
              <a:rPr lang="en-US" sz="2000" i="1" dirty="0" smtClean="0">
                <a:latin typeface="Wingdings"/>
                <a:ea typeface="Wingdings"/>
                <a:cs typeface="Wingdings"/>
                <a:sym typeface="Wingdings"/>
              </a:rPr>
              <a:t></a:t>
            </a:r>
            <a:r>
              <a:rPr lang="en-US" sz="2000" i="1" dirty="0" smtClean="0">
                <a:sym typeface="Wingdings"/>
              </a:rPr>
              <a:t>: RR 0.59, %95 CI 0.41 – 0.83</a:t>
            </a:r>
            <a:endParaRPr lang="en-US" sz="2000" i="1" dirty="0" smtClean="0"/>
          </a:p>
          <a:p>
            <a:pPr lvl="1"/>
            <a:r>
              <a:rPr lang="en-US" sz="2400" i="1" dirty="0" smtClean="0">
                <a:solidFill>
                  <a:srgbClr val="933E99"/>
                </a:solidFill>
              </a:rPr>
              <a:t>De novo SÜİ</a:t>
            </a:r>
            <a:r>
              <a:rPr lang="en-US" sz="2400" i="1" dirty="0" smtClean="0"/>
              <a:t>: </a:t>
            </a:r>
            <a:r>
              <a:rPr lang="en-US" sz="2400" dirty="0" smtClean="0"/>
              <a:t>6 RKÇ, 957 </a:t>
            </a:r>
            <a:r>
              <a:rPr lang="en-US" sz="2400" dirty="0" err="1" smtClean="0"/>
              <a:t>kadın</a:t>
            </a:r>
            <a:r>
              <a:rPr lang="en-US" sz="2400" dirty="0" smtClean="0"/>
              <a:t>:</a:t>
            </a:r>
          </a:p>
          <a:p>
            <a:pPr lvl="2"/>
            <a:r>
              <a:rPr lang="en-US" sz="2000" dirty="0" err="1" smtClean="0"/>
              <a:t>Fark</a:t>
            </a:r>
            <a:r>
              <a:rPr lang="en-US" sz="2000" dirty="0" smtClean="0"/>
              <a:t> </a:t>
            </a:r>
            <a:r>
              <a:rPr lang="en-US" sz="2000" dirty="0" err="1" smtClean="0"/>
              <a:t>yok</a:t>
            </a:r>
            <a:r>
              <a:rPr lang="en-US" sz="2000" dirty="0" smtClean="0"/>
              <a:t>: RR 0.67, %95 CI 0.44 – 1.01</a:t>
            </a:r>
          </a:p>
          <a:p>
            <a:pPr lvl="1"/>
            <a:r>
              <a:rPr lang="en-US" sz="2400" i="1" dirty="0" smtClean="0">
                <a:solidFill>
                  <a:srgbClr val="933E99"/>
                </a:solidFill>
              </a:rPr>
              <a:t>De novo </a:t>
            </a:r>
            <a:r>
              <a:rPr lang="en-US" sz="2400" i="1" dirty="0" err="1" smtClean="0">
                <a:solidFill>
                  <a:srgbClr val="933E99"/>
                </a:solidFill>
              </a:rPr>
              <a:t>Disparoni</a:t>
            </a:r>
            <a:r>
              <a:rPr lang="en-US" sz="2400" dirty="0" smtClean="0"/>
              <a:t>: 8 RKÇ, 583 </a:t>
            </a:r>
            <a:r>
              <a:rPr lang="en-US" sz="2400" dirty="0" err="1" smtClean="0"/>
              <a:t>kadın</a:t>
            </a:r>
            <a:r>
              <a:rPr lang="en-US" sz="2400" dirty="0" smtClean="0"/>
              <a:t>:</a:t>
            </a:r>
          </a:p>
          <a:p>
            <a:pPr lvl="2"/>
            <a:r>
              <a:rPr lang="en-US" sz="2000" dirty="0" err="1" smtClean="0"/>
              <a:t>Fark</a:t>
            </a:r>
            <a:r>
              <a:rPr lang="en-US" sz="2000" dirty="0" smtClean="0"/>
              <a:t> </a:t>
            </a:r>
            <a:r>
              <a:rPr lang="en-US" sz="2000" dirty="0" err="1" smtClean="0"/>
              <a:t>yok</a:t>
            </a:r>
            <a:r>
              <a:rPr lang="en-US" sz="2000" dirty="0" smtClean="0"/>
              <a:t>: RR 0.54, %95 CI 0.27 – 1.06</a:t>
            </a:r>
            <a:endParaRPr lang="en-US" sz="2000" dirty="0"/>
          </a:p>
          <a:p>
            <a:pPr lvl="2"/>
            <a:endParaRPr lang="en-US" dirty="0"/>
          </a:p>
          <a:p>
            <a:pPr lvl="2"/>
            <a:endParaRPr lang="en-US" dirty="0"/>
          </a:p>
        </p:txBody>
      </p:sp>
      <p:pic>
        <p:nvPicPr>
          <p:cNvPr id="8" name="Content Placeholder 4" descr="1.jpg"/>
          <p:cNvPicPr>
            <a:picLocks noChangeAspect="1"/>
          </p:cNvPicPr>
          <p:nvPr/>
        </p:nvPicPr>
        <p:blipFill rotWithShape="1">
          <a:blip r:embed="rId3">
            <a:extLst>
              <a:ext uri="{28A0092B-C50C-407E-A947-70E740481C1C}">
                <a14:useLocalDpi xmlns:a14="http://schemas.microsoft.com/office/drawing/2010/main" val="0"/>
              </a:ext>
            </a:extLst>
          </a:blip>
          <a:srcRect t="51" b="7276"/>
          <a:stretch/>
        </p:blipFill>
        <p:spPr>
          <a:xfrm>
            <a:off x="111021" y="107576"/>
            <a:ext cx="6567685" cy="1549609"/>
          </a:xfrm>
          <a:prstGeom prst="rect">
            <a:avLst/>
          </a:prstGeom>
        </p:spPr>
      </p:pic>
      <p:sp>
        <p:nvSpPr>
          <p:cNvPr id="9" name="TextBox 8"/>
          <p:cNvSpPr txBox="1"/>
          <p:nvPr/>
        </p:nvSpPr>
        <p:spPr>
          <a:xfrm>
            <a:off x="7433236" y="1197067"/>
            <a:ext cx="881528" cy="369332"/>
          </a:xfrm>
          <a:prstGeom prst="rect">
            <a:avLst/>
          </a:prstGeom>
          <a:noFill/>
        </p:spPr>
        <p:txBody>
          <a:bodyPr wrap="square" rtlCol="0">
            <a:spAutoFit/>
          </a:bodyPr>
          <a:lstStyle/>
          <a:p>
            <a:r>
              <a:rPr lang="en-US" b="1" dirty="0" smtClean="0"/>
              <a:t>2016</a:t>
            </a:r>
            <a:endParaRPr lang="en-US" b="1" dirty="0"/>
          </a:p>
        </p:txBody>
      </p:sp>
    </p:spTree>
    <p:extLst>
      <p:ext uri="{BB962C8B-B14F-4D97-AF65-F5344CB8AC3E}">
        <p14:creationId xmlns:p14="http://schemas.microsoft.com/office/powerpoint/2010/main" val="180831324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6292" y="107576"/>
            <a:ext cx="2507708" cy="1089491"/>
          </a:xfrm>
          <a:prstGeom prst="rect">
            <a:avLst/>
          </a:prstGeom>
        </p:spPr>
      </p:pic>
      <p:sp>
        <p:nvSpPr>
          <p:cNvPr id="7" name="Content Placeholder 6"/>
          <p:cNvSpPr>
            <a:spLocks noGrp="1"/>
          </p:cNvSpPr>
          <p:nvPr>
            <p:ph idx="1"/>
          </p:nvPr>
        </p:nvSpPr>
        <p:spPr>
          <a:xfrm>
            <a:off x="549275" y="1786081"/>
            <a:ext cx="8042276" cy="4808004"/>
          </a:xfrm>
          <a:ln>
            <a:solidFill>
              <a:srgbClr val="800000"/>
            </a:solidFill>
          </a:ln>
        </p:spPr>
        <p:txBody>
          <a:bodyPr>
            <a:normAutofit lnSpcReduction="10000"/>
          </a:bodyPr>
          <a:lstStyle/>
          <a:p>
            <a:r>
              <a:rPr lang="en-US" b="1" u="sng" dirty="0" err="1" smtClean="0"/>
              <a:t>Doğal</a:t>
            </a:r>
            <a:r>
              <a:rPr lang="en-US" b="1" u="sng" dirty="0" smtClean="0"/>
              <a:t> </a:t>
            </a:r>
            <a:r>
              <a:rPr lang="en-US" b="1" u="sng" dirty="0" err="1" smtClean="0"/>
              <a:t>doku</a:t>
            </a:r>
            <a:r>
              <a:rPr lang="en-US" b="1" u="sng" dirty="0" smtClean="0"/>
              <a:t> </a:t>
            </a:r>
            <a:r>
              <a:rPr lang="en-US" b="1" u="sng" dirty="0" err="1" smtClean="0"/>
              <a:t>ile</a:t>
            </a:r>
            <a:r>
              <a:rPr lang="en-US" b="1" u="sng" dirty="0" smtClean="0"/>
              <a:t> </a:t>
            </a:r>
            <a:r>
              <a:rPr lang="en-US" b="1" u="sng" dirty="0" err="1" smtClean="0"/>
              <a:t>onarım</a:t>
            </a:r>
            <a:r>
              <a:rPr lang="en-US" b="1" u="sng" dirty="0" smtClean="0"/>
              <a:t> – </a:t>
            </a:r>
            <a:r>
              <a:rPr lang="en-US" b="1" u="sng" dirty="0" err="1" smtClean="0"/>
              <a:t>emilebilir</a:t>
            </a:r>
            <a:r>
              <a:rPr lang="en-US" b="1" u="sng" dirty="0" smtClean="0"/>
              <a:t> </a:t>
            </a:r>
            <a:r>
              <a:rPr lang="en-US" b="1" u="sng" dirty="0" err="1" smtClean="0"/>
              <a:t>meş</a:t>
            </a:r>
            <a:r>
              <a:rPr lang="en-US" b="1" u="sng" dirty="0" smtClean="0"/>
              <a:t>:</a:t>
            </a:r>
          </a:p>
          <a:p>
            <a:pPr lvl="1"/>
            <a:r>
              <a:rPr lang="en-US" i="1" dirty="0" err="1" smtClean="0">
                <a:solidFill>
                  <a:srgbClr val="933E99"/>
                </a:solidFill>
              </a:rPr>
              <a:t>Prolapsus</a:t>
            </a:r>
            <a:r>
              <a:rPr lang="en-US" i="1" dirty="0" smtClean="0">
                <a:solidFill>
                  <a:srgbClr val="933E99"/>
                </a:solidFill>
              </a:rPr>
              <a:t> </a:t>
            </a:r>
            <a:r>
              <a:rPr lang="en-US" i="1" dirty="0" err="1" smtClean="0">
                <a:solidFill>
                  <a:srgbClr val="933E99"/>
                </a:solidFill>
              </a:rPr>
              <a:t>farkındalığı</a:t>
            </a:r>
            <a:r>
              <a:rPr lang="en-US" dirty="0" smtClean="0">
                <a:solidFill>
                  <a:srgbClr val="933E99"/>
                </a:solidFill>
              </a:rPr>
              <a:t>:</a:t>
            </a:r>
            <a:r>
              <a:rPr lang="en-US" dirty="0" smtClean="0"/>
              <a:t> 1 RKÇ, 54 </a:t>
            </a:r>
            <a:r>
              <a:rPr lang="en-US" dirty="0" err="1" smtClean="0"/>
              <a:t>kadın</a:t>
            </a:r>
            <a:r>
              <a:rPr lang="en-US" dirty="0" smtClean="0"/>
              <a:t>: </a:t>
            </a:r>
          </a:p>
          <a:p>
            <a:pPr lvl="2"/>
            <a:r>
              <a:rPr lang="en-US" sz="2000" dirty="0" err="1" smtClean="0"/>
              <a:t>Fark</a:t>
            </a:r>
            <a:r>
              <a:rPr lang="en-US" sz="2000" dirty="0" smtClean="0"/>
              <a:t> </a:t>
            </a:r>
            <a:r>
              <a:rPr lang="en-US" sz="2000" dirty="0" err="1" smtClean="0"/>
              <a:t>yok</a:t>
            </a:r>
            <a:r>
              <a:rPr lang="en-US" sz="2000" dirty="0" smtClean="0"/>
              <a:t>?: (RR 0.95, </a:t>
            </a:r>
            <a:r>
              <a:rPr lang="en-US" sz="2000" dirty="0"/>
              <a:t>%95 CI </a:t>
            </a:r>
            <a:r>
              <a:rPr lang="en-US" sz="2000" dirty="0" smtClean="0"/>
              <a:t>0.70 </a:t>
            </a:r>
            <a:r>
              <a:rPr lang="en-US" sz="2000" dirty="0"/>
              <a:t>– </a:t>
            </a:r>
            <a:r>
              <a:rPr lang="en-US" sz="2000" dirty="0" smtClean="0"/>
              <a:t>1.31)</a:t>
            </a:r>
          </a:p>
          <a:p>
            <a:pPr lvl="1"/>
            <a:r>
              <a:rPr lang="en-US" sz="2400" i="1" dirty="0" err="1" smtClean="0">
                <a:solidFill>
                  <a:srgbClr val="933E99"/>
                </a:solidFill>
              </a:rPr>
              <a:t>Prolapsus</a:t>
            </a:r>
            <a:r>
              <a:rPr lang="en-US" sz="2400" i="1" dirty="0" smtClean="0">
                <a:solidFill>
                  <a:srgbClr val="933E99"/>
                </a:solidFill>
              </a:rPr>
              <a:t> </a:t>
            </a:r>
            <a:r>
              <a:rPr lang="en-US" sz="2400" i="1" dirty="0" err="1" smtClean="0">
                <a:solidFill>
                  <a:srgbClr val="933E99"/>
                </a:solidFill>
              </a:rPr>
              <a:t>için</a:t>
            </a:r>
            <a:r>
              <a:rPr lang="en-US" sz="2400" i="1" dirty="0" smtClean="0">
                <a:solidFill>
                  <a:srgbClr val="933E99"/>
                </a:solidFill>
              </a:rPr>
              <a:t> </a:t>
            </a:r>
            <a:r>
              <a:rPr lang="en-US" sz="2400" i="1" dirty="0" err="1" smtClean="0">
                <a:solidFill>
                  <a:srgbClr val="933E99"/>
                </a:solidFill>
              </a:rPr>
              <a:t>tekrar</a:t>
            </a:r>
            <a:r>
              <a:rPr lang="en-US" sz="2400" i="1" dirty="0" smtClean="0">
                <a:solidFill>
                  <a:srgbClr val="933E99"/>
                </a:solidFill>
              </a:rPr>
              <a:t> </a:t>
            </a:r>
            <a:r>
              <a:rPr lang="en-US" sz="2400" i="1" dirty="0" err="1" smtClean="0">
                <a:solidFill>
                  <a:srgbClr val="933E99"/>
                </a:solidFill>
              </a:rPr>
              <a:t>cerrahi</a:t>
            </a:r>
            <a:r>
              <a:rPr lang="en-US" sz="2400" i="1" dirty="0" smtClean="0"/>
              <a:t>: </a:t>
            </a:r>
            <a:r>
              <a:rPr lang="en-US" sz="2400" dirty="0"/>
              <a:t>1</a:t>
            </a:r>
            <a:r>
              <a:rPr lang="en-US" sz="2400" dirty="0" smtClean="0"/>
              <a:t> RKÇ, 66 </a:t>
            </a:r>
            <a:r>
              <a:rPr lang="en-US" sz="2400" dirty="0" err="1" smtClean="0"/>
              <a:t>kadın</a:t>
            </a:r>
            <a:r>
              <a:rPr lang="en-US" sz="2400" dirty="0" smtClean="0"/>
              <a:t>:</a:t>
            </a:r>
          </a:p>
          <a:p>
            <a:pPr lvl="2"/>
            <a:r>
              <a:rPr lang="en-US" sz="2000" dirty="0" err="1"/>
              <a:t>Fark</a:t>
            </a:r>
            <a:r>
              <a:rPr lang="en-US" sz="2000" dirty="0"/>
              <a:t> </a:t>
            </a:r>
            <a:r>
              <a:rPr lang="en-US" sz="2000" dirty="0" err="1"/>
              <a:t>yok</a:t>
            </a:r>
            <a:r>
              <a:rPr lang="en-US" sz="2000" dirty="0"/>
              <a:t>?</a:t>
            </a:r>
            <a:r>
              <a:rPr lang="en-US" sz="2000" dirty="0" smtClean="0"/>
              <a:t>: RR 2.13, %95 CI 0.42 – 10.82</a:t>
            </a:r>
            <a:endParaRPr lang="en-US" sz="2000" dirty="0"/>
          </a:p>
          <a:p>
            <a:pPr lvl="1"/>
            <a:r>
              <a:rPr lang="en-US" sz="2400" i="1" dirty="0" err="1">
                <a:solidFill>
                  <a:srgbClr val="933E99"/>
                </a:solidFill>
              </a:rPr>
              <a:t>Rekürren</a:t>
            </a:r>
            <a:r>
              <a:rPr lang="en-US" sz="2400" i="1" dirty="0">
                <a:solidFill>
                  <a:srgbClr val="933E99"/>
                </a:solidFill>
              </a:rPr>
              <a:t> </a:t>
            </a:r>
            <a:r>
              <a:rPr lang="en-US" sz="2400" i="1" dirty="0" err="1">
                <a:solidFill>
                  <a:srgbClr val="933E99"/>
                </a:solidFill>
              </a:rPr>
              <a:t>ön</a:t>
            </a:r>
            <a:r>
              <a:rPr lang="en-US" sz="2400" i="1" dirty="0">
                <a:solidFill>
                  <a:srgbClr val="933E99"/>
                </a:solidFill>
              </a:rPr>
              <a:t> </a:t>
            </a:r>
            <a:r>
              <a:rPr lang="en-US" sz="2400" i="1" dirty="0" err="1">
                <a:solidFill>
                  <a:srgbClr val="933E99"/>
                </a:solidFill>
              </a:rPr>
              <a:t>kompartman</a:t>
            </a:r>
            <a:r>
              <a:rPr lang="en-US" sz="2400" i="1" dirty="0">
                <a:solidFill>
                  <a:srgbClr val="933E99"/>
                </a:solidFill>
              </a:rPr>
              <a:t> </a:t>
            </a:r>
            <a:r>
              <a:rPr lang="en-US" sz="2400" i="1" dirty="0" err="1">
                <a:solidFill>
                  <a:srgbClr val="933E99"/>
                </a:solidFill>
              </a:rPr>
              <a:t>prolapsusu</a:t>
            </a:r>
            <a:r>
              <a:rPr lang="en-US" sz="2400" dirty="0">
                <a:solidFill>
                  <a:srgbClr val="933E99"/>
                </a:solidFill>
              </a:rPr>
              <a:t>: </a:t>
            </a:r>
            <a:r>
              <a:rPr lang="en-US" sz="2400" dirty="0"/>
              <a:t>3</a:t>
            </a:r>
            <a:r>
              <a:rPr lang="en-US" sz="2400" dirty="0" smtClean="0"/>
              <a:t> </a:t>
            </a:r>
            <a:r>
              <a:rPr lang="en-US" sz="2400" dirty="0"/>
              <a:t>RKÇ, </a:t>
            </a:r>
            <a:r>
              <a:rPr lang="en-US" sz="2400" dirty="0" smtClean="0"/>
              <a:t>268 </a:t>
            </a:r>
            <a:r>
              <a:rPr lang="en-US" sz="2400" dirty="0" err="1"/>
              <a:t>kadın</a:t>
            </a:r>
            <a:r>
              <a:rPr lang="en-US" sz="2400" dirty="0"/>
              <a:t>: </a:t>
            </a:r>
          </a:p>
          <a:p>
            <a:pPr lvl="2"/>
            <a:r>
              <a:rPr lang="en-US" sz="2000" dirty="0" err="1"/>
              <a:t>Meş</a:t>
            </a:r>
            <a:r>
              <a:rPr lang="en-US" sz="2000" dirty="0"/>
              <a:t> </a:t>
            </a:r>
            <a:r>
              <a:rPr lang="en-US" sz="2000" dirty="0" err="1"/>
              <a:t>ile</a:t>
            </a:r>
            <a:r>
              <a:rPr lang="en-US" sz="2000" dirty="0"/>
              <a:t> </a:t>
            </a:r>
            <a:r>
              <a:rPr lang="en-US" sz="2000" dirty="0" smtClean="0"/>
              <a:t>%27, </a:t>
            </a:r>
            <a:r>
              <a:rPr lang="en-US" sz="2000" dirty="0" err="1"/>
              <a:t>doğal</a:t>
            </a:r>
            <a:r>
              <a:rPr lang="en-US" sz="2000" dirty="0"/>
              <a:t> </a:t>
            </a:r>
            <a:r>
              <a:rPr lang="en-US" sz="2000" dirty="0" err="1"/>
              <a:t>doku</a:t>
            </a:r>
            <a:r>
              <a:rPr lang="en-US" sz="2000" dirty="0"/>
              <a:t> </a:t>
            </a:r>
            <a:r>
              <a:rPr lang="en-US" sz="2000" dirty="0" err="1"/>
              <a:t>onarımı</a:t>
            </a:r>
            <a:r>
              <a:rPr lang="en-US" sz="2000" dirty="0"/>
              <a:t> </a:t>
            </a:r>
            <a:r>
              <a:rPr lang="en-US" sz="2000" dirty="0" err="1"/>
              <a:t>ile</a:t>
            </a:r>
            <a:r>
              <a:rPr lang="en-US" sz="2000" dirty="0"/>
              <a:t> </a:t>
            </a:r>
            <a:r>
              <a:rPr lang="en-US" sz="2000" dirty="0" smtClean="0"/>
              <a:t>%29 </a:t>
            </a:r>
            <a:r>
              <a:rPr lang="en-US" sz="2000" dirty="0"/>
              <a:t>– </a:t>
            </a:r>
            <a:r>
              <a:rPr lang="en-US" sz="2000" dirty="0" smtClean="0"/>
              <a:t>55 </a:t>
            </a:r>
            <a:r>
              <a:rPr lang="en-US" sz="2000" dirty="0" err="1"/>
              <a:t>hastada</a:t>
            </a:r>
            <a:endParaRPr lang="en-US" sz="2000" dirty="0"/>
          </a:p>
          <a:p>
            <a:pPr lvl="2"/>
            <a:r>
              <a:rPr lang="en-US" sz="2000" dirty="0" err="1"/>
              <a:t>Doğal</a:t>
            </a:r>
            <a:r>
              <a:rPr lang="en-US" sz="2000" dirty="0"/>
              <a:t> </a:t>
            </a:r>
            <a:r>
              <a:rPr lang="en-US" sz="2000" dirty="0" err="1"/>
              <a:t>doku</a:t>
            </a:r>
            <a:r>
              <a:rPr lang="en-US" sz="2000" dirty="0"/>
              <a:t> </a:t>
            </a:r>
            <a:r>
              <a:rPr lang="en-US" sz="2000" dirty="0" err="1"/>
              <a:t>onarımı</a:t>
            </a:r>
            <a:r>
              <a:rPr lang="en-US" sz="2000" dirty="0"/>
              <a:t> </a:t>
            </a:r>
            <a:r>
              <a:rPr lang="en-US" sz="2000" dirty="0" err="1"/>
              <a:t>ile</a:t>
            </a:r>
            <a:r>
              <a:rPr lang="en-US" sz="2000" dirty="0"/>
              <a:t> </a:t>
            </a:r>
            <a:r>
              <a:rPr lang="en-US" sz="2000" dirty="0" err="1"/>
              <a:t>rekürrens</a:t>
            </a:r>
            <a:r>
              <a:rPr lang="en-US" sz="2000" dirty="0"/>
              <a:t> </a:t>
            </a:r>
            <a:r>
              <a:rPr lang="en-US" sz="2000" dirty="0">
                <a:latin typeface="Wingdings"/>
                <a:ea typeface="Wingdings"/>
                <a:cs typeface="Wingdings"/>
                <a:sym typeface="Wingdings"/>
              </a:rPr>
              <a:t></a:t>
            </a:r>
            <a:r>
              <a:rPr lang="en-US" sz="2000" dirty="0">
                <a:sym typeface="Wingdings"/>
              </a:rPr>
              <a:t> </a:t>
            </a:r>
            <a:r>
              <a:rPr lang="en-US" sz="2000" dirty="0"/>
              <a:t>(RR </a:t>
            </a:r>
            <a:r>
              <a:rPr lang="en-US" sz="2000" dirty="0" smtClean="0"/>
              <a:t>1.50, </a:t>
            </a:r>
            <a:r>
              <a:rPr lang="en-US" sz="2000" dirty="0"/>
              <a:t>%95 CI </a:t>
            </a:r>
            <a:r>
              <a:rPr lang="en-US" sz="2000" dirty="0" smtClean="0"/>
              <a:t>1.09 </a:t>
            </a:r>
            <a:r>
              <a:rPr lang="en-US" sz="2000" dirty="0"/>
              <a:t>– </a:t>
            </a:r>
            <a:r>
              <a:rPr lang="en-US" sz="2000" dirty="0" smtClean="0"/>
              <a:t>2.06)</a:t>
            </a:r>
            <a:endParaRPr lang="en-US" sz="2000" dirty="0"/>
          </a:p>
          <a:p>
            <a:pPr lvl="1"/>
            <a:r>
              <a:rPr lang="en-US" sz="2400" i="1" dirty="0" smtClean="0">
                <a:solidFill>
                  <a:srgbClr val="933E99"/>
                </a:solidFill>
              </a:rPr>
              <a:t>SÜİ</a:t>
            </a:r>
            <a:r>
              <a:rPr lang="en-US" sz="2400" i="1" dirty="0"/>
              <a:t>: </a:t>
            </a:r>
            <a:r>
              <a:rPr lang="en-US" sz="2400" dirty="0" smtClean="0"/>
              <a:t>1 </a:t>
            </a:r>
            <a:r>
              <a:rPr lang="en-US" sz="2400" dirty="0"/>
              <a:t>RKÇ, </a:t>
            </a:r>
            <a:r>
              <a:rPr lang="en-US" sz="2400" dirty="0" smtClean="0"/>
              <a:t>49 </a:t>
            </a:r>
            <a:r>
              <a:rPr lang="en-US" sz="2400" dirty="0" err="1"/>
              <a:t>kadın</a:t>
            </a:r>
            <a:r>
              <a:rPr lang="en-US" sz="2400" dirty="0"/>
              <a:t>:</a:t>
            </a:r>
          </a:p>
          <a:p>
            <a:pPr lvl="2"/>
            <a:r>
              <a:rPr lang="en-US" sz="2000" dirty="0"/>
              <a:t>?</a:t>
            </a:r>
            <a:r>
              <a:rPr lang="en-US" sz="2000" dirty="0" smtClean="0"/>
              <a:t>: </a:t>
            </a:r>
            <a:r>
              <a:rPr lang="en-US" sz="2000" dirty="0"/>
              <a:t>RR </a:t>
            </a:r>
            <a:r>
              <a:rPr lang="en-US" sz="2000" dirty="0" smtClean="0"/>
              <a:t>0.72, </a:t>
            </a:r>
            <a:r>
              <a:rPr lang="en-US" sz="2000" dirty="0"/>
              <a:t>%95 CI </a:t>
            </a:r>
            <a:r>
              <a:rPr lang="en-US" sz="2000" dirty="0" smtClean="0"/>
              <a:t>0.50 </a:t>
            </a:r>
            <a:r>
              <a:rPr lang="en-US" sz="2000" dirty="0"/>
              <a:t>– </a:t>
            </a:r>
            <a:r>
              <a:rPr lang="en-US" sz="2000" dirty="0" smtClean="0"/>
              <a:t>1.05</a:t>
            </a:r>
          </a:p>
          <a:p>
            <a:pPr lvl="1"/>
            <a:r>
              <a:rPr lang="en-US" sz="2400" i="1" dirty="0" err="1" smtClean="0">
                <a:solidFill>
                  <a:srgbClr val="933E99"/>
                </a:solidFill>
              </a:rPr>
              <a:t>Disparoni</a:t>
            </a:r>
            <a:r>
              <a:rPr lang="en-US" sz="2400" dirty="0" smtClean="0">
                <a:solidFill>
                  <a:srgbClr val="933E99"/>
                </a:solidFill>
              </a:rPr>
              <a:t>:</a:t>
            </a:r>
            <a:r>
              <a:rPr lang="en-US" sz="2400" dirty="0" smtClean="0"/>
              <a:t> </a:t>
            </a:r>
            <a:r>
              <a:rPr lang="en-US" sz="2400" dirty="0" err="1" smtClean="0"/>
              <a:t>veri</a:t>
            </a:r>
            <a:r>
              <a:rPr lang="en-US" sz="2400" dirty="0" smtClean="0"/>
              <a:t> </a:t>
            </a:r>
            <a:r>
              <a:rPr lang="en-US" sz="2400" dirty="0" err="1" smtClean="0"/>
              <a:t>yok</a:t>
            </a:r>
            <a:endParaRPr lang="en-US" sz="2400" dirty="0"/>
          </a:p>
          <a:p>
            <a:pPr lvl="1"/>
            <a:endParaRPr lang="en-US" dirty="0"/>
          </a:p>
          <a:p>
            <a:pPr lvl="2"/>
            <a:endParaRPr lang="en-US" dirty="0"/>
          </a:p>
        </p:txBody>
      </p:sp>
      <p:pic>
        <p:nvPicPr>
          <p:cNvPr id="8" name="Content Placeholder 4" descr="1.jpg"/>
          <p:cNvPicPr>
            <a:picLocks noChangeAspect="1"/>
          </p:cNvPicPr>
          <p:nvPr/>
        </p:nvPicPr>
        <p:blipFill rotWithShape="1">
          <a:blip r:embed="rId3">
            <a:extLst>
              <a:ext uri="{28A0092B-C50C-407E-A947-70E740481C1C}">
                <a14:useLocalDpi xmlns:a14="http://schemas.microsoft.com/office/drawing/2010/main" val="0"/>
              </a:ext>
            </a:extLst>
          </a:blip>
          <a:srcRect t="51" b="7276"/>
          <a:stretch/>
        </p:blipFill>
        <p:spPr>
          <a:xfrm>
            <a:off x="111021" y="107576"/>
            <a:ext cx="6567685" cy="1549609"/>
          </a:xfrm>
          <a:prstGeom prst="rect">
            <a:avLst/>
          </a:prstGeom>
        </p:spPr>
      </p:pic>
      <p:sp>
        <p:nvSpPr>
          <p:cNvPr id="9" name="TextBox 8"/>
          <p:cNvSpPr txBox="1"/>
          <p:nvPr/>
        </p:nvSpPr>
        <p:spPr>
          <a:xfrm>
            <a:off x="7433236" y="1197067"/>
            <a:ext cx="881528" cy="369332"/>
          </a:xfrm>
          <a:prstGeom prst="rect">
            <a:avLst/>
          </a:prstGeom>
          <a:noFill/>
        </p:spPr>
        <p:txBody>
          <a:bodyPr wrap="square" rtlCol="0">
            <a:spAutoFit/>
          </a:bodyPr>
          <a:lstStyle/>
          <a:p>
            <a:r>
              <a:rPr lang="en-US" b="1" dirty="0" smtClean="0"/>
              <a:t>2016</a:t>
            </a:r>
            <a:endParaRPr lang="en-US" b="1" dirty="0"/>
          </a:p>
        </p:txBody>
      </p:sp>
    </p:spTree>
    <p:extLst>
      <p:ext uri="{BB962C8B-B14F-4D97-AF65-F5344CB8AC3E}">
        <p14:creationId xmlns:p14="http://schemas.microsoft.com/office/powerpoint/2010/main" val="21165237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6292" y="107576"/>
            <a:ext cx="2507708" cy="1089491"/>
          </a:xfrm>
          <a:prstGeom prst="rect">
            <a:avLst/>
          </a:prstGeom>
        </p:spPr>
      </p:pic>
      <p:sp>
        <p:nvSpPr>
          <p:cNvPr id="7" name="Content Placeholder 6"/>
          <p:cNvSpPr>
            <a:spLocks noGrp="1"/>
          </p:cNvSpPr>
          <p:nvPr>
            <p:ph idx="1"/>
          </p:nvPr>
        </p:nvSpPr>
        <p:spPr>
          <a:xfrm>
            <a:off x="549275" y="1835940"/>
            <a:ext cx="8042276" cy="4880540"/>
          </a:xfrm>
        </p:spPr>
        <p:txBody>
          <a:bodyPr>
            <a:normAutofit/>
          </a:bodyPr>
          <a:lstStyle/>
          <a:p>
            <a:r>
              <a:rPr lang="en-US" dirty="0" smtClean="0"/>
              <a:t>37 RKÇ, 4023 </a:t>
            </a:r>
            <a:r>
              <a:rPr lang="en-US" dirty="0" err="1" smtClean="0"/>
              <a:t>kadın</a:t>
            </a:r>
            <a:endParaRPr lang="en-US" dirty="0" smtClean="0"/>
          </a:p>
          <a:p>
            <a:r>
              <a:rPr lang="en-US" dirty="0" err="1" smtClean="0"/>
              <a:t>Kanıt</a:t>
            </a:r>
            <a:r>
              <a:rPr lang="en-US" dirty="0" smtClean="0"/>
              <a:t> </a:t>
            </a:r>
            <a:r>
              <a:rPr lang="en-US" dirty="0" err="1" smtClean="0"/>
              <a:t>düzeyi</a:t>
            </a:r>
            <a:r>
              <a:rPr lang="en-US" dirty="0" smtClean="0"/>
              <a:t> </a:t>
            </a:r>
            <a:r>
              <a:rPr lang="en-US" dirty="0" err="1" smtClean="0"/>
              <a:t>çok</a:t>
            </a:r>
            <a:r>
              <a:rPr lang="en-US" dirty="0" smtClean="0"/>
              <a:t> </a:t>
            </a:r>
            <a:r>
              <a:rPr lang="en-US" dirty="0" err="1" smtClean="0"/>
              <a:t>düşük-</a:t>
            </a:r>
            <a:r>
              <a:rPr lang="en-US" dirty="0" err="1" smtClean="0">
                <a:solidFill>
                  <a:srgbClr val="933E99"/>
                </a:solidFill>
              </a:rPr>
              <a:t>orta</a:t>
            </a:r>
            <a:r>
              <a:rPr lang="en-US" dirty="0" smtClean="0"/>
              <a:t>…</a:t>
            </a:r>
          </a:p>
          <a:p>
            <a:r>
              <a:rPr lang="en-US" b="1" dirty="0" err="1" smtClean="0"/>
              <a:t>Transvajinal</a:t>
            </a:r>
            <a:r>
              <a:rPr lang="en-US" b="1" dirty="0" smtClean="0"/>
              <a:t> </a:t>
            </a:r>
            <a:r>
              <a:rPr lang="en-US" b="1" dirty="0" err="1" smtClean="0"/>
              <a:t>kalıcı</a:t>
            </a:r>
            <a:r>
              <a:rPr lang="en-US" b="1" dirty="0" smtClean="0"/>
              <a:t> </a:t>
            </a:r>
            <a:r>
              <a:rPr lang="en-US" b="1" dirty="0" err="1" smtClean="0"/>
              <a:t>meş</a:t>
            </a:r>
            <a:r>
              <a:rPr lang="en-US" b="1" dirty="0" smtClean="0"/>
              <a:t>:</a:t>
            </a:r>
          </a:p>
          <a:p>
            <a:pPr lvl="1"/>
            <a:r>
              <a:rPr lang="en-US" dirty="0" err="1" smtClean="0"/>
              <a:t>Prolapsus</a:t>
            </a:r>
            <a:r>
              <a:rPr lang="en-US" dirty="0" smtClean="0"/>
              <a:t> </a:t>
            </a:r>
            <a:r>
              <a:rPr lang="en-US" dirty="0" err="1" smtClean="0"/>
              <a:t>farkındalığı</a:t>
            </a:r>
            <a:r>
              <a:rPr lang="en-US" dirty="0" smtClean="0"/>
              <a:t>, </a:t>
            </a:r>
            <a:r>
              <a:rPr lang="en-US" dirty="0" err="1" smtClean="0"/>
              <a:t>prolapsus</a:t>
            </a:r>
            <a:r>
              <a:rPr lang="en-US" dirty="0" smtClean="0"/>
              <a:t> </a:t>
            </a:r>
            <a:r>
              <a:rPr lang="en-US" dirty="0" err="1" smtClean="0"/>
              <a:t>için</a:t>
            </a:r>
            <a:r>
              <a:rPr lang="en-US" dirty="0" smtClean="0"/>
              <a:t> </a:t>
            </a:r>
            <a:r>
              <a:rPr lang="en-US" dirty="0" err="1" smtClean="0"/>
              <a:t>tekrar</a:t>
            </a:r>
            <a:r>
              <a:rPr lang="en-US" dirty="0" smtClean="0"/>
              <a:t> </a:t>
            </a:r>
            <a:r>
              <a:rPr lang="en-US" dirty="0" err="1" smtClean="0"/>
              <a:t>cerrahi</a:t>
            </a:r>
            <a:r>
              <a:rPr lang="en-US" dirty="0" smtClean="0"/>
              <a:t> </a:t>
            </a:r>
            <a:r>
              <a:rPr lang="en-US" dirty="0" err="1" smtClean="0"/>
              <a:t>ve</a:t>
            </a:r>
            <a:r>
              <a:rPr lang="en-US" dirty="0" smtClean="0"/>
              <a:t> </a:t>
            </a:r>
            <a:r>
              <a:rPr lang="en-US" dirty="0" err="1" smtClean="0"/>
              <a:t>muayenede</a:t>
            </a:r>
            <a:r>
              <a:rPr lang="en-US" dirty="0" smtClean="0"/>
              <a:t> </a:t>
            </a:r>
            <a:r>
              <a:rPr lang="en-US" dirty="0" err="1" smtClean="0"/>
              <a:t>prolapsus</a:t>
            </a:r>
            <a:r>
              <a:rPr lang="en-US" dirty="0" smtClean="0"/>
              <a:t> </a:t>
            </a:r>
            <a:r>
              <a:rPr lang="en-US" dirty="0" err="1" smtClean="0"/>
              <a:t>doğal</a:t>
            </a:r>
            <a:r>
              <a:rPr lang="en-US" dirty="0" smtClean="0"/>
              <a:t> </a:t>
            </a:r>
            <a:r>
              <a:rPr lang="en-US" dirty="0" err="1" smtClean="0"/>
              <a:t>doku</a:t>
            </a:r>
            <a:r>
              <a:rPr lang="en-US" dirty="0" smtClean="0"/>
              <a:t> </a:t>
            </a:r>
            <a:r>
              <a:rPr lang="en-US" dirty="0" err="1" smtClean="0"/>
              <a:t>ile</a:t>
            </a:r>
            <a:r>
              <a:rPr lang="en-US" dirty="0" smtClean="0"/>
              <a:t> </a:t>
            </a:r>
            <a:r>
              <a:rPr lang="en-US" dirty="0" err="1" smtClean="0"/>
              <a:t>onarıma</a:t>
            </a:r>
            <a:r>
              <a:rPr lang="en-US" dirty="0" smtClean="0"/>
              <a:t> </a:t>
            </a:r>
            <a:r>
              <a:rPr lang="en-US" dirty="0" err="1" smtClean="0"/>
              <a:t>göre</a:t>
            </a:r>
            <a:r>
              <a:rPr lang="en-US" dirty="0" smtClean="0"/>
              <a:t> </a:t>
            </a:r>
            <a:r>
              <a:rPr lang="en-US" dirty="0" smtClean="0">
                <a:latin typeface="Wingdings"/>
                <a:ea typeface="Wingdings"/>
                <a:cs typeface="Wingdings"/>
                <a:sym typeface="Wingdings"/>
              </a:rPr>
              <a:t></a:t>
            </a:r>
            <a:endParaRPr lang="en-US" dirty="0">
              <a:sym typeface="Wingdings"/>
            </a:endParaRPr>
          </a:p>
          <a:p>
            <a:pPr lvl="1"/>
            <a:r>
              <a:rPr lang="en-US" dirty="0"/>
              <a:t>De novo SÜİ, </a:t>
            </a:r>
            <a:r>
              <a:rPr lang="en-US" dirty="0" err="1"/>
              <a:t>mesane</a:t>
            </a:r>
            <a:r>
              <a:rPr lang="en-US" dirty="0"/>
              <a:t> </a:t>
            </a:r>
            <a:r>
              <a:rPr lang="en-US" dirty="0" err="1"/>
              <a:t>yaralanması</a:t>
            </a:r>
            <a:r>
              <a:rPr lang="en-US" dirty="0"/>
              <a:t> </a:t>
            </a:r>
            <a:r>
              <a:rPr lang="en-US" dirty="0" err="1"/>
              <a:t>ve</a:t>
            </a:r>
            <a:r>
              <a:rPr lang="en-US" dirty="0"/>
              <a:t> </a:t>
            </a:r>
            <a:r>
              <a:rPr lang="en-US" dirty="0" err="1"/>
              <a:t>prolapsus</a:t>
            </a:r>
            <a:r>
              <a:rPr lang="en-US" dirty="0"/>
              <a:t>-SÜİ-</a:t>
            </a:r>
            <a:r>
              <a:rPr lang="en-US" dirty="0" err="1"/>
              <a:t>meş</a:t>
            </a:r>
            <a:r>
              <a:rPr lang="en-US" dirty="0"/>
              <a:t> </a:t>
            </a:r>
            <a:r>
              <a:rPr lang="en-US" dirty="0" err="1"/>
              <a:t>görünmesi</a:t>
            </a:r>
            <a:r>
              <a:rPr lang="en-US" dirty="0"/>
              <a:t> </a:t>
            </a:r>
            <a:r>
              <a:rPr lang="en-US" dirty="0" err="1"/>
              <a:t>için</a:t>
            </a:r>
            <a:r>
              <a:rPr lang="en-US" dirty="0"/>
              <a:t> </a:t>
            </a:r>
            <a:r>
              <a:rPr lang="en-US" dirty="0" err="1"/>
              <a:t>tekrar</a:t>
            </a:r>
            <a:r>
              <a:rPr lang="en-US" dirty="0"/>
              <a:t> </a:t>
            </a:r>
            <a:r>
              <a:rPr lang="en-US" dirty="0" err="1"/>
              <a:t>cerrahi</a:t>
            </a:r>
            <a:r>
              <a:rPr lang="en-US" dirty="0"/>
              <a:t> </a:t>
            </a:r>
            <a:r>
              <a:rPr lang="en-US" dirty="0" err="1"/>
              <a:t>doğal</a:t>
            </a:r>
            <a:r>
              <a:rPr lang="en-US" dirty="0"/>
              <a:t> </a:t>
            </a:r>
            <a:r>
              <a:rPr lang="en-US" dirty="0" err="1"/>
              <a:t>doku</a:t>
            </a:r>
            <a:r>
              <a:rPr lang="en-US" dirty="0"/>
              <a:t> </a:t>
            </a:r>
            <a:r>
              <a:rPr lang="en-US" dirty="0" err="1"/>
              <a:t>ile</a:t>
            </a:r>
            <a:r>
              <a:rPr lang="en-US" dirty="0"/>
              <a:t> </a:t>
            </a:r>
            <a:r>
              <a:rPr lang="en-US" dirty="0" err="1"/>
              <a:t>onarıma</a:t>
            </a:r>
            <a:r>
              <a:rPr lang="en-US" dirty="0"/>
              <a:t> </a:t>
            </a:r>
            <a:r>
              <a:rPr lang="en-US" dirty="0" err="1" smtClean="0"/>
              <a:t>göre</a:t>
            </a:r>
            <a:r>
              <a:rPr lang="en-US" dirty="0" smtClean="0"/>
              <a:t> </a:t>
            </a:r>
            <a:r>
              <a:rPr lang="en-US" dirty="0" smtClean="0">
                <a:latin typeface="Wingdings"/>
                <a:ea typeface="Wingdings"/>
                <a:cs typeface="Wingdings"/>
                <a:sym typeface="Wingdings"/>
              </a:rPr>
              <a:t></a:t>
            </a:r>
          </a:p>
          <a:p>
            <a:pPr lvl="1"/>
            <a:endParaRPr lang="en-US" dirty="0">
              <a:latin typeface="Wingdings"/>
              <a:ea typeface="Wingdings"/>
              <a:cs typeface="Wingdings"/>
              <a:sym typeface="Wingdings"/>
            </a:endParaRPr>
          </a:p>
          <a:p>
            <a:pPr lvl="1"/>
            <a:r>
              <a:rPr lang="en-US" i="1" dirty="0" err="1" smtClean="0">
                <a:solidFill>
                  <a:srgbClr val="933E99"/>
                </a:solidFill>
                <a:latin typeface="+mj-lt"/>
                <a:ea typeface="Wingdings"/>
                <a:cs typeface="Wingdings"/>
                <a:sym typeface="Wingdings"/>
              </a:rPr>
              <a:t>Transvajinal</a:t>
            </a:r>
            <a:r>
              <a:rPr lang="en-US" i="1" dirty="0" smtClean="0">
                <a:solidFill>
                  <a:srgbClr val="933E99"/>
                </a:solidFill>
                <a:latin typeface="+mj-lt"/>
                <a:ea typeface="Wingdings"/>
                <a:cs typeface="Wingdings"/>
                <a:sym typeface="Wingdings"/>
              </a:rPr>
              <a:t> </a:t>
            </a:r>
            <a:r>
              <a:rPr lang="en-US" i="1" dirty="0" err="1" smtClean="0">
                <a:solidFill>
                  <a:srgbClr val="933E99"/>
                </a:solidFill>
                <a:latin typeface="+mj-lt"/>
                <a:ea typeface="Wingdings"/>
                <a:cs typeface="Wingdings"/>
                <a:sym typeface="Wingdings"/>
              </a:rPr>
              <a:t>meşin</a:t>
            </a:r>
            <a:r>
              <a:rPr lang="en-US" i="1" dirty="0" smtClean="0">
                <a:solidFill>
                  <a:srgbClr val="933E99"/>
                </a:solidFill>
                <a:latin typeface="+mj-lt"/>
                <a:ea typeface="Wingdings"/>
                <a:cs typeface="Wingdings"/>
                <a:sym typeface="Wingdings"/>
              </a:rPr>
              <a:t> primer </a:t>
            </a:r>
            <a:r>
              <a:rPr lang="en-US" i="1" dirty="0" err="1" smtClean="0">
                <a:solidFill>
                  <a:srgbClr val="933E99"/>
                </a:solidFill>
                <a:latin typeface="+mj-lt"/>
                <a:ea typeface="Wingdings"/>
                <a:cs typeface="Wingdings"/>
                <a:sym typeface="Wingdings"/>
              </a:rPr>
              <a:t>cerrahide</a:t>
            </a:r>
            <a:r>
              <a:rPr lang="en-US" i="1" dirty="0" smtClean="0">
                <a:solidFill>
                  <a:srgbClr val="933E99"/>
                </a:solidFill>
                <a:latin typeface="+mj-lt"/>
                <a:ea typeface="Wingdings"/>
                <a:cs typeface="Wingdings"/>
                <a:sym typeface="Wingdings"/>
              </a:rPr>
              <a:t> </a:t>
            </a:r>
            <a:r>
              <a:rPr lang="en-US" i="1" dirty="0" err="1" smtClean="0">
                <a:solidFill>
                  <a:srgbClr val="933E99"/>
                </a:solidFill>
                <a:latin typeface="+mj-lt"/>
                <a:ea typeface="Wingdings"/>
                <a:cs typeface="Wingdings"/>
                <a:sym typeface="Wingdings"/>
              </a:rPr>
              <a:t>kullanımı</a:t>
            </a:r>
            <a:r>
              <a:rPr lang="en-US" i="1" dirty="0" smtClean="0">
                <a:solidFill>
                  <a:srgbClr val="933E99"/>
                </a:solidFill>
                <a:latin typeface="+mj-lt"/>
                <a:ea typeface="Wingdings"/>
                <a:cs typeface="Wingdings"/>
                <a:sym typeface="Wingdings"/>
              </a:rPr>
              <a:t> </a:t>
            </a:r>
            <a:r>
              <a:rPr lang="en-US" i="1" dirty="0" err="1" smtClean="0">
                <a:solidFill>
                  <a:srgbClr val="933E99"/>
                </a:solidFill>
                <a:latin typeface="+mj-lt"/>
                <a:ea typeface="Wingdings"/>
                <a:cs typeface="Wingdings"/>
                <a:sym typeface="Wingdings"/>
              </a:rPr>
              <a:t>sınırlı</a:t>
            </a:r>
            <a:r>
              <a:rPr lang="en-US" i="1" dirty="0" smtClean="0">
                <a:solidFill>
                  <a:srgbClr val="933E99"/>
                </a:solidFill>
                <a:latin typeface="+mj-lt"/>
                <a:ea typeface="Wingdings"/>
                <a:cs typeface="Wingdings"/>
                <a:sym typeface="Wingdings"/>
              </a:rPr>
              <a:t>…</a:t>
            </a:r>
          </a:p>
          <a:p>
            <a:pPr lvl="1"/>
            <a:r>
              <a:rPr lang="en-US" dirty="0" err="1">
                <a:solidFill>
                  <a:srgbClr val="933E99"/>
                </a:solidFill>
              </a:rPr>
              <a:t>Kanıtlar</a:t>
            </a:r>
            <a:r>
              <a:rPr lang="en-US" dirty="0">
                <a:solidFill>
                  <a:srgbClr val="933E99"/>
                </a:solidFill>
              </a:rPr>
              <a:t> </a:t>
            </a:r>
            <a:r>
              <a:rPr lang="en-US" dirty="0" err="1">
                <a:solidFill>
                  <a:srgbClr val="933E99"/>
                </a:solidFill>
              </a:rPr>
              <a:t>artan</a:t>
            </a:r>
            <a:r>
              <a:rPr lang="en-US" dirty="0">
                <a:solidFill>
                  <a:srgbClr val="933E99"/>
                </a:solidFill>
              </a:rPr>
              <a:t> </a:t>
            </a:r>
            <a:r>
              <a:rPr lang="en-US" dirty="0" err="1">
                <a:solidFill>
                  <a:srgbClr val="933E99"/>
                </a:solidFill>
              </a:rPr>
              <a:t>morbidite</a:t>
            </a:r>
            <a:r>
              <a:rPr lang="en-US" dirty="0">
                <a:solidFill>
                  <a:srgbClr val="933E99"/>
                </a:solidFill>
              </a:rPr>
              <a:t> </a:t>
            </a:r>
            <a:r>
              <a:rPr lang="en-US" dirty="0" err="1">
                <a:solidFill>
                  <a:srgbClr val="933E99"/>
                </a:solidFill>
              </a:rPr>
              <a:t>nedeniyle</a:t>
            </a:r>
            <a:r>
              <a:rPr lang="en-US" dirty="0">
                <a:solidFill>
                  <a:srgbClr val="933E99"/>
                </a:solidFill>
              </a:rPr>
              <a:t> </a:t>
            </a:r>
            <a:r>
              <a:rPr lang="en-US" dirty="0" err="1">
                <a:solidFill>
                  <a:srgbClr val="933E99"/>
                </a:solidFill>
              </a:rPr>
              <a:t>ön</a:t>
            </a:r>
            <a:r>
              <a:rPr lang="en-US" dirty="0">
                <a:solidFill>
                  <a:srgbClr val="933E99"/>
                </a:solidFill>
              </a:rPr>
              <a:t> </a:t>
            </a:r>
            <a:r>
              <a:rPr lang="en-US" dirty="0" err="1">
                <a:solidFill>
                  <a:srgbClr val="933E99"/>
                </a:solidFill>
              </a:rPr>
              <a:t>kompartman</a:t>
            </a:r>
            <a:r>
              <a:rPr lang="en-US" dirty="0">
                <a:solidFill>
                  <a:srgbClr val="933E99"/>
                </a:solidFill>
              </a:rPr>
              <a:t> </a:t>
            </a:r>
            <a:r>
              <a:rPr lang="en-US" dirty="0" err="1">
                <a:solidFill>
                  <a:srgbClr val="933E99"/>
                </a:solidFill>
              </a:rPr>
              <a:t>prolapsusu</a:t>
            </a:r>
            <a:r>
              <a:rPr lang="en-US" dirty="0">
                <a:solidFill>
                  <a:srgbClr val="933E99"/>
                </a:solidFill>
              </a:rPr>
              <a:t> </a:t>
            </a:r>
            <a:r>
              <a:rPr lang="en-US" dirty="0" err="1">
                <a:solidFill>
                  <a:srgbClr val="933E99"/>
                </a:solidFill>
              </a:rPr>
              <a:t>cerrahisinde</a:t>
            </a:r>
            <a:r>
              <a:rPr lang="en-US" dirty="0">
                <a:solidFill>
                  <a:srgbClr val="933E99"/>
                </a:solidFill>
              </a:rPr>
              <a:t> </a:t>
            </a:r>
            <a:r>
              <a:rPr lang="en-US" dirty="0" err="1">
                <a:solidFill>
                  <a:srgbClr val="933E99"/>
                </a:solidFill>
              </a:rPr>
              <a:t>doğal</a:t>
            </a:r>
            <a:r>
              <a:rPr lang="en-US" dirty="0">
                <a:solidFill>
                  <a:srgbClr val="933E99"/>
                </a:solidFill>
              </a:rPr>
              <a:t> </a:t>
            </a:r>
            <a:r>
              <a:rPr lang="en-US" dirty="0" err="1">
                <a:solidFill>
                  <a:srgbClr val="933E99"/>
                </a:solidFill>
              </a:rPr>
              <a:t>doku</a:t>
            </a:r>
            <a:r>
              <a:rPr lang="en-US" dirty="0">
                <a:solidFill>
                  <a:srgbClr val="933E99"/>
                </a:solidFill>
              </a:rPr>
              <a:t> </a:t>
            </a:r>
            <a:r>
              <a:rPr lang="en-US" dirty="0" err="1">
                <a:solidFill>
                  <a:srgbClr val="933E99"/>
                </a:solidFill>
              </a:rPr>
              <a:t>ile</a:t>
            </a:r>
            <a:r>
              <a:rPr lang="en-US" dirty="0">
                <a:solidFill>
                  <a:srgbClr val="933E99"/>
                </a:solidFill>
              </a:rPr>
              <a:t> </a:t>
            </a:r>
            <a:r>
              <a:rPr lang="en-US" dirty="0" err="1">
                <a:solidFill>
                  <a:srgbClr val="933E99"/>
                </a:solidFill>
              </a:rPr>
              <a:t>onarım</a:t>
            </a:r>
            <a:r>
              <a:rPr lang="en-US" dirty="0">
                <a:solidFill>
                  <a:srgbClr val="933E99"/>
                </a:solidFill>
              </a:rPr>
              <a:t> </a:t>
            </a:r>
            <a:r>
              <a:rPr lang="en-US" dirty="0" err="1">
                <a:solidFill>
                  <a:srgbClr val="933E99"/>
                </a:solidFill>
              </a:rPr>
              <a:t>yerine</a:t>
            </a:r>
            <a:r>
              <a:rPr lang="en-US" dirty="0">
                <a:solidFill>
                  <a:srgbClr val="933E99"/>
                </a:solidFill>
              </a:rPr>
              <a:t> </a:t>
            </a:r>
            <a:r>
              <a:rPr lang="en-US" dirty="0" err="1">
                <a:solidFill>
                  <a:srgbClr val="933E99"/>
                </a:solidFill>
              </a:rPr>
              <a:t>meş</a:t>
            </a:r>
            <a:r>
              <a:rPr lang="en-US" dirty="0">
                <a:solidFill>
                  <a:srgbClr val="933E99"/>
                </a:solidFill>
              </a:rPr>
              <a:t> </a:t>
            </a:r>
            <a:r>
              <a:rPr lang="en-US" dirty="0" err="1">
                <a:solidFill>
                  <a:srgbClr val="933E99"/>
                </a:solidFill>
              </a:rPr>
              <a:t>kullanımını</a:t>
            </a:r>
            <a:r>
              <a:rPr lang="en-US" dirty="0">
                <a:solidFill>
                  <a:srgbClr val="933E99"/>
                </a:solidFill>
              </a:rPr>
              <a:t> </a:t>
            </a:r>
            <a:r>
              <a:rPr lang="en-US" dirty="0" err="1">
                <a:solidFill>
                  <a:srgbClr val="933E99"/>
                </a:solidFill>
              </a:rPr>
              <a:t>desteklememektedir</a:t>
            </a:r>
            <a:r>
              <a:rPr lang="en-US" dirty="0">
                <a:solidFill>
                  <a:srgbClr val="933E99"/>
                </a:solidFill>
              </a:rPr>
              <a:t>…</a:t>
            </a:r>
          </a:p>
          <a:p>
            <a:pPr lvl="1"/>
            <a:endParaRPr lang="en-US" i="1" dirty="0">
              <a:solidFill>
                <a:srgbClr val="933E99"/>
              </a:solidFill>
              <a:latin typeface="+mj-lt"/>
            </a:endParaRPr>
          </a:p>
        </p:txBody>
      </p:sp>
      <p:sp>
        <p:nvSpPr>
          <p:cNvPr id="9" name="TextBox 8"/>
          <p:cNvSpPr txBox="1"/>
          <p:nvPr/>
        </p:nvSpPr>
        <p:spPr>
          <a:xfrm>
            <a:off x="7433236" y="1197067"/>
            <a:ext cx="881528" cy="369332"/>
          </a:xfrm>
          <a:prstGeom prst="rect">
            <a:avLst/>
          </a:prstGeom>
          <a:noFill/>
        </p:spPr>
        <p:txBody>
          <a:bodyPr wrap="square" rtlCol="0">
            <a:spAutoFit/>
          </a:bodyPr>
          <a:lstStyle/>
          <a:p>
            <a:r>
              <a:rPr lang="en-US" b="1" dirty="0" smtClean="0"/>
              <a:t>2016</a:t>
            </a:r>
            <a:endParaRPr lang="en-US" b="1" dirty="0"/>
          </a:p>
        </p:txBody>
      </p:sp>
      <p:sp>
        <p:nvSpPr>
          <p:cNvPr id="2" name="Curved Right Arrow 1"/>
          <p:cNvSpPr/>
          <p:nvPr/>
        </p:nvSpPr>
        <p:spPr>
          <a:xfrm>
            <a:off x="158364" y="3727054"/>
            <a:ext cx="731520" cy="1748118"/>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3" name="Picture 2" descr="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57" y="43411"/>
            <a:ext cx="6609770" cy="1522988"/>
          </a:xfrm>
          <a:prstGeom prst="rect">
            <a:avLst/>
          </a:prstGeom>
        </p:spPr>
      </p:pic>
    </p:spTree>
    <p:extLst>
      <p:ext uri="{BB962C8B-B14F-4D97-AF65-F5344CB8AC3E}">
        <p14:creationId xmlns:p14="http://schemas.microsoft.com/office/powerpoint/2010/main" val="330135725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49275" y="494552"/>
            <a:ext cx="8042276" cy="773953"/>
          </a:xfrm>
        </p:spPr>
        <p:txBody>
          <a:bodyPr/>
          <a:lstStyle/>
          <a:p>
            <a:r>
              <a:rPr lang="en-US" sz="3600" dirty="0" err="1" smtClean="0"/>
              <a:t>Meş’e</a:t>
            </a:r>
            <a:r>
              <a:rPr lang="en-US" sz="3600" dirty="0" smtClean="0"/>
              <a:t> </a:t>
            </a:r>
            <a:r>
              <a:rPr lang="en-US" sz="3600" dirty="0" err="1" smtClean="0"/>
              <a:t>özgü</a:t>
            </a:r>
            <a:r>
              <a:rPr lang="en-US" sz="3600" dirty="0" smtClean="0"/>
              <a:t> </a:t>
            </a:r>
            <a:r>
              <a:rPr lang="en-US" sz="3600" dirty="0" err="1" smtClean="0"/>
              <a:t>komplikasyonlar</a:t>
            </a:r>
            <a:r>
              <a:rPr lang="en-US" sz="3600" dirty="0" smtClean="0"/>
              <a:t>:</a:t>
            </a:r>
            <a:endParaRPr lang="en-US" sz="3600" dirty="0"/>
          </a:p>
        </p:txBody>
      </p:sp>
      <p:sp>
        <p:nvSpPr>
          <p:cNvPr id="5" name="Rounded Rectangle 4"/>
          <p:cNvSpPr/>
          <p:nvPr/>
        </p:nvSpPr>
        <p:spPr>
          <a:xfrm>
            <a:off x="4680199" y="1589523"/>
            <a:ext cx="4052607" cy="164352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chemeClr val="tx1"/>
                </a:solidFill>
              </a:rPr>
              <a:t>Vajinal</a:t>
            </a:r>
            <a:r>
              <a:rPr lang="en-US" dirty="0" smtClean="0">
                <a:solidFill>
                  <a:schemeClr val="tx1"/>
                </a:solidFill>
              </a:rPr>
              <a:t> </a:t>
            </a:r>
            <a:r>
              <a:rPr lang="en-US" dirty="0" err="1" smtClean="0">
                <a:solidFill>
                  <a:schemeClr val="tx1"/>
                </a:solidFill>
              </a:rPr>
              <a:t>meş</a:t>
            </a:r>
            <a:r>
              <a:rPr lang="en-US" dirty="0" smtClean="0">
                <a:solidFill>
                  <a:schemeClr val="tx1"/>
                </a:solidFill>
              </a:rPr>
              <a:t> ‘extrusion/exposure’:</a:t>
            </a:r>
          </a:p>
          <a:p>
            <a:pPr algn="ctr"/>
            <a:r>
              <a:rPr lang="en-US" dirty="0" smtClean="0">
                <a:solidFill>
                  <a:schemeClr val="tx1"/>
                </a:solidFill>
              </a:rPr>
              <a:t>%</a:t>
            </a:r>
            <a:r>
              <a:rPr lang="en-US" dirty="0">
                <a:solidFill>
                  <a:schemeClr val="tx1"/>
                </a:solidFill>
              </a:rPr>
              <a:t>5</a:t>
            </a:r>
            <a:r>
              <a:rPr lang="en-US" dirty="0" smtClean="0">
                <a:solidFill>
                  <a:schemeClr val="tx1"/>
                </a:solidFill>
              </a:rPr>
              <a:t> – 19; 0rt %10.3  </a:t>
            </a:r>
          </a:p>
          <a:p>
            <a:pPr algn="ctr"/>
            <a:r>
              <a:rPr lang="en-US" dirty="0" err="1" smtClean="0">
                <a:solidFill>
                  <a:schemeClr val="tx1"/>
                </a:solidFill>
              </a:rPr>
              <a:t>Disparoni</a:t>
            </a:r>
            <a:r>
              <a:rPr lang="en-US" dirty="0" smtClean="0">
                <a:solidFill>
                  <a:schemeClr val="tx1"/>
                </a:solidFill>
              </a:rPr>
              <a:t>, </a:t>
            </a:r>
            <a:r>
              <a:rPr lang="en-US" dirty="0" err="1" smtClean="0">
                <a:solidFill>
                  <a:schemeClr val="tx1"/>
                </a:solidFill>
              </a:rPr>
              <a:t>vajinal</a:t>
            </a:r>
            <a:r>
              <a:rPr lang="en-US" dirty="0" smtClean="0">
                <a:solidFill>
                  <a:schemeClr val="tx1"/>
                </a:solidFill>
              </a:rPr>
              <a:t> </a:t>
            </a:r>
            <a:r>
              <a:rPr lang="en-US" dirty="0" err="1" smtClean="0">
                <a:solidFill>
                  <a:schemeClr val="tx1"/>
                </a:solidFill>
              </a:rPr>
              <a:t>akıntı</a:t>
            </a:r>
            <a:r>
              <a:rPr lang="en-US" dirty="0" smtClean="0">
                <a:solidFill>
                  <a:schemeClr val="tx1"/>
                </a:solidFill>
              </a:rPr>
              <a:t>, </a:t>
            </a:r>
            <a:r>
              <a:rPr lang="en-US" dirty="0" err="1" smtClean="0">
                <a:solidFill>
                  <a:schemeClr val="tx1"/>
                </a:solidFill>
              </a:rPr>
              <a:t>kanama</a:t>
            </a:r>
            <a:r>
              <a:rPr lang="en-US" dirty="0" smtClean="0">
                <a:solidFill>
                  <a:schemeClr val="tx1"/>
                </a:solidFill>
              </a:rPr>
              <a:t>, </a:t>
            </a:r>
            <a:r>
              <a:rPr lang="en-US" dirty="0" err="1" smtClean="0">
                <a:solidFill>
                  <a:schemeClr val="tx1"/>
                </a:solidFill>
              </a:rPr>
              <a:t>pelvik</a:t>
            </a:r>
            <a:r>
              <a:rPr lang="en-US" dirty="0" smtClean="0">
                <a:solidFill>
                  <a:schemeClr val="tx1"/>
                </a:solidFill>
              </a:rPr>
              <a:t> </a:t>
            </a:r>
            <a:r>
              <a:rPr lang="en-US" dirty="0" err="1" smtClean="0">
                <a:solidFill>
                  <a:schemeClr val="tx1"/>
                </a:solidFill>
              </a:rPr>
              <a:t>ağrı</a:t>
            </a:r>
            <a:r>
              <a:rPr lang="en-US" dirty="0" smtClean="0">
                <a:solidFill>
                  <a:schemeClr val="tx1"/>
                </a:solidFill>
              </a:rPr>
              <a:t> </a:t>
            </a:r>
          </a:p>
          <a:p>
            <a:pPr algn="ctr"/>
            <a:r>
              <a:rPr lang="en-US" dirty="0" err="1" smtClean="0">
                <a:solidFill>
                  <a:schemeClr val="tx1"/>
                </a:solidFill>
              </a:rPr>
              <a:t>Cerrahi</a:t>
            </a:r>
            <a:r>
              <a:rPr lang="en-US" dirty="0" smtClean="0">
                <a:solidFill>
                  <a:schemeClr val="tx1"/>
                </a:solidFill>
              </a:rPr>
              <a:t> </a:t>
            </a:r>
            <a:r>
              <a:rPr lang="en-US" dirty="0" err="1" smtClean="0">
                <a:solidFill>
                  <a:schemeClr val="tx1"/>
                </a:solidFill>
              </a:rPr>
              <a:t>eksizyon</a:t>
            </a:r>
            <a:r>
              <a:rPr lang="en-US" dirty="0" smtClean="0">
                <a:solidFill>
                  <a:schemeClr val="tx1"/>
                </a:solidFill>
              </a:rPr>
              <a:t> %56</a:t>
            </a:r>
            <a:endParaRPr lang="en-US" dirty="0">
              <a:solidFill>
                <a:schemeClr val="tx1"/>
              </a:solidFill>
            </a:endParaRPr>
          </a:p>
        </p:txBody>
      </p:sp>
      <p:sp>
        <p:nvSpPr>
          <p:cNvPr id="7" name="Rounded Rectangle 6"/>
          <p:cNvSpPr/>
          <p:nvPr/>
        </p:nvSpPr>
        <p:spPr>
          <a:xfrm>
            <a:off x="2721444" y="3944327"/>
            <a:ext cx="3985059" cy="164352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rgbClr val="000000"/>
                </a:solidFill>
              </a:rPr>
              <a:t>Üriner</a:t>
            </a:r>
            <a:r>
              <a:rPr lang="en-US" dirty="0" smtClean="0">
                <a:solidFill>
                  <a:srgbClr val="000000"/>
                </a:solidFill>
              </a:rPr>
              <a:t> </a:t>
            </a:r>
            <a:r>
              <a:rPr lang="en-US" dirty="0" err="1" smtClean="0">
                <a:solidFill>
                  <a:srgbClr val="000000"/>
                </a:solidFill>
              </a:rPr>
              <a:t>sisteme</a:t>
            </a:r>
            <a:r>
              <a:rPr lang="en-US" dirty="0" smtClean="0">
                <a:solidFill>
                  <a:srgbClr val="000000"/>
                </a:solidFill>
              </a:rPr>
              <a:t> </a:t>
            </a:r>
            <a:r>
              <a:rPr lang="en-US" dirty="0" err="1" smtClean="0">
                <a:solidFill>
                  <a:srgbClr val="000000"/>
                </a:solidFill>
              </a:rPr>
              <a:t>meş</a:t>
            </a:r>
            <a:r>
              <a:rPr lang="en-US" dirty="0" smtClean="0">
                <a:solidFill>
                  <a:srgbClr val="000000"/>
                </a:solidFill>
              </a:rPr>
              <a:t> </a:t>
            </a:r>
            <a:r>
              <a:rPr lang="en-US" dirty="0" err="1" smtClean="0">
                <a:solidFill>
                  <a:srgbClr val="000000"/>
                </a:solidFill>
              </a:rPr>
              <a:t>erozyonu</a:t>
            </a:r>
            <a:r>
              <a:rPr lang="en-US" dirty="0" smtClean="0">
                <a:solidFill>
                  <a:srgbClr val="000000"/>
                </a:solidFill>
              </a:rPr>
              <a:t>:</a:t>
            </a:r>
          </a:p>
          <a:p>
            <a:pPr algn="ctr"/>
            <a:r>
              <a:rPr lang="en-US" dirty="0" err="1" smtClean="0">
                <a:solidFill>
                  <a:srgbClr val="000000"/>
                </a:solidFill>
              </a:rPr>
              <a:t>Hematüri</a:t>
            </a:r>
            <a:r>
              <a:rPr lang="en-US" dirty="0" smtClean="0">
                <a:solidFill>
                  <a:srgbClr val="000000"/>
                </a:solidFill>
              </a:rPr>
              <a:t>, İYE, </a:t>
            </a:r>
            <a:r>
              <a:rPr lang="en-US" dirty="0" err="1" smtClean="0">
                <a:solidFill>
                  <a:srgbClr val="000000"/>
                </a:solidFill>
              </a:rPr>
              <a:t>taş</a:t>
            </a:r>
            <a:r>
              <a:rPr lang="en-US" dirty="0" smtClean="0">
                <a:solidFill>
                  <a:srgbClr val="000000"/>
                </a:solidFill>
              </a:rPr>
              <a:t> </a:t>
            </a:r>
            <a:r>
              <a:rPr lang="en-US" dirty="0" err="1" smtClean="0">
                <a:solidFill>
                  <a:srgbClr val="000000"/>
                </a:solidFill>
              </a:rPr>
              <a:t>oluşumu</a:t>
            </a:r>
            <a:r>
              <a:rPr lang="en-US" dirty="0" smtClean="0">
                <a:solidFill>
                  <a:srgbClr val="000000"/>
                </a:solidFill>
              </a:rPr>
              <a:t>, AAM, </a:t>
            </a:r>
            <a:r>
              <a:rPr lang="en-US" dirty="0" err="1" smtClean="0">
                <a:solidFill>
                  <a:srgbClr val="000000"/>
                </a:solidFill>
              </a:rPr>
              <a:t>kronik</a:t>
            </a:r>
            <a:r>
              <a:rPr lang="en-US" dirty="0" smtClean="0">
                <a:solidFill>
                  <a:srgbClr val="000000"/>
                </a:solidFill>
              </a:rPr>
              <a:t> </a:t>
            </a:r>
            <a:r>
              <a:rPr lang="en-US" dirty="0" err="1" smtClean="0">
                <a:solidFill>
                  <a:srgbClr val="000000"/>
                </a:solidFill>
              </a:rPr>
              <a:t>pelvik</a:t>
            </a:r>
            <a:r>
              <a:rPr lang="en-US" dirty="0" smtClean="0">
                <a:solidFill>
                  <a:srgbClr val="000000"/>
                </a:solidFill>
              </a:rPr>
              <a:t> </a:t>
            </a:r>
            <a:r>
              <a:rPr lang="en-US" dirty="0" err="1" smtClean="0">
                <a:solidFill>
                  <a:srgbClr val="000000"/>
                </a:solidFill>
              </a:rPr>
              <a:t>ağrı</a:t>
            </a:r>
            <a:r>
              <a:rPr lang="en-US" dirty="0" smtClean="0">
                <a:solidFill>
                  <a:srgbClr val="000000"/>
                </a:solidFill>
              </a:rPr>
              <a:t>, </a:t>
            </a:r>
            <a:r>
              <a:rPr lang="en-US" dirty="0" err="1" smtClean="0">
                <a:solidFill>
                  <a:srgbClr val="000000"/>
                </a:solidFill>
              </a:rPr>
              <a:t>fistül</a:t>
            </a:r>
            <a:endParaRPr lang="en-US" dirty="0" smtClean="0">
              <a:solidFill>
                <a:srgbClr val="000000"/>
              </a:solidFill>
            </a:endParaRPr>
          </a:p>
          <a:p>
            <a:pPr algn="ctr"/>
            <a:r>
              <a:rPr lang="en-US" dirty="0" err="1" smtClean="0">
                <a:solidFill>
                  <a:srgbClr val="000000"/>
                </a:solidFill>
              </a:rPr>
              <a:t>Cerrahi</a:t>
            </a:r>
            <a:r>
              <a:rPr lang="en-US" dirty="0" smtClean="0">
                <a:solidFill>
                  <a:srgbClr val="000000"/>
                </a:solidFill>
              </a:rPr>
              <a:t> </a:t>
            </a:r>
            <a:r>
              <a:rPr lang="en-US" dirty="0" err="1" smtClean="0">
                <a:solidFill>
                  <a:srgbClr val="000000"/>
                </a:solidFill>
              </a:rPr>
              <a:t>eksizyon</a:t>
            </a:r>
            <a:r>
              <a:rPr lang="en-US" dirty="0" smtClean="0">
                <a:solidFill>
                  <a:srgbClr val="000000"/>
                </a:solidFill>
              </a:rPr>
              <a:t> +</a:t>
            </a:r>
            <a:endParaRPr lang="en-US" dirty="0"/>
          </a:p>
        </p:txBody>
      </p:sp>
      <p:sp>
        <p:nvSpPr>
          <p:cNvPr id="8" name="Rounded Rectangle 7"/>
          <p:cNvSpPr/>
          <p:nvPr/>
        </p:nvSpPr>
        <p:spPr>
          <a:xfrm>
            <a:off x="549275" y="1806552"/>
            <a:ext cx="3934214" cy="130472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rgbClr val="000000"/>
              </a:solidFill>
            </a:endParaRPr>
          </a:p>
          <a:p>
            <a:pPr algn="ctr"/>
            <a:r>
              <a:rPr lang="en-US" dirty="0" smtClean="0">
                <a:solidFill>
                  <a:srgbClr val="000000"/>
                </a:solidFill>
              </a:rPr>
              <a:t>De novo </a:t>
            </a:r>
            <a:r>
              <a:rPr lang="en-US" dirty="0" err="1" smtClean="0">
                <a:solidFill>
                  <a:srgbClr val="000000"/>
                </a:solidFill>
              </a:rPr>
              <a:t>disparoni</a:t>
            </a:r>
            <a:r>
              <a:rPr lang="en-US" dirty="0" smtClean="0">
                <a:solidFill>
                  <a:srgbClr val="000000"/>
                </a:solidFill>
              </a:rPr>
              <a:t> %4.4 – 7.7 </a:t>
            </a:r>
          </a:p>
          <a:p>
            <a:pPr algn="ctr"/>
            <a:r>
              <a:rPr lang="en-US" dirty="0" err="1" smtClean="0">
                <a:solidFill>
                  <a:srgbClr val="000000"/>
                </a:solidFill>
              </a:rPr>
              <a:t>Pelvik</a:t>
            </a:r>
            <a:r>
              <a:rPr lang="en-US" dirty="0" smtClean="0">
                <a:solidFill>
                  <a:srgbClr val="000000"/>
                </a:solidFill>
              </a:rPr>
              <a:t> </a:t>
            </a:r>
            <a:r>
              <a:rPr lang="en-US" dirty="0" err="1" smtClean="0">
                <a:solidFill>
                  <a:srgbClr val="000000"/>
                </a:solidFill>
              </a:rPr>
              <a:t>ağrı</a:t>
            </a:r>
            <a:r>
              <a:rPr lang="en-US" dirty="0" smtClean="0">
                <a:solidFill>
                  <a:srgbClr val="000000"/>
                </a:solidFill>
              </a:rPr>
              <a:t> %1- 9.8 </a:t>
            </a:r>
          </a:p>
          <a:p>
            <a:pPr algn="ctr"/>
            <a:r>
              <a:rPr lang="en-US" dirty="0" err="1" smtClean="0">
                <a:solidFill>
                  <a:srgbClr val="000000"/>
                </a:solidFill>
              </a:rPr>
              <a:t>Vajinal</a:t>
            </a:r>
            <a:r>
              <a:rPr lang="en-US" dirty="0" smtClean="0">
                <a:solidFill>
                  <a:srgbClr val="000000"/>
                </a:solidFill>
              </a:rPr>
              <a:t> </a:t>
            </a:r>
            <a:r>
              <a:rPr lang="en-US" dirty="0" err="1" smtClean="0">
                <a:solidFill>
                  <a:srgbClr val="000000"/>
                </a:solidFill>
              </a:rPr>
              <a:t>stenoz</a:t>
            </a:r>
            <a:r>
              <a:rPr lang="en-US" dirty="0" smtClean="0">
                <a:solidFill>
                  <a:srgbClr val="000000"/>
                </a:solidFill>
              </a:rPr>
              <a:t> &amp; </a:t>
            </a:r>
            <a:r>
              <a:rPr lang="en-US" dirty="0" err="1" smtClean="0">
                <a:solidFill>
                  <a:srgbClr val="000000"/>
                </a:solidFill>
              </a:rPr>
              <a:t>çekme</a:t>
            </a:r>
            <a:r>
              <a:rPr lang="en-US" dirty="0" smtClean="0">
                <a:solidFill>
                  <a:srgbClr val="000000"/>
                </a:solidFill>
              </a:rPr>
              <a:t> %8 – 11 </a:t>
            </a:r>
          </a:p>
          <a:p>
            <a:pPr algn="ctr"/>
            <a:endParaRPr lang="en-US" dirty="0"/>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332" t="6726" r="12027" b="5765"/>
          <a:stretch/>
        </p:blipFill>
        <p:spPr bwMode="auto">
          <a:xfrm>
            <a:off x="6902823" y="3702429"/>
            <a:ext cx="2136589" cy="251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3225" r="8713" b="9803"/>
          <a:stretch/>
        </p:blipFill>
        <p:spPr bwMode="auto">
          <a:xfrm>
            <a:off x="164354" y="3655455"/>
            <a:ext cx="2373902" cy="3135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5617831" y="6290237"/>
            <a:ext cx="3362140" cy="584776"/>
          </a:xfrm>
          <a:prstGeom prst="rect">
            <a:avLst/>
          </a:prstGeom>
          <a:noFill/>
        </p:spPr>
        <p:txBody>
          <a:bodyPr wrap="square" rtlCol="0">
            <a:spAutoFit/>
          </a:bodyPr>
          <a:lstStyle/>
          <a:p>
            <a:r>
              <a:rPr lang="en-US" sz="1600" i="1" dirty="0" smtClean="0"/>
              <a:t>Patel </a:t>
            </a:r>
            <a:r>
              <a:rPr lang="en-US" sz="1600" i="1" dirty="0" err="1" smtClean="0"/>
              <a:t>ve</a:t>
            </a:r>
            <a:r>
              <a:rPr lang="en-US" sz="1600" i="1" dirty="0" smtClean="0"/>
              <a:t> ark. </a:t>
            </a:r>
            <a:r>
              <a:rPr lang="en-US" sz="1600" i="1" dirty="0" err="1" smtClean="0"/>
              <a:t>Curr</a:t>
            </a:r>
            <a:r>
              <a:rPr lang="en-US" sz="1600" i="1" dirty="0" smtClean="0"/>
              <a:t> </a:t>
            </a:r>
            <a:r>
              <a:rPr lang="en-US" sz="1600" i="1" dirty="0" err="1" smtClean="0"/>
              <a:t>Urol</a:t>
            </a:r>
            <a:r>
              <a:rPr lang="en-US" sz="1600" i="1" dirty="0" smtClean="0"/>
              <a:t> Rep 2012</a:t>
            </a:r>
          </a:p>
          <a:p>
            <a:r>
              <a:rPr lang="en-US" sz="1600" i="1" dirty="0" smtClean="0"/>
              <a:t>ACOG 2011</a:t>
            </a:r>
            <a:endParaRPr lang="en-US" sz="1600" i="1" dirty="0"/>
          </a:p>
        </p:txBody>
      </p:sp>
    </p:spTree>
    <p:extLst>
      <p:ext uri="{BB962C8B-B14F-4D97-AF65-F5344CB8AC3E}">
        <p14:creationId xmlns:p14="http://schemas.microsoft.com/office/powerpoint/2010/main" val="214818930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Ürojinekolojide</a:t>
            </a:r>
            <a:r>
              <a:rPr lang="en-US" dirty="0" smtClean="0"/>
              <a:t> </a:t>
            </a:r>
            <a:r>
              <a:rPr lang="en-US" dirty="0" err="1" smtClean="0"/>
              <a:t>meş</a:t>
            </a:r>
            <a:r>
              <a:rPr lang="en-US" dirty="0" smtClean="0"/>
              <a:t> </a:t>
            </a:r>
            <a:r>
              <a:rPr lang="en-US" dirty="0" err="1" smtClean="0"/>
              <a:t>cerrahisi</a:t>
            </a:r>
            <a:endParaRPr lang="en-US" dirty="0"/>
          </a:p>
        </p:txBody>
      </p:sp>
      <p:sp>
        <p:nvSpPr>
          <p:cNvPr id="3" name="Content Placeholder 2"/>
          <p:cNvSpPr>
            <a:spLocks noGrp="1"/>
          </p:cNvSpPr>
          <p:nvPr>
            <p:ph idx="1"/>
          </p:nvPr>
        </p:nvSpPr>
        <p:spPr>
          <a:xfrm>
            <a:off x="457200" y="1600200"/>
            <a:ext cx="8229600" cy="4289425"/>
          </a:xfrm>
          <a:ln>
            <a:solidFill>
              <a:schemeClr val="tx2"/>
            </a:solidFill>
            <a:prstDash val="solid"/>
          </a:ln>
        </p:spPr>
        <p:txBody>
          <a:bodyPr>
            <a:normAutofit/>
          </a:bodyPr>
          <a:lstStyle/>
          <a:p>
            <a:r>
              <a:rPr lang="en-US" sz="2800" dirty="0" smtClean="0"/>
              <a:t>FDA:</a:t>
            </a:r>
          </a:p>
          <a:p>
            <a:pPr lvl="1"/>
            <a:r>
              <a:rPr lang="en-US" sz="2400" dirty="0" smtClean="0"/>
              <a:t>2008 &amp; 2011:TVM </a:t>
            </a:r>
            <a:r>
              <a:rPr lang="en-US" sz="2400" dirty="0" err="1" smtClean="0"/>
              <a:t>kullanımına</a:t>
            </a:r>
            <a:r>
              <a:rPr lang="en-US" sz="2400" dirty="0" smtClean="0"/>
              <a:t> </a:t>
            </a:r>
            <a:r>
              <a:rPr lang="en-US" sz="2400" dirty="0" err="1" smtClean="0"/>
              <a:t>ilişkin</a:t>
            </a:r>
            <a:r>
              <a:rPr lang="en-US" sz="2400" dirty="0" smtClean="0"/>
              <a:t> </a:t>
            </a:r>
            <a:r>
              <a:rPr lang="en-US" sz="2400" dirty="0" err="1" smtClean="0"/>
              <a:t>uyarı</a:t>
            </a:r>
            <a:endParaRPr lang="en-US" sz="2400" dirty="0" smtClean="0"/>
          </a:p>
          <a:p>
            <a:pPr lvl="1"/>
            <a:endParaRPr lang="en-US" sz="2400" dirty="0" smtClean="0"/>
          </a:p>
          <a:p>
            <a:pPr lvl="1"/>
            <a:r>
              <a:rPr lang="en-US" sz="2400" dirty="0" smtClean="0"/>
              <a:t>2012:TVM </a:t>
            </a:r>
            <a:r>
              <a:rPr lang="en-US" sz="2400" dirty="0" err="1" smtClean="0"/>
              <a:t>üreticilerinden</a:t>
            </a:r>
            <a:r>
              <a:rPr lang="en-US" sz="2400" dirty="0" smtClean="0"/>
              <a:t> </a:t>
            </a:r>
            <a:r>
              <a:rPr lang="en-US" sz="2400" dirty="0" err="1" smtClean="0"/>
              <a:t>uzun</a:t>
            </a:r>
            <a:r>
              <a:rPr lang="en-US" sz="2400" dirty="0" smtClean="0"/>
              <a:t> </a:t>
            </a:r>
            <a:r>
              <a:rPr lang="en-US" sz="2400" dirty="0" err="1" smtClean="0"/>
              <a:t>dönem</a:t>
            </a:r>
            <a:r>
              <a:rPr lang="en-US" sz="2400" dirty="0" smtClean="0"/>
              <a:t> </a:t>
            </a:r>
            <a:r>
              <a:rPr lang="en-US" sz="2400" dirty="0" err="1" smtClean="0"/>
              <a:t>güvenlilik</a:t>
            </a:r>
            <a:r>
              <a:rPr lang="en-US" sz="2400" dirty="0" smtClean="0"/>
              <a:t> &amp; </a:t>
            </a:r>
            <a:r>
              <a:rPr lang="en-US" sz="2400" dirty="0" err="1" smtClean="0"/>
              <a:t>etkinliklerini</a:t>
            </a:r>
            <a:r>
              <a:rPr lang="en-US" sz="2400" dirty="0" smtClean="0"/>
              <a:t> 	   </a:t>
            </a:r>
            <a:r>
              <a:rPr lang="en-US" sz="2400" dirty="0" err="1" smtClean="0"/>
              <a:t>açıklığa</a:t>
            </a:r>
            <a:r>
              <a:rPr lang="en-US" sz="2400" dirty="0" smtClean="0"/>
              <a:t> </a:t>
            </a:r>
            <a:r>
              <a:rPr lang="en-US" sz="2400" dirty="0" err="1" smtClean="0"/>
              <a:t>kavuşturmak</a:t>
            </a:r>
            <a:r>
              <a:rPr lang="en-US" sz="2400" dirty="0" smtClean="0"/>
              <a:t> </a:t>
            </a:r>
            <a:r>
              <a:rPr lang="en-US" sz="2400" dirty="0" err="1" smtClean="0"/>
              <a:t>için</a:t>
            </a:r>
            <a:r>
              <a:rPr lang="en-US" sz="2400" dirty="0" smtClean="0"/>
              <a:t> </a:t>
            </a:r>
            <a:r>
              <a:rPr lang="en-US" sz="2400" dirty="0" err="1" smtClean="0"/>
              <a:t>izlem</a:t>
            </a:r>
            <a:r>
              <a:rPr lang="en-US" sz="2400" dirty="0" smtClean="0"/>
              <a:t> </a:t>
            </a:r>
            <a:r>
              <a:rPr lang="en-US" sz="2400" dirty="0" err="1" smtClean="0"/>
              <a:t>çalışmaları</a:t>
            </a:r>
            <a:r>
              <a:rPr lang="en-US" sz="2400" dirty="0" smtClean="0"/>
              <a:t> </a:t>
            </a:r>
            <a:r>
              <a:rPr lang="en-US" sz="2400" dirty="0" err="1" smtClean="0"/>
              <a:t>yapılmasını</a:t>
            </a:r>
            <a:r>
              <a:rPr lang="en-US" sz="2400" dirty="0" smtClean="0"/>
              <a:t> </a:t>
            </a:r>
            <a:r>
              <a:rPr lang="en-US" sz="2400" dirty="0" err="1" smtClean="0"/>
              <a:t>istedi</a:t>
            </a:r>
            <a:endParaRPr lang="en-US" sz="2400" dirty="0" smtClean="0"/>
          </a:p>
          <a:p>
            <a:pPr lvl="1"/>
            <a:endParaRPr lang="en-US" sz="2400" dirty="0" smtClean="0"/>
          </a:p>
          <a:p>
            <a:pPr lvl="1"/>
            <a:r>
              <a:rPr lang="en-US" sz="2400" dirty="0" smtClean="0"/>
              <a:t>2014: </a:t>
            </a:r>
            <a:r>
              <a:rPr lang="en-US" sz="2400" dirty="0" err="1" smtClean="0"/>
              <a:t>POP’da</a:t>
            </a:r>
            <a:r>
              <a:rPr lang="en-US" sz="2400" dirty="0" smtClean="0"/>
              <a:t> </a:t>
            </a:r>
            <a:r>
              <a:rPr lang="en-US" sz="2400" dirty="0" err="1" smtClean="0"/>
              <a:t>meş</a:t>
            </a:r>
            <a:r>
              <a:rPr lang="en-US" sz="2400" dirty="0" smtClean="0"/>
              <a:t> </a:t>
            </a:r>
            <a:r>
              <a:rPr lang="en-US" sz="2400" dirty="0" err="1" smtClean="0"/>
              <a:t>kullanımı</a:t>
            </a:r>
            <a:r>
              <a:rPr lang="en-US" sz="2400" dirty="0" smtClean="0"/>
              <a:t>: ‘</a:t>
            </a:r>
            <a:r>
              <a:rPr lang="en-US" sz="2400" dirty="0" err="1" smtClean="0"/>
              <a:t>düşük</a:t>
            </a:r>
            <a:r>
              <a:rPr lang="en-US" sz="2400" dirty="0" smtClean="0"/>
              <a:t> – </a:t>
            </a:r>
            <a:r>
              <a:rPr lang="en-US" sz="2400" dirty="0" err="1" smtClean="0"/>
              <a:t>orta</a:t>
            </a:r>
            <a:r>
              <a:rPr lang="en-US" sz="2400" dirty="0" smtClean="0"/>
              <a:t> risk’ </a:t>
            </a:r>
            <a:r>
              <a:rPr lang="en-US" sz="2400" dirty="0" smtClean="0">
                <a:latin typeface="Wingdings"/>
                <a:ea typeface="Wingdings"/>
                <a:cs typeface="Wingdings"/>
                <a:sym typeface="Wingdings"/>
              </a:rPr>
              <a:t></a:t>
            </a:r>
            <a:r>
              <a:rPr lang="en-US" sz="2400" dirty="0">
                <a:sym typeface="Wingdings"/>
              </a:rPr>
              <a:t> </a:t>
            </a:r>
            <a:r>
              <a:rPr lang="en-US" sz="2400" dirty="0" smtClean="0">
                <a:sym typeface="Wingdings"/>
              </a:rPr>
              <a:t>‘</a:t>
            </a:r>
            <a:r>
              <a:rPr lang="en-US" sz="2400" dirty="0" err="1" smtClean="0">
                <a:sym typeface="Wingdings"/>
              </a:rPr>
              <a:t>yüksek</a:t>
            </a:r>
            <a:r>
              <a:rPr lang="en-US" sz="2400" dirty="0" smtClean="0">
                <a:sym typeface="Wingdings"/>
              </a:rPr>
              <a:t> risk’</a:t>
            </a:r>
          </a:p>
          <a:p>
            <a:pPr lvl="2"/>
            <a:r>
              <a:rPr lang="en-US" sz="2000" dirty="0" smtClean="0">
                <a:sym typeface="Wingdings"/>
              </a:rPr>
              <a:t>SÜİ </a:t>
            </a:r>
            <a:r>
              <a:rPr lang="en-US" sz="2000" dirty="0" err="1" smtClean="0">
                <a:sym typeface="Wingdings"/>
              </a:rPr>
              <a:t>ve</a:t>
            </a:r>
            <a:r>
              <a:rPr lang="en-US" sz="2000" dirty="0" smtClean="0">
                <a:sym typeface="Wingdings"/>
              </a:rPr>
              <a:t> </a:t>
            </a:r>
            <a:r>
              <a:rPr lang="en-US" sz="2000" dirty="0" err="1" smtClean="0">
                <a:sym typeface="Wingdings"/>
              </a:rPr>
              <a:t>transabdominal</a:t>
            </a:r>
            <a:r>
              <a:rPr lang="en-US" sz="2000" dirty="0" smtClean="0">
                <a:sym typeface="Wingdings"/>
              </a:rPr>
              <a:t> POP </a:t>
            </a:r>
            <a:r>
              <a:rPr lang="en-US" sz="2000" dirty="0" err="1" smtClean="0">
                <a:sym typeface="Wingdings"/>
              </a:rPr>
              <a:t>onarım</a:t>
            </a:r>
            <a:r>
              <a:rPr lang="en-US" sz="2000" dirty="0" smtClean="0">
                <a:sym typeface="Wingdings"/>
              </a:rPr>
              <a:t> </a:t>
            </a:r>
            <a:r>
              <a:rPr lang="en-US" sz="2000" dirty="0" err="1" smtClean="0">
                <a:sym typeface="Wingdings"/>
              </a:rPr>
              <a:t>cerrahisi</a:t>
            </a:r>
            <a:r>
              <a:rPr lang="en-US" sz="2000" dirty="0" smtClean="0">
                <a:sym typeface="Wingdings"/>
              </a:rPr>
              <a:t> HARİÇ</a:t>
            </a:r>
            <a:endParaRPr lang="en-US" sz="2000" dirty="0"/>
          </a:p>
        </p:txBody>
      </p:sp>
      <p:sp>
        <p:nvSpPr>
          <p:cNvPr id="4" name="TextBox 3"/>
          <p:cNvSpPr txBox="1"/>
          <p:nvPr/>
        </p:nvSpPr>
        <p:spPr>
          <a:xfrm>
            <a:off x="1072603" y="6015334"/>
            <a:ext cx="7614197" cy="646331"/>
          </a:xfrm>
          <a:prstGeom prst="rect">
            <a:avLst/>
          </a:prstGeom>
          <a:noFill/>
        </p:spPr>
        <p:txBody>
          <a:bodyPr wrap="square" rtlCol="0">
            <a:spAutoFit/>
          </a:bodyPr>
          <a:lstStyle/>
          <a:p>
            <a:r>
              <a:rPr lang="en-US" dirty="0" err="1"/>
              <a:t>Koski</a:t>
            </a:r>
            <a:r>
              <a:rPr lang="en-US" dirty="0"/>
              <a:t> ME, </a:t>
            </a:r>
            <a:r>
              <a:rPr lang="en-US" dirty="0" err="1"/>
              <a:t>Rovner</a:t>
            </a:r>
            <a:r>
              <a:rPr lang="en-US" dirty="0"/>
              <a:t> ES. Implications of the FDA statement on </a:t>
            </a:r>
            <a:r>
              <a:rPr lang="en-US" dirty="0" err="1"/>
              <a:t>transvaginal</a:t>
            </a:r>
            <a:r>
              <a:rPr lang="en-US" dirty="0"/>
              <a:t> </a:t>
            </a:r>
            <a:r>
              <a:rPr lang="en-US" dirty="0" smtClean="0"/>
              <a:t> </a:t>
            </a:r>
            <a:r>
              <a:rPr lang="en-US" dirty="0"/>
              <a:t>placement of mesh: the aftermath. </a:t>
            </a:r>
            <a:r>
              <a:rPr lang="en-US" dirty="0" err="1"/>
              <a:t>Curr</a:t>
            </a:r>
            <a:r>
              <a:rPr lang="en-US" dirty="0"/>
              <a:t> </a:t>
            </a:r>
            <a:r>
              <a:rPr lang="en-US" dirty="0" err="1"/>
              <a:t>Urol</a:t>
            </a:r>
            <a:r>
              <a:rPr lang="en-US" dirty="0"/>
              <a:t> Rep 2014</a:t>
            </a:r>
          </a:p>
        </p:txBody>
      </p:sp>
    </p:spTree>
    <p:extLst>
      <p:ext uri="{BB962C8B-B14F-4D97-AF65-F5344CB8AC3E}">
        <p14:creationId xmlns:p14="http://schemas.microsoft.com/office/powerpoint/2010/main" val="81892213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4" y="551263"/>
            <a:ext cx="8295901" cy="1222189"/>
          </a:xfrm>
        </p:spPr>
        <p:txBody>
          <a:bodyPr/>
          <a:lstStyle/>
          <a:p>
            <a:r>
              <a:rPr lang="en-US" sz="3200" dirty="0" err="1" smtClean="0"/>
              <a:t>Konvansiyonel</a:t>
            </a:r>
            <a:r>
              <a:rPr lang="en-US" sz="3200" dirty="0" smtClean="0"/>
              <a:t> </a:t>
            </a:r>
            <a:r>
              <a:rPr lang="en-US" sz="3200" dirty="0" err="1" smtClean="0"/>
              <a:t>Ön</a:t>
            </a:r>
            <a:r>
              <a:rPr lang="en-US" sz="3200" dirty="0" smtClean="0"/>
              <a:t> </a:t>
            </a:r>
            <a:r>
              <a:rPr lang="en-US" sz="3200" dirty="0" err="1"/>
              <a:t>K</a:t>
            </a:r>
            <a:r>
              <a:rPr lang="en-US" sz="3200" dirty="0" err="1" smtClean="0"/>
              <a:t>ompartman</a:t>
            </a:r>
            <a:r>
              <a:rPr lang="en-US" sz="3200" dirty="0" smtClean="0"/>
              <a:t> </a:t>
            </a:r>
            <a:r>
              <a:rPr lang="en-US" sz="3200" dirty="0" err="1" smtClean="0"/>
              <a:t>Onarımı</a:t>
            </a:r>
            <a:r>
              <a:rPr lang="en-US" sz="3200" dirty="0" smtClean="0"/>
              <a:t> </a:t>
            </a:r>
            <a:r>
              <a:rPr lang="en-US" sz="3200" dirty="0" err="1"/>
              <a:t>G</a:t>
            </a:r>
            <a:r>
              <a:rPr lang="en-US" sz="3200" dirty="0" err="1" smtClean="0"/>
              <a:t>erçek</a:t>
            </a:r>
            <a:r>
              <a:rPr lang="en-US" sz="3200" dirty="0" smtClean="0"/>
              <a:t> </a:t>
            </a:r>
            <a:r>
              <a:rPr lang="en-US" sz="3200" dirty="0" err="1" smtClean="0"/>
              <a:t>Başarısı</a:t>
            </a:r>
            <a:r>
              <a:rPr lang="en-US" sz="3200" dirty="0" smtClean="0"/>
              <a:t>?</a:t>
            </a:r>
            <a:endParaRPr lang="en-US" sz="3200" dirty="0"/>
          </a:p>
        </p:txBody>
      </p:sp>
      <p:sp>
        <p:nvSpPr>
          <p:cNvPr id="3" name="Content Placeholder 2"/>
          <p:cNvSpPr>
            <a:spLocks noGrp="1"/>
          </p:cNvSpPr>
          <p:nvPr>
            <p:ph idx="1"/>
          </p:nvPr>
        </p:nvSpPr>
        <p:spPr>
          <a:xfrm>
            <a:off x="549274" y="2350412"/>
            <a:ext cx="8042276" cy="3188008"/>
          </a:xfrm>
        </p:spPr>
        <p:txBody>
          <a:bodyPr>
            <a:normAutofit/>
          </a:bodyPr>
          <a:lstStyle/>
          <a:p>
            <a:r>
              <a:rPr lang="en-US" dirty="0" err="1" smtClean="0"/>
              <a:t>Cerrahi</a:t>
            </a:r>
            <a:r>
              <a:rPr lang="en-US" dirty="0" smtClean="0"/>
              <a:t> </a:t>
            </a:r>
            <a:r>
              <a:rPr lang="en-US" dirty="0" err="1" smtClean="0"/>
              <a:t>tekniklerdeki</a:t>
            </a:r>
            <a:r>
              <a:rPr lang="en-US" dirty="0" smtClean="0"/>
              <a:t> </a:t>
            </a:r>
            <a:r>
              <a:rPr lang="en-US" dirty="0" err="1" smtClean="0"/>
              <a:t>değişkenlik</a:t>
            </a:r>
            <a:endParaRPr lang="en-US" dirty="0" smtClean="0"/>
          </a:p>
          <a:p>
            <a:pPr lvl="1"/>
            <a:r>
              <a:rPr lang="en-US" dirty="0" err="1" smtClean="0"/>
              <a:t>Puboservikovezikal</a:t>
            </a:r>
            <a:r>
              <a:rPr lang="en-US" dirty="0" smtClean="0"/>
              <a:t> </a:t>
            </a:r>
            <a:r>
              <a:rPr lang="en-US" dirty="0" err="1" smtClean="0"/>
              <a:t>fasyanın</a:t>
            </a:r>
            <a:r>
              <a:rPr lang="en-US" dirty="0" smtClean="0"/>
              <a:t> </a:t>
            </a:r>
            <a:r>
              <a:rPr lang="en-US" dirty="0" err="1" smtClean="0"/>
              <a:t>doğru</a:t>
            </a:r>
            <a:r>
              <a:rPr lang="en-US" dirty="0" smtClean="0"/>
              <a:t> </a:t>
            </a:r>
            <a:r>
              <a:rPr lang="en-US" dirty="0" err="1" smtClean="0"/>
              <a:t>diseksiyonu</a:t>
            </a:r>
            <a:r>
              <a:rPr lang="en-US" dirty="0" smtClean="0"/>
              <a:t>, ‘site </a:t>
            </a:r>
            <a:r>
              <a:rPr lang="en-US" dirty="0" err="1" smtClean="0"/>
              <a:t>spesifik</a:t>
            </a:r>
            <a:r>
              <a:rPr lang="en-US" dirty="0" smtClean="0"/>
              <a:t>’ </a:t>
            </a:r>
            <a:r>
              <a:rPr lang="en-US" dirty="0" err="1" smtClean="0"/>
              <a:t>onarım</a:t>
            </a:r>
            <a:r>
              <a:rPr lang="en-US" dirty="0" smtClean="0"/>
              <a:t>, her </a:t>
            </a:r>
            <a:r>
              <a:rPr lang="en-US" dirty="0" err="1" smtClean="0"/>
              <a:t>merkezin</a:t>
            </a:r>
            <a:r>
              <a:rPr lang="en-US" dirty="0" smtClean="0"/>
              <a:t> </a:t>
            </a:r>
            <a:r>
              <a:rPr lang="en-US" dirty="0" err="1" smtClean="0"/>
              <a:t>kendine</a:t>
            </a:r>
            <a:r>
              <a:rPr lang="en-US" dirty="0" smtClean="0"/>
              <a:t> </a:t>
            </a:r>
            <a:r>
              <a:rPr lang="en-US" dirty="0" err="1" smtClean="0"/>
              <a:t>göre</a:t>
            </a:r>
            <a:r>
              <a:rPr lang="en-US" dirty="0" smtClean="0"/>
              <a:t> </a:t>
            </a:r>
            <a:r>
              <a:rPr lang="en-US" dirty="0" err="1" smtClean="0"/>
              <a:t>modifikasyonu</a:t>
            </a:r>
            <a:r>
              <a:rPr lang="en-US" dirty="0" smtClean="0"/>
              <a:t> </a:t>
            </a:r>
            <a:r>
              <a:rPr lang="en-US" dirty="0" err="1" smtClean="0"/>
              <a:t>vs</a:t>
            </a:r>
            <a:r>
              <a:rPr lang="en-US" dirty="0" smtClean="0"/>
              <a:t> </a:t>
            </a:r>
          </a:p>
          <a:p>
            <a:r>
              <a:rPr lang="en-US" dirty="0" err="1" smtClean="0"/>
              <a:t>Apikal</a:t>
            </a:r>
            <a:r>
              <a:rPr lang="en-US" dirty="0" smtClean="0"/>
              <a:t> </a:t>
            </a:r>
            <a:r>
              <a:rPr lang="en-US" dirty="0" err="1" smtClean="0"/>
              <a:t>prolapsusun</a:t>
            </a:r>
            <a:r>
              <a:rPr lang="en-US" dirty="0" smtClean="0"/>
              <a:t> </a:t>
            </a:r>
            <a:r>
              <a:rPr lang="en-US" dirty="0" err="1" smtClean="0"/>
              <a:t>eşlik</a:t>
            </a:r>
            <a:r>
              <a:rPr lang="en-US" dirty="0" smtClean="0"/>
              <a:t> </a:t>
            </a:r>
            <a:r>
              <a:rPr lang="en-US" dirty="0" err="1" smtClean="0"/>
              <a:t>edip</a:t>
            </a:r>
            <a:r>
              <a:rPr lang="en-US" dirty="0" smtClean="0"/>
              <a:t> </a:t>
            </a:r>
            <a:r>
              <a:rPr lang="en-US" dirty="0" err="1" smtClean="0"/>
              <a:t>etmemesi</a:t>
            </a:r>
            <a:endParaRPr lang="en-US" dirty="0" smtClean="0"/>
          </a:p>
          <a:p>
            <a:r>
              <a:rPr lang="en-US" dirty="0" smtClean="0"/>
              <a:t>Primer </a:t>
            </a:r>
            <a:r>
              <a:rPr lang="en-US" dirty="0" err="1" smtClean="0"/>
              <a:t>cerrahi</a:t>
            </a:r>
            <a:r>
              <a:rPr lang="en-US" dirty="0" smtClean="0"/>
              <a:t>/</a:t>
            </a:r>
            <a:r>
              <a:rPr lang="en-US" dirty="0" err="1" smtClean="0"/>
              <a:t>nüks</a:t>
            </a:r>
            <a:r>
              <a:rPr lang="en-US" dirty="0" smtClean="0"/>
              <a:t> </a:t>
            </a:r>
            <a:r>
              <a:rPr lang="en-US" dirty="0" err="1" smtClean="0"/>
              <a:t>cerrahisi</a:t>
            </a:r>
            <a:endParaRPr lang="en-US" dirty="0" smtClean="0"/>
          </a:p>
          <a:p>
            <a:r>
              <a:rPr lang="en-US" dirty="0" err="1" smtClean="0"/>
              <a:t>Eşlik</a:t>
            </a:r>
            <a:r>
              <a:rPr lang="en-US" dirty="0" smtClean="0"/>
              <a:t> </a:t>
            </a:r>
            <a:r>
              <a:rPr lang="en-US" dirty="0" err="1" smtClean="0"/>
              <a:t>eden</a:t>
            </a:r>
            <a:r>
              <a:rPr lang="en-US" dirty="0" smtClean="0"/>
              <a:t> </a:t>
            </a:r>
            <a:r>
              <a:rPr lang="en-US" dirty="0" err="1" smtClean="0"/>
              <a:t>cerrahiler</a:t>
            </a:r>
            <a:r>
              <a:rPr lang="en-US" dirty="0" smtClean="0"/>
              <a:t> (SÜİ)</a:t>
            </a:r>
          </a:p>
          <a:p>
            <a:r>
              <a:rPr lang="en-US" i="1" dirty="0" err="1" smtClean="0"/>
              <a:t>Başarının</a:t>
            </a:r>
            <a:r>
              <a:rPr lang="en-US" i="1" dirty="0" smtClean="0"/>
              <a:t>/</a:t>
            </a:r>
            <a:r>
              <a:rPr lang="en-US" i="1" dirty="0" err="1" smtClean="0"/>
              <a:t>başarısızlığın</a:t>
            </a:r>
            <a:r>
              <a:rPr lang="en-US" i="1" dirty="0" smtClean="0"/>
              <a:t> </a:t>
            </a:r>
            <a:r>
              <a:rPr lang="en-US" i="1" dirty="0" err="1" smtClean="0"/>
              <a:t>tanımı</a:t>
            </a:r>
            <a:endParaRPr lang="en-US" i="1" dirty="0"/>
          </a:p>
        </p:txBody>
      </p:sp>
    </p:spTree>
    <p:extLst>
      <p:ext uri="{BB962C8B-B14F-4D97-AF65-F5344CB8AC3E}">
        <p14:creationId xmlns:p14="http://schemas.microsoft.com/office/powerpoint/2010/main" val="108548586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2100360"/>
            <a:ext cx="8042276" cy="4141835"/>
          </a:xfrm>
        </p:spPr>
        <p:txBody>
          <a:bodyPr>
            <a:normAutofit/>
          </a:bodyPr>
          <a:lstStyle/>
          <a:p>
            <a:r>
              <a:rPr lang="en-US" dirty="0" smtClean="0"/>
              <a:t>POP </a:t>
            </a:r>
            <a:r>
              <a:rPr lang="en-US" dirty="0" err="1" smtClean="0"/>
              <a:t>için</a:t>
            </a:r>
            <a:r>
              <a:rPr lang="en-US" dirty="0" smtClean="0"/>
              <a:t> </a:t>
            </a:r>
            <a:r>
              <a:rPr lang="en-US" dirty="0" smtClean="0">
                <a:solidFill>
                  <a:srgbClr val="292934"/>
                </a:solidFill>
              </a:rPr>
              <a:t>%29 </a:t>
            </a:r>
            <a:r>
              <a:rPr lang="en-US" dirty="0" err="1" smtClean="0">
                <a:solidFill>
                  <a:srgbClr val="292934"/>
                </a:solidFill>
              </a:rPr>
              <a:t>tekrar</a:t>
            </a:r>
            <a:r>
              <a:rPr lang="en-US" dirty="0" smtClean="0">
                <a:solidFill>
                  <a:srgbClr val="292934"/>
                </a:solidFill>
              </a:rPr>
              <a:t> </a:t>
            </a:r>
            <a:r>
              <a:rPr lang="en-US" dirty="0" err="1" smtClean="0"/>
              <a:t>cerrahi</a:t>
            </a:r>
            <a:r>
              <a:rPr lang="en-US" dirty="0" smtClean="0"/>
              <a:t> </a:t>
            </a:r>
          </a:p>
          <a:p>
            <a:pPr lvl="1"/>
            <a:r>
              <a:rPr lang="en-US" b="1" dirty="0" err="1">
                <a:solidFill>
                  <a:srgbClr val="000000"/>
                </a:solidFill>
              </a:rPr>
              <a:t>A</a:t>
            </a:r>
            <a:r>
              <a:rPr lang="en-US" b="1" dirty="0" err="1" smtClean="0">
                <a:solidFill>
                  <a:srgbClr val="000000"/>
                </a:solidFill>
              </a:rPr>
              <a:t>ynı</a:t>
            </a:r>
            <a:r>
              <a:rPr lang="en-US" b="1" dirty="0" smtClean="0">
                <a:solidFill>
                  <a:srgbClr val="000000"/>
                </a:solidFill>
              </a:rPr>
              <a:t> </a:t>
            </a:r>
            <a:r>
              <a:rPr lang="en-US" b="1" dirty="0" err="1" smtClean="0">
                <a:solidFill>
                  <a:srgbClr val="000000"/>
                </a:solidFill>
              </a:rPr>
              <a:t>demografiklerin</a:t>
            </a:r>
            <a:r>
              <a:rPr lang="en-US" b="1" dirty="0" smtClean="0">
                <a:solidFill>
                  <a:srgbClr val="000000"/>
                </a:solidFill>
              </a:rPr>
              <a:t> </a:t>
            </a:r>
            <a:r>
              <a:rPr lang="en-US" b="1" dirty="0" err="1" smtClean="0">
                <a:solidFill>
                  <a:srgbClr val="000000"/>
                </a:solidFill>
              </a:rPr>
              <a:t>incelenmesi</a:t>
            </a:r>
            <a:r>
              <a:rPr lang="en-US" b="1" dirty="0" smtClean="0">
                <a:solidFill>
                  <a:srgbClr val="000000"/>
                </a:solidFill>
              </a:rPr>
              <a:t> </a:t>
            </a:r>
            <a:r>
              <a:rPr lang="en-US" b="1" dirty="0" err="1" smtClean="0">
                <a:solidFill>
                  <a:srgbClr val="000000"/>
                </a:solidFill>
              </a:rPr>
              <a:t>ile</a:t>
            </a:r>
            <a:r>
              <a:rPr lang="en-US" b="1" dirty="0" smtClean="0">
                <a:solidFill>
                  <a:srgbClr val="000000"/>
                </a:solidFill>
              </a:rPr>
              <a:t> </a:t>
            </a:r>
            <a:r>
              <a:rPr lang="en-US" b="1" dirty="0" err="1" smtClean="0">
                <a:solidFill>
                  <a:srgbClr val="000000"/>
                </a:solidFill>
              </a:rPr>
              <a:t>tekrar</a:t>
            </a:r>
            <a:r>
              <a:rPr lang="en-US" b="1" dirty="0" smtClean="0">
                <a:solidFill>
                  <a:srgbClr val="000000"/>
                </a:solidFill>
              </a:rPr>
              <a:t> </a:t>
            </a:r>
            <a:r>
              <a:rPr lang="en-US" b="1" dirty="0" err="1" smtClean="0">
                <a:solidFill>
                  <a:srgbClr val="000000"/>
                </a:solidFill>
              </a:rPr>
              <a:t>cerrahi</a:t>
            </a:r>
            <a:r>
              <a:rPr lang="en-US" b="1" dirty="0" smtClean="0">
                <a:solidFill>
                  <a:srgbClr val="000000"/>
                </a:solidFill>
              </a:rPr>
              <a:t> </a:t>
            </a:r>
            <a:r>
              <a:rPr lang="en-US" b="1" dirty="0" err="1" smtClean="0">
                <a:solidFill>
                  <a:srgbClr val="000000"/>
                </a:solidFill>
              </a:rPr>
              <a:t>oranı</a:t>
            </a:r>
            <a:r>
              <a:rPr lang="en-US" b="1" dirty="0" smtClean="0">
                <a:solidFill>
                  <a:srgbClr val="000000"/>
                </a:solidFill>
              </a:rPr>
              <a:t> %17</a:t>
            </a:r>
          </a:p>
          <a:p>
            <a:endParaRPr lang="en-US" dirty="0" smtClean="0"/>
          </a:p>
          <a:p>
            <a:endParaRPr lang="en-US" dirty="0" smtClean="0"/>
          </a:p>
          <a:p>
            <a:endParaRPr lang="en-US" dirty="0" smtClean="0"/>
          </a:p>
          <a:p>
            <a:r>
              <a:rPr lang="en-US" dirty="0" err="1" smtClean="0"/>
              <a:t>Kolporafi</a:t>
            </a:r>
            <a:r>
              <a:rPr lang="en-US" dirty="0" smtClean="0"/>
              <a:t> anterior </a:t>
            </a:r>
            <a:r>
              <a:rPr lang="en-US" dirty="0" err="1" smtClean="0"/>
              <a:t>cerrahi</a:t>
            </a:r>
            <a:r>
              <a:rPr lang="en-US" dirty="0" smtClean="0"/>
              <a:t> </a:t>
            </a:r>
            <a:r>
              <a:rPr lang="en-US" dirty="0" err="1" smtClean="0"/>
              <a:t>başarısı</a:t>
            </a:r>
            <a:r>
              <a:rPr lang="en-US" dirty="0" smtClean="0"/>
              <a:t> %30 &amp; %57</a:t>
            </a:r>
          </a:p>
          <a:p>
            <a:pPr lvl="1"/>
            <a:r>
              <a:rPr lang="en-US" b="1" dirty="0" err="1" smtClean="0"/>
              <a:t>Anatomik</a:t>
            </a:r>
            <a:r>
              <a:rPr lang="en-US" b="1" dirty="0" smtClean="0"/>
              <a:t> </a:t>
            </a:r>
            <a:r>
              <a:rPr lang="en-US" b="1" dirty="0" err="1" smtClean="0"/>
              <a:t>başarı</a:t>
            </a:r>
            <a:r>
              <a:rPr lang="en-US" b="1" dirty="0" smtClean="0"/>
              <a:t> </a:t>
            </a:r>
            <a:r>
              <a:rPr lang="en-US" b="1" dirty="0" err="1" smtClean="0"/>
              <a:t>için</a:t>
            </a:r>
            <a:r>
              <a:rPr lang="en-US" b="1" dirty="0" smtClean="0"/>
              <a:t> </a:t>
            </a:r>
            <a:r>
              <a:rPr lang="en-US" b="1" dirty="0" err="1" smtClean="0"/>
              <a:t>eşik</a:t>
            </a:r>
            <a:r>
              <a:rPr lang="en-US" b="1" dirty="0" smtClean="0"/>
              <a:t> </a:t>
            </a:r>
            <a:r>
              <a:rPr lang="en-US" sz="2400" b="1" i="1" dirty="0" err="1" smtClean="0"/>
              <a:t>Himen</a:t>
            </a:r>
            <a:r>
              <a:rPr lang="en-US" sz="2400" b="1" i="1" dirty="0" smtClean="0"/>
              <a:t> </a:t>
            </a:r>
            <a:r>
              <a:rPr lang="en-US" sz="2400" b="1" dirty="0" err="1" smtClean="0"/>
              <a:t>alınırsa</a:t>
            </a:r>
            <a:r>
              <a:rPr lang="en-US" sz="2400" b="1" dirty="0" smtClean="0"/>
              <a:t>:</a:t>
            </a:r>
          </a:p>
          <a:p>
            <a:pPr marL="349250" lvl="1" indent="0">
              <a:buNone/>
            </a:pPr>
            <a:r>
              <a:rPr lang="en-US" sz="2400" b="1" dirty="0" smtClean="0">
                <a:latin typeface="Wingdings"/>
                <a:ea typeface="Wingdings"/>
                <a:cs typeface="Wingdings"/>
                <a:sym typeface="Wingdings"/>
              </a:rPr>
              <a:t></a:t>
            </a:r>
            <a:r>
              <a:rPr lang="en-US" sz="2400" b="1" dirty="0" smtClean="0"/>
              <a:t> </a:t>
            </a:r>
            <a:r>
              <a:rPr lang="en-US" sz="2400" b="1" dirty="0" err="1"/>
              <a:t>N</a:t>
            </a:r>
            <a:r>
              <a:rPr lang="en-US" sz="2400" b="1" dirty="0" err="1" smtClean="0"/>
              <a:t>üks</a:t>
            </a:r>
            <a:r>
              <a:rPr lang="en-US" sz="2400" b="1" dirty="0" smtClean="0"/>
              <a:t> %10, </a:t>
            </a:r>
            <a:r>
              <a:rPr lang="en-US" sz="2400" b="1" dirty="0" err="1" smtClean="0"/>
              <a:t>semptomatik</a:t>
            </a:r>
            <a:r>
              <a:rPr lang="en-US" sz="2400" b="1" dirty="0" smtClean="0"/>
              <a:t> </a:t>
            </a:r>
            <a:r>
              <a:rPr lang="en-US" sz="2400" b="1" dirty="0" err="1" smtClean="0"/>
              <a:t>nüks</a:t>
            </a:r>
            <a:r>
              <a:rPr lang="en-US" sz="2400" b="1" dirty="0" smtClean="0"/>
              <a:t> %5, </a:t>
            </a:r>
            <a:r>
              <a:rPr lang="en-US" sz="2400" b="1" dirty="0" err="1" smtClean="0"/>
              <a:t>Tekrar</a:t>
            </a:r>
            <a:r>
              <a:rPr lang="en-US" sz="2400" b="1" dirty="0" smtClean="0"/>
              <a:t> </a:t>
            </a:r>
            <a:r>
              <a:rPr lang="en-US" sz="2400" b="1" dirty="0" err="1" smtClean="0"/>
              <a:t>cerrahi</a:t>
            </a:r>
            <a:r>
              <a:rPr lang="en-US" sz="2400" b="1" dirty="0" smtClean="0"/>
              <a:t> &lt;%1</a:t>
            </a:r>
            <a:endParaRPr lang="en-US" sz="2400" b="1" i="1" dirty="0" smtClean="0"/>
          </a:p>
          <a:p>
            <a:pPr lvl="1"/>
            <a:endParaRPr lang="en-US" sz="2400" i="1" dirty="0" smtClean="0"/>
          </a:p>
          <a:p>
            <a:pPr marL="0" indent="0">
              <a:buNone/>
            </a:pPr>
            <a:endParaRPr lang="en-US" dirty="0"/>
          </a:p>
        </p:txBody>
      </p:sp>
      <p:sp>
        <p:nvSpPr>
          <p:cNvPr id="5" name="Rounded Rectangle 4"/>
          <p:cNvSpPr/>
          <p:nvPr/>
        </p:nvSpPr>
        <p:spPr>
          <a:xfrm>
            <a:off x="4198531" y="3007419"/>
            <a:ext cx="4530725" cy="73211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endParaRPr lang="en-US" sz="1600" i="1" dirty="0" smtClean="0">
              <a:latin typeface="Arial"/>
              <a:cs typeface="Arial"/>
            </a:endParaRPr>
          </a:p>
          <a:p>
            <a:r>
              <a:rPr lang="en-US" sz="1600" i="1" dirty="0" smtClean="0">
                <a:latin typeface="Arial"/>
                <a:cs typeface="Arial"/>
              </a:rPr>
              <a:t>Olsen </a:t>
            </a:r>
            <a:r>
              <a:rPr lang="en-US" sz="1600" i="1" dirty="0">
                <a:latin typeface="Arial"/>
                <a:cs typeface="Arial"/>
              </a:rPr>
              <a:t>AL</a:t>
            </a:r>
            <a:r>
              <a:rPr lang="en-US" sz="1600" i="1" dirty="0" smtClean="0">
                <a:latin typeface="Arial"/>
                <a:cs typeface="Arial"/>
              </a:rPr>
              <a:t>, </a:t>
            </a:r>
            <a:r>
              <a:rPr lang="en-US" sz="1600" i="1" dirty="0" err="1" smtClean="0">
                <a:latin typeface="Arial"/>
                <a:cs typeface="Arial"/>
              </a:rPr>
              <a:t>ve</a:t>
            </a:r>
            <a:r>
              <a:rPr lang="en-US" sz="1600" i="1" dirty="0" smtClean="0">
                <a:latin typeface="Arial"/>
                <a:cs typeface="Arial"/>
              </a:rPr>
              <a:t> ark. </a:t>
            </a:r>
            <a:r>
              <a:rPr lang="en-US" sz="1600" i="1" dirty="0">
                <a:latin typeface="Arial"/>
                <a:cs typeface="Arial"/>
              </a:rPr>
              <a:t>Ob Gyn. </a:t>
            </a:r>
            <a:r>
              <a:rPr lang="en-US" sz="1600" i="1" dirty="0" smtClean="0">
                <a:latin typeface="Arial"/>
                <a:cs typeface="Arial"/>
              </a:rPr>
              <a:t>1997</a:t>
            </a:r>
          </a:p>
          <a:p>
            <a:r>
              <a:rPr lang="en-US" sz="1600" i="1" dirty="0" smtClean="0">
                <a:latin typeface="Arial"/>
                <a:cs typeface="Arial"/>
              </a:rPr>
              <a:t>Denman M </a:t>
            </a:r>
            <a:r>
              <a:rPr lang="en-US" sz="1600" i="1" dirty="0" err="1" smtClean="0">
                <a:latin typeface="Arial"/>
                <a:cs typeface="Arial"/>
              </a:rPr>
              <a:t>ve</a:t>
            </a:r>
            <a:r>
              <a:rPr lang="en-US" sz="1600" i="1" dirty="0" smtClean="0">
                <a:latin typeface="Arial"/>
                <a:cs typeface="Arial"/>
              </a:rPr>
              <a:t> ark. Am J </a:t>
            </a:r>
            <a:r>
              <a:rPr lang="en-US" sz="1600" i="1" dirty="0" err="1" smtClean="0">
                <a:latin typeface="Arial"/>
                <a:cs typeface="Arial"/>
              </a:rPr>
              <a:t>Obstet</a:t>
            </a:r>
            <a:r>
              <a:rPr lang="en-US" sz="1600" i="1" dirty="0" smtClean="0">
                <a:latin typeface="Arial"/>
                <a:cs typeface="Arial"/>
              </a:rPr>
              <a:t> </a:t>
            </a:r>
            <a:r>
              <a:rPr lang="en-US" sz="1600" i="1" dirty="0" err="1" smtClean="0">
                <a:latin typeface="Arial"/>
                <a:cs typeface="Arial"/>
              </a:rPr>
              <a:t>Gynecol</a:t>
            </a:r>
            <a:r>
              <a:rPr lang="en-US" sz="1600" i="1" dirty="0" smtClean="0">
                <a:latin typeface="Arial"/>
                <a:cs typeface="Arial"/>
              </a:rPr>
              <a:t> 2008</a:t>
            </a:r>
          </a:p>
          <a:p>
            <a:pPr algn="ctr"/>
            <a:endParaRPr lang="en-US" sz="1600" i="1" dirty="0"/>
          </a:p>
        </p:txBody>
      </p:sp>
      <p:sp>
        <p:nvSpPr>
          <p:cNvPr id="7" name="Rounded Rectangle 6"/>
          <p:cNvSpPr/>
          <p:nvPr/>
        </p:nvSpPr>
        <p:spPr>
          <a:xfrm>
            <a:off x="3956236" y="5663155"/>
            <a:ext cx="4888939" cy="101301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endParaRPr lang="en-US" sz="1600" i="1" dirty="0" smtClean="0">
              <a:latin typeface="Arial"/>
              <a:cs typeface="Arial"/>
            </a:endParaRPr>
          </a:p>
          <a:p>
            <a:r>
              <a:rPr lang="en-US" sz="1600" i="1" dirty="0" smtClean="0">
                <a:latin typeface="Arial"/>
                <a:cs typeface="Arial"/>
              </a:rPr>
              <a:t>Weber  AM </a:t>
            </a:r>
            <a:r>
              <a:rPr lang="en-US" sz="1600" i="1" dirty="0" err="1" smtClean="0">
                <a:latin typeface="Arial"/>
                <a:cs typeface="Arial"/>
              </a:rPr>
              <a:t>ve</a:t>
            </a:r>
            <a:r>
              <a:rPr lang="en-US" sz="1600" i="1" dirty="0" smtClean="0">
                <a:latin typeface="Arial"/>
                <a:cs typeface="Arial"/>
              </a:rPr>
              <a:t> ark. Am J </a:t>
            </a:r>
            <a:r>
              <a:rPr lang="en-US" sz="1600" i="1" dirty="0" err="1" smtClean="0">
                <a:latin typeface="Arial"/>
                <a:cs typeface="Arial"/>
              </a:rPr>
              <a:t>Obstet</a:t>
            </a:r>
            <a:r>
              <a:rPr lang="en-US" sz="1600" i="1" dirty="0" smtClean="0">
                <a:latin typeface="Arial"/>
                <a:cs typeface="Arial"/>
              </a:rPr>
              <a:t> </a:t>
            </a:r>
            <a:r>
              <a:rPr lang="en-US" sz="1600" i="1" dirty="0" err="1" smtClean="0">
                <a:latin typeface="Arial"/>
                <a:cs typeface="Arial"/>
              </a:rPr>
              <a:t>Gynecol</a:t>
            </a:r>
            <a:r>
              <a:rPr lang="en-US" sz="1600" i="1" dirty="0" smtClean="0">
                <a:latin typeface="Arial"/>
                <a:cs typeface="Arial"/>
              </a:rPr>
              <a:t> 2001</a:t>
            </a:r>
          </a:p>
          <a:p>
            <a:r>
              <a:rPr lang="en-US" sz="1600" i="1" dirty="0" smtClean="0">
                <a:latin typeface="Arial"/>
                <a:cs typeface="Arial"/>
              </a:rPr>
              <a:t>Sand PK </a:t>
            </a:r>
            <a:r>
              <a:rPr lang="en-US" sz="1600" i="1" dirty="0" err="1" smtClean="0">
                <a:latin typeface="Arial"/>
                <a:cs typeface="Arial"/>
              </a:rPr>
              <a:t>ve</a:t>
            </a:r>
            <a:r>
              <a:rPr lang="en-US" sz="1600" i="1" dirty="0" smtClean="0">
                <a:latin typeface="Arial"/>
                <a:cs typeface="Arial"/>
              </a:rPr>
              <a:t> ark. Am J </a:t>
            </a:r>
            <a:r>
              <a:rPr lang="en-US" sz="1600" i="1" dirty="0" err="1" smtClean="0">
                <a:latin typeface="Arial"/>
                <a:cs typeface="Arial"/>
              </a:rPr>
              <a:t>Obstet</a:t>
            </a:r>
            <a:r>
              <a:rPr lang="en-US" sz="1600" i="1" dirty="0" smtClean="0">
                <a:latin typeface="Arial"/>
                <a:cs typeface="Arial"/>
              </a:rPr>
              <a:t> </a:t>
            </a:r>
            <a:r>
              <a:rPr lang="en-US" sz="1600" i="1" dirty="0" err="1" smtClean="0">
                <a:latin typeface="Arial"/>
                <a:cs typeface="Arial"/>
              </a:rPr>
              <a:t>Gynecol</a:t>
            </a:r>
            <a:r>
              <a:rPr lang="en-US" sz="1600" i="1" dirty="0" smtClean="0">
                <a:latin typeface="Arial"/>
                <a:cs typeface="Arial"/>
              </a:rPr>
              <a:t> 2001</a:t>
            </a:r>
          </a:p>
          <a:p>
            <a:r>
              <a:rPr lang="en-US" sz="1600" i="1" dirty="0" err="1" smtClean="0">
                <a:latin typeface="Arial"/>
                <a:cs typeface="Arial"/>
              </a:rPr>
              <a:t>Chmielewski</a:t>
            </a:r>
            <a:r>
              <a:rPr lang="en-US" sz="1600" i="1" dirty="0" smtClean="0">
                <a:latin typeface="Arial"/>
                <a:cs typeface="Arial"/>
              </a:rPr>
              <a:t> M </a:t>
            </a:r>
            <a:r>
              <a:rPr lang="en-US" sz="1600" i="1" dirty="0" err="1" smtClean="0">
                <a:latin typeface="Arial"/>
                <a:cs typeface="Arial"/>
              </a:rPr>
              <a:t>ve</a:t>
            </a:r>
            <a:r>
              <a:rPr lang="en-US" sz="1600" i="1" dirty="0" smtClean="0">
                <a:latin typeface="Arial"/>
                <a:cs typeface="Arial"/>
              </a:rPr>
              <a:t> ark. Am J </a:t>
            </a:r>
            <a:r>
              <a:rPr lang="en-US" sz="1600" i="1" dirty="0" err="1" smtClean="0">
                <a:latin typeface="Arial"/>
                <a:cs typeface="Arial"/>
              </a:rPr>
              <a:t>Obstet</a:t>
            </a:r>
            <a:r>
              <a:rPr lang="en-US" sz="1600" i="1" dirty="0" smtClean="0">
                <a:latin typeface="Arial"/>
                <a:cs typeface="Arial"/>
              </a:rPr>
              <a:t> </a:t>
            </a:r>
            <a:r>
              <a:rPr lang="en-US" sz="1600" i="1" dirty="0" err="1" smtClean="0">
                <a:latin typeface="Arial"/>
                <a:cs typeface="Arial"/>
              </a:rPr>
              <a:t>Gynecol</a:t>
            </a:r>
            <a:r>
              <a:rPr lang="en-US" sz="1600" i="1" dirty="0" smtClean="0">
                <a:latin typeface="Arial"/>
                <a:cs typeface="Arial"/>
              </a:rPr>
              <a:t> 2011</a:t>
            </a:r>
            <a:endParaRPr lang="en-US" sz="1600" i="1" dirty="0">
              <a:latin typeface="Arial"/>
              <a:cs typeface="Arial"/>
            </a:endParaRPr>
          </a:p>
          <a:p>
            <a:pPr algn="ctr"/>
            <a:endParaRPr lang="en-US" sz="1600" i="1" dirty="0"/>
          </a:p>
        </p:txBody>
      </p:sp>
      <p:sp>
        <p:nvSpPr>
          <p:cNvPr id="8" name="Title 1"/>
          <p:cNvSpPr>
            <a:spLocks noGrp="1"/>
          </p:cNvSpPr>
          <p:nvPr>
            <p:ph type="title"/>
          </p:nvPr>
        </p:nvSpPr>
        <p:spPr>
          <a:xfrm>
            <a:off x="549274" y="367666"/>
            <a:ext cx="8295901" cy="1222189"/>
          </a:xfrm>
        </p:spPr>
        <p:txBody>
          <a:bodyPr/>
          <a:lstStyle/>
          <a:p>
            <a:r>
              <a:rPr lang="en-US" sz="3200" dirty="0" err="1" smtClean="0"/>
              <a:t>Konvansiyonel</a:t>
            </a:r>
            <a:r>
              <a:rPr lang="en-US" sz="3200" dirty="0" smtClean="0"/>
              <a:t> </a:t>
            </a:r>
            <a:r>
              <a:rPr lang="en-US" sz="3200" dirty="0" err="1" smtClean="0"/>
              <a:t>Ön</a:t>
            </a:r>
            <a:r>
              <a:rPr lang="en-US" sz="3200" dirty="0" smtClean="0"/>
              <a:t> </a:t>
            </a:r>
            <a:r>
              <a:rPr lang="en-US" sz="3200" dirty="0" err="1"/>
              <a:t>K</a:t>
            </a:r>
            <a:r>
              <a:rPr lang="en-US" sz="3200" dirty="0" err="1" smtClean="0"/>
              <a:t>ompartman</a:t>
            </a:r>
            <a:r>
              <a:rPr lang="en-US" sz="3200" dirty="0" smtClean="0"/>
              <a:t> </a:t>
            </a:r>
            <a:r>
              <a:rPr lang="en-US" sz="3200" dirty="0" err="1" smtClean="0"/>
              <a:t>Onarımı</a:t>
            </a:r>
            <a:r>
              <a:rPr lang="en-US" sz="3200" dirty="0" smtClean="0"/>
              <a:t> </a:t>
            </a:r>
            <a:r>
              <a:rPr lang="en-US" sz="3200" dirty="0" err="1"/>
              <a:t>G</a:t>
            </a:r>
            <a:r>
              <a:rPr lang="en-US" sz="3200" dirty="0" err="1" smtClean="0"/>
              <a:t>erçek</a:t>
            </a:r>
            <a:r>
              <a:rPr lang="en-US" sz="3200" dirty="0" smtClean="0"/>
              <a:t> </a:t>
            </a:r>
            <a:r>
              <a:rPr lang="en-US" sz="3200" dirty="0" err="1" smtClean="0"/>
              <a:t>Başarısı</a:t>
            </a:r>
            <a:r>
              <a:rPr lang="en-US" sz="3200" dirty="0" smtClean="0"/>
              <a:t>?</a:t>
            </a:r>
            <a:endParaRPr lang="en-US" sz="3200" dirty="0"/>
          </a:p>
        </p:txBody>
      </p:sp>
    </p:spTree>
    <p:extLst>
      <p:ext uri="{BB962C8B-B14F-4D97-AF65-F5344CB8AC3E}">
        <p14:creationId xmlns:p14="http://schemas.microsoft.com/office/powerpoint/2010/main" val="27502730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4" y="474763"/>
            <a:ext cx="8295901" cy="1222189"/>
          </a:xfrm>
        </p:spPr>
        <p:txBody>
          <a:bodyPr/>
          <a:lstStyle/>
          <a:p>
            <a:r>
              <a:rPr lang="en-US" sz="3200" dirty="0" err="1" smtClean="0"/>
              <a:t>Konvansiyonel</a:t>
            </a:r>
            <a:r>
              <a:rPr lang="en-US" sz="3200" dirty="0" smtClean="0"/>
              <a:t> </a:t>
            </a:r>
            <a:r>
              <a:rPr lang="en-US" sz="3200" dirty="0" err="1" smtClean="0"/>
              <a:t>Ön</a:t>
            </a:r>
            <a:r>
              <a:rPr lang="en-US" sz="3200" dirty="0" smtClean="0"/>
              <a:t> </a:t>
            </a:r>
            <a:r>
              <a:rPr lang="en-US" sz="3200" dirty="0" err="1"/>
              <a:t>K</a:t>
            </a:r>
            <a:r>
              <a:rPr lang="en-US" sz="3200" dirty="0" err="1" smtClean="0"/>
              <a:t>ompartman</a:t>
            </a:r>
            <a:r>
              <a:rPr lang="en-US" sz="3200" dirty="0" smtClean="0"/>
              <a:t> </a:t>
            </a:r>
            <a:r>
              <a:rPr lang="en-US" sz="3200" dirty="0" err="1" smtClean="0"/>
              <a:t>Onarımı</a:t>
            </a:r>
            <a:r>
              <a:rPr lang="en-US" sz="3200" dirty="0" smtClean="0"/>
              <a:t> </a:t>
            </a:r>
            <a:r>
              <a:rPr lang="en-US" sz="3200" dirty="0" err="1"/>
              <a:t>G</a:t>
            </a:r>
            <a:r>
              <a:rPr lang="en-US" sz="3200" dirty="0" err="1" smtClean="0"/>
              <a:t>erçek</a:t>
            </a:r>
            <a:r>
              <a:rPr lang="en-US" sz="3200" dirty="0" smtClean="0"/>
              <a:t> </a:t>
            </a:r>
            <a:r>
              <a:rPr lang="en-US" sz="3200" dirty="0" err="1" smtClean="0"/>
              <a:t>Başarısı</a:t>
            </a:r>
            <a:r>
              <a:rPr lang="en-US" sz="3200" dirty="0" smtClean="0"/>
              <a:t>?</a:t>
            </a:r>
            <a:endParaRPr lang="en-US" sz="3200" dirty="0"/>
          </a:p>
        </p:txBody>
      </p:sp>
      <p:sp>
        <p:nvSpPr>
          <p:cNvPr id="3" name="Content Placeholder 2"/>
          <p:cNvSpPr>
            <a:spLocks noGrp="1"/>
          </p:cNvSpPr>
          <p:nvPr>
            <p:ph idx="1"/>
          </p:nvPr>
        </p:nvSpPr>
        <p:spPr>
          <a:xfrm>
            <a:off x="549275" y="1835605"/>
            <a:ext cx="8042276" cy="4343400"/>
          </a:xfrm>
        </p:spPr>
        <p:txBody>
          <a:bodyPr>
            <a:normAutofit/>
          </a:bodyPr>
          <a:lstStyle/>
          <a:p>
            <a:endParaRPr lang="en-US" i="1" dirty="0" smtClean="0"/>
          </a:p>
          <a:p>
            <a:r>
              <a:rPr lang="en-US" i="1" dirty="0" err="1" smtClean="0"/>
              <a:t>Başarının</a:t>
            </a:r>
            <a:r>
              <a:rPr lang="en-US" i="1" dirty="0" smtClean="0"/>
              <a:t> </a:t>
            </a:r>
            <a:r>
              <a:rPr lang="en-US" i="1" dirty="0" err="1" smtClean="0"/>
              <a:t>tanımı</a:t>
            </a:r>
            <a:r>
              <a:rPr lang="en-US" i="1" dirty="0" smtClean="0"/>
              <a:t> – </a:t>
            </a:r>
            <a:r>
              <a:rPr lang="en-US" i="1" dirty="0" err="1" smtClean="0"/>
              <a:t>kompozit</a:t>
            </a:r>
            <a:r>
              <a:rPr lang="en-US" i="1" dirty="0" smtClean="0"/>
              <a:t> </a:t>
            </a:r>
            <a:r>
              <a:rPr lang="en-US" i="1" dirty="0" err="1" smtClean="0"/>
              <a:t>anatomik</a:t>
            </a:r>
            <a:r>
              <a:rPr lang="en-US" i="1" dirty="0" smtClean="0"/>
              <a:t> </a:t>
            </a:r>
            <a:r>
              <a:rPr lang="en-US" i="1" dirty="0" err="1" smtClean="0"/>
              <a:t>başarı</a:t>
            </a:r>
            <a:endParaRPr lang="en-US" i="1" dirty="0" smtClean="0"/>
          </a:p>
          <a:p>
            <a:r>
              <a:rPr lang="en-US" i="1" dirty="0" smtClean="0"/>
              <a:t>‘Hasta’ </a:t>
            </a:r>
            <a:r>
              <a:rPr lang="en-US" i="1" dirty="0" err="1" smtClean="0"/>
              <a:t>bazlı</a:t>
            </a:r>
            <a:r>
              <a:rPr lang="en-US" i="1" dirty="0" smtClean="0"/>
              <a:t> </a:t>
            </a:r>
            <a:r>
              <a:rPr lang="en-US" i="1" dirty="0" err="1" smtClean="0"/>
              <a:t>iyileşme</a:t>
            </a:r>
            <a:r>
              <a:rPr lang="en-US" i="1" dirty="0" smtClean="0"/>
              <a:t> &amp; </a:t>
            </a:r>
            <a:r>
              <a:rPr lang="en-US" i="1" dirty="0" err="1" smtClean="0"/>
              <a:t>memnuniyet</a:t>
            </a:r>
            <a:r>
              <a:rPr lang="en-US" i="1" dirty="0" smtClean="0"/>
              <a:t> </a:t>
            </a:r>
            <a:r>
              <a:rPr lang="en-US" i="1" dirty="0" err="1" smtClean="0"/>
              <a:t>ölçütü</a:t>
            </a:r>
            <a:endParaRPr lang="en-US" i="1" dirty="0" smtClean="0"/>
          </a:p>
          <a:p>
            <a:r>
              <a:rPr lang="en-US" i="1" dirty="0" smtClean="0"/>
              <a:t>Total </a:t>
            </a:r>
            <a:r>
              <a:rPr lang="en-US" i="1" dirty="0" err="1" smtClean="0"/>
              <a:t>tekrar</a:t>
            </a:r>
            <a:r>
              <a:rPr lang="en-US" i="1" dirty="0" smtClean="0"/>
              <a:t> </a:t>
            </a:r>
            <a:r>
              <a:rPr lang="en-US" i="1" dirty="0" err="1" smtClean="0"/>
              <a:t>cerrahi</a:t>
            </a:r>
            <a:r>
              <a:rPr lang="en-US" i="1" dirty="0" smtClean="0"/>
              <a:t> </a:t>
            </a:r>
            <a:r>
              <a:rPr lang="en-US" i="1" dirty="0" err="1" smtClean="0"/>
              <a:t>oranları</a:t>
            </a:r>
            <a:endParaRPr lang="en-US" i="1" dirty="0" smtClean="0"/>
          </a:p>
          <a:p>
            <a:endParaRPr lang="en-US" i="1" dirty="0" smtClean="0"/>
          </a:p>
          <a:p>
            <a:pPr marL="0" indent="0">
              <a:buNone/>
            </a:pPr>
            <a:r>
              <a:rPr lang="en-US" i="1" dirty="0" err="1" smtClean="0"/>
              <a:t>Doğal</a:t>
            </a:r>
            <a:r>
              <a:rPr lang="en-US" i="1" dirty="0" smtClean="0"/>
              <a:t> </a:t>
            </a:r>
            <a:r>
              <a:rPr lang="en-US" i="1" dirty="0" err="1" smtClean="0"/>
              <a:t>doku</a:t>
            </a:r>
            <a:r>
              <a:rPr lang="en-US" i="1" dirty="0" smtClean="0"/>
              <a:t> </a:t>
            </a:r>
            <a:r>
              <a:rPr lang="en-US" i="1" dirty="0" err="1" smtClean="0"/>
              <a:t>ile</a:t>
            </a:r>
            <a:r>
              <a:rPr lang="en-US" i="1" dirty="0" smtClean="0"/>
              <a:t> </a:t>
            </a:r>
            <a:r>
              <a:rPr lang="en-US" i="1" dirty="0" err="1" smtClean="0"/>
              <a:t>onarımın</a:t>
            </a:r>
            <a:r>
              <a:rPr lang="en-US" i="1" dirty="0" smtClean="0"/>
              <a:t> </a:t>
            </a:r>
            <a:r>
              <a:rPr lang="en-US" i="1" dirty="0" err="1" smtClean="0"/>
              <a:t>başarısı</a:t>
            </a:r>
            <a:r>
              <a:rPr lang="en-US" i="1" dirty="0" smtClean="0"/>
              <a:t> </a:t>
            </a:r>
            <a:r>
              <a:rPr lang="en-US" i="1" dirty="0" err="1" smtClean="0"/>
              <a:t>düşünüldüğünden</a:t>
            </a:r>
            <a:r>
              <a:rPr lang="en-US" i="1" dirty="0" smtClean="0"/>
              <a:t> </a:t>
            </a:r>
            <a:r>
              <a:rPr lang="en-US" i="1" dirty="0" err="1" smtClean="0"/>
              <a:t>fazla</a:t>
            </a:r>
            <a:r>
              <a:rPr lang="en-US" i="1" dirty="0" smtClean="0"/>
              <a:t>…</a:t>
            </a:r>
            <a:endParaRPr lang="en-US" i="1" dirty="0"/>
          </a:p>
        </p:txBody>
      </p:sp>
    </p:spTree>
    <p:extLst>
      <p:ext uri="{BB962C8B-B14F-4D97-AF65-F5344CB8AC3E}">
        <p14:creationId xmlns:p14="http://schemas.microsoft.com/office/powerpoint/2010/main" val="191237742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6231" y="4248910"/>
            <a:ext cx="7328970" cy="2085081"/>
          </a:xfrm>
          <a:ln>
            <a:solidFill>
              <a:srgbClr val="800000"/>
            </a:solidFill>
          </a:ln>
        </p:spPr>
        <p:txBody>
          <a:bodyPr>
            <a:normAutofit/>
          </a:bodyPr>
          <a:lstStyle/>
          <a:p>
            <a:endParaRPr lang="en-US" dirty="0" smtClean="0"/>
          </a:p>
          <a:p>
            <a:pPr marL="0" indent="0">
              <a:buNone/>
            </a:pPr>
            <a:r>
              <a:rPr lang="en-US" dirty="0" err="1" smtClean="0"/>
              <a:t>Pelvik</a:t>
            </a:r>
            <a:r>
              <a:rPr lang="en-US" dirty="0" smtClean="0"/>
              <a:t> </a:t>
            </a:r>
            <a:r>
              <a:rPr lang="en-US" dirty="0" err="1"/>
              <a:t>rekonstrüktif</a:t>
            </a:r>
            <a:r>
              <a:rPr lang="en-US" dirty="0"/>
              <a:t> </a:t>
            </a:r>
            <a:r>
              <a:rPr lang="en-US" dirty="0" err="1"/>
              <a:t>cerrahide</a:t>
            </a:r>
            <a:r>
              <a:rPr lang="en-US" dirty="0"/>
              <a:t> </a:t>
            </a:r>
            <a:r>
              <a:rPr lang="en-US" dirty="0" err="1"/>
              <a:t>meş</a:t>
            </a:r>
            <a:r>
              <a:rPr lang="en-US" dirty="0"/>
              <a:t> </a:t>
            </a:r>
            <a:r>
              <a:rPr lang="en-US" dirty="0" err="1"/>
              <a:t>kullanımı</a:t>
            </a:r>
            <a:r>
              <a:rPr lang="en-US" dirty="0"/>
              <a:t> </a:t>
            </a:r>
            <a:r>
              <a:rPr lang="en-US" dirty="0" err="1"/>
              <a:t>cerrahi</a:t>
            </a:r>
            <a:r>
              <a:rPr lang="en-US" dirty="0"/>
              <a:t> </a:t>
            </a:r>
            <a:r>
              <a:rPr lang="en-US" dirty="0" err="1"/>
              <a:t>yaklaşım</a:t>
            </a:r>
            <a:r>
              <a:rPr lang="en-US" dirty="0"/>
              <a:t> </a:t>
            </a:r>
            <a:r>
              <a:rPr lang="en-US" dirty="0" err="1"/>
              <a:t>ya</a:t>
            </a:r>
            <a:r>
              <a:rPr lang="en-US" dirty="0"/>
              <a:t> da </a:t>
            </a:r>
            <a:r>
              <a:rPr lang="en-US" dirty="0" err="1"/>
              <a:t>meş</a:t>
            </a:r>
            <a:r>
              <a:rPr lang="en-US" dirty="0"/>
              <a:t> tipi ne </a:t>
            </a:r>
            <a:r>
              <a:rPr lang="en-US" dirty="0" err="1"/>
              <a:t>olursa</a:t>
            </a:r>
            <a:r>
              <a:rPr lang="en-US" dirty="0"/>
              <a:t> </a:t>
            </a:r>
            <a:r>
              <a:rPr lang="en-US" dirty="0" err="1"/>
              <a:t>olsun</a:t>
            </a:r>
            <a:r>
              <a:rPr lang="en-US" dirty="0"/>
              <a:t> </a:t>
            </a:r>
            <a:r>
              <a:rPr lang="en-US" dirty="0" err="1"/>
              <a:t>spesifik</a:t>
            </a:r>
            <a:r>
              <a:rPr lang="en-US" dirty="0"/>
              <a:t> </a:t>
            </a:r>
            <a:r>
              <a:rPr lang="en-US" dirty="0" err="1"/>
              <a:t>komplikasyonların</a:t>
            </a:r>
            <a:r>
              <a:rPr lang="en-US" dirty="0"/>
              <a:t> </a:t>
            </a:r>
            <a:r>
              <a:rPr lang="en-US" dirty="0" err="1"/>
              <a:t>riski</a:t>
            </a:r>
            <a:r>
              <a:rPr lang="en-US" dirty="0"/>
              <a:t> </a:t>
            </a:r>
            <a:r>
              <a:rPr lang="en-US" dirty="0" err="1"/>
              <a:t>ile</a:t>
            </a:r>
            <a:r>
              <a:rPr lang="en-US" dirty="0"/>
              <a:t> </a:t>
            </a:r>
            <a:r>
              <a:rPr lang="en-US" dirty="0" err="1" smtClean="0"/>
              <a:t>ilişkilidir</a:t>
            </a:r>
            <a:r>
              <a:rPr lang="en-US" dirty="0" smtClean="0"/>
              <a:t>.</a:t>
            </a:r>
          </a:p>
          <a:p>
            <a:endParaRPr lang="en-US" dirty="0" smtClean="0"/>
          </a:p>
          <a:p>
            <a:pPr lvl="1"/>
            <a:endParaRPr lang="en-US" dirty="0"/>
          </a:p>
          <a:p>
            <a:endParaRPr lang="en-US" dirty="0" smtClean="0"/>
          </a:p>
          <a:p>
            <a:endParaRPr lang="en-US" dirty="0"/>
          </a:p>
        </p:txBody>
      </p:sp>
      <p:sp>
        <p:nvSpPr>
          <p:cNvPr id="5" name="Title 1"/>
          <p:cNvSpPr>
            <a:spLocks noGrp="1"/>
          </p:cNvSpPr>
          <p:nvPr>
            <p:ph type="title"/>
          </p:nvPr>
        </p:nvSpPr>
        <p:spPr>
          <a:xfrm>
            <a:off x="549275" y="764980"/>
            <a:ext cx="8042276" cy="923365"/>
          </a:xfrm>
        </p:spPr>
        <p:txBody>
          <a:bodyPr>
            <a:normAutofit/>
          </a:bodyPr>
          <a:lstStyle/>
          <a:p>
            <a:r>
              <a:rPr lang="en-US" sz="3200" b="1" dirty="0" err="1" smtClean="0">
                <a:solidFill>
                  <a:srgbClr val="933E99"/>
                </a:solidFill>
              </a:rPr>
              <a:t>Sonuç</a:t>
            </a:r>
            <a:r>
              <a:rPr lang="en-US" sz="3200" dirty="0" smtClean="0"/>
              <a:t>:</a:t>
            </a:r>
            <a:endParaRPr lang="en-US" sz="3200" dirty="0">
              <a:solidFill>
                <a:srgbClr val="FF0000"/>
              </a:solidFill>
            </a:endParaRPr>
          </a:p>
        </p:txBody>
      </p:sp>
      <p:pic>
        <p:nvPicPr>
          <p:cNvPr id="2" name="Picture 1" descr="Adsız.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0200"/>
            <a:ext cx="5293995" cy="3583328"/>
          </a:xfrm>
          <a:prstGeom prst="rect">
            <a:avLst/>
          </a:prstGeom>
        </p:spPr>
      </p:pic>
    </p:spTree>
    <p:extLst>
      <p:ext uri="{BB962C8B-B14F-4D97-AF65-F5344CB8AC3E}">
        <p14:creationId xmlns:p14="http://schemas.microsoft.com/office/powerpoint/2010/main" val="386480721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56968"/>
            <a:ext cx="8229600" cy="4274807"/>
          </a:xfrm>
          <a:ln>
            <a:solidFill>
              <a:srgbClr val="800000"/>
            </a:solidFill>
          </a:ln>
        </p:spPr>
        <p:txBody>
          <a:bodyPr/>
          <a:lstStyle/>
          <a:p>
            <a:r>
              <a:rPr lang="en-US" dirty="0" err="1"/>
              <a:t>Sistoselin</a:t>
            </a:r>
            <a:r>
              <a:rPr lang="en-US" dirty="0"/>
              <a:t> </a:t>
            </a:r>
            <a:r>
              <a:rPr lang="en-US" dirty="0" err="1"/>
              <a:t>cerrahi</a:t>
            </a:r>
            <a:r>
              <a:rPr lang="en-US" dirty="0"/>
              <a:t> </a:t>
            </a:r>
            <a:r>
              <a:rPr lang="en-US" dirty="0" err="1"/>
              <a:t>tedavisinde</a:t>
            </a:r>
            <a:r>
              <a:rPr lang="en-US" dirty="0"/>
              <a:t> </a:t>
            </a:r>
            <a:r>
              <a:rPr lang="en-US" dirty="0" err="1"/>
              <a:t>sentetik</a:t>
            </a:r>
            <a:r>
              <a:rPr lang="en-US" dirty="0"/>
              <a:t> </a:t>
            </a:r>
            <a:r>
              <a:rPr lang="en-US" dirty="0" err="1"/>
              <a:t>meşlerin</a:t>
            </a:r>
            <a:r>
              <a:rPr lang="en-US" dirty="0"/>
              <a:t> </a:t>
            </a:r>
            <a:r>
              <a:rPr lang="en-US" dirty="0" err="1"/>
              <a:t>rutin</a:t>
            </a:r>
            <a:r>
              <a:rPr lang="en-US" dirty="0"/>
              <a:t> </a:t>
            </a:r>
            <a:r>
              <a:rPr lang="en-US" dirty="0" err="1"/>
              <a:t>kullanımı</a:t>
            </a:r>
            <a:r>
              <a:rPr lang="en-US" dirty="0"/>
              <a:t> </a:t>
            </a:r>
            <a:r>
              <a:rPr lang="en-US" dirty="0" err="1"/>
              <a:t>önerilmemektedir</a:t>
            </a:r>
            <a:r>
              <a:rPr lang="en-US" dirty="0"/>
              <a:t>…</a:t>
            </a:r>
          </a:p>
          <a:p>
            <a:endParaRPr lang="en-US" dirty="0" smtClean="0"/>
          </a:p>
          <a:p>
            <a:r>
              <a:rPr lang="en-US" dirty="0" err="1" smtClean="0"/>
              <a:t>Vajinal</a:t>
            </a:r>
            <a:r>
              <a:rPr lang="en-US" dirty="0" smtClean="0"/>
              <a:t> </a:t>
            </a:r>
            <a:r>
              <a:rPr lang="en-US" dirty="0" err="1" smtClean="0"/>
              <a:t>meş</a:t>
            </a:r>
            <a:r>
              <a:rPr lang="en-US" dirty="0" smtClean="0"/>
              <a:t> </a:t>
            </a:r>
            <a:r>
              <a:rPr lang="en-US" dirty="0" err="1" smtClean="0"/>
              <a:t>ile</a:t>
            </a:r>
            <a:r>
              <a:rPr lang="en-US" dirty="0" smtClean="0"/>
              <a:t> </a:t>
            </a:r>
            <a:r>
              <a:rPr lang="en-US" dirty="0" err="1" smtClean="0"/>
              <a:t>onarım</a:t>
            </a:r>
            <a:r>
              <a:rPr lang="en-US" dirty="0" smtClean="0"/>
              <a:t>, </a:t>
            </a:r>
            <a:r>
              <a:rPr lang="en-US" dirty="0" err="1" smtClean="0"/>
              <a:t>bu</a:t>
            </a:r>
            <a:r>
              <a:rPr lang="en-US" dirty="0" smtClean="0"/>
              <a:t> </a:t>
            </a:r>
            <a:r>
              <a:rPr lang="en-US" dirty="0" err="1" smtClean="0"/>
              <a:t>cerrahinin</a:t>
            </a:r>
            <a:r>
              <a:rPr lang="en-US" dirty="0" smtClean="0"/>
              <a:t> </a:t>
            </a:r>
            <a:r>
              <a:rPr lang="en-US" dirty="0" err="1" smtClean="0"/>
              <a:t>getirebileceği</a:t>
            </a:r>
            <a:r>
              <a:rPr lang="en-US" dirty="0" smtClean="0"/>
              <a:t> </a:t>
            </a:r>
            <a:r>
              <a:rPr lang="en-US" dirty="0" err="1" smtClean="0"/>
              <a:t>riskleri</a:t>
            </a:r>
            <a:r>
              <a:rPr lang="en-US" dirty="0" smtClean="0"/>
              <a:t> ‘</a:t>
            </a:r>
            <a:r>
              <a:rPr lang="en-US" dirty="0" err="1" smtClean="0"/>
              <a:t>karşılayan</a:t>
            </a:r>
            <a:r>
              <a:rPr lang="en-US" dirty="0" smtClean="0"/>
              <a:t>’ </a:t>
            </a:r>
            <a:r>
              <a:rPr lang="en-US" dirty="0" err="1" smtClean="0"/>
              <a:t>yüksek</a:t>
            </a:r>
            <a:r>
              <a:rPr lang="en-US" dirty="0" smtClean="0"/>
              <a:t> </a:t>
            </a:r>
            <a:r>
              <a:rPr lang="en-US" dirty="0" err="1" smtClean="0"/>
              <a:t>riskli</a:t>
            </a:r>
            <a:r>
              <a:rPr lang="en-US" dirty="0" smtClean="0"/>
              <a:t> </a:t>
            </a:r>
            <a:r>
              <a:rPr lang="en-US" dirty="0" err="1" smtClean="0"/>
              <a:t>hastalar</a:t>
            </a:r>
            <a:r>
              <a:rPr lang="en-US" dirty="0" smtClean="0"/>
              <a:t> </a:t>
            </a:r>
            <a:r>
              <a:rPr lang="en-US" dirty="0" err="1" smtClean="0"/>
              <a:t>için</a:t>
            </a:r>
            <a:r>
              <a:rPr lang="en-US" dirty="0" smtClean="0"/>
              <a:t> </a:t>
            </a:r>
            <a:r>
              <a:rPr lang="en-US" dirty="0" err="1" smtClean="0"/>
              <a:t>saklanmalı</a:t>
            </a:r>
            <a:r>
              <a:rPr lang="en-US" dirty="0" smtClean="0"/>
              <a:t>:</a:t>
            </a:r>
          </a:p>
          <a:p>
            <a:pPr lvl="1"/>
            <a:r>
              <a:rPr lang="en-US" dirty="0" err="1" smtClean="0"/>
              <a:t>Rekürrens</a:t>
            </a:r>
            <a:r>
              <a:rPr lang="en-US" dirty="0" smtClean="0"/>
              <a:t> </a:t>
            </a:r>
            <a:r>
              <a:rPr lang="en-US" dirty="0" err="1" smtClean="0"/>
              <a:t>riski</a:t>
            </a:r>
            <a:r>
              <a:rPr lang="en-US" dirty="0" smtClean="0"/>
              <a:t> </a:t>
            </a:r>
            <a:r>
              <a:rPr lang="en-US" dirty="0" err="1" smtClean="0"/>
              <a:t>yüksek</a:t>
            </a:r>
            <a:r>
              <a:rPr lang="en-US" dirty="0" smtClean="0"/>
              <a:t> </a:t>
            </a:r>
            <a:r>
              <a:rPr lang="en-US" dirty="0" err="1" smtClean="0"/>
              <a:t>hastalar</a:t>
            </a:r>
            <a:r>
              <a:rPr lang="en-US" dirty="0" smtClean="0"/>
              <a:t>, </a:t>
            </a:r>
            <a:r>
              <a:rPr lang="en-US" dirty="0" err="1" smtClean="0"/>
              <a:t>öz</a:t>
            </a:r>
            <a:r>
              <a:rPr lang="en-US" dirty="0" smtClean="0"/>
              <a:t>. </a:t>
            </a:r>
            <a:r>
              <a:rPr lang="en-US" dirty="0" err="1" smtClean="0"/>
              <a:t>ön</a:t>
            </a:r>
            <a:r>
              <a:rPr lang="en-US" dirty="0" smtClean="0"/>
              <a:t> </a:t>
            </a:r>
            <a:r>
              <a:rPr lang="en-US" dirty="0" err="1" smtClean="0"/>
              <a:t>kompartman</a:t>
            </a:r>
            <a:endParaRPr lang="en-US" dirty="0" smtClean="0"/>
          </a:p>
          <a:p>
            <a:pPr lvl="1"/>
            <a:r>
              <a:rPr lang="en-US" dirty="0" err="1" smtClean="0"/>
              <a:t>Uzun</a:t>
            </a:r>
            <a:r>
              <a:rPr lang="en-US" dirty="0" smtClean="0"/>
              <a:t> </a:t>
            </a:r>
            <a:r>
              <a:rPr lang="en-US" dirty="0" err="1" smtClean="0"/>
              <a:t>cerrahileri</a:t>
            </a:r>
            <a:r>
              <a:rPr lang="en-US" dirty="0" smtClean="0"/>
              <a:t> </a:t>
            </a:r>
            <a:r>
              <a:rPr lang="en-US" dirty="0" err="1" smtClean="0"/>
              <a:t>kaldıramayacak</a:t>
            </a:r>
            <a:r>
              <a:rPr lang="en-US" dirty="0" smtClean="0"/>
              <a:t> </a:t>
            </a:r>
            <a:r>
              <a:rPr lang="en-US" dirty="0" err="1" smtClean="0"/>
              <a:t>komorbiditeleri</a:t>
            </a:r>
            <a:r>
              <a:rPr lang="en-US" dirty="0" smtClean="0"/>
              <a:t> </a:t>
            </a:r>
            <a:r>
              <a:rPr lang="en-US" dirty="0" err="1" smtClean="0"/>
              <a:t>olan</a:t>
            </a:r>
            <a:r>
              <a:rPr lang="en-US" dirty="0" smtClean="0"/>
              <a:t> </a:t>
            </a:r>
            <a:r>
              <a:rPr lang="en-US" dirty="0" err="1" smtClean="0"/>
              <a:t>hastalar</a:t>
            </a:r>
            <a:endParaRPr lang="en-US" dirty="0" smtClean="0"/>
          </a:p>
          <a:p>
            <a:endParaRPr lang="en-US" dirty="0" smtClean="0"/>
          </a:p>
          <a:p>
            <a:r>
              <a:rPr lang="en-US" dirty="0" err="1"/>
              <a:t>Kar</a:t>
            </a:r>
            <a:r>
              <a:rPr lang="en-US" dirty="0"/>
              <a:t>/</a:t>
            </a:r>
            <a:r>
              <a:rPr lang="en-US" dirty="0" err="1"/>
              <a:t>zarar</a:t>
            </a:r>
            <a:r>
              <a:rPr lang="en-US" dirty="0"/>
              <a:t> </a:t>
            </a:r>
            <a:r>
              <a:rPr lang="en-US" dirty="0" err="1"/>
              <a:t>oranı</a:t>
            </a:r>
            <a:r>
              <a:rPr lang="en-US" dirty="0"/>
              <a:t> </a:t>
            </a:r>
            <a:r>
              <a:rPr lang="en-US" dirty="0" err="1"/>
              <a:t>gözetilerek</a:t>
            </a:r>
            <a:r>
              <a:rPr lang="en-US" dirty="0"/>
              <a:t> her </a:t>
            </a:r>
            <a:r>
              <a:rPr lang="en-US" dirty="0" err="1"/>
              <a:t>olgu</a:t>
            </a:r>
            <a:r>
              <a:rPr lang="en-US" dirty="0"/>
              <a:t> </a:t>
            </a:r>
            <a:r>
              <a:rPr lang="en-US" dirty="0" err="1"/>
              <a:t>temelinde</a:t>
            </a:r>
            <a:r>
              <a:rPr lang="en-US" dirty="0"/>
              <a:t> </a:t>
            </a:r>
            <a:r>
              <a:rPr lang="en-US" dirty="0" err="1"/>
              <a:t>ayrı</a:t>
            </a:r>
            <a:r>
              <a:rPr lang="en-US" dirty="0"/>
              <a:t> </a:t>
            </a:r>
            <a:r>
              <a:rPr lang="en-US" dirty="0" err="1" smtClean="0"/>
              <a:t>tartışılmalı</a:t>
            </a:r>
            <a:r>
              <a:rPr lang="en-US" dirty="0"/>
              <a:t>…</a:t>
            </a:r>
          </a:p>
          <a:p>
            <a:pPr lvl="1"/>
            <a:endParaRPr lang="en-US" dirty="0" smtClean="0"/>
          </a:p>
          <a:p>
            <a:endParaRPr lang="en-US" dirty="0"/>
          </a:p>
        </p:txBody>
      </p:sp>
      <p:sp>
        <p:nvSpPr>
          <p:cNvPr id="5" name="Title 1"/>
          <p:cNvSpPr>
            <a:spLocks noGrp="1"/>
          </p:cNvSpPr>
          <p:nvPr>
            <p:ph type="title"/>
          </p:nvPr>
        </p:nvSpPr>
        <p:spPr>
          <a:xfrm>
            <a:off x="549275" y="508062"/>
            <a:ext cx="8042276" cy="923365"/>
          </a:xfrm>
        </p:spPr>
        <p:txBody>
          <a:bodyPr/>
          <a:lstStyle/>
          <a:p>
            <a:r>
              <a:rPr lang="en-US" sz="3200" b="1" dirty="0" err="1" smtClean="0">
                <a:solidFill>
                  <a:srgbClr val="933E99"/>
                </a:solidFill>
              </a:rPr>
              <a:t>Sonuç</a:t>
            </a:r>
            <a:r>
              <a:rPr lang="en-US" sz="3200" b="1" dirty="0" smtClean="0">
                <a:solidFill>
                  <a:srgbClr val="933E99"/>
                </a:solidFill>
              </a:rPr>
              <a:t>:</a:t>
            </a:r>
            <a:r>
              <a:rPr lang="en-US" sz="3200" dirty="0" smtClean="0"/>
              <a:t> </a:t>
            </a:r>
            <a:r>
              <a:rPr lang="en-US" sz="3200" dirty="0" err="1" smtClean="0"/>
              <a:t>Hangi</a:t>
            </a:r>
            <a:r>
              <a:rPr lang="en-US" sz="3200" dirty="0" smtClean="0"/>
              <a:t> hasta?</a:t>
            </a:r>
            <a:endParaRPr lang="en-US" sz="3200" dirty="0"/>
          </a:p>
        </p:txBody>
      </p:sp>
      <p:pic>
        <p:nvPicPr>
          <p:cNvPr id="6" name="Picture 5" descr="Adsız.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1815" y="17962"/>
            <a:ext cx="3445159" cy="2331913"/>
          </a:xfrm>
          <a:prstGeom prst="rect">
            <a:avLst/>
          </a:prstGeom>
        </p:spPr>
      </p:pic>
    </p:spTree>
    <p:extLst>
      <p:ext uri="{BB962C8B-B14F-4D97-AF65-F5344CB8AC3E}">
        <p14:creationId xmlns:p14="http://schemas.microsoft.com/office/powerpoint/2010/main" val="217132710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52546"/>
            <a:ext cx="8229600" cy="2270573"/>
          </a:xfrm>
          <a:ln>
            <a:solidFill>
              <a:srgbClr val="800000"/>
            </a:solidFill>
          </a:ln>
        </p:spPr>
        <p:txBody>
          <a:bodyPr>
            <a:normAutofit/>
          </a:bodyPr>
          <a:lstStyle/>
          <a:p>
            <a:r>
              <a:rPr lang="en-US" dirty="0" err="1" smtClean="0"/>
              <a:t>Meş</a:t>
            </a:r>
            <a:r>
              <a:rPr lang="en-US" dirty="0" smtClean="0"/>
              <a:t> </a:t>
            </a:r>
            <a:r>
              <a:rPr lang="en-US" dirty="0" err="1" smtClean="0"/>
              <a:t>cerrahisi</a:t>
            </a:r>
            <a:r>
              <a:rPr lang="en-US" dirty="0" smtClean="0"/>
              <a:t> </a:t>
            </a:r>
            <a:r>
              <a:rPr lang="en-US" dirty="0" err="1" smtClean="0"/>
              <a:t>yeterli</a:t>
            </a:r>
            <a:r>
              <a:rPr lang="en-US" dirty="0" smtClean="0"/>
              <a:t> </a:t>
            </a:r>
            <a:r>
              <a:rPr lang="en-US" dirty="0" err="1" smtClean="0"/>
              <a:t>eğitim</a:t>
            </a:r>
            <a:r>
              <a:rPr lang="en-US" dirty="0" smtClean="0"/>
              <a:t> </a:t>
            </a:r>
            <a:r>
              <a:rPr lang="en-US" dirty="0" err="1" smtClean="0"/>
              <a:t>almış</a:t>
            </a:r>
            <a:r>
              <a:rPr lang="en-US" dirty="0" smtClean="0"/>
              <a:t> </a:t>
            </a:r>
            <a:r>
              <a:rPr lang="en-US" dirty="0" err="1" smtClean="0"/>
              <a:t>deneyimli</a:t>
            </a:r>
            <a:r>
              <a:rPr lang="en-US" dirty="0" smtClean="0"/>
              <a:t> </a:t>
            </a:r>
            <a:r>
              <a:rPr lang="en-US" dirty="0" err="1" smtClean="0"/>
              <a:t>cerrahlar</a:t>
            </a:r>
            <a:r>
              <a:rPr lang="en-US" dirty="0" smtClean="0"/>
              <a:t> </a:t>
            </a:r>
            <a:r>
              <a:rPr lang="en-US" dirty="0" err="1" smtClean="0"/>
              <a:t>tarafından</a:t>
            </a:r>
            <a:r>
              <a:rPr lang="en-US" dirty="0" smtClean="0"/>
              <a:t> &amp; </a:t>
            </a:r>
            <a:r>
              <a:rPr lang="en-US" dirty="0" err="1" smtClean="0"/>
              <a:t>özeleşmiş</a:t>
            </a:r>
            <a:r>
              <a:rPr lang="en-US" dirty="0" smtClean="0"/>
              <a:t> </a:t>
            </a:r>
            <a:r>
              <a:rPr lang="en-US" dirty="0" err="1" smtClean="0"/>
              <a:t>merkezlerde</a:t>
            </a:r>
            <a:r>
              <a:rPr lang="en-US" dirty="0" smtClean="0"/>
              <a:t> </a:t>
            </a:r>
            <a:r>
              <a:rPr lang="en-US" dirty="0" err="1" smtClean="0"/>
              <a:t>gerçekleştirilmelidir</a:t>
            </a:r>
            <a:r>
              <a:rPr lang="en-US" dirty="0" smtClean="0"/>
              <a:t>. </a:t>
            </a:r>
          </a:p>
          <a:p>
            <a:endParaRPr lang="en-US" dirty="0" smtClean="0"/>
          </a:p>
          <a:p>
            <a:r>
              <a:rPr lang="en-US" dirty="0" err="1" smtClean="0"/>
              <a:t>Uluslararası</a:t>
            </a:r>
            <a:r>
              <a:rPr lang="en-US" dirty="0" smtClean="0"/>
              <a:t> </a:t>
            </a:r>
            <a:r>
              <a:rPr lang="en-US" dirty="0" err="1" smtClean="0"/>
              <a:t>kılavuzlar</a:t>
            </a:r>
            <a:r>
              <a:rPr lang="en-US" dirty="0" smtClean="0"/>
              <a:t> </a:t>
            </a:r>
            <a:r>
              <a:rPr lang="en-US" dirty="0" err="1" smtClean="0"/>
              <a:t>temel</a:t>
            </a:r>
            <a:r>
              <a:rPr lang="en-US" dirty="0" smtClean="0"/>
              <a:t> </a:t>
            </a:r>
            <a:r>
              <a:rPr lang="en-US" dirty="0" err="1" smtClean="0"/>
              <a:t>alınarak</a:t>
            </a:r>
            <a:r>
              <a:rPr lang="en-US" dirty="0" smtClean="0"/>
              <a:t> </a:t>
            </a:r>
            <a:r>
              <a:rPr lang="en-US" dirty="0" err="1" smtClean="0"/>
              <a:t>cerrahlar</a:t>
            </a:r>
            <a:r>
              <a:rPr lang="en-US" dirty="0" smtClean="0"/>
              <a:t> </a:t>
            </a:r>
            <a:r>
              <a:rPr lang="en-US" dirty="0" err="1" smtClean="0"/>
              <a:t>için</a:t>
            </a:r>
            <a:r>
              <a:rPr lang="en-US" dirty="0" smtClean="0"/>
              <a:t> </a:t>
            </a:r>
            <a:r>
              <a:rPr lang="en-US" dirty="0" err="1" smtClean="0"/>
              <a:t>bir</a:t>
            </a:r>
            <a:r>
              <a:rPr lang="en-US" dirty="0" smtClean="0"/>
              <a:t> </a:t>
            </a:r>
            <a:r>
              <a:rPr lang="en-US" dirty="0" err="1" smtClean="0"/>
              <a:t>sertifikasyon</a:t>
            </a:r>
            <a:r>
              <a:rPr lang="en-US" dirty="0" smtClean="0"/>
              <a:t> </a:t>
            </a:r>
            <a:r>
              <a:rPr lang="en-US" dirty="0" err="1" smtClean="0"/>
              <a:t>sistemi</a:t>
            </a:r>
            <a:r>
              <a:rPr lang="en-US" dirty="0" smtClean="0"/>
              <a:t> </a:t>
            </a:r>
            <a:r>
              <a:rPr lang="en-US" dirty="0" err="1" smtClean="0"/>
              <a:t>geliştirilmelidir</a:t>
            </a:r>
            <a:r>
              <a:rPr lang="en-US" dirty="0" smtClean="0"/>
              <a:t>. </a:t>
            </a:r>
          </a:p>
        </p:txBody>
      </p:sp>
      <p:sp>
        <p:nvSpPr>
          <p:cNvPr id="5" name="Title 1"/>
          <p:cNvSpPr>
            <a:spLocks noGrp="1"/>
          </p:cNvSpPr>
          <p:nvPr>
            <p:ph type="title"/>
          </p:nvPr>
        </p:nvSpPr>
        <p:spPr>
          <a:xfrm>
            <a:off x="549275" y="413566"/>
            <a:ext cx="8042276" cy="923365"/>
          </a:xfrm>
        </p:spPr>
        <p:txBody>
          <a:bodyPr/>
          <a:lstStyle/>
          <a:p>
            <a:r>
              <a:rPr lang="en-US" sz="3200" b="1" dirty="0" err="1" smtClean="0">
                <a:solidFill>
                  <a:srgbClr val="933E99"/>
                </a:solidFill>
              </a:rPr>
              <a:t>Sonuç</a:t>
            </a:r>
            <a:r>
              <a:rPr lang="en-US" sz="3200" b="1" dirty="0" smtClean="0">
                <a:solidFill>
                  <a:srgbClr val="933E99"/>
                </a:solidFill>
              </a:rPr>
              <a:t>:</a:t>
            </a:r>
            <a:r>
              <a:rPr lang="en-US" sz="3200" dirty="0" smtClean="0"/>
              <a:t> </a:t>
            </a:r>
            <a:r>
              <a:rPr lang="en-US" sz="3200" dirty="0" err="1" smtClean="0"/>
              <a:t>Hangi</a:t>
            </a:r>
            <a:r>
              <a:rPr lang="en-US" sz="3200" dirty="0" smtClean="0"/>
              <a:t> </a:t>
            </a:r>
            <a:r>
              <a:rPr lang="en-US" sz="3200" dirty="0" err="1" smtClean="0"/>
              <a:t>cerrah</a:t>
            </a:r>
            <a:r>
              <a:rPr lang="en-US" sz="3200" dirty="0" smtClean="0"/>
              <a:t>?</a:t>
            </a:r>
            <a:endParaRPr lang="en-US" sz="3200" dirty="0"/>
          </a:p>
        </p:txBody>
      </p:sp>
      <p:pic>
        <p:nvPicPr>
          <p:cNvPr id="7" name="Picture 6" descr="Adsız.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7493" y="17962"/>
            <a:ext cx="3919481" cy="2652966"/>
          </a:xfrm>
          <a:prstGeom prst="rect">
            <a:avLst/>
          </a:prstGeom>
        </p:spPr>
      </p:pic>
    </p:spTree>
    <p:extLst>
      <p:ext uri="{BB962C8B-B14F-4D97-AF65-F5344CB8AC3E}">
        <p14:creationId xmlns:p14="http://schemas.microsoft.com/office/powerpoint/2010/main" val="239629711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3382616"/>
            <a:ext cx="8042276" cy="2186403"/>
          </a:xfrm>
          <a:ln>
            <a:solidFill>
              <a:srgbClr val="800000"/>
            </a:solidFill>
          </a:ln>
        </p:spPr>
        <p:txBody>
          <a:bodyPr>
            <a:normAutofit/>
          </a:bodyPr>
          <a:lstStyle/>
          <a:p>
            <a:r>
              <a:rPr lang="en-US" dirty="0" err="1" smtClean="0"/>
              <a:t>Önerilen</a:t>
            </a:r>
            <a:r>
              <a:rPr lang="en-US" dirty="0" smtClean="0"/>
              <a:t> </a:t>
            </a:r>
            <a:r>
              <a:rPr lang="en-US" dirty="0" err="1"/>
              <a:t>makropor</a:t>
            </a:r>
            <a:r>
              <a:rPr lang="en-US" dirty="0"/>
              <a:t> </a:t>
            </a:r>
            <a:r>
              <a:rPr lang="en-US" dirty="0" err="1"/>
              <a:t>monofilaman</a:t>
            </a:r>
            <a:r>
              <a:rPr lang="en-US" dirty="0"/>
              <a:t> </a:t>
            </a:r>
            <a:r>
              <a:rPr lang="en-US" dirty="0" err="1"/>
              <a:t>polipropilen</a:t>
            </a:r>
            <a:r>
              <a:rPr lang="en-US" dirty="0"/>
              <a:t> </a:t>
            </a:r>
            <a:r>
              <a:rPr lang="en-US" dirty="0" err="1" smtClean="0"/>
              <a:t>meşler</a:t>
            </a:r>
            <a:r>
              <a:rPr lang="en-US" dirty="0" smtClean="0"/>
              <a:t>, </a:t>
            </a:r>
            <a:r>
              <a:rPr lang="en-US" dirty="0" err="1" smtClean="0"/>
              <a:t>mümkün</a:t>
            </a:r>
            <a:r>
              <a:rPr lang="en-US" dirty="0" smtClean="0"/>
              <a:t> </a:t>
            </a:r>
            <a:r>
              <a:rPr lang="en-US" dirty="0" err="1" smtClean="0"/>
              <a:t>olduğunca</a:t>
            </a:r>
            <a:r>
              <a:rPr lang="en-US" dirty="0" smtClean="0"/>
              <a:t> </a:t>
            </a:r>
            <a:r>
              <a:rPr lang="en-US" dirty="0" err="1" smtClean="0"/>
              <a:t>az</a:t>
            </a:r>
            <a:r>
              <a:rPr lang="en-US" dirty="0" smtClean="0"/>
              <a:t> </a:t>
            </a:r>
            <a:r>
              <a:rPr lang="en-US" dirty="0" err="1" smtClean="0"/>
              <a:t>miktarda</a:t>
            </a:r>
            <a:r>
              <a:rPr lang="en-US" dirty="0" smtClean="0"/>
              <a:t> </a:t>
            </a:r>
            <a:r>
              <a:rPr lang="en-US" dirty="0" err="1" smtClean="0"/>
              <a:t>uygulanmalıdır</a:t>
            </a:r>
            <a:r>
              <a:rPr lang="en-US" dirty="0" smtClean="0"/>
              <a:t>.</a:t>
            </a:r>
          </a:p>
          <a:p>
            <a:endParaRPr lang="en-US" dirty="0"/>
          </a:p>
          <a:p>
            <a:r>
              <a:rPr lang="en-US" dirty="0" err="1" smtClean="0"/>
              <a:t>Sentetik</a:t>
            </a:r>
            <a:r>
              <a:rPr lang="en-US" dirty="0" smtClean="0"/>
              <a:t> </a:t>
            </a:r>
            <a:r>
              <a:rPr lang="en-US" dirty="0" err="1" smtClean="0"/>
              <a:t>meşlerin</a:t>
            </a:r>
            <a:r>
              <a:rPr lang="en-US" dirty="0" smtClean="0"/>
              <a:t> </a:t>
            </a:r>
            <a:r>
              <a:rPr lang="en-US" dirty="0" err="1" smtClean="0"/>
              <a:t>yapısının</a:t>
            </a:r>
            <a:r>
              <a:rPr lang="en-US" dirty="0" smtClean="0"/>
              <a:t> </a:t>
            </a:r>
            <a:r>
              <a:rPr lang="en-US" dirty="0" err="1" smtClean="0"/>
              <a:t>geliştirilmesine</a:t>
            </a:r>
            <a:r>
              <a:rPr lang="en-US" dirty="0" smtClean="0"/>
              <a:t> </a:t>
            </a:r>
            <a:r>
              <a:rPr lang="en-US" dirty="0" err="1" smtClean="0"/>
              <a:t>gereksinim</a:t>
            </a:r>
            <a:r>
              <a:rPr lang="en-US" dirty="0" smtClean="0"/>
              <a:t> </a:t>
            </a:r>
            <a:r>
              <a:rPr lang="en-US" dirty="0" err="1" smtClean="0"/>
              <a:t>vardır</a:t>
            </a:r>
            <a:r>
              <a:rPr lang="en-US" dirty="0" smtClean="0"/>
              <a:t>…</a:t>
            </a:r>
          </a:p>
          <a:p>
            <a:endParaRPr lang="en-US" dirty="0"/>
          </a:p>
          <a:p>
            <a:pPr marL="0" indent="0">
              <a:buNone/>
            </a:pPr>
            <a:endParaRPr lang="en-US" dirty="0" smtClean="0"/>
          </a:p>
          <a:p>
            <a:endParaRPr lang="en-US" dirty="0" smtClean="0"/>
          </a:p>
          <a:p>
            <a:endParaRPr lang="en-US" dirty="0" smtClean="0"/>
          </a:p>
        </p:txBody>
      </p:sp>
      <p:sp>
        <p:nvSpPr>
          <p:cNvPr id="5" name="Title 1"/>
          <p:cNvSpPr>
            <a:spLocks noGrp="1"/>
          </p:cNvSpPr>
          <p:nvPr>
            <p:ph type="title"/>
          </p:nvPr>
        </p:nvSpPr>
        <p:spPr>
          <a:xfrm>
            <a:off x="549275" y="439716"/>
            <a:ext cx="8042276" cy="923365"/>
          </a:xfrm>
        </p:spPr>
        <p:txBody>
          <a:bodyPr/>
          <a:lstStyle/>
          <a:p>
            <a:r>
              <a:rPr lang="en-US" sz="3200" b="1" dirty="0" err="1" smtClean="0">
                <a:solidFill>
                  <a:srgbClr val="933E99"/>
                </a:solidFill>
              </a:rPr>
              <a:t>Sonuç</a:t>
            </a:r>
            <a:r>
              <a:rPr lang="en-US" sz="3200" dirty="0" smtClean="0"/>
              <a:t>: </a:t>
            </a:r>
            <a:r>
              <a:rPr lang="en-US" sz="3200" dirty="0" err="1" smtClean="0"/>
              <a:t>Hangi</a:t>
            </a:r>
            <a:r>
              <a:rPr lang="en-US" sz="3200" dirty="0" smtClean="0"/>
              <a:t> </a:t>
            </a:r>
            <a:r>
              <a:rPr lang="en-US" sz="3200" dirty="0" err="1" smtClean="0"/>
              <a:t>meş</a:t>
            </a:r>
            <a:r>
              <a:rPr lang="en-US" sz="3200" dirty="0" smtClean="0"/>
              <a:t>?</a:t>
            </a:r>
            <a:endParaRPr lang="en-US" sz="3200" dirty="0"/>
          </a:p>
        </p:txBody>
      </p:sp>
      <p:pic>
        <p:nvPicPr>
          <p:cNvPr id="6" name="Picture 5" descr="Adsız.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9187" y="17962"/>
            <a:ext cx="4087788" cy="2766887"/>
          </a:xfrm>
          <a:prstGeom prst="rect">
            <a:avLst/>
          </a:prstGeom>
        </p:spPr>
      </p:pic>
    </p:spTree>
    <p:extLst>
      <p:ext uri="{BB962C8B-B14F-4D97-AF65-F5344CB8AC3E}">
        <p14:creationId xmlns:p14="http://schemas.microsoft.com/office/powerpoint/2010/main" val="192294251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77330"/>
            <a:ext cx="8229600" cy="4876800"/>
          </a:xfrm>
        </p:spPr>
        <p:txBody>
          <a:bodyPr/>
          <a:lstStyle/>
          <a:p>
            <a:r>
              <a:rPr lang="en-US" sz="2000" dirty="0" smtClean="0"/>
              <a:t>‘</a:t>
            </a:r>
            <a:r>
              <a:rPr lang="en-US" sz="2000" dirty="0" err="1" smtClean="0"/>
              <a:t>Electrospinning</a:t>
            </a:r>
            <a:r>
              <a:rPr lang="en-US" sz="2000" dirty="0" smtClean="0"/>
              <a:t>’ (</a:t>
            </a:r>
            <a:r>
              <a:rPr lang="en-US" sz="2000" i="1" dirty="0" smtClean="0"/>
              <a:t>‘</a:t>
            </a:r>
            <a:r>
              <a:rPr lang="en-US" sz="2000" i="1" dirty="0" err="1" smtClean="0"/>
              <a:t>eğirme</a:t>
            </a:r>
            <a:r>
              <a:rPr lang="en-US" sz="2000" i="1" dirty="0" smtClean="0"/>
              <a:t>’</a:t>
            </a:r>
            <a:r>
              <a:rPr lang="en-US" sz="2000" dirty="0" smtClean="0"/>
              <a:t>)</a:t>
            </a:r>
          </a:p>
          <a:p>
            <a:endParaRPr lang="en-US" sz="2000" dirty="0" smtClean="0"/>
          </a:p>
          <a:p>
            <a:r>
              <a:rPr lang="en-US" sz="2000" dirty="0" err="1" smtClean="0"/>
              <a:t>Doğal</a:t>
            </a:r>
            <a:r>
              <a:rPr lang="en-US" sz="2000" dirty="0" smtClean="0"/>
              <a:t> </a:t>
            </a:r>
            <a:r>
              <a:rPr lang="en-US" sz="2000" dirty="0" err="1" smtClean="0"/>
              <a:t>ESM’e</a:t>
            </a:r>
            <a:r>
              <a:rPr lang="en-US" sz="2000" dirty="0" smtClean="0"/>
              <a:t> </a:t>
            </a:r>
            <a:r>
              <a:rPr lang="en-US" sz="2000" dirty="0" err="1" smtClean="0"/>
              <a:t>benzeyen</a:t>
            </a:r>
            <a:r>
              <a:rPr lang="en-US" sz="2000" dirty="0" smtClean="0"/>
              <a:t> ‘</a:t>
            </a:r>
            <a:r>
              <a:rPr lang="en-US" sz="2000" dirty="0" err="1" smtClean="0"/>
              <a:t>Mikro</a:t>
            </a:r>
            <a:r>
              <a:rPr lang="en-US" sz="2000" dirty="0" smtClean="0"/>
              <a:t> – </a:t>
            </a:r>
            <a:r>
              <a:rPr lang="en-US" sz="2000" dirty="0" err="1" smtClean="0"/>
              <a:t>nano</a:t>
            </a:r>
            <a:r>
              <a:rPr lang="en-US" sz="2000" dirty="0" smtClean="0"/>
              <a:t>’ </a:t>
            </a:r>
            <a:r>
              <a:rPr lang="en-US" sz="2000" dirty="0" err="1" smtClean="0"/>
              <a:t>ölçekli</a:t>
            </a:r>
            <a:r>
              <a:rPr lang="en-US" sz="2000" dirty="0" smtClean="0"/>
              <a:t> </a:t>
            </a:r>
            <a:r>
              <a:rPr lang="en-US" sz="2000" dirty="0" err="1" smtClean="0"/>
              <a:t>fibrillerin</a:t>
            </a:r>
            <a:r>
              <a:rPr lang="en-US" sz="2000" dirty="0" smtClean="0"/>
              <a:t> </a:t>
            </a:r>
            <a:r>
              <a:rPr lang="en-US" sz="2000" dirty="0" err="1" smtClean="0"/>
              <a:t>oluşturulması</a:t>
            </a:r>
            <a:endParaRPr lang="en-US" sz="2000" dirty="0" smtClean="0"/>
          </a:p>
          <a:p>
            <a:pPr lvl="1"/>
            <a:r>
              <a:rPr lang="en-US" sz="1800" dirty="0" err="1" smtClean="0"/>
              <a:t>Kollajen</a:t>
            </a:r>
            <a:r>
              <a:rPr lang="en-US" sz="1800" dirty="0" smtClean="0"/>
              <a:t> </a:t>
            </a:r>
            <a:r>
              <a:rPr lang="en-US" sz="1800" dirty="0" err="1" smtClean="0"/>
              <a:t>fibrilleri</a:t>
            </a:r>
            <a:r>
              <a:rPr lang="en-US" sz="1800" dirty="0" smtClean="0"/>
              <a:t>: 300-375nm</a:t>
            </a:r>
          </a:p>
          <a:p>
            <a:r>
              <a:rPr lang="en-US" sz="2000" dirty="0"/>
              <a:t>‘</a:t>
            </a:r>
            <a:r>
              <a:rPr lang="en-US" sz="2000" dirty="0" err="1"/>
              <a:t>Hücrelerin</a:t>
            </a:r>
            <a:r>
              <a:rPr lang="en-US" sz="2000" dirty="0"/>
              <a:t> </a:t>
            </a:r>
            <a:r>
              <a:rPr lang="en-US" sz="2000" dirty="0" err="1"/>
              <a:t>tutunup</a:t>
            </a:r>
            <a:r>
              <a:rPr lang="en-US" sz="2000" dirty="0"/>
              <a:t> </a:t>
            </a:r>
            <a:r>
              <a:rPr lang="en-US" sz="2000" dirty="0" err="1"/>
              <a:t>matriks</a:t>
            </a:r>
            <a:r>
              <a:rPr lang="en-US" sz="2000" dirty="0"/>
              <a:t> </a:t>
            </a:r>
            <a:r>
              <a:rPr lang="en-US" sz="2000" dirty="0" err="1"/>
              <a:t>oluşturabilecekleri</a:t>
            </a:r>
            <a:r>
              <a:rPr lang="en-US" sz="2000" dirty="0"/>
              <a:t> ‘</a:t>
            </a:r>
            <a:r>
              <a:rPr lang="en-US" sz="2000" dirty="0" err="1"/>
              <a:t>yapı</a:t>
            </a:r>
            <a:r>
              <a:rPr lang="en-US" sz="2000" dirty="0"/>
              <a:t> </a:t>
            </a:r>
            <a:r>
              <a:rPr lang="en-US" sz="2000" dirty="0" err="1"/>
              <a:t>iskeleleri</a:t>
            </a:r>
            <a:r>
              <a:rPr lang="en-US" sz="2000" dirty="0"/>
              <a:t>’ </a:t>
            </a:r>
            <a:r>
              <a:rPr lang="en-US" sz="2000" dirty="0" err="1"/>
              <a:t>oluşturulması</a:t>
            </a:r>
            <a:endParaRPr lang="en-US" sz="2000" dirty="0"/>
          </a:p>
          <a:p>
            <a:endParaRPr lang="en-US" dirty="0" smtClean="0"/>
          </a:p>
          <a:p>
            <a:endParaRPr lang="en-US" dirty="0"/>
          </a:p>
        </p:txBody>
      </p:sp>
      <p:sp>
        <p:nvSpPr>
          <p:cNvPr id="4" name="Title 1"/>
          <p:cNvSpPr>
            <a:spLocks noGrp="1"/>
          </p:cNvSpPr>
          <p:nvPr>
            <p:ph type="title"/>
          </p:nvPr>
        </p:nvSpPr>
        <p:spPr>
          <a:xfrm>
            <a:off x="457200" y="486730"/>
            <a:ext cx="8481248" cy="990600"/>
          </a:xfrm>
        </p:spPr>
        <p:txBody>
          <a:bodyPr>
            <a:noAutofit/>
          </a:bodyPr>
          <a:lstStyle/>
          <a:p>
            <a:r>
              <a:rPr lang="en-US" sz="3200" dirty="0" err="1" smtClean="0"/>
              <a:t>Ürojinekolojide</a:t>
            </a:r>
            <a:r>
              <a:rPr lang="en-US" sz="3200" dirty="0"/>
              <a:t> </a:t>
            </a:r>
            <a:r>
              <a:rPr lang="en-US" sz="3200" dirty="0" err="1"/>
              <a:t>Rejeneratif</a:t>
            </a:r>
            <a:r>
              <a:rPr lang="en-US" sz="3200" dirty="0"/>
              <a:t> </a:t>
            </a:r>
            <a:r>
              <a:rPr lang="en-US" sz="3200" dirty="0" smtClean="0"/>
              <a:t>Tıp-</a:t>
            </a:r>
            <a:r>
              <a:rPr lang="en-US" sz="3200" dirty="0" err="1" smtClean="0"/>
              <a:t>Doku</a:t>
            </a:r>
            <a:r>
              <a:rPr lang="en-US" sz="3200" dirty="0" smtClean="0"/>
              <a:t> </a:t>
            </a:r>
            <a:r>
              <a:rPr lang="en-US" sz="3200" dirty="0" err="1" smtClean="0"/>
              <a:t>Mühendisliği</a:t>
            </a:r>
            <a:r>
              <a:rPr lang="en-US" sz="3200" dirty="0" smtClean="0"/>
              <a:t> </a:t>
            </a:r>
            <a:endParaRPr lang="en-US" sz="3200" dirty="0"/>
          </a:p>
        </p:txBody>
      </p:sp>
      <p:pic>
        <p:nvPicPr>
          <p:cNvPr id="5" name="Picture 4" descr="Adsız.jpg"/>
          <p:cNvPicPr>
            <a:picLocks noChangeAspect="1"/>
          </p:cNvPicPr>
          <p:nvPr/>
        </p:nvPicPr>
        <p:blipFill rotWithShape="1">
          <a:blip r:embed="rId2">
            <a:extLst>
              <a:ext uri="{28A0092B-C50C-407E-A947-70E740481C1C}">
                <a14:useLocalDpi xmlns:a14="http://schemas.microsoft.com/office/drawing/2010/main" val="0"/>
              </a:ext>
            </a:extLst>
          </a:blip>
          <a:srcRect l="22210" t="7527" r="20547" b="20075"/>
          <a:stretch/>
        </p:blipFill>
        <p:spPr>
          <a:xfrm>
            <a:off x="312580" y="4081094"/>
            <a:ext cx="4069951" cy="2252008"/>
          </a:xfrm>
          <a:prstGeom prst="rect">
            <a:avLst/>
          </a:prstGeom>
        </p:spPr>
      </p:pic>
      <p:sp>
        <p:nvSpPr>
          <p:cNvPr id="6" name="TextBox 5"/>
          <p:cNvSpPr txBox="1"/>
          <p:nvPr/>
        </p:nvSpPr>
        <p:spPr>
          <a:xfrm>
            <a:off x="4382531" y="6333102"/>
            <a:ext cx="4555917" cy="369332"/>
          </a:xfrm>
          <a:prstGeom prst="rect">
            <a:avLst/>
          </a:prstGeom>
          <a:noFill/>
        </p:spPr>
        <p:txBody>
          <a:bodyPr wrap="none" rtlCol="0">
            <a:spAutoFit/>
          </a:bodyPr>
          <a:lstStyle/>
          <a:p>
            <a:r>
              <a:rPr lang="en-US" dirty="0" err="1" smtClean="0"/>
              <a:t>Vashagian</a:t>
            </a:r>
            <a:r>
              <a:rPr lang="en-US" dirty="0" smtClean="0"/>
              <a:t> M et al. </a:t>
            </a:r>
            <a:r>
              <a:rPr lang="en-US" dirty="0" err="1" smtClean="0"/>
              <a:t>Neurourol</a:t>
            </a:r>
            <a:r>
              <a:rPr lang="en-US" dirty="0" smtClean="0"/>
              <a:t> </a:t>
            </a:r>
            <a:r>
              <a:rPr lang="en-US" dirty="0" err="1" smtClean="0"/>
              <a:t>Urodyn</a:t>
            </a:r>
            <a:r>
              <a:rPr lang="en-US" dirty="0" smtClean="0"/>
              <a:t> 2018</a:t>
            </a:r>
            <a:endParaRPr lang="en-US" dirty="0"/>
          </a:p>
        </p:txBody>
      </p:sp>
      <p:pic>
        <p:nvPicPr>
          <p:cNvPr id="7" name="Picture 6" descr="Adsız.jpg"/>
          <p:cNvPicPr>
            <a:picLocks noChangeAspect="1"/>
          </p:cNvPicPr>
          <p:nvPr/>
        </p:nvPicPr>
        <p:blipFill rotWithShape="1">
          <a:blip r:embed="rId3">
            <a:extLst>
              <a:ext uri="{28A0092B-C50C-407E-A947-70E740481C1C}">
                <a14:useLocalDpi xmlns:a14="http://schemas.microsoft.com/office/drawing/2010/main" val="0"/>
              </a:ext>
            </a:extLst>
          </a:blip>
          <a:srcRect l="22782" t="2756" r="21578" b="15072"/>
          <a:stretch/>
        </p:blipFill>
        <p:spPr>
          <a:xfrm>
            <a:off x="5110388" y="3896804"/>
            <a:ext cx="3228419" cy="2436298"/>
          </a:xfrm>
          <a:prstGeom prst="rect">
            <a:avLst/>
          </a:prstGeom>
        </p:spPr>
      </p:pic>
    </p:spTree>
    <p:extLst>
      <p:ext uri="{BB962C8B-B14F-4D97-AF65-F5344CB8AC3E}">
        <p14:creationId xmlns:p14="http://schemas.microsoft.com/office/powerpoint/2010/main" val="207417589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5292080" y="4653136"/>
            <a:ext cx="3600400" cy="1754326"/>
          </a:xfrm>
          <a:prstGeom prst="rect">
            <a:avLst/>
          </a:prstGeom>
          <a:noFill/>
        </p:spPr>
        <p:txBody>
          <a:bodyPr wrap="square" lIns="91440" tIns="45720" rIns="91440" bIns="45720">
            <a:spAutoFit/>
          </a:bodyPr>
          <a:lstStyle/>
          <a:p>
            <a:pPr algn="ctr"/>
            <a:r>
              <a:rPr lang="tr-TR"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Teşekkür ederim….</a:t>
            </a:r>
            <a:endParaRPr lang="tr-TR"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3" name="Content Placeholder 3" descr="12_0.jpg"/>
          <p:cNvPicPr>
            <a:picLocks noGrp="1" noChangeAspect="1"/>
          </p:cNvPicPr>
          <p:nvPr>
            <p:ph idx="1"/>
          </p:nvPr>
        </p:nvPicPr>
        <p:blipFill rotWithShape="1">
          <a:blip r:embed="rId2">
            <a:extLst>
              <a:ext uri="{28A0092B-C50C-407E-A947-70E740481C1C}">
                <a14:useLocalDpi xmlns:a14="http://schemas.microsoft.com/office/drawing/2010/main" val="0"/>
              </a:ext>
            </a:extLst>
          </a:blip>
          <a:srcRect l="2535" r="2535"/>
          <a:stretch/>
        </p:blipFill>
        <p:spPr>
          <a:xfrm>
            <a:off x="251520" y="1647750"/>
            <a:ext cx="8680450" cy="2573338"/>
          </a:xfrm>
        </p:spPr>
      </p:pic>
    </p:spTree>
    <p:extLst>
      <p:ext uri="{BB962C8B-B14F-4D97-AF65-F5344CB8AC3E}">
        <p14:creationId xmlns:p14="http://schemas.microsoft.com/office/powerpoint/2010/main" val="308752946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dsız.jpg"/>
          <p:cNvPicPr>
            <a:picLocks noGrp="1" noChangeAspect="1"/>
          </p:cNvPicPr>
          <p:nvPr>
            <p:ph idx="1"/>
          </p:nvPr>
        </p:nvPicPr>
        <p:blipFill rotWithShape="1">
          <a:blip r:embed="rId2">
            <a:extLst>
              <a:ext uri="{28A0092B-C50C-407E-A947-70E740481C1C}">
                <a14:useLocalDpi xmlns:a14="http://schemas.microsoft.com/office/drawing/2010/main" val="0"/>
              </a:ext>
            </a:extLst>
          </a:blip>
          <a:srcRect l="-879" r="-1839" b="23717"/>
          <a:stretch/>
        </p:blipFill>
        <p:spPr>
          <a:xfrm>
            <a:off x="776549" y="107098"/>
            <a:ext cx="7255595" cy="6609382"/>
          </a:xfrm>
        </p:spPr>
      </p:pic>
      <p:sp>
        <p:nvSpPr>
          <p:cNvPr id="5" name="Rectangle 4"/>
          <p:cNvSpPr/>
          <p:nvPr/>
        </p:nvSpPr>
        <p:spPr>
          <a:xfrm>
            <a:off x="2601096" y="1943035"/>
            <a:ext cx="3595633" cy="260092"/>
          </a:xfrm>
          <a:prstGeom prst="rect">
            <a:avLst/>
          </a:prstGeom>
          <a:solidFill>
            <a:schemeClr val="bg1">
              <a:lumMod val="85000"/>
            </a:schemeClr>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rgbClr val="008000"/>
                </a:solidFill>
              </a:rPr>
              <a:t>Sonbahar</a:t>
            </a:r>
            <a:r>
              <a:rPr lang="en-US" dirty="0" smtClean="0">
                <a:solidFill>
                  <a:srgbClr val="008000"/>
                </a:solidFill>
              </a:rPr>
              <a:t> 2018, Ankara</a:t>
            </a:r>
            <a:endParaRPr lang="en-US" dirty="0">
              <a:solidFill>
                <a:srgbClr val="008000"/>
              </a:solidFill>
            </a:endParaRPr>
          </a:p>
        </p:txBody>
      </p:sp>
    </p:spTree>
    <p:extLst>
      <p:ext uri="{BB962C8B-B14F-4D97-AF65-F5344CB8AC3E}">
        <p14:creationId xmlns:p14="http://schemas.microsoft.com/office/powerpoint/2010/main" val="166436894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16480"/>
            <a:ext cx="8229600" cy="4876800"/>
          </a:xfrm>
        </p:spPr>
        <p:txBody>
          <a:bodyPr/>
          <a:lstStyle/>
          <a:p>
            <a:endParaRPr lang="en-US" dirty="0" smtClean="0"/>
          </a:p>
          <a:p>
            <a:endParaRPr lang="en-US" dirty="0"/>
          </a:p>
        </p:txBody>
      </p:sp>
      <p:sp>
        <p:nvSpPr>
          <p:cNvPr id="4" name="Title 1"/>
          <p:cNvSpPr>
            <a:spLocks noGrp="1"/>
          </p:cNvSpPr>
          <p:nvPr>
            <p:ph type="title"/>
          </p:nvPr>
        </p:nvSpPr>
        <p:spPr>
          <a:xfrm>
            <a:off x="549275" y="107576"/>
            <a:ext cx="8042276" cy="833718"/>
          </a:xfrm>
        </p:spPr>
        <p:txBody>
          <a:bodyPr>
            <a:normAutofit fontScale="90000"/>
          </a:bodyPr>
          <a:lstStyle/>
          <a:p>
            <a:r>
              <a:rPr lang="en-US" sz="4400" dirty="0" smtClean="0"/>
              <a:t/>
            </a:r>
            <a:br>
              <a:rPr lang="en-US" sz="4400" dirty="0" smtClean="0"/>
            </a:br>
            <a:r>
              <a:rPr lang="en-US" sz="3600" dirty="0" smtClean="0"/>
              <a:t>POP </a:t>
            </a:r>
            <a:r>
              <a:rPr lang="en-US" sz="3600" dirty="0" err="1" smtClean="0"/>
              <a:t>cerrahisinde</a:t>
            </a:r>
            <a:r>
              <a:rPr lang="en-US" sz="3600" dirty="0" smtClean="0"/>
              <a:t> ‘</a:t>
            </a:r>
            <a:r>
              <a:rPr lang="en-US" sz="3600" dirty="0" err="1" smtClean="0"/>
              <a:t>meş</a:t>
            </a:r>
            <a:r>
              <a:rPr lang="en-US" sz="3600" dirty="0" smtClean="0"/>
              <a:t>’: </a:t>
            </a:r>
            <a:r>
              <a:rPr lang="en-US" sz="3600" dirty="0" err="1" smtClean="0"/>
              <a:t>neden</a:t>
            </a:r>
            <a:r>
              <a:rPr lang="en-US" sz="3600" dirty="0" smtClean="0"/>
              <a:t>?</a:t>
            </a:r>
            <a:endParaRPr lang="en-US" sz="3600" dirty="0"/>
          </a:p>
        </p:txBody>
      </p:sp>
      <p:sp>
        <p:nvSpPr>
          <p:cNvPr id="5" name="Rounded Rectangle 4"/>
          <p:cNvSpPr/>
          <p:nvPr/>
        </p:nvSpPr>
        <p:spPr>
          <a:xfrm>
            <a:off x="549275" y="4144687"/>
            <a:ext cx="3944470" cy="198119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smtClean="0"/>
          </a:p>
          <a:p>
            <a:pPr algn="ctr"/>
            <a:r>
              <a:rPr lang="en-US" sz="2000" dirty="0" err="1" smtClean="0">
                <a:solidFill>
                  <a:srgbClr val="292934"/>
                </a:solidFill>
              </a:rPr>
              <a:t>Doğal</a:t>
            </a:r>
            <a:r>
              <a:rPr lang="en-US" sz="2000" dirty="0" smtClean="0">
                <a:solidFill>
                  <a:srgbClr val="292934"/>
                </a:solidFill>
              </a:rPr>
              <a:t> </a:t>
            </a:r>
            <a:r>
              <a:rPr lang="en-US" sz="2000" dirty="0" err="1" smtClean="0">
                <a:solidFill>
                  <a:srgbClr val="292934"/>
                </a:solidFill>
              </a:rPr>
              <a:t>doku</a:t>
            </a:r>
            <a:r>
              <a:rPr lang="en-US" sz="2000" dirty="0" smtClean="0">
                <a:solidFill>
                  <a:srgbClr val="292934"/>
                </a:solidFill>
              </a:rPr>
              <a:t> </a:t>
            </a:r>
            <a:r>
              <a:rPr lang="en-US" sz="2000" dirty="0" err="1" smtClean="0">
                <a:solidFill>
                  <a:srgbClr val="292934"/>
                </a:solidFill>
              </a:rPr>
              <a:t>ile</a:t>
            </a:r>
            <a:r>
              <a:rPr lang="en-US" sz="2000" dirty="0" smtClean="0">
                <a:solidFill>
                  <a:srgbClr val="292934"/>
                </a:solidFill>
              </a:rPr>
              <a:t> </a:t>
            </a:r>
            <a:r>
              <a:rPr lang="en-US" sz="2000" dirty="0" err="1" smtClean="0">
                <a:solidFill>
                  <a:srgbClr val="292934"/>
                </a:solidFill>
              </a:rPr>
              <a:t>onarım</a:t>
            </a:r>
            <a:r>
              <a:rPr lang="en-US" sz="2000" dirty="0" smtClean="0">
                <a:solidFill>
                  <a:srgbClr val="292934"/>
                </a:solidFill>
              </a:rPr>
              <a:t>:</a:t>
            </a:r>
          </a:p>
          <a:p>
            <a:pPr algn="ctr"/>
            <a:r>
              <a:rPr lang="en-US" sz="2000" dirty="0" smtClean="0">
                <a:solidFill>
                  <a:srgbClr val="292934"/>
                </a:solidFill>
              </a:rPr>
              <a:t>‘</a:t>
            </a:r>
            <a:r>
              <a:rPr lang="en-US" sz="2000" dirty="0" err="1" smtClean="0">
                <a:solidFill>
                  <a:srgbClr val="292934"/>
                </a:solidFill>
              </a:rPr>
              <a:t>Hasarlanmış</a:t>
            </a:r>
            <a:r>
              <a:rPr lang="en-US" sz="2000" dirty="0" smtClean="0">
                <a:solidFill>
                  <a:srgbClr val="292934"/>
                </a:solidFill>
              </a:rPr>
              <a:t>’ </a:t>
            </a:r>
            <a:r>
              <a:rPr lang="en-US" sz="2000" dirty="0" err="1" smtClean="0">
                <a:solidFill>
                  <a:srgbClr val="292934"/>
                </a:solidFill>
              </a:rPr>
              <a:t>doku</a:t>
            </a:r>
            <a:endParaRPr lang="en-US" sz="2000" dirty="0" smtClean="0">
              <a:solidFill>
                <a:srgbClr val="292934"/>
              </a:solidFill>
            </a:endParaRPr>
          </a:p>
          <a:p>
            <a:pPr algn="ctr"/>
            <a:r>
              <a:rPr lang="en-US" sz="2000" dirty="0" err="1" smtClean="0">
                <a:solidFill>
                  <a:srgbClr val="292934"/>
                </a:solidFill>
              </a:rPr>
              <a:t>Artmış</a:t>
            </a:r>
            <a:r>
              <a:rPr lang="en-US" sz="2000" dirty="0" smtClean="0">
                <a:solidFill>
                  <a:srgbClr val="292934"/>
                </a:solidFill>
              </a:rPr>
              <a:t> </a:t>
            </a:r>
            <a:r>
              <a:rPr lang="en-US" sz="2000" dirty="0" err="1" smtClean="0">
                <a:solidFill>
                  <a:srgbClr val="292934"/>
                </a:solidFill>
              </a:rPr>
              <a:t>doku</a:t>
            </a:r>
            <a:r>
              <a:rPr lang="en-US" sz="2000" dirty="0" smtClean="0">
                <a:solidFill>
                  <a:srgbClr val="292934"/>
                </a:solidFill>
              </a:rPr>
              <a:t> </a:t>
            </a:r>
            <a:r>
              <a:rPr lang="en-US" sz="2000" dirty="0" err="1" smtClean="0">
                <a:solidFill>
                  <a:srgbClr val="292934"/>
                </a:solidFill>
              </a:rPr>
              <a:t>katabolizması</a:t>
            </a:r>
            <a:endParaRPr lang="en-US" sz="2000" dirty="0">
              <a:solidFill>
                <a:srgbClr val="292934"/>
              </a:solidFill>
            </a:endParaRPr>
          </a:p>
          <a:p>
            <a:pPr algn="ctr"/>
            <a:endParaRPr lang="en-US" dirty="0"/>
          </a:p>
        </p:txBody>
      </p:sp>
      <p:sp>
        <p:nvSpPr>
          <p:cNvPr id="6" name="Rounded Rectangle 5"/>
          <p:cNvSpPr/>
          <p:nvPr/>
        </p:nvSpPr>
        <p:spPr>
          <a:xfrm>
            <a:off x="2711820" y="3150355"/>
            <a:ext cx="3712886" cy="61109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smtClean="0"/>
          </a:p>
          <a:p>
            <a:r>
              <a:rPr lang="en-US" dirty="0" err="1" smtClean="0">
                <a:solidFill>
                  <a:srgbClr val="292934"/>
                </a:solidFill>
              </a:rPr>
              <a:t>Elastaz</a:t>
            </a:r>
            <a:r>
              <a:rPr lang="en-US" dirty="0" smtClean="0">
                <a:solidFill>
                  <a:srgbClr val="292934"/>
                </a:solidFill>
              </a:rPr>
              <a:t> </a:t>
            </a:r>
            <a:r>
              <a:rPr lang="en-US" dirty="0" smtClean="0">
                <a:solidFill>
                  <a:srgbClr val="292934"/>
                </a:solidFill>
                <a:ea typeface="Wingdings"/>
                <a:cs typeface="Wingdings"/>
                <a:sym typeface="Wingdings"/>
              </a:rPr>
              <a:t> </a:t>
            </a:r>
            <a:r>
              <a:rPr lang="en-US" dirty="0" err="1" smtClean="0">
                <a:solidFill>
                  <a:srgbClr val="292934"/>
                </a:solidFill>
                <a:ea typeface="Wingdings"/>
                <a:cs typeface="Wingdings"/>
                <a:sym typeface="Wingdings"/>
              </a:rPr>
              <a:t>Fibulin</a:t>
            </a:r>
            <a:r>
              <a:rPr lang="en-US" dirty="0" smtClean="0">
                <a:solidFill>
                  <a:srgbClr val="292934"/>
                </a:solidFill>
                <a:ea typeface="Wingdings"/>
                <a:cs typeface="Wingdings"/>
                <a:sym typeface="Wingdings"/>
              </a:rPr>
              <a:t> 5  elastin </a:t>
            </a:r>
            <a:r>
              <a:rPr lang="en-US" dirty="0">
                <a:solidFill>
                  <a:srgbClr val="292934"/>
                </a:solidFill>
                <a:ea typeface="Wingdings"/>
                <a:cs typeface="Wingdings"/>
                <a:sym typeface="Wingdings"/>
              </a:rPr>
              <a:t></a:t>
            </a:r>
            <a:endParaRPr lang="en-US" dirty="0">
              <a:solidFill>
                <a:srgbClr val="292934"/>
              </a:solidFill>
            </a:endParaRPr>
          </a:p>
          <a:p>
            <a:pPr algn="ctr"/>
            <a:endParaRPr lang="en-US" dirty="0"/>
          </a:p>
        </p:txBody>
      </p:sp>
      <p:sp>
        <p:nvSpPr>
          <p:cNvPr id="7" name="Rounded Rectangle 6"/>
          <p:cNvSpPr/>
          <p:nvPr/>
        </p:nvSpPr>
        <p:spPr>
          <a:xfrm>
            <a:off x="2218761" y="1409451"/>
            <a:ext cx="4716932" cy="59764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smtClean="0"/>
          </a:p>
          <a:p>
            <a:pPr algn="ctr"/>
            <a:endParaRPr lang="en-US" dirty="0" smtClean="0"/>
          </a:p>
          <a:p>
            <a:pPr algn="ctr"/>
            <a:r>
              <a:rPr lang="en-US" dirty="0" smtClean="0">
                <a:solidFill>
                  <a:schemeClr val="tx1"/>
                </a:solidFill>
              </a:rPr>
              <a:t>POP: </a:t>
            </a:r>
            <a:r>
              <a:rPr lang="en-US" dirty="0" err="1" smtClean="0">
                <a:solidFill>
                  <a:schemeClr val="tx1"/>
                </a:solidFill>
              </a:rPr>
              <a:t>artmış</a:t>
            </a:r>
            <a:r>
              <a:rPr lang="en-US" dirty="0" smtClean="0">
                <a:solidFill>
                  <a:schemeClr val="tx1"/>
                </a:solidFill>
              </a:rPr>
              <a:t> </a:t>
            </a:r>
            <a:r>
              <a:rPr lang="en-US" dirty="0" err="1" smtClean="0">
                <a:solidFill>
                  <a:schemeClr val="tx1"/>
                </a:solidFill>
              </a:rPr>
              <a:t>kollajen</a:t>
            </a:r>
            <a:r>
              <a:rPr lang="en-US" dirty="0" smtClean="0">
                <a:solidFill>
                  <a:schemeClr val="tx1"/>
                </a:solidFill>
              </a:rPr>
              <a:t> &amp; elastin </a:t>
            </a:r>
            <a:r>
              <a:rPr lang="en-US" dirty="0" err="1" smtClean="0">
                <a:solidFill>
                  <a:schemeClr val="tx1"/>
                </a:solidFill>
              </a:rPr>
              <a:t>döngüsü</a:t>
            </a:r>
            <a:endParaRPr lang="en-US" dirty="0" smtClean="0">
              <a:solidFill>
                <a:schemeClr val="tx1"/>
              </a:solidFill>
            </a:endParaRPr>
          </a:p>
          <a:p>
            <a:pPr algn="ctr"/>
            <a:r>
              <a:rPr lang="en-US" dirty="0" smtClean="0"/>
              <a:t> </a:t>
            </a:r>
          </a:p>
          <a:p>
            <a:pPr algn="ctr"/>
            <a:endParaRPr lang="en-US" dirty="0"/>
          </a:p>
        </p:txBody>
      </p:sp>
      <p:sp>
        <p:nvSpPr>
          <p:cNvPr id="8" name="Rounded Rectangle 7"/>
          <p:cNvSpPr/>
          <p:nvPr/>
        </p:nvSpPr>
        <p:spPr>
          <a:xfrm>
            <a:off x="1919937" y="2258666"/>
            <a:ext cx="5311592" cy="61109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smtClean="0"/>
          </a:p>
          <a:p>
            <a:r>
              <a:rPr lang="en-US" dirty="0" smtClean="0">
                <a:solidFill>
                  <a:srgbClr val="292934"/>
                </a:solidFill>
              </a:rPr>
              <a:t>MMP</a:t>
            </a:r>
            <a:r>
              <a:rPr lang="en-US" dirty="0" smtClean="0">
                <a:solidFill>
                  <a:srgbClr val="292934"/>
                </a:solidFill>
                <a:ea typeface="Wingdings"/>
                <a:cs typeface="Wingdings"/>
                <a:sym typeface="Wingdings"/>
              </a:rPr>
              <a:t> MMP </a:t>
            </a:r>
            <a:r>
              <a:rPr lang="en-US" dirty="0" err="1" smtClean="0">
                <a:solidFill>
                  <a:srgbClr val="292934"/>
                </a:solidFill>
                <a:ea typeface="Wingdings"/>
                <a:cs typeface="Wingdings"/>
                <a:sym typeface="Wingdings"/>
              </a:rPr>
              <a:t>inhibitörleri</a:t>
            </a:r>
            <a:r>
              <a:rPr lang="en-US" dirty="0" smtClean="0">
                <a:solidFill>
                  <a:srgbClr val="292934"/>
                </a:solidFill>
                <a:ea typeface="Wingdings"/>
                <a:cs typeface="Wingdings"/>
                <a:sym typeface="Wingdings"/>
              </a:rPr>
              <a:t>  </a:t>
            </a:r>
            <a:r>
              <a:rPr lang="en-US" dirty="0" err="1" smtClean="0">
                <a:solidFill>
                  <a:srgbClr val="292934"/>
                </a:solidFill>
                <a:ea typeface="Wingdings"/>
                <a:cs typeface="Wingdings"/>
                <a:sym typeface="Wingdings"/>
              </a:rPr>
              <a:t>kollajen</a:t>
            </a:r>
            <a:r>
              <a:rPr lang="en-US" dirty="0" smtClean="0">
                <a:solidFill>
                  <a:srgbClr val="292934"/>
                </a:solidFill>
                <a:ea typeface="Wingdings"/>
                <a:cs typeface="Wingdings"/>
                <a:sym typeface="Wingdings"/>
              </a:rPr>
              <a:t> </a:t>
            </a:r>
            <a:r>
              <a:rPr lang="en-US" dirty="0" err="1" smtClean="0">
                <a:solidFill>
                  <a:srgbClr val="292934"/>
                </a:solidFill>
                <a:ea typeface="Wingdings"/>
                <a:cs typeface="Wingdings"/>
                <a:sym typeface="Wingdings"/>
              </a:rPr>
              <a:t>yıkımı</a:t>
            </a:r>
            <a:r>
              <a:rPr lang="en-US" dirty="0" smtClean="0">
                <a:solidFill>
                  <a:srgbClr val="292934"/>
                </a:solidFill>
                <a:ea typeface="Wingdings"/>
                <a:cs typeface="Wingdings"/>
                <a:sym typeface="Wingdings"/>
              </a:rPr>
              <a:t> </a:t>
            </a:r>
            <a:r>
              <a:rPr lang="en-US" dirty="0">
                <a:solidFill>
                  <a:srgbClr val="292934"/>
                </a:solidFill>
                <a:ea typeface="Wingdings"/>
                <a:cs typeface="Wingdings"/>
                <a:sym typeface="Wingdings"/>
              </a:rPr>
              <a:t></a:t>
            </a:r>
            <a:endParaRPr lang="en-US" dirty="0">
              <a:solidFill>
                <a:srgbClr val="292934"/>
              </a:solidFill>
            </a:endParaRPr>
          </a:p>
          <a:p>
            <a:pPr algn="ctr"/>
            <a:endParaRPr lang="en-US" dirty="0"/>
          </a:p>
        </p:txBody>
      </p:sp>
      <p:sp>
        <p:nvSpPr>
          <p:cNvPr id="9" name="Rounded Rectangle 8"/>
          <p:cNvSpPr/>
          <p:nvPr/>
        </p:nvSpPr>
        <p:spPr>
          <a:xfrm>
            <a:off x="4647081" y="4162618"/>
            <a:ext cx="3944470" cy="198119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smtClean="0"/>
          </a:p>
          <a:p>
            <a:pPr algn="ctr"/>
            <a:r>
              <a:rPr lang="en-US" sz="2000" dirty="0" err="1" smtClean="0">
                <a:solidFill>
                  <a:srgbClr val="292934"/>
                </a:solidFill>
              </a:rPr>
              <a:t>Biyolojik</a:t>
            </a:r>
            <a:r>
              <a:rPr lang="en-US" sz="2000" dirty="0" smtClean="0">
                <a:solidFill>
                  <a:srgbClr val="292934"/>
                </a:solidFill>
              </a:rPr>
              <a:t> </a:t>
            </a:r>
            <a:r>
              <a:rPr lang="en-US" sz="2000" dirty="0" err="1" smtClean="0">
                <a:solidFill>
                  <a:srgbClr val="292934"/>
                </a:solidFill>
              </a:rPr>
              <a:t>greftler</a:t>
            </a:r>
            <a:r>
              <a:rPr lang="en-US" sz="2000" dirty="0" smtClean="0">
                <a:solidFill>
                  <a:srgbClr val="292934"/>
                </a:solidFill>
              </a:rPr>
              <a:t>:</a:t>
            </a:r>
          </a:p>
          <a:p>
            <a:pPr algn="ctr"/>
            <a:r>
              <a:rPr lang="en-US" sz="2000" dirty="0" err="1" smtClean="0">
                <a:solidFill>
                  <a:srgbClr val="292934"/>
                </a:solidFill>
              </a:rPr>
              <a:t>Lokal</a:t>
            </a:r>
            <a:r>
              <a:rPr lang="en-US" sz="2000" dirty="0" smtClean="0">
                <a:solidFill>
                  <a:srgbClr val="292934"/>
                </a:solidFill>
              </a:rPr>
              <a:t> </a:t>
            </a:r>
            <a:r>
              <a:rPr lang="en-US" sz="2000" dirty="0" err="1" smtClean="0">
                <a:solidFill>
                  <a:srgbClr val="292934"/>
                </a:solidFill>
              </a:rPr>
              <a:t>çevre</a:t>
            </a:r>
            <a:endParaRPr lang="en-US" sz="2000" dirty="0" smtClean="0">
              <a:solidFill>
                <a:srgbClr val="292934"/>
              </a:solidFill>
            </a:endParaRPr>
          </a:p>
          <a:p>
            <a:pPr algn="ctr"/>
            <a:r>
              <a:rPr lang="en-US" sz="2000" dirty="0" err="1" smtClean="0">
                <a:solidFill>
                  <a:srgbClr val="292934"/>
                </a:solidFill>
              </a:rPr>
              <a:t>Greft</a:t>
            </a:r>
            <a:r>
              <a:rPr lang="en-US" sz="2000" dirty="0" smtClean="0">
                <a:solidFill>
                  <a:srgbClr val="292934"/>
                </a:solidFill>
              </a:rPr>
              <a:t> </a:t>
            </a:r>
            <a:r>
              <a:rPr lang="en-US" sz="2000" dirty="0" err="1" smtClean="0">
                <a:solidFill>
                  <a:srgbClr val="292934"/>
                </a:solidFill>
              </a:rPr>
              <a:t>yıkımı</a:t>
            </a:r>
            <a:endParaRPr lang="en-US" sz="2000" dirty="0" smtClean="0">
              <a:solidFill>
                <a:srgbClr val="292934"/>
              </a:solidFill>
            </a:endParaRPr>
          </a:p>
          <a:p>
            <a:pPr algn="ctr"/>
            <a:r>
              <a:rPr lang="en-US" sz="2000" dirty="0" err="1" smtClean="0">
                <a:solidFill>
                  <a:srgbClr val="292934"/>
                </a:solidFill>
              </a:rPr>
              <a:t>Yeterli</a:t>
            </a:r>
            <a:r>
              <a:rPr lang="en-US" sz="2000" dirty="0" smtClean="0">
                <a:solidFill>
                  <a:srgbClr val="292934"/>
                </a:solidFill>
              </a:rPr>
              <a:t> </a:t>
            </a:r>
            <a:r>
              <a:rPr lang="en-US" sz="2000" dirty="0" err="1" smtClean="0">
                <a:solidFill>
                  <a:srgbClr val="292934"/>
                </a:solidFill>
              </a:rPr>
              <a:t>mekanik</a:t>
            </a:r>
            <a:r>
              <a:rPr lang="en-US" sz="2000" dirty="0" smtClean="0">
                <a:solidFill>
                  <a:srgbClr val="292934"/>
                </a:solidFill>
              </a:rPr>
              <a:t> </a:t>
            </a:r>
            <a:r>
              <a:rPr lang="en-US" sz="2000" dirty="0" err="1" smtClean="0">
                <a:solidFill>
                  <a:srgbClr val="292934"/>
                </a:solidFill>
              </a:rPr>
              <a:t>destek</a:t>
            </a:r>
            <a:r>
              <a:rPr lang="en-US" sz="2000" dirty="0" smtClean="0">
                <a:solidFill>
                  <a:srgbClr val="292934"/>
                </a:solidFill>
              </a:rPr>
              <a:t>?</a:t>
            </a:r>
          </a:p>
          <a:p>
            <a:pPr algn="ctr"/>
            <a:r>
              <a:rPr lang="en-US" sz="2000" dirty="0" err="1" smtClean="0">
                <a:solidFill>
                  <a:srgbClr val="292934"/>
                </a:solidFill>
              </a:rPr>
              <a:t>Otolog</a:t>
            </a:r>
            <a:r>
              <a:rPr lang="en-US" sz="2000" dirty="0" smtClean="0">
                <a:solidFill>
                  <a:srgbClr val="292934"/>
                </a:solidFill>
              </a:rPr>
              <a:t> </a:t>
            </a:r>
            <a:r>
              <a:rPr lang="en-US" sz="2000" dirty="0" err="1" smtClean="0">
                <a:solidFill>
                  <a:srgbClr val="292934"/>
                </a:solidFill>
              </a:rPr>
              <a:t>fasya:donör</a:t>
            </a:r>
            <a:r>
              <a:rPr lang="en-US" sz="2000" dirty="0" smtClean="0">
                <a:solidFill>
                  <a:srgbClr val="292934"/>
                </a:solidFill>
              </a:rPr>
              <a:t> </a:t>
            </a:r>
            <a:r>
              <a:rPr lang="en-US" sz="2000" dirty="0" err="1" smtClean="0">
                <a:solidFill>
                  <a:srgbClr val="292934"/>
                </a:solidFill>
              </a:rPr>
              <a:t>yerinde</a:t>
            </a:r>
            <a:r>
              <a:rPr lang="en-US" sz="2000" dirty="0" smtClean="0">
                <a:solidFill>
                  <a:srgbClr val="292934"/>
                </a:solidFill>
              </a:rPr>
              <a:t> </a:t>
            </a:r>
            <a:r>
              <a:rPr lang="en-US" sz="2000" dirty="0" err="1" smtClean="0">
                <a:solidFill>
                  <a:srgbClr val="292934"/>
                </a:solidFill>
              </a:rPr>
              <a:t>morbidite</a:t>
            </a:r>
            <a:endParaRPr lang="en-US" sz="2000" dirty="0">
              <a:solidFill>
                <a:srgbClr val="292934"/>
              </a:solidFill>
            </a:endParaRPr>
          </a:p>
          <a:p>
            <a:pPr algn="ctr"/>
            <a:endParaRPr lang="en-US" dirty="0"/>
          </a:p>
        </p:txBody>
      </p:sp>
    </p:spTree>
    <p:extLst>
      <p:ext uri="{BB962C8B-B14F-4D97-AF65-F5344CB8AC3E}">
        <p14:creationId xmlns:p14="http://schemas.microsoft.com/office/powerpoint/2010/main" val="326673705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4.pdf"/>
          <p:cNvPicPr>
            <a:picLocks noGrp="1" noChangeAspect="1"/>
          </p:cNvPicPr>
          <p:nvPr>
            <p:ph idx="1"/>
          </p:nvPr>
        </p:nvPicPr>
        <p:blipFill rotWithShape="1">
          <a:blip r:embed="rId2">
            <a:extLst>
              <a:ext uri="{28A0092B-C50C-407E-A947-70E740481C1C}">
                <a14:useLocalDpi xmlns:a14="http://schemas.microsoft.com/office/drawing/2010/main" val="0"/>
              </a:ext>
            </a:extLst>
          </a:blip>
          <a:srcRect t="30918" b="33601"/>
          <a:stretch/>
        </p:blipFill>
        <p:spPr>
          <a:xfrm>
            <a:off x="3457940" y="1236413"/>
            <a:ext cx="5512543" cy="2767827"/>
          </a:xfrm>
        </p:spPr>
      </p:pic>
      <p:pic>
        <p:nvPicPr>
          <p:cNvPr id="5" name="Picture 4" descr="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4" y="-1"/>
            <a:ext cx="5360139" cy="2063431"/>
          </a:xfrm>
          <a:prstGeom prst="rect">
            <a:avLst/>
          </a:prstGeom>
        </p:spPr>
      </p:pic>
      <p:sp>
        <p:nvSpPr>
          <p:cNvPr id="2" name="TextBox 1"/>
          <p:cNvSpPr txBox="1"/>
          <p:nvPr/>
        </p:nvSpPr>
        <p:spPr>
          <a:xfrm>
            <a:off x="152404" y="2477447"/>
            <a:ext cx="3293014" cy="369332"/>
          </a:xfrm>
          <a:prstGeom prst="rect">
            <a:avLst/>
          </a:prstGeom>
          <a:noFill/>
          <a:ln>
            <a:solidFill>
              <a:schemeClr val="tx2"/>
            </a:solidFill>
            <a:prstDash val="solid"/>
          </a:ln>
        </p:spPr>
        <p:txBody>
          <a:bodyPr wrap="none" rtlCol="0">
            <a:spAutoFit/>
          </a:bodyPr>
          <a:lstStyle/>
          <a:p>
            <a:r>
              <a:rPr lang="en-US" b="1" dirty="0" smtClean="0"/>
              <a:t>‘</a:t>
            </a:r>
            <a:r>
              <a:rPr lang="en-US" b="1" dirty="0" err="1" smtClean="0"/>
              <a:t>Bütün</a:t>
            </a:r>
            <a:r>
              <a:rPr lang="en-US" b="1" dirty="0" smtClean="0"/>
              <a:t> </a:t>
            </a:r>
            <a:r>
              <a:rPr lang="en-US" b="1" dirty="0" err="1" smtClean="0"/>
              <a:t>sistoseller</a:t>
            </a:r>
            <a:r>
              <a:rPr lang="en-US" b="1" dirty="0" smtClean="0"/>
              <a:t> </a:t>
            </a:r>
            <a:r>
              <a:rPr lang="en-US" b="1" dirty="0" err="1" smtClean="0"/>
              <a:t>aynı</a:t>
            </a:r>
            <a:r>
              <a:rPr lang="en-US" b="1" dirty="0" smtClean="0"/>
              <a:t> </a:t>
            </a:r>
            <a:r>
              <a:rPr lang="en-US" b="1" dirty="0" err="1" smtClean="0"/>
              <a:t>değil</a:t>
            </a:r>
            <a:r>
              <a:rPr lang="en-US" dirty="0" smtClean="0"/>
              <a:t>’</a:t>
            </a:r>
            <a:endParaRPr lang="en-US" dirty="0"/>
          </a:p>
        </p:txBody>
      </p:sp>
      <p:pic>
        <p:nvPicPr>
          <p:cNvPr id="7" name="Content Placeholder 4" descr="1.jpg"/>
          <p:cNvPicPr>
            <a:picLocks noChangeAspect="1"/>
          </p:cNvPicPr>
          <p:nvPr/>
        </p:nvPicPr>
        <p:blipFill rotWithShape="1">
          <a:blip r:embed="rId4">
            <a:extLst>
              <a:ext uri="{28A0092B-C50C-407E-A947-70E740481C1C}">
                <a14:useLocalDpi xmlns:a14="http://schemas.microsoft.com/office/drawing/2010/main" val="0"/>
              </a:ext>
            </a:extLst>
          </a:blip>
          <a:srcRect l="10566" r="8736" b="10598"/>
          <a:stretch/>
        </p:blipFill>
        <p:spPr>
          <a:xfrm>
            <a:off x="305904" y="4236323"/>
            <a:ext cx="2830711" cy="2357760"/>
          </a:xfrm>
          <a:prstGeom prst="rect">
            <a:avLst/>
          </a:prstGeom>
        </p:spPr>
      </p:pic>
      <p:pic>
        <p:nvPicPr>
          <p:cNvPr id="9" name="Picture 8" descr="2.jpg"/>
          <p:cNvPicPr>
            <a:picLocks noChangeAspect="1"/>
          </p:cNvPicPr>
          <p:nvPr/>
        </p:nvPicPr>
        <p:blipFill rotWithShape="1">
          <a:blip r:embed="rId5">
            <a:extLst>
              <a:ext uri="{28A0092B-C50C-407E-A947-70E740481C1C}">
                <a14:useLocalDpi xmlns:a14="http://schemas.microsoft.com/office/drawing/2010/main" val="0"/>
              </a:ext>
            </a:extLst>
          </a:blip>
          <a:srcRect l="14800" r="7618" b="13400"/>
          <a:stretch/>
        </p:blipFill>
        <p:spPr>
          <a:xfrm>
            <a:off x="3350833" y="4236323"/>
            <a:ext cx="2728265" cy="2289533"/>
          </a:xfrm>
          <a:prstGeom prst="rect">
            <a:avLst/>
          </a:prstGeom>
        </p:spPr>
      </p:pic>
      <p:pic>
        <p:nvPicPr>
          <p:cNvPr id="10" name="Picture 9" descr="3.jpg"/>
          <p:cNvPicPr>
            <a:picLocks noChangeAspect="1"/>
          </p:cNvPicPr>
          <p:nvPr/>
        </p:nvPicPr>
        <p:blipFill rotWithShape="1">
          <a:blip r:embed="rId6">
            <a:extLst>
              <a:ext uri="{28A0092B-C50C-407E-A947-70E740481C1C}">
                <a14:useLocalDpi xmlns:a14="http://schemas.microsoft.com/office/drawing/2010/main" val="0"/>
              </a:ext>
            </a:extLst>
          </a:blip>
          <a:srcRect l="10687" r="12319" b="11837"/>
          <a:stretch/>
        </p:blipFill>
        <p:spPr>
          <a:xfrm>
            <a:off x="6282432" y="4211809"/>
            <a:ext cx="2688051" cy="2314047"/>
          </a:xfrm>
          <a:prstGeom prst="rect">
            <a:avLst/>
          </a:prstGeom>
        </p:spPr>
      </p:pic>
    </p:spTree>
    <p:extLst>
      <p:ext uri="{BB962C8B-B14F-4D97-AF65-F5344CB8AC3E}">
        <p14:creationId xmlns:p14="http://schemas.microsoft.com/office/powerpoint/2010/main" val="150214350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POP’da</a:t>
            </a:r>
            <a:r>
              <a:rPr lang="en-US" dirty="0" smtClean="0"/>
              <a:t> </a:t>
            </a:r>
            <a:r>
              <a:rPr lang="en-US" dirty="0" err="1" smtClean="0"/>
              <a:t>Meş</a:t>
            </a:r>
            <a:r>
              <a:rPr lang="en-US" dirty="0" smtClean="0"/>
              <a:t> </a:t>
            </a:r>
            <a:r>
              <a:rPr lang="en-US" dirty="0" err="1" smtClean="0"/>
              <a:t>Cerrahisi</a:t>
            </a:r>
            <a:r>
              <a:rPr lang="en-US" dirty="0" smtClean="0"/>
              <a:t>: </a:t>
            </a:r>
            <a:endParaRPr lang="en-US" dirty="0"/>
          </a:p>
        </p:txBody>
      </p:sp>
      <p:sp>
        <p:nvSpPr>
          <p:cNvPr id="4" name="Oval 3"/>
          <p:cNvSpPr/>
          <p:nvPr/>
        </p:nvSpPr>
        <p:spPr>
          <a:xfrm>
            <a:off x="837744" y="2085479"/>
            <a:ext cx="3517153" cy="129988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smtClean="0"/>
              <a:t>Abdominal </a:t>
            </a:r>
            <a:r>
              <a:rPr lang="en-US" sz="2800" dirty="0" err="1" smtClean="0"/>
              <a:t>yol</a:t>
            </a:r>
            <a:endParaRPr lang="en-US" sz="2800" dirty="0"/>
          </a:p>
        </p:txBody>
      </p:sp>
      <p:sp>
        <p:nvSpPr>
          <p:cNvPr id="5" name="Oval 4"/>
          <p:cNvSpPr/>
          <p:nvPr/>
        </p:nvSpPr>
        <p:spPr>
          <a:xfrm>
            <a:off x="5301006" y="2085479"/>
            <a:ext cx="2761131" cy="1299883"/>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err="1" smtClean="0"/>
              <a:t>Vajinal</a:t>
            </a:r>
            <a:r>
              <a:rPr lang="en-US" sz="2800" dirty="0" smtClean="0"/>
              <a:t> </a:t>
            </a:r>
            <a:r>
              <a:rPr lang="en-US" sz="2800" dirty="0" err="1" smtClean="0"/>
              <a:t>yol</a:t>
            </a:r>
            <a:endParaRPr lang="en-US" sz="2800" dirty="0"/>
          </a:p>
        </p:txBody>
      </p:sp>
      <p:sp>
        <p:nvSpPr>
          <p:cNvPr id="6" name="Oval 5"/>
          <p:cNvSpPr/>
          <p:nvPr/>
        </p:nvSpPr>
        <p:spPr>
          <a:xfrm>
            <a:off x="2948225" y="3861275"/>
            <a:ext cx="3517153" cy="163157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err="1" smtClean="0"/>
              <a:t>Apikal</a:t>
            </a:r>
            <a:endParaRPr lang="en-US" sz="2400" dirty="0"/>
          </a:p>
          <a:p>
            <a:pPr algn="ctr"/>
            <a:r>
              <a:rPr lang="en-US" sz="2400" dirty="0" err="1" smtClean="0"/>
              <a:t>Ön</a:t>
            </a:r>
            <a:endParaRPr lang="en-US" sz="2400" dirty="0" smtClean="0"/>
          </a:p>
          <a:p>
            <a:pPr algn="ctr"/>
            <a:r>
              <a:rPr lang="en-US" sz="2400" dirty="0" err="1" smtClean="0">
                <a:solidFill>
                  <a:schemeClr val="bg1">
                    <a:lumMod val="65000"/>
                  </a:schemeClr>
                </a:solidFill>
              </a:rPr>
              <a:t>Arka</a:t>
            </a:r>
            <a:endParaRPr lang="en-US" sz="2400" dirty="0">
              <a:solidFill>
                <a:schemeClr val="bg1">
                  <a:lumMod val="65000"/>
                </a:schemeClr>
              </a:solidFill>
            </a:endParaRPr>
          </a:p>
        </p:txBody>
      </p:sp>
    </p:spTree>
    <p:extLst>
      <p:ext uri="{BB962C8B-B14F-4D97-AF65-F5344CB8AC3E}">
        <p14:creationId xmlns:p14="http://schemas.microsoft.com/office/powerpoint/2010/main" val="295573615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POP’da</a:t>
            </a:r>
            <a:r>
              <a:rPr lang="en-US" dirty="0"/>
              <a:t> </a:t>
            </a:r>
            <a:r>
              <a:rPr lang="en-US" dirty="0" err="1"/>
              <a:t>Meş</a:t>
            </a:r>
            <a:r>
              <a:rPr lang="en-US" dirty="0"/>
              <a:t> </a:t>
            </a:r>
            <a:r>
              <a:rPr lang="en-US" dirty="0" err="1"/>
              <a:t>Cerrahisi</a:t>
            </a:r>
            <a:r>
              <a:rPr lang="en-US" dirty="0"/>
              <a:t>: Abdominal </a:t>
            </a:r>
            <a:r>
              <a:rPr lang="en-US" dirty="0" err="1" smtClean="0"/>
              <a:t>yol</a:t>
            </a:r>
            <a:r>
              <a:rPr lang="en-US" dirty="0" smtClean="0"/>
              <a:t/>
            </a:r>
            <a:br>
              <a:rPr lang="en-US" dirty="0" smtClean="0"/>
            </a:br>
            <a:r>
              <a:rPr lang="en-US" dirty="0" smtClean="0"/>
              <a:t>Abdominal </a:t>
            </a:r>
            <a:r>
              <a:rPr lang="en-US" dirty="0" err="1" smtClean="0"/>
              <a:t>sakrokolpopeksi</a:t>
            </a:r>
            <a:endParaRPr lang="en-US" dirty="0"/>
          </a:p>
        </p:txBody>
      </p:sp>
      <p:sp>
        <p:nvSpPr>
          <p:cNvPr id="3" name="Content Placeholder 2"/>
          <p:cNvSpPr>
            <a:spLocks noGrp="1"/>
          </p:cNvSpPr>
          <p:nvPr>
            <p:ph idx="1"/>
          </p:nvPr>
        </p:nvSpPr>
        <p:spPr>
          <a:xfrm>
            <a:off x="426128" y="3407859"/>
            <a:ext cx="8229600" cy="3153030"/>
          </a:xfrm>
          <a:ln>
            <a:solidFill>
              <a:srgbClr val="000090"/>
            </a:solidFill>
          </a:ln>
        </p:spPr>
        <p:txBody>
          <a:bodyPr/>
          <a:lstStyle/>
          <a:p>
            <a:r>
              <a:rPr lang="en-US" b="1" dirty="0" smtClean="0"/>
              <a:t>SSLF </a:t>
            </a:r>
            <a:r>
              <a:rPr lang="en-US" b="1" dirty="0" err="1"/>
              <a:t>ile</a:t>
            </a:r>
            <a:r>
              <a:rPr lang="en-US" b="1" dirty="0"/>
              <a:t> </a:t>
            </a:r>
            <a:r>
              <a:rPr lang="en-US" b="1" dirty="0" err="1"/>
              <a:t>karşılaştırıldığında</a:t>
            </a:r>
            <a:r>
              <a:rPr lang="en-US" b="1" dirty="0"/>
              <a:t>:</a:t>
            </a:r>
          </a:p>
          <a:p>
            <a:pPr lvl="1"/>
            <a:r>
              <a:rPr lang="en-US" b="1" dirty="0"/>
              <a:t> </a:t>
            </a:r>
            <a:r>
              <a:rPr lang="en-US" b="1" dirty="0" err="1"/>
              <a:t>rekürrens</a:t>
            </a:r>
            <a:r>
              <a:rPr lang="en-US" b="1" dirty="0"/>
              <a:t> </a:t>
            </a:r>
            <a:r>
              <a:rPr lang="en-US" b="1" dirty="0">
                <a:latin typeface="Wingdings"/>
                <a:ea typeface="Wingdings"/>
                <a:cs typeface="Wingdings"/>
                <a:sym typeface="Wingdings"/>
              </a:rPr>
              <a:t></a:t>
            </a:r>
            <a:r>
              <a:rPr lang="en-US" b="1" dirty="0">
                <a:ea typeface="Wingdings"/>
                <a:cs typeface="Wingdings"/>
                <a:sym typeface="Wingdings"/>
              </a:rPr>
              <a:t>,</a:t>
            </a:r>
            <a:r>
              <a:rPr lang="en-US" b="1" dirty="0">
                <a:latin typeface="Wingdings"/>
                <a:ea typeface="Wingdings"/>
                <a:cs typeface="Wingdings"/>
                <a:sym typeface="Wingdings"/>
              </a:rPr>
              <a:t> </a:t>
            </a:r>
            <a:r>
              <a:rPr lang="en-US" b="1" dirty="0" err="1">
                <a:ea typeface="Wingdings"/>
                <a:cs typeface="Wingdings"/>
                <a:sym typeface="Wingdings"/>
              </a:rPr>
              <a:t>disparoni</a:t>
            </a:r>
            <a:r>
              <a:rPr lang="en-US" b="1" dirty="0">
                <a:ea typeface="Wingdings"/>
                <a:cs typeface="Wingdings"/>
                <a:sym typeface="Wingdings"/>
              </a:rPr>
              <a:t> </a:t>
            </a:r>
            <a:r>
              <a:rPr lang="en-US" b="1" dirty="0">
                <a:latin typeface="Wingdings"/>
                <a:ea typeface="Wingdings"/>
                <a:cs typeface="Wingdings"/>
                <a:sym typeface="Wingdings"/>
              </a:rPr>
              <a:t></a:t>
            </a:r>
            <a:r>
              <a:rPr lang="en-US" b="1" dirty="0">
                <a:ea typeface="Wingdings"/>
                <a:cs typeface="Wingdings"/>
                <a:sym typeface="Wingdings"/>
              </a:rPr>
              <a:t>, </a:t>
            </a:r>
            <a:r>
              <a:rPr lang="en-US" b="1" dirty="0" err="1">
                <a:ea typeface="Wingdings"/>
                <a:cs typeface="Wingdings"/>
                <a:sym typeface="Wingdings"/>
              </a:rPr>
              <a:t>rekürrens</a:t>
            </a:r>
            <a:r>
              <a:rPr lang="en-US" b="1" dirty="0">
                <a:ea typeface="Wingdings"/>
                <a:cs typeface="Wingdings"/>
                <a:sym typeface="Wingdings"/>
              </a:rPr>
              <a:t> </a:t>
            </a:r>
            <a:r>
              <a:rPr lang="en-US" b="1" dirty="0" err="1">
                <a:ea typeface="Wingdings"/>
                <a:cs typeface="Wingdings"/>
                <a:sym typeface="Wingdings"/>
              </a:rPr>
              <a:t>için</a:t>
            </a:r>
            <a:r>
              <a:rPr lang="en-US" b="1" dirty="0">
                <a:ea typeface="Wingdings"/>
                <a:cs typeface="Wingdings"/>
                <a:sym typeface="Wingdings"/>
              </a:rPr>
              <a:t> </a:t>
            </a:r>
            <a:r>
              <a:rPr lang="en-US" b="1" dirty="0" err="1">
                <a:ea typeface="Wingdings"/>
                <a:cs typeface="Wingdings"/>
                <a:sym typeface="Wingdings"/>
              </a:rPr>
              <a:t>geçen</a:t>
            </a:r>
            <a:r>
              <a:rPr lang="en-US" b="1" dirty="0">
                <a:ea typeface="Wingdings"/>
                <a:cs typeface="Wingdings"/>
                <a:sym typeface="Wingdings"/>
              </a:rPr>
              <a:t> </a:t>
            </a:r>
            <a:r>
              <a:rPr lang="en-US" b="1" dirty="0" err="1">
                <a:ea typeface="Wingdings"/>
                <a:cs typeface="Wingdings"/>
                <a:sym typeface="Wingdings"/>
              </a:rPr>
              <a:t>süre</a:t>
            </a:r>
            <a:r>
              <a:rPr lang="en-US" b="1" dirty="0">
                <a:ea typeface="Wingdings"/>
                <a:cs typeface="Wingdings"/>
                <a:sym typeface="Wingdings"/>
              </a:rPr>
              <a:t> </a:t>
            </a:r>
            <a:r>
              <a:rPr lang="en-US" b="1" dirty="0">
                <a:latin typeface="Wingdings"/>
                <a:ea typeface="Wingdings"/>
                <a:cs typeface="Wingdings"/>
                <a:sym typeface="Wingdings"/>
              </a:rPr>
              <a:t></a:t>
            </a:r>
            <a:endParaRPr lang="en-US" b="1" dirty="0">
              <a:sym typeface="Wingdings"/>
            </a:endParaRPr>
          </a:p>
          <a:p>
            <a:r>
              <a:rPr lang="en-US" b="1" dirty="0" err="1">
                <a:sym typeface="Wingdings"/>
              </a:rPr>
              <a:t>Vajinal</a:t>
            </a:r>
            <a:r>
              <a:rPr lang="en-US" b="1" dirty="0">
                <a:sym typeface="Wingdings"/>
              </a:rPr>
              <a:t> USLS </a:t>
            </a:r>
            <a:r>
              <a:rPr lang="en-US" b="1" dirty="0" err="1">
                <a:sym typeface="Wingdings"/>
              </a:rPr>
              <a:t>ile</a:t>
            </a:r>
            <a:r>
              <a:rPr lang="en-US" b="1" dirty="0">
                <a:sym typeface="Wingdings"/>
              </a:rPr>
              <a:t> </a:t>
            </a:r>
            <a:r>
              <a:rPr lang="en-US" b="1" dirty="0" err="1">
                <a:sym typeface="Wingdings"/>
              </a:rPr>
              <a:t>karşılaştırıldığında</a:t>
            </a:r>
            <a:r>
              <a:rPr lang="en-US" b="1" dirty="0">
                <a:sym typeface="Wingdings"/>
              </a:rPr>
              <a:t>:</a:t>
            </a:r>
          </a:p>
          <a:p>
            <a:pPr lvl="1"/>
            <a:r>
              <a:rPr lang="en-US" b="1" dirty="0">
                <a:sym typeface="Wingdings"/>
              </a:rPr>
              <a:t> </a:t>
            </a:r>
            <a:r>
              <a:rPr lang="en-US" b="1" dirty="0" err="1">
                <a:sym typeface="Wingdings"/>
              </a:rPr>
              <a:t>objektif</a:t>
            </a:r>
            <a:r>
              <a:rPr lang="en-US" b="1" dirty="0">
                <a:sym typeface="Wingdings"/>
              </a:rPr>
              <a:t> </a:t>
            </a:r>
            <a:r>
              <a:rPr lang="en-US" b="1" dirty="0" err="1">
                <a:sym typeface="Wingdings"/>
              </a:rPr>
              <a:t>başarı</a:t>
            </a:r>
            <a:r>
              <a:rPr lang="en-US" b="1" dirty="0">
                <a:sym typeface="Wingdings"/>
              </a:rPr>
              <a:t> </a:t>
            </a:r>
            <a:r>
              <a:rPr lang="en-US" b="1" dirty="0">
                <a:latin typeface="Wingdings"/>
                <a:ea typeface="Wingdings"/>
                <a:cs typeface="Wingdings"/>
                <a:sym typeface="Wingdings"/>
              </a:rPr>
              <a:t></a:t>
            </a:r>
            <a:r>
              <a:rPr lang="en-US" b="1" dirty="0">
                <a:ea typeface="Wingdings"/>
                <a:cs typeface="Wingdings"/>
                <a:sym typeface="Wingdings"/>
              </a:rPr>
              <a:t>, </a:t>
            </a:r>
            <a:r>
              <a:rPr lang="en-US" b="1" dirty="0" err="1">
                <a:ea typeface="Wingdings"/>
                <a:cs typeface="Wingdings"/>
                <a:sym typeface="Wingdings"/>
              </a:rPr>
              <a:t>tekrar</a:t>
            </a:r>
            <a:r>
              <a:rPr lang="en-US" b="1" dirty="0">
                <a:ea typeface="Wingdings"/>
                <a:cs typeface="Wingdings"/>
                <a:sym typeface="Wingdings"/>
              </a:rPr>
              <a:t> </a:t>
            </a:r>
            <a:r>
              <a:rPr lang="en-US" b="1" dirty="0" err="1">
                <a:ea typeface="Wingdings"/>
                <a:cs typeface="Wingdings"/>
                <a:sym typeface="Wingdings"/>
              </a:rPr>
              <a:t>cerrahi</a:t>
            </a:r>
            <a:r>
              <a:rPr lang="en-US" b="1" dirty="0">
                <a:ea typeface="Wingdings"/>
                <a:cs typeface="Wingdings"/>
                <a:sym typeface="Wingdings"/>
              </a:rPr>
              <a:t> </a:t>
            </a:r>
            <a:r>
              <a:rPr lang="en-US" b="1" dirty="0">
                <a:latin typeface="Wingdings"/>
                <a:ea typeface="Wingdings"/>
                <a:cs typeface="Wingdings"/>
                <a:sym typeface="Wingdings"/>
              </a:rPr>
              <a:t></a:t>
            </a:r>
            <a:endParaRPr lang="en-US" b="1" dirty="0">
              <a:sym typeface="Wingdings"/>
            </a:endParaRPr>
          </a:p>
          <a:p>
            <a:r>
              <a:rPr lang="en-US" b="1" dirty="0" err="1">
                <a:ea typeface="Wingdings"/>
                <a:cs typeface="Wingdings"/>
                <a:sym typeface="Wingdings"/>
              </a:rPr>
              <a:t>Ancak</a:t>
            </a:r>
            <a:r>
              <a:rPr lang="en-US" b="1" dirty="0">
                <a:ea typeface="Wingdings"/>
                <a:cs typeface="Wingdings"/>
                <a:sym typeface="Wingdings"/>
              </a:rPr>
              <a:t>;</a:t>
            </a:r>
          </a:p>
          <a:p>
            <a:pPr lvl="1"/>
            <a:r>
              <a:rPr lang="en-US" b="1" dirty="0" err="1">
                <a:ea typeface="Wingdings"/>
                <a:cs typeface="Wingdings"/>
                <a:sym typeface="Wingdings"/>
              </a:rPr>
              <a:t>Ameliyat</a:t>
            </a:r>
            <a:r>
              <a:rPr lang="en-US" b="1" dirty="0">
                <a:ea typeface="Wingdings"/>
                <a:cs typeface="Wingdings"/>
                <a:sym typeface="Wingdings"/>
              </a:rPr>
              <a:t> &amp; </a:t>
            </a:r>
            <a:r>
              <a:rPr lang="en-US" b="1" dirty="0" err="1">
                <a:ea typeface="Wingdings"/>
                <a:cs typeface="Wingdings"/>
                <a:sym typeface="Wingdings"/>
              </a:rPr>
              <a:t>iyileşme</a:t>
            </a:r>
            <a:r>
              <a:rPr lang="en-US" b="1" dirty="0">
                <a:ea typeface="Wingdings"/>
                <a:cs typeface="Wingdings"/>
                <a:sym typeface="Wingdings"/>
              </a:rPr>
              <a:t> </a:t>
            </a:r>
            <a:r>
              <a:rPr lang="en-US" b="1" dirty="0" err="1">
                <a:ea typeface="Wingdings"/>
                <a:cs typeface="Wingdings"/>
                <a:sym typeface="Wingdings"/>
              </a:rPr>
              <a:t>daha</a:t>
            </a:r>
            <a:r>
              <a:rPr lang="en-US" b="1" dirty="0">
                <a:ea typeface="Wingdings"/>
                <a:cs typeface="Wingdings"/>
                <a:sym typeface="Wingdings"/>
              </a:rPr>
              <a:t> </a:t>
            </a:r>
            <a:r>
              <a:rPr lang="en-US" b="1" dirty="0" err="1">
                <a:ea typeface="Wingdings"/>
                <a:cs typeface="Wingdings"/>
                <a:sym typeface="Wingdings"/>
              </a:rPr>
              <a:t>uzun</a:t>
            </a:r>
            <a:r>
              <a:rPr lang="en-US" b="1" dirty="0">
                <a:ea typeface="Wingdings"/>
                <a:cs typeface="Wingdings"/>
                <a:sym typeface="Wingdings"/>
              </a:rPr>
              <a:t>, </a:t>
            </a:r>
            <a:r>
              <a:rPr lang="en-US" b="1" dirty="0" err="1">
                <a:ea typeface="Wingdings"/>
                <a:cs typeface="Wingdings"/>
                <a:sym typeface="Wingdings"/>
              </a:rPr>
              <a:t>daha</a:t>
            </a:r>
            <a:r>
              <a:rPr lang="en-US" b="1" dirty="0">
                <a:ea typeface="Wingdings"/>
                <a:cs typeface="Wingdings"/>
                <a:sym typeface="Wingdings"/>
              </a:rPr>
              <a:t> </a:t>
            </a:r>
            <a:r>
              <a:rPr lang="en-US" b="1" dirty="0" err="1">
                <a:ea typeface="Wingdings"/>
                <a:cs typeface="Wingdings"/>
                <a:sym typeface="Wingdings"/>
              </a:rPr>
              <a:t>pahalı</a:t>
            </a:r>
            <a:r>
              <a:rPr lang="en-US" b="1" dirty="0">
                <a:ea typeface="Wingdings"/>
                <a:cs typeface="Wingdings"/>
                <a:sym typeface="Wingdings"/>
              </a:rPr>
              <a:t>…</a:t>
            </a:r>
          </a:p>
          <a:p>
            <a:pPr marL="114300" indent="0">
              <a:buNone/>
            </a:pPr>
            <a:endParaRPr lang="en-US" sz="1600" b="1" i="1" dirty="0">
              <a:ea typeface="Wingdings"/>
              <a:cs typeface="Wingdings"/>
              <a:sym typeface="Wingdings"/>
            </a:endParaRPr>
          </a:p>
          <a:p>
            <a:pPr marL="114300" indent="0">
              <a:buNone/>
            </a:pPr>
            <a:r>
              <a:rPr lang="en-US" sz="1600" i="1" dirty="0" smtClean="0"/>
              <a:t>							Cochrane 2013 </a:t>
            </a:r>
            <a:endParaRPr lang="en-US" dirty="0"/>
          </a:p>
        </p:txBody>
      </p:sp>
      <p:pic>
        <p:nvPicPr>
          <p:cNvPr id="4" name="Picture 3" descr="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352" y="1699017"/>
            <a:ext cx="7451310" cy="1554965"/>
          </a:xfrm>
          <a:prstGeom prst="rect">
            <a:avLst/>
          </a:prstGeom>
        </p:spPr>
      </p:pic>
      <p:pic>
        <p:nvPicPr>
          <p:cNvPr id="5" name="Picture 4" descr="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5198" y="1699017"/>
            <a:ext cx="1498375" cy="1554965"/>
          </a:xfrm>
          <a:prstGeom prst="rect">
            <a:avLst/>
          </a:prstGeom>
        </p:spPr>
      </p:pic>
    </p:spTree>
    <p:extLst>
      <p:ext uri="{BB962C8B-B14F-4D97-AF65-F5344CB8AC3E}">
        <p14:creationId xmlns:p14="http://schemas.microsoft.com/office/powerpoint/2010/main" val="53140592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3158343"/>
            <a:ext cx="8229600" cy="2967820"/>
          </a:xfrm>
        </p:spPr>
        <p:txBody>
          <a:bodyPr/>
          <a:lstStyle/>
          <a:p>
            <a:r>
              <a:rPr lang="en-US" dirty="0" smtClean="0"/>
              <a:t>12 </a:t>
            </a:r>
            <a:r>
              <a:rPr lang="en-US" dirty="0" err="1" smtClean="0"/>
              <a:t>çalışma</a:t>
            </a:r>
            <a:r>
              <a:rPr lang="en-US" dirty="0" smtClean="0"/>
              <a:t>, 4757 hasta</a:t>
            </a:r>
          </a:p>
          <a:p>
            <a:r>
              <a:rPr lang="en-US" dirty="0" err="1" smtClean="0"/>
              <a:t>Açık</a:t>
            </a:r>
            <a:r>
              <a:rPr lang="en-US" dirty="0" smtClean="0"/>
              <a:t> – LSK+RSK</a:t>
            </a:r>
          </a:p>
          <a:p>
            <a:r>
              <a:rPr lang="en-US" dirty="0" smtClean="0"/>
              <a:t>C-</a:t>
            </a:r>
            <a:r>
              <a:rPr lang="en-US" dirty="0" err="1" smtClean="0"/>
              <a:t>noktası</a:t>
            </a:r>
            <a:r>
              <a:rPr lang="en-US" dirty="0" smtClean="0"/>
              <a:t> </a:t>
            </a:r>
            <a:r>
              <a:rPr lang="en-US" dirty="0" err="1" smtClean="0"/>
              <a:t>ölçümleri</a:t>
            </a:r>
            <a:r>
              <a:rPr lang="en-US" dirty="0" smtClean="0"/>
              <a:t> </a:t>
            </a:r>
            <a:r>
              <a:rPr lang="en-US" dirty="0" err="1" smtClean="0"/>
              <a:t>ve</a:t>
            </a:r>
            <a:r>
              <a:rPr lang="en-US" dirty="0" smtClean="0"/>
              <a:t> </a:t>
            </a:r>
            <a:r>
              <a:rPr lang="en-US" dirty="0" err="1" smtClean="0"/>
              <a:t>nüks</a:t>
            </a:r>
            <a:r>
              <a:rPr lang="en-US" dirty="0" smtClean="0"/>
              <a:t> </a:t>
            </a:r>
            <a:r>
              <a:rPr lang="en-US" dirty="0" err="1" smtClean="0"/>
              <a:t>benzer</a:t>
            </a:r>
            <a:endParaRPr lang="en-US" dirty="0" smtClean="0"/>
          </a:p>
          <a:p>
            <a:r>
              <a:rPr lang="en-US" dirty="0" smtClean="0"/>
              <a:t>Minimal </a:t>
            </a:r>
            <a:r>
              <a:rPr lang="en-US" dirty="0" err="1" smtClean="0"/>
              <a:t>invaziv</a:t>
            </a:r>
            <a:r>
              <a:rPr lang="en-US" dirty="0" smtClean="0"/>
              <a:t> </a:t>
            </a:r>
            <a:r>
              <a:rPr lang="en-US" dirty="0" err="1" smtClean="0"/>
              <a:t>yaklaşım</a:t>
            </a:r>
            <a:r>
              <a:rPr lang="en-US" dirty="0" smtClean="0"/>
              <a:t> </a:t>
            </a:r>
            <a:r>
              <a:rPr lang="en-US" dirty="0" err="1" smtClean="0"/>
              <a:t>ile</a:t>
            </a:r>
            <a:r>
              <a:rPr lang="en-US" dirty="0" smtClean="0"/>
              <a:t> </a:t>
            </a:r>
            <a:r>
              <a:rPr lang="en-US" dirty="0" err="1" smtClean="0"/>
              <a:t>kan</a:t>
            </a:r>
            <a:r>
              <a:rPr lang="en-US" dirty="0" smtClean="0"/>
              <a:t> </a:t>
            </a:r>
            <a:r>
              <a:rPr lang="en-US" dirty="0" err="1" smtClean="0"/>
              <a:t>kaybı</a:t>
            </a:r>
            <a:r>
              <a:rPr lang="en-US" dirty="0" smtClean="0"/>
              <a:t>, </a:t>
            </a:r>
            <a:r>
              <a:rPr lang="en-US" dirty="0" err="1" smtClean="0"/>
              <a:t>hastanede</a:t>
            </a:r>
            <a:r>
              <a:rPr lang="en-US" dirty="0" smtClean="0"/>
              <a:t> </a:t>
            </a:r>
            <a:r>
              <a:rPr lang="en-US" dirty="0" err="1" smtClean="0"/>
              <a:t>kalış</a:t>
            </a:r>
            <a:r>
              <a:rPr lang="en-US" dirty="0" smtClean="0"/>
              <a:t>, </a:t>
            </a:r>
            <a:r>
              <a:rPr lang="en-US" dirty="0" err="1" smtClean="0"/>
              <a:t>transfüzyon</a:t>
            </a:r>
            <a:r>
              <a:rPr lang="en-US" dirty="0" smtClean="0"/>
              <a:t> </a:t>
            </a:r>
            <a:r>
              <a:rPr lang="en-US" dirty="0" err="1" smtClean="0"/>
              <a:t>daha</a:t>
            </a:r>
            <a:r>
              <a:rPr lang="en-US" dirty="0" smtClean="0"/>
              <a:t> </a:t>
            </a:r>
            <a:r>
              <a:rPr lang="en-US" dirty="0" err="1" smtClean="0"/>
              <a:t>az</a:t>
            </a:r>
            <a:r>
              <a:rPr lang="en-US" dirty="0" smtClean="0"/>
              <a:t>, </a:t>
            </a:r>
            <a:r>
              <a:rPr lang="en-US" dirty="0" err="1" smtClean="0"/>
              <a:t>ameliyat</a:t>
            </a:r>
            <a:r>
              <a:rPr lang="en-US" dirty="0" smtClean="0"/>
              <a:t> </a:t>
            </a:r>
            <a:r>
              <a:rPr lang="en-US" dirty="0" err="1" smtClean="0"/>
              <a:t>süresi</a:t>
            </a:r>
            <a:r>
              <a:rPr lang="en-US" dirty="0" smtClean="0"/>
              <a:t> </a:t>
            </a:r>
            <a:r>
              <a:rPr lang="en-US" dirty="0" err="1" smtClean="0"/>
              <a:t>daha</a:t>
            </a:r>
            <a:r>
              <a:rPr lang="en-US" dirty="0" smtClean="0"/>
              <a:t> </a:t>
            </a:r>
            <a:r>
              <a:rPr lang="en-US" dirty="0" err="1" smtClean="0"/>
              <a:t>uzun</a:t>
            </a:r>
            <a:endParaRPr lang="en-US" dirty="0" smtClean="0"/>
          </a:p>
          <a:p>
            <a:r>
              <a:rPr lang="en-US" dirty="0" err="1" smtClean="0"/>
              <a:t>Diğer</a:t>
            </a:r>
            <a:r>
              <a:rPr lang="en-US" dirty="0" smtClean="0"/>
              <a:t> </a:t>
            </a:r>
            <a:r>
              <a:rPr lang="en-US" dirty="0" err="1" smtClean="0"/>
              <a:t>komplikasyonlar</a:t>
            </a:r>
            <a:r>
              <a:rPr lang="en-US" dirty="0" smtClean="0"/>
              <a:t> </a:t>
            </a:r>
            <a:r>
              <a:rPr lang="en-US" dirty="0" err="1" smtClean="0"/>
              <a:t>benzer</a:t>
            </a:r>
            <a:endParaRPr lang="en-US" dirty="0"/>
          </a:p>
        </p:txBody>
      </p:sp>
      <p:pic>
        <p:nvPicPr>
          <p:cNvPr id="5" name="Picture 4" descr="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218" y="179647"/>
            <a:ext cx="8612823" cy="2799615"/>
          </a:xfrm>
          <a:prstGeom prst="rect">
            <a:avLst/>
          </a:prstGeom>
        </p:spPr>
      </p:pic>
    </p:spTree>
    <p:extLst>
      <p:ext uri="{BB962C8B-B14F-4D97-AF65-F5344CB8AC3E}">
        <p14:creationId xmlns:p14="http://schemas.microsoft.com/office/powerpoint/2010/main" val="45377461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166999"/>
            <a:ext cx="8229600" cy="3435211"/>
          </a:xfrm>
        </p:spPr>
        <p:txBody>
          <a:bodyPr>
            <a:normAutofit fontScale="92500" lnSpcReduction="20000"/>
          </a:bodyPr>
          <a:lstStyle/>
          <a:p>
            <a:pPr marL="0" indent="0">
              <a:buNone/>
            </a:pPr>
            <a:r>
              <a:rPr lang="en-US" dirty="0" smtClean="0">
                <a:solidFill>
                  <a:srgbClr val="292934"/>
                </a:solidFill>
              </a:rPr>
              <a:t>LS</a:t>
            </a:r>
            <a:r>
              <a:rPr lang="en-US" dirty="0" smtClean="0"/>
              <a:t> </a:t>
            </a:r>
            <a:r>
              <a:rPr lang="en-US" dirty="0" err="1" smtClean="0"/>
              <a:t>ile</a:t>
            </a:r>
            <a:r>
              <a:rPr lang="en-US" dirty="0" smtClean="0"/>
              <a:t>: </a:t>
            </a:r>
          </a:p>
          <a:p>
            <a:r>
              <a:rPr lang="en-US" dirty="0" smtClean="0"/>
              <a:t>11 </a:t>
            </a:r>
            <a:r>
              <a:rPr lang="en-US" dirty="0" err="1" smtClean="0"/>
              <a:t>seri</a:t>
            </a:r>
            <a:r>
              <a:rPr lang="en-US" dirty="0" smtClean="0"/>
              <a:t>, 1221 </a:t>
            </a:r>
            <a:r>
              <a:rPr lang="en-US" dirty="0" err="1" smtClean="0"/>
              <a:t>kadın</a:t>
            </a:r>
            <a:r>
              <a:rPr lang="en-US" dirty="0" smtClean="0"/>
              <a:t>, ort </a:t>
            </a:r>
            <a:r>
              <a:rPr lang="en-US" dirty="0" err="1" smtClean="0"/>
              <a:t>takip</a:t>
            </a:r>
            <a:r>
              <a:rPr lang="en-US" dirty="0" smtClean="0"/>
              <a:t> 26 ay (12 – 60)</a:t>
            </a:r>
          </a:p>
          <a:p>
            <a:r>
              <a:rPr lang="en-US" dirty="0" smtClean="0"/>
              <a:t>Ort op </a:t>
            </a:r>
            <a:r>
              <a:rPr lang="en-US" dirty="0" err="1" smtClean="0"/>
              <a:t>süresi</a:t>
            </a:r>
            <a:r>
              <a:rPr lang="en-US" dirty="0" smtClean="0"/>
              <a:t> 124 </a:t>
            </a:r>
            <a:r>
              <a:rPr lang="en-US" dirty="0" err="1" smtClean="0"/>
              <a:t>dk</a:t>
            </a:r>
            <a:r>
              <a:rPr lang="en-US" dirty="0" smtClean="0"/>
              <a:t> (55 – 185 </a:t>
            </a:r>
            <a:r>
              <a:rPr lang="en-US" dirty="0" err="1" smtClean="0"/>
              <a:t>dk</a:t>
            </a:r>
            <a:r>
              <a:rPr lang="en-US" dirty="0" smtClean="0"/>
              <a:t>)</a:t>
            </a:r>
          </a:p>
          <a:p>
            <a:r>
              <a:rPr lang="en-US" dirty="0" err="1" smtClean="0"/>
              <a:t>Açığa</a:t>
            </a:r>
            <a:r>
              <a:rPr lang="en-US" dirty="0" smtClean="0"/>
              <a:t> </a:t>
            </a:r>
            <a:r>
              <a:rPr lang="en-US" dirty="0" err="1" smtClean="0"/>
              <a:t>geçiş</a:t>
            </a:r>
            <a:r>
              <a:rPr lang="en-US" dirty="0" smtClean="0"/>
              <a:t> %3 (%0 – 11)</a:t>
            </a:r>
          </a:p>
          <a:p>
            <a:r>
              <a:rPr lang="en-US" dirty="0" err="1" smtClean="0"/>
              <a:t>Objektif</a:t>
            </a:r>
            <a:r>
              <a:rPr lang="en-US" dirty="0" smtClean="0"/>
              <a:t> </a:t>
            </a:r>
            <a:r>
              <a:rPr lang="en-US" dirty="0" err="1" smtClean="0"/>
              <a:t>başarı</a:t>
            </a:r>
            <a:r>
              <a:rPr lang="en-US" dirty="0" smtClean="0"/>
              <a:t> %91, </a:t>
            </a:r>
            <a:r>
              <a:rPr lang="en-US" dirty="0" err="1" smtClean="0"/>
              <a:t>subjektif</a:t>
            </a:r>
            <a:r>
              <a:rPr lang="en-US" dirty="0" smtClean="0"/>
              <a:t> </a:t>
            </a:r>
            <a:r>
              <a:rPr lang="en-US" dirty="0" err="1" smtClean="0"/>
              <a:t>başarı</a:t>
            </a:r>
            <a:r>
              <a:rPr lang="en-US" dirty="0" smtClean="0"/>
              <a:t> %92</a:t>
            </a:r>
          </a:p>
          <a:p>
            <a:pPr marL="0" indent="0">
              <a:buNone/>
            </a:pPr>
            <a:r>
              <a:rPr lang="en-US" dirty="0" err="1" smtClean="0"/>
              <a:t>Robotik</a:t>
            </a:r>
            <a:r>
              <a:rPr lang="en-US" dirty="0" smtClean="0"/>
              <a:t> </a:t>
            </a:r>
            <a:r>
              <a:rPr lang="en-US" dirty="0" err="1" smtClean="0"/>
              <a:t>ile</a:t>
            </a:r>
            <a:r>
              <a:rPr lang="en-US" dirty="0" smtClean="0"/>
              <a:t>:</a:t>
            </a:r>
          </a:p>
          <a:p>
            <a:r>
              <a:rPr lang="en-US" dirty="0" smtClean="0"/>
              <a:t>6 </a:t>
            </a:r>
            <a:r>
              <a:rPr lang="en-US" dirty="0" err="1" smtClean="0"/>
              <a:t>ser</a:t>
            </a:r>
            <a:r>
              <a:rPr lang="en-US" dirty="0" smtClean="0"/>
              <a:t>, 363 </a:t>
            </a:r>
            <a:r>
              <a:rPr lang="en-US" dirty="0" err="1" smtClean="0"/>
              <a:t>kadın</a:t>
            </a:r>
            <a:r>
              <a:rPr lang="en-US" dirty="0" smtClean="0"/>
              <a:t>, ort </a:t>
            </a:r>
            <a:r>
              <a:rPr lang="en-US" dirty="0" err="1" smtClean="0"/>
              <a:t>takip</a:t>
            </a:r>
            <a:r>
              <a:rPr lang="en-US" dirty="0" smtClean="0"/>
              <a:t> 28 ay </a:t>
            </a:r>
          </a:p>
          <a:p>
            <a:r>
              <a:rPr lang="en-US" dirty="0" smtClean="0"/>
              <a:t>Ort op </a:t>
            </a:r>
            <a:r>
              <a:rPr lang="en-US" dirty="0" err="1" smtClean="0"/>
              <a:t>süresi</a:t>
            </a:r>
            <a:r>
              <a:rPr lang="en-US" dirty="0" smtClean="0"/>
              <a:t> 202 </a:t>
            </a:r>
            <a:r>
              <a:rPr lang="en-US" dirty="0" err="1" smtClean="0"/>
              <a:t>dk</a:t>
            </a:r>
            <a:r>
              <a:rPr lang="en-US" dirty="0" smtClean="0"/>
              <a:t> (161 – 288 </a:t>
            </a:r>
            <a:r>
              <a:rPr lang="en-US" dirty="0" err="1" smtClean="0"/>
              <a:t>dk</a:t>
            </a:r>
            <a:r>
              <a:rPr lang="en-US" dirty="0" smtClean="0"/>
              <a:t>)</a:t>
            </a:r>
          </a:p>
          <a:p>
            <a:r>
              <a:rPr lang="en-US" dirty="0" err="1"/>
              <a:t>Açığa</a:t>
            </a:r>
            <a:r>
              <a:rPr lang="en-US" dirty="0"/>
              <a:t> </a:t>
            </a:r>
            <a:r>
              <a:rPr lang="en-US" dirty="0" err="1"/>
              <a:t>geçiş</a:t>
            </a:r>
            <a:r>
              <a:rPr lang="en-US" dirty="0"/>
              <a:t> </a:t>
            </a:r>
            <a:r>
              <a:rPr lang="en-US" dirty="0" smtClean="0"/>
              <a:t>%1 </a:t>
            </a:r>
            <a:r>
              <a:rPr lang="en-US" dirty="0"/>
              <a:t>(%0 – 4</a:t>
            </a:r>
            <a:r>
              <a:rPr lang="en-US" dirty="0" smtClean="0"/>
              <a:t>)</a:t>
            </a:r>
          </a:p>
          <a:p>
            <a:r>
              <a:rPr lang="en-US" dirty="0" err="1"/>
              <a:t>Objektif</a:t>
            </a:r>
            <a:r>
              <a:rPr lang="en-US" dirty="0"/>
              <a:t> </a:t>
            </a:r>
            <a:r>
              <a:rPr lang="en-US" dirty="0" err="1"/>
              <a:t>başarı</a:t>
            </a:r>
            <a:r>
              <a:rPr lang="en-US" dirty="0"/>
              <a:t> %</a:t>
            </a:r>
            <a:r>
              <a:rPr lang="en-US" dirty="0" smtClean="0"/>
              <a:t>94, </a:t>
            </a:r>
            <a:r>
              <a:rPr lang="en-US" dirty="0" err="1"/>
              <a:t>subjektif</a:t>
            </a:r>
            <a:r>
              <a:rPr lang="en-US" dirty="0"/>
              <a:t> </a:t>
            </a:r>
            <a:r>
              <a:rPr lang="en-US" dirty="0" err="1"/>
              <a:t>başarı</a:t>
            </a:r>
            <a:r>
              <a:rPr lang="en-US" dirty="0"/>
              <a:t> %</a:t>
            </a:r>
            <a:r>
              <a:rPr lang="en-US" dirty="0" smtClean="0"/>
              <a:t>95</a:t>
            </a:r>
            <a:endParaRPr lang="en-US" dirty="0"/>
          </a:p>
          <a:p>
            <a:endParaRPr lang="en-US" dirty="0"/>
          </a:p>
          <a:p>
            <a:endParaRPr lang="en-US" dirty="0"/>
          </a:p>
        </p:txBody>
      </p:sp>
      <p:pic>
        <p:nvPicPr>
          <p:cNvPr id="4" name="Picture 3" descr="Adsız.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3529"/>
            <a:ext cx="7084161" cy="2586509"/>
          </a:xfrm>
          <a:prstGeom prst="rect">
            <a:avLst/>
          </a:prstGeom>
        </p:spPr>
      </p:pic>
    </p:spTree>
    <p:extLst>
      <p:ext uri="{BB962C8B-B14F-4D97-AF65-F5344CB8AC3E}">
        <p14:creationId xmlns:p14="http://schemas.microsoft.com/office/powerpoint/2010/main" val="34283928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7176"/>
            <a:ext cx="8229600" cy="4019177"/>
          </a:xfrm>
        </p:spPr>
        <p:txBody>
          <a:bodyPr>
            <a:normAutofit/>
          </a:bodyPr>
          <a:lstStyle/>
          <a:p>
            <a:r>
              <a:rPr lang="en-US" dirty="0" smtClean="0"/>
              <a:t>30 RKÇ, 3414 </a:t>
            </a:r>
            <a:r>
              <a:rPr lang="en-US" dirty="0" err="1" smtClean="0"/>
              <a:t>kadın</a:t>
            </a:r>
            <a:endParaRPr lang="en-US" dirty="0" smtClean="0"/>
          </a:p>
          <a:p>
            <a:r>
              <a:rPr lang="en-US" dirty="0" err="1" smtClean="0"/>
              <a:t>Prolapsus</a:t>
            </a:r>
            <a:r>
              <a:rPr lang="en-US" dirty="0" smtClean="0"/>
              <a:t> </a:t>
            </a:r>
            <a:r>
              <a:rPr lang="en-US" dirty="0" err="1" smtClean="0"/>
              <a:t>farkındalığı</a:t>
            </a:r>
            <a:r>
              <a:rPr lang="en-US" dirty="0"/>
              <a:t> </a:t>
            </a:r>
            <a:r>
              <a:rPr lang="en-US" dirty="0" smtClean="0"/>
              <a:t>(2 </a:t>
            </a:r>
            <a:r>
              <a:rPr lang="en-US" dirty="0" err="1" smtClean="0"/>
              <a:t>yıl</a:t>
            </a:r>
            <a:r>
              <a:rPr lang="en-US" dirty="0" smtClean="0"/>
              <a:t>)</a:t>
            </a:r>
          </a:p>
          <a:p>
            <a:pPr lvl="1"/>
            <a:r>
              <a:rPr lang="en-US" dirty="0" err="1"/>
              <a:t>V</a:t>
            </a:r>
            <a:r>
              <a:rPr lang="en-US" dirty="0" err="1" smtClean="0"/>
              <a:t>ajinal</a:t>
            </a:r>
            <a:r>
              <a:rPr lang="en-US" dirty="0" smtClean="0"/>
              <a:t> </a:t>
            </a:r>
            <a:r>
              <a:rPr lang="en-US" dirty="0" err="1" smtClean="0"/>
              <a:t>cerrahi</a:t>
            </a:r>
            <a:r>
              <a:rPr lang="en-US" dirty="0" smtClean="0"/>
              <a:t> (Total </a:t>
            </a:r>
            <a:r>
              <a:rPr lang="en-US" dirty="0" err="1" smtClean="0"/>
              <a:t>meş</a:t>
            </a:r>
            <a:r>
              <a:rPr lang="en-US" dirty="0" smtClean="0"/>
              <a:t> 1 &amp; SSF 2 </a:t>
            </a:r>
            <a:r>
              <a:rPr lang="en-US" dirty="0" err="1" smtClean="0"/>
              <a:t>çalışma</a:t>
            </a:r>
            <a:r>
              <a:rPr lang="en-US" dirty="0" smtClean="0"/>
              <a:t>) </a:t>
            </a:r>
            <a:r>
              <a:rPr lang="en-US" dirty="0" err="1" smtClean="0"/>
              <a:t>sonrası</a:t>
            </a:r>
            <a:r>
              <a:rPr lang="en-US" dirty="0" smtClean="0"/>
              <a:t> </a:t>
            </a:r>
            <a:r>
              <a:rPr lang="en-US" dirty="0" err="1" smtClean="0"/>
              <a:t>SKP’ye</a:t>
            </a:r>
            <a:r>
              <a:rPr lang="en-US" dirty="0" smtClean="0"/>
              <a:t> </a:t>
            </a:r>
            <a:r>
              <a:rPr lang="en-US" dirty="0" err="1" smtClean="0"/>
              <a:t>göre</a:t>
            </a:r>
            <a:r>
              <a:rPr lang="en-US" dirty="0" smtClean="0"/>
              <a:t> </a:t>
            </a:r>
            <a:r>
              <a:rPr lang="en-US" dirty="0" err="1" smtClean="0"/>
              <a:t>daha</a:t>
            </a:r>
            <a:r>
              <a:rPr lang="en-US" dirty="0" smtClean="0"/>
              <a:t> </a:t>
            </a:r>
            <a:r>
              <a:rPr lang="en-US" dirty="0" err="1" smtClean="0"/>
              <a:t>fazla</a:t>
            </a:r>
            <a:r>
              <a:rPr lang="en-US" dirty="0" smtClean="0"/>
              <a:t> :</a:t>
            </a:r>
          </a:p>
          <a:p>
            <a:pPr lvl="1"/>
            <a:r>
              <a:rPr lang="en-US" dirty="0" smtClean="0"/>
              <a:t>%7’ye </a:t>
            </a:r>
            <a:r>
              <a:rPr lang="en-US" dirty="0" err="1" smtClean="0"/>
              <a:t>karşı</a:t>
            </a:r>
            <a:r>
              <a:rPr lang="en-US" dirty="0" smtClean="0"/>
              <a:t> %14 (%7-27), RR 2.11, </a:t>
            </a:r>
            <a:r>
              <a:rPr lang="en-US" dirty="0"/>
              <a:t>%</a:t>
            </a:r>
            <a:r>
              <a:rPr lang="en-US" dirty="0" smtClean="0"/>
              <a:t>95 CI 1.06 - 4.2</a:t>
            </a:r>
          </a:p>
          <a:p>
            <a:endParaRPr lang="en-US" dirty="0" smtClean="0"/>
          </a:p>
          <a:p>
            <a:r>
              <a:rPr lang="en-US" dirty="0" err="1" smtClean="0"/>
              <a:t>Prolapsus</a:t>
            </a:r>
            <a:r>
              <a:rPr lang="en-US" dirty="0" smtClean="0"/>
              <a:t> </a:t>
            </a:r>
            <a:r>
              <a:rPr lang="en-US" dirty="0" err="1" smtClean="0"/>
              <a:t>için</a:t>
            </a:r>
            <a:r>
              <a:rPr lang="en-US" dirty="0" smtClean="0"/>
              <a:t> </a:t>
            </a:r>
            <a:r>
              <a:rPr lang="en-US" dirty="0" err="1" smtClean="0"/>
              <a:t>tekrar</a:t>
            </a:r>
            <a:r>
              <a:rPr lang="en-US" dirty="0" smtClean="0"/>
              <a:t> </a:t>
            </a:r>
            <a:r>
              <a:rPr lang="en-US" dirty="0" err="1" smtClean="0"/>
              <a:t>cerrahi</a:t>
            </a:r>
            <a:r>
              <a:rPr lang="en-US" dirty="0" smtClean="0"/>
              <a:t> (2-4 </a:t>
            </a:r>
            <a:r>
              <a:rPr lang="en-US" dirty="0" err="1" smtClean="0"/>
              <a:t>yıl</a:t>
            </a:r>
            <a:r>
              <a:rPr lang="en-US" dirty="0" smtClean="0"/>
              <a:t>)</a:t>
            </a:r>
          </a:p>
          <a:p>
            <a:pPr lvl="1"/>
            <a:r>
              <a:rPr lang="en-US" dirty="0" err="1"/>
              <a:t>Vajinal</a:t>
            </a:r>
            <a:r>
              <a:rPr lang="en-US" dirty="0"/>
              <a:t> </a:t>
            </a:r>
            <a:r>
              <a:rPr lang="en-US" dirty="0" err="1"/>
              <a:t>cerrahi</a:t>
            </a:r>
            <a:r>
              <a:rPr lang="en-US" dirty="0"/>
              <a:t> </a:t>
            </a:r>
            <a:r>
              <a:rPr lang="en-US" dirty="0" smtClean="0"/>
              <a:t>(TVM 1, SSF 2, USL 1 </a:t>
            </a:r>
            <a:r>
              <a:rPr lang="en-US" dirty="0" err="1"/>
              <a:t>çalışma</a:t>
            </a:r>
            <a:r>
              <a:rPr lang="en-US" dirty="0"/>
              <a:t>) </a:t>
            </a:r>
            <a:r>
              <a:rPr lang="en-US" dirty="0" err="1"/>
              <a:t>sonrası</a:t>
            </a:r>
            <a:r>
              <a:rPr lang="en-US" dirty="0"/>
              <a:t> </a:t>
            </a:r>
            <a:r>
              <a:rPr lang="en-US" dirty="0" err="1"/>
              <a:t>SKP’ye</a:t>
            </a:r>
            <a:r>
              <a:rPr lang="en-US" dirty="0"/>
              <a:t> </a:t>
            </a:r>
            <a:r>
              <a:rPr lang="en-US" dirty="0" err="1"/>
              <a:t>göre</a:t>
            </a:r>
            <a:r>
              <a:rPr lang="en-US" dirty="0"/>
              <a:t> </a:t>
            </a:r>
            <a:r>
              <a:rPr lang="en-US" dirty="0" err="1"/>
              <a:t>daha</a:t>
            </a:r>
            <a:r>
              <a:rPr lang="en-US" dirty="0"/>
              <a:t> </a:t>
            </a:r>
            <a:r>
              <a:rPr lang="en-US" dirty="0" err="1"/>
              <a:t>fazla</a:t>
            </a:r>
            <a:endParaRPr lang="en-US" dirty="0"/>
          </a:p>
          <a:p>
            <a:pPr lvl="1"/>
            <a:r>
              <a:rPr lang="en-US" dirty="0" smtClean="0"/>
              <a:t>%4’e </a:t>
            </a:r>
            <a:r>
              <a:rPr lang="en-US" dirty="0" err="1" smtClean="0"/>
              <a:t>karşı</a:t>
            </a:r>
            <a:r>
              <a:rPr lang="en-US" dirty="0" smtClean="0"/>
              <a:t> %5-18, RR 2.28</a:t>
            </a:r>
            <a:r>
              <a:rPr lang="en-US" dirty="0"/>
              <a:t>, %</a:t>
            </a:r>
            <a:r>
              <a:rPr lang="en-US" dirty="0" smtClean="0"/>
              <a:t>95 </a:t>
            </a:r>
            <a:r>
              <a:rPr lang="en-US" dirty="0"/>
              <a:t>CI 1.20 to </a:t>
            </a:r>
            <a:r>
              <a:rPr lang="en-US" dirty="0" smtClean="0"/>
              <a:t>4.32</a:t>
            </a:r>
            <a:endParaRPr lang="en-US" dirty="0"/>
          </a:p>
          <a:p>
            <a:endParaRPr lang="en-US" dirty="0"/>
          </a:p>
        </p:txBody>
      </p:sp>
      <p:pic>
        <p:nvPicPr>
          <p:cNvPr id="4" name="Picture 3" descr="Adsız.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51116"/>
            <a:ext cx="7455647" cy="1351477"/>
          </a:xfrm>
          <a:prstGeom prst="rect">
            <a:avLst/>
          </a:prstGeom>
        </p:spPr>
      </p:pic>
      <p:pic>
        <p:nvPicPr>
          <p:cNvPr id="5" name="Picture 4" descr="Adsız.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4875" y="351116"/>
            <a:ext cx="1244600" cy="1524000"/>
          </a:xfrm>
          <a:prstGeom prst="rect">
            <a:avLst/>
          </a:prstGeom>
        </p:spPr>
      </p:pic>
      <p:sp>
        <p:nvSpPr>
          <p:cNvPr id="6" name="Rectangle 5"/>
          <p:cNvSpPr/>
          <p:nvPr/>
        </p:nvSpPr>
        <p:spPr>
          <a:xfrm>
            <a:off x="4567142" y="6345970"/>
            <a:ext cx="4239186" cy="276999"/>
          </a:xfrm>
          <a:prstGeom prst="rect">
            <a:avLst/>
          </a:prstGeom>
        </p:spPr>
        <p:txBody>
          <a:bodyPr wrap="none">
            <a:spAutoFit/>
          </a:bodyPr>
          <a:lstStyle/>
          <a:p>
            <a:r>
              <a:rPr lang="en-US" baseline="30000" dirty="0"/>
              <a:t>Cochrane Database of Systematic Reviews 2016, Issue 10.</a:t>
            </a:r>
            <a:endParaRPr lang="en-US" dirty="0"/>
          </a:p>
        </p:txBody>
      </p:sp>
    </p:spTree>
    <p:extLst>
      <p:ext uri="{BB962C8B-B14F-4D97-AF65-F5344CB8AC3E}">
        <p14:creationId xmlns:p14="http://schemas.microsoft.com/office/powerpoint/2010/main" val="427857461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8113</TotalTime>
  <Words>1958</Words>
  <Application>Microsoft Macintosh PowerPoint</Application>
  <PresentationFormat>On-screen Show (4:3)</PresentationFormat>
  <Paragraphs>246</Paragraphs>
  <Slides>29</Slides>
  <Notes>3</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Clarity</vt:lpstr>
      <vt:lpstr>Meş cerrahİsİ</vt:lpstr>
      <vt:lpstr>Ürojinekolojide meş cerrahisi</vt:lpstr>
      <vt:lpstr> POP cerrahisinde ‘meş’: neden?</vt:lpstr>
      <vt:lpstr>PowerPoint Presentation</vt:lpstr>
      <vt:lpstr>POP’da Meş Cerrahisi: </vt:lpstr>
      <vt:lpstr>POP’da Meş Cerrahisi: Abdominal yol Abdominal sakrokolpopeksi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Meş’e özgü komplikasyonlar:</vt:lpstr>
      <vt:lpstr>Konvansiyonel Ön Kompartman Onarımı Gerçek Başarısı?</vt:lpstr>
      <vt:lpstr>Konvansiyonel Ön Kompartman Onarımı Gerçek Başarısı?</vt:lpstr>
      <vt:lpstr>Konvansiyonel Ön Kompartman Onarımı Gerçek Başarısı?</vt:lpstr>
      <vt:lpstr>Sonuç:</vt:lpstr>
      <vt:lpstr>Sonuç: Hangi hasta?</vt:lpstr>
      <vt:lpstr>Sonuç: Hangi cerrah?</vt:lpstr>
      <vt:lpstr>Sonuç: Hangi meş?</vt:lpstr>
      <vt:lpstr>Ürojinekolojide Rejeneratif Tıp-Doku Mühendisliği </vt:lpstr>
      <vt:lpstr>PowerPoint Presentation</vt:lpstr>
      <vt:lpstr>PowerPoint Presentation</vt:lpstr>
    </vt:vector>
  </TitlesOfParts>
  <Company>YVZ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Meş cerrahİsİ</dc:title>
  <dc:creator>Esra Cetinkaya</dc:creator>
  <cp:lastModifiedBy>Esra Cetinkaya</cp:lastModifiedBy>
  <cp:revision>59</cp:revision>
  <dcterms:created xsi:type="dcterms:W3CDTF">2018-04-29T07:29:47Z</dcterms:created>
  <dcterms:modified xsi:type="dcterms:W3CDTF">2018-05-10T06:22:35Z</dcterms:modified>
</cp:coreProperties>
</file>