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257" r:id="rId3"/>
    <p:sldId id="258" r:id="rId4"/>
    <p:sldId id="259" r:id="rId5"/>
    <p:sldId id="260" r:id="rId6"/>
    <p:sldId id="261" r:id="rId7"/>
    <p:sldId id="262" r:id="rId8"/>
    <p:sldId id="263" r:id="rId9"/>
    <p:sldId id="265" r:id="rId10"/>
    <p:sldId id="323" r:id="rId11"/>
    <p:sldId id="277" r:id="rId12"/>
    <p:sldId id="278" r:id="rId13"/>
    <p:sldId id="270" r:id="rId14"/>
    <p:sldId id="331" r:id="rId15"/>
    <p:sldId id="325" r:id="rId16"/>
    <p:sldId id="271" r:id="rId17"/>
    <p:sldId id="272" r:id="rId18"/>
    <p:sldId id="280" r:id="rId19"/>
    <p:sldId id="333" r:id="rId20"/>
    <p:sldId id="336" r:id="rId21"/>
    <p:sldId id="337" r:id="rId22"/>
    <p:sldId id="282" r:id="rId23"/>
    <p:sldId id="287" r:id="rId24"/>
    <p:sldId id="288" r:id="rId25"/>
    <p:sldId id="290" r:id="rId26"/>
    <p:sldId id="291" r:id="rId27"/>
    <p:sldId id="327" r:id="rId28"/>
    <p:sldId id="328" r:id="rId29"/>
    <p:sldId id="329" r:id="rId30"/>
    <p:sldId id="330" r:id="rId31"/>
    <p:sldId id="293" r:id="rId32"/>
    <p:sldId id="332" r:id="rId33"/>
    <p:sldId id="295" r:id="rId34"/>
    <p:sldId id="296" r:id="rId35"/>
    <p:sldId id="292" r:id="rId36"/>
    <p:sldId id="297" r:id="rId37"/>
    <p:sldId id="298" r:id="rId38"/>
    <p:sldId id="299" r:id="rId39"/>
    <p:sldId id="300" r:id="rId40"/>
    <p:sldId id="302" r:id="rId41"/>
    <p:sldId id="326" r:id="rId42"/>
    <p:sldId id="304" r:id="rId43"/>
    <p:sldId id="309" r:id="rId44"/>
    <p:sldId id="310" r:id="rId45"/>
    <p:sldId id="311" r:id="rId46"/>
    <p:sldId id="312" r:id="rId47"/>
    <p:sldId id="314" r:id="rId48"/>
    <p:sldId id="315" r:id="rId49"/>
    <p:sldId id="317" r:id="rId50"/>
    <p:sldId id="275" r:id="rId51"/>
    <p:sldId id="334" r:id="rId52"/>
    <p:sldId id="335"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B4A81E-7DCD-40F0-8ACC-CAE150F54739}" type="datetimeFigureOut">
              <a:rPr lang="tr-TR" smtClean="0"/>
              <a:pPr/>
              <a:t>10.05.2018</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4F172C-FD3A-4008-A9F4-AB2F9A3233DB}"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dirty="0" smtClean="0"/>
              <a:t>İleri yaş hastalarda</a:t>
            </a:r>
            <a:r>
              <a:rPr lang="tr-TR" baseline="0" dirty="0" smtClean="0"/>
              <a:t> özelikle bakıma muhtaç kişilerde urge inkontinans daha büyük bir problem olarak karşımıza çıkar çünkü kişi idrar kaçırma zamanını kestirememektedir hatta bu nedenle bu ileri yaş hastalar bakım ve huzur evlerine başvurmazlar.</a:t>
            </a:r>
            <a:endParaRPr lang="tr-TR" dirty="0"/>
          </a:p>
        </p:txBody>
      </p:sp>
      <p:sp>
        <p:nvSpPr>
          <p:cNvPr id="4" name="Slide Number Placeholder 3"/>
          <p:cNvSpPr>
            <a:spLocks noGrp="1"/>
          </p:cNvSpPr>
          <p:nvPr>
            <p:ph type="sldNum" sz="quarter" idx="10"/>
          </p:nvPr>
        </p:nvSpPr>
        <p:spPr/>
        <p:txBody>
          <a:bodyPr/>
          <a:lstStyle/>
          <a:p>
            <a:fld id="{F54B441B-0985-4C7F-B029-1C957CEE3AFC}" type="slidenum">
              <a:rPr lang="tr-TR" smtClean="0"/>
              <a:pPr/>
              <a:t>4</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Stress</a:t>
            </a:r>
            <a:r>
              <a:rPr lang="tr-TR" baseline="0" dirty="0" smtClean="0"/>
              <a:t> </a:t>
            </a:r>
            <a:r>
              <a:rPr lang="tr-TR" baseline="0" dirty="0" err="1" smtClean="0"/>
              <a:t>üriner</a:t>
            </a:r>
            <a:r>
              <a:rPr lang="tr-TR" baseline="0" dirty="0" smtClean="0"/>
              <a:t> </a:t>
            </a:r>
            <a:r>
              <a:rPr lang="tr-TR" baseline="0" dirty="0" err="1" smtClean="0"/>
              <a:t>inkontinanas</a:t>
            </a:r>
            <a:r>
              <a:rPr lang="tr-TR" baseline="0" dirty="0" smtClean="0"/>
              <a:t> mesane ve </a:t>
            </a:r>
            <a:r>
              <a:rPr lang="tr-TR" baseline="0" dirty="0" err="1" smtClean="0"/>
              <a:t>uretra</a:t>
            </a:r>
            <a:r>
              <a:rPr lang="tr-TR" baseline="0" dirty="0" smtClean="0"/>
              <a:t> </a:t>
            </a:r>
            <a:r>
              <a:rPr lang="tr-TR" baseline="0" dirty="0" err="1" smtClean="0"/>
              <a:t>boynununun</a:t>
            </a:r>
            <a:r>
              <a:rPr lang="tr-TR" baseline="0" dirty="0" smtClean="0"/>
              <a:t> desteğini kaybetmesi yada </a:t>
            </a:r>
            <a:r>
              <a:rPr lang="tr-TR" baseline="0" dirty="0" err="1" smtClean="0"/>
              <a:t>internal</a:t>
            </a:r>
            <a:r>
              <a:rPr lang="tr-TR" baseline="0" dirty="0" smtClean="0"/>
              <a:t> </a:t>
            </a:r>
            <a:r>
              <a:rPr lang="tr-TR" baseline="0" dirty="0" err="1" smtClean="0"/>
              <a:t>sfinkterin</a:t>
            </a:r>
            <a:r>
              <a:rPr lang="tr-TR" baseline="0" dirty="0" smtClean="0"/>
              <a:t> çeşitli nedenlerle hasarlanması sonucunda oluşur.</a:t>
            </a:r>
          </a:p>
          <a:p>
            <a:r>
              <a:rPr lang="tr-TR" baseline="0" dirty="0" err="1" smtClean="0"/>
              <a:t>Hipermobilitenin</a:t>
            </a:r>
            <a:r>
              <a:rPr lang="tr-TR" baseline="0" dirty="0" smtClean="0"/>
              <a:t> eşlik ettiği </a:t>
            </a:r>
            <a:r>
              <a:rPr lang="tr-TR" baseline="0" dirty="0" err="1" smtClean="0"/>
              <a:t>sui</a:t>
            </a:r>
            <a:r>
              <a:rPr lang="tr-TR" baseline="0" dirty="0" smtClean="0"/>
              <a:t> </a:t>
            </a:r>
            <a:r>
              <a:rPr lang="tr-TR" baseline="0" dirty="0" err="1" smtClean="0"/>
              <a:t>ın</a:t>
            </a:r>
            <a:r>
              <a:rPr lang="tr-TR" baseline="0" dirty="0" smtClean="0"/>
              <a:t> tedavi sonuçları izole </a:t>
            </a:r>
            <a:r>
              <a:rPr lang="tr-TR" baseline="0" dirty="0" err="1" smtClean="0"/>
              <a:t>internal</a:t>
            </a:r>
            <a:r>
              <a:rPr lang="tr-TR" baseline="0" dirty="0" smtClean="0"/>
              <a:t> </a:t>
            </a:r>
            <a:r>
              <a:rPr lang="tr-TR" baseline="0" dirty="0" err="1" smtClean="0"/>
              <a:t>sfinkter</a:t>
            </a:r>
            <a:r>
              <a:rPr lang="tr-TR" baseline="0" dirty="0" smtClean="0"/>
              <a:t> yetersizliğine bağlı </a:t>
            </a:r>
            <a:r>
              <a:rPr lang="tr-TR" baseline="0" dirty="0" err="1" smtClean="0"/>
              <a:t>sui</a:t>
            </a:r>
            <a:r>
              <a:rPr lang="tr-TR" baseline="0" dirty="0" smtClean="0"/>
              <a:t> den daha </a:t>
            </a:r>
            <a:r>
              <a:rPr lang="tr-TR" baseline="0" dirty="0" err="1" smtClean="0"/>
              <a:t>başarılıdır.Urge</a:t>
            </a:r>
            <a:r>
              <a:rPr lang="tr-TR" baseline="0" dirty="0" smtClean="0"/>
              <a:t> </a:t>
            </a:r>
            <a:r>
              <a:rPr lang="tr-TR" baseline="0" dirty="0" err="1" smtClean="0"/>
              <a:t>inkontinasda</a:t>
            </a:r>
            <a:r>
              <a:rPr lang="tr-TR" baseline="0" dirty="0" smtClean="0"/>
              <a:t> 3 temel  </a:t>
            </a:r>
            <a:r>
              <a:rPr lang="tr-TR" baseline="0" dirty="0" err="1" smtClean="0"/>
              <a:t>etyolojik</a:t>
            </a:r>
            <a:r>
              <a:rPr lang="tr-TR" baseline="0" dirty="0" smtClean="0"/>
              <a:t> faktör vardır 1.detrusor </a:t>
            </a:r>
            <a:r>
              <a:rPr lang="tr-TR" baseline="0" dirty="0" err="1" smtClean="0"/>
              <a:t>hiperaktivitesi</a:t>
            </a:r>
            <a:r>
              <a:rPr lang="tr-TR" baseline="0" dirty="0" smtClean="0"/>
              <a:t> 2. mesane </a:t>
            </a:r>
            <a:r>
              <a:rPr lang="tr-TR" baseline="0" dirty="0" err="1" smtClean="0"/>
              <a:t>hipersensitivitesi</a:t>
            </a:r>
            <a:r>
              <a:rPr lang="tr-TR" baseline="0" dirty="0" smtClean="0"/>
              <a:t> bunu demek istemekle mesane </a:t>
            </a:r>
            <a:r>
              <a:rPr lang="tr-TR" baseline="0" dirty="0" err="1" smtClean="0"/>
              <a:t>mikrobiyotasının</a:t>
            </a:r>
            <a:r>
              <a:rPr lang="tr-TR" baseline="0" dirty="0" smtClean="0"/>
              <a:t> değişimi bunu </a:t>
            </a:r>
            <a:r>
              <a:rPr lang="tr-TR" baseline="0" dirty="0" err="1" smtClean="0"/>
              <a:t>uroeptieliımdaki</a:t>
            </a:r>
            <a:r>
              <a:rPr lang="tr-TR" baseline="0" dirty="0" smtClean="0"/>
              <a:t> etkileri ve sonucunda </a:t>
            </a:r>
            <a:r>
              <a:rPr lang="tr-TR" baseline="0" dirty="0" err="1" smtClean="0"/>
              <a:t>detrusor</a:t>
            </a:r>
            <a:r>
              <a:rPr lang="tr-TR" baseline="0" dirty="0" smtClean="0"/>
              <a:t> </a:t>
            </a:r>
            <a:r>
              <a:rPr lang="tr-TR" baseline="0" dirty="0" err="1" smtClean="0"/>
              <a:t>sensitivitesinde</a:t>
            </a:r>
            <a:r>
              <a:rPr lang="tr-TR" baseline="0" dirty="0" smtClean="0"/>
              <a:t> ve fonksiyonunda değişim demek istenmektedir  3. </a:t>
            </a:r>
            <a:r>
              <a:rPr lang="tr-TR" baseline="0" dirty="0" err="1" smtClean="0"/>
              <a:t>detrusor</a:t>
            </a:r>
            <a:r>
              <a:rPr lang="tr-TR" baseline="0" dirty="0" smtClean="0"/>
              <a:t> </a:t>
            </a:r>
            <a:r>
              <a:rPr lang="tr-TR" baseline="0" dirty="0" err="1" smtClean="0"/>
              <a:t>kompliansının</a:t>
            </a:r>
            <a:r>
              <a:rPr lang="tr-TR" baseline="0" dirty="0" smtClean="0"/>
              <a:t> azalması.</a:t>
            </a:r>
          </a:p>
          <a:p>
            <a:r>
              <a:rPr lang="tr-TR" baseline="0" dirty="0" smtClean="0"/>
              <a:t>MENANENİN TAM OLARAK BOŞALTILAMAMASI İLE KAREKTERİZE ÇOĞU ZAMAN ALTINDA SİSTEMİK NÖROLOJİK HASTALIK VEYA URETRAL OBSTRÜKSİYON OLAN OVERFLOW İNKONTİNANS.</a:t>
            </a:r>
          </a:p>
          <a:p>
            <a:r>
              <a:rPr lang="tr-TR" dirty="0" smtClean="0"/>
              <a:t>,kalça kırılması gibi </a:t>
            </a:r>
            <a:r>
              <a:rPr lang="tr-TR" dirty="0" err="1" smtClean="0"/>
              <a:t>mobilitenin</a:t>
            </a:r>
            <a:r>
              <a:rPr lang="tr-TR" dirty="0" smtClean="0"/>
              <a:t> azaldığı durumlar ya da mesane </a:t>
            </a:r>
            <a:r>
              <a:rPr lang="tr-TR" dirty="0" err="1" smtClean="0"/>
              <a:t>dolumunun</a:t>
            </a:r>
            <a:r>
              <a:rPr lang="tr-TR" dirty="0" smtClean="0"/>
              <a:t> bildirilemediği </a:t>
            </a:r>
            <a:r>
              <a:rPr lang="tr-TR" dirty="0" err="1" smtClean="0"/>
              <a:t>demans</a:t>
            </a:r>
            <a:r>
              <a:rPr lang="tr-TR" dirty="0" smtClean="0"/>
              <a:t> ,</a:t>
            </a:r>
            <a:r>
              <a:rPr lang="tr-TR" dirty="0" err="1" smtClean="0"/>
              <a:t>mental</a:t>
            </a:r>
            <a:r>
              <a:rPr lang="tr-TR" dirty="0" smtClean="0"/>
              <a:t> bozukluklar durumundaki </a:t>
            </a:r>
            <a:r>
              <a:rPr lang="tr-TR" dirty="0" err="1" smtClean="0"/>
              <a:t>inkontinansdır</a:t>
            </a:r>
            <a:r>
              <a:rPr lang="tr-TR" dirty="0" smtClean="0"/>
              <a:t>.</a:t>
            </a:r>
          </a:p>
          <a:p>
            <a:endParaRPr lang="tr-TR" dirty="0" smtClean="0"/>
          </a:p>
          <a:p>
            <a:endParaRPr lang="tr-TR" dirty="0"/>
          </a:p>
        </p:txBody>
      </p:sp>
      <p:sp>
        <p:nvSpPr>
          <p:cNvPr id="4" name="Slayt Numarası Yer Tutucusu 3"/>
          <p:cNvSpPr>
            <a:spLocks noGrp="1"/>
          </p:cNvSpPr>
          <p:nvPr>
            <p:ph type="sldNum" sz="quarter" idx="10"/>
          </p:nvPr>
        </p:nvSpPr>
        <p:spPr/>
        <p:txBody>
          <a:bodyPr/>
          <a:lstStyle/>
          <a:p>
            <a:fld id="{F54B441B-0985-4C7F-B029-1C957CEE3AFC}" type="slidenum">
              <a:rPr lang="tr-TR" smtClean="0"/>
              <a:pPr/>
              <a:t>9</a:t>
            </a:fld>
            <a:endParaRPr lang="tr-TR"/>
          </a:p>
        </p:txBody>
      </p:sp>
    </p:spTree>
    <p:extLst>
      <p:ext uri="{BB962C8B-B14F-4D97-AF65-F5344CB8AC3E}">
        <p14:creationId xmlns:p14="http://schemas.microsoft.com/office/powerpoint/2010/main" val="674941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5D92A6E-637C-4D0B-AC82-3E1AF6B63364}" type="slidenum">
              <a:rPr lang="tr-TR" altLang="tr-TR" smtClean="0"/>
              <a:pPr/>
              <a:t>22</a:t>
            </a:fld>
            <a:endParaRPr lang="tr-TR" altLang="tr-TR" smtClean="0"/>
          </a:p>
        </p:txBody>
      </p:sp>
      <p:sp>
        <p:nvSpPr>
          <p:cNvPr id="60419" name="Text Box 2"/>
          <p:cNvSpPr txBox="1">
            <a:spLocks noChangeArrowheads="1"/>
          </p:cNvSpPr>
          <p:nvPr/>
        </p:nvSpPr>
        <p:spPr bwMode="auto">
          <a:xfrm>
            <a:off x="1142732" y="685837"/>
            <a:ext cx="4572538" cy="3429185"/>
          </a:xfrm>
          <a:prstGeom prst="rect">
            <a:avLst/>
          </a:prstGeom>
          <a:solidFill>
            <a:srgbClr val="FFFFFF"/>
          </a:solidFill>
          <a:ln w="9525">
            <a:solidFill>
              <a:srgbClr val="000000"/>
            </a:solidFill>
            <a:miter lim="800000"/>
            <a:headEnd/>
            <a:tailEnd/>
          </a:ln>
        </p:spPr>
        <p:txBody>
          <a:bodyPr wrap="none" anchor="ctr"/>
          <a:lstStyle/>
          <a:p>
            <a:endParaRPr lang="tr-TR" altLang="tr-TR"/>
          </a:p>
        </p:txBody>
      </p:sp>
      <p:sp>
        <p:nvSpPr>
          <p:cNvPr id="60420" name="Rectangle 3"/>
          <p:cNvSpPr>
            <a:spLocks noGrp="1" noChangeArrowheads="1"/>
          </p:cNvSpPr>
          <p:nvPr>
            <p:ph type="body"/>
          </p:nvPr>
        </p:nvSpPr>
        <p:spPr>
          <a:xfrm>
            <a:off x="685316" y="4343141"/>
            <a:ext cx="5485753" cy="4115022"/>
          </a:xfrm>
          <a:noFill/>
          <a:ln/>
        </p:spPr>
        <p:txBody>
          <a:bodyPr wrap="none" anchor="ctr"/>
          <a:lstStyle/>
          <a:p>
            <a:pPr eaLnBrk="1" hangingPunct="1"/>
            <a:r>
              <a:rPr lang="tr-TR" altLang="tr-TR" dirty="0" smtClean="0"/>
              <a:t>Hasta yatar pozisyonda 1 .bacaklar hafif ayrık 2.nefesini tutmadan 3.guluteal abdominal ve uyluk kaslarını kullanmadan perineal kasları kasabilmelidir.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B5580CD1-00CC-48CE-BF3F-03009894B182}" type="slidenum">
              <a:rPr lang="tr-TR" altLang="tr-TR" smtClean="0"/>
              <a:pPr/>
              <a:t>47</a:t>
            </a:fld>
            <a:endParaRPr lang="tr-TR" altLang="tr-TR" smtClean="0"/>
          </a:p>
        </p:txBody>
      </p:sp>
      <p:sp>
        <p:nvSpPr>
          <p:cNvPr id="62467" name="Text Box 2"/>
          <p:cNvSpPr txBox="1">
            <a:spLocks noChangeArrowheads="1"/>
          </p:cNvSpPr>
          <p:nvPr/>
        </p:nvSpPr>
        <p:spPr bwMode="auto">
          <a:xfrm>
            <a:off x="1142732" y="685837"/>
            <a:ext cx="4572538" cy="3429185"/>
          </a:xfrm>
          <a:prstGeom prst="rect">
            <a:avLst/>
          </a:prstGeom>
          <a:solidFill>
            <a:srgbClr val="FFFFFF"/>
          </a:solidFill>
          <a:ln w="9525">
            <a:solidFill>
              <a:srgbClr val="000000"/>
            </a:solidFill>
            <a:miter lim="800000"/>
            <a:headEnd/>
            <a:tailEnd/>
          </a:ln>
        </p:spPr>
        <p:txBody>
          <a:bodyPr wrap="none" anchor="ctr"/>
          <a:lstStyle/>
          <a:p>
            <a:endParaRPr lang="tr-TR" altLang="tr-TR"/>
          </a:p>
        </p:txBody>
      </p:sp>
      <p:sp>
        <p:nvSpPr>
          <p:cNvPr id="62468" name="Rectangle 3"/>
          <p:cNvSpPr>
            <a:spLocks noGrp="1" noChangeArrowheads="1"/>
          </p:cNvSpPr>
          <p:nvPr>
            <p:ph type="body"/>
          </p:nvPr>
        </p:nvSpPr>
        <p:spPr>
          <a:xfrm>
            <a:off x="685316" y="4343141"/>
            <a:ext cx="5485753" cy="4115022"/>
          </a:xfrm>
          <a:noFill/>
          <a:ln/>
        </p:spPr>
        <p:txBody>
          <a:bodyPr wrap="none" anchor="ctr"/>
          <a:lstStyle/>
          <a:p>
            <a:pPr eaLnBrk="1" hangingPunct="1"/>
            <a:endParaRPr lang="tr-TR" alt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B766A8D2-2CDC-4762-960D-1C68F783D6AA}" type="slidenum">
              <a:rPr lang="tr-TR"/>
              <a:pPr>
                <a:defRP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648200" y="1600200"/>
            <a:ext cx="40386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4648200" y="3938588"/>
            <a:ext cx="40386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4"/>
          <p:cNvSpPr>
            <a:spLocks noGrp="1" noChangeArrowheads="1"/>
          </p:cNvSpPr>
          <p:nvPr>
            <p:ph type="dt" sz="half" idx="10"/>
          </p:nvPr>
        </p:nvSpPr>
        <p:spPr>
          <a:ln/>
        </p:spPr>
        <p:txBody>
          <a:bodyPr/>
          <a:lstStyle>
            <a:lvl1pPr>
              <a:defRPr/>
            </a:lvl1pPr>
          </a:lstStyle>
          <a:p>
            <a:pPr>
              <a:defRPr/>
            </a:pPr>
            <a:endParaRPr lang="tr-TR"/>
          </a:p>
        </p:txBody>
      </p:sp>
      <p:sp>
        <p:nvSpPr>
          <p:cNvPr id="7" name="Rectangle 5"/>
          <p:cNvSpPr>
            <a:spLocks noGrp="1" noChangeArrowheads="1"/>
          </p:cNvSpPr>
          <p:nvPr>
            <p:ph type="ftr" sz="quarter" idx="11"/>
          </p:nvPr>
        </p:nvSpPr>
        <p:spPr>
          <a:ln/>
        </p:spPr>
        <p:txBody>
          <a:bodyPr/>
          <a:lstStyle>
            <a:lvl1pPr>
              <a:defRPr/>
            </a:lvl1pPr>
          </a:lstStyle>
          <a:p>
            <a:pPr>
              <a:defRPr/>
            </a:pPr>
            <a:endParaRPr lang="tr-TR"/>
          </a:p>
        </p:txBody>
      </p:sp>
      <p:sp>
        <p:nvSpPr>
          <p:cNvPr id="8" name="Rectangle 6"/>
          <p:cNvSpPr>
            <a:spLocks noGrp="1" noChangeArrowheads="1"/>
          </p:cNvSpPr>
          <p:nvPr>
            <p:ph type="sldNum" sz="quarter" idx="12"/>
          </p:nvPr>
        </p:nvSpPr>
        <p:spPr>
          <a:ln/>
        </p:spPr>
        <p:txBody>
          <a:bodyPr/>
          <a:lstStyle>
            <a:lvl1pPr>
              <a:defRPr/>
            </a:lvl1pPr>
          </a:lstStyle>
          <a:p>
            <a:pPr>
              <a:defRPr/>
            </a:pPr>
            <a:fld id="{A553DAAF-4123-4F13-BA57-4EB778454AD7}" type="slidenum">
              <a:rPr lang="tr-TR"/>
              <a:pPr>
                <a:defRPr/>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Başlık, Metin ve Küçük Resim">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Küçük Resim Yer Tutucusu"/>
          <p:cNvSpPr>
            <a:spLocks noGrp="1"/>
          </p:cNvSpPr>
          <p:nvPr>
            <p:ph type="clipArt" sz="half" idx="2"/>
          </p:nvPr>
        </p:nvSpPr>
        <p:spPr>
          <a:xfrm>
            <a:off x="4648200" y="1600200"/>
            <a:ext cx="4038600" cy="4525963"/>
          </a:xfrm>
        </p:spPr>
        <p:txBody>
          <a:bodyPr/>
          <a:lstStyle/>
          <a:p>
            <a:pPr lvl="0"/>
            <a:endParaRPr lang="tr-TR"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3F9893C5-D50E-4B65-9ADA-79670A019500}"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tr-TR" dirty="0" smtClean="0"/>
              <a:t>ÜRİNER İNKONTİNANSDA  BAŞLANGIÇ TEDAVİSİ</a:t>
            </a:r>
            <a:endParaRPr lang="tr-TR" dirty="0"/>
          </a:p>
        </p:txBody>
      </p:sp>
      <p:sp>
        <p:nvSpPr>
          <p:cNvPr id="3" name="Subtitle 2"/>
          <p:cNvSpPr>
            <a:spLocks noGrp="1"/>
          </p:cNvSpPr>
          <p:nvPr>
            <p:ph type="subTitle" idx="1"/>
          </p:nvPr>
        </p:nvSpPr>
        <p:spPr/>
        <p:txBody>
          <a:bodyPr/>
          <a:lstStyle/>
          <a:p>
            <a:r>
              <a:rPr lang="tr-TR" dirty="0" smtClean="0"/>
              <a:t>DR.EREN AKBABA</a:t>
            </a:r>
          </a:p>
          <a:p>
            <a:r>
              <a:rPr lang="tr-TR" dirty="0" smtClean="0"/>
              <a:t>MUĞLA SITKI KOÇMAN ÜNİVERSİTESİ TIP FAKÜLTESİ</a:t>
            </a:r>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Üriner İnkontinansda Neler Sorgulanmalı</a:t>
            </a:r>
            <a:endParaRPr lang="tr-TR" dirty="0"/>
          </a:p>
        </p:txBody>
      </p:sp>
      <p:sp>
        <p:nvSpPr>
          <p:cNvPr id="3" name="Content Placeholder 2"/>
          <p:cNvSpPr>
            <a:spLocks noGrp="1"/>
          </p:cNvSpPr>
          <p:nvPr>
            <p:ph sz="half" idx="1"/>
          </p:nvPr>
        </p:nvSpPr>
        <p:spPr/>
        <p:txBody>
          <a:bodyPr>
            <a:normAutofit fontScale="70000" lnSpcReduction="20000"/>
          </a:bodyPr>
          <a:lstStyle/>
          <a:p>
            <a:r>
              <a:rPr lang="tr-TR" dirty="0" smtClean="0"/>
              <a:t>Yaş </a:t>
            </a:r>
          </a:p>
          <a:p>
            <a:r>
              <a:rPr lang="tr-TR" dirty="0" smtClean="0"/>
              <a:t>İdrar kaçırmanın özellikleri</a:t>
            </a:r>
          </a:p>
          <a:p>
            <a:r>
              <a:rPr lang="tr-TR" dirty="0" smtClean="0"/>
              <a:t>Nörolojik hastalık sorgulanmalı</a:t>
            </a:r>
          </a:p>
          <a:p>
            <a:r>
              <a:rPr lang="tr-TR" dirty="0" smtClean="0"/>
              <a:t>Obstetrik  geçmiş  </a:t>
            </a:r>
          </a:p>
          <a:p>
            <a:r>
              <a:rPr lang="tr-TR" dirty="0" smtClean="0"/>
              <a:t>POP varlığı</a:t>
            </a:r>
          </a:p>
          <a:p>
            <a:r>
              <a:rPr lang="tr-TR" dirty="0" smtClean="0"/>
              <a:t>Defekasyon güçlüğü veya anal inkontinans, </a:t>
            </a:r>
          </a:p>
          <a:p>
            <a:r>
              <a:rPr lang="tr-TR" dirty="0" smtClean="0"/>
              <a:t>Cinsel işlev bozukluğu </a:t>
            </a:r>
          </a:p>
          <a:p>
            <a:r>
              <a:rPr lang="tr-TR" dirty="0" smtClean="0"/>
              <a:t>Menopoz  durumu  </a:t>
            </a:r>
          </a:p>
          <a:p>
            <a:r>
              <a:rPr lang="tr-TR" dirty="0" smtClean="0"/>
              <a:t>Demans, deliryum, </a:t>
            </a:r>
          </a:p>
          <a:p>
            <a:r>
              <a:rPr lang="tr-TR" dirty="0" smtClean="0"/>
              <a:t>Diyabet  mellitus veya diyabet insipidus varlığı,</a:t>
            </a:r>
          </a:p>
          <a:p>
            <a:r>
              <a:rPr lang="tr-TR" dirty="0" smtClean="0"/>
              <a:t>Kardiyorespiratuvar bozukluklar,</a:t>
            </a:r>
          </a:p>
          <a:p>
            <a:r>
              <a:rPr lang="tr-TR" dirty="0" smtClean="0"/>
              <a:t>Kronik öksürük, </a:t>
            </a:r>
          </a:p>
          <a:p>
            <a:endParaRPr lang="tr-TR" dirty="0" smtClean="0"/>
          </a:p>
          <a:p>
            <a:endParaRPr lang="tr-TR" dirty="0" smtClean="0"/>
          </a:p>
          <a:p>
            <a:endParaRPr lang="tr-TR" dirty="0" smtClean="0"/>
          </a:p>
          <a:p>
            <a:endParaRPr lang="tr-TR" dirty="0" smtClean="0"/>
          </a:p>
          <a:p>
            <a:endParaRPr lang="tr-TR" dirty="0"/>
          </a:p>
        </p:txBody>
      </p:sp>
      <p:sp>
        <p:nvSpPr>
          <p:cNvPr id="4" name="Content Placeholder 3"/>
          <p:cNvSpPr>
            <a:spLocks noGrp="1"/>
          </p:cNvSpPr>
          <p:nvPr>
            <p:ph sz="half" idx="2"/>
          </p:nvPr>
        </p:nvSpPr>
        <p:spPr/>
        <p:txBody>
          <a:bodyPr>
            <a:normAutofit fontScale="70000" lnSpcReduction="20000"/>
          </a:bodyPr>
          <a:lstStyle/>
          <a:p>
            <a:r>
              <a:rPr lang="tr-TR" dirty="0" smtClean="0"/>
              <a:t>Farmakolojik durumu </a:t>
            </a:r>
          </a:p>
          <a:p>
            <a:r>
              <a:rPr lang="tr-TR" dirty="0" smtClean="0"/>
              <a:t>hormonal replasman tedavisi, </a:t>
            </a:r>
          </a:p>
          <a:p>
            <a:r>
              <a:rPr lang="el-GR" dirty="0" smtClean="0"/>
              <a:t>α</a:t>
            </a:r>
            <a:r>
              <a:rPr lang="tr-TR" dirty="0" smtClean="0"/>
              <a:t> adrenerjik agonistler ve antagonistler,</a:t>
            </a:r>
          </a:p>
          <a:p>
            <a:r>
              <a:rPr lang="tr-TR" dirty="0" smtClean="0"/>
              <a:t>kalsiyum kanal blokerleri, </a:t>
            </a:r>
          </a:p>
          <a:p>
            <a:r>
              <a:rPr lang="tr-TR" dirty="0" smtClean="0"/>
              <a:t>diüretikler, </a:t>
            </a:r>
          </a:p>
          <a:p>
            <a:r>
              <a:rPr lang="tr-TR" dirty="0" smtClean="0"/>
              <a:t>lityum terapileri, </a:t>
            </a:r>
          </a:p>
          <a:p>
            <a:r>
              <a:rPr lang="tr-TR" dirty="0" smtClean="0"/>
              <a:t>opioid analjezikler, </a:t>
            </a:r>
          </a:p>
          <a:p>
            <a:r>
              <a:rPr lang="tr-TR" dirty="0" smtClean="0"/>
              <a:t>antikolinerjikler </a:t>
            </a:r>
          </a:p>
          <a:p>
            <a:r>
              <a:rPr lang="tr-TR" dirty="0" smtClean="0"/>
              <a:t>ACE inhibitörleri</a:t>
            </a:r>
          </a:p>
          <a:p>
            <a:r>
              <a:rPr lang="tr-TR" dirty="0" smtClean="0"/>
              <a:t>Sigara </a:t>
            </a:r>
          </a:p>
          <a:p>
            <a:r>
              <a:rPr lang="tr-TR" dirty="0" smtClean="0"/>
              <a:t>Ağır kaldırma sıklığı,</a:t>
            </a:r>
          </a:p>
          <a:p>
            <a:r>
              <a:rPr lang="tr-TR" dirty="0" smtClean="0"/>
              <a:t>Beslenme alışkanlıkları</a:t>
            </a:r>
          </a:p>
          <a:p>
            <a:r>
              <a:rPr lang="tr-TR" dirty="0" smtClean="0"/>
              <a:t>Günlük sıvı alım miktarı</a:t>
            </a:r>
          </a:p>
          <a:p>
            <a:endParaRPr lang="tr-TR" dirty="0" smtClean="0"/>
          </a:p>
          <a:p>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Üriner İnkontinansda başlangıç değerlendirmesi</a:t>
            </a:r>
            <a:endParaRPr lang="tr-TR" dirty="0"/>
          </a:p>
        </p:txBody>
      </p:sp>
      <p:sp>
        <p:nvSpPr>
          <p:cNvPr id="3" name="Content Placeholder 2"/>
          <p:cNvSpPr>
            <a:spLocks noGrp="1"/>
          </p:cNvSpPr>
          <p:nvPr>
            <p:ph idx="1"/>
          </p:nvPr>
        </p:nvSpPr>
        <p:spPr/>
        <p:txBody>
          <a:bodyPr/>
          <a:lstStyle/>
          <a:p>
            <a:r>
              <a:rPr lang="tr-TR" dirty="0" smtClean="0"/>
              <a:t>Hastaların yaşam kalitelerini ölçme amaçlı çeşitli anketler vardır bu anketlerin hiçbiri tek başına tedavi sonuçlarını iyileştirmez fakat </a:t>
            </a:r>
            <a:r>
              <a:rPr lang="tr-TR" u="sng" dirty="0" smtClean="0"/>
              <a:t>esas şikayetin belirlenmesi</a:t>
            </a:r>
            <a:r>
              <a:rPr lang="tr-TR" dirty="0" smtClean="0"/>
              <a:t>, </a:t>
            </a:r>
            <a:r>
              <a:rPr lang="tr-TR" u="sng" dirty="0" smtClean="0"/>
              <a:t>semptomun samptanması </a:t>
            </a:r>
            <a:r>
              <a:rPr lang="tr-TR" dirty="0" smtClean="0"/>
              <a:t>ve tedavi edilecek birincil şikayetin ve bunun</a:t>
            </a:r>
            <a:r>
              <a:rPr lang="tr-TR" u="sng" dirty="0" smtClean="0"/>
              <a:t> tedavisini </a:t>
            </a:r>
            <a:r>
              <a:rPr lang="tr-TR" dirty="0" smtClean="0"/>
              <a:t>seçmede faydalıdır.</a:t>
            </a:r>
            <a:endParaRPr lang="tr-TR" dirty="0"/>
          </a:p>
        </p:txBody>
      </p:sp>
    </p:spTree>
    <p:extLst>
      <p:ext uri="{BB962C8B-B14F-4D97-AF65-F5344CB8AC3E}">
        <p14:creationId xmlns:p14="http://schemas.microsoft.com/office/powerpoint/2010/main" val="2582710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stretch>
            <a:fillRect/>
          </a:stretch>
        </p:blipFill>
        <p:spPr>
          <a:xfrm>
            <a:off x="76200" y="152400"/>
            <a:ext cx="8991600" cy="6553200"/>
          </a:xfrm>
          <a:prstGeom prst="rect">
            <a:avLst/>
          </a:prstGeom>
        </p:spPr>
      </p:pic>
    </p:spTree>
    <p:extLst>
      <p:ext uri="{BB962C8B-B14F-4D97-AF65-F5344CB8AC3E}">
        <p14:creationId xmlns:p14="http://schemas.microsoft.com/office/powerpoint/2010/main" val="383961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Başlangıç Tedavisi</a:t>
            </a:r>
            <a:endParaRPr lang="tr-TR" dirty="0"/>
          </a:p>
        </p:txBody>
      </p:sp>
      <p:sp>
        <p:nvSpPr>
          <p:cNvPr id="3" name="Content Placeholder 2"/>
          <p:cNvSpPr>
            <a:spLocks noGrp="1"/>
          </p:cNvSpPr>
          <p:nvPr>
            <p:ph idx="1"/>
          </p:nvPr>
        </p:nvSpPr>
        <p:spPr/>
        <p:txBody>
          <a:bodyPr/>
          <a:lstStyle/>
          <a:p>
            <a:r>
              <a:rPr lang="tr-TR" dirty="0" smtClean="0"/>
              <a:t>Tedavinin asıl belirleyicisi </a:t>
            </a:r>
            <a:endParaRPr lang="tr-TR" dirty="0"/>
          </a:p>
          <a:p>
            <a:pPr marL="0" indent="0">
              <a:buNone/>
            </a:pPr>
            <a:r>
              <a:rPr lang="tr-TR" dirty="0" smtClean="0"/>
              <a:t>       1.hasta </a:t>
            </a:r>
            <a:r>
              <a:rPr lang="tr-TR" dirty="0" smtClean="0"/>
              <a:t>semptomlarının hangi </a:t>
            </a:r>
            <a:r>
              <a:rPr lang="tr-TR" dirty="0" err="1" smtClean="0"/>
              <a:t>inkontinans</a:t>
            </a:r>
            <a:r>
              <a:rPr lang="tr-TR" dirty="0"/>
              <a:t> </a:t>
            </a:r>
            <a:r>
              <a:rPr lang="tr-TR" dirty="0" smtClean="0"/>
              <a:t>tipine(</a:t>
            </a:r>
            <a:r>
              <a:rPr lang="tr-TR" dirty="0" err="1" smtClean="0"/>
              <a:t>Stress</a:t>
            </a:r>
            <a:r>
              <a:rPr lang="tr-TR" dirty="0" smtClean="0"/>
              <a:t> </a:t>
            </a:r>
            <a:r>
              <a:rPr lang="tr-TR" dirty="0" smtClean="0"/>
              <a:t>– </a:t>
            </a:r>
            <a:r>
              <a:rPr lang="tr-TR" dirty="0" err="1" smtClean="0"/>
              <a:t>Urgency</a:t>
            </a:r>
            <a:r>
              <a:rPr lang="tr-TR" dirty="0" smtClean="0"/>
              <a:t>) ait olduğu,</a:t>
            </a:r>
          </a:p>
          <a:p>
            <a:pPr>
              <a:buNone/>
            </a:pPr>
            <a:r>
              <a:rPr lang="tr-TR" dirty="0" smtClean="0"/>
              <a:t>       2.tedaviden </a:t>
            </a:r>
            <a:r>
              <a:rPr lang="tr-TR" dirty="0" err="1" smtClean="0"/>
              <a:t>beklentikleri</a:t>
            </a:r>
            <a:r>
              <a:rPr lang="tr-TR" dirty="0" smtClean="0"/>
              <a:t>, </a:t>
            </a:r>
          </a:p>
          <a:p>
            <a:pPr>
              <a:buNone/>
            </a:pPr>
            <a:r>
              <a:rPr lang="tr-TR" dirty="0" smtClean="0"/>
              <a:t>       3.risklere </a:t>
            </a:r>
            <a:r>
              <a:rPr lang="tr-TR" dirty="0" smtClean="0"/>
              <a:t>ve komplikasyonlara karşı toleransı,</a:t>
            </a:r>
          </a:p>
          <a:p>
            <a:pPr>
              <a:buNone/>
            </a:pPr>
            <a:r>
              <a:rPr lang="tr-TR" dirty="0" smtClean="0"/>
              <a:t>       4.finansal durumudur.</a:t>
            </a:r>
          </a:p>
          <a:p>
            <a:pPr>
              <a:buNone/>
            </a:pPr>
            <a:endParaRPr lang="tr-TR" dirty="0" smtClean="0"/>
          </a:p>
          <a:p>
            <a:endParaRPr lang="tr-T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pPr eaLnBrk="1" hangingPunct="1"/>
            <a:r>
              <a:rPr lang="en-US" altLang="tr-TR" sz="3200" smtClean="0"/>
              <a:t>Agency for Health Care Policy and</a:t>
            </a:r>
            <a:br>
              <a:rPr lang="en-US" altLang="tr-TR" sz="3200" smtClean="0"/>
            </a:br>
            <a:r>
              <a:rPr lang="tr-TR" altLang="tr-TR" sz="3200" smtClean="0"/>
              <a:t>   </a:t>
            </a:r>
            <a:r>
              <a:rPr lang="en-US" altLang="tr-TR" sz="3200" smtClean="0"/>
              <a:t>Research’s Clinicial Practice Guidelines</a:t>
            </a:r>
            <a:r>
              <a:rPr lang="tr-TR" altLang="tr-TR" smtClean="0"/>
              <a:t/>
            </a:r>
            <a:br>
              <a:rPr lang="tr-TR" altLang="tr-TR" smtClean="0"/>
            </a:br>
            <a:endParaRPr lang="tr-TR" altLang="tr-TR" smtClean="0"/>
          </a:p>
        </p:txBody>
      </p:sp>
      <p:sp>
        <p:nvSpPr>
          <p:cNvPr id="6147" name="Content Placeholder 2"/>
          <p:cNvSpPr>
            <a:spLocks noGrp="1"/>
          </p:cNvSpPr>
          <p:nvPr>
            <p:ph idx="1"/>
          </p:nvPr>
        </p:nvSpPr>
        <p:spPr/>
        <p:txBody>
          <a:bodyPr/>
          <a:lstStyle/>
          <a:p>
            <a:pPr eaLnBrk="1" hangingPunct="1"/>
            <a:r>
              <a:rPr lang="tr-TR" altLang="tr-TR" sz="2800" smtClean="0"/>
              <a:t>İnkontinanslı </a:t>
            </a:r>
            <a:r>
              <a:rPr lang="en-US" altLang="tr-TR" sz="2800" smtClean="0"/>
              <a:t>hasta için en az</a:t>
            </a:r>
            <a:r>
              <a:rPr lang="tr-TR" altLang="tr-TR" sz="2800" smtClean="0"/>
              <a:t> invaziv ve en az tehlikeli yöntemin ilk seçenek olmasını önermektedir</a:t>
            </a:r>
            <a:r>
              <a:rPr lang="tr-TR" altLang="tr-TR" sz="1200" smtClean="0"/>
              <a:t>,                                                                                                                                               </a:t>
            </a:r>
          </a:p>
          <a:p>
            <a:pPr algn="just">
              <a:buFontTx/>
              <a:buNone/>
            </a:pPr>
            <a:r>
              <a:rPr lang="tr-TR" altLang="tr-TR" smtClean="0"/>
              <a:t>                                   </a:t>
            </a:r>
            <a:r>
              <a:rPr lang="tr-TR" altLang="tr-TR" sz="1200" b="1" smtClean="0"/>
              <a:t>Abrams P, Cardozo L, Khoury S, Wein A, </a:t>
            </a:r>
          </a:p>
          <a:p>
            <a:pPr algn="just">
              <a:buFontTx/>
              <a:buNone/>
            </a:pPr>
            <a:r>
              <a:rPr lang="tr-TR" altLang="tr-TR" sz="1200" b="1" smtClean="0"/>
              <a:t>                                                                               Incontinence.2nd ed.Plymouth, UK;Health Publication 2002.</a:t>
            </a:r>
          </a:p>
          <a:p>
            <a:pPr>
              <a:buFontTx/>
              <a:buNone/>
            </a:pPr>
            <a:r>
              <a:rPr lang="tr-TR" altLang="tr-TR" sz="1200" smtClean="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Davranış ve Yaşam Biçimi Modifikasyonu</a:t>
            </a:r>
          </a:p>
        </p:txBody>
      </p:sp>
      <p:sp>
        <p:nvSpPr>
          <p:cNvPr id="3" name="Content Placeholder 2"/>
          <p:cNvSpPr>
            <a:spLocks noGrp="1"/>
          </p:cNvSpPr>
          <p:nvPr>
            <p:ph idx="1"/>
          </p:nvPr>
        </p:nvSpPr>
        <p:spPr>
          <a:xfrm>
            <a:off x="457200" y="1431493"/>
            <a:ext cx="8229600" cy="5121707"/>
          </a:xfrm>
        </p:spPr>
        <p:txBody>
          <a:bodyPr>
            <a:normAutofit fontScale="25000" lnSpcReduction="20000"/>
          </a:bodyPr>
          <a:lstStyle/>
          <a:p>
            <a:r>
              <a:rPr lang="tr-TR" sz="7200" dirty="0" smtClean="0"/>
              <a:t>İnkontinans  tedavisi  inkontinans alt tipine bakılmaksızın  noninvaziv  yöntemler ve önlemlerle başlanmalıdır.</a:t>
            </a:r>
          </a:p>
          <a:p>
            <a:r>
              <a:rPr lang="tr-TR" sz="7200" b="1" dirty="0" smtClean="0"/>
              <a:t>Sigara bırakma</a:t>
            </a:r>
          </a:p>
          <a:p>
            <a:r>
              <a:rPr lang="tr-TR" sz="7200" b="1" dirty="0" smtClean="0"/>
              <a:t>Kabızlık yönetimi </a:t>
            </a:r>
          </a:p>
          <a:p>
            <a:r>
              <a:rPr lang="tr-TR" sz="7200" b="1" dirty="0" smtClean="0"/>
              <a:t>Sıvı tüketim </a:t>
            </a:r>
            <a:r>
              <a:rPr lang="tr-TR" sz="7200" b="1" dirty="0" err="1" smtClean="0"/>
              <a:t>düzenlemesi:</a:t>
            </a:r>
            <a:r>
              <a:rPr lang="tr-TR" sz="7200" dirty="0" err="1" smtClean="0"/>
              <a:t>Aşırı</a:t>
            </a:r>
            <a:r>
              <a:rPr lang="tr-TR" sz="7200" dirty="0" smtClean="0"/>
              <a:t> sıvı </a:t>
            </a:r>
            <a:r>
              <a:rPr lang="tr-TR" sz="7200" dirty="0" err="1" smtClean="0"/>
              <a:t>alımından,karbonatlı</a:t>
            </a:r>
            <a:r>
              <a:rPr lang="tr-TR" sz="7200" dirty="0" smtClean="0"/>
              <a:t> sıvı tüketiminden kaçınma(max 2L/gün),küçük miktarlarda sık alım önerimi</a:t>
            </a:r>
          </a:p>
          <a:p>
            <a:r>
              <a:rPr lang="tr-TR" sz="7200" b="1" dirty="0" smtClean="0"/>
              <a:t>Kafein</a:t>
            </a:r>
            <a:r>
              <a:rPr lang="tr-TR" sz="7200" dirty="0" smtClean="0"/>
              <a:t> tüketiminde azalma, </a:t>
            </a:r>
          </a:p>
          <a:p>
            <a:r>
              <a:rPr lang="tr-TR" sz="7200" dirty="0" smtClean="0"/>
              <a:t>Her olguya özel zamanı düzenlenmiş </a:t>
            </a:r>
            <a:r>
              <a:rPr lang="tr-TR" sz="7200" b="1" dirty="0" smtClean="0"/>
              <a:t>işeme periyodları</a:t>
            </a:r>
          </a:p>
          <a:p>
            <a:r>
              <a:rPr lang="tr-TR" sz="7200" b="1" dirty="0" smtClean="0"/>
              <a:t>Kilolu</a:t>
            </a:r>
            <a:r>
              <a:rPr lang="tr-TR" sz="7200" dirty="0" smtClean="0"/>
              <a:t> olgularda kilo vermesi önerilir(özellikle SUİ de etkin)</a:t>
            </a:r>
          </a:p>
          <a:p>
            <a:pPr>
              <a:buNone/>
            </a:pPr>
            <a:r>
              <a:rPr lang="tr-TR" sz="7200" dirty="0" smtClean="0"/>
              <a:t>       </a:t>
            </a:r>
            <a:r>
              <a:rPr lang="tr-TR" sz="7200" u="sng" dirty="0" smtClean="0"/>
              <a:t>Bir çalışmada baseline kilosunu %3-5 kaybedilmesi  stress incontinans episodlarını %47 azaltmış</a:t>
            </a:r>
            <a:r>
              <a:rPr lang="tr-TR" sz="7200" dirty="0" smtClean="0"/>
              <a:t>.</a:t>
            </a:r>
            <a:r>
              <a:rPr lang="en-US" sz="7200" dirty="0"/>
              <a:t> </a:t>
            </a:r>
            <a:r>
              <a:rPr lang="tr-TR" sz="7200" dirty="0" smtClean="0"/>
              <a:t> </a:t>
            </a:r>
          </a:p>
          <a:p>
            <a:pPr marL="0" indent="0">
              <a:buNone/>
            </a:pPr>
            <a:r>
              <a:rPr lang="tr-TR" sz="4600" dirty="0"/>
              <a:t> </a:t>
            </a:r>
            <a:r>
              <a:rPr lang="tr-TR" sz="4600" dirty="0" smtClean="0"/>
              <a:t>                                                                                                                                      </a:t>
            </a:r>
            <a:r>
              <a:rPr lang="tr-TR" sz="7200" dirty="0" smtClean="0"/>
              <a:t>           </a:t>
            </a:r>
            <a:r>
              <a:rPr lang="en-US" sz="7200" dirty="0" err="1" smtClean="0">
                <a:solidFill>
                  <a:srgbClr val="FF0000"/>
                </a:solidFill>
              </a:rPr>
              <a:t>Subak</a:t>
            </a:r>
            <a:r>
              <a:rPr lang="en-US" sz="7200" dirty="0">
                <a:solidFill>
                  <a:srgbClr val="FF0000"/>
                </a:solidFill>
              </a:rPr>
              <a:t>, L. N. Engl. J</a:t>
            </a:r>
            <a:r>
              <a:rPr lang="tr-TR" sz="7200" dirty="0">
                <a:solidFill>
                  <a:srgbClr val="FF0000"/>
                </a:solidFill>
              </a:rPr>
              <a:t> </a:t>
            </a:r>
            <a:r>
              <a:rPr lang="en-US" sz="7200" dirty="0" smtClean="0">
                <a:solidFill>
                  <a:srgbClr val="FF0000"/>
                </a:solidFill>
              </a:rPr>
              <a:t>200</a:t>
            </a:r>
            <a:r>
              <a:rPr lang="tr-TR" sz="7200" dirty="0" smtClean="0">
                <a:solidFill>
                  <a:srgbClr val="FF0000"/>
                </a:solidFill>
              </a:rPr>
              <a:t>9</a:t>
            </a:r>
            <a:r>
              <a:rPr lang="tr-TR" sz="7200" dirty="0" smtClean="0"/>
              <a:t>                                      </a:t>
            </a:r>
          </a:p>
          <a:p>
            <a:r>
              <a:rPr lang="tr-TR" sz="7200" dirty="0" smtClean="0"/>
              <a:t>Davranış ve alışkanlıkların değiştirlimesi inkontinansda </a:t>
            </a:r>
            <a:r>
              <a:rPr lang="tr-TR" sz="7200" u="sng" dirty="0" smtClean="0"/>
              <a:t>kendi başına etkili </a:t>
            </a:r>
            <a:r>
              <a:rPr lang="tr-TR" sz="7200" dirty="0" smtClean="0"/>
              <a:t>aynı zamanda </a:t>
            </a:r>
            <a:r>
              <a:rPr lang="tr-TR" sz="7200" u="sng" dirty="0" smtClean="0"/>
              <a:t>ilaç kullanıyorsa destekleyicidir.</a:t>
            </a:r>
            <a:r>
              <a:rPr lang="tr-TR" altLang="tr-TR" sz="1800" u="sng" dirty="0" smtClean="0"/>
              <a:t> </a:t>
            </a:r>
            <a:endParaRPr lang="tr-TR" altLang="tr-TR" sz="7200" dirty="0" smtClean="0"/>
          </a:p>
          <a:p>
            <a:endParaRPr lang="tr-TR" sz="7200" dirty="0" smtClean="0"/>
          </a:p>
          <a:p>
            <a:r>
              <a:rPr lang="tr-TR" sz="7200" dirty="0" smtClean="0"/>
              <a:t>Tek başına ilaç(tolterodine)  </a:t>
            </a:r>
          </a:p>
          <a:p>
            <a:pPr>
              <a:buNone/>
            </a:pPr>
            <a:r>
              <a:rPr lang="tr-TR" sz="7200" dirty="0" smtClean="0"/>
              <a:t>               ilaç tedavisi için   %  58 </a:t>
            </a:r>
          </a:p>
          <a:p>
            <a:pPr>
              <a:buNone/>
            </a:pPr>
            <a:r>
              <a:rPr lang="tr-TR" sz="7200" dirty="0" smtClean="0"/>
              <a:t>               kombine için        %  69                                  </a:t>
            </a:r>
            <a:r>
              <a:rPr lang="tr-TR" sz="7200" dirty="0" smtClean="0">
                <a:solidFill>
                  <a:srgbClr val="FF0000"/>
                </a:solidFill>
              </a:rPr>
              <a:t>Burgio KL, Ann Intern Med. 2008</a:t>
            </a:r>
            <a:r>
              <a:rPr lang="tr-TR" sz="7200" dirty="0" smtClean="0"/>
              <a:t>               </a:t>
            </a:r>
          </a:p>
          <a:p>
            <a:endParaRPr lang="tr-TR" sz="7200" dirty="0" smtClean="0">
              <a:solidFill>
                <a:srgbClr val="FF0000"/>
              </a:solidFill>
            </a:endParaRPr>
          </a:p>
          <a:p>
            <a:pPr>
              <a:buNone/>
            </a:pPr>
            <a:r>
              <a:rPr lang="tr-TR" dirty="0" smtClean="0">
                <a:solidFill>
                  <a:srgbClr val="FF0000"/>
                </a:solidFill>
              </a:rPr>
              <a:t>                                                                                                                                                                                                                      </a:t>
            </a:r>
            <a:endParaRPr lang="tr-TR" sz="6000" dirty="0" smtClean="0">
              <a:solidFill>
                <a:srgbClr val="FF0000"/>
              </a:solidFill>
            </a:endParaRPr>
          </a:p>
          <a:p>
            <a:endParaRPr lang="tr-TR" dirty="0" smtClean="0"/>
          </a:p>
          <a:p>
            <a:endParaRPr lang="tr-T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1368425"/>
          </a:xfrm>
        </p:spPr>
        <p:txBody>
          <a:bodyPr>
            <a:normAutofit fontScale="90000"/>
          </a:bodyPr>
          <a:lstStyle/>
          <a:p>
            <a:pPr eaLnBrk="1" hangingPunct="1"/>
            <a:r>
              <a:rPr lang="tr-TR" altLang="tr-TR" b="1" smtClean="0">
                <a:solidFill>
                  <a:schemeClr val="tx1"/>
                </a:solidFill>
              </a:rPr>
              <a:t>Konservatif Tedavi  İnkontinansta İlk Seçenek</a:t>
            </a:r>
          </a:p>
        </p:txBody>
      </p:sp>
      <p:sp>
        <p:nvSpPr>
          <p:cNvPr id="7171" name="Rectangle 3"/>
          <p:cNvSpPr>
            <a:spLocks noGrp="1" noChangeArrowheads="1"/>
          </p:cNvSpPr>
          <p:nvPr>
            <p:ph type="body" idx="1"/>
          </p:nvPr>
        </p:nvSpPr>
        <p:spPr>
          <a:xfrm>
            <a:off x="457200" y="1844675"/>
            <a:ext cx="8229600" cy="4537075"/>
          </a:xfrm>
        </p:spPr>
        <p:txBody>
          <a:bodyPr/>
          <a:lstStyle/>
          <a:p>
            <a:pPr eaLnBrk="1" hangingPunct="1">
              <a:lnSpc>
                <a:spcPct val="115000"/>
              </a:lnSpc>
            </a:pPr>
            <a:r>
              <a:rPr lang="tr-TR" altLang="tr-TR" smtClean="0"/>
              <a:t>Basit, minimal invaziv uygulamalar</a:t>
            </a:r>
          </a:p>
          <a:p>
            <a:pPr eaLnBrk="1" hangingPunct="1">
              <a:lnSpc>
                <a:spcPct val="115000"/>
              </a:lnSpc>
            </a:pPr>
            <a:r>
              <a:rPr lang="tr-TR" altLang="tr-TR" smtClean="0"/>
              <a:t>Pahallı değil</a:t>
            </a:r>
          </a:p>
          <a:p>
            <a:pPr eaLnBrk="1" hangingPunct="1">
              <a:lnSpc>
                <a:spcPct val="115000"/>
              </a:lnSpc>
            </a:pPr>
            <a:r>
              <a:rPr lang="tr-TR" altLang="tr-TR" smtClean="0"/>
              <a:t>Komplikasyondan uzak</a:t>
            </a:r>
          </a:p>
          <a:p>
            <a:pPr eaLnBrk="1" hangingPunct="1">
              <a:lnSpc>
                <a:spcPct val="115000"/>
              </a:lnSpc>
            </a:pPr>
            <a:r>
              <a:rPr lang="tr-TR" altLang="tr-TR" smtClean="0"/>
              <a:t>Sonrasında verilecek cerrahi kararı olumsuz etkilemez</a:t>
            </a:r>
          </a:p>
          <a:p>
            <a:pPr eaLnBrk="1" hangingPunct="1">
              <a:lnSpc>
                <a:spcPct val="115000"/>
              </a:lnSpc>
            </a:pPr>
            <a:r>
              <a:rPr lang="tr-TR" altLang="tr-TR" smtClean="0"/>
              <a:t>Kür yüksek olmamasına rağmen hasta memnuniyeti iyi</a:t>
            </a:r>
          </a:p>
        </p:txBody>
      </p:sp>
      <p:pic>
        <p:nvPicPr>
          <p:cNvPr id="7172" name="Picture 4"/>
          <p:cNvPicPr>
            <a:picLocks noChangeAspect="1" noChangeArrowheads="1"/>
          </p:cNvPicPr>
          <p:nvPr/>
        </p:nvPicPr>
        <p:blipFill>
          <a:blip r:embed="rId2" cstate="print"/>
          <a:srcRect/>
          <a:stretch>
            <a:fillRect/>
          </a:stretch>
        </p:blipFill>
        <p:spPr bwMode="auto">
          <a:xfrm>
            <a:off x="7235825" y="2133600"/>
            <a:ext cx="1833563" cy="179387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457200" y="274638"/>
            <a:ext cx="8229600" cy="1511300"/>
          </a:xfrm>
        </p:spPr>
        <p:txBody>
          <a:bodyPr anchor="b">
            <a:normAutofit/>
          </a:bodyPr>
          <a:lstStyle/>
          <a:p>
            <a:pPr eaLnBrk="1" hangingPunct="1"/>
            <a:r>
              <a:rPr lang="tr-TR" altLang="tr-TR" b="1" dirty="0" smtClean="0">
                <a:solidFill>
                  <a:schemeClr val="tx1"/>
                </a:solidFill>
                <a:cs typeface="Arial" charset="0"/>
              </a:rPr>
              <a:t>Başarılı Bir </a:t>
            </a:r>
            <a:r>
              <a:rPr lang="tr-TR" altLang="tr-TR" b="1" dirty="0" err="1" smtClean="0">
                <a:solidFill>
                  <a:schemeClr val="tx1"/>
                </a:solidFill>
                <a:cs typeface="Arial" charset="0"/>
              </a:rPr>
              <a:t>Konservativ</a:t>
            </a:r>
            <a:r>
              <a:rPr lang="tr-TR" altLang="tr-TR" b="1" dirty="0" smtClean="0">
                <a:solidFill>
                  <a:schemeClr val="tx1"/>
                </a:solidFill>
                <a:cs typeface="Arial" charset="0"/>
              </a:rPr>
              <a:t> </a:t>
            </a:r>
            <a:r>
              <a:rPr lang="tr-TR" altLang="tr-TR" b="1" dirty="0" smtClean="0">
                <a:solidFill>
                  <a:schemeClr val="tx1"/>
                </a:solidFill>
                <a:cs typeface="Arial" charset="0"/>
              </a:rPr>
              <a:t>Tedavinin Temel Şartları</a:t>
            </a:r>
            <a:endParaRPr lang="tr-TR" altLang="tr-TR" b="1" dirty="0" smtClean="0">
              <a:solidFill>
                <a:schemeClr val="tx1"/>
              </a:solidFill>
              <a:cs typeface="Arial" charset="0"/>
            </a:endParaRPr>
          </a:p>
        </p:txBody>
      </p:sp>
      <p:sp>
        <p:nvSpPr>
          <p:cNvPr id="8195" name="Rectangle 3"/>
          <p:cNvSpPr>
            <a:spLocks noGrp="1" noChangeArrowheads="1"/>
          </p:cNvSpPr>
          <p:nvPr>
            <p:ph idx="4294967295"/>
          </p:nvPr>
        </p:nvSpPr>
        <p:spPr>
          <a:xfrm>
            <a:off x="684213" y="2132013"/>
            <a:ext cx="6840537" cy="4176712"/>
          </a:xfrm>
        </p:spPr>
        <p:txBody>
          <a:bodyPr>
            <a:normAutofit fontScale="92500"/>
          </a:bodyPr>
          <a:lstStyle/>
          <a:p>
            <a:pPr eaLnBrk="1" hangingPunct="1">
              <a:lnSpc>
                <a:spcPct val="125000"/>
              </a:lnSpc>
            </a:pPr>
            <a:r>
              <a:rPr lang="tr-TR" altLang="tr-TR" dirty="0" err="1" smtClean="0">
                <a:cs typeface="Arial" charset="0"/>
              </a:rPr>
              <a:t>Premenopozal</a:t>
            </a:r>
            <a:r>
              <a:rPr lang="tr-TR" altLang="tr-TR" dirty="0" smtClean="0">
                <a:cs typeface="Arial" charset="0"/>
              </a:rPr>
              <a:t> dönem ve Östrojen varlığı</a:t>
            </a:r>
          </a:p>
          <a:p>
            <a:pPr eaLnBrk="1" hangingPunct="1">
              <a:lnSpc>
                <a:spcPct val="125000"/>
              </a:lnSpc>
            </a:pPr>
            <a:r>
              <a:rPr lang="tr-TR" altLang="tr-TR" dirty="0" smtClean="0">
                <a:cs typeface="Arial" charset="0"/>
              </a:rPr>
              <a:t>ISY olmaması</a:t>
            </a:r>
          </a:p>
          <a:p>
            <a:pPr eaLnBrk="1" hangingPunct="1">
              <a:lnSpc>
                <a:spcPct val="125000"/>
              </a:lnSpc>
            </a:pPr>
            <a:r>
              <a:rPr lang="tr-TR" altLang="tr-TR" dirty="0" err="1" smtClean="0">
                <a:cs typeface="Arial" charset="0"/>
              </a:rPr>
              <a:t>Üretral</a:t>
            </a:r>
            <a:r>
              <a:rPr lang="tr-TR" altLang="tr-TR" dirty="0" smtClean="0">
                <a:cs typeface="Arial" charset="0"/>
              </a:rPr>
              <a:t> </a:t>
            </a:r>
            <a:r>
              <a:rPr lang="tr-TR" altLang="tr-TR" dirty="0" err="1" smtClean="0">
                <a:cs typeface="Arial" charset="0"/>
              </a:rPr>
              <a:t>hipermobilitenin</a:t>
            </a:r>
            <a:r>
              <a:rPr lang="tr-TR" altLang="tr-TR" dirty="0" smtClean="0">
                <a:cs typeface="Arial" charset="0"/>
              </a:rPr>
              <a:t> olmaması</a:t>
            </a:r>
          </a:p>
          <a:p>
            <a:pPr eaLnBrk="1" hangingPunct="1">
              <a:lnSpc>
                <a:spcPct val="125000"/>
              </a:lnSpc>
            </a:pPr>
            <a:r>
              <a:rPr lang="tr-TR" altLang="tr-TR" dirty="0" smtClean="0">
                <a:cs typeface="Arial" charset="0"/>
              </a:rPr>
              <a:t>Hasta uyumu</a:t>
            </a:r>
          </a:p>
          <a:p>
            <a:pPr eaLnBrk="1" hangingPunct="1">
              <a:lnSpc>
                <a:spcPct val="125000"/>
              </a:lnSpc>
            </a:pPr>
            <a:r>
              <a:rPr lang="tr-TR" altLang="tr-TR" dirty="0" err="1" smtClean="0">
                <a:cs typeface="Arial" charset="0"/>
              </a:rPr>
              <a:t>Sakral</a:t>
            </a:r>
            <a:r>
              <a:rPr lang="tr-TR" altLang="tr-TR" dirty="0" smtClean="0">
                <a:cs typeface="Arial" charset="0"/>
              </a:rPr>
              <a:t> refleks arkının ve </a:t>
            </a:r>
            <a:r>
              <a:rPr lang="tr-TR" altLang="tr-TR" dirty="0" err="1" smtClean="0">
                <a:cs typeface="Arial" charset="0"/>
              </a:rPr>
              <a:t>periferik</a:t>
            </a:r>
            <a:r>
              <a:rPr lang="tr-TR" altLang="tr-TR" dirty="0" smtClean="0">
                <a:cs typeface="Arial" charset="0"/>
              </a:rPr>
              <a:t> </a:t>
            </a:r>
            <a:r>
              <a:rPr lang="tr-TR" altLang="tr-TR" dirty="0" err="1" smtClean="0">
                <a:cs typeface="Arial" charset="0"/>
              </a:rPr>
              <a:t>inervasyonun</a:t>
            </a:r>
            <a:r>
              <a:rPr lang="tr-TR" altLang="tr-TR" dirty="0" smtClean="0">
                <a:cs typeface="Arial" charset="0"/>
              </a:rPr>
              <a:t> </a:t>
            </a:r>
            <a:r>
              <a:rPr lang="tr-TR" altLang="tr-TR" dirty="0" err="1" smtClean="0">
                <a:cs typeface="Arial" charset="0"/>
              </a:rPr>
              <a:t>intakt</a:t>
            </a:r>
            <a:r>
              <a:rPr lang="tr-TR" altLang="tr-TR" dirty="0" smtClean="0">
                <a:cs typeface="Arial" charset="0"/>
              </a:rPr>
              <a:t> olması</a:t>
            </a:r>
            <a:r>
              <a:rPr lang="tr-TR" altLang="tr-TR" dirty="0" smtClean="0">
                <a:solidFill>
                  <a:srgbClr val="FF33CC"/>
                </a:solidFill>
                <a:cs typeface="Arial" charset="0"/>
              </a:rPr>
              <a:t>                    </a:t>
            </a:r>
            <a:endParaRPr lang="tr-TR" altLang="tr-TR" sz="1800" i="1" dirty="0" smtClean="0">
              <a:cs typeface="Arial" charset="0"/>
            </a:endParaRPr>
          </a:p>
        </p:txBody>
      </p:sp>
      <p:sp>
        <p:nvSpPr>
          <p:cNvPr id="8196" name="Rectangle 4"/>
          <p:cNvSpPr>
            <a:spLocks noChangeArrowheads="1"/>
          </p:cNvSpPr>
          <p:nvPr/>
        </p:nvSpPr>
        <p:spPr bwMode="auto">
          <a:xfrm>
            <a:off x="5940425" y="6165850"/>
            <a:ext cx="2551148" cy="412934"/>
          </a:xfrm>
          <a:prstGeom prst="rect">
            <a:avLst/>
          </a:prstGeom>
          <a:noFill/>
          <a:ln w="9525">
            <a:noFill/>
            <a:miter lim="800000"/>
            <a:headEnd/>
            <a:tailEnd/>
          </a:ln>
        </p:spPr>
        <p:txBody>
          <a:bodyPr wrap="none">
            <a:spAutoFit/>
          </a:bodyPr>
          <a:lstStyle/>
          <a:p>
            <a:pPr>
              <a:lnSpc>
                <a:spcPct val="125000"/>
              </a:lnSpc>
              <a:spcBef>
                <a:spcPct val="20000"/>
              </a:spcBef>
            </a:pPr>
            <a:r>
              <a:rPr lang="tr-TR" altLang="tr-TR" dirty="0">
                <a:solidFill>
                  <a:srgbClr val="FF0000"/>
                </a:solidFill>
              </a:rPr>
              <a:t>Kirby M, J Clin Pract 2006</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tr-TR" altLang="tr-TR" sz="4000" b="1" smtClean="0"/>
              <a:t>Konservatif Tedavi Yöntemleri</a:t>
            </a:r>
          </a:p>
        </p:txBody>
      </p:sp>
      <p:sp>
        <p:nvSpPr>
          <p:cNvPr id="9219" name="Rectangle 3"/>
          <p:cNvSpPr>
            <a:spLocks noGrp="1" noChangeArrowheads="1"/>
          </p:cNvSpPr>
          <p:nvPr>
            <p:ph type="body" sz="half" idx="1"/>
          </p:nvPr>
        </p:nvSpPr>
        <p:spPr>
          <a:xfrm>
            <a:off x="457200" y="1600200"/>
            <a:ext cx="7715250" cy="4708525"/>
          </a:xfrm>
        </p:spPr>
        <p:txBody>
          <a:bodyPr/>
          <a:lstStyle/>
          <a:p>
            <a:pPr eaLnBrk="1" hangingPunct="1"/>
            <a:r>
              <a:rPr lang="tr-TR" altLang="tr-TR" sz="2800" smtClean="0"/>
              <a:t>Pelvik taban egzersizleri (PTE)</a:t>
            </a:r>
          </a:p>
          <a:p>
            <a:pPr eaLnBrk="1" hangingPunct="1"/>
            <a:endParaRPr lang="tr-TR" altLang="tr-TR" sz="1400" smtClean="0"/>
          </a:p>
          <a:p>
            <a:pPr eaLnBrk="1" hangingPunct="1"/>
            <a:r>
              <a:rPr lang="tr-TR" altLang="tr-TR" sz="2800" smtClean="0"/>
              <a:t>Fonksiyonel elektrik stimülasyonu (FES)</a:t>
            </a:r>
          </a:p>
          <a:p>
            <a:pPr eaLnBrk="1" hangingPunct="1"/>
            <a:endParaRPr lang="tr-TR" altLang="tr-TR" sz="1400" smtClean="0"/>
          </a:p>
          <a:p>
            <a:pPr eaLnBrk="1" hangingPunct="1"/>
            <a:r>
              <a:rPr lang="tr-TR" altLang="tr-TR" sz="2800" smtClean="0"/>
              <a:t>Manyetik Sandalye</a:t>
            </a:r>
          </a:p>
          <a:p>
            <a:pPr eaLnBrk="1" hangingPunct="1"/>
            <a:endParaRPr lang="tr-TR" altLang="tr-TR" sz="1400" smtClean="0"/>
          </a:p>
          <a:p>
            <a:pPr eaLnBrk="1" hangingPunct="1"/>
            <a:r>
              <a:rPr lang="tr-TR" altLang="tr-TR" sz="2800" smtClean="0"/>
              <a:t>Vajinal konlar</a:t>
            </a:r>
          </a:p>
          <a:p>
            <a:pPr eaLnBrk="1" hangingPunct="1"/>
            <a:endParaRPr lang="tr-TR" altLang="tr-TR" sz="1400" smtClean="0"/>
          </a:p>
          <a:p>
            <a:pPr eaLnBrk="1" hangingPunct="1"/>
            <a:r>
              <a:rPr lang="tr-TR" altLang="tr-TR" sz="2800" smtClean="0"/>
              <a:t>Mekanik araçlar</a:t>
            </a:r>
          </a:p>
          <a:p>
            <a:pPr eaLnBrk="1" hangingPunct="1"/>
            <a:endParaRPr lang="tr-TR" altLang="tr-TR" sz="1400" smtClean="0"/>
          </a:p>
          <a:p>
            <a:pPr eaLnBrk="1" hangingPunct="1"/>
            <a:r>
              <a:rPr lang="tr-TR" altLang="tr-TR" sz="2800" smtClean="0"/>
              <a:t>Mesane eğitimi</a:t>
            </a:r>
          </a:p>
        </p:txBody>
      </p:sp>
      <p:pic>
        <p:nvPicPr>
          <p:cNvPr id="9220" name="Picture 4" descr="Plumbing Cartoon"/>
          <p:cNvPicPr>
            <a:picLocks noGrp="1" noChangeAspect="1" noChangeArrowheads="1"/>
          </p:cNvPicPr>
          <p:nvPr>
            <p:ph sz="half" idx="2"/>
          </p:nvPr>
        </p:nvPicPr>
        <p:blipFill>
          <a:blip r:embed="rId2" cstate="print"/>
          <a:srcRect/>
          <a:stretch>
            <a:fillRect/>
          </a:stretch>
        </p:blipFill>
        <p:spPr>
          <a:xfrm>
            <a:off x="4787900" y="3222625"/>
            <a:ext cx="3670300" cy="3327400"/>
          </a:xfr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Pelvik Taban Egzersizleri</a:t>
            </a:r>
            <a:endParaRPr lang="tr-TR" dirty="0"/>
          </a:p>
        </p:txBody>
      </p:sp>
      <p:sp>
        <p:nvSpPr>
          <p:cNvPr id="3" name="Content Placeholder 2"/>
          <p:cNvSpPr>
            <a:spLocks noGrp="1"/>
          </p:cNvSpPr>
          <p:nvPr>
            <p:ph idx="1"/>
          </p:nvPr>
        </p:nvSpPr>
        <p:spPr/>
        <p:txBody>
          <a:bodyPr>
            <a:normAutofit fontScale="92500" lnSpcReduction="10000"/>
          </a:bodyPr>
          <a:lstStyle/>
          <a:p>
            <a:r>
              <a:rPr lang="tr-TR" altLang="tr-TR" sz="2400" dirty="0"/>
              <a:t>1948 Arnold </a:t>
            </a:r>
            <a:r>
              <a:rPr lang="tr-TR" altLang="tr-TR" sz="2400" dirty="0" err="1" smtClean="0"/>
              <a:t>Kegel</a:t>
            </a:r>
            <a:r>
              <a:rPr lang="tr-TR" altLang="tr-TR" sz="2400" dirty="0" smtClean="0"/>
              <a:t> </a:t>
            </a:r>
            <a:r>
              <a:rPr lang="tr-TR" altLang="tr-TR" sz="2400" dirty="0" smtClean="0"/>
              <a:t>tanımlamıştır</a:t>
            </a:r>
          </a:p>
          <a:p>
            <a:pPr marL="0" indent="0">
              <a:buNone/>
            </a:pPr>
            <a:r>
              <a:rPr lang="tr-TR" altLang="tr-TR" sz="2400" dirty="0" smtClean="0">
                <a:ea typeface="ＭＳ Ｐゴシック" charset="-128"/>
              </a:rPr>
              <a:t>     </a:t>
            </a:r>
            <a:r>
              <a:rPr lang="tr-TR" altLang="tr-TR" sz="2400" b="1" dirty="0" smtClean="0">
                <a:ea typeface="ＭＳ Ｐゴシック" charset="-128"/>
              </a:rPr>
              <a:t>Strateji</a:t>
            </a:r>
            <a:endParaRPr lang="tr-TR" altLang="tr-TR" sz="2400" b="1" dirty="0" smtClean="0">
              <a:ea typeface="ＭＳ Ｐゴシック" charset="-128"/>
            </a:endParaRPr>
          </a:p>
          <a:p>
            <a:r>
              <a:rPr lang="tr-TR" altLang="tr-TR" sz="2400" dirty="0" err="1" smtClean="0">
                <a:ea typeface="ＭＳ Ｐゴシック" charset="-128"/>
              </a:rPr>
              <a:t>Pelvik</a:t>
            </a:r>
            <a:r>
              <a:rPr lang="tr-TR" altLang="tr-TR" sz="2400" dirty="0" smtClean="0">
                <a:ea typeface="ＭＳ Ｐゴシック" charset="-128"/>
              </a:rPr>
              <a:t> taban kasları </a:t>
            </a:r>
            <a:r>
              <a:rPr lang="tr-TR" altLang="tr-TR" sz="2400" dirty="0" err="1" smtClean="0">
                <a:ea typeface="ＭＳ Ｐゴシック" charset="-128"/>
              </a:rPr>
              <a:t>eksternal</a:t>
            </a:r>
            <a:r>
              <a:rPr lang="tr-TR" altLang="tr-TR" sz="2400" dirty="0" smtClean="0">
                <a:ea typeface="ＭＳ Ｐゴシック" charset="-128"/>
              </a:rPr>
              <a:t> </a:t>
            </a:r>
            <a:r>
              <a:rPr lang="tr-TR" altLang="tr-TR" sz="2400" dirty="0" err="1" smtClean="0">
                <a:ea typeface="ＭＳ Ｐゴシック" charset="-128"/>
              </a:rPr>
              <a:t>uretral</a:t>
            </a:r>
            <a:r>
              <a:rPr lang="tr-TR" altLang="tr-TR" sz="2400" dirty="0" smtClean="0">
                <a:ea typeface="ＭＳ Ｐゴシック" charset="-128"/>
              </a:rPr>
              <a:t> ve anal </a:t>
            </a:r>
            <a:r>
              <a:rPr lang="tr-TR" altLang="tr-TR" sz="2400" dirty="0" err="1" smtClean="0">
                <a:ea typeface="ＭＳ Ｐゴシック" charset="-128"/>
              </a:rPr>
              <a:t>sfinkter</a:t>
            </a:r>
            <a:r>
              <a:rPr lang="tr-TR" altLang="tr-TR" sz="2400" dirty="0" smtClean="0">
                <a:ea typeface="ＭＳ Ｐゴシック" charset="-128"/>
              </a:rPr>
              <a:t> kasılacak </a:t>
            </a:r>
            <a:r>
              <a:rPr lang="tr-TR" altLang="tr-TR" sz="2400" dirty="0" err="1" smtClean="0">
                <a:ea typeface="ＭＳ Ｐゴシック" charset="-128"/>
              </a:rPr>
              <a:t>intrauretral</a:t>
            </a:r>
            <a:r>
              <a:rPr lang="tr-TR" altLang="tr-TR" sz="2400" dirty="0" smtClean="0">
                <a:ea typeface="ＭＳ Ｐゴシック" charset="-128"/>
              </a:rPr>
              <a:t> basınç artacak.</a:t>
            </a:r>
          </a:p>
          <a:p>
            <a:r>
              <a:rPr lang="tr-TR" altLang="tr-TR" sz="2400" dirty="0" err="1" smtClean="0">
                <a:ea typeface="ＭＳ Ｐゴシック" charset="-128"/>
              </a:rPr>
              <a:t>Afferent</a:t>
            </a:r>
            <a:r>
              <a:rPr lang="tr-TR" altLang="tr-TR" sz="2400" dirty="0" smtClean="0">
                <a:ea typeface="ＭＳ Ｐゴシック" charset="-128"/>
              </a:rPr>
              <a:t> sinyaller ile parasempatik aktivasyon </a:t>
            </a:r>
            <a:r>
              <a:rPr lang="tr-TR" altLang="tr-TR" sz="2400" dirty="0" err="1" smtClean="0">
                <a:ea typeface="ＭＳ Ｐゴシック" charset="-128"/>
              </a:rPr>
              <a:t>inhibe</a:t>
            </a:r>
            <a:r>
              <a:rPr lang="tr-TR" altLang="tr-TR" sz="2400" dirty="0" smtClean="0">
                <a:ea typeface="ＭＳ Ｐゴシック" charset="-128"/>
              </a:rPr>
              <a:t> olacak</a:t>
            </a:r>
          </a:p>
          <a:p>
            <a:r>
              <a:rPr lang="tr-TR" altLang="tr-TR" sz="2400" dirty="0" smtClean="0">
                <a:ea typeface="ＭＳ Ｐゴシック" charset="-128"/>
              </a:rPr>
              <a:t>Mesane </a:t>
            </a:r>
            <a:r>
              <a:rPr lang="tr-TR" altLang="tr-TR" sz="2400" dirty="0" err="1" smtClean="0">
                <a:ea typeface="ＭＳ Ｐゴシック" charset="-128"/>
              </a:rPr>
              <a:t>kontraksiyonları</a:t>
            </a:r>
            <a:r>
              <a:rPr lang="tr-TR" altLang="tr-TR" sz="2400" dirty="0" smtClean="0">
                <a:ea typeface="ＭＳ Ｐゴシック" charset="-128"/>
              </a:rPr>
              <a:t> </a:t>
            </a:r>
            <a:r>
              <a:rPr lang="tr-TR" altLang="tr-TR" sz="2400" dirty="0" err="1" smtClean="0">
                <a:ea typeface="ＭＳ Ｐゴシック" charset="-128"/>
              </a:rPr>
              <a:t>engellenicek</a:t>
            </a:r>
            <a:endParaRPr lang="tr-TR" altLang="tr-TR" sz="2400" dirty="0" smtClean="0">
              <a:ea typeface="ＭＳ Ｐゴシック" charset="-128"/>
            </a:endParaRPr>
          </a:p>
          <a:p>
            <a:r>
              <a:rPr lang="tr-TR" altLang="tr-TR" sz="2400" dirty="0" err="1" smtClean="0">
                <a:ea typeface="ＭＳ Ｐゴシック" charset="-128"/>
              </a:rPr>
              <a:t>Detrusor</a:t>
            </a:r>
            <a:r>
              <a:rPr lang="tr-TR" altLang="tr-TR" sz="2400" dirty="0" smtClean="0">
                <a:ea typeface="ＭＳ Ｐゴシック" charset="-128"/>
              </a:rPr>
              <a:t> </a:t>
            </a:r>
            <a:r>
              <a:rPr lang="tr-TR" altLang="tr-TR" sz="2400" dirty="0" err="1" smtClean="0">
                <a:ea typeface="ＭＳ Ｐゴシック" charset="-128"/>
              </a:rPr>
              <a:t>inhibisyonu</a:t>
            </a:r>
            <a:r>
              <a:rPr lang="tr-TR" altLang="tr-TR" sz="2400" dirty="0" smtClean="0">
                <a:ea typeface="ＭＳ Ｐゴシック" charset="-128"/>
              </a:rPr>
              <a:t> sayesinde hastalara tuvalete yetişmesi için zamanı </a:t>
            </a:r>
            <a:r>
              <a:rPr lang="tr-TR" altLang="tr-TR" sz="2400" dirty="0" err="1" smtClean="0">
                <a:ea typeface="ＭＳ Ｐゴシック" charset="-128"/>
              </a:rPr>
              <a:t>kalıcak</a:t>
            </a:r>
            <a:endParaRPr lang="tr-TR" altLang="tr-TR" sz="2400" dirty="0" smtClean="0">
              <a:ea typeface="ＭＳ Ｐゴシック" charset="-128"/>
            </a:endParaRPr>
          </a:p>
          <a:p>
            <a:endParaRPr lang="tr-TR" altLang="tr-TR" sz="2400" b="1" dirty="0" smtClean="0">
              <a:ea typeface="ＭＳ Ｐゴシック" charset="-128"/>
            </a:endParaRPr>
          </a:p>
          <a:p>
            <a:pPr marL="0" indent="0">
              <a:buNone/>
            </a:pPr>
            <a:r>
              <a:rPr lang="tr-TR" altLang="tr-TR" sz="3600" b="1" dirty="0" err="1" smtClean="0">
                <a:ea typeface="ＭＳ Ｐゴシック" charset="-128"/>
              </a:rPr>
              <a:t>Pelvik</a:t>
            </a:r>
            <a:r>
              <a:rPr lang="tr-TR" altLang="tr-TR" sz="3600" b="1" dirty="0" smtClean="0">
                <a:ea typeface="ＭＳ Ｐゴシック" charset="-128"/>
              </a:rPr>
              <a:t> </a:t>
            </a:r>
            <a:r>
              <a:rPr lang="tr-TR" altLang="tr-TR" sz="3600" b="1" dirty="0" smtClean="0">
                <a:ea typeface="ＭＳ Ｐゴシック" charset="-128"/>
              </a:rPr>
              <a:t>taban kasları üçüncü bir </a:t>
            </a:r>
            <a:r>
              <a:rPr lang="tr-TR" altLang="tr-TR" sz="3600" b="1" dirty="0" err="1" smtClean="0">
                <a:ea typeface="ＭＳ Ｐゴシック" charset="-128"/>
              </a:rPr>
              <a:t>sfinkter</a:t>
            </a:r>
            <a:r>
              <a:rPr lang="tr-TR" altLang="tr-TR" sz="3600" b="1" dirty="0" smtClean="0">
                <a:ea typeface="ＭＳ Ｐゴシック" charset="-128"/>
              </a:rPr>
              <a:t> olarak tanımlanabilir.</a:t>
            </a:r>
            <a:endParaRPr lang="tr-TR" altLang="tr-TR" sz="3600" b="1" dirty="0">
              <a:ea typeface="ＭＳ Ｐゴシック" charset="-128"/>
            </a:endParaRPr>
          </a:p>
        </p:txBody>
      </p:sp>
      <p:sp>
        <p:nvSpPr>
          <p:cNvPr id="4" name="Rectangle 7"/>
          <p:cNvSpPr>
            <a:spLocks noChangeArrowheads="1"/>
          </p:cNvSpPr>
          <p:nvPr/>
        </p:nvSpPr>
        <p:spPr bwMode="auto">
          <a:xfrm>
            <a:off x="4343400" y="3962400"/>
            <a:ext cx="4023474" cy="369332"/>
          </a:xfrm>
          <a:prstGeom prst="rect">
            <a:avLst/>
          </a:prstGeom>
          <a:noFill/>
          <a:ln w="9525">
            <a:noFill/>
            <a:miter lim="800000"/>
            <a:headEnd/>
            <a:tailEnd/>
          </a:ln>
        </p:spPr>
        <p:txBody>
          <a:bodyPr wrap="none">
            <a:spAutoFit/>
          </a:bodyPr>
          <a:lstStyle/>
          <a:p>
            <a:pPr>
              <a:spcBef>
                <a:spcPct val="20000"/>
              </a:spcBef>
            </a:pPr>
            <a:r>
              <a:rPr lang="tr-TR" altLang="tr-TR" dirty="0">
                <a:solidFill>
                  <a:srgbClr val="FF0000"/>
                </a:solidFill>
              </a:rPr>
              <a:t>Berghmans LC, et al. BJU Int 2000;85:254</a:t>
            </a:r>
          </a:p>
        </p:txBody>
      </p:sp>
      <p:pic>
        <p:nvPicPr>
          <p:cNvPr id="5" name="Picture 6"/>
          <p:cNvPicPr>
            <a:picLocks noChangeAspect="1" noChangeArrowheads="1"/>
          </p:cNvPicPr>
          <p:nvPr/>
        </p:nvPicPr>
        <p:blipFill>
          <a:blip r:embed="rId2" cstate="print"/>
          <a:srcRect/>
          <a:stretch>
            <a:fillRect/>
          </a:stretch>
        </p:blipFill>
        <p:spPr bwMode="auto">
          <a:xfrm>
            <a:off x="5562600" y="5257800"/>
            <a:ext cx="2995612" cy="143613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tr-TR" altLang="tr-TR" b="1" smtClean="0"/>
              <a:t>Üriner İnkontinans</a:t>
            </a:r>
          </a:p>
        </p:txBody>
      </p:sp>
      <p:sp>
        <p:nvSpPr>
          <p:cNvPr id="5123" name="Rectangle 3"/>
          <p:cNvSpPr>
            <a:spLocks noGrp="1" noChangeArrowheads="1"/>
          </p:cNvSpPr>
          <p:nvPr>
            <p:ph type="body" idx="1"/>
          </p:nvPr>
        </p:nvSpPr>
        <p:spPr/>
        <p:txBody>
          <a:bodyPr/>
          <a:lstStyle/>
          <a:p>
            <a:pPr lvl="1">
              <a:buNone/>
            </a:pPr>
            <a:r>
              <a:rPr lang="tr-TR" altLang="tr-TR" dirty="0" smtClean="0"/>
              <a:t>    Sosyal ve/veya hijyenik bir sorun haline gelen istemsiz idrar akışı. </a:t>
            </a:r>
          </a:p>
          <a:p>
            <a:pPr lvl="1" eaLnBrk="1" hangingPunct="1">
              <a:buFontTx/>
              <a:buNone/>
            </a:pPr>
            <a:endParaRPr lang="tr-TR" altLang="tr-TR" dirty="0" smtClean="0"/>
          </a:p>
          <a:p>
            <a:pPr lvl="1" eaLnBrk="1" hangingPunct="1">
              <a:buFontTx/>
              <a:buNone/>
            </a:pPr>
            <a:r>
              <a:rPr lang="tr-TR" altLang="tr-TR" dirty="0" smtClean="0"/>
              <a:t>   Hastalık prevalansının yüksek olması ,kronik hastalık olması ve olumsuz mali etkileri nedeni ile üriner inkontinans aynı zamanda bir halk sağlığı problemidir.</a:t>
            </a:r>
          </a:p>
          <a:p>
            <a:pPr eaLnBrk="1" hangingPunct="1">
              <a:buFontTx/>
              <a:buNone/>
            </a:pPr>
            <a:endParaRPr lang="tr-TR" altLang="tr-TR"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tr-TR" altLang="tr-TR" b="1" smtClean="0"/>
              <a:t>Pelvik Taban Egzersizleri</a:t>
            </a:r>
          </a:p>
        </p:txBody>
      </p:sp>
      <p:sp>
        <p:nvSpPr>
          <p:cNvPr id="12291" name="Rectangle 3"/>
          <p:cNvSpPr>
            <a:spLocks noGrp="1" noChangeArrowheads="1"/>
          </p:cNvSpPr>
          <p:nvPr>
            <p:ph type="body" sz="half" idx="1"/>
          </p:nvPr>
        </p:nvSpPr>
        <p:spPr>
          <a:xfrm>
            <a:off x="684213" y="1643063"/>
            <a:ext cx="7704137" cy="4738687"/>
          </a:xfrm>
        </p:spPr>
        <p:txBody>
          <a:bodyPr/>
          <a:lstStyle/>
          <a:p>
            <a:pPr eaLnBrk="1" hangingPunct="1"/>
            <a:r>
              <a:rPr lang="tr-TR" altLang="tr-TR" sz="2800" dirty="0" smtClean="0"/>
              <a:t>PTK bir tabaka olup simfizden sakruma doğru uzandığını; </a:t>
            </a:r>
          </a:p>
          <a:p>
            <a:pPr lvl="1" eaLnBrk="1" hangingPunct="1"/>
            <a:r>
              <a:rPr lang="tr-TR" altLang="tr-TR" sz="2400" dirty="0"/>
              <a:t>G</a:t>
            </a:r>
            <a:r>
              <a:rPr lang="tr-TR" altLang="tr-TR" sz="2400" dirty="0" smtClean="0"/>
              <a:t>üçlendirildiğinde gaz kaçırmanın, koit esnasında vajen bolluk hissinin ve idrar kaçırmanın engellenebileceği,</a:t>
            </a:r>
          </a:p>
          <a:p>
            <a:pPr lvl="1" eaLnBrk="1" hangingPunct="1"/>
            <a:r>
              <a:rPr lang="tr-TR" altLang="tr-TR" sz="2400" dirty="0" smtClean="0"/>
              <a:t>Başarı devamlı düzenli ev egzersizleri ile mümkün</a:t>
            </a:r>
          </a:p>
          <a:p>
            <a:pPr lvl="1" eaLnBrk="1" hangingPunct="1"/>
            <a:r>
              <a:rPr lang="tr-TR" altLang="tr-TR" sz="2400" dirty="0" smtClean="0"/>
              <a:t>3-6 ayda kas </a:t>
            </a:r>
            <a:r>
              <a:rPr lang="tr-TR" altLang="tr-TR" sz="2400" dirty="0" err="1" smtClean="0"/>
              <a:t>tonuslarını</a:t>
            </a:r>
            <a:r>
              <a:rPr lang="tr-TR" altLang="tr-TR" sz="2400" dirty="0" smtClean="0"/>
              <a:t> artırmanın mümkün </a:t>
            </a:r>
            <a:r>
              <a:rPr lang="tr-TR" altLang="tr-TR" sz="2400" dirty="0" smtClean="0"/>
              <a:t>olduğu hastaya anlatılmalı</a:t>
            </a:r>
            <a:endParaRPr lang="tr-TR" altLang="tr-TR" sz="2400" dirty="0" smtClean="0"/>
          </a:p>
        </p:txBody>
      </p:sp>
      <p:pic>
        <p:nvPicPr>
          <p:cNvPr id="2" name="Resim 1"/>
          <p:cNvPicPr>
            <a:picLocks noChangeAspect="1"/>
          </p:cNvPicPr>
          <p:nvPr/>
        </p:nvPicPr>
        <p:blipFill>
          <a:blip r:embed="rId2"/>
          <a:stretch>
            <a:fillRect/>
          </a:stretch>
        </p:blipFill>
        <p:spPr>
          <a:xfrm>
            <a:off x="4038600" y="4740012"/>
            <a:ext cx="3664066" cy="209720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tr-TR" altLang="tr-TR" b="1" smtClean="0"/>
              <a:t>PTE – Amaç </a:t>
            </a:r>
          </a:p>
        </p:txBody>
      </p:sp>
      <p:sp>
        <p:nvSpPr>
          <p:cNvPr id="13315" name="Rectangle 3"/>
          <p:cNvSpPr>
            <a:spLocks noGrp="1" noChangeArrowheads="1"/>
          </p:cNvSpPr>
          <p:nvPr>
            <p:ph type="body" sz="half" idx="1"/>
          </p:nvPr>
        </p:nvSpPr>
        <p:spPr>
          <a:xfrm>
            <a:off x="457200" y="1295400"/>
            <a:ext cx="4402138" cy="4581525"/>
          </a:xfrm>
        </p:spPr>
        <p:txBody>
          <a:bodyPr>
            <a:normAutofit/>
          </a:bodyPr>
          <a:lstStyle/>
          <a:p>
            <a:r>
              <a:rPr lang="tr-TR" altLang="tr-TR" sz="2800" b="1" dirty="0" smtClean="0"/>
              <a:t>PTK’nın güç ve kasılma hızını arttırarak </a:t>
            </a:r>
            <a:r>
              <a:rPr lang="tr-TR" altLang="tr-TR" sz="2800" b="1" u="sng" dirty="0" smtClean="0"/>
              <a:t>üretrovezikal bileşkeyi yukarı kaldırmak</a:t>
            </a:r>
            <a:r>
              <a:rPr lang="tr-TR" altLang="tr-TR" sz="2800" b="1" dirty="0" smtClean="0"/>
              <a:t> ve </a:t>
            </a:r>
            <a:r>
              <a:rPr lang="tr-TR" altLang="tr-TR" sz="2800" b="1" u="sng" dirty="0" smtClean="0"/>
              <a:t>üretrayı pubik kemik arkasına doğru komprese etmektir. </a:t>
            </a:r>
          </a:p>
          <a:p>
            <a:pPr>
              <a:buNone/>
            </a:pPr>
            <a:endParaRPr lang="tr-TR" altLang="tr-TR" sz="2800" dirty="0" smtClean="0"/>
          </a:p>
          <a:p>
            <a:endParaRPr lang="tr-TR" altLang="tr-TR" sz="2800" dirty="0" smtClean="0"/>
          </a:p>
          <a:p>
            <a:pPr eaLnBrk="1" hangingPunct="1"/>
            <a:endParaRPr lang="tr-TR" altLang="tr-TR" sz="2800" dirty="0" smtClean="0"/>
          </a:p>
          <a:p>
            <a:pPr eaLnBrk="1" hangingPunct="1"/>
            <a:endParaRPr lang="tr-TR" altLang="tr-TR" sz="2800" dirty="0" smtClean="0"/>
          </a:p>
        </p:txBody>
      </p:sp>
      <p:pic>
        <p:nvPicPr>
          <p:cNvPr id="13316" name="Picture 4" descr="sneeze1"/>
          <p:cNvPicPr>
            <a:picLocks noGrp="1" noChangeAspect="1" noChangeArrowheads="1"/>
          </p:cNvPicPr>
          <p:nvPr>
            <p:ph sz="half" idx="2"/>
          </p:nvPr>
        </p:nvPicPr>
        <p:blipFill>
          <a:blip r:embed="rId2" cstate="print"/>
          <a:srcRect/>
          <a:stretch>
            <a:fillRect/>
          </a:stretch>
        </p:blipFill>
        <p:spPr>
          <a:xfrm>
            <a:off x="5795963" y="3965575"/>
            <a:ext cx="2879725" cy="2847975"/>
          </a:xfrm>
          <a:noFill/>
        </p:spPr>
      </p:pic>
      <p:pic>
        <p:nvPicPr>
          <p:cNvPr id="13317" name="Picture 6" descr="ANd9GcRpdAn9603z1_7ND_wATugEgaB08ED5aIsVR7zOEYlDWZnQYIog6w"/>
          <p:cNvPicPr>
            <a:picLocks noChangeAspect="1" noChangeArrowheads="1"/>
          </p:cNvPicPr>
          <p:nvPr/>
        </p:nvPicPr>
        <p:blipFill>
          <a:blip r:embed="rId3" cstate="print"/>
          <a:srcRect/>
          <a:stretch>
            <a:fillRect/>
          </a:stretch>
        </p:blipFill>
        <p:spPr bwMode="auto">
          <a:xfrm>
            <a:off x="4932363" y="1312863"/>
            <a:ext cx="4103687" cy="2547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srcRect l="2058" t="10130"/>
          <a:stretch>
            <a:fillRect/>
          </a:stretch>
        </p:blipFill>
        <p:spPr bwMode="auto">
          <a:xfrm>
            <a:off x="1295400" y="2051050"/>
            <a:ext cx="6324600" cy="4137025"/>
          </a:xfrm>
          <a:prstGeom prst="rect">
            <a:avLst/>
          </a:prstGeom>
          <a:noFill/>
          <a:ln w="9525">
            <a:noFill/>
            <a:round/>
            <a:headEnd/>
            <a:tailEnd/>
          </a:ln>
        </p:spPr>
      </p:pic>
      <p:sp>
        <p:nvSpPr>
          <p:cNvPr id="11267" name="Text Box 3"/>
          <p:cNvSpPr txBox="1">
            <a:spLocks noChangeArrowheads="1"/>
          </p:cNvSpPr>
          <p:nvPr/>
        </p:nvSpPr>
        <p:spPr bwMode="auto">
          <a:xfrm>
            <a:off x="2771775" y="1773238"/>
            <a:ext cx="3457575" cy="825500"/>
          </a:xfrm>
          <a:prstGeom prst="rect">
            <a:avLst/>
          </a:prstGeom>
          <a:noFill/>
          <a:ln w="9525">
            <a:noFill/>
            <a:round/>
            <a:headEnd/>
            <a:tailEnd/>
          </a:ln>
        </p:spPr>
        <p:txBody>
          <a:bodyPr lIns="90000" tIns="46800" rIns="90000" bIns="46800">
            <a:spAutoFit/>
          </a:bodyPr>
          <a:lstStyle/>
          <a:p>
            <a:pPr algn="ctr" defTabSz="449263">
              <a:spcBef>
                <a:spcPts val="1500"/>
              </a:spcBef>
              <a:buClr>
                <a:srgbClr val="000000"/>
              </a:buClr>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altLang="tr-TR" sz="2400">
                <a:solidFill>
                  <a:srgbClr val="000000"/>
                </a:solidFill>
                <a:cs typeface="Arial" charset="0"/>
              </a:rPr>
              <a:t>Pelvik taban kaslarını lokalize edin</a:t>
            </a:r>
          </a:p>
        </p:txBody>
      </p:sp>
      <p:sp>
        <p:nvSpPr>
          <p:cNvPr id="11268" name="Text Box 4"/>
          <p:cNvSpPr txBox="1">
            <a:spLocks noChangeArrowheads="1"/>
          </p:cNvSpPr>
          <p:nvPr/>
        </p:nvSpPr>
        <p:spPr bwMode="auto">
          <a:xfrm>
            <a:off x="250825" y="3573463"/>
            <a:ext cx="2233613" cy="1557337"/>
          </a:xfrm>
          <a:prstGeom prst="rect">
            <a:avLst/>
          </a:prstGeom>
          <a:noFill/>
          <a:ln w="9525">
            <a:noFill/>
            <a:round/>
            <a:headEnd/>
            <a:tailEnd/>
          </a:ln>
        </p:spPr>
        <p:txBody>
          <a:bodyPr lIns="90000" tIns="46800" rIns="90000" bIns="46800">
            <a:spAutoFit/>
          </a:bodyPr>
          <a:lstStyle/>
          <a:p>
            <a:pPr defTabSz="449263">
              <a:spcBef>
                <a:spcPts val="1500"/>
              </a:spcBef>
              <a:buClr>
                <a:srgbClr val="000000"/>
              </a:buClr>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altLang="tr-TR" sz="2400" dirty="0">
                <a:solidFill>
                  <a:srgbClr val="000000"/>
                </a:solidFill>
                <a:cs typeface="Arial" charset="0"/>
              </a:rPr>
              <a:t>Önerilere göre tekrar edin     (3 set/gün </a:t>
            </a:r>
            <a:r>
              <a:rPr lang="tr-TR" altLang="tr-TR" dirty="0">
                <a:solidFill>
                  <a:srgbClr val="000000"/>
                </a:solidFill>
                <a:cs typeface="Arial" charset="0"/>
              </a:rPr>
              <a:t>20 kontraksiyon/set</a:t>
            </a:r>
            <a:r>
              <a:rPr lang="tr-TR" altLang="tr-TR" sz="2400" dirty="0">
                <a:solidFill>
                  <a:srgbClr val="000000"/>
                </a:solidFill>
                <a:cs typeface="Arial" charset="0"/>
              </a:rPr>
              <a:t>)</a:t>
            </a:r>
          </a:p>
        </p:txBody>
      </p:sp>
      <p:sp>
        <p:nvSpPr>
          <p:cNvPr id="11269" name="Text Box 5"/>
          <p:cNvSpPr txBox="1">
            <a:spLocks noChangeArrowheads="1"/>
          </p:cNvSpPr>
          <p:nvPr/>
        </p:nvSpPr>
        <p:spPr bwMode="auto">
          <a:xfrm>
            <a:off x="2771775" y="5445125"/>
            <a:ext cx="3600450" cy="1016000"/>
          </a:xfrm>
          <a:prstGeom prst="rect">
            <a:avLst/>
          </a:prstGeom>
          <a:noFill/>
          <a:ln w="9525">
            <a:noFill/>
            <a:round/>
            <a:headEnd/>
            <a:tailEnd/>
          </a:ln>
        </p:spPr>
        <p:txBody>
          <a:bodyPr lIns="90000" tIns="46800" rIns="90000" bIns="46800">
            <a:spAutoFit/>
          </a:bodyPr>
          <a:lstStyle/>
          <a:p>
            <a:pPr defTabSz="449263">
              <a:spcBef>
                <a:spcPts val="1500"/>
              </a:spcBef>
              <a:buClr>
                <a:srgbClr val="000000"/>
              </a:buClr>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altLang="tr-TR" sz="2400">
                <a:solidFill>
                  <a:srgbClr val="000000"/>
                </a:solidFill>
                <a:cs typeface="Arial" charset="0"/>
              </a:rPr>
              <a:t>Her kontraksiyon sonrası</a:t>
            </a:r>
          </a:p>
          <a:p>
            <a:pPr defTabSz="449263">
              <a:spcBef>
                <a:spcPts val="1500"/>
              </a:spcBef>
              <a:buClr>
                <a:srgbClr val="000000"/>
              </a:buClr>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altLang="tr-TR" sz="2400">
                <a:solidFill>
                  <a:srgbClr val="000000"/>
                </a:solidFill>
                <a:cs typeface="Arial" charset="0"/>
              </a:rPr>
              <a:t>En az 10 sn gevşeyin</a:t>
            </a:r>
          </a:p>
        </p:txBody>
      </p:sp>
      <p:sp>
        <p:nvSpPr>
          <p:cNvPr id="11270" name="Text Box 6"/>
          <p:cNvSpPr txBox="1">
            <a:spLocks noChangeArrowheads="1"/>
          </p:cNvSpPr>
          <p:nvPr/>
        </p:nvSpPr>
        <p:spPr bwMode="auto">
          <a:xfrm>
            <a:off x="6300788" y="3244850"/>
            <a:ext cx="2592387" cy="1557338"/>
          </a:xfrm>
          <a:prstGeom prst="rect">
            <a:avLst/>
          </a:prstGeom>
          <a:noFill/>
          <a:ln w="9525">
            <a:noFill/>
            <a:round/>
            <a:headEnd/>
            <a:tailEnd/>
          </a:ln>
        </p:spPr>
        <p:txBody>
          <a:bodyPr lIns="90000" tIns="46800" rIns="90000" bIns="46800">
            <a:spAutoFit/>
          </a:bodyPr>
          <a:lstStyle/>
          <a:p>
            <a:pPr defTabSz="449263">
              <a:spcBef>
                <a:spcPts val="1500"/>
              </a:spcBef>
              <a:buClr>
                <a:srgbClr val="000000"/>
              </a:buClr>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altLang="tr-TR" sz="2400">
                <a:solidFill>
                  <a:srgbClr val="000000"/>
                </a:solidFill>
                <a:cs typeface="Arial" charset="0"/>
              </a:rPr>
              <a:t>Pelvik taban kaslarını mümkün olduğunca (en az 10 sn) sıkın</a:t>
            </a:r>
          </a:p>
        </p:txBody>
      </p:sp>
      <p:sp>
        <p:nvSpPr>
          <p:cNvPr id="11271" name="Rectangle 7"/>
          <p:cNvSpPr>
            <a:spLocks noChangeArrowheads="1"/>
          </p:cNvSpPr>
          <p:nvPr/>
        </p:nvSpPr>
        <p:spPr bwMode="auto">
          <a:xfrm>
            <a:off x="381000" y="357189"/>
            <a:ext cx="8001000" cy="2095062"/>
          </a:xfrm>
          <a:prstGeom prst="rect">
            <a:avLst/>
          </a:prstGeom>
          <a:noFill/>
          <a:ln w="9525">
            <a:noFill/>
            <a:round/>
            <a:headEnd/>
            <a:tailEnd/>
          </a:ln>
        </p:spPr>
        <p:txBody>
          <a:bodyPr wrap="square" lIns="90000" tIns="46800" rIns="90000" bIns="46800">
            <a:spAutoFit/>
          </a:bodyPr>
          <a:lstStyle/>
          <a:p>
            <a:pPr algn="ctr"/>
            <a:r>
              <a:rPr lang="tr-TR" altLang="tr-TR" sz="4400" b="1" dirty="0">
                <a:solidFill>
                  <a:srgbClr val="000000"/>
                </a:solidFill>
                <a:cs typeface="Arial" charset="0"/>
              </a:rPr>
              <a:t>Pelvik Taban </a:t>
            </a:r>
            <a:r>
              <a:rPr lang="tr-TR" altLang="tr-TR" sz="4400" b="1" dirty="0" smtClean="0">
                <a:solidFill>
                  <a:srgbClr val="000000"/>
                </a:solidFill>
                <a:cs typeface="Arial" charset="0"/>
              </a:rPr>
              <a:t>Egzersizler</a:t>
            </a:r>
            <a:r>
              <a:rPr lang="tr-TR" altLang="tr-TR" sz="4400" dirty="0" smtClean="0"/>
              <a:t>               </a:t>
            </a:r>
            <a:r>
              <a:rPr lang="tr-TR" altLang="tr-TR" sz="1400" b="1" dirty="0" smtClean="0">
                <a:solidFill>
                  <a:srgbClr val="FF0000"/>
                </a:solidFill>
              </a:rPr>
              <a:t>Kasılma esnasında nefes tutulmamalıdır. </a:t>
            </a:r>
            <a:r>
              <a:rPr lang="tr-TR" altLang="tr-TR" sz="1400" b="1" dirty="0" err="1" smtClean="0">
                <a:solidFill>
                  <a:srgbClr val="FF0000"/>
                </a:solidFill>
              </a:rPr>
              <a:t>Gluteal</a:t>
            </a:r>
            <a:r>
              <a:rPr lang="tr-TR" altLang="tr-TR" sz="1400" b="1" dirty="0" smtClean="0">
                <a:solidFill>
                  <a:srgbClr val="FF0000"/>
                </a:solidFill>
              </a:rPr>
              <a:t> bölge , abdominal  ve uyluk kasları kasılmamalıdır.</a:t>
            </a:r>
          </a:p>
          <a:p>
            <a:pPr algn="ctr"/>
            <a:endParaRPr lang="tr-TR" altLang="tr-TR" sz="1400" b="1" dirty="0" smtClean="0">
              <a:solidFill>
                <a:srgbClr val="FF0000"/>
              </a:solidFill>
            </a:endParaRPr>
          </a:p>
          <a:p>
            <a:pPr algn="ctr"/>
            <a:r>
              <a:rPr lang="tr-TR" altLang="tr-TR" sz="1400" b="1" dirty="0" smtClean="0">
                <a:solidFill>
                  <a:srgbClr val="FF0000"/>
                </a:solidFill>
              </a:rPr>
              <a:t>PTE’de kas gücü parmak muayenesi ile değerlendirilmeli </a:t>
            </a:r>
            <a:endParaRPr lang="tr-TR" altLang="tr-TR" sz="1400" b="1" dirty="0" smtClean="0">
              <a:solidFill>
                <a:srgbClr val="FF0000"/>
              </a:solidFill>
              <a:cs typeface="Arial" charset="0"/>
            </a:endParaRPr>
          </a:p>
          <a:p>
            <a:pPr defTabSz="449263">
              <a:buClr>
                <a:srgbClr val="000000"/>
              </a:buClr>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altLang="tr-TR" sz="4400" b="1" dirty="0">
              <a:solidFill>
                <a:srgbClr val="000000"/>
              </a:solidFill>
              <a:cs typeface="Arial" charset="0"/>
            </a:endParaRPr>
          </a:p>
        </p:txBody>
      </p:sp>
      <p:sp>
        <p:nvSpPr>
          <p:cNvPr id="11273" name="Rectangle 9"/>
          <p:cNvSpPr>
            <a:spLocks noChangeArrowheads="1"/>
          </p:cNvSpPr>
          <p:nvPr/>
        </p:nvSpPr>
        <p:spPr bwMode="auto">
          <a:xfrm>
            <a:off x="0" y="5157788"/>
            <a:ext cx="2771775" cy="368300"/>
          </a:xfrm>
          <a:prstGeom prst="rect">
            <a:avLst/>
          </a:prstGeom>
          <a:noFill/>
          <a:ln w="9525">
            <a:noFill/>
            <a:round/>
            <a:headEnd/>
            <a:tailEnd/>
          </a:ln>
        </p:spPr>
        <p:txBody>
          <a:bodyPr lIns="90000" tIns="46800" rIns="90000" bIns="46800">
            <a:spAutoFit/>
          </a:bodyPr>
          <a:lstStyle/>
          <a:p>
            <a:pPr defTabSz="449263">
              <a:buClr>
                <a:srgbClr val="000000"/>
              </a:buClr>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altLang="tr-TR" dirty="0">
                <a:cs typeface="Arial" charset="0"/>
              </a:rPr>
              <a:t>Hf 3-4kez 1-6 ay süreyle</a:t>
            </a:r>
          </a:p>
        </p:txBody>
      </p:sp>
      <p:sp>
        <p:nvSpPr>
          <p:cNvPr id="11274" name="11 Dikdörtgen"/>
          <p:cNvSpPr>
            <a:spLocks noChangeArrowheads="1"/>
          </p:cNvSpPr>
          <p:nvPr/>
        </p:nvSpPr>
        <p:spPr bwMode="auto">
          <a:xfrm>
            <a:off x="2286000" y="2500313"/>
            <a:ext cx="4357688" cy="590550"/>
          </a:xfrm>
          <a:prstGeom prst="rect">
            <a:avLst/>
          </a:prstGeom>
          <a:noFill/>
          <a:ln w="9525">
            <a:noFill/>
            <a:miter lim="800000"/>
            <a:headEnd/>
            <a:tailEnd/>
          </a:ln>
        </p:spPr>
        <p:txBody>
          <a:bodyPr>
            <a:spAutoFit/>
          </a:bodyPr>
          <a:lstStyle/>
          <a:p>
            <a:pPr algn="ctr">
              <a:lnSpc>
                <a:spcPct val="90000"/>
              </a:lnSpc>
            </a:pPr>
            <a:r>
              <a:rPr lang="tr-TR" altLang="tr-TR" dirty="0"/>
              <a:t>Doğru kaslar gereken sıklıkta, sürede ve etkinlikle kasılmalı</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9"/>
            <a:ext cx="8229600" cy="1096962"/>
          </a:xfrm>
        </p:spPr>
        <p:txBody>
          <a:bodyPr>
            <a:normAutofit fontScale="90000"/>
          </a:bodyPr>
          <a:lstStyle/>
          <a:p>
            <a:pPr eaLnBrk="1" hangingPunct="1"/>
            <a:r>
              <a:rPr lang="tr-TR" altLang="tr-TR" sz="3800" b="1" dirty="0" smtClean="0"/>
              <a:t>Pelvik-Taban Kas Değerlendirmesi</a:t>
            </a:r>
            <a:r>
              <a:rPr lang="tr-TR" altLang="tr-TR" sz="3600" dirty="0" smtClean="0"/>
              <a:t> </a:t>
            </a:r>
            <a:br>
              <a:rPr lang="tr-TR" altLang="tr-TR" sz="3600" dirty="0" smtClean="0"/>
            </a:br>
            <a:r>
              <a:rPr lang="tr-TR" altLang="tr-TR" sz="2800" dirty="0" smtClean="0"/>
              <a:t>(İnternational Continence Society)</a:t>
            </a:r>
          </a:p>
        </p:txBody>
      </p:sp>
      <p:sp>
        <p:nvSpPr>
          <p:cNvPr id="16387" name="Rectangle 3"/>
          <p:cNvSpPr>
            <a:spLocks noGrp="1" noChangeArrowheads="1"/>
          </p:cNvSpPr>
          <p:nvPr>
            <p:ph type="body" idx="1"/>
          </p:nvPr>
        </p:nvSpPr>
        <p:spPr>
          <a:xfrm>
            <a:off x="468313" y="2205038"/>
            <a:ext cx="4391025" cy="3455987"/>
          </a:xfrm>
          <a:noFill/>
          <a:ln>
            <a:solidFill>
              <a:schemeClr val="tx1"/>
            </a:solidFill>
          </a:ln>
        </p:spPr>
        <p:txBody>
          <a:bodyPr/>
          <a:lstStyle/>
          <a:p>
            <a:pPr eaLnBrk="1" hangingPunct="1">
              <a:buFontTx/>
              <a:buNone/>
            </a:pPr>
            <a:r>
              <a:rPr lang="tr-TR" altLang="tr-TR" smtClean="0"/>
              <a:t>1- Yanıt yok</a:t>
            </a:r>
          </a:p>
          <a:p>
            <a:pPr eaLnBrk="1" hangingPunct="1">
              <a:buFontTx/>
              <a:buNone/>
            </a:pPr>
            <a:r>
              <a:rPr lang="tr-TR" altLang="tr-TR" smtClean="0"/>
              <a:t>2- Zayıf kasılma hissi</a:t>
            </a:r>
          </a:p>
          <a:p>
            <a:pPr eaLnBrk="1" hangingPunct="1">
              <a:buFontTx/>
              <a:buNone/>
            </a:pPr>
            <a:r>
              <a:rPr lang="tr-TR" altLang="tr-TR" smtClean="0"/>
              <a:t>3- Orta kasılma, tüm parmakta hissedilir</a:t>
            </a:r>
          </a:p>
          <a:p>
            <a:pPr eaLnBrk="1" hangingPunct="1">
              <a:buFontTx/>
              <a:buNone/>
            </a:pPr>
            <a:r>
              <a:rPr lang="tr-TR" altLang="tr-TR" smtClean="0"/>
              <a:t>4- Güçlü kasılma, tüm parmak sıkıştırılır</a:t>
            </a:r>
          </a:p>
        </p:txBody>
      </p:sp>
      <p:sp>
        <p:nvSpPr>
          <p:cNvPr id="16388" name="Rectangle 4"/>
          <p:cNvSpPr>
            <a:spLocks noChangeArrowheads="1"/>
          </p:cNvSpPr>
          <p:nvPr/>
        </p:nvSpPr>
        <p:spPr bwMode="auto">
          <a:xfrm>
            <a:off x="2555875" y="6230938"/>
            <a:ext cx="5924550" cy="366712"/>
          </a:xfrm>
          <a:prstGeom prst="rect">
            <a:avLst/>
          </a:prstGeom>
          <a:noFill/>
          <a:ln w="9525">
            <a:noFill/>
            <a:miter lim="800000"/>
            <a:headEnd/>
            <a:tailEnd/>
          </a:ln>
        </p:spPr>
        <p:txBody>
          <a:bodyPr wrap="none">
            <a:spAutoFit/>
          </a:bodyPr>
          <a:lstStyle/>
          <a:p>
            <a:r>
              <a:rPr lang="tr-TR" altLang="tr-TR" i="1">
                <a:cs typeface="Arial" charset="0"/>
              </a:rPr>
              <a:t>Messelink EJ et al Neurourol Urodynam 2005;24:374–80</a:t>
            </a:r>
          </a:p>
        </p:txBody>
      </p:sp>
      <p:pic>
        <p:nvPicPr>
          <p:cNvPr id="16389" name="Picture 6" descr="Kegeldefect"/>
          <p:cNvPicPr>
            <a:picLocks noChangeAspect="1" noChangeArrowheads="1"/>
          </p:cNvPicPr>
          <p:nvPr/>
        </p:nvPicPr>
        <p:blipFill>
          <a:blip r:embed="rId2" cstate="print"/>
          <a:srcRect/>
          <a:stretch>
            <a:fillRect/>
          </a:stretch>
        </p:blipFill>
        <p:spPr bwMode="auto">
          <a:xfrm>
            <a:off x="4932363" y="2174875"/>
            <a:ext cx="4140200" cy="3762375"/>
          </a:xfrm>
          <a:prstGeom prst="rect">
            <a:avLst/>
          </a:prstGeom>
          <a:noFill/>
          <a:ln w="9525">
            <a:noFill/>
            <a:miter lim="800000"/>
            <a:headEnd/>
            <a:tailEnd/>
          </a:ln>
        </p:spPr>
      </p:pic>
      <p:sp>
        <p:nvSpPr>
          <p:cNvPr id="6" name="Rectangle 5"/>
          <p:cNvSpPr/>
          <p:nvPr/>
        </p:nvSpPr>
        <p:spPr>
          <a:xfrm>
            <a:off x="457200" y="1371600"/>
            <a:ext cx="8458200" cy="646331"/>
          </a:xfrm>
          <a:prstGeom prst="rect">
            <a:avLst/>
          </a:prstGeom>
        </p:spPr>
        <p:txBody>
          <a:bodyPr wrap="square">
            <a:spAutoFit/>
          </a:bodyPr>
          <a:lstStyle/>
          <a:p>
            <a:pPr algn="ctr"/>
            <a:r>
              <a:rPr lang="nb-NO" altLang="tr-TR" b="1" dirty="0" smtClean="0">
                <a:solidFill>
                  <a:srgbClr val="FF0000"/>
                </a:solidFill>
              </a:rPr>
              <a:t>Perinenin yukarıya doğru hareketi egzersizin doğru yapıldığına dair “gold standard” kabul edilmektedir</a:t>
            </a:r>
            <a:r>
              <a:rPr lang="tr-TR" altLang="tr-TR" b="1" dirty="0" smtClean="0">
                <a:solidFill>
                  <a:srgbClr val="FF0000"/>
                </a:solidFill>
              </a:rPr>
              <a:t> </a:t>
            </a:r>
            <a:endParaRPr lang="tr-TR" altLang="tr-TR" b="1" dirty="0">
              <a:solidFill>
                <a:srgbClr val="FF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tr-TR" altLang="tr-TR" b="1" smtClean="0"/>
              <a:t>PTE Stres İnkontinansa Etkisi</a:t>
            </a:r>
          </a:p>
        </p:txBody>
      </p:sp>
      <p:sp>
        <p:nvSpPr>
          <p:cNvPr id="17411" name="Rectangle 3"/>
          <p:cNvSpPr>
            <a:spLocks noGrp="1" noChangeArrowheads="1"/>
          </p:cNvSpPr>
          <p:nvPr>
            <p:ph type="body" idx="1"/>
          </p:nvPr>
        </p:nvSpPr>
        <p:spPr>
          <a:xfrm>
            <a:off x="323850" y="1600200"/>
            <a:ext cx="5400675" cy="4708525"/>
          </a:xfrm>
        </p:spPr>
        <p:txBody>
          <a:bodyPr/>
          <a:lstStyle/>
          <a:p>
            <a:pPr eaLnBrk="1" hangingPunct="1">
              <a:lnSpc>
                <a:spcPct val="80000"/>
              </a:lnSpc>
              <a:spcBef>
                <a:spcPct val="40000"/>
              </a:spcBef>
            </a:pPr>
            <a:r>
              <a:rPr lang="tr-TR" altLang="tr-TR" sz="2800" dirty="0" smtClean="0"/>
              <a:t>Plasebo veya hiç tedavi verilmemesine karşı üstün</a:t>
            </a:r>
          </a:p>
          <a:p>
            <a:pPr eaLnBrk="1" hangingPunct="1">
              <a:lnSpc>
                <a:spcPct val="80000"/>
              </a:lnSpc>
              <a:spcBef>
                <a:spcPct val="40000"/>
              </a:spcBef>
            </a:pPr>
            <a:r>
              <a:rPr lang="tr-TR" altLang="tr-TR" sz="2800" dirty="0" smtClean="0"/>
              <a:t>Kısa vade subjektif başarı     % 21 </a:t>
            </a:r>
          </a:p>
          <a:p>
            <a:pPr eaLnBrk="1" hangingPunct="1">
              <a:lnSpc>
                <a:spcPct val="80000"/>
              </a:lnSpc>
              <a:spcBef>
                <a:spcPct val="40000"/>
              </a:spcBef>
            </a:pPr>
            <a:r>
              <a:rPr lang="tr-TR" altLang="tr-TR" sz="2800" dirty="0" smtClean="0"/>
              <a:t>Kısa vade subjektif iyileşme  % 69 </a:t>
            </a:r>
          </a:p>
          <a:p>
            <a:pPr eaLnBrk="1" hangingPunct="1">
              <a:lnSpc>
                <a:spcPct val="80000"/>
              </a:lnSpc>
              <a:spcBef>
                <a:spcPct val="40000"/>
              </a:spcBef>
            </a:pPr>
            <a:r>
              <a:rPr lang="tr-TR" altLang="tr-TR" sz="2800" dirty="0" smtClean="0"/>
              <a:t>&gt; 2 yıl % 50’si düzenli egzersiz</a:t>
            </a:r>
          </a:p>
          <a:p>
            <a:pPr eaLnBrk="1" hangingPunct="1">
              <a:lnSpc>
                <a:spcPct val="80000"/>
              </a:lnSpc>
              <a:spcBef>
                <a:spcPct val="40000"/>
              </a:spcBef>
            </a:pPr>
            <a:r>
              <a:rPr lang="tr-TR" altLang="tr-TR" sz="2800" dirty="0" smtClean="0"/>
              <a:t>% 46’sı cerrahiye gitmekte</a:t>
            </a:r>
          </a:p>
        </p:txBody>
      </p:sp>
      <p:sp>
        <p:nvSpPr>
          <p:cNvPr id="17412" name="Text Box 4"/>
          <p:cNvSpPr txBox="1">
            <a:spLocks noChangeArrowheads="1"/>
          </p:cNvSpPr>
          <p:nvPr/>
        </p:nvSpPr>
        <p:spPr bwMode="auto">
          <a:xfrm>
            <a:off x="3565525" y="6308725"/>
            <a:ext cx="5327650" cy="366713"/>
          </a:xfrm>
          <a:prstGeom prst="rect">
            <a:avLst/>
          </a:prstGeom>
          <a:noFill/>
          <a:ln w="9525">
            <a:noFill/>
            <a:miter lim="800000"/>
            <a:headEnd/>
            <a:tailEnd/>
          </a:ln>
        </p:spPr>
        <p:txBody>
          <a:bodyPr>
            <a:spAutoFit/>
          </a:bodyPr>
          <a:lstStyle/>
          <a:p>
            <a:pPr algn="r">
              <a:spcBef>
                <a:spcPct val="50000"/>
              </a:spcBef>
            </a:pPr>
            <a:r>
              <a:rPr lang="tr-TR" altLang="tr-TR" dirty="0"/>
              <a:t>Robert M J Obstet Gynaecol Can 2006;28:1113-8</a:t>
            </a:r>
          </a:p>
        </p:txBody>
      </p:sp>
      <p:pic>
        <p:nvPicPr>
          <p:cNvPr id="17413" name="Picture 5"/>
          <p:cNvPicPr>
            <a:picLocks noChangeAspect="1" noChangeArrowheads="1"/>
          </p:cNvPicPr>
          <p:nvPr/>
        </p:nvPicPr>
        <p:blipFill>
          <a:blip r:embed="rId2" cstate="print"/>
          <a:srcRect/>
          <a:stretch>
            <a:fillRect/>
          </a:stretch>
        </p:blipFill>
        <p:spPr bwMode="auto">
          <a:xfrm>
            <a:off x="5649913" y="1557338"/>
            <a:ext cx="3386137" cy="460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2" cstate="print"/>
          <a:srcRect/>
          <a:stretch>
            <a:fillRect/>
          </a:stretch>
        </p:blipFill>
        <p:spPr bwMode="auto">
          <a:xfrm>
            <a:off x="34925" y="188913"/>
            <a:ext cx="7199313" cy="6297612"/>
          </a:xfrm>
          <a:prstGeom prst="rect">
            <a:avLst/>
          </a:prstGeom>
          <a:noFill/>
          <a:ln w="9525">
            <a:noFill/>
            <a:miter lim="800000"/>
            <a:headEnd/>
            <a:tailEnd/>
          </a:ln>
        </p:spPr>
      </p:pic>
      <p:sp>
        <p:nvSpPr>
          <p:cNvPr id="19459" name="Text Box 5"/>
          <p:cNvSpPr txBox="1">
            <a:spLocks noChangeArrowheads="1"/>
          </p:cNvSpPr>
          <p:nvPr/>
        </p:nvSpPr>
        <p:spPr bwMode="auto">
          <a:xfrm>
            <a:off x="3200400" y="6375553"/>
            <a:ext cx="1655763" cy="461665"/>
          </a:xfrm>
          <a:prstGeom prst="rect">
            <a:avLst/>
          </a:prstGeom>
          <a:noFill/>
          <a:ln w="9525">
            <a:noFill/>
            <a:miter lim="800000"/>
            <a:headEnd/>
            <a:tailEnd/>
          </a:ln>
        </p:spPr>
        <p:txBody>
          <a:bodyPr>
            <a:spAutoFit/>
          </a:bodyPr>
          <a:lstStyle/>
          <a:p>
            <a:pPr>
              <a:spcBef>
                <a:spcPct val="50000"/>
              </a:spcBef>
            </a:pPr>
            <a:r>
              <a:rPr lang="tr-TR" altLang="tr-TR" sz="2400" dirty="0" smtClean="0">
                <a:solidFill>
                  <a:schemeClr val="tx2"/>
                </a:solidFill>
              </a:rPr>
              <a:t>2010</a:t>
            </a:r>
            <a:endParaRPr lang="tr-TR" altLang="tr-TR" sz="2400" dirty="0">
              <a:solidFill>
                <a:schemeClr val="tx2"/>
              </a:solidFill>
            </a:endParaRPr>
          </a:p>
        </p:txBody>
      </p:sp>
      <p:sp>
        <p:nvSpPr>
          <p:cNvPr id="19460" name="Text Box 7"/>
          <p:cNvSpPr txBox="1">
            <a:spLocks noChangeArrowheads="1"/>
          </p:cNvSpPr>
          <p:nvPr/>
        </p:nvSpPr>
        <p:spPr bwMode="auto">
          <a:xfrm>
            <a:off x="5580063" y="2420938"/>
            <a:ext cx="3313112" cy="366712"/>
          </a:xfrm>
          <a:prstGeom prst="rect">
            <a:avLst/>
          </a:prstGeom>
          <a:noFill/>
          <a:ln w="9525">
            <a:noFill/>
            <a:miter lim="800000"/>
            <a:headEnd/>
            <a:tailEnd/>
          </a:ln>
        </p:spPr>
        <p:txBody>
          <a:bodyPr>
            <a:spAutoFit/>
          </a:bodyPr>
          <a:lstStyle/>
          <a:p>
            <a:pPr>
              <a:spcBef>
                <a:spcPct val="50000"/>
              </a:spcBef>
            </a:pPr>
            <a:endParaRPr lang="tr-TR" altLang="tr-TR"/>
          </a:p>
        </p:txBody>
      </p:sp>
      <p:sp>
        <p:nvSpPr>
          <p:cNvPr id="19461" name="Text Box 8"/>
          <p:cNvSpPr txBox="1">
            <a:spLocks noChangeArrowheads="1"/>
          </p:cNvSpPr>
          <p:nvPr/>
        </p:nvSpPr>
        <p:spPr bwMode="auto">
          <a:xfrm>
            <a:off x="5148263" y="2540000"/>
            <a:ext cx="3744912" cy="3287713"/>
          </a:xfrm>
          <a:prstGeom prst="rect">
            <a:avLst/>
          </a:prstGeom>
          <a:noFill/>
          <a:ln w="38100" cmpd="dbl">
            <a:solidFill>
              <a:schemeClr val="tx1"/>
            </a:solidFill>
            <a:miter lim="800000"/>
            <a:headEnd/>
            <a:tailEnd/>
          </a:ln>
        </p:spPr>
        <p:txBody>
          <a:bodyPr>
            <a:spAutoFit/>
          </a:bodyPr>
          <a:lstStyle/>
          <a:p>
            <a:pPr algn="ctr">
              <a:spcBef>
                <a:spcPct val="50000"/>
              </a:spcBef>
            </a:pPr>
            <a:r>
              <a:rPr lang="tr-TR" altLang="tr-TR" sz="3000"/>
              <a:t>PTE, plasebo ve tedavi vermemekten daha iyi</a:t>
            </a:r>
          </a:p>
          <a:p>
            <a:pPr algn="ctr">
              <a:spcBef>
                <a:spcPct val="50000"/>
              </a:spcBef>
            </a:pPr>
            <a:r>
              <a:rPr lang="tr-TR" altLang="tr-TR" sz="2600"/>
              <a:t>İyileşme-tedavi</a:t>
            </a:r>
          </a:p>
          <a:p>
            <a:pPr algn="ctr">
              <a:spcBef>
                <a:spcPct val="50000"/>
              </a:spcBef>
            </a:pPr>
            <a:r>
              <a:rPr lang="tr-TR" altLang="tr-TR" sz="2600"/>
              <a:t>Hayat kalitesi</a:t>
            </a:r>
          </a:p>
          <a:p>
            <a:pPr algn="ctr">
              <a:spcBef>
                <a:spcPct val="50000"/>
              </a:spcBef>
            </a:pPr>
            <a:r>
              <a:rPr lang="tr-TR" altLang="tr-TR" sz="2600"/>
              <a:t>Daha iyi ped testi</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p:cNvPicPr>
            <a:picLocks noChangeAspect="1" noChangeArrowheads="1"/>
          </p:cNvPicPr>
          <p:nvPr/>
        </p:nvPicPr>
        <p:blipFill>
          <a:blip r:embed="rId2" cstate="print"/>
          <a:srcRect/>
          <a:stretch>
            <a:fillRect/>
          </a:stretch>
        </p:blipFill>
        <p:spPr bwMode="auto">
          <a:xfrm>
            <a:off x="179388" y="115888"/>
            <a:ext cx="5230812" cy="5522912"/>
          </a:xfrm>
          <a:prstGeom prst="rect">
            <a:avLst/>
          </a:prstGeom>
          <a:noFill/>
          <a:ln w="9525">
            <a:noFill/>
            <a:miter lim="800000"/>
            <a:headEnd/>
            <a:tailEnd/>
          </a:ln>
        </p:spPr>
      </p:pic>
      <p:sp>
        <p:nvSpPr>
          <p:cNvPr id="22531" name="Text Box 7"/>
          <p:cNvSpPr txBox="1">
            <a:spLocks noChangeArrowheads="1"/>
          </p:cNvSpPr>
          <p:nvPr/>
        </p:nvSpPr>
        <p:spPr bwMode="auto">
          <a:xfrm>
            <a:off x="5839691" y="1600200"/>
            <a:ext cx="2735263" cy="2816156"/>
          </a:xfrm>
          <a:prstGeom prst="rect">
            <a:avLst/>
          </a:prstGeom>
          <a:noFill/>
          <a:ln w="9525">
            <a:noFill/>
            <a:miter lim="800000"/>
            <a:headEnd/>
            <a:tailEnd/>
          </a:ln>
        </p:spPr>
        <p:txBody>
          <a:bodyPr>
            <a:spAutoFit/>
          </a:bodyPr>
          <a:lstStyle/>
          <a:p>
            <a:pPr algn="ctr">
              <a:spcBef>
                <a:spcPct val="50000"/>
              </a:spcBef>
            </a:pPr>
            <a:r>
              <a:rPr lang="tr-TR" altLang="tr-TR" sz="2400" dirty="0" smtClean="0"/>
              <a:t>PFMT </a:t>
            </a:r>
            <a:r>
              <a:rPr lang="tr-TR" altLang="tr-TR" sz="2400" dirty="0"/>
              <a:t>geç gebelik ve postpartum dönemde UI’ı önler</a:t>
            </a:r>
          </a:p>
          <a:p>
            <a:pPr algn="ctr">
              <a:spcBef>
                <a:spcPct val="50000"/>
              </a:spcBef>
            </a:pPr>
            <a:endParaRPr lang="tr-TR" altLang="tr-TR" sz="1400" dirty="0"/>
          </a:p>
          <a:p>
            <a:pPr algn="ctr">
              <a:spcBef>
                <a:spcPct val="50000"/>
              </a:spcBef>
            </a:pPr>
            <a:r>
              <a:rPr lang="tr-TR" altLang="tr-TR" sz="2400" dirty="0" err="1" smtClean="0"/>
              <a:t>Persistan</a:t>
            </a:r>
            <a:r>
              <a:rPr lang="tr-TR" altLang="tr-TR" sz="2400" dirty="0" smtClean="0"/>
              <a:t> </a:t>
            </a:r>
            <a:r>
              <a:rPr lang="tr-TR" altLang="tr-TR" sz="2400" dirty="0"/>
              <a:t>postpartum UI’ta uygun tedavidir.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tr-TR" altLang="tr-TR" b="1" smtClean="0"/>
              <a:t>Vajinal Konlar</a:t>
            </a:r>
          </a:p>
        </p:txBody>
      </p:sp>
      <p:sp>
        <p:nvSpPr>
          <p:cNvPr id="37891" name="Rectangle 3"/>
          <p:cNvSpPr>
            <a:spLocks noGrp="1" noChangeArrowheads="1"/>
          </p:cNvSpPr>
          <p:nvPr>
            <p:ph type="body" sz="half" idx="1"/>
          </p:nvPr>
        </p:nvSpPr>
        <p:spPr>
          <a:xfrm>
            <a:off x="457200" y="2060575"/>
            <a:ext cx="4038600" cy="4065588"/>
          </a:xfrm>
        </p:spPr>
        <p:txBody>
          <a:bodyPr>
            <a:normAutofit lnSpcReduction="10000"/>
          </a:bodyPr>
          <a:lstStyle/>
          <a:p>
            <a:pPr eaLnBrk="1" hangingPunct="1"/>
            <a:r>
              <a:rPr lang="tr-TR" altLang="tr-TR" sz="2800" dirty="0" smtClean="0"/>
              <a:t>1985 Plevnick, </a:t>
            </a:r>
          </a:p>
          <a:p>
            <a:r>
              <a:rPr lang="tr-TR" altLang="tr-TR" sz="2800" dirty="0"/>
              <a:t>Ağırlıkları 20 ile 90 gram arasında değişir</a:t>
            </a:r>
            <a:r>
              <a:rPr lang="tr-TR" altLang="tr-TR" sz="2800" dirty="0" smtClean="0"/>
              <a:t>.</a:t>
            </a:r>
          </a:p>
          <a:p>
            <a:r>
              <a:rPr lang="tr-TR" altLang="tr-TR" sz="2800" dirty="0"/>
              <a:t>Koniler </a:t>
            </a:r>
            <a:r>
              <a:rPr lang="tr-TR" altLang="tr-TR" sz="2800" dirty="0" err="1"/>
              <a:t>vajene</a:t>
            </a:r>
            <a:r>
              <a:rPr lang="tr-TR" altLang="tr-TR" sz="2800" dirty="0"/>
              <a:t> yerleştirilip düşmemesi için </a:t>
            </a:r>
            <a:r>
              <a:rPr lang="tr-TR" altLang="tr-TR" sz="2800" dirty="0" err="1"/>
              <a:t>vajen</a:t>
            </a:r>
            <a:r>
              <a:rPr lang="tr-TR" altLang="tr-TR" sz="2800" dirty="0"/>
              <a:t> kaslarının kasılması </a:t>
            </a:r>
            <a:r>
              <a:rPr lang="tr-TR" altLang="tr-TR" sz="2800" dirty="0" smtClean="0"/>
              <a:t>istenir </a:t>
            </a:r>
            <a:r>
              <a:rPr lang="tr-TR" altLang="tr-TR" sz="2800" dirty="0" err="1" smtClean="0"/>
              <a:t>konları</a:t>
            </a:r>
            <a:r>
              <a:rPr lang="tr-TR" altLang="tr-TR" sz="2800" dirty="0" smtClean="0"/>
              <a:t>  </a:t>
            </a:r>
            <a:r>
              <a:rPr lang="tr-TR" altLang="tr-TR" sz="2800" dirty="0" err="1" smtClean="0"/>
              <a:t>vajende</a:t>
            </a:r>
            <a:r>
              <a:rPr lang="tr-TR" altLang="tr-TR" sz="2800" dirty="0" smtClean="0"/>
              <a:t> tutabildikçe ağırlıklar artırılır.</a:t>
            </a:r>
            <a:endParaRPr lang="tr-TR" altLang="tr-TR" sz="2800" dirty="0"/>
          </a:p>
          <a:p>
            <a:endParaRPr lang="tr-TR" altLang="tr-TR" sz="2800" b="1" dirty="0" smtClean="0"/>
          </a:p>
          <a:p>
            <a:pPr marL="0" indent="0">
              <a:buNone/>
            </a:pPr>
            <a:endParaRPr lang="tr-TR" altLang="tr-TR" sz="2800" dirty="0" smtClean="0"/>
          </a:p>
          <a:p>
            <a:pPr lvl="1" eaLnBrk="1" hangingPunct="1"/>
            <a:endParaRPr lang="tr-TR" altLang="tr-TR" sz="2400" dirty="0" smtClean="0"/>
          </a:p>
        </p:txBody>
      </p:sp>
      <p:pic>
        <p:nvPicPr>
          <p:cNvPr id="37892" name="Picture 4" descr="StepFree"/>
          <p:cNvPicPr>
            <a:picLocks noGrp="1" noChangeAspect="1" noChangeArrowheads="1"/>
          </p:cNvPicPr>
          <p:nvPr>
            <p:ph sz="quarter" idx="2"/>
          </p:nvPr>
        </p:nvPicPr>
        <p:blipFill>
          <a:blip r:embed="rId2" cstate="print"/>
          <a:srcRect/>
          <a:stretch>
            <a:fillRect/>
          </a:stretch>
        </p:blipFill>
        <p:spPr>
          <a:xfrm>
            <a:off x="4932363" y="1247775"/>
            <a:ext cx="3960812" cy="2851150"/>
          </a:xfrm>
          <a:noFill/>
        </p:spPr>
      </p:pic>
      <p:pic>
        <p:nvPicPr>
          <p:cNvPr id="37893" name="Picture 5" descr="132_fig2"/>
          <p:cNvPicPr>
            <a:picLocks noGrp="1" noChangeAspect="1" noChangeArrowheads="1"/>
          </p:cNvPicPr>
          <p:nvPr>
            <p:ph sz="quarter" idx="3"/>
          </p:nvPr>
        </p:nvPicPr>
        <p:blipFill>
          <a:blip r:embed="rId3" cstate="print"/>
          <a:srcRect/>
          <a:stretch>
            <a:fillRect/>
          </a:stretch>
        </p:blipFill>
        <p:spPr>
          <a:xfrm>
            <a:off x="5148263" y="4437063"/>
            <a:ext cx="3716337" cy="2271712"/>
          </a:xfr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2433_f4"/>
          <p:cNvPicPr>
            <a:picLocks noChangeAspect="1" noChangeArrowheads="1"/>
          </p:cNvPicPr>
          <p:nvPr/>
        </p:nvPicPr>
        <p:blipFill>
          <a:blip r:embed="rId2" cstate="print"/>
          <a:srcRect/>
          <a:stretch>
            <a:fillRect/>
          </a:stretch>
        </p:blipFill>
        <p:spPr bwMode="auto">
          <a:xfrm>
            <a:off x="5435600" y="1557338"/>
            <a:ext cx="3600450" cy="2328862"/>
          </a:xfrm>
          <a:prstGeom prst="rect">
            <a:avLst/>
          </a:prstGeom>
          <a:noFill/>
          <a:ln w="9525">
            <a:noFill/>
            <a:miter lim="800000"/>
            <a:headEnd/>
            <a:tailEnd/>
          </a:ln>
        </p:spPr>
      </p:pic>
      <p:sp>
        <p:nvSpPr>
          <p:cNvPr id="38915" name="Rectangle 3"/>
          <p:cNvSpPr>
            <a:spLocks noGrp="1" noChangeArrowheads="1"/>
          </p:cNvSpPr>
          <p:nvPr>
            <p:ph type="title"/>
          </p:nvPr>
        </p:nvSpPr>
        <p:spPr/>
        <p:txBody>
          <a:bodyPr/>
          <a:lstStyle/>
          <a:p>
            <a:pPr eaLnBrk="1" hangingPunct="1"/>
            <a:r>
              <a:rPr lang="tr-TR" altLang="tr-TR" b="1" smtClean="0"/>
              <a:t>Vajinal Konlar</a:t>
            </a:r>
          </a:p>
        </p:txBody>
      </p:sp>
      <p:sp>
        <p:nvSpPr>
          <p:cNvPr id="38916" name="Rectangle 4"/>
          <p:cNvSpPr>
            <a:spLocks noGrp="1" noChangeArrowheads="1"/>
          </p:cNvSpPr>
          <p:nvPr>
            <p:ph type="body" sz="half" idx="1"/>
          </p:nvPr>
        </p:nvSpPr>
        <p:spPr>
          <a:xfrm>
            <a:off x="457200" y="1600200"/>
            <a:ext cx="4762500" cy="4708525"/>
          </a:xfrm>
        </p:spPr>
        <p:txBody>
          <a:bodyPr>
            <a:normAutofit fontScale="92500" lnSpcReduction="20000"/>
          </a:bodyPr>
          <a:lstStyle/>
          <a:p>
            <a:pPr eaLnBrk="1" hangingPunct="1"/>
            <a:endParaRPr lang="tr-TR" altLang="tr-TR" sz="2800" dirty="0" smtClean="0"/>
          </a:p>
          <a:p>
            <a:r>
              <a:rPr lang="tr-TR" altLang="tr-TR" sz="2800" dirty="0" smtClean="0"/>
              <a:t>Günde 2 defa 15 dakikalık seanslar halinde uygulama istenir</a:t>
            </a:r>
          </a:p>
          <a:p>
            <a:r>
              <a:rPr lang="tr-TR" altLang="tr-TR" sz="2800" b="1" dirty="0" err="1" smtClean="0"/>
              <a:t>Pelvis</a:t>
            </a:r>
            <a:r>
              <a:rPr lang="tr-TR" altLang="tr-TR" sz="2800" b="1" dirty="0" smtClean="0"/>
              <a:t> </a:t>
            </a:r>
            <a:r>
              <a:rPr lang="tr-TR" altLang="tr-TR" sz="2800" b="1" dirty="0"/>
              <a:t>kas egzersizlerinde hasta istemeden de olsa </a:t>
            </a:r>
            <a:r>
              <a:rPr lang="tr-TR" altLang="tr-TR" sz="2800" b="1" dirty="0" err="1"/>
              <a:t>abdominal</a:t>
            </a:r>
            <a:r>
              <a:rPr lang="tr-TR" altLang="tr-TR" sz="2800" b="1" dirty="0"/>
              <a:t> veya </a:t>
            </a:r>
            <a:r>
              <a:rPr lang="tr-TR" altLang="tr-TR" sz="2800" b="1" dirty="0" err="1"/>
              <a:t>gluteal</a:t>
            </a:r>
            <a:r>
              <a:rPr lang="tr-TR" altLang="tr-TR" sz="2800" b="1" dirty="0"/>
              <a:t> kaslarını da kasabilir oysa kon uygulamasında böyle bir durum söz konusu olamaz. Çünkü yanlış kas grubu kasıldığında kon vajinadan düşecektir</a:t>
            </a:r>
          </a:p>
          <a:p>
            <a:pPr eaLnBrk="1" hangingPunct="1"/>
            <a:endParaRPr lang="tr-TR" altLang="tr-TR" sz="2800" dirty="0" smtClean="0"/>
          </a:p>
          <a:p>
            <a:pPr eaLnBrk="1" hangingPunct="1"/>
            <a:endParaRPr lang="tr-TR" altLang="tr-TR" sz="2800" dirty="0" smtClean="0"/>
          </a:p>
          <a:p>
            <a:pPr eaLnBrk="1" hangingPunct="1"/>
            <a:endParaRPr lang="tr-TR" altLang="tr-TR" sz="2800"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tr-TR" altLang="tr-TR" dirty="0" smtClean="0"/>
              <a:t>Vajinal Konlar</a:t>
            </a:r>
          </a:p>
        </p:txBody>
      </p:sp>
      <p:sp>
        <p:nvSpPr>
          <p:cNvPr id="39939" name="Rectangle 2"/>
          <p:cNvSpPr>
            <a:spLocks noChangeArrowheads="1"/>
          </p:cNvSpPr>
          <p:nvPr/>
        </p:nvSpPr>
        <p:spPr bwMode="auto">
          <a:xfrm>
            <a:off x="395288" y="1268413"/>
            <a:ext cx="8280400" cy="5816977"/>
          </a:xfrm>
          <a:prstGeom prst="rect">
            <a:avLst/>
          </a:prstGeom>
          <a:noFill/>
          <a:ln w="9525">
            <a:noFill/>
            <a:miter lim="800000"/>
            <a:headEnd/>
            <a:tailEnd/>
          </a:ln>
        </p:spPr>
        <p:txBody>
          <a:bodyPr wrap="square">
            <a:spAutoFit/>
          </a:bodyPr>
          <a:lstStyle/>
          <a:p>
            <a:pPr>
              <a:buFont typeface="Arial" pitchFamily="34" charset="0"/>
              <a:buChar char="•"/>
            </a:pPr>
            <a:endParaRPr lang="tr-TR" altLang="tr-TR" dirty="0" smtClean="0"/>
          </a:p>
          <a:p>
            <a:pPr>
              <a:buFont typeface="Arial" pitchFamily="34" charset="0"/>
              <a:buChar char="•"/>
            </a:pPr>
            <a:endParaRPr lang="tr-TR" altLang="tr-TR" dirty="0" smtClean="0"/>
          </a:p>
          <a:p>
            <a:pPr>
              <a:buFont typeface="Arial" pitchFamily="34" charset="0"/>
              <a:buChar char="•"/>
            </a:pPr>
            <a:r>
              <a:rPr lang="tr-TR" altLang="tr-TR" sz="2400" dirty="0" smtClean="0"/>
              <a:t>Hastada </a:t>
            </a:r>
            <a:r>
              <a:rPr lang="tr-TR" altLang="tr-TR" sz="2400" dirty="0"/>
              <a:t>bir biofeedback duygusu oluşturmaya dayanır. Aynı zamanda gözetim gerektirmeden uygulanabilme avantajı </a:t>
            </a:r>
            <a:r>
              <a:rPr lang="tr-TR" altLang="tr-TR" sz="2400" dirty="0" smtClean="0"/>
              <a:t>bulunmaktadır.</a:t>
            </a:r>
          </a:p>
          <a:p>
            <a:pPr>
              <a:buFont typeface="Arial" pitchFamily="34" charset="0"/>
              <a:buChar char="•"/>
            </a:pPr>
            <a:endParaRPr lang="tr-TR" altLang="tr-TR" sz="2400" b="1" dirty="0">
              <a:solidFill>
                <a:srgbClr val="000000"/>
              </a:solidFill>
              <a:cs typeface="Arial" charset="0"/>
            </a:endParaRPr>
          </a:p>
          <a:p>
            <a:pPr>
              <a:buFont typeface="Arial" pitchFamily="34" charset="0"/>
              <a:buChar char="•"/>
            </a:pPr>
            <a:r>
              <a:rPr lang="tr-TR" altLang="tr-TR" sz="2400" b="1" dirty="0" smtClean="0">
                <a:solidFill>
                  <a:srgbClr val="000000"/>
                </a:solidFill>
                <a:cs typeface="Arial" charset="0"/>
              </a:rPr>
              <a:t>Kullanımı kolay SUI </a:t>
            </a:r>
            <a:r>
              <a:rPr lang="tr-TR" altLang="tr-TR" sz="2400" b="1" dirty="0">
                <a:solidFill>
                  <a:srgbClr val="000000"/>
                </a:solidFill>
                <a:cs typeface="Arial" charset="0"/>
              </a:rPr>
              <a:t>riskini </a:t>
            </a:r>
            <a:r>
              <a:rPr lang="tr-TR" altLang="tr-TR" sz="2400" b="1" dirty="0" smtClean="0">
                <a:solidFill>
                  <a:srgbClr val="000000"/>
                </a:solidFill>
                <a:cs typeface="Arial" charset="0"/>
              </a:rPr>
              <a:t>azaltır PTE </a:t>
            </a:r>
            <a:r>
              <a:rPr lang="tr-TR" altLang="tr-TR" sz="2400" b="1" dirty="0">
                <a:solidFill>
                  <a:srgbClr val="000000"/>
                </a:solidFill>
                <a:cs typeface="Arial" charset="0"/>
              </a:rPr>
              <a:t>ve FES ile karşılaştırıldığında fark yok</a:t>
            </a:r>
          </a:p>
          <a:p>
            <a:r>
              <a:rPr lang="tr-TR" altLang="tr-TR" sz="2400" dirty="0" smtClean="0"/>
              <a:t>                                                             </a:t>
            </a:r>
            <a:r>
              <a:rPr lang="tr-TR" altLang="tr-TR" sz="2400" dirty="0" err="1"/>
              <a:t>Sco</a:t>
            </a:r>
            <a:r>
              <a:rPr lang="tr-TR" altLang="tr-TR" sz="2400" dirty="0"/>
              <a:t> JT et al </a:t>
            </a:r>
            <a:r>
              <a:rPr lang="tr-TR" altLang="tr-TR" sz="2400" dirty="0" err="1"/>
              <a:t>Yonsei</a:t>
            </a:r>
            <a:r>
              <a:rPr lang="tr-TR" altLang="tr-TR" sz="2400" dirty="0"/>
              <a:t> </a:t>
            </a:r>
            <a:r>
              <a:rPr lang="tr-TR" altLang="tr-TR" sz="2400" dirty="0" err="1"/>
              <a:t>Med</a:t>
            </a:r>
            <a:r>
              <a:rPr lang="tr-TR" altLang="tr-TR" sz="2400" dirty="0"/>
              <a:t> J </a:t>
            </a:r>
            <a:r>
              <a:rPr lang="tr-TR" altLang="tr-TR" sz="2400" dirty="0" smtClean="0"/>
              <a:t>2004</a:t>
            </a:r>
            <a:endParaRPr lang="tr-TR" altLang="tr-TR" sz="2400" dirty="0"/>
          </a:p>
          <a:p>
            <a:endParaRPr lang="tr-TR" altLang="tr-TR" sz="2400" dirty="0"/>
          </a:p>
          <a:p>
            <a:pPr>
              <a:buFont typeface="Wingdings" pitchFamily="2" charset="2"/>
              <a:buChar char="§"/>
            </a:pPr>
            <a:r>
              <a:rPr lang="tr-TR" altLang="tr-TR" sz="2400" b="1" dirty="0"/>
              <a:t>Şiddetli prolapsusun iyileştirilmesinde etkili değildir ve kronik vajinal hastalıklarda kontrendikedir. </a:t>
            </a:r>
          </a:p>
          <a:p>
            <a:endParaRPr lang="tr-TR" altLang="tr-TR" sz="2400" dirty="0"/>
          </a:p>
          <a:p>
            <a:pPr>
              <a:buFont typeface="Wingdings" pitchFamily="2" charset="2"/>
              <a:buChar char="§"/>
            </a:pPr>
            <a:r>
              <a:rPr lang="tr-TR" altLang="tr-TR" sz="2400" b="1" dirty="0"/>
              <a:t>Çok obez ve fazla doğum yapan kadınlarda kullanımı zordur, önerilmez</a:t>
            </a:r>
            <a:r>
              <a:rPr lang="tr-TR" altLang="tr-TR" sz="2400" b="1" dirty="0" smtClean="0"/>
              <a:t>.</a:t>
            </a:r>
          </a:p>
          <a:p>
            <a:pPr>
              <a:buFont typeface="Wingdings" pitchFamily="2" charset="2"/>
              <a:buChar char="§"/>
            </a:pPr>
            <a:endParaRPr lang="tr-TR" altLang="tr-TR" sz="24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Üriner İnkontinans</a:t>
            </a:r>
            <a:endParaRPr lang="tr-TR" dirty="0"/>
          </a:p>
        </p:txBody>
      </p:sp>
      <p:sp>
        <p:nvSpPr>
          <p:cNvPr id="3" name="Content Placeholder 2"/>
          <p:cNvSpPr>
            <a:spLocks noGrp="1"/>
          </p:cNvSpPr>
          <p:nvPr>
            <p:ph idx="1"/>
          </p:nvPr>
        </p:nvSpPr>
        <p:spPr/>
        <p:txBody>
          <a:bodyPr>
            <a:normAutofit/>
          </a:bodyPr>
          <a:lstStyle/>
          <a:p>
            <a:r>
              <a:rPr lang="tr-TR" dirty="0" smtClean="0"/>
              <a:t>Tüm kadınların %50 si istemsiz idrar kaçırma tecrübesini yaşayabilir.</a:t>
            </a:r>
          </a:p>
          <a:p>
            <a:r>
              <a:rPr lang="tr-TR" dirty="0" smtClean="0"/>
              <a:t>Kadınların %10-20 si üriner inkontinansdan muzdariptir .</a:t>
            </a:r>
          </a:p>
          <a:p>
            <a:r>
              <a:rPr lang="tr-TR" dirty="0" smtClean="0"/>
              <a:t>Yaş ilerledikçe üriner inkontinans riski artar</a:t>
            </a:r>
          </a:p>
          <a:p>
            <a:r>
              <a:rPr lang="tr-TR" dirty="0" smtClean="0"/>
              <a:t>Bakıma ihtiyaç duyan ileri yaşlı kadınlarda bu oran %77i bulur.</a:t>
            </a:r>
          </a:p>
          <a:p>
            <a:pPr>
              <a:buNone/>
            </a:pPr>
            <a:r>
              <a:rPr lang="tr-TR" sz="1200" dirty="0" smtClean="0">
                <a:solidFill>
                  <a:srgbClr val="FF0000"/>
                </a:solidFill>
              </a:rPr>
              <a:t>                                                                                                                                                           Minassian VA, Obstet Gynecol. 2008 </a:t>
            </a:r>
            <a:endParaRPr lang="tr-TR" sz="1200" dirty="0">
              <a:solidFill>
                <a:srgbClr val="FF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p:cNvPicPr>
            <a:picLocks noChangeAspect="1" noChangeArrowheads="1"/>
          </p:cNvPicPr>
          <p:nvPr/>
        </p:nvPicPr>
        <p:blipFill>
          <a:blip r:embed="rId2" cstate="print"/>
          <a:srcRect/>
          <a:stretch>
            <a:fillRect/>
          </a:stretch>
        </p:blipFill>
        <p:spPr bwMode="auto">
          <a:xfrm>
            <a:off x="107950" y="188913"/>
            <a:ext cx="6521450" cy="5297487"/>
          </a:xfrm>
          <a:prstGeom prst="rect">
            <a:avLst/>
          </a:prstGeom>
          <a:noFill/>
          <a:ln w="9525">
            <a:noFill/>
            <a:miter lim="800000"/>
            <a:headEnd/>
            <a:tailEnd/>
          </a:ln>
        </p:spPr>
      </p:pic>
      <p:sp>
        <p:nvSpPr>
          <p:cNvPr id="40963" name="Text Box 5"/>
          <p:cNvSpPr txBox="1">
            <a:spLocks noChangeArrowheads="1"/>
          </p:cNvSpPr>
          <p:nvPr/>
        </p:nvSpPr>
        <p:spPr bwMode="auto">
          <a:xfrm>
            <a:off x="2576512" y="5486400"/>
            <a:ext cx="1584325" cy="461665"/>
          </a:xfrm>
          <a:prstGeom prst="rect">
            <a:avLst/>
          </a:prstGeom>
          <a:noFill/>
          <a:ln w="9525">
            <a:noFill/>
            <a:miter lim="800000"/>
            <a:headEnd/>
            <a:tailEnd/>
          </a:ln>
        </p:spPr>
        <p:txBody>
          <a:bodyPr>
            <a:spAutoFit/>
          </a:bodyPr>
          <a:lstStyle/>
          <a:p>
            <a:pPr algn="ctr">
              <a:spcBef>
                <a:spcPct val="50000"/>
              </a:spcBef>
            </a:pPr>
            <a:r>
              <a:rPr lang="tr-TR" altLang="tr-TR" sz="2400" dirty="0">
                <a:solidFill>
                  <a:schemeClr val="tx2"/>
                </a:solidFill>
              </a:rPr>
              <a:t>2009</a:t>
            </a:r>
          </a:p>
        </p:txBody>
      </p:sp>
      <p:sp>
        <p:nvSpPr>
          <p:cNvPr id="40964" name="Text Box 7"/>
          <p:cNvSpPr txBox="1">
            <a:spLocks noChangeArrowheads="1"/>
          </p:cNvSpPr>
          <p:nvPr/>
        </p:nvSpPr>
        <p:spPr bwMode="auto">
          <a:xfrm>
            <a:off x="5410200" y="1196321"/>
            <a:ext cx="3097212" cy="4486275"/>
          </a:xfrm>
          <a:prstGeom prst="rect">
            <a:avLst/>
          </a:prstGeom>
          <a:noFill/>
          <a:ln w="9525">
            <a:solidFill>
              <a:schemeClr val="tx1"/>
            </a:solidFill>
            <a:miter lim="800000"/>
            <a:headEnd/>
            <a:tailEnd/>
          </a:ln>
        </p:spPr>
        <p:txBody>
          <a:bodyPr>
            <a:spAutoFit/>
          </a:bodyPr>
          <a:lstStyle/>
          <a:p>
            <a:pPr algn="ctr">
              <a:spcBef>
                <a:spcPct val="50000"/>
              </a:spcBef>
            </a:pPr>
            <a:r>
              <a:rPr lang="tr-TR" altLang="tr-TR" sz="2400" dirty="0"/>
              <a:t>Ağırlıklı vajinal </a:t>
            </a:r>
            <a:r>
              <a:rPr lang="tr-TR" altLang="tr-TR" sz="2400" dirty="0" err="1"/>
              <a:t>konlar</a:t>
            </a:r>
            <a:r>
              <a:rPr lang="tr-TR" altLang="tr-TR" sz="2400" dirty="0"/>
              <a:t> </a:t>
            </a:r>
            <a:r>
              <a:rPr lang="tr-TR" altLang="tr-TR" sz="2400" dirty="0" err="1"/>
              <a:t>SUI’de</a:t>
            </a:r>
            <a:r>
              <a:rPr lang="tr-TR" altLang="tr-TR" sz="2400" dirty="0"/>
              <a:t> tedavi vermemekten daha iyidir</a:t>
            </a:r>
          </a:p>
          <a:p>
            <a:pPr algn="ctr">
              <a:spcBef>
                <a:spcPct val="50000"/>
              </a:spcBef>
            </a:pPr>
            <a:endParaRPr lang="tr-TR" altLang="tr-TR" sz="800" dirty="0"/>
          </a:p>
          <a:p>
            <a:pPr algn="ctr">
              <a:spcBef>
                <a:spcPct val="50000"/>
              </a:spcBef>
            </a:pPr>
            <a:r>
              <a:rPr lang="tr-TR" altLang="tr-TR" sz="2400" dirty="0"/>
              <a:t>PFMT ve </a:t>
            </a:r>
            <a:r>
              <a:rPr lang="tr-TR" altLang="tr-TR" sz="2400" dirty="0" err="1"/>
              <a:t>elektrostimulasyona</a:t>
            </a:r>
            <a:r>
              <a:rPr lang="tr-TR" altLang="tr-TR" sz="2400" dirty="0"/>
              <a:t> benzer etkinliktedir</a:t>
            </a:r>
          </a:p>
          <a:p>
            <a:pPr algn="ctr">
              <a:spcBef>
                <a:spcPct val="50000"/>
              </a:spcBef>
            </a:pPr>
            <a:endParaRPr lang="tr-TR" altLang="tr-TR" sz="800" dirty="0"/>
          </a:p>
          <a:p>
            <a:pPr algn="ctr">
              <a:spcBef>
                <a:spcPct val="50000"/>
              </a:spcBef>
            </a:pPr>
            <a:r>
              <a:rPr lang="tr-TR" altLang="tr-TR" sz="2400" dirty="0" err="1"/>
              <a:t>Konlar</a:t>
            </a:r>
            <a:r>
              <a:rPr lang="tr-TR" altLang="tr-TR" sz="2400" dirty="0"/>
              <a:t> tedavi opsiyonu olarak önerilebilir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tr-TR" altLang="tr-TR" b="1" dirty="0" smtClean="0"/>
              <a:t>Biofeedback</a:t>
            </a:r>
          </a:p>
        </p:txBody>
      </p:sp>
      <p:sp>
        <p:nvSpPr>
          <p:cNvPr id="24579" name="Rectangle 3"/>
          <p:cNvSpPr>
            <a:spLocks noGrp="1" noChangeArrowheads="1"/>
          </p:cNvSpPr>
          <p:nvPr>
            <p:ph type="body" sz="half" idx="1"/>
          </p:nvPr>
        </p:nvSpPr>
        <p:spPr>
          <a:xfrm>
            <a:off x="457200" y="1484313"/>
            <a:ext cx="5410200" cy="5040312"/>
          </a:xfrm>
        </p:spPr>
        <p:txBody>
          <a:bodyPr/>
          <a:lstStyle/>
          <a:p>
            <a:pPr eaLnBrk="1" hangingPunct="1"/>
            <a:r>
              <a:rPr lang="tr-TR" altLang="tr-TR" sz="2000" dirty="0" smtClean="0"/>
              <a:t>Fizyolojik aktivitenin kaydedilip </a:t>
            </a:r>
            <a:r>
              <a:rPr lang="tr-TR" altLang="tr-TR" sz="2000" b="1" dirty="0" smtClean="0"/>
              <a:t>görsel ve/veya duysal </a:t>
            </a:r>
            <a:r>
              <a:rPr lang="tr-TR" altLang="tr-TR" sz="2000" dirty="0" smtClean="0"/>
              <a:t>işaretlere dönüştürüldükten sonra hastaya yansıtılması</a:t>
            </a:r>
          </a:p>
          <a:p>
            <a:r>
              <a:rPr lang="tr-TR" altLang="tr-TR" sz="2000" dirty="0" err="1"/>
              <a:t>Biofeedback</a:t>
            </a:r>
            <a:r>
              <a:rPr lang="tr-TR" altLang="tr-TR" sz="2000" dirty="0"/>
              <a:t> ile hasta, </a:t>
            </a:r>
            <a:r>
              <a:rPr lang="tr-TR" altLang="tr-TR" sz="2000" dirty="0" err="1"/>
              <a:t>PTK’nı</a:t>
            </a:r>
            <a:r>
              <a:rPr lang="tr-TR" altLang="tr-TR" sz="2000" dirty="0"/>
              <a:t> belirlemeyi ve seçici olarak kullanabilmeyi öğrenir</a:t>
            </a:r>
            <a:r>
              <a:rPr lang="tr-TR" altLang="tr-TR" sz="2000" dirty="0" smtClean="0"/>
              <a:t>.</a:t>
            </a:r>
          </a:p>
          <a:p>
            <a:pPr marL="0" indent="0">
              <a:buNone/>
            </a:pPr>
            <a:endParaRPr lang="tr-TR" altLang="tr-TR" sz="2000" dirty="0" smtClean="0"/>
          </a:p>
          <a:p>
            <a:pPr eaLnBrk="1" hangingPunct="1"/>
            <a:r>
              <a:rPr lang="tr-TR" altLang="tr-TR" sz="2000" dirty="0" smtClean="0"/>
              <a:t>İstemsiz veya algılanamayan vücut işlemleri monitorize edilir</a:t>
            </a:r>
          </a:p>
          <a:p>
            <a:pPr eaLnBrk="1" hangingPunct="1"/>
            <a:endParaRPr lang="tr-TR" altLang="tr-TR" sz="2000" dirty="0" smtClean="0"/>
          </a:p>
          <a:p>
            <a:pPr eaLnBrk="1" hangingPunct="1"/>
            <a:r>
              <a:rPr lang="nb-NO" altLang="tr-TR" sz="2000" dirty="0" smtClean="0"/>
              <a:t>Haftada 3 kez 25-35 dk uygulanır </a:t>
            </a:r>
            <a:r>
              <a:rPr lang="tr-TR" altLang="tr-TR" sz="2000" dirty="0" smtClean="0"/>
              <a:t>(</a:t>
            </a:r>
            <a:r>
              <a:rPr lang="nb-NO" altLang="tr-TR" sz="2000" dirty="0" smtClean="0"/>
              <a:t>10-20 seans</a:t>
            </a:r>
            <a:r>
              <a:rPr lang="tr-TR" altLang="tr-TR" sz="2000" dirty="0" smtClean="0"/>
              <a:t>)</a:t>
            </a:r>
          </a:p>
          <a:p>
            <a:pPr eaLnBrk="1" hangingPunct="1"/>
            <a:endParaRPr lang="tr-TR" altLang="tr-TR" sz="2000" dirty="0" smtClean="0"/>
          </a:p>
          <a:p>
            <a:pPr eaLnBrk="1" hangingPunct="1"/>
            <a:r>
              <a:rPr lang="tr-TR" altLang="tr-TR" sz="2000" dirty="0" smtClean="0"/>
              <a:t>E</a:t>
            </a:r>
            <a:r>
              <a:rPr lang="nb-NO" altLang="tr-TR" sz="2000" dirty="0" smtClean="0"/>
              <a:t>gzersiz ile devam</a:t>
            </a:r>
            <a:r>
              <a:rPr lang="tr-TR" altLang="tr-TR" sz="2000" dirty="0" smtClean="0"/>
              <a:t> edilmeli</a:t>
            </a:r>
          </a:p>
          <a:p>
            <a:pPr eaLnBrk="1" hangingPunct="1"/>
            <a:endParaRPr lang="tr-TR" altLang="tr-TR" sz="2800" dirty="0" smtClean="0"/>
          </a:p>
        </p:txBody>
      </p:sp>
      <p:pic>
        <p:nvPicPr>
          <p:cNvPr id="24580" name="Picture 4"/>
          <p:cNvPicPr>
            <a:picLocks noGrp="1" noChangeAspect="1" noChangeArrowheads="1"/>
          </p:cNvPicPr>
          <p:nvPr>
            <p:ph sz="half" idx="2"/>
          </p:nvPr>
        </p:nvPicPr>
        <p:blipFill>
          <a:blip r:embed="rId2" cstate="print"/>
          <a:srcRect/>
          <a:stretch>
            <a:fillRect/>
          </a:stretch>
        </p:blipFill>
        <p:spPr>
          <a:xfrm>
            <a:off x="5857875" y="2971800"/>
            <a:ext cx="3286125" cy="1658938"/>
          </a:xfrm>
          <a:noFill/>
        </p:spPr>
      </p:pic>
      <p:pic>
        <p:nvPicPr>
          <p:cNvPr id="24581" name="Picture 3" descr="biofeedback"/>
          <p:cNvPicPr>
            <a:picLocks noChangeAspect="1" noChangeArrowheads="1"/>
          </p:cNvPicPr>
          <p:nvPr/>
        </p:nvPicPr>
        <p:blipFill>
          <a:blip r:embed="rId3" cstate="print"/>
          <a:srcRect l="1851" r="5554"/>
          <a:stretch>
            <a:fillRect/>
          </a:stretch>
        </p:blipFill>
        <p:spPr bwMode="auto">
          <a:xfrm>
            <a:off x="5940425" y="4876799"/>
            <a:ext cx="2998788" cy="1617663"/>
          </a:xfrm>
          <a:prstGeom prst="rect">
            <a:avLst/>
          </a:prstGeom>
          <a:noFill/>
          <a:ln w="76200">
            <a:solidFill>
              <a:schemeClr val="accent1"/>
            </a:solidFill>
            <a:miter lim="800000"/>
            <a:headEnd/>
            <a:tailEnd/>
          </a:ln>
        </p:spPr>
      </p:pic>
      <p:pic>
        <p:nvPicPr>
          <p:cNvPr id="6" name="Picture 3"/>
          <p:cNvPicPr>
            <a:picLocks noChangeAspect="1" noChangeArrowheads="1"/>
          </p:cNvPicPr>
          <p:nvPr/>
        </p:nvPicPr>
        <p:blipFill>
          <a:blip r:embed="rId4" cstate="print"/>
          <a:srcRect/>
          <a:stretch>
            <a:fillRect/>
          </a:stretch>
        </p:blipFill>
        <p:spPr>
          <a:xfrm>
            <a:off x="5867400" y="1143000"/>
            <a:ext cx="3152775" cy="15240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Pelvik Taban Kas Egzersizleri</a:t>
            </a:r>
            <a:endParaRPr lang="tr-TR" dirty="0"/>
          </a:p>
        </p:txBody>
      </p:sp>
      <p:sp>
        <p:nvSpPr>
          <p:cNvPr id="3" name="Content Placeholder 2"/>
          <p:cNvSpPr>
            <a:spLocks noGrp="1"/>
          </p:cNvSpPr>
          <p:nvPr>
            <p:ph idx="1"/>
          </p:nvPr>
        </p:nvSpPr>
        <p:spPr/>
        <p:txBody>
          <a:bodyPr>
            <a:normAutofit lnSpcReduction="10000"/>
          </a:bodyPr>
          <a:lstStyle/>
          <a:p>
            <a:r>
              <a:rPr lang="tr-TR" dirty="0" smtClean="0"/>
              <a:t>Birçok çalışmada pelvik taban ekzersizlerinin inkontinans üzerine olumlu etkileri bildirilmiştir.</a:t>
            </a:r>
          </a:p>
          <a:p>
            <a:r>
              <a:rPr lang="tr-TR" dirty="0" smtClean="0"/>
              <a:t>Çeşitli pelvik ekzersiz modalitelerinin birbirlerine üstünlüğü yoktur.</a:t>
            </a:r>
          </a:p>
          <a:p>
            <a:r>
              <a:rPr lang="tr-TR" dirty="0" smtClean="0"/>
              <a:t>Ağırlıklı koni gibi aparat kullanımlarının,biofeedback ve diğer geri bildirim yöntemlerinin pelvik taban ekzersizlerine eklenmesi etkinliği artırır. </a:t>
            </a:r>
          </a:p>
          <a:p>
            <a:pPr>
              <a:buNone/>
            </a:pPr>
            <a:r>
              <a:rPr lang="tr-TR" sz="1700" dirty="0" smtClean="0">
                <a:solidFill>
                  <a:srgbClr val="FF0000"/>
                </a:solidFill>
              </a:rPr>
              <a:t>        Ayeleke RO, Cochrane Database Syst Rev. 2015;</a:t>
            </a:r>
            <a:endParaRPr lang="tr-TR" sz="1700" dirty="0">
              <a:solidFill>
                <a:srgbClr val="FF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435975" cy="1143000"/>
          </a:xfrm>
        </p:spPr>
        <p:txBody>
          <a:bodyPr/>
          <a:lstStyle/>
          <a:p>
            <a:pPr eaLnBrk="1" hangingPunct="1"/>
            <a:r>
              <a:rPr lang="tr-TR" altLang="tr-TR" sz="3800" b="1" smtClean="0"/>
              <a:t>Fonksiyonel Elektrik Stimülasyonu</a:t>
            </a:r>
          </a:p>
        </p:txBody>
      </p:sp>
      <p:sp>
        <p:nvSpPr>
          <p:cNvPr id="26627" name="Rectangle 3"/>
          <p:cNvSpPr>
            <a:spLocks noGrp="1" noChangeArrowheads="1"/>
          </p:cNvSpPr>
          <p:nvPr>
            <p:ph type="body" sz="half" idx="1"/>
          </p:nvPr>
        </p:nvSpPr>
        <p:spPr>
          <a:xfrm>
            <a:off x="250825" y="1855788"/>
            <a:ext cx="5122863" cy="4525962"/>
          </a:xfrm>
        </p:spPr>
        <p:txBody>
          <a:bodyPr>
            <a:normAutofit fontScale="92500" lnSpcReduction="10000"/>
          </a:bodyPr>
          <a:lstStyle/>
          <a:p>
            <a:pPr eaLnBrk="1" hangingPunct="1"/>
            <a:r>
              <a:rPr lang="tr-TR" altLang="tr-TR" sz="2800" dirty="0" smtClean="0"/>
              <a:t>Pudental sinire anal veya vajinal </a:t>
            </a:r>
            <a:r>
              <a:rPr lang="tr-TR" altLang="tr-TR" sz="2800" dirty="0" err="1" smtClean="0"/>
              <a:t>problar</a:t>
            </a:r>
            <a:r>
              <a:rPr lang="tr-TR" altLang="tr-TR" sz="2800" dirty="0" smtClean="0"/>
              <a:t> yardımı ile                              SUİ olgularında 50 Hz,             </a:t>
            </a:r>
            <a:r>
              <a:rPr lang="tr-TR" altLang="tr-TR" sz="2800" dirty="0" err="1" smtClean="0"/>
              <a:t>Urgency</a:t>
            </a:r>
            <a:r>
              <a:rPr lang="tr-TR" altLang="tr-TR" sz="2800" dirty="0" smtClean="0"/>
              <a:t> olgularında 10 Hz haftada 3 kez 20 dakikalık seanslar halinde 8 hafta uygulanır.</a:t>
            </a:r>
          </a:p>
          <a:p>
            <a:pPr eaLnBrk="1" hangingPunct="1"/>
            <a:r>
              <a:rPr lang="tr-TR" altLang="tr-TR" sz="2800" dirty="0" smtClean="0"/>
              <a:t>Kas yorgunluğunu önlemek için akım aralıklı olarak verilir,</a:t>
            </a:r>
          </a:p>
          <a:p>
            <a:pPr eaLnBrk="1" hangingPunct="1"/>
            <a:r>
              <a:rPr lang="tr-TR" altLang="tr-TR" sz="2800" dirty="0" smtClean="0"/>
              <a:t>PTK pasif kasılması veya detrusörün refleks inhibisyonu yoluyla etkili olur  </a:t>
            </a:r>
          </a:p>
        </p:txBody>
      </p:sp>
      <p:pic>
        <p:nvPicPr>
          <p:cNvPr id="26628" name="Picture 5" descr="Brindley"/>
          <p:cNvPicPr>
            <a:picLocks noGrp="1" noChangeAspect="1" noChangeArrowheads="1"/>
          </p:cNvPicPr>
          <p:nvPr>
            <p:ph sz="quarter" idx="3"/>
          </p:nvPr>
        </p:nvPicPr>
        <p:blipFill>
          <a:blip r:embed="rId2" cstate="print"/>
          <a:srcRect/>
          <a:stretch>
            <a:fillRect/>
          </a:stretch>
        </p:blipFill>
        <p:spPr>
          <a:xfrm>
            <a:off x="5753100" y="1700213"/>
            <a:ext cx="3081338" cy="4681537"/>
          </a:xfr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400050"/>
            <a:ext cx="8229600" cy="1084263"/>
          </a:xfrm>
        </p:spPr>
        <p:txBody>
          <a:bodyPr/>
          <a:lstStyle/>
          <a:p>
            <a:pPr eaLnBrk="1" hangingPunct="1"/>
            <a:r>
              <a:rPr lang="tr-TR" altLang="tr-TR" b="1" smtClean="0"/>
              <a:t>FES – Etki mekanizmaları</a:t>
            </a:r>
          </a:p>
        </p:txBody>
      </p:sp>
      <p:sp>
        <p:nvSpPr>
          <p:cNvPr id="27651" name="Rectangle 3"/>
          <p:cNvSpPr>
            <a:spLocks noGrp="1" noChangeArrowheads="1"/>
          </p:cNvSpPr>
          <p:nvPr>
            <p:ph type="body" idx="1"/>
          </p:nvPr>
        </p:nvSpPr>
        <p:spPr>
          <a:xfrm>
            <a:off x="468313" y="1700213"/>
            <a:ext cx="8424862" cy="4752975"/>
          </a:xfrm>
        </p:spPr>
        <p:txBody>
          <a:bodyPr/>
          <a:lstStyle/>
          <a:p>
            <a:pPr eaLnBrk="1" hangingPunct="1"/>
            <a:r>
              <a:rPr lang="tr-TR" altLang="tr-TR" dirty="0" smtClean="0"/>
              <a:t>Kas kontraksiyonu ile kas gücü </a:t>
            </a:r>
            <a:r>
              <a:rPr lang="nb-NO" altLang="tr-TR" dirty="0" smtClean="0">
                <a:cs typeface="Arial" charset="0"/>
              </a:rPr>
              <a:t>↑</a:t>
            </a:r>
            <a:r>
              <a:rPr lang="tr-TR" altLang="tr-TR" dirty="0" smtClean="0">
                <a:cs typeface="Arial" charset="0"/>
              </a:rPr>
              <a:t> </a:t>
            </a:r>
            <a:r>
              <a:rPr lang="tr-TR" altLang="tr-TR" sz="2400" dirty="0" smtClean="0">
                <a:cs typeface="Arial" charset="0"/>
              </a:rPr>
              <a:t>(</a:t>
            </a:r>
            <a:r>
              <a:rPr lang="tr-TR" altLang="tr-TR" sz="2400" dirty="0" smtClean="0"/>
              <a:t>pasif Kegel)</a:t>
            </a:r>
          </a:p>
          <a:p>
            <a:pPr eaLnBrk="1" hangingPunct="1"/>
            <a:r>
              <a:rPr lang="tr-TR" altLang="tr-TR" dirty="0" smtClean="0"/>
              <a:t>Yüksek frekanslar ile pudendal sinirin direkt stimülasyonu ile üretral P </a:t>
            </a:r>
            <a:r>
              <a:rPr lang="nb-NO" altLang="tr-TR" dirty="0" smtClean="0">
                <a:cs typeface="Arial" charset="0"/>
              </a:rPr>
              <a:t>↑</a:t>
            </a:r>
            <a:endParaRPr lang="tr-TR" altLang="tr-TR" dirty="0" smtClean="0"/>
          </a:p>
          <a:p>
            <a:pPr eaLnBrk="1" hangingPunct="1"/>
            <a:r>
              <a:rPr lang="tr-TR" altLang="tr-TR" dirty="0" smtClean="0"/>
              <a:t>Düşük frekanslar spinal refleks mekanizma ile detrusör kontraksyon inhibisyonu</a:t>
            </a:r>
          </a:p>
          <a:p>
            <a:pPr eaLnBrk="1" hangingPunct="1"/>
            <a:r>
              <a:rPr lang="nb-NO" altLang="tr-TR" b="1" dirty="0" smtClean="0"/>
              <a:t>Lokal dolaşım </a:t>
            </a:r>
            <a:r>
              <a:rPr lang="nb-NO" altLang="tr-TR" b="1" dirty="0" smtClean="0">
                <a:cs typeface="Arial" charset="0"/>
              </a:rPr>
              <a:t>↑</a:t>
            </a:r>
          </a:p>
          <a:p>
            <a:pPr eaLnBrk="1" hangingPunct="1"/>
            <a:r>
              <a:rPr lang="nb-NO" altLang="tr-TR" b="1" dirty="0" smtClean="0"/>
              <a:t>Kortikal bilinci </a:t>
            </a:r>
            <a:r>
              <a:rPr lang="nb-NO" altLang="tr-TR" b="1" dirty="0" smtClean="0">
                <a:cs typeface="Arial" charset="0"/>
              </a:rPr>
              <a:t>↑</a:t>
            </a:r>
            <a:endParaRPr lang="tr-TR" altLang="tr-TR" b="1" dirty="0" smtClean="0"/>
          </a:p>
          <a:p>
            <a:pPr eaLnBrk="1" hangingPunct="1"/>
            <a:r>
              <a:rPr lang="nb-NO" altLang="tr-TR" b="1" dirty="0" smtClean="0"/>
              <a:t>Adrenerjik aktivite </a:t>
            </a:r>
            <a:r>
              <a:rPr lang="nb-NO" altLang="tr-TR" b="1" dirty="0" smtClean="0">
                <a:cs typeface="Arial" charset="0"/>
              </a:rPr>
              <a:t>↑</a:t>
            </a:r>
            <a:r>
              <a:rPr lang="nb-NO" altLang="tr-TR" b="1" dirty="0" smtClean="0"/>
              <a:t>, kolinerjik aktivite </a:t>
            </a:r>
            <a:r>
              <a:rPr lang="nb-NO" altLang="tr-TR" b="1" dirty="0" smtClean="0">
                <a:cs typeface="Arial" charset="0"/>
              </a:rPr>
              <a:t>↓</a:t>
            </a:r>
            <a:endParaRPr lang="tr-TR" altLang="tr-TR" b="1" dirty="0" smtClean="0">
              <a:cs typeface="Arial" charset="0"/>
            </a:endParaRPr>
          </a:p>
        </p:txBody>
      </p:sp>
      <p:pic>
        <p:nvPicPr>
          <p:cNvPr id="27652" name="Picture 5"/>
          <p:cNvPicPr>
            <a:picLocks noChangeAspect="1" noChangeArrowheads="1"/>
          </p:cNvPicPr>
          <p:nvPr/>
        </p:nvPicPr>
        <p:blipFill>
          <a:blip r:embed="rId2" cstate="print"/>
          <a:srcRect/>
          <a:stretch>
            <a:fillRect/>
          </a:stretch>
        </p:blipFill>
        <p:spPr bwMode="auto">
          <a:xfrm>
            <a:off x="7235825" y="4365625"/>
            <a:ext cx="1728788" cy="1331913"/>
          </a:xfrm>
          <a:prstGeom prst="rect">
            <a:avLst/>
          </a:prstGeom>
          <a:noFill/>
          <a:ln w="9525">
            <a:noFill/>
            <a:round/>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sz="half" idx="1"/>
          </p:nvPr>
        </p:nvSpPr>
        <p:spPr>
          <a:xfrm>
            <a:off x="457200" y="1600200"/>
            <a:ext cx="4038600" cy="4781550"/>
          </a:xfrm>
        </p:spPr>
        <p:txBody>
          <a:bodyPr/>
          <a:lstStyle/>
          <a:p>
            <a:pPr eaLnBrk="1" hangingPunct="1"/>
            <a:r>
              <a:rPr lang="tr-TR" altLang="tr-TR" sz="2800" u="sng" dirty="0" smtClean="0"/>
              <a:t>Avantajı </a:t>
            </a:r>
            <a:r>
              <a:rPr lang="tr-TR" altLang="tr-TR" sz="2800" dirty="0" smtClean="0"/>
              <a:t>hastanın eforuna gerek duyulmaması </a:t>
            </a:r>
          </a:p>
          <a:p>
            <a:pPr eaLnBrk="1" hangingPunct="1"/>
            <a:endParaRPr lang="tr-TR" altLang="tr-TR" sz="2800" dirty="0" smtClean="0"/>
          </a:p>
          <a:p>
            <a:pPr eaLnBrk="1" hangingPunct="1"/>
            <a:endParaRPr lang="tr-TR" altLang="tr-TR" sz="2800" dirty="0" smtClean="0"/>
          </a:p>
          <a:p>
            <a:pPr eaLnBrk="1" hangingPunct="1"/>
            <a:r>
              <a:rPr lang="tr-TR" altLang="tr-TR" sz="2800" u="sng" dirty="0" smtClean="0"/>
              <a:t>Dezavantajı </a:t>
            </a:r>
            <a:r>
              <a:rPr lang="tr-TR" altLang="tr-TR" sz="2800" dirty="0" smtClean="0"/>
              <a:t>ise hastanın kendi kasmasına göre daha güçsüz olmasıdır.</a:t>
            </a:r>
          </a:p>
        </p:txBody>
      </p:sp>
      <p:pic>
        <p:nvPicPr>
          <p:cNvPr id="28675" name="Picture 3" descr="libertyspread"/>
          <p:cNvPicPr>
            <a:picLocks noGrp="1" noChangeAspect="1" noChangeArrowheads="1"/>
          </p:cNvPicPr>
          <p:nvPr>
            <p:ph sz="half" idx="2"/>
          </p:nvPr>
        </p:nvPicPr>
        <p:blipFill>
          <a:blip r:embed="rId2" cstate="print"/>
          <a:srcRect/>
          <a:stretch>
            <a:fillRect/>
          </a:stretch>
        </p:blipFill>
        <p:spPr>
          <a:xfrm>
            <a:off x="5795963" y="4027488"/>
            <a:ext cx="3048000" cy="2641600"/>
          </a:xfrm>
          <a:noFill/>
        </p:spPr>
      </p:pic>
      <p:sp>
        <p:nvSpPr>
          <p:cNvPr id="28676" name="Rectangle 4"/>
          <p:cNvSpPr>
            <a:spLocks noChangeArrowheads="1"/>
          </p:cNvSpPr>
          <p:nvPr/>
        </p:nvSpPr>
        <p:spPr bwMode="auto">
          <a:xfrm>
            <a:off x="323850" y="404813"/>
            <a:ext cx="8593138" cy="701675"/>
          </a:xfrm>
          <a:prstGeom prst="rect">
            <a:avLst/>
          </a:prstGeom>
          <a:noFill/>
          <a:ln w="9525">
            <a:noFill/>
            <a:miter lim="800000"/>
            <a:headEnd/>
            <a:tailEnd/>
          </a:ln>
        </p:spPr>
        <p:txBody>
          <a:bodyPr wrap="none">
            <a:spAutoFit/>
          </a:bodyPr>
          <a:lstStyle/>
          <a:p>
            <a:r>
              <a:rPr lang="tr-TR" altLang="tr-TR" sz="4000" b="1">
                <a:solidFill>
                  <a:schemeClr val="tx2"/>
                </a:solidFill>
              </a:rPr>
              <a:t>Fonksiyonel Elektrik Stimülasyonu</a:t>
            </a:r>
          </a:p>
        </p:txBody>
      </p:sp>
      <p:pic>
        <p:nvPicPr>
          <p:cNvPr id="28677" name="Picture 4" descr="IMG_0547"/>
          <p:cNvPicPr>
            <a:picLocks noChangeAspect="1" noChangeArrowheads="1"/>
          </p:cNvPicPr>
          <p:nvPr/>
        </p:nvPicPr>
        <p:blipFill>
          <a:blip r:embed="rId3" cstate="print"/>
          <a:srcRect/>
          <a:stretch>
            <a:fillRect/>
          </a:stretch>
        </p:blipFill>
        <p:spPr bwMode="auto">
          <a:xfrm>
            <a:off x="5761038" y="1412875"/>
            <a:ext cx="2987675" cy="2259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rmAutofit/>
          </a:bodyPr>
          <a:lstStyle/>
          <a:p>
            <a:r>
              <a:rPr lang="tr-TR" altLang="tr-TR" dirty="0" smtClean="0"/>
              <a:t>FES’in Yapılmadığı Durumlar</a:t>
            </a:r>
          </a:p>
        </p:txBody>
      </p:sp>
      <p:sp>
        <p:nvSpPr>
          <p:cNvPr id="29699" name="Content Placeholder 2"/>
          <p:cNvSpPr>
            <a:spLocks noGrp="1"/>
          </p:cNvSpPr>
          <p:nvPr>
            <p:ph idx="1"/>
          </p:nvPr>
        </p:nvSpPr>
        <p:spPr/>
        <p:txBody>
          <a:bodyPr/>
          <a:lstStyle/>
          <a:p>
            <a:pPr>
              <a:buFont typeface="Wingdings" pitchFamily="2" charset="2"/>
              <a:buChar char="§"/>
            </a:pPr>
            <a:r>
              <a:rPr lang="tr-TR" altLang="tr-TR" sz="2400" smtClean="0"/>
              <a:t>Obezite,   </a:t>
            </a:r>
          </a:p>
          <a:p>
            <a:pPr>
              <a:buFont typeface="Wingdings" pitchFamily="2" charset="2"/>
              <a:buChar char="§"/>
            </a:pPr>
            <a:r>
              <a:rPr lang="tr-TR" altLang="tr-TR" sz="2400" smtClean="0"/>
              <a:t>Vajinal enfeksiyon varlığı,                                                 </a:t>
            </a:r>
          </a:p>
          <a:p>
            <a:pPr>
              <a:buFont typeface="Wingdings" pitchFamily="2" charset="2"/>
              <a:buChar char="§"/>
            </a:pPr>
            <a:r>
              <a:rPr lang="tr-TR" altLang="tr-TR" sz="2400" smtClean="0"/>
              <a:t>Çok gecikmiş vakalar,</a:t>
            </a:r>
          </a:p>
          <a:p>
            <a:pPr>
              <a:buFont typeface="Wingdings" pitchFamily="2" charset="2"/>
              <a:buChar char="§"/>
            </a:pPr>
            <a:r>
              <a:rPr lang="tr-TR" altLang="tr-TR" sz="2400" smtClean="0"/>
              <a:t>Vesikoüretral reflü,</a:t>
            </a:r>
          </a:p>
          <a:p>
            <a:pPr>
              <a:buFont typeface="Wingdings" pitchFamily="2" charset="2"/>
              <a:buChar char="§"/>
            </a:pPr>
            <a:r>
              <a:rPr lang="tr-TR" altLang="tr-TR" sz="2400" smtClean="0"/>
              <a:t>Üriner retansiyon,</a:t>
            </a:r>
          </a:p>
          <a:p>
            <a:pPr>
              <a:buFont typeface="Wingdings" pitchFamily="2" charset="2"/>
              <a:buChar char="§"/>
            </a:pPr>
            <a:r>
              <a:rPr lang="tr-TR" altLang="tr-TR" sz="2400" smtClean="0"/>
              <a:t>İleri derecede prolapsus varlığı,                    </a:t>
            </a:r>
          </a:p>
          <a:p>
            <a:pPr>
              <a:buFont typeface="Wingdings" pitchFamily="2" charset="2"/>
              <a:buChar char="§"/>
            </a:pPr>
            <a:r>
              <a:rPr lang="tr-TR" altLang="tr-TR" sz="2400" smtClean="0"/>
              <a:t>Menstruasyon dönemi,</a:t>
            </a:r>
          </a:p>
          <a:p>
            <a:pPr>
              <a:buFont typeface="Wingdings" pitchFamily="2" charset="2"/>
              <a:buChar char="§"/>
            </a:pPr>
            <a:r>
              <a:rPr lang="tr-TR" altLang="tr-TR" sz="2400" smtClean="0"/>
              <a:t>Hamilelikte ve hamilelik şüphesi,</a:t>
            </a:r>
          </a:p>
          <a:p>
            <a:pPr>
              <a:buFont typeface="Wingdings" pitchFamily="2" charset="2"/>
              <a:buChar char="§"/>
            </a:pPr>
            <a:r>
              <a:rPr lang="tr-TR" altLang="tr-TR" sz="2400" smtClean="0"/>
              <a:t>Malignite varlığı,</a:t>
            </a:r>
          </a:p>
          <a:p>
            <a:pPr>
              <a:buFont typeface="Wingdings" pitchFamily="2" charset="2"/>
              <a:buChar char="§"/>
            </a:pPr>
            <a:r>
              <a:rPr lang="tr-TR" altLang="tr-TR" sz="2400" smtClean="0"/>
              <a:t>Pace maker varlığ</a:t>
            </a:r>
            <a:r>
              <a:rPr lang="tr-TR" altLang="tr-TR" sz="2400" b="1" smtClean="0"/>
              <a:t>ı,</a:t>
            </a:r>
            <a:endParaRPr lang="tr-TR" altLang="tr-TR" sz="2400" smtClean="0"/>
          </a:p>
          <a:p>
            <a:endParaRPr lang="tr-TR" altLang="tr-TR"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sz="half" idx="1"/>
          </p:nvPr>
        </p:nvSpPr>
        <p:spPr>
          <a:xfrm>
            <a:off x="395288" y="1484313"/>
            <a:ext cx="7345362" cy="5040312"/>
          </a:xfrm>
        </p:spPr>
        <p:txBody>
          <a:bodyPr>
            <a:normAutofit fontScale="92500" lnSpcReduction="10000"/>
          </a:bodyPr>
          <a:lstStyle/>
          <a:p>
            <a:pPr eaLnBrk="1" hangingPunct="1"/>
            <a:r>
              <a:rPr lang="tr-TR" altLang="tr-TR" dirty="0" smtClean="0"/>
              <a:t>SUI tedavisinde etkinliği tartışmalıdır</a:t>
            </a:r>
          </a:p>
          <a:p>
            <a:pPr eaLnBrk="1" hangingPunct="1"/>
            <a:endParaRPr lang="tr-TR" altLang="tr-TR" dirty="0" smtClean="0"/>
          </a:p>
          <a:p>
            <a:pPr eaLnBrk="1" hangingPunct="1"/>
            <a:r>
              <a:rPr lang="tr-TR" altLang="tr-TR" dirty="0" smtClean="0"/>
              <a:t>AAM de 1 yıllık takipte  </a:t>
            </a:r>
          </a:p>
          <a:p>
            <a:pPr eaLnBrk="1" hangingPunct="1"/>
            <a:r>
              <a:rPr lang="tr-TR" altLang="tr-TR" dirty="0" smtClean="0"/>
              <a:t>kür % 30 iken </a:t>
            </a:r>
          </a:p>
          <a:p>
            <a:pPr eaLnBrk="1" hangingPunct="1"/>
            <a:r>
              <a:rPr lang="tr-TR" altLang="tr-TR" dirty="0" smtClean="0"/>
              <a:t>iyileşme %72 </a:t>
            </a:r>
          </a:p>
          <a:p>
            <a:pPr eaLnBrk="1" hangingPunct="1"/>
            <a:endParaRPr lang="tr-TR" altLang="tr-TR" dirty="0" smtClean="0"/>
          </a:p>
          <a:p>
            <a:pPr marL="0" indent="0" eaLnBrk="1" hangingPunct="1">
              <a:buNone/>
            </a:pPr>
            <a:r>
              <a:rPr lang="tr-TR" altLang="tr-TR" b="1" dirty="0" smtClean="0"/>
              <a:t>     Vajinal muayenede  </a:t>
            </a:r>
            <a:r>
              <a:rPr lang="tr-TR" altLang="tr-TR" b="1" dirty="0" err="1" smtClean="0"/>
              <a:t>PTK’nı</a:t>
            </a:r>
            <a:r>
              <a:rPr lang="tr-TR" altLang="tr-TR" b="1" dirty="0" smtClean="0"/>
              <a:t> kasamayanlara ve ya </a:t>
            </a:r>
          </a:p>
          <a:p>
            <a:pPr marL="0" indent="0" eaLnBrk="1" hangingPunct="1">
              <a:buNone/>
            </a:pPr>
            <a:r>
              <a:rPr lang="tr-TR" altLang="tr-TR" b="1" dirty="0" smtClean="0"/>
              <a:t>    </a:t>
            </a:r>
            <a:r>
              <a:rPr lang="tr-TR" altLang="tr-TR" b="1" dirty="0" err="1" smtClean="0"/>
              <a:t>Bofeedback</a:t>
            </a:r>
            <a:r>
              <a:rPr lang="tr-TR" altLang="tr-TR" b="1" dirty="0" smtClean="0"/>
              <a:t> uygulanıp başarısız olunanlara        </a:t>
            </a:r>
          </a:p>
          <a:p>
            <a:pPr marL="0" indent="0" eaLnBrk="1" hangingPunct="1">
              <a:buNone/>
            </a:pPr>
            <a:r>
              <a:rPr lang="tr-TR" altLang="tr-TR" b="1" dirty="0"/>
              <a:t> </a:t>
            </a:r>
            <a:r>
              <a:rPr lang="tr-TR" altLang="tr-TR" b="1" dirty="0" smtClean="0"/>
              <a:t>   FES faydalı olabilir</a:t>
            </a:r>
          </a:p>
        </p:txBody>
      </p:sp>
      <p:pic>
        <p:nvPicPr>
          <p:cNvPr id="30723" name="Picture 3" descr="vaginalplacement"/>
          <p:cNvPicPr>
            <a:picLocks noGrp="1" noChangeAspect="1" noChangeArrowheads="1"/>
          </p:cNvPicPr>
          <p:nvPr>
            <p:ph sz="half" idx="2"/>
          </p:nvPr>
        </p:nvPicPr>
        <p:blipFill>
          <a:blip r:embed="rId2" cstate="print"/>
          <a:srcRect/>
          <a:stretch>
            <a:fillRect/>
          </a:stretch>
        </p:blipFill>
        <p:spPr>
          <a:xfrm>
            <a:off x="5638800" y="1905000"/>
            <a:ext cx="3124200" cy="2514600"/>
          </a:xfrm>
          <a:noFill/>
        </p:spPr>
      </p:pic>
      <p:sp>
        <p:nvSpPr>
          <p:cNvPr id="30724" name="Rectangle 4"/>
          <p:cNvSpPr>
            <a:spLocks noChangeArrowheads="1"/>
          </p:cNvSpPr>
          <p:nvPr/>
        </p:nvSpPr>
        <p:spPr bwMode="auto">
          <a:xfrm>
            <a:off x="323850" y="404813"/>
            <a:ext cx="8439150" cy="707886"/>
          </a:xfrm>
          <a:prstGeom prst="rect">
            <a:avLst/>
          </a:prstGeom>
          <a:noFill/>
          <a:ln w="9525">
            <a:noFill/>
            <a:miter lim="800000"/>
            <a:headEnd/>
            <a:tailEnd/>
          </a:ln>
        </p:spPr>
        <p:txBody>
          <a:bodyPr wrap="square">
            <a:spAutoFit/>
          </a:bodyPr>
          <a:lstStyle/>
          <a:p>
            <a:pPr algn="ctr"/>
            <a:r>
              <a:rPr lang="tr-TR" altLang="tr-TR" sz="4000" b="1" dirty="0"/>
              <a:t>Fonksiyonel Elektrik </a:t>
            </a:r>
            <a:r>
              <a:rPr lang="tr-TR" altLang="tr-TR" sz="4000" b="1" dirty="0" err="1"/>
              <a:t>Stimülasyonu</a:t>
            </a:r>
            <a:endParaRPr lang="tr-TR" altLang="tr-TR" sz="4000"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p:txBody>
          <a:bodyPr/>
          <a:lstStyle/>
          <a:p>
            <a:pPr eaLnBrk="1" hangingPunct="1"/>
            <a:r>
              <a:rPr lang="tr-TR" altLang="tr-TR" b="1" smtClean="0"/>
              <a:t>Manyetik Sandalye</a:t>
            </a:r>
          </a:p>
        </p:txBody>
      </p:sp>
      <p:sp>
        <p:nvSpPr>
          <p:cNvPr id="31747" name="Rectangle 22"/>
          <p:cNvSpPr>
            <a:spLocks noGrp="1" noChangeArrowheads="1"/>
          </p:cNvSpPr>
          <p:nvPr>
            <p:ph type="body" sz="half" idx="1"/>
          </p:nvPr>
        </p:nvSpPr>
        <p:spPr>
          <a:xfrm>
            <a:off x="457200" y="1600200"/>
            <a:ext cx="5051425" cy="4708525"/>
          </a:xfrm>
        </p:spPr>
        <p:txBody>
          <a:bodyPr>
            <a:normAutofit/>
          </a:bodyPr>
          <a:lstStyle/>
          <a:p>
            <a:pPr eaLnBrk="1" hangingPunct="1"/>
            <a:r>
              <a:rPr lang="tr-TR" altLang="tr-TR" sz="2400" dirty="0" smtClean="0"/>
              <a:t>Manyetik akım hasta efor harcamadan </a:t>
            </a:r>
            <a:r>
              <a:rPr lang="tr-TR" altLang="tr-TR" sz="2400" b="1" dirty="0" smtClean="0"/>
              <a:t>pelvik taban sinir ve kaslarını depolarize</a:t>
            </a:r>
            <a:r>
              <a:rPr lang="tr-TR" altLang="tr-TR" sz="2400" dirty="0" smtClean="0"/>
              <a:t> ederek pelvik kas egzersizi oluşturur</a:t>
            </a:r>
          </a:p>
          <a:p>
            <a:pPr eaLnBrk="1" hangingPunct="1"/>
            <a:endParaRPr lang="tr-TR" altLang="tr-TR" sz="2400" dirty="0" smtClean="0"/>
          </a:p>
          <a:p>
            <a:pPr eaLnBrk="1" hangingPunct="1"/>
            <a:r>
              <a:rPr lang="tr-TR" altLang="tr-TR" sz="2400" dirty="0" smtClean="0"/>
              <a:t>Hasta giyiniktir</a:t>
            </a:r>
          </a:p>
          <a:p>
            <a:pPr eaLnBrk="1" hangingPunct="1"/>
            <a:r>
              <a:rPr lang="tr-TR" altLang="tr-TR" sz="2400" dirty="0"/>
              <a:t>H</a:t>
            </a:r>
            <a:r>
              <a:rPr lang="tr-TR" altLang="tr-TR" sz="2400" dirty="0" smtClean="0"/>
              <a:t>astaya </a:t>
            </a:r>
            <a:r>
              <a:rPr lang="tr-TR" altLang="tr-TR" sz="2400" dirty="0" smtClean="0"/>
              <a:t>herhangi bir şey yerleştirilmez</a:t>
            </a:r>
          </a:p>
          <a:p>
            <a:pPr eaLnBrk="1" hangingPunct="1"/>
            <a:r>
              <a:rPr lang="tr-TR" altLang="tr-TR" sz="2400" u="sng" dirty="0" smtClean="0"/>
              <a:t>Haftada 2 defa 20 dakikalık oturma seansları</a:t>
            </a:r>
            <a:r>
              <a:rPr lang="tr-TR" altLang="tr-TR" sz="2400" dirty="0" smtClean="0"/>
              <a:t>.</a:t>
            </a:r>
            <a:endParaRPr lang="tr-TR" altLang="tr-TR" sz="2400" dirty="0"/>
          </a:p>
          <a:p>
            <a:pPr eaLnBrk="1" hangingPunct="1"/>
            <a:r>
              <a:rPr lang="tr-TR" altLang="tr-TR" sz="2400" dirty="0" smtClean="0"/>
              <a:t>8 hafta toplam 16 seans </a:t>
            </a:r>
            <a:r>
              <a:rPr lang="tr-TR" altLang="tr-TR" sz="2400" dirty="0" err="1" smtClean="0"/>
              <a:t>uygulanıt</a:t>
            </a:r>
            <a:endParaRPr lang="tr-TR" altLang="tr-TR" sz="2400" dirty="0" smtClean="0"/>
          </a:p>
        </p:txBody>
      </p:sp>
      <p:pic>
        <p:nvPicPr>
          <p:cNvPr id="31748" name="Picture 9" descr="neocontrol-chair-opt"/>
          <p:cNvPicPr>
            <a:picLocks noChangeAspect="1" noChangeArrowheads="1"/>
          </p:cNvPicPr>
          <p:nvPr/>
        </p:nvPicPr>
        <p:blipFill>
          <a:blip r:embed="rId2" cstate="print"/>
          <a:srcRect/>
          <a:stretch>
            <a:fillRect/>
          </a:stretch>
        </p:blipFill>
        <p:spPr bwMode="auto">
          <a:xfrm>
            <a:off x="5651500" y="4149725"/>
            <a:ext cx="3290888" cy="2609850"/>
          </a:xfrm>
          <a:prstGeom prst="rect">
            <a:avLst/>
          </a:prstGeom>
          <a:noFill/>
          <a:ln w="9525">
            <a:noFill/>
            <a:miter lim="800000"/>
            <a:headEnd/>
            <a:tailEnd/>
          </a:ln>
        </p:spPr>
      </p:pic>
      <p:pic>
        <p:nvPicPr>
          <p:cNvPr id="31749" name="Picture 11" descr="inc_treatment_cc1"/>
          <p:cNvPicPr>
            <a:picLocks noChangeAspect="1" noChangeArrowheads="1"/>
          </p:cNvPicPr>
          <p:nvPr/>
        </p:nvPicPr>
        <p:blipFill>
          <a:blip r:embed="rId3" cstate="print"/>
          <a:srcRect/>
          <a:stretch>
            <a:fillRect/>
          </a:stretch>
        </p:blipFill>
        <p:spPr bwMode="auto">
          <a:xfrm>
            <a:off x="5940425" y="1412875"/>
            <a:ext cx="2665413" cy="2628900"/>
          </a:xfrm>
          <a:prstGeom prst="rect">
            <a:avLst/>
          </a:prstGeom>
          <a:noFill/>
          <a:ln w="9525">
            <a:noFill/>
            <a:miter lim="800000"/>
            <a:headEnd/>
            <a:tailEnd/>
          </a:ln>
        </p:spPr>
      </p:pic>
      <p:sp>
        <p:nvSpPr>
          <p:cNvPr id="31750" name="Rectangle 24"/>
          <p:cNvSpPr>
            <a:spLocks noChangeArrowheads="1"/>
          </p:cNvSpPr>
          <p:nvPr/>
        </p:nvSpPr>
        <p:spPr bwMode="auto">
          <a:xfrm>
            <a:off x="2863850" y="6230938"/>
            <a:ext cx="2139950" cy="366712"/>
          </a:xfrm>
          <a:prstGeom prst="rect">
            <a:avLst/>
          </a:prstGeom>
          <a:noFill/>
          <a:ln w="9525">
            <a:noFill/>
            <a:miter lim="800000"/>
            <a:headEnd/>
            <a:tailEnd/>
          </a:ln>
        </p:spPr>
        <p:txBody>
          <a:bodyPr wrap="none">
            <a:spAutoFit/>
          </a:bodyPr>
          <a:lstStyle/>
          <a:p>
            <a:r>
              <a:rPr lang="tr-TR" altLang="tr-TR"/>
              <a:t>1998’de FDA onayı</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tr-TR" dirty="0" smtClean="0"/>
              <a:t>Manyetik Sandalye</a:t>
            </a:r>
          </a:p>
        </p:txBody>
      </p:sp>
      <p:sp>
        <p:nvSpPr>
          <p:cNvPr id="32771" name="Content Placeholder 2"/>
          <p:cNvSpPr>
            <a:spLocks noGrp="1"/>
          </p:cNvSpPr>
          <p:nvPr>
            <p:ph idx="1"/>
          </p:nvPr>
        </p:nvSpPr>
        <p:spPr/>
        <p:txBody>
          <a:bodyPr>
            <a:normAutofit fontScale="92500" lnSpcReduction="10000"/>
          </a:bodyPr>
          <a:lstStyle/>
          <a:p>
            <a:pPr>
              <a:buFontTx/>
              <a:buNone/>
            </a:pPr>
            <a:r>
              <a:rPr lang="tr-TR" dirty="0" smtClean="0"/>
              <a:t>    </a:t>
            </a:r>
            <a:r>
              <a:rPr lang="tr-TR" dirty="0" err="1" smtClean="0"/>
              <a:t>İnkontinans</a:t>
            </a:r>
            <a:r>
              <a:rPr lang="tr-TR" dirty="0" smtClean="0"/>
              <a:t> cerrahisi geçirmemiş günde 3 den az </a:t>
            </a:r>
            <a:r>
              <a:rPr lang="tr-TR" dirty="0" err="1" smtClean="0"/>
              <a:t>ped</a:t>
            </a:r>
            <a:r>
              <a:rPr lang="tr-TR" dirty="0" smtClean="0"/>
              <a:t> değiştiren vakalar ve ya </a:t>
            </a:r>
            <a:r>
              <a:rPr lang="tr-TR" dirty="0" err="1" smtClean="0"/>
              <a:t>nüks</a:t>
            </a:r>
            <a:r>
              <a:rPr lang="tr-TR" dirty="0" smtClean="0"/>
              <a:t> olgularda uygulanabilir. </a:t>
            </a:r>
          </a:p>
          <a:p>
            <a:pPr>
              <a:buFontTx/>
              <a:buNone/>
            </a:pPr>
            <a:endParaRPr lang="tr-TR" dirty="0"/>
          </a:p>
          <a:p>
            <a:pPr>
              <a:buFontTx/>
              <a:buNone/>
            </a:pPr>
            <a:r>
              <a:rPr lang="tr-TR" dirty="0" smtClean="0"/>
              <a:t>    Manyetik sandalye </a:t>
            </a:r>
          </a:p>
          <a:p>
            <a:pPr>
              <a:buFontTx/>
              <a:buNone/>
            </a:pPr>
            <a:r>
              <a:rPr lang="tr-TR" dirty="0" smtClean="0"/>
              <a:t>             RİA , </a:t>
            </a:r>
          </a:p>
          <a:p>
            <a:pPr>
              <a:buFontTx/>
              <a:buNone/>
            </a:pPr>
            <a:r>
              <a:rPr lang="tr-TR" dirty="0" smtClean="0"/>
              <a:t>             kalp pili </a:t>
            </a:r>
          </a:p>
          <a:p>
            <a:pPr>
              <a:buFontTx/>
              <a:buNone/>
            </a:pPr>
            <a:r>
              <a:rPr lang="tr-TR" dirty="0" smtClean="0"/>
              <a:t>             kalça protezi  </a:t>
            </a:r>
          </a:p>
          <a:p>
            <a:pPr>
              <a:buFontTx/>
              <a:buNone/>
            </a:pPr>
            <a:r>
              <a:rPr lang="tr-TR" dirty="0" smtClean="0"/>
              <a:t>             ciddi aritmisi olanlarda </a:t>
            </a:r>
            <a:r>
              <a:rPr lang="tr-TR" u="sng" dirty="0" smtClean="0"/>
              <a:t>kullanılmamalıdır.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çerik Yer Tutucusu 3"/>
          <p:cNvPicPr>
            <a:picLocks noChangeAspect="1"/>
          </p:cNvPicPr>
          <p:nvPr/>
        </p:nvPicPr>
        <p:blipFill>
          <a:blip r:embed="rId3" cstate="print"/>
          <a:stretch>
            <a:fillRect/>
          </a:stretch>
        </p:blipFill>
        <p:spPr>
          <a:xfrm>
            <a:off x="0" y="0"/>
            <a:ext cx="9067800" cy="68580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ChangeAspect="1" noChangeArrowheads="1"/>
          </p:cNvPicPr>
          <p:nvPr/>
        </p:nvPicPr>
        <p:blipFill>
          <a:blip r:embed="rId2" cstate="print"/>
          <a:srcRect/>
          <a:stretch>
            <a:fillRect/>
          </a:stretch>
        </p:blipFill>
        <p:spPr bwMode="auto">
          <a:xfrm>
            <a:off x="142875" y="227013"/>
            <a:ext cx="7835900" cy="5989637"/>
          </a:xfrm>
          <a:prstGeom prst="rect">
            <a:avLst/>
          </a:prstGeom>
          <a:noFill/>
          <a:ln w="9525">
            <a:noFill/>
            <a:miter lim="800000"/>
            <a:headEnd/>
            <a:tailEnd/>
          </a:ln>
        </p:spPr>
      </p:pic>
      <p:sp>
        <p:nvSpPr>
          <p:cNvPr id="34819" name="Text Box 5"/>
          <p:cNvSpPr txBox="1">
            <a:spLocks noChangeArrowheads="1"/>
          </p:cNvSpPr>
          <p:nvPr/>
        </p:nvSpPr>
        <p:spPr bwMode="auto">
          <a:xfrm>
            <a:off x="3429000" y="6216650"/>
            <a:ext cx="1584325" cy="461665"/>
          </a:xfrm>
          <a:prstGeom prst="rect">
            <a:avLst/>
          </a:prstGeom>
          <a:noFill/>
          <a:ln w="9525">
            <a:noFill/>
            <a:miter lim="800000"/>
            <a:headEnd/>
            <a:tailEnd/>
          </a:ln>
        </p:spPr>
        <p:txBody>
          <a:bodyPr>
            <a:spAutoFit/>
          </a:bodyPr>
          <a:lstStyle/>
          <a:p>
            <a:pPr algn="ctr">
              <a:spcBef>
                <a:spcPct val="50000"/>
              </a:spcBef>
            </a:pPr>
            <a:r>
              <a:rPr lang="tr-TR" altLang="tr-TR" sz="2400" dirty="0">
                <a:solidFill>
                  <a:schemeClr val="tx2"/>
                </a:solidFill>
              </a:rPr>
              <a:t>2009</a:t>
            </a:r>
          </a:p>
        </p:txBody>
      </p:sp>
      <p:sp>
        <p:nvSpPr>
          <p:cNvPr id="34820" name="Text Box 6"/>
          <p:cNvSpPr txBox="1">
            <a:spLocks noChangeArrowheads="1"/>
          </p:cNvSpPr>
          <p:nvPr/>
        </p:nvSpPr>
        <p:spPr bwMode="auto">
          <a:xfrm>
            <a:off x="6011863" y="3573463"/>
            <a:ext cx="2592387" cy="1076325"/>
          </a:xfrm>
          <a:prstGeom prst="rect">
            <a:avLst/>
          </a:prstGeom>
          <a:noFill/>
          <a:ln w="9525">
            <a:solidFill>
              <a:schemeClr val="tx1"/>
            </a:solidFill>
            <a:miter lim="800000"/>
            <a:headEnd/>
            <a:tailEnd/>
          </a:ln>
        </p:spPr>
        <p:txBody>
          <a:bodyPr>
            <a:spAutoFit/>
          </a:bodyPr>
          <a:lstStyle/>
          <a:p>
            <a:pPr algn="ctr">
              <a:spcBef>
                <a:spcPct val="50000"/>
              </a:spcBef>
            </a:pPr>
            <a:r>
              <a:rPr lang="tr-TR" altLang="tr-TR" sz="3200"/>
              <a:t>Henüz veriler yetersiz</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Nöromodülasyon</a:t>
            </a:r>
            <a:endParaRPr lang="tr-TR" dirty="0"/>
          </a:p>
        </p:txBody>
      </p:sp>
      <p:sp>
        <p:nvSpPr>
          <p:cNvPr id="3" name="Content Placeholder 2"/>
          <p:cNvSpPr>
            <a:spLocks noGrp="1"/>
          </p:cNvSpPr>
          <p:nvPr>
            <p:ph idx="1"/>
          </p:nvPr>
        </p:nvSpPr>
        <p:spPr/>
        <p:txBody>
          <a:bodyPr>
            <a:normAutofit fontScale="25000" lnSpcReduction="20000"/>
          </a:bodyPr>
          <a:lstStyle/>
          <a:p>
            <a:pPr>
              <a:buNone/>
            </a:pPr>
            <a:r>
              <a:rPr lang="tr-TR" sz="4500" b="1" dirty="0" smtClean="0"/>
              <a:t>         </a:t>
            </a:r>
            <a:r>
              <a:rPr lang="tr-TR" sz="5500" b="1" dirty="0" smtClean="0"/>
              <a:t>URGE İNKONTİNANS</a:t>
            </a:r>
          </a:p>
          <a:p>
            <a:pPr>
              <a:buNone/>
            </a:pPr>
            <a:r>
              <a:rPr lang="tr-TR" sz="5500" dirty="0" smtClean="0"/>
              <a:t>       </a:t>
            </a:r>
            <a:r>
              <a:rPr lang="tr-TR" sz="5500" dirty="0" err="1" smtClean="0"/>
              <a:t>Persiste</a:t>
            </a:r>
            <a:r>
              <a:rPr lang="tr-TR" sz="5500" dirty="0" smtClean="0"/>
              <a:t> </a:t>
            </a:r>
            <a:r>
              <a:rPr lang="tr-TR" sz="5500" dirty="0" err="1" smtClean="0"/>
              <a:t>urge</a:t>
            </a:r>
            <a:r>
              <a:rPr lang="tr-TR" sz="5500" dirty="0" smtClean="0"/>
              <a:t> </a:t>
            </a:r>
            <a:r>
              <a:rPr lang="tr-TR" sz="5500" dirty="0" err="1" smtClean="0"/>
              <a:t>inkontinasda</a:t>
            </a:r>
            <a:r>
              <a:rPr lang="tr-TR" sz="5500" dirty="0" smtClean="0"/>
              <a:t> FDA tarafından onaylanmış 3 uygulama daha vardır.</a:t>
            </a:r>
          </a:p>
          <a:p>
            <a:pPr>
              <a:buNone/>
            </a:pPr>
            <a:endParaRPr lang="tr-TR" sz="5500" dirty="0" smtClean="0"/>
          </a:p>
          <a:p>
            <a:pPr>
              <a:buNone/>
            </a:pPr>
            <a:r>
              <a:rPr lang="tr-TR" sz="5500" b="1" dirty="0" smtClean="0"/>
              <a:t>       NÖROMODÜLASYON</a:t>
            </a:r>
            <a:r>
              <a:rPr lang="tr-TR" sz="5500" dirty="0" smtClean="0"/>
              <a:t>(Düşük amplitüdlü elektriksel uyarımın sakral plexusa ulaştırarak mesane duyarlılığında ve kontraksiyonlarında düzelme oluşturmayı amaçlar) İlk basamka tedavi değildir.</a:t>
            </a:r>
          </a:p>
          <a:p>
            <a:pPr>
              <a:buNone/>
            </a:pPr>
            <a:endParaRPr lang="tr-TR" sz="5500" dirty="0" smtClean="0"/>
          </a:p>
          <a:p>
            <a:pPr>
              <a:buNone/>
            </a:pPr>
            <a:r>
              <a:rPr lang="tr-TR" sz="5500" b="1" dirty="0" smtClean="0"/>
              <a:t>        1. Sakral nöromodülasyon, </a:t>
            </a:r>
          </a:p>
          <a:p>
            <a:pPr>
              <a:buNone/>
            </a:pPr>
            <a:r>
              <a:rPr lang="tr-TR" sz="5500" dirty="0" smtClean="0"/>
              <a:t>        Sinir uyarımını sağlamak için bir elektrotun üçüncü sakral sinir boyunca yerleştirildiği bir prosedür.</a:t>
            </a:r>
          </a:p>
          <a:p>
            <a:pPr>
              <a:buNone/>
            </a:pPr>
            <a:r>
              <a:rPr lang="tr-TR" sz="5500" dirty="0" smtClean="0"/>
              <a:t>        Kısa süreli bir test başarılı olduğunda, yaklaşık 5 yıl süren kalıcı bir dış uyarıcı implant edilebilir. </a:t>
            </a:r>
          </a:p>
          <a:p>
            <a:pPr>
              <a:buNone/>
            </a:pPr>
            <a:r>
              <a:rPr lang="tr-TR" sz="5500" dirty="0" smtClean="0"/>
              <a:t>        İmplantasyondan sonra, yaklaşık   %  60  ila   %  90 semptomlarda iyileşme   %  30 ila   %  50'sinde kür rapor edilmiştir.Yapılan bir çalışmada BotulinumtoxinA için istatistiksel olarak anlamlı üstünlük rapor </a:t>
            </a:r>
          </a:p>
          <a:p>
            <a:pPr>
              <a:buNone/>
            </a:pPr>
            <a:r>
              <a:rPr lang="tr-TR" sz="5500" dirty="0" smtClean="0"/>
              <a:t>        edilmiştir.</a:t>
            </a:r>
            <a:r>
              <a:rPr lang="en-US" sz="5500" dirty="0" smtClean="0"/>
              <a:t> </a:t>
            </a:r>
            <a:r>
              <a:rPr lang="en-US" sz="4800" dirty="0" err="1" smtClean="0">
                <a:solidFill>
                  <a:srgbClr val="FF0000"/>
                </a:solidFill>
              </a:rPr>
              <a:t>Yamanishi</a:t>
            </a:r>
            <a:r>
              <a:rPr lang="en-US" sz="4800" dirty="0" smtClean="0">
                <a:solidFill>
                  <a:srgbClr val="FF0000"/>
                </a:solidFill>
              </a:rPr>
              <a:t> T, Low </a:t>
            </a:r>
            <a:r>
              <a:rPr lang="en-US" sz="4800" dirty="0" err="1" smtClean="0">
                <a:solidFill>
                  <a:srgbClr val="FF0000"/>
                </a:solidFill>
              </a:rPr>
              <a:t>Urin</a:t>
            </a:r>
            <a:r>
              <a:rPr lang="en-US" sz="4800" dirty="0" smtClean="0">
                <a:solidFill>
                  <a:srgbClr val="FF0000"/>
                </a:solidFill>
              </a:rPr>
              <a:t> Tract Symptoms. 2015</a:t>
            </a:r>
            <a:endParaRPr lang="tr-TR" sz="4800" dirty="0" smtClean="0">
              <a:solidFill>
                <a:srgbClr val="FF0000"/>
              </a:solidFill>
            </a:endParaRPr>
          </a:p>
          <a:p>
            <a:pPr>
              <a:buNone/>
            </a:pPr>
            <a:endParaRPr lang="tr-TR" sz="5500" dirty="0" smtClean="0"/>
          </a:p>
          <a:p>
            <a:pPr>
              <a:buNone/>
            </a:pPr>
            <a:r>
              <a:rPr lang="tr-TR" sz="5500" b="1" dirty="0" smtClean="0"/>
              <a:t>         2. </a:t>
            </a:r>
            <a:r>
              <a:rPr lang="tr-TR" sz="5500" b="1" dirty="0" err="1" smtClean="0"/>
              <a:t>İntravesikal</a:t>
            </a:r>
            <a:r>
              <a:rPr lang="tr-TR" sz="5500" b="1" dirty="0" smtClean="0"/>
              <a:t> </a:t>
            </a:r>
            <a:r>
              <a:rPr lang="tr-TR" sz="5500" b="1" dirty="0" err="1" smtClean="0"/>
              <a:t>OnabotulinumtoxinA</a:t>
            </a:r>
            <a:r>
              <a:rPr lang="tr-TR" sz="5500" b="1" dirty="0" smtClean="0"/>
              <a:t> (100 U) Kimyasal </a:t>
            </a:r>
            <a:r>
              <a:rPr lang="tr-TR" sz="5500" b="1" dirty="0" err="1" smtClean="0"/>
              <a:t>nöromodülasyon</a:t>
            </a:r>
            <a:r>
              <a:rPr lang="tr-TR" sz="5500" b="1" dirty="0" smtClean="0"/>
              <a:t>.</a:t>
            </a:r>
          </a:p>
          <a:p>
            <a:pPr>
              <a:buNone/>
            </a:pPr>
            <a:r>
              <a:rPr lang="tr-TR" sz="5500" b="1" dirty="0"/>
              <a:t> </a:t>
            </a:r>
            <a:r>
              <a:rPr lang="tr-TR" sz="5500" b="1" dirty="0" smtClean="0"/>
              <a:t>       </a:t>
            </a:r>
            <a:r>
              <a:rPr lang="tr-TR" sz="5500" b="1" dirty="0"/>
              <a:t> </a:t>
            </a:r>
            <a:r>
              <a:rPr lang="tr-TR" sz="5500" dirty="0" err="1" smtClean="0"/>
              <a:t>Sistoskopi</a:t>
            </a:r>
            <a:r>
              <a:rPr lang="tr-TR" sz="5500" dirty="0" smtClean="0"/>
              <a:t> ile mesaneye enjekte edilir ilaç presinaptik alanda etki edip </a:t>
            </a:r>
            <a:r>
              <a:rPr lang="tr-TR" sz="5500" dirty="0" err="1" smtClean="0"/>
              <a:t>asetilkolin</a:t>
            </a:r>
            <a:r>
              <a:rPr lang="tr-TR" sz="5500" dirty="0" smtClean="0"/>
              <a:t> salınımını bloke ederek muskarinik reseptör aktivasyonunu engeller.9-12 aylık periyodlarla tekrarı </a:t>
            </a:r>
            <a:r>
              <a:rPr lang="tr-TR" sz="5500" dirty="0" err="1" smtClean="0"/>
              <a:t>gerekir.Tedavi</a:t>
            </a:r>
            <a:r>
              <a:rPr lang="tr-TR" sz="5500" dirty="0" smtClean="0"/>
              <a:t> olguların %  65 de  etkilidir.Tedavinin </a:t>
            </a:r>
            <a:r>
              <a:rPr lang="tr-TR" sz="5500" u="sng" dirty="0" smtClean="0"/>
              <a:t>İdrar yolu enfeksiyonu </a:t>
            </a:r>
            <a:r>
              <a:rPr lang="tr-TR" sz="5500" dirty="0" smtClean="0"/>
              <a:t>( %   35) ve </a:t>
            </a:r>
            <a:r>
              <a:rPr lang="tr-TR" sz="5500" u="sng" dirty="0" smtClean="0"/>
              <a:t>ürinrer retansiyon </a:t>
            </a:r>
            <a:r>
              <a:rPr lang="tr-TR" sz="5500" dirty="0" smtClean="0"/>
              <a:t>(%  8 -%  10) riski </a:t>
            </a:r>
            <a:r>
              <a:rPr lang="tr-TR" sz="5500" dirty="0" err="1" smtClean="0"/>
              <a:t>vardır.İlk</a:t>
            </a:r>
            <a:r>
              <a:rPr lang="tr-TR" sz="5500" dirty="0" smtClean="0"/>
              <a:t> </a:t>
            </a:r>
            <a:r>
              <a:rPr lang="tr-TR" sz="5500" dirty="0" err="1" smtClean="0"/>
              <a:t>basamk</a:t>
            </a:r>
            <a:r>
              <a:rPr lang="tr-TR" sz="5500" dirty="0" smtClean="0"/>
              <a:t> tedavi olarak önerilmez.   </a:t>
            </a:r>
            <a:r>
              <a:rPr lang="tr-TR" sz="5500" dirty="0" smtClean="0"/>
              <a:t>             </a:t>
            </a:r>
            <a:r>
              <a:rPr lang="tr-TR" sz="4800" dirty="0" smtClean="0">
                <a:solidFill>
                  <a:srgbClr val="FF0000"/>
                </a:solidFill>
              </a:rPr>
              <a:t>Visco AG, N Engl J Med. </a:t>
            </a:r>
            <a:r>
              <a:rPr lang="tr-TR" sz="4800" dirty="0" smtClean="0">
                <a:solidFill>
                  <a:srgbClr val="FF0000"/>
                </a:solidFill>
              </a:rPr>
              <a:t>2012</a:t>
            </a:r>
          </a:p>
          <a:p>
            <a:pPr>
              <a:buNone/>
            </a:pPr>
            <a:endParaRPr lang="tr-TR" sz="4800" dirty="0" smtClean="0">
              <a:solidFill>
                <a:srgbClr val="FF0000"/>
              </a:solidFill>
            </a:endParaRPr>
          </a:p>
          <a:p>
            <a:pPr>
              <a:buNone/>
            </a:pPr>
            <a:r>
              <a:rPr lang="tr-TR" sz="4800" b="1" dirty="0">
                <a:solidFill>
                  <a:srgbClr val="FF0000"/>
                </a:solidFill>
              </a:rPr>
              <a:t> </a:t>
            </a:r>
            <a:r>
              <a:rPr lang="tr-TR" sz="4800" b="1" dirty="0" smtClean="0">
                <a:solidFill>
                  <a:srgbClr val="FF0000"/>
                </a:solidFill>
              </a:rPr>
              <a:t>        </a:t>
            </a:r>
            <a:r>
              <a:rPr lang="tr-TR" sz="5500" b="1" dirty="0" smtClean="0"/>
              <a:t> 3.Percutenoz  </a:t>
            </a:r>
            <a:r>
              <a:rPr lang="tr-TR" sz="5500" b="1" dirty="0" err="1"/>
              <a:t>tibial</a:t>
            </a:r>
            <a:r>
              <a:rPr lang="tr-TR" sz="5500" b="1" dirty="0"/>
              <a:t> sinir </a:t>
            </a:r>
            <a:r>
              <a:rPr lang="tr-TR" sz="5500" b="1" dirty="0" err="1" smtClean="0"/>
              <a:t>stimülasyon</a:t>
            </a:r>
            <a:r>
              <a:rPr lang="tr-TR" sz="5500" b="1" dirty="0" smtClean="0"/>
              <a:t>,</a:t>
            </a:r>
            <a:r>
              <a:rPr lang="tr-TR" sz="5500" dirty="0" smtClean="0"/>
              <a:t>. </a:t>
            </a:r>
            <a:endParaRPr lang="tr-TR" sz="5500" dirty="0">
              <a:solidFill>
                <a:srgbClr val="FF0000"/>
              </a:solidFill>
            </a:endParaRPr>
          </a:p>
          <a:p>
            <a:pPr>
              <a:buNone/>
            </a:pPr>
            <a:endParaRPr lang="tr-TR" sz="5500" dirty="0" smtClean="0">
              <a:solidFill>
                <a:srgbClr val="FF0000"/>
              </a:solidFill>
            </a:endParaRPr>
          </a:p>
          <a:p>
            <a:pPr>
              <a:buNone/>
            </a:pPr>
            <a:endParaRPr lang="tr-TR" sz="5500" dirty="0" smtClean="0">
              <a:solidFill>
                <a:srgbClr val="FF0000"/>
              </a:solidFill>
            </a:endParaRPr>
          </a:p>
          <a:p>
            <a:pPr>
              <a:buNone/>
            </a:pPr>
            <a:endParaRPr lang="tr-TR" sz="5500" dirty="0" smtClean="0"/>
          </a:p>
          <a:p>
            <a:pPr>
              <a:buNone/>
            </a:pPr>
            <a:endParaRPr lang="tr-TR" sz="5500" dirty="0" smtClean="0"/>
          </a:p>
          <a:p>
            <a:pPr>
              <a:buNone/>
            </a:pPr>
            <a:endParaRPr lang="tr-TR" dirty="0" smtClean="0"/>
          </a:p>
          <a:p>
            <a:pPr>
              <a:buNone/>
            </a:pPr>
            <a:endParaRPr lang="tr-T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74638"/>
            <a:ext cx="8229600" cy="1209675"/>
          </a:xfrm>
        </p:spPr>
        <p:txBody>
          <a:bodyPr>
            <a:normAutofit fontScale="90000"/>
          </a:bodyPr>
          <a:lstStyle/>
          <a:p>
            <a:pPr eaLnBrk="1" hangingPunct="1"/>
            <a:r>
              <a:rPr lang="fr-FR" altLang="tr-TR" sz="4000" b="1" smtClean="0">
                <a:solidFill>
                  <a:schemeClr val="tx1"/>
                </a:solidFill>
                <a:cs typeface="Arial" charset="0"/>
              </a:rPr>
              <a:t>POSTERİ</a:t>
            </a:r>
            <a:r>
              <a:rPr lang="tr-TR" altLang="tr-TR" sz="4000" b="1" smtClean="0">
                <a:solidFill>
                  <a:schemeClr val="tx1"/>
                </a:solidFill>
                <a:cs typeface="Arial" charset="0"/>
              </a:rPr>
              <a:t>O</a:t>
            </a:r>
            <a:r>
              <a:rPr lang="fr-FR" altLang="tr-TR" sz="4000" b="1" smtClean="0">
                <a:solidFill>
                  <a:schemeClr val="tx1"/>
                </a:solidFill>
                <a:cs typeface="Arial" charset="0"/>
              </a:rPr>
              <a:t>R TİBİAL SİNİR </a:t>
            </a:r>
            <a:r>
              <a:rPr lang="tr-TR" altLang="tr-TR" sz="4000" b="1" smtClean="0">
                <a:solidFill>
                  <a:schemeClr val="tx1"/>
                </a:solidFill>
                <a:cs typeface="Arial" charset="0"/>
              </a:rPr>
              <a:t>(PTS) </a:t>
            </a:r>
            <a:r>
              <a:rPr lang="fr-FR" altLang="tr-TR" sz="4000" b="1" smtClean="0">
                <a:solidFill>
                  <a:schemeClr val="tx1"/>
                </a:solidFill>
                <a:cs typeface="Arial" charset="0"/>
              </a:rPr>
              <a:t>UYARIMI</a:t>
            </a:r>
            <a:endParaRPr lang="tr-TR" altLang="tr-TR" sz="4000" b="1" smtClean="0">
              <a:solidFill>
                <a:schemeClr val="tx1"/>
              </a:solidFill>
              <a:cs typeface="Arial" charset="0"/>
            </a:endParaRPr>
          </a:p>
        </p:txBody>
      </p:sp>
      <p:sp>
        <p:nvSpPr>
          <p:cNvPr id="36867" name="Rectangle 3"/>
          <p:cNvSpPr>
            <a:spLocks noGrp="1" noChangeArrowheads="1"/>
          </p:cNvSpPr>
          <p:nvPr>
            <p:ph type="body" idx="1"/>
          </p:nvPr>
        </p:nvSpPr>
        <p:spPr>
          <a:xfrm>
            <a:off x="457200" y="1700213"/>
            <a:ext cx="4835525" cy="4681537"/>
          </a:xfrm>
        </p:spPr>
        <p:txBody>
          <a:bodyPr>
            <a:normAutofit/>
          </a:bodyPr>
          <a:lstStyle/>
          <a:p>
            <a:pPr>
              <a:lnSpc>
                <a:spcPct val="90000"/>
              </a:lnSpc>
            </a:pPr>
            <a:r>
              <a:rPr lang="tr-TR" altLang="tr-TR" sz="2400" dirty="0">
                <a:cs typeface="Arial" charset="0"/>
              </a:rPr>
              <a:t>PTS, mesane ve </a:t>
            </a:r>
            <a:r>
              <a:rPr lang="tr-TR" altLang="tr-TR" sz="2400" dirty="0" err="1">
                <a:cs typeface="Arial" charset="0"/>
              </a:rPr>
              <a:t>pelvik</a:t>
            </a:r>
            <a:r>
              <a:rPr lang="tr-TR" altLang="tr-TR" sz="2400" dirty="0">
                <a:cs typeface="Arial" charset="0"/>
              </a:rPr>
              <a:t> taban  ile </a:t>
            </a:r>
            <a:r>
              <a:rPr lang="tr-TR" altLang="tr-TR" sz="2400" b="1" dirty="0">
                <a:cs typeface="Arial" charset="0"/>
              </a:rPr>
              <a:t>aynı </a:t>
            </a:r>
            <a:r>
              <a:rPr lang="tr-TR" altLang="tr-TR" sz="2400" b="1" dirty="0" err="1">
                <a:cs typeface="Arial" charset="0"/>
              </a:rPr>
              <a:t>spinal</a:t>
            </a:r>
            <a:r>
              <a:rPr lang="tr-TR" altLang="tr-TR" sz="2400" b="1" dirty="0">
                <a:cs typeface="Arial" charset="0"/>
              </a:rPr>
              <a:t> </a:t>
            </a:r>
            <a:r>
              <a:rPr lang="tr-TR" altLang="tr-TR" sz="2400" b="1" dirty="0" err="1">
                <a:cs typeface="Arial" charset="0"/>
              </a:rPr>
              <a:t>segmentlerden</a:t>
            </a:r>
            <a:r>
              <a:rPr lang="tr-TR" altLang="tr-TR" sz="2400" b="1" dirty="0">
                <a:cs typeface="Arial" charset="0"/>
              </a:rPr>
              <a:t> </a:t>
            </a:r>
            <a:r>
              <a:rPr lang="tr-TR" altLang="tr-TR" sz="2400" dirty="0" err="1">
                <a:cs typeface="Arial" charset="0"/>
              </a:rPr>
              <a:t>orjin</a:t>
            </a:r>
            <a:r>
              <a:rPr lang="tr-TR" altLang="tr-TR" sz="2400" dirty="0">
                <a:cs typeface="Arial" charset="0"/>
              </a:rPr>
              <a:t> alan </a:t>
            </a:r>
            <a:r>
              <a:rPr lang="tr-TR" altLang="tr-TR" sz="2400" dirty="0" err="1">
                <a:cs typeface="Arial" charset="0"/>
              </a:rPr>
              <a:t>mikst</a:t>
            </a:r>
            <a:r>
              <a:rPr lang="tr-TR" altLang="tr-TR" sz="2400" dirty="0">
                <a:cs typeface="Arial" charset="0"/>
              </a:rPr>
              <a:t> </a:t>
            </a:r>
            <a:r>
              <a:rPr lang="tr-TR" altLang="tr-TR" sz="2400" dirty="0" err="1">
                <a:cs typeface="Arial" charset="0"/>
              </a:rPr>
              <a:t>sensoriyel</a:t>
            </a:r>
            <a:r>
              <a:rPr lang="tr-TR" altLang="tr-TR" sz="2400" dirty="0">
                <a:cs typeface="Arial" charset="0"/>
              </a:rPr>
              <a:t> ve motor bir </a:t>
            </a:r>
            <a:r>
              <a:rPr lang="tr-TR" altLang="tr-TR" sz="2400" dirty="0" smtClean="0">
                <a:cs typeface="Arial" charset="0"/>
              </a:rPr>
              <a:t>sinirdir</a:t>
            </a:r>
          </a:p>
          <a:p>
            <a:pPr marL="0" indent="0">
              <a:lnSpc>
                <a:spcPct val="90000"/>
              </a:lnSpc>
              <a:buNone/>
            </a:pPr>
            <a:endParaRPr lang="tr-TR" altLang="tr-TR" sz="2400" dirty="0" smtClean="0">
              <a:cs typeface="Arial" charset="0"/>
            </a:endParaRPr>
          </a:p>
          <a:p>
            <a:pPr>
              <a:lnSpc>
                <a:spcPct val="90000"/>
              </a:lnSpc>
            </a:pPr>
            <a:r>
              <a:rPr lang="tr-TR" altLang="tr-TR" sz="2400" dirty="0">
                <a:cs typeface="Arial" charset="0"/>
              </a:rPr>
              <a:t>PTS</a:t>
            </a:r>
            <a:r>
              <a:rPr lang="fr-FR" altLang="tr-TR" sz="2400" dirty="0">
                <a:cs typeface="Arial" charset="0"/>
              </a:rPr>
              <a:t> </a:t>
            </a:r>
            <a:r>
              <a:rPr lang="fr-FR" altLang="tr-TR" sz="2400" dirty="0" err="1">
                <a:cs typeface="Arial" charset="0"/>
              </a:rPr>
              <a:t>uyarımı</a:t>
            </a:r>
            <a:r>
              <a:rPr lang="tr-TR" altLang="tr-TR" sz="2400" dirty="0">
                <a:cs typeface="Arial" charset="0"/>
              </a:rPr>
              <a:t>,</a:t>
            </a:r>
            <a:r>
              <a:rPr lang="fr-FR" altLang="tr-TR" sz="2400" dirty="0">
                <a:cs typeface="Arial" charset="0"/>
              </a:rPr>
              <a:t> </a:t>
            </a:r>
            <a:r>
              <a:rPr lang="fr-FR" altLang="tr-TR" sz="2400" dirty="0" err="1">
                <a:cs typeface="Arial" charset="0"/>
              </a:rPr>
              <a:t>somatik</a:t>
            </a:r>
            <a:r>
              <a:rPr lang="fr-FR" altLang="tr-TR" sz="2400" dirty="0">
                <a:cs typeface="Arial" charset="0"/>
              </a:rPr>
              <a:t>, </a:t>
            </a:r>
            <a:r>
              <a:rPr lang="fr-FR" altLang="tr-TR" sz="2400" dirty="0" err="1">
                <a:cs typeface="Arial" charset="0"/>
              </a:rPr>
              <a:t>sakral</a:t>
            </a:r>
            <a:r>
              <a:rPr lang="fr-FR" altLang="tr-TR" sz="2400" dirty="0">
                <a:cs typeface="Arial" charset="0"/>
              </a:rPr>
              <a:t> </a:t>
            </a:r>
            <a:r>
              <a:rPr lang="fr-FR" altLang="tr-TR" sz="2400" dirty="0" err="1">
                <a:cs typeface="Arial" charset="0"/>
              </a:rPr>
              <a:t>ve</a:t>
            </a:r>
            <a:r>
              <a:rPr lang="fr-FR" altLang="tr-TR" sz="2400" dirty="0">
                <a:cs typeface="Arial" charset="0"/>
              </a:rPr>
              <a:t> </a:t>
            </a:r>
            <a:r>
              <a:rPr lang="fr-FR" altLang="tr-TR" sz="2400" dirty="0" err="1">
                <a:cs typeface="Arial" charset="0"/>
              </a:rPr>
              <a:t>lomber</a:t>
            </a:r>
            <a:r>
              <a:rPr lang="fr-FR" altLang="tr-TR" sz="2400" dirty="0">
                <a:cs typeface="Arial" charset="0"/>
              </a:rPr>
              <a:t> </a:t>
            </a:r>
            <a:r>
              <a:rPr lang="fr-FR" altLang="tr-TR" sz="2400" dirty="0" err="1">
                <a:cs typeface="Arial" charset="0"/>
              </a:rPr>
              <a:t>aferentleri</a:t>
            </a:r>
            <a:r>
              <a:rPr lang="fr-FR" altLang="tr-TR" sz="2400" dirty="0">
                <a:cs typeface="Arial" charset="0"/>
              </a:rPr>
              <a:t> </a:t>
            </a:r>
            <a:r>
              <a:rPr lang="fr-FR" altLang="tr-TR" sz="2400" dirty="0" err="1">
                <a:cs typeface="Arial" charset="0"/>
              </a:rPr>
              <a:t>depolarize</a:t>
            </a:r>
            <a:r>
              <a:rPr lang="fr-FR" altLang="tr-TR" sz="2400" dirty="0">
                <a:cs typeface="Arial" charset="0"/>
              </a:rPr>
              <a:t> </a:t>
            </a:r>
            <a:r>
              <a:rPr lang="fr-FR" altLang="tr-TR" sz="2400" dirty="0" err="1">
                <a:cs typeface="Arial" charset="0"/>
              </a:rPr>
              <a:t>ederek</a:t>
            </a:r>
            <a:r>
              <a:rPr lang="tr-TR" altLang="tr-TR" sz="2400" dirty="0">
                <a:cs typeface="Arial" charset="0"/>
              </a:rPr>
              <a:t>,</a:t>
            </a:r>
            <a:r>
              <a:rPr lang="fr-FR" altLang="tr-TR" sz="2400" dirty="0">
                <a:cs typeface="Arial" charset="0"/>
              </a:rPr>
              <a:t> </a:t>
            </a:r>
            <a:r>
              <a:rPr lang="fr-FR" altLang="tr-TR" sz="2400" dirty="0" err="1">
                <a:cs typeface="Arial" charset="0"/>
              </a:rPr>
              <a:t>mesane</a:t>
            </a:r>
            <a:r>
              <a:rPr lang="fr-FR" altLang="tr-TR" sz="2400" dirty="0">
                <a:cs typeface="Arial" charset="0"/>
              </a:rPr>
              <a:t> </a:t>
            </a:r>
            <a:r>
              <a:rPr lang="fr-FR" altLang="tr-TR" sz="2400" dirty="0" err="1">
                <a:cs typeface="Arial" charset="0"/>
              </a:rPr>
              <a:t>aktivitesini</a:t>
            </a:r>
            <a:r>
              <a:rPr lang="fr-FR" altLang="tr-TR" sz="2400" dirty="0">
                <a:cs typeface="Arial" charset="0"/>
              </a:rPr>
              <a:t> inhibe </a:t>
            </a:r>
            <a:r>
              <a:rPr lang="fr-FR" altLang="tr-TR" sz="2400" dirty="0" err="1">
                <a:cs typeface="Arial" charset="0"/>
              </a:rPr>
              <a:t>ed</a:t>
            </a:r>
            <a:r>
              <a:rPr lang="tr-TR" altLang="tr-TR" sz="2400" dirty="0">
                <a:cs typeface="Arial" charset="0"/>
              </a:rPr>
              <a:t>er </a:t>
            </a:r>
          </a:p>
          <a:p>
            <a:pPr>
              <a:lnSpc>
                <a:spcPct val="90000"/>
              </a:lnSpc>
            </a:pPr>
            <a:endParaRPr lang="tr-TR" altLang="tr-TR" sz="2400" dirty="0" smtClean="0">
              <a:cs typeface="Arial" charset="0"/>
            </a:endParaRPr>
          </a:p>
          <a:p>
            <a:pPr eaLnBrk="1" hangingPunct="1">
              <a:lnSpc>
                <a:spcPct val="90000"/>
              </a:lnSpc>
            </a:pPr>
            <a:r>
              <a:rPr lang="fr-FR" altLang="tr-TR" sz="2400" dirty="0" err="1" smtClean="0">
                <a:cs typeface="Arial" charset="0"/>
              </a:rPr>
              <a:t>Ucuz</a:t>
            </a:r>
            <a:r>
              <a:rPr lang="fr-FR" altLang="tr-TR" sz="2400" dirty="0" smtClean="0">
                <a:cs typeface="Arial" charset="0"/>
              </a:rPr>
              <a:t>, </a:t>
            </a:r>
            <a:r>
              <a:rPr lang="fr-FR" altLang="tr-TR" sz="2400" dirty="0" err="1" smtClean="0">
                <a:cs typeface="Arial" charset="0"/>
              </a:rPr>
              <a:t>noninvazi</a:t>
            </a:r>
            <a:r>
              <a:rPr lang="tr-TR" altLang="tr-TR" sz="2400" dirty="0" smtClean="0">
                <a:cs typeface="Arial" charset="0"/>
              </a:rPr>
              <a:t>v</a:t>
            </a:r>
          </a:p>
          <a:p>
            <a:pPr eaLnBrk="1" hangingPunct="1">
              <a:lnSpc>
                <a:spcPct val="90000"/>
              </a:lnSpc>
            </a:pPr>
            <a:r>
              <a:rPr lang="tr-TR" altLang="tr-TR" sz="2400" dirty="0" smtClean="0">
                <a:cs typeface="Arial" charset="0"/>
              </a:rPr>
              <a:t>Tolerasyonu daha </a:t>
            </a:r>
            <a:r>
              <a:rPr lang="tr-TR" altLang="tr-TR" sz="2400" dirty="0" smtClean="0">
                <a:cs typeface="Arial" charset="0"/>
              </a:rPr>
              <a:t>iyi</a:t>
            </a:r>
            <a:endParaRPr lang="tr-TR" altLang="tr-TR" sz="2400" dirty="0" smtClean="0">
              <a:cs typeface="Arial" charset="0"/>
            </a:endParaRPr>
          </a:p>
        </p:txBody>
      </p:sp>
      <p:pic>
        <p:nvPicPr>
          <p:cNvPr id="36868" name="Picture 4" descr="IMG_1764"/>
          <p:cNvPicPr>
            <a:picLocks noChangeAspect="1" noChangeArrowheads="1"/>
          </p:cNvPicPr>
          <p:nvPr/>
        </p:nvPicPr>
        <p:blipFill>
          <a:blip r:embed="rId2" cstate="print"/>
          <a:srcRect/>
          <a:stretch>
            <a:fillRect/>
          </a:stretch>
        </p:blipFill>
        <p:spPr bwMode="auto">
          <a:xfrm>
            <a:off x="5292725" y="1557338"/>
            <a:ext cx="3708400" cy="2803525"/>
          </a:xfrm>
          <a:prstGeom prst="rect">
            <a:avLst/>
          </a:prstGeom>
          <a:noFill/>
          <a:ln w="9525">
            <a:noFill/>
            <a:miter lim="800000"/>
            <a:headEnd/>
            <a:tailEnd/>
          </a:ln>
        </p:spPr>
      </p:pic>
      <p:sp>
        <p:nvSpPr>
          <p:cNvPr id="4" name="Dikdörtgen 3"/>
          <p:cNvSpPr/>
          <p:nvPr/>
        </p:nvSpPr>
        <p:spPr>
          <a:xfrm>
            <a:off x="5867400" y="4648200"/>
            <a:ext cx="3438525" cy="923330"/>
          </a:xfrm>
          <a:prstGeom prst="rect">
            <a:avLst/>
          </a:prstGeom>
        </p:spPr>
        <p:txBody>
          <a:bodyPr wrap="square">
            <a:spAutoFit/>
          </a:bodyPr>
          <a:lstStyle/>
          <a:p>
            <a:pPr algn="ctr">
              <a:buNone/>
            </a:pPr>
            <a:r>
              <a:rPr lang="tr-TR" dirty="0"/>
              <a:t>semptomlarda %  60 iyileşme </a:t>
            </a:r>
            <a:r>
              <a:rPr lang="tr-TR" dirty="0" err="1"/>
              <a:t>sağlamıştır.Etkinliği</a:t>
            </a:r>
            <a:r>
              <a:rPr lang="tr-TR" dirty="0"/>
              <a:t> </a:t>
            </a:r>
            <a:r>
              <a:rPr lang="tr-TR" dirty="0" err="1"/>
              <a:t>antikolinerjik</a:t>
            </a:r>
            <a:r>
              <a:rPr lang="tr-TR" dirty="0"/>
              <a:t> </a:t>
            </a:r>
          </a:p>
          <a:p>
            <a:pPr algn="ctr">
              <a:buNone/>
            </a:pPr>
            <a:r>
              <a:rPr lang="tr-TR" dirty="0"/>
              <a:t>        ilaçlara benzerdir</a:t>
            </a:r>
          </a:p>
        </p:txBody>
      </p:sp>
      <p:sp>
        <p:nvSpPr>
          <p:cNvPr id="5" name="Dikdörtgen 4"/>
          <p:cNvSpPr/>
          <p:nvPr/>
        </p:nvSpPr>
        <p:spPr>
          <a:xfrm>
            <a:off x="5913768" y="5674201"/>
            <a:ext cx="3345788" cy="369332"/>
          </a:xfrm>
          <a:prstGeom prst="rect">
            <a:avLst/>
          </a:prstGeom>
        </p:spPr>
        <p:txBody>
          <a:bodyPr wrap="none">
            <a:spAutoFit/>
          </a:bodyPr>
          <a:lstStyle/>
          <a:p>
            <a:pPr>
              <a:buNone/>
            </a:pPr>
            <a:r>
              <a:rPr lang="tr-TR" dirty="0" err="1">
                <a:solidFill>
                  <a:srgbClr val="FF0000"/>
                </a:solidFill>
              </a:rPr>
              <a:t>Burton</a:t>
            </a:r>
            <a:r>
              <a:rPr lang="tr-TR" dirty="0">
                <a:solidFill>
                  <a:srgbClr val="FF0000"/>
                </a:solidFill>
              </a:rPr>
              <a:t> </a:t>
            </a:r>
            <a:r>
              <a:rPr lang="tr-TR" dirty="0" err="1">
                <a:solidFill>
                  <a:srgbClr val="FF0000"/>
                </a:solidFill>
              </a:rPr>
              <a:t>C,Neurourol</a:t>
            </a:r>
            <a:r>
              <a:rPr lang="tr-TR" dirty="0">
                <a:solidFill>
                  <a:srgbClr val="FF0000"/>
                </a:solidFill>
              </a:rPr>
              <a:t> </a:t>
            </a:r>
            <a:r>
              <a:rPr lang="tr-TR" dirty="0" err="1">
                <a:solidFill>
                  <a:srgbClr val="FF0000"/>
                </a:solidFill>
              </a:rPr>
              <a:t>Urodyn</a:t>
            </a:r>
            <a:r>
              <a:rPr lang="tr-TR" dirty="0">
                <a:solidFill>
                  <a:srgbClr val="FF0000"/>
                </a:solidFill>
              </a:rPr>
              <a:t>. 2012</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tr-TR" altLang="tr-TR" b="1" smtClean="0"/>
              <a:t>UI için Mekanik Aletler</a:t>
            </a:r>
          </a:p>
        </p:txBody>
      </p:sp>
      <p:sp>
        <p:nvSpPr>
          <p:cNvPr id="41987" name="Rectangle 3"/>
          <p:cNvSpPr>
            <a:spLocks noGrp="1" noChangeArrowheads="1"/>
          </p:cNvSpPr>
          <p:nvPr>
            <p:ph type="body" sz="half" idx="1"/>
          </p:nvPr>
        </p:nvSpPr>
        <p:spPr>
          <a:xfrm>
            <a:off x="457200" y="1600200"/>
            <a:ext cx="5770563" cy="4708525"/>
          </a:xfrm>
        </p:spPr>
        <p:txBody>
          <a:bodyPr>
            <a:normAutofit lnSpcReduction="10000"/>
          </a:bodyPr>
          <a:lstStyle/>
          <a:p>
            <a:pPr eaLnBrk="1" hangingPunct="1"/>
            <a:r>
              <a:rPr lang="tr-TR" altLang="tr-TR" sz="2300" b="1" dirty="0" err="1" smtClean="0"/>
              <a:t>Pesserler</a:t>
            </a:r>
            <a:r>
              <a:rPr lang="tr-TR" altLang="tr-TR" sz="2300" dirty="0" smtClean="0"/>
              <a:t>  POP için çok eskiden beri kullanılmaktadır</a:t>
            </a:r>
          </a:p>
          <a:p>
            <a:r>
              <a:rPr lang="tr-TR" altLang="tr-TR" sz="2300" dirty="0"/>
              <a:t>Son yıllarda SUI için </a:t>
            </a:r>
            <a:r>
              <a:rPr lang="tr-TR" altLang="tr-TR" sz="2300" dirty="0" err="1"/>
              <a:t>üretrayı</a:t>
            </a:r>
            <a:r>
              <a:rPr lang="tr-TR" altLang="tr-TR" sz="2300" dirty="0"/>
              <a:t> mekanik olarak destekleyen </a:t>
            </a:r>
            <a:r>
              <a:rPr lang="tr-TR" altLang="tr-TR" sz="2300" dirty="0" err="1"/>
              <a:t>pesserler</a:t>
            </a:r>
            <a:r>
              <a:rPr lang="tr-TR" altLang="tr-TR" sz="2300" dirty="0"/>
              <a:t> geliştirilmiştir</a:t>
            </a:r>
          </a:p>
          <a:p>
            <a:pPr marL="0" indent="0" eaLnBrk="1" hangingPunct="1">
              <a:buNone/>
            </a:pPr>
            <a:endParaRPr lang="tr-TR" altLang="tr-TR" sz="2300" dirty="0" smtClean="0"/>
          </a:p>
          <a:p>
            <a:r>
              <a:rPr lang="tr-TR" altLang="tr-TR" sz="2300" dirty="0"/>
              <a:t>Ü-V bileşkesi stabilize eder, kapanma basıncını </a:t>
            </a:r>
            <a:r>
              <a:rPr lang="tr-TR" altLang="tr-TR" sz="2300" dirty="0" smtClean="0">
                <a:cs typeface="Arial" charset="0"/>
              </a:rPr>
              <a:t>artırırlar</a:t>
            </a:r>
            <a:endParaRPr lang="tr-TR" altLang="tr-TR" sz="2300" dirty="0"/>
          </a:p>
          <a:p>
            <a:pPr marL="0" indent="0" eaLnBrk="1" hangingPunct="1">
              <a:buNone/>
            </a:pPr>
            <a:endParaRPr lang="tr-TR" altLang="tr-TR" sz="2300" dirty="0" smtClean="0"/>
          </a:p>
          <a:p>
            <a:pPr eaLnBrk="1" hangingPunct="1"/>
            <a:endParaRPr lang="tr-TR" altLang="tr-TR" sz="2300" dirty="0" smtClean="0"/>
          </a:p>
          <a:p>
            <a:pPr eaLnBrk="1" hangingPunct="1"/>
            <a:endParaRPr lang="tr-TR" altLang="tr-TR" sz="2300" dirty="0" smtClean="0"/>
          </a:p>
          <a:p>
            <a:pPr eaLnBrk="1" hangingPunct="1"/>
            <a:r>
              <a:rPr lang="tr-TR" altLang="tr-TR" sz="2300" dirty="0" smtClean="0"/>
              <a:t>İnkontinans ring pesseri için </a:t>
            </a:r>
          </a:p>
          <a:p>
            <a:pPr eaLnBrk="1" hangingPunct="1">
              <a:buNone/>
            </a:pPr>
            <a:r>
              <a:rPr lang="tr-TR" altLang="tr-TR" sz="2300" dirty="0" smtClean="0"/>
              <a:t>    1 yıllık kür % 24 kür</a:t>
            </a:r>
          </a:p>
        </p:txBody>
      </p:sp>
      <p:pic>
        <p:nvPicPr>
          <p:cNvPr id="41988" name="Picture 4" descr="9-1"/>
          <p:cNvPicPr>
            <a:picLocks noGrp="1" noChangeAspect="1" noChangeArrowheads="1"/>
          </p:cNvPicPr>
          <p:nvPr>
            <p:ph sz="quarter" idx="2"/>
          </p:nvPr>
        </p:nvPicPr>
        <p:blipFill>
          <a:blip r:embed="rId2" cstate="print"/>
          <a:srcRect/>
          <a:stretch>
            <a:fillRect/>
          </a:stretch>
        </p:blipFill>
        <p:spPr>
          <a:xfrm>
            <a:off x="6300788" y="1557338"/>
            <a:ext cx="2592387" cy="2243137"/>
          </a:xfrm>
          <a:noFill/>
        </p:spPr>
      </p:pic>
      <p:pic>
        <p:nvPicPr>
          <p:cNvPr id="41989" name="Picture 5" descr="il9-2"/>
          <p:cNvPicPr>
            <a:picLocks noGrp="1" noChangeAspect="1" noChangeArrowheads="1"/>
          </p:cNvPicPr>
          <p:nvPr>
            <p:ph sz="quarter" idx="3"/>
          </p:nvPr>
        </p:nvPicPr>
        <p:blipFill>
          <a:blip r:embed="rId3" cstate="print"/>
          <a:srcRect/>
          <a:stretch>
            <a:fillRect/>
          </a:stretch>
        </p:blipFill>
        <p:spPr>
          <a:xfrm>
            <a:off x="6443663" y="4052888"/>
            <a:ext cx="2393950" cy="2081212"/>
          </a:xfrm>
          <a:noFill/>
        </p:spPr>
      </p:pic>
      <p:sp>
        <p:nvSpPr>
          <p:cNvPr id="41990" name="Rectangle 6"/>
          <p:cNvSpPr>
            <a:spLocks noChangeArrowheads="1"/>
          </p:cNvSpPr>
          <p:nvPr/>
        </p:nvSpPr>
        <p:spPr bwMode="auto">
          <a:xfrm>
            <a:off x="3895725" y="6308725"/>
            <a:ext cx="4619278" cy="369332"/>
          </a:xfrm>
          <a:prstGeom prst="rect">
            <a:avLst/>
          </a:prstGeom>
          <a:noFill/>
          <a:ln w="9525">
            <a:noFill/>
            <a:miter lim="800000"/>
            <a:headEnd/>
            <a:tailEnd/>
          </a:ln>
        </p:spPr>
        <p:txBody>
          <a:bodyPr wrap="none">
            <a:spAutoFit/>
          </a:bodyPr>
          <a:lstStyle/>
          <a:p>
            <a:r>
              <a:rPr lang="tr-TR" altLang="tr-TR" dirty="0"/>
              <a:t>Robert M, et al. Int Urogynecol J 2002;13:326-9</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10-2"/>
          <p:cNvPicPr>
            <a:picLocks noChangeAspect="1" noChangeArrowheads="1"/>
          </p:cNvPicPr>
          <p:nvPr/>
        </p:nvPicPr>
        <p:blipFill>
          <a:blip r:embed="rId2" cstate="print"/>
          <a:srcRect/>
          <a:stretch>
            <a:fillRect/>
          </a:stretch>
        </p:blipFill>
        <p:spPr bwMode="auto">
          <a:xfrm>
            <a:off x="6086475" y="1527175"/>
            <a:ext cx="2806700" cy="2509838"/>
          </a:xfrm>
          <a:prstGeom prst="rect">
            <a:avLst/>
          </a:prstGeom>
          <a:noFill/>
          <a:ln w="9525">
            <a:noFill/>
            <a:miter lim="800000"/>
            <a:headEnd/>
            <a:tailEnd/>
          </a:ln>
        </p:spPr>
      </p:pic>
      <p:pic>
        <p:nvPicPr>
          <p:cNvPr id="43011" name="Picture 3" descr="Dish-inserted"/>
          <p:cNvPicPr>
            <a:picLocks noChangeAspect="1" noChangeArrowheads="1"/>
          </p:cNvPicPr>
          <p:nvPr/>
        </p:nvPicPr>
        <p:blipFill>
          <a:blip r:embed="rId3" cstate="print"/>
          <a:srcRect/>
          <a:stretch>
            <a:fillRect/>
          </a:stretch>
        </p:blipFill>
        <p:spPr bwMode="auto">
          <a:xfrm>
            <a:off x="6011863" y="4221163"/>
            <a:ext cx="2881312" cy="2374900"/>
          </a:xfrm>
          <a:prstGeom prst="rect">
            <a:avLst/>
          </a:prstGeom>
          <a:noFill/>
          <a:ln w="9525">
            <a:noFill/>
            <a:miter lim="800000"/>
            <a:headEnd/>
            <a:tailEnd/>
          </a:ln>
        </p:spPr>
      </p:pic>
      <p:sp>
        <p:nvSpPr>
          <p:cNvPr id="43012" name="Rectangle 4"/>
          <p:cNvSpPr>
            <a:spLocks noGrp="1" noChangeArrowheads="1"/>
          </p:cNvSpPr>
          <p:nvPr>
            <p:ph type="title"/>
          </p:nvPr>
        </p:nvSpPr>
        <p:spPr/>
        <p:txBody>
          <a:bodyPr/>
          <a:lstStyle/>
          <a:p>
            <a:pPr eaLnBrk="1" hangingPunct="1"/>
            <a:r>
              <a:rPr lang="tr-TR" altLang="tr-TR" b="1" smtClean="0"/>
              <a:t>UI için Mekanik Aletler</a:t>
            </a:r>
          </a:p>
        </p:txBody>
      </p:sp>
      <p:sp>
        <p:nvSpPr>
          <p:cNvPr id="43013" name="Rectangle 5"/>
          <p:cNvSpPr>
            <a:spLocks noGrp="1" noChangeArrowheads="1"/>
          </p:cNvSpPr>
          <p:nvPr>
            <p:ph type="body" sz="half" idx="1"/>
          </p:nvPr>
        </p:nvSpPr>
        <p:spPr>
          <a:xfrm>
            <a:off x="457200" y="1484313"/>
            <a:ext cx="5122863" cy="4968875"/>
          </a:xfrm>
        </p:spPr>
        <p:txBody>
          <a:bodyPr/>
          <a:lstStyle/>
          <a:p>
            <a:pPr eaLnBrk="1" hangingPunct="1"/>
            <a:endParaRPr lang="tr-TR" altLang="tr-TR" sz="2400" dirty="0" smtClean="0"/>
          </a:p>
          <a:p>
            <a:pPr eaLnBrk="1" hangingPunct="1"/>
            <a:r>
              <a:rPr lang="tr-TR" altLang="tr-TR" sz="2800" dirty="0" smtClean="0"/>
              <a:t>Önceden </a:t>
            </a:r>
            <a:r>
              <a:rPr lang="tr-TR" altLang="tr-TR" sz="2800" dirty="0" err="1" smtClean="0"/>
              <a:t>pelvik</a:t>
            </a:r>
            <a:r>
              <a:rPr lang="tr-TR" altLang="tr-TR" sz="2800" dirty="0" smtClean="0"/>
              <a:t> cerrahi geçirenlerde başarı azalmakta,</a:t>
            </a:r>
          </a:p>
          <a:p>
            <a:pPr eaLnBrk="1" hangingPunct="1"/>
            <a:endParaRPr lang="tr-TR" altLang="tr-TR" sz="2400" dirty="0" smtClean="0"/>
          </a:p>
          <a:p>
            <a:pPr eaLnBrk="1" hangingPunct="1"/>
            <a:r>
              <a:rPr lang="tr-TR" altLang="tr-TR" sz="2800" dirty="0" err="1" smtClean="0"/>
              <a:t>AAM’de</a:t>
            </a:r>
            <a:r>
              <a:rPr lang="tr-TR" altLang="tr-TR" sz="2800" dirty="0" smtClean="0"/>
              <a:t> kullanılmaz</a:t>
            </a:r>
          </a:p>
          <a:p>
            <a:pPr eaLnBrk="1" hangingPunct="1"/>
            <a:endParaRPr lang="tr-TR" altLang="tr-TR" sz="2400" dirty="0" smtClean="0"/>
          </a:p>
          <a:p>
            <a:pPr eaLnBrk="1" hangingPunct="1"/>
            <a:r>
              <a:rPr lang="tr-TR" altLang="tr-TR" sz="2800" dirty="0" smtClean="0"/>
              <a:t>Komplikasyonları minimaldir</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tr-TR" altLang="tr-TR" b="1" smtClean="0"/>
              <a:t>UI için Mekanik Aletler</a:t>
            </a:r>
          </a:p>
        </p:txBody>
      </p:sp>
      <p:sp>
        <p:nvSpPr>
          <p:cNvPr id="44035" name="Rectangle 3"/>
          <p:cNvSpPr>
            <a:spLocks noGrp="1" noChangeArrowheads="1"/>
          </p:cNvSpPr>
          <p:nvPr>
            <p:ph type="body" sz="half" idx="1"/>
          </p:nvPr>
        </p:nvSpPr>
        <p:spPr/>
        <p:txBody>
          <a:bodyPr>
            <a:normAutofit fontScale="92500" lnSpcReduction="20000"/>
          </a:bodyPr>
          <a:lstStyle/>
          <a:p>
            <a:pPr eaLnBrk="1" hangingPunct="1"/>
            <a:r>
              <a:rPr lang="tr-TR" altLang="tr-TR" b="1" u="sng" dirty="0" err="1" smtClean="0"/>
              <a:t>Üretral</a:t>
            </a:r>
            <a:r>
              <a:rPr lang="tr-TR" altLang="tr-TR" b="1" u="sng" dirty="0" smtClean="0"/>
              <a:t> tıkaçlar </a:t>
            </a:r>
            <a:r>
              <a:rPr lang="tr-TR" altLang="tr-TR" dirty="0" smtClean="0"/>
              <a:t>tek kullanımdan sonra atılan </a:t>
            </a:r>
            <a:r>
              <a:rPr lang="tr-TR" altLang="tr-TR" dirty="0" err="1" smtClean="0"/>
              <a:t>uretraya</a:t>
            </a:r>
            <a:r>
              <a:rPr lang="tr-TR" altLang="tr-TR" dirty="0" smtClean="0"/>
              <a:t> yerleştirilen cihazlardır.</a:t>
            </a:r>
            <a:endParaRPr lang="tr-TR" altLang="tr-TR" b="1" u="sng" dirty="0" smtClean="0"/>
          </a:p>
          <a:p>
            <a:pPr eaLnBrk="1" hangingPunct="1"/>
            <a:endParaRPr lang="tr-TR" altLang="tr-TR" b="1" u="sng" dirty="0" smtClean="0"/>
          </a:p>
          <a:p>
            <a:pPr eaLnBrk="1" hangingPunct="1"/>
            <a:r>
              <a:rPr lang="tr-TR" altLang="tr-TR" dirty="0" smtClean="0"/>
              <a:t>% 43 başarı oranı </a:t>
            </a:r>
          </a:p>
          <a:p>
            <a:pPr eaLnBrk="1" hangingPunct="1"/>
            <a:endParaRPr lang="tr-TR" altLang="tr-TR" dirty="0" smtClean="0"/>
          </a:p>
          <a:p>
            <a:pPr eaLnBrk="1" hangingPunct="1"/>
            <a:r>
              <a:rPr lang="tr-TR" altLang="tr-TR" dirty="0" smtClean="0"/>
              <a:t>% 30 </a:t>
            </a:r>
            <a:r>
              <a:rPr lang="tr-TR" altLang="tr-TR" dirty="0" err="1" smtClean="0"/>
              <a:t>üriner</a:t>
            </a:r>
            <a:r>
              <a:rPr lang="tr-TR" altLang="tr-TR" dirty="0" smtClean="0"/>
              <a:t> enfeksiyon hevesleri kırmakta</a:t>
            </a:r>
          </a:p>
          <a:p>
            <a:pPr lvl="1" eaLnBrk="1" hangingPunct="1"/>
            <a:endParaRPr lang="tr-TR" altLang="tr-TR" sz="3200" dirty="0" smtClean="0"/>
          </a:p>
        </p:txBody>
      </p:sp>
      <p:pic>
        <p:nvPicPr>
          <p:cNvPr id="44036" name="Picture 4" descr="influen"/>
          <p:cNvPicPr>
            <a:picLocks noChangeAspect="1" noChangeArrowheads="1"/>
          </p:cNvPicPr>
          <p:nvPr/>
        </p:nvPicPr>
        <p:blipFill>
          <a:blip r:embed="rId2" cstate="print"/>
          <a:srcRect/>
          <a:stretch>
            <a:fillRect/>
          </a:stretch>
        </p:blipFill>
        <p:spPr bwMode="auto">
          <a:xfrm>
            <a:off x="5076825" y="1557338"/>
            <a:ext cx="3562350" cy="4600575"/>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p:cNvPicPr>
            <a:picLocks noChangeAspect="1" noChangeArrowheads="1"/>
          </p:cNvPicPr>
          <p:nvPr/>
        </p:nvPicPr>
        <p:blipFill>
          <a:blip r:embed="rId2" cstate="print"/>
          <a:srcRect/>
          <a:stretch>
            <a:fillRect/>
          </a:stretch>
        </p:blipFill>
        <p:spPr bwMode="auto">
          <a:xfrm>
            <a:off x="179388" y="188913"/>
            <a:ext cx="5400675" cy="5983287"/>
          </a:xfrm>
          <a:prstGeom prst="rect">
            <a:avLst/>
          </a:prstGeom>
          <a:noFill/>
          <a:ln w="9525">
            <a:noFill/>
            <a:miter lim="800000"/>
            <a:headEnd/>
            <a:tailEnd/>
          </a:ln>
        </p:spPr>
      </p:pic>
      <p:sp>
        <p:nvSpPr>
          <p:cNvPr id="45059" name="Text Box 6"/>
          <p:cNvSpPr txBox="1">
            <a:spLocks noChangeArrowheads="1"/>
          </p:cNvSpPr>
          <p:nvPr/>
        </p:nvSpPr>
        <p:spPr bwMode="auto">
          <a:xfrm>
            <a:off x="5580063" y="2997200"/>
            <a:ext cx="3168650" cy="1809750"/>
          </a:xfrm>
          <a:prstGeom prst="rect">
            <a:avLst/>
          </a:prstGeom>
          <a:noFill/>
          <a:ln w="9525">
            <a:solidFill>
              <a:schemeClr val="tx1"/>
            </a:solidFill>
            <a:miter lim="800000"/>
            <a:headEnd/>
            <a:tailEnd/>
          </a:ln>
        </p:spPr>
        <p:txBody>
          <a:bodyPr>
            <a:spAutoFit/>
          </a:bodyPr>
          <a:lstStyle/>
          <a:p>
            <a:pPr algn="ctr">
              <a:spcBef>
                <a:spcPct val="50000"/>
              </a:spcBef>
            </a:pPr>
            <a:r>
              <a:rPr lang="tr-TR" altLang="tr-TR" sz="2800"/>
              <a:t>UI tedavisindeki yeri konusunda henüz yeterli veri bulunmamaktadır</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390525"/>
            <a:ext cx="8232775" cy="911225"/>
          </a:xfrm>
        </p:spPr>
        <p:txBody>
          <a:bodyPr lIns="90000" tIns="46800" rIns="90000" bIns="46800"/>
          <a:lstStyle/>
          <a:p>
            <a:pP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altLang="tr-TR" b="1" smtClean="0"/>
              <a:t>Mesane Eğitimi</a:t>
            </a:r>
          </a:p>
        </p:txBody>
      </p:sp>
      <p:sp>
        <p:nvSpPr>
          <p:cNvPr id="47107" name="Rectangle 3"/>
          <p:cNvSpPr>
            <a:spLocks noGrp="1" noChangeArrowheads="1"/>
          </p:cNvSpPr>
          <p:nvPr>
            <p:ph type="body" idx="1"/>
          </p:nvPr>
        </p:nvSpPr>
        <p:spPr>
          <a:xfrm>
            <a:off x="457200" y="1412875"/>
            <a:ext cx="8229600" cy="5111750"/>
          </a:xfrm>
        </p:spPr>
        <p:txBody>
          <a:bodyPr lIns="90000" tIns="46800" rIns="90000" bIns="46800">
            <a:normAutofit lnSpcReduction="10000"/>
          </a:bodyPr>
          <a:lstStyle/>
          <a:p>
            <a:pPr marL="339725" indent="-339725" defTabSz="449263" eaLnBrk="1" hangingPunct="1">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tr-TR" altLang="tr-TR" b="1" dirty="0" err="1" smtClean="0"/>
              <a:t>Sakral</a:t>
            </a:r>
            <a:r>
              <a:rPr lang="tr-TR" altLang="tr-TR" b="1" dirty="0" smtClean="0"/>
              <a:t> işeme refleks merkezinin </a:t>
            </a:r>
            <a:r>
              <a:rPr lang="tr-TR" altLang="tr-TR" b="1" dirty="0" err="1" smtClean="0"/>
              <a:t>kortikal</a:t>
            </a:r>
            <a:r>
              <a:rPr lang="tr-TR" altLang="tr-TR" b="1" dirty="0" smtClean="0"/>
              <a:t> </a:t>
            </a:r>
            <a:r>
              <a:rPr lang="tr-TR" altLang="tr-TR" b="1" dirty="0" err="1" smtClean="0"/>
              <a:t>inhibisyonu</a:t>
            </a:r>
            <a:endParaRPr lang="tr-TR" altLang="tr-TR" b="1" dirty="0" smtClean="0"/>
          </a:p>
          <a:p>
            <a:pPr marL="339725" indent="-339725" defTabSz="449263">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tr-TR" altLang="tr-TR" u="sng" dirty="0"/>
              <a:t>Hasta eğitimi, işeme günlüğü ve pozitif güçlendirme</a:t>
            </a:r>
          </a:p>
          <a:p>
            <a:pPr defTabSz="449263">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tr-TR" altLang="tr-TR" dirty="0" smtClean="0"/>
              <a:t>Amaç</a:t>
            </a:r>
          </a:p>
          <a:p>
            <a:pPr marL="739775" lvl="1" indent="-282575" defTabSz="449263" eaLnBrk="1" hangingPunct="1">
              <a:spcBef>
                <a:spcPts val="600"/>
              </a:spcBef>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tr-TR" altLang="tr-TR" sz="2400" dirty="0" smtClean="0"/>
              <a:t>İşeme aralıklarını uzatmak</a:t>
            </a:r>
          </a:p>
          <a:p>
            <a:pPr lvl="2" defTabSz="449263" eaLnBrk="1" hangingPunct="1">
              <a:spcBef>
                <a:spcPts val="500"/>
              </a:spcBef>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tr-TR" altLang="tr-TR" sz="2000" dirty="0" smtClean="0"/>
              <a:t>işeme aralıkları arttırılır (15-30 </a:t>
            </a:r>
            <a:r>
              <a:rPr lang="tr-TR" altLang="tr-TR" sz="2000" dirty="0" err="1" smtClean="0"/>
              <a:t>dk</a:t>
            </a:r>
            <a:r>
              <a:rPr lang="tr-TR" altLang="tr-TR" sz="2000" dirty="0" smtClean="0"/>
              <a:t>/</a:t>
            </a:r>
            <a:r>
              <a:rPr lang="tr-TR" altLang="tr-TR" sz="2000" dirty="0" err="1" smtClean="0"/>
              <a:t>hf</a:t>
            </a:r>
            <a:r>
              <a:rPr lang="tr-TR" altLang="tr-TR" sz="2000" dirty="0" smtClean="0"/>
              <a:t> artırım)</a:t>
            </a:r>
          </a:p>
          <a:p>
            <a:pPr lvl="2" defTabSz="449263" eaLnBrk="1" hangingPunct="1">
              <a:spcBef>
                <a:spcPts val="500"/>
              </a:spcBef>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tr-TR" altLang="tr-TR" b="1" dirty="0" smtClean="0"/>
              <a:t>Amaç işeme aralığını 2-4 saate çıkartmak</a:t>
            </a:r>
          </a:p>
          <a:p>
            <a:pPr marL="739775" lvl="1" indent="-282575" defTabSz="449263" eaLnBrk="1" hangingPunct="1">
              <a:spcBef>
                <a:spcPts val="600"/>
              </a:spcBef>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tr-TR" altLang="tr-TR" sz="2400" dirty="0" err="1" smtClean="0"/>
              <a:t>Urgency</a:t>
            </a:r>
            <a:r>
              <a:rPr lang="tr-TR" altLang="tr-TR" sz="2400" dirty="0" smtClean="0"/>
              <a:t> ve </a:t>
            </a:r>
            <a:r>
              <a:rPr lang="tr-TR" altLang="tr-TR" sz="2400" dirty="0" err="1" smtClean="0"/>
              <a:t>urge</a:t>
            </a:r>
            <a:r>
              <a:rPr lang="tr-TR" altLang="tr-TR" sz="2400" dirty="0" smtClean="0"/>
              <a:t> </a:t>
            </a:r>
            <a:r>
              <a:rPr lang="tr-TR" altLang="tr-TR" sz="2400" dirty="0" err="1" smtClean="0"/>
              <a:t>inkontinansı</a:t>
            </a:r>
            <a:r>
              <a:rPr lang="tr-TR" altLang="tr-TR" sz="2400" dirty="0" smtClean="0"/>
              <a:t> azaltmak</a:t>
            </a:r>
          </a:p>
          <a:p>
            <a:pPr lvl="2" defTabSz="449263" eaLnBrk="1" hangingPunct="1">
              <a:spcBef>
                <a:spcPts val="500"/>
              </a:spcBef>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tr-TR" altLang="tr-TR" b="1" dirty="0" smtClean="0"/>
              <a:t>İdrar sıkışıklığı hissini kontrol etme</a:t>
            </a:r>
          </a:p>
          <a:p>
            <a:pPr marL="339725" indent="-339725" defTabSz="449263" eaLnBrk="1" hangingPunct="1">
              <a:spcBef>
                <a:spcPts val="700"/>
              </a:spcBef>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tr-TR" altLang="tr-TR" sz="2800" dirty="0" smtClean="0"/>
              <a:t>6 </a:t>
            </a:r>
            <a:r>
              <a:rPr lang="tr-TR" altLang="tr-TR" sz="2800" dirty="0" err="1" smtClean="0"/>
              <a:t>hf</a:t>
            </a:r>
            <a:r>
              <a:rPr lang="tr-TR" altLang="tr-TR" sz="2800" dirty="0" smtClean="0"/>
              <a:t> uygulama ile </a:t>
            </a:r>
            <a:r>
              <a:rPr lang="tr-TR" altLang="tr-TR" sz="2800" dirty="0" err="1" smtClean="0"/>
              <a:t>inkontinans</a:t>
            </a:r>
            <a:r>
              <a:rPr lang="tr-TR" altLang="tr-TR" sz="2800" dirty="0" smtClean="0"/>
              <a:t> </a:t>
            </a:r>
            <a:r>
              <a:rPr lang="tr-TR" altLang="tr-TR" sz="2800" dirty="0" err="1" smtClean="0"/>
              <a:t>epizodları</a:t>
            </a:r>
            <a:r>
              <a:rPr lang="tr-TR" altLang="tr-TR" sz="2800" dirty="0" smtClean="0"/>
              <a:t> %60 </a:t>
            </a:r>
            <a:r>
              <a:rPr lang="tr-TR" altLang="tr-TR" sz="2800" dirty="0" smtClean="0">
                <a:latin typeface="Symbol" pitchFamily="18" charset="2"/>
              </a:rPr>
              <a:t></a:t>
            </a:r>
          </a:p>
        </p:txBody>
      </p:sp>
      <p:pic>
        <p:nvPicPr>
          <p:cNvPr id="47108" name="Picture 4"/>
          <p:cNvPicPr>
            <a:picLocks noChangeAspect="1" noChangeArrowheads="1"/>
          </p:cNvPicPr>
          <p:nvPr/>
        </p:nvPicPr>
        <p:blipFill>
          <a:blip r:embed="rId3" cstate="print"/>
          <a:srcRect t="4549" b="3032"/>
          <a:stretch>
            <a:fillRect/>
          </a:stretch>
        </p:blipFill>
        <p:spPr bwMode="auto">
          <a:xfrm>
            <a:off x="6508750" y="2895600"/>
            <a:ext cx="2178050" cy="1747838"/>
          </a:xfrm>
          <a:prstGeom prst="rect">
            <a:avLst/>
          </a:prstGeom>
          <a:noFill/>
          <a:ln w="76320">
            <a:solidFill>
              <a:srgbClr val="BBE0E3"/>
            </a:solid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srcRect/>
          <a:stretch>
            <a:fillRect/>
          </a:stretch>
        </p:blipFill>
        <p:spPr bwMode="auto">
          <a:xfrm>
            <a:off x="4416425" y="549275"/>
            <a:ext cx="4619625" cy="3946525"/>
          </a:xfrm>
          <a:prstGeom prst="rect">
            <a:avLst/>
          </a:prstGeom>
          <a:noFill/>
          <a:ln w="9525">
            <a:noFill/>
            <a:miter lim="800000"/>
            <a:headEnd/>
            <a:tailEnd/>
          </a:ln>
        </p:spPr>
      </p:pic>
      <p:sp>
        <p:nvSpPr>
          <p:cNvPr id="48131" name="Rectangle 3"/>
          <p:cNvSpPr>
            <a:spLocks noGrp="1" noChangeArrowheads="1"/>
          </p:cNvSpPr>
          <p:nvPr>
            <p:ph type="body" sz="half" idx="1"/>
          </p:nvPr>
        </p:nvSpPr>
        <p:spPr>
          <a:xfrm>
            <a:off x="323850" y="549275"/>
            <a:ext cx="4248150" cy="5903913"/>
          </a:xfrm>
        </p:spPr>
        <p:txBody>
          <a:bodyPr>
            <a:normAutofit lnSpcReduction="10000"/>
          </a:bodyPr>
          <a:lstStyle/>
          <a:p>
            <a:pPr eaLnBrk="1" hangingPunct="1">
              <a:spcBef>
                <a:spcPct val="0"/>
              </a:spcBef>
            </a:pPr>
            <a:r>
              <a:rPr lang="de-DE" altLang="tr-TR" sz="2400" dirty="0" err="1" smtClean="0"/>
              <a:t>Urgensiyi</a:t>
            </a:r>
            <a:r>
              <a:rPr lang="de-DE" altLang="tr-TR" sz="2400" dirty="0" smtClean="0"/>
              <a:t> </a:t>
            </a:r>
            <a:r>
              <a:rPr lang="de-DE" altLang="tr-TR" sz="2400" dirty="0" err="1" smtClean="0"/>
              <a:t>geciktirmek</a:t>
            </a:r>
            <a:r>
              <a:rPr lang="de-DE" altLang="tr-TR" sz="2400" dirty="0" smtClean="0"/>
              <a:t> </a:t>
            </a:r>
            <a:r>
              <a:rPr lang="de-DE" altLang="tr-TR" sz="2400" dirty="0" err="1" smtClean="0"/>
              <a:t>için</a:t>
            </a:r>
            <a:r>
              <a:rPr lang="de-DE" altLang="tr-TR" sz="2400" dirty="0" smtClean="0"/>
              <a:t> </a:t>
            </a:r>
            <a:r>
              <a:rPr lang="de-DE" altLang="tr-TR" sz="2400" dirty="0" err="1" smtClean="0"/>
              <a:t>tuvalete</a:t>
            </a:r>
            <a:r>
              <a:rPr lang="de-DE" altLang="tr-TR" sz="2400" dirty="0" smtClean="0"/>
              <a:t> </a:t>
            </a:r>
            <a:r>
              <a:rPr lang="de-DE" altLang="tr-TR" sz="2400" dirty="0" err="1" smtClean="0"/>
              <a:t>koşulmamalı</a:t>
            </a:r>
            <a:r>
              <a:rPr lang="tr-TR" altLang="tr-TR" sz="2400" dirty="0" smtClean="0"/>
              <a:t>,</a:t>
            </a:r>
          </a:p>
          <a:p>
            <a:pPr eaLnBrk="1" hangingPunct="1">
              <a:spcBef>
                <a:spcPct val="0"/>
              </a:spcBef>
            </a:pPr>
            <a:endParaRPr lang="tr-TR" altLang="tr-TR" sz="2400" dirty="0" smtClean="0"/>
          </a:p>
          <a:p>
            <a:pPr eaLnBrk="1" hangingPunct="1">
              <a:spcBef>
                <a:spcPct val="0"/>
              </a:spcBef>
            </a:pPr>
            <a:r>
              <a:rPr lang="de-DE" altLang="tr-TR" sz="2400" dirty="0" err="1" smtClean="0"/>
              <a:t>Ayakta</a:t>
            </a:r>
            <a:r>
              <a:rPr lang="de-DE" altLang="tr-TR" sz="2400" dirty="0" smtClean="0"/>
              <a:t> </a:t>
            </a:r>
            <a:r>
              <a:rPr lang="de-DE" altLang="tr-TR" sz="2400" dirty="0" err="1" smtClean="0"/>
              <a:t>durmalı</a:t>
            </a:r>
            <a:r>
              <a:rPr lang="de-DE" altLang="tr-TR" sz="2400" dirty="0" smtClean="0"/>
              <a:t> </a:t>
            </a:r>
            <a:r>
              <a:rPr lang="de-DE" altLang="tr-TR" sz="2400" dirty="0" err="1" smtClean="0"/>
              <a:t>ya</a:t>
            </a:r>
            <a:r>
              <a:rPr lang="de-DE" altLang="tr-TR" sz="2400" dirty="0" smtClean="0"/>
              <a:t> da </a:t>
            </a:r>
            <a:r>
              <a:rPr lang="de-DE" altLang="tr-TR" sz="2400" dirty="0" err="1" smtClean="0"/>
              <a:t>oturmalı</a:t>
            </a:r>
            <a:r>
              <a:rPr lang="tr-TR" altLang="tr-TR" sz="2400" dirty="0" smtClean="0"/>
              <a:t>,</a:t>
            </a:r>
          </a:p>
          <a:p>
            <a:pPr eaLnBrk="1" hangingPunct="1">
              <a:spcBef>
                <a:spcPct val="0"/>
              </a:spcBef>
            </a:pPr>
            <a:endParaRPr lang="tr-TR" altLang="tr-TR" sz="2400" dirty="0" smtClean="0"/>
          </a:p>
          <a:p>
            <a:pPr eaLnBrk="1" hangingPunct="1">
              <a:spcBef>
                <a:spcPct val="0"/>
              </a:spcBef>
            </a:pPr>
            <a:r>
              <a:rPr lang="de-DE" altLang="tr-TR" sz="2400" dirty="0" err="1" smtClean="0"/>
              <a:t>Perineye</a:t>
            </a:r>
            <a:r>
              <a:rPr lang="de-DE" altLang="tr-TR" sz="2400" dirty="0" smtClean="0"/>
              <a:t> </a:t>
            </a:r>
            <a:r>
              <a:rPr lang="de-DE" altLang="tr-TR" sz="2400" dirty="0" err="1" smtClean="0"/>
              <a:t>basınç</a:t>
            </a:r>
            <a:r>
              <a:rPr lang="de-DE" altLang="tr-TR" sz="2400" dirty="0" smtClean="0"/>
              <a:t> </a:t>
            </a:r>
            <a:r>
              <a:rPr lang="de-DE" altLang="tr-TR" sz="2400" dirty="0" err="1" smtClean="0"/>
              <a:t>uygulanı</a:t>
            </a:r>
            <a:r>
              <a:rPr lang="tr-TR" altLang="tr-TR" sz="2400" dirty="0" smtClean="0"/>
              <a:t>r</a:t>
            </a:r>
            <a:r>
              <a:rPr lang="de-DE" altLang="tr-TR" sz="2400" dirty="0" smtClean="0"/>
              <a:t>, </a:t>
            </a:r>
            <a:r>
              <a:rPr lang="de-DE" altLang="tr-TR" sz="2400" dirty="0" smtClean="0"/>
              <a:t>abdominal </a:t>
            </a:r>
            <a:r>
              <a:rPr lang="de-DE" altLang="tr-TR" sz="2400" dirty="0" err="1" smtClean="0"/>
              <a:t>kasları</a:t>
            </a:r>
            <a:r>
              <a:rPr lang="de-DE" altLang="tr-TR" sz="2400" dirty="0" smtClean="0"/>
              <a:t> </a:t>
            </a:r>
            <a:r>
              <a:rPr lang="de-DE" altLang="tr-TR" sz="2400" dirty="0" err="1" smtClean="0"/>
              <a:t>relakse</a:t>
            </a:r>
            <a:r>
              <a:rPr lang="de-DE" altLang="tr-TR" sz="2400" dirty="0" smtClean="0"/>
              <a:t> </a:t>
            </a:r>
            <a:r>
              <a:rPr lang="de-DE" altLang="tr-TR" sz="2400" dirty="0" err="1" smtClean="0"/>
              <a:t>etmek</a:t>
            </a:r>
            <a:r>
              <a:rPr lang="de-DE" altLang="tr-TR" sz="2400" dirty="0" smtClean="0"/>
              <a:t> </a:t>
            </a:r>
            <a:r>
              <a:rPr lang="de-DE" altLang="tr-TR" sz="2400" dirty="0" err="1" smtClean="0"/>
              <a:t>için</a:t>
            </a:r>
            <a:r>
              <a:rPr lang="de-DE" altLang="tr-TR" sz="2400" dirty="0" smtClean="0"/>
              <a:t> </a:t>
            </a:r>
            <a:r>
              <a:rPr lang="de-DE" altLang="tr-TR" sz="2400" dirty="0" err="1" smtClean="0"/>
              <a:t>solunum</a:t>
            </a:r>
            <a:r>
              <a:rPr lang="de-DE" altLang="tr-TR" sz="2400" dirty="0" smtClean="0"/>
              <a:t> </a:t>
            </a:r>
            <a:r>
              <a:rPr lang="de-DE" altLang="tr-TR" sz="2400" dirty="0" err="1" smtClean="0"/>
              <a:t>egz</a:t>
            </a:r>
            <a:r>
              <a:rPr lang="tr-TR" altLang="tr-TR" sz="2400" dirty="0" smtClean="0"/>
              <a:t>.</a:t>
            </a:r>
            <a:r>
              <a:rPr lang="de-DE" altLang="tr-TR" sz="2400" dirty="0" smtClean="0"/>
              <a:t> </a:t>
            </a:r>
            <a:r>
              <a:rPr lang="de-DE" altLang="tr-TR" sz="2400" dirty="0" err="1" smtClean="0"/>
              <a:t>ve</a:t>
            </a:r>
            <a:r>
              <a:rPr lang="de-DE" altLang="tr-TR" sz="2400" dirty="0" smtClean="0"/>
              <a:t> </a:t>
            </a:r>
            <a:r>
              <a:rPr lang="tr-TR" altLang="tr-TR" sz="2400" dirty="0" smtClean="0"/>
              <a:t>PTE</a:t>
            </a:r>
            <a:r>
              <a:rPr lang="de-DE" altLang="tr-TR" sz="2400" dirty="0" smtClean="0"/>
              <a:t> </a:t>
            </a:r>
            <a:r>
              <a:rPr lang="de-DE" altLang="tr-TR" sz="2400" dirty="0" err="1" smtClean="0"/>
              <a:t>yapıl</a:t>
            </a:r>
            <a:r>
              <a:rPr lang="tr-TR" altLang="tr-TR" sz="2400" dirty="0" smtClean="0"/>
              <a:t>malı</a:t>
            </a:r>
          </a:p>
          <a:p>
            <a:pPr eaLnBrk="1" hangingPunct="1">
              <a:spcBef>
                <a:spcPct val="0"/>
              </a:spcBef>
            </a:pPr>
            <a:endParaRPr lang="tr-TR" altLang="tr-TR" sz="2400" dirty="0" smtClean="0"/>
          </a:p>
          <a:p>
            <a:pPr eaLnBrk="1" hangingPunct="1">
              <a:spcBef>
                <a:spcPct val="0"/>
              </a:spcBef>
            </a:pPr>
            <a:r>
              <a:rPr lang="de-DE" altLang="tr-TR" sz="2400" dirty="0" smtClean="0"/>
              <a:t>Zihni </a:t>
            </a:r>
            <a:r>
              <a:rPr lang="de-DE" altLang="tr-TR" sz="2400" dirty="0" err="1" smtClean="0"/>
              <a:t>meşgul</a:t>
            </a:r>
            <a:r>
              <a:rPr lang="de-DE" altLang="tr-TR" sz="2400" dirty="0" smtClean="0"/>
              <a:t> </a:t>
            </a:r>
            <a:r>
              <a:rPr lang="de-DE" altLang="tr-TR" sz="2400" dirty="0" err="1" smtClean="0"/>
              <a:t>etmek</a:t>
            </a:r>
            <a:r>
              <a:rPr lang="de-DE" altLang="tr-TR" sz="2400" dirty="0" smtClean="0"/>
              <a:t> </a:t>
            </a:r>
            <a:r>
              <a:rPr lang="de-DE" altLang="tr-TR" sz="2400" dirty="0" err="1" smtClean="0"/>
              <a:t>için</a:t>
            </a:r>
            <a:r>
              <a:rPr lang="de-DE" altLang="tr-TR" sz="2400" dirty="0" smtClean="0"/>
              <a:t> </a:t>
            </a:r>
            <a:r>
              <a:rPr lang="de-DE" altLang="tr-TR" sz="2400" dirty="0" err="1" smtClean="0"/>
              <a:t>matematik</a:t>
            </a:r>
            <a:r>
              <a:rPr lang="de-DE" altLang="tr-TR" sz="2400" dirty="0" smtClean="0"/>
              <a:t> </a:t>
            </a:r>
            <a:r>
              <a:rPr lang="de-DE" altLang="tr-TR" sz="2400" dirty="0" err="1" smtClean="0"/>
              <a:t>problemi</a:t>
            </a:r>
            <a:r>
              <a:rPr lang="de-DE" altLang="tr-TR" sz="2400" dirty="0" smtClean="0"/>
              <a:t> </a:t>
            </a:r>
            <a:r>
              <a:rPr lang="de-DE" altLang="tr-TR" sz="2400" dirty="0" err="1" smtClean="0"/>
              <a:t>çözülmesi</a:t>
            </a:r>
            <a:r>
              <a:rPr lang="de-DE" altLang="tr-TR" sz="2400" dirty="0" smtClean="0"/>
              <a:t> </a:t>
            </a:r>
            <a:r>
              <a:rPr lang="de-DE" altLang="tr-TR" sz="2400" dirty="0" err="1" smtClean="0"/>
              <a:t>tavsiye</a:t>
            </a:r>
            <a:r>
              <a:rPr lang="de-DE" altLang="tr-TR" sz="2400" dirty="0" smtClean="0"/>
              <a:t> </a:t>
            </a:r>
            <a:r>
              <a:rPr lang="de-DE" altLang="tr-TR" sz="2400" dirty="0" err="1" smtClean="0"/>
              <a:t>edilebilir</a:t>
            </a:r>
            <a:endParaRPr lang="tr-TR" altLang="tr-TR" sz="2400" dirty="0"/>
          </a:p>
          <a:p>
            <a:pPr eaLnBrk="1" hangingPunct="1">
              <a:spcBef>
                <a:spcPct val="0"/>
              </a:spcBef>
            </a:pPr>
            <a:endParaRPr lang="tr-TR" altLang="tr-TR" sz="2400" dirty="0" smtClean="0"/>
          </a:p>
          <a:p>
            <a:pPr eaLnBrk="1" hangingPunct="1">
              <a:spcBef>
                <a:spcPct val="0"/>
              </a:spcBef>
            </a:pPr>
            <a:r>
              <a:rPr lang="tr-TR" altLang="tr-TR" sz="2400" dirty="0" smtClean="0"/>
              <a:t>E</a:t>
            </a:r>
            <a:r>
              <a:rPr lang="de-DE" altLang="tr-TR" sz="2400" dirty="0" err="1" smtClean="0"/>
              <a:t>ngel</a:t>
            </a:r>
            <a:r>
              <a:rPr lang="de-DE" altLang="tr-TR" sz="2400" dirty="0" smtClean="0"/>
              <a:t> </a:t>
            </a:r>
            <a:r>
              <a:rPr lang="de-DE" altLang="tr-TR" sz="2400" dirty="0" err="1" smtClean="0"/>
              <a:t>olunamıyorsa</a:t>
            </a:r>
            <a:r>
              <a:rPr lang="de-DE" altLang="tr-TR" sz="2400" dirty="0" smtClean="0"/>
              <a:t> </a:t>
            </a:r>
            <a:r>
              <a:rPr lang="de-DE" altLang="tr-TR" sz="2400" dirty="0" err="1" smtClean="0"/>
              <a:t>kaçırmayı</a:t>
            </a:r>
            <a:r>
              <a:rPr lang="de-DE" altLang="tr-TR" sz="2400" dirty="0" smtClean="0"/>
              <a:t> </a:t>
            </a:r>
            <a:r>
              <a:rPr lang="de-DE" altLang="tr-TR" sz="2400" dirty="0" err="1" smtClean="0"/>
              <a:t>önlemek</a:t>
            </a:r>
            <a:r>
              <a:rPr lang="de-DE" altLang="tr-TR" sz="2400" dirty="0" smtClean="0"/>
              <a:t> </a:t>
            </a:r>
            <a:r>
              <a:rPr lang="de-DE" altLang="tr-TR" sz="2400" dirty="0" err="1" smtClean="0"/>
              <a:t>için</a:t>
            </a:r>
            <a:r>
              <a:rPr lang="de-DE" altLang="tr-TR" sz="2400" dirty="0" smtClean="0"/>
              <a:t> </a:t>
            </a:r>
            <a:r>
              <a:rPr lang="de-DE" altLang="tr-TR" sz="2400" dirty="0" err="1" smtClean="0"/>
              <a:t>idrar</a:t>
            </a:r>
            <a:r>
              <a:rPr lang="de-DE" altLang="tr-TR" sz="2400" dirty="0" smtClean="0"/>
              <a:t> </a:t>
            </a:r>
            <a:r>
              <a:rPr lang="de-DE" altLang="tr-TR" sz="2400" dirty="0" err="1" smtClean="0"/>
              <a:t>yapılabilir</a:t>
            </a:r>
            <a:endParaRPr lang="tr-TR" altLang="tr-TR" sz="2400" dirty="0"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p:cNvPicPr>
            <a:picLocks noChangeAspect="1" noChangeArrowheads="1"/>
          </p:cNvPicPr>
          <p:nvPr/>
        </p:nvPicPr>
        <p:blipFill>
          <a:blip r:embed="rId2" cstate="print"/>
          <a:srcRect/>
          <a:stretch>
            <a:fillRect/>
          </a:stretch>
        </p:blipFill>
        <p:spPr bwMode="auto">
          <a:xfrm>
            <a:off x="228600" y="0"/>
            <a:ext cx="5410200" cy="6477000"/>
          </a:xfrm>
          <a:prstGeom prst="rect">
            <a:avLst/>
          </a:prstGeom>
          <a:noFill/>
          <a:ln w="9525">
            <a:noFill/>
            <a:miter lim="800000"/>
            <a:headEnd/>
            <a:tailEnd/>
          </a:ln>
        </p:spPr>
      </p:pic>
      <p:sp>
        <p:nvSpPr>
          <p:cNvPr id="50180" name="Text Box 7"/>
          <p:cNvSpPr txBox="1">
            <a:spLocks noChangeArrowheads="1"/>
          </p:cNvSpPr>
          <p:nvPr/>
        </p:nvSpPr>
        <p:spPr bwMode="auto">
          <a:xfrm>
            <a:off x="4267200" y="1219200"/>
            <a:ext cx="4876800" cy="4185761"/>
          </a:xfrm>
          <a:prstGeom prst="rect">
            <a:avLst/>
          </a:prstGeom>
          <a:noFill/>
          <a:ln w="9525">
            <a:solidFill>
              <a:schemeClr val="tx1"/>
            </a:solidFill>
            <a:miter lim="800000"/>
            <a:headEnd/>
            <a:tailEnd/>
          </a:ln>
        </p:spPr>
        <p:txBody>
          <a:bodyPr wrap="square">
            <a:spAutoFit/>
          </a:bodyPr>
          <a:lstStyle/>
          <a:p>
            <a:pPr algn="ctr">
              <a:spcBef>
                <a:spcPct val="50000"/>
              </a:spcBef>
            </a:pPr>
            <a:r>
              <a:rPr lang="tr-TR" altLang="tr-TR" sz="2800" dirty="0" smtClean="0"/>
              <a:t>Kısa ve uzun dönem sonuçları hakkında karar vermek için veriler </a:t>
            </a:r>
            <a:r>
              <a:rPr lang="tr-TR" altLang="tr-TR" sz="2800" dirty="0" smtClean="0"/>
              <a:t>yetersiz.</a:t>
            </a:r>
          </a:p>
          <a:p>
            <a:pPr algn="ctr">
              <a:spcBef>
                <a:spcPct val="50000"/>
              </a:spcBef>
            </a:pPr>
            <a:r>
              <a:rPr lang="tr-TR" altLang="tr-TR" sz="2800" dirty="0"/>
              <a:t>Tedavinin olumlu yanıtı çoğunlukla </a:t>
            </a:r>
            <a:r>
              <a:rPr lang="tr-TR" altLang="tr-TR" sz="2800" dirty="0" err="1"/>
              <a:t>detrusor</a:t>
            </a:r>
            <a:r>
              <a:rPr lang="tr-TR" altLang="tr-TR" sz="2800" dirty="0"/>
              <a:t> </a:t>
            </a:r>
            <a:r>
              <a:rPr lang="tr-TR" altLang="tr-TR" sz="2800" dirty="0" err="1"/>
              <a:t>instabilitesi</a:t>
            </a:r>
            <a:r>
              <a:rPr lang="tr-TR" altLang="tr-TR" sz="2800" dirty="0"/>
              <a:t> olan olgular üzerinedir.</a:t>
            </a:r>
          </a:p>
          <a:p>
            <a:pPr algn="ctr">
              <a:spcBef>
                <a:spcPct val="50000"/>
              </a:spcBef>
            </a:pPr>
            <a:endParaRPr lang="tr-TR" altLang="tr-TR" sz="2800" dirty="0" smtClean="0"/>
          </a:p>
          <a:p>
            <a:pPr algn="ctr">
              <a:spcBef>
                <a:spcPct val="50000"/>
              </a:spcBef>
            </a:pPr>
            <a:endParaRPr lang="tr-TR" altLang="tr-TR"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Üriner İnkontinans</a:t>
            </a:r>
            <a:endParaRPr lang="tr-TR" dirty="0"/>
          </a:p>
        </p:txBody>
      </p:sp>
      <p:sp>
        <p:nvSpPr>
          <p:cNvPr id="3" name="Content Placeholder 2"/>
          <p:cNvSpPr>
            <a:spLocks noGrp="1"/>
          </p:cNvSpPr>
          <p:nvPr>
            <p:ph idx="1"/>
          </p:nvPr>
        </p:nvSpPr>
        <p:spPr/>
        <p:txBody>
          <a:bodyPr>
            <a:normAutofit/>
          </a:bodyPr>
          <a:lstStyle/>
          <a:p>
            <a:endParaRPr lang="tr-TR" dirty="0" smtClean="0"/>
          </a:p>
          <a:p>
            <a:pPr marL="0" indent="0">
              <a:buNone/>
            </a:pPr>
            <a:r>
              <a:rPr lang="tr-TR" dirty="0" smtClean="0"/>
              <a:t>    Utanma </a:t>
            </a:r>
            <a:endParaRPr lang="tr-TR" dirty="0" smtClean="0"/>
          </a:p>
          <a:p>
            <a:pPr>
              <a:buNone/>
            </a:pPr>
            <a:r>
              <a:rPr lang="tr-TR" dirty="0" smtClean="0"/>
              <a:t>   </a:t>
            </a:r>
            <a:r>
              <a:rPr lang="tr-TR" dirty="0" smtClean="0"/>
              <a:t> </a:t>
            </a:r>
            <a:r>
              <a:rPr lang="tr-TR" dirty="0" smtClean="0"/>
              <a:t>İnvaziv işlem </a:t>
            </a:r>
            <a:r>
              <a:rPr lang="tr-TR" dirty="0"/>
              <a:t>korkusu nedeni ile </a:t>
            </a:r>
            <a:endParaRPr lang="tr-TR" dirty="0" smtClean="0"/>
          </a:p>
          <a:p>
            <a:pPr>
              <a:buNone/>
            </a:pPr>
            <a:r>
              <a:rPr lang="tr-TR" dirty="0"/>
              <a:t> </a:t>
            </a:r>
            <a:r>
              <a:rPr lang="tr-TR" dirty="0" smtClean="0"/>
              <a:t>   Tanı </a:t>
            </a:r>
            <a:r>
              <a:rPr lang="tr-TR" dirty="0"/>
              <a:t>çoğu zaman gecikir </a:t>
            </a:r>
          </a:p>
          <a:p>
            <a:pPr>
              <a:buNone/>
            </a:pPr>
            <a:r>
              <a:rPr lang="tr-TR" dirty="0"/>
              <a:t> </a:t>
            </a:r>
            <a:endParaRPr lang="tr-TR" dirty="0"/>
          </a:p>
          <a:p>
            <a:pPr>
              <a:buNone/>
            </a:pPr>
            <a:r>
              <a:rPr lang="tr-TR" dirty="0" smtClean="0"/>
              <a:t>   Bu </a:t>
            </a:r>
            <a:r>
              <a:rPr lang="tr-TR" dirty="0" smtClean="0"/>
              <a:t>hali ile i</a:t>
            </a:r>
            <a:r>
              <a:rPr lang="tr-TR" altLang="tr-TR" dirty="0" smtClean="0"/>
              <a:t>drar kaçırma gizli toplumsal bir </a:t>
            </a:r>
            <a:r>
              <a:rPr lang="tr-TR" altLang="tr-TR" dirty="0" smtClean="0"/>
              <a:t>epidemidir</a:t>
            </a:r>
            <a:r>
              <a:rPr lang="tr-TR" altLang="tr-TR" dirty="0" smtClean="0"/>
              <a:t>.</a:t>
            </a:r>
            <a:endParaRPr lang="tr-TR" dirty="0" smtClean="0"/>
          </a:p>
          <a:p>
            <a:endParaRPr lang="tr-T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Yeni Gelişmeler</a:t>
            </a:r>
            <a:endParaRPr lang="tr-TR" dirty="0"/>
          </a:p>
        </p:txBody>
      </p:sp>
      <p:sp>
        <p:nvSpPr>
          <p:cNvPr id="3" name="Content Placeholder 2"/>
          <p:cNvSpPr>
            <a:spLocks noGrp="1"/>
          </p:cNvSpPr>
          <p:nvPr>
            <p:ph idx="1"/>
          </p:nvPr>
        </p:nvSpPr>
        <p:spPr/>
        <p:txBody>
          <a:bodyPr>
            <a:normAutofit/>
          </a:bodyPr>
          <a:lstStyle/>
          <a:p>
            <a:r>
              <a:rPr lang="tr-TR" dirty="0" smtClean="0"/>
              <a:t>Mesane içi mikrobiyotayı düzenlemeye yönelik çalışmalar var</a:t>
            </a:r>
          </a:p>
          <a:p>
            <a:r>
              <a:rPr lang="tr-TR" dirty="0" smtClean="0"/>
              <a:t>Tekrarlayan idrar yolu enfeksiyonlarını önlemek amaçlı Urovac (Solco Basel) ,Uro-Vaxom (Vifor Pharma), Urvakol ve Urostim isimli aşılar piyasaya sürülmüş.</a:t>
            </a:r>
          </a:p>
          <a:p>
            <a:r>
              <a:rPr lang="tr-TR" dirty="0" smtClean="0"/>
              <a:t>Yine yagın kullanılmasada emici padler ve kateterler sunulmuştur.</a:t>
            </a:r>
          </a:p>
          <a:p>
            <a:endParaRPr lang="tr-T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tr-TR" altLang="tr-TR" b="1" smtClean="0"/>
              <a:t>SONUÇ</a:t>
            </a:r>
          </a:p>
        </p:txBody>
      </p:sp>
      <p:sp>
        <p:nvSpPr>
          <p:cNvPr id="57347" name="Rectangle 3"/>
          <p:cNvSpPr>
            <a:spLocks noGrp="1" noChangeArrowheads="1"/>
          </p:cNvSpPr>
          <p:nvPr>
            <p:ph type="body" idx="1"/>
          </p:nvPr>
        </p:nvSpPr>
        <p:spPr>
          <a:xfrm>
            <a:off x="457200" y="1600200"/>
            <a:ext cx="8229600" cy="4852988"/>
          </a:xfrm>
        </p:spPr>
        <p:txBody>
          <a:bodyPr/>
          <a:lstStyle/>
          <a:p>
            <a:pPr eaLnBrk="1" hangingPunct="1"/>
            <a:r>
              <a:rPr lang="tr-TR" altLang="tr-TR" sz="2800" smtClean="0"/>
              <a:t>İ</a:t>
            </a:r>
            <a:r>
              <a:rPr lang="pt-BR" altLang="tr-TR" sz="2800" smtClean="0"/>
              <a:t>leri derecede anatomik bozukluk ile birlikte olan ve kesin cerrahi endikasyon konan vakalar dışında, fizik tedavi ve egzersizin yer aldığı konservatif tedavi mutlaka denenmelidir</a:t>
            </a:r>
            <a:endParaRPr lang="tr-TR" altLang="tr-TR" sz="2800" smtClean="0"/>
          </a:p>
          <a:p>
            <a:pPr eaLnBrk="1" hangingPunct="1"/>
            <a:r>
              <a:rPr lang="tr-TR" altLang="tr-TR" sz="2800" smtClean="0"/>
              <a:t>Her zaman kür elde etmek mümkün olmasada bu non invaziv ve ucuz konservatif yöntemlerle  hastalığın şiddetini azaltmak ve yaşam kalitesini arttırmak mümkündür.</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dirty="0" smtClean="0"/>
              <a:t>DİNLEDİĞİNİZ İÇİN TEŞEKKÜRLER</a:t>
            </a:r>
            <a:endParaRPr lang="tr-TR" dirty="0"/>
          </a:p>
        </p:txBody>
      </p:sp>
      <p:sp>
        <p:nvSpPr>
          <p:cNvPr id="3" name="Subtitle 2"/>
          <p:cNvSpPr>
            <a:spLocks noGrp="1"/>
          </p:cNvSpPr>
          <p:nvPr>
            <p:ph type="subTitle" idx="1"/>
          </p:nvPr>
        </p:nvSpPr>
        <p:spPr/>
        <p:txBody>
          <a:bodyPr/>
          <a:lstStyle/>
          <a:p>
            <a:endParaRPr lang="tr-T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Üriner İnkontinans</a:t>
            </a:r>
            <a:endParaRPr lang="tr-TR" dirty="0"/>
          </a:p>
        </p:txBody>
      </p:sp>
      <p:sp>
        <p:nvSpPr>
          <p:cNvPr id="3" name="Content Placeholder 2"/>
          <p:cNvSpPr>
            <a:spLocks noGrp="1"/>
          </p:cNvSpPr>
          <p:nvPr>
            <p:ph idx="1"/>
          </p:nvPr>
        </p:nvSpPr>
        <p:spPr/>
        <p:txBody>
          <a:bodyPr>
            <a:normAutofit fontScale="92500" lnSpcReduction="20000"/>
          </a:bodyPr>
          <a:lstStyle/>
          <a:p>
            <a:r>
              <a:rPr lang="tr-TR" dirty="0" smtClean="0"/>
              <a:t>Etkilenen kadınların sadece % 25'i çözüm arar ve bunların yarısı tedavi alır.</a:t>
            </a:r>
          </a:p>
          <a:p>
            <a:r>
              <a:rPr lang="tr-TR" dirty="0" smtClean="0"/>
              <a:t>Tedavi edilmemiş inkontinans özellikle yaşlı hastalarda   </a:t>
            </a:r>
          </a:p>
          <a:p>
            <a:pPr>
              <a:buNone/>
            </a:pPr>
            <a:r>
              <a:rPr lang="tr-TR" dirty="0" smtClean="0"/>
              <a:t>              düşme sonucu kırıklar, </a:t>
            </a:r>
          </a:p>
          <a:p>
            <a:pPr>
              <a:buNone/>
            </a:pPr>
            <a:r>
              <a:rPr lang="tr-TR" dirty="0" smtClean="0"/>
              <a:t>              uyku bozuklukları ,</a:t>
            </a:r>
          </a:p>
          <a:p>
            <a:pPr>
              <a:buNone/>
            </a:pPr>
            <a:r>
              <a:rPr lang="tr-TR" dirty="0" smtClean="0"/>
              <a:t>              depresyon ve </a:t>
            </a:r>
          </a:p>
          <a:p>
            <a:pPr>
              <a:buNone/>
            </a:pPr>
            <a:r>
              <a:rPr lang="tr-TR" dirty="0" smtClean="0"/>
              <a:t>              idrar yolu enfeksiyonları </a:t>
            </a:r>
            <a:r>
              <a:rPr lang="tr-TR" dirty="0" smtClean="0"/>
              <a:t>ile </a:t>
            </a:r>
            <a:r>
              <a:rPr lang="tr-TR" dirty="0" smtClean="0"/>
              <a:t>karşımıza </a:t>
            </a:r>
          </a:p>
          <a:p>
            <a:pPr>
              <a:buNone/>
            </a:pPr>
            <a:r>
              <a:rPr lang="tr-TR" dirty="0"/>
              <a:t> </a:t>
            </a:r>
            <a:r>
              <a:rPr lang="tr-TR" dirty="0" smtClean="0"/>
              <a:t>             çıkabilir.</a:t>
            </a:r>
            <a:endParaRPr lang="tr-TR" dirty="0" smtClean="0"/>
          </a:p>
          <a:p>
            <a:endParaRPr lang="tr-TR" sz="1300" dirty="0" smtClean="0"/>
          </a:p>
          <a:p>
            <a:pPr>
              <a:buNone/>
            </a:pPr>
            <a:r>
              <a:rPr lang="tr-TR" sz="1300" dirty="0" smtClean="0">
                <a:solidFill>
                  <a:srgbClr val="FF0000"/>
                </a:solidFill>
              </a:rPr>
              <a:t>                                                                                                                                                              </a:t>
            </a:r>
            <a:r>
              <a:rPr lang="en-US" sz="1300" dirty="0" smtClean="0">
                <a:solidFill>
                  <a:srgbClr val="FF0000"/>
                </a:solidFill>
              </a:rPr>
              <a:t>Brown JS, Am J </a:t>
            </a:r>
            <a:r>
              <a:rPr lang="en-US" sz="1300" dirty="0" err="1" smtClean="0">
                <a:solidFill>
                  <a:srgbClr val="FF0000"/>
                </a:solidFill>
              </a:rPr>
              <a:t>Manag</a:t>
            </a:r>
            <a:r>
              <a:rPr lang="en-US" sz="1300" dirty="0" smtClean="0">
                <a:solidFill>
                  <a:srgbClr val="FF0000"/>
                </a:solidFill>
              </a:rPr>
              <a:t> Care. 2000</a:t>
            </a:r>
            <a:endParaRPr lang="tr-TR" sz="1300" dirty="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Fizyoloji</a:t>
            </a:r>
            <a:endParaRPr lang="tr-TR" dirty="0"/>
          </a:p>
        </p:txBody>
      </p:sp>
      <p:sp>
        <p:nvSpPr>
          <p:cNvPr id="3" name="İçerik Yer Tutucusu 2"/>
          <p:cNvSpPr>
            <a:spLocks noGrp="1"/>
          </p:cNvSpPr>
          <p:nvPr>
            <p:ph idx="1"/>
          </p:nvPr>
        </p:nvSpPr>
        <p:spPr/>
        <p:txBody>
          <a:bodyPr>
            <a:normAutofit fontScale="92500"/>
          </a:bodyPr>
          <a:lstStyle/>
          <a:p>
            <a:r>
              <a:rPr lang="tr-TR" dirty="0" smtClean="0"/>
              <a:t>Kontinan hal düz kasdan oluşan detrusor ve internal uretral sfinteri ile çizgili kas barındıran eksternal uretral sfinkteri ve pelvik taban kaslarının koordinasyon halinde çalışıp düşük basınçta idrarın depolanması ve zamanını kişinin kendisinin belirlediği boşaltılması durumudur</a:t>
            </a:r>
            <a:r>
              <a:rPr lang="tr-TR" dirty="0"/>
              <a:t>. </a:t>
            </a:r>
            <a:endParaRPr lang="tr-TR" dirty="0" smtClean="0"/>
          </a:p>
          <a:p>
            <a:r>
              <a:rPr lang="tr-TR" dirty="0" smtClean="0"/>
              <a:t>Günde </a:t>
            </a:r>
            <a:r>
              <a:rPr lang="tr-TR" dirty="0"/>
              <a:t>7  defaya kadar işeme normal olarak kabul </a:t>
            </a:r>
            <a:r>
              <a:rPr lang="tr-TR" dirty="0" err="1"/>
              <a:t>edilir.Her</a:t>
            </a:r>
            <a:r>
              <a:rPr lang="tr-TR" dirty="0"/>
              <a:t> işemede yaklaşık 250-300ml hacminde idrar atılır.</a:t>
            </a:r>
            <a:r>
              <a:rPr lang="en-US" dirty="0"/>
              <a:t> </a:t>
            </a:r>
            <a:endParaRPr lang="tr-TR" dirty="0"/>
          </a:p>
          <a:p>
            <a:endParaRPr lang="tr-TR" dirty="0" smtClean="0"/>
          </a:p>
          <a:p>
            <a:endParaRPr lang="tr-TR" dirty="0"/>
          </a:p>
        </p:txBody>
      </p:sp>
    </p:spTree>
    <p:extLst>
      <p:ext uri="{BB962C8B-B14F-4D97-AF65-F5344CB8AC3E}">
        <p14:creationId xmlns:p14="http://schemas.microsoft.com/office/powerpoint/2010/main" val="3965585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İdrar Depolanması ve İşeme </a:t>
            </a:r>
            <a:endParaRPr lang="tr-TR" dirty="0"/>
          </a:p>
        </p:txBody>
      </p:sp>
      <p:sp>
        <p:nvSpPr>
          <p:cNvPr id="3" name="Content Placeholder 2"/>
          <p:cNvSpPr>
            <a:spLocks noGrp="1"/>
          </p:cNvSpPr>
          <p:nvPr>
            <p:ph idx="1"/>
          </p:nvPr>
        </p:nvSpPr>
        <p:spPr/>
        <p:txBody>
          <a:bodyPr>
            <a:normAutofit fontScale="92500" lnSpcReduction="20000"/>
          </a:bodyPr>
          <a:lstStyle/>
          <a:p>
            <a:r>
              <a:rPr lang="tr-TR" u="sng" dirty="0" smtClean="0"/>
              <a:t>İdrarın </a:t>
            </a:r>
            <a:r>
              <a:rPr lang="tr-TR" u="sng" dirty="0" err="1" smtClean="0"/>
              <a:t>depolanmasnı</a:t>
            </a:r>
            <a:r>
              <a:rPr lang="tr-TR" u="sng" dirty="0" smtClean="0"/>
              <a:t> </a:t>
            </a:r>
            <a:r>
              <a:rPr lang="tr-TR" dirty="0" smtClean="0"/>
              <a:t>sempatik </a:t>
            </a:r>
            <a:r>
              <a:rPr lang="tr-TR" dirty="0" smtClean="0"/>
              <a:t>sinir sistemi kontrol eder </a:t>
            </a:r>
            <a:r>
              <a:rPr lang="tr-TR" dirty="0" smtClean="0"/>
              <a:t>bunu </a:t>
            </a:r>
            <a:r>
              <a:rPr lang="tr-TR" dirty="0" err="1" smtClean="0"/>
              <a:t>paravertebral</a:t>
            </a:r>
            <a:r>
              <a:rPr lang="tr-TR" dirty="0" smtClean="0"/>
              <a:t> </a:t>
            </a:r>
            <a:r>
              <a:rPr lang="tr-TR" dirty="0" smtClean="0"/>
              <a:t>gangliyon </a:t>
            </a:r>
            <a:r>
              <a:rPr lang="tr-TR" dirty="0" smtClean="0"/>
              <a:t>ve hipogastrik pleksus aracılığı ile yapar.</a:t>
            </a:r>
          </a:p>
          <a:p>
            <a:r>
              <a:rPr lang="tr-TR" dirty="0" smtClean="0"/>
              <a:t>Parasempatik sistem sakral pleksus ve pelvik sinirler (S2 – S4) yoluyla </a:t>
            </a:r>
            <a:r>
              <a:rPr lang="tr-TR" u="sng" dirty="0" smtClean="0"/>
              <a:t>işeme fazını </a:t>
            </a:r>
            <a:r>
              <a:rPr lang="tr-TR" dirty="0" smtClean="0"/>
              <a:t>yönetir. </a:t>
            </a:r>
          </a:p>
          <a:p>
            <a:r>
              <a:rPr lang="tr-TR" dirty="0" smtClean="0"/>
              <a:t>Ürotelyumun ve mesane duvarından afferent sinyaller  talamusa iletilir;idrar depolanması ve işeme koordianasyonu pontin deki işeme merkezi tarafından sağlanır.</a:t>
            </a:r>
          </a:p>
          <a:p>
            <a:r>
              <a:rPr lang="tr-TR" dirty="0" smtClean="0"/>
              <a:t>Bunların yürütülmesinden sorumlu olan nörotransmiterler asetilkolin ve noradrenalindir.</a:t>
            </a:r>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smtClean="0"/>
              <a:t>Üriner İnkontinans Tipleri</a:t>
            </a:r>
            <a:endParaRPr lang="tr-TR" dirty="0"/>
          </a:p>
        </p:txBody>
      </p:sp>
      <p:sp>
        <p:nvSpPr>
          <p:cNvPr id="3" name="Content Placeholder 2"/>
          <p:cNvSpPr>
            <a:spLocks noGrp="1"/>
          </p:cNvSpPr>
          <p:nvPr>
            <p:ph idx="1"/>
          </p:nvPr>
        </p:nvSpPr>
        <p:spPr/>
        <p:txBody>
          <a:bodyPr>
            <a:normAutofit fontScale="92500" lnSpcReduction="20000"/>
          </a:bodyPr>
          <a:lstStyle/>
          <a:p>
            <a:r>
              <a:rPr lang="tr-TR" b="1" dirty="0" smtClean="0"/>
              <a:t>Stres </a:t>
            </a:r>
            <a:r>
              <a:rPr lang="tr-TR" b="1" dirty="0" err="1" smtClean="0"/>
              <a:t>inkontinans</a:t>
            </a:r>
            <a:endParaRPr lang="tr-TR" b="1" dirty="0" smtClean="0"/>
          </a:p>
          <a:p>
            <a:r>
              <a:rPr lang="tr-TR" b="1" dirty="0" err="1" smtClean="0"/>
              <a:t>Urge</a:t>
            </a:r>
            <a:r>
              <a:rPr lang="tr-TR" b="1" dirty="0" smtClean="0"/>
              <a:t> </a:t>
            </a:r>
            <a:r>
              <a:rPr lang="tr-TR" b="1" dirty="0" err="1" smtClean="0"/>
              <a:t>İnkontinanas</a:t>
            </a:r>
            <a:r>
              <a:rPr lang="tr-TR" b="1" dirty="0" smtClean="0"/>
              <a:t> </a:t>
            </a:r>
          </a:p>
          <a:p>
            <a:r>
              <a:rPr lang="en-US" b="1" dirty="0" smtClean="0"/>
              <a:t>Overflow incontinence</a:t>
            </a:r>
            <a:endParaRPr lang="tr-TR" dirty="0" smtClean="0"/>
          </a:p>
          <a:p>
            <a:r>
              <a:rPr lang="tr-TR" b="1" dirty="0" smtClean="0"/>
              <a:t>Mikst </a:t>
            </a:r>
            <a:r>
              <a:rPr lang="tr-TR" b="1" dirty="0" err="1" smtClean="0"/>
              <a:t>üriner</a:t>
            </a:r>
            <a:r>
              <a:rPr lang="tr-TR" b="1" dirty="0" smtClean="0"/>
              <a:t> </a:t>
            </a:r>
            <a:r>
              <a:rPr lang="tr-TR" b="1" dirty="0" err="1" smtClean="0"/>
              <a:t>incontinans</a:t>
            </a:r>
            <a:endParaRPr lang="tr-TR" b="1" dirty="0" smtClean="0"/>
          </a:p>
          <a:p>
            <a:r>
              <a:rPr lang="tr-TR" b="1" dirty="0" err="1"/>
              <a:t>Postural</a:t>
            </a:r>
            <a:r>
              <a:rPr lang="tr-TR" b="1" dirty="0"/>
              <a:t> </a:t>
            </a:r>
            <a:r>
              <a:rPr lang="tr-TR" b="1" dirty="0" err="1"/>
              <a:t>inkontinans</a:t>
            </a:r>
            <a:r>
              <a:rPr lang="tr-TR" b="1" dirty="0"/>
              <a:t> </a:t>
            </a:r>
            <a:r>
              <a:rPr lang="tr-TR" dirty="0" smtClean="0"/>
              <a:t> </a:t>
            </a:r>
            <a:endParaRPr lang="tr-TR" dirty="0"/>
          </a:p>
          <a:p>
            <a:r>
              <a:rPr lang="tr-TR" b="1" dirty="0" err="1"/>
              <a:t>Noktürnal</a:t>
            </a:r>
            <a:r>
              <a:rPr lang="tr-TR" b="1" dirty="0"/>
              <a:t> </a:t>
            </a:r>
            <a:r>
              <a:rPr lang="tr-TR" b="1" dirty="0" err="1" smtClean="0"/>
              <a:t>enürezis</a:t>
            </a:r>
            <a:r>
              <a:rPr lang="tr-TR" dirty="0" smtClean="0"/>
              <a:t> </a:t>
            </a:r>
            <a:endParaRPr lang="tr-TR" dirty="0"/>
          </a:p>
          <a:p>
            <a:r>
              <a:rPr lang="tr-TR" b="1" dirty="0"/>
              <a:t>Sürekli </a:t>
            </a:r>
            <a:r>
              <a:rPr lang="tr-TR" b="1" dirty="0" err="1"/>
              <a:t>inkontinans</a:t>
            </a:r>
            <a:r>
              <a:rPr lang="tr-TR" b="1" dirty="0"/>
              <a:t> </a:t>
            </a:r>
            <a:endParaRPr lang="tr-TR" dirty="0"/>
          </a:p>
          <a:p>
            <a:r>
              <a:rPr lang="tr-TR" b="1" dirty="0" err="1"/>
              <a:t>Koital</a:t>
            </a:r>
            <a:r>
              <a:rPr lang="tr-TR" b="1" dirty="0"/>
              <a:t> </a:t>
            </a:r>
            <a:r>
              <a:rPr lang="tr-TR" b="1" dirty="0" err="1" smtClean="0"/>
              <a:t>inkontinans</a:t>
            </a:r>
            <a:endParaRPr lang="tr-TR" dirty="0"/>
          </a:p>
          <a:p>
            <a:r>
              <a:rPr lang="tr-TR" b="1" dirty="0"/>
              <a:t>Fonksiyonel </a:t>
            </a:r>
            <a:r>
              <a:rPr lang="tr-TR" b="1" dirty="0" err="1" smtClean="0"/>
              <a:t>inkontinans</a:t>
            </a:r>
            <a:endParaRPr lang="tr-TR" dirty="0" smtClean="0"/>
          </a:p>
          <a:p>
            <a:pPr>
              <a:buNone/>
            </a:pPr>
            <a:endParaRPr lang="tr-TR" dirty="0" smtClean="0"/>
          </a:p>
          <a:p>
            <a:endParaRPr lang="tr-TR" dirty="0"/>
          </a:p>
        </p:txBody>
      </p:sp>
    </p:spTree>
    <p:extLst>
      <p:ext uri="{BB962C8B-B14F-4D97-AF65-F5344CB8AC3E}">
        <p14:creationId xmlns:p14="http://schemas.microsoft.com/office/powerpoint/2010/main" val="3652941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634</TotalTime>
  <Words>2241</Words>
  <Application>Microsoft Office PowerPoint</Application>
  <PresentationFormat>Ekran Gösterisi (4:3)</PresentationFormat>
  <Paragraphs>373</Paragraphs>
  <Slides>52</Slides>
  <Notes>4</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52</vt:i4>
      </vt:variant>
    </vt:vector>
  </HeadingPairs>
  <TitlesOfParts>
    <vt:vector size="59" baseType="lpstr">
      <vt:lpstr>ＭＳ Ｐゴシック</vt:lpstr>
      <vt:lpstr>Arial</vt:lpstr>
      <vt:lpstr>Calibri</vt:lpstr>
      <vt:lpstr>Symbol</vt:lpstr>
      <vt:lpstr>Times New Roman</vt:lpstr>
      <vt:lpstr>Wingdings</vt:lpstr>
      <vt:lpstr>Office Theme</vt:lpstr>
      <vt:lpstr>ÜRİNER İNKONTİNANSDA  BAŞLANGIÇ TEDAVİSİ</vt:lpstr>
      <vt:lpstr>Üriner İnkontinans</vt:lpstr>
      <vt:lpstr>Üriner İnkontinans</vt:lpstr>
      <vt:lpstr>PowerPoint Sunusu</vt:lpstr>
      <vt:lpstr>Üriner İnkontinans</vt:lpstr>
      <vt:lpstr>Üriner İnkontinans</vt:lpstr>
      <vt:lpstr>Fizyoloji</vt:lpstr>
      <vt:lpstr>İdrar Depolanması ve İşeme </vt:lpstr>
      <vt:lpstr>Üriner İnkontinans Tipleri</vt:lpstr>
      <vt:lpstr>Üriner İnkontinansda Neler Sorgulanmalı</vt:lpstr>
      <vt:lpstr>Üriner İnkontinansda başlangıç değerlendirmesi</vt:lpstr>
      <vt:lpstr>PowerPoint Sunusu</vt:lpstr>
      <vt:lpstr>Başlangıç Tedavisi</vt:lpstr>
      <vt:lpstr>Agency for Health Care Policy and    Research’s Clinicial Practice Guidelines </vt:lpstr>
      <vt:lpstr>Davranış ve Yaşam Biçimi Modifikasyonu</vt:lpstr>
      <vt:lpstr>Konservatif Tedavi  İnkontinansta İlk Seçenek</vt:lpstr>
      <vt:lpstr>Başarılı Bir Konservativ Tedavinin Temel Şartları</vt:lpstr>
      <vt:lpstr>Konservatif Tedavi Yöntemleri</vt:lpstr>
      <vt:lpstr>Pelvik Taban Egzersizleri</vt:lpstr>
      <vt:lpstr>Pelvik Taban Egzersizleri</vt:lpstr>
      <vt:lpstr>PTE – Amaç </vt:lpstr>
      <vt:lpstr>PowerPoint Sunusu</vt:lpstr>
      <vt:lpstr>Pelvik-Taban Kas Değerlendirmesi  (İnternational Continence Society)</vt:lpstr>
      <vt:lpstr>PTE Stres İnkontinansa Etkisi</vt:lpstr>
      <vt:lpstr>PowerPoint Sunusu</vt:lpstr>
      <vt:lpstr>PowerPoint Sunusu</vt:lpstr>
      <vt:lpstr>Vajinal Konlar</vt:lpstr>
      <vt:lpstr>Vajinal Konlar</vt:lpstr>
      <vt:lpstr>Vajinal Konlar</vt:lpstr>
      <vt:lpstr>PowerPoint Sunusu</vt:lpstr>
      <vt:lpstr>Biofeedback</vt:lpstr>
      <vt:lpstr>Pelvik Taban Kas Egzersizleri</vt:lpstr>
      <vt:lpstr>Fonksiyonel Elektrik Stimülasyonu</vt:lpstr>
      <vt:lpstr>FES – Etki mekanizmaları</vt:lpstr>
      <vt:lpstr>PowerPoint Sunusu</vt:lpstr>
      <vt:lpstr>FES’in Yapılmadığı Durumlar</vt:lpstr>
      <vt:lpstr>PowerPoint Sunusu</vt:lpstr>
      <vt:lpstr>Manyetik Sandalye</vt:lpstr>
      <vt:lpstr>Manyetik Sandalye</vt:lpstr>
      <vt:lpstr>PowerPoint Sunusu</vt:lpstr>
      <vt:lpstr>Nöromodülasyon</vt:lpstr>
      <vt:lpstr>POSTERİOR TİBİAL SİNİR (PTS) UYARIMI</vt:lpstr>
      <vt:lpstr>UI için Mekanik Aletler</vt:lpstr>
      <vt:lpstr>UI için Mekanik Aletler</vt:lpstr>
      <vt:lpstr>UI için Mekanik Aletler</vt:lpstr>
      <vt:lpstr>PowerPoint Sunusu</vt:lpstr>
      <vt:lpstr>Mesane Eğitimi</vt:lpstr>
      <vt:lpstr>PowerPoint Sunusu</vt:lpstr>
      <vt:lpstr>PowerPoint Sunusu</vt:lpstr>
      <vt:lpstr>Yeni Gelişmeler</vt:lpstr>
      <vt:lpstr>SONUÇ</vt:lpstr>
      <vt:lpstr>DİNLEDİĞİNİZ İÇİN 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ÜRİNER İNKONTİNANSDA TEMEL DEĞERLENDİRME VE BAŞLANGIÇ TEDAVİSİ</dc:title>
  <dc:creator>hp</dc:creator>
  <cp:lastModifiedBy>hp</cp:lastModifiedBy>
  <cp:revision>119</cp:revision>
  <dcterms:created xsi:type="dcterms:W3CDTF">2006-08-16T00:00:00Z</dcterms:created>
  <dcterms:modified xsi:type="dcterms:W3CDTF">2018-05-10T12:42:10Z</dcterms:modified>
</cp:coreProperties>
</file>