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2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1" r:id="rId14"/>
    <p:sldId id="269" r:id="rId15"/>
    <p:sldId id="272" r:id="rId16"/>
    <p:sldId id="278" r:id="rId17"/>
    <p:sldId id="277" r:id="rId18"/>
    <p:sldId id="279" r:id="rId19"/>
    <p:sldId id="280" r:id="rId20"/>
    <p:sldId id="284" r:id="rId21"/>
    <p:sldId id="283" r:id="rId22"/>
    <p:sldId id="281" r:id="rId23"/>
    <p:sldId id="282" r:id="rId24"/>
    <p:sldId id="286" r:id="rId25"/>
    <p:sldId id="329" r:id="rId26"/>
    <p:sldId id="285" r:id="rId27"/>
    <p:sldId id="292" r:id="rId28"/>
    <p:sldId id="291" r:id="rId29"/>
    <p:sldId id="298" r:id="rId30"/>
    <p:sldId id="294" r:id="rId31"/>
    <p:sldId id="287" r:id="rId32"/>
    <p:sldId id="299" r:id="rId33"/>
    <p:sldId id="301" r:id="rId34"/>
    <p:sldId id="302" r:id="rId35"/>
    <p:sldId id="303" r:id="rId36"/>
    <p:sldId id="305" r:id="rId37"/>
    <p:sldId id="304" r:id="rId38"/>
    <p:sldId id="307" r:id="rId39"/>
    <p:sldId id="308" r:id="rId40"/>
    <p:sldId id="309" r:id="rId41"/>
    <p:sldId id="311" r:id="rId42"/>
    <p:sldId id="313" r:id="rId43"/>
    <p:sldId id="315" r:id="rId44"/>
    <p:sldId id="316" r:id="rId45"/>
    <p:sldId id="317" r:id="rId46"/>
    <p:sldId id="319" r:id="rId47"/>
    <p:sldId id="289" r:id="rId48"/>
    <p:sldId id="320" r:id="rId49"/>
    <p:sldId id="321" r:id="rId50"/>
    <p:sldId id="324" r:id="rId51"/>
    <p:sldId id="325" r:id="rId52"/>
    <p:sldId id="326" r:id="rId53"/>
    <p:sldId id="327" r:id="rId54"/>
    <p:sldId id="290" r:id="rId55"/>
    <p:sldId id="322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38" autoAdjust="0"/>
  </p:normalViewPr>
  <p:slideViewPr>
    <p:cSldViewPr>
      <p:cViewPr varScale="1">
        <p:scale>
          <a:sx n="62" d="100"/>
          <a:sy n="62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E4FE0-2A87-4573-B9AD-94D1906018D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2DD374-8EC7-46C4-8193-F129207DB08B}">
      <dgm:prSet custT="1"/>
      <dgm:spPr/>
      <dgm:t>
        <a:bodyPr/>
        <a:lstStyle/>
        <a:p>
          <a:pPr rtl="0"/>
          <a:r>
            <a:rPr lang="tr-TR" sz="2000" b="0" baseline="0" dirty="0" smtClean="0"/>
            <a:t>Palyatif bakım</a:t>
          </a:r>
          <a:endParaRPr lang="en-US" sz="2000" b="0" baseline="0" dirty="0"/>
        </a:p>
      </dgm:t>
    </dgm:pt>
    <dgm:pt modelId="{D108239E-7B23-4B40-97D2-EBA7EB89ED2A}" type="parTrans" cxnId="{4BCF9A1B-E18A-435A-80CF-733A41EFD93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6BA00F4-763A-4C01-BC73-4D8D7920EA65}" type="sibTrans" cxnId="{4BCF9A1B-E18A-435A-80CF-733A41EFD93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45A3838-49C0-4B84-9341-B0A649B68C86}">
      <dgm:prSet custT="1"/>
      <dgm:spPr/>
      <dgm:t>
        <a:bodyPr/>
        <a:lstStyle/>
        <a:p>
          <a:pPr rtl="0"/>
          <a:r>
            <a:rPr lang="en-US" sz="4800" b="1" baseline="0" dirty="0" smtClean="0">
              <a:solidFill>
                <a:srgbClr val="FFFF00"/>
              </a:solidFill>
            </a:rPr>
            <a:t>Prim</a:t>
          </a:r>
          <a:r>
            <a:rPr lang="tr-TR" sz="4800" b="1" baseline="0" dirty="0" smtClean="0">
              <a:solidFill>
                <a:srgbClr val="FFFF00"/>
              </a:solidFill>
            </a:rPr>
            <a:t>e</a:t>
          </a:r>
          <a:r>
            <a:rPr lang="en-US" sz="4800" b="1" baseline="0" dirty="0" smtClean="0">
              <a:solidFill>
                <a:srgbClr val="FFFF00"/>
              </a:solidFill>
            </a:rPr>
            <a:t>r </a:t>
          </a:r>
          <a:r>
            <a:rPr lang="tr-TR" sz="4800" b="1" baseline="0" dirty="0" smtClean="0">
              <a:solidFill>
                <a:srgbClr val="FFFF00"/>
              </a:solidFill>
            </a:rPr>
            <a:t>Korunma</a:t>
          </a:r>
          <a:r>
            <a:rPr lang="en-US" sz="4800" b="1" baseline="0" dirty="0" smtClean="0">
              <a:solidFill>
                <a:srgbClr val="FFFF00"/>
              </a:solidFill>
            </a:rPr>
            <a:t>:</a:t>
          </a:r>
          <a:r>
            <a:rPr lang="tr-TR" sz="4800" b="1" baseline="0" dirty="0" smtClean="0">
              <a:solidFill>
                <a:srgbClr val="FFFF00"/>
              </a:solidFill>
            </a:rPr>
            <a:t> Aşılama</a:t>
          </a:r>
          <a:endParaRPr lang="en-US" sz="4800" b="1" baseline="0" dirty="0">
            <a:solidFill>
              <a:srgbClr val="FFFF00"/>
            </a:solidFill>
          </a:endParaRPr>
        </a:p>
      </dgm:t>
    </dgm:pt>
    <dgm:pt modelId="{348F8441-26E3-47C5-A0D9-2A1BE0CF2822}" type="parTrans" cxnId="{B18E3997-E61D-4E5D-8F81-B70CD635A60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946D377-6BBF-42C8-A836-7AE13850F3DE}" type="sibTrans" cxnId="{B18E3997-E61D-4E5D-8F81-B70CD635A60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2A4299E-0832-4772-B78F-FD0A5FA5DA67}">
      <dgm:prSet custT="1"/>
      <dgm:spPr/>
      <dgm:t>
        <a:bodyPr/>
        <a:lstStyle/>
        <a:p>
          <a:pPr rtl="0"/>
          <a:r>
            <a:rPr lang="tr-TR" sz="2800" b="1" baseline="0" dirty="0" smtClean="0">
              <a:solidFill>
                <a:srgbClr val="FF0000"/>
              </a:solidFill>
            </a:rPr>
            <a:t>İkincil Korunma</a:t>
          </a:r>
          <a:r>
            <a:rPr lang="en-US" sz="2800" b="1" baseline="0" dirty="0" smtClean="0">
              <a:solidFill>
                <a:srgbClr val="FF0000"/>
              </a:solidFill>
            </a:rPr>
            <a:t>:</a:t>
          </a:r>
          <a:r>
            <a:rPr lang="tr-TR" sz="2800" b="1" baseline="0" dirty="0" smtClean="0">
              <a:solidFill>
                <a:srgbClr val="FF0000"/>
              </a:solidFill>
            </a:rPr>
            <a:t> Tarama ve kanser öncülü lezyonların tedavisi</a:t>
          </a:r>
          <a:endParaRPr lang="en-US" sz="2800" b="1" baseline="0" dirty="0">
            <a:solidFill>
              <a:srgbClr val="FF0000"/>
            </a:solidFill>
          </a:endParaRPr>
        </a:p>
      </dgm:t>
    </dgm:pt>
    <dgm:pt modelId="{A14A7E5D-2836-4831-B853-BE7E11BE1315}" type="parTrans" cxnId="{3BD7C531-C5FB-400F-BAD1-CB92178E432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E139D65-C97B-4411-AFFA-22B688C80F44}" type="sibTrans" cxnId="{3BD7C531-C5FB-400F-BAD1-CB92178E432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620F070-8FD7-436D-B0EC-C44A5CB6F5BC}">
      <dgm:prSet custT="1"/>
      <dgm:spPr/>
      <dgm:t>
        <a:bodyPr/>
        <a:lstStyle/>
        <a:p>
          <a:pPr rtl="0"/>
          <a:r>
            <a:rPr lang="tr-TR" sz="2000" b="0" baseline="0" dirty="0" smtClean="0"/>
            <a:t>Kanser Tedavisi</a:t>
          </a:r>
          <a:endParaRPr lang="en-US" sz="2000" b="0" baseline="0" dirty="0"/>
        </a:p>
      </dgm:t>
    </dgm:pt>
    <dgm:pt modelId="{75F48B52-6940-43EE-AC80-626D9D58904C}" type="parTrans" cxnId="{F6F93878-A6F9-412F-94F9-45F4BBB93F1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05C691D-94D4-404E-8BD8-08C26024923D}" type="sibTrans" cxnId="{F6F93878-A6F9-412F-94F9-45F4BBB93F1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58213D-2967-4BE9-BD3F-7A0873C05A75}" type="pres">
      <dgm:prSet presAssocID="{08CE4FE0-2A87-4573-B9AD-94D190601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A29E2E-37E3-4DA1-A241-9AFA222352FC}" type="pres">
      <dgm:prSet presAssocID="{652DD374-8EC7-46C4-8193-F129207DB08B}" presName="boxAndChildren" presStyleCnt="0"/>
      <dgm:spPr/>
      <dgm:t>
        <a:bodyPr/>
        <a:lstStyle/>
        <a:p>
          <a:endParaRPr lang="tr-TR"/>
        </a:p>
      </dgm:t>
    </dgm:pt>
    <dgm:pt modelId="{0996DED2-8BED-41A2-A18D-DEBA8746CA28}" type="pres">
      <dgm:prSet presAssocID="{652DD374-8EC7-46C4-8193-F129207DB08B}" presName="parentTextBox" presStyleLbl="node1" presStyleIdx="0" presStyleCnt="4"/>
      <dgm:spPr/>
      <dgm:t>
        <a:bodyPr/>
        <a:lstStyle/>
        <a:p>
          <a:endParaRPr lang="tr-TR"/>
        </a:p>
      </dgm:t>
    </dgm:pt>
    <dgm:pt modelId="{2DC59A88-D5DB-4BEB-9A05-5C6412BA3D40}" type="pres">
      <dgm:prSet presAssocID="{E05C691D-94D4-404E-8BD8-08C26024923D}" presName="sp" presStyleCnt="0"/>
      <dgm:spPr/>
      <dgm:t>
        <a:bodyPr/>
        <a:lstStyle/>
        <a:p>
          <a:endParaRPr lang="tr-TR"/>
        </a:p>
      </dgm:t>
    </dgm:pt>
    <dgm:pt modelId="{C2B99BC1-615E-46D2-ACF1-D18D0A4A04FE}" type="pres">
      <dgm:prSet presAssocID="{5620F070-8FD7-436D-B0EC-C44A5CB6F5BC}" presName="arrowAndChildren" presStyleCnt="0"/>
      <dgm:spPr/>
      <dgm:t>
        <a:bodyPr/>
        <a:lstStyle/>
        <a:p>
          <a:endParaRPr lang="tr-TR"/>
        </a:p>
      </dgm:t>
    </dgm:pt>
    <dgm:pt modelId="{6D5C7D21-A4C6-4E12-A414-CABB38AAB360}" type="pres">
      <dgm:prSet presAssocID="{5620F070-8FD7-436D-B0EC-C44A5CB6F5BC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81205536-035E-4A10-88EC-88EDBB624AB2}" type="pres">
      <dgm:prSet presAssocID="{5E139D65-C97B-4411-AFFA-22B688C80F44}" presName="sp" presStyleCnt="0"/>
      <dgm:spPr/>
      <dgm:t>
        <a:bodyPr/>
        <a:lstStyle/>
        <a:p>
          <a:endParaRPr lang="tr-TR"/>
        </a:p>
      </dgm:t>
    </dgm:pt>
    <dgm:pt modelId="{31996746-B859-481D-BA72-551157700178}" type="pres">
      <dgm:prSet presAssocID="{D2A4299E-0832-4772-B78F-FD0A5FA5DA67}" presName="arrowAndChildren" presStyleCnt="0"/>
      <dgm:spPr/>
      <dgm:t>
        <a:bodyPr/>
        <a:lstStyle/>
        <a:p>
          <a:endParaRPr lang="tr-TR"/>
        </a:p>
      </dgm:t>
    </dgm:pt>
    <dgm:pt modelId="{38A70A0C-B862-45D9-851E-4E68BDA8B0F2}" type="pres">
      <dgm:prSet presAssocID="{D2A4299E-0832-4772-B78F-FD0A5FA5DA67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F6AD50E3-2459-4611-88C3-7CB5646E737B}" type="pres">
      <dgm:prSet presAssocID="{0946D377-6BBF-42C8-A836-7AE13850F3DE}" presName="sp" presStyleCnt="0"/>
      <dgm:spPr/>
      <dgm:t>
        <a:bodyPr/>
        <a:lstStyle/>
        <a:p>
          <a:endParaRPr lang="tr-TR"/>
        </a:p>
      </dgm:t>
    </dgm:pt>
    <dgm:pt modelId="{491C8024-0F42-4632-9E54-50CD96C77B9D}" type="pres">
      <dgm:prSet presAssocID="{D45A3838-49C0-4B84-9341-B0A649B68C86}" presName="arrowAndChildren" presStyleCnt="0"/>
      <dgm:spPr/>
      <dgm:t>
        <a:bodyPr/>
        <a:lstStyle/>
        <a:p>
          <a:endParaRPr lang="tr-TR"/>
        </a:p>
      </dgm:t>
    </dgm:pt>
    <dgm:pt modelId="{B7A21D5C-5E8A-4225-84AE-B77E1738F4D8}" type="pres">
      <dgm:prSet presAssocID="{D45A3838-49C0-4B84-9341-B0A649B68C86}" presName="parentTextArrow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3BD7C531-C5FB-400F-BAD1-CB92178E4323}" srcId="{08CE4FE0-2A87-4573-B9AD-94D1906018DA}" destId="{D2A4299E-0832-4772-B78F-FD0A5FA5DA67}" srcOrd="1" destOrd="0" parTransId="{A14A7E5D-2836-4831-B853-BE7E11BE1315}" sibTransId="{5E139D65-C97B-4411-AFFA-22B688C80F44}"/>
    <dgm:cxn modelId="{96203DC8-F48C-4E8A-BED4-21156BE87554}" type="presOf" srcId="{D45A3838-49C0-4B84-9341-B0A649B68C86}" destId="{B7A21D5C-5E8A-4225-84AE-B77E1738F4D8}" srcOrd="0" destOrd="0" presId="urn:microsoft.com/office/officeart/2005/8/layout/process4"/>
    <dgm:cxn modelId="{4BCF9A1B-E18A-435A-80CF-733A41EFD930}" srcId="{08CE4FE0-2A87-4573-B9AD-94D1906018DA}" destId="{652DD374-8EC7-46C4-8193-F129207DB08B}" srcOrd="3" destOrd="0" parTransId="{D108239E-7B23-4B40-97D2-EBA7EB89ED2A}" sibTransId="{A6BA00F4-763A-4C01-BC73-4D8D7920EA65}"/>
    <dgm:cxn modelId="{46DF1856-725D-44EF-BF55-86EA47D81BDA}" type="presOf" srcId="{D2A4299E-0832-4772-B78F-FD0A5FA5DA67}" destId="{38A70A0C-B862-45D9-851E-4E68BDA8B0F2}" srcOrd="0" destOrd="0" presId="urn:microsoft.com/office/officeart/2005/8/layout/process4"/>
    <dgm:cxn modelId="{B18E3997-E61D-4E5D-8F81-B70CD635A606}" srcId="{08CE4FE0-2A87-4573-B9AD-94D1906018DA}" destId="{D45A3838-49C0-4B84-9341-B0A649B68C86}" srcOrd="0" destOrd="0" parTransId="{348F8441-26E3-47C5-A0D9-2A1BE0CF2822}" sibTransId="{0946D377-6BBF-42C8-A836-7AE13850F3DE}"/>
    <dgm:cxn modelId="{070A2A2D-455E-4CB2-8BDC-8FB85F92B12C}" type="presOf" srcId="{652DD374-8EC7-46C4-8193-F129207DB08B}" destId="{0996DED2-8BED-41A2-A18D-DEBA8746CA28}" srcOrd="0" destOrd="0" presId="urn:microsoft.com/office/officeart/2005/8/layout/process4"/>
    <dgm:cxn modelId="{E9ACAC7C-F70A-451E-A085-67E3886E05D1}" type="presOf" srcId="{5620F070-8FD7-436D-B0EC-C44A5CB6F5BC}" destId="{6D5C7D21-A4C6-4E12-A414-CABB38AAB360}" srcOrd="0" destOrd="0" presId="urn:microsoft.com/office/officeart/2005/8/layout/process4"/>
    <dgm:cxn modelId="{F6F93878-A6F9-412F-94F9-45F4BBB93F12}" srcId="{08CE4FE0-2A87-4573-B9AD-94D1906018DA}" destId="{5620F070-8FD7-436D-B0EC-C44A5CB6F5BC}" srcOrd="2" destOrd="0" parTransId="{75F48B52-6940-43EE-AC80-626D9D58904C}" sibTransId="{E05C691D-94D4-404E-8BD8-08C26024923D}"/>
    <dgm:cxn modelId="{76822807-4ED5-4DFC-B4EE-CB1E8799FB15}" type="presOf" srcId="{08CE4FE0-2A87-4573-B9AD-94D1906018DA}" destId="{6758213D-2967-4BE9-BD3F-7A0873C05A75}" srcOrd="0" destOrd="0" presId="urn:microsoft.com/office/officeart/2005/8/layout/process4"/>
    <dgm:cxn modelId="{40D538CF-869E-4C07-BD44-D36593150600}" type="presParOf" srcId="{6758213D-2967-4BE9-BD3F-7A0873C05A75}" destId="{36A29E2E-37E3-4DA1-A241-9AFA222352FC}" srcOrd="0" destOrd="0" presId="urn:microsoft.com/office/officeart/2005/8/layout/process4"/>
    <dgm:cxn modelId="{D8607361-FEF8-45A7-B07F-77C08DD7ECC4}" type="presParOf" srcId="{36A29E2E-37E3-4DA1-A241-9AFA222352FC}" destId="{0996DED2-8BED-41A2-A18D-DEBA8746CA28}" srcOrd="0" destOrd="0" presId="urn:microsoft.com/office/officeart/2005/8/layout/process4"/>
    <dgm:cxn modelId="{AE2094B0-DD4A-44BC-A5C1-CE0734E38AE6}" type="presParOf" srcId="{6758213D-2967-4BE9-BD3F-7A0873C05A75}" destId="{2DC59A88-D5DB-4BEB-9A05-5C6412BA3D40}" srcOrd="1" destOrd="0" presId="urn:microsoft.com/office/officeart/2005/8/layout/process4"/>
    <dgm:cxn modelId="{F7463D2D-E4F5-4356-BE98-F7B54AC2F9BE}" type="presParOf" srcId="{6758213D-2967-4BE9-BD3F-7A0873C05A75}" destId="{C2B99BC1-615E-46D2-ACF1-D18D0A4A04FE}" srcOrd="2" destOrd="0" presId="urn:microsoft.com/office/officeart/2005/8/layout/process4"/>
    <dgm:cxn modelId="{DE3C2145-F7F6-4818-B87D-FD08A678B472}" type="presParOf" srcId="{C2B99BC1-615E-46D2-ACF1-D18D0A4A04FE}" destId="{6D5C7D21-A4C6-4E12-A414-CABB38AAB360}" srcOrd="0" destOrd="0" presId="urn:microsoft.com/office/officeart/2005/8/layout/process4"/>
    <dgm:cxn modelId="{3D3ABE88-B63E-4C08-8097-E39CB54D938D}" type="presParOf" srcId="{6758213D-2967-4BE9-BD3F-7A0873C05A75}" destId="{81205536-035E-4A10-88EC-88EDBB624AB2}" srcOrd="3" destOrd="0" presId="urn:microsoft.com/office/officeart/2005/8/layout/process4"/>
    <dgm:cxn modelId="{F3F06189-2C34-4358-9434-E986C2FD8F00}" type="presParOf" srcId="{6758213D-2967-4BE9-BD3F-7A0873C05A75}" destId="{31996746-B859-481D-BA72-551157700178}" srcOrd="4" destOrd="0" presId="urn:microsoft.com/office/officeart/2005/8/layout/process4"/>
    <dgm:cxn modelId="{39E68724-12BF-4DCD-ADD0-4938FE08C71F}" type="presParOf" srcId="{31996746-B859-481D-BA72-551157700178}" destId="{38A70A0C-B862-45D9-851E-4E68BDA8B0F2}" srcOrd="0" destOrd="0" presId="urn:microsoft.com/office/officeart/2005/8/layout/process4"/>
    <dgm:cxn modelId="{406B8E83-BA66-452E-8E3F-FDEBFB20019E}" type="presParOf" srcId="{6758213D-2967-4BE9-BD3F-7A0873C05A75}" destId="{F6AD50E3-2459-4611-88C3-7CB5646E737B}" srcOrd="5" destOrd="0" presId="urn:microsoft.com/office/officeart/2005/8/layout/process4"/>
    <dgm:cxn modelId="{30E2715D-9E7A-42FC-BAEA-A5358FC87456}" type="presParOf" srcId="{6758213D-2967-4BE9-BD3F-7A0873C05A75}" destId="{491C8024-0F42-4632-9E54-50CD96C77B9D}" srcOrd="6" destOrd="0" presId="urn:microsoft.com/office/officeart/2005/8/layout/process4"/>
    <dgm:cxn modelId="{7CDF163B-2C0D-4E3D-BF0E-0CF8D52619CE}" type="presParOf" srcId="{491C8024-0F42-4632-9E54-50CD96C77B9D}" destId="{B7A21D5C-5E8A-4225-84AE-B77E1738F4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96DED2-8BED-41A2-A18D-DEBA8746CA28}">
      <dsp:nvSpPr>
        <dsp:cNvPr id="0" name=""/>
        <dsp:cNvSpPr/>
      </dsp:nvSpPr>
      <dsp:spPr>
        <a:xfrm>
          <a:off x="0" y="3819407"/>
          <a:ext cx="7499350" cy="835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baseline="0" dirty="0" smtClean="0"/>
            <a:t>Palyatif bakım</a:t>
          </a:r>
          <a:endParaRPr lang="en-US" sz="2000" b="0" kern="1200" baseline="0" dirty="0"/>
        </a:p>
      </dsp:txBody>
      <dsp:txXfrm>
        <a:off x="0" y="3819407"/>
        <a:ext cx="7499350" cy="835593"/>
      </dsp:txXfrm>
    </dsp:sp>
    <dsp:sp modelId="{6D5C7D21-A4C6-4E12-A414-CABB38AAB360}">
      <dsp:nvSpPr>
        <dsp:cNvPr id="0" name=""/>
        <dsp:cNvSpPr/>
      </dsp:nvSpPr>
      <dsp:spPr>
        <a:xfrm rot="10800000">
          <a:off x="0" y="2546799"/>
          <a:ext cx="7499350" cy="12851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baseline="0" dirty="0" smtClean="0"/>
            <a:t>Kanser Tedavisi</a:t>
          </a:r>
          <a:endParaRPr lang="en-US" sz="2000" b="0" kern="1200" baseline="0" dirty="0"/>
        </a:p>
      </dsp:txBody>
      <dsp:txXfrm rot="10800000">
        <a:off x="0" y="2546799"/>
        <a:ext cx="7499350" cy="1285142"/>
      </dsp:txXfrm>
    </dsp:sp>
    <dsp:sp modelId="{38A70A0C-B862-45D9-851E-4E68BDA8B0F2}">
      <dsp:nvSpPr>
        <dsp:cNvPr id="0" name=""/>
        <dsp:cNvSpPr/>
      </dsp:nvSpPr>
      <dsp:spPr>
        <a:xfrm rot="10800000">
          <a:off x="0" y="1274191"/>
          <a:ext cx="7499350" cy="12851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baseline="0" dirty="0" smtClean="0">
              <a:solidFill>
                <a:srgbClr val="FF0000"/>
              </a:solidFill>
            </a:rPr>
            <a:t>İkincil Korunma</a:t>
          </a:r>
          <a:r>
            <a:rPr lang="en-US" sz="2800" b="1" kern="1200" baseline="0" dirty="0" smtClean="0">
              <a:solidFill>
                <a:srgbClr val="FF0000"/>
              </a:solidFill>
            </a:rPr>
            <a:t>:</a:t>
          </a:r>
          <a:r>
            <a:rPr lang="tr-TR" sz="2800" b="1" kern="1200" baseline="0" dirty="0" smtClean="0">
              <a:solidFill>
                <a:srgbClr val="FF0000"/>
              </a:solidFill>
            </a:rPr>
            <a:t> Tarama ve kanser öncülü lezyonların tedavisi</a:t>
          </a:r>
          <a:endParaRPr lang="en-US" sz="2800" b="1" kern="1200" baseline="0" dirty="0">
            <a:solidFill>
              <a:srgbClr val="FF0000"/>
            </a:solidFill>
          </a:endParaRPr>
        </a:p>
      </dsp:txBody>
      <dsp:txXfrm rot="10800000">
        <a:off x="0" y="1274191"/>
        <a:ext cx="7499350" cy="1285142"/>
      </dsp:txXfrm>
    </dsp:sp>
    <dsp:sp modelId="{B7A21D5C-5E8A-4225-84AE-B77E1738F4D8}">
      <dsp:nvSpPr>
        <dsp:cNvPr id="0" name=""/>
        <dsp:cNvSpPr/>
      </dsp:nvSpPr>
      <dsp:spPr>
        <a:xfrm rot="10800000">
          <a:off x="0" y="1583"/>
          <a:ext cx="7499350" cy="12851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baseline="0" dirty="0" smtClean="0">
              <a:solidFill>
                <a:srgbClr val="FFFF00"/>
              </a:solidFill>
            </a:rPr>
            <a:t>Prim</a:t>
          </a:r>
          <a:r>
            <a:rPr lang="tr-TR" sz="4800" b="1" kern="1200" baseline="0" dirty="0" smtClean="0">
              <a:solidFill>
                <a:srgbClr val="FFFF00"/>
              </a:solidFill>
            </a:rPr>
            <a:t>e</a:t>
          </a:r>
          <a:r>
            <a:rPr lang="en-US" sz="4800" b="1" kern="1200" baseline="0" dirty="0" smtClean="0">
              <a:solidFill>
                <a:srgbClr val="FFFF00"/>
              </a:solidFill>
            </a:rPr>
            <a:t>r </a:t>
          </a:r>
          <a:r>
            <a:rPr lang="tr-TR" sz="4800" b="1" kern="1200" baseline="0" dirty="0" smtClean="0">
              <a:solidFill>
                <a:srgbClr val="FFFF00"/>
              </a:solidFill>
            </a:rPr>
            <a:t>Korunma</a:t>
          </a:r>
          <a:r>
            <a:rPr lang="en-US" sz="4800" b="1" kern="1200" baseline="0" dirty="0" smtClean="0">
              <a:solidFill>
                <a:srgbClr val="FFFF00"/>
              </a:solidFill>
            </a:rPr>
            <a:t>:</a:t>
          </a:r>
          <a:r>
            <a:rPr lang="tr-TR" sz="4800" b="1" kern="1200" baseline="0" dirty="0" smtClean="0">
              <a:solidFill>
                <a:srgbClr val="FFFF00"/>
              </a:solidFill>
            </a:rPr>
            <a:t> Aşılama</a:t>
          </a:r>
          <a:endParaRPr lang="en-US" sz="4800" b="1" kern="1200" baseline="0" dirty="0">
            <a:solidFill>
              <a:srgbClr val="FFFF00"/>
            </a:solidFill>
          </a:endParaRPr>
        </a:p>
      </dsp:txBody>
      <dsp:txXfrm rot="10800000">
        <a:off x="0" y="1583"/>
        <a:ext cx="7499350" cy="1285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E65B9-5E1F-4F23-BE2D-41994F8D0E21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1C5D-7189-4144-A00F-2369CD20D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248 SCC HASTASINDA BAKILMIŞ. HPV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prevelansı</a:t>
            </a:r>
            <a:r>
              <a:rPr lang="tr-TR" baseline="0" dirty="0" smtClean="0"/>
              <a:t> %93.5 oranında saptanmış, dokuda bakılmış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08ED2DE-28C4-446B-8985-060079EBAE9F}" type="slidenum">
              <a:rPr lang="tr-TR" sz="1200" b="0" smtClean="0">
                <a:latin typeface="Arial" pitchFamily="34" charset="0"/>
              </a:rPr>
              <a:pPr eaLnBrk="1" hangingPunct="1"/>
              <a:t>11</a:t>
            </a:fld>
            <a:endParaRPr lang="tr-TR" sz="1200" b="0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/>
              <a:t>İnsanlar dahil bir çok hayvan türünü de enfekte ederler. Farklı tiplere ve subtiplere ayrılırken dış kapsid proteini olan L!’deki farklılıklara göre ayrılırlar.</a:t>
            </a:r>
          </a:p>
        </p:txBody>
      </p:sp>
    </p:spTree>
    <p:extLst>
      <p:ext uri="{BB962C8B-B14F-4D97-AF65-F5344CB8AC3E}">
        <p14:creationId xmlns:p14="http://schemas.microsoft.com/office/powerpoint/2010/main" xmlns="" val="49756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cs typeface="Times New Roman" pitchFamily="18" charset="0"/>
              </a:rPr>
              <a:t>HPV </a:t>
            </a:r>
            <a:r>
              <a:rPr lang="tr-TR" dirty="0" err="1" smtClean="0">
                <a:cs typeface="Times New Roman" pitchFamily="18" charset="0"/>
              </a:rPr>
              <a:t>bulaşından</a:t>
            </a:r>
            <a:r>
              <a:rPr lang="tr-TR" dirty="0" smtClean="0">
                <a:cs typeface="Times New Roman" pitchFamily="18" charset="0"/>
              </a:rPr>
              <a:t> sonra neler olmaktadır? Normal </a:t>
            </a:r>
            <a:r>
              <a:rPr lang="tr-TR" dirty="0" err="1" smtClean="0">
                <a:cs typeface="Times New Roman" pitchFamily="18" charset="0"/>
              </a:rPr>
              <a:t>epitel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enfekte</a:t>
            </a:r>
            <a:r>
              <a:rPr lang="tr-TR" dirty="0" smtClean="0">
                <a:cs typeface="Times New Roman" pitchFamily="18" charset="0"/>
              </a:rPr>
              <a:t> olduktan sonra ilk dönemde düşük </a:t>
            </a:r>
            <a:r>
              <a:rPr lang="tr-TR" dirty="0" err="1" smtClean="0">
                <a:cs typeface="Times New Roman" pitchFamily="18" charset="0"/>
              </a:rPr>
              <a:t>gradlı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skuamoz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intraepiteliyal</a:t>
            </a:r>
            <a:r>
              <a:rPr lang="tr-TR" dirty="0" smtClean="0">
                <a:cs typeface="Times New Roman" pitchFamily="18" charset="0"/>
              </a:rPr>
              <a:t> lezyon gözlenebilir. Bu sırada </a:t>
            </a:r>
            <a:r>
              <a:rPr lang="tr-TR" dirty="0" err="1" smtClean="0">
                <a:cs typeface="Times New Roman" pitchFamily="18" charset="0"/>
              </a:rPr>
              <a:t>skuamöz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epitelde</a:t>
            </a:r>
            <a:r>
              <a:rPr lang="tr-TR" dirty="0" smtClean="0">
                <a:cs typeface="Times New Roman" pitchFamily="18" charset="0"/>
              </a:rPr>
              <a:t> hafif </a:t>
            </a:r>
            <a:r>
              <a:rPr lang="tr-TR" dirty="0" err="1" smtClean="0">
                <a:cs typeface="Times New Roman" pitchFamily="18" charset="0"/>
              </a:rPr>
              <a:t>displazi</a:t>
            </a:r>
            <a:r>
              <a:rPr lang="tr-TR" dirty="0" smtClean="0">
                <a:cs typeface="Times New Roman" pitchFamily="18" charset="0"/>
              </a:rPr>
              <a:t> (CIN 1) izlenir. Bu süreç aylar içinde gerçekleşebilir. Ancak daha sonraki </a:t>
            </a:r>
            <a:r>
              <a:rPr lang="tr-TR" dirty="0" err="1" smtClean="0">
                <a:cs typeface="Times New Roman" pitchFamily="18" charset="0"/>
              </a:rPr>
              <a:t>differensiyasyon</a:t>
            </a:r>
            <a:r>
              <a:rPr lang="tr-TR" dirty="0" smtClean="0">
                <a:cs typeface="Times New Roman" pitchFamily="18" charset="0"/>
              </a:rPr>
              <a:t> yıllar içinde meydana gelir. Bu sürecin herhangi bir döneminde </a:t>
            </a:r>
            <a:r>
              <a:rPr lang="tr-TR" dirty="0" err="1" smtClean="0">
                <a:cs typeface="Times New Roman" pitchFamily="18" charset="0"/>
              </a:rPr>
              <a:t>spontan</a:t>
            </a:r>
            <a:r>
              <a:rPr lang="tr-TR" dirty="0" smtClean="0">
                <a:cs typeface="Times New Roman" pitchFamily="18" charset="0"/>
              </a:rPr>
              <a:t> gerileme gözlenebilir. CIN II denen dönem saptandığında derhal tedavi başlamalıdır. </a:t>
            </a:r>
            <a:endParaRPr lang="es-ES" dirty="0" smtClean="0"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77AB5F-2F79-43AE-8F54-4135AF1F509A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1" tIns="42549" rIns="85101" bIns="42549" anchor="b"/>
          <a:lstStyle/>
          <a:p>
            <a:pPr algn="r" defTabSz="850900"/>
            <a:r>
              <a:rPr lang="en-US" sz="1100">
                <a:latin typeface="Arial" pitchFamily="34" charset="0"/>
              </a:rPr>
              <a:t>14</a:t>
            </a: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938" y="4344988"/>
            <a:ext cx="4583112" cy="4113212"/>
          </a:xfrm>
          <a:noFill/>
        </p:spPr>
        <p:txBody>
          <a:bodyPr wrap="square" lIns="85101" tIns="42549" rIns="85101" bIns="42549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/>
            <a:r>
              <a:rPr lang="en-GB" sz="4100" i="1" dirty="0" err="1" smtClean="0"/>
              <a:t>Cervarix</a:t>
            </a:r>
            <a:r>
              <a:rPr lang="en-GB" sz="4100" b="1" u="sng" baseline="30000" dirty="0" smtClean="0"/>
              <a:t>®</a:t>
            </a:r>
            <a:r>
              <a:rPr lang="en-GB" sz="4100" b="1" u="sng" dirty="0" smtClean="0"/>
              <a:t> </a:t>
            </a:r>
            <a:r>
              <a:rPr lang="en-GB" sz="4100" b="1" u="sng" dirty="0" err="1" smtClean="0"/>
              <a:t>ve</a:t>
            </a:r>
            <a:r>
              <a:rPr lang="en-GB" sz="4100" b="1" u="sng" dirty="0" smtClean="0"/>
              <a:t> </a:t>
            </a:r>
            <a:r>
              <a:rPr lang="en-GB" sz="4100" b="1" i="1" u="sng" dirty="0" err="1" smtClean="0"/>
              <a:t>Gardasil</a:t>
            </a:r>
            <a:r>
              <a:rPr lang="en-GB" sz="4100" b="1" u="sng" baseline="30000" dirty="0" err="1" smtClean="0">
                <a:solidFill>
                  <a:srgbClr val="007148"/>
                </a:solidFill>
              </a:rPr>
              <a:t>®</a:t>
            </a:r>
            <a:r>
              <a:rPr lang="en-GB" sz="4100" b="1" u="sng" baseline="30000" dirty="0" err="1" smtClean="0">
                <a:solidFill>
                  <a:srgbClr val="000000"/>
                </a:solidFill>
              </a:rPr>
              <a:t>ilaçlarının</a:t>
            </a:r>
            <a:r>
              <a:rPr lang="en-GB" sz="4100" b="1" u="sng" baseline="30000" dirty="0" smtClean="0">
                <a:solidFill>
                  <a:srgbClr val="000000"/>
                </a:solidFill>
              </a:rPr>
              <a:t> </a:t>
            </a:r>
            <a:r>
              <a:rPr lang="en-GB" sz="4100" b="1" u="sng" baseline="30000" dirty="0" err="1" smtClean="0">
                <a:solidFill>
                  <a:srgbClr val="000000"/>
                </a:solidFill>
              </a:rPr>
              <a:t>bileşimi</a:t>
            </a:r>
            <a:endParaRPr lang="en-GB" sz="4100" b="1" u="sng" dirty="0" smtClean="0">
              <a:solidFill>
                <a:srgbClr val="000000"/>
              </a:solidFill>
            </a:endParaRPr>
          </a:p>
          <a:p>
            <a:pPr marL="166688" indent="-166688" eaLnBrk="1" hangingPunct="1"/>
            <a:r>
              <a:rPr lang="en-GB" sz="4100" dirty="0" err="1" smtClean="0">
                <a:solidFill>
                  <a:srgbClr val="000000"/>
                </a:solidFill>
              </a:rPr>
              <a:t>İki</a:t>
            </a:r>
            <a:r>
              <a:rPr lang="en-GB" sz="4100" dirty="0" smtClean="0">
                <a:solidFill>
                  <a:srgbClr val="000000"/>
                </a:solidFill>
              </a:rPr>
              <a:t> </a:t>
            </a:r>
            <a:r>
              <a:rPr lang="en-GB" sz="4100" dirty="0" err="1" smtClean="0">
                <a:solidFill>
                  <a:srgbClr val="000000"/>
                </a:solidFill>
              </a:rPr>
              <a:t>aşının</a:t>
            </a:r>
            <a:r>
              <a:rPr lang="en-GB" sz="4100" dirty="0" smtClean="0">
                <a:solidFill>
                  <a:srgbClr val="000000"/>
                </a:solidFill>
              </a:rPr>
              <a:t> </a:t>
            </a:r>
            <a:r>
              <a:rPr lang="en-GB" sz="4100" dirty="0" err="1" smtClean="0">
                <a:solidFill>
                  <a:srgbClr val="000000"/>
                </a:solidFill>
              </a:rPr>
              <a:t>antijen</a:t>
            </a:r>
            <a:r>
              <a:rPr lang="en-GB" sz="4100" dirty="0" smtClean="0">
                <a:solidFill>
                  <a:srgbClr val="000000"/>
                </a:solidFill>
              </a:rPr>
              <a:t>/</a:t>
            </a:r>
            <a:r>
              <a:rPr lang="en-GB" sz="4100" dirty="0" err="1" smtClean="0">
                <a:solidFill>
                  <a:srgbClr val="000000"/>
                </a:solidFill>
              </a:rPr>
              <a:t>adjuvan</a:t>
            </a:r>
            <a:r>
              <a:rPr lang="en-GB" sz="4100" dirty="0" smtClean="0">
                <a:solidFill>
                  <a:srgbClr val="000000"/>
                </a:solidFill>
              </a:rPr>
              <a:t> </a:t>
            </a:r>
            <a:r>
              <a:rPr lang="en-GB" sz="4100" dirty="0" err="1" smtClean="0">
                <a:solidFill>
                  <a:srgbClr val="000000"/>
                </a:solidFill>
              </a:rPr>
              <a:t>içeriğinin</a:t>
            </a:r>
            <a:r>
              <a:rPr lang="en-GB" sz="4100" dirty="0" smtClean="0">
                <a:solidFill>
                  <a:srgbClr val="000000"/>
                </a:solidFill>
              </a:rPr>
              <a:t> </a:t>
            </a:r>
            <a:r>
              <a:rPr lang="en-GB" sz="4100" dirty="0" err="1" smtClean="0">
                <a:solidFill>
                  <a:srgbClr val="000000"/>
                </a:solidFill>
              </a:rPr>
              <a:t>karşılaştırılması</a:t>
            </a:r>
            <a:r>
              <a:rPr lang="en-GB" sz="41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çalışmalar 15-25 yada 16-26</a:t>
            </a:r>
            <a:r>
              <a:rPr lang="tr-TR" baseline="0" dirty="0" smtClean="0"/>
              <a:t> yaş gurubunda yapılan çalışmalar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Etkinlik </a:t>
            </a:r>
            <a:r>
              <a:rPr lang="tr-TR" dirty="0" err="1" smtClean="0"/>
              <a:t>spesific</a:t>
            </a:r>
            <a:r>
              <a:rPr lang="tr-TR" dirty="0" smtClean="0"/>
              <a:t> HPV tipinin </a:t>
            </a:r>
            <a:r>
              <a:rPr lang="tr-TR" dirty="0" err="1" smtClean="0"/>
              <a:t>persistan</a:t>
            </a:r>
            <a:r>
              <a:rPr lang="tr-TR" baseline="0" dirty="0" smtClean="0"/>
              <a:t> enfeksiyonun engellenmesi(ki bunlar </a:t>
            </a:r>
            <a:r>
              <a:rPr lang="tr-TR" baseline="0" dirty="0" err="1" smtClean="0"/>
              <a:t>onceden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hpv</a:t>
            </a:r>
            <a:r>
              <a:rPr lang="tr-TR" baseline="0" dirty="0" smtClean="0"/>
              <a:t> negatif olan vakalar) olarak tanımlanmış. </a:t>
            </a:r>
            <a:endParaRPr lang="tr-TR" dirty="0" smtClean="0"/>
          </a:p>
          <a:p>
            <a:r>
              <a:rPr lang="tr-TR" dirty="0" smtClean="0"/>
              <a:t>Per </a:t>
            </a:r>
            <a:r>
              <a:rPr lang="tr-TR" dirty="0" err="1" smtClean="0"/>
              <a:t>protocolde</a:t>
            </a:r>
            <a:r>
              <a:rPr lang="tr-TR" dirty="0" smtClean="0"/>
              <a:t> 2 vaka var bunların </a:t>
            </a:r>
            <a:r>
              <a:rPr lang="tr-TR" dirty="0" err="1" smtClean="0"/>
              <a:t>ikiside</a:t>
            </a:r>
            <a:r>
              <a:rPr lang="tr-TR" dirty="0" smtClean="0"/>
              <a:t> </a:t>
            </a:r>
            <a:r>
              <a:rPr lang="tr-TR" dirty="0" err="1" smtClean="0"/>
              <a:t>cın</a:t>
            </a:r>
            <a:r>
              <a:rPr lang="tr-TR" dirty="0" smtClean="0"/>
              <a:t> III ve tip 51 pozitif idi. </a:t>
            </a:r>
            <a:r>
              <a:rPr lang="tr-TR" dirty="0" err="1" smtClean="0"/>
              <a:t>Diğeride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başlangıcata</a:t>
            </a:r>
            <a:r>
              <a:rPr lang="tr-TR" baseline="0" dirty="0" smtClean="0"/>
              <a:t> tip 52 pozitif idi.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0" hangingPunct="0"/>
            <a:fld id="{ADA7A24A-1822-42B0-82B6-AB745E45F5A0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algn="r" defTabSz="912813" eaLnBrk="0" hangingPunct="0"/>
              <a:t>20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7388"/>
            <a:ext cx="4564062" cy="3424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4210050"/>
            <a:ext cx="4995863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1125" indent="-111125"/>
            <a:r>
              <a:rPr lang="en-US" b="1" smtClean="0"/>
              <a:t>	</a:t>
            </a:r>
            <a:endParaRPr lang="en-US" smtClean="0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0" y="1374775"/>
            <a:ext cx="1109663" cy="91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607" tIns="43301" rIns="86607" bIns="43301">
            <a:spAutoFit/>
          </a:bodyPr>
          <a:lstStyle/>
          <a:p>
            <a:pPr defTabSz="879475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1/Data on File/Update of the Integrated Summary of Efficacy /p57/Table 14</a:t>
            </a:r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5748338" y="2857500"/>
            <a:ext cx="1109662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607" tIns="43301" rIns="86607" bIns="43301">
            <a:spAutoFit/>
          </a:bodyPr>
          <a:lstStyle/>
          <a:p>
            <a:pPr defTabSz="879475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1/Kjaer/p 875/Table 4 (VIN 2/3 and VaIN 2/3 data)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0" hangingPunct="0"/>
            <a:fld id="{9AA23B10-1F90-4764-83AD-57210BAA998B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algn="r" defTabSz="912813" eaLnBrk="0" hangingPunct="0"/>
              <a:t>21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7388"/>
            <a:ext cx="4564062" cy="3424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4210050"/>
            <a:ext cx="4995863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1125" indent="-111125"/>
            <a:r>
              <a:rPr lang="en-US" b="1" smtClean="0"/>
              <a:t>	</a:t>
            </a:r>
            <a:endParaRPr lang="en-US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9525" y="2046288"/>
            <a:ext cx="111125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607" tIns="43301" rIns="86607" bIns="43301">
            <a:spAutoFit/>
          </a:bodyPr>
          <a:lstStyle/>
          <a:p>
            <a:pPr defTabSz="879475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1/Kjaer/p 872/Table 2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9525" y="3611563"/>
            <a:ext cx="111125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607" tIns="43301" rIns="86607" bIns="43301">
            <a:spAutoFit/>
          </a:bodyPr>
          <a:lstStyle/>
          <a:p>
            <a:pPr defTabSz="879475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1/Kjaer/p 872/col 1/¶2</a:t>
            </a:r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0" y="1096963"/>
            <a:ext cx="1109663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607" tIns="43301" rIns="86607" bIns="43301">
            <a:spAutoFit/>
          </a:bodyPr>
          <a:lstStyle/>
          <a:p>
            <a:pPr defTabSz="879475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1/Kjaer/p 869/col 1/¶4; p 869/col 2/¶4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30275"/>
            <a:fld id="{16EB7D89-8E0B-4074-B0A7-A95854720CB4}" type="slidenum">
              <a:rPr lang="en-GB" sz="1200">
                <a:latin typeface="Arial" pitchFamily="34" charset="0"/>
              </a:rPr>
              <a:pPr algn="r" defTabSz="930275"/>
              <a:t>22</a:t>
            </a:fld>
            <a:endParaRPr lang="en-GB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 yıllık çalışmanın son</a:t>
            </a:r>
            <a:r>
              <a:rPr lang="tr-TR" baseline="0" dirty="0" smtClean="0"/>
              <a:t> verileri(2009 dan 2012 ye)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16-26 yas arası 14125 hasta alınmış. Faz II-III ÇALIŞMASI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Serumda artan antikorların</a:t>
            </a:r>
            <a:r>
              <a:rPr lang="tr-TR" baseline="0" dirty="0" smtClean="0"/>
              <a:t> koruyuculuğu </a:t>
            </a:r>
            <a:r>
              <a:rPr lang="tr-TR" baseline="0" dirty="0" err="1" smtClean="0"/>
              <a:t>servikovajinal</a:t>
            </a:r>
            <a:r>
              <a:rPr lang="tr-TR" baseline="0" dirty="0" smtClean="0"/>
              <a:t> bölgede artmasını gerektirir. 2 yıllık takipte yüksek korelasyon gösterilmiş.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Antikor cevabı</a:t>
            </a:r>
            <a:r>
              <a:rPr lang="tr-TR" baseline="0" dirty="0" smtClean="0"/>
              <a:t> yaşa bağlıdır.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Bivalan</a:t>
            </a:r>
            <a:r>
              <a:rPr lang="tr-TR" dirty="0" smtClean="0"/>
              <a:t> aşı, </a:t>
            </a:r>
            <a:r>
              <a:rPr lang="tr-TR" dirty="0" err="1" smtClean="0"/>
              <a:t>guadrivalana</a:t>
            </a:r>
            <a:r>
              <a:rPr lang="tr-TR" baseline="0" dirty="0" smtClean="0"/>
              <a:t> göre</a:t>
            </a:r>
            <a:r>
              <a:rPr lang="tr-TR" dirty="0" smtClean="0"/>
              <a:t> daha güçlü ve kalıcı antikor cevabına sahip. İçindeki </a:t>
            </a:r>
            <a:r>
              <a:rPr lang="tr-TR" dirty="0" err="1" smtClean="0"/>
              <a:t>monofosforil</a:t>
            </a:r>
            <a:r>
              <a:rPr lang="tr-TR" dirty="0" smtClean="0"/>
              <a:t> </a:t>
            </a:r>
            <a:r>
              <a:rPr lang="tr-TR" dirty="0" err="1" smtClean="0"/>
              <a:t>lipid</a:t>
            </a:r>
            <a:r>
              <a:rPr lang="tr-TR" baseline="0" dirty="0" smtClean="0"/>
              <a:t> </a:t>
            </a:r>
            <a:r>
              <a:rPr lang="tr-TR" dirty="0" smtClean="0"/>
              <a:t>A ya bağlanmış. Ek </a:t>
            </a:r>
            <a:r>
              <a:rPr lang="tr-TR" dirty="0" err="1" smtClean="0"/>
              <a:t>adjuvana</a:t>
            </a:r>
            <a:r>
              <a:rPr lang="tr-TR" dirty="0" smtClean="0"/>
              <a:t> olarak var.</a:t>
            </a:r>
          </a:p>
          <a:p>
            <a:r>
              <a:rPr lang="tr-TR" dirty="0" err="1" smtClean="0"/>
              <a:t>Bivalan</a:t>
            </a:r>
            <a:r>
              <a:rPr lang="tr-TR" dirty="0" smtClean="0"/>
              <a:t> aşıda 8.4 yıla kadar çok </a:t>
            </a:r>
            <a:r>
              <a:rPr lang="tr-TR" dirty="0" err="1" smtClean="0"/>
              <a:t>yuksek</a:t>
            </a:r>
            <a:r>
              <a:rPr lang="tr-TR" baseline="0" dirty="0" smtClean="0"/>
              <a:t> seviyede olur. </a:t>
            </a:r>
            <a:r>
              <a:rPr lang="tr-TR" baseline="0" dirty="0" err="1" smtClean="0"/>
              <a:t>Guadrivalanda</a:t>
            </a:r>
            <a:r>
              <a:rPr lang="tr-TR" baseline="0" dirty="0" smtClean="0"/>
              <a:t> ise 3-5 yılda doğal enfeksiyon kadar olan seviyeye gelir.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Hayvan çalışmalarında gösterilmiş.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ÖNCEKİ ÇALIŞMALARIN POST HOC ANALİZLERİNDEN</a:t>
            </a:r>
            <a:r>
              <a:rPr lang="tr-TR" baseline="0" dirty="0" smtClean="0"/>
              <a:t> ELDE EDİLEN VERİLER.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</a:t>
            </a:r>
            <a:r>
              <a:rPr lang="tr-TR" baseline="0" dirty="0" smtClean="0"/>
              <a:t> ölüm vakaları </a:t>
            </a:r>
            <a:r>
              <a:rPr lang="tr-TR" baseline="0" dirty="0" err="1" smtClean="0"/>
              <a:t>pnömoni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sepsis</a:t>
            </a:r>
            <a:r>
              <a:rPr lang="tr-TR" baseline="0" dirty="0" smtClean="0"/>
              <a:t>, trafik kazaları ve </a:t>
            </a:r>
            <a:r>
              <a:rPr lang="tr-TR" baseline="0" dirty="0" err="1" smtClean="0"/>
              <a:t>emboli</a:t>
            </a:r>
            <a:r>
              <a:rPr lang="tr-TR" baseline="0" dirty="0" smtClean="0"/>
              <a:t> sebebiyleydi. Hiç biri aşıyla ilişkilendirilmedi.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Enjeksiyon yeri yan etkilerinin</a:t>
            </a:r>
            <a:r>
              <a:rPr lang="tr-TR" baseline="0" dirty="0" smtClean="0"/>
              <a:t> çoğu hafif ve ortadır(1 ile 5 gün arasında).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Buna eleştiri: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reporting is voluntary, VAERS data are subject 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reporting biases, such as under-reporting and stimulated reporting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after the introduction of a new vaccine or when there 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publicity around a vaccine). The temporal association of an adverse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with vaccination alone does not prove a causal relationship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VAERS cannot usually assess causality [2,4]. Furthermore, 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provided on the VAERS report is often incomplete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and, without additional review of medical records, it is difficult 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verify the reported diagnoses. In a review of HPV4-related VAERS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reports through 2008 [5], there were 42 reports of GBS. Of 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cases with adequate medical records, only 12 cases (57%) met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Brighton Collaboration case definition of GBS [6].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BE0C-55F0-4BFF-84D8-110C3DF7D2A1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02329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Institute of Medicine determined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plausible range of post-exposure latency for GBS to be 5 days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weeks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BE0C-55F0-4BFF-84D8-110C3DF7D2A1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09817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İngiltere</a:t>
            </a:r>
            <a:r>
              <a:rPr lang="tr-TR" baseline="0" dirty="0" smtClean="0"/>
              <a:t> Sağlık Bakanlığının desteklediği çalışma.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GBS is the most common passively reported neurological condition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influenza vaccination [7], no signal has been seen specifically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HPV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BE0C-55F0-4BFF-84D8-110C3DF7D2A1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9448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Ancak ilk 6</a:t>
            </a:r>
            <a:r>
              <a:rPr lang="tr-TR" baseline="0" dirty="0" smtClean="0"/>
              <a:t> ayda.</a:t>
            </a:r>
          </a:p>
          <a:p>
            <a:r>
              <a:rPr lang="tr-TR" baseline="0" dirty="0" smtClean="0"/>
              <a:t>24 aylık bakıldığında %12 risk artışı var.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Gebelikte HPV aşısı olan ve olmayanlar arasında </a:t>
            </a:r>
            <a:r>
              <a:rPr lang="tr-TR" sz="1200" dirty="0" err="1" smtClean="0"/>
              <a:t>perinatal</a:t>
            </a:r>
            <a:r>
              <a:rPr lang="tr-TR" sz="1200" dirty="0" smtClean="0"/>
              <a:t> sonuçlar açısından fark yok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BE0C-55F0-4BFF-84D8-110C3DF7D2A1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22818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Gözlenme: bayılma için(özellikle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adoelsanlar</a:t>
            </a:r>
            <a:r>
              <a:rPr lang="tr-TR" baseline="0" dirty="0" smtClean="0"/>
              <a:t> için)</a:t>
            </a:r>
            <a:endParaRPr lang="tr-TR" dirty="0" smtClean="0"/>
          </a:p>
          <a:p>
            <a:r>
              <a:rPr lang="tr-TR" dirty="0" smtClean="0"/>
              <a:t>Alerjiler:</a:t>
            </a:r>
            <a:r>
              <a:rPr lang="tr-TR" baseline="0" dirty="0" smtClean="0"/>
              <a:t> mantara </a:t>
            </a:r>
            <a:r>
              <a:rPr lang="tr-TR" baseline="0" dirty="0" err="1" smtClean="0"/>
              <a:t>karsşı</a:t>
            </a:r>
            <a:r>
              <a:rPr lang="tr-TR" baseline="0" dirty="0" smtClean="0"/>
              <a:t> yada daha önceki </a:t>
            </a:r>
            <a:r>
              <a:rPr lang="tr-TR" baseline="0" dirty="0" err="1" smtClean="0"/>
              <a:t>hpv</a:t>
            </a:r>
            <a:r>
              <a:rPr lang="tr-TR" baseline="0" dirty="0" smtClean="0"/>
              <a:t> aşısına karşı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BE0C-55F0-4BFF-84D8-110C3DF7D2A1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883699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%7 ORANINDA </a:t>
            </a:r>
            <a:r>
              <a:rPr lang="tr-TR" dirty="0" err="1" smtClean="0"/>
              <a:t>hpv</a:t>
            </a:r>
            <a:r>
              <a:rPr lang="tr-TR" dirty="0" smtClean="0"/>
              <a:t> ENFEKSİYON VE HASTALIK HİKAYESİ VARMIŞ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Although adolescent girls are the main population for prophylactic human papillomavirus (HPV)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vaccines, adult women who remain at risk of cervical cancer can also be vaccinated. We report data from the interim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the ongoing VIVIANE study, the aim of which is to assess the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safety, and immunogenicity of the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 16/18 AS04-adjuvanted vaccine in adult women.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In this phase 3, multinational, double-blind,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controlled trial, we randomly assigned healthy women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 than 25 years to the HPV 16/18 vaccine or control (1:1), via an internet-based system with an algorithm process that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accounted for region, age stratum, baseline HPV DNA status, HPV 16/18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serostatus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cytology. Enrolment was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age-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about 45% of participants in each of the 26–35 and 36–45 years age strata and 10% in the 46 years and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 stratum. Up to 15% of women in each age stratum could have a history of HPV infection or disease. The primary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 was vaccine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 6-month persistent infection or cervical intraepithelial neoplasia grade 1 or higher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(CIN1+) associated with HPV 16/18. The primary analysis was done in the according-to-protocol cohort for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consists of women who received all three vaccine or control doses, had negative or low-grade cytology at baseline,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had no history of HPV disease. Secondary analyses included vaccine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 non-vaccine oncogenic HPV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types. Mean follow-up time was 40·3 months. This study is registered with ClinicalTrials.gov, number NCT00294047.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The fi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participant was enrolled on Feb 16, 2006, and the last study visit for the present analysis took place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Dec 10, 2010; 5752 women were included in the total vaccinated cohort (n=2881 vaccine, n=2871 control), and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4505 in the according-to-protocol cohort for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(n=2264 vaccine, n=2241 control). Vaccine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 16/18-related 6-month persistent infection or CIN1+ was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cant in all age groups combined (81·1%,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97·7% CI 52·1–94·0), in the 26–35 years age group (83·5%, 45·0–96·8), and in the 36–45 years age group (77·2%,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2·8–96·9); no cases were seen in women aged 46 years and older. Vaccine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 atypical squamous cells of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undetermined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greater associated with HPV 16/18 was also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cant. We also noted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cant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cross-protective vaccine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 6-month persistent infection with HPV 31 (79·1%, 97·7% CI 27·6–95·9) and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 45 (76·9%, 18·5–95·6]) Serious adverse events occurred in 285 (10%) of 2881 women in the vaccine group and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267 (9%) of 2871 in the control group; fi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(&lt;1%) and eight (&lt;1%) of these events, respectively, were believed to be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vaccination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Interpretation In women older than 25 years, the HPV 16/18 vaccine is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cacious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 infections and cervical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abnormalities associated with the vaccine types, as well as infections with the non-vaccine HPV types 31 and 45.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BE0C-55F0-4BFF-84D8-110C3DF7D2A1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104777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9 yaş altında yapılan ilk çalışmadır.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GAVI verisi:global aşı ve </a:t>
            </a:r>
            <a:r>
              <a:rPr lang="tr-TR" dirty="0" err="1" smtClean="0"/>
              <a:t>immunızasyon</a:t>
            </a:r>
            <a:r>
              <a:rPr lang="tr-TR" dirty="0" smtClean="0"/>
              <a:t> birliği</a:t>
            </a:r>
          </a:p>
          <a:p>
            <a:r>
              <a:rPr lang="tr-TR" dirty="0" smtClean="0"/>
              <a:t>Üretici firma </a:t>
            </a:r>
            <a:r>
              <a:rPr lang="tr-TR" dirty="0" err="1" smtClean="0"/>
              <a:t>fiyatıguadrivalant</a:t>
            </a:r>
            <a:r>
              <a:rPr lang="tr-TR" baseline="0" dirty="0" smtClean="0"/>
              <a:t> için doz başına 46 dolar. Hindistan 6 dolara ithal ediyor.</a:t>
            </a:r>
          </a:p>
          <a:p>
            <a:r>
              <a:rPr lang="tr-TR" baseline="0" dirty="0" smtClean="0"/>
              <a:t>GAVI en fakir ülkelere </a:t>
            </a:r>
            <a:r>
              <a:rPr lang="tr-TR" baseline="0" dirty="0" err="1" smtClean="0"/>
              <a:t>ort</a:t>
            </a:r>
            <a:r>
              <a:rPr lang="tr-TR" baseline="0" dirty="0" smtClean="0"/>
              <a:t> 4,5 dolardan(en düşük fiyat) doz başına veriyor.</a:t>
            </a:r>
          </a:p>
          <a:p>
            <a:r>
              <a:rPr lang="tr-TR" baseline="0" dirty="0" smtClean="0"/>
              <a:t>İddialarda aşının üretim maliyetinin 1 dolar olduğu şeklinde.</a:t>
            </a:r>
          </a:p>
          <a:p>
            <a:r>
              <a:rPr lang="tr-TR" baseline="0" dirty="0" smtClean="0"/>
              <a:t>L2 ye karşı </a:t>
            </a:r>
            <a:r>
              <a:rPr lang="tr-TR" baseline="0" dirty="0" err="1" smtClean="0"/>
              <a:t>immun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cevp</a:t>
            </a:r>
            <a:r>
              <a:rPr lang="tr-TR" baseline="0" dirty="0" smtClean="0"/>
              <a:t> az da olsa ileriki </a:t>
            </a:r>
            <a:r>
              <a:rPr lang="tr-TR" baseline="0" dirty="0" err="1" smtClean="0"/>
              <a:t>çalışmalr</a:t>
            </a:r>
            <a:r>
              <a:rPr lang="tr-TR" baseline="0" dirty="0" smtClean="0"/>
              <a:t> L 1 ile aynı </a:t>
            </a:r>
            <a:r>
              <a:rPr lang="tr-TR" baseline="0" dirty="0" err="1" smtClean="0"/>
              <a:t>etkinliktemi</a:t>
            </a:r>
            <a:r>
              <a:rPr lang="tr-TR" baseline="0" dirty="0" smtClean="0"/>
              <a:t> onu gösterecek ve </a:t>
            </a:r>
            <a:r>
              <a:rPr lang="tr-TR" baseline="0" dirty="0" err="1" smtClean="0"/>
              <a:t>bakteriofajda</a:t>
            </a:r>
            <a:r>
              <a:rPr lang="tr-TR" baseline="0" dirty="0" smtClean="0"/>
              <a:t> üretilebilmesi daha fazla </a:t>
            </a:r>
            <a:r>
              <a:rPr lang="tr-TR" baseline="0" dirty="0" err="1" smtClean="0"/>
              <a:t>hpv</a:t>
            </a:r>
            <a:r>
              <a:rPr lang="tr-TR" baseline="0" dirty="0" smtClean="0"/>
              <a:t> tipine karşı(çapraz koruma özelliği var kullanılabilmesi gibi avantajları var. Ancak L41 e göre daha az </a:t>
            </a:r>
            <a:r>
              <a:rPr lang="tr-TR" baseline="0" dirty="0" err="1" smtClean="0"/>
              <a:t>immun</a:t>
            </a:r>
            <a:r>
              <a:rPr lang="tr-TR" baseline="0" dirty="0" smtClean="0"/>
              <a:t> yanıt oluşturuyor dezavantajı bu.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1C5D-7189-4144-A00F-2369CD20D1D0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8EB1-86DE-47B6-8212-33E95463C7AC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8EB1-86DE-47B6-8212-33E95463C7AC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8EB1-86DE-47B6-8212-33E95463C7AC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8EB1-86DE-47B6-8212-33E95463C7AC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0"/>
            <a:ext cx="7620000" cy="1066800"/>
          </a:xfrm>
        </p:spPr>
        <p:txBody>
          <a:bodyPr/>
          <a:lstStyle/>
          <a:p>
            <a:r>
              <a:rPr lang="tr-TR" smtClean="0"/>
              <a:t>İçerik (</a:t>
            </a:r>
            <a:r>
              <a:rPr lang="en-US" smtClean="0"/>
              <a:t>Content Slide</a:t>
            </a:r>
            <a:r>
              <a:rPr lang="tr-TR" smtClean="0"/>
              <a:t>)</a:t>
            </a:r>
            <a:endParaRPr lang="en-US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2"/>
            <a:ext cx="8382000" cy="4525963"/>
          </a:xfrm>
        </p:spPr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endParaRPr 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10075" y="6619877"/>
            <a:ext cx="457200" cy="23177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FCEDFC-F44E-4211-BC20-A6152A654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95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KORUYUCU HPV AŞILARI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Dr.Öğr</a:t>
            </a:r>
            <a:r>
              <a:rPr lang="tr-TR" dirty="0" smtClean="0">
                <a:solidFill>
                  <a:schemeClr val="tx1"/>
                </a:solidFill>
              </a:rPr>
              <a:t>.Üyesi </a:t>
            </a:r>
            <a:r>
              <a:rPr lang="tr-TR" b="1" dirty="0" err="1" smtClean="0">
                <a:solidFill>
                  <a:schemeClr val="tx1"/>
                </a:solidFill>
              </a:rPr>
              <a:t>Erbil</a:t>
            </a:r>
            <a:r>
              <a:rPr lang="tr-TR" b="1" dirty="0" smtClean="0">
                <a:solidFill>
                  <a:schemeClr val="tx1"/>
                </a:solidFill>
              </a:rPr>
              <a:t> KARAMAN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YYÜ Tıp Fakültesi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Kadın Hastalıkları ve Doğum AD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Jinekolojik Onkolojik Cerrahi BD</a:t>
            </a:r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" y="22225"/>
            <a:ext cx="2835870" cy="22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Türkiyede</a:t>
            </a:r>
            <a:r>
              <a:rPr lang="tr-TR" dirty="0" smtClean="0"/>
              <a:t> </a:t>
            </a:r>
            <a:r>
              <a:rPr lang="tr-TR" dirty="0" err="1" smtClean="0"/>
              <a:t>serviks</a:t>
            </a:r>
            <a:r>
              <a:rPr lang="tr-TR" dirty="0" smtClean="0"/>
              <a:t> kanserinde HPV Tipleri 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HPV </a:t>
                      </a:r>
                      <a:r>
                        <a:rPr lang="tr-TR" dirty="0" err="1" smtClean="0"/>
                        <a:t>Type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HPV 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64.7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HPV 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9.9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HPV 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9.9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HPV 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3.0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HPV 33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2.2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14"/>
          <p:cNvSpPr txBox="1">
            <a:spLocks noGrp="1"/>
          </p:cNvSpPr>
          <p:nvPr/>
        </p:nvSpPr>
        <p:spPr bwMode="auto">
          <a:xfrm>
            <a:off x="323528" y="4941168"/>
            <a:ext cx="6858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1200" b="1" i="1" dirty="0">
                <a:solidFill>
                  <a:srgbClr val="002060"/>
                </a:solidFill>
              </a:rPr>
              <a:t>Usubutun</a:t>
            </a:r>
            <a:r>
              <a:rPr lang="tr-TR" sz="1200" b="1" i="1" dirty="0">
                <a:solidFill>
                  <a:srgbClr val="002060"/>
                </a:solidFill>
              </a:rPr>
              <a:t> A,</a:t>
            </a:r>
            <a:r>
              <a:rPr lang="da-DK" sz="1200" b="1" i="1" dirty="0">
                <a:solidFill>
                  <a:srgbClr val="002060"/>
                </a:solidFill>
              </a:rPr>
              <a:t> Int J Gynecol Pathol</a:t>
            </a:r>
            <a:r>
              <a:rPr lang="tr-TR" sz="1200" b="1" i="1" dirty="0">
                <a:solidFill>
                  <a:srgbClr val="002060"/>
                </a:solidFill>
              </a:rPr>
              <a:t>,</a:t>
            </a:r>
            <a:r>
              <a:rPr lang="da-DK" sz="1200" b="1" i="1" dirty="0">
                <a:solidFill>
                  <a:srgbClr val="002060"/>
                </a:solidFill>
              </a:rPr>
              <a:t> 2009</a:t>
            </a:r>
            <a:endParaRPr lang="tr-TR" sz="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76200"/>
            <a:ext cx="8229600" cy="976313"/>
          </a:xfrm>
        </p:spPr>
        <p:txBody>
          <a:bodyPr rtlCol="0">
            <a:normAutofit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1"/>
                </a:solidFill>
              </a:rPr>
              <a:t>Human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papillomavirus</a:t>
            </a:r>
            <a:r>
              <a:rPr lang="tr-TR" b="1" dirty="0" smtClean="0">
                <a:solidFill>
                  <a:schemeClr val="accent1"/>
                </a:solidFill>
              </a:rPr>
              <a:t> (HPV)</a:t>
            </a:r>
          </a:p>
        </p:txBody>
      </p:sp>
      <p:pic>
        <p:nvPicPr>
          <p:cNvPr id="16387" name="Picture 15" descr="sphe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444625"/>
            <a:ext cx="2009775" cy="1992313"/>
          </a:xfrm>
        </p:spPr>
      </p:pic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835150" y="987425"/>
            <a:ext cx="575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schemeClr val="accent1"/>
                </a:solidFill>
                <a:latin typeface="+mn-lt"/>
              </a:rPr>
              <a:t>Zarfsız Çift Sarmallı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DNA virus</a:t>
            </a:r>
            <a:r>
              <a:rPr lang="tr-TR" sz="2400" dirty="0" smtClean="0">
                <a:solidFill>
                  <a:schemeClr val="accent1"/>
                </a:solidFill>
                <a:latin typeface="+mn-lt"/>
              </a:rPr>
              <a:t>u</a:t>
            </a:r>
            <a:endParaRPr lang="en-US" sz="2400" baseline="300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5508625" y="1579563"/>
            <a:ext cx="33401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tr-TR" sz="1800" dirty="0">
                <a:solidFill>
                  <a:schemeClr val="accent1"/>
                </a:solidFill>
                <a:latin typeface="+mn-lt"/>
              </a:rPr>
              <a:t>Epiteliotropik bir virus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r-TR" sz="1800" dirty="0">
                <a:solidFill>
                  <a:schemeClr val="accent1"/>
                </a:solidFill>
                <a:latin typeface="+mn-lt"/>
              </a:rPr>
              <a:t>Deri ve mukozada çeşitli benign </a:t>
            </a:r>
          </a:p>
          <a:p>
            <a:pPr>
              <a:defRPr/>
            </a:pPr>
            <a:r>
              <a:rPr lang="tr-TR" sz="1800" dirty="0">
                <a:solidFill>
                  <a:schemeClr val="accent1"/>
                </a:solidFill>
                <a:latin typeface="+mn-lt"/>
              </a:rPr>
              <a:t>   ve malign tümörlerle ilişkili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tr-TR" sz="1800" dirty="0" smtClean="0">
                <a:solidFill>
                  <a:schemeClr val="accent1"/>
                </a:solidFill>
                <a:latin typeface="+mn-lt"/>
              </a:rPr>
              <a:t>200’ yakın tipi tanımlanmış.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~30–40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anogenital</a:t>
            </a:r>
            <a:endParaRPr lang="en-US" sz="1800" baseline="30000" dirty="0">
              <a:solidFill>
                <a:schemeClr val="accent1"/>
              </a:solidFill>
              <a:latin typeface="+mn-lt"/>
            </a:endParaRPr>
          </a:p>
          <a:p>
            <a:pPr marL="747713" lvl="1" indent="-290513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~15–20 on</a:t>
            </a:r>
            <a:r>
              <a:rPr lang="tr-TR" dirty="0" smtClean="0">
                <a:solidFill>
                  <a:schemeClr val="accent1"/>
                </a:solidFill>
                <a:latin typeface="+mn-lt"/>
              </a:rPr>
              <a:t>kojenik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pPr marL="1252538" lvl="2" indent="-280988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HPV 16 </a:t>
            </a:r>
            <a:r>
              <a:rPr lang="tr-TR" sz="1400" dirty="0">
                <a:solidFill>
                  <a:schemeClr val="accent1"/>
                </a:solidFill>
                <a:latin typeface="+mn-lt"/>
              </a:rPr>
              <a:t>ve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HPV 18 </a:t>
            </a:r>
            <a:r>
              <a:rPr lang="tr-TR" sz="1400" dirty="0">
                <a:solidFill>
                  <a:schemeClr val="accent1"/>
                </a:solidFill>
                <a:latin typeface="+mn-lt"/>
              </a:rPr>
              <a:t>türleri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tr-TR" sz="1400" dirty="0">
                <a:solidFill>
                  <a:schemeClr val="accent1"/>
                </a:solidFill>
                <a:latin typeface="+mn-lt"/>
              </a:rPr>
              <a:t>dünya genelindeki servikal kanser vakalarının büyük kısmından sorumlu</a:t>
            </a:r>
            <a:r>
              <a:rPr lang="tr-TR" sz="1400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en-US" sz="1400" baseline="30000" dirty="0">
              <a:solidFill>
                <a:schemeClr val="accent1"/>
              </a:solidFill>
              <a:latin typeface="+mn-lt"/>
            </a:endParaRPr>
          </a:p>
          <a:p>
            <a:pPr marL="747713" lvl="1" indent="-290513">
              <a:spcBef>
                <a:spcPct val="20000"/>
              </a:spcBef>
              <a:buFontTx/>
              <a:buChar char="–"/>
              <a:defRPr/>
            </a:pPr>
            <a:r>
              <a:rPr lang="en-US" dirty="0" err="1">
                <a:solidFill>
                  <a:schemeClr val="accent1"/>
                </a:solidFill>
                <a:latin typeface="+mn-lt"/>
              </a:rPr>
              <a:t>Nonon</a:t>
            </a:r>
            <a:r>
              <a:rPr lang="tr-TR" dirty="0">
                <a:solidFill>
                  <a:schemeClr val="accent1"/>
                </a:solidFill>
                <a:latin typeface="+mn-lt"/>
              </a:rPr>
              <a:t>k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o</a:t>
            </a:r>
            <a:r>
              <a:rPr lang="tr-TR" dirty="0">
                <a:solidFill>
                  <a:schemeClr val="accent1"/>
                </a:solidFill>
                <a:latin typeface="+mn-lt"/>
              </a:rPr>
              <a:t>j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eni</a:t>
            </a:r>
            <a:r>
              <a:rPr lang="tr-TR" dirty="0" smtClean="0">
                <a:solidFill>
                  <a:schemeClr val="accent1"/>
                </a:solidFill>
                <a:latin typeface="+mn-lt"/>
              </a:rPr>
              <a:t>k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tr-TR" dirty="0">
                <a:solidFill>
                  <a:schemeClr val="accent1"/>
                </a:solidFill>
                <a:latin typeface="+mn-lt"/>
              </a:rPr>
              <a:t>ürler</a:t>
            </a:r>
            <a:endParaRPr lang="en-US" baseline="30000" dirty="0">
              <a:solidFill>
                <a:schemeClr val="accent1"/>
              </a:solidFill>
              <a:latin typeface="+mn-lt"/>
            </a:endParaRPr>
          </a:p>
          <a:p>
            <a:pPr marL="1252538" lvl="2" indent="-280988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HPV 6 </a:t>
            </a:r>
            <a:r>
              <a:rPr lang="tr-TR" sz="1400" dirty="0">
                <a:solidFill>
                  <a:schemeClr val="accent1"/>
                </a:solidFill>
                <a:latin typeface="+mn-lt"/>
              </a:rPr>
              <a:t>ve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11 </a:t>
            </a:r>
            <a:r>
              <a:rPr lang="tr-TR" sz="1400" dirty="0">
                <a:solidFill>
                  <a:schemeClr val="accent1"/>
                </a:solidFill>
                <a:latin typeface="+mn-lt"/>
              </a:rPr>
              <a:t>genelde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tr-TR" sz="1400" dirty="0">
                <a:solidFill>
                  <a:schemeClr val="accent1"/>
                </a:solidFill>
                <a:latin typeface="+mn-lt"/>
              </a:rPr>
              <a:t>anogenital bölge siğillerinden sorumludurlar.</a:t>
            </a:r>
            <a:r>
              <a:rPr lang="en-US" sz="1400" baseline="30000" dirty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431800" y="4625975"/>
            <a:ext cx="458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tr-TR" sz="1800" dirty="0">
                <a:solidFill>
                  <a:schemeClr val="accent1"/>
                </a:solidFill>
                <a:latin typeface="+mn-lt"/>
              </a:rPr>
              <a:t>İnsanlar dahil bir çok hayvan türünü de enfekte ederler. Farklı tiplere ve subtiplere ayrılırken dış kapsid proteini olan L1’deki farklılıklara göre ayrılırlar.  (%10)</a:t>
            </a: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2268538" y="1579563"/>
            <a:ext cx="28781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/>
                </a:solidFill>
                <a:latin typeface="+mn-lt"/>
              </a:rPr>
              <a:t>Sirküler,72 kapsomerli, 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/>
                </a:solidFill>
                <a:latin typeface="+mn-lt"/>
              </a:rPr>
              <a:t>ikosahedral (20 yüzlü)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/>
                </a:solidFill>
                <a:latin typeface="+mn-lt"/>
              </a:rPr>
              <a:t>55 nm çaplı</a:t>
            </a:r>
            <a:endParaRPr lang="en-US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/>
                </a:solidFill>
                <a:latin typeface="+mn-lt"/>
              </a:rPr>
              <a:t>Çift sarmal DNA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/>
                </a:solidFill>
                <a:latin typeface="+mn-lt"/>
              </a:rPr>
              <a:t>DNA içeriği 5.2 milyon Dalton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/>
                </a:solidFill>
                <a:latin typeface="+mn-lt"/>
              </a:rPr>
              <a:t>Isıya dirençli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627784" y="6427113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Gravitt</a:t>
            </a:r>
            <a:r>
              <a:rPr lang="en-US" sz="1100" dirty="0" smtClean="0"/>
              <a:t> PE, </a:t>
            </a:r>
            <a:r>
              <a:rPr lang="en-US" sz="1100" dirty="0" err="1" smtClean="0"/>
              <a:t>Winer</a:t>
            </a:r>
            <a:r>
              <a:rPr lang="en-US" sz="1100" dirty="0" smtClean="0"/>
              <a:t> RL. Natural History of HPV Infection across the Lifespan: Role of Viral Latency. Viruses. 2017 Sep 21;9(10). </a:t>
            </a:r>
            <a:r>
              <a:rPr lang="en-US" sz="1100" dirty="0" err="1" smtClean="0"/>
              <a:t>pii</a:t>
            </a:r>
            <a:r>
              <a:rPr lang="en-US" sz="1100" dirty="0" smtClean="0"/>
              <a:t>: E267. </a:t>
            </a:r>
            <a:r>
              <a:rPr lang="en-US" sz="1100" dirty="0" err="1" smtClean="0"/>
              <a:t>doi</a:t>
            </a:r>
            <a:r>
              <a:rPr lang="en-US" sz="1100" dirty="0" smtClean="0"/>
              <a:t>: 10.3390/v9100267. Review.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xmlns="" val="30833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HPV DOĞAL SEYİR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53244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572000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/>
              <a:t>De </a:t>
            </a:r>
            <a:r>
              <a:rPr lang="tr-TR" sz="1100" dirty="0" err="1" smtClean="0"/>
              <a:t>Sanjosé</a:t>
            </a:r>
            <a:r>
              <a:rPr lang="tr-TR" sz="1100" dirty="0" smtClean="0"/>
              <a:t> S, </a:t>
            </a:r>
            <a:r>
              <a:rPr lang="tr-TR" sz="1100" dirty="0" err="1" smtClean="0"/>
              <a:t>Brotons</a:t>
            </a:r>
            <a:r>
              <a:rPr lang="tr-TR" sz="1100" dirty="0" smtClean="0"/>
              <a:t> M, </a:t>
            </a:r>
            <a:r>
              <a:rPr lang="tr-TR" sz="1100" dirty="0" err="1" smtClean="0"/>
              <a:t>Pavón</a:t>
            </a:r>
            <a:r>
              <a:rPr lang="tr-TR" sz="1100" dirty="0" smtClean="0"/>
              <a:t> MA. </a:t>
            </a:r>
            <a:r>
              <a:rPr lang="tr-TR" sz="1100" dirty="0" err="1" smtClean="0"/>
              <a:t>The</a:t>
            </a:r>
            <a:r>
              <a:rPr lang="tr-TR" sz="1100" dirty="0" smtClean="0"/>
              <a:t> </a:t>
            </a:r>
            <a:r>
              <a:rPr lang="tr-TR" sz="1100" dirty="0" err="1" smtClean="0"/>
              <a:t>natural</a:t>
            </a:r>
            <a:r>
              <a:rPr lang="tr-TR" sz="1100" dirty="0" smtClean="0"/>
              <a:t> </a:t>
            </a:r>
            <a:r>
              <a:rPr lang="tr-TR" sz="1100" dirty="0" err="1" smtClean="0"/>
              <a:t>history</a:t>
            </a:r>
            <a:r>
              <a:rPr lang="tr-TR" sz="1100" dirty="0" smtClean="0"/>
              <a:t> of </a:t>
            </a:r>
            <a:r>
              <a:rPr lang="tr-TR" sz="1100" dirty="0" err="1" smtClean="0"/>
              <a:t>human</a:t>
            </a:r>
            <a:r>
              <a:rPr lang="tr-TR" sz="1100" dirty="0" smtClean="0"/>
              <a:t> </a:t>
            </a:r>
            <a:r>
              <a:rPr lang="tr-TR" sz="1100" dirty="0" err="1" smtClean="0"/>
              <a:t>papillomavirus</a:t>
            </a:r>
            <a:r>
              <a:rPr lang="tr-TR" sz="1100" dirty="0" smtClean="0"/>
              <a:t> </a:t>
            </a:r>
            <a:r>
              <a:rPr lang="tr-TR" sz="1100" dirty="0" err="1" smtClean="0"/>
              <a:t>infection</a:t>
            </a:r>
            <a:r>
              <a:rPr lang="tr-TR" sz="1100" dirty="0" smtClean="0"/>
              <a:t>. </a:t>
            </a:r>
            <a:r>
              <a:rPr lang="tr-TR" sz="1100" dirty="0" err="1" smtClean="0"/>
              <a:t>Best</a:t>
            </a:r>
            <a:r>
              <a:rPr lang="tr-TR" sz="1100" dirty="0" smtClean="0"/>
              <a:t> </a:t>
            </a:r>
            <a:r>
              <a:rPr lang="tr-TR" sz="1100" dirty="0" err="1" smtClean="0"/>
              <a:t>Pract</a:t>
            </a:r>
            <a:r>
              <a:rPr lang="tr-TR" sz="1100" dirty="0" smtClean="0"/>
              <a:t> </a:t>
            </a:r>
            <a:r>
              <a:rPr lang="tr-TR" sz="1100" dirty="0" err="1" smtClean="0"/>
              <a:t>Res</a:t>
            </a:r>
            <a:r>
              <a:rPr lang="tr-TR" sz="1100" dirty="0" smtClean="0"/>
              <a:t> </a:t>
            </a:r>
            <a:r>
              <a:rPr lang="tr-TR" sz="1100" dirty="0" err="1" smtClean="0"/>
              <a:t>Clin</a:t>
            </a:r>
            <a:r>
              <a:rPr lang="tr-TR" sz="1100" dirty="0" smtClean="0"/>
              <a:t> </a:t>
            </a:r>
            <a:r>
              <a:rPr lang="tr-TR" sz="1100" dirty="0" err="1" smtClean="0"/>
              <a:t>Obstet</a:t>
            </a:r>
            <a:r>
              <a:rPr lang="tr-TR" sz="1100" dirty="0" smtClean="0"/>
              <a:t> </a:t>
            </a:r>
            <a:r>
              <a:rPr lang="tr-TR" sz="1100" dirty="0" err="1" smtClean="0"/>
              <a:t>Gynaecol</a:t>
            </a:r>
            <a:r>
              <a:rPr lang="tr-TR" sz="1100" dirty="0" smtClean="0"/>
              <a:t>. 2018 </a:t>
            </a:r>
            <a:r>
              <a:rPr lang="tr-TR" sz="1100" dirty="0" err="1" smtClean="0"/>
              <a:t>Feb</a:t>
            </a:r>
            <a:r>
              <a:rPr lang="tr-TR" sz="1100" dirty="0" smtClean="0"/>
              <a:t>;47:2-13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World Health Organization 2006</a:t>
            </a: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14313" y="428625"/>
            <a:ext cx="935831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Servikal Kanser Korunma ve Kontrol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9020726"/>
              </p:ext>
            </p:extLst>
          </p:nvPr>
        </p:nvGraphicFramePr>
        <p:xfrm>
          <a:off x="971600" y="1556792"/>
          <a:ext cx="7499350" cy="46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6780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KORUYUCU AŞI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VLP içerir (L1 </a:t>
            </a:r>
            <a:r>
              <a:rPr lang="tr-TR" dirty="0" err="1" smtClean="0"/>
              <a:t>epitopu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/>
              <a:t>Viral</a:t>
            </a:r>
            <a:r>
              <a:rPr lang="tr-TR" dirty="0" smtClean="0"/>
              <a:t> DNA yoktur</a:t>
            </a:r>
          </a:p>
          <a:p>
            <a:endParaRPr lang="tr-TR" dirty="0" smtClean="0"/>
          </a:p>
          <a:p>
            <a:r>
              <a:rPr lang="tr-TR" dirty="0" err="1" smtClean="0"/>
              <a:t>Enfeksiyöz</a:t>
            </a:r>
            <a:r>
              <a:rPr lang="tr-TR" dirty="0" smtClean="0"/>
              <a:t> değil</a:t>
            </a:r>
          </a:p>
          <a:p>
            <a:endParaRPr lang="tr-TR" dirty="0" smtClean="0"/>
          </a:p>
          <a:p>
            <a:r>
              <a:rPr lang="tr-TR" dirty="0" err="1" smtClean="0"/>
              <a:t>Onkojenik</a:t>
            </a:r>
            <a:r>
              <a:rPr lang="tr-TR" dirty="0" smtClean="0"/>
              <a:t> değildir</a:t>
            </a:r>
          </a:p>
          <a:p>
            <a:endParaRPr lang="tr-TR" dirty="0" smtClean="0"/>
          </a:p>
          <a:p>
            <a:r>
              <a:rPr lang="tr-TR" dirty="0" smtClean="0"/>
              <a:t>Güçlü </a:t>
            </a:r>
            <a:r>
              <a:rPr lang="tr-TR" dirty="0" err="1" smtClean="0"/>
              <a:t>İmmunojeniktir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55828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Günümüzde HPV Aşıları 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200"/>
            <a:ext cx="8136903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171906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4077072"/>
            <a:ext cx="17281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97152"/>
            <a:ext cx="2047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373216"/>
            <a:ext cx="2025575" cy="4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564904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060848"/>
            <a:ext cx="1728192" cy="5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10699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9"/>
            <a:ext cx="10699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9"/>
            <a:ext cx="10699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5085185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virus_pur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0"/>
            <a:ext cx="10541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virus_pur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08720"/>
            <a:ext cx="10541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AutoShape 2"/>
          <p:cNvSpPr>
            <a:spLocks noChangeAspect="1" noChangeArrowheads="1"/>
          </p:cNvSpPr>
          <p:nvPr/>
        </p:nvSpPr>
        <p:spPr bwMode="auto">
          <a:xfrm>
            <a:off x="6084168" y="3284985"/>
            <a:ext cx="1800225" cy="864096"/>
          </a:xfrm>
          <a:prstGeom prst="roundRect">
            <a:avLst>
              <a:gd name="adj" fmla="val 16667"/>
            </a:avLst>
          </a:prstGeom>
          <a:solidFill>
            <a:srgbClr val="007148"/>
          </a:solidFill>
          <a:ln w="952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Text Box 3"/>
          <p:cNvSpPr txBox="1">
            <a:spLocks noChangeArrowheads="1"/>
          </p:cNvSpPr>
          <p:nvPr/>
        </p:nvSpPr>
        <p:spPr bwMode="auto">
          <a:xfrm>
            <a:off x="5652120" y="5373216"/>
            <a:ext cx="48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Arial" pitchFamily="34" charset="0"/>
              </a:rPr>
              <a:t>+</a:t>
            </a:r>
          </a:p>
        </p:txBody>
      </p:sp>
      <p:sp>
        <p:nvSpPr>
          <p:cNvPr id="24586" name="Text Box 4"/>
          <p:cNvSpPr txBox="1">
            <a:spLocks noChangeArrowheads="1"/>
          </p:cNvSpPr>
          <p:nvPr/>
        </p:nvSpPr>
        <p:spPr bwMode="white">
          <a:xfrm>
            <a:off x="6084168" y="3284984"/>
            <a:ext cx="18002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  <a:latin typeface="Arial" pitchFamily="34" charset="0"/>
              </a:rPr>
              <a:t>Alüminyum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itchFamily="34" charset="0"/>
              </a:rPr>
              <a:t>tuzu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amorf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alüminyum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hidroksifosfat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sülfat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[AAHS])</a:t>
            </a:r>
          </a:p>
        </p:txBody>
      </p:sp>
      <p:sp>
        <p:nvSpPr>
          <p:cNvPr id="24587" name="AutoShape 6"/>
          <p:cNvSpPr>
            <a:spLocks noChangeAspect="1" noChangeArrowheads="1"/>
          </p:cNvSpPr>
          <p:nvPr/>
        </p:nvSpPr>
        <p:spPr bwMode="auto">
          <a:xfrm>
            <a:off x="611560" y="2996952"/>
            <a:ext cx="4567238" cy="115212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99592" y="414908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16 </a:t>
            </a:r>
            <a:r>
              <a:rPr lang="en-GB" sz="1000" dirty="0" err="1">
                <a:latin typeface="Arial" pitchFamily="34" charset="0"/>
              </a:rPr>
              <a:t>VLP'ler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1907704" y="414908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18 </a:t>
            </a:r>
            <a:r>
              <a:rPr lang="en-GB" sz="1000" dirty="0" err="1">
                <a:latin typeface="Arial" pitchFamily="34" charset="0"/>
              </a:rPr>
              <a:t>VLP'ler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3131840" y="4149080"/>
            <a:ext cx="88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6 </a:t>
            </a:r>
            <a:r>
              <a:rPr lang="en-GB" sz="1000" dirty="0" err="1">
                <a:latin typeface="Arial" pitchFamily="34" charset="0"/>
              </a:rPr>
              <a:t>VLP'ler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24591" name="Text Box 22"/>
          <p:cNvSpPr txBox="1">
            <a:spLocks noChangeArrowheads="1"/>
          </p:cNvSpPr>
          <p:nvPr/>
        </p:nvSpPr>
        <p:spPr bwMode="auto">
          <a:xfrm>
            <a:off x="4139952" y="414908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11 </a:t>
            </a:r>
            <a:r>
              <a:rPr lang="en-GB" sz="1000" dirty="0" err="1">
                <a:latin typeface="Arial" pitchFamily="34" charset="0"/>
              </a:rPr>
              <a:t>VLP'ler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2339752" y="2924944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err="1">
                <a:latin typeface="Arial" pitchFamily="34" charset="0"/>
              </a:rPr>
              <a:t>Antijenler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24593" name="AutoShape 24"/>
          <p:cNvSpPr>
            <a:spLocks noChangeArrowheads="1"/>
          </p:cNvSpPr>
          <p:nvPr/>
        </p:nvSpPr>
        <p:spPr bwMode="auto">
          <a:xfrm>
            <a:off x="539552" y="2852937"/>
            <a:ext cx="7959725" cy="15121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Text Box 26"/>
          <p:cNvSpPr txBox="1">
            <a:spLocks noChangeArrowheads="1"/>
          </p:cNvSpPr>
          <p:nvPr/>
        </p:nvSpPr>
        <p:spPr bwMode="auto">
          <a:xfrm>
            <a:off x="3995936" y="1124744"/>
            <a:ext cx="48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Arial" pitchFamily="34" charset="0"/>
              </a:rPr>
              <a:t>+</a:t>
            </a:r>
          </a:p>
        </p:txBody>
      </p:sp>
      <p:sp>
        <p:nvSpPr>
          <p:cNvPr id="24595" name="AutoShape 28"/>
          <p:cNvSpPr>
            <a:spLocks noChangeAspect="1" noChangeArrowheads="1"/>
          </p:cNvSpPr>
          <p:nvPr/>
        </p:nvSpPr>
        <p:spPr bwMode="auto">
          <a:xfrm>
            <a:off x="1115616" y="764704"/>
            <a:ext cx="2533650" cy="122413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22E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Text Box 33"/>
          <p:cNvSpPr txBox="1">
            <a:spLocks noChangeArrowheads="1"/>
          </p:cNvSpPr>
          <p:nvPr/>
        </p:nvSpPr>
        <p:spPr bwMode="auto">
          <a:xfrm>
            <a:off x="1331640" y="198884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16 </a:t>
            </a:r>
            <a:r>
              <a:rPr lang="en-GB" sz="1000" dirty="0" err="1">
                <a:latin typeface="Arial" pitchFamily="34" charset="0"/>
              </a:rPr>
              <a:t>VLP'ler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24597" name="Text Box 36"/>
          <p:cNvSpPr txBox="1">
            <a:spLocks noChangeArrowheads="1"/>
          </p:cNvSpPr>
          <p:nvPr/>
        </p:nvSpPr>
        <p:spPr bwMode="auto">
          <a:xfrm>
            <a:off x="2555776" y="198884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18 </a:t>
            </a:r>
            <a:r>
              <a:rPr lang="en-GB" sz="1000" dirty="0" err="1">
                <a:latin typeface="Arial" pitchFamily="34" charset="0"/>
              </a:rPr>
              <a:t>VLP'ler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24598" name="Text Box 37"/>
          <p:cNvSpPr txBox="1">
            <a:spLocks noChangeArrowheads="1"/>
          </p:cNvSpPr>
          <p:nvPr/>
        </p:nvSpPr>
        <p:spPr bwMode="auto">
          <a:xfrm>
            <a:off x="1979712" y="692696"/>
            <a:ext cx="1052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err="1">
                <a:latin typeface="Arial" pitchFamily="34" charset="0"/>
              </a:rPr>
              <a:t>Antijenler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24599" name="AutoShape 38"/>
          <p:cNvSpPr>
            <a:spLocks noChangeArrowheads="1"/>
          </p:cNvSpPr>
          <p:nvPr/>
        </p:nvSpPr>
        <p:spPr bwMode="auto">
          <a:xfrm>
            <a:off x="755576" y="692696"/>
            <a:ext cx="7964488" cy="158417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22E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0" name="Text Box 39"/>
          <p:cNvSpPr txBox="1">
            <a:spLocks noChangeArrowheads="1"/>
          </p:cNvSpPr>
          <p:nvPr/>
        </p:nvSpPr>
        <p:spPr bwMode="auto">
          <a:xfrm>
            <a:off x="4716016" y="692696"/>
            <a:ext cx="3856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Arial" pitchFamily="34" charset="0"/>
              </a:rPr>
              <a:t>AS04 </a:t>
            </a:r>
            <a:r>
              <a:rPr lang="en-GB" sz="1600" b="1" dirty="0" err="1">
                <a:latin typeface="Arial" pitchFamily="34" charset="0"/>
              </a:rPr>
              <a:t>adjuvanı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24601" name="AutoShape 40"/>
          <p:cNvSpPr>
            <a:spLocks noChangeArrowheads="1"/>
          </p:cNvSpPr>
          <p:nvPr/>
        </p:nvSpPr>
        <p:spPr bwMode="auto">
          <a:xfrm>
            <a:off x="5076056" y="1916832"/>
            <a:ext cx="2859087" cy="387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22E7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422E7D"/>
                </a:solidFill>
              </a:rPr>
              <a:t>AS04 </a:t>
            </a:r>
            <a:r>
              <a:rPr lang="en-GB" b="1" dirty="0" err="1">
                <a:solidFill>
                  <a:srgbClr val="422E7D"/>
                </a:solidFill>
              </a:rPr>
              <a:t>içeren</a:t>
            </a:r>
            <a:r>
              <a:rPr lang="en-GB" b="1" dirty="0">
                <a:solidFill>
                  <a:srgbClr val="422E7D"/>
                </a:solidFill>
              </a:rPr>
              <a:t> </a:t>
            </a:r>
            <a:r>
              <a:rPr lang="en-GB" b="1" dirty="0" err="1">
                <a:solidFill>
                  <a:srgbClr val="422E7D"/>
                </a:solidFill>
              </a:rPr>
              <a:t>aşı</a:t>
            </a:r>
            <a:endParaRPr lang="en-GB" b="1" dirty="0">
              <a:solidFill>
                <a:srgbClr val="422E7D"/>
              </a:solidFill>
            </a:endParaRPr>
          </a:p>
        </p:txBody>
      </p:sp>
      <p:sp>
        <p:nvSpPr>
          <p:cNvPr id="24602" name="AutoShape 41"/>
          <p:cNvSpPr>
            <a:spLocks noChangeArrowheads="1"/>
          </p:cNvSpPr>
          <p:nvPr/>
        </p:nvSpPr>
        <p:spPr bwMode="auto">
          <a:xfrm>
            <a:off x="5796136" y="6381328"/>
            <a:ext cx="2949575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007148"/>
                </a:solidFill>
              </a:rPr>
              <a:t>AAHS </a:t>
            </a:r>
            <a:r>
              <a:rPr lang="en-GB" b="1" dirty="0" err="1">
                <a:solidFill>
                  <a:srgbClr val="007148"/>
                </a:solidFill>
              </a:rPr>
              <a:t>içeren</a:t>
            </a:r>
            <a:r>
              <a:rPr lang="en-GB" b="1" dirty="0">
                <a:solidFill>
                  <a:srgbClr val="007148"/>
                </a:solidFill>
              </a:rPr>
              <a:t> </a:t>
            </a:r>
            <a:r>
              <a:rPr lang="en-GB" b="1" dirty="0" err="1">
                <a:solidFill>
                  <a:srgbClr val="007148"/>
                </a:solidFill>
              </a:rPr>
              <a:t>aşı</a:t>
            </a:r>
            <a:endParaRPr lang="en-GB" b="1" dirty="0">
              <a:solidFill>
                <a:srgbClr val="007148"/>
              </a:solidFill>
            </a:endParaRPr>
          </a:p>
        </p:txBody>
      </p:sp>
      <p:sp>
        <p:nvSpPr>
          <p:cNvPr id="24603" name="AutoShape 42"/>
          <p:cNvSpPr>
            <a:spLocks noChangeAspect="1" noChangeArrowheads="1"/>
          </p:cNvSpPr>
          <p:nvPr/>
        </p:nvSpPr>
        <p:spPr bwMode="auto">
          <a:xfrm>
            <a:off x="4644008" y="764704"/>
            <a:ext cx="3254375" cy="14401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22E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4" name="AutoShape 43"/>
          <p:cNvSpPr>
            <a:spLocks noChangeAspect="1" noChangeArrowheads="1"/>
          </p:cNvSpPr>
          <p:nvPr/>
        </p:nvSpPr>
        <p:spPr bwMode="auto">
          <a:xfrm>
            <a:off x="5940152" y="2924944"/>
            <a:ext cx="2232025" cy="12961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Text Box 44"/>
          <p:cNvSpPr txBox="1">
            <a:spLocks noChangeArrowheads="1"/>
          </p:cNvSpPr>
          <p:nvPr/>
        </p:nvSpPr>
        <p:spPr bwMode="auto">
          <a:xfrm>
            <a:off x="6012160" y="2924944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err="1">
                <a:latin typeface="Arial" pitchFamily="34" charset="0"/>
              </a:rPr>
              <a:t>Adjuvan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24606" name="AutoShape 45"/>
          <p:cNvSpPr>
            <a:spLocks noChangeAspect="1" noChangeArrowheads="1"/>
          </p:cNvSpPr>
          <p:nvPr/>
        </p:nvSpPr>
        <p:spPr bwMode="auto">
          <a:xfrm>
            <a:off x="4860032" y="980728"/>
            <a:ext cx="1223962" cy="936055"/>
          </a:xfrm>
          <a:prstGeom prst="roundRect">
            <a:avLst>
              <a:gd name="adj" fmla="val 16667"/>
            </a:avLst>
          </a:prstGeom>
          <a:solidFill>
            <a:srgbClr val="422E7D"/>
          </a:solidFill>
          <a:ln w="9525">
            <a:solidFill>
              <a:srgbClr val="422E7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7" name="AutoShape 46"/>
          <p:cNvSpPr>
            <a:spLocks noChangeAspect="1" noChangeArrowheads="1"/>
          </p:cNvSpPr>
          <p:nvPr/>
        </p:nvSpPr>
        <p:spPr bwMode="auto">
          <a:xfrm>
            <a:off x="6516216" y="980729"/>
            <a:ext cx="1223963" cy="864096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8" name="Text Box 47"/>
          <p:cNvSpPr txBox="1">
            <a:spLocks noChangeArrowheads="1"/>
          </p:cNvSpPr>
          <p:nvPr/>
        </p:nvSpPr>
        <p:spPr bwMode="auto">
          <a:xfrm>
            <a:off x="6084168" y="126876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latin typeface="Arial" pitchFamily="34" charset="0"/>
              </a:rPr>
              <a:t>+</a:t>
            </a:r>
          </a:p>
        </p:txBody>
      </p:sp>
      <p:sp>
        <p:nvSpPr>
          <p:cNvPr id="24609" name="Text Box 48"/>
          <p:cNvSpPr txBox="1">
            <a:spLocks noChangeArrowheads="1"/>
          </p:cNvSpPr>
          <p:nvPr/>
        </p:nvSpPr>
        <p:spPr bwMode="auto">
          <a:xfrm>
            <a:off x="4932040" y="1052736"/>
            <a:ext cx="1152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  <a:latin typeface="Arial" pitchFamily="34" charset="0"/>
              </a:rPr>
              <a:t>Alüminyum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itchFamily="34" charset="0"/>
              </a:rPr>
              <a:t>tuzu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itchFamily="34" charset="0"/>
              </a:rPr>
              <a:t>(Al(OH)</a:t>
            </a:r>
            <a:r>
              <a:rPr lang="en-GB" sz="1400" baseline="-25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4610" name="Text Box 49"/>
          <p:cNvSpPr txBox="1">
            <a:spLocks noChangeArrowheads="1"/>
          </p:cNvSpPr>
          <p:nvPr/>
        </p:nvSpPr>
        <p:spPr bwMode="white">
          <a:xfrm>
            <a:off x="6372200" y="1196752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422E7D"/>
                </a:solidFill>
                <a:latin typeface="Arial" pitchFamily="34" charset="0"/>
              </a:rPr>
              <a:t>MPL</a:t>
            </a:r>
            <a:endParaRPr lang="en-GB" dirty="0">
              <a:solidFill>
                <a:srgbClr val="422E7D"/>
              </a:solidFill>
              <a:latin typeface="Arial" pitchFamily="34" charset="0"/>
            </a:endParaRPr>
          </a:p>
          <a:p>
            <a:pPr algn="ctr"/>
            <a:r>
              <a:rPr lang="en-GB" sz="1200" dirty="0" err="1">
                <a:solidFill>
                  <a:srgbClr val="422E7D"/>
                </a:solidFill>
                <a:latin typeface="Arial" pitchFamily="34" charset="0"/>
              </a:rPr>
              <a:t>İmmünostimülan</a:t>
            </a:r>
            <a:endParaRPr lang="en-GB" sz="1200" dirty="0">
              <a:solidFill>
                <a:srgbClr val="422E7D"/>
              </a:solidFill>
              <a:latin typeface="Arial" pitchFamily="34" charset="0"/>
            </a:endParaRPr>
          </a:p>
        </p:txBody>
      </p:sp>
      <p:sp>
        <p:nvSpPr>
          <p:cNvPr id="24611" name="Text Box 50"/>
          <p:cNvSpPr txBox="1">
            <a:spLocks noChangeArrowheads="1"/>
          </p:cNvSpPr>
          <p:nvPr/>
        </p:nvSpPr>
        <p:spPr bwMode="auto">
          <a:xfrm>
            <a:off x="3131840" y="260649"/>
            <a:ext cx="28892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422E7D"/>
                </a:solidFill>
                <a:latin typeface="Arial" pitchFamily="34" charset="0"/>
                <a:cs typeface="Arial" pitchFamily="34" charset="0"/>
              </a:rPr>
              <a:t>Cervarix</a:t>
            </a:r>
            <a:r>
              <a:rPr lang="en-US" sz="2800" b="1" baseline="30000" dirty="0">
                <a:solidFill>
                  <a:srgbClr val="422E7D"/>
                </a:solidFill>
                <a:latin typeface="Arial" pitchFamily="34" charset="0"/>
                <a:cs typeface="Arial" pitchFamily="34" charset="0"/>
              </a:rPr>
              <a:t>®</a:t>
            </a:r>
          </a:p>
        </p:txBody>
      </p:sp>
      <p:sp>
        <p:nvSpPr>
          <p:cNvPr id="24612" name="Text Box 51"/>
          <p:cNvSpPr txBox="1">
            <a:spLocks noChangeArrowheads="1"/>
          </p:cNvSpPr>
          <p:nvPr/>
        </p:nvSpPr>
        <p:spPr bwMode="auto">
          <a:xfrm>
            <a:off x="3059832" y="2420888"/>
            <a:ext cx="28892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007148"/>
                </a:solidFill>
                <a:latin typeface="Arial" pitchFamily="34" charset="0"/>
                <a:cs typeface="Arial" pitchFamily="34" charset="0"/>
              </a:rPr>
              <a:t>Gardasil</a:t>
            </a:r>
            <a:r>
              <a:rPr lang="en-US" sz="2800" b="1" baseline="30000" dirty="0">
                <a:solidFill>
                  <a:srgbClr val="007148"/>
                </a:solidFill>
                <a:latin typeface="Arial" pitchFamily="34" charset="0"/>
                <a:cs typeface="Arial" pitchFamily="34" charset="0"/>
              </a:rPr>
              <a:t>®</a:t>
            </a:r>
          </a:p>
        </p:txBody>
      </p:sp>
      <p:sp>
        <p:nvSpPr>
          <p:cNvPr id="24613" name="Text Box 38"/>
          <p:cNvSpPr txBox="1">
            <a:spLocks noChangeArrowheads="1"/>
          </p:cNvSpPr>
          <p:nvPr/>
        </p:nvSpPr>
        <p:spPr bwMode="auto">
          <a:xfrm>
            <a:off x="0" y="6570663"/>
            <a:ext cx="2290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MPL = monofosforil lipid A.</a:t>
            </a: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2987824" y="4437112"/>
            <a:ext cx="28892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148"/>
                </a:solidFill>
                <a:latin typeface="Arial" pitchFamily="34" charset="0"/>
                <a:cs typeface="Arial" pitchFamily="34" charset="0"/>
              </a:rPr>
              <a:t>Gardasil</a:t>
            </a:r>
            <a:r>
              <a:rPr lang="tr-TR" sz="2800" b="1" i="1" dirty="0" smtClean="0">
                <a:solidFill>
                  <a:srgbClr val="007148"/>
                </a:solidFill>
                <a:latin typeface="Arial" pitchFamily="34" charset="0"/>
                <a:cs typeface="Arial" pitchFamily="34" charset="0"/>
              </a:rPr>
              <a:t> 9</a:t>
            </a:r>
            <a:r>
              <a:rPr lang="en-US" sz="2800" b="1" baseline="30000" dirty="0" smtClean="0">
                <a:solidFill>
                  <a:srgbClr val="007148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en-US" sz="2800" b="1" baseline="30000" dirty="0">
              <a:solidFill>
                <a:srgbClr val="0071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467544" y="4869160"/>
            <a:ext cx="7959725" cy="1800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051720" y="4797152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err="1">
                <a:latin typeface="Arial" pitchFamily="34" charset="0"/>
              </a:rPr>
              <a:t>Antijenler</a:t>
            </a:r>
            <a:endParaRPr lang="en-GB" sz="1600" b="1" dirty="0">
              <a:latin typeface="Arial" pitchFamily="34" charset="0"/>
            </a:endParaRPr>
          </a:p>
        </p:txBody>
      </p:sp>
      <p:pic>
        <p:nvPicPr>
          <p:cNvPr id="41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8518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8518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8518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08518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08518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8518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0526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1"/>
            <a:ext cx="10699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viru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805264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755576" y="5589240"/>
            <a:ext cx="6591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16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1547664" y="5589240"/>
            <a:ext cx="6591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18 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123728" y="5589240"/>
            <a:ext cx="62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</a:t>
            </a:r>
            <a:r>
              <a:rPr lang="tr-TR" sz="1000" dirty="0" smtClean="0">
                <a:latin typeface="Arial" pitchFamily="34" charset="0"/>
              </a:rPr>
              <a:t>31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771800" y="5589240"/>
            <a:ext cx="62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</a:t>
            </a:r>
            <a:r>
              <a:rPr lang="tr-TR" sz="1000" dirty="0" smtClean="0">
                <a:latin typeface="Arial" pitchFamily="34" charset="0"/>
              </a:rPr>
              <a:t>33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491880" y="5589240"/>
            <a:ext cx="62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</a:t>
            </a:r>
            <a:r>
              <a:rPr lang="tr-TR" sz="1000" dirty="0" smtClean="0">
                <a:latin typeface="Arial" pitchFamily="34" charset="0"/>
              </a:rPr>
              <a:t>45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139952" y="5589240"/>
            <a:ext cx="62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</a:t>
            </a:r>
            <a:r>
              <a:rPr lang="tr-TR" sz="1000" dirty="0" smtClean="0">
                <a:latin typeface="Arial" pitchFamily="34" charset="0"/>
              </a:rPr>
              <a:t>52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4932040" y="5589240"/>
            <a:ext cx="62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</a:t>
            </a:r>
            <a:r>
              <a:rPr lang="tr-TR" sz="1000" dirty="0" smtClean="0">
                <a:latin typeface="Arial" pitchFamily="34" charset="0"/>
              </a:rPr>
              <a:t>58</a:t>
            </a:r>
            <a:endParaRPr lang="en-GB" sz="1000" dirty="0">
              <a:latin typeface="Arial" pitchFamily="34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755576" y="6309320"/>
            <a:ext cx="5886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6 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1619672" y="6309320"/>
            <a:ext cx="6591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latin typeface="Arial" pitchFamily="34" charset="0"/>
              </a:rPr>
              <a:t>HPV 11 </a:t>
            </a: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156176" y="4941168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err="1">
                <a:latin typeface="Arial" pitchFamily="34" charset="0"/>
              </a:rPr>
              <a:t>Adjuvan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61" name="AutoShape 43"/>
          <p:cNvSpPr>
            <a:spLocks noChangeAspect="1" noChangeArrowheads="1"/>
          </p:cNvSpPr>
          <p:nvPr/>
        </p:nvSpPr>
        <p:spPr bwMode="auto">
          <a:xfrm>
            <a:off x="6156176" y="5229200"/>
            <a:ext cx="2232025" cy="115212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utoShape 2"/>
          <p:cNvSpPr>
            <a:spLocks noChangeAspect="1" noChangeArrowheads="1"/>
          </p:cNvSpPr>
          <p:nvPr/>
        </p:nvSpPr>
        <p:spPr bwMode="auto">
          <a:xfrm>
            <a:off x="6444208" y="5373216"/>
            <a:ext cx="1800225" cy="864096"/>
          </a:xfrm>
          <a:prstGeom prst="roundRect">
            <a:avLst>
              <a:gd name="adj" fmla="val 16667"/>
            </a:avLst>
          </a:prstGeom>
          <a:solidFill>
            <a:srgbClr val="007148"/>
          </a:solidFill>
          <a:ln w="9525">
            <a:solidFill>
              <a:srgbClr val="0071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white">
          <a:xfrm>
            <a:off x="6444208" y="5373216"/>
            <a:ext cx="18002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  <a:latin typeface="Arial" pitchFamily="34" charset="0"/>
              </a:rPr>
              <a:t>Alüminyum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itchFamily="34" charset="0"/>
              </a:rPr>
              <a:t>tuzu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amorf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alüminyum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hidroksifosfat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sülfat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[AAHS])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424935" cy="58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 rot="10800000">
            <a:off x="7956376" y="1412776"/>
            <a:ext cx="978408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 rot="10800000">
            <a:off x="7956376" y="5157192"/>
            <a:ext cx="978408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 rot="10800000">
            <a:off x="6804248" y="4725144"/>
            <a:ext cx="978408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AŞI ÇALIŞMALARI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556792"/>
            <a:ext cx="784887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728663"/>
            <a:ext cx="8191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1543050"/>
            <a:ext cx="9058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72816"/>
            <a:ext cx="8244408" cy="4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457325"/>
            <a:ext cx="799288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1814513"/>
            <a:ext cx="7715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ETKİNLİK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352928" cy="54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ağ Ok"/>
          <p:cNvSpPr/>
          <p:nvPr/>
        </p:nvSpPr>
        <p:spPr>
          <a:xfrm rot="10800000">
            <a:off x="1331640" y="249289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 rot="10800000">
            <a:off x="1547664" y="450912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6228184" y="285293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6300192" y="486916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552630"/>
            <a:ext cx="3038475" cy="30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0"/>
            <a:ext cx="5904656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132856"/>
            <a:ext cx="212372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8640"/>
            <a:ext cx="2524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ChangeArrowheads="1"/>
          </p:cNvSpPr>
          <p:nvPr/>
        </p:nvSpPr>
        <p:spPr bwMode="auto">
          <a:xfrm>
            <a:off x="4156075" y="3121025"/>
            <a:ext cx="473075" cy="2120900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5843" name="Rectangle 17"/>
          <p:cNvSpPr>
            <a:spLocks noChangeArrowheads="1"/>
          </p:cNvSpPr>
          <p:nvPr/>
        </p:nvSpPr>
        <p:spPr bwMode="auto">
          <a:xfrm>
            <a:off x="5813425" y="4938713"/>
            <a:ext cx="474663" cy="303212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5844" name="Rectangle 18"/>
          <p:cNvSpPr>
            <a:spLocks noChangeArrowheads="1"/>
          </p:cNvSpPr>
          <p:nvPr/>
        </p:nvSpPr>
        <p:spPr bwMode="auto">
          <a:xfrm>
            <a:off x="7473950" y="4986338"/>
            <a:ext cx="473075" cy="255587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42" name="Rectangle 2"/>
          <p:cNvSpPr>
            <a:spLocks noChangeArrowheads="1"/>
          </p:cNvSpPr>
          <p:nvPr/>
        </p:nvSpPr>
        <p:spPr bwMode="auto">
          <a:xfrm>
            <a:off x="1657350" y="2220913"/>
            <a:ext cx="1655763" cy="3016250"/>
          </a:xfrm>
          <a:prstGeom prst="rect">
            <a:avLst/>
          </a:prstGeom>
          <a:solidFill>
            <a:srgbClr val="0099CC">
              <a:alpha val="27843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2479675" y="2752725"/>
            <a:ext cx="473075" cy="2489200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5847" name="Line 26"/>
          <p:cNvSpPr>
            <a:spLocks noChangeShapeType="1"/>
          </p:cNvSpPr>
          <p:nvPr/>
        </p:nvSpPr>
        <p:spPr bwMode="auto">
          <a:xfrm>
            <a:off x="1660525" y="5241925"/>
            <a:ext cx="6640513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28600" y="1871663"/>
            <a:ext cx="5156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/>
              <a:t>* </a:t>
            </a:r>
            <a:r>
              <a:rPr lang="tr-TR" sz="1100" b="1" dirty="0"/>
              <a:t>Protokole göre etkinlik popülasyonu</a:t>
            </a:r>
            <a:endParaRPr lang="tr-TR" sz="1100" dirty="0"/>
          </a:p>
        </p:txBody>
      </p:sp>
      <p:sp>
        <p:nvSpPr>
          <p:cNvPr id="35849" name="Text Box 50"/>
          <p:cNvSpPr txBox="1">
            <a:spLocks noChangeArrowheads="1"/>
          </p:cNvSpPr>
          <p:nvPr/>
        </p:nvSpPr>
        <p:spPr bwMode="auto">
          <a:xfrm>
            <a:off x="228600" y="6324600"/>
            <a:ext cx="74866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663300"/>
                </a:solidFill>
              </a:rPr>
              <a:t>EGL = external genital le</a:t>
            </a:r>
            <a:r>
              <a:rPr lang="tr-TR" sz="1200" dirty="0" err="1">
                <a:solidFill>
                  <a:srgbClr val="663300"/>
                </a:solidFill>
              </a:rPr>
              <a:t>zy</a:t>
            </a:r>
            <a:r>
              <a:rPr lang="en-US" sz="1200" dirty="0">
                <a:solidFill>
                  <a:srgbClr val="663300"/>
                </a:solidFill>
              </a:rPr>
              <a:t>on</a:t>
            </a:r>
            <a:r>
              <a:rPr lang="tr-TR" sz="1200" dirty="0" err="1">
                <a:solidFill>
                  <a:srgbClr val="663300"/>
                </a:solidFill>
              </a:rPr>
              <a:t>lar</a:t>
            </a:r>
            <a:r>
              <a:rPr lang="en-US" sz="1200" dirty="0">
                <a:solidFill>
                  <a:srgbClr val="663300"/>
                </a:solidFill>
              </a:rPr>
              <a:t>; </a:t>
            </a:r>
            <a:r>
              <a:rPr lang="en-US" sz="1200" dirty="0" err="1">
                <a:solidFill>
                  <a:srgbClr val="663300"/>
                </a:solidFill>
              </a:rPr>
              <a:t>VaIN</a:t>
            </a:r>
            <a:r>
              <a:rPr lang="en-US" sz="1200" dirty="0">
                <a:solidFill>
                  <a:srgbClr val="663300"/>
                </a:solidFill>
              </a:rPr>
              <a:t> = </a:t>
            </a:r>
            <a:r>
              <a:rPr lang="en-US" sz="1200" dirty="0" err="1">
                <a:solidFill>
                  <a:srgbClr val="663300"/>
                </a:solidFill>
              </a:rPr>
              <a:t>va</a:t>
            </a:r>
            <a:r>
              <a:rPr lang="tr-TR" sz="1200" dirty="0">
                <a:solidFill>
                  <a:srgbClr val="663300"/>
                </a:solidFill>
              </a:rPr>
              <a:t>j</a:t>
            </a:r>
            <a:r>
              <a:rPr lang="en-US" sz="1200" dirty="0" err="1">
                <a:solidFill>
                  <a:srgbClr val="663300"/>
                </a:solidFill>
              </a:rPr>
              <a:t>inal</a:t>
            </a:r>
            <a:r>
              <a:rPr lang="en-US" sz="1200" dirty="0">
                <a:solidFill>
                  <a:srgbClr val="663300"/>
                </a:solidFill>
              </a:rPr>
              <a:t> </a:t>
            </a:r>
            <a:r>
              <a:rPr lang="en-US" sz="1200" dirty="0" err="1">
                <a:solidFill>
                  <a:srgbClr val="663300"/>
                </a:solidFill>
              </a:rPr>
              <a:t>intraepitheli</a:t>
            </a:r>
            <a:r>
              <a:rPr lang="tr-TR" sz="1200" dirty="0">
                <a:solidFill>
                  <a:srgbClr val="663300"/>
                </a:solidFill>
              </a:rPr>
              <a:t>y</a:t>
            </a:r>
            <a:r>
              <a:rPr lang="en-US" sz="1200" dirty="0">
                <a:solidFill>
                  <a:srgbClr val="663300"/>
                </a:solidFill>
              </a:rPr>
              <a:t>al </a:t>
            </a:r>
            <a:r>
              <a:rPr lang="en-US" sz="1200" dirty="0" err="1">
                <a:solidFill>
                  <a:srgbClr val="663300"/>
                </a:solidFill>
              </a:rPr>
              <a:t>neopla</a:t>
            </a:r>
            <a:r>
              <a:rPr lang="tr-TR" sz="1200" dirty="0" err="1">
                <a:solidFill>
                  <a:srgbClr val="663300"/>
                </a:solidFill>
              </a:rPr>
              <a:t>zi</a:t>
            </a:r>
            <a:r>
              <a:rPr lang="en-US" sz="1200" dirty="0">
                <a:solidFill>
                  <a:srgbClr val="663300"/>
                </a:solidFill>
              </a:rPr>
              <a:t>; VIN = </a:t>
            </a:r>
            <a:r>
              <a:rPr lang="en-US" sz="1200" dirty="0" err="1">
                <a:solidFill>
                  <a:srgbClr val="663300"/>
                </a:solidFill>
              </a:rPr>
              <a:t>vulvar</a:t>
            </a:r>
            <a:r>
              <a:rPr lang="en-US" sz="1200" dirty="0">
                <a:solidFill>
                  <a:srgbClr val="663300"/>
                </a:solidFill>
              </a:rPr>
              <a:t> </a:t>
            </a:r>
            <a:r>
              <a:rPr lang="en-US" sz="1200" dirty="0" err="1">
                <a:solidFill>
                  <a:srgbClr val="663300"/>
                </a:solidFill>
              </a:rPr>
              <a:t>intraepitheli</a:t>
            </a:r>
            <a:r>
              <a:rPr lang="tr-TR" sz="1200" dirty="0">
                <a:solidFill>
                  <a:srgbClr val="663300"/>
                </a:solidFill>
              </a:rPr>
              <a:t>y</a:t>
            </a:r>
            <a:r>
              <a:rPr lang="en-US" sz="1200" dirty="0">
                <a:solidFill>
                  <a:srgbClr val="663300"/>
                </a:solidFill>
              </a:rPr>
              <a:t>al </a:t>
            </a:r>
            <a:r>
              <a:rPr lang="en-US" sz="1200" dirty="0" err="1">
                <a:solidFill>
                  <a:srgbClr val="663300"/>
                </a:solidFill>
              </a:rPr>
              <a:t>neopla</a:t>
            </a:r>
            <a:r>
              <a:rPr lang="tr-TR" sz="1200" dirty="0" err="1">
                <a:solidFill>
                  <a:srgbClr val="663300"/>
                </a:solidFill>
              </a:rPr>
              <a:t>zi</a:t>
            </a:r>
            <a:r>
              <a:rPr lang="en-US" sz="1200" dirty="0">
                <a:solidFill>
                  <a:srgbClr val="663300"/>
                </a:solidFill>
              </a:rPr>
              <a:t>. </a:t>
            </a:r>
            <a:br>
              <a:rPr lang="en-US" sz="1200" dirty="0">
                <a:solidFill>
                  <a:srgbClr val="663300"/>
                </a:solidFill>
              </a:rPr>
            </a:br>
            <a:r>
              <a:rPr lang="en-US" sz="1200" b="1" dirty="0">
                <a:solidFill>
                  <a:srgbClr val="663300"/>
                </a:solidFill>
              </a:rPr>
              <a:t>1.</a:t>
            </a:r>
            <a:r>
              <a:rPr lang="en-US" sz="1200" dirty="0">
                <a:solidFill>
                  <a:srgbClr val="663300"/>
                </a:solidFill>
              </a:rPr>
              <a:t> Data on file, MSD. </a:t>
            </a:r>
            <a:r>
              <a:rPr lang="en-US" sz="1200" b="1" dirty="0">
                <a:solidFill>
                  <a:srgbClr val="663300"/>
                </a:solidFill>
              </a:rPr>
              <a:t>2. </a:t>
            </a:r>
            <a:r>
              <a:rPr lang="en-US" sz="1200" dirty="0" err="1">
                <a:solidFill>
                  <a:srgbClr val="663300"/>
                </a:solidFill>
              </a:rPr>
              <a:t>Kjaer</a:t>
            </a:r>
            <a:r>
              <a:rPr lang="en-US" sz="1200" dirty="0">
                <a:solidFill>
                  <a:srgbClr val="663300"/>
                </a:solidFill>
              </a:rPr>
              <a:t> SK et al. </a:t>
            </a:r>
            <a:r>
              <a:rPr lang="en-US" sz="1200" i="1" dirty="0">
                <a:solidFill>
                  <a:srgbClr val="663300"/>
                </a:solidFill>
              </a:rPr>
              <a:t>Cancer </a:t>
            </a:r>
            <a:r>
              <a:rPr lang="en-US" sz="1200" i="1" dirty="0" err="1">
                <a:solidFill>
                  <a:srgbClr val="663300"/>
                </a:solidFill>
              </a:rPr>
              <a:t>Prev</a:t>
            </a:r>
            <a:r>
              <a:rPr lang="en-US" sz="1200" i="1" dirty="0">
                <a:solidFill>
                  <a:srgbClr val="663300"/>
                </a:solidFill>
              </a:rPr>
              <a:t> Res</a:t>
            </a:r>
            <a:r>
              <a:rPr lang="en-US" sz="1200" dirty="0">
                <a:solidFill>
                  <a:srgbClr val="663300"/>
                </a:solidFill>
              </a:rPr>
              <a:t>. 2009;2:868–878.</a:t>
            </a:r>
            <a:endParaRPr lang="en-GB" sz="1200" dirty="0">
              <a:solidFill>
                <a:srgbClr val="663300"/>
              </a:solidFill>
            </a:endParaRPr>
          </a:p>
        </p:txBody>
      </p:sp>
      <p:sp>
        <p:nvSpPr>
          <p:cNvPr id="1418243" name="AutoShape 3"/>
          <p:cNvSpPr>
            <a:spLocks noChangeArrowheads="1"/>
          </p:cNvSpPr>
          <p:nvPr/>
        </p:nvSpPr>
        <p:spPr bwMode="auto">
          <a:xfrm>
            <a:off x="6983413" y="4505325"/>
            <a:ext cx="474662" cy="452438"/>
          </a:xfrm>
          <a:prstGeom prst="downArrow">
            <a:avLst>
              <a:gd name="adj1" fmla="val 50000"/>
              <a:gd name="adj2" fmla="val 6987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44" name="AutoShape 4"/>
          <p:cNvSpPr>
            <a:spLocks noChangeArrowheads="1"/>
          </p:cNvSpPr>
          <p:nvPr/>
        </p:nvSpPr>
        <p:spPr bwMode="auto">
          <a:xfrm>
            <a:off x="2001838" y="3286125"/>
            <a:ext cx="473075" cy="1603375"/>
          </a:xfrm>
          <a:prstGeom prst="downArrow">
            <a:avLst>
              <a:gd name="adj1" fmla="val 49843"/>
              <a:gd name="adj2" fmla="val 5935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45" name="AutoShape 5"/>
          <p:cNvSpPr>
            <a:spLocks noChangeArrowheads="1"/>
          </p:cNvSpPr>
          <p:nvPr/>
        </p:nvSpPr>
        <p:spPr bwMode="auto">
          <a:xfrm>
            <a:off x="3681413" y="3121025"/>
            <a:ext cx="473075" cy="1774825"/>
          </a:xfrm>
          <a:prstGeom prst="downArrow">
            <a:avLst>
              <a:gd name="adj1" fmla="val 49843"/>
              <a:gd name="adj2" fmla="val 7491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46" name="AutoShape 6"/>
          <p:cNvSpPr>
            <a:spLocks noChangeArrowheads="1"/>
          </p:cNvSpPr>
          <p:nvPr/>
        </p:nvSpPr>
        <p:spPr bwMode="auto">
          <a:xfrm>
            <a:off x="5341938" y="4479925"/>
            <a:ext cx="474662" cy="454025"/>
          </a:xfrm>
          <a:prstGeom prst="downArrow">
            <a:avLst>
              <a:gd name="adj1" fmla="val 50000"/>
              <a:gd name="adj2" fmla="val 6987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49" name="Rectangle 9"/>
          <p:cNvSpPr>
            <a:spLocks noChangeArrowheads="1"/>
          </p:cNvSpPr>
          <p:nvPr/>
        </p:nvSpPr>
        <p:spPr bwMode="auto">
          <a:xfrm>
            <a:off x="2001838" y="5224463"/>
            <a:ext cx="473075" cy="1746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50" name="Rectangle 10"/>
          <p:cNvSpPr>
            <a:spLocks noChangeArrowheads="1"/>
          </p:cNvSpPr>
          <p:nvPr/>
        </p:nvSpPr>
        <p:spPr bwMode="auto">
          <a:xfrm>
            <a:off x="3676650" y="5224463"/>
            <a:ext cx="484188" cy="1746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8251" name="Rectangle 11"/>
          <p:cNvSpPr>
            <a:spLocks noChangeArrowheads="1"/>
          </p:cNvSpPr>
          <p:nvPr/>
        </p:nvSpPr>
        <p:spPr bwMode="auto">
          <a:xfrm>
            <a:off x="3862388" y="4945063"/>
            <a:ext cx="1127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1418252" name="Rectangle 12"/>
          <p:cNvSpPr>
            <a:spLocks noChangeArrowheads="1"/>
          </p:cNvSpPr>
          <p:nvPr/>
        </p:nvSpPr>
        <p:spPr bwMode="auto">
          <a:xfrm>
            <a:off x="2181225" y="4945063"/>
            <a:ext cx="1127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1418253" name="Rectangle 13"/>
          <p:cNvSpPr>
            <a:spLocks noChangeArrowheads="1"/>
          </p:cNvSpPr>
          <p:nvPr/>
        </p:nvSpPr>
        <p:spPr bwMode="auto">
          <a:xfrm>
            <a:off x="5522913" y="4994275"/>
            <a:ext cx="1127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1418254" name="Rectangle 14"/>
          <p:cNvSpPr>
            <a:spLocks noChangeArrowheads="1"/>
          </p:cNvSpPr>
          <p:nvPr/>
        </p:nvSpPr>
        <p:spPr bwMode="auto">
          <a:xfrm>
            <a:off x="7162800" y="4994275"/>
            <a:ext cx="1127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35860" name="Line 19"/>
          <p:cNvSpPr>
            <a:spLocks noChangeShapeType="1"/>
          </p:cNvSpPr>
          <p:nvPr/>
        </p:nvSpPr>
        <p:spPr bwMode="auto">
          <a:xfrm>
            <a:off x="1660525" y="2497138"/>
            <a:ext cx="0" cy="2744787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>
            <a:off x="1600200" y="5241925"/>
            <a:ext cx="60325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>
            <a:off x="1600200" y="4692650"/>
            <a:ext cx="60325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>
            <a:off x="1600200" y="4144963"/>
            <a:ext cx="60325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>
            <a:off x="1600200" y="3594100"/>
            <a:ext cx="60325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>
            <a:off x="1600200" y="3046413"/>
            <a:ext cx="60325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6" name="Line 25"/>
          <p:cNvSpPr>
            <a:spLocks noChangeShapeType="1"/>
          </p:cNvSpPr>
          <p:nvPr/>
        </p:nvSpPr>
        <p:spPr bwMode="auto">
          <a:xfrm>
            <a:off x="1600200" y="2497138"/>
            <a:ext cx="60325" cy="0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1660525" y="5241925"/>
            <a:ext cx="0" cy="58738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V="1">
            <a:off x="3317875" y="5241925"/>
            <a:ext cx="0" cy="58738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V="1">
            <a:off x="4986338" y="5241925"/>
            <a:ext cx="0" cy="58738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V="1">
            <a:off x="6643688" y="5241925"/>
            <a:ext cx="0" cy="58738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8301038" y="5241925"/>
            <a:ext cx="0" cy="58738"/>
          </a:xfrm>
          <a:prstGeom prst="line">
            <a:avLst/>
          </a:prstGeom>
          <a:noFill/>
          <a:ln w="11113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418272" name="Rectangle 32"/>
          <p:cNvSpPr>
            <a:spLocks noChangeArrowheads="1"/>
          </p:cNvSpPr>
          <p:nvPr/>
        </p:nvSpPr>
        <p:spPr bwMode="auto">
          <a:xfrm>
            <a:off x="2536825" y="2535238"/>
            <a:ext cx="33813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 dirty="0">
                <a:solidFill>
                  <a:srgbClr val="663300"/>
                </a:solidFill>
              </a:rPr>
              <a:t>227</a:t>
            </a:r>
          </a:p>
        </p:txBody>
      </p:sp>
      <p:sp>
        <p:nvSpPr>
          <p:cNvPr id="1418273" name="Rectangle 33"/>
          <p:cNvSpPr>
            <a:spLocks noChangeArrowheads="1"/>
          </p:cNvSpPr>
          <p:nvPr/>
        </p:nvSpPr>
        <p:spPr bwMode="auto">
          <a:xfrm>
            <a:off x="4203700" y="2781300"/>
            <a:ext cx="3381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193</a:t>
            </a:r>
          </a:p>
        </p:txBody>
      </p:sp>
      <p:sp>
        <p:nvSpPr>
          <p:cNvPr id="1418274" name="Rectangle 34"/>
          <p:cNvSpPr>
            <a:spLocks noChangeArrowheads="1"/>
          </p:cNvSpPr>
          <p:nvPr/>
        </p:nvSpPr>
        <p:spPr bwMode="auto">
          <a:xfrm>
            <a:off x="5922963" y="4597400"/>
            <a:ext cx="2270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28</a:t>
            </a:r>
          </a:p>
        </p:txBody>
      </p:sp>
      <p:sp>
        <p:nvSpPr>
          <p:cNvPr id="1418275" name="Rectangle 35"/>
          <p:cNvSpPr>
            <a:spLocks noChangeArrowheads="1"/>
          </p:cNvSpPr>
          <p:nvPr/>
        </p:nvSpPr>
        <p:spPr bwMode="auto">
          <a:xfrm>
            <a:off x="7581900" y="4645025"/>
            <a:ext cx="2270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23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1392238" y="5127625"/>
            <a:ext cx="1127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1273175" y="4579938"/>
            <a:ext cx="225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50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1154113" y="4030663"/>
            <a:ext cx="3381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100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1154113" y="3479800"/>
            <a:ext cx="3381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150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1154113" y="2932113"/>
            <a:ext cx="3381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200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1154113" y="2382838"/>
            <a:ext cx="3381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250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1882775" y="5318125"/>
            <a:ext cx="12255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HPV 6/11/16/</a:t>
            </a:r>
            <a:br>
              <a:rPr lang="en-US" sz="1600">
                <a:solidFill>
                  <a:srgbClr val="663300"/>
                </a:solidFill>
              </a:rPr>
            </a:br>
            <a:r>
              <a:rPr lang="en-US" sz="1600">
                <a:solidFill>
                  <a:srgbClr val="663300"/>
                </a:solidFill>
              </a:rPr>
              <a:t>18-</a:t>
            </a:r>
            <a:r>
              <a:rPr lang="tr-TR" sz="1600">
                <a:solidFill>
                  <a:srgbClr val="663300"/>
                </a:solidFill>
              </a:rPr>
              <a:t>İlişkili </a:t>
            </a:r>
            <a:r>
              <a:rPr lang="en-US" sz="1600">
                <a:solidFill>
                  <a:srgbClr val="663300"/>
                </a:solidFill>
              </a:rPr>
              <a:t>EGL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3544888" y="5318125"/>
            <a:ext cx="119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Genital</a:t>
            </a:r>
            <a:br>
              <a:rPr lang="en-US" sz="1600">
                <a:solidFill>
                  <a:srgbClr val="663300"/>
                </a:solidFill>
              </a:rPr>
            </a:br>
            <a:r>
              <a:rPr lang="tr-TR" sz="1600">
                <a:solidFill>
                  <a:srgbClr val="663300"/>
                </a:solidFill>
              </a:rPr>
              <a:t>Siğil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5192713" y="5318125"/>
            <a:ext cx="13049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VIN 1,</a:t>
            </a:r>
            <a:br>
              <a:rPr lang="en-US" sz="1600">
                <a:solidFill>
                  <a:srgbClr val="663300"/>
                </a:solidFill>
              </a:rPr>
            </a:br>
            <a:r>
              <a:rPr lang="en-US" sz="1600">
                <a:solidFill>
                  <a:srgbClr val="663300"/>
                </a:solidFill>
              </a:rPr>
              <a:t>VaIN 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6708775" y="5318125"/>
            <a:ext cx="15113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VIN 2/3,</a:t>
            </a:r>
            <a:br>
              <a:rPr lang="en-US" sz="1600">
                <a:solidFill>
                  <a:srgbClr val="663300"/>
                </a:solidFill>
              </a:rPr>
            </a:br>
            <a:r>
              <a:rPr lang="en-US" sz="1600">
                <a:solidFill>
                  <a:srgbClr val="663300"/>
                </a:solidFill>
              </a:rPr>
              <a:t>VaIN 2/3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18286" name="AutoShape 46"/>
          <p:cNvSpPr>
            <a:spLocks noChangeArrowheads="1"/>
          </p:cNvSpPr>
          <p:nvPr/>
        </p:nvSpPr>
        <p:spPr bwMode="auto">
          <a:xfrm>
            <a:off x="1743075" y="2963863"/>
            <a:ext cx="989013" cy="68103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99 % 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tr-TR" sz="1200" b="1" dirty="0">
                <a:solidFill>
                  <a:srgbClr val="FFFFFF"/>
                </a:solidFill>
              </a:rPr>
              <a:t>Azalma</a:t>
            </a:r>
            <a:r>
              <a:rPr lang="en-US" sz="1200" b="1" dirty="0">
                <a:solidFill>
                  <a:srgbClr val="FFFFFF"/>
                </a:solidFill>
              </a:rPr>
              <a:t/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(97, 100)</a:t>
            </a:r>
          </a:p>
        </p:txBody>
      </p:sp>
      <p:sp>
        <p:nvSpPr>
          <p:cNvPr id="1418287" name="AutoShape 47"/>
          <p:cNvSpPr>
            <a:spLocks noChangeArrowheads="1"/>
          </p:cNvSpPr>
          <p:nvPr/>
        </p:nvSpPr>
        <p:spPr bwMode="auto">
          <a:xfrm>
            <a:off x="3422650" y="2963863"/>
            <a:ext cx="990600" cy="68103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99 % </a:t>
            </a:r>
            <a:br>
              <a:rPr lang="en-US" sz="1200" b="1">
                <a:solidFill>
                  <a:srgbClr val="FF0000"/>
                </a:solidFill>
              </a:rPr>
            </a:br>
            <a:r>
              <a:rPr lang="tr-TR" sz="1200" b="1">
                <a:solidFill>
                  <a:srgbClr val="FFFFFF"/>
                </a:solidFill>
              </a:rPr>
              <a:t>Azalma</a:t>
            </a:r>
            <a:r>
              <a:rPr lang="en-US" sz="1200" b="1">
                <a:solidFill>
                  <a:srgbClr val="FFFFFF"/>
                </a:solidFill>
              </a:rPr>
              <a:t/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(96, 100)</a:t>
            </a:r>
          </a:p>
        </p:txBody>
      </p:sp>
      <p:sp>
        <p:nvSpPr>
          <p:cNvPr id="1418288" name="AutoShape 48"/>
          <p:cNvSpPr>
            <a:spLocks noChangeArrowheads="1"/>
          </p:cNvSpPr>
          <p:nvPr/>
        </p:nvSpPr>
        <p:spPr bwMode="auto">
          <a:xfrm>
            <a:off x="5084763" y="3841750"/>
            <a:ext cx="990600" cy="68103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100%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tr-TR" sz="1200" b="1" dirty="0">
                <a:solidFill>
                  <a:srgbClr val="FFFFFF"/>
                </a:solidFill>
              </a:rPr>
              <a:t>Azalma</a:t>
            </a:r>
            <a:r>
              <a:rPr lang="en-US" sz="1200" b="1" dirty="0">
                <a:solidFill>
                  <a:srgbClr val="FFFFFF"/>
                </a:solidFill>
              </a:rPr>
              <a:t/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(86, 100)</a:t>
            </a:r>
          </a:p>
        </p:txBody>
      </p:sp>
      <p:sp>
        <p:nvSpPr>
          <p:cNvPr id="1418289" name="AutoShape 49"/>
          <p:cNvSpPr>
            <a:spLocks noChangeArrowheads="1"/>
          </p:cNvSpPr>
          <p:nvPr/>
        </p:nvSpPr>
        <p:spPr bwMode="auto">
          <a:xfrm>
            <a:off x="6726238" y="3910013"/>
            <a:ext cx="989012" cy="6794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100% </a:t>
            </a:r>
            <a:r>
              <a:rPr lang="en-US" sz="1200" b="1" dirty="0">
                <a:solidFill>
                  <a:srgbClr val="FFFFFF"/>
                </a:solidFill>
              </a:rPr>
              <a:t/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tr-TR" sz="1200" b="1" dirty="0">
                <a:solidFill>
                  <a:srgbClr val="FFFFFF"/>
                </a:solidFill>
              </a:rPr>
              <a:t>Azalma</a:t>
            </a:r>
            <a:r>
              <a:rPr lang="en-US" sz="1200" b="1" dirty="0">
                <a:solidFill>
                  <a:srgbClr val="FFFFFF"/>
                </a:solidFill>
              </a:rPr>
              <a:t/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(83, 100)</a:t>
            </a:r>
          </a:p>
        </p:txBody>
      </p:sp>
      <p:sp>
        <p:nvSpPr>
          <p:cNvPr id="35890" name="Text Box 51"/>
          <p:cNvSpPr txBox="1">
            <a:spLocks noChangeArrowheads="1"/>
          </p:cNvSpPr>
          <p:nvPr/>
        </p:nvSpPr>
        <p:spPr bwMode="auto">
          <a:xfrm>
            <a:off x="1706563" y="5719763"/>
            <a:ext cx="852487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n=7,900</a:t>
            </a:r>
          </a:p>
        </p:txBody>
      </p:sp>
      <p:sp>
        <p:nvSpPr>
          <p:cNvPr id="35891" name="Rectangle 54"/>
          <p:cNvSpPr>
            <a:spLocks noChangeArrowheads="1"/>
          </p:cNvSpPr>
          <p:nvPr/>
        </p:nvSpPr>
        <p:spPr bwMode="auto">
          <a:xfrm>
            <a:off x="4692650" y="2282825"/>
            <a:ext cx="141288" cy="13493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5892" name="Rectangle 55"/>
          <p:cNvSpPr>
            <a:spLocks noChangeArrowheads="1"/>
          </p:cNvSpPr>
          <p:nvPr/>
        </p:nvSpPr>
        <p:spPr bwMode="auto">
          <a:xfrm>
            <a:off x="4876800" y="2282825"/>
            <a:ext cx="9477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400" dirty="0">
                <a:solidFill>
                  <a:srgbClr val="663300"/>
                </a:solidFill>
              </a:rPr>
              <a:t>GARDASIL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5893" name="Rectangle 56"/>
          <p:cNvSpPr>
            <a:spLocks noChangeArrowheads="1"/>
          </p:cNvSpPr>
          <p:nvPr/>
        </p:nvSpPr>
        <p:spPr bwMode="auto">
          <a:xfrm>
            <a:off x="6011863" y="2282825"/>
            <a:ext cx="141287" cy="134938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5894" name="Rectangle 57"/>
          <p:cNvSpPr>
            <a:spLocks noChangeArrowheads="1"/>
          </p:cNvSpPr>
          <p:nvPr/>
        </p:nvSpPr>
        <p:spPr bwMode="auto">
          <a:xfrm>
            <a:off x="6213475" y="2282825"/>
            <a:ext cx="676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400" dirty="0" err="1">
                <a:solidFill>
                  <a:srgbClr val="663300"/>
                </a:solidFill>
              </a:rPr>
              <a:t>Pla</a:t>
            </a:r>
            <a:r>
              <a:rPr lang="tr-TR" sz="1400" dirty="0">
                <a:solidFill>
                  <a:srgbClr val="663300"/>
                </a:solidFill>
              </a:rPr>
              <a:t>s</a:t>
            </a:r>
            <a:r>
              <a:rPr lang="en-US" sz="1400" dirty="0" err="1">
                <a:solidFill>
                  <a:srgbClr val="663300"/>
                </a:solidFill>
              </a:rPr>
              <a:t>ebo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5895" name="Text Box 66"/>
          <p:cNvSpPr txBox="1">
            <a:spLocks noChangeArrowheads="1"/>
          </p:cNvSpPr>
          <p:nvPr/>
        </p:nvSpPr>
        <p:spPr bwMode="auto">
          <a:xfrm>
            <a:off x="5070475" y="5716588"/>
            <a:ext cx="85407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n=7,900</a:t>
            </a:r>
          </a:p>
        </p:txBody>
      </p:sp>
      <p:sp>
        <p:nvSpPr>
          <p:cNvPr id="35896" name="Text Box 67"/>
          <p:cNvSpPr txBox="1">
            <a:spLocks noChangeArrowheads="1"/>
          </p:cNvSpPr>
          <p:nvPr/>
        </p:nvSpPr>
        <p:spPr bwMode="auto">
          <a:xfrm>
            <a:off x="5715000" y="5716588"/>
            <a:ext cx="85248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n=7,902</a:t>
            </a:r>
          </a:p>
        </p:txBody>
      </p:sp>
      <p:sp>
        <p:nvSpPr>
          <p:cNvPr id="35897" name="Text Box 68"/>
          <p:cNvSpPr txBox="1">
            <a:spLocks noChangeArrowheads="1"/>
          </p:cNvSpPr>
          <p:nvPr/>
        </p:nvSpPr>
        <p:spPr bwMode="auto">
          <a:xfrm>
            <a:off x="6684963" y="5722938"/>
            <a:ext cx="8509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n=7,900</a:t>
            </a:r>
          </a:p>
        </p:txBody>
      </p:sp>
      <p:sp>
        <p:nvSpPr>
          <p:cNvPr id="35898" name="Text Box 69"/>
          <p:cNvSpPr txBox="1">
            <a:spLocks noChangeArrowheads="1"/>
          </p:cNvSpPr>
          <p:nvPr/>
        </p:nvSpPr>
        <p:spPr bwMode="auto">
          <a:xfrm>
            <a:off x="7399338" y="5710238"/>
            <a:ext cx="852487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n=7,902</a:t>
            </a:r>
          </a:p>
        </p:txBody>
      </p:sp>
      <p:sp>
        <p:nvSpPr>
          <p:cNvPr id="35899" name="Text Box 70"/>
          <p:cNvSpPr txBox="1">
            <a:spLocks noChangeArrowheads="1"/>
          </p:cNvSpPr>
          <p:nvPr/>
        </p:nvSpPr>
        <p:spPr bwMode="auto">
          <a:xfrm>
            <a:off x="3375025" y="5718175"/>
            <a:ext cx="854075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n=7,900</a:t>
            </a:r>
          </a:p>
        </p:txBody>
      </p:sp>
      <p:sp>
        <p:nvSpPr>
          <p:cNvPr id="35900" name="Text Box 71"/>
          <p:cNvSpPr txBox="1">
            <a:spLocks noChangeArrowheads="1"/>
          </p:cNvSpPr>
          <p:nvPr/>
        </p:nvSpPr>
        <p:spPr bwMode="auto">
          <a:xfrm>
            <a:off x="4000500" y="5716588"/>
            <a:ext cx="896938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n=7,902</a:t>
            </a:r>
          </a:p>
        </p:txBody>
      </p:sp>
      <p:sp>
        <p:nvSpPr>
          <p:cNvPr id="1418317" name="Text Box 77"/>
          <p:cNvSpPr txBox="1">
            <a:spLocks noChangeArrowheads="1"/>
          </p:cNvSpPr>
          <p:nvPr/>
        </p:nvSpPr>
        <p:spPr bwMode="auto">
          <a:xfrm>
            <a:off x="1657350" y="2220913"/>
            <a:ext cx="1654175" cy="279400"/>
          </a:xfrm>
          <a:prstGeom prst="rect">
            <a:avLst/>
          </a:prstGeom>
          <a:solidFill>
            <a:srgbClr val="333399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  <a:buClr>
                <a:srgbClr val="FF6600"/>
              </a:buClr>
            </a:pPr>
            <a:r>
              <a:rPr lang="tr-TR" sz="1600" b="1">
                <a:solidFill>
                  <a:srgbClr val="FFFFFF"/>
                </a:solidFill>
                <a:latin typeface="Arial" pitchFamily="34" charset="0"/>
              </a:rPr>
              <a:t>Toplam</a:t>
            </a:r>
            <a:endParaRPr lang="en-US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902" name="Text Box 5"/>
          <p:cNvSpPr txBox="1">
            <a:spLocks noChangeArrowheads="1"/>
          </p:cNvSpPr>
          <p:nvPr/>
        </p:nvSpPr>
        <p:spPr bwMode="auto">
          <a:xfrm rot="-5400000">
            <a:off x="-83343" y="3736181"/>
            <a:ext cx="180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>
                <a:solidFill>
                  <a:srgbClr val="663300"/>
                </a:solidFill>
                <a:latin typeface="Arial" pitchFamily="34" charset="0"/>
              </a:rPr>
              <a:t>İlişkili Vakalar</a:t>
            </a:r>
            <a:endParaRPr lang="en-US" sz="160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35903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6350"/>
            <a:ext cx="7747000" cy="10604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Arial" pitchFamily="34" charset="0"/>
              </a:rPr>
              <a:t>GARDASIL: FUTURE I/II </a:t>
            </a:r>
            <a:r>
              <a:rPr lang="tr-TR" sz="2000" dirty="0" smtClean="0">
                <a:cs typeface="Arial" pitchFamily="34" charset="0"/>
              </a:rPr>
              <a:t>Çalışma Sonu</a:t>
            </a:r>
            <a:r>
              <a:rPr lang="en-US" sz="2000" dirty="0" smtClean="0">
                <a:cs typeface="Arial" pitchFamily="34" charset="0"/>
              </a:rPr>
              <a:t> 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1800" dirty="0" smtClean="0">
                <a:cs typeface="Arial" pitchFamily="34" charset="0"/>
              </a:rPr>
              <a:t>HPV 6/11/16/18-</a:t>
            </a:r>
            <a:r>
              <a:rPr lang="tr-TR" sz="1800" dirty="0" smtClean="0">
                <a:cs typeface="Arial" pitchFamily="34" charset="0"/>
              </a:rPr>
              <a:t>İlişkili </a:t>
            </a:r>
            <a:r>
              <a:rPr lang="tr-TR" sz="1800" dirty="0" err="1" smtClean="0">
                <a:cs typeface="Arial" pitchFamily="34" charset="0"/>
              </a:rPr>
              <a:t>eksternal</a:t>
            </a:r>
            <a:r>
              <a:rPr lang="tr-TR" sz="1800" dirty="0" smtClean="0">
                <a:cs typeface="Arial" pitchFamily="34" charset="0"/>
              </a:rPr>
              <a:t> </a:t>
            </a:r>
            <a:r>
              <a:rPr lang="tr-TR" sz="1800" dirty="0" err="1" smtClean="0">
                <a:cs typeface="Arial" pitchFamily="34" charset="0"/>
              </a:rPr>
              <a:t>genital</a:t>
            </a:r>
            <a:r>
              <a:rPr lang="tr-TR" sz="1800" dirty="0" smtClean="0">
                <a:cs typeface="Arial" pitchFamily="34" charset="0"/>
              </a:rPr>
              <a:t> lezyonlara</a:t>
            </a:r>
            <a:r>
              <a:rPr lang="en-US" sz="1800" baseline="30000" dirty="0" smtClean="0">
                <a:cs typeface="Arial" pitchFamily="34" charset="0"/>
              </a:rPr>
              <a:t>1</a:t>
            </a:r>
            <a:r>
              <a:rPr lang="tr-TR" sz="1800" baseline="30000" dirty="0" smtClean="0">
                <a:cs typeface="Arial" pitchFamily="34" charset="0"/>
              </a:rPr>
              <a:t>,2 </a:t>
            </a:r>
            <a:r>
              <a:rPr lang="tr-TR" sz="2000" dirty="0" smtClean="0">
                <a:cs typeface="Arial" pitchFamily="34" charset="0"/>
              </a:rPr>
              <a:t>karşı Etkinlik</a:t>
            </a: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r>
              <a:rPr lang="tr-TR" sz="1000" dirty="0" smtClean="0">
                <a:cs typeface="Arial" pitchFamily="34" charset="0"/>
              </a:rPr>
              <a:t>16 – 26 yaşa arası kadınlar 3-4 yıl izlenmişlerdir</a:t>
            </a:r>
            <a:endParaRPr lang="en-US" sz="1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1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1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1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41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1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1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1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41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1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8242" grpId="0" animBg="1"/>
      <p:bldP spid="1418243" grpId="0" animBg="1"/>
      <p:bldP spid="1418244" grpId="0" animBg="1"/>
      <p:bldP spid="1418245" grpId="0" animBg="1"/>
      <p:bldP spid="1418246" grpId="0" animBg="1"/>
      <p:bldP spid="1418249" grpId="0" animBg="1"/>
      <p:bldP spid="1418250" grpId="0" animBg="1"/>
      <p:bldP spid="1418251" grpId="0"/>
      <p:bldP spid="1418252" grpId="0"/>
      <p:bldP spid="1418253" grpId="0"/>
      <p:bldP spid="1418254" grpId="0"/>
      <p:bldP spid="1418272" grpId="0"/>
      <p:bldP spid="1418273" grpId="0"/>
      <p:bldP spid="1418274" grpId="0"/>
      <p:bldP spid="1418275" grpId="0"/>
      <p:bldP spid="1418286" grpId="0" animBg="1"/>
      <p:bldP spid="1418287" grpId="0" animBg="1"/>
      <p:bldP spid="1418288" grpId="0" animBg="1"/>
      <p:bldP spid="1418289" grpId="0" animBg="1"/>
      <p:bldP spid="14183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7996238" cy="10668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Arial" pitchFamily="34" charset="0"/>
              </a:rPr>
              <a:t>GARDASIL: FUTURE I/II </a:t>
            </a:r>
            <a:r>
              <a:rPr lang="tr-TR" sz="2400" smtClean="0">
                <a:cs typeface="Arial" pitchFamily="34" charset="0"/>
              </a:rPr>
              <a:t>Çalışma Sonu</a:t>
            </a:r>
            <a:r>
              <a:rPr lang="en-US" sz="2400" smtClean="0">
                <a:cs typeface="Arial" pitchFamily="34" charset="0"/>
              </a:rPr>
              <a:t> </a:t>
            </a:r>
            <a:br>
              <a:rPr lang="en-US" sz="2400" smtClean="0">
                <a:cs typeface="Arial" pitchFamily="34" charset="0"/>
              </a:rPr>
            </a:br>
            <a:r>
              <a:rPr lang="en-US" sz="2000" smtClean="0">
                <a:cs typeface="Arial" pitchFamily="34" charset="0"/>
              </a:rPr>
              <a:t>HPV 6/11/16/18-</a:t>
            </a:r>
            <a:r>
              <a:rPr lang="tr-TR" sz="2000" smtClean="0">
                <a:cs typeface="Arial" pitchFamily="34" charset="0"/>
              </a:rPr>
              <a:t>İlişkili </a:t>
            </a:r>
            <a:r>
              <a:rPr lang="en-US" sz="2000" smtClean="0">
                <a:cs typeface="Arial" pitchFamily="34" charset="0"/>
              </a:rPr>
              <a:t>CIN 2/3 </a:t>
            </a:r>
            <a:r>
              <a:rPr lang="tr-TR" sz="2000" smtClean="0">
                <a:cs typeface="Arial" pitchFamily="34" charset="0"/>
              </a:rPr>
              <a:t>veya </a:t>
            </a:r>
            <a:r>
              <a:rPr lang="en-US" sz="2000" smtClean="0">
                <a:cs typeface="Arial" pitchFamily="34" charset="0"/>
              </a:rPr>
              <a:t>AIS</a:t>
            </a:r>
            <a:r>
              <a:rPr lang="en-US" sz="2000" baseline="30000" smtClean="0">
                <a:cs typeface="Arial" pitchFamily="34" charset="0"/>
              </a:rPr>
              <a:t>1</a:t>
            </a:r>
            <a:r>
              <a:rPr lang="tr-TR" sz="2000" baseline="30000" smtClean="0">
                <a:cs typeface="Arial" pitchFamily="34" charset="0"/>
              </a:rPr>
              <a:t> </a:t>
            </a:r>
            <a:r>
              <a:rPr lang="tr-TR" sz="2400" smtClean="0">
                <a:cs typeface="Arial" pitchFamily="34" charset="0"/>
              </a:rPr>
              <a:t>karşı Etkinlik</a:t>
            </a:r>
            <a:r>
              <a:rPr lang="en-US" sz="2400" smtClean="0">
                <a:cs typeface="Arial" pitchFamily="34" charset="0"/>
              </a:rPr>
              <a:t/>
            </a:r>
            <a:br>
              <a:rPr lang="en-US" sz="2400" smtClean="0">
                <a:cs typeface="Arial" pitchFamily="34" charset="0"/>
              </a:rPr>
            </a:br>
            <a:r>
              <a:rPr lang="tr-TR" sz="1100" smtClean="0">
                <a:cs typeface="Arial" pitchFamily="34" charset="0"/>
              </a:rPr>
              <a:t>16 – 26 yaşa arası kadınlar 3-4 yıl izlenmişlerdir</a:t>
            </a:r>
            <a:endParaRPr lang="en-US" sz="1100" smtClean="0">
              <a:cs typeface="Arial" pitchFamily="34" charset="0"/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76200" y="1749425"/>
            <a:ext cx="515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* </a:t>
            </a:r>
            <a:r>
              <a:rPr lang="tr-TR" sz="1400" b="1">
                <a:solidFill>
                  <a:srgbClr val="0000FF"/>
                </a:solidFill>
              </a:rPr>
              <a:t>Protokole göre etkinlik popülasyonu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1676400" y="2017713"/>
            <a:ext cx="2132013" cy="3454400"/>
          </a:xfrm>
          <a:prstGeom prst="rect">
            <a:avLst/>
          </a:prstGeom>
          <a:solidFill>
            <a:srgbClr val="0099CC">
              <a:alpha val="27843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4147" name="AutoShape 3"/>
          <p:cNvSpPr>
            <a:spLocks noChangeArrowheads="1"/>
          </p:cNvSpPr>
          <p:nvPr/>
        </p:nvSpPr>
        <p:spPr bwMode="auto">
          <a:xfrm>
            <a:off x="2130425" y="3209925"/>
            <a:ext cx="612775" cy="1908175"/>
          </a:xfrm>
          <a:prstGeom prst="downArrow">
            <a:avLst>
              <a:gd name="adj1" fmla="val 49880"/>
              <a:gd name="adj2" fmla="val 6660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4148" name="AutoShape 4"/>
          <p:cNvSpPr>
            <a:spLocks noChangeArrowheads="1"/>
          </p:cNvSpPr>
          <p:nvPr/>
        </p:nvSpPr>
        <p:spPr bwMode="auto">
          <a:xfrm>
            <a:off x="4287838" y="3341688"/>
            <a:ext cx="614362" cy="1792287"/>
          </a:xfrm>
          <a:prstGeom prst="downArrow">
            <a:avLst>
              <a:gd name="adj1" fmla="val 49880"/>
              <a:gd name="adj2" fmla="val 6804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4149" name="AutoShape 5"/>
          <p:cNvSpPr>
            <a:spLocks noChangeArrowheads="1"/>
          </p:cNvSpPr>
          <p:nvPr/>
        </p:nvSpPr>
        <p:spPr bwMode="auto">
          <a:xfrm>
            <a:off x="6424613" y="3538538"/>
            <a:ext cx="612775" cy="1663700"/>
          </a:xfrm>
          <a:prstGeom prst="downArrow">
            <a:avLst>
              <a:gd name="adj1" fmla="val 49880"/>
              <a:gd name="adj2" fmla="val 6402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751138" y="2540000"/>
            <a:ext cx="612775" cy="2935288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905375" y="3341688"/>
            <a:ext cx="612775" cy="2133600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7051675" y="4708525"/>
            <a:ext cx="614363" cy="766763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4155" name="Rectangle 11"/>
          <p:cNvSpPr>
            <a:spLocks noChangeArrowheads="1"/>
          </p:cNvSpPr>
          <p:nvPr/>
        </p:nvSpPr>
        <p:spPr bwMode="auto">
          <a:xfrm>
            <a:off x="5099050" y="3122613"/>
            <a:ext cx="2270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81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1414156" name="Rectangle 12"/>
          <p:cNvSpPr>
            <a:spLocks noChangeArrowheads="1"/>
          </p:cNvSpPr>
          <p:nvPr/>
        </p:nvSpPr>
        <p:spPr bwMode="auto">
          <a:xfrm>
            <a:off x="7243763" y="4464050"/>
            <a:ext cx="2254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29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1414157" name="Rectangle 13"/>
          <p:cNvSpPr>
            <a:spLocks noChangeArrowheads="1"/>
          </p:cNvSpPr>
          <p:nvPr/>
        </p:nvSpPr>
        <p:spPr bwMode="auto">
          <a:xfrm>
            <a:off x="6680200" y="5256213"/>
            <a:ext cx="11271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1414158" name="Rectangle 14"/>
          <p:cNvSpPr>
            <a:spLocks noChangeArrowheads="1"/>
          </p:cNvSpPr>
          <p:nvPr/>
        </p:nvSpPr>
        <p:spPr bwMode="auto">
          <a:xfrm>
            <a:off x="2146300" y="5419725"/>
            <a:ext cx="603250" cy="555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4159" name="Rectangle 15"/>
          <p:cNvSpPr>
            <a:spLocks noChangeArrowheads="1"/>
          </p:cNvSpPr>
          <p:nvPr/>
        </p:nvSpPr>
        <p:spPr bwMode="auto">
          <a:xfrm>
            <a:off x="4302125" y="5419725"/>
            <a:ext cx="603250" cy="555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1414160" name="Rectangle 16"/>
          <p:cNvSpPr>
            <a:spLocks noChangeArrowheads="1"/>
          </p:cNvSpPr>
          <p:nvPr/>
        </p:nvSpPr>
        <p:spPr bwMode="auto">
          <a:xfrm>
            <a:off x="2349500" y="5181600"/>
            <a:ext cx="1905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</a:t>
            </a:r>
            <a:r>
              <a:rPr lang="en-US" sz="1600" baseline="30000">
                <a:solidFill>
                  <a:srgbClr val="663300"/>
                </a:solidFill>
              </a:rPr>
              <a:t>a</a:t>
            </a:r>
            <a:endParaRPr lang="en-US" baseline="30000">
              <a:solidFill>
                <a:srgbClr val="663300"/>
              </a:solidFill>
            </a:endParaRPr>
          </a:p>
        </p:txBody>
      </p:sp>
      <p:sp>
        <p:nvSpPr>
          <p:cNvPr id="1414161" name="Rectangle 17"/>
          <p:cNvSpPr>
            <a:spLocks noChangeArrowheads="1"/>
          </p:cNvSpPr>
          <p:nvPr/>
        </p:nvSpPr>
        <p:spPr bwMode="auto">
          <a:xfrm>
            <a:off x="4524375" y="5184775"/>
            <a:ext cx="1905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</a:t>
            </a:r>
            <a:r>
              <a:rPr lang="en-US" sz="1600" baseline="30000">
                <a:solidFill>
                  <a:srgbClr val="663300"/>
                </a:solidFill>
              </a:rPr>
              <a:t>a</a:t>
            </a:r>
            <a:endParaRPr lang="en-US" baseline="30000">
              <a:solidFill>
                <a:srgbClr val="663300"/>
              </a:solidFill>
            </a:endParaRPr>
          </a:p>
        </p:txBody>
      </p:sp>
      <p:sp>
        <p:nvSpPr>
          <p:cNvPr id="1414162" name="AutoShape 18"/>
          <p:cNvSpPr>
            <a:spLocks noChangeArrowheads="1"/>
          </p:cNvSpPr>
          <p:nvPr/>
        </p:nvSpPr>
        <p:spPr bwMode="auto">
          <a:xfrm>
            <a:off x="1952625" y="2876550"/>
            <a:ext cx="968375" cy="6619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98% 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tr-TR" sz="1200" b="1">
                <a:solidFill>
                  <a:srgbClr val="FFFFFF"/>
                </a:solidFill>
              </a:rPr>
              <a:t>Azalma</a:t>
            </a:r>
            <a:r>
              <a:rPr lang="en-US" sz="1200" b="1">
                <a:solidFill>
                  <a:srgbClr val="FFFFFF"/>
                </a:solidFill>
              </a:rPr>
              <a:t/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(93, 100)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14163" name="AutoShape 19"/>
          <p:cNvSpPr>
            <a:spLocks noChangeArrowheads="1"/>
          </p:cNvSpPr>
          <p:nvPr/>
        </p:nvSpPr>
        <p:spPr bwMode="auto">
          <a:xfrm>
            <a:off x="4110038" y="2876550"/>
            <a:ext cx="969962" cy="6619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98% 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tr-TR" sz="1200" b="1">
                <a:solidFill>
                  <a:srgbClr val="FFFFFF"/>
                </a:solidFill>
              </a:rPr>
              <a:t>Azalma</a:t>
            </a:r>
            <a:r>
              <a:rPr lang="en-US" sz="1200" b="1">
                <a:solidFill>
                  <a:srgbClr val="FFFFFF"/>
                </a:solidFill>
              </a:rPr>
              <a:t/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(91, 100)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14164" name="AutoShape 20"/>
          <p:cNvSpPr>
            <a:spLocks noChangeArrowheads="1"/>
          </p:cNvSpPr>
          <p:nvPr/>
        </p:nvSpPr>
        <p:spPr bwMode="auto">
          <a:xfrm>
            <a:off x="6246813" y="2876550"/>
            <a:ext cx="969962" cy="6619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100%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tr-TR" sz="1200" b="1">
                <a:solidFill>
                  <a:srgbClr val="FFFFFF"/>
                </a:solidFill>
              </a:rPr>
              <a:t>Azalma</a:t>
            </a:r>
            <a:r>
              <a:rPr lang="en-US" sz="1200" b="1">
                <a:solidFill>
                  <a:srgbClr val="FFFFFF"/>
                </a:solidFill>
              </a:rPr>
              <a:t/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(87, 100)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124325" y="5694363"/>
            <a:ext cx="9207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n=6,647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833938" y="5694363"/>
            <a:ext cx="820737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n=6,455 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242050" y="5694363"/>
            <a:ext cx="92233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n=7,382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975475" y="5694363"/>
            <a:ext cx="82073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n=7,316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952625" y="5694363"/>
            <a:ext cx="92233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n=7,864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660650" y="5694363"/>
            <a:ext cx="819150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n=7,865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677988" y="2314575"/>
            <a:ext cx="0" cy="3160713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1620838" y="5475288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1620838" y="4946650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1620838" y="4425950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1620838" y="3897313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1620838" y="3376613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1620838" y="2847975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1677988" y="5475288"/>
            <a:ext cx="6446837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flipV="1">
            <a:off x="1677988" y="5475288"/>
            <a:ext cx="0" cy="53975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 flipV="1">
            <a:off x="3824288" y="5475288"/>
            <a:ext cx="0" cy="53975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flipV="1">
            <a:off x="5980113" y="5475288"/>
            <a:ext cx="0" cy="53975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 flipV="1">
            <a:off x="8124825" y="5475288"/>
            <a:ext cx="0" cy="53975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1419225" y="5362575"/>
            <a:ext cx="1127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1304925" y="4835525"/>
            <a:ext cx="2254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20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1304925" y="4316413"/>
            <a:ext cx="225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40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1304925" y="3786188"/>
            <a:ext cx="225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60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1304925" y="3268663"/>
            <a:ext cx="225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80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1192213" y="2740025"/>
            <a:ext cx="3381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100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1779588" y="5545138"/>
            <a:ext cx="1958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HPV 6/11/16/18 </a:t>
            </a:r>
            <a:r>
              <a:rPr lang="tr-TR" sz="1600">
                <a:solidFill>
                  <a:srgbClr val="663300"/>
                </a:solidFill>
              </a:rPr>
              <a:t>İlişkili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4303713" y="5545138"/>
            <a:ext cx="1223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HPV 16 </a:t>
            </a:r>
            <a:r>
              <a:rPr lang="tr-TR" sz="1600">
                <a:solidFill>
                  <a:srgbClr val="663300"/>
                </a:solidFill>
              </a:rPr>
              <a:t>İlişkili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456363" y="5545138"/>
            <a:ext cx="1223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HPV 18 </a:t>
            </a:r>
            <a:r>
              <a:rPr lang="tr-TR" sz="1600">
                <a:solidFill>
                  <a:srgbClr val="663300"/>
                </a:solidFill>
              </a:rPr>
              <a:t>İlişkili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5919788" y="2241550"/>
            <a:ext cx="138112" cy="1317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100763" y="2225675"/>
            <a:ext cx="9271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400">
                <a:solidFill>
                  <a:srgbClr val="663300"/>
                </a:solidFill>
              </a:rPr>
              <a:t>GARDASIL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7212013" y="2241550"/>
            <a:ext cx="138112" cy="131763"/>
          </a:xfrm>
          <a:prstGeom prst="rect">
            <a:avLst/>
          </a:prstGeom>
          <a:solidFill>
            <a:srgbClr val="E7CB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endParaRPr lang="tr-TR" sz="2000">
              <a:solidFill>
                <a:srgbClr val="FFFFFF"/>
              </a:solidFill>
            </a:endParaRP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7412038" y="2225675"/>
            <a:ext cx="6604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400">
                <a:solidFill>
                  <a:srgbClr val="663300"/>
                </a:solidFill>
              </a:rPr>
              <a:t>Pla</a:t>
            </a:r>
            <a:r>
              <a:rPr lang="tr-TR" sz="1400">
                <a:solidFill>
                  <a:srgbClr val="663300"/>
                </a:solidFill>
              </a:rPr>
              <a:t>s</a:t>
            </a:r>
            <a:r>
              <a:rPr lang="en-US" sz="1400">
                <a:solidFill>
                  <a:srgbClr val="663300"/>
                </a:solidFill>
              </a:rPr>
              <a:t>ebo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1192213" y="2217738"/>
            <a:ext cx="3381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120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1620838" y="2311400"/>
            <a:ext cx="57150" cy="0"/>
          </a:xfrm>
          <a:prstGeom prst="line">
            <a:avLst/>
          </a:prstGeom>
          <a:noFill/>
          <a:ln w="1111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414198" name="Rectangle 54"/>
          <p:cNvSpPr>
            <a:spLocks noChangeArrowheads="1"/>
          </p:cNvSpPr>
          <p:nvPr/>
        </p:nvSpPr>
        <p:spPr bwMode="auto">
          <a:xfrm>
            <a:off x="2865438" y="2343150"/>
            <a:ext cx="3381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solidFill>
                  <a:srgbClr val="663300"/>
                </a:solidFill>
              </a:rPr>
              <a:t>110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36919" name="Text Box 60"/>
          <p:cNvSpPr txBox="1">
            <a:spLocks noChangeArrowheads="1"/>
          </p:cNvSpPr>
          <p:nvPr/>
        </p:nvSpPr>
        <p:spPr bwMode="auto">
          <a:xfrm>
            <a:off x="76200" y="6232525"/>
            <a:ext cx="8343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aseline="30000">
                <a:solidFill>
                  <a:srgbClr val="663300"/>
                </a:solidFill>
                <a:latin typeface="Arial" pitchFamily="34" charset="0"/>
              </a:rPr>
              <a:t>a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Bir vaka 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HPV 52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 ile ko-infekte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; 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Diğeri 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HPV 51 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ve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 56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 ile ko-infekte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.</a:t>
            </a:r>
            <a:br>
              <a:rPr lang="en-US" sz="1000">
                <a:solidFill>
                  <a:srgbClr val="663300"/>
                </a:solidFill>
                <a:latin typeface="Arial" pitchFamily="34" charset="0"/>
              </a:rPr>
            </a:br>
            <a:r>
              <a:rPr lang="en-GB" sz="1000">
                <a:solidFill>
                  <a:srgbClr val="663300"/>
                </a:solidFill>
                <a:latin typeface="Arial" pitchFamily="34" charset="0"/>
              </a:rPr>
              <a:t>AIS = adeno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k</a:t>
            </a:r>
            <a:r>
              <a:rPr lang="en-GB" sz="1000">
                <a:solidFill>
                  <a:srgbClr val="663300"/>
                </a:solidFill>
                <a:latin typeface="Arial" pitchFamily="34" charset="0"/>
              </a:rPr>
              <a:t>arcinoma in situ; CIN = 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S</a:t>
            </a:r>
            <a:r>
              <a:rPr lang="en-GB" sz="1000">
                <a:solidFill>
                  <a:srgbClr val="663300"/>
                </a:solidFill>
                <a:latin typeface="Arial" pitchFamily="34" charset="0"/>
              </a:rPr>
              <a:t>ervical intraepitheli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y</a:t>
            </a:r>
            <a:r>
              <a:rPr lang="en-GB" sz="1000">
                <a:solidFill>
                  <a:srgbClr val="663300"/>
                </a:solidFill>
                <a:latin typeface="Arial" pitchFamily="34" charset="0"/>
              </a:rPr>
              <a:t>al neopla</a:t>
            </a:r>
            <a:r>
              <a:rPr lang="tr-TR" sz="1000">
                <a:solidFill>
                  <a:srgbClr val="663300"/>
                </a:solidFill>
                <a:latin typeface="Arial" pitchFamily="34" charset="0"/>
              </a:rPr>
              <a:t>zi</a:t>
            </a:r>
            <a:r>
              <a:rPr lang="en-GB" sz="1000">
                <a:solidFill>
                  <a:srgbClr val="663300"/>
                </a:solidFill>
                <a:latin typeface="Arial" pitchFamily="34" charset="0"/>
              </a:rPr>
              <a:t>.</a:t>
            </a:r>
          </a:p>
          <a:p>
            <a:pPr eaLnBrk="0" hangingPunct="0"/>
            <a:r>
              <a:rPr lang="en-US" sz="1000" b="1">
                <a:solidFill>
                  <a:srgbClr val="663300"/>
                </a:solidFill>
                <a:latin typeface="Arial" pitchFamily="34" charset="0"/>
              </a:rPr>
              <a:t>1. 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Kjaer SK et al. </a:t>
            </a:r>
            <a:r>
              <a:rPr lang="en-US" sz="1000" i="1">
                <a:solidFill>
                  <a:srgbClr val="663300"/>
                </a:solidFill>
                <a:latin typeface="Arial" pitchFamily="34" charset="0"/>
              </a:rPr>
              <a:t>Cancer Prev Res</a:t>
            </a:r>
            <a:r>
              <a:rPr lang="en-US" sz="1000">
                <a:solidFill>
                  <a:srgbClr val="663300"/>
                </a:solidFill>
                <a:latin typeface="Arial" pitchFamily="34" charset="0"/>
              </a:rPr>
              <a:t>. 2009;2:868–878. </a:t>
            </a:r>
          </a:p>
        </p:txBody>
      </p:sp>
      <p:sp>
        <p:nvSpPr>
          <p:cNvPr id="1414223" name="Text Box 79"/>
          <p:cNvSpPr txBox="1">
            <a:spLocks noChangeArrowheads="1"/>
          </p:cNvSpPr>
          <p:nvPr/>
        </p:nvSpPr>
        <p:spPr bwMode="auto">
          <a:xfrm>
            <a:off x="1676400" y="2017713"/>
            <a:ext cx="2130425" cy="279400"/>
          </a:xfrm>
          <a:prstGeom prst="rect">
            <a:avLst/>
          </a:prstGeom>
          <a:solidFill>
            <a:srgbClr val="333399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120000"/>
              </a:lnSpc>
              <a:buClr>
                <a:srgbClr val="FF6600"/>
              </a:buClr>
            </a:pPr>
            <a:r>
              <a:rPr lang="tr-TR" sz="1600" b="1">
                <a:solidFill>
                  <a:srgbClr val="FFFFFF"/>
                </a:solidFill>
                <a:latin typeface="Arial" pitchFamily="34" charset="0"/>
              </a:rPr>
              <a:t>Toplam</a:t>
            </a:r>
            <a:endParaRPr lang="en-US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6921" name="Text Box 5"/>
          <p:cNvSpPr txBox="1">
            <a:spLocks noChangeArrowheads="1"/>
          </p:cNvSpPr>
          <p:nvPr/>
        </p:nvSpPr>
        <p:spPr bwMode="auto">
          <a:xfrm rot="-5400000">
            <a:off x="-83343" y="3736181"/>
            <a:ext cx="180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>
                <a:solidFill>
                  <a:srgbClr val="663300"/>
                </a:solidFill>
                <a:latin typeface="Arial" pitchFamily="34" charset="0"/>
              </a:rPr>
              <a:t>İlişkili Vakalar</a:t>
            </a:r>
            <a:endParaRPr lang="en-US" sz="1600">
              <a:solidFill>
                <a:srgbClr val="66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4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46" grpId="0" animBg="1"/>
      <p:bldP spid="1414147" grpId="0" animBg="1"/>
      <p:bldP spid="1414148" grpId="0" animBg="1"/>
      <p:bldP spid="1414149" grpId="0" animBg="1"/>
      <p:bldP spid="1414155" grpId="0"/>
      <p:bldP spid="1414156" grpId="0"/>
      <p:bldP spid="1414157" grpId="0"/>
      <p:bldP spid="1414158" grpId="0" animBg="1"/>
      <p:bldP spid="1414159" grpId="0" animBg="1"/>
      <p:bldP spid="1414160" grpId="0"/>
      <p:bldP spid="1414161" grpId="0"/>
      <p:bldP spid="1414162" grpId="0" animBg="1"/>
      <p:bldP spid="1414163" grpId="0" animBg="1"/>
      <p:bldP spid="1414164" grpId="0" animBg="1"/>
      <p:bldP spid="1414198" grpId="0"/>
      <p:bldP spid="14142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2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289" name="Group 137"/>
          <p:cNvGraphicFramePr>
            <a:graphicFrameLocks noGrp="1"/>
          </p:cNvGraphicFramePr>
          <p:nvPr>
            <p:ph sz="half" idx="4294967295"/>
          </p:nvPr>
        </p:nvGraphicFramePr>
        <p:xfrm>
          <a:off x="590550" y="2078038"/>
          <a:ext cx="7934325" cy="3524252"/>
        </p:xfrm>
        <a:graphic>
          <a:graphicData uri="http://schemas.openxmlformats.org/drawingml/2006/table">
            <a:tbl>
              <a:tblPr/>
              <a:tblGrid>
                <a:gridCol w="1893888"/>
                <a:gridCol w="992187"/>
                <a:gridCol w="949325"/>
                <a:gridCol w="754063"/>
                <a:gridCol w="1228725"/>
                <a:gridCol w="1209675"/>
                <a:gridCol w="906462"/>
              </a:tblGrid>
              <a:tr h="5667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HPV 16/18 related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Group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Vaccine Efficacy (95% CI)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CIN2+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Vaccine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5466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99.0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94.2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100.0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</a:tr>
              <a:tr h="6286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5452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67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CIN3+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Vaccine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5466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85.5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100.0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</a:tr>
              <a:tr h="6286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Control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5452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8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39" name="Text Box 153"/>
          <p:cNvSpPr txBox="1">
            <a:spLocks noChangeArrowheads="1"/>
          </p:cNvSpPr>
          <p:nvPr/>
        </p:nvSpPr>
        <p:spPr bwMode="auto">
          <a:xfrm>
            <a:off x="5273675" y="1601788"/>
            <a:ext cx="3440113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TVC-</a:t>
            </a:r>
            <a:r>
              <a:rPr lang="en-US" sz="1400" dirty="0" err="1" smtClean="0">
                <a:solidFill>
                  <a:srgbClr val="FF0000"/>
                </a:solidFill>
                <a:cs typeface="Arial" pitchFamily="34" charset="0"/>
              </a:rPr>
              <a:t>na</a:t>
            </a:r>
            <a:r>
              <a:rPr lang="tr-TR" sz="1400" dirty="0" smtClean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US" sz="1400" dirty="0" err="1" smtClean="0">
                <a:solidFill>
                  <a:srgbClr val="FF0000"/>
                </a:solidFill>
                <a:cs typeface="Arial" pitchFamily="34" charset="0"/>
              </a:rPr>
              <a:t>ve</a:t>
            </a: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Cohort</a:t>
            </a:r>
          </a:p>
        </p:txBody>
      </p:sp>
      <p:sp>
        <p:nvSpPr>
          <p:cNvPr id="33840" name="TextBox 21"/>
          <p:cNvSpPr txBox="1">
            <a:spLocks noChangeArrowheads="1"/>
          </p:cNvSpPr>
          <p:nvPr/>
        </p:nvSpPr>
        <p:spPr bwMode="auto">
          <a:xfrm>
            <a:off x="0" y="6303963"/>
            <a:ext cx="8953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/>
              <a:t>TVC-naïve cohort:  Population naïve to 14 oncogenic HPV types at baseline; </a:t>
            </a:r>
            <a:br>
              <a:rPr lang="en-US" sz="1000"/>
            </a:br>
            <a:r>
              <a:rPr lang="en-US" sz="1000"/>
              <a:t>N = number of evaluable women in each group; </a:t>
            </a:r>
          </a:p>
          <a:p>
            <a:pPr defTabSz="914400" eaLnBrk="0" hangingPunct="0"/>
            <a:r>
              <a:rPr lang="en-US" sz="1000"/>
              <a:t>n = number of evaluable women reporting at least one event in each group;</a:t>
            </a:r>
          </a:p>
        </p:txBody>
      </p:sp>
      <p:sp>
        <p:nvSpPr>
          <p:cNvPr id="267327" name="Rectangle 137"/>
          <p:cNvSpPr>
            <a:spLocks noChangeArrowheads="1"/>
          </p:cNvSpPr>
          <p:nvPr/>
        </p:nvSpPr>
        <p:spPr bwMode="auto">
          <a:xfrm>
            <a:off x="4713288" y="6686550"/>
            <a:ext cx="44307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2296" tIns="36576" rIns="82296" bIns="36576">
            <a:spAutoFit/>
          </a:bodyPr>
          <a:lstStyle/>
          <a:p>
            <a:pPr algn="r" defTabSz="914400" eaLnBrk="0" fontAlgn="auto" hangingPunct="0">
              <a:lnSpc>
                <a:spcPct val="60000"/>
              </a:lnSpc>
              <a:spcBef>
                <a:spcPts val="0"/>
              </a:spcBef>
              <a:spcAft>
                <a:spcPct val="5000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GB" sz="1000" i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  <a:cs typeface="ＭＳ Ｐゴシック"/>
              </a:rPr>
              <a:t>Lehtinen</a:t>
            </a:r>
            <a:r>
              <a:rPr lang="en-GB" sz="1000" i="1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  <a:cs typeface="ＭＳ Ｐゴシック"/>
              </a:rPr>
              <a:t> et al Lancet Oncology 2012</a:t>
            </a:r>
            <a:endParaRPr lang="da-DK" altLang="ja-JP" sz="1000" i="1" dirty="0">
              <a:latin typeface="+mn-lt"/>
              <a:ea typeface="ＭＳ Ｐゴシック" charset="-128"/>
            </a:endParaRPr>
          </a:p>
        </p:txBody>
      </p:sp>
      <p:sp>
        <p:nvSpPr>
          <p:cNvPr id="33842" name="Rectangle 66"/>
          <p:cNvSpPr>
            <a:spLocks noChangeArrowheads="1"/>
          </p:cNvSpPr>
          <p:nvPr/>
        </p:nvSpPr>
        <p:spPr bwMode="auto">
          <a:xfrm>
            <a:off x="457200" y="88900"/>
            <a:ext cx="8347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0" hangingPunct="0">
              <a:lnSpc>
                <a:spcPct val="80000"/>
              </a:lnSpc>
            </a:pPr>
            <a:r>
              <a:rPr lang="tr-TR" altLang="ja-JP" sz="2400" dirty="0" smtClean="0"/>
              <a:t>ETKİNLİK(PATRICIA)</a:t>
            </a:r>
            <a:endParaRPr lang="en-US" sz="2400" i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0388" y="1582738"/>
            <a:ext cx="8153400" cy="495300"/>
          </a:xfrm>
          <a:prstGeom prst="rect">
            <a:avLst/>
          </a:prstGeom>
        </p:spPr>
        <p:txBody>
          <a:bodyPr/>
          <a:lstStyle/>
          <a:p>
            <a:pPr defTabSz="914400"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FF7800"/>
              </a:buClr>
              <a:buSzPct val="75000"/>
              <a:defRPr/>
            </a:pPr>
            <a:r>
              <a:rPr lang="en-GB" kern="0" dirty="0">
                <a:solidFill>
                  <a:srgbClr val="000056"/>
                </a:solidFill>
                <a:latin typeface="+mn-lt"/>
                <a:ea typeface="ＭＳ Ｐゴシック"/>
                <a:cs typeface="ＭＳ Ｐゴシック"/>
              </a:rPr>
              <a:t>Efficacy against HPV-16/18 related lesions</a:t>
            </a:r>
            <a:endParaRPr lang="en-US" kern="0" dirty="0">
              <a:solidFill>
                <a:srgbClr val="000056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ETKİNLİK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432048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21612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283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2656"/>
            <a:ext cx="5876925" cy="11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ağ Ok"/>
          <p:cNvSpPr/>
          <p:nvPr/>
        </p:nvSpPr>
        <p:spPr>
          <a:xfrm rot="5400000">
            <a:off x="7323156" y="2118004"/>
            <a:ext cx="443488" cy="329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5400000">
            <a:off x="7302584" y="3578736"/>
            <a:ext cx="4434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İMMUN YANIT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Doğal enfeksiyonda hücre aracılı </a:t>
            </a:r>
            <a:r>
              <a:rPr lang="tr-TR" dirty="0" err="1" smtClean="0"/>
              <a:t>immunite</a:t>
            </a:r>
            <a:r>
              <a:rPr lang="tr-TR" dirty="0" smtClean="0"/>
              <a:t> rol oynar.</a:t>
            </a:r>
          </a:p>
          <a:p>
            <a:r>
              <a:rPr lang="tr-TR" dirty="0" smtClean="0"/>
              <a:t>Aşılar ise serum </a:t>
            </a:r>
            <a:r>
              <a:rPr lang="tr-TR" dirty="0" err="1" smtClean="0"/>
              <a:t>nötralizan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 antikor seviyelerini artırarak etki gösterir.</a:t>
            </a:r>
          </a:p>
          <a:p>
            <a:r>
              <a:rPr lang="tr-TR" dirty="0" err="1" smtClean="0"/>
              <a:t>Servikovajinal</a:t>
            </a:r>
            <a:r>
              <a:rPr lang="tr-TR" dirty="0" smtClean="0"/>
              <a:t> sıvılar ve serumda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HPV</a:t>
            </a:r>
            <a:r>
              <a:rPr lang="tr-TR" dirty="0" smtClean="0"/>
              <a:t> 1</a:t>
            </a:r>
            <a:r>
              <a:rPr lang="en-GB" dirty="0" smtClean="0"/>
              <a:t>6 </a:t>
            </a:r>
            <a:r>
              <a:rPr lang="tr-TR" dirty="0" smtClean="0"/>
              <a:t>ve</a:t>
            </a:r>
            <a:r>
              <a:rPr lang="en-GB" dirty="0" smtClean="0"/>
              <a:t> 18 </a:t>
            </a:r>
            <a:r>
              <a:rPr lang="en-GB" dirty="0" err="1" smtClean="0"/>
              <a:t>IgG</a:t>
            </a:r>
            <a:r>
              <a:rPr lang="en-GB" dirty="0" smtClean="0"/>
              <a:t> </a:t>
            </a:r>
            <a:r>
              <a:rPr lang="tr-TR" dirty="0" smtClean="0"/>
              <a:t>a</a:t>
            </a:r>
            <a:r>
              <a:rPr lang="en-GB" dirty="0" err="1" smtClean="0"/>
              <a:t>nti</a:t>
            </a:r>
            <a:r>
              <a:rPr lang="tr-TR" dirty="0" smtClean="0"/>
              <a:t>korları arasında </a:t>
            </a:r>
            <a:r>
              <a:rPr lang="tr-TR" i="1" dirty="0" smtClean="0"/>
              <a:t>yüksek korelasyon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62125"/>
            <a:ext cx="4876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İMMUN CEVAP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3. dozdan 1 ay sonra antikor cevabı doğal enfeksiyondan 100 kat fazla bulunmuştur.</a:t>
            </a:r>
          </a:p>
          <a:p>
            <a:endParaRPr lang="tr-TR" dirty="0" smtClean="0"/>
          </a:p>
          <a:p>
            <a:r>
              <a:rPr lang="tr-TR" dirty="0" smtClean="0"/>
              <a:t>&lt;15 yaş               Daha yüksek cevap</a:t>
            </a:r>
          </a:p>
          <a:p>
            <a:endParaRPr lang="tr-TR" dirty="0" smtClean="0"/>
          </a:p>
          <a:p>
            <a:r>
              <a:rPr lang="tr-TR" dirty="0" smtClean="0"/>
              <a:t>Cinsiyet, diğer aşılarla kombinasyon yada sigaranın antikor cevabı üzerine etkisi yok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             </a:t>
            </a:r>
            <a:r>
              <a:rPr lang="fi-FI" dirty="0" smtClean="0"/>
              <a:t> </a:t>
            </a:r>
            <a:r>
              <a:rPr lang="fi-FI" sz="1300" dirty="0" smtClean="0"/>
              <a:t>Lehtinen, M. &amp; Dillner, J. </a:t>
            </a:r>
            <a:r>
              <a:rPr lang="fi-FI" sz="1300" i="1" dirty="0" smtClean="0"/>
              <a:t>Nat. Rev. Clin. Oncol. </a:t>
            </a:r>
            <a:r>
              <a:rPr lang="tr-TR" sz="1300" i="1" dirty="0" smtClean="0"/>
              <a:t>2013</a:t>
            </a:r>
            <a:endParaRPr lang="tr-TR" sz="1300" dirty="0"/>
          </a:p>
        </p:txBody>
      </p:sp>
      <p:sp>
        <p:nvSpPr>
          <p:cNvPr id="4" name="3 Sağ Ok"/>
          <p:cNvSpPr/>
          <p:nvPr/>
        </p:nvSpPr>
        <p:spPr>
          <a:xfrm>
            <a:off x="2195736" y="3068960"/>
            <a:ext cx="978408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İMMUN CEVAP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Bivalan</a:t>
            </a:r>
            <a:r>
              <a:rPr lang="tr-TR" dirty="0" smtClean="0"/>
              <a:t> aşıda daha güçlü ve kalıcı antikor cevabı var.</a:t>
            </a:r>
          </a:p>
          <a:p>
            <a:pPr>
              <a:buNone/>
            </a:pPr>
            <a:r>
              <a:rPr lang="tr-TR" dirty="0" smtClean="0"/>
              <a:t>                       HPV 18 L1 Antikor seviyesi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8.4 yıl              3-5 yılda</a:t>
            </a:r>
          </a:p>
          <a:p>
            <a:pPr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Bivalan</a:t>
            </a:r>
            <a:r>
              <a:rPr lang="tr-TR" dirty="0" smtClean="0"/>
              <a:t>                    </a:t>
            </a:r>
            <a:r>
              <a:rPr lang="tr-TR" dirty="0" err="1" smtClean="0"/>
              <a:t>Quadrivalan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sz="2800" dirty="0"/>
          </a:p>
        </p:txBody>
      </p:sp>
      <p:sp>
        <p:nvSpPr>
          <p:cNvPr id="4" name="3 Aşağı Ok"/>
          <p:cNvSpPr/>
          <p:nvPr/>
        </p:nvSpPr>
        <p:spPr>
          <a:xfrm rot="2261256">
            <a:off x="3244147" y="3244952"/>
            <a:ext cx="212599" cy="1190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 rot="19115390">
            <a:off x="4506953" y="3278544"/>
            <a:ext cx="212599" cy="1190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İMMUN CEVAP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düşük antikor konsantrasyonlarının koruyucu olduğu gösterilmiş.</a:t>
            </a:r>
          </a:p>
          <a:p>
            <a:r>
              <a:rPr lang="tr-TR" dirty="0" smtClean="0"/>
              <a:t>Aşı ile oluşturulan antikorlar </a:t>
            </a:r>
            <a:r>
              <a:rPr lang="tr-TR" dirty="0" err="1" smtClean="0"/>
              <a:t>poliklonaldir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</a:t>
            </a:r>
            <a:r>
              <a:rPr lang="tr-TR" dirty="0" err="1" smtClean="0"/>
              <a:t>Cross</a:t>
            </a:r>
            <a:r>
              <a:rPr lang="tr-TR" dirty="0" smtClean="0"/>
              <a:t> </a:t>
            </a:r>
            <a:r>
              <a:rPr lang="tr-TR" dirty="0" err="1" smtClean="0"/>
              <a:t>protection</a:t>
            </a:r>
            <a:endParaRPr lang="tr-TR" dirty="0" smtClean="0"/>
          </a:p>
          <a:p>
            <a:r>
              <a:rPr lang="tr-TR" dirty="0" smtClean="0"/>
              <a:t>Antikor </a:t>
            </a:r>
            <a:r>
              <a:rPr lang="tr-TR" dirty="0" err="1" smtClean="0"/>
              <a:t>titreleri</a:t>
            </a:r>
            <a:r>
              <a:rPr lang="tr-TR" dirty="0" smtClean="0"/>
              <a:t> 7. ayda pik yapar, 18-24. ayda azalır sonra stabil kalır.</a:t>
            </a:r>
          </a:p>
        </p:txBody>
      </p:sp>
      <p:sp>
        <p:nvSpPr>
          <p:cNvPr id="4" name="3 Aşağı Ok"/>
          <p:cNvSpPr/>
          <p:nvPr/>
        </p:nvSpPr>
        <p:spPr>
          <a:xfrm>
            <a:off x="3851920" y="3212976"/>
            <a:ext cx="36004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795" y="3140968"/>
            <a:ext cx="282867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8424936" cy="59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08920"/>
            <a:ext cx="41044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Serviks</a:t>
            </a:r>
            <a:r>
              <a:rPr lang="tr-TR" dirty="0" smtClean="0"/>
              <a:t> kanseri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344816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3143250" cy="4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 rot="12658476">
            <a:off x="5956802" y="6200540"/>
            <a:ext cx="129614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8424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821069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DOZ NE OLMALI</a:t>
            </a:r>
            <a:br>
              <a:rPr lang="tr-TR" dirty="0" smtClean="0"/>
            </a:br>
            <a:r>
              <a:rPr lang="tr-TR" dirty="0" smtClean="0"/>
              <a:t>(2 vs 3 DOZ)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06489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kdörtgen 10"/>
          <p:cNvSpPr/>
          <p:nvPr/>
        </p:nvSpPr>
        <p:spPr>
          <a:xfrm>
            <a:off x="6804248" y="2204864"/>
            <a:ext cx="1667356" cy="981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b="1" i="1" dirty="0" err="1">
                <a:solidFill>
                  <a:schemeClr val="tx1"/>
                </a:solidFill>
              </a:rPr>
              <a:t>qHPV</a:t>
            </a:r>
            <a:r>
              <a:rPr lang="tr-TR" sz="2100" b="1" i="1" dirty="0">
                <a:solidFill>
                  <a:schemeClr val="tx1"/>
                </a:solidFill>
              </a:rPr>
              <a:t> aşısı kullanılmıştır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8229600" cy="261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69776"/>
            <a:ext cx="8640960" cy="59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1500" y="18864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Orta dönem takip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29391926"/>
              </p:ext>
            </p:extLst>
          </p:nvPr>
        </p:nvGraphicFramePr>
        <p:xfrm>
          <a:off x="2051720" y="1412776"/>
          <a:ext cx="5453949" cy="433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7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7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0479"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Geometrik ortalama antikor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titresi</a:t>
                      </a:r>
                      <a:r>
                        <a:rPr lang="tr-TR" sz="1800" baseline="0" dirty="0" smtClean="0"/>
                        <a:t> oranları</a:t>
                      </a:r>
                    </a:p>
                    <a:p>
                      <a:pPr algn="ctr"/>
                      <a:r>
                        <a:rPr lang="tr-TR" sz="1800" i="0" u="sng" baseline="0" dirty="0" smtClean="0"/>
                        <a:t>Grup 1/Grup 2</a:t>
                      </a:r>
                      <a:r>
                        <a:rPr lang="en-US" sz="1800" i="0" u="sng" dirty="0" smtClean="0"/>
                        <a:t/>
                      </a:r>
                      <a:br>
                        <a:rPr lang="en-US" sz="1800" i="0" u="sng" dirty="0" smtClean="0"/>
                      </a:br>
                      <a:endParaRPr lang="en-US" sz="1800" b="0" i="0" u="sng" baseline="30000" dirty="0"/>
                    </a:p>
                  </a:txBody>
                  <a:tcPr marL="68580" marR="68580" marT="34298" marB="34298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24. ay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36. ay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0719" marR="70719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09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Anti-HPV 6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0.78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(0.62-0.97)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0.65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(0.46-0.90)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0719" marR="70719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09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Anti-HPV 11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0.87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0.70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, 1.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0.74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0.53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, 1.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0719" marR="70719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09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Anti-HPV 16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0.82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0.65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, 1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.02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0.82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0.56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, 1.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0719" marR="70719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09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Anti-HPV 18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0.49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0.39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,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0.68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0719" marR="70719" marT="34293" marB="34293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0.44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2D24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(0.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0.74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2D2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0719" marR="70719" marT="34293" marB="34293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Unvan 1"/>
          <p:cNvSpPr txBox="1">
            <a:spLocks/>
          </p:cNvSpPr>
          <p:nvPr/>
        </p:nvSpPr>
        <p:spPr>
          <a:xfrm>
            <a:off x="3538373" y="6549736"/>
            <a:ext cx="1952953" cy="3055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en-US" sz="1050" dirty="0" err="1"/>
              <a:t>Dobson</a:t>
            </a:r>
            <a:r>
              <a:rPr lang="en-GB" altLang="en-US" sz="1050" dirty="0"/>
              <a:t> et</a:t>
            </a:r>
            <a:r>
              <a:rPr lang="tr-TR" altLang="en-US" sz="1050" dirty="0"/>
              <a:t> </a:t>
            </a:r>
            <a:r>
              <a:rPr lang="en-GB" altLang="en-US" sz="1050" dirty="0"/>
              <a:t>al </a:t>
            </a:r>
            <a:r>
              <a:rPr lang="tr-TR" altLang="en-US" sz="1050" dirty="0"/>
              <a:t>JAMA 2013</a:t>
            </a:r>
            <a:endParaRPr lang="tr-TR" sz="105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6057900" y="5748620"/>
            <a:ext cx="3086100" cy="3567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1800" b="1" i="1" dirty="0" err="1"/>
              <a:t>Non-inferiority</a:t>
            </a:r>
            <a:r>
              <a:rPr lang="tr-TR" sz="1800" b="1" i="1" dirty="0"/>
              <a:t>: &gt;0.5 </a:t>
            </a:r>
          </a:p>
        </p:txBody>
      </p:sp>
    </p:spTree>
    <p:extLst>
      <p:ext uri="{BB962C8B-B14F-4D97-AF65-F5344CB8AC3E}">
        <p14:creationId xmlns="" xmlns:p14="http://schemas.microsoft.com/office/powerpoint/2010/main" val="30429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7820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7670998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şağı Ok"/>
          <p:cNvSpPr/>
          <p:nvPr/>
        </p:nvSpPr>
        <p:spPr>
          <a:xfrm>
            <a:off x="1403648" y="263691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1763688" y="263691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52400"/>
            <a:ext cx="90106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HPV Aşısı İçin ‘Tek Doz’ Yeterli Olur mu?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229600" cy="18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8460432" cy="21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16832"/>
            <a:ext cx="7416824" cy="242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85689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"/>
            <a:ext cx="903649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HPV AŞISI GÜVENLİMİ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2006’dan beri &gt;250 milyon dozun üzerinde aşı yapılmış.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7128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90364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1962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şağı Ok"/>
          <p:cNvSpPr/>
          <p:nvPr/>
        </p:nvSpPr>
        <p:spPr>
          <a:xfrm rot="1991248">
            <a:off x="5364088" y="414908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şağı Ok"/>
          <p:cNvSpPr/>
          <p:nvPr/>
        </p:nvSpPr>
        <p:spPr>
          <a:xfrm rot="19342863">
            <a:off x="5833534" y="417009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Serviks</a:t>
            </a:r>
            <a:r>
              <a:rPr lang="tr-TR" dirty="0" smtClean="0"/>
              <a:t> kanseri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4784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9928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>
            <a:off x="4139952" y="2492896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4139952" y="3140968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4139952" y="3717032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4139952" y="4797152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157192"/>
            <a:ext cx="844309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09240" y="3270271"/>
            <a:ext cx="8382000" cy="5563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 smtClean="0"/>
              <a:t>Aşı sonrası 6 hafta içinde semptom gelişmesi: 6.6/10,000,000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613" y="55934"/>
            <a:ext cx="8519254" cy="31885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878073"/>
            <a:ext cx="5123268" cy="27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4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0" y="4653136"/>
            <a:ext cx="9144000" cy="1112989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500" dirty="0" smtClean="0">
                <a:solidFill>
                  <a:schemeClr val="tx1"/>
                </a:solidFill>
              </a:rPr>
              <a:t>İlaç </a:t>
            </a:r>
            <a:r>
              <a:rPr lang="tr-TR" sz="2500" dirty="0" err="1" smtClean="0">
                <a:solidFill>
                  <a:schemeClr val="tx1"/>
                </a:solidFill>
              </a:rPr>
              <a:t>maruziyeti</a:t>
            </a:r>
            <a:r>
              <a:rPr lang="tr-TR" sz="2500" dirty="0" smtClean="0">
                <a:solidFill>
                  <a:schemeClr val="tx1"/>
                </a:solidFill>
              </a:rPr>
              <a:t> sonrası GBS gelişimi için gereken gereken </a:t>
            </a:r>
            <a:r>
              <a:rPr lang="tr-TR" sz="2500" dirty="0" err="1" smtClean="0">
                <a:solidFill>
                  <a:schemeClr val="tx1"/>
                </a:solidFill>
              </a:rPr>
              <a:t>latensi</a:t>
            </a:r>
            <a:r>
              <a:rPr lang="tr-TR" sz="2500" dirty="0" smtClean="0">
                <a:solidFill>
                  <a:schemeClr val="tx1"/>
                </a:solidFill>
              </a:rPr>
              <a:t> süresi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5 gün – 6 hafta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4664"/>
            <a:ext cx="5549777" cy="303245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478634" y="533400"/>
            <a:ext cx="1620841" cy="29037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4155405" y="1600202"/>
            <a:ext cx="495784" cy="385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 bwMode="white">
          <a:xfrm>
            <a:off x="4198393" y="1683165"/>
            <a:ext cx="3187080" cy="302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dirty="0" smtClean="0"/>
              <a:t>En sık </a:t>
            </a:r>
            <a:r>
              <a:rPr lang="tr-TR" sz="2400" b="1" dirty="0" smtClean="0"/>
              <a:t>ilk 2 hafta</a:t>
            </a:r>
            <a:endParaRPr lang="tr-TR" sz="2400" b="1" dirty="0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2771800" y="3212976"/>
            <a:ext cx="0" cy="79208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etin Yer Tutucusu 2"/>
          <p:cNvSpPr txBox="1">
            <a:spLocks/>
          </p:cNvSpPr>
          <p:nvPr/>
        </p:nvSpPr>
        <p:spPr>
          <a:xfrm>
            <a:off x="444613" y="3841787"/>
            <a:ext cx="5347320" cy="604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smtClean="0">
                <a:solidFill>
                  <a:srgbClr val="FF0000"/>
                </a:solidFill>
              </a:rPr>
              <a:t>İlk haftadaki 17 vakanın 15’i </a:t>
            </a:r>
            <a:r>
              <a:rPr lang="tr-TR" b="1" dirty="0" smtClean="0">
                <a:solidFill>
                  <a:srgbClr val="FF0000"/>
                </a:solidFill>
              </a:rPr>
              <a:t>ilk 3 gün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95233" y="6334780"/>
            <a:ext cx="4816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Souayah</a:t>
            </a:r>
            <a:r>
              <a:rPr lang="tr-TR" sz="1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et al. </a:t>
            </a:r>
            <a:r>
              <a:rPr lang="tr-TR" sz="14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</a:t>
            </a:r>
            <a:r>
              <a:rPr lang="tr-TR" sz="1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pPr algn="ctr"/>
            <a:r>
              <a:rPr lang="tr-TR" sz="14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tr-TR" sz="1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4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1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http</a:t>
            </a:r>
            <a:r>
              <a:rPr lang="tr-TR" sz="1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://www.nap.edu/</a:t>
            </a:r>
            <a:r>
              <a:rPr lang="tr-TR" sz="1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</a:t>
            </a:r>
            <a:r>
              <a:rPr lang="tr-TR" sz="1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/2138.html</a:t>
            </a:r>
            <a:r>
              <a:rPr lang="tr-T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060848"/>
            <a:ext cx="2305410" cy="203125"/>
          </a:xfrm>
          <a:prstGeom prst="rect">
            <a:avLst/>
          </a:prstGeom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539552" y="2332037"/>
            <a:ext cx="8382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HPV aşısı ve GBP riski konusunda yapılmış en geniş çalışma</a:t>
            </a:r>
            <a:endParaRPr lang="tr-TR" sz="2800" dirty="0"/>
          </a:p>
          <a:p>
            <a:r>
              <a:rPr lang="tr-TR" sz="2800" dirty="0" err="1" smtClean="0"/>
              <a:t>GBS’li</a:t>
            </a:r>
            <a:r>
              <a:rPr lang="tr-TR" sz="2800" dirty="0" smtClean="0"/>
              <a:t> 101 hasta değerlendirilmiş</a:t>
            </a:r>
          </a:p>
          <a:p>
            <a:endParaRPr lang="tr-TR" sz="2800" dirty="0" smtClean="0"/>
          </a:p>
        </p:txBody>
      </p:sp>
      <p:sp>
        <p:nvSpPr>
          <p:cNvPr id="8" name="Metin Yer Tutucusu 3"/>
          <p:cNvSpPr txBox="1">
            <a:spLocks/>
          </p:cNvSpPr>
          <p:nvPr/>
        </p:nvSpPr>
        <p:spPr>
          <a:xfrm>
            <a:off x="-108520" y="6251308"/>
            <a:ext cx="3240360" cy="62697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800" dirty="0" smtClean="0"/>
              <a:t>GBS: </a:t>
            </a:r>
            <a:r>
              <a:rPr lang="tr-TR" sz="1800" dirty="0" err="1" smtClean="0"/>
              <a:t>Buillan</a:t>
            </a:r>
            <a:r>
              <a:rPr lang="tr-TR" sz="1800" dirty="0" smtClean="0"/>
              <a:t> </a:t>
            </a:r>
            <a:r>
              <a:rPr lang="tr-TR" sz="1800" dirty="0" err="1" smtClean="0"/>
              <a:t>Barre</a:t>
            </a:r>
            <a:r>
              <a:rPr lang="tr-TR" sz="1800" dirty="0" smtClean="0"/>
              <a:t> Sendromu</a:t>
            </a:r>
          </a:p>
        </p:txBody>
      </p:sp>
      <p:sp>
        <p:nvSpPr>
          <p:cNvPr id="9" name="Dikdörtgen 8"/>
          <p:cNvSpPr/>
          <p:nvPr/>
        </p:nvSpPr>
        <p:spPr>
          <a:xfrm>
            <a:off x="0" y="4509120"/>
            <a:ext cx="9144000" cy="1368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En kötü ihtimal:</a:t>
            </a:r>
          </a:p>
          <a:p>
            <a:pPr algn="ctr"/>
            <a:r>
              <a:rPr lang="tr-TR" sz="2400" i="1" dirty="0">
                <a:solidFill>
                  <a:schemeClr val="tx1"/>
                </a:solidFill>
              </a:rPr>
              <a:t>Aşı sonrası 1 yıl riskli kabul edilse </a:t>
            </a:r>
            <a:r>
              <a:rPr lang="tr-TR" sz="2400" i="1" dirty="0" smtClean="0">
                <a:solidFill>
                  <a:schemeClr val="tx1"/>
                </a:solidFill>
              </a:rPr>
              <a:t>bile ve ilişki kanıtlamasa dahi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HPV aşısına bağlı GBS riski </a:t>
            </a:r>
            <a:r>
              <a:rPr lang="tr-TR" sz="2800" b="1" dirty="0" smtClean="0">
                <a:solidFill>
                  <a:schemeClr val="tx1"/>
                </a:solidFill>
              </a:rPr>
              <a:t>1.1/ 1 milyon doz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1369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5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45529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388424" cy="39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980728"/>
            <a:ext cx="864096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20688"/>
            <a:ext cx="7924800" cy="50943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600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59632" y="332656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Gebelikte HPV Aşısı</a:t>
            </a:r>
            <a:endParaRPr lang="tr-TR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22568087"/>
              </p:ext>
            </p:extLst>
          </p:nvPr>
        </p:nvGraphicFramePr>
        <p:xfrm>
          <a:off x="0" y="1450504"/>
          <a:ext cx="91439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075">
                  <a:extLst>
                    <a:ext uri="{9D8B030D-6E8A-4147-A177-3AD203B41FA5}">
                      <a16:colId xmlns="" xmlns:a16="http://schemas.microsoft.com/office/drawing/2014/main" val="2070651110"/>
                    </a:ext>
                  </a:extLst>
                </a:gridCol>
                <a:gridCol w="2145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5695">
                  <a:extLst>
                    <a:ext uri="{9D8B030D-6E8A-4147-A177-3AD203B41FA5}">
                      <a16:colId xmlns="" xmlns:a16="http://schemas.microsoft.com/office/drawing/2014/main" val="4252476190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Gebelikte Aşılananlar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Gebelikte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Aşılanmayanlar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doğum</a:t>
                      </a:r>
                      <a:r>
                        <a:rPr lang="tr-TR" sz="2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defekti</a:t>
                      </a:r>
                      <a:endParaRPr lang="tr-TR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65/1665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220/6660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OR: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1.19</a:t>
                      </a:r>
                    </a:p>
                    <a:p>
                      <a:pPr algn="ctr"/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CI: 0.90-1.58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Spontan</a:t>
                      </a:r>
                      <a:r>
                        <a:rPr lang="tr-TR" sz="2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8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abort</a:t>
                      </a:r>
                      <a:endParaRPr lang="tr-TR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20/463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131/1852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HR: 0.71</a:t>
                      </a:r>
                    </a:p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CI: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0.45-1.14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Preterm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doğum</a:t>
                      </a:r>
                      <a:endParaRPr lang="tr-TR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116/1774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407/7096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OR: 1.15</a:t>
                      </a:r>
                    </a:p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CI: 0.93-1.42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SGA</a:t>
                      </a:r>
                      <a:endParaRPr lang="tr-TR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171/1768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783/7072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OR: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0.86</a:t>
                      </a:r>
                    </a:p>
                    <a:p>
                      <a:pPr algn="ctr"/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CI: 0.72-1.02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Ölü doğum</a:t>
                      </a:r>
                      <a:endParaRPr lang="tr-TR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2/501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4/2004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HR: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2.43</a:t>
                      </a:r>
                    </a:p>
                    <a:p>
                      <a:pPr algn="ctr"/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CI: 0.45-13.2</a:t>
                      </a:r>
                      <a:endParaRPr lang="tr-T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6309320"/>
            <a:ext cx="9324528" cy="7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dirty="0" err="1" smtClean="0"/>
              <a:t>Scheller</a:t>
            </a:r>
            <a:r>
              <a:rPr lang="tr-TR" sz="1600" dirty="0" smtClean="0"/>
              <a:t> NM et al. </a:t>
            </a:r>
            <a:r>
              <a:rPr lang="tr-TR" sz="1600" dirty="0" err="1"/>
              <a:t>Quadrivalent</a:t>
            </a:r>
            <a:r>
              <a:rPr lang="tr-TR" sz="1600" dirty="0"/>
              <a:t> HPV </a:t>
            </a:r>
            <a:r>
              <a:rPr lang="tr-TR" sz="1600" dirty="0" err="1"/>
              <a:t>Vaccination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Risk of </a:t>
            </a:r>
            <a:r>
              <a:rPr lang="tr-TR" sz="1600" dirty="0" err="1"/>
              <a:t>Adverse</a:t>
            </a:r>
            <a:r>
              <a:rPr lang="tr-TR" sz="1600" dirty="0"/>
              <a:t> </a:t>
            </a:r>
            <a:r>
              <a:rPr lang="tr-TR" sz="1600" dirty="0" err="1"/>
              <a:t>Pregnancy</a:t>
            </a:r>
            <a:r>
              <a:rPr lang="tr-TR" sz="1600" dirty="0"/>
              <a:t> </a:t>
            </a:r>
            <a:r>
              <a:rPr lang="tr-TR" sz="1600" dirty="0" err="1" smtClean="0"/>
              <a:t>Outcomes</a:t>
            </a:r>
            <a:r>
              <a:rPr lang="tr-TR" sz="1600" dirty="0" smtClean="0"/>
              <a:t> </a:t>
            </a:r>
            <a:r>
              <a:rPr lang="tr-TR" sz="1600" dirty="0" err="1" smtClean="0"/>
              <a:t>Vaccine</a:t>
            </a:r>
            <a:r>
              <a:rPr lang="tr-TR" sz="1600" dirty="0" smtClean="0"/>
              <a:t> 2017</a:t>
            </a:r>
            <a:endParaRPr lang="tr-TR" sz="1600" dirty="0"/>
          </a:p>
          <a:p>
            <a:pPr marL="0" indent="0" algn="ctr">
              <a:buNone/>
            </a:pPr>
            <a:endParaRPr lang="tr-TR" sz="1600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76672"/>
            <a:ext cx="1331640" cy="1684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3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789562" cy="403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55576" y="1484784"/>
            <a:ext cx="8210872" cy="52383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9-26 yaş kadın ve erkeklerde aşılanma önerilmektedir</a:t>
            </a:r>
          </a:p>
          <a:p>
            <a:r>
              <a:rPr lang="tr-TR" sz="2800" dirty="0" smtClean="0"/>
              <a:t>16 yaş öncesinde kadın ve erkekte iki doz yeterlidir</a:t>
            </a:r>
          </a:p>
          <a:p>
            <a:pPr lvl="1"/>
            <a:r>
              <a:rPr lang="tr-TR" sz="2600" dirty="0" smtClean="0"/>
              <a:t>İkinci doz 6-12 ay arası yapılır</a:t>
            </a:r>
          </a:p>
          <a:p>
            <a:pPr lvl="1"/>
            <a:r>
              <a:rPr lang="tr-TR" sz="2600" dirty="0" smtClean="0"/>
              <a:t>İki doz arası 5 aydan az ise 3. doz önerilir</a:t>
            </a:r>
          </a:p>
          <a:p>
            <a:r>
              <a:rPr lang="tr-TR" sz="2800" dirty="0" smtClean="0"/>
              <a:t>Anormal </a:t>
            </a:r>
            <a:r>
              <a:rPr lang="tr-TR" sz="2800" dirty="0" err="1" smtClean="0"/>
              <a:t>smear</a:t>
            </a:r>
            <a:r>
              <a:rPr lang="tr-TR" sz="2800" dirty="0" smtClean="0"/>
              <a:t> veya </a:t>
            </a:r>
            <a:r>
              <a:rPr lang="tr-TR" sz="2800" dirty="0" err="1" smtClean="0"/>
              <a:t>kondilom</a:t>
            </a:r>
            <a:r>
              <a:rPr lang="tr-TR" sz="2800" dirty="0" smtClean="0"/>
              <a:t> hikayesi aşıya engel değildir</a:t>
            </a:r>
          </a:p>
          <a:p>
            <a:r>
              <a:rPr lang="tr-TR" sz="2800" dirty="0" err="1" smtClean="0"/>
              <a:t>Allerjiler</a:t>
            </a:r>
            <a:r>
              <a:rPr lang="tr-TR" sz="2800" dirty="0" smtClean="0"/>
              <a:t> sorgulanmalıdır</a:t>
            </a:r>
          </a:p>
          <a:p>
            <a:r>
              <a:rPr lang="tr-TR" sz="2800" dirty="0" smtClean="0"/>
              <a:t>Aşı sonrası ilk 15 dakika kişi gözlenmelidir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0688"/>
            <a:ext cx="360045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2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Aşı öncesi HPV DNA testine gerek yoktur.</a:t>
            </a:r>
          </a:p>
          <a:p>
            <a:endParaRPr lang="tr-TR" dirty="0" smtClean="0"/>
          </a:p>
          <a:p>
            <a:r>
              <a:rPr lang="tr-TR" dirty="0" smtClean="0"/>
              <a:t>Aşı öncesi gebelik testine gerek yoktur.</a:t>
            </a:r>
          </a:p>
          <a:p>
            <a:endParaRPr lang="tr-TR" dirty="0" smtClean="0"/>
          </a:p>
          <a:p>
            <a:r>
              <a:rPr lang="tr-TR" dirty="0" smtClean="0"/>
              <a:t>Daha önce </a:t>
            </a:r>
            <a:r>
              <a:rPr lang="tr-TR" dirty="0" err="1" smtClean="0"/>
              <a:t>bivalan</a:t>
            </a:r>
            <a:r>
              <a:rPr lang="tr-TR" dirty="0" smtClean="0"/>
              <a:t> yada </a:t>
            </a:r>
            <a:r>
              <a:rPr lang="tr-TR" dirty="0" err="1" smtClean="0"/>
              <a:t>qHPV</a:t>
            </a:r>
            <a:r>
              <a:rPr lang="tr-TR" dirty="0" smtClean="0"/>
              <a:t> ile aşılanma yapılan hastalara 9vHPV ile tekrar aşılama önerilmiyor.</a:t>
            </a:r>
          </a:p>
          <a:p>
            <a:endParaRPr lang="tr-TR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32656"/>
            <a:ext cx="360045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Serviks</a:t>
            </a:r>
            <a:r>
              <a:rPr lang="tr-TR" dirty="0" smtClean="0"/>
              <a:t> kanseri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560840" cy="506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7553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105" y="347568"/>
            <a:ext cx="7543800" cy="38862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525" y="1386543"/>
            <a:ext cx="7688154" cy="26164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3798" y="5236614"/>
            <a:ext cx="3236404" cy="2487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1049" y="4018572"/>
            <a:ext cx="1471101" cy="215196"/>
          </a:xfrm>
          <a:prstGeom prst="rect">
            <a:avLst/>
          </a:prstGeom>
        </p:spPr>
      </p:pic>
      <p:sp>
        <p:nvSpPr>
          <p:cNvPr id="7" name="Unvan 2"/>
          <p:cNvSpPr txBox="1">
            <a:spLocks/>
          </p:cNvSpPr>
          <p:nvPr/>
        </p:nvSpPr>
        <p:spPr>
          <a:xfrm>
            <a:off x="590550" y="44762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 yaş üstünde HPV aşısı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915698" y="5236614"/>
            <a:ext cx="3236404" cy="3025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7562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877272"/>
            <a:ext cx="7934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27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9403" y="6378800"/>
            <a:ext cx="7543800" cy="510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400" dirty="0" err="1" smtClean="0"/>
              <a:t>Skinner</a:t>
            </a:r>
            <a:r>
              <a:rPr lang="tr-TR" sz="1400" dirty="0" smtClean="0"/>
              <a:t> SR, </a:t>
            </a:r>
            <a:r>
              <a:rPr lang="tr-TR" sz="1400" dirty="0" err="1" smtClean="0"/>
              <a:t>Lancet</a:t>
            </a:r>
            <a:r>
              <a:rPr lang="tr-TR" sz="1400" dirty="0" smtClean="0"/>
              <a:t> </a:t>
            </a:r>
            <a:r>
              <a:rPr lang="tr-TR" sz="1400" dirty="0" err="1" smtClean="0"/>
              <a:t>Oncol</a:t>
            </a:r>
            <a:r>
              <a:rPr lang="tr-TR" sz="1400" dirty="0" smtClean="0"/>
              <a:t>, 2014</a:t>
            </a:r>
            <a:endParaRPr lang="tr-TR" sz="1400" dirty="0"/>
          </a:p>
        </p:txBody>
      </p:sp>
      <p:sp>
        <p:nvSpPr>
          <p:cNvPr id="4" name="İçerik Yer Tutucusu 4"/>
          <p:cNvSpPr txBox="1">
            <a:spLocks/>
          </p:cNvSpPr>
          <p:nvPr/>
        </p:nvSpPr>
        <p:spPr>
          <a:xfrm>
            <a:off x="1043608" y="1052736"/>
            <a:ext cx="7543800" cy="36054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043608" y="620688"/>
            <a:ext cx="74168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HPV-16 ve 18 ilişkili 6 ay </a:t>
            </a:r>
            <a:r>
              <a:rPr lang="tr-TR" sz="2400" dirty="0" err="1"/>
              <a:t>persiste</a:t>
            </a:r>
            <a:r>
              <a:rPr lang="tr-TR" sz="2400" dirty="0"/>
              <a:t> hastalık ya da CIN 1</a:t>
            </a:r>
            <a:r>
              <a:rPr lang="tr-TR" sz="2400" dirty="0" smtClean="0"/>
              <a:t>+ ’e karşı aşı etkinliği:</a:t>
            </a:r>
          </a:p>
          <a:p>
            <a:pPr algn="ctr"/>
            <a:r>
              <a:rPr lang="tr-TR" sz="2400" b="1" dirty="0" smtClean="0"/>
              <a:t>81%   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107096" y="2485599"/>
            <a:ext cx="74168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HPV-31 ilişkili </a:t>
            </a:r>
            <a:r>
              <a:rPr lang="tr-TR" sz="2400" dirty="0"/>
              <a:t>6 ay </a:t>
            </a:r>
            <a:r>
              <a:rPr lang="tr-TR" sz="2400" dirty="0" err="1"/>
              <a:t>persiste</a:t>
            </a:r>
            <a:r>
              <a:rPr lang="tr-TR" sz="2400" dirty="0"/>
              <a:t> </a:t>
            </a:r>
            <a:r>
              <a:rPr lang="tr-TR" sz="2400" dirty="0" smtClean="0"/>
              <a:t>hastalığa karşı aşı etkinliği:</a:t>
            </a:r>
          </a:p>
          <a:p>
            <a:pPr algn="ctr"/>
            <a:r>
              <a:rPr lang="tr-TR" sz="2400" b="1" dirty="0" smtClean="0"/>
              <a:t>79%</a:t>
            </a:r>
            <a:endParaRPr lang="tr-TR" sz="24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107096" y="4350510"/>
            <a:ext cx="74168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HPV-45 ilişkili </a:t>
            </a:r>
            <a:r>
              <a:rPr lang="tr-TR" sz="2400" dirty="0"/>
              <a:t>6 ay </a:t>
            </a:r>
            <a:r>
              <a:rPr lang="tr-TR" sz="2400" dirty="0" err="1"/>
              <a:t>persiste</a:t>
            </a:r>
            <a:r>
              <a:rPr lang="tr-TR" sz="2400" dirty="0"/>
              <a:t> </a:t>
            </a:r>
            <a:r>
              <a:rPr lang="tr-TR" sz="2400" dirty="0" smtClean="0"/>
              <a:t>hastalığa karşı aşı etkinliği:</a:t>
            </a:r>
          </a:p>
          <a:p>
            <a:pPr algn="ctr"/>
            <a:r>
              <a:rPr lang="tr-TR" sz="2400" b="1" dirty="0" smtClean="0"/>
              <a:t>77%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034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4-6 YAŞ AŞILAMA?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92" y="2132856"/>
            <a:ext cx="86412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887114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357301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837932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547260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37799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GELECEKTE KORUYUCU HPV AŞISI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 Doz aşılama(özellikle 9-13 yaş)</a:t>
            </a:r>
          </a:p>
          <a:p>
            <a:endParaRPr lang="tr-T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4480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69127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78771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861048"/>
            <a:ext cx="3960490" cy="284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49080"/>
            <a:ext cx="4162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861048"/>
            <a:ext cx="8244408" cy="26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157192"/>
            <a:ext cx="4200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005064"/>
            <a:ext cx="7800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TEŞEKKÜRLER…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Serviks</a:t>
            </a:r>
            <a:r>
              <a:rPr lang="tr-TR" dirty="0" smtClean="0"/>
              <a:t> kanseri risk faktörleri</a:t>
            </a:r>
            <a:endParaRPr lang="tr-T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Human</a:t>
            </a:r>
            <a:r>
              <a:rPr lang="tr-TR" b="1" dirty="0" smtClean="0"/>
              <a:t> </a:t>
            </a:r>
            <a:r>
              <a:rPr lang="tr-TR" b="1" dirty="0" err="1" smtClean="0"/>
              <a:t>Papilloma</a:t>
            </a:r>
            <a:r>
              <a:rPr lang="tr-TR" b="1" dirty="0" smtClean="0"/>
              <a:t> </a:t>
            </a:r>
            <a:r>
              <a:rPr lang="tr-TR" b="1" dirty="0" err="1" smtClean="0"/>
              <a:t>Virus</a:t>
            </a:r>
            <a:r>
              <a:rPr lang="tr-TR" b="1" dirty="0" smtClean="0"/>
              <a:t> (HPV)</a:t>
            </a:r>
            <a:r>
              <a:rPr lang="tr-TR" dirty="0" smtClean="0"/>
              <a:t> enfeksiyonu</a:t>
            </a:r>
          </a:p>
          <a:p>
            <a:r>
              <a:rPr lang="tr-TR" b="1" dirty="0" smtClean="0"/>
              <a:t>Sigara</a:t>
            </a:r>
          </a:p>
          <a:p>
            <a:r>
              <a:rPr lang="tr-TR" b="1" dirty="0" smtClean="0"/>
              <a:t>Çok eşlilik</a:t>
            </a:r>
          </a:p>
          <a:p>
            <a:r>
              <a:rPr lang="tr-TR" b="1" dirty="0" smtClean="0"/>
              <a:t>Çok doğum</a:t>
            </a:r>
          </a:p>
          <a:p>
            <a:r>
              <a:rPr lang="tr-TR" dirty="0" smtClean="0"/>
              <a:t>Erken yaşta cinsel ilişki</a:t>
            </a:r>
          </a:p>
          <a:p>
            <a:r>
              <a:rPr lang="tr-TR" dirty="0" smtClean="0"/>
              <a:t>Bağışıklık sisteminin ilaçlarla baskılanması</a:t>
            </a:r>
          </a:p>
          <a:p>
            <a:r>
              <a:rPr lang="tr-TR" dirty="0" smtClean="0"/>
              <a:t>Beslenme faktörleri</a:t>
            </a:r>
          </a:p>
          <a:p>
            <a:r>
              <a:rPr lang="tr-TR" dirty="0" smtClean="0"/>
              <a:t>Genetik faktörler</a:t>
            </a:r>
          </a:p>
        </p:txBody>
      </p:sp>
      <p:pic>
        <p:nvPicPr>
          <p:cNvPr id="5" name="Picture 19" descr="banner_main1"/>
          <p:cNvPicPr>
            <a:picLocks noChangeAspect="1" noChangeArrowheads="1"/>
          </p:cNvPicPr>
          <p:nvPr/>
        </p:nvPicPr>
        <p:blipFill>
          <a:blip r:embed="rId3" cstate="print"/>
          <a:srcRect l="2781" r="2509" b="3275"/>
          <a:stretch>
            <a:fillRect/>
          </a:stretch>
        </p:blipFill>
        <p:spPr bwMode="auto">
          <a:xfrm>
            <a:off x="7143769" y="2357430"/>
            <a:ext cx="1614415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HPV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4882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859338" y="2205038"/>
            <a:ext cx="316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82089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nvan 1"/>
          <p:cNvSpPr txBox="1">
            <a:spLocks/>
          </p:cNvSpPr>
          <p:nvPr/>
        </p:nvSpPr>
        <p:spPr bwMode="auto">
          <a:xfrm>
            <a:off x="250825" y="6237288"/>
            <a:ext cx="67675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eaLnBrk="1" hangingPunct="1">
              <a:lnSpc>
                <a:spcPct val="80000"/>
              </a:lnSpc>
            </a:pPr>
            <a:r>
              <a:rPr lang="tr-TR" sz="1200" b="1" i="1" dirty="0" err="1">
                <a:solidFill>
                  <a:schemeClr val="accent2"/>
                </a:solidFill>
              </a:rPr>
              <a:t>Serrano</a:t>
            </a:r>
            <a:r>
              <a:rPr lang="tr-TR" sz="1200" b="1" i="1" dirty="0">
                <a:solidFill>
                  <a:schemeClr val="accent2"/>
                </a:solidFill>
              </a:rPr>
              <a:t> et al., </a:t>
            </a:r>
            <a:r>
              <a:rPr lang="tr-TR" sz="1200" b="1" i="1" dirty="0" err="1">
                <a:solidFill>
                  <a:schemeClr val="accent2"/>
                </a:solidFill>
              </a:rPr>
              <a:t>Infect</a:t>
            </a:r>
            <a:r>
              <a:rPr lang="tr-TR" sz="1200" b="1" i="1" dirty="0">
                <a:solidFill>
                  <a:schemeClr val="accent2"/>
                </a:solidFill>
              </a:rPr>
              <a:t> </a:t>
            </a:r>
            <a:r>
              <a:rPr lang="tr-TR" sz="1200" b="1" i="1" dirty="0" err="1">
                <a:solidFill>
                  <a:schemeClr val="accent2"/>
                </a:solidFill>
              </a:rPr>
              <a:t>Agent</a:t>
            </a:r>
            <a:r>
              <a:rPr lang="tr-TR" sz="1200" b="1" i="1" dirty="0">
                <a:solidFill>
                  <a:schemeClr val="accent2"/>
                </a:solidFill>
              </a:rPr>
              <a:t> </a:t>
            </a:r>
            <a:r>
              <a:rPr lang="tr-TR" sz="1200" b="1" i="1" dirty="0" err="1">
                <a:solidFill>
                  <a:schemeClr val="accent2"/>
                </a:solidFill>
              </a:rPr>
              <a:t>Cancer</a:t>
            </a:r>
            <a:r>
              <a:rPr lang="tr-TR" sz="1200" b="1" i="1" dirty="0">
                <a:solidFill>
                  <a:schemeClr val="accent2"/>
                </a:solidFill>
              </a:rPr>
              <a:t>, 2012             </a:t>
            </a:r>
            <a:r>
              <a:rPr lang="tr-TR" sz="1200" b="1" i="1" dirty="0" err="1">
                <a:solidFill>
                  <a:schemeClr val="accent2"/>
                </a:solidFill>
              </a:rPr>
              <a:t>Sanjose</a:t>
            </a:r>
            <a:r>
              <a:rPr lang="tr-TR" sz="1200" b="1" i="1" dirty="0">
                <a:solidFill>
                  <a:schemeClr val="accent2"/>
                </a:solidFill>
              </a:rPr>
              <a:t> et al., </a:t>
            </a:r>
            <a:r>
              <a:rPr lang="tr-TR" sz="1200" b="1" i="1" dirty="0" err="1">
                <a:solidFill>
                  <a:schemeClr val="accent2"/>
                </a:solidFill>
              </a:rPr>
              <a:t>Lancet</a:t>
            </a:r>
            <a:r>
              <a:rPr lang="tr-TR" sz="1200" b="1" i="1" dirty="0">
                <a:solidFill>
                  <a:schemeClr val="accent2"/>
                </a:solidFill>
              </a:rPr>
              <a:t> </a:t>
            </a:r>
            <a:r>
              <a:rPr lang="tr-TR" sz="1200" b="1" i="1" dirty="0" err="1">
                <a:solidFill>
                  <a:schemeClr val="accent2"/>
                </a:solidFill>
              </a:rPr>
              <a:t>Oncol</a:t>
            </a:r>
            <a:r>
              <a:rPr lang="tr-TR" sz="1200" b="1" i="1" dirty="0">
                <a:solidFill>
                  <a:schemeClr val="accent2"/>
                </a:solidFill>
              </a:rPr>
              <a:t>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1556792"/>
            <a:ext cx="87865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8748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ağ Ok"/>
          <p:cNvSpPr/>
          <p:nvPr/>
        </p:nvSpPr>
        <p:spPr>
          <a:xfrm>
            <a:off x="7092280" y="3717032"/>
            <a:ext cx="4743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7092280" y="4077072"/>
            <a:ext cx="4743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851920" y="6027003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Bruni</a:t>
            </a:r>
            <a:r>
              <a:rPr lang="tr-TR" sz="1200" dirty="0" smtClean="0"/>
              <a:t> L, </a:t>
            </a:r>
            <a:r>
              <a:rPr lang="tr-TR" sz="1200" dirty="0" err="1" smtClean="0"/>
              <a:t>Barrionuevo</a:t>
            </a:r>
            <a:r>
              <a:rPr lang="tr-TR" sz="1200" dirty="0" smtClean="0"/>
              <a:t>-</a:t>
            </a:r>
            <a:r>
              <a:rPr lang="tr-TR" sz="1200" dirty="0" err="1" smtClean="0"/>
              <a:t>Rosas</a:t>
            </a:r>
            <a:r>
              <a:rPr lang="tr-TR" sz="1200" dirty="0" smtClean="0"/>
              <a:t> L, </a:t>
            </a:r>
            <a:r>
              <a:rPr lang="tr-TR" sz="1200" dirty="0" err="1" smtClean="0"/>
              <a:t>Albero</a:t>
            </a:r>
            <a:r>
              <a:rPr lang="tr-TR" sz="1200" dirty="0" smtClean="0"/>
              <a:t> G, </a:t>
            </a:r>
            <a:r>
              <a:rPr lang="tr-TR" sz="1200" dirty="0" err="1" smtClean="0"/>
              <a:t>Serrano</a:t>
            </a:r>
            <a:r>
              <a:rPr lang="tr-TR" sz="1200" dirty="0" smtClean="0"/>
              <a:t> B, </a:t>
            </a:r>
            <a:r>
              <a:rPr lang="tr-TR" sz="1200" dirty="0" err="1" smtClean="0"/>
              <a:t>Mena</a:t>
            </a:r>
            <a:r>
              <a:rPr lang="tr-TR" sz="1200" dirty="0" smtClean="0"/>
              <a:t> M, </a:t>
            </a:r>
            <a:r>
              <a:rPr lang="tr-TR" sz="1200" dirty="0" err="1" smtClean="0"/>
              <a:t>Gómez</a:t>
            </a:r>
            <a:r>
              <a:rPr lang="tr-TR" sz="1200" dirty="0" smtClean="0"/>
              <a:t> D, </a:t>
            </a:r>
            <a:r>
              <a:rPr lang="tr-TR" sz="1200" dirty="0" err="1" smtClean="0"/>
              <a:t>Muñoz</a:t>
            </a:r>
            <a:r>
              <a:rPr lang="tr-TR" sz="1200" dirty="0" smtClean="0"/>
              <a:t> J, </a:t>
            </a:r>
            <a:r>
              <a:rPr lang="tr-TR" sz="1200" dirty="0" err="1" smtClean="0"/>
              <a:t>Bosch</a:t>
            </a:r>
            <a:r>
              <a:rPr lang="tr-TR" sz="1200" dirty="0" smtClean="0"/>
              <a:t> FX, de </a:t>
            </a:r>
            <a:r>
              <a:rPr lang="tr-TR" sz="1200" dirty="0" err="1" smtClean="0"/>
              <a:t>Sanjosé</a:t>
            </a:r>
            <a:r>
              <a:rPr lang="tr-TR" sz="1200" dirty="0" smtClean="0"/>
              <a:t> S. ICO/IARC </a:t>
            </a:r>
            <a:r>
              <a:rPr lang="tr-TR" sz="1200" dirty="0" err="1" smtClean="0"/>
              <a:t>Information</a:t>
            </a:r>
            <a:r>
              <a:rPr lang="tr-TR" sz="1200" dirty="0" smtClean="0"/>
              <a:t> </a:t>
            </a:r>
            <a:r>
              <a:rPr lang="tr-TR" sz="1200" dirty="0" err="1" smtClean="0"/>
              <a:t>Centre</a:t>
            </a:r>
            <a:r>
              <a:rPr lang="tr-TR" sz="1200" dirty="0" smtClean="0"/>
              <a:t> on HPV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Cancer</a:t>
            </a:r>
            <a:r>
              <a:rPr lang="tr-TR" sz="1200" dirty="0" smtClean="0"/>
              <a:t> (HPV </a:t>
            </a:r>
            <a:r>
              <a:rPr lang="tr-TR" sz="1200" dirty="0" err="1" smtClean="0"/>
              <a:t>Information</a:t>
            </a:r>
            <a:r>
              <a:rPr lang="tr-TR" sz="1200" dirty="0" smtClean="0"/>
              <a:t> </a:t>
            </a:r>
            <a:r>
              <a:rPr lang="tr-TR" sz="1200" dirty="0" err="1" smtClean="0"/>
              <a:t>Centre</a:t>
            </a:r>
            <a:r>
              <a:rPr lang="tr-TR" sz="1200" dirty="0" smtClean="0"/>
              <a:t>). </a:t>
            </a:r>
            <a:r>
              <a:rPr lang="tr-TR" sz="1200" dirty="0" err="1" smtClean="0"/>
              <a:t>Human</a:t>
            </a:r>
            <a:r>
              <a:rPr lang="tr-TR" sz="1200" dirty="0" smtClean="0"/>
              <a:t> </a:t>
            </a:r>
            <a:r>
              <a:rPr lang="tr-TR" sz="1200" dirty="0" err="1" smtClean="0"/>
              <a:t>Papillomavirus</a:t>
            </a:r>
            <a:r>
              <a:rPr lang="tr-TR" sz="1200" dirty="0" smtClean="0"/>
              <a:t> </a:t>
            </a:r>
            <a:r>
              <a:rPr lang="en-US" sz="1200" dirty="0" smtClean="0"/>
              <a:t>and Related Diseases in the World. Summary Report 27 July 2017.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2560</Words>
  <Application>Microsoft Office PowerPoint</Application>
  <PresentationFormat>Ekran Gösterisi (4:3)</PresentationFormat>
  <Paragraphs>475</Paragraphs>
  <Slides>55</Slides>
  <Notes>55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6" baseType="lpstr">
      <vt:lpstr>Ofis Teması</vt:lpstr>
      <vt:lpstr>KORUYUCU HPV AŞILARI</vt:lpstr>
      <vt:lpstr>Slayt 2</vt:lpstr>
      <vt:lpstr>Serviks kanseri</vt:lpstr>
      <vt:lpstr>Serviks kanseri</vt:lpstr>
      <vt:lpstr>Serviks kanseri</vt:lpstr>
      <vt:lpstr>Serviks kanseri risk faktörleri</vt:lpstr>
      <vt:lpstr>HPV tipleri</vt:lpstr>
      <vt:lpstr>Slayt 8</vt:lpstr>
      <vt:lpstr>Slayt 9</vt:lpstr>
      <vt:lpstr>Türkiyede serviks kanserinde HPV Tipleri </vt:lpstr>
      <vt:lpstr>Human papillomavirus (HPV)</vt:lpstr>
      <vt:lpstr>HPV DOĞAL SEYİR</vt:lpstr>
      <vt:lpstr>Servikal Kanser Korunma ve Kontrol</vt:lpstr>
      <vt:lpstr>KORUYUCU AŞI</vt:lpstr>
      <vt:lpstr>Günümüzde HPV Aşıları </vt:lpstr>
      <vt:lpstr>Slayt 16</vt:lpstr>
      <vt:lpstr>Slayt 17</vt:lpstr>
      <vt:lpstr>AŞI ÇALIŞMALARI</vt:lpstr>
      <vt:lpstr>ETKİNLİK</vt:lpstr>
      <vt:lpstr>GARDASIL: FUTURE I/II Çalışma Sonu  HPV 6/11/16/18-İlişkili eksternal genital lezyonlara1,2 karşı Etkinlik 16 – 26 yaşa arası kadınlar 3-4 yıl izlenmişlerdir</vt:lpstr>
      <vt:lpstr>GARDASIL: FUTURE I/II Çalışma Sonu  HPV 6/11/16/18-İlişkili CIN 2/3 veya AIS1 karşı Etkinlik 16 – 26 yaşa arası kadınlar 3-4 yıl izlenmişlerdir</vt:lpstr>
      <vt:lpstr>Slayt 22</vt:lpstr>
      <vt:lpstr>ETKİNLİK</vt:lpstr>
      <vt:lpstr>Slayt 24</vt:lpstr>
      <vt:lpstr>İMMUN YANIT</vt:lpstr>
      <vt:lpstr>İMMUN CEVAP</vt:lpstr>
      <vt:lpstr>İMMUN CEVAP</vt:lpstr>
      <vt:lpstr>İMMUN CEVAP</vt:lpstr>
      <vt:lpstr>Slayt 29</vt:lpstr>
      <vt:lpstr>Slayt 30</vt:lpstr>
      <vt:lpstr>DOZ NE OLMALI (2 vs 3 DOZ)</vt:lpstr>
      <vt:lpstr>Slayt 32</vt:lpstr>
      <vt:lpstr>Orta dönem takip</vt:lpstr>
      <vt:lpstr>Slayt 34</vt:lpstr>
      <vt:lpstr>Slayt 35</vt:lpstr>
      <vt:lpstr> HPV Aşısı İçin ‘Tek Doz’ Yeterli Olur mu?  </vt:lpstr>
      <vt:lpstr>Slayt 37</vt:lpstr>
      <vt:lpstr>HPV AŞISI GÜVENLİMİ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4-6 YAŞ AŞILAMA?</vt:lpstr>
      <vt:lpstr>Slayt 53</vt:lpstr>
      <vt:lpstr>GELECEKTE KORUYUCU HPV AŞISI</vt:lpstr>
      <vt:lpstr>Slayt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KORUYUCU HPV AŞILARI</dc:title>
  <dc:creator>ASUS</dc:creator>
  <cp:lastModifiedBy>Toshiba</cp:lastModifiedBy>
  <cp:revision>277</cp:revision>
  <dcterms:created xsi:type="dcterms:W3CDTF">2018-04-09T12:20:47Z</dcterms:created>
  <dcterms:modified xsi:type="dcterms:W3CDTF">2018-05-08T19:41:29Z</dcterms:modified>
</cp:coreProperties>
</file>