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62" r:id="rId2"/>
    <p:sldId id="457" r:id="rId3"/>
    <p:sldId id="355" r:id="rId4"/>
    <p:sldId id="357" r:id="rId5"/>
    <p:sldId id="358" r:id="rId6"/>
    <p:sldId id="264" r:id="rId7"/>
    <p:sldId id="436" r:id="rId8"/>
    <p:sldId id="482" r:id="rId9"/>
    <p:sldId id="446" r:id="rId10"/>
    <p:sldId id="266" r:id="rId11"/>
    <p:sldId id="378" r:id="rId12"/>
    <p:sldId id="480" r:id="rId13"/>
    <p:sldId id="450" r:id="rId14"/>
    <p:sldId id="456" r:id="rId15"/>
    <p:sldId id="422" r:id="rId16"/>
    <p:sldId id="486" r:id="rId17"/>
    <p:sldId id="421" r:id="rId18"/>
    <p:sldId id="487" r:id="rId19"/>
    <p:sldId id="423" r:id="rId20"/>
    <p:sldId id="488" r:id="rId21"/>
    <p:sldId id="453" r:id="rId22"/>
    <p:sldId id="489" r:id="rId23"/>
    <p:sldId id="490" r:id="rId24"/>
    <p:sldId id="428" r:id="rId25"/>
    <p:sldId id="464" r:id="rId26"/>
    <p:sldId id="430" r:id="rId27"/>
    <p:sldId id="449" r:id="rId28"/>
    <p:sldId id="442" r:id="rId29"/>
    <p:sldId id="271" r:id="rId30"/>
    <p:sldId id="279" r:id="rId31"/>
    <p:sldId id="443" r:id="rId32"/>
    <p:sldId id="451" r:id="rId33"/>
    <p:sldId id="415" r:id="rId34"/>
    <p:sldId id="469" r:id="rId35"/>
    <p:sldId id="470" r:id="rId36"/>
    <p:sldId id="433" r:id="rId37"/>
    <p:sldId id="435" r:id="rId38"/>
    <p:sldId id="412" r:id="rId39"/>
    <p:sldId id="382" r:id="rId40"/>
    <p:sldId id="399" r:id="rId41"/>
    <p:sldId id="398" r:id="rId42"/>
    <p:sldId id="414" r:id="rId43"/>
    <p:sldId id="478" r:id="rId44"/>
    <p:sldId id="483" r:id="rId45"/>
    <p:sldId id="471" r:id="rId46"/>
    <p:sldId id="472" r:id="rId47"/>
    <p:sldId id="473" r:id="rId48"/>
    <p:sldId id="474" r:id="rId49"/>
    <p:sldId id="475" r:id="rId50"/>
    <p:sldId id="476" r:id="rId51"/>
    <p:sldId id="466" r:id="rId52"/>
    <p:sldId id="491" r:id="rId53"/>
    <p:sldId id="494" r:id="rId54"/>
    <p:sldId id="481" r:id="rId5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p200-asus@hotmail.com" initials="t" lastIdx="6" clrIdx="0">
    <p:extLst/>
  </p:cmAuthor>
  <p:cmAuthor id="2" name="ebru çöğendez" initials="eç"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00"/>
    <a:srgbClr val="FFFFFF"/>
    <a:srgbClr val="33CC33"/>
    <a:srgbClr val="CCECFF"/>
    <a:srgbClr val="FF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971" autoAdjust="0"/>
    <p:restoredTop sz="86372" autoAdjust="0"/>
  </p:normalViewPr>
  <p:slideViewPr>
    <p:cSldViewPr snapToGrid="0">
      <p:cViewPr>
        <p:scale>
          <a:sx n="74" d="100"/>
          <a:sy n="74" d="100"/>
        </p:scale>
        <p:origin x="-408" y="150"/>
      </p:cViewPr>
      <p:guideLst>
        <p:guide orient="horz" pos="2160"/>
        <p:guide pos="3840"/>
      </p:guideLst>
    </p:cSldViewPr>
  </p:slideViewPr>
  <p:outlineViewPr>
    <p:cViewPr>
      <p:scale>
        <a:sx n="33" d="100"/>
        <a:sy n="33" d="100"/>
      </p:scale>
      <p:origin x="0" y="-6426"/>
    </p:cViewPr>
  </p:outlineViewPr>
  <p:notesTextViewPr>
    <p:cViewPr>
      <p:scale>
        <a:sx n="1" d="1"/>
        <a:sy n="1" d="1"/>
      </p:scale>
      <p:origin x="0" y="0"/>
    </p:cViewPr>
  </p:notesTextViewPr>
  <p:sorterViewPr>
    <p:cViewPr varScale="1">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2392DD-FD37-4483-9D93-124BAAB87C5C}" type="doc">
      <dgm:prSet loTypeId="urn:microsoft.com/office/officeart/2005/8/layout/vList3" loCatId="list" qsTypeId="urn:microsoft.com/office/officeart/2005/8/quickstyle/simple1" qsCatId="simple" csTypeId="urn:microsoft.com/office/officeart/2005/8/colors/accent1_2" csCatId="accent1" phldr="1"/>
      <dgm:spPr/>
    </dgm:pt>
    <dgm:pt modelId="{F0B53E60-3F4E-4141-9D94-D9DB300CEBA3}">
      <dgm:prSet phldrT="[Metin]"/>
      <dgm:spPr>
        <a:solidFill>
          <a:schemeClr val="tx2">
            <a:lumMod val="40000"/>
            <a:lumOff val="60000"/>
          </a:schemeClr>
        </a:solidFill>
      </dgm:spPr>
      <dgm:t>
        <a:bodyPr/>
        <a:lstStyle/>
        <a:p>
          <a:r>
            <a:rPr lang="tr-TR" dirty="0" smtClean="0">
              <a:solidFill>
                <a:schemeClr val="tx1"/>
              </a:solidFill>
              <a:latin typeface="Comic Sans MS" pitchFamily="66" charset="0"/>
            </a:rPr>
            <a:t>GENETİK  %2-5</a:t>
          </a:r>
          <a:endParaRPr lang="tr-TR" dirty="0">
            <a:solidFill>
              <a:schemeClr val="tx1"/>
            </a:solidFill>
            <a:latin typeface="Comic Sans MS" pitchFamily="66" charset="0"/>
          </a:endParaRPr>
        </a:p>
      </dgm:t>
    </dgm:pt>
    <dgm:pt modelId="{31E60539-BC52-49F5-BF14-1B675DC6FB67}" type="parTrans" cxnId="{6E8544E0-6605-4443-81E4-C72CB1EB60FC}">
      <dgm:prSet/>
      <dgm:spPr/>
      <dgm:t>
        <a:bodyPr/>
        <a:lstStyle/>
        <a:p>
          <a:endParaRPr lang="tr-TR"/>
        </a:p>
      </dgm:t>
    </dgm:pt>
    <dgm:pt modelId="{497F5CF2-36D0-4951-892D-7D2A5E811B72}" type="sibTrans" cxnId="{6E8544E0-6605-4443-81E4-C72CB1EB60FC}">
      <dgm:prSet/>
      <dgm:spPr/>
      <dgm:t>
        <a:bodyPr/>
        <a:lstStyle/>
        <a:p>
          <a:endParaRPr lang="tr-TR"/>
        </a:p>
      </dgm:t>
    </dgm:pt>
    <dgm:pt modelId="{55D5B156-49D3-4062-A76C-F9F4C50C525D}">
      <dgm:prSet phldrT="[Metin]"/>
      <dgm:spPr>
        <a:solidFill>
          <a:srgbClr val="FFFF00"/>
        </a:solidFill>
      </dgm:spPr>
      <dgm:t>
        <a:bodyPr/>
        <a:lstStyle/>
        <a:p>
          <a:r>
            <a:rPr lang="tr-TR" dirty="0" smtClean="0">
              <a:solidFill>
                <a:schemeClr val="tx1"/>
              </a:solidFill>
              <a:latin typeface="Comic Sans MS" pitchFamily="66" charset="0"/>
            </a:rPr>
            <a:t>ENFEKSİYÖZ %0.5-5</a:t>
          </a:r>
          <a:endParaRPr lang="tr-TR" dirty="0">
            <a:solidFill>
              <a:schemeClr val="tx1"/>
            </a:solidFill>
            <a:latin typeface="Comic Sans MS" pitchFamily="66" charset="0"/>
          </a:endParaRPr>
        </a:p>
      </dgm:t>
    </dgm:pt>
    <dgm:pt modelId="{0AFC7C97-2DB3-4BFF-AE55-BB9BFEF2CF8F}" type="parTrans" cxnId="{1C643F49-B11F-435A-8218-507D63EB4E28}">
      <dgm:prSet/>
      <dgm:spPr/>
      <dgm:t>
        <a:bodyPr/>
        <a:lstStyle/>
        <a:p>
          <a:endParaRPr lang="tr-TR"/>
        </a:p>
      </dgm:t>
    </dgm:pt>
    <dgm:pt modelId="{ABE668B1-E2D6-45BD-B697-634CD31B5F13}" type="sibTrans" cxnId="{1C643F49-B11F-435A-8218-507D63EB4E28}">
      <dgm:prSet/>
      <dgm:spPr/>
      <dgm:t>
        <a:bodyPr/>
        <a:lstStyle/>
        <a:p>
          <a:endParaRPr lang="tr-TR"/>
        </a:p>
      </dgm:t>
    </dgm:pt>
    <dgm:pt modelId="{44BE06AB-8589-4715-9ACC-BEEAF8E892CC}">
      <dgm:prSet phldrT="[Metin]"/>
      <dgm:spPr>
        <a:solidFill>
          <a:schemeClr val="tx2">
            <a:lumMod val="40000"/>
            <a:lumOff val="60000"/>
          </a:schemeClr>
        </a:solidFill>
      </dgm:spPr>
      <dgm:t>
        <a:bodyPr/>
        <a:lstStyle/>
        <a:p>
          <a:r>
            <a:rPr lang="tr-TR" dirty="0" smtClean="0">
              <a:solidFill>
                <a:schemeClr val="tx1"/>
              </a:solidFill>
              <a:latin typeface="Comic Sans MS" pitchFamily="66" charset="0"/>
            </a:rPr>
            <a:t>AÇIKLANAMAYAN  </a:t>
          </a:r>
          <a:r>
            <a:rPr lang="tr-TR" b="1" dirty="0" smtClean="0">
              <a:solidFill>
                <a:schemeClr val="tx1"/>
              </a:solidFill>
              <a:latin typeface="Comic Sans MS" pitchFamily="66" charset="0"/>
            </a:rPr>
            <a:t>%40-50</a:t>
          </a:r>
          <a:endParaRPr lang="tr-TR" b="1" dirty="0">
            <a:solidFill>
              <a:schemeClr val="tx1"/>
            </a:solidFill>
            <a:latin typeface="Comic Sans MS" pitchFamily="66" charset="0"/>
          </a:endParaRPr>
        </a:p>
      </dgm:t>
    </dgm:pt>
    <dgm:pt modelId="{56E0E68C-BEA8-4CEA-8634-5FA84EE11544}" type="parTrans" cxnId="{8A55F519-0BD2-4A84-80E9-85944A6B338C}">
      <dgm:prSet/>
      <dgm:spPr/>
      <dgm:t>
        <a:bodyPr/>
        <a:lstStyle/>
        <a:p>
          <a:endParaRPr lang="tr-TR"/>
        </a:p>
      </dgm:t>
    </dgm:pt>
    <dgm:pt modelId="{31CCBBD5-80F7-4E66-9FD9-8E87C4A5A3AD}" type="sibTrans" cxnId="{8A55F519-0BD2-4A84-80E9-85944A6B338C}">
      <dgm:prSet/>
      <dgm:spPr/>
      <dgm:t>
        <a:bodyPr/>
        <a:lstStyle/>
        <a:p>
          <a:endParaRPr lang="tr-TR"/>
        </a:p>
      </dgm:t>
    </dgm:pt>
    <dgm:pt modelId="{1F0E000B-4662-4223-8F9E-8D756CE66DD8}">
      <dgm:prSet/>
      <dgm:spPr>
        <a:solidFill>
          <a:schemeClr val="tx2">
            <a:lumMod val="40000"/>
            <a:lumOff val="60000"/>
          </a:schemeClr>
        </a:solidFill>
      </dgm:spPr>
      <dgm:t>
        <a:bodyPr/>
        <a:lstStyle/>
        <a:p>
          <a:r>
            <a:rPr lang="tr-TR" dirty="0" smtClean="0">
              <a:solidFill>
                <a:schemeClr val="tx1"/>
              </a:solidFill>
              <a:latin typeface="Comic Sans MS" pitchFamily="66" charset="0"/>
            </a:rPr>
            <a:t>ANATOMİK  %10-15</a:t>
          </a:r>
          <a:endParaRPr lang="tr-TR" dirty="0">
            <a:solidFill>
              <a:schemeClr val="tx1"/>
            </a:solidFill>
            <a:latin typeface="Comic Sans MS" pitchFamily="66" charset="0"/>
          </a:endParaRPr>
        </a:p>
      </dgm:t>
    </dgm:pt>
    <dgm:pt modelId="{D9FC1A00-0681-45E6-9ED3-7A32B2921582}" type="parTrans" cxnId="{434AA05F-6BCB-4CBE-88C1-CE32BC505835}">
      <dgm:prSet/>
      <dgm:spPr/>
      <dgm:t>
        <a:bodyPr/>
        <a:lstStyle/>
        <a:p>
          <a:endParaRPr lang="tr-TR"/>
        </a:p>
      </dgm:t>
    </dgm:pt>
    <dgm:pt modelId="{FE4FEEAA-9754-4624-816B-39FCADBF30DD}" type="sibTrans" cxnId="{434AA05F-6BCB-4CBE-88C1-CE32BC505835}">
      <dgm:prSet/>
      <dgm:spPr/>
      <dgm:t>
        <a:bodyPr/>
        <a:lstStyle/>
        <a:p>
          <a:endParaRPr lang="tr-TR"/>
        </a:p>
      </dgm:t>
    </dgm:pt>
    <dgm:pt modelId="{C0003D2F-BC46-4A13-8413-06CE50DBAE3A}">
      <dgm:prSet/>
      <dgm:spPr>
        <a:solidFill>
          <a:srgbClr val="FFFF00"/>
        </a:solidFill>
      </dgm:spPr>
      <dgm:t>
        <a:bodyPr/>
        <a:lstStyle/>
        <a:p>
          <a:r>
            <a:rPr lang="tr-TR" dirty="0" smtClean="0">
              <a:solidFill>
                <a:schemeClr val="tx1"/>
              </a:solidFill>
              <a:latin typeface="Comic Sans MS" pitchFamily="66" charset="0"/>
            </a:rPr>
            <a:t>METABOLİK VE ENDOKRİN  %17-20</a:t>
          </a:r>
          <a:endParaRPr lang="tr-TR" dirty="0">
            <a:solidFill>
              <a:schemeClr val="tx1"/>
            </a:solidFill>
            <a:latin typeface="Comic Sans MS" pitchFamily="66" charset="0"/>
          </a:endParaRPr>
        </a:p>
      </dgm:t>
    </dgm:pt>
    <dgm:pt modelId="{72753476-1D3E-4BB8-B237-B4837311C3AC}" type="parTrans" cxnId="{A101BDF4-EB03-4BD7-93C1-8C59EB413931}">
      <dgm:prSet/>
      <dgm:spPr/>
      <dgm:t>
        <a:bodyPr/>
        <a:lstStyle/>
        <a:p>
          <a:endParaRPr lang="tr-TR"/>
        </a:p>
      </dgm:t>
    </dgm:pt>
    <dgm:pt modelId="{B830D295-2F25-41FE-B1B4-6AECF5BC56CE}" type="sibTrans" cxnId="{A101BDF4-EB03-4BD7-93C1-8C59EB413931}">
      <dgm:prSet/>
      <dgm:spPr/>
      <dgm:t>
        <a:bodyPr/>
        <a:lstStyle/>
        <a:p>
          <a:endParaRPr lang="tr-TR"/>
        </a:p>
      </dgm:t>
    </dgm:pt>
    <dgm:pt modelId="{797F699D-E2BA-4C71-8C31-A05DE2073279}">
      <dgm:prSet/>
      <dgm:spPr>
        <a:solidFill>
          <a:srgbClr val="FFFF00"/>
        </a:solidFill>
      </dgm:spPr>
      <dgm:t>
        <a:bodyPr/>
        <a:lstStyle/>
        <a:p>
          <a:r>
            <a:rPr lang="tr-TR" dirty="0" smtClean="0">
              <a:solidFill>
                <a:schemeClr val="tx1"/>
              </a:solidFill>
              <a:latin typeface="Comic Sans MS" pitchFamily="66" charset="0"/>
            </a:rPr>
            <a:t>İMMUNOLOJİK  %20</a:t>
          </a:r>
          <a:endParaRPr lang="tr-TR" dirty="0">
            <a:solidFill>
              <a:schemeClr val="tx1"/>
            </a:solidFill>
            <a:latin typeface="Comic Sans MS" pitchFamily="66" charset="0"/>
          </a:endParaRPr>
        </a:p>
      </dgm:t>
    </dgm:pt>
    <dgm:pt modelId="{E23DFF44-879E-4F17-A3C9-2ACD5C7BFF7B}" type="parTrans" cxnId="{C5FBE6CE-78DB-4E77-8D32-51443572DAFC}">
      <dgm:prSet/>
      <dgm:spPr/>
      <dgm:t>
        <a:bodyPr/>
        <a:lstStyle/>
        <a:p>
          <a:endParaRPr lang="tr-TR"/>
        </a:p>
      </dgm:t>
    </dgm:pt>
    <dgm:pt modelId="{C5B21EF0-87AF-4DFB-9F08-D0A3EA793A91}" type="sibTrans" cxnId="{C5FBE6CE-78DB-4E77-8D32-51443572DAFC}">
      <dgm:prSet/>
      <dgm:spPr/>
      <dgm:t>
        <a:bodyPr/>
        <a:lstStyle/>
        <a:p>
          <a:endParaRPr lang="tr-TR"/>
        </a:p>
      </dgm:t>
    </dgm:pt>
    <dgm:pt modelId="{532BC55C-3324-49CC-8898-531D528230EE}">
      <dgm:prSet/>
      <dgm:spPr>
        <a:solidFill>
          <a:schemeClr val="tx2">
            <a:lumMod val="40000"/>
            <a:lumOff val="60000"/>
          </a:schemeClr>
        </a:solidFill>
      </dgm:spPr>
      <dgm:t>
        <a:bodyPr/>
        <a:lstStyle/>
        <a:p>
          <a:r>
            <a:rPr lang="tr-TR" dirty="0" smtClean="0">
              <a:solidFill>
                <a:schemeClr val="tx1"/>
              </a:solidFill>
              <a:latin typeface="Comic Sans MS" pitchFamily="66" charset="0"/>
            </a:rPr>
            <a:t>TROMBOFİLİ  %15-20</a:t>
          </a:r>
          <a:endParaRPr lang="tr-TR" dirty="0">
            <a:solidFill>
              <a:schemeClr val="tx1"/>
            </a:solidFill>
            <a:latin typeface="Comic Sans MS" pitchFamily="66" charset="0"/>
          </a:endParaRPr>
        </a:p>
      </dgm:t>
    </dgm:pt>
    <dgm:pt modelId="{B573FDAE-FBAA-440C-9A1E-E7968432515A}" type="parTrans" cxnId="{24EB1AFF-2E47-4FA1-A750-5453BCA4B60C}">
      <dgm:prSet/>
      <dgm:spPr/>
      <dgm:t>
        <a:bodyPr/>
        <a:lstStyle/>
        <a:p>
          <a:endParaRPr lang="tr-TR"/>
        </a:p>
      </dgm:t>
    </dgm:pt>
    <dgm:pt modelId="{700B5D60-4BBC-4D61-9F9A-0C995650A173}" type="sibTrans" cxnId="{24EB1AFF-2E47-4FA1-A750-5453BCA4B60C}">
      <dgm:prSet/>
      <dgm:spPr/>
      <dgm:t>
        <a:bodyPr/>
        <a:lstStyle/>
        <a:p>
          <a:endParaRPr lang="tr-TR"/>
        </a:p>
      </dgm:t>
    </dgm:pt>
    <dgm:pt modelId="{9CE4C0A0-D7DF-436B-8F4D-53996C173711}" type="pres">
      <dgm:prSet presAssocID="{072392DD-FD37-4483-9D93-124BAAB87C5C}" presName="linearFlow" presStyleCnt="0">
        <dgm:presLayoutVars>
          <dgm:dir/>
          <dgm:resizeHandles val="exact"/>
        </dgm:presLayoutVars>
      </dgm:prSet>
      <dgm:spPr/>
    </dgm:pt>
    <dgm:pt modelId="{4C9D59CB-76B6-4A86-84DA-CD3B20800F21}" type="pres">
      <dgm:prSet presAssocID="{F0B53E60-3F4E-4141-9D94-D9DB300CEBA3}" presName="composite" presStyleCnt="0"/>
      <dgm:spPr/>
    </dgm:pt>
    <dgm:pt modelId="{C22AB4E2-0D3B-4407-8FA4-6619B4991519}" type="pres">
      <dgm:prSet presAssocID="{F0B53E60-3F4E-4141-9D94-D9DB300CEBA3}" presName="imgShp" presStyleLbl="fgImgPlace1" presStyleIdx="0" presStyleCnt="7"/>
      <dgm:spPr/>
    </dgm:pt>
    <dgm:pt modelId="{0960D828-F761-4ADA-83EA-E54B4CA1ECCF}" type="pres">
      <dgm:prSet presAssocID="{F0B53E60-3F4E-4141-9D94-D9DB300CEBA3}" presName="txShp" presStyleLbl="node1" presStyleIdx="0" presStyleCnt="7">
        <dgm:presLayoutVars>
          <dgm:bulletEnabled val="1"/>
        </dgm:presLayoutVars>
      </dgm:prSet>
      <dgm:spPr/>
      <dgm:t>
        <a:bodyPr/>
        <a:lstStyle/>
        <a:p>
          <a:endParaRPr lang="tr-TR"/>
        </a:p>
      </dgm:t>
    </dgm:pt>
    <dgm:pt modelId="{AED46FE3-0165-47CE-814D-36557E7DDFD2}" type="pres">
      <dgm:prSet presAssocID="{497F5CF2-36D0-4951-892D-7D2A5E811B72}" presName="spacing" presStyleCnt="0"/>
      <dgm:spPr/>
    </dgm:pt>
    <dgm:pt modelId="{C4F1A006-343E-431D-8B0B-C1CA44E5F64B}" type="pres">
      <dgm:prSet presAssocID="{1F0E000B-4662-4223-8F9E-8D756CE66DD8}" presName="composite" presStyleCnt="0"/>
      <dgm:spPr/>
    </dgm:pt>
    <dgm:pt modelId="{42D395AF-231C-4BB4-BE48-3504079E8AFA}" type="pres">
      <dgm:prSet presAssocID="{1F0E000B-4662-4223-8F9E-8D756CE66DD8}" presName="imgShp" presStyleLbl="fgImgPlace1" presStyleIdx="1" presStyleCnt="7" custLinFactNeighborX="-4180" custLinFactNeighborY="-8360"/>
      <dgm:spPr/>
    </dgm:pt>
    <dgm:pt modelId="{4AC7B364-7B1B-4DCF-AF6D-8FFEB4A33B36}" type="pres">
      <dgm:prSet presAssocID="{1F0E000B-4662-4223-8F9E-8D756CE66DD8}" presName="txShp" presStyleLbl="node1" presStyleIdx="1" presStyleCnt="7" custLinFactY="25395" custLinFactNeighborX="715" custLinFactNeighborY="100000">
        <dgm:presLayoutVars>
          <dgm:bulletEnabled val="1"/>
        </dgm:presLayoutVars>
      </dgm:prSet>
      <dgm:spPr/>
      <dgm:t>
        <a:bodyPr/>
        <a:lstStyle/>
        <a:p>
          <a:endParaRPr lang="tr-TR"/>
        </a:p>
      </dgm:t>
    </dgm:pt>
    <dgm:pt modelId="{5EF60005-73C2-47D3-AF2E-81698675DDA3}" type="pres">
      <dgm:prSet presAssocID="{FE4FEEAA-9754-4624-816B-39FCADBF30DD}" presName="spacing" presStyleCnt="0"/>
      <dgm:spPr/>
    </dgm:pt>
    <dgm:pt modelId="{D1B87351-6444-4E8C-84CA-C85A1F62456D}" type="pres">
      <dgm:prSet presAssocID="{C0003D2F-BC46-4A13-8413-06CE50DBAE3A}" presName="composite" presStyleCnt="0"/>
      <dgm:spPr/>
    </dgm:pt>
    <dgm:pt modelId="{A3B796B9-C674-466B-BDA9-996BAC8DC75F}" type="pres">
      <dgm:prSet presAssocID="{C0003D2F-BC46-4A13-8413-06CE50DBAE3A}" presName="imgShp" presStyleLbl="fgImgPlace1" presStyleIdx="2" presStyleCnt="7" custLinFactNeighborX="-2090" custLinFactNeighborY="-4180"/>
      <dgm:spPr/>
    </dgm:pt>
    <dgm:pt modelId="{1E1A6A66-6D77-4DBB-AC52-A665AB681955}" type="pres">
      <dgm:prSet presAssocID="{C0003D2F-BC46-4A13-8413-06CE50DBAE3A}" presName="txShp" presStyleLbl="node1" presStyleIdx="2" presStyleCnt="7" custLinFactY="-35844" custLinFactNeighborX="239" custLinFactNeighborY="-100000">
        <dgm:presLayoutVars>
          <dgm:bulletEnabled val="1"/>
        </dgm:presLayoutVars>
      </dgm:prSet>
      <dgm:spPr/>
      <dgm:t>
        <a:bodyPr/>
        <a:lstStyle/>
        <a:p>
          <a:endParaRPr lang="tr-TR"/>
        </a:p>
      </dgm:t>
    </dgm:pt>
    <dgm:pt modelId="{3B96F18D-BBA5-4170-AC92-80DC340F0410}" type="pres">
      <dgm:prSet presAssocID="{B830D295-2F25-41FE-B1B4-6AECF5BC56CE}" presName="spacing" presStyleCnt="0"/>
      <dgm:spPr/>
    </dgm:pt>
    <dgm:pt modelId="{F6AD5A6E-7144-437C-9F64-831EC2697698}" type="pres">
      <dgm:prSet presAssocID="{797F699D-E2BA-4C71-8C31-A05DE2073279}" presName="composite" presStyleCnt="0"/>
      <dgm:spPr/>
    </dgm:pt>
    <dgm:pt modelId="{05550011-BA7F-4D44-87BD-59485FAEA1C2}" type="pres">
      <dgm:prSet presAssocID="{797F699D-E2BA-4C71-8C31-A05DE2073279}" presName="imgShp" presStyleLbl="fgImgPlace1" presStyleIdx="3" presStyleCnt="7" custLinFactNeighborX="-4180" custLinFactNeighborY="-2089"/>
      <dgm:spPr/>
    </dgm:pt>
    <dgm:pt modelId="{651B8387-E861-40B4-BA40-D43B0A003312}" type="pres">
      <dgm:prSet presAssocID="{797F699D-E2BA-4C71-8C31-A05DE2073279}" presName="txShp" presStyleLbl="node1" presStyleIdx="3" presStyleCnt="7" custScaleX="106440" custLinFactNeighborX="-1430" custLinFactNeighborY="-4180">
        <dgm:presLayoutVars>
          <dgm:bulletEnabled val="1"/>
        </dgm:presLayoutVars>
      </dgm:prSet>
      <dgm:spPr/>
      <dgm:t>
        <a:bodyPr/>
        <a:lstStyle/>
        <a:p>
          <a:endParaRPr lang="tr-TR"/>
        </a:p>
      </dgm:t>
    </dgm:pt>
    <dgm:pt modelId="{AAC715EE-80E3-4122-B9F5-2F2EB426EE69}" type="pres">
      <dgm:prSet presAssocID="{C5B21EF0-87AF-4DFB-9F08-D0A3EA793A91}" presName="spacing" presStyleCnt="0"/>
      <dgm:spPr/>
    </dgm:pt>
    <dgm:pt modelId="{4BC42E4B-4C97-494C-A979-930DEE368E85}" type="pres">
      <dgm:prSet presAssocID="{532BC55C-3324-49CC-8898-531D528230EE}" presName="composite" presStyleCnt="0"/>
      <dgm:spPr/>
    </dgm:pt>
    <dgm:pt modelId="{E5F857A4-E6D7-49DA-AB3A-2DF0853B10DE}" type="pres">
      <dgm:prSet presAssocID="{532BC55C-3324-49CC-8898-531D528230EE}" presName="imgShp" presStyleLbl="fgImgPlace1" presStyleIdx="4" presStyleCnt="7"/>
      <dgm:spPr/>
    </dgm:pt>
    <dgm:pt modelId="{5249FD5D-2377-47A2-9D2D-0830B4A8CDB2}" type="pres">
      <dgm:prSet presAssocID="{532BC55C-3324-49CC-8898-531D528230EE}" presName="txShp" presStyleLbl="node1" presStyleIdx="4" presStyleCnt="7">
        <dgm:presLayoutVars>
          <dgm:bulletEnabled val="1"/>
        </dgm:presLayoutVars>
      </dgm:prSet>
      <dgm:spPr/>
      <dgm:t>
        <a:bodyPr/>
        <a:lstStyle/>
        <a:p>
          <a:endParaRPr lang="tr-TR"/>
        </a:p>
      </dgm:t>
    </dgm:pt>
    <dgm:pt modelId="{20409CBE-8D42-4123-8EE2-3133DCD48A40}" type="pres">
      <dgm:prSet presAssocID="{700B5D60-4BBC-4D61-9F9A-0C995650A173}" presName="spacing" presStyleCnt="0"/>
      <dgm:spPr/>
    </dgm:pt>
    <dgm:pt modelId="{2371E43B-443F-455C-8061-500E1EC8CB42}" type="pres">
      <dgm:prSet presAssocID="{55D5B156-49D3-4062-A76C-F9F4C50C525D}" presName="composite" presStyleCnt="0"/>
      <dgm:spPr/>
    </dgm:pt>
    <dgm:pt modelId="{157FE885-891B-4FEF-A17A-FB57E98E8EE9}" type="pres">
      <dgm:prSet presAssocID="{55D5B156-49D3-4062-A76C-F9F4C50C525D}" presName="imgShp" presStyleLbl="fgImgPlace1" presStyleIdx="5" presStyleCnt="7"/>
      <dgm:spPr/>
    </dgm:pt>
    <dgm:pt modelId="{8FFC8AE9-946A-4890-944B-242607BD1FAA}" type="pres">
      <dgm:prSet presAssocID="{55D5B156-49D3-4062-A76C-F9F4C50C525D}" presName="txShp" presStyleLbl="node1" presStyleIdx="5" presStyleCnt="7" custLinFactNeighborX="0" custLinFactNeighborY="-4180">
        <dgm:presLayoutVars>
          <dgm:bulletEnabled val="1"/>
        </dgm:presLayoutVars>
      </dgm:prSet>
      <dgm:spPr/>
      <dgm:t>
        <a:bodyPr/>
        <a:lstStyle/>
        <a:p>
          <a:endParaRPr lang="tr-TR"/>
        </a:p>
      </dgm:t>
    </dgm:pt>
    <dgm:pt modelId="{D88852AA-7F44-4714-9C28-66527A5B88D4}" type="pres">
      <dgm:prSet presAssocID="{ABE668B1-E2D6-45BD-B697-634CD31B5F13}" presName="spacing" presStyleCnt="0"/>
      <dgm:spPr/>
    </dgm:pt>
    <dgm:pt modelId="{740310E9-2592-4529-8A11-4600A1E8B79B}" type="pres">
      <dgm:prSet presAssocID="{44BE06AB-8589-4715-9ACC-BEEAF8E892CC}" presName="composite" presStyleCnt="0"/>
      <dgm:spPr/>
    </dgm:pt>
    <dgm:pt modelId="{AD21DC9D-889F-445D-8EBD-27C158521895}" type="pres">
      <dgm:prSet presAssocID="{44BE06AB-8589-4715-9ACC-BEEAF8E892CC}" presName="imgShp" presStyleLbl="fgImgPlace1" presStyleIdx="6" presStyleCnt="7"/>
      <dgm:spPr/>
    </dgm:pt>
    <dgm:pt modelId="{4E31CB63-8D6A-42A5-928F-3DEA5123BA3E}" type="pres">
      <dgm:prSet presAssocID="{44BE06AB-8589-4715-9ACC-BEEAF8E892CC}" presName="txShp" presStyleLbl="node1" presStyleIdx="6" presStyleCnt="7">
        <dgm:presLayoutVars>
          <dgm:bulletEnabled val="1"/>
        </dgm:presLayoutVars>
      </dgm:prSet>
      <dgm:spPr/>
      <dgm:t>
        <a:bodyPr/>
        <a:lstStyle/>
        <a:p>
          <a:endParaRPr lang="tr-TR"/>
        </a:p>
      </dgm:t>
    </dgm:pt>
  </dgm:ptLst>
  <dgm:cxnLst>
    <dgm:cxn modelId="{510492F7-6D19-4C7F-821B-F5A040869020}" type="presOf" srcId="{797F699D-E2BA-4C71-8C31-A05DE2073279}" destId="{651B8387-E861-40B4-BA40-D43B0A003312}" srcOrd="0" destOrd="0" presId="urn:microsoft.com/office/officeart/2005/8/layout/vList3"/>
    <dgm:cxn modelId="{4BA33BCC-BE40-48B5-9101-C8A0D16BE23F}" type="presOf" srcId="{F0B53E60-3F4E-4141-9D94-D9DB300CEBA3}" destId="{0960D828-F761-4ADA-83EA-E54B4CA1ECCF}" srcOrd="0" destOrd="0" presId="urn:microsoft.com/office/officeart/2005/8/layout/vList3"/>
    <dgm:cxn modelId="{C5FBE6CE-78DB-4E77-8D32-51443572DAFC}" srcId="{072392DD-FD37-4483-9D93-124BAAB87C5C}" destId="{797F699D-E2BA-4C71-8C31-A05DE2073279}" srcOrd="3" destOrd="0" parTransId="{E23DFF44-879E-4F17-A3C9-2ACD5C7BFF7B}" sibTransId="{C5B21EF0-87AF-4DFB-9F08-D0A3EA793A91}"/>
    <dgm:cxn modelId="{A101BDF4-EB03-4BD7-93C1-8C59EB413931}" srcId="{072392DD-FD37-4483-9D93-124BAAB87C5C}" destId="{C0003D2F-BC46-4A13-8413-06CE50DBAE3A}" srcOrd="2" destOrd="0" parTransId="{72753476-1D3E-4BB8-B237-B4837311C3AC}" sibTransId="{B830D295-2F25-41FE-B1B4-6AECF5BC56CE}"/>
    <dgm:cxn modelId="{6E8544E0-6605-4443-81E4-C72CB1EB60FC}" srcId="{072392DD-FD37-4483-9D93-124BAAB87C5C}" destId="{F0B53E60-3F4E-4141-9D94-D9DB300CEBA3}" srcOrd="0" destOrd="0" parTransId="{31E60539-BC52-49F5-BF14-1B675DC6FB67}" sibTransId="{497F5CF2-36D0-4951-892D-7D2A5E811B72}"/>
    <dgm:cxn modelId="{BDFA8D90-C242-4238-B33F-B9CFB28C3501}" type="presOf" srcId="{55D5B156-49D3-4062-A76C-F9F4C50C525D}" destId="{8FFC8AE9-946A-4890-944B-242607BD1FAA}" srcOrd="0" destOrd="0" presId="urn:microsoft.com/office/officeart/2005/8/layout/vList3"/>
    <dgm:cxn modelId="{D22C3E7E-3388-4F36-8A8B-1C0DE52F537B}" type="presOf" srcId="{532BC55C-3324-49CC-8898-531D528230EE}" destId="{5249FD5D-2377-47A2-9D2D-0830B4A8CDB2}" srcOrd="0" destOrd="0" presId="urn:microsoft.com/office/officeart/2005/8/layout/vList3"/>
    <dgm:cxn modelId="{8A55F519-0BD2-4A84-80E9-85944A6B338C}" srcId="{072392DD-FD37-4483-9D93-124BAAB87C5C}" destId="{44BE06AB-8589-4715-9ACC-BEEAF8E892CC}" srcOrd="6" destOrd="0" parTransId="{56E0E68C-BEA8-4CEA-8634-5FA84EE11544}" sibTransId="{31CCBBD5-80F7-4E66-9FD9-8E87C4A5A3AD}"/>
    <dgm:cxn modelId="{5C13143F-62AF-4C9E-B76B-20BE547DF4EA}" type="presOf" srcId="{C0003D2F-BC46-4A13-8413-06CE50DBAE3A}" destId="{1E1A6A66-6D77-4DBB-AC52-A665AB681955}" srcOrd="0" destOrd="0" presId="urn:microsoft.com/office/officeart/2005/8/layout/vList3"/>
    <dgm:cxn modelId="{2E10E761-C4EB-433C-89D9-1377392D7054}" type="presOf" srcId="{44BE06AB-8589-4715-9ACC-BEEAF8E892CC}" destId="{4E31CB63-8D6A-42A5-928F-3DEA5123BA3E}" srcOrd="0" destOrd="0" presId="urn:microsoft.com/office/officeart/2005/8/layout/vList3"/>
    <dgm:cxn modelId="{24EB1AFF-2E47-4FA1-A750-5453BCA4B60C}" srcId="{072392DD-FD37-4483-9D93-124BAAB87C5C}" destId="{532BC55C-3324-49CC-8898-531D528230EE}" srcOrd="4" destOrd="0" parTransId="{B573FDAE-FBAA-440C-9A1E-E7968432515A}" sibTransId="{700B5D60-4BBC-4D61-9F9A-0C995650A173}"/>
    <dgm:cxn modelId="{ED9A96AE-EC9A-4377-ACAE-B7BB74F46CED}" type="presOf" srcId="{072392DD-FD37-4483-9D93-124BAAB87C5C}" destId="{9CE4C0A0-D7DF-436B-8F4D-53996C173711}" srcOrd="0" destOrd="0" presId="urn:microsoft.com/office/officeart/2005/8/layout/vList3"/>
    <dgm:cxn modelId="{E9AB1574-4C25-44C4-8008-1080E30465F5}" type="presOf" srcId="{1F0E000B-4662-4223-8F9E-8D756CE66DD8}" destId="{4AC7B364-7B1B-4DCF-AF6D-8FFEB4A33B36}" srcOrd="0" destOrd="0" presId="urn:microsoft.com/office/officeart/2005/8/layout/vList3"/>
    <dgm:cxn modelId="{1C643F49-B11F-435A-8218-507D63EB4E28}" srcId="{072392DD-FD37-4483-9D93-124BAAB87C5C}" destId="{55D5B156-49D3-4062-A76C-F9F4C50C525D}" srcOrd="5" destOrd="0" parTransId="{0AFC7C97-2DB3-4BFF-AE55-BB9BFEF2CF8F}" sibTransId="{ABE668B1-E2D6-45BD-B697-634CD31B5F13}"/>
    <dgm:cxn modelId="{434AA05F-6BCB-4CBE-88C1-CE32BC505835}" srcId="{072392DD-FD37-4483-9D93-124BAAB87C5C}" destId="{1F0E000B-4662-4223-8F9E-8D756CE66DD8}" srcOrd="1" destOrd="0" parTransId="{D9FC1A00-0681-45E6-9ED3-7A32B2921582}" sibTransId="{FE4FEEAA-9754-4624-816B-39FCADBF30DD}"/>
    <dgm:cxn modelId="{E0FB8F69-CE8F-4846-BE60-2EF093374D4C}" type="presParOf" srcId="{9CE4C0A0-D7DF-436B-8F4D-53996C173711}" destId="{4C9D59CB-76B6-4A86-84DA-CD3B20800F21}" srcOrd="0" destOrd="0" presId="urn:microsoft.com/office/officeart/2005/8/layout/vList3"/>
    <dgm:cxn modelId="{F488182F-DAF4-430A-88C3-C374E929F154}" type="presParOf" srcId="{4C9D59CB-76B6-4A86-84DA-CD3B20800F21}" destId="{C22AB4E2-0D3B-4407-8FA4-6619B4991519}" srcOrd="0" destOrd="0" presId="urn:microsoft.com/office/officeart/2005/8/layout/vList3"/>
    <dgm:cxn modelId="{229D7E3B-21ED-4644-8871-C1D83E0FF8CF}" type="presParOf" srcId="{4C9D59CB-76B6-4A86-84DA-CD3B20800F21}" destId="{0960D828-F761-4ADA-83EA-E54B4CA1ECCF}" srcOrd="1" destOrd="0" presId="urn:microsoft.com/office/officeart/2005/8/layout/vList3"/>
    <dgm:cxn modelId="{1EF335F4-8E99-4D77-B44F-A21F242F885F}" type="presParOf" srcId="{9CE4C0A0-D7DF-436B-8F4D-53996C173711}" destId="{AED46FE3-0165-47CE-814D-36557E7DDFD2}" srcOrd="1" destOrd="0" presId="urn:microsoft.com/office/officeart/2005/8/layout/vList3"/>
    <dgm:cxn modelId="{2597535D-12A0-4118-BCF5-871170E3C4AE}" type="presParOf" srcId="{9CE4C0A0-D7DF-436B-8F4D-53996C173711}" destId="{C4F1A006-343E-431D-8B0B-C1CA44E5F64B}" srcOrd="2" destOrd="0" presId="urn:microsoft.com/office/officeart/2005/8/layout/vList3"/>
    <dgm:cxn modelId="{8109A78D-1192-4459-8E26-109611F1EAF1}" type="presParOf" srcId="{C4F1A006-343E-431D-8B0B-C1CA44E5F64B}" destId="{42D395AF-231C-4BB4-BE48-3504079E8AFA}" srcOrd="0" destOrd="0" presId="urn:microsoft.com/office/officeart/2005/8/layout/vList3"/>
    <dgm:cxn modelId="{4BB580E8-EEE7-4333-84DD-F0649757F4D6}" type="presParOf" srcId="{C4F1A006-343E-431D-8B0B-C1CA44E5F64B}" destId="{4AC7B364-7B1B-4DCF-AF6D-8FFEB4A33B36}" srcOrd="1" destOrd="0" presId="urn:microsoft.com/office/officeart/2005/8/layout/vList3"/>
    <dgm:cxn modelId="{2F4D69BF-6BFB-464F-AE32-4744E3C65801}" type="presParOf" srcId="{9CE4C0A0-D7DF-436B-8F4D-53996C173711}" destId="{5EF60005-73C2-47D3-AF2E-81698675DDA3}" srcOrd="3" destOrd="0" presId="urn:microsoft.com/office/officeart/2005/8/layout/vList3"/>
    <dgm:cxn modelId="{3AA9996D-AE4D-450E-BFBF-6F9BC7A4075F}" type="presParOf" srcId="{9CE4C0A0-D7DF-436B-8F4D-53996C173711}" destId="{D1B87351-6444-4E8C-84CA-C85A1F62456D}" srcOrd="4" destOrd="0" presId="urn:microsoft.com/office/officeart/2005/8/layout/vList3"/>
    <dgm:cxn modelId="{47EF2DD4-6A59-4AD2-AC86-34CFFABE9BFF}" type="presParOf" srcId="{D1B87351-6444-4E8C-84CA-C85A1F62456D}" destId="{A3B796B9-C674-466B-BDA9-996BAC8DC75F}" srcOrd="0" destOrd="0" presId="urn:microsoft.com/office/officeart/2005/8/layout/vList3"/>
    <dgm:cxn modelId="{C0F52431-BDE6-43B8-ADB1-E95FDBFBB3BC}" type="presParOf" srcId="{D1B87351-6444-4E8C-84CA-C85A1F62456D}" destId="{1E1A6A66-6D77-4DBB-AC52-A665AB681955}" srcOrd="1" destOrd="0" presId="urn:microsoft.com/office/officeart/2005/8/layout/vList3"/>
    <dgm:cxn modelId="{CB04B8FB-C22D-419A-94A3-8F096706E1B7}" type="presParOf" srcId="{9CE4C0A0-D7DF-436B-8F4D-53996C173711}" destId="{3B96F18D-BBA5-4170-AC92-80DC340F0410}" srcOrd="5" destOrd="0" presId="urn:microsoft.com/office/officeart/2005/8/layout/vList3"/>
    <dgm:cxn modelId="{C3365E0F-2BC5-4E16-B725-7B84F85B8A20}" type="presParOf" srcId="{9CE4C0A0-D7DF-436B-8F4D-53996C173711}" destId="{F6AD5A6E-7144-437C-9F64-831EC2697698}" srcOrd="6" destOrd="0" presId="urn:microsoft.com/office/officeart/2005/8/layout/vList3"/>
    <dgm:cxn modelId="{3661073A-7C3A-4A76-AF2F-C66A3CB2A827}" type="presParOf" srcId="{F6AD5A6E-7144-437C-9F64-831EC2697698}" destId="{05550011-BA7F-4D44-87BD-59485FAEA1C2}" srcOrd="0" destOrd="0" presId="urn:microsoft.com/office/officeart/2005/8/layout/vList3"/>
    <dgm:cxn modelId="{27BEEE1B-FCE6-4F6C-B7CF-C54A2F07F193}" type="presParOf" srcId="{F6AD5A6E-7144-437C-9F64-831EC2697698}" destId="{651B8387-E861-40B4-BA40-D43B0A003312}" srcOrd="1" destOrd="0" presId="urn:microsoft.com/office/officeart/2005/8/layout/vList3"/>
    <dgm:cxn modelId="{AAAD3568-0A98-4AB3-9544-4BBBE86AEC74}" type="presParOf" srcId="{9CE4C0A0-D7DF-436B-8F4D-53996C173711}" destId="{AAC715EE-80E3-4122-B9F5-2F2EB426EE69}" srcOrd="7" destOrd="0" presId="urn:microsoft.com/office/officeart/2005/8/layout/vList3"/>
    <dgm:cxn modelId="{95E63CE3-CAF1-42BE-A0C1-263FE75C0DC7}" type="presParOf" srcId="{9CE4C0A0-D7DF-436B-8F4D-53996C173711}" destId="{4BC42E4B-4C97-494C-A979-930DEE368E85}" srcOrd="8" destOrd="0" presId="urn:microsoft.com/office/officeart/2005/8/layout/vList3"/>
    <dgm:cxn modelId="{17833536-F5B9-47A5-879B-58A0A4CF7DC8}" type="presParOf" srcId="{4BC42E4B-4C97-494C-A979-930DEE368E85}" destId="{E5F857A4-E6D7-49DA-AB3A-2DF0853B10DE}" srcOrd="0" destOrd="0" presId="urn:microsoft.com/office/officeart/2005/8/layout/vList3"/>
    <dgm:cxn modelId="{C4F89DE3-86D4-4625-AC8B-C7EB951A1CC6}" type="presParOf" srcId="{4BC42E4B-4C97-494C-A979-930DEE368E85}" destId="{5249FD5D-2377-47A2-9D2D-0830B4A8CDB2}" srcOrd="1" destOrd="0" presId="urn:microsoft.com/office/officeart/2005/8/layout/vList3"/>
    <dgm:cxn modelId="{FC94A4B2-D470-4AAC-BE22-5811DD686728}" type="presParOf" srcId="{9CE4C0A0-D7DF-436B-8F4D-53996C173711}" destId="{20409CBE-8D42-4123-8EE2-3133DCD48A40}" srcOrd="9" destOrd="0" presId="urn:microsoft.com/office/officeart/2005/8/layout/vList3"/>
    <dgm:cxn modelId="{7F3923F2-6A64-4342-B384-A70949849292}" type="presParOf" srcId="{9CE4C0A0-D7DF-436B-8F4D-53996C173711}" destId="{2371E43B-443F-455C-8061-500E1EC8CB42}" srcOrd="10" destOrd="0" presId="urn:microsoft.com/office/officeart/2005/8/layout/vList3"/>
    <dgm:cxn modelId="{1A7741E3-7625-4D15-91A4-7CBA901CD662}" type="presParOf" srcId="{2371E43B-443F-455C-8061-500E1EC8CB42}" destId="{157FE885-891B-4FEF-A17A-FB57E98E8EE9}" srcOrd="0" destOrd="0" presId="urn:microsoft.com/office/officeart/2005/8/layout/vList3"/>
    <dgm:cxn modelId="{A2011A24-5271-422F-AE54-24E940BEA1BF}" type="presParOf" srcId="{2371E43B-443F-455C-8061-500E1EC8CB42}" destId="{8FFC8AE9-946A-4890-944B-242607BD1FAA}" srcOrd="1" destOrd="0" presId="urn:microsoft.com/office/officeart/2005/8/layout/vList3"/>
    <dgm:cxn modelId="{22275DCA-97EB-4DE5-91E0-6530C663DB19}" type="presParOf" srcId="{9CE4C0A0-D7DF-436B-8F4D-53996C173711}" destId="{D88852AA-7F44-4714-9C28-66527A5B88D4}" srcOrd="11" destOrd="0" presId="urn:microsoft.com/office/officeart/2005/8/layout/vList3"/>
    <dgm:cxn modelId="{12CE52A1-A4AE-44D5-A360-B841C14A33F7}" type="presParOf" srcId="{9CE4C0A0-D7DF-436B-8F4D-53996C173711}" destId="{740310E9-2592-4529-8A11-4600A1E8B79B}" srcOrd="12" destOrd="0" presId="urn:microsoft.com/office/officeart/2005/8/layout/vList3"/>
    <dgm:cxn modelId="{EF06299C-041F-4969-AB03-CE81520DF71B}" type="presParOf" srcId="{740310E9-2592-4529-8A11-4600A1E8B79B}" destId="{AD21DC9D-889F-445D-8EBD-27C158521895}" srcOrd="0" destOrd="0" presId="urn:microsoft.com/office/officeart/2005/8/layout/vList3"/>
    <dgm:cxn modelId="{A7F20F3A-2CF4-486E-BA9D-FE55AB7C7EFB}" type="presParOf" srcId="{740310E9-2592-4529-8A11-4600A1E8B79B}" destId="{4E31CB63-8D6A-42A5-928F-3DEA5123BA3E}" srcOrd="1" destOrd="0" presId="urn:microsoft.com/office/officeart/2005/8/layout/vList3"/>
  </dgm:cxnLst>
  <dgm:bg/>
  <dgm:whole/>
</dgm:dataModel>
</file>

<file path=ppt/diagrams/data2.xml><?xml version="1.0" encoding="utf-8"?>
<dgm:dataModel xmlns:dgm="http://schemas.openxmlformats.org/drawingml/2006/diagram" xmlns:a="http://schemas.openxmlformats.org/drawingml/2006/main">
  <dgm:ptLst>
    <dgm:pt modelId="{919857AC-FF9E-4CC1-8F1B-6B2C8A859E41}" type="doc">
      <dgm:prSet loTypeId="urn:microsoft.com/office/officeart/2005/8/layout/vList4#2" loCatId="list" qsTypeId="urn:microsoft.com/office/officeart/2005/8/quickstyle/simple1" qsCatId="simple" csTypeId="urn:microsoft.com/office/officeart/2005/8/colors/accent1_2" csCatId="accent1" phldr="1"/>
      <dgm:spPr/>
      <dgm:t>
        <a:bodyPr/>
        <a:lstStyle/>
        <a:p>
          <a:endParaRPr lang="tr-TR"/>
        </a:p>
      </dgm:t>
    </dgm:pt>
    <dgm:pt modelId="{C78844E5-998B-4EDC-AF2B-3071D23B39C9}">
      <dgm:prSet phldrT="[Metin]"/>
      <dgm:spPr>
        <a:solidFill>
          <a:schemeClr val="accent2">
            <a:lumMod val="20000"/>
            <a:lumOff val="80000"/>
          </a:schemeClr>
        </a:solidFill>
      </dgm:spPr>
      <dgm:t>
        <a:bodyPr/>
        <a:lstStyle/>
        <a:p>
          <a:endParaRPr lang="tr-TR" dirty="0"/>
        </a:p>
      </dgm:t>
    </dgm:pt>
    <dgm:pt modelId="{AB3F7783-021B-4E63-AA1A-C71EBF48120C}" type="parTrans" cxnId="{F646E3CE-78EC-41C2-B43D-C1CCEA1AACCE}">
      <dgm:prSet/>
      <dgm:spPr/>
      <dgm:t>
        <a:bodyPr/>
        <a:lstStyle/>
        <a:p>
          <a:endParaRPr lang="tr-TR"/>
        </a:p>
      </dgm:t>
    </dgm:pt>
    <dgm:pt modelId="{20E27F36-7249-4996-8079-669EE2842A6E}" type="sibTrans" cxnId="{F646E3CE-78EC-41C2-B43D-C1CCEA1AACCE}">
      <dgm:prSet/>
      <dgm:spPr/>
      <dgm:t>
        <a:bodyPr/>
        <a:lstStyle/>
        <a:p>
          <a:endParaRPr lang="tr-TR"/>
        </a:p>
      </dgm:t>
    </dgm:pt>
    <dgm:pt modelId="{FEEA795B-C81A-4715-A029-3FDE97B51196}">
      <dgm:prSet phldrT="[Metin]" phldr="1"/>
      <dgm:spPr>
        <a:solidFill>
          <a:schemeClr val="accent1">
            <a:lumMod val="60000"/>
            <a:lumOff val="40000"/>
          </a:schemeClr>
        </a:solidFill>
      </dgm:spPr>
      <dgm:t>
        <a:bodyPr/>
        <a:lstStyle/>
        <a:p>
          <a:endParaRPr lang="tr-TR"/>
        </a:p>
      </dgm:t>
    </dgm:pt>
    <dgm:pt modelId="{FF8D2A22-9952-4184-B504-B0C1ECB321B1}" type="parTrans" cxnId="{67ED4CA6-83D1-4311-A82F-FF668B55C55C}">
      <dgm:prSet/>
      <dgm:spPr/>
      <dgm:t>
        <a:bodyPr/>
        <a:lstStyle/>
        <a:p>
          <a:endParaRPr lang="tr-TR"/>
        </a:p>
      </dgm:t>
    </dgm:pt>
    <dgm:pt modelId="{3C3D94D4-4FDA-4D2C-B298-D66D810A19B5}" type="sibTrans" cxnId="{67ED4CA6-83D1-4311-A82F-FF668B55C55C}">
      <dgm:prSet/>
      <dgm:spPr/>
      <dgm:t>
        <a:bodyPr/>
        <a:lstStyle/>
        <a:p>
          <a:endParaRPr lang="tr-TR"/>
        </a:p>
      </dgm:t>
    </dgm:pt>
    <dgm:pt modelId="{DEEC3E4A-9F4F-4367-8D2D-C1A228C40A29}">
      <dgm:prSet phldrT="[Metin]" phldr="1"/>
      <dgm:spPr>
        <a:solidFill>
          <a:schemeClr val="accent1">
            <a:lumMod val="60000"/>
            <a:lumOff val="40000"/>
          </a:schemeClr>
        </a:solidFill>
      </dgm:spPr>
      <dgm:t>
        <a:bodyPr/>
        <a:lstStyle/>
        <a:p>
          <a:endParaRPr lang="tr-TR" dirty="0"/>
        </a:p>
      </dgm:t>
    </dgm:pt>
    <dgm:pt modelId="{476384B4-4A75-4094-A9EA-C3547BF41383}" type="parTrans" cxnId="{AC858EE3-735A-47B9-A556-5707847775E7}">
      <dgm:prSet/>
      <dgm:spPr/>
      <dgm:t>
        <a:bodyPr/>
        <a:lstStyle/>
        <a:p>
          <a:endParaRPr lang="tr-TR"/>
        </a:p>
      </dgm:t>
    </dgm:pt>
    <dgm:pt modelId="{A7966EA3-1694-408A-889B-D38053BC918A}" type="sibTrans" cxnId="{AC858EE3-735A-47B9-A556-5707847775E7}">
      <dgm:prSet/>
      <dgm:spPr/>
      <dgm:t>
        <a:bodyPr/>
        <a:lstStyle/>
        <a:p>
          <a:endParaRPr lang="tr-TR"/>
        </a:p>
      </dgm:t>
    </dgm:pt>
    <dgm:pt modelId="{0A65ACDE-97A6-4A43-8FA6-A2B60EBAB99D}">
      <dgm:prSet phldrT="[Metin]" phldr="1"/>
      <dgm:spPr>
        <a:solidFill>
          <a:schemeClr val="accent1">
            <a:lumMod val="60000"/>
            <a:lumOff val="40000"/>
          </a:schemeClr>
        </a:solidFill>
      </dgm:spPr>
      <dgm:t>
        <a:bodyPr/>
        <a:lstStyle/>
        <a:p>
          <a:endParaRPr lang="tr-TR"/>
        </a:p>
      </dgm:t>
    </dgm:pt>
    <dgm:pt modelId="{BDDAB68A-6E5B-4431-A848-20792A8D1A21}" type="parTrans" cxnId="{4EBA391F-0FAE-404B-A218-86ED0C42A9B5}">
      <dgm:prSet/>
      <dgm:spPr/>
      <dgm:t>
        <a:bodyPr/>
        <a:lstStyle/>
        <a:p>
          <a:endParaRPr lang="tr-TR"/>
        </a:p>
      </dgm:t>
    </dgm:pt>
    <dgm:pt modelId="{8B709474-71BC-4EEE-A70A-DE3B416A3560}" type="sibTrans" cxnId="{4EBA391F-0FAE-404B-A218-86ED0C42A9B5}">
      <dgm:prSet/>
      <dgm:spPr/>
      <dgm:t>
        <a:bodyPr/>
        <a:lstStyle/>
        <a:p>
          <a:endParaRPr lang="tr-TR"/>
        </a:p>
      </dgm:t>
    </dgm:pt>
    <dgm:pt modelId="{5EB7691F-3EDB-4D72-9165-E670D34D3E2D}">
      <dgm:prSet phldrT="[Metin]" phldr="1"/>
      <dgm:spPr>
        <a:solidFill>
          <a:srgbClr val="FFFF00"/>
        </a:solidFill>
      </dgm:spPr>
      <dgm:t>
        <a:bodyPr/>
        <a:lstStyle/>
        <a:p>
          <a:endParaRPr lang="tr-TR"/>
        </a:p>
      </dgm:t>
    </dgm:pt>
    <dgm:pt modelId="{F7BE8A83-1BD6-4143-98B0-4BF4F2E5212A}" type="parTrans" cxnId="{415FDEE7-7AE2-4906-8C00-F6ADDB886169}">
      <dgm:prSet/>
      <dgm:spPr/>
      <dgm:t>
        <a:bodyPr/>
        <a:lstStyle/>
        <a:p>
          <a:endParaRPr lang="tr-TR"/>
        </a:p>
      </dgm:t>
    </dgm:pt>
    <dgm:pt modelId="{35860281-1410-40A6-8FD0-DB9286E37935}" type="sibTrans" cxnId="{415FDEE7-7AE2-4906-8C00-F6ADDB886169}">
      <dgm:prSet/>
      <dgm:spPr/>
      <dgm:t>
        <a:bodyPr/>
        <a:lstStyle/>
        <a:p>
          <a:endParaRPr lang="tr-TR"/>
        </a:p>
      </dgm:t>
    </dgm:pt>
    <dgm:pt modelId="{F2AB975F-10E2-40B7-A434-9D2366F4D0A8}">
      <dgm:prSet phldrT="[Metin]" phldr="1"/>
      <dgm:spPr>
        <a:solidFill>
          <a:srgbClr val="FFFF00"/>
        </a:solidFill>
      </dgm:spPr>
      <dgm:t>
        <a:bodyPr/>
        <a:lstStyle/>
        <a:p>
          <a:endParaRPr lang="tr-TR"/>
        </a:p>
      </dgm:t>
    </dgm:pt>
    <dgm:pt modelId="{DD211F6C-2A84-4EC2-9659-A0D58E5FAED3}" type="parTrans" cxnId="{21226F5E-471C-4990-8FD6-D22BA1665C38}">
      <dgm:prSet/>
      <dgm:spPr/>
      <dgm:t>
        <a:bodyPr/>
        <a:lstStyle/>
        <a:p>
          <a:endParaRPr lang="tr-TR"/>
        </a:p>
      </dgm:t>
    </dgm:pt>
    <dgm:pt modelId="{2E3BEC42-48FE-4587-B7E7-7A1D30BD5123}" type="sibTrans" cxnId="{21226F5E-471C-4990-8FD6-D22BA1665C38}">
      <dgm:prSet/>
      <dgm:spPr/>
      <dgm:t>
        <a:bodyPr/>
        <a:lstStyle/>
        <a:p>
          <a:endParaRPr lang="tr-TR"/>
        </a:p>
      </dgm:t>
    </dgm:pt>
    <dgm:pt modelId="{F7299D48-54D6-4110-8AEB-74ABF8ADC4DC}">
      <dgm:prSet phldrT="[Metin]" phldr="1"/>
      <dgm:spPr>
        <a:solidFill>
          <a:srgbClr val="FFFF00"/>
        </a:solidFill>
      </dgm:spPr>
      <dgm:t>
        <a:bodyPr/>
        <a:lstStyle/>
        <a:p>
          <a:endParaRPr lang="tr-TR"/>
        </a:p>
      </dgm:t>
    </dgm:pt>
    <dgm:pt modelId="{6481DE7B-E77D-45C1-803E-A0F7273A1545}" type="parTrans" cxnId="{9865DDAB-F658-470A-96F1-950A224B543C}">
      <dgm:prSet/>
      <dgm:spPr/>
      <dgm:t>
        <a:bodyPr/>
        <a:lstStyle/>
        <a:p>
          <a:endParaRPr lang="tr-TR"/>
        </a:p>
      </dgm:t>
    </dgm:pt>
    <dgm:pt modelId="{A90BD950-E62E-4C03-A92C-F02191B0CBCE}" type="sibTrans" cxnId="{9865DDAB-F658-470A-96F1-950A224B543C}">
      <dgm:prSet/>
      <dgm:spPr/>
      <dgm:t>
        <a:bodyPr/>
        <a:lstStyle/>
        <a:p>
          <a:endParaRPr lang="tr-TR"/>
        </a:p>
      </dgm:t>
    </dgm:pt>
    <dgm:pt modelId="{678CA4A0-16F1-4D38-B96F-449A7714C50F}">
      <dgm:prSet/>
      <dgm:spPr>
        <a:solidFill>
          <a:schemeClr val="accent2">
            <a:lumMod val="40000"/>
            <a:lumOff val="60000"/>
          </a:schemeClr>
        </a:solidFill>
      </dgm:spPr>
      <dgm:t>
        <a:bodyPr/>
        <a:lstStyle/>
        <a:p>
          <a:endParaRPr lang="tr-TR"/>
        </a:p>
      </dgm:t>
    </dgm:pt>
    <dgm:pt modelId="{0AFC2073-C083-4253-9E16-6C54173BC5DB}" type="parTrans" cxnId="{400DDF4A-E340-4FEF-A3F0-AFC35018F0D2}">
      <dgm:prSet/>
      <dgm:spPr/>
      <dgm:t>
        <a:bodyPr/>
        <a:lstStyle/>
        <a:p>
          <a:endParaRPr lang="tr-TR"/>
        </a:p>
      </dgm:t>
    </dgm:pt>
    <dgm:pt modelId="{5204A9D5-4D98-46B3-B009-6CDE16622336}" type="sibTrans" cxnId="{400DDF4A-E340-4FEF-A3F0-AFC35018F0D2}">
      <dgm:prSet/>
      <dgm:spPr/>
      <dgm:t>
        <a:bodyPr/>
        <a:lstStyle/>
        <a:p>
          <a:endParaRPr lang="tr-TR"/>
        </a:p>
      </dgm:t>
    </dgm:pt>
    <dgm:pt modelId="{39B77E11-27BA-47C0-A788-757D3A577CAD}">
      <dgm:prSet/>
      <dgm:spPr>
        <a:solidFill>
          <a:schemeClr val="accent5">
            <a:lumMod val="20000"/>
            <a:lumOff val="80000"/>
          </a:schemeClr>
        </a:solidFill>
      </dgm:spPr>
      <dgm:t>
        <a:bodyPr/>
        <a:lstStyle/>
        <a:p>
          <a:endParaRPr lang="tr-TR"/>
        </a:p>
      </dgm:t>
    </dgm:pt>
    <dgm:pt modelId="{64792FCC-FEA1-4A5D-862C-D7C470C9B697}" type="parTrans" cxnId="{45BAE5CB-A5B8-4B54-9FF9-FD21A449AA71}">
      <dgm:prSet/>
      <dgm:spPr/>
      <dgm:t>
        <a:bodyPr/>
        <a:lstStyle/>
        <a:p>
          <a:endParaRPr lang="tr-TR"/>
        </a:p>
      </dgm:t>
    </dgm:pt>
    <dgm:pt modelId="{223A75DA-94C8-4740-96A5-0E986523E4CF}" type="sibTrans" cxnId="{45BAE5CB-A5B8-4B54-9FF9-FD21A449AA71}">
      <dgm:prSet/>
      <dgm:spPr/>
      <dgm:t>
        <a:bodyPr/>
        <a:lstStyle/>
        <a:p>
          <a:endParaRPr lang="tr-TR"/>
        </a:p>
      </dgm:t>
    </dgm:pt>
    <dgm:pt modelId="{4A9B3F56-7C97-44D0-ABEB-08B8F9A4E693}" type="pres">
      <dgm:prSet presAssocID="{919857AC-FF9E-4CC1-8F1B-6B2C8A859E41}" presName="linear" presStyleCnt="0">
        <dgm:presLayoutVars>
          <dgm:dir/>
          <dgm:resizeHandles val="exact"/>
        </dgm:presLayoutVars>
      </dgm:prSet>
      <dgm:spPr/>
      <dgm:t>
        <a:bodyPr/>
        <a:lstStyle/>
        <a:p>
          <a:endParaRPr lang="tr-TR"/>
        </a:p>
      </dgm:t>
    </dgm:pt>
    <dgm:pt modelId="{70244A00-25BF-44D6-AD14-E3559A169D55}" type="pres">
      <dgm:prSet presAssocID="{C78844E5-998B-4EDC-AF2B-3071D23B39C9}" presName="comp" presStyleCnt="0"/>
      <dgm:spPr/>
    </dgm:pt>
    <dgm:pt modelId="{ECBD3F30-DDA2-45BA-A05D-C6C2368CCACC}" type="pres">
      <dgm:prSet presAssocID="{C78844E5-998B-4EDC-AF2B-3071D23B39C9}" presName="box" presStyleLbl="node1" presStyleIdx="0" presStyleCnt="5"/>
      <dgm:spPr/>
      <dgm:t>
        <a:bodyPr/>
        <a:lstStyle/>
        <a:p>
          <a:endParaRPr lang="tr-TR"/>
        </a:p>
      </dgm:t>
    </dgm:pt>
    <dgm:pt modelId="{D5BEB78B-10E2-4C01-98C4-183FABD99043}" type="pres">
      <dgm:prSet presAssocID="{C78844E5-998B-4EDC-AF2B-3071D23B39C9}" presName="img" presStyleLbl="fgImgPlace1" presStyleIdx="0" presStyleCnt="5" custScaleX="40728" custScaleY="103139" custLinFactNeighborX="-29054" custLinFactNeighborY="1820"/>
      <dgm:spPr>
        <a:solidFill>
          <a:schemeClr val="tx1"/>
        </a:solidFill>
      </dgm:spPr>
    </dgm:pt>
    <dgm:pt modelId="{41799EE1-E7AD-44C6-8DAB-14462873E137}" type="pres">
      <dgm:prSet presAssocID="{C78844E5-998B-4EDC-AF2B-3071D23B39C9}" presName="text" presStyleLbl="node1" presStyleIdx="0" presStyleCnt="5">
        <dgm:presLayoutVars>
          <dgm:bulletEnabled val="1"/>
        </dgm:presLayoutVars>
      </dgm:prSet>
      <dgm:spPr/>
      <dgm:t>
        <a:bodyPr/>
        <a:lstStyle/>
        <a:p>
          <a:endParaRPr lang="tr-TR"/>
        </a:p>
      </dgm:t>
    </dgm:pt>
    <dgm:pt modelId="{48934AF5-B7D5-4897-A24C-1715A7829D56}" type="pres">
      <dgm:prSet presAssocID="{20E27F36-7249-4996-8079-669EE2842A6E}" presName="spacer" presStyleCnt="0"/>
      <dgm:spPr/>
    </dgm:pt>
    <dgm:pt modelId="{56B06246-460C-465A-9E48-C413AA9B5A53}" type="pres">
      <dgm:prSet presAssocID="{678CA4A0-16F1-4D38-B96F-449A7714C50F}" presName="comp" presStyleCnt="0"/>
      <dgm:spPr/>
    </dgm:pt>
    <dgm:pt modelId="{B533893B-C807-496F-9664-EC43EE1389A1}" type="pres">
      <dgm:prSet presAssocID="{678CA4A0-16F1-4D38-B96F-449A7714C50F}" presName="box" presStyleLbl="node1" presStyleIdx="1" presStyleCnt="5" custLinFactNeighborY="1457"/>
      <dgm:spPr/>
      <dgm:t>
        <a:bodyPr/>
        <a:lstStyle/>
        <a:p>
          <a:endParaRPr lang="tr-TR"/>
        </a:p>
      </dgm:t>
    </dgm:pt>
    <dgm:pt modelId="{AA825F40-B83E-4F2D-889E-DAB56939E9FB}" type="pres">
      <dgm:prSet presAssocID="{678CA4A0-16F1-4D38-B96F-449A7714C50F}" presName="img" presStyleLbl="fgImgPlace1" presStyleIdx="1" presStyleCnt="5" custAng="0" custScaleX="41704" custScaleY="97591" custLinFactNeighborX="-27515" custLinFactNeighborY="1"/>
      <dgm:spPr>
        <a:solidFill>
          <a:schemeClr val="tx1"/>
        </a:solidFill>
      </dgm:spPr>
    </dgm:pt>
    <dgm:pt modelId="{CCBDFC95-7E1C-4C3D-B74F-4ECBB227C65C}" type="pres">
      <dgm:prSet presAssocID="{678CA4A0-16F1-4D38-B96F-449A7714C50F}" presName="text" presStyleLbl="node1" presStyleIdx="1" presStyleCnt="5">
        <dgm:presLayoutVars>
          <dgm:bulletEnabled val="1"/>
        </dgm:presLayoutVars>
      </dgm:prSet>
      <dgm:spPr/>
      <dgm:t>
        <a:bodyPr/>
        <a:lstStyle/>
        <a:p>
          <a:endParaRPr lang="tr-TR"/>
        </a:p>
      </dgm:t>
    </dgm:pt>
    <dgm:pt modelId="{AAFAD49C-BA5D-4028-85FE-0F02FC391AE9}" type="pres">
      <dgm:prSet presAssocID="{5204A9D5-4D98-46B3-B009-6CDE16622336}" presName="spacer" presStyleCnt="0"/>
      <dgm:spPr/>
    </dgm:pt>
    <dgm:pt modelId="{057A0F37-5C36-458F-BEAE-433151EA2253}" type="pres">
      <dgm:prSet presAssocID="{39B77E11-27BA-47C0-A788-757D3A577CAD}" presName="comp" presStyleCnt="0"/>
      <dgm:spPr/>
    </dgm:pt>
    <dgm:pt modelId="{AD33B47C-0E8F-4D1F-A33C-34FF988F8AE3}" type="pres">
      <dgm:prSet presAssocID="{39B77E11-27BA-47C0-A788-757D3A577CAD}" presName="box" presStyleLbl="node1" presStyleIdx="2" presStyleCnt="5"/>
      <dgm:spPr/>
      <dgm:t>
        <a:bodyPr/>
        <a:lstStyle/>
        <a:p>
          <a:endParaRPr lang="tr-TR"/>
        </a:p>
      </dgm:t>
    </dgm:pt>
    <dgm:pt modelId="{D97A4C06-5733-4CEE-AB51-83E0AEA54A84}" type="pres">
      <dgm:prSet presAssocID="{39B77E11-27BA-47C0-A788-757D3A577CAD}" presName="img" presStyleLbl="fgImgPlace1" presStyleIdx="2" presStyleCnt="5" custAng="0" custScaleX="44407" custLinFactNeighborX="-28191" custLinFactNeighborY="-3643"/>
      <dgm:spPr>
        <a:solidFill>
          <a:schemeClr val="tx1"/>
        </a:solidFill>
      </dgm:spPr>
    </dgm:pt>
    <dgm:pt modelId="{CDA4ACA6-D61F-465C-B275-4EE79B39FA47}" type="pres">
      <dgm:prSet presAssocID="{39B77E11-27BA-47C0-A788-757D3A577CAD}" presName="text" presStyleLbl="node1" presStyleIdx="2" presStyleCnt="5">
        <dgm:presLayoutVars>
          <dgm:bulletEnabled val="1"/>
        </dgm:presLayoutVars>
      </dgm:prSet>
      <dgm:spPr/>
      <dgm:t>
        <a:bodyPr/>
        <a:lstStyle/>
        <a:p>
          <a:endParaRPr lang="tr-TR"/>
        </a:p>
      </dgm:t>
    </dgm:pt>
    <dgm:pt modelId="{9B203A3F-5B54-485E-8801-BB5FBB4B7969}" type="pres">
      <dgm:prSet presAssocID="{223A75DA-94C8-4740-96A5-0E986523E4CF}" presName="spacer" presStyleCnt="0"/>
      <dgm:spPr/>
    </dgm:pt>
    <dgm:pt modelId="{24095587-5F38-4DBA-BDDC-395ADC2E2FC1}" type="pres">
      <dgm:prSet presAssocID="{FEEA795B-C81A-4715-A029-3FDE97B51196}" presName="comp" presStyleCnt="0"/>
      <dgm:spPr/>
    </dgm:pt>
    <dgm:pt modelId="{8311002A-E57A-4C5B-8A5A-07F84DE71A29}" type="pres">
      <dgm:prSet presAssocID="{FEEA795B-C81A-4715-A029-3FDE97B51196}" presName="box" presStyleLbl="node1" presStyleIdx="3" presStyleCnt="5"/>
      <dgm:spPr/>
      <dgm:t>
        <a:bodyPr/>
        <a:lstStyle/>
        <a:p>
          <a:endParaRPr lang="tr-TR"/>
        </a:p>
      </dgm:t>
    </dgm:pt>
    <dgm:pt modelId="{48D4157E-98DA-48D9-BAF2-49198633E34C}" type="pres">
      <dgm:prSet presAssocID="{FEEA795B-C81A-4715-A029-3FDE97B51196}" presName="img" presStyleLbl="fgImgPlace1" presStyleIdx="3" presStyleCnt="5" custScaleX="42078" custLinFactNeighborX="-28378" custLinFactNeighborY="-3642"/>
      <dgm:spPr>
        <a:solidFill>
          <a:schemeClr val="tx1"/>
        </a:solidFill>
      </dgm:spPr>
    </dgm:pt>
    <dgm:pt modelId="{98CEA03C-B6BB-49D9-A456-505961BC192D}" type="pres">
      <dgm:prSet presAssocID="{FEEA795B-C81A-4715-A029-3FDE97B51196}" presName="text" presStyleLbl="node1" presStyleIdx="3" presStyleCnt="5">
        <dgm:presLayoutVars>
          <dgm:bulletEnabled val="1"/>
        </dgm:presLayoutVars>
      </dgm:prSet>
      <dgm:spPr/>
      <dgm:t>
        <a:bodyPr/>
        <a:lstStyle/>
        <a:p>
          <a:endParaRPr lang="tr-TR"/>
        </a:p>
      </dgm:t>
    </dgm:pt>
    <dgm:pt modelId="{227BD30C-371E-4E2C-AD28-D7489A62450D}" type="pres">
      <dgm:prSet presAssocID="{3C3D94D4-4FDA-4D2C-B298-D66D810A19B5}" presName="spacer" presStyleCnt="0"/>
      <dgm:spPr/>
    </dgm:pt>
    <dgm:pt modelId="{BBB9CF4E-6FEE-4118-8346-CEC4C512349B}" type="pres">
      <dgm:prSet presAssocID="{5EB7691F-3EDB-4D72-9165-E670D34D3E2D}" presName="comp" presStyleCnt="0"/>
      <dgm:spPr/>
    </dgm:pt>
    <dgm:pt modelId="{133D8595-74D0-4500-8A53-C2718B0D7555}" type="pres">
      <dgm:prSet presAssocID="{5EB7691F-3EDB-4D72-9165-E670D34D3E2D}" presName="box" presStyleLbl="node1" presStyleIdx="4" presStyleCnt="5"/>
      <dgm:spPr/>
      <dgm:t>
        <a:bodyPr/>
        <a:lstStyle/>
        <a:p>
          <a:endParaRPr lang="tr-TR"/>
        </a:p>
      </dgm:t>
    </dgm:pt>
    <dgm:pt modelId="{1EC0B43B-C8D7-4B76-A69C-21ED7727FED1}" type="pres">
      <dgm:prSet presAssocID="{5EB7691F-3EDB-4D72-9165-E670D34D3E2D}" presName="img" presStyleLbl="fgImgPlace1" presStyleIdx="4" presStyleCnt="5" custScaleX="42079" custLinFactNeighborX="-27027" custLinFactNeighborY="1822"/>
      <dgm:spPr>
        <a:solidFill>
          <a:schemeClr val="tx1"/>
        </a:solidFill>
      </dgm:spPr>
    </dgm:pt>
    <dgm:pt modelId="{3C72A831-06DE-4523-8520-0C0E3932DF84}" type="pres">
      <dgm:prSet presAssocID="{5EB7691F-3EDB-4D72-9165-E670D34D3E2D}" presName="text" presStyleLbl="node1" presStyleIdx="4" presStyleCnt="5">
        <dgm:presLayoutVars>
          <dgm:bulletEnabled val="1"/>
        </dgm:presLayoutVars>
      </dgm:prSet>
      <dgm:spPr/>
      <dgm:t>
        <a:bodyPr/>
        <a:lstStyle/>
        <a:p>
          <a:endParaRPr lang="tr-TR"/>
        </a:p>
      </dgm:t>
    </dgm:pt>
  </dgm:ptLst>
  <dgm:cxnLst>
    <dgm:cxn modelId="{45BAE5CB-A5B8-4B54-9FF9-FD21A449AA71}" srcId="{919857AC-FF9E-4CC1-8F1B-6B2C8A859E41}" destId="{39B77E11-27BA-47C0-A788-757D3A577CAD}" srcOrd="2" destOrd="0" parTransId="{64792FCC-FEA1-4A5D-862C-D7C470C9B697}" sibTransId="{223A75DA-94C8-4740-96A5-0E986523E4CF}"/>
    <dgm:cxn modelId="{53DBC3ED-F848-426E-BFB6-C7C38185996A}" type="presOf" srcId="{39B77E11-27BA-47C0-A788-757D3A577CAD}" destId="{AD33B47C-0E8F-4D1F-A33C-34FF988F8AE3}" srcOrd="0" destOrd="0" presId="urn:microsoft.com/office/officeart/2005/8/layout/vList4#2"/>
    <dgm:cxn modelId="{2EC95FAB-4E6E-4E63-B8CD-EFCC88F39174}" type="presOf" srcId="{FEEA795B-C81A-4715-A029-3FDE97B51196}" destId="{8311002A-E57A-4C5B-8A5A-07F84DE71A29}" srcOrd="0" destOrd="0" presId="urn:microsoft.com/office/officeart/2005/8/layout/vList4#2"/>
    <dgm:cxn modelId="{4EBA391F-0FAE-404B-A218-86ED0C42A9B5}" srcId="{FEEA795B-C81A-4715-A029-3FDE97B51196}" destId="{0A65ACDE-97A6-4A43-8FA6-A2B60EBAB99D}" srcOrd="1" destOrd="0" parTransId="{BDDAB68A-6E5B-4431-A848-20792A8D1A21}" sibTransId="{8B709474-71BC-4EEE-A70A-DE3B416A3560}"/>
    <dgm:cxn modelId="{A0C828A7-C18A-4F87-8310-593EBB2461C8}" type="presOf" srcId="{DEEC3E4A-9F4F-4367-8D2D-C1A228C40A29}" destId="{98CEA03C-B6BB-49D9-A456-505961BC192D}" srcOrd="1" destOrd="1" presId="urn:microsoft.com/office/officeart/2005/8/layout/vList4#2"/>
    <dgm:cxn modelId="{109DB18A-8E6D-4BF4-ADE4-9E6538E588F6}" type="presOf" srcId="{C78844E5-998B-4EDC-AF2B-3071D23B39C9}" destId="{ECBD3F30-DDA2-45BA-A05D-C6C2368CCACC}" srcOrd="0" destOrd="0" presId="urn:microsoft.com/office/officeart/2005/8/layout/vList4#2"/>
    <dgm:cxn modelId="{EF5CE509-CFC0-4AD6-BDC0-C30916DE0C26}" type="presOf" srcId="{919857AC-FF9E-4CC1-8F1B-6B2C8A859E41}" destId="{4A9B3F56-7C97-44D0-ABEB-08B8F9A4E693}" srcOrd="0" destOrd="0" presId="urn:microsoft.com/office/officeart/2005/8/layout/vList4#2"/>
    <dgm:cxn modelId="{1AF7D5B7-A1D1-403C-BB10-BCA4332E3F0A}" type="presOf" srcId="{F2AB975F-10E2-40B7-A434-9D2366F4D0A8}" destId="{3C72A831-06DE-4523-8520-0C0E3932DF84}" srcOrd="1" destOrd="1" presId="urn:microsoft.com/office/officeart/2005/8/layout/vList4#2"/>
    <dgm:cxn modelId="{DA31BB52-4607-490A-B0FB-8E4959D6D41A}" type="presOf" srcId="{FEEA795B-C81A-4715-A029-3FDE97B51196}" destId="{98CEA03C-B6BB-49D9-A456-505961BC192D}" srcOrd="1" destOrd="0" presId="urn:microsoft.com/office/officeart/2005/8/layout/vList4#2"/>
    <dgm:cxn modelId="{21226F5E-471C-4990-8FD6-D22BA1665C38}" srcId="{5EB7691F-3EDB-4D72-9165-E670D34D3E2D}" destId="{F2AB975F-10E2-40B7-A434-9D2366F4D0A8}" srcOrd="0" destOrd="0" parTransId="{DD211F6C-2A84-4EC2-9659-A0D58E5FAED3}" sibTransId="{2E3BEC42-48FE-4587-B7E7-7A1D30BD5123}"/>
    <dgm:cxn modelId="{A66EE947-5DE1-42D0-BE42-3874F9FD648B}" type="presOf" srcId="{F7299D48-54D6-4110-8AEB-74ABF8ADC4DC}" destId="{133D8595-74D0-4500-8A53-C2718B0D7555}" srcOrd="0" destOrd="2" presId="urn:microsoft.com/office/officeart/2005/8/layout/vList4#2"/>
    <dgm:cxn modelId="{DE7D0898-9971-4141-90F6-CA9678CA0CCC}" type="presOf" srcId="{F2AB975F-10E2-40B7-A434-9D2366F4D0A8}" destId="{133D8595-74D0-4500-8A53-C2718B0D7555}" srcOrd="0" destOrd="1" presId="urn:microsoft.com/office/officeart/2005/8/layout/vList4#2"/>
    <dgm:cxn modelId="{67ED4CA6-83D1-4311-A82F-FF668B55C55C}" srcId="{919857AC-FF9E-4CC1-8F1B-6B2C8A859E41}" destId="{FEEA795B-C81A-4715-A029-3FDE97B51196}" srcOrd="3" destOrd="0" parTransId="{FF8D2A22-9952-4184-B504-B0C1ECB321B1}" sibTransId="{3C3D94D4-4FDA-4D2C-B298-D66D810A19B5}"/>
    <dgm:cxn modelId="{677FF375-0CD0-4327-A91E-22D134B5D77E}" type="presOf" srcId="{5EB7691F-3EDB-4D72-9165-E670D34D3E2D}" destId="{3C72A831-06DE-4523-8520-0C0E3932DF84}" srcOrd="1" destOrd="0" presId="urn:microsoft.com/office/officeart/2005/8/layout/vList4#2"/>
    <dgm:cxn modelId="{F844B7C4-7BE9-4AAB-B9CE-446B44A1CA7B}" type="presOf" srcId="{0A65ACDE-97A6-4A43-8FA6-A2B60EBAB99D}" destId="{8311002A-E57A-4C5B-8A5A-07F84DE71A29}" srcOrd="0" destOrd="2" presId="urn:microsoft.com/office/officeart/2005/8/layout/vList4#2"/>
    <dgm:cxn modelId="{C5F4ED44-6FE6-4E83-A6A7-A95F62FD771D}" type="presOf" srcId="{5EB7691F-3EDB-4D72-9165-E670D34D3E2D}" destId="{133D8595-74D0-4500-8A53-C2718B0D7555}" srcOrd="0" destOrd="0" presId="urn:microsoft.com/office/officeart/2005/8/layout/vList4#2"/>
    <dgm:cxn modelId="{AC858EE3-735A-47B9-A556-5707847775E7}" srcId="{FEEA795B-C81A-4715-A029-3FDE97B51196}" destId="{DEEC3E4A-9F4F-4367-8D2D-C1A228C40A29}" srcOrd="0" destOrd="0" parTransId="{476384B4-4A75-4094-A9EA-C3547BF41383}" sibTransId="{A7966EA3-1694-408A-889B-D38053BC918A}"/>
    <dgm:cxn modelId="{F72E5DA6-5934-4F3D-9364-BAED2E9C15DD}" type="presOf" srcId="{39B77E11-27BA-47C0-A788-757D3A577CAD}" destId="{CDA4ACA6-D61F-465C-B275-4EE79B39FA47}" srcOrd="1" destOrd="0" presId="urn:microsoft.com/office/officeart/2005/8/layout/vList4#2"/>
    <dgm:cxn modelId="{9865DDAB-F658-470A-96F1-950A224B543C}" srcId="{5EB7691F-3EDB-4D72-9165-E670D34D3E2D}" destId="{F7299D48-54D6-4110-8AEB-74ABF8ADC4DC}" srcOrd="1" destOrd="0" parTransId="{6481DE7B-E77D-45C1-803E-A0F7273A1545}" sibTransId="{A90BD950-E62E-4C03-A92C-F02191B0CBCE}"/>
    <dgm:cxn modelId="{A6BF4AFF-3B35-49D9-9C86-351361BB646D}" type="presOf" srcId="{0A65ACDE-97A6-4A43-8FA6-A2B60EBAB99D}" destId="{98CEA03C-B6BB-49D9-A456-505961BC192D}" srcOrd="1" destOrd="2" presId="urn:microsoft.com/office/officeart/2005/8/layout/vList4#2"/>
    <dgm:cxn modelId="{415FDEE7-7AE2-4906-8C00-F6ADDB886169}" srcId="{919857AC-FF9E-4CC1-8F1B-6B2C8A859E41}" destId="{5EB7691F-3EDB-4D72-9165-E670D34D3E2D}" srcOrd="4" destOrd="0" parTransId="{F7BE8A83-1BD6-4143-98B0-4BF4F2E5212A}" sibTransId="{35860281-1410-40A6-8FD0-DB9286E37935}"/>
    <dgm:cxn modelId="{F3AF47BA-EFA3-4D3A-AD5B-0F81C192AF7A}" type="presOf" srcId="{678CA4A0-16F1-4D38-B96F-449A7714C50F}" destId="{B533893B-C807-496F-9664-EC43EE1389A1}" srcOrd="0" destOrd="0" presId="urn:microsoft.com/office/officeart/2005/8/layout/vList4#2"/>
    <dgm:cxn modelId="{C182D5E4-83C4-41E6-A774-33C68C101F2A}" type="presOf" srcId="{C78844E5-998B-4EDC-AF2B-3071D23B39C9}" destId="{41799EE1-E7AD-44C6-8DAB-14462873E137}" srcOrd="1" destOrd="0" presId="urn:microsoft.com/office/officeart/2005/8/layout/vList4#2"/>
    <dgm:cxn modelId="{F3DC3673-054D-4A6B-BC2E-7464B32F76B8}" type="presOf" srcId="{DEEC3E4A-9F4F-4367-8D2D-C1A228C40A29}" destId="{8311002A-E57A-4C5B-8A5A-07F84DE71A29}" srcOrd="0" destOrd="1" presId="urn:microsoft.com/office/officeart/2005/8/layout/vList4#2"/>
    <dgm:cxn modelId="{663E387C-7721-4FB8-A94D-182C5A11191D}" type="presOf" srcId="{F7299D48-54D6-4110-8AEB-74ABF8ADC4DC}" destId="{3C72A831-06DE-4523-8520-0C0E3932DF84}" srcOrd="1" destOrd="2" presId="urn:microsoft.com/office/officeart/2005/8/layout/vList4#2"/>
    <dgm:cxn modelId="{F646E3CE-78EC-41C2-B43D-C1CCEA1AACCE}" srcId="{919857AC-FF9E-4CC1-8F1B-6B2C8A859E41}" destId="{C78844E5-998B-4EDC-AF2B-3071D23B39C9}" srcOrd="0" destOrd="0" parTransId="{AB3F7783-021B-4E63-AA1A-C71EBF48120C}" sibTransId="{20E27F36-7249-4996-8079-669EE2842A6E}"/>
    <dgm:cxn modelId="{400DDF4A-E340-4FEF-A3F0-AFC35018F0D2}" srcId="{919857AC-FF9E-4CC1-8F1B-6B2C8A859E41}" destId="{678CA4A0-16F1-4D38-B96F-449A7714C50F}" srcOrd="1" destOrd="0" parTransId="{0AFC2073-C083-4253-9E16-6C54173BC5DB}" sibTransId="{5204A9D5-4D98-46B3-B009-6CDE16622336}"/>
    <dgm:cxn modelId="{8BFB7032-CF71-4A40-BF8D-9ADE18FCFCD1}" type="presOf" srcId="{678CA4A0-16F1-4D38-B96F-449A7714C50F}" destId="{CCBDFC95-7E1C-4C3D-B74F-4ECBB227C65C}" srcOrd="1" destOrd="0" presId="urn:microsoft.com/office/officeart/2005/8/layout/vList4#2"/>
    <dgm:cxn modelId="{6BB829A1-C8AD-4039-BB95-48D7E71B639F}" type="presParOf" srcId="{4A9B3F56-7C97-44D0-ABEB-08B8F9A4E693}" destId="{70244A00-25BF-44D6-AD14-E3559A169D55}" srcOrd="0" destOrd="0" presId="urn:microsoft.com/office/officeart/2005/8/layout/vList4#2"/>
    <dgm:cxn modelId="{986BE1F5-C471-4C91-83BF-0489C1B8B248}" type="presParOf" srcId="{70244A00-25BF-44D6-AD14-E3559A169D55}" destId="{ECBD3F30-DDA2-45BA-A05D-C6C2368CCACC}" srcOrd="0" destOrd="0" presId="urn:microsoft.com/office/officeart/2005/8/layout/vList4#2"/>
    <dgm:cxn modelId="{120AC341-6855-4D00-BD1A-BC8A2AA718FE}" type="presParOf" srcId="{70244A00-25BF-44D6-AD14-E3559A169D55}" destId="{D5BEB78B-10E2-4C01-98C4-183FABD99043}" srcOrd="1" destOrd="0" presId="urn:microsoft.com/office/officeart/2005/8/layout/vList4#2"/>
    <dgm:cxn modelId="{7479970F-2771-4F14-B6B6-ADD21BD1A6D0}" type="presParOf" srcId="{70244A00-25BF-44D6-AD14-E3559A169D55}" destId="{41799EE1-E7AD-44C6-8DAB-14462873E137}" srcOrd="2" destOrd="0" presId="urn:microsoft.com/office/officeart/2005/8/layout/vList4#2"/>
    <dgm:cxn modelId="{96BBD2F1-4DDE-400D-B6E6-135FA4619A53}" type="presParOf" srcId="{4A9B3F56-7C97-44D0-ABEB-08B8F9A4E693}" destId="{48934AF5-B7D5-4897-A24C-1715A7829D56}" srcOrd="1" destOrd="0" presId="urn:microsoft.com/office/officeart/2005/8/layout/vList4#2"/>
    <dgm:cxn modelId="{1107D28E-242C-43E8-9D2F-6C0E30B466D9}" type="presParOf" srcId="{4A9B3F56-7C97-44D0-ABEB-08B8F9A4E693}" destId="{56B06246-460C-465A-9E48-C413AA9B5A53}" srcOrd="2" destOrd="0" presId="urn:microsoft.com/office/officeart/2005/8/layout/vList4#2"/>
    <dgm:cxn modelId="{09B772F4-25A9-425E-B760-6E6699DE11D0}" type="presParOf" srcId="{56B06246-460C-465A-9E48-C413AA9B5A53}" destId="{B533893B-C807-496F-9664-EC43EE1389A1}" srcOrd="0" destOrd="0" presId="urn:microsoft.com/office/officeart/2005/8/layout/vList4#2"/>
    <dgm:cxn modelId="{AA2360F9-867D-45FE-AD3A-68A337AC103B}" type="presParOf" srcId="{56B06246-460C-465A-9E48-C413AA9B5A53}" destId="{AA825F40-B83E-4F2D-889E-DAB56939E9FB}" srcOrd="1" destOrd="0" presId="urn:microsoft.com/office/officeart/2005/8/layout/vList4#2"/>
    <dgm:cxn modelId="{913EC62F-A8FE-40CB-A3F1-15B2EEDFCA1A}" type="presParOf" srcId="{56B06246-460C-465A-9E48-C413AA9B5A53}" destId="{CCBDFC95-7E1C-4C3D-B74F-4ECBB227C65C}" srcOrd="2" destOrd="0" presId="urn:microsoft.com/office/officeart/2005/8/layout/vList4#2"/>
    <dgm:cxn modelId="{968315F4-70A1-47D4-BB20-F1DF75799EB7}" type="presParOf" srcId="{4A9B3F56-7C97-44D0-ABEB-08B8F9A4E693}" destId="{AAFAD49C-BA5D-4028-85FE-0F02FC391AE9}" srcOrd="3" destOrd="0" presId="urn:microsoft.com/office/officeart/2005/8/layout/vList4#2"/>
    <dgm:cxn modelId="{3FF6472F-A995-4D9A-B689-58C5974647CF}" type="presParOf" srcId="{4A9B3F56-7C97-44D0-ABEB-08B8F9A4E693}" destId="{057A0F37-5C36-458F-BEAE-433151EA2253}" srcOrd="4" destOrd="0" presId="urn:microsoft.com/office/officeart/2005/8/layout/vList4#2"/>
    <dgm:cxn modelId="{892CEB62-58E3-4C14-B267-36BE18CAD3C7}" type="presParOf" srcId="{057A0F37-5C36-458F-BEAE-433151EA2253}" destId="{AD33B47C-0E8F-4D1F-A33C-34FF988F8AE3}" srcOrd="0" destOrd="0" presId="urn:microsoft.com/office/officeart/2005/8/layout/vList4#2"/>
    <dgm:cxn modelId="{8E9318F8-8720-4A31-9A8F-319C69A92787}" type="presParOf" srcId="{057A0F37-5C36-458F-BEAE-433151EA2253}" destId="{D97A4C06-5733-4CEE-AB51-83E0AEA54A84}" srcOrd="1" destOrd="0" presId="urn:microsoft.com/office/officeart/2005/8/layout/vList4#2"/>
    <dgm:cxn modelId="{2BB34463-43B3-4D0C-A67C-B5909689F61C}" type="presParOf" srcId="{057A0F37-5C36-458F-BEAE-433151EA2253}" destId="{CDA4ACA6-D61F-465C-B275-4EE79B39FA47}" srcOrd="2" destOrd="0" presId="urn:microsoft.com/office/officeart/2005/8/layout/vList4#2"/>
    <dgm:cxn modelId="{940D0F4A-0A5E-4719-9756-732EE53DD738}" type="presParOf" srcId="{4A9B3F56-7C97-44D0-ABEB-08B8F9A4E693}" destId="{9B203A3F-5B54-485E-8801-BB5FBB4B7969}" srcOrd="5" destOrd="0" presId="urn:microsoft.com/office/officeart/2005/8/layout/vList4#2"/>
    <dgm:cxn modelId="{CD72323F-B136-435E-9687-DB0A838C4EA7}" type="presParOf" srcId="{4A9B3F56-7C97-44D0-ABEB-08B8F9A4E693}" destId="{24095587-5F38-4DBA-BDDC-395ADC2E2FC1}" srcOrd="6" destOrd="0" presId="urn:microsoft.com/office/officeart/2005/8/layout/vList4#2"/>
    <dgm:cxn modelId="{3A17DE16-62B9-486F-958A-48904A14666E}" type="presParOf" srcId="{24095587-5F38-4DBA-BDDC-395ADC2E2FC1}" destId="{8311002A-E57A-4C5B-8A5A-07F84DE71A29}" srcOrd="0" destOrd="0" presId="urn:microsoft.com/office/officeart/2005/8/layout/vList4#2"/>
    <dgm:cxn modelId="{8EE5530B-1864-4EE9-8286-52807257818B}" type="presParOf" srcId="{24095587-5F38-4DBA-BDDC-395ADC2E2FC1}" destId="{48D4157E-98DA-48D9-BAF2-49198633E34C}" srcOrd="1" destOrd="0" presId="urn:microsoft.com/office/officeart/2005/8/layout/vList4#2"/>
    <dgm:cxn modelId="{7F570B46-6256-40DD-8168-AE57A147411B}" type="presParOf" srcId="{24095587-5F38-4DBA-BDDC-395ADC2E2FC1}" destId="{98CEA03C-B6BB-49D9-A456-505961BC192D}" srcOrd="2" destOrd="0" presId="urn:microsoft.com/office/officeart/2005/8/layout/vList4#2"/>
    <dgm:cxn modelId="{45C797BB-79E5-4544-8A7C-C9E7B60B64CD}" type="presParOf" srcId="{4A9B3F56-7C97-44D0-ABEB-08B8F9A4E693}" destId="{227BD30C-371E-4E2C-AD28-D7489A62450D}" srcOrd="7" destOrd="0" presId="urn:microsoft.com/office/officeart/2005/8/layout/vList4#2"/>
    <dgm:cxn modelId="{7D68A4D6-834F-45FA-BE6F-9271E515B636}" type="presParOf" srcId="{4A9B3F56-7C97-44D0-ABEB-08B8F9A4E693}" destId="{BBB9CF4E-6FEE-4118-8346-CEC4C512349B}" srcOrd="8" destOrd="0" presId="urn:microsoft.com/office/officeart/2005/8/layout/vList4#2"/>
    <dgm:cxn modelId="{BAE1AECD-5207-424A-BF12-A1F1DD1C2C5F}" type="presParOf" srcId="{BBB9CF4E-6FEE-4118-8346-CEC4C512349B}" destId="{133D8595-74D0-4500-8A53-C2718B0D7555}" srcOrd="0" destOrd="0" presId="urn:microsoft.com/office/officeart/2005/8/layout/vList4#2"/>
    <dgm:cxn modelId="{C9924A9A-100A-40F2-99A8-94F6A293FAA1}" type="presParOf" srcId="{BBB9CF4E-6FEE-4118-8346-CEC4C512349B}" destId="{1EC0B43B-C8D7-4B76-A69C-21ED7727FED1}" srcOrd="1" destOrd="0" presId="urn:microsoft.com/office/officeart/2005/8/layout/vList4#2"/>
    <dgm:cxn modelId="{7DADC8B3-6151-4698-8EE9-D44C6BF9779E}" type="presParOf" srcId="{BBB9CF4E-6FEE-4118-8346-CEC4C512349B}" destId="{3C72A831-06DE-4523-8520-0C0E3932DF84}" srcOrd="2" destOrd="0" presId="urn:microsoft.com/office/officeart/2005/8/layout/vList4#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D46D87-3024-4944-BC06-CB87741132EC}"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tr-TR"/>
        </a:p>
      </dgm:t>
    </dgm:pt>
    <dgm:pt modelId="{BE513115-D212-4C08-A9C1-826B04CB397A}">
      <dgm:prSet phldrT="[Metin]" custT="1"/>
      <dgm:spPr/>
      <dgm:t>
        <a:bodyPr/>
        <a:lstStyle/>
        <a:p>
          <a:r>
            <a:rPr lang="tr-TR" sz="2800" dirty="0" smtClean="0">
              <a:solidFill>
                <a:schemeClr val="tx1"/>
              </a:solidFill>
              <a:latin typeface="Comic Sans MS" pitchFamily="66" charset="0"/>
            </a:rPr>
            <a:t>Genetik nedenler- ebeveynlere </a:t>
          </a:r>
          <a:r>
            <a:rPr lang="tr-TR" sz="2800" dirty="0" err="1" smtClean="0">
              <a:solidFill>
                <a:schemeClr val="tx1"/>
              </a:solidFill>
              <a:latin typeface="Comic Sans MS" pitchFamily="66" charset="0"/>
            </a:rPr>
            <a:t>karyotip</a:t>
          </a:r>
          <a:r>
            <a:rPr lang="tr-TR" sz="2800" dirty="0" smtClean="0">
              <a:solidFill>
                <a:schemeClr val="tx1"/>
              </a:solidFill>
              <a:latin typeface="Comic Sans MS" pitchFamily="66" charset="0"/>
            </a:rPr>
            <a:t> analizi</a:t>
          </a:r>
          <a:endParaRPr lang="tr-TR" sz="2800" dirty="0">
            <a:solidFill>
              <a:schemeClr val="tx1"/>
            </a:solidFill>
            <a:latin typeface="Comic Sans MS" pitchFamily="66" charset="0"/>
          </a:endParaRPr>
        </a:p>
      </dgm:t>
    </dgm:pt>
    <dgm:pt modelId="{EEC3BE15-BA0D-4196-9A26-AAF85073E0E2}" type="parTrans" cxnId="{E26D898B-001F-4687-BA70-26766BA830D4}">
      <dgm:prSet/>
      <dgm:spPr/>
      <dgm:t>
        <a:bodyPr/>
        <a:lstStyle/>
        <a:p>
          <a:endParaRPr lang="tr-TR"/>
        </a:p>
      </dgm:t>
    </dgm:pt>
    <dgm:pt modelId="{C7E0FD96-BBC7-4B6A-9E99-01150AA3D23D}" type="sibTrans" cxnId="{E26D898B-001F-4687-BA70-26766BA830D4}">
      <dgm:prSet/>
      <dgm:spPr/>
      <dgm:t>
        <a:bodyPr/>
        <a:lstStyle/>
        <a:p>
          <a:endParaRPr lang="tr-TR"/>
        </a:p>
      </dgm:t>
    </dgm:pt>
    <dgm:pt modelId="{4EF9FFD5-85FB-42C8-9758-579415A11AB1}">
      <dgm:prSet phldrT="[Metin]" custT="1"/>
      <dgm:spPr/>
      <dgm:t>
        <a:bodyPr/>
        <a:lstStyle/>
        <a:p>
          <a:r>
            <a:rPr lang="tr-TR" sz="2800" dirty="0" err="1" smtClean="0">
              <a:solidFill>
                <a:schemeClr val="tx1"/>
              </a:solidFill>
              <a:latin typeface="Comic Sans MS" pitchFamily="66" charset="0"/>
            </a:rPr>
            <a:t>Trombofili</a:t>
          </a:r>
          <a:r>
            <a:rPr lang="tr-TR" sz="2800" dirty="0" smtClean="0">
              <a:solidFill>
                <a:schemeClr val="tx1"/>
              </a:solidFill>
              <a:latin typeface="Comic Sans MS" pitchFamily="66" charset="0"/>
            </a:rPr>
            <a:t>/APS- LA, ACA (</a:t>
          </a:r>
          <a:r>
            <a:rPr lang="tr-TR" sz="2800" dirty="0" err="1" smtClean="0">
              <a:solidFill>
                <a:schemeClr val="tx1"/>
              </a:solidFill>
              <a:latin typeface="Comic Sans MS" pitchFamily="66" charset="0"/>
            </a:rPr>
            <a:t>IgG</a:t>
          </a:r>
          <a:r>
            <a:rPr lang="tr-TR" sz="2800" dirty="0" smtClean="0">
              <a:solidFill>
                <a:schemeClr val="tx1"/>
              </a:solidFill>
              <a:latin typeface="Comic Sans MS" pitchFamily="66" charset="0"/>
            </a:rPr>
            <a:t>, </a:t>
          </a:r>
          <a:r>
            <a:rPr lang="tr-TR" sz="2800" dirty="0" err="1" smtClean="0">
              <a:solidFill>
                <a:schemeClr val="tx1"/>
              </a:solidFill>
              <a:latin typeface="Comic Sans MS" pitchFamily="66" charset="0"/>
            </a:rPr>
            <a:t>IgM</a:t>
          </a:r>
          <a:r>
            <a:rPr lang="tr-TR" sz="2800" dirty="0" smtClean="0">
              <a:solidFill>
                <a:schemeClr val="tx1"/>
              </a:solidFill>
              <a:latin typeface="Comic Sans MS" pitchFamily="66" charset="0"/>
            </a:rPr>
            <a:t>), A</a:t>
          </a:r>
          <a:r>
            <a:rPr lang="tr-TR" sz="2800" dirty="0" smtClean="0">
              <a:solidFill>
                <a:schemeClr val="tx1"/>
              </a:solidFill>
              <a:latin typeface="Comic Sans MS" pitchFamily="66" charset="0"/>
              <a:cs typeface="Arial"/>
            </a:rPr>
            <a:t>ß2GP I</a:t>
          </a:r>
          <a:r>
            <a:rPr lang="tr-TR" sz="2800" dirty="0" smtClean="0">
              <a:solidFill>
                <a:schemeClr val="tx1"/>
              </a:solidFill>
              <a:latin typeface="Comic Sans MS" pitchFamily="66" charset="0"/>
            </a:rPr>
            <a:t>  </a:t>
          </a:r>
          <a:endParaRPr lang="tr-TR" sz="2800" dirty="0">
            <a:solidFill>
              <a:schemeClr val="tx1"/>
            </a:solidFill>
            <a:latin typeface="Comic Sans MS" pitchFamily="66" charset="0"/>
          </a:endParaRPr>
        </a:p>
      </dgm:t>
    </dgm:pt>
    <dgm:pt modelId="{D732156C-6EC4-4992-A823-3577B5994821}" type="parTrans" cxnId="{55FA107E-7C8A-43E9-B094-9C5ED7E65EE5}">
      <dgm:prSet/>
      <dgm:spPr/>
      <dgm:t>
        <a:bodyPr/>
        <a:lstStyle/>
        <a:p>
          <a:endParaRPr lang="tr-TR"/>
        </a:p>
      </dgm:t>
    </dgm:pt>
    <dgm:pt modelId="{0049796A-634C-4D8D-AD94-40DD790AA345}" type="sibTrans" cxnId="{55FA107E-7C8A-43E9-B094-9C5ED7E65EE5}">
      <dgm:prSet/>
      <dgm:spPr/>
      <dgm:t>
        <a:bodyPr/>
        <a:lstStyle/>
        <a:p>
          <a:endParaRPr lang="tr-TR"/>
        </a:p>
      </dgm:t>
    </dgm:pt>
    <dgm:pt modelId="{E33D09C3-D28A-45CB-A242-3D62F563D421}">
      <dgm:prSet custT="1"/>
      <dgm:spPr/>
      <dgm:t>
        <a:bodyPr/>
        <a:lstStyle/>
        <a:p>
          <a:r>
            <a:rPr lang="tr-TR" sz="2800" b="0" dirty="0" err="1" smtClean="0">
              <a:solidFill>
                <a:schemeClr val="tx1"/>
              </a:solidFill>
              <a:latin typeface="Comic Sans MS" pitchFamily="66" charset="0"/>
            </a:rPr>
            <a:t>Metabolik</a:t>
          </a:r>
          <a:r>
            <a:rPr lang="tr-TR" sz="2800" b="0" dirty="0" smtClean="0">
              <a:solidFill>
                <a:schemeClr val="tx1"/>
              </a:solidFill>
              <a:latin typeface="Comic Sans MS" pitchFamily="66" charset="0"/>
            </a:rPr>
            <a:t> ve </a:t>
          </a:r>
          <a:r>
            <a:rPr lang="tr-TR" sz="2800" b="0" dirty="0" err="1" smtClean="0">
              <a:solidFill>
                <a:schemeClr val="tx1"/>
              </a:solidFill>
              <a:latin typeface="Comic Sans MS" pitchFamily="66" charset="0"/>
            </a:rPr>
            <a:t>hormonal</a:t>
          </a:r>
          <a:r>
            <a:rPr lang="tr-TR" sz="2800" b="0" dirty="0" smtClean="0">
              <a:solidFill>
                <a:schemeClr val="tx1"/>
              </a:solidFill>
              <a:latin typeface="Comic Sans MS" pitchFamily="66" charset="0"/>
            </a:rPr>
            <a:t> nedenler- HbA1c, TSH, TPO-Ab, semptom var ise PRL</a:t>
          </a:r>
          <a:endParaRPr lang="tr-TR" sz="2800" b="0" dirty="0">
            <a:solidFill>
              <a:schemeClr val="tx1"/>
            </a:solidFill>
            <a:latin typeface="Comic Sans MS" pitchFamily="66" charset="0"/>
          </a:endParaRPr>
        </a:p>
      </dgm:t>
    </dgm:pt>
    <dgm:pt modelId="{D44087C7-9680-4D9C-9462-92AE846F9D3D}" type="parTrans" cxnId="{AA274593-028A-4735-BF63-050F5B6645E7}">
      <dgm:prSet/>
      <dgm:spPr/>
      <dgm:t>
        <a:bodyPr/>
        <a:lstStyle/>
        <a:p>
          <a:endParaRPr lang="tr-TR"/>
        </a:p>
      </dgm:t>
    </dgm:pt>
    <dgm:pt modelId="{834E0DB4-D87C-43BC-896D-AE6E2AAEED22}" type="sibTrans" cxnId="{AA274593-028A-4735-BF63-050F5B6645E7}">
      <dgm:prSet/>
      <dgm:spPr/>
      <dgm:t>
        <a:bodyPr/>
        <a:lstStyle/>
        <a:p>
          <a:endParaRPr lang="tr-TR"/>
        </a:p>
      </dgm:t>
    </dgm:pt>
    <dgm:pt modelId="{4331F2CA-4B9E-4CCB-8B45-F0B6EB23A02E}">
      <dgm:prSet custT="1"/>
      <dgm:spPr/>
      <dgm:t>
        <a:bodyPr/>
        <a:lstStyle/>
        <a:p>
          <a:r>
            <a:rPr lang="tr-TR" sz="2800" dirty="0" err="1" smtClean="0">
              <a:solidFill>
                <a:schemeClr val="tx1"/>
              </a:solidFill>
              <a:latin typeface="Comic Sans MS" pitchFamily="66" charset="0"/>
            </a:rPr>
            <a:t>Uterin</a:t>
          </a:r>
          <a:r>
            <a:rPr lang="tr-TR" sz="2800" dirty="0" smtClean="0">
              <a:solidFill>
                <a:schemeClr val="tx1"/>
              </a:solidFill>
              <a:latin typeface="Comic Sans MS" pitchFamily="66" charset="0"/>
            </a:rPr>
            <a:t> anatomi -Konvansiyonel USG, SIS, HSG, </a:t>
          </a:r>
          <a:r>
            <a:rPr lang="tr-TR" sz="2800" dirty="0" err="1" smtClean="0">
              <a:solidFill>
                <a:schemeClr val="tx1"/>
              </a:solidFill>
              <a:latin typeface="Comic Sans MS" pitchFamily="66" charset="0"/>
            </a:rPr>
            <a:t>histeroskopi</a:t>
          </a:r>
          <a:endParaRPr lang="tr-TR" sz="2800" dirty="0">
            <a:solidFill>
              <a:schemeClr val="tx1"/>
            </a:solidFill>
            <a:latin typeface="Comic Sans MS" pitchFamily="66" charset="0"/>
          </a:endParaRPr>
        </a:p>
      </dgm:t>
    </dgm:pt>
    <dgm:pt modelId="{86D7D5F6-0F91-40F7-96DF-5C6004574A4A}" type="parTrans" cxnId="{49B38921-590F-46F7-9276-F249C35DE7AB}">
      <dgm:prSet/>
      <dgm:spPr/>
      <dgm:t>
        <a:bodyPr/>
        <a:lstStyle/>
        <a:p>
          <a:endParaRPr lang="tr-TR"/>
        </a:p>
      </dgm:t>
    </dgm:pt>
    <dgm:pt modelId="{D3729AED-C5E3-4C47-9BC7-861A965153BC}" type="sibTrans" cxnId="{49B38921-590F-46F7-9276-F249C35DE7AB}">
      <dgm:prSet/>
      <dgm:spPr/>
      <dgm:t>
        <a:bodyPr/>
        <a:lstStyle/>
        <a:p>
          <a:endParaRPr lang="tr-TR"/>
        </a:p>
      </dgm:t>
    </dgm:pt>
    <dgm:pt modelId="{C989A0E2-01FC-4402-9DEF-8FBE9727426C}" type="pres">
      <dgm:prSet presAssocID="{E3D46D87-3024-4944-BC06-CB87741132EC}" presName="outerComposite" presStyleCnt="0">
        <dgm:presLayoutVars>
          <dgm:chMax val="5"/>
          <dgm:dir/>
          <dgm:resizeHandles val="exact"/>
        </dgm:presLayoutVars>
      </dgm:prSet>
      <dgm:spPr/>
      <dgm:t>
        <a:bodyPr/>
        <a:lstStyle/>
        <a:p>
          <a:endParaRPr lang="tr-TR"/>
        </a:p>
      </dgm:t>
    </dgm:pt>
    <dgm:pt modelId="{8C7F9784-1D82-4E97-BBD0-66992610A739}" type="pres">
      <dgm:prSet presAssocID="{E3D46D87-3024-4944-BC06-CB87741132EC}" presName="dummyMaxCanvas" presStyleCnt="0">
        <dgm:presLayoutVars/>
      </dgm:prSet>
      <dgm:spPr/>
    </dgm:pt>
    <dgm:pt modelId="{8FB7DA9D-65A8-49EB-ABC7-ADA628D625D0}" type="pres">
      <dgm:prSet presAssocID="{E3D46D87-3024-4944-BC06-CB87741132EC}" presName="FourNodes_1" presStyleLbl="node1" presStyleIdx="0" presStyleCnt="4">
        <dgm:presLayoutVars>
          <dgm:bulletEnabled val="1"/>
        </dgm:presLayoutVars>
      </dgm:prSet>
      <dgm:spPr/>
      <dgm:t>
        <a:bodyPr/>
        <a:lstStyle/>
        <a:p>
          <a:endParaRPr lang="tr-TR"/>
        </a:p>
      </dgm:t>
    </dgm:pt>
    <dgm:pt modelId="{A89D19D6-3780-45E1-9A77-F9F727E4A798}" type="pres">
      <dgm:prSet presAssocID="{E3D46D87-3024-4944-BC06-CB87741132EC}" presName="FourNodes_2" presStyleLbl="node1" presStyleIdx="1" presStyleCnt="4">
        <dgm:presLayoutVars>
          <dgm:bulletEnabled val="1"/>
        </dgm:presLayoutVars>
      </dgm:prSet>
      <dgm:spPr/>
      <dgm:t>
        <a:bodyPr/>
        <a:lstStyle/>
        <a:p>
          <a:endParaRPr lang="tr-TR"/>
        </a:p>
      </dgm:t>
    </dgm:pt>
    <dgm:pt modelId="{9CC58155-782D-4521-AF79-34D6351E7658}" type="pres">
      <dgm:prSet presAssocID="{E3D46D87-3024-4944-BC06-CB87741132EC}" presName="FourNodes_3" presStyleLbl="node1" presStyleIdx="2" presStyleCnt="4">
        <dgm:presLayoutVars>
          <dgm:bulletEnabled val="1"/>
        </dgm:presLayoutVars>
      </dgm:prSet>
      <dgm:spPr/>
      <dgm:t>
        <a:bodyPr/>
        <a:lstStyle/>
        <a:p>
          <a:endParaRPr lang="tr-TR"/>
        </a:p>
      </dgm:t>
    </dgm:pt>
    <dgm:pt modelId="{E4225CC9-5716-4E2E-819A-4F403CE49134}" type="pres">
      <dgm:prSet presAssocID="{E3D46D87-3024-4944-BC06-CB87741132EC}" presName="FourNodes_4" presStyleLbl="node1" presStyleIdx="3" presStyleCnt="4" custScaleY="109095">
        <dgm:presLayoutVars>
          <dgm:bulletEnabled val="1"/>
        </dgm:presLayoutVars>
      </dgm:prSet>
      <dgm:spPr/>
      <dgm:t>
        <a:bodyPr/>
        <a:lstStyle/>
        <a:p>
          <a:endParaRPr lang="tr-TR"/>
        </a:p>
      </dgm:t>
    </dgm:pt>
    <dgm:pt modelId="{6682D8D2-A3B2-4745-ABA8-0003ABE59AD7}" type="pres">
      <dgm:prSet presAssocID="{E3D46D87-3024-4944-BC06-CB87741132EC}" presName="FourConn_1-2" presStyleLbl="fgAccFollowNode1" presStyleIdx="0" presStyleCnt="3">
        <dgm:presLayoutVars>
          <dgm:bulletEnabled val="1"/>
        </dgm:presLayoutVars>
      </dgm:prSet>
      <dgm:spPr/>
      <dgm:t>
        <a:bodyPr/>
        <a:lstStyle/>
        <a:p>
          <a:endParaRPr lang="tr-TR"/>
        </a:p>
      </dgm:t>
    </dgm:pt>
    <dgm:pt modelId="{A3E94436-B68F-4F12-8BE7-3AA8564F60B8}" type="pres">
      <dgm:prSet presAssocID="{E3D46D87-3024-4944-BC06-CB87741132EC}" presName="FourConn_2-3" presStyleLbl="fgAccFollowNode1" presStyleIdx="1" presStyleCnt="3">
        <dgm:presLayoutVars>
          <dgm:bulletEnabled val="1"/>
        </dgm:presLayoutVars>
      </dgm:prSet>
      <dgm:spPr/>
      <dgm:t>
        <a:bodyPr/>
        <a:lstStyle/>
        <a:p>
          <a:endParaRPr lang="tr-TR"/>
        </a:p>
      </dgm:t>
    </dgm:pt>
    <dgm:pt modelId="{0EE3B452-C4F1-4438-B391-2E8A9DDB0507}" type="pres">
      <dgm:prSet presAssocID="{E3D46D87-3024-4944-BC06-CB87741132EC}" presName="FourConn_3-4" presStyleLbl="fgAccFollowNode1" presStyleIdx="2" presStyleCnt="3">
        <dgm:presLayoutVars>
          <dgm:bulletEnabled val="1"/>
        </dgm:presLayoutVars>
      </dgm:prSet>
      <dgm:spPr/>
      <dgm:t>
        <a:bodyPr/>
        <a:lstStyle/>
        <a:p>
          <a:endParaRPr lang="tr-TR"/>
        </a:p>
      </dgm:t>
    </dgm:pt>
    <dgm:pt modelId="{49D9C8B3-340F-461D-BBEB-0E6796381EA5}" type="pres">
      <dgm:prSet presAssocID="{E3D46D87-3024-4944-BC06-CB87741132EC}" presName="FourNodes_1_text" presStyleLbl="node1" presStyleIdx="3" presStyleCnt="4">
        <dgm:presLayoutVars>
          <dgm:bulletEnabled val="1"/>
        </dgm:presLayoutVars>
      </dgm:prSet>
      <dgm:spPr/>
      <dgm:t>
        <a:bodyPr/>
        <a:lstStyle/>
        <a:p>
          <a:endParaRPr lang="tr-TR"/>
        </a:p>
      </dgm:t>
    </dgm:pt>
    <dgm:pt modelId="{F3C6C537-BFCE-4EB2-9BE8-8D7249868970}" type="pres">
      <dgm:prSet presAssocID="{E3D46D87-3024-4944-BC06-CB87741132EC}" presName="FourNodes_2_text" presStyleLbl="node1" presStyleIdx="3" presStyleCnt="4">
        <dgm:presLayoutVars>
          <dgm:bulletEnabled val="1"/>
        </dgm:presLayoutVars>
      </dgm:prSet>
      <dgm:spPr/>
      <dgm:t>
        <a:bodyPr/>
        <a:lstStyle/>
        <a:p>
          <a:endParaRPr lang="tr-TR"/>
        </a:p>
      </dgm:t>
    </dgm:pt>
    <dgm:pt modelId="{5E61586D-9706-43F4-A497-D26EED930789}" type="pres">
      <dgm:prSet presAssocID="{E3D46D87-3024-4944-BC06-CB87741132EC}" presName="FourNodes_3_text" presStyleLbl="node1" presStyleIdx="3" presStyleCnt="4">
        <dgm:presLayoutVars>
          <dgm:bulletEnabled val="1"/>
        </dgm:presLayoutVars>
      </dgm:prSet>
      <dgm:spPr/>
      <dgm:t>
        <a:bodyPr/>
        <a:lstStyle/>
        <a:p>
          <a:endParaRPr lang="tr-TR"/>
        </a:p>
      </dgm:t>
    </dgm:pt>
    <dgm:pt modelId="{DAAB38B4-5761-4B05-8BFE-CE82310BA3E3}" type="pres">
      <dgm:prSet presAssocID="{E3D46D87-3024-4944-BC06-CB87741132EC}" presName="FourNodes_4_text" presStyleLbl="node1" presStyleIdx="3" presStyleCnt="4">
        <dgm:presLayoutVars>
          <dgm:bulletEnabled val="1"/>
        </dgm:presLayoutVars>
      </dgm:prSet>
      <dgm:spPr/>
      <dgm:t>
        <a:bodyPr/>
        <a:lstStyle/>
        <a:p>
          <a:endParaRPr lang="tr-TR"/>
        </a:p>
      </dgm:t>
    </dgm:pt>
  </dgm:ptLst>
  <dgm:cxnLst>
    <dgm:cxn modelId="{49B38921-590F-46F7-9276-F249C35DE7AB}" srcId="{E3D46D87-3024-4944-BC06-CB87741132EC}" destId="{4331F2CA-4B9E-4CCB-8B45-F0B6EB23A02E}" srcOrd="2" destOrd="0" parTransId="{86D7D5F6-0F91-40F7-96DF-5C6004574A4A}" sibTransId="{D3729AED-C5E3-4C47-9BC7-861A965153BC}"/>
    <dgm:cxn modelId="{E7B9C004-3830-4A58-A700-5CE998B91645}" type="presOf" srcId="{C7E0FD96-BBC7-4B6A-9E99-01150AA3D23D}" destId="{6682D8D2-A3B2-4745-ABA8-0003ABE59AD7}" srcOrd="0" destOrd="0" presId="urn:microsoft.com/office/officeart/2005/8/layout/vProcess5"/>
    <dgm:cxn modelId="{8BAE9FF1-9DE6-4C70-9CF5-4709731C8CEB}" type="presOf" srcId="{834E0DB4-D87C-43BC-896D-AE6E2AAEED22}" destId="{A3E94436-B68F-4F12-8BE7-3AA8564F60B8}" srcOrd="0" destOrd="0" presId="urn:microsoft.com/office/officeart/2005/8/layout/vProcess5"/>
    <dgm:cxn modelId="{288FF419-8415-44D7-95CC-75DF1F9F2A0C}" type="presOf" srcId="{D3729AED-C5E3-4C47-9BC7-861A965153BC}" destId="{0EE3B452-C4F1-4438-B391-2E8A9DDB0507}" srcOrd="0" destOrd="0" presId="urn:microsoft.com/office/officeart/2005/8/layout/vProcess5"/>
    <dgm:cxn modelId="{17E73B4C-01D1-455D-89A4-F51172353CA8}" type="presOf" srcId="{4331F2CA-4B9E-4CCB-8B45-F0B6EB23A02E}" destId="{9CC58155-782D-4521-AF79-34D6351E7658}" srcOrd="0" destOrd="0" presId="urn:microsoft.com/office/officeart/2005/8/layout/vProcess5"/>
    <dgm:cxn modelId="{4A8FDBBD-BC07-4906-B72B-614F52DC26E7}" type="presOf" srcId="{4EF9FFD5-85FB-42C8-9758-579415A11AB1}" destId="{E4225CC9-5716-4E2E-819A-4F403CE49134}" srcOrd="0" destOrd="0" presId="urn:microsoft.com/office/officeart/2005/8/layout/vProcess5"/>
    <dgm:cxn modelId="{7027C952-DED8-478F-B57E-7AFDA4E04413}" type="presOf" srcId="{BE513115-D212-4C08-A9C1-826B04CB397A}" destId="{8FB7DA9D-65A8-49EB-ABC7-ADA628D625D0}" srcOrd="0" destOrd="0" presId="urn:microsoft.com/office/officeart/2005/8/layout/vProcess5"/>
    <dgm:cxn modelId="{E26D898B-001F-4687-BA70-26766BA830D4}" srcId="{E3D46D87-3024-4944-BC06-CB87741132EC}" destId="{BE513115-D212-4C08-A9C1-826B04CB397A}" srcOrd="0" destOrd="0" parTransId="{EEC3BE15-BA0D-4196-9A26-AAF85073E0E2}" sibTransId="{C7E0FD96-BBC7-4B6A-9E99-01150AA3D23D}"/>
    <dgm:cxn modelId="{D386CBFD-9D46-4900-9170-1CCA6A999B17}" type="presOf" srcId="{E33D09C3-D28A-45CB-A242-3D62F563D421}" destId="{F3C6C537-BFCE-4EB2-9BE8-8D7249868970}" srcOrd="1" destOrd="0" presId="urn:microsoft.com/office/officeart/2005/8/layout/vProcess5"/>
    <dgm:cxn modelId="{AA274593-028A-4735-BF63-050F5B6645E7}" srcId="{E3D46D87-3024-4944-BC06-CB87741132EC}" destId="{E33D09C3-D28A-45CB-A242-3D62F563D421}" srcOrd="1" destOrd="0" parTransId="{D44087C7-9680-4D9C-9462-92AE846F9D3D}" sibTransId="{834E0DB4-D87C-43BC-896D-AE6E2AAEED22}"/>
    <dgm:cxn modelId="{4A461864-A701-4E5E-A4A0-82C699F5D174}" type="presOf" srcId="{E33D09C3-D28A-45CB-A242-3D62F563D421}" destId="{A89D19D6-3780-45E1-9A77-F9F727E4A798}" srcOrd="0" destOrd="0" presId="urn:microsoft.com/office/officeart/2005/8/layout/vProcess5"/>
    <dgm:cxn modelId="{E03A2767-6901-45C3-8F7B-30EBA1978E94}" type="presOf" srcId="{4331F2CA-4B9E-4CCB-8B45-F0B6EB23A02E}" destId="{5E61586D-9706-43F4-A497-D26EED930789}" srcOrd="1" destOrd="0" presId="urn:microsoft.com/office/officeart/2005/8/layout/vProcess5"/>
    <dgm:cxn modelId="{55FA107E-7C8A-43E9-B094-9C5ED7E65EE5}" srcId="{E3D46D87-3024-4944-BC06-CB87741132EC}" destId="{4EF9FFD5-85FB-42C8-9758-579415A11AB1}" srcOrd="3" destOrd="0" parTransId="{D732156C-6EC4-4992-A823-3577B5994821}" sibTransId="{0049796A-634C-4D8D-AD94-40DD790AA345}"/>
    <dgm:cxn modelId="{436D30D7-9CD2-48A6-B0E2-E4DC733B6029}" type="presOf" srcId="{E3D46D87-3024-4944-BC06-CB87741132EC}" destId="{C989A0E2-01FC-4402-9DEF-8FBE9727426C}" srcOrd="0" destOrd="0" presId="urn:microsoft.com/office/officeart/2005/8/layout/vProcess5"/>
    <dgm:cxn modelId="{FD7B458C-AC7A-47A2-8559-983269C2852E}" type="presOf" srcId="{4EF9FFD5-85FB-42C8-9758-579415A11AB1}" destId="{DAAB38B4-5761-4B05-8BFE-CE82310BA3E3}" srcOrd="1" destOrd="0" presId="urn:microsoft.com/office/officeart/2005/8/layout/vProcess5"/>
    <dgm:cxn modelId="{97A1127A-400D-4FBA-8972-6AC62EF9CDFC}" type="presOf" srcId="{BE513115-D212-4C08-A9C1-826B04CB397A}" destId="{49D9C8B3-340F-461D-BBEB-0E6796381EA5}" srcOrd="1" destOrd="0" presId="urn:microsoft.com/office/officeart/2005/8/layout/vProcess5"/>
    <dgm:cxn modelId="{2D784730-C4A4-4A69-852D-7EB0164C8520}" type="presParOf" srcId="{C989A0E2-01FC-4402-9DEF-8FBE9727426C}" destId="{8C7F9784-1D82-4E97-BBD0-66992610A739}" srcOrd="0" destOrd="0" presId="urn:microsoft.com/office/officeart/2005/8/layout/vProcess5"/>
    <dgm:cxn modelId="{9E90ED52-11AC-4859-8E6E-D7405FB4307F}" type="presParOf" srcId="{C989A0E2-01FC-4402-9DEF-8FBE9727426C}" destId="{8FB7DA9D-65A8-49EB-ABC7-ADA628D625D0}" srcOrd="1" destOrd="0" presId="urn:microsoft.com/office/officeart/2005/8/layout/vProcess5"/>
    <dgm:cxn modelId="{C4EE4B63-D040-476F-9A1B-3BD7F4491F29}" type="presParOf" srcId="{C989A0E2-01FC-4402-9DEF-8FBE9727426C}" destId="{A89D19D6-3780-45E1-9A77-F9F727E4A798}" srcOrd="2" destOrd="0" presId="urn:microsoft.com/office/officeart/2005/8/layout/vProcess5"/>
    <dgm:cxn modelId="{6F019379-EFE2-4533-9735-48ECBE94B923}" type="presParOf" srcId="{C989A0E2-01FC-4402-9DEF-8FBE9727426C}" destId="{9CC58155-782D-4521-AF79-34D6351E7658}" srcOrd="3" destOrd="0" presId="urn:microsoft.com/office/officeart/2005/8/layout/vProcess5"/>
    <dgm:cxn modelId="{8E4592C4-923C-4CE6-A2DE-FD355756E4E9}" type="presParOf" srcId="{C989A0E2-01FC-4402-9DEF-8FBE9727426C}" destId="{E4225CC9-5716-4E2E-819A-4F403CE49134}" srcOrd="4" destOrd="0" presId="urn:microsoft.com/office/officeart/2005/8/layout/vProcess5"/>
    <dgm:cxn modelId="{BB8E2ADB-E9C5-4DBC-BCB6-E1687CBB8FDE}" type="presParOf" srcId="{C989A0E2-01FC-4402-9DEF-8FBE9727426C}" destId="{6682D8D2-A3B2-4745-ABA8-0003ABE59AD7}" srcOrd="5" destOrd="0" presId="urn:microsoft.com/office/officeart/2005/8/layout/vProcess5"/>
    <dgm:cxn modelId="{96DA7B64-77A9-4661-9CDB-6C1E16797731}" type="presParOf" srcId="{C989A0E2-01FC-4402-9DEF-8FBE9727426C}" destId="{A3E94436-B68F-4F12-8BE7-3AA8564F60B8}" srcOrd="6" destOrd="0" presId="urn:microsoft.com/office/officeart/2005/8/layout/vProcess5"/>
    <dgm:cxn modelId="{7CEA3830-D9F1-4B3D-B5EC-B756F56142B9}" type="presParOf" srcId="{C989A0E2-01FC-4402-9DEF-8FBE9727426C}" destId="{0EE3B452-C4F1-4438-B391-2E8A9DDB0507}" srcOrd="7" destOrd="0" presId="urn:microsoft.com/office/officeart/2005/8/layout/vProcess5"/>
    <dgm:cxn modelId="{E6847CA1-E414-4DE4-BBED-4274EDF04961}" type="presParOf" srcId="{C989A0E2-01FC-4402-9DEF-8FBE9727426C}" destId="{49D9C8B3-340F-461D-BBEB-0E6796381EA5}" srcOrd="8" destOrd="0" presId="urn:microsoft.com/office/officeart/2005/8/layout/vProcess5"/>
    <dgm:cxn modelId="{F53EA705-2CB4-4193-BD8D-865325B529F2}" type="presParOf" srcId="{C989A0E2-01FC-4402-9DEF-8FBE9727426C}" destId="{F3C6C537-BFCE-4EB2-9BE8-8D7249868970}" srcOrd="9" destOrd="0" presId="urn:microsoft.com/office/officeart/2005/8/layout/vProcess5"/>
    <dgm:cxn modelId="{7443F812-7CF5-4607-9BDA-B13A2F4BCA64}" type="presParOf" srcId="{C989A0E2-01FC-4402-9DEF-8FBE9727426C}" destId="{5E61586D-9706-43F4-A497-D26EED930789}" srcOrd="10" destOrd="0" presId="urn:microsoft.com/office/officeart/2005/8/layout/vProcess5"/>
    <dgm:cxn modelId="{3E1F6882-E9C7-46C8-9ADB-C594F0FB87EE}" type="presParOf" srcId="{C989A0E2-01FC-4402-9DEF-8FBE9727426C}" destId="{DAAB38B4-5761-4B05-8BFE-CE82310BA3E3}" srcOrd="11" destOrd="0" presId="urn:microsoft.com/office/officeart/2005/8/layout/vProcess5"/>
  </dgm:cxnLst>
  <dgm:bg/>
  <dgm:whole/>
</dgm:dataModel>
</file>

<file path=ppt/diagrams/data4.xml><?xml version="1.0" encoding="utf-8"?>
<dgm:dataModel xmlns:dgm="http://schemas.openxmlformats.org/drawingml/2006/diagram" xmlns:a="http://schemas.openxmlformats.org/drawingml/2006/main">
  <dgm:ptLst>
    <dgm:pt modelId="{3A3FC877-8E81-48C3-9BDD-38A86390E17E}"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tr-TR"/>
        </a:p>
      </dgm:t>
    </dgm:pt>
    <dgm:pt modelId="{36053039-19A3-4C26-9705-51EA06D7C2FF}">
      <dgm:prSet phldrT="[Metin]" custT="1"/>
      <dgm:spPr/>
      <dgm:t>
        <a:bodyPr/>
        <a:lstStyle/>
        <a:p>
          <a:r>
            <a:rPr lang="tr-TR" sz="2800" dirty="0" smtClean="0">
              <a:solidFill>
                <a:schemeClr val="tx1"/>
              </a:solidFill>
              <a:latin typeface="Comic Sans MS" pitchFamily="66" charset="0"/>
            </a:rPr>
            <a:t>Sigaranın bırakılması</a:t>
          </a:r>
          <a:endParaRPr lang="tr-TR" sz="2800" dirty="0">
            <a:solidFill>
              <a:schemeClr val="tx1"/>
            </a:solidFill>
            <a:latin typeface="Comic Sans MS" pitchFamily="66" charset="0"/>
          </a:endParaRPr>
        </a:p>
      </dgm:t>
    </dgm:pt>
    <dgm:pt modelId="{58A41450-26A7-4E86-A98A-EA48CFA4DE01}" type="parTrans" cxnId="{1BE67D54-2787-45F5-AB02-F17C553E14AA}">
      <dgm:prSet/>
      <dgm:spPr/>
      <dgm:t>
        <a:bodyPr/>
        <a:lstStyle/>
        <a:p>
          <a:endParaRPr lang="tr-TR"/>
        </a:p>
      </dgm:t>
    </dgm:pt>
    <dgm:pt modelId="{CD4D5A9F-F096-4834-8A4C-69657A735D6C}" type="sibTrans" cxnId="{1BE67D54-2787-45F5-AB02-F17C553E14AA}">
      <dgm:prSet/>
      <dgm:spPr/>
      <dgm:t>
        <a:bodyPr/>
        <a:lstStyle/>
        <a:p>
          <a:endParaRPr lang="tr-TR"/>
        </a:p>
      </dgm:t>
    </dgm:pt>
    <dgm:pt modelId="{A97A1263-A25E-4DE7-82D1-D52D1EBC05C1}">
      <dgm:prSet phldrT="[Metin]" custT="1"/>
      <dgm:spPr/>
      <dgm:t>
        <a:bodyPr/>
        <a:lstStyle/>
        <a:p>
          <a:r>
            <a:rPr lang="tr-TR" sz="2800" dirty="0" smtClean="0">
              <a:solidFill>
                <a:schemeClr val="tx1"/>
              </a:solidFill>
              <a:latin typeface="Comic Sans MS" pitchFamily="66" charset="0"/>
            </a:rPr>
            <a:t>Kafeinin azaltılması</a:t>
          </a:r>
          <a:endParaRPr lang="tr-TR" sz="2800" dirty="0">
            <a:solidFill>
              <a:schemeClr val="tx1"/>
            </a:solidFill>
            <a:latin typeface="Comic Sans MS" pitchFamily="66" charset="0"/>
          </a:endParaRPr>
        </a:p>
      </dgm:t>
    </dgm:pt>
    <dgm:pt modelId="{5681F4EC-723C-44F0-AE1A-19455D9C6117}" type="parTrans" cxnId="{96511A84-72F6-4AA8-9FA0-91C4BA117ED3}">
      <dgm:prSet/>
      <dgm:spPr/>
      <dgm:t>
        <a:bodyPr/>
        <a:lstStyle/>
        <a:p>
          <a:endParaRPr lang="tr-TR"/>
        </a:p>
      </dgm:t>
    </dgm:pt>
    <dgm:pt modelId="{1A50CB86-CC1F-45CE-8A73-98C343F164DC}" type="sibTrans" cxnId="{96511A84-72F6-4AA8-9FA0-91C4BA117ED3}">
      <dgm:prSet/>
      <dgm:spPr/>
      <dgm:t>
        <a:bodyPr/>
        <a:lstStyle/>
        <a:p>
          <a:endParaRPr lang="tr-TR"/>
        </a:p>
      </dgm:t>
    </dgm:pt>
    <dgm:pt modelId="{CE0F5D91-83F9-468A-B96D-8489DF3ED7AF}">
      <dgm:prSet phldrT="[Metin]" custT="1"/>
      <dgm:spPr/>
      <dgm:t>
        <a:bodyPr/>
        <a:lstStyle/>
        <a:p>
          <a:r>
            <a:rPr lang="tr-TR" sz="2800" dirty="0" smtClean="0">
              <a:solidFill>
                <a:schemeClr val="tx1"/>
              </a:solidFill>
              <a:latin typeface="Comic Sans MS" pitchFamily="66" charset="0"/>
            </a:rPr>
            <a:t>Alkolden kaçınma</a:t>
          </a:r>
          <a:endParaRPr lang="tr-TR" sz="2800" dirty="0">
            <a:solidFill>
              <a:schemeClr val="tx1"/>
            </a:solidFill>
            <a:latin typeface="Comic Sans MS" pitchFamily="66" charset="0"/>
          </a:endParaRPr>
        </a:p>
      </dgm:t>
    </dgm:pt>
    <dgm:pt modelId="{07829C66-446E-4A70-BC03-DC0623A92D9F}" type="parTrans" cxnId="{8ACA7BD9-A82E-45C3-A4F3-ABAFD322BD47}">
      <dgm:prSet/>
      <dgm:spPr/>
      <dgm:t>
        <a:bodyPr/>
        <a:lstStyle/>
        <a:p>
          <a:endParaRPr lang="tr-TR"/>
        </a:p>
      </dgm:t>
    </dgm:pt>
    <dgm:pt modelId="{CC225E08-FE74-4298-918D-E96EBBA55BAD}" type="sibTrans" cxnId="{8ACA7BD9-A82E-45C3-A4F3-ABAFD322BD47}">
      <dgm:prSet/>
      <dgm:spPr/>
      <dgm:t>
        <a:bodyPr/>
        <a:lstStyle/>
        <a:p>
          <a:endParaRPr lang="tr-TR"/>
        </a:p>
      </dgm:t>
    </dgm:pt>
    <dgm:pt modelId="{ECDA95E4-510A-407F-9853-6BAD6157DE6E}">
      <dgm:prSet custT="1"/>
      <dgm:spPr/>
      <dgm:t>
        <a:bodyPr/>
        <a:lstStyle/>
        <a:p>
          <a:r>
            <a:rPr lang="tr-TR" sz="2800" dirty="0" smtClean="0">
              <a:solidFill>
                <a:schemeClr val="tx1"/>
              </a:solidFill>
              <a:latin typeface="Comic Sans MS" pitchFamily="66" charset="0"/>
            </a:rPr>
            <a:t>Kilonun normal BMI aralığına getirilmesi</a:t>
          </a:r>
          <a:endParaRPr lang="tr-TR" sz="2800" dirty="0">
            <a:solidFill>
              <a:schemeClr val="tx1"/>
            </a:solidFill>
            <a:latin typeface="Comic Sans MS" pitchFamily="66" charset="0"/>
          </a:endParaRPr>
        </a:p>
      </dgm:t>
    </dgm:pt>
    <dgm:pt modelId="{B3CEB6BB-BFFA-4A94-913D-8A2B4C20EC83}" type="parTrans" cxnId="{3237226A-1B1C-4BC0-9BEB-D3FA2558CA3C}">
      <dgm:prSet/>
      <dgm:spPr/>
      <dgm:t>
        <a:bodyPr/>
        <a:lstStyle/>
        <a:p>
          <a:endParaRPr lang="tr-TR"/>
        </a:p>
      </dgm:t>
    </dgm:pt>
    <dgm:pt modelId="{E066E62B-AF0E-4385-9BFD-D2B40E06CC4B}" type="sibTrans" cxnId="{3237226A-1B1C-4BC0-9BEB-D3FA2558CA3C}">
      <dgm:prSet/>
      <dgm:spPr/>
      <dgm:t>
        <a:bodyPr/>
        <a:lstStyle/>
        <a:p>
          <a:endParaRPr lang="tr-TR"/>
        </a:p>
      </dgm:t>
    </dgm:pt>
    <dgm:pt modelId="{836F9BB7-0FAF-4326-8900-B51D3DE7BC23}">
      <dgm:prSet custT="1"/>
      <dgm:spPr/>
      <dgm:t>
        <a:bodyPr/>
        <a:lstStyle/>
        <a:p>
          <a:r>
            <a:rPr lang="tr-TR" sz="2800" dirty="0" smtClean="0">
              <a:solidFill>
                <a:schemeClr val="tx1"/>
              </a:solidFill>
              <a:latin typeface="Comic Sans MS" pitchFamily="66" charset="0"/>
            </a:rPr>
            <a:t>Egzersiz</a:t>
          </a:r>
          <a:endParaRPr lang="tr-TR" sz="2800" dirty="0">
            <a:solidFill>
              <a:schemeClr val="tx1"/>
            </a:solidFill>
            <a:latin typeface="Comic Sans MS" pitchFamily="66" charset="0"/>
          </a:endParaRPr>
        </a:p>
      </dgm:t>
    </dgm:pt>
    <dgm:pt modelId="{84682AF1-B344-4BE8-84CB-853AB86A12EA}" type="parTrans" cxnId="{A42C5BA2-8B36-457F-8B3A-2EC8EA93FF6F}">
      <dgm:prSet/>
      <dgm:spPr/>
      <dgm:t>
        <a:bodyPr/>
        <a:lstStyle/>
        <a:p>
          <a:endParaRPr lang="tr-TR"/>
        </a:p>
      </dgm:t>
    </dgm:pt>
    <dgm:pt modelId="{709F93E4-2778-4827-8596-555B4B04C9CF}" type="sibTrans" cxnId="{A42C5BA2-8B36-457F-8B3A-2EC8EA93FF6F}">
      <dgm:prSet/>
      <dgm:spPr/>
      <dgm:t>
        <a:bodyPr/>
        <a:lstStyle/>
        <a:p>
          <a:endParaRPr lang="tr-TR"/>
        </a:p>
      </dgm:t>
    </dgm:pt>
    <dgm:pt modelId="{DF21BCF9-C788-421F-85AF-D9ECF8631092}" type="pres">
      <dgm:prSet presAssocID="{3A3FC877-8E81-48C3-9BDD-38A86390E17E}" presName="outerComposite" presStyleCnt="0">
        <dgm:presLayoutVars>
          <dgm:chMax val="5"/>
          <dgm:dir/>
          <dgm:resizeHandles val="exact"/>
        </dgm:presLayoutVars>
      </dgm:prSet>
      <dgm:spPr/>
      <dgm:t>
        <a:bodyPr/>
        <a:lstStyle/>
        <a:p>
          <a:endParaRPr lang="tr-TR"/>
        </a:p>
      </dgm:t>
    </dgm:pt>
    <dgm:pt modelId="{FCAC1DEE-EE58-40CD-AE89-E2E6C5383B19}" type="pres">
      <dgm:prSet presAssocID="{3A3FC877-8E81-48C3-9BDD-38A86390E17E}" presName="dummyMaxCanvas" presStyleCnt="0">
        <dgm:presLayoutVars/>
      </dgm:prSet>
      <dgm:spPr/>
    </dgm:pt>
    <dgm:pt modelId="{A08F9FB0-14A5-4C2B-8F62-B5C1EC12E335}" type="pres">
      <dgm:prSet presAssocID="{3A3FC877-8E81-48C3-9BDD-38A86390E17E}" presName="FiveNodes_1" presStyleLbl="node1" presStyleIdx="0" presStyleCnt="5">
        <dgm:presLayoutVars>
          <dgm:bulletEnabled val="1"/>
        </dgm:presLayoutVars>
      </dgm:prSet>
      <dgm:spPr/>
      <dgm:t>
        <a:bodyPr/>
        <a:lstStyle/>
        <a:p>
          <a:endParaRPr lang="tr-TR"/>
        </a:p>
      </dgm:t>
    </dgm:pt>
    <dgm:pt modelId="{741985A5-C85E-49DB-9A41-76DA22B205D0}" type="pres">
      <dgm:prSet presAssocID="{3A3FC877-8E81-48C3-9BDD-38A86390E17E}" presName="FiveNodes_2" presStyleLbl="node1" presStyleIdx="1" presStyleCnt="5">
        <dgm:presLayoutVars>
          <dgm:bulletEnabled val="1"/>
        </dgm:presLayoutVars>
      </dgm:prSet>
      <dgm:spPr/>
      <dgm:t>
        <a:bodyPr/>
        <a:lstStyle/>
        <a:p>
          <a:endParaRPr lang="tr-TR"/>
        </a:p>
      </dgm:t>
    </dgm:pt>
    <dgm:pt modelId="{B4FFAAA8-FD2E-45AB-8910-74E680D147A1}" type="pres">
      <dgm:prSet presAssocID="{3A3FC877-8E81-48C3-9BDD-38A86390E17E}" presName="FiveNodes_3" presStyleLbl="node1" presStyleIdx="2" presStyleCnt="5">
        <dgm:presLayoutVars>
          <dgm:bulletEnabled val="1"/>
        </dgm:presLayoutVars>
      </dgm:prSet>
      <dgm:spPr/>
      <dgm:t>
        <a:bodyPr/>
        <a:lstStyle/>
        <a:p>
          <a:endParaRPr lang="tr-TR"/>
        </a:p>
      </dgm:t>
    </dgm:pt>
    <dgm:pt modelId="{2320F8F9-A256-41B1-8A51-8524071AA9CA}" type="pres">
      <dgm:prSet presAssocID="{3A3FC877-8E81-48C3-9BDD-38A86390E17E}" presName="FiveNodes_4" presStyleLbl="node1" presStyleIdx="3" presStyleCnt="5">
        <dgm:presLayoutVars>
          <dgm:bulletEnabled val="1"/>
        </dgm:presLayoutVars>
      </dgm:prSet>
      <dgm:spPr/>
      <dgm:t>
        <a:bodyPr/>
        <a:lstStyle/>
        <a:p>
          <a:endParaRPr lang="tr-TR"/>
        </a:p>
      </dgm:t>
    </dgm:pt>
    <dgm:pt modelId="{54741ADF-44A3-4F4D-BEEB-C98EC152E831}" type="pres">
      <dgm:prSet presAssocID="{3A3FC877-8E81-48C3-9BDD-38A86390E17E}" presName="FiveNodes_5" presStyleLbl="node1" presStyleIdx="4" presStyleCnt="5">
        <dgm:presLayoutVars>
          <dgm:bulletEnabled val="1"/>
        </dgm:presLayoutVars>
      </dgm:prSet>
      <dgm:spPr/>
      <dgm:t>
        <a:bodyPr/>
        <a:lstStyle/>
        <a:p>
          <a:endParaRPr lang="tr-TR"/>
        </a:p>
      </dgm:t>
    </dgm:pt>
    <dgm:pt modelId="{002C9B37-DDE5-4D09-A05B-FAFA52FF2BF9}" type="pres">
      <dgm:prSet presAssocID="{3A3FC877-8E81-48C3-9BDD-38A86390E17E}" presName="FiveConn_1-2" presStyleLbl="fgAccFollowNode1" presStyleIdx="0" presStyleCnt="4">
        <dgm:presLayoutVars>
          <dgm:bulletEnabled val="1"/>
        </dgm:presLayoutVars>
      </dgm:prSet>
      <dgm:spPr/>
      <dgm:t>
        <a:bodyPr/>
        <a:lstStyle/>
        <a:p>
          <a:endParaRPr lang="tr-TR"/>
        </a:p>
      </dgm:t>
    </dgm:pt>
    <dgm:pt modelId="{6A5BF5DE-210B-4874-84EF-0E362FE06873}" type="pres">
      <dgm:prSet presAssocID="{3A3FC877-8E81-48C3-9BDD-38A86390E17E}" presName="FiveConn_2-3" presStyleLbl="fgAccFollowNode1" presStyleIdx="1" presStyleCnt="4">
        <dgm:presLayoutVars>
          <dgm:bulletEnabled val="1"/>
        </dgm:presLayoutVars>
      </dgm:prSet>
      <dgm:spPr/>
      <dgm:t>
        <a:bodyPr/>
        <a:lstStyle/>
        <a:p>
          <a:endParaRPr lang="tr-TR"/>
        </a:p>
      </dgm:t>
    </dgm:pt>
    <dgm:pt modelId="{EF6D20B7-395D-4720-89A9-2EA3AC441F6A}" type="pres">
      <dgm:prSet presAssocID="{3A3FC877-8E81-48C3-9BDD-38A86390E17E}" presName="FiveConn_3-4" presStyleLbl="fgAccFollowNode1" presStyleIdx="2" presStyleCnt="4">
        <dgm:presLayoutVars>
          <dgm:bulletEnabled val="1"/>
        </dgm:presLayoutVars>
      </dgm:prSet>
      <dgm:spPr/>
      <dgm:t>
        <a:bodyPr/>
        <a:lstStyle/>
        <a:p>
          <a:endParaRPr lang="tr-TR"/>
        </a:p>
      </dgm:t>
    </dgm:pt>
    <dgm:pt modelId="{B2BF5DC3-E231-43C2-989E-A6B83639B22C}" type="pres">
      <dgm:prSet presAssocID="{3A3FC877-8E81-48C3-9BDD-38A86390E17E}" presName="FiveConn_4-5" presStyleLbl="fgAccFollowNode1" presStyleIdx="3" presStyleCnt="4">
        <dgm:presLayoutVars>
          <dgm:bulletEnabled val="1"/>
        </dgm:presLayoutVars>
      </dgm:prSet>
      <dgm:spPr/>
      <dgm:t>
        <a:bodyPr/>
        <a:lstStyle/>
        <a:p>
          <a:endParaRPr lang="tr-TR"/>
        </a:p>
      </dgm:t>
    </dgm:pt>
    <dgm:pt modelId="{6D52A5FA-96B5-4865-8C24-6AA57F6C84FB}" type="pres">
      <dgm:prSet presAssocID="{3A3FC877-8E81-48C3-9BDD-38A86390E17E}" presName="FiveNodes_1_text" presStyleLbl="node1" presStyleIdx="4" presStyleCnt="5">
        <dgm:presLayoutVars>
          <dgm:bulletEnabled val="1"/>
        </dgm:presLayoutVars>
      </dgm:prSet>
      <dgm:spPr/>
      <dgm:t>
        <a:bodyPr/>
        <a:lstStyle/>
        <a:p>
          <a:endParaRPr lang="tr-TR"/>
        </a:p>
      </dgm:t>
    </dgm:pt>
    <dgm:pt modelId="{5E9852C5-0471-4D9B-8819-87C7F2FF8E36}" type="pres">
      <dgm:prSet presAssocID="{3A3FC877-8E81-48C3-9BDD-38A86390E17E}" presName="FiveNodes_2_text" presStyleLbl="node1" presStyleIdx="4" presStyleCnt="5">
        <dgm:presLayoutVars>
          <dgm:bulletEnabled val="1"/>
        </dgm:presLayoutVars>
      </dgm:prSet>
      <dgm:spPr/>
      <dgm:t>
        <a:bodyPr/>
        <a:lstStyle/>
        <a:p>
          <a:endParaRPr lang="tr-TR"/>
        </a:p>
      </dgm:t>
    </dgm:pt>
    <dgm:pt modelId="{F3183E13-159F-4C18-BC64-D7BEC5A96F19}" type="pres">
      <dgm:prSet presAssocID="{3A3FC877-8E81-48C3-9BDD-38A86390E17E}" presName="FiveNodes_3_text" presStyleLbl="node1" presStyleIdx="4" presStyleCnt="5">
        <dgm:presLayoutVars>
          <dgm:bulletEnabled val="1"/>
        </dgm:presLayoutVars>
      </dgm:prSet>
      <dgm:spPr/>
      <dgm:t>
        <a:bodyPr/>
        <a:lstStyle/>
        <a:p>
          <a:endParaRPr lang="tr-TR"/>
        </a:p>
      </dgm:t>
    </dgm:pt>
    <dgm:pt modelId="{C7F02CCE-C202-45D5-9691-21E9CD8115AD}" type="pres">
      <dgm:prSet presAssocID="{3A3FC877-8E81-48C3-9BDD-38A86390E17E}" presName="FiveNodes_4_text" presStyleLbl="node1" presStyleIdx="4" presStyleCnt="5">
        <dgm:presLayoutVars>
          <dgm:bulletEnabled val="1"/>
        </dgm:presLayoutVars>
      </dgm:prSet>
      <dgm:spPr/>
      <dgm:t>
        <a:bodyPr/>
        <a:lstStyle/>
        <a:p>
          <a:endParaRPr lang="tr-TR"/>
        </a:p>
      </dgm:t>
    </dgm:pt>
    <dgm:pt modelId="{5489ACC3-97CD-4C99-A700-FDFE94C2CE50}" type="pres">
      <dgm:prSet presAssocID="{3A3FC877-8E81-48C3-9BDD-38A86390E17E}" presName="FiveNodes_5_text" presStyleLbl="node1" presStyleIdx="4" presStyleCnt="5">
        <dgm:presLayoutVars>
          <dgm:bulletEnabled val="1"/>
        </dgm:presLayoutVars>
      </dgm:prSet>
      <dgm:spPr/>
      <dgm:t>
        <a:bodyPr/>
        <a:lstStyle/>
        <a:p>
          <a:endParaRPr lang="tr-TR"/>
        </a:p>
      </dgm:t>
    </dgm:pt>
  </dgm:ptLst>
  <dgm:cxnLst>
    <dgm:cxn modelId="{1BE67D54-2787-45F5-AB02-F17C553E14AA}" srcId="{3A3FC877-8E81-48C3-9BDD-38A86390E17E}" destId="{36053039-19A3-4C26-9705-51EA06D7C2FF}" srcOrd="0" destOrd="0" parTransId="{58A41450-26A7-4E86-A98A-EA48CFA4DE01}" sibTransId="{CD4D5A9F-F096-4834-8A4C-69657A735D6C}"/>
    <dgm:cxn modelId="{30ED4F7C-ED8E-4ABE-957E-04C312BAC17C}" type="presOf" srcId="{CD4D5A9F-F096-4834-8A4C-69657A735D6C}" destId="{002C9B37-DDE5-4D09-A05B-FAFA52FF2BF9}" srcOrd="0" destOrd="0" presId="urn:microsoft.com/office/officeart/2005/8/layout/vProcess5"/>
    <dgm:cxn modelId="{7B3F46DD-9837-4CFF-B1D2-7157B0EE8039}" type="presOf" srcId="{836F9BB7-0FAF-4326-8900-B51D3DE7BC23}" destId="{F3183E13-159F-4C18-BC64-D7BEC5A96F19}" srcOrd="1" destOrd="0" presId="urn:microsoft.com/office/officeart/2005/8/layout/vProcess5"/>
    <dgm:cxn modelId="{1A232996-CC8F-4F98-8B4C-C04A937EBDF2}" type="presOf" srcId="{A97A1263-A25E-4DE7-82D1-D52D1EBC05C1}" destId="{C7F02CCE-C202-45D5-9691-21E9CD8115AD}" srcOrd="1" destOrd="0" presId="urn:microsoft.com/office/officeart/2005/8/layout/vProcess5"/>
    <dgm:cxn modelId="{EBE20CB3-AE13-4156-AADB-BD3D615EE420}" type="presOf" srcId="{E066E62B-AF0E-4385-9BFD-D2B40E06CC4B}" destId="{6A5BF5DE-210B-4874-84EF-0E362FE06873}" srcOrd="0" destOrd="0" presId="urn:microsoft.com/office/officeart/2005/8/layout/vProcess5"/>
    <dgm:cxn modelId="{EBDD8794-3050-49BE-853C-BFBA5FD9C832}" type="presOf" srcId="{836F9BB7-0FAF-4326-8900-B51D3DE7BC23}" destId="{B4FFAAA8-FD2E-45AB-8910-74E680D147A1}" srcOrd="0" destOrd="0" presId="urn:microsoft.com/office/officeart/2005/8/layout/vProcess5"/>
    <dgm:cxn modelId="{A241DAE0-D548-4200-B246-402113108819}" type="presOf" srcId="{CE0F5D91-83F9-468A-B96D-8489DF3ED7AF}" destId="{5489ACC3-97CD-4C99-A700-FDFE94C2CE50}" srcOrd="1" destOrd="0" presId="urn:microsoft.com/office/officeart/2005/8/layout/vProcess5"/>
    <dgm:cxn modelId="{16C0B9B4-F2E1-43A3-99E7-0E6447331B12}" type="presOf" srcId="{A97A1263-A25E-4DE7-82D1-D52D1EBC05C1}" destId="{2320F8F9-A256-41B1-8A51-8524071AA9CA}" srcOrd="0" destOrd="0" presId="urn:microsoft.com/office/officeart/2005/8/layout/vProcess5"/>
    <dgm:cxn modelId="{A42C5BA2-8B36-457F-8B3A-2EC8EA93FF6F}" srcId="{3A3FC877-8E81-48C3-9BDD-38A86390E17E}" destId="{836F9BB7-0FAF-4326-8900-B51D3DE7BC23}" srcOrd="2" destOrd="0" parTransId="{84682AF1-B344-4BE8-84CB-853AB86A12EA}" sibTransId="{709F93E4-2778-4827-8596-555B4B04C9CF}"/>
    <dgm:cxn modelId="{3237226A-1B1C-4BC0-9BEB-D3FA2558CA3C}" srcId="{3A3FC877-8E81-48C3-9BDD-38A86390E17E}" destId="{ECDA95E4-510A-407F-9853-6BAD6157DE6E}" srcOrd="1" destOrd="0" parTransId="{B3CEB6BB-BFFA-4A94-913D-8A2B4C20EC83}" sibTransId="{E066E62B-AF0E-4385-9BFD-D2B40E06CC4B}"/>
    <dgm:cxn modelId="{96511A84-72F6-4AA8-9FA0-91C4BA117ED3}" srcId="{3A3FC877-8E81-48C3-9BDD-38A86390E17E}" destId="{A97A1263-A25E-4DE7-82D1-D52D1EBC05C1}" srcOrd="3" destOrd="0" parTransId="{5681F4EC-723C-44F0-AE1A-19455D9C6117}" sibTransId="{1A50CB86-CC1F-45CE-8A73-98C343F164DC}"/>
    <dgm:cxn modelId="{E74381EA-D1DB-419A-9529-6E7E7996F2C9}" type="presOf" srcId="{3A3FC877-8E81-48C3-9BDD-38A86390E17E}" destId="{DF21BCF9-C788-421F-85AF-D9ECF8631092}" srcOrd="0" destOrd="0" presId="urn:microsoft.com/office/officeart/2005/8/layout/vProcess5"/>
    <dgm:cxn modelId="{6FD2D587-16CD-4D54-921E-B61FE55CCA72}" type="presOf" srcId="{CE0F5D91-83F9-468A-B96D-8489DF3ED7AF}" destId="{54741ADF-44A3-4F4D-BEEB-C98EC152E831}" srcOrd="0" destOrd="0" presId="urn:microsoft.com/office/officeart/2005/8/layout/vProcess5"/>
    <dgm:cxn modelId="{9BF5A1DF-5074-4498-8CC9-4A63CDE5486F}" type="presOf" srcId="{ECDA95E4-510A-407F-9853-6BAD6157DE6E}" destId="{741985A5-C85E-49DB-9A41-76DA22B205D0}" srcOrd="0" destOrd="0" presId="urn:microsoft.com/office/officeart/2005/8/layout/vProcess5"/>
    <dgm:cxn modelId="{ABB11DAE-B477-40C6-8E9A-B959D75E876B}" type="presOf" srcId="{1A50CB86-CC1F-45CE-8A73-98C343F164DC}" destId="{B2BF5DC3-E231-43C2-989E-A6B83639B22C}" srcOrd="0" destOrd="0" presId="urn:microsoft.com/office/officeart/2005/8/layout/vProcess5"/>
    <dgm:cxn modelId="{0D2664E8-3F91-40A5-8132-EBD44E253D44}" type="presOf" srcId="{709F93E4-2778-4827-8596-555B4B04C9CF}" destId="{EF6D20B7-395D-4720-89A9-2EA3AC441F6A}" srcOrd="0" destOrd="0" presId="urn:microsoft.com/office/officeart/2005/8/layout/vProcess5"/>
    <dgm:cxn modelId="{8ACA7BD9-A82E-45C3-A4F3-ABAFD322BD47}" srcId="{3A3FC877-8E81-48C3-9BDD-38A86390E17E}" destId="{CE0F5D91-83F9-468A-B96D-8489DF3ED7AF}" srcOrd="4" destOrd="0" parTransId="{07829C66-446E-4A70-BC03-DC0623A92D9F}" sibTransId="{CC225E08-FE74-4298-918D-E96EBBA55BAD}"/>
    <dgm:cxn modelId="{26F92024-826D-4CE8-A3C8-164D3003F468}" type="presOf" srcId="{36053039-19A3-4C26-9705-51EA06D7C2FF}" destId="{A08F9FB0-14A5-4C2B-8F62-B5C1EC12E335}" srcOrd="0" destOrd="0" presId="urn:microsoft.com/office/officeart/2005/8/layout/vProcess5"/>
    <dgm:cxn modelId="{BF9595E7-88E6-41E8-BA06-51B9FEB460D0}" type="presOf" srcId="{36053039-19A3-4C26-9705-51EA06D7C2FF}" destId="{6D52A5FA-96B5-4865-8C24-6AA57F6C84FB}" srcOrd="1" destOrd="0" presId="urn:microsoft.com/office/officeart/2005/8/layout/vProcess5"/>
    <dgm:cxn modelId="{FE991ADA-2551-4B6E-8C20-B54F9619E8F4}" type="presOf" srcId="{ECDA95E4-510A-407F-9853-6BAD6157DE6E}" destId="{5E9852C5-0471-4D9B-8819-87C7F2FF8E36}" srcOrd="1" destOrd="0" presId="urn:microsoft.com/office/officeart/2005/8/layout/vProcess5"/>
    <dgm:cxn modelId="{3B3F58E2-75BD-4D20-9BE3-89B2AF3A0C9A}" type="presParOf" srcId="{DF21BCF9-C788-421F-85AF-D9ECF8631092}" destId="{FCAC1DEE-EE58-40CD-AE89-E2E6C5383B19}" srcOrd="0" destOrd="0" presId="urn:microsoft.com/office/officeart/2005/8/layout/vProcess5"/>
    <dgm:cxn modelId="{7CCA21F4-2DC7-42EB-90EB-60A0593EA552}" type="presParOf" srcId="{DF21BCF9-C788-421F-85AF-D9ECF8631092}" destId="{A08F9FB0-14A5-4C2B-8F62-B5C1EC12E335}" srcOrd="1" destOrd="0" presId="urn:microsoft.com/office/officeart/2005/8/layout/vProcess5"/>
    <dgm:cxn modelId="{2B019F33-F5F2-4904-ABCC-85D3B77E8452}" type="presParOf" srcId="{DF21BCF9-C788-421F-85AF-D9ECF8631092}" destId="{741985A5-C85E-49DB-9A41-76DA22B205D0}" srcOrd="2" destOrd="0" presId="urn:microsoft.com/office/officeart/2005/8/layout/vProcess5"/>
    <dgm:cxn modelId="{93FEA578-FED7-4383-AE1F-1B9052DDB0D4}" type="presParOf" srcId="{DF21BCF9-C788-421F-85AF-D9ECF8631092}" destId="{B4FFAAA8-FD2E-45AB-8910-74E680D147A1}" srcOrd="3" destOrd="0" presId="urn:microsoft.com/office/officeart/2005/8/layout/vProcess5"/>
    <dgm:cxn modelId="{DE54FF2C-1324-4841-9702-C14B9A7031CA}" type="presParOf" srcId="{DF21BCF9-C788-421F-85AF-D9ECF8631092}" destId="{2320F8F9-A256-41B1-8A51-8524071AA9CA}" srcOrd="4" destOrd="0" presId="urn:microsoft.com/office/officeart/2005/8/layout/vProcess5"/>
    <dgm:cxn modelId="{2F9569CE-23B0-4A02-9710-1D27326D34C2}" type="presParOf" srcId="{DF21BCF9-C788-421F-85AF-D9ECF8631092}" destId="{54741ADF-44A3-4F4D-BEEB-C98EC152E831}" srcOrd="5" destOrd="0" presId="urn:microsoft.com/office/officeart/2005/8/layout/vProcess5"/>
    <dgm:cxn modelId="{F4F3BB13-6A9A-4B1D-92E4-7D6F63539484}" type="presParOf" srcId="{DF21BCF9-C788-421F-85AF-D9ECF8631092}" destId="{002C9B37-DDE5-4D09-A05B-FAFA52FF2BF9}" srcOrd="6" destOrd="0" presId="urn:microsoft.com/office/officeart/2005/8/layout/vProcess5"/>
    <dgm:cxn modelId="{C696253A-7B8D-4155-BDC2-DFD0890DEDE7}" type="presParOf" srcId="{DF21BCF9-C788-421F-85AF-D9ECF8631092}" destId="{6A5BF5DE-210B-4874-84EF-0E362FE06873}" srcOrd="7" destOrd="0" presId="urn:microsoft.com/office/officeart/2005/8/layout/vProcess5"/>
    <dgm:cxn modelId="{0AF64ED9-E75A-4127-BD34-33332ABA4113}" type="presParOf" srcId="{DF21BCF9-C788-421F-85AF-D9ECF8631092}" destId="{EF6D20B7-395D-4720-89A9-2EA3AC441F6A}" srcOrd="8" destOrd="0" presId="urn:microsoft.com/office/officeart/2005/8/layout/vProcess5"/>
    <dgm:cxn modelId="{C8D68E2D-7A64-4CBD-B9A3-4A95CA90DAF6}" type="presParOf" srcId="{DF21BCF9-C788-421F-85AF-D9ECF8631092}" destId="{B2BF5DC3-E231-43C2-989E-A6B83639B22C}" srcOrd="9" destOrd="0" presId="urn:microsoft.com/office/officeart/2005/8/layout/vProcess5"/>
    <dgm:cxn modelId="{A5101F27-C40A-4DE4-96A3-95E2C3077CF8}" type="presParOf" srcId="{DF21BCF9-C788-421F-85AF-D9ECF8631092}" destId="{6D52A5FA-96B5-4865-8C24-6AA57F6C84FB}" srcOrd="10" destOrd="0" presId="urn:microsoft.com/office/officeart/2005/8/layout/vProcess5"/>
    <dgm:cxn modelId="{0C102BF4-3363-495A-86C9-DE67BD43FABE}" type="presParOf" srcId="{DF21BCF9-C788-421F-85AF-D9ECF8631092}" destId="{5E9852C5-0471-4D9B-8819-87C7F2FF8E36}" srcOrd="11" destOrd="0" presId="urn:microsoft.com/office/officeart/2005/8/layout/vProcess5"/>
    <dgm:cxn modelId="{BDCE878F-09E7-4A00-9BF1-3C0D2CD83E2C}" type="presParOf" srcId="{DF21BCF9-C788-421F-85AF-D9ECF8631092}" destId="{F3183E13-159F-4C18-BC64-D7BEC5A96F19}" srcOrd="12" destOrd="0" presId="urn:microsoft.com/office/officeart/2005/8/layout/vProcess5"/>
    <dgm:cxn modelId="{2D301AD5-A86D-44A0-A207-F8F10F89F809}" type="presParOf" srcId="{DF21BCF9-C788-421F-85AF-D9ECF8631092}" destId="{C7F02CCE-C202-45D5-9691-21E9CD8115AD}" srcOrd="13" destOrd="0" presId="urn:microsoft.com/office/officeart/2005/8/layout/vProcess5"/>
    <dgm:cxn modelId="{43AA792D-C0E7-4FA3-BC6F-89FDEA241E75}" type="presParOf" srcId="{DF21BCF9-C788-421F-85AF-D9ECF8631092}" destId="{5489ACC3-97CD-4C99-A700-FDFE94C2CE50}" srcOrd="14" destOrd="0" presId="urn:microsoft.com/office/officeart/2005/8/layout/vProcess5"/>
  </dgm:cxnLst>
  <dgm:bg/>
  <dgm:whole/>
</dgm:dataModel>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E94936-E32C-4EB5-AA2F-12CF87C53D32}" type="datetimeFigureOut">
              <a:rPr lang="tr-TR" smtClean="0"/>
              <a:pPr/>
              <a:t>10.5.2018</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DC1394-0990-4500-87C3-4E9E0AA55E1B}" type="slidenum">
              <a:rPr lang="tr-TR" smtClean="0"/>
              <a:pPr/>
              <a:t>‹#›</a:t>
            </a:fld>
            <a:endParaRPr lang="tr-TR"/>
          </a:p>
        </p:txBody>
      </p:sp>
    </p:spTree>
    <p:extLst>
      <p:ext uri="{BB962C8B-B14F-4D97-AF65-F5344CB8AC3E}">
        <p14:creationId xmlns:p14="http://schemas.microsoft.com/office/powerpoint/2010/main" xmlns="" val="1775457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 xmlns:a16="http://schemas.microsoft.com/office/drawing/2014/main" id="{37406B28-9AA7-413E-A11C-5C2D149154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987" name="Notes Placeholder 2">
            <a:extLst>
              <a:ext uri="{FF2B5EF4-FFF2-40B4-BE49-F238E27FC236}">
                <a16:creationId xmlns="" xmlns:a16="http://schemas.microsoft.com/office/drawing/2014/main" id="{D793DFEC-C3E3-4B40-BC59-7E4E66C183FF}"/>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2" eaLnBrk="1" hangingPunct="1">
              <a:spcBef>
                <a:spcPct val="0"/>
              </a:spcBef>
            </a:pPr>
            <a:endParaRPr lang="en-US" altLang="tr-TR" dirty="0"/>
          </a:p>
        </p:txBody>
      </p:sp>
      <p:sp>
        <p:nvSpPr>
          <p:cNvPr id="41988" name="Slide Number Placeholder 3">
            <a:extLst>
              <a:ext uri="{FF2B5EF4-FFF2-40B4-BE49-F238E27FC236}">
                <a16:creationId xmlns="" xmlns:a16="http://schemas.microsoft.com/office/drawing/2014/main" id="{6E3E71DA-B0A3-445D-9857-350FF8D582B8}"/>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7EB1D59-4C15-46BF-8B25-4FD373C59339}" type="slidenum">
              <a:rPr lang="en-US" altLang="tr-TR" smtClean="0"/>
              <a:pPr>
                <a:spcBef>
                  <a:spcPct val="0"/>
                </a:spcBef>
              </a:pPr>
              <a:t>10</a:t>
            </a:fld>
            <a:endParaRPr lang="en-US" altLang="tr-TR"/>
          </a:p>
        </p:txBody>
      </p:sp>
    </p:spTree>
    <p:extLst>
      <p:ext uri="{BB962C8B-B14F-4D97-AF65-F5344CB8AC3E}">
        <p14:creationId xmlns:p14="http://schemas.microsoft.com/office/powerpoint/2010/main" xmlns="" val="2026844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a:p>
            <a:r>
              <a:rPr lang="tr-TR" sz="1200" b="1" kern="1200" dirty="0">
                <a:solidFill>
                  <a:schemeClr val="tx1"/>
                </a:solidFill>
                <a:effectLst/>
                <a:latin typeface="+mn-lt"/>
                <a:ea typeface="+mn-ea"/>
                <a:cs typeface="+mn-cs"/>
              </a:rPr>
              <a:t> </a:t>
            </a:r>
            <a:endParaRPr lang="tr-TR" sz="1200" kern="1200" dirty="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D6DC1394-0990-4500-87C3-4E9E0AA55E1B}" type="slidenum">
              <a:rPr lang="tr-TR" smtClean="0"/>
              <a:pPr/>
              <a:t>24</a:t>
            </a:fld>
            <a:endParaRPr lang="tr-TR"/>
          </a:p>
        </p:txBody>
      </p:sp>
    </p:spTree>
    <p:extLst>
      <p:ext uri="{BB962C8B-B14F-4D97-AF65-F5344CB8AC3E}">
        <p14:creationId xmlns:p14="http://schemas.microsoft.com/office/powerpoint/2010/main" xmlns="" val="3180122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kern="1200" dirty="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D6DC1394-0990-4500-87C3-4E9E0AA55E1B}" type="slidenum">
              <a:rPr lang="tr-TR" smtClean="0"/>
              <a:pPr/>
              <a:t>26</a:t>
            </a:fld>
            <a:endParaRPr lang="tr-TR"/>
          </a:p>
        </p:txBody>
      </p:sp>
    </p:spTree>
    <p:extLst>
      <p:ext uri="{BB962C8B-B14F-4D97-AF65-F5344CB8AC3E}">
        <p14:creationId xmlns:p14="http://schemas.microsoft.com/office/powerpoint/2010/main" xmlns="" val="3099034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DNA HASARI ESHRE 2017 </a:t>
            </a:r>
          </a:p>
          <a:p>
            <a:r>
              <a:rPr lang="tr-TR" dirty="0" err="1"/>
              <a:t>Tgk</a:t>
            </a:r>
            <a:r>
              <a:rPr lang="tr-TR" dirty="0"/>
              <a:t>-sperm </a:t>
            </a:r>
            <a:r>
              <a:rPr lang="tr-TR" dirty="0" err="1"/>
              <a:t>dna</a:t>
            </a:r>
            <a:r>
              <a:rPr lang="tr-TR" dirty="0"/>
              <a:t> hasarı ilişkisi : orta</a:t>
            </a:r>
          </a:p>
          <a:p>
            <a:r>
              <a:rPr lang="tr-TR" dirty="0" err="1"/>
              <a:t>Prognoz</a:t>
            </a:r>
            <a:r>
              <a:rPr lang="tr-TR" dirty="0"/>
              <a:t> : belirsiz</a:t>
            </a:r>
          </a:p>
          <a:p>
            <a:r>
              <a:rPr lang="tr-TR" dirty="0"/>
              <a:t>Tedavi: </a:t>
            </a:r>
          </a:p>
          <a:p>
            <a:r>
              <a:rPr lang="tr-TR" dirty="0"/>
              <a:t>Hiçbir tedavi araştırılmamıştır</a:t>
            </a:r>
          </a:p>
          <a:p>
            <a:r>
              <a:rPr lang="tr-TR" dirty="0"/>
              <a:t>Literatür desteği var, ancak destekleyecek </a:t>
            </a:r>
            <a:r>
              <a:rPr lang="tr-TR" dirty="0" err="1"/>
              <a:t>prospektif</a:t>
            </a:r>
            <a:r>
              <a:rPr lang="tr-TR" dirty="0"/>
              <a:t> çalışma </a:t>
            </a:r>
            <a:r>
              <a:rPr lang="tr-TR" dirty="0" err="1"/>
              <a:t>yokkkk</a:t>
            </a:r>
            <a:endParaRPr lang="tr-TR" dirty="0"/>
          </a:p>
          <a:p>
            <a:endParaRPr lang="tr-TR" dirty="0"/>
          </a:p>
        </p:txBody>
      </p:sp>
      <p:sp>
        <p:nvSpPr>
          <p:cNvPr id="4" name="Slayt Numarası Yer Tutucusu 3"/>
          <p:cNvSpPr>
            <a:spLocks noGrp="1"/>
          </p:cNvSpPr>
          <p:nvPr>
            <p:ph type="sldNum" sz="quarter" idx="10"/>
          </p:nvPr>
        </p:nvSpPr>
        <p:spPr/>
        <p:txBody>
          <a:bodyPr/>
          <a:lstStyle/>
          <a:p>
            <a:fld id="{D6DC1394-0990-4500-87C3-4E9E0AA55E1B}" type="slidenum">
              <a:rPr lang="tr-TR" smtClean="0"/>
              <a:pPr/>
              <a:t>27</a:t>
            </a:fld>
            <a:endParaRPr lang="tr-TR"/>
          </a:p>
        </p:txBody>
      </p:sp>
    </p:spTree>
    <p:extLst>
      <p:ext uri="{BB962C8B-B14F-4D97-AF65-F5344CB8AC3E}">
        <p14:creationId xmlns:p14="http://schemas.microsoft.com/office/powerpoint/2010/main" xmlns="" val="3113991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a:t>3D ultrason Septum ve </a:t>
            </a:r>
            <a:r>
              <a:rPr lang="tr-TR" sz="1200" dirty="0" err="1"/>
              <a:t>bicornuat</a:t>
            </a:r>
            <a:r>
              <a:rPr lang="tr-TR" sz="1200" dirty="0"/>
              <a:t> ayırımında yüksek 									</a:t>
            </a:r>
            <a:r>
              <a:rPr lang="tr-TR" sz="1200" dirty="0" err="1"/>
              <a:t>sensitivite</a:t>
            </a:r>
            <a:r>
              <a:rPr lang="tr-TR" sz="1200" dirty="0"/>
              <a:t> ve </a:t>
            </a:r>
            <a:r>
              <a:rPr lang="tr-TR" sz="1200" dirty="0" err="1"/>
              <a:t>spesifite</a:t>
            </a:r>
            <a:r>
              <a:rPr lang="tr-TR" sz="1200" dirty="0"/>
              <a:t>, SIS HSG ye üstün </a:t>
            </a:r>
            <a:r>
              <a:rPr lang="tr-TR" sz="1200" dirty="0" err="1"/>
              <a:t>uterin</a:t>
            </a:r>
            <a:r>
              <a:rPr lang="tr-TR" sz="1200" dirty="0"/>
              <a:t> </a:t>
            </a:r>
            <a:r>
              <a:rPr lang="tr-TR" sz="1200" dirty="0" err="1"/>
              <a:t>malformasyon</a:t>
            </a:r>
            <a:r>
              <a:rPr lang="tr-TR" sz="1200" dirty="0"/>
              <a:t> tanısında</a:t>
            </a:r>
            <a:endParaRPr lang="tr-TR" dirty="0"/>
          </a:p>
        </p:txBody>
      </p:sp>
      <p:sp>
        <p:nvSpPr>
          <p:cNvPr id="4" name="Slayt Numarası Yer Tutucusu 3"/>
          <p:cNvSpPr>
            <a:spLocks noGrp="1"/>
          </p:cNvSpPr>
          <p:nvPr>
            <p:ph type="sldNum" sz="quarter" idx="10"/>
          </p:nvPr>
        </p:nvSpPr>
        <p:spPr/>
        <p:txBody>
          <a:bodyPr/>
          <a:lstStyle/>
          <a:p>
            <a:fld id="{D6DC1394-0990-4500-87C3-4E9E0AA55E1B}" type="slidenum">
              <a:rPr lang="tr-TR" smtClean="0"/>
              <a:pPr/>
              <a:t>29</a:t>
            </a:fld>
            <a:endParaRPr lang="tr-TR"/>
          </a:p>
        </p:txBody>
      </p:sp>
    </p:spTree>
    <p:extLst>
      <p:ext uri="{BB962C8B-B14F-4D97-AF65-F5344CB8AC3E}">
        <p14:creationId xmlns:p14="http://schemas.microsoft.com/office/powerpoint/2010/main" xmlns="" val="2470596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 xmlns:a16="http://schemas.microsoft.com/office/drawing/2014/main" id="{082C9419-C9F0-40DA-97D5-CB94F2E8EE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Notes Placeholder 2">
            <a:extLst>
              <a:ext uri="{FF2B5EF4-FFF2-40B4-BE49-F238E27FC236}">
                <a16:creationId xmlns="" xmlns:a16="http://schemas.microsoft.com/office/drawing/2014/main" id="{57B6EACA-C0B5-4E45-99A0-6768A2E46402}"/>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90000"/>
              </a:lnSpc>
            </a:pPr>
            <a:endParaRPr lang="en-US" altLang="tr-TR" b="1" dirty="0" err="1"/>
          </a:p>
        </p:txBody>
      </p:sp>
      <p:sp>
        <p:nvSpPr>
          <p:cNvPr id="66564" name="Slide Number Placeholder 3">
            <a:extLst>
              <a:ext uri="{FF2B5EF4-FFF2-40B4-BE49-F238E27FC236}">
                <a16:creationId xmlns="" xmlns:a16="http://schemas.microsoft.com/office/drawing/2014/main" id="{BC7EE19A-8ACE-4895-BEC7-0D68CEEB7613}"/>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1665146-20F4-4C08-9BA8-0A19B1DDE6A7}" type="slidenum">
              <a:rPr lang="en-US" altLang="tr-TR" smtClean="0"/>
              <a:pPr>
                <a:spcBef>
                  <a:spcPct val="0"/>
                </a:spcBef>
              </a:pPr>
              <a:t>30</a:t>
            </a:fld>
            <a:endParaRPr lang="en-US" altLang="tr-TR"/>
          </a:p>
        </p:txBody>
      </p:sp>
    </p:spTree>
    <p:extLst>
      <p:ext uri="{BB962C8B-B14F-4D97-AF65-F5344CB8AC3E}">
        <p14:creationId xmlns:p14="http://schemas.microsoft.com/office/powerpoint/2010/main" xmlns="" val="284530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err="1"/>
          </a:p>
        </p:txBody>
      </p:sp>
      <p:sp>
        <p:nvSpPr>
          <p:cNvPr id="4" name="Slayt Numarası Yer Tutucusu 3"/>
          <p:cNvSpPr>
            <a:spLocks noGrp="1"/>
          </p:cNvSpPr>
          <p:nvPr>
            <p:ph type="sldNum" sz="quarter" idx="10"/>
          </p:nvPr>
        </p:nvSpPr>
        <p:spPr/>
        <p:txBody>
          <a:bodyPr/>
          <a:lstStyle/>
          <a:p>
            <a:fld id="{D6DC1394-0990-4500-87C3-4E9E0AA55E1B}" type="slidenum">
              <a:rPr lang="tr-TR" smtClean="0"/>
              <a:pPr/>
              <a:t>31</a:t>
            </a:fld>
            <a:endParaRPr lang="tr-TR"/>
          </a:p>
        </p:txBody>
      </p:sp>
    </p:spTree>
    <p:extLst>
      <p:ext uri="{BB962C8B-B14F-4D97-AF65-F5344CB8AC3E}">
        <p14:creationId xmlns:p14="http://schemas.microsoft.com/office/powerpoint/2010/main" xmlns="" val="973179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DC1394-0990-4500-87C3-4E9E0AA55E1B}" type="slidenum">
              <a:rPr lang="tr-TR" smtClean="0"/>
              <a:pPr/>
              <a:t>32</a:t>
            </a:fld>
            <a:endParaRPr lang="tr-TR"/>
          </a:p>
        </p:txBody>
      </p:sp>
    </p:spTree>
    <p:extLst>
      <p:ext uri="{BB962C8B-B14F-4D97-AF65-F5344CB8AC3E}">
        <p14:creationId xmlns:p14="http://schemas.microsoft.com/office/powerpoint/2010/main" xmlns="" val="3338690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a:t>HLA </a:t>
            </a:r>
            <a:r>
              <a:rPr lang="tr-TR" sz="1200" dirty="0" err="1"/>
              <a:t>class</a:t>
            </a:r>
            <a:r>
              <a:rPr lang="tr-TR" sz="1200" dirty="0"/>
              <a:t> II </a:t>
            </a:r>
            <a:r>
              <a:rPr lang="tr-TR" sz="1200" dirty="0" err="1"/>
              <a:t>allellerinin</a:t>
            </a:r>
            <a:r>
              <a:rPr lang="tr-TR" sz="1200" dirty="0"/>
              <a:t> anti-HY </a:t>
            </a:r>
            <a:r>
              <a:rPr lang="tr-TR" sz="1200" dirty="0" err="1"/>
              <a:t>immunitesine</a:t>
            </a:r>
            <a:r>
              <a:rPr lang="tr-TR" sz="1200" dirty="0"/>
              <a:t> yatkınlığı olan </a:t>
            </a:r>
            <a:r>
              <a:rPr lang="tr-TR" sz="1200" dirty="0" err="1"/>
              <a:t>sekonder</a:t>
            </a:r>
            <a:r>
              <a:rPr lang="tr-TR" sz="1200" dirty="0"/>
              <a:t> </a:t>
            </a:r>
            <a:r>
              <a:rPr lang="tr-TR" sz="1200" dirty="0" err="1"/>
              <a:t>RPL’li</a:t>
            </a:r>
            <a:r>
              <a:rPr lang="tr-TR" sz="1200" dirty="0"/>
              <a:t> kadınlar için </a:t>
            </a:r>
            <a:r>
              <a:rPr lang="tr-TR" sz="1200" dirty="0" err="1"/>
              <a:t>prognostik</a:t>
            </a:r>
            <a:r>
              <a:rPr lang="tr-TR" sz="1200" dirty="0"/>
              <a:t> etkisi daha güçlüdür.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kern="1200" dirty="0">
                <a:solidFill>
                  <a:schemeClr val="tx1"/>
                </a:solidFill>
                <a:effectLst/>
                <a:latin typeface="+mn-lt"/>
                <a:ea typeface="+mn-ea"/>
                <a:cs typeface="+mn-cs"/>
              </a:rPr>
              <a:t>RPL'deki </a:t>
            </a:r>
            <a:r>
              <a:rPr lang="tr-TR" sz="1200" b="1" kern="1200" dirty="0" err="1">
                <a:solidFill>
                  <a:schemeClr val="tx1"/>
                </a:solidFill>
                <a:effectLst/>
                <a:latin typeface="+mn-lt"/>
                <a:ea typeface="+mn-ea"/>
                <a:cs typeface="+mn-cs"/>
              </a:rPr>
              <a:t>sitokinlerin</a:t>
            </a:r>
            <a:r>
              <a:rPr lang="tr-TR" sz="1200" b="1" kern="1200" dirty="0">
                <a:solidFill>
                  <a:schemeClr val="tx1"/>
                </a:solidFill>
                <a:effectLst/>
                <a:latin typeface="+mn-lt"/>
                <a:ea typeface="+mn-ea"/>
                <a:cs typeface="+mn-cs"/>
              </a:rPr>
              <a:t> rolüne ilişkin araştırmalar karmaşıktır çünkü </a:t>
            </a:r>
            <a:r>
              <a:rPr lang="tr-TR" sz="1200" b="1" kern="1200" dirty="0" err="1">
                <a:solidFill>
                  <a:schemeClr val="tx1"/>
                </a:solidFill>
                <a:effectLst/>
                <a:latin typeface="+mn-lt"/>
                <a:ea typeface="+mn-ea"/>
                <a:cs typeface="+mn-cs"/>
              </a:rPr>
              <a:t>sitokinlerin</a:t>
            </a:r>
            <a:r>
              <a:rPr lang="tr-TR" sz="1200" b="1" kern="1200" dirty="0">
                <a:solidFill>
                  <a:schemeClr val="tx1"/>
                </a:solidFill>
                <a:effectLst/>
                <a:latin typeface="+mn-lt"/>
                <a:ea typeface="+mn-ea"/>
                <a:cs typeface="+mn-cs"/>
              </a:rPr>
              <a:t> işlevi, gebeliğin süresine ve kandaki lenfositlerin </a:t>
            </a:r>
            <a:r>
              <a:rPr lang="tr-TR" sz="1200" b="1" kern="1200" dirty="0" err="1">
                <a:solidFill>
                  <a:schemeClr val="tx1"/>
                </a:solidFill>
                <a:effectLst/>
                <a:latin typeface="+mn-lt"/>
                <a:ea typeface="+mn-ea"/>
                <a:cs typeface="+mn-cs"/>
              </a:rPr>
              <a:t>sitokin</a:t>
            </a:r>
            <a:r>
              <a:rPr lang="tr-TR" sz="1200" b="1" kern="1200" dirty="0">
                <a:solidFill>
                  <a:schemeClr val="tx1"/>
                </a:solidFill>
                <a:effectLst/>
                <a:latin typeface="+mn-lt"/>
                <a:ea typeface="+mn-ea"/>
                <a:cs typeface="+mn-cs"/>
              </a:rPr>
              <a:t> üretimine göre değişebilir. Ayrıca, plazma </a:t>
            </a:r>
            <a:r>
              <a:rPr lang="tr-TR" sz="1200" b="1" kern="1200" dirty="0" err="1">
                <a:solidFill>
                  <a:schemeClr val="tx1"/>
                </a:solidFill>
                <a:effectLst/>
                <a:latin typeface="+mn-lt"/>
                <a:ea typeface="+mn-ea"/>
                <a:cs typeface="+mn-cs"/>
              </a:rPr>
              <a:t>sitokin</a:t>
            </a:r>
            <a:r>
              <a:rPr lang="tr-TR" sz="1200" b="1" kern="1200" dirty="0">
                <a:solidFill>
                  <a:schemeClr val="tx1"/>
                </a:solidFill>
                <a:effectLst/>
                <a:latin typeface="+mn-lt"/>
                <a:ea typeface="+mn-ea"/>
                <a:cs typeface="+mn-cs"/>
              </a:rPr>
              <a:t> konsantrasyonları, </a:t>
            </a:r>
            <a:r>
              <a:rPr lang="tr-TR" sz="1200" b="1" kern="1200" dirty="0" err="1">
                <a:solidFill>
                  <a:schemeClr val="tx1"/>
                </a:solidFill>
                <a:effectLst/>
                <a:latin typeface="+mn-lt"/>
                <a:ea typeface="+mn-ea"/>
                <a:cs typeface="+mn-cs"/>
              </a:rPr>
              <a:t>uterusdan</a:t>
            </a:r>
            <a:r>
              <a:rPr lang="tr-TR" sz="1200" b="1" kern="1200" dirty="0">
                <a:solidFill>
                  <a:schemeClr val="tx1"/>
                </a:solidFill>
                <a:effectLst/>
                <a:latin typeface="+mn-lt"/>
                <a:ea typeface="+mn-ea"/>
                <a:cs typeface="+mn-cs"/>
              </a:rPr>
              <a:t> tamamen farklı olabilir ve </a:t>
            </a:r>
            <a:r>
              <a:rPr lang="tr-TR" sz="1200" b="1" kern="1200" dirty="0" err="1">
                <a:solidFill>
                  <a:schemeClr val="tx1"/>
                </a:solidFill>
                <a:effectLst/>
                <a:latin typeface="+mn-lt"/>
                <a:ea typeface="+mn-ea"/>
                <a:cs typeface="+mn-cs"/>
              </a:rPr>
              <a:t>endometriyal</a:t>
            </a:r>
            <a:r>
              <a:rPr lang="tr-TR" sz="1200" b="1" kern="1200" dirty="0">
                <a:solidFill>
                  <a:schemeClr val="tx1"/>
                </a:solidFill>
                <a:effectLst/>
                <a:latin typeface="+mn-lt"/>
                <a:ea typeface="+mn-ea"/>
                <a:cs typeface="+mn-cs"/>
              </a:rPr>
              <a:t> dokudaki ve </a:t>
            </a:r>
            <a:r>
              <a:rPr lang="tr-TR" sz="1200" b="1" kern="1200" dirty="0" err="1">
                <a:solidFill>
                  <a:schemeClr val="tx1"/>
                </a:solidFill>
                <a:effectLst/>
                <a:latin typeface="+mn-lt"/>
                <a:ea typeface="+mn-ea"/>
                <a:cs typeface="+mn-cs"/>
              </a:rPr>
              <a:t>desidual</a:t>
            </a:r>
            <a:r>
              <a:rPr lang="tr-TR" sz="1200" b="1" kern="1200" dirty="0">
                <a:solidFill>
                  <a:schemeClr val="tx1"/>
                </a:solidFill>
                <a:effectLst/>
                <a:latin typeface="+mn-lt"/>
                <a:ea typeface="+mn-ea"/>
                <a:cs typeface="+mn-cs"/>
              </a:rPr>
              <a:t> dokudaki </a:t>
            </a:r>
            <a:r>
              <a:rPr lang="tr-TR" sz="1200" b="1" kern="1200" dirty="0" err="1">
                <a:solidFill>
                  <a:schemeClr val="tx1"/>
                </a:solidFill>
                <a:effectLst/>
                <a:latin typeface="+mn-lt"/>
                <a:ea typeface="+mn-ea"/>
                <a:cs typeface="+mn-cs"/>
              </a:rPr>
              <a:t>sitokinlerin</a:t>
            </a:r>
            <a:r>
              <a:rPr lang="tr-TR" sz="1200" b="1" kern="1200" dirty="0">
                <a:solidFill>
                  <a:schemeClr val="tx1"/>
                </a:solidFill>
                <a:effectLst/>
                <a:latin typeface="+mn-lt"/>
                <a:ea typeface="+mn-ea"/>
                <a:cs typeface="+mn-cs"/>
              </a:rPr>
              <a:t> ölçümü,  veya </a:t>
            </a:r>
            <a:r>
              <a:rPr lang="tr-TR" sz="1200" b="1" kern="1200" dirty="0" err="1">
                <a:solidFill>
                  <a:schemeClr val="tx1"/>
                </a:solidFill>
                <a:effectLst/>
                <a:latin typeface="+mn-lt"/>
                <a:ea typeface="+mn-ea"/>
                <a:cs typeface="+mn-cs"/>
              </a:rPr>
              <a:t>endometriyal</a:t>
            </a:r>
            <a:r>
              <a:rPr lang="tr-TR" sz="1200" b="1" kern="1200" dirty="0">
                <a:solidFill>
                  <a:schemeClr val="tx1"/>
                </a:solidFill>
                <a:effectLst/>
                <a:latin typeface="+mn-lt"/>
                <a:ea typeface="+mn-ea"/>
                <a:cs typeface="+mn-cs"/>
              </a:rPr>
              <a:t> yıkamalar teknik zorlukları olan konulardır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kern="1200" dirty="0" err="1">
                <a:solidFill>
                  <a:schemeClr val="tx1"/>
                </a:solidFill>
                <a:effectLst/>
                <a:latin typeface="+mn-lt"/>
                <a:ea typeface="+mn-ea"/>
                <a:cs typeface="+mn-cs"/>
              </a:rPr>
              <a:t>RPL'li</a:t>
            </a:r>
            <a:r>
              <a:rPr lang="tr-TR" sz="1200" b="1" kern="1200" dirty="0">
                <a:solidFill>
                  <a:schemeClr val="tx1"/>
                </a:solidFill>
                <a:effectLst/>
                <a:latin typeface="+mn-lt"/>
                <a:ea typeface="+mn-ea"/>
                <a:cs typeface="+mn-cs"/>
              </a:rPr>
              <a:t> kadınlarda ANA ölçümleri düşünülebilir çünkü vaka kontrol çalışmalarının büyük çoğunluğu RPL ile bir ilişkiyi belgelemektedir ve ANA varlığının </a:t>
            </a:r>
            <a:r>
              <a:rPr lang="tr-TR" sz="1200" b="1" kern="1200" dirty="0" err="1">
                <a:solidFill>
                  <a:schemeClr val="tx1"/>
                </a:solidFill>
                <a:effectLst/>
                <a:latin typeface="+mn-lt"/>
                <a:ea typeface="+mn-ea"/>
                <a:cs typeface="+mn-cs"/>
              </a:rPr>
              <a:t>prognozu</a:t>
            </a:r>
            <a:r>
              <a:rPr lang="tr-TR" sz="1200" b="1" kern="1200" dirty="0">
                <a:solidFill>
                  <a:schemeClr val="tx1"/>
                </a:solidFill>
                <a:effectLst/>
                <a:latin typeface="+mn-lt"/>
                <a:ea typeface="+mn-ea"/>
                <a:cs typeface="+mn-cs"/>
              </a:rPr>
              <a:t> olumsuz yönde etkilediğine dair bazı kanıtlar vardır (daha küçük </a:t>
            </a:r>
            <a:r>
              <a:rPr lang="tr-TR" sz="1200" b="1" kern="1200" dirty="0" err="1">
                <a:solidFill>
                  <a:schemeClr val="tx1"/>
                </a:solidFill>
                <a:effectLst/>
                <a:latin typeface="+mn-lt"/>
                <a:ea typeface="+mn-ea"/>
                <a:cs typeface="+mn-cs"/>
              </a:rPr>
              <a:t>prospektif</a:t>
            </a:r>
            <a:r>
              <a:rPr lang="tr-TR" sz="1200" b="1" kern="1200" dirty="0">
                <a:solidFill>
                  <a:schemeClr val="tx1"/>
                </a:solidFill>
                <a:effectLst/>
                <a:latin typeface="+mn-lt"/>
                <a:ea typeface="+mn-ea"/>
                <a:cs typeface="+mn-cs"/>
              </a:rPr>
              <a:t> çalışmalardan) (</a:t>
            </a:r>
            <a:r>
              <a:rPr lang="tr-TR" sz="1200" b="1" kern="1200" dirty="0" err="1">
                <a:solidFill>
                  <a:schemeClr val="tx1"/>
                </a:solidFill>
                <a:effectLst/>
                <a:latin typeface="+mn-lt"/>
                <a:ea typeface="+mn-ea"/>
                <a:cs typeface="+mn-cs"/>
              </a:rPr>
              <a:t>Harger</a:t>
            </a:r>
            <a:r>
              <a:rPr lang="tr-TR" sz="1200" b="1" kern="1200" dirty="0">
                <a:solidFill>
                  <a:schemeClr val="tx1"/>
                </a:solidFill>
                <a:effectLst/>
                <a:latin typeface="+mn-lt"/>
                <a:ea typeface="+mn-ea"/>
                <a:cs typeface="+mn-cs"/>
              </a:rPr>
              <a:t> ve ark., 1983, </a:t>
            </a:r>
            <a:r>
              <a:rPr lang="tr-TR" sz="1200" b="1" kern="1200" dirty="0" err="1">
                <a:solidFill>
                  <a:schemeClr val="tx1"/>
                </a:solidFill>
                <a:effectLst/>
                <a:latin typeface="+mn-lt"/>
                <a:ea typeface="+mn-ea"/>
                <a:cs typeface="+mn-cs"/>
              </a:rPr>
              <a:t>Cavalcante</a:t>
            </a:r>
            <a:r>
              <a:rPr lang="tr-TR" sz="1200" b="1" kern="1200" dirty="0">
                <a:solidFill>
                  <a:schemeClr val="tx1"/>
                </a:solidFill>
                <a:effectLst/>
                <a:latin typeface="+mn-lt"/>
                <a:ea typeface="+mn-ea"/>
                <a:cs typeface="+mn-cs"/>
              </a:rPr>
              <a:t> ve arkadaşları, 2014). ANA pozitifliğinin, </a:t>
            </a:r>
            <a:r>
              <a:rPr lang="tr-TR" sz="1200" b="1" kern="1200" dirty="0" err="1">
                <a:solidFill>
                  <a:schemeClr val="tx1"/>
                </a:solidFill>
                <a:effectLst/>
                <a:latin typeface="+mn-lt"/>
                <a:ea typeface="+mn-ea"/>
                <a:cs typeface="+mn-cs"/>
              </a:rPr>
              <a:t>RPL'li</a:t>
            </a:r>
            <a:r>
              <a:rPr lang="tr-TR" sz="1200" b="1" kern="1200" dirty="0">
                <a:solidFill>
                  <a:schemeClr val="tx1"/>
                </a:solidFill>
                <a:effectLst/>
                <a:latin typeface="+mn-lt"/>
                <a:ea typeface="+mn-ea"/>
                <a:cs typeface="+mn-cs"/>
              </a:rPr>
              <a:t> kadınların bir alt kümesini, </a:t>
            </a:r>
            <a:r>
              <a:rPr lang="tr-TR" sz="1200" b="1" kern="1200" dirty="0" err="1">
                <a:solidFill>
                  <a:schemeClr val="tx1"/>
                </a:solidFill>
                <a:effectLst/>
                <a:latin typeface="+mn-lt"/>
                <a:ea typeface="+mn-ea"/>
                <a:cs typeface="+mn-cs"/>
              </a:rPr>
              <a:t>immünoterapinin</a:t>
            </a:r>
            <a:r>
              <a:rPr lang="tr-TR" sz="1200" b="1" kern="1200" dirty="0">
                <a:solidFill>
                  <a:schemeClr val="tx1"/>
                </a:solidFill>
                <a:effectLst/>
                <a:latin typeface="+mn-lt"/>
                <a:ea typeface="+mn-ea"/>
                <a:cs typeface="+mn-cs"/>
              </a:rPr>
              <a:t> çeşitli formlarına yararlı bir şekilde yanıt veren bir şekilde tanımlayıp tanımlayamayacağı bilinmemektedir ve sadece </a:t>
            </a:r>
            <a:r>
              <a:rPr lang="tr-TR" sz="1200" b="1" kern="1200" dirty="0" err="1">
                <a:solidFill>
                  <a:schemeClr val="tx1"/>
                </a:solidFill>
                <a:effectLst/>
                <a:latin typeface="+mn-lt"/>
                <a:ea typeface="+mn-ea"/>
                <a:cs typeface="+mn-cs"/>
              </a:rPr>
              <a:t>randomize</a:t>
            </a:r>
            <a:r>
              <a:rPr lang="tr-TR" sz="1200" b="1" kern="1200" dirty="0">
                <a:solidFill>
                  <a:schemeClr val="tx1"/>
                </a:solidFill>
                <a:effectLst/>
                <a:latin typeface="+mn-lt"/>
                <a:ea typeface="+mn-ea"/>
                <a:cs typeface="+mn-cs"/>
              </a:rPr>
              <a:t> kontrollü çalışmalarda gösterilebilir.</a:t>
            </a:r>
            <a:r>
              <a:rPr lang="tr-TR"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kern="1200" dirty="0">
                <a:solidFill>
                  <a:schemeClr val="tx1"/>
                </a:solidFill>
                <a:effectLst/>
                <a:latin typeface="+mn-lt"/>
                <a:ea typeface="+mn-ea"/>
                <a:cs typeface="+mn-cs"/>
              </a:rPr>
              <a:t>Hamilelik öncesi veya gebelik sırasında </a:t>
            </a:r>
            <a:r>
              <a:rPr lang="tr-TR" sz="1200" b="1" kern="1200" dirty="0" err="1">
                <a:solidFill>
                  <a:schemeClr val="tx1"/>
                </a:solidFill>
                <a:effectLst/>
                <a:latin typeface="+mn-lt"/>
                <a:ea typeface="+mn-ea"/>
                <a:cs typeface="+mn-cs"/>
              </a:rPr>
              <a:t>periferik</a:t>
            </a:r>
            <a:r>
              <a:rPr lang="tr-TR" sz="1200" b="1" kern="1200" dirty="0">
                <a:solidFill>
                  <a:schemeClr val="tx1"/>
                </a:solidFill>
                <a:effectLst/>
                <a:latin typeface="+mn-lt"/>
                <a:ea typeface="+mn-ea"/>
                <a:cs typeface="+mn-cs"/>
              </a:rPr>
              <a:t> kan lenfositlerindeki NK hücrelerini inceleyen çalışmalardan, RPL ile zayıf bir ilişki olduğu görülmektedir, ancak NK hücre testi, immünolojik tedaviler için </a:t>
            </a:r>
            <a:r>
              <a:rPr lang="tr-TR" sz="1200" b="1" kern="1200" dirty="0" err="1">
                <a:solidFill>
                  <a:schemeClr val="tx1"/>
                </a:solidFill>
                <a:effectLst/>
                <a:latin typeface="+mn-lt"/>
                <a:ea typeface="+mn-ea"/>
                <a:cs typeface="+mn-cs"/>
              </a:rPr>
              <a:t>RPL'li</a:t>
            </a:r>
            <a:r>
              <a:rPr lang="tr-TR" sz="1200" b="1" kern="1200" dirty="0">
                <a:solidFill>
                  <a:schemeClr val="tx1"/>
                </a:solidFill>
                <a:effectLst/>
                <a:latin typeface="+mn-lt"/>
                <a:ea typeface="+mn-ea"/>
                <a:cs typeface="+mn-cs"/>
              </a:rPr>
              <a:t> kadınları seçmede kullanılamaz.</a:t>
            </a:r>
            <a:r>
              <a:rPr lang="tr-TR" sz="1200" kern="1200" dirty="0">
                <a:solidFill>
                  <a:schemeClr val="tx1"/>
                </a:solidFill>
                <a:effectLst/>
                <a:latin typeface="+mn-lt"/>
                <a:ea typeface="+mn-ea"/>
                <a:cs typeface="+mn-cs"/>
              </a:rPr>
              <a:t> </a:t>
            </a:r>
            <a:r>
              <a:rPr lang="tr-TR" sz="1200" b="1" kern="1200" dirty="0" err="1">
                <a:solidFill>
                  <a:schemeClr val="tx1"/>
                </a:solidFill>
                <a:effectLst/>
                <a:latin typeface="+mn-lt"/>
                <a:ea typeface="+mn-ea"/>
                <a:cs typeface="+mn-cs"/>
              </a:rPr>
              <a:t>Uterin</a:t>
            </a:r>
            <a:r>
              <a:rPr lang="tr-TR" sz="1200" b="1" kern="1200" dirty="0">
                <a:solidFill>
                  <a:schemeClr val="tx1"/>
                </a:solidFill>
                <a:effectLst/>
                <a:latin typeface="+mn-lt"/>
                <a:ea typeface="+mn-ea"/>
                <a:cs typeface="+mn-cs"/>
              </a:rPr>
              <a:t> NK hücrelerinin ölçümü, teoride daha iyi bir yaklaşım olmasına rağmen, NK hücrelerinin ölçülmesinde normal değerlerin aralıklarında ve standardizasyon eksikliğiyle ilgili fikir birliğinin olmaması nedeniyle klinik uygulama için de uygun değildir.</a:t>
            </a:r>
            <a:endParaRPr lang="tr-T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endParaRPr lang="tr-TR" dirty="0"/>
          </a:p>
        </p:txBody>
      </p:sp>
      <p:sp>
        <p:nvSpPr>
          <p:cNvPr id="4" name="Slayt Numarası Yer Tutucusu 3"/>
          <p:cNvSpPr>
            <a:spLocks noGrp="1"/>
          </p:cNvSpPr>
          <p:nvPr>
            <p:ph type="sldNum" sz="quarter" idx="10"/>
          </p:nvPr>
        </p:nvSpPr>
        <p:spPr/>
        <p:txBody>
          <a:bodyPr/>
          <a:lstStyle/>
          <a:p>
            <a:fld id="{D6DC1394-0990-4500-87C3-4E9E0AA55E1B}" type="slidenum">
              <a:rPr lang="tr-TR" smtClean="0"/>
              <a:pPr/>
              <a:t>35</a:t>
            </a:fld>
            <a:endParaRPr lang="tr-TR"/>
          </a:p>
        </p:txBody>
      </p:sp>
    </p:spTree>
    <p:extLst>
      <p:ext uri="{BB962C8B-B14F-4D97-AF65-F5344CB8AC3E}">
        <p14:creationId xmlns:p14="http://schemas.microsoft.com/office/powerpoint/2010/main" xmlns="" val="687878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RCOG 2011 tedavi :Kalıtsal </a:t>
            </a:r>
            <a:r>
              <a:rPr lang="tr-TR" dirty="0" err="1" smtClean="0"/>
              <a:t>trombofili</a:t>
            </a:r>
            <a:r>
              <a:rPr lang="tr-TR" dirty="0" smtClean="0"/>
              <a:t> ile ilişkili tekrarlayan ilk </a:t>
            </a:r>
            <a:r>
              <a:rPr lang="tr-TR" dirty="0" err="1" smtClean="0"/>
              <a:t>trimester</a:t>
            </a:r>
            <a:r>
              <a:rPr lang="tr-TR" dirty="0" smtClean="0"/>
              <a:t> kayıplara</a:t>
            </a:r>
            <a:r>
              <a:rPr lang="tr-TR" baseline="0" dirty="0" smtClean="0"/>
              <a:t> </a:t>
            </a:r>
            <a:r>
              <a:rPr lang="tr-TR" dirty="0" smtClean="0"/>
              <a:t>sahip kadınlarda düşüğü önlemek için gebelikte </a:t>
            </a:r>
            <a:r>
              <a:rPr lang="tr-TR" dirty="0" err="1" smtClean="0"/>
              <a:t>heparinin</a:t>
            </a:r>
            <a:r>
              <a:rPr lang="tr-TR" dirty="0" smtClean="0"/>
              <a:t> etkisini değerlendirmek için yeterli kanıt yoktur.</a:t>
            </a:r>
            <a:endParaRPr lang="tr-TR" dirty="0"/>
          </a:p>
        </p:txBody>
      </p:sp>
      <p:sp>
        <p:nvSpPr>
          <p:cNvPr id="4" name="3 Slayt Numarası Yer Tutucusu"/>
          <p:cNvSpPr>
            <a:spLocks noGrp="1"/>
          </p:cNvSpPr>
          <p:nvPr>
            <p:ph type="sldNum" sz="quarter" idx="10"/>
          </p:nvPr>
        </p:nvSpPr>
        <p:spPr/>
        <p:txBody>
          <a:bodyPr/>
          <a:lstStyle/>
          <a:p>
            <a:fld id="{D6DC1394-0990-4500-87C3-4E9E0AA55E1B}" type="slidenum">
              <a:rPr lang="tr-TR" smtClean="0"/>
              <a:pPr/>
              <a:t>36</a:t>
            </a:fld>
            <a:endParaRPr 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altLang="tr-TR" dirty="0" err="1" smtClean="0"/>
              <a:t>Trombofili</a:t>
            </a:r>
            <a:r>
              <a:rPr lang="tr-TR" altLang="tr-TR" dirty="0" smtClean="0"/>
              <a:t> taraması yapılacaksa </a:t>
            </a:r>
            <a:r>
              <a:rPr lang="tr-TR" altLang="tr-TR" dirty="0" err="1" smtClean="0"/>
              <a:t>tromboembolik</a:t>
            </a:r>
            <a:r>
              <a:rPr lang="tr-TR" altLang="tr-TR" dirty="0" smtClean="0"/>
              <a:t> olaydan en az 6 hafta sonraya ertelenmelidir.</a:t>
            </a:r>
          </a:p>
          <a:p>
            <a:r>
              <a:rPr lang="tr-TR" altLang="tr-TR" dirty="0" smtClean="0"/>
              <a:t>Hasta gebe olmamalı, hormon kullanmamalı, </a:t>
            </a:r>
            <a:r>
              <a:rPr lang="tr-TR" altLang="tr-TR" dirty="0" err="1" smtClean="0"/>
              <a:t>antikoagülan</a:t>
            </a:r>
            <a:r>
              <a:rPr lang="tr-TR" altLang="tr-TR" dirty="0" smtClean="0"/>
              <a:t> kullanmamalıdır.</a:t>
            </a:r>
          </a:p>
          <a:p>
            <a:endParaRPr lang="tr-TR" dirty="0"/>
          </a:p>
        </p:txBody>
      </p:sp>
      <p:sp>
        <p:nvSpPr>
          <p:cNvPr id="4" name="3 Slayt Numarası Yer Tutucusu"/>
          <p:cNvSpPr>
            <a:spLocks noGrp="1"/>
          </p:cNvSpPr>
          <p:nvPr>
            <p:ph type="sldNum" sz="quarter" idx="10"/>
          </p:nvPr>
        </p:nvSpPr>
        <p:spPr/>
        <p:txBody>
          <a:bodyPr/>
          <a:lstStyle/>
          <a:p>
            <a:fld id="{D6DC1394-0990-4500-87C3-4E9E0AA55E1B}" type="slidenum">
              <a:rPr lang="tr-TR" smtClean="0"/>
              <a:pPr/>
              <a:t>37</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smtClean="0"/>
          </a:p>
        </p:txBody>
      </p:sp>
      <p:sp>
        <p:nvSpPr>
          <p:cNvPr id="4" name="3 Slayt Numarası Yer Tutucusu"/>
          <p:cNvSpPr>
            <a:spLocks noGrp="1"/>
          </p:cNvSpPr>
          <p:nvPr>
            <p:ph type="sldNum" sz="quarter" idx="10"/>
          </p:nvPr>
        </p:nvSpPr>
        <p:spPr/>
        <p:txBody>
          <a:bodyPr/>
          <a:lstStyle/>
          <a:p>
            <a:fld id="{D6DC1394-0990-4500-87C3-4E9E0AA55E1B}" type="slidenum">
              <a:rPr lang="tr-TR" smtClean="0"/>
              <a:pPr/>
              <a:t>11</a:t>
            </a:fld>
            <a:endParaRPr 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a:solidFill>
                  <a:schemeClr val="tx1"/>
                </a:solidFill>
                <a:effectLst/>
                <a:latin typeface="+mn-lt"/>
                <a:ea typeface="+mn-ea"/>
                <a:cs typeface="+mn-cs"/>
              </a:rPr>
              <a:t>RPL ve kalıtsal </a:t>
            </a:r>
            <a:r>
              <a:rPr lang="tr-TR" sz="1200" kern="1200" dirty="0" err="1">
                <a:solidFill>
                  <a:schemeClr val="tx1"/>
                </a:solidFill>
                <a:effectLst/>
                <a:latin typeface="+mn-lt"/>
                <a:ea typeface="+mn-ea"/>
                <a:cs typeface="+mn-cs"/>
              </a:rPr>
              <a:t>trombofili</a:t>
            </a:r>
            <a:r>
              <a:rPr lang="tr-TR" sz="1200" kern="1200" dirty="0">
                <a:solidFill>
                  <a:schemeClr val="tx1"/>
                </a:solidFill>
                <a:effectLst/>
                <a:latin typeface="+mn-lt"/>
                <a:ea typeface="+mn-ea"/>
                <a:cs typeface="+mn-cs"/>
              </a:rPr>
              <a:t> arasında en iyi ihtimalle zayıf bir ilişki  ya da hiç ilişki yoktur. RPL geçiren kadınlarda kalıtsal </a:t>
            </a:r>
            <a:r>
              <a:rPr lang="tr-TR" sz="1200" kern="1200" dirty="0" err="1">
                <a:solidFill>
                  <a:schemeClr val="tx1"/>
                </a:solidFill>
                <a:effectLst/>
                <a:latin typeface="+mn-lt"/>
                <a:ea typeface="+mn-ea"/>
                <a:cs typeface="+mn-cs"/>
              </a:rPr>
              <a:t>trombofili</a:t>
            </a:r>
            <a:r>
              <a:rPr lang="tr-TR" sz="1200" kern="1200" dirty="0">
                <a:solidFill>
                  <a:schemeClr val="tx1"/>
                </a:solidFill>
                <a:effectLst/>
                <a:latin typeface="+mn-lt"/>
                <a:ea typeface="+mn-ea"/>
                <a:cs typeface="+mn-cs"/>
              </a:rPr>
              <a:t> için tarama yapılmaması önerisi, kılavuzun VTE, </a:t>
            </a:r>
            <a:r>
              <a:rPr lang="tr-TR" sz="1200" kern="1200" dirty="0" err="1">
                <a:solidFill>
                  <a:schemeClr val="tx1"/>
                </a:solidFill>
                <a:effectLst/>
                <a:latin typeface="+mn-lt"/>
                <a:ea typeface="+mn-ea"/>
                <a:cs typeface="+mn-cs"/>
              </a:rPr>
              <a:t>trombofili</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antitrombotik</a:t>
            </a:r>
            <a:r>
              <a:rPr lang="tr-TR" sz="1200" kern="1200" dirty="0">
                <a:solidFill>
                  <a:schemeClr val="tx1"/>
                </a:solidFill>
                <a:effectLst/>
                <a:latin typeface="+mn-lt"/>
                <a:ea typeface="+mn-ea"/>
                <a:cs typeface="+mn-cs"/>
              </a:rPr>
              <a:t> tedavi ve Amerikan Göğüs Hastalıkları Koleji'nin hamileliğindeki önerilerine benzerdir (</a:t>
            </a:r>
            <a:r>
              <a:rPr lang="tr-TR" sz="1200" kern="1200" dirty="0" err="1">
                <a:solidFill>
                  <a:schemeClr val="tx1"/>
                </a:solidFill>
                <a:effectLst/>
                <a:latin typeface="+mn-lt"/>
                <a:ea typeface="+mn-ea"/>
                <a:cs typeface="+mn-cs"/>
              </a:rPr>
              <a:t>Bates</a:t>
            </a:r>
            <a:r>
              <a:rPr lang="tr-TR" sz="1200" kern="1200" dirty="0">
                <a:solidFill>
                  <a:schemeClr val="tx1"/>
                </a:solidFill>
                <a:effectLst/>
                <a:latin typeface="+mn-lt"/>
                <a:ea typeface="+mn-ea"/>
                <a:cs typeface="+mn-cs"/>
              </a:rPr>
              <a:t> ve ark., 2012). Kalıtsal </a:t>
            </a:r>
            <a:r>
              <a:rPr lang="tr-TR" sz="1200" kern="1200" dirty="0" err="1">
                <a:solidFill>
                  <a:schemeClr val="tx1"/>
                </a:solidFill>
                <a:effectLst/>
                <a:latin typeface="+mn-lt"/>
                <a:ea typeface="+mn-ea"/>
                <a:cs typeface="+mn-cs"/>
              </a:rPr>
              <a:t>trombofili</a:t>
            </a:r>
            <a:r>
              <a:rPr lang="tr-TR" sz="1200" kern="1200" dirty="0">
                <a:solidFill>
                  <a:schemeClr val="tx1"/>
                </a:solidFill>
                <a:effectLst/>
                <a:latin typeface="+mn-lt"/>
                <a:ea typeface="+mn-ea"/>
                <a:cs typeface="+mn-cs"/>
              </a:rPr>
              <a:t> için ek risk faktörleri mevcut ise (örneğin, kalıtsal </a:t>
            </a:r>
            <a:r>
              <a:rPr lang="tr-TR" sz="1200" kern="1200" dirty="0" err="1">
                <a:solidFill>
                  <a:schemeClr val="tx1"/>
                </a:solidFill>
                <a:effectLst/>
                <a:latin typeface="+mn-lt"/>
                <a:ea typeface="+mn-ea"/>
                <a:cs typeface="+mn-cs"/>
              </a:rPr>
              <a:t>trombofili</a:t>
            </a:r>
            <a:r>
              <a:rPr lang="tr-TR" sz="1200" kern="1200" dirty="0">
                <a:solidFill>
                  <a:schemeClr val="tx1"/>
                </a:solidFill>
                <a:effectLst/>
                <a:latin typeface="+mn-lt"/>
                <a:ea typeface="+mn-ea"/>
                <a:cs typeface="+mn-cs"/>
              </a:rPr>
              <a:t> veya önceki </a:t>
            </a:r>
            <a:r>
              <a:rPr lang="tr-TR" sz="1200" kern="1200" dirty="0" err="1">
                <a:solidFill>
                  <a:schemeClr val="tx1"/>
                </a:solidFill>
                <a:effectLst/>
                <a:latin typeface="+mn-lt"/>
                <a:ea typeface="+mn-ea"/>
                <a:cs typeface="+mn-cs"/>
              </a:rPr>
              <a:t>VTE'si</a:t>
            </a:r>
            <a:r>
              <a:rPr lang="tr-TR" sz="1200" kern="1200" dirty="0">
                <a:solidFill>
                  <a:schemeClr val="tx1"/>
                </a:solidFill>
                <a:effectLst/>
                <a:latin typeface="+mn-lt"/>
                <a:ea typeface="+mn-ea"/>
                <a:cs typeface="+mn-cs"/>
              </a:rPr>
              <a:t> olan aile üyeleri), tarama yapılması düşünülebilir. Ayrıca bir araştırma ortamında, tarama, RPL geçiren kadınlarda </a:t>
            </a:r>
            <a:r>
              <a:rPr lang="tr-TR" sz="1200" kern="1200" dirty="0" err="1">
                <a:solidFill>
                  <a:schemeClr val="tx1"/>
                </a:solidFill>
                <a:effectLst/>
                <a:latin typeface="+mn-lt"/>
                <a:ea typeface="+mn-ea"/>
                <a:cs typeface="+mn-cs"/>
              </a:rPr>
              <a:t>trombofili</a:t>
            </a:r>
            <a:r>
              <a:rPr lang="tr-TR" sz="1200" kern="1200" dirty="0">
                <a:solidFill>
                  <a:schemeClr val="tx1"/>
                </a:solidFill>
                <a:effectLst/>
                <a:latin typeface="+mn-lt"/>
                <a:ea typeface="+mn-ea"/>
                <a:cs typeface="+mn-cs"/>
              </a:rPr>
              <a:t> etkisine dair daha fazla veri sağlamak için düşünülebilir. Fizyolojik değişiklikler nedeniyle, </a:t>
            </a:r>
            <a:r>
              <a:rPr lang="tr-TR" sz="1200" kern="1200" dirty="0" err="1">
                <a:solidFill>
                  <a:schemeClr val="tx1"/>
                </a:solidFill>
                <a:effectLst/>
                <a:latin typeface="+mn-lt"/>
                <a:ea typeface="+mn-ea"/>
                <a:cs typeface="+mn-cs"/>
              </a:rPr>
              <a:t>trombofili</a:t>
            </a:r>
            <a:r>
              <a:rPr lang="tr-TR" sz="1200" kern="1200" dirty="0">
                <a:solidFill>
                  <a:schemeClr val="tx1"/>
                </a:solidFill>
                <a:effectLst/>
                <a:latin typeface="+mn-lt"/>
                <a:ea typeface="+mn-ea"/>
                <a:cs typeface="+mn-cs"/>
              </a:rPr>
              <a:t> belirteçleri hamilelik sırasında artar veya azalır (</a:t>
            </a:r>
            <a:r>
              <a:rPr lang="tr-TR" sz="1200" kern="1200" dirty="0" err="1">
                <a:solidFill>
                  <a:schemeClr val="tx1"/>
                </a:solidFill>
                <a:effectLst/>
                <a:latin typeface="+mn-lt"/>
                <a:ea typeface="+mn-ea"/>
                <a:cs typeface="+mn-cs"/>
              </a:rPr>
              <a:t>Kristoffersen</a:t>
            </a:r>
            <a:r>
              <a:rPr lang="tr-TR" sz="1200" kern="1200" dirty="0">
                <a:solidFill>
                  <a:schemeClr val="tx1"/>
                </a:solidFill>
                <a:effectLst/>
                <a:latin typeface="+mn-lt"/>
                <a:ea typeface="+mn-ea"/>
                <a:cs typeface="+mn-cs"/>
              </a:rPr>
              <a:t> ve ark., 2017). Sonuçların doğru yorumlanması ve kalıtsal </a:t>
            </a:r>
            <a:r>
              <a:rPr lang="tr-TR" sz="1200" kern="1200" dirty="0" err="1">
                <a:solidFill>
                  <a:schemeClr val="tx1"/>
                </a:solidFill>
                <a:effectLst/>
                <a:latin typeface="+mn-lt"/>
                <a:ea typeface="+mn-ea"/>
                <a:cs typeface="+mn-cs"/>
              </a:rPr>
              <a:t>trombofili</a:t>
            </a:r>
            <a:r>
              <a:rPr lang="tr-TR" sz="1200" kern="1200" dirty="0">
                <a:solidFill>
                  <a:schemeClr val="tx1"/>
                </a:solidFill>
                <a:effectLst/>
                <a:latin typeface="+mn-lt"/>
                <a:ea typeface="+mn-ea"/>
                <a:cs typeface="+mn-cs"/>
              </a:rPr>
              <a:t> tanısı, DNA mutasyonları faktör V </a:t>
            </a:r>
            <a:r>
              <a:rPr lang="tr-TR" sz="1200" kern="1200" dirty="0" err="1">
                <a:solidFill>
                  <a:schemeClr val="tx1"/>
                </a:solidFill>
                <a:effectLst/>
                <a:latin typeface="+mn-lt"/>
                <a:ea typeface="+mn-ea"/>
                <a:cs typeface="+mn-cs"/>
              </a:rPr>
              <a:t>Leiden</a:t>
            </a:r>
            <a:r>
              <a:rPr lang="tr-TR" sz="1200" kern="1200" dirty="0">
                <a:solidFill>
                  <a:schemeClr val="tx1"/>
                </a:solidFill>
                <a:effectLst/>
                <a:latin typeface="+mn-lt"/>
                <a:ea typeface="+mn-ea"/>
                <a:cs typeface="+mn-cs"/>
              </a:rPr>
              <a:t> ve </a:t>
            </a:r>
            <a:r>
              <a:rPr lang="tr-TR" sz="1200" kern="1200" dirty="0" err="1">
                <a:solidFill>
                  <a:schemeClr val="tx1"/>
                </a:solidFill>
                <a:effectLst/>
                <a:latin typeface="+mn-lt"/>
                <a:ea typeface="+mn-ea"/>
                <a:cs typeface="+mn-cs"/>
              </a:rPr>
              <a:t>protrombin</a:t>
            </a:r>
            <a:r>
              <a:rPr lang="tr-TR" sz="1200" kern="1200" dirty="0">
                <a:solidFill>
                  <a:schemeClr val="tx1"/>
                </a:solidFill>
                <a:effectLst/>
                <a:latin typeface="+mn-lt"/>
                <a:ea typeface="+mn-ea"/>
                <a:cs typeface="+mn-cs"/>
              </a:rPr>
              <a:t> 20210A için mümkündür, ancak </a:t>
            </a:r>
            <a:r>
              <a:rPr lang="tr-TR" sz="1200" kern="1200" dirty="0" err="1">
                <a:solidFill>
                  <a:schemeClr val="tx1"/>
                </a:solidFill>
                <a:effectLst/>
                <a:latin typeface="+mn-lt"/>
                <a:ea typeface="+mn-ea"/>
                <a:cs typeface="+mn-cs"/>
              </a:rPr>
              <a:t>antitrombin</a:t>
            </a:r>
            <a:r>
              <a:rPr lang="tr-TR" sz="1200" kern="1200" dirty="0">
                <a:solidFill>
                  <a:schemeClr val="tx1"/>
                </a:solidFill>
                <a:effectLst/>
                <a:latin typeface="+mn-lt"/>
                <a:ea typeface="+mn-ea"/>
                <a:cs typeface="+mn-cs"/>
              </a:rPr>
              <a:t>, protein C ve en önemlisi protein S için sorun oluşturabilir. Bu nedenle, kalıtsal </a:t>
            </a:r>
            <a:r>
              <a:rPr lang="tr-TR" sz="1200" kern="1200" dirty="0" err="1">
                <a:solidFill>
                  <a:schemeClr val="tx1"/>
                </a:solidFill>
                <a:effectLst/>
                <a:latin typeface="+mn-lt"/>
                <a:ea typeface="+mn-ea"/>
                <a:cs typeface="+mn-cs"/>
              </a:rPr>
              <a:t>trombofili</a:t>
            </a:r>
            <a:r>
              <a:rPr lang="tr-TR" sz="1200" kern="1200" dirty="0">
                <a:solidFill>
                  <a:schemeClr val="tx1"/>
                </a:solidFill>
                <a:effectLst/>
                <a:latin typeface="+mn-lt"/>
                <a:ea typeface="+mn-ea"/>
                <a:cs typeface="+mn-cs"/>
              </a:rPr>
              <a:t> için taramayı ertelemek tavsiye edilir. Gebelik kaybından 6 hafta sonra. </a:t>
            </a:r>
            <a:r>
              <a:rPr lang="tr-TR" sz="1200" b="1" kern="1200" dirty="0" err="1">
                <a:solidFill>
                  <a:schemeClr val="tx1"/>
                </a:solidFill>
                <a:effectLst/>
                <a:latin typeface="+mn-lt"/>
                <a:ea typeface="+mn-ea"/>
                <a:cs typeface="+mn-cs"/>
              </a:rPr>
              <a:t>Due</a:t>
            </a:r>
            <a:r>
              <a:rPr lang="tr-TR" sz="1200" b="1" kern="1200" dirty="0">
                <a:solidFill>
                  <a:schemeClr val="tx1"/>
                </a:solidFill>
                <a:effectLst/>
                <a:latin typeface="+mn-lt"/>
                <a:ea typeface="+mn-ea"/>
                <a:cs typeface="+mn-cs"/>
              </a:rPr>
              <a:t> </a:t>
            </a:r>
            <a:r>
              <a:rPr lang="tr-TR" sz="1200" b="1" kern="1200" dirty="0" err="1">
                <a:solidFill>
                  <a:schemeClr val="tx1"/>
                </a:solidFill>
                <a:effectLst/>
                <a:latin typeface="+mn-lt"/>
                <a:ea typeface="+mn-ea"/>
                <a:cs typeface="+mn-cs"/>
              </a:rPr>
              <a:t>to</a:t>
            </a:r>
            <a:r>
              <a:rPr lang="tr-TR" sz="1200" b="1" kern="1200" dirty="0">
                <a:solidFill>
                  <a:schemeClr val="tx1"/>
                </a:solidFill>
                <a:effectLst/>
                <a:latin typeface="+mn-lt"/>
                <a:ea typeface="+mn-ea"/>
                <a:cs typeface="+mn-cs"/>
              </a:rPr>
              <a:t> </a:t>
            </a:r>
            <a:r>
              <a:rPr lang="tr-TR" sz="1200" b="1" kern="1200" dirty="0" err="1">
                <a:solidFill>
                  <a:schemeClr val="tx1"/>
                </a:solidFill>
                <a:effectLst/>
                <a:latin typeface="+mn-lt"/>
                <a:ea typeface="+mn-ea"/>
                <a:cs typeface="+mn-cs"/>
              </a:rPr>
              <a:t>physiological</a:t>
            </a:r>
            <a:r>
              <a:rPr lang="tr-TR" sz="1200" b="1" kern="1200" dirty="0">
                <a:solidFill>
                  <a:schemeClr val="tx1"/>
                </a:solidFill>
                <a:effectLst/>
                <a:latin typeface="+mn-lt"/>
                <a:ea typeface="+mn-ea"/>
                <a:cs typeface="+mn-cs"/>
              </a:rPr>
              <a:t> </a:t>
            </a:r>
            <a:r>
              <a:rPr lang="tr-TR" sz="1200" b="1" kern="1200" dirty="0" err="1">
                <a:solidFill>
                  <a:schemeClr val="tx1"/>
                </a:solidFill>
                <a:effectLst/>
                <a:latin typeface="+mn-lt"/>
                <a:ea typeface="+mn-ea"/>
                <a:cs typeface="+mn-cs"/>
              </a:rPr>
              <a:t>changes</a:t>
            </a:r>
            <a:r>
              <a:rPr lang="tr-TR" sz="1200" b="1" kern="1200" dirty="0">
                <a:solidFill>
                  <a:schemeClr val="tx1"/>
                </a:solidFill>
                <a:effectLst/>
                <a:latin typeface="+mn-lt"/>
                <a:ea typeface="+mn-ea"/>
                <a:cs typeface="+mn-cs"/>
              </a:rPr>
              <a:t>, </a:t>
            </a:r>
            <a:r>
              <a:rPr lang="tr-TR" sz="1200" b="1" kern="1200" dirty="0" err="1">
                <a:solidFill>
                  <a:schemeClr val="tx1"/>
                </a:solidFill>
                <a:effectLst/>
                <a:latin typeface="+mn-lt"/>
                <a:ea typeface="+mn-ea"/>
                <a:cs typeface="+mn-cs"/>
              </a:rPr>
              <a:t>thrombophilia</a:t>
            </a:r>
            <a:r>
              <a:rPr lang="tr-TR" sz="1200" b="1" kern="1200" dirty="0">
                <a:solidFill>
                  <a:schemeClr val="tx1"/>
                </a:solidFill>
                <a:effectLst/>
                <a:latin typeface="+mn-lt"/>
                <a:ea typeface="+mn-ea"/>
                <a:cs typeface="+mn-cs"/>
              </a:rPr>
              <a:t> </a:t>
            </a:r>
            <a:r>
              <a:rPr lang="tr-TR" sz="1200" b="1" kern="1200" dirty="0" err="1">
                <a:solidFill>
                  <a:schemeClr val="tx1"/>
                </a:solidFill>
                <a:effectLst/>
                <a:latin typeface="+mn-lt"/>
                <a:ea typeface="+mn-ea"/>
                <a:cs typeface="+mn-cs"/>
              </a:rPr>
              <a:t>markers</a:t>
            </a:r>
            <a:r>
              <a:rPr lang="tr-TR" sz="1200" b="1" kern="1200" dirty="0">
                <a:solidFill>
                  <a:schemeClr val="tx1"/>
                </a:solidFill>
                <a:effectLst/>
                <a:latin typeface="+mn-lt"/>
                <a:ea typeface="+mn-ea"/>
                <a:cs typeface="+mn-cs"/>
              </a:rPr>
              <a:t> </a:t>
            </a:r>
            <a:r>
              <a:rPr lang="tr-TR" sz="1200" b="1" kern="1200" dirty="0" err="1">
                <a:solidFill>
                  <a:schemeClr val="tx1"/>
                </a:solidFill>
                <a:effectLst/>
                <a:latin typeface="+mn-lt"/>
                <a:ea typeface="+mn-ea"/>
                <a:cs typeface="+mn-cs"/>
              </a:rPr>
              <a:t>increase</a:t>
            </a:r>
            <a:r>
              <a:rPr lang="tr-TR" sz="1200" b="1" kern="1200" dirty="0">
                <a:solidFill>
                  <a:schemeClr val="tx1"/>
                </a:solidFill>
                <a:effectLst/>
                <a:latin typeface="+mn-lt"/>
                <a:ea typeface="+mn-ea"/>
                <a:cs typeface="+mn-cs"/>
              </a:rPr>
              <a:t> </a:t>
            </a:r>
            <a:r>
              <a:rPr lang="tr-TR" sz="1200" b="1" kern="1200" dirty="0" err="1">
                <a:solidFill>
                  <a:schemeClr val="tx1"/>
                </a:solidFill>
                <a:effectLst/>
                <a:latin typeface="+mn-lt"/>
                <a:ea typeface="+mn-ea"/>
                <a:cs typeface="+mn-cs"/>
              </a:rPr>
              <a:t>or</a:t>
            </a:r>
            <a:r>
              <a:rPr lang="tr-TR" sz="1200" b="1" kern="1200" dirty="0">
                <a:solidFill>
                  <a:schemeClr val="tx1"/>
                </a:solidFill>
                <a:effectLst/>
                <a:latin typeface="+mn-lt"/>
                <a:ea typeface="+mn-ea"/>
                <a:cs typeface="+mn-cs"/>
              </a:rPr>
              <a:t> </a:t>
            </a:r>
            <a:r>
              <a:rPr lang="tr-TR" sz="1200" b="1" kern="1200" dirty="0" err="1">
                <a:solidFill>
                  <a:schemeClr val="tx1"/>
                </a:solidFill>
                <a:effectLst/>
                <a:latin typeface="+mn-lt"/>
                <a:ea typeface="+mn-ea"/>
                <a:cs typeface="+mn-cs"/>
              </a:rPr>
              <a:t>decrease</a:t>
            </a:r>
            <a:r>
              <a:rPr lang="tr-TR" sz="1200" b="1" kern="1200" dirty="0">
                <a:solidFill>
                  <a:schemeClr val="tx1"/>
                </a:solidFill>
                <a:effectLst/>
                <a:latin typeface="+mn-lt"/>
                <a:ea typeface="+mn-ea"/>
                <a:cs typeface="+mn-cs"/>
              </a:rPr>
              <a:t> </a:t>
            </a:r>
            <a:r>
              <a:rPr lang="tr-TR" sz="1200" b="1" kern="1200" dirty="0" err="1">
                <a:solidFill>
                  <a:schemeClr val="tx1"/>
                </a:solidFill>
                <a:effectLst/>
                <a:latin typeface="+mn-lt"/>
                <a:ea typeface="+mn-ea"/>
                <a:cs typeface="+mn-cs"/>
              </a:rPr>
              <a:t>during</a:t>
            </a:r>
            <a:r>
              <a:rPr lang="tr-TR" sz="1200" b="1" kern="1200" dirty="0">
                <a:solidFill>
                  <a:schemeClr val="tx1"/>
                </a:solidFill>
                <a:effectLst/>
                <a:latin typeface="+mn-lt"/>
                <a:ea typeface="+mn-ea"/>
                <a:cs typeface="+mn-cs"/>
              </a:rPr>
              <a:t> </a:t>
            </a:r>
            <a:r>
              <a:rPr lang="tr-TR" sz="1200" b="1" kern="1200" dirty="0" err="1">
                <a:solidFill>
                  <a:schemeClr val="tx1"/>
                </a:solidFill>
                <a:effectLst/>
                <a:latin typeface="+mn-lt"/>
                <a:ea typeface="+mn-ea"/>
                <a:cs typeface="+mn-cs"/>
              </a:rPr>
              <a:t>pregnancy</a:t>
            </a:r>
            <a:r>
              <a:rPr lang="tr-TR" sz="1200" b="1" kern="1200" dirty="0">
                <a:solidFill>
                  <a:schemeClr val="tx1"/>
                </a:solidFill>
                <a:effectLst/>
                <a:latin typeface="+mn-lt"/>
                <a:ea typeface="+mn-ea"/>
                <a:cs typeface="+mn-cs"/>
              </a:rPr>
              <a:t> (</a:t>
            </a:r>
            <a:r>
              <a:rPr lang="tr-TR" sz="1200" b="1" kern="1200" dirty="0" err="1">
                <a:solidFill>
                  <a:schemeClr val="tx1"/>
                </a:solidFill>
                <a:effectLst/>
                <a:latin typeface="+mn-lt"/>
                <a:ea typeface="+mn-ea"/>
                <a:cs typeface="+mn-cs"/>
              </a:rPr>
              <a:t>Kristoffersen</a:t>
            </a:r>
            <a:r>
              <a:rPr lang="tr-TR" sz="1200" b="1" kern="1200" dirty="0">
                <a:solidFill>
                  <a:schemeClr val="tx1"/>
                </a:solidFill>
                <a:effectLst/>
                <a:latin typeface="+mn-lt"/>
                <a:ea typeface="+mn-ea"/>
                <a:cs typeface="+mn-cs"/>
              </a:rPr>
              <a:t> et al., 2017). </a:t>
            </a:r>
            <a:r>
              <a:rPr lang="tr-TR" sz="1200" b="1" kern="1200" dirty="0" err="1">
                <a:solidFill>
                  <a:schemeClr val="tx1"/>
                </a:solidFill>
                <a:effectLst/>
                <a:latin typeface="+mn-lt"/>
                <a:ea typeface="+mn-ea"/>
                <a:cs typeface="+mn-cs"/>
              </a:rPr>
              <a:t>Correct</a:t>
            </a:r>
            <a:r>
              <a:rPr lang="tr-TR" sz="1200" b="1" kern="1200" dirty="0">
                <a:solidFill>
                  <a:schemeClr val="tx1"/>
                </a:solidFill>
                <a:effectLst/>
                <a:latin typeface="+mn-lt"/>
                <a:ea typeface="+mn-ea"/>
                <a:cs typeface="+mn-cs"/>
              </a:rPr>
              <a:t> </a:t>
            </a:r>
            <a:r>
              <a:rPr lang="tr-TR" sz="1200" b="1" kern="1200" dirty="0" err="1">
                <a:solidFill>
                  <a:schemeClr val="tx1"/>
                </a:solidFill>
                <a:effectLst/>
                <a:latin typeface="+mn-lt"/>
                <a:ea typeface="+mn-ea"/>
                <a:cs typeface="+mn-cs"/>
              </a:rPr>
              <a:t>interpretation</a:t>
            </a:r>
            <a:r>
              <a:rPr lang="tr-TR" sz="1200" b="1" kern="1200" dirty="0">
                <a:solidFill>
                  <a:schemeClr val="tx1"/>
                </a:solidFill>
                <a:effectLst/>
                <a:latin typeface="+mn-lt"/>
                <a:ea typeface="+mn-ea"/>
                <a:cs typeface="+mn-cs"/>
              </a:rPr>
              <a:t> of </a:t>
            </a:r>
            <a:r>
              <a:rPr lang="tr-TR" sz="1200" b="1" kern="1200" dirty="0" err="1">
                <a:solidFill>
                  <a:schemeClr val="tx1"/>
                </a:solidFill>
                <a:effectLst/>
                <a:latin typeface="+mn-lt"/>
                <a:ea typeface="+mn-ea"/>
                <a:cs typeface="+mn-cs"/>
              </a:rPr>
              <a:t>results</a:t>
            </a:r>
            <a:r>
              <a:rPr lang="tr-TR" sz="1200" b="1" kern="1200" dirty="0">
                <a:solidFill>
                  <a:schemeClr val="tx1"/>
                </a:solidFill>
                <a:effectLst/>
                <a:latin typeface="+mn-lt"/>
                <a:ea typeface="+mn-ea"/>
                <a:cs typeface="+mn-cs"/>
              </a:rPr>
              <a:t> </a:t>
            </a:r>
            <a:r>
              <a:rPr lang="tr-TR" sz="1200" b="1" kern="1200" dirty="0" err="1">
                <a:solidFill>
                  <a:schemeClr val="tx1"/>
                </a:solidFill>
                <a:effectLst/>
                <a:latin typeface="+mn-lt"/>
                <a:ea typeface="+mn-ea"/>
                <a:cs typeface="+mn-cs"/>
              </a:rPr>
              <a:t>and</a:t>
            </a:r>
            <a:r>
              <a:rPr lang="tr-TR" sz="1200" b="1" kern="1200" dirty="0">
                <a:solidFill>
                  <a:schemeClr val="tx1"/>
                </a:solidFill>
                <a:effectLst/>
                <a:latin typeface="+mn-lt"/>
                <a:ea typeface="+mn-ea"/>
                <a:cs typeface="+mn-cs"/>
              </a:rPr>
              <a:t> </a:t>
            </a:r>
            <a:r>
              <a:rPr lang="tr-TR" sz="1200" b="1" kern="1200" dirty="0" err="1">
                <a:solidFill>
                  <a:schemeClr val="tx1"/>
                </a:solidFill>
                <a:effectLst/>
                <a:latin typeface="+mn-lt"/>
                <a:ea typeface="+mn-ea"/>
                <a:cs typeface="+mn-cs"/>
              </a:rPr>
              <a:t>diagnosis</a:t>
            </a:r>
            <a:r>
              <a:rPr lang="tr-TR" sz="1200" b="1" kern="1200" dirty="0">
                <a:solidFill>
                  <a:schemeClr val="tx1"/>
                </a:solidFill>
                <a:effectLst/>
                <a:latin typeface="+mn-lt"/>
                <a:ea typeface="+mn-ea"/>
                <a:cs typeface="+mn-cs"/>
              </a:rPr>
              <a:t> of </a:t>
            </a:r>
            <a:r>
              <a:rPr lang="tr-TR" sz="1200" b="1" kern="1200" dirty="0" err="1">
                <a:solidFill>
                  <a:schemeClr val="tx1"/>
                </a:solidFill>
                <a:effectLst/>
                <a:latin typeface="+mn-lt"/>
                <a:ea typeface="+mn-ea"/>
                <a:cs typeface="+mn-cs"/>
              </a:rPr>
              <a:t>hereditary</a:t>
            </a:r>
            <a:r>
              <a:rPr lang="tr-TR" sz="1200" b="1" kern="1200" dirty="0">
                <a:solidFill>
                  <a:schemeClr val="tx1"/>
                </a:solidFill>
                <a:effectLst/>
                <a:latin typeface="+mn-lt"/>
                <a:ea typeface="+mn-ea"/>
                <a:cs typeface="+mn-cs"/>
              </a:rPr>
              <a:t> </a:t>
            </a:r>
            <a:r>
              <a:rPr lang="tr-TR" sz="1200" b="1" kern="1200" dirty="0" err="1">
                <a:solidFill>
                  <a:schemeClr val="tx1"/>
                </a:solidFill>
                <a:effectLst/>
                <a:latin typeface="+mn-lt"/>
                <a:ea typeface="+mn-ea"/>
                <a:cs typeface="+mn-cs"/>
              </a:rPr>
              <a:t>thrombophilia</a:t>
            </a:r>
            <a:r>
              <a:rPr lang="tr-TR" sz="1200" b="1" kern="1200" dirty="0">
                <a:solidFill>
                  <a:schemeClr val="tx1"/>
                </a:solidFill>
                <a:effectLst/>
                <a:latin typeface="+mn-lt"/>
                <a:ea typeface="+mn-ea"/>
                <a:cs typeface="+mn-cs"/>
              </a:rPr>
              <a:t> is </a:t>
            </a:r>
            <a:r>
              <a:rPr lang="tr-TR" sz="1200" b="1" kern="1200" dirty="0" err="1">
                <a:solidFill>
                  <a:schemeClr val="tx1"/>
                </a:solidFill>
                <a:effectLst/>
                <a:latin typeface="+mn-lt"/>
                <a:ea typeface="+mn-ea"/>
                <a:cs typeface="+mn-cs"/>
              </a:rPr>
              <a:t>possible</a:t>
            </a:r>
            <a:r>
              <a:rPr lang="tr-TR" sz="1200" b="1" kern="1200" dirty="0">
                <a:solidFill>
                  <a:schemeClr val="tx1"/>
                </a:solidFill>
                <a:effectLst/>
                <a:latin typeface="+mn-lt"/>
                <a:ea typeface="+mn-ea"/>
                <a:cs typeface="+mn-cs"/>
              </a:rPr>
              <a:t> </a:t>
            </a:r>
            <a:r>
              <a:rPr lang="tr-TR" sz="1200" b="1" kern="1200" dirty="0" err="1">
                <a:solidFill>
                  <a:schemeClr val="tx1"/>
                </a:solidFill>
                <a:effectLst/>
                <a:latin typeface="+mn-lt"/>
                <a:ea typeface="+mn-ea"/>
                <a:cs typeface="+mn-cs"/>
              </a:rPr>
              <a:t>for</a:t>
            </a:r>
            <a:r>
              <a:rPr lang="tr-TR" sz="1200" b="1" kern="1200" dirty="0">
                <a:solidFill>
                  <a:schemeClr val="tx1"/>
                </a:solidFill>
                <a:effectLst/>
                <a:latin typeface="+mn-lt"/>
                <a:ea typeface="+mn-ea"/>
                <a:cs typeface="+mn-cs"/>
              </a:rPr>
              <a:t> </a:t>
            </a:r>
            <a:r>
              <a:rPr lang="tr-TR" sz="1200" b="1" kern="1200" dirty="0" err="1">
                <a:solidFill>
                  <a:schemeClr val="tx1"/>
                </a:solidFill>
                <a:effectLst/>
                <a:latin typeface="+mn-lt"/>
                <a:ea typeface="+mn-ea"/>
                <a:cs typeface="+mn-cs"/>
              </a:rPr>
              <a:t>the</a:t>
            </a:r>
            <a:r>
              <a:rPr lang="tr-TR" sz="1200" b="1" kern="1200" dirty="0">
                <a:solidFill>
                  <a:schemeClr val="tx1"/>
                </a:solidFill>
                <a:effectLst/>
                <a:latin typeface="+mn-lt"/>
                <a:ea typeface="+mn-ea"/>
                <a:cs typeface="+mn-cs"/>
              </a:rPr>
              <a:t> DNA </a:t>
            </a:r>
            <a:r>
              <a:rPr lang="tr-TR" sz="1200" b="1" kern="1200" dirty="0" err="1">
                <a:solidFill>
                  <a:schemeClr val="tx1"/>
                </a:solidFill>
                <a:effectLst/>
                <a:latin typeface="+mn-lt"/>
                <a:ea typeface="+mn-ea"/>
                <a:cs typeface="+mn-cs"/>
              </a:rPr>
              <a:t>mutations</a:t>
            </a:r>
            <a:r>
              <a:rPr lang="tr-TR" sz="1200" b="1" kern="1200" dirty="0">
                <a:solidFill>
                  <a:schemeClr val="tx1"/>
                </a:solidFill>
                <a:effectLst/>
                <a:latin typeface="+mn-lt"/>
                <a:ea typeface="+mn-ea"/>
                <a:cs typeface="+mn-cs"/>
              </a:rPr>
              <a:t> </a:t>
            </a:r>
            <a:r>
              <a:rPr lang="tr-TR" sz="1200" b="1" kern="1200" dirty="0" err="1">
                <a:solidFill>
                  <a:schemeClr val="tx1"/>
                </a:solidFill>
                <a:effectLst/>
                <a:latin typeface="+mn-lt"/>
                <a:ea typeface="+mn-ea"/>
                <a:cs typeface="+mn-cs"/>
              </a:rPr>
              <a:t>factor</a:t>
            </a:r>
            <a:r>
              <a:rPr lang="tr-TR" sz="1200" b="1" kern="1200" dirty="0">
                <a:solidFill>
                  <a:schemeClr val="tx1"/>
                </a:solidFill>
                <a:effectLst/>
                <a:latin typeface="+mn-lt"/>
                <a:ea typeface="+mn-ea"/>
                <a:cs typeface="+mn-cs"/>
              </a:rPr>
              <a:t> V </a:t>
            </a:r>
            <a:r>
              <a:rPr lang="tr-TR" sz="1200" b="1" kern="1200" dirty="0" err="1">
                <a:solidFill>
                  <a:schemeClr val="tx1"/>
                </a:solidFill>
                <a:effectLst/>
                <a:latin typeface="+mn-lt"/>
                <a:ea typeface="+mn-ea"/>
                <a:cs typeface="+mn-cs"/>
              </a:rPr>
              <a:t>Leiden</a:t>
            </a:r>
            <a:r>
              <a:rPr lang="tr-TR" sz="1200" b="1" kern="1200" dirty="0">
                <a:solidFill>
                  <a:schemeClr val="tx1"/>
                </a:solidFill>
                <a:effectLst/>
                <a:latin typeface="+mn-lt"/>
                <a:ea typeface="+mn-ea"/>
                <a:cs typeface="+mn-cs"/>
              </a:rPr>
              <a:t> </a:t>
            </a:r>
            <a:r>
              <a:rPr lang="tr-TR" sz="1200" b="1" kern="1200" dirty="0" err="1">
                <a:solidFill>
                  <a:schemeClr val="tx1"/>
                </a:solidFill>
                <a:effectLst/>
                <a:latin typeface="+mn-lt"/>
                <a:ea typeface="+mn-ea"/>
                <a:cs typeface="+mn-cs"/>
              </a:rPr>
              <a:t>and</a:t>
            </a:r>
            <a:r>
              <a:rPr lang="tr-TR" sz="1200" b="1" kern="1200" dirty="0">
                <a:solidFill>
                  <a:schemeClr val="tx1"/>
                </a:solidFill>
                <a:effectLst/>
                <a:latin typeface="+mn-lt"/>
                <a:ea typeface="+mn-ea"/>
                <a:cs typeface="+mn-cs"/>
              </a:rPr>
              <a:t> </a:t>
            </a:r>
            <a:r>
              <a:rPr lang="tr-TR" sz="1200" b="1" kern="1200" dirty="0" err="1">
                <a:solidFill>
                  <a:schemeClr val="tx1"/>
                </a:solidFill>
                <a:effectLst/>
                <a:latin typeface="+mn-lt"/>
                <a:ea typeface="+mn-ea"/>
                <a:cs typeface="+mn-cs"/>
              </a:rPr>
              <a:t>prothrombin</a:t>
            </a:r>
            <a:r>
              <a:rPr lang="tr-TR" sz="1200" b="1" kern="1200" dirty="0">
                <a:solidFill>
                  <a:schemeClr val="tx1"/>
                </a:solidFill>
                <a:effectLst/>
                <a:latin typeface="+mn-lt"/>
                <a:ea typeface="+mn-ea"/>
                <a:cs typeface="+mn-cs"/>
              </a:rPr>
              <a:t> 20210A, but can be </a:t>
            </a:r>
            <a:r>
              <a:rPr lang="tr-TR" sz="1200" b="1" kern="1200" dirty="0" err="1">
                <a:solidFill>
                  <a:schemeClr val="tx1"/>
                </a:solidFill>
                <a:effectLst/>
                <a:latin typeface="+mn-lt"/>
                <a:ea typeface="+mn-ea"/>
                <a:cs typeface="+mn-cs"/>
              </a:rPr>
              <a:t>problematic</a:t>
            </a:r>
            <a:r>
              <a:rPr lang="tr-TR" sz="1200" b="1" kern="1200" dirty="0">
                <a:solidFill>
                  <a:schemeClr val="tx1"/>
                </a:solidFill>
                <a:effectLst/>
                <a:latin typeface="+mn-lt"/>
                <a:ea typeface="+mn-ea"/>
                <a:cs typeface="+mn-cs"/>
              </a:rPr>
              <a:t> </a:t>
            </a:r>
            <a:r>
              <a:rPr lang="tr-TR" sz="1200" b="1" kern="1200" dirty="0" err="1">
                <a:solidFill>
                  <a:schemeClr val="tx1"/>
                </a:solidFill>
                <a:effectLst/>
                <a:latin typeface="+mn-lt"/>
                <a:ea typeface="+mn-ea"/>
                <a:cs typeface="+mn-cs"/>
              </a:rPr>
              <a:t>for</a:t>
            </a:r>
            <a:r>
              <a:rPr lang="tr-TR" sz="1200" b="1" kern="1200" dirty="0">
                <a:solidFill>
                  <a:schemeClr val="tx1"/>
                </a:solidFill>
                <a:effectLst/>
                <a:latin typeface="+mn-lt"/>
                <a:ea typeface="+mn-ea"/>
                <a:cs typeface="+mn-cs"/>
              </a:rPr>
              <a:t> </a:t>
            </a:r>
            <a:r>
              <a:rPr lang="tr-TR" sz="1200" b="1" kern="1200" dirty="0" err="1">
                <a:solidFill>
                  <a:schemeClr val="tx1"/>
                </a:solidFill>
                <a:effectLst/>
                <a:latin typeface="+mn-lt"/>
                <a:ea typeface="+mn-ea"/>
                <a:cs typeface="+mn-cs"/>
              </a:rPr>
              <a:t>antithrombin</a:t>
            </a:r>
            <a:r>
              <a:rPr lang="tr-TR" sz="1200" b="1" kern="1200" dirty="0">
                <a:solidFill>
                  <a:schemeClr val="tx1"/>
                </a:solidFill>
                <a:effectLst/>
                <a:latin typeface="+mn-lt"/>
                <a:ea typeface="+mn-ea"/>
                <a:cs typeface="+mn-cs"/>
              </a:rPr>
              <a:t>, protein C, </a:t>
            </a:r>
            <a:r>
              <a:rPr lang="tr-TR" sz="1200" b="1" kern="1200" dirty="0" err="1">
                <a:solidFill>
                  <a:schemeClr val="tx1"/>
                </a:solidFill>
                <a:effectLst/>
                <a:latin typeface="+mn-lt"/>
                <a:ea typeface="+mn-ea"/>
                <a:cs typeface="+mn-cs"/>
              </a:rPr>
              <a:t>and</a:t>
            </a:r>
            <a:r>
              <a:rPr lang="tr-TR" sz="1200" b="1" kern="1200" dirty="0">
                <a:solidFill>
                  <a:schemeClr val="tx1"/>
                </a:solidFill>
                <a:effectLst/>
                <a:latin typeface="+mn-lt"/>
                <a:ea typeface="+mn-ea"/>
                <a:cs typeface="+mn-cs"/>
              </a:rPr>
              <a:t> </a:t>
            </a:r>
            <a:r>
              <a:rPr lang="tr-TR" sz="1200" b="1" kern="1200" dirty="0" err="1">
                <a:solidFill>
                  <a:schemeClr val="tx1"/>
                </a:solidFill>
                <a:effectLst/>
                <a:latin typeface="+mn-lt"/>
                <a:ea typeface="+mn-ea"/>
                <a:cs typeface="+mn-cs"/>
              </a:rPr>
              <a:t>most</a:t>
            </a:r>
            <a:r>
              <a:rPr lang="tr-TR" sz="1200" b="1" kern="1200" dirty="0">
                <a:solidFill>
                  <a:schemeClr val="tx1"/>
                </a:solidFill>
                <a:effectLst/>
                <a:latin typeface="+mn-lt"/>
                <a:ea typeface="+mn-ea"/>
                <a:cs typeface="+mn-cs"/>
              </a:rPr>
              <a:t> </a:t>
            </a:r>
            <a:r>
              <a:rPr lang="tr-TR" sz="1200" b="1" kern="1200" dirty="0" err="1">
                <a:solidFill>
                  <a:schemeClr val="tx1"/>
                </a:solidFill>
                <a:effectLst/>
                <a:latin typeface="+mn-lt"/>
                <a:ea typeface="+mn-ea"/>
                <a:cs typeface="+mn-cs"/>
              </a:rPr>
              <a:t>notably</a:t>
            </a:r>
            <a:r>
              <a:rPr lang="tr-TR" sz="1200" b="1" kern="1200" dirty="0">
                <a:solidFill>
                  <a:schemeClr val="tx1"/>
                </a:solidFill>
                <a:effectLst/>
                <a:latin typeface="+mn-lt"/>
                <a:ea typeface="+mn-ea"/>
                <a:cs typeface="+mn-cs"/>
              </a:rPr>
              <a:t> protein S. </a:t>
            </a:r>
            <a:endParaRPr lang="tr-TR" dirty="0"/>
          </a:p>
        </p:txBody>
      </p:sp>
      <p:sp>
        <p:nvSpPr>
          <p:cNvPr id="4" name="Slayt Numarası Yer Tutucusu 3"/>
          <p:cNvSpPr>
            <a:spLocks noGrp="1"/>
          </p:cNvSpPr>
          <p:nvPr>
            <p:ph type="sldNum" sz="quarter" idx="10"/>
          </p:nvPr>
        </p:nvSpPr>
        <p:spPr/>
        <p:txBody>
          <a:bodyPr/>
          <a:lstStyle/>
          <a:p>
            <a:fld id="{D6DC1394-0990-4500-87C3-4E9E0AA55E1B}" type="slidenum">
              <a:rPr lang="tr-TR" smtClean="0"/>
              <a:pPr/>
              <a:t>38</a:t>
            </a:fld>
            <a:endParaRPr lang="tr-TR"/>
          </a:p>
        </p:txBody>
      </p:sp>
    </p:spTree>
    <p:extLst>
      <p:ext uri="{BB962C8B-B14F-4D97-AF65-F5344CB8AC3E}">
        <p14:creationId xmlns:p14="http://schemas.microsoft.com/office/powerpoint/2010/main" xmlns="" val="2198101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1"/>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pitchFamily="18" charset="0"/>
              </a:defRPr>
            </a:lvl1pPr>
            <a:lvl2pPr marL="731731" indent="-281435">
              <a:defRPr kumimoji="1" sz="2400">
                <a:solidFill>
                  <a:schemeClr val="tx1"/>
                </a:solidFill>
                <a:latin typeface="Times New Roman" pitchFamily="18" charset="0"/>
              </a:defRPr>
            </a:lvl2pPr>
            <a:lvl3pPr marL="1125741" indent="-225148">
              <a:defRPr kumimoji="1" sz="2400">
                <a:solidFill>
                  <a:schemeClr val="tx1"/>
                </a:solidFill>
                <a:latin typeface="Times New Roman" pitchFamily="18" charset="0"/>
              </a:defRPr>
            </a:lvl3pPr>
            <a:lvl4pPr marL="1576037" indent="-225148">
              <a:defRPr kumimoji="1" sz="2400">
                <a:solidFill>
                  <a:schemeClr val="tx1"/>
                </a:solidFill>
                <a:latin typeface="Times New Roman" pitchFamily="18" charset="0"/>
              </a:defRPr>
            </a:lvl4pPr>
            <a:lvl5pPr marL="2026333" indent="-225148">
              <a:defRPr kumimoji="1" sz="2400">
                <a:solidFill>
                  <a:schemeClr val="tx1"/>
                </a:solidFill>
                <a:latin typeface="Times New Roman" pitchFamily="18" charset="0"/>
              </a:defRPr>
            </a:lvl5pPr>
            <a:lvl6pPr marL="2476630" indent="-225148" eaLnBrk="0" fontAlgn="base" hangingPunct="0">
              <a:spcBef>
                <a:spcPct val="0"/>
              </a:spcBef>
              <a:spcAft>
                <a:spcPct val="0"/>
              </a:spcAft>
              <a:defRPr kumimoji="1" sz="2400">
                <a:solidFill>
                  <a:schemeClr val="tx1"/>
                </a:solidFill>
                <a:latin typeface="Times New Roman" pitchFamily="18" charset="0"/>
              </a:defRPr>
            </a:lvl6pPr>
            <a:lvl7pPr marL="2926926" indent="-225148" eaLnBrk="0" fontAlgn="base" hangingPunct="0">
              <a:spcBef>
                <a:spcPct val="0"/>
              </a:spcBef>
              <a:spcAft>
                <a:spcPct val="0"/>
              </a:spcAft>
              <a:defRPr kumimoji="1" sz="2400">
                <a:solidFill>
                  <a:schemeClr val="tx1"/>
                </a:solidFill>
                <a:latin typeface="Times New Roman" pitchFamily="18" charset="0"/>
              </a:defRPr>
            </a:lvl7pPr>
            <a:lvl8pPr marL="3377222" indent="-225148" eaLnBrk="0" fontAlgn="base" hangingPunct="0">
              <a:spcBef>
                <a:spcPct val="0"/>
              </a:spcBef>
              <a:spcAft>
                <a:spcPct val="0"/>
              </a:spcAft>
              <a:defRPr kumimoji="1" sz="2400">
                <a:solidFill>
                  <a:schemeClr val="tx1"/>
                </a:solidFill>
                <a:latin typeface="Times New Roman" pitchFamily="18" charset="0"/>
              </a:defRPr>
            </a:lvl8pPr>
            <a:lvl9pPr marL="3827518" indent="-225148" eaLnBrk="0" fontAlgn="base" hangingPunct="0">
              <a:spcBef>
                <a:spcPct val="0"/>
              </a:spcBef>
              <a:spcAft>
                <a:spcPct val="0"/>
              </a:spcAft>
              <a:defRPr kumimoji="1" sz="2400">
                <a:solidFill>
                  <a:schemeClr val="tx1"/>
                </a:solidFill>
                <a:latin typeface="Times New Roman" pitchFamily="18" charset="0"/>
              </a:defRPr>
            </a:lvl9pPr>
          </a:lstStyle>
          <a:p>
            <a:fld id="{6F7940C2-063A-4446-8EB2-E569B226C7C2}" type="datetime1">
              <a:rPr kumimoji="0" lang="en-US" sz="1200">
                <a:solidFill>
                  <a:prstClr val="black"/>
                </a:solidFill>
              </a:rPr>
              <a:pPr/>
              <a:t>5/10/2018</a:t>
            </a:fld>
            <a:endParaRPr kumimoji="0" lang="en-US" sz="1200">
              <a:solidFill>
                <a:prstClr val="black"/>
              </a:solidFill>
            </a:endParaRPr>
          </a:p>
        </p:txBody>
      </p:sp>
      <p:sp>
        <p:nvSpPr>
          <p:cNvPr id="123907" name="Rectangle 13"/>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pitchFamily="18" charset="0"/>
              </a:defRPr>
            </a:lvl1pPr>
            <a:lvl2pPr marL="731731" indent="-281435">
              <a:defRPr kumimoji="1" sz="2400">
                <a:solidFill>
                  <a:schemeClr val="tx1"/>
                </a:solidFill>
                <a:latin typeface="Times New Roman" pitchFamily="18" charset="0"/>
              </a:defRPr>
            </a:lvl2pPr>
            <a:lvl3pPr marL="1125741" indent="-225148">
              <a:defRPr kumimoji="1" sz="2400">
                <a:solidFill>
                  <a:schemeClr val="tx1"/>
                </a:solidFill>
                <a:latin typeface="Times New Roman" pitchFamily="18" charset="0"/>
              </a:defRPr>
            </a:lvl3pPr>
            <a:lvl4pPr marL="1576037" indent="-225148">
              <a:defRPr kumimoji="1" sz="2400">
                <a:solidFill>
                  <a:schemeClr val="tx1"/>
                </a:solidFill>
                <a:latin typeface="Times New Roman" pitchFamily="18" charset="0"/>
              </a:defRPr>
            </a:lvl4pPr>
            <a:lvl5pPr marL="2026333" indent="-225148">
              <a:defRPr kumimoji="1" sz="2400">
                <a:solidFill>
                  <a:schemeClr val="tx1"/>
                </a:solidFill>
                <a:latin typeface="Times New Roman" pitchFamily="18" charset="0"/>
              </a:defRPr>
            </a:lvl5pPr>
            <a:lvl6pPr marL="2476630" indent="-225148" eaLnBrk="0" fontAlgn="base" hangingPunct="0">
              <a:spcBef>
                <a:spcPct val="0"/>
              </a:spcBef>
              <a:spcAft>
                <a:spcPct val="0"/>
              </a:spcAft>
              <a:defRPr kumimoji="1" sz="2400">
                <a:solidFill>
                  <a:schemeClr val="tx1"/>
                </a:solidFill>
                <a:latin typeface="Times New Roman" pitchFamily="18" charset="0"/>
              </a:defRPr>
            </a:lvl6pPr>
            <a:lvl7pPr marL="2926926" indent="-225148" eaLnBrk="0" fontAlgn="base" hangingPunct="0">
              <a:spcBef>
                <a:spcPct val="0"/>
              </a:spcBef>
              <a:spcAft>
                <a:spcPct val="0"/>
              </a:spcAft>
              <a:defRPr kumimoji="1" sz="2400">
                <a:solidFill>
                  <a:schemeClr val="tx1"/>
                </a:solidFill>
                <a:latin typeface="Times New Roman" pitchFamily="18" charset="0"/>
              </a:defRPr>
            </a:lvl7pPr>
            <a:lvl8pPr marL="3377222" indent="-225148" eaLnBrk="0" fontAlgn="base" hangingPunct="0">
              <a:spcBef>
                <a:spcPct val="0"/>
              </a:spcBef>
              <a:spcAft>
                <a:spcPct val="0"/>
              </a:spcAft>
              <a:defRPr kumimoji="1" sz="2400">
                <a:solidFill>
                  <a:schemeClr val="tx1"/>
                </a:solidFill>
                <a:latin typeface="Times New Roman" pitchFamily="18" charset="0"/>
              </a:defRPr>
            </a:lvl8pPr>
            <a:lvl9pPr marL="3827518" indent="-225148" eaLnBrk="0" fontAlgn="base" hangingPunct="0">
              <a:spcBef>
                <a:spcPct val="0"/>
              </a:spcBef>
              <a:spcAft>
                <a:spcPct val="0"/>
              </a:spcAft>
              <a:defRPr kumimoji="1" sz="2400">
                <a:solidFill>
                  <a:schemeClr val="tx1"/>
                </a:solidFill>
                <a:latin typeface="Times New Roman" pitchFamily="18" charset="0"/>
              </a:defRPr>
            </a:lvl9pPr>
          </a:lstStyle>
          <a:p>
            <a:fld id="{59ECC73F-F9FB-4C31-9F48-693193302D46}" type="slidenum">
              <a:rPr kumimoji="0" lang="en-US" sz="1200">
                <a:solidFill>
                  <a:prstClr val="black"/>
                </a:solidFill>
              </a:rPr>
              <a:pPr/>
              <a:t>44</a:t>
            </a:fld>
            <a:endParaRPr kumimoji="0" lang="en-US" sz="1200">
              <a:solidFill>
                <a:prstClr val="black"/>
              </a:solidFill>
            </a:endParaRPr>
          </a:p>
        </p:txBody>
      </p:sp>
      <p:sp>
        <p:nvSpPr>
          <p:cNvPr id="123908" name="Rectangle 2"/>
          <p:cNvSpPr>
            <a:spLocks noGrp="1" noRot="1" noChangeAspect="1" noChangeArrowheads="1" noTextEdit="1"/>
          </p:cNvSpPr>
          <p:nvPr>
            <p:ph type="sldImg"/>
          </p:nvPr>
        </p:nvSpPr>
        <p:spPr>
          <a:ln/>
        </p:spPr>
      </p:sp>
      <p:sp>
        <p:nvSpPr>
          <p:cNvPr id="12390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tr-TR" dirty="0" smtClean="0"/>
              <a:t>Gebeliğin ilk </a:t>
            </a:r>
            <a:r>
              <a:rPr lang="tr-TR" dirty="0" err="1" smtClean="0"/>
              <a:t>trimesterinde</a:t>
            </a:r>
            <a:r>
              <a:rPr lang="tr-TR" dirty="0" smtClean="0"/>
              <a:t> bakteriyel </a:t>
            </a:r>
            <a:r>
              <a:rPr lang="tr-TR" dirty="0" err="1" smtClean="0"/>
              <a:t>vajinoz</a:t>
            </a:r>
            <a:r>
              <a:rPr lang="tr-TR" dirty="0" smtClean="0"/>
              <a:t> varlığı, ikinci </a:t>
            </a:r>
            <a:r>
              <a:rPr lang="tr-TR" dirty="0" err="1" smtClean="0"/>
              <a:t>trimesterdeki</a:t>
            </a:r>
            <a:r>
              <a:rPr lang="tr-TR" dirty="0" smtClean="0"/>
              <a:t> düşük ve </a:t>
            </a:r>
            <a:r>
              <a:rPr lang="tr-TR" dirty="0" err="1" smtClean="0"/>
              <a:t>preterm</a:t>
            </a:r>
            <a:r>
              <a:rPr lang="tr-TR" dirty="0" smtClean="0"/>
              <a:t> doğum için bir risk faktörü olarak bildirilmiş, ancak birinci </a:t>
            </a:r>
            <a:r>
              <a:rPr lang="tr-TR" dirty="0" err="1" smtClean="0"/>
              <a:t>trimester</a:t>
            </a:r>
            <a:r>
              <a:rPr lang="tr-TR" dirty="0" smtClean="0"/>
              <a:t> düşükle ilişki için kanıtlar tutarsızdır. </a:t>
            </a:r>
            <a:r>
              <a:rPr lang="tr-TR" dirty="0" err="1" smtClean="0"/>
              <a:t>Randomize</a:t>
            </a:r>
            <a:r>
              <a:rPr lang="tr-TR" dirty="0" smtClean="0"/>
              <a:t> </a:t>
            </a:r>
            <a:r>
              <a:rPr lang="tr-TR" dirty="0" err="1" smtClean="0"/>
              <a:t>plasebo</a:t>
            </a:r>
            <a:r>
              <a:rPr lang="tr-TR" dirty="0" smtClean="0"/>
              <a:t> kontrollü bir çalışma, ikinci </a:t>
            </a:r>
            <a:r>
              <a:rPr lang="tr-TR" dirty="0" err="1" smtClean="0"/>
              <a:t>trimesterde</a:t>
            </a:r>
            <a:r>
              <a:rPr lang="tr-TR" dirty="0" smtClean="0"/>
              <a:t> oral </a:t>
            </a:r>
            <a:r>
              <a:rPr lang="tr-TR" dirty="0" err="1" smtClean="0"/>
              <a:t>klindamisin</a:t>
            </a:r>
            <a:r>
              <a:rPr lang="tr-TR" dirty="0" smtClean="0"/>
              <a:t> ile erken dönemde bakteriyel </a:t>
            </a:r>
            <a:r>
              <a:rPr lang="tr-TR" dirty="0" err="1" smtClean="0"/>
              <a:t>vajinozisin</a:t>
            </a:r>
            <a:r>
              <a:rPr lang="tr-TR" dirty="0" smtClean="0"/>
              <a:t> tedavisinin, genel popülasyonda ikinci </a:t>
            </a:r>
            <a:r>
              <a:rPr lang="tr-TR" dirty="0" err="1" smtClean="0"/>
              <a:t>trimester</a:t>
            </a:r>
            <a:r>
              <a:rPr lang="tr-TR" dirty="0" smtClean="0"/>
              <a:t> düşük ve </a:t>
            </a:r>
            <a:r>
              <a:rPr lang="tr-TR" dirty="0" err="1" smtClean="0"/>
              <a:t>preterm</a:t>
            </a:r>
            <a:r>
              <a:rPr lang="tr-TR" dirty="0" smtClean="0"/>
              <a:t> doğum </a:t>
            </a:r>
            <a:r>
              <a:rPr lang="tr-TR" dirty="0" err="1" smtClean="0"/>
              <a:t>insidansını</a:t>
            </a:r>
            <a:r>
              <a:rPr lang="tr-TR" dirty="0" smtClean="0"/>
              <a:t> önemli ölçüde azalttığını bildirmiştir. İkinci </a:t>
            </a:r>
            <a:r>
              <a:rPr lang="tr-TR" dirty="0" err="1" smtClean="0"/>
              <a:t>trimester</a:t>
            </a:r>
            <a:r>
              <a:rPr lang="tr-TR" dirty="0" smtClean="0"/>
              <a:t> düşük</a:t>
            </a:r>
            <a:r>
              <a:rPr lang="tr-TR" baseline="0" dirty="0" smtClean="0"/>
              <a:t> öyküsü</a:t>
            </a:r>
            <a:r>
              <a:rPr lang="tr-TR" dirty="0" smtClean="0"/>
              <a:t> olan kadınlarda antibiyotik tedavisinin rolünü değerlendirmek için yayınlanmış bir veri bulunmamaktadır.</a:t>
            </a:r>
          </a:p>
          <a:p>
            <a:endParaRPr lang="tr-TR" dirty="0" smtClean="0"/>
          </a:p>
        </p:txBody>
      </p:sp>
    </p:spTree>
    <p:extLst>
      <p:ext uri="{BB962C8B-B14F-4D97-AF65-F5344CB8AC3E}">
        <p14:creationId xmlns:p14="http://schemas.microsoft.com/office/powerpoint/2010/main" xmlns="" val="473923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effectLst/>
                <a:latin typeface="+mn-lt"/>
                <a:ea typeface="+mn-ea"/>
                <a:cs typeface="+mn-cs"/>
              </a:rPr>
              <a:t>1980'lerde, </a:t>
            </a:r>
            <a:r>
              <a:rPr lang="tr-TR" sz="1200" kern="1200" dirty="0" err="1">
                <a:solidFill>
                  <a:schemeClr val="tx1"/>
                </a:solidFill>
                <a:effectLst/>
                <a:latin typeface="+mn-lt"/>
                <a:ea typeface="+mn-ea"/>
                <a:cs typeface="+mn-cs"/>
              </a:rPr>
              <a:t>RPL'li</a:t>
            </a:r>
            <a:r>
              <a:rPr lang="tr-TR" sz="1200" kern="1200" dirty="0">
                <a:solidFill>
                  <a:schemeClr val="tx1"/>
                </a:solidFill>
                <a:effectLst/>
                <a:latin typeface="+mn-lt"/>
                <a:ea typeface="+mn-ea"/>
                <a:cs typeface="+mn-cs"/>
              </a:rPr>
              <a:t> kadınların </a:t>
            </a:r>
            <a:r>
              <a:rPr lang="tr-TR" sz="1200" kern="1200" dirty="0" err="1">
                <a:solidFill>
                  <a:schemeClr val="tx1"/>
                </a:solidFill>
                <a:effectLst/>
                <a:latin typeface="+mn-lt"/>
                <a:ea typeface="+mn-ea"/>
                <a:cs typeface="+mn-cs"/>
              </a:rPr>
              <a:t>allojenik</a:t>
            </a:r>
            <a:r>
              <a:rPr lang="tr-TR" sz="1200" kern="1200" dirty="0">
                <a:solidFill>
                  <a:schemeClr val="tx1"/>
                </a:solidFill>
                <a:effectLst/>
                <a:latin typeface="+mn-lt"/>
                <a:ea typeface="+mn-ea"/>
                <a:cs typeface="+mn-cs"/>
              </a:rPr>
              <a:t> lenfositlerle (lenfosit </a:t>
            </a:r>
            <a:r>
              <a:rPr lang="tr-TR" sz="1200" kern="1200" dirty="0" err="1">
                <a:solidFill>
                  <a:schemeClr val="tx1"/>
                </a:solidFill>
                <a:effectLst/>
                <a:latin typeface="+mn-lt"/>
                <a:ea typeface="+mn-ea"/>
                <a:cs typeface="+mn-cs"/>
              </a:rPr>
              <a:t>immünizasyon</a:t>
            </a:r>
            <a:r>
              <a:rPr lang="tr-TR" sz="1200" kern="1200" dirty="0">
                <a:solidFill>
                  <a:schemeClr val="tx1"/>
                </a:solidFill>
                <a:effectLst/>
                <a:latin typeface="+mn-lt"/>
                <a:ea typeface="+mn-ea"/>
                <a:cs typeface="+mn-cs"/>
              </a:rPr>
              <a:t> tedavisi </a:t>
            </a:r>
            <a:r>
              <a:rPr lang="tr-TR" sz="1200" kern="1200" dirty="0" smtClean="0">
                <a:solidFill>
                  <a:schemeClr val="tx1"/>
                </a:solidFill>
                <a:effectLst/>
                <a:latin typeface="+mn-lt"/>
                <a:ea typeface="+mn-ea"/>
                <a:cs typeface="+mn-cs"/>
              </a:rPr>
              <a:t>) </a:t>
            </a:r>
            <a:r>
              <a:rPr lang="tr-TR" sz="1200" kern="1200" dirty="0" err="1">
                <a:solidFill>
                  <a:schemeClr val="tx1"/>
                </a:solidFill>
                <a:effectLst/>
                <a:latin typeface="+mn-lt"/>
                <a:ea typeface="+mn-ea"/>
                <a:cs typeface="+mn-cs"/>
              </a:rPr>
              <a:t>bağışıklanması</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randomize</a:t>
            </a:r>
            <a:r>
              <a:rPr lang="tr-TR" sz="1200" kern="1200" dirty="0">
                <a:solidFill>
                  <a:schemeClr val="tx1"/>
                </a:solidFill>
                <a:effectLst/>
                <a:latin typeface="+mn-lt"/>
                <a:ea typeface="+mn-ea"/>
                <a:cs typeface="+mn-cs"/>
              </a:rPr>
              <a:t> kontrollü bir </a:t>
            </a:r>
            <a:r>
              <a:rPr lang="tr-TR" sz="1200" kern="1200" dirty="0" smtClean="0">
                <a:solidFill>
                  <a:schemeClr val="tx1"/>
                </a:solidFill>
                <a:effectLst/>
                <a:latin typeface="+mn-lt"/>
                <a:ea typeface="+mn-ea"/>
                <a:cs typeface="+mn-cs"/>
              </a:rPr>
              <a:t>çalışmada </a:t>
            </a:r>
            <a:r>
              <a:rPr lang="tr-TR" sz="1200" kern="1200" dirty="0">
                <a:solidFill>
                  <a:schemeClr val="tx1"/>
                </a:solidFill>
                <a:effectLst/>
                <a:latin typeface="+mn-lt"/>
                <a:ea typeface="+mn-ea"/>
                <a:cs typeface="+mn-cs"/>
              </a:rPr>
              <a:t>partner lenfositlerle </a:t>
            </a:r>
            <a:r>
              <a:rPr lang="tr-TR" sz="1200" kern="1200" dirty="0" err="1" smtClean="0">
                <a:solidFill>
                  <a:schemeClr val="tx1"/>
                </a:solidFill>
                <a:effectLst/>
                <a:latin typeface="+mn-lt"/>
                <a:ea typeface="+mn-ea"/>
                <a:cs typeface="+mn-cs"/>
              </a:rPr>
              <a:t>immunizasyonun</a:t>
            </a:r>
            <a:r>
              <a:rPr lang="tr-TR" sz="1200" kern="1200" dirty="0" smtClean="0">
                <a:solidFill>
                  <a:schemeClr val="tx1"/>
                </a:solidFill>
                <a:effectLst/>
                <a:latin typeface="+mn-lt"/>
                <a:ea typeface="+mn-ea"/>
                <a:cs typeface="+mn-cs"/>
              </a:rPr>
              <a:t> </a:t>
            </a:r>
            <a:r>
              <a:rPr lang="tr-TR" sz="1200" kern="1200" dirty="0">
                <a:solidFill>
                  <a:schemeClr val="tx1"/>
                </a:solidFill>
                <a:effectLst/>
                <a:latin typeface="+mn-lt"/>
                <a:ea typeface="+mn-ea"/>
                <a:cs typeface="+mn-cs"/>
              </a:rPr>
              <a:t>yararlı bir etki </a:t>
            </a:r>
            <a:r>
              <a:rPr lang="tr-TR" sz="1200" kern="1200" dirty="0" smtClean="0">
                <a:solidFill>
                  <a:schemeClr val="tx1"/>
                </a:solidFill>
                <a:effectLst/>
                <a:latin typeface="+mn-lt"/>
                <a:ea typeface="+mn-ea"/>
                <a:cs typeface="+mn-cs"/>
              </a:rPr>
              <a:t>oluşturduğu gösterilmesi üzerine giderek </a:t>
            </a:r>
            <a:r>
              <a:rPr lang="tr-TR" sz="1200" kern="1200" dirty="0">
                <a:solidFill>
                  <a:schemeClr val="tx1"/>
                </a:solidFill>
                <a:effectLst/>
                <a:latin typeface="+mn-lt"/>
                <a:ea typeface="+mn-ea"/>
                <a:cs typeface="+mn-cs"/>
              </a:rPr>
              <a:t>daha fazla kullanılmaya başlanmıştır (</a:t>
            </a:r>
            <a:r>
              <a:rPr lang="tr-TR" sz="1200" kern="1200" dirty="0" err="1">
                <a:solidFill>
                  <a:schemeClr val="tx1"/>
                </a:solidFill>
                <a:effectLst/>
                <a:latin typeface="+mn-lt"/>
                <a:ea typeface="+mn-ea"/>
                <a:cs typeface="+mn-cs"/>
              </a:rPr>
              <a:t>Mowbray</a:t>
            </a:r>
            <a:r>
              <a:rPr lang="tr-TR" sz="1200" kern="1200" dirty="0">
                <a:solidFill>
                  <a:schemeClr val="tx1"/>
                </a:solidFill>
                <a:effectLst/>
                <a:latin typeface="+mn-lt"/>
                <a:ea typeface="+mn-ea"/>
                <a:cs typeface="+mn-cs"/>
              </a:rPr>
              <a:t> ve arkadaşları, 1985</a:t>
            </a:r>
            <a:r>
              <a:rPr lang="tr-TR" sz="1200" kern="1200" dirty="0" smtClean="0">
                <a:solidFill>
                  <a:schemeClr val="tx1"/>
                </a:solidFill>
                <a:effectLst/>
                <a:latin typeface="+mn-lt"/>
                <a:ea typeface="+mn-ea"/>
                <a:cs typeface="+mn-cs"/>
              </a:rPr>
              <a:t>).Gebelik </a:t>
            </a:r>
            <a:r>
              <a:rPr lang="tr-TR" sz="1200" kern="1200" dirty="0">
                <a:solidFill>
                  <a:schemeClr val="tx1"/>
                </a:solidFill>
                <a:effectLst/>
                <a:latin typeface="+mn-lt"/>
                <a:ea typeface="+mn-ea"/>
                <a:cs typeface="+mn-cs"/>
              </a:rPr>
              <a:t>öncesi </a:t>
            </a:r>
            <a:r>
              <a:rPr lang="tr-TR" sz="1200" kern="1200" dirty="0" err="1">
                <a:solidFill>
                  <a:schemeClr val="tx1"/>
                </a:solidFill>
                <a:effectLst/>
                <a:latin typeface="+mn-lt"/>
                <a:ea typeface="+mn-ea"/>
                <a:cs typeface="+mn-cs"/>
              </a:rPr>
              <a:t>paternal</a:t>
            </a:r>
            <a:r>
              <a:rPr lang="tr-TR" sz="1200" kern="1200" dirty="0">
                <a:solidFill>
                  <a:schemeClr val="tx1"/>
                </a:solidFill>
                <a:effectLst/>
                <a:latin typeface="+mn-lt"/>
                <a:ea typeface="+mn-ea"/>
                <a:cs typeface="+mn-cs"/>
              </a:rPr>
              <a:t> lenfositlerle yapılan enjeksiyonlar, </a:t>
            </a:r>
            <a:r>
              <a:rPr lang="tr-TR" sz="1200" kern="1200" dirty="0" err="1">
                <a:solidFill>
                  <a:schemeClr val="tx1"/>
                </a:solidFill>
                <a:effectLst/>
                <a:latin typeface="+mn-lt"/>
                <a:ea typeface="+mn-ea"/>
                <a:cs typeface="+mn-cs"/>
              </a:rPr>
              <a:t>bağışıklanmış</a:t>
            </a:r>
            <a:r>
              <a:rPr lang="tr-TR" sz="1200" kern="1200" dirty="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RPL </a:t>
            </a:r>
            <a:r>
              <a:rPr lang="tr-TR" sz="1200" kern="1200" dirty="0">
                <a:solidFill>
                  <a:schemeClr val="tx1"/>
                </a:solidFill>
                <a:effectLst/>
                <a:latin typeface="+mn-lt"/>
                <a:ea typeface="+mn-ea"/>
                <a:cs typeface="+mn-cs"/>
              </a:rPr>
              <a:t>veya </a:t>
            </a:r>
            <a:r>
              <a:rPr lang="tr-TR" sz="1200" kern="1200" dirty="0" err="1">
                <a:solidFill>
                  <a:schemeClr val="tx1"/>
                </a:solidFill>
                <a:effectLst/>
                <a:latin typeface="+mn-lt"/>
                <a:ea typeface="+mn-ea"/>
                <a:cs typeface="+mn-cs"/>
              </a:rPr>
              <a:t>implantasyon</a:t>
            </a:r>
            <a:r>
              <a:rPr lang="tr-TR" sz="1200" kern="1200" dirty="0">
                <a:solidFill>
                  <a:schemeClr val="tx1"/>
                </a:solidFill>
                <a:effectLst/>
                <a:latin typeface="+mn-lt"/>
                <a:ea typeface="+mn-ea"/>
                <a:cs typeface="+mn-cs"/>
              </a:rPr>
              <a:t> başarısızlığı olan kadınların uzun dönem </a:t>
            </a:r>
            <a:r>
              <a:rPr lang="tr-TR" sz="1200" kern="1200" dirty="0" smtClean="0">
                <a:solidFill>
                  <a:schemeClr val="tx1"/>
                </a:solidFill>
                <a:effectLst/>
                <a:latin typeface="+mn-lt"/>
                <a:ea typeface="+mn-ea"/>
                <a:cs typeface="+mn-cs"/>
              </a:rPr>
              <a:t>takiplerinde</a:t>
            </a:r>
            <a:r>
              <a:rPr lang="tr-TR" sz="1200" kern="1200" baseline="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 </a:t>
            </a:r>
            <a:r>
              <a:rPr lang="tr-TR" sz="1200" kern="1200" dirty="0">
                <a:solidFill>
                  <a:schemeClr val="tx1"/>
                </a:solidFill>
                <a:effectLst/>
                <a:latin typeface="+mn-lt"/>
                <a:ea typeface="+mn-ea"/>
                <a:cs typeface="+mn-cs"/>
              </a:rPr>
              <a:t>ciddi yan etki açısından düşük risk ile ilişkili görünmektedir (</a:t>
            </a:r>
            <a:r>
              <a:rPr lang="tr-TR" sz="1200" kern="1200" dirty="0" err="1">
                <a:solidFill>
                  <a:schemeClr val="tx1"/>
                </a:solidFill>
                <a:effectLst/>
                <a:latin typeface="+mn-lt"/>
                <a:ea typeface="+mn-ea"/>
                <a:cs typeface="+mn-cs"/>
              </a:rPr>
              <a:t>Kling</a:t>
            </a:r>
            <a:r>
              <a:rPr lang="tr-TR" sz="1200" kern="1200" dirty="0">
                <a:solidFill>
                  <a:schemeClr val="tx1"/>
                </a:solidFill>
                <a:effectLst/>
                <a:latin typeface="+mn-lt"/>
                <a:ea typeface="+mn-ea"/>
                <a:cs typeface="+mn-cs"/>
              </a:rPr>
              <a:t> ve ark. 2006). </a:t>
            </a:r>
            <a:r>
              <a:rPr lang="tr-TR" sz="1200" kern="1200" dirty="0" smtClean="0">
                <a:solidFill>
                  <a:schemeClr val="tx1"/>
                </a:solidFill>
                <a:effectLst/>
                <a:latin typeface="+mn-lt"/>
                <a:ea typeface="+mn-ea"/>
                <a:cs typeface="+mn-cs"/>
              </a:rPr>
              <a:t>Dahil </a:t>
            </a:r>
            <a:r>
              <a:rPr lang="tr-TR" sz="1200" kern="1200" dirty="0">
                <a:solidFill>
                  <a:schemeClr val="tx1"/>
                </a:solidFill>
                <a:effectLst/>
                <a:latin typeface="+mn-lt"/>
                <a:ea typeface="+mn-ea"/>
                <a:cs typeface="+mn-cs"/>
              </a:rPr>
              <a:t>edilen </a:t>
            </a:r>
            <a:r>
              <a:rPr lang="tr-TR" sz="1200" kern="1200" dirty="0" err="1">
                <a:solidFill>
                  <a:schemeClr val="tx1"/>
                </a:solidFill>
                <a:effectLst/>
                <a:latin typeface="+mn-lt"/>
                <a:ea typeface="+mn-ea"/>
                <a:cs typeface="+mn-cs"/>
              </a:rPr>
              <a:t>randomize</a:t>
            </a:r>
            <a:r>
              <a:rPr lang="tr-TR" sz="1200" kern="1200" dirty="0">
                <a:solidFill>
                  <a:schemeClr val="tx1"/>
                </a:solidFill>
                <a:effectLst/>
                <a:latin typeface="+mn-lt"/>
                <a:ea typeface="+mn-ea"/>
                <a:cs typeface="+mn-cs"/>
              </a:rPr>
              <a:t> kontrollü çalışmaların birçoğu, metodolojik kalite için mevcut kriterleri </a:t>
            </a:r>
            <a:r>
              <a:rPr lang="tr-TR" sz="1200" kern="1200" dirty="0" smtClean="0">
                <a:solidFill>
                  <a:schemeClr val="tx1"/>
                </a:solidFill>
                <a:effectLst/>
                <a:latin typeface="+mn-lt"/>
                <a:ea typeface="+mn-ea"/>
                <a:cs typeface="+mn-cs"/>
              </a:rPr>
              <a:t>karşılamamaktadır(belirsiz </a:t>
            </a:r>
            <a:r>
              <a:rPr lang="tr-TR" sz="1200" kern="1200" dirty="0">
                <a:solidFill>
                  <a:schemeClr val="tx1"/>
                </a:solidFill>
                <a:effectLst/>
                <a:latin typeface="+mn-lt"/>
                <a:ea typeface="+mn-ea"/>
                <a:cs typeface="+mn-cs"/>
              </a:rPr>
              <a:t>/ yüksek önyargı riski) ve potansiyel yan etkiler yeterince </a:t>
            </a:r>
            <a:r>
              <a:rPr lang="tr-TR" sz="1200" kern="1200" dirty="0" smtClean="0">
                <a:solidFill>
                  <a:schemeClr val="tx1"/>
                </a:solidFill>
                <a:effectLst/>
                <a:latin typeface="+mn-lt"/>
                <a:ea typeface="+mn-ea"/>
                <a:cs typeface="+mn-cs"/>
              </a:rPr>
              <a:t>tanımlanmamıştır. RCOG 2011: açıklanamayan tekrarlayan düşükleri</a:t>
            </a:r>
            <a:r>
              <a:rPr lang="tr-TR" sz="1200" kern="1200" baseline="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olan kadınlarda </a:t>
            </a:r>
            <a:r>
              <a:rPr lang="tr-TR" sz="1200" kern="1200" dirty="0" err="1" smtClean="0">
                <a:solidFill>
                  <a:schemeClr val="tx1"/>
                </a:solidFill>
                <a:effectLst/>
                <a:latin typeface="+mn-lt"/>
                <a:ea typeface="+mn-ea"/>
                <a:cs typeface="+mn-cs"/>
              </a:rPr>
              <a:t>paternal</a:t>
            </a:r>
            <a:r>
              <a:rPr lang="tr-TR" sz="1200" kern="1200" dirty="0" smtClean="0">
                <a:solidFill>
                  <a:schemeClr val="tx1"/>
                </a:solidFill>
                <a:effectLst/>
                <a:latin typeface="+mn-lt"/>
                <a:ea typeface="+mn-ea"/>
                <a:cs typeface="+mn-cs"/>
              </a:rPr>
              <a:t> hücre </a:t>
            </a:r>
            <a:r>
              <a:rPr lang="tr-TR" sz="1200" kern="1200" dirty="0" err="1" smtClean="0">
                <a:solidFill>
                  <a:schemeClr val="tx1"/>
                </a:solidFill>
                <a:effectLst/>
                <a:latin typeface="+mn-lt"/>
                <a:ea typeface="+mn-ea"/>
                <a:cs typeface="+mn-cs"/>
              </a:rPr>
              <a:t>immünizasyonu</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donör</a:t>
            </a:r>
            <a:r>
              <a:rPr lang="tr-TR" sz="1200" kern="1200" dirty="0" smtClean="0">
                <a:solidFill>
                  <a:schemeClr val="tx1"/>
                </a:solidFill>
                <a:effectLst/>
                <a:latin typeface="+mn-lt"/>
                <a:ea typeface="+mn-ea"/>
                <a:cs typeface="+mn-cs"/>
              </a:rPr>
              <a:t> lökositleri,  </a:t>
            </a:r>
            <a:r>
              <a:rPr lang="tr-TR" sz="1200" kern="1200" dirty="0" err="1" smtClean="0">
                <a:solidFill>
                  <a:schemeClr val="tx1"/>
                </a:solidFill>
                <a:effectLst/>
                <a:latin typeface="+mn-lt"/>
                <a:ea typeface="+mn-ea"/>
                <a:cs typeface="+mn-cs"/>
              </a:rPr>
              <a:t>intravenöz</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immünoglobulin</a:t>
            </a:r>
            <a:r>
              <a:rPr lang="tr-TR" sz="1200" kern="1200" dirty="0" smtClean="0">
                <a:solidFill>
                  <a:schemeClr val="tx1"/>
                </a:solidFill>
                <a:effectLst/>
                <a:latin typeface="+mn-lt"/>
                <a:ea typeface="+mn-ea"/>
                <a:cs typeface="+mn-cs"/>
              </a:rPr>
              <a:t>, canlı doğum oranını iyileştirmemektedir.</a:t>
            </a:r>
            <a:endParaRPr lang="tr-T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kern="1200" dirty="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D6DC1394-0990-4500-87C3-4E9E0AA55E1B}" type="slidenum">
              <a:rPr lang="tr-TR" smtClean="0"/>
              <a:pPr/>
              <a:t>45</a:t>
            </a:fld>
            <a:endParaRPr lang="tr-TR"/>
          </a:p>
        </p:txBody>
      </p:sp>
    </p:spTree>
    <p:extLst>
      <p:ext uri="{BB962C8B-B14F-4D97-AF65-F5344CB8AC3E}">
        <p14:creationId xmlns:p14="http://schemas.microsoft.com/office/powerpoint/2010/main" xmlns="" val="36400462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buFont typeface="Wingdings" panose="05000000000000000000" pitchFamily="2" charset="2"/>
              <a:buChar char="§"/>
            </a:pPr>
            <a:r>
              <a:rPr lang="tr-TR" dirty="0"/>
              <a:t>ESHRE 2017  Bu son meta-analizi yapılan çalışmaların kalitesinden dolayı kusurlu bulmuştur </a:t>
            </a:r>
          </a:p>
          <a:p>
            <a:pPr>
              <a:buFont typeface="Wingdings" panose="05000000000000000000" pitchFamily="2" charset="2"/>
              <a:buChar char="§"/>
            </a:pPr>
            <a:r>
              <a:rPr lang="tr-TR" dirty="0"/>
              <a:t>Bu nedenle, önerileri dahil edilen ve son zamanlarda yapılan yüksek kaliteli çalışmalara dayandırarak yapmaya karar vermiştir. </a:t>
            </a:r>
          </a:p>
        </p:txBody>
      </p:sp>
      <p:sp>
        <p:nvSpPr>
          <p:cNvPr id="4" name="Slayt Numarası Yer Tutucusu 3"/>
          <p:cNvSpPr>
            <a:spLocks noGrp="1"/>
          </p:cNvSpPr>
          <p:nvPr>
            <p:ph type="sldNum" sz="quarter" idx="10"/>
          </p:nvPr>
        </p:nvSpPr>
        <p:spPr/>
        <p:txBody>
          <a:bodyPr/>
          <a:lstStyle/>
          <a:p>
            <a:fld id="{D6DC1394-0990-4500-87C3-4E9E0AA55E1B}" type="slidenum">
              <a:rPr lang="tr-TR" smtClean="0"/>
              <a:pPr/>
              <a:t>51</a:t>
            </a:fld>
            <a:endParaRPr lang="tr-TR"/>
          </a:p>
        </p:txBody>
      </p:sp>
    </p:spTree>
    <p:extLst>
      <p:ext uri="{BB962C8B-B14F-4D97-AF65-F5344CB8AC3E}">
        <p14:creationId xmlns:p14="http://schemas.microsoft.com/office/powerpoint/2010/main" xmlns="" val="2218364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6DC1394-0990-4500-87C3-4E9E0AA55E1B}" type="slidenum">
              <a:rPr lang="tr-TR" smtClean="0"/>
              <a:pPr/>
              <a:t>12</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ESHRE 2017 </a:t>
            </a:r>
            <a:r>
              <a:rPr lang="en-US" dirty="0"/>
              <a:t>The preferred method of genetic analysis is array-CGH, as this is not limited by tissue culture failure or false negative results due to maternal cell contamination. However, array-CGH has some limitations with regard to not being able to detect balanced rearrangements and low-level mosaicism (&lt;10–15%) (Sahoo et al., 2017) and low sensitivity for minor copy number variants (Freeman et al., 2006). A recent study suggests that array-CGH can also be used for cytogenetic analysis of spontaneously discharged pregnancy tissue, although high incidence of maternal contamination needs to be taken into account (Ozawa et al., 2016). New techniques such as next generation sequencing (NGS) may be useful in the near future (</a:t>
            </a:r>
            <a:r>
              <a:rPr lang="en-US" dirty="0" err="1"/>
              <a:t>Shamseldin</a:t>
            </a:r>
            <a:r>
              <a:rPr lang="en-US" dirty="0"/>
              <a:t> et al., 2013).</a:t>
            </a:r>
            <a:endParaRPr lang="tr-TR" dirty="0"/>
          </a:p>
        </p:txBody>
      </p:sp>
      <p:sp>
        <p:nvSpPr>
          <p:cNvPr id="4" name="Slayt Numarası Yer Tutucusu 3"/>
          <p:cNvSpPr>
            <a:spLocks noGrp="1"/>
          </p:cNvSpPr>
          <p:nvPr>
            <p:ph type="sldNum" sz="quarter" idx="10"/>
          </p:nvPr>
        </p:nvSpPr>
        <p:spPr/>
        <p:txBody>
          <a:bodyPr/>
          <a:lstStyle/>
          <a:p>
            <a:fld id="{D6DC1394-0990-4500-87C3-4E9E0AA55E1B}" type="slidenum">
              <a:rPr lang="tr-TR" smtClean="0"/>
              <a:pPr/>
              <a:t>13</a:t>
            </a:fld>
            <a:endParaRPr lang="tr-TR"/>
          </a:p>
        </p:txBody>
      </p:sp>
    </p:spTree>
    <p:extLst>
      <p:ext uri="{BB962C8B-B14F-4D97-AF65-F5344CB8AC3E}">
        <p14:creationId xmlns:p14="http://schemas.microsoft.com/office/powerpoint/2010/main" xmlns="" val="135320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Teknoloji </a:t>
            </a:r>
            <a:r>
              <a:rPr kumimoji="0" lang="tr-TR" altLang="tr-TR" sz="12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t>
            </a:r>
            <a:r>
              <a:rPr kumimoji="0" lang="tr-TR" altLang="tr-TR"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FISH vs </a:t>
            </a:r>
            <a:r>
              <a:rPr kumimoji="0" lang="tr-TR" altLang="tr-TR" sz="1200" b="1"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aCGH</a:t>
            </a:r>
            <a:r>
              <a:rPr kumimoji="0" lang="tr-TR" altLang="tr-TR"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tr-TR" altLang="tr-TR" sz="12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t>
            </a:r>
            <a:r>
              <a:rPr kumimoji="0" lang="tr-TR" altLang="tr-TR"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9-12 kromozom taraması vs </a:t>
            </a:r>
            <a:r>
              <a:rPr kumimoji="0" lang="tr-TR" altLang="tr-TR" sz="12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23 çift kromozom taraması </a:t>
            </a:r>
            <a:r>
              <a:rPr kumimoji="0" lang="tr-TR" altLang="tr-TR"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ile ‘’</a:t>
            </a:r>
            <a:r>
              <a:rPr kumimoji="0" lang="tr-TR" altLang="tr-TR" sz="1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mozasizm</a:t>
            </a:r>
            <a:r>
              <a:rPr kumimoji="0" lang="tr-TR" altLang="tr-TR"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tr-TR" altLang="tr-TR" sz="1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misdiagnose</a:t>
            </a:r>
            <a:r>
              <a:rPr kumimoji="0" lang="tr-TR" altLang="tr-TR"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oranı</a:t>
            </a:r>
            <a:r>
              <a:rPr kumimoji="0" lang="tr-TR" altLang="tr-TR"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Yeni yüksek teknolojiler</a:t>
            </a:r>
            <a:r>
              <a:rPr kumimoji="0" lang="tr-TR" altLang="tr-TR" sz="1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t>
            </a:r>
            <a:r>
              <a:rPr kumimoji="0" lang="tr-TR" altLang="tr-TR" sz="12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SNP, NGS, kantitatif PCR</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PGS bildirilen sonuçlar değişken </a:t>
            </a:r>
            <a:r>
              <a:rPr kumimoji="0" lang="tr-TR" altLang="tr-TR" sz="12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t>
            </a:r>
            <a:r>
              <a:rPr kumimoji="0" lang="tr-TR" altLang="tr-TR"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IVF medikal riskler, maliyet </a:t>
            </a:r>
            <a:r>
              <a:rPr kumimoji="0" lang="tr-TR" altLang="tr-TR" sz="1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emosyonel</a:t>
            </a:r>
            <a:r>
              <a:rPr kumimoji="0" lang="tr-TR" altLang="tr-TR"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yük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Anormal </a:t>
            </a:r>
            <a:r>
              <a:rPr kumimoji="0" lang="tr-TR" altLang="tr-TR" sz="1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karyotip</a:t>
            </a:r>
            <a:r>
              <a:rPr kumimoji="0" lang="tr-TR" altLang="tr-TR"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tr-TR" altLang="tr-TR" sz="1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abortusda</a:t>
            </a:r>
            <a:r>
              <a:rPr kumimoji="0" lang="tr-TR" altLang="tr-TR"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tr-TR" altLang="tr-TR" sz="12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t>
            </a:r>
            <a:r>
              <a:rPr kumimoji="0" lang="tr-TR" altLang="tr-TR"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PGS sonraki </a:t>
            </a:r>
            <a:r>
              <a:rPr kumimoji="0" lang="tr-TR" altLang="tr-TR" sz="1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abortus</a:t>
            </a:r>
            <a:r>
              <a:rPr kumimoji="0" lang="tr-TR" altLang="tr-TR"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riskini azaltır ama LBR artırdığına dair kanıt yok</a:t>
            </a:r>
          </a:p>
          <a:p>
            <a:endParaRPr lang="tr-TR" dirty="0"/>
          </a:p>
        </p:txBody>
      </p:sp>
      <p:sp>
        <p:nvSpPr>
          <p:cNvPr id="4" name="3 Slayt Numarası Yer Tutucusu"/>
          <p:cNvSpPr>
            <a:spLocks noGrp="1"/>
          </p:cNvSpPr>
          <p:nvPr>
            <p:ph type="sldNum" sz="quarter" idx="10"/>
          </p:nvPr>
        </p:nvSpPr>
        <p:spPr/>
        <p:txBody>
          <a:bodyPr/>
          <a:lstStyle/>
          <a:p>
            <a:fld id="{D6DC1394-0990-4500-87C3-4E9E0AA55E1B}" type="slidenum">
              <a:rPr lang="tr-TR" smtClean="0"/>
              <a:pPr/>
              <a:t>14</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RCOG 2011:İlk üç aylık dönemde yüksek hemoglobin A1c seviyelerine sahip diyabetli kadınlar, düşük ve </a:t>
            </a:r>
            <a:r>
              <a:rPr lang="tr-TR" dirty="0" err="1" smtClean="0"/>
              <a:t>fetal</a:t>
            </a:r>
            <a:r>
              <a:rPr lang="tr-TR" dirty="0" smtClean="0"/>
              <a:t> </a:t>
            </a:r>
            <a:r>
              <a:rPr lang="tr-TR" dirty="0" err="1" smtClean="0"/>
              <a:t>malformasyon</a:t>
            </a:r>
            <a:r>
              <a:rPr lang="tr-TR" dirty="0" smtClean="0"/>
              <a:t> için</a:t>
            </a:r>
            <a:r>
              <a:rPr lang="tr-TR" baseline="0" dirty="0" smtClean="0"/>
              <a:t> </a:t>
            </a:r>
            <a:r>
              <a:rPr lang="tr-TR" dirty="0" smtClean="0"/>
              <a:t>riski altındadır. Bununla birlikte, iyi kontrol edilen </a:t>
            </a:r>
            <a:r>
              <a:rPr lang="tr-TR" dirty="0" err="1" smtClean="0"/>
              <a:t>diabetes</a:t>
            </a:r>
            <a:r>
              <a:rPr lang="tr-TR" dirty="0" smtClean="0"/>
              <a:t> </a:t>
            </a:r>
            <a:r>
              <a:rPr lang="tr-TR" dirty="0" err="1" smtClean="0"/>
              <a:t>mellitus</a:t>
            </a:r>
            <a:r>
              <a:rPr lang="tr-TR" dirty="0" smtClean="0"/>
              <a:t>, tekrarlayan düşükler için bir risk faktörü değildir. Tekrarlayan düşükleri</a:t>
            </a:r>
            <a:r>
              <a:rPr lang="tr-TR" baseline="0" dirty="0" smtClean="0"/>
              <a:t> </a:t>
            </a:r>
            <a:r>
              <a:rPr lang="tr-TR" dirty="0" smtClean="0"/>
              <a:t>olan kadınlarda </a:t>
            </a:r>
            <a:r>
              <a:rPr lang="tr-TR" dirty="0" err="1" smtClean="0"/>
              <a:t>diabetes</a:t>
            </a:r>
            <a:r>
              <a:rPr lang="tr-TR" dirty="0" smtClean="0"/>
              <a:t> </a:t>
            </a:r>
            <a:r>
              <a:rPr lang="tr-TR" dirty="0" err="1" smtClean="0"/>
              <a:t>mellitus</a:t>
            </a:r>
            <a:r>
              <a:rPr lang="tr-TR" dirty="0" smtClean="0"/>
              <a:t> ve </a:t>
            </a:r>
            <a:r>
              <a:rPr lang="tr-TR" dirty="0" err="1" smtClean="0"/>
              <a:t>tiroid</a:t>
            </a:r>
            <a:r>
              <a:rPr lang="tr-TR" dirty="0" smtClean="0"/>
              <a:t> </a:t>
            </a:r>
            <a:r>
              <a:rPr lang="tr-TR" dirty="0" err="1" smtClean="0"/>
              <a:t>disfonksiyonu</a:t>
            </a:r>
            <a:r>
              <a:rPr lang="tr-TR" dirty="0" smtClean="0"/>
              <a:t> </a:t>
            </a:r>
            <a:r>
              <a:rPr lang="tr-TR" dirty="0" err="1" smtClean="0"/>
              <a:t>prevalansı</a:t>
            </a:r>
            <a:r>
              <a:rPr lang="tr-TR" dirty="0" smtClean="0"/>
              <a:t>, genel popülasyonla benzerdir.</a:t>
            </a:r>
            <a:endParaRPr lang="tr-TR" dirty="0"/>
          </a:p>
        </p:txBody>
      </p:sp>
      <p:sp>
        <p:nvSpPr>
          <p:cNvPr id="4" name="3 Slayt Numarası Yer Tutucusu"/>
          <p:cNvSpPr>
            <a:spLocks noGrp="1"/>
          </p:cNvSpPr>
          <p:nvPr>
            <p:ph type="sldNum" sz="quarter" idx="10"/>
          </p:nvPr>
        </p:nvSpPr>
        <p:spPr/>
        <p:txBody>
          <a:bodyPr/>
          <a:lstStyle/>
          <a:p>
            <a:fld id="{D6DC1394-0990-4500-87C3-4E9E0AA55E1B}" type="slidenum">
              <a:rPr lang="tr-TR" smtClean="0"/>
              <a:pPr/>
              <a:t>16</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Ek olarak, gebelik T4 gereksinimlerini artıran bir dizi fizyolojik değişiklik gösterir, bu nedenle günlük dozu arttırmak gerekir (</a:t>
            </a:r>
            <a:r>
              <a:rPr lang="tr-TR" dirty="0" err="1"/>
              <a:t>Khan</a:t>
            </a:r>
            <a:r>
              <a:rPr lang="tr-TR" dirty="0"/>
              <a:t> ve ark., 2017). TSH seviyeleri, yerel </a:t>
            </a:r>
            <a:r>
              <a:rPr lang="tr-TR" dirty="0" err="1"/>
              <a:t>trimester</a:t>
            </a:r>
            <a:r>
              <a:rPr lang="tr-TR" dirty="0"/>
              <a:t> spesifik referans aralıkları veya önerilen üst sınırlarla karşılaştırılmalıdır: </a:t>
            </a:r>
            <a:r>
              <a:rPr lang="tr-TR" dirty="0" err="1"/>
              <a:t>örn</a:t>
            </a:r>
            <a:r>
              <a:rPr lang="tr-TR" dirty="0"/>
              <a:t>. birinci </a:t>
            </a:r>
            <a:r>
              <a:rPr lang="tr-TR" dirty="0" err="1"/>
              <a:t>trimester</a:t>
            </a:r>
            <a:r>
              <a:rPr lang="tr-TR" dirty="0"/>
              <a:t>, 2.5 mU / l; ikinci </a:t>
            </a:r>
            <a:r>
              <a:rPr lang="tr-TR" dirty="0" err="1"/>
              <a:t>trimester</a:t>
            </a:r>
            <a:r>
              <a:rPr lang="tr-TR" dirty="0"/>
              <a:t>, 3.0 mU / l; üçüncü </a:t>
            </a:r>
            <a:r>
              <a:rPr lang="tr-TR" dirty="0" err="1"/>
              <a:t>trimester</a:t>
            </a:r>
            <a:r>
              <a:rPr lang="tr-TR" dirty="0"/>
              <a:t>, 3.5 mU / l (</a:t>
            </a:r>
            <a:r>
              <a:rPr lang="tr-TR" dirty="0" err="1"/>
              <a:t>Lazarus</a:t>
            </a:r>
            <a:r>
              <a:rPr lang="tr-TR" dirty="0"/>
              <a:t> ve ark., 2014</a:t>
            </a:r>
            <a:r>
              <a:rPr lang="tr-TR" dirty="0" smtClean="0"/>
              <a:t>).</a:t>
            </a:r>
          </a:p>
          <a:p>
            <a:endParaRPr lang="tr-TR" dirty="0" smtClean="0"/>
          </a:p>
          <a:p>
            <a:endParaRPr lang="tr-TR" dirty="0"/>
          </a:p>
        </p:txBody>
      </p:sp>
      <p:sp>
        <p:nvSpPr>
          <p:cNvPr id="4" name="Slayt Numarası Yer Tutucusu 3"/>
          <p:cNvSpPr>
            <a:spLocks noGrp="1"/>
          </p:cNvSpPr>
          <p:nvPr>
            <p:ph type="sldNum" sz="quarter" idx="10"/>
          </p:nvPr>
        </p:nvSpPr>
        <p:spPr/>
        <p:txBody>
          <a:bodyPr/>
          <a:lstStyle/>
          <a:p>
            <a:fld id="{D6DC1394-0990-4500-87C3-4E9E0AA55E1B}" type="slidenum">
              <a:rPr lang="tr-TR" smtClean="0"/>
              <a:pPr/>
              <a:t>17</a:t>
            </a:fld>
            <a:endParaRPr lang="tr-TR"/>
          </a:p>
        </p:txBody>
      </p:sp>
    </p:spTree>
    <p:extLst>
      <p:ext uri="{BB962C8B-B14F-4D97-AF65-F5344CB8AC3E}">
        <p14:creationId xmlns:p14="http://schemas.microsoft.com/office/powerpoint/2010/main" xmlns="" val="3691969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RCOG</a:t>
            </a:r>
            <a:r>
              <a:rPr lang="tr-TR" baseline="0" dirty="0" smtClean="0"/>
              <a:t> 2011:</a:t>
            </a:r>
            <a:r>
              <a:rPr lang="tr-TR" dirty="0" smtClean="0"/>
              <a:t>Tek bir </a:t>
            </a:r>
            <a:r>
              <a:rPr lang="tr-TR" dirty="0" err="1" smtClean="0"/>
              <a:t>prospektif</a:t>
            </a:r>
            <a:r>
              <a:rPr lang="tr-TR" dirty="0" smtClean="0"/>
              <a:t> çalışma, tekrarlayan düşük doğum öyküsü olan </a:t>
            </a:r>
            <a:r>
              <a:rPr lang="tr-TR" dirty="0" err="1" smtClean="0"/>
              <a:t>ötiroid</a:t>
            </a:r>
            <a:r>
              <a:rPr lang="tr-TR" dirty="0" smtClean="0"/>
              <a:t> kadınlarda </a:t>
            </a:r>
            <a:r>
              <a:rPr lang="tr-TR" dirty="0" err="1" smtClean="0"/>
              <a:t>tiroid</a:t>
            </a:r>
            <a:r>
              <a:rPr lang="tr-TR" dirty="0" smtClean="0"/>
              <a:t> antikorlarının varlığının gelecekteki gebelik sonuçlarını etkilemediğini göstermiştir. </a:t>
            </a:r>
            <a:r>
              <a:rPr lang="tr-TR" dirty="0" err="1" smtClean="0"/>
              <a:t>Rushworth</a:t>
            </a:r>
            <a:r>
              <a:rPr lang="tr-TR" dirty="0" smtClean="0"/>
              <a:t> FH, </a:t>
            </a:r>
            <a:r>
              <a:rPr lang="tr-TR" dirty="0" err="1" smtClean="0"/>
              <a:t>Prospective</a:t>
            </a:r>
            <a:r>
              <a:rPr lang="tr-TR" dirty="0" smtClean="0"/>
              <a:t> </a:t>
            </a:r>
            <a:r>
              <a:rPr lang="tr-TR" dirty="0" err="1" smtClean="0"/>
              <a:t>pregnancy</a:t>
            </a:r>
            <a:r>
              <a:rPr lang="tr-TR" dirty="0" smtClean="0"/>
              <a:t> </a:t>
            </a:r>
            <a:r>
              <a:rPr lang="tr-TR" dirty="0" err="1" smtClean="0"/>
              <a:t>outcome</a:t>
            </a:r>
            <a:r>
              <a:rPr lang="tr-TR" dirty="0" smtClean="0"/>
              <a:t> in </a:t>
            </a:r>
            <a:r>
              <a:rPr lang="tr-TR" dirty="0" err="1" smtClean="0"/>
              <a:t>untreated</a:t>
            </a:r>
            <a:r>
              <a:rPr lang="tr-TR" dirty="0" smtClean="0"/>
              <a:t> </a:t>
            </a:r>
            <a:r>
              <a:rPr lang="tr-TR" dirty="0" err="1" smtClean="0"/>
              <a:t>recurrent</a:t>
            </a:r>
            <a:r>
              <a:rPr lang="tr-TR" dirty="0" smtClean="0"/>
              <a:t> </a:t>
            </a:r>
            <a:r>
              <a:rPr lang="tr-TR" dirty="0" err="1" smtClean="0"/>
              <a:t>miscarriers</a:t>
            </a:r>
            <a:r>
              <a:rPr lang="tr-TR" dirty="0" smtClean="0"/>
              <a:t> </a:t>
            </a:r>
            <a:r>
              <a:rPr lang="tr-TR" dirty="0" err="1" smtClean="0"/>
              <a:t>with</a:t>
            </a:r>
            <a:r>
              <a:rPr lang="tr-TR" dirty="0" smtClean="0"/>
              <a:t> </a:t>
            </a:r>
            <a:r>
              <a:rPr lang="tr-TR" dirty="0" err="1" smtClean="0"/>
              <a:t>thyroid</a:t>
            </a:r>
            <a:r>
              <a:rPr lang="tr-TR" dirty="0" smtClean="0"/>
              <a:t> </a:t>
            </a:r>
            <a:r>
              <a:rPr lang="tr-TR" dirty="0" err="1" smtClean="0"/>
              <a:t>autoantibodies</a:t>
            </a:r>
            <a:r>
              <a:rPr lang="tr-TR" dirty="0" smtClean="0"/>
              <a:t>. Hum </a:t>
            </a:r>
            <a:r>
              <a:rPr lang="tr-TR" dirty="0" err="1" smtClean="0"/>
              <a:t>Reprod</a:t>
            </a:r>
            <a:r>
              <a:rPr lang="tr-TR" dirty="0" smtClean="0"/>
              <a:t> 2000;15:1637–9. </a:t>
            </a:r>
            <a:endParaRPr lang="tr-TR" dirty="0"/>
          </a:p>
        </p:txBody>
      </p:sp>
      <p:sp>
        <p:nvSpPr>
          <p:cNvPr id="4" name="3 Slayt Numarası Yer Tutucusu"/>
          <p:cNvSpPr>
            <a:spLocks noGrp="1"/>
          </p:cNvSpPr>
          <p:nvPr>
            <p:ph type="sldNum" sz="quarter" idx="10"/>
          </p:nvPr>
        </p:nvSpPr>
        <p:spPr/>
        <p:txBody>
          <a:bodyPr/>
          <a:lstStyle/>
          <a:p>
            <a:fld id="{D6DC1394-0990-4500-87C3-4E9E0AA55E1B}" type="slidenum">
              <a:rPr lang="tr-TR" smtClean="0"/>
              <a:pPr/>
              <a:t>18</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indent="0">
              <a:lnSpc>
                <a:spcPct val="150000"/>
              </a:lnSpc>
              <a:buNone/>
            </a:pPr>
            <a:r>
              <a:rPr lang="tr-TR" dirty="0" err="1" smtClean="0">
                <a:latin typeface="Comic Sans MS" panose="030F0702030302020204" pitchFamily="66" charset="0"/>
              </a:rPr>
              <a:t>Glukoz</a:t>
            </a:r>
            <a:r>
              <a:rPr lang="tr-TR" dirty="0" smtClean="0">
                <a:latin typeface="Comic Sans MS" panose="030F0702030302020204" pitchFamily="66" charset="0"/>
              </a:rPr>
              <a:t> metabolizma </a:t>
            </a:r>
            <a:r>
              <a:rPr lang="tr-TR" dirty="0" err="1" smtClean="0">
                <a:latin typeface="Comic Sans MS" panose="030F0702030302020204" pitchFamily="66" charset="0"/>
              </a:rPr>
              <a:t>defekti</a:t>
            </a:r>
            <a:r>
              <a:rPr lang="tr-TR" dirty="0" smtClean="0">
                <a:latin typeface="Comic Sans MS" panose="030F0702030302020204" pitchFamily="66" charset="0"/>
              </a:rPr>
              <a:t>+ TGK /Tek çalışma</a:t>
            </a:r>
          </a:p>
          <a:p>
            <a:pPr>
              <a:lnSpc>
                <a:spcPct val="150000"/>
              </a:lnSpc>
              <a:buFont typeface="Wingdings" panose="05000000000000000000" pitchFamily="2" charset="2"/>
              <a:buChar char="§"/>
            </a:pPr>
            <a:r>
              <a:rPr lang="tr-TR" dirty="0" smtClean="0">
                <a:latin typeface="Comic Sans MS" panose="030F0702030302020204" pitchFamily="66" charset="0"/>
              </a:rPr>
              <a:t>Anormal OGTT+</a:t>
            </a:r>
            <a:r>
              <a:rPr lang="tr-TR" dirty="0" err="1" smtClean="0">
                <a:latin typeface="Comic Sans MS" panose="030F0702030302020204" pitchFamily="66" charset="0"/>
              </a:rPr>
              <a:t>TGK’lı</a:t>
            </a:r>
            <a:r>
              <a:rPr lang="tr-TR" dirty="0" smtClean="0">
                <a:latin typeface="Comic Sans MS" panose="030F0702030302020204" pitchFamily="66" charset="0"/>
              </a:rPr>
              <a:t> olgularda </a:t>
            </a:r>
            <a:r>
              <a:rPr lang="tr-TR" dirty="0" err="1" smtClean="0">
                <a:latin typeface="Comic Sans MS" panose="030F0702030302020204" pitchFamily="66" charset="0"/>
              </a:rPr>
              <a:t>metformin</a:t>
            </a:r>
            <a:r>
              <a:rPr lang="tr-TR" dirty="0" smtClean="0">
                <a:latin typeface="Comic Sans MS" panose="030F0702030302020204" pitchFamily="66" charset="0"/>
              </a:rPr>
              <a:t> ile </a:t>
            </a:r>
            <a:r>
              <a:rPr lang="tr-TR" dirty="0" err="1" smtClean="0">
                <a:latin typeface="Comic Sans MS" panose="030F0702030302020204" pitchFamily="66" charset="0"/>
              </a:rPr>
              <a:t>plasebo</a:t>
            </a:r>
            <a:r>
              <a:rPr lang="tr-TR" dirty="0" smtClean="0">
                <a:latin typeface="Comic Sans MS" panose="030F0702030302020204" pitchFamily="66" charset="0"/>
              </a:rPr>
              <a:t> karşılaştırılmış;(KÜÇÜK GRUP)</a:t>
            </a:r>
          </a:p>
          <a:p>
            <a:pPr>
              <a:lnSpc>
                <a:spcPct val="150000"/>
              </a:lnSpc>
              <a:buFont typeface="Wingdings" panose="05000000000000000000" pitchFamily="2" charset="2"/>
              <a:buChar char="§"/>
            </a:pPr>
            <a:r>
              <a:rPr lang="tr-TR" dirty="0" err="1" smtClean="0">
                <a:latin typeface="Comic Sans MS" panose="030F0702030302020204" pitchFamily="66" charset="0"/>
              </a:rPr>
              <a:t>non</a:t>
            </a:r>
            <a:r>
              <a:rPr lang="tr-TR" dirty="0" smtClean="0">
                <a:latin typeface="Comic Sans MS" panose="030F0702030302020204" pitchFamily="66" charset="0"/>
              </a:rPr>
              <a:t>-PCOS olgularda </a:t>
            </a:r>
            <a:r>
              <a:rPr lang="tr-TR" dirty="0" err="1" smtClean="0">
                <a:latin typeface="Comic Sans MS" panose="030F0702030302020204" pitchFamily="66" charset="0"/>
              </a:rPr>
              <a:t>abortus</a:t>
            </a:r>
            <a:r>
              <a:rPr lang="tr-TR" dirty="0" smtClean="0">
                <a:latin typeface="Comic Sans MS" panose="030F0702030302020204" pitchFamily="66" charset="0"/>
              </a:rPr>
              <a:t> oranının </a:t>
            </a:r>
            <a:r>
              <a:rPr lang="tr-TR" dirty="0" err="1" smtClean="0">
                <a:latin typeface="Comic Sans MS" panose="030F0702030302020204" pitchFamily="66" charset="0"/>
              </a:rPr>
              <a:t>metformin</a:t>
            </a:r>
            <a:r>
              <a:rPr lang="tr-TR" dirty="0" smtClean="0">
                <a:latin typeface="Comic Sans MS" panose="030F0702030302020204" pitchFamily="66" charset="0"/>
              </a:rPr>
              <a:t> ile anlamlı olarak düştüğü bildirilmiştir </a:t>
            </a:r>
          </a:p>
          <a:p>
            <a:pPr marL="0" indent="0">
              <a:lnSpc>
                <a:spcPct val="150000"/>
              </a:lnSpc>
              <a:buNone/>
            </a:pPr>
            <a:r>
              <a:rPr lang="tr-TR" sz="1050" i="1" dirty="0" smtClean="0"/>
              <a:t>							</a:t>
            </a:r>
            <a:r>
              <a:rPr lang="tr-TR" sz="1000" i="1" dirty="0" err="1" smtClean="0"/>
              <a:t>Zolghadri</a:t>
            </a:r>
            <a:r>
              <a:rPr lang="tr-TR" sz="1000" i="1" dirty="0" smtClean="0"/>
              <a:t> J </a:t>
            </a:r>
            <a:r>
              <a:rPr lang="tr-TR" sz="1000" i="1" dirty="0" err="1" smtClean="0"/>
              <a:t>Fertil</a:t>
            </a:r>
            <a:r>
              <a:rPr lang="tr-TR" sz="1000" i="1" dirty="0" smtClean="0"/>
              <a:t> Steril 2008;90: 727-730. </a:t>
            </a:r>
          </a:p>
          <a:p>
            <a:r>
              <a:rPr lang="tr-TR" sz="1200" dirty="0" err="1" smtClean="0">
                <a:solidFill>
                  <a:schemeClr val="tx1"/>
                </a:solidFill>
                <a:latin typeface="Comic Sans MS" pitchFamily="66" charset="0"/>
              </a:rPr>
              <a:t>Glukoz</a:t>
            </a:r>
            <a:r>
              <a:rPr lang="tr-TR" sz="1200" dirty="0" smtClean="0">
                <a:solidFill>
                  <a:schemeClr val="tx1"/>
                </a:solidFill>
                <a:latin typeface="Comic Sans MS" pitchFamily="66" charset="0"/>
              </a:rPr>
              <a:t> metabolizma </a:t>
            </a:r>
            <a:r>
              <a:rPr lang="tr-TR" sz="1200" dirty="0" err="1" smtClean="0">
                <a:solidFill>
                  <a:schemeClr val="tx1"/>
                </a:solidFill>
                <a:latin typeface="Comic Sans MS" pitchFamily="66" charset="0"/>
              </a:rPr>
              <a:t>defekti</a:t>
            </a:r>
            <a:r>
              <a:rPr lang="tr-TR" sz="1200" dirty="0" smtClean="0">
                <a:solidFill>
                  <a:schemeClr val="tx1"/>
                </a:solidFill>
                <a:latin typeface="Comic Sans MS" pitchFamily="66" charset="0"/>
              </a:rPr>
              <a:t> olan </a:t>
            </a:r>
            <a:r>
              <a:rPr lang="tr-TR" sz="1200" dirty="0" err="1" smtClean="0">
                <a:solidFill>
                  <a:schemeClr val="tx1"/>
                </a:solidFill>
                <a:latin typeface="Comic Sans MS" pitchFamily="66" charset="0"/>
              </a:rPr>
              <a:t>TGK’lı</a:t>
            </a:r>
            <a:r>
              <a:rPr lang="tr-TR" sz="1200" dirty="0" smtClean="0">
                <a:solidFill>
                  <a:schemeClr val="tx1"/>
                </a:solidFill>
                <a:latin typeface="Comic Sans MS" pitchFamily="66" charset="0"/>
              </a:rPr>
              <a:t> kadınlarda gebelik kaybını önlemek için gebelikte </a:t>
            </a:r>
            <a:r>
              <a:rPr lang="tr-TR" sz="1200" dirty="0" err="1" smtClean="0">
                <a:solidFill>
                  <a:schemeClr val="tx1"/>
                </a:solidFill>
                <a:latin typeface="Comic Sans MS" pitchFamily="66" charset="0"/>
              </a:rPr>
              <a:t>metformin</a:t>
            </a:r>
            <a:r>
              <a:rPr lang="tr-TR" sz="1200" dirty="0" smtClean="0">
                <a:solidFill>
                  <a:schemeClr val="tx1"/>
                </a:solidFill>
                <a:latin typeface="Comic Sans MS" pitchFamily="66" charset="0"/>
              </a:rPr>
              <a:t> takviyesini önermek için yeterli kanıt yoktur</a:t>
            </a:r>
          </a:p>
          <a:p>
            <a:r>
              <a:rPr lang="en-US" i="1" dirty="0" smtClean="0">
                <a:solidFill>
                  <a:schemeClr val="tx1"/>
                </a:solidFill>
              </a:rPr>
              <a:t>ESHRE Early Pregnancy </a:t>
            </a:r>
            <a:r>
              <a:rPr lang="en-US" i="1" dirty="0" err="1" smtClean="0">
                <a:solidFill>
                  <a:schemeClr val="tx1"/>
                </a:solidFill>
              </a:rPr>
              <a:t>Guid</a:t>
            </a:r>
            <a:r>
              <a:rPr lang="tr-TR" i="1" dirty="0" smtClean="0">
                <a:solidFill>
                  <a:schemeClr val="tx1"/>
                </a:solidFill>
              </a:rPr>
              <a:t>e</a:t>
            </a:r>
            <a:r>
              <a:rPr lang="en-US" i="1" dirty="0" smtClean="0">
                <a:solidFill>
                  <a:schemeClr val="tx1"/>
                </a:solidFill>
              </a:rPr>
              <a:t>line Development Group</a:t>
            </a:r>
            <a:r>
              <a:rPr lang="tr-TR" i="1" dirty="0" smtClean="0">
                <a:solidFill>
                  <a:schemeClr val="tx1"/>
                </a:solidFill>
              </a:rPr>
              <a:t>, 2017</a:t>
            </a:r>
            <a:r>
              <a:rPr lang="en-US" i="1" dirty="0" smtClean="0">
                <a:solidFill>
                  <a:schemeClr val="tx1"/>
                </a:solidFill>
              </a:rPr>
              <a:t> </a:t>
            </a:r>
            <a:endParaRPr lang="tr-TR" i="1" dirty="0" smtClean="0">
              <a:solidFill>
                <a:schemeClr val="tx1"/>
              </a:solidFill>
            </a:endParaRPr>
          </a:p>
          <a:p>
            <a:endParaRPr lang="tr-TR" dirty="0"/>
          </a:p>
        </p:txBody>
      </p:sp>
      <p:sp>
        <p:nvSpPr>
          <p:cNvPr id="4" name="3 Slayt Numarası Yer Tutucusu"/>
          <p:cNvSpPr>
            <a:spLocks noGrp="1"/>
          </p:cNvSpPr>
          <p:nvPr>
            <p:ph type="sldNum" sz="quarter" idx="10"/>
          </p:nvPr>
        </p:nvSpPr>
        <p:spPr/>
        <p:txBody>
          <a:bodyPr/>
          <a:lstStyle/>
          <a:p>
            <a:fld id="{D6DC1394-0990-4500-87C3-4E9E0AA55E1B}" type="slidenum">
              <a:rPr lang="tr-TR" smtClean="0"/>
              <a:pPr/>
              <a:t>20</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08A3D25F-E02F-40C1-A030-8284641AED39}"/>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 xmlns:a16="http://schemas.microsoft.com/office/drawing/2014/main" id="{196D3930-F913-4D4C-B978-04F5746A03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 xmlns:a16="http://schemas.microsoft.com/office/drawing/2014/main" id="{68702A86-19B9-41CC-9014-01D3A586E7F1}"/>
              </a:ext>
            </a:extLst>
          </p:cNvPr>
          <p:cNvSpPr>
            <a:spLocks noGrp="1"/>
          </p:cNvSpPr>
          <p:nvPr>
            <p:ph type="dt" sz="half" idx="10"/>
          </p:nvPr>
        </p:nvSpPr>
        <p:spPr/>
        <p:txBody>
          <a:bodyPr/>
          <a:lstStyle/>
          <a:p>
            <a:fld id="{38042914-16FB-47EE-A8E3-CF02573AF601}" type="datetimeFigureOut">
              <a:rPr lang="tr-TR" smtClean="0"/>
              <a:pPr/>
              <a:t>10.5.2018</a:t>
            </a:fld>
            <a:endParaRPr lang="tr-TR"/>
          </a:p>
        </p:txBody>
      </p:sp>
      <p:sp>
        <p:nvSpPr>
          <p:cNvPr id="5" name="Alt Bilgi Yer Tutucusu 4">
            <a:extLst>
              <a:ext uri="{FF2B5EF4-FFF2-40B4-BE49-F238E27FC236}">
                <a16:creationId xmlns="" xmlns:a16="http://schemas.microsoft.com/office/drawing/2014/main" id="{87E5FCFE-04AA-4C37-BC86-EB515CAC146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04084E46-3F5C-452C-9933-8A3E9853D36C}"/>
              </a:ext>
            </a:extLst>
          </p:cNvPr>
          <p:cNvSpPr>
            <a:spLocks noGrp="1"/>
          </p:cNvSpPr>
          <p:nvPr>
            <p:ph type="sldNum" sz="quarter" idx="12"/>
          </p:nvPr>
        </p:nvSpPr>
        <p:spPr/>
        <p:txBody>
          <a:bodyPr/>
          <a:lstStyle/>
          <a:p>
            <a:fld id="{C3A5F571-B0E0-4DDD-AD11-AF896E66EF25}" type="slidenum">
              <a:rPr lang="tr-TR" smtClean="0"/>
              <a:pPr/>
              <a:t>‹#›</a:t>
            </a:fld>
            <a:endParaRPr lang="tr-TR"/>
          </a:p>
        </p:txBody>
      </p:sp>
    </p:spTree>
    <p:extLst>
      <p:ext uri="{BB962C8B-B14F-4D97-AF65-F5344CB8AC3E}">
        <p14:creationId xmlns:p14="http://schemas.microsoft.com/office/powerpoint/2010/main" xmlns="" val="3793243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95A52FCC-7392-4AE2-87CD-ECA9B999D5A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 xmlns:a16="http://schemas.microsoft.com/office/drawing/2014/main" id="{5A81AC99-4F43-4187-8A1B-C8B92F9F900E}"/>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2E73DB79-4D51-4FEB-B691-09562105978A}"/>
              </a:ext>
            </a:extLst>
          </p:cNvPr>
          <p:cNvSpPr>
            <a:spLocks noGrp="1"/>
          </p:cNvSpPr>
          <p:nvPr>
            <p:ph type="dt" sz="half" idx="10"/>
          </p:nvPr>
        </p:nvSpPr>
        <p:spPr/>
        <p:txBody>
          <a:bodyPr/>
          <a:lstStyle/>
          <a:p>
            <a:fld id="{38042914-16FB-47EE-A8E3-CF02573AF601}" type="datetimeFigureOut">
              <a:rPr lang="tr-TR" smtClean="0"/>
              <a:pPr/>
              <a:t>10.5.2018</a:t>
            </a:fld>
            <a:endParaRPr lang="tr-TR"/>
          </a:p>
        </p:txBody>
      </p:sp>
      <p:sp>
        <p:nvSpPr>
          <p:cNvPr id="5" name="Alt Bilgi Yer Tutucusu 4">
            <a:extLst>
              <a:ext uri="{FF2B5EF4-FFF2-40B4-BE49-F238E27FC236}">
                <a16:creationId xmlns="" xmlns:a16="http://schemas.microsoft.com/office/drawing/2014/main" id="{6C4834F5-8DF2-4DF5-8CF6-6415A37494C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0B95F147-8C88-40BA-A957-CC76034811D7}"/>
              </a:ext>
            </a:extLst>
          </p:cNvPr>
          <p:cNvSpPr>
            <a:spLocks noGrp="1"/>
          </p:cNvSpPr>
          <p:nvPr>
            <p:ph type="sldNum" sz="quarter" idx="12"/>
          </p:nvPr>
        </p:nvSpPr>
        <p:spPr/>
        <p:txBody>
          <a:bodyPr/>
          <a:lstStyle/>
          <a:p>
            <a:fld id="{C3A5F571-B0E0-4DDD-AD11-AF896E66EF25}" type="slidenum">
              <a:rPr lang="tr-TR" smtClean="0"/>
              <a:pPr/>
              <a:t>‹#›</a:t>
            </a:fld>
            <a:endParaRPr lang="tr-TR"/>
          </a:p>
        </p:txBody>
      </p:sp>
    </p:spTree>
    <p:extLst>
      <p:ext uri="{BB962C8B-B14F-4D97-AF65-F5344CB8AC3E}">
        <p14:creationId xmlns:p14="http://schemas.microsoft.com/office/powerpoint/2010/main" xmlns="" val="3709344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 xmlns:a16="http://schemas.microsoft.com/office/drawing/2014/main" id="{02FA8EB5-46DC-48E7-BC86-24A47185DF51}"/>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 xmlns:a16="http://schemas.microsoft.com/office/drawing/2014/main" id="{82AE9C4B-F289-465C-ADEC-D8251DBEE822}"/>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D70EEAD2-64D9-4758-B3CB-3E299C06014B}"/>
              </a:ext>
            </a:extLst>
          </p:cNvPr>
          <p:cNvSpPr>
            <a:spLocks noGrp="1"/>
          </p:cNvSpPr>
          <p:nvPr>
            <p:ph type="dt" sz="half" idx="10"/>
          </p:nvPr>
        </p:nvSpPr>
        <p:spPr/>
        <p:txBody>
          <a:bodyPr/>
          <a:lstStyle/>
          <a:p>
            <a:fld id="{38042914-16FB-47EE-A8E3-CF02573AF601}" type="datetimeFigureOut">
              <a:rPr lang="tr-TR" smtClean="0"/>
              <a:pPr/>
              <a:t>10.5.2018</a:t>
            </a:fld>
            <a:endParaRPr lang="tr-TR"/>
          </a:p>
        </p:txBody>
      </p:sp>
      <p:sp>
        <p:nvSpPr>
          <p:cNvPr id="5" name="Alt Bilgi Yer Tutucusu 4">
            <a:extLst>
              <a:ext uri="{FF2B5EF4-FFF2-40B4-BE49-F238E27FC236}">
                <a16:creationId xmlns="" xmlns:a16="http://schemas.microsoft.com/office/drawing/2014/main" id="{2B9DC872-3B87-4047-9C04-77AF8C342B2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C93B2B43-1C5F-40E7-9B98-39C3E33D0A85}"/>
              </a:ext>
            </a:extLst>
          </p:cNvPr>
          <p:cNvSpPr>
            <a:spLocks noGrp="1"/>
          </p:cNvSpPr>
          <p:nvPr>
            <p:ph type="sldNum" sz="quarter" idx="12"/>
          </p:nvPr>
        </p:nvSpPr>
        <p:spPr/>
        <p:txBody>
          <a:bodyPr/>
          <a:lstStyle/>
          <a:p>
            <a:fld id="{C3A5F571-B0E0-4DDD-AD11-AF896E66EF25}" type="slidenum">
              <a:rPr lang="tr-TR" smtClean="0"/>
              <a:pPr/>
              <a:t>‹#›</a:t>
            </a:fld>
            <a:endParaRPr lang="tr-TR"/>
          </a:p>
        </p:txBody>
      </p:sp>
    </p:spTree>
    <p:extLst>
      <p:ext uri="{BB962C8B-B14F-4D97-AF65-F5344CB8AC3E}">
        <p14:creationId xmlns:p14="http://schemas.microsoft.com/office/powerpoint/2010/main" xmlns="" val="1574233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49D195BA-C230-49D8-ACEE-18F26D47345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 xmlns:a16="http://schemas.microsoft.com/office/drawing/2014/main" id="{1E307D5E-2453-4CC4-B924-0640D0CE1B42}"/>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40E1C821-73BF-4EC9-A34E-E102D683A0FE}"/>
              </a:ext>
            </a:extLst>
          </p:cNvPr>
          <p:cNvSpPr>
            <a:spLocks noGrp="1"/>
          </p:cNvSpPr>
          <p:nvPr>
            <p:ph type="dt" sz="half" idx="10"/>
          </p:nvPr>
        </p:nvSpPr>
        <p:spPr/>
        <p:txBody>
          <a:bodyPr/>
          <a:lstStyle/>
          <a:p>
            <a:fld id="{38042914-16FB-47EE-A8E3-CF02573AF601}" type="datetimeFigureOut">
              <a:rPr lang="tr-TR" smtClean="0"/>
              <a:pPr/>
              <a:t>10.5.2018</a:t>
            </a:fld>
            <a:endParaRPr lang="tr-TR"/>
          </a:p>
        </p:txBody>
      </p:sp>
      <p:sp>
        <p:nvSpPr>
          <p:cNvPr id="5" name="Alt Bilgi Yer Tutucusu 4">
            <a:extLst>
              <a:ext uri="{FF2B5EF4-FFF2-40B4-BE49-F238E27FC236}">
                <a16:creationId xmlns="" xmlns:a16="http://schemas.microsoft.com/office/drawing/2014/main" id="{6D3EC29E-9F9C-4F3C-8DBA-564BC6322FD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207AC381-08A2-4ED3-93D2-E7450D55499E}"/>
              </a:ext>
            </a:extLst>
          </p:cNvPr>
          <p:cNvSpPr>
            <a:spLocks noGrp="1"/>
          </p:cNvSpPr>
          <p:nvPr>
            <p:ph type="sldNum" sz="quarter" idx="12"/>
          </p:nvPr>
        </p:nvSpPr>
        <p:spPr/>
        <p:txBody>
          <a:bodyPr/>
          <a:lstStyle/>
          <a:p>
            <a:fld id="{C3A5F571-B0E0-4DDD-AD11-AF896E66EF25}" type="slidenum">
              <a:rPr lang="tr-TR" smtClean="0"/>
              <a:pPr/>
              <a:t>‹#›</a:t>
            </a:fld>
            <a:endParaRPr lang="tr-TR"/>
          </a:p>
        </p:txBody>
      </p:sp>
    </p:spTree>
    <p:extLst>
      <p:ext uri="{BB962C8B-B14F-4D97-AF65-F5344CB8AC3E}">
        <p14:creationId xmlns:p14="http://schemas.microsoft.com/office/powerpoint/2010/main" xmlns="" val="1103557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33E6ECE8-F731-452D-B87D-0925E785FF5D}"/>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 xmlns:a16="http://schemas.microsoft.com/office/drawing/2014/main" id="{EC7F1637-8569-45E8-BD22-9F41357A5A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 xmlns:a16="http://schemas.microsoft.com/office/drawing/2014/main" id="{04654FCE-CB30-4C8C-B715-D52BF7194319}"/>
              </a:ext>
            </a:extLst>
          </p:cNvPr>
          <p:cNvSpPr>
            <a:spLocks noGrp="1"/>
          </p:cNvSpPr>
          <p:nvPr>
            <p:ph type="dt" sz="half" idx="10"/>
          </p:nvPr>
        </p:nvSpPr>
        <p:spPr/>
        <p:txBody>
          <a:bodyPr/>
          <a:lstStyle/>
          <a:p>
            <a:fld id="{38042914-16FB-47EE-A8E3-CF02573AF601}" type="datetimeFigureOut">
              <a:rPr lang="tr-TR" smtClean="0"/>
              <a:pPr/>
              <a:t>10.5.2018</a:t>
            </a:fld>
            <a:endParaRPr lang="tr-TR"/>
          </a:p>
        </p:txBody>
      </p:sp>
      <p:sp>
        <p:nvSpPr>
          <p:cNvPr id="5" name="Alt Bilgi Yer Tutucusu 4">
            <a:extLst>
              <a:ext uri="{FF2B5EF4-FFF2-40B4-BE49-F238E27FC236}">
                <a16:creationId xmlns="" xmlns:a16="http://schemas.microsoft.com/office/drawing/2014/main" id="{FC5B1222-1A9B-4D27-9276-0192F9D635D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DAAB4738-C294-4A25-867C-05C90E306562}"/>
              </a:ext>
            </a:extLst>
          </p:cNvPr>
          <p:cNvSpPr>
            <a:spLocks noGrp="1"/>
          </p:cNvSpPr>
          <p:nvPr>
            <p:ph type="sldNum" sz="quarter" idx="12"/>
          </p:nvPr>
        </p:nvSpPr>
        <p:spPr/>
        <p:txBody>
          <a:bodyPr/>
          <a:lstStyle/>
          <a:p>
            <a:fld id="{C3A5F571-B0E0-4DDD-AD11-AF896E66EF25}" type="slidenum">
              <a:rPr lang="tr-TR" smtClean="0"/>
              <a:pPr/>
              <a:t>‹#›</a:t>
            </a:fld>
            <a:endParaRPr lang="tr-TR"/>
          </a:p>
        </p:txBody>
      </p:sp>
    </p:spTree>
    <p:extLst>
      <p:ext uri="{BB962C8B-B14F-4D97-AF65-F5344CB8AC3E}">
        <p14:creationId xmlns:p14="http://schemas.microsoft.com/office/powerpoint/2010/main" xmlns="" val="1249323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25DE1E47-D981-4202-A31F-15927C5401F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 xmlns:a16="http://schemas.microsoft.com/office/drawing/2014/main" id="{D63C5C19-1108-4939-8315-B5773EDFC674}"/>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 xmlns:a16="http://schemas.microsoft.com/office/drawing/2014/main" id="{FE167B2A-3AA3-461B-AFA6-6347504110A6}"/>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 xmlns:a16="http://schemas.microsoft.com/office/drawing/2014/main" id="{ACE2FE04-E279-406D-A3D4-7ADDDC2AC00B}"/>
              </a:ext>
            </a:extLst>
          </p:cNvPr>
          <p:cNvSpPr>
            <a:spLocks noGrp="1"/>
          </p:cNvSpPr>
          <p:nvPr>
            <p:ph type="dt" sz="half" idx="10"/>
          </p:nvPr>
        </p:nvSpPr>
        <p:spPr/>
        <p:txBody>
          <a:bodyPr/>
          <a:lstStyle/>
          <a:p>
            <a:fld id="{38042914-16FB-47EE-A8E3-CF02573AF601}" type="datetimeFigureOut">
              <a:rPr lang="tr-TR" smtClean="0"/>
              <a:pPr/>
              <a:t>10.5.2018</a:t>
            </a:fld>
            <a:endParaRPr lang="tr-TR"/>
          </a:p>
        </p:txBody>
      </p:sp>
      <p:sp>
        <p:nvSpPr>
          <p:cNvPr id="6" name="Alt Bilgi Yer Tutucusu 5">
            <a:extLst>
              <a:ext uri="{FF2B5EF4-FFF2-40B4-BE49-F238E27FC236}">
                <a16:creationId xmlns="" xmlns:a16="http://schemas.microsoft.com/office/drawing/2014/main" id="{49044F7B-6381-4181-8287-31C38CE8E8F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 xmlns:a16="http://schemas.microsoft.com/office/drawing/2014/main" id="{878D6418-D821-417C-A4C8-89F14567B2B5}"/>
              </a:ext>
            </a:extLst>
          </p:cNvPr>
          <p:cNvSpPr>
            <a:spLocks noGrp="1"/>
          </p:cNvSpPr>
          <p:nvPr>
            <p:ph type="sldNum" sz="quarter" idx="12"/>
          </p:nvPr>
        </p:nvSpPr>
        <p:spPr/>
        <p:txBody>
          <a:bodyPr/>
          <a:lstStyle/>
          <a:p>
            <a:fld id="{C3A5F571-B0E0-4DDD-AD11-AF896E66EF25}" type="slidenum">
              <a:rPr lang="tr-TR" smtClean="0"/>
              <a:pPr/>
              <a:t>‹#›</a:t>
            </a:fld>
            <a:endParaRPr lang="tr-TR"/>
          </a:p>
        </p:txBody>
      </p:sp>
    </p:spTree>
    <p:extLst>
      <p:ext uri="{BB962C8B-B14F-4D97-AF65-F5344CB8AC3E}">
        <p14:creationId xmlns:p14="http://schemas.microsoft.com/office/powerpoint/2010/main" xmlns="" val="2152014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847E4D36-47A8-46B9-838E-5A4C401080A0}"/>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 xmlns:a16="http://schemas.microsoft.com/office/drawing/2014/main" id="{A171F94F-1E22-4A3B-8B2B-9F1E00F78C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 xmlns:a16="http://schemas.microsoft.com/office/drawing/2014/main" id="{D82A17B2-9180-4DC8-A3FE-FEA4DB5DFB25}"/>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 xmlns:a16="http://schemas.microsoft.com/office/drawing/2014/main" id="{357265BD-0A11-4112-B252-541412CE1F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 xmlns:a16="http://schemas.microsoft.com/office/drawing/2014/main" id="{4D029E06-44E7-498F-86F9-263C18B19264}"/>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 xmlns:a16="http://schemas.microsoft.com/office/drawing/2014/main" id="{D1801889-E720-4C60-B631-473F3B4E02FD}"/>
              </a:ext>
            </a:extLst>
          </p:cNvPr>
          <p:cNvSpPr>
            <a:spLocks noGrp="1"/>
          </p:cNvSpPr>
          <p:nvPr>
            <p:ph type="dt" sz="half" idx="10"/>
          </p:nvPr>
        </p:nvSpPr>
        <p:spPr/>
        <p:txBody>
          <a:bodyPr/>
          <a:lstStyle/>
          <a:p>
            <a:fld id="{38042914-16FB-47EE-A8E3-CF02573AF601}" type="datetimeFigureOut">
              <a:rPr lang="tr-TR" smtClean="0"/>
              <a:pPr/>
              <a:t>10.5.2018</a:t>
            </a:fld>
            <a:endParaRPr lang="tr-TR"/>
          </a:p>
        </p:txBody>
      </p:sp>
      <p:sp>
        <p:nvSpPr>
          <p:cNvPr id="8" name="Alt Bilgi Yer Tutucusu 7">
            <a:extLst>
              <a:ext uri="{FF2B5EF4-FFF2-40B4-BE49-F238E27FC236}">
                <a16:creationId xmlns="" xmlns:a16="http://schemas.microsoft.com/office/drawing/2014/main" id="{0134083B-3B3E-408A-9FC9-7352443C44BB}"/>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 xmlns:a16="http://schemas.microsoft.com/office/drawing/2014/main" id="{747BF3D0-E5DF-4A4C-9D81-639EC36EDB8F}"/>
              </a:ext>
            </a:extLst>
          </p:cNvPr>
          <p:cNvSpPr>
            <a:spLocks noGrp="1"/>
          </p:cNvSpPr>
          <p:nvPr>
            <p:ph type="sldNum" sz="quarter" idx="12"/>
          </p:nvPr>
        </p:nvSpPr>
        <p:spPr/>
        <p:txBody>
          <a:bodyPr/>
          <a:lstStyle/>
          <a:p>
            <a:fld id="{C3A5F571-B0E0-4DDD-AD11-AF896E66EF25}" type="slidenum">
              <a:rPr lang="tr-TR" smtClean="0"/>
              <a:pPr/>
              <a:t>‹#›</a:t>
            </a:fld>
            <a:endParaRPr lang="tr-TR"/>
          </a:p>
        </p:txBody>
      </p:sp>
    </p:spTree>
    <p:extLst>
      <p:ext uri="{BB962C8B-B14F-4D97-AF65-F5344CB8AC3E}">
        <p14:creationId xmlns:p14="http://schemas.microsoft.com/office/powerpoint/2010/main" xmlns="" val="2646481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99A77CA4-12B2-4D9A-A6D1-5C7DF8F37EBE}"/>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 xmlns:a16="http://schemas.microsoft.com/office/drawing/2014/main" id="{2622FA9F-77C8-419F-82F6-92D4F95F854B}"/>
              </a:ext>
            </a:extLst>
          </p:cNvPr>
          <p:cNvSpPr>
            <a:spLocks noGrp="1"/>
          </p:cNvSpPr>
          <p:nvPr>
            <p:ph type="dt" sz="half" idx="10"/>
          </p:nvPr>
        </p:nvSpPr>
        <p:spPr/>
        <p:txBody>
          <a:bodyPr/>
          <a:lstStyle/>
          <a:p>
            <a:fld id="{38042914-16FB-47EE-A8E3-CF02573AF601}" type="datetimeFigureOut">
              <a:rPr lang="tr-TR" smtClean="0"/>
              <a:pPr/>
              <a:t>10.5.2018</a:t>
            </a:fld>
            <a:endParaRPr lang="tr-TR"/>
          </a:p>
        </p:txBody>
      </p:sp>
      <p:sp>
        <p:nvSpPr>
          <p:cNvPr id="4" name="Alt Bilgi Yer Tutucusu 3">
            <a:extLst>
              <a:ext uri="{FF2B5EF4-FFF2-40B4-BE49-F238E27FC236}">
                <a16:creationId xmlns="" xmlns:a16="http://schemas.microsoft.com/office/drawing/2014/main" id="{2F8C4C7D-E4D3-4952-89AD-023CE6658C3B}"/>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 xmlns:a16="http://schemas.microsoft.com/office/drawing/2014/main" id="{4E4953E2-5477-47C6-86B7-6F235E23BDEB}"/>
              </a:ext>
            </a:extLst>
          </p:cNvPr>
          <p:cNvSpPr>
            <a:spLocks noGrp="1"/>
          </p:cNvSpPr>
          <p:nvPr>
            <p:ph type="sldNum" sz="quarter" idx="12"/>
          </p:nvPr>
        </p:nvSpPr>
        <p:spPr/>
        <p:txBody>
          <a:bodyPr/>
          <a:lstStyle/>
          <a:p>
            <a:fld id="{C3A5F571-B0E0-4DDD-AD11-AF896E66EF25}" type="slidenum">
              <a:rPr lang="tr-TR" smtClean="0"/>
              <a:pPr/>
              <a:t>‹#›</a:t>
            </a:fld>
            <a:endParaRPr lang="tr-TR"/>
          </a:p>
        </p:txBody>
      </p:sp>
    </p:spTree>
    <p:extLst>
      <p:ext uri="{BB962C8B-B14F-4D97-AF65-F5344CB8AC3E}">
        <p14:creationId xmlns:p14="http://schemas.microsoft.com/office/powerpoint/2010/main" xmlns="" val="634776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 xmlns:a16="http://schemas.microsoft.com/office/drawing/2014/main" id="{9A5A1F56-19DE-489E-B9A3-A425BD261946}"/>
              </a:ext>
            </a:extLst>
          </p:cNvPr>
          <p:cNvSpPr>
            <a:spLocks noGrp="1"/>
          </p:cNvSpPr>
          <p:nvPr>
            <p:ph type="dt" sz="half" idx="10"/>
          </p:nvPr>
        </p:nvSpPr>
        <p:spPr/>
        <p:txBody>
          <a:bodyPr/>
          <a:lstStyle/>
          <a:p>
            <a:fld id="{38042914-16FB-47EE-A8E3-CF02573AF601}" type="datetimeFigureOut">
              <a:rPr lang="tr-TR" smtClean="0"/>
              <a:pPr/>
              <a:t>10.5.2018</a:t>
            </a:fld>
            <a:endParaRPr lang="tr-TR"/>
          </a:p>
        </p:txBody>
      </p:sp>
      <p:sp>
        <p:nvSpPr>
          <p:cNvPr id="3" name="Alt Bilgi Yer Tutucusu 2">
            <a:extLst>
              <a:ext uri="{FF2B5EF4-FFF2-40B4-BE49-F238E27FC236}">
                <a16:creationId xmlns="" xmlns:a16="http://schemas.microsoft.com/office/drawing/2014/main" id="{61D5700F-5B15-401A-A52C-80C037105406}"/>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 xmlns:a16="http://schemas.microsoft.com/office/drawing/2014/main" id="{16443CCA-86C2-4C4C-9D17-58BBBE3008B5}"/>
              </a:ext>
            </a:extLst>
          </p:cNvPr>
          <p:cNvSpPr>
            <a:spLocks noGrp="1"/>
          </p:cNvSpPr>
          <p:nvPr>
            <p:ph type="sldNum" sz="quarter" idx="12"/>
          </p:nvPr>
        </p:nvSpPr>
        <p:spPr/>
        <p:txBody>
          <a:bodyPr/>
          <a:lstStyle/>
          <a:p>
            <a:fld id="{C3A5F571-B0E0-4DDD-AD11-AF896E66EF25}" type="slidenum">
              <a:rPr lang="tr-TR" smtClean="0"/>
              <a:pPr/>
              <a:t>‹#›</a:t>
            </a:fld>
            <a:endParaRPr lang="tr-TR"/>
          </a:p>
        </p:txBody>
      </p:sp>
    </p:spTree>
    <p:extLst>
      <p:ext uri="{BB962C8B-B14F-4D97-AF65-F5344CB8AC3E}">
        <p14:creationId xmlns:p14="http://schemas.microsoft.com/office/powerpoint/2010/main" xmlns="" val="956266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FBE01D38-9788-4493-B5B4-4A379C895F5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 xmlns:a16="http://schemas.microsoft.com/office/drawing/2014/main" id="{D751396C-6011-49E3-8ABB-B44F99DCAD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 xmlns:a16="http://schemas.microsoft.com/office/drawing/2014/main" id="{82BA0011-FA00-4B44-8093-B6FE224F8D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 xmlns:a16="http://schemas.microsoft.com/office/drawing/2014/main" id="{604F6E1A-1061-4DF4-ADF6-CA99E86F3955}"/>
              </a:ext>
            </a:extLst>
          </p:cNvPr>
          <p:cNvSpPr>
            <a:spLocks noGrp="1"/>
          </p:cNvSpPr>
          <p:nvPr>
            <p:ph type="dt" sz="half" idx="10"/>
          </p:nvPr>
        </p:nvSpPr>
        <p:spPr/>
        <p:txBody>
          <a:bodyPr/>
          <a:lstStyle/>
          <a:p>
            <a:fld id="{38042914-16FB-47EE-A8E3-CF02573AF601}" type="datetimeFigureOut">
              <a:rPr lang="tr-TR" smtClean="0"/>
              <a:pPr/>
              <a:t>10.5.2018</a:t>
            </a:fld>
            <a:endParaRPr lang="tr-TR"/>
          </a:p>
        </p:txBody>
      </p:sp>
      <p:sp>
        <p:nvSpPr>
          <p:cNvPr id="6" name="Alt Bilgi Yer Tutucusu 5">
            <a:extLst>
              <a:ext uri="{FF2B5EF4-FFF2-40B4-BE49-F238E27FC236}">
                <a16:creationId xmlns="" xmlns:a16="http://schemas.microsoft.com/office/drawing/2014/main" id="{40DDBFAD-2AF3-495F-AEBA-3726435749F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 xmlns:a16="http://schemas.microsoft.com/office/drawing/2014/main" id="{5F3C7F7E-754D-40B1-A617-F8C2F3627643}"/>
              </a:ext>
            </a:extLst>
          </p:cNvPr>
          <p:cNvSpPr>
            <a:spLocks noGrp="1"/>
          </p:cNvSpPr>
          <p:nvPr>
            <p:ph type="sldNum" sz="quarter" idx="12"/>
          </p:nvPr>
        </p:nvSpPr>
        <p:spPr/>
        <p:txBody>
          <a:bodyPr/>
          <a:lstStyle/>
          <a:p>
            <a:fld id="{C3A5F571-B0E0-4DDD-AD11-AF896E66EF25}" type="slidenum">
              <a:rPr lang="tr-TR" smtClean="0"/>
              <a:pPr/>
              <a:t>‹#›</a:t>
            </a:fld>
            <a:endParaRPr lang="tr-TR"/>
          </a:p>
        </p:txBody>
      </p:sp>
    </p:spTree>
    <p:extLst>
      <p:ext uri="{BB962C8B-B14F-4D97-AF65-F5344CB8AC3E}">
        <p14:creationId xmlns:p14="http://schemas.microsoft.com/office/powerpoint/2010/main" xmlns="" val="2489630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4297A1AA-D27B-49EB-9EE2-286CCCA0FF4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 xmlns:a16="http://schemas.microsoft.com/office/drawing/2014/main" id="{CB2BEB06-92F6-4FE0-94D3-B720F08FC1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 xmlns:a16="http://schemas.microsoft.com/office/drawing/2014/main" id="{7CB69889-D88F-4C67-9363-ECE7B4A8F3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 xmlns:a16="http://schemas.microsoft.com/office/drawing/2014/main" id="{306A95A1-A8AB-4EA9-BA5B-48CAAEA0258D}"/>
              </a:ext>
            </a:extLst>
          </p:cNvPr>
          <p:cNvSpPr>
            <a:spLocks noGrp="1"/>
          </p:cNvSpPr>
          <p:nvPr>
            <p:ph type="dt" sz="half" idx="10"/>
          </p:nvPr>
        </p:nvSpPr>
        <p:spPr/>
        <p:txBody>
          <a:bodyPr/>
          <a:lstStyle/>
          <a:p>
            <a:fld id="{38042914-16FB-47EE-A8E3-CF02573AF601}" type="datetimeFigureOut">
              <a:rPr lang="tr-TR" smtClean="0"/>
              <a:pPr/>
              <a:t>10.5.2018</a:t>
            </a:fld>
            <a:endParaRPr lang="tr-TR"/>
          </a:p>
        </p:txBody>
      </p:sp>
      <p:sp>
        <p:nvSpPr>
          <p:cNvPr id="6" name="Alt Bilgi Yer Tutucusu 5">
            <a:extLst>
              <a:ext uri="{FF2B5EF4-FFF2-40B4-BE49-F238E27FC236}">
                <a16:creationId xmlns="" xmlns:a16="http://schemas.microsoft.com/office/drawing/2014/main" id="{1182390D-7412-446C-A824-FE7F0BD880D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 xmlns:a16="http://schemas.microsoft.com/office/drawing/2014/main" id="{93483038-4199-4D10-B4FD-EA8101539603}"/>
              </a:ext>
            </a:extLst>
          </p:cNvPr>
          <p:cNvSpPr>
            <a:spLocks noGrp="1"/>
          </p:cNvSpPr>
          <p:nvPr>
            <p:ph type="sldNum" sz="quarter" idx="12"/>
          </p:nvPr>
        </p:nvSpPr>
        <p:spPr/>
        <p:txBody>
          <a:bodyPr/>
          <a:lstStyle/>
          <a:p>
            <a:fld id="{C3A5F571-B0E0-4DDD-AD11-AF896E66EF25}" type="slidenum">
              <a:rPr lang="tr-TR" smtClean="0"/>
              <a:pPr/>
              <a:t>‹#›</a:t>
            </a:fld>
            <a:endParaRPr lang="tr-TR"/>
          </a:p>
        </p:txBody>
      </p:sp>
    </p:spTree>
    <p:extLst>
      <p:ext uri="{BB962C8B-B14F-4D97-AF65-F5344CB8AC3E}">
        <p14:creationId xmlns:p14="http://schemas.microsoft.com/office/powerpoint/2010/main" xmlns="" val="1528436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 xmlns:a16="http://schemas.microsoft.com/office/drawing/2014/main" id="{6756E536-F2A8-45DC-98EE-FAD59E033F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 xmlns:a16="http://schemas.microsoft.com/office/drawing/2014/main" id="{B1CA4E04-5A74-4A7C-9C86-447D8B4FB3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EFE88CC1-F0E7-4AA9-A2E2-8687EEB04F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042914-16FB-47EE-A8E3-CF02573AF601}" type="datetimeFigureOut">
              <a:rPr lang="tr-TR" smtClean="0"/>
              <a:pPr/>
              <a:t>10.5.2018</a:t>
            </a:fld>
            <a:endParaRPr lang="tr-TR"/>
          </a:p>
        </p:txBody>
      </p:sp>
      <p:sp>
        <p:nvSpPr>
          <p:cNvPr id="5" name="Alt Bilgi Yer Tutucusu 4">
            <a:extLst>
              <a:ext uri="{FF2B5EF4-FFF2-40B4-BE49-F238E27FC236}">
                <a16:creationId xmlns="" xmlns:a16="http://schemas.microsoft.com/office/drawing/2014/main" id="{DAA4F83D-4140-40A8-A1A9-8F0B54E2B2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 xmlns:a16="http://schemas.microsoft.com/office/drawing/2014/main" id="{35C055E4-7DE0-4046-AD91-2AFF669315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5F571-B0E0-4DDD-AD11-AF896E66EF25}" type="slidenum">
              <a:rPr lang="tr-TR" smtClean="0"/>
              <a:pPr/>
              <a:t>‹#›</a:t>
            </a:fld>
            <a:endParaRPr lang="tr-TR"/>
          </a:p>
        </p:txBody>
      </p:sp>
    </p:spTree>
    <p:extLst>
      <p:ext uri="{BB962C8B-B14F-4D97-AF65-F5344CB8AC3E}">
        <p14:creationId xmlns:p14="http://schemas.microsoft.com/office/powerpoint/2010/main" xmlns="" val="1359162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A250302F-649A-4A19-BDB1-5207E2386E4B}"/>
              </a:ext>
            </a:extLst>
          </p:cNvPr>
          <p:cNvSpPr>
            <a:spLocks noGrp="1"/>
          </p:cNvSpPr>
          <p:nvPr>
            <p:ph type="ctrTitle"/>
          </p:nvPr>
        </p:nvSpPr>
        <p:spPr>
          <a:xfrm>
            <a:off x="339145" y="2776191"/>
            <a:ext cx="11560934" cy="1885961"/>
          </a:xfrm>
          <a:solidFill>
            <a:schemeClr val="accent1">
              <a:lumMod val="40000"/>
              <a:lumOff val="60000"/>
            </a:schemeClr>
          </a:solidFill>
        </p:spPr>
        <p:txBody>
          <a:bodyPr>
            <a:normAutofit/>
          </a:bodyPr>
          <a:lstStyle/>
          <a:p>
            <a:r>
              <a:rPr lang="tr-TR" b="1" dirty="0">
                <a:latin typeface="+mn-lt"/>
              </a:rPr>
              <a:t>TEKRARLAYAN GEBELİK KAYIPLI OLGUNUN DEĞERLENDİRİLMESİ</a:t>
            </a:r>
          </a:p>
        </p:txBody>
      </p:sp>
      <p:sp>
        <p:nvSpPr>
          <p:cNvPr id="3" name="Alt Başlık 2">
            <a:extLst>
              <a:ext uri="{FF2B5EF4-FFF2-40B4-BE49-F238E27FC236}">
                <a16:creationId xmlns="" xmlns:a16="http://schemas.microsoft.com/office/drawing/2014/main" id="{CC77F8AE-1B18-44EB-9FF5-28DA176C52C8}"/>
              </a:ext>
            </a:extLst>
          </p:cNvPr>
          <p:cNvSpPr>
            <a:spLocks noGrp="1"/>
          </p:cNvSpPr>
          <p:nvPr>
            <p:ph type="subTitle" idx="1"/>
          </p:nvPr>
        </p:nvSpPr>
        <p:spPr>
          <a:xfrm>
            <a:off x="658967" y="4910068"/>
            <a:ext cx="9872869" cy="1600202"/>
          </a:xfrm>
        </p:spPr>
        <p:txBody>
          <a:bodyPr>
            <a:noAutofit/>
          </a:bodyPr>
          <a:lstStyle/>
          <a:p>
            <a:r>
              <a:rPr lang="tr-TR" b="1" dirty="0" smtClean="0"/>
              <a:t> </a:t>
            </a:r>
            <a:r>
              <a:rPr lang="tr-TR" b="1" dirty="0"/>
              <a:t>DR. EBRU ÇÖĞENDEZ</a:t>
            </a:r>
          </a:p>
          <a:p>
            <a:r>
              <a:rPr lang="tr-TR" b="1" dirty="0"/>
              <a:t>ZEYNEP KAMİL KADIN VE ÇOCUK HASTALIKLARI  EAH, İSTANBUL</a:t>
            </a:r>
          </a:p>
          <a:p>
            <a:r>
              <a:rPr lang="tr-TR" b="1" dirty="0"/>
              <a:t>ÜYTEM</a:t>
            </a:r>
          </a:p>
          <a:p>
            <a:r>
              <a:rPr lang="tr-TR" sz="2800" b="1" dirty="0"/>
              <a:t>								</a:t>
            </a:r>
          </a:p>
          <a:p>
            <a:endParaRPr lang="tr-TR" sz="2800" b="1" dirty="0"/>
          </a:p>
        </p:txBody>
      </p:sp>
      <p:pic>
        <p:nvPicPr>
          <p:cNvPr id="4" name="Picture 2" descr="http://www.devlethastanesirandevualma182.com/wp-content/uploads/2013/05/Zeynep-Kamil-E%C4%9Fitim-ve-Ara%C5%9Ft%C4%B1rma-Devlet-Hastanesi-Dahiliye-B%C3%B6l%C3%BCm%C3%BC-Randevu-Alma.png">
            <a:extLst>
              <a:ext uri="{FF2B5EF4-FFF2-40B4-BE49-F238E27FC236}">
                <a16:creationId xmlns="" xmlns:a16="http://schemas.microsoft.com/office/drawing/2014/main" id="{66F802B3-9D81-4FA1-B3E1-875C178D1C70}"/>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800823" y="4854602"/>
            <a:ext cx="2391177" cy="1468925"/>
          </a:xfrm>
          <a:prstGeom prst="rect">
            <a:avLst/>
          </a:prstGeom>
          <a:noFill/>
          <a:extLst>
            <a:ext uri="{909E8E84-426E-40DD-AFC4-6F175D3DCCD1}">
              <a14:hiddenFill xmlns:a14="http://schemas.microsoft.com/office/drawing/2010/main" xmlns="">
                <a:solidFill>
                  <a:srgbClr val="FFFFFF"/>
                </a:solidFill>
              </a14:hiddenFill>
            </a:ext>
          </a:extLst>
        </p:spPr>
      </p:pic>
      <p:sp>
        <p:nvSpPr>
          <p:cNvPr id="79874" name="AutoShape 2" descr="https://mail.google.com/mail/u/0/?ui=2&amp;ik=b1a6eb1220&amp;view=fimg&amp;th=16317a9a4ccc0a7e&amp;attid=0.1.1&amp;disp=emb&amp;attbid=ANGjdJ-yJbY-UKHlSdomw8vw1uBS29S4dCx4-6NoISb1mBj2AEZNy4c85Ha636p6E7-t_jJ5VD0gE-Wi_vaxYmtX-nSIV2WqIK_fxgsnz7-XSIYtyzvZ_kLmSMhVxwQ&amp;sz=s0-l75-ft&amp;ats=1525546282577&amp;rm=16317a9a4ccc0a7e&amp;zw&amp;atsh=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87041" name="Picture 1" descr="C:\Users\qwert\Downloads\IMG_2929.jpg"/>
          <p:cNvPicPr>
            <a:picLocks noChangeAspect="1" noChangeArrowheads="1"/>
          </p:cNvPicPr>
          <p:nvPr/>
        </p:nvPicPr>
        <p:blipFill>
          <a:blip r:embed="rId3"/>
          <a:srcRect/>
          <a:stretch>
            <a:fillRect/>
          </a:stretch>
        </p:blipFill>
        <p:spPr bwMode="auto">
          <a:xfrm>
            <a:off x="296225" y="154546"/>
            <a:ext cx="11603854" cy="2511381"/>
          </a:xfrm>
          <a:prstGeom prst="rect">
            <a:avLst/>
          </a:prstGeom>
          <a:noFill/>
        </p:spPr>
      </p:pic>
    </p:spTree>
    <p:extLst>
      <p:ext uri="{BB962C8B-B14F-4D97-AF65-F5344CB8AC3E}">
        <p14:creationId xmlns:p14="http://schemas.microsoft.com/office/powerpoint/2010/main" xmlns="" val="42127917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 xmlns:a16="http://schemas.microsoft.com/office/drawing/2014/main" id="{CE86D9F7-35C0-4627-A5AE-95C0FAAFAC60}"/>
              </a:ext>
            </a:extLst>
          </p:cNvPr>
          <p:cNvSpPr>
            <a:spLocks noGrp="1"/>
          </p:cNvSpPr>
          <p:nvPr>
            <p:ph type="title"/>
          </p:nvPr>
        </p:nvSpPr>
        <p:spPr>
          <a:solidFill>
            <a:schemeClr val="tx1"/>
          </a:solidFill>
        </p:spPr>
        <p:txBody>
          <a:bodyPr/>
          <a:lstStyle/>
          <a:p>
            <a:pPr eaLnBrk="1" hangingPunct="1"/>
            <a:r>
              <a:rPr lang="en-US" altLang="tr-TR" dirty="0">
                <a:solidFill>
                  <a:schemeClr val="bg1"/>
                </a:solidFill>
                <a:latin typeface="+mn-lt"/>
              </a:rPr>
              <a:t>TGK</a:t>
            </a:r>
            <a:r>
              <a:rPr lang="tr-TR" altLang="tr-TR" dirty="0">
                <a:solidFill>
                  <a:schemeClr val="bg1"/>
                </a:solidFill>
                <a:latin typeface="+mn-lt"/>
              </a:rPr>
              <a:t>- </a:t>
            </a:r>
            <a:r>
              <a:rPr lang="tr-TR" altLang="tr-TR" dirty="0" err="1">
                <a:solidFill>
                  <a:schemeClr val="bg1"/>
                </a:solidFill>
                <a:latin typeface="+mn-lt"/>
              </a:rPr>
              <a:t>Parental</a:t>
            </a:r>
            <a:r>
              <a:rPr lang="tr-TR" altLang="tr-TR" dirty="0">
                <a:solidFill>
                  <a:schemeClr val="bg1"/>
                </a:solidFill>
                <a:latin typeface="+mn-lt"/>
              </a:rPr>
              <a:t> </a:t>
            </a:r>
            <a:r>
              <a:rPr lang="tr-TR" altLang="tr-TR" dirty="0" err="1" smtClean="0">
                <a:solidFill>
                  <a:schemeClr val="bg1"/>
                </a:solidFill>
                <a:latin typeface="+mn-lt"/>
              </a:rPr>
              <a:t>periferik</a:t>
            </a:r>
            <a:r>
              <a:rPr lang="tr-TR" altLang="tr-TR" dirty="0" smtClean="0">
                <a:solidFill>
                  <a:schemeClr val="bg1"/>
                </a:solidFill>
                <a:latin typeface="+mn-lt"/>
              </a:rPr>
              <a:t> </a:t>
            </a:r>
            <a:r>
              <a:rPr lang="tr-TR" altLang="tr-TR" dirty="0" err="1" smtClean="0">
                <a:solidFill>
                  <a:schemeClr val="bg1"/>
                </a:solidFill>
                <a:latin typeface="+mn-lt"/>
              </a:rPr>
              <a:t>karyotip</a:t>
            </a:r>
            <a:r>
              <a:rPr lang="tr-TR" altLang="tr-TR" dirty="0" smtClean="0">
                <a:solidFill>
                  <a:schemeClr val="bg1"/>
                </a:solidFill>
                <a:latin typeface="+mn-lt"/>
              </a:rPr>
              <a:t> bakılmalı mı?</a:t>
            </a:r>
            <a:endParaRPr lang="en-US" altLang="tr-TR" dirty="0">
              <a:solidFill>
                <a:schemeClr val="bg1"/>
              </a:solidFill>
              <a:latin typeface="+mn-lt"/>
            </a:endParaRPr>
          </a:p>
        </p:txBody>
      </p:sp>
      <p:sp>
        <p:nvSpPr>
          <p:cNvPr id="40963" name="Content Placeholder 2">
            <a:extLst>
              <a:ext uri="{FF2B5EF4-FFF2-40B4-BE49-F238E27FC236}">
                <a16:creationId xmlns="" xmlns:a16="http://schemas.microsoft.com/office/drawing/2014/main" id="{69F25870-01BC-42AC-AEE8-0EF6BE9288E2}"/>
              </a:ext>
            </a:extLst>
          </p:cNvPr>
          <p:cNvSpPr>
            <a:spLocks noGrp="1"/>
          </p:cNvSpPr>
          <p:nvPr>
            <p:ph idx="1"/>
          </p:nvPr>
        </p:nvSpPr>
        <p:spPr>
          <a:xfrm>
            <a:off x="838200" y="1803042"/>
            <a:ext cx="10515600" cy="4710747"/>
          </a:xfrm>
          <a:solidFill>
            <a:schemeClr val="accent2">
              <a:lumMod val="20000"/>
              <a:lumOff val="80000"/>
            </a:schemeClr>
          </a:solidFill>
          <a:ln w="28575">
            <a:solidFill>
              <a:schemeClr val="tx1"/>
            </a:solidFill>
          </a:ln>
        </p:spPr>
        <p:txBody>
          <a:bodyPr>
            <a:normAutofit/>
          </a:bodyPr>
          <a:lstStyle/>
          <a:p>
            <a:pPr algn="just">
              <a:buFont typeface="Wingdings" panose="05000000000000000000" pitchFamily="2" charset="2"/>
              <a:buChar char="§"/>
            </a:pPr>
            <a:r>
              <a:rPr lang="tr-TR" altLang="tr-TR" sz="2400" dirty="0" smtClean="0">
                <a:latin typeface="Comic Sans MS" pitchFamily="66" charset="0"/>
              </a:rPr>
              <a:t>Her iki ebeveyne </a:t>
            </a:r>
            <a:r>
              <a:rPr lang="tr-TR" altLang="tr-TR" sz="2400" dirty="0" err="1" smtClean="0">
                <a:latin typeface="Comic Sans MS" pitchFamily="66" charset="0"/>
              </a:rPr>
              <a:t>periferik</a:t>
            </a:r>
            <a:r>
              <a:rPr lang="tr-TR" altLang="tr-TR" sz="2400" dirty="0" smtClean="0">
                <a:latin typeface="Comic Sans MS" pitchFamily="66" charset="0"/>
              </a:rPr>
              <a:t> </a:t>
            </a:r>
            <a:r>
              <a:rPr lang="tr-TR" altLang="tr-TR" sz="2400" dirty="0" err="1" smtClean="0">
                <a:latin typeface="Comic Sans MS" pitchFamily="66" charset="0"/>
              </a:rPr>
              <a:t>karyotip</a:t>
            </a:r>
            <a:r>
              <a:rPr lang="tr-TR" altLang="tr-TR" sz="2400" dirty="0" smtClean="0">
                <a:latin typeface="Comic Sans MS" pitchFamily="66" charset="0"/>
              </a:rPr>
              <a:t> analizi yapılmalıdır</a:t>
            </a:r>
            <a:r>
              <a:rPr lang="tr-TR" altLang="tr-TR" dirty="0"/>
              <a:t>	</a:t>
            </a:r>
            <a:r>
              <a:rPr lang="tr-TR" altLang="tr-TR" dirty="0" smtClean="0"/>
              <a:t>				</a:t>
            </a:r>
          </a:p>
          <a:p>
            <a:pPr marL="0" indent="0" algn="just">
              <a:buNone/>
            </a:pPr>
            <a:r>
              <a:rPr lang="tr-TR" altLang="tr-TR" sz="2000" i="1" dirty="0" smtClean="0"/>
              <a:t>							</a:t>
            </a:r>
            <a:r>
              <a:rPr lang="en-US" altLang="tr-TR" sz="2000" b="1" i="1" dirty="0" smtClean="0"/>
              <a:t>ASRM Committee</a:t>
            </a:r>
            <a:r>
              <a:rPr lang="tr-TR" altLang="tr-TR" sz="2000" b="1" i="1" dirty="0" smtClean="0"/>
              <a:t> </a:t>
            </a:r>
            <a:r>
              <a:rPr lang="en-US" altLang="tr-TR" sz="2000" b="1" i="1" dirty="0" smtClean="0"/>
              <a:t>Opinion</a:t>
            </a:r>
            <a:r>
              <a:rPr lang="tr-TR" altLang="tr-TR" sz="2000" b="1" i="1" dirty="0" smtClean="0"/>
              <a:t> </a:t>
            </a:r>
            <a:r>
              <a:rPr lang="en-US" altLang="tr-TR" sz="2000" b="1" i="1" dirty="0" smtClean="0"/>
              <a:t>201</a:t>
            </a:r>
            <a:r>
              <a:rPr lang="tr-TR" altLang="tr-TR" sz="2000" b="1" i="1" dirty="0" smtClean="0"/>
              <a:t>2</a:t>
            </a:r>
            <a:endParaRPr lang="tr-TR" altLang="tr-TR" b="1" i="1" dirty="0" smtClean="0"/>
          </a:p>
          <a:p>
            <a:pPr>
              <a:buFont typeface="Wingdings" panose="05000000000000000000" pitchFamily="2" charset="2"/>
              <a:buChar char="§"/>
            </a:pPr>
            <a:r>
              <a:rPr lang="tr-TR" sz="2400" dirty="0" err="1" smtClean="0">
                <a:latin typeface="Comic Sans MS" pitchFamily="66" charset="0"/>
              </a:rPr>
              <a:t>Karyotipleme</a:t>
            </a:r>
            <a:r>
              <a:rPr lang="tr-TR" sz="2400" dirty="0" smtClean="0">
                <a:latin typeface="Comic Sans MS" pitchFamily="66" charset="0"/>
              </a:rPr>
              <a:t> </a:t>
            </a:r>
            <a:r>
              <a:rPr lang="tr-TR" sz="2400" dirty="0">
                <a:latin typeface="Comic Sans MS" pitchFamily="66" charset="0"/>
              </a:rPr>
              <a:t>yapılması </a:t>
            </a:r>
            <a:r>
              <a:rPr lang="tr-TR" sz="2400" dirty="0" err="1">
                <a:latin typeface="Comic Sans MS" pitchFamily="66" charset="0"/>
              </a:rPr>
              <a:t>cost</a:t>
            </a:r>
            <a:r>
              <a:rPr lang="tr-TR" sz="2400" dirty="0">
                <a:latin typeface="Comic Sans MS" pitchFamily="66" charset="0"/>
              </a:rPr>
              <a:t>-efektif </a:t>
            </a:r>
            <a:r>
              <a:rPr lang="tr-TR" sz="2400" dirty="0" smtClean="0">
                <a:latin typeface="Comic Sans MS" pitchFamily="66" charset="0"/>
              </a:rPr>
              <a:t>değildir, rutin önerilmez. Ancak </a:t>
            </a:r>
            <a:r>
              <a:rPr lang="tr-TR" sz="2400" dirty="0" err="1">
                <a:latin typeface="Comic Sans MS" pitchFamily="66" charset="0"/>
              </a:rPr>
              <a:t>abortus</a:t>
            </a:r>
            <a:r>
              <a:rPr lang="tr-TR" sz="2400" dirty="0">
                <a:latin typeface="Comic Sans MS" pitchFamily="66" charset="0"/>
              </a:rPr>
              <a:t> materyalinde dengesiz </a:t>
            </a:r>
            <a:r>
              <a:rPr lang="tr-TR" sz="2400" dirty="0" err="1">
                <a:latin typeface="Comic Sans MS" pitchFamily="66" charset="0"/>
              </a:rPr>
              <a:t>translokasyon</a:t>
            </a:r>
            <a:r>
              <a:rPr lang="tr-TR" sz="2400" dirty="0">
                <a:latin typeface="Comic Sans MS" pitchFamily="66" charset="0"/>
              </a:rPr>
              <a:t> </a:t>
            </a:r>
            <a:r>
              <a:rPr lang="tr-TR" sz="2400" dirty="0" smtClean="0">
                <a:latin typeface="Comic Sans MS" pitchFamily="66" charset="0"/>
              </a:rPr>
              <a:t>saptandığında önerilmelidir</a:t>
            </a:r>
            <a:endParaRPr lang="tr-TR" sz="2400" dirty="0">
              <a:latin typeface="Comic Sans MS" pitchFamily="66" charset="0"/>
            </a:endParaRPr>
          </a:p>
          <a:p>
            <a:pPr>
              <a:buFont typeface="Wingdings" panose="05000000000000000000" pitchFamily="2" charset="2"/>
              <a:buChar char="q"/>
            </a:pPr>
            <a:endParaRPr lang="tr-TR" altLang="tr-TR" dirty="0" smtClean="0"/>
          </a:p>
          <a:p>
            <a:pPr>
              <a:buFont typeface="Wingdings" panose="05000000000000000000" pitchFamily="2" charset="2"/>
              <a:buChar char="q"/>
            </a:pPr>
            <a:endParaRPr lang="tr-TR" altLang="tr-TR" dirty="0"/>
          </a:p>
          <a:p>
            <a:pPr algn="just">
              <a:buFont typeface="Wingdings" pitchFamily="2" charset="2"/>
              <a:buChar char="§"/>
            </a:pPr>
            <a:r>
              <a:rPr lang="tr-TR" altLang="tr-TR" sz="2400" dirty="0" smtClean="0">
                <a:latin typeface="Comic Sans MS" pitchFamily="66" charset="0"/>
              </a:rPr>
              <a:t>R</a:t>
            </a:r>
            <a:r>
              <a:rPr lang="en-US" altLang="tr-TR" sz="2400" dirty="0" err="1" smtClean="0">
                <a:latin typeface="Comic Sans MS" pitchFamily="66" charset="0"/>
              </a:rPr>
              <a:t>utin</a:t>
            </a:r>
            <a:r>
              <a:rPr lang="en-US" altLang="tr-TR" sz="2400" dirty="0" smtClean="0">
                <a:latin typeface="Comic Sans MS" pitchFamily="66" charset="0"/>
              </a:rPr>
              <a:t> </a:t>
            </a:r>
            <a:r>
              <a:rPr lang="tr-TR" altLang="tr-TR" sz="2400" dirty="0" smtClean="0">
                <a:latin typeface="Comic Sans MS" pitchFamily="66" charset="0"/>
              </a:rPr>
              <a:t>önerilmez, </a:t>
            </a:r>
            <a:r>
              <a:rPr lang="tr-TR" altLang="tr-TR" sz="2400" dirty="0">
                <a:latin typeface="Comic Sans MS" pitchFamily="66" charset="0"/>
              </a:rPr>
              <a:t>ancak bireysel risk değerlendirmesinden sonra yapılabilir</a:t>
            </a:r>
            <a:endParaRPr lang="en-US" altLang="tr-TR" sz="2400" dirty="0">
              <a:latin typeface="Comic Sans MS" pitchFamily="66" charset="0"/>
            </a:endParaRPr>
          </a:p>
          <a:p>
            <a:pPr marL="457200" lvl="1" indent="0" eaLnBrk="1" hangingPunct="1">
              <a:buNone/>
            </a:pPr>
            <a:endParaRPr lang="en-US" altLang="tr-TR" dirty="0"/>
          </a:p>
          <a:p>
            <a:pPr lvl="2" eaLnBrk="1" hangingPunct="1"/>
            <a:endParaRPr lang="en-US" altLang="tr-TR" dirty="0"/>
          </a:p>
          <a:p>
            <a:pPr lvl="3" eaLnBrk="1" hangingPunct="1"/>
            <a:endParaRPr lang="en-US" altLang="tr-TR" dirty="0"/>
          </a:p>
        </p:txBody>
      </p:sp>
      <p:sp>
        <p:nvSpPr>
          <p:cNvPr id="40965" name="Rectangle 7">
            <a:extLst>
              <a:ext uri="{FF2B5EF4-FFF2-40B4-BE49-F238E27FC236}">
                <a16:creationId xmlns="" xmlns:a16="http://schemas.microsoft.com/office/drawing/2014/main" id="{6F8E9979-6F6A-46F8-B2B7-410676685DF8}"/>
              </a:ext>
            </a:extLst>
          </p:cNvPr>
          <p:cNvSpPr>
            <a:spLocks noChangeArrowheads="1"/>
          </p:cNvSpPr>
          <p:nvPr/>
        </p:nvSpPr>
        <p:spPr bwMode="auto">
          <a:xfrm>
            <a:off x="4340180" y="3361388"/>
            <a:ext cx="6671257"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tr-TR" altLang="tr-TR" sz="2000" i="1" dirty="0"/>
              <a:t>   </a:t>
            </a:r>
          </a:p>
          <a:p>
            <a:pPr eaLnBrk="1" hangingPunct="1">
              <a:spcBef>
                <a:spcPct val="0"/>
              </a:spcBef>
              <a:buFontTx/>
              <a:buNone/>
            </a:pPr>
            <a:endParaRPr lang="tr-TR" altLang="tr-TR" sz="2000" i="1" dirty="0"/>
          </a:p>
          <a:p>
            <a:pPr eaLnBrk="1" hangingPunct="1">
              <a:spcBef>
                <a:spcPct val="0"/>
              </a:spcBef>
              <a:buFontTx/>
              <a:buNone/>
            </a:pPr>
            <a:r>
              <a:rPr lang="en-US" altLang="tr-TR" sz="2000" b="1" i="1" dirty="0"/>
              <a:t>RCOG, Scientific Advisory Committee, Guideline No. 17. 2011</a:t>
            </a:r>
          </a:p>
        </p:txBody>
      </p:sp>
      <p:sp>
        <p:nvSpPr>
          <p:cNvPr id="7" name="Metin kutusu 6">
            <a:extLst>
              <a:ext uri="{FF2B5EF4-FFF2-40B4-BE49-F238E27FC236}">
                <a16:creationId xmlns="" xmlns:a16="http://schemas.microsoft.com/office/drawing/2014/main" id="{97E90A52-35B5-4889-9673-91AA142DB06E}"/>
              </a:ext>
            </a:extLst>
          </p:cNvPr>
          <p:cNvSpPr txBox="1"/>
          <p:nvPr/>
        </p:nvSpPr>
        <p:spPr>
          <a:xfrm flipH="1">
            <a:off x="4278808" y="5599158"/>
            <a:ext cx="6686918" cy="677108"/>
          </a:xfrm>
          <a:prstGeom prst="rect">
            <a:avLst/>
          </a:prstGeom>
          <a:noFill/>
        </p:spPr>
        <p:txBody>
          <a:bodyPr wrap="square" rtlCol="0">
            <a:spAutoFit/>
          </a:bodyPr>
          <a:lstStyle/>
          <a:p>
            <a:endParaRPr lang="tr-TR" i="1" dirty="0"/>
          </a:p>
          <a:p>
            <a:r>
              <a:rPr lang="en-US" sz="2000" b="1" i="1" dirty="0"/>
              <a:t>ESHRE Early Pregnancy </a:t>
            </a:r>
            <a:r>
              <a:rPr lang="en-US" sz="2000" b="1" i="1" dirty="0" err="1"/>
              <a:t>Guid</a:t>
            </a:r>
            <a:r>
              <a:rPr lang="tr-TR" sz="2000" b="1" i="1" dirty="0"/>
              <a:t>e</a:t>
            </a:r>
            <a:r>
              <a:rPr lang="en-US" sz="2000" b="1" i="1" dirty="0"/>
              <a:t>line Development Group</a:t>
            </a:r>
            <a:r>
              <a:rPr lang="tr-TR" sz="2000" b="1" i="1" dirty="0"/>
              <a:t>, 2017</a:t>
            </a:r>
            <a:r>
              <a:rPr lang="en-US" sz="2000" i="1" dirty="0"/>
              <a:t> </a:t>
            </a:r>
            <a:endParaRPr lang="tr-TR" sz="2000" i="1" dirty="0"/>
          </a:p>
        </p:txBody>
      </p:sp>
    </p:spTree>
    <p:extLst>
      <p:ext uri="{BB962C8B-B14F-4D97-AF65-F5344CB8AC3E}">
        <p14:creationId xmlns:p14="http://schemas.microsoft.com/office/powerpoint/2010/main" xmlns="" val="31504208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F8B9AD6-BA14-4F0B-8932-8CECFF0B1549}"/>
              </a:ext>
            </a:extLst>
          </p:cNvPr>
          <p:cNvSpPr>
            <a:spLocks noGrp="1"/>
          </p:cNvSpPr>
          <p:nvPr>
            <p:ph type="title"/>
          </p:nvPr>
        </p:nvSpPr>
        <p:spPr>
          <a:solidFill>
            <a:schemeClr val="tx1"/>
          </a:solidFill>
        </p:spPr>
        <p:txBody>
          <a:bodyPr/>
          <a:lstStyle/>
          <a:p>
            <a:r>
              <a:rPr lang="tr-TR" dirty="0" smtClean="0">
                <a:solidFill>
                  <a:schemeClr val="bg1"/>
                </a:solidFill>
                <a:latin typeface="+mn-lt"/>
              </a:rPr>
              <a:t>TGK-Yapısal kromozom anomalisi</a:t>
            </a:r>
            <a:endParaRPr lang="tr-TR" dirty="0">
              <a:solidFill>
                <a:schemeClr val="bg1"/>
              </a:solidFill>
              <a:latin typeface="+mn-lt"/>
            </a:endParaRPr>
          </a:p>
        </p:txBody>
      </p:sp>
      <p:sp>
        <p:nvSpPr>
          <p:cNvPr id="3" name="İçerik Yer Tutucusu 2">
            <a:extLst>
              <a:ext uri="{FF2B5EF4-FFF2-40B4-BE49-F238E27FC236}">
                <a16:creationId xmlns="" xmlns:a16="http://schemas.microsoft.com/office/drawing/2014/main" id="{78F53CE5-D443-4BC1-AB99-B94A0AEF5B56}"/>
              </a:ext>
            </a:extLst>
          </p:cNvPr>
          <p:cNvSpPr>
            <a:spLocks noGrp="1"/>
          </p:cNvSpPr>
          <p:nvPr>
            <p:ph idx="1"/>
          </p:nvPr>
        </p:nvSpPr>
        <p:spPr>
          <a:solidFill>
            <a:schemeClr val="accent2">
              <a:lumMod val="20000"/>
              <a:lumOff val="80000"/>
            </a:schemeClr>
          </a:solidFill>
          <a:ln w="28575">
            <a:solidFill>
              <a:schemeClr val="tx1"/>
            </a:solidFill>
          </a:ln>
        </p:spPr>
        <p:txBody>
          <a:bodyPr>
            <a:normAutofit/>
          </a:bodyPr>
          <a:lstStyle/>
          <a:p>
            <a:pPr>
              <a:buFont typeface="Wingdings" panose="05000000000000000000" pitchFamily="2" charset="2"/>
              <a:buChar char="§"/>
            </a:pPr>
            <a:r>
              <a:rPr lang="tr-TR" dirty="0">
                <a:latin typeface="Comic Sans MS" pitchFamily="66" charset="0"/>
              </a:rPr>
              <a:t>Ebeveynlerden birinde yapısal genetik </a:t>
            </a:r>
            <a:r>
              <a:rPr lang="tr-TR" dirty="0" smtClean="0">
                <a:latin typeface="Comic Sans MS" pitchFamily="66" charset="0"/>
              </a:rPr>
              <a:t>anomali var ise öncelikle</a:t>
            </a:r>
            <a:r>
              <a:rPr lang="tr-TR" b="1" dirty="0" smtClean="0">
                <a:latin typeface="Comic Sans MS" pitchFamily="66" charset="0"/>
              </a:rPr>
              <a:t> genetik </a:t>
            </a:r>
            <a:r>
              <a:rPr lang="tr-TR" b="1" dirty="0">
                <a:latin typeface="Comic Sans MS" pitchFamily="66" charset="0"/>
              </a:rPr>
              <a:t>danışmanlık </a:t>
            </a:r>
            <a:r>
              <a:rPr lang="tr-TR" b="1" dirty="0" smtClean="0">
                <a:latin typeface="Comic Sans MS" pitchFamily="66" charset="0"/>
              </a:rPr>
              <a:t>önerilmeli; sonrasında </a:t>
            </a:r>
            <a:r>
              <a:rPr lang="tr-TR" b="1" dirty="0">
                <a:latin typeface="Comic Sans MS" pitchFamily="66" charset="0"/>
              </a:rPr>
              <a:t>çiftlere seçenekler </a:t>
            </a:r>
            <a:r>
              <a:rPr lang="tr-TR" b="1" dirty="0" smtClean="0">
                <a:latin typeface="Comic Sans MS" pitchFamily="66" charset="0"/>
              </a:rPr>
              <a:t>sunulabilir. Bunlar:</a:t>
            </a:r>
            <a:endParaRPr lang="tr-TR" b="1" dirty="0">
              <a:latin typeface="Comic Sans MS" pitchFamily="66" charset="0"/>
            </a:endParaRPr>
          </a:p>
          <a:p>
            <a:pPr marL="0" indent="0">
              <a:buNone/>
            </a:pPr>
            <a:r>
              <a:rPr lang="tr-TR" dirty="0" smtClean="0">
                <a:latin typeface="Comic Sans MS" pitchFamily="66" charset="0"/>
              </a:rPr>
              <a:t>1.Preimplantasyon </a:t>
            </a:r>
            <a:r>
              <a:rPr lang="tr-TR" dirty="0">
                <a:latin typeface="Comic Sans MS" pitchFamily="66" charset="0"/>
              </a:rPr>
              <a:t>genetik test </a:t>
            </a:r>
          </a:p>
          <a:p>
            <a:pPr marL="0" indent="0">
              <a:buNone/>
            </a:pPr>
            <a:r>
              <a:rPr lang="tr-TR" dirty="0" smtClean="0">
                <a:latin typeface="Comic Sans MS" pitchFamily="66" charset="0"/>
              </a:rPr>
              <a:t>2.Amniosentez</a:t>
            </a:r>
            <a:endParaRPr lang="tr-TR" dirty="0">
              <a:latin typeface="Comic Sans MS" pitchFamily="66" charset="0"/>
            </a:endParaRPr>
          </a:p>
          <a:p>
            <a:pPr marL="0" indent="0">
              <a:buNone/>
            </a:pPr>
            <a:r>
              <a:rPr lang="tr-TR" dirty="0" smtClean="0">
                <a:latin typeface="Comic Sans MS" pitchFamily="66" charset="0"/>
              </a:rPr>
              <a:t>3.CVS</a:t>
            </a:r>
            <a:endParaRPr lang="tr-TR" dirty="0">
              <a:latin typeface="Comic Sans MS" pitchFamily="66" charset="0"/>
            </a:endParaRPr>
          </a:p>
          <a:p>
            <a:pPr marL="0" indent="0">
              <a:buNone/>
            </a:pPr>
            <a:r>
              <a:rPr lang="tr-TR" b="1" dirty="0"/>
              <a:t>			</a:t>
            </a:r>
            <a:r>
              <a:rPr lang="tr-TR" dirty="0"/>
              <a:t>		</a:t>
            </a:r>
            <a:r>
              <a:rPr lang="tr-TR" dirty="0" smtClean="0"/>
              <a:t>	</a:t>
            </a:r>
          </a:p>
          <a:p>
            <a:pPr marL="0" indent="0">
              <a:buNone/>
            </a:pPr>
            <a:endParaRPr lang="tr-TR" sz="2000" i="1" dirty="0"/>
          </a:p>
          <a:p>
            <a:pPr marL="0" indent="0">
              <a:buNone/>
            </a:pPr>
            <a:r>
              <a:rPr lang="tr-TR" sz="2000" i="1" dirty="0" smtClean="0"/>
              <a:t>						ASRM </a:t>
            </a:r>
            <a:r>
              <a:rPr lang="tr-TR" sz="2000" i="1" dirty="0" err="1"/>
              <a:t>Practice</a:t>
            </a:r>
            <a:r>
              <a:rPr lang="tr-TR" sz="2000" i="1" dirty="0"/>
              <a:t> </a:t>
            </a:r>
            <a:r>
              <a:rPr lang="tr-TR" sz="2000" i="1" dirty="0" err="1"/>
              <a:t>Committe</a:t>
            </a:r>
            <a:r>
              <a:rPr lang="tr-TR" sz="2000" i="1" dirty="0"/>
              <a:t>, </a:t>
            </a:r>
            <a:r>
              <a:rPr lang="tr-TR" sz="2000" i="1" dirty="0" err="1"/>
              <a:t>Fertil</a:t>
            </a:r>
            <a:r>
              <a:rPr lang="tr-TR" sz="2000" i="1" dirty="0"/>
              <a:t> Steril 2012</a:t>
            </a:r>
          </a:p>
          <a:p>
            <a:endParaRPr lang="tr-TR" sz="2000" dirty="0"/>
          </a:p>
        </p:txBody>
      </p:sp>
      <p:sp>
        <p:nvSpPr>
          <p:cNvPr id="4" name="Metin kutusu 3"/>
          <p:cNvSpPr txBox="1"/>
          <p:nvPr/>
        </p:nvSpPr>
        <p:spPr>
          <a:xfrm>
            <a:off x="7418231" y="3219718"/>
            <a:ext cx="3425780" cy="1815882"/>
          </a:xfrm>
          <a:prstGeom prst="rect">
            <a:avLst/>
          </a:prstGeom>
          <a:solidFill>
            <a:srgbClr val="FFFF00"/>
          </a:solidFill>
          <a:ln w="28575">
            <a:solidFill>
              <a:schemeClr val="tx1"/>
            </a:solidFill>
          </a:ln>
        </p:spPr>
        <p:txBody>
          <a:bodyPr wrap="square" rtlCol="0">
            <a:spAutoFit/>
          </a:bodyPr>
          <a:lstStyle/>
          <a:p>
            <a:pPr>
              <a:buFont typeface="Wingdings" pitchFamily="2" charset="2"/>
              <a:buChar char="§"/>
            </a:pPr>
            <a:r>
              <a:rPr lang="tr-TR" sz="2800" dirty="0">
                <a:latin typeface="Comic Sans MS" pitchFamily="66" charset="0"/>
              </a:rPr>
              <a:t>ASRM rutin </a:t>
            </a:r>
            <a:r>
              <a:rPr lang="tr-TR" sz="2800" dirty="0" err="1">
                <a:latin typeface="Comic Sans MS" pitchFamily="66" charset="0"/>
              </a:rPr>
              <a:t>preimplantasyon</a:t>
            </a:r>
            <a:r>
              <a:rPr lang="tr-TR" sz="2800" dirty="0">
                <a:latin typeface="Comic Sans MS" pitchFamily="66" charset="0"/>
              </a:rPr>
              <a:t> </a:t>
            </a:r>
            <a:r>
              <a:rPr lang="tr-TR" sz="2800" dirty="0" err="1">
                <a:latin typeface="Comic Sans MS" pitchFamily="66" charset="0"/>
              </a:rPr>
              <a:t>embryo</a:t>
            </a:r>
            <a:r>
              <a:rPr lang="tr-TR" sz="2800" dirty="0">
                <a:latin typeface="Comic Sans MS" pitchFamily="66" charset="0"/>
              </a:rPr>
              <a:t> </a:t>
            </a:r>
            <a:r>
              <a:rPr lang="tr-TR" sz="2800" dirty="0" err="1">
                <a:latin typeface="Comic Sans MS" pitchFamily="66" charset="0"/>
              </a:rPr>
              <a:t>anaploidi</a:t>
            </a:r>
            <a:r>
              <a:rPr lang="tr-TR" sz="2800" dirty="0">
                <a:latin typeface="Comic Sans MS" pitchFamily="66" charset="0"/>
              </a:rPr>
              <a:t> taraması önermiyor </a:t>
            </a:r>
          </a:p>
        </p:txBody>
      </p:sp>
    </p:spTree>
    <p:extLst>
      <p:ext uri="{BB962C8B-B14F-4D97-AF65-F5344CB8AC3E}">
        <p14:creationId xmlns:p14="http://schemas.microsoft.com/office/powerpoint/2010/main" xmlns="" val="12907297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solidFill>
            <a:schemeClr val="accent2">
              <a:lumMod val="20000"/>
              <a:lumOff val="80000"/>
            </a:schemeClr>
          </a:solidFill>
          <a:ln w="28575">
            <a:solidFill>
              <a:schemeClr val="tx1"/>
            </a:solidFill>
          </a:ln>
        </p:spPr>
        <p:txBody>
          <a:bodyPr>
            <a:normAutofit/>
          </a:bodyPr>
          <a:lstStyle/>
          <a:p>
            <a:pPr>
              <a:buFont typeface="Wingdings" panose="05000000000000000000" pitchFamily="2" charset="2"/>
              <a:buChar char="§"/>
            </a:pPr>
            <a:r>
              <a:rPr lang="tr-TR" sz="2400" dirty="0" smtClean="0">
                <a:latin typeface="Comic Sans MS" panose="030F0702030302020204" pitchFamily="66" charset="0"/>
              </a:rPr>
              <a:t>TGK olan ve yapısal </a:t>
            </a:r>
            <a:r>
              <a:rPr lang="tr-TR" sz="2400" dirty="0">
                <a:latin typeface="Comic Sans MS" panose="030F0702030302020204" pitchFamily="66" charset="0"/>
              </a:rPr>
              <a:t>kromozom </a:t>
            </a:r>
            <a:r>
              <a:rPr lang="tr-TR" sz="2400" dirty="0" smtClean="0">
                <a:latin typeface="Comic Sans MS" panose="030F0702030302020204" pitchFamily="66" charset="0"/>
              </a:rPr>
              <a:t>anomali taşıyıcısı olan </a:t>
            </a:r>
            <a:r>
              <a:rPr lang="tr-TR" sz="2400" dirty="0">
                <a:latin typeface="Comic Sans MS" panose="030F0702030302020204" pitchFamily="66" charset="0"/>
              </a:rPr>
              <a:t>çiftler için PGD (PGT-SR) üzerine yapılan sistematik bir derlemede PGD (PGT-SR</a:t>
            </a:r>
            <a:r>
              <a:rPr lang="tr-TR" sz="2400" dirty="0" smtClean="0">
                <a:latin typeface="Comic Sans MS" panose="030F0702030302020204" pitchFamily="66" charset="0"/>
              </a:rPr>
              <a:t>)’</a:t>
            </a:r>
            <a:r>
              <a:rPr lang="tr-TR" sz="2400" dirty="0" err="1" smtClean="0">
                <a:latin typeface="Comic Sans MS" panose="030F0702030302020204" pitchFamily="66" charset="0"/>
              </a:rPr>
              <a:t>nin</a:t>
            </a:r>
            <a:r>
              <a:rPr lang="tr-TR" sz="2400" dirty="0" smtClean="0">
                <a:latin typeface="Comic Sans MS" panose="030F0702030302020204" pitchFamily="66" charset="0"/>
              </a:rPr>
              <a:t> </a:t>
            </a:r>
            <a:r>
              <a:rPr lang="tr-TR" sz="2400" dirty="0">
                <a:latin typeface="Comic Sans MS" panose="030F0702030302020204" pitchFamily="66" charset="0"/>
              </a:rPr>
              <a:t>canlı doğum </a:t>
            </a:r>
            <a:r>
              <a:rPr lang="tr-TR" sz="2400" dirty="0" smtClean="0">
                <a:latin typeface="Comic Sans MS" panose="030F0702030302020204" pitchFamily="66" charset="0"/>
              </a:rPr>
              <a:t>oranları üzerine anlamlı etkisi olmadığı bildirilmiştir</a:t>
            </a:r>
          </a:p>
          <a:p>
            <a:pPr>
              <a:buFont typeface="Wingdings" panose="05000000000000000000" pitchFamily="2" charset="2"/>
              <a:buChar char="§"/>
            </a:pPr>
            <a:endParaRPr lang="tr-TR" sz="2400" dirty="0" smtClean="0">
              <a:latin typeface="Comic Sans MS" panose="030F0702030302020204" pitchFamily="66" charset="0"/>
            </a:endParaRPr>
          </a:p>
          <a:p>
            <a:pPr>
              <a:buFont typeface="Wingdings" panose="05000000000000000000" pitchFamily="2" charset="2"/>
              <a:buChar char="§"/>
            </a:pPr>
            <a:endParaRPr lang="tr-TR" sz="2400" dirty="0" smtClean="0">
              <a:latin typeface="Comic Sans MS" panose="030F0702030302020204" pitchFamily="66" charset="0"/>
            </a:endParaRPr>
          </a:p>
          <a:p>
            <a:pPr>
              <a:buFont typeface="Wingdings" panose="05000000000000000000" pitchFamily="2" charset="2"/>
              <a:buChar char="§"/>
            </a:pPr>
            <a:r>
              <a:rPr lang="tr-TR" sz="2400" dirty="0" smtClean="0">
                <a:latin typeface="Comic Sans MS" panose="030F0702030302020204" pitchFamily="66" charset="0"/>
              </a:rPr>
              <a:t>Bu konuda yapılan güncel bir sistematik derlemede canlı doğum oranları</a:t>
            </a:r>
          </a:p>
          <a:p>
            <a:pPr>
              <a:buNone/>
            </a:pPr>
            <a:r>
              <a:rPr lang="tr-TR" sz="2400" dirty="0" smtClean="0">
                <a:latin typeface="Comic Sans MS" panose="030F0702030302020204" pitchFamily="66" charset="0"/>
              </a:rPr>
              <a:t>	natürel </a:t>
            </a:r>
            <a:r>
              <a:rPr lang="tr-TR" sz="2400" dirty="0" err="1" smtClean="0">
                <a:latin typeface="Comic Sans MS" panose="030F0702030302020204" pitchFamily="66" charset="0"/>
              </a:rPr>
              <a:t>siklüste</a:t>
            </a:r>
            <a:r>
              <a:rPr lang="tr-TR" sz="2400" dirty="0" smtClean="0">
                <a:latin typeface="Comic Sans MS" panose="030F0702030302020204" pitchFamily="66" charset="0"/>
              </a:rPr>
              <a:t> (% 25-71)  ve  IVF/PGD uygulanan çiftlerde (% 26.7-87) benzer bildirilmiştir.</a:t>
            </a:r>
          </a:p>
          <a:p>
            <a:pPr>
              <a:buNone/>
            </a:pPr>
            <a:r>
              <a:rPr lang="tr-TR" sz="2400" u="sng" dirty="0" smtClean="0">
                <a:latin typeface="Comic Sans MS" panose="030F0702030302020204" pitchFamily="66" charset="0"/>
              </a:rPr>
              <a:t>SONUÇ:</a:t>
            </a:r>
            <a:r>
              <a:rPr lang="tr-TR" sz="2400" dirty="0" smtClean="0">
                <a:latin typeface="Comic Sans MS" panose="030F0702030302020204" pitchFamily="66" charset="0"/>
              </a:rPr>
              <a:t> Bu olgularda </a:t>
            </a:r>
            <a:r>
              <a:rPr lang="tr-TR" sz="2400" dirty="0" err="1" smtClean="0">
                <a:latin typeface="Comic Sans MS" panose="030F0702030302020204" pitchFamily="66" charset="0"/>
              </a:rPr>
              <a:t>PGD’yi</a:t>
            </a:r>
            <a:r>
              <a:rPr lang="tr-TR" sz="2400" dirty="0" smtClean="0">
                <a:latin typeface="Comic Sans MS" panose="030F0702030302020204" pitchFamily="66" charset="0"/>
              </a:rPr>
              <a:t> desteklemek için kanıtlar yetersiz</a:t>
            </a:r>
          </a:p>
          <a:p>
            <a:pPr>
              <a:buFont typeface="Wingdings" panose="05000000000000000000" pitchFamily="2" charset="2"/>
              <a:buChar char="§"/>
            </a:pPr>
            <a:endParaRPr lang="tr-TR" sz="2000" dirty="0">
              <a:latin typeface="Comic Sans MS" panose="030F0702030302020204" pitchFamily="66" charset="0"/>
            </a:endParaRPr>
          </a:p>
          <a:p>
            <a:endParaRPr lang="tr-TR" dirty="0">
              <a:latin typeface="Comic Sans MS" panose="030F0702030302020204" pitchFamily="66" charset="0"/>
            </a:endParaRPr>
          </a:p>
          <a:p>
            <a:endParaRPr lang="tr-TR" dirty="0"/>
          </a:p>
        </p:txBody>
      </p:sp>
      <p:sp>
        <p:nvSpPr>
          <p:cNvPr id="4" name="Unvan 1">
            <a:extLst>
              <a:ext uri="{FF2B5EF4-FFF2-40B4-BE49-F238E27FC236}">
                <a16:creationId xmlns="" xmlns:a16="http://schemas.microsoft.com/office/drawing/2014/main" id="{3B0FE2D6-06BC-49C8-9754-21996EC11AF9}"/>
              </a:ext>
            </a:extLst>
          </p:cNvPr>
          <p:cNvSpPr>
            <a:spLocks noGrp="1"/>
          </p:cNvSpPr>
          <p:nvPr>
            <p:ph type="title"/>
          </p:nvPr>
        </p:nvSpPr>
        <p:spPr>
          <a:solidFill>
            <a:schemeClr val="tx1"/>
          </a:solidFill>
        </p:spPr>
        <p:txBody>
          <a:bodyPr/>
          <a:lstStyle/>
          <a:p>
            <a:r>
              <a:rPr lang="tr-TR" dirty="0" smtClean="0">
                <a:solidFill>
                  <a:schemeClr val="bg1"/>
                </a:solidFill>
                <a:latin typeface="+mn-lt"/>
              </a:rPr>
              <a:t>TGK-Yapısal kromozom anomalisi</a:t>
            </a:r>
            <a:endParaRPr lang="tr-TR" dirty="0">
              <a:solidFill>
                <a:schemeClr val="bg1"/>
              </a:solidFill>
              <a:latin typeface="+mn-lt"/>
            </a:endParaRPr>
          </a:p>
        </p:txBody>
      </p:sp>
      <p:sp>
        <p:nvSpPr>
          <p:cNvPr id="5" name="Konuşma Balonu: Dikdörtgen 6">
            <a:extLst>
              <a:ext uri="{FF2B5EF4-FFF2-40B4-BE49-F238E27FC236}">
                <a16:creationId xmlns="" xmlns:a16="http://schemas.microsoft.com/office/drawing/2014/main" id="{0CD0D6A3-17AB-42C0-A880-AA3A64859897}"/>
              </a:ext>
            </a:extLst>
          </p:cNvPr>
          <p:cNvSpPr/>
          <p:nvPr/>
        </p:nvSpPr>
        <p:spPr>
          <a:xfrm>
            <a:off x="1062900" y="2644626"/>
            <a:ext cx="4417793" cy="3002759"/>
          </a:xfrm>
          <a:prstGeom prst="wedgeRectCallout">
            <a:avLst>
              <a:gd name="adj1" fmla="val 64165"/>
              <a:gd name="adj2" fmla="val 43710"/>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u="sng" dirty="0">
                <a:solidFill>
                  <a:schemeClr val="tx1"/>
                </a:solidFill>
                <a:latin typeface="Comic Sans MS" pitchFamily="66" charset="0"/>
              </a:rPr>
              <a:t>ESHRE </a:t>
            </a:r>
            <a:r>
              <a:rPr lang="tr-TR" sz="2000" b="1" u="sng" dirty="0" smtClean="0">
                <a:solidFill>
                  <a:schemeClr val="tx1"/>
                </a:solidFill>
                <a:latin typeface="Comic Sans MS" pitchFamily="66" charset="0"/>
              </a:rPr>
              <a:t>2017</a:t>
            </a:r>
          </a:p>
          <a:p>
            <a:pPr algn="ctr"/>
            <a:r>
              <a:rPr lang="tr-TR" sz="2000" b="1" u="sng" dirty="0" smtClean="0">
                <a:solidFill>
                  <a:schemeClr val="tx1"/>
                </a:solidFill>
                <a:latin typeface="Comic Sans MS" pitchFamily="66" charset="0"/>
              </a:rPr>
              <a:t>ÖNERİ:</a:t>
            </a:r>
            <a:endParaRPr lang="tr-TR" sz="2000" b="1" u="sng" dirty="0">
              <a:solidFill>
                <a:schemeClr val="tx1"/>
              </a:solidFill>
              <a:latin typeface="Comic Sans MS" pitchFamily="66" charset="0"/>
            </a:endParaRPr>
          </a:p>
          <a:p>
            <a:pPr algn="ctr"/>
            <a:r>
              <a:rPr lang="tr-TR" sz="2400" b="1" dirty="0" smtClean="0">
                <a:solidFill>
                  <a:schemeClr val="tx1"/>
                </a:solidFill>
                <a:latin typeface="Comic Sans MS" pitchFamily="66" charset="0"/>
              </a:rPr>
              <a:t>PGD(PGT-SR)'</a:t>
            </a:r>
            <a:r>
              <a:rPr lang="tr-TR" sz="2400" b="1" dirty="0" err="1" smtClean="0">
                <a:solidFill>
                  <a:schemeClr val="tx1"/>
                </a:solidFill>
                <a:latin typeface="Comic Sans MS" pitchFamily="66" charset="0"/>
              </a:rPr>
              <a:t>nin</a:t>
            </a:r>
            <a:r>
              <a:rPr lang="tr-TR" sz="2400" b="1" dirty="0" smtClean="0">
                <a:solidFill>
                  <a:schemeClr val="tx1"/>
                </a:solidFill>
                <a:latin typeface="Comic Sans MS" pitchFamily="66" charset="0"/>
              </a:rPr>
              <a:t> </a:t>
            </a:r>
            <a:r>
              <a:rPr lang="tr-TR" sz="2400" b="1" dirty="0" err="1" smtClean="0">
                <a:solidFill>
                  <a:schemeClr val="tx1"/>
                </a:solidFill>
                <a:latin typeface="Comic Sans MS" pitchFamily="66" charset="0"/>
              </a:rPr>
              <a:t>abortus</a:t>
            </a:r>
            <a:r>
              <a:rPr lang="tr-TR" sz="2400" b="1" dirty="0" smtClean="0">
                <a:solidFill>
                  <a:schemeClr val="tx1"/>
                </a:solidFill>
                <a:latin typeface="Comic Sans MS" pitchFamily="66" charset="0"/>
              </a:rPr>
              <a:t> oranlarını </a:t>
            </a:r>
            <a:r>
              <a:rPr lang="tr-TR" sz="2400" b="1" dirty="0">
                <a:solidFill>
                  <a:schemeClr val="tx1"/>
                </a:solidFill>
                <a:latin typeface="Comic Sans MS" pitchFamily="66" charset="0"/>
              </a:rPr>
              <a:t>azaltabileceği, ancak LBR oranını iyileştirmeyeceği konusunda </a:t>
            </a:r>
            <a:r>
              <a:rPr lang="tr-TR" sz="2400" b="1" dirty="0" smtClean="0">
                <a:solidFill>
                  <a:schemeClr val="tx1"/>
                </a:solidFill>
                <a:latin typeface="Comic Sans MS" pitchFamily="66" charset="0"/>
              </a:rPr>
              <a:t>çiftler bilgilendirilmelidir</a:t>
            </a:r>
            <a:r>
              <a:rPr lang="tr-TR" sz="2400" dirty="0">
                <a:solidFill>
                  <a:schemeClr val="tx1"/>
                </a:solidFill>
                <a:latin typeface="Comic Sans MS" pitchFamily="66" charset="0"/>
              </a:rPr>
              <a:t>.</a:t>
            </a:r>
          </a:p>
        </p:txBody>
      </p:sp>
      <p:sp>
        <p:nvSpPr>
          <p:cNvPr id="6" name="Metin kutusu 5">
            <a:extLst>
              <a:ext uri="{FF2B5EF4-FFF2-40B4-BE49-F238E27FC236}">
                <a16:creationId xmlns="" xmlns:a16="http://schemas.microsoft.com/office/drawing/2014/main" id="{ED21C51D-99AC-40CC-B2F0-DF8B68EABD2B}"/>
              </a:ext>
            </a:extLst>
          </p:cNvPr>
          <p:cNvSpPr txBox="1"/>
          <p:nvPr/>
        </p:nvSpPr>
        <p:spPr>
          <a:xfrm flipH="1">
            <a:off x="5764030" y="3177256"/>
            <a:ext cx="4881093" cy="646331"/>
          </a:xfrm>
          <a:prstGeom prst="rect">
            <a:avLst/>
          </a:prstGeom>
          <a:noFill/>
        </p:spPr>
        <p:txBody>
          <a:bodyPr wrap="square" rtlCol="0">
            <a:spAutoFit/>
          </a:bodyPr>
          <a:lstStyle/>
          <a:p>
            <a:r>
              <a:rPr lang="tr-TR" i="1" dirty="0">
                <a:latin typeface="Comic Sans MS" panose="030F0702030302020204" pitchFamily="66" charset="0"/>
              </a:rPr>
              <a:t>Franssen MTM, Human </a:t>
            </a:r>
            <a:r>
              <a:rPr lang="tr-TR" i="1" dirty="0" err="1">
                <a:latin typeface="Comic Sans MS" panose="030F0702030302020204" pitchFamily="66" charset="0"/>
              </a:rPr>
              <a:t>Reprod</a:t>
            </a:r>
            <a:r>
              <a:rPr lang="tr-TR" i="1" dirty="0">
                <a:latin typeface="Comic Sans MS" panose="030F0702030302020204" pitchFamily="66" charset="0"/>
              </a:rPr>
              <a:t> Update 2011</a:t>
            </a:r>
            <a:endParaRPr lang="tr-TR" dirty="0">
              <a:latin typeface="Comic Sans MS" panose="030F0702030302020204" pitchFamily="66" charset="0"/>
            </a:endParaRPr>
          </a:p>
          <a:p>
            <a:endParaRPr lang="tr-TR" dirty="0">
              <a:latin typeface="Comic Sans MS" panose="030F0702030302020204" pitchFamily="66" charset="0"/>
            </a:endParaRPr>
          </a:p>
        </p:txBody>
      </p:sp>
      <p:sp>
        <p:nvSpPr>
          <p:cNvPr id="7" name="Rectangle 1"/>
          <p:cNvSpPr>
            <a:spLocks noChangeArrowheads="1"/>
          </p:cNvSpPr>
          <p:nvPr/>
        </p:nvSpPr>
        <p:spPr bwMode="auto">
          <a:xfrm>
            <a:off x="5988675" y="5486400"/>
            <a:ext cx="5293218"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i="1" u="none" strike="noStrike" cap="none" normalizeH="0" baseline="0" dirty="0" err="1" smtClean="0">
                <a:ln>
                  <a:noFill/>
                </a:ln>
                <a:solidFill>
                  <a:srgbClr val="000000"/>
                </a:solidFill>
                <a:effectLst/>
                <a:cs typeface="Arial" pitchFamily="34" charset="0"/>
              </a:rPr>
              <a:t>Iews</a:t>
            </a:r>
            <a:r>
              <a:rPr kumimoji="0" lang="tr-TR" i="1" u="none" strike="noStrike" cap="none" normalizeH="0" baseline="0" dirty="0" smtClean="0">
                <a:ln>
                  <a:noFill/>
                </a:ln>
                <a:solidFill>
                  <a:srgbClr val="000000"/>
                </a:solidFill>
                <a:effectLst/>
                <a:cs typeface="Arial" pitchFamily="34" charset="0"/>
              </a:rPr>
              <a:t> M, </a:t>
            </a:r>
            <a:r>
              <a:rPr kumimoji="0" lang="tr-TR" i="1" u="none" strike="noStrike" cap="none" normalizeH="0" baseline="0" dirty="0" err="1" smtClean="0">
                <a:ln>
                  <a:noFill/>
                </a:ln>
                <a:solidFill>
                  <a:srgbClr val="000000"/>
                </a:solidFill>
                <a:effectLst/>
                <a:cs typeface="Arial" pitchFamily="34" charset="0"/>
              </a:rPr>
              <a:t>Reprod</a:t>
            </a:r>
            <a:r>
              <a:rPr kumimoji="0" lang="tr-TR" i="1" u="none" strike="noStrike" cap="none" normalizeH="0" baseline="0" dirty="0" smtClean="0">
                <a:ln>
                  <a:noFill/>
                </a:ln>
                <a:solidFill>
                  <a:srgbClr val="000000"/>
                </a:solidFill>
                <a:effectLst/>
                <a:cs typeface="Arial" pitchFamily="34" charset="0"/>
              </a:rPr>
              <a:t> </a:t>
            </a:r>
            <a:r>
              <a:rPr kumimoji="0" lang="tr-TR" i="1" u="none" strike="noStrike" cap="none" normalizeH="0" baseline="0" dirty="0" err="1" smtClean="0">
                <a:ln>
                  <a:noFill/>
                </a:ln>
                <a:solidFill>
                  <a:srgbClr val="000000"/>
                </a:solidFill>
                <a:effectLst/>
                <a:cs typeface="Arial" pitchFamily="34" charset="0"/>
              </a:rPr>
              <a:t>Biomed</a:t>
            </a:r>
            <a:r>
              <a:rPr kumimoji="0" lang="tr-TR" i="1" u="none" strike="noStrike" cap="none" normalizeH="0" baseline="0" dirty="0" smtClean="0">
                <a:ln>
                  <a:noFill/>
                </a:ln>
                <a:solidFill>
                  <a:srgbClr val="000000"/>
                </a:solidFill>
                <a:effectLst/>
                <a:cs typeface="Arial" pitchFamily="34" charset="0"/>
              </a:rPr>
              <a:t> Online 2018 ;1472-6483</a:t>
            </a:r>
            <a:r>
              <a:rPr kumimoji="0" lang="tr-TR" i="1" u="none" strike="noStrike" cap="none" normalizeH="0" baseline="0" dirty="0" smtClean="0">
                <a:ln>
                  <a:noFill/>
                </a:ln>
                <a:solidFill>
                  <a:schemeClr val="tx1"/>
                </a:solidFill>
                <a:effectLst/>
                <a:cs typeface="Arial" pitchFamily="34" charset="0"/>
              </a:rPr>
              <a:t> </a:t>
            </a:r>
          </a:p>
        </p:txBody>
      </p:sp>
    </p:spTree>
    <p:extLst>
      <p:ext uri="{BB962C8B-B14F-4D97-AF65-F5344CB8AC3E}">
        <p14:creationId xmlns:p14="http://schemas.microsoft.com/office/powerpoint/2010/main" xmlns="" val="361283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38B63273-18ED-41D0-9717-713108C8C13D}"/>
              </a:ext>
            </a:extLst>
          </p:cNvPr>
          <p:cNvSpPr>
            <a:spLocks noGrp="1"/>
          </p:cNvSpPr>
          <p:nvPr>
            <p:ph type="title"/>
          </p:nvPr>
        </p:nvSpPr>
        <p:spPr>
          <a:xfrm>
            <a:off x="848139" y="135963"/>
            <a:ext cx="10515600" cy="1012874"/>
          </a:xfrm>
          <a:solidFill>
            <a:schemeClr val="tx1"/>
          </a:solidFill>
        </p:spPr>
        <p:txBody>
          <a:bodyPr>
            <a:normAutofit fontScale="90000"/>
          </a:bodyPr>
          <a:lstStyle/>
          <a:p>
            <a:r>
              <a:rPr lang="tr-TR" dirty="0">
                <a:solidFill>
                  <a:srgbClr val="C00000"/>
                </a:solidFill>
                <a:latin typeface="+mn-lt"/>
              </a:rPr>
              <a:t/>
            </a:r>
            <a:br>
              <a:rPr lang="tr-TR" dirty="0">
                <a:solidFill>
                  <a:srgbClr val="C00000"/>
                </a:solidFill>
                <a:latin typeface="+mn-lt"/>
              </a:rPr>
            </a:br>
            <a:r>
              <a:rPr lang="tr-TR" dirty="0">
                <a:solidFill>
                  <a:schemeClr val="bg1"/>
                </a:solidFill>
                <a:latin typeface="+mn-lt"/>
              </a:rPr>
              <a:t>TGK- </a:t>
            </a:r>
            <a:r>
              <a:rPr lang="tr-TR" dirty="0" err="1" smtClean="0">
                <a:solidFill>
                  <a:schemeClr val="bg1"/>
                </a:solidFill>
                <a:latin typeface="+mn-lt"/>
              </a:rPr>
              <a:t>konsepsiyon</a:t>
            </a:r>
            <a:r>
              <a:rPr lang="tr-TR" dirty="0" smtClean="0">
                <a:solidFill>
                  <a:schemeClr val="bg1"/>
                </a:solidFill>
                <a:latin typeface="+mn-lt"/>
              </a:rPr>
              <a:t> </a:t>
            </a:r>
            <a:r>
              <a:rPr lang="tr-TR" dirty="0">
                <a:solidFill>
                  <a:schemeClr val="bg1"/>
                </a:solidFill>
                <a:latin typeface="+mn-lt"/>
              </a:rPr>
              <a:t>ürününün kromozom </a:t>
            </a:r>
            <a:r>
              <a:rPr lang="tr-TR" dirty="0" smtClean="0">
                <a:solidFill>
                  <a:schemeClr val="bg1"/>
                </a:solidFill>
                <a:latin typeface="+mn-lt"/>
              </a:rPr>
              <a:t>analizi ?</a:t>
            </a:r>
            <a:r>
              <a:rPr lang="tr-TR" b="1" dirty="0">
                <a:solidFill>
                  <a:schemeClr val="bg1"/>
                </a:solidFill>
              </a:rPr>
              <a:t/>
            </a:r>
            <a:br>
              <a:rPr lang="tr-TR" b="1" dirty="0">
                <a:solidFill>
                  <a:schemeClr val="bg1"/>
                </a:solidFill>
              </a:rPr>
            </a:br>
            <a:endParaRPr lang="tr-TR" dirty="0">
              <a:solidFill>
                <a:schemeClr val="bg1"/>
              </a:solidFill>
            </a:endParaRPr>
          </a:p>
        </p:txBody>
      </p:sp>
      <p:sp>
        <p:nvSpPr>
          <p:cNvPr id="3" name="İçerik Yer Tutucusu 2">
            <a:extLst>
              <a:ext uri="{FF2B5EF4-FFF2-40B4-BE49-F238E27FC236}">
                <a16:creationId xmlns="" xmlns:a16="http://schemas.microsoft.com/office/drawing/2014/main" id="{00AC37A9-0772-4DBD-968A-97F75182EAB7}"/>
              </a:ext>
            </a:extLst>
          </p:cNvPr>
          <p:cNvSpPr>
            <a:spLocks noGrp="1"/>
          </p:cNvSpPr>
          <p:nvPr>
            <p:ph idx="1"/>
          </p:nvPr>
        </p:nvSpPr>
        <p:spPr>
          <a:xfrm>
            <a:off x="848139" y="1479961"/>
            <a:ext cx="10515600" cy="4727991"/>
          </a:xfrm>
          <a:solidFill>
            <a:schemeClr val="accent2">
              <a:lumMod val="20000"/>
              <a:lumOff val="80000"/>
            </a:schemeClr>
          </a:solidFill>
          <a:ln w="28575">
            <a:solidFill>
              <a:schemeClr val="tx1"/>
            </a:solidFill>
          </a:ln>
        </p:spPr>
        <p:txBody>
          <a:bodyPr>
            <a:normAutofit fontScale="92500"/>
          </a:bodyPr>
          <a:lstStyle/>
          <a:p>
            <a:pPr>
              <a:buNone/>
            </a:pPr>
            <a:r>
              <a:rPr lang="tr-TR" u="sng" dirty="0" smtClean="0">
                <a:latin typeface="Comic Sans MS" pitchFamily="66" charset="0"/>
              </a:rPr>
              <a:t>Avantajları:</a:t>
            </a:r>
          </a:p>
          <a:p>
            <a:pPr>
              <a:buFont typeface="Wingdings" pitchFamily="2" charset="2"/>
              <a:buChar char="§"/>
            </a:pPr>
            <a:r>
              <a:rPr lang="tr-TR" u="sng" dirty="0" smtClean="0">
                <a:latin typeface="Comic Sans MS" pitchFamily="66" charset="0"/>
              </a:rPr>
              <a:t>Gebelik </a:t>
            </a:r>
            <a:r>
              <a:rPr lang="tr-TR" u="sng" dirty="0">
                <a:latin typeface="Comic Sans MS" pitchFamily="66" charset="0"/>
              </a:rPr>
              <a:t>kaybının gerçek nedenini ortaya koyar</a:t>
            </a:r>
          </a:p>
          <a:p>
            <a:pPr marL="0" indent="0">
              <a:buNone/>
            </a:pPr>
            <a:r>
              <a:rPr lang="tr-TR" dirty="0">
                <a:latin typeface="Comic Sans MS" pitchFamily="66" charset="0"/>
              </a:rPr>
              <a:t>	 Çiftin endişesini giderir</a:t>
            </a:r>
          </a:p>
          <a:p>
            <a:pPr>
              <a:buFont typeface="Wingdings" panose="05000000000000000000" pitchFamily="2" charset="2"/>
              <a:buChar char="§"/>
            </a:pPr>
            <a:r>
              <a:rPr lang="tr-TR" dirty="0">
                <a:latin typeface="Comic Sans MS" pitchFamily="66" charset="0"/>
              </a:rPr>
              <a:t> </a:t>
            </a:r>
            <a:r>
              <a:rPr lang="tr-TR" u="sng" dirty="0" err="1">
                <a:latin typeface="Comic Sans MS" pitchFamily="66" charset="0"/>
              </a:rPr>
              <a:t>Prognoz</a:t>
            </a:r>
            <a:r>
              <a:rPr lang="tr-TR" u="sng" dirty="0">
                <a:latin typeface="Comic Sans MS" pitchFamily="66" charset="0"/>
              </a:rPr>
              <a:t> hakkında bilgi verir</a:t>
            </a:r>
          </a:p>
          <a:p>
            <a:pPr marL="0" indent="0">
              <a:buNone/>
            </a:pPr>
            <a:r>
              <a:rPr lang="tr-TR" dirty="0">
                <a:latin typeface="Comic Sans MS" pitchFamily="66" charset="0"/>
              </a:rPr>
              <a:t>	 Sayısal kromozom anomalisi sonrası canlı doğum şansı %75</a:t>
            </a:r>
          </a:p>
          <a:p>
            <a:pPr>
              <a:buFont typeface="Wingdings" panose="05000000000000000000" pitchFamily="2" charset="2"/>
              <a:buChar char="§"/>
            </a:pPr>
            <a:r>
              <a:rPr lang="tr-TR" u="sng" dirty="0">
                <a:latin typeface="Comic Sans MS" pitchFamily="66" charset="0"/>
              </a:rPr>
              <a:t>Yapılacak tetkik ve tedavinin belirlenmesini sağlar</a:t>
            </a:r>
          </a:p>
          <a:p>
            <a:pPr marL="0" indent="0">
              <a:buNone/>
            </a:pPr>
            <a:r>
              <a:rPr lang="tr-TR" dirty="0">
                <a:latin typeface="Comic Sans MS" pitchFamily="66" charset="0"/>
              </a:rPr>
              <a:t>	 </a:t>
            </a:r>
            <a:r>
              <a:rPr lang="tr-TR" dirty="0" err="1">
                <a:latin typeface="Comic Sans MS" pitchFamily="66" charset="0"/>
              </a:rPr>
              <a:t>Euploid</a:t>
            </a:r>
            <a:r>
              <a:rPr lang="tr-TR" dirty="0">
                <a:latin typeface="Comic Sans MS" pitchFamily="66" charset="0"/>
              </a:rPr>
              <a:t> gebelik kaybında </a:t>
            </a:r>
            <a:r>
              <a:rPr lang="tr-TR" dirty="0" err="1">
                <a:latin typeface="Comic Sans MS" pitchFamily="66" charset="0"/>
              </a:rPr>
              <a:t>maternal</a:t>
            </a:r>
            <a:r>
              <a:rPr lang="tr-TR" dirty="0">
                <a:latin typeface="Comic Sans MS" pitchFamily="66" charset="0"/>
              </a:rPr>
              <a:t> faktörlerin araştırılması</a:t>
            </a:r>
          </a:p>
          <a:p>
            <a:pPr marL="0" indent="0">
              <a:buNone/>
            </a:pPr>
            <a:r>
              <a:rPr lang="tr-TR" dirty="0">
                <a:latin typeface="Comic Sans MS" pitchFamily="66" charset="0"/>
              </a:rPr>
              <a:t>	 </a:t>
            </a:r>
            <a:r>
              <a:rPr lang="tr-TR" dirty="0" err="1">
                <a:latin typeface="Comic Sans MS" pitchFamily="66" charset="0"/>
              </a:rPr>
              <a:t>Rekürren</a:t>
            </a:r>
            <a:r>
              <a:rPr lang="tr-TR" dirty="0">
                <a:latin typeface="Comic Sans MS" pitchFamily="66" charset="0"/>
              </a:rPr>
              <a:t> </a:t>
            </a:r>
            <a:r>
              <a:rPr lang="tr-TR" dirty="0" err="1">
                <a:latin typeface="Comic Sans MS" pitchFamily="66" charset="0"/>
              </a:rPr>
              <a:t>aneuploidi</a:t>
            </a:r>
            <a:r>
              <a:rPr lang="tr-TR" dirty="0">
                <a:latin typeface="Comic Sans MS" pitchFamily="66" charset="0"/>
              </a:rPr>
              <a:t> varsa PGD (tartışmalı)</a:t>
            </a:r>
          </a:p>
          <a:p>
            <a:pPr marL="0" indent="0">
              <a:buNone/>
            </a:pPr>
            <a:r>
              <a:rPr lang="tr-TR" dirty="0">
                <a:latin typeface="Comic Sans MS" pitchFamily="66" charset="0"/>
              </a:rPr>
              <a:t>	</a:t>
            </a:r>
            <a:endParaRPr lang="tr-TR" dirty="0"/>
          </a:p>
        </p:txBody>
      </p:sp>
      <p:sp>
        <p:nvSpPr>
          <p:cNvPr id="4" name="Konuşma Balonu: Dikdörtgen 3">
            <a:extLst>
              <a:ext uri="{FF2B5EF4-FFF2-40B4-BE49-F238E27FC236}">
                <a16:creationId xmlns="" xmlns:a16="http://schemas.microsoft.com/office/drawing/2014/main" id="{478C0224-876D-42D6-9EA7-1F172D6C5655}"/>
              </a:ext>
            </a:extLst>
          </p:cNvPr>
          <p:cNvSpPr/>
          <p:nvPr/>
        </p:nvSpPr>
        <p:spPr>
          <a:xfrm>
            <a:off x="7285802" y="1661375"/>
            <a:ext cx="3949148" cy="2210703"/>
          </a:xfrm>
          <a:prstGeom prst="wedgeRectCallout">
            <a:avLst>
              <a:gd name="adj1" fmla="val 38899"/>
              <a:gd name="adj2" fmla="val 10694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tx1"/>
                </a:solidFill>
                <a:latin typeface="Comic Sans MS" pitchFamily="66" charset="0"/>
              </a:rPr>
              <a:t>RCOG 2011: Öneriyor </a:t>
            </a:r>
          </a:p>
          <a:p>
            <a:pPr algn="ctr"/>
            <a:r>
              <a:rPr lang="tr-TR" sz="2800" b="1" dirty="0">
                <a:solidFill>
                  <a:schemeClr val="tx1"/>
                </a:solidFill>
                <a:latin typeface="Comic Sans MS" pitchFamily="66" charset="0"/>
              </a:rPr>
              <a:t> ACOG: Veriler yetersiz</a:t>
            </a:r>
          </a:p>
        </p:txBody>
      </p:sp>
    </p:spTree>
    <p:extLst>
      <p:ext uri="{BB962C8B-B14F-4D97-AF65-F5344CB8AC3E}">
        <p14:creationId xmlns:p14="http://schemas.microsoft.com/office/powerpoint/2010/main" xmlns="" val="53521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 xmlns:a16="http://schemas.microsoft.com/office/drawing/2014/main" id="{F5F82D77-50D5-49E9-921C-BCF5683A9CD5}"/>
              </a:ext>
            </a:extLst>
          </p:cNvPr>
          <p:cNvPicPr>
            <a:picLocks noChangeAspect="1"/>
          </p:cNvPicPr>
          <p:nvPr/>
        </p:nvPicPr>
        <p:blipFill>
          <a:blip r:embed="rId3"/>
          <a:stretch>
            <a:fillRect/>
          </a:stretch>
        </p:blipFill>
        <p:spPr>
          <a:xfrm>
            <a:off x="467622" y="3346562"/>
            <a:ext cx="11129992" cy="2420668"/>
          </a:xfrm>
          <a:prstGeom prst="rect">
            <a:avLst/>
          </a:prstGeom>
        </p:spPr>
      </p:pic>
      <p:sp>
        <p:nvSpPr>
          <p:cNvPr id="6" name="Metin kutusu 5">
            <a:extLst>
              <a:ext uri="{FF2B5EF4-FFF2-40B4-BE49-F238E27FC236}">
                <a16:creationId xmlns="" xmlns:a16="http://schemas.microsoft.com/office/drawing/2014/main" id="{A2839C2E-ADF6-4434-AB11-356A0A5230C2}"/>
              </a:ext>
            </a:extLst>
          </p:cNvPr>
          <p:cNvSpPr txBox="1"/>
          <p:nvPr/>
        </p:nvSpPr>
        <p:spPr>
          <a:xfrm>
            <a:off x="838200" y="1238761"/>
            <a:ext cx="10515600" cy="1815882"/>
          </a:xfrm>
          <a:prstGeom prst="rect">
            <a:avLst/>
          </a:prstGeom>
          <a:solidFill>
            <a:schemeClr val="accent2">
              <a:lumMod val="20000"/>
              <a:lumOff val="80000"/>
            </a:schemeClr>
          </a:solidFill>
          <a:ln>
            <a:solidFill>
              <a:schemeClr val="tx1"/>
            </a:solidFill>
          </a:ln>
        </p:spPr>
        <p:txBody>
          <a:bodyPr wrap="square" rtlCol="0">
            <a:spAutoFit/>
          </a:bodyPr>
          <a:lstStyle/>
          <a:p>
            <a:r>
              <a:rPr lang="tr-TR" sz="2800" dirty="0">
                <a:latin typeface="Comic Sans MS" pitchFamily="66" charset="0"/>
              </a:rPr>
              <a:t>Tedavi edilebilir bir neden saptandığında </a:t>
            </a:r>
            <a:r>
              <a:rPr lang="tr-TR" sz="2800" dirty="0" err="1">
                <a:latin typeface="Comic Sans MS" pitchFamily="66" charset="0"/>
              </a:rPr>
              <a:t>abortusun</a:t>
            </a:r>
            <a:r>
              <a:rPr lang="tr-TR" sz="2800" dirty="0">
                <a:latin typeface="Comic Sans MS" pitchFamily="66" charset="0"/>
              </a:rPr>
              <a:t> tedavinin başarısızlığına bağlı değil de tesadüfen mi gerçekleştiğini değerlendirmek için yapılabilir</a:t>
            </a:r>
          </a:p>
          <a:p>
            <a:endParaRPr lang="tr-TR" sz="2800" dirty="0"/>
          </a:p>
        </p:txBody>
      </p:sp>
      <p:sp>
        <p:nvSpPr>
          <p:cNvPr id="8" name="Unvan 1">
            <a:extLst>
              <a:ext uri="{FF2B5EF4-FFF2-40B4-BE49-F238E27FC236}">
                <a16:creationId xmlns="" xmlns:a16="http://schemas.microsoft.com/office/drawing/2014/main" id="{578B3954-D0FB-4A86-9944-1DF41AC165EC}"/>
              </a:ext>
            </a:extLst>
          </p:cNvPr>
          <p:cNvSpPr>
            <a:spLocks noGrp="1"/>
          </p:cNvSpPr>
          <p:nvPr>
            <p:ph type="title"/>
          </p:nvPr>
        </p:nvSpPr>
        <p:spPr>
          <a:xfrm>
            <a:off x="838200" y="365126"/>
            <a:ext cx="10515600" cy="814318"/>
          </a:xfrm>
          <a:solidFill>
            <a:schemeClr val="tx1"/>
          </a:solidFill>
        </p:spPr>
        <p:txBody>
          <a:bodyPr>
            <a:normAutofit fontScale="90000"/>
          </a:bodyPr>
          <a:lstStyle/>
          <a:p>
            <a:r>
              <a:rPr lang="tr-TR" dirty="0">
                <a:solidFill>
                  <a:srgbClr val="C00000"/>
                </a:solidFill>
                <a:latin typeface="+mn-lt"/>
              </a:rPr>
              <a:t/>
            </a:r>
            <a:br>
              <a:rPr lang="tr-TR" dirty="0">
                <a:solidFill>
                  <a:srgbClr val="C00000"/>
                </a:solidFill>
                <a:latin typeface="+mn-lt"/>
              </a:rPr>
            </a:br>
            <a:r>
              <a:rPr lang="tr-TR" dirty="0">
                <a:solidFill>
                  <a:schemeClr val="bg1"/>
                </a:solidFill>
                <a:latin typeface="+mn-lt"/>
              </a:rPr>
              <a:t>TGK- gebelik ürününün kromozom analizi</a:t>
            </a:r>
            <a:r>
              <a:rPr lang="tr-TR" b="1" dirty="0">
                <a:solidFill>
                  <a:schemeClr val="bg1"/>
                </a:solidFill>
              </a:rPr>
              <a:t/>
            </a:r>
            <a:br>
              <a:rPr lang="tr-TR" b="1" dirty="0">
                <a:solidFill>
                  <a:schemeClr val="bg1"/>
                </a:solidFill>
              </a:rPr>
            </a:br>
            <a:endParaRPr lang="tr-TR" dirty="0">
              <a:solidFill>
                <a:schemeClr val="bg1"/>
              </a:solidFill>
            </a:endParaRPr>
          </a:p>
        </p:txBody>
      </p:sp>
      <p:sp>
        <p:nvSpPr>
          <p:cNvPr id="10" name="Metin kutusu 9">
            <a:extLst>
              <a:ext uri="{FF2B5EF4-FFF2-40B4-BE49-F238E27FC236}">
                <a16:creationId xmlns="" xmlns:a16="http://schemas.microsoft.com/office/drawing/2014/main" id="{E64A8B6C-EDA9-454A-88D4-CD05A23ED4E3}"/>
              </a:ext>
            </a:extLst>
          </p:cNvPr>
          <p:cNvSpPr txBox="1"/>
          <p:nvPr/>
        </p:nvSpPr>
        <p:spPr>
          <a:xfrm>
            <a:off x="7603918" y="2519555"/>
            <a:ext cx="3379305" cy="369332"/>
          </a:xfrm>
          <a:prstGeom prst="rect">
            <a:avLst/>
          </a:prstGeom>
          <a:noFill/>
        </p:spPr>
        <p:txBody>
          <a:bodyPr wrap="square" rtlCol="0">
            <a:spAutoFit/>
          </a:bodyPr>
          <a:lstStyle/>
          <a:p>
            <a:pPr algn="just"/>
            <a:r>
              <a:rPr lang="en-US" altLang="tr-TR" i="1"/>
              <a:t>ASRM Committee</a:t>
            </a:r>
            <a:r>
              <a:rPr lang="tr-TR" altLang="tr-TR" i="1"/>
              <a:t> </a:t>
            </a:r>
            <a:r>
              <a:rPr lang="en-US" altLang="tr-TR" i="1"/>
              <a:t>Opinion</a:t>
            </a:r>
            <a:r>
              <a:rPr lang="tr-TR" altLang="tr-TR" i="1"/>
              <a:t> </a:t>
            </a:r>
            <a:r>
              <a:rPr lang="en-US" altLang="tr-TR" i="1"/>
              <a:t>2012</a:t>
            </a:r>
            <a:endParaRPr lang="tr-TR" altLang="tr-TR" b="1" i="1" dirty="0"/>
          </a:p>
        </p:txBody>
      </p:sp>
      <p:cxnSp>
        <p:nvCxnSpPr>
          <p:cNvPr id="12" name="Düz Bağlayıcı 11">
            <a:extLst>
              <a:ext uri="{FF2B5EF4-FFF2-40B4-BE49-F238E27FC236}">
                <a16:creationId xmlns="" xmlns:a16="http://schemas.microsoft.com/office/drawing/2014/main" id="{1349768B-E382-45C2-BAB8-5DFE669B1C93}"/>
              </a:ext>
            </a:extLst>
          </p:cNvPr>
          <p:cNvCxnSpPr>
            <a:cxnSpLocks/>
          </p:cNvCxnSpPr>
          <p:nvPr/>
        </p:nvCxnSpPr>
        <p:spPr>
          <a:xfrm>
            <a:off x="954157" y="3856383"/>
            <a:ext cx="664976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Düz Bağlayıcı 13">
            <a:extLst>
              <a:ext uri="{FF2B5EF4-FFF2-40B4-BE49-F238E27FC236}">
                <a16:creationId xmlns="" xmlns:a16="http://schemas.microsoft.com/office/drawing/2014/main" id="{42F07D2D-ED09-48FE-A6ED-140B75D35477}"/>
              </a:ext>
            </a:extLst>
          </p:cNvPr>
          <p:cNvCxnSpPr/>
          <p:nvPr/>
        </p:nvCxnSpPr>
        <p:spPr>
          <a:xfrm>
            <a:off x="954157" y="4134679"/>
            <a:ext cx="1828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Düz Bağlayıcı 15">
            <a:extLst>
              <a:ext uri="{FF2B5EF4-FFF2-40B4-BE49-F238E27FC236}">
                <a16:creationId xmlns="" xmlns:a16="http://schemas.microsoft.com/office/drawing/2014/main" id="{C7147DF9-8027-44D3-92DA-4E6B1C293644}"/>
              </a:ext>
            </a:extLst>
          </p:cNvPr>
          <p:cNvCxnSpPr>
            <a:cxnSpLocks/>
          </p:cNvCxnSpPr>
          <p:nvPr/>
        </p:nvCxnSpPr>
        <p:spPr>
          <a:xfrm>
            <a:off x="6692348" y="5029199"/>
            <a:ext cx="168302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Düz Bağlayıcı 18">
            <a:extLst>
              <a:ext uri="{FF2B5EF4-FFF2-40B4-BE49-F238E27FC236}">
                <a16:creationId xmlns="" xmlns:a16="http://schemas.microsoft.com/office/drawing/2014/main" id="{E713B530-7DA7-49F3-913F-493E8A45C192}"/>
              </a:ext>
            </a:extLst>
          </p:cNvPr>
          <p:cNvCxnSpPr>
            <a:cxnSpLocks/>
          </p:cNvCxnSpPr>
          <p:nvPr/>
        </p:nvCxnSpPr>
        <p:spPr>
          <a:xfrm>
            <a:off x="954157" y="5334000"/>
            <a:ext cx="780553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Düz Bağlayıcı 20">
            <a:extLst>
              <a:ext uri="{FF2B5EF4-FFF2-40B4-BE49-F238E27FC236}">
                <a16:creationId xmlns="" xmlns:a16="http://schemas.microsoft.com/office/drawing/2014/main" id="{4F184221-DD0C-4218-A437-F5C04F79396D}"/>
              </a:ext>
            </a:extLst>
          </p:cNvPr>
          <p:cNvCxnSpPr>
            <a:cxnSpLocks/>
          </p:cNvCxnSpPr>
          <p:nvPr/>
        </p:nvCxnSpPr>
        <p:spPr>
          <a:xfrm>
            <a:off x="954157" y="5532783"/>
            <a:ext cx="78187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Metin kutusu 12">
            <a:extLst>
              <a:ext uri="{FF2B5EF4-FFF2-40B4-BE49-F238E27FC236}">
                <a16:creationId xmlns="" xmlns:a16="http://schemas.microsoft.com/office/drawing/2014/main" id="{319BAFA2-9B0C-47C3-8C79-57987FA2A7DA}"/>
              </a:ext>
            </a:extLst>
          </p:cNvPr>
          <p:cNvSpPr txBox="1"/>
          <p:nvPr/>
        </p:nvSpPr>
        <p:spPr>
          <a:xfrm flipH="1">
            <a:off x="5486400" y="5530632"/>
            <a:ext cx="6705600" cy="646331"/>
          </a:xfrm>
          <a:prstGeom prst="rect">
            <a:avLst/>
          </a:prstGeom>
          <a:noFill/>
        </p:spPr>
        <p:txBody>
          <a:bodyPr wrap="square" rtlCol="0">
            <a:spAutoFit/>
          </a:bodyPr>
          <a:lstStyle/>
          <a:p>
            <a:endParaRPr lang="tr-TR" i="1" dirty="0"/>
          </a:p>
          <a:p>
            <a:r>
              <a:rPr lang="en-US" i="1" dirty="0"/>
              <a:t>ESHRE Early Pregnancy </a:t>
            </a:r>
            <a:r>
              <a:rPr lang="en-US" i="1" dirty="0" err="1"/>
              <a:t>Guid</a:t>
            </a:r>
            <a:r>
              <a:rPr lang="tr-TR" i="1" dirty="0"/>
              <a:t>e</a:t>
            </a:r>
            <a:r>
              <a:rPr lang="en-US" i="1" dirty="0"/>
              <a:t>line Development Group</a:t>
            </a:r>
            <a:r>
              <a:rPr lang="tr-TR" i="1" dirty="0"/>
              <a:t>, 2017</a:t>
            </a:r>
            <a:r>
              <a:rPr lang="en-US" i="1" dirty="0"/>
              <a:t> </a:t>
            </a:r>
            <a:endParaRPr lang="tr-TR" i="1" dirty="0"/>
          </a:p>
        </p:txBody>
      </p:sp>
    </p:spTree>
    <p:extLst>
      <p:ext uri="{BB962C8B-B14F-4D97-AF65-F5344CB8AC3E}">
        <p14:creationId xmlns:p14="http://schemas.microsoft.com/office/powerpoint/2010/main" xmlns="" val="2783088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26D7964-96EE-4230-9689-CDDDEF5A7D8F}"/>
              </a:ext>
            </a:extLst>
          </p:cNvPr>
          <p:cNvSpPr>
            <a:spLocks noGrp="1"/>
          </p:cNvSpPr>
          <p:nvPr>
            <p:ph type="title"/>
          </p:nvPr>
        </p:nvSpPr>
        <p:spPr>
          <a:solidFill>
            <a:schemeClr val="tx1"/>
          </a:solidFill>
        </p:spPr>
        <p:txBody>
          <a:bodyPr/>
          <a:lstStyle/>
          <a:p>
            <a:r>
              <a:rPr lang="tr-TR" dirty="0">
                <a:solidFill>
                  <a:schemeClr val="bg1"/>
                </a:solidFill>
                <a:latin typeface="+mn-lt"/>
              </a:rPr>
              <a:t>TGK- </a:t>
            </a:r>
            <a:r>
              <a:rPr lang="tr-TR" dirty="0" err="1">
                <a:solidFill>
                  <a:schemeClr val="bg1"/>
                </a:solidFill>
                <a:latin typeface="+mn-lt"/>
              </a:rPr>
              <a:t>Metabolik</a:t>
            </a:r>
            <a:r>
              <a:rPr lang="tr-TR" dirty="0">
                <a:solidFill>
                  <a:schemeClr val="bg1"/>
                </a:solidFill>
                <a:latin typeface="+mn-lt"/>
              </a:rPr>
              <a:t> ve endokrin faktörler</a:t>
            </a:r>
          </a:p>
        </p:txBody>
      </p:sp>
      <p:sp>
        <p:nvSpPr>
          <p:cNvPr id="3" name="İçerik Yer Tutucusu 2">
            <a:extLst>
              <a:ext uri="{FF2B5EF4-FFF2-40B4-BE49-F238E27FC236}">
                <a16:creationId xmlns="" xmlns:a16="http://schemas.microsoft.com/office/drawing/2014/main" id="{088EC21B-18F1-4F64-B8A8-9608B8C95BE6}"/>
              </a:ext>
            </a:extLst>
          </p:cNvPr>
          <p:cNvSpPr>
            <a:spLocks noGrp="1"/>
          </p:cNvSpPr>
          <p:nvPr>
            <p:ph idx="1"/>
          </p:nvPr>
        </p:nvSpPr>
        <p:spPr>
          <a:xfrm>
            <a:off x="838199" y="1825625"/>
            <a:ext cx="10508087" cy="4351338"/>
          </a:xfrm>
          <a:solidFill>
            <a:schemeClr val="accent2">
              <a:lumMod val="20000"/>
              <a:lumOff val="80000"/>
            </a:schemeClr>
          </a:solidFill>
          <a:ln w="28575">
            <a:solidFill>
              <a:schemeClr val="tx1"/>
            </a:solidFill>
          </a:ln>
        </p:spPr>
        <p:txBody>
          <a:bodyPr>
            <a:normAutofit fontScale="92500" lnSpcReduction="20000"/>
          </a:bodyPr>
          <a:lstStyle/>
          <a:p>
            <a:pPr>
              <a:buFont typeface="Wingdings" panose="05000000000000000000" pitchFamily="2" charset="2"/>
              <a:buChar char="§"/>
            </a:pPr>
            <a:r>
              <a:rPr lang="tr-TR" dirty="0" err="1" smtClean="0">
                <a:latin typeface="Comic Sans MS" pitchFamily="66" charset="0"/>
              </a:rPr>
              <a:t>Diabetes</a:t>
            </a:r>
            <a:r>
              <a:rPr lang="tr-TR" dirty="0" smtClean="0">
                <a:latin typeface="Comic Sans MS" pitchFamily="66" charset="0"/>
              </a:rPr>
              <a:t> </a:t>
            </a:r>
            <a:r>
              <a:rPr lang="tr-TR" dirty="0" err="1" smtClean="0">
                <a:latin typeface="Comic Sans MS" pitchFamily="66" charset="0"/>
              </a:rPr>
              <a:t>mellitus</a:t>
            </a:r>
            <a:endParaRPr lang="tr-TR" dirty="0" smtClean="0">
              <a:latin typeface="Comic Sans MS" pitchFamily="66" charset="0"/>
            </a:endParaRPr>
          </a:p>
          <a:p>
            <a:pPr>
              <a:buFont typeface="Wingdings" panose="05000000000000000000" pitchFamily="2" charset="2"/>
              <a:buChar char="§"/>
            </a:pPr>
            <a:r>
              <a:rPr lang="tr-TR" dirty="0" err="1" smtClean="0">
                <a:latin typeface="Comic Sans MS" pitchFamily="66" charset="0"/>
              </a:rPr>
              <a:t>Tiroid</a:t>
            </a:r>
            <a:r>
              <a:rPr lang="tr-TR" dirty="0" smtClean="0">
                <a:latin typeface="Comic Sans MS" pitchFamily="66" charset="0"/>
              </a:rPr>
              <a:t> </a:t>
            </a:r>
            <a:r>
              <a:rPr lang="tr-TR" dirty="0" err="1">
                <a:latin typeface="Comic Sans MS" pitchFamily="66" charset="0"/>
              </a:rPr>
              <a:t>disfonksiyonu</a:t>
            </a:r>
            <a:endParaRPr lang="tr-TR" dirty="0">
              <a:latin typeface="Comic Sans MS" pitchFamily="66" charset="0"/>
            </a:endParaRPr>
          </a:p>
          <a:p>
            <a:pPr>
              <a:buFont typeface="Wingdings" panose="05000000000000000000" pitchFamily="2" charset="2"/>
              <a:buChar char="§"/>
            </a:pPr>
            <a:r>
              <a:rPr lang="tr-TR" dirty="0">
                <a:latin typeface="Comic Sans MS" pitchFamily="66" charset="0"/>
              </a:rPr>
              <a:t>PCOS ve insülin metabolizma bozuklukları</a:t>
            </a:r>
          </a:p>
          <a:p>
            <a:pPr>
              <a:buFont typeface="Wingdings" panose="05000000000000000000" pitchFamily="2" charset="2"/>
              <a:buChar char="§"/>
            </a:pPr>
            <a:r>
              <a:rPr lang="tr-TR" dirty="0" err="1">
                <a:latin typeface="Comic Sans MS" pitchFamily="66" charset="0"/>
              </a:rPr>
              <a:t>Prolaktin</a:t>
            </a:r>
            <a:r>
              <a:rPr lang="tr-TR" dirty="0">
                <a:latin typeface="Comic Sans MS" pitchFamily="66" charset="0"/>
              </a:rPr>
              <a:t> anormallikleri</a:t>
            </a:r>
          </a:p>
          <a:p>
            <a:pPr>
              <a:buFont typeface="Wingdings" panose="05000000000000000000" pitchFamily="2" charset="2"/>
              <a:buChar char="§"/>
            </a:pPr>
            <a:r>
              <a:rPr lang="tr-TR" dirty="0" err="1">
                <a:latin typeface="Comic Sans MS" pitchFamily="66" charset="0"/>
              </a:rPr>
              <a:t>Ovaryen</a:t>
            </a:r>
            <a:r>
              <a:rPr lang="tr-TR" dirty="0">
                <a:latin typeface="Comic Sans MS" pitchFamily="66" charset="0"/>
              </a:rPr>
              <a:t> rezerv testleri</a:t>
            </a:r>
          </a:p>
          <a:p>
            <a:pPr>
              <a:buFont typeface="Wingdings" panose="05000000000000000000" pitchFamily="2" charset="2"/>
              <a:buChar char="§"/>
            </a:pPr>
            <a:r>
              <a:rPr lang="tr-TR" dirty="0" err="1">
                <a:latin typeface="Comic Sans MS" pitchFamily="66" charset="0"/>
              </a:rPr>
              <a:t>Luteal</a:t>
            </a:r>
            <a:r>
              <a:rPr lang="tr-TR" dirty="0">
                <a:latin typeface="Comic Sans MS" pitchFamily="66" charset="0"/>
              </a:rPr>
              <a:t> faz yetmezliği</a:t>
            </a:r>
          </a:p>
          <a:p>
            <a:pPr>
              <a:buFont typeface="Wingdings" panose="05000000000000000000" pitchFamily="2" charset="2"/>
              <a:buChar char="§"/>
            </a:pPr>
            <a:r>
              <a:rPr lang="tr-TR" dirty="0" err="1">
                <a:latin typeface="Comic Sans MS" pitchFamily="66" charset="0"/>
              </a:rPr>
              <a:t>Androjenler</a:t>
            </a:r>
            <a:endParaRPr lang="tr-TR" dirty="0">
              <a:latin typeface="Comic Sans MS" pitchFamily="66" charset="0"/>
            </a:endParaRPr>
          </a:p>
          <a:p>
            <a:pPr>
              <a:buFont typeface="Wingdings" panose="05000000000000000000" pitchFamily="2" charset="2"/>
              <a:buChar char="§"/>
            </a:pPr>
            <a:r>
              <a:rPr lang="tr-TR" dirty="0">
                <a:latin typeface="Comic Sans MS" pitchFamily="66" charset="0"/>
              </a:rPr>
              <a:t>Vitamin D</a:t>
            </a:r>
          </a:p>
          <a:p>
            <a:pPr>
              <a:buFont typeface="Wingdings" panose="05000000000000000000" pitchFamily="2" charset="2"/>
              <a:buChar char="§"/>
            </a:pPr>
            <a:r>
              <a:rPr lang="tr-TR" dirty="0">
                <a:latin typeface="Comic Sans MS" pitchFamily="66" charset="0"/>
              </a:rPr>
              <a:t>LH</a:t>
            </a:r>
          </a:p>
          <a:p>
            <a:pPr>
              <a:buFont typeface="Wingdings" panose="05000000000000000000" pitchFamily="2" charset="2"/>
              <a:buChar char="§"/>
            </a:pPr>
            <a:r>
              <a:rPr lang="tr-TR" dirty="0" err="1">
                <a:latin typeface="Comic Sans MS" pitchFamily="66" charset="0"/>
              </a:rPr>
              <a:t>Hiperhomosisteinemi</a:t>
            </a:r>
            <a:endParaRPr lang="tr-TR" dirty="0">
              <a:latin typeface="Comic Sans MS" pitchFamily="66" charset="0"/>
            </a:endParaRPr>
          </a:p>
          <a:p>
            <a:pPr>
              <a:buFont typeface="Wingdings" panose="05000000000000000000" pitchFamily="2" charset="2"/>
              <a:buChar char="q"/>
            </a:pPr>
            <a:endParaRPr lang="tr-TR" dirty="0"/>
          </a:p>
          <a:p>
            <a:pPr>
              <a:buFont typeface="Wingdings" panose="05000000000000000000" pitchFamily="2" charset="2"/>
              <a:buChar char="q"/>
            </a:pPr>
            <a:endParaRPr lang="tr-TR" dirty="0"/>
          </a:p>
        </p:txBody>
      </p:sp>
    </p:spTree>
    <p:extLst>
      <p:ext uri="{BB962C8B-B14F-4D97-AF65-F5344CB8AC3E}">
        <p14:creationId xmlns:p14="http://schemas.microsoft.com/office/powerpoint/2010/main" xmlns="" val="230339748"/>
      </p:ext>
    </p:extLst>
  </p:cSld>
  <p:clrMapOvr>
    <a:masterClrMapping/>
  </p:clrMapOvr>
  <p:transition>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38200" y="1851383"/>
            <a:ext cx="10515600" cy="4652448"/>
          </a:xfrm>
          <a:solidFill>
            <a:schemeClr val="accent2">
              <a:lumMod val="20000"/>
              <a:lumOff val="80000"/>
            </a:schemeClr>
          </a:solidFill>
          <a:ln w="28575">
            <a:solidFill>
              <a:schemeClr val="tx1"/>
            </a:solidFill>
          </a:ln>
        </p:spPr>
        <p:txBody>
          <a:bodyPr/>
          <a:lstStyle/>
          <a:p>
            <a:pPr>
              <a:buFont typeface="Wingdings" pitchFamily="2" charset="2"/>
              <a:buChar char="§"/>
            </a:pPr>
            <a:r>
              <a:rPr lang="tr-TR" dirty="0" smtClean="0">
                <a:latin typeface="Comic Sans MS" pitchFamily="66" charset="0"/>
              </a:rPr>
              <a:t>İyi kontrol edilen diyabet TGK için bir risk faktörü değildir. Ancak, kontrolsüz diyabet, artan gebelik kaybıyla ilişkilidir</a:t>
            </a:r>
          </a:p>
          <a:p>
            <a:pPr>
              <a:buNone/>
            </a:pPr>
            <a:r>
              <a:rPr lang="tr-TR" sz="2000" i="1" dirty="0" smtClean="0"/>
              <a:t>						 </a:t>
            </a:r>
            <a:r>
              <a:rPr lang="tr-TR" sz="2000" i="1" dirty="0" err="1" smtClean="0"/>
              <a:t>Jovanovic</a:t>
            </a:r>
            <a:r>
              <a:rPr lang="tr-TR" sz="2000" i="1" dirty="0" smtClean="0"/>
              <a:t> L, </a:t>
            </a:r>
            <a:r>
              <a:rPr lang="tr-TR" sz="2000" i="1" dirty="0" err="1" smtClean="0"/>
              <a:t>Diabetes</a:t>
            </a:r>
            <a:r>
              <a:rPr lang="tr-TR" sz="2000" i="1" dirty="0" smtClean="0"/>
              <a:t> </a:t>
            </a:r>
            <a:r>
              <a:rPr lang="tr-TR" sz="2000" i="1" dirty="0" err="1" smtClean="0"/>
              <a:t>Care</a:t>
            </a:r>
            <a:r>
              <a:rPr lang="tr-TR" sz="2000" i="1" dirty="0" smtClean="0"/>
              <a:t>. 2005;28:1113-7</a:t>
            </a:r>
          </a:p>
          <a:p>
            <a:pPr>
              <a:buNone/>
            </a:pPr>
            <a:r>
              <a:rPr lang="tr-TR" altLang="tr-TR" sz="2000" b="1" i="1" dirty="0" smtClean="0"/>
              <a:t>					</a:t>
            </a:r>
            <a:r>
              <a:rPr lang="en-US" altLang="tr-TR" sz="2000" i="1" dirty="0" smtClean="0"/>
              <a:t>RCOG, Scientific Advisory Committee, Guideline No. 17. 2011</a:t>
            </a:r>
          </a:p>
          <a:p>
            <a:pPr>
              <a:buNone/>
            </a:pPr>
            <a:r>
              <a:rPr lang="tr-TR" sz="2000" i="1" dirty="0" smtClean="0"/>
              <a:t> 		</a:t>
            </a:r>
            <a:endParaRPr lang="tr-TR" sz="2000" i="1" dirty="0"/>
          </a:p>
        </p:txBody>
      </p:sp>
      <p:sp>
        <p:nvSpPr>
          <p:cNvPr id="4" name="Unvan 1">
            <a:extLst>
              <a:ext uri="{FF2B5EF4-FFF2-40B4-BE49-F238E27FC236}">
                <a16:creationId xmlns="" xmlns:a16="http://schemas.microsoft.com/office/drawing/2014/main" id="{8C4ABBDA-B880-423E-B66C-2B0DE5345F07}"/>
              </a:ext>
            </a:extLst>
          </p:cNvPr>
          <p:cNvSpPr>
            <a:spLocks noGrp="1"/>
          </p:cNvSpPr>
          <p:nvPr>
            <p:ph type="title"/>
          </p:nvPr>
        </p:nvSpPr>
        <p:spPr>
          <a:solidFill>
            <a:schemeClr val="tx1"/>
          </a:solidFill>
        </p:spPr>
        <p:txBody>
          <a:bodyPr/>
          <a:lstStyle/>
          <a:p>
            <a:r>
              <a:rPr lang="tr-TR" dirty="0" smtClean="0">
                <a:solidFill>
                  <a:schemeClr val="bg1"/>
                </a:solidFill>
                <a:latin typeface="+mn-lt"/>
              </a:rPr>
              <a:t>TGK-</a:t>
            </a:r>
            <a:r>
              <a:rPr lang="tr-TR" dirty="0" err="1" smtClean="0">
                <a:solidFill>
                  <a:schemeClr val="bg1"/>
                </a:solidFill>
                <a:latin typeface="+mn-lt"/>
              </a:rPr>
              <a:t>Diabetes</a:t>
            </a:r>
            <a:r>
              <a:rPr lang="tr-TR" dirty="0" smtClean="0">
                <a:solidFill>
                  <a:schemeClr val="bg1"/>
                </a:solidFill>
                <a:latin typeface="+mn-lt"/>
              </a:rPr>
              <a:t> </a:t>
            </a:r>
            <a:r>
              <a:rPr lang="tr-TR" dirty="0" err="1" smtClean="0">
                <a:solidFill>
                  <a:schemeClr val="bg1"/>
                </a:solidFill>
                <a:latin typeface="+mn-lt"/>
              </a:rPr>
              <a:t>mellitus</a:t>
            </a:r>
            <a:endParaRPr lang="tr-TR" dirty="0">
              <a:solidFill>
                <a:schemeClr val="bg1"/>
              </a:solidFill>
              <a:latin typeface="+mn-lt"/>
            </a:endParaRPr>
          </a:p>
        </p:txBody>
      </p:sp>
      <p:sp>
        <p:nvSpPr>
          <p:cNvPr id="5" name="Metin kutusu 12">
            <a:extLst>
              <a:ext uri="{FF2B5EF4-FFF2-40B4-BE49-F238E27FC236}">
                <a16:creationId xmlns="" xmlns:a16="http://schemas.microsoft.com/office/drawing/2014/main" id="{319BAFA2-9B0C-47C3-8C79-57987FA2A7DA}"/>
              </a:ext>
            </a:extLst>
          </p:cNvPr>
          <p:cNvSpPr txBox="1"/>
          <p:nvPr/>
        </p:nvSpPr>
        <p:spPr>
          <a:xfrm flipH="1">
            <a:off x="4301544" y="3727590"/>
            <a:ext cx="6705600" cy="646331"/>
          </a:xfrm>
          <a:prstGeom prst="rect">
            <a:avLst/>
          </a:prstGeom>
          <a:noFill/>
        </p:spPr>
        <p:txBody>
          <a:bodyPr wrap="square" rtlCol="0">
            <a:spAutoFit/>
          </a:bodyPr>
          <a:lstStyle/>
          <a:p>
            <a:endParaRPr lang="tr-TR" i="1" dirty="0"/>
          </a:p>
          <a:p>
            <a:endParaRPr lang="en-US" i="1" dirty="0"/>
          </a:p>
        </p:txBody>
      </p:sp>
      <p:pic>
        <p:nvPicPr>
          <p:cNvPr id="6" name="Resim 11">
            <a:extLst>
              <a:ext uri="{FF2B5EF4-FFF2-40B4-BE49-F238E27FC236}">
                <a16:creationId xmlns="" xmlns:a16="http://schemas.microsoft.com/office/drawing/2014/main" id="{8FC07950-E15C-4C12-9149-A245010792CD}"/>
              </a:ext>
            </a:extLst>
          </p:cNvPr>
          <p:cNvPicPr>
            <a:picLocks noChangeAspect="1"/>
          </p:cNvPicPr>
          <p:nvPr/>
        </p:nvPicPr>
        <p:blipFill>
          <a:blip r:embed="rId3"/>
          <a:stretch>
            <a:fillRect/>
          </a:stretch>
        </p:blipFill>
        <p:spPr>
          <a:xfrm>
            <a:off x="1018504" y="3765088"/>
            <a:ext cx="6064877" cy="2649007"/>
          </a:xfrm>
          <a:prstGeom prst="rect">
            <a:avLst/>
          </a:prstGeom>
          <a:ln w="28575">
            <a:solidFill>
              <a:schemeClr val="tx1"/>
            </a:solidFill>
          </a:ln>
        </p:spPr>
      </p:pic>
      <p:sp>
        <p:nvSpPr>
          <p:cNvPr id="7" name="Oval 13">
            <a:extLst>
              <a:ext uri="{FF2B5EF4-FFF2-40B4-BE49-F238E27FC236}">
                <a16:creationId xmlns="" xmlns:a16="http://schemas.microsoft.com/office/drawing/2014/main" id="{F098A6F3-5A4D-4C1E-A597-97983CCE2CDA}"/>
              </a:ext>
            </a:extLst>
          </p:cNvPr>
          <p:cNvSpPr/>
          <p:nvPr/>
        </p:nvSpPr>
        <p:spPr>
          <a:xfrm>
            <a:off x="5203065" y="6117463"/>
            <a:ext cx="1429555" cy="30909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Yuvarlatılmış Köşeler 16">
            <a:extLst>
              <a:ext uri="{FF2B5EF4-FFF2-40B4-BE49-F238E27FC236}">
                <a16:creationId xmlns="" xmlns:a16="http://schemas.microsoft.com/office/drawing/2014/main" id="{0E85C4F9-2440-4621-92EE-8C1725A3C63E}"/>
              </a:ext>
            </a:extLst>
          </p:cNvPr>
          <p:cNvSpPr/>
          <p:nvPr/>
        </p:nvSpPr>
        <p:spPr>
          <a:xfrm>
            <a:off x="5215943" y="4050426"/>
            <a:ext cx="1828800" cy="33762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12">
            <a:extLst>
              <a:ext uri="{FF2B5EF4-FFF2-40B4-BE49-F238E27FC236}">
                <a16:creationId xmlns="" xmlns:a16="http://schemas.microsoft.com/office/drawing/2014/main" id="{A1AAA611-A447-467C-9868-421F16DD815D}"/>
              </a:ext>
            </a:extLst>
          </p:cNvPr>
          <p:cNvSpPr/>
          <p:nvPr/>
        </p:nvSpPr>
        <p:spPr>
          <a:xfrm>
            <a:off x="7160654" y="5681760"/>
            <a:ext cx="4163046" cy="369332"/>
          </a:xfrm>
          <a:prstGeom prst="rect">
            <a:avLst/>
          </a:prstGeom>
        </p:spPr>
        <p:txBody>
          <a:bodyPr wrap="square">
            <a:spAutoFit/>
          </a:bodyPr>
          <a:lstStyle/>
          <a:p>
            <a:r>
              <a:rPr lang="tr-TR" i="1" dirty="0"/>
              <a:t>ASRM </a:t>
            </a:r>
            <a:r>
              <a:rPr lang="tr-TR" i="1" dirty="0" err="1"/>
              <a:t>Practice</a:t>
            </a:r>
            <a:r>
              <a:rPr lang="tr-TR" i="1" dirty="0"/>
              <a:t> </a:t>
            </a:r>
            <a:r>
              <a:rPr lang="tr-TR" i="1" dirty="0" err="1"/>
              <a:t>Committe</a:t>
            </a:r>
            <a:r>
              <a:rPr lang="tr-TR" i="1" dirty="0"/>
              <a:t>, </a:t>
            </a:r>
            <a:r>
              <a:rPr lang="tr-TR" i="1" dirty="0" err="1"/>
              <a:t>Fertil</a:t>
            </a:r>
            <a:r>
              <a:rPr lang="tr-TR" i="1" dirty="0"/>
              <a:t> Steril 2012</a:t>
            </a:r>
          </a:p>
        </p:txBody>
      </p:sp>
      <p:sp>
        <p:nvSpPr>
          <p:cNvPr id="10" name="9 Dikdörtgen"/>
          <p:cNvSpPr/>
          <p:nvPr/>
        </p:nvSpPr>
        <p:spPr>
          <a:xfrm>
            <a:off x="7276352" y="3514792"/>
            <a:ext cx="3988464" cy="400110"/>
          </a:xfrm>
          <a:prstGeom prst="rect">
            <a:avLst/>
          </a:prstGeom>
        </p:spPr>
        <p:txBody>
          <a:bodyPr wrap="none">
            <a:spAutoFit/>
          </a:bodyPr>
          <a:lstStyle/>
          <a:p>
            <a:r>
              <a:rPr lang="tr-TR" sz="2000" i="1" dirty="0" smtClean="0">
                <a:cs typeface="Calibri" panose="020F0502020204030204" pitchFamily="34" charset="0"/>
              </a:rPr>
              <a:t> ACOG ,</a:t>
            </a:r>
            <a:r>
              <a:rPr lang="en-US" sz="2000" i="1" dirty="0" smtClean="0">
                <a:cs typeface="Calibri" panose="020F0502020204030204" pitchFamily="34" charset="0"/>
              </a:rPr>
              <a:t>Practice</a:t>
            </a:r>
            <a:r>
              <a:rPr lang="en-US" i="1" dirty="0" smtClean="0">
                <a:cs typeface="Calibri" panose="020F0502020204030204" pitchFamily="34" charset="0"/>
              </a:rPr>
              <a:t> Bulletin No. 132</a:t>
            </a:r>
            <a:r>
              <a:rPr lang="tr-TR" i="1" dirty="0" smtClean="0">
                <a:cs typeface="Calibri" panose="020F0502020204030204" pitchFamily="34" charset="0"/>
              </a:rPr>
              <a:t>. 2012</a:t>
            </a:r>
            <a:endParaRPr lang="tr-TR"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8C4ABBDA-B880-423E-B66C-2B0DE5345F07}"/>
              </a:ext>
            </a:extLst>
          </p:cNvPr>
          <p:cNvSpPr>
            <a:spLocks noGrp="1"/>
          </p:cNvSpPr>
          <p:nvPr>
            <p:ph type="title"/>
          </p:nvPr>
        </p:nvSpPr>
        <p:spPr>
          <a:solidFill>
            <a:schemeClr val="tx1"/>
          </a:solidFill>
        </p:spPr>
        <p:txBody>
          <a:bodyPr/>
          <a:lstStyle/>
          <a:p>
            <a:r>
              <a:rPr lang="tr-TR" dirty="0">
                <a:solidFill>
                  <a:schemeClr val="bg1"/>
                </a:solidFill>
                <a:latin typeface="+mn-lt"/>
              </a:rPr>
              <a:t>TGK-</a:t>
            </a:r>
            <a:r>
              <a:rPr lang="tr-TR" dirty="0" err="1">
                <a:solidFill>
                  <a:schemeClr val="bg1"/>
                </a:solidFill>
                <a:latin typeface="+mn-lt"/>
              </a:rPr>
              <a:t>Tiroid</a:t>
            </a:r>
            <a:r>
              <a:rPr lang="tr-TR" dirty="0">
                <a:solidFill>
                  <a:schemeClr val="bg1"/>
                </a:solidFill>
                <a:latin typeface="+mn-lt"/>
              </a:rPr>
              <a:t> </a:t>
            </a:r>
            <a:r>
              <a:rPr lang="tr-TR" dirty="0" err="1">
                <a:solidFill>
                  <a:schemeClr val="bg1"/>
                </a:solidFill>
                <a:latin typeface="+mn-lt"/>
              </a:rPr>
              <a:t>disfonksiyonu</a:t>
            </a:r>
            <a:endParaRPr lang="tr-TR" dirty="0">
              <a:solidFill>
                <a:schemeClr val="bg1"/>
              </a:solidFill>
              <a:latin typeface="+mn-lt"/>
            </a:endParaRPr>
          </a:p>
        </p:txBody>
      </p:sp>
      <p:pic>
        <p:nvPicPr>
          <p:cNvPr id="4" name="İçerik Yer Tutucusu 3">
            <a:extLst>
              <a:ext uri="{FF2B5EF4-FFF2-40B4-BE49-F238E27FC236}">
                <a16:creationId xmlns="" xmlns:a16="http://schemas.microsoft.com/office/drawing/2014/main" id="{0A445C3E-B94B-4192-B374-7BAAA78D1130}"/>
              </a:ext>
            </a:extLst>
          </p:cNvPr>
          <p:cNvPicPr>
            <a:picLocks noGrp="1" noChangeAspect="1"/>
          </p:cNvPicPr>
          <p:nvPr>
            <p:ph idx="1"/>
          </p:nvPr>
        </p:nvPicPr>
        <p:blipFill>
          <a:blip r:embed="rId3"/>
          <a:stretch>
            <a:fillRect/>
          </a:stretch>
        </p:blipFill>
        <p:spPr>
          <a:xfrm>
            <a:off x="234013" y="4687315"/>
            <a:ext cx="11145544" cy="1657652"/>
          </a:xfrm>
          <a:prstGeom prst="rect">
            <a:avLst/>
          </a:prstGeom>
        </p:spPr>
      </p:pic>
      <p:sp>
        <p:nvSpPr>
          <p:cNvPr id="6" name="Metin kutusu 5">
            <a:extLst>
              <a:ext uri="{FF2B5EF4-FFF2-40B4-BE49-F238E27FC236}">
                <a16:creationId xmlns="" xmlns:a16="http://schemas.microsoft.com/office/drawing/2014/main" id="{7C9A875A-4B88-4BA5-B677-EDCB9FEC3CD3}"/>
              </a:ext>
            </a:extLst>
          </p:cNvPr>
          <p:cNvSpPr txBox="1"/>
          <p:nvPr/>
        </p:nvSpPr>
        <p:spPr>
          <a:xfrm>
            <a:off x="6735651" y="1691589"/>
            <a:ext cx="4713535" cy="2677656"/>
          </a:xfrm>
          <a:prstGeom prst="rect">
            <a:avLst/>
          </a:prstGeom>
          <a:solidFill>
            <a:schemeClr val="accent2">
              <a:lumMod val="20000"/>
              <a:lumOff val="80000"/>
            </a:schemeClr>
          </a:solidFill>
          <a:ln w="28575">
            <a:solidFill>
              <a:schemeClr val="tx1"/>
            </a:solidFill>
          </a:ln>
        </p:spPr>
        <p:txBody>
          <a:bodyPr wrap="square" rtlCol="0">
            <a:spAutoFit/>
          </a:bodyPr>
          <a:lstStyle/>
          <a:p>
            <a:r>
              <a:rPr lang="tr-TR" sz="2800" dirty="0" smtClean="0">
                <a:latin typeface="Comic Sans MS" pitchFamily="66" charset="0"/>
              </a:rPr>
              <a:t>TGK‘da </a:t>
            </a:r>
            <a:r>
              <a:rPr lang="tr-TR" sz="2800" dirty="0">
                <a:latin typeface="Comic Sans MS" pitchFamily="66" charset="0"/>
              </a:rPr>
              <a:t>yüksek oranda </a:t>
            </a:r>
            <a:r>
              <a:rPr lang="tr-TR" sz="2800" dirty="0" err="1">
                <a:latin typeface="Comic Sans MS" pitchFamily="66" charset="0"/>
              </a:rPr>
              <a:t>subklinik</a:t>
            </a:r>
            <a:r>
              <a:rPr lang="tr-TR" sz="2800" dirty="0">
                <a:latin typeface="Comic Sans MS" pitchFamily="66" charset="0"/>
              </a:rPr>
              <a:t> </a:t>
            </a:r>
            <a:r>
              <a:rPr lang="tr-TR" sz="2800" dirty="0" err="1">
                <a:latin typeface="Comic Sans MS" pitchFamily="66" charset="0"/>
              </a:rPr>
              <a:t>hipotiroidi</a:t>
            </a:r>
            <a:r>
              <a:rPr lang="tr-TR" sz="2800" dirty="0">
                <a:latin typeface="Comic Sans MS" pitchFamily="66" charset="0"/>
              </a:rPr>
              <a:t> ve </a:t>
            </a:r>
            <a:r>
              <a:rPr lang="tr-TR" sz="2800" dirty="0" err="1">
                <a:latin typeface="Comic Sans MS" pitchFamily="66" charset="0"/>
              </a:rPr>
              <a:t>tiroid</a:t>
            </a:r>
            <a:r>
              <a:rPr lang="tr-TR" sz="2800" dirty="0">
                <a:latin typeface="Comic Sans MS" pitchFamily="66" charset="0"/>
              </a:rPr>
              <a:t> </a:t>
            </a:r>
            <a:r>
              <a:rPr lang="tr-TR" sz="2800" dirty="0" err="1">
                <a:latin typeface="Comic Sans MS" pitchFamily="66" charset="0"/>
              </a:rPr>
              <a:t>otoimmünite</a:t>
            </a:r>
            <a:r>
              <a:rPr lang="tr-TR" sz="2800" dirty="0">
                <a:latin typeface="Comic Sans MS" pitchFamily="66" charset="0"/>
              </a:rPr>
              <a:t> </a:t>
            </a:r>
            <a:r>
              <a:rPr lang="tr-TR" sz="2800" dirty="0" err="1">
                <a:latin typeface="Comic Sans MS" pitchFamily="66" charset="0"/>
              </a:rPr>
              <a:t>prevalansı</a:t>
            </a:r>
            <a:r>
              <a:rPr lang="tr-TR" sz="2800" dirty="0">
                <a:latin typeface="Comic Sans MS" pitchFamily="66" charset="0"/>
              </a:rPr>
              <a:t>  nedeniyle </a:t>
            </a:r>
            <a:r>
              <a:rPr lang="tr-TR" sz="2800" dirty="0" err="1">
                <a:latin typeface="Comic Sans MS" pitchFamily="66" charset="0"/>
              </a:rPr>
              <a:t>tiroid</a:t>
            </a:r>
            <a:r>
              <a:rPr lang="tr-TR" sz="2800" dirty="0">
                <a:latin typeface="Comic Sans MS" pitchFamily="66" charset="0"/>
              </a:rPr>
              <a:t> fonksiyon testleri </a:t>
            </a:r>
            <a:r>
              <a:rPr lang="tr-TR" sz="2800" dirty="0" smtClean="0">
                <a:latin typeface="Comic Sans MS" pitchFamily="66" charset="0"/>
              </a:rPr>
              <a:t>önerilmelidir</a:t>
            </a:r>
            <a:endParaRPr lang="tr-TR" sz="2800" dirty="0">
              <a:latin typeface="Comic Sans MS" pitchFamily="66" charset="0"/>
            </a:endParaRPr>
          </a:p>
        </p:txBody>
      </p:sp>
      <p:cxnSp>
        <p:nvCxnSpPr>
          <p:cNvPr id="8" name="Düz Bağlayıcı 7">
            <a:extLst>
              <a:ext uri="{FF2B5EF4-FFF2-40B4-BE49-F238E27FC236}">
                <a16:creationId xmlns="" xmlns:a16="http://schemas.microsoft.com/office/drawing/2014/main" id="{34795FCF-7ED3-491A-8302-47A51579BC2F}"/>
              </a:ext>
            </a:extLst>
          </p:cNvPr>
          <p:cNvCxnSpPr>
            <a:cxnSpLocks/>
          </p:cNvCxnSpPr>
          <p:nvPr/>
        </p:nvCxnSpPr>
        <p:spPr>
          <a:xfrm>
            <a:off x="915474" y="5205443"/>
            <a:ext cx="574548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Düz Bağlayıcı 9">
            <a:extLst>
              <a:ext uri="{FF2B5EF4-FFF2-40B4-BE49-F238E27FC236}">
                <a16:creationId xmlns="" xmlns:a16="http://schemas.microsoft.com/office/drawing/2014/main" id="{A3566440-BB06-439E-A57B-216C329EB17E}"/>
              </a:ext>
            </a:extLst>
          </p:cNvPr>
          <p:cNvCxnSpPr>
            <a:cxnSpLocks/>
          </p:cNvCxnSpPr>
          <p:nvPr/>
        </p:nvCxnSpPr>
        <p:spPr>
          <a:xfrm>
            <a:off x="928353" y="5389544"/>
            <a:ext cx="438091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Resim 11">
            <a:extLst>
              <a:ext uri="{FF2B5EF4-FFF2-40B4-BE49-F238E27FC236}">
                <a16:creationId xmlns="" xmlns:a16="http://schemas.microsoft.com/office/drawing/2014/main" id="{8FC07950-E15C-4C12-9149-A245010792CD}"/>
              </a:ext>
            </a:extLst>
          </p:cNvPr>
          <p:cNvPicPr>
            <a:picLocks noChangeAspect="1"/>
          </p:cNvPicPr>
          <p:nvPr/>
        </p:nvPicPr>
        <p:blipFill>
          <a:blip r:embed="rId4"/>
          <a:stretch>
            <a:fillRect/>
          </a:stretch>
        </p:blipFill>
        <p:spPr>
          <a:xfrm>
            <a:off x="838201" y="1794621"/>
            <a:ext cx="5450058" cy="2649007"/>
          </a:xfrm>
          <a:prstGeom prst="rect">
            <a:avLst/>
          </a:prstGeom>
          <a:ln w="28575">
            <a:solidFill>
              <a:schemeClr val="tx1"/>
            </a:solidFill>
          </a:ln>
        </p:spPr>
      </p:pic>
      <p:sp>
        <p:nvSpPr>
          <p:cNvPr id="13" name="Dikdörtgen 12">
            <a:extLst>
              <a:ext uri="{FF2B5EF4-FFF2-40B4-BE49-F238E27FC236}">
                <a16:creationId xmlns="" xmlns:a16="http://schemas.microsoft.com/office/drawing/2014/main" id="{A1AAA611-A447-467C-9868-421F16DD815D}"/>
              </a:ext>
            </a:extLst>
          </p:cNvPr>
          <p:cNvSpPr/>
          <p:nvPr/>
        </p:nvSpPr>
        <p:spPr>
          <a:xfrm>
            <a:off x="7024401" y="4406750"/>
            <a:ext cx="4163046" cy="369332"/>
          </a:xfrm>
          <a:prstGeom prst="rect">
            <a:avLst/>
          </a:prstGeom>
        </p:spPr>
        <p:txBody>
          <a:bodyPr wrap="square">
            <a:spAutoFit/>
          </a:bodyPr>
          <a:lstStyle/>
          <a:p>
            <a:r>
              <a:rPr lang="tr-TR" i="1" dirty="0"/>
              <a:t>ASRM </a:t>
            </a:r>
            <a:r>
              <a:rPr lang="tr-TR" i="1" dirty="0" err="1"/>
              <a:t>Practice</a:t>
            </a:r>
            <a:r>
              <a:rPr lang="tr-TR" i="1" dirty="0"/>
              <a:t> </a:t>
            </a:r>
            <a:r>
              <a:rPr lang="tr-TR" i="1" dirty="0" err="1"/>
              <a:t>Committe</a:t>
            </a:r>
            <a:r>
              <a:rPr lang="tr-TR" i="1" dirty="0"/>
              <a:t>, </a:t>
            </a:r>
            <a:r>
              <a:rPr lang="tr-TR" i="1" dirty="0" err="1"/>
              <a:t>Fertil</a:t>
            </a:r>
            <a:r>
              <a:rPr lang="tr-TR" i="1" dirty="0"/>
              <a:t> Steril 2012</a:t>
            </a:r>
          </a:p>
        </p:txBody>
      </p:sp>
      <p:sp>
        <p:nvSpPr>
          <p:cNvPr id="14" name="Oval 13">
            <a:extLst>
              <a:ext uri="{FF2B5EF4-FFF2-40B4-BE49-F238E27FC236}">
                <a16:creationId xmlns="" xmlns:a16="http://schemas.microsoft.com/office/drawing/2014/main" id="{F098A6F3-5A4D-4C1E-A597-97983CCE2CDA}"/>
              </a:ext>
            </a:extLst>
          </p:cNvPr>
          <p:cNvSpPr/>
          <p:nvPr/>
        </p:nvSpPr>
        <p:spPr>
          <a:xfrm>
            <a:off x="4417454" y="4056844"/>
            <a:ext cx="927279" cy="20606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6" name="Düz Bağlayıcı 15">
            <a:extLst>
              <a:ext uri="{FF2B5EF4-FFF2-40B4-BE49-F238E27FC236}">
                <a16:creationId xmlns="" xmlns:a16="http://schemas.microsoft.com/office/drawing/2014/main" id="{1BB96DC0-898E-424A-85E3-DEA00237DD58}"/>
              </a:ext>
            </a:extLst>
          </p:cNvPr>
          <p:cNvCxnSpPr/>
          <p:nvPr/>
        </p:nvCxnSpPr>
        <p:spPr>
          <a:xfrm>
            <a:off x="1030310" y="4095482"/>
            <a:ext cx="1403797" cy="158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Dikdörtgen: Yuvarlatılmış Köşeler 16">
            <a:extLst>
              <a:ext uri="{FF2B5EF4-FFF2-40B4-BE49-F238E27FC236}">
                <a16:creationId xmlns="" xmlns:a16="http://schemas.microsoft.com/office/drawing/2014/main" id="{0E85C4F9-2440-4621-92EE-8C1725A3C63E}"/>
              </a:ext>
            </a:extLst>
          </p:cNvPr>
          <p:cNvSpPr/>
          <p:nvPr/>
        </p:nvSpPr>
        <p:spPr>
          <a:xfrm>
            <a:off x="4572001" y="2105716"/>
            <a:ext cx="1716258" cy="33762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Yuvarlatılmış Köşeler 18">
            <a:extLst>
              <a:ext uri="{FF2B5EF4-FFF2-40B4-BE49-F238E27FC236}">
                <a16:creationId xmlns="" xmlns:a16="http://schemas.microsoft.com/office/drawing/2014/main" id="{B417FDF2-238A-4E95-BD59-F5AB9018E0C4}"/>
              </a:ext>
            </a:extLst>
          </p:cNvPr>
          <p:cNvSpPr/>
          <p:nvPr/>
        </p:nvSpPr>
        <p:spPr>
          <a:xfrm>
            <a:off x="1026750" y="1820378"/>
            <a:ext cx="2800851" cy="33762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Metin kutusu 19">
            <a:extLst>
              <a:ext uri="{FF2B5EF4-FFF2-40B4-BE49-F238E27FC236}">
                <a16:creationId xmlns="" xmlns:a16="http://schemas.microsoft.com/office/drawing/2014/main" id="{319BAFA2-9B0C-47C3-8C79-57987FA2A7DA}"/>
              </a:ext>
            </a:extLst>
          </p:cNvPr>
          <p:cNvSpPr txBox="1"/>
          <p:nvPr/>
        </p:nvSpPr>
        <p:spPr>
          <a:xfrm flipH="1">
            <a:off x="5460641" y="6005607"/>
            <a:ext cx="6486659" cy="646331"/>
          </a:xfrm>
          <a:prstGeom prst="rect">
            <a:avLst/>
          </a:prstGeom>
          <a:noFill/>
        </p:spPr>
        <p:txBody>
          <a:bodyPr wrap="square" rtlCol="0">
            <a:spAutoFit/>
          </a:bodyPr>
          <a:lstStyle/>
          <a:p>
            <a:endParaRPr lang="tr-TR" i="1" dirty="0"/>
          </a:p>
          <a:p>
            <a:r>
              <a:rPr lang="en-US" i="1" dirty="0"/>
              <a:t>ESHRE Early Pregnancy </a:t>
            </a:r>
            <a:r>
              <a:rPr lang="en-US" i="1" dirty="0" err="1"/>
              <a:t>Guid</a:t>
            </a:r>
            <a:r>
              <a:rPr lang="tr-TR" i="1" dirty="0"/>
              <a:t>e</a:t>
            </a:r>
            <a:r>
              <a:rPr lang="en-US" i="1" dirty="0"/>
              <a:t>line Development Group</a:t>
            </a:r>
            <a:r>
              <a:rPr lang="tr-TR" i="1" dirty="0"/>
              <a:t>, 2017</a:t>
            </a:r>
            <a:r>
              <a:rPr lang="en-US" i="1" dirty="0"/>
              <a:t> </a:t>
            </a:r>
            <a:endParaRPr lang="tr-TR" i="1" dirty="0"/>
          </a:p>
        </p:txBody>
      </p:sp>
    </p:spTree>
    <p:extLst>
      <p:ext uri="{BB962C8B-B14F-4D97-AF65-F5344CB8AC3E}">
        <p14:creationId xmlns:p14="http://schemas.microsoft.com/office/powerpoint/2010/main" xmlns="" val="30412280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B96D17D9-4BEF-4DFC-8D42-D530A953F77E}"/>
              </a:ext>
            </a:extLst>
          </p:cNvPr>
          <p:cNvSpPr>
            <a:spLocks noGrp="1"/>
          </p:cNvSpPr>
          <p:nvPr>
            <p:ph idx="1"/>
          </p:nvPr>
        </p:nvSpPr>
        <p:spPr>
          <a:solidFill>
            <a:schemeClr val="accent2">
              <a:lumMod val="20000"/>
              <a:lumOff val="80000"/>
            </a:schemeClr>
          </a:solidFill>
          <a:ln>
            <a:solidFill>
              <a:schemeClr val="tx1"/>
            </a:solidFill>
          </a:ln>
        </p:spPr>
        <p:txBody>
          <a:bodyPr>
            <a:normAutofit lnSpcReduction="10000"/>
          </a:bodyPr>
          <a:lstStyle/>
          <a:p>
            <a:endParaRPr lang="tr-TR" sz="2600" dirty="0" smtClean="0">
              <a:latin typeface="Comic Sans MS" pitchFamily="66" charset="0"/>
            </a:endParaRPr>
          </a:p>
          <a:p>
            <a:r>
              <a:rPr lang="tr-TR" sz="2600" dirty="0" smtClean="0">
                <a:latin typeface="Comic Sans MS" pitchFamily="66" charset="0"/>
              </a:rPr>
              <a:t>Amerikan </a:t>
            </a:r>
            <a:r>
              <a:rPr lang="tr-TR" sz="2600" dirty="0" err="1">
                <a:latin typeface="Comic Sans MS" pitchFamily="66" charset="0"/>
              </a:rPr>
              <a:t>Tiroid</a:t>
            </a:r>
            <a:r>
              <a:rPr lang="tr-TR" sz="2600" dirty="0">
                <a:latin typeface="Comic Sans MS" pitchFamily="66" charset="0"/>
              </a:rPr>
              <a:t> Derneği </a:t>
            </a:r>
            <a:r>
              <a:rPr lang="tr-TR" sz="2600" b="1" dirty="0" err="1">
                <a:latin typeface="Comic Sans MS" pitchFamily="66" charset="0"/>
              </a:rPr>
              <a:t>subklinik</a:t>
            </a:r>
            <a:r>
              <a:rPr lang="tr-TR" sz="2600" b="1" dirty="0">
                <a:latin typeface="Comic Sans MS" pitchFamily="66" charset="0"/>
              </a:rPr>
              <a:t> </a:t>
            </a:r>
            <a:r>
              <a:rPr lang="tr-TR" sz="2600" b="1" dirty="0" err="1" smtClean="0">
                <a:latin typeface="Comic Sans MS" pitchFamily="66" charset="0"/>
              </a:rPr>
              <a:t>hipotiroidi</a:t>
            </a:r>
            <a:r>
              <a:rPr lang="tr-TR" sz="2600" b="1" dirty="0" smtClean="0">
                <a:latin typeface="Comic Sans MS" pitchFamily="66" charset="0"/>
              </a:rPr>
              <a:t> ve </a:t>
            </a:r>
            <a:r>
              <a:rPr lang="tr-TR" sz="2600" b="1" dirty="0" err="1">
                <a:latin typeface="Comic Sans MS" pitchFamily="66" charset="0"/>
              </a:rPr>
              <a:t>TPOAb</a:t>
            </a:r>
            <a:r>
              <a:rPr lang="tr-TR" sz="2600" b="1" dirty="0">
                <a:latin typeface="Comic Sans MS" pitchFamily="66" charset="0"/>
              </a:rPr>
              <a:t> olan </a:t>
            </a:r>
            <a:r>
              <a:rPr lang="tr-TR" sz="2600" dirty="0">
                <a:latin typeface="Comic Sans MS" pitchFamily="66" charset="0"/>
              </a:rPr>
              <a:t>veya </a:t>
            </a:r>
            <a:r>
              <a:rPr lang="tr-TR" sz="2600" b="1" dirty="0">
                <a:latin typeface="Comic Sans MS" pitchFamily="66" charset="0"/>
              </a:rPr>
              <a:t>TSH düzeyi &gt;10.0 Mu/L olan </a:t>
            </a:r>
            <a:r>
              <a:rPr lang="tr-TR" sz="2600" dirty="0">
                <a:latin typeface="Comic Sans MS" pitchFamily="66" charset="0"/>
              </a:rPr>
              <a:t>tüm gebelere </a:t>
            </a:r>
            <a:r>
              <a:rPr lang="tr-TR" sz="2600" b="1" dirty="0" err="1" smtClean="0">
                <a:latin typeface="Comic Sans MS" pitchFamily="66" charset="0"/>
              </a:rPr>
              <a:t>levotiroksin</a:t>
            </a:r>
            <a:r>
              <a:rPr lang="tr-TR" sz="2600" b="1" dirty="0" smtClean="0">
                <a:latin typeface="Comic Sans MS" pitchFamily="66" charset="0"/>
              </a:rPr>
              <a:t> </a:t>
            </a:r>
            <a:r>
              <a:rPr lang="tr-TR" sz="2600" dirty="0">
                <a:latin typeface="Comic Sans MS" pitchFamily="66" charset="0"/>
              </a:rPr>
              <a:t>önermektedir</a:t>
            </a:r>
            <a:r>
              <a:rPr lang="tr-TR" sz="2600" dirty="0" smtClean="0">
                <a:latin typeface="Comic Sans MS" pitchFamily="66" charset="0"/>
              </a:rPr>
              <a:t>.</a:t>
            </a:r>
            <a:endParaRPr lang="tr-TR" sz="2600" dirty="0">
              <a:latin typeface="Comic Sans MS" pitchFamily="66" charset="0"/>
            </a:endParaRPr>
          </a:p>
          <a:p>
            <a:r>
              <a:rPr lang="tr-TR" sz="2600" b="1" dirty="0" err="1" smtClean="0">
                <a:latin typeface="Comic Sans MS" pitchFamily="66" charset="0"/>
              </a:rPr>
              <a:t>TPOAb</a:t>
            </a:r>
            <a:r>
              <a:rPr lang="tr-TR" sz="2600" b="1" dirty="0" smtClean="0">
                <a:latin typeface="Comic Sans MS" pitchFamily="66" charset="0"/>
              </a:rPr>
              <a:t> negatif </a:t>
            </a:r>
            <a:r>
              <a:rPr lang="tr-TR" sz="2600" b="1" dirty="0" err="1" smtClean="0">
                <a:latin typeface="Comic Sans MS" pitchFamily="66" charset="0"/>
              </a:rPr>
              <a:t>subklinik</a:t>
            </a:r>
            <a:r>
              <a:rPr lang="tr-TR" sz="2600" b="1" dirty="0" smtClean="0">
                <a:latin typeface="Comic Sans MS" pitchFamily="66" charset="0"/>
              </a:rPr>
              <a:t> </a:t>
            </a:r>
            <a:r>
              <a:rPr lang="tr-TR" sz="2600" b="1" dirty="0" err="1" smtClean="0">
                <a:latin typeface="Comic Sans MS" pitchFamily="66" charset="0"/>
              </a:rPr>
              <a:t>hipotiroidili</a:t>
            </a:r>
            <a:r>
              <a:rPr lang="tr-TR" sz="2600" b="1" dirty="0" smtClean="0">
                <a:latin typeface="Comic Sans MS" pitchFamily="66" charset="0"/>
              </a:rPr>
              <a:t> </a:t>
            </a:r>
            <a:r>
              <a:rPr lang="tr-TR" sz="2600" dirty="0" err="1" smtClean="0">
                <a:latin typeface="Comic Sans MS" pitchFamily="66" charset="0"/>
              </a:rPr>
              <a:t>TGK’lı</a:t>
            </a:r>
            <a:r>
              <a:rPr lang="tr-TR" sz="2600" dirty="0" smtClean="0">
                <a:latin typeface="Comic Sans MS" pitchFamily="66" charset="0"/>
              </a:rPr>
              <a:t> </a:t>
            </a:r>
            <a:r>
              <a:rPr lang="tr-TR" sz="2600" dirty="0">
                <a:latin typeface="Comic Sans MS" pitchFamily="66" charset="0"/>
              </a:rPr>
              <a:t>olgularda </a:t>
            </a:r>
            <a:r>
              <a:rPr lang="tr-TR" sz="2600" dirty="0" err="1" smtClean="0">
                <a:latin typeface="Comic Sans MS" pitchFamily="66" charset="0"/>
              </a:rPr>
              <a:t>levotiroksinin</a:t>
            </a:r>
            <a:r>
              <a:rPr lang="tr-TR" sz="2600" dirty="0" smtClean="0">
                <a:latin typeface="Comic Sans MS" pitchFamily="66" charset="0"/>
              </a:rPr>
              <a:t> etkisi tartışmalı</a:t>
            </a:r>
            <a:r>
              <a:rPr lang="en-US" sz="2600" dirty="0" smtClean="0">
                <a:latin typeface="Comic Sans MS" pitchFamily="66" charset="0"/>
              </a:rPr>
              <a:t> </a:t>
            </a:r>
            <a:endParaRPr lang="tr-TR" sz="2600" dirty="0">
              <a:latin typeface="Comic Sans MS" pitchFamily="66" charset="0"/>
            </a:endParaRPr>
          </a:p>
          <a:p>
            <a:r>
              <a:rPr lang="tr-TR" sz="2600" b="1" dirty="0">
                <a:latin typeface="Comic Sans MS" pitchFamily="66" charset="0"/>
              </a:rPr>
              <a:t>TSH normal ve </a:t>
            </a:r>
            <a:r>
              <a:rPr lang="tr-TR" sz="2600" b="1" dirty="0" err="1" smtClean="0">
                <a:latin typeface="Comic Sans MS" pitchFamily="66" charset="0"/>
              </a:rPr>
              <a:t>TPOAb</a:t>
            </a:r>
            <a:r>
              <a:rPr lang="tr-TR" sz="2600" b="1" dirty="0">
                <a:latin typeface="Comic Sans MS" pitchFamily="66" charset="0"/>
              </a:rPr>
              <a:t> </a:t>
            </a:r>
            <a:r>
              <a:rPr lang="tr-TR" sz="2600" b="1" dirty="0" err="1" smtClean="0">
                <a:latin typeface="Comic Sans MS" pitchFamily="66" charset="0"/>
              </a:rPr>
              <a:t>olan</a:t>
            </a:r>
            <a:r>
              <a:rPr lang="tr-TR" sz="2600" dirty="0" err="1" smtClean="0">
                <a:latin typeface="Comic Sans MS" pitchFamily="66" charset="0"/>
              </a:rPr>
              <a:t>TGK’lı</a:t>
            </a:r>
            <a:r>
              <a:rPr lang="tr-TR" sz="2600" dirty="0" smtClean="0">
                <a:latin typeface="Comic Sans MS" pitchFamily="66" charset="0"/>
              </a:rPr>
              <a:t> kadınlarda </a:t>
            </a:r>
            <a:r>
              <a:rPr lang="tr-TR" sz="2600" dirty="0" err="1" smtClean="0">
                <a:latin typeface="Comic Sans MS" pitchFamily="66" charset="0"/>
              </a:rPr>
              <a:t>levotiroksinin</a:t>
            </a:r>
            <a:r>
              <a:rPr lang="tr-TR" sz="2600" dirty="0" smtClean="0">
                <a:latin typeface="Comic Sans MS" pitchFamily="66" charset="0"/>
              </a:rPr>
              <a:t> </a:t>
            </a:r>
            <a:r>
              <a:rPr lang="tr-TR" sz="2600" dirty="0">
                <a:latin typeface="Comic Sans MS" pitchFamily="66" charset="0"/>
              </a:rPr>
              <a:t>canlı doğum oranlarını artırdığına dair geçerli bir kanıt yoktur. Bu konuda T</a:t>
            </a:r>
            <a:r>
              <a:rPr lang="en-US" sz="2600" dirty="0">
                <a:latin typeface="Comic Sans MS" pitchFamily="66" charset="0"/>
              </a:rPr>
              <a:t>ABLET trial, T4 life trial</a:t>
            </a:r>
            <a:r>
              <a:rPr lang="tr-TR" sz="2600" dirty="0">
                <a:latin typeface="Comic Sans MS" pitchFamily="66" charset="0"/>
              </a:rPr>
              <a:t> çalışmalarının sonuçları bekleniyor</a:t>
            </a:r>
          </a:p>
          <a:p>
            <a:pPr marL="0" indent="0">
              <a:buNone/>
            </a:pPr>
            <a:r>
              <a:rPr lang="tr-TR" sz="2000" i="1" dirty="0" smtClean="0"/>
              <a:t> </a:t>
            </a:r>
            <a:endParaRPr lang="tr-TR" sz="2000" i="1" dirty="0"/>
          </a:p>
        </p:txBody>
      </p:sp>
      <p:sp>
        <p:nvSpPr>
          <p:cNvPr id="4" name="Unvan 1">
            <a:extLst>
              <a:ext uri="{FF2B5EF4-FFF2-40B4-BE49-F238E27FC236}">
                <a16:creationId xmlns="" xmlns:a16="http://schemas.microsoft.com/office/drawing/2014/main" id="{16627DEC-AFD1-4C97-ABEF-FE03174836D6}"/>
              </a:ext>
            </a:extLst>
          </p:cNvPr>
          <p:cNvSpPr>
            <a:spLocks noGrp="1"/>
          </p:cNvSpPr>
          <p:nvPr>
            <p:ph type="title"/>
          </p:nvPr>
        </p:nvSpPr>
        <p:spPr>
          <a:solidFill>
            <a:schemeClr val="tx1"/>
          </a:solidFill>
        </p:spPr>
        <p:txBody>
          <a:bodyPr/>
          <a:lstStyle/>
          <a:p>
            <a:r>
              <a:rPr lang="tr-TR" dirty="0">
                <a:solidFill>
                  <a:schemeClr val="bg1"/>
                </a:solidFill>
                <a:latin typeface="+mn-lt"/>
              </a:rPr>
              <a:t>TGK-</a:t>
            </a:r>
            <a:r>
              <a:rPr lang="tr-TR" dirty="0" err="1">
                <a:solidFill>
                  <a:schemeClr val="bg1"/>
                </a:solidFill>
                <a:latin typeface="+mn-lt"/>
              </a:rPr>
              <a:t>Tiroid</a:t>
            </a:r>
            <a:r>
              <a:rPr lang="tr-TR" dirty="0">
                <a:solidFill>
                  <a:schemeClr val="bg1"/>
                </a:solidFill>
                <a:latin typeface="+mn-lt"/>
              </a:rPr>
              <a:t> </a:t>
            </a:r>
            <a:r>
              <a:rPr lang="tr-TR" dirty="0" err="1">
                <a:solidFill>
                  <a:schemeClr val="bg1"/>
                </a:solidFill>
                <a:latin typeface="+mn-lt"/>
              </a:rPr>
              <a:t>disfonksiyonu</a:t>
            </a:r>
            <a:endParaRPr lang="tr-TR" dirty="0">
              <a:solidFill>
                <a:schemeClr val="bg1"/>
              </a:solidFill>
              <a:latin typeface="+mn-lt"/>
            </a:endParaRPr>
          </a:p>
        </p:txBody>
      </p:sp>
      <p:sp>
        <p:nvSpPr>
          <p:cNvPr id="6" name="Dikdörtgen 12">
            <a:extLst>
              <a:ext uri="{FF2B5EF4-FFF2-40B4-BE49-F238E27FC236}">
                <a16:creationId xmlns="" xmlns:a16="http://schemas.microsoft.com/office/drawing/2014/main" id="{A1AAA611-A447-467C-9868-421F16DD815D}"/>
              </a:ext>
            </a:extLst>
          </p:cNvPr>
          <p:cNvSpPr/>
          <p:nvPr/>
        </p:nvSpPr>
        <p:spPr>
          <a:xfrm>
            <a:off x="7134894" y="5707517"/>
            <a:ext cx="4098653" cy="369332"/>
          </a:xfrm>
          <a:prstGeom prst="rect">
            <a:avLst/>
          </a:prstGeom>
        </p:spPr>
        <p:txBody>
          <a:bodyPr wrap="square">
            <a:spAutoFit/>
          </a:bodyPr>
          <a:lstStyle/>
          <a:p>
            <a:r>
              <a:rPr lang="tr-TR" i="1" dirty="0" err="1" smtClean="0"/>
              <a:t>Alexander</a:t>
            </a:r>
            <a:r>
              <a:rPr lang="tr-TR" i="1" dirty="0" smtClean="0"/>
              <a:t> EK, </a:t>
            </a:r>
            <a:r>
              <a:rPr lang="tr-TR" i="1" dirty="0" err="1" smtClean="0"/>
              <a:t>Thyroid</a:t>
            </a:r>
            <a:r>
              <a:rPr lang="tr-TR" i="1" dirty="0" smtClean="0"/>
              <a:t> 2017;27: 315-389.</a:t>
            </a:r>
          </a:p>
        </p:txBody>
      </p:sp>
    </p:spTree>
    <p:extLst>
      <p:ext uri="{BB962C8B-B14F-4D97-AF65-F5344CB8AC3E}">
        <p14:creationId xmlns:p14="http://schemas.microsoft.com/office/powerpoint/2010/main" xmlns="" val="22539325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6F5CF932-7E71-4B9D-A0D2-E2BD21DF7049}"/>
              </a:ext>
            </a:extLst>
          </p:cNvPr>
          <p:cNvSpPr>
            <a:spLocks noGrp="1"/>
          </p:cNvSpPr>
          <p:nvPr>
            <p:ph type="title"/>
          </p:nvPr>
        </p:nvSpPr>
        <p:spPr>
          <a:solidFill>
            <a:schemeClr val="tx1"/>
          </a:solidFill>
        </p:spPr>
        <p:txBody>
          <a:bodyPr>
            <a:normAutofit fontScale="90000"/>
          </a:bodyPr>
          <a:lstStyle/>
          <a:p>
            <a:r>
              <a:rPr lang="tr-TR" dirty="0">
                <a:solidFill>
                  <a:srgbClr val="C00000"/>
                </a:solidFill>
                <a:latin typeface="+mn-lt"/>
              </a:rPr>
              <a:t/>
            </a:r>
            <a:br>
              <a:rPr lang="tr-TR" dirty="0">
                <a:solidFill>
                  <a:srgbClr val="C00000"/>
                </a:solidFill>
                <a:latin typeface="+mn-lt"/>
              </a:rPr>
            </a:br>
            <a:r>
              <a:rPr lang="tr-TR" sz="4900" dirty="0">
                <a:solidFill>
                  <a:srgbClr val="FFFFFF"/>
                </a:solidFill>
                <a:latin typeface="+mn-lt"/>
              </a:rPr>
              <a:t>TGK-PCOS ve insülin metabolizma bozuklukları</a:t>
            </a:r>
            <a:r>
              <a:rPr lang="tr-TR" dirty="0">
                <a:solidFill>
                  <a:srgbClr val="C00000"/>
                </a:solidFill>
                <a:latin typeface="+mn-lt"/>
              </a:rPr>
              <a:t/>
            </a:r>
            <a:br>
              <a:rPr lang="tr-TR" dirty="0">
                <a:solidFill>
                  <a:srgbClr val="C00000"/>
                </a:solidFill>
                <a:latin typeface="+mn-lt"/>
              </a:rPr>
            </a:br>
            <a:endParaRPr lang="tr-TR" dirty="0">
              <a:solidFill>
                <a:srgbClr val="C00000"/>
              </a:solidFill>
              <a:latin typeface="+mn-lt"/>
            </a:endParaRPr>
          </a:p>
        </p:txBody>
      </p:sp>
      <p:pic>
        <p:nvPicPr>
          <p:cNvPr id="4" name="İçerik Yer Tutucusu 3">
            <a:extLst>
              <a:ext uri="{FF2B5EF4-FFF2-40B4-BE49-F238E27FC236}">
                <a16:creationId xmlns="" xmlns:a16="http://schemas.microsoft.com/office/drawing/2014/main" id="{A2D76788-A63E-48D7-B267-3EA200CFD7AE}"/>
              </a:ext>
            </a:extLst>
          </p:cNvPr>
          <p:cNvPicPr>
            <a:picLocks noGrp="1" noChangeAspect="1"/>
          </p:cNvPicPr>
          <p:nvPr>
            <p:ph idx="1"/>
          </p:nvPr>
        </p:nvPicPr>
        <p:blipFill>
          <a:blip r:embed="rId2"/>
          <a:stretch>
            <a:fillRect/>
          </a:stretch>
        </p:blipFill>
        <p:spPr>
          <a:xfrm>
            <a:off x="796875" y="2111432"/>
            <a:ext cx="6350391" cy="4520298"/>
          </a:xfrm>
          <a:prstGeom prst="rect">
            <a:avLst/>
          </a:prstGeom>
        </p:spPr>
      </p:pic>
      <p:sp>
        <p:nvSpPr>
          <p:cNvPr id="5" name="Metin kutusu 4">
            <a:extLst>
              <a:ext uri="{FF2B5EF4-FFF2-40B4-BE49-F238E27FC236}">
                <a16:creationId xmlns="" xmlns:a16="http://schemas.microsoft.com/office/drawing/2014/main" id="{F895CD76-1948-4DA8-91B2-565B81C96CD1}"/>
              </a:ext>
            </a:extLst>
          </p:cNvPr>
          <p:cNvSpPr txBox="1"/>
          <p:nvPr/>
        </p:nvSpPr>
        <p:spPr>
          <a:xfrm>
            <a:off x="7147266" y="6059437"/>
            <a:ext cx="4449197" cy="646331"/>
          </a:xfrm>
          <a:prstGeom prst="rect">
            <a:avLst/>
          </a:prstGeom>
          <a:noFill/>
        </p:spPr>
        <p:txBody>
          <a:bodyPr wrap="square" rtlCol="0">
            <a:spAutoFit/>
          </a:bodyPr>
          <a:lstStyle/>
          <a:p>
            <a:r>
              <a:rPr lang="en-US" i="1" dirty="0"/>
              <a:t>ESHRE </a:t>
            </a:r>
            <a:r>
              <a:rPr lang="en-US" i="1" dirty="0" err="1"/>
              <a:t>Guid</a:t>
            </a:r>
            <a:r>
              <a:rPr lang="tr-TR" i="1" dirty="0"/>
              <a:t>e</a:t>
            </a:r>
            <a:r>
              <a:rPr lang="en-US" i="1" dirty="0"/>
              <a:t>line </a:t>
            </a:r>
            <a:r>
              <a:rPr lang="tr-TR" i="1" dirty="0"/>
              <a:t>, </a:t>
            </a:r>
            <a:r>
              <a:rPr lang="tr-TR" i="1" dirty="0" err="1"/>
              <a:t>November</a:t>
            </a:r>
            <a:r>
              <a:rPr lang="tr-TR" i="1" dirty="0"/>
              <a:t> 2017 </a:t>
            </a:r>
          </a:p>
          <a:p>
            <a:r>
              <a:rPr lang="tr-TR" i="1" dirty="0"/>
              <a:t>ASRM </a:t>
            </a:r>
            <a:r>
              <a:rPr lang="tr-TR" i="1" dirty="0" err="1"/>
              <a:t>Practice</a:t>
            </a:r>
            <a:r>
              <a:rPr lang="tr-TR" i="1" dirty="0"/>
              <a:t> </a:t>
            </a:r>
            <a:r>
              <a:rPr lang="tr-TR" i="1" dirty="0" err="1"/>
              <a:t>Committe</a:t>
            </a:r>
            <a:r>
              <a:rPr lang="tr-TR" i="1" dirty="0"/>
              <a:t>, 2012</a:t>
            </a:r>
          </a:p>
        </p:txBody>
      </p:sp>
      <p:cxnSp>
        <p:nvCxnSpPr>
          <p:cNvPr id="9" name="Düz Bağlayıcı 8">
            <a:extLst>
              <a:ext uri="{FF2B5EF4-FFF2-40B4-BE49-F238E27FC236}">
                <a16:creationId xmlns="" xmlns:a16="http://schemas.microsoft.com/office/drawing/2014/main" id="{A954414B-1C64-4424-A2DB-CD4CD181F3C3}"/>
              </a:ext>
            </a:extLst>
          </p:cNvPr>
          <p:cNvCxnSpPr>
            <a:cxnSpLocks/>
          </p:cNvCxnSpPr>
          <p:nvPr/>
        </p:nvCxnSpPr>
        <p:spPr>
          <a:xfrm>
            <a:off x="1026942" y="2560320"/>
            <a:ext cx="447352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Düz Bağlayıcı 11">
            <a:extLst>
              <a:ext uri="{FF2B5EF4-FFF2-40B4-BE49-F238E27FC236}">
                <a16:creationId xmlns="" xmlns:a16="http://schemas.microsoft.com/office/drawing/2014/main" id="{04A2FE37-26FB-4164-B330-7B1775404748}"/>
              </a:ext>
            </a:extLst>
          </p:cNvPr>
          <p:cNvCxnSpPr>
            <a:cxnSpLocks/>
          </p:cNvCxnSpPr>
          <p:nvPr/>
        </p:nvCxnSpPr>
        <p:spPr>
          <a:xfrm>
            <a:off x="1026942" y="2855742"/>
            <a:ext cx="298645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Metin kutusu 16">
            <a:extLst>
              <a:ext uri="{FF2B5EF4-FFF2-40B4-BE49-F238E27FC236}">
                <a16:creationId xmlns="" xmlns:a16="http://schemas.microsoft.com/office/drawing/2014/main" id="{557A00A0-53DD-435F-A47B-E9D3929723C0}"/>
              </a:ext>
            </a:extLst>
          </p:cNvPr>
          <p:cNvSpPr txBox="1"/>
          <p:nvPr/>
        </p:nvSpPr>
        <p:spPr>
          <a:xfrm>
            <a:off x="838199" y="3193366"/>
            <a:ext cx="48066" cy="369332"/>
          </a:xfrm>
          <a:prstGeom prst="rect">
            <a:avLst/>
          </a:prstGeom>
          <a:noFill/>
        </p:spPr>
        <p:txBody>
          <a:bodyPr wrap="square" rtlCol="0">
            <a:spAutoFit/>
          </a:bodyPr>
          <a:lstStyle/>
          <a:p>
            <a:endParaRPr lang="tr-TR" dirty="0"/>
          </a:p>
        </p:txBody>
      </p:sp>
      <p:sp>
        <p:nvSpPr>
          <p:cNvPr id="3" name="Konuşma Balonu: Dikdörtgen 2">
            <a:extLst>
              <a:ext uri="{FF2B5EF4-FFF2-40B4-BE49-F238E27FC236}">
                <a16:creationId xmlns="" xmlns:a16="http://schemas.microsoft.com/office/drawing/2014/main" id="{AB92E206-6ECF-4BC4-8D35-14C4C010F452}"/>
              </a:ext>
            </a:extLst>
          </p:cNvPr>
          <p:cNvSpPr/>
          <p:nvPr/>
        </p:nvSpPr>
        <p:spPr>
          <a:xfrm>
            <a:off x="7316811" y="1447059"/>
            <a:ext cx="3597226" cy="1746307"/>
          </a:xfrm>
          <a:prstGeom prst="wedgeRectCallout">
            <a:avLst>
              <a:gd name="adj1" fmla="val -70240"/>
              <a:gd name="adj2" fmla="val -9774"/>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smtClean="0">
                <a:solidFill>
                  <a:schemeClr val="tx1"/>
                </a:solidFill>
                <a:latin typeface="Comic Sans MS" pitchFamily="66" charset="0"/>
              </a:rPr>
              <a:t>PCOS, </a:t>
            </a:r>
            <a:r>
              <a:rPr lang="tr-TR" sz="2800" dirty="0">
                <a:solidFill>
                  <a:schemeClr val="tx1"/>
                </a:solidFill>
                <a:latin typeface="Comic Sans MS" pitchFamily="66" charset="0"/>
              </a:rPr>
              <a:t>açlık insülin ve açlık </a:t>
            </a:r>
            <a:r>
              <a:rPr lang="tr-TR" sz="2800" dirty="0" err="1">
                <a:solidFill>
                  <a:schemeClr val="tx1"/>
                </a:solidFill>
                <a:latin typeface="Comic Sans MS" pitchFamily="66" charset="0"/>
              </a:rPr>
              <a:t>glukoz</a:t>
            </a:r>
            <a:r>
              <a:rPr lang="tr-TR" sz="2800" dirty="0">
                <a:solidFill>
                  <a:schemeClr val="tx1"/>
                </a:solidFill>
                <a:latin typeface="Comic Sans MS" pitchFamily="66" charset="0"/>
              </a:rPr>
              <a:t> </a:t>
            </a:r>
            <a:r>
              <a:rPr lang="tr-TR" sz="2800" dirty="0" smtClean="0">
                <a:solidFill>
                  <a:schemeClr val="tx1"/>
                </a:solidFill>
                <a:latin typeface="Comic Sans MS" pitchFamily="66" charset="0"/>
              </a:rPr>
              <a:t>değerlendirilmesi önerilmemekte</a:t>
            </a:r>
            <a:endParaRPr lang="tr-TR" sz="2800" dirty="0">
              <a:solidFill>
                <a:schemeClr val="tx1"/>
              </a:solidFill>
              <a:latin typeface="Comic Sans MS" pitchFamily="66" charset="0"/>
            </a:endParaRPr>
          </a:p>
        </p:txBody>
      </p:sp>
      <p:pic>
        <p:nvPicPr>
          <p:cNvPr id="8" name="Resim 7">
            <a:extLst>
              <a:ext uri="{FF2B5EF4-FFF2-40B4-BE49-F238E27FC236}">
                <a16:creationId xmlns="" xmlns:a16="http://schemas.microsoft.com/office/drawing/2014/main" id="{487B619A-EE24-4A8B-AA3B-97935C54C92C}"/>
              </a:ext>
            </a:extLst>
          </p:cNvPr>
          <p:cNvPicPr>
            <a:picLocks noChangeAspect="1"/>
          </p:cNvPicPr>
          <p:nvPr/>
        </p:nvPicPr>
        <p:blipFill>
          <a:blip r:embed="rId3"/>
          <a:stretch>
            <a:fillRect/>
          </a:stretch>
        </p:blipFill>
        <p:spPr>
          <a:xfrm>
            <a:off x="7188590" y="3423400"/>
            <a:ext cx="3812345" cy="2586670"/>
          </a:xfrm>
          <a:prstGeom prst="rect">
            <a:avLst/>
          </a:prstGeom>
          <a:ln w="28575">
            <a:solidFill>
              <a:schemeClr val="tx1"/>
            </a:solidFill>
          </a:ln>
        </p:spPr>
      </p:pic>
      <p:sp>
        <p:nvSpPr>
          <p:cNvPr id="11" name="Dikdörtgen: Yuvarlatılmış Köşeler 10">
            <a:extLst>
              <a:ext uri="{FF2B5EF4-FFF2-40B4-BE49-F238E27FC236}">
                <a16:creationId xmlns="" xmlns:a16="http://schemas.microsoft.com/office/drawing/2014/main" id="{FD0944B0-A5DA-45C5-963D-F096AF95B830}"/>
              </a:ext>
            </a:extLst>
          </p:cNvPr>
          <p:cNvSpPr/>
          <p:nvPr/>
        </p:nvSpPr>
        <p:spPr>
          <a:xfrm>
            <a:off x="7188590" y="3479671"/>
            <a:ext cx="3853669" cy="487418"/>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Oval 15">
            <a:extLst>
              <a:ext uri="{FF2B5EF4-FFF2-40B4-BE49-F238E27FC236}">
                <a16:creationId xmlns="" xmlns:a16="http://schemas.microsoft.com/office/drawing/2014/main" id="{C8E04322-091B-4DA9-87C9-505DCCB6AA18}"/>
              </a:ext>
            </a:extLst>
          </p:cNvPr>
          <p:cNvSpPr/>
          <p:nvPr/>
        </p:nvSpPr>
        <p:spPr>
          <a:xfrm>
            <a:off x="7147266" y="5219114"/>
            <a:ext cx="2949771" cy="60213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Yuvarlatılmış Köşeler 18">
            <a:extLst>
              <a:ext uri="{FF2B5EF4-FFF2-40B4-BE49-F238E27FC236}">
                <a16:creationId xmlns="" xmlns:a16="http://schemas.microsoft.com/office/drawing/2014/main" id="{BA5F4D90-8A15-44F7-BAC8-5E359E4A19B1}"/>
              </a:ext>
            </a:extLst>
          </p:cNvPr>
          <p:cNvSpPr/>
          <p:nvPr/>
        </p:nvSpPr>
        <p:spPr>
          <a:xfrm>
            <a:off x="1026942" y="4811154"/>
            <a:ext cx="5809956" cy="480324"/>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Ok: Yukarı 19">
            <a:extLst>
              <a:ext uri="{FF2B5EF4-FFF2-40B4-BE49-F238E27FC236}">
                <a16:creationId xmlns="" xmlns:a16="http://schemas.microsoft.com/office/drawing/2014/main" id="{E20219E2-1BC2-49EA-B428-AD4751CC7686}"/>
              </a:ext>
            </a:extLst>
          </p:cNvPr>
          <p:cNvSpPr/>
          <p:nvPr/>
        </p:nvSpPr>
        <p:spPr>
          <a:xfrm>
            <a:off x="3376244" y="4839299"/>
            <a:ext cx="356677" cy="337619"/>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4077624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0E31EFDF-96A7-4A32-B27E-8573D79D1C4D}"/>
              </a:ext>
            </a:extLst>
          </p:cNvPr>
          <p:cNvSpPr>
            <a:spLocks noGrp="1"/>
          </p:cNvSpPr>
          <p:nvPr>
            <p:ph type="title"/>
          </p:nvPr>
        </p:nvSpPr>
        <p:spPr>
          <a:solidFill>
            <a:schemeClr val="tx1"/>
          </a:solidFill>
        </p:spPr>
        <p:txBody>
          <a:bodyPr/>
          <a:lstStyle/>
          <a:p>
            <a:r>
              <a:rPr lang="tr-TR" dirty="0">
                <a:solidFill>
                  <a:schemeClr val="bg1"/>
                </a:solidFill>
                <a:latin typeface="+mn-lt"/>
              </a:rPr>
              <a:t>Tekrarlayan gebelik kaybı – (TGK)</a:t>
            </a:r>
          </a:p>
        </p:txBody>
      </p:sp>
      <p:sp>
        <p:nvSpPr>
          <p:cNvPr id="3" name="İçerik Yer Tutucusu 2">
            <a:extLst>
              <a:ext uri="{FF2B5EF4-FFF2-40B4-BE49-F238E27FC236}">
                <a16:creationId xmlns="" xmlns:a16="http://schemas.microsoft.com/office/drawing/2014/main" id="{B850B343-4C01-4D51-9B70-AAE97B66CFAB}"/>
              </a:ext>
            </a:extLst>
          </p:cNvPr>
          <p:cNvSpPr>
            <a:spLocks noGrp="1"/>
          </p:cNvSpPr>
          <p:nvPr>
            <p:ph idx="1"/>
          </p:nvPr>
        </p:nvSpPr>
        <p:spPr>
          <a:xfrm>
            <a:off x="838200" y="1825625"/>
            <a:ext cx="9516414" cy="4351338"/>
          </a:xfrm>
          <a:solidFill>
            <a:schemeClr val="accent2">
              <a:lumMod val="20000"/>
              <a:lumOff val="80000"/>
            </a:schemeClr>
          </a:solidFill>
          <a:ln w="28575">
            <a:solidFill>
              <a:schemeClr val="tx1"/>
            </a:solidFill>
          </a:ln>
        </p:spPr>
        <p:txBody>
          <a:bodyPr>
            <a:normAutofit/>
          </a:bodyPr>
          <a:lstStyle/>
          <a:p>
            <a:pPr marL="0" indent="0">
              <a:lnSpc>
                <a:spcPct val="150000"/>
              </a:lnSpc>
              <a:buNone/>
            </a:pPr>
            <a:r>
              <a:rPr lang="tr-TR" b="1" dirty="0">
                <a:latin typeface="Comic Sans MS" pitchFamily="66" charset="0"/>
              </a:rPr>
              <a:t>Klasik </a:t>
            </a:r>
            <a:r>
              <a:rPr lang="tr-TR" b="1" dirty="0" smtClean="0">
                <a:latin typeface="Comic Sans MS" pitchFamily="66" charset="0"/>
              </a:rPr>
              <a:t>tanımı</a:t>
            </a:r>
            <a:r>
              <a:rPr lang="tr-TR" dirty="0" smtClean="0">
                <a:latin typeface="Comic Sans MS" pitchFamily="66" charset="0"/>
              </a:rPr>
              <a:t>:</a:t>
            </a:r>
            <a:endParaRPr lang="tr-TR" dirty="0">
              <a:latin typeface="Comic Sans MS" pitchFamily="66" charset="0"/>
            </a:endParaRPr>
          </a:p>
          <a:p>
            <a:pPr>
              <a:lnSpc>
                <a:spcPct val="150000"/>
              </a:lnSpc>
            </a:pPr>
            <a:r>
              <a:rPr lang="tr-TR" dirty="0" smtClean="0">
                <a:latin typeface="Comic Sans MS" pitchFamily="66" charset="0"/>
              </a:rPr>
              <a:t>Yirminci haftadan </a:t>
            </a:r>
            <a:r>
              <a:rPr lang="tr-TR" dirty="0">
                <a:latin typeface="Comic Sans MS" pitchFamily="66" charset="0"/>
              </a:rPr>
              <a:t>önce gerçekleşen üç </a:t>
            </a:r>
            <a:r>
              <a:rPr lang="tr-TR" dirty="0" smtClean="0">
                <a:latin typeface="Comic Sans MS" pitchFamily="66" charset="0"/>
              </a:rPr>
              <a:t>ardışık gebelik kaybı olarak </a:t>
            </a:r>
            <a:r>
              <a:rPr lang="tr-TR" dirty="0">
                <a:latin typeface="Comic Sans MS" pitchFamily="66" charset="0"/>
              </a:rPr>
              <a:t>tanımlanır. </a:t>
            </a:r>
          </a:p>
          <a:p>
            <a:pPr>
              <a:lnSpc>
                <a:spcPct val="150000"/>
              </a:lnSpc>
            </a:pPr>
            <a:r>
              <a:rPr lang="tr-TR" dirty="0" err="1">
                <a:latin typeface="Comic Sans MS" pitchFamily="66" charset="0"/>
              </a:rPr>
              <a:t>Ektopik</a:t>
            </a:r>
            <a:r>
              <a:rPr lang="tr-TR" dirty="0">
                <a:latin typeface="Comic Sans MS" pitchFamily="66" charset="0"/>
              </a:rPr>
              <a:t> gebelik, </a:t>
            </a:r>
            <a:r>
              <a:rPr lang="tr-TR" dirty="0" err="1">
                <a:latin typeface="Comic Sans MS" pitchFamily="66" charset="0"/>
              </a:rPr>
              <a:t>molar</a:t>
            </a:r>
            <a:r>
              <a:rPr lang="tr-TR" dirty="0">
                <a:latin typeface="Comic Sans MS" pitchFamily="66" charset="0"/>
              </a:rPr>
              <a:t> </a:t>
            </a:r>
            <a:r>
              <a:rPr lang="tr-TR" dirty="0" smtClean="0">
                <a:latin typeface="Comic Sans MS" pitchFamily="66" charset="0"/>
              </a:rPr>
              <a:t>gebelik ve </a:t>
            </a:r>
            <a:r>
              <a:rPr lang="tr-TR" dirty="0">
                <a:latin typeface="Comic Sans MS" pitchFamily="66" charset="0"/>
              </a:rPr>
              <a:t>biyokimyasal gebelikler bu tanımlamanın dışındadır.</a:t>
            </a:r>
          </a:p>
        </p:txBody>
      </p:sp>
    </p:spTree>
    <p:extLst>
      <p:ext uri="{BB962C8B-B14F-4D97-AF65-F5344CB8AC3E}">
        <p14:creationId xmlns:p14="http://schemas.microsoft.com/office/powerpoint/2010/main" xmlns="" val="33571848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87E4CA1E-F517-4343-B69D-131206289D38}"/>
              </a:ext>
            </a:extLst>
          </p:cNvPr>
          <p:cNvSpPr>
            <a:spLocks noGrp="1"/>
          </p:cNvSpPr>
          <p:nvPr>
            <p:ph idx="1"/>
          </p:nvPr>
        </p:nvSpPr>
        <p:spPr>
          <a:xfrm>
            <a:off x="838200" y="1971398"/>
            <a:ext cx="10515600" cy="4351338"/>
          </a:xfrm>
          <a:solidFill>
            <a:schemeClr val="accent2">
              <a:lumMod val="20000"/>
              <a:lumOff val="80000"/>
            </a:schemeClr>
          </a:solidFill>
          <a:ln w="28575">
            <a:solidFill>
              <a:schemeClr val="tx1"/>
            </a:solidFill>
          </a:ln>
        </p:spPr>
        <p:txBody>
          <a:bodyPr/>
          <a:lstStyle/>
          <a:p>
            <a:pPr marL="0" indent="0">
              <a:buNone/>
            </a:pPr>
            <a:r>
              <a:rPr lang="tr-TR" dirty="0" err="1">
                <a:latin typeface="Comic Sans MS" panose="030F0702030302020204" pitchFamily="66" charset="0"/>
              </a:rPr>
              <a:t>Metformin</a:t>
            </a:r>
            <a:endParaRPr lang="tr-TR" dirty="0">
              <a:latin typeface="Comic Sans MS" panose="030F0702030302020204" pitchFamily="66" charset="0"/>
            </a:endParaRPr>
          </a:p>
          <a:p>
            <a:pPr>
              <a:buFont typeface="Wingdings" panose="05000000000000000000" pitchFamily="2" charset="2"/>
              <a:buChar char="§"/>
            </a:pPr>
            <a:r>
              <a:rPr lang="tr-TR" dirty="0" err="1">
                <a:latin typeface="Comic Sans MS" pitchFamily="66" charset="0"/>
              </a:rPr>
              <a:t>PKOS’lu</a:t>
            </a:r>
            <a:r>
              <a:rPr lang="tr-TR" dirty="0">
                <a:latin typeface="Comic Sans MS" pitchFamily="66" charset="0"/>
              </a:rPr>
              <a:t> </a:t>
            </a:r>
            <a:r>
              <a:rPr lang="tr-TR" dirty="0" err="1" smtClean="0">
                <a:latin typeface="Comic Sans MS" pitchFamily="66" charset="0"/>
              </a:rPr>
              <a:t>non-diabetik</a:t>
            </a:r>
            <a:r>
              <a:rPr lang="tr-TR" dirty="0" smtClean="0">
                <a:latin typeface="Comic Sans MS" pitchFamily="66" charset="0"/>
              </a:rPr>
              <a:t> </a:t>
            </a:r>
            <a:r>
              <a:rPr lang="tr-TR" dirty="0">
                <a:latin typeface="Comic Sans MS" pitchFamily="66" charset="0"/>
              </a:rPr>
              <a:t>olgularda </a:t>
            </a:r>
            <a:r>
              <a:rPr lang="tr-TR" dirty="0" err="1">
                <a:latin typeface="Comic Sans MS" pitchFamily="66" charset="0"/>
              </a:rPr>
              <a:t>metforminin</a:t>
            </a:r>
            <a:r>
              <a:rPr lang="tr-TR" dirty="0">
                <a:latin typeface="Comic Sans MS" pitchFamily="66" charset="0"/>
              </a:rPr>
              <a:t> gebelik sonuçları üzerine etkisi değerlendirilmiş</a:t>
            </a:r>
          </a:p>
          <a:p>
            <a:pPr>
              <a:buFont typeface="Wingdings" panose="05000000000000000000" pitchFamily="2" charset="2"/>
              <a:buChar char="§"/>
            </a:pPr>
            <a:r>
              <a:rPr lang="tr-TR" u="sng" dirty="0" smtClean="0">
                <a:latin typeface="Comic Sans MS" pitchFamily="66" charset="0"/>
              </a:rPr>
              <a:t>Bu çalışmaların sonucuna göre: </a:t>
            </a:r>
            <a:r>
              <a:rPr lang="tr-TR" dirty="0" err="1" smtClean="0">
                <a:latin typeface="Comic Sans MS" pitchFamily="66" charset="0"/>
              </a:rPr>
              <a:t>Metformin</a:t>
            </a:r>
            <a:r>
              <a:rPr lang="tr-TR" dirty="0" smtClean="0">
                <a:latin typeface="Comic Sans MS" pitchFamily="66" charset="0"/>
              </a:rPr>
              <a:t> </a:t>
            </a:r>
            <a:r>
              <a:rPr lang="tr-TR" dirty="0">
                <a:latin typeface="Comic Sans MS" pitchFamily="66" charset="0"/>
              </a:rPr>
              <a:t>erken gebelik kaybını anlamlı olarak azaltmakta</a:t>
            </a:r>
          </a:p>
          <a:p>
            <a:pPr>
              <a:buFont typeface="Wingdings" panose="05000000000000000000" pitchFamily="2" charset="2"/>
              <a:buChar char="§"/>
            </a:pPr>
            <a:r>
              <a:rPr lang="tr-TR" u="sng" dirty="0">
                <a:latin typeface="Comic Sans MS" pitchFamily="66" charset="0"/>
              </a:rPr>
              <a:t>Ancak bu çalışmaların </a:t>
            </a:r>
            <a:r>
              <a:rPr lang="tr-TR" u="sng" dirty="0" smtClean="0">
                <a:latin typeface="Comic Sans MS" pitchFamily="66" charset="0"/>
              </a:rPr>
              <a:t>hiçbirisi </a:t>
            </a:r>
            <a:r>
              <a:rPr lang="tr-TR" u="sng" dirty="0" err="1">
                <a:latin typeface="Comic Sans MS" pitchFamily="66" charset="0"/>
              </a:rPr>
              <a:t>TGK’lı</a:t>
            </a:r>
            <a:r>
              <a:rPr lang="tr-TR" u="sng" dirty="0">
                <a:latin typeface="Comic Sans MS" pitchFamily="66" charset="0"/>
              </a:rPr>
              <a:t> olgular ile yapılmamış</a:t>
            </a:r>
          </a:p>
          <a:p>
            <a:pPr marL="0" indent="0">
              <a:buNone/>
            </a:pPr>
            <a:r>
              <a:rPr lang="tr-TR" sz="2000" dirty="0"/>
              <a:t>				</a:t>
            </a:r>
          </a:p>
          <a:p>
            <a:pPr marL="0" indent="0">
              <a:buNone/>
            </a:pPr>
            <a:endParaRPr lang="tr-TR" sz="2000" i="1" dirty="0"/>
          </a:p>
          <a:p>
            <a:pPr marL="0" indent="0">
              <a:buNone/>
            </a:pPr>
            <a:r>
              <a:rPr lang="tr-TR" sz="2000" i="1" dirty="0"/>
              <a:t>				Jakubowicz  2002, </a:t>
            </a:r>
            <a:r>
              <a:rPr lang="tr-TR" sz="2000" i="1" dirty="0" err="1"/>
              <a:t>Khattab</a:t>
            </a:r>
            <a:r>
              <a:rPr lang="tr-TR" sz="2000" i="1" dirty="0"/>
              <a:t>  2006, Wang  2011, Al-Biate 2015</a:t>
            </a:r>
          </a:p>
          <a:p>
            <a:pPr marL="0" indent="0">
              <a:buNone/>
            </a:pPr>
            <a:endParaRPr lang="tr-TR" sz="2000" i="1" dirty="0"/>
          </a:p>
          <a:p>
            <a:pPr marL="0" indent="0">
              <a:buNone/>
            </a:pPr>
            <a:endParaRPr lang="tr-TR" sz="2000" i="1" dirty="0"/>
          </a:p>
          <a:p>
            <a:pPr marL="0" indent="0">
              <a:buNone/>
            </a:pPr>
            <a:endParaRPr lang="tr-TR" i="1" dirty="0"/>
          </a:p>
          <a:p>
            <a:endParaRPr lang="tr-TR" i="1" dirty="0"/>
          </a:p>
          <a:p>
            <a:endParaRPr lang="tr-TR" dirty="0"/>
          </a:p>
        </p:txBody>
      </p:sp>
      <p:sp>
        <p:nvSpPr>
          <p:cNvPr id="4" name="Unvan 1">
            <a:extLst>
              <a:ext uri="{FF2B5EF4-FFF2-40B4-BE49-F238E27FC236}">
                <a16:creationId xmlns="" xmlns:a16="http://schemas.microsoft.com/office/drawing/2014/main" id="{DB1EE679-FEA4-4733-BA0A-E90E9DF9AD1C}"/>
              </a:ext>
            </a:extLst>
          </p:cNvPr>
          <p:cNvSpPr>
            <a:spLocks noGrp="1"/>
          </p:cNvSpPr>
          <p:nvPr>
            <p:ph type="title"/>
          </p:nvPr>
        </p:nvSpPr>
        <p:spPr>
          <a:solidFill>
            <a:schemeClr val="tx1"/>
          </a:solidFill>
        </p:spPr>
        <p:txBody>
          <a:bodyPr>
            <a:normAutofit fontScale="90000"/>
          </a:bodyPr>
          <a:lstStyle/>
          <a:p>
            <a:r>
              <a:rPr lang="tr-TR" sz="4900" dirty="0">
                <a:solidFill>
                  <a:srgbClr val="FFFFFF"/>
                </a:solidFill>
                <a:latin typeface="+mn-lt"/>
              </a:rPr>
              <a:t>TGK-PCOS ve insülin metabolizma bozuklukları</a:t>
            </a:r>
            <a:endParaRPr lang="tr-TR" dirty="0">
              <a:solidFill>
                <a:srgbClr val="C00000"/>
              </a:solidFill>
              <a:latin typeface="+mn-lt"/>
            </a:endParaRPr>
          </a:p>
        </p:txBody>
      </p:sp>
    </p:spTree>
    <p:extLst>
      <p:ext uri="{BB962C8B-B14F-4D97-AF65-F5344CB8AC3E}">
        <p14:creationId xmlns:p14="http://schemas.microsoft.com/office/powerpoint/2010/main" xmlns="" val="20959047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787CCE34-25CA-42C7-9FC0-F854A3B4714D}"/>
              </a:ext>
            </a:extLst>
          </p:cNvPr>
          <p:cNvSpPr>
            <a:spLocks noGrp="1"/>
          </p:cNvSpPr>
          <p:nvPr>
            <p:ph type="title"/>
          </p:nvPr>
        </p:nvSpPr>
        <p:spPr>
          <a:solidFill>
            <a:schemeClr val="tx1"/>
          </a:solidFill>
        </p:spPr>
        <p:txBody>
          <a:bodyPr/>
          <a:lstStyle/>
          <a:p>
            <a:r>
              <a:rPr lang="tr-TR" dirty="0">
                <a:solidFill>
                  <a:srgbClr val="FFFFFF"/>
                </a:solidFill>
                <a:latin typeface="+mn-lt"/>
              </a:rPr>
              <a:t>TGK-</a:t>
            </a:r>
            <a:r>
              <a:rPr lang="tr-TR" dirty="0" err="1">
                <a:solidFill>
                  <a:srgbClr val="FFFFFF"/>
                </a:solidFill>
                <a:latin typeface="+mn-lt"/>
              </a:rPr>
              <a:t>Prolaktin</a:t>
            </a:r>
            <a:r>
              <a:rPr lang="tr-TR" dirty="0">
                <a:solidFill>
                  <a:srgbClr val="FFFFFF"/>
                </a:solidFill>
                <a:latin typeface="+mn-lt"/>
              </a:rPr>
              <a:t> </a:t>
            </a:r>
          </a:p>
        </p:txBody>
      </p:sp>
      <p:sp>
        <p:nvSpPr>
          <p:cNvPr id="6" name="Metin kutusu 5">
            <a:extLst>
              <a:ext uri="{FF2B5EF4-FFF2-40B4-BE49-F238E27FC236}">
                <a16:creationId xmlns="" xmlns:a16="http://schemas.microsoft.com/office/drawing/2014/main" id="{CDCE7057-3515-43C0-A844-7ABB7649DFDD}"/>
              </a:ext>
            </a:extLst>
          </p:cNvPr>
          <p:cNvSpPr txBox="1"/>
          <p:nvPr/>
        </p:nvSpPr>
        <p:spPr>
          <a:xfrm>
            <a:off x="8216411" y="6203852"/>
            <a:ext cx="3572316" cy="646331"/>
          </a:xfrm>
          <a:prstGeom prst="rect">
            <a:avLst/>
          </a:prstGeom>
          <a:noFill/>
        </p:spPr>
        <p:txBody>
          <a:bodyPr wrap="square" rtlCol="0">
            <a:spAutoFit/>
          </a:bodyPr>
          <a:lstStyle/>
          <a:p>
            <a:r>
              <a:rPr lang="en-US" i="1" dirty="0"/>
              <a:t>ESHRE </a:t>
            </a:r>
            <a:r>
              <a:rPr lang="en-US" i="1" dirty="0" err="1"/>
              <a:t>Guid</a:t>
            </a:r>
            <a:r>
              <a:rPr lang="tr-TR" i="1" dirty="0"/>
              <a:t>e</a:t>
            </a:r>
            <a:r>
              <a:rPr lang="en-US" i="1" dirty="0"/>
              <a:t>line </a:t>
            </a:r>
            <a:r>
              <a:rPr lang="tr-TR" i="1" dirty="0"/>
              <a:t>, </a:t>
            </a:r>
            <a:r>
              <a:rPr lang="tr-TR" i="1" dirty="0" err="1"/>
              <a:t>November</a:t>
            </a:r>
            <a:r>
              <a:rPr lang="tr-TR" i="1" dirty="0"/>
              <a:t> 2017 </a:t>
            </a:r>
          </a:p>
          <a:p>
            <a:r>
              <a:rPr lang="tr-TR" i="1" dirty="0"/>
              <a:t>ASRM </a:t>
            </a:r>
            <a:r>
              <a:rPr lang="tr-TR" i="1" dirty="0" err="1"/>
              <a:t>Practice</a:t>
            </a:r>
            <a:r>
              <a:rPr lang="tr-TR" i="1" dirty="0"/>
              <a:t> </a:t>
            </a:r>
            <a:r>
              <a:rPr lang="tr-TR" i="1" dirty="0" err="1"/>
              <a:t>Committe</a:t>
            </a:r>
            <a:r>
              <a:rPr lang="tr-TR" i="1" dirty="0"/>
              <a:t>, 2012</a:t>
            </a:r>
          </a:p>
        </p:txBody>
      </p:sp>
      <p:pic>
        <p:nvPicPr>
          <p:cNvPr id="7" name="Resim 6">
            <a:extLst>
              <a:ext uri="{FF2B5EF4-FFF2-40B4-BE49-F238E27FC236}">
                <a16:creationId xmlns="" xmlns:a16="http://schemas.microsoft.com/office/drawing/2014/main" id="{0D33FBDA-8995-46BB-B8CE-92CC3C5D4E47}"/>
              </a:ext>
            </a:extLst>
          </p:cNvPr>
          <p:cNvPicPr>
            <a:picLocks noChangeAspect="1"/>
          </p:cNvPicPr>
          <p:nvPr/>
        </p:nvPicPr>
        <p:blipFill>
          <a:blip r:embed="rId2"/>
          <a:stretch>
            <a:fillRect/>
          </a:stretch>
        </p:blipFill>
        <p:spPr>
          <a:xfrm>
            <a:off x="709411" y="4443211"/>
            <a:ext cx="6657305" cy="1828800"/>
          </a:xfrm>
          <a:prstGeom prst="rect">
            <a:avLst/>
          </a:prstGeom>
        </p:spPr>
      </p:pic>
      <p:pic>
        <p:nvPicPr>
          <p:cNvPr id="8" name="Resim 7">
            <a:extLst>
              <a:ext uri="{FF2B5EF4-FFF2-40B4-BE49-F238E27FC236}">
                <a16:creationId xmlns="" xmlns:a16="http://schemas.microsoft.com/office/drawing/2014/main" id="{02F5F56E-0123-4C68-A357-B8176CC816EC}"/>
              </a:ext>
            </a:extLst>
          </p:cNvPr>
          <p:cNvPicPr>
            <a:picLocks noChangeAspect="1"/>
          </p:cNvPicPr>
          <p:nvPr/>
        </p:nvPicPr>
        <p:blipFill>
          <a:blip r:embed="rId3"/>
          <a:stretch>
            <a:fillRect/>
          </a:stretch>
        </p:blipFill>
        <p:spPr>
          <a:xfrm>
            <a:off x="859599" y="1791633"/>
            <a:ext cx="5450058" cy="2649007"/>
          </a:xfrm>
          <a:prstGeom prst="rect">
            <a:avLst/>
          </a:prstGeom>
        </p:spPr>
      </p:pic>
      <p:sp>
        <p:nvSpPr>
          <p:cNvPr id="9" name="Metin kutusu 8">
            <a:extLst>
              <a:ext uri="{FF2B5EF4-FFF2-40B4-BE49-F238E27FC236}">
                <a16:creationId xmlns="" xmlns:a16="http://schemas.microsoft.com/office/drawing/2014/main" id="{3F45F90F-4669-448D-B953-B057AF046D08}"/>
              </a:ext>
            </a:extLst>
          </p:cNvPr>
          <p:cNvSpPr txBox="1"/>
          <p:nvPr/>
        </p:nvSpPr>
        <p:spPr>
          <a:xfrm>
            <a:off x="7719337" y="3503054"/>
            <a:ext cx="3992117" cy="2677656"/>
          </a:xfrm>
          <a:prstGeom prst="rect">
            <a:avLst/>
          </a:prstGeom>
          <a:solidFill>
            <a:schemeClr val="accent2">
              <a:lumMod val="20000"/>
              <a:lumOff val="80000"/>
            </a:schemeClr>
          </a:solidFill>
          <a:ln>
            <a:solidFill>
              <a:schemeClr val="tx1"/>
            </a:solidFill>
          </a:ln>
        </p:spPr>
        <p:txBody>
          <a:bodyPr wrap="square" rtlCol="0">
            <a:spAutoFit/>
          </a:bodyPr>
          <a:lstStyle/>
          <a:p>
            <a:r>
              <a:rPr lang="tr-TR" sz="2800" dirty="0">
                <a:latin typeface="Comic Sans MS" pitchFamily="66" charset="0"/>
              </a:rPr>
              <a:t>ESHRE</a:t>
            </a:r>
          </a:p>
          <a:p>
            <a:r>
              <a:rPr lang="tr-TR" sz="2800" dirty="0">
                <a:latin typeface="Comic Sans MS" pitchFamily="66" charset="0"/>
              </a:rPr>
              <a:t>Semptom (</a:t>
            </a:r>
            <a:r>
              <a:rPr lang="tr-TR" sz="2800" dirty="0" err="1">
                <a:latin typeface="Comic Sans MS" pitchFamily="66" charset="0"/>
              </a:rPr>
              <a:t>oligomenore-amenore</a:t>
            </a:r>
            <a:r>
              <a:rPr lang="tr-TR" sz="2800" dirty="0">
                <a:latin typeface="Comic Sans MS" pitchFamily="66" charset="0"/>
              </a:rPr>
              <a:t>) yoksa </a:t>
            </a:r>
            <a:r>
              <a:rPr lang="tr-TR" sz="2800" dirty="0" err="1">
                <a:latin typeface="Comic Sans MS" pitchFamily="66" charset="0"/>
              </a:rPr>
              <a:t>TGK’lı</a:t>
            </a:r>
            <a:r>
              <a:rPr lang="tr-TR" sz="2800" dirty="0">
                <a:latin typeface="Comic Sans MS" pitchFamily="66" charset="0"/>
              </a:rPr>
              <a:t> olguda </a:t>
            </a:r>
            <a:r>
              <a:rPr lang="tr-TR" sz="2800" dirty="0" err="1">
                <a:latin typeface="Comic Sans MS" pitchFamily="66" charset="0"/>
              </a:rPr>
              <a:t>prolaktin</a:t>
            </a:r>
            <a:r>
              <a:rPr lang="tr-TR" sz="2800" dirty="0">
                <a:latin typeface="Comic Sans MS" pitchFamily="66" charset="0"/>
              </a:rPr>
              <a:t> bakılmasını önermiyor</a:t>
            </a:r>
          </a:p>
        </p:txBody>
      </p:sp>
      <p:sp>
        <p:nvSpPr>
          <p:cNvPr id="10" name="Dikdörtgen: Yuvarlatılmış Köşeler 9">
            <a:extLst>
              <a:ext uri="{FF2B5EF4-FFF2-40B4-BE49-F238E27FC236}">
                <a16:creationId xmlns="" xmlns:a16="http://schemas.microsoft.com/office/drawing/2014/main" id="{789DC1AD-37E3-49A4-AFFC-0174AC8BE83B}"/>
              </a:ext>
            </a:extLst>
          </p:cNvPr>
          <p:cNvSpPr/>
          <p:nvPr/>
        </p:nvSpPr>
        <p:spPr>
          <a:xfrm>
            <a:off x="1050526" y="1849109"/>
            <a:ext cx="2786783" cy="288388"/>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1" name="Düz Bağlayıcı 10">
            <a:extLst>
              <a:ext uri="{FF2B5EF4-FFF2-40B4-BE49-F238E27FC236}">
                <a16:creationId xmlns="" xmlns:a16="http://schemas.microsoft.com/office/drawing/2014/main" id="{5C233E90-293A-4FC5-B5EC-4A3059DFBFD6}"/>
              </a:ext>
            </a:extLst>
          </p:cNvPr>
          <p:cNvCxnSpPr/>
          <p:nvPr/>
        </p:nvCxnSpPr>
        <p:spPr>
          <a:xfrm>
            <a:off x="1089163" y="4065959"/>
            <a:ext cx="131904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Dikdörtgen: Yuvarlatılmış Köşeler 11">
            <a:extLst>
              <a:ext uri="{FF2B5EF4-FFF2-40B4-BE49-F238E27FC236}">
                <a16:creationId xmlns="" xmlns:a16="http://schemas.microsoft.com/office/drawing/2014/main" id="{7AE414B8-E87A-4934-B71B-4703AEA25A57}"/>
              </a:ext>
            </a:extLst>
          </p:cNvPr>
          <p:cNvSpPr/>
          <p:nvPr/>
        </p:nvSpPr>
        <p:spPr>
          <a:xfrm>
            <a:off x="4637979" y="2113998"/>
            <a:ext cx="1645921" cy="33762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Oval 12">
            <a:extLst>
              <a:ext uri="{FF2B5EF4-FFF2-40B4-BE49-F238E27FC236}">
                <a16:creationId xmlns="" xmlns:a16="http://schemas.microsoft.com/office/drawing/2014/main" id="{37195079-F492-4E2D-8FD3-E7AA4DEA8B29}"/>
              </a:ext>
            </a:extLst>
          </p:cNvPr>
          <p:cNvSpPr/>
          <p:nvPr/>
        </p:nvSpPr>
        <p:spPr>
          <a:xfrm>
            <a:off x="4559220" y="3852568"/>
            <a:ext cx="1069144" cy="23914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Metin kutusu 13">
            <a:extLst>
              <a:ext uri="{FF2B5EF4-FFF2-40B4-BE49-F238E27FC236}">
                <a16:creationId xmlns="" xmlns:a16="http://schemas.microsoft.com/office/drawing/2014/main" id="{7C272684-AB03-478B-8D93-EF2965CFB1E0}"/>
              </a:ext>
            </a:extLst>
          </p:cNvPr>
          <p:cNvSpPr txBox="1"/>
          <p:nvPr/>
        </p:nvSpPr>
        <p:spPr>
          <a:xfrm>
            <a:off x="7027239" y="1945786"/>
            <a:ext cx="3098917" cy="523220"/>
          </a:xfrm>
          <a:prstGeom prst="rect">
            <a:avLst/>
          </a:prstGeom>
          <a:solidFill>
            <a:schemeClr val="accent2">
              <a:lumMod val="20000"/>
              <a:lumOff val="80000"/>
            </a:schemeClr>
          </a:solidFill>
          <a:ln>
            <a:solidFill>
              <a:schemeClr val="tx1"/>
            </a:solidFill>
          </a:ln>
        </p:spPr>
        <p:txBody>
          <a:bodyPr wrap="square" rtlCol="0">
            <a:spAutoFit/>
          </a:bodyPr>
          <a:lstStyle/>
          <a:p>
            <a:r>
              <a:rPr lang="tr-TR" sz="2800" dirty="0">
                <a:latin typeface="Comic Sans MS" pitchFamily="66" charset="0"/>
              </a:rPr>
              <a:t>ASRM öneriyor</a:t>
            </a:r>
          </a:p>
        </p:txBody>
      </p:sp>
    </p:spTree>
    <p:extLst>
      <p:ext uri="{BB962C8B-B14F-4D97-AF65-F5344CB8AC3E}">
        <p14:creationId xmlns:p14="http://schemas.microsoft.com/office/powerpoint/2010/main" xmlns="" val="24882039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837127" y="1378039"/>
            <a:ext cx="4353060" cy="523220"/>
          </a:xfrm>
          <a:prstGeom prst="rect">
            <a:avLst/>
          </a:prstGeom>
          <a:solidFill>
            <a:srgbClr val="FFFF00"/>
          </a:solidFill>
          <a:ln w="28575">
            <a:solidFill>
              <a:schemeClr val="tx1"/>
            </a:solidFill>
          </a:ln>
        </p:spPr>
        <p:txBody>
          <a:bodyPr wrap="square" rtlCol="0">
            <a:spAutoFit/>
          </a:bodyPr>
          <a:lstStyle/>
          <a:p>
            <a:r>
              <a:rPr lang="tr-TR" sz="2800" dirty="0" err="1" smtClean="0">
                <a:latin typeface="Comic Sans MS" pitchFamily="66" charset="0"/>
              </a:rPr>
              <a:t>Ovaryen</a:t>
            </a:r>
            <a:r>
              <a:rPr lang="tr-TR" sz="2800" dirty="0" smtClean="0">
                <a:latin typeface="Comic Sans MS" pitchFamily="66" charset="0"/>
              </a:rPr>
              <a:t> rezerv testleri</a:t>
            </a:r>
            <a:endParaRPr lang="tr-TR" sz="2800" dirty="0">
              <a:latin typeface="Comic Sans MS" pitchFamily="66" charset="0"/>
            </a:endParaRPr>
          </a:p>
        </p:txBody>
      </p:sp>
      <p:sp>
        <p:nvSpPr>
          <p:cNvPr id="3" name="Metin kutusu 5">
            <a:extLst>
              <a:ext uri="{FF2B5EF4-FFF2-40B4-BE49-F238E27FC236}">
                <a16:creationId xmlns="" xmlns:a16="http://schemas.microsoft.com/office/drawing/2014/main" id="{E2F4B30D-17C9-4556-B954-4B2C6DF3B32D}"/>
              </a:ext>
            </a:extLst>
          </p:cNvPr>
          <p:cNvSpPr txBox="1"/>
          <p:nvPr/>
        </p:nvSpPr>
        <p:spPr>
          <a:xfrm>
            <a:off x="5344733" y="1381259"/>
            <a:ext cx="6040192" cy="461665"/>
          </a:xfrm>
          <a:prstGeom prst="rect">
            <a:avLst/>
          </a:prstGeom>
          <a:solidFill>
            <a:schemeClr val="accent2">
              <a:lumMod val="20000"/>
              <a:lumOff val="80000"/>
            </a:schemeClr>
          </a:solidFill>
          <a:ln w="28575">
            <a:solidFill>
              <a:schemeClr val="tx1"/>
            </a:solidFill>
          </a:ln>
        </p:spPr>
        <p:txBody>
          <a:bodyPr wrap="square" rtlCol="0">
            <a:spAutoFit/>
          </a:bodyPr>
          <a:lstStyle/>
          <a:p>
            <a:r>
              <a:rPr lang="tr-TR" sz="2400" b="1" dirty="0" smtClean="0">
                <a:latin typeface="Comic Sans MS" pitchFamily="66" charset="0"/>
              </a:rPr>
              <a:t>Kanıtlanmamış. Rutin </a:t>
            </a:r>
            <a:r>
              <a:rPr lang="tr-TR" sz="2400" b="1" dirty="0">
                <a:latin typeface="Comic Sans MS" pitchFamily="66" charset="0"/>
              </a:rPr>
              <a:t>olarak </a:t>
            </a:r>
            <a:r>
              <a:rPr lang="tr-TR" sz="2400" b="1" dirty="0" smtClean="0">
                <a:latin typeface="Comic Sans MS" pitchFamily="66" charset="0"/>
              </a:rPr>
              <a:t>önerilmez</a:t>
            </a:r>
            <a:endParaRPr lang="tr-TR" sz="2400" b="1" dirty="0">
              <a:latin typeface="Comic Sans MS" pitchFamily="66" charset="0"/>
            </a:endParaRPr>
          </a:p>
        </p:txBody>
      </p:sp>
      <p:sp>
        <p:nvSpPr>
          <p:cNvPr id="4" name="3 Metin kutusu"/>
          <p:cNvSpPr txBox="1"/>
          <p:nvPr/>
        </p:nvSpPr>
        <p:spPr>
          <a:xfrm>
            <a:off x="834980" y="2625143"/>
            <a:ext cx="4353060" cy="1384995"/>
          </a:xfrm>
          <a:prstGeom prst="rect">
            <a:avLst/>
          </a:prstGeom>
          <a:solidFill>
            <a:srgbClr val="FFFF00"/>
          </a:solidFill>
          <a:ln w="28575">
            <a:solidFill>
              <a:schemeClr val="tx1"/>
            </a:solidFill>
          </a:ln>
        </p:spPr>
        <p:txBody>
          <a:bodyPr wrap="square" rtlCol="0">
            <a:spAutoFit/>
          </a:bodyPr>
          <a:lstStyle/>
          <a:p>
            <a:r>
              <a:rPr lang="tr-TR" sz="2800" dirty="0" err="1" smtClean="0">
                <a:latin typeface="Comic Sans MS" pitchFamily="66" charset="0"/>
              </a:rPr>
              <a:t>Luteal</a:t>
            </a:r>
            <a:r>
              <a:rPr lang="tr-TR" sz="2800" dirty="0" smtClean="0">
                <a:latin typeface="Comic Sans MS" pitchFamily="66" charset="0"/>
              </a:rPr>
              <a:t> faz </a:t>
            </a:r>
            <a:r>
              <a:rPr lang="tr-TR" sz="2800" dirty="0" err="1" smtClean="0">
                <a:latin typeface="Comic Sans MS" pitchFamily="66" charset="0"/>
              </a:rPr>
              <a:t>defekti</a:t>
            </a:r>
            <a:r>
              <a:rPr lang="tr-TR" sz="2800" dirty="0" smtClean="0">
                <a:latin typeface="Comic Sans MS" pitchFamily="66" charset="0"/>
              </a:rPr>
              <a:t> (</a:t>
            </a:r>
            <a:r>
              <a:rPr lang="tr-TR" sz="2800" dirty="0" err="1" smtClean="0">
                <a:latin typeface="Comic Sans MS" pitchFamily="66" charset="0"/>
              </a:rPr>
              <a:t>midluteal</a:t>
            </a:r>
            <a:r>
              <a:rPr lang="tr-TR" sz="2800" dirty="0" smtClean="0">
                <a:latin typeface="Comic Sans MS" pitchFamily="66" charset="0"/>
              </a:rPr>
              <a:t> </a:t>
            </a:r>
            <a:r>
              <a:rPr lang="tr-TR" sz="2800" dirty="0" err="1" smtClean="0">
                <a:latin typeface="Comic Sans MS" pitchFamily="66" charset="0"/>
              </a:rPr>
              <a:t>progesteron</a:t>
            </a:r>
            <a:r>
              <a:rPr lang="tr-TR" sz="2800" dirty="0" smtClean="0">
                <a:latin typeface="Comic Sans MS" pitchFamily="66" charset="0"/>
              </a:rPr>
              <a:t> veya </a:t>
            </a:r>
            <a:r>
              <a:rPr lang="tr-TR" sz="2800" dirty="0" err="1" smtClean="0">
                <a:latin typeface="Comic Sans MS" pitchFamily="66" charset="0"/>
              </a:rPr>
              <a:t>endometrial</a:t>
            </a:r>
            <a:r>
              <a:rPr lang="tr-TR" sz="2800" dirty="0" smtClean="0">
                <a:latin typeface="Comic Sans MS" pitchFamily="66" charset="0"/>
              </a:rPr>
              <a:t> biyopsi</a:t>
            </a:r>
            <a:endParaRPr lang="tr-TR" sz="2800" dirty="0">
              <a:latin typeface="Comic Sans MS" pitchFamily="66" charset="0"/>
            </a:endParaRPr>
          </a:p>
        </p:txBody>
      </p:sp>
      <p:sp>
        <p:nvSpPr>
          <p:cNvPr id="5" name="4 Metin kutusu"/>
          <p:cNvSpPr txBox="1"/>
          <p:nvPr/>
        </p:nvSpPr>
        <p:spPr>
          <a:xfrm>
            <a:off x="819954" y="4413161"/>
            <a:ext cx="2631584" cy="523220"/>
          </a:xfrm>
          <a:prstGeom prst="rect">
            <a:avLst/>
          </a:prstGeom>
          <a:solidFill>
            <a:srgbClr val="FFFF00"/>
          </a:solidFill>
          <a:ln w="28575">
            <a:solidFill>
              <a:schemeClr val="tx1"/>
            </a:solidFill>
          </a:ln>
        </p:spPr>
        <p:txBody>
          <a:bodyPr wrap="square" rtlCol="0">
            <a:spAutoFit/>
          </a:bodyPr>
          <a:lstStyle/>
          <a:p>
            <a:r>
              <a:rPr lang="tr-TR" sz="2800" dirty="0" err="1" smtClean="0">
                <a:latin typeface="Comic Sans MS" pitchFamily="66" charset="0"/>
              </a:rPr>
              <a:t>Androjenler</a:t>
            </a:r>
            <a:endParaRPr lang="tr-TR" sz="2800" dirty="0">
              <a:latin typeface="Comic Sans MS" pitchFamily="66" charset="0"/>
            </a:endParaRPr>
          </a:p>
        </p:txBody>
      </p:sp>
      <p:sp>
        <p:nvSpPr>
          <p:cNvPr id="6" name="5 Metin kutusu"/>
          <p:cNvSpPr txBox="1"/>
          <p:nvPr/>
        </p:nvSpPr>
        <p:spPr>
          <a:xfrm>
            <a:off x="830688" y="5840569"/>
            <a:ext cx="1423115" cy="523220"/>
          </a:xfrm>
          <a:prstGeom prst="rect">
            <a:avLst/>
          </a:prstGeom>
          <a:solidFill>
            <a:srgbClr val="FFFF00"/>
          </a:solidFill>
          <a:ln w="28575">
            <a:solidFill>
              <a:schemeClr val="tx1"/>
            </a:solidFill>
          </a:ln>
        </p:spPr>
        <p:txBody>
          <a:bodyPr wrap="square" rtlCol="0">
            <a:spAutoFit/>
          </a:bodyPr>
          <a:lstStyle/>
          <a:p>
            <a:r>
              <a:rPr lang="tr-TR" sz="2800" dirty="0" smtClean="0">
                <a:latin typeface="Comic Sans MS" pitchFamily="66" charset="0"/>
              </a:rPr>
              <a:t>LH</a:t>
            </a:r>
            <a:endParaRPr lang="tr-TR" sz="2800" dirty="0">
              <a:latin typeface="Comic Sans MS" pitchFamily="66" charset="0"/>
            </a:endParaRPr>
          </a:p>
        </p:txBody>
      </p:sp>
      <p:sp>
        <p:nvSpPr>
          <p:cNvPr id="7" name="Metin kutusu 5">
            <a:extLst>
              <a:ext uri="{FF2B5EF4-FFF2-40B4-BE49-F238E27FC236}">
                <a16:creationId xmlns="" xmlns:a16="http://schemas.microsoft.com/office/drawing/2014/main" id="{E2F4B30D-17C9-4556-B954-4B2C6DF3B32D}"/>
              </a:ext>
            </a:extLst>
          </p:cNvPr>
          <p:cNvSpPr txBox="1"/>
          <p:nvPr/>
        </p:nvSpPr>
        <p:spPr>
          <a:xfrm>
            <a:off x="5355466" y="3040487"/>
            <a:ext cx="6040192" cy="830997"/>
          </a:xfrm>
          <a:prstGeom prst="rect">
            <a:avLst/>
          </a:prstGeom>
          <a:solidFill>
            <a:schemeClr val="accent2">
              <a:lumMod val="20000"/>
              <a:lumOff val="80000"/>
            </a:schemeClr>
          </a:solidFill>
          <a:ln w="28575">
            <a:solidFill>
              <a:schemeClr val="tx1"/>
            </a:solidFill>
          </a:ln>
        </p:spPr>
        <p:txBody>
          <a:bodyPr wrap="square" rtlCol="0">
            <a:spAutoFit/>
          </a:bodyPr>
          <a:lstStyle/>
          <a:p>
            <a:r>
              <a:rPr lang="tr-TR" sz="2400" b="1" dirty="0" smtClean="0">
                <a:latin typeface="Comic Sans MS" pitchFamily="66" charset="0"/>
              </a:rPr>
              <a:t>Kanıtlar çelişkili. Rutin </a:t>
            </a:r>
            <a:r>
              <a:rPr lang="tr-TR" sz="2400" b="1" dirty="0">
                <a:latin typeface="Comic Sans MS" pitchFamily="66" charset="0"/>
              </a:rPr>
              <a:t>olarak </a:t>
            </a:r>
            <a:r>
              <a:rPr lang="tr-TR" sz="2400" b="1" dirty="0" smtClean="0">
                <a:latin typeface="Comic Sans MS" pitchFamily="66" charset="0"/>
              </a:rPr>
              <a:t>önerilmez</a:t>
            </a:r>
            <a:endParaRPr lang="tr-TR" sz="2400" b="1" dirty="0">
              <a:latin typeface="Comic Sans MS" pitchFamily="66" charset="0"/>
            </a:endParaRPr>
          </a:p>
        </p:txBody>
      </p:sp>
      <p:sp>
        <p:nvSpPr>
          <p:cNvPr id="8" name="7 Dikdörtgen"/>
          <p:cNvSpPr/>
          <p:nvPr/>
        </p:nvSpPr>
        <p:spPr>
          <a:xfrm>
            <a:off x="3747751" y="4069723"/>
            <a:ext cx="4185635" cy="1596981"/>
          </a:xfrm>
          <a:prstGeom prst="rect">
            <a:avLst/>
          </a:prstGeom>
          <a:solidFill>
            <a:srgbClr val="FFFF00"/>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1066800">
              <a:lnSpc>
                <a:spcPct val="90000"/>
              </a:lnSpc>
              <a:spcBef>
                <a:spcPct val="0"/>
              </a:spcBef>
              <a:spcAft>
                <a:spcPct val="35000"/>
              </a:spcAft>
            </a:pPr>
            <a:r>
              <a:rPr lang="tr-TR" sz="2000" b="1" dirty="0" smtClean="0">
                <a:solidFill>
                  <a:schemeClr val="tx1"/>
                </a:solidFill>
                <a:latin typeface="Comic Sans MS" pitchFamily="66" charset="0"/>
                <a:cs typeface="Times New Roman" pitchFamily="18" charset="0"/>
              </a:rPr>
              <a:t>Yüksek </a:t>
            </a:r>
            <a:r>
              <a:rPr lang="tr-TR" sz="2000" dirty="0" smtClean="0">
                <a:solidFill>
                  <a:schemeClr val="tx1"/>
                </a:solidFill>
                <a:latin typeface="Comic Sans MS" pitchFamily="66" charset="0"/>
                <a:cs typeface="Times New Roman" pitchFamily="18" charset="0"/>
              </a:rPr>
              <a:t>LH, T ve </a:t>
            </a:r>
            <a:r>
              <a:rPr lang="tr-TR" sz="2000" dirty="0" err="1" smtClean="0">
                <a:solidFill>
                  <a:schemeClr val="tx1"/>
                </a:solidFill>
                <a:latin typeface="Comic Sans MS" pitchFamily="66" charset="0"/>
                <a:cs typeface="Times New Roman" pitchFamily="18" charset="0"/>
              </a:rPr>
              <a:t>Androstenodion</a:t>
            </a:r>
            <a:r>
              <a:rPr lang="tr-TR" sz="2000" dirty="0" smtClean="0">
                <a:solidFill>
                  <a:schemeClr val="tx1"/>
                </a:solidFill>
                <a:latin typeface="Comic Sans MS" pitchFamily="66" charset="0"/>
                <a:cs typeface="Times New Roman" pitchFamily="18" charset="0"/>
              </a:rPr>
              <a:t> seviyeleri </a:t>
            </a:r>
            <a:r>
              <a:rPr lang="tr-TR" sz="2000" dirty="0" err="1" smtClean="0">
                <a:solidFill>
                  <a:schemeClr val="tx1"/>
                </a:solidFill>
                <a:latin typeface="Comic Sans MS" pitchFamily="66" charset="0"/>
                <a:cs typeface="Times New Roman" pitchFamily="18" charset="0"/>
              </a:rPr>
              <a:t>endometrium</a:t>
            </a:r>
            <a:r>
              <a:rPr lang="tr-TR" sz="2000" dirty="0" smtClean="0">
                <a:solidFill>
                  <a:schemeClr val="tx1"/>
                </a:solidFill>
                <a:latin typeface="Comic Sans MS" pitchFamily="66" charset="0"/>
                <a:cs typeface="Times New Roman" pitchFamily="18" charset="0"/>
              </a:rPr>
              <a:t> üzerine  olumsuz etkili</a:t>
            </a:r>
          </a:p>
          <a:p>
            <a:pPr lvl="0" defTabSz="1066800">
              <a:lnSpc>
                <a:spcPct val="90000"/>
              </a:lnSpc>
              <a:spcBef>
                <a:spcPct val="0"/>
              </a:spcBef>
              <a:spcAft>
                <a:spcPct val="35000"/>
              </a:spcAft>
            </a:pPr>
            <a:r>
              <a:rPr lang="tr-TR" sz="2000" i="1" dirty="0" smtClean="0">
                <a:solidFill>
                  <a:schemeClr val="tx1"/>
                </a:solidFill>
                <a:cs typeface="Times New Roman" pitchFamily="18" charset="0"/>
              </a:rPr>
              <a:t>		</a:t>
            </a:r>
            <a:r>
              <a:rPr lang="tr-TR" sz="1400" i="1" dirty="0" err="1" smtClean="0">
                <a:solidFill>
                  <a:schemeClr val="tx1"/>
                </a:solidFill>
                <a:cs typeface="Times New Roman" pitchFamily="18" charset="0"/>
              </a:rPr>
              <a:t>Okon</a:t>
            </a:r>
            <a:r>
              <a:rPr lang="tr-TR" sz="1400" i="1" dirty="0" smtClean="0">
                <a:solidFill>
                  <a:schemeClr val="tx1"/>
                </a:solidFill>
                <a:cs typeface="Times New Roman" pitchFamily="18" charset="0"/>
              </a:rPr>
              <a:t> MA, 1998</a:t>
            </a:r>
            <a:endParaRPr lang="tr-TR" sz="1400" i="1" dirty="0">
              <a:solidFill>
                <a:schemeClr val="tx1"/>
              </a:solidFill>
              <a:cs typeface="Times New Roman" pitchFamily="18" charset="0"/>
            </a:endParaRPr>
          </a:p>
        </p:txBody>
      </p:sp>
      <p:sp>
        <p:nvSpPr>
          <p:cNvPr id="10" name="Metin kutusu 6">
            <a:extLst>
              <a:ext uri="{FF2B5EF4-FFF2-40B4-BE49-F238E27FC236}">
                <a16:creationId xmlns="" xmlns:a16="http://schemas.microsoft.com/office/drawing/2014/main" id="{8360789D-F1EA-4E24-8ADD-C2153F35B5D5}"/>
              </a:ext>
            </a:extLst>
          </p:cNvPr>
          <p:cNvSpPr txBox="1"/>
          <p:nvPr/>
        </p:nvSpPr>
        <p:spPr>
          <a:xfrm>
            <a:off x="8066031" y="4379666"/>
            <a:ext cx="3962837" cy="830997"/>
          </a:xfrm>
          <a:prstGeom prst="rect">
            <a:avLst/>
          </a:prstGeom>
          <a:solidFill>
            <a:schemeClr val="accent2">
              <a:lumMod val="20000"/>
              <a:lumOff val="80000"/>
            </a:schemeClr>
          </a:solidFill>
          <a:ln w="28575">
            <a:solidFill>
              <a:schemeClr val="tx1"/>
            </a:solidFill>
          </a:ln>
        </p:spPr>
        <p:txBody>
          <a:bodyPr wrap="square" rtlCol="0">
            <a:spAutoFit/>
          </a:bodyPr>
          <a:lstStyle/>
          <a:p>
            <a:r>
              <a:rPr lang="tr-TR" sz="2400" b="1" dirty="0" smtClean="0">
                <a:latin typeface="Comic Sans MS" pitchFamily="66" charset="0"/>
              </a:rPr>
              <a:t>Kanıtlar çelişkili.</a:t>
            </a:r>
          </a:p>
          <a:p>
            <a:r>
              <a:rPr lang="tr-TR" sz="2400" b="1" dirty="0" err="1" smtClean="0">
                <a:latin typeface="Comic Sans MS" pitchFamily="66" charset="0"/>
              </a:rPr>
              <a:t>Androjen</a:t>
            </a:r>
            <a:r>
              <a:rPr lang="tr-TR" sz="2400" b="1" dirty="0" smtClean="0">
                <a:latin typeface="Comic Sans MS" pitchFamily="66" charset="0"/>
              </a:rPr>
              <a:t> testi önerilmez</a:t>
            </a:r>
            <a:endParaRPr lang="tr-TR" sz="2400" b="1" dirty="0">
              <a:latin typeface="Comic Sans MS" pitchFamily="66" charset="0"/>
            </a:endParaRPr>
          </a:p>
        </p:txBody>
      </p:sp>
      <p:sp>
        <p:nvSpPr>
          <p:cNvPr id="11" name="Metin kutusu 10">
            <a:extLst>
              <a:ext uri="{FF2B5EF4-FFF2-40B4-BE49-F238E27FC236}">
                <a16:creationId xmlns="" xmlns:a16="http://schemas.microsoft.com/office/drawing/2014/main" id="{B4EFEF9B-E924-4AF2-A098-DB083C6EDC59}"/>
              </a:ext>
            </a:extLst>
          </p:cNvPr>
          <p:cNvSpPr txBox="1"/>
          <p:nvPr/>
        </p:nvSpPr>
        <p:spPr>
          <a:xfrm>
            <a:off x="2774889" y="5706903"/>
            <a:ext cx="5016829" cy="830997"/>
          </a:xfrm>
          <a:prstGeom prst="rect">
            <a:avLst/>
          </a:prstGeom>
          <a:solidFill>
            <a:schemeClr val="accent2">
              <a:lumMod val="20000"/>
              <a:lumOff val="80000"/>
            </a:schemeClr>
          </a:solidFill>
          <a:ln w="28575">
            <a:solidFill>
              <a:schemeClr val="tx1"/>
            </a:solidFill>
          </a:ln>
        </p:spPr>
        <p:txBody>
          <a:bodyPr wrap="square" rtlCol="0">
            <a:spAutoFit/>
          </a:bodyPr>
          <a:lstStyle/>
          <a:p>
            <a:r>
              <a:rPr lang="tr-TR" sz="2400" b="1" dirty="0" smtClean="0">
                <a:latin typeface="Comic Sans MS" panose="030F0702030302020204" pitchFamily="66" charset="0"/>
              </a:rPr>
              <a:t>Kanıtlar tutarsız</a:t>
            </a:r>
            <a:endParaRPr lang="tr-TR" sz="2400" b="1" dirty="0">
              <a:latin typeface="Comic Sans MS" panose="030F0702030302020204" pitchFamily="66" charset="0"/>
            </a:endParaRPr>
          </a:p>
          <a:p>
            <a:r>
              <a:rPr lang="tr-TR" sz="2400" b="1" dirty="0" smtClean="0">
                <a:latin typeface="Comic Sans MS" panose="030F0702030302020204" pitchFamily="66" charset="0"/>
              </a:rPr>
              <a:t>Rutin </a:t>
            </a:r>
            <a:r>
              <a:rPr lang="tr-TR" sz="2400" b="1" dirty="0">
                <a:latin typeface="Comic Sans MS" panose="030F0702030302020204" pitchFamily="66" charset="0"/>
              </a:rPr>
              <a:t>LH testi </a:t>
            </a:r>
            <a:r>
              <a:rPr lang="tr-TR" sz="2400" b="1" dirty="0" smtClean="0">
                <a:latin typeface="Comic Sans MS" panose="030F0702030302020204" pitchFamily="66" charset="0"/>
              </a:rPr>
              <a:t>önerilmez </a:t>
            </a:r>
            <a:endParaRPr lang="tr-TR" sz="2400" b="1" dirty="0">
              <a:latin typeface="Comic Sans MS" panose="030F0702030302020204" pitchFamily="66" charset="0"/>
            </a:endParaRPr>
          </a:p>
        </p:txBody>
      </p:sp>
      <p:sp>
        <p:nvSpPr>
          <p:cNvPr id="12" name="Unvan 1">
            <a:extLst>
              <a:ext uri="{FF2B5EF4-FFF2-40B4-BE49-F238E27FC236}">
                <a16:creationId xmlns="" xmlns:a16="http://schemas.microsoft.com/office/drawing/2014/main" id="{6A4BBB18-813B-4B78-844C-B20B4BAE5677}"/>
              </a:ext>
            </a:extLst>
          </p:cNvPr>
          <p:cNvSpPr txBox="1">
            <a:spLocks/>
          </p:cNvSpPr>
          <p:nvPr/>
        </p:nvSpPr>
        <p:spPr>
          <a:xfrm>
            <a:off x="838200" y="365125"/>
            <a:ext cx="10515600" cy="690943"/>
          </a:xfrm>
          <a:prstGeom prst="rect">
            <a:avLst/>
          </a:prstGeom>
          <a:solidFill>
            <a:schemeClr val="tx1"/>
          </a:solidFill>
        </p:spPr>
        <p:txBody>
          <a:bodyPr/>
          <a:lstStyle/>
          <a:p>
            <a:pPr lvl="0">
              <a:lnSpc>
                <a:spcPct val="90000"/>
              </a:lnSpc>
              <a:spcBef>
                <a:spcPct val="0"/>
              </a:spcBef>
            </a:pPr>
            <a:r>
              <a:rPr lang="tr-TR" sz="4000" dirty="0" smtClean="0">
                <a:solidFill>
                  <a:schemeClr val="bg1"/>
                </a:solidFill>
              </a:rPr>
              <a:t>TGK- </a:t>
            </a:r>
            <a:r>
              <a:rPr lang="tr-TR" sz="4000" dirty="0" err="1" smtClean="0">
                <a:solidFill>
                  <a:schemeClr val="bg1"/>
                </a:solidFill>
              </a:rPr>
              <a:t>Metabolik</a:t>
            </a:r>
            <a:r>
              <a:rPr lang="tr-TR" sz="4000" dirty="0" smtClean="0">
                <a:solidFill>
                  <a:schemeClr val="bg1"/>
                </a:solidFill>
              </a:rPr>
              <a:t> ve endokrin faktörler</a:t>
            </a:r>
            <a:endParaRPr kumimoji="0" lang="tr-TR"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13" name="Metin kutusu 12">
            <a:extLst>
              <a:ext uri="{FF2B5EF4-FFF2-40B4-BE49-F238E27FC236}">
                <a16:creationId xmlns="" xmlns:a16="http://schemas.microsoft.com/office/drawing/2014/main" id="{671C823A-F0B6-4F8A-9477-B4817FFB26F5}"/>
              </a:ext>
            </a:extLst>
          </p:cNvPr>
          <p:cNvSpPr txBox="1"/>
          <p:nvPr/>
        </p:nvSpPr>
        <p:spPr>
          <a:xfrm flipH="1">
            <a:off x="8484769" y="5775082"/>
            <a:ext cx="3544099" cy="923330"/>
          </a:xfrm>
          <a:prstGeom prst="rect">
            <a:avLst/>
          </a:prstGeom>
          <a:noFill/>
        </p:spPr>
        <p:txBody>
          <a:bodyPr wrap="square" rtlCol="0">
            <a:spAutoFit/>
          </a:bodyPr>
          <a:lstStyle/>
          <a:p>
            <a:endParaRPr lang="tr-TR" i="1" dirty="0"/>
          </a:p>
          <a:p>
            <a:r>
              <a:rPr lang="en-US" i="1" dirty="0"/>
              <a:t>ESHRE Early Pregnancy </a:t>
            </a:r>
            <a:r>
              <a:rPr lang="en-US" i="1" dirty="0" err="1"/>
              <a:t>Guid</a:t>
            </a:r>
            <a:r>
              <a:rPr lang="tr-TR" i="1" dirty="0"/>
              <a:t>e</a:t>
            </a:r>
            <a:r>
              <a:rPr lang="en-US" i="1" dirty="0"/>
              <a:t>line Development Group</a:t>
            </a:r>
            <a:r>
              <a:rPr lang="tr-TR" i="1" dirty="0"/>
              <a:t>, 2017</a:t>
            </a:r>
            <a:r>
              <a:rPr lang="en-US" i="1" dirty="0"/>
              <a:t> </a:t>
            </a:r>
            <a:endParaRPr lang="tr-TR" i="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solidFill>
            <a:schemeClr val="accent2">
              <a:lumMod val="20000"/>
              <a:lumOff val="80000"/>
            </a:schemeClr>
          </a:solidFill>
          <a:ln w="28575">
            <a:solidFill>
              <a:schemeClr val="tx1"/>
            </a:solidFill>
          </a:ln>
        </p:spPr>
        <p:txBody>
          <a:bodyPr>
            <a:normAutofit fontScale="55000" lnSpcReduction="20000"/>
          </a:bodyPr>
          <a:lstStyle/>
          <a:p>
            <a:pPr marL="457200" lvl="1" indent="0">
              <a:lnSpc>
                <a:spcPct val="120000"/>
              </a:lnSpc>
              <a:buNone/>
            </a:pPr>
            <a:r>
              <a:rPr lang="tr-TR" sz="4700" b="1" dirty="0" smtClean="0">
                <a:latin typeface="Comic Sans MS" panose="030F0702030302020204" pitchFamily="66" charset="0"/>
              </a:rPr>
              <a:t>D vitamini eksikliği</a:t>
            </a:r>
            <a:r>
              <a:rPr lang="tr-TR" sz="4700" dirty="0" smtClean="0">
                <a:latin typeface="Comic Sans MS" panose="030F0702030302020204" pitchFamily="66" charset="0"/>
              </a:rPr>
              <a:t>  (&lt;30 </a:t>
            </a:r>
            <a:r>
              <a:rPr lang="tr-TR" sz="4700" dirty="0" err="1" smtClean="0">
                <a:latin typeface="Comic Sans MS" panose="030F0702030302020204" pitchFamily="66" charset="0"/>
              </a:rPr>
              <a:t>ng</a:t>
            </a:r>
            <a:r>
              <a:rPr lang="tr-TR" sz="4700" dirty="0" smtClean="0">
                <a:latin typeface="Comic Sans MS" panose="030F0702030302020204" pitchFamily="66" charset="0"/>
              </a:rPr>
              <a:t> /ml) </a:t>
            </a:r>
            <a:r>
              <a:rPr lang="tr-TR" sz="4700" dirty="0" err="1" smtClean="0">
                <a:latin typeface="Comic Sans MS" panose="030F0702030302020204" pitchFamily="66" charset="0"/>
              </a:rPr>
              <a:t>obstetrik</a:t>
            </a:r>
            <a:r>
              <a:rPr lang="tr-TR" sz="4700" dirty="0" smtClean="0">
                <a:latin typeface="Comic Sans MS" panose="030F0702030302020204" pitchFamily="66" charset="0"/>
              </a:rPr>
              <a:t> komplikasyon</a:t>
            </a:r>
          </a:p>
          <a:p>
            <a:pPr>
              <a:lnSpc>
                <a:spcPct val="120000"/>
              </a:lnSpc>
              <a:buFont typeface="Wingdings" panose="05000000000000000000" pitchFamily="2" charset="2"/>
              <a:buChar char="§"/>
            </a:pPr>
            <a:r>
              <a:rPr lang="tr-TR" sz="5100" b="1" dirty="0" err="1" smtClean="0">
                <a:latin typeface="Comic Sans MS" panose="030F0702030302020204" pitchFamily="66" charset="0"/>
              </a:rPr>
              <a:t>Gestasyonel</a:t>
            </a:r>
            <a:r>
              <a:rPr lang="tr-TR" sz="5100" b="1" dirty="0" smtClean="0">
                <a:latin typeface="Comic Sans MS" panose="030F0702030302020204" pitchFamily="66" charset="0"/>
              </a:rPr>
              <a:t> diyabet </a:t>
            </a:r>
            <a:r>
              <a:rPr lang="tr-TR" sz="5100" dirty="0" smtClean="0">
                <a:latin typeface="Comic Sans MS" panose="030F0702030302020204" pitchFamily="66" charset="0"/>
              </a:rPr>
              <a:t>için risk faktörü</a:t>
            </a:r>
          </a:p>
          <a:p>
            <a:pPr>
              <a:lnSpc>
                <a:spcPct val="120000"/>
              </a:lnSpc>
              <a:buFont typeface="Wingdings" panose="05000000000000000000" pitchFamily="2" charset="2"/>
              <a:buChar char="§"/>
            </a:pPr>
            <a:r>
              <a:rPr lang="tr-TR" sz="5100" dirty="0" smtClean="0">
                <a:latin typeface="Comic Sans MS" panose="030F0702030302020204" pitchFamily="66" charset="0"/>
              </a:rPr>
              <a:t>SGA ???</a:t>
            </a:r>
          </a:p>
          <a:p>
            <a:pPr>
              <a:lnSpc>
                <a:spcPct val="120000"/>
              </a:lnSpc>
              <a:buFont typeface="Wingdings" panose="05000000000000000000" pitchFamily="2" charset="2"/>
              <a:buChar char="§"/>
            </a:pPr>
            <a:r>
              <a:rPr lang="tr-TR" sz="5100" dirty="0" err="1" smtClean="0">
                <a:latin typeface="Comic Sans MS" panose="030F0702030302020204" pitchFamily="66" charset="0"/>
              </a:rPr>
              <a:t>Preeklampsi</a:t>
            </a:r>
            <a:r>
              <a:rPr lang="tr-TR" sz="5100" dirty="0" smtClean="0">
                <a:latin typeface="Comic Sans MS" panose="030F0702030302020204" pitchFamily="66" charset="0"/>
              </a:rPr>
              <a:t> ???</a:t>
            </a:r>
          </a:p>
          <a:p>
            <a:pPr>
              <a:lnSpc>
                <a:spcPct val="120000"/>
              </a:lnSpc>
              <a:buFont typeface="Wingdings" panose="05000000000000000000" pitchFamily="2" charset="2"/>
              <a:buChar char="§"/>
            </a:pPr>
            <a:r>
              <a:rPr lang="tr-TR" sz="5100" dirty="0" err="1" smtClean="0">
                <a:latin typeface="Comic Sans MS" panose="030F0702030302020204" pitchFamily="66" charset="0"/>
              </a:rPr>
              <a:t>TGK’lı</a:t>
            </a:r>
            <a:r>
              <a:rPr lang="tr-TR" sz="5100" dirty="0" smtClean="0">
                <a:latin typeface="Comic Sans MS" panose="030F0702030302020204" pitchFamily="66" charset="0"/>
              </a:rPr>
              <a:t> olgularda sıklık:</a:t>
            </a:r>
            <a:r>
              <a:rPr lang="tr-TR" sz="5100" b="1" dirty="0" smtClean="0">
                <a:latin typeface="Comic Sans MS" panose="030F0702030302020204" pitchFamily="66" charset="0"/>
              </a:rPr>
              <a:t>%47.4</a:t>
            </a:r>
            <a:endParaRPr lang="tr-TR" dirty="0"/>
          </a:p>
        </p:txBody>
      </p:sp>
      <p:sp>
        <p:nvSpPr>
          <p:cNvPr id="5" name="Dikdörtgen 5">
            <a:extLst>
              <a:ext uri="{FF2B5EF4-FFF2-40B4-BE49-F238E27FC236}">
                <a16:creationId xmlns="" xmlns:a16="http://schemas.microsoft.com/office/drawing/2014/main" id="{7241C815-7000-458A-82C7-91C1FBCBD230}"/>
              </a:ext>
            </a:extLst>
          </p:cNvPr>
          <p:cNvSpPr>
            <a:spLocks noGrp="1"/>
          </p:cNvSpPr>
          <p:nvPr>
            <p:ph sz="half" idx="2"/>
          </p:nvPr>
        </p:nvSpPr>
        <p:spPr>
          <a:xfrm>
            <a:off x="6172200" y="1825625"/>
            <a:ext cx="5186966" cy="4349909"/>
          </a:xfrm>
          <a:prstGeom prst="rect">
            <a:avLst/>
          </a:prstGeom>
          <a:solidFill>
            <a:schemeClr val="accent2">
              <a:lumMod val="20000"/>
              <a:lumOff val="80000"/>
            </a:schemeClr>
          </a:solidFill>
          <a:ln w="28575">
            <a:solidFill>
              <a:schemeClr val="tx1"/>
            </a:solidFill>
          </a:ln>
        </p:spPr>
        <p:txBody>
          <a:bodyPr wrap="square">
            <a:spAutoFit/>
          </a:bodyPr>
          <a:lstStyle/>
          <a:p>
            <a:pPr>
              <a:lnSpc>
                <a:spcPct val="100000"/>
              </a:lnSpc>
              <a:buFont typeface="Wingdings" pitchFamily="2" charset="2"/>
              <a:buChar char="§"/>
            </a:pPr>
            <a:r>
              <a:rPr lang="tr-TR" sz="2800" dirty="0">
                <a:latin typeface="Comic Sans MS" panose="030F0702030302020204" pitchFamily="66" charset="0"/>
              </a:rPr>
              <a:t>Normal gebeler ile karşılaştırıldığında </a:t>
            </a:r>
            <a:r>
              <a:rPr lang="tr-TR" sz="2800" dirty="0" err="1">
                <a:latin typeface="Comic Sans MS" panose="030F0702030302020204" pitchFamily="66" charset="0"/>
              </a:rPr>
              <a:t>TGK’lı</a:t>
            </a:r>
            <a:r>
              <a:rPr lang="tr-TR" sz="2800" dirty="0">
                <a:latin typeface="Comic Sans MS" panose="030F0702030302020204" pitchFamily="66" charset="0"/>
              </a:rPr>
              <a:t> </a:t>
            </a:r>
            <a:r>
              <a:rPr lang="tr-TR" sz="2800" dirty="0" smtClean="0">
                <a:latin typeface="Comic Sans MS" panose="030F0702030302020204" pitchFamily="66" charset="0"/>
              </a:rPr>
              <a:t>gebelerin </a:t>
            </a:r>
            <a:r>
              <a:rPr lang="tr-TR" sz="2800" dirty="0" err="1" smtClean="0">
                <a:latin typeface="Comic Sans MS" panose="030F0702030302020204" pitchFamily="66" charset="0"/>
              </a:rPr>
              <a:t>desiduasında</a:t>
            </a:r>
            <a:r>
              <a:rPr lang="tr-TR" sz="2800" dirty="0" smtClean="0">
                <a:latin typeface="Comic Sans MS" panose="030F0702030302020204" pitchFamily="66" charset="0"/>
              </a:rPr>
              <a:t> </a:t>
            </a:r>
            <a:r>
              <a:rPr lang="tr-TR" sz="2800" b="1" dirty="0">
                <a:latin typeface="Comic Sans MS" panose="030F0702030302020204" pitchFamily="66" charset="0"/>
              </a:rPr>
              <a:t>daha düşük seviyede D Vitamin Reseptörü ve 25-hidroksivitamin D3-1α-</a:t>
            </a:r>
            <a:r>
              <a:rPr lang="tr-TR" sz="2800" b="1" dirty="0" err="1">
                <a:latin typeface="Comic Sans MS" panose="030F0702030302020204" pitchFamily="66" charset="0"/>
              </a:rPr>
              <a:t>hidroksilaz</a:t>
            </a:r>
            <a:r>
              <a:rPr lang="tr-TR" sz="2800" b="1" dirty="0">
                <a:latin typeface="Comic Sans MS" panose="030F0702030302020204" pitchFamily="66" charset="0"/>
              </a:rPr>
              <a:t> ekspresyonu </a:t>
            </a:r>
            <a:r>
              <a:rPr lang="tr-TR" sz="2800" dirty="0">
                <a:latin typeface="Comic Sans MS" panose="030F0702030302020204" pitchFamily="66" charset="0"/>
              </a:rPr>
              <a:t>bildirilmiştir </a:t>
            </a:r>
            <a:r>
              <a:rPr lang="tr-TR" sz="2000" i="1" dirty="0" smtClean="0"/>
              <a:t>			</a:t>
            </a:r>
          </a:p>
          <a:p>
            <a:pPr>
              <a:buNone/>
            </a:pPr>
            <a:endParaRPr lang="tr-TR" sz="2000" b="1" dirty="0"/>
          </a:p>
          <a:p>
            <a:pPr>
              <a:buNone/>
            </a:pPr>
            <a:r>
              <a:rPr lang="tr-TR" sz="2000" b="1" dirty="0"/>
              <a:t>		</a:t>
            </a:r>
            <a:endParaRPr lang="tr-TR" sz="2000" i="1" dirty="0">
              <a:solidFill>
                <a:schemeClr val="bg1"/>
              </a:solidFill>
            </a:endParaRPr>
          </a:p>
        </p:txBody>
      </p:sp>
      <p:sp>
        <p:nvSpPr>
          <p:cNvPr id="6" name="Unvan 1">
            <a:extLst>
              <a:ext uri="{FF2B5EF4-FFF2-40B4-BE49-F238E27FC236}">
                <a16:creationId xmlns="" xmlns:a16="http://schemas.microsoft.com/office/drawing/2014/main" id="{6A4BBB18-813B-4B78-844C-B20B4BAE5677}"/>
              </a:ext>
            </a:extLst>
          </p:cNvPr>
          <p:cNvSpPr>
            <a:spLocks noGrp="1"/>
          </p:cNvSpPr>
          <p:nvPr>
            <p:ph type="title"/>
          </p:nvPr>
        </p:nvSpPr>
        <p:spPr>
          <a:solidFill>
            <a:schemeClr val="tx1"/>
          </a:solidFill>
        </p:spPr>
        <p:txBody>
          <a:bodyPr/>
          <a:lstStyle/>
          <a:p>
            <a:r>
              <a:rPr lang="tr-TR" dirty="0">
                <a:solidFill>
                  <a:schemeClr val="bg1"/>
                </a:solidFill>
                <a:latin typeface="+mn-lt"/>
              </a:rPr>
              <a:t>TGK- Vitamin D</a:t>
            </a:r>
          </a:p>
        </p:txBody>
      </p:sp>
      <p:sp>
        <p:nvSpPr>
          <p:cNvPr id="7" name="6 Dikdörtgen"/>
          <p:cNvSpPr/>
          <p:nvPr/>
        </p:nvSpPr>
        <p:spPr>
          <a:xfrm>
            <a:off x="2087736" y="5652683"/>
            <a:ext cx="3792257" cy="369332"/>
          </a:xfrm>
          <a:prstGeom prst="rect">
            <a:avLst/>
          </a:prstGeom>
        </p:spPr>
        <p:txBody>
          <a:bodyPr wrap="none">
            <a:spAutoFit/>
          </a:bodyPr>
          <a:lstStyle/>
          <a:p>
            <a:r>
              <a:rPr lang="tr-TR" i="1" dirty="0" smtClean="0"/>
              <a:t>Ota K, Hum </a:t>
            </a:r>
            <a:r>
              <a:rPr lang="tr-TR" i="1" dirty="0" err="1" smtClean="0"/>
              <a:t>Reprod</a:t>
            </a:r>
            <a:r>
              <a:rPr lang="tr-TR" i="1" dirty="0" smtClean="0"/>
              <a:t> 2014;29: 208-219. </a:t>
            </a:r>
            <a:endParaRPr lang="tr-TR" dirty="0"/>
          </a:p>
        </p:txBody>
      </p:sp>
      <p:sp>
        <p:nvSpPr>
          <p:cNvPr id="8" name="7 Dikdörtgen"/>
          <p:cNvSpPr/>
          <p:nvPr/>
        </p:nvSpPr>
        <p:spPr>
          <a:xfrm>
            <a:off x="8139448" y="5357612"/>
            <a:ext cx="3206839" cy="954107"/>
          </a:xfrm>
          <a:prstGeom prst="rect">
            <a:avLst/>
          </a:prstGeom>
        </p:spPr>
        <p:txBody>
          <a:bodyPr wrap="square">
            <a:spAutoFit/>
          </a:bodyPr>
          <a:lstStyle/>
          <a:p>
            <a:endParaRPr lang="tr-TR" i="1" dirty="0" smtClean="0"/>
          </a:p>
          <a:p>
            <a:r>
              <a:rPr lang="tr-TR" i="1" dirty="0" err="1" smtClean="0"/>
              <a:t>Wang</a:t>
            </a:r>
            <a:r>
              <a:rPr lang="tr-TR" i="1" dirty="0" smtClean="0"/>
              <a:t> Y, 2016; Yan X,2016</a:t>
            </a:r>
            <a:r>
              <a:rPr lang="de-DE" dirty="0" smtClean="0"/>
              <a:t> </a:t>
            </a:r>
            <a:endParaRPr lang="tr-TR" i="1" dirty="0" smtClean="0"/>
          </a:p>
          <a:p>
            <a:r>
              <a:rPr lang="tr-TR" sz="2000" i="1" dirty="0" smtClean="0">
                <a:solidFill>
                  <a:schemeClr val="bg1"/>
                </a:solidFill>
              </a:rPr>
              <a:t> </a:t>
            </a:r>
            <a:endParaRPr lang="tr-TR" sz="2000" i="1"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832FE4FA-F035-43DB-BE3C-47594F6A2AA1}"/>
              </a:ext>
            </a:extLst>
          </p:cNvPr>
          <p:cNvSpPr>
            <a:spLocks noGrp="1"/>
          </p:cNvSpPr>
          <p:nvPr>
            <p:ph type="title"/>
          </p:nvPr>
        </p:nvSpPr>
        <p:spPr>
          <a:xfrm>
            <a:off x="838199" y="365126"/>
            <a:ext cx="10709655" cy="1000036"/>
          </a:xfrm>
          <a:solidFill>
            <a:schemeClr val="tx1"/>
          </a:solidFill>
        </p:spPr>
        <p:txBody>
          <a:bodyPr/>
          <a:lstStyle/>
          <a:p>
            <a:r>
              <a:rPr lang="tr-TR" dirty="0">
                <a:solidFill>
                  <a:schemeClr val="bg1"/>
                </a:solidFill>
                <a:latin typeface="+mn-lt"/>
              </a:rPr>
              <a:t>TGK- Vitamin D</a:t>
            </a:r>
          </a:p>
        </p:txBody>
      </p:sp>
      <p:pic>
        <p:nvPicPr>
          <p:cNvPr id="4" name="İçerik Yer Tutucusu 3">
            <a:extLst>
              <a:ext uri="{FF2B5EF4-FFF2-40B4-BE49-F238E27FC236}">
                <a16:creationId xmlns="" xmlns:a16="http://schemas.microsoft.com/office/drawing/2014/main" id="{D0F59B88-A7A4-429B-B71C-88FF3EC49020}"/>
              </a:ext>
            </a:extLst>
          </p:cNvPr>
          <p:cNvPicPr>
            <a:picLocks noGrp="1" noChangeAspect="1"/>
          </p:cNvPicPr>
          <p:nvPr>
            <p:ph idx="1"/>
          </p:nvPr>
        </p:nvPicPr>
        <p:blipFill>
          <a:blip r:embed="rId3"/>
          <a:stretch>
            <a:fillRect/>
          </a:stretch>
        </p:blipFill>
        <p:spPr>
          <a:xfrm>
            <a:off x="5638083" y="2634894"/>
            <a:ext cx="6143635" cy="2572100"/>
          </a:xfrm>
          <a:prstGeom prst="rect">
            <a:avLst/>
          </a:prstGeom>
        </p:spPr>
      </p:pic>
      <p:sp>
        <p:nvSpPr>
          <p:cNvPr id="8" name="Metin kutusu 7">
            <a:extLst>
              <a:ext uri="{FF2B5EF4-FFF2-40B4-BE49-F238E27FC236}">
                <a16:creationId xmlns="" xmlns:a16="http://schemas.microsoft.com/office/drawing/2014/main" id="{1D383C77-24CB-40DD-A94D-DB4CD72890A5}"/>
              </a:ext>
            </a:extLst>
          </p:cNvPr>
          <p:cNvSpPr txBox="1"/>
          <p:nvPr/>
        </p:nvSpPr>
        <p:spPr>
          <a:xfrm flipH="1">
            <a:off x="6008607" y="5846544"/>
            <a:ext cx="6732104" cy="646331"/>
          </a:xfrm>
          <a:prstGeom prst="rect">
            <a:avLst/>
          </a:prstGeom>
          <a:noFill/>
        </p:spPr>
        <p:txBody>
          <a:bodyPr wrap="square" rtlCol="0">
            <a:spAutoFit/>
          </a:bodyPr>
          <a:lstStyle/>
          <a:p>
            <a:endParaRPr lang="tr-TR" i="1" dirty="0"/>
          </a:p>
          <a:p>
            <a:r>
              <a:rPr lang="en-US" i="1" dirty="0"/>
              <a:t>ESHRE Early Pregnancy </a:t>
            </a:r>
            <a:r>
              <a:rPr lang="en-US" i="1" dirty="0" err="1"/>
              <a:t>Guid</a:t>
            </a:r>
            <a:r>
              <a:rPr lang="tr-TR" i="1" dirty="0"/>
              <a:t>e</a:t>
            </a:r>
            <a:r>
              <a:rPr lang="en-US" i="1" dirty="0"/>
              <a:t>line Development Group</a:t>
            </a:r>
            <a:r>
              <a:rPr lang="tr-TR" i="1" dirty="0"/>
              <a:t>, 2017</a:t>
            </a:r>
            <a:r>
              <a:rPr lang="en-US" i="1" dirty="0"/>
              <a:t> </a:t>
            </a:r>
            <a:endParaRPr lang="tr-TR" i="1" dirty="0"/>
          </a:p>
        </p:txBody>
      </p:sp>
      <p:sp>
        <p:nvSpPr>
          <p:cNvPr id="3" name="Dikdörtgen 2">
            <a:extLst>
              <a:ext uri="{FF2B5EF4-FFF2-40B4-BE49-F238E27FC236}">
                <a16:creationId xmlns="" xmlns:a16="http://schemas.microsoft.com/office/drawing/2014/main" id="{77A67759-925F-4F54-86C9-CA4F86E19657}"/>
              </a:ext>
            </a:extLst>
          </p:cNvPr>
          <p:cNvSpPr/>
          <p:nvPr/>
        </p:nvSpPr>
        <p:spPr>
          <a:xfrm>
            <a:off x="838199" y="2412670"/>
            <a:ext cx="4614931" cy="3539430"/>
          </a:xfrm>
          <a:prstGeom prst="rect">
            <a:avLst/>
          </a:prstGeom>
          <a:solidFill>
            <a:schemeClr val="accent2">
              <a:lumMod val="20000"/>
              <a:lumOff val="80000"/>
            </a:schemeClr>
          </a:solidFill>
          <a:ln w="28575">
            <a:solidFill>
              <a:schemeClr val="tx1"/>
            </a:solidFill>
          </a:ln>
        </p:spPr>
        <p:txBody>
          <a:bodyPr wrap="square">
            <a:spAutoFit/>
          </a:bodyPr>
          <a:lstStyle/>
          <a:p>
            <a:r>
              <a:rPr lang="tr-TR" sz="2800" b="1" dirty="0" err="1" smtClean="0">
                <a:latin typeface="Comic Sans MS" panose="030F0702030302020204" pitchFamily="66" charset="0"/>
                <a:ea typeface="Calibri" panose="020F0502020204030204" pitchFamily="34" charset="0"/>
                <a:cs typeface="Times New Roman" panose="02020603050405020304" pitchFamily="18" charset="0"/>
              </a:rPr>
              <a:t>TGK’da</a:t>
            </a:r>
            <a:r>
              <a:rPr lang="tr-TR" sz="2800" b="1" dirty="0" smtClean="0">
                <a:latin typeface="Comic Sans MS" panose="030F0702030302020204" pitchFamily="66" charset="0"/>
                <a:ea typeface="Calibri" panose="020F0502020204030204" pitchFamily="34" charset="0"/>
                <a:cs typeface="Times New Roman" panose="02020603050405020304" pitchFamily="18" charset="0"/>
              </a:rPr>
              <a:t> </a:t>
            </a:r>
            <a:r>
              <a:rPr lang="tr-TR" sz="2800" b="1" dirty="0">
                <a:latin typeface="Comic Sans MS" panose="030F0702030302020204" pitchFamily="66" charset="0"/>
                <a:ea typeface="Calibri" panose="020F0502020204030204" pitchFamily="34" charset="0"/>
                <a:cs typeface="Times New Roman" panose="02020603050405020304" pitchFamily="18" charset="0"/>
              </a:rPr>
              <a:t>gebelik öncesi danışmanlık, </a:t>
            </a:r>
            <a:r>
              <a:rPr lang="tr-TR" sz="2800" dirty="0" err="1">
                <a:latin typeface="Comic Sans MS" panose="030F0702030302020204" pitchFamily="66" charset="0"/>
                <a:ea typeface="Calibri" panose="020F0502020204030204" pitchFamily="34" charset="0"/>
                <a:cs typeface="Times New Roman" panose="02020603050405020304" pitchFamily="18" charset="0"/>
              </a:rPr>
              <a:t>profilaktik</a:t>
            </a:r>
            <a:r>
              <a:rPr lang="tr-TR" sz="2800" dirty="0">
                <a:latin typeface="Comic Sans MS" panose="030F0702030302020204" pitchFamily="66" charset="0"/>
                <a:ea typeface="Calibri" panose="020F0502020204030204" pitchFamily="34" charset="0"/>
                <a:cs typeface="Times New Roman" panose="02020603050405020304" pitchFamily="18" charset="0"/>
              </a:rPr>
              <a:t> D vitamini desteği açısından sadece genel tavsiyeyi içerebilir</a:t>
            </a:r>
            <a:r>
              <a:rPr lang="tr-TR" sz="2800" dirty="0" smtClean="0">
                <a:latin typeface="Comic Sans MS" panose="030F0702030302020204" pitchFamily="66" charset="0"/>
                <a:ea typeface="Calibri" panose="020F0502020204030204" pitchFamily="34" charset="0"/>
                <a:cs typeface="Times New Roman" panose="02020603050405020304" pitchFamily="18" charset="0"/>
              </a:rPr>
              <a:t>.</a:t>
            </a:r>
            <a:r>
              <a:rPr lang="tr-TR" sz="2800" dirty="0">
                <a:latin typeface="Comic Sans MS" panose="030F0702030302020204" pitchFamily="66" charset="0"/>
                <a:ea typeface="Calibri" panose="020F0502020204030204" pitchFamily="34" charset="0"/>
                <a:cs typeface="Times New Roman" panose="02020603050405020304" pitchFamily="18" charset="0"/>
              </a:rPr>
              <a:t> </a:t>
            </a:r>
            <a:r>
              <a:rPr lang="tr-TR" sz="2800" b="1" dirty="0" smtClean="0">
                <a:latin typeface="Comic Sans MS" panose="030F0702030302020204" pitchFamily="66" charset="0"/>
                <a:ea typeface="Calibri" panose="020F0502020204030204" pitchFamily="34" charset="0"/>
                <a:cs typeface="Times New Roman" panose="02020603050405020304" pitchFamily="18" charset="0"/>
              </a:rPr>
              <a:t>Bu olgularda rutin</a:t>
            </a:r>
            <a:r>
              <a:rPr lang="tr-TR" sz="2800" b="1" dirty="0" smtClean="0">
                <a:latin typeface="Comic Sans MS" panose="030F0702030302020204" pitchFamily="66" charset="0"/>
              </a:rPr>
              <a:t> </a:t>
            </a:r>
            <a:r>
              <a:rPr lang="tr-TR" sz="2800" b="1" dirty="0">
                <a:latin typeface="Comic Sans MS" panose="030F0702030302020204" pitchFamily="66" charset="0"/>
              </a:rPr>
              <a:t>D vitamini </a:t>
            </a:r>
            <a:r>
              <a:rPr lang="tr-TR" sz="2800" b="1" dirty="0" smtClean="0">
                <a:latin typeface="Comic Sans MS" panose="030F0702030302020204" pitchFamily="66" charset="0"/>
              </a:rPr>
              <a:t>taraması </a:t>
            </a:r>
            <a:r>
              <a:rPr lang="tr-TR" sz="2800" b="1" dirty="0">
                <a:latin typeface="Comic Sans MS" panose="030F0702030302020204" pitchFamily="66" charset="0"/>
              </a:rPr>
              <a:t>önerilmez</a:t>
            </a:r>
            <a:endParaRPr lang="tr-TR" sz="2800" b="1" dirty="0">
              <a:latin typeface="Comic Sans MS" panose="030F0702030302020204" pitchFamily="66" charset="0"/>
              <a:ea typeface="Calibri" panose="020F0502020204030204" pitchFamily="34" charset="0"/>
              <a:cs typeface="Times New Roman" panose="02020603050405020304" pitchFamily="18" charset="0"/>
            </a:endParaRPr>
          </a:p>
          <a:p>
            <a:endParaRPr lang="tr-TR" sz="2800" dirty="0"/>
          </a:p>
        </p:txBody>
      </p:sp>
      <p:sp>
        <p:nvSpPr>
          <p:cNvPr id="6" name="5 Dikdörtgen Belirtme Çizgisi"/>
          <p:cNvSpPr/>
          <p:nvPr/>
        </p:nvSpPr>
        <p:spPr>
          <a:xfrm>
            <a:off x="1828800" y="1584101"/>
            <a:ext cx="2575775" cy="695460"/>
          </a:xfrm>
          <a:prstGeom prst="wedgeRectCallou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chemeClr val="tx1"/>
                </a:solidFill>
                <a:latin typeface="Comic Sans MS" pitchFamily="66" charset="0"/>
              </a:rPr>
              <a:t>ESHRE ÖNERİ</a:t>
            </a:r>
            <a:endParaRPr lang="tr-TR" sz="2400" b="1" dirty="0">
              <a:solidFill>
                <a:schemeClr val="tx1"/>
              </a:solidFill>
              <a:latin typeface="Comic Sans MS" pitchFamily="66" charset="0"/>
            </a:endParaRPr>
          </a:p>
        </p:txBody>
      </p:sp>
      <p:sp>
        <p:nvSpPr>
          <p:cNvPr id="7" name="6 Oval"/>
          <p:cNvSpPr/>
          <p:nvPr/>
        </p:nvSpPr>
        <p:spPr>
          <a:xfrm>
            <a:off x="7379595" y="4108361"/>
            <a:ext cx="901521" cy="73409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Oval"/>
          <p:cNvSpPr/>
          <p:nvPr/>
        </p:nvSpPr>
        <p:spPr>
          <a:xfrm>
            <a:off x="10532772" y="4054698"/>
            <a:ext cx="1148366" cy="92942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11337747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94C15575-8A6E-46F8-956C-C5B009EEF339}"/>
              </a:ext>
            </a:extLst>
          </p:cNvPr>
          <p:cNvSpPr>
            <a:spLocks noGrp="1"/>
          </p:cNvSpPr>
          <p:nvPr>
            <p:ph idx="1"/>
          </p:nvPr>
        </p:nvSpPr>
        <p:spPr>
          <a:xfrm>
            <a:off x="902594" y="1902898"/>
            <a:ext cx="3695163" cy="2205463"/>
          </a:xfrm>
          <a:solidFill>
            <a:schemeClr val="accent2">
              <a:lumMod val="20000"/>
              <a:lumOff val="80000"/>
            </a:schemeClr>
          </a:solidFill>
          <a:ln w="28575">
            <a:solidFill>
              <a:schemeClr val="tx1"/>
            </a:solidFill>
          </a:ln>
        </p:spPr>
        <p:txBody>
          <a:bodyPr>
            <a:normAutofit lnSpcReduction="10000"/>
          </a:bodyPr>
          <a:lstStyle/>
          <a:p>
            <a:pPr marL="0" indent="0">
              <a:buNone/>
              <a:defRPr/>
            </a:pPr>
            <a:r>
              <a:rPr lang="tr-TR" dirty="0" err="1" smtClean="0">
                <a:latin typeface="Comic Sans MS" panose="030F0702030302020204" pitchFamily="66" charset="0"/>
              </a:rPr>
              <a:t>İnsidans</a:t>
            </a:r>
            <a:endParaRPr lang="tr-TR" dirty="0">
              <a:latin typeface="Comic Sans MS" panose="030F0702030302020204" pitchFamily="66" charset="0"/>
            </a:endParaRPr>
          </a:p>
          <a:p>
            <a:pPr>
              <a:buFont typeface="Wingdings" panose="05000000000000000000" pitchFamily="2" charset="2"/>
              <a:buChar char="§"/>
              <a:defRPr/>
            </a:pPr>
            <a:r>
              <a:rPr lang="tr-TR" dirty="0">
                <a:latin typeface="Comic Sans MS" panose="030F0702030302020204" pitchFamily="66" charset="0"/>
              </a:rPr>
              <a:t>Normal popülasyonda </a:t>
            </a:r>
            <a:r>
              <a:rPr lang="tr-TR" b="1" dirty="0">
                <a:latin typeface="Comic Sans MS" panose="030F0702030302020204" pitchFamily="66" charset="0"/>
              </a:rPr>
              <a:t>%5   </a:t>
            </a:r>
            <a:endParaRPr lang="tr-TR" b="1" dirty="0" smtClean="0">
              <a:latin typeface="Comic Sans MS" panose="030F0702030302020204" pitchFamily="66" charset="0"/>
            </a:endParaRPr>
          </a:p>
          <a:p>
            <a:pPr>
              <a:buFont typeface="Wingdings" panose="05000000000000000000" pitchFamily="2" charset="2"/>
              <a:buChar char="§"/>
              <a:defRPr/>
            </a:pPr>
            <a:r>
              <a:rPr lang="tr-TR" dirty="0" smtClean="0">
                <a:latin typeface="Comic Sans MS" panose="030F0702030302020204" pitchFamily="66" charset="0"/>
              </a:rPr>
              <a:t>Gebelikte </a:t>
            </a:r>
            <a:r>
              <a:rPr lang="tr-TR" dirty="0" err="1">
                <a:latin typeface="Comic Sans MS" pitchFamily="66" charset="0"/>
              </a:rPr>
              <a:t>insidansı</a:t>
            </a:r>
            <a:r>
              <a:rPr lang="tr-TR" dirty="0">
                <a:latin typeface="Comic Sans MS" pitchFamily="66" charset="0"/>
              </a:rPr>
              <a:t>  </a:t>
            </a:r>
            <a:r>
              <a:rPr lang="tr-TR" b="1" dirty="0">
                <a:latin typeface="Comic Sans MS" pitchFamily="66" charset="0"/>
              </a:rPr>
              <a:t>%1-12</a:t>
            </a:r>
          </a:p>
          <a:p>
            <a:endParaRPr lang="tr-TR" dirty="0"/>
          </a:p>
        </p:txBody>
      </p:sp>
      <p:sp>
        <p:nvSpPr>
          <p:cNvPr id="4" name="Unvan 1">
            <a:extLst>
              <a:ext uri="{FF2B5EF4-FFF2-40B4-BE49-F238E27FC236}">
                <a16:creationId xmlns="" xmlns:a16="http://schemas.microsoft.com/office/drawing/2014/main" id="{4BD0ED48-73D8-4428-9EE3-F9A6FD339D84}"/>
              </a:ext>
            </a:extLst>
          </p:cNvPr>
          <p:cNvSpPr>
            <a:spLocks noGrp="1"/>
          </p:cNvSpPr>
          <p:nvPr>
            <p:ph type="title"/>
          </p:nvPr>
        </p:nvSpPr>
        <p:spPr>
          <a:solidFill>
            <a:schemeClr val="tx1"/>
          </a:solidFill>
        </p:spPr>
        <p:txBody>
          <a:bodyPr/>
          <a:lstStyle/>
          <a:p>
            <a:r>
              <a:rPr lang="tr-TR" dirty="0">
                <a:solidFill>
                  <a:schemeClr val="bg1"/>
                </a:solidFill>
                <a:latin typeface="+mn-lt"/>
              </a:rPr>
              <a:t>TGK- </a:t>
            </a:r>
            <a:r>
              <a:rPr lang="tr-TR" dirty="0" err="1">
                <a:solidFill>
                  <a:schemeClr val="bg1"/>
                </a:solidFill>
                <a:latin typeface="+mn-lt"/>
              </a:rPr>
              <a:t>Hiperhomosisteinemi</a:t>
            </a:r>
            <a:r>
              <a:rPr lang="tr-TR" dirty="0">
                <a:solidFill>
                  <a:schemeClr val="bg1"/>
                </a:solidFill>
                <a:latin typeface="+mn-lt"/>
              </a:rPr>
              <a:t> (</a:t>
            </a:r>
            <a:r>
              <a:rPr lang="tr-TR" dirty="0" err="1">
                <a:solidFill>
                  <a:schemeClr val="bg1"/>
                </a:solidFill>
                <a:latin typeface="+mn-lt"/>
              </a:rPr>
              <a:t>HHcy</a:t>
            </a:r>
            <a:r>
              <a:rPr lang="tr-TR" dirty="0">
                <a:solidFill>
                  <a:schemeClr val="bg1"/>
                </a:solidFill>
                <a:latin typeface="+mn-lt"/>
              </a:rPr>
              <a:t>)</a:t>
            </a:r>
          </a:p>
        </p:txBody>
      </p:sp>
      <p:sp>
        <p:nvSpPr>
          <p:cNvPr id="5" name="Dikdörtgen 4">
            <a:extLst>
              <a:ext uri="{FF2B5EF4-FFF2-40B4-BE49-F238E27FC236}">
                <a16:creationId xmlns="" xmlns:a16="http://schemas.microsoft.com/office/drawing/2014/main" id="{F192F65E-1ACE-4C71-B350-1B18B97C35CD}"/>
              </a:ext>
            </a:extLst>
          </p:cNvPr>
          <p:cNvSpPr/>
          <p:nvPr/>
        </p:nvSpPr>
        <p:spPr>
          <a:xfrm>
            <a:off x="4739426" y="1906073"/>
            <a:ext cx="6993228" cy="2646878"/>
          </a:xfrm>
          <a:prstGeom prst="rect">
            <a:avLst/>
          </a:prstGeom>
          <a:solidFill>
            <a:schemeClr val="accent2">
              <a:lumMod val="20000"/>
              <a:lumOff val="80000"/>
            </a:schemeClr>
          </a:solidFill>
          <a:ln w="28575">
            <a:solidFill>
              <a:schemeClr val="tx1"/>
            </a:solidFill>
          </a:ln>
        </p:spPr>
        <p:txBody>
          <a:bodyPr wrap="square">
            <a:spAutoFit/>
          </a:bodyPr>
          <a:lstStyle/>
          <a:p>
            <a:r>
              <a:rPr lang="tr-TR" sz="2800" dirty="0">
                <a:latin typeface="Comic Sans MS" pitchFamily="66" charset="0"/>
              </a:rPr>
              <a:t>B6, B12, </a:t>
            </a:r>
            <a:r>
              <a:rPr lang="tr-TR" sz="2800" dirty="0" err="1">
                <a:latin typeface="Comic Sans MS" pitchFamily="66" charset="0"/>
              </a:rPr>
              <a:t>Folik</a:t>
            </a:r>
            <a:r>
              <a:rPr lang="tr-TR" sz="2800" dirty="0">
                <a:latin typeface="Comic Sans MS" pitchFamily="66" charset="0"/>
              </a:rPr>
              <a:t> asit, sigara, kahve, alkol tüketimi, fizik aktivite, artan yaş, </a:t>
            </a:r>
            <a:r>
              <a:rPr lang="tr-TR" sz="2800" dirty="0" err="1">
                <a:latin typeface="Comic Sans MS" pitchFamily="66" charset="0"/>
              </a:rPr>
              <a:t>hipotiroidizm</a:t>
            </a:r>
            <a:r>
              <a:rPr lang="tr-TR" sz="2800" dirty="0">
                <a:latin typeface="Comic Sans MS" pitchFamily="66" charset="0"/>
              </a:rPr>
              <a:t> ve MTHFR mutasyonları ile </a:t>
            </a:r>
            <a:r>
              <a:rPr lang="tr-TR" sz="2800" b="1" dirty="0" err="1">
                <a:latin typeface="Comic Sans MS" pitchFamily="66" charset="0"/>
              </a:rPr>
              <a:t>homosistein</a:t>
            </a:r>
            <a:r>
              <a:rPr lang="tr-TR" sz="2800" b="1" dirty="0">
                <a:latin typeface="Comic Sans MS" pitchFamily="66" charset="0"/>
              </a:rPr>
              <a:t> düzeyleri  etkilenmekte</a:t>
            </a:r>
          </a:p>
          <a:p>
            <a:r>
              <a:rPr lang="tr-TR" i="1" dirty="0" smtClean="0"/>
              <a:t>	</a:t>
            </a:r>
          </a:p>
          <a:p>
            <a:r>
              <a:rPr lang="tr-TR" i="1" dirty="0" smtClean="0"/>
              <a:t>	</a:t>
            </a:r>
            <a:r>
              <a:rPr lang="tr-TR" i="1" dirty="0" err="1" smtClean="0"/>
              <a:t>Hague</a:t>
            </a:r>
            <a:r>
              <a:rPr lang="tr-TR" i="1" dirty="0" smtClean="0"/>
              <a:t> </a:t>
            </a:r>
            <a:r>
              <a:rPr lang="tr-TR" i="1" dirty="0"/>
              <a:t>WM, Best </a:t>
            </a:r>
            <a:r>
              <a:rPr lang="tr-TR" i="1" dirty="0" err="1"/>
              <a:t>Pract</a:t>
            </a:r>
            <a:r>
              <a:rPr lang="tr-TR" i="1" dirty="0"/>
              <a:t> </a:t>
            </a:r>
            <a:r>
              <a:rPr lang="tr-TR" i="1" dirty="0" err="1"/>
              <a:t>Res</a:t>
            </a:r>
            <a:r>
              <a:rPr lang="tr-TR" i="1" dirty="0"/>
              <a:t> </a:t>
            </a:r>
            <a:r>
              <a:rPr lang="tr-TR" i="1" dirty="0" err="1"/>
              <a:t>Clin</a:t>
            </a:r>
            <a:r>
              <a:rPr lang="tr-TR" i="1" dirty="0"/>
              <a:t> </a:t>
            </a:r>
            <a:r>
              <a:rPr lang="tr-TR" i="1" dirty="0" err="1"/>
              <a:t>Obstet</a:t>
            </a:r>
            <a:r>
              <a:rPr lang="tr-TR" i="1" dirty="0"/>
              <a:t> </a:t>
            </a:r>
            <a:r>
              <a:rPr lang="tr-TR" i="1" dirty="0" err="1"/>
              <a:t>Gynaecol</a:t>
            </a:r>
            <a:r>
              <a:rPr lang="tr-TR" i="1" dirty="0"/>
              <a:t> </a:t>
            </a:r>
            <a:r>
              <a:rPr lang="tr-TR" dirty="0"/>
              <a:t>2003;17: </a:t>
            </a:r>
            <a:r>
              <a:rPr lang="tr-TR" dirty="0" smtClean="0"/>
              <a:t>459</a:t>
            </a:r>
          </a:p>
          <a:p>
            <a:r>
              <a:rPr lang="tr-TR" dirty="0" smtClean="0"/>
              <a:t> </a:t>
            </a:r>
            <a:endParaRPr lang="tr-TR" i="1" dirty="0"/>
          </a:p>
        </p:txBody>
      </p:sp>
      <p:sp>
        <p:nvSpPr>
          <p:cNvPr id="6" name="Metin kutusu 5">
            <a:extLst>
              <a:ext uri="{FF2B5EF4-FFF2-40B4-BE49-F238E27FC236}">
                <a16:creationId xmlns="" xmlns:a16="http://schemas.microsoft.com/office/drawing/2014/main" id="{049FA9D7-97D1-4040-808A-6ABD6CFA238A}"/>
              </a:ext>
            </a:extLst>
          </p:cNvPr>
          <p:cNvSpPr txBox="1"/>
          <p:nvPr/>
        </p:nvSpPr>
        <p:spPr>
          <a:xfrm flipH="1">
            <a:off x="901522" y="4745420"/>
            <a:ext cx="10297732" cy="1785104"/>
          </a:xfrm>
          <a:prstGeom prst="rect">
            <a:avLst/>
          </a:prstGeom>
          <a:solidFill>
            <a:srgbClr val="FFFF00"/>
          </a:solidFill>
          <a:ln w="28575">
            <a:solidFill>
              <a:schemeClr val="tx1"/>
            </a:solidFill>
          </a:ln>
        </p:spPr>
        <p:txBody>
          <a:bodyPr wrap="square" rtlCol="0">
            <a:spAutoFit/>
          </a:bodyPr>
          <a:lstStyle/>
          <a:p>
            <a:r>
              <a:rPr lang="tr-TR" sz="2800" dirty="0" err="1">
                <a:latin typeface="Comic Sans MS" panose="030F0702030302020204" pitchFamily="66" charset="0"/>
              </a:rPr>
              <a:t>Homosistein</a:t>
            </a:r>
            <a:r>
              <a:rPr lang="tr-TR" sz="2800" dirty="0">
                <a:latin typeface="Comic Sans MS" panose="030F0702030302020204" pitchFamily="66" charset="0"/>
              </a:rPr>
              <a:t> metabolizmasının genetik yolaklarında coğrafi ve etnik bir varyasyon olduğu düşünülmekte !!!</a:t>
            </a:r>
          </a:p>
          <a:p>
            <a:r>
              <a:rPr lang="tr-TR" dirty="0">
                <a:latin typeface="Comic Sans MS" panose="030F0702030302020204" pitchFamily="66" charset="0"/>
              </a:rPr>
              <a:t>		</a:t>
            </a:r>
            <a:r>
              <a:rPr lang="tr-TR" dirty="0" smtClean="0">
                <a:latin typeface="Comic Sans MS" panose="030F0702030302020204" pitchFamily="66" charset="0"/>
              </a:rPr>
              <a:t>				</a:t>
            </a:r>
            <a:r>
              <a:rPr lang="tr-TR" i="1" dirty="0" err="1" smtClean="0"/>
              <a:t>Wilcken</a:t>
            </a:r>
            <a:r>
              <a:rPr lang="tr-TR" i="1" dirty="0" smtClean="0"/>
              <a:t> </a:t>
            </a:r>
            <a:r>
              <a:rPr lang="tr-TR" i="1" dirty="0"/>
              <a:t>B,</a:t>
            </a:r>
            <a:r>
              <a:rPr lang="da-DK" i="1" dirty="0"/>
              <a:t> J Med Genet 2003;40: 619-62</a:t>
            </a:r>
            <a:r>
              <a:rPr lang="da-DK" dirty="0"/>
              <a:t>5. </a:t>
            </a:r>
            <a:endParaRPr lang="tr-TR" dirty="0"/>
          </a:p>
          <a:p>
            <a:r>
              <a:rPr lang="tr-TR" i="1" dirty="0"/>
              <a:t>		</a:t>
            </a:r>
            <a:r>
              <a:rPr lang="tr-TR" i="1" dirty="0" smtClean="0"/>
              <a:t>				</a:t>
            </a:r>
            <a:r>
              <a:rPr lang="tr-TR" i="1" dirty="0" err="1" smtClean="0"/>
              <a:t>Binia</a:t>
            </a:r>
            <a:r>
              <a:rPr lang="tr-TR" i="1" dirty="0" smtClean="0"/>
              <a:t> </a:t>
            </a:r>
            <a:r>
              <a:rPr lang="tr-TR" i="1" dirty="0"/>
              <a:t>A, </a:t>
            </a:r>
            <a:r>
              <a:rPr lang="tr-TR" i="1" dirty="0" err="1"/>
              <a:t>Genes</a:t>
            </a:r>
            <a:r>
              <a:rPr lang="tr-TR" i="1" dirty="0"/>
              <a:t> </a:t>
            </a:r>
            <a:r>
              <a:rPr lang="tr-TR" i="1" dirty="0" err="1"/>
              <a:t>Nutr</a:t>
            </a:r>
            <a:r>
              <a:rPr lang="tr-TR" i="1" dirty="0"/>
              <a:t> 2014;9: 421. </a:t>
            </a:r>
          </a:p>
          <a:p>
            <a:r>
              <a:rPr lang="tr-TR" i="1" dirty="0"/>
              <a:t>	</a:t>
            </a:r>
          </a:p>
        </p:txBody>
      </p:sp>
    </p:spTree>
    <p:extLst>
      <p:ext uri="{BB962C8B-B14F-4D97-AF65-F5344CB8AC3E}">
        <p14:creationId xmlns:p14="http://schemas.microsoft.com/office/powerpoint/2010/main" xmlns="" val="2773800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93D92684-663B-4DED-987B-4E2823994AFC}"/>
              </a:ext>
            </a:extLst>
          </p:cNvPr>
          <p:cNvSpPr>
            <a:spLocks noGrp="1"/>
          </p:cNvSpPr>
          <p:nvPr>
            <p:ph type="title"/>
          </p:nvPr>
        </p:nvSpPr>
        <p:spPr>
          <a:solidFill>
            <a:schemeClr val="tx1"/>
          </a:solidFill>
        </p:spPr>
        <p:txBody>
          <a:bodyPr/>
          <a:lstStyle/>
          <a:p>
            <a:r>
              <a:rPr lang="tr-TR" dirty="0">
                <a:solidFill>
                  <a:schemeClr val="bg1"/>
                </a:solidFill>
                <a:latin typeface="+mn-lt"/>
              </a:rPr>
              <a:t>TGK- </a:t>
            </a:r>
            <a:r>
              <a:rPr lang="tr-TR" dirty="0" err="1">
                <a:solidFill>
                  <a:schemeClr val="bg1"/>
                </a:solidFill>
                <a:latin typeface="+mn-lt"/>
              </a:rPr>
              <a:t>HHcy</a:t>
            </a:r>
            <a:endParaRPr lang="tr-TR" dirty="0">
              <a:solidFill>
                <a:schemeClr val="bg1"/>
              </a:solidFill>
              <a:latin typeface="+mn-lt"/>
            </a:endParaRPr>
          </a:p>
        </p:txBody>
      </p:sp>
      <p:pic>
        <p:nvPicPr>
          <p:cNvPr id="4" name="İçerik Yer Tutucusu 3">
            <a:extLst>
              <a:ext uri="{FF2B5EF4-FFF2-40B4-BE49-F238E27FC236}">
                <a16:creationId xmlns="" xmlns:a16="http://schemas.microsoft.com/office/drawing/2014/main" id="{BF7BB704-EA15-41FF-9F96-739358E69353}"/>
              </a:ext>
            </a:extLst>
          </p:cNvPr>
          <p:cNvPicPr>
            <a:picLocks noGrp="1" noChangeAspect="1"/>
          </p:cNvPicPr>
          <p:nvPr>
            <p:ph idx="1"/>
          </p:nvPr>
        </p:nvPicPr>
        <p:blipFill>
          <a:blip r:embed="rId3"/>
          <a:stretch>
            <a:fillRect/>
          </a:stretch>
        </p:blipFill>
        <p:spPr>
          <a:xfrm>
            <a:off x="838200" y="2075531"/>
            <a:ext cx="7459508" cy="3179260"/>
          </a:xfrm>
          <a:prstGeom prst="rect">
            <a:avLst/>
          </a:prstGeom>
        </p:spPr>
      </p:pic>
      <p:cxnSp>
        <p:nvCxnSpPr>
          <p:cNvPr id="6" name="Düz Bağlayıcı 5">
            <a:extLst>
              <a:ext uri="{FF2B5EF4-FFF2-40B4-BE49-F238E27FC236}">
                <a16:creationId xmlns="" xmlns:a16="http://schemas.microsoft.com/office/drawing/2014/main" id="{0346354C-B327-4FF3-99FA-9B940194146E}"/>
              </a:ext>
            </a:extLst>
          </p:cNvPr>
          <p:cNvCxnSpPr>
            <a:cxnSpLocks/>
          </p:cNvCxnSpPr>
          <p:nvPr/>
        </p:nvCxnSpPr>
        <p:spPr>
          <a:xfrm>
            <a:off x="1196534" y="2731782"/>
            <a:ext cx="518394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Düz Bağlayıcı 8">
            <a:extLst>
              <a:ext uri="{FF2B5EF4-FFF2-40B4-BE49-F238E27FC236}">
                <a16:creationId xmlns="" xmlns:a16="http://schemas.microsoft.com/office/drawing/2014/main" id="{9594EF51-5B94-42EE-9AB8-FCFC10FDD2AD}"/>
              </a:ext>
            </a:extLst>
          </p:cNvPr>
          <p:cNvCxnSpPr>
            <a:cxnSpLocks/>
          </p:cNvCxnSpPr>
          <p:nvPr/>
        </p:nvCxnSpPr>
        <p:spPr>
          <a:xfrm flipV="1">
            <a:off x="1196534" y="3016537"/>
            <a:ext cx="2969066"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Metin kutusu 21">
            <a:extLst>
              <a:ext uri="{FF2B5EF4-FFF2-40B4-BE49-F238E27FC236}">
                <a16:creationId xmlns="" xmlns:a16="http://schemas.microsoft.com/office/drawing/2014/main" id="{B8CFB833-9D7F-441C-9CD4-0E8205F86DB1}"/>
              </a:ext>
            </a:extLst>
          </p:cNvPr>
          <p:cNvSpPr txBox="1"/>
          <p:nvPr/>
        </p:nvSpPr>
        <p:spPr>
          <a:xfrm>
            <a:off x="8453624" y="5639635"/>
            <a:ext cx="3024554" cy="369332"/>
          </a:xfrm>
          <a:prstGeom prst="rect">
            <a:avLst/>
          </a:prstGeom>
          <a:noFill/>
        </p:spPr>
        <p:txBody>
          <a:bodyPr wrap="square" rtlCol="0">
            <a:spAutoFit/>
          </a:bodyPr>
          <a:lstStyle/>
          <a:p>
            <a:endParaRPr lang="tr-TR" dirty="0"/>
          </a:p>
        </p:txBody>
      </p:sp>
      <p:sp>
        <p:nvSpPr>
          <p:cNvPr id="12" name="Metin kutusu 11">
            <a:extLst>
              <a:ext uri="{FF2B5EF4-FFF2-40B4-BE49-F238E27FC236}">
                <a16:creationId xmlns="" xmlns:a16="http://schemas.microsoft.com/office/drawing/2014/main" id="{758D2B95-5D10-49C0-9BAE-7C1E96F1EE5B}"/>
              </a:ext>
            </a:extLst>
          </p:cNvPr>
          <p:cNvSpPr txBox="1"/>
          <p:nvPr/>
        </p:nvSpPr>
        <p:spPr>
          <a:xfrm>
            <a:off x="8297707" y="2075531"/>
            <a:ext cx="3520662" cy="3416320"/>
          </a:xfrm>
          <a:prstGeom prst="rect">
            <a:avLst/>
          </a:prstGeom>
          <a:solidFill>
            <a:schemeClr val="accent2">
              <a:lumMod val="20000"/>
              <a:lumOff val="80000"/>
            </a:schemeClr>
          </a:solidFill>
          <a:ln w="28575">
            <a:solidFill>
              <a:schemeClr val="tx1"/>
            </a:solidFill>
          </a:ln>
        </p:spPr>
        <p:txBody>
          <a:bodyPr wrap="square" rtlCol="0">
            <a:spAutoFit/>
          </a:bodyPr>
          <a:lstStyle/>
          <a:p>
            <a:r>
              <a:rPr lang="tr-TR" sz="2400" dirty="0">
                <a:latin typeface="Comic Sans MS" pitchFamily="66" charset="0"/>
              </a:rPr>
              <a:t>Kanıtlar çelişkili.</a:t>
            </a:r>
          </a:p>
          <a:p>
            <a:r>
              <a:rPr lang="tr-TR" sz="2400" b="1" dirty="0">
                <a:latin typeface="Comic Sans MS" pitchFamily="66" charset="0"/>
              </a:rPr>
              <a:t>Rutin tarama önerilmiyor. Ancak </a:t>
            </a:r>
            <a:r>
              <a:rPr lang="tr-TR" sz="2400" b="1" dirty="0" err="1">
                <a:latin typeface="Comic Sans MS" pitchFamily="66" charset="0"/>
              </a:rPr>
              <a:t>HHcy</a:t>
            </a:r>
            <a:r>
              <a:rPr lang="tr-TR" sz="2400" b="1" dirty="0">
                <a:latin typeface="Comic Sans MS" pitchFamily="66" charset="0"/>
              </a:rPr>
              <a:t> saptandığında;</a:t>
            </a:r>
          </a:p>
          <a:p>
            <a:r>
              <a:rPr lang="tr-TR" sz="2400" dirty="0" err="1">
                <a:latin typeface="Comic Sans MS" pitchFamily="66" charset="0"/>
              </a:rPr>
              <a:t>Hcy</a:t>
            </a:r>
            <a:r>
              <a:rPr lang="tr-TR" sz="2400" dirty="0">
                <a:latin typeface="Comic Sans MS" pitchFamily="66" charset="0"/>
              </a:rPr>
              <a:t> düzeylerini düşürmek ve bir sonraki gebelikte </a:t>
            </a:r>
            <a:r>
              <a:rPr lang="tr-TR" sz="2400" dirty="0" err="1">
                <a:latin typeface="Comic Sans MS" pitchFamily="66" charset="0"/>
              </a:rPr>
              <a:t>LBR’yi</a:t>
            </a:r>
            <a:r>
              <a:rPr lang="tr-TR" sz="2400" dirty="0">
                <a:latin typeface="Comic Sans MS" pitchFamily="66" charset="0"/>
              </a:rPr>
              <a:t> artırmak için tedavi verilebilir</a:t>
            </a:r>
          </a:p>
        </p:txBody>
      </p:sp>
      <p:sp>
        <p:nvSpPr>
          <p:cNvPr id="13" name="Metin kutusu 12">
            <a:extLst>
              <a:ext uri="{FF2B5EF4-FFF2-40B4-BE49-F238E27FC236}">
                <a16:creationId xmlns="" xmlns:a16="http://schemas.microsoft.com/office/drawing/2014/main" id="{26BA9CAB-5813-42DB-B8A9-DABD0F025922}"/>
              </a:ext>
            </a:extLst>
          </p:cNvPr>
          <p:cNvSpPr txBox="1"/>
          <p:nvPr/>
        </p:nvSpPr>
        <p:spPr>
          <a:xfrm flipH="1">
            <a:off x="6096000" y="6121918"/>
            <a:ext cx="6686918" cy="646331"/>
          </a:xfrm>
          <a:prstGeom prst="rect">
            <a:avLst/>
          </a:prstGeom>
          <a:noFill/>
        </p:spPr>
        <p:txBody>
          <a:bodyPr wrap="square" rtlCol="0">
            <a:spAutoFit/>
          </a:bodyPr>
          <a:lstStyle/>
          <a:p>
            <a:endParaRPr lang="tr-TR" i="1" dirty="0"/>
          </a:p>
          <a:p>
            <a:r>
              <a:rPr lang="en-US" i="1" dirty="0"/>
              <a:t>ESHRE Early Pregnancy </a:t>
            </a:r>
            <a:r>
              <a:rPr lang="en-US" i="1" dirty="0" err="1"/>
              <a:t>Guid</a:t>
            </a:r>
            <a:r>
              <a:rPr lang="tr-TR" i="1" dirty="0"/>
              <a:t>e</a:t>
            </a:r>
            <a:r>
              <a:rPr lang="en-US" i="1" dirty="0"/>
              <a:t>line Development Group</a:t>
            </a:r>
            <a:r>
              <a:rPr lang="tr-TR" i="1" dirty="0"/>
              <a:t>, 2017</a:t>
            </a:r>
            <a:r>
              <a:rPr lang="en-US" i="1" dirty="0"/>
              <a:t> </a:t>
            </a:r>
            <a:endParaRPr lang="tr-TR" i="1" dirty="0"/>
          </a:p>
        </p:txBody>
      </p:sp>
      <p:sp>
        <p:nvSpPr>
          <p:cNvPr id="8" name="Oval 7">
            <a:extLst>
              <a:ext uri="{FF2B5EF4-FFF2-40B4-BE49-F238E27FC236}">
                <a16:creationId xmlns="" xmlns:a16="http://schemas.microsoft.com/office/drawing/2014/main" id="{E038CD08-961A-4305-BF7B-D8B4CA6E54BB}"/>
              </a:ext>
            </a:extLst>
          </p:cNvPr>
          <p:cNvSpPr/>
          <p:nvPr/>
        </p:nvSpPr>
        <p:spPr>
          <a:xfrm flipH="1">
            <a:off x="6545942" y="3962400"/>
            <a:ext cx="1751765" cy="119017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27273509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8F3E15B-7682-42DA-A4DA-6307B79F307C}"/>
              </a:ext>
            </a:extLst>
          </p:cNvPr>
          <p:cNvSpPr>
            <a:spLocks noGrp="1"/>
          </p:cNvSpPr>
          <p:nvPr>
            <p:ph type="title"/>
          </p:nvPr>
        </p:nvSpPr>
        <p:spPr>
          <a:xfrm>
            <a:off x="838200" y="365125"/>
            <a:ext cx="10515600" cy="1325563"/>
          </a:xfrm>
          <a:solidFill>
            <a:schemeClr val="tx1"/>
          </a:solidFill>
        </p:spPr>
        <p:txBody>
          <a:bodyPr/>
          <a:lstStyle/>
          <a:p>
            <a:r>
              <a:rPr lang="tr-TR" dirty="0">
                <a:solidFill>
                  <a:schemeClr val="bg1"/>
                </a:solidFill>
                <a:latin typeface="+mn-lt"/>
              </a:rPr>
              <a:t>TGK-Erkek faktör</a:t>
            </a:r>
          </a:p>
        </p:txBody>
      </p:sp>
      <p:sp>
        <p:nvSpPr>
          <p:cNvPr id="3" name="İçerik Yer Tutucusu 2">
            <a:extLst>
              <a:ext uri="{FF2B5EF4-FFF2-40B4-BE49-F238E27FC236}">
                <a16:creationId xmlns="" xmlns:a16="http://schemas.microsoft.com/office/drawing/2014/main" id="{35E0EF5F-5CC3-4DC7-B647-2D63ECAFFBC3}"/>
              </a:ext>
            </a:extLst>
          </p:cNvPr>
          <p:cNvSpPr>
            <a:spLocks noGrp="1"/>
          </p:cNvSpPr>
          <p:nvPr>
            <p:ph idx="1"/>
          </p:nvPr>
        </p:nvSpPr>
        <p:spPr>
          <a:solidFill>
            <a:schemeClr val="accent2">
              <a:lumMod val="20000"/>
              <a:lumOff val="80000"/>
            </a:schemeClr>
          </a:solidFill>
          <a:ln w="28575">
            <a:solidFill>
              <a:schemeClr val="tx1"/>
            </a:solidFill>
          </a:ln>
        </p:spPr>
        <p:txBody>
          <a:bodyPr>
            <a:normAutofit/>
          </a:bodyPr>
          <a:lstStyle/>
          <a:p>
            <a:pPr algn="just"/>
            <a:r>
              <a:rPr lang="tr-TR" dirty="0"/>
              <a:t>Konvansiyonel semen parametreleri ile TGK arasında tutarlı bir ilişki saptanmamıştır</a:t>
            </a:r>
          </a:p>
          <a:p>
            <a:pPr algn="just"/>
            <a:r>
              <a:rPr lang="tr-TR" dirty="0"/>
              <a:t>TGK ile Y kromozom </a:t>
            </a:r>
            <a:r>
              <a:rPr lang="tr-TR" dirty="0" err="1"/>
              <a:t>mikrodelesyonu</a:t>
            </a:r>
            <a:r>
              <a:rPr lang="tr-TR" dirty="0"/>
              <a:t> arasında da bir ilişki bulunmamış</a:t>
            </a:r>
          </a:p>
          <a:p>
            <a:pPr algn="just"/>
            <a:endParaRPr lang="tr-TR" dirty="0"/>
          </a:p>
          <a:p>
            <a:pPr algn="just"/>
            <a:r>
              <a:rPr lang="tr-TR" dirty="0" err="1" smtClean="0">
                <a:latin typeface="Comic Sans MS" panose="030F0702030302020204" pitchFamily="66" charset="0"/>
              </a:rPr>
              <a:t>TGK’da</a:t>
            </a:r>
            <a:r>
              <a:rPr lang="tr-TR" dirty="0" smtClean="0">
                <a:latin typeface="Comic Sans MS" panose="030F0702030302020204" pitchFamily="66" charset="0"/>
              </a:rPr>
              <a:t> </a:t>
            </a:r>
            <a:r>
              <a:rPr lang="tr-TR" dirty="0">
                <a:latin typeface="Comic Sans MS" panose="030F0702030302020204" pitchFamily="66" charset="0"/>
              </a:rPr>
              <a:t>sperm DNA </a:t>
            </a:r>
            <a:r>
              <a:rPr lang="tr-TR" dirty="0" err="1">
                <a:latin typeface="Comic Sans MS" panose="030F0702030302020204" pitchFamily="66" charset="0"/>
              </a:rPr>
              <a:t>fragmantasyonu</a:t>
            </a:r>
            <a:r>
              <a:rPr lang="tr-TR" dirty="0">
                <a:latin typeface="Comic Sans MS" panose="030F0702030302020204" pitchFamily="66" charset="0"/>
              </a:rPr>
              <a:t> </a:t>
            </a:r>
            <a:r>
              <a:rPr lang="tr-TR" dirty="0" smtClean="0">
                <a:latin typeface="Comic Sans MS" panose="030F0702030302020204" pitchFamily="66" charset="0"/>
              </a:rPr>
              <a:t>?</a:t>
            </a:r>
            <a:r>
              <a:rPr lang="tr-TR" dirty="0">
                <a:latin typeface="Comic Sans MS" panose="030F0702030302020204" pitchFamily="66" charset="0"/>
              </a:rPr>
              <a:t>	</a:t>
            </a:r>
            <a:r>
              <a:rPr lang="tr-TR" dirty="0"/>
              <a:t>				</a:t>
            </a:r>
            <a:endParaRPr lang="tr-TR" sz="2000" i="1" dirty="0"/>
          </a:p>
        </p:txBody>
      </p:sp>
      <p:sp>
        <p:nvSpPr>
          <p:cNvPr id="4" name="Metin kutusu 3">
            <a:extLst>
              <a:ext uri="{FF2B5EF4-FFF2-40B4-BE49-F238E27FC236}">
                <a16:creationId xmlns="" xmlns:a16="http://schemas.microsoft.com/office/drawing/2014/main" id="{3CC12F81-F10E-4748-89DA-8C0C6A4A7A2A}"/>
              </a:ext>
            </a:extLst>
          </p:cNvPr>
          <p:cNvSpPr txBox="1"/>
          <p:nvPr/>
        </p:nvSpPr>
        <p:spPr>
          <a:xfrm flipH="1">
            <a:off x="6780628" y="681037"/>
            <a:ext cx="5570806" cy="369332"/>
          </a:xfrm>
          <a:prstGeom prst="rect">
            <a:avLst/>
          </a:prstGeom>
          <a:noFill/>
        </p:spPr>
        <p:txBody>
          <a:bodyPr wrap="square" rtlCol="0">
            <a:spAutoFit/>
          </a:bodyPr>
          <a:lstStyle/>
          <a:p>
            <a:endParaRPr lang="tr-TR" dirty="0"/>
          </a:p>
        </p:txBody>
      </p:sp>
      <p:sp>
        <p:nvSpPr>
          <p:cNvPr id="6" name="Metin kutusu 5">
            <a:extLst>
              <a:ext uri="{FF2B5EF4-FFF2-40B4-BE49-F238E27FC236}">
                <a16:creationId xmlns="" xmlns:a16="http://schemas.microsoft.com/office/drawing/2014/main" id="{D4DD54A9-6E52-49CD-B229-AC9B153640C7}"/>
              </a:ext>
            </a:extLst>
          </p:cNvPr>
          <p:cNvSpPr txBox="1"/>
          <p:nvPr/>
        </p:nvSpPr>
        <p:spPr>
          <a:xfrm>
            <a:off x="6908800" y="3226193"/>
            <a:ext cx="4626707" cy="369332"/>
          </a:xfrm>
          <a:prstGeom prst="rect">
            <a:avLst/>
          </a:prstGeom>
          <a:noFill/>
        </p:spPr>
        <p:txBody>
          <a:bodyPr wrap="square" rtlCol="0">
            <a:spAutoFit/>
          </a:bodyPr>
          <a:lstStyle/>
          <a:p>
            <a:pPr algn="just"/>
            <a:r>
              <a:rPr lang="tr-TR"/>
              <a:t>Kaare  2008, Wettasinghe 2010, Pereza 2013</a:t>
            </a:r>
            <a:endParaRPr lang="tr-TR" dirty="0"/>
          </a:p>
        </p:txBody>
      </p:sp>
      <p:pic>
        <p:nvPicPr>
          <p:cNvPr id="7" name="Resim 6">
            <a:extLst>
              <a:ext uri="{FF2B5EF4-FFF2-40B4-BE49-F238E27FC236}">
                <a16:creationId xmlns="" xmlns:a16="http://schemas.microsoft.com/office/drawing/2014/main" id="{4616A5AB-5E8D-4FB1-AD24-95D5D830296A}"/>
              </a:ext>
            </a:extLst>
          </p:cNvPr>
          <p:cNvPicPr>
            <a:picLocks noChangeAspect="1"/>
          </p:cNvPicPr>
          <p:nvPr/>
        </p:nvPicPr>
        <p:blipFill>
          <a:blip r:embed="rId3"/>
          <a:stretch>
            <a:fillRect/>
          </a:stretch>
        </p:blipFill>
        <p:spPr>
          <a:xfrm>
            <a:off x="966990" y="4169592"/>
            <a:ext cx="10192363" cy="2363371"/>
          </a:xfrm>
          <a:prstGeom prst="rect">
            <a:avLst/>
          </a:prstGeom>
          <a:ln w="28575">
            <a:solidFill>
              <a:schemeClr val="tx1"/>
            </a:solidFill>
          </a:ln>
        </p:spPr>
      </p:pic>
      <p:cxnSp>
        <p:nvCxnSpPr>
          <p:cNvPr id="9" name="Düz Bağlayıcı 8">
            <a:extLst>
              <a:ext uri="{FF2B5EF4-FFF2-40B4-BE49-F238E27FC236}">
                <a16:creationId xmlns="" xmlns:a16="http://schemas.microsoft.com/office/drawing/2014/main" id="{0F86BDDB-E820-48A9-B7FB-E09320F0CFE2}"/>
              </a:ext>
            </a:extLst>
          </p:cNvPr>
          <p:cNvCxnSpPr>
            <a:cxnSpLocks/>
          </p:cNvCxnSpPr>
          <p:nvPr/>
        </p:nvCxnSpPr>
        <p:spPr>
          <a:xfrm>
            <a:off x="1178951" y="4708657"/>
            <a:ext cx="728940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Düz Bağlayıcı 10">
            <a:extLst>
              <a:ext uri="{FF2B5EF4-FFF2-40B4-BE49-F238E27FC236}">
                <a16:creationId xmlns="" xmlns:a16="http://schemas.microsoft.com/office/drawing/2014/main" id="{A94DAB1C-6048-4BF4-BC81-EA9C7E10FA15}"/>
              </a:ext>
            </a:extLst>
          </p:cNvPr>
          <p:cNvCxnSpPr>
            <a:cxnSpLocks/>
          </p:cNvCxnSpPr>
          <p:nvPr/>
        </p:nvCxnSpPr>
        <p:spPr>
          <a:xfrm>
            <a:off x="1163153" y="5816208"/>
            <a:ext cx="728940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Düz Bağlayıcı 11">
            <a:extLst>
              <a:ext uri="{FF2B5EF4-FFF2-40B4-BE49-F238E27FC236}">
                <a16:creationId xmlns="" xmlns:a16="http://schemas.microsoft.com/office/drawing/2014/main" id="{A6D516B1-6754-4290-BCC2-AEDADDC1774B}"/>
              </a:ext>
            </a:extLst>
          </p:cNvPr>
          <p:cNvCxnSpPr/>
          <p:nvPr/>
        </p:nvCxnSpPr>
        <p:spPr>
          <a:xfrm>
            <a:off x="1163153" y="6114382"/>
            <a:ext cx="714638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Düz Bağlayıcı 14">
            <a:extLst>
              <a:ext uri="{FF2B5EF4-FFF2-40B4-BE49-F238E27FC236}">
                <a16:creationId xmlns="" xmlns:a16="http://schemas.microsoft.com/office/drawing/2014/main" id="{6A0C55F0-1180-44D7-8ECC-19301F8929B3}"/>
              </a:ext>
            </a:extLst>
          </p:cNvPr>
          <p:cNvCxnSpPr>
            <a:cxnSpLocks/>
          </p:cNvCxnSpPr>
          <p:nvPr/>
        </p:nvCxnSpPr>
        <p:spPr>
          <a:xfrm>
            <a:off x="1163153" y="5321130"/>
            <a:ext cx="95894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Düz Bağlayıcı 16">
            <a:extLst>
              <a:ext uri="{FF2B5EF4-FFF2-40B4-BE49-F238E27FC236}">
                <a16:creationId xmlns="" xmlns:a16="http://schemas.microsoft.com/office/drawing/2014/main" id="{B4CC7F1B-4154-4896-A1AC-1B0C700DE05A}"/>
              </a:ext>
            </a:extLst>
          </p:cNvPr>
          <p:cNvCxnSpPr>
            <a:cxnSpLocks/>
          </p:cNvCxnSpPr>
          <p:nvPr/>
        </p:nvCxnSpPr>
        <p:spPr>
          <a:xfrm>
            <a:off x="1163153" y="6350781"/>
            <a:ext cx="115589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Konuşma Balonu: Dikdörtgen 21">
            <a:extLst>
              <a:ext uri="{FF2B5EF4-FFF2-40B4-BE49-F238E27FC236}">
                <a16:creationId xmlns="" xmlns:a16="http://schemas.microsoft.com/office/drawing/2014/main" id="{7FDB5E8E-DBFF-49E0-BE85-F52F193211B4}"/>
              </a:ext>
            </a:extLst>
          </p:cNvPr>
          <p:cNvSpPr/>
          <p:nvPr/>
        </p:nvSpPr>
        <p:spPr>
          <a:xfrm>
            <a:off x="5950857" y="325037"/>
            <a:ext cx="5749442" cy="2274656"/>
          </a:xfrm>
          <a:prstGeom prst="wedgeRectCallout">
            <a:avLst>
              <a:gd name="adj1" fmla="val -21752"/>
              <a:gd name="adj2" fmla="val 127697"/>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r>
              <a:rPr lang="tr-TR" sz="2400" dirty="0" smtClean="0">
                <a:solidFill>
                  <a:schemeClr val="tx1"/>
                </a:solidFill>
                <a:latin typeface="Comic Sans MS" panose="030F0702030302020204" pitchFamily="66" charset="0"/>
              </a:rPr>
              <a:t>Erkekte yaşam </a:t>
            </a:r>
            <a:r>
              <a:rPr lang="tr-TR" sz="2400" dirty="0">
                <a:solidFill>
                  <a:schemeClr val="tx1"/>
                </a:solidFill>
                <a:latin typeface="Comic Sans MS" panose="030F0702030302020204" pitchFamily="66" charset="0"/>
              </a:rPr>
              <a:t>tarzı faktörleri gözden geçirilmeli</a:t>
            </a:r>
          </a:p>
          <a:p>
            <a:pPr marL="285750" indent="-285750" algn="ctr">
              <a:buFont typeface="Wingdings" panose="05000000000000000000" pitchFamily="2" charset="2"/>
              <a:buChar char="ü"/>
            </a:pPr>
            <a:endParaRPr lang="tr-TR" sz="2400" dirty="0">
              <a:solidFill>
                <a:schemeClr val="tx1"/>
              </a:solidFill>
              <a:latin typeface="Comic Sans MS" panose="030F0702030302020204" pitchFamily="66" charset="0"/>
            </a:endParaRPr>
          </a:p>
          <a:p>
            <a:pPr marL="285750" indent="-285750" algn="ctr">
              <a:buFont typeface="Wingdings" panose="05000000000000000000" pitchFamily="2" charset="2"/>
              <a:buChar char="ü"/>
            </a:pPr>
            <a:r>
              <a:rPr lang="tr-TR" sz="2400" dirty="0">
                <a:solidFill>
                  <a:schemeClr val="tx1"/>
                </a:solidFill>
                <a:latin typeface="Comic Sans MS" panose="030F0702030302020204" pitchFamily="66" charset="0"/>
              </a:rPr>
              <a:t>TGK olan çiftlerde sperm DNA </a:t>
            </a:r>
            <a:r>
              <a:rPr lang="tr-TR" sz="2400" dirty="0" err="1">
                <a:solidFill>
                  <a:schemeClr val="tx1"/>
                </a:solidFill>
                <a:latin typeface="Comic Sans MS" panose="030F0702030302020204" pitchFamily="66" charset="0"/>
              </a:rPr>
              <a:t>fragmantasyonu</a:t>
            </a:r>
            <a:r>
              <a:rPr lang="tr-TR" sz="2400" dirty="0">
                <a:solidFill>
                  <a:schemeClr val="tx1"/>
                </a:solidFill>
                <a:latin typeface="Comic Sans MS" panose="030F0702030302020204" pitchFamily="66" charset="0"/>
              </a:rPr>
              <a:t>  ancak açıklayıcı amaçlar için düşünülebilir</a:t>
            </a:r>
          </a:p>
        </p:txBody>
      </p:sp>
      <p:cxnSp>
        <p:nvCxnSpPr>
          <p:cNvPr id="16" name="Düz Bağlayıcı 15">
            <a:extLst>
              <a:ext uri="{FF2B5EF4-FFF2-40B4-BE49-F238E27FC236}">
                <a16:creationId xmlns="" xmlns:a16="http://schemas.microsoft.com/office/drawing/2014/main" id="{69576C09-A960-4676-BC1F-788021C737CA}"/>
              </a:ext>
            </a:extLst>
          </p:cNvPr>
          <p:cNvCxnSpPr>
            <a:cxnSpLocks/>
          </p:cNvCxnSpPr>
          <p:nvPr/>
        </p:nvCxnSpPr>
        <p:spPr>
          <a:xfrm>
            <a:off x="1178950" y="4991686"/>
            <a:ext cx="728940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Metin kutusu 12">
            <a:extLst>
              <a:ext uri="{FF2B5EF4-FFF2-40B4-BE49-F238E27FC236}">
                <a16:creationId xmlns="" xmlns:a16="http://schemas.microsoft.com/office/drawing/2014/main" id="{26BA9CAB-5813-42DB-B8A9-DABD0F025922}"/>
              </a:ext>
            </a:extLst>
          </p:cNvPr>
          <p:cNvSpPr txBox="1"/>
          <p:nvPr/>
        </p:nvSpPr>
        <p:spPr>
          <a:xfrm flipH="1">
            <a:off x="6083122" y="6273225"/>
            <a:ext cx="6686918" cy="584775"/>
          </a:xfrm>
          <a:prstGeom prst="rect">
            <a:avLst/>
          </a:prstGeom>
          <a:noFill/>
        </p:spPr>
        <p:txBody>
          <a:bodyPr wrap="square" rtlCol="0">
            <a:spAutoFit/>
          </a:bodyPr>
          <a:lstStyle/>
          <a:p>
            <a:endParaRPr lang="tr-TR" i="1" dirty="0"/>
          </a:p>
          <a:p>
            <a:r>
              <a:rPr lang="en-US" sz="1400" i="1" dirty="0"/>
              <a:t>ESHRE Early Pregnancy </a:t>
            </a:r>
            <a:r>
              <a:rPr lang="en-US" sz="1400" i="1" dirty="0" err="1"/>
              <a:t>Guid</a:t>
            </a:r>
            <a:r>
              <a:rPr lang="tr-TR" sz="1400" i="1" dirty="0"/>
              <a:t>e</a:t>
            </a:r>
            <a:r>
              <a:rPr lang="en-US" sz="1400" i="1" dirty="0"/>
              <a:t>line Development Group</a:t>
            </a:r>
            <a:r>
              <a:rPr lang="tr-TR" sz="1400" i="1" dirty="0"/>
              <a:t>, 2017</a:t>
            </a:r>
            <a:r>
              <a:rPr lang="en-US" sz="1400" i="1" dirty="0"/>
              <a:t> </a:t>
            </a:r>
            <a:endParaRPr lang="tr-TR" sz="1400" i="1" dirty="0"/>
          </a:p>
        </p:txBody>
      </p:sp>
    </p:spTree>
    <p:extLst>
      <p:ext uri="{BB962C8B-B14F-4D97-AF65-F5344CB8AC3E}">
        <p14:creationId xmlns:p14="http://schemas.microsoft.com/office/powerpoint/2010/main" xmlns="" val="89363730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3EDB0853-9EC5-4FB8-BDF6-9B51874B4B5C}"/>
              </a:ext>
            </a:extLst>
          </p:cNvPr>
          <p:cNvSpPr>
            <a:spLocks noGrp="1"/>
          </p:cNvSpPr>
          <p:nvPr>
            <p:ph type="title"/>
          </p:nvPr>
        </p:nvSpPr>
        <p:spPr>
          <a:xfrm>
            <a:off x="350520" y="109117"/>
            <a:ext cx="11161542" cy="1093161"/>
          </a:xfrm>
          <a:solidFill>
            <a:schemeClr val="tx1"/>
          </a:solidFill>
        </p:spPr>
        <p:txBody>
          <a:bodyPr>
            <a:normAutofit/>
          </a:bodyPr>
          <a:lstStyle/>
          <a:p>
            <a:r>
              <a:rPr lang="tr-TR" dirty="0">
                <a:solidFill>
                  <a:schemeClr val="bg1"/>
                </a:solidFill>
                <a:latin typeface="+mn-lt"/>
              </a:rPr>
              <a:t>TGK-Anatomik faktörler</a:t>
            </a:r>
          </a:p>
        </p:txBody>
      </p:sp>
      <p:sp>
        <p:nvSpPr>
          <p:cNvPr id="3" name="İçerik Yer Tutucusu 2">
            <a:extLst>
              <a:ext uri="{FF2B5EF4-FFF2-40B4-BE49-F238E27FC236}">
                <a16:creationId xmlns="" xmlns:a16="http://schemas.microsoft.com/office/drawing/2014/main" id="{262ED996-AC69-4C92-8860-EE482AF0B0E8}"/>
              </a:ext>
            </a:extLst>
          </p:cNvPr>
          <p:cNvSpPr>
            <a:spLocks noGrp="1"/>
          </p:cNvSpPr>
          <p:nvPr>
            <p:ph idx="1"/>
          </p:nvPr>
        </p:nvSpPr>
        <p:spPr>
          <a:xfrm>
            <a:off x="350520" y="1301894"/>
            <a:ext cx="11161542" cy="5190979"/>
          </a:xfrm>
          <a:solidFill>
            <a:schemeClr val="accent2">
              <a:lumMod val="20000"/>
              <a:lumOff val="80000"/>
            </a:schemeClr>
          </a:solidFill>
          <a:ln w="28575">
            <a:solidFill>
              <a:schemeClr val="tx1"/>
            </a:solidFill>
          </a:ln>
        </p:spPr>
        <p:txBody>
          <a:bodyPr>
            <a:normAutofit fontScale="85000" lnSpcReduction="20000"/>
          </a:bodyPr>
          <a:lstStyle/>
          <a:p>
            <a:pPr>
              <a:lnSpc>
                <a:spcPct val="80000"/>
              </a:lnSpc>
              <a:buNone/>
            </a:pPr>
            <a:endParaRPr lang="tr-TR" altLang="tr-TR" sz="3000" dirty="0" smtClean="0">
              <a:latin typeface="Comic Sans MS" pitchFamily="66" charset="0"/>
            </a:endParaRPr>
          </a:p>
          <a:p>
            <a:pPr>
              <a:lnSpc>
                <a:spcPct val="80000"/>
              </a:lnSpc>
              <a:buNone/>
            </a:pPr>
            <a:r>
              <a:rPr lang="en-US" altLang="tr-TR" sz="3000" dirty="0" err="1" smtClean="0">
                <a:latin typeface="Comic Sans MS" pitchFamily="66" charset="0"/>
              </a:rPr>
              <a:t>Konjenital</a:t>
            </a:r>
            <a:r>
              <a:rPr lang="en-US" altLang="tr-TR" sz="3000" dirty="0" smtClean="0">
                <a:latin typeface="Comic Sans MS" pitchFamily="66" charset="0"/>
              </a:rPr>
              <a:t> </a:t>
            </a:r>
            <a:r>
              <a:rPr lang="en-US" altLang="tr-TR" sz="3000" dirty="0" err="1">
                <a:latin typeface="Comic Sans MS" pitchFamily="66" charset="0"/>
              </a:rPr>
              <a:t>uterin</a:t>
            </a:r>
            <a:r>
              <a:rPr lang="en-US" altLang="tr-TR" sz="3000" dirty="0">
                <a:latin typeface="Comic Sans MS" pitchFamily="66" charset="0"/>
              </a:rPr>
              <a:t> </a:t>
            </a:r>
            <a:r>
              <a:rPr lang="en-US" altLang="tr-TR" sz="3000" dirty="0" err="1">
                <a:latin typeface="Comic Sans MS" pitchFamily="66" charset="0"/>
              </a:rPr>
              <a:t>anomali</a:t>
            </a:r>
            <a:r>
              <a:rPr lang="en-US" altLang="tr-TR" sz="3000" dirty="0">
                <a:latin typeface="Comic Sans MS" pitchFamily="66" charset="0"/>
              </a:rPr>
              <a:t> </a:t>
            </a:r>
            <a:endParaRPr lang="tr-TR" altLang="tr-TR" sz="3000" dirty="0" smtClean="0">
              <a:latin typeface="Comic Sans MS" pitchFamily="66" charset="0"/>
            </a:endParaRPr>
          </a:p>
          <a:p>
            <a:pPr>
              <a:lnSpc>
                <a:spcPct val="80000"/>
              </a:lnSpc>
              <a:buFont typeface="Wingdings" pitchFamily="2" charset="2"/>
              <a:buChar char="§"/>
            </a:pPr>
            <a:r>
              <a:rPr lang="tr-TR" altLang="tr-TR" sz="3000" b="1" dirty="0" smtClean="0">
                <a:latin typeface="Comic Sans MS" pitchFamily="66" charset="0"/>
              </a:rPr>
              <a:t>İ</a:t>
            </a:r>
            <a:r>
              <a:rPr lang="en-US" altLang="tr-TR" sz="3000" b="1" dirty="0" err="1" smtClean="0">
                <a:latin typeface="Comic Sans MS" pitchFamily="66" charset="0"/>
              </a:rPr>
              <a:t>nsidansı</a:t>
            </a:r>
            <a:endParaRPr lang="tr-TR" altLang="tr-TR" sz="3000" b="1" dirty="0" smtClean="0">
              <a:latin typeface="Comic Sans MS" pitchFamily="66" charset="0"/>
            </a:endParaRPr>
          </a:p>
          <a:p>
            <a:pPr>
              <a:lnSpc>
                <a:spcPct val="80000"/>
              </a:lnSpc>
              <a:buNone/>
            </a:pPr>
            <a:r>
              <a:rPr lang="en-US" altLang="tr-TR" sz="3000" dirty="0" err="1" smtClean="0">
                <a:latin typeface="Comic Sans MS" pitchFamily="66" charset="0"/>
              </a:rPr>
              <a:t>Genel</a:t>
            </a:r>
            <a:r>
              <a:rPr lang="en-US" altLang="tr-TR" sz="3000" dirty="0" smtClean="0">
                <a:latin typeface="Comic Sans MS" pitchFamily="66" charset="0"/>
              </a:rPr>
              <a:t> </a:t>
            </a:r>
            <a:r>
              <a:rPr lang="en-US" altLang="tr-TR" sz="3000" dirty="0" err="1">
                <a:latin typeface="Comic Sans MS" pitchFamily="66" charset="0"/>
              </a:rPr>
              <a:t>fertil</a:t>
            </a:r>
            <a:r>
              <a:rPr lang="en-US" altLang="tr-TR" sz="3000" dirty="0">
                <a:latin typeface="Comic Sans MS" pitchFamily="66" charset="0"/>
              </a:rPr>
              <a:t> </a:t>
            </a:r>
            <a:r>
              <a:rPr lang="en-US" altLang="tr-TR" sz="3000" dirty="0" err="1">
                <a:latin typeface="Comic Sans MS" pitchFamily="66" charset="0"/>
              </a:rPr>
              <a:t>popülasyonda</a:t>
            </a:r>
            <a:r>
              <a:rPr lang="en-US" altLang="tr-TR" sz="3000" dirty="0">
                <a:latin typeface="Comic Sans MS" pitchFamily="66" charset="0"/>
              </a:rPr>
              <a:t> % </a:t>
            </a:r>
            <a:r>
              <a:rPr lang="en-US" altLang="tr-TR" sz="3000" dirty="0" smtClean="0">
                <a:latin typeface="Comic Sans MS" pitchFamily="66" charset="0"/>
              </a:rPr>
              <a:t>4.3</a:t>
            </a:r>
            <a:endParaRPr lang="tr-TR" altLang="tr-TR" sz="3000" dirty="0" smtClean="0">
              <a:latin typeface="Comic Sans MS" pitchFamily="66" charset="0"/>
            </a:endParaRPr>
          </a:p>
          <a:p>
            <a:pPr>
              <a:lnSpc>
                <a:spcPct val="80000"/>
              </a:lnSpc>
              <a:buNone/>
            </a:pPr>
            <a:r>
              <a:rPr lang="en-US" altLang="tr-TR" sz="3000" dirty="0" smtClean="0">
                <a:latin typeface="Comic Sans MS" pitchFamily="66" charset="0"/>
              </a:rPr>
              <a:t>TGK </a:t>
            </a:r>
            <a:r>
              <a:rPr lang="en-US" altLang="tr-TR" sz="3000" dirty="0" err="1">
                <a:latin typeface="Comic Sans MS" pitchFamily="66" charset="0"/>
              </a:rPr>
              <a:t>olan</a:t>
            </a:r>
            <a:r>
              <a:rPr lang="en-US" altLang="tr-TR" sz="3000" dirty="0">
                <a:latin typeface="Comic Sans MS" pitchFamily="66" charset="0"/>
              </a:rPr>
              <a:t> </a:t>
            </a:r>
            <a:r>
              <a:rPr lang="en-US" altLang="tr-TR" sz="3000" dirty="0" err="1">
                <a:latin typeface="Comic Sans MS" pitchFamily="66" charset="0"/>
              </a:rPr>
              <a:t>hastalarda</a:t>
            </a:r>
            <a:r>
              <a:rPr lang="en-US" altLang="tr-TR" sz="3000" dirty="0">
                <a:latin typeface="Comic Sans MS" pitchFamily="66" charset="0"/>
              </a:rPr>
              <a:t>    </a:t>
            </a:r>
            <a:r>
              <a:rPr lang="en-US" altLang="tr-TR" sz="3000" dirty="0" smtClean="0">
                <a:latin typeface="Comic Sans MS" pitchFamily="66" charset="0"/>
              </a:rPr>
              <a:t>% </a:t>
            </a:r>
            <a:r>
              <a:rPr lang="en-US" altLang="tr-TR" sz="3000" dirty="0">
                <a:latin typeface="Comic Sans MS" pitchFamily="66" charset="0"/>
              </a:rPr>
              <a:t>12.6</a:t>
            </a:r>
            <a:endParaRPr lang="tr-TR" altLang="tr-TR" sz="3000" dirty="0">
              <a:latin typeface="Comic Sans MS" pitchFamily="66" charset="0"/>
            </a:endParaRPr>
          </a:p>
          <a:p>
            <a:pPr marL="914400" lvl="2" indent="0">
              <a:lnSpc>
                <a:spcPct val="80000"/>
              </a:lnSpc>
              <a:buNone/>
            </a:pPr>
            <a:r>
              <a:rPr lang="tr-TR" altLang="tr-TR" sz="3000" i="1" dirty="0">
                <a:sym typeface="Wingdings" panose="05000000000000000000" pitchFamily="2" charset="2"/>
              </a:rPr>
              <a:t>	</a:t>
            </a:r>
          </a:p>
          <a:p>
            <a:pPr marL="914400" lvl="2" indent="0">
              <a:lnSpc>
                <a:spcPct val="80000"/>
              </a:lnSpc>
              <a:buNone/>
            </a:pPr>
            <a:endParaRPr lang="tr-TR" altLang="tr-TR" sz="2400" i="1" dirty="0">
              <a:sym typeface="Wingdings" panose="05000000000000000000" pitchFamily="2" charset="2"/>
            </a:endParaRPr>
          </a:p>
          <a:p>
            <a:pPr marL="914400" lvl="2" indent="0">
              <a:lnSpc>
                <a:spcPct val="80000"/>
              </a:lnSpc>
              <a:buNone/>
            </a:pPr>
            <a:endParaRPr lang="tr-TR" altLang="tr-TR" sz="2400" i="1" dirty="0">
              <a:sym typeface="Wingdings" panose="05000000000000000000" pitchFamily="2" charset="2"/>
            </a:endParaRPr>
          </a:p>
          <a:p>
            <a:pPr>
              <a:lnSpc>
                <a:spcPct val="80000"/>
              </a:lnSpc>
              <a:buFont typeface="Wingdings" panose="05000000000000000000" pitchFamily="2" charset="2"/>
              <a:buChar char="§"/>
            </a:pPr>
            <a:r>
              <a:rPr lang="tr-TR" altLang="tr-TR" b="1" dirty="0" smtClean="0">
                <a:latin typeface="Comic Sans MS" pitchFamily="66" charset="0"/>
                <a:sym typeface="Wingdings" panose="05000000000000000000" pitchFamily="2" charset="2"/>
              </a:rPr>
              <a:t>Mekanizma</a:t>
            </a:r>
            <a:endParaRPr lang="tr-TR" altLang="tr-TR" b="1" dirty="0">
              <a:latin typeface="Comic Sans MS" pitchFamily="66" charset="0"/>
              <a:sym typeface="Wingdings" panose="05000000000000000000" pitchFamily="2" charset="2"/>
            </a:endParaRPr>
          </a:p>
          <a:p>
            <a:pPr lvl="1">
              <a:lnSpc>
                <a:spcPct val="80000"/>
              </a:lnSpc>
            </a:pPr>
            <a:r>
              <a:rPr lang="en-US" altLang="tr-TR" sz="2800" dirty="0">
                <a:latin typeface="Comic Sans MS" pitchFamily="66" charset="0"/>
              </a:rPr>
              <a:t>Yetersiz </a:t>
            </a:r>
            <a:r>
              <a:rPr lang="en-US" altLang="tr-TR" sz="2800" dirty="0" err="1">
                <a:latin typeface="Comic Sans MS" pitchFamily="66" charset="0"/>
              </a:rPr>
              <a:t>uterin</a:t>
            </a:r>
            <a:r>
              <a:rPr lang="en-US" altLang="tr-TR" sz="2800" dirty="0">
                <a:latin typeface="Comic Sans MS" pitchFamily="66" charset="0"/>
              </a:rPr>
              <a:t> </a:t>
            </a:r>
            <a:r>
              <a:rPr lang="en-US" altLang="tr-TR" sz="2800" dirty="0" err="1">
                <a:latin typeface="Comic Sans MS" pitchFamily="66" charset="0"/>
              </a:rPr>
              <a:t>distansiyon</a:t>
            </a:r>
            <a:endParaRPr lang="en-US" altLang="tr-TR" sz="2800" dirty="0">
              <a:latin typeface="Comic Sans MS" pitchFamily="66" charset="0"/>
            </a:endParaRPr>
          </a:p>
          <a:p>
            <a:pPr lvl="1">
              <a:lnSpc>
                <a:spcPct val="80000"/>
              </a:lnSpc>
            </a:pPr>
            <a:r>
              <a:rPr lang="en-US" altLang="tr-TR" sz="2800" dirty="0" err="1">
                <a:latin typeface="Comic Sans MS" pitchFamily="66" charset="0"/>
              </a:rPr>
              <a:t>Septumdaki</a:t>
            </a:r>
            <a:r>
              <a:rPr lang="en-US" altLang="tr-TR" sz="2800" dirty="0">
                <a:latin typeface="Comic Sans MS" pitchFamily="66" charset="0"/>
              </a:rPr>
              <a:t> </a:t>
            </a:r>
            <a:r>
              <a:rPr lang="en-US" altLang="tr-TR" sz="2800" dirty="0" err="1">
                <a:latin typeface="Comic Sans MS" pitchFamily="66" charset="0"/>
              </a:rPr>
              <a:t>azalmış</a:t>
            </a:r>
            <a:r>
              <a:rPr lang="en-US" altLang="tr-TR" sz="2800" dirty="0">
                <a:latin typeface="Comic Sans MS" pitchFamily="66" charset="0"/>
              </a:rPr>
              <a:t> </a:t>
            </a:r>
            <a:r>
              <a:rPr lang="en-US" altLang="tr-TR" sz="2800" dirty="0" err="1">
                <a:latin typeface="Comic Sans MS" pitchFamily="66" charset="0"/>
              </a:rPr>
              <a:t>vaskülariteye</a:t>
            </a:r>
            <a:r>
              <a:rPr lang="en-US" altLang="tr-TR" sz="2800" dirty="0">
                <a:latin typeface="Comic Sans MS" pitchFamily="66" charset="0"/>
              </a:rPr>
              <a:t> </a:t>
            </a:r>
            <a:r>
              <a:rPr lang="en-US" altLang="tr-TR" sz="2800" dirty="0" err="1">
                <a:latin typeface="Comic Sans MS" pitchFamily="66" charset="0"/>
              </a:rPr>
              <a:t>bağlı</a:t>
            </a:r>
            <a:r>
              <a:rPr lang="en-US" altLang="tr-TR" sz="2800" dirty="0">
                <a:latin typeface="Comic Sans MS" pitchFamily="66" charset="0"/>
              </a:rPr>
              <a:t> </a:t>
            </a:r>
            <a:r>
              <a:rPr lang="en-US" altLang="tr-TR" sz="2800" dirty="0" err="1">
                <a:latin typeface="Comic Sans MS" pitchFamily="66" charset="0"/>
              </a:rPr>
              <a:t>anormal</a:t>
            </a:r>
            <a:r>
              <a:rPr lang="en-US" altLang="tr-TR" sz="2800" dirty="0">
                <a:latin typeface="Comic Sans MS" pitchFamily="66" charset="0"/>
              </a:rPr>
              <a:t> </a:t>
            </a:r>
            <a:r>
              <a:rPr lang="en-US" altLang="tr-TR" sz="2800" dirty="0" err="1">
                <a:latin typeface="Comic Sans MS" pitchFamily="66" charset="0"/>
              </a:rPr>
              <a:t>implantasyon</a:t>
            </a:r>
            <a:endParaRPr lang="en-US" altLang="tr-TR" sz="2800" dirty="0">
              <a:latin typeface="Comic Sans MS" pitchFamily="66" charset="0"/>
            </a:endParaRPr>
          </a:p>
          <a:p>
            <a:pPr lvl="1">
              <a:lnSpc>
                <a:spcPct val="80000"/>
              </a:lnSpc>
            </a:pPr>
            <a:r>
              <a:rPr lang="en-US" altLang="tr-TR" sz="2800" dirty="0" err="1">
                <a:latin typeface="Comic Sans MS" pitchFamily="66" charset="0"/>
              </a:rPr>
              <a:t>Artmış</a:t>
            </a:r>
            <a:r>
              <a:rPr lang="en-US" altLang="tr-TR" sz="2800" dirty="0">
                <a:latin typeface="Comic Sans MS" pitchFamily="66" charset="0"/>
              </a:rPr>
              <a:t> </a:t>
            </a:r>
            <a:r>
              <a:rPr lang="tr-TR" altLang="tr-TR" sz="2800" dirty="0">
                <a:latin typeface="Comic Sans MS" pitchFamily="66" charset="0"/>
              </a:rPr>
              <a:t>i</a:t>
            </a:r>
            <a:r>
              <a:rPr lang="en-US" altLang="tr-TR" sz="2800" dirty="0" err="1">
                <a:latin typeface="Comic Sans MS" pitchFamily="66" charset="0"/>
              </a:rPr>
              <a:t>nflamasyon</a:t>
            </a:r>
            <a:endParaRPr lang="en-US" altLang="tr-TR" sz="2800" dirty="0">
              <a:latin typeface="Comic Sans MS" pitchFamily="66" charset="0"/>
            </a:endParaRPr>
          </a:p>
          <a:p>
            <a:pPr lvl="1">
              <a:lnSpc>
                <a:spcPct val="80000"/>
              </a:lnSpc>
            </a:pPr>
            <a:r>
              <a:rPr lang="en-US" altLang="tr-TR" sz="2800" dirty="0">
                <a:latin typeface="Comic Sans MS" pitchFamily="66" charset="0"/>
              </a:rPr>
              <a:t>Steroid </a:t>
            </a:r>
            <a:r>
              <a:rPr lang="en-US" altLang="tr-TR" sz="2800" dirty="0" err="1">
                <a:latin typeface="Comic Sans MS" pitchFamily="66" charset="0"/>
              </a:rPr>
              <a:t>hormonlara</a:t>
            </a:r>
            <a:r>
              <a:rPr lang="en-US" altLang="tr-TR" sz="2800" dirty="0">
                <a:latin typeface="Comic Sans MS" pitchFamily="66" charset="0"/>
              </a:rPr>
              <a:t> </a:t>
            </a:r>
            <a:r>
              <a:rPr lang="en-US" altLang="tr-TR" sz="2800" dirty="0" err="1">
                <a:latin typeface="Comic Sans MS" pitchFamily="66" charset="0"/>
              </a:rPr>
              <a:t>duyarlılıkta</a:t>
            </a:r>
            <a:r>
              <a:rPr lang="en-US" altLang="tr-TR" sz="2800" dirty="0">
                <a:latin typeface="Comic Sans MS" pitchFamily="66" charset="0"/>
              </a:rPr>
              <a:t> </a:t>
            </a:r>
            <a:r>
              <a:rPr lang="en-US" altLang="tr-TR" sz="2800" dirty="0" err="1">
                <a:latin typeface="Comic Sans MS" pitchFamily="66" charset="0"/>
              </a:rPr>
              <a:t>azalma</a:t>
            </a:r>
            <a:endParaRPr lang="tr-TR" altLang="tr-TR" sz="2800" dirty="0">
              <a:latin typeface="Comic Sans MS" pitchFamily="66" charset="0"/>
            </a:endParaRPr>
          </a:p>
          <a:p>
            <a:pPr lvl="1">
              <a:lnSpc>
                <a:spcPct val="80000"/>
              </a:lnSpc>
            </a:pPr>
            <a:endParaRPr lang="tr-TR" altLang="tr-TR" sz="3300" dirty="0"/>
          </a:p>
          <a:p>
            <a:pPr marL="914400" lvl="2" indent="0">
              <a:lnSpc>
                <a:spcPct val="80000"/>
              </a:lnSpc>
              <a:buNone/>
            </a:pPr>
            <a:r>
              <a:rPr lang="en-US" altLang="tr-TR" sz="2800" i="1" dirty="0">
                <a:sym typeface="Wingdings" panose="05000000000000000000" pitchFamily="2" charset="2"/>
              </a:rPr>
              <a:t> </a:t>
            </a:r>
            <a:r>
              <a:rPr lang="tr-TR" altLang="tr-TR" sz="2800" i="1" dirty="0">
                <a:sym typeface="Wingdings" panose="05000000000000000000" pitchFamily="2" charset="2"/>
              </a:rPr>
              <a:t>					</a:t>
            </a:r>
            <a:endParaRPr lang="tr-TR" altLang="tr-TR" sz="3200" dirty="0">
              <a:sym typeface="Wingdings" panose="05000000000000000000" pitchFamily="2" charset="2"/>
            </a:endParaRPr>
          </a:p>
          <a:p>
            <a:pPr marL="914400" lvl="2" indent="0">
              <a:lnSpc>
                <a:spcPct val="80000"/>
              </a:lnSpc>
              <a:buNone/>
            </a:pPr>
            <a:r>
              <a:rPr lang="en-US" altLang="tr-TR" sz="2200" i="1" dirty="0">
                <a:sym typeface="Wingdings" panose="05000000000000000000" pitchFamily="2" charset="2"/>
              </a:rPr>
              <a:t>   </a:t>
            </a:r>
            <a:r>
              <a:rPr lang="tr-TR" altLang="tr-TR" sz="2200" i="1" dirty="0">
                <a:sym typeface="Wingdings" panose="05000000000000000000" pitchFamily="2" charset="2"/>
              </a:rPr>
              <a:t>						</a:t>
            </a:r>
            <a:endParaRPr lang="en-US" altLang="tr-TR" sz="2200" dirty="0">
              <a:sym typeface="Wingdings" panose="05000000000000000000" pitchFamily="2" charset="2"/>
            </a:endParaRPr>
          </a:p>
          <a:p>
            <a:pPr lvl="1">
              <a:lnSpc>
                <a:spcPct val="80000"/>
              </a:lnSpc>
            </a:pPr>
            <a:endParaRPr lang="tr-TR" sz="2800" dirty="0"/>
          </a:p>
        </p:txBody>
      </p:sp>
      <p:pic>
        <p:nvPicPr>
          <p:cNvPr id="4" name="Resim 3">
            <a:extLst>
              <a:ext uri="{FF2B5EF4-FFF2-40B4-BE49-F238E27FC236}">
                <a16:creationId xmlns="" xmlns:a16="http://schemas.microsoft.com/office/drawing/2014/main" id="{F0672AA5-1591-43BD-BD23-B192C131F5FB}"/>
              </a:ext>
            </a:extLst>
          </p:cNvPr>
          <p:cNvPicPr>
            <a:picLocks noChangeAspect="1"/>
          </p:cNvPicPr>
          <p:nvPr/>
        </p:nvPicPr>
        <p:blipFill>
          <a:blip r:embed="rId2"/>
          <a:stretch>
            <a:fillRect/>
          </a:stretch>
        </p:blipFill>
        <p:spPr>
          <a:xfrm>
            <a:off x="6096000" y="1767839"/>
            <a:ext cx="5416062" cy="2129544"/>
          </a:xfrm>
          <a:prstGeom prst="rect">
            <a:avLst/>
          </a:prstGeom>
        </p:spPr>
      </p:pic>
      <p:sp>
        <p:nvSpPr>
          <p:cNvPr id="6" name="Metin kutusu 5">
            <a:extLst>
              <a:ext uri="{FF2B5EF4-FFF2-40B4-BE49-F238E27FC236}">
                <a16:creationId xmlns="" xmlns:a16="http://schemas.microsoft.com/office/drawing/2014/main" id="{0382ED6E-541F-4B0D-91CC-DB67762DBC49}"/>
              </a:ext>
            </a:extLst>
          </p:cNvPr>
          <p:cNvSpPr txBox="1"/>
          <p:nvPr/>
        </p:nvSpPr>
        <p:spPr>
          <a:xfrm>
            <a:off x="5331655" y="5556105"/>
            <a:ext cx="6668087" cy="837152"/>
          </a:xfrm>
          <a:prstGeom prst="rect">
            <a:avLst/>
          </a:prstGeom>
          <a:noFill/>
        </p:spPr>
        <p:txBody>
          <a:bodyPr wrap="square" rtlCol="0">
            <a:spAutoFit/>
          </a:bodyPr>
          <a:lstStyle/>
          <a:p>
            <a:pPr lvl="2">
              <a:lnSpc>
                <a:spcPct val="80000"/>
              </a:lnSpc>
            </a:pPr>
            <a:r>
              <a:rPr lang="en-US" altLang="tr-TR" sz="2000" i="1" dirty="0">
                <a:sym typeface="Wingdings" panose="05000000000000000000" pitchFamily="2" charset="2"/>
              </a:rPr>
              <a:t>Devi </a:t>
            </a:r>
            <a:r>
              <a:rPr lang="en-US" altLang="tr-TR" sz="2000" i="1" dirty="0" err="1">
                <a:sym typeface="Wingdings" panose="05000000000000000000" pitchFamily="2" charset="2"/>
              </a:rPr>
              <a:t>Wold</a:t>
            </a:r>
            <a:r>
              <a:rPr lang="en-US" altLang="tr-TR" sz="2000" i="1" dirty="0">
                <a:sym typeface="Wingdings" panose="05000000000000000000" pitchFamily="2" charset="2"/>
              </a:rPr>
              <a:t> AS</a:t>
            </a:r>
            <a:r>
              <a:rPr lang="tr-TR" altLang="tr-TR" sz="2000" i="1" dirty="0">
                <a:sym typeface="Wingdings" panose="05000000000000000000" pitchFamily="2" charset="2"/>
              </a:rPr>
              <a:t>, Semin </a:t>
            </a:r>
            <a:r>
              <a:rPr lang="tr-TR" altLang="tr-TR" sz="2000" i="1" dirty="0" err="1">
                <a:sym typeface="Wingdings" panose="05000000000000000000" pitchFamily="2" charset="2"/>
              </a:rPr>
              <a:t>Reprod</a:t>
            </a:r>
            <a:r>
              <a:rPr lang="tr-TR" altLang="tr-TR" sz="2000" i="1" dirty="0">
                <a:sym typeface="Wingdings" panose="05000000000000000000" pitchFamily="2" charset="2"/>
              </a:rPr>
              <a:t> </a:t>
            </a:r>
            <a:r>
              <a:rPr lang="tr-TR" altLang="tr-TR" sz="2000" i="1" dirty="0" err="1">
                <a:sym typeface="Wingdings" panose="05000000000000000000" pitchFamily="2" charset="2"/>
              </a:rPr>
              <a:t>Med</a:t>
            </a:r>
            <a:r>
              <a:rPr lang="tr-TR" altLang="tr-TR" sz="2000" i="1" dirty="0">
                <a:sym typeface="Wingdings" panose="05000000000000000000" pitchFamily="2" charset="2"/>
              </a:rPr>
              <a:t> </a:t>
            </a:r>
            <a:r>
              <a:rPr lang="tr-TR" sz="2000" i="1" dirty="0"/>
              <a:t>2006</a:t>
            </a:r>
          </a:p>
          <a:p>
            <a:pPr lvl="2">
              <a:lnSpc>
                <a:spcPct val="80000"/>
              </a:lnSpc>
            </a:pPr>
            <a:r>
              <a:rPr lang="en-US" altLang="tr-TR" sz="2000" i="1" dirty="0" err="1">
                <a:sym typeface="Wingdings" panose="05000000000000000000" pitchFamily="2" charset="2"/>
              </a:rPr>
              <a:t>Grimbizis</a:t>
            </a:r>
            <a:r>
              <a:rPr lang="en-US" altLang="tr-TR" sz="2000" i="1" dirty="0">
                <a:sym typeface="Wingdings" panose="05000000000000000000" pitchFamily="2" charset="2"/>
              </a:rPr>
              <a:t> GF</a:t>
            </a:r>
            <a:r>
              <a:rPr lang="tr-TR" altLang="tr-TR" sz="2000" i="1" dirty="0">
                <a:sym typeface="Wingdings" panose="05000000000000000000" pitchFamily="2" charset="2"/>
              </a:rPr>
              <a:t>,</a:t>
            </a:r>
            <a:r>
              <a:rPr lang="en-US" altLang="tr-TR" sz="2000" i="1" dirty="0">
                <a:sym typeface="Wingdings" panose="05000000000000000000" pitchFamily="2" charset="2"/>
              </a:rPr>
              <a:t> Hum </a:t>
            </a:r>
            <a:r>
              <a:rPr lang="en-US" altLang="tr-TR" sz="2000" i="1" dirty="0" err="1">
                <a:sym typeface="Wingdings" panose="05000000000000000000" pitchFamily="2" charset="2"/>
              </a:rPr>
              <a:t>Reprod</a:t>
            </a:r>
            <a:r>
              <a:rPr lang="en-US" altLang="tr-TR" sz="2000" i="1" dirty="0">
                <a:sym typeface="Wingdings" panose="05000000000000000000" pitchFamily="2" charset="2"/>
              </a:rPr>
              <a:t> Update</a:t>
            </a:r>
            <a:r>
              <a:rPr lang="tr-TR" altLang="tr-TR" sz="2000" i="1" dirty="0">
                <a:sym typeface="Wingdings" panose="05000000000000000000" pitchFamily="2" charset="2"/>
              </a:rPr>
              <a:t> </a:t>
            </a:r>
            <a:r>
              <a:rPr lang="en-US" altLang="tr-TR" sz="2000" i="1" dirty="0">
                <a:sym typeface="Wingdings" panose="05000000000000000000" pitchFamily="2" charset="2"/>
              </a:rPr>
              <a:t>2001</a:t>
            </a:r>
            <a:endParaRPr lang="tr-TR" altLang="tr-TR" sz="2000" i="1" dirty="0">
              <a:sym typeface="Wingdings" panose="05000000000000000000" pitchFamily="2" charset="2"/>
            </a:endParaRPr>
          </a:p>
          <a:p>
            <a:pPr lvl="2">
              <a:lnSpc>
                <a:spcPct val="80000"/>
              </a:lnSpc>
            </a:pPr>
            <a:r>
              <a:rPr lang="fr-FR" sz="2000" i="1" dirty="0" err="1"/>
              <a:t>Saravelos</a:t>
            </a:r>
            <a:r>
              <a:rPr lang="fr-FR" sz="2000" i="1" dirty="0"/>
              <a:t> , Human Reproduction Update, 2008</a:t>
            </a:r>
            <a:endParaRPr lang="tr-TR" altLang="tr-TR" sz="2000" i="1" dirty="0">
              <a:sym typeface="Wingdings" panose="05000000000000000000" pitchFamily="2" charset="2"/>
            </a:endParaRPr>
          </a:p>
        </p:txBody>
      </p:sp>
    </p:spTree>
    <p:extLst>
      <p:ext uri="{BB962C8B-B14F-4D97-AF65-F5344CB8AC3E}">
        <p14:creationId xmlns:p14="http://schemas.microsoft.com/office/powerpoint/2010/main" xmlns="" val="1625119560"/>
      </p:ext>
    </p:extLst>
  </p:cSld>
  <p:clrMapOvr>
    <a:masterClrMapping/>
  </p:clrMapOvr>
  <p:transition>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38200" y="1938166"/>
            <a:ext cx="10290516" cy="4351338"/>
          </a:xfrm>
          <a:solidFill>
            <a:schemeClr val="accent2">
              <a:lumMod val="20000"/>
              <a:lumOff val="80000"/>
            </a:schemeClr>
          </a:solidFill>
          <a:ln w="28575">
            <a:solidFill>
              <a:schemeClr val="tx1"/>
            </a:solidFill>
          </a:ln>
        </p:spPr>
        <p:txBody>
          <a:bodyPr>
            <a:normAutofit/>
          </a:bodyPr>
          <a:lstStyle/>
          <a:p>
            <a:pPr lvl="1" algn="just">
              <a:buFont typeface="Wingdings" panose="05000000000000000000" pitchFamily="2" charset="2"/>
              <a:buChar char="§"/>
            </a:pPr>
            <a:r>
              <a:rPr lang="tr-TR" sz="2800" dirty="0"/>
              <a:t>Ultrasonografi 2D</a:t>
            </a:r>
          </a:p>
          <a:p>
            <a:pPr lvl="1" algn="just">
              <a:buFont typeface="Wingdings" panose="05000000000000000000" pitchFamily="2" charset="2"/>
              <a:buChar char="§"/>
            </a:pPr>
            <a:r>
              <a:rPr lang="tr-TR" sz="2800" dirty="0"/>
              <a:t>HSG</a:t>
            </a:r>
          </a:p>
          <a:p>
            <a:pPr lvl="1" algn="just">
              <a:buFont typeface="Wingdings" panose="05000000000000000000" pitchFamily="2" charset="2"/>
              <a:buChar char="§"/>
            </a:pPr>
            <a:r>
              <a:rPr lang="tr-TR" sz="2800" dirty="0" err="1"/>
              <a:t>Sonohisterografi</a:t>
            </a:r>
            <a:r>
              <a:rPr lang="tr-TR" sz="2800" dirty="0"/>
              <a:t> </a:t>
            </a:r>
          </a:p>
          <a:p>
            <a:pPr marL="457200" lvl="1" indent="0" algn="just">
              <a:buNone/>
            </a:pPr>
            <a:r>
              <a:rPr lang="tr-TR" sz="2800" dirty="0"/>
              <a:t>	</a:t>
            </a:r>
          </a:p>
          <a:p>
            <a:pPr lvl="1" algn="just">
              <a:buFont typeface="Wingdings" panose="05000000000000000000" pitchFamily="2" charset="2"/>
              <a:buChar char="§"/>
            </a:pPr>
            <a:r>
              <a:rPr lang="tr-TR" sz="2800" dirty="0"/>
              <a:t>Ultrasonografi </a:t>
            </a:r>
            <a:r>
              <a:rPr lang="tr-TR" sz="2800" dirty="0" smtClean="0"/>
              <a:t> 3D</a:t>
            </a:r>
            <a:endParaRPr lang="tr-TR" sz="2000" dirty="0"/>
          </a:p>
          <a:p>
            <a:pPr lvl="1" algn="just">
              <a:buFont typeface="Wingdings" panose="05000000000000000000" pitchFamily="2" charset="2"/>
              <a:buChar char="§"/>
            </a:pPr>
            <a:r>
              <a:rPr lang="tr-TR" sz="2800" dirty="0"/>
              <a:t>MRI </a:t>
            </a:r>
          </a:p>
          <a:p>
            <a:pPr lvl="1" algn="just">
              <a:buFont typeface="Wingdings" panose="05000000000000000000" pitchFamily="2" charset="2"/>
              <a:buChar char="§"/>
            </a:pPr>
            <a:r>
              <a:rPr lang="tr-TR" sz="2800" dirty="0"/>
              <a:t>Histeroskopi</a:t>
            </a:r>
          </a:p>
          <a:p>
            <a:pPr lvl="1" algn="just">
              <a:buFont typeface="Wingdings" panose="05000000000000000000" pitchFamily="2" charset="2"/>
              <a:buChar char="q"/>
            </a:pPr>
            <a:endParaRPr lang="tr-TR" sz="2800" dirty="0"/>
          </a:p>
          <a:p>
            <a:pPr lvl="1" algn="just">
              <a:buNone/>
            </a:pPr>
            <a:r>
              <a:rPr lang="tr-TR" sz="2800" dirty="0"/>
              <a:t>	</a:t>
            </a:r>
          </a:p>
        </p:txBody>
      </p:sp>
      <p:sp>
        <p:nvSpPr>
          <p:cNvPr id="8" name="Metin kutusu 7">
            <a:extLst>
              <a:ext uri="{FF2B5EF4-FFF2-40B4-BE49-F238E27FC236}">
                <a16:creationId xmlns="" xmlns:a16="http://schemas.microsoft.com/office/drawing/2014/main" id="{B7EB8534-FEB8-4F17-AD3E-BEE84A92D381}"/>
              </a:ext>
            </a:extLst>
          </p:cNvPr>
          <p:cNvSpPr txBox="1"/>
          <p:nvPr/>
        </p:nvSpPr>
        <p:spPr>
          <a:xfrm>
            <a:off x="5383235" y="2094918"/>
            <a:ext cx="3593339" cy="954107"/>
          </a:xfrm>
          <a:prstGeom prst="rect">
            <a:avLst/>
          </a:prstGeom>
          <a:noFill/>
        </p:spPr>
        <p:txBody>
          <a:bodyPr wrap="square" rtlCol="0">
            <a:spAutoFit/>
          </a:bodyPr>
          <a:lstStyle/>
          <a:p>
            <a:r>
              <a:rPr lang="tr-TR" sz="2800" b="1" dirty="0">
                <a:latin typeface="Comic Sans MS" pitchFamily="66" charset="0"/>
              </a:rPr>
              <a:t>Başlangıçta tarama testi olarak</a:t>
            </a:r>
          </a:p>
        </p:txBody>
      </p:sp>
      <p:sp>
        <p:nvSpPr>
          <p:cNvPr id="10" name="Metin kutusu 9">
            <a:extLst>
              <a:ext uri="{FF2B5EF4-FFF2-40B4-BE49-F238E27FC236}">
                <a16:creationId xmlns="" xmlns:a16="http://schemas.microsoft.com/office/drawing/2014/main" id="{304D5501-7B47-485F-BF77-5DD7A5031D95}"/>
              </a:ext>
            </a:extLst>
          </p:cNvPr>
          <p:cNvSpPr txBox="1"/>
          <p:nvPr/>
        </p:nvSpPr>
        <p:spPr>
          <a:xfrm>
            <a:off x="5383237" y="4025448"/>
            <a:ext cx="2691817" cy="954107"/>
          </a:xfrm>
          <a:prstGeom prst="rect">
            <a:avLst/>
          </a:prstGeom>
          <a:noFill/>
        </p:spPr>
        <p:txBody>
          <a:bodyPr wrap="square" rtlCol="0">
            <a:spAutoFit/>
          </a:bodyPr>
          <a:lstStyle/>
          <a:p>
            <a:r>
              <a:rPr lang="tr-TR" sz="2800" b="1" dirty="0">
                <a:latin typeface="Comic Sans MS" pitchFamily="66" charset="0"/>
              </a:rPr>
              <a:t>Tanıda şüphe var ise</a:t>
            </a:r>
          </a:p>
        </p:txBody>
      </p:sp>
      <p:sp>
        <p:nvSpPr>
          <p:cNvPr id="11" name="Dikdörtgen 10">
            <a:extLst>
              <a:ext uri="{FF2B5EF4-FFF2-40B4-BE49-F238E27FC236}">
                <a16:creationId xmlns="" xmlns:a16="http://schemas.microsoft.com/office/drawing/2014/main" id="{D7E6C100-D10D-4132-B1E2-67C7BED41A1D}"/>
              </a:ext>
            </a:extLst>
          </p:cNvPr>
          <p:cNvSpPr/>
          <p:nvPr/>
        </p:nvSpPr>
        <p:spPr>
          <a:xfrm>
            <a:off x="5792371" y="5168070"/>
            <a:ext cx="5336345" cy="837152"/>
          </a:xfrm>
          <a:prstGeom prst="rect">
            <a:avLst/>
          </a:prstGeom>
        </p:spPr>
        <p:txBody>
          <a:bodyPr wrap="square">
            <a:spAutoFit/>
          </a:bodyPr>
          <a:lstStyle/>
          <a:p>
            <a:pPr marL="0" lvl="2">
              <a:lnSpc>
                <a:spcPct val="80000"/>
              </a:lnSpc>
              <a:buNone/>
            </a:pPr>
            <a:r>
              <a:rPr lang="tr-TR" altLang="tr-TR" sz="2000" i="1" dirty="0">
                <a:sym typeface="Wingdings" panose="05000000000000000000" pitchFamily="2" charset="2"/>
              </a:rPr>
              <a:t>	</a:t>
            </a:r>
            <a:r>
              <a:rPr lang="en-US" altLang="tr-TR" sz="2000" i="1" dirty="0">
                <a:sym typeface="Wingdings" panose="05000000000000000000" pitchFamily="2" charset="2"/>
              </a:rPr>
              <a:t>Grimbizis GF</a:t>
            </a:r>
            <a:r>
              <a:rPr lang="tr-TR" altLang="tr-TR" sz="2000" i="1" dirty="0">
                <a:sym typeface="Wingdings" panose="05000000000000000000" pitchFamily="2" charset="2"/>
              </a:rPr>
              <a:t>, </a:t>
            </a:r>
            <a:r>
              <a:rPr lang="en-US" altLang="tr-TR" sz="2000" i="1" dirty="0">
                <a:sym typeface="Wingdings" panose="05000000000000000000" pitchFamily="2" charset="2"/>
              </a:rPr>
              <a:t>Hum </a:t>
            </a:r>
            <a:r>
              <a:rPr lang="en-US" altLang="tr-TR" sz="2000" i="1" dirty="0" err="1">
                <a:sym typeface="Wingdings" panose="05000000000000000000" pitchFamily="2" charset="2"/>
              </a:rPr>
              <a:t>Reprod</a:t>
            </a:r>
            <a:r>
              <a:rPr lang="en-US" altLang="tr-TR" sz="2000" i="1" dirty="0">
                <a:sym typeface="Wingdings" panose="05000000000000000000" pitchFamily="2" charset="2"/>
              </a:rPr>
              <a:t> Update 2001</a:t>
            </a:r>
          </a:p>
          <a:p>
            <a:pPr marL="0" lvl="2">
              <a:lnSpc>
                <a:spcPct val="80000"/>
              </a:lnSpc>
              <a:buNone/>
            </a:pPr>
            <a:r>
              <a:rPr lang="en-US" altLang="tr-TR" sz="2000" i="1" dirty="0">
                <a:sym typeface="Wingdings" panose="05000000000000000000" pitchFamily="2" charset="2"/>
              </a:rPr>
              <a:t>						    </a:t>
            </a:r>
            <a:r>
              <a:rPr lang="tr-TR" altLang="tr-TR" sz="2000" i="1" dirty="0">
                <a:sym typeface="Wingdings" panose="05000000000000000000" pitchFamily="2" charset="2"/>
              </a:rPr>
              <a:t>	       </a:t>
            </a:r>
            <a:r>
              <a:rPr lang="en-US" altLang="tr-TR" sz="2000" i="1" dirty="0" err="1">
                <a:sym typeface="Wingdings" panose="05000000000000000000" pitchFamily="2" charset="2"/>
              </a:rPr>
              <a:t>Acien</a:t>
            </a:r>
            <a:r>
              <a:rPr lang="en-US" altLang="tr-TR" sz="2000" i="1" dirty="0">
                <a:sym typeface="Wingdings" panose="05000000000000000000" pitchFamily="2" charset="2"/>
              </a:rPr>
              <a:t> P</a:t>
            </a:r>
            <a:r>
              <a:rPr lang="tr-TR" altLang="tr-TR" sz="2000" i="1" dirty="0">
                <a:sym typeface="Wingdings" panose="05000000000000000000" pitchFamily="2" charset="2"/>
              </a:rPr>
              <a:t>,</a:t>
            </a:r>
            <a:r>
              <a:rPr lang="en-US" altLang="tr-TR" sz="2000" i="1" dirty="0">
                <a:sym typeface="Wingdings" panose="05000000000000000000" pitchFamily="2" charset="2"/>
              </a:rPr>
              <a:t> Hum </a:t>
            </a:r>
            <a:r>
              <a:rPr lang="en-US" altLang="tr-TR" sz="2000" i="1" dirty="0" err="1">
                <a:sym typeface="Wingdings" panose="05000000000000000000" pitchFamily="2" charset="2"/>
              </a:rPr>
              <a:t>Reprod</a:t>
            </a:r>
            <a:r>
              <a:rPr lang="en-US" altLang="tr-TR" sz="2000" i="1" dirty="0">
                <a:sym typeface="Wingdings" panose="05000000000000000000" pitchFamily="2" charset="2"/>
              </a:rPr>
              <a:t> 2004</a:t>
            </a:r>
            <a:endParaRPr lang="en-US" altLang="tr-TR" sz="2000" dirty="0">
              <a:sym typeface="Wingdings" panose="05000000000000000000" pitchFamily="2" charset="2"/>
            </a:endParaRPr>
          </a:p>
        </p:txBody>
      </p:sp>
      <p:sp>
        <p:nvSpPr>
          <p:cNvPr id="12" name="Sağ Ayraç 11">
            <a:extLst>
              <a:ext uri="{FF2B5EF4-FFF2-40B4-BE49-F238E27FC236}">
                <a16:creationId xmlns="" xmlns:a16="http://schemas.microsoft.com/office/drawing/2014/main" id="{ACF932F3-AF8A-41FB-8289-94965E564BFE}"/>
              </a:ext>
            </a:extLst>
          </p:cNvPr>
          <p:cNvSpPr/>
          <p:nvPr/>
        </p:nvSpPr>
        <p:spPr>
          <a:xfrm>
            <a:off x="4376226" y="1938166"/>
            <a:ext cx="561536" cy="1306168"/>
          </a:xfrm>
          <a:prstGeom prst="rightBrace">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3" name="Sağ Ayraç 12">
            <a:extLst>
              <a:ext uri="{FF2B5EF4-FFF2-40B4-BE49-F238E27FC236}">
                <a16:creationId xmlns="" xmlns:a16="http://schemas.microsoft.com/office/drawing/2014/main" id="{6F4A8BBB-C59E-444D-87BD-00CDDE9CB58E}"/>
              </a:ext>
            </a:extLst>
          </p:cNvPr>
          <p:cNvSpPr/>
          <p:nvPr/>
        </p:nvSpPr>
        <p:spPr>
          <a:xfrm>
            <a:off x="4376226" y="3787862"/>
            <a:ext cx="561536" cy="1306168"/>
          </a:xfrm>
          <a:prstGeom prst="rightBrace">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4" name="Unvan 1">
            <a:extLst>
              <a:ext uri="{FF2B5EF4-FFF2-40B4-BE49-F238E27FC236}">
                <a16:creationId xmlns="" xmlns:a16="http://schemas.microsoft.com/office/drawing/2014/main" id="{B73BF41A-EBBA-4B43-AB06-8BFE7F4049CF}"/>
              </a:ext>
            </a:extLst>
          </p:cNvPr>
          <p:cNvSpPr>
            <a:spLocks noGrp="1"/>
          </p:cNvSpPr>
          <p:nvPr>
            <p:ph type="title"/>
          </p:nvPr>
        </p:nvSpPr>
        <p:spPr>
          <a:xfrm>
            <a:off x="838200" y="365125"/>
            <a:ext cx="10290516" cy="1325563"/>
          </a:xfrm>
          <a:solidFill>
            <a:schemeClr val="tx1"/>
          </a:solidFill>
        </p:spPr>
        <p:txBody>
          <a:bodyPr>
            <a:normAutofit/>
          </a:bodyPr>
          <a:lstStyle/>
          <a:p>
            <a:r>
              <a:rPr lang="tr-TR" dirty="0">
                <a:solidFill>
                  <a:schemeClr val="bg1"/>
                </a:solidFill>
                <a:latin typeface="+mn-lt"/>
              </a:rPr>
              <a:t>TGK-Anatomik faktörler- Tanı</a:t>
            </a:r>
          </a:p>
        </p:txBody>
      </p:sp>
    </p:spTree>
    <p:extLst>
      <p:ext uri="{BB962C8B-B14F-4D97-AF65-F5344CB8AC3E}">
        <p14:creationId xmlns:p14="http://schemas.microsoft.com/office/powerpoint/2010/main" xmlns="" val="1112627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F6B3EECF-9EFD-49E6-81F0-2430F0D58468}"/>
              </a:ext>
            </a:extLst>
          </p:cNvPr>
          <p:cNvSpPr>
            <a:spLocks noGrp="1"/>
          </p:cNvSpPr>
          <p:nvPr>
            <p:ph type="title"/>
          </p:nvPr>
        </p:nvSpPr>
        <p:spPr>
          <a:xfrm>
            <a:off x="486507" y="247758"/>
            <a:ext cx="10515600" cy="1325563"/>
          </a:xfrm>
          <a:solidFill>
            <a:schemeClr val="tx1"/>
          </a:solidFill>
        </p:spPr>
        <p:txBody>
          <a:bodyPr/>
          <a:lstStyle/>
          <a:p>
            <a:r>
              <a:rPr lang="tr-TR" dirty="0">
                <a:solidFill>
                  <a:schemeClr val="bg1"/>
                </a:solidFill>
                <a:latin typeface="+mn-lt"/>
              </a:rPr>
              <a:t>TGK- tanım</a:t>
            </a:r>
          </a:p>
        </p:txBody>
      </p:sp>
      <p:sp>
        <p:nvSpPr>
          <p:cNvPr id="3" name="İçerik Yer Tutucusu 2">
            <a:extLst>
              <a:ext uri="{FF2B5EF4-FFF2-40B4-BE49-F238E27FC236}">
                <a16:creationId xmlns="" xmlns:a16="http://schemas.microsoft.com/office/drawing/2014/main" id="{AC2ABB3B-EB86-46D0-9EA0-8358528C38D2}"/>
              </a:ext>
            </a:extLst>
          </p:cNvPr>
          <p:cNvSpPr>
            <a:spLocks noGrp="1"/>
          </p:cNvSpPr>
          <p:nvPr>
            <p:ph sz="half" idx="1"/>
          </p:nvPr>
        </p:nvSpPr>
        <p:spPr>
          <a:xfrm>
            <a:off x="557350" y="2581500"/>
            <a:ext cx="5351583" cy="1183311"/>
          </a:xfrm>
          <a:solidFill>
            <a:schemeClr val="accent2">
              <a:lumMod val="20000"/>
              <a:lumOff val="80000"/>
            </a:schemeClr>
          </a:solidFill>
          <a:ln w="28575">
            <a:solidFill>
              <a:schemeClr val="tx1"/>
            </a:solidFill>
          </a:ln>
        </p:spPr>
        <p:txBody>
          <a:bodyPr>
            <a:normAutofit fontScale="92500"/>
          </a:bodyPr>
          <a:lstStyle/>
          <a:p>
            <a:pPr>
              <a:buFont typeface="Wingdings" panose="05000000000000000000" pitchFamily="2" charset="2"/>
              <a:buChar char="§"/>
            </a:pPr>
            <a:r>
              <a:rPr lang="tr-TR" dirty="0" smtClean="0">
                <a:latin typeface="Comic Sans MS" pitchFamily="66" charset="0"/>
              </a:rPr>
              <a:t>3 ve üzeri </a:t>
            </a:r>
            <a:r>
              <a:rPr lang="tr-TR" dirty="0">
                <a:latin typeface="Comic Sans MS" pitchFamily="66" charset="0"/>
              </a:rPr>
              <a:t>ardışık gebelik kaybı</a:t>
            </a:r>
          </a:p>
          <a:p>
            <a:pPr>
              <a:buFont typeface="Wingdings" panose="05000000000000000000" pitchFamily="2" charset="2"/>
              <a:buChar char="§"/>
            </a:pPr>
            <a:r>
              <a:rPr lang="tr-TR" dirty="0">
                <a:latin typeface="Comic Sans MS" pitchFamily="66" charset="0"/>
              </a:rPr>
              <a:t> </a:t>
            </a:r>
            <a:r>
              <a:rPr lang="tr-TR" dirty="0" err="1">
                <a:latin typeface="Comic Sans MS" pitchFamily="66" charset="0"/>
              </a:rPr>
              <a:t>İntrauterin</a:t>
            </a:r>
            <a:r>
              <a:rPr lang="tr-TR" dirty="0">
                <a:latin typeface="Comic Sans MS" pitchFamily="66" charset="0"/>
              </a:rPr>
              <a:t> olması şart değil</a:t>
            </a:r>
          </a:p>
        </p:txBody>
      </p:sp>
      <p:pic>
        <p:nvPicPr>
          <p:cNvPr id="5" name="İçerik Yer Tutucusu 4">
            <a:extLst>
              <a:ext uri="{FF2B5EF4-FFF2-40B4-BE49-F238E27FC236}">
                <a16:creationId xmlns="" xmlns:a16="http://schemas.microsoft.com/office/drawing/2014/main" id="{4C963BE7-5241-44FE-84EE-D1E6D07E9CA2}"/>
              </a:ext>
            </a:extLst>
          </p:cNvPr>
          <p:cNvPicPr>
            <a:picLocks noGrp="1" noChangeAspect="1"/>
          </p:cNvPicPr>
          <p:nvPr>
            <p:ph sz="half" idx="2"/>
          </p:nvPr>
        </p:nvPicPr>
        <p:blipFill>
          <a:blip r:embed="rId2"/>
          <a:stretch>
            <a:fillRect/>
          </a:stretch>
        </p:blipFill>
        <p:spPr>
          <a:xfrm>
            <a:off x="6083121" y="1685098"/>
            <a:ext cx="4906107" cy="2217201"/>
          </a:xfrm>
          <a:prstGeom prst="rect">
            <a:avLst/>
          </a:prstGeom>
        </p:spPr>
      </p:pic>
      <p:sp>
        <p:nvSpPr>
          <p:cNvPr id="6" name="İçerik Yer Tutucusu 3">
            <a:extLst>
              <a:ext uri="{FF2B5EF4-FFF2-40B4-BE49-F238E27FC236}">
                <a16:creationId xmlns="" xmlns:a16="http://schemas.microsoft.com/office/drawing/2014/main" id="{86F398F3-803D-4911-A184-B229C15BB57D}"/>
              </a:ext>
            </a:extLst>
          </p:cNvPr>
          <p:cNvSpPr txBox="1">
            <a:spLocks/>
          </p:cNvSpPr>
          <p:nvPr/>
        </p:nvSpPr>
        <p:spPr>
          <a:xfrm>
            <a:off x="595986" y="4430332"/>
            <a:ext cx="4426775" cy="1857514"/>
          </a:xfrm>
          <a:prstGeom prst="rect">
            <a:avLst/>
          </a:prstGeom>
          <a:solidFill>
            <a:schemeClr val="accent2">
              <a:lumMod val="20000"/>
              <a:lumOff val="80000"/>
            </a:schemeClr>
          </a:solidFill>
          <a:ln w="28575">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tr-TR" dirty="0" err="1" smtClean="0">
                <a:latin typeface="Comic Sans MS" pitchFamily="66" charset="0"/>
              </a:rPr>
              <a:t>Ultrasonografik</a:t>
            </a:r>
            <a:r>
              <a:rPr lang="tr-TR" dirty="0" smtClean="0">
                <a:latin typeface="Comic Sans MS" pitchFamily="66" charset="0"/>
              </a:rPr>
              <a:t> veya </a:t>
            </a:r>
            <a:r>
              <a:rPr lang="tr-TR" dirty="0" err="1" smtClean="0">
                <a:latin typeface="Comic Sans MS" pitchFamily="66" charset="0"/>
              </a:rPr>
              <a:t>histopatolojik</a:t>
            </a:r>
            <a:r>
              <a:rPr lang="tr-TR" dirty="0" smtClean="0">
                <a:latin typeface="Comic Sans MS" pitchFamily="66" charset="0"/>
              </a:rPr>
              <a:t> olarak saptanmış  2 ve üzeri gebelik kaybı </a:t>
            </a:r>
            <a:endParaRPr lang="tr-TR" dirty="0">
              <a:latin typeface="Comic Sans MS" pitchFamily="66" charset="0"/>
            </a:endParaRPr>
          </a:p>
          <a:p>
            <a:pPr marL="0" indent="0">
              <a:buFont typeface="Arial" panose="020B0604020202020204" pitchFamily="34" charset="0"/>
              <a:buNone/>
            </a:pPr>
            <a:endParaRPr lang="tr-TR" dirty="0"/>
          </a:p>
        </p:txBody>
      </p:sp>
      <p:pic>
        <p:nvPicPr>
          <p:cNvPr id="7" name="İçerik Yer Tutucusu 8">
            <a:extLst>
              <a:ext uri="{FF2B5EF4-FFF2-40B4-BE49-F238E27FC236}">
                <a16:creationId xmlns="" xmlns:a16="http://schemas.microsoft.com/office/drawing/2014/main" id="{CB129BA5-B4DB-4D88-B70C-E8DEC9C4C53E}"/>
              </a:ext>
            </a:extLst>
          </p:cNvPr>
          <p:cNvPicPr>
            <a:picLocks noChangeAspect="1"/>
          </p:cNvPicPr>
          <p:nvPr/>
        </p:nvPicPr>
        <p:blipFill>
          <a:blip r:embed="rId3"/>
          <a:stretch>
            <a:fillRect/>
          </a:stretch>
        </p:blipFill>
        <p:spPr>
          <a:xfrm>
            <a:off x="5357611" y="4257835"/>
            <a:ext cx="5670254" cy="1988419"/>
          </a:xfrm>
          <a:prstGeom prst="rect">
            <a:avLst/>
          </a:prstGeom>
        </p:spPr>
      </p:pic>
    </p:spTree>
    <p:extLst>
      <p:ext uri="{BB962C8B-B14F-4D97-AF65-F5344CB8AC3E}">
        <p14:creationId xmlns:p14="http://schemas.microsoft.com/office/powerpoint/2010/main" xmlns="" val="26836450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Content Placeholder 2">
            <a:extLst>
              <a:ext uri="{FF2B5EF4-FFF2-40B4-BE49-F238E27FC236}">
                <a16:creationId xmlns="" xmlns:a16="http://schemas.microsoft.com/office/drawing/2014/main" id="{E6BE33C2-2847-44BE-BC33-1A89BD4D6E96}"/>
              </a:ext>
            </a:extLst>
          </p:cNvPr>
          <p:cNvSpPr>
            <a:spLocks noGrp="1"/>
          </p:cNvSpPr>
          <p:nvPr>
            <p:ph idx="1"/>
          </p:nvPr>
        </p:nvSpPr>
        <p:spPr>
          <a:xfrm>
            <a:off x="803128" y="1617694"/>
            <a:ext cx="10550672" cy="4692953"/>
          </a:xfrm>
          <a:solidFill>
            <a:schemeClr val="accent2">
              <a:lumMod val="20000"/>
              <a:lumOff val="80000"/>
            </a:schemeClr>
          </a:solidFill>
          <a:ln w="28575">
            <a:solidFill>
              <a:schemeClr val="tx1"/>
            </a:solidFill>
          </a:ln>
        </p:spPr>
        <p:txBody>
          <a:bodyPr>
            <a:normAutofit/>
          </a:bodyPr>
          <a:lstStyle/>
          <a:p>
            <a:pPr lvl="1" eaLnBrk="1" hangingPunct="1">
              <a:lnSpc>
                <a:spcPct val="80000"/>
              </a:lnSpc>
              <a:buFont typeface="Wingdings" panose="05000000000000000000" pitchFamily="2" charset="2"/>
              <a:buChar char="§"/>
            </a:pPr>
            <a:endParaRPr lang="tr-TR" altLang="tr-TR" sz="3200" dirty="0" smtClean="0">
              <a:latin typeface="Comic Sans MS" pitchFamily="66" charset="0"/>
              <a:sym typeface="Wingdings" panose="05000000000000000000" pitchFamily="2" charset="2"/>
            </a:endParaRPr>
          </a:p>
          <a:p>
            <a:pPr lvl="1" eaLnBrk="1" hangingPunct="1">
              <a:lnSpc>
                <a:spcPct val="80000"/>
              </a:lnSpc>
              <a:buFont typeface="Wingdings" panose="05000000000000000000" pitchFamily="2" charset="2"/>
              <a:buChar char="§"/>
            </a:pPr>
            <a:r>
              <a:rPr lang="en-US" altLang="tr-TR" sz="2800" dirty="0" err="1" smtClean="0">
                <a:latin typeface="Comic Sans MS" pitchFamily="66" charset="0"/>
                <a:sym typeface="Wingdings" panose="05000000000000000000" pitchFamily="2" charset="2"/>
              </a:rPr>
              <a:t>Septat</a:t>
            </a:r>
            <a:r>
              <a:rPr lang="tr-TR" altLang="tr-TR" sz="2800" dirty="0">
                <a:latin typeface="Comic Sans MS" pitchFamily="66" charset="0"/>
                <a:sym typeface="Wingdings" panose="05000000000000000000" pitchFamily="2" charset="2"/>
              </a:rPr>
              <a:t>e</a:t>
            </a:r>
            <a:r>
              <a:rPr lang="en-US" altLang="tr-TR" sz="2800" dirty="0">
                <a:latin typeface="Comic Sans MS" pitchFamily="66" charset="0"/>
                <a:sym typeface="Wingdings" panose="05000000000000000000" pitchFamily="2" charset="2"/>
              </a:rPr>
              <a:t> Uterus </a:t>
            </a:r>
            <a:r>
              <a:rPr lang="tr-TR" altLang="tr-TR" sz="2800" dirty="0" smtClean="0">
                <a:latin typeface="Comic Sans MS" pitchFamily="66" charset="0"/>
                <a:sym typeface="Wingdings" panose="05000000000000000000" pitchFamily="2" charset="2"/>
              </a:rPr>
              <a:t> </a:t>
            </a:r>
            <a:r>
              <a:rPr lang="tr-TR" altLang="tr-TR" sz="2800" dirty="0" smtClean="0">
                <a:solidFill>
                  <a:srgbClr val="C00000"/>
                </a:solidFill>
                <a:latin typeface="Comic Sans MS" pitchFamily="66" charset="0"/>
                <a:sym typeface="Wingdings" panose="05000000000000000000" pitchFamily="2" charset="2"/>
              </a:rPr>
              <a:t> </a:t>
            </a:r>
            <a:r>
              <a:rPr lang="en-US" altLang="tr-TR" sz="2800" dirty="0" smtClean="0">
                <a:latin typeface="Comic Sans MS" pitchFamily="66" charset="0"/>
                <a:sym typeface="Wingdings" panose="05000000000000000000" pitchFamily="2" charset="2"/>
              </a:rPr>
              <a:t>%</a:t>
            </a:r>
            <a:r>
              <a:rPr lang="en-US" altLang="tr-TR" sz="2800" dirty="0">
                <a:latin typeface="Comic Sans MS" pitchFamily="66" charset="0"/>
                <a:sym typeface="Wingdings" panose="05000000000000000000" pitchFamily="2" charset="2"/>
              </a:rPr>
              <a:t>44</a:t>
            </a:r>
            <a:r>
              <a:rPr lang="tr-TR" altLang="tr-TR" sz="2800" dirty="0" smtClean="0">
                <a:latin typeface="Comic Sans MS" pitchFamily="66" charset="0"/>
                <a:sym typeface="Wingdings" panose="05000000000000000000" pitchFamily="2" charset="2"/>
              </a:rPr>
              <a:t>.3 (TGK ile ilişkili en sık anomali)</a:t>
            </a:r>
            <a:endParaRPr lang="en-US" altLang="tr-TR" sz="2800" dirty="0">
              <a:latin typeface="Comic Sans MS" pitchFamily="66" charset="0"/>
              <a:sym typeface="Wingdings" panose="05000000000000000000" pitchFamily="2" charset="2"/>
            </a:endParaRPr>
          </a:p>
          <a:p>
            <a:pPr lvl="1" eaLnBrk="1" hangingPunct="1">
              <a:lnSpc>
                <a:spcPct val="80000"/>
              </a:lnSpc>
              <a:buFont typeface="Wingdings" panose="05000000000000000000" pitchFamily="2" charset="2"/>
              <a:buChar char="§"/>
            </a:pPr>
            <a:r>
              <a:rPr lang="en-US" altLang="tr-TR" sz="2800" dirty="0" err="1">
                <a:latin typeface="Comic Sans MS" pitchFamily="66" charset="0"/>
                <a:sym typeface="Wingdings" panose="05000000000000000000" pitchFamily="2" charset="2"/>
              </a:rPr>
              <a:t>Bikornuat</a:t>
            </a:r>
            <a:r>
              <a:rPr lang="en-US" altLang="tr-TR" sz="2800" dirty="0">
                <a:latin typeface="Comic Sans MS" pitchFamily="66" charset="0"/>
                <a:sym typeface="Wingdings" panose="05000000000000000000" pitchFamily="2" charset="2"/>
              </a:rPr>
              <a:t> Uterus</a:t>
            </a:r>
            <a:r>
              <a:rPr lang="tr-TR" altLang="tr-TR" sz="2800" dirty="0">
                <a:latin typeface="Comic Sans MS" pitchFamily="66" charset="0"/>
                <a:sym typeface="Wingdings" panose="05000000000000000000" pitchFamily="2" charset="2"/>
              </a:rPr>
              <a:t> </a:t>
            </a:r>
            <a:r>
              <a:rPr lang="en-US" altLang="tr-TR" sz="2800" dirty="0" smtClean="0">
                <a:latin typeface="Comic Sans MS" pitchFamily="66" charset="0"/>
                <a:sym typeface="Wingdings" panose="05000000000000000000" pitchFamily="2" charset="2"/>
              </a:rPr>
              <a:t>%</a:t>
            </a:r>
            <a:r>
              <a:rPr lang="en-US" altLang="tr-TR" sz="2800" dirty="0">
                <a:latin typeface="Comic Sans MS" pitchFamily="66" charset="0"/>
                <a:sym typeface="Wingdings" panose="05000000000000000000" pitchFamily="2" charset="2"/>
              </a:rPr>
              <a:t>36</a:t>
            </a:r>
          </a:p>
          <a:p>
            <a:pPr lvl="1" eaLnBrk="1" hangingPunct="1">
              <a:lnSpc>
                <a:spcPct val="80000"/>
              </a:lnSpc>
              <a:buFont typeface="Wingdings" panose="05000000000000000000" pitchFamily="2" charset="2"/>
              <a:buChar char="§"/>
            </a:pPr>
            <a:r>
              <a:rPr lang="en-US" altLang="tr-TR" sz="2800" dirty="0" err="1">
                <a:latin typeface="Comic Sans MS" pitchFamily="66" charset="0"/>
                <a:sym typeface="Wingdings" panose="05000000000000000000" pitchFamily="2" charset="2"/>
              </a:rPr>
              <a:t>Arkuat</a:t>
            </a:r>
            <a:r>
              <a:rPr lang="en-US" altLang="tr-TR" sz="2800" dirty="0">
                <a:latin typeface="Comic Sans MS" pitchFamily="66" charset="0"/>
                <a:sym typeface="Wingdings" panose="05000000000000000000" pitchFamily="2" charset="2"/>
              </a:rPr>
              <a:t> Uterus</a:t>
            </a:r>
            <a:r>
              <a:rPr lang="tr-TR" altLang="tr-TR" sz="2800" dirty="0">
                <a:latin typeface="Comic Sans MS" pitchFamily="66" charset="0"/>
                <a:sym typeface="Wingdings" panose="05000000000000000000" pitchFamily="2" charset="2"/>
              </a:rPr>
              <a:t>     </a:t>
            </a:r>
            <a:r>
              <a:rPr lang="en-US" altLang="tr-TR" sz="2800" dirty="0" smtClean="0">
                <a:latin typeface="Comic Sans MS" pitchFamily="66" charset="0"/>
                <a:sym typeface="Wingdings" panose="05000000000000000000" pitchFamily="2" charset="2"/>
              </a:rPr>
              <a:t>%</a:t>
            </a:r>
            <a:r>
              <a:rPr lang="en-US" altLang="tr-TR" sz="2800" dirty="0">
                <a:latin typeface="Comic Sans MS" pitchFamily="66" charset="0"/>
                <a:sym typeface="Wingdings" panose="05000000000000000000" pitchFamily="2" charset="2"/>
              </a:rPr>
              <a:t>2</a:t>
            </a:r>
            <a:r>
              <a:rPr lang="tr-TR" altLang="tr-TR" sz="2800" dirty="0">
                <a:latin typeface="Comic Sans MS" pitchFamily="66" charset="0"/>
                <a:sym typeface="Wingdings" panose="05000000000000000000" pitchFamily="2" charset="2"/>
              </a:rPr>
              <a:t>5.7</a:t>
            </a:r>
            <a:endParaRPr lang="en-US" altLang="tr-TR" sz="2800" dirty="0">
              <a:latin typeface="Comic Sans MS" pitchFamily="66" charset="0"/>
              <a:sym typeface="Wingdings" panose="05000000000000000000" pitchFamily="2" charset="2"/>
            </a:endParaRPr>
          </a:p>
          <a:p>
            <a:pPr algn="just">
              <a:lnSpc>
                <a:spcPct val="80000"/>
              </a:lnSpc>
              <a:buFont typeface="Wingdings" panose="05000000000000000000" pitchFamily="2" charset="2"/>
              <a:buChar char="ü"/>
            </a:pPr>
            <a:r>
              <a:rPr lang="tr-TR" altLang="tr-TR" dirty="0" err="1">
                <a:latin typeface="Comic Sans MS" pitchFamily="66" charset="0"/>
                <a:sym typeface="Wingdings" panose="05000000000000000000" pitchFamily="2" charset="2"/>
              </a:rPr>
              <a:t>Uterin</a:t>
            </a:r>
            <a:r>
              <a:rPr lang="tr-TR" altLang="tr-TR" dirty="0">
                <a:latin typeface="Comic Sans MS" pitchFamily="66" charset="0"/>
                <a:sym typeface="Wingdings" panose="05000000000000000000" pitchFamily="2" charset="2"/>
              </a:rPr>
              <a:t> s</a:t>
            </a:r>
            <a:r>
              <a:rPr lang="en-US" altLang="tr-TR" dirty="0" err="1">
                <a:latin typeface="Comic Sans MS" pitchFamily="66" charset="0"/>
                <a:sym typeface="Wingdings" panose="05000000000000000000" pitchFamily="2" charset="2"/>
              </a:rPr>
              <a:t>eptum</a:t>
            </a:r>
            <a:r>
              <a:rPr lang="en-US" altLang="tr-TR" dirty="0">
                <a:latin typeface="Comic Sans MS" pitchFamily="66" charset="0"/>
                <a:sym typeface="Wingdings" panose="05000000000000000000" pitchFamily="2" charset="2"/>
              </a:rPr>
              <a:t> </a:t>
            </a:r>
            <a:r>
              <a:rPr lang="en-US" altLang="tr-TR" dirty="0" err="1">
                <a:latin typeface="Comic Sans MS" pitchFamily="66" charset="0"/>
                <a:sym typeface="Wingdings" panose="05000000000000000000" pitchFamily="2" charset="2"/>
              </a:rPr>
              <a:t>rezeksiyonu</a:t>
            </a:r>
            <a:r>
              <a:rPr lang="en-US" altLang="tr-TR" dirty="0">
                <a:latin typeface="Comic Sans MS" pitchFamily="66" charset="0"/>
                <a:sym typeface="Wingdings" panose="05000000000000000000" pitchFamily="2" charset="2"/>
              </a:rPr>
              <a:t> </a:t>
            </a:r>
            <a:r>
              <a:rPr lang="en-US" altLang="tr-TR" dirty="0" err="1">
                <a:latin typeface="Comic Sans MS" pitchFamily="66" charset="0"/>
                <a:sym typeface="Wingdings" panose="05000000000000000000" pitchFamily="2" charset="2"/>
              </a:rPr>
              <a:t>sonrası</a:t>
            </a:r>
            <a:r>
              <a:rPr lang="en-US" altLang="tr-TR" dirty="0">
                <a:latin typeface="Comic Sans MS" pitchFamily="66" charset="0"/>
                <a:sym typeface="Wingdings" panose="05000000000000000000" pitchFamily="2" charset="2"/>
              </a:rPr>
              <a:t> </a:t>
            </a:r>
            <a:r>
              <a:rPr lang="en-US" altLang="tr-TR" dirty="0" err="1">
                <a:latin typeface="Comic Sans MS" pitchFamily="66" charset="0"/>
                <a:sym typeface="Wingdings" panose="05000000000000000000" pitchFamily="2" charset="2"/>
              </a:rPr>
              <a:t>canlı</a:t>
            </a:r>
            <a:r>
              <a:rPr lang="en-US" altLang="tr-TR" dirty="0">
                <a:latin typeface="Comic Sans MS" pitchFamily="66" charset="0"/>
                <a:sym typeface="Wingdings" panose="05000000000000000000" pitchFamily="2" charset="2"/>
              </a:rPr>
              <a:t> </a:t>
            </a:r>
            <a:r>
              <a:rPr lang="en-US" altLang="tr-TR" dirty="0" err="1">
                <a:latin typeface="Comic Sans MS" pitchFamily="66" charset="0"/>
                <a:sym typeface="Wingdings" panose="05000000000000000000" pitchFamily="2" charset="2"/>
              </a:rPr>
              <a:t>doğum</a:t>
            </a:r>
            <a:r>
              <a:rPr lang="tr-TR" altLang="tr-TR" dirty="0">
                <a:latin typeface="Comic Sans MS" pitchFamily="66" charset="0"/>
                <a:sym typeface="Wingdings" panose="05000000000000000000" pitchFamily="2" charset="2"/>
              </a:rPr>
              <a:t> oranı</a:t>
            </a:r>
            <a:r>
              <a:rPr lang="en-US" altLang="tr-TR" dirty="0">
                <a:latin typeface="Comic Sans MS" pitchFamily="66" charset="0"/>
                <a:sym typeface="Wingdings" panose="05000000000000000000" pitchFamily="2" charset="2"/>
              </a:rPr>
              <a:t> </a:t>
            </a:r>
            <a:r>
              <a:rPr lang="en-US" altLang="tr-TR" dirty="0" smtClean="0">
                <a:latin typeface="Comic Sans MS" pitchFamily="66" charset="0"/>
                <a:sym typeface="Wingdings" panose="05000000000000000000" pitchFamily="2" charset="2"/>
              </a:rPr>
              <a:t> </a:t>
            </a:r>
            <a:r>
              <a:rPr lang="tr-TR" altLang="tr-TR" dirty="0" smtClean="0">
                <a:latin typeface="Comic Sans MS" pitchFamily="66" charset="0"/>
                <a:sym typeface="Wingdings" panose="05000000000000000000" pitchFamily="2" charset="2"/>
              </a:rPr>
              <a:t>%</a:t>
            </a:r>
            <a:r>
              <a:rPr lang="en-US" altLang="tr-TR" dirty="0" smtClean="0">
                <a:latin typeface="Comic Sans MS" pitchFamily="66" charset="0"/>
                <a:sym typeface="Wingdings" panose="05000000000000000000" pitchFamily="2" charset="2"/>
              </a:rPr>
              <a:t>83.</a:t>
            </a:r>
            <a:r>
              <a:rPr lang="tr-TR" altLang="tr-TR" dirty="0">
                <a:latin typeface="Comic Sans MS" pitchFamily="66" charset="0"/>
                <a:sym typeface="Wingdings" panose="05000000000000000000" pitchFamily="2" charset="2"/>
              </a:rPr>
              <a:t>2</a:t>
            </a:r>
            <a:r>
              <a:rPr lang="tr-TR" altLang="tr-TR" dirty="0" smtClean="0">
                <a:latin typeface="Comic Sans MS" pitchFamily="66" charset="0"/>
                <a:sym typeface="Wingdings" panose="05000000000000000000" pitchFamily="2" charset="2"/>
              </a:rPr>
              <a:t>(%</a:t>
            </a:r>
            <a:r>
              <a:rPr lang="tr-TR" dirty="0" smtClean="0">
                <a:latin typeface="Comic Sans MS" pitchFamily="66" charset="0"/>
              </a:rPr>
              <a:t>77.4 </a:t>
            </a:r>
            <a:r>
              <a:rPr lang="tr-TR" dirty="0">
                <a:latin typeface="Comic Sans MS" pitchFamily="66" charset="0"/>
              </a:rPr>
              <a:t>-%90.9) (</a:t>
            </a:r>
            <a:r>
              <a:rPr lang="tr-TR" dirty="0" err="1">
                <a:latin typeface="Comic Sans MS" pitchFamily="66" charset="0"/>
              </a:rPr>
              <a:t>NonRCT</a:t>
            </a:r>
            <a:r>
              <a:rPr lang="tr-TR" dirty="0" smtClean="0">
                <a:latin typeface="Comic Sans MS" pitchFamily="66" charset="0"/>
              </a:rPr>
              <a:t>)</a:t>
            </a:r>
          </a:p>
          <a:p>
            <a:pPr algn="just">
              <a:lnSpc>
                <a:spcPct val="80000"/>
              </a:lnSpc>
              <a:buFont typeface="Wingdings" panose="05000000000000000000" pitchFamily="2" charset="2"/>
              <a:buChar char="ü"/>
            </a:pPr>
            <a:endParaRPr lang="tr-TR" dirty="0">
              <a:latin typeface="Comic Sans MS" pitchFamily="66" charset="0"/>
            </a:endParaRPr>
          </a:p>
          <a:p>
            <a:pPr>
              <a:lnSpc>
                <a:spcPct val="80000"/>
              </a:lnSpc>
              <a:buFont typeface="Wingdings" panose="05000000000000000000" pitchFamily="2" charset="2"/>
              <a:buChar char="ü"/>
            </a:pPr>
            <a:r>
              <a:rPr lang="tr-TR" altLang="tr-TR" b="1" dirty="0" err="1">
                <a:latin typeface="Comic Sans MS" panose="030F0702030302020204" pitchFamily="66" charset="0"/>
                <a:sym typeface="Wingdings" panose="05000000000000000000" pitchFamily="2" charset="2"/>
              </a:rPr>
              <a:t>Septum</a:t>
            </a:r>
            <a:r>
              <a:rPr lang="tr-TR" altLang="tr-TR" b="1" dirty="0">
                <a:latin typeface="Comic Sans MS" panose="030F0702030302020204" pitchFamily="66" charset="0"/>
                <a:sym typeface="Wingdings" panose="05000000000000000000" pitchFamily="2" charset="2"/>
              </a:rPr>
              <a:t> rezeksiyonunun gebelik sonuçları üzerine olumlu etkisi nedeniyle  </a:t>
            </a:r>
            <a:r>
              <a:rPr lang="en-US" altLang="tr-TR" b="1" dirty="0" smtClean="0">
                <a:latin typeface="Comic Sans MS" panose="030F0702030302020204" pitchFamily="66" charset="0"/>
                <a:sym typeface="Wingdings" panose="05000000000000000000" pitchFamily="2" charset="2"/>
              </a:rPr>
              <a:t>TGK</a:t>
            </a:r>
            <a:r>
              <a:rPr lang="tr-TR" altLang="tr-TR" b="1" dirty="0" smtClean="0">
                <a:latin typeface="Comic Sans MS" panose="030F0702030302020204" pitchFamily="66" charset="0"/>
                <a:sym typeface="Wingdings" panose="05000000000000000000" pitchFamily="2" charset="2"/>
              </a:rPr>
              <a:t>’</a:t>
            </a:r>
            <a:r>
              <a:rPr lang="tr-TR" altLang="tr-TR" b="1" dirty="0" err="1" smtClean="0">
                <a:latin typeface="Comic Sans MS" panose="030F0702030302020204" pitchFamily="66" charset="0"/>
                <a:sym typeface="Wingdings" panose="05000000000000000000" pitchFamily="2" charset="2"/>
              </a:rPr>
              <a:t>lı</a:t>
            </a:r>
            <a:r>
              <a:rPr lang="tr-TR" altLang="tr-TR" b="1" dirty="0" smtClean="0">
                <a:latin typeface="Comic Sans MS" panose="030F0702030302020204" pitchFamily="66" charset="0"/>
                <a:sym typeface="Wingdings" panose="05000000000000000000" pitchFamily="2" charset="2"/>
              </a:rPr>
              <a:t> olgularda </a:t>
            </a:r>
            <a:r>
              <a:rPr lang="tr-TR" altLang="tr-TR" b="1" dirty="0">
                <a:latin typeface="Comic Sans MS" panose="030F0702030302020204" pitchFamily="66" charset="0"/>
                <a:sym typeface="Wingdings" panose="05000000000000000000" pitchFamily="2" charset="2"/>
              </a:rPr>
              <a:t>yapılması önerilmektedir </a:t>
            </a:r>
            <a:endParaRPr lang="en-US" altLang="tr-TR" b="1" dirty="0">
              <a:latin typeface="Comic Sans MS" panose="030F0702030302020204" pitchFamily="66" charset="0"/>
              <a:sym typeface="Wingdings" panose="05000000000000000000" pitchFamily="2" charset="2"/>
            </a:endParaRPr>
          </a:p>
        </p:txBody>
      </p:sp>
      <p:sp>
        <p:nvSpPr>
          <p:cNvPr id="65540" name="Rectangle 1">
            <a:extLst>
              <a:ext uri="{FF2B5EF4-FFF2-40B4-BE49-F238E27FC236}">
                <a16:creationId xmlns="" xmlns:a16="http://schemas.microsoft.com/office/drawing/2014/main" id="{7D7044E2-BCD7-4782-92AF-350F446DD0A1}"/>
              </a:ext>
            </a:extLst>
          </p:cNvPr>
          <p:cNvSpPr>
            <a:spLocks noChangeArrowheads="1"/>
          </p:cNvSpPr>
          <p:nvPr/>
        </p:nvSpPr>
        <p:spPr bwMode="auto">
          <a:xfrm>
            <a:off x="7029860" y="5907342"/>
            <a:ext cx="430034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tr-TR" sz="2000" i="1" dirty="0">
                <a:sym typeface="Wingdings" panose="05000000000000000000" pitchFamily="2" charset="2"/>
              </a:rPr>
              <a:t>Grimbizis GF</a:t>
            </a:r>
            <a:r>
              <a:rPr lang="tr-TR" altLang="tr-TR" sz="2000" i="1" dirty="0">
                <a:sym typeface="Wingdings" panose="05000000000000000000" pitchFamily="2" charset="2"/>
              </a:rPr>
              <a:t>, </a:t>
            </a:r>
            <a:r>
              <a:rPr lang="en-US" altLang="tr-TR" sz="2000" i="1" dirty="0">
                <a:sym typeface="Wingdings" panose="05000000000000000000" pitchFamily="2" charset="2"/>
              </a:rPr>
              <a:t>Hum </a:t>
            </a:r>
            <a:r>
              <a:rPr lang="en-US" altLang="tr-TR" sz="2000" i="1" dirty="0" err="1">
                <a:sym typeface="Wingdings" panose="05000000000000000000" pitchFamily="2" charset="2"/>
              </a:rPr>
              <a:t>Reprod</a:t>
            </a:r>
            <a:r>
              <a:rPr lang="en-US" altLang="tr-TR" sz="2000" i="1" dirty="0">
                <a:sym typeface="Wingdings" panose="05000000000000000000" pitchFamily="2" charset="2"/>
              </a:rPr>
              <a:t> Update 2001</a:t>
            </a:r>
            <a:endParaRPr lang="en-US" altLang="tr-TR" sz="2000" dirty="0"/>
          </a:p>
        </p:txBody>
      </p:sp>
      <p:sp>
        <p:nvSpPr>
          <p:cNvPr id="8" name="Unvan 1">
            <a:extLst>
              <a:ext uri="{FF2B5EF4-FFF2-40B4-BE49-F238E27FC236}">
                <a16:creationId xmlns="" xmlns:a16="http://schemas.microsoft.com/office/drawing/2014/main" id="{9C2C096E-1981-4647-B95D-F4F4EFBFB1FD}"/>
              </a:ext>
            </a:extLst>
          </p:cNvPr>
          <p:cNvSpPr>
            <a:spLocks noGrp="1"/>
          </p:cNvSpPr>
          <p:nvPr>
            <p:ph type="title"/>
          </p:nvPr>
        </p:nvSpPr>
        <p:spPr>
          <a:xfrm>
            <a:off x="838200" y="92077"/>
            <a:ext cx="10515600" cy="1325563"/>
          </a:xfrm>
          <a:solidFill>
            <a:schemeClr val="tx1"/>
          </a:solidFill>
        </p:spPr>
        <p:txBody>
          <a:bodyPr>
            <a:normAutofit/>
          </a:bodyPr>
          <a:lstStyle/>
          <a:p>
            <a:r>
              <a:rPr lang="tr-TR" dirty="0">
                <a:solidFill>
                  <a:schemeClr val="bg1"/>
                </a:solidFill>
                <a:latin typeface="+mn-lt"/>
              </a:rPr>
              <a:t>TGK-Anatomik faktörler</a:t>
            </a:r>
          </a:p>
        </p:txBody>
      </p:sp>
    </p:spTree>
    <p:extLst>
      <p:ext uri="{BB962C8B-B14F-4D97-AF65-F5344CB8AC3E}">
        <p14:creationId xmlns:p14="http://schemas.microsoft.com/office/powerpoint/2010/main" xmlns="" val="30349132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39E5D544-96F3-4D76-9D16-D693FF2BE376}"/>
              </a:ext>
            </a:extLst>
          </p:cNvPr>
          <p:cNvSpPr>
            <a:spLocks noGrp="1"/>
          </p:cNvSpPr>
          <p:nvPr>
            <p:ph idx="1"/>
          </p:nvPr>
        </p:nvSpPr>
        <p:spPr>
          <a:xfrm>
            <a:off x="838200" y="1798319"/>
            <a:ext cx="4937760" cy="4031873"/>
          </a:xfrm>
          <a:solidFill>
            <a:schemeClr val="accent2">
              <a:lumMod val="20000"/>
              <a:lumOff val="80000"/>
            </a:schemeClr>
          </a:solidFill>
          <a:ln w="28575">
            <a:solidFill>
              <a:schemeClr val="tx1"/>
            </a:solidFill>
          </a:ln>
        </p:spPr>
        <p:txBody>
          <a:bodyPr>
            <a:normAutofit fontScale="77500" lnSpcReduction="20000"/>
          </a:bodyPr>
          <a:lstStyle/>
          <a:p>
            <a:pPr>
              <a:buFont typeface="Wingdings" panose="05000000000000000000" pitchFamily="2" charset="2"/>
              <a:buChar char="ü"/>
            </a:pPr>
            <a:endParaRPr lang="tr-TR" sz="3500" b="1" dirty="0">
              <a:latin typeface="Comic Sans MS" panose="030F0702030302020204" pitchFamily="66" charset="0"/>
            </a:endParaRPr>
          </a:p>
          <a:p>
            <a:pPr>
              <a:buFont typeface="Wingdings" panose="05000000000000000000" pitchFamily="2" charset="2"/>
              <a:buChar char="ü"/>
            </a:pPr>
            <a:r>
              <a:rPr lang="tr-TR" sz="3500" b="1" dirty="0" err="1">
                <a:latin typeface="Comic Sans MS" panose="030F0702030302020204" pitchFamily="66" charset="0"/>
              </a:rPr>
              <a:t>Edinsel</a:t>
            </a:r>
            <a:r>
              <a:rPr lang="tr-TR" sz="3500" b="1" dirty="0">
                <a:latin typeface="Comic Sans MS" panose="030F0702030302020204" pitchFamily="66" charset="0"/>
              </a:rPr>
              <a:t> </a:t>
            </a:r>
            <a:r>
              <a:rPr lang="tr-TR" sz="3500" b="1" dirty="0" err="1">
                <a:latin typeface="Comic Sans MS" panose="030F0702030302020204" pitchFamily="66" charset="0"/>
              </a:rPr>
              <a:t>uterin</a:t>
            </a:r>
            <a:r>
              <a:rPr lang="tr-TR" sz="3500" b="1" dirty="0">
                <a:latin typeface="Comic Sans MS" panose="030F0702030302020204" pitchFamily="66" charset="0"/>
              </a:rPr>
              <a:t> anomaliler</a:t>
            </a:r>
          </a:p>
          <a:p>
            <a:endParaRPr lang="tr-TR" sz="3500" dirty="0"/>
          </a:p>
          <a:p>
            <a:r>
              <a:rPr lang="tr-TR" sz="3500" dirty="0" err="1">
                <a:latin typeface="Comic Sans MS" pitchFamily="66" charset="0"/>
              </a:rPr>
              <a:t>Asherman</a:t>
            </a:r>
            <a:r>
              <a:rPr lang="tr-TR" sz="3500" dirty="0">
                <a:latin typeface="Comic Sans MS" pitchFamily="66" charset="0"/>
              </a:rPr>
              <a:t> sendromu / </a:t>
            </a:r>
            <a:r>
              <a:rPr lang="tr-TR" sz="3500" dirty="0" err="1">
                <a:latin typeface="Comic Sans MS" pitchFamily="66" charset="0"/>
              </a:rPr>
              <a:t>intrauterin</a:t>
            </a:r>
            <a:r>
              <a:rPr lang="tr-TR" sz="3500" dirty="0">
                <a:latin typeface="Comic Sans MS" pitchFamily="66" charset="0"/>
              </a:rPr>
              <a:t> </a:t>
            </a:r>
            <a:r>
              <a:rPr lang="tr-TR" sz="3500" dirty="0" err="1">
                <a:latin typeface="Comic Sans MS" pitchFamily="66" charset="0"/>
              </a:rPr>
              <a:t>sineşi</a:t>
            </a:r>
            <a:endParaRPr lang="tr-TR" sz="3500" dirty="0">
              <a:latin typeface="Comic Sans MS" pitchFamily="66" charset="0"/>
            </a:endParaRPr>
          </a:p>
          <a:p>
            <a:r>
              <a:rPr lang="tr-TR" sz="3500" dirty="0" err="1">
                <a:latin typeface="Comic Sans MS" pitchFamily="66" charset="0"/>
              </a:rPr>
              <a:t>Myoma</a:t>
            </a:r>
            <a:r>
              <a:rPr lang="tr-TR" sz="3500" dirty="0">
                <a:latin typeface="Comic Sans MS" pitchFamily="66" charset="0"/>
              </a:rPr>
              <a:t> </a:t>
            </a:r>
            <a:r>
              <a:rPr lang="tr-TR" sz="3500" dirty="0" err="1">
                <a:latin typeface="Comic Sans MS" pitchFamily="66" charset="0"/>
              </a:rPr>
              <a:t>uteri</a:t>
            </a:r>
            <a:r>
              <a:rPr lang="tr-TR" sz="3500" dirty="0">
                <a:latin typeface="Comic Sans MS" pitchFamily="66" charset="0"/>
              </a:rPr>
              <a:t> </a:t>
            </a:r>
          </a:p>
          <a:p>
            <a:r>
              <a:rPr lang="tr-TR" sz="3500" dirty="0" err="1">
                <a:latin typeface="Comic Sans MS" pitchFamily="66" charset="0"/>
              </a:rPr>
              <a:t>Endometrial</a:t>
            </a:r>
            <a:r>
              <a:rPr lang="tr-TR" sz="3500" dirty="0">
                <a:latin typeface="Comic Sans MS" pitchFamily="66" charset="0"/>
              </a:rPr>
              <a:t> polip</a:t>
            </a:r>
          </a:p>
          <a:p>
            <a:pPr marL="0" indent="0">
              <a:buNone/>
            </a:pPr>
            <a:endParaRPr lang="tr-TR" b="1" dirty="0">
              <a:latin typeface="Comic Sans MS" panose="030F0702030302020204" pitchFamily="66" charset="0"/>
            </a:endParaRPr>
          </a:p>
          <a:p>
            <a:pPr>
              <a:buFont typeface="Wingdings" panose="05000000000000000000" pitchFamily="2" charset="2"/>
              <a:buChar char="ü"/>
            </a:pPr>
            <a:r>
              <a:rPr lang="tr-TR" sz="3100" b="1" dirty="0">
                <a:latin typeface="Comic Sans MS" panose="030F0702030302020204" pitchFamily="66" charset="0"/>
              </a:rPr>
              <a:t>Klinik yönetimi tartışmalıdır </a:t>
            </a:r>
          </a:p>
          <a:p>
            <a:pPr marL="0" indent="0">
              <a:buNone/>
            </a:pPr>
            <a:endParaRPr lang="tr-TR" dirty="0"/>
          </a:p>
        </p:txBody>
      </p:sp>
      <p:sp>
        <p:nvSpPr>
          <p:cNvPr id="4" name="Metin kutusu 3">
            <a:extLst>
              <a:ext uri="{FF2B5EF4-FFF2-40B4-BE49-F238E27FC236}">
                <a16:creationId xmlns="" xmlns:a16="http://schemas.microsoft.com/office/drawing/2014/main" id="{6D173B87-DE57-4803-9753-2D3FC02068FB}"/>
              </a:ext>
            </a:extLst>
          </p:cNvPr>
          <p:cNvSpPr txBox="1"/>
          <p:nvPr/>
        </p:nvSpPr>
        <p:spPr>
          <a:xfrm>
            <a:off x="6921305" y="6146991"/>
            <a:ext cx="4248442" cy="384721"/>
          </a:xfrm>
          <a:prstGeom prst="rect">
            <a:avLst/>
          </a:prstGeom>
          <a:noFill/>
        </p:spPr>
        <p:txBody>
          <a:bodyPr wrap="square" rtlCol="0">
            <a:spAutoFit/>
          </a:bodyPr>
          <a:lstStyle/>
          <a:p>
            <a:pPr lvl="2"/>
            <a:r>
              <a:rPr lang="en-US" altLang="tr-TR" sz="1900" i="1" dirty="0"/>
              <a:t>ASRM Committee Opinion 201</a:t>
            </a:r>
            <a:r>
              <a:rPr lang="tr-TR" altLang="tr-TR" sz="1900" i="1" dirty="0"/>
              <a:t>2</a:t>
            </a:r>
            <a:endParaRPr lang="en-US" altLang="tr-TR" sz="1900" i="1" dirty="0"/>
          </a:p>
        </p:txBody>
      </p:sp>
      <p:sp>
        <p:nvSpPr>
          <p:cNvPr id="6" name="Unvan 1">
            <a:extLst>
              <a:ext uri="{FF2B5EF4-FFF2-40B4-BE49-F238E27FC236}">
                <a16:creationId xmlns="" xmlns:a16="http://schemas.microsoft.com/office/drawing/2014/main" id="{AFDDA0B8-06F4-4DD8-AEAB-B835DD53FB11}"/>
              </a:ext>
            </a:extLst>
          </p:cNvPr>
          <p:cNvSpPr>
            <a:spLocks noGrp="1"/>
          </p:cNvSpPr>
          <p:nvPr>
            <p:ph type="title"/>
          </p:nvPr>
        </p:nvSpPr>
        <p:spPr>
          <a:xfrm>
            <a:off x="838199" y="365026"/>
            <a:ext cx="10104123" cy="1325563"/>
          </a:xfrm>
          <a:solidFill>
            <a:schemeClr val="tx1"/>
          </a:solidFill>
        </p:spPr>
        <p:txBody>
          <a:bodyPr>
            <a:normAutofit/>
          </a:bodyPr>
          <a:lstStyle/>
          <a:p>
            <a:r>
              <a:rPr lang="tr-TR" dirty="0">
                <a:solidFill>
                  <a:schemeClr val="bg1"/>
                </a:solidFill>
                <a:latin typeface="+mn-lt"/>
              </a:rPr>
              <a:t>TGK-Anatomik faktörler</a:t>
            </a:r>
          </a:p>
        </p:txBody>
      </p:sp>
      <p:sp>
        <p:nvSpPr>
          <p:cNvPr id="7" name="Dikdörtgen 6">
            <a:extLst>
              <a:ext uri="{FF2B5EF4-FFF2-40B4-BE49-F238E27FC236}">
                <a16:creationId xmlns="" xmlns:a16="http://schemas.microsoft.com/office/drawing/2014/main" id="{704F3A82-E2AD-4DF3-8823-24C1BA8E822B}"/>
              </a:ext>
            </a:extLst>
          </p:cNvPr>
          <p:cNvSpPr/>
          <p:nvPr/>
        </p:nvSpPr>
        <p:spPr>
          <a:xfrm>
            <a:off x="6098577" y="2146048"/>
            <a:ext cx="5157557" cy="3539430"/>
          </a:xfrm>
          <a:prstGeom prst="rect">
            <a:avLst/>
          </a:prstGeom>
          <a:solidFill>
            <a:schemeClr val="accent2">
              <a:lumMod val="20000"/>
              <a:lumOff val="80000"/>
            </a:schemeClr>
          </a:solidFill>
          <a:ln w="28575">
            <a:solidFill>
              <a:schemeClr val="tx1"/>
            </a:solidFill>
          </a:ln>
        </p:spPr>
        <p:txBody>
          <a:bodyPr wrap="square">
            <a:spAutoFit/>
          </a:bodyPr>
          <a:lstStyle/>
          <a:p>
            <a:r>
              <a:rPr lang="tr-TR" sz="2800" dirty="0">
                <a:latin typeface="Comic Sans MS" pitchFamily="66" charset="0"/>
              </a:rPr>
              <a:t>Cerrahi tedavinin gebelik kaybı riskini azalttığına dair kesin bir kanıt yok</a:t>
            </a:r>
          </a:p>
          <a:p>
            <a:r>
              <a:rPr lang="tr-TR" sz="2800" b="1" dirty="0">
                <a:latin typeface="Comic Sans MS" pitchFamily="66" charset="0"/>
              </a:rPr>
              <a:t>RCT yetersiz ve yürütülmesi zor </a:t>
            </a:r>
          </a:p>
          <a:p>
            <a:r>
              <a:rPr lang="tr-TR" sz="2800" b="1" dirty="0">
                <a:latin typeface="Comic Sans MS" pitchFamily="66" charset="0"/>
              </a:rPr>
              <a:t>Genel </a:t>
            </a:r>
            <a:r>
              <a:rPr lang="tr-TR" sz="2800" b="1" dirty="0" err="1">
                <a:latin typeface="Comic Sans MS" pitchFamily="66" charset="0"/>
              </a:rPr>
              <a:t>konsensus</a:t>
            </a:r>
            <a:r>
              <a:rPr lang="tr-TR" sz="2800" b="1" dirty="0">
                <a:latin typeface="Comic Sans MS" pitchFamily="66" charset="0"/>
              </a:rPr>
              <a:t>: </a:t>
            </a:r>
            <a:r>
              <a:rPr lang="tr-TR" sz="2800" dirty="0">
                <a:latin typeface="Comic Sans MS" pitchFamily="66" charset="0"/>
              </a:rPr>
              <a:t>Ciddi </a:t>
            </a:r>
            <a:r>
              <a:rPr lang="tr-TR" sz="2800" dirty="0" err="1">
                <a:latin typeface="Comic Sans MS" pitchFamily="66" charset="0"/>
              </a:rPr>
              <a:t>uterin</a:t>
            </a:r>
            <a:r>
              <a:rPr lang="tr-TR" sz="2800" dirty="0">
                <a:latin typeface="Comic Sans MS" pitchFamily="66" charset="0"/>
              </a:rPr>
              <a:t> </a:t>
            </a:r>
            <a:r>
              <a:rPr lang="tr-TR" sz="2800" dirty="0" err="1">
                <a:latin typeface="Comic Sans MS" pitchFamily="66" charset="0"/>
              </a:rPr>
              <a:t>kavite</a:t>
            </a:r>
            <a:r>
              <a:rPr lang="tr-TR" sz="2800" dirty="0">
                <a:latin typeface="Comic Sans MS" pitchFamily="66" charset="0"/>
              </a:rPr>
              <a:t> </a:t>
            </a:r>
            <a:r>
              <a:rPr lang="tr-TR" sz="2800" dirty="0" err="1">
                <a:latin typeface="Comic Sans MS" pitchFamily="66" charset="0"/>
              </a:rPr>
              <a:t>defektleri</a:t>
            </a:r>
            <a:r>
              <a:rPr lang="tr-TR" sz="2800" dirty="0">
                <a:latin typeface="Comic Sans MS" pitchFamily="66" charset="0"/>
              </a:rPr>
              <a:t> cerrahi olarak düzeltilmeli </a:t>
            </a:r>
          </a:p>
        </p:txBody>
      </p:sp>
    </p:spTree>
    <p:extLst>
      <p:ext uri="{BB962C8B-B14F-4D97-AF65-F5344CB8AC3E}">
        <p14:creationId xmlns:p14="http://schemas.microsoft.com/office/powerpoint/2010/main" xmlns="" val="23248972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9E504782-2E70-407B-908F-D86F7E70BBA0}"/>
              </a:ext>
            </a:extLst>
          </p:cNvPr>
          <p:cNvSpPr>
            <a:spLocks noGrp="1"/>
          </p:cNvSpPr>
          <p:nvPr>
            <p:ph idx="1"/>
          </p:nvPr>
        </p:nvSpPr>
        <p:spPr>
          <a:xfrm>
            <a:off x="875763" y="3065171"/>
            <a:ext cx="10496282" cy="1700012"/>
          </a:xfrm>
          <a:solidFill>
            <a:schemeClr val="accent2">
              <a:lumMod val="20000"/>
              <a:lumOff val="80000"/>
            </a:schemeClr>
          </a:solidFill>
          <a:ln w="28575">
            <a:solidFill>
              <a:schemeClr val="tx1"/>
            </a:solidFill>
          </a:ln>
        </p:spPr>
        <p:txBody>
          <a:bodyPr>
            <a:normAutofit/>
          </a:bodyPr>
          <a:lstStyle/>
          <a:p>
            <a:pPr lvl="1">
              <a:lnSpc>
                <a:spcPct val="100000"/>
              </a:lnSpc>
              <a:buFont typeface="Wingdings" pitchFamily="2" charset="2"/>
              <a:buChar char="§"/>
            </a:pPr>
            <a:endParaRPr lang="tr-TR" sz="2800" b="1" dirty="0" smtClean="0">
              <a:latin typeface="Comic Sans MS" panose="030F0702030302020204" pitchFamily="66" charset="0"/>
            </a:endParaRPr>
          </a:p>
          <a:p>
            <a:pPr lvl="1">
              <a:lnSpc>
                <a:spcPct val="100000"/>
              </a:lnSpc>
              <a:buFont typeface="Wingdings" pitchFamily="2" charset="2"/>
              <a:buChar char="§"/>
            </a:pPr>
            <a:r>
              <a:rPr lang="tr-TR" sz="2800" b="1" dirty="0" err="1" smtClean="0">
                <a:latin typeface="Comic Sans MS" panose="030F0702030302020204" pitchFamily="66" charset="0"/>
              </a:rPr>
              <a:t>TGK’lı</a:t>
            </a:r>
            <a:r>
              <a:rPr lang="tr-TR" sz="2800" b="1" dirty="0" smtClean="0">
                <a:latin typeface="Comic Sans MS" panose="030F0702030302020204" pitchFamily="66" charset="0"/>
              </a:rPr>
              <a:t> </a:t>
            </a:r>
            <a:r>
              <a:rPr lang="tr-TR" sz="2800" b="1" dirty="0">
                <a:latin typeface="Comic Sans MS" panose="030F0702030302020204" pitchFamily="66" charset="0"/>
              </a:rPr>
              <a:t>olguda rutin tarama önerilmemekte</a:t>
            </a:r>
            <a:endParaRPr lang="tr-TR" sz="2800" dirty="0"/>
          </a:p>
        </p:txBody>
      </p:sp>
      <p:sp>
        <p:nvSpPr>
          <p:cNvPr id="6" name="Unvan 1">
            <a:extLst>
              <a:ext uri="{FF2B5EF4-FFF2-40B4-BE49-F238E27FC236}">
                <a16:creationId xmlns="" xmlns:a16="http://schemas.microsoft.com/office/drawing/2014/main" id="{2C17CDDB-F8F5-418E-9D5C-DF5EC73DECFA}"/>
              </a:ext>
            </a:extLst>
          </p:cNvPr>
          <p:cNvSpPr>
            <a:spLocks noGrp="1"/>
          </p:cNvSpPr>
          <p:nvPr>
            <p:ph type="title"/>
          </p:nvPr>
        </p:nvSpPr>
        <p:spPr>
          <a:xfrm>
            <a:off x="876837" y="365949"/>
            <a:ext cx="10515600" cy="1308304"/>
          </a:xfrm>
          <a:solidFill>
            <a:schemeClr val="tx1"/>
          </a:solidFill>
        </p:spPr>
        <p:txBody>
          <a:bodyPr>
            <a:normAutofit/>
          </a:bodyPr>
          <a:lstStyle/>
          <a:p>
            <a:r>
              <a:rPr lang="tr-TR" dirty="0">
                <a:solidFill>
                  <a:schemeClr val="bg1"/>
                </a:solidFill>
                <a:latin typeface="+mn-lt"/>
              </a:rPr>
              <a:t>TGK-Anatomik faktörler-</a:t>
            </a:r>
            <a:r>
              <a:rPr lang="tr-TR" dirty="0" err="1">
                <a:solidFill>
                  <a:schemeClr val="bg1"/>
                </a:solidFill>
                <a:latin typeface="+mn-lt"/>
              </a:rPr>
              <a:t>servikal</a:t>
            </a:r>
            <a:r>
              <a:rPr lang="tr-TR" dirty="0">
                <a:solidFill>
                  <a:schemeClr val="bg1"/>
                </a:solidFill>
                <a:latin typeface="+mn-lt"/>
              </a:rPr>
              <a:t> yetmezlik</a:t>
            </a:r>
          </a:p>
        </p:txBody>
      </p:sp>
      <p:sp>
        <p:nvSpPr>
          <p:cNvPr id="8" name="Metin kutusu 7">
            <a:extLst>
              <a:ext uri="{FF2B5EF4-FFF2-40B4-BE49-F238E27FC236}">
                <a16:creationId xmlns="" xmlns:a16="http://schemas.microsoft.com/office/drawing/2014/main" id="{73FDB183-0C58-4056-840A-4525E18C53A7}"/>
              </a:ext>
            </a:extLst>
          </p:cNvPr>
          <p:cNvSpPr txBox="1"/>
          <p:nvPr/>
        </p:nvSpPr>
        <p:spPr>
          <a:xfrm>
            <a:off x="6955040" y="4268669"/>
            <a:ext cx="4248442" cy="384721"/>
          </a:xfrm>
          <a:prstGeom prst="rect">
            <a:avLst/>
          </a:prstGeom>
          <a:noFill/>
        </p:spPr>
        <p:txBody>
          <a:bodyPr wrap="square" rtlCol="0">
            <a:spAutoFit/>
          </a:bodyPr>
          <a:lstStyle/>
          <a:p>
            <a:pPr lvl="2"/>
            <a:r>
              <a:rPr lang="en-US" altLang="tr-TR" sz="1900" i="1" dirty="0"/>
              <a:t>ASRM Committee Opinion 201</a:t>
            </a:r>
            <a:r>
              <a:rPr lang="tr-TR" altLang="tr-TR" sz="1900" i="1" dirty="0"/>
              <a:t>2</a:t>
            </a:r>
            <a:endParaRPr lang="en-US" altLang="tr-TR" sz="1900" i="1" dirty="0"/>
          </a:p>
        </p:txBody>
      </p:sp>
    </p:spTree>
    <p:extLst>
      <p:ext uri="{BB962C8B-B14F-4D97-AF65-F5344CB8AC3E}">
        <p14:creationId xmlns:p14="http://schemas.microsoft.com/office/powerpoint/2010/main" xmlns="" val="6868648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FBFB8C34-8AA0-4F30-A85A-5660F137F684}"/>
              </a:ext>
            </a:extLst>
          </p:cNvPr>
          <p:cNvSpPr>
            <a:spLocks noGrp="1"/>
          </p:cNvSpPr>
          <p:nvPr>
            <p:ph type="title"/>
          </p:nvPr>
        </p:nvSpPr>
        <p:spPr>
          <a:xfrm>
            <a:off x="635976" y="452886"/>
            <a:ext cx="10515600" cy="1325563"/>
          </a:xfrm>
          <a:solidFill>
            <a:schemeClr val="tx1"/>
          </a:solidFill>
        </p:spPr>
        <p:txBody>
          <a:bodyPr/>
          <a:lstStyle/>
          <a:p>
            <a:r>
              <a:rPr lang="tr-TR" dirty="0">
                <a:solidFill>
                  <a:schemeClr val="bg1"/>
                </a:solidFill>
                <a:latin typeface="+mn-lt"/>
              </a:rPr>
              <a:t>TGK- </a:t>
            </a:r>
            <a:r>
              <a:rPr lang="tr-TR" dirty="0" err="1" smtClean="0">
                <a:solidFill>
                  <a:schemeClr val="bg1"/>
                </a:solidFill>
                <a:latin typeface="+mn-lt"/>
              </a:rPr>
              <a:t>İmmunolojik</a:t>
            </a:r>
            <a:r>
              <a:rPr lang="tr-TR" dirty="0" smtClean="0">
                <a:solidFill>
                  <a:schemeClr val="bg1"/>
                </a:solidFill>
                <a:latin typeface="+mn-lt"/>
              </a:rPr>
              <a:t> tarama</a:t>
            </a:r>
            <a:endParaRPr lang="tr-TR" dirty="0">
              <a:solidFill>
                <a:schemeClr val="bg1"/>
              </a:solidFill>
              <a:latin typeface="+mn-lt"/>
            </a:endParaRPr>
          </a:p>
        </p:txBody>
      </p:sp>
      <p:sp>
        <p:nvSpPr>
          <p:cNvPr id="9" name="Metin kutusu 8">
            <a:extLst>
              <a:ext uri="{FF2B5EF4-FFF2-40B4-BE49-F238E27FC236}">
                <a16:creationId xmlns="" xmlns:a16="http://schemas.microsoft.com/office/drawing/2014/main" id="{3FE9FB1E-D761-4689-8EEC-890826533B8E}"/>
              </a:ext>
            </a:extLst>
          </p:cNvPr>
          <p:cNvSpPr txBox="1"/>
          <p:nvPr/>
        </p:nvSpPr>
        <p:spPr>
          <a:xfrm>
            <a:off x="2755864" y="1846718"/>
            <a:ext cx="6375257" cy="4616648"/>
          </a:xfrm>
          <a:prstGeom prst="rect">
            <a:avLst/>
          </a:prstGeom>
          <a:solidFill>
            <a:schemeClr val="accent2">
              <a:lumMod val="20000"/>
              <a:lumOff val="80000"/>
            </a:schemeClr>
          </a:solidFill>
          <a:ln w="38100">
            <a:solidFill>
              <a:schemeClr val="tx1"/>
            </a:solidFill>
          </a:ln>
        </p:spPr>
        <p:txBody>
          <a:bodyPr wrap="square" rtlCol="0">
            <a:spAutoFit/>
          </a:bodyPr>
          <a:lstStyle/>
          <a:p>
            <a:pPr marL="457200" indent="-457200">
              <a:lnSpc>
                <a:spcPct val="150000"/>
              </a:lnSpc>
              <a:buFont typeface="Wingdings" panose="05000000000000000000" pitchFamily="2" charset="2"/>
              <a:buChar char="§"/>
            </a:pPr>
            <a:r>
              <a:rPr lang="tr-TR" sz="2800" dirty="0">
                <a:latin typeface="Comic Sans MS" panose="030F0702030302020204" pitchFamily="66" charset="0"/>
              </a:rPr>
              <a:t>Human Lökosit Antijen –HLA</a:t>
            </a:r>
          </a:p>
          <a:p>
            <a:pPr marL="457200" indent="-457200">
              <a:lnSpc>
                <a:spcPct val="150000"/>
              </a:lnSpc>
              <a:buFont typeface="Wingdings" panose="05000000000000000000" pitchFamily="2" charset="2"/>
              <a:buChar char="§"/>
            </a:pPr>
            <a:r>
              <a:rPr lang="tr-TR" sz="2800" dirty="0">
                <a:latin typeface="Comic Sans MS" panose="030F0702030302020204" pitchFamily="66" charset="0"/>
              </a:rPr>
              <a:t>Anti HY antikorları</a:t>
            </a:r>
          </a:p>
          <a:p>
            <a:pPr marL="457200" indent="-457200">
              <a:lnSpc>
                <a:spcPct val="150000"/>
              </a:lnSpc>
              <a:buFont typeface="Wingdings" panose="05000000000000000000" pitchFamily="2" charset="2"/>
              <a:buChar char="§"/>
            </a:pPr>
            <a:r>
              <a:rPr lang="tr-TR" sz="2800" dirty="0" err="1">
                <a:latin typeface="Comic Sans MS" panose="030F0702030302020204" pitchFamily="66" charset="0"/>
              </a:rPr>
              <a:t>Sitokinler</a:t>
            </a:r>
            <a:endParaRPr lang="tr-TR" sz="2800" dirty="0">
              <a:latin typeface="Comic Sans MS" panose="030F0702030302020204" pitchFamily="66" charset="0"/>
            </a:endParaRPr>
          </a:p>
          <a:p>
            <a:pPr marL="457200" indent="-457200">
              <a:lnSpc>
                <a:spcPct val="150000"/>
              </a:lnSpc>
              <a:buFont typeface="Wingdings" panose="05000000000000000000" pitchFamily="2" charset="2"/>
              <a:buChar char="§"/>
            </a:pPr>
            <a:r>
              <a:rPr lang="tr-TR" sz="2800" dirty="0">
                <a:latin typeface="Comic Sans MS" panose="030F0702030302020204" pitchFamily="66" charset="0"/>
              </a:rPr>
              <a:t>Anti nükleer antikorlar –ANA</a:t>
            </a:r>
          </a:p>
          <a:p>
            <a:pPr marL="457200" indent="-457200">
              <a:lnSpc>
                <a:spcPct val="150000"/>
              </a:lnSpc>
              <a:buFont typeface="Wingdings" panose="05000000000000000000" pitchFamily="2" charset="2"/>
              <a:buChar char="§"/>
            </a:pPr>
            <a:r>
              <a:rPr lang="tr-TR" sz="2800" dirty="0">
                <a:latin typeface="Comic Sans MS" panose="030F0702030302020204" pitchFamily="66" charset="0"/>
              </a:rPr>
              <a:t>Natürel Killer hücreleri</a:t>
            </a:r>
          </a:p>
          <a:p>
            <a:pPr marL="457200" indent="-457200">
              <a:lnSpc>
                <a:spcPct val="150000"/>
              </a:lnSpc>
              <a:buFont typeface="Wingdings" panose="05000000000000000000" pitchFamily="2" charset="2"/>
              <a:buChar char="§"/>
            </a:pPr>
            <a:r>
              <a:rPr lang="tr-TR" sz="2800" dirty="0">
                <a:latin typeface="Comic Sans MS" panose="030F0702030302020204" pitchFamily="66" charset="0"/>
              </a:rPr>
              <a:t>Anti-</a:t>
            </a:r>
            <a:r>
              <a:rPr lang="tr-TR" sz="2800" dirty="0" err="1">
                <a:latin typeface="Comic Sans MS" panose="030F0702030302020204" pitchFamily="66" charset="0"/>
              </a:rPr>
              <a:t>paternal</a:t>
            </a:r>
            <a:r>
              <a:rPr lang="tr-TR" sz="2800" dirty="0">
                <a:latin typeface="Comic Sans MS" panose="030F0702030302020204" pitchFamily="66" charset="0"/>
              </a:rPr>
              <a:t> lökosit </a:t>
            </a:r>
            <a:r>
              <a:rPr lang="tr-TR" sz="2800" dirty="0" smtClean="0">
                <a:latin typeface="Comic Sans MS" panose="030F0702030302020204" pitchFamily="66" charset="0"/>
              </a:rPr>
              <a:t>antikorları</a:t>
            </a:r>
          </a:p>
          <a:p>
            <a:pPr marL="457200" indent="-457200">
              <a:lnSpc>
                <a:spcPct val="150000"/>
              </a:lnSpc>
            </a:pPr>
            <a:endParaRPr lang="tr-TR" sz="2800" dirty="0">
              <a:latin typeface="Comic Sans MS" panose="030F0702030302020204" pitchFamily="66" charset="0"/>
            </a:endParaRPr>
          </a:p>
        </p:txBody>
      </p:sp>
    </p:spTree>
    <p:extLst>
      <p:ext uri="{BB962C8B-B14F-4D97-AF65-F5344CB8AC3E}">
        <p14:creationId xmlns:p14="http://schemas.microsoft.com/office/powerpoint/2010/main" xmlns="" val="3856098057"/>
      </p:ext>
    </p:extLst>
  </p:cSld>
  <p:clrMapOvr>
    <a:masterClrMapping/>
  </p:clrMapOvr>
  <p:transition>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 xmlns:a16="http://schemas.microsoft.com/office/drawing/2014/main" id="{16C92D55-3004-4EF4-8AC8-C2F1E9A590DF}"/>
              </a:ext>
            </a:extLst>
          </p:cNvPr>
          <p:cNvPicPr>
            <a:picLocks noGrp="1" noChangeAspect="1"/>
          </p:cNvPicPr>
          <p:nvPr>
            <p:ph idx="1"/>
          </p:nvPr>
        </p:nvPicPr>
        <p:blipFill>
          <a:blip r:embed="rId2"/>
          <a:stretch>
            <a:fillRect/>
          </a:stretch>
        </p:blipFill>
        <p:spPr>
          <a:xfrm>
            <a:off x="784860" y="3307080"/>
            <a:ext cx="9418320" cy="3185160"/>
          </a:xfrm>
          <a:prstGeom prst="rect">
            <a:avLst/>
          </a:prstGeom>
          <a:ln w="28575">
            <a:noFill/>
          </a:ln>
        </p:spPr>
      </p:pic>
      <p:sp>
        <p:nvSpPr>
          <p:cNvPr id="4" name="Unvan 1">
            <a:extLst>
              <a:ext uri="{FF2B5EF4-FFF2-40B4-BE49-F238E27FC236}">
                <a16:creationId xmlns="" xmlns:a16="http://schemas.microsoft.com/office/drawing/2014/main" id="{B7DF2C61-CF20-4B2A-B2D8-4B10BFE95F4D}"/>
              </a:ext>
            </a:extLst>
          </p:cNvPr>
          <p:cNvSpPr>
            <a:spLocks noGrp="1"/>
          </p:cNvSpPr>
          <p:nvPr>
            <p:ph type="title"/>
          </p:nvPr>
        </p:nvSpPr>
        <p:spPr>
          <a:xfrm>
            <a:off x="838200" y="243840"/>
            <a:ext cx="9311640" cy="944880"/>
          </a:xfrm>
          <a:solidFill>
            <a:schemeClr val="tx1"/>
          </a:solidFill>
        </p:spPr>
        <p:txBody>
          <a:bodyPr/>
          <a:lstStyle/>
          <a:p>
            <a:r>
              <a:rPr lang="tr-TR" dirty="0">
                <a:solidFill>
                  <a:schemeClr val="bg1"/>
                </a:solidFill>
                <a:latin typeface="+mn-lt"/>
              </a:rPr>
              <a:t>TGK- </a:t>
            </a:r>
            <a:r>
              <a:rPr lang="tr-TR" dirty="0" err="1" smtClean="0">
                <a:solidFill>
                  <a:schemeClr val="bg1"/>
                </a:solidFill>
                <a:latin typeface="+mn-lt"/>
              </a:rPr>
              <a:t>İmmunolojik</a:t>
            </a:r>
            <a:r>
              <a:rPr lang="tr-TR" dirty="0" smtClean="0">
                <a:solidFill>
                  <a:schemeClr val="bg1"/>
                </a:solidFill>
                <a:latin typeface="+mn-lt"/>
              </a:rPr>
              <a:t> tarama</a:t>
            </a:r>
            <a:endParaRPr lang="tr-TR" dirty="0">
              <a:solidFill>
                <a:schemeClr val="bg1"/>
              </a:solidFill>
              <a:latin typeface="+mn-lt"/>
            </a:endParaRPr>
          </a:p>
        </p:txBody>
      </p:sp>
      <p:pic>
        <p:nvPicPr>
          <p:cNvPr id="6" name="İçerik Yer Tutucusu 8">
            <a:extLst>
              <a:ext uri="{FF2B5EF4-FFF2-40B4-BE49-F238E27FC236}">
                <a16:creationId xmlns="" xmlns:a16="http://schemas.microsoft.com/office/drawing/2014/main" id="{E5E6EFDC-5463-47CD-8652-B05105EAD86E}"/>
              </a:ext>
            </a:extLst>
          </p:cNvPr>
          <p:cNvPicPr>
            <a:picLocks noChangeAspect="1"/>
          </p:cNvPicPr>
          <p:nvPr/>
        </p:nvPicPr>
        <p:blipFill>
          <a:blip r:embed="rId3"/>
          <a:stretch>
            <a:fillRect/>
          </a:stretch>
        </p:blipFill>
        <p:spPr>
          <a:xfrm>
            <a:off x="891540" y="1188720"/>
            <a:ext cx="9151620" cy="1965961"/>
          </a:xfrm>
          <a:prstGeom prst="rect">
            <a:avLst/>
          </a:prstGeom>
          <a:ln w="28575">
            <a:solidFill>
              <a:schemeClr val="tx1"/>
            </a:solidFill>
          </a:ln>
        </p:spPr>
      </p:pic>
    </p:spTree>
    <p:extLst>
      <p:ext uri="{BB962C8B-B14F-4D97-AF65-F5344CB8AC3E}">
        <p14:creationId xmlns:p14="http://schemas.microsoft.com/office/powerpoint/2010/main" xmlns="" val="32361215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a:extLst>
              <a:ext uri="{FF2B5EF4-FFF2-40B4-BE49-F238E27FC236}">
                <a16:creationId xmlns="" xmlns:a16="http://schemas.microsoft.com/office/drawing/2014/main" id="{412260D8-026F-4410-B138-F079EDA1D88B}"/>
              </a:ext>
            </a:extLst>
          </p:cNvPr>
          <p:cNvGraphicFramePr/>
          <p:nvPr>
            <p:extLst>
              <p:ext uri="{D42A27DB-BD31-4B8C-83A1-F6EECF244321}">
                <p14:modId xmlns:p14="http://schemas.microsoft.com/office/powerpoint/2010/main" xmlns="" val="1744502188"/>
              </p:ext>
            </p:extLst>
          </p:nvPr>
        </p:nvGraphicFramePr>
        <p:xfrm>
          <a:off x="182880" y="121920"/>
          <a:ext cx="11551920" cy="6217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Metin kutusu 5">
            <a:extLst>
              <a:ext uri="{FF2B5EF4-FFF2-40B4-BE49-F238E27FC236}">
                <a16:creationId xmlns="" xmlns:a16="http://schemas.microsoft.com/office/drawing/2014/main" id="{EE28B613-BFDE-460E-AE91-218D37F225C7}"/>
              </a:ext>
            </a:extLst>
          </p:cNvPr>
          <p:cNvSpPr txBox="1"/>
          <p:nvPr/>
        </p:nvSpPr>
        <p:spPr>
          <a:xfrm>
            <a:off x="1295400" y="121920"/>
            <a:ext cx="10104120" cy="1200329"/>
          </a:xfrm>
          <a:prstGeom prst="rect">
            <a:avLst/>
          </a:prstGeom>
          <a:solidFill>
            <a:schemeClr val="bg2">
              <a:lumMod val="90000"/>
            </a:schemeClr>
          </a:solidFill>
        </p:spPr>
        <p:txBody>
          <a:bodyPr wrap="square" rtlCol="0">
            <a:spAutoFit/>
          </a:bodyPr>
          <a:lstStyle/>
          <a:p>
            <a:r>
              <a:rPr lang="tr-TR" sz="2400" dirty="0">
                <a:latin typeface="Comic Sans MS" panose="030F0702030302020204" pitchFamily="66" charset="0"/>
              </a:rPr>
              <a:t>TGK araştırmasında </a:t>
            </a:r>
            <a:r>
              <a:rPr lang="tr-TR" sz="2400" u="sng" dirty="0">
                <a:latin typeface="Comic Sans MS" panose="030F0702030302020204" pitchFamily="66" charset="0"/>
              </a:rPr>
              <a:t>HLA</a:t>
            </a:r>
            <a:r>
              <a:rPr lang="tr-TR" sz="2400" dirty="0">
                <a:latin typeface="Comic Sans MS" panose="030F0702030302020204" pitchFamily="66" charset="0"/>
              </a:rPr>
              <a:t> bakılması klinik pratikte </a:t>
            </a:r>
            <a:r>
              <a:rPr lang="tr-TR" sz="2400" dirty="0" smtClean="0">
                <a:latin typeface="Comic Sans MS" panose="030F0702030302020204" pitchFamily="66" charset="0"/>
              </a:rPr>
              <a:t>önerilmez, </a:t>
            </a:r>
            <a:r>
              <a:rPr lang="tr-TR" sz="2400" dirty="0">
                <a:latin typeface="Comic Sans MS" panose="030F0702030302020204" pitchFamily="66" charset="0"/>
              </a:rPr>
              <a:t>sadece </a:t>
            </a:r>
            <a:r>
              <a:rPr lang="tr-TR" sz="2400" dirty="0" err="1">
                <a:latin typeface="Comic Sans MS" panose="030F0702030302020204" pitchFamily="66" charset="0"/>
              </a:rPr>
              <a:t>sekonder</a:t>
            </a:r>
            <a:r>
              <a:rPr lang="tr-TR" sz="2400" dirty="0">
                <a:latin typeface="Comic Sans MS" panose="030F0702030302020204" pitchFamily="66" charset="0"/>
              </a:rPr>
              <a:t> </a:t>
            </a:r>
            <a:r>
              <a:rPr lang="tr-TR" sz="2400" dirty="0" err="1">
                <a:latin typeface="Comic Sans MS" panose="030F0702030302020204" pitchFamily="66" charset="0"/>
              </a:rPr>
              <a:t>TGK’lı</a:t>
            </a:r>
            <a:r>
              <a:rPr lang="tr-TR" sz="2400" dirty="0">
                <a:latin typeface="Comic Sans MS" panose="030F0702030302020204" pitchFamily="66" charset="0"/>
              </a:rPr>
              <a:t> İskandinav </a:t>
            </a:r>
            <a:r>
              <a:rPr lang="tr-TR" sz="2400" dirty="0" smtClean="0">
                <a:latin typeface="Comic Sans MS" panose="030F0702030302020204" pitchFamily="66" charset="0"/>
              </a:rPr>
              <a:t>kadınlarda </a:t>
            </a:r>
            <a:r>
              <a:rPr lang="tr-TR" sz="2400" dirty="0" err="1">
                <a:latin typeface="Comic Sans MS" panose="030F0702030302020204" pitchFamily="66" charset="0"/>
              </a:rPr>
              <a:t>prognostik</a:t>
            </a:r>
            <a:r>
              <a:rPr lang="tr-TR" sz="2400" dirty="0">
                <a:latin typeface="Comic Sans MS" panose="030F0702030302020204" pitchFamily="66" charset="0"/>
              </a:rPr>
              <a:t> amaçlı </a:t>
            </a:r>
            <a:r>
              <a:rPr lang="tr-TR" sz="2400" u="sng" dirty="0">
                <a:latin typeface="Comic Sans MS" panose="030F0702030302020204" pitchFamily="66" charset="0"/>
              </a:rPr>
              <a:t>HLA </a:t>
            </a:r>
            <a:r>
              <a:rPr lang="tr-TR" sz="2400" u="sng" dirty="0" err="1" smtClean="0">
                <a:latin typeface="Comic Sans MS" panose="030F0702030302020204" pitchFamily="66" charset="0"/>
              </a:rPr>
              <a:t>class</a:t>
            </a:r>
            <a:r>
              <a:rPr lang="tr-TR" sz="2400" u="sng" dirty="0" smtClean="0">
                <a:latin typeface="Comic Sans MS" panose="030F0702030302020204" pitchFamily="66" charset="0"/>
              </a:rPr>
              <a:t> </a:t>
            </a:r>
            <a:r>
              <a:rPr lang="tr-TR" sz="2400" u="sng" dirty="0">
                <a:latin typeface="Comic Sans MS" panose="030F0702030302020204" pitchFamily="66" charset="0"/>
              </a:rPr>
              <a:t>II </a:t>
            </a:r>
            <a:r>
              <a:rPr lang="tr-TR" sz="2400" dirty="0">
                <a:latin typeface="Comic Sans MS" panose="030F0702030302020204" pitchFamily="66" charset="0"/>
              </a:rPr>
              <a:t>bakılması düşünülebilir</a:t>
            </a:r>
          </a:p>
        </p:txBody>
      </p:sp>
      <p:sp>
        <p:nvSpPr>
          <p:cNvPr id="7" name="Metin kutusu 6">
            <a:extLst>
              <a:ext uri="{FF2B5EF4-FFF2-40B4-BE49-F238E27FC236}">
                <a16:creationId xmlns="" xmlns:a16="http://schemas.microsoft.com/office/drawing/2014/main" id="{97E90A52-35B5-4889-9673-91AA142DB06E}"/>
              </a:ext>
            </a:extLst>
          </p:cNvPr>
          <p:cNvSpPr txBox="1"/>
          <p:nvPr/>
        </p:nvSpPr>
        <p:spPr>
          <a:xfrm flipH="1">
            <a:off x="5958840" y="6089749"/>
            <a:ext cx="6686918" cy="646331"/>
          </a:xfrm>
          <a:prstGeom prst="rect">
            <a:avLst/>
          </a:prstGeom>
          <a:noFill/>
        </p:spPr>
        <p:txBody>
          <a:bodyPr wrap="square" rtlCol="0">
            <a:spAutoFit/>
          </a:bodyPr>
          <a:lstStyle/>
          <a:p>
            <a:endParaRPr lang="tr-TR" i="1" dirty="0"/>
          </a:p>
          <a:p>
            <a:r>
              <a:rPr lang="en-US" i="1" dirty="0"/>
              <a:t>ESHRE Early Pregnancy </a:t>
            </a:r>
            <a:r>
              <a:rPr lang="en-US" i="1" dirty="0" err="1"/>
              <a:t>Guid</a:t>
            </a:r>
            <a:r>
              <a:rPr lang="tr-TR" i="1" dirty="0"/>
              <a:t>e</a:t>
            </a:r>
            <a:r>
              <a:rPr lang="en-US" i="1" dirty="0"/>
              <a:t>line Development Group</a:t>
            </a:r>
            <a:r>
              <a:rPr lang="tr-TR" i="1" dirty="0"/>
              <a:t>, 2017</a:t>
            </a:r>
            <a:r>
              <a:rPr lang="en-US" i="1" dirty="0"/>
              <a:t> </a:t>
            </a:r>
            <a:endParaRPr lang="tr-TR" i="1" dirty="0"/>
          </a:p>
        </p:txBody>
      </p:sp>
      <p:sp>
        <p:nvSpPr>
          <p:cNvPr id="8" name="Dikdörtgen 7">
            <a:extLst>
              <a:ext uri="{FF2B5EF4-FFF2-40B4-BE49-F238E27FC236}">
                <a16:creationId xmlns="" xmlns:a16="http://schemas.microsoft.com/office/drawing/2014/main" id="{FC597BED-B2A2-413D-81C0-83C3177757AF}"/>
              </a:ext>
            </a:extLst>
          </p:cNvPr>
          <p:cNvSpPr/>
          <p:nvPr/>
        </p:nvSpPr>
        <p:spPr>
          <a:xfrm>
            <a:off x="1360443" y="1537454"/>
            <a:ext cx="9471113" cy="830997"/>
          </a:xfrm>
          <a:prstGeom prst="rect">
            <a:avLst/>
          </a:prstGeom>
        </p:spPr>
        <p:txBody>
          <a:bodyPr wrap="square">
            <a:spAutoFit/>
          </a:bodyPr>
          <a:lstStyle/>
          <a:p>
            <a:r>
              <a:rPr lang="tr-TR" sz="2400" dirty="0">
                <a:latin typeface="Comic Sans MS" panose="030F0702030302020204" pitchFamily="66" charset="0"/>
              </a:rPr>
              <a:t>TGK araştırmasında </a:t>
            </a:r>
            <a:r>
              <a:rPr lang="tr-TR" sz="2400" u="sng" dirty="0">
                <a:latin typeface="Comic Sans MS" panose="030F0702030302020204" pitchFamily="66" charset="0"/>
              </a:rPr>
              <a:t>Anti HY antikorları </a:t>
            </a:r>
            <a:r>
              <a:rPr lang="tr-TR" sz="2400" dirty="0">
                <a:latin typeface="Comic Sans MS" panose="030F0702030302020204" pitchFamily="66" charset="0"/>
              </a:rPr>
              <a:t>bakılması klinik pratikte </a:t>
            </a:r>
            <a:r>
              <a:rPr lang="tr-TR" sz="2400" dirty="0" smtClean="0">
                <a:latin typeface="Comic Sans MS" panose="030F0702030302020204" pitchFamily="66" charset="0"/>
              </a:rPr>
              <a:t>önerilmez</a:t>
            </a:r>
            <a:endParaRPr lang="tr-TR" sz="2400" dirty="0"/>
          </a:p>
        </p:txBody>
      </p:sp>
      <p:sp>
        <p:nvSpPr>
          <p:cNvPr id="9" name="Dikdörtgen 8">
            <a:extLst>
              <a:ext uri="{FF2B5EF4-FFF2-40B4-BE49-F238E27FC236}">
                <a16:creationId xmlns="" xmlns:a16="http://schemas.microsoft.com/office/drawing/2014/main" id="{07D0754E-1818-42A5-B6EA-5DED7B7B7E1A}"/>
              </a:ext>
            </a:extLst>
          </p:cNvPr>
          <p:cNvSpPr/>
          <p:nvPr/>
        </p:nvSpPr>
        <p:spPr>
          <a:xfrm>
            <a:off x="1360443" y="2782669"/>
            <a:ext cx="9536156" cy="830997"/>
          </a:xfrm>
          <a:prstGeom prst="rect">
            <a:avLst/>
          </a:prstGeom>
        </p:spPr>
        <p:txBody>
          <a:bodyPr wrap="square">
            <a:spAutoFit/>
          </a:bodyPr>
          <a:lstStyle/>
          <a:p>
            <a:r>
              <a:rPr lang="tr-TR" sz="2400" u="sng" dirty="0" err="1">
                <a:latin typeface="Comic Sans MS" panose="030F0702030302020204" pitchFamily="66" charset="0"/>
              </a:rPr>
              <a:t>Sitokin</a:t>
            </a:r>
            <a:r>
              <a:rPr lang="tr-TR" sz="2400" u="sng" dirty="0">
                <a:latin typeface="Comic Sans MS" panose="030F0702030302020204" pitchFamily="66" charset="0"/>
              </a:rPr>
              <a:t> testleri </a:t>
            </a:r>
            <a:r>
              <a:rPr lang="tr-TR" sz="2400" dirty="0">
                <a:latin typeface="Comic Sans MS" panose="030F0702030302020204" pitchFamily="66" charset="0"/>
              </a:rPr>
              <a:t>klinik pratikte önerilmez ve </a:t>
            </a:r>
            <a:r>
              <a:rPr lang="tr-TR" sz="2400" dirty="0" err="1">
                <a:latin typeface="Comic Sans MS" panose="030F0702030302020204" pitchFamily="66" charset="0"/>
              </a:rPr>
              <a:t>TGK’lı</a:t>
            </a:r>
            <a:r>
              <a:rPr lang="tr-TR" sz="2400" dirty="0">
                <a:latin typeface="Comic Sans MS" panose="030F0702030302020204" pitchFamily="66" charset="0"/>
              </a:rPr>
              <a:t> kadınlarda  </a:t>
            </a:r>
            <a:r>
              <a:rPr lang="tr-TR" sz="2400" u="sng" dirty="0" err="1">
                <a:latin typeface="Comic Sans MS" panose="030F0702030302020204" pitchFamily="66" charset="0"/>
              </a:rPr>
              <a:t>sitokin</a:t>
            </a:r>
            <a:r>
              <a:rPr lang="tr-TR" sz="2400" u="sng" dirty="0">
                <a:latin typeface="Comic Sans MS" panose="030F0702030302020204" pitchFamily="66" charset="0"/>
              </a:rPr>
              <a:t> gen </a:t>
            </a:r>
            <a:r>
              <a:rPr lang="tr-TR" sz="2400" u="sng" dirty="0" err="1">
                <a:latin typeface="Comic Sans MS" panose="030F0702030302020204" pitchFamily="66" charset="0"/>
              </a:rPr>
              <a:t>polimorfizmi</a:t>
            </a:r>
            <a:r>
              <a:rPr lang="tr-TR" sz="2400" u="sng" dirty="0">
                <a:latin typeface="Comic Sans MS" panose="030F0702030302020204" pitchFamily="66" charset="0"/>
              </a:rPr>
              <a:t> </a:t>
            </a:r>
            <a:r>
              <a:rPr lang="tr-TR" sz="2400" dirty="0">
                <a:latin typeface="Comic Sans MS" panose="030F0702030302020204" pitchFamily="66" charset="0"/>
              </a:rPr>
              <a:t>bakılmamalıdır</a:t>
            </a:r>
            <a:endParaRPr lang="tr-TR" sz="2400" dirty="0"/>
          </a:p>
        </p:txBody>
      </p:sp>
      <p:sp>
        <p:nvSpPr>
          <p:cNvPr id="10" name="Dikdörtgen 9">
            <a:extLst>
              <a:ext uri="{FF2B5EF4-FFF2-40B4-BE49-F238E27FC236}">
                <a16:creationId xmlns="" xmlns:a16="http://schemas.microsoft.com/office/drawing/2014/main" id="{BE04B2E6-09BB-4562-9100-E36AD66F7833}"/>
              </a:ext>
            </a:extLst>
          </p:cNvPr>
          <p:cNvSpPr/>
          <p:nvPr/>
        </p:nvSpPr>
        <p:spPr>
          <a:xfrm>
            <a:off x="1360442" y="4094975"/>
            <a:ext cx="9292317" cy="830997"/>
          </a:xfrm>
          <a:prstGeom prst="rect">
            <a:avLst/>
          </a:prstGeom>
        </p:spPr>
        <p:txBody>
          <a:bodyPr wrap="square">
            <a:spAutoFit/>
          </a:bodyPr>
          <a:lstStyle/>
          <a:p>
            <a:r>
              <a:rPr lang="tr-TR" sz="2400" u="sng" dirty="0">
                <a:latin typeface="Comic Sans MS" panose="030F0702030302020204" pitchFamily="66" charset="0"/>
              </a:rPr>
              <a:t>ANA </a:t>
            </a:r>
            <a:r>
              <a:rPr lang="tr-TR" sz="2400" dirty="0">
                <a:latin typeface="Comic Sans MS" panose="030F0702030302020204" pitchFamily="66" charset="0"/>
              </a:rPr>
              <a:t>açıklayıcı amaçlar için bakılabilir, çalışmaların çoğunda TGK ile ilişki saptanmış; </a:t>
            </a:r>
            <a:r>
              <a:rPr lang="tr-TR" sz="2400" dirty="0" err="1">
                <a:latin typeface="Comic Sans MS" panose="030F0702030302020204" pitchFamily="66" charset="0"/>
              </a:rPr>
              <a:t>prognozu</a:t>
            </a:r>
            <a:r>
              <a:rPr lang="tr-TR" sz="2400" dirty="0">
                <a:latin typeface="Comic Sans MS" panose="030F0702030302020204" pitchFamily="66" charset="0"/>
              </a:rPr>
              <a:t> olumsuz yönde etkiliyor</a:t>
            </a:r>
            <a:endParaRPr lang="tr-TR" sz="2400" dirty="0"/>
          </a:p>
        </p:txBody>
      </p:sp>
      <p:sp>
        <p:nvSpPr>
          <p:cNvPr id="11" name="Dikdörtgen 10">
            <a:extLst>
              <a:ext uri="{FF2B5EF4-FFF2-40B4-BE49-F238E27FC236}">
                <a16:creationId xmlns="" xmlns:a16="http://schemas.microsoft.com/office/drawing/2014/main" id="{8F9C8938-4096-43E9-AC7C-60387317094D}"/>
              </a:ext>
            </a:extLst>
          </p:cNvPr>
          <p:cNvSpPr/>
          <p:nvPr/>
        </p:nvSpPr>
        <p:spPr>
          <a:xfrm>
            <a:off x="1303564" y="5320546"/>
            <a:ext cx="8777419" cy="1200329"/>
          </a:xfrm>
          <a:prstGeom prst="rect">
            <a:avLst/>
          </a:prstGeom>
        </p:spPr>
        <p:txBody>
          <a:bodyPr wrap="square">
            <a:spAutoFit/>
          </a:bodyPr>
          <a:lstStyle/>
          <a:p>
            <a:r>
              <a:rPr lang="tr-TR" sz="2400" dirty="0" err="1">
                <a:latin typeface="Comic Sans MS" panose="030F0702030302020204" pitchFamily="66" charset="0"/>
              </a:rPr>
              <a:t>Periferik</a:t>
            </a:r>
            <a:r>
              <a:rPr lang="tr-TR" sz="2400" dirty="0">
                <a:latin typeface="Comic Sans MS" panose="030F0702030302020204" pitchFamily="66" charset="0"/>
              </a:rPr>
              <a:t> kan ya da </a:t>
            </a:r>
            <a:r>
              <a:rPr lang="tr-TR" sz="2400" dirty="0" err="1">
                <a:latin typeface="Comic Sans MS" panose="030F0702030302020204" pitchFamily="66" charset="0"/>
              </a:rPr>
              <a:t>endometrial</a:t>
            </a:r>
            <a:r>
              <a:rPr lang="tr-TR" sz="2400" dirty="0">
                <a:latin typeface="Comic Sans MS" panose="030F0702030302020204" pitchFamily="66" charset="0"/>
              </a:rPr>
              <a:t> dokuda </a:t>
            </a:r>
            <a:r>
              <a:rPr lang="tr-TR" sz="2400" u="sng" dirty="0">
                <a:latin typeface="Comic Sans MS" panose="030F0702030302020204" pitchFamily="66" charset="0"/>
              </a:rPr>
              <a:t>NK hücre </a:t>
            </a:r>
            <a:r>
              <a:rPr lang="tr-TR" sz="2400" dirty="0">
                <a:latin typeface="Comic Sans MS" panose="030F0702030302020204" pitchFamily="66" charset="0"/>
              </a:rPr>
              <a:t>bakılmasını önermek için kanıtlar yetersiz </a:t>
            </a:r>
          </a:p>
          <a:p>
            <a:endParaRPr lang="tr-TR" sz="2400" dirty="0"/>
          </a:p>
        </p:txBody>
      </p:sp>
    </p:spTree>
    <p:extLst>
      <p:ext uri="{BB962C8B-B14F-4D97-AF65-F5344CB8AC3E}">
        <p14:creationId xmlns:p14="http://schemas.microsoft.com/office/powerpoint/2010/main" xmlns="" val="12496997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FB1C8A2C-10FC-4E48-9228-F7FB9636F646}"/>
              </a:ext>
            </a:extLst>
          </p:cNvPr>
          <p:cNvSpPr>
            <a:spLocks noGrp="1"/>
          </p:cNvSpPr>
          <p:nvPr>
            <p:ph type="title"/>
          </p:nvPr>
        </p:nvSpPr>
        <p:spPr>
          <a:solidFill>
            <a:schemeClr val="tx1"/>
          </a:solidFill>
        </p:spPr>
        <p:txBody>
          <a:bodyPr/>
          <a:lstStyle/>
          <a:p>
            <a:r>
              <a:rPr lang="tr-TR" dirty="0">
                <a:solidFill>
                  <a:schemeClr val="bg1"/>
                </a:solidFill>
                <a:latin typeface="+mn-lt"/>
              </a:rPr>
              <a:t>TGK- K</a:t>
            </a:r>
            <a:r>
              <a:rPr lang="tr-TR" dirty="0" smtClean="0">
                <a:solidFill>
                  <a:schemeClr val="bg1"/>
                </a:solidFill>
                <a:latin typeface="+mn-lt"/>
              </a:rPr>
              <a:t>alıtımsal </a:t>
            </a:r>
            <a:r>
              <a:rPr lang="tr-TR" dirty="0" err="1" smtClean="0">
                <a:solidFill>
                  <a:schemeClr val="bg1"/>
                </a:solidFill>
                <a:latin typeface="+mn-lt"/>
              </a:rPr>
              <a:t>trombofili</a:t>
            </a:r>
            <a:endParaRPr lang="tr-TR" dirty="0">
              <a:solidFill>
                <a:schemeClr val="bg1"/>
              </a:solidFill>
              <a:latin typeface="+mn-lt"/>
            </a:endParaRPr>
          </a:p>
        </p:txBody>
      </p:sp>
      <p:sp>
        <p:nvSpPr>
          <p:cNvPr id="3" name="İçerik Yer Tutucusu 2">
            <a:extLst>
              <a:ext uri="{FF2B5EF4-FFF2-40B4-BE49-F238E27FC236}">
                <a16:creationId xmlns="" xmlns:a16="http://schemas.microsoft.com/office/drawing/2014/main" id="{9D32C039-42D0-4C84-8985-F13513938572}"/>
              </a:ext>
            </a:extLst>
          </p:cNvPr>
          <p:cNvSpPr>
            <a:spLocks noGrp="1"/>
          </p:cNvSpPr>
          <p:nvPr>
            <p:ph idx="1"/>
          </p:nvPr>
        </p:nvSpPr>
        <p:spPr>
          <a:xfrm>
            <a:off x="722290" y="3928057"/>
            <a:ext cx="10515600" cy="2408349"/>
          </a:xfrm>
          <a:solidFill>
            <a:schemeClr val="accent2">
              <a:lumMod val="20000"/>
              <a:lumOff val="80000"/>
            </a:schemeClr>
          </a:solidFill>
          <a:ln w="28575">
            <a:solidFill>
              <a:schemeClr val="tx1"/>
            </a:solidFill>
          </a:ln>
        </p:spPr>
        <p:txBody>
          <a:bodyPr>
            <a:normAutofit/>
          </a:bodyPr>
          <a:lstStyle/>
          <a:p>
            <a:pPr>
              <a:buFont typeface="Wingdings" pitchFamily="2" charset="2"/>
              <a:buChar char="§"/>
            </a:pPr>
            <a:r>
              <a:rPr lang="tr-TR" dirty="0" smtClean="0">
                <a:latin typeface="Comic Sans MS" pitchFamily="66" charset="0"/>
              </a:rPr>
              <a:t>TGK ile ilişkisi tartışmalı</a:t>
            </a:r>
            <a:endParaRPr lang="tr-TR" dirty="0">
              <a:latin typeface="Comic Sans MS" pitchFamily="66" charset="0"/>
            </a:endParaRPr>
          </a:p>
          <a:p>
            <a:pPr>
              <a:buFont typeface="Wingdings" pitchFamily="2" charset="2"/>
              <a:buChar char="§"/>
            </a:pPr>
            <a:r>
              <a:rPr lang="tr-TR" dirty="0" err="1" smtClean="0">
                <a:latin typeface="Comic Sans MS" pitchFamily="66" charset="0"/>
              </a:rPr>
              <a:t>Antikoagulan</a:t>
            </a:r>
            <a:r>
              <a:rPr lang="tr-TR" dirty="0" smtClean="0">
                <a:latin typeface="Comic Sans MS" pitchFamily="66" charset="0"/>
              </a:rPr>
              <a:t> tedavinin </a:t>
            </a:r>
            <a:r>
              <a:rPr lang="tr-TR" dirty="0">
                <a:latin typeface="Comic Sans MS" pitchFamily="66" charset="0"/>
              </a:rPr>
              <a:t>canlı doğum </a:t>
            </a:r>
            <a:r>
              <a:rPr lang="tr-TR" dirty="0" smtClean="0">
                <a:latin typeface="Comic Sans MS" pitchFamily="66" charset="0"/>
              </a:rPr>
              <a:t>oranları üzerine etkisi de tartışmalıdır</a:t>
            </a:r>
            <a:endParaRPr lang="tr-TR" dirty="0">
              <a:latin typeface="Comic Sans MS" pitchFamily="66" charset="0"/>
            </a:endParaRPr>
          </a:p>
          <a:p>
            <a:endParaRPr lang="tr-TR" dirty="0"/>
          </a:p>
          <a:p>
            <a:endParaRPr lang="tr-TR" dirty="0"/>
          </a:p>
          <a:p>
            <a:pPr>
              <a:buNone/>
            </a:pPr>
            <a:endParaRPr lang="tr-TR" dirty="0"/>
          </a:p>
          <a:p>
            <a:endParaRPr lang="tr-TR" dirty="0"/>
          </a:p>
        </p:txBody>
      </p:sp>
      <p:sp>
        <p:nvSpPr>
          <p:cNvPr id="4" name="3 Metin kutusu">
            <a:extLst>
              <a:ext uri="{FF2B5EF4-FFF2-40B4-BE49-F238E27FC236}">
                <a16:creationId xmlns="" xmlns:a16="http://schemas.microsoft.com/office/drawing/2014/main" id="{2593EB2C-D835-4266-B5FD-AA08BEF1B13E}"/>
              </a:ext>
            </a:extLst>
          </p:cNvPr>
          <p:cNvSpPr txBox="1"/>
          <p:nvPr/>
        </p:nvSpPr>
        <p:spPr>
          <a:xfrm>
            <a:off x="3837591" y="5383084"/>
            <a:ext cx="7306867" cy="707886"/>
          </a:xfrm>
          <a:prstGeom prst="rect">
            <a:avLst/>
          </a:prstGeom>
          <a:noFill/>
        </p:spPr>
        <p:txBody>
          <a:bodyPr wrap="square" rtlCol="0">
            <a:spAutoFit/>
          </a:bodyPr>
          <a:lstStyle/>
          <a:p>
            <a:r>
              <a:rPr lang="tr-TR" sz="2000" i="1" dirty="0" smtClean="0"/>
              <a:t>Rey </a:t>
            </a:r>
            <a:r>
              <a:rPr lang="tr-TR" sz="2000" i="1" dirty="0"/>
              <a:t>E 2003, </a:t>
            </a:r>
            <a:r>
              <a:rPr lang="tr-TR" sz="2000" i="1" dirty="0" err="1"/>
              <a:t>Pauer</a:t>
            </a:r>
            <a:r>
              <a:rPr lang="tr-TR" sz="2000" i="1" dirty="0"/>
              <a:t> HU 2003, </a:t>
            </a:r>
            <a:r>
              <a:rPr lang="tr-TR" sz="2000" i="1" dirty="0" err="1"/>
              <a:t>Roque</a:t>
            </a:r>
            <a:r>
              <a:rPr lang="tr-TR" sz="2000" i="1" dirty="0"/>
              <a:t> H 2004, Van </a:t>
            </a:r>
            <a:r>
              <a:rPr lang="tr-TR" sz="2000" i="1" dirty="0" err="1"/>
              <a:t>Dunne</a:t>
            </a:r>
            <a:r>
              <a:rPr lang="tr-TR" sz="2000" i="1" dirty="0"/>
              <a:t> FM 2005, </a:t>
            </a:r>
            <a:r>
              <a:rPr lang="tr-TR" sz="2000" i="1" dirty="0" err="1"/>
              <a:t>Robertson</a:t>
            </a:r>
            <a:r>
              <a:rPr lang="tr-TR" sz="2000" i="1" dirty="0"/>
              <a:t> L 2006, </a:t>
            </a:r>
            <a:r>
              <a:rPr lang="tr-TR" sz="2000" i="1" dirty="0" err="1"/>
              <a:t>Bellver</a:t>
            </a:r>
            <a:r>
              <a:rPr lang="tr-TR" sz="2000" i="1" dirty="0"/>
              <a:t> J 2008, Laskin LA 2009</a:t>
            </a:r>
          </a:p>
        </p:txBody>
      </p:sp>
      <p:sp>
        <p:nvSpPr>
          <p:cNvPr id="5" name="Rounded Rectangle 3">
            <a:extLst>
              <a:ext uri="{FF2B5EF4-FFF2-40B4-BE49-F238E27FC236}">
                <a16:creationId xmlns="" xmlns:a16="http://schemas.microsoft.com/office/drawing/2014/main" id="{10AB4F89-E16F-42FA-918A-D5A5B554B9DA}"/>
              </a:ext>
            </a:extLst>
          </p:cNvPr>
          <p:cNvSpPr txBox="1">
            <a:spLocks/>
          </p:cNvSpPr>
          <p:nvPr/>
        </p:nvSpPr>
        <p:spPr>
          <a:xfrm>
            <a:off x="1004551" y="2060620"/>
            <a:ext cx="4353059" cy="1571222"/>
          </a:xfrm>
          <a:prstGeom prst="roundRect">
            <a:avLst/>
          </a:prstGeom>
          <a:solidFill>
            <a:srgbClr val="FFFF00">
              <a:alpha val="65000"/>
            </a:srgbClr>
          </a:solidFill>
          <a:ln w="28575"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lvl1pPr marL="285750" indent="-285750"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285750" marR="0" lvl="0" indent="-285750" algn="l" defTabSz="914400" rtl="0" eaLnBrk="1" fontAlgn="auto" latinLnBrk="0" hangingPunct="1">
              <a:lnSpc>
                <a:spcPct val="70000"/>
              </a:lnSpc>
              <a:spcBef>
                <a:spcPts val="1000"/>
              </a:spcBef>
              <a:spcAft>
                <a:spcPts val="0"/>
              </a:spcAft>
              <a:buClrTx/>
              <a:buSzTx/>
              <a:buFont typeface="Arial" panose="020B0604020202020204" pitchFamily="34" charset="0"/>
              <a:buChar char="•"/>
              <a:tabLst/>
              <a:defRPr/>
            </a:pPr>
            <a:r>
              <a:rPr kumimoji="0" lang="en-US" b="1" i="0" u="none" strike="noStrike" kern="1200" cap="none" spc="0" normalizeH="0" baseline="0" noProof="0" dirty="0" err="1" smtClean="0">
                <a:ln>
                  <a:noFill/>
                </a:ln>
                <a:solidFill>
                  <a:schemeClr val="tx1"/>
                </a:solidFill>
                <a:effectLst/>
                <a:uLnTx/>
                <a:uFillTx/>
                <a:latin typeface="Comic Sans MS" pitchFamily="66" charset="0"/>
                <a:ea typeface="MS PGothic" panose="020B0600070205080204" pitchFamily="34" charset="-128"/>
                <a:cs typeface="+mn-cs"/>
              </a:rPr>
              <a:t>Faktör</a:t>
            </a:r>
            <a:r>
              <a:rPr kumimoji="0" lang="en-US" b="1" i="0" u="none" strike="noStrike" kern="1200" cap="none" spc="0" normalizeH="0" baseline="0" noProof="0" dirty="0" smtClean="0">
                <a:ln>
                  <a:noFill/>
                </a:ln>
                <a:solidFill>
                  <a:schemeClr val="tx1"/>
                </a:solidFill>
                <a:effectLst/>
                <a:uLnTx/>
                <a:uFillTx/>
                <a:latin typeface="Comic Sans MS" pitchFamily="66" charset="0"/>
                <a:ea typeface="MS PGothic" panose="020B0600070205080204" pitchFamily="34" charset="-128"/>
                <a:cs typeface="+mn-cs"/>
              </a:rPr>
              <a:t> V Leiden</a:t>
            </a:r>
            <a:r>
              <a:rPr kumimoji="0" lang="tr-TR" b="1" i="0" u="none" strike="noStrike" kern="1200" cap="none" spc="0" normalizeH="0" baseline="0" noProof="0" dirty="0" smtClean="0">
                <a:ln>
                  <a:noFill/>
                </a:ln>
                <a:solidFill>
                  <a:schemeClr val="tx1"/>
                </a:solidFill>
                <a:effectLst/>
                <a:uLnTx/>
                <a:uFillTx/>
                <a:latin typeface="Comic Sans MS" pitchFamily="66" charset="0"/>
                <a:ea typeface="MS PGothic" panose="020B0600070205080204" pitchFamily="34" charset="-128"/>
                <a:cs typeface="+mn-cs"/>
              </a:rPr>
              <a:t> mut.</a:t>
            </a:r>
            <a:endParaRPr kumimoji="0" lang="en-US" b="1" i="0" u="none" strike="noStrike" kern="1200" cap="none" spc="0" normalizeH="0" baseline="0" noProof="0" dirty="0" smtClean="0">
              <a:ln>
                <a:noFill/>
              </a:ln>
              <a:solidFill>
                <a:schemeClr val="tx1"/>
              </a:solidFill>
              <a:effectLst/>
              <a:uLnTx/>
              <a:uFillTx/>
              <a:latin typeface="Comic Sans MS" pitchFamily="66" charset="0"/>
              <a:ea typeface="MS PGothic" panose="020B0600070205080204" pitchFamily="34" charset="-128"/>
              <a:cs typeface="+mn-cs"/>
            </a:endParaRPr>
          </a:p>
          <a:p>
            <a:pPr marL="285750" marR="0" lvl="0" indent="-285750" algn="l" defTabSz="914400" rtl="0" eaLnBrk="1" fontAlgn="auto" latinLnBrk="0" hangingPunct="1">
              <a:lnSpc>
                <a:spcPct val="70000"/>
              </a:lnSpc>
              <a:spcBef>
                <a:spcPts val="1000"/>
              </a:spcBef>
              <a:spcAft>
                <a:spcPts val="0"/>
              </a:spcAft>
              <a:buClrTx/>
              <a:buSzTx/>
              <a:buFont typeface="Arial" panose="020B0604020202020204" pitchFamily="34" charset="0"/>
              <a:buChar char="•"/>
              <a:tabLst/>
              <a:defRPr/>
            </a:pPr>
            <a:r>
              <a:rPr kumimoji="0" lang="en-US" b="1" i="0" u="none" strike="noStrike" kern="1200" cap="none" spc="0" normalizeH="0" baseline="0" noProof="0" dirty="0" err="1" smtClean="0">
                <a:ln>
                  <a:noFill/>
                </a:ln>
                <a:solidFill>
                  <a:schemeClr val="tx1"/>
                </a:solidFill>
                <a:effectLst/>
                <a:uLnTx/>
                <a:uFillTx/>
                <a:latin typeface="Comic Sans MS" pitchFamily="66" charset="0"/>
                <a:ea typeface="MS PGothic" panose="020B0600070205080204" pitchFamily="34" charset="-128"/>
                <a:cs typeface="+mn-cs"/>
              </a:rPr>
              <a:t>Protrombin</a:t>
            </a:r>
            <a:r>
              <a:rPr kumimoji="0" lang="en-US" b="1" i="0" u="none" strike="noStrike" kern="1200" cap="none" spc="0" normalizeH="0" baseline="0" noProof="0" dirty="0" smtClean="0">
                <a:ln>
                  <a:noFill/>
                </a:ln>
                <a:solidFill>
                  <a:schemeClr val="tx1"/>
                </a:solidFill>
                <a:effectLst/>
                <a:uLnTx/>
                <a:uFillTx/>
                <a:latin typeface="Comic Sans MS" pitchFamily="66" charset="0"/>
                <a:ea typeface="MS PGothic" panose="020B0600070205080204" pitchFamily="34" charset="-128"/>
                <a:cs typeface="+mn-cs"/>
              </a:rPr>
              <a:t> gen </a:t>
            </a:r>
            <a:r>
              <a:rPr kumimoji="0" lang="en-US" b="1" i="0" u="none" strike="noStrike" kern="1200" cap="none" spc="0" normalizeH="0" baseline="0" noProof="0" dirty="0" err="1" smtClean="0">
                <a:ln>
                  <a:noFill/>
                </a:ln>
                <a:solidFill>
                  <a:schemeClr val="tx1"/>
                </a:solidFill>
                <a:effectLst/>
                <a:uLnTx/>
                <a:uFillTx/>
                <a:latin typeface="Comic Sans MS" pitchFamily="66" charset="0"/>
                <a:ea typeface="MS PGothic" panose="020B0600070205080204" pitchFamily="34" charset="-128"/>
                <a:cs typeface="+mn-cs"/>
              </a:rPr>
              <a:t>mut</a:t>
            </a:r>
            <a:r>
              <a:rPr kumimoji="0" lang="tr-TR" b="1" i="0" u="none" strike="noStrike" kern="1200" cap="none" spc="0" normalizeH="0" baseline="0" noProof="0" dirty="0" smtClean="0">
                <a:ln>
                  <a:noFill/>
                </a:ln>
                <a:solidFill>
                  <a:schemeClr val="tx1"/>
                </a:solidFill>
                <a:effectLst/>
                <a:uLnTx/>
                <a:uFillTx/>
                <a:latin typeface="Comic Sans MS" pitchFamily="66" charset="0"/>
                <a:ea typeface="MS PGothic" panose="020B0600070205080204" pitchFamily="34" charset="-128"/>
                <a:cs typeface="+mn-cs"/>
              </a:rPr>
              <a:t>.</a:t>
            </a:r>
            <a:endParaRPr kumimoji="0" lang="en-US" b="1" i="0" u="none" strike="noStrike" kern="1200" cap="none" spc="0" normalizeH="0" baseline="0" noProof="0" dirty="0" smtClean="0">
              <a:ln>
                <a:noFill/>
              </a:ln>
              <a:solidFill>
                <a:schemeClr val="tx1"/>
              </a:solidFill>
              <a:effectLst/>
              <a:uLnTx/>
              <a:uFillTx/>
              <a:latin typeface="Comic Sans MS" pitchFamily="66" charset="0"/>
              <a:ea typeface="MS PGothic" panose="020B0600070205080204" pitchFamily="34" charset="-128"/>
              <a:cs typeface="+mn-cs"/>
            </a:endParaRPr>
          </a:p>
          <a:p>
            <a:pPr marL="285750" marR="0" lvl="0" indent="-285750" algn="l" defTabSz="914400" rtl="0" eaLnBrk="1" fontAlgn="auto" latinLnBrk="0" hangingPunct="1">
              <a:lnSpc>
                <a:spcPct val="70000"/>
              </a:lnSpc>
              <a:spcBef>
                <a:spcPts val="1000"/>
              </a:spcBef>
              <a:spcAft>
                <a:spcPts val="0"/>
              </a:spcAft>
              <a:buClrTx/>
              <a:buSzTx/>
              <a:buFont typeface="Arial" panose="020B0604020202020204" pitchFamily="34" charset="0"/>
              <a:buChar char="•"/>
              <a:tabLst/>
              <a:defRPr/>
            </a:pPr>
            <a:r>
              <a:rPr kumimoji="0" lang="en-US" b="1" i="0" u="none" strike="noStrike" kern="1200" cap="none" spc="0" normalizeH="0" baseline="0" noProof="0" dirty="0" err="1" smtClean="0">
                <a:ln>
                  <a:noFill/>
                </a:ln>
                <a:solidFill>
                  <a:schemeClr val="tx1"/>
                </a:solidFill>
                <a:effectLst/>
                <a:uLnTx/>
                <a:uFillTx/>
                <a:latin typeface="Comic Sans MS" pitchFamily="66" charset="0"/>
                <a:ea typeface="MS PGothic" panose="020B0600070205080204" pitchFamily="34" charset="-128"/>
                <a:cs typeface="+mn-cs"/>
              </a:rPr>
              <a:t>Antitrombin</a:t>
            </a:r>
            <a:r>
              <a:rPr kumimoji="0" lang="en-US" b="1" i="0" u="none" strike="noStrike" kern="1200" cap="none" spc="0" normalizeH="0" baseline="0" noProof="0" dirty="0" smtClean="0">
                <a:ln>
                  <a:noFill/>
                </a:ln>
                <a:solidFill>
                  <a:schemeClr val="tx1"/>
                </a:solidFill>
                <a:effectLst/>
                <a:uLnTx/>
                <a:uFillTx/>
                <a:latin typeface="Comic Sans MS" pitchFamily="66" charset="0"/>
                <a:ea typeface="MS PGothic" panose="020B0600070205080204" pitchFamily="34" charset="-128"/>
                <a:cs typeface="+mn-cs"/>
              </a:rPr>
              <a:t> </a:t>
            </a:r>
            <a:r>
              <a:rPr kumimoji="0" lang="en-US" b="1" i="0" u="none" strike="noStrike" kern="1200" cap="none" spc="0" normalizeH="0" baseline="0" noProof="0" dirty="0" err="1" smtClean="0">
                <a:ln>
                  <a:noFill/>
                </a:ln>
                <a:solidFill>
                  <a:schemeClr val="tx1"/>
                </a:solidFill>
                <a:effectLst/>
                <a:uLnTx/>
                <a:uFillTx/>
                <a:latin typeface="Comic Sans MS" pitchFamily="66" charset="0"/>
                <a:ea typeface="MS PGothic" panose="020B0600070205080204" pitchFamily="34" charset="-128"/>
                <a:cs typeface="+mn-cs"/>
              </a:rPr>
              <a:t>eksikl</a:t>
            </a:r>
            <a:r>
              <a:rPr kumimoji="0" lang="tr-TR" b="1" i="0" u="none" strike="noStrike" kern="1200" cap="none" spc="0" normalizeH="0" baseline="0" noProof="0" dirty="0" smtClean="0">
                <a:ln>
                  <a:noFill/>
                </a:ln>
                <a:solidFill>
                  <a:schemeClr val="tx1"/>
                </a:solidFill>
                <a:effectLst/>
                <a:uLnTx/>
                <a:uFillTx/>
                <a:latin typeface="Comic Sans MS" pitchFamily="66" charset="0"/>
                <a:ea typeface="MS PGothic" panose="020B0600070205080204" pitchFamily="34" charset="-128"/>
                <a:cs typeface="+mn-cs"/>
              </a:rPr>
              <a:t>iği</a:t>
            </a:r>
            <a:endParaRPr kumimoji="0" lang="en-US" b="1" i="0" u="none" strike="noStrike" kern="1200" cap="none" spc="0" normalizeH="0" baseline="0" noProof="0" dirty="0" smtClean="0">
              <a:ln>
                <a:noFill/>
              </a:ln>
              <a:solidFill>
                <a:schemeClr val="tx1"/>
              </a:solidFill>
              <a:effectLst/>
              <a:uLnTx/>
              <a:uFillTx/>
              <a:latin typeface="Comic Sans MS" pitchFamily="66" charset="0"/>
              <a:ea typeface="MS PGothic" panose="020B0600070205080204" pitchFamily="34" charset="-128"/>
              <a:cs typeface="+mn-cs"/>
            </a:endParaRPr>
          </a:p>
        </p:txBody>
      </p:sp>
      <p:sp>
        <p:nvSpPr>
          <p:cNvPr id="6" name="5 Yuvarlatılmış Dikdörtgen"/>
          <p:cNvSpPr/>
          <p:nvPr/>
        </p:nvSpPr>
        <p:spPr>
          <a:xfrm>
            <a:off x="6181858" y="2112135"/>
            <a:ext cx="4056845" cy="1532586"/>
          </a:xfrm>
          <a:prstGeom prst="round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nSpc>
                <a:spcPct val="70000"/>
              </a:lnSpc>
              <a:spcBef>
                <a:spcPts val="1000"/>
              </a:spcBef>
              <a:buFont typeface="Arial" panose="020B0604020202020204" pitchFamily="34" charset="0"/>
              <a:buChar char="•"/>
              <a:defRPr/>
            </a:pPr>
            <a:endParaRPr lang="tr-TR" sz="2400" dirty="0" smtClean="0">
              <a:solidFill>
                <a:schemeClr val="tx1"/>
              </a:solidFill>
              <a:latin typeface="Comic Sans MS" pitchFamily="66" charset="0"/>
              <a:ea typeface="MS PGothic" panose="020B0600070205080204" pitchFamily="34" charset="-128"/>
            </a:endParaRPr>
          </a:p>
          <a:p>
            <a:pPr marL="285750" lvl="0" indent="-285750">
              <a:lnSpc>
                <a:spcPct val="70000"/>
              </a:lnSpc>
              <a:spcBef>
                <a:spcPts val="1000"/>
              </a:spcBef>
              <a:buFont typeface="Arial" panose="020B0604020202020204" pitchFamily="34" charset="0"/>
              <a:buChar char="•"/>
              <a:defRPr/>
            </a:pPr>
            <a:r>
              <a:rPr lang="en-US" sz="2400" b="1" dirty="0" smtClean="0">
                <a:solidFill>
                  <a:schemeClr val="tx1"/>
                </a:solidFill>
                <a:latin typeface="Comic Sans MS" pitchFamily="66" charset="0"/>
                <a:ea typeface="MS PGothic" panose="020B0600070205080204" pitchFamily="34" charset="-128"/>
              </a:rPr>
              <a:t>Protein C</a:t>
            </a:r>
            <a:r>
              <a:rPr lang="tr-TR" sz="2400" b="1" dirty="0" smtClean="0">
                <a:solidFill>
                  <a:schemeClr val="tx1"/>
                </a:solidFill>
                <a:latin typeface="Comic Sans MS" pitchFamily="66" charset="0"/>
                <a:ea typeface="MS PGothic" panose="020B0600070205080204" pitchFamily="34" charset="-128"/>
              </a:rPr>
              <a:t> eksikliği</a:t>
            </a:r>
            <a:endParaRPr lang="en-US" sz="2400" b="1" dirty="0" smtClean="0">
              <a:solidFill>
                <a:schemeClr val="tx1"/>
              </a:solidFill>
              <a:latin typeface="Comic Sans MS" pitchFamily="66" charset="0"/>
              <a:ea typeface="MS PGothic" panose="020B0600070205080204" pitchFamily="34" charset="-128"/>
            </a:endParaRPr>
          </a:p>
          <a:p>
            <a:pPr marL="285750" lvl="0" indent="-285750">
              <a:lnSpc>
                <a:spcPct val="70000"/>
              </a:lnSpc>
              <a:spcBef>
                <a:spcPts val="1000"/>
              </a:spcBef>
              <a:buFont typeface="Arial" panose="020B0604020202020204" pitchFamily="34" charset="0"/>
              <a:buChar char="•"/>
              <a:defRPr/>
            </a:pPr>
            <a:r>
              <a:rPr lang="en-US" sz="2400" b="1" dirty="0" smtClean="0">
                <a:solidFill>
                  <a:schemeClr val="tx1"/>
                </a:solidFill>
                <a:latin typeface="Comic Sans MS" pitchFamily="66" charset="0"/>
                <a:ea typeface="MS PGothic" panose="020B0600070205080204" pitchFamily="34" charset="-128"/>
              </a:rPr>
              <a:t>Protein S </a:t>
            </a:r>
            <a:r>
              <a:rPr lang="tr-TR" sz="2400" b="1" dirty="0" smtClean="0">
                <a:solidFill>
                  <a:schemeClr val="tx1"/>
                </a:solidFill>
                <a:latin typeface="Comic Sans MS" pitchFamily="66" charset="0"/>
                <a:ea typeface="MS PGothic" panose="020B0600070205080204" pitchFamily="34" charset="-128"/>
              </a:rPr>
              <a:t>eksikliği</a:t>
            </a:r>
          </a:p>
          <a:p>
            <a:pPr marL="285750" indent="-285750">
              <a:lnSpc>
                <a:spcPct val="70000"/>
              </a:lnSpc>
              <a:spcBef>
                <a:spcPts val="1000"/>
              </a:spcBef>
              <a:buFont typeface="Arial" panose="020B0604020202020204" pitchFamily="34" charset="0"/>
              <a:buChar char="•"/>
              <a:defRPr/>
            </a:pPr>
            <a:r>
              <a:rPr lang="tr-TR" sz="2400" b="1" dirty="0" smtClean="0">
                <a:solidFill>
                  <a:schemeClr val="tx1"/>
                </a:solidFill>
                <a:latin typeface="Comic Sans MS" pitchFamily="66" charset="0"/>
                <a:ea typeface="MS PGothic" panose="020B0600070205080204" pitchFamily="34" charset="-128"/>
              </a:rPr>
              <a:t>MTHFR mut</a:t>
            </a:r>
            <a:endParaRPr lang="en-US" sz="2400" b="1" dirty="0" smtClean="0">
              <a:solidFill>
                <a:schemeClr val="tx1"/>
              </a:solidFill>
              <a:latin typeface="Comic Sans MS" pitchFamily="66" charset="0"/>
              <a:ea typeface="MS PGothic" panose="020B0600070205080204" pitchFamily="34" charset="-128"/>
            </a:endParaRPr>
          </a:p>
          <a:p>
            <a:pPr marL="285750" lvl="0" indent="-285750">
              <a:lnSpc>
                <a:spcPct val="70000"/>
              </a:lnSpc>
              <a:spcBef>
                <a:spcPts val="1000"/>
              </a:spcBef>
              <a:buFont typeface="Arial" panose="020B0604020202020204" pitchFamily="34" charset="0"/>
              <a:buChar char="•"/>
              <a:defRPr/>
            </a:pPr>
            <a:endParaRPr lang="en-US" dirty="0" smtClean="0">
              <a:solidFill>
                <a:schemeClr val="tx1"/>
              </a:solidFill>
              <a:latin typeface="Comic Sans MS" pitchFamily="66" charset="0"/>
              <a:ea typeface="MS PGothic" panose="020B0600070205080204" pitchFamily="34" charset="-128"/>
            </a:endParaRPr>
          </a:p>
        </p:txBody>
      </p:sp>
    </p:spTree>
    <p:extLst>
      <p:ext uri="{BB962C8B-B14F-4D97-AF65-F5344CB8AC3E}">
        <p14:creationId xmlns:p14="http://schemas.microsoft.com/office/powerpoint/2010/main" xmlns="" val="45469850"/>
      </p:ext>
    </p:extLst>
  </p:cSld>
  <p:clrMapOvr>
    <a:masterClrMapping/>
  </p:clrMapOvr>
  <p:transition>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3F6CFB7B-65ED-4910-95CE-407FC522FBB2}"/>
              </a:ext>
            </a:extLst>
          </p:cNvPr>
          <p:cNvSpPr>
            <a:spLocks noGrp="1"/>
          </p:cNvSpPr>
          <p:nvPr>
            <p:ph type="title"/>
          </p:nvPr>
        </p:nvSpPr>
        <p:spPr>
          <a:solidFill>
            <a:schemeClr val="tx1"/>
          </a:solidFill>
        </p:spPr>
        <p:txBody>
          <a:bodyPr/>
          <a:lstStyle/>
          <a:p>
            <a:r>
              <a:rPr lang="tr-TR" dirty="0">
                <a:solidFill>
                  <a:schemeClr val="bg1"/>
                </a:solidFill>
                <a:latin typeface="+mn-lt"/>
              </a:rPr>
              <a:t>TGK- </a:t>
            </a:r>
            <a:r>
              <a:rPr lang="tr-TR" dirty="0" smtClean="0">
                <a:solidFill>
                  <a:schemeClr val="bg1"/>
                </a:solidFill>
                <a:latin typeface="+mn-lt"/>
              </a:rPr>
              <a:t>Kalıtımsal </a:t>
            </a:r>
            <a:r>
              <a:rPr lang="tr-TR" dirty="0" err="1" smtClean="0">
                <a:solidFill>
                  <a:schemeClr val="bg1"/>
                </a:solidFill>
                <a:latin typeface="+mn-lt"/>
              </a:rPr>
              <a:t>trombofili</a:t>
            </a:r>
            <a:endParaRPr lang="tr-TR" dirty="0">
              <a:solidFill>
                <a:schemeClr val="bg1"/>
              </a:solidFill>
              <a:latin typeface="+mn-lt"/>
            </a:endParaRPr>
          </a:p>
        </p:txBody>
      </p:sp>
      <p:sp>
        <p:nvSpPr>
          <p:cNvPr id="3" name="İçerik Yer Tutucusu 2">
            <a:extLst>
              <a:ext uri="{FF2B5EF4-FFF2-40B4-BE49-F238E27FC236}">
                <a16:creationId xmlns="" xmlns:a16="http://schemas.microsoft.com/office/drawing/2014/main" id="{405A7FD7-E565-4375-8C39-CFFBC0EA6DCD}"/>
              </a:ext>
            </a:extLst>
          </p:cNvPr>
          <p:cNvSpPr>
            <a:spLocks noGrp="1"/>
          </p:cNvSpPr>
          <p:nvPr>
            <p:ph sz="half" idx="1"/>
          </p:nvPr>
        </p:nvSpPr>
        <p:spPr>
          <a:xfrm>
            <a:off x="4868214" y="1785620"/>
            <a:ext cx="7034723" cy="4351338"/>
          </a:xfrm>
          <a:solidFill>
            <a:schemeClr val="accent2">
              <a:lumMod val="20000"/>
              <a:lumOff val="80000"/>
            </a:schemeClr>
          </a:solidFill>
          <a:ln w="28575">
            <a:solidFill>
              <a:schemeClr val="tx1"/>
            </a:solidFill>
          </a:ln>
        </p:spPr>
        <p:txBody>
          <a:bodyPr>
            <a:normAutofit fontScale="85000" lnSpcReduction="10000"/>
          </a:bodyPr>
          <a:lstStyle/>
          <a:p>
            <a:pPr marL="0" indent="0">
              <a:lnSpc>
                <a:spcPct val="70000"/>
              </a:lnSpc>
              <a:buNone/>
              <a:defRPr/>
            </a:pPr>
            <a:endParaRPr lang="tr-TR" sz="3000" dirty="0" smtClean="0"/>
          </a:p>
          <a:p>
            <a:pPr marL="0" indent="0">
              <a:lnSpc>
                <a:spcPct val="120000"/>
              </a:lnSpc>
              <a:buNone/>
              <a:defRPr/>
            </a:pPr>
            <a:r>
              <a:rPr lang="tr-TR" sz="3100" dirty="0" smtClean="0">
                <a:latin typeface="Comic Sans MS" pitchFamily="66" charset="0"/>
              </a:rPr>
              <a:t>Kalıtımsal </a:t>
            </a:r>
            <a:r>
              <a:rPr lang="tr-TR" sz="3100" dirty="0" err="1" smtClean="0">
                <a:latin typeface="Comic Sans MS" pitchFamily="66" charset="0"/>
              </a:rPr>
              <a:t>trombofili</a:t>
            </a:r>
            <a:r>
              <a:rPr lang="tr-TR" sz="3100" dirty="0" smtClean="0">
                <a:latin typeface="Comic Sans MS" pitchFamily="66" charset="0"/>
              </a:rPr>
              <a:t> taraması için </a:t>
            </a:r>
            <a:r>
              <a:rPr lang="tr-TR" sz="3800" b="1" dirty="0" smtClean="0">
                <a:latin typeface="Comic Sans MS" pitchFamily="66" charset="0"/>
              </a:rPr>
              <a:t>ek risk faktörleri:</a:t>
            </a:r>
            <a:endParaRPr lang="tr-TR" sz="3800" dirty="0">
              <a:latin typeface="Comic Sans MS" pitchFamily="66" charset="0"/>
            </a:endParaRPr>
          </a:p>
          <a:p>
            <a:pPr>
              <a:lnSpc>
                <a:spcPct val="120000"/>
              </a:lnSpc>
              <a:buFont typeface="Wingdings" panose="05000000000000000000" pitchFamily="2" charset="2"/>
              <a:buChar char="§"/>
              <a:defRPr/>
            </a:pPr>
            <a:r>
              <a:rPr lang="tr-TR" sz="3100" dirty="0">
                <a:latin typeface="Comic Sans MS" pitchFamily="66" charset="0"/>
              </a:rPr>
              <a:t>Kişisel öyküde </a:t>
            </a:r>
            <a:r>
              <a:rPr lang="tr-TR" sz="3100" dirty="0" err="1">
                <a:latin typeface="Comic Sans MS" pitchFamily="66" charset="0"/>
              </a:rPr>
              <a:t>venöz</a:t>
            </a:r>
            <a:r>
              <a:rPr lang="tr-TR" sz="3100" dirty="0">
                <a:latin typeface="Comic Sans MS" pitchFamily="66" charset="0"/>
              </a:rPr>
              <a:t> </a:t>
            </a:r>
            <a:r>
              <a:rPr lang="tr-TR" sz="3100" dirty="0" err="1">
                <a:latin typeface="Comic Sans MS" pitchFamily="66" charset="0"/>
              </a:rPr>
              <a:t>tromboemboli</a:t>
            </a:r>
            <a:r>
              <a:rPr lang="tr-TR" sz="3100" dirty="0">
                <a:latin typeface="Comic Sans MS" pitchFamily="66" charset="0"/>
              </a:rPr>
              <a:t> </a:t>
            </a:r>
            <a:r>
              <a:rPr lang="tr-TR" sz="3100" dirty="0" smtClean="0">
                <a:latin typeface="Comic Sans MS" pitchFamily="66" charset="0"/>
              </a:rPr>
              <a:t>var ise</a:t>
            </a:r>
            <a:endParaRPr lang="tr-TR" sz="3100" dirty="0">
              <a:latin typeface="Comic Sans MS" pitchFamily="66" charset="0"/>
            </a:endParaRPr>
          </a:p>
          <a:p>
            <a:pPr>
              <a:lnSpc>
                <a:spcPct val="120000"/>
              </a:lnSpc>
              <a:buFont typeface="Wingdings" panose="05000000000000000000" pitchFamily="2" charset="2"/>
              <a:buChar char="§"/>
              <a:defRPr/>
            </a:pPr>
            <a:r>
              <a:rPr lang="en-US" sz="3100" dirty="0">
                <a:latin typeface="Comic Sans MS" pitchFamily="66" charset="0"/>
                <a:ea typeface="ＭＳ Ｐゴシック" charset="-128"/>
              </a:rPr>
              <a:t>1</a:t>
            </a:r>
            <a:r>
              <a:rPr lang="en-US" sz="3100" baseline="30000" dirty="0">
                <a:latin typeface="Comic Sans MS" pitchFamily="66" charset="0"/>
                <a:ea typeface="ＭＳ Ｐゴシック" charset="-128"/>
              </a:rPr>
              <a:t>o</a:t>
            </a:r>
            <a:r>
              <a:rPr lang="en-US" sz="3100" dirty="0">
                <a:latin typeface="Comic Sans MS" pitchFamily="66" charset="0"/>
                <a:ea typeface="ＭＳ Ｐゴシック" charset="-128"/>
              </a:rPr>
              <a:t> </a:t>
            </a:r>
            <a:r>
              <a:rPr lang="en-US" sz="3100" dirty="0" err="1">
                <a:latin typeface="Comic Sans MS" pitchFamily="66" charset="0"/>
                <a:ea typeface="ＭＳ Ｐゴシック" charset="-128"/>
              </a:rPr>
              <a:t>akrabada</a:t>
            </a:r>
            <a:r>
              <a:rPr lang="en-US" sz="3100" dirty="0">
                <a:latin typeface="Comic Sans MS" pitchFamily="66" charset="0"/>
                <a:ea typeface="ＭＳ Ｐゴシック" charset="-128"/>
              </a:rPr>
              <a:t> </a:t>
            </a:r>
            <a:r>
              <a:rPr lang="en-US" sz="3100" dirty="0" err="1">
                <a:latin typeface="Comic Sans MS" pitchFamily="66" charset="0"/>
                <a:ea typeface="ＭＳ Ｐゴシック" charset="-128"/>
              </a:rPr>
              <a:t>bilinen</a:t>
            </a:r>
            <a:r>
              <a:rPr lang="tr-TR" sz="3100" dirty="0">
                <a:latin typeface="Comic Sans MS" pitchFamily="66" charset="0"/>
                <a:ea typeface="ＭＳ Ｐゴシック" charset="-128"/>
              </a:rPr>
              <a:t> ya da </a:t>
            </a:r>
            <a:r>
              <a:rPr lang="en-US" sz="3100" dirty="0" err="1" smtClean="0">
                <a:latin typeface="Comic Sans MS" pitchFamily="66" charset="0"/>
                <a:ea typeface="ＭＳ Ｐゴシック" charset="-128"/>
              </a:rPr>
              <a:t>şüphe</a:t>
            </a:r>
            <a:r>
              <a:rPr lang="tr-TR" sz="3100" dirty="0" smtClean="0">
                <a:latin typeface="Comic Sans MS" pitchFamily="66" charset="0"/>
                <a:ea typeface="ＭＳ Ｐゴシック" charset="-128"/>
              </a:rPr>
              <a:t> edilen </a:t>
            </a:r>
            <a:r>
              <a:rPr lang="en-US" sz="3100" dirty="0" err="1" smtClean="0">
                <a:latin typeface="Comic Sans MS" pitchFamily="66" charset="0"/>
                <a:ea typeface="ＭＳ Ｐゴシック" charset="-128"/>
              </a:rPr>
              <a:t>yüksek</a:t>
            </a:r>
            <a:r>
              <a:rPr lang="en-US" sz="3100" dirty="0" smtClean="0">
                <a:latin typeface="Comic Sans MS" pitchFamily="66" charset="0"/>
                <a:ea typeface="ＭＳ Ｐゴシック" charset="-128"/>
              </a:rPr>
              <a:t> </a:t>
            </a:r>
            <a:r>
              <a:rPr lang="en-US" sz="3100" dirty="0" err="1">
                <a:latin typeface="Comic Sans MS" pitchFamily="66" charset="0"/>
                <a:ea typeface="ＭＳ Ｐゴシック" charset="-128"/>
              </a:rPr>
              <a:t>riskli</a:t>
            </a:r>
            <a:r>
              <a:rPr lang="en-US" sz="3100" dirty="0">
                <a:latin typeface="Comic Sans MS" pitchFamily="66" charset="0"/>
                <a:ea typeface="ＭＳ Ｐゴシック" charset="-128"/>
              </a:rPr>
              <a:t> </a:t>
            </a:r>
            <a:r>
              <a:rPr lang="en-US" sz="3100" dirty="0" err="1">
                <a:latin typeface="Comic Sans MS" pitchFamily="66" charset="0"/>
                <a:ea typeface="ＭＳ Ｐゴシック" charset="-128"/>
              </a:rPr>
              <a:t>trombofili</a:t>
            </a:r>
            <a:r>
              <a:rPr lang="tr-TR" sz="3100" dirty="0">
                <a:latin typeface="Comic Sans MS" pitchFamily="66" charset="0"/>
                <a:ea typeface="ＭＳ Ｐゴシック" charset="-128"/>
              </a:rPr>
              <a:t> </a:t>
            </a:r>
            <a:r>
              <a:rPr lang="tr-TR" sz="3100" dirty="0" smtClean="0">
                <a:latin typeface="Comic Sans MS" pitchFamily="66" charset="0"/>
                <a:ea typeface="ＭＳ Ｐゴシック" charset="-128"/>
              </a:rPr>
              <a:t>var ise</a:t>
            </a:r>
            <a:endParaRPr lang="en-US" sz="3100" dirty="0">
              <a:latin typeface="Comic Sans MS" pitchFamily="66" charset="0"/>
              <a:ea typeface="ＭＳ Ｐゴシック" charset="-128"/>
            </a:endParaRPr>
          </a:p>
          <a:p>
            <a:pPr>
              <a:lnSpc>
                <a:spcPct val="120000"/>
              </a:lnSpc>
              <a:buFont typeface="Wingdings" panose="05000000000000000000" pitchFamily="2" charset="2"/>
              <a:buChar char="§"/>
              <a:defRPr/>
            </a:pPr>
            <a:r>
              <a:rPr lang="en-US" sz="3100" dirty="0">
                <a:latin typeface="Comic Sans MS" pitchFamily="66" charset="0"/>
                <a:ea typeface="ＭＳ Ｐゴシック" charset="-128"/>
              </a:rPr>
              <a:t>2. </a:t>
            </a:r>
            <a:r>
              <a:rPr lang="en-US" sz="3100" dirty="0" err="1">
                <a:latin typeface="Comic Sans MS" pitchFamily="66" charset="0"/>
                <a:ea typeface="ＭＳ Ｐゴシック" charset="-128"/>
              </a:rPr>
              <a:t>trimeste</a:t>
            </a:r>
            <a:r>
              <a:rPr lang="tr-TR" sz="3100" dirty="0">
                <a:latin typeface="Comic Sans MS" pitchFamily="66" charset="0"/>
                <a:ea typeface="ＭＳ Ｐゴシック" charset="-128"/>
              </a:rPr>
              <a:t>r</a:t>
            </a:r>
            <a:r>
              <a:rPr lang="en-US" sz="3100" dirty="0">
                <a:latin typeface="Comic Sans MS" pitchFamily="66" charset="0"/>
                <a:ea typeface="ＭＳ Ｐゴシック" charset="-128"/>
              </a:rPr>
              <a:t> kay</a:t>
            </a:r>
            <a:r>
              <a:rPr lang="tr-TR" sz="3100" dirty="0" err="1">
                <a:latin typeface="Comic Sans MS" pitchFamily="66" charset="0"/>
                <a:ea typeface="ＭＳ Ｐゴシック" charset="-128"/>
              </a:rPr>
              <a:t>ıp</a:t>
            </a:r>
            <a:r>
              <a:rPr lang="en-US" sz="3100" dirty="0">
                <a:latin typeface="Comic Sans MS" pitchFamily="66" charset="0"/>
                <a:ea typeface="ＭＳ Ｐゴシック" charset="-128"/>
              </a:rPr>
              <a:t> </a:t>
            </a:r>
            <a:r>
              <a:rPr lang="en-US" sz="3100" dirty="0" err="1" smtClean="0">
                <a:latin typeface="Comic Sans MS" pitchFamily="66" charset="0"/>
                <a:ea typeface="ＭＳ Ｐゴシック" charset="-128"/>
              </a:rPr>
              <a:t>var</a:t>
            </a:r>
            <a:r>
              <a:rPr lang="tr-TR" sz="3100" dirty="0" err="1" smtClean="0">
                <a:latin typeface="Comic Sans MS" pitchFamily="66" charset="0"/>
                <a:ea typeface="ＭＳ Ｐゴシック" charset="-128"/>
              </a:rPr>
              <a:t>sa</a:t>
            </a:r>
            <a:r>
              <a:rPr lang="tr-TR" sz="3100" dirty="0" smtClean="0">
                <a:latin typeface="Comic Sans MS" pitchFamily="66" charset="0"/>
                <a:ea typeface="ＭＳ Ｐゴシック" charset="-128"/>
              </a:rPr>
              <a:t> </a:t>
            </a:r>
            <a:endParaRPr lang="tr-TR" sz="3100" dirty="0">
              <a:latin typeface="Comic Sans MS" pitchFamily="66" charset="0"/>
              <a:ea typeface="ＭＳ Ｐゴシック" charset="-128"/>
            </a:endParaRPr>
          </a:p>
          <a:p>
            <a:pPr marL="0" indent="0">
              <a:lnSpc>
                <a:spcPct val="120000"/>
              </a:lnSpc>
              <a:buNone/>
              <a:defRPr/>
            </a:pPr>
            <a:r>
              <a:rPr lang="tr-TR" sz="3100" b="1" dirty="0" smtClean="0">
                <a:latin typeface="Comic Sans MS" pitchFamily="66" charset="0"/>
                <a:ea typeface="ＭＳ Ｐゴシック" charset="-128"/>
              </a:rPr>
              <a:t>araştırma önerilebilir</a:t>
            </a:r>
            <a:endParaRPr lang="tr-TR" sz="3100" b="1" dirty="0">
              <a:latin typeface="Comic Sans MS" pitchFamily="66" charset="0"/>
            </a:endParaRPr>
          </a:p>
          <a:p>
            <a:pPr>
              <a:lnSpc>
                <a:spcPct val="70000"/>
              </a:lnSpc>
              <a:buFont typeface="Wingdings" panose="05000000000000000000" pitchFamily="2" charset="2"/>
              <a:buChar char="q"/>
              <a:defRPr/>
            </a:pPr>
            <a:endParaRPr lang="tr-TR" dirty="0"/>
          </a:p>
        </p:txBody>
      </p:sp>
      <p:sp>
        <p:nvSpPr>
          <p:cNvPr id="8" name="Metin kutusu 7">
            <a:extLst>
              <a:ext uri="{FF2B5EF4-FFF2-40B4-BE49-F238E27FC236}">
                <a16:creationId xmlns="" xmlns:a16="http://schemas.microsoft.com/office/drawing/2014/main" id="{7B0375B7-5EDC-454D-BF54-F8884424B24E}"/>
              </a:ext>
            </a:extLst>
          </p:cNvPr>
          <p:cNvSpPr txBox="1"/>
          <p:nvPr/>
        </p:nvSpPr>
        <p:spPr>
          <a:xfrm>
            <a:off x="798491" y="2562894"/>
            <a:ext cx="3709116" cy="2246769"/>
          </a:xfrm>
          <a:prstGeom prst="rect">
            <a:avLst/>
          </a:prstGeom>
          <a:solidFill>
            <a:schemeClr val="accent2">
              <a:lumMod val="20000"/>
              <a:lumOff val="80000"/>
            </a:schemeClr>
          </a:solidFill>
          <a:ln w="28575">
            <a:solidFill>
              <a:schemeClr val="tx1"/>
            </a:solidFill>
          </a:ln>
        </p:spPr>
        <p:txBody>
          <a:bodyPr wrap="square" rtlCol="0">
            <a:spAutoFit/>
          </a:bodyPr>
          <a:lstStyle/>
          <a:p>
            <a:pPr>
              <a:defRPr/>
            </a:pPr>
            <a:r>
              <a:rPr lang="tr-TR" sz="2800" b="1" dirty="0">
                <a:latin typeface="Comic Sans MS" pitchFamily="66" charset="0"/>
              </a:rPr>
              <a:t>Rutin tarama </a:t>
            </a:r>
            <a:r>
              <a:rPr lang="tr-TR" sz="2800" b="1" dirty="0" smtClean="0">
                <a:latin typeface="Comic Sans MS" pitchFamily="66" charset="0"/>
              </a:rPr>
              <a:t>önerilmemekte</a:t>
            </a:r>
            <a:r>
              <a:rPr lang="tr-TR" sz="2800" dirty="0" smtClean="0">
                <a:latin typeface="Comic Sans MS" pitchFamily="66" charset="0"/>
              </a:rPr>
              <a:t>; </a:t>
            </a:r>
            <a:r>
              <a:rPr lang="tr-TR" sz="2800" b="1" dirty="0" smtClean="0">
                <a:latin typeface="Comic Sans MS" pitchFamily="66" charset="0"/>
              </a:rPr>
              <a:t>ek risk faktörleri varlığında tarama önerilmekte</a:t>
            </a:r>
            <a:endParaRPr lang="tr-TR" sz="2800" b="1" dirty="0">
              <a:latin typeface="Comic Sans MS" pitchFamily="66" charset="0"/>
            </a:endParaRPr>
          </a:p>
        </p:txBody>
      </p:sp>
      <p:sp>
        <p:nvSpPr>
          <p:cNvPr id="10" name="Metin kutusu 10">
            <a:extLst>
              <a:ext uri="{FF2B5EF4-FFF2-40B4-BE49-F238E27FC236}">
                <a16:creationId xmlns="" xmlns:a16="http://schemas.microsoft.com/office/drawing/2014/main" id="{430F8AAD-2E91-4A42-A10B-0285F7F3C44A}"/>
              </a:ext>
            </a:extLst>
          </p:cNvPr>
          <p:cNvSpPr txBox="1"/>
          <p:nvPr/>
        </p:nvSpPr>
        <p:spPr>
          <a:xfrm>
            <a:off x="640974" y="5534267"/>
            <a:ext cx="3995224" cy="922047"/>
          </a:xfrm>
          <a:prstGeom prst="rect">
            <a:avLst/>
          </a:prstGeom>
          <a:noFill/>
        </p:spPr>
        <p:txBody>
          <a:bodyPr wrap="square" rtlCol="0">
            <a:spAutoFit/>
          </a:bodyPr>
          <a:lstStyle/>
          <a:p>
            <a:pPr>
              <a:lnSpc>
                <a:spcPct val="70000"/>
              </a:lnSpc>
              <a:defRPr/>
            </a:pPr>
            <a:r>
              <a:rPr lang="tr-TR" sz="2000" i="1" dirty="0">
                <a:ea typeface="ＭＳ Ｐゴシック" charset="-128"/>
              </a:rPr>
              <a:t>S</a:t>
            </a:r>
            <a:r>
              <a:rPr lang="en-US" sz="2000" i="1" dirty="0" err="1">
                <a:ea typeface="ＭＳ Ｐゴシック" charset="-128"/>
              </a:rPr>
              <a:t>ilver</a:t>
            </a:r>
            <a:r>
              <a:rPr lang="en-US" sz="2000" i="1" dirty="0">
                <a:ea typeface="ＭＳ Ｐゴシック" charset="-128"/>
              </a:rPr>
              <a:t> RM </a:t>
            </a:r>
            <a:r>
              <a:rPr lang="en-US" sz="2000" i="1" dirty="0" err="1">
                <a:ea typeface="ＭＳ Ｐゴシック" charset="-128"/>
              </a:rPr>
              <a:t>Obstet</a:t>
            </a:r>
            <a:r>
              <a:rPr lang="en-US" sz="2000" i="1" dirty="0">
                <a:ea typeface="ＭＳ Ｐゴシック" charset="-128"/>
              </a:rPr>
              <a:t> </a:t>
            </a:r>
            <a:r>
              <a:rPr lang="en-US" sz="2000" i="1" dirty="0" err="1">
                <a:ea typeface="ＭＳ Ｐゴシック" charset="-128"/>
              </a:rPr>
              <a:t>Gynecol</a:t>
            </a:r>
            <a:r>
              <a:rPr lang="en-US" sz="2000" i="1" dirty="0">
                <a:ea typeface="ＭＳ Ｐゴシック" charset="-128"/>
              </a:rPr>
              <a:t> 2010</a:t>
            </a:r>
            <a:r>
              <a:rPr lang="tr-TR" sz="2000" b="1" dirty="0">
                <a:ea typeface="ＭＳ Ｐゴシック" charset="0"/>
                <a:cs typeface="ＭＳ Ｐゴシック" charset="0"/>
              </a:rPr>
              <a:t>				</a:t>
            </a:r>
          </a:p>
          <a:p>
            <a:pPr>
              <a:lnSpc>
                <a:spcPct val="70000"/>
              </a:lnSpc>
              <a:defRPr/>
            </a:pPr>
            <a:r>
              <a:rPr lang="en-US" sz="2000" i="1" dirty="0">
                <a:ea typeface="ＭＳ Ｐゴシック" charset="0"/>
                <a:cs typeface="ＭＳ Ｐゴシック" charset="0"/>
              </a:rPr>
              <a:t>ASRM </a:t>
            </a:r>
            <a:r>
              <a:rPr lang="tr-TR" sz="2000" i="1" dirty="0">
                <a:ea typeface="ＭＳ Ｐゴシック" charset="0"/>
                <a:cs typeface="ＭＳ Ｐゴシック" charset="0"/>
              </a:rPr>
              <a:t>C</a:t>
            </a:r>
            <a:r>
              <a:rPr lang="en-US" sz="2000" i="1" dirty="0" err="1">
                <a:ea typeface="ＭＳ Ｐゴシック" charset="0"/>
                <a:cs typeface="ＭＳ Ｐゴシック" charset="0"/>
              </a:rPr>
              <a:t>ommittee</a:t>
            </a:r>
            <a:r>
              <a:rPr lang="en-US" sz="2000" i="1" dirty="0">
                <a:ea typeface="ＭＳ Ｐゴシック" charset="0"/>
                <a:cs typeface="ＭＳ Ｐゴシック" charset="0"/>
              </a:rPr>
              <a:t> Opinion 2012</a:t>
            </a:r>
            <a:endParaRPr lang="en-US" sz="2000" b="1" dirty="0">
              <a:ea typeface="ＭＳ Ｐゴシック" charset="0"/>
              <a:cs typeface="ＭＳ Ｐゴシック" charset="0"/>
            </a:endParaRPr>
          </a:p>
          <a:p>
            <a:pPr lvl="2">
              <a:lnSpc>
                <a:spcPct val="70000"/>
              </a:lnSpc>
              <a:defRPr/>
            </a:pPr>
            <a:endParaRPr lang="en-US" sz="1600" i="1" dirty="0">
              <a:ea typeface="ＭＳ Ｐゴシック" charset="-128"/>
            </a:endParaRPr>
          </a:p>
        </p:txBody>
      </p:sp>
    </p:spTree>
    <p:extLst>
      <p:ext uri="{BB962C8B-B14F-4D97-AF65-F5344CB8AC3E}">
        <p14:creationId xmlns:p14="http://schemas.microsoft.com/office/powerpoint/2010/main" xmlns="" val="5834568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AD8C932E-1E7E-4828-BAA7-B96BDA3A0D4A}"/>
              </a:ext>
            </a:extLst>
          </p:cNvPr>
          <p:cNvSpPr>
            <a:spLocks noGrp="1"/>
          </p:cNvSpPr>
          <p:nvPr>
            <p:ph type="title"/>
          </p:nvPr>
        </p:nvSpPr>
        <p:spPr>
          <a:solidFill>
            <a:schemeClr val="tx1"/>
          </a:solidFill>
        </p:spPr>
        <p:txBody>
          <a:bodyPr/>
          <a:lstStyle/>
          <a:p>
            <a:r>
              <a:rPr lang="tr-TR" dirty="0">
                <a:solidFill>
                  <a:schemeClr val="bg1"/>
                </a:solidFill>
                <a:latin typeface="+mn-lt"/>
              </a:rPr>
              <a:t>TGK- </a:t>
            </a:r>
            <a:r>
              <a:rPr lang="tr-TR" dirty="0" smtClean="0">
                <a:solidFill>
                  <a:schemeClr val="bg1"/>
                </a:solidFill>
                <a:latin typeface="+mn-lt"/>
              </a:rPr>
              <a:t>Kalıtımsal </a:t>
            </a:r>
            <a:r>
              <a:rPr lang="tr-TR" dirty="0" err="1" smtClean="0">
                <a:solidFill>
                  <a:schemeClr val="bg1"/>
                </a:solidFill>
                <a:latin typeface="+mn-lt"/>
              </a:rPr>
              <a:t>trombofili</a:t>
            </a:r>
            <a:endParaRPr lang="tr-TR" dirty="0">
              <a:solidFill>
                <a:schemeClr val="bg1"/>
              </a:solidFill>
              <a:latin typeface="+mn-lt"/>
            </a:endParaRPr>
          </a:p>
        </p:txBody>
      </p:sp>
      <p:pic>
        <p:nvPicPr>
          <p:cNvPr id="4" name="İçerik Yer Tutucusu 3">
            <a:extLst>
              <a:ext uri="{FF2B5EF4-FFF2-40B4-BE49-F238E27FC236}">
                <a16:creationId xmlns="" xmlns:a16="http://schemas.microsoft.com/office/drawing/2014/main" id="{F0240CF8-6A4F-4BA1-B918-8C1D51FCFED5}"/>
              </a:ext>
            </a:extLst>
          </p:cNvPr>
          <p:cNvPicPr>
            <a:picLocks noGrp="1" noChangeAspect="1"/>
          </p:cNvPicPr>
          <p:nvPr>
            <p:ph idx="1"/>
          </p:nvPr>
        </p:nvPicPr>
        <p:blipFill>
          <a:blip r:embed="rId3"/>
          <a:stretch>
            <a:fillRect/>
          </a:stretch>
        </p:blipFill>
        <p:spPr>
          <a:xfrm>
            <a:off x="977117" y="1810350"/>
            <a:ext cx="10247143" cy="2144490"/>
          </a:xfrm>
          <a:prstGeom prst="rect">
            <a:avLst/>
          </a:prstGeom>
        </p:spPr>
      </p:pic>
      <p:pic>
        <p:nvPicPr>
          <p:cNvPr id="5" name="Resim 4">
            <a:extLst>
              <a:ext uri="{FF2B5EF4-FFF2-40B4-BE49-F238E27FC236}">
                <a16:creationId xmlns="" xmlns:a16="http://schemas.microsoft.com/office/drawing/2014/main" id="{96A5A5C4-2F13-4BB3-A492-DD67E3B78AB0}"/>
              </a:ext>
            </a:extLst>
          </p:cNvPr>
          <p:cNvPicPr>
            <a:picLocks noChangeAspect="1"/>
          </p:cNvPicPr>
          <p:nvPr/>
        </p:nvPicPr>
        <p:blipFill>
          <a:blip r:embed="rId4"/>
          <a:stretch>
            <a:fillRect/>
          </a:stretch>
        </p:blipFill>
        <p:spPr>
          <a:xfrm>
            <a:off x="967740" y="3667172"/>
            <a:ext cx="10247143" cy="2452273"/>
          </a:xfrm>
          <a:prstGeom prst="rect">
            <a:avLst/>
          </a:prstGeom>
        </p:spPr>
      </p:pic>
      <p:cxnSp>
        <p:nvCxnSpPr>
          <p:cNvPr id="7" name="Düz Bağlayıcı 6">
            <a:extLst>
              <a:ext uri="{FF2B5EF4-FFF2-40B4-BE49-F238E27FC236}">
                <a16:creationId xmlns="" xmlns:a16="http://schemas.microsoft.com/office/drawing/2014/main" id="{177108D9-3518-46F6-B9CC-00492B17B25D}"/>
              </a:ext>
            </a:extLst>
          </p:cNvPr>
          <p:cNvCxnSpPr/>
          <p:nvPr/>
        </p:nvCxnSpPr>
        <p:spPr>
          <a:xfrm>
            <a:off x="1420836" y="2672862"/>
            <a:ext cx="588029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Düz Bağlayıcı 8">
            <a:extLst>
              <a:ext uri="{FF2B5EF4-FFF2-40B4-BE49-F238E27FC236}">
                <a16:creationId xmlns="" xmlns:a16="http://schemas.microsoft.com/office/drawing/2014/main" id="{CFF30427-D37E-4268-B7E0-D4E96A462141}"/>
              </a:ext>
            </a:extLst>
          </p:cNvPr>
          <p:cNvCxnSpPr/>
          <p:nvPr/>
        </p:nvCxnSpPr>
        <p:spPr>
          <a:xfrm>
            <a:off x="1828800" y="3410435"/>
            <a:ext cx="620385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Düz Bağlayıcı 9">
            <a:extLst>
              <a:ext uri="{FF2B5EF4-FFF2-40B4-BE49-F238E27FC236}">
                <a16:creationId xmlns="" xmlns:a16="http://schemas.microsoft.com/office/drawing/2014/main" id="{48036A5E-51A6-4ED8-BB65-815EFC3C8BD3}"/>
              </a:ext>
            </a:extLst>
          </p:cNvPr>
          <p:cNvCxnSpPr>
            <a:cxnSpLocks/>
          </p:cNvCxnSpPr>
          <p:nvPr/>
        </p:nvCxnSpPr>
        <p:spPr>
          <a:xfrm>
            <a:off x="1420836" y="3064413"/>
            <a:ext cx="294014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 xmlns:a16="http://schemas.microsoft.com/office/drawing/2014/main" id="{7FA7DEC0-2BFE-4E50-A29F-438D63F23825}"/>
              </a:ext>
            </a:extLst>
          </p:cNvPr>
          <p:cNvSpPr/>
          <p:nvPr/>
        </p:nvSpPr>
        <p:spPr>
          <a:xfrm>
            <a:off x="4065564" y="4893308"/>
            <a:ext cx="1209822" cy="49361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3" name="Düz Bağlayıcı 12">
            <a:extLst>
              <a:ext uri="{FF2B5EF4-FFF2-40B4-BE49-F238E27FC236}">
                <a16:creationId xmlns="" xmlns:a16="http://schemas.microsoft.com/office/drawing/2014/main" id="{4B8A0AF2-4AF5-4356-8B7B-D72DDA96547C}"/>
              </a:ext>
            </a:extLst>
          </p:cNvPr>
          <p:cNvCxnSpPr>
            <a:cxnSpLocks/>
          </p:cNvCxnSpPr>
          <p:nvPr/>
        </p:nvCxnSpPr>
        <p:spPr>
          <a:xfrm>
            <a:off x="2581422" y="5701124"/>
            <a:ext cx="794121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Düz Bağlayıcı 14">
            <a:extLst>
              <a:ext uri="{FF2B5EF4-FFF2-40B4-BE49-F238E27FC236}">
                <a16:creationId xmlns="" xmlns:a16="http://schemas.microsoft.com/office/drawing/2014/main" id="{E3AC3969-5CAA-4DE8-8ED0-685EFB9F24C5}"/>
              </a:ext>
            </a:extLst>
          </p:cNvPr>
          <p:cNvCxnSpPr>
            <a:cxnSpLocks/>
          </p:cNvCxnSpPr>
          <p:nvPr/>
        </p:nvCxnSpPr>
        <p:spPr>
          <a:xfrm>
            <a:off x="1266091" y="5954343"/>
            <a:ext cx="205388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Metin kutusu 13">
            <a:extLst>
              <a:ext uri="{FF2B5EF4-FFF2-40B4-BE49-F238E27FC236}">
                <a16:creationId xmlns="" xmlns:a16="http://schemas.microsoft.com/office/drawing/2014/main" id="{671C823A-F0B6-4F8A-9477-B4817FFB26F5}"/>
              </a:ext>
            </a:extLst>
          </p:cNvPr>
          <p:cNvSpPr txBox="1"/>
          <p:nvPr/>
        </p:nvSpPr>
        <p:spPr>
          <a:xfrm flipH="1">
            <a:off x="5275386" y="5887403"/>
            <a:ext cx="6355335" cy="677108"/>
          </a:xfrm>
          <a:prstGeom prst="rect">
            <a:avLst/>
          </a:prstGeom>
          <a:noFill/>
        </p:spPr>
        <p:txBody>
          <a:bodyPr wrap="square" rtlCol="0">
            <a:spAutoFit/>
          </a:bodyPr>
          <a:lstStyle/>
          <a:p>
            <a:endParaRPr lang="tr-TR" i="1" dirty="0"/>
          </a:p>
          <a:p>
            <a:r>
              <a:rPr lang="en-US" sz="2000" i="1" dirty="0"/>
              <a:t>ESHRE Early Pregnancy </a:t>
            </a:r>
            <a:r>
              <a:rPr lang="en-US" sz="2000" i="1" dirty="0" err="1"/>
              <a:t>Guid</a:t>
            </a:r>
            <a:r>
              <a:rPr lang="tr-TR" sz="2000" i="1" dirty="0"/>
              <a:t>e</a:t>
            </a:r>
            <a:r>
              <a:rPr lang="en-US" sz="2000" i="1" dirty="0"/>
              <a:t>line Development Group</a:t>
            </a:r>
            <a:r>
              <a:rPr lang="tr-TR" sz="2000" i="1" dirty="0"/>
              <a:t>, 2017</a:t>
            </a:r>
            <a:r>
              <a:rPr lang="en-US" sz="2000" i="1" dirty="0"/>
              <a:t> </a:t>
            </a:r>
            <a:endParaRPr lang="tr-TR" sz="2000" i="1" dirty="0"/>
          </a:p>
        </p:txBody>
      </p:sp>
    </p:spTree>
    <p:extLst>
      <p:ext uri="{BB962C8B-B14F-4D97-AF65-F5344CB8AC3E}">
        <p14:creationId xmlns:p14="http://schemas.microsoft.com/office/powerpoint/2010/main" xmlns="" val="39354573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F4566CE0-A0F1-4B28-ABAF-203DD8C5948D}"/>
              </a:ext>
            </a:extLst>
          </p:cNvPr>
          <p:cNvSpPr>
            <a:spLocks noGrp="1"/>
          </p:cNvSpPr>
          <p:nvPr>
            <p:ph type="title"/>
          </p:nvPr>
        </p:nvSpPr>
        <p:spPr>
          <a:xfrm>
            <a:off x="838200" y="688510"/>
            <a:ext cx="10515600" cy="1325563"/>
          </a:xfrm>
          <a:solidFill>
            <a:schemeClr val="tx1"/>
          </a:solidFill>
        </p:spPr>
        <p:txBody>
          <a:bodyPr>
            <a:normAutofit fontScale="90000"/>
          </a:bodyPr>
          <a:lstStyle/>
          <a:p>
            <a:r>
              <a:rPr lang="tr-TR" dirty="0" smtClean="0">
                <a:solidFill>
                  <a:schemeClr val="bg1"/>
                </a:solidFill>
                <a:latin typeface="+mn-lt"/>
              </a:rPr>
              <a:t/>
            </a:r>
            <a:br>
              <a:rPr lang="tr-TR" dirty="0" smtClean="0">
                <a:solidFill>
                  <a:schemeClr val="bg1"/>
                </a:solidFill>
                <a:latin typeface="+mn-lt"/>
              </a:rPr>
            </a:br>
            <a:r>
              <a:rPr lang="tr-TR" dirty="0" smtClean="0">
                <a:solidFill>
                  <a:schemeClr val="bg1"/>
                </a:solidFill>
                <a:latin typeface="+mn-lt"/>
              </a:rPr>
              <a:t>TGK-</a:t>
            </a:r>
            <a:r>
              <a:rPr lang="tr-TR" dirty="0" err="1" smtClean="0">
                <a:solidFill>
                  <a:schemeClr val="bg1"/>
                </a:solidFill>
                <a:latin typeface="+mn-lt"/>
              </a:rPr>
              <a:t>Antifosfolipid</a:t>
            </a:r>
            <a:r>
              <a:rPr lang="tr-TR" dirty="0" smtClean="0">
                <a:solidFill>
                  <a:schemeClr val="bg1"/>
                </a:solidFill>
                <a:latin typeface="+mn-lt"/>
              </a:rPr>
              <a:t> </a:t>
            </a:r>
            <a:r>
              <a:rPr lang="tr-TR" dirty="0">
                <a:solidFill>
                  <a:schemeClr val="bg1"/>
                </a:solidFill>
                <a:latin typeface="+mn-lt"/>
              </a:rPr>
              <a:t>sendrom (APS)</a:t>
            </a:r>
            <a:r>
              <a:rPr lang="tr-TR" sz="3600" dirty="0">
                <a:solidFill>
                  <a:schemeClr val="bg1"/>
                </a:solidFill>
                <a:latin typeface="+mn-lt"/>
              </a:rPr>
              <a:t> </a:t>
            </a:r>
            <a:r>
              <a:rPr lang="tr-TR" sz="3600" dirty="0">
                <a:solidFill>
                  <a:srgbClr val="C00000"/>
                </a:solidFill>
              </a:rPr>
              <a:t/>
            </a:r>
            <a:br>
              <a:rPr lang="tr-TR" sz="3600" dirty="0">
                <a:solidFill>
                  <a:srgbClr val="C00000"/>
                </a:solidFill>
              </a:rPr>
            </a:br>
            <a:endParaRPr lang="tr-TR" dirty="0">
              <a:solidFill>
                <a:srgbClr val="C00000"/>
              </a:solidFill>
              <a:latin typeface="+mn-lt"/>
            </a:endParaRPr>
          </a:p>
        </p:txBody>
      </p:sp>
      <p:sp>
        <p:nvSpPr>
          <p:cNvPr id="3" name="İçerik Yer Tutucusu 2">
            <a:extLst>
              <a:ext uri="{FF2B5EF4-FFF2-40B4-BE49-F238E27FC236}">
                <a16:creationId xmlns="" xmlns:a16="http://schemas.microsoft.com/office/drawing/2014/main" id="{1C66001D-8467-4ACF-BD6E-758DDC815ED0}"/>
              </a:ext>
            </a:extLst>
          </p:cNvPr>
          <p:cNvSpPr>
            <a:spLocks noGrp="1"/>
          </p:cNvSpPr>
          <p:nvPr>
            <p:ph idx="1"/>
          </p:nvPr>
        </p:nvSpPr>
        <p:spPr>
          <a:xfrm>
            <a:off x="824535" y="2758133"/>
            <a:ext cx="10515600" cy="2316144"/>
          </a:xfrm>
          <a:solidFill>
            <a:schemeClr val="accent2">
              <a:lumMod val="20000"/>
              <a:lumOff val="80000"/>
            </a:schemeClr>
          </a:solidFill>
          <a:ln w="28575">
            <a:solidFill>
              <a:schemeClr val="tx1"/>
            </a:solidFill>
          </a:ln>
        </p:spPr>
        <p:txBody>
          <a:bodyPr>
            <a:normAutofit/>
          </a:bodyPr>
          <a:lstStyle/>
          <a:p>
            <a:pPr algn="just">
              <a:lnSpc>
                <a:spcPct val="100000"/>
              </a:lnSpc>
              <a:buFont typeface="Wingdings" pitchFamily="2" charset="2"/>
              <a:buChar char="§"/>
            </a:pPr>
            <a:r>
              <a:rPr lang="tr-TR" b="1" dirty="0" err="1" smtClean="0">
                <a:latin typeface="Comic Sans MS" pitchFamily="66" charset="0"/>
              </a:rPr>
              <a:t>Edinsel</a:t>
            </a:r>
            <a:r>
              <a:rPr lang="tr-TR" b="1" dirty="0" smtClean="0">
                <a:latin typeface="Comic Sans MS" pitchFamily="66" charset="0"/>
              </a:rPr>
              <a:t> </a:t>
            </a:r>
            <a:r>
              <a:rPr lang="tr-TR" b="1" dirty="0" err="1" smtClean="0">
                <a:latin typeface="Comic Sans MS" pitchFamily="66" charset="0"/>
              </a:rPr>
              <a:t>trombofili</a:t>
            </a:r>
            <a:endParaRPr lang="tr-TR" b="1" dirty="0" smtClean="0">
              <a:latin typeface="Comic Sans MS" pitchFamily="66" charset="0"/>
            </a:endParaRPr>
          </a:p>
          <a:p>
            <a:pPr algn="just">
              <a:lnSpc>
                <a:spcPct val="100000"/>
              </a:lnSpc>
              <a:buFont typeface="Wingdings" pitchFamily="2" charset="2"/>
              <a:buChar char="§"/>
            </a:pPr>
            <a:r>
              <a:rPr lang="tr-TR" b="1" dirty="0" err="1" smtClean="0">
                <a:latin typeface="Comic Sans MS" pitchFamily="66" charset="0"/>
              </a:rPr>
              <a:t>İnsidans</a:t>
            </a:r>
            <a:r>
              <a:rPr lang="tr-TR" b="1" dirty="0" smtClean="0">
                <a:latin typeface="Comic Sans MS" pitchFamily="66" charset="0"/>
              </a:rPr>
              <a:t>: Genel popülasyon  %2</a:t>
            </a:r>
          </a:p>
          <a:p>
            <a:pPr marL="0" indent="0" algn="just">
              <a:lnSpc>
                <a:spcPct val="100000"/>
              </a:lnSpc>
              <a:buNone/>
            </a:pPr>
            <a:r>
              <a:rPr lang="tr-TR" b="1" dirty="0">
                <a:latin typeface="Comic Sans MS" pitchFamily="66" charset="0"/>
              </a:rPr>
              <a:t>	</a:t>
            </a:r>
            <a:r>
              <a:rPr lang="tr-TR" b="1" dirty="0" smtClean="0">
                <a:latin typeface="Comic Sans MS" pitchFamily="66" charset="0"/>
              </a:rPr>
              <a:t>	 TGK  %</a:t>
            </a:r>
            <a:r>
              <a:rPr lang="tr-TR" b="1" dirty="0">
                <a:latin typeface="Comic Sans MS" pitchFamily="66" charset="0"/>
              </a:rPr>
              <a:t>15-20  </a:t>
            </a:r>
          </a:p>
          <a:p>
            <a:pPr algn="just">
              <a:lnSpc>
                <a:spcPct val="100000"/>
              </a:lnSpc>
              <a:buFont typeface="Wingdings" panose="05000000000000000000" pitchFamily="2" charset="2"/>
              <a:buChar char="§"/>
            </a:pPr>
            <a:r>
              <a:rPr lang="tr-TR" dirty="0">
                <a:latin typeface="Comic Sans MS" pitchFamily="66" charset="0"/>
              </a:rPr>
              <a:t>Tedavi </a:t>
            </a:r>
            <a:r>
              <a:rPr lang="tr-TR" dirty="0" smtClean="0">
                <a:latin typeface="Comic Sans MS" pitchFamily="66" charset="0"/>
              </a:rPr>
              <a:t>edilmediği takdirde </a:t>
            </a:r>
            <a:r>
              <a:rPr lang="tr-TR" dirty="0">
                <a:latin typeface="Comic Sans MS" pitchFamily="66" charset="0"/>
              </a:rPr>
              <a:t>gebelik </a:t>
            </a:r>
            <a:r>
              <a:rPr lang="tr-TR" dirty="0" smtClean="0">
                <a:latin typeface="Comic Sans MS" pitchFamily="66" charset="0"/>
              </a:rPr>
              <a:t>kayıp riski çok yüksek !!!</a:t>
            </a:r>
            <a:endParaRPr lang="tr-TR" dirty="0">
              <a:latin typeface="Comic Sans MS" pitchFamily="66" charset="0"/>
            </a:endParaRPr>
          </a:p>
          <a:p>
            <a:endParaRPr lang="tr-TR" dirty="0"/>
          </a:p>
        </p:txBody>
      </p:sp>
    </p:spTree>
    <p:extLst>
      <p:ext uri="{BB962C8B-B14F-4D97-AF65-F5344CB8AC3E}">
        <p14:creationId xmlns:p14="http://schemas.microsoft.com/office/powerpoint/2010/main" xmlns="" val="3657526211"/>
      </p:ext>
    </p:extLst>
  </p:cSld>
  <p:clrMapOvr>
    <a:masterClrMapping/>
  </p:clrMapOvr>
  <p:transition>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A82925C3-C34E-456C-B71D-350A10861352}"/>
              </a:ext>
            </a:extLst>
          </p:cNvPr>
          <p:cNvSpPr>
            <a:spLocks noGrp="1"/>
          </p:cNvSpPr>
          <p:nvPr>
            <p:ph type="title"/>
          </p:nvPr>
        </p:nvSpPr>
        <p:spPr>
          <a:solidFill>
            <a:schemeClr val="tx1"/>
          </a:solidFill>
        </p:spPr>
        <p:txBody>
          <a:bodyPr/>
          <a:lstStyle/>
          <a:p>
            <a:r>
              <a:rPr lang="tr-TR" dirty="0">
                <a:solidFill>
                  <a:schemeClr val="bg1"/>
                </a:solidFill>
                <a:latin typeface="+mn-lt"/>
              </a:rPr>
              <a:t>TGK- tanım</a:t>
            </a:r>
          </a:p>
        </p:txBody>
      </p:sp>
      <p:sp>
        <p:nvSpPr>
          <p:cNvPr id="4" name="İçerik Yer Tutucusu 3">
            <a:extLst>
              <a:ext uri="{FF2B5EF4-FFF2-40B4-BE49-F238E27FC236}">
                <a16:creationId xmlns="" xmlns:a16="http://schemas.microsoft.com/office/drawing/2014/main" id="{446077DA-79F0-4463-B1CC-627BFD634527}"/>
              </a:ext>
            </a:extLst>
          </p:cNvPr>
          <p:cNvSpPr>
            <a:spLocks noGrp="1"/>
          </p:cNvSpPr>
          <p:nvPr>
            <p:ph sz="half" idx="2"/>
          </p:nvPr>
        </p:nvSpPr>
        <p:spPr>
          <a:xfrm>
            <a:off x="721216" y="2176530"/>
            <a:ext cx="5370490" cy="3825025"/>
          </a:xfrm>
          <a:solidFill>
            <a:schemeClr val="accent2">
              <a:lumMod val="20000"/>
              <a:lumOff val="80000"/>
            </a:schemeClr>
          </a:solidFill>
          <a:ln w="28575">
            <a:solidFill>
              <a:schemeClr val="tx1"/>
            </a:solidFill>
          </a:ln>
        </p:spPr>
        <p:txBody>
          <a:bodyPr>
            <a:normAutofit/>
          </a:bodyPr>
          <a:lstStyle/>
          <a:p>
            <a:pPr>
              <a:lnSpc>
                <a:spcPct val="100000"/>
              </a:lnSpc>
              <a:buFont typeface="Wingdings" pitchFamily="2" charset="2"/>
              <a:buChar char="§"/>
            </a:pPr>
            <a:r>
              <a:rPr lang="tr-TR" dirty="0">
                <a:latin typeface="Comic Sans MS" pitchFamily="66" charset="0"/>
              </a:rPr>
              <a:t> </a:t>
            </a:r>
            <a:r>
              <a:rPr lang="tr-TR" b="1" dirty="0" err="1" smtClean="0">
                <a:latin typeface="Comic Sans MS" pitchFamily="66" charset="0"/>
              </a:rPr>
              <a:t>İ</a:t>
            </a:r>
            <a:r>
              <a:rPr lang="tr-TR" b="1" dirty="0" err="1" smtClean="0">
                <a:latin typeface="Comic Sans MS" pitchFamily="66" charset="0"/>
                <a:cs typeface="Times New Roman" panose="02020603050405020304" pitchFamily="18" charset="0"/>
              </a:rPr>
              <a:t>ntrauterin</a:t>
            </a:r>
            <a:r>
              <a:rPr lang="tr-TR" b="1" dirty="0" smtClean="0">
                <a:latin typeface="Comic Sans MS" pitchFamily="66" charset="0"/>
                <a:cs typeface="Times New Roman" panose="02020603050405020304" pitchFamily="18" charset="0"/>
              </a:rPr>
              <a:t> görülebilen ve görülemeyen </a:t>
            </a:r>
            <a:r>
              <a:rPr lang="tr-TR" dirty="0" smtClean="0">
                <a:latin typeface="Comic Sans MS" pitchFamily="66" charset="0"/>
                <a:cs typeface="Times New Roman" panose="02020603050405020304" pitchFamily="18" charset="0"/>
              </a:rPr>
              <a:t>(</a:t>
            </a:r>
            <a:r>
              <a:rPr lang="tr-TR" b="1" dirty="0" smtClean="0">
                <a:latin typeface="Comic Sans MS" pitchFamily="66" charset="0"/>
                <a:cs typeface="Times New Roman" panose="02020603050405020304" pitchFamily="18" charset="0"/>
              </a:rPr>
              <a:t>biyokimyasal gebelik kayıpları </a:t>
            </a:r>
            <a:r>
              <a:rPr lang="tr-TR" dirty="0" smtClean="0">
                <a:latin typeface="Comic Sans MS" pitchFamily="66" charset="0"/>
                <a:cs typeface="Times New Roman" panose="02020603050405020304" pitchFamily="18" charset="0"/>
              </a:rPr>
              <a:t>ve / veya </a:t>
            </a:r>
            <a:r>
              <a:rPr lang="tr-TR" b="1" dirty="0" smtClean="0">
                <a:latin typeface="Comic Sans MS" pitchFamily="66" charset="0"/>
                <a:cs typeface="Times New Roman" panose="02020603050405020304" pitchFamily="18" charset="0"/>
              </a:rPr>
              <a:t>bilinmeyen yerdeki</a:t>
            </a:r>
            <a:r>
              <a:rPr lang="tr-TR" dirty="0" smtClean="0">
                <a:latin typeface="Comic Sans MS" pitchFamily="66" charset="0"/>
                <a:cs typeface="Times New Roman" panose="02020603050405020304" pitchFamily="18" charset="0"/>
              </a:rPr>
              <a:t> </a:t>
            </a:r>
            <a:r>
              <a:rPr lang="tr-TR" dirty="0" err="1" smtClean="0">
                <a:latin typeface="Comic Sans MS" pitchFamily="66" charset="0"/>
                <a:cs typeface="Times New Roman" panose="02020603050405020304" pitchFamily="18" charset="0"/>
              </a:rPr>
              <a:t>resorbe</a:t>
            </a:r>
            <a:r>
              <a:rPr lang="tr-TR" dirty="0" smtClean="0">
                <a:latin typeface="Comic Sans MS" pitchFamily="66" charset="0"/>
                <a:cs typeface="Times New Roman" panose="02020603050405020304" pitchFamily="18" charset="0"/>
              </a:rPr>
              <a:t> olan veya tedavi edilen gebelikler) 2 ve üzeri</a:t>
            </a:r>
            <a:r>
              <a:rPr lang="tr-TR" b="1" dirty="0" smtClean="0">
                <a:latin typeface="Comic Sans MS" pitchFamily="66" charset="0"/>
                <a:cs typeface="Times New Roman" panose="02020603050405020304" pitchFamily="18" charset="0"/>
              </a:rPr>
              <a:t> </a:t>
            </a:r>
            <a:r>
              <a:rPr lang="tr-TR" dirty="0" smtClean="0">
                <a:latin typeface="Comic Sans MS" pitchFamily="66" charset="0"/>
                <a:cs typeface="Times New Roman" panose="02020603050405020304" pitchFamily="18" charset="0"/>
              </a:rPr>
              <a:t>gebelik kaybı  </a:t>
            </a:r>
            <a:endParaRPr lang="tr-TR" dirty="0">
              <a:latin typeface="Comic Sans MS" pitchFamily="66" charset="0"/>
            </a:endParaRPr>
          </a:p>
          <a:p>
            <a:pPr>
              <a:lnSpc>
                <a:spcPct val="100000"/>
              </a:lnSpc>
              <a:buFont typeface="Wingdings" pitchFamily="2" charset="2"/>
              <a:buChar char="§"/>
            </a:pPr>
            <a:r>
              <a:rPr lang="tr-TR" dirty="0" smtClean="0">
                <a:latin typeface="Comic Sans MS" pitchFamily="66" charset="0"/>
              </a:rPr>
              <a:t>Ardışık olması gerekmiyor</a:t>
            </a:r>
          </a:p>
          <a:p>
            <a:pPr>
              <a:buFont typeface="Wingdings" pitchFamily="2" charset="2"/>
              <a:buChar char="§"/>
            </a:pPr>
            <a:endParaRPr lang="tr-TR" dirty="0" err="1" smtClean="0">
              <a:latin typeface="Comic Sans MS" pitchFamily="66" charset="0"/>
            </a:endParaRPr>
          </a:p>
        </p:txBody>
      </p:sp>
      <p:pic>
        <p:nvPicPr>
          <p:cNvPr id="5" name="İçerik Yer Tutucusu 4">
            <a:extLst>
              <a:ext uri="{FF2B5EF4-FFF2-40B4-BE49-F238E27FC236}">
                <a16:creationId xmlns="" xmlns:a16="http://schemas.microsoft.com/office/drawing/2014/main" id="{B6857DFE-E80C-412F-AFB2-59E250E4BF57}"/>
              </a:ext>
            </a:extLst>
          </p:cNvPr>
          <p:cNvPicPr>
            <a:picLocks noGrp="1" noChangeAspect="1"/>
          </p:cNvPicPr>
          <p:nvPr>
            <p:ph sz="half" idx="1"/>
          </p:nvPr>
        </p:nvPicPr>
        <p:blipFill>
          <a:blip r:embed="rId2"/>
          <a:stretch>
            <a:fillRect/>
          </a:stretch>
        </p:blipFill>
        <p:spPr>
          <a:xfrm>
            <a:off x="6284891" y="1725769"/>
            <a:ext cx="5472462" cy="4636394"/>
          </a:xfrm>
          <a:prstGeom prst="rect">
            <a:avLst/>
          </a:prstGeom>
          <a:ln>
            <a:solidFill>
              <a:schemeClr val="bg1"/>
            </a:solidFill>
          </a:ln>
        </p:spPr>
      </p:pic>
      <p:sp>
        <p:nvSpPr>
          <p:cNvPr id="9" name="8 Metin kutusu"/>
          <p:cNvSpPr txBox="1"/>
          <p:nvPr/>
        </p:nvSpPr>
        <p:spPr>
          <a:xfrm>
            <a:off x="1017431" y="2125014"/>
            <a:ext cx="2781837" cy="369332"/>
          </a:xfrm>
          <a:prstGeom prst="rect">
            <a:avLst/>
          </a:prstGeom>
          <a:noFill/>
        </p:spPr>
        <p:txBody>
          <a:bodyPr wrap="square" rtlCol="0">
            <a:spAutoFit/>
          </a:bodyPr>
          <a:lstStyle/>
          <a:p>
            <a:endParaRPr lang="tr-TR" dirty="0"/>
          </a:p>
        </p:txBody>
      </p:sp>
    </p:spTree>
    <p:extLst>
      <p:ext uri="{BB962C8B-B14F-4D97-AF65-F5344CB8AC3E}">
        <p14:creationId xmlns:p14="http://schemas.microsoft.com/office/powerpoint/2010/main" xmlns="" val="42237135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2938592628"/>
              </p:ext>
            </p:extLst>
          </p:nvPr>
        </p:nvGraphicFramePr>
        <p:xfrm>
          <a:off x="878629" y="1572322"/>
          <a:ext cx="8001000" cy="4804156"/>
        </p:xfrm>
        <a:graphic>
          <a:graphicData uri="http://schemas.openxmlformats.org/drawingml/2006/table">
            <a:tbl>
              <a:tblPr/>
              <a:tblGrid>
                <a:gridCol w="1214437">
                  <a:extLst>
                    <a:ext uri="{9D8B030D-6E8A-4147-A177-3AD203B41FA5}">
                      <a16:colId xmlns="" xmlns:a16="http://schemas.microsoft.com/office/drawing/2014/main" val="20000"/>
                    </a:ext>
                  </a:extLst>
                </a:gridCol>
                <a:gridCol w="3319463">
                  <a:extLst>
                    <a:ext uri="{9D8B030D-6E8A-4147-A177-3AD203B41FA5}">
                      <a16:colId xmlns="" xmlns:a16="http://schemas.microsoft.com/office/drawing/2014/main" val="20001"/>
                    </a:ext>
                  </a:extLst>
                </a:gridCol>
                <a:gridCol w="806450">
                  <a:extLst>
                    <a:ext uri="{9D8B030D-6E8A-4147-A177-3AD203B41FA5}">
                      <a16:colId xmlns="" xmlns:a16="http://schemas.microsoft.com/office/drawing/2014/main" val="20002"/>
                    </a:ext>
                  </a:extLst>
                </a:gridCol>
                <a:gridCol w="2660650">
                  <a:extLst>
                    <a:ext uri="{9D8B030D-6E8A-4147-A177-3AD203B41FA5}">
                      <a16:colId xmlns="" xmlns:a16="http://schemas.microsoft.com/office/drawing/2014/main" val="20003"/>
                    </a:ext>
                  </a:extLst>
                </a:gridCol>
              </a:tblGrid>
              <a:tr h="488247">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18" charset="0"/>
                          <a:cs typeface="Times New Roman" pitchFamily="18" charset="0"/>
                        </a:rPr>
                        <a:t>Clinical</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txBody>
                  <a:tcPr marL="55269" marR="552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tr-TR"/>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Times New Roman" pitchFamily="18" charset="0"/>
                          <a:cs typeface="Times New Roman" pitchFamily="18" charset="0"/>
                        </a:rPr>
                        <a:t>Laboratory</a:t>
                      </a:r>
                      <a:endParaRPr kumimoji="0" lang="en-US" sz="1600" b="0" i="0" u="none" strike="noStrike" cap="none" normalizeH="0" baseline="0">
                        <a:ln>
                          <a:noFill/>
                        </a:ln>
                        <a:solidFill>
                          <a:schemeClr val="tx1"/>
                        </a:solidFill>
                        <a:effectLst/>
                        <a:latin typeface="Times New Roman" pitchFamily="18" charset="0"/>
                        <a:cs typeface="Times New Roman" pitchFamily="18" charset="0"/>
                      </a:endParaRPr>
                    </a:p>
                  </a:txBody>
                  <a:tcPr marL="55269" marR="552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tr-TR"/>
                    </a:p>
                  </a:txBody>
                  <a:tcPr/>
                </a:tc>
                <a:extLst>
                  <a:ext uri="{0D108BD9-81ED-4DB2-BD59-A6C34878D82A}">
                    <a16:rowId xmlns="" xmlns:a16="http://schemas.microsoft.com/office/drawing/2014/main" val="10000"/>
                  </a:ext>
                </a:extLst>
              </a:tr>
              <a:tr h="11704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18" charset="0"/>
                          <a:cs typeface="Times New Roman" pitchFamily="18" charset="0"/>
                        </a:rPr>
                        <a:t>Thrombosis</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txBody>
                  <a:tcPr marL="55269" marR="552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18" charset="0"/>
                          <a:cs typeface="Times New Roman" pitchFamily="18" charset="0"/>
                        </a:rPr>
                        <a:t>≥1 documented episodes of:</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GB" sz="1600" b="1" i="0" u="none" strike="noStrike" cap="none" normalizeH="0" baseline="0" dirty="0">
                          <a:ln>
                            <a:noFill/>
                          </a:ln>
                          <a:solidFill>
                            <a:schemeClr val="tx1"/>
                          </a:solidFill>
                          <a:effectLst/>
                          <a:latin typeface="Times New Roman" pitchFamily="18" charset="0"/>
                          <a:cs typeface="Times New Roman" pitchFamily="18" charset="0"/>
                        </a:rPr>
                        <a:t>Arterial</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GB" sz="1600" b="1" i="0" u="none" strike="noStrike" cap="none" normalizeH="0" baseline="0" dirty="0">
                          <a:ln>
                            <a:noFill/>
                          </a:ln>
                          <a:solidFill>
                            <a:schemeClr val="tx1"/>
                          </a:solidFill>
                          <a:effectLst/>
                          <a:latin typeface="Times New Roman" pitchFamily="18" charset="0"/>
                          <a:cs typeface="Times New Roman" pitchFamily="18" charset="0"/>
                        </a:rPr>
                        <a:t>Venous</a:t>
                      </a:r>
                      <a:r>
                        <a:rPr kumimoji="0" lang="en-GB" sz="1600" b="0" i="0" u="none" strike="noStrike" cap="none" normalizeH="0" baseline="0" dirty="0">
                          <a:ln>
                            <a:noFill/>
                          </a:ln>
                          <a:solidFill>
                            <a:schemeClr val="tx1"/>
                          </a:solidFill>
                          <a:effectLst/>
                          <a:latin typeface="Times New Roman" pitchFamily="18" charset="0"/>
                          <a:cs typeface="Times New Roman" pitchFamily="18" charset="0"/>
                        </a:rPr>
                        <a:t> and/or</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GB" sz="1600" b="1" i="0" u="none" strike="noStrike" cap="none" normalizeH="0" baseline="0" dirty="0">
                          <a:ln>
                            <a:noFill/>
                          </a:ln>
                          <a:solidFill>
                            <a:schemeClr val="tx1"/>
                          </a:solidFill>
                          <a:effectLst/>
                          <a:latin typeface="Times New Roman" pitchFamily="18" charset="0"/>
                          <a:cs typeface="Times New Roman" pitchFamily="18" charset="0"/>
                        </a:rPr>
                        <a:t>Small vessel</a:t>
                      </a:r>
                      <a:r>
                        <a:rPr kumimoji="0" lang="en-GB" sz="1600" b="0" i="0" u="none" strike="noStrike" cap="none" normalizeH="0" baseline="0" dirty="0">
                          <a:ln>
                            <a:noFill/>
                          </a:ln>
                          <a:solidFill>
                            <a:schemeClr val="tx1"/>
                          </a:solidFill>
                          <a:effectLst/>
                          <a:latin typeface="Times New Roman" pitchFamily="18" charset="0"/>
                          <a:cs typeface="Times New Roman" pitchFamily="18" charset="0"/>
                        </a:rPr>
                        <a:t> thrombosis</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txBody>
                  <a:tcPr marL="55269" marR="552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18" charset="0"/>
                          <a:cs typeface="Times New Roman" pitchFamily="18" charset="0"/>
                        </a:rPr>
                        <a:t>ACA</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txBody>
                  <a:tcPr marL="55269" marR="552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18" charset="0"/>
                          <a:cs typeface="Times New Roman" pitchFamily="18" charset="0"/>
                        </a:rPr>
                        <a:t>ACA of IgG and/or IgM isotype in medium/high titre (&gt; 40 IU) or &gt;99</a:t>
                      </a:r>
                      <a:r>
                        <a:rPr kumimoji="0" lang="en-GB" sz="1600" b="0" i="0" u="none" strike="noStrike" cap="none" normalizeH="0" baseline="30000" dirty="0">
                          <a:ln>
                            <a:noFill/>
                          </a:ln>
                          <a:solidFill>
                            <a:schemeClr val="tx1"/>
                          </a:solidFill>
                          <a:effectLst/>
                          <a:latin typeface="Times New Roman" pitchFamily="18" charset="0"/>
                          <a:cs typeface="Times New Roman" pitchFamily="18" charset="0"/>
                        </a:rPr>
                        <a:t>th</a:t>
                      </a:r>
                      <a:r>
                        <a:rPr kumimoji="0" lang="en-GB" sz="1600" b="0" i="0" u="none" strike="noStrike" cap="none" normalizeH="0" baseline="0" dirty="0">
                          <a:ln>
                            <a:noFill/>
                          </a:ln>
                          <a:solidFill>
                            <a:schemeClr val="tx1"/>
                          </a:solidFill>
                          <a:effectLst/>
                          <a:latin typeface="Times New Roman" pitchFamily="18" charset="0"/>
                          <a:cs typeface="Times New Roman" pitchFamily="18" charset="0"/>
                        </a:rPr>
                        <a:t> percentile</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txBody>
                  <a:tcPr marL="55269" marR="552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 xmlns:a16="http://schemas.microsoft.com/office/drawing/2014/main" val="10001"/>
                  </a:ext>
                </a:extLst>
              </a:tr>
              <a:tr h="8412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18" charset="0"/>
                          <a:cs typeface="Times New Roman" pitchFamily="18" charset="0"/>
                        </a:rPr>
                        <a:t>Pregnancy morbidity</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txBody>
                  <a:tcPr marL="55269" marR="552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18" charset="0"/>
                          <a:cs typeface="Times New Roman" pitchFamily="18" charset="0"/>
                        </a:rPr>
                        <a:t>≥1</a:t>
                      </a:r>
                      <a:r>
                        <a:rPr kumimoji="0" lang="en-GB" sz="1600" b="0" i="0" u="none" strike="noStrike" cap="none" normalizeH="0" baseline="0" dirty="0">
                          <a:ln>
                            <a:noFill/>
                          </a:ln>
                          <a:solidFill>
                            <a:schemeClr val="tx1"/>
                          </a:solidFill>
                          <a:effectLst/>
                          <a:latin typeface="Times New Roman" pitchFamily="18" charset="0"/>
                          <a:cs typeface="Times New Roman" pitchFamily="18" charset="0"/>
                        </a:rPr>
                        <a:t> </a:t>
                      </a:r>
                      <a:r>
                        <a:rPr kumimoji="0" lang="en-GB" sz="1600" b="1" i="0" u="none" strike="noStrike" cap="none" normalizeH="0" baseline="0" dirty="0">
                          <a:ln>
                            <a:noFill/>
                          </a:ln>
                          <a:solidFill>
                            <a:schemeClr val="tx1"/>
                          </a:solidFill>
                          <a:effectLst/>
                          <a:latin typeface="Times New Roman" pitchFamily="18" charset="0"/>
                          <a:cs typeface="Times New Roman" pitchFamily="18" charset="0"/>
                        </a:rPr>
                        <a:t>unexplained </a:t>
                      </a:r>
                      <a:r>
                        <a:rPr kumimoji="0" lang="en-GB" sz="1600" b="1" i="0" u="none" strike="noStrike" cap="none" normalizeH="0" baseline="0" dirty="0" err="1">
                          <a:ln>
                            <a:noFill/>
                          </a:ln>
                          <a:solidFill>
                            <a:schemeClr val="tx1"/>
                          </a:solidFill>
                          <a:effectLst/>
                          <a:latin typeface="Times New Roman" pitchFamily="18" charset="0"/>
                          <a:cs typeface="Times New Roman" pitchFamily="18" charset="0"/>
                        </a:rPr>
                        <a:t>fetal</a:t>
                      </a:r>
                      <a:r>
                        <a:rPr kumimoji="0" lang="en-GB" sz="1600" b="1" i="0" u="none" strike="noStrike" cap="none" normalizeH="0" baseline="0" dirty="0">
                          <a:ln>
                            <a:noFill/>
                          </a:ln>
                          <a:solidFill>
                            <a:schemeClr val="tx1"/>
                          </a:solidFill>
                          <a:effectLst/>
                          <a:latin typeface="Times New Roman" pitchFamily="18" charset="0"/>
                          <a:cs typeface="Times New Roman" pitchFamily="18" charset="0"/>
                        </a:rPr>
                        <a:t> deaths</a:t>
                      </a:r>
                      <a:r>
                        <a:rPr kumimoji="0" lang="en-GB" sz="1600" b="0" i="0" u="none" strike="noStrike" cap="none" normalizeH="0" baseline="0" dirty="0">
                          <a:ln>
                            <a:noFill/>
                          </a:ln>
                          <a:solidFill>
                            <a:schemeClr val="tx1"/>
                          </a:solidFill>
                          <a:effectLst/>
                          <a:latin typeface="Times New Roman" pitchFamily="18" charset="0"/>
                          <a:cs typeface="Times New Roman" pitchFamily="18" charset="0"/>
                        </a:rPr>
                        <a:t> of </a:t>
                      </a:r>
                      <a:r>
                        <a:rPr kumimoji="0" lang="en-GB" sz="1600" b="1" i="0" u="none" strike="noStrike" cap="none" normalizeH="0" baseline="0" dirty="0">
                          <a:ln>
                            <a:noFill/>
                          </a:ln>
                          <a:solidFill>
                            <a:schemeClr val="tx1"/>
                          </a:solidFill>
                          <a:effectLst/>
                          <a:latin typeface="Times New Roman" pitchFamily="18" charset="0"/>
                          <a:cs typeface="Times New Roman" pitchFamily="18" charset="0"/>
                        </a:rPr>
                        <a:t>≥ 10 weeks </a:t>
                      </a:r>
                      <a:r>
                        <a:rPr kumimoji="0" lang="en-GB" sz="1600" b="0" i="0" u="none" strike="noStrike" cap="none" normalizeH="0" baseline="0" dirty="0">
                          <a:ln>
                            <a:noFill/>
                          </a:ln>
                          <a:solidFill>
                            <a:schemeClr val="tx1"/>
                          </a:solidFill>
                          <a:effectLst/>
                          <a:latin typeface="Times New Roman" pitchFamily="18" charset="0"/>
                          <a:cs typeface="Times New Roman" pitchFamily="18" charset="0"/>
                        </a:rPr>
                        <a:t>POA</a:t>
                      </a:r>
                      <a:r>
                        <a:rPr kumimoji="0" lang="tr-TR" sz="1600" b="0" i="0" u="none" strike="noStrike" cap="none" normalizeH="0" baseline="0" dirty="0">
                          <a:ln>
                            <a:noFill/>
                          </a:ln>
                          <a:solidFill>
                            <a:schemeClr val="tx1"/>
                          </a:solidFill>
                          <a:effectLst/>
                          <a:latin typeface="Times New Roman" pitchFamily="18" charset="0"/>
                          <a:cs typeface="Times New Roman" pitchFamily="18" charset="0"/>
                        </a:rPr>
                        <a:t> </a:t>
                      </a:r>
                      <a:r>
                        <a:rPr kumimoji="0" lang="en-GB" sz="1400" b="0" i="0" u="none" strike="noStrike" cap="none" normalizeH="0" baseline="0" dirty="0">
                          <a:ln>
                            <a:noFill/>
                          </a:ln>
                          <a:solidFill>
                            <a:schemeClr val="tx1"/>
                          </a:solidFill>
                          <a:effectLst/>
                          <a:latin typeface="Times New Roman" pitchFamily="18" charset="0"/>
                          <a:cs typeface="Times New Roman" pitchFamily="18" charset="0"/>
                        </a:rPr>
                        <a:t>(morphologically normal </a:t>
                      </a:r>
                      <a:r>
                        <a:rPr kumimoji="0" lang="en-GB" sz="1400" b="0" i="0" u="none" strike="noStrike" cap="none" normalizeH="0" baseline="0" dirty="0" err="1">
                          <a:ln>
                            <a:noFill/>
                          </a:ln>
                          <a:solidFill>
                            <a:schemeClr val="tx1"/>
                          </a:solidFill>
                          <a:effectLst/>
                          <a:latin typeface="Times New Roman" pitchFamily="18" charset="0"/>
                          <a:cs typeface="Times New Roman" pitchFamily="18" charset="0"/>
                        </a:rPr>
                        <a:t>fetus</a:t>
                      </a:r>
                      <a:r>
                        <a:rPr kumimoji="0" lang="en-GB" sz="1400" b="0" i="0" u="none" strike="noStrike" cap="none" normalizeH="0" baseline="0" dirty="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a:ln>
                          <a:noFill/>
                        </a:ln>
                        <a:solidFill>
                          <a:schemeClr val="tx1"/>
                        </a:solidFill>
                        <a:effectLst/>
                        <a:latin typeface="Times New Roman" pitchFamily="18" charset="0"/>
                        <a:cs typeface="Times New Roman" pitchFamily="18" charset="0"/>
                      </a:endParaRPr>
                    </a:p>
                  </a:txBody>
                  <a:tcPr marL="55269" marR="552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Times New Roman" pitchFamily="18" charset="0"/>
                          <a:cs typeface="Times New Roman" pitchFamily="18" charset="0"/>
                        </a:rPr>
                        <a:t>LA</a:t>
                      </a:r>
                      <a:endParaRPr kumimoji="0" lang="en-US" sz="1600" b="0" i="0" u="none" strike="noStrike" cap="none" normalizeH="0" baseline="0">
                        <a:ln>
                          <a:noFill/>
                        </a:ln>
                        <a:solidFill>
                          <a:schemeClr val="tx1"/>
                        </a:solidFill>
                        <a:effectLst/>
                        <a:latin typeface="Times New Roman" pitchFamily="18" charset="0"/>
                        <a:cs typeface="Times New Roman" pitchFamily="18" charset="0"/>
                      </a:endParaRPr>
                    </a:p>
                  </a:txBody>
                  <a:tcPr marL="55269" marR="552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18" charset="0"/>
                          <a:cs typeface="Times New Roman" pitchFamily="18" charset="0"/>
                        </a:rPr>
                        <a:t>Detected</a:t>
                      </a:r>
                    </a:p>
                  </a:txBody>
                  <a:tcPr marL="55269" marR="552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 xmlns:a16="http://schemas.microsoft.com/office/drawing/2014/main" val="10002"/>
                  </a:ext>
                </a:extLst>
              </a:tr>
              <a:tr h="142644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a:ln>
                          <a:noFill/>
                        </a:ln>
                        <a:solidFill>
                          <a:schemeClr val="tx1"/>
                        </a:solidFill>
                        <a:effectLst/>
                        <a:latin typeface="Times New Roman" pitchFamily="18" charset="0"/>
                        <a:cs typeface="Times New Roman" pitchFamily="18" charset="0"/>
                      </a:endParaRPr>
                    </a:p>
                  </a:txBody>
                  <a:tcPr marL="55269" marR="552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Times New Roman" pitchFamily="18" charset="0"/>
                          <a:cs typeface="Times New Roman" pitchFamily="18" charset="0"/>
                        </a:rPr>
                        <a:t>≥1 </a:t>
                      </a:r>
                      <a:r>
                        <a:rPr kumimoji="0" lang="en-GB" sz="1600" b="1" i="0" u="none" strike="noStrike" cap="none" normalizeH="0" baseline="0">
                          <a:ln>
                            <a:noFill/>
                          </a:ln>
                          <a:solidFill>
                            <a:schemeClr val="tx1"/>
                          </a:solidFill>
                          <a:effectLst/>
                          <a:latin typeface="Times New Roman" pitchFamily="18" charset="0"/>
                          <a:cs typeface="Times New Roman" pitchFamily="18" charset="0"/>
                        </a:rPr>
                        <a:t>premature births</a:t>
                      </a:r>
                      <a:r>
                        <a:rPr kumimoji="0" lang="en-GB" sz="1600" b="0" i="0" u="none" strike="noStrike" cap="none" normalizeH="0" baseline="0">
                          <a:ln>
                            <a:noFill/>
                          </a:ln>
                          <a:solidFill>
                            <a:schemeClr val="tx1"/>
                          </a:solidFill>
                          <a:effectLst/>
                          <a:latin typeface="Times New Roman" pitchFamily="18" charset="0"/>
                          <a:cs typeface="Times New Roman" pitchFamily="18" charset="0"/>
                        </a:rPr>
                        <a:t> of ≤ 34</a:t>
                      </a:r>
                      <a:r>
                        <a:rPr kumimoji="0" lang="en-GB" sz="1600" b="0" i="0" u="none" strike="noStrike" cap="none" normalizeH="0" baseline="30000">
                          <a:ln>
                            <a:noFill/>
                          </a:ln>
                          <a:solidFill>
                            <a:schemeClr val="tx1"/>
                          </a:solidFill>
                          <a:effectLst/>
                          <a:latin typeface="Times New Roman" pitchFamily="18" charset="0"/>
                          <a:cs typeface="Times New Roman" pitchFamily="18" charset="0"/>
                        </a:rPr>
                        <a:t>th</a:t>
                      </a:r>
                      <a:r>
                        <a:rPr kumimoji="0" lang="en-GB" sz="1600" b="0" i="0" u="none" strike="noStrike" cap="none" normalizeH="0" baseline="0">
                          <a:ln>
                            <a:noFill/>
                          </a:ln>
                          <a:solidFill>
                            <a:schemeClr val="tx1"/>
                          </a:solidFill>
                          <a:effectLst/>
                          <a:latin typeface="Times New Roman" pitchFamily="18" charset="0"/>
                          <a:cs typeface="Times New Roman" pitchFamily="18" charset="0"/>
                        </a:rPr>
                        <a:t> week POA d/t:</a:t>
                      </a:r>
                      <a:endParaRPr kumimoji="0" lang="en-US" sz="16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Times New Roman" pitchFamily="18" charset="0"/>
                          <a:cs typeface="Times New Roman" pitchFamily="18" charset="0"/>
                        </a:rPr>
                        <a:t>Severe PE or </a:t>
                      </a:r>
                      <a:endParaRPr kumimoji="0" lang="en-US" sz="16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Times New Roman" pitchFamily="18" charset="0"/>
                          <a:cs typeface="Times New Roman" pitchFamily="18" charset="0"/>
                        </a:rPr>
                        <a:t>Placental insufficiency (IUGR)</a:t>
                      </a:r>
                      <a:endParaRPr kumimoji="0" lang="en-US" sz="16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chemeClr val="tx1"/>
                          </a:solidFill>
                          <a:effectLst/>
                          <a:latin typeface="Times New Roman" pitchFamily="18" charset="0"/>
                          <a:cs typeface="Times New Roman" pitchFamily="18" charset="0"/>
                        </a:rPr>
                        <a:t>(morphologically normal neonate)</a:t>
                      </a: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txBody>
                  <a:tcPr marL="55269" marR="552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Times New Roman" pitchFamily="18" charset="0"/>
                          <a:cs typeface="Times New Roman" pitchFamily="18" charset="0"/>
                        </a:rPr>
                        <a:t>Anti-beta2-glyco</a:t>
                      </a:r>
                      <a:endParaRPr kumimoji="0" lang="tr-TR" sz="16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Times New Roman" pitchFamily="18" charset="0"/>
                          <a:cs typeface="Times New Roman" pitchFamily="18" charset="0"/>
                        </a:rPr>
                        <a:t>protein</a:t>
                      </a:r>
                    </a:p>
                  </a:txBody>
                  <a:tcPr marL="55269" marR="552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cs typeface="Times New Roman" pitchFamily="18" charset="0"/>
                        </a:rPr>
                        <a:t>&gt;99</a:t>
                      </a:r>
                      <a:r>
                        <a:rPr kumimoji="0" lang="en-US" sz="1600" b="0" i="0" u="none" strike="noStrike" cap="none" normalizeH="0" baseline="30000" dirty="0">
                          <a:ln>
                            <a:noFill/>
                          </a:ln>
                          <a:solidFill>
                            <a:schemeClr val="tx1"/>
                          </a:solidFill>
                          <a:effectLst/>
                          <a:latin typeface="Times New Roman" pitchFamily="18" charset="0"/>
                          <a:cs typeface="Times New Roman" pitchFamily="18" charset="0"/>
                        </a:rPr>
                        <a:t>th</a:t>
                      </a:r>
                      <a:r>
                        <a:rPr kumimoji="0" lang="en-US" sz="1600" b="0" i="0" u="none" strike="noStrike" cap="none" normalizeH="0" baseline="0" dirty="0">
                          <a:ln>
                            <a:noFill/>
                          </a:ln>
                          <a:solidFill>
                            <a:schemeClr val="tx1"/>
                          </a:solidFill>
                          <a:effectLst/>
                          <a:latin typeface="Times New Roman" pitchFamily="18" charset="0"/>
                          <a:cs typeface="Times New Roman" pitchFamily="18" charset="0"/>
                        </a:rPr>
                        <a:t> percentile</a:t>
                      </a:r>
                    </a:p>
                  </a:txBody>
                  <a:tcPr marL="55269" marR="552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 xmlns:a16="http://schemas.microsoft.com/office/drawing/2014/main" val="10003"/>
                  </a:ext>
                </a:extLst>
              </a:tr>
              <a:tr h="87781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a:ln>
                          <a:noFill/>
                        </a:ln>
                        <a:solidFill>
                          <a:schemeClr val="tx1"/>
                        </a:solidFill>
                        <a:effectLst/>
                        <a:latin typeface="Times New Roman" pitchFamily="18" charset="0"/>
                        <a:cs typeface="Times New Roman" pitchFamily="18" charset="0"/>
                      </a:endParaRPr>
                    </a:p>
                  </a:txBody>
                  <a:tcPr marL="55269" marR="552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18" charset="0"/>
                          <a:cs typeface="Times New Roman" pitchFamily="18" charset="0"/>
                        </a:rPr>
                        <a:t>≥3</a:t>
                      </a:r>
                      <a:r>
                        <a:rPr kumimoji="0" lang="en-GB" sz="1600" b="0" i="0" u="none" strike="noStrike" cap="none" normalizeH="0" baseline="0" dirty="0">
                          <a:ln>
                            <a:noFill/>
                          </a:ln>
                          <a:solidFill>
                            <a:schemeClr val="tx1"/>
                          </a:solidFill>
                          <a:effectLst/>
                          <a:latin typeface="Times New Roman" pitchFamily="18" charset="0"/>
                          <a:cs typeface="Times New Roman" pitchFamily="18" charset="0"/>
                        </a:rPr>
                        <a:t> unexplained consecutive spontaneous abortions </a:t>
                      </a:r>
                      <a:r>
                        <a:rPr kumimoji="0" lang="en-GB" sz="1600" b="1" i="0" u="none" strike="noStrike" cap="none" normalizeH="0" baseline="0" dirty="0">
                          <a:ln>
                            <a:noFill/>
                          </a:ln>
                          <a:solidFill>
                            <a:schemeClr val="tx1"/>
                          </a:solidFill>
                          <a:effectLst/>
                          <a:latin typeface="Times New Roman" pitchFamily="18" charset="0"/>
                          <a:cs typeface="Times New Roman" pitchFamily="18" charset="0"/>
                        </a:rPr>
                        <a:t>&lt; 10</a:t>
                      </a:r>
                      <a:r>
                        <a:rPr kumimoji="0" lang="en-GB" sz="1600" b="0" i="0" u="none" strike="noStrike" cap="none" normalizeH="0" baseline="0" dirty="0">
                          <a:ln>
                            <a:noFill/>
                          </a:ln>
                          <a:solidFill>
                            <a:schemeClr val="tx1"/>
                          </a:solidFill>
                          <a:effectLst/>
                          <a:latin typeface="Times New Roman" pitchFamily="18" charset="0"/>
                          <a:cs typeface="Times New Roman" pitchFamily="18" charset="0"/>
                        </a:rPr>
                        <a:t> week POA</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txBody>
                  <a:tcPr marL="55269" marR="552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a:ln>
                          <a:noFill/>
                        </a:ln>
                        <a:solidFill>
                          <a:schemeClr val="tx1"/>
                        </a:solidFill>
                        <a:effectLst/>
                        <a:latin typeface="Times New Roman" pitchFamily="18" charset="0"/>
                        <a:cs typeface="Times New Roman" pitchFamily="18" charset="0"/>
                      </a:endParaRPr>
                    </a:p>
                  </a:txBody>
                  <a:tcPr marL="55269" marR="552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18" charset="0"/>
                          <a:cs typeface="Times New Roman" pitchFamily="18" charset="0"/>
                        </a:rPr>
                        <a:t>* On 2 or more occasions</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p>
                      <a:pPr marL="45720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18" charset="0"/>
                          <a:cs typeface="Times New Roman" pitchFamily="18" charset="0"/>
                        </a:rPr>
                        <a:t>At least 12 weeks apart</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p>
                      <a:pPr marL="457200" marR="0" lvl="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a:ln>
                          <a:noFill/>
                        </a:ln>
                        <a:solidFill>
                          <a:schemeClr val="tx1"/>
                        </a:solidFill>
                        <a:effectLst/>
                        <a:latin typeface="Times New Roman" pitchFamily="18" charset="0"/>
                        <a:cs typeface="Times New Roman" pitchFamily="18" charset="0"/>
                      </a:endParaRPr>
                    </a:p>
                  </a:txBody>
                  <a:tcPr marL="55269" marR="552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 xmlns:a16="http://schemas.microsoft.com/office/drawing/2014/main" val="10004"/>
                  </a:ext>
                </a:extLst>
              </a:tr>
            </a:tbl>
          </a:graphicData>
        </a:graphic>
      </p:graphicFrame>
      <p:sp>
        <p:nvSpPr>
          <p:cNvPr id="7" name="Unvan 1">
            <a:extLst>
              <a:ext uri="{FF2B5EF4-FFF2-40B4-BE49-F238E27FC236}">
                <a16:creationId xmlns="" xmlns:a16="http://schemas.microsoft.com/office/drawing/2014/main" id="{F4566CE0-A0F1-4B28-ABAF-203DD8C5948D}"/>
              </a:ext>
            </a:extLst>
          </p:cNvPr>
          <p:cNvSpPr>
            <a:spLocks noGrp="1"/>
          </p:cNvSpPr>
          <p:nvPr>
            <p:ph type="title"/>
          </p:nvPr>
        </p:nvSpPr>
        <p:spPr>
          <a:xfrm>
            <a:off x="827049" y="432033"/>
            <a:ext cx="2574073" cy="839207"/>
          </a:xfrm>
          <a:solidFill>
            <a:schemeClr val="tx1"/>
          </a:solidFill>
        </p:spPr>
        <p:txBody>
          <a:bodyPr>
            <a:normAutofit fontScale="90000"/>
          </a:bodyPr>
          <a:lstStyle/>
          <a:p>
            <a:r>
              <a:rPr lang="tr-TR" dirty="0" smtClean="0">
                <a:solidFill>
                  <a:schemeClr val="bg1"/>
                </a:solidFill>
                <a:latin typeface="+mn-lt"/>
              </a:rPr>
              <a:t/>
            </a:r>
            <a:br>
              <a:rPr lang="tr-TR" dirty="0" smtClean="0">
                <a:solidFill>
                  <a:schemeClr val="bg1"/>
                </a:solidFill>
                <a:latin typeface="+mn-lt"/>
              </a:rPr>
            </a:br>
            <a:r>
              <a:rPr lang="tr-TR" dirty="0" smtClean="0">
                <a:solidFill>
                  <a:schemeClr val="bg1"/>
                </a:solidFill>
                <a:latin typeface="+mn-lt"/>
              </a:rPr>
              <a:t>TGK-APS</a:t>
            </a:r>
            <a:r>
              <a:rPr lang="tr-TR" sz="3600" dirty="0" smtClean="0">
                <a:solidFill>
                  <a:schemeClr val="bg1"/>
                </a:solidFill>
                <a:latin typeface="+mn-lt"/>
              </a:rPr>
              <a:t> </a:t>
            </a:r>
            <a:r>
              <a:rPr lang="tr-TR" sz="3600" dirty="0">
                <a:solidFill>
                  <a:srgbClr val="C00000"/>
                </a:solidFill>
              </a:rPr>
              <a:t/>
            </a:r>
            <a:br>
              <a:rPr lang="tr-TR" sz="3600" dirty="0">
                <a:solidFill>
                  <a:srgbClr val="C00000"/>
                </a:solidFill>
              </a:rPr>
            </a:br>
            <a:endParaRPr lang="tr-TR" dirty="0">
              <a:solidFill>
                <a:srgbClr val="C00000"/>
              </a:solidFill>
              <a:latin typeface="+mn-lt"/>
            </a:endParaRPr>
          </a:p>
        </p:txBody>
      </p:sp>
      <p:sp>
        <p:nvSpPr>
          <p:cNvPr id="6" name="Metin kutusu 5"/>
          <p:cNvSpPr txBox="1"/>
          <p:nvPr/>
        </p:nvSpPr>
        <p:spPr>
          <a:xfrm>
            <a:off x="9114263" y="2987161"/>
            <a:ext cx="2943922" cy="2246769"/>
          </a:xfrm>
          <a:prstGeom prst="rect">
            <a:avLst/>
          </a:prstGeom>
          <a:solidFill>
            <a:srgbClr val="FFFF00"/>
          </a:solidFill>
        </p:spPr>
        <p:txBody>
          <a:bodyPr wrap="square" rtlCol="0">
            <a:spAutoFit/>
          </a:bodyPr>
          <a:lstStyle/>
          <a:p>
            <a:r>
              <a:rPr lang="tr-TR" sz="2800" dirty="0" smtClean="0">
                <a:latin typeface="Comic Sans MS" panose="030F0702030302020204" pitchFamily="66" charset="0"/>
                <a:cs typeface="Calibri" panose="020F0502020204030204" pitchFamily="34" charset="0"/>
              </a:rPr>
              <a:t>TANI</a:t>
            </a:r>
          </a:p>
          <a:p>
            <a:r>
              <a:rPr lang="tr-TR" sz="2800" dirty="0" smtClean="0">
                <a:latin typeface="Comic Sans MS" panose="030F0702030302020204" pitchFamily="66" charset="0"/>
                <a:cs typeface="Calibri" panose="020F0502020204030204" pitchFamily="34" charset="0"/>
              </a:rPr>
              <a:t>En </a:t>
            </a:r>
            <a:r>
              <a:rPr lang="tr-TR" sz="2800" dirty="0">
                <a:latin typeface="Comic Sans MS" panose="030F0702030302020204" pitchFamily="66" charset="0"/>
                <a:cs typeface="Calibri" panose="020F0502020204030204" pitchFamily="34" charset="0"/>
              </a:rPr>
              <a:t>az bir klinik veya  bir laboratuvar kriter</a:t>
            </a:r>
            <a:endParaRPr lang="tr-TR" sz="2800" dirty="0">
              <a:latin typeface="Comic Sans MS" panose="030F0702030302020204" pitchFamily="66" charset="0"/>
            </a:endParaRPr>
          </a:p>
        </p:txBody>
      </p:sp>
      <p:sp>
        <p:nvSpPr>
          <p:cNvPr id="10" name="Dikdörtgen 9"/>
          <p:cNvSpPr/>
          <p:nvPr/>
        </p:nvSpPr>
        <p:spPr>
          <a:xfrm>
            <a:off x="3679354" y="636063"/>
            <a:ext cx="7107592" cy="523220"/>
          </a:xfrm>
          <a:prstGeom prst="rect">
            <a:avLst/>
          </a:prstGeom>
          <a:solidFill>
            <a:schemeClr val="tx1"/>
          </a:solidFill>
        </p:spPr>
        <p:txBody>
          <a:bodyPr wrap="square">
            <a:spAutoFit/>
          </a:bodyPr>
          <a:lstStyle/>
          <a:p>
            <a:pPr marL="274638" lvl="1" indent="0">
              <a:buNone/>
              <a:defRPr/>
            </a:pPr>
            <a:r>
              <a:rPr lang="en-US" sz="2800" dirty="0"/>
              <a:t> </a:t>
            </a:r>
            <a:r>
              <a:rPr lang="en-US" sz="2800" dirty="0">
                <a:solidFill>
                  <a:schemeClr val="bg1"/>
                </a:solidFill>
              </a:rPr>
              <a:t>Revised Sapporo classification (2006)</a:t>
            </a:r>
            <a:endParaRPr lang="tr-TR" sz="2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6994688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2128438" y="1131849"/>
            <a:ext cx="3194821" cy="2763599"/>
            <a:chOff x="2757011" y="56574"/>
            <a:chExt cx="2715577" cy="2715577"/>
          </a:xfrm>
          <a:noFill/>
          <a:scene3d>
            <a:camera prst="orthographicFront">
              <a:rot lat="0" lon="0" rev="0"/>
            </a:camera>
            <a:lightRig rig="contrasting" dir="t">
              <a:rot lat="0" lon="0" rev="1200000"/>
            </a:lightRig>
          </a:scene3d>
        </p:grpSpPr>
        <p:sp>
          <p:nvSpPr>
            <p:cNvPr id="3" name="Oval 2"/>
            <p:cNvSpPr/>
            <p:nvPr/>
          </p:nvSpPr>
          <p:spPr>
            <a:xfrm>
              <a:off x="2757011" y="56574"/>
              <a:ext cx="2715577" cy="2715577"/>
            </a:xfrm>
            <a:prstGeom prst="ellipse">
              <a:avLst/>
            </a:prstGeom>
            <a:grpFill/>
            <a:sp3d contourW="12700" prstMaterial="clear">
              <a:bevelT w="177800" h="254000"/>
              <a:bevelB w="152400"/>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4" name="Oval 4"/>
            <p:cNvSpPr/>
            <p:nvPr/>
          </p:nvSpPr>
          <p:spPr>
            <a:xfrm>
              <a:off x="3119088" y="531800"/>
              <a:ext cx="1991423" cy="1222010"/>
            </a:xfrm>
            <a:prstGeom prst="rect">
              <a:avLst/>
            </a:prstGeom>
            <a:solidFill>
              <a:srgbClr val="FFFF00"/>
            </a:solidFill>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933450">
                <a:lnSpc>
                  <a:spcPct val="90000"/>
                </a:lnSpc>
                <a:spcBef>
                  <a:spcPct val="0"/>
                </a:spcBef>
                <a:spcAft>
                  <a:spcPct val="35000"/>
                </a:spcAft>
              </a:pPr>
              <a:endParaRPr lang="tr-TR" sz="2100" dirty="0"/>
            </a:p>
            <a:p>
              <a:pPr algn="ctr" defTabSz="933450">
                <a:lnSpc>
                  <a:spcPct val="90000"/>
                </a:lnSpc>
                <a:spcBef>
                  <a:spcPct val="0"/>
                </a:spcBef>
                <a:spcAft>
                  <a:spcPct val="35000"/>
                </a:spcAft>
              </a:pPr>
              <a:endParaRPr lang="tr-TR" sz="2100" b="1" dirty="0"/>
            </a:p>
            <a:p>
              <a:pPr algn="ctr" defTabSz="933450">
                <a:lnSpc>
                  <a:spcPct val="90000"/>
                </a:lnSpc>
                <a:spcBef>
                  <a:spcPct val="0"/>
                </a:spcBef>
                <a:spcAft>
                  <a:spcPct val="35000"/>
                </a:spcAft>
              </a:pPr>
              <a:r>
                <a:rPr lang="en-GB" sz="2100" b="1" dirty="0"/>
                <a:t>Lupus anti</a:t>
              </a:r>
              <a:r>
                <a:rPr lang="tr-TR" sz="2100" b="1" dirty="0" err="1"/>
                <a:t>koagülan</a:t>
              </a:r>
              <a:endParaRPr lang="tr-TR" sz="2100" b="1" dirty="0"/>
            </a:p>
            <a:p>
              <a:pPr algn="ctr" defTabSz="933450">
                <a:lnSpc>
                  <a:spcPct val="90000"/>
                </a:lnSpc>
                <a:spcBef>
                  <a:spcPct val="0"/>
                </a:spcBef>
                <a:spcAft>
                  <a:spcPct val="35000"/>
                </a:spcAft>
              </a:pPr>
              <a:r>
                <a:rPr lang="tr-TR" sz="2100" b="1" dirty="0">
                  <a:latin typeface="Comic Sans MS" pitchFamily="66" charset="0"/>
                </a:rPr>
                <a:t>VAR ya da YOK</a:t>
              </a:r>
            </a:p>
            <a:p>
              <a:pPr algn="ctr" defTabSz="933450">
                <a:lnSpc>
                  <a:spcPct val="90000"/>
                </a:lnSpc>
                <a:spcBef>
                  <a:spcPct val="0"/>
                </a:spcBef>
                <a:spcAft>
                  <a:spcPct val="35000"/>
                </a:spcAft>
              </a:pPr>
              <a:endParaRPr lang="en-IN" sz="2100" dirty="0"/>
            </a:p>
          </p:txBody>
        </p:sp>
      </p:grpSp>
      <p:sp>
        <p:nvSpPr>
          <p:cNvPr id="6" name="Oval 5"/>
          <p:cNvSpPr/>
          <p:nvPr/>
        </p:nvSpPr>
        <p:spPr>
          <a:xfrm>
            <a:off x="780230" y="3152307"/>
            <a:ext cx="3194821" cy="2916884"/>
          </a:xfrm>
          <a:prstGeom prst="ellipse">
            <a:avLst/>
          </a:prstGeom>
          <a:solidFill>
            <a:schemeClr val="tx1">
              <a:lumMod val="75000"/>
              <a:lumOff val="25000"/>
              <a:alpha val="50000"/>
            </a:schemeClr>
          </a:solidFill>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algn="ctr"/>
            <a:r>
              <a:rPr lang="tr-TR" sz="2000" b="1" dirty="0" err="1"/>
              <a:t>Antikardiolipin</a:t>
            </a:r>
            <a:r>
              <a:rPr lang="tr-TR" sz="2000" b="1" dirty="0"/>
              <a:t> antikor</a:t>
            </a:r>
          </a:p>
        </p:txBody>
      </p:sp>
      <p:sp>
        <p:nvSpPr>
          <p:cNvPr id="16" name="Yuvarlatılmış Dikdörtgen 15"/>
          <p:cNvSpPr/>
          <p:nvPr/>
        </p:nvSpPr>
        <p:spPr>
          <a:xfrm>
            <a:off x="2770640" y="381361"/>
            <a:ext cx="5105237" cy="69057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ln w="0"/>
                <a:solidFill>
                  <a:schemeClr val="bg1"/>
                </a:solidFill>
                <a:effectLst>
                  <a:outerShdw blurRad="38100" dist="19050" dir="2700000" algn="tl" rotWithShape="0">
                    <a:schemeClr val="dk1">
                      <a:alpha val="40000"/>
                    </a:schemeClr>
                  </a:outerShdw>
                </a:effectLst>
              </a:rPr>
              <a:t>Antifosfolipid antikorlar</a:t>
            </a:r>
          </a:p>
        </p:txBody>
      </p:sp>
      <p:sp>
        <p:nvSpPr>
          <p:cNvPr id="11" name="Dikdörtgen 10">
            <a:extLst>
              <a:ext uri="{FF2B5EF4-FFF2-40B4-BE49-F238E27FC236}">
                <a16:creationId xmlns="" xmlns:a16="http://schemas.microsoft.com/office/drawing/2014/main" id="{7940411A-DAF5-4AAF-9E0F-8303053261C4}"/>
              </a:ext>
            </a:extLst>
          </p:cNvPr>
          <p:cNvSpPr/>
          <p:nvPr/>
        </p:nvSpPr>
        <p:spPr>
          <a:xfrm>
            <a:off x="7817804" y="5281578"/>
            <a:ext cx="4096421" cy="461665"/>
          </a:xfrm>
          <a:prstGeom prst="rect">
            <a:avLst/>
          </a:prstGeom>
        </p:spPr>
        <p:txBody>
          <a:bodyPr wrap="square">
            <a:spAutoFit/>
          </a:bodyPr>
          <a:lstStyle/>
          <a:p>
            <a:pPr algn="just">
              <a:buNone/>
            </a:pPr>
            <a:endParaRPr lang="tr-TR" sz="2400" dirty="0"/>
          </a:p>
        </p:txBody>
      </p:sp>
      <p:sp>
        <p:nvSpPr>
          <p:cNvPr id="13" name="Dikdörtgen 12">
            <a:extLst>
              <a:ext uri="{FF2B5EF4-FFF2-40B4-BE49-F238E27FC236}">
                <a16:creationId xmlns="" xmlns:a16="http://schemas.microsoft.com/office/drawing/2014/main" id="{0EE2F77F-9624-4589-B79C-7C6C4D524825}"/>
              </a:ext>
            </a:extLst>
          </p:cNvPr>
          <p:cNvSpPr/>
          <p:nvPr/>
        </p:nvSpPr>
        <p:spPr>
          <a:xfrm>
            <a:off x="7817804" y="5324395"/>
            <a:ext cx="4096421" cy="461665"/>
          </a:xfrm>
          <a:prstGeom prst="rect">
            <a:avLst/>
          </a:prstGeom>
        </p:spPr>
        <p:txBody>
          <a:bodyPr wrap="square">
            <a:spAutoFit/>
          </a:bodyPr>
          <a:lstStyle/>
          <a:p>
            <a:pPr algn="just">
              <a:buNone/>
            </a:pPr>
            <a:endParaRPr lang="tr-TR" sz="2400" dirty="0"/>
          </a:p>
        </p:txBody>
      </p:sp>
      <p:sp>
        <p:nvSpPr>
          <p:cNvPr id="12" name="Dikdörtgen 11">
            <a:extLst>
              <a:ext uri="{FF2B5EF4-FFF2-40B4-BE49-F238E27FC236}">
                <a16:creationId xmlns="" xmlns:a16="http://schemas.microsoft.com/office/drawing/2014/main" id="{6223CFC8-C752-4311-8A63-2B8E56417E0C}"/>
              </a:ext>
            </a:extLst>
          </p:cNvPr>
          <p:cNvSpPr/>
          <p:nvPr/>
        </p:nvSpPr>
        <p:spPr>
          <a:xfrm>
            <a:off x="6948048" y="2269237"/>
            <a:ext cx="4515406" cy="2677656"/>
          </a:xfrm>
          <a:prstGeom prst="rect">
            <a:avLst/>
          </a:prstGeom>
          <a:solidFill>
            <a:schemeClr val="accent2">
              <a:lumMod val="20000"/>
              <a:lumOff val="80000"/>
            </a:schemeClr>
          </a:solidFill>
          <a:ln w="28575">
            <a:solidFill>
              <a:schemeClr val="tx1"/>
            </a:solidFill>
          </a:ln>
        </p:spPr>
        <p:txBody>
          <a:bodyPr wrap="square">
            <a:spAutoFit/>
          </a:bodyPr>
          <a:lstStyle/>
          <a:p>
            <a:r>
              <a:rPr lang="tr-TR" sz="2800" dirty="0">
                <a:latin typeface="Comic Sans MS" panose="030F0702030302020204" pitchFamily="66" charset="0"/>
                <a:cs typeface="Calibri" panose="020F0502020204030204" pitchFamily="34" charset="0"/>
              </a:rPr>
              <a:t>Dolaşımda geçici olarak </a:t>
            </a:r>
            <a:r>
              <a:rPr lang="tr-TR" sz="2800" dirty="0" smtClean="0">
                <a:latin typeface="Comic Sans MS" panose="030F0702030302020204" pitchFamily="66" charset="0"/>
                <a:cs typeface="Calibri" panose="020F0502020204030204" pitchFamily="34" charset="0"/>
              </a:rPr>
              <a:t>antikor pozitifliği oluşabileceğinden </a:t>
            </a:r>
            <a:r>
              <a:rPr lang="tr-TR" sz="2800" dirty="0">
                <a:solidFill>
                  <a:srgbClr val="C00000"/>
                </a:solidFill>
                <a:latin typeface="Comic Sans MS" panose="030F0702030302020204" pitchFamily="66" charset="0"/>
                <a:cs typeface="Calibri" panose="020F0502020204030204" pitchFamily="34" charset="0"/>
              </a:rPr>
              <a:t>APS tanısı için </a:t>
            </a:r>
            <a:r>
              <a:rPr lang="tr-TR" sz="2800" u="sng" dirty="0">
                <a:latin typeface="Comic Sans MS" panose="030F0702030302020204" pitchFamily="66" charset="0"/>
                <a:cs typeface="Calibri" panose="020F0502020204030204" pitchFamily="34" charset="0"/>
              </a:rPr>
              <a:t>12 hafta ara ile en az iki pozitif APA testi </a:t>
            </a:r>
            <a:r>
              <a:rPr lang="tr-TR" sz="2800" dirty="0">
                <a:latin typeface="Comic Sans MS" panose="030F0702030302020204" pitchFamily="66" charset="0"/>
                <a:cs typeface="Calibri" panose="020F0502020204030204" pitchFamily="34" charset="0"/>
              </a:rPr>
              <a:t>sonucu olmalıdır.</a:t>
            </a:r>
          </a:p>
        </p:txBody>
      </p:sp>
      <p:sp>
        <p:nvSpPr>
          <p:cNvPr id="15" name="Oval 4">
            <a:extLst>
              <a:ext uri="{FF2B5EF4-FFF2-40B4-BE49-F238E27FC236}">
                <a16:creationId xmlns="" xmlns:a16="http://schemas.microsoft.com/office/drawing/2014/main" id="{F3F24092-A8BE-4C19-9605-2A81E8A4378C}"/>
              </a:ext>
            </a:extLst>
          </p:cNvPr>
          <p:cNvSpPr/>
          <p:nvPr/>
        </p:nvSpPr>
        <p:spPr>
          <a:xfrm>
            <a:off x="4120326" y="4036756"/>
            <a:ext cx="2119325" cy="1895395"/>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933450">
              <a:lnSpc>
                <a:spcPct val="90000"/>
              </a:lnSpc>
              <a:spcBef>
                <a:spcPct val="0"/>
              </a:spcBef>
              <a:spcAft>
                <a:spcPct val="35000"/>
              </a:spcAft>
            </a:pPr>
            <a:r>
              <a:rPr lang="en-GB" sz="2100" b="1" dirty="0"/>
              <a:t>Anti-ß2 glycoprotein-I anti</a:t>
            </a:r>
            <a:r>
              <a:rPr lang="tr-TR" sz="2100" b="1" dirty="0"/>
              <a:t>kor</a:t>
            </a:r>
          </a:p>
          <a:p>
            <a:pPr algn="ctr" defTabSz="933450">
              <a:lnSpc>
                <a:spcPct val="90000"/>
              </a:lnSpc>
              <a:spcBef>
                <a:spcPct val="0"/>
              </a:spcBef>
              <a:spcAft>
                <a:spcPct val="35000"/>
              </a:spcAft>
            </a:pPr>
            <a:endParaRPr lang="tr-TR" sz="2100" dirty="0"/>
          </a:p>
          <a:p>
            <a:pPr algn="ctr" defTabSz="933450">
              <a:lnSpc>
                <a:spcPct val="90000"/>
              </a:lnSpc>
              <a:spcBef>
                <a:spcPct val="0"/>
              </a:spcBef>
              <a:spcAft>
                <a:spcPct val="35000"/>
              </a:spcAft>
            </a:pPr>
            <a:r>
              <a:rPr lang="en-GB" sz="2100" dirty="0"/>
              <a:t> </a:t>
            </a:r>
            <a:endParaRPr lang="en-IN" sz="2100" dirty="0"/>
          </a:p>
        </p:txBody>
      </p:sp>
      <p:sp>
        <p:nvSpPr>
          <p:cNvPr id="5" name="Dikdörtgen 4">
            <a:extLst>
              <a:ext uri="{FF2B5EF4-FFF2-40B4-BE49-F238E27FC236}">
                <a16:creationId xmlns="" xmlns:a16="http://schemas.microsoft.com/office/drawing/2014/main" id="{E8BF51FE-EC53-456B-9C7A-2DD3D6A70C7B}"/>
              </a:ext>
            </a:extLst>
          </p:cNvPr>
          <p:cNvSpPr/>
          <p:nvPr/>
        </p:nvSpPr>
        <p:spPr>
          <a:xfrm>
            <a:off x="1403285" y="4278712"/>
            <a:ext cx="2129067" cy="1477328"/>
          </a:xfrm>
          <a:prstGeom prst="rect">
            <a:avLst/>
          </a:prstGeom>
          <a:solidFill>
            <a:srgbClr val="FFFF00"/>
          </a:solidFill>
        </p:spPr>
        <p:txBody>
          <a:bodyPr wrap="square">
            <a:spAutoFit/>
          </a:bodyPr>
          <a:lstStyle/>
          <a:p>
            <a:r>
              <a:rPr lang="tr-TR" b="1" dirty="0">
                <a:latin typeface="Comic Sans MS" pitchFamily="66" charset="0"/>
              </a:rPr>
              <a:t>IgG ve/veya </a:t>
            </a:r>
            <a:r>
              <a:rPr lang="tr-TR" b="1" dirty="0" err="1">
                <a:latin typeface="Comic Sans MS" pitchFamily="66" charset="0"/>
              </a:rPr>
              <a:t>IgM</a:t>
            </a:r>
            <a:r>
              <a:rPr lang="tr-TR" b="1" dirty="0">
                <a:latin typeface="Comic Sans MS" pitchFamily="66" charset="0"/>
              </a:rPr>
              <a:t> </a:t>
            </a:r>
            <a:r>
              <a:rPr lang="tr-TR" b="1" i="1" dirty="0">
                <a:latin typeface="Comic Sans MS" pitchFamily="66" charset="0"/>
              </a:rPr>
              <a:t>ORTA/YÜKSEK </a:t>
            </a:r>
            <a:r>
              <a:rPr lang="tr-TR" b="1" dirty="0" err="1">
                <a:latin typeface="Comic Sans MS" pitchFamily="66" charset="0"/>
              </a:rPr>
              <a:t>titrede</a:t>
            </a:r>
            <a:r>
              <a:rPr lang="tr-TR" b="1" dirty="0">
                <a:latin typeface="Comic Sans MS" pitchFamily="66" charset="0"/>
              </a:rPr>
              <a:t> (&gt;40IU)  veya </a:t>
            </a:r>
            <a:r>
              <a:rPr lang="en-US" b="1" dirty="0">
                <a:latin typeface="Comic Sans MS" pitchFamily="66" charset="0"/>
              </a:rPr>
              <a:t>&gt; 99</a:t>
            </a:r>
            <a:r>
              <a:rPr lang="en-US" b="1" baseline="30000" dirty="0">
                <a:latin typeface="Comic Sans MS" pitchFamily="66" charset="0"/>
              </a:rPr>
              <a:t>th</a:t>
            </a:r>
            <a:r>
              <a:rPr lang="tr-TR" b="1" dirty="0">
                <a:latin typeface="Comic Sans MS" pitchFamily="66" charset="0"/>
              </a:rPr>
              <a:t> </a:t>
            </a:r>
            <a:r>
              <a:rPr lang="en-US" b="1" dirty="0">
                <a:latin typeface="Comic Sans MS" pitchFamily="66" charset="0"/>
              </a:rPr>
              <a:t>percentile </a:t>
            </a:r>
            <a:endParaRPr lang="tr-TR" b="1" dirty="0">
              <a:latin typeface="Comic Sans MS" pitchFamily="66" charset="0"/>
            </a:endParaRPr>
          </a:p>
        </p:txBody>
      </p:sp>
      <p:sp>
        <p:nvSpPr>
          <p:cNvPr id="17" name="Oval 16">
            <a:extLst>
              <a:ext uri="{FF2B5EF4-FFF2-40B4-BE49-F238E27FC236}">
                <a16:creationId xmlns="" xmlns:a16="http://schemas.microsoft.com/office/drawing/2014/main" id="{D984B302-5F6C-4EA1-ACED-D72D116B8D83}"/>
              </a:ext>
            </a:extLst>
          </p:cNvPr>
          <p:cNvSpPr/>
          <p:nvPr/>
        </p:nvSpPr>
        <p:spPr>
          <a:xfrm>
            <a:off x="3543236" y="3092397"/>
            <a:ext cx="3194821" cy="2976793"/>
          </a:xfrm>
          <a:prstGeom prst="ellipse">
            <a:avLst/>
          </a:prstGeom>
          <a:solidFill>
            <a:schemeClr val="tx1">
              <a:lumMod val="75000"/>
              <a:lumOff val="25000"/>
              <a:alpha val="50000"/>
            </a:schemeClr>
          </a:solidFill>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tr-TR" dirty="0"/>
          </a:p>
        </p:txBody>
      </p:sp>
      <p:sp>
        <p:nvSpPr>
          <p:cNvPr id="7" name="Metin kutusu 6">
            <a:extLst>
              <a:ext uri="{FF2B5EF4-FFF2-40B4-BE49-F238E27FC236}">
                <a16:creationId xmlns="" xmlns:a16="http://schemas.microsoft.com/office/drawing/2014/main" id="{4B144A44-7834-424F-A310-0321DCF2B877}"/>
              </a:ext>
            </a:extLst>
          </p:cNvPr>
          <p:cNvSpPr txBox="1"/>
          <p:nvPr/>
        </p:nvSpPr>
        <p:spPr>
          <a:xfrm>
            <a:off x="4608282" y="5074322"/>
            <a:ext cx="1290241" cy="646331"/>
          </a:xfrm>
          <a:prstGeom prst="rect">
            <a:avLst/>
          </a:prstGeom>
          <a:solidFill>
            <a:srgbClr val="FFFF00"/>
          </a:solidFill>
        </p:spPr>
        <p:txBody>
          <a:bodyPr wrap="square" rtlCol="0">
            <a:spAutoFit/>
          </a:bodyPr>
          <a:lstStyle/>
          <a:p>
            <a:r>
              <a:rPr lang="tr-TR" b="1" dirty="0">
                <a:latin typeface="Comic Sans MS" pitchFamily="66" charset="0"/>
              </a:rPr>
              <a:t> </a:t>
            </a:r>
            <a:r>
              <a:rPr lang="en-US" b="1" dirty="0">
                <a:latin typeface="Comic Sans MS" pitchFamily="66" charset="0"/>
              </a:rPr>
              <a:t>&gt; 99</a:t>
            </a:r>
            <a:r>
              <a:rPr lang="en-US" b="1" baseline="30000" dirty="0">
                <a:latin typeface="Comic Sans MS" pitchFamily="66" charset="0"/>
              </a:rPr>
              <a:t>th</a:t>
            </a:r>
            <a:r>
              <a:rPr lang="tr-TR" b="1" dirty="0">
                <a:latin typeface="Comic Sans MS" pitchFamily="66" charset="0"/>
              </a:rPr>
              <a:t> </a:t>
            </a:r>
            <a:r>
              <a:rPr lang="en-US" b="1" dirty="0">
                <a:latin typeface="Comic Sans MS" pitchFamily="66" charset="0"/>
              </a:rPr>
              <a:t>percentile</a:t>
            </a:r>
            <a:endParaRPr lang="tr-TR" b="1" dirty="0">
              <a:latin typeface="Comic Sans MS" pitchFamily="66" charset="0"/>
            </a:endParaRPr>
          </a:p>
        </p:txBody>
      </p:sp>
    </p:spTree>
    <p:extLst>
      <p:ext uri="{BB962C8B-B14F-4D97-AF65-F5344CB8AC3E}">
        <p14:creationId xmlns:p14="http://schemas.microsoft.com/office/powerpoint/2010/main" xmlns="" val="38752894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75C186AD-27B2-4262-8E83-5FF80ECCE588}"/>
              </a:ext>
            </a:extLst>
          </p:cNvPr>
          <p:cNvSpPr>
            <a:spLocks noGrp="1"/>
          </p:cNvSpPr>
          <p:nvPr>
            <p:ph type="title"/>
          </p:nvPr>
        </p:nvSpPr>
        <p:spPr/>
        <p:txBody>
          <a:bodyPr/>
          <a:lstStyle/>
          <a:p>
            <a:endParaRPr lang="tr-TR" dirty="0"/>
          </a:p>
        </p:txBody>
      </p:sp>
      <p:pic>
        <p:nvPicPr>
          <p:cNvPr id="4" name="İçerik Yer Tutucusu 3">
            <a:extLst>
              <a:ext uri="{FF2B5EF4-FFF2-40B4-BE49-F238E27FC236}">
                <a16:creationId xmlns="" xmlns:a16="http://schemas.microsoft.com/office/drawing/2014/main" id="{BD0EA9FD-8BC7-4081-B061-6B815D2D61F9}"/>
              </a:ext>
            </a:extLst>
          </p:cNvPr>
          <p:cNvPicPr>
            <a:picLocks noGrp="1" noChangeAspect="1"/>
          </p:cNvPicPr>
          <p:nvPr>
            <p:ph idx="1"/>
          </p:nvPr>
        </p:nvPicPr>
        <p:blipFill>
          <a:blip r:embed="rId2"/>
          <a:stretch>
            <a:fillRect/>
          </a:stretch>
        </p:blipFill>
        <p:spPr>
          <a:xfrm>
            <a:off x="521758" y="633046"/>
            <a:ext cx="10060581" cy="3305908"/>
          </a:xfrm>
          <a:prstGeom prst="rect">
            <a:avLst/>
          </a:prstGeom>
        </p:spPr>
      </p:pic>
      <p:pic>
        <p:nvPicPr>
          <p:cNvPr id="5" name="Resim 4">
            <a:extLst>
              <a:ext uri="{FF2B5EF4-FFF2-40B4-BE49-F238E27FC236}">
                <a16:creationId xmlns="" xmlns:a16="http://schemas.microsoft.com/office/drawing/2014/main" id="{52441CA8-FB2B-4ECD-BB91-E19E2CBB3113}"/>
              </a:ext>
            </a:extLst>
          </p:cNvPr>
          <p:cNvPicPr>
            <a:picLocks noChangeAspect="1"/>
          </p:cNvPicPr>
          <p:nvPr/>
        </p:nvPicPr>
        <p:blipFill>
          <a:blip r:embed="rId3"/>
          <a:stretch>
            <a:fillRect/>
          </a:stretch>
        </p:blipFill>
        <p:spPr>
          <a:xfrm>
            <a:off x="521759" y="3779716"/>
            <a:ext cx="10060581" cy="2713159"/>
          </a:xfrm>
          <a:prstGeom prst="rect">
            <a:avLst/>
          </a:prstGeom>
        </p:spPr>
      </p:pic>
      <p:cxnSp>
        <p:nvCxnSpPr>
          <p:cNvPr id="8" name="Düz Bağlayıcı 7">
            <a:extLst>
              <a:ext uri="{FF2B5EF4-FFF2-40B4-BE49-F238E27FC236}">
                <a16:creationId xmlns="" xmlns:a16="http://schemas.microsoft.com/office/drawing/2014/main" id="{CE4F22AD-F2A3-4120-A3A0-BFB75909B9C5}"/>
              </a:ext>
            </a:extLst>
          </p:cNvPr>
          <p:cNvCxnSpPr>
            <a:cxnSpLocks/>
          </p:cNvCxnSpPr>
          <p:nvPr/>
        </p:nvCxnSpPr>
        <p:spPr>
          <a:xfrm>
            <a:off x="936675" y="1446625"/>
            <a:ext cx="575954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Düz Bağlayıcı 8">
            <a:extLst>
              <a:ext uri="{FF2B5EF4-FFF2-40B4-BE49-F238E27FC236}">
                <a16:creationId xmlns="" xmlns:a16="http://schemas.microsoft.com/office/drawing/2014/main" id="{BC1DCFFE-5BCB-462F-BC7D-123037530DBD}"/>
              </a:ext>
            </a:extLst>
          </p:cNvPr>
          <p:cNvCxnSpPr>
            <a:cxnSpLocks/>
          </p:cNvCxnSpPr>
          <p:nvPr/>
        </p:nvCxnSpPr>
        <p:spPr>
          <a:xfrm>
            <a:off x="936675" y="1882724"/>
            <a:ext cx="637852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Düz Bağlayıcı 9">
            <a:extLst>
              <a:ext uri="{FF2B5EF4-FFF2-40B4-BE49-F238E27FC236}">
                <a16:creationId xmlns="" xmlns:a16="http://schemas.microsoft.com/office/drawing/2014/main" id="{4394E8A3-BE85-406B-AB5F-AA6A35FA2C1F}"/>
              </a:ext>
            </a:extLst>
          </p:cNvPr>
          <p:cNvCxnSpPr>
            <a:cxnSpLocks/>
          </p:cNvCxnSpPr>
          <p:nvPr/>
        </p:nvCxnSpPr>
        <p:spPr>
          <a:xfrm>
            <a:off x="936675" y="2286000"/>
            <a:ext cx="305855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Düz Bağlayıcı 10">
            <a:extLst>
              <a:ext uri="{FF2B5EF4-FFF2-40B4-BE49-F238E27FC236}">
                <a16:creationId xmlns="" xmlns:a16="http://schemas.microsoft.com/office/drawing/2014/main" id="{96D1991A-3EE1-45A9-8B72-437429DF27AC}"/>
              </a:ext>
            </a:extLst>
          </p:cNvPr>
          <p:cNvCxnSpPr>
            <a:cxnSpLocks/>
          </p:cNvCxnSpPr>
          <p:nvPr/>
        </p:nvCxnSpPr>
        <p:spPr>
          <a:xfrm>
            <a:off x="936675" y="3191019"/>
            <a:ext cx="557666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Düz Bağlayıcı 11">
            <a:extLst>
              <a:ext uri="{FF2B5EF4-FFF2-40B4-BE49-F238E27FC236}">
                <a16:creationId xmlns="" xmlns:a16="http://schemas.microsoft.com/office/drawing/2014/main" id="{06503C24-6C92-4DDF-89B5-D56985ED21F3}"/>
              </a:ext>
            </a:extLst>
          </p:cNvPr>
          <p:cNvCxnSpPr>
            <a:cxnSpLocks/>
          </p:cNvCxnSpPr>
          <p:nvPr/>
        </p:nvCxnSpPr>
        <p:spPr>
          <a:xfrm>
            <a:off x="936675" y="3655253"/>
            <a:ext cx="439498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Metin kutusu 12">
            <a:extLst>
              <a:ext uri="{FF2B5EF4-FFF2-40B4-BE49-F238E27FC236}">
                <a16:creationId xmlns="" xmlns:a16="http://schemas.microsoft.com/office/drawing/2014/main" id="{671C823A-F0B6-4F8A-9477-B4817FFB26F5}"/>
              </a:ext>
            </a:extLst>
          </p:cNvPr>
          <p:cNvSpPr txBox="1"/>
          <p:nvPr/>
        </p:nvSpPr>
        <p:spPr>
          <a:xfrm flipH="1">
            <a:off x="6067122" y="6058417"/>
            <a:ext cx="5998498" cy="646331"/>
          </a:xfrm>
          <a:prstGeom prst="rect">
            <a:avLst/>
          </a:prstGeom>
          <a:noFill/>
        </p:spPr>
        <p:txBody>
          <a:bodyPr wrap="square" rtlCol="0">
            <a:spAutoFit/>
          </a:bodyPr>
          <a:lstStyle/>
          <a:p>
            <a:endParaRPr lang="tr-TR" i="1" dirty="0"/>
          </a:p>
          <a:p>
            <a:r>
              <a:rPr lang="en-US" i="1" dirty="0"/>
              <a:t>ESHRE Early Pregnancy </a:t>
            </a:r>
            <a:r>
              <a:rPr lang="en-US" i="1" dirty="0" err="1"/>
              <a:t>Guid</a:t>
            </a:r>
            <a:r>
              <a:rPr lang="tr-TR" i="1" dirty="0"/>
              <a:t>e</a:t>
            </a:r>
            <a:r>
              <a:rPr lang="en-US" i="1" dirty="0"/>
              <a:t>line Development Group</a:t>
            </a:r>
            <a:r>
              <a:rPr lang="tr-TR" i="1" dirty="0"/>
              <a:t>, 2017</a:t>
            </a:r>
            <a:r>
              <a:rPr lang="en-US" i="1" dirty="0"/>
              <a:t> </a:t>
            </a:r>
            <a:endParaRPr lang="tr-TR" i="1" dirty="0"/>
          </a:p>
        </p:txBody>
      </p:sp>
      <p:sp>
        <p:nvSpPr>
          <p:cNvPr id="14" name="Oval 13">
            <a:extLst>
              <a:ext uri="{FF2B5EF4-FFF2-40B4-BE49-F238E27FC236}">
                <a16:creationId xmlns="" xmlns:a16="http://schemas.microsoft.com/office/drawing/2014/main" id="{44CAE549-159D-4C3B-84F4-C4C486A91E23}"/>
              </a:ext>
            </a:extLst>
          </p:cNvPr>
          <p:cNvSpPr/>
          <p:nvPr/>
        </p:nvSpPr>
        <p:spPr>
          <a:xfrm>
            <a:off x="3222702" y="5504625"/>
            <a:ext cx="1706137" cy="79581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Oval 14">
            <a:extLst>
              <a:ext uri="{FF2B5EF4-FFF2-40B4-BE49-F238E27FC236}">
                <a16:creationId xmlns="" xmlns:a16="http://schemas.microsoft.com/office/drawing/2014/main" id="{44CAE549-159D-4C3B-84F4-C4C486A91E23}"/>
              </a:ext>
            </a:extLst>
          </p:cNvPr>
          <p:cNvSpPr/>
          <p:nvPr/>
        </p:nvSpPr>
        <p:spPr>
          <a:xfrm>
            <a:off x="3724757" y="4902119"/>
            <a:ext cx="702026" cy="46835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Oval 15">
            <a:extLst>
              <a:ext uri="{FF2B5EF4-FFF2-40B4-BE49-F238E27FC236}">
                <a16:creationId xmlns="" xmlns:a16="http://schemas.microsoft.com/office/drawing/2014/main" id="{44CAE549-159D-4C3B-84F4-C4C486A91E23}"/>
              </a:ext>
            </a:extLst>
          </p:cNvPr>
          <p:cNvSpPr/>
          <p:nvPr/>
        </p:nvSpPr>
        <p:spPr>
          <a:xfrm>
            <a:off x="8170376" y="1446625"/>
            <a:ext cx="702026" cy="46835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Oval 16">
            <a:extLst>
              <a:ext uri="{FF2B5EF4-FFF2-40B4-BE49-F238E27FC236}">
                <a16:creationId xmlns="" xmlns:a16="http://schemas.microsoft.com/office/drawing/2014/main" id="{44CAE549-159D-4C3B-84F4-C4C486A91E23}"/>
              </a:ext>
            </a:extLst>
          </p:cNvPr>
          <p:cNvSpPr/>
          <p:nvPr/>
        </p:nvSpPr>
        <p:spPr>
          <a:xfrm>
            <a:off x="8188710" y="2956843"/>
            <a:ext cx="702026" cy="46835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5635110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2095" y="2450093"/>
            <a:ext cx="8742557" cy="1620103"/>
          </a:xfrm>
          <a:solidFill>
            <a:schemeClr val="accent2">
              <a:lumMod val="20000"/>
              <a:lumOff val="80000"/>
            </a:schemeClr>
          </a:solidFill>
          <a:ln w="28575">
            <a:solidFill>
              <a:schemeClr val="tx1"/>
            </a:solidFill>
          </a:ln>
        </p:spPr>
        <p:txBody>
          <a:bodyPr>
            <a:normAutofit/>
          </a:bodyPr>
          <a:lstStyle/>
          <a:p>
            <a:pPr marL="0" indent="0">
              <a:buNone/>
            </a:pPr>
            <a:r>
              <a:rPr lang="tr-TR" dirty="0">
                <a:latin typeface="Comic Sans MS" panose="030F0702030302020204" pitchFamily="66" charset="0"/>
              </a:rPr>
              <a:t>APA testi için </a:t>
            </a:r>
            <a:r>
              <a:rPr lang="tr-TR" b="1" dirty="0" err="1">
                <a:latin typeface="Comic Sans MS" panose="030F0702030302020204" pitchFamily="66" charset="0"/>
              </a:rPr>
              <a:t>obstetrik</a:t>
            </a:r>
            <a:r>
              <a:rPr lang="tr-TR" b="1" dirty="0">
                <a:latin typeface="Comic Sans MS" panose="030F0702030302020204" pitchFamily="66" charset="0"/>
              </a:rPr>
              <a:t> </a:t>
            </a:r>
            <a:r>
              <a:rPr lang="tr-TR" b="1" dirty="0" err="1" smtClean="0">
                <a:latin typeface="Comic Sans MS" panose="030F0702030302020204" pitchFamily="66" charset="0"/>
              </a:rPr>
              <a:t>endikasyonlar</a:t>
            </a:r>
            <a:r>
              <a:rPr lang="tr-TR" b="1" dirty="0" smtClean="0">
                <a:latin typeface="Comic Sans MS" panose="030F0702030302020204" pitchFamily="66" charset="0"/>
              </a:rPr>
              <a:t>: </a:t>
            </a:r>
          </a:p>
          <a:p>
            <a:pPr marL="0" indent="0">
              <a:buNone/>
            </a:pPr>
            <a:r>
              <a:rPr lang="tr-TR" dirty="0" smtClean="0">
                <a:latin typeface="Comic Sans MS" panose="030F0702030302020204" pitchFamily="66" charset="0"/>
              </a:rPr>
              <a:t>1 </a:t>
            </a:r>
            <a:r>
              <a:rPr lang="tr-TR" dirty="0" err="1">
                <a:latin typeface="Comic Sans MS" panose="030F0702030302020204" pitchFamily="66" charset="0"/>
              </a:rPr>
              <a:t>fetal</a:t>
            </a:r>
            <a:r>
              <a:rPr lang="tr-TR" dirty="0">
                <a:latin typeface="Comic Sans MS" panose="030F0702030302020204" pitchFamily="66" charset="0"/>
              </a:rPr>
              <a:t> kayıp öyküsü veya </a:t>
            </a:r>
            <a:r>
              <a:rPr lang="tr-TR" dirty="0" smtClean="0">
                <a:latin typeface="Comic Sans MS" panose="030F0702030302020204" pitchFamily="66" charset="0"/>
              </a:rPr>
              <a:t>≥ 3 </a:t>
            </a:r>
            <a:r>
              <a:rPr lang="tr-TR" dirty="0">
                <a:latin typeface="Comic Sans MS" panose="030F0702030302020204" pitchFamily="66" charset="0"/>
              </a:rPr>
              <a:t>tekrarlayan </a:t>
            </a:r>
            <a:r>
              <a:rPr lang="tr-TR" dirty="0" smtClean="0">
                <a:latin typeface="Comic Sans MS" panose="030F0702030302020204" pitchFamily="66" charset="0"/>
              </a:rPr>
              <a:t>kayıp </a:t>
            </a:r>
            <a:r>
              <a:rPr lang="tr-TR" dirty="0">
                <a:latin typeface="Comic Sans MS" panose="030F0702030302020204" pitchFamily="66" charset="0"/>
              </a:rPr>
              <a:t>ile sınırlandırılmalıdır.</a:t>
            </a:r>
          </a:p>
          <a:p>
            <a:pPr marL="0" indent="0">
              <a:buNone/>
            </a:pPr>
            <a:endParaRPr lang="tr-TR" dirty="0"/>
          </a:p>
        </p:txBody>
      </p:sp>
      <p:sp>
        <p:nvSpPr>
          <p:cNvPr id="4" name="Başlık 1"/>
          <p:cNvSpPr>
            <a:spLocks noGrp="1"/>
          </p:cNvSpPr>
          <p:nvPr>
            <p:ph type="title"/>
          </p:nvPr>
        </p:nvSpPr>
        <p:spPr>
          <a:solidFill>
            <a:schemeClr val="tx1"/>
          </a:solidFill>
        </p:spPr>
        <p:txBody>
          <a:bodyPr>
            <a:normAutofit/>
          </a:bodyPr>
          <a:lstStyle/>
          <a:p>
            <a:pPr algn="ctr"/>
            <a:r>
              <a:rPr lang="en-US" sz="2800" dirty="0">
                <a:solidFill>
                  <a:schemeClr val="bg1"/>
                </a:solidFill>
                <a:latin typeface="Comic Sans MS" panose="030F0702030302020204" pitchFamily="66" charset="0"/>
                <a:cs typeface="Calibri" panose="020F0502020204030204" pitchFamily="34" charset="0"/>
              </a:rPr>
              <a:t>Antiphospholipid syndrome. Practice Bulletin No. 132.</a:t>
            </a:r>
            <a:r>
              <a:rPr lang="tr-TR" sz="2800" dirty="0">
                <a:solidFill>
                  <a:schemeClr val="bg1"/>
                </a:solidFill>
                <a:latin typeface="Comic Sans MS" panose="030F0702030302020204" pitchFamily="66" charset="0"/>
                <a:cs typeface="Calibri" panose="020F0502020204030204" pitchFamily="34" charset="0"/>
              </a:rPr>
              <a:t> ACOG</a:t>
            </a:r>
            <a:r>
              <a:rPr lang="en-US" sz="2800" dirty="0">
                <a:solidFill>
                  <a:schemeClr val="bg1"/>
                </a:solidFill>
                <a:latin typeface="Comic Sans MS" panose="030F0702030302020204" pitchFamily="66" charset="0"/>
                <a:cs typeface="Calibri" panose="020F0502020204030204" pitchFamily="34" charset="0"/>
              </a:rPr>
              <a:t>. </a:t>
            </a:r>
            <a:r>
              <a:rPr lang="en-US" sz="2800" dirty="0" err="1">
                <a:solidFill>
                  <a:schemeClr val="bg1"/>
                </a:solidFill>
                <a:latin typeface="Comic Sans MS" panose="030F0702030302020204" pitchFamily="66" charset="0"/>
                <a:cs typeface="Calibri" panose="020F0502020204030204" pitchFamily="34" charset="0"/>
              </a:rPr>
              <a:t>Obstet</a:t>
            </a:r>
            <a:r>
              <a:rPr lang="en-US" sz="2800" dirty="0">
                <a:solidFill>
                  <a:schemeClr val="bg1"/>
                </a:solidFill>
                <a:latin typeface="Comic Sans MS" panose="030F0702030302020204" pitchFamily="66" charset="0"/>
                <a:cs typeface="Calibri" panose="020F0502020204030204" pitchFamily="34" charset="0"/>
              </a:rPr>
              <a:t> </a:t>
            </a:r>
            <a:r>
              <a:rPr lang="en-US" sz="2800" dirty="0" err="1">
                <a:solidFill>
                  <a:schemeClr val="bg1"/>
                </a:solidFill>
                <a:latin typeface="Comic Sans MS" panose="030F0702030302020204" pitchFamily="66" charset="0"/>
                <a:cs typeface="Calibri" panose="020F0502020204030204" pitchFamily="34" charset="0"/>
              </a:rPr>
              <a:t>Gynecol</a:t>
            </a:r>
            <a:r>
              <a:rPr lang="en-US" sz="2800" dirty="0">
                <a:solidFill>
                  <a:schemeClr val="bg1"/>
                </a:solidFill>
                <a:latin typeface="Comic Sans MS" panose="030F0702030302020204" pitchFamily="66" charset="0"/>
                <a:cs typeface="Calibri" panose="020F0502020204030204" pitchFamily="34" charset="0"/>
              </a:rPr>
              <a:t> 2012; 120:1514 –2</a:t>
            </a:r>
            <a:r>
              <a:rPr lang="tr-TR" sz="2800" dirty="0">
                <a:solidFill>
                  <a:schemeClr val="bg1"/>
                </a:solidFill>
                <a:latin typeface="Comic Sans MS" panose="030F0702030302020204" pitchFamily="66" charset="0"/>
                <a:cs typeface="Calibri" panose="020F0502020204030204" pitchFamily="34" charset="0"/>
              </a:rPr>
              <a:t>1</a:t>
            </a:r>
            <a:endParaRPr lang="tr-TR" sz="2800" dirty="0">
              <a:solidFill>
                <a:schemeClr val="bg1"/>
              </a:solidFill>
              <a:latin typeface="Comic Sans MS" panose="030F0702030302020204" pitchFamily="66" charset="0"/>
            </a:endParaRPr>
          </a:p>
        </p:txBody>
      </p:sp>
      <p:sp>
        <p:nvSpPr>
          <p:cNvPr id="6" name="Dikdörtgen 5"/>
          <p:cNvSpPr/>
          <p:nvPr/>
        </p:nvSpPr>
        <p:spPr>
          <a:xfrm>
            <a:off x="892095" y="4311946"/>
            <a:ext cx="8764859" cy="2246769"/>
          </a:xfrm>
          <a:prstGeom prst="rect">
            <a:avLst/>
          </a:prstGeom>
          <a:solidFill>
            <a:schemeClr val="accent2">
              <a:lumMod val="20000"/>
              <a:lumOff val="80000"/>
            </a:schemeClr>
          </a:solidFill>
          <a:ln w="28575">
            <a:solidFill>
              <a:schemeClr val="tx1"/>
            </a:solidFill>
          </a:ln>
        </p:spPr>
        <p:txBody>
          <a:bodyPr wrap="square">
            <a:spAutoFit/>
          </a:bodyPr>
          <a:lstStyle/>
          <a:p>
            <a:r>
              <a:rPr lang="tr-TR" sz="2800" dirty="0">
                <a:latin typeface="Comic Sans MS" panose="030F0702030302020204" pitchFamily="66" charset="0"/>
              </a:rPr>
              <a:t>APA </a:t>
            </a:r>
            <a:r>
              <a:rPr lang="tr-TR" sz="2800" dirty="0" smtClean="0">
                <a:latin typeface="Comic Sans MS" panose="030F0702030302020204" pitchFamily="66" charset="0"/>
              </a:rPr>
              <a:t>testi için </a:t>
            </a:r>
            <a:r>
              <a:rPr lang="tr-TR" sz="2800" b="1" dirty="0" err="1" smtClean="0">
                <a:latin typeface="Comic Sans MS" panose="030F0702030302020204" pitchFamily="66" charset="0"/>
              </a:rPr>
              <a:t>vasküler</a:t>
            </a:r>
            <a:r>
              <a:rPr lang="tr-TR" sz="2800" b="1" dirty="0" smtClean="0">
                <a:latin typeface="Comic Sans MS" panose="030F0702030302020204" pitchFamily="66" charset="0"/>
              </a:rPr>
              <a:t> </a:t>
            </a:r>
            <a:r>
              <a:rPr lang="tr-TR" sz="2800" b="1" dirty="0" err="1" smtClean="0">
                <a:latin typeface="Comic Sans MS" panose="030F0702030302020204" pitchFamily="66" charset="0"/>
              </a:rPr>
              <a:t>endikasyonlar</a:t>
            </a:r>
            <a:r>
              <a:rPr lang="tr-TR" sz="2800" b="1" dirty="0" smtClean="0">
                <a:latin typeface="Comic Sans MS" panose="030F0702030302020204" pitchFamily="66" charset="0"/>
              </a:rPr>
              <a:t>:</a:t>
            </a:r>
          </a:p>
          <a:p>
            <a:r>
              <a:rPr lang="tr-TR" sz="2800" dirty="0" smtClean="0">
                <a:latin typeface="Comic Sans MS" panose="030F0702030302020204" pitchFamily="66" charset="0"/>
              </a:rPr>
              <a:t>Daha </a:t>
            </a:r>
            <a:r>
              <a:rPr lang="tr-TR" sz="2800" dirty="0">
                <a:latin typeface="Comic Sans MS" panose="030F0702030302020204" pitchFamily="66" charset="0"/>
              </a:rPr>
              <a:t>önce açıklanamayan </a:t>
            </a:r>
            <a:r>
              <a:rPr lang="tr-TR" sz="2800" dirty="0" err="1">
                <a:latin typeface="Comic Sans MS" panose="030F0702030302020204" pitchFamily="66" charset="0"/>
              </a:rPr>
              <a:t>venöz</a:t>
            </a:r>
            <a:r>
              <a:rPr lang="tr-TR" sz="2800" dirty="0">
                <a:latin typeface="Comic Sans MS" panose="030F0702030302020204" pitchFamily="66" charset="0"/>
              </a:rPr>
              <a:t> </a:t>
            </a:r>
            <a:r>
              <a:rPr lang="tr-TR" sz="2800" dirty="0" err="1">
                <a:latin typeface="Comic Sans MS" panose="030F0702030302020204" pitchFamily="66" charset="0"/>
              </a:rPr>
              <a:t>tromboembolizm</a:t>
            </a:r>
            <a:r>
              <a:rPr lang="tr-TR" sz="2800" dirty="0">
                <a:latin typeface="Comic Sans MS" panose="030F0702030302020204" pitchFamily="66" charset="0"/>
              </a:rPr>
              <a:t>, </a:t>
            </a:r>
            <a:r>
              <a:rPr lang="tr-TR" sz="2800" dirty="0" smtClean="0">
                <a:latin typeface="Comic Sans MS" panose="030F0702030302020204" pitchFamily="66" charset="0"/>
              </a:rPr>
              <a:t>gebelikte </a:t>
            </a:r>
            <a:r>
              <a:rPr lang="tr-TR" sz="2800" dirty="0">
                <a:latin typeface="Comic Sans MS" panose="030F0702030302020204" pitchFamily="66" charset="0"/>
              </a:rPr>
              <a:t>yeni bir </a:t>
            </a:r>
            <a:r>
              <a:rPr lang="tr-TR" sz="2800" dirty="0" err="1">
                <a:latin typeface="Comic Sans MS" panose="030F0702030302020204" pitchFamily="66" charset="0"/>
              </a:rPr>
              <a:t>venöz</a:t>
            </a:r>
            <a:r>
              <a:rPr lang="tr-TR" sz="2800" dirty="0">
                <a:latin typeface="Comic Sans MS" panose="030F0702030302020204" pitchFamily="66" charset="0"/>
              </a:rPr>
              <a:t> </a:t>
            </a:r>
            <a:r>
              <a:rPr lang="tr-TR" sz="2800" dirty="0" err="1">
                <a:latin typeface="Comic Sans MS" panose="030F0702030302020204" pitchFamily="66" charset="0"/>
              </a:rPr>
              <a:t>tromboembolizm</a:t>
            </a:r>
            <a:r>
              <a:rPr lang="tr-TR" sz="2800" dirty="0">
                <a:latin typeface="Comic Sans MS" panose="030F0702030302020204" pitchFamily="66" charset="0"/>
              </a:rPr>
              <a:t> veya </a:t>
            </a:r>
            <a:r>
              <a:rPr lang="tr-TR" sz="2800" dirty="0" err="1">
                <a:latin typeface="Comic Sans MS" panose="030F0702030302020204" pitchFamily="66" charset="0"/>
              </a:rPr>
              <a:t>venöz</a:t>
            </a:r>
            <a:r>
              <a:rPr lang="tr-TR" sz="2800" dirty="0">
                <a:latin typeface="Comic Sans MS" panose="030F0702030302020204" pitchFamily="66" charset="0"/>
              </a:rPr>
              <a:t> </a:t>
            </a:r>
            <a:r>
              <a:rPr lang="tr-TR" sz="2800" dirty="0" err="1">
                <a:latin typeface="Comic Sans MS" panose="030F0702030302020204" pitchFamily="66" charset="0"/>
              </a:rPr>
              <a:t>tromboemboli</a:t>
            </a:r>
            <a:r>
              <a:rPr lang="tr-TR" sz="2800" dirty="0">
                <a:latin typeface="Comic Sans MS" panose="030F0702030302020204" pitchFamily="66" charset="0"/>
              </a:rPr>
              <a:t> öyküsü olan ancak daha önce test edilmemiş kadınlarda yapılmalıdır</a:t>
            </a:r>
          </a:p>
        </p:txBody>
      </p:sp>
      <p:sp>
        <p:nvSpPr>
          <p:cNvPr id="8" name="Dikdörtgen 7"/>
          <p:cNvSpPr/>
          <p:nvPr/>
        </p:nvSpPr>
        <p:spPr>
          <a:xfrm>
            <a:off x="892095" y="1823445"/>
            <a:ext cx="8229603" cy="369332"/>
          </a:xfrm>
          <a:prstGeom prst="rect">
            <a:avLst/>
          </a:prstGeom>
          <a:solidFill>
            <a:schemeClr val="bg2">
              <a:lumMod val="90000"/>
            </a:schemeClr>
          </a:solidFill>
        </p:spPr>
        <p:txBody>
          <a:bodyPr wrap="square">
            <a:spAutoFit/>
          </a:bodyPr>
          <a:lstStyle/>
          <a:p>
            <a:r>
              <a:rPr lang="tr-TR" b="1" dirty="0">
                <a:latin typeface="Comic Sans MS" panose="030F0702030302020204" pitchFamily="66" charset="0"/>
              </a:rPr>
              <a:t>Sınırlı ya da Çelişkili Bilimsel Kanıtlara Dayanan Öneriler (Düzey B</a:t>
            </a:r>
            <a:r>
              <a:rPr lang="tr-TR" b="1" dirty="0" smtClean="0">
                <a:latin typeface="Comic Sans MS" panose="030F0702030302020204" pitchFamily="66" charset="0"/>
              </a:rPr>
              <a:t>)</a:t>
            </a:r>
            <a:endParaRPr lang="tr-TR" b="1" dirty="0">
              <a:latin typeface="Comic Sans MS" panose="030F0702030302020204" pitchFamily="66" charset="0"/>
            </a:endParaRPr>
          </a:p>
        </p:txBody>
      </p:sp>
    </p:spTree>
    <p:extLst>
      <p:ext uri="{BB962C8B-B14F-4D97-AF65-F5344CB8AC3E}">
        <p14:creationId xmlns:p14="http://schemas.microsoft.com/office/powerpoint/2010/main" xmlns="" val="178695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solidFill>
            <a:schemeClr val="accent2">
              <a:lumMod val="20000"/>
              <a:lumOff val="80000"/>
            </a:schemeClr>
          </a:solidFill>
          <a:ln w="28575">
            <a:solidFill>
              <a:schemeClr val="tx1"/>
            </a:solidFill>
          </a:ln>
        </p:spPr>
        <p:txBody>
          <a:bodyPr>
            <a:normAutofit/>
          </a:bodyPr>
          <a:lstStyle/>
          <a:p>
            <a:pPr>
              <a:lnSpc>
                <a:spcPct val="100000"/>
              </a:lnSpc>
              <a:buFont typeface="Wingdings" pitchFamily="2" charset="2"/>
              <a:buChar char="§"/>
              <a:defRPr/>
            </a:pPr>
            <a:r>
              <a:rPr lang="tr-TR" dirty="0" smtClean="0">
                <a:latin typeface="Comic Sans MS" pitchFamily="66" charset="0"/>
              </a:rPr>
              <a:t>TGK ile </a:t>
            </a:r>
            <a:r>
              <a:rPr lang="tr-TR" dirty="0" err="1" smtClean="0">
                <a:latin typeface="Comic Sans MS" pitchFamily="66" charset="0"/>
              </a:rPr>
              <a:t>enfeksiyöz</a:t>
            </a:r>
            <a:r>
              <a:rPr lang="tr-TR" dirty="0" smtClean="0">
                <a:latin typeface="Comic Sans MS" pitchFamily="66" charset="0"/>
              </a:rPr>
              <a:t> ajanlar arasında ilişki kanıtlanmamış</a:t>
            </a:r>
          </a:p>
          <a:p>
            <a:pPr>
              <a:lnSpc>
                <a:spcPct val="100000"/>
              </a:lnSpc>
              <a:buNone/>
              <a:defRPr/>
            </a:pPr>
            <a:r>
              <a:rPr lang="tr-TR" dirty="0" smtClean="0">
                <a:latin typeface="Comic Sans MS" pitchFamily="66" charset="0"/>
              </a:rPr>
              <a:t>	U</a:t>
            </a:r>
            <a:r>
              <a:rPr lang="en-US" dirty="0" err="1" smtClean="0">
                <a:latin typeface="Comic Sans MS" pitchFamily="66" charset="0"/>
              </a:rPr>
              <a:t>reaplasma</a:t>
            </a:r>
            <a:r>
              <a:rPr lang="en-US" dirty="0" smtClean="0">
                <a:latin typeface="Comic Sans MS" pitchFamily="66" charset="0"/>
              </a:rPr>
              <a:t> </a:t>
            </a:r>
            <a:r>
              <a:rPr lang="en-US" dirty="0" err="1" smtClean="0">
                <a:latin typeface="Comic Sans MS" pitchFamily="66" charset="0"/>
              </a:rPr>
              <a:t>urealyticum</a:t>
            </a:r>
            <a:r>
              <a:rPr lang="en-US" dirty="0" smtClean="0">
                <a:latin typeface="Comic Sans MS" pitchFamily="66" charset="0"/>
              </a:rPr>
              <a:t> </a:t>
            </a:r>
            <a:r>
              <a:rPr lang="tr-TR" dirty="0" smtClean="0">
                <a:latin typeface="Comic Sans MS" pitchFamily="66" charset="0"/>
              </a:rPr>
              <a:t>, </a:t>
            </a:r>
            <a:r>
              <a:rPr lang="tr-TR" dirty="0" err="1" smtClean="0">
                <a:latin typeface="Comic Sans MS" pitchFamily="66" charset="0"/>
              </a:rPr>
              <a:t>Mycoplasma</a:t>
            </a:r>
            <a:r>
              <a:rPr lang="tr-TR" dirty="0" smtClean="0">
                <a:latin typeface="Comic Sans MS" pitchFamily="66" charset="0"/>
              </a:rPr>
              <a:t> </a:t>
            </a:r>
            <a:r>
              <a:rPr lang="tr-TR" dirty="0" err="1" smtClean="0">
                <a:latin typeface="Comic Sans MS" pitchFamily="66" charset="0"/>
              </a:rPr>
              <a:t>huminis</a:t>
            </a:r>
            <a:r>
              <a:rPr lang="tr-TR" dirty="0" smtClean="0">
                <a:latin typeface="Comic Sans MS" pitchFamily="66" charset="0"/>
              </a:rPr>
              <a:t>, </a:t>
            </a:r>
            <a:r>
              <a:rPr lang="tr-TR" dirty="0" err="1" smtClean="0">
                <a:latin typeface="Comic Sans MS" pitchFamily="66" charset="0"/>
              </a:rPr>
              <a:t>chlamidya</a:t>
            </a:r>
            <a:r>
              <a:rPr lang="tr-TR" dirty="0" smtClean="0">
                <a:latin typeface="Comic Sans MS" pitchFamily="66" charset="0"/>
              </a:rPr>
              <a:t>, </a:t>
            </a:r>
            <a:r>
              <a:rPr lang="tr-TR" dirty="0" err="1" smtClean="0">
                <a:latin typeface="Comic Sans MS" pitchFamily="66" charset="0"/>
              </a:rPr>
              <a:t>Listeria</a:t>
            </a:r>
            <a:r>
              <a:rPr lang="tr-TR" dirty="0" smtClean="0">
                <a:latin typeface="Comic Sans MS" pitchFamily="66" charset="0"/>
              </a:rPr>
              <a:t> </a:t>
            </a:r>
            <a:r>
              <a:rPr lang="tr-TR" dirty="0" err="1" smtClean="0">
                <a:latin typeface="Comic Sans MS" pitchFamily="66" charset="0"/>
              </a:rPr>
              <a:t>monocytogenesis</a:t>
            </a:r>
            <a:r>
              <a:rPr lang="tr-TR" dirty="0" smtClean="0">
                <a:latin typeface="Comic Sans MS" pitchFamily="66" charset="0"/>
              </a:rPr>
              <a:t>,</a:t>
            </a:r>
            <a:r>
              <a:rPr lang="en-US" dirty="0" smtClean="0">
                <a:latin typeface="Comic Sans MS" pitchFamily="66" charset="0"/>
              </a:rPr>
              <a:t> </a:t>
            </a:r>
            <a:r>
              <a:rPr lang="en-US" dirty="0" err="1" smtClean="0">
                <a:latin typeface="Comic Sans MS" pitchFamily="66" charset="0"/>
              </a:rPr>
              <a:t>Toxoplasma</a:t>
            </a:r>
            <a:r>
              <a:rPr lang="en-US" dirty="0" smtClean="0">
                <a:latin typeface="Comic Sans MS" pitchFamily="66" charset="0"/>
              </a:rPr>
              <a:t> </a:t>
            </a:r>
            <a:r>
              <a:rPr lang="en-US" dirty="0" err="1" smtClean="0">
                <a:latin typeface="Comic Sans MS" pitchFamily="66" charset="0"/>
              </a:rPr>
              <a:t>gondii</a:t>
            </a:r>
            <a:r>
              <a:rPr lang="en-US" dirty="0" smtClean="0">
                <a:latin typeface="Comic Sans MS" pitchFamily="66" charset="0"/>
              </a:rPr>
              <a:t>, rubella, HSV, CMV</a:t>
            </a:r>
            <a:r>
              <a:rPr lang="tr-TR" dirty="0" smtClean="0">
                <a:latin typeface="Comic Sans MS" pitchFamily="66" charset="0"/>
              </a:rPr>
              <a:t>  </a:t>
            </a:r>
          </a:p>
          <a:p>
            <a:pPr>
              <a:lnSpc>
                <a:spcPct val="100000"/>
              </a:lnSpc>
              <a:buFont typeface="Wingdings" pitchFamily="2" charset="2"/>
              <a:buChar char="§"/>
              <a:defRPr/>
            </a:pPr>
            <a:r>
              <a:rPr lang="tr-TR" b="1" u="sng" dirty="0" smtClean="0">
                <a:latin typeface="Comic Sans MS" pitchFamily="66" charset="0"/>
              </a:rPr>
              <a:t>Sonuç:</a:t>
            </a:r>
            <a:r>
              <a:rPr lang="tr-TR" b="1" u="sng" dirty="0" err="1" smtClean="0">
                <a:latin typeface="Comic Sans MS" pitchFamily="66" charset="0"/>
              </a:rPr>
              <a:t>TGK’lı</a:t>
            </a:r>
            <a:r>
              <a:rPr lang="tr-TR" b="1" u="sng" dirty="0" smtClean="0">
                <a:latin typeface="Comic Sans MS" pitchFamily="66" charset="0"/>
              </a:rPr>
              <a:t> olgularda rutin TORCH taraması önerilmez</a:t>
            </a:r>
          </a:p>
          <a:p>
            <a:pPr>
              <a:lnSpc>
                <a:spcPct val="100000"/>
              </a:lnSpc>
              <a:buFont typeface="Wingdings" pitchFamily="2" charset="2"/>
              <a:buChar char="§"/>
              <a:defRPr/>
            </a:pPr>
            <a:r>
              <a:rPr lang="tr-TR" dirty="0" err="1" smtClean="0">
                <a:latin typeface="Comic Sans MS" pitchFamily="66" charset="0"/>
                <a:cs typeface="Times New Roman" pitchFamily="18" charset="0"/>
              </a:rPr>
              <a:t>Asemptomatik</a:t>
            </a:r>
            <a:r>
              <a:rPr lang="tr-TR" dirty="0" smtClean="0">
                <a:latin typeface="Comic Sans MS" pitchFamily="66" charset="0"/>
                <a:cs typeface="Times New Roman" pitchFamily="18" charset="0"/>
              </a:rPr>
              <a:t> TGK olgularında ampirik </a:t>
            </a:r>
            <a:r>
              <a:rPr lang="tr-TR" dirty="0" err="1" smtClean="0">
                <a:latin typeface="Comic Sans MS" pitchFamily="66" charset="0"/>
                <a:cs typeface="Times New Roman" pitchFamily="18" charset="0"/>
              </a:rPr>
              <a:t>antibiotik</a:t>
            </a:r>
            <a:r>
              <a:rPr lang="tr-TR" dirty="0" smtClean="0">
                <a:latin typeface="Comic Sans MS" pitchFamily="66" charset="0"/>
                <a:cs typeface="Times New Roman" pitchFamily="18" charset="0"/>
              </a:rPr>
              <a:t> kullanımı önerilmez</a:t>
            </a:r>
            <a:endParaRPr lang="tr-TR" dirty="0" smtClean="0">
              <a:latin typeface="Comic Sans MS" pitchFamily="66" charset="0"/>
            </a:endParaRPr>
          </a:p>
          <a:p>
            <a:pPr>
              <a:lnSpc>
                <a:spcPct val="100000"/>
              </a:lnSpc>
              <a:buNone/>
              <a:defRPr/>
            </a:pPr>
            <a:endParaRPr lang="en-US" dirty="0" smtClean="0">
              <a:latin typeface="Comic Sans MS" pitchFamily="66" charset="0"/>
            </a:endParaRPr>
          </a:p>
        </p:txBody>
      </p:sp>
      <p:sp>
        <p:nvSpPr>
          <p:cNvPr id="4" name="3 Başlık"/>
          <p:cNvSpPr>
            <a:spLocks noGrp="1"/>
          </p:cNvSpPr>
          <p:nvPr>
            <p:ph type="title"/>
          </p:nvPr>
        </p:nvSpPr>
        <p:spPr>
          <a:solidFill>
            <a:schemeClr val="tx1"/>
          </a:solidFill>
        </p:spPr>
        <p:txBody>
          <a:bodyPr/>
          <a:lstStyle/>
          <a:p>
            <a:r>
              <a:rPr lang="tr-TR" dirty="0" smtClean="0">
                <a:solidFill>
                  <a:schemeClr val="bg1"/>
                </a:solidFill>
                <a:latin typeface="+mn-lt"/>
              </a:rPr>
              <a:t>TGK-</a:t>
            </a:r>
            <a:r>
              <a:rPr lang="tr-TR" dirty="0" err="1" smtClean="0">
                <a:solidFill>
                  <a:schemeClr val="bg1"/>
                </a:solidFill>
                <a:latin typeface="+mn-lt"/>
              </a:rPr>
              <a:t>Enfeksiyöz</a:t>
            </a:r>
            <a:r>
              <a:rPr lang="tr-TR" dirty="0" smtClean="0">
                <a:solidFill>
                  <a:schemeClr val="bg1"/>
                </a:solidFill>
                <a:latin typeface="+mn-lt"/>
              </a:rPr>
              <a:t> nedenler</a:t>
            </a:r>
            <a:endParaRPr lang="tr-TR" dirty="0">
              <a:solidFill>
                <a:schemeClr val="bg1"/>
              </a:solidFill>
              <a:latin typeface="+mn-lt"/>
            </a:endParaRPr>
          </a:p>
        </p:txBody>
      </p:sp>
      <p:sp>
        <p:nvSpPr>
          <p:cNvPr id="5" name="Rectangle 7">
            <a:extLst>
              <a:ext uri="{FF2B5EF4-FFF2-40B4-BE49-F238E27FC236}">
                <a16:creationId xmlns="" xmlns:a16="http://schemas.microsoft.com/office/drawing/2014/main" id="{6F8E9979-6F6A-46F8-B2B7-410676685DF8}"/>
              </a:ext>
            </a:extLst>
          </p:cNvPr>
          <p:cNvSpPr>
            <a:spLocks noChangeArrowheads="1"/>
          </p:cNvSpPr>
          <p:nvPr/>
        </p:nvSpPr>
        <p:spPr bwMode="auto">
          <a:xfrm>
            <a:off x="4906851" y="5048518"/>
            <a:ext cx="6619739"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tr-TR" altLang="tr-TR" sz="2000" i="1" dirty="0"/>
              <a:t>   </a:t>
            </a:r>
          </a:p>
          <a:p>
            <a:pPr eaLnBrk="1" hangingPunct="1">
              <a:spcBef>
                <a:spcPct val="0"/>
              </a:spcBef>
              <a:buFontTx/>
              <a:buNone/>
            </a:pPr>
            <a:r>
              <a:rPr lang="en-US" altLang="tr-TR" sz="2000" i="1" dirty="0" smtClean="0"/>
              <a:t>RCOG</a:t>
            </a:r>
            <a:r>
              <a:rPr lang="en-US" altLang="tr-TR" sz="2000" i="1" dirty="0"/>
              <a:t>, Scientific Advisory Committee, Guideline No. 17. </a:t>
            </a:r>
            <a:r>
              <a:rPr lang="en-US" altLang="tr-TR" sz="2000" i="1" dirty="0" smtClean="0"/>
              <a:t>2011</a:t>
            </a:r>
            <a:endParaRPr lang="tr-TR" altLang="tr-TR" sz="2000" i="1" dirty="0" smtClean="0"/>
          </a:p>
          <a:p>
            <a:pPr eaLnBrk="1" hangingPunct="1">
              <a:spcBef>
                <a:spcPct val="0"/>
              </a:spcBef>
              <a:buFontTx/>
              <a:buNone/>
            </a:pPr>
            <a:endParaRPr lang="tr-TR" altLang="tr-TR" sz="2000" i="1" dirty="0" smtClean="0"/>
          </a:p>
          <a:p>
            <a:pPr eaLnBrk="1" hangingPunct="1">
              <a:spcBef>
                <a:spcPct val="0"/>
              </a:spcBef>
              <a:buFontTx/>
              <a:buNone/>
            </a:pPr>
            <a:endParaRPr lang="en-US" altLang="tr-TR" sz="2000" i="1" dirty="0"/>
          </a:p>
        </p:txBody>
      </p:sp>
      <p:sp>
        <p:nvSpPr>
          <p:cNvPr id="6" name="Dikdörtgen 12">
            <a:extLst>
              <a:ext uri="{FF2B5EF4-FFF2-40B4-BE49-F238E27FC236}">
                <a16:creationId xmlns="" xmlns:a16="http://schemas.microsoft.com/office/drawing/2014/main" id="{A1AAA611-A447-467C-9868-421F16DD815D}"/>
              </a:ext>
            </a:extLst>
          </p:cNvPr>
          <p:cNvSpPr/>
          <p:nvPr/>
        </p:nvSpPr>
        <p:spPr>
          <a:xfrm>
            <a:off x="5061397" y="5694637"/>
            <a:ext cx="5100033" cy="400110"/>
          </a:xfrm>
          <a:prstGeom prst="rect">
            <a:avLst/>
          </a:prstGeom>
        </p:spPr>
        <p:txBody>
          <a:bodyPr wrap="square">
            <a:spAutoFit/>
          </a:bodyPr>
          <a:lstStyle/>
          <a:p>
            <a:r>
              <a:rPr lang="tr-TR" sz="2000" i="1" dirty="0"/>
              <a:t>ASRM </a:t>
            </a:r>
            <a:r>
              <a:rPr lang="tr-TR" sz="2000" i="1" dirty="0" err="1"/>
              <a:t>Practice</a:t>
            </a:r>
            <a:r>
              <a:rPr lang="tr-TR" sz="2000" i="1" dirty="0"/>
              <a:t> </a:t>
            </a:r>
            <a:r>
              <a:rPr lang="tr-TR" sz="2000" i="1" dirty="0" err="1"/>
              <a:t>Committe</a:t>
            </a:r>
            <a:r>
              <a:rPr lang="tr-TR" sz="2000" i="1" dirty="0"/>
              <a:t>, </a:t>
            </a:r>
            <a:r>
              <a:rPr lang="tr-TR" sz="2000" i="1" dirty="0" err="1"/>
              <a:t>Fertil</a:t>
            </a:r>
            <a:r>
              <a:rPr lang="tr-TR" sz="2000" i="1" dirty="0"/>
              <a:t> Steril 2012</a:t>
            </a:r>
          </a:p>
        </p:txBody>
      </p:sp>
    </p:spTree>
    <p:extLst>
      <p:ext uri="{BB962C8B-B14F-4D97-AF65-F5344CB8AC3E}">
        <p14:creationId xmlns:p14="http://schemas.microsoft.com/office/powerpoint/2010/main" xmlns="" val="4210249227"/>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26BC924C-BAF2-4EFB-A404-FA0023C8FD5E}"/>
              </a:ext>
            </a:extLst>
          </p:cNvPr>
          <p:cNvSpPr>
            <a:spLocks noGrp="1"/>
          </p:cNvSpPr>
          <p:nvPr>
            <p:ph type="title"/>
          </p:nvPr>
        </p:nvSpPr>
        <p:spPr>
          <a:solidFill>
            <a:schemeClr val="tx1"/>
          </a:solidFill>
        </p:spPr>
        <p:txBody>
          <a:bodyPr/>
          <a:lstStyle/>
          <a:p>
            <a:r>
              <a:rPr lang="tr-TR" dirty="0" smtClean="0">
                <a:solidFill>
                  <a:schemeClr val="bg1"/>
                </a:solidFill>
                <a:latin typeface="+mn-lt"/>
              </a:rPr>
              <a:t>Açıklanamayan </a:t>
            </a:r>
            <a:r>
              <a:rPr lang="tr-TR" dirty="0">
                <a:solidFill>
                  <a:schemeClr val="bg1"/>
                </a:solidFill>
                <a:latin typeface="+mn-lt"/>
              </a:rPr>
              <a:t>TGK- LIT</a:t>
            </a:r>
          </a:p>
        </p:txBody>
      </p:sp>
      <p:sp>
        <p:nvSpPr>
          <p:cNvPr id="3" name="İçerik Yer Tutucusu 2">
            <a:extLst>
              <a:ext uri="{FF2B5EF4-FFF2-40B4-BE49-F238E27FC236}">
                <a16:creationId xmlns="" xmlns:a16="http://schemas.microsoft.com/office/drawing/2014/main" id="{3EDD657F-3E45-44DE-AFEC-061CAABC4DF1}"/>
              </a:ext>
            </a:extLst>
          </p:cNvPr>
          <p:cNvSpPr>
            <a:spLocks noGrp="1"/>
          </p:cNvSpPr>
          <p:nvPr>
            <p:ph idx="1"/>
          </p:nvPr>
        </p:nvSpPr>
        <p:spPr>
          <a:xfrm>
            <a:off x="838200" y="1825625"/>
            <a:ext cx="10515600" cy="4510781"/>
          </a:xfrm>
          <a:solidFill>
            <a:schemeClr val="accent2">
              <a:lumMod val="20000"/>
              <a:lumOff val="80000"/>
            </a:schemeClr>
          </a:solidFill>
          <a:ln w="38100">
            <a:solidFill>
              <a:schemeClr val="tx1"/>
            </a:solidFill>
          </a:ln>
        </p:spPr>
        <p:txBody>
          <a:bodyPr>
            <a:normAutofit/>
          </a:bodyPr>
          <a:lstStyle/>
          <a:p>
            <a:pPr>
              <a:buFont typeface="Wingdings" panose="05000000000000000000" pitchFamily="2" charset="2"/>
              <a:buChar char="ü"/>
            </a:pPr>
            <a:r>
              <a:rPr lang="tr-TR" b="1" dirty="0">
                <a:latin typeface="Comic Sans MS" panose="030F0702030302020204" pitchFamily="66" charset="0"/>
              </a:rPr>
              <a:t>Lenfosit </a:t>
            </a:r>
            <a:r>
              <a:rPr lang="tr-TR" b="1" dirty="0" err="1">
                <a:latin typeface="Comic Sans MS" panose="030F0702030302020204" pitchFamily="66" charset="0"/>
              </a:rPr>
              <a:t>immünizasyon</a:t>
            </a:r>
            <a:r>
              <a:rPr lang="tr-TR" b="1" dirty="0">
                <a:latin typeface="Comic Sans MS" panose="030F0702030302020204" pitchFamily="66" charset="0"/>
              </a:rPr>
              <a:t> </a:t>
            </a:r>
            <a:r>
              <a:rPr lang="tr-TR" b="1" dirty="0" smtClean="0">
                <a:latin typeface="Comic Sans MS" panose="030F0702030302020204" pitchFamily="66" charset="0"/>
              </a:rPr>
              <a:t>tedavisi</a:t>
            </a:r>
            <a:endParaRPr lang="tr-TR" dirty="0">
              <a:latin typeface="Comic Sans MS" panose="030F0702030302020204" pitchFamily="66" charset="0"/>
            </a:endParaRPr>
          </a:p>
          <a:p>
            <a:pPr>
              <a:buFont typeface="Wingdings" panose="05000000000000000000" pitchFamily="2" charset="2"/>
              <a:buChar char="ü"/>
            </a:pPr>
            <a:r>
              <a:rPr lang="tr-TR" dirty="0" err="1">
                <a:latin typeface="Comic Sans MS" panose="030F0702030302020204" pitchFamily="66" charset="0"/>
              </a:rPr>
              <a:t>TGK’lı</a:t>
            </a:r>
            <a:r>
              <a:rPr lang="tr-TR" dirty="0">
                <a:latin typeface="Comic Sans MS" panose="030F0702030302020204" pitchFamily="66" charset="0"/>
              </a:rPr>
              <a:t> kadınlarda ne </a:t>
            </a:r>
            <a:r>
              <a:rPr lang="tr-TR" dirty="0" err="1">
                <a:latin typeface="Comic Sans MS" panose="030F0702030302020204" pitchFamily="66" charset="0"/>
              </a:rPr>
              <a:t>paternal</a:t>
            </a:r>
            <a:r>
              <a:rPr lang="tr-TR" dirty="0">
                <a:latin typeface="Comic Sans MS" panose="030F0702030302020204" pitchFamily="66" charset="0"/>
              </a:rPr>
              <a:t> ne de </a:t>
            </a:r>
            <a:r>
              <a:rPr lang="tr-TR" dirty="0" err="1">
                <a:latin typeface="Comic Sans MS" panose="030F0702030302020204" pitchFamily="66" charset="0"/>
              </a:rPr>
              <a:t>donör</a:t>
            </a:r>
            <a:r>
              <a:rPr lang="tr-TR" dirty="0">
                <a:latin typeface="Comic Sans MS" panose="030F0702030302020204" pitchFamily="66" charset="0"/>
              </a:rPr>
              <a:t> lenfositleriyle LIT tedavisinin canlı doğum oranları üzerine anlamlı etkisi görülmemiştir.</a:t>
            </a:r>
          </a:p>
          <a:p>
            <a:pPr marL="0" indent="0">
              <a:buNone/>
            </a:pPr>
            <a:r>
              <a:rPr lang="tr-TR" sz="2400" i="1" dirty="0"/>
              <a:t>					</a:t>
            </a:r>
            <a:r>
              <a:rPr lang="tr-TR" sz="2000" i="1" dirty="0" err="1"/>
              <a:t>Wong</a:t>
            </a:r>
            <a:r>
              <a:rPr lang="tr-TR" sz="2000" i="1" dirty="0"/>
              <a:t> LF, </a:t>
            </a:r>
            <a:r>
              <a:rPr lang="tr-TR" sz="2000" i="1" dirty="0" err="1"/>
              <a:t>Cochrane</a:t>
            </a:r>
            <a:r>
              <a:rPr lang="tr-TR" sz="2000" i="1" dirty="0"/>
              <a:t> Database </a:t>
            </a:r>
            <a:r>
              <a:rPr lang="tr-TR" sz="2000" i="1" dirty="0" err="1"/>
              <a:t>Syst</a:t>
            </a:r>
            <a:r>
              <a:rPr lang="tr-TR" sz="2000" i="1" dirty="0"/>
              <a:t> </a:t>
            </a:r>
            <a:r>
              <a:rPr lang="tr-TR" sz="2000" i="1" dirty="0" err="1"/>
              <a:t>Rev</a:t>
            </a:r>
            <a:r>
              <a:rPr lang="tr-TR" sz="2000" i="1" dirty="0"/>
              <a:t> 2014</a:t>
            </a:r>
            <a:r>
              <a:rPr lang="tr-TR" sz="2000" dirty="0">
                <a:latin typeface="Comic Sans MS" panose="030F0702030302020204" pitchFamily="66" charset="0"/>
              </a:rPr>
              <a:t> </a:t>
            </a:r>
            <a:endParaRPr lang="tr-TR" sz="2000" dirty="0" smtClean="0">
              <a:latin typeface="Comic Sans MS" panose="030F0702030302020204" pitchFamily="66" charset="0"/>
            </a:endParaRPr>
          </a:p>
          <a:p>
            <a:pPr marL="0" indent="0">
              <a:buNone/>
            </a:pPr>
            <a:endParaRPr lang="tr-TR" sz="2000" dirty="0">
              <a:latin typeface="Comic Sans MS" panose="030F0702030302020204" pitchFamily="66" charset="0"/>
            </a:endParaRPr>
          </a:p>
          <a:p>
            <a:pPr>
              <a:buFont typeface="Wingdings" panose="05000000000000000000" pitchFamily="2" charset="2"/>
              <a:buChar char="ü"/>
            </a:pPr>
            <a:r>
              <a:rPr lang="tr-TR" dirty="0">
                <a:latin typeface="Comic Sans MS" panose="030F0702030302020204" pitchFamily="66" charset="0"/>
              </a:rPr>
              <a:t>Belirgin bir etkisi olmadığı ve ciddi yan etkileri olabileceği için, açıklanamayan TGK tedavisinde yeri yoktur</a:t>
            </a:r>
          </a:p>
          <a:p>
            <a:endParaRPr lang="tr-TR" dirty="0"/>
          </a:p>
        </p:txBody>
      </p:sp>
      <p:sp>
        <p:nvSpPr>
          <p:cNvPr id="4" name="Metin kutusu 3">
            <a:extLst>
              <a:ext uri="{FF2B5EF4-FFF2-40B4-BE49-F238E27FC236}">
                <a16:creationId xmlns="" xmlns:a16="http://schemas.microsoft.com/office/drawing/2014/main" id="{4F82E7FD-6096-4F51-AFED-F07148A9C759}"/>
              </a:ext>
            </a:extLst>
          </p:cNvPr>
          <p:cNvSpPr txBox="1"/>
          <p:nvPr/>
        </p:nvSpPr>
        <p:spPr>
          <a:xfrm flipH="1">
            <a:off x="4077451" y="5554209"/>
            <a:ext cx="7165805" cy="677108"/>
          </a:xfrm>
          <a:prstGeom prst="rect">
            <a:avLst/>
          </a:prstGeom>
          <a:noFill/>
        </p:spPr>
        <p:txBody>
          <a:bodyPr wrap="square" rtlCol="0">
            <a:spAutoFit/>
          </a:bodyPr>
          <a:lstStyle/>
          <a:p>
            <a:endParaRPr lang="tr-TR" i="1" dirty="0"/>
          </a:p>
          <a:p>
            <a:r>
              <a:rPr lang="en-US" sz="2000" i="1" dirty="0"/>
              <a:t>ESHRE Early Pregnancy </a:t>
            </a:r>
            <a:r>
              <a:rPr lang="en-US" sz="2000" i="1" dirty="0" err="1"/>
              <a:t>Guid</a:t>
            </a:r>
            <a:r>
              <a:rPr lang="tr-TR" sz="2000" i="1" dirty="0"/>
              <a:t>e</a:t>
            </a:r>
            <a:r>
              <a:rPr lang="en-US" sz="2000" i="1" dirty="0"/>
              <a:t>line Development Group</a:t>
            </a:r>
            <a:r>
              <a:rPr lang="tr-TR" sz="2000" i="1" dirty="0"/>
              <a:t>, 2017</a:t>
            </a:r>
            <a:r>
              <a:rPr lang="en-US" sz="2000" i="1" dirty="0"/>
              <a:t> </a:t>
            </a:r>
            <a:endParaRPr lang="tr-TR" sz="2000" i="1" dirty="0"/>
          </a:p>
        </p:txBody>
      </p:sp>
      <p:sp>
        <p:nvSpPr>
          <p:cNvPr id="5" name="Rectangle 7">
            <a:extLst>
              <a:ext uri="{FF2B5EF4-FFF2-40B4-BE49-F238E27FC236}">
                <a16:creationId xmlns="" xmlns:a16="http://schemas.microsoft.com/office/drawing/2014/main" id="{6F8E9979-6F6A-46F8-B2B7-410676685DF8}"/>
              </a:ext>
            </a:extLst>
          </p:cNvPr>
          <p:cNvSpPr>
            <a:spLocks noChangeArrowheads="1"/>
          </p:cNvSpPr>
          <p:nvPr/>
        </p:nvSpPr>
        <p:spPr bwMode="auto">
          <a:xfrm>
            <a:off x="4340180" y="3361388"/>
            <a:ext cx="6671257"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tr-TR" altLang="tr-TR" sz="2000" i="1" dirty="0"/>
              <a:t>   </a:t>
            </a:r>
          </a:p>
          <a:p>
            <a:pPr eaLnBrk="1" hangingPunct="1">
              <a:spcBef>
                <a:spcPct val="0"/>
              </a:spcBef>
              <a:buFontTx/>
              <a:buNone/>
            </a:pPr>
            <a:endParaRPr lang="tr-TR" altLang="tr-TR" sz="2000" i="1" dirty="0"/>
          </a:p>
          <a:p>
            <a:pPr eaLnBrk="1" hangingPunct="1">
              <a:spcBef>
                <a:spcPct val="0"/>
              </a:spcBef>
              <a:buFontTx/>
              <a:buNone/>
            </a:pPr>
            <a:r>
              <a:rPr lang="en-US" altLang="tr-TR" sz="2000" i="1" dirty="0"/>
              <a:t>RCOG, Scientific Advisory Committee, Guideline No. 17. 2011</a:t>
            </a:r>
          </a:p>
        </p:txBody>
      </p:sp>
    </p:spTree>
    <p:extLst>
      <p:ext uri="{BB962C8B-B14F-4D97-AF65-F5344CB8AC3E}">
        <p14:creationId xmlns:p14="http://schemas.microsoft.com/office/powerpoint/2010/main" xmlns="" val="2157385661"/>
      </p:ext>
    </p:extLst>
  </p:cSld>
  <p:clrMapOvr>
    <a:masterClrMapping/>
  </p:clrMapOvr>
  <p:transition>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F395A432-FD76-4B3C-9B0B-3D754CCB4919}"/>
              </a:ext>
            </a:extLst>
          </p:cNvPr>
          <p:cNvSpPr>
            <a:spLocks noGrp="1"/>
          </p:cNvSpPr>
          <p:nvPr>
            <p:ph idx="1"/>
          </p:nvPr>
        </p:nvSpPr>
        <p:spPr>
          <a:xfrm>
            <a:off x="838200" y="1825625"/>
            <a:ext cx="11049000" cy="4351338"/>
          </a:xfrm>
          <a:solidFill>
            <a:schemeClr val="accent2">
              <a:lumMod val="20000"/>
              <a:lumOff val="80000"/>
            </a:schemeClr>
          </a:solidFill>
        </p:spPr>
        <p:txBody>
          <a:bodyPr>
            <a:normAutofit/>
          </a:bodyPr>
          <a:lstStyle/>
          <a:p>
            <a:pPr>
              <a:buFont typeface="Wingdings" panose="05000000000000000000" pitchFamily="2" charset="2"/>
              <a:buChar char="ü"/>
            </a:pPr>
            <a:r>
              <a:rPr lang="tr-TR" dirty="0" err="1">
                <a:latin typeface="Comic Sans MS" panose="030F0702030302020204" pitchFamily="66" charset="0"/>
              </a:rPr>
              <a:t>Intravenöz</a:t>
            </a:r>
            <a:r>
              <a:rPr lang="tr-TR" dirty="0">
                <a:latin typeface="Comic Sans MS" panose="030F0702030302020204" pitchFamily="66" charset="0"/>
              </a:rPr>
              <a:t> </a:t>
            </a:r>
            <a:r>
              <a:rPr lang="tr-TR" dirty="0" err="1" smtClean="0">
                <a:latin typeface="Comic Sans MS" panose="030F0702030302020204" pitchFamily="66" charset="0"/>
              </a:rPr>
              <a:t>immungloblulin</a:t>
            </a:r>
            <a:endParaRPr lang="tr-TR" dirty="0" smtClean="0">
              <a:latin typeface="Comic Sans MS" panose="030F0702030302020204" pitchFamily="66" charset="0"/>
            </a:endParaRPr>
          </a:p>
          <a:p>
            <a:pPr>
              <a:buFont typeface="Wingdings" panose="05000000000000000000" pitchFamily="2" charset="2"/>
              <a:buChar char="ü"/>
            </a:pPr>
            <a:endParaRPr lang="tr-TR" dirty="0">
              <a:latin typeface="Comic Sans MS" panose="030F0702030302020204" pitchFamily="66" charset="0"/>
            </a:endParaRPr>
          </a:p>
          <a:p>
            <a:pPr>
              <a:buFont typeface="Wingdings" panose="05000000000000000000" pitchFamily="2" charset="2"/>
              <a:buChar char="ü"/>
            </a:pPr>
            <a:r>
              <a:rPr lang="tr-TR" dirty="0">
                <a:latin typeface="Comic Sans MS" panose="030F0702030302020204" pitchFamily="66" charset="0"/>
              </a:rPr>
              <a:t>Meta-analiz: </a:t>
            </a:r>
          </a:p>
          <a:p>
            <a:pPr marL="0" indent="0">
              <a:buNone/>
            </a:pPr>
            <a:r>
              <a:rPr lang="tr-TR" b="1" dirty="0">
                <a:latin typeface="Comic Sans MS" panose="030F0702030302020204" pitchFamily="66" charset="0"/>
              </a:rPr>
              <a:t>Gebelik öncesi tedaviye başlanan </a:t>
            </a:r>
            <a:r>
              <a:rPr lang="tr-TR" dirty="0" err="1">
                <a:latin typeface="Comic Sans MS" panose="030F0702030302020204" pitchFamily="66" charset="0"/>
              </a:rPr>
              <a:t>TGK’lı</a:t>
            </a:r>
            <a:r>
              <a:rPr lang="tr-TR" dirty="0">
                <a:latin typeface="Comic Sans MS" panose="030F0702030302020204" pitchFamily="66" charset="0"/>
              </a:rPr>
              <a:t> olgularda canlı doğum </a:t>
            </a:r>
            <a:r>
              <a:rPr lang="tr-TR" dirty="0" smtClean="0">
                <a:latin typeface="Comic Sans MS" panose="030F0702030302020204" pitchFamily="66" charset="0"/>
              </a:rPr>
              <a:t>oranını </a:t>
            </a:r>
            <a:r>
              <a:rPr lang="tr-TR" dirty="0">
                <a:latin typeface="Comic Sans MS" panose="030F0702030302020204" pitchFamily="66" charset="0"/>
              </a:rPr>
              <a:t>anlamlı olarak </a:t>
            </a:r>
            <a:r>
              <a:rPr lang="tr-TR" dirty="0" smtClean="0">
                <a:latin typeface="Comic Sans MS" panose="030F0702030302020204" pitchFamily="66" charset="0"/>
              </a:rPr>
              <a:t>artırırken </a:t>
            </a:r>
            <a:r>
              <a:rPr lang="tr-TR" dirty="0">
                <a:latin typeface="Comic Sans MS" panose="030F0702030302020204" pitchFamily="66" charset="0"/>
              </a:rPr>
              <a:t>(RR 1.67;% 95 CI 1.30-2.14),  </a:t>
            </a:r>
            <a:r>
              <a:rPr lang="tr-TR" b="1" dirty="0" err="1">
                <a:latin typeface="Comic Sans MS" panose="030F0702030302020204" pitchFamily="66" charset="0"/>
              </a:rPr>
              <a:t>implantasyon</a:t>
            </a:r>
            <a:r>
              <a:rPr lang="tr-TR" b="1" dirty="0">
                <a:latin typeface="Comic Sans MS" panose="030F0702030302020204" pitchFamily="66" charset="0"/>
              </a:rPr>
              <a:t> sonrası başlananlarda </a:t>
            </a:r>
            <a:r>
              <a:rPr lang="tr-TR" dirty="0">
                <a:latin typeface="Comic Sans MS" panose="030F0702030302020204" pitchFamily="66" charset="0"/>
              </a:rPr>
              <a:t>LBR üzerine etkili </a:t>
            </a:r>
            <a:r>
              <a:rPr lang="tr-TR" dirty="0" smtClean="0">
                <a:latin typeface="Comic Sans MS" panose="030F0702030302020204" pitchFamily="66" charset="0"/>
              </a:rPr>
              <a:t>olmadığı </a:t>
            </a:r>
            <a:r>
              <a:rPr lang="tr-TR" dirty="0">
                <a:latin typeface="Comic Sans MS" panose="030F0702030302020204" pitchFamily="66" charset="0"/>
              </a:rPr>
              <a:t>bildirilmiştir </a:t>
            </a:r>
          </a:p>
          <a:p>
            <a:pPr marL="0" indent="0">
              <a:buNone/>
            </a:pPr>
            <a:r>
              <a:rPr lang="tr-TR" i="1" dirty="0"/>
              <a:t>				</a:t>
            </a:r>
            <a:r>
              <a:rPr lang="tr-TR" sz="2600" i="1" dirty="0"/>
              <a:t>Wang SW, </a:t>
            </a:r>
            <a:r>
              <a:rPr lang="en-US" sz="2600" i="1" dirty="0" err="1"/>
              <a:t>Reprod</a:t>
            </a:r>
            <a:r>
              <a:rPr lang="en-US" sz="2600" i="1" dirty="0"/>
              <a:t> Biomed Online 2016;33: 720-736. </a:t>
            </a:r>
            <a:endParaRPr lang="tr-TR" sz="2600" i="1" dirty="0"/>
          </a:p>
          <a:p>
            <a:pPr>
              <a:buFont typeface="Wingdings" panose="05000000000000000000" pitchFamily="2" charset="2"/>
              <a:buChar char="ü"/>
            </a:pPr>
            <a:endParaRPr lang="tr-TR" dirty="0">
              <a:latin typeface="Comic Sans MS" panose="030F0702030302020204" pitchFamily="66" charset="0"/>
            </a:endParaRPr>
          </a:p>
        </p:txBody>
      </p:sp>
      <p:sp>
        <p:nvSpPr>
          <p:cNvPr id="4" name="Unvan 1">
            <a:extLst>
              <a:ext uri="{FF2B5EF4-FFF2-40B4-BE49-F238E27FC236}">
                <a16:creationId xmlns="" xmlns:a16="http://schemas.microsoft.com/office/drawing/2014/main" id="{F84C9E05-34FC-4AEE-8B7D-97619BCBA68E}"/>
              </a:ext>
            </a:extLst>
          </p:cNvPr>
          <p:cNvSpPr>
            <a:spLocks noGrp="1"/>
          </p:cNvSpPr>
          <p:nvPr>
            <p:ph type="title"/>
          </p:nvPr>
        </p:nvSpPr>
        <p:spPr>
          <a:solidFill>
            <a:schemeClr val="tx1"/>
          </a:solidFill>
        </p:spPr>
        <p:txBody>
          <a:bodyPr/>
          <a:lstStyle/>
          <a:p>
            <a:r>
              <a:rPr lang="tr-TR" dirty="0">
                <a:solidFill>
                  <a:schemeClr val="bg1"/>
                </a:solidFill>
                <a:latin typeface="+mn-lt"/>
              </a:rPr>
              <a:t>AÇIKLANAMAYAN TGK- IVIG</a:t>
            </a:r>
          </a:p>
        </p:txBody>
      </p:sp>
      <p:sp>
        <p:nvSpPr>
          <p:cNvPr id="5" name="Konuşma Balonu: Dikdörtgen 4">
            <a:extLst>
              <a:ext uri="{FF2B5EF4-FFF2-40B4-BE49-F238E27FC236}">
                <a16:creationId xmlns="" xmlns:a16="http://schemas.microsoft.com/office/drawing/2014/main" id="{658728C7-89F1-4E00-809C-9C63C21EBF75}"/>
              </a:ext>
            </a:extLst>
          </p:cNvPr>
          <p:cNvSpPr/>
          <p:nvPr/>
        </p:nvSpPr>
        <p:spPr>
          <a:xfrm>
            <a:off x="2653049" y="806004"/>
            <a:ext cx="8363972" cy="3624328"/>
          </a:xfrm>
          <a:prstGeom prst="wedgeRectCallout">
            <a:avLst>
              <a:gd name="adj1" fmla="val -3344"/>
              <a:gd name="adj2" fmla="val 9136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chemeClr val="tx1"/>
                </a:solidFill>
              </a:rPr>
              <a:t>ESHRE Early Pregnancy </a:t>
            </a:r>
            <a:r>
              <a:rPr lang="en-US" sz="2400" i="1" dirty="0" err="1">
                <a:solidFill>
                  <a:schemeClr val="tx1"/>
                </a:solidFill>
              </a:rPr>
              <a:t>Guid</a:t>
            </a:r>
            <a:r>
              <a:rPr lang="tr-TR" sz="2400" i="1" dirty="0">
                <a:solidFill>
                  <a:schemeClr val="tx1"/>
                </a:solidFill>
              </a:rPr>
              <a:t>e</a:t>
            </a:r>
            <a:r>
              <a:rPr lang="en-US" sz="2400" i="1" dirty="0">
                <a:solidFill>
                  <a:schemeClr val="tx1"/>
                </a:solidFill>
              </a:rPr>
              <a:t>line Development Group</a:t>
            </a:r>
            <a:r>
              <a:rPr lang="tr-TR" sz="2400" i="1" dirty="0">
                <a:solidFill>
                  <a:schemeClr val="tx1"/>
                </a:solidFill>
              </a:rPr>
              <a:t>, 2017</a:t>
            </a:r>
          </a:p>
          <a:p>
            <a:pPr algn="ctr"/>
            <a:endParaRPr lang="tr-TR" sz="2400" i="1" dirty="0">
              <a:solidFill>
                <a:schemeClr val="tx1"/>
              </a:solidFill>
            </a:endParaRPr>
          </a:p>
          <a:p>
            <a:r>
              <a:rPr lang="tr-TR" sz="2800" b="1" dirty="0">
                <a:solidFill>
                  <a:schemeClr val="tx1"/>
                </a:solidFill>
                <a:latin typeface="Comic Sans MS" panose="030F0702030302020204" pitchFamily="66" charset="0"/>
              </a:rPr>
              <a:t>IVIG</a:t>
            </a:r>
            <a:r>
              <a:rPr lang="tr-TR" sz="2800" dirty="0">
                <a:solidFill>
                  <a:schemeClr val="tx1"/>
                </a:solidFill>
                <a:latin typeface="Comic Sans MS" panose="030F0702030302020204" pitchFamily="66" charset="0"/>
              </a:rPr>
              <a:t>, </a:t>
            </a:r>
            <a:r>
              <a:rPr lang="tr-TR" sz="2800" b="1" dirty="0" err="1">
                <a:solidFill>
                  <a:schemeClr val="tx1"/>
                </a:solidFill>
                <a:latin typeface="Comic Sans MS" panose="030F0702030302020204" pitchFamily="66" charset="0"/>
              </a:rPr>
              <a:t>TGK’nın</a:t>
            </a:r>
            <a:r>
              <a:rPr lang="tr-TR" sz="2800" b="1" dirty="0">
                <a:solidFill>
                  <a:schemeClr val="tx1"/>
                </a:solidFill>
                <a:latin typeface="Comic Sans MS" panose="030F0702030302020204" pitchFamily="66" charset="0"/>
              </a:rPr>
              <a:t> tedavisi olarak önerilmemektedir</a:t>
            </a:r>
            <a:r>
              <a:rPr lang="tr-TR" sz="2800" dirty="0">
                <a:solidFill>
                  <a:schemeClr val="tx1"/>
                </a:solidFill>
                <a:latin typeface="Comic Sans MS" panose="030F0702030302020204" pitchFamily="66" charset="0"/>
              </a:rPr>
              <a:t>. </a:t>
            </a:r>
          </a:p>
          <a:p>
            <a:r>
              <a:rPr lang="tr-TR" sz="2800" dirty="0">
                <a:solidFill>
                  <a:schemeClr val="tx1"/>
                </a:solidFill>
                <a:latin typeface="Comic Sans MS" panose="030F0702030302020204" pitchFamily="66" charset="0"/>
              </a:rPr>
              <a:t>Daha ileri RCT </a:t>
            </a:r>
            <a:r>
              <a:rPr lang="tr-TR" sz="2800" dirty="0" smtClean="0">
                <a:solidFill>
                  <a:schemeClr val="tx1"/>
                </a:solidFill>
                <a:latin typeface="Comic Sans MS" panose="030F0702030302020204" pitchFamily="66" charset="0"/>
              </a:rPr>
              <a:t>ihtiyaç var ve bu çalışmaların meta-analiz </a:t>
            </a:r>
            <a:r>
              <a:rPr lang="tr-TR" sz="2800" dirty="0">
                <a:solidFill>
                  <a:schemeClr val="tx1"/>
                </a:solidFill>
                <a:latin typeface="Comic Sans MS" panose="030F0702030302020204" pitchFamily="66" charset="0"/>
              </a:rPr>
              <a:t>sonuçları verildikten sonra, </a:t>
            </a:r>
            <a:r>
              <a:rPr lang="tr-TR" sz="2800" b="1" dirty="0" err="1">
                <a:solidFill>
                  <a:schemeClr val="tx1"/>
                </a:solidFill>
                <a:latin typeface="Comic Sans MS" panose="030F0702030302020204" pitchFamily="66" charset="0"/>
              </a:rPr>
              <a:t>sekonder</a:t>
            </a:r>
            <a:r>
              <a:rPr lang="tr-TR" sz="2800" b="1" dirty="0">
                <a:solidFill>
                  <a:schemeClr val="tx1"/>
                </a:solidFill>
                <a:latin typeface="Comic Sans MS" panose="030F0702030302020204" pitchFamily="66" charset="0"/>
              </a:rPr>
              <a:t> </a:t>
            </a:r>
            <a:r>
              <a:rPr lang="tr-TR" sz="2800" b="1" dirty="0" err="1">
                <a:solidFill>
                  <a:schemeClr val="tx1"/>
                </a:solidFill>
                <a:latin typeface="Comic Sans MS" panose="030F0702030302020204" pitchFamily="66" charset="0"/>
              </a:rPr>
              <a:t>TGK’lı</a:t>
            </a:r>
            <a:r>
              <a:rPr lang="tr-TR" sz="2800" b="1" dirty="0">
                <a:solidFill>
                  <a:schemeClr val="tx1"/>
                </a:solidFill>
                <a:latin typeface="Comic Sans MS" panose="030F0702030302020204" pitchFamily="66" charset="0"/>
              </a:rPr>
              <a:t> olgular </a:t>
            </a:r>
            <a:r>
              <a:rPr lang="tr-TR" sz="2800" b="1" dirty="0" smtClean="0">
                <a:solidFill>
                  <a:schemeClr val="tx1"/>
                </a:solidFill>
                <a:latin typeface="Comic Sans MS" panose="030F0702030302020204" pitchFamily="66" charset="0"/>
              </a:rPr>
              <a:t> ile </a:t>
            </a:r>
            <a:r>
              <a:rPr lang="tr-TR" sz="2800" b="1" dirty="0">
                <a:solidFill>
                  <a:schemeClr val="tx1"/>
                </a:solidFill>
                <a:latin typeface="Comic Sans MS" panose="030F0702030302020204" pitchFamily="66" charset="0"/>
              </a:rPr>
              <a:t>gebelik öncesi </a:t>
            </a:r>
            <a:r>
              <a:rPr lang="tr-TR" sz="2800" b="1" dirty="0" smtClean="0">
                <a:solidFill>
                  <a:schemeClr val="tx1"/>
                </a:solidFill>
                <a:latin typeface="Comic Sans MS" panose="030F0702030302020204" pitchFamily="66" charset="0"/>
              </a:rPr>
              <a:t>tedaviye </a:t>
            </a:r>
            <a:r>
              <a:rPr lang="tr-TR" sz="2800" b="1" dirty="0">
                <a:solidFill>
                  <a:schemeClr val="tx1"/>
                </a:solidFill>
                <a:latin typeface="Comic Sans MS" panose="030F0702030302020204" pitchFamily="66" charset="0"/>
              </a:rPr>
              <a:t>başlama</a:t>
            </a:r>
            <a:r>
              <a:rPr lang="tr-TR" sz="2800" dirty="0">
                <a:solidFill>
                  <a:schemeClr val="tx1"/>
                </a:solidFill>
                <a:latin typeface="Comic Sans MS" panose="030F0702030302020204" pitchFamily="66" charset="0"/>
              </a:rPr>
              <a:t> </a:t>
            </a:r>
            <a:r>
              <a:rPr lang="tr-TR" sz="2800" dirty="0" smtClean="0">
                <a:solidFill>
                  <a:schemeClr val="tx1"/>
                </a:solidFill>
                <a:latin typeface="Comic Sans MS" panose="030F0702030302020204" pitchFamily="66" charset="0"/>
              </a:rPr>
              <a:t>konusuna odaklanılmalıdır. </a:t>
            </a:r>
            <a:endParaRPr lang="tr-TR" sz="2800" i="1" dirty="0">
              <a:solidFill>
                <a:schemeClr val="tx1"/>
              </a:solidFill>
              <a:latin typeface="Comic Sans MS" panose="030F0702030302020204" pitchFamily="66" charset="0"/>
            </a:endParaRPr>
          </a:p>
          <a:p>
            <a:r>
              <a:rPr lang="en-US" sz="2400" i="1" dirty="0">
                <a:solidFill>
                  <a:schemeClr val="tx1"/>
                </a:solidFill>
              </a:rPr>
              <a:t> </a:t>
            </a:r>
            <a:endParaRPr lang="tr-TR" sz="2400" i="1" dirty="0">
              <a:solidFill>
                <a:schemeClr val="tx1"/>
              </a:solidFill>
            </a:endParaRPr>
          </a:p>
          <a:p>
            <a:pPr algn="ctr"/>
            <a:endParaRPr lang="tr-TR" dirty="0">
              <a:solidFill>
                <a:schemeClr val="tx1"/>
              </a:solidFill>
            </a:endParaRPr>
          </a:p>
        </p:txBody>
      </p:sp>
    </p:spTree>
    <p:extLst>
      <p:ext uri="{BB962C8B-B14F-4D97-AF65-F5344CB8AC3E}">
        <p14:creationId xmlns:p14="http://schemas.microsoft.com/office/powerpoint/2010/main" xmlns="" val="193388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E25C0476-58D8-4F93-AC45-943B49B4D8F7}"/>
              </a:ext>
            </a:extLst>
          </p:cNvPr>
          <p:cNvSpPr>
            <a:spLocks noGrp="1"/>
          </p:cNvSpPr>
          <p:nvPr>
            <p:ph idx="1"/>
          </p:nvPr>
        </p:nvSpPr>
        <p:spPr>
          <a:solidFill>
            <a:schemeClr val="accent2">
              <a:lumMod val="20000"/>
              <a:lumOff val="80000"/>
            </a:schemeClr>
          </a:solidFill>
        </p:spPr>
        <p:txBody>
          <a:bodyPr/>
          <a:lstStyle/>
          <a:p>
            <a:pPr>
              <a:buFont typeface="Wingdings" pitchFamily="2" charset="2"/>
              <a:buChar char="ü"/>
            </a:pPr>
            <a:r>
              <a:rPr lang="tr-TR" dirty="0" smtClean="0">
                <a:latin typeface="Comic Sans MS" pitchFamily="66" charset="0"/>
              </a:rPr>
              <a:t> </a:t>
            </a:r>
            <a:r>
              <a:rPr lang="tr-TR" b="1" dirty="0" err="1" smtClean="0">
                <a:latin typeface="Comic Sans MS" pitchFamily="66" charset="0"/>
              </a:rPr>
              <a:t>Glukokortikoidler</a:t>
            </a:r>
            <a:r>
              <a:rPr lang="tr-TR" dirty="0" smtClean="0">
                <a:latin typeface="Comic Sans MS" pitchFamily="66" charset="0"/>
              </a:rPr>
              <a:t> açıklanamayan </a:t>
            </a:r>
            <a:r>
              <a:rPr lang="tr-TR" dirty="0" err="1">
                <a:latin typeface="Comic Sans MS" panose="030F0702030302020204" pitchFamily="66" charset="0"/>
              </a:rPr>
              <a:t>TGK’nın</a:t>
            </a:r>
            <a:r>
              <a:rPr lang="tr-TR" dirty="0">
                <a:latin typeface="Comic Sans MS" panose="030F0702030302020204" pitchFamily="66" charset="0"/>
              </a:rPr>
              <a:t> tedavisi olarak önerilmemektedir.</a:t>
            </a:r>
          </a:p>
          <a:p>
            <a:pPr>
              <a:buFont typeface="Wingdings" pitchFamily="2" charset="2"/>
              <a:buChar char="ü"/>
            </a:pPr>
            <a:r>
              <a:rPr lang="tr-TR" dirty="0">
                <a:latin typeface="Comic Sans MS" panose="030F0702030302020204" pitchFamily="66" charset="0"/>
              </a:rPr>
              <a:t>Doz- Yan etki ???</a:t>
            </a:r>
          </a:p>
          <a:p>
            <a:pPr>
              <a:buFont typeface="Wingdings" pitchFamily="2" charset="2"/>
              <a:buChar char="ü"/>
            </a:pPr>
            <a:r>
              <a:rPr lang="tr-TR" dirty="0">
                <a:latin typeface="Comic Sans MS" panose="030F0702030302020204" pitchFamily="66" charset="0"/>
              </a:rPr>
              <a:t>TGK hastalarına gebelik öncesi ve ilk </a:t>
            </a:r>
            <a:r>
              <a:rPr lang="tr-TR" dirty="0" err="1">
                <a:latin typeface="Comic Sans MS" panose="030F0702030302020204" pitchFamily="66" charset="0"/>
              </a:rPr>
              <a:t>trimesterde</a:t>
            </a:r>
            <a:r>
              <a:rPr lang="tr-TR" dirty="0">
                <a:latin typeface="Comic Sans MS" panose="030F0702030302020204" pitchFamily="66" charset="0"/>
              </a:rPr>
              <a:t> daha düşük dozlarda </a:t>
            </a:r>
            <a:r>
              <a:rPr lang="tr-TR" b="1" dirty="0" err="1" smtClean="0">
                <a:latin typeface="Comic Sans MS" panose="030F0702030302020204" pitchFamily="66" charset="0"/>
              </a:rPr>
              <a:t>prednizon</a:t>
            </a:r>
            <a:r>
              <a:rPr lang="tr-TR" b="1" dirty="0" smtClean="0">
                <a:latin typeface="Comic Sans MS" panose="030F0702030302020204" pitchFamily="66" charset="0"/>
              </a:rPr>
              <a:t> </a:t>
            </a:r>
            <a:r>
              <a:rPr lang="tr-TR" dirty="0" smtClean="0">
                <a:latin typeface="Comic Sans MS" panose="030F0702030302020204" pitchFamily="66" charset="0"/>
              </a:rPr>
              <a:t>(</a:t>
            </a:r>
            <a:r>
              <a:rPr lang="tr-TR" dirty="0">
                <a:latin typeface="Comic Sans MS" panose="030F0702030302020204" pitchFamily="66" charset="0"/>
              </a:rPr>
              <a:t>yan etkileri azaltmak için) uygulayan yeni </a:t>
            </a:r>
            <a:r>
              <a:rPr lang="tr-TR" dirty="0" err="1">
                <a:latin typeface="Comic Sans MS" panose="030F0702030302020204" pitchFamily="66" charset="0"/>
              </a:rPr>
              <a:t>randomize</a:t>
            </a:r>
            <a:r>
              <a:rPr lang="tr-TR" dirty="0">
                <a:latin typeface="Comic Sans MS" panose="030F0702030302020204" pitchFamily="66" charset="0"/>
              </a:rPr>
              <a:t> çalışmalar yapılmalıdır</a:t>
            </a:r>
          </a:p>
          <a:p>
            <a:endParaRPr lang="tr-TR" dirty="0"/>
          </a:p>
        </p:txBody>
      </p:sp>
      <p:sp>
        <p:nvSpPr>
          <p:cNvPr id="4" name="Unvan 1">
            <a:extLst>
              <a:ext uri="{FF2B5EF4-FFF2-40B4-BE49-F238E27FC236}">
                <a16:creationId xmlns="" xmlns:a16="http://schemas.microsoft.com/office/drawing/2014/main" id="{1A496732-6E94-417B-8A42-08C899FB81AB}"/>
              </a:ext>
            </a:extLst>
          </p:cNvPr>
          <p:cNvSpPr>
            <a:spLocks noGrp="1"/>
          </p:cNvSpPr>
          <p:nvPr>
            <p:ph type="title"/>
          </p:nvPr>
        </p:nvSpPr>
        <p:spPr>
          <a:solidFill>
            <a:schemeClr val="tx1"/>
          </a:solidFill>
        </p:spPr>
        <p:txBody>
          <a:bodyPr/>
          <a:lstStyle/>
          <a:p>
            <a:r>
              <a:rPr lang="tr-TR" dirty="0" smtClean="0">
                <a:solidFill>
                  <a:schemeClr val="bg1"/>
                </a:solidFill>
                <a:latin typeface="+mn-lt"/>
              </a:rPr>
              <a:t>Açıklanamayan </a:t>
            </a:r>
            <a:r>
              <a:rPr lang="tr-TR" dirty="0">
                <a:solidFill>
                  <a:schemeClr val="bg1"/>
                </a:solidFill>
                <a:latin typeface="+mn-lt"/>
              </a:rPr>
              <a:t>TGK- </a:t>
            </a:r>
            <a:r>
              <a:rPr lang="tr-TR" dirty="0" err="1" smtClean="0">
                <a:solidFill>
                  <a:schemeClr val="bg1"/>
                </a:solidFill>
                <a:latin typeface="+mn-lt"/>
              </a:rPr>
              <a:t>Glukokortikoidler</a:t>
            </a:r>
            <a:endParaRPr lang="tr-TR" dirty="0">
              <a:solidFill>
                <a:schemeClr val="bg1"/>
              </a:solidFill>
              <a:latin typeface="+mn-lt"/>
            </a:endParaRPr>
          </a:p>
        </p:txBody>
      </p:sp>
      <p:sp>
        <p:nvSpPr>
          <p:cNvPr id="5" name="Metin kutusu 4">
            <a:extLst>
              <a:ext uri="{FF2B5EF4-FFF2-40B4-BE49-F238E27FC236}">
                <a16:creationId xmlns="" xmlns:a16="http://schemas.microsoft.com/office/drawing/2014/main" id="{C1D8A82B-4838-46A2-B9E2-FFD41BB490B8}"/>
              </a:ext>
            </a:extLst>
          </p:cNvPr>
          <p:cNvSpPr txBox="1"/>
          <p:nvPr/>
        </p:nvSpPr>
        <p:spPr>
          <a:xfrm flipH="1">
            <a:off x="3505200" y="4752499"/>
            <a:ext cx="9357360" cy="738664"/>
          </a:xfrm>
          <a:prstGeom prst="rect">
            <a:avLst/>
          </a:prstGeom>
          <a:noFill/>
        </p:spPr>
        <p:txBody>
          <a:bodyPr wrap="square" rtlCol="0">
            <a:spAutoFit/>
          </a:bodyPr>
          <a:lstStyle/>
          <a:p>
            <a:endParaRPr lang="tr-TR" i="1" dirty="0"/>
          </a:p>
          <a:p>
            <a:r>
              <a:rPr lang="en-US" sz="2400" i="1" dirty="0"/>
              <a:t>ESHRE Early Pregnancy </a:t>
            </a:r>
            <a:r>
              <a:rPr lang="en-US" sz="2400" i="1" dirty="0" err="1"/>
              <a:t>Guid</a:t>
            </a:r>
            <a:r>
              <a:rPr lang="tr-TR" sz="2400" i="1" dirty="0"/>
              <a:t>e</a:t>
            </a:r>
            <a:r>
              <a:rPr lang="en-US" sz="2400" i="1" dirty="0"/>
              <a:t>line Development Group</a:t>
            </a:r>
            <a:r>
              <a:rPr lang="tr-TR" sz="2400" i="1" dirty="0"/>
              <a:t>, 2017</a:t>
            </a:r>
            <a:r>
              <a:rPr lang="en-US" sz="2400" i="1" dirty="0"/>
              <a:t> </a:t>
            </a:r>
            <a:endParaRPr lang="tr-TR" sz="2400" i="1" dirty="0"/>
          </a:p>
        </p:txBody>
      </p:sp>
    </p:spTree>
    <p:extLst>
      <p:ext uri="{BB962C8B-B14F-4D97-AF65-F5344CB8AC3E}">
        <p14:creationId xmlns:p14="http://schemas.microsoft.com/office/powerpoint/2010/main" xmlns="" val="25307607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1B000C45-8530-487F-90B1-8A86BFA94B71}"/>
              </a:ext>
            </a:extLst>
          </p:cNvPr>
          <p:cNvSpPr>
            <a:spLocks noGrp="1"/>
          </p:cNvSpPr>
          <p:nvPr>
            <p:ph idx="1"/>
          </p:nvPr>
        </p:nvSpPr>
        <p:spPr>
          <a:solidFill>
            <a:schemeClr val="accent2">
              <a:lumMod val="20000"/>
              <a:lumOff val="80000"/>
            </a:schemeClr>
          </a:solidFill>
          <a:ln w="28575">
            <a:solidFill>
              <a:schemeClr val="tx1"/>
            </a:solidFill>
          </a:ln>
        </p:spPr>
        <p:txBody>
          <a:bodyPr/>
          <a:lstStyle/>
          <a:p>
            <a:pPr>
              <a:buFont typeface="Wingdings" panose="05000000000000000000" pitchFamily="2" charset="2"/>
              <a:buChar char="ü"/>
            </a:pPr>
            <a:r>
              <a:rPr lang="tr-TR" dirty="0">
                <a:latin typeface="Comic Sans MS" panose="030F0702030302020204" pitchFamily="66" charset="0"/>
              </a:rPr>
              <a:t>TGK olan olgularda </a:t>
            </a:r>
            <a:r>
              <a:rPr lang="tr-TR" b="1" dirty="0" err="1">
                <a:latin typeface="Comic Sans MS" panose="030F0702030302020204" pitchFamily="66" charset="0"/>
              </a:rPr>
              <a:t>antikoagülan</a:t>
            </a:r>
            <a:r>
              <a:rPr lang="tr-TR" b="1" dirty="0">
                <a:latin typeface="Comic Sans MS" panose="030F0702030302020204" pitchFamily="66" charset="0"/>
              </a:rPr>
              <a:t> (aspirin, </a:t>
            </a:r>
            <a:r>
              <a:rPr lang="tr-TR" b="1" dirty="0" err="1">
                <a:latin typeface="Comic Sans MS" panose="030F0702030302020204" pitchFamily="66" charset="0"/>
              </a:rPr>
              <a:t>heparin</a:t>
            </a:r>
            <a:r>
              <a:rPr lang="tr-TR" b="1" dirty="0">
                <a:latin typeface="Comic Sans MS" panose="030F0702030302020204" pitchFamily="66" charset="0"/>
              </a:rPr>
              <a:t> veya aspirin ve </a:t>
            </a:r>
            <a:r>
              <a:rPr lang="tr-TR" b="1" dirty="0" err="1">
                <a:latin typeface="Comic Sans MS" panose="030F0702030302020204" pitchFamily="66" charset="0"/>
              </a:rPr>
              <a:t>heparin</a:t>
            </a:r>
            <a:r>
              <a:rPr lang="tr-TR" b="1" dirty="0">
                <a:latin typeface="Comic Sans MS" panose="030F0702030302020204" pitchFamily="66" charset="0"/>
              </a:rPr>
              <a:t> kombinasyonu) </a:t>
            </a:r>
            <a:r>
              <a:rPr lang="tr-TR" dirty="0">
                <a:latin typeface="Comic Sans MS" panose="030F0702030302020204" pitchFamily="66" charset="0"/>
              </a:rPr>
              <a:t>tedavi ile </a:t>
            </a:r>
            <a:r>
              <a:rPr lang="tr-TR" dirty="0" err="1">
                <a:latin typeface="Comic Sans MS" panose="030F0702030302020204" pitchFamily="66" charset="0"/>
              </a:rPr>
              <a:t>plasebo</a:t>
            </a:r>
            <a:r>
              <a:rPr lang="tr-TR" dirty="0">
                <a:latin typeface="Comic Sans MS" panose="030F0702030302020204" pitchFamily="66" charset="0"/>
              </a:rPr>
              <a:t>/tedavisiz yaklaşım karşılaştırılmış;</a:t>
            </a:r>
          </a:p>
          <a:p>
            <a:pPr>
              <a:buFont typeface="Wingdings" panose="05000000000000000000" pitchFamily="2" charset="2"/>
              <a:buChar char="ü"/>
            </a:pPr>
            <a:r>
              <a:rPr lang="tr-TR" dirty="0" err="1">
                <a:latin typeface="Comic Sans MS" panose="030F0702030302020204" pitchFamily="66" charset="0"/>
              </a:rPr>
              <a:t>Antikoagülan</a:t>
            </a:r>
            <a:r>
              <a:rPr lang="tr-TR" dirty="0">
                <a:latin typeface="Comic Sans MS" panose="030F0702030302020204" pitchFamily="66" charset="0"/>
              </a:rPr>
              <a:t> tedavinin açıklanamayan TGK olgularında LBR üzerine anlamlı etkisi gösterilememiştir.</a:t>
            </a:r>
          </a:p>
          <a:p>
            <a:pPr>
              <a:buFont typeface="Wingdings" panose="05000000000000000000" pitchFamily="2" charset="2"/>
              <a:buChar char="ü"/>
            </a:pPr>
            <a:r>
              <a:rPr lang="tr-TR" b="1" u="sng" dirty="0">
                <a:latin typeface="Comic Sans MS" panose="030F0702030302020204" pitchFamily="66" charset="0"/>
              </a:rPr>
              <a:t>Sonuç:</a:t>
            </a:r>
            <a:r>
              <a:rPr lang="tr-TR" b="1" dirty="0">
                <a:latin typeface="Comic Sans MS" panose="030F0702030302020204" pitchFamily="66" charset="0"/>
              </a:rPr>
              <a:t> Açıklanamayan TGK olgularında </a:t>
            </a:r>
            <a:r>
              <a:rPr lang="tr-TR" b="1" dirty="0" err="1">
                <a:latin typeface="Comic Sans MS" panose="030F0702030302020204" pitchFamily="66" charset="0"/>
              </a:rPr>
              <a:t>heparin</a:t>
            </a:r>
            <a:r>
              <a:rPr lang="tr-TR" b="1" dirty="0">
                <a:latin typeface="Comic Sans MS" panose="030F0702030302020204" pitchFamily="66" charset="0"/>
              </a:rPr>
              <a:t> veya düşük doz aspirin önerilmemektedir	</a:t>
            </a:r>
            <a:r>
              <a:rPr lang="tr-TR" dirty="0">
                <a:latin typeface="Comic Sans MS" panose="030F0702030302020204" pitchFamily="66" charset="0"/>
              </a:rPr>
              <a:t>		</a:t>
            </a:r>
          </a:p>
          <a:p>
            <a:pPr marL="0" indent="0">
              <a:buNone/>
            </a:pPr>
            <a:r>
              <a:rPr lang="tr-TR" sz="2000" i="1" dirty="0"/>
              <a:t>				de </a:t>
            </a:r>
            <a:r>
              <a:rPr lang="tr-TR" sz="2000" i="1" dirty="0" err="1"/>
              <a:t>Jong</a:t>
            </a:r>
            <a:r>
              <a:rPr lang="tr-TR" sz="2000" i="1" dirty="0"/>
              <a:t> PG, </a:t>
            </a:r>
            <a:r>
              <a:rPr lang="tr-TR" sz="2000" i="1" dirty="0" err="1"/>
              <a:t>Cochrane</a:t>
            </a:r>
            <a:r>
              <a:rPr lang="tr-TR" sz="2000" i="1" dirty="0"/>
              <a:t> Database </a:t>
            </a:r>
            <a:r>
              <a:rPr lang="tr-TR" sz="2000" i="1" dirty="0" err="1"/>
              <a:t>Syst</a:t>
            </a:r>
            <a:r>
              <a:rPr lang="tr-TR" sz="2000" i="1" dirty="0"/>
              <a:t> </a:t>
            </a:r>
            <a:r>
              <a:rPr lang="tr-TR" sz="2000" i="1" dirty="0" err="1"/>
              <a:t>Rev</a:t>
            </a:r>
            <a:r>
              <a:rPr lang="tr-TR" sz="2000" i="1" dirty="0"/>
              <a:t> 2014;7: Cd004734. </a:t>
            </a:r>
          </a:p>
          <a:p>
            <a:pPr marL="0" indent="0">
              <a:buNone/>
            </a:pPr>
            <a:r>
              <a:rPr lang="tr-TR" sz="2000" i="1" dirty="0"/>
              <a:t>				</a:t>
            </a:r>
            <a:r>
              <a:rPr lang="tr-TR" sz="2000" i="1" dirty="0" err="1"/>
              <a:t>Schleussner</a:t>
            </a:r>
            <a:r>
              <a:rPr lang="tr-TR" sz="2000" i="1" dirty="0"/>
              <a:t> E, </a:t>
            </a:r>
            <a:r>
              <a:rPr lang="sv-SE" sz="2000" i="1" dirty="0"/>
              <a:t>Ann Intern Med 2015;162: 601-609. </a:t>
            </a:r>
            <a:endParaRPr lang="tr-TR" sz="2000" i="1" dirty="0"/>
          </a:p>
        </p:txBody>
      </p:sp>
      <p:sp>
        <p:nvSpPr>
          <p:cNvPr id="4" name="Unvan 1">
            <a:extLst>
              <a:ext uri="{FF2B5EF4-FFF2-40B4-BE49-F238E27FC236}">
                <a16:creationId xmlns="" xmlns:a16="http://schemas.microsoft.com/office/drawing/2014/main" id="{A57561CC-78DC-47AB-8229-3C626944AE17}"/>
              </a:ext>
            </a:extLst>
          </p:cNvPr>
          <p:cNvSpPr>
            <a:spLocks noGrp="1"/>
          </p:cNvSpPr>
          <p:nvPr>
            <p:ph type="title"/>
          </p:nvPr>
        </p:nvSpPr>
        <p:spPr>
          <a:solidFill>
            <a:schemeClr val="tx1"/>
          </a:solidFill>
        </p:spPr>
        <p:txBody>
          <a:bodyPr/>
          <a:lstStyle/>
          <a:p>
            <a:r>
              <a:rPr lang="tr-TR" dirty="0" smtClean="0">
                <a:solidFill>
                  <a:schemeClr val="bg1"/>
                </a:solidFill>
                <a:latin typeface="+mn-lt"/>
              </a:rPr>
              <a:t>Açıklanamayan </a:t>
            </a:r>
            <a:r>
              <a:rPr lang="tr-TR" dirty="0">
                <a:solidFill>
                  <a:schemeClr val="bg1"/>
                </a:solidFill>
                <a:latin typeface="+mn-lt"/>
              </a:rPr>
              <a:t>TGK- </a:t>
            </a:r>
            <a:r>
              <a:rPr lang="tr-TR" dirty="0" err="1">
                <a:solidFill>
                  <a:schemeClr val="bg1"/>
                </a:solidFill>
                <a:latin typeface="+mn-lt"/>
              </a:rPr>
              <a:t>Antikoagülanlar</a:t>
            </a:r>
            <a:endParaRPr lang="tr-TR" dirty="0">
              <a:solidFill>
                <a:schemeClr val="bg1"/>
              </a:solidFill>
              <a:latin typeface="+mn-lt"/>
            </a:endParaRPr>
          </a:p>
        </p:txBody>
      </p:sp>
    </p:spTree>
    <p:extLst>
      <p:ext uri="{BB962C8B-B14F-4D97-AF65-F5344CB8AC3E}">
        <p14:creationId xmlns:p14="http://schemas.microsoft.com/office/powerpoint/2010/main" xmlns="" val="8840625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7772C8BE-7B64-4715-88D1-B202EA3760D2}"/>
              </a:ext>
            </a:extLst>
          </p:cNvPr>
          <p:cNvSpPr>
            <a:spLocks noGrp="1"/>
          </p:cNvSpPr>
          <p:nvPr>
            <p:ph idx="1"/>
          </p:nvPr>
        </p:nvSpPr>
        <p:spPr>
          <a:xfrm>
            <a:off x="838200" y="1825625"/>
            <a:ext cx="10430814" cy="4351338"/>
          </a:xfrm>
          <a:solidFill>
            <a:schemeClr val="accent2">
              <a:lumMod val="20000"/>
              <a:lumOff val="80000"/>
            </a:schemeClr>
          </a:solidFill>
          <a:ln w="28575">
            <a:solidFill>
              <a:schemeClr val="tx1"/>
            </a:solidFill>
          </a:ln>
        </p:spPr>
        <p:txBody>
          <a:bodyPr/>
          <a:lstStyle/>
          <a:p>
            <a:pPr>
              <a:buFont typeface="Wingdings" panose="05000000000000000000" pitchFamily="2" charset="2"/>
              <a:buChar char="ü"/>
            </a:pPr>
            <a:r>
              <a:rPr lang="tr-TR" b="1" dirty="0" err="1">
                <a:latin typeface="Comic Sans MS" panose="030F0702030302020204" pitchFamily="66" charset="0"/>
              </a:rPr>
              <a:t>Intravenöz</a:t>
            </a:r>
            <a:r>
              <a:rPr lang="tr-TR" b="1" dirty="0">
                <a:latin typeface="Comic Sans MS" panose="030F0702030302020204" pitchFamily="66" charset="0"/>
              </a:rPr>
              <a:t> </a:t>
            </a:r>
            <a:r>
              <a:rPr lang="tr-TR" b="1" dirty="0" err="1">
                <a:latin typeface="Comic Sans MS" panose="030F0702030302020204" pitchFamily="66" charset="0"/>
              </a:rPr>
              <a:t>lipid</a:t>
            </a:r>
            <a:r>
              <a:rPr lang="tr-TR" b="1" dirty="0">
                <a:latin typeface="Comic Sans MS" panose="030F0702030302020204" pitchFamily="66" charset="0"/>
              </a:rPr>
              <a:t> solüsyonları</a:t>
            </a:r>
          </a:p>
          <a:p>
            <a:r>
              <a:rPr lang="tr-TR" dirty="0" err="1">
                <a:latin typeface="Comic Sans MS" panose="030F0702030302020204" pitchFamily="66" charset="0"/>
              </a:rPr>
              <a:t>Plasebo</a:t>
            </a:r>
            <a:r>
              <a:rPr lang="tr-TR" dirty="0">
                <a:latin typeface="Comic Sans MS" panose="030F0702030302020204" pitchFamily="66" charset="0"/>
              </a:rPr>
              <a:t> ve tedavisiz yaklaşım ile karşılaştıran RCT yok</a:t>
            </a:r>
          </a:p>
          <a:p>
            <a:r>
              <a:rPr lang="tr-TR" dirty="0">
                <a:latin typeface="Comic Sans MS" panose="030F0702030302020204" pitchFamily="66" charset="0"/>
              </a:rPr>
              <a:t>IVIG ile karşılaştırılmış, benzer LBR </a:t>
            </a:r>
          </a:p>
          <a:p>
            <a:r>
              <a:rPr lang="tr-TR" dirty="0">
                <a:latin typeface="Comic Sans MS" panose="030F0702030302020204" pitchFamily="66" charset="0"/>
              </a:rPr>
              <a:t>YÜKSEK DOZDA CİDDİ YAN ETKİ (MI, yağ </a:t>
            </a:r>
            <a:r>
              <a:rPr lang="tr-TR" dirty="0" err="1">
                <a:latin typeface="Comic Sans MS" panose="030F0702030302020204" pitchFamily="66" charset="0"/>
              </a:rPr>
              <a:t>embolisi</a:t>
            </a:r>
            <a:r>
              <a:rPr lang="tr-TR" dirty="0">
                <a:latin typeface="Comic Sans MS" panose="030F0702030302020204" pitchFamily="66" charset="0"/>
              </a:rPr>
              <a:t> </a:t>
            </a:r>
            <a:r>
              <a:rPr lang="tr-TR" dirty="0" err="1">
                <a:latin typeface="Comic Sans MS" panose="030F0702030302020204" pitchFamily="66" charset="0"/>
              </a:rPr>
              <a:t>vs</a:t>
            </a:r>
            <a:r>
              <a:rPr lang="tr-TR" dirty="0">
                <a:latin typeface="Comic Sans MS" panose="030F0702030302020204" pitchFamily="66" charset="0"/>
              </a:rPr>
              <a:t>)</a:t>
            </a:r>
          </a:p>
          <a:p>
            <a:r>
              <a:rPr lang="tr-TR" b="1" u="sng" dirty="0">
                <a:latin typeface="Comic Sans MS" panose="030F0702030302020204" pitchFamily="66" charset="0"/>
              </a:rPr>
              <a:t>Sonuç: </a:t>
            </a:r>
            <a:r>
              <a:rPr lang="tr-TR" dirty="0">
                <a:latin typeface="Comic Sans MS" panose="030F0702030302020204" pitchFamily="66" charset="0"/>
              </a:rPr>
              <a:t>Açıklanamayan TGK olgularında canlı doğum oranını iyileştirmek için </a:t>
            </a:r>
            <a:r>
              <a:rPr lang="tr-TR" dirty="0" err="1">
                <a:latin typeface="Comic Sans MS" panose="030F0702030302020204" pitchFamily="66" charset="0"/>
              </a:rPr>
              <a:t>intralipid</a:t>
            </a:r>
            <a:r>
              <a:rPr lang="tr-TR" dirty="0">
                <a:latin typeface="Comic Sans MS" panose="030F0702030302020204" pitchFamily="66" charset="0"/>
              </a:rPr>
              <a:t> tedavisini önermede </a:t>
            </a:r>
            <a:r>
              <a:rPr lang="tr-TR" b="1" dirty="0">
                <a:latin typeface="Comic Sans MS" panose="030F0702030302020204" pitchFamily="66" charset="0"/>
              </a:rPr>
              <a:t>yeterli kanıt yoktur.</a:t>
            </a:r>
          </a:p>
          <a:p>
            <a:pPr marL="0" indent="0">
              <a:buNone/>
            </a:pPr>
            <a:r>
              <a:rPr lang="tr-TR" sz="2000" i="1" dirty="0"/>
              <a:t>					</a:t>
            </a:r>
            <a:r>
              <a:rPr lang="tr-TR" sz="2000" i="1" dirty="0" err="1"/>
              <a:t>Meng</a:t>
            </a:r>
            <a:r>
              <a:rPr lang="tr-TR" sz="2000" i="1" dirty="0"/>
              <a:t> L, </a:t>
            </a:r>
            <a:r>
              <a:rPr lang="en-US" sz="2000" i="1" dirty="0"/>
              <a:t>Arch </a:t>
            </a:r>
            <a:r>
              <a:rPr lang="en-US" sz="2000" i="1" dirty="0" err="1"/>
              <a:t>Gynecol</a:t>
            </a:r>
            <a:r>
              <a:rPr lang="en-US" sz="2000" i="1" dirty="0"/>
              <a:t> </a:t>
            </a:r>
            <a:r>
              <a:rPr lang="en-US" sz="2000" i="1" dirty="0" err="1"/>
              <a:t>Obstet</a:t>
            </a:r>
            <a:r>
              <a:rPr lang="en-US" sz="2000" i="1" dirty="0"/>
              <a:t> 2015;294: 29-39. </a:t>
            </a:r>
            <a:endParaRPr lang="tr-TR" sz="2000" i="1" dirty="0"/>
          </a:p>
          <a:p>
            <a:pPr marL="0" indent="0">
              <a:buNone/>
            </a:pPr>
            <a:r>
              <a:rPr lang="tr-TR" sz="2000" i="1" dirty="0"/>
              <a:t>					Hayes BD, </a:t>
            </a:r>
            <a:r>
              <a:rPr lang="en-US" sz="2000" i="1" dirty="0"/>
              <a:t>Clin </a:t>
            </a:r>
            <a:r>
              <a:rPr lang="en-US" sz="2000" i="1" dirty="0" err="1"/>
              <a:t>Toxicol</a:t>
            </a:r>
            <a:r>
              <a:rPr lang="en-US" sz="2000" i="1" dirty="0"/>
              <a:t> (Phila) 2016;54: 365-404. </a:t>
            </a:r>
            <a:endParaRPr lang="tr-TR" sz="2000" i="1" dirty="0"/>
          </a:p>
          <a:p>
            <a:endParaRPr lang="tr-TR" sz="2000" i="1" dirty="0"/>
          </a:p>
          <a:p>
            <a:endParaRPr lang="tr-TR" dirty="0">
              <a:latin typeface="Comic Sans MS" panose="030F0702030302020204" pitchFamily="66" charset="0"/>
            </a:endParaRPr>
          </a:p>
          <a:p>
            <a:endParaRPr lang="tr-TR" dirty="0">
              <a:latin typeface="Comic Sans MS" panose="030F0702030302020204" pitchFamily="66" charset="0"/>
            </a:endParaRPr>
          </a:p>
        </p:txBody>
      </p:sp>
      <p:sp>
        <p:nvSpPr>
          <p:cNvPr id="4" name="Unvan 1">
            <a:extLst>
              <a:ext uri="{FF2B5EF4-FFF2-40B4-BE49-F238E27FC236}">
                <a16:creationId xmlns="" xmlns:a16="http://schemas.microsoft.com/office/drawing/2014/main" id="{03579C40-E5F2-4804-8351-629D4D8D7D94}"/>
              </a:ext>
            </a:extLst>
          </p:cNvPr>
          <p:cNvSpPr>
            <a:spLocks noGrp="1"/>
          </p:cNvSpPr>
          <p:nvPr>
            <p:ph type="title"/>
          </p:nvPr>
        </p:nvSpPr>
        <p:spPr>
          <a:solidFill>
            <a:schemeClr val="tx1"/>
          </a:solidFill>
        </p:spPr>
        <p:txBody>
          <a:bodyPr/>
          <a:lstStyle/>
          <a:p>
            <a:r>
              <a:rPr lang="tr-TR" dirty="0" smtClean="0">
                <a:solidFill>
                  <a:schemeClr val="bg1"/>
                </a:solidFill>
                <a:latin typeface="+mn-lt"/>
              </a:rPr>
              <a:t>Açıklanamayan </a:t>
            </a:r>
            <a:r>
              <a:rPr lang="tr-TR" dirty="0">
                <a:solidFill>
                  <a:schemeClr val="bg1"/>
                </a:solidFill>
                <a:latin typeface="+mn-lt"/>
              </a:rPr>
              <a:t>TGK- </a:t>
            </a:r>
            <a:r>
              <a:rPr lang="tr-TR" dirty="0" err="1">
                <a:solidFill>
                  <a:schemeClr val="bg1"/>
                </a:solidFill>
                <a:latin typeface="+mn-lt"/>
              </a:rPr>
              <a:t>İntralipid</a:t>
            </a:r>
            <a:r>
              <a:rPr lang="tr-TR" dirty="0">
                <a:solidFill>
                  <a:schemeClr val="bg1"/>
                </a:solidFill>
                <a:latin typeface="+mn-lt"/>
              </a:rPr>
              <a:t> tedavisi</a:t>
            </a:r>
          </a:p>
        </p:txBody>
      </p:sp>
    </p:spTree>
    <p:extLst>
      <p:ext uri="{BB962C8B-B14F-4D97-AF65-F5344CB8AC3E}">
        <p14:creationId xmlns:p14="http://schemas.microsoft.com/office/powerpoint/2010/main" xmlns="" val="3372587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D4198801-7763-4E72-963D-5AB0867E0645}"/>
              </a:ext>
            </a:extLst>
          </p:cNvPr>
          <p:cNvSpPr>
            <a:spLocks noGrp="1"/>
          </p:cNvSpPr>
          <p:nvPr>
            <p:ph type="title"/>
          </p:nvPr>
        </p:nvSpPr>
        <p:spPr>
          <a:solidFill>
            <a:schemeClr val="tx1"/>
          </a:solidFill>
        </p:spPr>
        <p:txBody>
          <a:bodyPr/>
          <a:lstStyle/>
          <a:p>
            <a:r>
              <a:rPr lang="tr-TR" dirty="0">
                <a:solidFill>
                  <a:schemeClr val="bg1"/>
                </a:solidFill>
                <a:latin typeface="+mn-lt"/>
              </a:rPr>
              <a:t>TGK-tanım</a:t>
            </a:r>
          </a:p>
        </p:txBody>
      </p:sp>
      <p:sp>
        <p:nvSpPr>
          <p:cNvPr id="4" name="İçerik Yer Tutucusu 3">
            <a:extLst>
              <a:ext uri="{FF2B5EF4-FFF2-40B4-BE49-F238E27FC236}">
                <a16:creationId xmlns="" xmlns:a16="http://schemas.microsoft.com/office/drawing/2014/main" id="{BAC05FC2-ABEA-44F6-AC6D-6A393AB6035E}"/>
              </a:ext>
            </a:extLst>
          </p:cNvPr>
          <p:cNvSpPr>
            <a:spLocks noGrp="1"/>
          </p:cNvSpPr>
          <p:nvPr>
            <p:ph sz="half" idx="2"/>
          </p:nvPr>
        </p:nvSpPr>
        <p:spPr>
          <a:xfrm>
            <a:off x="850005" y="2235587"/>
            <a:ext cx="9826581" cy="4126575"/>
          </a:xfrm>
          <a:solidFill>
            <a:schemeClr val="accent2">
              <a:lumMod val="20000"/>
              <a:lumOff val="80000"/>
            </a:schemeClr>
          </a:solidFill>
          <a:ln>
            <a:solidFill>
              <a:schemeClr val="tx1"/>
            </a:solidFill>
          </a:ln>
        </p:spPr>
        <p:txBody>
          <a:bodyPr>
            <a:normAutofit fontScale="25000" lnSpcReduction="20000"/>
          </a:bodyPr>
          <a:lstStyle/>
          <a:p>
            <a:pPr marL="128016" lvl="1" indent="0">
              <a:lnSpc>
                <a:spcPct val="150000"/>
              </a:lnSpc>
              <a:buNone/>
              <a:defRPr/>
            </a:pPr>
            <a:r>
              <a:rPr lang="tr-TR" sz="11200" b="1" dirty="0" smtClean="0">
                <a:latin typeface="Comic Sans MS" panose="030F0702030302020204" pitchFamily="66" charset="0"/>
                <a:ea typeface="Yu Gothic UI Semibold" panose="020B0700000000000000" pitchFamily="34" charset="-128"/>
                <a:cs typeface="Segoe UI Black" panose="020B0A02040204020203" pitchFamily="34" charset="0"/>
              </a:rPr>
              <a:t>PRİMER TGK: </a:t>
            </a:r>
            <a:r>
              <a:rPr lang="tr-TR" sz="11200" dirty="0" smtClean="0">
                <a:latin typeface="Comic Sans MS" panose="030F0702030302020204" pitchFamily="66" charset="0"/>
                <a:ea typeface="Yu Gothic UI Semibold" panose="020B0700000000000000" pitchFamily="34" charset="-128"/>
                <a:cs typeface="Segoe UI Black" panose="020B0A02040204020203" pitchFamily="34" charset="0"/>
              </a:rPr>
              <a:t>Canlı </a:t>
            </a:r>
            <a:r>
              <a:rPr lang="tr-TR" sz="11200" dirty="0">
                <a:latin typeface="Comic Sans MS" panose="030F0702030302020204" pitchFamily="66" charset="0"/>
                <a:ea typeface="Yu Gothic UI Semibold" panose="020B0700000000000000" pitchFamily="34" charset="-128"/>
                <a:cs typeface="Segoe UI Black" panose="020B0A02040204020203" pitchFamily="34" charset="0"/>
              </a:rPr>
              <a:t>doğum</a:t>
            </a:r>
            <a:r>
              <a:rPr lang="en-US" sz="11200" dirty="0">
                <a:latin typeface="Comic Sans MS" panose="030F0702030302020204" pitchFamily="66" charset="0"/>
                <a:ea typeface="Yu Gothic UI Semibold" panose="020B0700000000000000" pitchFamily="34" charset="-128"/>
                <a:cs typeface="Segoe UI Black" panose="020B0A02040204020203" pitchFamily="34" charset="0"/>
              </a:rPr>
              <a:t> </a:t>
            </a:r>
            <a:r>
              <a:rPr lang="tr-TR" sz="11200" dirty="0" smtClean="0">
                <a:latin typeface="Comic Sans MS" panose="030F0702030302020204" pitchFamily="66" charset="0"/>
                <a:ea typeface="Yu Gothic UI Semibold" panose="020B0700000000000000" pitchFamily="34" charset="-128"/>
                <a:cs typeface="Segoe UI Black" panose="020B0A02040204020203" pitchFamily="34" charset="0"/>
              </a:rPr>
              <a:t>öyküsü olmayan tekrarlayan gebelik kaybı</a:t>
            </a:r>
          </a:p>
          <a:p>
            <a:pPr marL="128016" lvl="1" indent="0">
              <a:lnSpc>
                <a:spcPct val="150000"/>
              </a:lnSpc>
              <a:buNone/>
              <a:defRPr/>
            </a:pPr>
            <a:r>
              <a:rPr lang="tr-TR" sz="4500" b="1" dirty="0" smtClean="0"/>
              <a:t>				</a:t>
            </a:r>
            <a:r>
              <a:rPr lang="tr-TR" sz="14400" b="1" dirty="0" smtClean="0"/>
              <a:t>😔😔😔</a:t>
            </a:r>
          </a:p>
          <a:p>
            <a:pPr marL="128016" lvl="1" indent="0">
              <a:lnSpc>
                <a:spcPct val="150000"/>
              </a:lnSpc>
              <a:buNone/>
              <a:defRPr/>
            </a:pPr>
            <a:r>
              <a:rPr lang="tr-TR" sz="11200" b="1" dirty="0" smtClean="0">
                <a:latin typeface="Comic Sans MS" pitchFamily="66" charset="0"/>
              </a:rPr>
              <a:t>SEKONDER TGK: </a:t>
            </a:r>
            <a:r>
              <a:rPr lang="tr-TR" sz="11200" dirty="0" smtClean="0">
                <a:latin typeface="Comic Sans MS" pitchFamily="66" charset="0"/>
              </a:rPr>
              <a:t>Canlı doğumu takip eden </a:t>
            </a:r>
            <a:r>
              <a:rPr lang="tr-TR" sz="11200" dirty="0" smtClean="0">
                <a:latin typeface="Comic Sans MS" panose="030F0702030302020204" pitchFamily="66" charset="0"/>
                <a:ea typeface="Yu Gothic UI Semibold" panose="020B0700000000000000" pitchFamily="34" charset="-128"/>
                <a:cs typeface="Segoe UI Black" panose="020B0A02040204020203" pitchFamily="34" charset="0"/>
              </a:rPr>
              <a:t>tekrarlayan gebelik kaybı</a:t>
            </a:r>
            <a:endParaRPr lang="tr-TR" sz="11200" dirty="0" smtClean="0">
              <a:latin typeface="Comic Sans MS" pitchFamily="66" charset="0"/>
            </a:endParaRPr>
          </a:p>
          <a:p>
            <a:pPr marL="128016" lvl="1" indent="0">
              <a:lnSpc>
                <a:spcPct val="150000"/>
              </a:lnSpc>
              <a:buNone/>
              <a:defRPr/>
            </a:pPr>
            <a:r>
              <a:rPr lang="tr-TR" sz="9300" b="1" dirty="0" smtClean="0"/>
              <a:t>				</a:t>
            </a:r>
            <a:r>
              <a:rPr lang="en-US" sz="14400" b="1" dirty="0" smtClean="0"/>
              <a:t>👶😔😔</a:t>
            </a:r>
            <a:endParaRPr lang="tr-TR" sz="14400" b="1" dirty="0"/>
          </a:p>
          <a:p>
            <a:endParaRPr lang="tr-TR" dirty="0"/>
          </a:p>
        </p:txBody>
      </p:sp>
    </p:spTree>
    <p:extLst>
      <p:ext uri="{BB962C8B-B14F-4D97-AF65-F5344CB8AC3E}">
        <p14:creationId xmlns:p14="http://schemas.microsoft.com/office/powerpoint/2010/main" xmlns="" val="25778503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CE3A2C5D-DD2D-420B-8057-EA57EF5293FC}"/>
              </a:ext>
            </a:extLst>
          </p:cNvPr>
          <p:cNvSpPr>
            <a:spLocks noGrp="1"/>
          </p:cNvSpPr>
          <p:nvPr>
            <p:ph idx="1"/>
          </p:nvPr>
        </p:nvSpPr>
        <p:spPr>
          <a:xfrm>
            <a:off x="838200" y="1825625"/>
            <a:ext cx="10456572" cy="4351338"/>
          </a:xfrm>
          <a:solidFill>
            <a:schemeClr val="accent2">
              <a:lumMod val="20000"/>
              <a:lumOff val="80000"/>
            </a:schemeClr>
          </a:solidFill>
          <a:ln w="28575">
            <a:solidFill>
              <a:schemeClr val="tx1"/>
            </a:solidFill>
          </a:ln>
        </p:spPr>
        <p:txBody>
          <a:bodyPr/>
          <a:lstStyle/>
          <a:p>
            <a:pPr>
              <a:buFont typeface="Wingdings" panose="05000000000000000000" pitchFamily="2" charset="2"/>
              <a:buChar char="ü"/>
            </a:pPr>
            <a:r>
              <a:rPr lang="tr-TR" dirty="0">
                <a:latin typeface="Comic Sans MS" panose="030F0702030302020204" pitchFamily="66" charset="0"/>
              </a:rPr>
              <a:t>İyi kalitede tek bir RCT, </a:t>
            </a:r>
            <a:r>
              <a:rPr lang="tr-TR" dirty="0" err="1">
                <a:latin typeface="Comic Sans MS" panose="030F0702030302020204" pitchFamily="66" charset="0"/>
              </a:rPr>
              <a:t>TGK’da</a:t>
            </a:r>
            <a:r>
              <a:rPr lang="tr-TR" dirty="0">
                <a:latin typeface="Comic Sans MS" panose="030F0702030302020204" pitchFamily="66" charset="0"/>
              </a:rPr>
              <a:t> G-</a:t>
            </a:r>
            <a:r>
              <a:rPr lang="tr-TR" dirty="0" err="1">
                <a:latin typeface="Comic Sans MS" panose="030F0702030302020204" pitchFamily="66" charset="0"/>
              </a:rPr>
              <a:t>CSF’nin</a:t>
            </a:r>
            <a:r>
              <a:rPr lang="tr-TR" dirty="0">
                <a:latin typeface="Comic Sans MS" panose="030F0702030302020204" pitchFamily="66" charset="0"/>
              </a:rPr>
              <a:t> anlamlı </a:t>
            </a:r>
            <a:r>
              <a:rPr lang="tr-TR" dirty="0" smtClean="0">
                <a:latin typeface="Comic Sans MS" panose="030F0702030302020204" pitchFamily="66" charset="0"/>
              </a:rPr>
              <a:t>faydası olduğu bildirilmiştir, </a:t>
            </a:r>
            <a:r>
              <a:rPr lang="tr-TR" dirty="0">
                <a:latin typeface="Comic Sans MS" panose="030F0702030302020204" pitchFamily="66" charset="0"/>
              </a:rPr>
              <a:t>ancak farklı popülasyonlarda diğer çalışmalarda doğrulanması gerekmektedir.</a:t>
            </a:r>
          </a:p>
          <a:p>
            <a:pPr>
              <a:buFont typeface="Wingdings" panose="05000000000000000000" pitchFamily="2" charset="2"/>
              <a:buChar char="ü"/>
            </a:pPr>
            <a:endParaRPr lang="tr-TR" dirty="0">
              <a:latin typeface="Comic Sans MS" panose="030F0702030302020204" pitchFamily="66" charset="0"/>
            </a:endParaRPr>
          </a:p>
          <a:p>
            <a:pPr marL="0" indent="0">
              <a:buNone/>
            </a:pPr>
            <a:r>
              <a:rPr lang="tr-TR" sz="2000" i="1" dirty="0"/>
              <a:t>				</a:t>
            </a:r>
            <a:r>
              <a:rPr lang="tr-TR" sz="2400" i="1" dirty="0" err="1"/>
              <a:t>Scarpellini</a:t>
            </a:r>
            <a:r>
              <a:rPr lang="tr-TR" sz="2400" i="1" dirty="0"/>
              <a:t> F, Hum </a:t>
            </a:r>
            <a:r>
              <a:rPr lang="tr-TR" sz="2400" i="1" dirty="0" err="1"/>
              <a:t>Reprod</a:t>
            </a:r>
            <a:r>
              <a:rPr lang="tr-TR" sz="2400" i="1" dirty="0"/>
              <a:t> 2009;24: 2703-2708</a:t>
            </a:r>
            <a:r>
              <a:rPr lang="tr-TR" sz="2000" i="1" dirty="0"/>
              <a:t>.</a:t>
            </a:r>
          </a:p>
          <a:p>
            <a:pPr marL="0" indent="0">
              <a:buNone/>
            </a:pPr>
            <a:endParaRPr lang="tr-TR" dirty="0">
              <a:latin typeface="Comic Sans MS" panose="030F0702030302020204" pitchFamily="66" charset="0"/>
            </a:endParaRPr>
          </a:p>
          <a:p>
            <a:pPr>
              <a:buFont typeface="Wingdings" panose="05000000000000000000" pitchFamily="2" charset="2"/>
              <a:buChar char="ü"/>
            </a:pPr>
            <a:r>
              <a:rPr lang="tr-TR" b="1" u="sng" dirty="0">
                <a:latin typeface="Comic Sans MS" panose="030F0702030302020204" pitchFamily="66" charset="0"/>
              </a:rPr>
              <a:t>Sonuç: </a:t>
            </a:r>
            <a:r>
              <a:rPr lang="tr-TR" dirty="0">
                <a:latin typeface="Comic Sans MS" panose="030F0702030302020204" pitchFamily="66" charset="0"/>
              </a:rPr>
              <a:t>Açıklanamayan </a:t>
            </a:r>
            <a:r>
              <a:rPr lang="tr-TR" dirty="0" err="1">
                <a:latin typeface="Comic Sans MS" panose="030F0702030302020204" pitchFamily="66" charset="0"/>
              </a:rPr>
              <a:t>TGK’lı</a:t>
            </a:r>
            <a:r>
              <a:rPr lang="tr-TR" dirty="0">
                <a:latin typeface="Comic Sans MS" panose="030F0702030302020204" pitchFamily="66" charset="0"/>
              </a:rPr>
              <a:t> kadınlarda G-</a:t>
            </a:r>
            <a:r>
              <a:rPr lang="tr-TR" dirty="0" err="1">
                <a:latin typeface="Comic Sans MS" panose="030F0702030302020204" pitchFamily="66" charset="0"/>
              </a:rPr>
              <a:t>CSF'yi</a:t>
            </a:r>
            <a:r>
              <a:rPr lang="tr-TR" dirty="0">
                <a:latin typeface="Comic Sans MS" panose="030F0702030302020204" pitchFamily="66" charset="0"/>
              </a:rPr>
              <a:t> önermek için </a:t>
            </a:r>
            <a:r>
              <a:rPr lang="tr-TR" b="1" dirty="0">
                <a:latin typeface="Comic Sans MS" panose="030F0702030302020204" pitchFamily="66" charset="0"/>
              </a:rPr>
              <a:t>yeterli kanıt yoktur</a:t>
            </a:r>
            <a:r>
              <a:rPr lang="tr-TR" dirty="0">
                <a:latin typeface="Comic Sans MS" panose="030F0702030302020204" pitchFamily="66" charset="0"/>
              </a:rPr>
              <a:t>. </a:t>
            </a:r>
          </a:p>
          <a:p>
            <a:pPr>
              <a:buFont typeface="Wingdings" panose="05000000000000000000" pitchFamily="2" charset="2"/>
              <a:buChar char="ü"/>
            </a:pPr>
            <a:endParaRPr lang="tr-TR" dirty="0">
              <a:latin typeface="Comic Sans MS" panose="030F0702030302020204" pitchFamily="66" charset="0"/>
            </a:endParaRPr>
          </a:p>
          <a:p>
            <a:pPr>
              <a:buFont typeface="Wingdings" panose="05000000000000000000" pitchFamily="2" charset="2"/>
              <a:buChar char="ü"/>
            </a:pPr>
            <a:endParaRPr lang="tr-TR" dirty="0">
              <a:latin typeface="Comic Sans MS" panose="030F0702030302020204" pitchFamily="66" charset="0"/>
            </a:endParaRPr>
          </a:p>
        </p:txBody>
      </p:sp>
      <p:sp>
        <p:nvSpPr>
          <p:cNvPr id="4" name="Unvan 1">
            <a:extLst>
              <a:ext uri="{FF2B5EF4-FFF2-40B4-BE49-F238E27FC236}">
                <a16:creationId xmlns="" xmlns:a16="http://schemas.microsoft.com/office/drawing/2014/main" id="{E4DEC493-AA00-42E7-9DAF-B5CDB232AB9C}"/>
              </a:ext>
            </a:extLst>
          </p:cNvPr>
          <p:cNvSpPr>
            <a:spLocks noGrp="1"/>
          </p:cNvSpPr>
          <p:nvPr>
            <p:ph type="title"/>
          </p:nvPr>
        </p:nvSpPr>
        <p:spPr>
          <a:solidFill>
            <a:schemeClr val="tx1"/>
          </a:solidFill>
        </p:spPr>
        <p:txBody>
          <a:bodyPr/>
          <a:lstStyle/>
          <a:p>
            <a:r>
              <a:rPr lang="tr-TR" dirty="0" smtClean="0">
                <a:solidFill>
                  <a:schemeClr val="bg1"/>
                </a:solidFill>
                <a:latin typeface="+mn-lt"/>
              </a:rPr>
              <a:t>Açıklanamayan </a:t>
            </a:r>
            <a:r>
              <a:rPr lang="tr-TR" dirty="0">
                <a:solidFill>
                  <a:schemeClr val="bg1"/>
                </a:solidFill>
                <a:latin typeface="+mn-lt"/>
              </a:rPr>
              <a:t>TGK- G CSF</a:t>
            </a:r>
          </a:p>
        </p:txBody>
      </p:sp>
      <p:sp>
        <p:nvSpPr>
          <p:cNvPr id="5" name="Metin kutusu 4">
            <a:extLst>
              <a:ext uri="{FF2B5EF4-FFF2-40B4-BE49-F238E27FC236}">
                <a16:creationId xmlns="" xmlns:a16="http://schemas.microsoft.com/office/drawing/2014/main" id="{671C823A-F0B6-4F8A-9477-B4817FFB26F5}"/>
              </a:ext>
            </a:extLst>
          </p:cNvPr>
          <p:cNvSpPr txBox="1"/>
          <p:nvPr/>
        </p:nvSpPr>
        <p:spPr>
          <a:xfrm flipH="1">
            <a:off x="3642360" y="5148739"/>
            <a:ext cx="9357360" cy="738664"/>
          </a:xfrm>
          <a:prstGeom prst="rect">
            <a:avLst/>
          </a:prstGeom>
          <a:noFill/>
        </p:spPr>
        <p:txBody>
          <a:bodyPr wrap="square" rtlCol="0">
            <a:spAutoFit/>
          </a:bodyPr>
          <a:lstStyle/>
          <a:p>
            <a:endParaRPr lang="tr-TR" i="1" dirty="0"/>
          </a:p>
          <a:p>
            <a:r>
              <a:rPr lang="en-US" sz="2400" i="1" dirty="0"/>
              <a:t>ESHRE Early Pregnancy </a:t>
            </a:r>
            <a:r>
              <a:rPr lang="en-US" sz="2400" i="1" dirty="0" err="1"/>
              <a:t>Guid</a:t>
            </a:r>
            <a:r>
              <a:rPr lang="tr-TR" sz="2400" i="1" dirty="0"/>
              <a:t>e</a:t>
            </a:r>
            <a:r>
              <a:rPr lang="en-US" sz="2400" i="1" dirty="0"/>
              <a:t>line Development Group</a:t>
            </a:r>
            <a:r>
              <a:rPr lang="tr-TR" sz="2400" i="1" dirty="0"/>
              <a:t>, 2017</a:t>
            </a:r>
            <a:r>
              <a:rPr lang="en-US" sz="2400" i="1" dirty="0"/>
              <a:t> </a:t>
            </a:r>
            <a:endParaRPr lang="tr-TR" sz="2400" i="1" dirty="0"/>
          </a:p>
        </p:txBody>
      </p:sp>
    </p:spTree>
    <p:extLst>
      <p:ext uri="{BB962C8B-B14F-4D97-AF65-F5344CB8AC3E}">
        <p14:creationId xmlns:p14="http://schemas.microsoft.com/office/powerpoint/2010/main" xmlns="" val="8851200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1BED57A8-F86B-44A0-9E77-FF279608591C}"/>
              </a:ext>
            </a:extLst>
          </p:cNvPr>
          <p:cNvSpPr>
            <a:spLocks noGrp="1"/>
          </p:cNvSpPr>
          <p:nvPr>
            <p:ph idx="1"/>
          </p:nvPr>
        </p:nvSpPr>
        <p:spPr>
          <a:xfrm>
            <a:off x="838200" y="1850345"/>
            <a:ext cx="10515600" cy="4351338"/>
          </a:xfrm>
          <a:solidFill>
            <a:schemeClr val="accent2">
              <a:lumMod val="20000"/>
              <a:lumOff val="80000"/>
            </a:schemeClr>
          </a:solidFill>
          <a:ln w="28575">
            <a:solidFill>
              <a:schemeClr val="tx1"/>
            </a:solidFill>
          </a:ln>
        </p:spPr>
        <p:txBody>
          <a:bodyPr>
            <a:normAutofit lnSpcReduction="10000"/>
          </a:bodyPr>
          <a:lstStyle/>
          <a:p>
            <a:pPr>
              <a:buFont typeface="Wingdings" panose="05000000000000000000" pitchFamily="2" charset="2"/>
              <a:buChar char="§"/>
            </a:pPr>
            <a:r>
              <a:rPr lang="tr-TR" b="1" dirty="0">
                <a:latin typeface="Comic Sans MS" pitchFamily="66" charset="0"/>
              </a:rPr>
              <a:t>Öneriler:</a:t>
            </a:r>
          </a:p>
          <a:p>
            <a:pPr>
              <a:buFont typeface="Wingdings" panose="05000000000000000000" pitchFamily="2" charset="2"/>
              <a:buChar char="§"/>
            </a:pPr>
            <a:r>
              <a:rPr lang="tr-TR" dirty="0">
                <a:latin typeface="Comic Sans MS" pitchFamily="66" charset="0"/>
              </a:rPr>
              <a:t>Açıklanamayan </a:t>
            </a:r>
            <a:r>
              <a:rPr lang="tr-TR" dirty="0" err="1">
                <a:latin typeface="Comic Sans MS" pitchFamily="66" charset="0"/>
              </a:rPr>
              <a:t>TGK’sı</a:t>
            </a:r>
            <a:r>
              <a:rPr lang="tr-TR" dirty="0">
                <a:latin typeface="Comic Sans MS" pitchFamily="66" charset="0"/>
              </a:rPr>
              <a:t> olan kadınlarda erken gebelikte vajinal </a:t>
            </a:r>
            <a:r>
              <a:rPr lang="tr-TR" dirty="0" err="1">
                <a:latin typeface="Comic Sans MS" pitchFamily="66" charset="0"/>
              </a:rPr>
              <a:t>progesteronun</a:t>
            </a:r>
            <a:r>
              <a:rPr lang="tr-TR" dirty="0">
                <a:latin typeface="Comic Sans MS" pitchFamily="66" charset="0"/>
              </a:rPr>
              <a:t> faydalı bir etkisi yoktur.</a:t>
            </a:r>
          </a:p>
          <a:p>
            <a:pPr>
              <a:buFont typeface="Wingdings" panose="05000000000000000000" pitchFamily="2" charset="2"/>
              <a:buChar char="§"/>
            </a:pPr>
            <a:r>
              <a:rPr lang="tr-TR" dirty="0">
                <a:latin typeface="Comic Sans MS" pitchFamily="66" charset="0"/>
              </a:rPr>
              <a:t>Fetal kalp atımı </a:t>
            </a:r>
            <a:r>
              <a:rPr lang="tr-TR" dirty="0" smtClean="0">
                <a:latin typeface="Comic Sans MS" pitchFamily="66" charset="0"/>
              </a:rPr>
              <a:t>görülmesi ile başlanacak </a:t>
            </a:r>
            <a:r>
              <a:rPr lang="tr-TR" dirty="0">
                <a:latin typeface="Comic Sans MS" pitchFamily="66" charset="0"/>
              </a:rPr>
              <a:t>oral </a:t>
            </a:r>
            <a:r>
              <a:rPr lang="tr-TR" dirty="0" err="1">
                <a:latin typeface="Comic Sans MS" pitchFamily="66" charset="0"/>
              </a:rPr>
              <a:t>dydrogesteronun</a:t>
            </a:r>
            <a:r>
              <a:rPr lang="tr-TR" dirty="0">
                <a:latin typeface="Comic Sans MS" pitchFamily="66" charset="0"/>
              </a:rPr>
              <a:t> </a:t>
            </a:r>
            <a:r>
              <a:rPr lang="tr-TR" dirty="0" smtClean="0">
                <a:latin typeface="Comic Sans MS" pitchFamily="66" charset="0"/>
              </a:rPr>
              <a:t>etkili </a:t>
            </a:r>
            <a:r>
              <a:rPr lang="tr-TR" dirty="0">
                <a:latin typeface="Comic Sans MS" pitchFamily="66" charset="0"/>
              </a:rPr>
              <a:t>olabileceğine dair bazı kanıtlar vardır.</a:t>
            </a:r>
          </a:p>
          <a:p>
            <a:pPr>
              <a:buFont typeface="Wingdings" panose="05000000000000000000" pitchFamily="2" charset="2"/>
              <a:buChar char="§"/>
            </a:pPr>
            <a:r>
              <a:rPr lang="tr-TR" dirty="0" err="1" smtClean="0">
                <a:latin typeface="Comic Sans MS" pitchFamily="66" charset="0"/>
              </a:rPr>
              <a:t>Progesteron</a:t>
            </a:r>
            <a:r>
              <a:rPr lang="tr-TR" dirty="0" smtClean="0">
                <a:latin typeface="Comic Sans MS" pitchFamily="66" charset="0"/>
              </a:rPr>
              <a:t> </a:t>
            </a:r>
            <a:r>
              <a:rPr lang="tr-TR" dirty="0">
                <a:latin typeface="Comic Sans MS" pitchFamily="66" charset="0"/>
              </a:rPr>
              <a:t>pozitif gebelik testinden sonra değil, </a:t>
            </a:r>
            <a:r>
              <a:rPr lang="tr-TR" dirty="0" err="1">
                <a:latin typeface="Comic Sans MS" pitchFamily="66" charset="0"/>
              </a:rPr>
              <a:t>luteal</a:t>
            </a:r>
            <a:r>
              <a:rPr lang="tr-TR" dirty="0">
                <a:latin typeface="Comic Sans MS" pitchFamily="66" charset="0"/>
              </a:rPr>
              <a:t> fazda uygulanması </a:t>
            </a:r>
            <a:r>
              <a:rPr lang="tr-TR" dirty="0" smtClean="0">
                <a:latin typeface="Comic Sans MS" pitchFamily="66" charset="0"/>
              </a:rPr>
              <a:t>halinde yarar </a:t>
            </a:r>
            <a:r>
              <a:rPr lang="tr-TR" dirty="0">
                <a:latin typeface="Comic Sans MS" pitchFamily="66" charset="0"/>
              </a:rPr>
              <a:t>sağlayabilir.</a:t>
            </a:r>
          </a:p>
          <a:p>
            <a:pPr>
              <a:buFont typeface="Wingdings" panose="05000000000000000000" pitchFamily="2" charset="2"/>
              <a:buChar char="§"/>
            </a:pPr>
            <a:r>
              <a:rPr lang="tr-TR" dirty="0">
                <a:latin typeface="Comic Sans MS" pitchFamily="66" charset="0"/>
              </a:rPr>
              <a:t>Oral </a:t>
            </a:r>
            <a:r>
              <a:rPr lang="tr-TR" dirty="0" err="1" smtClean="0">
                <a:latin typeface="Comic Sans MS" pitchFamily="66" charset="0"/>
              </a:rPr>
              <a:t>progesteron</a:t>
            </a:r>
            <a:r>
              <a:rPr lang="tr-TR" dirty="0" smtClean="0">
                <a:latin typeface="Comic Sans MS" pitchFamily="66" charset="0"/>
              </a:rPr>
              <a:t> ve </a:t>
            </a:r>
            <a:r>
              <a:rPr lang="tr-TR" dirty="0" err="1" smtClean="0">
                <a:latin typeface="Comic Sans MS" pitchFamily="66" charset="0"/>
              </a:rPr>
              <a:t>progesteron</a:t>
            </a:r>
            <a:r>
              <a:rPr lang="tr-TR" dirty="0" smtClean="0">
                <a:latin typeface="Comic Sans MS" pitchFamily="66" charset="0"/>
              </a:rPr>
              <a:t> başlama zamanı ile ilgili daha </a:t>
            </a:r>
            <a:r>
              <a:rPr lang="tr-TR" dirty="0">
                <a:latin typeface="Comic Sans MS" pitchFamily="66" charset="0"/>
              </a:rPr>
              <a:t>fazla çalışmaya ihtiyaç vardır. </a:t>
            </a:r>
          </a:p>
          <a:p>
            <a:endParaRPr lang="tr-TR" dirty="0">
              <a:latin typeface="Comic Sans MS" pitchFamily="66" charset="0"/>
            </a:endParaRPr>
          </a:p>
        </p:txBody>
      </p:sp>
      <p:sp>
        <p:nvSpPr>
          <p:cNvPr id="5" name="Unvan 4">
            <a:extLst>
              <a:ext uri="{FF2B5EF4-FFF2-40B4-BE49-F238E27FC236}">
                <a16:creationId xmlns="" xmlns:a16="http://schemas.microsoft.com/office/drawing/2014/main" id="{9784D6E5-AA19-4D31-8DC4-1F2C502E91E6}"/>
              </a:ext>
            </a:extLst>
          </p:cNvPr>
          <p:cNvSpPr>
            <a:spLocks noGrp="1"/>
          </p:cNvSpPr>
          <p:nvPr>
            <p:ph type="title"/>
          </p:nvPr>
        </p:nvSpPr>
        <p:spPr>
          <a:xfrm>
            <a:off x="838200" y="320040"/>
            <a:ext cx="5109029" cy="1325880"/>
          </a:xfrm>
          <a:solidFill>
            <a:schemeClr val="tx1"/>
          </a:solidFill>
        </p:spPr>
        <p:txBody>
          <a:bodyPr>
            <a:normAutofit/>
          </a:bodyPr>
          <a:lstStyle/>
          <a:p>
            <a:r>
              <a:rPr lang="tr-TR" dirty="0">
                <a:solidFill>
                  <a:schemeClr val="bg1"/>
                </a:solidFill>
                <a:latin typeface="+mn-lt"/>
              </a:rPr>
              <a:t>Açıklanamayan TGK-</a:t>
            </a:r>
            <a:r>
              <a:rPr lang="tr-TR" dirty="0" err="1">
                <a:solidFill>
                  <a:schemeClr val="bg1"/>
                </a:solidFill>
                <a:latin typeface="+mn-lt"/>
              </a:rPr>
              <a:t>Progesteron</a:t>
            </a:r>
            <a:endParaRPr lang="tr-TR" dirty="0">
              <a:solidFill>
                <a:schemeClr val="bg1"/>
              </a:solidFill>
              <a:latin typeface="+mn-lt"/>
            </a:endParaRPr>
          </a:p>
        </p:txBody>
      </p:sp>
      <p:sp>
        <p:nvSpPr>
          <p:cNvPr id="6" name="Konuşma Balonu: Dikdörtgen 5">
            <a:extLst>
              <a:ext uri="{FF2B5EF4-FFF2-40B4-BE49-F238E27FC236}">
                <a16:creationId xmlns="" xmlns:a16="http://schemas.microsoft.com/office/drawing/2014/main" id="{6B199162-BA84-4EFD-957D-941E0DB8A9B5}"/>
              </a:ext>
            </a:extLst>
          </p:cNvPr>
          <p:cNvSpPr/>
          <p:nvPr/>
        </p:nvSpPr>
        <p:spPr>
          <a:xfrm>
            <a:off x="5947229" y="320040"/>
            <a:ext cx="5058229" cy="1325563"/>
          </a:xfrm>
          <a:prstGeom prst="wedgeRectCallout">
            <a:avLst>
              <a:gd name="adj1" fmla="val -44548"/>
              <a:gd name="adj2" fmla="val 8856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chemeClr val="tx1"/>
                </a:solidFill>
              </a:rPr>
              <a:t>ESHRE Early Pregnancy </a:t>
            </a:r>
            <a:r>
              <a:rPr lang="en-US" sz="2400" i="1" dirty="0" err="1">
                <a:solidFill>
                  <a:schemeClr val="tx1"/>
                </a:solidFill>
              </a:rPr>
              <a:t>Guid</a:t>
            </a:r>
            <a:r>
              <a:rPr lang="tr-TR" sz="2400" i="1" dirty="0">
                <a:solidFill>
                  <a:schemeClr val="tx1"/>
                </a:solidFill>
              </a:rPr>
              <a:t>e</a:t>
            </a:r>
            <a:r>
              <a:rPr lang="en-US" sz="2400" i="1" dirty="0">
                <a:solidFill>
                  <a:schemeClr val="tx1"/>
                </a:solidFill>
              </a:rPr>
              <a:t>line Development Group</a:t>
            </a:r>
            <a:r>
              <a:rPr lang="tr-TR" sz="2400" i="1" dirty="0">
                <a:solidFill>
                  <a:schemeClr val="tx1"/>
                </a:solidFill>
              </a:rPr>
              <a:t>, 2017</a:t>
            </a:r>
            <a:r>
              <a:rPr lang="en-US" sz="2400" i="1" dirty="0">
                <a:solidFill>
                  <a:schemeClr val="tx1"/>
                </a:solidFill>
              </a:rPr>
              <a:t> </a:t>
            </a:r>
            <a:endParaRPr lang="tr-TR" sz="2400" i="1" dirty="0">
              <a:solidFill>
                <a:schemeClr val="tx1"/>
              </a:solidFill>
            </a:endParaRPr>
          </a:p>
          <a:p>
            <a:pPr algn="ctr"/>
            <a:endParaRPr lang="tr-TR" dirty="0">
              <a:solidFill>
                <a:schemeClr val="tx1"/>
              </a:solidFill>
            </a:endParaRPr>
          </a:p>
        </p:txBody>
      </p:sp>
      <p:pic>
        <p:nvPicPr>
          <p:cNvPr id="8" name="Resim 7">
            <a:extLst>
              <a:ext uri="{FF2B5EF4-FFF2-40B4-BE49-F238E27FC236}">
                <a16:creationId xmlns="" xmlns:a16="http://schemas.microsoft.com/office/drawing/2014/main" id="{D78C695E-036C-4459-8CF0-48BB05DECF89}"/>
              </a:ext>
            </a:extLst>
          </p:cNvPr>
          <p:cNvPicPr>
            <a:picLocks noChangeAspect="1"/>
          </p:cNvPicPr>
          <p:nvPr/>
        </p:nvPicPr>
        <p:blipFill>
          <a:blip r:embed="rId3"/>
          <a:stretch>
            <a:fillRect/>
          </a:stretch>
        </p:blipFill>
        <p:spPr>
          <a:xfrm>
            <a:off x="1648700" y="3145386"/>
            <a:ext cx="8142515" cy="2090182"/>
          </a:xfrm>
          <a:prstGeom prst="rect">
            <a:avLst/>
          </a:prstGeom>
        </p:spPr>
      </p:pic>
    </p:spTree>
    <p:extLst>
      <p:ext uri="{BB962C8B-B14F-4D97-AF65-F5344CB8AC3E}">
        <p14:creationId xmlns:p14="http://schemas.microsoft.com/office/powerpoint/2010/main" xmlns="" val="111929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38200" y="463640"/>
            <a:ext cx="7391400" cy="991674"/>
          </a:xfrm>
          <a:solidFill>
            <a:schemeClr val="tx1"/>
          </a:solidFill>
        </p:spPr>
        <p:txBody>
          <a:bodyPr/>
          <a:lstStyle/>
          <a:p>
            <a:r>
              <a:rPr lang="tr-TR" dirty="0" smtClean="0">
                <a:solidFill>
                  <a:schemeClr val="bg1"/>
                </a:solidFill>
                <a:latin typeface="+mn-lt"/>
              </a:rPr>
              <a:t> Sonuç </a:t>
            </a:r>
            <a:endParaRPr lang="tr-TR" dirty="0">
              <a:solidFill>
                <a:schemeClr val="bg1"/>
              </a:solidFill>
              <a:latin typeface="+mn-lt"/>
            </a:endParaRPr>
          </a:p>
        </p:txBody>
      </p:sp>
      <p:graphicFrame>
        <p:nvGraphicFramePr>
          <p:cNvPr id="7" name="6 İçerik Yer Tutucusu"/>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Yuvarlatılmış Dikdörtgen"/>
          <p:cNvSpPr/>
          <p:nvPr/>
        </p:nvSpPr>
        <p:spPr>
          <a:xfrm>
            <a:off x="412124" y="5138671"/>
            <a:ext cx="2395470" cy="101743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err="1" smtClean="0">
                <a:solidFill>
                  <a:schemeClr val="tx1"/>
                </a:solidFill>
                <a:latin typeface="Comic Sans MS" pitchFamily="66" charset="0"/>
              </a:rPr>
              <a:t>İmmunolojik</a:t>
            </a:r>
            <a:r>
              <a:rPr lang="tr-TR" sz="2800" dirty="0" smtClean="0">
                <a:solidFill>
                  <a:schemeClr val="tx1"/>
                </a:solidFill>
                <a:latin typeface="Comic Sans MS" pitchFamily="66" charset="0"/>
              </a:rPr>
              <a:t> - ANA</a:t>
            </a:r>
            <a:endParaRPr lang="tr-TR" sz="2800" dirty="0">
              <a:solidFill>
                <a:schemeClr val="tx1"/>
              </a:solidFill>
              <a:latin typeface="Comic Sans MS" pitchFamily="66"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yagram"/>
          <p:cNvGraphicFramePr/>
          <p:nvPr/>
        </p:nvGraphicFramePr>
        <p:xfrm>
          <a:off x="2032000" y="1249251"/>
          <a:ext cx="8128000" cy="4889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1 Başlık"/>
          <p:cNvSpPr txBox="1">
            <a:spLocks/>
          </p:cNvSpPr>
          <p:nvPr/>
        </p:nvSpPr>
        <p:spPr>
          <a:xfrm>
            <a:off x="708339" y="154547"/>
            <a:ext cx="7405352" cy="991674"/>
          </a:xfrm>
          <a:prstGeom prst="rect">
            <a:avLst/>
          </a:prstGeom>
          <a:solidFill>
            <a:schemeClr val="tx1"/>
          </a:solidFill>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4400" b="0" i="0" u="none" strike="noStrike" kern="1200" cap="none" spc="0" normalizeH="0" baseline="0" noProof="0" dirty="0" smtClean="0">
                <a:ln>
                  <a:noFill/>
                </a:ln>
                <a:solidFill>
                  <a:schemeClr val="bg1"/>
                </a:solidFill>
                <a:effectLst/>
                <a:uLnTx/>
                <a:uFillTx/>
                <a:latin typeface="+mn-lt"/>
                <a:ea typeface="+mj-ea"/>
                <a:cs typeface="+mj-cs"/>
              </a:rPr>
              <a:t> Sonuç</a:t>
            </a:r>
            <a:r>
              <a:rPr kumimoji="0" lang="tr-TR" sz="3200" b="0" i="0" u="none" strike="noStrike" kern="1200" cap="none" spc="0" normalizeH="0" baseline="0" noProof="0" dirty="0" smtClean="0">
                <a:ln>
                  <a:noFill/>
                </a:ln>
                <a:solidFill>
                  <a:schemeClr val="bg1"/>
                </a:solidFill>
                <a:effectLst/>
                <a:uLnTx/>
                <a:uFillTx/>
                <a:latin typeface="+mn-lt"/>
                <a:ea typeface="+mj-ea"/>
                <a:cs typeface="+mj-cs"/>
              </a:rPr>
              <a:t> –   Önerilen davranış değişiklikleri </a:t>
            </a:r>
            <a:endParaRPr kumimoji="0" lang="tr-TR" sz="3200" b="0" i="0" u="none" strike="noStrike" kern="1200" cap="none" spc="0" normalizeH="0" baseline="0" noProof="0" dirty="0">
              <a:ln>
                <a:noFill/>
              </a:ln>
              <a:solidFill>
                <a:schemeClr val="bg1"/>
              </a:solidFill>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863958" y="3486997"/>
            <a:ext cx="10515600" cy="2849407"/>
          </a:xfrm>
          <a:solidFill>
            <a:schemeClr val="accent2">
              <a:lumMod val="20000"/>
              <a:lumOff val="80000"/>
            </a:schemeClr>
          </a:solidFill>
          <a:ln w="76200">
            <a:solidFill>
              <a:schemeClr val="tx1"/>
            </a:solidFill>
          </a:ln>
        </p:spPr>
        <p:txBody>
          <a:bodyPr>
            <a:normAutofit/>
          </a:bodyPr>
          <a:lstStyle/>
          <a:p>
            <a:pPr algn="ctr">
              <a:buNone/>
            </a:pPr>
            <a:endParaRPr lang="tr-TR" sz="6600" dirty="0" smtClean="0"/>
          </a:p>
          <a:p>
            <a:pPr algn="ctr">
              <a:buNone/>
            </a:pPr>
            <a:r>
              <a:rPr lang="tr-TR" sz="4800" i="1" dirty="0" smtClean="0">
                <a:latin typeface="Comic Sans MS" pitchFamily="66" charset="0"/>
              </a:rPr>
              <a:t>Kadınlarımızın sağlıklı bir </a:t>
            </a:r>
            <a:r>
              <a:rPr lang="tr-TR" sz="4800" i="1" dirty="0" err="1" smtClean="0">
                <a:latin typeface="Comic Sans MS" pitchFamily="66" charset="0"/>
              </a:rPr>
              <a:t>yenidoğana</a:t>
            </a:r>
            <a:r>
              <a:rPr lang="tr-TR" sz="4800" i="1" smtClean="0">
                <a:latin typeface="Comic Sans MS" pitchFamily="66" charset="0"/>
              </a:rPr>
              <a:t> kavuşması </a:t>
            </a:r>
            <a:r>
              <a:rPr lang="tr-TR" sz="4800" i="1" dirty="0" smtClean="0">
                <a:latin typeface="Comic Sans MS" pitchFamily="66" charset="0"/>
              </a:rPr>
              <a:t>dileğimle…</a:t>
            </a:r>
            <a:endParaRPr lang="tr-TR" sz="4800" i="1" dirty="0">
              <a:latin typeface="Comic Sans MS" pitchFamily="66" charset="0"/>
            </a:endParaRPr>
          </a:p>
        </p:txBody>
      </p:sp>
      <p:pic>
        <p:nvPicPr>
          <p:cNvPr id="4" name="Picture 2" descr="http://www.devlethastanesirandevualma182.com/wp-content/uploads/2013/05/Zeynep-Kamil-E%C4%9Fitim-ve-Ara%C5%9Ft%C4%B1rma-Devlet-Hastanesi-Dahiliye-B%C3%B6l%C3%BCm%C3%BC-Randevu-Alma.png">
            <a:extLst>
              <a:ext uri="{FF2B5EF4-FFF2-40B4-BE49-F238E27FC236}">
                <a16:creationId xmlns="" xmlns:a16="http://schemas.microsoft.com/office/drawing/2014/main" id="{66F802B3-9D81-4FA1-B3E1-875C178D1C70}"/>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702466" y="475782"/>
            <a:ext cx="3184732" cy="2035598"/>
          </a:xfrm>
          <a:prstGeom prst="rect">
            <a:avLst/>
          </a:prstGeom>
          <a:noFill/>
          <a:extLst>
            <a:ext uri="{909E8E84-426E-40DD-AFC4-6F175D3DCCD1}">
              <a14:hiddenFill xmlns:a14="http://schemas.microsoft.com/office/drawing/2010/main" xmlns="">
                <a:solidFill>
                  <a:srgbClr val="FFFFFF"/>
                </a:solidFill>
              </a14:hiddenFill>
            </a:ext>
          </a:extLst>
        </p:spPr>
      </p:pic>
      <p:sp>
        <p:nvSpPr>
          <p:cNvPr id="29698" name="AutoShape 2" descr="yenidoÄan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9699" name="Picture 3" descr="C:\Users\qwert\Documents\yenidogan-bebeklerin-ozellikleri.jpg"/>
          <p:cNvPicPr>
            <a:picLocks noChangeAspect="1" noChangeArrowheads="1"/>
          </p:cNvPicPr>
          <p:nvPr/>
        </p:nvPicPr>
        <p:blipFill>
          <a:blip r:embed="rId3"/>
          <a:srcRect/>
          <a:stretch>
            <a:fillRect/>
          </a:stretch>
        </p:blipFill>
        <p:spPr bwMode="auto">
          <a:xfrm>
            <a:off x="709813" y="641395"/>
            <a:ext cx="4197037" cy="2381250"/>
          </a:xfrm>
          <a:prstGeom prst="rect">
            <a:avLst/>
          </a:prstGeom>
          <a:noFill/>
        </p:spPr>
      </p:pic>
      <p:pic>
        <p:nvPicPr>
          <p:cNvPr id="29700" name="Picture 4" descr="C:\Users\qwert\Documents\indir.jpg"/>
          <p:cNvPicPr>
            <a:picLocks noChangeAspect="1" noChangeArrowheads="1"/>
          </p:cNvPicPr>
          <p:nvPr/>
        </p:nvPicPr>
        <p:blipFill>
          <a:blip r:embed="rId4"/>
          <a:srcRect/>
          <a:stretch>
            <a:fillRect/>
          </a:stretch>
        </p:blipFill>
        <p:spPr bwMode="auto">
          <a:xfrm>
            <a:off x="5009882" y="653584"/>
            <a:ext cx="4327301" cy="2378586"/>
          </a:xfrm>
          <a:prstGeom prst="rect">
            <a:avLst/>
          </a:prstGeom>
          <a:noFill/>
        </p:spPr>
      </p:pic>
    </p:spTree>
  </p:cSld>
  <p:clrMapOvr>
    <a:masterClrMapping/>
  </p:clrMapOvr>
  <p:transition>
    <p:blind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271D10E7-381F-467D-9D8D-AD808465FAEC}"/>
              </a:ext>
            </a:extLst>
          </p:cNvPr>
          <p:cNvSpPr>
            <a:spLocks noGrp="1"/>
          </p:cNvSpPr>
          <p:nvPr>
            <p:ph type="title"/>
          </p:nvPr>
        </p:nvSpPr>
        <p:spPr>
          <a:xfrm>
            <a:off x="838200" y="365125"/>
            <a:ext cx="10515600" cy="1325563"/>
          </a:xfrm>
          <a:solidFill>
            <a:schemeClr val="tx1"/>
          </a:solidFill>
        </p:spPr>
        <p:txBody>
          <a:bodyPr/>
          <a:lstStyle/>
          <a:p>
            <a:r>
              <a:rPr lang="tr-TR" dirty="0">
                <a:solidFill>
                  <a:schemeClr val="bg1"/>
                </a:solidFill>
                <a:latin typeface="+mn-lt"/>
              </a:rPr>
              <a:t>TGK- </a:t>
            </a:r>
            <a:r>
              <a:rPr lang="tr-TR" dirty="0" err="1">
                <a:solidFill>
                  <a:schemeClr val="bg1"/>
                </a:solidFill>
                <a:latin typeface="+mn-lt"/>
              </a:rPr>
              <a:t>insidans</a:t>
            </a:r>
            <a:endParaRPr lang="tr-TR" dirty="0">
              <a:solidFill>
                <a:schemeClr val="bg1"/>
              </a:solidFill>
              <a:latin typeface="+mn-lt"/>
            </a:endParaRPr>
          </a:p>
        </p:txBody>
      </p:sp>
      <p:graphicFrame>
        <p:nvGraphicFramePr>
          <p:cNvPr id="5" name="İçerik Yer Tutucusu 4">
            <a:extLst>
              <a:ext uri="{FF2B5EF4-FFF2-40B4-BE49-F238E27FC236}">
                <a16:creationId xmlns="" xmlns:a16="http://schemas.microsoft.com/office/drawing/2014/main" id="{11B6DADB-1BDC-4029-9164-F37FB95F884D}"/>
              </a:ext>
            </a:extLst>
          </p:cNvPr>
          <p:cNvGraphicFramePr>
            <a:graphicFrameLocks noGrp="1"/>
          </p:cNvGraphicFramePr>
          <p:nvPr>
            <p:ph idx="1"/>
            <p:extLst>
              <p:ext uri="{D42A27DB-BD31-4B8C-83A1-F6EECF244321}">
                <p14:modId xmlns:p14="http://schemas.microsoft.com/office/powerpoint/2010/main" xmlns="" val="3852770995"/>
              </p:ext>
            </p:extLst>
          </p:nvPr>
        </p:nvGraphicFramePr>
        <p:xfrm>
          <a:off x="940158" y="1983346"/>
          <a:ext cx="6005624" cy="3271234"/>
        </p:xfrm>
        <a:graphic>
          <a:graphicData uri="http://schemas.openxmlformats.org/drawingml/2006/table">
            <a:tbl>
              <a:tblPr firstRow="1" bandRow="1">
                <a:tableStyleId>{93296810-A885-4BE3-A3E7-6D5BEEA58F35}</a:tableStyleId>
              </a:tblPr>
              <a:tblGrid>
                <a:gridCol w="3149168">
                  <a:extLst>
                    <a:ext uri="{9D8B030D-6E8A-4147-A177-3AD203B41FA5}">
                      <a16:colId xmlns="" xmlns:a16="http://schemas.microsoft.com/office/drawing/2014/main" val="833803136"/>
                    </a:ext>
                  </a:extLst>
                </a:gridCol>
                <a:gridCol w="2856456">
                  <a:extLst>
                    <a:ext uri="{9D8B030D-6E8A-4147-A177-3AD203B41FA5}">
                      <a16:colId xmlns="" xmlns:a16="http://schemas.microsoft.com/office/drawing/2014/main" val="1222003877"/>
                    </a:ext>
                  </a:extLst>
                </a:gridCol>
              </a:tblGrid>
              <a:tr h="785506">
                <a:tc>
                  <a:txBody>
                    <a:bodyPr/>
                    <a:lstStyle/>
                    <a:p>
                      <a:pPr algn="ctr"/>
                      <a:r>
                        <a:rPr lang="tr-TR" sz="3200" dirty="0" smtClean="0"/>
                        <a:t>GEBELİK </a:t>
                      </a:r>
                      <a:r>
                        <a:rPr lang="tr-TR" sz="3200" dirty="0"/>
                        <a:t>KAYBI</a:t>
                      </a:r>
                    </a:p>
                  </a:txBody>
                  <a:tcPr>
                    <a:solidFill>
                      <a:srgbClr val="C00000"/>
                    </a:solidFill>
                  </a:tcPr>
                </a:tc>
                <a:tc>
                  <a:txBody>
                    <a:bodyPr/>
                    <a:lstStyle/>
                    <a:p>
                      <a:pPr algn="ctr"/>
                      <a:r>
                        <a:rPr lang="tr-TR" sz="3200" dirty="0"/>
                        <a:t>SIKLIK</a:t>
                      </a:r>
                    </a:p>
                  </a:txBody>
                  <a:tcPr>
                    <a:solidFill>
                      <a:srgbClr val="C00000"/>
                    </a:solidFill>
                  </a:tcPr>
                </a:tc>
                <a:extLst>
                  <a:ext uri="{0D108BD9-81ED-4DB2-BD59-A6C34878D82A}">
                    <a16:rowId xmlns="" xmlns:a16="http://schemas.microsoft.com/office/drawing/2014/main" val="2323109839"/>
                  </a:ext>
                </a:extLst>
              </a:tr>
              <a:tr h="828576">
                <a:tc>
                  <a:txBody>
                    <a:bodyPr/>
                    <a:lstStyle/>
                    <a:p>
                      <a:pPr algn="ctr"/>
                      <a:r>
                        <a:rPr lang="tr-TR" sz="3200" dirty="0"/>
                        <a:t>1</a:t>
                      </a:r>
                    </a:p>
                  </a:txBody>
                  <a:tcPr>
                    <a:solidFill>
                      <a:schemeClr val="accent1">
                        <a:lumMod val="20000"/>
                        <a:lumOff val="80000"/>
                      </a:schemeClr>
                    </a:solidFill>
                  </a:tcPr>
                </a:tc>
                <a:tc>
                  <a:txBody>
                    <a:bodyPr/>
                    <a:lstStyle/>
                    <a:p>
                      <a:pPr algn="ctr"/>
                      <a:r>
                        <a:rPr lang="tr-TR" sz="3200" dirty="0"/>
                        <a:t>%15</a:t>
                      </a:r>
                    </a:p>
                  </a:txBody>
                  <a:tcPr>
                    <a:solidFill>
                      <a:schemeClr val="accent5">
                        <a:lumMod val="20000"/>
                        <a:lumOff val="80000"/>
                      </a:schemeClr>
                    </a:solidFill>
                  </a:tcPr>
                </a:tc>
                <a:extLst>
                  <a:ext uri="{0D108BD9-81ED-4DB2-BD59-A6C34878D82A}">
                    <a16:rowId xmlns="" xmlns:a16="http://schemas.microsoft.com/office/drawing/2014/main" val="2400263983"/>
                  </a:ext>
                </a:extLst>
              </a:tr>
              <a:tr h="828576">
                <a:tc>
                  <a:txBody>
                    <a:bodyPr/>
                    <a:lstStyle/>
                    <a:p>
                      <a:pPr algn="ctr"/>
                      <a:r>
                        <a:rPr lang="tr-TR" sz="3200" dirty="0"/>
                        <a:t>2</a:t>
                      </a:r>
                    </a:p>
                  </a:txBody>
                  <a:tcPr>
                    <a:solidFill>
                      <a:schemeClr val="accent3">
                        <a:lumMod val="60000"/>
                        <a:lumOff val="40000"/>
                      </a:schemeClr>
                    </a:solidFill>
                  </a:tcPr>
                </a:tc>
                <a:tc>
                  <a:txBody>
                    <a:bodyPr/>
                    <a:lstStyle/>
                    <a:p>
                      <a:pPr algn="ctr"/>
                      <a:r>
                        <a:rPr lang="tr-TR" sz="3200" dirty="0"/>
                        <a:t>%2</a:t>
                      </a:r>
                    </a:p>
                  </a:txBody>
                  <a:tcPr>
                    <a:solidFill>
                      <a:schemeClr val="accent3">
                        <a:lumMod val="60000"/>
                        <a:lumOff val="40000"/>
                      </a:schemeClr>
                    </a:solidFill>
                  </a:tcPr>
                </a:tc>
                <a:extLst>
                  <a:ext uri="{0D108BD9-81ED-4DB2-BD59-A6C34878D82A}">
                    <a16:rowId xmlns="" xmlns:a16="http://schemas.microsoft.com/office/drawing/2014/main" val="3496750552"/>
                  </a:ext>
                </a:extLst>
              </a:tr>
              <a:tr h="828576">
                <a:tc>
                  <a:txBody>
                    <a:bodyPr/>
                    <a:lstStyle/>
                    <a:p>
                      <a:pPr algn="ctr"/>
                      <a:r>
                        <a:rPr lang="tr-TR" sz="3200" dirty="0"/>
                        <a:t>3</a:t>
                      </a:r>
                    </a:p>
                  </a:txBody>
                  <a:tcPr>
                    <a:solidFill>
                      <a:schemeClr val="accent3">
                        <a:lumMod val="75000"/>
                      </a:schemeClr>
                    </a:solidFill>
                  </a:tcPr>
                </a:tc>
                <a:tc>
                  <a:txBody>
                    <a:bodyPr/>
                    <a:lstStyle/>
                    <a:p>
                      <a:pPr algn="ctr"/>
                      <a:r>
                        <a:rPr lang="tr-TR" sz="3200" dirty="0"/>
                        <a:t>%0,4-1</a:t>
                      </a:r>
                    </a:p>
                  </a:txBody>
                  <a:tcPr>
                    <a:solidFill>
                      <a:schemeClr val="accent3">
                        <a:lumMod val="75000"/>
                      </a:schemeClr>
                    </a:solidFill>
                  </a:tcPr>
                </a:tc>
                <a:extLst>
                  <a:ext uri="{0D108BD9-81ED-4DB2-BD59-A6C34878D82A}">
                    <a16:rowId xmlns="" xmlns:a16="http://schemas.microsoft.com/office/drawing/2014/main" val="3515949554"/>
                  </a:ext>
                </a:extLst>
              </a:tr>
            </a:tbl>
          </a:graphicData>
        </a:graphic>
      </p:graphicFrame>
      <p:sp>
        <p:nvSpPr>
          <p:cNvPr id="3" name="Dikdörtgen 2">
            <a:extLst>
              <a:ext uri="{FF2B5EF4-FFF2-40B4-BE49-F238E27FC236}">
                <a16:creationId xmlns="" xmlns:a16="http://schemas.microsoft.com/office/drawing/2014/main" id="{77F681E3-728E-403C-8A8C-025149FDDCCA}"/>
              </a:ext>
            </a:extLst>
          </p:cNvPr>
          <p:cNvSpPr/>
          <p:nvPr/>
        </p:nvSpPr>
        <p:spPr>
          <a:xfrm>
            <a:off x="5989320" y="5829757"/>
            <a:ext cx="5434821" cy="707886"/>
          </a:xfrm>
          <a:prstGeom prst="rect">
            <a:avLst/>
          </a:prstGeom>
        </p:spPr>
        <p:txBody>
          <a:bodyPr wrap="none">
            <a:spAutoFit/>
          </a:bodyPr>
          <a:lstStyle/>
          <a:p>
            <a:r>
              <a:rPr lang="tr-TR" altLang="tr-TR" sz="2000" i="1" dirty="0"/>
              <a:t>v</a:t>
            </a:r>
            <a:r>
              <a:rPr lang="en-US" altLang="tr-TR" sz="2000" i="1" dirty="0"/>
              <a:t>an den </a:t>
            </a:r>
            <a:r>
              <a:rPr lang="en-US" altLang="tr-TR" sz="2000" i="1" dirty="0" err="1"/>
              <a:t>Boogaard</a:t>
            </a:r>
            <a:r>
              <a:rPr lang="en-US" altLang="tr-TR" sz="2000" i="1" dirty="0"/>
              <a:t> E</a:t>
            </a:r>
            <a:r>
              <a:rPr lang="tr-TR" altLang="tr-TR" sz="2000" i="1" dirty="0"/>
              <a:t>,</a:t>
            </a:r>
            <a:r>
              <a:rPr lang="en-US" altLang="tr-TR" sz="2000" i="1" dirty="0"/>
              <a:t> Hum </a:t>
            </a:r>
            <a:r>
              <a:rPr lang="en-US" altLang="tr-TR" sz="2000" i="1" dirty="0" err="1"/>
              <a:t>Reprod</a:t>
            </a:r>
            <a:r>
              <a:rPr lang="en-US" altLang="tr-TR" sz="2000" i="1" dirty="0"/>
              <a:t> 2010</a:t>
            </a:r>
            <a:r>
              <a:rPr lang="en-US" sz="2000" b="1" i="1" dirty="0"/>
              <a:t> </a:t>
            </a:r>
            <a:r>
              <a:rPr lang="en-US" sz="2000" i="1" dirty="0"/>
              <a:t>;25:1411-4</a:t>
            </a:r>
          </a:p>
          <a:p>
            <a:r>
              <a:rPr lang="tr-TR" sz="2000" i="1" dirty="0"/>
              <a:t>ACOG , Washington DC 2001</a:t>
            </a:r>
          </a:p>
        </p:txBody>
      </p:sp>
    </p:spTree>
    <p:extLst>
      <p:ext uri="{BB962C8B-B14F-4D97-AF65-F5344CB8AC3E}">
        <p14:creationId xmlns:p14="http://schemas.microsoft.com/office/powerpoint/2010/main" xmlns="" val="2193947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F73C2869-A495-4A95-80E9-7596CDEA5EA2}"/>
              </a:ext>
            </a:extLst>
          </p:cNvPr>
          <p:cNvSpPr>
            <a:spLocks noGrp="1"/>
          </p:cNvSpPr>
          <p:nvPr>
            <p:ph type="title"/>
          </p:nvPr>
        </p:nvSpPr>
        <p:spPr>
          <a:xfrm>
            <a:off x="838200" y="365126"/>
            <a:ext cx="10515600" cy="935038"/>
          </a:xfrm>
          <a:solidFill>
            <a:schemeClr val="tx1"/>
          </a:solidFill>
          <a:ln>
            <a:solidFill>
              <a:schemeClr val="tx1"/>
            </a:solidFill>
          </a:ln>
        </p:spPr>
        <p:txBody>
          <a:bodyPr/>
          <a:lstStyle/>
          <a:p>
            <a:r>
              <a:rPr lang="tr-TR" dirty="0">
                <a:solidFill>
                  <a:schemeClr val="bg1"/>
                </a:solidFill>
                <a:latin typeface="+mn-lt"/>
              </a:rPr>
              <a:t>TGK-Ne zaman araştırılmalı?</a:t>
            </a:r>
          </a:p>
        </p:txBody>
      </p:sp>
      <p:sp>
        <p:nvSpPr>
          <p:cNvPr id="3" name="İçerik Yer Tutucusu 2">
            <a:extLst>
              <a:ext uri="{FF2B5EF4-FFF2-40B4-BE49-F238E27FC236}">
                <a16:creationId xmlns="" xmlns:a16="http://schemas.microsoft.com/office/drawing/2014/main" id="{AC86A17D-1AFA-4C71-9A26-5B448EB8ABCB}"/>
              </a:ext>
            </a:extLst>
          </p:cNvPr>
          <p:cNvSpPr>
            <a:spLocks noGrp="1"/>
          </p:cNvSpPr>
          <p:nvPr>
            <p:ph sz="half" idx="1"/>
          </p:nvPr>
        </p:nvSpPr>
        <p:spPr>
          <a:xfrm>
            <a:off x="831492" y="1532585"/>
            <a:ext cx="10229850" cy="1429556"/>
          </a:xfrm>
          <a:solidFill>
            <a:schemeClr val="accent2">
              <a:lumMod val="20000"/>
              <a:lumOff val="80000"/>
            </a:schemeClr>
          </a:solidFill>
          <a:ln w="28575">
            <a:solidFill>
              <a:schemeClr val="tx1"/>
            </a:solidFill>
          </a:ln>
        </p:spPr>
        <p:txBody>
          <a:bodyPr>
            <a:normAutofit/>
          </a:bodyPr>
          <a:lstStyle/>
          <a:p>
            <a:pPr lvl="1">
              <a:buFont typeface="Wingdings" pitchFamily="2" charset="2"/>
              <a:buChar char="§"/>
            </a:pPr>
            <a:r>
              <a:rPr lang="en-US" altLang="tr-TR" sz="2800" dirty="0">
                <a:latin typeface="Comic Sans MS" pitchFamily="66" charset="0"/>
              </a:rPr>
              <a:t>Epidemiyolojik </a:t>
            </a:r>
            <a:r>
              <a:rPr lang="en-US" altLang="tr-TR" sz="2800" dirty="0" err="1">
                <a:latin typeface="Comic Sans MS" pitchFamily="66" charset="0"/>
              </a:rPr>
              <a:t>çalışmalar</a:t>
            </a:r>
            <a:r>
              <a:rPr lang="en-US" altLang="tr-TR" sz="2800" dirty="0">
                <a:latin typeface="Comic Sans MS" pitchFamily="66" charset="0"/>
              </a:rPr>
              <a:t> </a:t>
            </a:r>
            <a:r>
              <a:rPr lang="en-US" altLang="tr-TR" sz="2800" dirty="0" err="1">
                <a:latin typeface="Comic Sans MS" pitchFamily="66" charset="0"/>
              </a:rPr>
              <a:t>için</a:t>
            </a:r>
            <a:r>
              <a:rPr lang="en-US" altLang="tr-TR" sz="2800" dirty="0">
                <a:latin typeface="Comic Sans MS" pitchFamily="66" charset="0"/>
              </a:rPr>
              <a:t>  ≥3</a:t>
            </a:r>
            <a:r>
              <a:rPr lang="tr-TR" altLang="tr-TR" sz="2800" dirty="0">
                <a:latin typeface="Comic Sans MS" pitchFamily="66" charset="0"/>
              </a:rPr>
              <a:t> gebelik </a:t>
            </a:r>
            <a:r>
              <a:rPr lang="tr-TR" altLang="tr-TR" sz="2800" dirty="0" smtClean="0">
                <a:latin typeface="Comic Sans MS" pitchFamily="66" charset="0"/>
              </a:rPr>
              <a:t>kaybı</a:t>
            </a:r>
            <a:endParaRPr lang="en-US" altLang="tr-TR" sz="2800" dirty="0">
              <a:latin typeface="Comic Sans MS" pitchFamily="66" charset="0"/>
            </a:endParaRPr>
          </a:p>
          <a:p>
            <a:pPr lvl="1">
              <a:buFont typeface="Wingdings" pitchFamily="2" charset="2"/>
              <a:buChar char="§"/>
            </a:pPr>
            <a:r>
              <a:rPr lang="en-US" altLang="tr-TR" sz="2800" dirty="0" err="1" smtClean="0">
                <a:latin typeface="Comic Sans MS" pitchFamily="66" charset="0"/>
              </a:rPr>
              <a:t>Klinik</a:t>
            </a:r>
            <a:r>
              <a:rPr lang="en-US" altLang="tr-TR" sz="2800" dirty="0" smtClean="0">
                <a:latin typeface="Comic Sans MS" pitchFamily="66" charset="0"/>
              </a:rPr>
              <a:t> </a:t>
            </a:r>
            <a:r>
              <a:rPr lang="en-US" altLang="tr-TR" sz="2800" dirty="0" err="1" smtClean="0">
                <a:latin typeface="Comic Sans MS" pitchFamily="66" charset="0"/>
              </a:rPr>
              <a:t>araştırma</a:t>
            </a:r>
            <a:r>
              <a:rPr lang="tr-TR" altLang="tr-TR" sz="2800" dirty="0" err="1" smtClean="0">
                <a:latin typeface="Comic Sans MS" pitchFamily="66" charset="0"/>
              </a:rPr>
              <a:t>lar</a:t>
            </a:r>
            <a:r>
              <a:rPr lang="en-US" altLang="tr-TR" sz="2800" dirty="0" smtClean="0">
                <a:latin typeface="Comic Sans MS" pitchFamily="66" charset="0"/>
              </a:rPr>
              <a:t> </a:t>
            </a:r>
            <a:r>
              <a:rPr lang="en-US" altLang="tr-TR" sz="2800" dirty="0" err="1">
                <a:latin typeface="Comic Sans MS" pitchFamily="66" charset="0"/>
              </a:rPr>
              <a:t>için</a:t>
            </a:r>
            <a:r>
              <a:rPr lang="en-US" altLang="tr-TR" sz="2800" dirty="0">
                <a:latin typeface="Comic Sans MS" pitchFamily="66" charset="0"/>
              </a:rPr>
              <a:t> ≥2 ilk trimester </a:t>
            </a:r>
            <a:r>
              <a:rPr lang="en-US" altLang="tr-TR" sz="2800" dirty="0" err="1">
                <a:latin typeface="Comic Sans MS" pitchFamily="66" charset="0"/>
              </a:rPr>
              <a:t>gebelik</a:t>
            </a:r>
            <a:r>
              <a:rPr lang="en-US" altLang="tr-TR" sz="2800" dirty="0">
                <a:latin typeface="Comic Sans MS" pitchFamily="66" charset="0"/>
              </a:rPr>
              <a:t> </a:t>
            </a:r>
            <a:r>
              <a:rPr lang="en-US" altLang="tr-TR" sz="2800" dirty="0" err="1">
                <a:latin typeface="Comic Sans MS" pitchFamily="66" charset="0"/>
              </a:rPr>
              <a:t>kaybı</a:t>
            </a:r>
            <a:endParaRPr lang="tr-TR" altLang="tr-TR" sz="2800" dirty="0">
              <a:latin typeface="Comic Sans MS" pitchFamily="66" charset="0"/>
            </a:endParaRPr>
          </a:p>
          <a:p>
            <a:pPr lvl="1">
              <a:buFont typeface="Wingdings" panose="05000000000000000000" pitchFamily="2" charset="2"/>
              <a:buChar char="q"/>
            </a:pPr>
            <a:endParaRPr lang="tr-TR" altLang="tr-TR" sz="2800" dirty="0">
              <a:latin typeface="Comic Sans MS" pitchFamily="66" charset="0"/>
            </a:endParaRPr>
          </a:p>
          <a:p>
            <a:endParaRPr lang="tr-TR" dirty="0">
              <a:latin typeface="Comic Sans MS" pitchFamily="66" charset="0"/>
            </a:endParaRPr>
          </a:p>
        </p:txBody>
      </p:sp>
      <p:sp>
        <p:nvSpPr>
          <p:cNvPr id="8" name="7 Metin kutusu"/>
          <p:cNvSpPr txBox="1"/>
          <p:nvPr/>
        </p:nvSpPr>
        <p:spPr>
          <a:xfrm>
            <a:off x="837127" y="3065173"/>
            <a:ext cx="10238703" cy="954107"/>
          </a:xfrm>
          <a:prstGeom prst="rect">
            <a:avLst/>
          </a:prstGeom>
          <a:solidFill>
            <a:schemeClr val="accent2">
              <a:lumMod val="20000"/>
              <a:lumOff val="80000"/>
            </a:schemeClr>
          </a:solidFill>
          <a:ln w="28575">
            <a:solidFill>
              <a:schemeClr val="tx1"/>
            </a:solidFill>
          </a:ln>
        </p:spPr>
        <p:txBody>
          <a:bodyPr wrap="square" rtlCol="0">
            <a:spAutoFit/>
          </a:bodyPr>
          <a:lstStyle/>
          <a:p>
            <a:pPr lvl="1">
              <a:buFont typeface="Wingdings" pitchFamily="2" charset="2"/>
              <a:buChar char="§"/>
            </a:pPr>
            <a:r>
              <a:rPr lang="tr-TR" sz="2800" dirty="0" smtClean="0">
                <a:latin typeface="Comic Sans MS" pitchFamily="66" charset="0"/>
              </a:rPr>
              <a:t>3 ve üzeri ardışık düşükten sonra</a:t>
            </a:r>
          </a:p>
          <a:p>
            <a:pPr>
              <a:buFont typeface="Wingdings" pitchFamily="2" charset="2"/>
              <a:buChar char="§"/>
            </a:pPr>
            <a:endParaRPr lang="tr-TR" sz="2800" dirty="0">
              <a:latin typeface="Comic Sans MS" pitchFamily="66" charset="0"/>
            </a:endParaRPr>
          </a:p>
        </p:txBody>
      </p:sp>
      <p:sp>
        <p:nvSpPr>
          <p:cNvPr id="10" name="Rectangle 7">
            <a:extLst>
              <a:ext uri="{FF2B5EF4-FFF2-40B4-BE49-F238E27FC236}">
                <a16:creationId xmlns="" xmlns:a16="http://schemas.microsoft.com/office/drawing/2014/main" id="{6F8E9979-6F6A-46F8-B2B7-410676685DF8}"/>
              </a:ext>
            </a:extLst>
          </p:cNvPr>
          <p:cNvSpPr>
            <a:spLocks noChangeArrowheads="1"/>
          </p:cNvSpPr>
          <p:nvPr/>
        </p:nvSpPr>
        <p:spPr bwMode="auto">
          <a:xfrm>
            <a:off x="3129567" y="3000777"/>
            <a:ext cx="8255358"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tr-TR" altLang="tr-TR" sz="2000" i="1" dirty="0"/>
              <a:t>   </a:t>
            </a:r>
          </a:p>
          <a:p>
            <a:pPr eaLnBrk="1" hangingPunct="1">
              <a:spcBef>
                <a:spcPct val="0"/>
              </a:spcBef>
              <a:buFontTx/>
              <a:buNone/>
            </a:pPr>
            <a:endParaRPr lang="tr-TR" altLang="tr-TR" sz="2000" i="1" dirty="0"/>
          </a:p>
        </p:txBody>
      </p:sp>
      <p:sp>
        <p:nvSpPr>
          <p:cNvPr id="11" name="Metin kutusu 5">
            <a:extLst>
              <a:ext uri="{FF2B5EF4-FFF2-40B4-BE49-F238E27FC236}">
                <a16:creationId xmlns="" xmlns:a16="http://schemas.microsoft.com/office/drawing/2014/main" id="{55740C86-97CC-497B-A2B7-84972FDBB326}"/>
              </a:ext>
            </a:extLst>
          </p:cNvPr>
          <p:cNvSpPr txBox="1"/>
          <p:nvPr/>
        </p:nvSpPr>
        <p:spPr>
          <a:xfrm>
            <a:off x="5992769" y="2460189"/>
            <a:ext cx="5072062" cy="400110"/>
          </a:xfrm>
          <a:prstGeom prst="rect">
            <a:avLst/>
          </a:prstGeom>
          <a:noFill/>
        </p:spPr>
        <p:txBody>
          <a:bodyPr wrap="square" rtlCol="0">
            <a:spAutoFit/>
          </a:bodyPr>
          <a:lstStyle/>
          <a:p>
            <a:pPr lvl="2"/>
            <a:r>
              <a:rPr lang="en-US" altLang="tr-TR" sz="2000" i="1" dirty="0"/>
              <a:t>ASRM Committee Opinion 201</a:t>
            </a:r>
            <a:r>
              <a:rPr lang="tr-TR" altLang="tr-TR" sz="2000" i="1" dirty="0"/>
              <a:t>2</a:t>
            </a:r>
            <a:endParaRPr lang="en-US" altLang="tr-TR" sz="2000" i="1" dirty="0"/>
          </a:p>
        </p:txBody>
      </p:sp>
      <p:sp>
        <p:nvSpPr>
          <p:cNvPr id="12" name="11 Dikdörtgen"/>
          <p:cNvSpPr/>
          <p:nvPr/>
        </p:nvSpPr>
        <p:spPr>
          <a:xfrm>
            <a:off x="4520245" y="3501912"/>
            <a:ext cx="5977534" cy="400110"/>
          </a:xfrm>
          <a:prstGeom prst="rect">
            <a:avLst/>
          </a:prstGeom>
        </p:spPr>
        <p:txBody>
          <a:bodyPr wrap="none">
            <a:spAutoFit/>
          </a:bodyPr>
          <a:lstStyle/>
          <a:p>
            <a:pPr>
              <a:spcBef>
                <a:spcPct val="0"/>
              </a:spcBef>
            </a:pPr>
            <a:r>
              <a:rPr lang="tr-TR" altLang="tr-TR" i="1" dirty="0" smtClean="0"/>
              <a:t> </a:t>
            </a:r>
            <a:r>
              <a:rPr lang="en-US" altLang="tr-TR" i="1" dirty="0" smtClean="0"/>
              <a:t>RCOG, </a:t>
            </a:r>
            <a:r>
              <a:rPr lang="en-US" altLang="tr-TR" sz="2000" i="1" dirty="0" smtClean="0"/>
              <a:t>Scientific</a:t>
            </a:r>
            <a:r>
              <a:rPr lang="en-US" altLang="tr-TR" i="1" dirty="0" smtClean="0"/>
              <a:t> Advisory Committee, Guideline No. 17. 2011</a:t>
            </a:r>
            <a:endParaRPr lang="en-US" altLang="tr-TR" i="1" dirty="0"/>
          </a:p>
        </p:txBody>
      </p:sp>
      <p:sp>
        <p:nvSpPr>
          <p:cNvPr id="13" name="12 Metin kutusu"/>
          <p:cNvSpPr txBox="1"/>
          <p:nvPr/>
        </p:nvSpPr>
        <p:spPr>
          <a:xfrm>
            <a:off x="862885" y="4224271"/>
            <a:ext cx="10212946" cy="1508105"/>
          </a:xfrm>
          <a:prstGeom prst="rect">
            <a:avLst/>
          </a:prstGeom>
          <a:solidFill>
            <a:schemeClr val="accent2">
              <a:lumMod val="20000"/>
              <a:lumOff val="80000"/>
            </a:schemeClr>
          </a:solidFill>
          <a:ln w="28575">
            <a:solidFill>
              <a:schemeClr val="tx1"/>
            </a:solidFill>
          </a:ln>
        </p:spPr>
        <p:txBody>
          <a:bodyPr wrap="square" rtlCol="0">
            <a:spAutoFit/>
          </a:bodyPr>
          <a:lstStyle/>
          <a:p>
            <a:pPr lvl="1" algn="just">
              <a:buFont typeface="Wingdings" pitchFamily="2" charset="2"/>
              <a:buChar char="§"/>
            </a:pPr>
            <a:r>
              <a:rPr lang="tr-TR" sz="2800" dirty="0" smtClean="0">
                <a:latin typeface="Comic Sans MS" pitchFamily="66" charset="0"/>
              </a:rPr>
              <a:t>Tekrarlayan 3 düşükten sonra kapsamlı bir fiziksel muayene ve testlerin yapılmasını önermekte</a:t>
            </a:r>
          </a:p>
          <a:p>
            <a:pPr algn="just"/>
            <a:endParaRPr lang="tr-TR" dirty="0" smtClean="0"/>
          </a:p>
          <a:p>
            <a:pPr algn="just"/>
            <a:endParaRPr lang="tr-TR" dirty="0"/>
          </a:p>
        </p:txBody>
      </p:sp>
      <p:sp>
        <p:nvSpPr>
          <p:cNvPr id="14" name="13 Dikdörtgen"/>
          <p:cNvSpPr/>
          <p:nvPr/>
        </p:nvSpPr>
        <p:spPr>
          <a:xfrm>
            <a:off x="6490741" y="5098893"/>
            <a:ext cx="3988464" cy="400110"/>
          </a:xfrm>
          <a:prstGeom prst="rect">
            <a:avLst/>
          </a:prstGeom>
        </p:spPr>
        <p:txBody>
          <a:bodyPr wrap="none">
            <a:spAutoFit/>
          </a:bodyPr>
          <a:lstStyle/>
          <a:p>
            <a:r>
              <a:rPr lang="tr-TR" sz="2000" i="1" dirty="0" smtClean="0">
                <a:cs typeface="Calibri" panose="020F0502020204030204" pitchFamily="34" charset="0"/>
              </a:rPr>
              <a:t> ACOG ,</a:t>
            </a:r>
            <a:r>
              <a:rPr lang="en-US" sz="2000" i="1" dirty="0" smtClean="0">
                <a:cs typeface="Calibri" panose="020F0502020204030204" pitchFamily="34" charset="0"/>
              </a:rPr>
              <a:t>Practice</a:t>
            </a:r>
            <a:r>
              <a:rPr lang="en-US" i="1" dirty="0" smtClean="0">
                <a:cs typeface="Calibri" panose="020F0502020204030204" pitchFamily="34" charset="0"/>
              </a:rPr>
              <a:t> Bulletin No. 132</a:t>
            </a:r>
            <a:r>
              <a:rPr lang="tr-TR" i="1" dirty="0" smtClean="0">
                <a:cs typeface="Calibri" panose="020F0502020204030204" pitchFamily="34" charset="0"/>
              </a:rPr>
              <a:t>. 2012</a:t>
            </a:r>
            <a:endParaRPr lang="tr-TR" i="1" dirty="0"/>
          </a:p>
        </p:txBody>
      </p:sp>
    </p:spTree>
    <p:extLst>
      <p:ext uri="{BB962C8B-B14F-4D97-AF65-F5344CB8AC3E}">
        <p14:creationId xmlns:p14="http://schemas.microsoft.com/office/powerpoint/2010/main" xmlns="" val="20854065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1 Diyagram"/>
          <p:cNvGraphicFramePr/>
          <p:nvPr/>
        </p:nvGraphicFramePr>
        <p:xfrm>
          <a:off x="2444124" y="43633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Unvan 1">
            <a:extLst>
              <a:ext uri="{FF2B5EF4-FFF2-40B4-BE49-F238E27FC236}">
                <a16:creationId xmlns="" xmlns:a16="http://schemas.microsoft.com/office/drawing/2014/main" id="{2E72F513-4352-4739-B44A-BC5911D08E55}"/>
              </a:ext>
            </a:extLst>
          </p:cNvPr>
          <p:cNvSpPr txBox="1">
            <a:spLocks/>
          </p:cNvSpPr>
          <p:nvPr/>
        </p:nvSpPr>
        <p:spPr>
          <a:xfrm>
            <a:off x="374561" y="429520"/>
            <a:ext cx="2999704" cy="806852"/>
          </a:xfrm>
          <a:prstGeom prst="rect">
            <a:avLst/>
          </a:prstGeom>
          <a:solidFill>
            <a:schemeClr val="tx1"/>
          </a:solidFill>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4000" b="0" i="0" u="none" strike="noStrike" kern="1200" cap="none" spc="0" normalizeH="0" baseline="0" noProof="0" dirty="0" smtClean="0">
                <a:ln>
                  <a:noFill/>
                </a:ln>
                <a:solidFill>
                  <a:schemeClr val="bg1"/>
                </a:solidFill>
                <a:effectLst/>
                <a:uLnTx/>
                <a:uFillTx/>
                <a:latin typeface="+mn-lt"/>
                <a:ea typeface="+mj-ea"/>
                <a:cs typeface="+mj-cs"/>
              </a:rPr>
              <a:t>TGK- </a:t>
            </a:r>
            <a:r>
              <a:rPr kumimoji="0" lang="tr-TR" sz="4000" b="0" i="0" u="none" strike="noStrike" kern="1200" cap="none" spc="0" normalizeH="0" baseline="0" noProof="0" dirty="0" err="1" smtClean="0">
                <a:ln>
                  <a:noFill/>
                </a:ln>
                <a:solidFill>
                  <a:schemeClr val="bg1"/>
                </a:solidFill>
                <a:effectLst/>
                <a:uLnTx/>
                <a:uFillTx/>
                <a:latin typeface="+mn-lt"/>
                <a:ea typeface="+mj-ea"/>
                <a:cs typeface="+mj-cs"/>
              </a:rPr>
              <a:t>Etyoloji</a:t>
            </a:r>
            <a:endParaRPr kumimoji="0" lang="tr-TR"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4" name="3 Metin kutusu"/>
          <p:cNvSpPr txBox="1"/>
          <p:nvPr/>
        </p:nvSpPr>
        <p:spPr>
          <a:xfrm>
            <a:off x="9118243" y="5989824"/>
            <a:ext cx="2379806" cy="400110"/>
          </a:xfrm>
          <a:prstGeom prst="rect">
            <a:avLst/>
          </a:prstGeom>
          <a:noFill/>
        </p:spPr>
        <p:txBody>
          <a:bodyPr wrap="square" rtlCol="0">
            <a:spAutoFit/>
          </a:bodyPr>
          <a:lstStyle/>
          <a:p>
            <a:r>
              <a:rPr lang="tr-TR" sz="2000" i="1" dirty="0"/>
              <a:t>Ford HB 2009</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1978D78C-1929-45E6-BBEE-E16F0DF4CCEC}"/>
              </a:ext>
            </a:extLst>
          </p:cNvPr>
          <p:cNvSpPr>
            <a:spLocks noGrp="1"/>
          </p:cNvSpPr>
          <p:nvPr>
            <p:ph type="title"/>
          </p:nvPr>
        </p:nvSpPr>
        <p:spPr>
          <a:solidFill>
            <a:schemeClr val="tx1"/>
          </a:solidFill>
        </p:spPr>
        <p:txBody>
          <a:bodyPr/>
          <a:lstStyle/>
          <a:p>
            <a:r>
              <a:rPr lang="tr-TR" dirty="0">
                <a:solidFill>
                  <a:schemeClr val="bg1"/>
                </a:solidFill>
                <a:latin typeface="+mn-lt"/>
              </a:rPr>
              <a:t>TGK- Genetik nedenler</a:t>
            </a:r>
          </a:p>
        </p:txBody>
      </p:sp>
      <p:sp>
        <p:nvSpPr>
          <p:cNvPr id="3" name="İçerik Yer Tutucusu 2">
            <a:extLst>
              <a:ext uri="{FF2B5EF4-FFF2-40B4-BE49-F238E27FC236}">
                <a16:creationId xmlns="" xmlns:a16="http://schemas.microsoft.com/office/drawing/2014/main" id="{CD070400-B778-42CB-845C-7315D819B7D6}"/>
              </a:ext>
            </a:extLst>
          </p:cNvPr>
          <p:cNvSpPr>
            <a:spLocks noGrp="1"/>
          </p:cNvSpPr>
          <p:nvPr>
            <p:ph sz="half" idx="1"/>
          </p:nvPr>
        </p:nvSpPr>
        <p:spPr>
          <a:xfrm>
            <a:off x="888642" y="1825625"/>
            <a:ext cx="10441346" cy="1819096"/>
          </a:xfrm>
          <a:solidFill>
            <a:schemeClr val="accent2">
              <a:lumMod val="20000"/>
              <a:lumOff val="80000"/>
            </a:schemeClr>
          </a:solidFill>
          <a:ln w="28575">
            <a:solidFill>
              <a:schemeClr val="tx1"/>
            </a:solidFill>
          </a:ln>
        </p:spPr>
        <p:txBody>
          <a:bodyPr>
            <a:noAutofit/>
          </a:bodyPr>
          <a:lstStyle/>
          <a:p>
            <a:pPr>
              <a:buFont typeface="Wingdings" panose="05000000000000000000" pitchFamily="2" charset="2"/>
              <a:buChar char="§"/>
            </a:pPr>
            <a:r>
              <a:rPr lang="tr-TR" dirty="0">
                <a:latin typeface="Comic Sans MS" pitchFamily="66" charset="0"/>
              </a:rPr>
              <a:t>İlk </a:t>
            </a:r>
            <a:r>
              <a:rPr lang="tr-TR" dirty="0" err="1">
                <a:latin typeface="Comic Sans MS" pitchFamily="66" charset="0"/>
              </a:rPr>
              <a:t>trimester</a:t>
            </a:r>
            <a:r>
              <a:rPr lang="tr-TR" dirty="0">
                <a:latin typeface="Comic Sans MS" pitchFamily="66" charset="0"/>
              </a:rPr>
              <a:t> </a:t>
            </a:r>
            <a:r>
              <a:rPr lang="tr-TR" dirty="0" smtClean="0">
                <a:latin typeface="Comic Sans MS" pitchFamily="66" charset="0"/>
              </a:rPr>
              <a:t>kayıpların </a:t>
            </a:r>
            <a:r>
              <a:rPr lang="tr-TR" b="1" dirty="0">
                <a:latin typeface="Comic Sans MS" pitchFamily="66" charset="0"/>
              </a:rPr>
              <a:t>%50’sinde</a:t>
            </a:r>
            <a:r>
              <a:rPr lang="tr-TR" dirty="0">
                <a:latin typeface="Comic Sans MS" pitchFamily="66" charset="0"/>
              </a:rPr>
              <a:t>,</a:t>
            </a:r>
          </a:p>
          <a:p>
            <a:pPr>
              <a:buFont typeface="Wingdings" panose="05000000000000000000" pitchFamily="2" charset="2"/>
              <a:buChar char="§"/>
            </a:pPr>
            <a:r>
              <a:rPr lang="tr-TR" dirty="0">
                <a:latin typeface="Comic Sans MS" pitchFamily="66" charset="0"/>
              </a:rPr>
              <a:t>İkinci </a:t>
            </a:r>
            <a:r>
              <a:rPr lang="tr-TR" dirty="0" err="1">
                <a:latin typeface="Comic Sans MS" pitchFamily="66" charset="0"/>
              </a:rPr>
              <a:t>trimester</a:t>
            </a:r>
            <a:r>
              <a:rPr lang="tr-TR" dirty="0">
                <a:latin typeface="Comic Sans MS" pitchFamily="66" charset="0"/>
              </a:rPr>
              <a:t> kayıpların </a:t>
            </a:r>
            <a:r>
              <a:rPr lang="tr-TR" b="1" dirty="0">
                <a:latin typeface="Comic Sans MS" pitchFamily="66" charset="0"/>
              </a:rPr>
              <a:t>%30’unda</a:t>
            </a:r>
            <a:r>
              <a:rPr lang="tr-TR" dirty="0">
                <a:latin typeface="Comic Sans MS" pitchFamily="66" charset="0"/>
              </a:rPr>
              <a:t>,</a:t>
            </a:r>
          </a:p>
          <a:p>
            <a:pPr>
              <a:buFont typeface="Wingdings" panose="05000000000000000000" pitchFamily="2" charset="2"/>
              <a:buChar char="§"/>
            </a:pPr>
            <a:r>
              <a:rPr lang="tr-TR" dirty="0">
                <a:latin typeface="Comic Sans MS" pitchFamily="66" charset="0"/>
              </a:rPr>
              <a:t>Ölü doğumların </a:t>
            </a:r>
            <a:r>
              <a:rPr lang="tr-TR" b="1" dirty="0">
                <a:latin typeface="Comic Sans MS" pitchFamily="66" charset="0"/>
              </a:rPr>
              <a:t>%3’ünde </a:t>
            </a:r>
            <a:r>
              <a:rPr lang="tr-TR" b="1" dirty="0" smtClean="0">
                <a:latin typeface="Comic Sans MS" pitchFamily="66" charset="0"/>
              </a:rPr>
              <a:t>kromozom anomalisine rastlanmakta</a:t>
            </a:r>
            <a:endParaRPr lang="tr-TR" b="1" dirty="0">
              <a:latin typeface="Comic Sans MS" pitchFamily="66" charset="0"/>
            </a:endParaRPr>
          </a:p>
          <a:p>
            <a:pPr marL="0" indent="0">
              <a:buNone/>
            </a:pPr>
            <a:endParaRPr lang="tr-TR" dirty="0">
              <a:latin typeface="Comic Sans MS" pitchFamily="66" charset="0"/>
            </a:endParaRPr>
          </a:p>
          <a:p>
            <a:pPr marL="0" indent="0">
              <a:buNone/>
            </a:pPr>
            <a:r>
              <a:rPr lang="tr-TR" dirty="0">
                <a:latin typeface="Comic Sans MS" pitchFamily="66" charset="0"/>
              </a:rPr>
              <a:t>  kromozom anomalisi gözlenir</a:t>
            </a:r>
          </a:p>
        </p:txBody>
      </p:sp>
      <p:sp>
        <p:nvSpPr>
          <p:cNvPr id="4" name="İçerik Yer Tutucusu 3">
            <a:extLst>
              <a:ext uri="{FF2B5EF4-FFF2-40B4-BE49-F238E27FC236}">
                <a16:creationId xmlns="" xmlns:a16="http://schemas.microsoft.com/office/drawing/2014/main" id="{9B41F576-7005-4536-A38C-74A023B79D7A}"/>
              </a:ext>
            </a:extLst>
          </p:cNvPr>
          <p:cNvSpPr>
            <a:spLocks noGrp="1"/>
          </p:cNvSpPr>
          <p:nvPr>
            <p:ph sz="half" idx="2"/>
          </p:nvPr>
        </p:nvSpPr>
        <p:spPr>
          <a:xfrm>
            <a:off x="900111" y="3757613"/>
            <a:ext cx="10444164" cy="2743200"/>
          </a:xfrm>
          <a:solidFill>
            <a:schemeClr val="accent3">
              <a:lumMod val="60000"/>
              <a:lumOff val="40000"/>
            </a:schemeClr>
          </a:solidFill>
          <a:ln w="28575">
            <a:solidFill>
              <a:schemeClr val="tx1"/>
            </a:solidFill>
          </a:ln>
        </p:spPr>
        <p:txBody>
          <a:bodyPr>
            <a:noAutofit/>
          </a:bodyPr>
          <a:lstStyle/>
          <a:p>
            <a:pPr>
              <a:buFont typeface="Wingdings" panose="05000000000000000000" pitchFamily="2" charset="2"/>
              <a:buChar char="§"/>
            </a:pPr>
            <a:r>
              <a:rPr lang="tr-TR" sz="2400" dirty="0">
                <a:latin typeface="Comic Sans MS" pitchFamily="66" charset="0"/>
              </a:rPr>
              <a:t>%90’dan fazlası </a:t>
            </a:r>
            <a:r>
              <a:rPr lang="tr-TR" sz="2400" b="1" dirty="0">
                <a:latin typeface="Comic Sans MS" pitchFamily="66" charset="0"/>
              </a:rPr>
              <a:t>sayısal</a:t>
            </a:r>
            <a:r>
              <a:rPr lang="tr-TR" sz="2400" dirty="0">
                <a:latin typeface="Comic Sans MS" pitchFamily="66" charset="0"/>
              </a:rPr>
              <a:t> (</a:t>
            </a:r>
            <a:r>
              <a:rPr lang="tr-TR" sz="2400" dirty="0" err="1">
                <a:latin typeface="Comic Sans MS" pitchFamily="66" charset="0"/>
              </a:rPr>
              <a:t>anöploidi</a:t>
            </a:r>
            <a:r>
              <a:rPr lang="tr-TR" sz="2400" dirty="0">
                <a:latin typeface="Comic Sans MS" pitchFamily="66" charset="0"/>
              </a:rPr>
              <a:t>, </a:t>
            </a:r>
            <a:r>
              <a:rPr lang="tr-TR" sz="2400" dirty="0" err="1">
                <a:latin typeface="Comic Sans MS" pitchFamily="66" charset="0"/>
              </a:rPr>
              <a:t>poliploidi</a:t>
            </a:r>
            <a:r>
              <a:rPr lang="tr-TR" sz="2400" dirty="0">
                <a:latin typeface="Comic Sans MS" pitchFamily="66" charset="0"/>
              </a:rPr>
              <a:t>), geri kalanı </a:t>
            </a:r>
            <a:r>
              <a:rPr lang="tr-TR" sz="2400" b="1" dirty="0">
                <a:latin typeface="Comic Sans MS" pitchFamily="66" charset="0"/>
              </a:rPr>
              <a:t>yapısal </a:t>
            </a:r>
            <a:r>
              <a:rPr lang="tr-TR" sz="2400" dirty="0">
                <a:latin typeface="Comic Sans MS" pitchFamily="66" charset="0"/>
              </a:rPr>
              <a:t>  (</a:t>
            </a:r>
            <a:r>
              <a:rPr lang="tr-TR" sz="2400" dirty="0" err="1">
                <a:latin typeface="Comic Sans MS" pitchFamily="66" charset="0"/>
              </a:rPr>
              <a:t>translokasyon</a:t>
            </a:r>
            <a:r>
              <a:rPr lang="tr-TR" sz="2400" dirty="0">
                <a:latin typeface="Comic Sans MS" pitchFamily="66" charset="0"/>
              </a:rPr>
              <a:t>, </a:t>
            </a:r>
            <a:r>
              <a:rPr lang="tr-TR" sz="2400" dirty="0" err="1">
                <a:latin typeface="Comic Sans MS" pitchFamily="66" charset="0"/>
              </a:rPr>
              <a:t>inversiyon</a:t>
            </a:r>
            <a:r>
              <a:rPr lang="tr-TR" sz="2400" dirty="0">
                <a:latin typeface="Comic Sans MS" pitchFamily="66" charset="0"/>
              </a:rPr>
              <a:t>) </a:t>
            </a:r>
            <a:r>
              <a:rPr lang="tr-TR" sz="2400" b="1" dirty="0">
                <a:latin typeface="Comic Sans MS" pitchFamily="66" charset="0"/>
              </a:rPr>
              <a:t>anomaliler</a:t>
            </a:r>
            <a:r>
              <a:rPr lang="tr-TR" sz="2400" dirty="0">
                <a:latin typeface="Comic Sans MS" pitchFamily="66" charset="0"/>
              </a:rPr>
              <a:t> ve </a:t>
            </a:r>
            <a:r>
              <a:rPr lang="tr-TR" sz="2400" b="1" dirty="0" err="1">
                <a:latin typeface="Comic Sans MS" pitchFamily="66" charset="0"/>
              </a:rPr>
              <a:t>mosaizm</a:t>
            </a:r>
            <a:endParaRPr lang="tr-TR" sz="2400" b="1" dirty="0">
              <a:latin typeface="Comic Sans MS" pitchFamily="66" charset="0"/>
            </a:endParaRPr>
          </a:p>
          <a:p>
            <a:pPr>
              <a:buFont typeface="Wingdings" panose="05000000000000000000" pitchFamily="2" charset="2"/>
              <a:buChar char="§"/>
            </a:pPr>
            <a:r>
              <a:rPr lang="tr-TR" sz="2400" b="1" dirty="0">
                <a:latin typeface="Comic Sans MS" pitchFamily="66" charset="0"/>
              </a:rPr>
              <a:t>En sık </a:t>
            </a:r>
            <a:r>
              <a:rPr lang="tr-TR" sz="2400" dirty="0">
                <a:latin typeface="Comic Sans MS" pitchFamily="66" charset="0"/>
              </a:rPr>
              <a:t>görülen</a:t>
            </a:r>
            <a:r>
              <a:rPr lang="tr-TR" sz="2400" b="1" dirty="0">
                <a:latin typeface="Comic Sans MS" pitchFamily="66" charset="0"/>
              </a:rPr>
              <a:t> sayısal </a:t>
            </a:r>
            <a:r>
              <a:rPr lang="tr-TR" sz="2400" dirty="0">
                <a:latin typeface="Comic Sans MS" pitchFamily="66" charset="0"/>
              </a:rPr>
              <a:t>anomali </a:t>
            </a:r>
            <a:r>
              <a:rPr lang="tr-TR" sz="2400" b="1" dirty="0" err="1" smtClean="0">
                <a:latin typeface="Comic Sans MS" pitchFamily="66" charset="0"/>
              </a:rPr>
              <a:t>trizomi</a:t>
            </a:r>
            <a:r>
              <a:rPr lang="tr-TR" sz="2400" b="1" dirty="0" smtClean="0">
                <a:latin typeface="Comic Sans MS" pitchFamily="66" charset="0"/>
              </a:rPr>
              <a:t>; yapısal </a:t>
            </a:r>
            <a:r>
              <a:rPr lang="tr-TR" sz="2400" dirty="0" smtClean="0">
                <a:latin typeface="Comic Sans MS" pitchFamily="66" charset="0"/>
              </a:rPr>
              <a:t>anomali ise </a:t>
            </a:r>
            <a:r>
              <a:rPr lang="tr-TR" sz="2400" b="1" dirty="0" smtClean="0">
                <a:latin typeface="Comic Sans MS" pitchFamily="66" charset="0"/>
              </a:rPr>
              <a:t>dengeli  </a:t>
            </a:r>
            <a:r>
              <a:rPr lang="tr-TR" sz="2400" b="1" dirty="0" err="1">
                <a:latin typeface="Comic Sans MS" pitchFamily="66" charset="0"/>
              </a:rPr>
              <a:t>translokasyonlar</a:t>
            </a:r>
            <a:endParaRPr lang="tr-TR" sz="2400" b="1" dirty="0">
              <a:latin typeface="Comic Sans MS" pitchFamily="66" charset="0"/>
            </a:endParaRPr>
          </a:p>
          <a:p>
            <a:pPr>
              <a:buFont typeface="Wingdings" panose="05000000000000000000" pitchFamily="2" charset="2"/>
              <a:buChar char="§"/>
            </a:pPr>
            <a:r>
              <a:rPr lang="en-US" altLang="tr-TR" sz="2400" dirty="0">
                <a:latin typeface="Comic Sans MS" pitchFamily="66" charset="0"/>
              </a:rPr>
              <a:t>TGK</a:t>
            </a:r>
            <a:r>
              <a:rPr lang="tr-TR" altLang="tr-TR" sz="2400" dirty="0">
                <a:latin typeface="Comic Sans MS" pitchFamily="66" charset="0"/>
              </a:rPr>
              <a:t> olan</a:t>
            </a:r>
            <a:r>
              <a:rPr lang="en-US" altLang="tr-TR" sz="2400" dirty="0">
                <a:latin typeface="Comic Sans MS" pitchFamily="66" charset="0"/>
              </a:rPr>
              <a:t> </a:t>
            </a:r>
            <a:r>
              <a:rPr lang="en-US" altLang="tr-TR" sz="2400" dirty="0" err="1">
                <a:latin typeface="Comic Sans MS" pitchFamily="66" charset="0"/>
              </a:rPr>
              <a:t>çiftlerin</a:t>
            </a:r>
            <a:r>
              <a:rPr lang="en-US" altLang="tr-TR" sz="2400" dirty="0">
                <a:latin typeface="Comic Sans MS" pitchFamily="66" charset="0"/>
              </a:rPr>
              <a:t> </a:t>
            </a:r>
            <a:r>
              <a:rPr lang="en-US" altLang="tr-TR" sz="2400" b="1" dirty="0">
                <a:latin typeface="Comic Sans MS" pitchFamily="66" charset="0"/>
              </a:rPr>
              <a:t>%2-5</a:t>
            </a:r>
            <a:r>
              <a:rPr lang="tr-TR" altLang="tr-TR" sz="2400" b="1" dirty="0">
                <a:latin typeface="Comic Sans MS" pitchFamily="66" charset="0"/>
              </a:rPr>
              <a:t>’inde </a:t>
            </a:r>
            <a:r>
              <a:rPr lang="tr-TR" altLang="tr-TR" sz="2400" dirty="0">
                <a:latin typeface="Comic Sans MS" pitchFamily="66" charset="0"/>
              </a:rPr>
              <a:t>d</a:t>
            </a:r>
            <a:r>
              <a:rPr lang="en-US" altLang="tr-TR" sz="2400" dirty="0" err="1">
                <a:latin typeface="Comic Sans MS" pitchFamily="66" charset="0"/>
              </a:rPr>
              <a:t>engeli</a:t>
            </a:r>
            <a:r>
              <a:rPr lang="tr-TR" altLang="tr-TR" sz="2400" dirty="0">
                <a:latin typeface="Comic Sans MS" pitchFamily="66" charset="0"/>
              </a:rPr>
              <a:t> </a:t>
            </a:r>
            <a:r>
              <a:rPr lang="en-US" altLang="tr-TR" sz="2400" dirty="0" err="1" smtClean="0">
                <a:latin typeface="Comic Sans MS" pitchFamily="66" charset="0"/>
              </a:rPr>
              <a:t>translokasyon</a:t>
            </a:r>
            <a:r>
              <a:rPr lang="tr-TR" altLang="tr-TR" sz="2400" dirty="0">
                <a:latin typeface="Comic Sans MS" pitchFamily="66" charset="0"/>
              </a:rPr>
              <a:t>a </a:t>
            </a:r>
            <a:r>
              <a:rPr lang="tr-TR" altLang="tr-TR" sz="2400" b="1" dirty="0">
                <a:latin typeface="Comic Sans MS" pitchFamily="66" charset="0"/>
              </a:rPr>
              <a:t>(R</a:t>
            </a:r>
            <a:r>
              <a:rPr lang="en-US" altLang="tr-TR" sz="2400" b="1" dirty="0" err="1">
                <a:latin typeface="Comic Sans MS" pitchFamily="66" charset="0"/>
              </a:rPr>
              <a:t>esiprokal</a:t>
            </a:r>
            <a:r>
              <a:rPr lang="en-US" altLang="tr-TR" sz="2400" b="1" dirty="0">
                <a:latin typeface="Comic Sans MS" pitchFamily="66" charset="0"/>
              </a:rPr>
              <a:t> </a:t>
            </a:r>
            <a:r>
              <a:rPr lang="tr-TR" altLang="tr-TR" sz="2400" b="1" dirty="0">
                <a:latin typeface="Comic Sans MS" pitchFamily="66" charset="0"/>
              </a:rPr>
              <a:t>veya </a:t>
            </a:r>
            <a:r>
              <a:rPr lang="en-US" altLang="tr-TR" sz="2400" b="1" dirty="0" err="1">
                <a:latin typeface="Comic Sans MS" pitchFamily="66" charset="0"/>
              </a:rPr>
              <a:t>Robertsonian</a:t>
            </a:r>
            <a:r>
              <a:rPr lang="tr-TR" altLang="tr-TR" sz="2400" b="1" dirty="0">
                <a:latin typeface="Comic Sans MS" pitchFamily="66" charset="0"/>
              </a:rPr>
              <a:t>)</a:t>
            </a:r>
            <a:r>
              <a:rPr lang="en-US" altLang="tr-TR" sz="2400" b="1" dirty="0">
                <a:latin typeface="Comic Sans MS" pitchFamily="66" charset="0"/>
              </a:rPr>
              <a:t> </a:t>
            </a:r>
            <a:r>
              <a:rPr lang="tr-TR" altLang="tr-TR" sz="2400" dirty="0" smtClean="0">
                <a:latin typeface="Comic Sans MS" pitchFamily="66" charset="0"/>
              </a:rPr>
              <a:t>rastlanır</a:t>
            </a:r>
            <a:endParaRPr lang="tr-TR" sz="2400" dirty="0">
              <a:latin typeface="Comic Sans MS" pitchFamily="66" charset="0"/>
            </a:endParaRPr>
          </a:p>
          <a:p>
            <a:pPr algn="just">
              <a:buFont typeface="Wingdings" panose="05000000000000000000" pitchFamily="2" charset="2"/>
              <a:buChar char="q"/>
            </a:pPr>
            <a:endParaRPr lang="tr-TR" sz="2400" b="1" dirty="0"/>
          </a:p>
          <a:p>
            <a:pPr algn="just">
              <a:buFont typeface="Wingdings" panose="05000000000000000000" pitchFamily="2" charset="2"/>
              <a:buChar char="q"/>
            </a:pPr>
            <a:endParaRPr lang="tr-TR" sz="2400" dirty="0"/>
          </a:p>
        </p:txBody>
      </p:sp>
    </p:spTree>
    <p:extLst>
      <p:ext uri="{BB962C8B-B14F-4D97-AF65-F5344CB8AC3E}">
        <p14:creationId xmlns:p14="http://schemas.microsoft.com/office/powerpoint/2010/main" xmlns="" val="390249833"/>
      </p:ext>
    </p:extLst>
  </p:cSld>
  <p:clrMapOvr>
    <a:masterClrMapping/>
  </p:clrMapOvr>
  <p:transition>
    <p:push dir="u"/>
  </p:transition>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8890</TotalTime>
  <Words>3381</Words>
  <Application>Microsoft Office PowerPoint</Application>
  <PresentationFormat>Özel</PresentationFormat>
  <Paragraphs>517</Paragraphs>
  <Slides>54</Slides>
  <Notes>23</Notes>
  <HiddenSlides>0</HiddenSlides>
  <MMClips>0</MMClips>
  <ScaleCrop>false</ScaleCrop>
  <HeadingPairs>
    <vt:vector size="4" baseType="variant">
      <vt:variant>
        <vt:lpstr>Tema</vt:lpstr>
      </vt:variant>
      <vt:variant>
        <vt:i4>1</vt:i4>
      </vt:variant>
      <vt:variant>
        <vt:lpstr>Slayt Başlıkları</vt:lpstr>
      </vt:variant>
      <vt:variant>
        <vt:i4>54</vt:i4>
      </vt:variant>
    </vt:vector>
  </HeadingPairs>
  <TitlesOfParts>
    <vt:vector size="55" baseType="lpstr">
      <vt:lpstr>Office Teması</vt:lpstr>
      <vt:lpstr>TEKRARLAYAN GEBELİK KAYIPLI OLGUNUN DEĞERLENDİRİLMESİ</vt:lpstr>
      <vt:lpstr>Tekrarlayan gebelik kaybı – (TGK)</vt:lpstr>
      <vt:lpstr>TGK- tanım</vt:lpstr>
      <vt:lpstr>TGK- tanım</vt:lpstr>
      <vt:lpstr>TGK-tanım</vt:lpstr>
      <vt:lpstr>TGK- insidans</vt:lpstr>
      <vt:lpstr>TGK-Ne zaman araştırılmalı?</vt:lpstr>
      <vt:lpstr>Slayt 8</vt:lpstr>
      <vt:lpstr>TGK- Genetik nedenler</vt:lpstr>
      <vt:lpstr>TGK- Parental periferik karyotip bakılmalı mı?</vt:lpstr>
      <vt:lpstr>TGK-Yapısal kromozom anomalisi</vt:lpstr>
      <vt:lpstr>TGK-Yapısal kromozom anomalisi</vt:lpstr>
      <vt:lpstr> TGK- konsepsiyon ürününün kromozom analizi ? </vt:lpstr>
      <vt:lpstr> TGK- gebelik ürününün kromozom analizi </vt:lpstr>
      <vt:lpstr>TGK- Metabolik ve endokrin faktörler</vt:lpstr>
      <vt:lpstr>TGK-Diabetes mellitus</vt:lpstr>
      <vt:lpstr>TGK-Tiroid disfonksiyonu</vt:lpstr>
      <vt:lpstr>TGK-Tiroid disfonksiyonu</vt:lpstr>
      <vt:lpstr> TGK-PCOS ve insülin metabolizma bozuklukları </vt:lpstr>
      <vt:lpstr>TGK-PCOS ve insülin metabolizma bozuklukları</vt:lpstr>
      <vt:lpstr>TGK-Prolaktin </vt:lpstr>
      <vt:lpstr>Slayt 22</vt:lpstr>
      <vt:lpstr>TGK- Vitamin D</vt:lpstr>
      <vt:lpstr>TGK- Vitamin D</vt:lpstr>
      <vt:lpstr>TGK- Hiperhomosisteinemi (HHcy)</vt:lpstr>
      <vt:lpstr>TGK- HHcy</vt:lpstr>
      <vt:lpstr>TGK-Erkek faktör</vt:lpstr>
      <vt:lpstr>TGK-Anatomik faktörler</vt:lpstr>
      <vt:lpstr>TGK-Anatomik faktörler- Tanı</vt:lpstr>
      <vt:lpstr>TGK-Anatomik faktörler</vt:lpstr>
      <vt:lpstr>TGK-Anatomik faktörler</vt:lpstr>
      <vt:lpstr>TGK-Anatomik faktörler-servikal yetmezlik</vt:lpstr>
      <vt:lpstr>TGK- İmmunolojik tarama</vt:lpstr>
      <vt:lpstr>TGK- İmmunolojik tarama</vt:lpstr>
      <vt:lpstr>Slayt 35</vt:lpstr>
      <vt:lpstr>TGK- Kalıtımsal trombofili</vt:lpstr>
      <vt:lpstr>TGK- Kalıtımsal trombofili</vt:lpstr>
      <vt:lpstr>TGK- Kalıtımsal trombofili</vt:lpstr>
      <vt:lpstr> TGK-Antifosfolipid sendrom (APS)  </vt:lpstr>
      <vt:lpstr> TGK-APS  </vt:lpstr>
      <vt:lpstr>Slayt 41</vt:lpstr>
      <vt:lpstr>Slayt 42</vt:lpstr>
      <vt:lpstr>Antiphospholipid syndrome. Practice Bulletin No. 132. ACOG. Obstet Gynecol 2012; 120:1514 –21</vt:lpstr>
      <vt:lpstr>TGK-Enfeksiyöz nedenler</vt:lpstr>
      <vt:lpstr>Açıklanamayan TGK- LIT</vt:lpstr>
      <vt:lpstr>AÇIKLANAMAYAN TGK- IVIG</vt:lpstr>
      <vt:lpstr>Açıklanamayan TGK- Glukokortikoidler</vt:lpstr>
      <vt:lpstr>Açıklanamayan TGK- Antikoagülanlar</vt:lpstr>
      <vt:lpstr>Açıklanamayan TGK- İntralipid tedavisi</vt:lpstr>
      <vt:lpstr>Açıklanamayan TGK- G CSF</vt:lpstr>
      <vt:lpstr>Açıklanamayan TGK-Progesteron</vt:lpstr>
      <vt:lpstr> Sonuç </vt:lpstr>
      <vt:lpstr>Slayt 53</vt:lpstr>
      <vt:lpstr>Slayt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tp200-asus@hotmail.com</dc:creator>
  <cp:lastModifiedBy>qwert</cp:lastModifiedBy>
  <cp:revision>874</cp:revision>
  <dcterms:created xsi:type="dcterms:W3CDTF">2018-04-10T18:53:31Z</dcterms:created>
  <dcterms:modified xsi:type="dcterms:W3CDTF">2018-05-10T10:11:00Z</dcterms:modified>
</cp:coreProperties>
</file>