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68" r:id="rId2"/>
    <p:sldId id="469" r:id="rId3"/>
    <p:sldId id="480" r:id="rId4"/>
    <p:sldId id="470" r:id="rId5"/>
    <p:sldId id="464" r:id="rId6"/>
    <p:sldId id="477" r:id="rId7"/>
    <p:sldId id="428" r:id="rId8"/>
    <p:sldId id="472" r:id="rId9"/>
    <p:sldId id="475" r:id="rId10"/>
    <p:sldId id="476" r:id="rId11"/>
    <p:sldId id="471" r:id="rId12"/>
    <p:sldId id="460" r:id="rId13"/>
    <p:sldId id="478" r:id="rId14"/>
    <p:sldId id="479" r:id="rId15"/>
    <p:sldId id="482" r:id="rId16"/>
    <p:sldId id="481" r:id="rId17"/>
    <p:sldId id="387" r:id="rId18"/>
  </p:sldIdLst>
  <p:sldSz cx="12190413" cy="6858000"/>
  <p:notesSz cx="6797675" cy="9928225"/>
  <p:custDataLst>
    <p:tags r:id="rId20"/>
  </p:custDataLst>
  <p:defaultTextStyle>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D91F5-1859-44DE-833B-910C5DF2055F}">
          <p14:sldIdLst>
            <p14:sldId id="468"/>
            <p14:sldId id="469"/>
            <p14:sldId id="480"/>
            <p14:sldId id="470"/>
            <p14:sldId id="464"/>
            <p14:sldId id="477"/>
            <p14:sldId id="428"/>
            <p14:sldId id="472"/>
            <p14:sldId id="475"/>
            <p14:sldId id="476"/>
            <p14:sldId id="471"/>
            <p14:sldId id="460"/>
            <p14:sldId id="478"/>
            <p14:sldId id="479"/>
            <p14:sldId id="482"/>
            <p14:sldId id="481"/>
            <p14:sldId id="3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mbarov, Yerkebulan {MCCA~Almaty}" initials="KY{" lastIdx="22" clrIdx="0"/>
  <p:cmAuthor id="1" name="Saparbekov, Ayan" initials="A.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A82"/>
    <a:srgbClr val="7030A0"/>
    <a:srgbClr val="9F2ABD"/>
    <a:srgbClr val="461E64"/>
    <a:srgbClr val="FF3399"/>
    <a:srgbClr val="CE7DFE"/>
    <a:srgbClr val="DDC3FF"/>
    <a:srgbClr val="A591BD"/>
    <a:srgbClr val="8064A2"/>
    <a:srgbClr val="405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2" autoAdjust="0"/>
    <p:restoredTop sz="63304" autoAdjust="0"/>
  </p:normalViewPr>
  <p:slideViewPr>
    <p:cSldViewPr>
      <p:cViewPr>
        <p:scale>
          <a:sx n="82" d="100"/>
          <a:sy n="82" d="100"/>
        </p:scale>
        <p:origin x="544" y="240"/>
      </p:cViewPr>
      <p:guideLst>
        <p:guide orient="horz" pos="2160"/>
        <p:guide pos="3840"/>
      </p:guideLst>
    </p:cSldViewPr>
  </p:slideViewPr>
  <p:notesTextViewPr>
    <p:cViewPr>
      <p:scale>
        <a:sx n="1" d="1"/>
        <a:sy n="1" d="1"/>
      </p:scale>
      <p:origin x="0" y="0"/>
    </p:cViewPr>
  </p:notesTextViewPr>
  <p:notesViewPr>
    <p:cSldViewPr>
      <p:cViewPr varScale="1">
        <p:scale>
          <a:sx n="54" d="100"/>
          <a:sy n="54" d="100"/>
        </p:scale>
        <p:origin x="-27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C:\Users\Alma\Desktop\&#1043;&#1088;&#1072;&#1092;&#1080;&#1082;&#1080;%20&#1087;&#1086;%20&#1041;&#1077;&#1090;&#1077;&#1079;&#1076;&#1077;.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C:\Users\Alma\Desktop\&#1043;&#1088;&#1072;&#1092;&#1080;&#1082;&#1080;%20&#1087;&#1086;%20&#1041;&#1077;&#1090;&#1077;&#1079;&#1076;&#1077;.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C:\Users\Alma\Desktop\&#1043;&#1088;&#1072;&#1092;&#1080;&#1082;&#1080;%20&#1087;&#1086;%20&#1041;&#1077;&#1090;&#1077;&#1079;&#1076;&#1077;.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C:\Users\Alma\Desktop\&#1043;&#1088;&#1072;&#1092;&#1080;&#1082;&#1080;%20&#1087;&#1086;%20&#1041;&#1077;&#1090;&#1077;&#1079;&#1076;&#1077;.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1050;&#1085;&#1080;&#1075;&#1072;1" TargetMode="External"/><Relationship Id="rId4" Type="http://schemas.openxmlformats.org/officeDocument/2006/relationships/chartUserShapes" Target="../drawings/drawing2.xml"/><Relationship Id="rId1" Type="http://schemas.microsoft.com/office/2011/relationships/chartStyle" Target="style13.xml"/><Relationship Id="rId2" Type="http://schemas.microsoft.com/office/2011/relationships/chartColorStyle" Target="colors13.xml"/></Relationships>
</file>

<file path=ppt/charts/_rels/chart15.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adil\Desktop\&#1088;&#1072;&#1073;&#1086;&#1090;&#1072;\va.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Alma\Desktop\&#1043;&#1088;&#1072;&#1092;&#1080;&#1082;&#1080;%20&#1087;&#1086;%20&#1041;&#1077;&#1090;&#1077;&#1079;&#1076;&#1077;.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F:\BETHESDA\&#1043;&#1088;&#1072;&#1092;&#1080;&#1082;&#1080;%20&#1087;&#1086;%20&#1041;&#1077;&#1090;&#1077;&#1079;&#1076;&#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833543930838"/>
          <c:y val="0.0321133252210393"/>
          <c:w val="0.928140678063609"/>
          <c:h val="0.820228010444319"/>
        </c:manualLayout>
      </c:layout>
      <c:lineChart>
        <c:grouping val="standard"/>
        <c:varyColors val="0"/>
        <c:ser>
          <c:idx val="0"/>
          <c:order val="0"/>
          <c:tx>
            <c:strRef>
              <c:f>Лист1!$B$1</c:f>
              <c:strCache>
                <c:ptCount val="1"/>
                <c:pt idx="0">
                  <c:v>Morbidity</c:v>
                </c:pt>
              </c:strCache>
            </c:strRef>
          </c:tx>
          <c:spPr>
            <a:ln w="47625" cap="rnd">
              <a:solidFill>
                <a:srgbClr val="7030A0"/>
              </a:solidFill>
              <a:round/>
            </a:ln>
            <a:effectLst/>
          </c:spPr>
          <c:marker>
            <c:symbol val="circle"/>
            <c:size val="5"/>
            <c:spPr>
              <a:solidFill>
                <a:schemeClr val="accent1"/>
              </a:solidFill>
              <a:ln w="2857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7030A0"/>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Лист1!$A$2:$A$20</c:f>
              <c:numCache>
                <c:formatCode>General</c:formatCode>
                <c:ptCount val="19"/>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numCache>
            </c:numRef>
          </c:cat>
          <c:val>
            <c:numRef>
              <c:f>Лист1!$B$2:$B$20</c:f>
              <c:numCache>
                <c:formatCode>General</c:formatCode>
                <c:ptCount val="19"/>
                <c:pt idx="0">
                  <c:v>181.2</c:v>
                </c:pt>
                <c:pt idx="1">
                  <c:v>191.7</c:v>
                </c:pt>
                <c:pt idx="2">
                  <c:v>195.9</c:v>
                </c:pt>
                <c:pt idx="3">
                  <c:v>197.3</c:v>
                </c:pt>
                <c:pt idx="4">
                  <c:v>194.1</c:v>
                </c:pt>
                <c:pt idx="5">
                  <c:v>194.2</c:v>
                </c:pt>
                <c:pt idx="6">
                  <c:v>192.6</c:v>
                </c:pt>
                <c:pt idx="7">
                  <c:v>186.8</c:v>
                </c:pt>
                <c:pt idx="8">
                  <c:v>183.7</c:v>
                </c:pt>
                <c:pt idx="9">
                  <c:v>180.7</c:v>
                </c:pt>
                <c:pt idx="10">
                  <c:v>181.9</c:v>
                </c:pt>
                <c:pt idx="11">
                  <c:v>181.3</c:v>
                </c:pt>
                <c:pt idx="12">
                  <c:v>183.0</c:v>
                </c:pt>
                <c:pt idx="13">
                  <c:v>190.7</c:v>
                </c:pt>
                <c:pt idx="14">
                  <c:v>193.9</c:v>
                </c:pt>
                <c:pt idx="15">
                  <c:v>198.8</c:v>
                </c:pt>
                <c:pt idx="16">
                  <c:v>207.7</c:v>
                </c:pt>
                <c:pt idx="17">
                  <c:v>206.8</c:v>
                </c:pt>
                <c:pt idx="18">
                  <c:v>195.2</c:v>
                </c:pt>
              </c:numCache>
            </c:numRef>
          </c:val>
          <c:smooth val="0"/>
        </c:ser>
        <c:ser>
          <c:idx val="1"/>
          <c:order val="1"/>
          <c:tx>
            <c:strRef>
              <c:f>Лист1!$C$1</c:f>
              <c:strCache>
                <c:ptCount val="1"/>
                <c:pt idx="0">
                  <c:v>Mortality</c:v>
                </c:pt>
              </c:strCache>
            </c:strRef>
          </c:tx>
          <c:spPr>
            <a:ln w="41275" cap="rnd">
              <a:solidFill>
                <a:srgbClr val="FF0000"/>
              </a:solidFill>
              <a:round/>
            </a:ln>
            <a:effectLst/>
          </c:spPr>
          <c:marker>
            <c:symbol val="circle"/>
            <c:size val="5"/>
            <c:spPr>
              <a:solidFill>
                <a:schemeClr val="accent2"/>
              </a:solidFill>
              <a:ln w="31750">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00000"/>
                      </a:solidFill>
                      <a:latin typeface="+mn-lt"/>
                      <a:ea typeface="+mn-ea"/>
                      <a:cs typeface="+mn-cs"/>
                    </a:defRPr>
                  </a:pPr>
                  <a:endParaRPr lang="ru-RU"/>
                </a:p>
              </c:txPr>
              <c:dLblPos val="b"/>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Лист1!$A$2:$A$20</c:f>
              <c:numCache>
                <c:formatCode>General</c:formatCode>
                <c:ptCount val="19"/>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numCache>
            </c:numRef>
          </c:cat>
          <c:val>
            <c:numRef>
              <c:f>Лист1!$C$2:$C$20</c:f>
              <c:numCache>
                <c:formatCode>General</c:formatCode>
                <c:ptCount val="19"/>
                <c:pt idx="0">
                  <c:v>136.5</c:v>
                </c:pt>
                <c:pt idx="1">
                  <c:v>133.4</c:v>
                </c:pt>
                <c:pt idx="2">
                  <c:v>133.4</c:v>
                </c:pt>
                <c:pt idx="3">
                  <c:v>130.4</c:v>
                </c:pt>
                <c:pt idx="4">
                  <c:v>124.9</c:v>
                </c:pt>
                <c:pt idx="5">
                  <c:v>120.5</c:v>
                </c:pt>
                <c:pt idx="6">
                  <c:v>114.4</c:v>
                </c:pt>
                <c:pt idx="7">
                  <c:v>113.7</c:v>
                </c:pt>
                <c:pt idx="8">
                  <c:v>111.2</c:v>
                </c:pt>
                <c:pt idx="9">
                  <c:v>105.1</c:v>
                </c:pt>
                <c:pt idx="10">
                  <c:v>107.0</c:v>
                </c:pt>
                <c:pt idx="11">
                  <c:v>104.0</c:v>
                </c:pt>
                <c:pt idx="12">
                  <c:v>101.5</c:v>
                </c:pt>
                <c:pt idx="13">
                  <c:v>100.4</c:v>
                </c:pt>
                <c:pt idx="14">
                  <c:v>99.5</c:v>
                </c:pt>
                <c:pt idx="15">
                  <c:v>94.0</c:v>
                </c:pt>
                <c:pt idx="16">
                  <c:v>89.8</c:v>
                </c:pt>
                <c:pt idx="17">
                  <c:v>84.9</c:v>
                </c:pt>
                <c:pt idx="18">
                  <c:v>44.4</c:v>
                </c:pt>
              </c:numCache>
            </c:numRef>
          </c:val>
          <c:smooth val="0"/>
        </c:ser>
        <c:dLbls>
          <c:showLegendKey val="0"/>
          <c:showVal val="0"/>
          <c:showCatName val="0"/>
          <c:showSerName val="0"/>
          <c:showPercent val="0"/>
          <c:showBubbleSize val="0"/>
        </c:dLbls>
        <c:marker val="1"/>
        <c:smooth val="0"/>
        <c:axId val="-1093064640"/>
        <c:axId val="-1092424592"/>
      </c:lineChart>
      <c:catAx>
        <c:axId val="-1093064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71A82"/>
                </a:solidFill>
                <a:latin typeface="+mn-lt"/>
                <a:ea typeface="+mn-ea"/>
                <a:cs typeface="+mn-cs"/>
              </a:defRPr>
            </a:pPr>
            <a:endParaRPr lang="ru-RU"/>
          </a:p>
        </c:txPr>
        <c:crossAx val="-1092424592"/>
        <c:crosses val="autoZero"/>
        <c:auto val="1"/>
        <c:lblAlgn val="ctr"/>
        <c:lblOffset val="100"/>
        <c:noMultiLvlLbl val="0"/>
      </c:catAx>
      <c:valAx>
        <c:axId val="-1092424592"/>
        <c:scaling>
          <c:orientation val="minMax"/>
          <c:min val="3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471A82"/>
                </a:solidFill>
                <a:latin typeface="+mn-lt"/>
                <a:ea typeface="+mn-ea"/>
                <a:cs typeface="+mn-cs"/>
              </a:defRPr>
            </a:pPr>
            <a:endParaRPr lang="ru-RU"/>
          </a:p>
        </c:txPr>
        <c:crossAx val="-109306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E7DFE"/>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Лист1!$A$2:$A$10</c:f>
              <c:numCache>
                <c:formatCode>General</c:formatCode>
                <c:ptCount val="9"/>
                <c:pt idx="0">
                  <c:v>2008.0</c:v>
                </c:pt>
                <c:pt idx="1">
                  <c:v>2009.0</c:v>
                </c:pt>
                <c:pt idx="2">
                  <c:v>2010.0</c:v>
                </c:pt>
                <c:pt idx="3">
                  <c:v>2011.0</c:v>
                </c:pt>
                <c:pt idx="4">
                  <c:v>2012.0</c:v>
                </c:pt>
                <c:pt idx="5">
                  <c:v>2013.0</c:v>
                </c:pt>
                <c:pt idx="6">
                  <c:v>2014.0</c:v>
                </c:pt>
                <c:pt idx="7">
                  <c:v>2015.0</c:v>
                </c:pt>
                <c:pt idx="8">
                  <c:v>2016.0</c:v>
                </c:pt>
              </c:numCache>
            </c:numRef>
          </c:cat>
          <c:val>
            <c:numRef>
              <c:f>Лист1!$B$2:$B$10</c:f>
              <c:numCache>
                <c:formatCode>General</c:formatCode>
                <c:ptCount val="9"/>
                <c:pt idx="0">
                  <c:v>118.0</c:v>
                </c:pt>
                <c:pt idx="1">
                  <c:v>151.0</c:v>
                </c:pt>
                <c:pt idx="2">
                  <c:v>104.0</c:v>
                </c:pt>
                <c:pt idx="3">
                  <c:v>168.0</c:v>
                </c:pt>
                <c:pt idx="4">
                  <c:v>194.0</c:v>
                </c:pt>
                <c:pt idx="5">
                  <c:v>190.0</c:v>
                </c:pt>
                <c:pt idx="6">
                  <c:v>263.0</c:v>
                </c:pt>
                <c:pt idx="7">
                  <c:v>211.0</c:v>
                </c:pt>
                <c:pt idx="8">
                  <c:v>189.0</c:v>
                </c:pt>
              </c:numCache>
            </c:numRef>
          </c:val>
          <c:extLst xmlns:c16r2="http://schemas.microsoft.com/office/drawing/2015/06/chart">
            <c:ext xmlns:c16="http://schemas.microsoft.com/office/drawing/2014/chart" uri="{C3380CC4-5D6E-409C-BE32-E72D297353CC}">
              <c16:uniqueId val="{00000000-F66B-4367-B0DF-17299001F766}"/>
            </c:ext>
          </c:extLst>
        </c:ser>
        <c:dLbls>
          <c:showLegendKey val="0"/>
          <c:showVal val="0"/>
          <c:showCatName val="0"/>
          <c:showSerName val="0"/>
          <c:showPercent val="0"/>
          <c:showBubbleSize val="0"/>
        </c:dLbls>
        <c:gapWidth val="120"/>
        <c:axId val="-1097260224"/>
        <c:axId val="-1154403776"/>
      </c:barChart>
      <c:catAx>
        <c:axId val="-10972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154403776"/>
        <c:crosses val="autoZero"/>
        <c:auto val="1"/>
        <c:lblAlgn val="ctr"/>
        <c:lblOffset val="100"/>
        <c:noMultiLvlLbl val="0"/>
      </c:catAx>
      <c:valAx>
        <c:axId val="-1154403776"/>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097260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Лист1!$D$2:$D$10</c:f>
              <c:numCache>
                <c:formatCode>General</c:formatCode>
                <c:ptCount val="9"/>
                <c:pt idx="0">
                  <c:v>2008.0</c:v>
                </c:pt>
                <c:pt idx="1">
                  <c:v>2009.0</c:v>
                </c:pt>
                <c:pt idx="2">
                  <c:v>2010.0</c:v>
                </c:pt>
                <c:pt idx="3">
                  <c:v>2011.0</c:v>
                </c:pt>
                <c:pt idx="4">
                  <c:v>2012.0</c:v>
                </c:pt>
                <c:pt idx="5">
                  <c:v>2013.0</c:v>
                </c:pt>
                <c:pt idx="6">
                  <c:v>2014.0</c:v>
                </c:pt>
                <c:pt idx="7">
                  <c:v>2015.0</c:v>
                </c:pt>
                <c:pt idx="8">
                  <c:v>2016.0</c:v>
                </c:pt>
              </c:numCache>
            </c:numRef>
          </c:cat>
          <c:val>
            <c:numRef>
              <c:f>Лист1!$E$2:$E$10</c:f>
              <c:numCache>
                <c:formatCode>General</c:formatCode>
                <c:ptCount val="9"/>
                <c:pt idx="0">
                  <c:v>0.02</c:v>
                </c:pt>
                <c:pt idx="1">
                  <c:v>0.03</c:v>
                </c:pt>
                <c:pt idx="2">
                  <c:v>0.02</c:v>
                </c:pt>
                <c:pt idx="3">
                  <c:v>0.03</c:v>
                </c:pt>
                <c:pt idx="4">
                  <c:v>0.03</c:v>
                </c:pt>
                <c:pt idx="5">
                  <c:v>0.04</c:v>
                </c:pt>
                <c:pt idx="6">
                  <c:v>0.05</c:v>
                </c:pt>
                <c:pt idx="7">
                  <c:v>0.05</c:v>
                </c:pt>
                <c:pt idx="8">
                  <c:v>0.05</c:v>
                </c:pt>
              </c:numCache>
            </c:numRef>
          </c:val>
          <c:smooth val="0"/>
          <c:extLst xmlns:c16r2="http://schemas.microsoft.com/office/drawing/2015/06/chart">
            <c:ext xmlns:c16="http://schemas.microsoft.com/office/drawing/2014/chart" uri="{C3380CC4-5D6E-409C-BE32-E72D297353CC}">
              <c16:uniqueId val="{00000000-AD0F-4A11-954C-4FF226DCD130}"/>
            </c:ext>
          </c:extLst>
        </c:ser>
        <c:dLbls>
          <c:showLegendKey val="0"/>
          <c:showVal val="0"/>
          <c:showCatName val="0"/>
          <c:showSerName val="0"/>
          <c:showPercent val="0"/>
          <c:showBubbleSize val="0"/>
        </c:dLbls>
        <c:marker val="1"/>
        <c:smooth val="0"/>
        <c:axId val="-1097577056"/>
        <c:axId val="-1101103024"/>
      </c:lineChart>
      <c:catAx>
        <c:axId val="-109757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101103024"/>
        <c:crosses val="autoZero"/>
        <c:auto val="1"/>
        <c:lblAlgn val="ctr"/>
        <c:lblOffset val="100"/>
        <c:noMultiLvlLbl val="0"/>
      </c:catAx>
      <c:valAx>
        <c:axId val="-110110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09757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F2ABD"/>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Лист1!$A$14:$A$19</c:f>
              <c:numCache>
                <c:formatCode>General</c:formatCode>
                <c:ptCount val="6"/>
                <c:pt idx="0">
                  <c:v>2011.0</c:v>
                </c:pt>
                <c:pt idx="1">
                  <c:v>2012.0</c:v>
                </c:pt>
                <c:pt idx="2">
                  <c:v>2013.0</c:v>
                </c:pt>
                <c:pt idx="3">
                  <c:v>2014.0</c:v>
                </c:pt>
                <c:pt idx="4">
                  <c:v>2015.0</c:v>
                </c:pt>
                <c:pt idx="5">
                  <c:v>2016.0</c:v>
                </c:pt>
              </c:numCache>
            </c:numRef>
          </c:cat>
          <c:val>
            <c:numRef>
              <c:f>Лист1!$B$14:$B$19</c:f>
              <c:numCache>
                <c:formatCode>General</c:formatCode>
                <c:ptCount val="6"/>
                <c:pt idx="0">
                  <c:v>41.7</c:v>
                </c:pt>
                <c:pt idx="1">
                  <c:v>42.8</c:v>
                </c:pt>
                <c:pt idx="2">
                  <c:v>48.9</c:v>
                </c:pt>
                <c:pt idx="3">
                  <c:v>52.5</c:v>
                </c:pt>
                <c:pt idx="4">
                  <c:v>56.9</c:v>
                </c:pt>
                <c:pt idx="5">
                  <c:v>50.8</c:v>
                </c:pt>
              </c:numCache>
            </c:numRef>
          </c:val>
          <c:extLst xmlns:c16r2="http://schemas.microsoft.com/office/drawing/2015/06/chart">
            <c:ext xmlns:c16="http://schemas.microsoft.com/office/drawing/2014/chart" uri="{C3380CC4-5D6E-409C-BE32-E72D297353CC}">
              <c16:uniqueId val="{00000000-BE56-45D0-80E9-09686441CC7B}"/>
            </c:ext>
          </c:extLst>
        </c:ser>
        <c:dLbls>
          <c:showLegendKey val="0"/>
          <c:showVal val="0"/>
          <c:showCatName val="0"/>
          <c:showSerName val="0"/>
          <c:showPercent val="0"/>
          <c:showBubbleSize val="0"/>
        </c:dLbls>
        <c:gapWidth val="120"/>
        <c:overlap val="-27"/>
        <c:axId val="-1250166032"/>
        <c:axId val="-1078586704"/>
      </c:barChart>
      <c:catAx>
        <c:axId val="-125016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1078586704"/>
        <c:crosses val="autoZero"/>
        <c:auto val="1"/>
        <c:lblAlgn val="ctr"/>
        <c:lblOffset val="100"/>
        <c:noMultiLvlLbl val="0"/>
      </c:catAx>
      <c:valAx>
        <c:axId val="-1078586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12501660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Лист1!$A$14:$A$19</c:f>
              <c:numCache>
                <c:formatCode>General</c:formatCode>
                <c:ptCount val="6"/>
                <c:pt idx="0">
                  <c:v>2011.0</c:v>
                </c:pt>
                <c:pt idx="1">
                  <c:v>2012.0</c:v>
                </c:pt>
                <c:pt idx="2">
                  <c:v>2013.0</c:v>
                </c:pt>
                <c:pt idx="3">
                  <c:v>2014.0</c:v>
                </c:pt>
                <c:pt idx="4">
                  <c:v>2015.0</c:v>
                </c:pt>
                <c:pt idx="5">
                  <c:v>2016.0</c:v>
                </c:pt>
              </c:numCache>
            </c:numRef>
          </c:cat>
          <c:val>
            <c:numRef>
              <c:f>Лист1!$D$14:$D$19</c:f>
              <c:numCache>
                <c:formatCode>General</c:formatCode>
                <c:ptCount val="6"/>
                <c:pt idx="0">
                  <c:v>0.136</c:v>
                </c:pt>
                <c:pt idx="1">
                  <c:v>0.236</c:v>
                </c:pt>
                <c:pt idx="2">
                  <c:v>0.323</c:v>
                </c:pt>
                <c:pt idx="3">
                  <c:v>0.379</c:v>
                </c:pt>
                <c:pt idx="4">
                  <c:v>0.322</c:v>
                </c:pt>
                <c:pt idx="5">
                  <c:v>0.673</c:v>
                </c:pt>
              </c:numCache>
            </c:numRef>
          </c:val>
          <c:smooth val="0"/>
          <c:extLst xmlns:c16r2="http://schemas.microsoft.com/office/drawing/2015/06/chart">
            <c:ext xmlns:c16="http://schemas.microsoft.com/office/drawing/2014/chart" uri="{C3380CC4-5D6E-409C-BE32-E72D297353CC}">
              <c16:uniqueId val="{00000000-F6E7-440D-A596-13BB7B3F9D2E}"/>
            </c:ext>
          </c:extLst>
        </c:ser>
        <c:dLbls>
          <c:showLegendKey val="0"/>
          <c:showVal val="0"/>
          <c:showCatName val="0"/>
          <c:showSerName val="0"/>
          <c:showPercent val="0"/>
          <c:showBubbleSize val="0"/>
        </c:dLbls>
        <c:marker val="1"/>
        <c:smooth val="0"/>
        <c:axId val="-1077782560"/>
        <c:axId val="-1255645616"/>
      </c:lineChart>
      <c:catAx>
        <c:axId val="-10777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55645616"/>
        <c:crosses val="autoZero"/>
        <c:auto val="1"/>
        <c:lblAlgn val="ctr"/>
        <c:lblOffset val="100"/>
        <c:noMultiLvlLbl val="0"/>
      </c:catAx>
      <c:valAx>
        <c:axId val="-125564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777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22222222222222"/>
          <c:y val="0.12962962962963"/>
          <c:w val="0.816666666666666"/>
          <c:h val="0.777777777777778"/>
        </c:manualLayout>
      </c:layout>
      <c:pie3DChart>
        <c:varyColors val="1"/>
        <c:ser>
          <c:idx val="0"/>
          <c:order val="0"/>
          <c:dPt>
            <c:idx val="0"/>
            <c:bubble3D val="0"/>
            <c:spPr>
              <a:pattFill prst="wdDnDiag">
                <a:fgClr>
                  <a:srgbClr val="7F578D"/>
                </a:fgClr>
                <a:bgClr>
                  <a:schemeClr val="bg1"/>
                </a:bgClr>
              </a:pattFill>
              <a:ln w="25400">
                <a:solidFill>
                  <a:schemeClr val="lt1"/>
                </a:solidFill>
              </a:ln>
              <a:effectLst/>
              <a:sp3d contourW="25400">
                <a:contourClr>
                  <a:schemeClr val="lt1"/>
                </a:contourClr>
              </a:sp3d>
            </c:spPr>
          </c:dPt>
          <c:dPt>
            <c:idx val="1"/>
            <c:bubble3D val="0"/>
            <c:spPr>
              <a:solidFill>
                <a:srgbClr val="942092"/>
              </a:solidFill>
              <a:ln w="25400">
                <a:solidFill>
                  <a:srgbClr val="942092"/>
                </a:solidFill>
              </a:ln>
              <a:effectLst/>
              <a:sp3d contourW="25400">
                <a:contourClr>
                  <a:srgbClr val="942092"/>
                </a:contourClr>
              </a:sp3d>
            </c:spPr>
          </c:dPt>
          <c:dPt>
            <c:idx val="2"/>
            <c:bubble3D val="0"/>
            <c:spPr>
              <a:pattFill prst="dkUpDiag">
                <a:fgClr>
                  <a:srgbClr val="9842A5"/>
                </a:fgClr>
                <a:bgClr>
                  <a:schemeClr val="bg1"/>
                </a:bgClr>
              </a:pattFill>
              <a:ln w="25400">
                <a:solidFill>
                  <a:schemeClr val="lt1"/>
                </a:solidFill>
              </a:ln>
              <a:effectLst/>
              <a:sp3d contourW="25400">
                <a:contourClr>
                  <a:schemeClr val="lt1"/>
                </a:contourClr>
              </a:sp3d>
            </c:spPr>
          </c:dPt>
          <c:dPt>
            <c:idx val="3"/>
            <c:bubble3D val="0"/>
            <c:spPr>
              <a:solidFill>
                <a:srgbClr val="7030A0"/>
              </a:solidFill>
              <a:ln w="25400">
                <a:solidFill>
                  <a:schemeClr val="lt1"/>
                </a:solidFill>
              </a:ln>
              <a:effectLst/>
              <a:sp3d contourW="25400">
                <a:contourClr>
                  <a:schemeClr val="lt1"/>
                </a:contourClr>
              </a:sp3d>
            </c:spPr>
          </c:dPt>
          <c:cat>
            <c:strRef>
              <c:f>[Книга1]Лист3!$A$2:$A$5</c:f>
              <c:strCache>
                <c:ptCount val="4"/>
                <c:pt idx="0">
                  <c:v>I</c:v>
                </c:pt>
                <c:pt idx="1">
                  <c:v>II </c:v>
                </c:pt>
                <c:pt idx="2">
                  <c:v>III</c:v>
                </c:pt>
                <c:pt idx="3">
                  <c:v>IV</c:v>
                </c:pt>
              </c:strCache>
            </c:strRef>
          </c:cat>
          <c:val>
            <c:numRef>
              <c:f>[Книга1]Лист3!$B$2:$B$5</c:f>
              <c:numCache>
                <c:formatCode>General</c:formatCode>
                <c:ptCount val="4"/>
                <c:pt idx="0">
                  <c:v>36.1</c:v>
                </c:pt>
                <c:pt idx="1">
                  <c:v>49.6</c:v>
                </c:pt>
                <c:pt idx="2">
                  <c:v>12.0</c:v>
                </c:pt>
                <c:pt idx="3">
                  <c:v>2.4</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5809050083573"/>
          <c:y val="0.0591666323726044"/>
          <c:w val="0.930103036582617"/>
          <c:h val="0.762582247916118"/>
        </c:manualLayout>
      </c:layout>
      <c:lineChart>
        <c:grouping val="standard"/>
        <c:varyColors val="0"/>
        <c:ser>
          <c:idx val="0"/>
          <c:order val="0"/>
          <c:tx>
            <c:strRef>
              <c:f>[Книга1]Лист2!$E$2</c:f>
              <c:strCache>
                <c:ptCount val="1"/>
                <c:pt idx="0">
                  <c:v>Incidence</c:v>
                </c:pt>
              </c:strCache>
            </c:strRef>
          </c:tx>
          <c:spPr>
            <a:ln w="412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[Книга1]Лист2!$G$1:$P$1</c:f>
              <c:numCache>
                <c:formatCode>General</c:formatCode>
                <c:ptCount val="10"/>
                <c:pt idx="0">
                  <c:v>2009.0</c:v>
                </c:pt>
                <c:pt idx="1">
                  <c:v>2010.0</c:v>
                </c:pt>
                <c:pt idx="2">
                  <c:v>2011.0</c:v>
                </c:pt>
                <c:pt idx="3">
                  <c:v>2012.0</c:v>
                </c:pt>
                <c:pt idx="4">
                  <c:v>2013.0</c:v>
                </c:pt>
                <c:pt idx="5">
                  <c:v>2014.0</c:v>
                </c:pt>
                <c:pt idx="6">
                  <c:v>2015.0</c:v>
                </c:pt>
                <c:pt idx="7">
                  <c:v>2016.0</c:v>
                </c:pt>
                <c:pt idx="8">
                  <c:v>2017.0</c:v>
                </c:pt>
              </c:numCache>
            </c:numRef>
          </c:cat>
          <c:val>
            <c:numRef>
              <c:f>[Книга1]Лист2!$G$2:$P$2</c:f>
              <c:numCache>
                <c:formatCode>General</c:formatCode>
                <c:ptCount val="10"/>
                <c:pt idx="0">
                  <c:v>16.4</c:v>
                </c:pt>
                <c:pt idx="1">
                  <c:v>16.2</c:v>
                </c:pt>
                <c:pt idx="2">
                  <c:v>16.9</c:v>
                </c:pt>
                <c:pt idx="3">
                  <c:v>18.7</c:v>
                </c:pt>
                <c:pt idx="4">
                  <c:v>18.5</c:v>
                </c:pt>
                <c:pt idx="5">
                  <c:v>19.9</c:v>
                </c:pt>
                <c:pt idx="6">
                  <c:v>20.1</c:v>
                </c:pt>
                <c:pt idx="7">
                  <c:v>19.7</c:v>
                </c:pt>
                <c:pt idx="8">
                  <c:v>17.9</c:v>
                </c:pt>
              </c:numCache>
            </c:numRef>
          </c:val>
          <c:smooth val="0"/>
        </c:ser>
        <c:ser>
          <c:idx val="1"/>
          <c:order val="1"/>
          <c:tx>
            <c:strRef>
              <c:f>[Книга1]Лист2!$E$3</c:f>
              <c:strCache>
                <c:ptCount val="1"/>
                <c:pt idx="0">
                  <c:v>Mortality</c:v>
                </c:pt>
              </c:strCache>
            </c:strRef>
          </c:tx>
          <c:spPr>
            <a:ln w="41275" cap="rnd">
              <a:solidFill>
                <a:schemeClr val="accent2"/>
              </a:solidFill>
              <a:round/>
            </a:ln>
            <a:effectLst/>
          </c:spPr>
          <c:marker>
            <c:symbol val="circle"/>
            <c:size val="5"/>
            <c:spPr>
              <a:solidFill>
                <a:schemeClr val="accent2"/>
              </a:solidFill>
              <a:ln w="190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[Книга1]Лист2!$G$1:$P$1</c:f>
              <c:numCache>
                <c:formatCode>General</c:formatCode>
                <c:ptCount val="10"/>
                <c:pt idx="0">
                  <c:v>2009.0</c:v>
                </c:pt>
                <c:pt idx="1">
                  <c:v>2010.0</c:v>
                </c:pt>
                <c:pt idx="2">
                  <c:v>2011.0</c:v>
                </c:pt>
                <c:pt idx="3">
                  <c:v>2012.0</c:v>
                </c:pt>
                <c:pt idx="4">
                  <c:v>2013.0</c:v>
                </c:pt>
                <c:pt idx="5">
                  <c:v>2014.0</c:v>
                </c:pt>
                <c:pt idx="6">
                  <c:v>2015.0</c:v>
                </c:pt>
                <c:pt idx="7">
                  <c:v>2016.0</c:v>
                </c:pt>
                <c:pt idx="8">
                  <c:v>2017.0</c:v>
                </c:pt>
              </c:numCache>
            </c:numRef>
          </c:cat>
          <c:val>
            <c:numRef>
              <c:f>[Книга1]Лист2!$G$3:$P$3</c:f>
              <c:numCache>
                <c:formatCode>General</c:formatCode>
                <c:ptCount val="10"/>
                <c:pt idx="0" formatCode="0.00">
                  <c:v>8.200000000000001</c:v>
                </c:pt>
                <c:pt idx="1">
                  <c:v>7.5</c:v>
                </c:pt>
                <c:pt idx="2">
                  <c:v>7.2</c:v>
                </c:pt>
                <c:pt idx="3">
                  <c:v>7.7</c:v>
                </c:pt>
                <c:pt idx="4">
                  <c:v>6.9</c:v>
                </c:pt>
                <c:pt idx="5">
                  <c:v>7.8</c:v>
                </c:pt>
                <c:pt idx="6">
                  <c:v>7.2</c:v>
                </c:pt>
                <c:pt idx="7">
                  <c:v>7.1</c:v>
                </c:pt>
                <c:pt idx="8">
                  <c:v>6.2</c:v>
                </c:pt>
              </c:numCache>
            </c:numRef>
          </c:val>
          <c:smooth val="0"/>
        </c:ser>
        <c:dLbls>
          <c:showLegendKey val="0"/>
          <c:showVal val="0"/>
          <c:showCatName val="0"/>
          <c:showSerName val="0"/>
          <c:showPercent val="0"/>
          <c:showBubbleSize val="0"/>
        </c:dLbls>
        <c:marker val="1"/>
        <c:smooth val="0"/>
        <c:axId val="-1093622720"/>
        <c:axId val="-1078447808"/>
      </c:lineChart>
      <c:catAx>
        <c:axId val="-109362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1078447808"/>
        <c:crosses val="autoZero"/>
        <c:auto val="1"/>
        <c:lblAlgn val="ctr"/>
        <c:lblOffset val="100"/>
        <c:noMultiLvlLbl val="0"/>
      </c:catAx>
      <c:valAx>
        <c:axId val="-107844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1093622720"/>
        <c:crosses val="autoZero"/>
        <c:crossBetween val="between"/>
      </c:valAx>
      <c:spPr>
        <a:noFill/>
        <a:ln>
          <a:noFill/>
        </a:ln>
        <a:effectLst/>
      </c:spPr>
    </c:plotArea>
    <c:legend>
      <c:legendPos val="b"/>
      <c:layout>
        <c:manualLayout>
          <c:xMode val="edge"/>
          <c:yMode val="edge"/>
          <c:x val="0.249467854474019"/>
          <c:y val="0.909281019040404"/>
          <c:w val="0.45491987887916"/>
          <c:h val="0.090718980959595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05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82227659979"/>
          <c:y val="0.0297853378610106"/>
          <c:w val="0.772464562342076"/>
          <c:h val="0.818244832699748"/>
        </c:manualLayout>
      </c:layout>
      <c:barChart>
        <c:barDir val="bar"/>
        <c:grouping val="clustered"/>
        <c:varyColors val="0"/>
        <c:ser>
          <c:idx val="0"/>
          <c:order val="0"/>
          <c:tx>
            <c:strRef>
              <c:f>[Книга1]Лист1!$B$19</c:f>
              <c:strCache>
                <c:ptCount val="1"/>
                <c:pt idx="0">
                  <c:v>Incidence</c:v>
                </c:pt>
              </c:strCache>
            </c:strRef>
          </c:tx>
          <c:spPr>
            <a:solidFill>
              <a:schemeClr val="accent1"/>
            </a:solidFill>
            <a:ln>
              <a:noFill/>
            </a:ln>
            <a:effectLst/>
          </c:spPr>
          <c:invertIfNegative val="0"/>
          <c:cat>
            <c:strRef>
              <c:f>[Книга1]Лист1!$A$20:$A$29</c:f>
              <c:strCache>
                <c:ptCount val="10"/>
                <c:pt idx="0">
                  <c:v>Breast</c:v>
                </c:pt>
                <c:pt idx="1">
                  <c:v>Lung </c:v>
                </c:pt>
                <c:pt idx="2">
                  <c:v>Сervix uteri</c:v>
                </c:pt>
                <c:pt idx="3">
                  <c:v>Prostate</c:v>
                </c:pt>
                <c:pt idx="4">
                  <c:v>Colorectal </c:v>
                </c:pt>
                <c:pt idx="5">
                  <c:v>Hemoblastosis</c:v>
                </c:pt>
                <c:pt idx="6">
                  <c:v>Stomach</c:v>
                </c:pt>
                <c:pt idx="7">
                  <c:v>Corpus uteri</c:v>
                </c:pt>
                <c:pt idx="8">
                  <c:v>Ovary</c:v>
                </c:pt>
                <c:pt idx="9">
                  <c:v>Oesophagus</c:v>
                </c:pt>
              </c:strCache>
            </c:strRef>
          </c:cat>
          <c:val>
            <c:numRef>
              <c:f>[Книга1]Лист1!$B$20:$B$29</c:f>
              <c:numCache>
                <c:formatCode>General</c:formatCode>
                <c:ptCount val="10"/>
                <c:pt idx="0">
                  <c:v>46.92775433229806</c:v>
                </c:pt>
                <c:pt idx="1">
                  <c:v>20.77574997150907</c:v>
                </c:pt>
                <c:pt idx="2">
                  <c:v>19.67696869567335</c:v>
                </c:pt>
                <c:pt idx="3">
                  <c:v>17.25677003805824</c:v>
                </c:pt>
                <c:pt idx="4">
                  <c:v>17.25434301347349</c:v>
                </c:pt>
                <c:pt idx="5">
                  <c:v>15.90419480577595</c:v>
                </c:pt>
                <c:pt idx="6" formatCode="0.00">
                  <c:v>15.0830842631354</c:v>
                </c:pt>
                <c:pt idx="7">
                  <c:v>12.18861090215163</c:v>
                </c:pt>
                <c:pt idx="8">
                  <c:v>11.12037155928119</c:v>
                </c:pt>
                <c:pt idx="9">
                  <c:v>6.701143757388616</c:v>
                </c:pt>
              </c:numCache>
            </c:numRef>
          </c:val>
        </c:ser>
        <c:ser>
          <c:idx val="1"/>
          <c:order val="1"/>
          <c:tx>
            <c:strRef>
              <c:f>[Книга1]Лист1!$C$19</c:f>
              <c:strCache>
                <c:ptCount val="1"/>
                <c:pt idx="0">
                  <c:v>Mortality</c:v>
                </c:pt>
              </c:strCache>
            </c:strRef>
          </c:tx>
          <c:spPr>
            <a:solidFill>
              <a:schemeClr val="accent2"/>
            </a:solidFill>
            <a:ln>
              <a:noFill/>
            </a:ln>
            <a:effectLst/>
          </c:spPr>
          <c:invertIfNegative val="0"/>
          <c:cat>
            <c:strRef>
              <c:f>[Книга1]Лист1!$A$20:$A$29</c:f>
              <c:strCache>
                <c:ptCount val="10"/>
                <c:pt idx="0">
                  <c:v>Breast</c:v>
                </c:pt>
                <c:pt idx="1">
                  <c:v>Lung </c:v>
                </c:pt>
                <c:pt idx="2">
                  <c:v>Сervix uteri</c:v>
                </c:pt>
                <c:pt idx="3">
                  <c:v>Prostate</c:v>
                </c:pt>
                <c:pt idx="4">
                  <c:v>Colorectal </c:v>
                </c:pt>
                <c:pt idx="5">
                  <c:v>Hemoblastosis</c:v>
                </c:pt>
                <c:pt idx="6">
                  <c:v>Stomach</c:v>
                </c:pt>
                <c:pt idx="7">
                  <c:v>Corpus uteri</c:v>
                </c:pt>
                <c:pt idx="8">
                  <c:v>Ovary</c:v>
                </c:pt>
                <c:pt idx="9">
                  <c:v>Oesophagus</c:v>
                </c:pt>
              </c:strCache>
            </c:strRef>
          </c:cat>
          <c:val>
            <c:numRef>
              <c:f>[Книга1]Лист1!$C$20:$C$29</c:f>
              <c:numCache>
                <c:formatCode>General</c:formatCode>
                <c:ptCount val="10"/>
                <c:pt idx="0">
                  <c:v>13.27821503187947</c:v>
                </c:pt>
                <c:pt idx="1">
                  <c:v>13.4904604589534</c:v>
                </c:pt>
                <c:pt idx="2">
                  <c:v>6.356024090079068</c:v>
                </c:pt>
                <c:pt idx="3">
                  <c:v>4.723983882449978</c:v>
                </c:pt>
                <c:pt idx="4">
                  <c:v>8.133954100251305</c:v>
                </c:pt>
                <c:pt idx="5">
                  <c:v>4.155149994301823</c:v>
                </c:pt>
                <c:pt idx="6">
                  <c:v>9.36286450970663</c:v>
                </c:pt>
                <c:pt idx="7">
                  <c:v>2.638551176889966</c:v>
                </c:pt>
                <c:pt idx="8">
                  <c:v>5.351879107780862</c:v>
                </c:pt>
                <c:pt idx="9">
                  <c:v>4.215768893422938</c:v>
                </c:pt>
              </c:numCache>
            </c:numRef>
          </c:val>
        </c:ser>
        <c:dLbls>
          <c:showLegendKey val="0"/>
          <c:showVal val="0"/>
          <c:showCatName val="0"/>
          <c:showSerName val="0"/>
          <c:showPercent val="0"/>
          <c:showBubbleSize val="0"/>
        </c:dLbls>
        <c:gapWidth val="53"/>
        <c:overlap val="1"/>
        <c:axId val="-1081933472"/>
        <c:axId val="-1257413904"/>
      </c:barChart>
      <c:catAx>
        <c:axId val="-108193347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1257413904"/>
        <c:crosses val="autoZero"/>
        <c:auto val="1"/>
        <c:lblAlgn val="ctr"/>
        <c:lblOffset val="100"/>
        <c:noMultiLvlLbl val="0"/>
      </c:catAx>
      <c:valAx>
        <c:axId val="-1257413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1081933472"/>
        <c:crosses val="autoZero"/>
        <c:crossBetween val="between"/>
      </c:valAx>
      <c:spPr>
        <a:noFill/>
        <a:ln>
          <a:noFill/>
        </a:ln>
        <a:effectLst/>
      </c:spPr>
    </c:plotArea>
    <c:legend>
      <c:legendPos val="b"/>
      <c:layout>
        <c:manualLayout>
          <c:xMode val="edge"/>
          <c:yMode val="edge"/>
          <c:x val="0.382959968265904"/>
          <c:y val="0.925018395701605"/>
          <c:w val="0.246843650381837"/>
          <c:h val="0.069869450898370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5736411928326"/>
          <c:y val="0.0134155530249104"/>
          <c:w val="0.890382898095755"/>
          <c:h val="0.86423877391416"/>
        </c:manualLayout>
      </c:layout>
      <c:barChart>
        <c:barDir val="bar"/>
        <c:grouping val="stacked"/>
        <c:varyColors val="0"/>
        <c:ser>
          <c:idx val="1"/>
          <c:order val="0"/>
          <c:tx>
            <c:strRef>
              <c:f>Sheet1!$C$1</c:f>
              <c:strCache>
                <c:ptCount val="1"/>
                <c:pt idx="0">
                  <c:v>Mortality</c:v>
                </c:pt>
              </c:strCache>
            </c:strRef>
          </c:tx>
          <c:spPr>
            <a:solidFill>
              <a:srgbClr val="A591BD"/>
            </a:solidFill>
            <a:ln>
              <a:noFill/>
            </a:ln>
            <a:effectLst/>
          </c:spPr>
          <c:invertIfNegative val="0"/>
          <c:cat>
            <c:strRef>
              <c:f>Sheet1!$A$2:$A$20</c:f>
              <c:strCache>
                <c:ptCount val="19"/>
                <c:pt idx="0">
                  <c:v>0-4</c:v>
                </c:pt>
                <c:pt idx="1">
                  <c:v>5-9</c:v>
                </c:pt>
                <c:pt idx="2">
                  <c:v>10-14</c:v>
                </c:pt>
                <c:pt idx="3">
                  <c:v>15-17</c:v>
                </c:pt>
                <c:pt idx="4">
                  <c:v>18-19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c:v>
                </c:pt>
              </c:strCache>
            </c:strRef>
          </c:cat>
          <c:val>
            <c:numRef>
              <c:f>Sheet1!$C$2:$C$20</c:f>
              <c:numCache>
                <c:formatCode>General</c:formatCode>
                <c:ptCount val="19"/>
                <c:pt idx="0">
                  <c:v>0.0</c:v>
                </c:pt>
                <c:pt idx="1">
                  <c:v>0.0</c:v>
                </c:pt>
                <c:pt idx="2">
                  <c:v>0.0</c:v>
                </c:pt>
                <c:pt idx="3">
                  <c:v>0.0</c:v>
                </c:pt>
                <c:pt idx="4">
                  <c:v>2.0</c:v>
                </c:pt>
                <c:pt idx="5">
                  <c:v>2.0</c:v>
                </c:pt>
                <c:pt idx="6">
                  <c:v>19.0</c:v>
                </c:pt>
                <c:pt idx="7">
                  <c:v>64.0</c:v>
                </c:pt>
                <c:pt idx="8">
                  <c:v>99.0</c:v>
                </c:pt>
                <c:pt idx="9">
                  <c:v>182.0</c:v>
                </c:pt>
                <c:pt idx="10">
                  <c:v>235.0</c:v>
                </c:pt>
                <c:pt idx="11">
                  <c:v>365.0</c:v>
                </c:pt>
                <c:pt idx="12">
                  <c:v>425.0</c:v>
                </c:pt>
                <c:pt idx="13">
                  <c:v>398.0</c:v>
                </c:pt>
                <c:pt idx="14">
                  <c:v>310.0</c:v>
                </c:pt>
                <c:pt idx="15">
                  <c:v>170.0</c:v>
                </c:pt>
                <c:pt idx="16">
                  <c:v>211.0</c:v>
                </c:pt>
                <c:pt idx="17">
                  <c:v>169.0</c:v>
                </c:pt>
                <c:pt idx="18">
                  <c:v>0.0</c:v>
                </c:pt>
              </c:numCache>
            </c:numRef>
          </c:val>
        </c:ser>
        <c:dLbls>
          <c:showLegendKey val="0"/>
          <c:showVal val="0"/>
          <c:showCatName val="0"/>
          <c:showSerName val="0"/>
          <c:showPercent val="0"/>
          <c:showBubbleSize val="0"/>
        </c:dLbls>
        <c:gapWidth val="30"/>
        <c:overlap val="100"/>
        <c:axId val="-1103958336"/>
        <c:axId val="-1299893872"/>
      </c:barChart>
      <c:catAx>
        <c:axId val="-1103958336"/>
        <c:scaling>
          <c:orientation val="minMax"/>
        </c:scaling>
        <c:delete val="0"/>
        <c:axPos val="l"/>
        <c:title>
          <c:tx>
            <c:rich>
              <a:bodyPr rot="-5400000" vert="horz"/>
              <a:lstStyle/>
              <a:p>
                <a:pPr>
                  <a:defRPr/>
                </a:pPr>
                <a:r>
                  <a:rPr lang="en-US" dirty="0" smtClean="0"/>
                  <a:t>Age groups</a:t>
                </a:r>
                <a:endParaRPr lang="en-US" dirty="0"/>
              </a:p>
            </c:rich>
          </c:tx>
          <c:layout>
            <c:manualLayout>
              <c:xMode val="edge"/>
              <c:yMode val="edge"/>
              <c:x val="0.681024499116366"/>
              <c:y val="0.606235446268421"/>
            </c:manualLayout>
          </c:layout>
          <c:overlay val="0"/>
          <c:spPr>
            <a:noFill/>
            <a:ln>
              <a:noFill/>
            </a:ln>
            <a:effectLst/>
          </c:spPr>
        </c:title>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a:pPr>
            <a:endParaRPr lang="ru-RU"/>
          </a:p>
        </c:txPr>
        <c:crossAx val="-1299893872"/>
        <c:crosses val="autoZero"/>
        <c:auto val="1"/>
        <c:lblAlgn val="ctr"/>
        <c:lblOffset val="10"/>
        <c:noMultiLvlLbl val="0"/>
      </c:catAx>
      <c:valAx>
        <c:axId val="-1299893872"/>
        <c:scaling>
          <c:orientation val="minMax"/>
        </c:scaling>
        <c:delete val="1"/>
        <c:axPos val="b"/>
        <c:numFmt formatCode="General" sourceLinked="1"/>
        <c:majorTickMark val="none"/>
        <c:minorTickMark val="none"/>
        <c:tickLblPos val="nextTo"/>
        <c:crossAx val="-1103958336"/>
        <c:crosses val="autoZero"/>
        <c:crossBetween val="between"/>
      </c:valAx>
      <c:spPr>
        <a:noFill/>
        <a:ln>
          <a:noFill/>
        </a:ln>
        <a:effectLst/>
      </c:spPr>
    </c:plotArea>
    <c:legend>
      <c:legendPos val="b"/>
      <c:layout>
        <c:manualLayout>
          <c:xMode val="edge"/>
          <c:yMode val="edge"/>
          <c:x val="0.0"/>
          <c:y val="0.896714340068348"/>
          <c:w val="0.317638449538241"/>
          <c:h val="0.0602928115061743"/>
        </c:manualLayout>
      </c:layout>
      <c:overlay val="0"/>
      <c:spPr>
        <a:noFill/>
        <a:ln>
          <a:noFill/>
        </a:ln>
        <a:effectLst/>
      </c:spPr>
      <c:txPr>
        <a:bodyPr rot="0" vert="horz"/>
        <a:lstStyle/>
        <a:p>
          <a:pPr>
            <a:defRPr sz="1600"/>
          </a:pPr>
          <a:endParaRPr lang="ru-RU"/>
        </a:p>
      </c:txPr>
    </c:legend>
    <c:plotVisOnly val="1"/>
    <c:dispBlanksAs val="gap"/>
    <c:showDLblsOverMax val="0"/>
  </c:chart>
  <c:spPr>
    <a:noFill/>
    <a:ln>
      <a:noFill/>
    </a:ln>
    <a:effectLst/>
  </c:spPr>
  <c:txPr>
    <a:bodyPr/>
    <a:lstStyle/>
    <a:p>
      <a:pPr>
        <a:defRPr sz="1400">
          <a:solidFill>
            <a:srgbClr val="7030A0"/>
          </a:solidFill>
          <a:latin typeface="Imago" panose="02000500060000020004" pitchFamily="2"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592738407699"/>
          <c:y val="0.0361173900493273"/>
          <c:w val="0.893851706036745"/>
          <c:h val="0.724955647181445"/>
        </c:manualLayout>
      </c:layout>
      <c:lineChart>
        <c:grouping val="standard"/>
        <c:varyColors val="0"/>
        <c:ser>
          <c:idx val="0"/>
          <c:order val="0"/>
          <c:spPr>
            <a:ln w="412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Лист3!$A$2:$A$14</c:f>
              <c:strCache>
                <c:ptCount val="13"/>
                <c:pt idx="0">
                  <c:v>0-14</c:v>
                </c:pt>
                <c:pt idx="1">
                  <c:v>15-19</c:v>
                </c:pt>
                <c:pt idx="2">
                  <c:v>20-24</c:v>
                </c:pt>
                <c:pt idx="3">
                  <c:v>25-29</c:v>
                </c:pt>
                <c:pt idx="4">
                  <c:v>30-34</c:v>
                </c:pt>
                <c:pt idx="5">
                  <c:v>35-39</c:v>
                </c:pt>
                <c:pt idx="6">
                  <c:v>40-44</c:v>
                </c:pt>
                <c:pt idx="7">
                  <c:v>45-49</c:v>
                </c:pt>
                <c:pt idx="8">
                  <c:v>50-54</c:v>
                </c:pt>
                <c:pt idx="9">
                  <c:v>55-59</c:v>
                </c:pt>
                <c:pt idx="10">
                  <c:v>60-64</c:v>
                </c:pt>
                <c:pt idx="11">
                  <c:v>65-69</c:v>
                </c:pt>
                <c:pt idx="12">
                  <c:v>70+</c:v>
                </c:pt>
              </c:strCache>
            </c:strRef>
          </c:cat>
          <c:val>
            <c:numRef>
              <c:f>Лист3!$B$2:$B$14</c:f>
              <c:numCache>
                <c:formatCode>General</c:formatCode>
                <c:ptCount val="13"/>
                <c:pt idx="0">
                  <c:v>0.0</c:v>
                </c:pt>
                <c:pt idx="1">
                  <c:v>0.4</c:v>
                </c:pt>
                <c:pt idx="2">
                  <c:v>0.6</c:v>
                </c:pt>
                <c:pt idx="3">
                  <c:v>8.700000000000001</c:v>
                </c:pt>
                <c:pt idx="4">
                  <c:v>16.9</c:v>
                </c:pt>
                <c:pt idx="5">
                  <c:v>25.9</c:v>
                </c:pt>
                <c:pt idx="6">
                  <c:v>27.9</c:v>
                </c:pt>
                <c:pt idx="7">
                  <c:v>31.3</c:v>
                </c:pt>
                <c:pt idx="8">
                  <c:v>34.3</c:v>
                </c:pt>
                <c:pt idx="9">
                  <c:v>34.4</c:v>
                </c:pt>
                <c:pt idx="10">
                  <c:v>30.1</c:v>
                </c:pt>
                <c:pt idx="11">
                  <c:v>35.2</c:v>
                </c:pt>
                <c:pt idx="12">
                  <c:v>28.1</c:v>
                </c:pt>
              </c:numCache>
            </c:numRef>
          </c:val>
          <c:smooth val="0"/>
          <c:extLst xmlns:c16r2="http://schemas.microsoft.com/office/drawing/2015/06/chart">
            <c:ext xmlns:c16="http://schemas.microsoft.com/office/drawing/2014/chart" uri="{C3380CC4-5D6E-409C-BE32-E72D297353CC}">
              <c16:uniqueId val="{00000000-0AA3-4C5C-AA8B-E6B85D3E74B2}"/>
            </c:ext>
          </c:extLst>
        </c:ser>
        <c:dLbls>
          <c:dLblPos val="ctr"/>
          <c:showLegendKey val="0"/>
          <c:showVal val="1"/>
          <c:showCatName val="0"/>
          <c:showSerName val="0"/>
          <c:showPercent val="0"/>
          <c:showBubbleSize val="0"/>
        </c:dLbls>
        <c:marker val="1"/>
        <c:smooth val="0"/>
        <c:axId val="-1103563872"/>
        <c:axId val="-1097486512"/>
      </c:lineChart>
      <c:catAx>
        <c:axId val="-110356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97486512"/>
        <c:crosses val="autoZero"/>
        <c:auto val="1"/>
        <c:lblAlgn val="ctr"/>
        <c:lblOffset val="100"/>
        <c:noMultiLvlLbl val="0"/>
      </c:catAx>
      <c:valAx>
        <c:axId val="-109748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0356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Лист4!$F$2</c:f>
              <c:strCache>
                <c:ptCount val="1"/>
                <c:pt idx="0">
                  <c:v>I-II St</c:v>
                </c:pt>
              </c:strCache>
            </c:strRef>
          </c:tx>
          <c:spPr>
            <a:solidFill>
              <a:schemeClr val="accent4">
                <a:lumMod val="75000"/>
              </a:schemeClr>
            </a:solidFill>
            <a:ln>
              <a:solidFill>
                <a:schemeClr val="tx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Лист4!$E$3:$E$7</c:f>
              <c:numCache>
                <c:formatCode>General</c:formatCode>
                <c:ptCount val="5"/>
                <c:pt idx="0">
                  <c:v>2004.0</c:v>
                </c:pt>
                <c:pt idx="1">
                  <c:v>2005.0</c:v>
                </c:pt>
                <c:pt idx="2">
                  <c:v>2006.0</c:v>
                </c:pt>
                <c:pt idx="3">
                  <c:v>2007.0</c:v>
                </c:pt>
                <c:pt idx="4">
                  <c:v>2008.0</c:v>
                </c:pt>
              </c:numCache>
            </c:numRef>
          </c:cat>
          <c:val>
            <c:numRef>
              <c:f>Лист4!$F$3:$F$7</c:f>
              <c:numCache>
                <c:formatCode>General</c:formatCode>
                <c:ptCount val="5"/>
                <c:pt idx="0">
                  <c:v>67.15</c:v>
                </c:pt>
                <c:pt idx="1">
                  <c:v>68.6</c:v>
                </c:pt>
                <c:pt idx="2">
                  <c:v>68.44</c:v>
                </c:pt>
                <c:pt idx="3">
                  <c:v>73.6</c:v>
                </c:pt>
                <c:pt idx="4">
                  <c:v>77.03</c:v>
                </c:pt>
              </c:numCache>
            </c:numRef>
          </c:val>
          <c:extLst xmlns:c16r2="http://schemas.microsoft.com/office/drawing/2015/06/chart">
            <c:ext xmlns:c16="http://schemas.microsoft.com/office/drawing/2014/chart" uri="{C3380CC4-5D6E-409C-BE32-E72D297353CC}">
              <c16:uniqueId val="{00000000-0B12-4251-912D-D0FCF2DCF50E}"/>
            </c:ext>
          </c:extLst>
        </c:ser>
        <c:ser>
          <c:idx val="1"/>
          <c:order val="1"/>
          <c:tx>
            <c:strRef>
              <c:f>Лист4!$G$2</c:f>
              <c:strCache>
                <c:ptCount val="1"/>
                <c:pt idx="0">
                  <c:v>III St</c:v>
                </c:pt>
              </c:strCache>
            </c:strRef>
          </c:tx>
          <c:spPr>
            <a:solidFill>
              <a:srgbClr val="A591BD"/>
            </a:solidFill>
            <a:ln>
              <a:solidFill>
                <a:schemeClr val="tx2"/>
              </a:solidFill>
            </a:ln>
            <a:effectLst/>
          </c:spPr>
          <c:invertIfNegative val="0"/>
          <c:cat>
            <c:numRef>
              <c:f>Лист4!$E$3:$E$7</c:f>
              <c:numCache>
                <c:formatCode>General</c:formatCode>
                <c:ptCount val="5"/>
                <c:pt idx="0">
                  <c:v>2004.0</c:v>
                </c:pt>
                <c:pt idx="1">
                  <c:v>2005.0</c:v>
                </c:pt>
                <c:pt idx="2">
                  <c:v>2006.0</c:v>
                </c:pt>
                <c:pt idx="3">
                  <c:v>2007.0</c:v>
                </c:pt>
                <c:pt idx="4">
                  <c:v>2008.0</c:v>
                </c:pt>
              </c:numCache>
            </c:numRef>
          </c:cat>
          <c:val>
            <c:numRef>
              <c:f>Лист4!$G$3:$G$7</c:f>
              <c:numCache>
                <c:formatCode>General</c:formatCode>
                <c:ptCount val="5"/>
                <c:pt idx="0">
                  <c:v>27.15</c:v>
                </c:pt>
                <c:pt idx="1">
                  <c:v>26.3</c:v>
                </c:pt>
                <c:pt idx="2">
                  <c:v>27.26</c:v>
                </c:pt>
                <c:pt idx="3">
                  <c:v>22.1</c:v>
                </c:pt>
                <c:pt idx="4">
                  <c:v>19.03</c:v>
                </c:pt>
              </c:numCache>
            </c:numRef>
          </c:val>
          <c:extLst xmlns:c16r2="http://schemas.microsoft.com/office/drawing/2015/06/chart">
            <c:ext xmlns:c16="http://schemas.microsoft.com/office/drawing/2014/chart" uri="{C3380CC4-5D6E-409C-BE32-E72D297353CC}">
              <c16:uniqueId val="{00000001-0B12-4251-912D-D0FCF2DCF50E}"/>
            </c:ext>
          </c:extLst>
        </c:ser>
        <c:ser>
          <c:idx val="2"/>
          <c:order val="2"/>
          <c:tx>
            <c:strRef>
              <c:f>Лист4!$H$2</c:f>
              <c:strCache>
                <c:ptCount val="1"/>
                <c:pt idx="0">
                  <c:v>IV St</c:v>
                </c:pt>
              </c:strCache>
            </c:strRef>
          </c:tx>
          <c:spPr>
            <a:solidFill>
              <a:schemeClr val="tx2">
                <a:lumMod val="60000"/>
                <a:lumOff val="40000"/>
              </a:schemeClr>
            </a:solidFill>
            <a:ln>
              <a:solidFill>
                <a:schemeClr val="tx2"/>
              </a:solidFill>
            </a:ln>
            <a:effectLst/>
          </c:spPr>
          <c:invertIfNegative val="0"/>
          <c:cat>
            <c:numRef>
              <c:f>Лист4!$E$3:$E$7</c:f>
              <c:numCache>
                <c:formatCode>General</c:formatCode>
                <c:ptCount val="5"/>
                <c:pt idx="0">
                  <c:v>2004.0</c:v>
                </c:pt>
                <c:pt idx="1">
                  <c:v>2005.0</c:v>
                </c:pt>
                <c:pt idx="2">
                  <c:v>2006.0</c:v>
                </c:pt>
                <c:pt idx="3">
                  <c:v>2007.0</c:v>
                </c:pt>
                <c:pt idx="4">
                  <c:v>2008.0</c:v>
                </c:pt>
              </c:numCache>
            </c:numRef>
          </c:cat>
          <c:val>
            <c:numRef>
              <c:f>Лист4!$H$3:$H$7</c:f>
              <c:numCache>
                <c:formatCode>General</c:formatCode>
                <c:ptCount val="5"/>
                <c:pt idx="0">
                  <c:v>5.7</c:v>
                </c:pt>
                <c:pt idx="1">
                  <c:v>5.1</c:v>
                </c:pt>
                <c:pt idx="2">
                  <c:v>4.3</c:v>
                </c:pt>
                <c:pt idx="3">
                  <c:v>4.3</c:v>
                </c:pt>
                <c:pt idx="4">
                  <c:v>3.94</c:v>
                </c:pt>
              </c:numCache>
            </c:numRef>
          </c:val>
          <c:extLst xmlns:c16r2="http://schemas.microsoft.com/office/drawing/2015/06/chart">
            <c:ext xmlns:c16="http://schemas.microsoft.com/office/drawing/2014/chart" uri="{C3380CC4-5D6E-409C-BE32-E72D297353CC}">
              <c16:uniqueId val="{00000002-0B12-4251-912D-D0FCF2DCF50E}"/>
            </c:ext>
          </c:extLst>
        </c:ser>
        <c:dLbls>
          <c:showLegendKey val="0"/>
          <c:showVal val="0"/>
          <c:showCatName val="0"/>
          <c:showSerName val="0"/>
          <c:showPercent val="0"/>
          <c:showBubbleSize val="0"/>
        </c:dLbls>
        <c:gapWidth val="150"/>
        <c:overlap val="100"/>
        <c:axId val="-1080316624"/>
        <c:axId val="-1104132720"/>
      </c:barChart>
      <c:catAx>
        <c:axId val="-108031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ru-RU"/>
          </a:p>
        </c:txPr>
        <c:crossAx val="-1104132720"/>
        <c:crosses val="autoZero"/>
        <c:auto val="1"/>
        <c:lblAlgn val="ctr"/>
        <c:lblOffset val="100"/>
        <c:noMultiLvlLbl val="0"/>
      </c:catAx>
      <c:valAx>
        <c:axId val="-1104132720"/>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ru-RU"/>
          </a:p>
        </c:txPr>
        <c:crossAx val="-1080316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chemeClr val="tx2"/>
          </a:solidFill>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7613735783027"/>
          <c:y val="0.054977398658501"/>
          <c:w val="0.864349737532808"/>
          <c:h val="0.714273840769904"/>
        </c:manualLayout>
      </c:layout>
      <c:lineChart>
        <c:grouping val="standard"/>
        <c:varyColors val="0"/>
        <c:ser>
          <c:idx val="0"/>
          <c:order val="0"/>
          <c:tx>
            <c:strRef>
              <c:f>[va.xlsx]Лист4!$A$2</c:f>
              <c:strCache>
                <c:ptCount val="1"/>
                <c:pt idx="0">
                  <c:v>Incidence</c:v>
                </c:pt>
              </c:strCache>
            </c:strRef>
          </c:tx>
          <c:spPr>
            <a:ln w="31750" cap="rnd">
              <a:solidFill>
                <a:schemeClr val="accent1">
                  <a:lumMod val="50000"/>
                </a:schemeClr>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50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[va.xlsx]Лист4!$B$1:$F$1</c:f>
              <c:numCache>
                <c:formatCode>General</c:formatCode>
                <c:ptCount val="5"/>
                <c:pt idx="0">
                  <c:v>2004.0</c:v>
                </c:pt>
                <c:pt idx="1">
                  <c:v>2005.0</c:v>
                </c:pt>
                <c:pt idx="2">
                  <c:v>2006.0</c:v>
                </c:pt>
                <c:pt idx="3">
                  <c:v>2007.0</c:v>
                </c:pt>
                <c:pt idx="4">
                  <c:v>2008.0</c:v>
                </c:pt>
              </c:numCache>
            </c:numRef>
          </c:cat>
          <c:val>
            <c:numRef>
              <c:f>[va.xlsx]Лист4!$B$2:$F$2</c:f>
              <c:numCache>
                <c:formatCode>General</c:formatCode>
                <c:ptCount val="5"/>
                <c:pt idx="0">
                  <c:v>14.5</c:v>
                </c:pt>
                <c:pt idx="1">
                  <c:v>14.9</c:v>
                </c:pt>
                <c:pt idx="2">
                  <c:v>15.8</c:v>
                </c:pt>
                <c:pt idx="3">
                  <c:v>15.3</c:v>
                </c:pt>
                <c:pt idx="4">
                  <c:v>15.5</c:v>
                </c:pt>
              </c:numCache>
            </c:numRef>
          </c:val>
          <c:smooth val="0"/>
        </c:ser>
        <c:ser>
          <c:idx val="1"/>
          <c:order val="1"/>
          <c:tx>
            <c:strRef>
              <c:f>[va.xlsx]Лист4!$A$3</c:f>
              <c:strCache>
                <c:ptCount val="1"/>
                <c:pt idx="0">
                  <c:v>Mortality</c:v>
                </c:pt>
              </c:strCache>
            </c:strRef>
          </c:tx>
          <c:spPr>
            <a:ln w="31750" cap="rnd">
              <a:solidFill>
                <a:srgbClr val="FF0000"/>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[va.xlsx]Лист4!$B$1:$F$1</c:f>
              <c:numCache>
                <c:formatCode>General</c:formatCode>
                <c:ptCount val="5"/>
                <c:pt idx="0">
                  <c:v>2004.0</c:v>
                </c:pt>
                <c:pt idx="1">
                  <c:v>2005.0</c:v>
                </c:pt>
                <c:pt idx="2">
                  <c:v>2006.0</c:v>
                </c:pt>
                <c:pt idx="3">
                  <c:v>2007.0</c:v>
                </c:pt>
                <c:pt idx="4">
                  <c:v>2008.0</c:v>
                </c:pt>
              </c:numCache>
            </c:numRef>
          </c:cat>
          <c:val>
            <c:numRef>
              <c:f>[va.xlsx]Лист4!$B$3:$F$3</c:f>
              <c:numCache>
                <c:formatCode>General</c:formatCode>
                <c:ptCount val="5"/>
                <c:pt idx="0">
                  <c:v>7.3</c:v>
                </c:pt>
                <c:pt idx="1">
                  <c:v>7.3</c:v>
                </c:pt>
                <c:pt idx="2">
                  <c:v>7.5</c:v>
                </c:pt>
                <c:pt idx="3">
                  <c:v>7.0</c:v>
                </c:pt>
                <c:pt idx="4">
                  <c:v>7.7</c:v>
                </c:pt>
              </c:numCache>
            </c:numRef>
          </c:val>
          <c:smooth val="0"/>
        </c:ser>
        <c:dLbls>
          <c:dLblPos val="ctr"/>
          <c:showLegendKey val="0"/>
          <c:showVal val="1"/>
          <c:showCatName val="0"/>
          <c:showSerName val="0"/>
          <c:showPercent val="0"/>
          <c:showBubbleSize val="0"/>
        </c:dLbls>
        <c:marker val="1"/>
        <c:smooth val="0"/>
        <c:axId val="-1293158432"/>
        <c:axId val="-1175169632"/>
      </c:lineChart>
      <c:catAx>
        <c:axId val="-1293158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175169632"/>
        <c:crosses val="autoZero"/>
        <c:auto val="1"/>
        <c:lblAlgn val="ctr"/>
        <c:lblOffset val="100"/>
        <c:noMultiLvlLbl val="0"/>
      </c:catAx>
      <c:valAx>
        <c:axId val="-1175169632"/>
        <c:scaling>
          <c:orientation val="minMax"/>
          <c:max val="18.0"/>
        </c:scaling>
        <c:delete val="0"/>
        <c:axPos val="l"/>
        <c:numFmt formatCode="0.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293158432"/>
        <c:crosses val="autoZero"/>
        <c:crossBetween val="between"/>
        <c:majorUnit val="2.0"/>
      </c:valAx>
      <c:spPr>
        <a:noFill/>
        <a:ln>
          <a:noFill/>
        </a:ln>
        <a:effectLst/>
      </c:spPr>
    </c:plotArea>
    <c:legend>
      <c:legendPos val="t"/>
      <c:layout>
        <c:manualLayout>
          <c:xMode val="edge"/>
          <c:yMode val="edge"/>
          <c:x val="0.0699782004013324"/>
          <c:y val="0.912037037037037"/>
          <c:w val="0.836726502639732"/>
          <c:h val="0.08738480606590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lt1"/>
    </a:solidFill>
    <a:ln w="9525" cap="flat" cmpd="sng" algn="ctr">
      <a:noFill/>
      <a:round/>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sp3d>
          </c:spPr>
          <c:invertIfNegative val="0"/>
          <c:dLbls>
            <c:dLbl>
              <c:idx val="1"/>
              <c:delete val="1"/>
              <c:extLst xmlns:c16r2="http://schemas.microsoft.com/office/drawing/2015/06/chart">
                <c:ext xmlns:c16="http://schemas.microsoft.com/office/drawing/2014/chart" uri="{C3380CC4-5D6E-409C-BE32-E72D297353CC}">
                  <c16:uniqueId val="{00000000-E173-4640-8EE8-2CCFF21215D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E173-4640-8EE8-2CCFF21215D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E173-4640-8EE8-2CCFF21215D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E173-4640-8EE8-2CCFF21215D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4-E173-4640-8EE8-2CCFF21215D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5-E173-4640-8EE8-2CCFF21215D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Лист5!$A$2:$A$10</c:f>
              <c:numCache>
                <c:formatCode>General</c:formatCode>
                <c:ptCount val="9"/>
                <c:pt idx="0">
                  <c:v>2008.0</c:v>
                </c:pt>
                <c:pt idx="1">
                  <c:v>2009.0</c:v>
                </c:pt>
                <c:pt idx="2">
                  <c:v>2010.0</c:v>
                </c:pt>
                <c:pt idx="3">
                  <c:v>2011.0</c:v>
                </c:pt>
                <c:pt idx="4">
                  <c:v>2012.0</c:v>
                </c:pt>
                <c:pt idx="5">
                  <c:v>2013.0</c:v>
                </c:pt>
                <c:pt idx="6">
                  <c:v>2014.0</c:v>
                </c:pt>
                <c:pt idx="7">
                  <c:v>2015.0</c:v>
                </c:pt>
                <c:pt idx="8">
                  <c:v>2016.0</c:v>
                </c:pt>
              </c:numCache>
            </c:numRef>
          </c:cat>
          <c:val>
            <c:numRef>
              <c:f>Лист5!$B$2:$B$10</c:f>
              <c:numCache>
                <c:formatCode>#,##0</c:formatCode>
                <c:ptCount val="9"/>
                <c:pt idx="0">
                  <c:v>554283.0</c:v>
                </c:pt>
                <c:pt idx="1">
                  <c:v>529482.0</c:v>
                </c:pt>
                <c:pt idx="2">
                  <c:v>507032.0</c:v>
                </c:pt>
                <c:pt idx="3">
                  <c:v>554935.0</c:v>
                </c:pt>
                <c:pt idx="4">
                  <c:v>583638.0</c:v>
                </c:pt>
                <c:pt idx="5">
                  <c:v>446932.0</c:v>
                </c:pt>
                <c:pt idx="6">
                  <c:v>514959.0</c:v>
                </c:pt>
                <c:pt idx="7">
                  <c:v>392507.0</c:v>
                </c:pt>
                <c:pt idx="8">
                  <c:v>376552.0</c:v>
                </c:pt>
              </c:numCache>
            </c:numRef>
          </c:val>
          <c:extLst xmlns:c16r2="http://schemas.microsoft.com/office/drawing/2015/06/chart">
            <c:ext xmlns:c16="http://schemas.microsoft.com/office/drawing/2014/chart" uri="{C3380CC4-5D6E-409C-BE32-E72D297353CC}">
              <c16:uniqueId val="{00000006-E173-4640-8EE8-2CCFF21215DF}"/>
            </c:ext>
          </c:extLst>
        </c:ser>
        <c:dLbls>
          <c:showLegendKey val="0"/>
          <c:showVal val="0"/>
          <c:showCatName val="0"/>
          <c:showSerName val="0"/>
          <c:showPercent val="0"/>
          <c:showBubbleSize val="0"/>
        </c:dLbls>
        <c:gapWidth val="120"/>
        <c:overlap val="-27"/>
        <c:axId val="-1177182976"/>
        <c:axId val="-1102390704"/>
      </c:barChart>
      <c:catAx>
        <c:axId val="-11771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ru-RU"/>
          </a:p>
        </c:txPr>
        <c:crossAx val="-1102390704"/>
        <c:crosses val="autoZero"/>
        <c:auto val="1"/>
        <c:lblAlgn val="ctr"/>
        <c:lblOffset val="100"/>
        <c:noMultiLvlLbl val="0"/>
      </c:catAx>
      <c:valAx>
        <c:axId val="-1102390704"/>
        <c:scaling>
          <c:orientation val="minMax"/>
          <c:max val="6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1177182976"/>
        <c:crosses val="autoZero"/>
        <c:crossBetween val="between"/>
        <c:majorUnit val="300000.0"/>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32081620561"/>
          <c:y val="0.179264337107502"/>
          <c:w val="0.839733548124283"/>
          <c:h val="0.590796874509738"/>
        </c:manualLayout>
      </c:layout>
      <c:barChart>
        <c:barDir val="col"/>
        <c:grouping val="clustered"/>
        <c:varyColors val="0"/>
        <c:ser>
          <c:idx val="0"/>
          <c:order val="0"/>
          <c:spPr>
            <a:solidFill>
              <a:srgbClr val="7030A0"/>
            </a:solidFill>
            <a:ln>
              <a:noFill/>
            </a:ln>
            <a:effectLst/>
            <a:scene3d>
              <a:camera prst="orthographicFront"/>
              <a:lightRig rig="threePt" dir="t"/>
            </a:scene3d>
            <a:sp3d>
              <a:bevelT/>
            </a:sp3d>
          </c:spPr>
          <c:invertIfNegative val="0"/>
          <c:dLbls>
            <c:dLbl>
              <c:idx val="1"/>
              <c:delete val="1"/>
              <c:extLst xmlns:c16r2="http://schemas.microsoft.com/office/drawing/2015/06/chart">
                <c:ext xmlns:c16="http://schemas.microsoft.com/office/drawing/2014/chart" uri="{C3380CC4-5D6E-409C-BE32-E72D297353CC}">
                  <c16:uniqueId val="{00000000-525F-44A6-B0A4-3D675A58AA4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525F-44A6-B0A4-3D675A58AA4E}"/>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525F-44A6-B0A4-3D675A58AA4E}"/>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525F-44A6-B0A4-3D675A58AA4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Лист5!$A$14:$A$22</c:f>
              <c:numCache>
                <c:formatCode>General</c:formatCode>
                <c:ptCount val="9"/>
                <c:pt idx="0">
                  <c:v>2008.0</c:v>
                </c:pt>
                <c:pt idx="1">
                  <c:v>2009.0</c:v>
                </c:pt>
                <c:pt idx="2">
                  <c:v>2010.0</c:v>
                </c:pt>
                <c:pt idx="3">
                  <c:v>2011.0</c:v>
                </c:pt>
                <c:pt idx="4">
                  <c:v>2012.0</c:v>
                </c:pt>
                <c:pt idx="5">
                  <c:v>2013.0</c:v>
                </c:pt>
                <c:pt idx="6">
                  <c:v>2014.0</c:v>
                </c:pt>
                <c:pt idx="7">
                  <c:v>2015.0</c:v>
                </c:pt>
                <c:pt idx="8">
                  <c:v>2016.0</c:v>
                </c:pt>
              </c:numCache>
            </c:numRef>
          </c:cat>
          <c:val>
            <c:numRef>
              <c:f>Лист5!$B$14:$B$22</c:f>
              <c:numCache>
                <c:formatCode>#\ ##0.0</c:formatCode>
                <c:ptCount val="9"/>
                <c:pt idx="0">
                  <c:v>72.93725203797643</c:v>
                </c:pt>
                <c:pt idx="1">
                  <c:v>69.67372638809375</c:v>
                </c:pt>
                <c:pt idx="2">
                  <c:v>66.7195652316944</c:v>
                </c:pt>
                <c:pt idx="3">
                  <c:v>73.02304772055857</c:v>
                </c:pt>
                <c:pt idx="4">
                  <c:v>76.8</c:v>
                </c:pt>
                <c:pt idx="5">
                  <c:v>71.0</c:v>
                </c:pt>
                <c:pt idx="6">
                  <c:v>67.7</c:v>
                </c:pt>
                <c:pt idx="7">
                  <c:v>49.5</c:v>
                </c:pt>
                <c:pt idx="8">
                  <c:v>45.9</c:v>
                </c:pt>
              </c:numCache>
            </c:numRef>
          </c:val>
          <c:extLst xmlns:c16r2="http://schemas.microsoft.com/office/drawing/2015/06/chart">
            <c:ext xmlns:c16="http://schemas.microsoft.com/office/drawing/2014/chart" uri="{C3380CC4-5D6E-409C-BE32-E72D297353CC}">
              <c16:uniqueId val="{00000004-525F-44A6-B0A4-3D675A58AA4E}"/>
            </c:ext>
          </c:extLst>
        </c:ser>
        <c:dLbls>
          <c:showLegendKey val="0"/>
          <c:showVal val="0"/>
          <c:showCatName val="0"/>
          <c:showSerName val="0"/>
          <c:showPercent val="0"/>
          <c:showBubbleSize val="0"/>
        </c:dLbls>
        <c:gapWidth val="120"/>
        <c:overlap val="-27"/>
        <c:axId val="-1239441872"/>
        <c:axId val="-1272621408"/>
      </c:barChart>
      <c:catAx>
        <c:axId val="-123944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ru-RU"/>
          </a:p>
        </c:txPr>
        <c:crossAx val="-1272621408"/>
        <c:crosses val="autoZero"/>
        <c:auto val="1"/>
        <c:lblAlgn val="ctr"/>
        <c:lblOffset val="100"/>
        <c:noMultiLvlLbl val="0"/>
      </c:catAx>
      <c:valAx>
        <c:axId val="-1272621408"/>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3944187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707793238393"/>
          <c:y val="0.0310418489355497"/>
          <c:w val="0.925894713512558"/>
          <c:h val="0.57326990376203"/>
        </c:manualLayout>
      </c:layout>
      <c:barChart>
        <c:barDir val="col"/>
        <c:grouping val="clustered"/>
        <c:varyColors val="0"/>
        <c:ser>
          <c:idx val="0"/>
          <c:order val="0"/>
          <c:spPr>
            <a:solidFill>
              <a:srgbClr val="9F2ABD"/>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Лист4!$A$2:$A$17</c:f>
              <c:strCache>
                <c:ptCount val="16"/>
                <c:pt idx="0">
                  <c:v>Akmola</c:v>
                </c:pt>
                <c:pt idx="1">
                  <c:v>Aktobe</c:v>
                </c:pt>
                <c:pt idx="2">
                  <c:v>Almaty obl</c:v>
                </c:pt>
                <c:pt idx="3">
                  <c:v>Atyrau</c:v>
                </c:pt>
                <c:pt idx="4">
                  <c:v>West Kaz</c:v>
                </c:pt>
                <c:pt idx="5">
                  <c:v>Zhambyl</c:v>
                </c:pt>
                <c:pt idx="6">
                  <c:v>Karaganda</c:v>
                </c:pt>
                <c:pt idx="7">
                  <c:v>Kostanay</c:v>
                </c:pt>
                <c:pt idx="8">
                  <c:v>Kyzylorda</c:v>
                </c:pt>
                <c:pt idx="9">
                  <c:v>Mangistau</c:v>
                </c:pt>
                <c:pt idx="10">
                  <c:v>South Kaz</c:v>
                </c:pt>
                <c:pt idx="11">
                  <c:v>Pavlodar</c:v>
                </c:pt>
                <c:pt idx="12">
                  <c:v>North Kaz</c:v>
                </c:pt>
                <c:pt idx="13">
                  <c:v>East Kaz</c:v>
                </c:pt>
                <c:pt idx="14">
                  <c:v>Astana c.</c:v>
                </c:pt>
                <c:pt idx="15">
                  <c:v>Almaty c.</c:v>
                </c:pt>
              </c:strCache>
            </c:strRef>
          </c:cat>
          <c:val>
            <c:numRef>
              <c:f>Лист4!$C$2:$C$17</c:f>
              <c:numCache>
                <c:formatCode>General</c:formatCode>
                <c:ptCount val="16"/>
                <c:pt idx="0">
                  <c:v>49.1</c:v>
                </c:pt>
                <c:pt idx="1">
                  <c:v>48.0</c:v>
                </c:pt>
                <c:pt idx="2">
                  <c:v>44.8</c:v>
                </c:pt>
                <c:pt idx="3">
                  <c:v>47.3</c:v>
                </c:pt>
                <c:pt idx="4">
                  <c:v>48.3</c:v>
                </c:pt>
                <c:pt idx="5">
                  <c:v>48.5</c:v>
                </c:pt>
                <c:pt idx="6">
                  <c:v>48.1</c:v>
                </c:pt>
                <c:pt idx="7">
                  <c:v>47.2</c:v>
                </c:pt>
                <c:pt idx="8">
                  <c:v>49.2</c:v>
                </c:pt>
                <c:pt idx="9">
                  <c:v>47.5</c:v>
                </c:pt>
                <c:pt idx="10">
                  <c:v>47.7</c:v>
                </c:pt>
                <c:pt idx="11">
                  <c:v>47.7</c:v>
                </c:pt>
                <c:pt idx="12">
                  <c:v>48.3</c:v>
                </c:pt>
                <c:pt idx="13">
                  <c:v>26.4</c:v>
                </c:pt>
                <c:pt idx="14">
                  <c:v>42.4</c:v>
                </c:pt>
                <c:pt idx="15">
                  <c:v>47.5</c:v>
                </c:pt>
              </c:numCache>
            </c:numRef>
          </c:val>
          <c:extLst xmlns:c16r2="http://schemas.microsoft.com/office/drawing/2015/06/chart">
            <c:ext xmlns:c16="http://schemas.microsoft.com/office/drawing/2014/chart" uri="{C3380CC4-5D6E-409C-BE32-E72D297353CC}">
              <c16:uniqueId val="{00000000-E5A8-4A8F-A938-E6582EF26478}"/>
            </c:ext>
          </c:extLst>
        </c:ser>
        <c:dLbls>
          <c:showLegendKey val="0"/>
          <c:showVal val="0"/>
          <c:showCatName val="0"/>
          <c:showSerName val="0"/>
          <c:showPercent val="0"/>
          <c:showBubbleSize val="0"/>
        </c:dLbls>
        <c:gapWidth val="120"/>
        <c:overlap val="-27"/>
        <c:axId val="-1206370496"/>
        <c:axId val="-1177353008"/>
      </c:barChart>
      <c:catAx>
        <c:axId val="-120637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ru-RU"/>
          </a:p>
        </c:txPr>
        <c:crossAx val="-1177353008"/>
        <c:crosses val="autoZero"/>
        <c:auto val="1"/>
        <c:lblAlgn val="ctr"/>
        <c:lblOffset val="100"/>
        <c:noMultiLvlLbl val="0"/>
      </c:catAx>
      <c:valAx>
        <c:axId val="-1177353008"/>
        <c:scaling>
          <c:orientation val="minMax"/>
          <c:max val="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06370496"/>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EF036-7955-3446-8434-FF6CC40FFE0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ru-RU"/>
        </a:p>
      </dgm:t>
    </dgm:pt>
    <dgm:pt modelId="{5F080B33-1A49-AE48-BB64-A31A8E0E5D3D}">
      <dgm:prSet phldrT="[Текст]"/>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en-US" dirty="0" smtClean="0">
              <a:solidFill>
                <a:srgbClr val="471A82"/>
              </a:solidFill>
            </a:rPr>
            <a:t>Poor-quality sampling and conservation of biomaterial </a:t>
          </a:r>
          <a:endParaRPr lang="ru-RU" dirty="0" smtClean="0">
            <a:solidFill>
              <a:srgbClr val="471A82"/>
            </a:solidFill>
          </a:endParaRPr>
        </a:p>
      </dgm:t>
    </dgm:pt>
    <dgm:pt modelId="{D0C781C5-54B9-284C-BB57-C76DCD95C1FE}" type="parTrans" cxnId="{313002A7-E498-B344-889B-CC651DDF357E}">
      <dgm:prSet/>
      <dgm:spPr/>
      <dgm:t>
        <a:bodyPr/>
        <a:lstStyle/>
        <a:p>
          <a:endParaRPr lang="ru-RU"/>
        </a:p>
      </dgm:t>
    </dgm:pt>
    <dgm:pt modelId="{2BF79BD8-1FD8-4546-AD82-7FD7F14AEDFE}" type="sibTrans" cxnId="{313002A7-E498-B344-889B-CC651DDF357E}">
      <dgm:prSet/>
      <dgm:spPr/>
      <dgm:t>
        <a:bodyPr/>
        <a:lstStyle/>
        <a:p>
          <a:endParaRPr lang="ru-RU"/>
        </a:p>
      </dgm:t>
    </dgm:pt>
    <dgm:pt modelId="{2945A56A-DE92-1345-9014-A45FDAC28400}">
      <dgm:prSet phldrT="[Текст]"/>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solidFill>
                <a:srgbClr val="471A82"/>
              </a:solidFill>
            </a:rPr>
            <a:t>Violations in the screening algorithm</a:t>
          </a:r>
          <a:endParaRPr lang="ru-RU" dirty="0">
            <a:solidFill>
              <a:srgbClr val="471A82"/>
            </a:solidFill>
          </a:endParaRPr>
        </a:p>
      </dgm:t>
    </dgm:pt>
    <dgm:pt modelId="{1C7CF6C3-1394-FC42-A369-16D4C5B040D6}" type="parTrans" cxnId="{1A35E6F3-DE4E-344B-9219-88F77E0AC5CF}">
      <dgm:prSet/>
      <dgm:spPr/>
      <dgm:t>
        <a:bodyPr/>
        <a:lstStyle/>
        <a:p>
          <a:endParaRPr lang="ru-RU"/>
        </a:p>
      </dgm:t>
    </dgm:pt>
    <dgm:pt modelId="{A39BAFE4-86BC-3E44-B6C3-32FBD6EA26EA}" type="sibTrans" cxnId="{1A35E6F3-DE4E-344B-9219-88F77E0AC5CF}">
      <dgm:prSet/>
      <dgm:spPr/>
      <dgm:t>
        <a:bodyPr/>
        <a:lstStyle/>
        <a:p>
          <a:endParaRPr lang="ru-RU"/>
        </a:p>
      </dgm:t>
    </dgm:pt>
    <dgm:pt modelId="{33AD73A7-5C80-E94A-A97E-6C0D6AC47345}">
      <dgm:prSet phldrT="[Текст]"/>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solidFill>
                <a:srgbClr val="471A82"/>
              </a:solidFill>
            </a:rPr>
            <a:t>Delayed delivery of consumables for screening</a:t>
          </a:r>
          <a:endParaRPr lang="ru-RU" dirty="0">
            <a:solidFill>
              <a:srgbClr val="471A82"/>
            </a:solidFill>
          </a:endParaRPr>
        </a:p>
      </dgm:t>
    </dgm:pt>
    <dgm:pt modelId="{3691404B-323C-2145-85A9-B05718A966A9}" type="parTrans" cxnId="{804626B9-5644-EA4B-8BD4-B3A321BEFE88}">
      <dgm:prSet/>
      <dgm:spPr/>
      <dgm:t>
        <a:bodyPr/>
        <a:lstStyle/>
        <a:p>
          <a:endParaRPr lang="ru-RU"/>
        </a:p>
      </dgm:t>
    </dgm:pt>
    <dgm:pt modelId="{4AB26784-255D-E841-AB7E-EFEC3BAC01B4}" type="sibTrans" cxnId="{804626B9-5644-EA4B-8BD4-B3A321BEFE88}">
      <dgm:prSet/>
      <dgm:spPr/>
      <dgm:t>
        <a:bodyPr/>
        <a:lstStyle/>
        <a:p>
          <a:endParaRPr lang="ru-RU"/>
        </a:p>
      </dgm:t>
    </dgm:pt>
    <dgm:pt modelId="{10A02E1D-FE23-8140-B313-CA11259994EF}">
      <dgm:prSet phldrT="[Текст]"/>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smtClean="0">
              <a:solidFill>
                <a:srgbClr val="471A82"/>
              </a:solidFill>
            </a:rPr>
            <a:t>Inadequate software </a:t>
          </a:r>
          <a:endParaRPr lang="ru-RU" dirty="0">
            <a:solidFill>
              <a:srgbClr val="471A82"/>
            </a:solidFill>
          </a:endParaRPr>
        </a:p>
      </dgm:t>
    </dgm:pt>
    <dgm:pt modelId="{539A29D8-D384-284A-86B8-30B76772EDDA}" type="parTrans" cxnId="{AEAFF6BA-3C8F-7A46-8025-E101E5A0136D}">
      <dgm:prSet/>
      <dgm:spPr/>
      <dgm:t>
        <a:bodyPr/>
        <a:lstStyle/>
        <a:p>
          <a:endParaRPr lang="ru-RU"/>
        </a:p>
      </dgm:t>
    </dgm:pt>
    <dgm:pt modelId="{F02C7A52-ED65-7F47-A0AE-901F5F0777A7}" type="sibTrans" cxnId="{AEAFF6BA-3C8F-7A46-8025-E101E5A0136D}">
      <dgm:prSet/>
      <dgm:spPr/>
      <dgm:t>
        <a:bodyPr/>
        <a:lstStyle/>
        <a:p>
          <a:endParaRPr lang="ru-RU"/>
        </a:p>
      </dgm:t>
    </dgm:pt>
    <dgm:pt modelId="{4FAD80EA-6954-8B45-903D-CF923C5F8250}">
      <dgm:prSet phldrT="[Текст]"/>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solidFill>
                <a:srgbClr val="471A82"/>
              </a:solidFill>
            </a:rPr>
            <a:t>High level of </a:t>
          </a:r>
          <a:r>
            <a:rPr lang="en-US" baseline="0" dirty="0" smtClean="0">
              <a:solidFill>
                <a:srgbClr val="471A82"/>
              </a:solidFill>
            </a:rPr>
            <a:t>cervical cancer </a:t>
          </a:r>
          <a:r>
            <a:rPr lang="en-US" dirty="0" smtClean="0">
              <a:solidFill>
                <a:srgbClr val="471A82"/>
              </a:solidFill>
            </a:rPr>
            <a:t>detection</a:t>
          </a:r>
          <a:r>
            <a:rPr lang="en-US" baseline="0" dirty="0" smtClean="0">
              <a:solidFill>
                <a:srgbClr val="471A82"/>
              </a:solidFill>
            </a:rPr>
            <a:t> </a:t>
          </a:r>
          <a:endParaRPr lang="ru-RU" dirty="0">
            <a:solidFill>
              <a:srgbClr val="471A82"/>
            </a:solidFill>
          </a:endParaRPr>
        </a:p>
      </dgm:t>
    </dgm:pt>
    <dgm:pt modelId="{0B3E07D8-9259-0445-8413-BC4B7404B8B0}" type="parTrans" cxnId="{573BDA7E-C1A4-6747-A557-AA77369CF6EB}">
      <dgm:prSet/>
      <dgm:spPr/>
      <dgm:t>
        <a:bodyPr/>
        <a:lstStyle/>
        <a:p>
          <a:endParaRPr lang="ru-RU"/>
        </a:p>
      </dgm:t>
    </dgm:pt>
    <dgm:pt modelId="{A0E7E9FB-ED35-DF4D-9687-071C9C356BD0}" type="sibTrans" cxnId="{573BDA7E-C1A4-6747-A557-AA77369CF6EB}">
      <dgm:prSet/>
      <dgm:spPr/>
      <dgm:t>
        <a:bodyPr/>
        <a:lstStyle/>
        <a:p>
          <a:endParaRPr lang="ru-RU"/>
        </a:p>
      </dgm:t>
    </dgm:pt>
    <dgm:pt modelId="{6040938B-BD87-DE4A-B160-111514959341}" type="pres">
      <dgm:prSet presAssocID="{424EF036-7955-3446-8434-FF6CC40FFE0F}" presName="diagram" presStyleCnt="0">
        <dgm:presLayoutVars>
          <dgm:dir/>
          <dgm:resizeHandles val="exact"/>
        </dgm:presLayoutVars>
      </dgm:prSet>
      <dgm:spPr/>
      <dgm:t>
        <a:bodyPr/>
        <a:lstStyle/>
        <a:p>
          <a:endParaRPr lang="ru-RU"/>
        </a:p>
      </dgm:t>
    </dgm:pt>
    <dgm:pt modelId="{7A2DA2B6-4F0E-364E-93EC-05CB59E00606}" type="pres">
      <dgm:prSet presAssocID="{5F080B33-1A49-AE48-BB64-A31A8E0E5D3D}" presName="node" presStyleLbl="node1" presStyleIdx="0" presStyleCnt="5">
        <dgm:presLayoutVars>
          <dgm:bulletEnabled val="1"/>
        </dgm:presLayoutVars>
      </dgm:prSet>
      <dgm:spPr/>
      <dgm:t>
        <a:bodyPr/>
        <a:lstStyle/>
        <a:p>
          <a:endParaRPr lang="ru-RU"/>
        </a:p>
      </dgm:t>
    </dgm:pt>
    <dgm:pt modelId="{F58EE467-9103-1D43-A682-7592080DB4AE}" type="pres">
      <dgm:prSet presAssocID="{2BF79BD8-1FD8-4546-AD82-7FD7F14AEDFE}" presName="sibTrans" presStyleCnt="0"/>
      <dgm:spPr/>
    </dgm:pt>
    <dgm:pt modelId="{36FE53BD-1D9B-1C4A-8FD5-25D10EAED19B}" type="pres">
      <dgm:prSet presAssocID="{2945A56A-DE92-1345-9014-A45FDAC28400}" presName="node" presStyleLbl="node1" presStyleIdx="1" presStyleCnt="5">
        <dgm:presLayoutVars>
          <dgm:bulletEnabled val="1"/>
        </dgm:presLayoutVars>
      </dgm:prSet>
      <dgm:spPr/>
      <dgm:t>
        <a:bodyPr/>
        <a:lstStyle/>
        <a:p>
          <a:endParaRPr lang="ru-RU"/>
        </a:p>
      </dgm:t>
    </dgm:pt>
    <dgm:pt modelId="{4893F676-A009-3444-A44D-4217F2F74C46}" type="pres">
      <dgm:prSet presAssocID="{A39BAFE4-86BC-3E44-B6C3-32FBD6EA26EA}" presName="sibTrans" presStyleCnt="0"/>
      <dgm:spPr/>
    </dgm:pt>
    <dgm:pt modelId="{5A780E58-379C-1547-B0F6-5CAC2D90B766}" type="pres">
      <dgm:prSet presAssocID="{33AD73A7-5C80-E94A-A97E-6C0D6AC47345}" presName="node" presStyleLbl="node1" presStyleIdx="2" presStyleCnt="5">
        <dgm:presLayoutVars>
          <dgm:bulletEnabled val="1"/>
        </dgm:presLayoutVars>
      </dgm:prSet>
      <dgm:spPr/>
      <dgm:t>
        <a:bodyPr/>
        <a:lstStyle/>
        <a:p>
          <a:endParaRPr lang="ru-RU"/>
        </a:p>
      </dgm:t>
    </dgm:pt>
    <dgm:pt modelId="{22D63A48-C72D-C040-88C3-720EDC9C0DA4}" type="pres">
      <dgm:prSet presAssocID="{4AB26784-255D-E841-AB7E-EFEC3BAC01B4}" presName="sibTrans" presStyleCnt="0"/>
      <dgm:spPr/>
    </dgm:pt>
    <dgm:pt modelId="{7AEECFA7-C9AE-B74A-8723-8E30C928CE9B}" type="pres">
      <dgm:prSet presAssocID="{10A02E1D-FE23-8140-B313-CA11259994EF}" presName="node" presStyleLbl="node1" presStyleIdx="3" presStyleCnt="5">
        <dgm:presLayoutVars>
          <dgm:bulletEnabled val="1"/>
        </dgm:presLayoutVars>
      </dgm:prSet>
      <dgm:spPr/>
      <dgm:t>
        <a:bodyPr/>
        <a:lstStyle/>
        <a:p>
          <a:endParaRPr lang="ru-RU"/>
        </a:p>
      </dgm:t>
    </dgm:pt>
    <dgm:pt modelId="{7CF488EB-1E57-CE41-8E08-CEF0043697EF}" type="pres">
      <dgm:prSet presAssocID="{F02C7A52-ED65-7F47-A0AE-901F5F0777A7}" presName="sibTrans" presStyleCnt="0"/>
      <dgm:spPr/>
    </dgm:pt>
    <dgm:pt modelId="{8212EE87-5ADC-6546-83F0-48E414C2B2E5}" type="pres">
      <dgm:prSet presAssocID="{4FAD80EA-6954-8B45-903D-CF923C5F8250}" presName="node" presStyleLbl="node1" presStyleIdx="4" presStyleCnt="5">
        <dgm:presLayoutVars>
          <dgm:bulletEnabled val="1"/>
        </dgm:presLayoutVars>
      </dgm:prSet>
      <dgm:spPr/>
      <dgm:t>
        <a:bodyPr/>
        <a:lstStyle/>
        <a:p>
          <a:endParaRPr lang="ru-RU"/>
        </a:p>
      </dgm:t>
    </dgm:pt>
  </dgm:ptLst>
  <dgm:cxnLst>
    <dgm:cxn modelId="{1A35E6F3-DE4E-344B-9219-88F77E0AC5CF}" srcId="{424EF036-7955-3446-8434-FF6CC40FFE0F}" destId="{2945A56A-DE92-1345-9014-A45FDAC28400}" srcOrd="1" destOrd="0" parTransId="{1C7CF6C3-1394-FC42-A369-16D4C5B040D6}" sibTransId="{A39BAFE4-86BC-3E44-B6C3-32FBD6EA26EA}"/>
    <dgm:cxn modelId="{7B16842C-B126-D946-BBC3-9CBCE4461D33}" type="presOf" srcId="{5F080B33-1A49-AE48-BB64-A31A8E0E5D3D}" destId="{7A2DA2B6-4F0E-364E-93EC-05CB59E00606}" srcOrd="0" destOrd="0" presId="urn:microsoft.com/office/officeart/2005/8/layout/default"/>
    <dgm:cxn modelId="{573BDA7E-C1A4-6747-A557-AA77369CF6EB}" srcId="{424EF036-7955-3446-8434-FF6CC40FFE0F}" destId="{4FAD80EA-6954-8B45-903D-CF923C5F8250}" srcOrd="4" destOrd="0" parTransId="{0B3E07D8-9259-0445-8413-BC4B7404B8B0}" sibTransId="{A0E7E9FB-ED35-DF4D-9687-071C9C356BD0}"/>
    <dgm:cxn modelId="{313002A7-E498-B344-889B-CC651DDF357E}" srcId="{424EF036-7955-3446-8434-FF6CC40FFE0F}" destId="{5F080B33-1A49-AE48-BB64-A31A8E0E5D3D}" srcOrd="0" destOrd="0" parTransId="{D0C781C5-54B9-284C-BB57-C76DCD95C1FE}" sibTransId="{2BF79BD8-1FD8-4546-AD82-7FD7F14AEDFE}"/>
    <dgm:cxn modelId="{6AE71465-7044-3644-ADA6-C726CDC111E2}" type="presOf" srcId="{2945A56A-DE92-1345-9014-A45FDAC28400}" destId="{36FE53BD-1D9B-1C4A-8FD5-25D10EAED19B}" srcOrd="0" destOrd="0" presId="urn:microsoft.com/office/officeart/2005/8/layout/default"/>
    <dgm:cxn modelId="{804626B9-5644-EA4B-8BD4-B3A321BEFE88}" srcId="{424EF036-7955-3446-8434-FF6CC40FFE0F}" destId="{33AD73A7-5C80-E94A-A97E-6C0D6AC47345}" srcOrd="2" destOrd="0" parTransId="{3691404B-323C-2145-85A9-B05718A966A9}" sibTransId="{4AB26784-255D-E841-AB7E-EFEC3BAC01B4}"/>
    <dgm:cxn modelId="{A6A54FC9-FADE-0E45-AD9E-8908D9805B92}" type="presOf" srcId="{4FAD80EA-6954-8B45-903D-CF923C5F8250}" destId="{8212EE87-5ADC-6546-83F0-48E414C2B2E5}" srcOrd="0" destOrd="0" presId="urn:microsoft.com/office/officeart/2005/8/layout/default"/>
    <dgm:cxn modelId="{2E1538F4-4376-2A4C-8414-355C2CC14F8A}" type="presOf" srcId="{33AD73A7-5C80-E94A-A97E-6C0D6AC47345}" destId="{5A780E58-379C-1547-B0F6-5CAC2D90B766}" srcOrd="0" destOrd="0" presId="urn:microsoft.com/office/officeart/2005/8/layout/default"/>
    <dgm:cxn modelId="{54E1EF45-5FD2-704E-8949-9134BB0A448D}" type="presOf" srcId="{10A02E1D-FE23-8140-B313-CA11259994EF}" destId="{7AEECFA7-C9AE-B74A-8723-8E30C928CE9B}" srcOrd="0" destOrd="0" presId="urn:microsoft.com/office/officeart/2005/8/layout/default"/>
    <dgm:cxn modelId="{AEAFF6BA-3C8F-7A46-8025-E101E5A0136D}" srcId="{424EF036-7955-3446-8434-FF6CC40FFE0F}" destId="{10A02E1D-FE23-8140-B313-CA11259994EF}" srcOrd="3" destOrd="0" parTransId="{539A29D8-D384-284A-86B8-30B76772EDDA}" sibTransId="{F02C7A52-ED65-7F47-A0AE-901F5F0777A7}"/>
    <dgm:cxn modelId="{DC210558-F54F-DD4C-A2D7-405EF7EA76B1}" type="presOf" srcId="{424EF036-7955-3446-8434-FF6CC40FFE0F}" destId="{6040938B-BD87-DE4A-B160-111514959341}" srcOrd="0" destOrd="0" presId="urn:microsoft.com/office/officeart/2005/8/layout/default"/>
    <dgm:cxn modelId="{DB85B1F7-D93A-3B47-8FF3-AA9A244B9704}" type="presParOf" srcId="{6040938B-BD87-DE4A-B160-111514959341}" destId="{7A2DA2B6-4F0E-364E-93EC-05CB59E00606}" srcOrd="0" destOrd="0" presId="urn:microsoft.com/office/officeart/2005/8/layout/default"/>
    <dgm:cxn modelId="{5858CE3A-E94E-764A-95D3-3B9404990FD4}" type="presParOf" srcId="{6040938B-BD87-DE4A-B160-111514959341}" destId="{F58EE467-9103-1D43-A682-7592080DB4AE}" srcOrd="1" destOrd="0" presId="urn:microsoft.com/office/officeart/2005/8/layout/default"/>
    <dgm:cxn modelId="{2C16678E-BC55-4A4E-9F94-9BA7F1BB20CF}" type="presParOf" srcId="{6040938B-BD87-DE4A-B160-111514959341}" destId="{36FE53BD-1D9B-1C4A-8FD5-25D10EAED19B}" srcOrd="2" destOrd="0" presId="urn:microsoft.com/office/officeart/2005/8/layout/default"/>
    <dgm:cxn modelId="{210B79BC-F607-1E44-8D06-0A5B556EE0BE}" type="presParOf" srcId="{6040938B-BD87-DE4A-B160-111514959341}" destId="{4893F676-A009-3444-A44D-4217F2F74C46}" srcOrd="3" destOrd="0" presId="urn:microsoft.com/office/officeart/2005/8/layout/default"/>
    <dgm:cxn modelId="{E3E3E881-3259-6846-87DC-488AB9F6DB9B}" type="presParOf" srcId="{6040938B-BD87-DE4A-B160-111514959341}" destId="{5A780E58-379C-1547-B0F6-5CAC2D90B766}" srcOrd="4" destOrd="0" presId="urn:microsoft.com/office/officeart/2005/8/layout/default"/>
    <dgm:cxn modelId="{2863AC95-9A54-6845-A739-2601B1A93DCA}" type="presParOf" srcId="{6040938B-BD87-DE4A-B160-111514959341}" destId="{22D63A48-C72D-C040-88C3-720EDC9C0DA4}" srcOrd="5" destOrd="0" presId="urn:microsoft.com/office/officeart/2005/8/layout/default"/>
    <dgm:cxn modelId="{B9852475-89B4-5148-9749-CE53897CD73E}" type="presParOf" srcId="{6040938B-BD87-DE4A-B160-111514959341}" destId="{7AEECFA7-C9AE-B74A-8723-8E30C928CE9B}" srcOrd="6" destOrd="0" presId="urn:microsoft.com/office/officeart/2005/8/layout/default"/>
    <dgm:cxn modelId="{180D819F-D2CD-5F44-BE03-B51D4CE8BF1D}" type="presParOf" srcId="{6040938B-BD87-DE4A-B160-111514959341}" destId="{7CF488EB-1E57-CE41-8E08-CEF0043697EF}" srcOrd="7" destOrd="0" presId="urn:microsoft.com/office/officeart/2005/8/layout/default"/>
    <dgm:cxn modelId="{A9C26DE6-314C-344E-BEC3-15A440C8010D}" type="presParOf" srcId="{6040938B-BD87-DE4A-B160-111514959341}" destId="{8212EE87-5ADC-6546-83F0-48E414C2B2E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DA5A2-B1FB-C740-BA83-69D9C69F2544}"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ru-RU"/>
        </a:p>
      </dgm:t>
    </dgm:pt>
    <dgm:pt modelId="{0AD77409-BA8A-BF44-91FE-0530757ABE2D}">
      <dgm:prSet phldrT="[Текст]"/>
      <dgm:spPr>
        <a:solidFill>
          <a:srgbClr val="7030A0"/>
        </a:solidFill>
      </dgm:spPr>
      <dgm:t>
        <a:bodyPr/>
        <a:lstStyle/>
        <a:p>
          <a:r>
            <a:rPr lang="en-US" dirty="0" smtClean="0"/>
            <a:t>COVERAGE </a:t>
          </a:r>
          <a:endParaRPr lang="ru-RU" dirty="0"/>
        </a:p>
      </dgm:t>
    </dgm:pt>
    <dgm:pt modelId="{2FCE26F2-0310-4048-8D81-4D42EAB16347}" type="parTrans" cxnId="{20168ED8-E5E8-5A4C-8A63-57F23457490C}">
      <dgm:prSet/>
      <dgm:spPr/>
      <dgm:t>
        <a:bodyPr/>
        <a:lstStyle/>
        <a:p>
          <a:endParaRPr lang="ru-RU"/>
        </a:p>
      </dgm:t>
    </dgm:pt>
    <dgm:pt modelId="{E61DB700-32E4-1E42-9BA9-13ECF163DF06}" type="sibTrans" cxnId="{20168ED8-E5E8-5A4C-8A63-57F23457490C}">
      <dgm:prSet/>
      <dgm:spPr/>
      <dgm:t>
        <a:bodyPr/>
        <a:lstStyle/>
        <a:p>
          <a:endParaRPr lang="ru-RU"/>
        </a:p>
      </dgm:t>
    </dgm:pt>
    <dgm:pt modelId="{2EA076E8-7EB6-FF4C-8F2C-46B0CE03F679}">
      <dgm:prSet phldrT="[Текст]"/>
      <dgm:spPr>
        <a:ln>
          <a:solidFill>
            <a:srgbClr val="471A82"/>
          </a:solidFill>
        </a:ln>
      </dgm:spPr>
      <dgm:t>
        <a:bodyPr/>
        <a:lstStyle/>
        <a:p>
          <a:r>
            <a:rPr lang="en-US" dirty="0" smtClean="0"/>
            <a:t>Age expansion</a:t>
          </a:r>
        </a:p>
        <a:p>
          <a:r>
            <a:rPr lang="en-US" dirty="0" smtClean="0"/>
            <a:t>30-70 </a:t>
          </a:r>
          <a:r>
            <a:rPr lang="en-US" dirty="0" smtClean="0"/>
            <a:t>years </a:t>
          </a:r>
          <a:endParaRPr lang="ru-RU" dirty="0"/>
        </a:p>
      </dgm:t>
    </dgm:pt>
    <dgm:pt modelId="{98350F0A-DF6D-CC40-BD4C-59952D984AD6}" type="parTrans" cxnId="{47E553AD-42E0-CC4C-A8B4-B348B1992792}">
      <dgm:prSet/>
      <dgm:spPr/>
      <dgm:t>
        <a:bodyPr/>
        <a:lstStyle/>
        <a:p>
          <a:endParaRPr lang="ru-RU"/>
        </a:p>
      </dgm:t>
    </dgm:pt>
    <dgm:pt modelId="{709831C8-CF56-4844-BEA7-DB33CC405ED2}" type="sibTrans" cxnId="{47E553AD-42E0-CC4C-A8B4-B348B1992792}">
      <dgm:prSet/>
      <dgm:spPr/>
      <dgm:t>
        <a:bodyPr/>
        <a:lstStyle/>
        <a:p>
          <a:endParaRPr lang="ru-RU"/>
        </a:p>
      </dgm:t>
    </dgm:pt>
    <dgm:pt modelId="{D114AE81-B8D0-1544-8756-EF12E5F53237}">
      <dgm:prSet phldrT="[Текст]"/>
      <dgm:spPr>
        <a:ln>
          <a:solidFill>
            <a:srgbClr val="471A82"/>
          </a:solidFill>
        </a:ln>
      </dgm:spPr>
      <dgm:t>
        <a:bodyPr/>
        <a:lstStyle/>
        <a:p>
          <a:r>
            <a:rPr lang="en-US" dirty="0" smtClean="0"/>
            <a:t>Interval reduction to 4 years</a:t>
          </a:r>
          <a:endParaRPr lang="ru-RU" dirty="0"/>
        </a:p>
      </dgm:t>
    </dgm:pt>
    <dgm:pt modelId="{D9AF431B-4712-2741-9F17-774DD6192415}" type="parTrans" cxnId="{80646856-3063-7741-A4AB-E324A7BA88BB}">
      <dgm:prSet/>
      <dgm:spPr/>
      <dgm:t>
        <a:bodyPr/>
        <a:lstStyle/>
        <a:p>
          <a:endParaRPr lang="ru-RU"/>
        </a:p>
      </dgm:t>
    </dgm:pt>
    <dgm:pt modelId="{613D2B9C-5EEF-124F-94FC-1A853B510F5B}" type="sibTrans" cxnId="{80646856-3063-7741-A4AB-E324A7BA88BB}">
      <dgm:prSet/>
      <dgm:spPr/>
      <dgm:t>
        <a:bodyPr/>
        <a:lstStyle/>
        <a:p>
          <a:endParaRPr lang="ru-RU"/>
        </a:p>
      </dgm:t>
    </dgm:pt>
    <dgm:pt modelId="{E708878A-B8A6-524A-AE24-99E5666AA37A}">
      <dgm:prSet phldrT="[Текст]"/>
      <dgm:spPr>
        <a:solidFill>
          <a:srgbClr val="7030A0"/>
        </a:solidFill>
      </dgm:spPr>
      <dgm:t>
        <a:bodyPr/>
        <a:lstStyle/>
        <a:p>
          <a:r>
            <a:rPr lang="en-US" cap="all" baseline="0" dirty="0" smtClean="0">
              <a:solidFill>
                <a:schemeClr val="bg1"/>
              </a:solidFill>
            </a:rPr>
            <a:t>Precancerous pathology</a:t>
          </a:r>
          <a:endParaRPr lang="ru-RU" cap="all" baseline="0" dirty="0">
            <a:solidFill>
              <a:schemeClr val="bg1"/>
            </a:solidFill>
          </a:endParaRPr>
        </a:p>
      </dgm:t>
    </dgm:pt>
    <dgm:pt modelId="{19A5D776-C271-464B-A6D4-E7BD7507E098}" type="parTrans" cxnId="{9EC09064-C5AD-5744-8C58-0CCA1D64BB34}">
      <dgm:prSet/>
      <dgm:spPr/>
      <dgm:t>
        <a:bodyPr/>
        <a:lstStyle/>
        <a:p>
          <a:endParaRPr lang="ru-RU"/>
        </a:p>
      </dgm:t>
    </dgm:pt>
    <dgm:pt modelId="{6BA815EF-6969-3640-9247-9A42586BEF8E}" type="sibTrans" cxnId="{9EC09064-C5AD-5744-8C58-0CCA1D64BB34}">
      <dgm:prSet/>
      <dgm:spPr/>
      <dgm:t>
        <a:bodyPr/>
        <a:lstStyle/>
        <a:p>
          <a:endParaRPr lang="ru-RU"/>
        </a:p>
      </dgm:t>
    </dgm:pt>
    <dgm:pt modelId="{757793B7-8553-7B41-A1AD-3086F22C81A6}">
      <dgm:prSet phldrT="[Текст]"/>
      <dgm:spPr>
        <a:ln>
          <a:solidFill>
            <a:srgbClr val="471A82"/>
          </a:solidFill>
        </a:ln>
      </dgm:spPr>
      <dgm:t>
        <a:bodyPr/>
        <a:lstStyle/>
        <a:p>
          <a:r>
            <a:rPr lang="en-US" dirty="0" smtClean="0"/>
            <a:t>TRAINING of CYTOLOGISTS AND GYNECOLOGISTS</a:t>
          </a:r>
          <a:endParaRPr lang="ru-RU" dirty="0"/>
        </a:p>
      </dgm:t>
    </dgm:pt>
    <dgm:pt modelId="{4069C7BE-72BD-3049-BEF3-B949AA5D5FDA}" type="parTrans" cxnId="{834A6EC4-AC1E-064D-ADB9-64F61C0499FA}">
      <dgm:prSet/>
      <dgm:spPr/>
      <dgm:t>
        <a:bodyPr/>
        <a:lstStyle/>
        <a:p>
          <a:endParaRPr lang="ru-RU"/>
        </a:p>
      </dgm:t>
    </dgm:pt>
    <dgm:pt modelId="{772DFAB3-E6A3-6C48-96D2-6150729549C6}" type="sibTrans" cxnId="{834A6EC4-AC1E-064D-ADB9-64F61C0499FA}">
      <dgm:prSet/>
      <dgm:spPr/>
      <dgm:t>
        <a:bodyPr/>
        <a:lstStyle/>
        <a:p>
          <a:endParaRPr lang="ru-RU"/>
        </a:p>
      </dgm:t>
    </dgm:pt>
    <dgm:pt modelId="{1A9E6350-B40E-0C45-837F-C6EDC04C52E2}">
      <dgm:prSet phldrT="[Текст]"/>
      <dgm:spPr>
        <a:ln>
          <a:solidFill>
            <a:srgbClr val="471A82"/>
          </a:solidFill>
        </a:ln>
      </dgm:spPr>
      <dgm:t>
        <a:bodyPr/>
        <a:lstStyle/>
        <a:p>
          <a:r>
            <a:rPr lang="en-US" dirty="0" smtClean="0"/>
            <a:t>CONTROL BY KAZIOR </a:t>
          </a:r>
          <a:endParaRPr lang="ru-RU" dirty="0"/>
        </a:p>
      </dgm:t>
    </dgm:pt>
    <dgm:pt modelId="{C3B53992-D5EC-6642-BCCD-6F1235AE0C3A}" type="parTrans" cxnId="{EF6C74E4-5977-8442-B734-FAF564C47607}">
      <dgm:prSet/>
      <dgm:spPr/>
      <dgm:t>
        <a:bodyPr/>
        <a:lstStyle/>
        <a:p>
          <a:endParaRPr lang="ru-RU"/>
        </a:p>
      </dgm:t>
    </dgm:pt>
    <dgm:pt modelId="{179F0A4A-BF9D-3040-A350-3A230FA0130A}" type="sibTrans" cxnId="{EF6C74E4-5977-8442-B734-FAF564C47607}">
      <dgm:prSet/>
      <dgm:spPr/>
      <dgm:t>
        <a:bodyPr/>
        <a:lstStyle/>
        <a:p>
          <a:endParaRPr lang="ru-RU"/>
        </a:p>
      </dgm:t>
    </dgm:pt>
    <dgm:pt modelId="{BA83CDAA-A07C-1E4B-AA2B-BE9515BA9191}" type="pres">
      <dgm:prSet presAssocID="{FE0DA5A2-B1FB-C740-BA83-69D9C69F2544}" presName="diagram" presStyleCnt="0">
        <dgm:presLayoutVars>
          <dgm:chPref val="1"/>
          <dgm:dir/>
          <dgm:animOne val="branch"/>
          <dgm:animLvl val="lvl"/>
          <dgm:resizeHandles/>
        </dgm:presLayoutVars>
      </dgm:prSet>
      <dgm:spPr/>
      <dgm:t>
        <a:bodyPr/>
        <a:lstStyle/>
        <a:p>
          <a:endParaRPr lang="ru-RU"/>
        </a:p>
      </dgm:t>
    </dgm:pt>
    <dgm:pt modelId="{587C2C69-FD90-D342-94EA-78F1A7D3107E}" type="pres">
      <dgm:prSet presAssocID="{0AD77409-BA8A-BF44-91FE-0530757ABE2D}" presName="root" presStyleCnt="0"/>
      <dgm:spPr/>
    </dgm:pt>
    <dgm:pt modelId="{52E6EA67-EE44-814E-B913-F4A82E695D29}" type="pres">
      <dgm:prSet presAssocID="{0AD77409-BA8A-BF44-91FE-0530757ABE2D}" presName="rootComposite" presStyleCnt="0"/>
      <dgm:spPr/>
    </dgm:pt>
    <dgm:pt modelId="{4EF5FF0E-444B-4B47-8C6C-C2FE3C317F2B}" type="pres">
      <dgm:prSet presAssocID="{0AD77409-BA8A-BF44-91FE-0530757ABE2D}" presName="rootText" presStyleLbl="node1" presStyleIdx="0" presStyleCnt="2"/>
      <dgm:spPr/>
      <dgm:t>
        <a:bodyPr/>
        <a:lstStyle/>
        <a:p>
          <a:endParaRPr lang="ru-RU"/>
        </a:p>
      </dgm:t>
    </dgm:pt>
    <dgm:pt modelId="{27831314-DD08-244A-96B0-6F40A45778CD}" type="pres">
      <dgm:prSet presAssocID="{0AD77409-BA8A-BF44-91FE-0530757ABE2D}" presName="rootConnector" presStyleLbl="node1" presStyleIdx="0" presStyleCnt="2"/>
      <dgm:spPr/>
      <dgm:t>
        <a:bodyPr/>
        <a:lstStyle/>
        <a:p>
          <a:endParaRPr lang="ru-RU"/>
        </a:p>
      </dgm:t>
    </dgm:pt>
    <dgm:pt modelId="{D0594F25-CAB5-D14E-A015-FD03BDFBB3DD}" type="pres">
      <dgm:prSet presAssocID="{0AD77409-BA8A-BF44-91FE-0530757ABE2D}" presName="childShape" presStyleCnt="0"/>
      <dgm:spPr/>
    </dgm:pt>
    <dgm:pt modelId="{CE6BC5AE-4699-6F44-A628-2E6D8E70CE46}" type="pres">
      <dgm:prSet presAssocID="{98350F0A-DF6D-CC40-BD4C-59952D984AD6}" presName="Name13" presStyleLbl="parChTrans1D2" presStyleIdx="0" presStyleCnt="4"/>
      <dgm:spPr/>
      <dgm:t>
        <a:bodyPr/>
        <a:lstStyle/>
        <a:p>
          <a:endParaRPr lang="ru-RU"/>
        </a:p>
      </dgm:t>
    </dgm:pt>
    <dgm:pt modelId="{9626C6A4-1799-E14C-B56F-00548B18F0C6}" type="pres">
      <dgm:prSet presAssocID="{2EA076E8-7EB6-FF4C-8F2C-46B0CE03F679}" presName="childText" presStyleLbl="bgAcc1" presStyleIdx="0" presStyleCnt="4">
        <dgm:presLayoutVars>
          <dgm:bulletEnabled val="1"/>
        </dgm:presLayoutVars>
      </dgm:prSet>
      <dgm:spPr/>
      <dgm:t>
        <a:bodyPr/>
        <a:lstStyle/>
        <a:p>
          <a:endParaRPr lang="ru-RU"/>
        </a:p>
      </dgm:t>
    </dgm:pt>
    <dgm:pt modelId="{9CACAE34-DD7C-4446-945C-6D729B81741B}" type="pres">
      <dgm:prSet presAssocID="{D9AF431B-4712-2741-9F17-774DD6192415}" presName="Name13" presStyleLbl="parChTrans1D2" presStyleIdx="1" presStyleCnt="4"/>
      <dgm:spPr/>
      <dgm:t>
        <a:bodyPr/>
        <a:lstStyle/>
        <a:p>
          <a:endParaRPr lang="ru-RU"/>
        </a:p>
      </dgm:t>
    </dgm:pt>
    <dgm:pt modelId="{AFC01F5C-246F-F54F-A679-83F1FFCBFEC6}" type="pres">
      <dgm:prSet presAssocID="{D114AE81-B8D0-1544-8756-EF12E5F53237}" presName="childText" presStyleLbl="bgAcc1" presStyleIdx="1" presStyleCnt="4">
        <dgm:presLayoutVars>
          <dgm:bulletEnabled val="1"/>
        </dgm:presLayoutVars>
      </dgm:prSet>
      <dgm:spPr/>
      <dgm:t>
        <a:bodyPr/>
        <a:lstStyle/>
        <a:p>
          <a:endParaRPr lang="ru-RU"/>
        </a:p>
      </dgm:t>
    </dgm:pt>
    <dgm:pt modelId="{E28C8BFE-7FB8-4B43-AF58-26C6A36A2BF0}" type="pres">
      <dgm:prSet presAssocID="{E708878A-B8A6-524A-AE24-99E5666AA37A}" presName="root" presStyleCnt="0"/>
      <dgm:spPr/>
    </dgm:pt>
    <dgm:pt modelId="{C5D5E605-CF04-F248-9FBB-D16D72BBB647}" type="pres">
      <dgm:prSet presAssocID="{E708878A-B8A6-524A-AE24-99E5666AA37A}" presName="rootComposite" presStyleCnt="0"/>
      <dgm:spPr/>
    </dgm:pt>
    <dgm:pt modelId="{9862EC37-AF8E-0942-802B-E3995C374579}" type="pres">
      <dgm:prSet presAssocID="{E708878A-B8A6-524A-AE24-99E5666AA37A}" presName="rootText" presStyleLbl="node1" presStyleIdx="1" presStyleCnt="2"/>
      <dgm:spPr/>
      <dgm:t>
        <a:bodyPr/>
        <a:lstStyle/>
        <a:p>
          <a:endParaRPr lang="ru-RU"/>
        </a:p>
      </dgm:t>
    </dgm:pt>
    <dgm:pt modelId="{89A22675-BA4E-974E-91EC-524F341B666C}" type="pres">
      <dgm:prSet presAssocID="{E708878A-B8A6-524A-AE24-99E5666AA37A}" presName="rootConnector" presStyleLbl="node1" presStyleIdx="1" presStyleCnt="2"/>
      <dgm:spPr/>
      <dgm:t>
        <a:bodyPr/>
        <a:lstStyle/>
        <a:p>
          <a:endParaRPr lang="ru-RU"/>
        </a:p>
      </dgm:t>
    </dgm:pt>
    <dgm:pt modelId="{2DC6463E-02B6-8845-A2D3-96539E75167F}" type="pres">
      <dgm:prSet presAssocID="{E708878A-B8A6-524A-AE24-99E5666AA37A}" presName="childShape" presStyleCnt="0"/>
      <dgm:spPr/>
    </dgm:pt>
    <dgm:pt modelId="{1EDF34CE-1B54-D14B-B192-876791CE5248}" type="pres">
      <dgm:prSet presAssocID="{4069C7BE-72BD-3049-BEF3-B949AA5D5FDA}" presName="Name13" presStyleLbl="parChTrans1D2" presStyleIdx="2" presStyleCnt="4"/>
      <dgm:spPr/>
      <dgm:t>
        <a:bodyPr/>
        <a:lstStyle/>
        <a:p>
          <a:endParaRPr lang="ru-RU"/>
        </a:p>
      </dgm:t>
    </dgm:pt>
    <dgm:pt modelId="{AF776C47-B857-E844-A319-8AFEE2E0ED29}" type="pres">
      <dgm:prSet presAssocID="{757793B7-8553-7B41-A1AD-3086F22C81A6}" presName="childText" presStyleLbl="bgAcc1" presStyleIdx="2" presStyleCnt="4">
        <dgm:presLayoutVars>
          <dgm:bulletEnabled val="1"/>
        </dgm:presLayoutVars>
      </dgm:prSet>
      <dgm:spPr/>
      <dgm:t>
        <a:bodyPr/>
        <a:lstStyle/>
        <a:p>
          <a:endParaRPr lang="ru-RU"/>
        </a:p>
      </dgm:t>
    </dgm:pt>
    <dgm:pt modelId="{E98303B7-CF03-444E-8CC4-B9AD379E3DD6}" type="pres">
      <dgm:prSet presAssocID="{C3B53992-D5EC-6642-BCCD-6F1235AE0C3A}" presName="Name13" presStyleLbl="parChTrans1D2" presStyleIdx="3" presStyleCnt="4"/>
      <dgm:spPr/>
      <dgm:t>
        <a:bodyPr/>
        <a:lstStyle/>
        <a:p>
          <a:endParaRPr lang="ru-RU"/>
        </a:p>
      </dgm:t>
    </dgm:pt>
    <dgm:pt modelId="{24F3F7B9-86DF-494D-9491-DE013EFC1BB0}" type="pres">
      <dgm:prSet presAssocID="{1A9E6350-B40E-0C45-837F-C6EDC04C52E2}" presName="childText" presStyleLbl="bgAcc1" presStyleIdx="3" presStyleCnt="4">
        <dgm:presLayoutVars>
          <dgm:bulletEnabled val="1"/>
        </dgm:presLayoutVars>
      </dgm:prSet>
      <dgm:spPr/>
      <dgm:t>
        <a:bodyPr/>
        <a:lstStyle/>
        <a:p>
          <a:endParaRPr lang="ru-RU"/>
        </a:p>
      </dgm:t>
    </dgm:pt>
  </dgm:ptLst>
  <dgm:cxnLst>
    <dgm:cxn modelId="{9EC09064-C5AD-5744-8C58-0CCA1D64BB34}" srcId="{FE0DA5A2-B1FB-C740-BA83-69D9C69F2544}" destId="{E708878A-B8A6-524A-AE24-99E5666AA37A}" srcOrd="1" destOrd="0" parTransId="{19A5D776-C271-464B-A6D4-E7BD7507E098}" sibTransId="{6BA815EF-6969-3640-9247-9A42586BEF8E}"/>
    <dgm:cxn modelId="{67BB9D0A-AEEF-3B4C-842B-13006EC0AB69}" type="presOf" srcId="{757793B7-8553-7B41-A1AD-3086F22C81A6}" destId="{AF776C47-B857-E844-A319-8AFEE2E0ED29}" srcOrd="0" destOrd="0" presId="urn:microsoft.com/office/officeart/2005/8/layout/hierarchy3"/>
    <dgm:cxn modelId="{224F9E43-3879-EE45-9BDD-2FA77573DE2D}" type="presOf" srcId="{2EA076E8-7EB6-FF4C-8F2C-46B0CE03F679}" destId="{9626C6A4-1799-E14C-B56F-00548B18F0C6}" srcOrd="0" destOrd="0" presId="urn:microsoft.com/office/officeart/2005/8/layout/hierarchy3"/>
    <dgm:cxn modelId="{47E553AD-42E0-CC4C-A8B4-B348B1992792}" srcId="{0AD77409-BA8A-BF44-91FE-0530757ABE2D}" destId="{2EA076E8-7EB6-FF4C-8F2C-46B0CE03F679}" srcOrd="0" destOrd="0" parTransId="{98350F0A-DF6D-CC40-BD4C-59952D984AD6}" sibTransId="{709831C8-CF56-4844-BEA7-DB33CC405ED2}"/>
    <dgm:cxn modelId="{D9856708-5ED7-AB42-B450-DB5CCAD1E8B6}" type="presOf" srcId="{4069C7BE-72BD-3049-BEF3-B949AA5D5FDA}" destId="{1EDF34CE-1B54-D14B-B192-876791CE5248}" srcOrd="0" destOrd="0" presId="urn:microsoft.com/office/officeart/2005/8/layout/hierarchy3"/>
    <dgm:cxn modelId="{8EE0F818-7567-FA47-8236-E98DCE10E60C}" type="presOf" srcId="{0AD77409-BA8A-BF44-91FE-0530757ABE2D}" destId="{4EF5FF0E-444B-4B47-8C6C-C2FE3C317F2B}" srcOrd="0" destOrd="0" presId="urn:microsoft.com/office/officeart/2005/8/layout/hierarchy3"/>
    <dgm:cxn modelId="{7D632D19-8EDD-9B4D-B464-910662A0AEB5}" type="presOf" srcId="{C3B53992-D5EC-6642-BCCD-6F1235AE0C3A}" destId="{E98303B7-CF03-444E-8CC4-B9AD379E3DD6}" srcOrd="0" destOrd="0" presId="urn:microsoft.com/office/officeart/2005/8/layout/hierarchy3"/>
    <dgm:cxn modelId="{0757F686-B326-1A40-BD80-157E9D747ED7}" type="presOf" srcId="{D114AE81-B8D0-1544-8756-EF12E5F53237}" destId="{AFC01F5C-246F-F54F-A679-83F1FFCBFEC6}" srcOrd="0" destOrd="0" presId="urn:microsoft.com/office/officeart/2005/8/layout/hierarchy3"/>
    <dgm:cxn modelId="{EF6C74E4-5977-8442-B734-FAF564C47607}" srcId="{E708878A-B8A6-524A-AE24-99E5666AA37A}" destId="{1A9E6350-B40E-0C45-837F-C6EDC04C52E2}" srcOrd="1" destOrd="0" parTransId="{C3B53992-D5EC-6642-BCCD-6F1235AE0C3A}" sibTransId="{179F0A4A-BF9D-3040-A350-3A230FA0130A}"/>
    <dgm:cxn modelId="{20168ED8-E5E8-5A4C-8A63-57F23457490C}" srcId="{FE0DA5A2-B1FB-C740-BA83-69D9C69F2544}" destId="{0AD77409-BA8A-BF44-91FE-0530757ABE2D}" srcOrd="0" destOrd="0" parTransId="{2FCE26F2-0310-4048-8D81-4D42EAB16347}" sibTransId="{E61DB700-32E4-1E42-9BA9-13ECF163DF06}"/>
    <dgm:cxn modelId="{4905A7BF-5115-DB4A-BB19-A5BDE595DE0D}" type="presOf" srcId="{98350F0A-DF6D-CC40-BD4C-59952D984AD6}" destId="{CE6BC5AE-4699-6F44-A628-2E6D8E70CE46}" srcOrd="0" destOrd="0" presId="urn:microsoft.com/office/officeart/2005/8/layout/hierarchy3"/>
    <dgm:cxn modelId="{80646856-3063-7741-A4AB-E324A7BA88BB}" srcId="{0AD77409-BA8A-BF44-91FE-0530757ABE2D}" destId="{D114AE81-B8D0-1544-8756-EF12E5F53237}" srcOrd="1" destOrd="0" parTransId="{D9AF431B-4712-2741-9F17-774DD6192415}" sibTransId="{613D2B9C-5EEF-124F-94FC-1A853B510F5B}"/>
    <dgm:cxn modelId="{8D2E65E5-E243-E844-90D6-193906841669}" type="presOf" srcId="{E708878A-B8A6-524A-AE24-99E5666AA37A}" destId="{89A22675-BA4E-974E-91EC-524F341B666C}" srcOrd="1" destOrd="0" presId="urn:microsoft.com/office/officeart/2005/8/layout/hierarchy3"/>
    <dgm:cxn modelId="{88133DAF-6EE5-014A-BA05-79AE357B2AD4}" type="presOf" srcId="{D9AF431B-4712-2741-9F17-774DD6192415}" destId="{9CACAE34-DD7C-4446-945C-6D729B81741B}" srcOrd="0" destOrd="0" presId="urn:microsoft.com/office/officeart/2005/8/layout/hierarchy3"/>
    <dgm:cxn modelId="{69B03694-6CB8-7548-A6F1-C4EB5BECCE6C}" type="presOf" srcId="{FE0DA5A2-B1FB-C740-BA83-69D9C69F2544}" destId="{BA83CDAA-A07C-1E4B-AA2B-BE9515BA9191}" srcOrd="0" destOrd="0" presId="urn:microsoft.com/office/officeart/2005/8/layout/hierarchy3"/>
    <dgm:cxn modelId="{AD284064-8FAC-6A45-8EC4-8F7C6268D663}" type="presOf" srcId="{E708878A-B8A6-524A-AE24-99E5666AA37A}" destId="{9862EC37-AF8E-0942-802B-E3995C374579}" srcOrd="0" destOrd="0" presId="urn:microsoft.com/office/officeart/2005/8/layout/hierarchy3"/>
    <dgm:cxn modelId="{F4486DCB-FF08-8E4A-B8CB-FE6D5D6B1066}" type="presOf" srcId="{1A9E6350-B40E-0C45-837F-C6EDC04C52E2}" destId="{24F3F7B9-86DF-494D-9491-DE013EFC1BB0}" srcOrd="0" destOrd="0" presId="urn:microsoft.com/office/officeart/2005/8/layout/hierarchy3"/>
    <dgm:cxn modelId="{834A6EC4-AC1E-064D-ADB9-64F61C0499FA}" srcId="{E708878A-B8A6-524A-AE24-99E5666AA37A}" destId="{757793B7-8553-7B41-A1AD-3086F22C81A6}" srcOrd="0" destOrd="0" parTransId="{4069C7BE-72BD-3049-BEF3-B949AA5D5FDA}" sibTransId="{772DFAB3-E6A3-6C48-96D2-6150729549C6}"/>
    <dgm:cxn modelId="{05E0595F-9972-4D4F-9783-CE55844AE280}" type="presOf" srcId="{0AD77409-BA8A-BF44-91FE-0530757ABE2D}" destId="{27831314-DD08-244A-96B0-6F40A45778CD}" srcOrd="1" destOrd="0" presId="urn:microsoft.com/office/officeart/2005/8/layout/hierarchy3"/>
    <dgm:cxn modelId="{D1E5248B-B5E0-1540-AE37-2A6EF719041A}" type="presParOf" srcId="{BA83CDAA-A07C-1E4B-AA2B-BE9515BA9191}" destId="{587C2C69-FD90-D342-94EA-78F1A7D3107E}" srcOrd="0" destOrd="0" presId="urn:microsoft.com/office/officeart/2005/8/layout/hierarchy3"/>
    <dgm:cxn modelId="{588F6062-EA1E-1144-A94A-90C4B7821CFB}" type="presParOf" srcId="{587C2C69-FD90-D342-94EA-78F1A7D3107E}" destId="{52E6EA67-EE44-814E-B913-F4A82E695D29}" srcOrd="0" destOrd="0" presId="urn:microsoft.com/office/officeart/2005/8/layout/hierarchy3"/>
    <dgm:cxn modelId="{F795913A-F74A-5E44-9DD7-9273D4F9055A}" type="presParOf" srcId="{52E6EA67-EE44-814E-B913-F4A82E695D29}" destId="{4EF5FF0E-444B-4B47-8C6C-C2FE3C317F2B}" srcOrd="0" destOrd="0" presId="urn:microsoft.com/office/officeart/2005/8/layout/hierarchy3"/>
    <dgm:cxn modelId="{1B794C41-C445-6C4F-A208-7D25359A3A9D}" type="presParOf" srcId="{52E6EA67-EE44-814E-B913-F4A82E695D29}" destId="{27831314-DD08-244A-96B0-6F40A45778CD}" srcOrd="1" destOrd="0" presId="urn:microsoft.com/office/officeart/2005/8/layout/hierarchy3"/>
    <dgm:cxn modelId="{4ADCE766-F98E-694F-B5DE-38F9721425EF}" type="presParOf" srcId="{587C2C69-FD90-D342-94EA-78F1A7D3107E}" destId="{D0594F25-CAB5-D14E-A015-FD03BDFBB3DD}" srcOrd="1" destOrd="0" presId="urn:microsoft.com/office/officeart/2005/8/layout/hierarchy3"/>
    <dgm:cxn modelId="{094A395F-867F-5049-9244-9FFC98C6C303}" type="presParOf" srcId="{D0594F25-CAB5-D14E-A015-FD03BDFBB3DD}" destId="{CE6BC5AE-4699-6F44-A628-2E6D8E70CE46}" srcOrd="0" destOrd="0" presId="urn:microsoft.com/office/officeart/2005/8/layout/hierarchy3"/>
    <dgm:cxn modelId="{57964868-7327-E84A-ADFE-83A2A0858C6A}" type="presParOf" srcId="{D0594F25-CAB5-D14E-A015-FD03BDFBB3DD}" destId="{9626C6A4-1799-E14C-B56F-00548B18F0C6}" srcOrd="1" destOrd="0" presId="urn:microsoft.com/office/officeart/2005/8/layout/hierarchy3"/>
    <dgm:cxn modelId="{CEE5A1B2-DA5C-994D-A72C-8870837BD586}" type="presParOf" srcId="{D0594F25-CAB5-D14E-A015-FD03BDFBB3DD}" destId="{9CACAE34-DD7C-4446-945C-6D729B81741B}" srcOrd="2" destOrd="0" presId="urn:microsoft.com/office/officeart/2005/8/layout/hierarchy3"/>
    <dgm:cxn modelId="{6B170F0E-C8B7-3E45-8F3C-D0591FF4EAE0}" type="presParOf" srcId="{D0594F25-CAB5-D14E-A015-FD03BDFBB3DD}" destId="{AFC01F5C-246F-F54F-A679-83F1FFCBFEC6}" srcOrd="3" destOrd="0" presId="urn:microsoft.com/office/officeart/2005/8/layout/hierarchy3"/>
    <dgm:cxn modelId="{87D89928-E064-A349-B2AF-C6C416BC17DF}" type="presParOf" srcId="{BA83CDAA-A07C-1E4B-AA2B-BE9515BA9191}" destId="{E28C8BFE-7FB8-4B43-AF58-26C6A36A2BF0}" srcOrd="1" destOrd="0" presId="urn:microsoft.com/office/officeart/2005/8/layout/hierarchy3"/>
    <dgm:cxn modelId="{8BF51400-40A8-2542-A017-0E0E20BCD366}" type="presParOf" srcId="{E28C8BFE-7FB8-4B43-AF58-26C6A36A2BF0}" destId="{C5D5E605-CF04-F248-9FBB-D16D72BBB647}" srcOrd="0" destOrd="0" presId="urn:microsoft.com/office/officeart/2005/8/layout/hierarchy3"/>
    <dgm:cxn modelId="{1241AE40-B5E3-A94A-AC2E-96403EE91249}" type="presParOf" srcId="{C5D5E605-CF04-F248-9FBB-D16D72BBB647}" destId="{9862EC37-AF8E-0942-802B-E3995C374579}" srcOrd="0" destOrd="0" presId="urn:microsoft.com/office/officeart/2005/8/layout/hierarchy3"/>
    <dgm:cxn modelId="{C04E8E87-30A0-344A-A28B-3E628ED6DC42}" type="presParOf" srcId="{C5D5E605-CF04-F248-9FBB-D16D72BBB647}" destId="{89A22675-BA4E-974E-91EC-524F341B666C}" srcOrd="1" destOrd="0" presId="urn:microsoft.com/office/officeart/2005/8/layout/hierarchy3"/>
    <dgm:cxn modelId="{0166E2B1-1501-5945-9E03-9BF6E0150D95}" type="presParOf" srcId="{E28C8BFE-7FB8-4B43-AF58-26C6A36A2BF0}" destId="{2DC6463E-02B6-8845-A2D3-96539E75167F}" srcOrd="1" destOrd="0" presId="urn:microsoft.com/office/officeart/2005/8/layout/hierarchy3"/>
    <dgm:cxn modelId="{5C01F0CE-988B-AE4F-B066-1BD79F494A93}" type="presParOf" srcId="{2DC6463E-02B6-8845-A2D3-96539E75167F}" destId="{1EDF34CE-1B54-D14B-B192-876791CE5248}" srcOrd="0" destOrd="0" presId="urn:microsoft.com/office/officeart/2005/8/layout/hierarchy3"/>
    <dgm:cxn modelId="{B254AE89-DC12-6044-85DB-C866F6FD7EC1}" type="presParOf" srcId="{2DC6463E-02B6-8845-A2D3-96539E75167F}" destId="{AF776C47-B857-E844-A319-8AFEE2E0ED29}" srcOrd="1" destOrd="0" presId="urn:microsoft.com/office/officeart/2005/8/layout/hierarchy3"/>
    <dgm:cxn modelId="{EEA969A1-8529-F542-8A17-27BA8CA3B005}" type="presParOf" srcId="{2DC6463E-02B6-8845-A2D3-96539E75167F}" destId="{E98303B7-CF03-444E-8CC4-B9AD379E3DD6}" srcOrd="2" destOrd="0" presId="urn:microsoft.com/office/officeart/2005/8/layout/hierarchy3"/>
    <dgm:cxn modelId="{EA693EF0-95D3-5944-A5BD-87194ED820E1}" type="presParOf" srcId="{2DC6463E-02B6-8845-A2D3-96539E75167F}" destId="{24F3F7B9-86DF-494D-9491-DE013EFC1BB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A2B6-4F0E-364E-93EC-05CB59E00606}">
      <dsp:nvSpPr>
        <dsp:cNvPr id="0" name=""/>
        <dsp:cNvSpPr/>
      </dsp:nvSpPr>
      <dsp:spPr>
        <a:xfrm>
          <a:off x="0" y="34453"/>
          <a:ext cx="3428504" cy="2057102"/>
        </a:xfrm>
        <a:prstGeom prst="rect">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471A82"/>
              </a:solidFill>
            </a:rPr>
            <a:t>Poor-quality sampling and conservation of biomaterial </a:t>
          </a:r>
          <a:endParaRPr lang="ru-RU" sz="3200" kern="1200" dirty="0" smtClean="0">
            <a:solidFill>
              <a:srgbClr val="471A82"/>
            </a:solidFill>
          </a:endParaRPr>
        </a:p>
      </dsp:txBody>
      <dsp:txXfrm>
        <a:off x="0" y="34453"/>
        <a:ext cx="3428504" cy="2057102"/>
      </dsp:txXfrm>
    </dsp:sp>
    <dsp:sp modelId="{36FE53BD-1D9B-1C4A-8FD5-25D10EAED19B}">
      <dsp:nvSpPr>
        <dsp:cNvPr id="0" name=""/>
        <dsp:cNvSpPr/>
      </dsp:nvSpPr>
      <dsp:spPr>
        <a:xfrm>
          <a:off x="3771354" y="34453"/>
          <a:ext cx="3428504" cy="2057102"/>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471A82"/>
              </a:solidFill>
            </a:rPr>
            <a:t>Violations in the screening algorithm</a:t>
          </a:r>
          <a:endParaRPr lang="ru-RU" sz="3200" kern="1200" dirty="0">
            <a:solidFill>
              <a:srgbClr val="471A82"/>
            </a:solidFill>
          </a:endParaRPr>
        </a:p>
      </dsp:txBody>
      <dsp:txXfrm>
        <a:off x="3771354" y="34453"/>
        <a:ext cx="3428504" cy="2057102"/>
      </dsp:txXfrm>
    </dsp:sp>
    <dsp:sp modelId="{5A780E58-379C-1547-B0F6-5CAC2D90B766}">
      <dsp:nvSpPr>
        <dsp:cNvPr id="0" name=""/>
        <dsp:cNvSpPr/>
      </dsp:nvSpPr>
      <dsp:spPr>
        <a:xfrm>
          <a:off x="7542708" y="34453"/>
          <a:ext cx="3428504" cy="2057102"/>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471A82"/>
              </a:solidFill>
            </a:rPr>
            <a:t>Delayed delivery of consumables for screening</a:t>
          </a:r>
          <a:endParaRPr lang="ru-RU" sz="3200" kern="1200" dirty="0">
            <a:solidFill>
              <a:srgbClr val="471A82"/>
            </a:solidFill>
          </a:endParaRPr>
        </a:p>
      </dsp:txBody>
      <dsp:txXfrm>
        <a:off x="7542708" y="34453"/>
        <a:ext cx="3428504" cy="2057102"/>
      </dsp:txXfrm>
    </dsp:sp>
    <dsp:sp modelId="{7AEECFA7-C9AE-B74A-8723-8E30C928CE9B}">
      <dsp:nvSpPr>
        <dsp:cNvPr id="0" name=""/>
        <dsp:cNvSpPr/>
      </dsp:nvSpPr>
      <dsp:spPr>
        <a:xfrm>
          <a:off x="1885677" y="2434406"/>
          <a:ext cx="3428504" cy="2057102"/>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solidFill>
                <a:srgbClr val="471A82"/>
              </a:solidFill>
            </a:rPr>
            <a:t>Inadequate software </a:t>
          </a:r>
          <a:endParaRPr lang="ru-RU" sz="3200" kern="1200" dirty="0">
            <a:solidFill>
              <a:srgbClr val="471A82"/>
            </a:solidFill>
          </a:endParaRPr>
        </a:p>
      </dsp:txBody>
      <dsp:txXfrm>
        <a:off x="1885677" y="2434406"/>
        <a:ext cx="3428504" cy="2057102"/>
      </dsp:txXfrm>
    </dsp:sp>
    <dsp:sp modelId="{8212EE87-5ADC-6546-83F0-48E414C2B2E5}">
      <dsp:nvSpPr>
        <dsp:cNvPr id="0" name=""/>
        <dsp:cNvSpPr/>
      </dsp:nvSpPr>
      <dsp:spPr>
        <a:xfrm>
          <a:off x="5657031" y="2434406"/>
          <a:ext cx="3428504" cy="2057102"/>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471A82"/>
              </a:solidFill>
            </a:rPr>
            <a:t>High level of </a:t>
          </a:r>
          <a:r>
            <a:rPr lang="en-US" sz="3200" kern="1200" baseline="0" dirty="0" smtClean="0">
              <a:solidFill>
                <a:srgbClr val="471A82"/>
              </a:solidFill>
            </a:rPr>
            <a:t>cervical cancer </a:t>
          </a:r>
          <a:r>
            <a:rPr lang="en-US" sz="3200" kern="1200" dirty="0" smtClean="0">
              <a:solidFill>
                <a:srgbClr val="471A82"/>
              </a:solidFill>
            </a:rPr>
            <a:t>detection</a:t>
          </a:r>
          <a:r>
            <a:rPr lang="en-US" sz="3200" kern="1200" baseline="0" dirty="0" smtClean="0">
              <a:solidFill>
                <a:srgbClr val="471A82"/>
              </a:solidFill>
            </a:rPr>
            <a:t> </a:t>
          </a:r>
          <a:endParaRPr lang="ru-RU" sz="3200" kern="1200" dirty="0">
            <a:solidFill>
              <a:srgbClr val="471A82"/>
            </a:solidFill>
          </a:endParaRPr>
        </a:p>
      </dsp:txBody>
      <dsp:txXfrm>
        <a:off x="5657031" y="2434406"/>
        <a:ext cx="3428504" cy="2057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5FF0E-444B-4B47-8C6C-C2FE3C317F2B}">
      <dsp:nvSpPr>
        <dsp:cNvPr id="0" name=""/>
        <dsp:cNvSpPr/>
      </dsp:nvSpPr>
      <dsp:spPr>
        <a:xfrm>
          <a:off x="621086" y="1743"/>
          <a:ext cx="2584271" cy="1292135"/>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COVERAGE </a:t>
          </a:r>
          <a:endParaRPr lang="ru-RU" sz="2800" kern="1200" dirty="0"/>
        </a:p>
      </dsp:txBody>
      <dsp:txXfrm>
        <a:off x="658931" y="39588"/>
        <a:ext cx="2508581" cy="1216445"/>
      </dsp:txXfrm>
    </dsp:sp>
    <dsp:sp modelId="{CE6BC5AE-4699-6F44-A628-2E6D8E70CE46}">
      <dsp:nvSpPr>
        <dsp:cNvPr id="0" name=""/>
        <dsp:cNvSpPr/>
      </dsp:nvSpPr>
      <dsp:spPr>
        <a:xfrm>
          <a:off x="879513" y="1293879"/>
          <a:ext cx="258427" cy="969101"/>
        </a:xfrm>
        <a:custGeom>
          <a:avLst/>
          <a:gdLst/>
          <a:ahLst/>
          <a:cxnLst/>
          <a:rect l="0" t="0" r="0" b="0"/>
          <a:pathLst>
            <a:path>
              <a:moveTo>
                <a:pt x="0" y="0"/>
              </a:moveTo>
              <a:lnTo>
                <a:pt x="0" y="969101"/>
              </a:lnTo>
              <a:lnTo>
                <a:pt x="258427" y="9691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26C6A4-1799-E14C-B56F-00548B18F0C6}">
      <dsp:nvSpPr>
        <dsp:cNvPr id="0" name=""/>
        <dsp:cNvSpPr/>
      </dsp:nvSpPr>
      <dsp:spPr>
        <a:xfrm>
          <a:off x="1137941" y="1616913"/>
          <a:ext cx="2067417" cy="1292135"/>
        </a:xfrm>
        <a:prstGeom prst="roundRect">
          <a:avLst>
            <a:gd name="adj" fmla="val 10000"/>
          </a:avLst>
        </a:prstGeom>
        <a:solidFill>
          <a:schemeClr val="lt1">
            <a:alpha val="90000"/>
            <a:hueOff val="0"/>
            <a:satOff val="0"/>
            <a:lumOff val="0"/>
            <a:alphaOff val="0"/>
          </a:schemeClr>
        </a:solidFill>
        <a:ln w="9525" cap="flat" cmpd="sng" algn="ctr">
          <a:solidFill>
            <a:srgbClr val="471A82"/>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Age expansion</a:t>
          </a:r>
        </a:p>
        <a:p>
          <a:pPr lvl="0" algn="ctr" defTabSz="889000">
            <a:lnSpc>
              <a:spcPct val="90000"/>
            </a:lnSpc>
            <a:spcBef>
              <a:spcPct val="0"/>
            </a:spcBef>
            <a:spcAft>
              <a:spcPct val="35000"/>
            </a:spcAft>
          </a:pPr>
          <a:r>
            <a:rPr lang="en-US" sz="2000" kern="1200" dirty="0" smtClean="0"/>
            <a:t>30-70 </a:t>
          </a:r>
          <a:r>
            <a:rPr lang="en-US" sz="2000" kern="1200" dirty="0" smtClean="0"/>
            <a:t>years </a:t>
          </a:r>
          <a:endParaRPr lang="ru-RU" sz="2000" kern="1200" dirty="0"/>
        </a:p>
      </dsp:txBody>
      <dsp:txXfrm>
        <a:off x="1175786" y="1654758"/>
        <a:ext cx="1991727" cy="1216445"/>
      </dsp:txXfrm>
    </dsp:sp>
    <dsp:sp modelId="{9CACAE34-DD7C-4446-945C-6D729B81741B}">
      <dsp:nvSpPr>
        <dsp:cNvPr id="0" name=""/>
        <dsp:cNvSpPr/>
      </dsp:nvSpPr>
      <dsp:spPr>
        <a:xfrm>
          <a:off x="879513" y="1293879"/>
          <a:ext cx="258427" cy="2584271"/>
        </a:xfrm>
        <a:custGeom>
          <a:avLst/>
          <a:gdLst/>
          <a:ahLst/>
          <a:cxnLst/>
          <a:rect l="0" t="0" r="0" b="0"/>
          <a:pathLst>
            <a:path>
              <a:moveTo>
                <a:pt x="0" y="0"/>
              </a:moveTo>
              <a:lnTo>
                <a:pt x="0" y="2584271"/>
              </a:lnTo>
              <a:lnTo>
                <a:pt x="258427" y="25842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01F5C-246F-F54F-A679-83F1FFCBFEC6}">
      <dsp:nvSpPr>
        <dsp:cNvPr id="0" name=""/>
        <dsp:cNvSpPr/>
      </dsp:nvSpPr>
      <dsp:spPr>
        <a:xfrm>
          <a:off x="1137941" y="3232083"/>
          <a:ext cx="2067417" cy="1292135"/>
        </a:xfrm>
        <a:prstGeom prst="roundRect">
          <a:avLst>
            <a:gd name="adj" fmla="val 10000"/>
          </a:avLst>
        </a:prstGeom>
        <a:solidFill>
          <a:schemeClr val="lt1">
            <a:alpha val="90000"/>
            <a:hueOff val="0"/>
            <a:satOff val="0"/>
            <a:lumOff val="0"/>
            <a:alphaOff val="0"/>
          </a:schemeClr>
        </a:solidFill>
        <a:ln w="9525" cap="flat" cmpd="sng" algn="ctr">
          <a:solidFill>
            <a:srgbClr val="471A82"/>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Interval reduction to 4 years</a:t>
          </a:r>
          <a:endParaRPr lang="ru-RU" sz="2000" kern="1200" dirty="0"/>
        </a:p>
      </dsp:txBody>
      <dsp:txXfrm>
        <a:off x="1175786" y="3269928"/>
        <a:ext cx="1991727" cy="1216445"/>
      </dsp:txXfrm>
    </dsp:sp>
    <dsp:sp modelId="{9862EC37-AF8E-0942-802B-E3995C374579}">
      <dsp:nvSpPr>
        <dsp:cNvPr id="0" name=""/>
        <dsp:cNvSpPr/>
      </dsp:nvSpPr>
      <dsp:spPr>
        <a:xfrm>
          <a:off x="3851426" y="1743"/>
          <a:ext cx="2584271" cy="1292135"/>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cap="all" baseline="0" dirty="0" smtClean="0">
              <a:solidFill>
                <a:schemeClr val="bg1"/>
              </a:solidFill>
            </a:rPr>
            <a:t>Precancerous pathology</a:t>
          </a:r>
          <a:endParaRPr lang="ru-RU" sz="2800" kern="1200" cap="all" baseline="0" dirty="0">
            <a:solidFill>
              <a:schemeClr val="bg1"/>
            </a:solidFill>
          </a:endParaRPr>
        </a:p>
      </dsp:txBody>
      <dsp:txXfrm>
        <a:off x="3889271" y="39588"/>
        <a:ext cx="2508581" cy="1216445"/>
      </dsp:txXfrm>
    </dsp:sp>
    <dsp:sp modelId="{1EDF34CE-1B54-D14B-B192-876791CE5248}">
      <dsp:nvSpPr>
        <dsp:cNvPr id="0" name=""/>
        <dsp:cNvSpPr/>
      </dsp:nvSpPr>
      <dsp:spPr>
        <a:xfrm>
          <a:off x="4109853" y="1293879"/>
          <a:ext cx="258427" cy="969101"/>
        </a:xfrm>
        <a:custGeom>
          <a:avLst/>
          <a:gdLst/>
          <a:ahLst/>
          <a:cxnLst/>
          <a:rect l="0" t="0" r="0" b="0"/>
          <a:pathLst>
            <a:path>
              <a:moveTo>
                <a:pt x="0" y="0"/>
              </a:moveTo>
              <a:lnTo>
                <a:pt x="0" y="969101"/>
              </a:lnTo>
              <a:lnTo>
                <a:pt x="258427" y="9691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776C47-B857-E844-A319-8AFEE2E0ED29}">
      <dsp:nvSpPr>
        <dsp:cNvPr id="0" name=""/>
        <dsp:cNvSpPr/>
      </dsp:nvSpPr>
      <dsp:spPr>
        <a:xfrm>
          <a:off x="4368280" y="1616913"/>
          <a:ext cx="2067417" cy="1292135"/>
        </a:xfrm>
        <a:prstGeom prst="roundRect">
          <a:avLst>
            <a:gd name="adj" fmla="val 10000"/>
          </a:avLst>
        </a:prstGeom>
        <a:solidFill>
          <a:schemeClr val="lt1">
            <a:alpha val="90000"/>
            <a:hueOff val="0"/>
            <a:satOff val="0"/>
            <a:lumOff val="0"/>
            <a:alphaOff val="0"/>
          </a:schemeClr>
        </a:solidFill>
        <a:ln w="9525" cap="flat" cmpd="sng" algn="ctr">
          <a:solidFill>
            <a:srgbClr val="471A82"/>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TRAINING of CYTOLOGISTS AND GYNECOLOGISTS</a:t>
          </a:r>
          <a:endParaRPr lang="ru-RU" sz="2000" kern="1200" dirty="0"/>
        </a:p>
      </dsp:txBody>
      <dsp:txXfrm>
        <a:off x="4406125" y="1654758"/>
        <a:ext cx="1991727" cy="1216445"/>
      </dsp:txXfrm>
    </dsp:sp>
    <dsp:sp modelId="{E98303B7-CF03-444E-8CC4-B9AD379E3DD6}">
      <dsp:nvSpPr>
        <dsp:cNvPr id="0" name=""/>
        <dsp:cNvSpPr/>
      </dsp:nvSpPr>
      <dsp:spPr>
        <a:xfrm>
          <a:off x="4109853" y="1293879"/>
          <a:ext cx="258427" cy="2584271"/>
        </a:xfrm>
        <a:custGeom>
          <a:avLst/>
          <a:gdLst/>
          <a:ahLst/>
          <a:cxnLst/>
          <a:rect l="0" t="0" r="0" b="0"/>
          <a:pathLst>
            <a:path>
              <a:moveTo>
                <a:pt x="0" y="0"/>
              </a:moveTo>
              <a:lnTo>
                <a:pt x="0" y="2584271"/>
              </a:lnTo>
              <a:lnTo>
                <a:pt x="258427" y="25842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F3F7B9-86DF-494D-9491-DE013EFC1BB0}">
      <dsp:nvSpPr>
        <dsp:cNvPr id="0" name=""/>
        <dsp:cNvSpPr/>
      </dsp:nvSpPr>
      <dsp:spPr>
        <a:xfrm>
          <a:off x="4368280" y="3232083"/>
          <a:ext cx="2067417" cy="1292135"/>
        </a:xfrm>
        <a:prstGeom prst="roundRect">
          <a:avLst>
            <a:gd name="adj" fmla="val 10000"/>
          </a:avLst>
        </a:prstGeom>
        <a:solidFill>
          <a:schemeClr val="lt1">
            <a:alpha val="90000"/>
            <a:hueOff val="0"/>
            <a:satOff val="0"/>
            <a:lumOff val="0"/>
            <a:alphaOff val="0"/>
          </a:schemeClr>
        </a:solidFill>
        <a:ln w="9525" cap="flat" cmpd="sng" algn="ctr">
          <a:solidFill>
            <a:srgbClr val="471A82"/>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CONTROL BY KAZIOR </a:t>
          </a:r>
          <a:endParaRPr lang="ru-RU" sz="2000" kern="1200" dirty="0"/>
        </a:p>
      </dsp:txBody>
      <dsp:txXfrm>
        <a:off x="4406125" y="3269928"/>
        <a:ext cx="1991727" cy="12164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0.07485</cdr:x>
      <cdr:y>0</cdr:y>
    </cdr:from>
    <cdr:to>
      <cdr:x>0.5</cdr:x>
      <cdr:y>0.08494</cdr:y>
    </cdr:to>
    <cdr:sp macro="" textlink="">
      <cdr:nvSpPr>
        <cdr:cNvPr id="2" name="Прямоугольник 1"/>
        <cdr:cNvSpPr/>
      </cdr:nvSpPr>
      <cdr:spPr>
        <a:xfrm xmlns:a="http://schemas.openxmlformats.org/drawingml/2006/main">
          <a:off x="653144" y="-1600200"/>
          <a:ext cx="3709839" cy="436686"/>
        </a:xfrm>
        <a:prstGeom xmlns:a="http://schemas.openxmlformats.org/drawingml/2006/main" prst="rect">
          <a:avLst/>
        </a:prstGeom>
      </cdr:spPr>
      <cdr:txBody>
        <a:bodyPr xmlns:a="http://schemas.openxmlformats.org/drawingml/2006/main" wrap="squar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algn="ctr" defTabSz="914072"/>
          <a:r>
            <a:rPr lang="en-US" altLang="ru-RU" sz="2600" b="1" dirty="0" smtClean="0">
              <a:solidFill>
                <a:srgbClr val="FF0000"/>
              </a:solidFill>
              <a:latin typeface="Imago" panose="02000500060000020004" pitchFamily="2" charset="0"/>
            </a:rPr>
            <a:t>1</a:t>
          </a:r>
          <a:r>
            <a:rPr lang="en-US" altLang="ru-RU" sz="2600" b="1" baseline="30000" dirty="0" smtClean="0">
              <a:solidFill>
                <a:srgbClr val="FF0000"/>
              </a:solidFill>
              <a:latin typeface="Imago" panose="02000500060000020004" pitchFamily="2" charset="0"/>
            </a:rPr>
            <a:t>st</a:t>
          </a:r>
          <a:r>
            <a:rPr lang="en-US" altLang="ru-RU" sz="2600" b="1" dirty="0" smtClean="0">
              <a:solidFill>
                <a:srgbClr val="FF0000"/>
              </a:solidFill>
              <a:latin typeface="Imago" panose="02000500060000020004" pitchFamily="2" charset="0"/>
            </a:rPr>
            <a:t> place: Breast cancer </a:t>
          </a:r>
          <a:endParaRPr lang="ru-RU" sz="2600" dirty="0">
            <a:solidFill>
              <a:srgbClr val="FF0000"/>
            </a:solidFill>
            <a:latin typeface="Imago" panose="02000500060000020004" pitchFamily="2" charset="0"/>
          </a:endParaRPr>
        </a:p>
      </cdr:txBody>
    </cdr:sp>
  </cdr:relSizeAnchor>
  <cdr:relSizeAnchor xmlns:cdr="http://schemas.openxmlformats.org/drawingml/2006/chartDrawing">
    <cdr:from>
      <cdr:x>0.02522</cdr:x>
      <cdr:y>0.09305</cdr:y>
    </cdr:from>
    <cdr:to>
      <cdr:x>0.158</cdr:x>
      <cdr:y>0.16206</cdr:y>
    </cdr:to>
    <cdr:sp macro="" textlink="">
      <cdr:nvSpPr>
        <cdr:cNvPr id="3" name="Rectangle 7"/>
        <cdr:cNvSpPr>
          <a:spLocks xmlns:a="http://schemas.openxmlformats.org/drawingml/2006/main" noChangeArrowheads="1"/>
        </cdr:cNvSpPr>
      </cdr:nvSpPr>
      <cdr:spPr bwMode="auto">
        <a:xfrm xmlns:a="http://schemas.openxmlformats.org/drawingml/2006/main">
          <a:off x="220074" y="478370"/>
          <a:ext cx="1158608" cy="35479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algn="ctr" defTabSz="914072">
            <a:defRPr/>
          </a:pPr>
          <a:r>
            <a:rPr lang="ru-RU" sz="2000" b="1" dirty="0">
              <a:solidFill>
                <a:srgbClr val="7030A0"/>
              </a:solidFill>
              <a:latin typeface="Imago" panose="02000500060000020004" pitchFamily="2" charset="0"/>
            </a:rPr>
            <a:t>27 </a:t>
          </a:r>
          <a:r>
            <a:rPr lang="ru-RU" sz="2000" b="1" dirty="0" smtClean="0">
              <a:solidFill>
                <a:srgbClr val="7030A0"/>
              </a:solidFill>
              <a:latin typeface="Imago" panose="02000500060000020004" pitchFamily="2" charset="0"/>
            </a:rPr>
            <a:t>047</a:t>
          </a:r>
          <a:endParaRPr lang="ru-RU" sz="2000" b="1" dirty="0">
            <a:solidFill>
              <a:srgbClr val="7030A0"/>
            </a:solidFill>
            <a:latin typeface="Imago" panose="02000500060000020004" pitchFamily="2" charset="0"/>
          </a:endParaRPr>
        </a:p>
      </cdr:txBody>
    </cdr:sp>
  </cdr:relSizeAnchor>
  <cdr:relSizeAnchor xmlns:cdr="http://schemas.openxmlformats.org/drawingml/2006/chartDrawing">
    <cdr:from>
      <cdr:x>0.44711</cdr:x>
      <cdr:y>0.08225</cdr:y>
    </cdr:from>
    <cdr:to>
      <cdr:x>0.63919</cdr:x>
      <cdr:y>0.17249</cdr:y>
    </cdr:to>
    <cdr:sp macro="" textlink="">
      <cdr:nvSpPr>
        <cdr:cNvPr id="4" name="Rectangle 9"/>
        <cdr:cNvSpPr>
          <a:spLocks xmlns:a="http://schemas.openxmlformats.org/drawingml/2006/main" noChangeArrowheads="1"/>
        </cdr:cNvSpPr>
      </cdr:nvSpPr>
      <cdr:spPr bwMode="auto">
        <a:xfrm xmlns:a="http://schemas.openxmlformats.org/drawingml/2006/main">
          <a:off x="3901429" y="422839"/>
          <a:ext cx="1676108" cy="46398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defTabSz="914072">
            <a:defRPr/>
          </a:pPr>
          <a:r>
            <a:rPr lang="en-US" sz="2800" b="1" dirty="0">
              <a:solidFill>
                <a:srgbClr val="7030A0"/>
              </a:solidFill>
              <a:latin typeface="Imago" panose="02000500060000020004" pitchFamily="2" charset="0"/>
              <a:cs typeface="Arial" charset="0"/>
            </a:rPr>
            <a:t>M</a:t>
          </a:r>
          <a:r>
            <a:rPr lang="en-US" sz="2800" b="1" dirty="0" smtClean="0">
              <a:solidFill>
                <a:srgbClr val="7030A0"/>
              </a:solidFill>
              <a:latin typeface="Imago" panose="02000500060000020004" pitchFamily="2" charset="0"/>
              <a:cs typeface="Arial" charset="0"/>
            </a:rPr>
            <a:t>orbidity</a:t>
          </a:r>
          <a:endParaRPr lang="ru-RU" sz="2800" b="1" dirty="0">
            <a:solidFill>
              <a:srgbClr val="7030A0"/>
            </a:solidFill>
            <a:latin typeface="Imago" panose="02000500060000020004" pitchFamily="2" charset="0"/>
            <a:cs typeface="Arial" charset="0"/>
          </a:endParaRPr>
        </a:p>
      </cdr:txBody>
    </cdr:sp>
  </cdr:relSizeAnchor>
  <cdr:relSizeAnchor xmlns:cdr="http://schemas.openxmlformats.org/drawingml/2006/chartDrawing">
    <cdr:from>
      <cdr:x>0.8102</cdr:x>
      <cdr:y>0</cdr:y>
    </cdr:from>
    <cdr:to>
      <cdr:x>0.94901</cdr:x>
      <cdr:y>0.07782</cdr:y>
    </cdr:to>
    <cdr:sp macro="" textlink="">
      <cdr:nvSpPr>
        <cdr:cNvPr id="5" name="Rectangle 9"/>
        <cdr:cNvSpPr>
          <a:spLocks xmlns:a="http://schemas.openxmlformats.org/drawingml/2006/main" noChangeArrowheads="1"/>
        </cdr:cNvSpPr>
      </cdr:nvSpPr>
      <cdr:spPr bwMode="auto">
        <a:xfrm xmlns:a="http://schemas.openxmlformats.org/drawingml/2006/main">
          <a:off x="7069781" y="0"/>
          <a:ext cx="1211220" cy="40006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algn="ctr" defTabSz="914072">
            <a:defRPr/>
          </a:pPr>
          <a:r>
            <a:rPr lang="ru-RU" sz="2000" b="1" dirty="0" smtClean="0">
              <a:solidFill>
                <a:srgbClr val="7030A0"/>
              </a:solidFill>
              <a:latin typeface="Imago" panose="02000500060000020004" pitchFamily="2" charset="0"/>
              <a:cs typeface="Arial" charset="0"/>
            </a:rPr>
            <a:t>34 499</a:t>
          </a:r>
          <a:endParaRPr lang="ru-RU" sz="2000" b="1" dirty="0">
            <a:solidFill>
              <a:srgbClr val="7030A0"/>
            </a:solidFill>
            <a:latin typeface="Imago" panose="02000500060000020004" pitchFamily="2" charset="0"/>
            <a:cs typeface="Arial" charset="0"/>
          </a:endParaRPr>
        </a:p>
      </cdr:txBody>
    </cdr:sp>
  </cdr:relSizeAnchor>
  <cdr:relSizeAnchor xmlns:cdr="http://schemas.openxmlformats.org/drawingml/2006/chartDrawing">
    <cdr:from>
      <cdr:x>0.83496</cdr:x>
      <cdr:y>0.49221</cdr:y>
    </cdr:from>
    <cdr:to>
      <cdr:x>0.95351</cdr:x>
      <cdr:y>0.57003</cdr:y>
    </cdr:to>
    <cdr:sp macro="" textlink="">
      <cdr:nvSpPr>
        <cdr:cNvPr id="6" name="Rectangle 9"/>
        <cdr:cNvSpPr>
          <a:spLocks xmlns:a="http://schemas.openxmlformats.org/drawingml/2006/main" noChangeArrowheads="1"/>
        </cdr:cNvSpPr>
      </cdr:nvSpPr>
      <cdr:spPr bwMode="auto">
        <a:xfrm xmlns:a="http://schemas.openxmlformats.org/drawingml/2006/main">
          <a:off x="7285805" y="2530536"/>
          <a:ext cx="1034463" cy="40006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algn="ctr" defTabSz="914072">
            <a:defRPr/>
          </a:pPr>
          <a:r>
            <a:rPr lang="ru-RU" sz="2000" b="1" smtClean="0">
              <a:solidFill>
                <a:srgbClr val="C00000"/>
              </a:solidFill>
              <a:effectLst>
                <a:outerShdw blurRad="38100" dist="38100" dir="2700000" algn="tl">
                  <a:srgbClr val="C0C0C0"/>
                </a:outerShdw>
              </a:effectLst>
              <a:latin typeface="Imago" panose="02000500060000020004" pitchFamily="2" charset="0"/>
              <a:cs typeface="Arial" charset="0"/>
            </a:rPr>
            <a:t>7 838</a:t>
          </a:r>
          <a:endParaRPr lang="ru-RU" sz="2000" b="1" dirty="0">
            <a:solidFill>
              <a:srgbClr val="C00000"/>
            </a:solidFill>
            <a:effectLst>
              <a:outerShdw blurRad="38100" dist="38100" dir="2700000" algn="tl">
                <a:srgbClr val="C0C0C0"/>
              </a:outerShdw>
            </a:effectLst>
            <a:latin typeface="Imago" panose="02000500060000020004" pitchFamily="2" charset="0"/>
            <a:cs typeface="Arial" charset="0"/>
          </a:endParaRPr>
        </a:p>
      </cdr:txBody>
    </cdr:sp>
  </cdr:relSizeAnchor>
  <cdr:relSizeAnchor xmlns:cdr="http://schemas.openxmlformats.org/drawingml/2006/chartDrawing">
    <cdr:from>
      <cdr:x>0.0387</cdr:x>
      <cdr:y>0.55824</cdr:y>
    </cdr:from>
    <cdr:to>
      <cdr:x>0.14452</cdr:x>
      <cdr:y>0.62725</cdr:y>
    </cdr:to>
    <cdr:sp macro="" textlink="">
      <cdr:nvSpPr>
        <cdr:cNvPr id="7" name="Rectangle 7"/>
        <cdr:cNvSpPr>
          <a:spLocks xmlns:a="http://schemas.openxmlformats.org/drawingml/2006/main" noChangeArrowheads="1"/>
        </cdr:cNvSpPr>
      </cdr:nvSpPr>
      <cdr:spPr bwMode="auto">
        <a:xfrm xmlns:a="http://schemas.openxmlformats.org/drawingml/2006/main">
          <a:off x="337695" y="2869981"/>
          <a:ext cx="923365" cy="35479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91396" tIns="45696" rIns="91396" bIns="45696">
          <a:spAutoFit/>
        </a:bodyPr>
        <a:lstStyle xmlns:a="http://schemas.openxmlformats.org/drawingml/2006/main">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a:lstStyle>
        <a:p xmlns:a="http://schemas.openxmlformats.org/drawingml/2006/main">
          <a:pPr algn="ctr" defTabSz="914072">
            <a:defRPr/>
          </a:pPr>
          <a:r>
            <a:rPr lang="ru-RU" sz="2000" b="1">
              <a:solidFill>
                <a:srgbClr val="C00000"/>
              </a:solidFill>
              <a:effectLst>
                <a:outerShdw blurRad="38100" dist="38100" dir="2700000" algn="tl">
                  <a:srgbClr val="C0C0C0"/>
                </a:outerShdw>
              </a:effectLst>
              <a:latin typeface="Imago" panose="02000500060000020004" pitchFamily="2" charset="0"/>
            </a:rPr>
            <a:t>20 </a:t>
          </a:r>
          <a:r>
            <a:rPr lang="ru-RU" sz="2000" b="1" smtClean="0">
              <a:solidFill>
                <a:srgbClr val="C00000"/>
              </a:solidFill>
              <a:effectLst>
                <a:outerShdw blurRad="38100" dist="38100" dir="2700000" algn="tl">
                  <a:srgbClr val="C0C0C0"/>
                </a:outerShdw>
              </a:effectLst>
              <a:latin typeface="Imago" panose="02000500060000020004" pitchFamily="2" charset="0"/>
            </a:rPr>
            <a:t>373</a:t>
          </a:r>
          <a:endParaRPr lang="ru-RU" sz="2000" b="1" dirty="0">
            <a:solidFill>
              <a:srgbClr val="C00000"/>
            </a:solidFill>
            <a:effectLst>
              <a:outerShdw blurRad="38100" dist="38100" dir="2700000" algn="tl">
                <a:srgbClr val="C0C0C0"/>
              </a:outerShdw>
            </a:effectLst>
            <a:latin typeface="Imago" panose="02000500060000020004"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0.82714</cdr:x>
      <cdr:y>0.06468</cdr:y>
    </cdr:from>
    <cdr:to>
      <cdr:x>1</cdr:x>
      <cdr:y>0.30093</cdr:y>
    </cdr:to>
    <cdr:sp macro="" textlink="">
      <cdr:nvSpPr>
        <cdr:cNvPr id="2" name="TextBox 1"/>
        <cdr:cNvSpPr txBox="1"/>
      </cdr:nvSpPr>
      <cdr:spPr>
        <a:xfrm xmlns:a="http://schemas.openxmlformats.org/drawingml/2006/main">
          <a:off x="3781688" y="177442"/>
          <a:ext cx="790311"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smtClean="0"/>
            <a:t>I</a:t>
          </a:r>
        </a:p>
        <a:p xmlns:a="http://schemas.openxmlformats.org/drawingml/2006/main">
          <a:pPr algn="l"/>
          <a:r>
            <a:rPr lang="en-US" sz="1600" dirty="0" smtClean="0"/>
            <a:t>3</a:t>
          </a:r>
          <a:r>
            <a:rPr lang="ru-RU" sz="1600" dirty="0" smtClean="0"/>
            <a:t>6,1</a:t>
          </a:r>
          <a:r>
            <a:rPr lang="en-US" sz="1600" dirty="0" smtClean="0"/>
            <a:t> %</a:t>
          </a:r>
          <a:endParaRPr lang="ru-RU" sz="1600" dirty="0"/>
        </a:p>
      </cdr:txBody>
    </cdr:sp>
  </cdr:relSizeAnchor>
  <cdr:relSizeAnchor xmlns:cdr="http://schemas.openxmlformats.org/drawingml/2006/chartDrawing">
    <cdr:from>
      <cdr:x>0.0031</cdr:x>
      <cdr:y>0.67062</cdr:y>
    </cdr:from>
    <cdr:to>
      <cdr:x>0.16562</cdr:x>
      <cdr:y>0.90687</cdr:y>
    </cdr:to>
    <cdr:sp macro="" textlink="">
      <cdr:nvSpPr>
        <cdr:cNvPr id="3" name="TextBox 2"/>
        <cdr:cNvSpPr txBox="1"/>
      </cdr:nvSpPr>
      <cdr:spPr>
        <a:xfrm xmlns:a="http://schemas.openxmlformats.org/drawingml/2006/main">
          <a:off x="14156" y="1839652"/>
          <a:ext cx="743071"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II</a:t>
          </a:r>
        </a:p>
        <a:p xmlns:a="http://schemas.openxmlformats.org/drawingml/2006/main">
          <a:r>
            <a:rPr lang="ru-RU" sz="1600" dirty="0" smtClean="0"/>
            <a:t>49,6</a:t>
          </a:r>
          <a:r>
            <a:rPr lang="en-US" sz="1600" dirty="0" smtClean="0"/>
            <a:t> %</a:t>
          </a:r>
          <a:endParaRPr lang="ru-RU" sz="1600" dirty="0"/>
        </a:p>
      </cdr:txBody>
    </cdr:sp>
  </cdr:relSizeAnchor>
  <cdr:relSizeAnchor xmlns:cdr="http://schemas.openxmlformats.org/drawingml/2006/chartDrawing">
    <cdr:from>
      <cdr:x>0.14987</cdr:x>
      <cdr:y>0.01354</cdr:y>
    </cdr:from>
    <cdr:to>
      <cdr:x>0.29162</cdr:x>
      <cdr:y>0.24978</cdr:y>
    </cdr:to>
    <cdr:sp macro="" textlink="">
      <cdr:nvSpPr>
        <cdr:cNvPr id="4" name="TextBox 3"/>
        <cdr:cNvSpPr txBox="1"/>
      </cdr:nvSpPr>
      <cdr:spPr>
        <a:xfrm xmlns:a="http://schemas.openxmlformats.org/drawingml/2006/main">
          <a:off x="685220" y="37130"/>
          <a:ext cx="648072"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mn-lt"/>
            </a:rPr>
            <a:t>III</a:t>
          </a:r>
        </a:p>
        <a:p xmlns:a="http://schemas.openxmlformats.org/drawingml/2006/main">
          <a:r>
            <a:rPr lang="en-US" sz="1600" dirty="0" smtClean="0">
              <a:latin typeface="+mn-lt"/>
            </a:rPr>
            <a:t>12 %</a:t>
          </a:r>
          <a:endParaRPr lang="ru-RU" sz="1600" dirty="0">
            <a:latin typeface="+mn-lt"/>
          </a:endParaRPr>
        </a:p>
      </cdr:txBody>
    </cdr:sp>
  </cdr:relSizeAnchor>
  <cdr:relSizeAnchor xmlns:cdr="http://schemas.openxmlformats.org/drawingml/2006/chartDrawing">
    <cdr:from>
      <cdr:x>0.39263</cdr:x>
      <cdr:y>0.01269</cdr:y>
    </cdr:from>
    <cdr:to>
      <cdr:x>0.60737</cdr:x>
      <cdr:y>0.13166</cdr:y>
    </cdr:to>
    <cdr:sp macro="" textlink="">
      <cdr:nvSpPr>
        <cdr:cNvPr id="5" name="TextBox 4"/>
        <cdr:cNvSpPr txBox="1"/>
      </cdr:nvSpPr>
      <cdr:spPr>
        <a:xfrm xmlns:a="http://schemas.openxmlformats.org/drawingml/2006/main">
          <a:off x="1795096" y="34808"/>
          <a:ext cx="981808" cy="3263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IV</a:t>
          </a:r>
          <a:r>
            <a:rPr lang="ru-RU" sz="1600" dirty="0" smtClean="0"/>
            <a:t>, 2,4</a:t>
          </a:r>
          <a:r>
            <a:rPr lang="en-US" sz="1600" dirty="0" smtClean="0"/>
            <a:t> %</a:t>
          </a:r>
          <a:endParaRPr lang="ru-R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1CFCBB4-B059-4058-943D-52171CA69FA8}" type="datetimeFigureOut">
              <a:rPr lang="en-US" smtClean="0"/>
              <a:t>5/10/18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B89905D-456C-4248-B1DE-2BF2C79EEF73}" type="slidenum">
              <a:rPr lang="en-US" smtClean="0"/>
              <a:t>‹#›</a:t>
            </a:fld>
            <a:endParaRPr lang="en-US"/>
          </a:p>
        </p:txBody>
      </p:sp>
    </p:spTree>
    <p:extLst>
      <p:ext uri="{BB962C8B-B14F-4D97-AF65-F5344CB8AC3E}">
        <p14:creationId xmlns:p14="http://schemas.microsoft.com/office/powerpoint/2010/main" val="232962277"/>
      </p:ext>
    </p:extLst>
  </p:cSld>
  <p:clrMap bg1="lt1" tx1="dk1" bg2="lt2" tx2="dk2" accent1="accent1" accent2="accent2" accent3="accent3" accent4="accent4" accent5="accent5" accent6="accent6" hlink="hlink" folHlink="folHlink"/>
  <p:notesStyle>
    <a:lvl1pPr marL="0" algn="l" defTabSz="914072" rtl="0" eaLnBrk="1" latinLnBrk="0" hangingPunct="1">
      <a:defRPr sz="1200" kern="1200">
        <a:solidFill>
          <a:schemeClr val="tx1"/>
        </a:solidFill>
        <a:latin typeface="+mn-lt"/>
        <a:ea typeface="+mn-ea"/>
        <a:cs typeface="+mn-cs"/>
      </a:defRPr>
    </a:lvl1pPr>
    <a:lvl2pPr marL="457036" algn="l" defTabSz="914072" rtl="0" eaLnBrk="1" latinLnBrk="0" hangingPunct="1">
      <a:defRPr sz="1200" kern="1200">
        <a:solidFill>
          <a:schemeClr val="tx1"/>
        </a:solidFill>
        <a:latin typeface="+mn-lt"/>
        <a:ea typeface="+mn-ea"/>
        <a:cs typeface="+mn-cs"/>
      </a:defRPr>
    </a:lvl2pPr>
    <a:lvl3pPr marL="914072" algn="l" defTabSz="914072" rtl="0" eaLnBrk="1" latinLnBrk="0" hangingPunct="1">
      <a:defRPr sz="1200" kern="1200">
        <a:solidFill>
          <a:schemeClr val="tx1"/>
        </a:solidFill>
        <a:latin typeface="+mn-lt"/>
        <a:ea typeface="+mn-ea"/>
        <a:cs typeface="+mn-cs"/>
      </a:defRPr>
    </a:lvl3pPr>
    <a:lvl4pPr marL="1371107" algn="l" defTabSz="914072" rtl="0" eaLnBrk="1" latinLnBrk="0" hangingPunct="1">
      <a:defRPr sz="1200" kern="1200">
        <a:solidFill>
          <a:schemeClr val="tx1"/>
        </a:solidFill>
        <a:latin typeface="+mn-lt"/>
        <a:ea typeface="+mn-ea"/>
        <a:cs typeface="+mn-cs"/>
      </a:defRPr>
    </a:lvl4pPr>
    <a:lvl5pPr marL="1828143" algn="l" defTabSz="914072" rtl="0" eaLnBrk="1" latinLnBrk="0" hangingPunct="1">
      <a:defRPr sz="1200" kern="1200">
        <a:solidFill>
          <a:schemeClr val="tx1"/>
        </a:solidFill>
        <a:latin typeface="+mn-lt"/>
        <a:ea typeface="+mn-ea"/>
        <a:cs typeface="+mn-cs"/>
      </a:defRPr>
    </a:lvl5pPr>
    <a:lvl6pPr marL="2285179" algn="l" defTabSz="914072" rtl="0" eaLnBrk="1" latinLnBrk="0" hangingPunct="1">
      <a:defRPr sz="1200" kern="1200">
        <a:solidFill>
          <a:schemeClr val="tx1"/>
        </a:solidFill>
        <a:latin typeface="+mn-lt"/>
        <a:ea typeface="+mn-ea"/>
        <a:cs typeface="+mn-cs"/>
      </a:defRPr>
    </a:lvl6pPr>
    <a:lvl7pPr marL="2742214" algn="l" defTabSz="914072" rtl="0" eaLnBrk="1" latinLnBrk="0" hangingPunct="1">
      <a:defRPr sz="1200" kern="1200">
        <a:solidFill>
          <a:schemeClr val="tx1"/>
        </a:solidFill>
        <a:latin typeface="+mn-lt"/>
        <a:ea typeface="+mn-ea"/>
        <a:cs typeface="+mn-cs"/>
      </a:defRPr>
    </a:lvl7pPr>
    <a:lvl8pPr marL="3199250" algn="l" defTabSz="914072" rtl="0" eaLnBrk="1" latinLnBrk="0" hangingPunct="1">
      <a:defRPr sz="1200" kern="1200">
        <a:solidFill>
          <a:schemeClr val="tx1"/>
        </a:solidFill>
        <a:latin typeface="+mn-lt"/>
        <a:ea typeface="+mn-ea"/>
        <a:cs typeface="+mn-cs"/>
      </a:defRPr>
    </a:lvl8pPr>
    <a:lvl9pPr marL="3656286" algn="l" defTabSz="9140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a:t>
            </a:r>
            <a:r>
              <a:rPr lang="en-US" baseline="0" dirty="0" smtClean="0"/>
              <a:t> Morning Dear </a:t>
            </a:r>
            <a:r>
              <a:rPr lang="en-US" baseline="0" dirty="0" smtClean="0"/>
              <a:t>Chairman </a:t>
            </a:r>
            <a:r>
              <a:rPr lang="en-US" baseline="0" dirty="0" smtClean="0"/>
              <a:t>and </a:t>
            </a:r>
            <a:r>
              <a:rPr lang="en-US" baseline="0" dirty="0" smtClean="0"/>
              <a:t>Colleagues</a:t>
            </a:r>
            <a:r>
              <a:rPr lang="en-US" baseline="0" dirty="0" smtClean="0"/>
              <a:t>!</a:t>
            </a:r>
          </a:p>
          <a:p>
            <a:r>
              <a:rPr lang="en-US" baseline="0" dirty="0" smtClean="0"/>
              <a:t>First of all,  I want to thank the Turkish society of Obstetrics and of Gynecology for the invitation to be part of the congress and the opportunity to make a presentation </a:t>
            </a:r>
          </a:p>
          <a:p>
            <a:r>
              <a:rPr lang="en-US" dirty="0" smtClean="0"/>
              <a:t>I am honored to present a report:</a:t>
            </a:r>
            <a:r>
              <a:rPr lang="en-US" baseline="0" dirty="0" smtClean="0"/>
              <a:t> </a:t>
            </a:r>
            <a:r>
              <a:rPr lang="en-US" sz="1200" b="0" kern="1200" dirty="0" smtClean="0">
                <a:solidFill>
                  <a:srgbClr val="471A82"/>
                </a:solidFill>
                <a:latin typeface="+mn-lt"/>
                <a:ea typeface="+mn-ea"/>
                <a:cs typeface="+mn-cs"/>
              </a:rPr>
              <a:t>The experience of Cervical Cancer</a:t>
            </a:r>
            <a:r>
              <a:rPr lang="en-US" sz="1200" b="0" kern="1200" baseline="0" dirty="0" smtClean="0">
                <a:solidFill>
                  <a:srgbClr val="471A82"/>
                </a:solidFill>
                <a:latin typeface="+mn-lt"/>
                <a:ea typeface="+mn-ea"/>
                <a:cs typeface="+mn-cs"/>
              </a:rPr>
              <a:t> </a:t>
            </a:r>
            <a:r>
              <a:rPr lang="en-US" sz="1200" b="0" kern="1200" dirty="0" smtClean="0">
                <a:solidFill>
                  <a:srgbClr val="471A82"/>
                </a:solidFill>
                <a:latin typeface="+mn-lt"/>
                <a:ea typeface="+mn-ea"/>
                <a:cs typeface="+mn-cs"/>
              </a:rPr>
              <a:t>screening program in Kazakhstan</a:t>
            </a:r>
            <a:endParaRPr lang="ru-RU" sz="1200" b="0" kern="1200" dirty="0">
              <a:solidFill>
                <a:srgbClr val="471A82"/>
              </a:solidFill>
              <a:latin typeface="+mn-lt"/>
              <a:ea typeface="+mn-ea"/>
              <a:cs typeface="+mn-cs"/>
            </a:endParaRPr>
          </a:p>
        </p:txBody>
      </p:sp>
      <p:sp>
        <p:nvSpPr>
          <p:cNvPr id="4" name="Номер слайда 3"/>
          <p:cNvSpPr>
            <a:spLocks noGrp="1"/>
          </p:cNvSpPr>
          <p:nvPr>
            <p:ph type="sldNum" sz="quarter" idx="10"/>
          </p:nvPr>
        </p:nvSpPr>
        <p:spPr/>
        <p:txBody>
          <a:bodyPr/>
          <a:lstStyle/>
          <a:p>
            <a:fld id="{7B89905D-456C-4248-B1DE-2BF2C79EEF73}" type="slidenum">
              <a:rPr lang="en-US" smtClean="0"/>
              <a:t>1</a:t>
            </a:fld>
            <a:endParaRPr lang="en-US"/>
          </a:p>
        </p:txBody>
      </p:sp>
    </p:spTree>
    <p:extLst>
      <p:ext uri="{BB962C8B-B14F-4D97-AF65-F5344CB8AC3E}">
        <p14:creationId xmlns:p14="http://schemas.microsoft.com/office/powerpoint/2010/main" val="213458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Cervical cancer screening has been characterized by some success since the introduction</a:t>
            </a:r>
            <a:endParaRPr lang="ru-RU" dirty="0" smtClean="0"/>
          </a:p>
          <a:p>
            <a:pPr marL="0" marR="0" indent="0" algn="l" defTabSz="914072" rtl="0" eaLnBrk="1" fontAlgn="auto" latinLnBrk="0" hangingPunct="1">
              <a:lnSpc>
                <a:spcPct val="100000"/>
              </a:lnSpc>
              <a:spcBef>
                <a:spcPts val="0"/>
              </a:spcBef>
              <a:spcAft>
                <a:spcPts val="0"/>
              </a:spcAft>
              <a:buClrTx/>
              <a:buSzTx/>
              <a:buFontTx/>
              <a:buNone/>
              <a:tabLst/>
              <a:defRPr/>
            </a:pPr>
            <a:r>
              <a:rPr lang="en-US" dirty="0" smtClean="0"/>
              <a:t>Here </a:t>
            </a:r>
            <a:r>
              <a:rPr lang="en-US" dirty="0" smtClean="0"/>
              <a:t>Is </a:t>
            </a:r>
            <a:r>
              <a:rPr lang="en-US" baseline="0" dirty="0" smtClean="0"/>
              <a:t> an increase in the detection of cervical cancer in the first stage and an increase in the detection of pre-invasive pathology</a:t>
            </a:r>
            <a:endParaRPr lang="ru-RU" dirty="0" smtClean="0"/>
          </a:p>
          <a:p>
            <a:endParaRPr lang="ru-RU" dirty="0" smtClean="0"/>
          </a:p>
          <a:p>
            <a:r>
              <a:rPr lang="en-US" dirty="0" smtClean="0"/>
              <a:t>The purpose of screening is to detect </a:t>
            </a:r>
            <a:r>
              <a:rPr lang="en-US" dirty="0" err="1" smtClean="0"/>
              <a:t>preinvasive</a:t>
            </a:r>
            <a:r>
              <a:rPr lang="en-US" dirty="0" smtClean="0"/>
              <a:t> pathology, but 9 years of</a:t>
            </a:r>
            <a:r>
              <a:rPr lang="ru-RU" dirty="0" smtClean="0"/>
              <a:t> </a:t>
            </a:r>
            <a:r>
              <a:rPr lang="en-US" dirty="0" smtClean="0"/>
              <a:t>Cervical</a:t>
            </a:r>
            <a:r>
              <a:rPr lang="en-US" baseline="0" dirty="0" smtClean="0"/>
              <a:t> cancer screening </a:t>
            </a:r>
            <a:r>
              <a:rPr lang="en-US" dirty="0" smtClean="0"/>
              <a:t>experience have shown a low detection of </a:t>
            </a:r>
            <a:r>
              <a:rPr lang="en-US" dirty="0" err="1" smtClean="0"/>
              <a:t>preinvasive</a:t>
            </a:r>
            <a:r>
              <a:rPr lang="en-US" dirty="0" smtClean="0"/>
              <a:t> pathology.</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10</a:t>
            </a:fld>
            <a:endParaRPr lang="en-US"/>
          </a:p>
        </p:txBody>
      </p:sp>
    </p:spTree>
    <p:extLst>
      <p:ext uri="{BB962C8B-B14F-4D97-AF65-F5344CB8AC3E}">
        <p14:creationId xmlns:p14="http://schemas.microsoft.com/office/powerpoint/2010/main" val="210565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on this slide Cervical cancer Incidence is increasing every year.</a:t>
            </a: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2017 </a:t>
            </a:r>
            <a:r>
              <a:rPr lang="en-US" sz="1200" kern="1200" dirty="0" smtClean="0">
                <a:solidFill>
                  <a:schemeClr val="tx1"/>
                </a:solidFill>
                <a:effectLst/>
                <a:latin typeface="+mn-lt"/>
                <a:ea typeface="+mn-ea"/>
                <a:cs typeface="+mn-cs"/>
              </a:rPr>
              <a:t> is 17.9 per 100 thousand</a:t>
            </a:r>
            <a:r>
              <a:rPr lang="en-US" sz="1200" kern="1200" baseline="0" dirty="0" smtClean="0">
                <a:solidFill>
                  <a:schemeClr val="tx1"/>
                </a:solidFill>
                <a:effectLst/>
                <a:latin typeface="+mn-lt"/>
                <a:ea typeface="+mn-ea"/>
                <a:cs typeface="+mn-cs"/>
              </a:rPr>
              <a:t> women in Kazakhstan. Growth rate is 11% over 10 years</a:t>
            </a:r>
            <a:endParaRPr lang="en-US" sz="1200" kern="1200" dirty="0" smtClean="0">
              <a:solidFill>
                <a:schemeClr val="tx1"/>
              </a:solidFill>
              <a:effectLst/>
              <a:latin typeface="+mn-lt"/>
              <a:ea typeface="+mn-ea"/>
              <a:cs typeface="+mn-cs"/>
            </a:endParaRPr>
          </a:p>
          <a:p>
            <a:pPr marL="0" marR="0" indent="0" algn="l" defTabSz="914072" rtl="0" eaLnBrk="1" fontAlgn="auto" latinLnBrk="0" hangingPunct="1">
              <a:lnSpc>
                <a:spcPct val="100000"/>
              </a:lnSpc>
              <a:spcBef>
                <a:spcPts val="0"/>
              </a:spcBef>
              <a:spcAft>
                <a:spcPts val="0"/>
              </a:spcAft>
              <a:buClrTx/>
              <a:buSzTx/>
              <a:buFontTx/>
              <a:buNone/>
              <a:tabLst/>
              <a:defRPr/>
            </a:pPr>
            <a:r>
              <a:rPr lang="en-US" dirty="0" smtClean="0"/>
              <a:t>Mortality rate from cervical cancer remain stably high</a:t>
            </a:r>
          </a:p>
          <a:p>
            <a:pPr marL="0" marR="0" indent="0" algn="l" defTabSz="914072" rtl="0" eaLnBrk="1" fontAlgn="auto" latinLnBrk="0" hangingPunct="1">
              <a:lnSpc>
                <a:spcPct val="100000"/>
              </a:lnSpc>
              <a:spcBef>
                <a:spcPts val="0"/>
              </a:spcBef>
              <a:spcAft>
                <a:spcPts val="0"/>
              </a:spcAft>
              <a:buClrTx/>
              <a:buSzTx/>
              <a:buFontTx/>
              <a:buNone/>
              <a:tabLst/>
              <a:defRPr/>
            </a:pPr>
            <a:r>
              <a:rPr lang="en-US" dirty="0" smtClean="0"/>
              <a:t>This slide shows that the total number of Cervical</a:t>
            </a:r>
            <a:r>
              <a:rPr lang="en-US" baseline="0" dirty="0" smtClean="0"/>
              <a:t> </a:t>
            </a:r>
            <a:r>
              <a:rPr lang="en-US" dirty="0" smtClean="0"/>
              <a:t>cancer patients according to Cancer Registry is more</a:t>
            </a:r>
            <a:r>
              <a:rPr lang="en-US" baseline="0" dirty="0" smtClean="0"/>
              <a:t> </a:t>
            </a:r>
            <a:r>
              <a:rPr lang="en-US" dirty="0" smtClean="0"/>
              <a:t>than one thousand</a:t>
            </a:r>
            <a:r>
              <a:rPr lang="en-US" baseline="0" dirty="0" smtClean="0"/>
              <a:t> eight hundred women</a:t>
            </a:r>
            <a:r>
              <a:rPr lang="en-US" dirty="0" smtClean="0"/>
              <a:t>.</a:t>
            </a:r>
            <a:r>
              <a:rPr lang="en-US" baseline="0" dirty="0" smtClean="0"/>
              <a:t>  </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As you can see from the diagram, more than 60% of patients are being detected during visits to doctors with visible signs of the disease, while 40% detected through screenings and medical examinations. </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 With this in mind, </a:t>
            </a:r>
            <a:r>
              <a:rPr lang="en-US" baseline="0" dirty="0" smtClean="0"/>
              <a:t>we increased </a:t>
            </a:r>
            <a:r>
              <a:rPr lang="en-US" baseline="0" dirty="0" smtClean="0"/>
              <a:t>the role of primary care institutions in early </a:t>
            </a:r>
            <a:r>
              <a:rPr lang="en-US" baseline="0" dirty="0" smtClean="0"/>
              <a:t>detection  by we improved the equipment of examination rooms with </a:t>
            </a:r>
            <a:r>
              <a:rPr lang="en-US" baseline="0" dirty="0" err="1" smtClean="0"/>
              <a:t>colposcopes</a:t>
            </a:r>
            <a:r>
              <a:rPr lang="en-US" baseline="0" dirty="0" smtClean="0"/>
              <a:t>, ultrasound devices, training of nurses for smear taking. Bonus system of reward for early detection of cancer. Analysis of advanced cases of cervical cancer</a:t>
            </a:r>
          </a:p>
          <a:p>
            <a:pPr marL="0" marR="0" indent="0" algn="l" defTabSz="91407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072"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072"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fld id="{7B89905D-456C-4248-B1DE-2BF2C79EEF73}" type="slidenum">
              <a:rPr lang="en-US" smtClean="0"/>
              <a:t>11</a:t>
            </a:fld>
            <a:endParaRPr lang="en-US"/>
          </a:p>
        </p:txBody>
      </p:sp>
    </p:spTree>
    <p:extLst>
      <p:ext uri="{BB962C8B-B14F-4D97-AF65-F5344CB8AC3E}">
        <p14:creationId xmlns:p14="http://schemas.microsoft.com/office/powerpoint/2010/main" val="6855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The 5-year survival rate in Kazakhstan is 52.5%</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 This indicator is low in comparison with the developed countries despite the improvement in treatment approaches</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our 10-years experience of screenings shows that results are not as good as the OECD results and require improvement in approaches to early detection</a:t>
            </a:r>
          </a:p>
          <a:p>
            <a:pPr marL="0" marR="0" indent="0" algn="l" defTabSz="914072"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89905D-456C-4248-B1DE-2BF2C79EEF73}" type="slidenum">
              <a:rPr lang="en-US" smtClean="0"/>
              <a:t>12</a:t>
            </a:fld>
            <a:endParaRPr lang="en-US"/>
          </a:p>
        </p:txBody>
      </p:sp>
    </p:spTree>
    <p:extLst>
      <p:ext uri="{BB962C8B-B14F-4D97-AF65-F5344CB8AC3E}">
        <p14:creationId xmlns:p14="http://schemas.microsoft.com/office/powerpoint/2010/main" val="114753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a:t>
            </a:r>
            <a:r>
              <a:rPr lang="en-US" baseline="0" dirty="0" smtClean="0"/>
              <a:t> have several problems in screening program of CC:</a:t>
            </a:r>
          </a:p>
          <a:p>
            <a:pPr marL="228600" marR="0" indent="-228600" algn="l" defTabSz="914072" rtl="0" eaLnBrk="1" fontAlgn="auto" latinLnBrk="0" hangingPunct="1">
              <a:lnSpc>
                <a:spcPct val="100000"/>
              </a:lnSpc>
              <a:spcBef>
                <a:spcPts val="0"/>
              </a:spcBef>
              <a:spcAft>
                <a:spcPts val="0"/>
              </a:spcAft>
              <a:buClrTx/>
              <a:buSzTx/>
              <a:buFontTx/>
              <a:buAutoNum type="arabicPeriod"/>
              <a:tabLst/>
              <a:defRPr/>
            </a:pPr>
            <a:r>
              <a:rPr lang="en-US" baseline="0" dirty="0" smtClean="0"/>
              <a:t>poor-quality sampling and conservation of biomaterial - poor-quality stabilizing </a:t>
            </a:r>
            <a:r>
              <a:rPr lang="en-US" baseline="0" dirty="0" smtClean="0"/>
              <a:t>solution. We have a tender system for selecting a company that serves screening. The company that provided the services for a low price wins the state order for screening. In this case, we stalked with an unscrupulous company supplying </a:t>
            </a:r>
            <a:r>
              <a:rPr lang="en-US" sz="1200" kern="1200" dirty="0" smtClean="0">
                <a:solidFill>
                  <a:schemeClr val="tx1"/>
                </a:solidFill>
                <a:effectLst/>
                <a:latin typeface="+mn-lt"/>
                <a:ea typeface="+mn-ea"/>
                <a:cs typeface="+mn-cs"/>
              </a:rPr>
              <a:t>invalid</a:t>
            </a:r>
            <a:r>
              <a:rPr lang="ru-RU" dirty="0" smtClean="0">
                <a:effectLst/>
              </a:rPr>
              <a:t> </a:t>
            </a:r>
            <a:r>
              <a:rPr lang="en-US" baseline="0" dirty="0" smtClean="0"/>
              <a:t> solutions for liquid based cytology</a:t>
            </a:r>
            <a:endParaRPr lang="en-US" baseline="0" dirty="0" smtClean="0"/>
          </a:p>
          <a:p>
            <a:pPr marL="228600" indent="-228600">
              <a:buAutoNum type="arabicPeriod"/>
            </a:pPr>
            <a:r>
              <a:rPr lang="en-US" baseline="0" dirty="0" smtClean="0"/>
              <a:t>Violations in the screening algorithm </a:t>
            </a:r>
            <a:r>
              <a:rPr lang="en-US" baseline="0" dirty="0" smtClean="0"/>
              <a:t>– due to low qualification of gynecologists and cytologists </a:t>
            </a:r>
          </a:p>
          <a:p>
            <a:pPr marL="228600" indent="-228600">
              <a:buAutoNum type="arabicPeriod"/>
            </a:pPr>
            <a:r>
              <a:rPr lang="en-US" dirty="0" smtClean="0"/>
              <a:t>Delayed </a:t>
            </a:r>
            <a:r>
              <a:rPr lang="en-US" dirty="0" smtClean="0"/>
              <a:t>delivery of consumables for </a:t>
            </a:r>
            <a:r>
              <a:rPr lang="en-US" dirty="0" smtClean="0"/>
              <a:t>screening- due to the fact that unscrupulous companies are engaged in the delivery of consumables</a:t>
            </a:r>
            <a:endParaRPr lang="ru-RU" dirty="0" smtClean="0"/>
          </a:p>
          <a:p>
            <a:pPr marL="228600" indent="-228600">
              <a:buAutoNum type="arabicPeriod"/>
            </a:pPr>
            <a:r>
              <a:rPr lang="en-US" dirty="0" smtClean="0"/>
              <a:t>Inadequate </a:t>
            </a:r>
            <a:r>
              <a:rPr lang="en-US" dirty="0" smtClean="0"/>
              <a:t>support for screening by software – here are  the problems with  creation of the target group,  invitation of women, there is no integration with the Registry of the attached population, dispensary and National Cancer Registry</a:t>
            </a:r>
          </a:p>
          <a:p>
            <a:pPr marL="228600" indent="-228600">
              <a:buAutoNum type="arabicPeriod"/>
            </a:pPr>
            <a:r>
              <a:rPr lang="en-US" dirty="0" smtClean="0"/>
              <a:t>There is a high level of </a:t>
            </a:r>
            <a:r>
              <a:rPr lang="en-US" baseline="0" dirty="0" smtClean="0"/>
              <a:t>cervical cancer </a:t>
            </a:r>
            <a:r>
              <a:rPr lang="en-US" dirty="0" smtClean="0"/>
              <a:t>detection</a:t>
            </a:r>
            <a:r>
              <a:rPr lang="en-US" baseline="0" dirty="0" smtClean="0"/>
              <a:t> by</a:t>
            </a:r>
            <a:r>
              <a:rPr lang="en-US" dirty="0" smtClean="0"/>
              <a:t> screening and a high incidence of cervical cancer </a:t>
            </a:r>
            <a:r>
              <a:rPr lang="en-US" baseline="0" dirty="0" smtClean="0"/>
              <a:t> due to </a:t>
            </a:r>
            <a:r>
              <a:rPr lang="en-US" dirty="0" smtClean="0"/>
              <a:t>lack of non-treatment  and a large screening interval.</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13</a:t>
            </a:fld>
            <a:endParaRPr lang="en-US"/>
          </a:p>
        </p:txBody>
      </p:sp>
    </p:spTree>
    <p:extLst>
      <p:ext uri="{BB962C8B-B14F-4D97-AF65-F5344CB8AC3E}">
        <p14:creationId xmlns:p14="http://schemas.microsoft.com/office/powerpoint/2010/main" val="158361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072" rtl="0" eaLnBrk="1" fontAlgn="auto" latinLnBrk="0" hangingPunct="1">
              <a:lnSpc>
                <a:spcPct val="100000"/>
              </a:lnSpc>
              <a:spcBef>
                <a:spcPts val="0"/>
              </a:spcBef>
              <a:spcAft>
                <a:spcPts val="0"/>
              </a:spcAft>
              <a:buClrTx/>
              <a:buSzTx/>
              <a:buFontTx/>
              <a:buNone/>
              <a:tabLst/>
              <a:defRPr/>
            </a:pPr>
            <a:r>
              <a:rPr lang="en-US" sz="1200" dirty="0" smtClean="0">
                <a:solidFill>
                  <a:srgbClr val="471A82"/>
                </a:solidFill>
              </a:rPr>
              <a:t>Ministry of Health of the Republic of Kazakhstan initiated </a:t>
            </a:r>
            <a:r>
              <a:rPr lang="en-US" sz="1200" dirty="0" err="1" smtClean="0">
                <a:solidFill>
                  <a:schemeClr val="bg1"/>
                </a:solidFill>
              </a:rPr>
              <a:t>ImPACT</a:t>
            </a:r>
            <a:r>
              <a:rPr lang="en-US" sz="1200" cap="all" dirty="0" smtClean="0">
                <a:solidFill>
                  <a:schemeClr val="bg1"/>
                </a:solidFill>
              </a:rPr>
              <a:t> </a:t>
            </a:r>
            <a:r>
              <a:rPr lang="en-US" sz="1200" cap="none" dirty="0" smtClean="0">
                <a:solidFill>
                  <a:schemeClr val="bg1"/>
                </a:solidFill>
              </a:rPr>
              <a:t>Mission in</a:t>
            </a:r>
            <a:r>
              <a:rPr lang="en-US" sz="1200" cap="none" baseline="0" dirty="0" smtClean="0">
                <a:solidFill>
                  <a:schemeClr val="bg1"/>
                </a:solidFill>
              </a:rPr>
              <a:t> </a:t>
            </a:r>
            <a:r>
              <a:rPr lang="en-US" sz="1200" cap="none" dirty="0" smtClean="0">
                <a:solidFill>
                  <a:schemeClr val="bg1"/>
                </a:solidFill>
              </a:rPr>
              <a:t>November, 2016</a:t>
            </a:r>
            <a:endParaRPr lang="en-US" sz="1200" cap="all" dirty="0" smtClean="0">
              <a:solidFill>
                <a:schemeClr val="bg1"/>
              </a:solidFill>
            </a:endParaRPr>
          </a:p>
          <a:p>
            <a:pPr marL="0" marR="0" indent="0" algn="l" defTabSz="914072" rtl="0" eaLnBrk="1" fontAlgn="auto" latinLnBrk="0" hangingPunct="1">
              <a:lnSpc>
                <a:spcPct val="100000"/>
              </a:lnSpc>
              <a:spcBef>
                <a:spcPts val="0"/>
              </a:spcBef>
              <a:spcAft>
                <a:spcPts val="0"/>
              </a:spcAft>
              <a:buClrTx/>
              <a:buSzTx/>
              <a:buFontTx/>
              <a:buNone/>
              <a:tabLst/>
              <a:defRPr/>
            </a:pPr>
            <a:r>
              <a:rPr lang="en-US" sz="1200" cap="none" dirty="0" smtClean="0">
                <a:solidFill>
                  <a:schemeClr val="bg1"/>
                </a:solidFill>
              </a:rPr>
              <a:t>We</a:t>
            </a:r>
            <a:r>
              <a:rPr lang="en-US" sz="1200" cap="none" baseline="0" dirty="0" smtClean="0">
                <a:solidFill>
                  <a:schemeClr val="bg1"/>
                </a:solidFill>
              </a:rPr>
              <a:t> started from </a:t>
            </a:r>
            <a:r>
              <a:rPr lang="en-US" sz="1200" cap="none" dirty="0" smtClean="0">
                <a:solidFill>
                  <a:srgbClr val="471A82"/>
                </a:solidFill>
              </a:rPr>
              <a:t>Strengthening </a:t>
            </a:r>
            <a:r>
              <a:rPr lang="en-US" sz="1200" dirty="0" smtClean="0">
                <a:solidFill>
                  <a:srgbClr val="471A82"/>
                </a:solidFill>
              </a:rPr>
              <a:t>of monitoring for patient with precancerous pathology</a:t>
            </a:r>
          </a:p>
          <a:p>
            <a:pPr marL="0" marR="0" indent="0" algn="l" defTabSz="914072" rtl="0" eaLnBrk="1" fontAlgn="auto" latinLnBrk="0" hangingPunct="1">
              <a:lnSpc>
                <a:spcPct val="100000"/>
              </a:lnSpc>
              <a:spcBef>
                <a:spcPts val="0"/>
              </a:spcBef>
              <a:spcAft>
                <a:spcPts val="0"/>
              </a:spcAft>
              <a:buClrTx/>
              <a:buSzTx/>
              <a:buFontTx/>
              <a:buNone/>
              <a:tabLst/>
              <a:defRPr/>
            </a:pPr>
            <a:r>
              <a:rPr lang="en-US" sz="1200" dirty="0" smtClean="0">
                <a:solidFill>
                  <a:srgbClr val="471A82"/>
                </a:solidFill>
              </a:rPr>
              <a:t>And</a:t>
            </a:r>
            <a:r>
              <a:rPr lang="en-US" sz="1200" baseline="0" dirty="0" smtClean="0">
                <a:solidFill>
                  <a:srgbClr val="471A82"/>
                </a:solidFill>
              </a:rPr>
              <a:t> we are on the way of introduction HPV screening in KZ</a:t>
            </a:r>
            <a:endParaRPr lang="ru-RU" sz="1200" dirty="0" smtClean="0">
              <a:solidFill>
                <a:srgbClr val="471A82"/>
              </a:solidFill>
            </a:endParaRPr>
          </a:p>
          <a:p>
            <a:pPr marL="0" marR="0" indent="0" algn="l" defTabSz="914072" rtl="0" eaLnBrk="1" fontAlgn="auto" latinLnBrk="0" hangingPunct="1">
              <a:lnSpc>
                <a:spcPct val="100000"/>
              </a:lnSpc>
              <a:spcBef>
                <a:spcPts val="0"/>
              </a:spcBef>
              <a:spcAft>
                <a:spcPts val="0"/>
              </a:spcAft>
              <a:buClrTx/>
              <a:buSzTx/>
              <a:buFontTx/>
              <a:buNone/>
              <a:tabLst/>
              <a:defRPr/>
            </a:pPr>
            <a:endParaRPr lang="ru-RU" sz="1200" dirty="0" smtClean="0">
              <a:solidFill>
                <a:srgbClr val="471A82"/>
              </a:solidFill>
            </a:endParaRPr>
          </a:p>
          <a:p>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14</a:t>
            </a:fld>
            <a:endParaRPr lang="en-US"/>
          </a:p>
        </p:txBody>
      </p:sp>
    </p:spTree>
    <p:extLst>
      <p:ext uri="{BB962C8B-B14F-4D97-AF65-F5344CB8AC3E}">
        <p14:creationId xmlns:p14="http://schemas.microsoft.com/office/powerpoint/2010/main" val="134780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During the conference, the experts of IGCS analyzed the existing screening and made recommendations for improvement. </a:t>
            </a:r>
          </a:p>
          <a:p>
            <a:r>
              <a:rPr lang="en-US" dirty="0" smtClean="0"/>
              <a:t>It was recommended to expand the range of the target group and reduce the interval, conduction of </a:t>
            </a:r>
            <a:r>
              <a:rPr lang="en-US" sz="1200" kern="1200" dirty="0" smtClean="0">
                <a:solidFill>
                  <a:schemeClr val="tx1"/>
                </a:solidFill>
                <a:effectLst/>
                <a:latin typeface="+mn-lt"/>
                <a:ea typeface="+mn-ea"/>
                <a:cs typeface="+mn-cs"/>
              </a:rPr>
              <a:t>conventional PAP smear </a:t>
            </a:r>
            <a:r>
              <a:rPr lang="en-US" dirty="0" smtClean="0"/>
              <a:t>and liquid based</a:t>
            </a:r>
            <a:r>
              <a:rPr lang="ru-RU" dirty="0" smtClean="0"/>
              <a:t> </a:t>
            </a:r>
            <a:r>
              <a:rPr lang="en-US" dirty="0" smtClean="0"/>
              <a:t>cytology</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15</a:t>
            </a:fld>
            <a:endParaRPr lang="en-US"/>
          </a:p>
        </p:txBody>
      </p:sp>
    </p:spTree>
    <p:extLst>
      <p:ext uri="{BB962C8B-B14F-4D97-AF65-F5344CB8AC3E}">
        <p14:creationId xmlns:p14="http://schemas.microsoft.com/office/powerpoint/2010/main" val="170861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072" rtl="0" eaLnBrk="1" fontAlgn="auto" latinLnBrk="0" hangingPunct="1">
              <a:lnSpc>
                <a:spcPct val="100000"/>
              </a:lnSpc>
              <a:spcBef>
                <a:spcPts val="0"/>
              </a:spcBef>
              <a:spcAft>
                <a:spcPts val="0"/>
              </a:spcAft>
              <a:buClrTx/>
              <a:buSzTx/>
              <a:buFontTx/>
              <a:buNone/>
              <a:tabLst/>
              <a:defRPr/>
            </a:pPr>
            <a:r>
              <a:rPr lang="en-US" dirty="0" smtClean="0"/>
              <a:t>Here are first</a:t>
            </a:r>
            <a:r>
              <a:rPr lang="en-US" baseline="0" dirty="0" smtClean="0"/>
              <a:t> results of new optimized screening program, based on recommendations of WHO IMPACT MISSION experts</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In 2018 we expanded of target age to </a:t>
            </a:r>
            <a:r>
              <a:rPr lang="ru-RU" baseline="0" dirty="0" smtClean="0"/>
              <a:t>30</a:t>
            </a:r>
            <a:r>
              <a:rPr lang="en-US" baseline="0" dirty="0" smtClean="0"/>
              <a:t>-70 </a:t>
            </a:r>
            <a:r>
              <a:rPr lang="en-US" baseline="0" dirty="0" smtClean="0"/>
              <a:t>years and reduced interval</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We started  training program of cytologists and gynecologists by Kazakh Institute of oncology</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Now we are on the way of HPV Screening Implementations  </a:t>
            </a:r>
            <a:endParaRPr lang="en-US" baseline="0" dirty="0" smtClean="0"/>
          </a:p>
          <a:p>
            <a:pPr marL="0" marR="0" indent="0" algn="l" defTabSz="914072" rtl="0" eaLnBrk="1" fontAlgn="auto" latinLnBrk="0" hangingPunct="1">
              <a:lnSpc>
                <a:spcPct val="100000"/>
              </a:lnSpc>
              <a:spcBef>
                <a:spcPts val="0"/>
              </a:spcBef>
              <a:spcAft>
                <a:spcPts val="0"/>
              </a:spcAft>
              <a:buClrTx/>
              <a:buSzTx/>
              <a:buFontTx/>
              <a:buNone/>
              <a:tabLst/>
              <a:defRPr/>
            </a:pPr>
            <a:r>
              <a:rPr lang="en-US" dirty="0" smtClean="0"/>
              <a:t>During the last month the Minister of Health of Kazakhstan instructed to work on the implementation of HPV screening. at the moment we are working closely with Turkish specialists on the introduction of HPV screening based on the experience of HPV screening in Turkey</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16</a:t>
            </a:fld>
            <a:endParaRPr lang="en-US"/>
          </a:p>
        </p:txBody>
      </p:sp>
    </p:spTree>
    <p:extLst>
      <p:ext uri="{BB962C8B-B14F-4D97-AF65-F5344CB8AC3E}">
        <p14:creationId xmlns:p14="http://schemas.microsoft.com/office/powerpoint/2010/main" val="147539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thanks you for the attention</a:t>
            </a:r>
            <a:r>
              <a:rPr lang="en-US" baseline="0" dirty="0" smtClean="0"/>
              <a:t> and welcome you in our beautiful country, Kazakhstan. </a:t>
            </a:r>
            <a:endParaRPr lang="en-US" dirty="0"/>
          </a:p>
        </p:txBody>
      </p:sp>
      <p:sp>
        <p:nvSpPr>
          <p:cNvPr id="4" name="Slide Number Placeholder 3"/>
          <p:cNvSpPr>
            <a:spLocks noGrp="1"/>
          </p:cNvSpPr>
          <p:nvPr>
            <p:ph type="sldNum" sz="quarter" idx="10"/>
          </p:nvPr>
        </p:nvSpPr>
        <p:spPr/>
        <p:txBody>
          <a:bodyPr/>
          <a:lstStyle/>
          <a:p>
            <a:fld id="{7B89905D-456C-4248-B1DE-2BF2C79EEF73}" type="slidenum">
              <a:rPr lang="en-US" smtClean="0"/>
              <a:t>17</a:t>
            </a:fld>
            <a:endParaRPr lang="en-US"/>
          </a:p>
        </p:txBody>
      </p:sp>
    </p:spTree>
    <p:extLst>
      <p:ext uri="{BB962C8B-B14F-4D97-AF65-F5344CB8AC3E}">
        <p14:creationId xmlns:p14="http://schemas.microsoft.com/office/powerpoint/2010/main" val="423509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dirty="0" err="1" smtClean="0"/>
              <a:t>Kazakhstan</a:t>
            </a:r>
            <a:r>
              <a:rPr lang="ru-RU" sz="1200" dirty="0" smtClean="0"/>
              <a:t> </a:t>
            </a:r>
            <a:r>
              <a:rPr lang="ru-RU" sz="1200" dirty="0" err="1" smtClean="0"/>
              <a:t>is</a:t>
            </a:r>
            <a:r>
              <a:rPr lang="ru-RU" sz="1200" dirty="0" smtClean="0"/>
              <a:t> </a:t>
            </a:r>
            <a:r>
              <a:rPr lang="ru-RU" sz="1200" dirty="0" err="1" smtClean="0"/>
              <a:t>located</a:t>
            </a:r>
            <a:r>
              <a:rPr lang="ru-RU" sz="1200" dirty="0" smtClean="0"/>
              <a:t> </a:t>
            </a:r>
            <a:r>
              <a:rPr lang="ru-RU" sz="1200" dirty="0" err="1" smtClean="0"/>
              <a:t>in</a:t>
            </a:r>
            <a:r>
              <a:rPr lang="ru-RU" sz="1200" dirty="0" smtClean="0"/>
              <a:t> </a:t>
            </a:r>
            <a:r>
              <a:rPr lang="ru-RU" sz="1200" dirty="0" err="1" smtClean="0"/>
              <a:t>the</a:t>
            </a:r>
            <a:r>
              <a:rPr lang="ru-RU" sz="1200" dirty="0" smtClean="0"/>
              <a:t> </a:t>
            </a:r>
            <a:r>
              <a:rPr lang="ru-RU" sz="1200" dirty="0" err="1" smtClean="0"/>
              <a:t>centre</a:t>
            </a:r>
            <a:r>
              <a:rPr lang="ru-RU" sz="1200" dirty="0" smtClean="0"/>
              <a:t> </a:t>
            </a:r>
            <a:r>
              <a:rPr lang="ru-RU" sz="1200" dirty="0" err="1" smtClean="0"/>
              <a:t>of</a:t>
            </a:r>
            <a:r>
              <a:rPr lang="ru-RU" sz="1200" dirty="0" smtClean="0"/>
              <a:t> </a:t>
            </a:r>
            <a:r>
              <a:rPr lang="ru-RU" sz="1200" dirty="0" err="1" smtClean="0"/>
              <a:t>the</a:t>
            </a:r>
            <a:r>
              <a:rPr lang="ru-RU" sz="1200" dirty="0" smtClean="0"/>
              <a:t> </a:t>
            </a:r>
            <a:r>
              <a:rPr lang="ru-RU" sz="1200" dirty="0" err="1" smtClean="0"/>
              <a:t>Eurasia</a:t>
            </a:r>
            <a:r>
              <a:rPr lang="ru-RU" sz="1200" dirty="0" smtClean="0"/>
              <a:t>. </a:t>
            </a:r>
            <a:r>
              <a:rPr lang="en-US" sz="1200" dirty="0" smtClean="0"/>
              <a:t>In terms  of t</a:t>
            </a:r>
            <a:r>
              <a:rPr lang="ru-RU" sz="1200" dirty="0" err="1" smtClean="0"/>
              <a:t>erritory</a:t>
            </a:r>
            <a:r>
              <a:rPr lang="en-US" sz="1200" dirty="0" smtClean="0"/>
              <a:t> Kazakhstan</a:t>
            </a:r>
            <a:r>
              <a:rPr lang="ru-RU" sz="1200" dirty="0" smtClean="0"/>
              <a:t> </a:t>
            </a:r>
            <a:r>
              <a:rPr lang="ru-RU" sz="1200" dirty="0" err="1" smtClean="0"/>
              <a:t>is</a:t>
            </a:r>
            <a:r>
              <a:rPr lang="ru-RU" sz="1200" dirty="0" smtClean="0"/>
              <a:t> </a:t>
            </a:r>
            <a:r>
              <a:rPr lang="en-US" sz="1200" dirty="0" smtClean="0"/>
              <a:t>on</a:t>
            </a:r>
            <a:r>
              <a:rPr lang="ru-RU" sz="1200" dirty="0" smtClean="0"/>
              <a:t> </a:t>
            </a:r>
            <a:r>
              <a:rPr lang="en-US" sz="1200" dirty="0" smtClean="0"/>
              <a:t>the </a:t>
            </a:r>
            <a:r>
              <a:rPr lang="ru-RU" sz="1200" dirty="0" err="1" smtClean="0"/>
              <a:t>ninth</a:t>
            </a:r>
            <a:r>
              <a:rPr lang="ru-RU" sz="1200" dirty="0" smtClean="0"/>
              <a:t> </a:t>
            </a:r>
            <a:r>
              <a:rPr lang="ru-RU" sz="1200" dirty="0" err="1" smtClean="0"/>
              <a:t>place</a:t>
            </a:r>
            <a:r>
              <a:rPr lang="ru-RU" sz="1200" dirty="0" smtClean="0"/>
              <a:t> </a:t>
            </a:r>
            <a:r>
              <a:rPr lang="ru-RU" sz="1200" dirty="0" err="1" smtClean="0"/>
              <a:t>in</a:t>
            </a:r>
            <a:r>
              <a:rPr lang="ru-RU" sz="1200" dirty="0" smtClean="0"/>
              <a:t> </a:t>
            </a:r>
            <a:r>
              <a:rPr lang="ru-RU" sz="1200" dirty="0" err="1" smtClean="0"/>
              <a:t>the</a:t>
            </a:r>
            <a:r>
              <a:rPr lang="ru-RU" sz="1200" dirty="0" smtClean="0"/>
              <a:t> </a:t>
            </a:r>
            <a:r>
              <a:rPr lang="ru-RU" sz="1200" dirty="0" err="1" smtClean="0"/>
              <a:t>world</a:t>
            </a:r>
            <a:r>
              <a:rPr lang="ru-RU" sz="1200" dirty="0" smtClean="0"/>
              <a:t>. </a:t>
            </a:r>
          </a:p>
          <a:p>
            <a:pPr algn="just"/>
            <a:r>
              <a:rPr lang="ru-RU" sz="1200" dirty="0" err="1" smtClean="0"/>
              <a:t>Kazakhstan</a:t>
            </a:r>
            <a:r>
              <a:rPr lang="ru-RU" sz="1200" dirty="0" smtClean="0"/>
              <a:t> </a:t>
            </a:r>
            <a:r>
              <a:rPr lang="ru-RU" sz="1200" dirty="0" err="1" smtClean="0"/>
              <a:t>has</a:t>
            </a:r>
            <a:r>
              <a:rPr lang="ru-RU" sz="1200" dirty="0" smtClean="0"/>
              <a:t> </a:t>
            </a:r>
            <a:r>
              <a:rPr lang="en-US" sz="1200" dirty="0" smtClean="0"/>
              <a:t>more than</a:t>
            </a:r>
            <a:r>
              <a:rPr lang="ru-RU" sz="1200" dirty="0" smtClean="0"/>
              <a:t> 18 </a:t>
            </a:r>
            <a:r>
              <a:rPr lang="ru-RU" sz="1200" dirty="0" err="1" smtClean="0"/>
              <a:t>million</a:t>
            </a:r>
            <a:r>
              <a:rPr lang="ru-RU" sz="1200" dirty="0" smtClean="0"/>
              <a:t> </a:t>
            </a:r>
            <a:r>
              <a:rPr lang="ru-RU" sz="1200" dirty="0" err="1" smtClean="0"/>
              <a:t>people</a:t>
            </a:r>
            <a:r>
              <a:rPr lang="en-US" sz="1200" baseline="0" dirty="0" smtClean="0"/>
              <a:t> and </a:t>
            </a:r>
            <a:r>
              <a:rPr lang="en-US" sz="1200" baseline="0" dirty="0" err="1" smtClean="0"/>
              <a:t>i</a:t>
            </a:r>
            <a:r>
              <a:rPr lang="ru-RU" sz="1200" dirty="0" err="1" smtClean="0"/>
              <a:t>nclude</a:t>
            </a:r>
            <a:r>
              <a:rPr lang="en-US" sz="1200" dirty="0" smtClean="0"/>
              <a:t>s</a:t>
            </a:r>
            <a:r>
              <a:rPr lang="ru-RU" sz="1200" dirty="0" smtClean="0"/>
              <a:t> 131 </a:t>
            </a:r>
            <a:r>
              <a:rPr lang="ru-RU" sz="1200" dirty="0" err="1" smtClean="0"/>
              <a:t>ethnicities</a:t>
            </a:r>
            <a:r>
              <a:rPr lang="ru-RU" sz="1200" dirty="0" smtClean="0"/>
              <a:t> </a:t>
            </a:r>
            <a:endParaRPr lang="en-US" sz="1200" dirty="0" smtClean="0"/>
          </a:p>
          <a:p>
            <a:pPr algn="just"/>
            <a:r>
              <a:rPr lang="ru-RU" sz="1200" dirty="0" err="1" smtClean="0"/>
              <a:t>Health</a:t>
            </a:r>
            <a:r>
              <a:rPr lang="ru-RU" sz="1200" dirty="0" smtClean="0"/>
              <a:t> </a:t>
            </a:r>
            <a:r>
              <a:rPr lang="ru-RU" sz="1200" dirty="0" err="1" smtClean="0"/>
              <a:t>policy</a:t>
            </a:r>
            <a:r>
              <a:rPr lang="ru-RU" sz="1200" dirty="0" smtClean="0"/>
              <a:t> </a:t>
            </a:r>
            <a:r>
              <a:rPr lang="ru-RU" sz="1200" dirty="0" err="1" smtClean="0"/>
              <a:t>focuses</a:t>
            </a:r>
            <a:r>
              <a:rPr lang="ru-RU" sz="1200" dirty="0" smtClean="0"/>
              <a:t> </a:t>
            </a:r>
            <a:r>
              <a:rPr lang="ru-RU" sz="1200" dirty="0" err="1" smtClean="0"/>
              <a:t>on</a:t>
            </a:r>
            <a:r>
              <a:rPr lang="ru-RU" sz="1200" dirty="0" smtClean="0"/>
              <a:t> </a:t>
            </a:r>
            <a:r>
              <a:rPr lang="ru-RU" sz="1200" dirty="0" err="1" smtClean="0"/>
              <a:t>primary</a:t>
            </a:r>
            <a:r>
              <a:rPr lang="ru-RU" sz="1200" dirty="0" smtClean="0"/>
              <a:t> </a:t>
            </a:r>
            <a:r>
              <a:rPr lang="ru-RU" sz="1200" dirty="0" err="1" smtClean="0"/>
              <a:t>care</a:t>
            </a:r>
            <a:r>
              <a:rPr lang="ru-RU" sz="1200" dirty="0" smtClean="0"/>
              <a:t>, </a:t>
            </a:r>
            <a:r>
              <a:rPr lang="ru-RU" sz="1200" dirty="0" err="1" smtClean="0"/>
              <a:t>prevention</a:t>
            </a:r>
            <a:r>
              <a:rPr lang="ru-RU" sz="1200" dirty="0" smtClean="0"/>
              <a:t>, </a:t>
            </a:r>
            <a:r>
              <a:rPr lang="ru-RU" sz="1200" dirty="0" err="1" smtClean="0"/>
              <a:t>quality</a:t>
            </a:r>
            <a:r>
              <a:rPr lang="ru-RU" sz="1200" dirty="0" smtClean="0"/>
              <a:t> </a:t>
            </a:r>
            <a:r>
              <a:rPr lang="ru-RU" sz="1200" dirty="0" err="1" smtClean="0"/>
              <a:t>of</a:t>
            </a:r>
            <a:r>
              <a:rPr lang="ru-RU" sz="1200" dirty="0" smtClean="0"/>
              <a:t> </a:t>
            </a:r>
            <a:r>
              <a:rPr lang="ru-RU" sz="1200" dirty="0" err="1" smtClean="0"/>
              <a:t>care</a:t>
            </a:r>
            <a:r>
              <a:rPr lang="ru-RU" sz="1200" dirty="0" smtClean="0"/>
              <a:t>, </a:t>
            </a:r>
            <a:r>
              <a:rPr lang="ru-RU" sz="1200" dirty="0" err="1" smtClean="0"/>
              <a:t>health</a:t>
            </a:r>
            <a:r>
              <a:rPr lang="ru-RU" sz="1200" dirty="0" smtClean="0"/>
              <a:t> </a:t>
            </a:r>
            <a:r>
              <a:rPr lang="ru-RU" sz="1200" dirty="0" err="1" smtClean="0"/>
              <a:t>promotion</a:t>
            </a:r>
            <a:r>
              <a:rPr lang="ru-RU" sz="1200" dirty="0" smtClean="0"/>
              <a:t> </a:t>
            </a:r>
            <a:r>
              <a:rPr lang="ru-RU" sz="1200" dirty="0" err="1" smtClean="0"/>
              <a:t>and</a:t>
            </a:r>
            <a:r>
              <a:rPr lang="ru-RU" sz="1200" dirty="0" smtClean="0"/>
              <a:t> </a:t>
            </a:r>
            <a:r>
              <a:rPr lang="ru-RU" sz="1200" dirty="0" err="1" smtClean="0"/>
              <a:t>access</a:t>
            </a:r>
            <a:r>
              <a:rPr lang="ru-RU" sz="1200" dirty="0" smtClean="0"/>
              <a:t> </a:t>
            </a:r>
            <a:r>
              <a:rPr lang="ru-RU" sz="1200" dirty="0" err="1" smtClean="0"/>
              <a:t>to</a:t>
            </a:r>
            <a:r>
              <a:rPr lang="ru-RU" sz="1200" dirty="0" smtClean="0"/>
              <a:t> </a:t>
            </a:r>
            <a:r>
              <a:rPr lang="ru-RU" sz="1200" dirty="0" err="1" smtClean="0"/>
              <a:t>care</a:t>
            </a:r>
            <a:r>
              <a:rPr lang="ru-RU" sz="1200" dirty="0" smtClean="0"/>
              <a:t> </a:t>
            </a:r>
            <a:r>
              <a:rPr lang="ru-RU" sz="1200" dirty="0" err="1" smtClean="0"/>
              <a:t>for</a:t>
            </a:r>
            <a:r>
              <a:rPr lang="ru-RU" sz="1200" dirty="0" smtClean="0"/>
              <a:t> </a:t>
            </a:r>
            <a:r>
              <a:rPr lang="en-US" sz="1200" dirty="0" smtClean="0"/>
              <a:t>everyone.</a:t>
            </a:r>
            <a:r>
              <a:rPr lang="ru-RU" sz="1200" dirty="0" smtClean="0"/>
              <a:t> </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2</a:t>
            </a:fld>
            <a:endParaRPr lang="en-US"/>
          </a:p>
        </p:txBody>
      </p:sp>
    </p:spTree>
    <p:extLst>
      <p:ext uri="{BB962C8B-B14F-4D97-AF65-F5344CB8AC3E}">
        <p14:creationId xmlns:p14="http://schemas.microsoft.com/office/powerpoint/2010/main" val="131707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600" kern="1200" dirty="0" smtClean="0">
                <a:solidFill>
                  <a:schemeClr val="tx1"/>
                </a:solidFill>
                <a:effectLst/>
                <a:latin typeface="+mn-lt"/>
                <a:ea typeface="+mn-ea"/>
                <a:cs typeface="+mn-cs"/>
              </a:rPr>
              <a:t>Here are the main statistical data on cancer situation  in our country. As you can see cancer morbidity is increasing every year and for 2017 there</a:t>
            </a:r>
            <a:r>
              <a:rPr lang="en-US" sz="1600" kern="1200" baseline="0" dirty="0" smtClean="0">
                <a:solidFill>
                  <a:schemeClr val="tx1"/>
                </a:solidFill>
                <a:effectLst/>
                <a:latin typeface="+mn-lt"/>
                <a:ea typeface="+mn-ea"/>
                <a:cs typeface="+mn-cs"/>
              </a:rPr>
              <a:t> were</a:t>
            </a:r>
            <a:r>
              <a:rPr lang="en-US" sz="1600" kern="1200" dirty="0" smtClean="0">
                <a:solidFill>
                  <a:schemeClr val="tx1"/>
                </a:solidFill>
                <a:effectLst/>
                <a:latin typeface="+mn-lt"/>
                <a:ea typeface="+mn-ea"/>
                <a:cs typeface="+mn-cs"/>
              </a:rPr>
              <a:t> about 3</a:t>
            </a:r>
            <a:r>
              <a:rPr lang="ru-RU" sz="1600" kern="1200" dirty="0" smtClean="0">
                <a:solidFill>
                  <a:schemeClr val="tx1"/>
                </a:solidFill>
                <a:effectLst/>
                <a:latin typeface="+mn-lt"/>
                <a:ea typeface="+mn-ea"/>
                <a:cs typeface="+mn-cs"/>
              </a:rPr>
              <a:t>5</a:t>
            </a:r>
            <a:r>
              <a:rPr lang="en-US" sz="1600" kern="1200" dirty="0" smtClean="0">
                <a:solidFill>
                  <a:schemeClr val="tx1"/>
                </a:solidFill>
                <a:effectLst/>
                <a:latin typeface="+mn-lt"/>
                <a:ea typeface="+mn-ea"/>
                <a:cs typeface="+mn-cs"/>
              </a:rPr>
              <a:t> thousand new cases.</a:t>
            </a:r>
          </a:p>
          <a:p>
            <a:r>
              <a:rPr lang="en-US" sz="1600" kern="1200" dirty="0" smtClean="0">
                <a:solidFill>
                  <a:schemeClr val="tx1"/>
                </a:solidFill>
                <a:effectLst/>
                <a:latin typeface="+mn-lt"/>
                <a:ea typeface="+mn-ea"/>
                <a:cs typeface="+mn-cs"/>
              </a:rPr>
              <a:t>However, the incidence rate in Kazakhstan is a little bit lower than that of OECD countries.</a:t>
            </a:r>
          </a:p>
          <a:p>
            <a:pPr marL="0" marR="0" indent="0" algn="l" defTabSz="914072"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Breast cancer is</a:t>
            </a:r>
            <a:r>
              <a:rPr lang="en-US" sz="1600" kern="1200" baseline="0" dirty="0" smtClean="0">
                <a:solidFill>
                  <a:schemeClr val="tx1"/>
                </a:solidFill>
                <a:effectLst/>
                <a:latin typeface="+mn-lt"/>
                <a:ea typeface="+mn-ea"/>
                <a:cs typeface="+mn-cs"/>
              </a:rPr>
              <a:t> on the fi</a:t>
            </a:r>
            <a:r>
              <a:rPr lang="en-US" sz="1600" kern="1200" dirty="0" smtClean="0">
                <a:solidFill>
                  <a:schemeClr val="tx1"/>
                </a:solidFill>
                <a:effectLst/>
                <a:latin typeface="+mn-lt"/>
                <a:ea typeface="+mn-ea"/>
                <a:cs typeface="+mn-cs"/>
              </a:rPr>
              <a:t>rst place in cancer morbidity, and the main cause of</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death is lung cancer.</a:t>
            </a:r>
            <a:endParaRPr lang="en-US" sz="1600" baseline="0" dirty="0" smtClean="0"/>
          </a:p>
          <a:p>
            <a:r>
              <a:rPr lang="en-US" sz="1600" kern="1200" dirty="0" smtClean="0">
                <a:solidFill>
                  <a:schemeClr val="tx1"/>
                </a:solidFill>
                <a:effectLst/>
                <a:latin typeface="+mn-lt"/>
                <a:ea typeface="+mn-ea"/>
                <a:cs typeface="+mn-cs"/>
              </a:rPr>
              <a:t>As you can see, mortality is gradually decreasing. In 201</a:t>
            </a:r>
            <a:r>
              <a:rPr lang="ru-RU" sz="1600" kern="1200" dirty="0" smtClean="0">
                <a:solidFill>
                  <a:schemeClr val="tx1"/>
                </a:solidFill>
                <a:effectLst/>
                <a:latin typeface="+mn-lt"/>
                <a:ea typeface="+mn-ea"/>
                <a:cs typeface="+mn-cs"/>
              </a:rPr>
              <a:t>7</a:t>
            </a:r>
            <a:r>
              <a:rPr lang="en-US" sz="1600" kern="1200" dirty="0" smtClean="0">
                <a:solidFill>
                  <a:schemeClr val="tx1"/>
                </a:solidFill>
                <a:effectLst/>
                <a:latin typeface="+mn-lt"/>
                <a:ea typeface="+mn-ea"/>
                <a:cs typeface="+mn-cs"/>
              </a:rPr>
              <a:t> we started to change the methodology of data gathering together with IARC</a:t>
            </a:r>
            <a:r>
              <a:rPr lang="ru-RU"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After</a:t>
            </a:r>
            <a:r>
              <a:rPr lang="en-US" sz="1600" kern="1200" baseline="0" dirty="0" smtClean="0">
                <a:solidFill>
                  <a:schemeClr val="tx1"/>
                </a:solidFill>
                <a:effectLst/>
                <a:latin typeface="+mn-lt"/>
                <a:ea typeface="+mn-ea"/>
                <a:cs typeface="+mn-cs"/>
              </a:rPr>
              <a:t> changing the methodology we see decreasing  in morbidity by 67%</a:t>
            </a:r>
            <a:endParaRPr lang="en-US" sz="1600" kern="1200" dirty="0" smtClean="0">
              <a:solidFill>
                <a:schemeClr val="tx1"/>
              </a:solidFill>
              <a:effectLst/>
              <a:latin typeface="+mn-lt"/>
              <a:ea typeface="+mn-ea"/>
              <a:cs typeface="+mn-cs"/>
            </a:endParaRPr>
          </a:p>
          <a:p>
            <a:endParaRPr lang="ru-RU" sz="1600" dirty="0"/>
          </a:p>
        </p:txBody>
      </p:sp>
      <p:sp>
        <p:nvSpPr>
          <p:cNvPr id="4" name="Номер слайда 3"/>
          <p:cNvSpPr>
            <a:spLocks noGrp="1"/>
          </p:cNvSpPr>
          <p:nvPr>
            <p:ph type="sldNum" sz="quarter" idx="10"/>
          </p:nvPr>
        </p:nvSpPr>
        <p:spPr/>
        <p:txBody>
          <a:bodyPr/>
          <a:lstStyle/>
          <a:p>
            <a:fld id="{7B89905D-456C-4248-B1DE-2BF2C79EEF73}" type="slidenum">
              <a:rPr lang="en-US" smtClean="0"/>
              <a:t>3</a:t>
            </a:fld>
            <a:endParaRPr lang="en-US"/>
          </a:p>
        </p:txBody>
      </p:sp>
    </p:spTree>
    <p:extLst>
      <p:ext uri="{BB962C8B-B14F-4D97-AF65-F5344CB8AC3E}">
        <p14:creationId xmlns:p14="http://schemas.microsoft.com/office/powerpoint/2010/main" val="174220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main statistical data on cancer situation in our country. More than 34 thousand cases were registered in Kazakhstan in 2017.</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Cervical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cancer is in the second place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women cancers after breast cancer with an incidence rate of 19.6 per 100,000 female population and mortality rate is 6.3 per 100,000 female population </a:t>
            </a:r>
          </a:p>
          <a:p>
            <a:pPr marL="0" marR="0" indent="0" algn="l" defTabSz="914072" rtl="0" eaLnBrk="1" fontAlgn="auto" latinLnBrk="0" hangingPunct="1">
              <a:lnSpc>
                <a:spcPct val="100000"/>
              </a:lnSpc>
              <a:spcBef>
                <a:spcPts val="0"/>
              </a:spcBef>
              <a:spcAft>
                <a:spcPts val="0"/>
              </a:spcAft>
              <a:buClrTx/>
              <a:buSzTx/>
              <a:buFontTx/>
              <a:buNone/>
              <a:tabLst/>
              <a:defRPr/>
            </a:pPr>
            <a:endParaRPr lang="en-US" baseline="0" dirty="0" smtClean="0"/>
          </a:p>
          <a:p>
            <a:endParaRPr lang="en-US"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89905D-456C-4248-B1DE-2BF2C79EEF73}" type="slidenum">
              <a:rPr lang="en-US" smtClean="0"/>
              <a:t>4</a:t>
            </a:fld>
            <a:endParaRPr lang="en-US"/>
          </a:p>
        </p:txBody>
      </p:sp>
    </p:spTree>
    <p:extLst>
      <p:ext uri="{BB962C8B-B14F-4D97-AF65-F5344CB8AC3E}">
        <p14:creationId xmlns:p14="http://schemas.microsoft.com/office/powerpoint/2010/main" val="50906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rtl="0" fontAlgn="base"/>
            <a:r>
              <a:rPr lang="en-US" sz="1200" kern="1200" dirty="0" smtClean="0">
                <a:solidFill>
                  <a:schemeClr val="tx1"/>
                </a:solidFill>
                <a:effectLst/>
                <a:latin typeface="+mn-lt"/>
                <a:ea typeface="+mn-ea"/>
                <a:cs typeface="+mn-cs"/>
              </a:rPr>
              <a:t>You can see that 23% of fertile age women with cancer die. </a:t>
            </a:r>
          </a:p>
          <a:p>
            <a:pPr algn="l" rtl="0" fontAlgn="base"/>
            <a:r>
              <a:rPr lang="en-US" sz="1200" kern="1200" dirty="0" smtClean="0">
                <a:solidFill>
                  <a:schemeClr val="tx1"/>
                </a:solidFill>
                <a:effectLst/>
                <a:latin typeface="+mn-lt"/>
                <a:ea typeface="+mn-ea"/>
                <a:cs typeface="+mn-cs"/>
              </a:rPr>
              <a:t>More than 600 women with cervical cancer die each year</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45% of them are women of fertile age</a:t>
            </a:r>
          </a:p>
        </p:txBody>
      </p:sp>
      <p:sp>
        <p:nvSpPr>
          <p:cNvPr id="4" name="Slide Number Placeholder 3"/>
          <p:cNvSpPr>
            <a:spLocks noGrp="1"/>
          </p:cNvSpPr>
          <p:nvPr>
            <p:ph type="sldNum" sz="quarter" idx="10"/>
          </p:nvPr>
        </p:nvSpPr>
        <p:spPr/>
        <p:txBody>
          <a:bodyPr/>
          <a:lstStyle/>
          <a:p>
            <a:pPr algn="l" rtl="0"/>
            <a:fld id="{7B89905D-456C-4248-B1DE-2BF2C79EEF73}" type="slidenum">
              <a:rPr/>
              <a:t>5</a:t>
            </a:fld>
            <a:endParaRPr lang="en"/>
          </a:p>
        </p:txBody>
      </p:sp>
    </p:spTree>
    <p:extLst>
      <p:ext uri="{BB962C8B-B14F-4D97-AF65-F5344CB8AC3E}">
        <p14:creationId xmlns:p14="http://schemas.microsoft.com/office/powerpoint/2010/main" val="31192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There were 6 screening programs in Kazakhstan until 2018</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10-years experience of screenings shows that our results are not as good as the OECD results. </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That is why a new optimized screening program, based on recommendations of WHO IMPACT MISSION experts is being currently introduced in Kazakhstan</a:t>
            </a:r>
            <a:r>
              <a:rPr lang="ru-RU" baseline="0" dirty="0" smtClean="0"/>
              <a:t>.</a:t>
            </a:r>
            <a:r>
              <a:rPr lang="en-US" baseline="0" dirty="0" smtClean="0"/>
              <a:t> </a:t>
            </a:r>
          </a:p>
          <a:p>
            <a:pPr marL="0" marR="0" indent="0" algn="l" defTabSz="914072" rtl="0" eaLnBrk="1" fontAlgn="auto" latinLnBrk="0" hangingPunct="1">
              <a:lnSpc>
                <a:spcPct val="100000"/>
              </a:lnSpc>
              <a:spcBef>
                <a:spcPts val="0"/>
              </a:spcBef>
              <a:spcAft>
                <a:spcPts val="0"/>
              </a:spcAft>
              <a:buClrTx/>
              <a:buSzTx/>
              <a:buFontTx/>
              <a:buNone/>
              <a:tabLst/>
              <a:defRPr/>
            </a:pPr>
            <a:r>
              <a:rPr lang="en-US" baseline="0" dirty="0" smtClean="0"/>
              <a:t>Today we have 3 screening programs of cervical, breast and colorectal cancer</a:t>
            </a:r>
          </a:p>
          <a:p>
            <a:endParaRPr lang="en-US" sz="1200" kern="1200" baseline="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6</a:t>
            </a:fld>
            <a:endParaRPr lang="en-US"/>
          </a:p>
        </p:txBody>
      </p:sp>
    </p:spTree>
    <p:extLst>
      <p:ext uri="{BB962C8B-B14F-4D97-AF65-F5344CB8AC3E}">
        <p14:creationId xmlns:p14="http://schemas.microsoft.com/office/powerpoint/2010/main" val="85118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defTabSz="914296" rtl="0"/>
            <a:r>
              <a:rPr lang="en" altLang="ru-RU" sz="1200" dirty="0" smtClean="0">
                <a:solidFill>
                  <a:srgbClr val="483660"/>
                </a:solidFill>
                <a:latin typeface="Imago" panose="02000500060000020004" pitchFamily="2" charset="0"/>
                <a:cs typeface="Times New Roman" pitchFamily="18" charset="0"/>
              </a:rPr>
              <a:t>As you can</a:t>
            </a:r>
            <a:r>
              <a:rPr lang="en" altLang="ru-RU" sz="1200" baseline="0" dirty="0" smtClean="0">
                <a:solidFill>
                  <a:srgbClr val="483660"/>
                </a:solidFill>
                <a:latin typeface="Imago" panose="02000500060000020004" pitchFamily="2" charset="0"/>
                <a:cs typeface="Times New Roman" pitchFamily="18" charset="0"/>
              </a:rPr>
              <a:t> see on this slide, we start our Cervical cancer screening program in 2008 among women aged 35-60 with period of screening </a:t>
            </a:r>
            <a:r>
              <a:rPr lang="en-US" altLang="ru-RU" sz="1200" baseline="0" dirty="0" smtClean="0">
                <a:solidFill>
                  <a:srgbClr val="483660"/>
                </a:solidFill>
                <a:latin typeface="Imago" panose="02000500060000020004" pitchFamily="2" charset="0"/>
                <a:cs typeface="Times New Roman" pitchFamily="18" charset="0"/>
              </a:rPr>
              <a:t>of </a:t>
            </a:r>
            <a:r>
              <a:rPr lang="en" altLang="ru-RU" sz="1200" baseline="0" dirty="0" smtClean="0">
                <a:solidFill>
                  <a:srgbClr val="483660"/>
                </a:solidFill>
                <a:latin typeface="Imago" panose="02000500060000020004" pitchFamily="2" charset="0"/>
                <a:cs typeface="Times New Roman" pitchFamily="18" charset="0"/>
              </a:rPr>
              <a:t>5 years. </a:t>
            </a:r>
          </a:p>
          <a:p>
            <a:pPr algn="l" defTabSz="914296" rtl="0"/>
            <a:r>
              <a:rPr lang="en" altLang="ru-RU" sz="1200" baseline="0" dirty="0" smtClean="0">
                <a:solidFill>
                  <a:srgbClr val="483660"/>
                </a:solidFill>
                <a:latin typeface="Imago" panose="02000500060000020004" pitchFamily="2" charset="0"/>
                <a:cs typeface="Times New Roman" pitchFamily="18" charset="0"/>
              </a:rPr>
              <a:t>In 2011 we expanded women age group to 30-60</a:t>
            </a:r>
            <a:endParaRPr lang="en-US" altLang="ru-RU" sz="1200" baseline="0" dirty="0" smtClean="0">
              <a:solidFill>
                <a:srgbClr val="483660"/>
              </a:solidFill>
              <a:latin typeface="Imago" panose="02000500060000020004" pitchFamily="2" charset="0"/>
              <a:cs typeface="Times New Roman" pitchFamily="18" charset="0"/>
            </a:endParaRPr>
          </a:p>
          <a:p>
            <a:pPr algn="l" defTabSz="914296" rtl="0"/>
            <a:r>
              <a:rPr lang="en-US" altLang="ru-RU" sz="1200" baseline="0" dirty="0" smtClean="0">
                <a:solidFill>
                  <a:srgbClr val="483660"/>
                </a:solidFill>
                <a:latin typeface="Imago" panose="02000500060000020004" pitchFamily="2" charset="0"/>
                <a:cs typeface="Times New Roman" pitchFamily="18" charset="0"/>
              </a:rPr>
              <a:t>in 2012 </a:t>
            </a:r>
            <a:r>
              <a:rPr lang="en" altLang="ru-RU" sz="1200" baseline="0" dirty="0" smtClean="0">
                <a:solidFill>
                  <a:srgbClr val="483660"/>
                </a:solidFill>
                <a:latin typeface="Imago" panose="02000500060000020004" pitchFamily="2" charset="0"/>
                <a:cs typeface="Times New Roman" pitchFamily="18" charset="0"/>
              </a:rPr>
              <a:t>developed </a:t>
            </a:r>
            <a:r>
              <a:rPr lang="en-US" altLang="ru-RU" sz="1200" baseline="0" dirty="0" smtClean="0">
                <a:solidFill>
                  <a:srgbClr val="483660"/>
                </a:solidFill>
                <a:latin typeface="Imago" panose="02000500060000020004" pitchFamily="2" charset="0"/>
                <a:cs typeface="Times New Roman" pitchFamily="18" charset="0"/>
              </a:rPr>
              <a:t>National cancer guidelines. </a:t>
            </a:r>
          </a:p>
          <a:p>
            <a:pPr algn="l" defTabSz="914296" rtl="0"/>
            <a:r>
              <a:rPr lang="en-US" altLang="ru-RU" sz="1200" baseline="0" dirty="0" smtClean="0">
                <a:solidFill>
                  <a:srgbClr val="483660"/>
                </a:solidFill>
                <a:latin typeface="Imago" panose="02000500060000020004" pitchFamily="2" charset="0"/>
                <a:cs typeface="Times New Roman" pitchFamily="18" charset="0"/>
              </a:rPr>
              <a:t>In 2013-2014 we switched from conventional PAP smear  to liquid-based cytology (LBC) and for now we have expanded target age to </a:t>
            </a:r>
            <a:r>
              <a:rPr lang="en-US" altLang="ru-RU" sz="1200" baseline="0" dirty="0" smtClean="0">
                <a:solidFill>
                  <a:srgbClr val="483660"/>
                </a:solidFill>
                <a:latin typeface="Imago" panose="02000500060000020004" pitchFamily="2" charset="0"/>
                <a:cs typeface="Times New Roman" pitchFamily="18" charset="0"/>
              </a:rPr>
              <a:t>30-70 </a:t>
            </a:r>
            <a:r>
              <a:rPr lang="en-US" altLang="ru-RU" sz="1200" baseline="0" dirty="0" smtClean="0">
                <a:solidFill>
                  <a:srgbClr val="483660"/>
                </a:solidFill>
                <a:latin typeface="Imago" panose="02000500060000020004" pitchFamily="2" charset="0"/>
                <a:cs typeface="Times New Roman" pitchFamily="18" charset="0"/>
              </a:rPr>
              <a:t>years  with 4-years interval of screening. </a:t>
            </a:r>
          </a:p>
          <a:p>
            <a:pPr algn="l" defTabSz="914296" rtl="0"/>
            <a:r>
              <a:rPr lang="en-US" altLang="ru-RU" sz="1200" baseline="0" dirty="0" smtClean="0">
                <a:solidFill>
                  <a:srgbClr val="483660"/>
                </a:solidFill>
                <a:latin typeface="Imago" panose="02000500060000020004" pitchFamily="2" charset="0"/>
                <a:cs typeface="Times New Roman" pitchFamily="18" charset="0"/>
              </a:rPr>
              <a:t>Now we are on the way to implementing pilot program of HPV screening</a:t>
            </a:r>
            <a:endParaRPr lang="en" altLang="ru-RU" sz="1200" dirty="0">
              <a:solidFill>
                <a:srgbClr val="483660"/>
              </a:solidFill>
              <a:latin typeface="Imago" panose="02000500060000020004" pitchFamily="2" charset="0"/>
              <a:cs typeface="Times New Roman" pitchFamily="18" charset="0"/>
            </a:endParaRPr>
          </a:p>
        </p:txBody>
      </p:sp>
      <p:sp>
        <p:nvSpPr>
          <p:cNvPr id="4" name="Slide Number Placeholder 3"/>
          <p:cNvSpPr>
            <a:spLocks noGrp="1"/>
          </p:cNvSpPr>
          <p:nvPr>
            <p:ph type="sldNum" sz="quarter" idx="10"/>
          </p:nvPr>
        </p:nvSpPr>
        <p:spPr/>
        <p:txBody>
          <a:bodyPr/>
          <a:lstStyle/>
          <a:p>
            <a:pPr algn="l" rtl="0"/>
            <a:fld id="{7B89905D-456C-4248-B1DE-2BF2C79EEF73}" type="slidenum">
              <a:rPr/>
              <a:t>7</a:t>
            </a:fld>
            <a:endParaRPr lang="en"/>
          </a:p>
        </p:txBody>
      </p:sp>
    </p:spTree>
    <p:extLst>
      <p:ext uri="{BB962C8B-B14F-4D97-AF65-F5344CB8AC3E}">
        <p14:creationId xmlns:p14="http://schemas.microsoft.com/office/powerpoint/2010/main" val="31192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incidence of cervical cancer before the introduction of the screening program was relatively stable and</a:t>
            </a:r>
            <a:r>
              <a:rPr lang="en-US" baseline="0" dirty="0" smtClean="0"/>
              <a:t> was </a:t>
            </a:r>
            <a:r>
              <a:rPr lang="en-US" dirty="0" smtClean="0"/>
              <a:t>15.3 per 100,000 women in 2008.</a:t>
            </a:r>
          </a:p>
          <a:p>
            <a:r>
              <a:rPr lang="en-US" dirty="0" smtClean="0"/>
              <a:t>As you can see</a:t>
            </a:r>
            <a:r>
              <a:rPr lang="en-US" baseline="0" dirty="0" smtClean="0"/>
              <a:t> there is an increase in the detection of cervical cancer at a young age and with highest rate in 55-59 and 65-69 years</a:t>
            </a:r>
          </a:p>
          <a:p>
            <a:r>
              <a:rPr lang="en-US" dirty="0" smtClean="0"/>
              <a:t>Nevertheless, the pre-screening period was characterized by improvement in the registration of patients with the first stage from 67.2% in 2004 to 73.6% in 2007</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8</a:t>
            </a:fld>
            <a:endParaRPr lang="en-US"/>
          </a:p>
        </p:txBody>
      </p:sp>
    </p:spTree>
    <p:extLst>
      <p:ext uri="{BB962C8B-B14F-4D97-AF65-F5344CB8AC3E}">
        <p14:creationId xmlns:p14="http://schemas.microsoft.com/office/powerpoint/2010/main" val="35042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 are</a:t>
            </a:r>
            <a:r>
              <a:rPr lang="en-US" baseline="0" dirty="0" smtClean="0"/>
              <a:t> main cytological screening results for 9 years. As you can see coverage by screening is decreased every year from 72.9% in 2008 to 45.9% in 2016</a:t>
            </a:r>
          </a:p>
          <a:p>
            <a:r>
              <a:rPr lang="en-US" baseline="0" dirty="0" smtClean="0"/>
              <a:t>Now we have regions in Kazakhstan with low coverage </a:t>
            </a:r>
            <a:r>
              <a:rPr lang="en-US" baseline="0" dirty="0" smtClean="0"/>
              <a:t>rate</a:t>
            </a:r>
            <a:endParaRPr lang="ru-RU" baseline="0" dirty="0" smtClean="0"/>
          </a:p>
          <a:p>
            <a:r>
              <a:rPr lang="en-US" dirty="0" smtClean="0"/>
              <a:t>The low coverage of screening is associated with a decrease in funding for screening programs</a:t>
            </a:r>
            <a:endParaRPr lang="ru-RU" dirty="0"/>
          </a:p>
        </p:txBody>
      </p:sp>
      <p:sp>
        <p:nvSpPr>
          <p:cNvPr id="4" name="Номер слайда 3"/>
          <p:cNvSpPr>
            <a:spLocks noGrp="1"/>
          </p:cNvSpPr>
          <p:nvPr>
            <p:ph type="sldNum" sz="quarter" idx="10"/>
          </p:nvPr>
        </p:nvSpPr>
        <p:spPr/>
        <p:txBody>
          <a:bodyPr/>
          <a:lstStyle/>
          <a:p>
            <a:fld id="{7B89905D-456C-4248-B1DE-2BF2C79EEF73}" type="slidenum">
              <a:rPr lang="en-US" smtClean="0"/>
              <a:t>9</a:t>
            </a:fld>
            <a:endParaRPr lang="en-US"/>
          </a:p>
        </p:txBody>
      </p:sp>
    </p:spTree>
    <p:extLst>
      <p:ext uri="{BB962C8B-B14F-4D97-AF65-F5344CB8AC3E}">
        <p14:creationId xmlns:p14="http://schemas.microsoft.com/office/powerpoint/2010/main" val="55887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435"/>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036" indent="0" algn="ctr">
              <a:buNone/>
              <a:defRPr>
                <a:solidFill>
                  <a:schemeClr val="tx1">
                    <a:tint val="75000"/>
                  </a:schemeClr>
                </a:solidFill>
              </a:defRPr>
            </a:lvl2pPr>
            <a:lvl3pPr marL="914072" indent="0" algn="ctr">
              <a:buNone/>
              <a:defRPr>
                <a:solidFill>
                  <a:schemeClr val="tx1">
                    <a:tint val="75000"/>
                  </a:schemeClr>
                </a:solidFill>
              </a:defRPr>
            </a:lvl3pPr>
            <a:lvl4pPr marL="1371107" indent="0" algn="ctr">
              <a:buNone/>
              <a:defRPr>
                <a:solidFill>
                  <a:schemeClr val="tx1">
                    <a:tint val="75000"/>
                  </a:schemeClr>
                </a:solidFill>
              </a:defRPr>
            </a:lvl4pPr>
            <a:lvl5pPr marL="1828143" indent="0" algn="ctr">
              <a:buNone/>
              <a:defRPr>
                <a:solidFill>
                  <a:schemeClr val="tx1">
                    <a:tint val="75000"/>
                  </a:schemeClr>
                </a:solidFill>
              </a:defRPr>
            </a:lvl5pPr>
            <a:lvl6pPr marL="2285179" indent="0" algn="ctr">
              <a:buNone/>
              <a:defRPr>
                <a:solidFill>
                  <a:schemeClr val="tx1">
                    <a:tint val="75000"/>
                  </a:schemeClr>
                </a:solidFill>
              </a:defRPr>
            </a:lvl6pPr>
            <a:lvl7pPr marL="2742214" indent="0" algn="ctr">
              <a:buNone/>
              <a:defRPr>
                <a:solidFill>
                  <a:schemeClr val="tx1">
                    <a:tint val="75000"/>
                  </a:schemeClr>
                </a:solidFill>
              </a:defRPr>
            </a:lvl7pPr>
            <a:lvl8pPr marL="3199250" indent="0" algn="ctr">
              <a:buNone/>
              <a:defRPr>
                <a:solidFill>
                  <a:schemeClr val="tx1">
                    <a:tint val="75000"/>
                  </a:schemeClr>
                </a:solidFill>
              </a:defRPr>
            </a:lvl8pPr>
            <a:lvl9pPr marL="36562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7BF61-B901-4348-B310-F7FF73A4A9E5}"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C4AE2-072B-4E36-83F3-33F4BBF66659}" type="slidenum">
              <a:rPr lang="en-US" smtClean="0"/>
              <a:t>‹#›</a:t>
            </a:fld>
            <a:endParaRPr lang="en-US"/>
          </a:p>
        </p:txBody>
      </p:sp>
      <p:pic>
        <p:nvPicPr>
          <p:cNvPr id="15"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52865"/>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7BF61-B901-4348-B310-F7FF73A4A9E5}"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C4AE2-072B-4E36-83F3-33F4BBF66659}" type="slidenum">
              <a:rPr lang="en-US" smtClean="0"/>
              <a:t>‹#›</a:t>
            </a:fld>
            <a:endParaRPr lang="en-US"/>
          </a:p>
        </p:txBody>
      </p:sp>
      <p:pic>
        <p:nvPicPr>
          <p:cNvPr id="8"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80482"/>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5"/>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3" y="274645"/>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7BF61-B901-4348-B310-F7FF73A4A9E5}"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C4AE2-072B-4E36-83F3-33F4BBF66659}" type="slidenum">
              <a:rPr lang="en-US" smtClean="0"/>
              <a:t>‹#›</a:t>
            </a:fld>
            <a:endParaRPr lang="en-US"/>
          </a:p>
        </p:txBody>
      </p:sp>
      <p:pic>
        <p:nvPicPr>
          <p:cNvPr id="8"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6084"/>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7BF61-B901-4348-B310-F7FF73A4A9E5}"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C4AE2-072B-4E36-83F3-33F4BBF66659}" type="slidenum">
              <a:rPr lang="en-US" smtClean="0"/>
              <a:t>‹#›</a:t>
            </a:fld>
            <a:endParaRPr lang="en-US"/>
          </a:p>
        </p:txBody>
      </p:sp>
      <p:pic>
        <p:nvPicPr>
          <p:cNvPr id="8"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56332"/>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1" y="4406904"/>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61" y="2906713"/>
            <a:ext cx="10361851" cy="1500187"/>
          </a:xfrm>
        </p:spPr>
        <p:txBody>
          <a:bodyPr anchor="b"/>
          <a:lstStyle>
            <a:lvl1pPr marL="0" indent="0">
              <a:buNone/>
              <a:defRPr sz="2000">
                <a:solidFill>
                  <a:schemeClr val="tx1">
                    <a:tint val="75000"/>
                  </a:schemeClr>
                </a:solidFill>
              </a:defRPr>
            </a:lvl1pPr>
            <a:lvl2pPr marL="457036" indent="0">
              <a:buNone/>
              <a:defRPr sz="1800">
                <a:solidFill>
                  <a:schemeClr val="tx1">
                    <a:tint val="75000"/>
                  </a:schemeClr>
                </a:solidFill>
              </a:defRPr>
            </a:lvl2pPr>
            <a:lvl3pPr marL="914072" indent="0">
              <a:buNone/>
              <a:defRPr sz="1600">
                <a:solidFill>
                  <a:schemeClr val="tx1">
                    <a:tint val="75000"/>
                  </a:schemeClr>
                </a:solidFill>
              </a:defRPr>
            </a:lvl3pPr>
            <a:lvl4pPr marL="1371107" indent="0">
              <a:buNone/>
              <a:defRPr sz="1400">
                <a:solidFill>
                  <a:schemeClr val="tx1">
                    <a:tint val="75000"/>
                  </a:schemeClr>
                </a:solidFill>
              </a:defRPr>
            </a:lvl4pPr>
            <a:lvl5pPr marL="1828143" indent="0">
              <a:buNone/>
              <a:defRPr sz="1400">
                <a:solidFill>
                  <a:schemeClr val="tx1">
                    <a:tint val="75000"/>
                  </a:schemeClr>
                </a:solidFill>
              </a:defRPr>
            </a:lvl5pPr>
            <a:lvl6pPr marL="2285179" indent="0">
              <a:buNone/>
              <a:defRPr sz="1400">
                <a:solidFill>
                  <a:schemeClr val="tx1">
                    <a:tint val="75000"/>
                  </a:schemeClr>
                </a:solidFill>
              </a:defRPr>
            </a:lvl6pPr>
            <a:lvl7pPr marL="2742214" indent="0">
              <a:buNone/>
              <a:defRPr sz="1400">
                <a:solidFill>
                  <a:schemeClr val="tx1">
                    <a:tint val="75000"/>
                  </a:schemeClr>
                </a:solidFill>
              </a:defRPr>
            </a:lvl7pPr>
            <a:lvl8pPr marL="3199250" indent="0">
              <a:buNone/>
              <a:defRPr sz="1400">
                <a:solidFill>
                  <a:schemeClr val="tx1">
                    <a:tint val="75000"/>
                  </a:schemeClr>
                </a:solidFill>
              </a:defRPr>
            </a:lvl8pPr>
            <a:lvl9pPr marL="365628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7BF61-B901-4348-B310-F7FF73A4A9E5}"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C4AE2-072B-4E36-83F3-33F4BBF66659}" type="slidenum">
              <a:rPr lang="en-US" smtClean="0"/>
              <a:t>‹#›</a:t>
            </a:fld>
            <a:endParaRPr lang="en-US"/>
          </a:p>
        </p:txBody>
      </p:sp>
      <p:pic>
        <p:nvPicPr>
          <p:cNvPr id="8"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49920"/>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3" y="1600204"/>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4"/>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7BF61-B901-4348-B310-F7FF73A4A9E5}"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C4AE2-072B-4E36-83F3-33F4BBF66659}" type="slidenum">
              <a:rPr lang="en-US" smtClean="0"/>
              <a:t>‹#›</a:t>
            </a:fld>
            <a:endParaRPr lang="en-US"/>
          </a:p>
        </p:txBody>
      </p:sp>
      <p:pic>
        <p:nvPicPr>
          <p:cNvPr id="9"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41738"/>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7"/>
            <a:ext cx="5386216" cy="639763"/>
          </a:xfrm>
        </p:spPr>
        <p:txBody>
          <a:bodyPr anchor="b"/>
          <a:lstStyle>
            <a:lvl1pPr marL="0" indent="0">
              <a:buNone/>
              <a:defRPr sz="2400" b="1"/>
            </a:lvl1pPr>
            <a:lvl2pPr marL="457036"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6"/>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9" y="1535117"/>
            <a:ext cx="5388332" cy="639763"/>
          </a:xfrm>
        </p:spPr>
        <p:txBody>
          <a:bodyPr anchor="b"/>
          <a:lstStyle>
            <a:lvl1pPr marL="0" indent="0">
              <a:buNone/>
              <a:defRPr sz="2400" b="1"/>
            </a:lvl1pPr>
            <a:lvl2pPr marL="457036"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9" y="2174876"/>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7BF61-B901-4348-B310-F7FF73A4A9E5}" type="datetimeFigureOut">
              <a:rPr lang="en-US" smtClean="0"/>
              <a:t>5/10/18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C4AE2-072B-4E36-83F3-33F4BBF66659}" type="slidenum">
              <a:rPr lang="en-US" smtClean="0"/>
              <a:t>‹#›</a:t>
            </a:fld>
            <a:endParaRPr lang="en-US"/>
          </a:p>
        </p:txBody>
      </p:sp>
      <p:pic>
        <p:nvPicPr>
          <p:cNvPr id="11"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53447"/>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7BF61-B901-4348-B310-F7FF73A4A9E5}" type="datetimeFigureOut">
              <a:rPr lang="en-US" smtClean="0"/>
              <a:t>5/10/18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C4AE2-072B-4E36-83F3-33F4BBF66659}" type="slidenum">
              <a:rPr lang="en-US" smtClean="0"/>
              <a:t>‹#›</a:t>
            </a:fld>
            <a:endParaRPr lang="en-US"/>
          </a:p>
        </p:txBody>
      </p:sp>
      <p:pic>
        <p:nvPicPr>
          <p:cNvPr id="7"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06612"/>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BF61-B901-4348-B310-F7FF73A4A9E5}" type="datetimeFigureOut">
              <a:rPr lang="en-US" smtClean="0"/>
              <a:t>5/10/18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C4AE2-072B-4E36-83F3-33F4BBF66659}" type="slidenum">
              <a:rPr lang="en-US" smtClean="0"/>
              <a:t>‹#›</a:t>
            </a:fld>
            <a:endParaRPr lang="en-US"/>
          </a:p>
        </p:txBody>
      </p:sp>
      <p:pic>
        <p:nvPicPr>
          <p:cNvPr id="6"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69624"/>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9" y="273050"/>
            <a:ext cx="4010562"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4"/>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9" y="1435104"/>
            <a:ext cx="4010562" cy="4691063"/>
          </a:xfrm>
        </p:spPr>
        <p:txBody>
          <a:bodyPr/>
          <a:lstStyle>
            <a:lvl1pPr marL="0" indent="0">
              <a:buNone/>
              <a:defRPr sz="1400"/>
            </a:lvl1pPr>
            <a:lvl2pPr marL="457036" indent="0">
              <a:buNone/>
              <a:defRPr sz="1200"/>
            </a:lvl2pPr>
            <a:lvl3pPr marL="914072" indent="0">
              <a:buNone/>
              <a:defRPr sz="1000"/>
            </a:lvl3pPr>
            <a:lvl4pPr marL="1371107" indent="0">
              <a:buNone/>
              <a:defRPr sz="900"/>
            </a:lvl4pPr>
            <a:lvl5pPr marL="1828143" indent="0">
              <a:buNone/>
              <a:defRPr sz="900"/>
            </a:lvl5pPr>
            <a:lvl6pPr marL="2285179" indent="0">
              <a:buNone/>
              <a:defRPr sz="900"/>
            </a:lvl6pPr>
            <a:lvl7pPr marL="2742214" indent="0">
              <a:buNone/>
              <a:defRPr sz="900"/>
            </a:lvl7pPr>
            <a:lvl8pPr marL="3199250" indent="0">
              <a:buNone/>
              <a:defRPr sz="900"/>
            </a:lvl8pPr>
            <a:lvl9pPr marL="36562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7BF61-B901-4348-B310-F7FF73A4A9E5}"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C4AE2-072B-4E36-83F3-33F4BBF66659}" type="slidenum">
              <a:rPr lang="en-US" smtClean="0"/>
              <a:t>‹#›</a:t>
            </a:fld>
            <a:endParaRPr lang="en-US"/>
          </a:p>
        </p:txBody>
      </p:sp>
      <p:pic>
        <p:nvPicPr>
          <p:cNvPr id="9"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211731"/>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3"/>
            <a:ext cx="7314248"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036" indent="0">
              <a:buNone/>
              <a:defRPr sz="28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endParaRPr lang="en-US"/>
          </a:p>
        </p:txBody>
      </p:sp>
      <p:sp>
        <p:nvSpPr>
          <p:cNvPr id="4" name="Text Placeholder 3"/>
          <p:cNvSpPr>
            <a:spLocks noGrp="1"/>
          </p:cNvSpPr>
          <p:nvPr>
            <p:ph type="body" sz="half" idx="2"/>
          </p:nvPr>
        </p:nvSpPr>
        <p:spPr>
          <a:xfrm>
            <a:off x="2389406" y="5367346"/>
            <a:ext cx="7314248" cy="804863"/>
          </a:xfrm>
        </p:spPr>
        <p:txBody>
          <a:bodyPr/>
          <a:lstStyle>
            <a:lvl1pPr marL="0" indent="0">
              <a:buNone/>
              <a:defRPr sz="1400"/>
            </a:lvl1pPr>
            <a:lvl2pPr marL="457036" indent="0">
              <a:buNone/>
              <a:defRPr sz="1200"/>
            </a:lvl2pPr>
            <a:lvl3pPr marL="914072" indent="0">
              <a:buNone/>
              <a:defRPr sz="1000"/>
            </a:lvl3pPr>
            <a:lvl4pPr marL="1371107" indent="0">
              <a:buNone/>
              <a:defRPr sz="900"/>
            </a:lvl4pPr>
            <a:lvl5pPr marL="1828143" indent="0">
              <a:buNone/>
              <a:defRPr sz="900"/>
            </a:lvl5pPr>
            <a:lvl6pPr marL="2285179" indent="0">
              <a:buNone/>
              <a:defRPr sz="900"/>
            </a:lvl6pPr>
            <a:lvl7pPr marL="2742214" indent="0">
              <a:buNone/>
              <a:defRPr sz="900"/>
            </a:lvl7pPr>
            <a:lvl8pPr marL="3199250" indent="0">
              <a:buNone/>
              <a:defRPr sz="900"/>
            </a:lvl8pPr>
            <a:lvl9pPr marL="36562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7BF61-B901-4348-B310-F7FF73A4A9E5}"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C4AE2-072B-4E36-83F3-33F4BBF66659}" type="slidenum">
              <a:rPr lang="en-US" smtClean="0"/>
              <a:t>‹#›</a:t>
            </a:fld>
            <a:endParaRPr lang="en-US"/>
          </a:p>
        </p:txBody>
      </p:sp>
      <p:pic>
        <p:nvPicPr>
          <p:cNvPr id="9" name="Picture 7" descr="C:\Users\saparbea\Downloads\logo.png"/>
          <p:cNvPicPr>
            <a:picLocks noChangeAspect="1" noChangeArrowheads="1"/>
          </p:cNvPicPr>
          <p:nvPr userDrawn="1"/>
        </p:nvPicPr>
        <p:blipFill>
          <a:blip r:embed="rId2" cstate="print">
            <a:duotone>
              <a:prstClr val="black"/>
              <a:srgbClr val="7030A0">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10919742" y="258777"/>
            <a:ext cx="927669" cy="878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72575"/>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7"/>
            <a:ext cx="10971372" cy="1143000"/>
          </a:xfrm>
          <a:prstGeom prst="rect">
            <a:avLst/>
          </a:prstGeom>
        </p:spPr>
        <p:txBody>
          <a:bodyPr vert="horz" lIns="91396" tIns="45696" rIns="91396"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4"/>
            <a:ext cx="10971372" cy="4525963"/>
          </a:xfrm>
          <a:prstGeom prst="rect">
            <a:avLst/>
          </a:prstGeom>
        </p:spPr>
        <p:txBody>
          <a:bodyPr vert="horz" lIns="91396" tIns="45696" rIns="91396" bIns="4569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21" y="6356357"/>
            <a:ext cx="2844430" cy="365125"/>
          </a:xfrm>
          <a:prstGeom prst="rect">
            <a:avLst/>
          </a:prstGeom>
        </p:spPr>
        <p:txBody>
          <a:bodyPr vert="horz" lIns="91396" tIns="45696" rIns="91396" bIns="45696" rtlCol="0" anchor="ctr"/>
          <a:lstStyle>
            <a:lvl1pPr algn="l">
              <a:defRPr sz="1200">
                <a:solidFill>
                  <a:schemeClr val="tx1">
                    <a:tint val="75000"/>
                  </a:schemeClr>
                </a:solidFill>
              </a:defRPr>
            </a:lvl1pPr>
          </a:lstStyle>
          <a:p>
            <a:fld id="{5CF7BF61-B901-4348-B310-F7FF73A4A9E5}" type="datetimeFigureOut">
              <a:rPr lang="en-US" smtClean="0"/>
              <a:t>5/10/18</a:t>
            </a:fld>
            <a:endParaRPr lang="en-US"/>
          </a:p>
        </p:txBody>
      </p:sp>
      <p:sp>
        <p:nvSpPr>
          <p:cNvPr id="5" name="Footer Placeholder 4"/>
          <p:cNvSpPr>
            <a:spLocks noGrp="1"/>
          </p:cNvSpPr>
          <p:nvPr>
            <p:ph type="ftr" sz="quarter" idx="3"/>
          </p:nvPr>
        </p:nvSpPr>
        <p:spPr>
          <a:xfrm>
            <a:off x="4165059" y="6356357"/>
            <a:ext cx="3860297" cy="365125"/>
          </a:xfrm>
          <a:prstGeom prst="rect">
            <a:avLst/>
          </a:prstGeom>
        </p:spPr>
        <p:txBody>
          <a:bodyPr vert="horz" lIns="91396" tIns="45696" rIns="91396"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7"/>
            <a:ext cx="2844430" cy="365125"/>
          </a:xfrm>
          <a:prstGeom prst="rect">
            <a:avLst/>
          </a:prstGeom>
        </p:spPr>
        <p:txBody>
          <a:bodyPr vert="horz" lIns="91396" tIns="45696" rIns="91396" bIns="45696" rtlCol="0" anchor="ctr"/>
          <a:lstStyle>
            <a:lvl1pPr algn="r">
              <a:defRPr sz="1200">
                <a:solidFill>
                  <a:schemeClr val="tx1">
                    <a:tint val="75000"/>
                  </a:schemeClr>
                </a:solidFill>
              </a:defRPr>
            </a:lvl1pPr>
          </a:lstStyle>
          <a:p>
            <a:fld id="{FEEC4AE2-072B-4E36-83F3-33F4BBF66659}" type="slidenum">
              <a:rPr lang="en-US" smtClean="0"/>
              <a:t>‹#›</a:t>
            </a:fld>
            <a:endParaRPr lang="en-US"/>
          </a:p>
        </p:txBody>
      </p:sp>
    </p:spTree>
    <p:extLst>
      <p:ext uri="{BB962C8B-B14F-4D97-AF65-F5344CB8AC3E}">
        <p14:creationId xmlns:p14="http://schemas.microsoft.com/office/powerpoint/2010/main" val="395648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iming>
    <p:tnLst>
      <p:par>
        <p:cTn id="1" dur="indefinite" restart="never" nodeType="tmRoot"/>
      </p:par>
    </p:tnLst>
  </p:timing>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6" indent="-342776"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3" indent="-285648"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1" indent="-228517"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6"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1"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96"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3"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68"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03" indent="-228517"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6"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07" algn="l" defTabSz="914072" rtl="0" eaLnBrk="1" latinLnBrk="0" hangingPunct="1">
        <a:defRPr sz="1800" kern="1200">
          <a:solidFill>
            <a:schemeClr val="tx1"/>
          </a:solidFill>
          <a:latin typeface="+mn-lt"/>
          <a:ea typeface="+mn-ea"/>
          <a:cs typeface="+mn-cs"/>
        </a:defRPr>
      </a:lvl4pPr>
      <a:lvl5pPr marL="1828143" algn="l" defTabSz="914072" rtl="0" eaLnBrk="1" latinLnBrk="0" hangingPunct="1">
        <a:defRPr sz="1800" kern="1200">
          <a:solidFill>
            <a:schemeClr val="tx1"/>
          </a:solidFill>
          <a:latin typeface="+mn-lt"/>
          <a:ea typeface="+mn-ea"/>
          <a:cs typeface="+mn-cs"/>
        </a:defRPr>
      </a:lvl5pPr>
      <a:lvl6pPr marL="2285179" algn="l" defTabSz="914072" rtl="0" eaLnBrk="1" latinLnBrk="0" hangingPunct="1">
        <a:defRPr sz="1800" kern="1200">
          <a:solidFill>
            <a:schemeClr val="tx1"/>
          </a:solidFill>
          <a:latin typeface="+mn-lt"/>
          <a:ea typeface="+mn-ea"/>
          <a:cs typeface="+mn-cs"/>
        </a:defRPr>
      </a:lvl6pPr>
      <a:lvl7pPr marL="2742214" algn="l" defTabSz="914072" rtl="0" eaLnBrk="1" latinLnBrk="0" hangingPunct="1">
        <a:defRPr sz="1800" kern="1200">
          <a:solidFill>
            <a:schemeClr val="tx1"/>
          </a:solidFill>
          <a:latin typeface="+mn-lt"/>
          <a:ea typeface="+mn-ea"/>
          <a:cs typeface="+mn-cs"/>
        </a:defRPr>
      </a:lvl7pPr>
      <a:lvl8pPr marL="3199250" algn="l" defTabSz="914072" rtl="0" eaLnBrk="1" latinLnBrk="0" hangingPunct="1">
        <a:defRPr sz="1800" kern="1200">
          <a:solidFill>
            <a:schemeClr val="tx1"/>
          </a:solidFill>
          <a:latin typeface="+mn-lt"/>
          <a:ea typeface="+mn-ea"/>
          <a:cs typeface="+mn-cs"/>
        </a:defRPr>
      </a:lvl8pPr>
      <a:lvl9pPr marL="3656286" algn="l" defTabSz="9140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1.jpeg"/><Relationship Id="rId5"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5.tiff"/><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9" Type="http://schemas.openxmlformats.org/officeDocument/2006/relationships/image" Target="../media/image31.jpeg"/><Relationship Id="rId20" Type="http://schemas.openxmlformats.org/officeDocument/2006/relationships/image" Target="../media/image42.jpeg"/><Relationship Id="rId21" Type="http://schemas.openxmlformats.org/officeDocument/2006/relationships/image" Target="../media/image43.jpeg"/><Relationship Id="rId22" Type="http://schemas.openxmlformats.org/officeDocument/2006/relationships/image" Target="../media/image44.jpeg"/><Relationship Id="rId10" Type="http://schemas.openxmlformats.org/officeDocument/2006/relationships/image" Target="../media/image32.jpeg"/><Relationship Id="rId11" Type="http://schemas.openxmlformats.org/officeDocument/2006/relationships/image" Target="../media/image33.jpeg"/><Relationship Id="rId12" Type="http://schemas.openxmlformats.org/officeDocument/2006/relationships/image" Target="../media/image34.jpeg"/><Relationship Id="rId13" Type="http://schemas.openxmlformats.org/officeDocument/2006/relationships/image" Target="../media/image35.jpeg"/><Relationship Id="rId14" Type="http://schemas.openxmlformats.org/officeDocument/2006/relationships/image" Target="../media/image36.jpeg"/><Relationship Id="rId15" Type="http://schemas.openxmlformats.org/officeDocument/2006/relationships/image" Target="../media/image37.jpeg"/><Relationship Id="rId16" Type="http://schemas.openxmlformats.org/officeDocument/2006/relationships/image" Target="../media/image38.jpeg"/><Relationship Id="rId17" Type="http://schemas.openxmlformats.org/officeDocument/2006/relationships/image" Target="../media/image39.jpeg"/><Relationship Id="rId18" Type="http://schemas.openxmlformats.org/officeDocument/2006/relationships/image" Target="../media/image40.jpeg"/><Relationship Id="rId19" Type="http://schemas.openxmlformats.org/officeDocument/2006/relationships/image" Target="../media/image41.jpeg"/><Relationship Id="rId1" Type="http://schemas.openxmlformats.org/officeDocument/2006/relationships/tags" Target="../tags/tag5.xml"/><Relationship Id="rId2" Type="http://schemas.openxmlformats.org/officeDocument/2006/relationships/slideLayout" Target="../slideLayouts/slideLayout1.xml"/><Relationship Id="rId3" Type="http://schemas.openxmlformats.org/officeDocument/2006/relationships/notesSlide" Target="../notesSlides/notesSlide17.xm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3.xml"/><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image" Target="../media/image16.png"/><Relationship Id="rId6" Type="http://schemas.microsoft.com/office/2007/relationships/hdphoto" Target="../media/hdphoto2.wdp"/><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fbcdn-sphotos-c-a.akamaihd.net/hphotos-ak-xfp1/v/t1.0-9/13339551_247876538903646_6198237174419020664_n.png?oh=d2359f92363514d9c5083c84bc465b86&amp;oe=57CC2389&amp;__gda__=1476871424_abcc03e5c42d43bc7bf6e126c14f763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18" y="396024"/>
            <a:ext cx="2088232" cy="178991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03118" y="4534081"/>
            <a:ext cx="6285979" cy="923330"/>
          </a:xfrm>
          <a:prstGeom prst="rect">
            <a:avLst/>
          </a:prstGeom>
        </p:spPr>
        <p:txBody>
          <a:bodyPr wrap="square">
            <a:spAutoFit/>
          </a:bodyPr>
          <a:lstStyle/>
          <a:p>
            <a:pPr algn="r">
              <a:lnSpc>
                <a:spcPct val="90000"/>
              </a:lnSpc>
            </a:pPr>
            <a:r>
              <a:rPr lang="en-US" altLang="ru-RU" sz="2000" b="1" dirty="0" err="1" smtClean="0">
                <a:latin typeface="Arial" panose="020B0604020202020204" pitchFamily="34" charset="0"/>
                <a:cs typeface="Arial" panose="020B0604020202020204" pitchFamily="34" charset="0"/>
              </a:rPr>
              <a:t>Dilyara</a:t>
            </a:r>
            <a:r>
              <a:rPr lang="en-US" altLang="ru-RU" sz="2000" b="1" dirty="0" smtClean="0">
                <a:latin typeface="Arial" panose="020B0604020202020204" pitchFamily="34" charset="0"/>
                <a:cs typeface="Arial" panose="020B0604020202020204" pitchFamily="34" charset="0"/>
              </a:rPr>
              <a:t> </a:t>
            </a:r>
            <a:r>
              <a:rPr lang="en-US" altLang="ru-RU" sz="2000" b="1" dirty="0" err="1" smtClean="0">
                <a:latin typeface="Arial" panose="020B0604020202020204" pitchFamily="34" charset="0"/>
                <a:cs typeface="Arial" panose="020B0604020202020204" pitchFamily="34" charset="0"/>
              </a:rPr>
              <a:t>Kaidarova</a:t>
            </a:r>
            <a:r>
              <a:rPr lang="en-US" altLang="ru-RU" sz="2000" b="1" dirty="0" smtClean="0">
                <a:latin typeface="Arial" panose="020B0604020202020204" pitchFamily="34" charset="0"/>
                <a:cs typeface="Arial" panose="020B0604020202020204" pitchFamily="34" charset="0"/>
              </a:rPr>
              <a:t>, MD, PhD, Professor</a:t>
            </a:r>
            <a:endParaRPr lang="en-US" altLang="ru-RU" sz="2000" b="1" dirty="0">
              <a:latin typeface="Arial" panose="020B0604020202020204" pitchFamily="34" charset="0"/>
              <a:cs typeface="Arial" panose="020B0604020202020204" pitchFamily="34" charset="0"/>
            </a:endParaRPr>
          </a:p>
          <a:p>
            <a:pPr algn="r">
              <a:lnSpc>
                <a:spcPct val="90000"/>
              </a:lnSpc>
            </a:pPr>
            <a:r>
              <a:rPr lang="en-US" altLang="ru-RU" sz="2000" dirty="0" smtClean="0">
                <a:latin typeface="Arial" panose="020B0604020202020204" pitchFamily="34" charset="0"/>
                <a:cs typeface="Arial" panose="020B0604020202020204" pitchFamily="34" charset="0"/>
              </a:rPr>
              <a:t>President </a:t>
            </a:r>
            <a:r>
              <a:rPr lang="en-US" altLang="ru-RU" sz="2000" dirty="0">
                <a:latin typeface="Arial" panose="020B0604020202020204" pitchFamily="34" charset="0"/>
                <a:cs typeface="Arial" panose="020B0604020202020204" pitchFamily="34" charset="0"/>
              </a:rPr>
              <a:t>of the Kazakh Cancer Society,</a:t>
            </a:r>
          </a:p>
          <a:p>
            <a:pPr algn="r">
              <a:lnSpc>
                <a:spcPct val="90000"/>
              </a:lnSpc>
            </a:pPr>
            <a:r>
              <a:rPr lang="en-US" altLang="ru-RU" sz="2000" dirty="0">
                <a:latin typeface="Arial" panose="020B0604020202020204" pitchFamily="34" charset="0"/>
                <a:cs typeface="Arial" panose="020B0604020202020204" pitchFamily="34" charset="0"/>
              </a:rPr>
              <a:t>Director of </a:t>
            </a:r>
            <a:r>
              <a:rPr lang="en-US" altLang="ru-RU" sz="2000" dirty="0" err="1">
                <a:latin typeface="Arial" panose="020B0604020202020204" pitchFamily="34" charset="0"/>
                <a:cs typeface="Arial" panose="020B0604020202020204" pitchFamily="34" charset="0"/>
              </a:rPr>
              <a:t>KazIOR</a:t>
            </a:r>
            <a:endParaRPr lang="en-US" altLang="ru-RU" sz="2000" dirty="0">
              <a:latin typeface="Arial" panose="020B0604020202020204" pitchFamily="34" charset="0"/>
              <a:cs typeface="Arial" panose="020B0604020202020204" pitchFamily="34" charset="0"/>
            </a:endParaRPr>
          </a:p>
        </p:txBody>
      </p:sp>
      <p:pic>
        <p:nvPicPr>
          <p:cNvPr id="9" name="Изображение 8"/>
          <p:cNvPicPr>
            <a:picLocks noChangeAspect="1"/>
          </p:cNvPicPr>
          <p:nvPr/>
        </p:nvPicPr>
        <p:blipFill>
          <a:blip r:embed="rId4"/>
          <a:stretch>
            <a:fillRect/>
          </a:stretch>
        </p:blipFill>
        <p:spPr>
          <a:xfrm>
            <a:off x="3569397" y="436171"/>
            <a:ext cx="7272808" cy="1709621"/>
          </a:xfrm>
          <a:prstGeom prst="rect">
            <a:avLst/>
          </a:prstGeom>
        </p:spPr>
      </p:pic>
      <p:sp>
        <p:nvSpPr>
          <p:cNvPr id="10" name="Прямоугольник 9"/>
          <p:cNvSpPr/>
          <p:nvPr/>
        </p:nvSpPr>
        <p:spPr>
          <a:xfrm>
            <a:off x="1864668" y="2194062"/>
            <a:ext cx="8051371" cy="2123658"/>
          </a:xfrm>
          <a:prstGeom prst="rect">
            <a:avLst/>
          </a:prstGeom>
        </p:spPr>
        <p:txBody>
          <a:bodyPr wrap="none">
            <a:spAutoFit/>
          </a:bodyPr>
          <a:lstStyle/>
          <a:p>
            <a:pPr algn="ctr"/>
            <a:r>
              <a:rPr lang="en-US" sz="4400" b="1" dirty="0">
                <a:solidFill>
                  <a:srgbClr val="471A82"/>
                </a:solidFill>
                <a:latin typeface="+mj-lt"/>
              </a:rPr>
              <a:t>The experience of </a:t>
            </a:r>
            <a:r>
              <a:rPr lang="en-US" sz="4400" b="1" dirty="0" smtClean="0">
                <a:solidFill>
                  <a:srgbClr val="471A82"/>
                </a:solidFill>
                <a:latin typeface="+mj-lt"/>
              </a:rPr>
              <a:t>Cervical Cancer</a:t>
            </a:r>
          </a:p>
          <a:p>
            <a:pPr algn="ctr"/>
            <a:r>
              <a:rPr lang="en-US" sz="4400" b="1" dirty="0" smtClean="0">
                <a:solidFill>
                  <a:srgbClr val="471A82"/>
                </a:solidFill>
                <a:latin typeface="+mj-lt"/>
              </a:rPr>
              <a:t>screening </a:t>
            </a:r>
            <a:r>
              <a:rPr lang="en-US" sz="4400" b="1" dirty="0">
                <a:solidFill>
                  <a:srgbClr val="471A82"/>
                </a:solidFill>
                <a:latin typeface="+mj-lt"/>
              </a:rPr>
              <a:t>program </a:t>
            </a:r>
            <a:endParaRPr lang="en-US" sz="4400" b="1" dirty="0" smtClean="0">
              <a:solidFill>
                <a:srgbClr val="471A82"/>
              </a:solidFill>
              <a:latin typeface="+mj-lt"/>
            </a:endParaRPr>
          </a:p>
          <a:p>
            <a:pPr algn="ctr"/>
            <a:r>
              <a:rPr lang="en-US" sz="4400" b="1" dirty="0" smtClean="0">
                <a:solidFill>
                  <a:srgbClr val="471A82"/>
                </a:solidFill>
                <a:latin typeface="+mj-lt"/>
              </a:rPr>
              <a:t>in </a:t>
            </a:r>
            <a:r>
              <a:rPr lang="en-US" sz="4400" b="1" dirty="0">
                <a:solidFill>
                  <a:srgbClr val="471A82"/>
                </a:solidFill>
                <a:latin typeface="+mj-lt"/>
              </a:rPr>
              <a:t>Kazakhstan</a:t>
            </a:r>
            <a:endParaRPr lang="ru-RU" sz="4400" b="1" dirty="0">
              <a:solidFill>
                <a:srgbClr val="471A82"/>
              </a:solidFill>
              <a:latin typeface="+mj-lt"/>
            </a:endParaRPr>
          </a:p>
        </p:txBody>
      </p:sp>
      <p:sp>
        <p:nvSpPr>
          <p:cNvPr id="12" name="Прямоугольник 11"/>
          <p:cNvSpPr/>
          <p:nvPr/>
        </p:nvSpPr>
        <p:spPr>
          <a:xfrm>
            <a:off x="10811368" y="210862"/>
            <a:ext cx="118849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813563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4646" y="343432"/>
            <a:ext cx="9317212" cy="899819"/>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Autofit/>
          </a:bodyPr>
          <a:lstStyle/>
          <a:p>
            <a:r>
              <a:rPr lang="en-US" sz="3200" cap="all" dirty="0">
                <a:solidFill>
                  <a:schemeClr val="bg1"/>
                </a:solidFill>
              </a:rPr>
              <a:t>Screening </a:t>
            </a:r>
            <a:r>
              <a:rPr lang="en-US" sz="3200" cap="all" dirty="0" smtClean="0">
                <a:solidFill>
                  <a:schemeClr val="bg1"/>
                </a:solidFill>
              </a:rPr>
              <a:t>results</a:t>
            </a:r>
            <a:r>
              <a:rPr lang="en-US" sz="3200" cap="all" dirty="0">
                <a:solidFill>
                  <a:schemeClr val="bg1"/>
                </a:solidFill>
              </a:rPr>
              <a:t/>
            </a:r>
            <a:br>
              <a:rPr lang="en-US" sz="3200" cap="all" dirty="0">
                <a:solidFill>
                  <a:schemeClr val="bg1"/>
                </a:solidFill>
              </a:rPr>
            </a:br>
            <a:r>
              <a:rPr lang="en-US" sz="3200" cap="all" dirty="0" smtClean="0">
                <a:solidFill>
                  <a:schemeClr val="bg1"/>
                </a:solidFill>
              </a:rPr>
              <a:t>Cancer </a:t>
            </a:r>
            <a:r>
              <a:rPr lang="en-US" sz="3200" cap="all" dirty="0">
                <a:solidFill>
                  <a:schemeClr val="bg1"/>
                </a:solidFill>
              </a:rPr>
              <a:t>and Pre-cancer Detection</a:t>
            </a:r>
            <a:endParaRPr lang="ru-RU" sz="3200" cap="all" dirty="0">
              <a:solidFill>
                <a:schemeClr val="bg1"/>
              </a:solidFill>
            </a:endParaRPr>
          </a:p>
        </p:txBody>
      </p:sp>
      <p:graphicFrame>
        <p:nvGraphicFramePr>
          <p:cNvPr id="4" name="Диаграмма 3"/>
          <p:cNvGraphicFramePr>
            <a:graphicFrameLocks/>
          </p:cNvGraphicFramePr>
          <p:nvPr>
            <p:extLst>
              <p:ext uri="{D42A27DB-BD31-4B8C-83A1-F6EECF244321}">
                <p14:modId xmlns:p14="http://schemas.microsoft.com/office/powerpoint/2010/main" val="2066767443"/>
              </p:ext>
            </p:extLst>
          </p:nvPr>
        </p:nvGraphicFramePr>
        <p:xfrm>
          <a:off x="1054646" y="1412776"/>
          <a:ext cx="4896544" cy="2100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1530844466"/>
              </p:ext>
            </p:extLst>
          </p:nvPr>
        </p:nvGraphicFramePr>
        <p:xfrm>
          <a:off x="1054646" y="4031919"/>
          <a:ext cx="5040560" cy="2150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612424276"/>
              </p:ext>
            </p:extLst>
          </p:nvPr>
        </p:nvGraphicFramePr>
        <p:xfrm>
          <a:off x="6527254" y="1412775"/>
          <a:ext cx="4680520" cy="210003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600694" y="3466531"/>
            <a:ext cx="4133119" cy="338554"/>
          </a:xfrm>
          <a:prstGeom prst="rect">
            <a:avLst/>
          </a:prstGeom>
          <a:noFill/>
        </p:spPr>
        <p:txBody>
          <a:bodyPr wrap="none" rtlCol="0">
            <a:spAutoFit/>
          </a:bodyPr>
          <a:lstStyle/>
          <a:p>
            <a:r>
              <a:rPr lang="en-US" sz="1600" dirty="0"/>
              <a:t>Cervical Cancer Incidences in absolute numbers</a:t>
            </a:r>
            <a:endParaRPr lang="ru-RU" sz="1600" dirty="0"/>
          </a:p>
        </p:txBody>
      </p:sp>
      <p:sp>
        <p:nvSpPr>
          <p:cNvPr id="8" name="TextBox 7"/>
          <p:cNvSpPr txBox="1"/>
          <p:nvPr/>
        </p:nvSpPr>
        <p:spPr>
          <a:xfrm>
            <a:off x="2045911" y="6293296"/>
            <a:ext cx="3242683" cy="338554"/>
          </a:xfrm>
          <a:prstGeom prst="rect">
            <a:avLst/>
          </a:prstGeom>
          <a:noFill/>
        </p:spPr>
        <p:txBody>
          <a:bodyPr wrap="none" rtlCol="0">
            <a:spAutoFit/>
          </a:bodyPr>
          <a:lstStyle/>
          <a:p>
            <a:r>
              <a:rPr lang="en-US" sz="1600" dirty="0"/>
              <a:t>CC detection</a:t>
            </a:r>
            <a:r>
              <a:rPr lang="ru-RU" sz="1600" dirty="0"/>
              <a:t>: % </a:t>
            </a:r>
            <a:r>
              <a:rPr lang="en-US" sz="1600" dirty="0"/>
              <a:t>of examined women</a:t>
            </a:r>
            <a:endParaRPr lang="ru-RU" sz="1600" dirty="0"/>
          </a:p>
        </p:txBody>
      </p:sp>
      <p:sp>
        <p:nvSpPr>
          <p:cNvPr id="9" name="TextBox 8"/>
          <p:cNvSpPr txBox="1"/>
          <p:nvPr/>
        </p:nvSpPr>
        <p:spPr>
          <a:xfrm>
            <a:off x="6446594" y="3505014"/>
            <a:ext cx="4905196" cy="338554"/>
          </a:xfrm>
          <a:prstGeom prst="rect">
            <a:avLst/>
          </a:prstGeom>
          <a:noFill/>
        </p:spPr>
        <p:txBody>
          <a:bodyPr wrap="square" rtlCol="0">
            <a:spAutoFit/>
          </a:bodyPr>
          <a:lstStyle/>
          <a:p>
            <a:pPr algn="ctr"/>
            <a:r>
              <a:rPr lang="en-US" sz="1600" dirty="0"/>
              <a:t>Proportion of screen-detected cancers that are stage I, %</a:t>
            </a:r>
            <a:endParaRPr lang="ru-RU" sz="1600" dirty="0"/>
          </a:p>
        </p:txBody>
      </p:sp>
      <p:graphicFrame>
        <p:nvGraphicFramePr>
          <p:cNvPr id="10" name="Диаграмма 9"/>
          <p:cNvGraphicFramePr>
            <a:graphicFrameLocks/>
          </p:cNvGraphicFramePr>
          <p:nvPr>
            <p:extLst>
              <p:ext uri="{D42A27DB-BD31-4B8C-83A1-F6EECF244321}">
                <p14:modId xmlns:p14="http://schemas.microsoft.com/office/powerpoint/2010/main" val="831161974"/>
              </p:ext>
            </p:extLst>
          </p:nvPr>
        </p:nvGraphicFramePr>
        <p:xfrm>
          <a:off x="6527254" y="4031919"/>
          <a:ext cx="4499992" cy="21261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6918082" y="6265761"/>
            <a:ext cx="3797660" cy="584775"/>
          </a:xfrm>
          <a:prstGeom prst="rect">
            <a:avLst/>
          </a:prstGeom>
          <a:noFill/>
        </p:spPr>
        <p:txBody>
          <a:bodyPr wrap="square" rtlCol="0">
            <a:spAutoFit/>
          </a:bodyPr>
          <a:lstStyle/>
          <a:p>
            <a:pPr algn="ctr"/>
            <a:r>
              <a:rPr lang="en-US" sz="1600" dirty="0"/>
              <a:t>Pre-cancer detection (ASC-H + HSIL)</a:t>
            </a:r>
            <a:r>
              <a:rPr lang="ru-RU" sz="1600" dirty="0"/>
              <a:t>: % </a:t>
            </a:r>
            <a:r>
              <a:rPr lang="en-US" sz="1600" dirty="0"/>
              <a:t>of examined women</a:t>
            </a:r>
            <a:endParaRPr lang="ru-RU" sz="1600" dirty="0"/>
          </a:p>
        </p:txBody>
      </p:sp>
      <p:cxnSp>
        <p:nvCxnSpPr>
          <p:cNvPr id="12" name="Прямая соединительная линия 11"/>
          <p:cNvCxnSpPr/>
          <p:nvPr/>
        </p:nvCxnSpPr>
        <p:spPr bwMode="auto">
          <a:xfrm>
            <a:off x="1558702" y="3912717"/>
            <a:ext cx="9144000" cy="344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794913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7"/>
            <a:ext cx="10094197" cy="778099"/>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rmAutofit/>
          </a:bodyPr>
          <a:lstStyle/>
          <a:p>
            <a:r>
              <a:rPr lang="en-US" sz="3600" cap="all" dirty="0" smtClean="0">
                <a:solidFill>
                  <a:schemeClr val="bg1"/>
                </a:solidFill>
              </a:rPr>
              <a:t>Cervical Cancer in Kazakhstan </a:t>
            </a:r>
            <a:endParaRPr lang="ru-RU" sz="3600" cap="all" dirty="0">
              <a:solidFill>
                <a:schemeClr val="bg1"/>
              </a:solidFill>
            </a:endParaRPr>
          </a:p>
        </p:txBody>
      </p:sp>
      <p:sp>
        <p:nvSpPr>
          <p:cNvPr id="8" name="Rounded Rectangle 20"/>
          <p:cNvSpPr/>
          <p:nvPr/>
        </p:nvSpPr>
        <p:spPr>
          <a:xfrm>
            <a:off x="6743278" y="1484784"/>
            <a:ext cx="4877144" cy="681754"/>
          </a:xfrm>
          <a:prstGeom prst="roundRect">
            <a:avLst/>
          </a:prstGeom>
          <a:solidFill>
            <a:schemeClr val="accent4">
              <a:lumMod val="40000"/>
              <a:lumOff val="60000"/>
            </a:schemeClr>
          </a:solidFill>
          <a:ln>
            <a:solidFill>
              <a:srgbClr val="A591B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61E64"/>
                </a:solidFill>
                <a:latin typeface="Imago" panose="02000500060000020004" pitchFamily="2" charset="0"/>
                <a:cs typeface="Times New Roman" pitchFamily="18" charset="0"/>
              </a:rPr>
              <a:t>Early detection </a:t>
            </a:r>
          </a:p>
          <a:p>
            <a:pPr algn="ctr"/>
            <a:r>
              <a:rPr lang="en-US" sz="2000" b="1" dirty="0">
                <a:solidFill>
                  <a:srgbClr val="461E64"/>
                </a:solidFill>
                <a:latin typeface="Imago" panose="02000500060000020004" pitchFamily="2" charset="0"/>
                <a:cs typeface="Times New Roman" pitchFamily="18" charset="0"/>
              </a:rPr>
              <a:t>(I and II stages) – </a:t>
            </a:r>
            <a:r>
              <a:rPr lang="en-US" sz="2000" b="1" dirty="0" smtClean="0">
                <a:solidFill>
                  <a:srgbClr val="461E64"/>
                </a:solidFill>
                <a:latin typeface="Imago" panose="02000500060000020004" pitchFamily="2" charset="0"/>
                <a:cs typeface="Times New Roman" pitchFamily="18" charset="0"/>
              </a:rPr>
              <a:t>84,8% (2017)</a:t>
            </a:r>
            <a:endParaRPr lang="en" sz="2000" b="1" dirty="0">
              <a:solidFill>
                <a:srgbClr val="461E64"/>
              </a:solidFill>
              <a:latin typeface="Imago" panose="02000500060000020004" pitchFamily="2" charset="0"/>
              <a:cs typeface="Times New Roman" pitchFamily="18" charset="0"/>
            </a:endParaRPr>
          </a:p>
        </p:txBody>
      </p:sp>
      <p:sp>
        <p:nvSpPr>
          <p:cNvPr id="16" name="TextBox 15"/>
          <p:cNvSpPr txBox="1"/>
          <p:nvPr/>
        </p:nvSpPr>
        <p:spPr>
          <a:xfrm>
            <a:off x="6795886" y="4909738"/>
            <a:ext cx="4824536" cy="1569660"/>
          </a:xfrm>
          <a:prstGeom prst="rect">
            <a:avLst/>
          </a:prstGeom>
          <a:noFill/>
        </p:spPr>
        <p:txBody>
          <a:bodyPr wrap="square" rtlCol="0">
            <a:spAutoFit/>
          </a:bodyPr>
          <a:lstStyle/>
          <a:p>
            <a:r>
              <a:rPr lang="ru-RU" sz="1600" dirty="0" smtClean="0">
                <a:solidFill>
                  <a:srgbClr val="461E64"/>
                </a:solidFill>
                <a:latin typeface="Imago" panose="02000500060000020004" pitchFamily="2" charset="0"/>
              </a:rPr>
              <a:t>2017:</a:t>
            </a:r>
          </a:p>
          <a:p>
            <a:r>
              <a:rPr lang="en-US" sz="1600" dirty="0" smtClean="0">
                <a:solidFill>
                  <a:srgbClr val="461E64"/>
                </a:solidFill>
                <a:latin typeface="Imago" panose="02000500060000020004" pitchFamily="2" charset="0"/>
              </a:rPr>
              <a:t>Number of </a:t>
            </a:r>
            <a:r>
              <a:rPr lang="ru-RU" sz="1600" dirty="0" smtClean="0">
                <a:solidFill>
                  <a:srgbClr val="461E64"/>
                </a:solidFill>
                <a:latin typeface="Imago" panose="02000500060000020004" pitchFamily="2" charset="0"/>
              </a:rPr>
              <a:t>СС </a:t>
            </a:r>
            <a:r>
              <a:rPr lang="en-US" sz="1600" dirty="0" smtClean="0">
                <a:solidFill>
                  <a:srgbClr val="461E64"/>
                </a:solidFill>
                <a:latin typeface="Imago" panose="02000500060000020004" pitchFamily="2" charset="0"/>
              </a:rPr>
              <a:t>patients – </a:t>
            </a:r>
            <a:r>
              <a:rPr lang="ru-RU" sz="1600" dirty="0" smtClean="0">
                <a:solidFill>
                  <a:srgbClr val="461E64"/>
                </a:solidFill>
                <a:latin typeface="Imago" panose="02000500060000020004" pitchFamily="2" charset="0"/>
              </a:rPr>
              <a:t>1827</a:t>
            </a:r>
            <a:endParaRPr lang="en-US" sz="1600" dirty="0" smtClean="0">
              <a:solidFill>
                <a:srgbClr val="461E64"/>
              </a:solidFill>
              <a:latin typeface="Imago" panose="02000500060000020004" pitchFamily="2" charset="0"/>
            </a:endParaRPr>
          </a:p>
          <a:p>
            <a:pPr marL="171450" indent="-171450">
              <a:buFont typeface="Arial" panose="020B0604020202020204" pitchFamily="34" charset="0"/>
              <a:buChar char="•"/>
            </a:pPr>
            <a:r>
              <a:rPr lang="en-US" sz="1600" dirty="0" smtClean="0">
                <a:solidFill>
                  <a:srgbClr val="461E64"/>
                </a:solidFill>
                <a:latin typeface="Imago" panose="02000500060000020004" pitchFamily="2" charset="0"/>
              </a:rPr>
              <a:t>through self </a:t>
            </a:r>
            <a:r>
              <a:rPr lang="en-US" sz="1600" dirty="0">
                <a:solidFill>
                  <a:srgbClr val="461E64"/>
                </a:solidFill>
                <a:latin typeface="Imago" panose="02000500060000020004" pitchFamily="2" charset="0"/>
              </a:rPr>
              <a:t>initiated visits to </a:t>
            </a:r>
            <a:r>
              <a:rPr lang="en-US" sz="1600" dirty="0" smtClean="0">
                <a:solidFill>
                  <a:srgbClr val="461E64"/>
                </a:solidFill>
                <a:latin typeface="Imago" panose="02000500060000020004" pitchFamily="2" charset="0"/>
              </a:rPr>
              <a:t>cancer clinics </a:t>
            </a:r>
            <a:r>
              <a:rPr lang="en-US" sz="1600" dirty="0">
                <a:solidFill>
                  <a:srgbClr val="461E64"/>
                </a:solidFill>
                <a:latin typeface="Imago" panose="02000500060000020004" pitchFamily="2" charset="0"/>
              </a:rPr>
              <a:t>– </a:t>
            </a:r>
            <a:r>
              <a:rPr lang="ru-RU" sz="1600" dirty="0" smtClean="0">
                <a:solidFill>
                  <a:srgbClr val="461E64"/>
                </a:solidFill>
                <a:latin typeface="Imago" panose="02000500060000020004" pitchFamily="2" charset="0"/>
              </a:rPr>
              <a:t>1102</a:t>
            </a:r>
            <a:r>
              <a:rPr lang="en-US" sz="1600" dirty="0" smtClean="0">
                <a:solidFill>
                  <a:srgbClr val="461E64"/>
                </a:solidFill>
                <a:latin typeface="Imago" panose="02000500060000020004" pitchFamily="2" charset="0"/>
              </a:rPr>
              <a:t> (</a:t>
            </a:r>
            <a:r>
              <a:rPr lang="ru-RU" sz="1600" dirty="0" smtClean="0">
                <a:solidFill>
                  <a:srgbClr val="461E64"/>
                </a:solidFill>
                <a:latin typeface="Imago" panose="02000500060000020004" pitchFamily="2" charset="0"/>
              </a:rPr>
              <a:t>60</a:t>
            </a:r>
            <a:r>
              <a:rPr lang="en-US" sz="1600" dirty="0" smtClean="0">
                <a:solidFill>
                  <a:srgbClr val="461E64"/>
                </a:solidFill>
                <a:latin typeface="Imago" panose="02000500060000020004" pitchFamily="2" charset="0"/>
              </a:rPr>
              <a:t>,</a:t>
            </a:r>
            <a:r>
              <a:rPr lang="ru-RU" sz="1600" dirty="0" smtClean="0">
                <a:solidFill>
                  <a:srgbClr val="461E64"/>
                </a:solidFill>
                <a:latin typeface="Imago" panose="02000500060000020004" pitchFamily="2" charset="0"/>
              </a:rPr>
              <a:t>3</a:t>
            </a:r>
            <a:r>
              <a:rPr lang="en-US" sz="1600" dirty="0" smtClean="0">
                <a:solidFill>
                  <a:srgbClr val="461E64"/>
                </a:solidFill>
                <a:latin typeface="Imago" panose="02000500060000020004" pitchFamily="2" charset="0"/>
              </a:rPr>
              <a:t>%)</a:t>
            </a:r>
            <a:endParaRPr lang="en-US" sz="1600" dirty="0">
              <a:solidFill>
                <a:srgbClr val="461E64"/>
              </a:solidFill>
              <a:latin typeface="Imago" panose="02000500060000020004" pitchFamily="2" charset="0"/>
            </a:endParaRPr>
          </a:p>
          <a:p>
            <a:pPr marL="171450" indent="-171450">
              <a:buFont typeface="Arial" panose="020B0604020202020204" pitchFamily="34" charset="0"/>
              <a:buChar char="•"/>
            </a:pPr>
            <a:r>
              <a:rPr lang="en-US" sz="1600" dirty="0">
                <a:solidFill>
                  <a:srgbClr val="461E64"/>
                </a:solidFill>
                <a:latin typeface="Imago" panose="02000500060000020004" pitchFamily="2" charset="0"/>
              </a:rPr>
              <a:t>t</a:t>
            </a:r>
            <a:r>
              <a:rPr lang="en-US" sz="1600" dirty="0" smtClean="0">
                <a:solidFill>
                  <a:srgbClr val="461E64"/>
                </a:solidFill>
                <a:latin typeface="Imago" panose="02000500060000020004" pitchFamily="2" charset="0"/>
              </a:rPr>
              <a:t>hrough medical </a:t>
            </a:r>
            <a:r>
              <a:rPr lang="en-US" sz="1600" dirty="0">
                <a:solidFill>
                  <a:srgbClr val="461E64"/>
                </a:solidFill>
                <a:latin typeface="Imago" panose="02000500060000020004" pitchFamily="2" charset="0"/>
              </a:rPr>
              <a:t>examination visits – </a:t>
            </a:r>
            <a:r>
              <a:rPr lang="ru-RU" sz="1600" dirty="0" smtClean="0">
                <a:solidFill>
                  <a:srgbClr val="461E64"/>
                </a:solidFill>
                <a:latin typeface="Imago" panose="02000500060000020004" pitchFamily="2" charset="0"/>
              </a:rPr>
              <a:t>527</a:t>
            </a:r>
            <a:r>
              <a:rPr lang="en-US" sz="1600" dirty="0" smtClean="0">
                <a:solidFill>
                  <a:srgbClr val="461E64"/>
                </a:solidFill>
                <a:latin typeface="Imago" panose="02000500060000020004" pitchFamily="2" charset="0"/>
              </a:rPr>
              <a:t> (</a:t>
            </a:r>
            <a:r>
              <a:rPr lang="ru-RU" sz="1600" dirty="0" smtClean="0">
                <a:solidFill>
                  <a:srgbClr val="461E64"/>
                </a:solidFill>
                <a:latin typeface="Imago" panose="02000500060000020004" pitchFamily="2" charset="0"/>
              </a:rPr>
              <a:t>28,8</a:t>
            </a:r>
            <a:r>
              <a:rPr lang="en-US" sz="1600" dirty="0" smtClean="0">
                <a:solidFill>
                  <a:srgbClr val="461E64"/>
                </a:solidFill>
                <a:latin typeface="Imago" panose="02000500060000020004" pitchFamily="2" charset="0"/>
              </a:rPr>
              <a:t>%)</a:t>
            </a:r>
            <a:endParaRPr lang="en-US" sz="1600" dirty="0">
              <a:solidFill>
                <a:srgbClr val="461E64"/>
              </a:solidFill>
              <a:latin typeface="Imago" panose="02000500060000020004" pitchFamily="2" charset="0"/>
            </a:endParaRPr>
          </a:p>
          <a:p>
            <a:pPr marL="171450" indent="-171450">
              <a:buFont typeface="Arial" panose="020B0604020202020204" pitchFamily="34" charset="0"/>
              <a:buChar char="•"/>
            </a:pPr>
            <a:r>
              <a:rPr lang="en-US" sz="1600" dirty="0" smtClean="0">
                <a:solidFill>
                  <a:srgbClr val="461E64"/>
                </a:solidFill>
                <a:latin typeface="Imago" panose="02000500060000020004" pitchFamily="2" charset="0"/>
              </a:rPr>
              <a:t>through screening </a:t>
            </a:r>
            <a:r>
              <a:rPr lang="en-US" sz="1600" dirty="0">
                <a:solidFill>
                  <a:srgbClr val="461E64"/>
                </a:solidFill>
                <a:latin typeface="Imago" panose="02000500060000020004" pitchFamily="2" charset="0"/>
              </a:rPr>
              <a:t>program – </a:t>
            </a:r>
            <a:r>
              <a:rPr lang="ru-RU" sz="1600" dirty="0" smtClean="0">
                <a:solidFill>
                  <a:srgbClr val="461E64"/>
                </a:solidFill>
                <a:latin typeface="Imago" panose="02000500060000020004" pitchFamily="2" charset="0"/>
              </a:rPr>
              <a:t>198</a:t>
            </a:r>
            <a:r>
              <a:rPr lang="en-US" sz="1600" dirty="0" smtClean="0">
                <a:solidFill>
                  <a:srgbClr val="461E64"/>
                </a:solidFill>
                <a:latin typeface="Imago" panose="02000500060000020004" pitchFamily="2" charset="0"/>
              </a:rPr>
              <a:t> (</a:t>
            </a:r>
            <a:r>
              <a:rPr lang="ru-RU" sz="1600" dirty="0" smtClean="0">
                <a:solidFill>
                  <a:srgbClr val="461E64"/>
                </a:solidFill>
                <a:latin typeface="Imago" panose="02000500060000020004" pitchFamily="2" charset="0"/>
              </a:rPr>
              <a:t>10,8</a:t>
            </a:r>
            <a:r>
              <a:rPr lang="en-US" sz="1600" dirty="0" smtClean="0">
                <a:solidFill>
                  <a:srgbClr val="461E64"/>
                </a:solidFill>
                <a:latin typeface="Imago" panose="02000500060000020004" pitchFamily="2" charset="0"/>
              </a:rPr>
              <a:t>%)</a:t>
            </a:r>
            <a:endParaRPr lang="en-US" sz="1600" dirty="0">
              <a:solidFill>
                <a:srgbClr val="461E64"/>
              </a:solidFill>
              <a:latin typeface="Imago" panose="02000500060000020004" pitchFamily="2" charset="0"/>
            </a:endParaRPr>
          </a:p>
        </p:txBody>
      </p:sp>
      <p:graphicFrame>
        <p:nvGraphicFramePr>
          <p:cNvPr id="27" name="Диаграмма 26"/>
          <p:cNvGraphicFramePr>
            <a:graphicFrameLocks/>
          </p:cNvGraphicFramePr>
          <p:nvPr>
            <p:extLst>
              <p:ext uri="{D42A27DB-BD31-4B8C-83A1-F6EECF244321}">
                <p14:modId xmlns:p14="http://schemas.microsoft.com/office/powerpoint/2010/main" val="812039158"/>
              </p:ext>
            </p:extLst>
          </p:nvPr>
        </p:nvGraphicFramePr>
        <p:xfrm>
          <a:off x="6922154" y="22374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Диаграмма 29"/>
          <p:cNvGraphicFramePr>
            <a:graphicFrameLocks/>
          </p:cNvGraphicFramePr>
          <p:nvPr>
            <p:extLst>
              <p:ext uri="{D42A27DB-BD31-4B8C-83A1-F6EECF244321}">
                <p14:modId xmlns:p14="http://schemas.microsoft.com/office/powerpoint/2010/main" val="2039890205"/>
              </p:ext>
            </p:extLst>
          </p:nvPr>
        </p:nvGraphicFramePr>
        <p:xfrm>
          <a:off x="190550" y="1607096"/>
          <a:ext cx="6605336" cy="4774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676119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622596" y="370149"/>
            <a:ext cx="9217025" cy="523172"/>
          </a:xfrm>
          <a:prstGeom prst="rect">
            <a:avLst/>
          </a:prstGeom>
          <a:solidFill>
            <a:srgbClr val="461E64"/>
          </a:solidFill>
        </p:spPr>
        <p:txBody>
          <a:bodyPr wrap="square" lIns="91396" tIns="45696" rIns="91396" bIns="45696">
            <a:spAutoFit/>
          </a:bodyPr>
          <a:lstStyle/>
          <a:p>
            <a:pPr algn="ctr"/>
            <a:r>
              <a:rPr lang="en-US" sz="2800" b="1" dirty="0" smtClean="0">
                <a:solidFill>
                  <a:schemeClr val="bg1"/>
                </a:solidFill>
                <a:latin typeface="Imago" panose="02000500060000020004" pitchFamily="2" charset="0"/>
                <a:cs typeface="Times New Roman" pitchFamily="18" charset="0"/>
              </a:rPr>
              <a:t>5-year </a:t>
            </a:r>
            <a:r>
              <a:rPr lang="en-US" sz="2800" b="1" dirty="0">
                <a:solidFill>
                  <a:schemeClr val="bg1"/>
                </a:solidFill>
                <a:latin typeface="Imago" panose="02000500060000020004" pitchFamily="2" charset="0"/>
                <a:cs typeface="Times New Roman" pitchFamily="18" charset="0"/>
              </a:rPr>
              <a:t>survival </a:t>
            </a:r>
            <a:r>
              <a:rPr lang="en-US" sz="2800" b="1" dirty="0" smtClean="0">
                <a:solidFill>
                  <a:schemeClr val="bg1"/>
                </a:solidFill>
                <a:latin typeface="Imago" panose="02000500060000020004" pitchFamily="2" charset="0"/>
                <a:cs typeface="Times New Roman" pitchFamily="18" charset="0"/>
              </a:rPr>
              <a:t>among </a:t>
            </a:r>
            <a:r>
              <a:rPr lang="en-US" sz="2800" b="1" dirty="0">
                <a:solidFill>
                  <a:schemeClr val="bg1"/>
                </a:solidFill>
                <a:latin typeface="Imago" panose="02000500060000020004" pitchFamily="2" charset="0"/>
                <a:cs typeface="Times New Roman" pitchFamily="18" charset="0"/>
              </a:rPr>
              <a:t>cancer </a:t>
            </a:r>
            <a:r>
              <a:rPr lang="en-US" sz="2800" b="1" dirty="0" smtClean="0">
                <a:solidFill>
                  <a:schemeClr val="bg1"/>
                </a:solidFill>
                <a:latin typeface="Imago" panose="02000500060000020004" pitchFamily="2" charset="0"/>
                <a:cs typeface="Times New Roman" pitchFamily="18" charset="0"/>
              </a:rPr>
              <a:t>patients </a:t>
            </a:r>
            <a:endParaRPr lang="en" sz="2800" b="1" dirty="0">
              <a:solidFill>
                <a:schemeClr val="bg1"/>
              </a:solidFill>
              <a:latin typeface="Imago" panose="02000500060000020004" pitchFamily="2" charset="0"/>
              <a:cs typeface="Times New Roman" pitchFamily="18" charset="0"/>
            </a:endParaRPr>
          </a:p>
        </p:txBody>
      </p:sp>
      <p:grpSp>
        <p:nvGrpSpPr>
          <p:cNvPr id="7" name="Group 6"/>
          <p:cNvGrpSpPr/>
          <p:nvPr/>
        </p:nvGrpSpPr>
        <p:grpSpPr>
          <a:xfrm>
            <a:off x="6239222" y="1628798"/>
            <a:ext cx="5688632" cy="2958545"/>
            <a:chOff x="5148693" y="2325902"/>
            <a:chExt cx="7224622" cy="2958545"/>
          </a:xfrm>
        </p:grpSpPr>
        <p:grpSp>
          <p:nvGrpSpPr>
            <p:cNvPr id="3" name="Group 2"/>
            <p:cNvGrpSpPr/>
            <p:nvPr/>
          </p:nvGrpSpPr>
          <p:grpSpPr>
            <a:xfrm>
              <a:off x="5148693" y="2645902"/>
              <a:ext cx="2566572" cy="2638545"/>
              <a:chOff x="5148693" y="2277168"/>
              <a:chExt cx="2566572" cy="2638545"/>
            </a:xfrm>
          </p:grpSpPr>
          <p:sp>
            <p:nvSpPr>
              <p:cNvPr id="4" name="Rectangle 3"/>
              <p:cNvSpPr/>
              <p:nvPr/>
            </p:nvSpPr>
            <p:spPr>
              <a:xfrm>
                <a:off x="5168433" y="2361300"/>
                <a:ext cx="840012" cy="4588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Imago" panose="02000500060000020004" pitchFamily="2" charset="0"/>
                  </a:rPr>
                  <a:t>2007</a:t>
                </a:r>
                <a:endParaRPr lang="en-US" dirty="0">
                  <a:latin typeface="Imago" panose="02000500060000020004" pitchFamily="2" charset="0"/>
                </a:endParaRPr>
              </a:p>
            </p:txBody>
          </p:sp>
          <p:sp>
            <p:nvSpPr>
              <p:cNvPr id="13" name="Rectangle 12"/>
              <p:cNvSpPr/>
              <p:nvPr/>
            </p:nvSpPr>
            <p:spPr>
              <a:xfrm>
                <a:off x="5168433" y="3876116"/>
                <a:ext cx="840012" cy="4588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Imago" panose="02000500060000020004" pitchFamily="2" charset="0"/>
                  </a:rPr>
                  <a:t>2017</a:t>
                </a:r>
                <a:endParaRPr lang="en-US" dirty="0">
                  <a:latin typeface="Imago" panose="02000500060000020004" pitchFamily="2" charset="0"/>
                </a:endParaRPr>
              </a:p>
            </p:txBody>
          </p:sp>
          <p:grpSp>
            <p:nvGrpSpPr>
              <p:cNvPr id="18" name="Group 17"/>
              <p:cNvGrpSpPr/>
              <p:nvPr/>
            </p:nvGrpSpPr>
            <p:grpSpPr>
              <a:xfrm>
                <a:off x="5148693" y="2277168"/>
                <a:ext cx="2458680" cy="2638545"/>
                <a:chOff x="6311230" y="4130637"/>
                <a:chExt cx="2107643" cy="1602619"/>
              </a:xfrm>
            </p:grpSpPr>
            <p:cxnSp>
              <p:nvCxnSpPr>
                <p:cNvPr id="14" name="Straight Connector 13"/>
                <p:cNvCxnSpPr/>
                <p:nvPr/>
              </p:nvCxnSpPr>
              <p:spPr>
                <a:xfrm>
                  <a:off x="6311230" y="4941168"/>
                  <a:ext cx="2107643" cy="1392"/>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18873" y="4130637"/>
                  <a:ext cx="0" cy="1602619"/>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455246" y="2551139"/>
                <a:ext cx="1260019" cy="711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4"/>
                    </a:solidFill>
                    <a:latin typeface="Imago" panose="02000500060000020004" pitchFamily="2" charset="0"/>
                  </a:rPr>
                  <a:t>45,8%</a:t>
                </a:r>
                <a:endParaRPr lang="en-US" sz="2000" b="1" dirty="0">
                  <a:solidFill>
                    <a:schemeClr val="accent4"/>
                  </a:solidFill>
                  <a:latin typeface="Imago" panose="02000500060000020004" pitchFamily="2" charset="0"/>
                </a:endParaRPr>
              </a:p>
            </p:txBody>
          </p:sp>
          <p:sp>
            <p:nvSpPr>
              <p:cNvPr id="20" name="Rectangle 19"/>
              <p:cNvSpPr/>
              <p:nvPr/>
            </p:nvSpPr>
            <p:spPr>
              <a:xfrm>
                <a:off x="6455245" y="3982646"/>
                <a:ext cx="1260019" cy="711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4"/>
                    </a:solidFill>
                    <a:latin typeface="Imago" panose="02000500060000020004" pitchFamily="2" charset="0"/>
                  </a:rPr>
                  <a:t>52.5%</a:t>
                </a:r>
                <a:endParaRPr lang="en-US" sz="2000" b="1" dirty="0">
                  <a:solidFill>
                    <a:schemeClr val="accent4"/>
                  </a:solidFill>
                  <a:latin typeface="Imago" panose="02000500060000020004" pitchFamily="2" charset="0"/>
                </a:endParaRPr>
              </a:p>
            </p:txBody>
          </p:sp>
        </p:grpSp>
        <p:pic>
          <p:nvPicPr>
            <p:cNvPr id="1030" name="Picture 6" descr="Related ima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7259" y="2325902"/>
              <a:ext cx="1462195" cy="11275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259" y="4244850"/>
              <a:ext cx="1354304" cy="103592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9201563" y="2351121"/>
              <a:ext cx="3171751" cy="1077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461E64"/>
                  </a:solidFill>
                  <a:latin typeface="Imago" panose="02000500060000020004" pitchFamily="2" charset="0"/>
                </a:rPr>
                <a:t>Cervical Cancer</a:t>
              </a:r>
              <a:r>
                <a:rPr lang="ru-RU" sz="1600" b="1" dirty="0" smtClean="0">
                  <a:solidFill>
                    <a:srgbClr val="461E64"/>
                  </a:solidFill>
                  <a:latin typeface="Imago" panose="02000500060000020004" pitchFamily="2" charset="0"/>
                </a:rPr>
                <a:t>– 88,9%</a:t>
              </a:r>
            </a:p>
          </p:txBody>
        </p:sp>
        <p:sp>
          <p:nvSpPr>
            <p:cNvPr id="32" name="Rectangle 31"/>
            <p:cNvSpPr/>
            <p:nvPr/>
          </p:nvSpPr>
          <p:spPr>
            <a:xfrm>
              <a:off x="9201564" y="4244851"/>
              <a:ext cx="3171751" cy="103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461E64"/>
                  </a:solidFill>
                  <a:latin typeface="Imago" panose="02000500060000020004" pitchFamily="2" charset="0"/>
                </a:rPr>
                <a:t>Cervical Cancer </a:t>
              </a:r>
              <a:r>
                <a:rPr lang="ru-RU" sz="1600" b="1" dirty="0" smtClean="0">
                  <a:solidFill>
                    <a:srgbClr val="461E64"/>
                  </a:solidFill>
                  <a:latin typeface="Imago" panose="02000500060000020004" pitchFamily="2" charset="0"/>
                </a:rPr>
                <a:t>– 5</a:t>
              </a:r>
              <a:r>
                <a:rPr lang="en-US" sz="1600" b="1" dirty="0" smtClean="0">
                  <a:solidFill>
                    <a:srgbClr val="461E64"/>
                  </a:solidFill>
                  <a:latin typeface="Imago" panose="02000500060000020004" pitchFamily="2" charset="0"/>
                </a:rPr>
                <a:t>2</a:t>
              </a:r>
              <a:r>
                <a:rPr lang="ru-RU" sz="1600" b="1" dirty="0" smtClean="0">
                  <a:solidFill>
                    <a:srgbClr val="461E64"/>
                  </a:solidFill>
                  <a:latin typeface="Imago" panose="02000500060000020004" pitchFamily="2" charset="0"/>
                </a:rPr>
                <a:t>,</a:t>
              </a:r>
              <a:r>
                <a:rPr lang="en-US" sz="1600" b="1" dirty="0" smtClean="0">
                  <a:solidFill>
                    <a:srgbClr val="461E64"/>
                  </a:solidFill>
                  <a:latin typeface="Imago" panose="02000500060000020004" pitchFamily="2" charset="0"/>
                </a:rPr>
                <a:t>5</a:t>
              </a:r>
              <a:r>
                <a:rPr lang="ru-RU" sz="1600" b="1" dirty="0" smtClean="0">
                  <a:solidFill>
                    <a:srgbClr val="461E64"/>
                  </a:solidFill>
                  <a:latin typeface="Imago" panose="02000500060000020004" pitchFamily="2" charset="0"/>
                </a:rPr>
                <a:t>%</a:t>
              </a:r>
            </a:p>
          </p:txBody>
        </p:sp>
      </p:grpSp>
      <p:pic>
        <p:nvPicPr>
          <p:cNvPr id="23"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4409" t="7321" r="25037" b="6288"/>
          <a:stretch/>
        </p:blipFill>
        <p:spPr bwMode="auto">
          <a:xfrm>
            <a:off x="622596" y="1196752"/>
            <a:ext cx="5140110"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1290934430"/>
              </p:ext>
            </p:extLst>
          </p:nvPr>
        </p:nvGraphicFramePr>
        <p:xfrm>
          <a:off x="982638" y="5589240"/>
          <a:ext cx="4248471" cy="1080120"/>
        </p:xfrm>
        <a:graphic>
          <a:graphicData uri="http://schemas.openxmlformats.org/drawingml/2006/table">
            <a:tbl>
              <a:tblPr firstRow="1" bandRow="1">
                <a:tableStyleId>{E269D01E-BC32-4049-B463-5C60D7B0CCD2}</a:tableStyleId>
              </a:tblPr>
              <a:tblGrid>
                <a:gridCol w="1944216"/>
                <a:gridCol w="2304255"/>
              </a:tblGrid>
              <a:tr h="540060">
                <a:tc>
                  <a:txBody>
                    <a:bodyPr/>
                    <a:lstStyle/>
                    <a:p>
                      <a:pPr algn="ctr"/>
                      <a:r>
                        <a:rPr lang="en-US" dirty="0" smtClean="0"/>
                        <a:t>5-year</a:t>
                      </a:r>
                      <a:r>
                        <a:rPr lang="en-US" baseline="0" dirty="0" smtClean="0"/>
                        <a:t> survival</a:t>
                      </a:r>
                      <a:endParaRPr lang="ru-RU" dirty="0"/>
                    </a:p>
                  </a:txBody>
                  <a:tcPr/>
                </a:tc>
                <a:tc>
                  <a:txBody>
                    <a:bodyPr/>
                    <a:lstStyle/>
                    <a:p>
                      <a:pPr algn="ctr"/>
                      <a:r>
                        <a:rPr lang="en-US" dirty="0" smtClean="0"/>
                        <a:t>95% CI</a:t>
                      </a:r>
                      <a:endParaRPr lang="ru-RU" dirty="0"/>
                    </a:p>
                  </a:txBody>
                  <a:tcPr/>
                </a:tc>
              </a:tr>
              <a:tr h="540060">
                <a:tc>
                  <a:txBody>
                    <a:bodyPr/>
                    <a:lstStyle/>
                    <a:p>
                      <a:pPr algn="ctr"/>
                      <a:r>
                        <a:rPr lang="en-US" dirty="0" smtClean="0"/>
                        <a:t>52.505</a:t>
                      </a:r>
                      <a:endParaRPr lang="ru-RU" dirty="0"/>
                    </a:p>
                  </a:txBody>
                  <a:tcPr/>
                </a:tc>
                <a:tc>
                  <a:txBody>
                    <a:bodyPr/>
                    <a:lstStyle/>
                    <a:p>
                      <a:pPr algn="ctr"/>
                      <a:r>
                        <a:rPr lang="en-US" dirty="0" smtClean="0"/>
                        <a:t>50.7-52.2</a:t>
                      </a:r>
                      <a:endParaRPr lang="ru-RU" dirty="0"/>
                    </a:p>
                  </a:txBody>
                  <a:tcPr/>
                </a:tc>
              </a:tr>
            </a:tbl>
          </a:graphicData>
        </a:graphic>
      </p:graphicFrame>
      <p:sp>
        <p:nvSpPr>
          <p:cNvPr id="8" name="TextBox 7"/>
          <p:cNvSpPr txBox="1"/>
          <p:nvPr/>
        </p:nvSpPr>
        <p:spPr>
          <a:xfrm>
            <a:off x="2494806" y="4900519"/>
            <a:ext cx="1872208" cy="369332"/>
          </a:xfrm>
          <a:prstGeom prst="rect">
            <a:avLst/>
          </a:prstGeom>
          <a:noFill/>
        </p:spPr>
        <p:txBody>
          <a:bodyPr wrap="square" rtlCol="0">
            <a:spAutoFit/>
          </a:bodyPr>
          <a:lstStyle/>
          <a:p>
            <a:r>
              <a:rPr lang="en-US" smtClean="0"/>
              <a:t>months</a:t>
            </a:r>
            <a:endParaRPr lang="ru-RU" dirty="0"/>
          </a:p>
        </p:txBody>
      </p:sp>
    </p:spTree>
    <p:custDataLst>
      <p:tags r:id="rId1"/>
    </p:custDataLst>
    <p:extLst>
      <p:ext uri="{BB962C8B-B14F-4D97-AF65-F5344CB8AC3E}">
        <p14:creationId xmlns:p14="http://schemas.microsoft.com/office/powerpoint/2010/main" val="3594176666"/>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7"/>
            <a:ext cx="10238213" cy="850107"/>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rmAutofit/>
          </a:bodyPr>
          <a:lstStyle/>
          <a:p>
            <a:r>
              <a:rPr lang="en-US" sz="3600" dirty="0" smtClean="0">
                <a:solidFill>
                  <a:schemeClr val="bg1"/>
                </a:solidFill>
              </a:rPr>
              <a:t>Cervical cancer </a:t>
            </a:r>
            <a:r>
              <a:rPr lang="en-US" sz="3600" dirty="0">
                <a:solidFill>
                  <a:schemeClr val="bg1"/>
                </a:solidFill>
              </a:rPr>
              <a:t>s</a:t>
            </a:r>
            <a:r>
              <a:rPr lang="en-US" sz="3600" dirty="0" smtClean="0">
                <a:solidFill>
                  <a:schemeClr val="bg1"/>
                </a:solidFill>
              </a:rPr>
              <a:t>creening problems</a:t>
            </a:r>
            <a:endParaRPr lang="ru-RU" sz="3600" dirty="0">
              <a:solidFill>
                <a:schemeClr val="bg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88162838"/>
              </p:ext>
            </p:extLst>
          </p:nvPr>
        </p:nvGraphicFramePr>
        <p:xfrm>
          <a:off x="609600" y="1600200"/>
          <a:ext cx="109712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Ð¿ÑÐ¾Ð±Ð»ÐµÐ¼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50" y="4085742"/>
            <a:ext cx="218904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50247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654" y="188640"/>
            <a:ext cx="9210953" cy="936104"/>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a:normAutofit/>
          </a:bodyPr>
          <a:lstStyle/>
          <a:p>
            <a:r>
              <a:rPr lang="en-US" sz="4000" dirty="0" err="1" smtClean="0">
                <a:solidFill>
                  <a:schemeClr val="bg1"/>
                </a:solidFill>
              </a:rPr>
              <a:t>ImPACT</a:t>
            </a:r>
            <a:r>
              <a:rPr lang="en-US" sz="4000" cap="all" dirty="0" smtClean="0">
                <a:solidFill>
                  <a:schemeClr val="bg1"/>
                </a:solidFill>
              </a:rPr>
              <a:t> Mission (November, 2016)</a:t>
            </a:r>
            <a:endParaRPr lang="ru-RU" sz="4000" cap="all" dirty="0">
              <a:solidFill>
                <a:schemeClr val="bg1"/>
              </a:solidFill>
            </a:endParaRPr>
          </a:p>
        </p:txBody>
      </p:sp>
      <p:pic>
        <p:nvPicPr>
          <p:cNvPr id="4" name="Picture 13" descr="Image result for IAEA P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976" y="3552934"/>
            <a:ext cx="2298185" cy="114909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727976" y="2482855"/>
            <a:ext cx="2113467" cy="646331"/>
          </a:xfrm>
          <a:prstGeom prst="rect">
            <a:avLst/>
          </a:prstGeom>
        </p:spPr>
        <p:txBody>
          <a:bodyPr wrap="square">
            <a:spAutoFit/>
          </a:bodyPr>
          <a:lstStyle/>
          <a:p>
            <a:pPr algn="ctr"/>
            <a:r>
              <a:rPr lang="en-US" sz="1200" b="1" dirty="0" smtClean="0">
                <a:solidFill>
                  <a:srgbClr val="1D1D1D"/>
                </a:solidFill>
                <a:latin typeface="+mj-lt"/>
              </a:rPr>
              <a:t>THE </a:t>
            </a:r>
            <a:r>
              <a:rPr lang="en-US" sz="1200" b="1" dirty="0">
                <a:solidFill>
                  <a:srgbClr val="1D1D1D"/>
                </a:solidFill>
                <a:latin typeface="+mj-lt"/>
              </a:rPr>
              <a:t>MINISTRY OF HEALTHCARE OF THE REPUBLIC OF KAZAKHSTAN</a:t>
            </a:r>
            <a:endParaRPr lang="ru-RU" sz="1200" b="1" dirty="0">
              <a:latin typeface="+mj-lt"/>
            </a:endParaRPr>
          </a:p>
        </p:txBody>
      </p:sp>
      <p:pic>
        <p:nvPicPr>
          <p:cNvPr id="6" name="Picture 9" descr="Image result for Ð¼Ð¸Ð½Ð¸ÑÑÐµÑÑÑÐ²Ð¾ Ð·Ð´ÑÐ°Ð²Ð¾Ð¾ÑÑÐ°Ð½ÐµÐ½Ð¸Ñ ÑÐº"/>
          <p:cNvPicPr>
            <a:picLocks noChangeAspect="1" noChangeArrowheads="1"/>
          </p:cNvPicPr>
          <p:nvPr/>
        </p:nvPicPr>
        <p:blipFill rotWithShape="1">
          <a:blip r:embed="rId4">
            <a:extLst>
              <a:ext uri="{28A0092B-C50C-407E-A947-70E740481C1C}">
                <a14:useLocalDpi xmlns:a14="http://schemas.microsoft.com/office/drawing/2010/main" val="0"/>
              </a:ext>
            </a:extLst>
          </a:blip>
          <a:srcRect l="15043" t="1" r="14256" b="36995"/>
          <a:stretch/>
        </p:blipFill>
        <p:spPr bwMode="auto">
          <a:xfrm>
            <a:off x="9064630" y="1412776"/>
            <a:ext cx="1440160" cy="1070079"/>
          </a:xfrm>
          <a:prstGeom prst="rect">
            <a:avLst/>
          </a:prstGeom>
          <a:noFill/>
          <a:extLst>
            <a:ext uri="{909E8E84-426E-40DD-AFC4-6F175D3DCCD1}">
              <a14:hiddenFill xmlns:a14="http://schemas.microsoft.com/office/drawing/2010/main">
                <a:solidFill>
                  <a:srgbClr val="FFFFFF"/>
                </a:solidFill>
              </a14:hiddenFill>
            </a:ext>
          </a:extLst>
        </p:spPr>
      </p:pic>
      <p:pic>
        <p:nvPicPr>
          <p:cNvPr id="7" name="Изображение 6"/>
          <p:cNvPicPr>
            <a:picLocks noChangeAspect="1"/>
          </p:cNvPicPr>
          <p:nvPr/>
        </p:nvPicPr>
        <p:blipFill>
          <a:blip r:embed="rId5"/>
          <a:stretch>
            <a:fillRect/>
          </a:stretch>
        </p:blipFill>
        <p:spPr>
          <a:xfrm>
            <a:off x="9064630" y="4941168"/>
            <a:ext cx="1593934" cy="1615377"/>
          </a:xfrm>
          <a:prstGeom prst="rect">
            <a:avLst/>
          </a:prstGeom>
        </p:spPr>
      </p:pic>
      <p:sp>
        <p:nvSpPr>
          <p:cNvPr id="13" name="Скругленный прямоугольник 12"/>
          <p:cNvSpPr/>
          <p:nvPr/>
        </p:nvSpPr>
        <p:spPr>
          <a:xfrm>
            <a:off x="982638" y="1520787"/>
            <a:ext cx="6768752" cy="854055"/>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471A82"/>
                </a:solidFill>
              </a:rPr>
              <a:t>T</a:t>
            </a:r>
            <a:r>
              <a:rPr lang="en-US" sz="2400" dirty="0" smtClean="0">
                <a:solidFill>
                  <a:srgbClr val="471A82"/>
                </a:solidFill>
              </a:rPr>
              <a:t>he </a:t>
            </a:r>
            <a:r>
              <a:rPr lang="en-US" sz="2400" dirty="0">
                <a:solidFill>
                  <a:srgbClr val="471A82"/>
                </a:solidFill>
              </a:rPr>
              <a:t>program was initiated by the Ministry of Health of the Republic of Kazakhstan</a:t>
            </a:r>
            <a:endParaRPr lang="ru-RU" sz="2400" dirty="0">
              <a:solidFill>
                <a:srgbClr val="471A82"/>
              </a:solidFill>
            </a:endParaRPr>
          </a:p>
        </p:txBody>
      </p:sp>
      <p:sp>
        <p:nvSpPr>
          <p:cNvPr id="14" name="Скругленный прямоугольник 13"/>
          <p:cNvSpPr/>
          <p:nvPr/>
        </p:nvSpPr>
        <p:spPr>
          <a:xfrm>
            <a:off x="982638" y="2837014"/>
            <a:ext cx="6768752" cy="8540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471A82"/>
                </a:solidFill>
              </a:rPr>
              <a:t>Strengthening of monitoring for </a:t>
            </a:r>
            <a:r>
              <a:rPr lang="en-US" sz="2400" dirty="0" smtClean="0">
                <a:solidFill>
                  <a:srgbClr val="471A82"/>
                </a:solidFill>
              </a:rPr>
              <a:t>patient </a:t>
            </a:r>
            <a:r>
              <a:rPr lang="en-US" sz="2400" dirty="0">
                <a:solidFill>
                  <a:srgbClr val="471A82"/>
                </a:solidFill>
              </a:rPr>
              <a:t>with </a:t>
            </a:r>
            <a:r>
              <a:rPr lang="en-US" sz="2400" dirty="0" smtClean="0">
                <a:solidFill>
                  <a:srgbClr val="471A82"/>
                </a:solidFill>
              </a:rPr>
              <a:t>precancerous </a:t>
            </a:r>
            <a:r>
              <a:rPr lang="en-US" sz="2400" dirty="0">
                <a:solidFill>
                  <a:srgbClr val="471A82"/>
                </a:solidFill>
              </a:rPr>
              <a:t>pathology.</a:t>
            </a:r>
            <a:endParaRPr lang="ru-RU" sz="2400" dirty="0">
              <a:solidFill>
                <a:srgbClr val="471A82"/>
              </a:solidFill>
            </a:endParaRPr>
          </a:p>
        </p:txBody>
      </p:sp>
      <p:sp>
        <p:nvSpPr>
          <p:cNvPr id="15" name="Скругленный прямоугольник 14"/>
          <p:cNvSpPr/>
          <p:nvPr/>
        </p:nvSpPr>
        <p:spPr>
          <a:xfrm>
            <a:off x="982638" y="4153241"/>
            <a:ext cx="6768752" cy="8540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471A82"/>
                </a:solidFill>
              </a:rPr>
              <a:t>Implementation of HPV screening</a:t>
            </a:r>
            <a:endParaRPr lang="ru-RU" sz="2400" dirty="0">
              <a:solidFill>
                <a:srgbClr val="471A82"/>
              </a:solidFill>
            </a:endParaRPr>
          </a:p>
        </p:txBody>
      </p:sp>
      <p:sp>
        <p:nvSpPr>
          <p:cNvPr id="16" name="Скругленный прямоугольник 15"/>
          <p:cNvSpPr/>
          <p:nvPr/>
        </p:nvSpPr>
        <p:spPr>
          <a:xfrm>
            <a:off x="969837" y="5469468"/>
            <a:ext cx="6768752" cy="8540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471A82"/>
                </a:solidFill>
              </a:rPr>
              <a:t>Increasing of coverage </a:t>
            </a:r>
            <a:endParaRPr lang="ru-RU" sz="2400" dirty="0">
              <a:solidFill>
                <a:srgbClr val="471A82"/>
              </a:solidFill>
            </a:endParaRPr>
          </a:p>
        </p:txBody>
      </p:sp>
    </p:spTree>
    <p:extLst>
      <p:ext uri="{BB962C8B-B14F-4D97-AF65-F5344CB8AC3E}">
        <p14:creationId xmlns:p14="http://schemas.microsoft.com/office/powerpoint/2010/main" val="159109875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rotWithShape="1">
          <a:blip r:embed="rId3"/>
          <a:srcRect l="25367" t="1" r="33054" b="-182"/>
          <a:stretch/>
        </p:blipFill>
        <p:spPr>
          <a:xfrm>
            <a:off x="8687494" y="16104"/>
            <a:ext cx="1584176" cy="2290138"/>
          </a:xfrm>
          <a:prstGeom prst="rect">
            <a:avLst/>
          </a:prstGeom>
        </p:spPr>
      </p:pic>
      <p:pic>
        <p:nvPicPr>
          <p:cNvPr id="5" name="Picture 9" descr="Image result for Ð¼Ð¸Ð½Ð¸ÑÑÐµÑÑÑÐ²Ð¾ Ð·Ð´ÑÐ°Ð²Ð¾Ð¾ÑÑÐ°Ð½ÐµÐ½Ð¸Ñ ÑÐº"/>
          <p:cNvPicPr>
            <a:picLocks noChangeAspect="1" noChangeArrowheads="1"/>
          </p:cNvPicPr>
          <p:nvPr/>
        </p:nvPicPr>
        <p:blipFill rotWithShape="1">
          <a:blip r:embed="rId4">
            <a:extLst>
              <a:ext uri="{28A0092B-C50C-407E-A947-70E740481C1C}">
                <a14:useLocalDpi xmlns:a14="http://schemas.microsoft.com/office/drawing/2010/main" val="0"/>
              </a:ext>
            </a:extLst>
          </a:blip>
          <a:srcRect l="15043" t="1" r="14256" b="36995"/>
          <a:stretch/>
        </p:blipFill>
        <p:spPr bwMode="auto">
          <a:xfrm>
            <a:off x="761643" y="367423"/>
            <a:ext cx="1440160" cy="107007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24989" y="1473160"/>
            <a:ext cx="2113467" cy="646331"/>
          </a:xfrm>
          <a:prstGeom prst="rect">
            <a:avLst/>
          </a:prstGeom>
        </p:spPr>
        <p:txBody>
          <a:bodyPr wrap="square">
            <a:spAutoFit/>
          </a:bodyPr>
          <a:lstStyle/>
          <a:p>
            <a:pPr algn="ctr"/>
            <a:r>
              <a:rPr lang="en-US" sz="1200" b="1" dirty="0" smtClean="0">
                <a:solidFill>
                  <a:srgbClr val="1D1D1D"/>
                </a:solidFill>
                <a:latin typeface="+mj-lt"/>
              </a:rPr>
              <a:t>THE </a:t>
            </a:r>
            <a:r>
              <a:rPr lang="en-US" sz="1200" b="1" dirty="0">
                <a:solidFill>
                  <a:srgbClr val="1D1D1D"/>
                </a:solidFill>
                <a:latin typeface="+mj-lt"/>
              </a:rPr>
              <a:t>MINISTRY OF HEALTHCARE OF THE REPUBLIC OF KAZAKHSTAN</a:t>
            </a:r>
            <a:endParaRPr lang="ru-RU" sz="1200" b="1" dirty="0">
              <a:latin typeface="+mj-lt"/>
            </a:endParaRPr>
          </a:p>
        </p:txBody>
      </p:sp>
      <p:pic>
        <p:nvPicPr>
          <p:cNvPr id="10" name="Изображение 9"/>
          <p:cNvPicPr>
            <a:picLocks noChangeAspect="1"/>
          </p:cNvPicPr>
          <p:nvPr/>
        </p:nvPicPr>
        <p:blipFill>
          <a:blip r:embed="rId5"/>
          <a:stretch>
            <a:fillRect/>
          </a:stretch>
        </p:blipFill>
        <p:spPr>
          <a:xfrm>
            <a:off x="2829251" y="367423"/>
            <a:ext cx="5130800" cy="1587500"/>
          </a:xfrm>
          <a:prstGeom prst="rect">
            <a:avLst/>
          </a:prstGeom>
        </p:spPr>
      </p:pic>
      <p:sp>
        <p:nvSpPr>
          <p:cNvPr id="11" name="Скругленный прямоугольник 10"/>
          <p:cNvSpPr/>
          <p:nvPr/>
        </p:nvSpPr>
        <p:spPr>
          <a:xfrm>
            <a:off x="3070870" y="2322988"/>
            <a:ext cx="5976664" cy="864096"/>
          </a:xfrm>
          <a:prstGeom prst="roundRect">
            <a:avLst/>
          </a:prstGeom>
          <a:solidFill>
            <a:srgbClr val="471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RECOMMENDATIONS </a:t>
            </a:r>
            <a:endParaRPr lang="ru-RU" sz="3200" dirty="0"/>
          </a:p>
        </p:txBody>
      </p:sp>
      <p:sp>
        <p:nvSpPr>
          <p:cNvPr id="12" name="Скругленный прямоугольник 11"/>
          <p:cNvSpPr/>
          <p:nvPr/>
        </p:nvSpPr>
        <p:spPr>
          <a:xfrm>
            <a:off x="447454" y="3861048"/>
            <a:ext cx="2736304"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Expanding of target age</a:t>
            </a:r>
            <a:endParaRPr lang="ru-RU" sz="3200" dirty="0">
              <a:solidFill>
                <a:schemeClr val="tx1"/>
              </a:solidFill>
            </a:endParaRPr>
          </a:p>
        </p:txBody>
      </p:sp>
      <p:sp>
        <p:nvSpPr>
          <p:cNvPr id="13" name="Скругленный прямоугольник 12"/>
          <p:cNvSpPr/>
          <p:nvPr/>
        </p:nvSpPr>
        <p:spPr>
          <a:xfrm>
            <a:off x="4799062" y="3861048"/>
            <a:ext cx="2736304"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 </a:t>
            </a:r>
            <a:r>
              <a:rPr lang="en-US" sz="3200" dirty="0" smtClean="0">
                <a:solidFill>
                  <a:schemeClr val="tx1"/>
                </a:solidFill>
              </a:rPr>
              <a:t>PAP smear+ LBC</a:t>
            </a:r>
            <a:endParaRPr lang="ru-RU" sz="3200" dirty="0">
              <a:solidFill>
                <a:schemeClr val="tx1"/>
              </a:solidFill>
            </a:endParaRPr>
          </a:p>
        </p:txBody>
      </p:sp>
      <p:sp>
        <p:nvSpPr>
          <p:cNvPr id="15" name="Скругленный прямоугольник 14"/>
          <p:cNvSpPr/>
          <p:nvPr/>
        </p:nvSpPr>
        <p:spPr>
          <a:xfrm>
            <a:off x="9047534" y="3861048"/>
            <a:ext cx="2736304"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dirty="0" smtClean="0">
                <a:solidFill>
                  <a:schemeClr val="tx1"/>
                </a:solidFill>
              </a:rPr>
              <a:t>Software </a:t>
            </a:r>
            <a:r>
              <a:rPr lang="en-US" sz="3200" dirty="0">
                <a:solidFill>
                  <a:schemeClr val="tx1"/>
                </a:solidFill>
              </a:rPr>
              <a:t>improvement</a:t>
            </a:r>
            <a:endParaRPr lang="ru-RU" sz="3200" dirty="0">
              <a:solidFill>
                <a:schemeClr val="tx1"/>
              </a:solidFill>
            </a:endParaRPr>
          </a:p>
        </p:txBody>
      </p:sp>
      <p:cxnSp>
        <p:nvCxnSpPr>
          <p:cNvPr id="17" name="Прямая соединительная линия 16"/>
          <p:cNvCxnSpPr>
            <a:stCxn id="11" idx="1"/>
          </p:cNvCxnSpPr>
          <p:nvPr/>
        </p:nvCxnSpPr>
        <p:spPr>
          <a:xfrm flipH="1">
            <a:off x="1481722" y="2755036"/>
            <a:ext cx="1589148"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1481722" y="2755036"/>
            <a:ext cx="0" cy="1106012"/>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a:stCxn id="11" idx="2"/>
          </p:cNvCxnSpPr>
          <p:nvPr/>
        </p:nvCxnSpPr>
        <p:spPr>
          <a:xfrm>
            <a:off x="6059202" y="3187084"/>
            <a:ext cx="0" cy="673964"/>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a:stCxn id="11" idx="3"/>
          </p:cNvCxnSpPr>
          <p:nvPr/>
        </p:nvCxnSpPr>
        <p:spPr>
          <a:xfrm>
            <a:off x="9047534" y="2755036"/>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a:endCxn id="15" idx="0"/>
          </p:cNvCxnSpPr>
          <p:nvPr/>
        </p:nvCxnSpPr>
        <p:spPr>
          <a:xfrm>
            <a:off x="10415686" y="2755036"/>
            <a:ext cx="0" cy="1106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48381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64704411"/>
              </p:ext>
            </p:extLst>
          </p:nvPr>
        </p:nvGraphicFramePr>
        <p:xfrm>
          <a:off x="1444960" y="1700808"/>
          <a:ext cx="705678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1"/>
          <p:cNvSpPr>
            <a:spLocks noGrp="1"/>
          </p:cNvSpPr>
          <p:nvPr>
            <p:ph type="title"/>
          </p:nvPr>
        </p:nvSpPr>
        <p:spPr>
          <a:xfrm>
            <a:off x="609521" y="274637"/>
            <a:ext cx="9870156" cy="1143000"/>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a:normAutofit/>
          </a:bodyPr>
          <a:lstStyle/>
          <a:p>
            <a:r>
              <a:rPr lang="en-US" sz="4000" dirty="0" smtClean="0">
                <a:solidFill>
                  <a:schemeClr val="bg1"/>
                </a:solidFill>
              </a:rPr>
              <a:t>Results of </a:t>
            </a:r>
            <a:r>
              <a:rPr lang="en-US" sz="4000" dirty="0" err="1" smtClean="0">
                <a:solidFill>
                  <a:schemeClr val="bg1"/>
                </a:solidFill>
              </a:rPr>
              <a:t>ImPACT</a:t>
            </a:r>
            <a:r>
              <a:rPr lang="en-US" sz="4000" cap="all" dirty="0" smtClean="0">
                <a:solidFill>
                  <a:schemeClr val="bg1"/>
                </a:solidFill>
              </a:rPr>
              <a:t> Mission in 2018</a:t>
            </a:r>
            <a:endParaRPr lang="ru-RU" sz="4000" cap="all" dirty="0">
              <a:solidFill>
                <a:schemeClr val="bg1"/>
              </a:solidFill>
            </a:endParaRPr>
          </a:p>
        </p:txBody>
      </p:sp>
      <p:grpSp>
        <p:nvGrpSpPr>
          <p:cNvPr id="6" name="Группа 5"/>
          <p:cNvGrpSpPr/>
          <p:nvPr/>
        </p:nvGrpSpPr>
        <p:grpSpPr>
          <a:xfrm>
            <a:off x="8569982" y="1702651"/>
            <a:ext cx="2584271" cy="1263814"/>
            <a:chOff x="3851426" y="1743"/>
            <a:chExt cx="2584271" cy="1292135"/>
          </a:xfrm>
        </p:grpSpPr>
        <p:sp>
          <p:nvSpPr>
            <p:cNvPr id="7" name="Скругленный прямоугольник 6"/>
            <p:cNvSpPr/>
            <p:nvPr/>
          </p:nvSpPr>
          <p:spPr>
            <a:xfrm>
              <a:off x="3851426" y="1743"/>
              <a:ext cx="2584271" cy="129213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Скругленный прямоугольник 4"/>
            <p:cNvSpPr/>
            <p:nvPr/>
          </p:nvSpPr>
          <p:spPr>
            <a:xfrm>
              <a:off x="3889271" y="39588"/>
              <a:ext cx="2508581" cy="1216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cap="all" dirty="0" smtClean="0">
                  <a:solidFill>
                    <a:schemeClr val="bg1"/>
                  </a:solidFill>
                </a:rPr>
                <a:t>HPV screening</a:t>
              </a:r>
              <a:endParaRPr lang="ru-RU" sz="2800" kern="1200" cap="all" baseline="0" dirty="0">
                <a:solidFill>
                  <a:schemeClr val="bg1"/>
                </a:solidFill>
              </a:endParaRPr>
            </a:p>
          </p:txBody>
        </p:sp>
      </p:grpSp>
      <p:sp>
        <p:nvSpPr>
          <p:cNvPr id="9" name="Прямая соединительная линия 3"/>
          <p:cNvSpPr/>
          <p:nvPr/>
        </p:nvSpPr>
        <p:spPr>
          <a:xfrm>
            <a:off x="8938506" y="3003481"/>
            <a:ext cx="258427" cy="2584271"/>
          </a:xfrm>
          <a:custGeom>
            <a:avLst/>
            <a:gdLst/>
            <a:ahLst/>
            <a:cxnLst/>
            <a:rect l="0" t="0" r="0" b="0"/>
            <a:pathLst>
              <a:path>
                <a:moveTo>
                  <a:pt x="0" y="0"/>
                </a:moveTo>
                <a:lnTo>
                  <a:pt x="0" y="2584271"/>
                </a:lnTo>
                <a:lnTo>
                  <a:pt x="258427" y="2584271"/>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0" name="Группа 9"/>
          <p:cNvGrpSpPr/>
          <p:nvPr/>
        </p:nvGrpSpPr>
        <p:grpSpPr>
          <a:xfrm>
            <a:off x="9226850" y="3336148"/>
            <a:ext cx="2067417" cy="1335115"/>
            <a:chOff x="4368280" y="1616913"/>
            <a:chExt cx="2067417" cy="1292135"/>
          </a:xfrm>
        </p:grpSpPr>
        <p:sp>
          <p:nvSpPr>
            <p:cNvPr id="11" name="Скругленный прямоугольник 10"/>
            <p:cNvSpPr/>
            <p:nvPr/>
          </p:nvSpPr>
          <p:spPr>
            <a:xfrm>
              <a:off x="4368280" y="1616913"/>
              <a:ext cx="2067417" cy="1292135"/>
            </a:xfrm>
            <a:prstGeom prst="roundRect">
              <a:avLst>
                <a:gd name="adj" fmla="val 10000"/>
              </a:avLst>
            </a:prstGeom>
            <a:ln>
              <a:solidFill>
                <a:srgbClr val="471A82"/>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Скругленный прямоугольник 4"/>
            <p:cNvSpPr/>
            <p:nvPr/>
          </p:nvSpPr>
          <p:spPr>
            <a:xfrm>
              <a:off x="4420526" y="1688048"/>
              <a:ext cx="1991727" cy="1216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400" kern="1200" dirty="0" smtClean="0"/>
                <a:t>PILOT </a:t>
              </a:r>
              <a:r>
                <a:rPr lang="en-US" sz="2400" kern="1200" dirty="0" smtClean="0"/>
                <a:t>project</a:t>
              </a:r>
            </a:p>
            <a:p>
              <a:pPr lvl="0" algn="ctr" defTabSz="1111250">
                <a:lnSpc>
                  <a:spcPct val="90000"/>
                </a:lnSpc>
                <a:spcBef>
                  <a:spcPct val="0"/>
                </a:spcBef>
                <a:spcAft>
                  <a:spcPct val="35000"/>
                </a:spcAft>
              </a:pPr>
              <a:r>
                <a:rPr lang="en-US" sz="2400" dirty="0" smtClean="0"/>
                <a:t>2019-2020</a:t>
              </a:r>
              <a:endParaRPr lang="ru-RU" sz="2400" kern="1200" dirty="0"/>
            </a:p>
          </p:txBody>
        </p:sp>
      </p:grpSp>
      <p:grpSp>
        <p:nvGrpSpPr>
          <p:cNvPr id="13" name="Группа 12"/>
          <p:cNvGrpSpPr/>
          <p:nvPr/>
        </p:nvGrpSpPr>
        <p:grpSpPr>
          <a:xfrm>
            <a:off x="9184257" y="4919216"/>
            <a:ext cx="2067417" cy="1292135"/>
            <a:chOff x="4368280" y="3232083"/>
            <a:chExt cx="2067417" cy="1292135"/>
          </a:xfrm>
        </p:grpSpPr>
        <p:sp>
          <p:nvSpPr>
            <p:cNvPr id="14" name="Скругленный прямоугольник 13"/>
            <p:cNvSpPr/>
            <p:nvPr/>
          </p:nvSpPr>
          <p:spPr>
            <a:xfrm>
              <a:off x="4368280" y="3232083"/>
              <a:ext cx="2067417" cy="1292135"/>
            </a:xfrm>
            <a:prstGeom prst="roundRect">
              <a:avLst>
                <a:gd name="adj" fmla="val 10000"/>
              </a:avLst>
            </a:prstGeom>
            <a:ln>
              <a:solidFill>
                <a:srgbClr val="471A82"/>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Скругленный прямоугольник 4"/>
            <p:cNvSpPr/>
            <p:nvPr/>
          </p:nvSpPr>
          <p:spPr>
            <a:xfrm>
              <a:off x="4406125" y="3269928"/>
              <a:ext cx="1991727" cy="1216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000" kern="1200" smtClean="0"/>
                <a:t>TURKISH MODEL OF HPV SCREENING</a:t>
              </a:r>
              <a:endParaRPr lang="ru-RU" sz="2000" kern="1200" dirty="0"/>
            </a:p>
          </p:txBody>
        </p:sp>
      </p:grpSp>
      <p:sp>
        <p:nvSpPr>
          <p:cNvPr id="16" name="Прямая соединительная линия 3"/>
          <p:cNvSpPr/>
          <p:nvPr/>
        </p:nvSpPr>
        <p:spPr>
          <a:xfrm>
            <a:off x="8938506" y="2978867"/>
            <a:ext cx="258427" cy="969101"/>
          </a:xfrm>
          <a:custGeom>
            <a:avLst/>
            <a:gdLst/>
            <a:ahLst/>
            <a:cxnLst/>
            <a:rect l="0" t="0" r="0" b="0"/>
            <a:pathLst>
              <a:path>
                <a:moveTo>
                  <a:pt x="0" y="0"/>
                </a:moveTo>
                <a:lnTo>
                  <a:pt x="0" y="969101"/>
                </a:lnTo>
                <a:lnTo>
                  <a:pt x="258427" y="969101"/>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17" name="Изображение 16"/>
          <p:cNvPicPr>
            <a:picLocks noChangeAspect="1"/>
          </p:cNvPicPr>
          <p:nvPr/>
        </p:nvPicPr>
        <p:blipFill>
          <a:blip r:embed="rId8"/>
          <a:stretch>
            <a:fillRect/>
          </a:stretch>
        </p:blipFill>
        <p:spPr>
          <a:xfrm>
            <a:off x="292260" y="1907095"/>
            <a:ext cx="1737929" cy="1737929"/>
          </a:xfrm>
          <a:prstGeom prst="rect">
            <a:avLst/>
          </a:prstGeom>
        </p:spPr>
      </p:pic>
      <p:pic>
        <p:nvPicPr>
          <p:cNvPr id="18" name="Picture 13" descr="Image result for IAEA PAC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7" y="4334324"/>
            <a:ext cx="2153273" cy="107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029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алматы красивые вид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978" y="3501008"/>
            <a:ext cx="2013203" cy="1338781"/>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алматы красивые виды"/>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977" y="5085184"/>
            <a:ext cx="2012847" cy="1336028"/>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978" y="1789976"/>
            <a:ext cx="2012848" cy="1509637"/>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Image result for казахстан природа тюльпаны"/>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978" y="246337"/>
            <a:ext cx="2012848" cy="136246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Image result for казахстан природа тюльпаны"/>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4806" y="246337"/>
            <a:ext cx="2207606" cy="136246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Image result for казахстан природа тюльпаны"/>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4807" y="1789977"/>
            <a:ext cx="2207605" cy="1509636"/>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6" name="Picture 18" descr="Image result for снежный барс казахстан"/>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94806" y="3501008"/>
            <a:ext cx="2207606" cy="136246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8" name="Picture 20" descr="Image result for казахстан астана"/>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93984" y="5085185"/>
            <a:ext cx="2208427" cy="1336028"/>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0" name="Picture 22" descr="Related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162" t="-907" r="3196" b="907"/>
          <a:stretch/>
        </p:blipFill>
        <p:spPr bwMode="auto">
          <a:xfrm>
            <a:off x="4874979" y="246337"/>
            <a:ext cx="2570748" cy="136246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2" name="Picture 24" descr="Image result for казахстан алматы достопримечательности"/>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4978" y="3501008"/>
            <a:ext cx="2570748" cy="1363412"/>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4" name="Picture 26" descr="Image result for казахстан алматы чимбулак"/>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116" t="9397" b="7674"/>
          <a:stretch/>
        </p:blipFill>
        <p:spPr bwMode="auto">
          <a:xfrm>
            <a:off x="7612834" y="3501008"/>
            <a:ext cx="2125015" cy="1363412"/>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6" name="Picture 28" descr="Image result for казахстан боровое"/>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0693"/>
          <a:stretch/>
        </p:blipFill>
        <p:spPr bwMode="auto">
          <a:xfrm>
            <a:off x="4874980" y="5084934"/>
            <a:ext cx="2570747" cy="1336278"/>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8" name="Picture 30" descr="Related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14910" y="3501007"/>
            <a:ext cx="2080625" cy="136341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80" name="Picture 32" descr="Image result for казахстан чарын"/>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 b="3731"/>
          <a:stretch/>
        </p:blipFill>
        <p:spPr bwMode="auto">
          <a:xfrm>
            <a:off x="7612833" y="246337"/>
            <a:ext cx="2125015" cy="1362463"/>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82" name="Picture 34" descr="Image result for казахстан девушки национальные одежды природа"/>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18876"/>
          <a:stretch/>
        </p:blipFill>
        <p:spPr bwMode="auto">
          <a:xfrm>
            <a:off x="9914910" y="246336"/>
            <a:ext cx="2043036" cy="1362464"/>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84" name="Picture 36" descr="Image result for казахстан девушки национальные одежды природа"/>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6687"/>
          <a:stretch/>
        </p:blipFill>
        <p:spPr bwMode="auto">
          <a:xfrm>
            <a:off x="7612834" y="1784023"/>
            <a:ext cx="2125015" cy="1515589"/>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86" name="Picture 38" descr="Image result for казахстан парк президента"/>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1009" t="-276" b="11848"/>
          <a:stretch/>
        </p:blipFill>
        <p:spPr bwMode="auto">
          <a:xfrm>
            <a:off x="7612833" y="5081009"/>
            <a:ext cx="2125016" cy="1340204"/>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88" name="Picture 40" descr="Image result for алматы кок тобе"/>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0357"/>
          <a:stretch/>
        </p:blipFill>
        <p:spPr bwMode="auto">
          <a:xfrm>
            <a:off x="9914910" y="1784023"/>
            <a:ext cx="2043036" cy="1515590"/>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90" name="Picture 42" descr="Image result for алматы жайляу"/>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77" t="6924" r="577" b="7192"/>
          <a:stretch/>
        </p:blipFill>
        <p:spPr bwMode="auto">
          <a:xfrm>
            <a:off x="9914909" y="5084934"/>
            <a:ext cx="2080625" cy="1336276"/>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344403" y="1784023"/>
            <a:ext cx="3478286" cy="1754326"/>
          </a:xfrm>
          <a:prstGeom prst="rect">
            <a:avLst/>
          </a:prstGeom>
          <a:noFill/>
        </p:spPr>
        <p:txBody>
          <a:bodyPr wrap="square" lIns="91440" tIns="45720" rIns="91440" bIns="45720">
            <a:spAutoFit/>
          </a:bodyPr>
          <a:lstStyle/>
          <a:p>
            <a:pPr algn="ctr"/>
            <a:r>
              <a:rPr lang="en-US" sz="54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ustDataLst>
      <p:tags r:id="rId1"/>
    </p:custDataLst>
    <p:extLst>
      <p:ext uri="{BB962C8B-B14F-4D97-AF65-F5344CB8AC3E}">
        <p14:creationId xmlns:p14="http://schemas.microsoft.com/office/powerpoint/2010/main" val="8970602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300" fill="hold"/>
                                        <p:tgtEl>
                                          <p:spTgt spid="2060"/>
                                        </p:tgtEl>
                                        <p:attrNameLst>
                                          <p:attrName>ppt_w</p:attrName>
                                        </p:attrNameLst>
                                      </p:cBhvr>
                                      <p:tavLst>
                                        <p:tav tm="0">
                                          <p:val>
                                            <p:fltVal val="0"/>
                                          </p:val>
                                        </p:tav>
                                        <p:tav tm="100000">
                                          <p:val>
                                            <p:strVal val="#ppt_w"/>
                                          </p:val>
                                        </p:tav>
                                      </p:tavLst>
                                    </p:anim>
                                    <p:anim calcmode="lin" valueType="num">
                                      <p:cBhvr>
                                        <p:cTn id="8" dur="300" fill="hold"/>
                                        <p:tgtEl>
                                          <p:spTgt spid="2060"/>
                                        </p:tgtEl>
                                        <p:attrNameLst>
                                          <p:attrName>ppt_h</p:attrName>
                                        </p:attrNameLst>
                                      </p:cBhvr>
                                      <p:tavLst>
                                        <p:tav tm="0">
                                          <p:val>
                                            <p:fltVal val="0"/>
                                          </p:val>
                                        </p:tav>
                                        <p:tav tm="100000">
                                          <p:val>
                                            <p:strVal val="#ppt_h"/>
                                          </p:val>
                                        </p:tav>
                                      </p:tavLst>
                                    </p:anim>
                                    <p:animEffect transition="in" filter="fade">
                                      <p:cBhvr>
                                        <p:cTn id="9" dur="300"/>
                                        <p:tgtEl>
                                          <p:spTgt spid="2060"/>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p:cTn id="13" dur="300" fill="hold"/>
                                        <p:tgtEl>
                                          <p:spTgt spid="2058"/>
                                        </p:tgtEl>
                                        <p:attrNameLst>
                                          <p:attrName>ppt_w</p:attrName>
                                        </p:attrNameLst>
                                      </p:cBhvr>
                                      <p:tavLst>
                                        <p:tav tm="0">
                                          <p:val>
                                            <p:fltVal val="0"/>
                                          </p:val>
                                        </p:tav>
                                        <p:tav tm="100000">
                                          <p:val>
                                            <p:strVal val="#ppt_w"/>
                                          </p:val>
                                        </p:tav>
                                      </p:tavLst>
                                    </p:anim>
                                    <p:anim calcmode="lin" valueType="num">
                                      <p:cBhvr>
                                        <p:cTn id="14" dur="300" fill="hold"/>
                                        <p:tgtEl>
                                          <p:spTgt spid="2058"/>
                                        </p:tgtEl>
                                        <p:attrNameLst>
                                          <p:attrName>ppt_h</p:attrName>
                                        </p:attrNameLst>
                                      </p:cBhvr>
                                      <p:tavLst>
                                        <p:tav tm="0">
                                          <p:val>
                                            <p:fltVal val="0"/>
                                          </p:val>
                                        </p:tav>
                                        <p:tav tm="100000">
                                          <p:val>
                                            <p:strVal val="#ppt_h"/>
                                          </p:val>
                                        </p:tav>
                                      </p:tavLst>
                                    </p:anim>
                                    <p:animEffect transition="in" filter="fade">
                                      <p:cBhvr>
                                        <p:cTn id="15" dur="300"/>
                                        <p:tgtEl>
                                          <p:spTgt spid="2058"/>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p:cTn id="19" dur="300" fill="hold"/>
                                        <p:tgtEl>
                                          <p:spTgt spid="2062"/>
                                        </p:tgtEl>
                                        <p:attrNameLst>
                                          <p:attrName>ppt_w</p:attrName>
                                        </p:attrNameLst>
                                      </p:cBhvr>
                                      <p:tavLst>
                                        <p:tav tm="0">
                                          <p:val>
                                            <p:fltVal val="0"/>
                                          </p:val>
                                        </p:tav>
                                        <p:tav tm="100000">
                                          <p:val>
                                            <p:strVal val="#ppt_w"/>
                                          </p:val>
                                        </p:tav>
                                      </p:tavLst>
                                    </p:anim>
                                    <p:anim calcmode="lin" valueType="num">
                                      <p:cBhvr>
                                        <p:cTn id="20" dur="300" fill="hold"/>
                                        <p:tgtEl>
                                          <p:spTgt spid="2062"/>
                                        </p:tgtEl>
                                        <p:attrNameLst>
                                          <p:attrName>ppt_h</p:attrName>
                                        </p:attrNameLst>
                                      </p:cBhvr>
                                      <p:tavLst>
                                        <p:tav tm="0">
                                          <p:val>
                                            <p:fltVal val="0"/>
                                          </p:val>
                                        </p:tav>
                                        <p:tav tm="100000">
                                          <p:val>
                                            <p:strVal val="#ppt_h"/>
                                          </p:val>
                                        </p:tav>
                                      </p:tavLst>
                                    </p:anim>
                                    <p:animEffect transition="in" filter="fade">
                                      <p:cBhvr>
                                        <p:cTn id="21" dur="300"/>
                                        <p:tgtEl>
                                          <p:spTgt spid="206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2088"/>
                                        </p:tgtEl>
                                        <p:attrNameLst>
                                          <p:attrName>style.visibility</p:attrName>
                                        </p:attrNameLst>
                                      </p:cBhvr>
                                      <p:to>
                                        <p:strVal val="visible"/>
                                      </p:to>
                                    </p:set>
                                    <p:anim calcmode="lin" valueType="num">
                                      <p:cBhvr>
                                        <p:cTn id="25" dur="300" fill="hold"/>
                                        <p:tgtEl>
                                          <p:spTgt spid="2088"/>
                                        </p:tgtEl>
                                        <p:attrNameLst>
                                          <p:attrName>ppt_w</p:attrName>
                                        </p:attrNameLst>
                                      </p:cBhvr>
                                      <p:tavLst>
                                        <p:tav tm="0">
                                          <p:val>
                                            <p:fltVal val="0"/>
                                          </p:val>
                                        </p:tav>
                                        <p:tav tm="100000">
                                          <p:val>
                                            <p:strVal val="#ppt_w"/>
                                          </p:val>
                                        </p:tav>
                                      </p:tavLst>
                                    </p:anim>
                                    <p:anim calcmode="lin" valueType="num">
                                      <p:cBhvr>
                                        <p:cTn id="26" dur="300" fill="hold"/>
                                        <p:tgtEl>
                                          <p:spTgt spid="2088"/>
                                        </p:tgtEl>
                                        <p:attrNameLst>
                                          <p:attrName>ppt_h</p:attrName>
                                        </p:attrNameLst>
                                      </p:cBhvr>
                                      <p:tavLst>
                                        <p:tav tm="0">
                                          <p:val>
                                            <p:fltVal val="0"/>
                                          </p:val>
                                        </p:tav>
                                        <p:tav tm="100000">
                                          <p:val>
                                            <p:strVal val="#ppt_h"/>
                                          </p:val>
                                        </p:tav>
                                      </p:tavLst>
                                    </p:anim>
                                    <p:animEffect transition="in" filter="fade">
                                      <p:cBhvr>
                                        <p:cTn id="27" dur="300"/>
                                        <p:tgtEl>
                                          <p:spTgt spid="2088"/>
                                        </p:tgtEl>
                                      </p:cBhvr>
                                    </p:animEffect>
                                  </p:childTnLst>
                                </p:cTn>
                              </p:par>
                            </p:childTnLst>
                          </p:cTn>
                        </p:par>
                        <p:par>
                          <p:cTn id="28" fill="hold">
                            <p:stCondLst>
                              <p:cond delay="1200"/>
                            </p:stCondLst>
                            <p:childTnLst>
                              <p:par>
                                <p:cTn id="29" presetID="53" presetClass="entr" presetSubtype="16" fill="hold" nodeType="afterEffect">
                                  <p:stCondLst>
                                    <p:cond delay="0"/>
                                  </p:stCondLst>
                                  <p:childTnLst>
                                    <p:set>
                                      <p:cBhvr>
                                        <p:cTn id="30" dur="1" fill="hold">
                                          <p:stCondLst>
                                            <p:cond delay="0"/>
                                          </p:stCondLst>
                                        </p:cTn>
                                        <p:tgtEl>
                                          <p:spTgt spid="2070"/>
                                        </p:tgtEl>
                                        <p:attrNameLst>
                                          <p:attrName>style.visibility</p:attrName>
                                        </p:attrNameLst>
                                      </p:cBhvr>
                                      <p:to>
                                        <p:strVal val="visible"/>
                                      </p:to>
                                    </p:set>
                                    <p:anim calcmode="lin" valueType="num">
                                      <p:cBhvr>
                                        <p:cTn id="31" dur="300" fill="hold"/>
                                        <p:tgtEl>
                                          <p:spTgt spid="2070"/>
                                        </p:tgtEl>
                                        <p:attrNameLst>
                                          <p:attrName>ppt_w</p:attrName>
                                        </p:attrNameLst>
                                      </p:cBhvr>
                                      <p:tavLst>
                                        <p:tav tm="0">
                                          <p:val>
                                            <p:fltVal val="0"/>
                                          </p:val>
                                        </p:tav>
                                        <p:tav tm="100000">
                                          <p:val>
                                            <p:strVal val="#ppt_w"/>
                                          </p:val>
                                        </p:tav>
                                      </p:tavLst>
                                    </p:anim>
                                    <p:anim calcmode="lin" valueType="num">
                                      <p:cBhvr>
                                        <p:cTn id="32" dur="300" fill="hold"/>
                                        <p:tgtEl>
                                          <p:spTgt spid="2070"/>
                                        </p:tgtEl>
                                        <p:attrNameLst>
                                          <p:attrName>ppt_h</p:attrName>
                                        </p:attrNameLst>
                                      </p:cBhvr>
                                      <p:tavLst>
                                        <p:tav tm="0">
                                          <p:val>
                                            <p:fltVal val="0"/>
                                          </p:val>
                                        </p:tav>
                                        <p:tav tm="100000">
                                          <p:val>
                                            <p:strVal val="#ppt_h"/>
                                          </p:val>
                                        </p:tav>
                                      </p:tavLst>
                                    </p:anim>
                                    <p:animEffect transition="in" filter="fade">
                                      <p:cBhvr>
                                        <p:cTn id="33" dur="300"/>
                                        <p:tgtEl>
                                          <p:spTgt spid="2070"/>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080"/>
                                        </p:tgtEl>
                                        <p:attrNameLst>
                                          <p:attrName>style.visibility</p:attrName>
                                        </p:attrNameLst>
                                      </p:cBhvr>
                                      <p:to>
                                        <p:strVal val="visible"/>
                                      </p:to>
                                    </p:set>
                                    <p:anim calcmode="lin" valueType="num">
                                      <p:cBhvr>
                                        <p:cTn id="37" dur="300" fill="hold"/>
                                        <p:tgtEl>
                                          <p:spTgt spid="2080"/>
                                        </p:tgtEl>
                                        <p:attrNameLst>
                                          <p:attrName>ppt_w</p:attrName>
                                        </p:attrNameLst>
                                      </p:cBhvr>
                                      <p:tavLst>
                                        <p:tav tm="0">
                                          <p:val>
                                            <p:fltVal val="0"/>
                                          </p:val>
                                        </p:tav>
                                        <p:tav tm="100000">
                                          <p:val>
                                            <p:strVal val="#ppt_w"/>
                                          </p:val>
                                        </p:tav>
                                      </p:tavLst>
                                    </p:anim>
                                    <p:anim calcmode="lin" valueType="num">
                                      <p:cBhvr>
                                        <p:cTn id="38" dur="300" fill="hold"/>
                                        <p:tgtEl>
                                          <p:spTgt spid="2080"/>
                                        </p:tgtEl>
                                        <p:attrNameLst>
                                          <p:attrName>ppt_h</p:attrName>
                                        </p:attrNameLst>
                                      </p:cBhvr>
                                      <p:tavLst>
                                        <p:tav tm="0">
                                          <p:val>
                                            <p:fltVal val="0"/>
                                          </p:val>
                                        </p:tav>
                                        <p:tav tm="100000">
                                          <p:val>
                                            <p:strVal val="#ppt_h"/>
                                          </p:val>
                                        </p:tav>
                                      </p:tavLst>
                                    </p:anim>
                                    <p:animEffect transition="in" filter="fade">
                                      <p:cBhvr>
                                        <p:cTn id="39" dur="300"/>
                                        <p:tgtEl>
                                          <p:spTgt spid="2080"/>
                                        </p:tgtEl>
                                      </p:cBhvr>
                                    </p:animEffect>
                                  </p:childTnLst>
                                </p:cTn>
                              </p:par>
                            </p:childTnLst>
                          </p:cTn>
                        </p:par>
                        <p:par>
                          <p:cTn id="40" fill="hold">
                            <p:stCondLst>
                              <p:cond delay="1800"/>
                            </p:stCondLst>
                            <p:childTnLst>
                              <p:par>
                                <p:cTn id="41" presetID="53" presetClass="entr" presetSubtype="16" fill="hold" nodeType="afterEffect">
                                  <p:stCondLst>
                                    <p:cond delay="0"/>
                                  </p:stCondLst>
                                  <p:childTnLst>
                                    <p:set>
                                      <p:cBhvr>
                                        <p:cTn id="42" dur="1" fill="hold">
                                          <p:stCondLst>
                                            <p:cond delay="0"/>
                                          </p:stCondLst>
                                        </p:cTn>
                                        <p:tgtEl>
                                          <p:spTgt spid="2064"/>
                                        </p:tgtEl>
                                        <p:attrNameLst>
                                          <p:attrName>style.visibility</p:attrName>
                                        </p:attrNameLst>
                                      </p:cBhvr>
                                      <p:to>
                                        <p:strVal val="visible"/>
                                      </p:to>
                                    </p:set>
                                    <p:anim calcmode="lin" valueType="num">
                                      <p:cBhvr>
                                        <p:cTn id="43" dur="300" fill="hold"/>
                                        <p:tgtEl>
                                          <p:spTgt spid="2064"/>
                                        </p:tgtEl>
                                        <p:attrNameLst>
                                          <p:attrName>ppt_w</p:attrName>
                                        </p:attrNameLst>
                                      </p:cBhvr>
                                      <p:tavLst>
                                        <p:tav tm="0">
                                          <p:val>
                                            <p:fltVal val="0"/>
                                          </p:val>
                                        </p:tav>
                                        <p:tav tm="100000">
                                          <p:val>
                                            <p:strVal val="#ppt_w"/>
                                          </p:val>
                                        </p:tav>
                                      </p:tavLst>
                                    </p:anim>
                                    <p:anim calcmode="lin" valueType="num">
                                      <p:cBhvr>
                                        <p:cTn id="44" dur="300" fill="hold"/>
                                        <p:tgtEl>
                                          <p:spTgt spid="2064"/>
                                        </p:tgtEl>
                                        <p:attrNameLst>
                                          <p:attrName>ppt_h</p:attrName>
                                        </p:attrNameLst>
                                      </p:cBhvr>
                                      <p:tavLst>
                                        <p:tav tm="0">
                                          <p:val>
                                            <p:fltVal val="0"/>
                                          </p:val>
                                        </p:tav>
                                        <p:tav tm="100000">
                                          <p:val>
                                            <p:strVal val="#ppt_h"/>
                                          </p:val>
                                        </p:tav>
                                      </p:tavLst>
                                    </p:anim>
                                    <p:animEffect transition="in" filter="fade">
                                      <p:cBhvr>
                                        <p:cTn id="45" dur="300"/>
                                        <p:tgtEl>
                                          <p:spTgt spid="2064"/>
                                        </p:tgtEl>
                                      </p:cBhvr>
                                    </p:animEffect>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2082"/>
                                        </p:tgtEl>
                                        <p:attrNameLst>
                                          <p:attrName>style.visibility</p:attrName>
                                        </p:attrNameLst>
                                      </p:cBhvr>
                                      <p:to>
                                        <p:strVal val="visible"/>
                                      </p:to>
                                    </p:set>
                                    <p:anim calcmode="lin" valueType="num">
                                      <p:cBhvr>
                                        <p:cTn id="49" dur="300" fill="hold"/>
                                        <p:tgtEl>
                                          <p:spTgt spid="2082"/>
                                        </p:tgtEl>
                                        <p:attrNameLst>
                                          <p:attrName>ppt_w</p:attrName>
                                        </p:attrNameLst>
                                      </p:cBhvr>
                                      <p:tavLst>
                                        <p:tav tm="0">
                                          <p:val>
                                            <p:fltVal val="0"/>
                                          </p:val>
                                        </p:tav>
                                        <p:tav tm="100000">
                                          <p:val>
                                            <p:strVal val="#ppt_w"/>
                                          </p:val>
                                        </p:tav>
                                      </p:tavLst>
                                    </p:anim>
                                    <p:anim calcmode="lin" valueType="num">
                                      <p:cBhvr>
                                        <p:cTn id="50" dur="300" fill="hold"/>
                                        <p:tgtEl>
                                          <p:spTgt spid="2082"/>
                                        </p:tgtEl>
                                        <p:attrNameLst>
                                          <p:attrName>ppt_h</p:attrName>
                                        </p:attrNameLst>
                                      </p:cBhvr>
                                      <p:tavLst>
                                        <p:tav tm="0">
                                          <p:val>
                                            <p:fltVal val="0"/>
                                          </p:val>
                                        </p:tav>
                                        <p:tav tm="100000">
                                          <p:val>
                                            <p:strVal val="#ppt_h"/>
                                          </p:val>
                                        </p:tav>
                                      </p:tavLst>
                                    </p:anim>
                                    <p:animEffect transition="in" filter="fade">
                                      <p:cBhvr>
                                        <p:cTn id="51" dur="300"/>
                                        <p:tgtEl>
                                          <p:spTgt spid="2082"/>
                                        </p:tgtEl>
                                      </p:cBhvr>
                                    </p:animEffect>
                                  </p:childTnLst>
                                </p:cTn>
                              </p:par>
                            </p:childTnLst>
                          </p:cTn>
                        </p:par>
                        <p:par>
                          <p:cTn id="52" fill="hold">
                            <p:stCondLst>
                              <p:cond delay="2400"/>
                            </p:stCondLst>
                            <p:childTnLst>
                              <p:par>
                                <p:cTn id="53" presetID="53" presetClass="entr" presetSubtype="16" fill="hold" nodeType="afterEffect">
                                  <p:stCondLst>
                                    <p:cond delay="0"/>
                                  </p:stCondLst>
                                  <p:childTnLst>
                                    <p:set>
                                      <p:cBhvr>
                                        <p:cTn id="54" dur="1" fill="hold">
                                          <p:stCondLst>
                                            <p:cond delay="0"/>
                                          </p:stCondLst>
                                        </p:cTn>
                                        <p:tgtEl>
                                          <p:spTgt spid="2066"/>
                                        </p:tgtEl>
                                        <p:attrNameLst>
                                          <p:attrName>style.visibility</p:attrName>
                                        </p:attrNameLst>
                                      </p:cBhvr>
                                      <p:to>
                                        <p:strVal val="visible"/>
                                      </p:to>
                                    </p:set>
                                    <p:anim calcmode="lin" valueType="num">
                                      <p:cBhvr>
                                        <p:cTn id="55" dur="300" fill="hold"/>
                                        <p:tgtEl>
                                          <p:spTgt spid="2066"/>
                                        </p:tgtEl>
                                        <p:attrNameLst>
                                          <p:attrName>ppt_w</p:attrName>
                                        </p:attrNameLst>
                                      </p:cBhvr>
                                      <p:tavLst>
                                        <p:tav tm="0">
                                          <p:val>
                                            <p:fltVal val="0"/>
                                          </p:val>
                                        </p:tav>
                                        <p:tav tm="100000">
                                          <p:val>
                                            <p:strVal val="#ppt_w"/>
                                          </p:val>
                                        </p:tav>
                                      </p:tavLst>
                                    </p:anim>
                                    <p:anim calcmode="lin" valueType="num">
                                      <p:cBhvr>
                                        <p:cTn id="56" dur="300" fill="hold"/>
                                        <p:tgtEl>
                                          <p:spTgt spid="2066"/>
                                        </p:tgtEl>
                                        <p:attrNameLst>
                                          <p:attrName>ppt_h</p:attrName>
                                        </p:attrNameLst>
                                      </p:cBhvr>
                                      <p:tavLst>
                                        <p:tav tm="0">
                                          <p:val>
                                            <p:fltVal val="0"/>
                                          </p:val>
                                        </p:tav>
                                        <p:tav tm="100000">
                                          <p:val>
                                            <p:strVal val="#ppt_h"/>
                                          </p:val>
                                        </p:tav>
                                      </p:tavLst>
                                    </p:anim>
                                    <p:animEffect transition="in" filter="fade">
                                      <p:cBhvr>
                                        <p:cTn id="57" dur="300"/>
                                        <p:tgtEl>
                                          <p:spTgt spid="2066"/>
                                        </p:tgtEl>
                                      </p:cBhvr>
                                    </p:animEffect>
                                  </p:childTnLst>
                                </p:cTn>
                              </p:par>
                            </p:childTnLst>
                          </p:cTn>
                        </p:par>
                        <p:par>
                          <p:cTn id="58" fill="hold">
                            <p:stCondLst>
                              <p:cond delay="2700"/>
                            </p:stCondLst>
                            <p:childTnLst>
                              <p:par>
                                <p:cTn id="59" presetID="53" presetClass="entr" presetSubtype="16" fill="hold" nodeType="afterEffect">
                                  <p:stCondLst>
                                    <p:cond delay="0"/>
                                  </p:stCondLst>
                                  <p:childTnLst>
                                    <p:set>
                                      <p:cBhvr>
                                        <p:cTn id="60" dur="1" fill="hold">
                                          <p:stCondLst>
                                            <p:cond delay="0"/>
                                          </p:stCondLst>
                                        </p:cTn>
                                        <p:tgtEl>
                                          <p:spTgt spid="2084"/>
                                        </p:tgtEl>
                                        <p:attrNameLst>
                                          <p:attrName>style.visibility</p:attrName>
                                        </p:attrNameLst>
                                      </p:cBhvr>
                                      <p:to>
                                        <p:strVal val="visible"/>
                                      </p:to>
                                    </p:set>
                                    <p:anim calcmode="lin" valueType="num">
                                      <p:cBhvr>
                                        <p:cTn id="61" dur="300" fill="hold"/>
                                        <p:tgtEl>
                                          <p:spTgt spid="2084"/>
                                        </p:tgtEl>
                                        <p:attrNameLst>
                                          <p:attrName>ppt_w</p:attrName>
                                        </p:attrNameLst>
                                      </p:cBhvr>
                                      <p:tavLst>
                                        <p:tav tm="0">
                                          <p:val>
                                            <p:fltVal val="0"/>
                                          </p:val>
                                        </p:tav>
                                        <p:tav tm="100000">
                                          <p:val>
                                            <p:strVal val="#ppt_w"/>
                                          </p:val>
                                        </p:tav>
                                      </p:tavLst>
                                    </p:anim>
                                    <p:anim calcmode="lin" valueType="num">
                                      <p:cBhvr>
                                        <p:cTn id="62" dur="300" fill="hold"/>
                                        <p:tgtEl>
                                          <p:spTgt spid="2084"/>
                                        </p:tgtEl>
                                        <p:attrNameLst>
                                          <p:attrName>ppt_h</p:attrName>
                                        </p:attrNameLst>
                                      </p:cBhvr>
                                      <p:tavLst>
                                        <p:tav tm="0">
                                          <p:val>
                                            <p:fltVal val="0"/>
                                          </p:val>
                                        </p:tav>
                                        <p:tav tm="100000">
                                          <p:val>
                                            <p:strVal val="#ppt_h"/>
                                          </p:val>
                                        </p:tav>
                                      </p:tavLst>
                                    </p:anim>
                                    <p:animEffect transition="in" filter="fade">
                                      <p:cBhvr>
                                        <p:cTn id="63" dur="300"/>
                                        <p:tgtEl>
                                          <p:spTgt spid="2084"/>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2078"/>
                                        </p:tgtEl>
                                        <p:attrNameLst>
                                          <p:attrName>style.visibility</p:attrName>
                                        </p:attrNameLst>
                                      </p:cBhvr>
                                      <p:to>
                                        <p:strVal val="visible"/>
                                      </p:to>
                                    </p:set>
                                    <p:anim calcmode="lin" valueType="num">
                                      <p:cBhvr>
                                        <p:cTn id="67" dur="300" fill="hold"/>
                                        <p:tgtEl>
                                          <p:spTgt spid="2078"/>
                                        </p:tgtEl>
                                        <p:attrNameLst>
                                          <p:attrName>ppt_w</p:attrName>
                                        </p:attrNameLst>
                                      </p:cBhvr>
                                      <p:tavLst>
                                        <p:tav tm="0">
                                          <p:val>
                                            <p:fltVal val="0"/>
                                          </p:val>
                                        </p:tav>
                                        <p:tav tm="100000">
                                          <p:val>
                                            <p:strVal val="#ppt_w"/>
                                          </p:val>
                                        </p:tav>
                                      </p:tavLst>
                                    </p:anim>
                                    <p:anim calcmode="lin" valueType="num">
                                      <p:cBhvr>
                                        <p:cTn id="68" dur="300" fill="hold"/>
                                        <p:tgtEl>
                                          <p:spTgt spid="2078"/>
                                        </p:tgtEl>
                                        <p:attrNameLst>
                                          <p:attrName>ppt_h</p:attrName>
                                        </p:attrNameLst>
                                      </p:cBhvr>
                                      <p:tavLst>
                                        <p:tav tm="0">
                                          <p:val>
                                            <p:fltVal val="0"/>
                                          </p:val>
                                        </p:tav>
                                        <p:tav tm="100000">
                                          <p:val>
                                            <p:strVal val="#ppt_h"/>
                                          </p:val>
                                        </p:tav>
                                      </p:tavLst>
                                    </p:anim>
                                    <p:animEffect transition="in" filter="fade">
                                      <p:cBhvr>
                                        <p:cTn id="69" dur="300"/>
                                        <p:tgtEl>
                                          <p:spTgt spid="2078"/>
                                        </p:tgtEl>
                                      </p:cBhvr>
                                    </p:animEffect>
                                  </p:childTnLst>
                                </p:cTn>
                              </p:par>
                            </p:childTnLst>
                          </p:cTn>
                        </p:par>
                        <p:par>
                          <p:cTn id="70" fill="hold">
                            <p:stCondLst>
                              <p:cond delay="3300"/>
                            </p:stCondLst>
                            <p:childTnLst>
                              <p:par>
                                <p:cTn id="71" presetID="53" presetClass="entr" presetSubtype="16" fill="hold" nodeType="afterEffect">
                                  <p:stCondLst>
                                    <p:cond delay="0"/>
                                  </p:stCondLst>
                                  <p:childTnLst>
                                    <p:set>
                                      <p:cBhvr>
                                        <p:cTn id="72" dur="1" fill="hold">
                                          <p:stCondLst>
                                            <p:cond delay="0"/>
                                          </p:stCondLst>
                                        </p:cTn>
                                        <p:tgtEl>
                                          <p:spTgt spid="2074"/>
                                        </p:tgtEl>
                                        <p:attrNameLst>
                                          <p:attrName>style.visibility</p:attrName>
                                        </p:attrNameLst>
                                      </p:cBhvr>
                                      <p:to>
                                        <p:strVal val="visible"/>
                                      </p:to>
                                    </p:set>
                                    <p:anim calcmode="lin" valueType="num">
                                      <p:cBhvr>
                                        <p:cTn id="73" dur="300" fill="hold"/>
                                        <p:tgtEl>
                                          <p:spTgt spid="2074"/>
                                        </p:tgtEl>
                                        <p:attrNameLst>
                                          <p:attrName>ppt_w</p:attrName>
                                        </p:attrNameLst>
                                      </p:cBhvr>
                                      <p:tavLst>
                                        <p:tav tm="0">
                                          <p:val>
                                            <p:fltVal val="0"/>
                                          </p:val>
                                        </p:tav>
                                        <p:tav tm="100000">
                                          <p:val>
                                            <p:strVal val="#ppt_w"/>
                                          </p:val>
                                        </p:tav>
                                      </p:tavLst>
                                    </p:anim>
                                    <p:anim calcmode="lin" valueType="num">
                                      <p:cBhvr>
                                        <p:cTn id="74" dur="300" fill="hold"/>
                                        <p:tgtEl>
                                          <p:spTgt spid="2074"/>
                                        </p:tgtEl>
                                        <p:attrNameLst>
                                          <p:attrName>ppt_h</p:attrName>
                                        </p:attrNameLst>
                                      </p:cBhvr>
                                      <p:tavLst>
                                        <p:tav tm="0">
                                          <p:val>
                                            <p:fltVal val="0"/>
                                          </p:val>
                                        </p:tav>
                                        <p:tav tm="100000">
                                          <p:val>
                                            <p:strVal val="#ppt_h"/>
                                          </p:val>
                                        </p:tav>
                                      </p:tavLst>
                                    </p:anim>
                                    <p:animEffect transition="in" filter="fade">
                                      <p:cBhvr>
                                        <p:cTn id="75" dur="300"/>
                                        <p:tgtEl>
                                          <p:spTgt spid="2074"/>
                                        </p:tgtEl>
                                      </p:cBhvr>
                                    </p:animEffect>
                                  </p:childTnLst>
                                </p:cTn>
                              </p:par>
                            </p:childTnLst>
                          </p:cTn>
                        </p:par>
                        <p:par>
                          <p:cTn id="76" fill="hold">
                            <p:stCondLst>
                              <p:cond delay="3600"/>
                            </p:stCondLst>
                            <p:childTnLst>
                              <p:par>
                                <p:cTn id="77" presetID="53" presetClass="entr" presetSubtype="16" fill="hold" nodeType="afterEffect">
                                  <p:stCondLst>
                                    <p:cond delay="0"/>
                                  </p:stCondLst>
                                  <p:childTnLst>
                                    <p:set>
                                      <p:cBhvr>
                                        <p:cTn id="78" dur="1" fill="hold">
                                          <p:stCondLst>
                                            <p:cond delay="0"/>
                                          </p:stCondLst>
                                        </p:cTn>
                                        <p:tgtEl>
                                          <p:spTgt spid="2050"/>
                                        </p:tgtEl>
                                        <p:attrNameLst>
                                          <p:attrName>style.visibility</p:attrName>
                                        </p:attrNameLst>
                                      </p:cBhvr>
                                      <p:to>
                                        <p:strVal val="visible"/>
                                      </p:to>
                                    </p:set>
                                    <p:anim calcmode="lin" valueType="num">
                                      <p:cBhvr>
                                        <p:cTn id="79" dur="300" fill="hold"/>
                                        <p:tgtEl>
                                          <p:spTgt spid="2050"/>
                                        </p:tgtEl>
                                        <p:attrNameLst>
                                          <p:attrName>ppt_w</p:attrName>
                                        </p:attrNameLst>
                                      </p:cBhvr>
                                      <p:tavLst>
                                        <p:tav tm="0">
                                          <p:val>
                                            <p:fltVal val="0"/>
                                          </p:val>
                                        </p:tav>
                                        <p:tav tm="100000">
                                          <p:val>
                                            <p:strVal val="#ppt_w"/>
                                          </p:val>
                                        </p:tav>
                                      </p:tavLst>
                                    </p:anim>
                                    <p:anim calcmode="lin" valueType="num">
                                      <p:cBhvr>
                                        <p:cTn id="80" dur="300" fill="hold"/>
                                        <p:tgtEl>
                                          <p:spTgt spid="2050"/>
                                        </p:tgtEl>
                                        <p:attrNameLst>
                                          <p:attrName>ppt_h</p:attrName>
                                        </p:attrNameLst>
                                      </p:cBhvr>
                                      <p:tavLst>
                                        <p:tav tm="0">
                                          <p:val>
                                            <p:fltVal val="0"/>
                                          </p:val>
                                        </p:tav>
                                        <p:tav tm="100000">
                                          <p:val>
                                            <p:strVal val="#ppt_h"/>
                                          </p:val>
                                        </p:tav>
                                      </p:tavLst>
                                    </p:anim>
                                    <p:animEffect transition="in" filter="fade">
                                      <p:cBhvr>
                                        <p:cTn id="81" dur="300"/>
                                        <p:tgtEl>
                                          <p:spTgt spid="2050"/>
                                        </p:tgtEl>
                                      </p:cBhvr>
                                    </p:animEffect>
                                  </p:childTnLst>
                                </p:cTn>
                              </p:par>
                            </p:childTnLst>
                          </p:cTn>
                        </p:par>
                        <p:par>
                          <p:cTn id="82" fill="hold">
                            <p:stCondLst>
                              <p:cond delay="3900"/>
                            </p:stCondLst>
                            <p:childTnLst>
                              <p:par>
                                <p:cTn id="83" presetID="53" presetClass="entr" presetSubtype="16" fill="hold" nodeType="afterEffect">
                                  <p:stCondLst>
                                    <p:cond delay="0"/>
                                  </p:stCondLst>
                                  <p:childTnLst>
                                    <p:set>
                                      <p:cBhvr>
                                        <p:cTn id="84" dur="1" fill="hold">
                                          <p:stCondLst>
                                            <p:cond delay="0"/>
                                          </p:stCondLst>
                                        </p:cTn>
                                        <p:tgtEl>
                                          <p:spTgt spid="2052"/>
                                        </p:tgtEl>
                                        <p:attrNameLst>
                                          <p:attrName>style.visibility</p:attrName>
                                        </p:attrNameLst>
                                      </p:cBhvr>
                                      <p:to>
                                        <p:strVal val="visible"/>
                                      </p:to>
                                    </p:set>
                                    <p:anim calcmode="lin" valueType="num">
                                      <p:cBhvr>
                                        <p:cTn id="85" dur="300" fill="hold"/>
                                        <p:tgtEl>
                                          <p:spTgt spid="2052"/>
                                        </p:tgtEl>
                                        <p:attrNameLst>
                                          <p:attrName>ppt_w</p:attrName>
                                        </p:attrNameLst>
                                      </p:cBhvr>
                                      <p:tavLst>
                                        <p:tav tm="0">
                                          <p:val>
                                            <p:fltVal val="0"/>
                                          </p:val>
                                        </p:tav>
                                        <p:tav tm="100000">
                                          <p:val>
                                            <p:strVal val="#ppt_w"/>
                                          </p:val>
                                        </p:tav>
                                      </p:tavLst>
                                    </p:anim>
                                    <p:anim calcmode="lin" valueType="num">
                                      <p:cBhvr>
                                        <p:cTn id="86" dur="300" fill="hold"/>
                                        <p:tgtEl>
                                          <p:spTgt spid="2052"/>
                                        </p:tgtEl>
                                        <p:attrNameLst>
                                          <p:attrName>ppt_h</p:attrName>
                                        </p:attrNameLst>
                                      </p:cBhvr>
                                      <p:tavLst>
                                        <p:tav tm="0">
                                          <p:val>
                                            <p:fltVal val="0"/>
                                          </p:val>
                                        </p:tav>
                                        <p:tav tm="100000">
                                          <p:val>
                                            <p:strVal val="#ppt_h"/>
                                          </p:val>
                                        </p:tav>
                                      </p:tavLst>
                                    </p:anim>
                                    <p:animEffect transition="in" filter="fade">
                                      <p:cBhvr>
                                        <p:cTn id="87" dur="300"/>
                                        <p:tgtEl>
                                          <p:spTgt spid="2052"/>
                                        </p:tgtEl>
                                      </p:cBhvr>
                                    </p:animEffect>
                                  </p:childTnLst>
                                </p:cTn>
                              </p:par>
                            </p:childTnLst>
                          </p:cTn>
                        </p:par>
                        <p:par>
                          <p:cTn id="88" fill="hold">
                            <p:stCondLst>
                              <p:cond delay="4200"/>
                            </p:stCondLst>
                            <p:childTnLst>
                              <p:par>
                                <p:cTn id="89" presetID="53" presetClass="entr" presetSubtype="16" fill="hold" nodeType="afterEffect">
                                  <p:stCondLst>
                                    <p:cond delay="0"/>
                                  </p:stCondLst>
                                  <p:childTnLst>
                                    <p:set>
                                      <p:cBhvr>
                                        <p:cTn id="90" dur="1" fill="hold">
                                          <p:stCondLst>
                                            <p:cond delay="0"/>
                                          </p:stCondLst>
                                        </p:cTn>
                                        <p:tgtEl>
                                          <p:spTgt spid="2072"/>
                                        </p:tgtEl>
                                        <p:attrNameLst>
                                          <p:attrName>style.visibility</p:attrName>
                                        </p:attrNameLst>
                                      </p:cBhvr>
                                      <p:to>
                                        <p:strVal val="visible"/>
                                      </p:to>
                                    </p:set>
                                    <p:anim calcmode="lin" valueType="num">
                                      <p:cBhvr>
                                        <p:cTn id="91" dur="300" fill="hold"/>
                                        <p:tgtEl>
                                          <p:spTgt spid="2072"/>
                                        </p:tgtEl>
                                        <p:attrNameLst>
                                          <p:attrName>ppt_w</p:attrName>
                                        </p:attrNameLst>
                                      </p:cBhvr>
                                      <p:tavLst>
                                        <p:tav tm="0">
                                          <p:val>
                                            <p:fltVal val="0"/>
                                          </p:val>
                                        </p:tav>
                                        <p:tav tm="100000">
                                          <p:val>
                                            <p:strVal val="#ppt_w"/>
                                          </p:val>
                                        </p:tav>
                                      </p:tavLst>
                                    </p:anim>
                                    <p:anim calcmode="lin" valueType="num">
                                      <p:cBhvr>
                                        <p:cTn id="92" dur="300" fill="hold"/>
                                        <p:tgtEl>
                                          <p:spTgt spid="2072"/>
                                        </p:tgtEl>
                                        <p:attrNameLst>
                                          <p:attrName>ppt_h</p:attrName>
                                        </p:attrNameLst>
                                      </p:cBhvr>
                                      <p:tavLst>
                                        <p:tav tm="0">
                                          <p:val>
                                            <p:fltVal val="0"/>
                                          </p:val>
                                        </p:tav>
                                        <p:tav tm="100000">
                                          <p:val>
                                            <p:strVal val="#ppt_h"/>
                                          </p:val>
                                        </p:tav>
                                      </p:tavLst>
                                    </p:anim>
                                    <p:animEffect transition="in" filter="fade">
                                      <p:cBhvr>
                                        <p:cTn id="93" dur="300"/>
                                        <p:tgtEl>
                                          <p:spTgt spid="2072"/>
                                        </p:tgtEl>
                                      </p:cBhvr>
                                    </p:animEffect>
                                  </p:childTnLst>
                                </p:cTn>
                              </p:par>
                            </p:childTnLst>
                          </p:cTn>
                        </p:par>
                        <p:par>
                          <p:cTn id="94" fill="hold">
                            <p:stCondLst>
                              <p:cond delay="4500"/>
                            </p:stCondLst>
                            <p:childTnLst>
                              <p:par>
                                <p:cTn id="95" presetID="53" presetClass="entr" presetSubtype="16" fill="hold" nodeType="afterEffect">
                                  <p:stCondLst>
                                    <p:cond delay="0"/>
                                  </p:stCondLst>
                                  <p:childTnLst>
                                    <p:set>
                                      <p:cBhvr>
                                        <p:cTn id="96" dur="1" fill="hold">
                                          <p:stCondLst>
                                            <p:cond delay="0"/>
                                          </p:stCondLst>
                                        </p:cTn>
                                        <p:tgtEl>
                                          <p:spTgt spid="2076"/>
                                        </p:tgtEl>
                                        <p:attrNameLst>
                                          <p:attrName>style.visibility</p:attrName>
                                        </p:attrNameLst>
                                      </p:cBhvr>
                                      <p:to>
                                        <p:strVal val="visible"/>
                                      </p:to>
                                    </p:set>
                                    <p:anim calcmode="lin" valueType="num">
                                      <p:cBhvr>
                                        <p:cTn id="97" dur="300" fill="hold"/>
                                        <p:tgtEl>
                                          <p:spTgt spid="2076"/>
                                        </p:tgtEl>
                                        <p:attrNameLst>
                                          <p:attrName>ppt_w</p:attrName>
                                        </p:attrNameLst>
                                      </p:cBhvr>
                                      <p:tavLst>
                                        <p:tav tm="0">
                                          <p:val>
                                            <p:fltVal val="0"/>
                                          </p:val>
                                        </p:tav>
                                        <p:tav tm="100000">
                                          <p:val>
                                            <p:strVal val="#ppt_w"/>
                                          </p:val>
                                        </p:tav>
                                      </p:tavLst>
                                    </p:anim>
                                    <p:anim calcmode="lin" valueType="num">
                                      <p:cBhvr>
                                        <p:cTn id="98" dur="300" fill="hold"/>
                                        <p:tgtEl>
                                          <p:spTgt spid="2076"/>
                                        </p:tgtEl>
                                        <p:attrNameLst>
                                          <p:attrName>ppt_h</p:attrName>
                                        </p:attrNameLst>
                                      </p:cBhvr>
                                      <p:tavLst>
                                        <p:tav tm="0">
                                          <p:val>
                                            <p:fltVal val="0"/>
                                          </p:val>
                                        </p:tav>
                                        <p:tav tm="100000">
                                          <p:val>
                                            <p:strVal val="#ppt_h"/>
                                          </p:val>
                                        </p:tav>
                                      </p:tavLst>
                                    </p:anim>
                                    <p:animEffect transition="in" filter="fade">
                                      <p:cBhvr>
                                        <p:cTn id="99" dur="300"/>
                                        <p:tgtEl>
                                          <p:spTgt spid="2076"/>
                                        </p:tgtEl>
                                      </p:cBhvr>
                                    </p:animEffect>
                                  </p:childTnLst>
                                </p:cTn>
                              </p:par>
                            </p:childTnLst>
                          </p:cTn>
                        </p:par>
                        <p:par>
                          <p:cTn id="100" fill="hold">
                            <p:stCondLst>
                              <p:cond delay="4800"/>
                            </p:stCondLst>
                            <p:childTnLst>
                              <p:par>
                                <p:cTn id="101" presetID="53" presetClass="entr" presetSubtype="16" fill="hold" nodeType="afterEffect">
                                  <p:stCondLst>
                                    <p:cond delay="0"/>
                                  </p:stCondLst>
                                  <p:childTnLst>
                                    <p:set>
                                      <p:cBhvr>
                                        <p:cTn id="102" dur="1" fill="hold">
                                          <p:stCondLst>
                                            <p:cond delay="0"/>
                                          </p:stCondLst>
                                        </p:cTn>
                                        <p:tgtEl>
                                          <p:spTgt spid="2068"/>
                                        </p:tgtEl>
                                        <p:attrNameLst>
                                          <p:attrName>style.visibility</p:attrName>
                                        </p:attrNameLst>
                                      </p:cBhvr>
                                      <p:to>
                                        <p:strVal val="visible"/>
                                      </p:to>
                                    </p:set>
                                    <p:anim calcmode="lin" valueType="num">
                                      <p:cBhvr>
                                        <p:cTn id="103" dur="300" fill="hold"/>
                                        <p:tgtEl>
                                          <p:spTgt spid="2068"/>
                                        </p:tgtEl>
                                        <p:attrNameLst>
                                          <p:attrName>ppt_w</p:attrName>
                                        </p:attrNameLst>
                                      </p:cBhvr>
                                      <p:tavLst>
                                        <p:tav tm="0">
                                          <p:val>
                                            <p:fltVal val="0"/>
                                          </p:val>
                                        </p:tav>
                                        <p:tav tm="100000">
                                          <p:val>
                                            <p:strVal val="#ppt_w"/>
                                          </p:val>
                                        </p:tav>
                                      </p:tavLst>
                                    </p:anim>
                                    <p:anim calcmode="lin" valueType="num">
                                      <p:cBhvr>
                                        <p:cTn id="104" dur="300" fill="hold"/>
                                        <p:tgtEl>
                                          <p:spTgt spid="2068"/>
                                        </p:tgtEl>
                                        <p:attrNameLst>
                                          <p:attrName>ppt_h</p:attrName>
                                        </p:attrNameLst>
                                      </p:cBhvr>
                                      <p:tavLst>
                                        <p:tav tm="0">
                                          <p:val>
                                            <p:fltVal val="0"/>
                                          </p:val>
                                        </p:tav>
                                        <p:tav tm="100000">
                                          <p:val>
                                            <p:strVal val="#ppt_h"/>
                                          </p:val>
                                        </p:tav>
                                      </p:tavLst>
                                    </p:anim>
                                    <p:animEffect transition="in" filter="fade">
                                      <p:cBhvr>
                                        <p:cTn id="105" dur="300"/>
                                        <p:tgtEl>
                                          <p:spTgt spid="2068"/>
                                        </p:tgtEl>
                                      </p:cBhvr>
                                    </p:animEffect>
                                  </p:childTnLst>
                                </p:cTn>
                              </p:par>
                            </p:childTnLst>
                          </p:cTn>
                        </p:par>
                        <p:par>
                          <p:cTn id="106" fill="hold">
                            <p:stCondLst>
                              <p:cond delay="5100"/>
                            </p:stCondLst>
                            <p:childTnLst>
                              <p:par>
                                <p:cTn id="107" presetID="53" presetClass="entr" presetSubtype="16" fill="hold" nodeType="afterEffect">
                                  <p:stCondLst>
                                    <p:cond delay="0"/>
                                  </p:stCondLst>
                                  <p:childTnLst>
                                    <p:set>
                                      <p:cBhvr>
                                        <p:cTn id="108" dur="1" fill="hold">
                                          <p:stCondLst>
                                            <p:cond delay="0"/>
                                          </p:stCondLst>
                                        </p:cTn>
                                        <p:tgtEl>
                                          <p:spTgt spid="2086"/>
                                        </p:tgtEl>
                                        <p:attrNameLst>
                                          <p:attrName>style.visibility</p:attrName>
                                        </p:attrNameLst>
                                      </p:cBhvr>
                                      <p:to>
                                        <p:strVal val="visible"/>
                                      </p:to>
                                    </p:set>
                                    <p:anim calcmode="lin" valueType="num">
                                      <p:cBhvr>
                                        <p:cTn id="109" dur="300" fill="hold"/>
                                        <p:tgtEl>
                                          <p:spTgt spid="2086"/>
                                        </p:tgtEl>
                                        <p:attrNameLst>
                                          <p:attrName>ppt_w</p:attrName>
                                        </p:attrNameLst>
                                      </p:cBhvr>
                                      <p:tavLst>
                                        <p:tav tm="0">
                                          <p:val>
                                            <p:fltVal val="0"/>
                                          </p:val>
                                        </p:tav>
                                        <p:tav tm="100000">
                                          <p:val>
                                            <p:strVal val="#ppt_w"/>
                                          </p:val>
                                        </p:tav>
                                      </p:tavLst>
                                    </p:anim>
                                    <p:anim calcmode="lin" valueType="num">
                                      <p:cBhvr>
                                        <p:cTn id="110" dur="300" fill="hold"/>
                                        <p:tgtEl>
                                          <p:spTgt spid="2086"/>
                                        </p:tgtEl>
                                        <p:attrNameLst>
                                          <p:attrName>ppt_h</p:attrName>
                                        </p:attrNameLst>
                                      </p:cBhvr>
                                      <p:tavLst>
                                        <p:tav tm="0">
                                          <p:val>
                                            <p:fltVal val="0"/>
                                          </p:val>
                                        </p:tav>
                                        <p:tav tm="100000">
                                          <p:val>
                                            <p:strVal val="#ppt_h"/>
                                          </p:val>
                                        </p:tav>
                                      </p:tavLst>
                                    </p:anim>
                                    <p:animEffect transition="in" filter="fade">
                                      <p:cBhvr>
                                        <p:cTn id="111" dur="300"/>
                                        <p:tgtEl>
                                          <p:spTgt spid="2086"/>
                                        </p:tgtEl>
                                      </p:cBhvr>
                                    </p:animEffect>
                                  </p:childTnLst>
                                </p:cTn>
                              </p:par>
                            </p:childTnLst>
                          </p:cTn>
                        </p:par>
                        <p:par>
                          <p:cTn id="112" fill="hold">
                            <p:stCondLst>
                              <p:cond delay="5400"/>
                            </p:stCondLst>
                            <p:childTnLst>
                              <p:par>
                                <p:cTn id="113" presetID="53" presetClass="entr" presetSubtype="16" fill="hold" nodeType="afterEffect">
                                  <p:stCondLst>
                                    <p:cond delay="0"/>
                                  </p:stCondLst>
                                  <p:childTnLst>
                                    <p:set>
                                      <p:cBhvr>
                                        <p:cTn id="114" dur="1" fill="hold">
                                          <p:stCondLst>
                                            <p:cond delay="0"/>
                                          </p:stCondLst>
                                        </p:cTn>
                                        <p:tgtEl>
                                          <p:spTgt spid="2090"/>
                                        </p:tgtEl>
                                        <p:attrNameLst>
                                          <p:attrName>style.visibility</p:attrName>
                                        </p:attrNameLst>
                                      </p:cBhvr>
                                      <p:to>
                                        <p:strVal val="visible"/>
                                      </p:to>
                                    </p:set>
                                    <p:anim calcmode="lin" valueType="num">
                                      <p:cBhvr>
                                        <p:cTn id="115" dur="300" fill="hold"/>
                                        <p:tgtEl>
                                          <p:spTgt spid="2090"/>
                                        </p:tgtEl>
                                        <p:attrNameLst>
                                          <p:attrName>ppt_w</p:attrName>
                                        </p:attrNameLst>
                                      </p:cBhvr>
                                      <p:tavLst>
                                        <p:tav tm="0">
                                          <p:val>
                                            <p:fltVal val="0"/>
                                          </p:val>
                                        </p:tav>
                                        <p:tav tm="100000">
                                          <p:val>
                                            <p:strVal val="#ppt_w"/>
                                          </p:val>
                                        </p:tav>
                                      </p:tavLst>
                                    </p:anim>
                                    <p:anim calcmode="lin" valueType="num">
                                      <p:cBhvr>
                                        <p:cTn id="116" dur="300" fill="hold"/>
                                        <p:tgtEl>
                                          <p:spTgt spid="2090"/>
                                        </p:tgtEl>
                                        <p:attrNameLst>
                                          <p:attrName>ppt_h</p:attrName>
                                        </p:attrNameLst>
                                      </p:cBhvr>
                                      <p:tavLst>
                                        <p:tav tm="0">
                                          <p:val>
                                            <p:fltVal val="0"/>
                                          </p:val>
                                        </p:tav>
                                        <p:tav tm="100000">
                                          <p:val>
                                            <p:strVal val="#ppt_h"/>
                                          </p:val>
                                        </p:tav>
                                      </p:tavLst>
                                    </p:anim>
                                    <p:animEffect transition="in" filter="fade">
                                      <p:cBhvr>
                                        <p:cTn id="117" dur="300"/>
                                        <p:tgtEl>
                                          <p:spTgt spid="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22598" y="285409"/>
            <a:ext cx="9721080" cy="839335"/>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rmAutofit/>
          </a:bodyPr>
          <a:lstStyle/>
          <a:p>
            <a:r>
              <a:rPr lang="en-US" altLang="ru-RU" sz="3600" dirty="0">
                <a:solidFill>
                  <a:schemeClr val="bg1"/>
                </a:solidFill>
              </a:rPr>
              <a:t>Q</a:t>
            </a:r>
            <a:r>
              <a:rPr lang="en-US" altLang="ru-RU" sz="3600" dirty="0" smtClean="0">
                <a:solidFill>
                  <a:schemeClr val="bg1"/>
                </a:solidFill>
              </a:rPr>
              <a:t>uick facts about Kazakhstan</a:t>
            </a:r>
            <a:endParaRPr lang="ru-RU" sz="3600" i="0" dirty="0">
              <a:solidFill>
                <a:schemeClr val="bg1"/>
              </a:solidFill>
              <a:latin typeface="Times New Roman" pitchFamily="18" charset="0"/>
              <a:cs typeface="Times New Roman" pitchFamily="18" charset="0"/>
            </a:endParaRPr>
          </a:p>
        </p:txBody>
      </p:sp>
      <p:pic>
        <p:nvPicPr>
          <p:cNvPr id="5" name="Picture 2" descr="C:\Users\Гаухар\Music\Desktop\fond\uicc\KZ.gif"/>
          <p:cNvPicPr>
            <a:picLocks noChangeAspect="1" noChangeArrowheads="1"/>
          </p:cNvPicPr>
          <p:nvPr/>
        </p:nvPicPr>
        <p:blipFill>
          <a:blip r:embed="rId3">
            <a:extLst>
              <a:ext uri="{28A0092B-C50C-407E-A947-70E740481C1C}">
                <a14:useLocalDpi xmlns:a14="http://schemas.microsoft.com/office/drawing/2010/main" val="0"/>
              </a:ext>
            </a:extLst>
          </a:blip>
          <a:srcRect l="9776" t="7594" r="14030" b="27988"/>
          <a:stretch>
            <a:fillRect/>
          </a:stretch>
        </p:blipFill>
        <p:spPr bwMode="auto">
          <a:xfrm>
            <a:off x="1342678" y="1268760"/>
            <a:ext cx="7818438"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txBox="1">
            <a:spLocks/>
          </p:cNvSpPr>
          <p:nvPr/>
        </p:nvSpPr>
        <p:spPr bwMode="auto">
          <a:xfrm>
            <a:off x="982638" y="5055510"/>
            <a:ext cx="4822316" cy="15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spcBef>
                <a:spcPct val="20000"/>
              </a:spcBef>
              <a:buFont typeface="Wingdings" pitchFamily="2" charset="2"/>
              <a:buChar char="§"/>
            </a:pPr>
            <a:r>
              <a:rPr lang="en-US" altLang="ru-RU" sz="2000" b="0" dirty="0" smtClean="0">
                <a:solidFill>
                  <a:srgbClr val="461E64"/>
                </a:solidFill>
                <a:latin typeface="+mn-lt"/>
              </a:rPr>
              <a:t>Territory </a:t>
            </a:r>
            <a:r>
              <a:rPr lang="ru-RU" sz="2000" dirty="0">
                <a:solidFill>
                  <a:srgbClr val="461E64"/>
                </a:solidFill>
              </a:rPr>
              <a:t>2 724,900 </a:t>
            </a:r>
            <a:r>
              <a:rPr lang="ru-RU" sz="2000" dirty="0" err="1">
                <a:solidFill>
                  <a:srgbClr val="461E64"/>
                </a:solidFill>
              </a:rPr>
              <a:t>square</a:t>
            </a:r>
            <a:r>
              <a:rPr lang="ru-RU" sz="2000" dirty="0">
                <a:solidFill>
                  <a:srgbClr val="461E64"/>
                </a:solidFill>
              </a:rPr>
              <a:t> </a:t>
            </a:r>
            <a:r>
              <a:rPr lang="ru-RU" sz="2000" dirty="0" err="1">
                <a:solidFill>
                  <a:srgbClr val="461E64"/>
                </a:solidFill>
              </a:rPr>
              <a:t>kilometers</a:t>
            </a:r>
            <a:endParaRPr lang="en-US" altLang="ru-RU" sz="2000" b="0" dirty="0">
              <a:solidFill>
                <a:srgbClr val="461E64"/>
              </a:solidFill>
              <a:latin typeface="+mn-lt"/>
            </a:endParaRPr>
          </a:p>
          <a:p>
            <a:pPr>
              <a:spcBef>
                <a:spcPct val="20000"/>
              </a:spcBef>
              <a:buFont typeface="Wingdings" pitchFamily="2" charset="2"/>
              <a:buChar char="§"/>
            </a:pPr>
            <a:r>
              <a:rPr lang="en-US" altLang="ru-RU" sz="2000" b="0" dirty="0">
                <a:solidFill>
                  <a:srgbClr val="461E64"/>
                </a:solidFill>
                <a:latin typeface="+mn-lt"/>
              </a:rPr>
              <a:t> Population </a:t>
            </a:r>
            <a:r>
              <a:rPr lang="en-US" altLang="ru-RU" sz="2000" b="0" dirty="0" smtClean="0">
                <a:solidFill>
                  <a:srgbClr val="461E64"/>
                </a:solidFill>
                <a:latin typeface="+mn-lt"/>
              </a:rPr>
              <a:t> </a:t>
            </a:r>
            <a:r>
              <a:rPr lang="ru-RU" sz="2000" b="0" dirty="0" smtClean="0">
                <a:solidFill>
                  <a:srgbClr val="461E64"/>
                </a:solidFill>
                <a:latin typeface="+mn-lt"/>
              </a:rPr>
              <a:t>1</a:t>
            </a:r>
            <a:r>
              <a:rPr lang="en-US" sz="2000" b="0" dirty="0" smtClean="0">
                <a:solidFill>
                  <a:srgbClr val="461E64"/>
                </a:solidFill>
                <a:latin typeface="+mn-lt"/>
              </a:rPr>
              <a:t>8</a:t>
            </a:r>
            <a:r>
              <a:rPr lang="ru-RU" sz="2000" b="0" dirty="0" smtClean="0">
                <a:solidFill>
                  <a:srgbClr val="461E64"/>
                </a:solidFill>
                <a:latin typeface="+mn-lt"/>
              </a:rPr>
              <a:t> </a:t>
            </a:r>
            <a:r>
              <a:rPr lang="ru-RU" sz="2000" dirty="0" smtClean="0">
                <a:solidFill>
                  <a:srgbClr val="461E64"/>
                </a:solidFill>
                <a:latin typeface="+mn-lt"/>
              </a:rPr>
              <a:t>146 156</a:t>
            </a:r>
            <a:r>
              <a:rPr lang="ru-RU" sz="2000" b="0" dirty="0" smtClean="0">
                <a:solidFill>
                  <a:srgbClr val="461E64"/>
                </a:solidFill>
                <a:latin typeface="+mn-lt"/>
              </a:rPr>
              <a:t> </a:t>
            </a:r>
            <a:r>
              <a:rPr lang="en-US" altLang="ru-RU" sz="2000" b="0" dirty="0" smtClean="0">
                <a:solidFill>
                  <a:srgbClr val="461E64"/>
                </a:solidFill>
                <a:latin typeface="+mn-lt"/>
              </a:rPr>
              <a:t>people</a:t>
            </a:r>
            <a:r>
              <a:rPr lang="ru-RU" altLang="ru-RU" sz="2000" b="0" dirty="0" smtClean="0">
                <a:solidFill>
                  <a:srgbClr val="461E64"/>
                </a:solidFill>
                <a:latin typeface="+mn-lt"/>
              </a:rPr>
              <a:t> (2017)</a:t>
            </a:r>
            <a:endParaRPr lang="en-US" altLang="ru-RU" sz="2000" b="0" dirty="0">
              <a:solidFill>
                <a:srgbClr val="461E64"/>
              </a:solidFill>
              <a:latin typeface="+mn-lt"/>
            </a:endParaRPr>
          </a:p>
          <a:p>
            <a:pPr>
              <a:spcBef>
                <a:spcPct val="20000"/>
              </a:spcBef>
              <a:buFont typeface="Wingdings" pitchFamily="2" charset="2"/>
              <a:buChar char="§"/>
            </a:pPr>
            <a:r>
              <a:rPr lang="en-US" altLang="ru-RU" sz="2000" b="0" dirty="0">
                <a:solidFill>
                  <a:srgbClr val="461E64"/>
                </a:solidFill>
                <a:latin typeface="+mn-lt"/>
              </a:rPr>
              <a:t> Location: </a:t>
            </a:r>
            <a:r>
              <a:rPr lang="ru-RU" sz="2000" dirty="0" err="1" smtClean="0">
                <a:solidFill>
                  <a:srgbClr val="471A82"/>
                </a:solidFill>
              </a:rPr>
              <a:t>Eurasia</a:t>
            </a:r>
            <a:endParaRPr lang="en-US" sz="2000" dirty="0" smtClean="0">
              <a:solidFill>
                <a:srgbClr val="471A82"/>
              </a:solidFill>
            </a:endParaRPr>
          </a:p>
          <a:p>
            <a:pPr>
              <a:spcBef>
                <a:spcPct val="20000"/>
              </a:spcBef>
              <a:buFont typeface="Wingdings" pitchFamily="2" charset="2"/>
              <a:buChar char="§"/>
            </a:pPr>
            <a:r>
              <a:rPr lang="en-US" sz="2000" dirty="0" smtClean="0">
                <a:solidFill>
                  <a:srgbClr val="461E64"/>
                </a:solidFill>
                <a:latin typeface="+mn-lt"/>
              </a:rPr>
              <a:t>Average </a:t>
            </a:r>
            <a:r>
              <a:rPr lang="en-US" sz="2000" dirty="0">
                <a:solidFill>
                  <a:srgbClr val="461E64"/>
                </a:solidFill>
                <a:latin typeface="+mn-lt"/>
              </a:rPr>
              <a:t>life </a:t>
            </a:r>
            <a:r>
              <a:rPr lang="en-US" sz="2000" dirty="0" smtClean="0">
                <a:solidFill>
                  <a:srgbClr val="461E64"/>
                </a:solidFill>
                <a:latin typeface="+mn-lt"/>
              </a:rPr>
              <a:t>expectancy  </a:t>
            </a:r>
            <a:r>
              <a:rPr lang="ru-RU" altLang="ru-RU" sz="2000" b="0" dirty="0" smtClean="0">
                <a:solidFill>
                  <a:srgbClr val="461E64"/>
                </a:solidFill>
                <a:latin typeface="+mn-lt"/>
              </a:rPr>
              <a:t>7</a:t>
            </a:r>
            <a:r>
              <a:rPr lang="en-US" altLang="ru-RU" sz="2000" b="0" dirty="0" smtClean="0">
                <a:solidFill>
                  <a:srgbClr val="461E64"/>
                </a:solidFill>
                <a:latin typeface="+mn-lt"/>
              </a:rPr>
              <a:t>2 </a:t>
            </a:r>
            <a:r>
              <a:rPr lang="en-US" altLang="ru-RU" sz="2000" dirty="0" smtClean="0">
                <a:solidFill>
                  <a:srgbClr val="461E64"/>
                </a:solidFill>
                <a:latin typeface="+mn-lt"/>
              </a:rPr>
              <a:t>year</a:t>
            </a:r>
            <a:r>
              <a:rPr lang="ru-RU" altLang="ru-RU" sz="2000" b="0" dirty="0" smtClean="0">
                <a:solidFill>
                  <a:srgbClr val="461E64"/>
                </a:solidFill>
                <a:latin typeface="+mn-lt"/>
              </a:rPr>
              <a:t> (201</a:t>
            </a:r>
            <a:r>
              <a:rPr lang="en-US" altLang="ru-RU" sz="2000" b="0" dirty="0" smtClean="0">
                <a:solidFill>
                  <a:srgbClr val="461E64"/>
                </a:solidFill>
                <a:latin typeface="+mn-lt"/>
              </a:rPr>
              <a:t>7</a:t>
            </a:r>
            <a:r>
              <a:rPr lang="ru-RU" altLang="ru-RU" sz="2000" b="0" dirty="0" smtClean="0">
                <a:solidFill>
                  <a:srgbClr val="461E64"/>
                </a:solidFill>
                <a:latin typeface="+mn-lt"/>
              </a:rPr>
              <a:t>) </a:t>
            </a:r>
            <a:endParaRPr lang="en-US" altLang="ru-RU" sz="2000" b="0" dirty="0">
              <a:solidFill>
                <a:srgbClr val="461E64"/>
              </a:solidFill>
              <a:latin typeface="+mn-lt"/>
            </a:endParaRPr>
          </a:p>
          <a:p>
            <a:pPr algn="ctr">
              <a:spcBef>
                <a:spcPct val="20000"/>
              </a:spcBef>
              <a:buFont typeface="Wingdings" pitchFamily="2" charset="2"/>
              <a:buChar char="§"/>
            </a:pPr>
            <a:endParaRPr lang="en-US" altLang="ru-RU" sz="2000" b="0" dirty="0">
              <a:solidFill>
                <a:srgbClr val="461E64"/>
              </a:solidFill>
              <a:latin typeface="+mn-lt"/>
            </a:endParaRPr>
          </a:p>
        </p:txBody>
      </p:sp>
      <p:sp>
        <p:nvSpPr>
          <p:cNvPr id="7" name="Content Placeholder 3"/>
          <p:cNvSpPr txBox="1">
            <a:spLocks/>
          </p:cNvSpPr>
          <p:nvPr/>
        </p:nvSpPr>
        <p:spPr bwMode="auto">
          <a:xfrm>
            <a:off x="5951190" y="5055510"/>
            <a:ext cx="462121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chemeClr val="tx1"/>
              </a:buClr>
              <a:buFont typeface="Wingdings" panose="05000000000000000000" pitchFamily="2" charset="2"/>
              <a:buChar char="§"/>
            </a:pPr>
            <a:r>
              <a:rPr lang="en-US" altLang="ru-RU" sz="2000" b="0" kern="0" dirty="0" smtClean="0">
                <a:solidFill>
                  <a:srgbClr val="461E64"/>
                </a:solidFill>
                <a:latin typeface="Calibri" panose="020F0502020204030204" pitchFamily="34" charset="0"/>
              </a:rPr>
              <a:t>Borders: China, Kyrgyzstan,</a:t>
            </a:r>
            <a:r>
              <a:rPr lang="ru-RU" altLang="ru-RU" sz="2000" b="0" kern="0" dirty="0" smtClean="0">
                <a:solidFill>
                  <a:srgbClr val="461E64"/>
                </a:solidFill>
                <a:latin typeface="Calibri" panose="020F0502020204030204" pitchFamily="34" charset="0"/>
              </a:rPr>
              <a:t> </a:t>
            </a:r>
            <a:r>
              <a:rPr lang="en-US" altLang="ru-RU" sz="2000" b="0" kern="0" dirty="0" smtClean="0">
                <a:solidFill>
                  <a:srgbClr val="461E64"/>
                </a:solidFill>
                <a:latin typeface="Calibri" panose="020F0502020204030204" pitchFamily="34" charset="0"/>
              </a:rPr>
              <a:t>Russia,</a:t>
            </a:r>
            <a:r>
              <a:rPr lang="ru-RU" altLang="ru-RU" sz="2000" b="0" kern="0" dirty="0" smtClean="0">
                <a:solidFill>
                  <a:srgbClr val="461E64"/>
                </a:solidFill>
                <a:latin typeface="Calibri" panose="020F0502020204030204" pitchFamily="34" charset="0"/>
              </a:rPr>
              <a:t> </a:t>
            </a:r>
            <a:r>
              <a:rPr lang="en-US" altLang="ru-RU" sz="2000" b="0" kern="0" dirty="0" smtClean="0">
                <a:solidFill>
                  <a:srgbClr val="461E64"/>
                </a:solidFill>
                <a:latin typeface="Calibri" panose="020F0502020204030204" pitchFamily="34" charset="0"/>
              </a:rPr>
              <a:t>Turkmenistan, Uzbekistan</a:t>
            </a:r>
          </a:p>
          <a:p>
            <a:pPr>
              <a:buClr>
                <a:schemeClr val="tx1"/>
              </a:buClr>
              <a:buFont typeface="Wingdings" panose="05000000000000000000" pitchFamily="2" charset="2"/>
              <a:buChar char="§"/>
            </a:pPr>
            <a:r>
              <a:rPr lang="en-US" altLang="ru-RU" sz="2000" b="0" kern="0" dirty="0" smtClean="0">
                <a:solidFill>
                  <a:srgbClr val="461E64"/>
                </a:solidFill>
                <a:latin typeface="Calibri" panose="020F0502020204030204" pitchFamily="34" charset="0"/>
              </a:rPr>
              <a:t>131 ethnic groups, 46 religions </a:t>
            </a: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a:p>
            <a:pPr>
              <a:buFont typeface="Wingdings" panose="05000000000000000000" pitchFamily="2" charset="2"/>
              <a:buChar char="§"/>
            </a:pPr>
            <a:endParaRPr lang="en-US" altLang="ru-RU" sz="2000" b="0" kern="0" dirty="0" smtClean="0">
              <a:solidFill>
                <a:srgbClr val="461E64"/>
              </a:solidFill>
              <a:latin typeface="Calibri" panose="020F050202020403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9622" y="1556792"/>
            <a:ext cx="1633095" cy="10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94975" y="3264112"/>
            <a:ext cx="1322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8849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11"/>
          <p:cNvGraphicFramePr>
            <a:graphicFrameLocks noGrp="1"/>
          </p:cNvGraphicFramePr>
          <p:nvPr>
            <p:ph idx="1"/>
            <p:extLst>
              <p:ext uri="{D42A27DB-BD31-4B8C-83A1-F6EECF244321}">
                <p14:modId xmlns:p14="http://schemas.microsoft.com/office/powerpoint/2010/main" val="998246621"/>
              </p:ext>
            </p:extLst>
          </p:nvPr>
        </p:nvGraphicFramePr>
        <p:xfrm>
          <a:off x="609601" y="1600200"/>
          <a:ext cx="8725966" cy="51411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6" descr="Related ima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5566" y="2132856"/>
            <a:ext cx="1152128" cy="109225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609521" y="307552"/>
            <a:ext cx="10166205" cy="1077170"/>
          </a:xfrm>
          <a:prstGeom prst="rect">
            <a:avLst/>
          </a:prstGeo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wrap="square" lIns="91396" tIns="45696" rIns="91396" bIns="45696">
            <a:spAutoFit/>
          </a:bodyPr>
          <a:lstStyle/>
          <a:p>
            <a:pPr algn="ctr" defTabSz="914072" eaLnBrk="0" fontAlgn="base" hangingPunct="0">
              <a:spcBef>
                <a:spcPct val="0"/>
              </a:spcBef>
              <a:spcAft>
                <a:spcPct val="0"/>
              </a:spcAft>
            </a:pPr>
            <a:r>
              <a:rPr lang="en-US" altLang="ru-RU" sz="3200" dirty="0" smtClean="0">
                <a:solidFill>
                  <a:prstClr val="white"/>
                </a:solidFill>
                <a:latin typeface="+mj-lt"/>
              </a:rPr>
              <a:t>Kazakhstan Cancer Morbidity and Mortality Data </a:t>
            </a:r>
          </a:p>
          <a:p>
            <a:pPr algn="ctr" defTabSz="914072" eaLnBrk="0" fontAlgn="base" hangingPunct="0">
              <a:spcBef>
                <a:spcPct val="0"/>
              </a:spcBef>
              <a:spcAft>
                <a:spcPct val="0"/>
              </a:spcAft>
            </a:pPr>
            <a:r>
              <a:rPr lang="en-US" altLang="ru-RU" sz="3200" dirty="0" smtClean="0">
                <a:solidFill>
                  <a:prstClr val="white"/>
                </a:solidFill>
                <a:latin typeface="+mj-lt"/>
              </a:rPr>
              <a:t>1999-201</a:t>
            </a:r>
            <a:r>
              <a:rPr lang="ru-RU" altLang="ru-RU" sz="3200" dirty="0" smtClean="0">
                <a:solidFill>
                  <a:prstClr val="white"/>
                </a:solidFill>
                <a:latin typeface="+mj-lt"/>
              </a:rPr>
              <a:t>7</a:t>
            </a:r>
            <a:endParaRPr lang="ru-RU" altLang="ru-RU" sz="3200" dirty="0">
              <a:solidFill>
                <a:prstClr val="white"/>
              </a:solidFill>
              <a:latin typeface="+mj-lt"/>
            </a:endParaRPr>
          </a:p>
        </p:txBody>
      </p:sp>
      <p:pic>
        <p:nvPicPr>
          <p:cNvPr id="7" name="Picture 6" descr="Related ima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5566" y="4653136"/>
            <a:ext cx="1152128" cy="1053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4842772" y="3866785"/>
            <a:ext cx="1569420" cy="463982"/>
          </a:xfrm>
          <a:prstGeom prst="rect">
            <a:avLst/>
          </a:prstGeom>
          <a:noFill/>
          <a:ln w="9525">
            <a:noFill/>
            <a:miter lim="800000"/>
            <a:headEnd/>
            <a:tailEnd/>
          </a:ln>
          <a:effectLst/>
        </p:spPr>
        <p:txBody>
          <a:bodyPr wrap="none" lIns="91396" tIns="45696" rIns="91396" bIns="45696">
            <a:spAutoFit/>
          </a:bodyPr>
          <a:lstStyle/>
          <a:p>
            <a:pPr defTabSz="914072">
              <a:defRPr/>
            </a:pPr>
            <a:r>
              <a:rPr lang="en-US" sz="2800" b="1" dirty="0" smtClean="0">
                <a:solidFill>
                  <a:srgbClr val="C00000"/>
                </a:solidFill>
                <a:effectLst>
                  <a:outerShdw blurRad="38100" dist="38100" dir="2700000" algn="tl">
                    <a:srgbClr val="000000">
                      <a:alpha val="43137"/>
                    </a:srgbClr>
                  </a:outerShdw>
                </a:effectLst>
                <a:latin typeface="Imago" panose="02000500060000020004" pitchFamily="2" charset="0"/>
                <a:cs typeface="Arial" charset="0"/>
              </a:rPr>
              <a:t>Mortality</a:t>
            </a:r>
            <a:endParaRPr lang="ru-RU" sz="2800" b="1" dirty="0">
              <a:solidFill>
                <a:srgbClr val="C00000"/>
              </a:solidFill>
              <a:effectLst>
                <a:outerShdw blurRad="38100" dist="38100" dir="2700000" algn="tl">
                  <a:srgbClr val="000000">
                    <a:alpha val="43137"/>
                  </a:srgbClr>
                </a:outerShdw>
              </a:effectLst>
              <a:latin typeface="Imago" panose="02000500060000020004" pitchFamily="2" charset="0"/>
              <a:cs typeface="Arial" charset="0"/>
            </a:endParaRPr>
          </a:p>
        </p:txBody>
      </p:sp>
      <p:sp>
        <p:nvSpPr>
          <p:cNvPr id="13" name="Прямоугольник 2"/>
          <p:cNvSpPr/>
          <p:nvPr/>
        </p:nvSpPr>
        <p:spPr>
          <a:xfrm>
            <a:off x="1408979" y="5179800"/>
            <a:ext cx="3419318" cy="436686"/>
          </a:xfrm>
          <a:prstGeom prst="rect">
            <a:avLst/>
          </a:prstGeom>
        </p:spPr>
        <p:txBody>
          <a:bodyPr wrap="none" lIns="91396" tIns="45696" rIns="91396" bIns="45696">
            <a:spAutoFit/>
          </a:bodyPr>
          <a:lstStyle/>
          <a:p>
            <a:pPr algn="ctr" defTabSz="914072"/>
            <a:r>
              <a:rPr lang="en-US" altLang="ru-RU" sz="2600" b="1" dirty="0" smtClean="0">
                <a:solidFill>
                  <a:srgbClr val="FF0000"/>
                </a:solidFill>
                <a:latin typeface="Imago" panose="02000500060000020004" pitchFamily="2" charset="0"/>
              </a:rPr>
              <a:t>1</a:t>
            </a:r>
            <a:r>
              <a:rPr lang="en-US" altLang="ru-RU" sz="2600" b="1" baseline="30000" dirty="0" smtClean="0">
                <a:solidFill>
                  <a:srgbClr val="FF0000"/>
                </a:solidFill>
                <a:latin typeface="Imago" panose="02000500060000020004" pitchFamily="2" charset="0"/>
              </a:rPr>
              <a:t>st</a:t>
            </a:r>
            <a:r>
              <a:rPr lang="en-US" altLang="ru-RU" sz="2600" b="1" dirty="0" smtClean="0">
                <a:solidFill>
                  <a:srgbClr val="FF0000"/>
                </a:solidFill>
                <a:latin typeface="Imago" panose="02000500060000020004" pitchFamily="2" charset="0"/>
              </a:rPr>
              <a:t> place: Lung cancer</a:t>
            </a:r>
            <a:endParaRPr lang="ru-RU" sz="2600" dirty="0">
              <a:solidFill>
                <a:srgbClr val="FF0000"/>
              </a:solidFill>
              <a:latin typeface="Imago" panose="02000500060000020004" pitchFamily="2" charset="0"/>
            </a:endParaRPr>
          </a:p>
        </p:txBody>
      </p:sp>
      <p:sp>
        <p:nvSpPr>
          <p:cNvPr id="14" name="Rectangle 9"/>
          <p:cNvSpPr>
            <a:spLocks noChangeArrowheads="1"/>
          </p:cNvSpPr>
          <p:nvPr/>
        </p:nvSpPr>
        <p:spPr bwMode="auto">
          <a:xfrm>
            <a:off x="10468759" y="2392403"/>
            <a:ext cx="1664065" cy="573163"/>
          </a:xfrm>
          <a:prstGeom prst="rect">
            <a:avLst/>
          </a:prstGeom>
          <a:noFill/>
          <a:ln w="9525">
            <a:noFill/>
            <a:miter lim="800000"/>
            <a:headEnd/>
            <a:tailEnd/>
          </a:ln>
          <a:effectLst/>
        </p:spPr>
        <p:txBody>
          <a:bodyPr wrap="square" lIns="91396" tIns="45696" rIns="91396" bIns="45696">
            <a:spAutoFit/>
          </a:bodyPr>
          <a:lstStyle/>
          <a:p>
            <a:pPr algn="ctr" defTabSz="914072">
              <a:defRPr/>
            </a:pPr>
            <a:r>
              <a:rPr lang="en-US" b="1" dirty="0" smtClean="0">
                <a:solidFill>
                  <a:srgbClr val="7030A0"/>
                </a:solidFill>
                <a:latin typeface="Imago" panose="02000500060000020004" pitchFamily="2" charset="0"/>
                <a:cs typeface="Arial" charset="0"/>
              </a:rPr>
              <a:t>270,5</a:t>
            </a:r>
            <a:endParaRPr lang="ru-RU" b="1" dirty="0" smtClean="0">
              <a:solidFill>
                <a:srgbClr val="7030A0"/>
              </a:solidFill>
              <a:latin typeface="Imago" panose="02000500060000020004" pitchFamily="2" charset="0"/>
              <a:cs typeface="Arial" charset="0"/>
            </a:endParaRPr>
          </a:p>
          <a:p>
            <a:pPr algn="ctr" defTabSz="914072">
              <a:defRPr/>
            </a:pPr>
            <a:r>
              <a:rPr lang="en-US" b="1" dirty="0" smtClean="0">
                <a:solidFill>
                  <a:srgbClr val="7030A0"/>
                </a:solidFill>
                <a:latin typeface="Imago" panose="02000500060000020004" pitchFamily="2" charset="0"/>
                <a:cs typeface="Arial" charset="0"/>
              </a:rPr>
              <a:t> per 100 000</a:t>
            </a:r>
            <a:endParaRPr lang="ru-RU" b="1" dirty="0">
              <a:solidFill>
                <a:srgbClr val="7030A0"/>
              </a:solidFill>
              <a:latin typeface="Imago" panose="02000500060000020004" pitchFamily="2" charset="0"/>
              <a:cs typeface="Arial" charset="0"/>
            </a:endParaRPr>
          </a:p>
        </p:txBody>
      </p:sp>
      <p:sp>
        <p:nvSpPr>
          <p:cNvPr id="15" name="Rectangle 9"/>
          <p:cNvSpPr>
            <a:spLocks noChangeArrowheads="1"/>
          </p:cNvSpPr>
          <p:nvPr/>
        </p:nvSpPr>
        <p:spPr bwMode="auto">
          <a:xfrm>
            <a:off x="10626428" y="4824980"/>
            <a:ext cx="1348726" cy="573163"/>
          </a:xfrm>
          <a:prstGeom prst="rect">
            <a:avLst/>
          </a:prstGeom>
          <a:noFill/>
          <a:ln w="9525">
            <a:noFill/>
            <a:miter lim="800000"/>
            <a:headEnd/>
            <a:tailEnd/>
          </a:ln>
          <a:effectLst/>
        </p:spPr>
        <p:txBody>
          <a:bodyPr wrap="square" lIns="91396" tIns="45696" rIns="91396" bIns="45696">
            <a:spAutoFit/>
          </a:bodyPr>
          <a:lstStyle/>
          <a:p>
            <a:pPr algn="ctr" defTabSz="914072">
              <a:defRPr/>
            </a:pPr>
            <a:r>
              <a:rPr lang="en-US" b="1" dirty="0" smtClean="0">
                <a:solidFill>
                  <a:srgbClr val="FF0000"/>
                </a:solidFill>
                <a:latin typeface="Imago" panose="02000500060000020004" pitchFamily="2" charset="0"/>
                <a:cs typeface="Arial" charset="0"/>
              </a:rPr>
              <a:t>211,0 </a:t>
            </a:r>
            <a:endParaRPr lang="ru-RU" b="1" dirty="0" smtClean="0">
              <a:solidFill>
                <a:srgbClr val="FF0000"/>
              </a:solidFill>
              <a:latin typeface="Imago" panose="02000500060000020004" pitchFamily="2" charset="0"/>
              <a:cs typeface="Arial" charset="0"/>
            </a:endParaRPr>
          </a:p>
          <a:p>
            <a:pPr algn="ctr" defTabSz="914072">
              <a:defRPr/>
            </a:pPr>
            <a:r>
              <a:rPr lang="en-US" b="1" dirty="0" smtClean="0">
                <a:solidFill>
                  <a:srgbClr val="FF0000"/>
                </a:solidFill>
                <a:latin typeface="Imago" panose="02000500060000020004" pitchFamily="2" charset="0"/>
                <a:cs typeface="Arial" charset="0"/>
              </a:rPr>
              <a:t>per 100 000</a:t>
            </a:r>
            <a:endParaRPr lang="ru-RU" b="1" dirty="0">
              <a:solidFill>
                <a:srgbClr val="FF0000"/>
              </a:solidFill>
              <a:latin typeface="Imago" panose="02000500060000020004" pitchFamily="2" charset="0"/>
              <a:cs typeface="Arial" charset="0"/>
            </a:endParaRPr>
          </a:p>
        </p:txBody>
      </p:sp>
    </p:spTree>
    <p:extLst>
      <p:ext uri="{BB962C8B-B14F-4D97-AF65-F5344CB8AC3E}">
        <p14:creationId xmlns:p14="http://schemas.microsoft.com/office/powerpoint/2010/main" val="153386690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7"/>
            <a:ext cx="10094197" cy="922115"/>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Autofit/>
          </a:bodyPr>
          <a:lstStyle/>
          <a:p>
            <a:r>
              <a:rPr lang="en-US" altLang="ru-RU" sz="3200" dirty="0">
                <a:solidFill>
                  <a:schemeClr val="bg1"/>
                </a:solidFill>
              </a:rPr>
              <a:t>Cancer Incidence and Mortality</a:t>
            </a:r>
            <a:br>
              <a:rPr lang="en-US" altLang="ru-RU" sz="3200" dirty="0">
                <a:solidFill>
                  <a:schemeClr val="bg1"/>
                </a:solidFill>
              </a:rPr>
            </a:br>
            <a:r>
              <a:rPr lang="en-US" altLang="ru-RU" sz="3200" dirty="0">
                <a:solidFill>
                  <a:schemeClr val="bg1"/>
                </a:solidFill>
              </a:rPr>
              <a:t>in </a:t>
            </a:r>
            <a:r>
              <a:rPr lang="en-US" altLang="ru-RU" sz="3200" dirty="0" smtClean="0">
                <a:solidFill>
                  <a:schemeClr val="bg1"/>
                </a:solidFill>
              </a:rPr>
              <a:t>Kazakhstan for 2017</a:t>
            </a:r>
            <a:r>
              <a:rPr lang="ru-RU" altLang="ru-RU" sz="3200" dirty="0" smtClean="0">
                <a:solidFill>
                  <a:schemeClr val="bg1"/>
                </a:solidFill>
              </a:rPr>
              <a:t>, </a:t>
            </a:r>
            <a:r>
              <a:rPr lang="ru-RU" altLang="ru-RU" sz="3200" dirty="0">
                <a:solidFill>
                  <a:schemeClr val="bg1"/>
                </a:solidFill>
              </a:rPr>
              <a:t>%</a:t>
            </a:r>
            <a:endParaRPr lang="ru-RU" sz="3200" dirty="0">
              <a:solidFill>
                <a:schemeClr val="bg1"/>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543281542"/>
              </p:ext>
            </p:extLst>
          </p:nvPr>
        </p:nvGraphicFramePr>
        <p:xfrm>
          <a:off x="609520" y="1412776"/>
          <a:ext cx="9950181"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6863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5"/>
          <p:cNvSpPr/>
          <p:nvPr/>
        </p:nvSpPr>
        <p:spPr>
          <a:xfrm>
            <a:off x="158456" y="260651"/>
            <a:ext cx="10308205" cy="1077170"/>
          </a:xfrm>
          <a:prstGeom prst="rect">
            <a:avLst/>
          </a:prstGeo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wrap="square" lIns="91396" tIns="45696" rIns="91396" bIns="45696">
            <a:spAutoFit/>
          </a:bodyPr>
          <a:lstStyle/>
          <a:p>
            <a:pPr lvl="0" algn="ctr" rtl="0" eaLnBrk="0" fontAlgn="base" hangingPunct="0">
              <a:spcBef>
                <a:spcPct val="0"/>
              </a:spcBef>
              <a:spcAft>
                <a:spcPct val="0"/>
              </a:spcAft>
            </a:pPr>
            <a:r>
              <a:rPr lang="en" sz="3200" i="0" u="none" smtClean="0">
                <a:solidFill>
                  <a:schemeClr val="bg1"/>
                </a:solidFill>
                <a:latin typeface="+mj-lt"/>
              </a:rPr>
              <a:t>Mortality </a:t>
            </a:r>
            <a:r>
              <a:rPr lang="en" sz="3200" i="0" u="none" dirty="0" smtClean="0">
                <a:solidFill>
                  <a:schemeClr val="bg1"/>
                </a:solidFill>
                <a:latin typeface="+mj-lt"/>
              </a:rPr>
              <a:t>of Women in Fertile Age </a:t>
            </a:r>
            <a:r>
              <a:rPr lang="en-US" sz="3200" i="0" u="none" dirty="0" smtClean="0">
                <a:solidFill>
                  <a:schemeClr val="bg1"/>
                </a:solidFill>
                <a:latin typeface="+mj-lt"/>
              </a:rPr>
              <a:t>in</a:t>
            </a:r>
            <a:endParaRPr lang="en" sz="3200" i="0" u="none" dirty="0">
              <a:solidFill>
                <a:schemeClr val="bg1"/>
              </a:solidFill>
              <a:latin typeface="+mj-lt"/>
            </a:endParaRPr>
          </a:p>
          <a:p>
            <a:pPr lvl="0" algn="ctr" rtl="0" eaLnBrk="0" fontAlgn="base" hangingPunct="0">
              <a:spcBef>
                <a:spcPct val="0"/>
              </a:spcBef>
              <a:spcAft>
                <a:spcPct val="0"/>
              </a:spcAft>
            </a:pPr>
            <a:r>
              <a:rPr lang="en" sz="3200" i="0" u="none" dirty="0" smtClean="0">
                <a:solidFill>
                  <a:schemeClr val="bg1"/>
                </a:solidFill>
                <a:latin typeface="+mj-lt"/>
              </a:rPr>
              <a:t>Kazakhstan</a:t>
            </a:r>
            <a:r>
              <a:rPr lang="en-US" sz="3200" i="0" u="none" dirty="0" smtClean="0">
                <a:solidFill>
                  <a:schemeClr val="bg1"/>
                </a:solidFill>
                <a:latin typeface="+mj-lt"/>
              </a:rPr>
              <a:t>, </a:t>
            </a:r>
            <a:r>
              <a:rPr lang="en" sz="3200" i="0" u="none" dirty="0" smtClean="0">
                <a:solidFill>
                  <a:schemeClr val="bg1"/>
                </a:solidFill>
                <a:latin typeface="+mj-lt"/>
              </a:rPr>
              <a:t>201</a:t>
            </a:r>
            <a:r>
              <a:rPr lang="en-US" sz="3200" i="0" u="none" dirty="0" smtClean="0">
                <a:solidFill>
                  <a:schemeClr val="bg1"/>
                </a:solidFill>
                <a:latin typeface="+mj-lt"/>
              </a:rPr>
              <a:t>7</a:t>
            </a:r>
            <a:endParaRPr lang="en" altLang="ru-RU" sz="3200" dirty="0">
              <a:solidFill>
                <a:schemeClr val="bg1"/>
              </a:solidFill>
              <a:latin typeface="+mj-lt"/>
            </a:endParaRPr>
          </a:p>
        </p:txBody>
      </p:sp>
      <p:graphicFrame>
        <p:nvGraphicFramePr>
          <p:cNvPr id="34" name="Chart 33"/>
          <p:cNvGraphicFramePr/>
          <p:nvPr>
            <p:extLst>
              <p:ext uri="{D42A27DB-BD31-4B8C-83A1-F6EECF244321}">
                <p14:modId xmlns:p14="http://schemas.microsoft.com/office/powerpoint/2010/main" val="1378702496"/>
              </p:ext>
            </p:extLst>
          </p:nvPr>
        </p:nvGraphicFramePr>
        <p:xfrm>
          <a:off x="6599262" y="1700808"/>
          <a:ext cx="3486738" cy="4636268"/>
        </p:xfrm>
        <a:graphic>
          <a:graphicData uri="http://schemas.openxmlformats.org/drawingml/2006/chart">
            <c:chart xmlns:c="http://schemas.openxmlformats.org/drawingml/2006/chart" xmlns:r="http://schemas.openxmlformats.org/officeDocument/2006/relationships" r:id="rId4"/>
          </a:graphicData>
        </a:graphic>
      </p:graphicFrame>
      <p:sp>
        <p:nvSpPr>
          <p:cNvPr id="40" name="Freeform 39"/>
          <p:cNvSpPr/>
          <p:nvPr/>
        </p:nvSpPr>
        <p:spPr>
          <a:xfrm>
            <a:off x="10489214" y="3293580"/>
            <a:ext cx="278196" cy="70068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1" name="Freeform 40"/>
          <p:cNvSpPr/>
          <p:nvPr/>
        </p:nvSpPr>
        <p:spPr>
          <a:xfrm>
            <a:off x="10541783" y="5732900"/>
            <a:ext cx="173058" cy="340211"/>
          </a:xfrm>
          <a:custGeom>
            <a:avLst/>
            <a:gdLst>
              <a:gd name="connsiteX0" fmla="*/ 53398 w 319003"/>
              <a:gd name="connsiteY0" fmla="*/ 181135 h 627121"/>
              <a:gd name="connsiteX1" fmla="*/ 56882 w 319003"/>
              <a:gd name="connsiteY1" fmla="*/ 181135 h 627121"/>
              <a:gd name="connsiteX2" fmla="*/ 75997 w 319003"/>
              <a:gd name="connsiteY2" fmla="*/ 181135 h 627121"/>
              <a:gd name="connsiteX3" fmla="*/ 243006 w 319003"/>
              <a:gd name="connsiteY3" fmla="*/ 181135 h 627121"/>
              <a:gd name="connsiteX4" fmla="*/ 262121 w 319003"/>
              <a:gd name="connsiteY4" fmla="*/ 181135 h 627121"/>
              <a:gd name="connsiteX5" fmla="*/ 265605 w 319003"/>
              <a:gd name="connsiteY5" fmla="*/ 181135 h 627121"/>
              <a:gd name="connsiteX6" fmla="*/ 319003 w 319003"/>
              <a:gd name="connsiteY6" fmla="*/ 246586 h 627121"/>
              <a:gd name="connsiteX7" fmla="*/ 319003 w 319003"/>
              <a:gd name="connsiteY7" fmla="*/ 320515 h 627121"/>
              <a:gd name="connsiteX8" fmla="*/ 319003 w 319003"/>
              <a:gd name="connsiteY8" fmla="*/ 321623 h 627121"/>
              <a:gd name="connsiteX9" fmla="*/ 319003 w 319003"/>
              <a:gd name="connsiteY9" fmla="*/ 378149 h 627121"/>
              <a:gd name="connsiteX10" fmla="*/ 290562 w 319003"/>
              <a:gd name="connsiteY10" fmla="*/ 413010 h 627121"/>
              <a:gd name="connsiteX11" fmla="*/ 264356 w 319003"/>
              <a:gd name="connsiteY11" fmla="*/ 391718 h 627121"/>
              <a:gd name="connsiteX12" fmla="*/ 263823 w 319003"/>
              <a:gd name="connsiteY12" fmla="*/ 388486 h 627121"/>
              <a:gd name="connsiteX13" fmla="*/ 263940 w 319003"/>
              <a:gd name="connsiteY13" fmla="*/ 388142 h 627121"/>
              <a:gd name="connsiteX14" fmla="*/ 263940 w 319003"/>
              <a:gd name="connsiteY14" fmla="*/ 321623 h 627121"/>
              <a:gd name="connsiteX15" fmla="*/ 263940 w 319003"/>
              <a:gd name="connsiteY15" fmla="*/ 320515 h 627121"/>
              <a:gd name="connsiteX16" fmla="*/ 263940 w 319003"/>
              <a:gd name="connsiteY16" fmla="*/ 293967 h 627121"/>
              <a:gd name="connsiteX17" fmla="*/ 252563 w 319003"/>
              <a:gd name="connsiteY17" fmla="*/ 280022 h 627121"/>
              <a:gd name="connsiteX18" fmla="*/ 244519 w 319003"/>
              <a:gd name="connsiteY18" fmla="*/ 284107 h 627121"/>
              <a:gd name="connsiteX19" fmla="*/ 243006 w 319003"/>
              <a:gd name="connsiteY19" fmla="*/ 288584 h 627121"/>
              <a:gd name="connsiteX20" fmla="*/ 243006 w 319003"/>
              <a:gd name="connsiteY20" fmla="*/ 320515 h 627121"/>
              <a:gd name="connsiteX21" fmla="*/ 243006 w 319003"/>
              <a:gd name="connsiteY21" fmla="*/ 321623 h 627121"/>
              <a:gd name="connsiteX22" fmla="*/ 243006 w 319003"/>
              <a:gd name="connsiteY22" fmla="*/ 413010 h 627121"/>
              <a:gd name="connsiteX23" fmla="*/ 243006 w 319003"/>
              <a:gd name="connsiteY23" fmla="*/ 511899 h 627121"/>
              <a:gd name="connsiteX24" fmla="*/ 243006 w 319003"/>
              <a:gd name="connsiteY24" fmla="*/ 514969 h 627121"/>
              <a:gd name="connsiteX25" fmla="*/ 243006 w 319003"/>
              <a:gd name="connsiteY25" fmla="*/ 581802 h 627121"/>
              <a:gd name="connsiteX26" fmla="*/ 206032 w 319003"/>
              <a:gd name="connsiteY26" fmla="*/ 627121 h 627121"/>
              <a:gd name="connsiteX27" fmla="*/ 169059 w 319003"/>
              <a:gd name="connsiteY27" fmla="*/ 581802 h 627121"/>
              <a:gd name="connsiteX28" fmla="*/ 169059 w 319003"/>
              <a:gd name="connsiteY28" fmla="*/ 514969 h 627121"/>
              <a:gd name="connsiteX29" fmla="*/ 169059 w 319003"/>
              <a:gd name="connsiteY29" fmla="*/ 511899 h 627121"/>
              <a:gd name="connsiteX30" fmla="*/ 169059 w 319003"/>
              <a:gd name="connsiteY30" fmla="*/ 413010 h 627121"/>
              <a:gd name="connsiteX31" fmla="*/ 149944 w 319003"/>
              <a:gd name="connsiteY31" fmla="*/ 413010 h 627121"/>
              <a:gd name="connsiteX32" fmla="*/ 149944 w 319003"/>
              <a:gd name="connsiteY32" fmla="*/ 511899 h 627121"/>
              <a:gd name="connsiteX33" fmla="*/ 149944 w 319003"/>
              <a:gd name="connsiteY33" fmla="*/ 514969 h 627121"/>
              <a:gd name="connsiteX34" fmla="*/ 149944 w 319003"/>
              <a:gd name="connsiteY34" fmla="*/ 581802 h 627121"/>
              <a:gd name="connsiteX35" fmla="*/ 112971 w 319003"/>
              <a:gd name="connsiteY35" fmla="*/ 627121 h 627121"/>
              <a:gd name="connsiteX36" fmla="*/ 75997 w 319003"/>
              <a:gd name="connsiteY36" fmla="*/ 581802 h 627121"/>
              <a:gd name="connsiteX37" fmla="*/ 75997 w 319003"/>
              <a:gd name="connsiteY37" fmla="*/ 514969 h 627121"/>
              <a:gd name="connsiteX38" fmla="*/ 75997 w 319003"/>
              <a:gd name="connsiteY38" fmla="*/ 511899 h 627121"/>
              <a:gd name="connsiteX39" fmla="*/ 75997 w 319003"/>
              <a:gd name="connsiteY39" fmla="*/ 413010 h 627121"/>
              <a:gd name="connsiteX40" fmla="*/ 75997 w 319003"/>
              <a:gd name="connsiteY40" fmla="*/ 321623 h 627121"/>
              <a:gd name="connsiteX41" fmla="*/ 75997 w 319003"/>
              <a:gd name="connsiteY41" fmla="*/ 320515 h 627121"/>
              <a:gd name="connsiteX42" fmla="*/ 75997 w 319003"/>
              <a:gd name="connsiteY42" fmla="*/ 288583 h 627121"/>
              <a:gd name="connsiteX43" fmla="*/ 74485 w 319003"/>
              <a:gd name="connsiteY43" fmla="*/ 284107 h 627121"/>
              <a:gd name="connsiteX44" fmla="*/ 66440 w 319003"/>
              <a:gd name="connsiteY44" fmla="*/ 280022 h 627121"/>
              <a:gd name="connsiteX45" fmla="*/ 55063 w 319003"/>
              <a:gd name="connsiteY45" fmla="*/ 293967 h 627121"/>
              <a:gd name="connsiteX46" fmla="*/ 55063 w 319003"/>
              <a:gd name="connsiteY46" fmla="*/ 320515 h 627121"/>
              <a:gd name="connsiteX47" fmla="*/ 55063 w 319003"/>
              <a:gd name="connsiteY47" fmla="*/ 321623 h 627121"/>
              <a:gd name="connsiteX48" fmla="*/ 55063 w 319003"/>
              <a:gd name="connsiteY48" fmla="*/ 388142 h 627121"/>
              <a:gd name="connsiteX49" fmla="*/ 55180 w 319003"/>
              <a:gd name="connsiteY49" fmla="*/ 388486 h 627121"/>
              <a:gd name="connsiteX50" fmla="*/ 54647 w 319003"/>
              <a:gd name="connsiteY50" fmla="*/ 391718 h 627121"/>
              <a:gd name="connsiteX51" fmla="*/ 28441 w 319003"/>
              <a:gd name="connsiteY51" fmla="*/ 413010 h 627121"/>
              <a:gd name="connsiteX52" fmla="*/ 0 w 319003"/>
              <a:gd name="connsiteY52" fmla="*/ 378149 h 627121"/>
              <a:gd name="connsiteX53" fmla="*/ 0 w 319003"/>
              <a:gd name="connsiteY53" fmla="*/ 321623 h 627121"/>
              <a:gd name="connsiteX54" fmla="*/ 0 w 319003"/>
              <a:gd name="connsiteY54" fmla="*/ 320515 h 627121"/>
              <a:gd name="connsiteX55" fmla="*/ 0 w 319003"/>
              <a:gd name="connsiteY55" fmla="*/ 246586 h 627121"/>
              <a:gd name="connsiteX56" fmla="*/ 53398 w 319003"/>
              <a:gd name="connsiteY56" fmla="*/ 181135 h 627121"/>
              <a:gd name="connsiteX57" fmla="*/ 159501 w 319003"/>
              <a:gd name="connsiteY57" fmla="*/ 0 h 627121"/>
              <a:gd name="connsiteX58" fmla="*/ 241797 w 319003"/>
              <a:gd name="connsiteY58" fmla="*/ 82296 h 627121"/>
              <a:gd name="connsiteX59" fmla="*/ 159501 w 319003"/>
              <a:gd name="connsiteY59" fmla="*/ 164592 h 627121"/>
              <a:gd name="connsiteX60" fmla="*/ 77205 w 319003"/>
              <a:gd name="connsiteY60" fmla="*/ 82296 h 627121"/>
              <a:gd name="connsiteX61" fmla="*/ 159501 w 319003"/>
              <a:gd name="connsiteY61" fmla="*/ 0 h 6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9003" h="627121">
                <a:moveTo>
                  <a:pt x="53398" y="181135"/>
                </a:moveTo>
                <a:lnTo>
                  <a:pt x="56882" y="181135"/>
                </a:lnTo>
                <a:lnTo>
                  <a:pt x="75997" y="181135"/>
                </a:lnTo>
                <a:lnTo>
                  <a:pt x="243006" y="181135"/>
                </a:lnTo>
                <a:lnTo>
                  <a:pt x="262121" y="181135"/>
                </a:lnTo>
                <a:lnTo>
                  <a:pt x="265605" y="181135"/>
                </a:lnTo>
                <a:cubicBezTo>
                  <a:pt x="295096" y="181135"/>
                  <a:pt x="319003" y="210438"/>
                  <a:pt x="319003" y="246586"/>
                </a:cubicBezTo>
                <a:lnTo>
                  <a:pt x="319003" y="320515"/>
                </a:lnTo>
                <a:lnTo>
                  <a:pt x="319003" y="321623"/>
                </a:lnTo>
                <a:lnTo>
                  <a:pt x="319003" y="378149"/>
                </a:lnTo>
                <a:cubicBezTo>
                  <a:pt x="319003" y="397402"/>
                  <a:pt x="306269" y="413010"/>
                  <a:pt x="290562" y="413010"/>
                </a:cubicBezTo>
                <a:cubicBezTo>
                  <a:pt x="278782" y="413010"/>
                  <a:pt x="268674" y="404231"/>
                  <a:pt x="264356" y="391718"/>
                </a:cubicBezTo>
                <a:lnTo>
                  <a:pt x="263823" y="388486"/>
                </a:lnTo>
                <a:lnTo>
                  <a:pt x="263940" y="388142"/>
                </a:lnTo>
                <a:lnTo>
                  <a:pt x="263940" y="321623"/>
                </a:lnTo>
                <a:lnTo>
                  <a:pt x="263940" y="320515"/>
                </a:lnTo>
                <a:lnTo>
                  <a:pt x="263940" y="293967"/>
                </a:lnTo>
                <a:cubicBezTo>
                  <a:pt x="263940" y="286265"/>
                  <a:pt x="258846" y="280022"/>
                  <a:pt x="252563" y="280022"/>
                </a:cubicBezTo>
                <a:cubicBezTo>
                  <a:pt x="249422" y="280022"/>
                  <a:pt x="246578" y="281583"/>
                  <a:pt x="244519" y="284107"/>
                </a:cubicBezTo>
                <a:lnTo>
                  <a:pt x="243006" y="288584"/>
                </a:lnTo>
                <a:lnTo>
                  <a:pt x="243006" y="320515"/>
                </a:lnTo>
                <a:lnTo>
                  <a:pt x="243006" y="321623"/>
                </a:lnTo>
                <a:lnTo>
                  <a:pt x="243006" y="413010"/>
                </a:lnTo>
                <a:lnTo>
                  <a:pt x="243006" y="511899"/>
                </a:lnTo>
                <a:lnTo>
                  <a:pt x="243006" y="514969"/>
                </a:lnTo>
                <a:lnTo>
                  <a:pt x="243006" y="581802"/>
                </a:lnTo>
                <a:cubicBezTo>
                  <a:pt x="243006" y="606831"/>
                  <a:pt x="226453" y="627121"/>
                  <a:pt x="206032" y="627121"/>
                </a:cubicBezTo>
                <a:cubicBezTo>
                  <a:pt x="185612" y="627121"/>
                  <a:pt x="169059" y="606831"/>
                  <a:pt x="169059" y="581802"/>
                </a:cubicBezTo>
                <a:lnTo>
                  <a:pt x="169059" y="514969"/>
                </a:lnTo>
                <a:lnTo>
                  <a:pt x="169059" y="511899"/>
                </a:lnTo>
                <a:lnTo>
                  <a:pt x="169059" y="413010"/>
                </a:lnTo>
                <a:lnTo>
                  <a:pt x="149944" y="413010"/>
                </a:lnTo>
                <a:lnTo>
                  <a:pt x="149944" y="511899"/>
                </a:lnTo>
                <a:lnTo>
                  <a:pt x="149944" y="514969"/>
                </a:lnTo>
                <a:lnTo>
                  <a:pt x="149944" y="581802"/>
                </a:lnTo>
                <a:cubicBezTo>
                  <a:pt x="149944" y="606831"/>
                  <a:pt x="133391" y="627121"/>
                  <a:pt x="112971" y="627121"/>
                </a:cubicBezTo>
                <a:cubicBezTo>
                  <a:pt x="92551" y="627121"/>
                  <a:pt x="75997" y="606831"/>
                  <a:pt x="75997" y="581802"/>
                </a:cubicBezTo>
                <a:lnTo>
                  <a:pt x="75997" y="514969"/>
                </a:lnTo>
                <a:lnTo>
                  <a:pt x="75997" y="511899"/>
                </a:lnTo>
                <a:lnTo>
                  <a:pt x="75997" y="413010"/>
                </a:lnTo>
                <a:lnTo>
                  <a:pt x="75997" y="321623"/>
                </a:lnTo>
                <a:lnTo>
                  <a:pt x="75997" y="320515"/>
                </a:lnTo>
                <a:lnTo>
                  <a:pt x="75997" y="288583"/>
                </a:lnTo>
                <a:lnTo>
                  <a:pt x="74485" y="284107"/>
                </a:lnTo>
                <a:cubicBezTo>
                  <a:pt x="72425" y="281583"/>
                  <a:pt x="69581" y="280022"/>
                  <a:pt x="66440" y="280022"/>
                </a:cubicBezTo>
                <a:cubicBezTo>
                  <a:pt x="60157" y="280022"/>
                  <a:pt x="55063" y="286265"/>
                  <a:pt x="55063" y="293967"/>
                </a:cubicBezTo>
                <a:lnTo>
                  <a:pt x="55063" y="320515"/>
                </a:lnTo>
                <a:lnTo>
                  <a:pt x="55063" y="321623"/>
                </a:lnTo>
                <a:lnTo>
                  <a:pt x="55063" y="388142"/>
                </a:lnTo>
                <a:lnTo>
                  <a:pt x="55180" y="388486"/>
                </a:lnTo>
                <a:lnTo>
                  <a:pt x="54647" y="391718"/>
                </a:lnTo>
                <a:cubicBezTo>
                  <a:pt x="50330" y="404231"/>
                  <a:pt x="40222" y="413010"/>
                  <a:pt x="28441" y="413010"/>
                </a:cubicBezTo>
                <a:cubicBezTo>
                  <a:pt x="12734" y="413010"/>
                  <a:pt x="0" y="397402"/>
                  <a:pt x="0" y="378149"/>
                </a:cubicBezTo>
                <a:lnTo>
                  <a:pt x="0" y="321623"/>
                </a:lnTo>
                <a:lnTo>
                  <a:pt x="0" y="320515"/>
                </a:lnTo>
                <a:lnTo>
                  <a:pt x="0" y="246586"/>
                </a:lnTo>
                <a:cubicBezTo>
                  <a:pt x="0" y="210438"/>
                  <a:pt x="23907" y="181135"/>
                  <a:pt x="53398" y="181135"/>
                </a:cubicBezTo>
                <a:close/>
                <a:moveTo>
                  <a:pt x="159501" y="0"/>
                </a:moveTo>
                <a:cubicBezTo>
                  <a:pt x="204952" y="0"/>
                  <a:pt x="241797" y="36845"/>
                  <a:pt x="241797" y="82296"/>
                </a:cubicBezTo>
                <a:cubicBezTo>
                  <a:pt x="241797" y="127747"/>
                  <a:pt x="204952" y="164592"/>
                  <a:pt x="159501" y="164592"/>
                </a:cubicBezTo>
                <a:cubicBezTo>
                  <a:pt x="114051" y="164592"/>
                  <a:pt x="77205" y="127747"/>
                  <a:pt x="77205" y="82296"/>
                </a:cubicBezTo>
                <a:cubicBezTo>
                  <a:pt x="77205" y="36845"/>
                  <a:pt x="114051" y="0"/>
                  <a:pt x="159501"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2" name="Freeform 41"/>
          <p:cNvSpPr/>
          <p:nvPr/>
        </p:nvSpPr>
        <p:spPr>
          <a:xfrm>
            <a:off x="10465058" y="1722150"/>
            <a:ext cx="326508" cy="675795"/>
          </a:xfrm>
          <a:custGeom>
            <a:avLst/>
            <a:gdLst>
              <a:gd name="connsiteX0" fmla="*/ 363904 w 601863"/>
              <a:gd name="connsiteY0" fmla="*/ 815288 h 1245715"/>
              <a:gd name="connsiteX1" fmla="*/ 340694 w 601863"/>
              <a:gd name="connsiteY1" fmla="*/ 879057 h 1245715"/>
              <a:gd name="connsiteX2" fmla="*/ 363904 w 601863"/>
              <a:gd name="connsiteY2" fmla="*/ 815291 h 1245715"/>
              <a:gd name="connsiteX3" fmla="*/ 17789 w 601863"/>
              <a:gd name="connsiteY3" fmla="*/ 646960 h 1245715"/>
              <a:gd name="connsiteX4" fmla="*/ 48801 w 601863"/>
              <a:gd name="connsiteY4" fmla="*/ 646960 h 1245715"/>
              <a:gd name="connsiteX5" fmla="*/ 48801 w 601863"/>
              <a:gd name="connsiteY5" fmla="*/ 1245715 h 1245715"/>
              <a:gd name="connsiteX6" fmla="*/ 17789 w 601863"/>
              <a:gd name="connsiteY6" fmla="*/ 1245715 h 1245715"/>
              <a:gd name="connsiteX7" fmla="*/ 320994 w 601863"/>
              <a:gd name="connsiteY7" fmla="*/ 212543 h 1245715"/>
              <a:gd name="connsiteX8" fmla="*/ 362642 w 601863"/>
              <a:gd name="connsiteY8" fmla="*/ 220951 h 1245715"/>
              <a:gd name="connsiteX9" fmla="*/ 366379 w 601863"/>
              <a:gd name="connsiteY9" fmla="*/ 222980 h 1245715"/>
              <a:gd name="connsiteX10" fmla="*/ 367507 w 601863"/>
              <a:gd name="connsiteY10" fmla="*/ 223208 h 1245715"/>
              <a:gd name="connsiteX11" fmla="*/ 368876 w 601863"/>
              <a:gd name="connsiteY11" fmla="*/ 224335 h 1245715"/>
              <a:gd name="connsiteX12" fmla="*/ 380817 w 601863"/>
              <a:gd name="connsiteY12" fmla="*/ 230816 h 1245715"/>
              <a:gd name="connsiteX13" fmla="*/ 396652 w 601863"/>
              <a:gd name="connsiteY13" fmla="*/ 243882 h 1245715"/>
              <a:gd name="connsiteX14" fmla="*/ 405217 w 601863"/>
              <a:gd name="connsiteY14" fmla="*/ 254262 h 1245715"/>
              <a:gd name="connsiteX15" fmla="*/ 409763 w 601863"/>
              <a:gd name="connsiteY15" fmla="*/ 258006 h 1245715"/>
              <a:gd name="connsiteX16" fmla="*/ 584250 w 601863"/>
              <a:gd name="connsiteY16" fmla="*/ 469628 h 1245715"/>
              <a:gd name="connsiteX17" fmla="*/ 566420 w 601863"/>
              <a:gd name="connsiteY17" fmla="*/ 455340 h 1245715"/>
              <a:gd name="connsiteX18" fmla="*/ 584249 w 601863"/>
              <a:gd name="connsiteY18" fmla="*/ 469628 h 1245715"/>
              <a:gd name="connsiteX19" fmla="*/ 589119 w 601863"/>
              <a:gd name="connsiteY19" fmla="*/ 475534 h 1245715"/>
              <a:gd name="connsiteX20" fmla="*/ 597008 w 601863"/>
              <a:gd name="connsiteY20" fmla="*/ 495571 h 1245715"/>
              <a:gd name="connsiteX21" fmla="*/ 597009 w 601863"/>
              <a:gd name="connsiteY21" fmla="*/ 495570 h 1245715"/>
              <a:gd name="connsiteX22" fmla="*/ 599779 w 601863"/>
              <a:gd name="connsiteY22" fmla="*/ 502604 h 1245715"/>
              <a:gd name="connsiteX23" fmla="*/ 601059 w 601863"/>
              <a:gd name="connsiteY23" fmla="*/ 541190 h 1245715"/>
              <a:gd name="connsiteX24" fmla="*/ 600557 w 601863"/>
              <a:gd name="connsiteY24" fmla="*/ 543342 h 1245715"/>
              <a:gd name="connsiteX25" fmla="*/ 601862 w 601863"/>
              <a:gd name="connsiteY25" fmla="*/ 545154 h 1245715"/>
              <a:gd name="connsiteX26" fmla="*/ 599783 w 601863"/>
              <a:gd name="connsiteY26" fmla="*/ 546652 h 1245715"/>
              <a:gd name="connsiteX27" fmla="*/ 591019 w 601863"/>
              <a:gd name="connsiteY27" fmla="*/ 584213 h 1245715"/>
              <a:gd name="connsiteX28" fmla="*/ 469878 w 601863"/>
              <a:gd name="connsiteY28" fmla="*/ 917049 h 1245715"/>
              <a:gd name="connsiteX29" fmla="*/ 552163 w 601863"/>
              <a:gd name="connsiteY29" fmla="*/ 1156022 h 1245715"/>
              <a:gd name="connsiteX30" fmla="*/ 510507 w 601863"/>
              <a:gd name="connsiteY30" fmla="*/ 1241432 h 1245715"/>
              <a:gd name="connsiteX31" fmla="*/ 425098 w 601863"/>
              <a:gd name="connsiteY31" fmla="*/ 1199774 h 1245715"/>
              <a:gd name="connsiteX32" fmla="*/ 314599 w 601863"/>
              <a:gd name="connsiteY32" fmla="*/ 878865 h 1245715"/>
              <a:gd name="connsiteX33" fmla="*/ 387581 w 601863"/>
              <a:gd name="connsiteY33" fmla="*/ 678047 h 1245715"/>
              <a:gd name="connsiteX34" fmla="*/ 419394 w 601863"/>
              <a:gd name="connsiteY34" fmla="*/ 590648 h 1245715"/>
              <a:gd name="connsiteX35" fmla="*/ 422904 w 601863"/>
              <a:gd name="connsiteY35" fmla="*/ 595429 h 1245715"/>
              <a:gd name="connsiteX36" fmla="*/ 423036 w 601863"/>
              <a:gd name="connsiteY36" fmla="*/ 595063 h 1245715"/>
              <a:gd name="connsiteX37" fmla="*/ 419395 w 601863"/>
              <a:gd name="connsiteY37" fmla="*/ 590646 h 1245715"/>
              <a:gd name="connsiteX38" fmla="*/ 419392 w 601863"/>
              <a:gd name="connsiteY38" fmla="*/ 590646 h 1245715"/>
              <a:gd name="connsiteX39" fmla="*/ 286557 w 601863"/>
              <a:gd name="connsiteY39" fmla="*/ 429535 h 1245715"/>
              <a:gd name="connsiteX40" fmla="*/ 284516 w 601863"/>
              <a:gd name="connsiteY40" fmla="*/ 429123 h 1245715"/>
              <a:gd name="connsiteX41" fmla="*/ 248444 w 601863"/>
              <a:gd name="connsiteY41" fmla="*/ 528232 h 1245715"/>
              <a:gd name="connsiteX42" fmla="*/ 75963 w 601863"/>
              <a:gd name="connsiteY42" fmla="*/ 619940 h 1245715"/>
              <a:gd name="connsiteX43" fmla="*/ 6061 w 601863"/>
              <a:gd name="connsiteY43" fmla="*/ 598570 h 1245715"/>
              <a:gd name="connsiteX44" fmla="*/ 27433 w 601863"/>
              <a:gd name="connsiteY44" fmla="*/ 528666 h 1245715"/>
              <a:gd name="connsiteX45" fmla="*/ 164875 w 601863"/>
              <a:gd name="connsiteY45" fmla="*/ 455586 h 1245715"/>
              <a:gd name="connsiteX46" fmla="*/ 164875 w 601863"/>
              <a:gd name="connsiteY46" fmla="*/ 455587 h 1245715"/>
              <a:gd name="connsiteX47" fmla="*/ 164876 w 601863"/>
              <a:gd name="connsiteY47" fmla="*/ 455586 h 1245715"/>
              <a:gd name="connsiteX48" fmla="*/ 214082 w 601863"/>
              <a:gd name="connsiteY48" fmla="*/ 320395 h 1245715"/>
              <a:gd name="connsiteX49" fmla="*/ 213996 w 601863"/>
              <a:gd name="connsiteY49" fmla="*/ 319541 h 1245715"/>
              <a:gd name="connsiteX50" fmla="*/ 320994 w 601863"/>
              <a:gd name="connsiteY50" fmla="*/ 212543 h 1245715"/>
              <a:gd name="connsiteX51" fmla="*/ 165544 w 601863"/>
              <a:gd name="connsiteY51" fmla="*/ 0 h 1245715"/>
              <a:gd name="connsiteX52" fmla="*/ 288032 w 601863"/>
              <a:gd name="connsiteY52" fmla="*/ 122488 h 1245715"/>
              <a:gd name="connsiteX53" fmla="*/ 165544 w 601863"/>
              <a:gd name="connsiteY53" fmla="*/ 244976 h 1245715"/>
              <a:gd name="connsiteX54" fmla="*/ 43056 w 601863"/>
              <a:gd name="connsiteY54" fmla="*/ 122488 h 1245715"/>
              <a:gd name="connsiteX55" fmla="*/ 165544 w 601863"/>
              <a:gd name="connsiteY55" fmla="*/ 0 h 124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1863" h="1245715">
                <a:moveTo>
                  <a:pt x="363904" y="815288"/>
                </a:moveTo>
                <a:lnTo>
                  <a:pt x="340694" y="879057"/>
                </a:lnTo>
                <a:lnTo>
                  <a:pt x="363904" y="815291"/>
                </a:lnTo>
                <a:close/>
                <a:moveTo>
                  <a:pt x="17789" y="646960"/>
                </a:moveTo>
                <a:lnTo>
                  <a:pt x="48801" y="646960"/>
                </a:lnTo>
                <a:lnTo>
                  <a:pt x="48801" y="1245715"/>
                </a:lnTo>
                <a:lnTo>
                  <a:pt x="17789" y="1245715"/>
                </a:lnTo>
                <a:close/>
                <a:moveTo>
                  <a:pt x="320994" y="212543"/>
                </a:moveTo>
                <a:cubicBezTo>
                  <a:pt x="335767" y="212543"/>
                  <a:pt x="349841" y="215537"/>
                  <a:pt x="362642" y="220951"/>
                </a:cubicBezTo>
                <a:lnTo>
                  <a:pt x="366379" y="222980"/>
                </a:lnTo>
                <a:lnTo>
                  <a:pt x="367507" y="223208"/>
                </a:lnTo>
                <a:lnTo>
                  <a:pt x="368876" y="224335"/>
                </a:lnTo>
                <a:lnTo>
                  <a:pt x="380817" y="230816"/>
                </a:lnTo>
                <a:cubicBezTo>
                  <a:pt x="386509" y="234662"/>
                  <a:pt x="391811" y="239041"/>
                  <a:pt x="396652" y="243882"/>
                </a:cubicBezTo>
                <a:lnTo>
                  <a:pt x="405217" y="254262"/>
                </a:lnTo>
                <a:lnTo>
                  <a:pt x="409763" y="258006"/>
                </a:lnTo>
                <a:lnTo>
                  <a:pt x="584250" y="469628"/>
                </a:lnTo>
                <a:lnTo>
                  <a:pt x="566420" y="455340"/>
                </a:lnTo>
                <a:lnTo>
                  <a:pt x="584249" y="469628"/>
                </a:lnTo>
                <a:lnTo>
                  <a:pt x="589119" y="475534"/>
                </a:lnTo>
                <a:lnTo>
                  <a:pt x="597008" y="495571"/>
                </a:lnTo>
                <a:lnTo>
                  <a:pt x="597009" y="495570"/>
                </a:lnTo>
                <a:lnTo>
                  <a:pt x="599779" y="502604"/>
                </a:lnTo>
                <a:cubicBezTo>
                  <a:pt x="602004" y="514265"/>
                  <a:pt x="602475" y="527358"/>
                  <a:pt x="601059" y="541190"/>
                </a:cubicBezTo>
                <a:lnTo>
                  <a:pt x="600557" y="543342"/>
                </a:lnTo>
                <a:lnTo>
                  <a:pt x="601862" y="545154"/>
                </a:lnTo>
                <a:lnTo>
                  <a:pt x="599783" y="546652"/>
                </a:lnTo>
                <a:lnTo>
                  <a:pt x="591019" y="584213"/>
                </a:lnTo>
                <a:lnTo>
                  <a:pt x="469878" y="917049"/>
                </a:lnTo>
                <a:lnTo>
                  <a:pt x="552163" y="1156022"/>
                </a:lnTo>
                <a:cubicBezTo>
                  <a:pt x="564245" y="1191110"/>
                  <a:pt x="545595" y="1229350"/>
                  <a:pt x="510507" y="1241432"/>
                </a:cubicBezTo>
                <a:cubicBezTo>
                  <a:pt x="475418" y="1253512"/>
                  <a:pt x="437180" y="1234862"/>
                  <a:pt x="425098" y="1199774"/>
                </a:cubicBezTo>
                <a:lnTo>
                  <a:pt x="314599" y="878865"/>
                </a:lnTo>
                <a:cubicBezTo>
                  <a:pt x="324642" y="839238"/>
                  <a:pt x="374961" y="710193"/>
                  <a:pt x="387581" y="678047"/>
                </a:cubicBezTo>
                <a:lnTo>
                  <a:pt x="419394" y="590648"/>
                </a:lnTo>
                <a:lnTo>
                  <a:pt x="422904" y="595429"/>
                </a:lnTo>
                <a:lnTo>
                  <a:pt x="423036" y="595063"/>
                </a:lnTo>
                <a:lnTo>
                  <a:pt x="419395" y="590646"/>
                </a:lnTo>
                <a:lnTo>
                  <a:pt x="419392" y="590646"/>
                </a:lnTo>
                <a:lnTo>
                  <a:pt x="286557" y="429535"/>
                </a:lnTo>
                <a:lnTo>
                  <a:pt x="284516" y="429123"/>
                </a:lnTo>
                <a:lnTo>
                  <a:pt x="248444" y="528232"/>
                </a:lnTo>
                <a:lnTo>
                  <a:pt x="75963" y="619940"/>
                </a:lnTo>
                <a:cubicBezTo>
                  <a:pt x="50761" y="623582"/>
                  <a:pt x="19462" y="623773"/>
                  <a:pt x="6061" y="598570"/>
                </a:cubicBezTo>
                <a:cubicBezTo>
                  <a:pt x="-7342" y="573365"/>
                  <a:pt x="2227" y="542068"/>
                  <a:pt x="27433" y="528666"/>
                </a:cubicBezTo>
                <a:lnTo>
                  <a:pt x="164875" y="455586"/>
                </a:lnTo>
                <a:lnTo>
                  <a:pt x="164875" y="455587"/>
                </a:lnTo>
                <a:lnTo>
                  <a:pt x="164876" y="455586"/>
                </a:lnTo>
                <a:lnTo>
                  <a:pt x="214082" y="320395"/>
                </a:lnTo>
                <a:lnTo>
                  <a:pt x="213996" y="319541"/>
                </a:lnTo>
                <a:cubicBezTo>
                  <a:pt x="213996" y="260447"/>
                  <a:pt x="261900" y="212543"/>
                  <a:pt x="320994" y="212543"/>
                </a:cubicBezTo>
                <a:close/>
                <a:moveTo>
                  <a:pt x="165544" y="0"/>
                </a:moveTo>
                <a:cubicBezTo>
                  <a:pt x="233192" y="0"/>
                  <a:pt x="288032" y="54840"/>
                  <a:pt x="288032" y="122488"/>
                </a:cubicBezTo>
                <a:cubicBezTo>
                  <a:pt x="288032" y="190136"/>
                  <a:pt x="233192" y="244976"/>
                  <a:pt x="165544" y="244976"/>
                </a:cubicBezTo>
                <a:cubicBezTo>
                  <a:pt x="97896" y="244976"/>
                  <a:pt x="43056" y="190136"/>
                  <a:pt x="43056" y="122488"/>
                </a:cubicBezTo>
                <a:cubicBezTo>
                  <a:pt x="43056" y="54840"/>
                  <a:pt x="97896" y="0"/>
                  <a:pt x="165544"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cxnSp>
        <p:nvCxnSpPr>
          <p:cNvPr id="43" name="Straight Connector 42"/>
          <p:cNvCxnSpPr/>
          <p:nvPr/>
        </p:nvCxnSpPr>
        <p:spPr>
          <a:xfrm flipH="1">
            <a:off x="10612363" y="2535283"/>
            <a:ext cx="7122" cy="576064"/>
          </a:xfrm>
          <a:prstGeom prst="line">
            <a:avLst/>
          </a:prstGeom>
          <a:ln>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616492" y="4103204"/>
            <a:ext cx="0" cy="1260440"/>
          </a:xfrm>
          <a:prstGeom prst="line">
            <a:avLst/>
          </a:prstGeom>
          <a:ln>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ular Callout 26"/>
          <p:cNvSpPr/>
          <p:nvPr/>
        </p:nvSpPr>
        <p:spPr>
          <a:xfrm>
            <a:off x="844364" y="1900779"/>
            <a:ext cx="2088232" cy="1845072"/>
          </a:xfrm>
          <a:prstGeom prst="wedgeRectCallout">
            <a:avLst>
              <a:gd name="adj1" fmla="val 48130"/>
              <a:gd name="adj2" fmla="val 84567"/>
            </a:avLst>
          </a:prstGeom>
          <a:no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483660"/>
                </a:solidFill>
                <a:latin typeface="Imago" panose="02000500060000020004" pitchFamily="2" charset="0"/>
              </a:rPr>
              <a:t>Half </a:t>
            </a:r>
            <a:r>
              <a:rPr lang="en" sz="2000" b="1" dirty="0" smtClean="0">
                <a:solidFill>
                  <a:srgbClr val="483660"/>
                </a:solidFill>
                <a:latin typeface="Imago" panose="02000500060000020004" pitchFamily="2" charset="0"/>
              </a:rPr>
              <a:t>of women with  </a:t>
            </a:r>
            <a:r>
              <a:rPr lang="en-US" sz="2000" b="1" dirty="0" smtClean="0">
                <a:solidFill>
                  <a:srgbClr val="483660"/>
                </a:solidFill>
                <a:latin typeface="Imago" panose="02000500060000020004" pitchFamily="2" charset="0"/>
              </a:rPr>
              <a:t>cervical </a:t>
            </a:r>
            <a:r>
              <a:rPr lang="en" sz="2000" b="1" dirty="0" smtClean="0">
                <a:solidFill>
                  <a:srgbClr val="483660"/>
                </a:solidFill>
                <a:latin typeface="Imago" panose="02000500060000020004" pitchFamily="2" charset="0"/>
              </a:rPr>
              <a:t>c</a:t>
            </a:r>
            <a:r>
              <a:rPr lang="en" sz="2000" b="1" i="0" u="none" dirty="0" smtClean="0">
                <a:solidFill>
                  <a:srgbClr val="483660"/>
                </a:solidFill>
                <a:latin typeface="Imago" panose="02000500060000020004" pitchFamily="2" charset="0"/>
              </a:rPr>
              <a:t>ancer </a:t>
            </a:r>
            <a:r>
              <a:rPr lang="en-US" sz="2000" b="1" i="0" u="none" dirty="0" smtClean="0">
                <a:solidFill>
                  <a:srgbClr val="483660"/>
                </a:solidFill>
                <a:latin typeface="Imago" panose="02000500060000020004" pitchFamily="2" charset="0"/>
              </a:rPr>
              <a:t>are dying </a:t>
            </a:r>
            <a:r>
              <a:rPr lang="en" sz="2000" b="1" i="0" u="none" dirty="0" smtClean="0">
                <a:solidFill>
                  <a:srgbClr val="483660"/>
                </a:solidFill>
                <a:latin typeface="Imago" panose="02000500060000020004" pitchFamily="2" charset="0"/>
              </a:rPr>
              <a:t>in fertile age</a:t>
            </a:r>
            <a:endParaRPr lang="en" sz="1600" dirty="0">
              <a:solidFill>
                <a:srgbClr val="483660"/>
              </a:solidFill>
              <a:latin typeface="Imago" panose="02000500060000020004" pitchFamily="2" charset="0"/>
            </a:endParaRPr>
          </a:p>
        </p:txBody>
      </p:sp>
      <p:sp>
        <p:nvSpPr>
          <p:cNvPr id="13" name="Rectangular Callout 12"/>
          <p:cNvSpPr/>
          <p:nvPr/>
        </p:nvSpPr>
        <p:spPr>
          <a:xfrm>
            <a:off x="8185708" y="5989272"/>
            <a:ext cx="3094074" cy="906189"/>
          </a:xfrm>
          <a:prstGeom prst="wedgeRectCallout">
            <a:avLst>
              <a:gd name="adj1" fmla="val 49950"/>
              <a:gd name="adj2" fmla="val 13595"/>
            </a:avLst>
          </a:prstGeom>
          <a:no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i="0" u="none" dirty="0" smtClean="0">
                <a:solidFill>
                  <a:srgbClr val="483660"/>
                </a:solidFill>
                <a:latin typeface="Imago" panose="02000500060000020004" pitchFamily="2" charset="0"/>
              </a:rPr>
              <a:t>23% of women with all types of cancer are die in fertile age</a:t>
            </a:r>
          </a:p>
        </p:txBody>
      </p:sp>
      <p:sp>
        <p:nvSpPr>
          <p:cNvPr id="14" name="Freeform 13"/>
          <p:cNvSpPr/>
          <p:nvPr/>
        </p:nvSpPr>
        <p:spPr>
          <a:xfrm>
            <a:off x="1587465" y="4781516"/>
            <a:ext cx="602029" cy="1291595"/>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2" name="Изображение 1"/>
          <p:cNvPicPr>
            <a:picLocks noChangeAspect="1"/>
          </p:cNvPicPr>
          <p:nvPr/>
        </p:nvPicPr>
        <p:blipFill rotWithShape="1">
          <a:blip r:embed="rId5">
            <a:extLst>
              <a:ext uri="{28A0092B-C50C-407E-A947-70E740481C1C}">
                <a14:useLocalDpi xmlns:a14="http://schemas.microsoft.com/office/drawing/2010/main" val="0"/>
              </a:ext>
            </a:extLst>
          </a:blip>
          <a:srcRect l="18242" r="14821" b="6316"/>
          <a:stretch/>
        </p:blipFill>
        <p:spPr>
          <a:xfrm flipH="1">
            <a:off x="4056346" y="1759286"/>
            <a:ext cx="1800200" cy="3769272"/>
          </a:xfrm>
          <a:prstGeom prst="rect">
            <a:avLst/>
          </a:prstGeom>
        </p:spPr>
      </p:pic>
      <p:pic>
        <p:nvPicPr>
          <p:cNvPr id="3" name="Изображение 2"/>
          <p:cNvPicPr>
            <a:picLocks noChangeAspect="1"/>
          </p:cNvPicPr>
          <p:nvPr/>
        </p:nvPicPr>
        <p:blipFill rotWithShape="1">
          <a:blip r:embed="rId5">
            <a:extLst>
              <a:ext uri="{28A0092B-C50C-407E-A947-70E740481C1C}">
                <a14:useLocalDpi xmlns:a14="http://schemas.microsoft.com/office/drawing/2010/main" val="0"/>
              </a:ext>
            </a:extLst>
          </a:blip>
          <a:srcRect r="81555" b="5067"/>
          <a:stretch/>
        </p:blipFill>
        <p:spPr>
          <a:xfrm>
            <a:off x="5922445" y="1759286"/>
            <a:ext cx="674629" cy="3819500"/>
          </a:xfrm>
          <a:prstGeom prst="rect">
            <a:avLst/>
          </a:prstGeom>
        </p:spPr>
      </p:pic>
      <p:sp>
        <p:nvSpPr>
          <p:cNvPr id="24" name="Rounded Rectangle 23"/>
          <p:cNvSpPr/>
          <p:nvPr/>
        </p:nvSpPr>
        <p:spPr>
          <a:xfrm>
            <a:off x="3718942" y="3475491"/>
            <a:ext cx="5184576" cy="1037547"/>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TextBox 3"/>
          <p:cNvSpPr txBox="1"/>
          <p:nvPr/>
        </p:nvSpPr>
        <p:spPr>
          <a:xfrm>
            <a:off x="3434820" y="1396299"/>
            <a:ext cx="2696390" cy="369332"/>
          </a:xfrm>
          <a:prstGeom prst="rect">
            <a:avLst/>
          </a:prstGeom>
          <a:noFill/>
        </p:spPr>
        <p:txBody>
          <a:bodyPr wrap="square" rtlCol="0">
            <a:spAutoFit/>
          </a:bodyPr>
          <a:lstStyle/>
          <a:p>
            <a:r>
              <a:rPr lang="en-US" b="1" smtClean="0">
                <a:solidFill>
                  <a:schemeClr val="tx2">
                    <a:lumMod val="75000"/>
                  </a:schemeClr>
                </a:solidFill>
                <a:latin typeface="Times" charset="0"/>
                <a:ea typeface="Times" charset="0"/>
                <a:cs typeface="Times" charset="0"/>
              </a:rPr>
              <a:t>CERVICAL CANCER</a:t>
            </a:r>
            <a:endParaRPr lang="ru-RU" b="1" dirty="0">
              <a:solidFill>
                <a:schemeClr val="tx2">
                  <a:lumMod val="75000"/>
                </a:schemeClr>
              </a:solidFill>
              <a:latin typeface="Times" charset="0"/>
              <a:ea typeface="Times" charset="0"/>
              <a:cs typeface="Times" charset="0"/>
            </a:endParaRPr>
          </a:p>
        </p:txBody>
      </p:sp>
      <p:sp>
        <p:nvSpPr>
          <p:cNvPr id="20" name="TextBox 19"/>
          <p:cNvSpPr txBox="1"/>
          <p:nvPr/>
        </p:nvSpPr>
        <p:spPr>
          <a:xfrm>
            <a:off x="6557061" y="1402207"/>
            <a:ext cx="2696390" cy="369332"/>
          </a:xfrm>
          <a:prstGeom prst="rect">
            <a:avLst/>
          </a:prstGeom>
          <a:noFill/>
        </p:spPr>
        <p:txBody>
          <a:bodyPr wrap="square" rtlCol="0">
            <a:spAutoFit/>
          </a:bodyPr>
          <a:lstStyle/>
          <a:p>
            <a:r>
              <a:rPr lang="en-US" b="1" dirty="0" smtClean="0">
                <a:solidFill>
                  <a:srgbClr val="9F2ABD"/>
                </a:solidFill>
                <a:latin typeface="Times" charset="0"/>
                <a:ea typeface="Times" charset="0"/>
                <a:cs typeface="Times" charset="0"/>
              </a:rPr>
              <a:t>ALL CANCERS</a:t>
            </a:r>
            <a:endParaRPr lang="ru-RU" b="1" dirty="0">
              <a:solidFill>
                <a:srgbClr val="9F2ABD"/>
              </a:solidFill>
              <a:latin typeface="Times" charset="0"/>
              <a:ea typeface="Times" charset="0"/>
              <a:cs typeface="Times" charset="0"/>
            </a:endParaRPr>
          </a:p>
        </p:txBody>
      </p:sp>
    </p:spTree>
    <p:custDataLst>
      <p:tags r:id="rId1"/>
    </p:custDataLst>
    <p:extLst>
      <p:ext uri="{BB962C8B-B14F-4D97-AF65-F5344CB8AC3E}">
        <p14:creationId xmlns:p14="http://schemas.microsoft.com/office/powerpoint/2010/main" val="878473795"/>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85258" y="1833119"/>
            <a:ext cx="2124931" cy="1514133"/>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Скругленный прямоугольник 4"/>
          <p:cNvSpPr/>
          <p:nvPr/>
        </p:nvSpPr>
        <p:spPr>
          <a:xfrm>
            <a:off x="5842483" y="5287457"/>
            <a:ext cx="2124931" cy="158302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Скругленный прямоугольник 5"/>
          <p:cNvSpPr/>
          <p:nvPr/>
        </p:nvSpPr>
        <p:spPr>
          <a:xfrm>
            <a:off x="5842482" y="3662020"/>
            <a:ext cx="2124931" cy="1383559"/>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Скругленный прямоугольник 6"/>
          <p:cNvSpPr/>
          <p:nvPr/>
        </p:nvSpPr>
        <p:spPr>
          <a:xfrm>
            <a:off x="472716" y="1859591"/>
            <a:ext cx="1486694" cy="1362908"/>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Скругленный прямоугольник 7"/>
          <p:cNvSpPr/>
          <p:nvPr/>
        </p:nvSpPr>
        <p:spPr>
          <a:xfrm>
            <a:off x="481970" y="3586458"/>
            <a:ext cx="1865075" cy="1461795"/>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Скругленный прямоугольник 9"/>
          <p:cNvSpPr/>
          <p:nvPr/>
        </p:nvSpPr>
        <p:spPr>
          <a:xfrm>
            <a:off x="283070" y="5100591"/>
            <a:ext cx="1877717" cy="1757409"/>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p:cNvSpPr txBox="1"/>
          <p:nvPr/>
        </p:nvSpPr>
        <p:spPr>
          <a:xfrm>
            <a:off x="2221307" y="1170843"/>
            <a:ext cx="2150552" cy="646331"/>
          </a:xfrm>
          <a:prstGeom prst="rect">
            <a:avLst/>
          </a:prstGeom>
          <a:noFill/>
        </p:spPr>
        <p:txBody>
          <a:bodyPr wrap="square" rtlCol="0">
            <a:spAutoFit/>
          </a:bodyPr>
          <a:lstStyle/>
          <a:p>
            <a:r>
              <a:rPr lang="en-US" sz="3600" dirty="0" smtClean="0">
                <a:solidFill>
                  <a:srgbClr val="471A82"/>
                </a:solidFill>
              </a:rPr>
              <a:t>History </a:t>
            </a:r>
            <a:endParaRPr lang="ru-RU" sz="3600" dirty="0">
              <a:solidFill>
                <a:srgbClr val="471A82"/>
              </a:solidFill>
            </a:endParaRPr>
          </a:p>
        </p:txBody>
      </p:sp>
      <p:sp>
        <p:nvSpPr>
          <p:cNvPr id="13" name="Rectangle 2"/>
          <p:cNvSpPr>
            <a:spLocks noGrp="1"/>
          </p:cNvSpPr>
          <p:nvPr>
            <p:ph type="title"/>
          </p:nvPr>
        </p:nvSpPr>
        <p:spPr>
          <a:xfrm>
            <a:off x="904820" y="89783"/>
            <a:ext cx="8940612" cy="908720"/>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a:solidFill>
                  <a:schemeClr val="bg1"/>
                </a:solidFill>
                <a:latin typeface="+mj-lt"/>
              </a:rPr>
              <a:t>SCREENING PROGRAMMS IN KAZAKHSTAN</a:t>
            </a:r>
            <a:endParaRPr lang="ru-RU" sz="3200" dirty="0">
              <a:solidFill>
                <a:schemeClr val="bg1"/>
              </a:solidFill>
              <a:latin typeface="+mj-lt"/>
            </a:endParaRPr>
          </a:p>
        </p:txBody>
      </p:sp>
      <p:sp>
        <p:nvSpPr>
          <p:cNvPr id="14" name="TextBox 13"/>
          <p:cNvSpPr txBox="1"/>
          <p:nvPr/>
        </p:nvSpPr>
        <p:spPr>
          <a:xfrm>
            <a:off x="2424413" y="2092092"/>
            <a:ext cx="2873345" cy="1015663"/>
          </a:xfrm>
          <a:prstGeom prst="rect">
            <a:avLst/>
          </a:prstGeom>
          <a:noFill/>
        </p:spPr>
        <p:txBody>
          <a:bodyPr wrap="square" rtlCol="0">
            <a:spAutoFit/>
          </a:bodyPr>
          <a:lstStyle/>
          <a:p>
            <a:r>
              <a:rPr lang="ru-RU" sz="2000" dirty="0" smtClean="0">
                <a:solidFill>
                  <a:srgbClr val="461E64"/>
                </a:solidFill>
              </a:rPr>
              <a:t>2013-2017</a:t>
            </a:r>
          </a:p>
          <a:p>
            <a:r>
              <a:rPr lang="en-US" sz="2000" dirty="0" smtClean="0">
                <a:solidFill>
                  <a:srgbClr val="461E64"/>
                </a:solidFill>
              </a:rPr>
              <a:t>Endoscopy</a:t>
            </a:r>
          </a:p>
          <a:p>
            <a:r>
              <a:rPr lang="en-US" sz="2000" dirty="0" smtClean="0">
                <a:solidFill>
                  <a:srgbClr val="461E64"/>
                </a:solidFill>
              </a:rPr>
              <a:t>50-60 years every 2 years</a:t>
            </a:r>
            <a:endParaRPr lang="ru-RU" sz="2000" dirty="0">
              <a:solidFill>
                <a:srgbClr val="461E64"/>
              </a:solidFill>
            </a:endParaRPr>
          </a:p>
        </p:txBody>
      </p:sp>
      <p:cxnSp>
        <p:nvCxnSpPr>
          <p:cNvPr id="16" name="Прямая соединительная линия 15"/>
          <p:cNvCxnSpPr/>
          <p:nvPr/>
        </p:nvCxnSpPr>
        <p:spPr>
          <a:xfrm>
            <a:off x="5297758" y="1258084"/>
            <a:ext cx="0" cy="5612393"/>
          </a:xfrm>
          <a:prstGeom prst="line">
            <a:avLst/>
          </a:prstGeom>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2450230" y="3809522"/>
            <a:ext cx="2873345" cy="1015663"/>
          </a:xfrm>
          <a:prstGeom prst="rect">
            <a:avLst/>
          </a:prstGeom>
          <a:noFill/>
        </p:spPr>
        <p:txBody>
          <a:bodyPr wrap="square" rtlCol="0">
            <a:spAutoFit/>
          </a:bodyPr>
          <a:lstStyle/>
          <a:p>
            <a:r>
              <a:rPr lang="en-US" sz="2000" dirty="0" smtClean="0">
                <a:solidFill>
                  <a:srgbClr val="461E64"/>
                </a:solidFill>
              </a:rPr>
              <a:t>2013-2017</a:t>
            </a:r>
          </a:p>
          <a:p>
            <a:r>
              <a:rPr lang="en-US" sz="2000" dirty="0" smtClean="0">
                <a:solidFill>
                  <a:srgbClr val="461E64"/>
                </a:solidFill>
              </a:rPr>
              <a:t>PCA</a:t>
            </a:r>
          </a:p>
          <a:p>
            <a:r>
              <a:rPr lang="en-US" sz="2000" dirty="0" smtClean="0">
                <a:solidFill>
                  <a:srgbClr val="461E64"/>
                </a:solidFill>
              </a:rPr>
              <a:t>50-66 years every 4 years</a:t>
            </a:r>
            <a:endParaRPr lang="ru-RU" sz="2000" dirty="0">
              <a:solidFill>
                <a:srgbClr val="461E64"/>
              </a:solidFill>
            </a:endParaRPr>
          </a:p>
        </p:txBody>
      </p:sp>
      <p:sp>
        <p:nvSpPr>
          <p:cNvPr id="18" name="TextBox 17"/>
          <p:cNvSpPr txBox="1"/>
          <p:nvPr/>
        </p:nvSpPr>
        <p:spPr>
          <a:xfrm>
            <a:off x="2490840" y="5287457"/>
            <a:ext cx="3028302" cy="1323439"/>
          </a:xfrm>
          <a:prstGeom prst="rect">
            <a:avLst/>
          </a:prstGeom>
          <a:noFill/>
        </p:spPr>
        <p:txBody>
          <a:bodyPr wrap="square" rtlCol="0">
            <a:spAutoFit/>
          </a:bodyPr>
          <a:lstStyle/>
          <a:p>
            <a:r>
              <a:rPr lang="en-US" sz="2000" dirty="0" smtClean="0">
                <a:solidFill>
                  <a:srgbClr val="461E64"/>
                </a:solidFill>
              </a:rPr>
              <a:t>2013-2017</a:t>
            </a:r>
          </a:p>
          <a:p>
            <a:r>
              <a:rPr lang="en-US" sz="2000" dirty="0" err="1" smtClean="0">
                <a:solidFill>
                  <a:srgbClr val="461E64"/>
                </a:solidFill>
              </a:rPr>
              <a:t>AFP+UltraSound</a:t>
            </a:r>
            <a:endParaRPr lang="en-US" sz="2000" dirty="0" smtClean="0">
              <a:solidFill>
                <a:srgbClr val="461E64"/>
              </a:solidFill>
            </a:endParaRPr>
          </a:p>
          <a:p>
            <a:r>
              <a:rPr lang="en-US" sz="2000" dirty="0" smtClean="0">
                <a:solidFill>
                  <a:srgbClr val="461E64"/>
                </a:solidFill>
              </a:rPr>
              <a:t>Patients with Liver Cirrhosis every 2 years </a:t>
            </a:r>
            <a:endParaRPr lang="ru-RU" sz="2000" dirty="0">
              <a:solidFill>
                <a:srgbClr val="461E64"/>
              </a:solidFill>
            </a:endParaRPr>
          </a:p>
        </p:txBody>
      </p:sp>
      <p:sp>
        <p:nvSpPr>
          <p:cNvPr id="19" name="TextBox 18"/>
          <p:cNvSpPr txBox="1"/>
          <p:nvPr/>
        </p:nvSpPr>
        <p:spPr>
          <a:xfrm>
            <a:off x="8756761" y="2092093"/>
            <a:ext cx="2808312" cy="1015663"/>
          </a:xfrm>
          <a:prstGeom prst="rect">
            <a:avLst/>
          </a:prstGeom>
          <a:noFill/>
        </p:spPr>
        <p:txBody>
          <a:bodyPr wrap="square" rtlCol="0">
            <a:spAutoFit/>
          </a:bodyPr>
          <a:lstStyle/>
          <a:p>
            <a:r>
              <a:rPr lang="en-US" sz="2000" dirty="0" smtClean="0">
                <a:solidFill>
                  <a:srgbClr val="461E64"/>
                </a:solidFill>
              </a:rPr>
              <a:t>Since 2008</a:t>
            </a:r>
          </a:p>
          <a:p>
            <a:r>
              <a:rPr lang="en-US" sz="2000" dirty="0" smtClean="0">
                <a:solidFill>
                  <a:srgbClr val="461E64"/>
                </a:solidFill>
              </a:rPr>
              <a:t>PAP smear</a:t>
            </a:r>
          </a:p>
          <a:p>
            <a:r>
              <a:rPr lang="en-US" sz="2000" dirty="0" smtClean="0">
                <a:solidFill>
                  <a:srgbClr val="461E64"/>
                </a:solidFill>
              </a:rPr>
              <a:t>30</a:t>
            </a:r>
            <a:r>
              <a:rPr lang="en-US" sz="2000" dirty="0" smtClean="0">
                <a:solidFill>
                  <a:srgbClr val="461E64"/>
                </a:solidFill>
              </a:rPr>
              <a:t>-70 </a:t>
            </a:r>
            <a:r>
              <a:rPr lang="en-US" sz="2000" dirty="0" smtClean="0">
                <a:solidFill>
                  <a:srgbClr val="461E64"/>
                </a:solidFill>
              </a:rPr>
              <a:t>years every 4 years </a:t>
            </a:r>
            <a:endParaRPr lang="ru-RU" sz="2000" dirty="0">
              <a:solidFill>
                <a:srgbClr val="461E64"/>
              </a:solidFill>
            </a:endParaRPr>
          </a:p>
        </p:txBody>
      </p:sp>
      <p:sp>
        <p:nvSpPr>
          <p:cNvPr id="20" name="TextBox 19"/>
          <p:cNvSpPr txBox="1"/>
          <p:nvPr/>
        </p:nvSpPr>
        <p:spPr>
          <a:xfrm>
            <a:off x="8756761" y="3809522"/>
            <a:ext cx="3096345" cy="1015663"/>
          </a:xfrm>
          <a:prstGeom prst="rect">
            <a:avLst/>
          </a:prstGeom>
          <a:noFill/>
        </p:spPr>
        <p:txBody>
          <a:bodyPr wrap="square" rtlCol="0">
            <a:spAutoFit/>
          </a:bodyPr>
          <a:lstStyle/>
          <a:p>
            <a:r>
              <a:rPr lang="en-US" sz="2000" dirty="0" smtClean="0">
                <a:solidFill>
                  <a:srgbClr val="461E64"/>
                </a:solidFill>
              </a:rPr>
              <a:t>Since 2011</a:t>
            </a:r>
          </a:p>
          <a:p>
            <a:r>
              <a:rPr lang="en-US" sz="2000" dirty="0" err="1" smtClean="0">
                <a:solidFill>
                  <a:srgbClr val="461E64"/>
                </a:solidFill>
              </a:rPr>
              <a:t>Hemoccult</a:t>
            </a:r>
            <a:r>
              <a:rPr lang="en-US" sz="2000" dirty="0" smtClean="0">
                <a:solidFill>
                  <a:srgbClr val="461E64"/>
                </a:solidFill>
              </a:rPr>
              <a:t>-test </a:t>
            </a:r>
          </a:p>
          <a:p>
            <a:r>
              <a:rPr lang="en-US" sz="2000" dirty="0" smtClean="0">
                <a:solidFill>
                  <a:srgbClr val="461E64"/>
                </a:solidFill>
              </a:rPr>
              <a:t>50-70 years every 2 years </a:t>
            </a:r>
            <a:endParaRPr lang="ru-RU" sz="2000" dirty="0">
              <a:solidFill>
                <a:srgbClr val="461E64"/>
              </a:solidFill>
            </a:endParaRPr>
          </a:p>
        </p:txBody>
      </p:sp>
      <p:sp>
        <p:nvSpPr>
          <p:cNvPr id="21" name="TextBox 20"/>
          <p:cNvSpPr txBox="1"/>
          <p:nvPr/>
        </p:nvSpPr>
        <p:spPr>
          <a:xfrm>
            <a:off x="8234003" y="1170843"/>
            <a:ext cx="4267532" cy="646331"/>
          </a:xfrm>
          <a:prstGeom prst="rect">
            <a:avLst/>
          </a:prstGeom>
          <a:noFill/>
        </p:spPr>
        <p:txBody>
          <a:bodyPr wrap="square" rtlCol="0">
            <a:spAutoFit/>
          </a:bodyPr>
          <a:lstStyle/>
          <a:p>
            <a:r>
              <a:rPr lang="en-US" sz="3600" dirty="0" smtClean="0">
                <a:solidFill>
                  <a:srgbClr val="461E64"/>
                </a:solidFill>
              </a:rPr>
              <a:t>Current programs</a:t>
            </a:r>
            <a:endParaRPr lang="ru-RU" sz="3600" dirty="0">
              <a:solidFill>
                <a:srgbClr val="461E64"/>
              </a:solidFill>
            </a:endParaRPr>
          </a:p>
        </p:txBody>
      </p:sp>
      <p:sp>
        <p:nvSpPr>
          <p:cNvPr id="22" name="TextBox 21"/>
          <p:cNvSpPr txBox="1"/>
          <p:nvPr/>
        </p:nvSpPr>
        <p:spPr>
          <a:xfrm>
            <a:off x="8756761" y="5417247"/>
            <a:ext cx="3096345" cy="1015663"/>
          </a:xfrm>
          <a:prstGeom prst="rect">
            <a:avLst/>
          </a:prstGeom>
          <a:noFill/>
        </p:spPr>
        <p:txBody>
          <a:bodyPr wrap="square" rtlCol="0">
            <a:spAutoFit/>
          </a:bodyPr>
          <a:lstStyle/>
          <a:p>
            <a:r>
              <a:rPr lang="en-US" sz="2000" dirty="0" smtClean="0">
                <a:solidFill>
                  <a:srgbClr val="461E64"/>
                </a:solidFill>
              </a:rPr>
              <a:t>Since 2008</a:t>
            </a:r>
          </a:p>
          <a:p>
            <a:r>
              <a:rPr lang="en-US" sz="2000" dirty="0" smtClean="0">
                <a:solidFill>
                  <a:srgbClr val="461E64"/>
                </a:solidFill>
              </a:rPr>
              <a:t>Mammography </a:t>
            </a:r>
          </a:p>
          <a:p>
            <a:r>
              <a:rPr lang="en-US" sz="2000" dirty="0" smtClean="0">
                <a:solidFill>
                  <a:srgbClr val="461E64"/>
                </a:solidFill>
              </a:rPr>
              <a:t>40-70 years every 2 years </a:t>
            </a:r>
            <a:endParaRPr lang="ru-RU" sz="2000" dirty="0">
              <a:solidFill>
                <a:srgbClr val="461E64"/>
              </a:solidFill>
            </a:endParaRPr>
          </a:p>
        </p:txBody>
      </p:sp>
    </p:spTree>
    <p:extLst>
      <p:ext uri="{BB962C8B-B14F-4D97-AF65-F5344CB8AC3E}">
        <p14:creationId xmlns:p14="http://schemas.microsoft.com/office/powerpoint/2010/main" val="63442161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V="1">
            <a:off x="7626792" y="2563851"/>
            <a:ext cx="0" cy="5591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366473" y="2629368"/>
            <a:ext cx="0" cy="5591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56" y="3219656"/>
            <a:ext cx="12190413" cy="187158"/>
          </a:xfrm>
          <a:prstGeom prst="rect">
            <a:avLst/>
          </a:prstGeom>
        </p:spPr>
      </p:pic>
      <p:pic>
        <p:nvPicPr>
          <p:cNvPr id="16" name="Picture 15"/>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85628" y="3115039"/>
            <a:ext cx="515027" cy="481053"/>
          </a:xfrm>
          <a:prstGeom prst="rect">
            <a:avLst/>
          </a:prstGeom>
          <a:noFill/>
          <a:ln>
            <a:noFill/>
          </a:ln>
        </p:spPr>
      </p:pic>
      <p:sp>
        <p:nvSpPr>
          <p:cNvPr id="17" name="TextBox 16"/>
          <p:cNvSpPr txBox="1"/>
          <p:nvPr/>
        </p:nvSpPr>
        <p:spPr>
          <a:xfrm>
            <a:off x="1350138" y="3603023"/>
            <a:ext cx="582211"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2008</a:t>
            </a:r>
            <a:endParaRPr lang="he-IL" sz="1400" b="1" dirty="0">
              <a:solidFill>
                <a:srgbClr val="7030A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354568" y="3109922"/>
            <a:ext cx="515027" cy="481053"/>
          </a:xfrm>
          <a:prstGeom prst="rect">
            <a:avLst/>
          </a:prstGeom>
          <a:noFill/>
          <a:ln>
            <a:noFill/>
          </a:ln>
        </p:spPr>
      </p:pic>
      <p:sp>
        <p:nvSpPr>
          <p:cNvPr id="19" name="TextBox 18"/>
          <p:cNvSpPr txBox="1"/>
          <p:nvPr/>
        </p:nvSpPr>
        <p:spPr>
          <a:xfrm>
            <a:off x="7319826" y="3539397"/>
            <a:ext cx="572337"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2011</a:t>
            </a:r>
            <a:endParaRPr lang="he-IL" sz="1400" b="1" dirty="0">
              <a:solidFill>
                <a:srgbClr val="7030A0"/>
              </a:solidFill>
              <a:latin typeface="Arial" panose="020B0604020202020204" pitchFamily="34" charset="0"/>
              <a:cs typeface="Arial" panose="020B0604020202020204" pitchFamily="34" charset="0"/>
            </a:endParaRPr>
          </a:p>
        </p:txBody>
      </p:sp>
      <p:cxnSp>
        <p:nvCxnSpPr>
          <p:cNvPr id="21" name="Straight Connector 20"/>
          <p:cNvCxnSpPr>
            <a:stCxn id="16" idx="0"/>
          </p:cNvCxnSpPr>
          <p:nvPr/>
        </p:nvCxnSpPr>
        <p:spPr>
          <a:xfrm flipV="1">
            <a:off x="1643142" y="2582088"/>
            <a:ext cx="0" cy="5329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2046" y="1626701"/>
            <a:ext cx="259001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en-US" sz="1600" b="1" dirty="0" smtClean="0">
                <a:solidFill>
                  <a:srgbClr val="7030A0"/>
                </a:solidFill>
                <a:latin typeface="Arial" panose="020B0604020202020204" pitchFamily="34" charset="0"/>
                <a:cs typeface="Arial" panose="020B0604020202020204" pitchFamily="34" charset="0"/>
              </a:rPr>
              <a:t>Started among women aged</a:t>
            </a:r>
            <a:r>
              <a:rPr lang="ru-RU" sz="1600" b="1" dirty="0" smtClean="0">
                <a:solidFill>
                  <a:srgbClr val="7030A0"/>
                </a:solidFill>
                <a:latin typeface="Arial" panose="020B0604020202020204" pitchFamily="34" charset="0"/>
                <a:cs typeface="Arial" panose="020B0604020202020204" pitchFamily="34" charset="0"/>
              </a:rPr>
              <a:t> 35-60, </a:t>
            </a:r>
            <a:r>
              <a:rPr lang="en-US" sz="1600" b="1" dirty="0" smtClean="0">
                <a:solidFill>
                  <a:srgbClr val="7030A0"/>
                </a:solidFill>
                <a:latin typeface="Arial" panose="020B0604020202020204" pitchFamily="34" charset="0"/>
                <a:cs typeface="Arial" panose="020B0604020202020204" pitchFamily="34" charset="0"/>
              </a:rPr>
              <a:t>every 5 years</a:t>
            </a:r>
            <a:r>
              <a:rPr lang="ru-RU" sz="1600" b="1" dirty="0" smtClean="0">
                <a:solidFill>
                  <a:srgbClr val="7030A0"/>
                </a:solidFill>
                <a:latin typeface="Arial" panose="020B0604020202020204" pitchFamily="34" charset="0"/>
                <a:cs typeface="Arial" panose="020B0604020202020204" pitchFamily="34" charset="0"/>
              </a:rPr>
              <a:t>, </a:t>
            </a:r>
            <a:r>
              <a:rPr lang="en-US" sz="1600" b="1" dirty="0" smtClean="0">
                <a:solidFill>
                  <a:srgbClr val="7030A0"/>
                </a:solidFill>
                <a:latin typeface="Arial" panose="020B0604020202020204" pitchFamily="34" charset="0"/>
                <a:cs typeface="Arial" panose="020B0604020202020204" pitchFamily="34" charset="0"/>
              </a:rPr>
              <a:t>PAP-test</a:t>
            </a:r>
          </a:p>
          <a:p>
            <a:pPr lvl="0" algn="ctr"/>
            <a:endParaRPr lang="he-IL" sz="1600" b="1" dirty="0">
              <a:solidFill>
                <a:srgbClr val="7030A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36006" y="3109922"/>
            <a:ext cx="515027" cy="481053"/>
          </a:xfrm>
          <a:prstGeom prst="rect">
            <a:avLst/>
          </a:prstGeom>
          <a:noFill/>
          <a:ln>
            <a:noFill/>
          </a:ln>
        </p:spPr>
      </p:pic>
      <p:sp>
        <p:nvSpPr>
          <p:cNvPr id="25" name="TextBox 24"/>
          <p:cNvSpPr txBox="1"/>
          <p:nvPr/>
        </p:nvSpPr>
        <p:spPr>
          <a:xfrm>
            <a:off x="4436006" y="3632087"/>
            <a:ext cx="572337"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2011</a:t>
            </a:r>
            <a:endParaRPr lang="he-IL" sz="1400" b="1" dirty="0">
              <a:solidFill>
                <a:srgbClr val="7030A0"/>
              </a:solidFill>
              <a:latin typeface="Arial" panose="020B0604020202020204" pitchFamily="34" charset="0"/>
              <a:cs typeface="Arial" panose="020B0604020202020204" pitchFamily="34" charset="0"/>
            </a:endParaRPr>
          </a:p>
        </p:txBody>
      </p:sp>
      <p:cxnSp>
        <p:nvCxnSpPr>
          <p:cNvPr id="26" name="Straight Connector 25"/>
          <p:cNvCxnSpPr>
            <a:stCxn id="24" idx="0"/>
          </p:cNvCxnSpPr>
          <p:nvPr/>
        </p:nvCxnSpPr>
        <p:spPr>
          <a:xfrm flipV="1">
            <a:off x="4693520" y="2576971"/>
            <a:ext cx="0" cy="5329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30910" y="1623707"/>
            <a:ext cx="247894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en-US" sz="1600" b="1" dirty="0" smtClean="0">
              <a:solidFill>
                <a:srgbClr val="7030A0"/>
              </a:solidFill>
              <a:latin typeface="Arial" panose="020B0604020202020204" pitchFamily="34" charset="0"/>
              <a:cs typeface="Arial" panose="020B0604020202020204" pitchFamily="34" charset="0"/>
            </a:endParaRPr>
          </a:p>
          <a:p>
            <a:pPr algn="ctr"/>
            <a:r>
              <a:rPr lang="en-US" sz="1600" b="1" dirty="0" smtClean="0">
                <a:solidFill>
                  <a:srgbClr val="7030A0"/>
                </a:solidFill>
                <a:latin typeface="Arial" panose="020B0604020202020204" pitchFamily="34" charset="0"/>
                <a:cs typeface="Arial" panose="020B0604020202020204" pitchFamily="34" charset="0"/>
              </a:rPr>
              <a:t>Expansion of age groups to </a:t>
            </a:r>
            <a:r>
              <a:rPr lang="ru-RU" sz="1600" b="1" dirty="0" smtClean="0">
                <a:solidFill>
                  <a:srgbClr val="7030A0"/>
                </a:solidFill>
                <a:latin typeface="Arial" panose="020B0604020202020204" pitchFamily="34" charset="0"/>
                <a:cs typeface="Arial" panose="020B0604020202020204" pitchFamily="34" charset="0"/>
              </a:rPr>
              <a:t>30-60. </a:t>
            </a:r>
            <a:endParaRPr lang="en-US" sz="1600" b="1" dirty="0" smtClean="0">
              <a:solidFill>
                <a:srgbClr val="7030A0"/>
              </a:solidFill>
              <a:latin typeface="Arial" panose="020B0604020202020204" pitchFamily="34" charset="0"/>
              <a:cs typeface="Arial" panose="020B0604020202020204" pitchFamily="34" charset="0"/>
            </a:endParaRPr>
          </a:p>
          <a:p>
            <a:pPr algn="ctr"/>
            <a:endParaRPr lang="he-IL" sz="1600" b="1" dirty="0">
              <a:solidFill>
                <a:srgbClr val="7030A0"/>
              </a:solidFill>
              <a:latin typeface="Arial" panose="020B0604020202020204" pitchFamily="34" charset="0"/>
              <a:cs typeface="Arial" panose="020B0604020202020204" pitchFamily="34" charset="0"/>
            </a:endParaRPr>
          </a:p>
        </p:txBody>
      </p:sp>
      <p:sp>
        <p:nvSpPr>
          <p:cNvPr id="28" name="TextBox 27"/>
          <p:cNvSpPr txBox="1"/>
          <p:nvPr/>
        </p:nvSpPr>
        <p:spPr>
          <a:xfrm>
            <a:off x="9196816" y="1644816"/>
            <a:ext cx="2304256" cy="104644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en-US" sz="1600" b="1" dirty="0" smtClean="0">
                <a:solidFill>
                  <a:srgbClr val="7030A0"/>
                </a:solidFill>
                <a:latin typeface="Arial" panose="020B0604020202020204" pitchFamily="34" charset="0"/>
                <a:cs typeface="Arial" panose="020B0604020202020204" pitchFamily="34" charset="0"/>
              </a:rPr>
              <a:t>Development of National cancer guidelines</a:t>
            </a:r>
          </a:p>
          <a:p>
            <a:pPr lvl="0" algn="ctr"/>
            <a:endParaRPr lang="ru-RU" sz="1400" b="1" dirty="0">
              <a:solidFill>
                <a:srgbClr val="7030A0"/>
              </a:solidFill>
              <a:latin typeface="Arial" panose="020B0604020202020204" pitchFamily="34" charset="0"/>
              <a:cs typeface="Arial" panose="020B0604020202020204" pitchFamily="34" charset="0"/>
            </a:endParaRPr>
          </a:p>
        </p:txBody>
      </p:sp>
      <p:sp>
        <p:nvSpPr>
          <p:cNvPr id="29" name="TextBox 28"/>
          <p:cNvSpPr txBox="1"/>
          <p:nvPr/>
        </p:nvSpPr>
        <p:spPr>
          <a:xfrm>
            <a:off x="1937495" y="4551940"/>
            <a:ext cx="210771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en-US" sz="1600" b="1" dirty="0" smtClean="0">
                <a:solidFill>
                  <a:srgbClr val="7030A0"/>
                </a:solidFill>
                <a:latin typeface="Arial" panose="020B0604020202020204" pitchFamily="34" charset="0"/>
                <a:cs typeface="Arial" panose="020B0604020202020204" pitchFamily="34" charset="0"/>
              </a:rPr>
              <a:t>Switching </a:t>
            </a:r>
            <a:r>
              <a:rPr lang="en-US" sz="1600" b="1" dirty="0">
                <a:solidFill>
                  <a:srgbClr val="7030A0"/>
                </a:solidFill>
                <a:latin typeface="Arial" panose="020B0604020202020204" pitchFamily="34" charset="0"/>
                <a:cs typeface="Arial" panose="020B0604020202020204" pitchFamily="34" charset="0"/>
              </a:rPr>
              <a:t>to </a:t>
            </a:r>
            <a:r>
              <a:rPr lang="en-US" sz="1600" b="1" dirty="0" smtClean="0">
                <a:solidFill>
                  <a:srgbClr val="7030A0"/>
                </a:solidFill>
                <a:latin typeface="Arial" panose="020B0604020202020204" pitchFamily="34" charset="0"/>
                <a:cs typeface="Arial" panose="020B0604020202020204" pitchFamily="34" charset="0"/>
              </a:rPr>
              <a:t>liquid-based cytology (</a:t>
            </a:r>
            <a:r>
              <a:rPr lang="en-US" sz="1600" b="1" dirty="0">
                <a:solidFill>
                  <a:srgbClr val="7030A0"/>
                </a:solidFill>
                <a:latin typeface="Arial" panose="020B0604020202020204" pitchFamily="34" charset="0"/>
                <a:cs typeface="Arial" panose="020B0604020202020204" pitchFamily="34" charset="0"/>
              </a:rPr>
              <a:t>LBC</a:t>
            </a:r>
            <a:r>
              <a:rPr lang="en-US" sz="1600" b="1" dirty="0" smtClean="0">
                <a:solidFill>
                  <a:srgbClr val="7030A0"/>
                </a:solidFill>
                <a:latin typeface="Arial" panose="020B0604020202020204" pitchFamily="34" charset="0"/>
                <a:cs typeface="Arial" panose="020B0604020202020204" pitchFamily="34" charset="0"/>
              </a:rPr>
              <a:t>)</a:t>
            </a:r>
          </a:p>
          <a:p>
            <a:pPr lvl="0" algn="ctr"/>
            <a:endParaRPr lang="ru-RU" sz="1600" b="1" dirty="0">
              <a:solidFill>
                <a:srgbClr val="7030A0"/>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108959" y="3115038"/>
            <a:ext cx="515027" cy="481053"/>
          </a:xfrm>
          <a:prstGeom prst="rect">
            <a:avLst/>
          </a:prstGeom>
          <a:noFill/>
          <a:ln>
            <a:noFill/>
          </a:ln>
        </p:spPr>
      </p:pic>
      <p:sp>
        <p:nvSpPr>
          <p:cNvPr id="32" name="TextBox 31"/>
          <p:cNvSpPr txBox="1"/>
          <p:nvPr/>
        </p:nvSpPr>
        <p:spPr>
          <a:xfrm>
            <a:off x="10075366" y="3574692"/>
            <a:ext cx="582211"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2012</a:t>
            </a:r>
            <a:endParaRPr lang="he-IL" sz="1400" b="1" dirty="0">
              <a:solidFill>
                <a:srgbClr val="7030A0"/>
              </a:solidFill>
              <a:latin typeface="Arial" panose="020B0604020202020204" pitchFamily="34" charset="0"/>
              <a:cs typeface="Arial" panose="020B0604020202020204" pitchFamily="34" charset="0"/>
            </a:endParaRPr>
          </a:p>
        </p:txBody>
      </p:sp>
      <p:sp>
        <p:nvSpPr>
          <p:cNvPr id="33" name="TextBox 32"/>
          <p:cNvSpPr txBox="1"/>
          <p:nvPr/>
        </p:nvSpPr>
        <p:spPr>
          <a:xfrm>
            <a:off x="8151893" y="4551940"/>
            <a:ext cx="2314768"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en-US" sz="1600" b="1" dirty="0" smtClean="0">
                <a:solidFill>
                  <a:srgbClr val="7030A0"/>
                </a:solidFill>
                <a:latin typeface="Arial" panose="020B0604020202020204" pitchFamily="34" charset="0"/>
                <a:cs typeface="Arial" panose="020B0604020202020204" pitchFamily="34" charset="0"/>
              </a:rPr>
              <a:t>Introducing HPV </a:t>
            </a:r>
            <a:r>
              <a:rPr lang="en-US" sz="1600" b="1" dirty="0">
                <a:solidFill>
                  <a:srgbClr val="7030A0"/>
                </a:solidFill>
                <a:latin typeface="Arial" panose="020B0604020202020204" pitchFamily="34" charset="0"/>
                <a:cs typeface="Arial" panose="020B0604020202020204" pitchFamily="34" charset="0"/>
              </a:rPr>
              <a:t>screening for cervical </a:t>
            </a:r>
            <a:r>
              <a:rPr lang="en-US" sz="1600" b="1" dirty="0" smtClean="0">
                <a:solidFill>
                  <a:srgbClr val="7030A0"/>
                </a:solidFill>
                <a:latin typeface="Arial" panose="020B0604020202020204" pitchFamily="34" charset="0"/>
                <a:cs typeface="Arial" panose="020B0604020202020204" pitchFamily="34" charset="0"/>
              </a:rPr>
              <a:t>cancer</a:t>
            </a:r>
          </a:p>
          <a:p>
            <a:pPr lvl="0" algn="ctr"/>
            <a:endParaRPr lang="ru-RU" sz="1600" b="1" dirty="0">
              <a:solidFill>
                <a:srgbClr val="7030A0"/>
              </a:solidFill>
              <a:latin typeface="Arial" panose="020B0604020202020204" pitchFamily="34" charset="0"/>
              <a:cs typeface="Arial" panose="020B0604020202020204" pitchFamily="34" charset="0"/>
            </a:endParaRPr>
          </a:p>
        </p:txBody>
      </p:sp>
      <p:sp>
        <p:nvSpPr>
          <p:cNvPr id="36" name="TextBox 35"/>
          <p:cNvSpPr txBox="1"/>
          <p:nvPr/>
        </p:nvSpPr>
        <p:spPr>
          <a:xfrm>
            <a:off x="2410349" y="6583146"/>
            <a:ext cx="1039067" cy="307777"/>
          </a:xfrm>
          <a:prstGeom prst="rect">
            <a:avLst/>
          </a:prstGeom>
          <a:noFill/>
        </p:spPr>
        <p:txBody>
          <a:bodyPr wrap="none" rtlCol="1">
            <a:spAutoFit/>
          </a:bodyPr>
          <a:lstStyle/>
          <a:p>
            <a:pPr algn="ctr"/>
            <a:r>
              <a:rPr lang="en-US" sz="1400" b="1" dirty="0">
                <a:solidFill>
                  <a:srgbClr val="7030A0"/>
                </a:solidFill>
                <a:latin typeface="Arial" panose="020B0604020202020204" pitchFamily="34" charset="0"/>
                <a:cs typeface="Arial" panose="020B0604020202020204" pitchFamily="34" charset="0"/>
              </a:rPr>
              <a:t>2013-2014</a:t>
            </a:r>
            <a:endParaRPr lang="he-IL" sz="1400" b="1" dirty="0">
              <a:solidFill>
                <a:srgbClr val="7030A0"/>
              </a:solidFill>
              <a:latin typeface="Arial" panose="020B0604020202020204" pitchFamily="34" charset="0"/>
              <a:cs typeface="Arial" panose="020B0604020202020204" pitchFamily="34" charset="0"/>
            </a:endParaRPr>
          </a:p>
        </p:txBody>
      </p:sp>
      <p:pic>
        <p:nvPicPr>
          <p:cNvPr id="38"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37312"/>
            <a:ext cx="12190413" cy="187158"/>
          </a:xfrm>
          <a:prstGeom prst="rect">
            <a:avLst/>
          </a:prstGeom>
        </p:spPr>
      </p:pic>
      <p:pic>
        <p:nvPicPr>
          <p:cNvPr id="42" name="Picture 15"/>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051763" y="6183943"/>
            <a:ext cx="515027" cy="481053"/>
          </a:xfrm>
          <a:prstGeom prst="rect">
            <a:avLst/>
          </a:prstGeom>
          <a:noFill/>
          <a:ln>
            <a:noFill/>
          </a:ln>
        </p:spPr>
      </p:pic>
      <p:sp>
        <p:nvSpPr>
          <p:cNvPr id="44" name="TextBox 43"/>
          <p:cNvSpPr txBox="1"/>
          <p:nvPr/>
        </p:nvSpPr>
        <p:spPr>
          <a:xfrm>
            <a:off x="6488192" y="1635412"/>
            <a:ext cx="2277200" cy="1077218"/>
          </a:xfrm>
          <a:prstGeom prst="rect">
            <a:avLst/>
          </a:prstGeom>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en-US" sz="1600" b="1" dirty="0" smtClean="0">
              <a:solidFill>
                <a:srgbClr val="7030A0"/>
              </a:solidFill>
              <a:latin typeface="Arial" panose="020B0604020202020204" pitchFamily="34" charset="0"/>
              <a:cs typeface="Arial" panose="020B0604020202020204" pitchFamily="34" charset="0"/>
            </a:endParaRPr>
          </a:p>
          <a:p>
            <a:pPr algn="ctr"/>
            <a:r>
              <a:rPr lang="en-US" sz="1600" b="1" dirty="0" smtClean="0">
                <a:solidFill>
                  <a:srgbClr val="7030A0"/>
                </a:solidFill>
                <a:latin typeface="Arial" panose="020B0604020202020204" pitchFamily="34" charset="0"/>
                <a:cs typeface="Arial" panose="020B0604020202020204" pitchFamily="34" charset="0"/>
              </a:rPr>
              <a:t>Interpretation </a:t>
            </a:r>
            <a:r>
              <a:rPr lang="en-US" sz="1600" b="1" dirty="0">
                <a:solidFill>
                  <a:srgbClr val="7030A0"/>
                </a:solidFill>
                <a:latin typeface="Arial" panose="020B0604020202020204" pitchFamily="34" charset="0"/>
                <a:cs typeface="Arial" panose="020B0604020202020204" pitchFamily="34" charset="0"/>
              </a:rPr>
              <a:t>by </a:t>
            </a:r>
            <a:r>
              <a:rPr lang="ru-RU" sz="1600" b="1" dirty="0" err="1">
                <a:solidFill>
                  <a:srgbClr val="7030A0"/>
                </a:solidFill>
                <a:latin typeface="Arial" panose="020B0604020202020204" pitchFamily="34" charset="0"/>
                <a:cs typeface="Arial" panose="020B0604020202020204" pitchFamily="34" charset="0"/>
              </a:rPr>
              <a:t>Bethesda</a:t>
            </a:r>
            <a:r>
              <a:rPr lang="en-US" sz="1600" b="1" dirty="0">
                <a:solidFill>
                  <a:srgbClr val="7030A0"/>
                </a:solidFill>
                <a:latin typeface="Arial" panose="020B0604020202020204" pitchFamily="34" charset="0"/>
                <a:cs typeface="Arial" panose="020B0604020202020204" pitchFamily="34" charset="0"/>
              </a:rPr>
              <a:t> system</a:t>
            </a:r>
            <a:endParaRPr lang="he-IL" sz="1600" b="1" dirty="0">
              <a:solidFill>
                <a:srgbClr val="7030A0"/>
              </a:solidFill>
              <a:latin typeface="Arial" panose="020B0604020202020204" pitchFamily="34" charset="0"/>
              <a:cs typeface="Arial" panose="020B0604020202020204" pitchFamily="34" charset="0"/>
            </a:endParaRPr>
          </a:p>
          <a:p>
            <a:pPr lvl="0" algn="ctr"/>
            <a:endParaRPr lang="ru-RU" sz="1600" b="1" dirty="0">
              <a:solidFill>
                <a:srgbClr val="7030A0"/>
              </a:solidFill>
              <a:latin typeface="Arial" panose="020B0604020202020204" pitchFamily="34" charset="0"/>
              <a:cs typeface="Arial" panose="020B0604020202020204" pitchFamily="34" charset="0"/>
            </a:endParaRPr>
          </a:p>
        </p:txBody>
      </p:sp>
      <p:sp>
        <p:nvSpPr>
          <p:cNvPr id="45" name="TextBox 44"/>
          <p:cNvSpPr txBox="1"/>
          <p:nvPr/>
        </p:nvSpPr>
        <p:spPr>
          <a:xfrm>
            <a:off x="4951033" y="4567005"/>
            <a:ext cx="244213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en-US" sz="1600" b="1" dirty="0" smtClean="0">
                <a:solidFill>
                  <a:srgbClr val="7030A0"/>
                </a:solidFill>
                <a:latin typeface="Arial" panose="020B0604020202020204" pitchFamily="34" charset="0"/>
                <a:cs typeface="Arial" panose="020B0604020202020204" pitchFamily="34" charset="0"/>
              </a:rPr>
              <a:t>Expanding age </a:t>
            </a:r>
            <a:r>
              <a:rPr lang="en-US" sz="1600" b="1" dirty="0">
                <a:solidFill>
                  <a:srgbClr val="7030A0"/>
                </a:solidFill>
                <a:latin typeface="Arial" panose="020B0604020202020204" pitchFamily="34" charset="0"/>
                <a:cs typeface="Arial" panose="020B0604020202020204" pitchFamily="34" charset="0"/>
              </a:rPr>
              <a:t>to </a:t>
            </a:r>
            <a:r>
              <a:rPr lang="en-US" sz="1600" b="1" dirty="0" smtClean="0">
                <a:solidFill>
                  <a:srgbClr val="7030A0"/>
                </a:solidFill>
                <a:latin typeface="Arial" panose="020B0604020202020204" pitchFamily="34" charset="0"/>
                <a:cs typeface="Arial" panose="020B0604020202020204" pitchFamily="34" charset="0"/>
              </a:rPr>
              <a:t>30</a:t>
            </a:r>
            <a:r>
              <a:rPr lang="en-US" sz="1600" b="1" dirty="0" smtClean="0">
                <a:solidFill>
                  <a:srgbClr val="7030A0"/>
                </a:solidFill>
                <a:latin typeface="Arial" panose="020B0604020202020204" pitchFamily="34" charset="0"/>
                <a:cs typeface="Arial" panose="020B0604020202020204" pitchFamily="34" charset="0"/>
              </a:rPr>
              <a:t>-70 </a:t>
            </a:r>
            <a:r>
              <a:rPr lang="en-US" sz="1600" b="1" dirty="0" smtClean="0">
                <a:solidFill>
                  <a:srgbClr val="7030A0"/>
                </a:solidFill>
                <a:latin typeface="Arial" panose="020B0604020202020204" pitchFamily="34" charset="0"/>
                <a:cs typeface="Arial" panose="020B0604020202020204" pitchFamily="34" charset="0"/>
              </a:rPr>
              <a:t>years </a:t>
            </a:r>
            <a:r>
              <a:rPr lang="en-US" sz="1600" b="1" dirty="0">
                <a:solidFill>
                  <a:srgbClr val="7030A0"/>
                </a:solidFill>
                <a:latin typeface="Arial" panose="020B0604020202020204" pitchFamily="34" charset="0"/>
                <a:cs typeface="Arial" panose="020B0604020202020204" pitchFamily="34" charset="0"/>
              </a:rPr>
              <a:t>and period of screening to </a:t>
            </a:r>
            <a:r>
              <a:rPr lang="en-US" sz="1600" b="1" dirty="0" smtClean="0">
                <a:solidFill>
                  <a:srgbClr val="7030A0"/>
                </a:solidFill>
                <a:latin typeface="Arial" panose="020B0604020202020204" pitchFamily="34" charset="0"/>
                <a:cs typeface="Arial" panose="020B0604020202020204" pitchFamily="34" charset="0"/>
              </a:rPr>
              <a:t>4 year</a:t>
            </a:r>
            <a:endParaRPr lang="en-US" sz="1600" b="1" dirty="0">
              <a:solidFill>
                <a:srgbClr val="7030A0"/>
              </a:solidFill>
              <a:latin typeface="Arial" panose="020B0604020202020204" pitchFamily="34" charset="0"/>
              <a:cs typeface="Arial" panose="020B0604020202020204" pitchFamily="34" charset="0"/>
            </a:endParaRPr>
          </a:p>
          <a:p>
            <a:pPr lvl="0" algn="ctr"/>
            <a:endParaRPr lang="en-US" sz="1600" b="1" dirty="0" smtClean="0">
              <a:solidFill>
                <a:srgbClr val="7030A0"/>
              </a:solidFill>
              <a:latin typeface="Arial" panose="020B0604020202020204" pitchFamily="34" charset="0"/>
              <a:cs typeface="Arial" panose="020B0604020202020204" pitchFamily="34" charset="0"/>
            </a:endParaRPr>
          </a:p>
        </p:txBody>
      </p:sp>
      <p:cxnSp>
        <p:nvCxnSpPr>
          <p:cNvPr id="46" name="Straight Connector 25"/>
          <p:cNvCxnSpPr/>
          <p:nvPr/>
        </p:nvCxnSpPr>
        <p:spPr>
          <a:xfrm flipV="1">
            <a:off x="2929883" y="5629158"/>
            <a:ext cx="0" cy="5329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flipV="1">
            <a:off x="6167051" y="5650992"/>
            <a:ext cx="0" cy="5329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1" name="Picture 15"/>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914587" y="6134873"/>
            <a:ext cx="515027" cy="481053"/>
          </a:xfrm>
          <a:prstGeom prst="rect">
            <a:avLst/>
          </a:prstGeom>
          <a:noFill/>
          <a:ln>
            <a:noFill/>
          </a:ln>
        </p:spPr>
      </p:pic>
      <p:pic>
        <p:nvPicPr>
          <p:cNvPr id="40" name="Picture 15"/>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72370" y="6112973"/>
            <a:ext cx="515027" cy="481053"/>
          </a:xfrm>
          <a:prstGeom prst="rect">
            <a:avLst/>
          </a:prstGeom>
          <a:noFill/>
          <a:ln>
            <a:noFill/>
          </a:ln>
        </p:spPr>
      </p:pic>
      <p:cxnSp>
        <p:nvCxnSpPr>
          <p:cNvPr id="48" name="Straight Connector 25"/>
          <p:cNvCxnSpPr/>
          <p:nvPr/>
        </p:nvCxnSpPr>
        <p:spPr>
          <a:xfrm flipV="1">
            <a:off x="9273230" y="5644223"/>
            <a:ext cx="0" cy="5329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10918" y="6577607"/>
            <a:ext cx="582211"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2018</a:t>
            </a:r>
            <a:endParaRPr lang="he-IL" sz="1400" b="1" dirty="0">
              <a:solidFill>
                <a:srgbClr val="7030A0"/>
              </a:solidFill>
              <a:latin typeface="Arial" panose="020B0604020202020204" pitchFamily="34" charset="0"/>
              <a:cs typeface="Arial" panose="020B0604020202020204" pitchFamily="34" charset="0"/>
            </a:endParaRPr>
          </a:p>
        </p:txBody>
      </p:sp>
      <p:sp>
        <p:nvSpPr>
          <p:cNvPr id="50" name="TextBox 49"/>
          <p:cNvSpPr txBox="1"/>
          <p:nvPr/>
        </p:nvSpPr>
        <p:spPr>
          <a:xfrm>
            <a:off x="8806426" y="6620395"/>
            <a:ext cx="1039067" cy="307777"/>
          </a:xfrm>
          <a:prstGeom prst="rect">
            <a:avLst/>
          </a:prstGeom>
          <a:noFill/>
        </p:spPr>
        <p:txBody>
          <a:bodyPr wrap="none" rtlCol="1">
            <a:spAutoFit/>
          </a:bodyPr>
          <a:lstStyle/>
          <a:p>
            <a:pPr algn="ctr"/>
            <a:r>
              <a:rPr lang="en-US" sz="1400" b="1" dirty="0" smtClean="0">
                <a:solidFill>
                  <a:srgbClr val="7030A0"/>
                </a:solidFill>
                <a:latin typeface="Arial" panose="020B0604020202020204" pitchFamily="34" charset="0"/>
                <a:cs typeface="Arial" panose="020B0604020202020204" pitchFamily="34" charset="0"/>
              </a:rPr>
              <a:t>2019-2020</a:t>
            </a:r>
            <a:endParaRPr lang="he-IL" sz="1400" b="1" dirty="0">
              <a:solidFill>
                <a:srgbClr val="7030A0"/>
              </a:solidFill>
              <a:latin typeface="Arial" panose="020B0604020202020204" pitchFamily="34" charset="0"/>
              <a:cs typeface="Arial" panose="020B0604020202020204" pitchFamily="34" charset="0"/>
            </a:endParaRPr>
          </a:p>
        </p:txBody>
      </p:sp>
      <p:sp>
        <p:nvSpPr>
          <p:cNvPr id="35" name="Rectangle 2"/>
          <p:cNvSpPr>
            <a:spLocks noGrp="1"/>
          </p:cNvSpPr>
          <p:nvPr>
            <p:ph type="title"/>
          </p:nvPr>
        </p:nvSpPr>
        <p:spPr>
          <a:xfrm>
            <a:off x="838622" y="260926"/>
            <a:ext cx="8940612" cy="908720"/>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ormAutofit fontScale="90000"/>
          </a:bodyPr>
          <a:lstStyle/>
          <a:p>
            <a:pPr eaLnBrk="0" fontAlgn="base" hangingPunct="0">
              <a:spcAft>
                <a:spcPct val="0"/>
              </a:spcAft>
            </a:pPr>
            <a:r>
              <a:rPr lang="en-US" sz="3200" b="1" cap="all" dirty="0">
                <a:solidFill>
                  <a:schemeClr val="bg1"/>
                </a:solidFill>
                <a:latin typeface="+mj-lt"/>
              </a:rPr>
              <a:t>Historical overview Cervical Cancer Screening in Kazakhstan</a:t>
            </a:r>
          </a:p>
        </p:txBody>
      </p:sp>
    </p:spTree>
    <p:custDataLst>
      <p:tags r:id="rId1"/>
    </p:custDataLst>
    <p:extLst>
      <p:ext uri="{BB962C8B-B14F-4D97-AF65-F5344CB8AC3E}">
        <p14:creationId xmlns:p14="http://schemas.microsoft.com/office/powerpoint/2010/main" val="102746501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7"/>
            <a:ext cx="9878173" cy="922115"/>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rmAutofit/>
          </a:bodyPr>
          <a:lstStyle/>
          <a:p>
            <a:r>
              <a:rPr lang="en-US" sz="3600" dirty="0">
                <a:solidFill>
                  <a:schemeClr val="bg1"/>
                </a:solidFill>
              </a:rPr>
              <a:t>Cervical Cancer in </a:t>
            </a:r>
            <a:r>
              <a:rPr lang="en-US" sz="3600" dirty="0" smtClean="0">
                <a:solidFill>
                  <a:schemeClr val="bg1"/>
                </a:solidFill>
              </a:rPr>
              <a:t>Kazakhstan</a:t>
            </a:r>
            <a:r>
              <a:rPr lang="ru-RU" sz="3600" dirty="0" smtClean="0">
                <a:solidFill>
                  <a:schemeClr val="bg1"/>
                </a:solidFill>
              </a:rPr>
              <a:t> </a:t>
            </a:r>
            <a:r>
              <a:rPr lang="en-US" sz="3600" dirty="0" smtClean="0">
                <a:solidFill>
                  <a:schemeClr val="bg1"/>
                </a:solidFill>
              </a:rPr>
              <a:t>before screening</a:t>
            </a:r>
            <a:endParaRPr lang="ru-RU" sz="3600" dirty="0">
              <a:solidFill>
                <a:schemeClr val="bg1"/>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1407570077"/>
              </p:ext>
            </p:extLst>
          </p:nvPr>
        </p:nvGraphicFramePr>
        <p:xfrm>
          <a:off x="6082129" y="2282912"/>
          <a:ext cx="5616624" cy="27069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39222" y="5085184"/>
            <a:ext cx="5013600" cy="584775"/>
          </a:xfrm>
          <a:prstGeom prst="rect">
            <a:avLst/>
          </a:prstGeom>
          <a:noFill/>
        </p:spPr>
        <p:txBody>
          <a:bodyPr wrap="square" rtlCol="0">
            <a:spAutoFit/>
          </a:bodyPr>
          <a:lstStyle/>
          <a:p>
            <a:pPr algn="ctr"/>
            <a:r>
              <a:rPr lang="en-US" sz="1600" b="0" dirty="0" smtClean="0">
                <a:solidFill>
                  <a:srgbClr val="461E64"/>
                </a:solidFill>
              </a:rPr>
              <a:t>Age-related incidence  rate as per 100,000 women of corresponding age group, average  from 2004-2008</a:t>
            </a:r>
            <a:endParaRPr lang="ru-RU" sz="1600" b="0" dirty="0">
              <a:solidFill>
                <a:srgbClr val="461E64"/>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2035645663"/>
              </p:ext>
            </p:extLst>
          </p:nvPr>
        </p:nvGraphicFramePr>
        <p:xfrm>
          <a:off x="609521" y="4512297"/>
          <a:ext cx="5472608" cy="246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810902725"/>
              </p:ext>
            </p:extLst>
          </p:nvPr>
        </p:nvGraphicFramePr>
        <p:xfrm>
          <a:off x="609521" y="1349687"/>
          <a:ext cx="5239546" cy="30096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986778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606" y="245532"/>
            <a:ext cx="9865096" cy="806168"/>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txBody>
          <a:bodyPr>
            <a:normAutofit/>
          </a:bodyPr>
          <a:lstStyle/>
          <a:p>
            <a:r>
              <a:rPr lang="en-US" sz="2800" cap="all" dirty="0" smtClean="0">
                <a:solidFill>
                  <a:schemeClr val="bg1"/>
                </a:solidFill>
              </a:rPr>
              <a:t>Cytological screening coverage</a:t>
            </a:r>
            <a:endParaRPr lang="ru-RU" sz="2800" cap="all" dirty="0">
              <a:solidFill>
                <a:schemeClr val="bg1"/>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1509587212"/>
              </p:ext>
            </p:extLst>
          </p:nvPr>
        </p:nvGraphicFramePr>
        <p:xfrm>
          <a:off x="503997" y="1269847"/>
          <a:ext cx="4824536" cy="2199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260466426"/>
              </p:ext>
            </p:extLst>
          </p:nvPr>
        </p:nvGraphicFramePr>
        <p:xfrm>
          <a:off x="5928391" y="1250508"/>
          <a:ext cx="4761112" cy="221841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630710" y="3500019"/>
            <a:ext cx="3146117" cy="369332"/>
          </a:xfrm>
          <a:prstGeom prst="rect">
            <a:avLst/>
          </a:prstGeom>
          <a:noFill/>
        </p:spPr>
        <p:txBody>
          <a:bodyPr wrap="square" rtlCol="0">
            <a:spAutoFit/>
          </a:bodyPr>
          <a:lstStyle/>
          <a:p>
            <a:r>
              <a:rPr lang="en-US" dirty="0"/>
              <a:t>Coverage</a:t>
            </a:r>
            <a:r>
              <a:rPr lang="ru-RU" dirty="0"/>
              <a:t>, </a:t>
            </a:r>
            <a:r>
              <a:rPr lang="en-US" dirty="0"/>
              <a:t> in absolute numbers</a:t>
            </a:r>
            <a:endParaRPr lang="ru-RU" dirty="0"/>
          </a:p>
        </p:txBody>
      </p:sp>
      <p:sp>
        <p:nvSpPr>
          <p:cNvPr id="10" name="TextBox 9"/>
          <p:cNvSpPr txBox="1"/>
          <p:nvPr/>
        </p:nvSpPr>
        <p:spPr>
          <a:xfrm>
            <a:off x="6239222" y="3500019"/>
            <a:ext cx="3827779" cy="369332"/>
          </a:xfrm>
          <a:prstGeom prst="rect">
            <a:avLst/>
          </a:prstGeom>
          <a:noFill/>
        </p:spPr>
        <p:txBody>
          <a:bodyPr wrap="none" rtlCol="0">
            <a:spAutoFit/>
          </a:bodyPr>
          <a:lstStyle/>
          <a:p>
            <a:r>
              <a:rPr lang="en-US" dirty="0"/>
              <a:t>Coverage </a:t>
            </a:r>
            <a:r>
              <a:rPr lang="en-US" dirty="0" smtClean="0"/>
              <a:t>by </a:t>
            </a:r>
            <a:r>
              <a:rPr lang="en-US" dirty="0"/>
              <a:t>the Population Registry</a:t>
            </a:r>
            <a:r>
              <a:rPr lang="ru-RU" dirty="0"/>
              <a:t>, %</a:t>
            </a:r>
          </a:p>
        </p:txBody>
      </p:sp>
      <p:sp>
        <p:nvSpPr>
          <p:cNvPr id="11" name="TextBox 10"/>
          <p:cNvSpPr txBox="1"/>
          <p:nvPr/>
        </p:nvSpPr>
        <p:spPr>
          <a:xfrm>
            <a:off x="4395154" y="6457576"/>
            <a:ext cx="6055299" cy="369332"/>
          </a:xfrm>
          <a:prstGeom prst="rect">
            <a:avLst/>
          </a:prstGeom>
          <a:noFill/>
        </p:spPr>
        <p:txBody>
          <a:bodyPr wrap="square" rtlCol="0">
            <a:spAutoFit/>
          </a:bodyPr>
          <a:lstStyle/>
          <a:p>
            <a:pPr algn="just"/>
            <a:r>
              <a:rPr lang="en-US" dirty="0"/>
              <a:t>Coverage </a:t>
            </a:r>
            <a:r>
              <a:rPr lang="en-US" dirty="0" smtClean="0"/>
              <a:t>by regions</a:t>
            </a:r>
            <a:r>
              <a:rPr lang="en-US" dirty="0"/>
              <a:t> </a:t>
            </a:r>
            <a:r>
              <a:rPr lang="en-US" dirty="0" smtClean="0"/>
              <a:t>in 2016, %</a:t>
            </a:r>
            <a:endParaRPr lang="ru-RU" dirty="0"/>
          </a:p>
        </p:txBody>
      </p:sp>
      <p:graphicFrame>
        <p:nvGraphicFramePr>
          <p:cNvPr id="12" name="Диаграмма 11"/>
          <p:cNvGraphicFramePr>
            <a:graphicFrameLocks/>
          </p:cNvGraphicFramePr>
          <p:nvPr>
            <p:extLst>
              <p:ext uri="{D42A27DB-BD31-4B8C-83A1-F6EECF244321}">
                <p14:modId xmlns:p14="http://schemas.microsoft.com/office/powerpoint/2010/main" val="2005217165"/>
              </p:ext>
            </p:extLst>
          </p:nvPr>
        </p:nvGraphicFramePr>
        <p:xfrm>
          <a:off x="1249037" y="4149080"/>
          <a:ext cx="9440466" cy="2308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1691666"/>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4" val="RXP"/>
  <p:tag name="VARPPTCOMPATIBLERD03" val="RXP"/>
  <p:tag name="VARPPTTYPE" val="RXP"/>
  <p:tag name="VARPPTSLIDEFORMAT" val="RXP"/>
  <p:tag name="VARPPTLANG" val="RXPEnglish"/>
  <p:tag name="VARSAVEMESSAGETIMESTAMP" val="RXP05.10.2017"/>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b4501cbc-2543-4752-909c-798c5634d7a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d3665a5f-a70f-4e64-bb87-8bbc4e6f98c0&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b7856d18-be0a-4533-ab5c-56edd0c94fa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24ba957-91cc-4b03-9c9b-db113a55672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46557</TotalTime>
  <Words>1863</Words>
  <Application>Microsoft Macintosh PowerPoint</Application>
  <PresentationFormat>Другой</PresentationFormat>
  <Paragraphs>225</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Calibri</vt:lpstr>
      <vt:lpstr>Imago</vt:lpstr>
      <vt:lpstr>Times</vt:lpstr>
      <vt:lpstr>Times New Roman</vt:lpstr>
      <vt:lpstr>Wingdings</vt:lpstr>
      <vt:lpstr>Arial</vt:lpstr>
      <vt:lpstr>Office Theme</vt:lpstr>
      <vt:lpstr>Презентация PowerPoint</vt:lpstr>
      <vt:lpstr>Quick facts about Kazakhstan</vt:lpstr>
      <vt:lpstr>Kazakhstan Cancer Morbidity and Mortality Data  1999-2017</vt:lpstr>
      <vt:lpstr>Cancer Incidence and Mortality in Kazakhstan for 2017, %</vt:lpstr>
      <vt:lpstr>Презентация PowerPoint</vt:lpstr>
      <vt:lpstr>SCREENING PROGRAMMS IN KAZAKHSTAN</vt:lpstr>
      <vt:lpstr>Historical overview Cervical Cancer Screening in Kazakhstan</vt:lpstr>
      <vt:lpstr>Cervical Cancer in Kazakhstan before screening</vt:lpstr>
      <vt:lpstr>Cytological screening coverage</vt:lpstr>
      <vt:lpstr>Screening results Cancer and Pre-cancer Detection</vt:lpstr>
      <vt:lpstr>Cervical Cancer in Kazakhstan </vt:lpstr>
      <vt:lpstr>Презентация PowerPoint</vt:lpstr>
      <vt:lpstr>Cervical cancer screening problems</vt:lpstr>
      <vt:lpstr>ImPACT Mission (November, 2016)</vt:lpstr>
      <vt:lpstr>Презентация PowerPoint</vt:lpstr>
      <vt:lpstr>Results of ImPACT Mission in 2018</vt:lpstr>
      <vt:lpstr>Презентация PowerPoint</vt:lpstr>
    </vt:vector>
  </TitlesOfParts>
  <Company>F. Hoffmann-La Roche, Ltd.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Онкологическая служба Казахстана, достижения, перспективы развития  Директор КазНИИОиР, д.м.н. Кайдарова Д.Р.</dc:title>
  <dc:creator>Saparbekov, Ayan</dc:creator>
  <cp:lastModifiedBy>r.bolatbekova@gmail.com</cp:lastModifiedBy>
  <cp:revision>793</cp:revision>
  <cp:lastPrinted>2017-10-05T01:28:41Z</cp:lastPrinted>
  <dcterms:created xsi:type="dcterms:W3CDTF">2017-03-31T03:17:12Z</dcterms:created>
  <dcterms:modified xsi:type="dcterms:W3CDTF">2018-05-09T20:02:04Z</dcterms:modified>
</cp:coreProperties>
</file>