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  <p:sldMasterId id="2147483790" r:id="rId12"/>
    <p:sldMasterId id="2147483803" r:id="rId13"/>
    <p:sldMasterId id="2147483816" r:id="rId14"/>
    <p:sldMasterId id="2147483829" r:id="rId15"/>
    <p:sldMasterId id="2147483853" r:id="rId16"/>
    <p:sldMasterId id="2147483922" r:id="rId17"/>
    <p:sldMasterId id="2147483935" r:id="rId18"/>
    <p:sldMasterId id="2147483948" r:id="rId19"/>
  </p:sldMasterIdLst>
  <p:notesMasterIdLst>
    <p:notesMasterId r:id="rId103"/>
  </p:notesMasterIdLst>
  <p:sldIdLst>
    <p:sldId id="370" r:id="rId20"/>
    <p:sldId id="371" r:id="rId21"/>
    <p:sldId id="372" r:id="rId22"/>
    <p:sldId id="377" r:id="rId23"/>
    <p:sldId id="378" r:id="rId24"/>
    <p:sldId id="379" r:id="rId25"/>
    <p:sldId id="382" r:id="rId26"/>
    <p:sldId id="309" r:id="rId27"/>
    <p:sldId id="400" r:id="rId28"/>
    <p:sldId id="404" r:id="rId29"/>
    <p:sldId id="381" r:id="rId30"/>
    <p:sldId id="345" r:id="rId31"/>
    <p:sldId id="347" r:id="rId32"/>
    <p:sldId id="349" r:id="rId33"/>
    <p:sldId id="353" r:id="rId34"/>
    <p:sldId id="322" r:id="rId35"/>
    <p:sldId id="257" r:id="rId36"/>
    <p:sldId id="259" r:id="rId37"/>
    <p:sldId id="271" r:id="rId38"/>
    <p:sldId id="272" r:id="rId39"/>
    <p:sldId id="273" r:id="rId40"/>
    <p:sldId id="274" r:id="rId41"/>
    <p:sldId id="277" r:id="rId42"/>
    <p:sldId id="282" r:id="rId43"/>
    <p:sldId id="279" r:id="rId44"/>
    <p:sldId id="280" r:id="rId45"/>
    <p:sldId id="281" r:id="rId46"/>
    <p:sldId id="283" r:id="rId47"/>
    <p:sldId id="405" r:id="rId48"/>
    <p:sldId id="284" r:id="rId49"/>
    <p:sldId id="285" r:id="rId50"/>
    <p:sldId id="366" r:id="rId51"/>
    <p:sldId id="288" r:id="rId52"/>
    <p:sldId id="291" r:id="rId53"/>
    <p:sldId id="330" r:id="rId54"/>
    <p:sldId id="292" r:id="rId55"/>
    <p:sldId id="293" r:id="rId56"/>
    <p:sldId id="390" r:id="rId57"/>
    <p:sldId id="294" r:id="rId58"/>
    <p:sldId id="295" r:id="rId59"/>
    <p:sldId id="299" r:id="rId60"/>
    <p:sldId id="392" r:id="rId61"/>
    <p:sldId id="297" r:id="rId62"/>
    <p:sldId id="360" r:id="rId63"/>
    <p:sldId id="364" r:id="rId64"/>
    <p:sldId id="361" r:id="rId65"/>
    <p:sldId id="308" r:id="rId66"/>
    <p:sldId id="365" r:id="rId67"/>
    <p:sldId id="394" r:id="rId68"/>
    <p:sldId id="395" r:id="rId69"/>
    <p:sldId id="396" r:id="rId70"/>
    <p:sldId id="406" r:id="rId71"/>
    <p:sldId id="407" r:id="rId72"/>
    <p:sldId id="408" r:id="rId73"/>
    <p:sldId id="397" r:id="rId74"/>
    <p:sldId id="398" r:id="rId75"/>
    <p:sldId id="399" r:id="rId76"/>
    <p:sldId id="409" r:id="rId77"/>
    <p:sldId id="410" r:id="rId78"/>
    <p:sldId id="411" r:id="rId79"/>
    <p:sldId id="412" r:id="rId80"/>
    <p:sldId id="413" r:id="rId81"/>
    <p:sldId id="414" r:id="rId82"/>
    <p:sldId id="335" r:id="rId83"/>
    <p:sldId id="354" r:id="rId84"/>
    <p:sldId id="355" r:id="rId85"/>
    <p:sldId id="358" r:id="rId86"/>
    <p:sldId id="359" r:id="rId87"/>
    <p:sldId id="367" r:id="rId88"/>
    <p:sldId id="403" r:id="rId89"/>
    <p:sldId id="368" r:id="rId90"/>
    <p:sldId id="373" r:id="rId91"/>
    <p:sldId id="383" r:id="rId92"/>
    <p:sldId id="401" r:id="rId93"/>
    <p:sldId id="402" r:id="rId94"/>
    <p:sldId id="385" r:id="rId95"/>
    <p:sldId id="386" r:id="rId96"/>
    <p:sldId id="387" r:id="rId97"/>
    <p:sldId id="388" r:id="rId98"/>
    <p:sldId id="389" r:id="rId99"/>
    <p:sldId id="415" r:id="rId100"/>
    <p:sldId id="416" r:id="rId101"/>
    <p:sldId id="417" r:id="rId10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F78"/>
    <a:srgbClr val="FF0066"/>
    <a:srgbClr val="FFCCCC"/>
    <a:srgbClr val="D60093"/>
    <a:srgbClr val="21540C"/>
    <a:srgbClr val="FF00FF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98" y="9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GEBELİKTE</a:t>
            </a:r>
            <a:r>
              <a:rPr lang="tr-TR" baseline="0" dirty="0" smtClean="0">
                <a:solidFill>
                  <a:schemeClr val="accent5">
                    <a:lumMod val="50000"/>
                  </a:schemeClr>
                </a:solidFill>
              </a:rPr>
              <a:t> HİPERGLİSEMİ</a:t>
            </a: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0527763051777664"/>
          <c:y val="6.5168262289548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4.2923835949354644E-2"/>
          <c:y val="0.32847887878396653"/>
          <c:w val="0.5005806836372767"/>
          <c:h val="0.53630258610289805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9.3153115609852385E-2"/>
                  <c:y val="-0.154457015585554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6078838-D210-441E-97EC-730E9FA8E8C0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2000"/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8774373259053"/>
                      <c:h val="9.448493610855102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6B5DE54-54F3-4DFE-9A0D-4AFBFBF497F9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8868905314412276E-2"/>
                  <c:y val="4.5027493500676826E-3"/>
                </c:manualLayout>
              </c:layout>
              <c:tx>
                <c:rich>
                  <a:bodyPr/>
                  <a:lstStyle/>
                  <a:p>
                    <a:fld id="{33AF2824-0F93-4580-BD57-7E0CECF43A51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3"/>
                <c:pt idx="0">
                  <c:v>GDM</c:v>
                </c:pt>
                <c:pt idx="1">
                  <c:v>FIRST DETECTED DURING PREGNANCY</c:v>
                </c:pt>
                <c:pt idx="2">
                  <c:v>DETECTED PRIOR TO PREGNANCY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85.1</c:v>
                </c:pt>
                <c:pt idx="1">
                  <c:v>7.4</c:v>
                </c:pt>
                <c:pt idx="2">
                  <c:v>7.5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8103982153868938"/>
          <c:y val="0.56199997688372982"/>
          <c:w val="0.39733917743512087"/>
          <c:h val="0.410801590913079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 w="19050"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19050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C1A55-55B5-4A38-9A23-FC6704D5122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B60A64C-93F5-41E8-9896-18235FB6EB76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tr-TR" sz="2800" b="1" dirty="0" smtClean="0"/>
            <a:t>Devam eden </a:t>
          </a:r>
          <a:r>
            <a:rPr lang="en-US" sz="2800" b="1" dirty="0" err="1" smtClean="0"/>
            <a:t>obe</a:t>
          </a:r>
          <a:r>
            <a:rPr lang="tr-TR" sz="2800" b="1" dirty="0" smtClean="0"/>
            <a:t>z</a:t>
          </a:r>
          <a:r>
            <a:rPr lang="en-US" sz="2800" b="1" dirty="0" smtClean="0"/>
            <a:t>it</a:t>
          </a:r>
          <a:r>
            <a:rPr lang="tr-TR" sz="2800" b="1" dirty="0" smtClean="0"/>
            <a:t>e ve d</a:t>
          </a:r>
          <a:r>
            <a:rPr lang="en-US" sz="2800" b="1" dirty="0" err="1" smtClean="0"/>
            <a:t>i</a:t>
          </a:r>
          <a:r>
            <a:rPr lang="tr-TR" sz="2800" b="1" dirty="0" smtClean="0"/>
            <a:t>y</a:t>
          </a:r>
          <a:r>
            <a:rPr lang="en-US" sz="2800" b="1" dirty="0" smtClean="0"/>
            <a:t>abet</a:t>
          </a:r>
          <a:r>
            <a:rPr lang="tr-TR" sz="2800" b="1" dirty="0" smtClean="0"/>
            <a:t> epidemisi</a:t>
          </a:r>
          <a:endParaRPr lang="tr-TR" sz="2800" b="1" dirty="0"/>
        </a:p>
      </dgm:t>
    </dgm:pt>
    <dgm:pt modelId="{B5E8DF87-3014-4D7A-89C4-A8F2783DDEDD}" type="parTrans" cxnId="{9758874F-DC0F-41DE-BBAB-7ECF4ED2DAE6}">
      <dgm:prSet/>
      <dgm:spPr/>
      <dgm:t>
        <a:bodyPr/>
        <a:lstStyle/>
        <a:p>
          <a:endParaRPr lang="tr-TR"/>
        </a:p>
      </dgm:t>
    </dgm:pt>
    <dgm:pt modelId="{56D9D526-EDD8-4D46-AA3C-42AFA1AE1A39}" type="sibTrans" cxnId="{9758874F-DC0F-41DE-BBAB-7ECF4ED2DAE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tr-TR"/>
        </a:p>
      </dgm:t>
    </dgm:pt>
    <dgm:pt modelId="{D294D722-F8D5-4601-B055-FF041CBF864D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tr-TR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Üreme çağı kadınlarda </a:t>
          </a:r>
          <a:r>
            <a:rPr lang="en-US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r>
            <a:rPr lang="en-US" sz="2800" b="1" dirty="0" smtClean="0"/>
            <a:t> </a:t>
          </a:r>
          <a:r>
            <a:rPr lang="tr-TR" sz="2800" b="1" dirty="0" smtClean="0"/>
            <a:t>T2DM</a:t>
          </a:r>
          <a:r>
            <a:rPr lang="en-US" sz="2800" b="1" dirty="0" smtClean="0"/>
            <a:t> </a:t>
          </a:r>
          <a:endParaRPr lang="tr-TR" sz="2800" b="1" dirty="0" smtClean="0"/>
        </a:p>
      </dgm:t>
    </dgm:pt>
    <dgm:pt modelId="{ADCBDB2F-B290-4B3D-81E0-86DC6FFA1B09}" type="parTrans" cxnId="{15EE50F0-6510-4267-B13E-C63B78328CF4}">
      <dgm:prSet/>
      <dgm:spPr/>
      <dgm:t>
        <a:bodyPr/>
        <a:lstStyle/>
        <a:p>
          <a:endParaRPr lang="tr-TR"/>
        </a:p>
      </dgm:t>
    </dgm:pt>
    <dgm:pt modelId="{032F27F0-F14B-4939-B281-7AA07972372D}" type="sibTrans" cxnId="{15EE50F0-6510-4267-B13E-C63B78328CF4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tr-TR"/>
        </a:p>
      </dgm:t>
    </dgm:pt>
    <dgm:pt modelId="{BFC468E8-FE7E-4D83-BBDE-C7CCA900B17C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tr-TR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Tanı konmamış T2DM’lu </a:t>
          </a:r>
        </a:p>
        <a:p>
          <a:pPr>
            <a:lnSpc>
              <a:spcPct val="150000"/>
            </a:lnSpc>
          </a:pPr>
          <a:r>
            <a:rPr lang="tr-TR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gebe sayısı </a:t>
          </a:r>
          <a:r>
            <a:rPr lang="en-US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endParaRPr lang="tr-TR" sz="2800" b="1" dirty="0"/>
        </a:p>
      </dgm:t>
    </dgm:pt>
    <dgm:pt modelId="{9F5F9225-BF16-4B0D-A88D-2ED9A1CEDDA7}" type="parTrans" cxnId="{65EF4857-A2DD-46BE-A1CA-EF8518FAB350}">
      <dgm:prSet/>
      <dgm:spPr/>
      <dgm:t>
        <a:bodyPr/>
        <a:lstStyle/>
        <a:p>
          <a:endParaRPr lang="tr-TR"/>
        </a:p>
      </dgm:t>
    </dgm:pt>
    <dgm:pt modelId="{0E22A430-565E-4715-8CC5-46BC0FE42C70}" type="sibTrans" cxnId="{65EF4857-A2DD-46BE-A1CA-EF8518FAB350}">
      <dgm:prSet/>
      <dgm:spPr/>
      <dgm:t>
        <a:bodyPr/>
        <a:lstStyle/>
        <a:p>
          <a:endParaRPr lang="tr-TR"/>
        </a:p>
      </dgm:t>
    </dgm:pt>
    <dgm:pt modelId="{45100858-4C91-4DE9-9EE9-365714591348}" type="pres">
      <dgm:prSet presAssocID="{0F7C1A55-55B5-4A38-9A23-FC6704D51225}" presName="linearFlow" presStyleCnt="0">
        <dgm:presLayoutVars>
          <dgm:resizeHandles val="exact"/>
        </dgm:presLayoutVars>
      </dgm:prSet>
      <dgm:spPr/>
    </dgm:pt>
    <dgm:pt modelId="{9E459B07-C750-42CB-8D5B-875D3A3E9A6E}" type="pres">
      <dgm:prSet presAssocID="{EB60A64C-93F5-41E8-9896-18235FB6EB76}" presName="node" presStyleLbl="node1" presStyleIdx="0" presStyleCnt="3" custLinFactNeighborX="935" custLinFactNeighborY="-3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7F5FC6-BF6E-42DE-8B34-A4D63C91ABB5}" type="pres">
      <dgm:prSet presAssocID="{56D9D526-EDD8-4D46-AA3C-42AFA1AE1A39}" presName="sibTrans" presStyleLbl="sibTrans2D1" presStyleIdx="0" presStyleCnt="2"/>
      <dgm:spPr/>
      <dgm:t>
        <a:bodyPr/>
        <a:lstStyle/>
        <a:p>
          <a:endParaRPr lang="tr-TR"/>
        </a:p>
      </dgm:t>
    </dgm:pt>
    <dgm:pt modelId="{DE1580B9-7E1B-4AA4-9715-4BCAA1C9134E}" type="pres">
      <dgm:prSet presAssocID="{56D9D526-EDD8-4D46-AA3C-42AFA1AE1A39}" presName="connectorText" presStyleLbl="sibTrans2D1" presStyleIdx="0" presStyleCnt="2"/>
      <dgm:spPr/>
      <dgm:t>
        <a:bodyPr/>
        <a:lstStyle/>
        <a:p>
          <a:endParaRPr lang="tr-TR"/>
        </a:p>
      </dgm:t>
    </dgm:pt>
    <dgm:pt modelId="{5EBBCE9F-9079-4BAD-8992-826BFDB686DD}" type="pres">
      <dgm:prSet presAssocID="{D294D722-F8D5-4601-B055-FF041CBF864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7A5BC6-4621-4600-8BEA-B1790AE928AD}" type="pres">
      <dgm:prSet presAssocID="{032F27F0-F14B-4939-B281-7AA07972372D}" presName="sibTrans" presStyleLbl="sibTrans2D1" presStyleIdx="1" presStyleCnt="2"/>
      <dgm:spPr/>
      <dgm:t>
        <a:bodyPr/>
        <a:lstStyle/>
        <a:p>
          <a:endParaRPr lang="tr-TR"/>
        </a:p>
      </dgm:t>
    </dgm:pt>
    <dgm:pt modelId="{17E6FA39-AECB-48D9-84A1-4F6E290A0DFA}" type="pres">
      <dgm:prSet presAssocID="{032F27F0-F14B-4939-B281-7AA07972372D}" presName="connectorText" presStyleLbl="sibTrans2D1" presStyleIdx="1" presStyleCnt="2"/>
      <dgm:spPr/>
      <dgm:t>
        <a:bodyPr/>
        <a:lstStyle/>
        <a:p>
          <a:endParaRPr lang="tr-TR"/>
        </a:p>
      </dgm:t>
    </dgm:pt>
    <dgm:pt modelId="{F812DF4C-4ADD-474B-B493-8CE69694296A}" type="pres">
      <dgm:prSet presAssocID="{BFC468E8-FE7E-4D83-BBDE-C7CCA900B17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5EE50F0-6510-4267-B13E-C63B78328CF4}" srcId="{0F7C1A55-55B5-4A38-9A23-FC6704D51225}" destId="{D294D722-F8D5-4601-B055-FF041CBF864D}" srcOrd="1" destOrd="0" parTransId="{ADCBDB2F-B290-4B3D-81E0-86DC6FFA1B09}" sibTransId="{032F27F0-F14B-4939-B281-7AA07972372D}"/>
    <dgm:cxn modelId="{65EF4857-A2DD-46BE-A1CA-EF8518FAB350}" srcId="{0F7C1A55-55B5-4A38-9A23-FC6704D51225}" destId="{BFC468E8-FE7E-4D83-BBDE-C7CCA900B17C}" srcOrd="2" destOrd="0" parTransId="{9F5F9225-BF16-4B0D-A88D-2ED9A1CEDDA7}" sibTransId="{0E22A430-565E-4715-8CC5-46BC0FE42C70}"/>
    <dgm:cxn modelId="{EBAEFC14-CE00-4AC2-AEC0-DD67680ECE38}" type="presOf" srcId="{032F27F0-F14B-4939-B281-7AA07972372D}" destId="{17E6FA39-AECB-48D9-84A1-4F6E290A0DFA}" srcOrd="1" destOrd="0" presId="urn:microsoft.com/office/officeart/2005/8/layout/process2"/>
    <dgm:cxn modelId="{74BEB114-D14B-4F86-BF8F-4AA96694F8D0}" type="presOf" srcId="{032F27F0-F14B-4939-B281-7AA07972372D}" destId="{B87A5BC6-4621-4600-8BEA-B1790AE928AD}" srcOrd="0" destOrd="0" presId="urn:microsoft.com/office/officeart/2005/8/layout/process2"/>
    <dgm:cxn modelId="{8CBCAB54-8808-40C9-B393-B1C9BAFCB399}" type="presOf" srcId="{0F7C1A55-55B5-4A38-9A23-FC6704D51225}" destId="{45100858-4C91-4DE9-9EE9-365714591348}" srcOrd="0" destOrd="0" presId="urn:microsoft.com/office/officeart/2005/8/layout/process2"/>
    <dgm:cxn modelId="{FC3CD01A-8E72-4706-95E8-E2A66F8E956D}" type="presOf" srcId="{56D9D526-EDD8-4D46-AA3C-42AFA1AE1A39}" destId="{DE1580B9-7E1B-4AA4-9715-4BCAA1C9134E}" srcOrd="1" destOrd="0" presId="urn:microsoft.com/office/officeart/2005/8/layout/process2"/>
    <dgm:cxn modelId="{9758874F-DC0F-41DE-BBAB-7ECF4ED2DAE6}" srcId="{0F7C1A55-55B5-4A38-9A23-FC6704D51225}" destId="{EB60A64C-93F5-41E8-9896-18235FB6EB76}" srcOrd="0" destOrd="0" parTransId="{B5E8DF87-3014-4D7A-89C4-A8F2783DDEDD}" sibTransId="{56D9D526-EDD8-4D46-AA3C-42AFA1AE1A39}"/>
    <dgm:cxn modelId="{B66926F4-A45C-4640-A02B-1E7ACFD8C6DE}" type="presOf" srcId="{56D9D526-EDD8-4D46-AA3C-42AFA1AE1A39}" destId="{EB7F5FC6-BF6E-42DE-8B34-A4D63C91ABB5}" srcOrd="0" destOrd="0" presId="urn:microsoft.com/office/officeart/2005/8/layout/process2"/>
    <dgm:cxn modelId="{01372571-1FE9-44A0-8B0B-DE0708AD7594}" type="presOf" srcId="{D294D722-F8D5-4601-B055-FF041CBF864D}" destId="{5EBBCE9F-9079-4BAD-8992-826BFDB686DD}" srcOrd="0" destOrd="0" presId="urn:microsoft.com/office/officeart/2005/8/layout/process2"/>
    <dgm:cxn modelId="{93269676-D52D-475D-9A8D-8EE266C5238B}" type="presOf" srcId="{BFC468E8-FE7E-4D83-BBDE-C7CCA900B17C}" destId="{F812DF4C-4ADD-474B-B493-8CE69694296A}" srcOrd="0" destOrd="0" presId="urn:microsoft.com/office/officeart/2005/8/layout/process2"/>
    <dgm:cxn modelId="{292E56E4-431C-4AA6-A240-711CB05DD904}" type="presOf" srcId="{EB60A64C-93F5-41E8-9896-18235FB6EB76}" destId="{9E459B07-C750-42CB-8D5B-875D3A3E9A6E}" srcOrd="0" destOrd="0" presId="urn:microsoft.com/office/officeart/2005/8/layout/process2"/>
    <dgm:cxn modelId="{EA5779A8-DC04-4480-A11C-1A4585232064}" type="presParOf" srcId="{45100858-4C91-4DE9-9EE9-365714591348}" destId="{9E459B07-C750-42CB-8D5B-875D3A3E9A6E}" srcOrd="0" destOrd="0" presId="urn:microsoft.com/office/officeart/2005/8/layout/process2"/>
    <dgm:cxn modelId="{1C8BD3C2-D608-4953-91CD-8B3AF40C0D8B}" type="presParOf" srcId="{45100858-4C91-4DE9-9EE9-365714591348}" destId="{EB7F5FC6-BF6E-42DE-8B34-A4D63C91ABB5}" srcOrd="1" destOrd="0" presId="urn:microsoft.com/office/officeart/2005/8/layout/process2"/>
    <dgm:cxn modelId="{B3134D23-2178-46B6-B650-6424A46EA939}" type="presParOf" srcId="{EB7F5FC6-BF6E-42DE-8B34-A4D63C91ABB5}" destId="{DE1580B9-7E1B-4AA4-9715-4BCAA1C9134E}" srcOrd="0" destOrd="0" presId="urn:microsoft.com/office/officeart/2005/8/layout/process2"/>
    <dgm:cxn modelId="{36E84F3E-BE24-424B-9747-434EAADE8066}" type="presParOf" srcId="{45100858-4C91-4DE9-9EE9-365714591348}" destId="{5EBBCE9F-9079-4BAD-8992-826BFDB686DD}" srcOrd="2" destOrd="0" presId="urn:microsoft.com/office/officeart/2005/8/layout/process2"/>
    <dgm:cxn modelId="{7D206FD9-FF08-408A-8961-ECD30CC41C97}" type="presParOf" srcId="{45100858-4C91-4DE9-9EE9-365714591348}" destId="{B87A5BC6-4621-4600-8BEA-B1790AE928AD}" srcOrd="3" destOrd="0" presId="urn:microsoft.com/office/officeart/2005/8/layout/process2"/>
    <dgm:cxn modelId="{5C48BBAC-B941-427A-AAE5-1A99E48DBE0E}" type="presParOf" srcId="{B87A5BC6-4621-4600-8BEA-B1790AE928AD}" destId="{17E6FA39-AECB-48D9-84A1-4F6E290A0DFA}" srcOrd="0" destOrd="0" presId="urn:microsoft.com/office/officeart/2005/8/layout/process2"/>
    <dgm:cxn modelId="{5E7DEE68-D6DA-45F3-B2E9-869E3CA38467}" type="presParOf" srcId="{45100858-4C91-4DE9-9EE9-365714591348}" destId="{F812DF4C-4ADD-474B-B493-8CE69694296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00A652-480A-437F-8410-4C885E08CD8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5EFEEB7-F114-4F90-B1E2-A059EFCE0E01}">
      <dgm:prSet phldrT="[Metin]" custT="1"/>
      <dgm:spPr>
        <a:ln>
          <a:solidFill>
            <a:srgbClr val="7030A0"/>
          </a:solidFill>
        </a:ln>
      </dgm:spPr>
      <dgm:t>
        <a:bodyPr/>
        <a:lstStyle/>
        <a:p>
          <a:pPr algn="ctr"/>
          <a:r>
            <a:rPr lang="tr-TR" sz="3200" b="1" dirty="0" err="1" smtClean="0"/>
            <a:t>İntrapartum</a:t>
          </a:r>
          <a:endParaRPr lang="tr-TR" sz="3200" b="1" dirty="0" smtClean="0"/>
        </a:p>
      </dgm:t>
    </dgm:pt>
    <dgm:pt modelId="{62EC1589-F7CF-4AD8-94F1-2C3FB925A62B}" type="parTrans" cxnId="{F1AE5B2C-8506-4BE1-92BC-9545787233A6}">
      <dgm:prSet/>
      <dgm:spPr/>
      <dgm:t>
        <a:bodyPr/>
        <a:lstStyle/>
        <a:p>
          <a:endParaRPr lang="tr-TR"/>
        </a:p>
      </dgm:t>
    </dgm:pt>
    <dgm:pt modelId="{AF324B64-2890-4D2C-9B2E-BF70BDC2FD49}" type="sibTrans" cxnId="{F1AE5B2C-8506-4BE1-92BC-9545787233A6}">
      <dgm:prSet/>
      <dgm:spPr/>
      <dgm:t>
        <a:bodyPr/>
        <a:lstStyle/>
        <a:p>
          <a:endParaRPr lang="tr-TR"/>
        </a:p>
      </dgm:t>
    </dgm:pt>
    <dgm:pt modelId="{16797052-E301-4425-8D19-984964222A58}">
      <dgm:prSet phldrT="[Metin]" custT="1"/>
      <dgm:spPr>
        <a:ln>
          <a:solidFill>
            <a:srgbClr val="7030A0"/>
          </a:solidFill>
        </a:ln>
      </dgm:spPr>
      <dgm:t>
        <a:bodyPr/>
        <a:lstStyle/>
        <a:p>
          <a:pPr algn="ctr"/>
          <a:r>
            <a:rPr lang="tr-TR" sz="3200" b="1" dirty="0" err="1" smtClean="0"/>
            <a:t>Postpartum</a:t>
          </a:r>
          <a:endParaRPr lang="tr-TR" sz="3200" b="1" dirty="0"/>
        </a:p>
      </dgm:t>
    </dgm:pt>
    <dgm:pt modelId="{969D00E0-1B83-4E50-9779-DD1408655820}" type="parTrans" cxnId="{17153E0E-5606-4ED4-B985-C8942F259963}">
      <dgm:prSet/>
      <dgm:spPr/>
      <dgm:t>
        <a:bodyPr/>
        <a:lstStyle/>
        <a:p>
          <a:endParaRPr lang="tr-TR"/>
        </a:p>
      </dgm:t>
    </dgm:pt>
    <dgm:pt modelId="{B6818C3E-E10E-402D-8B58-DF2FB58E9B69}" type="sibTrans" cxnId="{17153E0E-5606-4ED4-B985-C8942F259963}">
      <dgm:prSet/>
      <dgm:spPr/>
      <dgm:t>
        <a:bodyPr/>
        <a:lstStyle/>
        <a:p>
          <a:endParaRPr lang="tr-TR"/>
        </a:p>
      </dgm:t>
    </dgm:pt>
    <dgm:pt modelId="{27F5A959-93F7-4A95-8807-9388F8760392}">
      <dgm:prSet phldrT="[Metin]" custT="1"/>
      <dgm:spPr>
        <a:ln>
          <a:solidFill>
            <a:srgbClr val="7030A0"/>
          </a:solidFill>
        </a:ln>
      </dgm:spPr>
      <dgm:t>
        <a:bodyPr/>
        <a:lstStyle/>
        <a:p>
          <a:pPr algn="ctr"/>
          <a:r>
            <a:rPr lang="tr-TR" sz="3200" b="1" dirty="0" err="1" smtClean="0"/>
            <a:t>Antepartum</a:t>
          </a:r>
          <a:r>
            <a:rPr lang="tr-TR" sz="3200" b="1" dirty="0" smtClean="0"/>
            <a:t> </a:t>
          </a:r>
          <a:endParaRPr lang="tr-TR" sz="3200" b="1" dirty="0"/>
        </a:p>
      </dgm:t>
    </dgm:pt>
    <dgm:pt modelId="{FB4318AC-928E-415B-BD1C-4A71412F959F}" type="sibTrans" cxnId="{AF298727-60FF-470F-B3E5-39F652E28C8C}">
      <dgm:prSet/>
      <dgm:spPr/>
      <dgm:t>
        <a:bodyPr/>
        <a:lstStyle/>
        <a:p>
          <a:endParaRPr lang="tr-TR"/>
        </a:p>
      </dgm:t>
    </dgm:pt>
    <dgm:pt modelId="{A8AE52A4-B4F0-4368-89D2-7E6C9AD920D3}" type="parTrans" cxnId="{AF298727-60FF-470F-B3E5-39F652E28C8C}">
      <dgm:prSet/>
      <dgm:spPr/>
      <dgm:t>
        <a:bodyPr/>
        <a:lstStyle/>
        <a:p>
          <a:endParaRPr lang="tr-TR"/>
        </a:p>
      </dgm:t>
    </dgm:pt>
    <dgm:pt modelId="{7A26231C-B55E-43DC-8BF3-C598F7180E8A}">
      <dgm:prSet custT="1"/>
      <dgm:spPr/>
      <dgm:t>
        <a:bodyPr/>
        <a:lstStyle/>
        <a:p>
          <a:pPr algn="ctr"/>
          <a:r>
            <a:rPr lang="tr-TR" sz="3200" b="1" dirty="0" smtClean="0"/>
            <a:t>Gebelik öncesi</a:t>
          </a:r>
          <a:endParaRPr lang="tr-TR" sz="3200" b="1" dirty="0"/>
        </a:p>
      </dgm:t>
    </dgm:pt>
    <dgm:pt modelId="{4636B51F-EACD-4438-A241-AEECFC3B686C}" type="parTrans" cxnId="{4E3F3814-8B87-423B-8AE4-B9A2FF6D0F2F}">
      <dgm:prSet/>
      <dgm:spPr/>
      <dgm:t>
        <a:bodyPr/>
        <a:lstStyle/>
        <a:p>
          <a:endParaRPr lang="tr-TR"/>
        </a:p>
      </dgm:t>
    </dgm:pt>
    <dgm:pt modelId="{1A3CFA9A-2C58-4836-8201-DAACD5ECB3B4}" type="sibTrans" cxnId="{4E3F3814-8B87-423B-8AE4-B9A2FF6D0F2F}">
      <dgm:prSet/>
      <dgm:spPr/>
      <dgm:t>
        <a:bodyPr/>
        <a:lstStyle/>
        <a:p>
          <a:endParaRPr lang="tr-TR"/>
        </a:p>
      </dgm:t>
    </dgm:pt>
    <dgm:pt modelId="{9B250EC1-5887-4266-B6E1-62EFC80F4D0C}" type="pres">
      <dgm:prSet presAssocID="{B100A652-480A-437F-8410-4C885E08CD8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2A775E5-CAEE-4942-91A2-9493DA426AD0}" type="pres">
      <dgm:prSet presAssocID="{7A26231C-B55E-43DC-8BF3-C598F7180E8A}" presName="composite" presStyleCnt="0"/>
      <dgm:spPr/>
    </dgm:pt>
    <dgm:pt modelId="{1D067090-3DC6-44B0-A978-8E23F87FFAC2}" type="pres">
      <dgm:prSet presAssocID="{7A26231C-B55E-43DC-8BF3-C598F7180E8A}" presName="imgShp" presStyleLbl="fgImgPlace1" presStyleIdx="0" presStyleCnt="4" custLinFactNeighborX="-97694" custLinFactNeighborY="58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3A72B7D-7644-4BBD-A8D4-40473DA4FE48}" type="pres">
      <dgm:prSet presAssocID="{7A26231C-B55E-43DC-8BF3-C598F7180E8A}" presName="txShp" presStyleLbl="node1" presStyleIdx="0" presStyleCnt="4" custScaleX="56162" custLinFactNeighborX="-27082" custLinFactNeighborY="879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321B7E-EF50-450F-B0B2-CE71896E1E14}" type="pres">
      <dgm:prSet presAssocID="{1A3CFA9A-2C58-4836-8201-DAACD5ECB3B4}" presName="spacing" presStyleCnt="0"/>
      <dgm:spPr/>
    </dgm:pt>
    <dgm:pt modelId="{F512957A-0C82-43D9-B5CB-01D9E18DA264}" type="pres">
      <dgm:prSet presAssocID="{27F5A959-93F7-4A95-8807-9388F8760392}" presName="composite" presStyleCnt="0"/>
      <dgm:spPr/>
    </dgm:pt>
    <dgm:pt modelId="{4F500481-388D-4B47-9D62-17D2BC2849E0}" type="pres">
      <dgm:prSet presAssocID="{27F5A959-93F7-4A95-8807-9388F8760392}" presName="imgShp" presStyleLbl="fgImgPlace1" presStyleIdx="1" presStyleCnt="4" custLinFactNeighborX="-97476" custLinFactNeighborY="-363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7030A0"/>
          </a:solidFill>
        </a:ln>
      </dgm:spPr>
    </dgm:pt>
    <dgm:pt modelId="{AA99B0C8-1526-420A-982C-3F018E61DCCD}" type="pres">
      <dgm:prSet presAssocID="{27F5A959-93F7-4A95-8807-9388F8760392}" presName="txShp" presStyleLbl="node1" presStyleIdx="1" presStyleCnt="4" custScaleX="57928" custLinFactNeighborX="-27655" custLinFactNeighborY="-363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21C311-C1A6-416D-AB6B-2DA838D7880C}" type="pres">
      <dgm:prSet presAssocID="{FB4318AC-928E-415B-BD1C-4A71412F959F}" presName="spacing" presStyleCnt="0"/>
      <dgm:spPr/>
    </dgm:pt>
    <dgm:pt modelId="{480B936D-B932-4D8C-B904-511E3A994AFE}" type="pres">
      <dgm:prSet presAssocID="{D5EFEEB7-F114-4F90-B1E2-A059EFCE0E01}" presName="composite" presStyleCnt="0"/>
      <dgm:spPr/>
    </dgm:pt>
    <dgm:pt modelId="{4EEC366A-3342-499C-B0B5-9936A260C178}" type="pres">
      <dgm:prSet presAssocID="{D5EFEEB7-F114-4F90-B1E2-A059EFCE0E01}" presName="imgShp" presStyleLbl="fgImgPlace1" presStyleIdx="2" presStyleCnt="4" custLinFactNeighborX="-96717" custLinFactNeighborY="-977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7030A0"/>
          </a:solidFill>
        </a:ln>
      </dgm:spPr>
    </dgm:pt>
    <dgm:pt modelId="{4CD4B0DE-976B-49B3-A465-012BADFD7F19}" type="pres">
      <dgm:prSet presAssocID="{D5EFEEB7-F114-4F90-B1E2-A059EFCE0E01}" presName="txShp" presStyleLbl="node1" presStyleIdx="2" presStyleCnt="4" custScaleX="59133" custLinFactNeighborX="-28247" custLinFactNeighborY="-488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F22489-D3AC-4EF5-B699-55964542E90B}" type="pres">
      <dgm:prSet presAssocID="{AF324B64-2890-4D2C-9B2E-BF70BDC2FD49}" presName="spacing" presStyleCnt="0"/>
      <dgm:spPr/>
    </dgm:pt>
    <dgm:pt modelId="{2A28C1E1-316E-4AAF-B1D2-44B3A984C683}" type="pres">
      <dgm:prSet presAssocID="{16797052-E301-4425-8D19-984964222A58}" presName="composite" presStyleCnt="0"/>
      <dgm:spPr/>
    </dgm:pt>
    <dgm:pt modelId="{303BA962-93C7-4505-9D09-7EDF3028A7C8}" type="pres">
      <dgm:prSet presAssocID="{16797052-E301-4425-8D19-984964222A58}" presName="imgShp" presStyleLbl="fgImgPlace1" presStyleIdx="3" presStyleCnt="4" custLinFactNeighborX="-96644" custLinFactNeighborY="-4885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7030A0"/>
          </a:solidFill>
        </a:ln>
      </dgm:spPr>
    </dgm:pt>
    <dgm:pt modelId="{C28195FB-C451-46C2-8DF7-E82CA560BEBC}" type="pres">
      <dgm:prSet presAssocID="{16797052-E301-4425-8D19-984964222A58}" presName="txShp" presStyleLbl="node1" presStyleIdx="3" presStyleCnt="4" custScaleX="57490" custLinFactNeighborX="-28247" custLinFactNeighborY="-68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1AE5B2C-8506-4BE1-92BC-9545787233A6}" srcId="{B100A652-480A-437F-8410-4C885E08CD8B}" destId="{D5EFEEB7-F114-4F90-B1E2-A059EFCE0E01}" srcOrd="2" destOrd="0" parTransId="{62EC1589-F7CF-4AD8-94F1-2C3FB925A62B}" sibTransId="{AF324B64-2890-4D2C-9B2E-BF70BDC2FD49}"/>
    <dgm:cxn modelId="{AF298727-60FF-470F-B3E5-39F652E28C8C}" srcId="{B100A652-480A-437F-8410-4C885E08CD8B}" destId="{27F5A959-93F7-4A95-8807-9388F8760392}" srcOrd="1" destOrd="0" parTransId="{A8AE52A4-B4F0-4368-89D2-7E6C9AD920D3}" sibTransId="{FB4318AC-928E-415B-BD1C-4A71412F959F}"/>
    <dgm:cxn modelId="{4E3F3814-8B87-423B-8AE4-B9A2FF6D0F2F}" srcId="{B100A652-480A-437F-8410-4C885E08CD8B}" destId="{7A26231C-B55E-43DC-8BF3-C598F7180E8A}" srcOrd="0" destOrd="0" parTransId="{4636B51F-EACD-4438-A241-AEECFC3B686C}" sibTransId="{1A3CFA9A-2C58-4836-8201-DAACD5ECB3B4}"/>
    <dgm:cxn modelId="{31038AA7-CE86-49CE-86D1-E8D433043B88}" type="presOf" srcId="{16797052-E301-4425-8D19-984964222A58}" destId="{C28195FB-C451-46C2-8DF7-E82CA560BEBC}" srcOrd="0" destOrd="0" presId="urn:microsoft.com/office/officeart/2005/8/layout/vList3"/>
    <dgm:cxn modelId="{64F7C2CA-23AA-448E-852D-081B08D25272}" type="presOf" srcId="{D5EFEEB7-F114-4F90-B1E2-A059EFCE0E01}" destId="{4CD4B0DE-976B-49B3-A465-012BADFD7F19}" srcOrd="0" destOrd="0" presId="urn:microsoft.com/office/officeart/2005/8/layout/vList3"/>
    <dgm:cxn modelId="{B2909F57-61DD-4412-B2FB-F17E807716D3}" type="presOf" srcId="{7A26231C-B55E-43DC-8BF3-C598F7180E8A}" destId="{E3A72B7D-7644-4BBD-A8D4-40473DA4FE48}" srcOrd="0" destOrd="0" presId="urn:microsoft.com/office/officeart/2005/8/layout/vList3"/>
    <dgm:cxn modelId="{17153E0E-5606-4ED4-B985-C8942F259963}" srcId="{B100A652-480A-437F-8410-4C885E08CD8B}" destId="{16797052-E301-4425-8D19-984964222A58}" srcOrd="3" destOrd="0" parTransId="{969D00E0-1B83-4E50-9779-DD1408655820}" sibTransId="{B6818C3E-E10E-402D-8B58-DF2FB58E9B69}"/>
    <dgm:cxn modelId="{883E6385-1DAB-4895-B069-021F9719E58C}" type="presOf" srcId="{27F5A959-93F7-4A95-8807-9388F8760392}" destId="{AA99B0C8-1526-420A-982C-3F018E61DCCD}" srcOrd="0" destOrd="0" presId="urn:microsoft.com/office/officeart/2005/8/layout/vList3"/>
    <dgm:cxn modelId="{55FB9F9A-60B0-4507-B8A4-6183BBB7361C}" type="presOf" srcId="{B100A652-480A-437F-8410-4C885E08CD8B}" destId="{9B250EC1-5887-4266-B6E1-62EFC80F4D0C}" srcOrd="0" destOrd="0" presId="urn:microsoft.com/office/officeart/2005/8/layout/vList3"/>
    <dgm:cxn modelId="{F3A90ECC-5A6E-4022-859E-54806C64C8C8}" type="presParOf" srcId="{9B250EC1-5887-4266-B6E1-62EFC80F4D0C}" destId="{F2A775E5-CAEE-4942-91A2-9493DA426AD0}" srcOrd="0" destOrd="0" presId="urn:microsoft.com/office/officeart/2005/8/layout/vList3"/>
    <dgm:cxn modelId="{21457FF8-71AC-4CE0-9258-C12F13657091}" type="presParOf" srcId="{F2A775E5-CAEE-4942-91A2-9493DA426AD0}" destId="{1D067090-3DC6-44B0-A978-8E23F87FFAC2}" srcOrd="0" destOrd="0" presId="urn:microsoft.com/office/officeart/2005/8/layout/vList3"/>
    <dgm:cxn modelId="{59218110-133B-481E-A396-563EA5816F7F}" type="presParOf" srcId="{F2A775E5-CAEE-4942-91A2-9493DA426AD0}" destId="{E3A72B7D-7644-4BBD-A8D4-40473DA4FE48}" srcOrd="1" destOrd="0" presId="urn:microsoft.com/office/officeart/2005/8/layout/vList3"/>
    <dgm:cxn modelId="{FAE62F08-78DF-4736-8CF5-2ADFA9B0AA8E}" type="presParOf" srcId="{9B250EC1-5887-4266-B6E1-62EFC80F4D0C}" destId="{78321B7E-EF50-450F-B0B2-CE71896E1E14}" srcOrd="1" destOrd="0" presId="urn:microsoft.com/office/officeart/2005/8/layout/vList3"/>
    <dgm:cxn modelId="{ADA4E40D-00BD-4E60-9D5A-E53D4EABAFC9}" type="presParOf" srcId="{9B250EC1-5887-4266-B6E1-62EFC80F4D0C}" destId="{F512957A-0C82-43D9-B5CB-01D9E18DA264}" srcOrd="2" destOrd="0" presId="urn:microsoft.com/office/officeart/2005/8/layout/vList3"/>
    <dgm:cxn modelId="{E38345C2-7109-417D-8D28-CD4DCD915996}" type="presParOf" srcId="{F512957A-0C82-43D9-B5CB-01D9E18DA264}" destId="{4F500481-388D-4B47-9D62-17D2BC2849E0}" srcOrd="0" destOrd="0" presId="urn:microsoft.com/office/officeart/2005/8/layout/vList3"/>
    <dgm:cxn modelId="{6028314B-6C5A-4D0A-8419-1D95FF0E5DB6}" type="presParOf" srcId="{F512957A-0C82-43D9-B5CB-01D9E18DA264}" destId="{AA99B0C8-1526-420A-982C-3F018E61DCCD}" srcOrd="1" destOrd="0" presId="urn:microsoft.com/office/officeart/2005/8/layout/vList3"/>
    <dgm:cxn modelId="{B4369953-3B67-468A-B6D5-9EFA42C27F77}" type="presParOf" srcId="{9B250EC1-5887-4266-B6E1-62EFC80F4D0C}" destId="{C521C311-C1A6-416D-AB6B-2DA838D7880C}" srcOrd="3" destOrd="0" presId="urn:microsoft.com/office/officeart/2005/8/layout/vList3"/>
    <dgm:cxn modelId="{43E776C8-DA08-4F8E-8A5B-854E246349E8}" type="presParOf" srcId="{9B250EC1-5887-4266-B6E1-62EFC80F4D0C}" destId="{480B936D-B932-4D8C-B904-511E3A994AFE}" srcOrd="4" destOrd="0" presId="urn:microsoft.com/office/officeart/2005/8/layout/vList3"/>
    <dgm:cxn modelId="{39D344BD-21B4-46B5-BEF9-6C9BD608C40C}" type="presParOf" srcId="{480B936D-B932-4D8C-B904-511E3A994AFE}" destId="{4EEC366A-3342-499C-B0B5-9936A260C178}" srcOrd="0" destOrd="0" presId="urn:microsoft.com/office/officeart/2005/8/layout/vList3"/>
    <dgm:cxn modelId="{180D9D5F-6CDB-465C-823B-DCB58D0A2F2A}" type="presParOf" srcId="{480B936D-B932-4D8C-B904-511E3A994AFE}" destId="{4CD4B0DE-976B-49B3-A465-012BADFD7F19}" srcOrd="1" destOrd="0" presId="urn:microsoft.com/office/officeart/2005/8/layout/vList3"/>
    <dgm:cxn modelId="{943948FF-5DCB-4436-AE64-36F76CC964BE}" type="presParOf" srcId="{9B250EC1-5887-4266-B6E1-62EFC80F4D0C}" destId="{0AF22489-D3AC-4EF5-B699-55964542E90B}" srcOrd="5" destOrd="0" presId="urn:microsoft.com/office/officeart/2005/8/layout/vList3"/>
    <dgm:cxn modelId="{9B178A6B-7EBF-4D00-9040-1C1E4BDA67E8}" type="presParOf" srcId="{9B250EC1-5887-4266-B6E1-62EFC80F4D0C}" destId="{2A28C1E1-316E-4AAF-B1D2-44B3A984C683}" srcOrd="6" destOrd="0" presId="urn:microsoft.com/office/officeart/2005/8/layout/vList3"/>
    <dgm:cxn modelId="{E4A8513E-22A1-4011-B2C5-6888DBEBB7B4}" type="presParOf" srcId="{2A28C1E1-316E-4AAF-B1D2-44B3A984C683}" destId="{303BA962-93C7-4505-9D09-7EDF3028A7C8}" srcOrd="0" destOrd="0" presId="urn:microsoft.com/office/officeart/2005/8/layout/vList3"/>
    <dgm:cxn modelId="{91B7B5D8-6ED8-4AEF-BB30-F632F42A9B3C}" type="presParOf" srcId="{2A28C1E1-316E-4AAF-B1D2-44B3A984C683}" destId="{C28195FB-C451-46C2-8DF7-E82CA560BE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D0936B-273B-4FC6-A31C-BC2B0A3222A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29DB10F-585D-4B4F-BF1D-62A50B45B601}">
      <dgm:prSet phldrT="[Metin]" custT="1"/>
      <dgm:spPr/>
      <dgm:t>
        <a:bodyPr/>
        <a:lstStyle/>
        <a:p>
          <a:pPr algn="ctr"/>
          <a:r>
            <a:rPr lang="tr-TR" sz="3300" b="1" dirty="0" smtClean="0">
              <a:latin typeface="+mn-lt"/>
            </a:rPr>
            <a:t>   </a:t>
          </a:r>
          <a:r>
            <a:rPr lang="tr-TR" sz="2800" b="1" dirty="0" smtClean="0">
              <a:latin typeface="+mn-lt"/>
            </a:rPr>
            <a:t>Medikal </a:t>
          </a:r>
          <a:r>
            <a:rPr lang="tr-TR" sz="2800" b="1" dirty="0" err="1" smtClean="0">
              <a:latin typeface="+mn-lt"/>
            </a:rPr>
            <a:t>Nütrisyonel</a:t>
          </a:r>
          <a:r>
            <a:rPr lang="tr-TR" sz="2800" b="1" dirty="0" smtClean="0">
              <a:latin typeface="+mn-lt"/>
            </a:rPr>
            <a:t> Terapi (MNT) </a:t>
          </a:r>
        </a:p>
        <a:p>
          <a:pPr algn="ctr"/>
          <a:r>
            <a:rPr lang="tr-TR" sz="2800" b="1" dirty="0" smtClean="0">
              <a:latin typeface="+mn-lt"/>
            </a:rPr>
            <a:t>     - Kilo yönetimi</a:t>
          </a:r>
          <a:endParaRPr lang="tr-TR" sz="2800" b="1" dirty="0">
            <a:latin typeface="+mn-lt"/>
          </a:endParaRPr>
        </a:p>
      </dgm:t>
    </dgm:pt>
    <dgm:pt modelId="{D931A975-AA2A-40A0-A5B6-3852C45C9AF7}" type="parTrans" cxnId="{B4860298-F8A9-4EA6-9CDF-10B2A7AE3CF8}">
      <dgm:prSet/>
      <dgm:spPr/>
      <dgm:t>
        <a:bodyPr/>
        <a:lstStyle/>
        <a:p>
          <a:endParaRPr lang="tr-TR"/>
        </a:p>
      </dgm:t>
    </dgm:pt>
    <dgm:pt modelId="{827EA5F0-5B99-4929-9BF1-801F08CA6C87}" type="sibTrans" cxnId="{B4860298-F8A9-4EA6-9CDF-10B2A7AE3CF8}">
      <dgm:prSet/>
      <dgm:spPr/>
      <dgm:t>
        <a:bodyPr/>
        <a:lstStyle/>
        <a:p>
          <a:endParaRPr lang="tr-TR"/>
        </a:p>
      </dgm:t>
    </dgm:pt>
    <dgm:pt modelId="{B8CC8652-AB5B-4236-93AB-C1C44D2C821F}">
      <dgm:prSet phldrT="[Metin]" custT="1"/>
      <dgm:spPr/>
      <dgm:t>
        <a:bodyPr/>
        <a:lstStyle/>
        <a:p>
          <a:pPr algn="ctr"/>
          <a:r>
            <a:rPr lang="tr-TR" sz="3300" b="1" dirty="0" smtClean="0">
              <a:latin typeface="+mn-lt"/>
            </a:rPr>
            <a:t>   </a:t>
          </a:r>
          <a:r>
            <a:rPr lang="tr-TR" sz="2800" b="1" dirty="0" smtClean="0">
              <a:latin typeface="+mn-lt"/>
            </a:rPr>
            <a:t>Egzersiz</a:t>
          </a:r>
          <a:endParaRPr lang="tr-TR" sz="2800" b="1" dirty="0">
            <a:latin typeface="+mn-lt"/>
          </a:endParaRPr>
        </a:p>
      </dgm:t>
    </dgm:pt>
    <dgm:pt modelId="{662915A9-8527-42B2-AFA0-C488AFE23BB3}" type="parTrans" cxnId="{46F0A3E6-C5EF-496B-A96A-E0E4199BBE15}">
      <dgm:prSet/>
      <dgm:spPr/>
      <dgm:t>
        <a:bodyPr/>
        <a:lstStyle/>
        <a:p>
          <a:endParaRPr lang="tr-TR"/>
        </a:p>
      </dgm:t>
    </dgm:pt>
    <dgm:pt modelId="{579B15B2-882C-46F9-8036-4489DEDD5B11}" type="sibTrans" cxnId="{46F0A3E6-C5EF-496B-A96A-E0E4199BBE15}">
      <dgm:prSet/>
      <dgm:spPr/>
      <dgm:t>
        <a:bodyPr/>
        <a:lstStyle/>
        <a:p>
          <a:endParaRPr lang="tr-TR"/>
        </a:p>
      </dgm:t>
    </dgm:pt>
    <dgm:pt modelId="{41DB9A59-963E-4FD3-A116-31705E64051C}">
      <dgm:prSet phldrT="[Metin]" custT="1"/>
      <dgm:spPr/>
      <dgm:t>
        <a:bodyPr/>
        <a:lstStyle/>
        <a:p>
          <a:pPr algn="ctr"/>
          <a:r>
            <a:rPr lang="tr-TR" sz="3300" b="1" dirty="0" smtClean="0">
              <a:latin typeface="+mn-lt"/>
            </a:rPr>
            <a:t>   </a:t>
          </a:r>
          <a:r>
            <a:rPr lang="tr-TR" sz="2800" b="1" dirty="0" smtClean="0">
              <a:latin typeface="+mn-lt"/>
            </a:rPr>
            <a:t>Kendi Kendine Kan Şekeri Takibi</a:t>
          </a:r>
        </a:p>
        <a:p>
          <a:pPr algn="ctr"/>
          <a:r>
            <a:rPr lang="tr-TR" sz="2800" b="1" dirty="0" smtClean="0">
              <a:latin typeface="+mn-lt"/>
            </a:rPr>
            <a:t>(KKKŞT)</a:t>
          </a:r>
          <a:endParaRPr lang="tr-TR" sz="2800" b="1" dirty="0">
            <a:latin typeface="+mn-lt"/>
          </a:endParaRPr>
        </a:p>
      </dgm:t>
    </dgm:pt>
    <dgm:pt modelId="{3F884628-03B2-4976-9317-C48B545AC03C}" type="parTrans" cxnId="{C84357E7-AEED-4762-931D-BFE8D85792ED}">
      <dgm:prSet/>
      <dgm:spPr/>
      <dgm:t>
        <a:bodyPr/>
        <a:lstStyle/>
        <a:p>
          <a:endParaRPr lang="tr-TR"/>
        </a:p>
      </dgm:t>
    </dgm:pt>
    <dgm:pt modelId="{BA2C1F90-31CE-44F0-ACDB-D9ADDE34CB62}" type="sibTrans" cxnId="{C84357E7-AEED-4762-931D-BFE8D85792ED}">
      <dgm:prSet/>
      <dgm:spPr/>
      <dgm:t>
        <a:bodyPr/>
        <a:lstStyle/>
        <a:p>
          <a:endParaRPr lang="tr-TR"/>
        </a:p>
      </dgm:t>
    </dgm:pt>
    <dgm:pt modelId="{66A0F148-3000-4ECF-B631-1F8CE1C87448}">
      <dgm:prSet custT="1"/>
      <dgm:spPr/>
      <dgm:t>
        <a:bodyPr/>
        <a:lstStyle/>
        <a:p>
          <a:pPr algn="ctr"/>
          <a:r>
            <a:rPr lang="tr-TR" sz="5500" b="1" dirty="0" smtClean="0">
              <a:latin typeface="+mn-lt"/>
            </a:rPr>
            <a:t>   </a:t>
          </a:r>
          <a:r>
            <a:rPr lang="tr-TR" sz="2800" b="1" dirty="0" smtClean="0">
              <a:latin typeface="+mn-lt"/>
            </a:rPr>
            <a:t>Farmakolojik Tedavi</a:t>
          </a:r>
          <a:endParaRPr lang="tr-TR" sz="2800" b="1" dirty="0">
            <a:latin typeface="+mn-lt"/>
          </a:endParaRPr>
        </a:p>
      </dgm:t>
    </dgm:pt>
    <dgm:pt modelId="{445875ED-E3ED-4DE1-B388-890F22DA0F07}" type="parTrans" cxnId="{3EC1EA0E-20A1-4090-9030-0FDB48716C8C}">
      <dgm:prSet/>
      <dgm:spPr/>
      <dgm:t>
        <a:bodyPr/>
        <a:lstStyle/>
        <a:p>
          <a:endParaRPr lang="tr-TR"/>
        </a:p>
      </dgm:t>
    </dgm:pt>
    <dgm:pt modelId="{C3387C16-B3D9-4ED6-81DB-5707B48062AB}" type="sibTrans" cxnId="{3EC1EA0E-20A1-4090-9030-0FDB48716C8C}">
      <dgm:prSet/>
      <dgm:spPr/>
      <dgm:t>
        <a:bodyPr/>
        <a:lstStyle/>
        <a:p>
          <a:endParaRPr lang="tr-TR"/>
        </a:p>
      </dgm:t>
    </dgm:pt>
    <dgm:pt modelId="{584BA5A3-91E4-489E-B6C6-8414AD7F1C56}" type="pres">
      <dgm:prSet presAssocID="{75D0936B-273B-4FC6-A31C-BC2B0A3222A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CAB6C19-9A40-4488-AAC7-43876D96B6D1}" type="pres">
      <dgm:prSet presAssocID="{129DB10F-585D-4B4F-BF1D-62A50B45B601}" presName="comp" presStyleCnt="0"/>
      <dgm:spPr/>
    </dgm:pt>
    <dgm:pt modelId="{677FA07A-F585-43B5-8676-48E2A45AB8E0}" type="pres">
      <dgm:prSet presAssocID="{129DB10F-585D-4B4F-BF1D-62A50B45B601}" presName="box" presStyleLbl="node1" presStyleIdx="0" presStyleCnt="4"/>
      <dgm:spPr/>
      <dgm:t>
        <a:bodyPr/>
        <a:lstStyle/>
        <a:p>
          <a:endParaRPr lang="tr-TR"/>
        </a:p>
      </dgm:t>
    </dgm:pt>
    <dgm:pt modelId="{BC3F038F-76A6-4115-A519-949CBF80B399}" type="pres">
      <dgm:prSet presAssocID="{129DB10F-585D-4B4F-BF1D-62A50B45B601}" presName="img" presStyleLbl="fgImgPlace1" presStyleIdx="0" presStyleCnt="4" custScaleX="788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36DBDC4-5D40-4D25-B916-5A636BA2215E}" type="pres">
      <dgm:prSet presAssocID="{129DB10F-585D-4B4F-BF1D-62A50B45B60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8D7A7C-31B1-46B4-8FAB-EA2B7BF63DDD}" type="pres">
      <dgm:prSet presAssocID="{827EA5F0-5B99-4929-9BF1-801F08CA6C87}" presName="spacer" presStyleCnt="0"/>
      <dgm:spPr/>
    </dgm:pt>
    <dgm:pt modelId="{5C67A6BF-C860-4454-81AC-B46AF9A82694}" type="pres">
      <dgm:prSet presAssocID="{B8CC8652-AB5B-4236-93AB-C1C44D2C821F}" presName="comp" presStyleCnt="0"/>
      <dgm:spPr/>
    </dgm:pt>
    <dgm:pt modelId="{31E90DE6-5D04-4E04-A76D-C1D0D5E5C8B1}" type="pres">
      <dgm:prSet presAssocID="{B8CC8652-AB5B-4236-93AB-C1C44D2C821F}" presName="box" presStyleLbl="node1" presStyleIdx="1" presStyleCnt="4"/>
      <dgm:spPr/>
      <dgm:t>
        <a:bodyPr/>
        <a:lstStyle/>
        <a:p>
          <a:endParaRPr lang="tr-TR"/>
        </a:p>
      </dgm:t>
    </dgm:pt>
    <dgm:pt modelId="{2472BD49-87DB-40E4-B2A7-B74FB1645CF5}" type="pres">
      <dgm:prSet presAssocID="{B8CC8652-AB5B-4236-93AB-C1C44D2C821F}" presName="img" presStyleLbl="fgImgPlace1" presStyleIdx="1" presStyleCnt="4" custScaleX="778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48D8755-B205-4E36-B5C7-2B07A73A9EAB}" type="pres">
      <dgm:prSet presAssocID="{B8CC8652-AB5B-4236-93AB-C1C44D2C821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368337-83B3-4ED4-9FB9-607CE16055B0}" type="pres">
      <dgm:prSet presAssocID="{579B15B2-882C-46F9-8036-4489DEDD5B11}" presName="spacer" presStyleCnt="0"/>
      <dgm:spPr/>
    </dgm:pt>
    <dgm:pt modelId="{EC430F1B-E9D9-40D7-86DB-07A8D8B4BDD1}" type="pres">
      <dgm:prSet presAssocID="{41DB9A59-963E-4FD3-A116-31705E64051C}" presName="comp" presStyleCnt="0"/>
      <dgm:spPr/>
    </dgm:pt>
    <dgm:pt modelId="{EB5EA651-07E6-462A-8EEF-B4A3F4C0515F}" type="pres">
      <dgm:prSet presAssocID="{41DB9A59-963E-4FD3-A116-31705E64051C}" presName="box" presStyleLbl="node1" presStyleIdx="2" presStyleCnt="4"/>
      <dgm:spPr/>
      <dgm:t>
        <a:bodyPr/>
        <a:lstStyle/>
        <a:p>
          <a:endParaRPr lang="tr-TR"/>
        </a:p>
      </dgm:t>
    </dgm:pt>
    <dgm:pt modelId="{0FC8B58C-F6F0-451E-83DB-99DC4934211F}" type="pres">
      <dgm:prSet presAssocID="{41DB9A59-963E-4FD3-A116-31705E64051C}" presName="img" presStyleLbl="fgImgPlace1" presStyleIdx="2" presStyleCnt="4" custScaleX="798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DDAD922-5AA5-4B72-A438-B46FCECC0572}" type="pres">
      <dgm:prSet presAssocID="{41DB9A59-963E-4FD3-A116-31705E64051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A961B7-F227-45E4-A02C-8AAA4D217DAB}" type="pres">
      <dgm:prSet presAssocID="{BA2C1F90-31CE-44F0-ACDB-D9ADDE34CB62}" presName="spacer" presStyleCnt="0"/>
      <dgm:spPr/>
    </dgm:pt>
    <dgm:pt modelId="{F264B84C-DDB3-4440-A6DD-AF14CEFFE68E}" type="pres">
      <dgm:prSet presAssocID="{66A0F148-3000-4ECF-B631-1F8CE1C87448}" presName="comp" presStyleCnt="0"/>
      <dgm:spPr/>
    </dgm:pt>
    <dgm:pt modelId="{B90D92E1-2DDB-4EB3-8EC8-AE3070262323}" type="pres">
      <dgm:prSet presAssocID="{66A0F148-3000-4ECF-B631-1F8CE1C87448}" presName="box" presStyleLbl="node1" presStyleIdx="3" presStyleCnt="4"/>
      <dgm:spPr/>
      <dgm:t>
        <a:bodyPr/>
        <a:lstStyle/>
        <a:p>
          <a:endParaRPr lang="tr-TR"/>
        </a:p>
      </dgm:t>
    </dgm:pt>
    <dgm:pt modelId="{E70F1800-3E1E-4C98-B63E-AEA087AEA07C}" type="pres">
      <dgm:prSet presAssocID="{66A0F148-3000-4ECF-B631-1F8CE1C87448}" presName="img" presStyleLbl="fgImgPlace1" presStyleIdx="3" presStyleCnt="4" custScaleX="7690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E5BCA1E-EBF8-4598-824C-98C17A167BA8}" type="pres">
      <dgm:prSet presAssocID="{66A0F148-3000-4ECF-B631-1F8CE1C8744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6BD1D70-46B8-4E5A-8C02-CE42324563E3}" type="presOf" srcId="{B8CC8652-AB5B-4236-93AB-C1C44D2C821F}" destId="{F48D8755-B205-4E36-B5C7-2B07A73A9EAB}" srcOrd="1" destOrd="0" presId="urn:microsoft.com/office/officeart/2005/8/layout/vList4"/>
    <dgm:cxn modelId="{46F0A3E6-C5EF-496B-A96A-E0E4199BBE15}" srcId="{75D0936B-273B-4FC6-A31C-BC2B0A3222A6}" destId="{B8CC8652-AB5B-4236-93AB-C1C44D2C821F}" srcOrd="1" destOrd="0" parTransId="{662915A9-8527-42B2-AFA0-C488AFE23BB3}" sibTransId="{579B15B2-882C-46F9-8036-4489DEDD5B11}"/>
    <dgm:cxn modelId="{87F1D8A5-C868-40DA-B5C7-1FE5DBCA9E71}" type="presOf" srcId="{66A0F148-3000-4ECF-B631-1F8CE1C87448}" destId="{B90D92E1-2DDB-4EB3-8EC8-AE3070262323}" srcOrd="0" destOrd="0" presId="urn:microsoft.com/office/officeart/2005/8/layout/vList4"/>
    <dgm:cxn modelId="{F0C7B851-09B1-4E44-B23F-F27D65D09F34}" type="presOf" srcId="{129DB10F-585D-4B4F-BF1D-62A50B45B601}" destId="{677FA07A-F585-43B5-8676-48E2A45AB8E0}" srcOrd="0" destOrd="0" presId="urn:microsoft.com/office/officeart/2005/8/layout/vList4"/>
    <dgm:cxn modelId="{5E1A4DD5-09A8-41DE-B952-6FF69FAF3A51}" type="presOf" srcId="{41DB9A59-963E-4FD3-A116-31705E64051C}" destId="{EB5EA651-07E6-462A-8EEF-B4A3F4C0515F}" srcOrd="0" destOrd="0" presId="urn:microsoft.com/office/officeart/2005/8/layout/vList4"/>
    <dgm:cxn modelId="{C84357E7-AEED-4762-931D-BFE8D85792ED}" srcId="{75D0936B-273B-4FC6-A31C-BC2B0A3222A6}" destId="{41DB9A59-963E-4FD3-A116-31705E64051C}" srcOrd="2" destOrd="0" parTransId="{3F884628-03B2-4976-9317-C48B545AC03C}" sibTransId="{BA2C1F90-31CE-44F0-ACDB-D9ADDE34CB62}"/>
    <dgm:cxn modelId="{29D70994-4AB9-48D5-AB9A-5A3138F3DFB1}" type="presOf" srcId="{B8CC8652-AB5B-4236-93AB-C1C44D2C821F}" destId="{31E90DE6-5D04-4E04-A76D-C1D0D5E5C8B1}" srcOrd="0" destOrd="0" presId="urn:microsoft.com/office/officeart/2005/8/layout/vList4"/>
    <dgm:cxn modelId="{6E253E39-945A-48F8-9B0E-3DF8C5628A06}" type="presOf" srcId="{75D0936B-273B-4FC6-A31C-BC2B0A3222A6}" destId="{584BA5A3-91E4-489E-B6C6-8414AD7F1C56}" srcOrd="0" destOrd="0" presId="urn:microsoft.com/office/officeart/2005/8/layout/vList4"/>
    <dgm:cxn modelId="{B4860298-F8A9-4EA6-9CDF-10B2A7AE3CF8}" srcId="{75D0936B-273B-4FC6-A31C-BC2B0A3222A6}" destId="{129DB10F-585D-4B4F-BF1D-62A50B45B601}" srcOrd="0" destOrd="0" parTransId="{D931A975-AA2A-40A0-A5B6-3852C45C9AF7}" sibTransId="{827EA5F0-5B99-4929-9BF1-801F08CA6C87}"/>
    <dgm:cxn modelId="{8AA118B6-792E-41A7-B626-FBE77B701515}" type="presOf" srcId="{41DB9A59-963E-4FD3-A116-31705E64051C}" destId="{0DDAD922-5AA5-4B72-A438-B46FCECC0572}" srcOrd="1" destOrd="0" presId="urn:microsoft.com/office/officeart/2005/8/layout/vList4"/>
    <dgm:cxn modelId="{E859BB69-CF8C-4850-91BB-75CC49743C9D}" type="presOf" srcId="{129DB10F-585D-4B4F-BF1D-62A50B45B601}" destId="{536DBDC4-5D40-4D25-B916-5A636BA2215E}" srcOrd="1" destOrd="0" presId="urn:microsoft.com/office/officeart/2005/8/layout/vList4"/>
    <dgm:cxn modelId="{81A08761-661D-4BBD-A34F-15516D57E919}" type="presOf" srcId="{66A0F148-3000-4ECF-B631-1F8CE1C87448}" destId="{7E5BCA1E-EBF8-4598-824C-98C17A167BA8}" srcOrd="1" destOrd="0" presId="urn:microsoft.com/office/officeart/2005/8/layout/vList4"/>
    <dgm:cxn modelId="{3EC1EA0E-20A1-4090-9030-0FDB48716C8C}" srcId="{75D0936B-273B-4FC6-A31C-BC2B0A3222A6}" destId="{66A0F148-3000-4ECF-B631-1F8CE1C87448}" srcOrd="3" destOrd="0" parTransId="{445875ED-E3ED-4DE1-B388-890F22DA0F07}" sibTransId="{C3387C16-B3D9-4ED6-81DB-5707B48062AB}"/>
    <dgm:cxn modelId="{4073FCD9-ADB9-48CA-8A67-3B3963F38657}" type="presParOf" srcId="{584BA5A3-91E4-489E-B6C6-8414AD7F1C56}" destId="{DCAB6C19-9A40-4488-AAC7-43876D96B6D1}" srcOrd="0" destOrd="0" presId="urn:microsoft.com/office/officeart/2005/8/layout/vList4"/>
    <dgm:cxn modelId="{371A1DD5-8382-4C7D-B459-E12EFA63449F}" type="presParOf" srcId="{DCAB6C19-9A40-4488-AAC7-43876D96B6D1}" destId="{677FA07A-F585-43B5-8676-48E2A45AB8E0}" srcOrd="0" destOrd="0" presId="urn:microsoft.com/office/officeart/2005/8/layout/vList4"/>
    <dgm:cxn modelId="{E32D2668-E486-4C5D-B10C-B4CD5AA1963E}" type="presParOf" srcId="{DCAB6C19-9A40-4488-AAC7-43876D96B6D1}" destId="{BC3F038F-76A6-4115-A519-949CBF80B399}" srcOrd="1" destOrd="0" presId="urn:microsoft.com/office/officeart/2005/8/layout/vList4"/>
    <dgm:cxn modelId="{BEFF0396-27D5-4100-972B-0A4B7355099B}" type="presParOf" srcId="{DCAB6C19-9A40-4488-AAC7-43876D96B6D1}" destId="{536DBDC4-5D40-4D25-B916-5A636BA2215E}" srcOrd="2" destOrd="0" presId="urn:microsoft.com/office/officeart/2005/8/layout/vList4"/>
    <dgm:cxn modelId="{82876362-6AAD-42F4-9C58-04096C25B1B2}" type="presParOf" srcId="{584BA5A3-91E4-489E-B6C6-8414AD7F1C56}" destId="{8B8D7A7C-31B1-46B4-8FAB-EA2B7BF63DDD}" srcOrd="1" destOrd="0" presId="urn:microsoft.com/office/officeart/2005/8/layout/vList4"/>
    <dgm:cxn modelId="{4FD578F7-22FD-4CE3-8E69-077400A654D5}" type="presParOf" srcId="{584BA5A3-91E4-489E-B6C6-8414AD7F1C56}" destId="{5C67A6BF-C860-4454-81AC-B46AF9A82694}" srcOrd="2" destOrd="0" presId="urn:microsoft.com/office/officeart/2005/8/layout/vList4"/>
    <dgm:cxn modelId="{8C7CF938-AAF1-448C-B6BC-3F7F1110FC35}" type="presParOf" srcId="{5C67A6BF-C860-4454-81AC-B46AF9A82694}" destId="{31E90DE6-5D04-4E04-A76D-C1D0D5E5C8B1}" srcOrd="0" destOrd="0" presId="urn:microsoft.com/office/officeart/2005/8/layout/vList4"/>
    <dgm:cxn modelId="{10AB0C56-C91B-43C0-9509-C546751582DB}" type="presParOf" srcId="{5C67A6BF-C860-4454-81AC-B46AF9A82694}" destId="{2472BD49-87DB-40E4-B2A7-B74FB1645CF5}" srcOrd="1" destOrd="0" presId="urn:microsoft.com/office/officeart/2005/8/layout/vList4"/>
    <dgm:cxn modelId="{1354032F-08F6-4DB8-B4DD-5B1B9DB4246B}" type="presParOf" srcId="{5C67A6BF-C860-4454-81AC-B46AF9A82694}" destId="{F48D8755-B205-4E36-B5C7-2B07A73A9EAB}" srcOrd="2" destOrd="0" presId="urn:microsoft.com/office/officeart/2005/8/layout/vList4"/>
    <dgm:cxn modelId="{AD6FE182-1752-4BC6-8D95-F363CE0D21C2}" type="presParOf" srcId="{584BA5A3-91E4-489E-B6C6-8414AD7F1C56}" destId="{B1368337-83B3-4ED4-9FB9-607CE16055B0}" srcOrd="3" destOrd="0" presId="urn:microsoft.com/office/officeart/2005/8/layout/vList4"/>
    <dgm:cxn modelId="{E6282955-1611-4FE3-B89F-BD9C7D6C233E}" type="presParOf" srcId="{584BA5A3-91E4-489E-B6C6-8414AD7F1C56}" destId="{EC430F1B-E9D9-40D7-86DB-07A8D8B4BDD1}" srcOrd="4" destOrd="0" presId="urn:microsoft.com/office/officeart/2005/8/layout/vList4"/>
    <dgm:cxn modelId="{7FAF3A89-626F-4B82-ABBF-60711B550CEC}" type="presParOf" srcId="{EC430F1B-E9D9-40D7-86DB-07A8D8B4BDD1}" destId="{EB5EA651-07E6-462A-8EEF-B4A3F4C0515F}" srcOrd="0" destOrd="0" presId="urn:microsoft.com/office/officeart/2005/8/layout/vList4"/>
    <dgm:cxn modelId="{0F07D219-4013-42CF-A41C-02E3DDC219E3}" type="presParOf" srcId="{EC430F1B-E9D9-40D7-86DB-07A8D8B4BDD1}" destId="{0FC8B58C-F6F0-451E-83DB-99DC4934211F}" srcOrd="1" destOrd="0" presId="urn:microsoft.com/office/officeart/2005/8/layout/vList4"/>
    <dgm:cxn modelId="{6220A0B3-0598-4406-829B-45C75F203B36}" type="presParOf" srcId="{EC430F1B-E9D9-40D7-86DB-07A8D8B4BDD1}" destId="{0DDAD922-5AA5-4B72-A438-B46FCECC0572}" srcOrd="2" destOrd="0" presId="urn:microsoft.com/office/officeart/2005/8/layout/vList4"/>
    <dgm:cxn modelId="{D56DFBB6-E691-4736-9F1C-1269D66AA108}" type="presParOf" srcId="{584BA5A3-91E4-489E-B6C6-8414AD7F1C56}" destId="{C2A961B7-F227-45E4-A02C-8AAA4D217DAB}" srcOrd="5" destOrd="0" presId="urn:microsoft.com/office/officeart/2005/8/layout/vList4"/>
    <dgm:cxn modelId="{C2E5CF47-6A30-46F3-B61D-D60DA296F6A1}" type="presParOf" srcId="{584BA5A3-91E4-489E-B6C6-8414AD7F1C56}" destId="{F264B84C-DDB3-4440-A6DD-AF14CEFFE68E}" srcOrd="6" destOrd="0" presId="urn:microsoft.com/office/officeart/2005/8/layout/vList4"/>
    <dgm:cxn modelId="{554141E6-6230-40C7-B948-0920CB5CC171}" type="presParOf" srcId="{F264B84C-DDB3-4440-A6DD-AF14CEFFE68E}" destId="{B90D92E1-2DDB-4EB3-8EC8-AE3070262323}" srcOrd="0" destOrd="0" presId="urn:microsoft.com/office/officeart/2005/8/layout/vList4"/>
    <dgm:cxn modelId="{8D5E2326-6E0C-4115-A53D-DFBC20306F05}" type="presParOf" srcId="{F264B84C-DDB3-4440-A6DD-AF14CEFFE68E}" destId="{E70F1800-3E1E-4C98-B63E-AEA087AEA07C}" srcOrd="1" destOrd="0" presId="urn:microsoft.com/office/officeart/2005/8/layout/vList4"/>
    <dgm:cxn modelId="{5ECE1751-7644-4CEF-8A78-645BDBBADB91}" type="presParOf" srcId="{F264B84C-DDB3-4440-A6DD-AF14CEFFE68E}" destId="{7E5BCA1E-EBF8-4598-824C-98C17A167B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2F55A7-2E4D-4528-84BD-C654309A05D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FA304F2-FCB6-4778-89A2-D80E8388B61D}">
      <dgm:prSet phldrT="[Metin]" custT="1"/>
      <dgm:spPr>
        <a:solidFill>
          <a:srgbClr val="EE894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/>
            <a:t>ANTEPARTUM</a:t>
          </a:r>
        </a:p>
        <a:p>
          <a:pPr algn="l"/>
          <a:r>
            <a:rPr lang="tr-TR" sz="2400" b="0" dirty="0" smtClean="0"/>
            <a:t>Düşük</a:t>
          </a:r>
        </a:p>
        <a:p>
          <a:pPr algn="l"/>
          <a:r>
            <a:rPr lang="tr-TR" sz="2400" b="0" dirty="0" smtClean="0"/>
            <a:t>Tekrarlayan enfeksiyonlar</a:t>
          </a:r>
        </a:p>
        <a:p>
          <a:pPr algn="l"/>
          <a:r>
            <a:rPr lang="tr-TR" sz="2400" b="0" dirty="0" err="1" smtClean="0"/>
            <a:t>Polihidroamniyos</a:t>
          </a:r>
          <a:endParaRPr lang="tr-TR" sz="2400" b="0" dirty="0" smtClean="0"/>
        </a:p>
        <a:p>
          <a:pPr algn="l"/>
          <a:r>
            <a:rPr lang="tr-TR" sz="2400" b="0" dirty="0" smtClean="0"/>
            <a:t>PPROM</a:t>
          </a:r>
        </a:p>
        <a:p>
          <a:pPr algn="l"/>
          <a:r>
            <a:rPr lang="tr-TR" sz="2400" b="0" dirty="0" err="1" smtClean="0"/>
            <a:t>Preterm</a:t>
          </a:r>
          <a:r>
            <a:rPr lang="tr-TR" sz="2400" b="0" dirty="0" smtClean="0"/>
            <a:t> eylem</a:t>
          </a:r>
        </a:p>
        <a:p>
          <a:pPr algn="l"/>
          <a:r>
            <a:rPr lang="tr-TR" sz="2400" b="0" dirty="0" err="1" smtClean="0"/>
            <a:t>Hipertensiyon</a:t>
          </a:r>
          <a:r>
            <a:rPr lang="tr-TR" sz="2400" b="0" dirty="0" smtClean="0"/>
            <a:t>, PE</a:t>
          </a:r>
        </a:p>
        <a:p>
          <a:pPr algn="l"/>
          <a:r>
            <a:rPr lang="tr-TR" sz="2400" b="0" dirty="0" smtClean="0"/>
            <a:t>Mikro- ve </a:t>
          </a:r>
          <a:r>
            <a:rPr lang="tr-TR" sz="2400" b="0" dirty="0" err="1" smtClean="0"/>
            <a:t>makrovasküler</a:t>
          </a:r>
          <a:r>
            <a:rPr lang="tr-TR" sz="2400" b="0" dirty="0" smtClean="0"/>
            <a:t> komplikasyonlar</a:t>
          </a:r>
        </a:p>
      </dgm:t>
    </dgm:pt>
    <dgm:pt modelId="{406CE04C-93A0-4154-8B43-2643B9DA3C67}" type="parTrans" cxnId="{CC43A424-A3B3-4CFA-975C-64B99AF569B4}">
      <dgm:prSet/>
      <dgm:spPr/>
      <dgm:t>
        <a:bodyPr/>
        <a:lstStyle/>
        <a:p>
          <a:endParaRPr lang="tr-TR"/>
        </a:p>
      </dgm:t>
    </dgm:pt>
    <dgm:pt modelId="{BC322581-ACA3-4F6E-B5BA-C1FBAE3C78A3}" type="sibTrans" cxnId="{CC43A424-A3B3-4CFA-975C-64B99AF569B4}">
      <dgm:prSet/>
      <dgm:spPr/>
      <dgm:t>
        <a:bodyPr/>
        <a:lstStyle/>
        <a:p>
          <a:endParaRPr lang="tr-TR"/>
        </a:p>
      </dgm:t>
    </dgm:pt>
    <dgm:pt modelId="{8F9546F5-B2CE-4814-9468-3EF595505437}">
      <dgm:prSet phldrT="[Metin]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/>
            <a:t>DOĞUM</a:t>
          </a:r>
        </a:p>
        <a:p>
          <a:pPr algn="l"/>
          <a:r>
            <a:rPr lang="tr-TR" sz="2400" b="0" dirty="0" smtClean="0"/>
            <a:t>   Uzamış </a:t>
          </a:r>
          <a:r>
            <a:rPr lang="tr-TR" sz="2400" b="0" dirty="0" err="1" smtClean="0"/>
            <a:t>travay</a:t>
          </a:r>
          <a:endParaRPr lang="tr-TR" sz="2400" b="0" dirty="0" smtClean="0"/>
        </a:p>
        <a:p>
          <a:pPr algn="l"/>
          <a:r>
            <a:rPr lang="tr-TR" sz="2400" b="0" dirty="0" smtClean="0"/>
            <a:t>   Başarısız indüksiyon</a:t>
          </a:r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Operatif</a:t>
          </a:r>
          <a:r>
            <a:rPr lang="tr-TR" sz="2400" b="0" dirty="0" smtClean="0"/>
            <a:t> doğum</a:t>
          </a:r>
        </a:p>
        <a:p>
          <a:pPr algn="l"/>
          <a:r>
            <a:rPr lang="tr-TR" sz="2400" b="0" dirty="0" smtClean="0"/>
            <a:t>   Perine hasarı</a:t>
          </a:r>
        </a:p>
        <a:p>
          <a:pPr algn="l"/>
          <a:r>
            <a:rPr lang="tr-TR" sz="2400" b="0" dirty="0" smtClean="0"/>
            <a:t>   C/S</a:t>
          </a:r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Postpartum</a:t>
          </a:r>
          <a:r>
            <a:rPr lang="tr-TR" sz="2400" b="0" dirty="0" smtClean="0"/>
            <a:t> kanama</a:t>
          </a:r>
          <a:endParaRPr lang="tr-TR" sz="2400" b="0" dirty="0"/>
        </a:p>
      </dgm:t>
    </dgm:pt>
    <dgm:pt modelId="{F1546927-B914-4FD2-A54F-7FD91CB63323}" type="parTrans" cxnId="{38BA4D25-B0D7-4641-954C-B090EB4C1C85}">
      <dgm:prSet/>
      <dgm:spPr/>
      <dgm:t>
        <a:bodyPr/>
        <a:lstStyle/>
        <a:p>
          <a:endParaRPr lang="tr-TR"/>
        </a:p>
      </dgm:t>
    </dgm:pt>
    <dgm:pt modelId="{FFB0B0D8-5434-4736-88B8-184CAD70C215}" type="sibTrans" cxnId="{38BA4D25-B0D7-4641-954C-B090EB4C1C85}">
      <dgm:prSet/>
      <dgm:spPr/>
      <dgm:t>
        <a:bodyPr/>
        <a:lstStyle/>
        <a:p>
          <a:endParaRPr lang="tr-TR"/>
        </a:p>
      </dgm:t>
    </dgm:pt>
    <dgm:pt modelId="{66B86DD0-BF4B-492C-8162-AD2F0A822056}">
      <dgm:prSet phldrT="[Metin]" custT="1"/>
      <dgm:spPr>
        <a:solidFill>
          <a:schemeClr val="tx1">
            <a:lumMod val="75000"/>
            <a:lumOff val="25000"/>
          </a:scheme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LOHUSALIK &amp; SONRASI</a:t>
          </a:r>
          <a:endParaRPr lang="tr-TR" sz="2400" b="1" dirty="0" smtClean="0"/>
        </a:p>
        <a:p>
          <a:pPr algn="l"/>
          <a:r>
            <a:rPr lang="tr-TR" sz="2400" b="0" dirty="0" smtClean="0"/>
            <a:t>    </a:t>
          </a:r>
          <a:r>
            <a:rPr lang="tr-TR" sz="2800" b="0" dirty="0" err="1" smtClean="0"/>
            <a:t>Püerperal</a:t>
          </a:r>
          <a:r>
            <a:rPr lang="tr-TR" sz="2800" b="0" dirty="0" smtClean="0"/>
            <a:t> </a:t>
          </a:r>
          <a:r>
            <a:rPr lang="tr-TR" sz="2800" b="0" dirty="0" err="1" smtClean="0"/>
            <a:t>sepsis</a:t>
          </a:r>
          <a:endParaRPr lang="tr-TR" sz="2800" b="0" dirty="0" smtClean="0"/>
        </a:p>
        <a:p>
          <a:pPr algn="l"/>
          <a:r>
            <a:rPr lang="tr-TR" sz="2800" b="0" dirty="0" smtClean="0"/>
            <a:t>           T2DM</a:t>
          </a:r>
          <a:endParaRPr lang="tr-TR" sz="2800" b="0" dirty="0"/>
        </a:p>
      </dgm:t>
    </dgm:pt>
    <dgm:pt modelId="{1C68AE52-BF50-49F2-B889-C511675C3F0E}" type="parTrans" cxnId="{6CDC3473-DCB4-4236-AFC1-15723C1F4F51}">
      <dgm:prSet/>
      <dgm:spPr/>
      <dgm:t>
        <a:bodyPr/>
        <a:lstStyle/>
        <a:p>
          <a:endParaRPr lang="tr-TR"/>
        </a:p>
      </dgm:t>
    </dgm:pt>
    <dgm:pt modelId="{ACB49906-B7D6-4B71-8D2B-5CCF7B5AC455}" type="sibTrans" cxnId="{6CDC3473-DCB4-4236-AFC1-15723C1F4F51}">
      <dgm:prSet/>
      <dgm:spPr/>
      <dgm:t>
        <a:bodyPr/>
        <a:lstStyle/>
        <a:p>
          <a:endParaRPr lang="tr-TR"/>
        </a:p>
      </dgm:t>
    </dgm:pt>
    <dgm:pt modelId="{FB4E5881-5E04-49A0-A1DB-DA4E8E7BA282}" type="pres">
      <dgm:prSet presAssocID="{582F55A7-2E4D-4528-84BD-C654309A05D3}" presName="Name0" presStyleCnt="0">
        <dgm:presLayoutVars>
          <dgm:dir/>
          <dgm:resizeHandles val="exact"/>
        </dgm:presLayoutVars>
      </dgm:prSet>
      <dgm:spPr/>
    </dgm:pt>
    <dgm:pt modelId="{F4C51E75-632B-47C4-A13E-CEA71602B2DD}" type="pres">
      <dgm:prSet presAssocID="{582F55A7-2E4D-4528-84BD-C654309A05D3}" presName="bkgdShp" presStyleLbl="alignAccFollowNode1" presStyleIdx="0" presStyleCnt="1" custScaleX="24874" custScaleY="29803" custLinFactNeighborX="2711" custLinFactNeighborY="-37281"/>
      <dgm:spPr>
        <a:noFill/>
        <a:ln>
          <a:noFill/>
        </a:ln>
      </dgm:spPr>
    </dgm:pt>
    <dgm:pt modelId="{7257DD35-82A4-43E8-8060-E3896FB90BED}" type="pres">
      <dgm:prSet presAssocID="{582F55A7-2E4D-4528-84BD-C654309A05D3}" presName="linComp" presStyleCnt="0"/>
      <dgm:spPr/>
    </dgm:pt>
    <dgm:pt modelId="{70817534-C10F-4296-8EEE-CA8A338F9A49}" type="pres">
      <dgm:prSet presAssocID="{EFA304F2-FCB6-4778-89A2-D80E8388B61D}" presName="compNode" presStyleCnt="0"/>
      <dgm:spPr/>
    </dgm:pt>
    <dgm:pt modelId="{48EBEB16-2BFB-4FC9-BC24-E85E3F1A00CF}" type="pres">
      <dgm:prSet presAssocID="{EFA304F2-FCB6-4778-89A2-D80E8388B61D}" presName="node" presStyleLbl="node1" presStyleIdx="0" presStyleCnt="3" custScaleX="161239" custScaleY="121065" custLinFactNeighborX="-10358" custLinFactNeighborY="-52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C7812A-5ECC-41CC-AF44-A7F78AED6608}" type="pres">
      <dgm:prSet presAssocID="{EFA304F2-FCB6-4778-89A2-D80E8388B61D}" presName="invisiNode" presStyleLbl="node1" presStyleIdx="0" presStyleCnt="3"/>
      <dgm:spPr/>
    </dgm:pt>
    <dgm:pt modelId="{C1C39BF7-89CB-4089-A3A6-6E4F3E1B5702}" type="pres">
      <dgm:prSet presAssocID="{EFA304F2-FCB6-4778-89A2-D80E8388B61D}" presName="imagNode" presStyleLbl="fgImgPlace1" presStyleIdx="0" presStyleCnt="3" custLinFactNeighborX="-13582" custLinFactNeighborY="-94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DF6C56-1E2E-40B8-977D-E94ACBA33408}" type="pres">
      <dgm:prSet presAssocID="{BC322581-ACA3-4F6E-B5BA-C1FBAE3C78A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2F8991A0-E19A-4BC9-8A66-44E86A1959A8}" type="pres">
      <dgm:prSet presAssocID="{8F9546F5-B2CE-4814-9468-3EF595505437}" presName="compNode" presStyleCnt="0"/>
      <dgm:spPr/>
    </dgm:pt>
    <dgm:pt modelId="{6E81D54F-0F00-42C8-9CB8-6ABA2A17D257}" type="pres">
      <dgm:prSet presAssocID="{8F9546F5-B2CE-4814-9468-3EF595505437}" presName="node" presStyleLbl="node1" presStyleIdx="1" presStyleCnt="3" custScaleX="127544" custScaleY="100478" custLinFactNeighborX="-7882" custLinFactNeighborY="-11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CD8BA1-8B0E-4340-8C39-ECEE56980316}" type="pres">
      <dgm:prSet presAssocID="{8F9546F5-B2CE-4814-9468-3EF595505437}" presName="invisiNode" presStyleLbl="node1" presStyleIdx="1" presStyleCnt="3"/>
      <dgm:spPr/>
    </dgm:pt>
    <dgm:pt modelId="{E5DA071C-84DA-4C72-A54A-AB526CE6D0A1}" type="pres">
      <dgm:prSet presAssocID="{8F9546F5-B2CE-4814-9468-3EF595505437}" presName="imagNode" presStyleLbl="fgImgPlace1" presStyleIdx="1" presStyleCnt="3" custScaleX="105952" custScaleY="123676" custLinFactNeighborX="-7468" custLinFactNeighborY="25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A20AA7B-1C17-44EB-A0C7-7DBC178AE03F}" type="pres">
      <dgm:prSet presAssocID="{FFB0B0D8-5434-4736-88B8-184CAD70C215}" presName="sibTrans" presStyleLbl="sibTrans2D1" presStyleIdx="0" presStyleCnt="0"/>
      <dgm:spPr/>
      <dgm:t>
        <a:bodyPr/>
        <a:lstStyle/>
        <a:p>
          <a:endParaRPr lang="tr-TR"/>
        </a:p>
      </dgm:t>
    </dgm:pt>
    <dgm:pt modelId="{2C45A153-8B5F-47F8-9791-EAEFCCDE74DB}" type="pres">
      <dgm:prSet presAssocID="{66B86DD0-BF4B-492C-8162-AD2F0A822056}" presName="compNode" presStyleCnt="0"/>
      <dgm:spPr/>
    </dgm:pt>
    <dgm:pt modelId="{D38C9014-6805-4CE4-A472-35F046CB9CF6}" type="pres">
      <dgm:prSet presAssocID="{66B86DD0-BF4B-492C-8162-AD2F0A822056}" presName="node" presStyleLbl="node1" presStyleIdx="2" presStyleCnt="3" custScaleX="128428" custScaleY="56306" custLinFactNeighborX="3926" custLinFactNeighborY="-16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07E296-568C-4A8E-B686-07EB9F9F599B}" type="pres">
      <dgm:prSet presAssocID="{66B86DD0-BF4B-492C-8162-AD2F0A822056}" presName="invisiNode" presStyleLbl="node1" presStyleIdx="2" presStyleCnt="3"/>
      <dgm:spPr/>
    </dgm:pt>
    <dgm:pt modelId="{2E8B8141-7C62-4844-9262-DC56E5F64937}" type="pres">
      <dgm:prSet presAssocID="{66B86DD0-BF4B-492C-8162-AD2F0A822056}" presName="imagNode" presStyleLbl="fgImgPlace1" presStyleIdx="2" presStyleCnt="3" custScaleX="113546" custScaleY="180386" custLinFactNeighborX="3385" custLinFactNeighborY="78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2AE9628-6599-4168-8E9C-81353A220C3E}" type="presOf" srcId="{EFA304F2-FCB6-4778-89A2-D80E8388B61D}" destId="{48EBEB16-2BFB-4FC9-BC24-E85E3F1A00CF}" srcOrd="0" destOrd="0" presId="urn:microsoft.com/office/officeart/2005/8/layout/pList2"/>
    <dgm:cxn modelId="{38BA4D25-B0D7-4641-954C-B090EB4C1C85}" srcId="{582F55A7-2E4D-4528-84BD-C654309A05D3}" destId="{8F9546F5-B2CE-4814-9468-3EF595505437}" srcOrd="1" destOrd="0" parTransId="{F1546927-B914-4FD2-A54F-7FD91CB63323}" sibTransId="{FFB0B0D8-5434-4736-88B8-184CAD70C215}"/>
    <dgm:cxn modelId="{5616E5D6-B720-4598-9FF4-7B0A2B08FA8D}" type="presOf" srcId="{8F9546F5-B2CE-4814-9468-3EF595505437}" destId="{6E81D54F-0F00-42C8-9CB8-6ABA2A17D257}" srcOrd="0" destOrd="0" presId="urn:microsoft.com/office/officeart/2005/8/layout/pList2"/>
    <dgm:cxn modelId="{653120B3-312C-4347-8B60-C09A578FEA8D}" type="presOf" srcId="{66B86DD0-BF4B-492C-8162-AD2F0A822056}" destId="{D38C9014-6805-4CE4-A472-35F046CB9CF6}" srcOrd="0" destOrd="0" presId="urn:microsoft.com/office/officeart/2005/8/layout/pList2"/>
    <dgm:cxn modelId="{CC43A424-A3B3-4CFA-975C-64B99AF569B4}" srcId="{582F55A7-2E4D-4528-84BD-C654309A05D3}" destId="{EFA304F2-FCB6-4778-89A2-D80E8388B61D}" srcOrd="0" destOrd="0" parTransId="{406CE04C-93A0-4154-8B43-2643B9DA3C67}" sibTransId="{BC322581-ACA3-4F6E-B5BA-C1FBAE3C78A3}"/>
    <dgm:cxn modelId="{A1B81EFB-CAFF-4950-B7C9-693DC71F1F70}" type="presOf" srcId="{582F55A7-2E4D-4528-84BD-C654309A05D3}" destId="{FB4E5881-5E04-49A0-A1DB-DA4E8E7BA282}" srcOrd="0" destOrd="0" presId="urn:microsoft.com/office/officeart/2005/8/layout/pList2"/>
    <dgm:cxn modelId="{6CDC3473-DCB4-4236-AFC1-15723C1F4F51}" srcId="{582F55A7-2E4D-4528-84BD-C654309A05D3}" destId="{66B86DD0-BF4B-492C-8162-AD2F0A822056}" srcOrd="2" destOrd="0" parTransId="{1C68AE52-BF50-49F2-B889-C511675C3F0E}" sibTransId="{ACB49906-B7D6-4B71-8D2B-5CCF7B5AC455}"/>
    <dgm:cxn modelId="{D66E63D3-532A-4ACD-9D49-94A5C1DBC4E7}" type="presOf" srcId="{BC322581-ACA3-4F6E-B5BA-C1FBAE3C78A3}" destId="{78DF6C56-1E2E-40B8-977D-E94ACBA33408}" srcOrd="0" destOrd="0" presId="urn:microsoft.com/office/officeart/2005/8/layout/pList2"/>
    <dgm:cxn modelId="{603B6451-67B4-429D-8EC3-9040FD1978E5}" type="presOf" srcId="{FFB0B0D8-5434-4736-88B8-184CAD70C215}" destId="{BA20AA7B-1C17-44EB-A0C7-7DBC178AE03F}" srcOrd="0" destOrd="0" presId="urn:microsoft.com/office/officeart/2005/8/layout/pList2"/>
    <dgm:cxn modelId="{62DEFD36-0EAA-4195-B141-D1B3BCFD9786}" type="presParOf" srcId="{FB4E5881-5E04-49A0-A1DB-DA4E8E7BA282}" destId="{F4C51E75-632B-47C4-A13E-CEA71602B2DD}" srcOrd="0" destOrd="0" presId="urn:microsoft.com/office/officeart/2005/8/layout/pList2"/>
    <dgm:cxn modelId="{2A7A8907-4AB9-438B-B191-B4EABCEB8345}" type="presParOf" srcId="{FB4E5881-5E04-49A0-A1DB-DA4E8E7BA282}" destId="{7257DD35-82A4-43E8-8060-E3896FB90BED}" srcOrd="1" destOrd="0" presId="urn:microsoft.com/office/officeart/2005/8/layout/pList2"/>
    <dgm:cxn modelId="{B010F780-EC10-466E-95BD-84F600E4F834}" type="presParOf" srcId="{7257DD35-82A4-43E8-8060-E3896FB90BED}" destId="{70817534-C10F-4296-8EEE-CA8A338F9A49}" srcOrd="0" destOrd="0" presId="urn:microsoft.com/office/officeart/2005/8/layout/pList2"/>
    <dgm:cxn modelId="{32655894-4ADD-4966-8BC4-42FA66295D8B}" type="presParOf" srcId="{70817534-C10F-4296-8EEE-CA8A338F9A49}" destId="{48EBEB16-2BFB-4FC9-BC24-E85E3F1A00CF}" srcOrd="0" destOrd="0" presId="urn:microsoft.com/office/officeart/2005/8/layout/pList2"/>
    <dgm:cxn modelId="{A0213250-EEC9-49B0-80A7-BA9425F0631C}" type="presParOf" srcId="{70817534-C10F-4296-8EEE-CA8A338F9A49}" destId="{29C7812A-5ECC-41CC-AF44-A7F78AED6608}" srcOrd="1" destOrd="0" presId="urn:microsoft.com/office/officeart/2005/8/layout/pList2"/>
    <dgm:cxn modelId="{1B7B699E-D155-4187-A081-9879E02FFE6A}" type="presParOf" srcId="{70817534-C10F-4296-8EEE-CA8A338F9A49}" destId="{C1C39BF7-89CB-4089-A3A6-6E4F3E1B5702}" srcOrd="2" destOrd="0" presId="urn:microsoft.com/office/officeart/2005/8/layout/pList2"/>
    <dgm:cxn modelId="{5214C406-04CB-49FB-AB92-97F0C82B37AD}" type="presParOf" srcId="{7257DD35-82A4-43E8-8060-E3896FB90BED}" destId="{78DF6C56-1E2E-40B8-977D-E94ACBA33408}" srcOrd="1" destOrd="0" presId="urn:microsoft.com/office/officeart/2005/8/layout/pList2"/>
    <dgm:cxn modelId="{942E4E34-1A1F-4CE0-87CE-D564FA5378E2}" type="presParOf" srcId="{7257DD35-82A4-43E8-8060-E3896FB90BED}" destId="{2F8991A0-E19A-4BC9-8A66-44E86A1959A8}" srcOrd="2" destOrd="0" presId="urn:microsoft.com/office/officeart/2005/8/layout/pList2"/>
    <dgm:cxn modelId="{DD780B4B-8535-4C04-B681-A152CF242CA2}" type="presParOf" srcId="{2F8991A0-E19A-4BC9-8A66-44E86A1959A8}" destId="{6E81D54F-0F00-42C8-9CB8-6ABA2A17D257}" srcOrd="0" destOrd="0" presId="urn:microsoft.com/office/officeart/2005/8/layout/pList2"/>
    <dgm:cxn modelId="{E0B11020-91AC-463E-AD12-41F7A5CFE5D4}" type="presParOf" srcId="{2F8991A0-E19A-4BC9-8A66-44E86A1959A8}" destId="{15CD8BA1-8B0E-4340-8C39-ECEE56980316}" srcOrd="1" destOrd="0" presId="urn:microsoft.com/office/officeart/2005/8/layout/pList2"/>
    <dgm:cxn modelId="{C8639B4C-2E09-47EB-BE93-1221286575D1}" type="presParOf" srcId="{2F8991A0-E19A-4BC9-8A66-44E86A1959A8}" destId="{E5DA071C-84DA-4C72-A54A-AB526CE6D0A1}" srcOrd="2" destOrd="0" presId="urn:microsoft.com/office/officeart/2005/8/layout/pList2"/>
    <dgm:cxn modelId="{7ACE3E05-30F1-4559-A488-5CF424C1E770}" type="presParOf" srcId="{7257DD35-82A4-43E8-8060-E3896FB90BED}" destId="{BA20AA7B-1C17-44EB-A0C7-7DBC178AE03F}" srcOrd="3" destOrd="0" presId="urn:microsoft.com/office/officeart/2005/8/layout/pList2"/>
    <dgm:cxn modelId="{14156148-3580-4B1A-BDEB-1DA1C8CFE67D}" type="presParOf" srcId="{7257DD35-82A4-43E8-8060-E3896FB90BED}" destId="{2C45A153-8B5F-47F8-9791-EAEFCCDE74DB}" srcOrd="4" destOrd="0" presId="urn:microsoft.com/office/officeart/2005/8/layout/pList2"/>
    <dgm:cxn modelId="{8AAE92C7-A0CB-4711-8745-000B07D89F22}" type="presParOf" srcId="{2C45A153-8B5F-47F8-9791-EAEFCCDE74DB}" destId="{D38C9014-6805-4CE4-A472-35F046CB9CF6}" srcOrd="0" destOrd="0" presId="urn:microsoft.com/office/officeart/2005/8/layout/pList2"/>
    <dgm:cxn modelId="{BE678E8D-10B4-4091-9DD6-9A6702B9D579}" type="presParOf" srcId="{2C45A153-8B5F-47F8-9791-EAEFCCDE74DB}" destId="{D107E296-568C-4A8E-B686-07EB9F9F599B}" srcOrd="1" destOrd="0" presId="urn:microsoft.com/office/officeart/2005/8/layout/pList2"/>
    <dgm:cxn modelId="{63D045F7-635E-40F0-8E15-FC99A0A9E446}" type="presParOf" srcId="{2C45A153-8B5F-47F8-9791-EAEFCCDE74DB}" destId="{2E8B8141-7C62-4844-9262-DC56E5F6493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D6975C-EF2C-499D-964D-285152DC31C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7E4F5CC-2808-498C-81F3-58DBE022A3FC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b="1" dirty="0" smtClean="0">
              <a:solidFill>
                <a:schemeClr val="accent5">
                  <a:lumMod val="50000"/>
                </a:schemeClr>
              </a:solidFill>
            </a:rPr>
            <a:t>ANTENATAL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8B4B587D-21CB-4015-8C92-FC5D36B7B2B7}" type="parTrans" cxnId="{B979D7BE-EBFF-47DE-9980-53F9E2AA3DA3}">
      <dgm:prSet/>
      <dgm:spPr/>
      <dgm:t>
        <a:bodyPr/>
        <a:lstStyle/>
        <a:p>
          <a:endParaRPr lang="tr-TR"/>
        </a:p>
      </dgm:t>
    </dgm:pt>
    <dgm:pt modelId="{822C89D1-6718-47C1-A907-FAFF9F826798}" type="sibTrans" cxnId="{B979D7BE-EBFF-47DE-9980-53F9E2AA3DA3}">
      <dgm:prSet/>
      <dgm:spPr/>
      <dgm:t>
        <a:bodyPr/>
        <a:lstStyle/>
        <a:p>
          <a:endParaRPr lang="tr-TR"/>
        </a:p>
      </dgm:t>
    </dgm:pt>
    <dgm:pt modelId="{90E6C1D6-E038-4063-B1FB-15C8F1BDF3BE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Düşük	          Doğumsal anomali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2F9B9D2C-197F-42FA-A3B3-F7FCA9A8A65E}" type="parTrans" cxnId="{5D951DA2-952C-40DB-9EC0-2B8B2E6D89D0}">
      <dgm:prSet/>
      <dgm:spPr/>
      <dgm:t>
        <a:bodyPr/>
        <a:lstStyle/>
        <a:p>
          <a:endParaRPr lang="tr-TR"/>
        </a:p>
      </dgm:t>
    </dgm:pt>
    <dgm:pt modelId="{D92C817D-62D0-4F3A-9D31-D9451592A6F1}" type="sibTrans" cxnId="{5D951DA2-952C-40DB-9EC0-2B8B2E6D89D0}">
      <dgm:prSet/>
      <dgm:spPr/>
      <dgm:t>
        <a:bodyPr/>
        <a:lstStyle/>
        <a:p>
          <a:endParaRPr lang="tr-TR"/>
        </a:p>
      </dgm:t>
    </dgm:pt>
    <dgm:pt modelId="{EA3A2C3C-EFE2-49C3-BB89-1ACABED10BC4}">
      <dgm:prSet phldrT="[Metin]"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b="1" smtClean="0">
              <a:solidFill>
                <a:schemeClr val="accent5">
                  <a:lumMod val="50000"/>
                </a:schemeClr>
              </a:solidFill>
            </a:rPr>
            <a:t>DOĞUM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556F1648-0EA2-4D27-9D7C-979F3006CB21}" type="parTrans" cxnId="{8F24F36C-4E66-4D69-A809-86AA2A6EFA89}">
      <dgm:prSet/>
      <dgm:spPr/>
      <dgm:t>
        <a:bodyPr/>
        <a:lstStyle/>
        <a:p>
          <a:endParaRPr lang="tr-TR"/>
        </a:p>
      </dgm:t>
    </dgm:pt>
    <dgm:pt modelId="{03C60434-A1AE-40D8-8BAF-E62C38D9E663}" type="sibTrans" cxnId="{8F24F36C-4E66-4D69-A809-86AA2A6EFA89}">
      <dgm:prSet/>
      <dgm:spPr/>
      <dgm:t>
        <a:bodyPr/>
        <a:lstStyle/>
        <a:p>
          <a:endParaRPr lang="tr-TR"/>
        </a:p>
      </dgm:t>
    </dgm:pt>
    <dgm:pt modelId="{BDF4371F-D177-4461-A68C-3B53F88CA0E0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b="1" dirty="0" smtClean="0">
              <a:solidFill>
                <a:schemeClr val="accent5">
                  <a:lumMod val="50000"/>
                </a:schemeClr>
              </a:solidFill>
            </a:rPr>
            <a:t>POSTNATAL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2D251D5A-9DE3-471F-966D-8736A3E48D20}" type="parTrans" cxnId="{0EE20F35-503A-4CA2-B06F-98A715E0BD5D}">
      <dgm:prSet/>
      <dgm:spPr/>
      <dgm:t>
        <a:bodyPr/>
        <a:lstStyle/>
        <a:p>
          <a:endParaRPr lang="tr-TR"/>
        </a:p>
      </dgm:t>
    </dgm:pt>
    <dgm:pt modelId="{B15FEDE5-1555-4DB5-973D-6B84089EF30E}" type="sibTrans" cxnId="{0EE20F35-503A-4CA2-B06F-98A715E0BD5D}">
      <dgm:prSet/>
      <dgm:spPr/>
      <dgm:t>
        <a:bodyPr/>
        <a:lstStyle/>
        <a:p>
          <a:endParaRPr lang="tr-TR"/>
        </a:p>
      </dgm:t>
    </dgm:pt>
    <dgm:pt modelId="{C97135A6-BF0C-44F5-BC3C-EB882D2F9E36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RDS, geçici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taşipne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670A20F4-06AA-4521-B6E1-1DD21A4EF0A3}" type="parTrans" cxnId="{8FE6F5C9-D6C0-452B-A6C7-7841446F4232}">
      <dgm:prSet/>
      <dgm:spPr/>
      <dgm:t>
        <a:bodyPr/>
        <a:lstStyle/>
        <a:p>
          <a:endParaRPr lang="tr-TR"/>
        </a:p>
      </dgm:t>
    </dgm:pt>
    <dgm:pt modelId="{16994DD9-059D-4CDF-82CE-14844D4B7C14}" type="sibTrans" cxnId="{8FE6F5C9-D6C0-452B-A6C7-7841446F4232}">
      <dgm:prSet/>
      <dgm:spPr/>
      <dgm:t>
        <a:bodyPr/>
        <a:lstStyle/>
        <a:p>
          <a:endParaRPr lang="tr-TR"/>
        </a:p>
      </dgm:t>
    </dgm:pt>
    <dgm:pt modelId="{CCD7B5D4-5A97-409C-8C36-D61B25BBAA54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Kardiyomyopati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, NICU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87B64117-A207-4136-B1A5-51FF1C1A05CB}" type="parTrans" cxnId="{8FC88ABD-F58F-4FC9-88D5-02CCA64CE44C}">
      <dgm:prSet/>
      <dgm:spPr/>
      <dgm:t>
        <a:bodyPr/>
        <a:lstStyle/>
        <a:p>
          <a:endParaRPr lang="tr-TR"/>
        </a:p>
      </dgm:t>
    </dgm:pt>
    <dgm:pt modelId="{5BCB9026-5EB7-46AF-9A63-C776F9AA996F}" type="sibTrans" cxnId="{8FC88ABD-F58F-4FC9-88D5-02CCA64CE44C}">
      <dgm:prSet/>
      <dgm:spPr/>
      <dgm:t>
        <a:bodyPr/>
        <a:lstStyle/>
        <a:p>
          <a:endParaRPr lang="tr-TR"/>
        </a:p>
      </dgm:t>
    </dgm:pt>
    <dgm:pt modelId="{16DE2BC5-A333-4DC7-B035-A923FD7D474F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B</a:t>
          </a:r>
          <a:r>
            <a:rPr lang="en-US" sz="2400" dirty="0" err="1" smtClean="0">
              <a:solidFill>
                <a:schemeClr val="accent5">
                  <a:lumMod val="50000"/>
                </a:schemeClr>
              </a:solidFill>
            </a:rPr>
            <a:t>ra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k</a:t>
          </a:r>
          <a:r>
            <a:rPr lang="en-US" sz="2400" dirty="0" err="1" smtClean="0">
              <a:solidFill>
                <a:schemeClr val="accent5">
                  <a:lumMod val="50000"/>
                </a:schemeClr>
              </a:solidFill>
            </a:rPr>
            <a:t>i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y</a:t>
          </a:r>
          <a:r>
            <a:rPr lang="en-US" sz="2400" dirty="0" smtClean="0">
              <a:solidFill>
                <a:schemeClr val="accent5">
                  <a:lumMod val="50000"/>
                </a:schemeClr>
              </a:solidFill>
            </a:rPr>
            <a:t>al </a:t>
          </a:r>
          <a:r>
            <a:rPr lang="en-US" sz="2400" dirty="0" err="1" smtClean="0">
              <a:solidFill>
                <a:schemeClr val="accent5">
                  <a:lumMod val="50000"/>
                </a:schemeClr>
              </a:solidFill>
            </a:rPr>
            <a:t>ple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ksus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hasarı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BCE2F4A9-DFCA-4C65-B8AB-E82938DD8CCF}" type="parTrans" cxnId="{5847F369-6589-4CF0-9F8B-21852E1C1406}">
      <dgm:prSet/>
      <dgm:spPr/>
      <dgm:t>
        <a:bodyPr/>
        <a:lstStyle/>
        <a:p>
          <a:endParaRPr lang="tr-TR"/>
        </a:p>
      </dgm:t>
    </dgm:pt>
    <dgm:pt modelId="{72D92C72-3E4B-4B5C-970B-E08B26E5A256}" type="sibTrans" cxnId="{5847F369-6589-4CF0-9F8B-21852E1C1406}">
      <dgm:prSet/>
      <dgm:spPr/>
      <dgm:t>
        <a:bodyPr/>
        <a:lstStyle/>
        <a:p>
          <a:endParaRPr lang="tr-TR"/>
        </a:p>
      </dgm:t>
    </dgm:pt>
    <dgm:pt modelId="{575E19ED-A506-423A-BA6C-50B8C751E41F}">
      <dgm:prSet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Hipoglisemi,  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Hipokalsemi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AD1A23B2-1EF0-4CE0-B1CC-5C2F3E4F890D}" type="parTrans" cxnId="{B03AEA6D-4B5A-4C22-B48E-A1E9D95B6DE4}">
      <dgm:prSet/>
      <dgm:spPr/>
      <dgm:t>
        <a:bodyPr/>
        <a:lstStyle/>
        <a:p>
          <a:endParaRPr lang="tr-TR"/>
        </a:p>
      </dgm:t>
    </dgm:pt>
    <dgm:pt modelId="{24B2A304-6BFE-40D4-9E5C-6A9C908D2134}" type="sibTrans" cxnId="{B03AEA6D-4B5A-4C22-B48E-A1E9D95B6DE4}">
      <dgm:prSet/>
      <dgm:spPr/>
      <dgm:t>
        <a:bodyPr/>
        <a:lstStyle/>
        <a:p>
          <a:endParaRPr lang="tr-TR"/>
        </a:p>
      </dgm:t>
    </dgm:pt>
    <dgm:pt modelId="{D892C786-4874-4451-A94D-13018E0D7919}">
      <dgm:prSet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Polisitemi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,   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İkter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34001DBB-5B3B-4F27-84F1-01E0A6522129}" type="parTrans" cxnId="{0419B03D-CC85-4299-8BC1-22C1DAC6E17C}">
      <dgm:prSet/>
      <dgm:spPr/>
      <dgm:t>
        <a:bodyPr/>
        <a:lstStyle/>
        <a:p>
          <a:endParaRPr lang="tr-TR"/>
        </a:p>
      </dgm:t>
    </dgm:pt>
    <dgm:pt modelId="{6BB58F49-FBE8-46B1-84BF-05DD82DEC084}" type="sibTrans" cxnId="{0419B03D-CC85-4299-8BC1-22C1DAC6E17C}">
      <dgm:prSet/>
      <dgm:spPr/>
      <dgm:t>
        <a:bodyPr/>
        <a:lstStyle/>
        <a:p>
          <a:endParaRPr lang="tr-TR"/>
        </a:p>
      </dgm:t>
    </dgm:pt>
    <dgm:pt modelId="{BCAE48B1-861F-4391-8BA1-FEB283078288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K</a:t>
          </a:r>
          <a:r>
            <a:rPr lang="en-US" sz="2400" dirty="0" err="1" smtClean="0">
              <a:solidFill>
                <a:schemeClr val="accent5">
                  <a:lumMod val="50000"/>
                </a:schemeClr>
              </a:solidFill>
            </a:rPr>
            <a:t>lavi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küla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kırığı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F159FCE5-0EA4-480E-9161-8229F47EEE38}" type="parTrans" cxnId="{557391CB-5E11-47B1-A6D5-0F0503F6F994}">
      <dgm:prSet/>
      <dgm:spPr/>
      <dgm:t>
        <a:bodyPr/>
        <a:lstStyle/>
        <a:p>
          <a:endParaRPr lang="tr-TR"/>
        </a:p>
      </dgm:t>
    </dgm:pt>
    <dgm:pt modelId="{E1ED5C3B-42E1-48A4-8694-B200C044BC0C}" type="sibTrans" cxnId="{557391CB-5E11-47B1-A6D5-0F0503F6F994}">
      <dgm:prSet/>
      <dgm:spPr/>
      <dgm:t>
        <a:bodyPr/>
        <a:lstStyle/>
        <a:p>
          <a:endParaRPr lang="tr-TR"/>
        </a:p>
      </dgm:t>
    </dgm:pt>
    <dgm:pt modelId="{5511E68A-BB18-4C51-96DD-AF56BE616F02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IUGR	         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Makrozomi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B6765885-BAA4-45E9-AE16-4478AD8B611A}" type="parTrans" cxnId="{1E904F2F-EF14-4F71-9069-AE14C17F1B8B}">
      <dgm:prSet/>
      <dgm:spPr/>
      <dgm:t>
        <a:bodyPr/>
        <a:lstStyle/>
        <a:p>
          <a:endParaRPr lang="tr-TR"/>
        </a:p>
      </dgm:t>
    </dgm:pt>
    <dgm:pt modelId="{3A8FA7C6-CAF7-4263-8601-3842B313D4C2}" type="sibTrans" cxnId="{1E904F2F-EF14-4F71-9069-AE14C17F1B8B}">
      <dgm:prSet/>
      <dgm:spPr/>
      <dgm:t>
        <a:bodyPr/>
        <a:lstStyle/>
        <a:p>
          <a:endParaRPr lang="tr-TR"/>
        </a:p>
      </dgm:t>
    </dgm:pt>
    <dgm:pt modelId="{D30535CC-E445-42F3-A602-40F99523D2CF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Ani IUMF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CFBC1B4F-5879-45AF-88B6-7A01FBA6D1A5}" type="sibTrans" cxnId="{895C86AE-76B4-4A24-8745-3903C3AF5BC8}">
      <dgm:prSet/>
      <dgm:spPr/>
      <dgm:t>
        <a:bodyPr/>
        <a:lstStyle/>
        <a:p>
          <a:endParaRPr lang="tr-TR"/>
        </a:p>
      </dgm:t>
    </dgm:pt>
    <dgm:pt modelId="{F5DE3620-722B-44CF-99D7-FC0FF6167C76}" type="parTrans" cxnId="{895C86AE-76B4-4A24-8745-3903C3AF5BC8}">
      <dgm:prSet/>
      <dgm:spPr/>
      <dgm:t>
        <a:bodyPr/>
        <a:lstStyle/>
        <a:p>
          <a:endParaRPr lang="tr-TR"/>
        </a:p>
      </dgm:t>
    </dgm:pt>
    <dgm:pt modelId="{F9985F05-70CE-44F1-B7C9-B18382C34269}">
      <dgm:prSet phldrT="[Metin]"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Asfiksi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	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83C142F3-617D-4F73-87DB-C1DE9616915B}" type="sibTrans" cxnId="{7CDC6675-B4F6-4BF9-BF81-9E4084875AB8}">
      <dgm:prSet/>
      <dgm:spPr/>
      <dgm:t>
        <a:bodyPr/>
        <a:lstStyle/>
        <a:p>
          <a:endParaRPr lang="tr-TR"/>
        </a:p>
      </dgm:t>
    </dgm:pt>
    <dgm:pt modelId="{C9437428-843B-4FA1-ABE2-C99D66A7604F}" type="parTrans" cxnId="{7CDC6675-B4F6-4BF9-BF81-9E4084875AB8}">
      <dgm:prSet/>
      <dgm:spPr/>
      <dgm:t>
        <a:bodyPr/>
        <a:lstStyle/>
        <a:p>
          <a:endParaRPr lang="tr-TR"/>
        </a:p>
      </dgm:t>
    </dgm:pt>
    <dgm:pt modelId="{33A785A5-0F1D-4D27-83E8-996C0158D2C1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Omuz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distosisi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C8829DA8-951B-4094-BA95-1E04334D54B7}" type="parTrans" cxnId="{C89FC9CC-96CA-48BB-9F38-91BE0958DA9C}">
      <dgm:prSet/>
      <dgm:spPr/>
      <dgm:t>
        <a:bodyPr/>
        <a:lstStyle/>
        <a:p>
          <a:endParaRPr lang="tr-TR"/>
        </a:p>
      </dgm:t>
    </dgm:pt>
    <dgm:pt modelId="{EEEB40F9-8D18-4E8F-B9EE-19F6046C1BEA}" type="sibTrans" cxnId="{C89FC9CC-96CA-48BB-9F38-91BE0958DA9C}">
      <dgm:prSet/>
      <dgm:spPr/>
      <dgm:t>
        <a:bodyPr/>
        <a:lstStyle/>
        <a:p>
          <a:endParaRPr lang="tr-TR"/>
        </a:p>
      </dgm:t>
    </dgm:pt>
    <dgm:pt modelId="{0EDB3864-C34D-4CBA-9686-1F02064943BD}" type="pres">
      <dgm:prSet presAssocID="{E3D6975C-EF2C-499D-964D-285152DC31C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7C0ACA-54AD-4E6A-9C54-F56EC07E6893}" type="pres">
      <dgm:prSet presAssocID="{77E4F5CC-2808-498C-81F3-58DBE022A3FC}" presName="comp" presStyleCnt="0"/>
      <dgm:spPr/>
    </dgm:pt>
    <dgm:pt modelId="{A059FD9B-2E29-40D8-8A55-DCF2BC23356C}" type="pres">
      <dgm:prSet presAssocID="{77E4F5CC-2808-498C-81F3-58DBE022A3FC}" presName="box" presStyleLbl="node1" presStyleIdx="0" presStyleCnt="3" custScaleY="84711" custLinFactNeighborY="800"/>
      <dgm:spPr/>
      <dgm:t>
        <a:bodyPr/>
        <a:lstStyle/>
        <a:p>
          <a:endParaRPr lang="tr-TR"/>
        </a:p>
      </dgm:t>
    </dgm:pt>
    <dgm:pt modelId="{B2FA5B6C-DE97-47DB-8C79-DB1374E658E6}" type="pres">
      <dgm:prSet presAssocID="{77E4F5CC-2808-498C-81F3-58DBE022A3FC}" presName="img" presStyleLbl="fgImgPlace1" presStyleIdx="0" presStyleCnt="3" custScaleX="103625" custScaleY="90391" custLinFactNeighborX="-4065" custLinFactNeighborY="12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D5685D9-2754-4896-BE1B-C8566B487DB8}" type="pres">
      <dgm:prSet presAssocID="{77E4F5CC-2808-498C-81F3-58DBE022A3F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D3BADC-0620-4CED-8F84-8B0674A5C56E}" type="pres">
      <dgm:prSet presAssocID="{822C89D1-6718-47C1-A907-FAFF9F826798}" presName="spacer" presStyleCnt="0"/>
      <dgm:spPr/>
    </dgm:pt>
    <dgm:pt modelId="{91E54378-574F-4B80-92D4-5A38A9643D4C}" type="pres">
      <dgm:prSet presAssocID="{EA3A2C3C-EFE2-49C3-BB89-1ACABED10BC4}" presName="comp" presStyleCnt="0"/>
      <dgm:spPr/>
    </dgm:pt>
    <dgm:pt modelId="{ACF7AD8D-E674-4489-9FA1-ABC75A0CB9F9}" type="pres">
      <dgm:prSet presAssocID="{EA3A2C3C-EFE2-49C3-BB89-1ACABED10BC4}" presName="box" presStyleLbl="node1" presStyleIdx="1" presStyleCnt="3"/>
      <dgm:spPr/>
      <dgm:t>
        <a:bodyPr/>
        <a:lstStyle/>
        <a:p>
          <a:endParaRPr lang="tr-TR"/>
        </a:p>
      </dgm:t>
    </dgm:pt>
    <dgm:pt modelId="{867409E8-71C5-44D3-9982-B58208EC9F13}" type="pres">
      <dgm:prSet presAssocID="{EA3A2C3C-EFE2-49C3-BB89-1ACABED10BC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3C047C6-B496-4B0F-9B00-FCE0A98E690D}" type="pres">
      <dgm:prSet presAssocID="{EA3A2C3C-EFE2-49C3-BB89-1ACABED10BC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8C506-A361-4FF7-A916-32D82C89B157}" type="pres">
      <dgm:prSet presAssocID="{03C60434-A1AE-40D8-8BAF-E62C38D9E663}" presName="spacer" presStyleCnt="0"/>
      <dgm:spPr/>
    </dgm:pt>
    <dgm:pt modelId="{1A74D7DE-6CE9-45E9-8A53-548E53556CC4}" type="pres">
      <dgm:prSet presAssocID="{BDF4371F-D177-4461-A68C-3B53F88CA0E0}" presName="comp" presStyleCnt="0"/>
      <dgm:spPr/>
    </dgm:pt>
    <dgm:pt modelId="{469160D4-4841-4F0D-A7E4-079FBF542354}" type="pres">
      <dgm:prSet presAssocID="{BDF4371F-D177-4461-A68C-3B53F88CA0E0}" presName="box" presStyleLbl="node1" presStyleIdx="2" presStyleCnt="3"/>
      <dgm:spPr/>
      <dgm:t>
        <a:bodyPr/>
        <a:lstStyle/>
        <a:p>
          <a:endParaRPr lang="tr-TR"/>
        </a:p>
      </dgm:t>
    </dgm:pt>
    <dgm:pt modelId="{23529B0E-A44B-4372-ABBC-E393F10A128F}" type="pres">
      <dgm:prSet presAssocID="{BDF4371F-D177-4461-A68C-3B53F88CA0E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5562AB0-E5F4-4771-8B80-1F846F4B79C0}" type="pres">
      <dgm:prSet presAssocID="{BDF4371F-D177-4461-A68C-3B53F88CA0E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4A170F1-CAE8-4E42-8E8B-B34CDFF0FC59}" type="presOf" srcId="{BCAE48B1-861F-4391-8BA1-FEB283078288}" destId="{93C047C6-B496-4B0F-9B00-FCE0A98E690D}" srcOrd="1" destOrd="3" presId="urn:microsoft.com/office/officeart/2005/8/layout/vList4"/>
    <dgm:cxn modelId="{7CDC6675-B4F6-4BF9-BF81-9E4084875AB8}" srcId="{EA3A2C3C-EFE2-49C3-BB89-1ACABED10BC4}" destId="{F9985F05-70CE-44F1-B7C9-B18382C34269}" srcOrd="0" destOrd="0" parTransId="{C9437428-843B-4FA1-ABE2-C99D66A7604F}" sibTransId="{83C142F3-617D-4F73-87DB-C1DE9616915B}"/>
    <dgm:cxn modelId="{8F24F36C-4E66-4D69-A809-86AA2A6EFA89}" srcId="{E3D6975C-EF2C-499D-964D-285152DC31C6}" destId="{EA3A2C3C-EFE2-49C3-BB89-1ACABED10BC4}" srcOrd="1" destOrd="0" parTransId="{556F1648-0EA2-4D27-9D7C-979F3006CB21}" sibTransId="{03C60434-A1AE-40D8-8BAF-E62C38D9E663}"/>
    <dgm:cxn modelId="{04B3C396-596C-4E6B-AE33-E5EA2CAF6807}" type="presOf" srcId="{EA3A2C3C-EFE2-49C3-BB89-1ACABED10BC4}" destId="{ACF7AD8D-E674-4489-9FA1-ABC75A0CB9F9}" srcOrd="0" destOrd="0" presId="urn:microsoft.com/office/officeart/2005/8/layout/vList4"/>
    <dgm:cxn modelId="{1314E42C-13F2-4102-BDA4-A3858AD648CB}" type="presOf" srcId="{D30535CC-E445-42F3-A602-40F99523D2CF}" destId="{A059FD9B-2E29-40D8-8A55-DCF2BC23356C}" srcOrd="0" destOrd="3" presId="urn:microsoft.com/office/officeart/2005/8/layout/vList4"/>
    <dgm:cxn modelId="{83738222-CF6A-4D71-ABB7-9FFC690E747D}" type="presOf" srcId="{77E4F5CC-2808-498C-81F3-58DBE022A3FC}" destId="{A059FD9B-2E29-40D8-8A55-DCF2BC23356C}" srcOrd="0" destOrd="0" presId="urn:microsoft.com/office/officeart/2005/8/layout/vList4"/>
    <dgm:cxn modelId="{1E904F2F-EF14-4F71-9069-AE14C17F1B8B}" srcId="{77E4F5CC-2808-498C-81F3-58DBE022A3FC}" destId="{5511E68A-BB18-4C51-96DD-AF56BE616F02}" srcOrd="1" destOrd="0" parTransId="{B6765885-BAA4-45E9-AE16-4478AD8B611A}" sibTransId="{3A8FA7C6-CAF7-4263-8601-3842B313D4C2}"/>
    <dgm:cxn modelId="{5D951DA2-952C-40DB-9EC0-2B8B2E6D89D0}" srcId="{77E4F5CC-2808-498C-81F3-58DBE022A3FC}" destId="{90E6C1D6-E038-4063-B1FB-15C8F1BDF3BE}" srcOrd="0" destOrd="0" parTransId="{2F9B9D2C-197F-42FA-A3B3-F7FCA9A8A65E}" sibTransId="{D92C817D-62D0-4F3A-9D31-D9451592A6F1}"/>
    <dgm:cxn modelId="{93C57D01-002E-46F8-82D4-F1BBD161261C}" type="presOf" srcId="{90E6C1D6-E038-4063-B1FB-15C8F1BDF3BE}" destId="{9D5685D9-2754-4896-BE1B-C8566B487DB8}" srcOrd="1" destOrd="1" presId="urn:microsoft.com/office/officeart/2005/8/layout/vList4"/>
    <dgm:cxn modelId="{A45B121D-88CF-4FE7-9139-008603E1D3D3}" type="presOf" srcId="{575E19ED-A506-423A-BA6C-50B8C751E41F}" destId="{45562AB0-E5F4-4771-8B80-1F846F4B79C0}" srcOrd="1" destOrd="2" presId="urn:microsoft.com/office/officeart/2005/8/layout/vList4"/>
    <dgm:cxn modelId="{B979D7BE-EBFF-47DE-9980-53F9E2AA3DA3}" srcId="{E3D6975C-EF2C-499D-964D-285152DC31C6}" destId="{77E4F5CC-2808-498C-81F3-58DBE022A3FC}" srcOrd="0" destOrd="0" parTransId="{8B4B587D-21CB-4015-8C92-FC5D36B7B2B7}" sibTransId="{822C89D1-6718-47C1-A907-FAFF9F826798}"/>
    <dgm:cxn modelId="{399B67BD-B0DE-493E-AFCC-99FFE3163BA6}" type="presOf" srcId="{5511E68A-BB18-4C51-96DD-AF56BE616F02}" destId="{A059FD9B-2E29-40D8-8A55-DCF2BC23356C}" srcOrd="0" destOrd="2" presId="urn:microsoft.com/office/officeart/2005/8/layout/vList4"/>
    <dgm:cxn modelId="{D693B7ED-FE5E-49A2-8903-C1D3F0AD5683}" type="presOf" srcId="{E3D6975C-EF2C-499D-964D-285152DC31C6}" destId="{0EDB3864-C34D-4CBA-9686-1F02064943BD}" srcOrd="0" destOrd="0" presId="urn:microsoft.com/office/officeart/2005/8/layout/vList4"/>
    <dgm:cxn modelId="{F97014D2-F278-471D-B2C5-ABCFE5598E98}" type="presOf" srcId="{5511E68A-BB18-4C51-96DD-AF56BE616F02}" destId="{9D5685D9-2754-4896-BE1B-C8566B487DB8}" srcOrd="1" destOrd="2" presId="urn:microsoft.com/office/officeart/2005/8/layout/vList4"/>
    <dgm:cxn modelId="{CA8F623F-ED34-41F0-AC3C-606A8BC54353}" type="presOf" srcId="{F9985F05-70CE-44F1-B7C9-B18382C34269}" destId="{ACF7AD8D-E674-4489-9FA1-ABC75A0CB9F9}" srcOrd="0" destOrd="1" presId="urn:microsoft.com/office/officeart/2005/8/layout/vList4"/>
    <dgm:cxn modelId="{CF1EAA01-F632-45A6-ACD9-A51C72242D8F}" type="presOf" srcId="{BCAE48B1-861F-4391-8BA1-FEB283078288}" destId="{ACF7AD8D-E674-4489-9FA1-ABC75A0CB9F9}" srcOrd="0" destOrd="3" presId="urn:microsoft.com/office/officeart/2005/8/layout/vList4"/>
    <dgm:cxn modelId="{895C86AE-76B4-4A24-8745-3903C3AF5BC8}" srcId="{77E4F5CC-2808-498C-81F3-58DBE022A3FC}" destId="{D30535CC-E445-42F3-A602-40F99523D2CF}" srcOrd="2" destOrd="0" parTransId="{F5DE3620-722B-44CF-99D7-FC0FF6167C76}" sibTransId="{CFBC1B4F-5879-45AF-88B6-7A01FBA6D1A5}"/>
    <dgm:cxn modelId="{DC8AFE03-9501-44BC-88A0-58E1C2E977FD}" type="presOf" srcId="{D30535CC-E445-42F3-A602-40F99523D2CF}" destId="{9D5685D9-2754-4896-BE1B-C8566B487DB8}" srcOrd="1" destOrd="3" presId="urn:microsoft.com/office/officeart/2005/8/layout/vList4"/>
    <dgm:cxn modelId="{2F7FDDC8-943A-4171-AF19-85BCAEA832DF}" type="presOf" srcId="{EA3A2C3C-EFE2-49C3-BB89-1ACABED10BC4}" destId="{93C047C6-B496-4B0F-9B00-FCE0A98E690D}" srcOrd="1" destOrd="0" presId="urn:microsoft.com/office/officeart/2005/8/layout/vList4"/>
    <dgm:cxn modelId="{1CBBD882-BF5F-43F6-990C-245B2981FB14}" type="presOf" srcId="{CCD7B5D4-5A97-409C-8C36-D61B25BBAA54}" destId="{469160D4-4841-4F0D-A7E4-079FBF542354}" srcOrd="0" destOrd="4" presId="urn:microsoft.com/office/officeart/2005/8/layout/vList4"/>
    <dgm:cxn modelId="{8DBFAA11-7935-4591-B4DD-BE82582F52E2}" type="presOf" srcId="{16DE2BC5-A333-4DC7-B035-A923FD7D474F}" destId="{ACF7AD8D-E674-4489-9FA1-ABC75A0CB9F9}" srcOrd="0" destOrd="2" presId="urn:microsoft.com/office/officeart/2005/8/layout/vList4"/>
    <dgm:cxn modelId="{B03AEA6D-4B5A-4C22-B48E-A1E9D95B6DE4}" srcId="{BDF4371F-D177-4461-A68C-3B53F88CA0E0}" destId="{575E19ED-A506-423A-BA6C-50B8C751E41F}" srcOrd="1" destOrd="0" parTransId="{AD1A23B2-1EF0-4CE0-B1CC-5C2F3E4F890D}" sibTransId="{24B2A304-6BFE-40D4-9E5C-6A9C908D2134}"/>
    <dgm:cxn modelId="{8D2AA9E2-1547-4F01-998D-F22E6AB9E51C}" type="presOf" srcId="{D892C786-4874-4451-A94D-13018E0D7919}" destId="{45562AB0-E5F4-4771-8B80-1F846F4B79C0}" srcOrd="1" destOrd="3" presId="urn:microsoft.com/office/officeart/2005/8/layout/vList4"/>
    <dgm:cxn modelId="{8FC88ABD-F58F-4FC9-88D5-02CCA64CE44C}" srcId="{BDF4371F-D177-4461-A68C-3B53F88CA0E0}" destId="{CCD7B5D4-5A97-409C-8C36-D61B25BBAA54}" srcOrd="3" destOrd="0" parTransId="{87B64117-A207-4136-B1A5-51FF1C1A05CB}" sibTransId="{5BCB9026-5EB7-46AF-9A63-C776F9AA996F}"/>
    <dgm:cxn modelId="{33DF5A89-D85D-43F8-A36D-712AD8616A61}" type="presOf" srcId="{BDF4371F-D177-4461-A68C-3B53F88CA0E0}" destId="{469160D4-4841-4F0D-A7E4-079FBF542354}" srcOrd="0" destOrd="0" presId="urn:microsoft.com/office/officeart/2005/8/layout/vList4"/>
    <dgm:cxn modelId="{BBAD0FA8-1486-4C5C-A509-42D49E6DF2D2}" type="presOf" srcId="{16DE2BC5-A333-4DC7-B035-A923FD7D474F}" destId="{93C047C6-B496-4B0F-9B00-FCE0A98E690D}" srcOrd="1" destOrd="2" presId="urn:microsoft.com/office/officeart/2005/8/layout/vList4"/>
    <dgm:cxn modelId="{5847F369-6589-4CF0-9F8B-21852E1C1406}" srcId="{EA3A2C3C-EFE2-49C3-BB89-1ACABED10BC4}" destId="{16DE2BC5-A333-4DC7-B035-A923FD7D474F}" srcOrd="1" destOrd="0" parTransId="{BCE2F4A9-DFCA-4C65-B8AB-E82938DD8CCF}" sibTransId="{72D92C72-3E4B-4B5C-970B-E08B26E5A256}"/>
    <dgm:cxn modelId="{FC7D079A-787A-4366-B58E-72C1B033EBED}" type="presOf" srcId="{33A785A5-0F1D-4D27-83E8-996C0158D2C1}" destId="{93C047C6-B496-4B0F-9B00-FCE0A98E690D}" srcOrd="1" destOrd="4" presId="urn:microsoft.com/office/officeart/2005/8/layout/vList4"/>
    <dgm:cxn modelId="{08E0C36A-FE79-4831-AEFB-59AA37E070DA}" type="presOf" srcId="{BDF4371F-D177-4461-A68C-3B53F88CA0E0}" destId="{45562AB0-E5F4-4771-8B80-1F846F4B79C0}" srcOrd="1" destOrd="0" presId="urn:microsoft.com/office/officeart/2005/8/layout/vList4"/>
    <dgm:cxn modelId="{067AD761-13DC-4139-9D3E-DB427A6E0B6D}" type="presOf" srcId="{C97135A6-BF0C-44F5-BC3C-EB882D2F9E36}" destId="{45562AB0-E5F4-4771-8B80-1F846F4B79C0}" srcOrd="1" destOrd="1" presId="urn:microsoft.com/office/officeart/2005/8/layout/vList4"/>
    <dgm:cxn modelId="{C0C11426-870B-4505-8C80-3F17B75A61AD}" type="presOf" srcId="{90E6C1D6-E038-4063-B1FB-15C8F1BDF3BE}" destId="{A059FD9B-2E29-40D8-8A55-DCF2BC23356C}" srcOrd="0" destOrd="1" presId="urn:microsoft.com/office/officeart/2005/8/layout/vList4"/>
    <dgm:cxn modelId="{70000A51-F18C-4292-A635-4CF512F10F7E}" type="presOf" srcId="{CCD7B5D4-5A97-409C-8C36-D61B25BBAA54}" destId="{45562AB0-E5F4-4771-8B80-1F846F4B79C0}" srcOrd="1" destOrd="4" presId="urn:microsoft.com/office/officeart/2005/8/layout/vList4"/>
    <dgm:cxn modelId="{8653D888-CF78-485D-965C-568BA1F960D9}" type="presOf" srcId="{575E19ED-A506-423A-BA6C-50B8C751E41F}" destId="{469160D4-4841-4F0D-A7E4-079FBF542354}" srcOrd="0" destOrd="2" presId="urn:microsoft.com/office/officeart/2005/8/layout/vList4"/>
    <dgm:cxn modelId="{C89FC9CC-96CA-48BB-9F38-91BE0958DA9C}" srcId="{EA3A2C3C-EFE2-49C3-BB89-1ACABED10BC4}" destId="{33A785A5-0F1D-4D27-83E8-996C0158D2C1}" srcOrd="3" destOrd="0" parTransId="{C8829DA8-951B-4094-BA95-1E04334D54B7}" sibTransId="{EEEB40F9-8D18-4E8F-B9EE-19F6046C1BEA}"/>
    <dgm:cxn modelId="{98621387-CBE7-426F-8FB8-C41184F3237F}" type="presOf" srcId="{D892C786-4874-4451-A94D-13018E0D7919}" destId="{469160D4-4841-4F0D-A7E4-079FBF542354}" srcOrd="0" destOrd="3" presId="urn:microsoft.com/office/officeart/2005/8/layout/vList4"/>
    <dgm:cxn modelId="{8FE6F5C9-D6C0-452B-A6C7-7841446F4232}" srcId="{BDF4371F-D177-4461-A68C-3B53F88CA0E0}" destId="{C97135A6-BF0C-44F5-BC3C-EB882D2F9E36}" srcOrd="0" destOrd="0" parTransId="{670A20F4-06AA-4521-B6E1-1DD21A4EF0A3}" sibTransId="{16994DD9-059D-4CDF-82CE-14844D4B7C14}"/>
    <dgm:cxn modelId="{0419B03D-CC85-4299-8BC1-22C1DAC6E17C}" srcId="{BDF4371F-D177-4461-A68C-3B53F88CA0E0}" destId="{D892C786-4874-4451-A94D-13018E0D7919}" srcOrd="2" destOrd="0" parTransId="{34001DBB-5B3B-4F27-84F1-01E0A6522129}" sibTransId="{6BB58F49-FBE8-46B1-84BF-05DD82DEC084}"/>
    <dgm:cxn modelId="{0EE20F35-503A-4CA2-B06F-98A715E0BD5D}" srcId="{E3D6975C-EF2C-499D-964D-285152DC31C6}" destId="{BDF4371F-D177-4461-A68C-3B53F88CA0E0}" srcOrd="2" destOrd="0" parTransId="{2D251D5A-9DE3-471F-966D-8736A3E48D20}" sibTransId="{B15FEDE5-1555-4DB5-973D-6B84089EF30E}"/>
    <dgm:cxn modelId="{789A89EC-121E-42B1-9597-BECA2432D6F8}" type="presOf" srcId="{77E4F5CC-2808-498C-81F3-58DBE022A3FC}" destId="{9D5685D9-2754-4896-BE1B-C8566B487DB8}" srcOrd="1" destOrd="0" presId="urn:microsoft.com/office/officeart/2005/8/layout/vList4"/>
    <dgm:cxn modelId="{B7B44BEF-6560-43C2-B589-B4CD8D40B945}" type="presOf" srcId="{C97135A6-BF0C-44F5-BC3C-EB882D2F9E36}" destId="{469160D4-4841-4F0D-A7E4-079FBF542354}" srcOrd="0" destOrd="1" presId="urn:microsoft.com/office/officeart/2005/8/layout/vList4"/>
    <dgm:cxn modelId="{E61411CE-8BCF-40EA-A679-DA2293D9A384}" type="presOf" srcId="{F9985F05-70CE-44F1-B7C9-B18382C34269}" destId="{93C047C6-B496-4B0F-9B00-FCE0A98E690D}" srcOrd="1" destOrd="1" presId="urn:microsoft.com/office/officeart/2005/8/layout/vList4"/>
    <dgm:cxn modelId="{557391CB-5E11-47B1-A6D5-0F0503F6F994}" srcId="{EA3A2C3C-EFE2-49C3-BB89-1ACABED10BC4}" destId="{BCAE48B1-861F-4391-8BA1-FEB283078288}" srcOrd="2" destOrd="0" parTransId="{F159FCE5-0EA4-480E-9161-8229F47EEE38}" sibTransId="{E1ED5C3B-42E1-48A4-8694-B200C044BC0C}"/>
    <dgm:cxn modelId="{9953A453-8A58-4801-B836-DE2923827231}" type="presOf" srcId="{33A785A5-0F1D-4D27-83E8-996C0158D2C1}" destId="{ACF7AD8D-E674-4489-9FA1-ABC75A0CB9F9}" srcOrd="0" destOrd="4" presId="urn:microsoft.com/office/officeart/2005/8/layout/vList4"/>
    <dgm:cxn modelId="{AF991352-AA56-4018-B778-B694C8763225}" type="presParOf" srcId="{0EDB3864-C34D-4CBA-9686-1F02064943BD}" destId="{4B7C0ACA-54AD-4E6A-9C54-F56EC07E6893}" srcOrd="0" destOrd="0" presId="urn:microsoft.com/office/officeart/2005/8/layout/vList4"/>
    <dgm:cxn modelId="{F2E7700B-A167-4AF8-9DAD-069EDFF248DC}" type="presParOf" srcId="{4B7C0ACA-54AD-4E6A-9C54-F56EC07E6893}" destId="{A059FD9B-2E29-40D8-8A55-DCF2BC23356C}" srcOrd="0" destOrd="0" presId="urn:microsoft.com/office/officeart/2005/8/layout/vList4"/>
    <dgm:cxn modelId="{F7CEBC66-BA43-4F63-935B-AE3946B556DC}" type="presParOf" srcId="{4B7C0ACA-54AD-4E6A-9C54-F56EC07E6893}" destId="{B2FA5B6C-DE97-47DB-8C79-DB1374E658E6}" srcOrd="1" destOrd="0" presId="urn:microsoft.com/office/officeart/2005/8/layout/vList4"/>
    <dgm:cxn modelId="{89728CBC-6980-45E3-8BC1-1BEF7B86EE41}" type="presParOf" srcId="{4B7C0ACA-54AD-4E6A-9C54-F56EC07E6893}" destId="{9D5685D9-2754-4896-BE1B-C8566B487DB8}" srcOrd="2" destOrd="0" presId="urn:microsoft.com/office/officeart/2005/8/layout/vList4"/>
    <dgm:cxn modelId="{F96B896C-B518-48D2-9DCF-68F07BB6DC93}" type="presParOf" srcId="{0EDB3864-C34D-4CBA-9686-1F02064943BD}" destId="{02D3BADC-0620-4CED-8F84-8B0674A5C56E}" srcOrd="1" destOrd="0" presId="urn:microsoft.com/office/officeart/2005/8/layout/vList4"/>
    <dgm:cxn modelId="{E43E6146-9285-44B8-BB7F-0CC11A520719}" type="presParOf" srcId="{0EDB3864-C34D-4CBA-9686-1F02064943BD}" destId="{91E54378-574F-4B80-92D4-5A38A9643D4C}" srcOrd="2" destOrd="0" presId="urn:microsoft.com/office/officeart/2005/8/layout/vList4"/>
    <dgm:cxn modelId="{A5204BE1-08E4-4E06-BB62-D91012AF9931}" type="presParOf" srcId="{91E54378-574F-4B80-92D4-5A38A9643D4C}" destId="{ACF7AD8D-E674-4489-9FA1-ABC75A0CB9F9}" srcOrd="0" destOrd="0" presId="urn:microsoft.com/office/officeart/2005/8/layout/vList4"/>
    <dgm:cxn modelId="{8D8B9F8F-90EA-4A42-A124-821871ECFB7A}" type="presParOf" srcId="{91E54378-574F-4B80-92D4-5A38A9643D4C}" destId="{867409E8-71C5-44D3-9982-B58208EC9F13}" srcOrd="1" destOrd="0" presId="urn:microsoft.com/office/officeart/2005/8/layout/vList4"/>
    <dgm:cxn modelId="{19E4A676-91E8-49B9-8C88-DE0FC155F532}" type="presParOf" srcId="{91E54378-574F-4B80-92D4-5A38A9643D4C}" destId="{93C047C6-B496-4B0F-9B00-FCE0A98E690D}" srcOrd="2" destOrd="0" presId="urn:microsoft.com/office/officeart/2005/8/layout/vList4"/>
    <dgm:cxn modelId="{5C69BAFD-68A3-4833-881F-F617081EE7E0}" type="presParOf" srcId="{0EDB3864-C34D-4CBA-9686-1F02064943BD}" destId="{6278C506-A361-4FF7-A916-32D82C89B157}" srcOrd="3" destOrd="0" presId="urn:microsoft.com/office/officeart/2005/8/layout/vList4"/>
    <dgm:cxn modelId="{B355DF18-B6BC-478D-ABDF-0906C8874EFF}" type="presParOf" srcId="{0EDB3864-C34D-4CBA-9686-1F02064943BD}" destId="{1A74D7DE-6CE9-45E9-8A53-548E53556CC4}" srcOrd="4" destOrd="0" presId="urn:microsoft.com/office/officeart/2005/8/layout/vList4"/>
    <dgm:cxn modelId="{E1841F7D-11FE-491E-8870-ABC62A3739AE}" type="presParOf" srcId="{1A74D7DE-6CE9-45E9-8A53-548E53556CC4}" destId="{469160D4-4841-4F0D-A7E4-079FBF542354}" srcOrd="0" destOrd="0" presId="urn:microsoft.com/office/officeart/2005/8/layout/vList4"/>
    <dgm:cxn modelId="{DD646ABD-DE4D-4B5A-8493-DF07B8B240C8}" type="presParOf" srcId="{1A74D7DE-6CE9-45E9-8A53-548E53556CC4}" destId="{23529B0E-A44B-4372-ABBC-E393F10A128F}" srcOrd="1" destOrd="0" presId="urn:microsoft.com/office/officeart/2005/8/layout/vList4"/>
    <dgm:cxn modelId="{B9E49C40-F981-4A8F-BC5C-193DE1FC0679}" type="presParOf" srcId="{1A74D7DE-6CE9-45E9-8A53-548E53556CC4}" destId="{45562AB0-E5F4-4771-8B80-1F846F4B79C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5AFA6-4933-40F5-9308-2ABD71ED3887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F4298-E6BD-4977-A585-A9A8302CCF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414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664A-49F4-044C-A325-3C7E90993A8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4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664A-49F4-044C-A325-3C7E90993A80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81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664A-49F4-044C-A325-3C7E90993A80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2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1664A-49F4-044C-A325-3C7E90993A80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6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91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5635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999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866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46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0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413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494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46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643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996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4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57220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271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240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18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4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0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24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3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463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255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830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345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743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67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913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12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816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982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488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678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0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791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406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120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18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208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507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795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576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294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420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8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00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218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914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156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7845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777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667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96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545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97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58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255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732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219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366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80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15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2795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096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960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506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6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97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989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77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224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105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50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112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973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604E0F3-C0A3-794C-814D-5EBBF7DE01DC}" type="datetimeFigureOut">
              <a:rPr lang="en-US" smtClean="0">
                <a:solidFill>
                  <a:srgbClr val="000000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5/13/2018</a:t>
            </a:fld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F7C82-48D1-AB42-B484-13526224DE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554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5192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49843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86CA5-4D94-ED49-8E27-BAADB77CC4B1}" type="datetimeFigureOut">
              <a:rPr lang="en-US" smtClean="0">
                <a:solidFill>
                  <a:srgbClr val="000000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5/13/2018</a:t>
            </a:fld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3919-B12F-084F-B4F5-43189CD2588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3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97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173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345192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882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60539"/>
            <a:ext cx="5384800" cy="43656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60539"/>
            <a:ext cx="5588000" cy="43656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5D54C-3537-FB48-86F2-2D05D09DFFF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1759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604E0F3-C0A3-794C-814D-5EBBF7DE01DC}" type="datetimeFigureOut">
              <a:rPr lang="en-US" smtClean="0">
                <a:solidFill>
                  <a:srgbClr val="000000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5/13/2018</a:t>
            </a:fld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F7C82-48D1-AB42-B484-13526224DEB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453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5192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49843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3D86CA5-4D94-ED49-8E27-BAADB77CC4B1}" type="datetimeFigureOut">
              <a:rPr lang="en-US" smtClean="0">
                <a:solidFill>
                  <a:srgbClr val="000000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5/13/2018</a:t>
            </a:fld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3919-B12F-084F-B4F5-43189CD2588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575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2120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345192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251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60539"/>
            <a:ext cx="5384800" cy="43656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60539"/>
            <a:ext cx="5588000" cy="43656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5D54C-3537-FB48-86F2-2D05D09DFFF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88690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05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88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404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072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7442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755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23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226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828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81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050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630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207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97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516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57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02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024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67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058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169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262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8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7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5188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03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0147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4089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995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067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933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2422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263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39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74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09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071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467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224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680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990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47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06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2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48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5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13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7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9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410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5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54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98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85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4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2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10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10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05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4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96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623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66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27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5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7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35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44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97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31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4582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87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37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44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4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2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20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42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19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79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0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895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68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1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47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5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00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70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31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43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08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3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293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64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49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26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25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40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614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41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71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70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4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0200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35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72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0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179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9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524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26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68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654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6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1286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333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39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078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969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8436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34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881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519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3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100CA-2A0C-41E4-99F9-0785AFEAE658}" type="datetimeFigureOut">
              <a:rPr lang="tr-TR" smtClean="0"/>
              <a:t>13.05.2018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E17FD-14B8-44E6-AC77-3A23DC53C9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23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7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utpatient_Slide_backgrounds-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5620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4984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320" y="6313206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7B81E1-9A61-424C-B69C-3A8B28BE8269}" type="slidenum">
              <a:rPr lang="en-US" smtClean="0">
                <a:solidFill>
                  <a:srgbClr val="FFFFFF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 pitchFamily="-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pitchFamily="-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utpatient_Slide_backgrounds-0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5620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4984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320" y="6313206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7B81E1-9A61-424C-B69C-3A8B28BE8269}" type="slidenum">
              <a:rPr lang="en-US" smtClean="0">
                <a:solidFill>
                  <a:srgbClr val="FFFFFF"/>
                </a:solidFill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 pitchFamily="-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  <a:cs typeface="ＭＳ Ｐゴシック" pitchFamily="-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pitchFamily="-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7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6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1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7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7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1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6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9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5/13/2018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6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9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6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7175716" y="6225790"/>
            <a:ext cx="5186766" cy="1553718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</a:rPr>
              <a:t>Acıbadem </a:t>
            </a:r>
            <a:r>
              <a:rPr lang="tr-TR" sz="2800" b="1" dirty="0" err="1" smtClean="0">
                <a:solidFill>
                  <a:schemeClr val="accent1">
                    <a:lumMod val="50000"/>
                  </a:schemeClr>
                </a:solidFill>
              </a:rPr>
              <a:t>Kozyatağı</a:t>
            </a:r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</a:rPr>
              <a:t> Hastanesi</a:t>
            </a:r>
          </a:p>
        </p:txBody>
      </p:sp>
      <p:sp>
        <p:nvSpPr>
          <p:cNvPr id="5" name="Oval 4"/>
          <p:cNvSpPr/>
          <p:nvPr/>
        </p:nvSpPr>
        <p:spPr>
          <a:xfrm>
            <a:off x="2846716" y="380569"/>
            <a:ext cx="6052047" cy="6100573"/>
          </a:xfrm>
          <a:prstGeom prst="ellipse">
            <a:avLst/>
          </a:prstGeom>
          <a:solidFill>
            <a:schemeClr val="bg1"/>
          </a:solidFill>
          <a:ln w="279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  <p:sp>
        <p:nvSpPr>
          <p:cNvPr id="10" name="Unvan 1"/>
          <p:cNvSpPr>
            <a:spLocks noGrp="1"/>
          </p:cNvSpPr>
          <p:nvPr>
            <p:ph type="ctrTitle"/>
          </p:nvPr>
        </p:nvSpPr>
        <p:spPr>
          <a:xfrm>
            <a:off x="3605841" y="1176288"/>
            <a:ext cx="4468483" cy="46303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54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GESTASYONEL DİYABETİ NASIL YÖNETELİM?</a:t>
            </a:r>
            <a:endParaRPr lang="tr-TR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956" cy="1216025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6" name="Dikdörtgen 5"/>
          <p:cNvSpPr/>
          <p:nvPr/>
        </p:nvSpPr>
        <p:spPr>
          <a:xfrm>
            <a:off x="751475" y="6210600"/>
            <a:ext cx="327282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tr-TR" sz="2800" b="1" dirty="0" err="1">
                <a:solidFill>
                  <a:schemeClr val="accent1">
                    <a:lumMod val="50000"/>
                  </a:schemeClr>
                </a:solidFill>
              </a:rPr>
              <a:t>Doç.Dr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. Başak </a:t>
            </a:r>
            <a:r>
              <a:rPr lang="tr-TR" sz="2800" b="1" dirty="0" err="1">
                <a:solidFill>
                  <a:schemeClr val="accent1">
                    <a:lumMod val="50000"/>
                  </a:schemeClr>
                </a:solidFill>
              </a:rPr>
              <a:t>Baksu</a:t>
            </a: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044" y="18290"/>
            <a:ext cx="1231956" cy="11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/>
          <p:cNvGraphicFramePr/>
          <p:nvPr>
            <p:extLst/>
          </p:nvPr>
        </p:nvGraphicFramePr>
        <p:xfrm>
          <a:off x="703675" y="1416705"/>
          <a:ext cx="6394547" cy="5030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Unvan 1"/>
          <p:cNvSpPr txBox="1">
            <a:spLocks/>
          </p:cNvSpPr>
          <p:nvPr/>
        </p:nvSpPr>
        <p:spPr>
          <a:xfrm>
            <a:off x="1173779" y="285414"/>
            <a:ext cx="10465447" cy="108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t>GEBELİKTE HİPERGLİSEMİ: GERÇEKLER </a:t>
            </a:r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  <a:latin typeface="Calibri"/>
                <a:cs typeface="Calibri" panose="020F0502020204030204" pitchFamily="34" charset="0"/>
              </a:rPr>
              <a:t>&amp;</a:t>
            </a:r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t> RAKAMLAR</a:t>
            </a:r>
            <a:endParaRPr lang="tr-TR" sz="3600" b="1" dirty="0">
              <a:solidFill>
                <a:srgbClr val="4472C4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0805974" y="6314303"/>
            <a:ext cx="1120346" cy="543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b="1" dirty="0">
                <a:solidFill>
                  <a:srgbClr val="4472C4">
                    <a:lumMod val="75000"/>
                  </a:srgbClr>
                </a:solidFill>
              </a:rPr>
              <a:t>IDF 2015 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268831" y="2820912"/>
            <a:ext cx="1650979" cy="7923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000" b="1" dirty="0">
                <a:solidFill>
                  <a:srgbClr val="0033CC"/>
                </a:solidFill>
              </a:rPr>
              <a:t>20.9 </a:t>
            </a:r>
            <a:r>
              <a:rPr lang="en-US" sz="2000" b="1" dirty="0" smtClean="0">
                <a:solidFill>
                  <a:srgbClr val="0033CC"/>
                </a:solidFill>
              </a:rPr>
              <a:t>mil</a:t>
            </a:r>
            <a:r>
              <a:rPr lang="tr-TR" sz="2000" b="1" dirty="0" smtClean="0">
                <a:solidFill>
                  <a:srgbClr val="0033CC"/>
                </a:solidFill>
              </a:rPr>
              <a:t>yon</a:t>
            </a:r>
            <a:r>
              <a:rPr lang="en-US" sz="2000" b="1" dirty="0">
                <a:solidFill>
                  <a:srgbClr val="0033CC"/>
                </a:solidFill>
              </a:rPr>
              <a:t> </a:t>
            </a:r>
            <a:endParaRPr lang="tr-TR" sz="2000" b="1" dirty="0">
              <a:solidFill>
                <a:srgbClr val="0033CC"/>
              </a:solidFill>
            </a:endParaRPr>
          </a:p>
          <a:p>
            <a:pPr defTabSz="457200"/>
            <a:r>
              <a:rPr lang="tr-TR" sz="2000" b="1" dirty="0" smtClean="0">
                <a:solidFill>
                  <a:srgbClr val="0033CC"/>
                </a:solidFill>
              </a:rPr>
              <a:t>(%</a:t>
            </a:r>
            <a:r>
              <a:rPr lang="en-US" sz="2000" b="1" dirty="0" smtClean="0">
                <a:solidFill>
                  <a:srgbClr val="0033CC"/>
                </a:solidFill>
              </a:rPr>
              <a:t>16.2</a:t>
            </a:r>
            <a:r>
              <a:rPr lang="tr-TR" sz="2000" b="1" dirty="0" smtClean="0">
                <a:solidFill>
                  <a:srgbClr val="0033CC"/>
                </a:solidFill>
              </a:rPr>
              <a:t>)</a:t>
            </a:r>
            <a:r>
              <a:rPr lang="en-US" sz="2000" b="1" dirty="0">
                <a:solidFill>
                  <a:srgbClr val="0033CC"/>
                </a:solidFill>
              </a:rPr>
              <a:t> </a:t>
            </a:r>
            <a:r>
              <a:rPr lang="tr-TR" sz="2000" b="1" dirty="0" smtClean="0">
                <a:solidFill>
                  <a:srgbClr val="0033CC"/>
                </a:solidFill>
              </a:rPr>
              <a:t>canlı doğumlarda </a:t>
            </a:r>
            <a:r>
              <a:rPr lang="en-US" sz="2000" dirty="0">
                <a:solidFill>
                  <a:prstClr val="white"/>
                </a:solidFill>
              </a:rPr>
              <a:t> </a:t>
            </a:r>
            <a:endParaRPr lang="tr-TR" sz="2000" dirty="0">
              <a:solidFill>
                <a:prstClr val="white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276827" y="2108639"/>
            <a:ext cx="4649493" cy="30091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800" b="1" dirty="0" err="1" smtClean="0">
                <a:solidFill>
                  <a:srgbClr val="4472C4">
                    <a:lumMod val="50000"/>
                  </a:srgbClr>
                </a:solidFill>
              </a:rPr>
              <a:t>Hiper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</a:rPr>
              <a:t>gl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is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</a:rPr>
              <a:t>emi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, gebelikte görülen en sık </a:t>
            </a:r>
          </a:p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sağlık sorunlarındandır</a:t>
            </a:r>
          </a:p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tr-TR" sz="2800" b="1" dirty="0" smtClean="0">
                <a:solidFill>
                  <a:srgbClr val="FF0000"/>
                </a:solidFill>
              </a:rPr>
              <a:t>3-10</a:t>
            </a:r>
            <a:r>
              <a:rPr lang="tr-TR" sz="2800" b="1" dirty="0">
                <a:solidFill>
                  <a:srgbClr val="FF0000"/>
                </a:solidFill>
              </a:rPr>
              <a:t>%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)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</a:rPr>
              <a:t>. </a:t>
            </a:r>
            <a:endParaRPr lang="tr-TR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485681" y="2082407"/>
            <a:ext cx="4262034" cy="3061661"/>
          </a:xfrm>
          <a:prstGeom prst="roundRect">
            <a:avLst/>
          </a:prstGeom>
          <a:solidFill>
            <a:srgbClr val="00B050">
              <a:alpha val="8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11051" y="38696"/>
            <a:ext cx="5113867" cy="8785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ko-K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</a:t>
            </a:r>
            <a:r>
              <a:rPr lang="tr-TR" altLang="ko-K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DM</a:t>
            </a:r>
            <a:endParaRPr lang="tr-T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6510264"/>
            <a:ext cx="3523673" cy="4776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Lawrence JM. 2008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05" y="1014575"/>
            <a:ext cx="4060556" cy="265529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5" name="Diyagram 4"/>
          <p:cNvGraphicFramePr/>
          <p:nvPr>
            <p:extLst/>
          </p:nvPr>
        </p:nvGraphicFramePr>
        <p:xfrm>
          <a:off x="524933" y="477957"/>
          <a:ext cx="5435600" cy="584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216" y="3767227"/>
            <a:ext cx="4879352" cy="30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  <a:alpha val="0"/>
              </a:schemeClr>
            </a:gs>
            <a:gs pos="85000">
              <a:schemeClr val="accent3">
                <a:lumMod val="45000"/>
                <a:lumOff val="55000"/>
                <a:alpha val="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099" y="2558033"/>
            <a:ext cx="30861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tr-TR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GDM </a:t>
            </a:r>
            <a:br>
              <a:rPr lang="tr-TR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YÖNETİMİ</a:t>
            </a:r>
            <a:endParaRPr lang="tr-TR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907786867"/>
              </p:ext>
            </p:extLst>
          </p:nvPr>
        </p:nvGraphicFramePr>
        <p:xfrm>
          <a:off x="3280410" y="236538"/>
          <a:ext cx="9804429" cy="6457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83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37572"/>
            <a:ext cx="10515600" cy="510638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DM’DA GEBELİK ÖNCESİ DANIŞMANLIK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2578" y="1006028"/>
            <a:ext cx="11083344" cy="56663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Aile planlaması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T1DM ve T2DM ayrımı 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SB 2014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KŞ hedefi: 		             						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6710765" y="1619657"/>
            <a:ext cx="4905105" cy="4894878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28575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HbA1C ≤ % 6.5 (tercihan 6.0)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APG 		 ≤ 95 	mg/dl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Tokluk 1. sa.  ≤ 120 	mg/dl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Tokluk 2. sa.	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140 	mg/dl   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tr-TR" sz="2400" b="1" dirty="0" smtClean="0">
                <a:solidFill>
                  <a:srgbClr val="AF2F78"/>
                </a:solidFill>
              </a:rPr>
              <a:t>mutlak endokrinolog: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HbA1C ≥ % 7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KŞ stabil ø 	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Oral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antiDM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alan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DM &gt; 5 yıl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838200" y="3181082"/>
            <a:ext cx="5257800" cy="349127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HbA1C    &lt; % 6.5 		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ADA, IDF </a:t>
            </a:r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   ≤ % 6.5 </a:t>
            </a:r>
            <a:r>
              <a:rPr lang="tr-TR" sz="1400" b="1" dirty="0" smtClean="0">
                <a:solidFill>
                  <a:schemeClr val="accent5">
                    <a:lumMod val="50000"/>
                  </a:schemeClr>
                </a:solidFill>
              </a:rPr>
              <a:t>(ACOG)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;  &lt;%7 	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CDA</a:t>
            </a:r>
          </a:p>
          <a:p>
            <a:pPr lvl="0"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İns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 (+)    &lt; % 7 		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IDF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   </a:t>
            </a:r>
            <a:r>
              <a:rPr lang="tr-TR" sz="2400" b="1" dirty="0" smtClean="0">
                <a:solidFill>
                  <a:srgbClr val="C00000"/>
                </a:solidFill>
              </a:rPr>
              <a:t>&gt; % 8 </a:t>
            </a:r>
            <a:r>
              <a:rPr lang="tr-TR" sz="2400" b="1" dirty="0">
                <a:solidFill>
                  <a:srgbClr val="C00000"/>
                </a:solidFill>
              </a:rPr>
              <a:t>ise gebelik </a:t>
            </a:r>
            <a:r>
              <a:rPr lang="tr-TR" sz="2400" b="1" dirty="0" smtClean="0">
                <a:solidFill>
                  <a:srgbClr val="C00000"/>
                </a:solidFill>
              </a:rPr>
              <a:t>ø   </a:t>
            </a:r>
          </a:p>
          <a:p>
            <a:pPr lvl="0"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kapiller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plazma &lt; 100 mg/dl 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tokluk 		  &lt; 145 mg/dl</a:t>
            </a:r>
          </a:p>
          <a:p>
            <a:pPr lvl="0">
              <a:lnSpc>
                <a:spcPct val="150000"/>
              </a:lnSpc>
            </a:pP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			                        IDF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21712"/>
            <a:ext cx="10515600" cy="510638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DM’DA GEBELİK ÖNCESİ DANIŞMANLIK</a:t>
            </a:r>
            <a:endParaRPr lang="tr-T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8656" y="644768"/>
            <a:ext cx="11083344" cy="56663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DM komplikasyon:	Göz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ve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böbrek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(SB, hepsi) 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tiroid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(IDF)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DM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spesifik test: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TSH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kreatinin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idrar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albumin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kreatinin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oranı  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	     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ADA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Optimal kilo ve beslenme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İlaçlar: </a:t>
            </a: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Folik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asid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4580164" y="2083636"/>
            <a:ext cx="7255911" cy="4423893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tr-TR" sz="2000" b="1" dirty="0" smtClean="0">
                <a:solidFill>
                  <a:srgbClr val="AF2F78"/>
                </a:solidFill>
              </a:rPr>
              <a:t>   ACE </a:t>
            </a:r>
            <a:r>
              <a:rPr lang="tr-TR" sz="2000" b="1" dirty="0">
                <a:solidFill>
                  <a:srgbClr val="AF2F78"/>
                </a:solidFill>
              </a:rPr>
              <a:t>inhibitörleri, </a:t>
            </a:r>
            <a:r>
              <a:rPr lang="tr-TR" sz="2000" b="1" dirty="0" err="1" smtClean="0">
                <a:solidFill>
                  <a:srgbClr val="AF2F78"/>
                </a:solidFill>
              </a:rPr>
              <a:t>ATRB’leri</a:t>
            </a:r>
            <a:r>
              <a:rPr lang="tr-TR" sz="2000" b="1" dirty="0">
                <a:solidFill>
                  <a:srgbClr val="AF2F78"/>
                </a:solidFill>
              </a:rPr>
              <a:t>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002060"/>
                </a:solidFill>
              </a:rPr>
              <a:t>sadece </a:t>
            </a:r>
            <a:r>
              <a:rPr lang="tr-TR" sz="2000" b="1" dirty="0">
                <a:solidFill>
                  <a:srgbClr val="002060"/>
                </a:solidFill>
              </a:rPr>
              <a:t>HT </a:t>
            </a:r>
            <a:r>
              <a:rPr lang="tr-TR" sz="2000" b="1" dirty="0" smtClean="0">
                <a:solidFill>
                  <a:srgbClr val="002060"/>
                </a:solidFill>
              </a:rPr>
              <a:t>(+): </a:t>
            </a:r>
            <a:r>
              <a:rPr lang="tr-TR" sz="2000" b="1" dirty="0" err="1" smtClean="0">
                <a:solidFill>
                  <a:srgbClr val="002060"/>
                </a:solidFill>
              </a:rPr>
              <a:t>Konsepsiyon</a:t>
            </a:r>
            <a:r>
              <a:rPr lang="tr-TR" sz="2000" b="1" dirty="0" smtClean="0">
                <a:solidFill>
                  <a:srgbClr val="002060"/>
                </a:solidFill>
              </a:rPr>
              <a:t> </a:t>
            </a:r>
            <a:r>
              <a:rPr lang="tr-TR" sz="2000" b="1" dirty="0">
                <a:solidFill>
                  <a:srgbClr val="002060"/>
                </a:solidFill>
              </a:rPr>
              <a:t>öncesi </a:t>
            </a:r>
            <a:r>
              <a:rPr lang="tr-TR" sz="2000" b="1" dirty="0" smtClean="0">
                <a:solidFill>
                  <a:srgbClr val="002060"/>
                </a:solidFill>
              </a:rPr>
              <a:t>bırak</a:t>
            </a:r>
            <a:endParaRPr lang="tr-TR" sz="2000" b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002060"/>
                </a:solidFill>
              </a:rPr>
              <a:t>K</a:t>
            </a:r>
            <a:r>
              <a:rPr lang="tr-TR" sz="2000" b="1" dirty="0" err="1" smtClean="0">
                <a:solidFill>
                  <a:srgbClr val="002060"/>
                </a:solidFill>
              </a:rPr>
              <a:t>r</a:t>
            </a:r>
            <a:r>
              <a:rPr lang="tr-TR" sz="2000" b="1" dirty="0">
                <a:solidFill>
                  <a:srgbClr val="002060"/>
                </a:solidFill>
              </a:rPr>
              <a:t>. </a:t>
            </a:r>
            <a:r>
              <a:rPr lang="tr-TR" sz="2000" b="1" dirty="0" err="1">
                <a:solidFill>
                  <a:srgbClr val="002060"/>
                </a:solidFill>
              </a:rPr>
              <a:t>B</a:t>
            </a:r>
            <a:r>
              <a:rPr lang="tr-TR" sz="2000" b="1" dirty="0" err="1" smtClean="0">
                <a:solidFill>
                  <a:srgbClr val="002060"/>
                </a:solidFill>
              </a:rPr>
              <a:t>öb</a:t>
            </a:r>
            <a:r>
              <a:rPr lang="tr-TR" sz="2000" b="1" dirty="0">
                <a:solidFill>
                  <a:srgbClr val="002060"/>
                </a:solidFill>
              </a:rPr>
              <a:t>. </a:t>
            </a:r>
            <a:r>
              <a:rPr lang="tr-TR" sz="2000" b="1" dirty="0" err="1" smtClean="0">
                <a:solidFill>
                  <a:srgbClr val="002060"/>
                </a:solidFill>
              </a:rPr>
              <a:t>Hst</a:t>
            </a:r>
            <a:r>
              <a:rPr lang="tr-TR" sz="2000" b="1" dirty="0" smtClean="0">
                <a:solidFill>
                  <a:srgbClr val="002060"/>
                </a:solidFill>
              </a:rPr>
              <a:t>: 	 Gebelik </a:t>
            </a:r>
            <a:r>
              <a:rPr lang="tr-TR" sz="2000" b="1" dirty="0">
                <a:solidFill>
                  <a:srgbClr val="002060"/>
                </a:solidFill>
              </a:rPr>
              <a:t>saptanınca </a:t>
            </a:r>
            <a:r>
              <a:rPr lang="tr-TR" sz="2000" b="1" dirty="0" smtClean="0">
                <a:solidFill>
                  <a:srgbClr val="002060"/>
                </a:solidFill>
              </a:rPr>
              <a:t>bırak                        </a:t>
            </a:r>
            <a:r>
              <a:rPr lang="tr-TR" sz="1400" dirty="0" smtClean="0">
                <a:solidFill>
                  <a:srgbClr val="002060"/>
                </a:solidFill>
              </a:rPr>
              <a:t>CDA</a:t>
            </a:r>
            <a:endParaRPr lang="tr-TR" sz="14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 smtClean="0">
                <a:solidFill>
                  <a:srgbClr val="AF2F78"/>
                </a:solidFill>
              </a:rPr>
              <a:t>   </a:t>
            </a:r>
            <a:r>
              <a:rPr lang="tr-TR" sz="2000" b="1" dirty="0" err="1" smtClean="0">
                <a:solidFill>
                  <a:srgbClr val="AF2F78"/>
                </a:solidFill>
              </a:rPr>
              <a:t>Statin</a:t>
            </a:r>
            <a:r>
              <a:rPr lang="tr-TR" sz="2000" b="1" dirty="0" smtClean="0">
                <a:solidFill>
                  <a:srgbClr val="AF2F78"/>
                </a:solidFill>
              </a:rPr>
              <a:t>, </a:t>
            </a:r>
            <a:r>
              <a:rPr lang="tr-TR" sz="2000" b="1" dirty="0" err="1" smtClean="0">
                <a:solidFill>
                  <a:srgbClr val="AF2F78"/>
                </a:solidFill>
              </a:rPr>
              <a:t>fibrat</a:t>
            </a:r>
            <a:r>
              <a:rPr lang="tr-TR" sz="2000" b="1" dirty="0" smtClean="0">
                <a:solidFill>
                  <a:srgbClr val="AF2F78"/>
                </a:solidFill>
              </a:rPr>
              <a:t>, </a:t>
            </a:r>
            <a:r>
              <a:rPr lang="tr-TR" sz="2000" b="1" dirty="0" err="1">
                <a:solidFill>
                  <a:srgbClr val="AF2F78"/>
                </a:solidFill>
              </a:rPr>
              <a:t>niasinler</a:t>
            </a:r>
            <a:r>
              <a:rPr lang="tr-TR" sz="2000" b="1" dirty="0">
                <a:solidFill>
                  <a:srgbClr val="AF2F78"/>
                </a:solidFill>
              </a:rPr>
              <a:t> </a:t>
            </a:r>
            <a:r>
              <a:rPr lang="tr-TR" sz="2000" b="1" dirty="0">
                <a:solidFill>
                  <a:srgbClr val="002060"/>
                </a:solidFill>
              </a:rPr>
              <a:t>kesilmeli</a:t>
            </a:r>
          </a:p>
          <a:p>
            <a:pPr algn="just">
              <a:lnSpc>
                <a:spcPct val="150000"/>
              </a:lnSpc>
            </a:pPr>
            <a:r>
              <a:rPr lang="tr-TR" sz="2000" b="1" dirty="0" smtClean="0">
                <a:solidFill>
                  <a:srgbClr val="AF2F78"/>
                </a:solidFill>
              </a:rPr>
              <a:t>   Oral </a:t>
            </a:r>
            <a:r>
              <a:rPr lang="tr-TR" sz="2000" b="1" dirty="0" err="1" smtClean="0">
                <a:solidFill>
                  <a:srgbClr val="AF2F78"/>
                </a:solidFill>
              </a:rPr>
              <a:t>antiDM</a:t>
            </a:r>
            <a:r>
              <a:rPr lang="tr-TR" sz="2000" b="1" dirty="0" smtClean="0">
                <a:solidFill>
                  <a:srgbClr val="AF2F78"/>
                </a:solidFill>
              </a:rPr>
              <a:t> ajan</a:t>
            </a:r>
            <a:r>
              <a:rPr lang="tr-TR" sz="2000" b="1" dirty="0">
                <a:solidFill>
                  <a:srgbClr val="AF2F78"/>
                </a:solidFill>
              </a:rPr>
              <a:t>: </a:t>
            </a:r>
            <a:endParaRPr lang="tr-TR" sz="2000" b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002060"/>
                </a:solidFill>
              </a:rPr>
              <a:t>Gebelik </a:t>
            </a:r>
            <a:r>
              <a:rPr lang="tr-TR" sz="2000" b="1" dirty="0">
                <a:solidFill>
                  <a:srgbClr val="002060"/>
                </a:solidFill>
              </a:rPr>
              <a:t>öncesi </a:t>
            </a:r>
            <a:r>
              <a:rPr lang="tr-TR" sz="2000" b="1" dirty="0" smtClean="0">
                <a:solidFill>
                  <a:srgbClr val="002060"/>
                </a:solidFill>
              </a:rPr>
              <a:t>insüline geçilmeli                                     </a:t>
            </a:r>
            <a:r>
              <a:rPr lang="tr-TR" sz="1400" dirty="0" smtClean="0">
                <a:solidFill>
                  <a:srgbClr val="002060"/>
                </a:solidFill>
              </a:rPr>
              <a:t>SB,</a:t>
            </a:r>
            <a:r>
              <a:rPr lang="tr-TR" sz="2000" b="1" dirty="0" smtClean="0">
                <a:solidFill>
                  <a:srgbClr val="002060"/>
                </a:solidFill>
              </a:rPr>
              <a:t> </a:t>
            </a:r>
            <a:r>
              <a:rPr lang="tr-TR" sz="1400" dirty="0" smtClean="0">
                <a:solidFill>
                  <a:srgbClr val="002060"/>
                </a:solidFill>
              </a:rPr>
              <a:t>CDA</a:t>
            </a:r>
            <a:endParaRPr lang="tr-TR" sz="14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002060"/>
                </a:solidFill>
              </a:rPr>
              <a:t>Metformin</a:t>
            </a:r>
            <a:r>
              <a:rPr lang="tr-TR" sz="2000" b="1" dirty="0" smtClean="0">
                <a:solidFill>
                  <a:srgbClr val="002060"/>
                </a:solidFill>
              </a:rPr>
              <a:t> </a:t>
            </a:r>
            <a:r>
              <a:rPr lang="tr-TR" sz="2000" b="1" dirty="0">
                <a:solidFill>
                  <a:srgbClr val="002060"/>
                </a:solidFill>
              </a:rPr>
              <a:t>± </a:t>
            </a:r>
            <a:r>
              <a:rPr lang="tr-TR" sz="2000" b="1" dirty="0" err="1" smtClean="0">
                <a:solidFill>
                  <a:srgbClr val="002060"/>
                </a:solidFill>
              </a:rPr>
              <a:t>gliburid</a:t>
            </a:r>
            <a:r>
              <a:rPr lang="tr-TR" sz="2000" b="1" dirty="0" smtClean="0">
                <a:solidFill>
                  <a:srgbClr val="002060"/>
                </a:solidFill>
              </a:rPr>
              <a:t>: </a:t>
            </a:r>
            <a:r>
              <a:rPr lang="tr-TR" sz="2000" b="1" dirty="0" err="1" smtClean="0">
                <a:solidFill>
                  <a:srgbClr val="002060"/>
                </a:solidFill>
              </a:rPr>
              <a:t>normoglisemik</a:t>
            </a:r>
            <a:r>
              <a:rPr lang="tr-TR" sz="2000" b="1" dirty="0" smtClean="0">
                <a:solidFill>
                  <a:srgbClr val="002060"/>
                </a:solidFill>
              </a:rPr>
              <a:t> ise gebe olana kadar </a:t>
            </a:r>
            <a:endParaRPr lang="tr-TR" sz="2000" b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002060"/>
                </a:solidFill>
              </a:rPr>
              <a:t>İnsülin: Tercih; analoglar ise riskleri</a:t>
            </a:r>
            <a:r>
              <a:rPr lang="tr-TR" sz="2000" b="1" dirty="0">
                <a:solidFill>
                  <a:srgbClr val="002060"/>
                </a:solidFill>
              </a:rPr>
              <a:t>, kişisel </a:t>
            </a:r>
            <a:r>
              <a:rPr lang="tr-TR" sz="2000" b="1" dirty="0" smtClean="0">
                <a:solidFill>
                  <a:srgbClr val="002060"/>
                </a:solidFill>
              </a:rPr>
              <a:t>tercih ve genel </a:t>
            </a:r>
            <a:r>
              <a:rPr lang="tr-TR" sz="2000" b="1" dirty="0" err="1" smtClean="0">
                <a:solidFill>
                  <a:srgbClr val="002060"/>
                </a:solidFill>
              </a:rPr>
              <a:t>glisemik</a:t>
            </a:r>
            <a:r>
              <a:rPr lang="tr-TR" sz="2000" b="1" dirty="0" smtClean="0">
                <a:solidFill>
                  <a:srgbClr val="002060"/>
                </a:solidFill>
              </a:rPr>
              <a:t> kontrol dengesine göre		</a:t>
            </a:r>
            <a:r>
              <a:rPr lang="tr-TR" sz="2000" dirty="0" smtClean="0">
                <a:solidFill>
                  <a:srgbClr val="002060"/>
                </a:solidFill>
              </a:rPr>
              <a:t>      </a:t>
            </a:r>
            <a:r>
              <a:rPr lang="tr-TR" sz="1400" dirty="0" smtClean="0">
                <a:solidFill>
                  <a:srgbClr val="002060"/>
                </a:solidFill>
              </a:rPr>
              <a:t>IDF   </a:t>
            </a:r>
            <a:endParaRPr lang="tr-TR" sz="1400" dirty="0">
              <a:solidFill>
                <a:srgbClr val="002060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4261" y="3760632"/>
            <a:ext cx="3657129" cy="1069902"/>
          </a:xfrm>
          <a:prstGeom prst="roundRect">
            <a:avLst/>
          </a:prstGeom>
          <a:solidFill>
            <a:srgbClr val="FFC000">
              <a:alpha val="24000"/>
            </a:srgb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accent5">
                    <a:lumMod val="50000"/>
                  </a:schemeClr>
                </a:solidFill>
              </a:rPr>
              <a:t>SB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3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ay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önce 400µg/g + 12 GH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chemeClr val="accent5">
                    <a:lumMod val="50000"/>
                  </a:schemeClr>
                </a:solidFill>
              </a:rPr>
              <a:t>CDA: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DM(+) ise 1 mg/g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01115" y="156048"/>
            <a:ext cx="4403501" cy="459123"/>
          </a:xfrm>
        </p:spPr>
        <p:txBody>
          <a:bodyPr/>
          <a:lstStyle/>
          <a:p>
            <a:r>
              <a:rPr lang="tr-TR" sz="24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DM GEBEDE RUTİN İZLEME EK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480447"/>
            <a:ext cx="10515600" cy="703623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tr-TR" sz="33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Onuncu </a:t>
            </a:r>
            <a:r>
              <a:rPr lang="tr-TR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İzlem:  38.GH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Glisemik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kontrol</a:t>
            </a: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Fetal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3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monitorizasyon</a:t>
            </a:r>
            <a:endParaRPr lang="tr-TR" sz="33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 tahmini</a:t>
            </a:r>
          </a:p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Perinatolog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eğer: </a:t>
            </a:r>
            <a:endParaRPr lang="tr-TR" sz="3300" b="1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Aft>
                <a:spcPts val="800"/>
              </a:spcAft>
              <a:buNone/>
            </a:pPr>
            <a:endParaRPr lang="tr-TR" sz="19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tr-TR" sz="33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Onbirinci</a:t>
            </a:r>
            <a:r>
              <a:rPr lang="tr-TR" sz="33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3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İzlem:  39. GH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Tahmini FA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 4000 gr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doğum indüksiyonu</a:t>
            </a: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Tahmini FA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4000 gr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&gt; 360 mm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 </a:t>
            </a:r>
            <a:r>
              <a:rPr lang="tr-TR" sz="33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vajinal doğum risklerini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anlat, doğum şekline </a:t>
            </a:r>
            <a:r>
              <a:rPr lang="tr-TR" sz="33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değerlendirip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karar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</a:t>
            </a:r>
          </a:p>
          <a:p>
            <a:pPr marL="342900" lvl="0" indent="-342900">
              <a:lnSpc>
                <a:spcPct val="17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tr-TR" sz="33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güvenilirliği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olduğu için 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 bulgu ve </a:t>
            </a:r>
            <a:r>
              <a:rPr lang="tr-T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pelvik</a:t>
            </a:r>
            <a:r>
              <a:rPr lang="tr-TR" sz="33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muayene </a:t>
            </a:r>
            <a:r>
              <a:rPr lang="tr-TR" sz="33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dikkat </a:t>
            </a:r>
            <a:r>
              <a:rPr lang="tr-TR" sz="33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et.</a:t>
            </a:r>
            <a:endParaRPr lang="tr-TR" sz="33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70000"/>
              </a:lnSpc>
              <a:spcAft>
                <a:spcPts val="800"/>
              </a:spcAft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3901115" y="2138738"/>
            <a:ext cx="4243380" cy="157122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kontrol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suboptimal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± ekstra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hst.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PE, IUGG,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retinopati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, HT,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nefropati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Doğum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zaman ve şekli belirlenmeli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061" y="210578"/>
            <a:ext cx="3049184" cy="192816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31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44147"/>
            <a:ext cx="10515600" cy="797631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NEDEN TEDAVİ EDİLMELİ?</a:t>
            </a:r>
            <a:b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tr-T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4713" y="874126"/>
            <a:ext cx="10515600" cy="56896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2013 meta-analiz ve sistematik derleme: 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150000"/>
              </a:lnSpc>
            </a:pP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Tedavi ile hafif </a:t>
            </a:r>
            <a:r>
              <a:rPr lang="tr-TR" sz="2200" b="1" dirty="0" err="1" smtClean="0">
                <a:solidFill>
                  <a:schemeClr val="accent5">
                    <a:lumMod val="50000"/>
                  </a:schemeClr>
                </a:solidFill>
              </a:rPr>
              <a:t>GDM’de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 bile </a:t>
            </a:r>
            <a:r>
              <a:rPr lang="tr-TR" sz="2200" b="1" dirty="0" err="1" smtClean="0">
                <a:solidFill>
                  <a:schemeClr val="accent5">
                    <a:lumMod val="50000"/>
                  </a:schemeClr>
                </a:solidFill>
              </a:rPr>
              <a:t>perinatal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 sonuçlar iyileşir:</a:t>
            </a:r>
          </a:p>
          <a:p>
            <a:pPr marL="0" indent="0">
              <a:lnSpc>
                <a:spcPct val="150000"/>
              </a:lnSpc>
              <a:buNone/>
            </a:pPr>
            <a:endParaRPr lang="tr-T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500" b="1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tr-TR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Tek olumsuz sonuç: Daha sık muayene</a:t>
            </a:r>
            <a:r>
              <a:rPr lang="tr-TR" sz="2200" dirty="0" smtClean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	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Hartling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L. 2013</a:t>
            </a:r>
          </a:p>
          <a:p>
            <a:pPr marL="0" indent="0">
              <a:lnSpc>
                <a:spcPct val="150000"/>
              </a:lnSpc>
              <a:buNone/>
            </a:pPr>
            <a:endParaRPr lang="tr-TR" sz="1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GDM:  Sıkı takip  X  Standart bakım: geniş RKÇ  </a:t>
            </a:r>
            <a:endParaRPr lang="en-US" sz="2200" b="1" kern="0" dirty="0">
              <a:solidFill>
                <a:srgbClr val="333399">
                  <a:lumMod val="75000"/>
                </a:srgbClr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Tedavi ile ciddi </a:t>
            </a:r>
            <a:r>
              <a:rPr lang="en-US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perinatal </a:t>
            </a: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</a:t>
            </a:r>
            <a:r>
              <a:rPr lang="en-US" sz="2200" b="1" kern="0" dirty="0" err="1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ompli</a:t>
            </a: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</a:t>
            </a:r>
            <a:r>
              <a:rPr lang="en-US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</a:t>
            </a:r>
            <a:r>
              <a:rPr lang="tr-TR" sz="2200" b="1" kern="0" dirty="0" err="1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sy</a:t>
            </a:r>
            <a:r>
              <a:rPr lang="en-US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on</a:t>
            </a:r>
            <a:r>
              <a:rPr lang="tr-TR" sz="2200" b="1" kern="0" dirty="0" err="1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lar</a:t>
            </a: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%4’den %1’e ↓</a:t>
            </a:r>
            <a:endParaRPr lang="en-US" sz="2200" b="1" kern="0" baseline="30000" dirty="0">
              <a:solidFill>
                <a:srgbClr val="333399">
                  <a:lumMod val="75000"/>
                </a:srgbClr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742950" lvl="1" indent="-2857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tr-TR" sz="2200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Anne sağlığına bağlı yaşam kalitesinde iyileşme</a:t>
            </a:r>
            <a:r>
              <a:rPr lang="tr-TR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		</a:t>
            </a:r>
            <a:r>
              <a:rPr lang="tr-TR" sz="12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Crowther</a:t>
            </a:r>
            <a:r>
              <a:rPr lang="tr-TR" sz="12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CA 2005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		</a:t>
            </a:r>
            <a:r>
              <a:rPr lang="sv-SE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GDM </a:t>
            </a:r>
            <a:r>
              <a:rPr lang="sv-SE" b="1" kern="0" dirty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tedavisi önerilir. 	</a:t>
            </a:r>
            <a:r>
              <a:rPr lang="tr-TR" b="1" kern="0" dirty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 </a:t>
            </a:r>
            <a:r>
              <a:rPr lang="sv-SE" b="1" kern="0" dirty="0">
                <a:solidFill>
                  <a:srgbClr val="C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(Grade 1A)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1395847" y="2132320"/>
            <a:ext cx="3588277" cy="1362125"/>
          </a:xfrm>
          <a:prstGeom prst="roundRect">
            <a:avLst/>
          </a:prstGeom>
          <a:solidFill>
            <a:srgbClr val="D60093"/>
          </a:solidFill>
          <a:ln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err="1" smtClean="0"/>
              <a:t>Preeklampsi</a:t>
            </a:r>
            <a:r>
              <a:rPr lang="tr-TR" sz="2000" b="1" dirty="0" smtClean="0"/>
              <a:t>  </a:t>
            </a:r>
            <a:r>
              <a:rPr lang="tr-TR" sz="2000" b="1" dirty="0"/>
              <a:t>		</a:t>
            </a:r>
          </a:p>
          <a:p>
            <a:pPr>
              <a:lnSpc>
                <a:spcPct val="150000"/>
              </a:lnSpc>
            </a:pPr>
            <a:r>
              <a:rPr lang="tr-TR" sz="2000" b="1" dirty="0" err="1" smtClean="0"/>
              <a:t>Makrozomi</a:t>
            </a:r>
            <a:r>
              <a:rPr lang="tr-TR" sz="2000" b="1" dirty="0" smtClean="0"/>
              <a:t> </a:t>
            </a:r>
            <a:r>
              <a:rPr lang="tr-TR" sz="2000" b="1" dirty="0"/>
              <a:t>(&gt;4000 g)	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/>
              <a:t>Omuz </a:t>
            </a:r>
            <a:r>
              <a:rPr lang="tr-TR" sz="2000" b="1" dirty="0" err="1"/>
              <a:t>distosisi</a:t>
            </a:r>
            <a:endParaRPr lang="tr-TR" sz="2000" b="1" dirty="0"/>
          </a:p>
        </p:txBody>
      </p:sp>
      <p:sp>
        <p:nvSpPr>
          <p:cNvPr id="6" name="Aşağı Ok 5"/>
          <p:cNvSpPr/>
          <p:nvPr/>
        </p:nvSpPr>
        <p:spPr>
          <a:xfrm>
            <a:off x="4183281" y="2268974"/>
            <a:ext cx="272809" cy="122547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686" y="1567758"/>
            <a:ext cx="2292055" cy="4453133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  <a:scene3d>
            <a:camera prst="orthographicFront">
              <a:rot lat="21594000" lon="10800000" rev="0"/>
            </a:camera>
            <a:lightRig rig="threePt" dir="t"/>
          </a:scene3d>
        </p:spPr>
      </p:pic>
      <p:sp>
        <p:nvSpPr>
          <p:cNvPr id="4" name="Yuvarlatılmış Dikdörtgen 3"/>
          <p:cNvSpPr/>
          <p:nvPr/>
        </p:nvSpPr>
        <p:spPr>
          <a:xfrm>
            <a:off x="6096000" y="2132320"/>
            <a:ext cx="2751786" cy="1362125"/>
          </a:xfrm>
          <a:prstGeom prst="roundRect">
            <a:avLst>
              <a:gd name="adj" fmla="val 0"/>
            </a:avLst>
          </a:prstGeom>
          <a:solidFill>
            <a:schemeClr val="accent1">
              <a:alpha val="10000"/>
            </a:schemeClr>
          </a:solidFill>
          <a:ln w="254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LGA ve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makrozomi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İU programlamanın bazı etkilerinin belirteci</a:t>
            </a: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199" y="114475"/>
            <a:ext cx="10515600" cy="1325563"/>
          </a:xfrm>
        </p:spPr>
        <p:txBody>
          <a:bodyPr>
            <a:normAutofit/>
          </a:bodyPr>
          <a:lstStyle/>
          <a:p>
            <a:r>
              <a:rPr lang="tr-TR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EKİP ÇALIŞMASI</a:t>
            </a:r>
            <a:endParaRPr lang="tr-TR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857" y="510335"/>
            <a:ext cx="6227831" cy="658281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576711" y="6168325"/>
            <a:ext cx="6524978" cy="68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Yuvarlatılmış Dikdörtgen 2"/>
          <p:cNvSpPr/>
          <p:nvPr/>
        </p:nvSpPr>
        <p:spPr>
          <a:xfrm>
            <a:off x="838199" y="1690688"/>
            <a:ext cx="3839609" cy="481997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3200" b="1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tr-TR" sz="3200" b="1" dirty="0"/>
              <a:t> 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Obstetrisyen</a:t>
            </a:r>
            <a:endParaRPr lang="tr-TR" sz="3200" b="1" dirty="0" smtClean="0"/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Endokrinolog</a:t>
            </a:r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Göz, </a:t>
            </a:r>
            <a:r>
              <a:rPr lang="tr-TR" sz="3200" b="1" dirty="0" err="1" smtClean="0"/>
              <a:t>Nefrolog</a:t>
            </a:r>
            <a:endParaRPr lang="tr-TR" sz="3200" b="1" dirty="0"/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Diyabet </a:t>
            </a:r>
            <a:r>
              <a:rPr lang="tr-TR" sz="3200" b="1" dirty="0"/>
              <a:t>hemşiresi</a:t>
            </a:r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Yetkin diyetisyen</a:t>
            </a:r>
            <a:endParaRPr lang="tr-TR" sz="3200" b="1" dirty="0"/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Psikolog</a:t>
            </a:r>
            <a:endParaRPr lang="tr-TR" sz="3200" b="1" dirty="0"/>
          </a:p>
          <a:p>
            <a:pPr>
              <a:lnSpc>
                <a:spcPct val="150000"/>
              </a:lnSpc>
            </a:pPr>
            <a:r>
              <a:rPr lang="tr-TR" sz="3200" b="1" dirty="0" smtClean="0"/>
              <a:t>  </a:t>
            </a:r>
            <a:endParaRPr lang="tr-TR" sz="32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861" y="2489466"/>
            <a:ext cx="2864196" cy="2854959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Yuvarlatılmış Dikdörtgen 6"/>
          <p:cNvSpPr/>
          <p:nvPr/>
        </p:nvSpPr>
        <p:spPr>
          <a:xfrm>
            <a:off x="4722507" y="6230318"/>
            <a:ext cx="1403798" cy="3423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AACE, CDA</a:t>
            </a: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72494" y="295470"/>
            <a:ext cx="10515600" cy="697492"/>
          </a:xfrm>
        </p:spPr>
        <p:txBody>
          <a:bodyPr lIns="108000" tIns="0">
            <a:noAutofit/>
          </a:bodyPr>
          <a:lstStyle/>
          <a:p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KİŞİSELLEŞTİRİLMİŞ YÖNETİM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029725868"/>
              </p:ext>
            </p:extLst>
          </p:nvPr>
        </p:nvGraphicFramePr>
        <p:xfrm>
          <a:off x="1730452" y="1221970"/>
          <a:ext cx="8572528" cy="529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90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7004" y="70062"/>
            <a:ext cx="10515600" cy="97381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MEDİKAL NÜTRİSYONEL TERAPİ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269644" y="5039161"/>
            <a:ext cx="48263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Çoğu GDM (%70 - 85) sadece yaşam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tarzı değişiklikleri  ile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normoglisemi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sağlar.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	          	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ADA 2018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38804" y="48544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6096000" y="3423335"/>
            <a:ext cx="48217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2017 sistematik derleme: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  - 19 RKÇ, 1398 GDM ve bebekleri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  - 10 farklı diyet yaklaşımı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 - Fark yok (PE, LGA,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mortalite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, T2DM gelişimi). </a:t>
            </a: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469865" y="1187184"/>
            <a:ext cx="3433875" cy="2153952"/>
          </a:xfrm>
          <a:prstGeom prst="roundRect">
            <a:avLst/>
          </a:prstGeom>
          <a:solidFill>
            <a:srgbClr val="FF00FF">
              <a:alpha val="4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rgbClr val="002060"/>
                </a:solidFill>
              </a:rPr>
              <a:t>Normoglisemi</a:t>
            </a:r>
            <a:r>
              <a:rPr lang="tr-TR" sz="2000" b="1" dirty="0">
                <a:solidFill>
                  <a:srgbClr val="002060"/>
                </a:solidFill>
              </a:rPr>
              <a:t>		</a:t>
            </a:r>
            <a:endParaRPr lang="tr-TR" sz="20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rgbClr val="002060"/>
                </a:solidFill>
              </a:rPr>
              <a:t>Fetal-maternal</a:t>
            </a:r>
            <a:r>
              <a:rPr lang="tr-TR" sz="2000" b="1" dirty="0" smtClean="0">
                <a:solidFill>
                  <a:srgbClr val="002060"/>
                </a:solidFill>
              </a:rPr>
              <a:t> yeterli </a:t>
            </a:r>
            <a:r>
              <a:rPr lang="tr-TR" sz="2000" b="1" dirty="0">
                <a:solidFill>
                  <a:srgbClr val="002060"/>
                </a:solidFill>
              </a:rPr>
              <a:t>besin </a:t>
            </a:r>
            <a:endParaRPr lang="tr-TR" sz="20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002060"/>
                </a:solidFill>
              </a:rPr>
              <a:t>Yeterli </a:t>
            </a:r>
            <a:r>
              <a:rPr lang="tr-TR" sz="2000" b="1" dirty="0">
                <a:solidFill>
                  <a:srgbClr val="002060"/>
                </a:solidFill>
              </a:rPr>
              <a:t>kilo </a:t>
            </a:r>
            <a:r>
              <a:rPr lang="tr-TR" sz="2000" b="1" dirty="0" smtClean="0">
                <a:solidFill>
                  <a:srgbClr val="002060"/>
                </a:solidFill>
              </a:rPr>
              <a:t>için enerji </a:t>
            </a:r>
          </a:p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rgbClr val="002060"/>
                </a:solidFill>
              </a:rPr>
              <a:t>Ketoasidozu</a:t>
            </a:r>
            <a:r>
              <a:rPr lang="tr-TR" sz="2000" b="1" dirty="0">
                <a:solidFill>
                  <a:srgbClr val="002060"/>
                </a:solidFill>
              </a:rPr>
              <a:t> önlemek 	</a:t>
            </a:r>
            <a:r>
              <a:rPr lang="tr-TR" sz="1200" dirty="0">
                <a:solidFill>
                  <a:srgbClr val="002060"/>
                </a:solidFill>
              </a:rPr>
              <a:t>	</a:t>
            </a:r>
            <a:r>
              <a:rPr lang="tr-TR" sz="1200" dirty="0" smtClean="0">
                <a:solidFill>
                  <a:srgbClr val="002060"/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ES 2015, ADA 2018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186802" y="3818161"/>
            <a:ext cx="2342718" cy="964674"/>
          </a:xfrm>
          <a:prstGeom prst="roundRect">
            <a:avLst/>
          </a:prstGeom>
          <a:solidFill>
            <a:schemeClr val="accent6">
              <a:lumMod val="50000"/>
              <a:alpha val="5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Diyet </a:t>
            </a:r>
            <a:r>
              <a:rPr lang="tr-TR" b="1" dirty="0" smtClean="0">
                <a:solidFill>
                  <a:srgbClr val="002060"/>
                </a:solidFill>
              </a:rPr>
              <a:t>önerisi ?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Yeterli </a:t>
            </a:r>
            <a:r>
              <a:rPr lang="tr-TR" b="1" dirty="0">
                <a:solidFill>
                  <a:srgbClr val="002060"/>
                </a:solidFill>
              </a:rPr>
              <a:t>RKÇ kanıtı </a:t>
            </a:r>
            <a:r>
              <a:rPr lang="tr-TR" b="1" dirty="0" smtClean="0">
                <a:solidFill>
                  <a:srgbClr val="002060"/>
                </a:solidFill>
              </a:rPr>
              <a:t>ø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0596930" y="5194499"/>
            <a:ext cx="92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Han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S.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2017</a:t>
            </a:r>
          </a:p>
        </p:txBody>
      </p:sp>
      <p:sp>
        <p:nvSpPr>
          <p:cNvPr id="3" name="Yuvarlatılmış Dikdörtgen 2"/>
          <p:cNvSpPr/>
          <p:nvPr/>
        </p:nvSpPr>
        <p:spPr>
          <a:xfrm>
            <a:off x="5929549" y="5864457"/>
            <a:ext cx="4833832" cy="392561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tr-TR" sz="2400" b="1" dirty="0" smtClean="0">
                <a:solidFill>
                  <a:srgbClr val="C00000"/>
                </a:solidFill>
              </a:rPr>
              <a:t>Düşük </a:t>
            </a:r>
            <a:r>
              <a:rPr lang="tr-TR" sz="2400" b="1" dirty="0" err="1" smtClean="0">
                <a:solidFill>
                  <a:srgbClr val="C00000"/>
                </a:solidFill>
              </a:rPr>
              <a:t>glisemik</a:t>
            </a:r>
            <a:r>
              <a:rPr lang="tr-TR" sz="2400" b="1" dirty="0" smtClean="0">
                <a:solidFill>
                  <a:srgbClr val="C00000"/>
                </a:solidFill>
              </a:rPr>
              <a:t> indeksli yiyecekler</a:t>
            </a:r>
            <a:r>
              <a:rPr lang="tr-TR" dirty="0" smtClean="0"/>
              <a:t>	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992484" y="1258464"/>
            <a:ext cx="3571402" cy="1850693"/>
          </a:xfrm>
          <a:prstGeom prst="roundRect">
            <a:avLst/>
          </a:prstGeom>
          <a:solidFill>
            <a:srgbClr val="FFCCCC">
              <a:alpha val="40000"/>
            </a:srgbClr>
          </a:solidFill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Kişisel beslenme planı: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VKİ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Beslenme değerlendirmesi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G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emi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k kontrol düzey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AACE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9594091" y="6354575"/>
            <a:ext cx="153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 </a:t>
            </a:r>
            <a:r>
              <a:rPr lang="tr-TR" dirty="0" smtClean="0"/>
              <a:t>             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IDF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, CDA </a:t>
            </a:r>
          </a:p>
        </p:txBody>
      </p:sp>
    </p:spTree>
    <p:extLst>
      <p:ext uri="{BB962C8B-B14F-4D97-AF65-F5344CB8AC3E}">
        <p14:creationId xmlns:p14="http://schemas.microsoft.com/office/powerpoint/2010/main" val="35275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6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853" y="495946"/>
            <a:ext cx="6334293" cy="612458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057642" y="883798"/>
            <a:ext cx="63342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		Nerede duruyoruz?</a:t>
            </a:r>
            <a:endParaRPr lang="tr-TR" sz="32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	Gebelik öncesi</a:t>
            </a:r>
            <a:endParaRPr lang="tr-TR" sz="32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3200" b="1" dirty="0" err="1" smtClean="0">
                <a:solidFill>
                  <a:srgbClr val="4472C4">
                    <a:lumMod val="50000"/>
                  </a:srgbClr>
                </a:solidFill>
              </a:rPr>
              <a:t>Antepartum</a:t>
            </a:r>
            <a:endParaRPr lang="tr-TR" sz="32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	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MNT, Egzersiz,</a:t>
            </a:r>
            <a:endParaRPr lang="tr-TR" sz="28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	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KKKŞT, Medikal tedavi</a:t>
            </a:r>
            <a:endParaRPr lang="tr-TR" sz="28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   </a:t>
            </a:r>
            <a:r>
              <a:rPr lang="tr-TR" sz="3200" b="1" dirty="0" err="1" smtClean="0">
                <a:solidFill>
                  <a:srgbClr val="4472C4">
                    <a:lumMod val="50000"/>
                  </a:srgbClr>
                </a:solidFill>
              </a:rPr>
              <a:t>İntrapartum</a:t>
            </a:r>
            <a:endParaRPr lang="tr-TR" sz="3200" b="1" dirty="0">
              <a:solidFill>
                <a:srgbClr val="4472C4">
                  <a:lumMod val="50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</a:rPr>
              <a:t>			</a:t>
            </a:r>
            <a:r>
              <a:rPr lang="tr-TR" sz="3200" b="1" dirty="0" err="1" smtClean="0">
                <a:solidFill>
                  <a:srgbClr val="4472C4">
                    <a:lumMod val="50000"/>
                  </a:srgbClr>
                </a:solidFill>
              </a:rPr>
              <a:t>Postpartum</a:t>
            </a:r>
            <a:endParaRPr lang="tr-TR" sz="3200" b="1" dirty="0" smtClean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60538" y="237467"/>
            <a:ext cx="2816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</a:rPr>
              <a:t>SUNUM AKIŞI</a:t>
            </a:r>
            <a:endParaRPr lang="tr-TR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60890" y="40091"/>
            <a:ext cx="10515600" cy="85129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ÖĞÜN PLANI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372914" y="1007602"/>
            <a:ext cx="7446172" cy="18228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küçük-orta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miktar ana  + 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2-4 ara öğün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Öz.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basit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KH.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oranı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tek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bir öğün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yemekten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kaçınmak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Ara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dönemde kana sunulan enerji miktarını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sınırlamak </a:t>
            </a:r>
          </a:p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ostprandial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hiperglisemiyi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ve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preprandial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açlık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ketozunu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önlemek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962142" y="3116729"/>
            <a:ext cx="2989567" cy="158719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Yakın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takip: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Yeterli beslenme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Diyetin etkinliği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218690" y="3116729"/>
            <a:ext cx="2574106" cy="158719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18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Sürekli düzenleme: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KKKŞT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İştah, kilo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88250" y="1133870"/>
            <a:ext cx="1534337" cy="1570359"/>
          </a:xfrm>
          <a:prstGeom prst="roundRect">
            <a:avLst/>
          </a:prstGeom>
          <a:solidFill>
            <a:srgbClr val="FFFF00">
              <a:alpha val="31000"/>
            </a:srgbClr>
          </a:solidFill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Tercih:</a:t>
            </a: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Hedef:</a:t>
            </a: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Amaç: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218690" y="5051027"/>
            <a:ext cx="2893017" cy="1625706"/>
          </a:xfrm>
          <a:prstGeom prst="roundRect">
            <a:avLst/>
          </a:prstGeom>
          <a:solidFill>
            <a:schemeClr val="accent2">
              <a:tint val="40000"/>
              <a:alpha val="60000"/>
            </a:schemeClr>
          </a:solidFill>
          <a:ln w="28575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  175 </a:t>
            </a:r>
            <a:r>
              <a:rPr lang="tr-TR" sz="2400" b="1" dirty="0">
                <a:solidFill>
                  <a:srgbClr val="C00000"/>
                </a:solidFill>
              </a:rPr>
              <a:t>g </a:t>
            </a:r>
            <a:r>
              <a:rPr lang="tr-TR" sz="2400" b="1" dirty="0" err="1">
                <a:solidFill>
                  <a:srgbClr val="C00000"/>
                </a:solidFill>
              </a:rPr>
              <a:t>karbohidrat</a:t>
            </a:r>
            <a:endParaRPr lang="tr-TR" sz="2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  71 </a:t>
            </a:r>
            <a:r>
              <a:rPr lang="tr-TR" sz="2400" b="1" dirty="0">
                <a:solidFill>
                  <a:srgbClr val="C00000"/>
                </a:solidFill>
              </a:rPr>
              <a:t>g </a:t>
            </a:r>
            <a:r>
              <a:rPr lang="tr-TR" sz="2400" b="1" dirty="0" smtClean="0">
                <a:solidFill>
                  <a:srgbClr val="C00000"/>
                </a:solidFill>
              </a:rPr>
              <a:t>protein</a:t>
            </a:r>
            <a:endParaRPr lang="tr-TR" sz="2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  28 </a:t>
            </a:r>
            <a:r>
              <a:rPr lang="tr-TR" sz="2400" b="1" dirty="0">
                <a:solidFill>
                  <a:srgbClr val="C00000"/>
                </a:solidFill>
              </a:rPr>
              <a:t>g lif </a:t>
            </a:r>
            <a:r>
              <a:rPr lang="tr-TR" sz="2400" dirty="0">
                <a:solidFill>
                  <a:srgbClr val="C00000"/>
                </a:solidFill>
              </a:rPr>
              <a:t>	</a:t>
            </a:r>
            <a:endParaRPr lang="tr-TR" dirty="0"/>
          </a:p>
        </p:txBody>
      </p:sp>
      <p:sp>
        <p:nvSpPr>
          <p:cNvPr id="3" name="Yuvarlatılmış Dikdörtgen 2"/>
          <p:cNvSpPr/>
          <p:nvPr/>
        </p:nvSpPr>
        <p:spPr>
          <a:xfrm>
            <a:off x="2962142" y="5124506"/>
            <a:ext cx="2989567" cy="1478747"/>
          </a:xfrm>
          <a:prstGeom prst="roundRect">
            <a:avLst/>
          </a:prstGeom>
          <a:solidFill>
            <a:srgbClr val="FFCCCC">
              <a:alpha val="41000"/>
            </a:srgbClr>
          </a:solidFill>
          <a:ln w="28575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Tüm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gebeler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gibi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minimum: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tr-TR" dirty="0"/>
              <a:t>	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ADA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2018 </a:t>
            </a:r>
          </a:p>
        </p:txBody>
      </p:sp>
    </p:spTree>
    <p:extLst>
      <p:ext uri="{BB962C8B-B14F-4D97-AF65-F5344CB8AC3E}">
        <p14:creationId xmlns:p14="http://schemas.microsoft.com/office/powerpoint/2010/main" val="27485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58998"/>
            <a:ext cx="10515600" cy="989116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DİYET İÇERİĞİ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00407" y="905076"/>
            <a:ext cx="81262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Sıklıkla ihtiyaç:	 1800 - 2500 </a:t>
            </a:r>
            <a:r>
              <a:rPr lang="tr-TR" sz="2000" b="1" dirty="0" err="1" smtClean="0">
                <a:solidFill>
                  <a:schemeClr val="accent1">
                    <a:lumMod val="50000"/>
                  </a:schemeClr>
                </a:solidFill>
              </a:rPr>
              <a:t>kkal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/gün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Kaloriler, 3 ana ve 3-4 ara öğüne dağıtılır.</a:t>
            </a: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2906187" y="2962823"/>
            <a:ext cx="109361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* </a:t>
            </a:r>
            <a:r>
              <a:rPr lang="tr-TR" sz="2000" b="1" dirty="0" err="1" smtClean="0">
                <a:solidFill>
                  <a:schemeClr val="accent1">
                    <a:lumMod val="50000"/>
                  </a:schemeClr>
                </a:solidFill>
              </a:rPr>
              <a:t>Ketoasidozdan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korunmak için en az 1800 </a:t>
            </a:r>
            <a:r>
              <a:rPr lang="tr-TR" sz="2000" b="1" dirty="0" err="1" smtClean="0">
                <a:solidFill>
                  <a:schemeClr val="accent1">
                    <a:lumMod val="50000"/>
                  </a:schemeClr>
                </a:solidFill>
              </a:rPr>
              <a:t>kkal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/gün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almalı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dirty="0" smtClean="0"/>
              <a:t>							</a:t>
            </a:r>
            <a:endParaRPr lang="tr-TR" dirty="0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670184"/>
              </p:ext>
            </p:extLst>
          </p:nvPr>
        </p:nvGraphicFramePr>
        <p:xfrm>
          <a:off x="2996339" y="830117"/>
          <a:ext cx="6199322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9764"/>
                <a:gridCol w="4029558"/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KİLO</a:t>
                      </a:r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Kilokalori/kg/gün</a:t>
                      </a:r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Zayıf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Normal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Obez</a:t>
                      </a:r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*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22 - 25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Morbid</a:t>
                      </a:r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obez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12 - 14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25133"/>
              </p:ext>
            </p:extLst>
          </p:nvPr>
        </p:nvGraphicFramePr>
        <p:xfrm>
          <a:off x="2996339" y="3612536"/>
          <a:ext cx="6199323" cy="1584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85263"/>
                <a:gridCol w="4014060"/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Ek Kalori</a:t>
                      </a:r>
                      <a:r>
                        <a:rPr lang="tr-TR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(Kilokalori/gün)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</a:t>
                      </a:r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Trimester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-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</a:t>
                      </a:r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Trimester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340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 </a:t>
                      </a:r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Trimester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452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ikdörtgen 6"/>
          <p:cNvSpPr/>
          <p:nvPr/>
        </p:nvSpPr>
        <p:spPr>
          <a:xfrm>
            <a:off x="10263272" y="4889719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IOM 2002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30944" y="5436189"/>
            <a:ext cx="6002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Spesifik optimal kalori ihtiyacına dair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Diğer gebelerden farklı olduklarına dair 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0264298" y="2514855"/>
            <a:ext cx="805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ADA 2014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491708" y="5713187"/>
            <a:ext cx="5263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çalışma ile desteklenmiş güçlü veri </a:t>
            </a:r>
            <a:r>
              <a:rPr lang="tr-TR" sz="2400" b="1" dirty="0" smtClean="0">
                <a:solidFill>
                  <a:srgbClr val="C00000"/>
                </a:solidFill>
              </a:rPr>
              <a:t>yok.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12" name="Sağ Ayraç 11"/>
          <p:cNvSpPr/>
          <p:nvPr/>
        </p:nvSpPr>
        <p:spPr>
          <a:xfrm>
            <a:off x="6134794" y="5527964"/>
            <a:ext cx="282632" cy="1108554"/>
          </a:xfrm>
          <a:prstGeom prst="rightBrace">
            <a:avLst/>
          </a:prstGeom>
          <a:solidFill>
            <a:srgbClr val="FFCCCC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373487" y="734096"/>
            <a:ext cx="1996226" cy="10045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C00000"/>
                </a:solidFill>
              </a:rPr>
              <a:t>1800 – 2500 </a:t>
            </a:r>
            <a:r>
              <a:rPr lang="tr-TR" b="1" dirty="0" err="1" smtClean="0">
                <a:solidFill>
                  <a:srgbClr val="C00000"/>
                </a:solidFill>
              </a:rPr>
              <a:t>kkal</a:t>
            </a:r>
            <a:r>
              <a:rPr lang="tr-TR" b="1" dirty="0" smtClean="0">
                <a:solidFill>
                  <a:srgbClr val="C00000"/>
                </a:solidFill>
              </a:rPr>
              <a:t>/gün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0261"/>
            <a:ext cx="10515600" cy="93574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DİYET İÇERİĞİ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715257" y="3575674"/>
            <a:ext cx="5459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Bazen yatmadan önce atıştırmak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gerekebilir,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çünkü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gece boyu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akselere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açlık sonucu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ketoasidoz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olası.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530408" y="6133768"/>
            <a:ext cx="42807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	</a:t>
            </a:r>
            <a:r>
              <a:rPr lang="da-DK" sz="1200" dirty="0" smtClean="0">
                <a:solidFill>
                  <a:schemeClr val="accent1">
                    <a:lumMod val="50000"/>
                  </a:schemeClr>
                </a:solidFill>
              </a:rPr>
              <a:t>ADA 2013</a:t>
            </a:r>
            <a:endParaRPr lang="da-DK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a-DK" sz="1200" dirty="0">
                <a:solidFill>
                  <a:schemeClr val="accent1">
                    <a:lumMod val="50000"/>
                  </a:schemeClr>
                </a:solidFill>
              </a:rPr>
              <a:t>	Meltzer </a:t>
            </a:r>
            <a:r>
              <a:rPr lang="da-DK" sz="1200" dirty="0" smtClean="0">
                <a:solidFill>
                  <a:schemeClr val="accent1">
                    <a:lumMod val="50000"/>
                  </a:schemeClr>
                </a:solidFill>
              </a:rPr>
              <a:t>SJ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da-DK" sz="1200" dirty="0" smtClean="0">
                <a:solidFill>
                  <a:schemeClr val="accent1">
                    <a:lumMod val="50000"/>
                  </a:schemeClr>
                </a:solidFill>
              </a:rPr>
              <a:t> 2010</a:t>
            </a:r>
            <a:endParaRPr lang="da-DK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94899" y="4494042"/>
            <a:ext cx="53871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†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Protein gün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içine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yayılmalı;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tüm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ana-ara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öğünlerde olmalı ki yeterli kalori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sağlansın.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10579" y="5964490"/>
            <a:ext cx="5148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‡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Doymuş yağ,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toplam kalorinin &lt; %7’si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olmalı.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861301"/>
              </p:ext>
            </p:extLst>
          </p:nvPr>
        </p:nvGraphicFramePr>
        <p:xfrm>
          <a:off x="610579" y="998221"/>
          <a:ext cx="5207126" cy="185161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3563"/>
                <a:gridCol w="26035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bg1"/>
                          </a:solidFill>
                        </a:rPr>
                        <a:t>Hesaplanan Kalori</a:t>
                      </a:r>
                      <a:endParaRPr lang="tr-TR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tr-TR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80011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Karbonhidrat*</a:t>
                      </a:r>
                      <a:endParaRPr lang="tr-TR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Protein†</a:t>
                      </a:r>
                      <a:endParaRPr lang="tr-TR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Yağ ‡</a:t>
                      </a:r>
                      <a:endParaRPr lang="tr-TR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Dikdörtgen 8"/>
          <p:cNvSpPr/>
          <p:nvPr/>
        </p:nvSpPr>
        <p:spPr>
          <a:xfrm>
            <a:off x="594899" y="3277185"/>
            <a:ext cx="5576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* Total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kalorinin %40’ından fazla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olmamalı,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ancak </a:t>
            </a:r>
            <a:r>
              <a:rPr lang="tr-TR" sz="2000" b="1" dirty="0" err="1">
                <a:solidFill>
                  <a:schemeClr val="accent1">
                    <a:lumMod val="50000"/>
                  </a:schemeClr>
                </a:solidFill>
              </a:rPr>
              <a:t>ketonüri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gelişmemeli.                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46180"/>
              </p:ext>
            </p:extLst>
          </p:nvPr>
        </p:nvGraphicFramePr>
        <p:xfrm>
          <a:off x="6415337" y="1005023"/>
          <a:ext cx="5169851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9109"/>
                <a:gridCol w="2650742"/>
              </a:tblGrid>
              <a:tr h="368962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Kalori Dağılımı</a:t>
                      </a:r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68962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Kahvaltı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8962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Öğlen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8962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Akşam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8962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Ara öğün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Dikdörtgen 10"/>
          <p:cNvSpPr/>
          <p:nvPr/>
        </p:nvSpPr>
        <p:spPr>
          <a:xfrm>
            <a:off x="9444169" y="5964490"/>
            <a:ext cx="12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Mensing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C.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0544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55700" y="482875"/>
            <a:ext cx="10515600" cy="407607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KİLO YÖNETİMİ</a:t>
            </a:r>
            <a:endParaRPr lang="tr-T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55700" y="1203355"/>
            <a:ext cx="95842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obezite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, bozulmuş glikoz toleransını kötüleştirir.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Aşırı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kilo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alımı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ve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BMI,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KŞ’den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bağımsız  </a:t>
            </a: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	    ↑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LGA,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PTD ve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CS ile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ilişkilidir. </a:t>
            </a:r>
          </a:p>
          <a:p>
            <a:pPr>
              <a:lnSpc>
                <a:spcPct val="150000"/>
              </a:lnSpc>
            </a:pP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GDM ve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obezite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- birbirinden bağımsız,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kötü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gebelik sonuçları ile ilişkili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- kombinasyonu,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tek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başlarına olan etkiden daha kötü.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861480" y="5775757"/>
            <a:ext cx="3120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Scifres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C.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2015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Peterson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CM.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1991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HAPO </a:t>
            </a:r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Study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Cooperative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Research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Group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Metzger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BE.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60" y="151742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KİLO YÖNETİMİ</a:t>
            </a:r>
            <a:endParaRPr lang="tr-TR" sz="4000" dirty="0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9496"/>
              </p:ext>
            </p:extLst>
          </p:nvPr>
        </p:nvGraphicFramePr>
        <p:xfrm>
          <a:off x="1241778" y="1179767"/>
          <a:ext cx="87940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822"/>
                <a:gridCol w="2302933"/>
                <a:gridCol w="2009423"/>
                <a:gridCol w="2065866"/>
              </a:tblGrid>
              <a:tr h="345439">
                <a:tc>
                  <a:txBody>
                    <a:bodyPr/>
                    <a:lstStyle/>
                    <a:p>
                      <a:r>
                        <a:rPr lang="tr-TR" sz="2000" b="1" dirty="0" smtClean="0"/>
                        <a:t>VKİ (kg/m</a:t>
                      </a:r>
                      <a:r>
                        <a:rPr lang="tr-TR" sz="2000" b="1" baseline="30000" dirty="0" smtClean="0"/>
                        <a:t>2</a:t>
                      </a:r>
                      <a:r>
                        <a:rPr lang="tr-TR" sz="2000" b="1" dirty="0" smtClean="0"/>
                        <a:t>)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TOPLAM (kg)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İLK 12 GH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&gt; 12 GH (kg/</a:t>
                      </a:r>
                      <a:r>
                        <a:rPr lang="tr-TR" sz="2000" b="1" dirty="0" err="1" smtClean="0"/>
                        <a:t>hf</a:t>
                      </a:r>
                      <a:r>
                        <a:rPr lang="tr-TR" sz="2000" b="1" dirty="0" smtClean="0"/>
                        <a:t>)</a:t>
                      </a:r>
                      <a:endParaRPr lang="tr-T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Zayıf:</a:t>
                      </a:r>
                      <a:r>
                        <a:rPr lang="tr-TR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      </a:t>
                      </a:r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&lt; 18.5 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12.5 - 18.0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0.5 - 2 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Normal:   18.5 - 24.9 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11.5 - 16.0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0.5 - 2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Kilolu:      25.0 - 29.9 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7.0 - 11.5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0.5 - 2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0.25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Obez</a:t>
                      </a:r>
                      <a:r>
                        <a:rPr lang="tr-TR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       ≥ 30.0</a:t>
                      </a:r>
                      <a:endParaRPr lang="tr-TR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5.0 - 9.0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0.5 - 2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0.25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0797245" y="2637747"/>
            <a:ext cx="9386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ADA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2018</a:t>
            </a:r>
          </a:p>
          <a:p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CDA 2018 </a:t>
            </a:r>
          </a:p>
          <a:p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IOM 2000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44222" y="3529421"/>
            <a:ext cx="108909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/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Retrospektif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kohort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çalışma: 31,074 GDM, önerilen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(IOM) kilo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alımı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ile: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Optimal sonuçlar: LGA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İlaç ihtiyacını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eğilimi 						</a:t>
            </a:r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Cheng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YW.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2008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55511" y="5364825"/>
            <a:ext cx="10890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Obezlerde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kilo verme ???	    Orta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derecede enerji kısıtlaması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(&lt; %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30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önerilen)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	    kilo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alımını azaltabilir.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                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ADA 2018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7088" y="236337"/>
            <a:ext cx="10515600" cy="68474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EGZERSİZ</a:t>
            </a:r>
            <a:endParaRPr lang="tr-T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00380" y="998422"/>
            <a:ext cx="1067957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Kas kütlesini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egzersizler,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doku insülin duyarlılığı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ile: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kontrolü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iyileştirir.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- Açlık ve tokluk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KŞ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bilir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Horton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ES.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1991</a:t>
            </a:r>
          </a:p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			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Schneider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SH. 1993</a:t>
            </a:r>
          </a:p>
          <a:p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Bazı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GDM’de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insülin ihtiyacı önlenir. </a:t>
            </a:r>
            <a:r>
              <a:rPr lang="tr-TR" sz="2000" dirty="0" smtClean="0"/>
              <a:t>	</a:t>
            </a:r>
            <a:r>
              <a:rPr lang="tr-TR" dirty="0" smtClean="0"/>
              <a:t>	</a:t>
            </a:r>
            <a:r>
              <a:rPr lang="tr-TR" sz="1200" dirty="0" err="1" smtClean="0"/>
              <a:t>J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ovanovic-Peterson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L.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1989</a:t>
            </a:r>
          </a:p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			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Artal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R.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1985 </a:t>
            </a:r>
          </a:p>
          <a:p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tr-TR" sz="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GDM’de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egzersizin yeri ve potansiyel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faydanın görüldüğü sınırları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belirlemek için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daha çok çalışma lazım</a:t>
            </a:r>
            <a:r>
              <a:rPr lang="tr-TR" sz="2000" dirty="0" smtClean="0"/>
              <a:t>.</a:t>
            </a:r>
            <a:r>
              <a:rPr lang="tr-TR" dirty="0" smtClean="0"/>
              <a:t>	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Ceysens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G. 2006 								           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Barakat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R.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2013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tr-TR" sz="10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C00000"/>
                </a:solidFill>
              </a:rPr>
              <a:t>	  </a:t>
            </a:r>
            <a:r>
              <a:rPr lang="tr-TR" sz="2800" b="1" dirty="0" smtClean="0">
                <a:solidFill>
                  <a:srgbClr val="C00000"/>
                </a:solidFill>
              </a:rPr>
              <a:t>Gebe </a:t>
            </a:r>
            <a:r>
              <a:rPr lang="tr-TR" sz="2800" b="1" dirty="0">
                <a:solidFill>
                  <a:srgbClr val="C00000"/>
                </a:solidFill>
              </a:rPr>
              <a:t>olmayanlardaki </a:t>
            </a:r>
            <a:r>
              <a:rPr lang="tr-TR" sz="2800" b="1" dirty="0" smtClean="0">
                <a:solidFill>
                  <a:srgbClr val="C00000"/>
                </a:solidFill>
              </a:rPr>
              <a:t>çalışmaların doğrultusunda,</a:t>
            </a: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rgbClr val="C00000"/>
                </a:solidFill>
              </a:rPr>
              <a:t>	    GDM tedavisinde </a:t>
            </a:r>
            <a:r>
              <a:rPr lang="tr-TR" sz="2800" b="1" dirty="0">
                <a:solidFill>
                  <a:srgbClr val="C00000"/>
                </a:solidFill>
              </a:rPr>
              <a:t>orta derece egzersiz </a:t>
            </a:r>
            <a:r>
              <a:rPr lang="tr-TR" sz="2800" b="1" dirty="0" smtClean="0">
                <a:solidFill>
                  <a:srgbClr val="C00000"/>
                </a:solidFill>
              </a:rPr>
              <a:t>önerilir</a:t>
            </a:r>
            <a:r>
              <a:rPr lang="tr-TR" sz="2800" dirty="0" smtClean="0">
                <a:solidFill>
                  <a:srgbClr val="C00000"/>
                </a:solidFill>
              </a:rPr>
              <a:t>.        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ADA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65" y="1566057"/>
            <a:ext cx="2815190" cy="281519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38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83530" y="44205"/>
            <a:ext cx="3144864" cy="1325563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EGZERSİZ</a:t>
            </a:r>
            <a:endParaRPr lang="tr-T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002568" y="3624909"/>
            <a:ext cx="1772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ACOG,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CDCP, AACE, ADA  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288619" y="1518558"/>
            <a:ext cx="4499860" cy="2592158"/>
          </a:xfrm>
          <a:prstGeom prst="round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215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En az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haftada 150 dk. </a:t>
            </a:r>
          </a:p>
          <a:p>
            <a:pPr algn="ctr"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O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rta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yoğunlukta </a:t>
            </a:r>
          </a:p>
          <a:p>
            <a:pPr algn="ctr"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A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erobik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aktivite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143663" y="4395262"/>
            <a:ext cx="9184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Diğer uygun egzersizler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Üst vücuda sınırlı, ‘</a:t>
            </a:r>
            <a:r>
              <a:rPr lang="tr-TR" sz="2400" b="1" dirty="0" err="1" smtClean="0">
                <a:solidFill>
                  <a:srgbClr val="002060"/>
                </a:solidFill>
              </a:rPr>
              <a:t>weight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bearing</a:t>
            </a:r>
            <a:r>
              <a:rPr lang="tr-TR" sz="2400" b="1" dirty="0" smtClean="0">
                <a:solidFill>
                  <a:srgbClr val="002060"/>
                </a:solidFill>
              </a:rPr>
              <a:t>’ içeren k</a:t>
            </a:r>
            <a:r>
              <a:rPr lang="en-US" sz="2400" b="1" dirty="0" err="1" smtClean="0">
                <a:solidFill>
                  <a:srgbClr val="002060"/>
                </a:solidFill>
              </a:rPr>
              <a:t>ardi</a:t>
            </a:r>
            <a:r>
              <a:rPr lang="tr-TR" sz="2400" b="1" dirty="0" smtClean="0">
                <a:solidFill>
                  <a:srgbClr val="002060"/>
                </a:solidFill>
              </a:rPr>
              <a:t>yo</a:t>
            </a:r>
            <a:r>
              <a:rPr lang="en-US" sz="2400" b="1" dirty="0" smtClean="0">
                <a:solidFill>
                  <a:srgbClr val="002060"/>
                </a:solidFill>
              </a:rPr>
              <a:t>vas</a:t>
            </a:r>
            <a:r>
              <a:rPr lang="tr-TR" sz="2400" b="1" dirty="0" err="1" smtClean="0">
                <a:solidFill>
                  <a:srgbClr val="002060"/>
                </a:solidFill>
              </a:rPr>
              <a:t>küler</a:t>
            </a:r>
            <a:r>
              <a:rPr lang="tr-TR" sz="2400" b="1" dirty="0" smtClean="0">
                <a:solidFill>
                  <a:srgbClr val="002060"/>
                </a:solidFill>
              </a:rPr>
              <a:t> egzersizler: </a:t>
            </a: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        - </a:t>
            </a:r>
            <a:r>
              <a:rPr lang="tr-TR" sz="2400" b="1" dirty="0" err="1" smtClean="0">
                <a:solidFill>
                  <a:srgbClr val="002060"/>
                </a:solidFill>
              </a:rPr>
              <a:t>abdominal</a:t>
            </a:r>
            <a:r>
              <a:rPr lang="tr-TR" sz="2400" b="1" dirty="0" smtClean="0">
                <a:solidFill>
                  <a:srgbClr val="002060"/>
                </a:solidFill>
              </a:rPr>
              <a:t> mekanik stresten kaçınmalı.                                    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AACE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95" y="1353438"/>
            <a:ext cx="3278881" cy="327888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697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9565"/>
            <a:ext cx="10515600" cy="1131376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KENDİ KENDİNE KAN ŞEKERİ TAKİBİ</a:t>
            </a:r>
          </a:p>
        </p:txBody>
      </p:sp>
      <p:sp>
        <p:nvSpPr>
          <p:cNvPr id="5" name="Dikdörtgen 4"/>
          <p:cNvSpPr/>
          <p:nvPr/>
        </p:nvSpPr>
        <p:spPr>
          <a:xfrm>
            <a:off x="6735527" y="1889976"/>
            <a:ext cx="48777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tr-TR" sz="3200" b="1" kern="0" dirty="0" smtClean="0">
                <a:solidFill>
                  <a:schemeClr val="accent5">
                    <a:lumMod val="50000"/>
                  </a:schemeClr>
                </a:solidFill>
                <a:ea typeface="ＭＳ Ｐゴシック"/>
              </a:rPr>
              <a:t>GDM yönetiminin temeli.</a:t>
            </a:r>
            <a:r>
              <a:rPr lang="tr-TR" sz="2800" b="1" kern="0" dirty="0" smtClean="0">
                <a:solidFill>
                  <a:schemeClr val="accent5">
                    <a:lumMod val="50000"/>
                  </a:schemeClr>
                </a:solidFill>
                <a:ea typeface="ＭＳ Ｐゴシック"/>
              </a:rPr>
              <a:t>	</a:t>
            </a:r>
            <a:r>
              <a:rPr lang="tr-TR" sz="2000" b="1" kern="0" dirty="0" smtClean="0">
                <a:solidFill>
                  <a:schemeClr val="accent5">
                    <a:lumMod val="50000"/>
                  </a:schemeClr>
                </a:solidFill>
                <a:ea typeface="ＭＳ Ｐゴシック"/>
              </a:rPr>
              <a:t>      			         </a:t>
            </a:r>
            <a:r>
              <a:rPr lang="fr-FR" sz="1200" kern="0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Jovanovic L</a:t>
            </a:r>
            <a:r>
              <a:rPr lang="tr-TR" sz="1200" kern="0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.</a:t>
            </a:r>
            <a:r>
              <a:rPr lang="fr-FR" sz="1200" kern="0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 2011</a:t>
            </a:r>
            <a:endParaRPr lang="en-US" sz="1200" kern="0" dirty="0">
              <a:solidFill>
                <a:schemeClr val="accent1">
                  <a:lumMod val="50000"/>
                </a:schemeClr>
              </a:solidFill>
              <a:ea typeface="ＭＳ Ｐゴシック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6930" y="3465513"/>
            <a:ext cx="10912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ezavantaj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:					</a:t>
            </a: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- Uygulama ve kayıtta p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ot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siye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l 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insan hatası ve tutarsızlık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- Aralıklı bakılır: 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parsiyel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glikoz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profil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Hiper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veya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h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pogl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emi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episod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lar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fark edilemeyebilir</a:t>
            </a:r>
            <a:r>
              <a:rPr lang="tr-TR" sz="1200" b="1" dirty="0" smtClean="0">
                <a:solidFill>
                  <a:schemeClr val="accent1">
                    <a:lumMod val="50000"/>
                  </a:schemeClr>
                </a:solidFill>
              </a:rPr>
              <a:t>.         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Chitayat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L. 2009</a:t>
            </a: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26" y="1206990"/>
            <a:ext cx="4106405" cy="22585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060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8483" y="-193456"/>
            <a:ext cx="5592317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KAN ŞEKER TAKİP SIKLIĞI</a:t>
            </a:r>
            <a:endParaRPr lang="tr-TR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08483" y="1214435"/>
            <a:ext cx="6661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002060"/>
                </a:solidFill>
              </a:rPr>
              <a:t>Optimal yaklaşım belirlenmemiş. </a:t>
            </a:r>
            <a:r>
              <a:rPr lang="tr-TR" dirty="0"/>
              <a:t> </a:t>
            </a:r>
            <a:r>
              <a:rPr lang="tr-TR" dirty="0" smtClean="0"/>
              <a:t>     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Raman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P. 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Cochrane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2017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28695" y="2071989"/>
            <a:ext cx="6096000" cy="42934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Bir takip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çizelgesi: </a:t>
            </a:r>
            <a:r>
              <a:rPr lang="tr-TR" sz="2400" b="1" dirty="0" smtClean="0">
                <a:solidFill>
                  <a:srgbClr val="C00000"/>
                </a:solidFill>
              </a:rPr>
              <a:t>KŞ + aldığı </a:t>
            </a:r>
            <a:r>
              <a:rPr lang="tr-TR" sz="2400" b="1" dirty="0">
                <a:solidFill>
                  <a:srgbClr val="C00000"/>
                </a:solidFill>
              </a:rPr>
              <a:t>diyet </a:t>
            </a:r>
            <a:r>
              <a:rPr lang="tr-TR" sz="2400" b="1" dirty="0" smtClean="0">
                <a:solidFill>
                  <a:srgbClr val="C00000"/>
                </a:solidFill>
              </a:rPr>
              <a:t>bilgisi</a:t>
            </a:r>
          </a:p>
          <a:p>
            <a:pPr>
              <a:lnSpc>
                <a:spcPct val="150000"/>
              </a:lnSpc>
            </a:pPr>
            <a:endParaRPr lang="tr-TR" sz="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G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lisemik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paternler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onuçların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yorumlanması 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diyetin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etkinliği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öz. karbonhidrat ayarlanması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İlaç başlanacak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hasta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kim?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tr-T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08483" y="242646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5632350" y="3026131"/>
            <a:ext cx="635198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İlk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GDM tanısı alınca en az 4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defa:</a:t>
            </a:r>
          </a:p>
          <a:p>
            <a:pPr>
              <a:lnSpc>
                <a:spcPct val="150000"/>
              </a:lnSpc>
            </a:pPr>
            <a:endParaRPr lang="tr-TR" sz="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Açlık + İlk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lokmadan sonraki 1. veya 2.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sa.        			                  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Hawkins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JS.  2009, ADA, ACOG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Önceden DM: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bir kısmı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preprandial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de bakmalı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. 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ADA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Hepsi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preprandial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de bakmalı.   	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CDA 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42" y="624758"/>
            <a:ext cx="2482960" cy="198636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Yuvarlatılmış Dikdörtgen 7"/>
          <p:cNvSpPr/>
          <p:nvPr/>
        </p:nvSpPr>
        <p:spPr>
          <a:xfrm>
            <a:off x="334851" y="2795792"/>
            <a:ext cx="4700788" cy="2935307"/>
          </a:xfrm>
          <a:prstGeom prst="roundRect">
            <a:avLst/>
          </a:prstGeom>
          <a:noFill/>
          <a:ln w="381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5632350" y="3007015"/>
            <a:ext cx="6203335" cy="335845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95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831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KAN ŞEKER ÖLÇÜM ZAMANI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22489" y="1196241"/>
            <a:ext cx="11176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Hem açlık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hem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tokluk </a:t>
            </a:r>
            <a:endParaRPr lang="tr-TR" sz="28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- </a:t>
            </a:r>
            <a:r>
              <a:rPr lang="tr-TR" sz="2800" b="1" dirty="0" err="1" smtClean="0">
                <a:solidFill>
                  <a:srgbClr val="4472C4">
                    <a:lumMod val="50000"/>
                  </a:srgbClr>
                </a:solidFill>
              </a:rPr>
              <a:t>IR’e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 bağlı </a:t>
            </a:r>
            <a:r>
              <a:rPr lang="tr-TR" sz="2800" b="1" dirty="0" err="1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800" b="1" dirty="0" err="1" smtClean="0">
                <a:solidFill>
                  <a:srgbClr val="4472C4">
                    <a:lumMod val="50000"/>
                  </a:srgbClr>
                </a:solidFill>
              </a:rPr>
              <a:t>hiperglisemi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				</a:t>
            </a:r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Laird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J. 1996 </a:t>
            </a:r>
            <a:endParaRPr lang="tr-TR" sz="12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722489" y="2910080"/>
            <a:ext cx="90139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Sınırlı veriye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göre:</a:t>
            </a: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		</a:t>
            </a:r>
            <a:r>
              <a:rPr lang="tr-TR" sz="2800" b="1" dirty="0" err="1" smtClean="0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KŞ değerlendirmesi </a:t>
            </a:r>
            <a:endParaRPr lang="tr-TR" sz="28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		İlk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lokmadan sonraki 1. veya 2. saat </a:t>
            </a:r>
          </a:p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O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ptimum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zaman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? </a:t>
            </a:r>
            <a:r>
              <a:rPr lang="tr-TR" sz="2400" dirty="0" smtClean="0">
                <a:solidFill>
                  <a:prstClr val="black"/>
                </a:solidFill>
              </a:rPr>
              <a:t>	</a:t>
            </a:r>
            <a:r>
              <a:rPr lang="tr-TR" dirty="0" smtClean="0">
                <a:solidFill>
                  <a:prstClr val="black"/>
                </a:solidFill>
              </a:rPr>
              <a:t>				</a:t>
            </a:r>
            <a:endParaRPr lang="tr-TR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948503" y="5356902"/>
            <a:ext cx="3756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Weisz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B.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2005</a:t>
            </a:r>
            <a:endParaRPr lang="tr-TR" sz="1200" dirty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Moses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RG.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1999</a:t>
            </a:r>
            <a:endParaRPr lang="tr-TR" sz="1200" dirty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Sivan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E.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2001</a:t>
            </a:r>
            <a:endParaRPr lang="tr-TR" sz="120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505" y="2494583"/>
            <a:ext cx="4008667" cy="30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92" y="682580"/>
            <a:ext cx="3698490" cy="551901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11616" y="1997865"/>
            <a:ext cx="42815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nb-NO" b="1" kern="0" dirty="0" smtClean="0">
                <a:solidFill>
                  <a:srgbClr val="4472C4">
                    <a:lumMod val="50000"/>
                  </a:srgbClr>
                </a:solidFill>
              </a:rPr>
              <a:t>1964 </a:t>
            </a:r>
            <a:endParaRPr lang="tr-TR" b="1" kern="0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tr-TR" b="1" kern="0" dirty="0" err="1" smtClean="0">
                <a:solidFill>
                  <a:srgbClr val="4472C4">
                    <a:lumMod val="50000"/>
                  </a:srgbClr>
                </a:solidFill>
              </a:rPr>
              <a:t>Patrick</a:t>
            </a: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nb-NO" b="1" kern="0" dirty="0" smtClean="0">
                <a:solidFill>
                  <a:srgbClr val="4472C4">
                    <a:lumMod val="50000"/>
                  </a:srgbClr>
                </a:solidFill>
              </a:rPr>
              <a:t>O’</a:t>
            </a: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S</a:t>
            </a:r>
            <a:r>
              <a:rPr lang="nb-NO" b="1" kern="0" dirty="0" smtClean="0">
                <a:solidFill>
                  <a:srgbClr val="4472C4">
                    <a:lumMod val="50000"/>
                  </a:srgbClr>
                </a:solidFill>
              </a:rPr>
              <a:t>ullivan</a:t>
            </a:r>
            <a:r>
              <a:rPr lang="fi-FI" b="1" kern="0" dirty="0" smtClean="0">
                <a:solidFill>
                  <a:srgbClr val="4472C4">
                    <a:lumMod val="50000"/>
                  </a:srgbClr>
                </a:solidFill>
              </a:rPr>
              <a:t> ve </a:t>
            </a:r>
            <a:r>
              <a:rPr lang="tr-TR" b="1" kern="0" dirty="0" err="1" smtClean="0">
                <a:solidFill>
                  <a:srgbClr val="4472C4">
                    <a:lumMod val="50000"/>
                  </a:srgbClr>
                </a:solidFill>
              </a:rPr>
              <a:t>Bryan</a:t>
            </a: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 F. </a:t>
            </a:r>
            <a:r>
              <a:rPr lang="fi-FI" b="1" kern="0" dirty="0" smtClean="0">
                <a:solidFill>
                  <a:srgbClr val="4472C4">
                    <a:lumMod val="50000"/>
                  </a:srgbClr>
                </a:solidFill>
              </a:rPr>
              <a:t>Mahan</a:t>
            </a: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nb-NO" b="1" kern="0" dirty="0" smtClean="0">
                <a:solidFill>
                  <a:srgbClr val="4472C4">
                    <a:lumMod val="50000"/>
                  </a:srgbClr>
                </a:solidFill>
              </a:rPr>
              <a:t>O</a:t>
            </a:r>
            <a:r>
              <a:rPr lang="tr-TR" b="1" kern="0" dirty="0" err="1" smtClean="0">
                <a:solidFill>
                  <a:srgbClr val="4472C4">
                    <a:lumMod val="50000"/>
                  </a:srgbClr>
                </a:solidFill>
              </a:rPr>
              <a:t>GTT’n</a:t>
            </a:r>
            <a:r>
              <a:rPr lang="nb-NO" b="1" kern="0" dirty="0" smtClean="0">
                <a:solidFill>
                  <a:srgbClr val="4472C4">
                    <a:lumMod val="50000"/>
                  </a:srgbClr>
                </a:solidFill>
              </a:rPr>
              <a:t>in </a:t>
            </a:r>
            <a:r>
              <a:rPr lang="nb-NO" b="1" kern="0" dirty="0">
                <a:solidFill>
                  <a:srgbClr val="4472C4">
                    <a:lumMod val="50000"/>
                  </a:srgbClr>
                </a:solidFill>
              </a:rPr>
              <a:t>ilk sistemik değerlendirmesi</a:t>
            </a:r>
            <a:endParaRPr lang="tr-TR" b="1" kern="0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defRPr/>
            </a:pPr>
            <a:endParaRPr lang="tr-TR" kern="0" dirty="0" smtClean="0">
              <a:solidFill>
                <a:prstClr val="black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1616" y="3595568"/>
            <a:ext cx="3365679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kern="0" dirty="0" smtClean="0">
                <a:solidFill>
                  <a:srgbClr val="4472C4">
                    <a:lumMod val="50000"/>
                  </a:srgbClr>
                </a:solidFill>
              </a:rPr>
              <a:t>DM olmayan</a:t>
            </a: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,</a:t>
            </a:r>
            <a:r>
              <a:rPr lang="es-ES" b="1" kern="0" dirty="0" smtClean="0">
                <a:solidFill>
                  <a:srgbClr val="4472C4">
                    <a:lumMod val="50000"/>
                  </a:srgbClr>
                </a:solidFill>
              </a:rPr>
              <a:t> ama hiperglisemisi olan gebede tarama ve tedavi sonuçları iyileştirir. </a:t>
            </a:r>
            <a:endParaRPr lang="tr-TR" b="1" kern="0" dirty="0" smtClean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87584" y="5478367"/>
            <a:ext cx="31204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b="1" kern="0" dirty="0" smtClean="0">
                <a:solidFill>
                  <a:srgbClr val="4472C4">
                    <a:lumMod val="50000"/>
                  </a:srgbClr>
                </a:solidFill>
              </a:rPr>
              <a:t>Doğum sonrası T2DM riski artan kadını bulmak.</a:t>
            </a:r>
          </a:p>
        </p:txBody>
      </p:sp>
      <p:pic>
        <p:nvPicPr>
          <p:cNvPr id="1026" name="Picture 2" descr="Oâsullivan ve Mahan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9" y="108590"/>
            <a:ext cx="1377456" cy="18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âsullivan ve Mahan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95" y="108590"/>
            <a:ext cx="1574395" cy="18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111616" y="3595568"/>
            <a:ext cx="3365679" cy="141431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11616" y="5211395"/>
            <a:ext cx="3365679" cy="1414314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485484" y="763171"/>
            <a:ext cx="3193960" cy="589599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Perinatal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komplikasyonlar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043152" y="108590"/>
            <a:ext cx="1854557" cy="4065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2018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502098" y="1623702"/>
            <a:ext cx="3193960" cy="561559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T2DM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85484" y="2495228"/>
            <a:ext cx="3210574" cy="4076526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Adolesan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dönemden başlayarak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artmış: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Obezite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Glikoz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intoleransı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DM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Metabolik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Sendrom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Kardiyovasküler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riskler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Nörokognitif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hst.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2" name="Sağ Ok 11"/>
          <p:cNvSpPr/>
          <p:nvPr/>
        </p:nvSpPr>
        <p:spPr>
          <a:xfrm rot="-1080000">
            <a:off x="6017258" y="2334520"/>
            <a:ext cx="2407612" cy="230226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5" name="Sağ Ok 14"/>
          <p:cNvSpPr/>
          <p:nvPr/>
        </p:nvSpPr>
        <p:spPr>
          <a:xfrm rot="20520000">
            <a:off x="6674560" y="3193364"/>
            <a:ext cx="1730828" cy="211331"/>
          </a:xfrm>
          <a:prstGeom prst="righ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8276095" y="108590"/>
            <a:ext cx="3657600" cy="1324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395686" y="1576904"/>
            <a:ext cx="3538010" cy="747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395685" y="2324746"/>
            <a:ext cx="3414023" cy="4300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48387"/>
            <a:ext cx="10515600" cy="1325563"/>
          </a:xfrm>
        </p:spPr>
        <p:txBody>
          <a:bodyPr/>
          <a:lstStyle/>
          <a:p>
            <a:pPr algn="ctr"/>
            <a:r>
              <a:rPr lang="tr-TR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KAN ŞEKER TAKİP SIKLIĞI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1004710" y="1005844"/>
            <a:ext cx="91931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Takip sıklığını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azaltmak: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iyi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ve yeterli kontrol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süresi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diyetle kontrol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altında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ise uygun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takip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sıklığı ? 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Hawkins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JS.  2009</a:t>
            </a:r>
          </a:p>
          <a:p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						      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Metzger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BE.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2007  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04710" y="2902231"/>
            <a:ext cx="10814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RÇ: MNT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ile iyi kontrollü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GDM 4 defa/gün 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1 hafta takipten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sonra: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4 defa/g  X 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gün aşırı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takip: DA,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makrozomi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Mendez-Figueroa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H.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2017 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977900" y="4080050"/>
            <a:ext cx="1023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Hafif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GDM’de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çalışmalar: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- çok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azında diyet dışı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tedaviye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gerek olur. </a:t>
            </a:r>
            <a:r>
              <a:rPr lang="tr-TR" sz="2000" dirty="0" smtClean="0"/>
              <a:t>	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Crowther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CA. 2005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- Gün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aşırı takibe geçmek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mantıklı 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(konfor, maliyet).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Landon MB. 2009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955800" y="5719534"/>
            <a:ext cx="1023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C00000"/>
                </a:solidFill>
              </a:rPr>
              <a:t>MNT </a:t>
            </a:r>
            <a:r>
              <a:rPr lang="tr-TR" sz="2800" b="1" dirty="0">
                <a:solidFill>
                  <a:srgbClr val="C00000"/>
                </a:solidFill>
              </a:rPr>
              <a:t>ile iyi </a:t>
            </a:r>
            <a:r>
              <a:rPr lang="tr-TR" sz="2800" b="1" dirty="0" err="1">
                <a:solidFill>
                  <a:srgbClr val="C00000"/>
                </a:solidFill>
              </a:rPr>
              <a:t>glisemik</a:t>
            </a:r>
            <a:r>
              <a:rPr lang="tr-TR" sz="2800" b="1" dirty="0">
                <a:solidFill>
                  <a:srgbClr val="C00000"/>
                </a:solidFill>
              </a:rPr>
              <a:t> kontrol sağlanınca sıklık azaltılır.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120" y="1273896"/>
            <a:ext cx="2288549" cy="22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GLİKOMETRELER</a:t>
            </a:r>
            <a:endParaRPr lang="tr-T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178576" y="1906392"/>
            <a:ext cx="84440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Çoğu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plazma </a:t>
            </a: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glikoz değerlerini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verir.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Tokluk </a:t>
            </a:r>
            <a:r>
              <a:rPr lang="tr-TR" sz="2800" b="1" dirty="0" err="1">
                <a:solidFill>
                  <a:schemeClr val="accent5">
                    <a:lumMod val="50000"/>
                  </a:schemeClr>
                </a:solidFill>
              </a:rPr>
              <a:t>KŞ’i</a:t>
            </a: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>
                <a:solidFill>
                  <a:schemeClr val="accent5">
                    <a:lumMod val="50000"/>
                  </a:schemeClr>
                </a:solidFill>
              </a:rPr>
              <a:t>kapiller</a:t>
            </a: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örneklerde, daha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olma eğiliminde.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Çoğu sonuç, %5-10 değerde hata verir.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hipoglisemi riski unutulmamalıdır! 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6" y="2164247"/>
            <a:ext cx="3749191" cy="280827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683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26123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SÜREKLİ KAN ŞEKER TAKİBİ</a:t>
            </a:r>
            <a:endParaRPr lang="tr-TR" sz="3600" dirty="0"/>
          </a:p>
        </p:txBody>
      </p:sp>
      <p:sp>
        <p:nvSpPr>
          <p:cNvPr id="4" name="Dikdörtgen 3"/>
          <p:cNvSpPr/>
          <p:nvPr/>
        </p:nvSpPr>
        <p:spPr>
          <a:xfrm>
            <a:off x="10478364" y="5748040"/>
            <a:ext cx="1750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Hod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M.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2010</a:t>
            </a:r>
          </a:p>
          <a:p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Castorino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K. 2011</a:t>
            </a:r>
          </a:p>
          <a:p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Chitayat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L.  2009</a:t>
            </a:r>
          </a:p>
          <a:p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AACE  2010</a:t>
            </a:r>
            <a:endParaRPr lang="tr-TR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64" y="1184145"/>
            <a:ext cx="6050797" cy="2349726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>
            <a:off x="838200" y="1390235"/>
            <a:ext cx="4455222" cy="1937546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Karın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duvarına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s.c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sensör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uç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implante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İnterstisyel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sıvıdaki glikoz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ölçülür.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24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sa. boyunca KŞ ölçer.</a:t>
            </a:r>
          </a:p>
          <a:p>
            <a:pPr lvl="0"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Saptanamayan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oynamaları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yakalar.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949050" y="3803133"/>
            <a:ext cx="7887938" cy="2759529"/>
          </a:xfrm>
          <a:prstGeom prst="roundRect">
            <a:avLst/>
          </a:prstGeom>
          <a:solidFill>
            <a:srgbClr val="FFCCCC">
              <a:alpha val="17000"/>
            </a:srgbClr>
          </a:solidFill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Avantaj</a:t>
            </a:r>
            <a:r>
              <a:rPr lang="tr-TR" sz="2400" b="1" dirty="0" smtClean="0">
                <a:solidFill>
                  <a:srgbClr val="002060"/>
                </a:solidFill>
              </a:rPr>
              <a:t>:	- </a:t>
            </a:r>
            <a:r>
              <a:rPr lang="tr-TR" sz="2400" b="1" dirty="0">
                <a:solidFill>
                  <a:srgbClr val="002060"/>
                </a:solidFill>
              </a:rPr>
              <a:t>3. </a:t>
            </a:r>
            <a:r>
              <a:rPr lang="tr-TR" sz="2400" b="1" dirty="0" smtClean="0">
                <a:solidFill>
                  <a:srgbClr val="002060"/>
                </a:solidFill>
              </a:rPr>
              <a:t>trim.de ↑ </a:t>
            </a:r>
            <a:r>
              <a:rPr lang="tr-TR" sz="2400" b="1" dirty="0" err="1">
                <a:solidFill>
                  <a:srgbClr val="002060"/>
                </a:solidFill>
              </a:rPr>
              <a:t>glisemik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kontrol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		- ‘</a:t>
            </a:r>
            <a:r>
              <a:rPr lang="tr-TR" sz="2400" b="1" dirty="0" err="1" smtClean="0">
                <a:solidFill>
                  <a:srgbClr val="002060"/>
                </a:solidFill>
              </a:rPr>
              <a:t>Peak</a:t>
            </a:r>
            <a:r>
              <a:rPr lang="tr-TR" sz="2400" b="1" dirty="0" smtClean="0">
                <a:solidFill>
                  <a:srgbClr val="002060"/>
                </a:solidFill>
              </a:rPr>
              <a:t>’ </a:t>
            </a:r>
            <a:r>
              <a:rPr lang="tr-TR" sz="2400" b="1" dirty="0" err="1">
                <a:solidFill>
                  <a:srgbClr val="002060"/>
                </a:solidFill>
              </a:rPr>
              <a:t>postprandial</a:t>
            </a:r>
            <a:r>
              <a:rPr lang="tr-TR" sz="2400" b="1" dirty="0">
                <a:solidFill>
                  <a:srgbClr val="002060"/>
                </a:solidFill>
              </a:rPr>
              <a:t> KŞ seviyesini saptama 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    	   	- </a:t>
            </a:r>
            <a:r>
              <a:rPr lang="tr-TR" sz="2400" b="1" dirty="0" err="1">
                <a:solidFill>
                  <a:srgbClr val="002060"/>
                </a:solidFill>
              </a:rPr>
              <a:t>Makrozomi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>
                <a:solidFill>
                  <a:srgbClr val="002060"/>
                </a:solidFill>
                <a:cs typeface="Calibri" panose="020F0502020204030204" pitchFamily="34" charset="0"/>
              </a:rPr>
              <a:t>↓</a:t>
            </a:r>
            <a:endParaRPr lang="tr-TR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            KKKŞT ile </a:t>
            </a:r>
            <a:r>
              <a:rPr lang="tr-TR" sz="2400" b="1" dirty="0">
                <a:solidFill>
                  <a:srgbClr val="002060"/>
                </a:solidFill>
              </a:rPr>
              <a:t>hedef </a:t>
            </a:r>
            <a:r>
              <a:rPr lang="tr-TR" sz="2400" b="1" dirty="0" smtClean="0">
                <a:solidFill>
                  <a:srgbClr val="002060"/>
                </a:solidFill>
              </a:rPr>
              <a:t>KŞ yakalayamazsa önerilebilir.</a:t>
            </a:r>
            <a:endParaRPr lang="tr-TR" sz="24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       Tedaviye </a:t>
            </a:r>
            <a:r>
              <a:rPr lang="tr-TR" sz="2400" b="1" dirty="0">
                <a:solidFill>
                  <a:srgbClr val="002060"/>
                </a:solidFill>
              </a:rPr>
              <a:t>uyumu iyileştirmek için eğitimsel bir </a:t>
            </a:r>
            <a:r>
              <a:rPr lang="tr-TR" sz="2400" b="1" dirty="0" smtClean="0">
                <a:solidFill>
                  <a:srgbClr val="002060"/>
                </a:solidFill>
              </a:rPr>
              <a:t>araç.</a:t>
            </a:r>
            <a:endParaRPr lang="tr-T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0266" y="0"/>
            <a:ext cx="10515600" cy="883658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GLİKOZ HEDEFİ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238858" y="1393026"/>
            <a:ext cx="52272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İnsülin başlamanın, dezavantajdan </a:t>
            </a:r>
            <a:r>
              <a:rPr lang="tr-TR" b="1" dirty="0">
                <a:solidFill>
                  <a:srgbClr val="002060"/>
                </a:solidFill>
              </a:rPr>
              <a:t>çok fayda sağlayacağı </a:t>
            </a:r>
            <a:r>
              <a:rPr lang="tr-TR" b="1" dirty="0" smtClean="0">
                <a:solidFill>
                  <a:srgbClr val="002060"/>
                </a:solidFill>
              </a:rPr>
              <a:t>KŞ seviyesi net değil</a:t>
            </a:r>
            <a:r>
              <a:rPr lang="tr-TR" dirty="0" smtClean="0"/>
              <a:t>.      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Nicholson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WK. 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2008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7737638" y="972136"/>
            <a:ext cx="3218228" cy="1504129"/>
          </a:xfrm>
          <a:prstGeom prst="roundRect">
            <a:avLst/>
          </a:prstGeom>
          <a:solidFill>
            <a:srgbClr val="FFCCCC">
              <a:alpha val="24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002060"/>
                </a:solidFill>
              </a:rPr>
              <a:t>Açlık </a:t>
            </a:r>
            <a:r>
              <a:rPr lang="tr-TR" sz="2000" b="1" dirty="0" smtClean="0">
                <a:solidFill>
                  <a:srgbClr val="002060"/>
                </a:solidFill>
              </a:rPr>
              <a:t>	   &lt; 95 </a:t>
            </a:r>
            <a:r>
              <a:rPr lang="tr-TR" sz="2000" b="1" dirty="0">
                <a:solidFill>
                  <a:srgbClr val="002060"/>
                </a:solidFill>
              </a:rPr>
              <a:t>mg/</a:t>
            </a:r>
            <a:r>
              <a:rPr lang="tr-TR" sz="2000" b="1" dirty="0" err="1">
                <a:solidFill>
                  <a:srgbClr val="002060"/>
                </a:solidFill>
              </a:rPr>
              <a:t>dL</a:t>
            </a:r>
            <a:r>
              <a:rPr lang="tr-TR" sz="2000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002060"/>
                </a:solidFill>
              </a:rPr>
              <a:t>1 sa. 	   &lt; 140 </a:t>
            </a:r>
            <a:r>
              <a:rPr lang="tr-TR" sz="2000" b="1" dirty="0">
                <a:solidFill>
                  <a:srgbClr val="002060"/>
                </a:solidFill>
              </a:rPr>
              <a:t>mg/</a:t>
            </a:r>
            <a:r>
              <a:rPr lang="tr-TR" sz="2000" b="1" dirty="0" err="1">
                <a:solidFill>
                  <a:srgbClr val="002060"/>
                </a:solidFill>
              </a:rPr>
              <a:t>dL</a:t>
            </a:r>
            <a:r>
              <a:rPr lang="tr-TR" sz="2000" b="1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002060"/>
                </a:solidFill>
              </a:rPr>
              <a:t>2 sa.      &lt; 120 </a:t>
            </a:r>
            <a:r>
              <a:rPr lang="tr-TR" sz="2000" b="1" dirty="0">
                <a:solidFill>
                  <a:srgbClr val="002060"/>
                </a:solidFill>
              </a:rPr>
              <a:t>mg/</a:t>
            </a:r>
            <a:r>
              <a:rPr lang="tr-TR" sz="2000" b="1" dirty="0" err="1">
                <a:solidFill>
                  <a:srgbClr val="002060"/>
                </a:solidFill>
              </a:rPr>
              <a:t>dL</a:t>
            </a:r>
            <a:r>
              <a:rPr lang="tr-TR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0107255" y="2535394"/>
            <a:ext cx="1843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smtClean="0">
                <a:solidFill>
                  <a:srgbClr val="002060"/>
                </a:solidFill>
              </a:rPr>
              <a:t>SB, ADA, ACOG, AACE </a:t>
            </a:r>
            <a:endParaRPr lang="tr-TR" sz="1400" dirty="0">
              <a:solidFill>
                <a:srgbClr val="00206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6644430" y="2924779"/>
            <a:ext cx="540464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Bu değerler, </a:t>
            </a:r>
            <a:r>
              <a:rPr lang="tr-TR" b="1" dirty="0">
                <a:solidFill>
                  <a:srgbClr val="C00000"/>
                </a:solidFill>
              </a:rPr>
              <a:t>önceden </a:t>
            </a:r>
            <a:r>
              <a:rPr lang="tr-TR" b="1" dirty="0" smtClean="0">
                <a:solidFill>
                  <a:srgbClr val="C00000"/>
                </a:solidFill>
              </a:rPr>
              <a:t>DM olanlara göre</a:t>
            </a:r>
            <a:r>
              <a:rPr lang="tr-TR" b="1" dirty="0" smtClean="0">
                <a:solidFill>
                  <a:srgbClr val="002060"/>
                </a:solidFill>
              </a:rPr>
              <a:t> belirlenmiştir.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80493" y="3072834"/>
            <a:ext cx="4908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İlaç başlamak </a:t>
            </a:r>
            <a:r>
              <a:rPr lang="tr-TR" b="1" dirty="0">
                <a:solidFill>
                  <a:srgbClr val="002060"/>
                </a:solidFill>
              </a:rPr>
              <a:t>için bu </a:t>
            </a:r>
            <a:r>
              <a:rPr lang="tr-TR" b="1" dirty="0" smtClean="0">
                <a:solidFill>
                  <a:srgbClr val="002060"/>
                </a:solidFill>
              </a:rPr>
              <a:t>sınırlar ne </a:t>
            </a:r>
            <a:r>
              <a:rPr lang="tr-TR" b="1" dirty="0">
                <a:solidFill>
                  <a:srgbClr val="002060"/>
                </a:solidFill>
              </a:rPr>
              <a:t>oranda </a:t>
            </a:r>
            <a:r>
              <a:rPr lang="tr-TR" b="1" dirty="0" smtClean="0">
                <a:solidFill>
                  <a:srgbClr val="002060"/>
                </a:solidFill>
              </a:rPr>
              <a:t>aşılmalı? 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869943" y="3795218"/>
            <a:ext cx="5120746" cy="2585323"/>
          </a:xfrm>
          <a:prstGeom prst="rect">
            <a:avLst/>
          </a:prstGeom>
          <a:solidFill>
            <a:srgbClr val="FFCCCC">
              <a:alpha val="3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üst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sınırlarda insülin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başla       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ADA,ACOG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1-2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hf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 içinde 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IDF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hf.da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≥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değer 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CDA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1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hf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. &gt; 1/3 değer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ise		</a:t>
            </a:r>
            <a:r>
              <a:rPr lang="tr-TR" sz="1400" dirty="0" smtClean="0">
                <a:solidFill>
                  <a:srgbClr val="4472C4">
                    <a:lumMod val="50000"/>
                  </a:srgbClr>
                </a:solidFill>
              </a:rPr>
              <a:t>ADIPS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Daha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tutarlı devam eden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yükseklikler beklenir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öz.e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MNT’den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fayda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göreceği kanaati varsa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NICE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87644" y="801134"/>
            <a:ext cx="4801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Makrozomiyi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mi engellemeli?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- DM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olmayan gebe profiline mi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uymalı?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64633" y="3739243"/>
            <a:ext cx="5331367" cy="2818139"/>
          </a:xfrm>
          <a:prstGeom prst="roundRect">
            <a:avLst/>
          </a:prstGeom>
          <a:noFill/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7288557" y="3867577"/>
            <a:ext cx="4476492" cy="2384751"/>
          </a:xfrm>
          <a:prstGeom prst="roundRect">
            <a:avLst/>
          </a:prstGeom>
          <a:solidFill>
            <a:schemeClr val="tx2">
              <a:lumMod val="40000"/>
              <a:lumOff val="60000"/>
              <a:alpha val="2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T1DM, T2DM hedef: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yemek öncesi, yatmadan önce ve gece açlık: 		60-99 mg/dl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Postprandial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: 	100-129 mg/dl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        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AACE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493145" y="208736"/>
            <a:ext cx="3780443" cy="58314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HbA1C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169074" y="939690"/>
            <a:ext cx="791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Gebede 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olma eğiliminde: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Ortalama KŞ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%20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İlk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yarıda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RBC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kütlesi ve yapım-yıkım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hızı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33811" y="6219432"/>
            <a:ext cx="1437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Mosca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 A. 2006</a:t>
            </a:r>
          </a:p>
          <a:p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Nielsen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 LR. 2004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169074" y="2713065"/>
            <a:ext cx="881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Irk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(Afrika,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Latin, Asyalı: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x2 ↑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beyaz)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Demir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durumu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(anemi,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Fe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tedavisi)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96115" y="4400479"/>
            <a:ext cx="10748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2800" b="1" dirty="0">
                <a:solidFill>
                  <a:srgbClr val="002060"/>
                </a:solidFill>
              </a:rPr>
              <a:t>Glikozun </a:t>
            </a:r>
            <a:r>
              <a:rPr lang="tr-TR" sz="2800" b="1" dirty="0">
                <a:solidFill>
                  <a:srgbClr val="C00000"/>
                </a:solidFill>
              </a:rPr>
              <a:t>entegral ölçümünü </a:t>
            </a:r>
            <a:r>
              <a:rPr lang="tr-TR" sz="2800" b="1" dirty="0">
                <a:solidFill>
                  <a:srgbClr val="002060"/>
                </a:solidFill>
              </a:rPr>
              <a:t>temsil </a:t>
            </a:r>
            <a:r>
              <a:rPr lang="tr-TR" sz="2800" b="1" dirty="0" smtClean="0">
                <a:solidFill>
                  <a:srgbClr val="002060"/>
                </a:solidFill>
              </a:rPr>
              <a:t>ettiğinden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 smtClean="0">
                <a:solidFill>
                  <a:srgbClr val="002060"/>
                </a:solidFill>
              </a:rPr>
              <a:t>makrozomiye</a:t>
            </a:r>
            <a:r>
              <a:rPr lang="tr-TR" sz="2800" b="1" dirty="0" smtClean="0">
                <a:solidFill>
                  <a:srgbClr val="002060"/>
                </a:solidFill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002060"/>
                </a:solidFill>
              </a:rPr>
              <a:t>neden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 smtClean="0">
                <a:solidFill>
                  <a:srgbClr val="C00000"/>
                </a:solidFill>
              </a:rPr>
              <a:t>postprandial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err="1">
                <a:solidFill>
                  <a:srgbClr val="C00000"/>
                </a:solidFill>
              </a:rPr>
              <a:t>hiperglisemiyi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  <a:r>
              <a:rPr lang="tr-TR" sz="2800" b="1" dirty="0">
                <a:solidFill>
                  <a:srgbClr val="002060"/>
                </a:solidFill>
              </a:rPr>
              <a:t>tam yakalayamayabilir.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" y="1808801"/>
            <a:ext cx="4709677" cy="14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33811" y="1945178"/>
            <a:ext cx="556145" cy="25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35" y="1818438"/>
            <a:ext cx="55403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35" y="1843376"/>
            <a:ext cx="55403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6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810663" y="1764101"/>
            <a:ext cx="4426058" cy="652306"/>
          </a:xfrm>
        </p:spPr>
        <p:txBody>
          <a:bodyPr/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HbA1C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0" y="211734"/>
            <a:ext cx="10515600" cy="5690497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AF2F78"/>
                </a:solidFill>
              </a:rPr>
              <a:t>NICE 2008: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    2. ve 3.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</a:rPr>
              <a:t>trim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. de KŞ kontrolünü değerlendirmek için </a:t>
            </a:r>
            <a:r>
              <a:rPr lang="tr-TR" sz="1800" b="1" dirty="0">
                <a:solidFill>
                  <a:srgbClr val="C00000"/>
                </a:solidFill>
              </a:rPr>
              <a:t>rutin kullanılmaz</a:t>
            </a:r>
            <a:r>
              <a:rPr lang="tr-TR" sz="1800" b="1" dirty="0" smtClean="0">
                <a:solidFill>
                  <a:srgbClr val="C00000"/>
                </a:solidFill>
              </a:rPr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AF2F78"/>
                </a:solidFill>
              </a:rPr>
              <a:t>IDF 2017: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    Yönetimde </a:t>
            </a:r>
            <a:r>
              <a:rPr lang="tr-TR" sz="1800" b="1" dirty="0">
                <a:solidFill>
                  <a:srgbClr val="C00000"/>
                </a:solidFill>
              </a:rPr>
              <a:t>rutin değil.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   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</a:rPr>
              <a:t>KKKŞT’ne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yardımcı, </a:t>
            </a:r>
            <a:r>
              <a:rPr lang="tr-TR" sz="1800" b="1" dirty="0">
                <a:solidFill>
                  <a:srgbClr val="C00000"/>
                </a:solidFill>
              </a:rPr>
              <a:t>ek, tamamlayıcı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olabilir.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    Hedef &lt; % </a:t>
            </a:r>
            <a:r>
              <a:rPr lang="en-US" sz="1800" b="1" dirty="0">
                <a:solidFill>
                  <a:srgbClr val="4472C4">
                    <a:lumMod val="50000"/>
                  </a:srgbClr>
                </a:solidFill>
              </a:rPr>
              <a:t>6.0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veya güvenli ve kabul edilebilirse daha da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</a:rPr>
              <a:t>düşük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AF2F78"/>
                </a:solidFill>
              </a:rPr>
              <a:t>CDA 2018: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    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</a:rPr>
              <a:t>Varolan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</a:rPr>
              <a:t>DM’da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 %6.5, mümkünse ≤ %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6.1</a:t>
            </a:r>
            <a:endParaRPr lang="tr-TR" sz="1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1800" b="1" dirty="0" smtClean="0">
                <a:solidFill>
                  <a:srgbClr val="AF2F78"/>
                </a:solidFill>
              </a:rPr>
              <a:t>ADA 2018: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1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    Yararlı olabilir, ama </a:t>
            </a:r>
            <a:r>
              <a:rPr lang="tr-TR" sz="1800" b="1" dirty="0" err="1" smtClean="0">
                <a:solidFill>
                  <a:srgbClr val="C00000"/>
                </a:solidFill>
              </a:rPr>
              <a:t>sekonder</a:t>
            </a:r>
            <a:r>
              <a:rPr lang="tr-TR" sz="1800" b="1" dirty="0" smtClean="0">
                <a:solidFill>
                  <a:srgbClr val="C00000"/>
                </a:solidFill>
              </a:rPr>
              <a:t> kullanılmalı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sz="1800" b="1" dirty="0" err="1" smtClean="0">
                <a:solidFill>
                  <a:schemeClr val="accent5">
                    <a:lumMod val="50000"/>
                  </a:schemeClr>
                </a:solidFill>
              </a:rPr>
              <a:t>Primer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 KKKŞT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     Gebede normal olan ayda bir sıklığından daha çok bakılmalı.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     Hedef: % 6-6.5,  ama  &lt; %6 optimal öz. gebelik ilerledikçe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979" y="3512129"/>
            <a:ext cx="40354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4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52236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FARMAKOLOJİK AJANLAR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664537" y="1108100"/>
            <a:ext cx="404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Hedef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KŞ,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MNT’ye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rağmen aşılırsa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Erken müdahale önemli ! 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907445" y="1108100"/>
            <a:ext cx="21713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Optimum sınırlar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Sıklıkla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kullanılan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8268393" y="1217402"/>
            <a:ext cx="2585176" cy="1025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/>
              <a:t>AKŞ	&gt;95 mg/dL </a:t>
            </a:r>
          </a:p>
          <a:p>
            <a:r>
              <a:rPr lang="nb-NO" sz="2000" b="1" dirty="0"/>
              <a:t>1-sa.	&gt;140 mg/dL </a:t>
            </a:r>
          </a:p>
          <a:p>
            <a:r>
              <a:rPr lang="nb-NO" sz="2000" b="1" dirty="0"/>
              <a:t>2-sa.	&gt;120 mg/dL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955641" y="4906646"/>
            <a:ext cx="10515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tr-TR" sz="2000" b="1" dirty="0" smtClean="0">
                <a:solidFill>
                  <a:srgbClr val="C00000"/>
                </a:solidFill>
              </a:rPr>
              <a:t>İnsülin + bazı analoglar: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etkin, güvenilir; GDM standart tedavisi.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tr-TR" sz="2000" b="1" dirty="0" smtClean="0">
                <a:solidFill>
                  <a:srgbClr val="C00000"/>
                </a:solidFill>
              </a:rPr>
              <a:t>Seçili oral ajanlar: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gliburid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ve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metformin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popülarite kazanmakta. </a:t>
            </a:r>
          </a:p>
          <a:p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0061212" y="5799520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Nicholson WK.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2008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838200" y="52960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10061212" y="6012211"/>
            <a:ext cx="1510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Giménez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M. 2007 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0073715" y="6275301"/>
            <a:ext cx="1678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Hieronimus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 S. 2005 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01" y="2535242"/>
            <a:ext cx="3596715" cy="239781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1" name="Yuvarlatılmış Dikdörtgen 10"/>
          <p:cNvSpPr/>
          <p:nvPr/>
        </p:nvSpPr>
        <p:spPr>
          <a:xfrm>
            <a:off x="5048518" y="3066086"/>
            <a:ext cx="6060583" cy="11195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Öğün arası veya gece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boyunca,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hipoglisemik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reaksiyon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olmayacak şekilde,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düzgün KŞ seviyeleri sağlamak. 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1955641" y="5104664"/>
            <a:ext cx="7829517" cy="1452374"/>
          </a:xfrm>
          <a:prstGeom prst="roundRect">
            <a:avLst/>
          </a:prstGeom>
          <a:noFill/>
          <a:ln w="254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9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292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İNSÜLİN DOZU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14955" y="695900"/>
            <a:ext cx="9323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İnsülin tipi, rejimi ve dozu, kişisel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değişiklikler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gösterir: 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sz="2000" b="1" dirty="0" err="1" smtClean="0">
                <a:solidFill>
                  <a:srgbClr val="C00000"/>
                </a:solidFill>
              </a:rPr>
              <a:t>obezite</a:t>
            </a:r>
            <a:r>
              <a:rPr lang="tr-TR" sz="2000" b="1" dirty="0" smtClean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				- etnik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				- </a:t>
            </a:r>
            <a:r>
              <a:rPr lang="tr-TR" sz="2000" b="1" dirty="0" err="1" smtClean="0">
                <a:solidFill>
                  <a:srgbClr val="C00000"/>
                </a:solidFill>
              </a:rPr>
              <a:t>hiperglisemi</a:t>
            </a:r>
            <a:r>
              <a:rPr lang="tr-TR" sz="2000" b="1" dirty="0" smtClean="0">
                <a:solidFill>
                  <a:srgbClr val="C00000"/>
                </a:solidFill>
              </a:rPr>
              <a:t> derecesi</a:t>
            </a:r>
          </a:p>
          <a:p>
            <a:endParaRPr lang="tr-TR" dirty="0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508522"/>
              </p:ext>
            </p:extLst>
          </p:nvPr>
        </p:nvGraphicFramePr>
        <p:xfrm>
          <a:off x="838200" y="1914432"/>
          <a:ext cx="510274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683"/>
                <a:gridCol w="28360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/>
                        <a:t>GEBELİK HAFTASI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TOPLAM GÜNLÜK </a:t>
                      </a:r>
                    </a:p>
                    <a:p>
                      <a:pPr algn="ctr"/>
                      <a:r>
                        <a:rPr lang="tr-TR" sz="2000" b="1" dirty="0" smtClean="0">
                          <a:solidFill>
                            <a:schemeClr val="bg1"/>
                          </a:solidFill>
                        </a:rPr>
                        <a:t>İNSÜLİN DOZU</a:t>
                      </a:r>
                      <a:endParaRPr lang="tr-TR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1-13 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0.7 X kg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14-26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0.8 x kg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27-37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0.9 x kg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≥ 38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1.0 x</a:t>
                      </a:r>
                      <a:r>
                        <a:rPr lang="tr-TR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kg</a:t>
                      </a:r>
                      <a:endParaRPr lang="tr-TR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Yuvarlatılmış Dikdörtgen 5"/>
          <p:cNvSpPr/>
          <p:nvPr/>
        </p:nvSpPr>
        <p:spPr>
          <a:xfrm>
            <a:off x="745328" y="1511440"/>
            <a:ext cx="2257778" cy="3031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Başlangıç dozları: 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9034412" y="6319412"/>
            <a:ext cx="2835616" cy="594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Castorino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K. 2011</a:t>
            </a:r>
            <a:endParaRPr lang="tr-TR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782598" y="2572752"/>
            <a:ext cx="5765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Çoğu çalışma toplam insülin dozu için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tr-TR" sz="2000" b="1" dirty="0" smtClean="0">
                <a:solidFill>
                  <a:srgbClr val="C00000"/>
                </a:solidFill>
              </a:rPr>
              <a:t>0.7 </a:t>
            </a:r>
            <a:r>
              <a:rPr lang="tr-TR" sz="2000" b="1" dirty="0">
                <a:solidFill>
                  <a:srgbClr val="C00000"/>
                </a:solidFill>
              </a:rPr>
              <a:t>- 2 </a:t>
            </a:r>
            <a:r>
              <a:rPr lang="tr-TR" sz="2000" b="1" dirty="0" smtClean="0">
                <a:solidFill>
                  <a:srgbClr val="C00000"/>
                </a:solidFill>
              </a:rPr>
              <a:t>Ü/kg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(şimdiki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kilo) önerir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49261" y="4356710"/>
            <a:ext cx="1010508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İnsülin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pompası:	- Fayda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ve gerekliliğine dair veri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ø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-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Pahallı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- T1DM gebede </a:t>
            </a:r>
            <a:r>
              <a:rPr lang="tr-TR" sz="2000" b="1" dirty="0" smtClean="0">
                <a:solidFill>
                  <a:srgbClr val="C00000"/>
                </a:solidFill>
              </a:rPr>
              <a:t>etkinlik 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konvansiyonel insülin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- ADA, CDA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enjeksiyonlar ve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infüzyon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gebede mantıklı 			 	      tercihlerdir, 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üstünlükleri yoktur. </a:t>
            </a:r>
            <a:endParaRPr lang="tr-TR" sz="2000" b="1" dirty="0">
              <a:solidFill>
                <a:srgbClr val="C0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744" y="4065277"/>
            <a:ext cx="32004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1" y="-2326118"/>
            <a:ext cx="12245490" cy="918411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64949" y="0"/>
            <a:ext cx="1332854" cy="604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4324027" y="3099661"/>
            <a:ext cx="1658319" cy="7129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4104468" y="4525504"/>
            <a:ext cx="1877878" cy="5041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989" y="5221556"/>
            <a:ext cx="1786357" cy="722279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3613543" y="1934336"/>
            <a:ext cx="2368803" cy="7129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85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63259"/>
            <a:ext cx="10515600" cy="684742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İNSÜLİN TİPLERİ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88672" y="1167201"/>
            <a:ext cx="637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rgbClr val="002060"/>
                </a:solidFill>
              </a:rPr>
              <a:t>1 </a:t>
            </a:r>
            <a:r>
              <a:rPr lang="tr-TR" sz="2400" b="1" baseline="30000" dirty="0" smtClean="0">
                <a:solidFill>
                  <a:srgbClr val="002060"/>
                </a:solidFill>
              </a:rPr>
              <a:t>o</a:t>
            </a:r>
            <a:r>
              <a:rPr lang="tr-TR" sz="2400" b="1" dirty="0" smtClean="0">
                <a:solidFill>
                  <a:srgbClr val="002060"/>
                </a:solidFill>
              </a:rPr>
              <a:t> en az </a:t>
            </a:r>
            <a:r>
              <a:rPr lang="tr-TR" sz="2400" b="1" dirty="0" err="1" smtClean="0">
                <a:solidFill>
                  <a:srgbClr val="002060"/>
                </a:solidFill>
              </a:rPr>
              <a:t>immünojenik</a:t>
            </a:r>
            <a:r>
              <a:rPr lang="tr-TR" sz="2400" b="1" dirty="0" smtClean="0">
                <a:solidFill>
                  <a:srgbClr val="002060"/>
                </a:solidFill>
              </a:rPr>
              <a:t>: </a:t>
            </a:r>
            <a:r>
              <a:rPr lang="tr-TR" sz="2400" b="1" dirty="0" smtClean="0">
                <a:solidFill>
                  <a:srgbClr val="C00000"/>
                </a:solidFill>
              </a:rPr>
              <a:t>h</a:t>
            </a:r>
            <a:r>
              <a:rPr lang="sv-SE" sz="2400" b="1" dirty="0" smtClean="0">
                <a:solidFill>
                  <a:srgbClr val="C00000"/>
                </a:solidFill>
              </a:rPr>
              <a:t>uman </a:t>
            </a:r>
            <a:r>
              <a:rPr lang="tr-TR" sz="2400" b="1" dirty="0" err="1" smtClean="0">
                <a:solidFill>
                  <a:srgbClr val="C00000"/>
                </a:solidFill>
              </a:rPr>
              <a:t>regüler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sv-SE" sz="2400" b="1" dirty="0" smtClean="0">
                <a:solidFill>
                  <a:srgbClr val="C00000"/>
                </a:solidFill>
              </a:rPr>
              <a:t>insülin 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11946" y="2506769"/>
            <a:ext cx="6412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 smtClean="0"/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   </a:t>
            </a:r>
            <a:r>
              <a:rPr lang="tr-TR" sz="2400" b="1" dirty="0" err="1" smtClean="0">
                <a:solidFill>
                  <a:srgbClr val="002060"/>
                </a:solidFill>
              </a:rPr>
              <a:t>immünojenisite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>
                <a:solidFill>
                  <a:srgbClr val="002060"/>
                </a:solidFill>
              </a:rPr>
              <a:t>human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regüler</a:t>
            </a:r>
            <a:r>
              <a:rPr lang="tr-TR" sz="2400" b="1" dirty="0" smtClean="0">
                <a:solidFill>
                  <a:srgbClr val="002060"/>
                </a:solidFill>
              </a:rPr>
              <a:t> insülin 	</a:t>
            </a:r>
            <a:r>
              <a:rPr lang="tr-TR" sz="2000" b="1" dirty="0" smtClean="0">
                <a:solidFill>
                  <a:srgbClr val="002060"/>
                </a:solidFill>
              </a:rPr>
              <a:t>	</a:t>
            </a:r>
            <a:endParaRPr lang="tr-TR" sz="2000" b="1" dirty="0">
              <a:solidFill>
                <a:srgbClr val="00206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88672" y="2018303"/>
            <a:ext cx="103785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C00000"/>
                </a:solidFill>
              </a:rPr>
              <a:t>Hızlı </a:t>
            </a:r>
            <a:r>
              <a:rPr lang="tr-TR" sz="2400" b="1" dirty="0" smtClean="0">
                <a:solidFill>
                  <a:srgbClr val="C00000"/>
                </a:solidFill>
              </a:rPr>
              <a:t>etkili </a:t>
            </a:r>
            <a:r>
              <a:rPr lang="tr-TR" sz="2400" b="1" dirty="0">
                <a:solidFill>
                  <a:srgbClr val="002060"/>
                </a:solidFill>
              </a:rPr>
              <a:t>insülin </a:t>
            </a:r>
            <a:r>
              <a:rPr lang="tr-TR" sz="2400" b="1" dirty="0" smtClean="0">
                <a:solidFill>
                  <a:srgbClr val="002060"/>
                </a:solidFill>
              </a:rPr>
              <a:t>analoglarından </a:t>
            </a:r>
            <a:r>
              <a:rPr lang="tr-TR" sz="2400" b="1" dirty="0" err="1" smtClean="0">
                <a:solidFill>
                  <a:srgbClr val="C00000"/>
                </a:solidFill>
              </a:rPr>
              <a:t>lispro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ve </a:t>
            </a:r>
            <a:r>
              <a:rPr lang="tr-TR" sz="2400" b="1" dirty="0" err="1" smtClean="0">
                <a:solidFill>
                  <a:srgbClr val="C00000"/>
                </a:solidFill>
              </a:rPr>
              <a:t>aspart</a:t>
            </a:r>
            <a:r>
              <a:rPr lang="tr-TR" sz="2400" b="1" dirty="0" smtClean="0">
                <a:solidFill>
                  <a:srgbClr val="002060"/>
                </a:solidFill>
              </a:rPr>
              <a:t>, gebelikte incelenmiş:</a:t>
            </a:r>
            <a:endParaRPr lang="tr-T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1455937" y="3363315"/>
            <a:ext cx="90789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 </a:t>
            </a:r>
            <a:r>
              <a:rPr lang="tr-TR" sz="24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plasental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geçiş</a:t>
            </a:r>
            <a:endParaRPr lang="tr-TR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24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Teratojenite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kanıtı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 </a:t>
            </a:r>
            <a:endParaRPr lang="tr-TR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Neonatal</a:t>
            </a:r>
            <a:r>
              <a:rPr lang="tr-T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sonuçlar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regüler</a:t>
            </a:r>
            <a:r>
              <a:rPr lang="tr-T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insülin</a:t>
            </a:r>
            <a:endParaRPr lang="tr-TR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tr-TR" sz="24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Regüler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insülin ile görülen </a:t>
            </a:r>
            <a:r>
              <a:rPr lang="tr-TR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postprandial</a:t>
            </a:r>
            <a:r>
              <a:rPr lang="tr-T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oynamaları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iyileştiriyorlar.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Gecikmiş </a:t>
            </a:r>
            <a:r>
              <a:rPr lang="tr-TR" sz="24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postprandial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hipoglisemi riski daha az.</a:t>
            </a:r>
            <a:endParaRPr lang="tr-TR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266540" y="6383489"/>
            <a:ext cx="1444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Nicholson WK.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2008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025114" y="3465513"/>
            <a:ext cx="9381016" cy="276480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52" y="445298"/>
            <a:ext cx="3076575" cy="14859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688" y="2677976"/>
            <a:ext cx="2923221" cy="21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29" y="420392"/>
            <a:ext cx="9525000" cy="61722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Yuvarlatılmış Dikdörtgen 2"/>
          <p:cNvSpPr/>
          <p:nvPr/>
        </p:nvSpPr>
        <p:spPr>
          <a:xfrm>
            <a:off x="1183489" y="195666"/>
            <a:ext cx="4479010" cy="449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4400" b="1" dirty="0" smtClean="0">
                <a:solidFill>
                  <a:srgbClr val="002060"/>
                </a:solidFill>
              </a:rPr>
              <a:t>Milyonlarca yıl</a:t>
            </a:r>
            <a:endParaRPr lang="tr-TR" sz="4400" b="1" dirty="0">
              <a:solidFill>
                <a:srgbClr val="002060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662499" y="195666"/>
            <a:ext cx="3186838" cy="449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4400" b="1" dirty="0">
                <a:solidFill>
                  <a:srgbClr val="002060"/>
                </a:solidFill>
              </a:rPr>
              <a:t>50 </a:t>
            </a:r>
            <a:r>
              <a:rPr lang="tr-TR" sz="4400" b="1" dirty="0" smtClean="0">
                <a:solidFill>
                  <a:srgbClr val="002060"/>
                </a:solidFill>
              </a:rPr>
              <a:t>yıl</a:t>
            </a:r>
            <a:endParaRPr lang="tr-TR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782664" y="-1708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İNSÜLİN TİPLERİ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38200" y="1080432"/>
            <a:ext cx="609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Uzun etkili </a:t>
            </a:r>
            <a:r>
              <a:rPr lang="tr-TR" b="1" dirty="0">
                <a:solidFill>
                  <a:srgbClr val="002060"/>
                </a:solidFill>
              </a:rPr>
              <a:t>insülin </a:t>
            </a:r>
            <a:r>
              <a:rPr lang="tr-TR" b="1" dirty="0" smtClean="0">
                <a:solidFill>
                  <a:srgbClr val="002060"/>
                </a:solidFill>
              </a:rPr>
              <a:t>analogları: </a:t>
            </a:r>
            <a:r>
              <a:rPr lang="tr-TR" b="1" dirty="0" err="1">
                <a:solidFill>
                  <a:srgbClr val="C00000"/>
                </a:solidFill>
              </a:rPr>
              <a:t>insulin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detemir</a:t>
            </a:r>
            <a:r>
              <a:rPr lang="tr-TR" b="1" dirty="0">
                <a:solidFill>
                  <a:srgbClr val="C00000"/>
                </a:solidFill>
              </a:rPr>
              <a:t>, </a:t>
            </a:r>
            <a:r>
              <a:rPr lang="tr-TR" b="1" dirty="0" err="1">
                <a:solidFill>
                  <a:srgbClr val="C00000"/>
                </a:solidFill>
              </a:rPr>
              <a:t>insulin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glarjin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313458" y="1514858"/>
            <a:ext cx="4672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1">
                    <a:lumMod val="50000"/>
                  </a:schemeClr>
                </a:solidFill>
              </a:rPr>
              <a:t>Detemir</a:t>
            </a: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tr-TR" b="1" dirty="0" smtClean="0">
                <a:solidFill>
                  <a:srgbClr val="002060"/>
                </a:solidFill>
              </a:rPr>
              <a:t>	FDA </a:t>
            </a:r>
            <a:r>
              <a:rPr lang="tr-TR" b="1" dirty="0">
                <a:solidFill>
                  <a:srgbClr val="002060"/>
                </a:solidFill>
              </a:rPr>
              <a:t>kategori ‘C’den ‘B’ye 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	</a:t>
            </a:r>
            <a:r>
              <a:rPr lang="tr-TR" b="1" dirty="0" smtClean="0">
                <a:solidFill>
                  <a:srgbClr val="002060"/>
                </a:solidFill>
              </a:rPr>
              <a:t>NPH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b="1" dirty="0" smtClean="0">
                <a:solidFill>
                  <a:srgbClr val="002060"/>
                </a:solidFill>
              </a:rPr>
              <a:t> etki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7655495" y="2003280"/>
            <a:ext cx="23192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Mathiesen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ER. 2012,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Hod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M.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2011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313458" y="2528462"/>
            <a:ext cx="654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err="1" smtClean="0">
                <a:solidFill>
                  <a:schemeClr val="accent1">
                    <a:lumMod val="50000"/>
                  </a:schemeClr>
                </a:solidFill>
              </a:rPr>
              <a:t>Glarjin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</a:rPr>
              <a:t>:   </a:t>
            </a:r>
            <a:r>
              <a:rPr lang="tr-TR" b="1" dirty="0" smtClean="0">
                <a:solidFill>
                  <a:srgbClr val="002060"/>
                </a:solidFill>
              </a:rPr>
              <a:t>Ölçülebilen </a:t>
            </a:r>
            <a:r>
              <a:rPr lang="tr-TR" b="1" dirty="0">
                <a:solidFill>
                  <a:srgbClr val="002060"/>
                </a:solidFill>
              </a:rPr>
              <a:t>oranda plasentadan geçmediğini </a:t>
            </a:r>
            <a:r>
              <a:rPr lang="tr-TR" b="1" dirty="0" smtClean="0">
                <a:solidFill>
                  <a:srgbClr val="002060"/>
                </a:solidFill>
              </a:rPr>
              <a:t>gösterildi</a:t>
            </a:r>
            <a:r>
              <a:rPr lang="tr-TR" b="1" dirty="0">
                <a:solidFill>
                  <a:srgbClr val="002060"/>
                </a:solidFill>
              </a:rPr>
              <a:t>. 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7655495" y="2575060"/>
            <a:ext cx="3237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Pollex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EK. 2010,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Kovo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M.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2011</a:t>
            </a:r>
          </a:p>
          <a:p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Suffecool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K.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2015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313458" y="3172213"/>
            <a:ext cx="8419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Uzun </a:t>
            </a:r>
            <a:r>
              <a:rPr lang="tr-TR" b="1" dirty="0">
                <a:solidFill>
                  <a:srgbClr val="002060"/>
                </a:solidFill>
              </a:rPr>
              <a:t>etki </a:t>
            </a:r>
            <a:r>
              <a:rPr lang="tr-TR" b="1" dirty="0" smtClean="0">
                <a:solidFill>
                  <a:srgbClr val="002060"/>
                </a:solidFill>
              </a:rPr>
              <a:t>süresine bağlı </a:t>
            </a:r>
            <a:r>
              <a:rPr lang="tr-TR" b="1" dirty="0" err="1" smtClean="0">
                <a:solidFill>
                  <a:srgbClr val="002060"/>
                </a:solidFill>
              </a:rPr>
              <a:t>maternal</a:t>
            </a:r>
            <a:r>
              <a:rPr lang="tr-TR" b="1" dirty="0" smtClean="0">
                <a:solidFill>
                  <a:srgbClr val="002060"/>
                </a:solidFill>
              </a:rPr>
              <a:t> hipoglisemi !!!		                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Cheung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NW. 2009 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314964" y="3718482"/>
            <a:ext cx="8706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GDM’de</a:t>
            </a:r>
            <a:r>
              <a:rPr lang="tr-TR" b="1" dirty="0" smtClean="0">
                <a:solidFill>
                  <a:srgbClr val="002060"/>
                </a:solidFill>
              </a:rPr>
              <a:t> uzun etkililere gerek pek olmaz.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882621" y="4400378"/>
            <a:ext cx="740640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C00000"/>
                </a:solidFill>
              </a:rPr>
              <a:t>Orta etkili: NPH</a:t>
            </a:r>
            <a:r>
              <a:rPr lang="tr-TR" b="1" dirty="0">
                <a:solidFill>
                  <a:srgbClr val="C00000"/>
                </a:solidFill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    </a:t>
            </a:r>
            <a:r>
              <a:rPr lang="tr-TR" b="1" dirty="0" err="1" smtClean="0">
                <a:solidFill>
                  <a:srgbClr val="002060"/>
                </a:solidFill>
              </a:rPr>
              <a:t>Multipl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>
                <a:solidFill>
                  <a:srgbClr val="002060"/>
                </a:solidFill>
              </a:rPr>
              <a:t>enjeksiyonlarının bir parçası olarak daha çok tercih ediliyor</a:t>
            </a:r>
            <a:r>
              <a:rPr lang="tr-TR" b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     Gebede etkin, güveni: FDA kategori B</a:t>
            </a:r>
            <a:endParaRPr lang="tr-TR" b="1" dirty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     Dozlar, değişen </a:t>
            </a:r>
            <a:r>
              <a:rPr lang="tr-TR" b="1" dirty="0">
                <a:solidFill>
                  <a:srgbClr val="002060"/>
                </a:solidFill>
              </a:rPr>
              <a:t>ihtiyaçlara göre, sık </a:t>
            </a:r>
            <a:r>
              <a:rPr lang="tr-TR" b="1" dirty="0" smtClean="0">
                <a:solidFill>
                  <a:srgbClr val="002060"/>
                </a:solidFill>
              </a:rPr>
              <a:t>ve </a:t>
            </a:r>
            <a:r>
              <a:rPr lang="tr-TR" b="1" dirty="0">
                <a:solidFill>
                  <a:srgbClr val="002060"/>
                </a:solidFill>
              </a:rPr>
              <a:t>hızla </a:t>
            </a:r>
            <a:r>
              <a:rPr lang="tr-TR" b="1" dirty="0" smtClean="0">
                <a:solidFill>
                  <a:srgbClr val="002060"/>
                </a:solidFill>
              </a:rPr>
              <a:t>ayarlanabilir. 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655495" y="6416314"/>
            <a:ext cx="1274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accent5">
                    <a:lumMod val="50000"/>
                  </a:schemeClr>
                </a:solidFill>
              </a:rPr>
              <a:t>Jovanovic L.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2007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549" y="111353"/>
            <a:ext cx="3902811" cy="184415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291" y="4170621"/>
            <a:ext cx="3110990" cy="2076586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046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4606" y="-1859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İNSÜLİN </a:t>
            </a:r>
            <a:r>
              <a:rPr lang="tr-TR" sz="36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TEDAVİSİ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2159" y="866600"/>
            <a:ext cx="11532892" cy="55342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GH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 smtClean="0">
                <a:solidFill>
                  <a:srgbClr val="002060"/>
                </a:solidFill>
              </a:rPr>
              <a:t>, </a:t>
            </a:r>
            <a:r>
              <a:rPr lang="tr-TR" sz="2400" b="1" dirty="0" err="1" smtClean="0">
                <a:solidFill>
                  <a:srgbClr val="002060"/>
                </a:solidFill>
              </a:rPr>
              <a:t>semptomatik</a:t>
            </a:r>
            <a:r>
              <a:rPr lang="tr-TR" sz="2400" b="1" dirty="0" smtClean="0">
                <a:solidFill>
                  <a:srgbClr val="002060"/>
                </a:solidFill>
              </a:rPr>
              <a:t> hipoglisemi riski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 smtClean="0">
                <a:solidFill>
                  <a:srgbClr val="002060"/>
                </a:solidFill>
              </a:rPr>
              <a:t>  </a:t>
            </a:r>
          </a:p>
          <a:p>
            <a:pPr>
              <a:lnSpc>
                <a:spcPct val="17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Tokluk KŞ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için kı</a:t>
            </a:r>
            <a:r>
              <a:rPr lang="tr-TR" sz="2400" b="1" dirty="0" smtClean="0">
                <a:solidFill>
                  <a:srgbClr val="002060"/>
                </a:solidFill>
              </a:rPr>
              <a:t>sa etkili </a:t>
            </a:r>
            <a:r>
              <a:rPr lang="tr-TR" sz="2400" b="1" dirty="0" err="1" smtClean="0">
                <a:solidFill>
                  <a:srgbClr val="002060"/>
                </a:solidFill>
              </a:rPr>
              <a:t>ins</a:t>
            </a:r>
            <a:r>
              <a:rPr lang="tr-TR" sz="2400" b="1" dirty="0" smtClean="0">
                <a:solidFill>
                  <a:srgbClr val="002060"/>
                </a:solidFill>
              </a:rPr>
              <a:t>. dozunu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 err="1" smtClean="0">
                <a:solidFill>
                  <a:srgbClr val="002060"/>
                </a:solidFill>
              </a:rPr>
              <a:t>mak</a:t>
            </a:r>
            <a:r>
              <a:rPr lang="tr-TR" sz="2400" b="1" dirty="0" smtClean="0">
                <a:solidFill>
                  <a:srgbClr val="002060"/>
                </a:solidFill>
              </a:rPr>
              <a:t>, öğün arası hipoglisemiye eğilimi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	     Gebede her türlü </a:t>
            </a:r>
            <a:r>
              <a:rPr lang="tr-TR" sz="2400" b="1" dirty="0" smtClean="0">
                <a:solidFill>
                  <a:srgbClr val="C00000"/>
                </a:solidFill>
              </a:rPr>
              <a:t>insülin rejimi, gebelik dışındaki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tr-TR" sz="2400" b="1" dirty="0">
                <a:solidFill>
                  <a:srgbClr val="C00000"/>
                </a:solidFill>
              </a:rPr>
              <a:t>	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kombinasyon ve enjeksiyon zamanlarından</a:t>
            </a:r>
            <a:r>
              <a:rPr lang="tr-TR" sz="2400" b="1" dirty="0" smtClean="0">
                <a:solidFill>
                  <a:srgbClr val="C00000"/>
                </a:solidFill>
              </a:rPr>
              <a:t> farklılık gösterir. </a:t>
            </a:r>
          </a:p>
          <a:p>
            <a:pPr>
              <a:lnSpc>
                <a:spcPct val="17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GH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↑, IR ↑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</a:t>
            </a:r>
            <a:r>
              <a:rPr lang="tr-TR" sz="2400" b="1" dirty="0" smtClean="0">
                <a:solidFill>
                  <a:srgbClr val="C00000"/>
                </a:solidFill>
              </a:rPr>
              <a:t>ejimler sürekli </a:t>
            </a:r>
            <a:r>
              <a:rPr lang="tr-TR" sz="2400" b="1" dirty="0" err="1" smtClean="0">
                <a:solidFill>
                  <a:srgbClr val="C00000"/>
                </a:solidFill>
              </a:rPr>
              <a:t>modifiye</a:t>
            </a:r>
            <a:r>
              <a:rPr lang="tr-TR" sz="2400" b="1" dirty="0" smtClean="0">
                <a:solidFill>
                  <a:srgbClr val="C00000"/>
                </a:solidFill>
              </a:rPr>
              <a:t> edilmeli. </a:t>
            </a:r>
          </a:p>
          <a:p>
            <a:endParaRPr lang="tr-TR" sz="16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906291" y="5005953"/>
            <a:ext cx="6591946" cy="139484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37000"/>
            </a:schemeClr>
          </a:solidFill>
          <a:ln w="4445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Artan insülin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ihtiyacınından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önce </a:t>
            </a:r>
            <a:r>
              <a:rPr lang="tr-TR" sz="2400" b="1" dirty="0" smtClean="0">
                <a:solidFill>
                  <a:srgbClr val="C00000"/>
                </a:solidFill>
              </a:rPr>
              <a:t>insülin </a:t>
            </a:r>
          </a:p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tr-TR" sz="2400" b="1" dirty="0">
                <a:solidFill>
                  <a:srgbClr val="C00000"/>
                </a:solidFill>
              </a:rPr>
              <a:t>d</a:t>
            </a:r>
            <a:r>
              <a:rPr lang="tr-TR" sz="2400" b="1" dirty="0" smtClean="0">
                <a:solidFill>
                  <a:srgbClr val="C00000"/>
                </a:solidFill>
              </a:rPr>
              <a:t>ozlarını önleyici </a:t>
            </a:r>
            <a:r>
              <a:rPr lang="tr-TR" sz="2400" b="1" dirty="0">
                <a:solidFill>
                  <a:srgbClr val="C00000"/>
                </a:solidFill>
              </a:rPr>
              <a:t>olarak arttırmak gerekir.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431" y="2750597"/>
            <a:ext cx="2682620" cy="237074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93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7955" y="200327"/>
            <a:ext cx="10515600" cy="96294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ORAL ANTİHİPERGLİSEMİK AJANLAR</a:t>
            </a:r>
            <a:endParaRPr lang="tr-TR" sz="3200" dirty="0"/>
          </a:p>
        </p:txBody>
      </p:sp>
      <p:sp>
        <p:nvSpPr>
          <p:cNvPr id="3" name="Dikdörtgen 2"/>
          <p:cNvSpPr/>
          <p:nvPr/>
        </p:nvSpPr>
        <p:spPr>
          <a:xfrm>
            <a:off x="857955" y="1222177"/>
            <a:ext cx="1133404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Sistemik derlemeler:	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GDM </a:t>
            </a:r>
            <a:r>
              <a:rPr lang="tr-TR" sz="2400" b="1" dirty="0">
                <a:solidFill>
                  <a:srgbClr val="4472C4">
                    <a:lumMod val="50000"/>
                  </a:srgbClr>
                </a:solidFill>
              </a:rPr>
              <a:t>gebelik 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sonuçları:  </a:t>
            </a:r>
            <a:r>
              <a:rPr lang="tr-TR" sz="2400" b="1" dirty="0" smtClean="0">
                <a:solidFill>
                  <a:srgbClr val="C00000"/>
                </a:solidFill>
              </a:rPr>
              <a:t>insülin </a:t>
            </a:r>
            <a:r>
              <a:rPr lang="tr-TR" sz="2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≈ </a:t>
            </a:r>
            <a:r>
              <a:rPr lang="tr-TR" sz="2400" b="1" dirty="0" smtClean="0">
                <a:solidFill>
                  <a:srgbClr val="C00000"/>
                </a:solidFill>
              </a:rPr>
              <a:t>oral ajanlar</a:t>
            </a:r>
            <a:r>
              <a:rPr lang="tr-TR" sz="2400" dirty="0" smtClean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     GDM kriterleri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     KŞ hedefleri		      optimal yaklaşımın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     Hasta uyumu		      ne olduğu kararını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     Klinik sonuçlar	      zorlaştırır.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      Uzun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dönem sonuç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tr-TR" sz="20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  <a:endParaRPr lang="tr-TR" sz="20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Oral ajanlar, </a:t>
            </a:r>
            <a:r>
              <a:rPr lang="tr-TR" sz="2400" b="1" dirty="0" err="1" smtClean="0">
                <a:solidFill>
                  <a:srgbClr val="C00000"/>
                </a:solidFill>
              </a:rPr>
              <a:t>MNT’den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fayda görmeyen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ve</a:t>
            </a:r>
            <a:r>
              <a:rPr lang="tr-TR" sz="2400" b="1" dirty="0">
                <a:solidFill>
                  <a:srgbClr val="C00000"/>
                </a:solidFill>
              </a:rPr>
              <a:t> insülin tedavisini 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kabul etmeyen/uygulamayanlarda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mantıklı bir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yaklaşımdır.</a:t>
            </a:r>
            <a:r>
              <a:rPr lang="tr-T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	</a:t>
            </a:r>
            <a:endParaRPr lang="tr-TR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" name="Sağ Ayraç 3"/>
          <p:cNvSpPr/>
          <p:nvPr/>
        </p:nvSpPr>
        <p:spPr>
          <a:xfrm>
            <a:off x="3505105" y="1968284"/>
            <a:ext cx="397981" cy="2202807"/>
          </a:xfrm>
          <a:prstGeom prst="rightBrace">
            <a:avLst>
              <a:gd name="adj1" fmla="val 8333"/>
              <a:gd name="adj2" fmla="val 485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6972036" y="2297658"/>
            <a:ext cx="4401519" cy="2405560"/>
          </a:xfrm>
          <a:prstGeom prst="roundRect">
            <a:avLst/>
          </a:prstGeom>
          <a:solidFill>
            <a:srgbClr val="FFCCCC">
              <a:alpha val="35000"/>
            </a:srgbClr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400" b="1" dirty="0">
                <a:solidFill>
                  <a:srgbClr val="4472C4">
                    <a:lumMod val="50000"/>
                  </a:srgbClr>
                </a:solidFill>
              </a:rPr>
              <a:t>KŞ kontrolünde </a:t>
            </a:r>
            <a:endParaRPr lang="tr-TR" sz="24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 lvl="0">
              <a:lnSpc>
                <a:spcPct val="150000"/>
              </a:lnSpc>
            </a:pPr>
            <a:r>
              <a:rPr lang="tr-TR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    insülin </a:t>
            </a:r>
            <a:r>
              <a:rPr lang="tr-TR" sz="2400" b="1" dirty="0">
                <a:solidFill>
                  <a:srgbClr val="4472C4">
                    <a:lumMod val="50000"/>
                  </a:srgbClr>
                </a:solidFill>
              </a:rPr>
              <a:t>kadar etkin 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ø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b="1" dirty="0" err="1" smtClean="0">
                <a:solidFill>
                  <a:srgbClr val="4472C4">
                    <a:lumMod val="50000"/>
                  </a:srgbClr>
                </a:solidFill>
              </a:rPr>
              <a:t>Fetal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 güvenilirlik ?</a:t>
            </a:r>
            <a:endParaRPr lang="tr-TR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185328" y="5146195"/>
            <a:ext cx="3006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Nicholson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WK. 2008; </a:t>
            </a:r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Nicholson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W. 2009; </a:t>
            </a:r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Dhulkotia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JS. 2010; </a:t>
            </a:r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Moore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LE. 2010; </a:t>
            </a:r>
          </a:p>
          <a:p>
            <a:pPr lvl="0">
              <a:lnSpc>
                <a:spcPct val="150000"/>
              </a:lnSpc>
            </a:pPr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Balsells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M. 2015; Brown J. 2017</a:t>
            </a:r>
          </a:p>
        </p:txBody>
      </p:sp>
    </p:spTree>
    <p:extLst>
      <p:ext uri="{BB962C8B-B14F-4D97-AF65-F5344CB8AC3E}">
        <p14:creationId xmlns:p14="http://schemas.microsoft.com/office/powerpoint/2010/main" val="1882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46989"/>
            <a:ext cx="10515600" cy="83149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GLİBURİD X METFORMİN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24180" y="1032485"/>
            <a:ext cx="11747716" cy="587410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2017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sistemik derleme: </a:t>
            </a:r>
            <a:r>
              <a:rPr lang="tr-TR" sz="2400" dirty="0" smtClean="0">
                <a:solidFill>
                  <a:schemeClr val="accent1">
                    <a:lumMod val="50000"/>
                  </a:schemeClr>
                </a:solidFill>
              </a:rPr>
              <a:t>						</a:t>
            </a:r>
            <a:r>
              <a:rPr lang="tr-TR" sz="1600" dirty="0" smtClean="0">
                <a:solidFill>
                  <a:schemeClr val="accent1">
                    <a:lumMod val="50000"/>
                  </a:schemeClr>
                </a:solidFill>
              </a:rPr>
              <a:t>Brown J. </a:t>
            </a:r>
            <a:r>
              <a:rPr lang="tr-TR" sz="1600" dirty="0" err="1">
                <a:solidFill>
                  <a:schemeClr val="accent1">
                    <a:lumMod val="50000"/>
                  </a:schemeClr>
                </a:solidFill>
              </a:rPr>
              <a:t>Cochrane</a:t>
            </a: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 2017</a:t>
            </a: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Klinik önemli </a:t>
            </a:r>
            <a:r>
              <a:rPr lang="tr-TR" sz="2400" b="1" dirty="0">
                <a:solidFill>
                  <a:srgbClr val="C00000"/>
                </a:solidFill>
              </a:rPr>
              <a:t>gebelik sonuçları </a:t>
            </a:r>
            <a:r>
              <a:rPr lang="tr-TR" sz="2400" b="1" dirty="0" smtClean="0">
                <a:solidFill>
                  <a:srgbClr val="C00000"/>
                </a:solidFill>
              </a:rPr>
              <a:t>   </a:t>
            </a:r>
            <a:r>
              <a:rPr lang="tr-TR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tr-TR" sz="3200" b="1" dirty="0" smtClean="0">
                <a:solidFill>
                  <a:srgbClr val="C00000"/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perinatal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mortalite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makrozomi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neonatal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hipoglisemi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Ted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başarısızlık,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ins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 ihtiyacı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rgbClr val="C00000"/>
                </a:solidFill>
              </a:rPr>
              <a:t>% 16-17 </a:t>
            </a: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Konjenital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anomali bildirilmemiş,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olumsuz etki kanıtı ø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C00000"/>
                </a:solidFill>
              </a:rPr>
              <a:t>Potansiyel uzun </a:t>
            </a:r>
            <a:r>
              <a:rPr lang="tr-TR" sz="2400" b="1" dirty="0">
                <a:solidFill>
                  <a:srgbClr val="C00000"/>
                </a:solidFill>
              </a:rPr>
              <a:t>dönem etki </a:t>
            </a:r>
            <a:r>
              <a:rPr lang="tr-TR" sz="2400" b="1" dirty="0" smtClean="0">
                <a:solidFill>
                  <a:srgbClr val="C00000"/>
                </a:solidFill>
              </a:rPr>
              <a:t> ?  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(gelişimsel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sonuçlar,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metabolik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etkiler)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Metformin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: daha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DDA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ve kilo alımı: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fark orta derece ve CI geniş.</a:t>
            </a:r>
          </a:p>
          <a:p>
            <a:pPr>
              <a:lnSpc>
                <a:spcPct val="150000"/>
              </a:lnSpc>
            </a:pP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248593" y="218369"/>
            <a:ext cx="10515600" cy="605719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ORAL AJANLAR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838200" y="950434"/>
            <a:ext cx="11117580" cy="5783580"/>
          </a:xfrm>
        </p:spPr>
        <p:txBody>
          <a:bodyPr>
            <a:normAutofit fontScale="92500"/>
          </a:bodyPr>
          <a:lstStyle/>
          <a:p>
            <a:pPr lvl="0">
              <a:lnSpc>
                <a:spcPct val="170000"/>
              </a:lnSpc>
            </a:pPr>
            <a:r>
              <a:rPr lang="tr-TR" b="1" dirty="0">
                <a:solidFill>
                  <a:srgbClr val="AF2F78"/>
                </a:solidFill>
              </a:rPr>
              <a:t>FDA: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	  Spesifik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olarak </a:t>
            </a:r>
            <a:r>
              <a:rPr lang="tr-TR" b="1" dirty="0">
                <a:solidFill>
                  <a:srgbClr val="C00000"/>
                </a:solidFill>
              </a:rPr>
              <a:t>onaylamamış</a:t>
            </a:r>
            <a:r>
              <a:rPr lang="tr-TR" b="1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rgbClr val="AF2F78"/>
                </a:solidFill>
              </a:rPr>
              <a:t>NICE, CDA:    </a:t>
            </a:r>
            <a:r>
              <a:rPr lang="tr-TR" b="1" dirty="0" smtClean="0">
                <a:solidFill>
                  <a:schemeClr val="accent1">
                    <a:lumMod val="50000"/>
                  </a:schemeClr>
                </a:solidFill>
              </a:rPr>
              <a:t>İ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nsüline </a:t>
            </a:r>
            <a:r>
              <a:rPr lang="tr-TR" b="1" dirty="0">
                <a:solidFill>
                  <a:srgbClr val="C00000"/>
                </a:solidFill>
              </a:rPr>
              <a:t>alternatif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olarak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önerir.   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rgbClr val="AF2F78"/>
                </a:solidFill>
              </a:rPr>
              <a:t>ACOG, ADA: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İnsülin tercih,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ama </a:t>
            </a:r>
            <a:r>
              <a:rPr lang="tr-TR" b="1" dirty="0">
                <a:solidFill>
                  <a:srgbClr val="C00000"/>
                </a:solidFill>
              </a:rPr>
              <a:t>bazı durumlarda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kullanımını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onaylar.</a:t>
            </a:r>
          </a:p>
          <a:p>
            <a:pPr>
              <a:lnSpc>
                <a:spcPct val="170000"/>
              </a:lnSpc>
            </a:pPr>
            <a:r>
              <a:rPr lang="tr-TR" b="1" dirty="0">
                <a:solidFill>
                  <a:srgbClr val="AF2F78"/>
                </a:solidFill>
              </a:rPr>
              <a:t>ACOG: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Oral ajan, </a:t>
            </a:r>
            <a:r>
              <a:rPr lang="tr-TR" b="1" dirty="0">
                <a:solidFill>
                  <a:srgbClr val="C00000"/>
                </a:solidFill>
              </a:rPr>
              <a:t>insülini reddeden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hastada veya </a:t>
            </a:r>
            <a:r>
              <a:rPr lang="tr-TR" b="1" dirty="0" smtClean="0">
                <a:solidFill>
                  <a:srgbClr val="C00000"/>
                </a:solidFill>
              </a:rPr>
              <a:t>sağlık </a:t>
            </a:r>
            <a:r>
              <a:rPr lang="tr-TR" b="1" dirty="0">
                <a:solidFill>
                  <a:srgbClr val="C00000"/>
                </a:solidFill>
              </a:rPr>
              <a:t>çalışanı </a:t>
            </a:r>
            <a:r>
              <a:rPr lang="tr-TR" b="1" dirty="0" smtClean="0">
                <a:solidFill>
                  <a:srgbClr val="C00000"/>
                </a:solidFill>
              </a:rPr>
              <a:t>insülini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tr-TR" b="1" dirty="0" smtClean="0">
                <a:solidFill>
                  <a:srgbClr val="C00000"/>
                </a:solidFill>
              </a:rPr>
              <a:t>                sağlayamayacak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veya </a:t>
            </a:r>
            <a:r>
              <a:rPr lang="tr-TR" b="1" dirty="0" smtClean="0">
                <a:solidFill>
                  <a:srgbClr val="C00000"/>
                </a:solidFill>
              </a:rPr>
              <a:t>güvenle uygulamayacağına inanırsa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önerilir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              </a:t>
            </a:r>
            <a:r>
              <a:rPr lang="tr-TR" b="1" dirty="0" smtClean="0">
                <a:solidFill>
                  <a:srgbClr val="C00000"/>
                </a:solidFill>
              </a:rPr>
              <a:t>1 </a:t>
            </a:r>
            <a:r>
              <a:rPr lang="tr-TR" b="1" baseline="30000" dirty="0" smtClean="0">
                <a:solidFill>
                  <a:srgbClr val="C00000"/>
                </a:solidFill>
              </a:rPr>
              <a:t>0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</a:rPr>
              <a:t>Metformin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 Hasta, </a:t>
            </a:r>
            <a:r>
              <a:rPr lang="tr-TR" b="1" dirty="0">
                <a:solidFill>
                  <a:srgbClr val="C00000"/>
                </a:solidFill>
              </a:rPr>
              <a:t>güvenilirlikle ilgili verinin sınırlı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olduğunu ve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              </a:t>
            </a:r>
            <a:r>
              <a:rPr lang="tr-TR" b="1" dirty="0" smtClean="0">
                <a:solidFill>
                  <a:srgbClr val="C00000"/>
                </a:solidFill>
              </a:rPr>
              <a:t>insülin gerekebileceğini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anlamalıdır.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98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PREEKLAMPSİ VE ASA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82684" y="1155922"/>
            <a:ext cx="8471115" cy="501305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600" b="1" dirty="0" smtClean="0">
                <a:solidFill>
                  <a:srgbClr val="AF2F78"/>
                </a:solidFill>
              </a:rPr>
              <a:t>ADA: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T1DM ve T2DM:</a:t>
            </a:r>
          </a:p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tr-TR" sz="3600" b="1" dirty="0" err="1" smtClean="0">
                <a:solidFill>
                  <a:schemeClr val="accent5">
                    <a:lumMod val="50000"/>
                  </a:schemeClr>
                </a:solidFill>
              </a:rPr>
              <a:t>trim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. sonundan doğuma kadar</a:t>
            </a:r>
          </a:p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düşük doz 60-150 mg/g aspirin kullanmalı.</a:t>
            </a:r>
          </a:p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DM ve </a:t>
            </a:r>
            <a:r>
              <a:rPr lang="tr-TR" sz="3600" b="1" dirty="0" err="1" smtClean="0">
                <a:solidFill>
                  <a:schemeClr val="accent5">
                    <a:lumMod val="50000"/>
                  </a:schemeClr>
                </a:solidFill>
              </a:rPr>
              <a:t>kr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. HT olanda TA hedef: 120-160/80-105 </a:t>
            </a:r>
            <a:r>
              <a:rPr lang="tr-TR" sz="3600" b="1" dirty="0" err="1" smtClean="0">
                <a:solidFill>
                  <a:schemeClr val="accent5">
                    <a:lumMod val="50000"/>
                  </a:schemeClr>
                </a:solidFill>
              </a:rPr>
              <a:t>mmHg</a:t>
            </a:r>
            <a:endParaRPr lang="tr-TR" sz="3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3600" b="1" dirty="0" smtClean="0">
                <a:solidFill>
                  <a:srgbClr val="AF2F78"/>
                </a:solidFill>
              </a:rPr>
              <a:t>CDA:</a:t>
            </a:r>
          </a:p>
          <a:p>
            <a:pPr>
              <a:lnSpc>
                <a:spcPct val="150000"/>
              </a:lnSpc>
            </a:pPr>
            <a:r>
              <a:rPr lang="tr-TR" sz="3600" b="1" dirty="0">
                <a:solidFill>
                  <a:srgbClr val="4472C4">
                    <a:lumMod val="50000"/>
                  </a:srgbClr>
                </a:solidFill>
              </a:rPr>
              <a:t>T1DM ve </a:t>
            </a:r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</a:rPr>
              <a:t>T2DM:</a:t>
            </a:r>
          </a:p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</a:rPr>
              <a:t>12-16. GH arası 81 mg/g </a:t>
            </a:r>
            <a:r>
              <a:rPr lang="tr-TR" sz="2600" b="1" dirty="0" smtClean="0">
                <a:solidFill>
                  <a:srgbClr val="4472C4">
                    <a:lumMod val="50000"/>
                  </a:srgbClr>
                </a:solidFill>
              </a:rPr>
              <a:t>(piyasadaki doz)</a:t>
            </a:r>
            <a:endParaRPr lang="tr-TR" sz="2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tr-TR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4860"/>
            <a:ext cx="10515600" cy="639427"/>
          </a:xfrm>
        </p:spPr>
        <p:txBody>
          <a:bodyPr/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İNTRAPARTUM GLİSEMİK YÖNETİMİ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90" y="1886311"/>
            <a:ext cx="11436440" cy="4765395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4-6 </a:t>
            </a:r>
            <a:r>
              <a:rPr lang="tr-TR" sz="2400" b="1" dirty="0" smtClean="0">
                <a:solidFill>
                  <a:srgbClr val="002060"/>
                </a:solidFill>
              </a:rPr>
              <a:t>sa. geçici </a:t>
            </a:r>
            <a:r>
              <a:rPr lang="en-US" sz="2400" b="1" dirty="0" smtClean="0">
                <a:solidFill>
                  <a:srgbClr val="002060"/>
                </a:solidFill>
              </a:rPr>
              <a:t>neonatal h</a:t>
            </a:r>
            <a:r>
              <a:rPr lang="tr-TR" sz="2400" b="1" dirty="0" smtClean="0">
                <a:solidFill>
                  <a:srgbClr val="002060"/>
                </a:solidFill>
              </a:rPr>
              <a:t>i</a:t>
            </a:r>
            <a:r>
              <a:rPr lang="en-US" sz="2400" b="1" dirty="0" err="1" smtClean="0">
                <a:solidFill>
                  <a:srgbClr val="002060"/>
                </a:solidFill>
              </a:rPr>
              <a:t>pogl</a:t>
            </a:r>
            <a:r>
              <a:rPr lang="tr-TR" sz="2400" b="1" dirty="0" smtClean="0">
                <a:solidFill>
                  <a:srgbClr val="002060"/>
                </a:solidFill>
              </a:rPr>
              <a:t>is</a:t>
            </a:r>
            <a:r>
              <a:rPr lang="en-US" sz="2400" b="1" dirty="0" err="1" smtClean="0">
                <a:solidFill>
                  <a:srgbClr val="002060"/>
                </a:solidFill>
              </a:rPr>
              <a:t>emi</a:t>
            </a:r>
            <a:r>
              <a:rPr lang="tr-TR" sz="2400" b="1" dirty="0" smtClean="0">
                <a:solidFill>
                  <a:srgbClr val="002060"/>
                </a:solidFill>
              </a:rPr>
              <a:t> riski </a:t>
            </a:r>
            <a:r>
              <a:rPr lang="tr-TR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İ</a:t>
            </a:r>
            <a:r>
              <a:rPr lang="en-US" sz="2400" b="1" dirty="0" err="1" smtClean="0">
                <a:solidFill>
                  <a:srgbClr val="002060"/>
                </a:solidFill>
              </a:rPr>
              <a:t>ntrapartum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metabolik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homestaz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sağlanma</a:t>
            </a:r>
            <a:r>
              <a:rPr lang="tr-TR" sz="2400" b="1" dirty="0" err="1" smtClean="0">
                <a:solidFill>
                  <a:srgbClr val="002060"/>
                </a:solidFill>
              </a:rPr>
              <a:t>lı</a:t>
            </a:r>
            <a:r>
              <a:rPr lang="tr-TR" sz="2400" b="1" dirty="0" smtClean="0">
                <a:solidFill>
                  <a:srgbClr val="002060"/>
                </a:solidFill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T1DM, endokrinolog tarafından yönetilmelidir. </a:t>
            </a:r>
            <a:r>
              <a:rPr lang="tr-TR" sz="2400" dirty="0" smtClean="0">
                <a:solidFill>
                  <a:srgbClr val="002060"/>
                </a:solidFill>
              </a:rPr>
              <a:t>    </a:t>
            </a:r>
            <a:r>
              <a:rPr lang="tr-TR" sz="1400" dirty="0" smtClean="0">
                <a:solidFill>
                  <a:srgbClr val="002060"/>
                </a:solidFill>
              </a:rPr>
              <a:t>SB</a:t>
            </a:r>
            <a:endParaRPr lang="en-US" sz="1400" dirty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KŞ takibi </a:t>
            </a: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Çoğu insülin alan </a:t>
            </a:r>
            <a:r>
              <a:rPr lang="tr-TR" sz="2400" b="1" dirty="0" err="1" smtClean="0">
                <a:solidFill>
                  <a:srgbClr val="002060"/>
                </a:solidFill>
              </a:rPr>
              <a:t>GDM’nin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travayda</a:t>
            </a:r>
            <a:r>
              <a:rPr lang="tr-TR" sz="2400" b="1" dirty="0" smtClean="0">
                <a:solidFill>
                  <a:srgbClr val="002060"/>
                </a:solidFill>
              </a:rPr>
              <a:t> ihtiyacı olmaz.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72186" y="6268508"/>
            <a:ext cx="134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 smtClean="0">
                <a:solidFill>
                  <a:schemeClr val="accent1">
                    <a:lumMod val="50000"/>
                  </a:schemeClr>
                </a:solidFill>
                <a:cs typeface="ＭＳ Ｐゴシック" charset="0"/>
              </a:rPr>
              <a:t>Castorino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cs typeface="ＭＳ Ｐゴシック" charset="0"/>
              </a:rPr>
              <a:t> K. </a:t>
            </a:r>
            <a:r>
              <a:rPr lang="tr-TR" sz="1200" b="1" dirty="0" smtClean="0">
                <a:solidFill>
                  <a:schemeClr val="accent1">
                    <a:lumMod val="50000"/>
                  </a:schemeClr>
                </a:solidFill>
                <a:cs typeface="ＭＳ Ｐゴシック" charset="0"/>
              </a:rPr>
              <a:t>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cs typeface="ＭＳ Ｐゴシック" charset="0"/>
              </a:rPr>
              <a:t>2011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cs typeface="ＭＳ Ｐゴシック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175" y="2517149"/>
            <a:ext cx="4200045" cy="2361798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1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67426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İNTRAPARTUM GLİSEMİK YÖNETİMİ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95022" y="1027254"/>
            <a:ext cx="10515600" cy="6024475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5100" b="1" dirty="0" smtClean="0">
                <a:solidFill>
                  <a:srgbClr val="002060"/>
                </a:solidFill>
              </a:rPr>
              <a:t>	İnsülin alan GDM + </a:t>
            </a:r>
            <a:r>
              <a:rPr lang="tr-TR" sz="5100" b="1" dirty="0" err="1" smtClean="0">
                <a:solidFill>
                  <a:srgbClr val="002060"/>
                </a:solidFill>
              </a:rPr>
              <a:t>pregestasyonel</a:t>
            </a:r>
            <a:r>
              <a:rPr lang="tr-TR" sz="5100" b="1" dirty="0" smtClean="0">
                <a:solidFill>
                  <a:srgbClr val="002060"/>
                </a:solidFill>
              </a:rPr>
              <a:t> DM:     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5100" b="1" dirty="0" smtClean="0">
                <a:solidFill>
                  <a:srgbClr val="002060"/>
                </a:solidFill>
              </a:rPr>
              <a:t>	</a:t>
            </a:r>
            <a:r>
              <a:rPr lang="tr-TR" sz="5100" b="1" dirty="0" smtClean="0">
                <a:solidFill>
                  <a:srgbClr val="C00000"/>
                </a:solidFill>
              </a:rPr>
              <a:t>Kombine insülin </a:t>
            </a:r>
            <a:r>
              <a:rPr lang="tr-TR" sz="5100" b="1" dirty="0" smtClean="0">
                <a:solidFill>
                  <a:srgbClr val="002060"/>
                </a:solidFill>
              </a:rPr>
              <a:t>+ </a:t>
            </a:r>
            <a:r>
              <a:rPr lang="tr-TR" sz="5100" b="1" dirty="0">
                <a:solidFill>
                  <a:srgbClr val="C00000"/>
                </a:solidFill>
              </a:rPr>
              <a:t>glikoz </a:t>
            </a:r>
            <a:r>
              <a:rPr lang="tr-TR" sz="5100" b="1" dirty="0" err="1" smtClean="0">
                <a:solidFill>
                  <a:srgbClr val="C00000"/>
                </a:solidFill>
              </a:rPr>
              <a:t>infüzyonu</a:t>
            </a:r>
            <a:r>
              <a:rPr lang="tr-TR" sz="5100" b="1" dirty="0" smtClean="0">
                <a:solidFill>
                  <a:srgbClr val="C00000"/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tr-TR" sz="29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9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9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9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9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tr-TR" sz="2900" b="1" dirty="0" smtClean="0">
              <a:solidFill>
                <a:srgbClr val="002060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5000" b="1" dirty="0" smtClean="0">
                <a:solidFill>
                  <a:srgbClr val="002060"/>
                </a:solidFill>
              </a:rPr>
              <a:t>	      </a:t>
            </a:r>
            <a:r>
              <a:rPr lang="tr-TR" sz="5000" b="1" dirty="0" err="1" smtClean="0">
                <a:solidFill>
                  <a:srgbClr val="002060"/>
                </a:solidFill>
              </a:rPr>
              <a:t>Kapiller</a:t>
            </a:r>
            <a:r>
              <a:rPr lang="tr-TR" sz="5000" b="1" dirty="0" smtClean="0">
                <a:solidFill>
                  <a:srgbClr val="002060"/>
                </a:solidFill>
              </a:rPr>
              <a:t> </a:t>
            </a:r>
            <a:r>
              <a:rPr lang="tr-TR" sz="5000" b="1" dirty="0">
                <a:solidFill>
                  <a:srgbClr val="002060"/>
                </a:solidFill>
              </a:rPr>
              <a:t>KŞ </a:t>
            </a:r>
            <a:r>
              <a:rPr lang="tr-TR" sz="5000" b="1" dirty="0" smtClean="0">
                <a:solidFill>
                  <a:srgbClr val="002060"/>
                </a:solidFill>
              </a:rPr>
              <a:t>sa.: 70-110 mg/</a:t>
            </a:r>
            <a:r>
              <a:rPr lang="tr-TR" sz="5000" b="1" dirty="0" err="1" smtClean="0">
                <a:solidFill>
                  <a:srgbClr val="002060"/>
                </a:solidFill>
              </a:rPr>
              <a:t>dL</a:t>
            </a:r>
            <a:r>
              <a:rPr lang="tr-TR" sz="5000" b="1" dirty="0" smtClean="0">
                <a:solidFill>
                  <a:srgbClr val="002060"/>
                </a:solidFill>
              </a:rPr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5000" b="1" dirty="0" smtClean="0">
                <a:solidFill>
                  <a:srgbClr val="002060"/>
                </a:solidFill>
              </a:rPr>
              <a:t>	      Hız ve </a:t>
            </a:r>
            <a:r>
              <a:rPr lang="tr-TR" sz="5000" b="1" dirty="0" err="1" smtClean="0">
                <a:solidFill>
                  <a:srgbClr val="002060"/>
                </a:solidFill>
              </a:rPr>
              <a:t>ins</a:t>
            </a:r>
            <a:r>
              <a:rPr lang="tr-TR" sz="5000" b="1" dirty="0" smtClean="0">
                <a:solidFill>
                  <a:srgbClr val="002060"/>
                </a:solidFill>
              </a:rPr>
              <a:t>. dozu </a:t>
            </a:r>
            <a:r>
              <a:rPr lang="tr-TR" sz="5000" b="1" dirty="0" err="1" smtClean="0">
                <a:solidFill>
                  <a:srgbClr val="002060"/>
                </a:solidFill>
              </a:rPr>
              <a:t>KŞ’ine</a:t>
            </a:r>
            <a:r>
              <a:rPr lang="tr-TR" sz="5000" b="1" dirty="0" smtClean="0">
                <a:solidFill>
                  <a:srgbClr val="002060"/>
                </a:solidFill>
              </a:rPr>
              <a:t> göre 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tr-TR" sz="5000" b="1" dirty="0" smtClean="0">
                <a:solidFill>
                  <a:srgbClr val="002060"/>
                </a:solidFill>
              </a:rPr>
              <a:t>	      Oral alana kadar sıvı devam. </a:t>
            </a:r>
          </a:p>
          <a:p>
            <a:pPr marL="0" indent="0">
              <a:lnSpc>
                <a:spcPct val="150000"/>
              </a:lnSpc>
              <a:buNone/>
            </a:pPr>
            <a:endParaRPr lang="tr-TR" sz="35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6000" b="1" dirty="0" smtClean="0">
                <a:solidFill>
                  <a:srgbClr val="002060"/>
                </a:solidFill>
              </a:rPr>
              <a:t>Diyetle </a:t>
            </a:r>
            <a:r>
              <a:rPr lang="tr-TR" sz="6000" b="1" dirty="0">
                <a:solidFill>
                  <a:srgbClr val="002060"/>
                </a:solidFill>
              </a:rPr>
              <a:t>kontrol olan veya hafif T2DM’da </a:t>
            </a:r>
            <a:r>
              <a:rPr lang="tr-TR" sz="6000" b="1" dirty="0" err="1">
                <a:solidFill>
                  <a:srgbClr val="002060"/>
                </a:solidFill>
              </a:rPr>
              <a:t>i.v</a:t>
            </a:r>
            <a:r>
              <a:rPr lang="tr-TR" sz="6000" b="1" dirty="0">
                <a:solidFill>
                  <a:srgbClr val="002060"/>
                </a:solidFill>
              </a:rPr>
              <a:t>. </a:t>
            </a:r>
            <a:r>
              <a:rPr lang="tr-TR" sz="6000" b="1" dirty="0" smtClean="0">
                <a:solidFill>
                  <a:srgbClr val="002060"/>
                </a:solidFill>
              </a:rPr>
              <a:t>dekstrozdan kaçınılmalıdır.</a:t>
            </a:r>
            <a:r>
              <a:rPr lang="tr-TR" sz="6000" b="1" dirty="0">
                <a:solidFill>
                  <a:srgbClr val="002060"/>
                </a:solidFill>
              </a:rPr>
              <a:t> </a:t>
            </a:r>
            <a:r>
              <a:rPr lang="tr-TR" sz="6000" b="1" dirty="0" smtClean="0">
                <a:solidFill>
                  <a:srgbClr val="002060"/>
                </a:solidFill>
              </a:rPr>
              <a:t>    </a:t>
            </a:r>
            <a:r>
              <a:rPr lang="tr-TR" sz="2100" dirty="0" smtClean="0">
                <a:solidFill>
                  <a:srgbClr val="002060"/>
                </a:solidFill>
              </a:rPr>
              <a:t>	</a:t>
            </a:r>
            <a:r>
              <a:rPr lang="tr-TR" sz="3500" dirty="0" smtClean="0">
                <a:solidFill>
                  <a:srgbClr val="002060"/>
                </a:solidFill>
              </a:rPr>
              <a:t>SB</a:t>
            </a:r>
            <a:endParaRPr lang="tr-TR" sz="3500" dirty="0">
              <a:solidFill>
                <a:srgbClr val="00206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055" y="2221658"/>
            <a:ext cx="3139698" cy="312923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5" name="Yuvarlatılmış Dikdörtgen 4"/>
          <p:cNvSpPr/>
          <p:nvPr/>
        </p:nvSpPr>
        <p:spPr>
          <a:xfrm>
            <a:off x="2227754" y="2221658"/>
            <a:ext cx="4726546" cy="1783725"/>
          </a:xfrm>
          <a:prstGeom prst="roundRect">
            <a:avLst/>
          </a:prstGeom>
          <a:solidFill>
            <a:srgbClr val="FFCCCC">
              <a:alpha val="31000"/>
            </a:srgbClr>
          </a:solidFill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tr-TR" sz="2000" b="1" dirty="0">
                <a:solidFill>
                  <a:srgbClr val="002060"/>
                </a:solidFill>
              </a:rPr>
              <a:t>500 </a:t>
            </a:r>
            <a:r>
              <a:rPr lang="tr-TR" sz="2000" b="1" dirty="0" smtClean="0">
                <a:solidFill>
                  <a:srgbClr val="002060"/>
                </a:solidFill>
              </a:rPr>
              <a:t>ml. </a:t>
            </a:r>
            <a:r>
              <a:rPr lang="tr-TR" sz="2000" b="1" dirty="0">
                <a:solidFill>
                  <a:srgbClr val="002060"/>
                </a:solidFill>
              </a:rPr>
              <a:t>5% DRL  + 5 Ü </a:t>
            </a:r>
            <a:r>
              <a:rPr lang="tr-TR" sz="2000" b="1" dirty="0" err="1">
                <a:solidFill>
                  <a:srgbClr val="002060"/>
                </a:solidFill>
              </a:rPr>
              <a:t>regüler</a:t>
            </a:r>
            <a:r>
              <a:rPr lang="tr-TR" sz="2000" b="1" dirty="0">
                <a:solidFill>
                  <a:srgbClr val="002060"/>
                </a:solidFill>
              </a:rPr>
              <a:t> insülin:  </a:t>
            </a:r>
          </a:p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tr-TR" sz="2000" b="1" dirty="0" smtClean="0">
                <a:solidFill>
                  <a:srgbClr val="002060"/>
                </a:solidFill>
              </a:rPr>
              <a:t>en </a:t>
            </a:r>
            <a:r>
              <a:rPr lang="tr-TR" sz="2000" b="1" dirty="0">
                <a:solidFill>
                  <a:srgbClr val="002060"/>
                </a:solidFill>
              </a:rPr>
              <a:t>az 100 </a:t>
            </a:r>
            <a:r>
              <a:rPr lang="tr-TR" sz="2000" b="1" dirty="0" err="1">
                <a:solidFill>
                  <a:srgbClr val="002060"/>
                </a:solidFill>
              </a:rPr>
              <a:t>mL</a:t>
            </a:r>
            <a:r>
              <a:rPr lang="tr-TR" sz="2000" b="1" dirty="0">
                <a:solidFill>
                  <a:srgbClr val="002060"/>
                </a:solidFill>
              </a:rPr>
              <a:t>/sa. hız </a:t>
            </a:r>
            <a:endParaRPr lang="tr-TR" sz="2000" b="1" dirty="0" smtClean="0">
              <a:solidFill>
                <a:srgbClr val="002060"/>
              </a:solidFill>
            </a:endParaRPr>
          </a:p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tr-TR" sz="2000" b="1" dirty="0" smtClean="0">
                <a:solidFill>
                  <a:srgbClr val="002060"/>
                </a:solidFill>
              </a:rPr>
              <a:t>(5-7.5 </a:t>
            </a:r>
            <a:r>
              <a:rPr lang="tr-TR" sz="2000" b="1" dirty="0">
                <a:solidFill>
                  <a:srgbClr val="002060"/>
                </a:solidFill>
              </a:rPr>
              <a:t>gr </a:t>
            </a:r>
            <a:r>
              <a:rPr lang="tr-TR" sz="2000" b="1" dirty="0" err="1">
                <a:solidFill>
                  <a:srgbClr val="002060"/>
                </a:solidFill>
              </a:rPr>
              <a:t>gl</a:t>
            </a:r>
            <a:r>
              <a:rPr lang="tr-TR" sz="2000" b="1" dirty="0">
                <a:solidFill>
                  <a:srgbClr val="002060"/>
                </a:solidFill>
              </a:rPr>
              <a:t>. + 1-1.5 Ü </a:t>
            </a:r>
            <a:r>
              <a:rPr lang="tr-TR" sz="2000" b="1" dirty="0" err="1">
                <a:solidFill>
                  <a:srgbClr val="002060"/>
                </a:solidFill>
              </a:rPr>
              <a:t>ins</a:t>
            </a:r>
            <a:r>
              <a:rPr lang="tr-TR" sz="2000" b="1" dirty="0" smtClean="0">
                <a:solidFill>
                  <a:srgbClr val="002060"/>
                </a:solidFill>
              </a:rPr>
              <a:t>./sa.)</a:t>
            </a:r>
            <a:endParaRPr lang="tr-T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41139"/>
            <a:ext cx="10515600" cy="456285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DOĞUM SONRASI İZLEM</a:t>
            </a:r>
            <a:endParaRPr lang="tr-TR" sz="3600" b="1" dirty="0">
              <a:solidFill>
                <a:srgbClr val="AF2F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199" y="929898"/>
            <a:ext cx="11079997" cy="58118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KŞT: 	vajinal doğum 24 sa.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C/S için 48 sa.	  Yüksek seyrederse uygun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ted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 başla.  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SB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Psikososyal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değerlendirme ve destek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şart.    	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endParaRPr lang="tr-TR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Erken ve sık emzirmeye teşvik et.  			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IDF, </a:t>
            </a:r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İns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devam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ediyorsa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KŞT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doz ayarlaması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</a:t>
            </a:r>
            <a:r>
              <a:rPr lang="tr-TR" sz="1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Metformin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olası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gliburid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kullanılabilir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Statinler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kullanılmaz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Antihipertansif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ajanlar süte geçiş durumuna göre verilebilir. 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519" y="2731817"/>
            <a:ext cx="3277677" cy="2181145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620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285184"/>
            <a:ext cx="10515600" cy="1325563"/>
          </a:xfrm>
        </p:spPr>
        <p:txBody>
          <a:bodyPr/>
          <a:lstStyle/>
          <a:p>
            <a:pPr algn="ctr"/>
            <a:r>
              <a:rPr lang="tr-TR" sz="29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DOĞUM SONRASI İZLEM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>
          <a:xfrm>
            <a:off x="482398" y="961192"/>
            <a:ext cx="5157787" cy="823912"/>
          </a:xfrm>
        </p:spPr>
        <p:txBody>
          <a:bodyPr/>
          <a:lstStyle/>
          <a:p>
            <a:pPr lvl="0" algn="ctr">
              <a:lnSpc>
                <a:spcPct val="170000"/>
              </a:lnSpc>
            </a:pPr>
            <a:r>
              <a:rPr lang="tr-TR" dirty="0">
                <a:solidFill>
                  <a:srgbClr val="AF2F78"/>
                </a:solidFill>
              </a:rPr>
              <a:t>İlk DM </a:t>
            </a:r>
            <a:r>
              <a:rPr lang="tr-TR" dirty="0" smtClean="0">
                <a:solidFill>
                  <a:srgbClr val="AF2F78"/>
                </a:solidFill>
              </a:rPr>
              <a:t>değerlendirme</a:t>
            </a:r>
            <a:endParaRPr lang="tr-TR" dirty="0">
              <a:solidFill>
                <a:srgbClr val="AF2F78"/>
              </a:solidFill>
            </a:endParaRPr>
          </a:p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216977" y="1414612"/>
            <a:ext cx="5688631" cy="5050582"/>
          </a:xfrm>
          <a:solidFill>
            <a:schemeClr val="bg1"/>
          </a:solidFill>
          <a:ln w="50800">
            <a:solidFill>
              <a:srgbClr val="AF2F78"/>
            </a:solidFill>
          </a:ln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  <a:spcAft>
                <a:spcPts val="800"/>
              </a:spcAft>
            </a:pP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0-6 </a:t>
            </a:r>
            <a:r>
              <a:rPr lang="tr-TR" sz="45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			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</a:t>
            </a:r>
            <a:endParaRPr lang="tr-TR" sz="35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>
              <a:lnSpc>
                <a:spcPct val="170000"/>
              </a:lnSpc>
              <a:spcAft>
                <a:spcPts val="800"/>
              </a:spcAft>
            </a:pP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</a:rPr>
              <a:t>6-8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sz="4500" b="1" dirty="0" err="1">
                <a:solidFill>
                  <a:schemeClr val="accent5">
                    <a:lumMod val="50000"/>
                  </a:schemeClr>
                </a:solidFill>
              </a:rPr>
              <a:t>hf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</a:rPr>
              <a:t>   75 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</a:rPr>
              <a:t>gr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</a:rPr>
              <a:t>OGTT		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</a:rPr>
              <a:t>SB</a:t>
            </a:r>
          </a:p>
          <a:p>
            <a:pPr algn="just">
              <a:lnSpc>
                <a:spcPct val="170000"/>
              </a:lnSpc>
              <a:spcAft>
                <a:spcPts val="800"/>
              </a:spcAft>
            </a:pP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4-12 </a:t>
            </a:r>
            <a:r>
              <a:rPr lang="tr-TR" sz="45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75 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 OGTT (gebelik dışı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değerler)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</a:p>
          <a:p>
            <a:pPr algn="just">
              <a:lnSpc>
                <a:spcPct val="170000"/>
              </a:lnSpc>
              <a:spcAft>
                <a:spcPts val="800"/>
              </a:spcAft>
            </a:pP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6-12 </a:t>
            </a:r>
            <a:r>
              <a:rPr lang="tr-TR" sz="45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OGTT 			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ADIPS</a:t>
            </a:r>
          </a:p>
          <a:p>
            <a:pPr algn="just">
              <a:lnSpc>
                <a:spcPct val="170000"/>
              </a:lnSpc>
              <a:spcAft>
                <a:spcPts val="800"/>
              </a:spcAft>
            </a:pP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tr-TR" sz="45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6 ay 75 g OGTT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CDA</a:t>
            </a:r>
            <a:endParaRPr lang="tr-TR" sz="35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20000"/>
              </a:lnSpc>
              <a:spcAft>
                <a:spcPts val="800"/>
              </a:spcAft>
            </a:pP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Erken 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gebelikte HbA1C’ye göre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DM(+), </a:t>
            </a:r>
            <a:r>
              <a:rPr lang="tr-TR" sz="45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postpartum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45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hiperglisemi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ø: 6-8 </a:t>
            </a:r>
            <a:r>
              <a:rPr lang="tr-TR" sz="45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hf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45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postpartum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APG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tr-TR" sz="45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g OGTT </a:t>
            </a:r>
            <a:r>
              <a:rPr lang="tr-TR" sz="45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					</a:t>
            </a:r>
            <a:r>
              <a:rPr lang="tr-TR" sz="35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CDA</a:t>
            </a:r>
          </a:p>
          <a:p>
            <a:pPr lvl="0">
              <a:lnSpc>
                <a:spcPct val="150000"/>
              </a:lnSpc>
            </a:pPr>
            <a:endParaRPr lang="tr-TR" sz="4500" b="1" dirty="0">
              <a:solidFill>
                <a:srgbClr val="4472C4">
                  <a:lumMod val="50000"/>
                </a:srgbClr>
              </a:solidFill>
            </a:endParaRPr>
          </a:p>
          <a:p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635642" y="944930"/>
            <a:ext cx="5183188" cy="823912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AF2F7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Uzun dönem DM </a:t>
            </a:r>
            <a:r>
              <a:rPr lang="tr-TR" dirty="0" smtClean="0">
                <a:solidFill>
                  <a:srgbClr val="AF2F7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değerlendirmesi</a:t>
            </a:r>
            <a:endParaRPr lang="tr-TR" dirty="0">
              <a:solidFill>
                <a:srgbClr val="AF2F78"/>
              </a:solidFill>
            </a:endParaRP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635642" y="1871812"/>
            <a:ext cx="5183188" cy="4412752"/>
          </a:xfrm>
          <a:ln w="50800">
            <a:solidFill>
              <a:srgbClr val="AF2F78"/>
            </a:solidFill>
          </a:ln>
        </p:spPr>
        <p:txBody>
          <a:bodyPr>
            <a:normAutofit/>
          </a:bodyPr>
          <a:lstStyle/>
          <a:p>
            <a:pPr lvl="0">
              <a:lnSpc>
                <a:spcPct val="170000"/>
              </a:lnSpc>
            </a:pP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</a:rPr>
              <a:t>2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</a:rPr>
              <a:t>yılda bir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</a:rPr>
              <a:t>			    </a:t>
            </a:r>
            <a:r>
              <a:rPr lang="tr-TR" sz="1400" dirty="0" smtClean="0">
                <a:solidFill>
                  <a:srgbClr val="4472C4">
                    <a:lumMod val="50000"/>
                  </a:srgbClr>
                </a:solidFill>
              </a:rPr>
              <a:t>SB</a:t>
            </a:r>
            <a:endParaRPr lang="tr-TR" sz="1400" dirty="0">
              <a:solidFill>
                <a:srgbClr val="4472C4">
                  <a:lumMod val="50000"/>
                </a:srgbClr>
              </a:solidFill>
            </a:endParaRP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1-3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yıl  (ilk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postpartum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ise)       </a:t>
            </a:r>
            <a:r>
              <a:rPr lang="tr-TR" sz="14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IDF, </a:t>
            </a:r>
            <a:r>
              <a:rPr lang="tr-TR" sz="14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ADA, </a:t>
            </a:r>
            <a:r>
              <a:rPr lang="tr-TR" sz="14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CDA</a:t>
            </a:r>
            <a:endParaRPr lang="tr-TR" sz="140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Sıklık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faktörlerine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göre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(öz.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VKİ,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aile öykü, </a:t>
            </a:r>
            <a:r>
              <a:rPr lang="tr-TR" sz="1800" b="1" dirty="0" err="1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GDM’de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</a:t>
            </a:r>
            <a:r>
              <a:rPr lang="tr-TR" sz="2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ihtiyacı) 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A1C</a:t>
            </a:r>
            <a:r>
              <a:rPr lang="tr-TR" sz="1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APG veya 75 gr gebe olmayan değerlerle </a:t>
            </a:r>
            <a:r>
              <a:rPr lang="tr-TR" sz="18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olası.</a:t>
            </a:r>
            <a:endParaRPr lang="tr-TR" sz="18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93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20" y="1307454"/>
            <a:ext cx="4592150" cy="511873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73220" y="1973697"/>
            <a:ext cx="4592150" cy="3332135"/>
          </a:xfrm>
          <a:prstGeom prst="ellipse">
            <a:avLst/>
          </a:prstGeom>
          <a:noFill/>
          <a:ln>
            <a:noFill/>
          </a:ln>
          <a:effectLst>
            <a:outerShdw blurRad="50800" dist="25400" dir="5400000" sx="42000" sy="4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ln w="12700">
                  <a:solidFill>
                    <a:srgbClr val="5B9BD5">
                      <a:shade val="50000"/>
                    </a:srgb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Eğer DM bir ülke olsaydı, </a:t>
            </a:r>
            <a:endParaRPr lang="tr-TR" sz="2800" b="1" dirty="0">
              <a:ln w="12700">
                <a:solidFill>
                  <a:srgbClr val="5B9BD5">
                    <a:shade val="50000"/>
                  </a:srgbClr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ln w="12700">
                  <a:solidFill>
                    <a:srgbClr val="5B9BD5">
                      <a:shade val="50000"/>
                    </a:srgb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Dünyanın 3. en kalabalık ülkesi olacaktı. </a:t>
            </a:r>
            <a:endParaRPr lang="tr-TR" sz="2800" b="1" dirty="0">
              <a:ln w="12700">
                <a:solidFill>
                  <a:srgbClr val="5B9BD5">
                    <a:shade val="50000"/>
                  </a:srgbClr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10" y="350456"/>
            <a:ext cx="3646252" cy="3097913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10" y="3639765"/>
            <a:ext cx="3646252" cy="3078747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562"/>
            <a:ext cx="1780186" cy="7437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342255" y="6096250"/>
            <a:ext cx="1332855" cy="8136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2000" b="1" dirty="0">
                <a:solidFill>
                  <a:srgbClr val="0033CC"/>
                </a:solidFill>
              </a:rPr>
              <a:t>2015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881247" y="1735810"/>
            <a:ext cx="3177153" cy="666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tr-T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DİYABET</a:t>
            </a:r>
            <a:endParaRPr lang="tr-T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0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46319"/>
            <a:ext cx="10515600" cy="1325563"/>
          </a:xfrm>
        </p:spPr>
        <p:txBody>
          <a:bodyPr/>
          <a:lstStyle/>
          <a:p>
            <a:pPr algn="ctr"/>
            <a:r>
              <a:rPr lang="tr-TR" sz="29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DOĞUM SONRASI İZLEM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68993" y="1024260"/>
            <a:ext cx="9743268" cy="599647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Pregestational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DM:   Doğum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sonrası 1 yıl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retinopati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önerilen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şekilde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takip 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IDF, ADA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         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hf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. sonunda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iç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hst.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uzmanına başvurmalı.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SB</a:t>
            </a:r>
          </a:p>
          <a:p>
            <a:pPr lvl="0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İlerde GDM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ve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T2DM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gelişme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riski: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15-25 yılda %50-70 </a:t>
            </a:r>
            <a:r>
              <a:rPr lang="tr-TR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hepsi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Egzersiz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kilo kontrolü, uzun dönem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takip 	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hepsi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Postpartum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IGT olanda yaşam tarzı değişiklikleri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±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metformin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DM’i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önler/geciktirir.				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CDA</a:t>
            </a:r>
            <a:endParaRPr lang="tr-TR" sz="1400" dirty="0">
              <a:solidFill>
                <a:schemeClr val="accent5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Gebe kalmadan yeniden izlenmeleri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gereği	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</a:rPr>
              <a:t>hepsi</a:t>
            </a:r>
          </a:p>
          <a:p>
            <a:pPr lvl="0"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Kontrasepsiyon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DM’luların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seçenekleri, diğer kadınlarla aynı. 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Tekrar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gebelik planlamadan önce tekrar DM taraması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1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CDA</a:t>
            </a:r>
            <a:endParaRPr lang="tr-TR" sz="1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tr-TR" sz="1500" b="1" dirty="0">
              <a:solidFill>
                <a:srgbClr val="4472C4">
                  <a:lumMod val="50000"/>
                </a:srgbClr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215"/>
            <a:ext cx="2689986" cy="3322594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85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  <a:alpha val="0"/>
              </a:schemeClr>
            </a:gs>
            <a:gs pos="62000">
              <a:schemeClr val="accent3">
                <a:lumMod val="45000"/>
                <a:lumOff val="55000"/>
                <a:alpha val="0"/>
              </a:schemeClr>
            </a:gs>
            <a:gs pos="84000">
              <a:schemeClr val="accent3">
                <a:lumMod val="45000"/>
                <a:lumOff val="55000"/>
                <a:alpha val="41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ÖZET</a:t>
            </a:r>
            <a:endParaRPr lang="tr-TR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5005" y="1290933"/>
            <a:ext cx="11141990" cy="5016877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Dünyada GDM </a:t>
            </a:r>
            <a:r>
              <a:rPr lang="tr-TR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tablosu özeti: </a:t>
            </a:r>
            <a:r>
              <a:rPr lang="tr-T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Kaotik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 global kılavuz ihtiyacı </a:t>
            </a:r>
            <a:r>
              <a:rPr lang="tr-TR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ısrarla </a:t>
            </a:r>
            <a:r>
              <a:rPr lang="tr-TR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tekrarlanmak. </a:t>
            </a:r>
            <a:endParaRPr lang="tr-TR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tr-T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karmaşanın nedenlerini </a:t>
            </a:r>
            <a:r>
              <a:rPr lang="tr-TR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anlamadan</a:t>
            </a:r>
            <a:r>
              <a:rPr lang="tr-TR" sz="32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bizi </a:t>
            </a:r>
            <a:r>
              <a:rPr lang="tr-TR" sz="3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nihayi</a:t>
            </a:r>
            <a:r>
              <a:rPr lang="tr-TR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hedef olan tek global GDM kılavuzuna ulaştıracak ileriye </a:t>
            </a:r>
            <a:r>
              <a:rPr lang="tr-TR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yolu bulmak imkansızdır. </a:t>
            </a:r>
            <a:endParaRPr lang="tr-TR" sz="3200" b="1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8794" cy="966137"/>
          </a:xfrm>
          <a:prstGeom prst="rect">
            <a:avLst/>
          </a:prstGeom>
          <a:ln w="12700">
            <a:solidFill>
              <a:srgbClr val="44546A">
                <a:lumMod val="40000"/>
                <a:lumOff val="60000"/>
              </a:srgbClr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684" y="8191"/>
            <a:ext cx="985316" cy="9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  <a:alpha val="48000"/>
              </a:schemeClr>
            </a:gs>
            <a:gs pos="94000">
              <a:schemeClr val="accent3">
                <a:lumMod val="45000"/>
                <a:lumOff val="55000"/>
                <a:alpha val="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  <a:alpha val="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0380"/>
          </a:xfrm>
        </p:spPr>
        <p:txBody>
          <a:bodyPr/>
          <a:lstStyle/>
          <a:p>
            <a:pPr algn="ctr"/>
            <a:r>
              <a:rPr lang="tr-TR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ÖZET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100380"/>
            <a:ext cx="10515600" cy="5315917"/>
          </a:xfrm>
          <a:noFill/>
        </p:spPr>
        <p:txBody>
          <a:bodyPr>
            <a:normAutofit fontScale="77500" lnSpcReduction="20000"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tr-TR" sz="3100" b="1" dirty="0">
                <a:solidFill>
                  <a:srgbClr val="AF2F7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Yönetim: </a:t>
            </a:r>
            <a:r>
              <a:rPr lang="tr-TR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Gebelikte </a:t>
            </a:r>
            <a:r>
              <a:rPr lang="tr-TR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diyabet ve </a:t>
            </a:r>
            <a:r>
              <a:rPr lang="tr-TR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gestasyonel</a:t>
            </a:r>
            <a:r>
              <a:rPr lang="tr-TR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diyabet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tr-TR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27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Gebelik </a:t>
            </a:r>
            <a:r>
              <a:rPr lang="tr-TR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öncesi, </a:t>
            </a:r>
            <a:r>
              <a:rPr lang="tr-TR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antepartum</a:t>
            </a:r>
            <a:r>
              <a:rPr lang="tr-TR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intrapartum</a:t>
            </a:r>
            <a:r>
              <a:rPr lang="tr-TR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27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postpartum</a:t>
            </a:r>
            <a:r>
              <a:rPr lang="tr-TR" sz="2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3000" b="1" dirty="0" smtClean="0">
                <a:solidFill>
                  <a:srgbClr val="AF2F7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Gebelik </a:t>
            </a:r>
            <a:r>
              <a:rPr lang="tr-TR" sz="3000" b="1" dirty="0">
                <a:solidFill>
                  <a:srgbClr val="AF2F7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öncesi danışmanlık: </a:t>
            </a:r>
            <a:r>
              <a:rPr lang="tr-TR" sz="3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Aile 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planlaması, ideal kilo ve beslenme, </a:t>
            </a:r>
            <a:r>
              <a:rPr lang="tr-TR" sz="3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metabolik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parametreler, DM komplikasyonları, ilaçlar, </a:t>
            </a:r>
            <a:r>
              <a:rPr lang="tr-TR" sz="3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folik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asid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3000" b="1" dirty="0" smtClean="0">
                <a:solidFill>
                  <a:srgbClr val="AF2F7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Takip Ekibi:</a:t>
            </a:r>
            <a:r>
              <a:rPr lang="tr-TR" sz="3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Obstetrisyen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endokrinolog, diyetisyen, diyabet hemşiresi, psikolog, ilgili branşlar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</a:pPr>
            <a:r>
              <a:rPr lang="tr-TR" sz="3000" b="1" dirty="0">
                <a:solidFill>
                  <a:srgbClr val="AF2F7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Kişiselleştirilmiş yönetim: </a:t>
            </a:r>
            <a:r>
              <a:rPr lang="tr-TR" sz="3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MNT + kilo kontrolü, egzersiz, KKKŞT, farmakolojik </a:t>
            </a:r>
            <a:r>
              <a:rPr lang="tr-TR" sz="3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ajanlar</a:t>
            </a:r>
            <a:endParaRPr lang="tr-TR" sz="3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8794" cy="966137"/>
          </a:xfrm>
          <a:prstGeom prst="rect">
            <a:avLst/>
          </a:prstGeom>
          <a:ln w="12700">
            <a:solidFill>
              <a:srgbClr val="44546A">
                <a:lumMod val="40000"/>
                <a:lumOff val="60000"/>
              </a:srgbClr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684" y="8191"/>
            <a:ext cx="985316" cy="9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EAEAEA">
                <a:alpha val="0"/>
              </a:srgbClr>
            </a:gs>
            <a:gs pos="0">
              <a:schemeClr val="accent3">
                <a:lumMod val="5000"/>
                <a:lumOff val="95000"/>
                <a:alpha val="48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1308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ÖZET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898901"/>
            <a:ext cx="10515600" cy="5827363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</a:pPr>
            <a:r>
              <a:rPr lang="tr-TR" sz="1900" b="1" dirty="0">
                <a:solidFill>
                  <a:srgbClr val="AF2F78"/>
                </a:solidFill>
              </a:rPr>
              <a:t>Yaşam Tarzı değişiklikleri: </a:t>
            </a: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Genel gebe önerilerinden farklı değil (1800-2500 </a:t>
            </a:r>
            <a:r>
              <a:rPr lang="tr-TR" sz="1900" b="1" dirty="0" err="1">
                <a:solidFill>
                  <a:srgbClr val="4472C4">
                    <a:lumMod val="50000"/>
                  </a:srgbClr>
                </a:solidFill>
              </a:rPr>
              <a:t>kkal</a:t>
            </a: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/gün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tr-TR" sz="1900" b="1" dirty="0" smtClean="0">
                <a:solidFill>
                  <a:srgbClr val="AF2F78"/>
                </a:solidFill>
              </a:rPr>
              <a:t>KKKŞT: 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en az </a:t>
            </a:r>
            <a:r>
              <a:rPr lang="tr-TR" sz="1900" b="1" dirty="0" smtClean="0">
                <a:solidFill>
                  <a:srgbClr val="C00000"/>
                </a:solidFill>
              </a:rPr>
              <a:t>4 / gün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C00000"/>
                </a:solidFill>
              </a:rPr>
              <a:t>açlık, 1.sa/2.sa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. tokluk; </a:t>
            </a:r>
            <a:r>
              <a:rPr lang="tr-TR" sz="1900" b="1" dirty="0" smtClean="0">
                <a:solidFill>
                  <a:srgbClr val="C00000"/>
                </a:solidFill>
              </a:rPr>
              <a:t>1-2 </a:t>
            </a:r>
            <a:r>
              <a:rPr lang="tr-TR" sz="1900" b="1" dirty="0" err="1" smtClean="0">
                <a:solidFill>
                  <a:srgbClr val="C00000"/>
                </a:solidFill>
              </a:rPr>
              <a:t>hf</a:t>
            </a:r>
            <a:r>
              <a:rPr lang="tr-TR" sz="1900" b="1" dirty="0" smtClean="0">
                <a:solidFill>
                  <a:srgbClr val="C00000"/>
                </a:solidFill>
              </a:rPr>
              <a:t>. 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takip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hedef : </a:t>
            </a:r>
            <a:r>
              <a:rPr lang="tr-TR" sz="1900" b="1" dirty="0" smtClean="0">
                <a:solidFill>
                  <a:srgbClr val="C00000"/>
                </a:solidFill>
              </a:rPr>
              <a:t>95, 140, 120 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mg/dl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HbA1C: ek, yardımcı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err="1" smtClean="0">
                <a:solidFill>
                  <a:srgbClr val="C00000"/>
                </a:solidFill>
              </a:rPr>
              <a:t>glikometre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 ile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	sürekli KŞ takibi: KKKŞT ile başarılı değilse; tedaviye uyumda eğitsel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 smtClean="0">
                <a:solidFill>
                  <a:srgbClr val="AF2F78"/>
                </a:solidFill>
              </a:rPr>
              <a:t>Farmakolojik tedavi: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1</a:t>
            </a:r>
            <a:r>
              <a:rPr lang="tr-TR" sz="1900" b="1" baseline="30000" dirty="0" smtClean="0">
                <a:solidFill>
                  <a:srgbClr val="4472C4">
                    <a:lumMod val="50000"/>
                  </a:srgbClr>
                </a:solidFill>
              </a:rPr>
              <a:t>o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 insülin: </a:t>
            </a:r>
            <a:r>
              <a:rPr lang="tr-TR" sz="1900" b="1" dirty="0" smtClean="0">
                <a:solidFill>
                  <a:srgbClr val="C00000"/>
                </a:solidFill>
              </a:rPr>
              <a:t>kristalize insülin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sz="1900" b="1" dirty="0" smtClean="0">
                <a:solidFill>
                  <a:srgbClr val="4472C4">
                    <a:lumMod val="50000"/>
                  </a:srgbClr>
                </a:solidFill>
              </a:rPr>
              <a:t>insülin analogları: 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Hızlı etkili insülin analoglarından </a:t>
            </a:r>
            <a:r>
              <a:rPr lang="tr-TR" sz="1900" b="1" dirty="0" err="1">
                <a:solidFill>
                  <a:srgbClr val="C00000"/>
                </a:solidFill>
              </a:rPr>
              <a:t>lispro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 ve </a:t>
            </a:r>
            <a:r>
              <a:rPr lang="tr-TR" sz="1900" b="1" dirty="0" err="1" smtClean="0">
                <a:solidFill>
                  <a:srgbClr val="C00000"/>
                </a:solidFill>
              </a:rPr>
              <a:t>aspart</a:t>
            </a:r>
            <a:endParaRPr lang="tr-TR" sz="1900" b="1" dirty="0" smtClean="0">
              <a:solidFill>
                <a:srgbClr val="C00000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	               Orta etkili </a:t>
            </a:r>
            <a:r>
              <a:rPr lang="tr-TR" sz="1900" b="1" dirty="0" smtClean="0">
                <a:solidFill>
                  <a:srgbClr val="C00000"/>
                </a:solidFill>
              </a:rPr>
              <a:t>NPH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Oral ajan: FDA onaylı değil. Bazı durumlarda insüline alternatif. 1</a:t>
            </a:r>
            <a:r>
              <a:rPr lang="tr-TR" sz="1900" b="1" baseline="30000" dirty="0" smtClean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900" b="1" dirty="0" err="1" smtClean="0">
                <a:solidFill>
                  <a:srgbClr val="C00000"/>
                </a:solidFill>
              </a:rPr>
              <a:t>metformin</a:t>
            </a:r>
            <a:r>
              <a:rPr lang="tr-TR" sz="1900" b="1" dirty="0" smtClean="0">
                <a:solidFill>
                  <a:srgbClr val="C00000"/>
                </a:solidFill>
              </a:rPr>
              <a:t>; </a:t>
            </a:r>
            <a:r>
              <a:rPr lang="tr-TR" sz="1900" b="1" dirty="0" err="1" smtClean="0">
                <a:solidFill>
                  <a:srgbClr val="C00000"/>
                </a:solidFill>
              </a:rPr>
              <a:t>gliburid</a:t>
            </a:r>
            <a:endParaRPr lang="tr-TR" sz="1900" b="1" dirty="0">
              <a:solidFill>
                <a:srgbClr val="C00000"/>
              </a:solidFill>
            </a:endParaRP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8794" cy="966137"/>
          </a:xfrm>
          <a:prstGeom prst="rect">
            <a:avLst/>
          </a:prstGeom>
          <a:ln w="12700">
            <a:solidFill>
              <a:srgbClr val="44546A">
                <a:lumMod val="40000"/>
                <a:lumOff val="60000"/>
              </a:srgbClr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684" y="8191"/>
            <a:ext cx="985316" cy="9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CEC"/>
            </a:gs>
            <a:gs pos="100000">
              <a:srgbClr val="EAEAEA">
                <a:alpha val="0"/>
              </a:srgbClr>
            </a:gs>
            <a:gs pos="0">
              <a:schemeClr val="accent3">
                <a:lumMod val="5000"/>
                <a:lumOff val="95000"/>
                <a:alpha val="48000"/>
              </a:schemeClr>
            </a:gs>
            <a:gs pos="100000">
              <a:schemeClr val="accent3">
                <a:lumMod val="45000"/>
                <a:lumOff val="55000"/>
                <a:alpha val="0"/>
              </a:schemeClr>
            </a:gs>
            <a:gs pos="92000">
              <a:srgbClr val="DFDFDF">
                <a:alpha val="15000"/>
              </a:srgbClr>
            </a:gs>
            <a:gs pos="98320">
              <a:srgbClr val="E3E3E3"/>
            </a:gs>
            <a:gs pos="100000">
              <a:srgbClr val="DDDDDD"/>
            </a:gs>
            <a:gs pos="100000">
              <a:schemeClr val="accent3">
                <a:lumMod val="45000"/>
                <a:lumOff val="55000"/>
                <a:alpha val="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6111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ÖZET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37470" y="876111"/>
            <a:ext cx="10515600" cy="57571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rgbClr val="AF2F78"/>
                </a:solidFill>
              </a:rPr>
              <a:t>İntrapartum</a:t>
            </a:r>
            <a:r>
              <a:rPr lang="tr-TR" sz="2400" b="1" dirty="0" smtClean="0">
                <a:solidFill>
                  <a:srgbClr val="AF2F78"/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Diyetle kontrolde ve </a:t>
            </a:r>
            <a:r>
              <a:rPr lang="tr-TR" sz="2400" b="1" dirty="0">
                <a:solidFill>
                  <a:srgbClr val="002060"/>
                </a:solidFill>
              </a:rPr>
              <a:t>hafif </a:t>
            </a:r>
            <a:r>
              <a:rPr lang="tr-TR" sz="2400" b="1" dirty="0" smtClean="0">
                <a:solidFill>
                  <a:srgbClr val="002060"/>
                </a:solidFill>
              </a:rPr>
              <a:t>T2DM:  </a:t>
            </a:r>
            <a:r>
              <a:rPr lang="tr-TR" sz="2400" b="1" dirty="0" err="1">
                <a:solidFill>
                  <a:srgbClr val="002060"/>
                </a:solidFill>
              </a:rPr>
              <a:t>i.v</a:t>
            </a:r>
            <a:r>
              <a:rPr lang="tr-TR" sz="2400" b="1" dirty="0">
                <a:solidFill>
                  <a:srgbClr val="002060"/>
                </a:solidFill>
              </a:rPr>
              <a:t>. dekstrozdan </a:t>
            </a:r>
            <a:r>
              <a:rPr lang="tr-TR" sz="2400" b="1" dirty="0" smtClean="0">
                <a:solidFill>
                  <a:srgbClr val="002060"/>
                </a:solidFill>
              </a:rPr>
              <a:t>kaçınılmalıdır.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  <a:r>
              <a:rPr lang="tr-TR" sz="2400" b="1" dirty="0" err="1" smtClean="0">
                <a:solidFill>
                  <a:srgbClr val="002060"/>
                </a:solidFill>
              </a:rPr>
              <a:t>İns</a:t>
            </a:r>
            <a:r>
              <a:rPr lang="tr-TR" sz="2400" b="1" dirty="0" smtClean="0">
                <a:solidFill>
                  <a:srgbClr val="002060"/>
                </a:solidFill>
              </a:rPr>
              <a:t>. alanda: 	500 </a:t>
            </a:r>
            <a:r>
              <a:rPr lang="tr-TR" sz="2400" b="1" dirty="0">
                <a:solidFill>
                  <a:srgbClr val="002060"/>
                </a:solidFill>
              </a:rPr>
              <a:t>ml. 5% DRL  + 5 Ü </a:t>
            </a:r>
            <a:r>
              <a:rPr lang="tr-TR" sz="2400" b="1" dirty="0" err="1">
                <a:solidFill>
                  <a:srgbClr val="002060"/>
                </a:solidFill>
              </a:rPr>
              <a:t>regüler</a:t>
            </a:r>
            <a:r>
              <a:rPr lang="tr-TR" sz="2400" b="1" dirty="0">
                <a:solidFill>
                  <a:srgbClr val="002060"/>
                </a:solidFill>
              </a:rPr>
              <a:t> insülin:  </a:t>
            </a:r>
            <a:r>
              <a:rPr lang="tr-TR" sz="2400" b="1" dirty="0" smtClean="0">
                <a:solidFill>
                  <a:srgbClr val="002060"/>
                </a:solidFill>
              </a:rPr>
              <a:t>en </a:t>
            </a:r>
            <a:r>
              <a:rPr lang="tr-TR" sz="2400" b="1" dirty="0">
                <a:solidFill>
                  <a:srgbClr val="002060"/>
                </a:solidFill>
              </a:rPr>
              <a:t>az 100 </a:t>
            </a:r>
            <a:r>
              <a:rPr lang="tr-TR" sz="2400" b="1" dirty="0" err="1">
                <a:solidFill>
                  <a:srgbClr val="002060"/>
                </a:solidFill>
              </a:rPr>
              <a:t>mL</a:t>
            </a:r>
            <a:r>
              <a:rPr lang="tr-TR" sz="2400" b="1" dirty="0">
                <a:solidFill>
                  <a:srgbClr val="002060"/>
                </a:solidFill>
              </a:rPr>
              <a:t>/sa. hız 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err="1" smtClean="0">
                <a:solidFill>
                  <a:srgbClr val="AF2F78"/>
                </a:solidFill>
              </a:rPr>
              <a:t>Postpartum</a:t>
            </a:r>
            <a:r>
              <a:rPr lang="tr-TR" sz="2400" b="1" dirty="0" smtClean="0">
                <a:solidFill>
                  <a:srgbClr val="AF2F78"/>
                </a:solidFill>
              </a:rPr>
              <a:t>: </a:t>
            </a:r>
            <a:r>
              <a:rPr lang="tr-TR" sz="2400" b="1" dirty="0" smtClean="0">
                <a:solidFill>
                  <a:srgbClr val="002060"/>
                </a:solidFill>
              </a:rPr>
              <a:t>		24-48 sa. KŞ takip, erken emzirme, </a:t>
            </a:r>
            <a:r>
              <a:rPr lang="tr-TR" sz="2400" b="1" dirty="0" err="1" smtClean="0">
                <a:solidFill>
                  <a:srgbClr val="002060"/>
                </a:solidFill>
              </a:rPr>
              <a:t>metformin</a:t>
            </a:r>
            <a:r>
              <a:rPr lang="tr-TR" sz="2400" b="1" dirty="0" smtClean="0">
                <a:solidFill>
                  <a:srgbClr val="002060"/>
                </a:solidFill>
              </a:rPr>
              <a:t>/</a:t>
            </a:r>
            <a:r>
              <a:rPr lang="tr-TR" sz="2400" b="1" dirty="0" err="1" smtClean="0">
                <a:solidFill>
                  <a:srgbClr val="002060"/>
                </a:solidFill>
              </a:rPr>
              <a:t>gliburid</a:t>
            </a:r>
            <a:r>
              <a:rPr lang="tr-TR" sz="2400" b="1" dirty="0" smtClean="0">
                <a:solidFill>
                  <a:srgbClr val="002060"/>
                </a:solidFill>
              </a:rPr>
              <a:t> olası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rgbClr val="AF2F78"/>
                </a:solidFill>
              </a:rPr>
              <a:t>İlk DM taraması: 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6-12. </a:t>
            </a:r>
            <a:r>
              <a:rPr lang="tr-TR" sz="2400" b="1" dirty="0" err="1" smtClean="0">
                <a:solidFill>
                  <a:srgbClr val="002060"/>
                </a:solidFill>
              </a:rPr>
              <a:t>hf</a:t>
            </a:r>
            <a:r>
              <a:rPr lang="tr-TR" sz="2400" b="1" dirty="0" smtClean="0">
                <a:solidFill>
                  <a:srgbClr val="002060"/>
                </a:solidFill>
              </a:rPr>
              <a:t> arası 75 gr OGTT (gebe olmayan değerler)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rgbClr val="AF2F78"/>
                </a:solidFill>
              </a:rPr>
              <a:t>Sonraki takip: 	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1-3 yıl (risk faktörlerine göre)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rgbClr val="002060"/>
                </a:solidFill>
              </a:rPr>
              <a:t>Arada aile planlaması mutlak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rgbClr val="002060"/>
                </a:solidFill>
              </a:rPr>
              <a:t>Sonraki gebelik planından önce tekrar tarama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b="1" dirty="0" smtClean="0">
                <a:solidFill>
                  <a:srgbClr val="002060"/>
                </a:solidFill>
              </a:rPr>
              <a:t>Uzun dönem T2DM riski, yaşam tarzı değişiklik önemi vurgulanmalı.</a:t>
            </a:r>
            <a:endParaRPr lang="tr-TR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8794" cy="966137"/>
          </a:xfrm>
          <a:prstGeom prst="rect">
            <a:avLst/>
          </a:prstGeom>
          <a:ln w="12700">
            <a:solidFill>
              <a:srgbClr val="44546A">
                <a:lumMod val="40000"/>
                <a:lumOff val="60000"/>
              </a:srgbClr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684" y="8191"/>
            <a:ext cx="985316" cy="9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etal programmi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" y="383452"/>
            <a:ext cx="4695985" cy="623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18" y="1213437"/>
            <a:ext cx="1966955" cy="30191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401" y="1229000"/>
            <a:ext cx="2106896" cy="298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650004" y="243966"/>
            <a:ext cx="6462793" cy="557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ERİŞKİN ÇAĞ HASTALIKLARININ FETAL TEMELLERİ</a:t>
            </a:r>
            <a:endParaRPr lang="tr-TR" sz="3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096000" y="4232562"/>
            <a:ext cx="6358125" cy="2494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Erişkin 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çağdaki DM gibi bazı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kronik hastalık risklerinin, </a:t>
            </a:r>
            <a:r>
              <a:rPr lang="tr-TR" sz="2800" b="1" dirty="0" err="1">
                <a:solidFill>
                  <a:srgbClr val="4472C4">
                    <a:lumMod val="50000"/>
                  </a:srgbClr>
                </a:solidFill>
              </a:rPr>
              <a:t>fetal</a:t>
            </a:r>
            <a:r>
              <a:rPr lang="tr-TR" sz="2800" b="1" dirty="0">
                <a:solidFill>
                  <a:srgbClr val="4472C4">
                    <a:lumMod val="50000"/>
                  </a:srgbClr>
                </a:solidFill>
              </a:rPr>
              <a:t> dönemden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kaynaklanmaktadır. </a:t>
            </a:r>
            <a:endParaRPr lang="tr-TR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8902" y="131043"/>
            <a:ext cx="4757980" cy="987661"/>
          </a:xfrm>
        </p:spPr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FETAL PROGRAMLANMA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78970" y="1307511"/>
            <a:ext cx="5579390" cy="2096464"/>
          </a:xfrm>
          <a:prstGeom prst="rect">
            <a:avLst/>
          </a:prstGeom>
          <a:solidFill>
            <a:srgbClr val="FFCCFF">
              <a:alpha val="45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2400" b="1" dirty="0">
                <a:solidFill>
                  <a:srgbClr val="4472C4">
                    <a:lumMod val="75000"/>
                  </a:srgbClr>
                </a:solidFill>
              </a:rPr>
              <a:t>G</a:t>
            </a:r>
            <a:r>
              <a:rPr lang="tr-TR" sz="2400" b="1" dirty="0" smtClean="0">
                <a:solidFill>
                  <a:srgbClr val="4472C4">
                    <a:lumMod val="75000"/>
                  </a:srgbClr>
                </a:solidFill>
              </a:rPr>
              <a:t>elişimsel </a:t>
            </a:r>
            <a:r>
              <a:rPr lang="tr-TR" sz="2400" b="1" dirty="0" err="1" smtClean="0">
                <a:solidFill>
                  <a:srgbClr val="4472C4">
                    <a:lumMod val="75000"/>
                  </a:srgbClr>
                </a:solidFill>
              </a:rPr>
              <a:t>Plastisite</a:t>
            </a:r>
            <a:endParaRPr lang="tr-TR" sz="2400" b="1" dirty="0" smtClean="0">
              <a:solidFill>
                <a:srgbClr val="4472C4">
                  <a:lumMod val="75000"/>
                </a:srgbClr>
              </a:solidFill>
            </a:endParaRPr>
          </a:p>
          <a:p>
            <a:pPr algn="ctr" defTabSz="457200">
              <a:lnSpc>
                <a:spcPct val="150000"/>
              </a:lnSpc>
            </a:pP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  	Belli bir ortam ve koşula göre organizmanın farklı şekillerde gelişebilme yetisi</a:t>
            </a:r>
            <a:endParaRPr lang="tr-TR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78970" y="3704095"/>
            <a:ext cx="5579390" cy="2812012"/>
          </a:xfrm>
          <a:prstGeom prst="rect">
            <a:avLst/>
          </a:prstGeom>
          <a:solidFill>
            <a:srgbClr val="FFCCFF">
              <a:alpha val="47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2400" b="1" dirty="0" smtClean="0">
                <a:solidFill>
                  <a:srgbClr val="4472C4">
                    <a:lumMod val="75000"/>
                  </a:srgbClr>
                </a:solidFill>
              </a:rPr>
              <a:t>Gelişimsel Programlama </a:t>
            </a:r>
          </a:p>
          <a:p>
            <a:pPr algn="ctr" defTabSz="457200">
              <a:lnSpc>
                <a:spcPct val="150000"/>
              </a:lnSpc>
            </a:pP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Kritik zaman dilimde belli bir zorluğa karşı gelişen organizmanın verdiği cevap sonucu doku yapısı veya fonksiyonunda kalıcı etkinin oluşması</a:t>
            </a:r>
            <a:endParaRPr lang="tr-TR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603714" y="6400800"/>
            <a:ext cx="424653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1200" dirty="0" err="1" smtClean="0">
                <a:solidFill>
                  <a:srgbClr val="4472C4">
                    <a:lumMod val="50000"/>
                  </a:srgbClr>
                </a:solidFill>
              </a:rPr>
              <a:t>Gluckman</a:t>
            </a:r>
            <a:r>
              <a:rPr lang="tr-TR" sz="1200" dirty="0" smtClean="0">
                <a:solidFill>
                  <a:srgbClr val="4472C4">
                    <a:lumMod val="50000"/>
                  </a:srgbClr>
                </a:solidFill>
              </a:rPr>
              <a:t> P. N </a:t>
            </a:r>
            <a:r>
              <a:rPr lang="tr-TR" sz="1200" dirty="0" err="1" smtClean="0">
                <a:solidFill>
                  <a:srgbClr val="4472C4">
                    <a:lumMod val="50000"/>
                  </a:srgbClr>
                </a:solidFill>
              </a:rPr>
              <a:t>Eng</a:t>
            </a:r>
            <a:r>
              <a:rPr lang="tr-TR" sz="1200" dirty="0" smtClean="0">
                <a:solidFill>
                  <a:srgbClr val="4472C4">
                    <a:lumMod val="50000"/>
                  </a:srgbClr>
                </a:solidFill>
              </a:rPr>
              <a:t> J </a:t>
            </a:r>
            <a:r>
              <a:rPr lang="tr-TR" sz="1200" dirty="0" err="1" smtClean="0">
                <a:solidFill>
                  <a:srgbClr val="4472C4">
                    <a:lumMod val="50000"/>
                  </a:srgbClr>
                </a:solidFill>
              </a:rPr>
              <a:t>Med</a:t>
            </a:r>
            <a:r>
              <a:rPr lang="tr-TR" sz="1200" dirty="0" smtClean="0">
                <a:solidFill>
                  <a:srgbClr val="4472C4">
                    <a:lumMod val="50000"/>
                  </a:srgbClr>
                </a:solidFill>
              </a:rPr>
              <a:t> 2008</a:t>
            </a:r>
            <a:endParaRPr lang="tr-TR" sz="12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199323" y="300121"/>
            <a:ext cx="5878215" cy="92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2400" b="1" dirty="0">
                <a:solidFill>
                  <a:srgbClr val="4472C4">
                    <a:lumMod val="75000"/>
                  </a:srgbClr>
                </a:solidFill>
              </a:rPr>
              <a:t>Gelişimsel Programlama M</a:t>
            </a:r>
            <a:r>
              <a:rPr lang="tr-TR" sz="2400" b="1" dirty="0" smtClean="0">
                <a:solidFill>
                  <a:srgbClr val="4472C4">
                    <a:lumMod val="75000"/>
                  </a:srgbClr>
                </a:solidFill>
              </a:rPr>
              <a:t>ekanizması</a:t>
            </a:r>
            <a:endParaRPr lang="tr-TR" sz="24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84" y="1230019"/>
            <a:ext cx="5878216" cy="52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PİGENETİC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0" y="1591481"/>
            <a:ext cx="6848994" cy="5088288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295060" y="279452"/>
            <a:ext cx="11406753" cy="743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EPİGENETİK: </a:t>
            </a:r>
          </a:p>
          <a:p>
            <a:pPr algn="ctr" defTabSz="457200"/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FETAL PROGRAMLAMA ve İNTERJENERASYONEL RİSK</a:t>
            </a:r>
            <a:endParaRPr lang="en-US" sz="3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377193" y="1580827"/>
            <a:ext cx="4525505" cy="5098942"/>
          </a:xfrm>
          <a:prstGeom prst="rect">
            <a:avLst/>
          </a:prstGeom>
          <a:solidFill>
            <a:srgbClr val="FFCCFF">
              <a:alpha val="37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</a:rPr>
              <a:t>Epigeneti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k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değişiklikler ebeveynden çocuğa iletilebilir ve direk </a:t>
            </a:r>
            <a:r>
              <a:rPr lang="tr-TR" sz="2800" b="1" dirty="0" err="1" smtClean="0">
                <a:solidFill>
                  <a:srgbClr val="4472C4">
                    <a:lumMod val="50000"/>
                  </a:srgbClr>
                </a:solidFill>
              </a:rPr>
              <a:t>obezite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</a:rPr>
              <a:t>, DM gibi riskleri kontrol eden genleri etkileyebilir.</a:t>
            </a:r>
            <a:endParaRPr lang="tr-TR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750590" y="3471620"/>
            <a:ext cx="2340244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750590" y="4111085"/>
            <a:ext cx="2340244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719556" y="4750551"/>
            <a:ext cx="3424497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495" y="1591481"/>
            <a:ext cx="1518268" cy="151826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750590" y="3471620"/>
            <a:ext cx="2231756" cy="418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4472C4">
                    <a:lumMod val="50000"/>
                  </a:srgbClr>
                </a:solidFill>
              </a:rPr>
              <a:t>Anne 1. jenerasyon</a:t>
            </a:r>
            <a:endParaRPr lang="tr-TR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766680" y="4142887"/>
            <a:ext cx="2231756" cy="323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4472C4">
                    <a:lumMod val="50000"/>
                  </a:srgbClr>
                </a:solidFill>
              </a:rPr>
              <a:t>Fetus-2. jenerasyon</a:t>
            </a:r>
            <a:endParaRPr lang="tr-TR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735072" y="4794261"/>
            <a:ext cx="3393463" cy="3465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4472C4">
                    <a:lumMod val="50000"/>
                  </a:srgbClr>
                </a:solidFill>
              </a:rPr>
              <a:t>Üreme hücresi-3. jenerasyon</a:t>
            </a:r>
            <a:endParaRPr lang="tr-TR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756"/>
          </a:xfrm>
        </p:spPr>
        <p:txBody>
          <a:bodyPr/>
          <a:lstStyle/>
          <a:p>
            <a:pPr algn="ctr"/>
            <a:r>
              <a:rPr lang="tr-T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GLİBURİD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6654" y="1317356"/>
            <a:ext cx="10515600" cy="53159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 err="1" smtClean="0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hipoglisemiyi önlemek için ana ve ara öğünlerle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dengelenmeli.</a:t>
            </a:r>
          </a:p>
          <a:p>
            <a:pPr>
              <a:lnSpc>
                <a:spcPct val="150000"/>
              </a:lnSpc>
            </a:pP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Günde 2 defa doz ayarlaması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gerekir. </a:t>
            </a:r>
            <a:endParaRPr lang="tr-TR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Başlangıç dozu 2.5 - 5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mg/gün</a:t>
            </a:r>
            <a:endParaRPr lang="tr-TR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İhtiyaca göre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20 mg/gün  maksimum </a:t>
            </a:r>
            <a:endParaRPr lang="tr-TR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Bir 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öneri: </a:t>
            </a:r>
            <a:endParaRPr lang="tr-TR" sz="2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yemekten 30-60’  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önce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yemekle beraber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değil)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	Gebe 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olmayanlara göre 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‘</a:t>
            </a:r>
            <a:r>
              <a:rPr lang="tr-TR" sz="2200" b="1" dirty="0" err="1" smtClean="0">
                <a:solidFill>
                  <a:schemeClr val="accent5">
                    <a:lumMod val="50000"/>
                  </a:schemeClr>
                </a:solidFill>
              </a:rPr>
              <a:t>peak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’ seviye daha geç, </a:t>
            </a: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daha hızlı </a:t>
            </a:r>
            <a:r>
              <a:rPr lang="tr-TR" sz="2200" b="1" dirty="0" err="1" smtClean="0">
                <a:solidFill>
                  <a:schemeClr val="accent5">
                    <a:lumMod val="50000"/>
                  </a:schemeClr>
                </a:solidFill>
              </a:rPr>
              <a:t>metabolize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2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200" b="1" dirty="0" smtClean="0">
                <a:solidFill>
                  <a:schemeClr val="accent5">
                    <a:lumMod val="50000"/>
                  </a:schemeClr>
                </a:solidFill>
              </a:rPr>
              <a:t>							 	        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Caritis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SN.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2013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407" y="239395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79145"/>
            <a:ext cx="10515600" cy="62676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FARMAKOLOJİK AJANLAR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0675" y="1131376"/>
            <a:ext cx="10515600" cy="55483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AF2F78"/>
                </a:solidFill>
              </a:rPr>
              <a:t>ADA 2018: </a:t>
            </a: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GDM’de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insülin ilk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tercih çünkü plasentadan geçmez.  </a:t>
            </a: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Metformin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ve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gliburid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kullanılabilir,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ama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metformin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daha çok oranda olarak </a:t>
            </a:r>
            <a:r>
              <a:rPr lang="tr-TR" b="1" dirty="0" smtClean="0">
                <a:solidFill>
                  <a:srgbClr val="C00000"/>
                </a:solidFill>
              </a:rPr>
              <a:t>ikisi de plasentadan geçer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Tüm oral ajanlar için </a:t>
            </a:r>
            <a:r>
              <a:rPr lang="tr-TR" b="1" dirty="0" smtClean="0">
                <a:solidFill>
                  <a:srgbClr val="C00000"/>
                </a:solidFill>
              </a:rPr>
              <a:t>uzun dönem güvenilirlik verisi yoktur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PCOS’da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kullanılan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metforminin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, gebelik kanıtlanınca devam edilmesine gerek yok.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C00000"/>
                </a:solidFill>
              </a:rPr>
              <a:t>T1DM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ve </a:t>
            </a:r>
            <a:r>
              <a:rPr lang="tr-TR" b="1" dirty="0" smtClean="0">
                <a:solidFill>
                  <a:srgbClr val="C00000"/>
                </a:solidFill>
              </a:rPr>
              <a:t>T2DM’da ilk tercih insülindir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, çünkü plasentadan geçmez ve oral ajanlar genellikle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IR’ini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aşmada yetersiz ve T1DM’da etkin değiller. 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7310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5057817" y="1391827"/>
            <a:ext cx="7821275" cy="1199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tr-TR" sz="2800" b="1" dirty="0" err="1" smtClean="0">
                <a:solidFill>
                  <a:srgbClr val="4472C4">
                    <a:lumMod val="75000"/>
                  </a:srgbClr>
                </a:solidFill>
              </a:rPr>
              <a:t>Obezite</a:t>
            </a:r>
            <a:r>
              <a:rPr lang="tr-TR" sz="2800" b="1" dirty="0" smtClean="0">
                <a:solidFill>
                  <a:srgbClr val="4472C4">
                    <a:lumMod val="75000"/>
                  </a:srgbClr>
                </a:solidFill>
              </a:rPr>
              <a:t>, T2DM’in %80-85’inden sorumlu </a:t>
            </a:r>
            <a:endParaRPr lang="tr-TR" sz="2800" b="1" dirty="0">
              <a:solidFill>
                <a:srgbClr val="4472C4">
                  <a:lumMod val="75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75000"/>
                  </a:srgbClr>
                </a:solidFill>
              </a:rPr>
              <a:t>            </a:t>
            </a: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281517" y="198278"/>
            <a:ext cx="10515600" cy="7374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DİYABET 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OBEZİTENİN</a:t>
            </a:r>
            <a:r>
              <a:rPr lang="tr-TR" sz="3600" b="1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 </a:t>
            </a:r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t>PARALEL EPİDEMİSİ 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0742" y="6055968"/>
            <a:ext cx="4124971" cy="690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Zimmet P.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Med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 Gen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Med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 2007</a:t>
            </a:r>
          </a:p>
          <a:p>
            <a:pPr defTabSz="457200"/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Wild S, et al.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Diabetes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Care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, 2004</a:t>
            </a:r>
          </a:p>
          <a:p>
            <a:pPr defTabSz="457200"/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Astrup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 A, et al.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Obes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tr-TR" sz="1200" dirty="0" err="1">
                <a:solidFill>
                  <a:srgbClr val="4472C4">
                    <a:lumMod val="75000"/>
                  </a:srgbClr>
                </a:solidFill>
              </a:rPr>
              <a:t>Rev</a:t>
            </a:r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, 2000</a:t>
            </a:r>
          </a:p>
          <a:p>
            <a:pPr defTabSz="457200"/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diabetes.co.uk 2017</a:t>
            </a:r>
          </a:p>
          <a:p>
            <a:pPr defTabSz="457200"/>
            <a:r>
              <a:rPr lang="tr-TR" sz="1200" dirty="0">
                <a:solidFill>
                  <a:srgbClr val="4472C4">
                    <a:lumMod val="75000"/>
                  </a:srgbClr>
                </a:solidFill>
              </a:rPr>
              <a:t>WHO 2016</a:t>
            </a:r>
          </a:p>
        </p:txBody>
      </p:sp>
      <p:pic>
        <p:nvPicPr>
          <p:cNvPr id="5" name="Picture 2" descr="diabetes mellitus epidemic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51" y="4220672"/>
            <a:ext cx="3475471" cy="243886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4892142" y="2496872"/>
            <a:ext cx="6918387" cy="1368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C00000"/>
                </a:solidFill>
              </a:rPr>
              <a:t>Diyabet </a:t>
            </a:r>
            <a:r>
              <a:rPr lang="tr-TR" sz="2800" b="1" dirty="0">
                <a:solidFill>
                  <a:srgbClr val="C00000"/>
                </a:solidFill>
              </a:rPr>
              <a:t>+ </a:t>
            </a:r>
            <a:r>
              <a:rPr lang="tr-TR" sz="2800" b="1" dirty="0" err="1" smtClean="0">
                <a:solidFill>
                  <a:srgbClr val="C00000"/>
                </a:solidFill>
              </a:rPr>
              <a:t>Obezite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>
                <a:solidFill>
                  <a:srgbClr val="C00000"/>
                </a:solidFill>
              </a:rPr>
              <a:t>= “</a:t>
            </a:r>
            <a:r>
              <a:rPr lang="tr-TR" sz="2800" b="1" dirty="0" smtClean="0">
                <a:solidFill>
                  <a:srgbClr val="C00000"/>
                </a:solidFill>
              </a:rPr>
              <a:t>DİYABESİTE"</a:t>
            </a:r>
            <a:endParaRPr lang="tr-TR" sz="2800" b="1" dirty="0">
              <a:solidFill>
                <a:srgbClr val="C00000"/>
              </a:solidFill>
            </a:endParaRPr>
          </a:p>
          <a:p>
            <a:pPr algn="ctr" defTabSz="457200">
              <a:lnSpc>
                <a:spcPct val="150000"/>
              </a:lnSpc>
            </a:pPr>
            <a:r>
              <a:rPr lang="tr-TR" sz="2400" b="1" dirty="0" smtClean="0">
                <a:solidFill>
                  <a:srgbClr val="FFC000"/>
                </a:solidFill>
              </a:rPr>
              <a:t>Dünyanın karşılaştığı en büyük epidemi </a:t>
            </a:r>
            <a:r>
              <a:rPr lang="tr-TR" sz="2400" b="1" dirty="0">
                <a:solidFill>
                  <a:srgbClr val="FFC000"/>
                </a:solidFill>
              </a:rPr>
              <a:t>! </a:t>
            </a:r>
          </a:p>
          <a:p>
            <a:pPr defTabSz="457200"/>
            <a:endParaRPr lang="tr-TR" sz="900" b="1" dirty="0">
              <a:solidFill>
                <a:srgbClr val="4472C4">
                  <a:lumMod val="75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1200" b="1" dirty="0">
                <a:solidFill>
                  <a:srgbClr val="4472C4">
                    <a:lumMod val="75000"/>
                  </a:srgbClr>
                </a:solidFill>
              </a:rPr>
              <a:t>                                                               				</a:t>
            </a:r>
            <a:endParaRPr lang="tr-TR" sz="12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660771" y="5440107"/>
            <a:ext cx="2335940" cy="1305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endParaRPr lang="tr-TR" sz="4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1259227" y="4968224"/>
            <a:ext cx="7723147" cy="39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75000"/>
                  </a:srgbClr>
                </a:solidFill>
              </a:rPr>
              <a:t>  </a:t>
            </a:r>
            <a:r>
              <a:rPr lang="tr-TR" sz="2800" b="1" dirty="0" smtClean="0">
                <a:solidFill>
                  <a:srgbClr val="4472C4">
                    <a:lumMod val="75000"/>
                  </a:srgbClr>
                </a:solidFill>
              </a:rPr>
              <a:t>2016: Erişkin %13 </a:t>
            </a:r>
            <a:endParaRPr lang="tr-TR" sz="2800" b="1" dirty="0">
              <a:solidFill>
                <a:srgbClr val="4472C4">
                  <a:lumMod val="75000"/>
                </a:srgbClr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4472C4">
                    <a:lumMod val="75000"/>
                  </a:srgbClr>
                </a:solidFill>
              </a:rPr>
              <a:t>  2025: Erişkin %20  </a:t>
            </a:r>
          </a:p>
          <a:p>
            <a:pPr defTabSz="457200">
              <a:lnSpc>
                <a:spcPct val="150000"/>
              </a:lnSpc>
            </a:pPr>
            <a:r>
              <a:rPr lang="tr-TR" sz="2800" b="1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tr-TR" sz="2800" b="1" dirty="0" smtClean="0">
                <a:solidFill>
                  <a:srgbClr val="4472C4">
                    <a:lumMod val="75000"/>
                  </a:srgbClr>
                </a:solidFill>
              </a:rPr>
              <a:t>     </a:t>
            </a:r>
            <a:endParaRPr lang="tr-TR" sz="1200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27" y="1058223"/>
            <a:ext cx="28575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9178" y="-176878"/>
            <a:ext cx="10515600" cy="1325563"/>
          </a:xfrm>
        </p:spPr>
        <p:txBody>
          <a:bodyPr/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GLİBURİD</a:t>
            </a:r>
            <a:endParaRPr lang="tr-TR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51374"/>
            <a:ext cx="10515600" cy="579715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sz="2600" b="1" dirty="0" err="1">
                <a:solidFill>
                  <a:srgbClr val="002060"/>
                </a:solidFill>
              </a:rPr>
              <a:t>Glisemik</a:t>
            </a:r>
            <a:r>
              <a:rPr lang="tr-TR" sz="2600" b="1" dirty="0">
                <a:solidFill>
                  <a:srgbClr val="002060"/>
                </a:solidFill>
              </a:rPr>
              <a:t> kontrol başarı oranı: </a:t>
            </a:r>
            <a:r>
              <a:rPr lang="tr-TR" sz="2600" b="1" dirty="0">
                <a:solidFill>
                  <a:srgbClr val="C00000"/>
                </a:solidFill>
              </a:rPr>
              <a:t>%79 – </a:t>
            </a:r>
            <a:r>
              <a:rPr lang="tr-TR" sz="2600" b="1" dirty="0" smtClean="0">
                <a:solidFill>
                  <a:srgbClr val="C00000"/>
                </a:solidFill>
              </a:rPr>
              <a:t>86</a:t>
            </a:r>
          </a:p>
          <a:p>
            <a:pPr>
              <a:lnSpc>
                <a:spcPct val="150000"/>
              </a:lnSpc>
            </a:pPr>
            <a:r>
              <a:rPr lang="tr-TR" sz="2600" b="1" dirty="0" err="1" smtClean="0">
                <a:solidFill>
                  <a:srgbClr val="002060"/>
                </a:solidFill>
              </a:rPr>
              <a:t>KŞ’inin</a:t>
            </a:r>
            <a:r>
              <a:rPr lang="tr-TR" sz="2600" b="1" dirty="0" smtClean="0">
                <a:solidFill>
                  <a:srgbClr val="002060"/>
                </a:solidFill>
              </a:rPr>
              <a:t> </a:t>
            </a:r>
            <a:r>
              <a:rPr lang="tr-TR" sz="2600" b="1" dirty="0">
                <a:solidFill>
                  <a:srgbClr val="C00000"/>
                </a:solidFill>
              </a:rPr>
              <a:t>hızlı kontrol </a:t>
            </a:r>
            <a:r>
              <a:rPr lang="tr-TR" sz="2600" b="1" dirty="0" smtClean="0">
                <a:solidFill>
                  <a:srgbClr val="002060"/>
                </a:solidFill>
              </a:rPr>
              <a:t>edilmesini gereğinde </a:t>
            </a:r>
            <a:r>
              <a:rPr lang="tr-TR" sz="2600" b="1" dirty="0">
                <a:solidFill>
                  <a:srgbClr val="C00000"/>
                </a:solidFill>
              </a:rPr>
              <a:t>etkili olmayabilir</a:t>
            </a:r>
            <a:r>
              <a:rPr lang="tr-TR" sz="2600" b="1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tr-TR" sz="2600" b="1" dirty="0">
                <a:solidFill>
                  <a:srgbClr val="002060"/>
                </a:solidFill>
              </a:rPr>
              <a:t>Başarısızlık </a:t>
            </a:r>
            <a:r>
              <a:rPr lang="tr-TR" sz="2600" b="1" dirty="0" smtClean="0">
                <a:solidFill>
                  <a:srgbClr val="002060"/>
                </a:solidFill>
              </a:rPr>
              <a:t>riski:  </a:t>
            </a:r>
            <a:endParaRPr lang="tr-TR" sz="26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 smtClean="0">
                <a:solidFill>
                  <a:srgbClr val="002060"/>
                </a:solidFill>
              </a:rPr>
              <a:t>	İleri </a:t>
            </a:r>
            <a:r>
              <a:rPr lang="tr-TR" sz="2600" b="1" dirty="0">
                <a:solidFill>
                  <a:srgbClr val="002060"/>
                </a:solidFill>
              </a:rPr>
              <a:t>anne </a:t>
            </a:r>
            <a:r>
              <a:rPr lang="tr-TR" sz="2600" b="1" dirty="0" smtClean="0">
                <a:solidFill>
                  <a:srgbClr val="002060"/>
                </a:solidFill>
              </a:rPr>
              <a:t>yaşı				</a:t>
            </a:r>
            <a:r>
              <a:rPr lang="tr-TR" sz="2600" b="1" dirty="0" err="1" smtClean="0">
                <a:solidFill>
                  <a:srgbClr val="002060"/>
                </a:solidFill>
              </a:rPr>
              <a:t>Obezite</a:t>
            </a:r>
            <a:endParaRPr lang="tr-TR" sz="26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 smtClean="0">
                <a:solidFill>
                  <a:srgbClr val="002060"/>
                </a:solidFill>
              </a:rPr>
              <a:t>	</a:t>
            </a:r>
            <a:r>
              <a:rPr lang="tr-TR" sz="2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600" b="1" dirty="0" smtClean="0">
                <a:solidFill>
                  <a:srgbClr val="002060"/>
                </a:solidFill>
              </a:rPr>
              <a:t> </a:t>
            </a:r>
            <a:r>
              <a:rPr lang="tr-TR" sz="2600" b="1" dirty="0" err="1">
                <a:solidFill>
                  <a:srgbClr val="002060"/>
                </a:solidFill>
              </a:rPr>
              <a:t>gravide</a:t>
            </a:r>
            <a:r>
              <a:rPr lang="tr-TR" sz="2600" b="1" dirty="0">
                <a:solidFill>
                  <a:srgbClr val="002060"/>
                </a:solidFill>
              </a:rPr>
              <a:t> ve </a:t>
            </a:r>
            <a:r>
              <a:rPr lang="tr-TR" sz="2600" b="1" dirty="0" smtClean="0">
                <a:solidFill>
                  <a:srgbClr val="002060"/>
                </a:solidFill>
              </a:rPr>
              <a:t>parite			GDM </a:t>
            </a:r>
            <a:r>
              <a:rPr lang="tr-TR" sz="2600" b="1" dirty="0">
                <a:solidFill>
                  <a:srgbClr val="002060"/>
                </a:solidFill>
              </a:rPr>
              <a:t>öyküsü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 smtClean="0">
                <a:solidFill>
                  <a:srgbClr val="002060"/>
                </a:solidFill>
              </a:rPr>
              <a:t>	Erken tanı (&lt;26 GH)</a:t>
            </a:r>
            <a:r>
              <a:rPr lang="tr-TR" sz="2600" b="1" dirty="0">
                <a:solidFill>
                  <a:srgbClr val="002060"/>
                </a:solidFill>
              </a:rPr>
              <a:t>	</a:t>
            </a:r>
            <a:r>
              <a:rPr lang="tr-TR" sz="2600" b="1" dirty="0" smtClean="0">
                <a:solidFill>
                  <a:srgbClr val="002060"/>
                </a:solidFill>
              </a:rPr>
              <a:t>		</a:t>
            </a:r>
            <a:r>
              <a:rPr lang="tr-TR" sz="2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600" b="1" dirty="0" smtClean="0">
                <a:solidFill>
                  <a:srgbClr val="002060"/>
                </a:solidFill>
              </a:rPr>
              <a:t>ortalama AKŞ </a:t>
            </a:r>
            <a:endParaRPr lang="tr-TR" sz="26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 smtClean="0">
                <a:solidFill>
                  <a:srgbClr val="002060"/>
                </a:solidFill>
              </a:rPr>
              <a:t>	100 gr. </a:t>
            </a:r>
            <a:r>
              <a:rPr lang="tr-TR" sz="2600" b="1" dirty="0" err="1" smtClean="0">
                <a:solidFill>
                  <a:srgbClr val="002060"/>
                </a:solidFill>
              </a:rPr>
              <a:t>OGTT’de</a:t>
            </a:r>
            <a:r>
              <a:rPr lang="tr-TR" sz="2600" b="1" dirty="0" smtClean="0">
                <a:solidFill>
                  <a:srgbClr val="002060"/>
                </a:solidFill>
              </a:rPr>
              <a:t> </a:t>
            </a:r>
            <a:r>
              <a:rPr lang="tr-TR" sz="2600" b="1" dirty="0">
                <a:solidFill>
                  <a:srgbClr val="002060"/>
                </a:solidFill>
              </a:rPr>
              <a:t>bir değer &gt;221 </a:t>
            </a:r>
            <a:r>
              <a:rPr lang="tr-TR" sz="2600" b="1" dirty="0" smtClean="0">
                <a:solidFill>
                  <a:srgbClr val="002060"/>
                </a:solidFill>
              </a:rPr>
              <a:t>mg/dl</a:t>
            </a:r>
            <a:endParaRPr lang="tr-TR" sz="26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 smtClean="0">
                <a:solidFill>
                  <a:srgbClr val="002060"/>
                </a:solidFill>
              </a:rPr>
              <a:t>	</a:t>
            </a:r>
            <a:r>
              <a:rPr lang="tr-TR" sz="2600" b="1" dirty="0" err="1" smtClean="0">
                <a:solidFill>
                  <a:srgbClr val="002060"/>
                </a:solidFill>
              </a:rPr>
              <a:t>Ted</a:t>
            </a:r>
            <a:r>
              <a:rPr lang="tr-TR" sz="2600" b="1" dirty="0">
                <a:solidFill>
                  <a:srgbClr val="002060"/>
                </a:solidFill>
              </a:rPr>
              <a:t>. ilk haftasında </a:t>
            </a:r>
            <a:r>
              <a:rPr lang="tr-TR" sz="2600" b="1" dirty="0" smtClean="0">
                <a:solidFill>
                  <a:srgbClr val="002060"/>
                </a:solidFill>
              </a:rPr>
              <a:t>birçok </a:t>
            </a:r>
            <a:r>
              <a:rPr lang="tr-TR" sz="2600" b="1" dirty="0" err="1">
                <a:solidFill>
                  <a:srgbClr val="002060"/>
                </a:solidFill>
              </a:rPr>
              <a:t>postprandial</a:t>
            </a:r>
            <a:r>
              <a:rPr lang="tr-TR" sz="2600" b="1" dirty="0">
                <a:solidFill>
                  <a:srgbClr val="002060"/>
                </a:solidFill>
              </a:rPr>
              <a:t>  </a:t>
            </a:r>
            <a:endParaRPr lang="tr-TR" sz="26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600" b="1" dirty="0">
                <a:solidFill>
                  <a:srgbClr val="002060"/>
                </a:solidFill>
              </a:rPr>
              <a:t>	</a:t>
            </a:r>
            <a:r>
              <a:rPr lang="tr-TR" sz="2600" b="1" dirty="0" smtClean="0">
                <a:solidFill>
                  <a:srgbClr val="002060"/>
                </a:solidFill>
              </a:rPr>
              <a:t>KŞ </a:t>
            </a:r>
            <a:r>
              <a:rPr lang="tr-TR" sz="2600" b="1" dirty="0">
                <a:solidFill>
                  <a:srgbClr val="002060"/>
                </a:solidFill>
              </a:rPr>
              <a:t>&gt; 120 mg/dl veya 1 defa &gt;200 mg/dl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9035953" y="5732867"/>
            <a:ext cx="1443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Bertini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AM.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2005</a:t>
            </a:r>
          </a:p>
          <a:p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Jacobson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GF.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2005</a:t>
            </a:r>
          </a:p>
          <a:p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Kahn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BF.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2006 </a:t>
            </a:r>
          </a:p>
          <a:p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Rochon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M. 2006</a:t>
            </a:r>
          </a:p>
          <a:p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Harper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LM.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2016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111" y="2047892"/>
            <a:ext cx="2785768" cy="27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6600" y="128058"/>
            <a:ext cx="10515600" cy="504119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GLİBURİD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7499" y="731139"/>
            <a:ext cx="11740181" cy="59951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. jenerasyon </a:t>
            </a:r>
            <a:r>
              <a:rPr lang="tr-TR" sz="1900" b="1" dirty="0" err="1" smtClean="0">
                <a:solidFill>
                  <a:schemeClr val="accent5">
                    <a:lumMod val="50000"/>
                  </a:schemeClr>
                </a:solidFill>
              </a:rPr>
              <a:t>sülfonilüre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: İnsülin salınımını uyarır.					</a:t>
            </a:r>
            <a:r>
              <a:rPr lang="tr-TR" sz="1100" dirty="0" err="1" smtClean="0">
                <a:solidFill>
                  <a:srgbClr val="5B9BD5">
                    <a:lumMod val="50000"/>
                  </a:srgbClr>
                </a:solidFill>
              </a:rPr>
              <a:t>Romero</a:t>
            </a:r>
            <a:r>
              <a:rPr lang="tr-TR" sz="11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100" dirty="0">
                <a:solidFill>
                  <a:srgbClr val="5B9BD5">
                    <a:lumMod val="50000"/>
                  </a:srgbClr>
                </a:solidFill>
              </a:rPr>
              <a:t>R. 2017, </a:t>
            </a:r>
            <a:r>
              <a:rPr lang="tr-TR" sz="1100" dirty="0" err="1">
                <a:solidFill>
                  <a:srgbClr val="5B9BD5">
                    <a:lumMod val="50000"/>
                  </a:srgbClr>
                </a:solidFill>
              </a:rPr>
              <a:t>Rena</a:t>
            </a:r>
            <a:r>
              <a:rPr lang="tr-TR" sz="1100" dirty="0">
                <a:solidFill>
                  <a:srgbClr val="5B9BD5">
                    <a:lumMod val="50000"/>
                  </a:srgbClr>
                </a:solidFill>
              </a:rPr>
              <a:t> G. </a:t>
            </a:r>
            <a:r>
              <a:rPr lang="tr-TR" sz="1100" dirty="0" smtClean="0">
                <a:solidFill>
                  <a:srgbClr val="5B9BD5">
                    <a:lumMod val="50000"/>
                  </a:srgbClr>
                </a:solidFill>
              </a:rPr>
              <a:t>2017</a:t>
            </a:r>
            <a:endParaRPr lang="tr-TR" sz="19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Plasentadan 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geçiş 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minimal + </a:t>
            </a:r>
            <a:r>
              <a:rPr lang="tr-TR" sz="1900" b="1" dirty="0" err="1" smtClean="0">
                <a:solidFill>
                  <a:schemeClr val="accent5">
                    <a:lumMod val="50000"/>
                  </a:schemeClr>
                </a:solidFill>
              </a:rPr>
              <a:t>fetustan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anneye 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aktif </a:t>
            </a:r>
            <a:r>
              <a:rPr lang="tr-TR" sz="1900" b="1" dirty="0" err="1">
                <a:solidFill>
                  <a:schemeClr val="accent5">
                    <a:lumMod val="50000"/>
                  </a:schemeClr>
                </a:solidFill>
              </a:rPr>
              <a:t>gliburid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 transportu 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 (+) 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	 	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Langer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O. 2000; </a:t>
            </a:r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</a:rPr>
              <a:t>Kraemer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</a:rPr>
              <a:t> J.  2006</a:t>
            </a:r>
          </a:p>
          <a:p>
            <a:pPr>
              <a:lnSpc>
                <a:spcPct val="150000"/>
              </a:lnSpc>
            </a:pPr>
            <a:r>
              <a:rPr lang="tr-TR" sz="1800" b="1" dirty="0">
                <a:solidFill>
                  <a:schemeClr val="accent5">
                    <a:lumMod val="50000"/>
                  </a:schemeClr>
                </a:solidFill>
              </a:rPr>
              <a:t>İlk </a:t>
            </a:r>
            <a:r>
              <a:rPr lang="tr-TR" sz="1800" b="1" dirty="0" err="1" smtClean="0">
                <a:solidFill>
                  <a:schemeClr val="accent5">
                    <a:lumMod val="50000"/>
                  </a:schemeClr>
                </a:solidFill>
              </a:rPr>
              <a:t>trim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. Ø : </a:t>
            </a:r>
            <a:r>
              <a:rPr lang="tr-TR" sz="1800" b="1" dirty="0" err="1" smtClean="0">
                <a:solidFill>
                  <a:schemeClr val="accent5">
                    <a:lumMod val="50000"/>
                  </a:schemeClr>
                </a:solidFill>
              </a:rPr>
              <a:t>teratojenite</a:t>
            </a:r>
            <a:r>
              <a:rPr lang="tr-TR" sz="1800" b="1" dirty="0" smtClean="0">
                <a:solidFill>
                  <a:schemeClr val="accent5">
                    <a:lumMod val="50000"/>
                  </a:schemeClr>
                </a:solidFill>
              </a:rPr>
              <a:t> ? </a:t>
            </a:r>
          </a:p>
          <a:p>
            <a:pPr lvl="0">
              <a:lnSpc>
                <a:spcPct val="150000"/>
              </a:lnSpc>
            </a:pPr>
            <a:r>
              <a:rPr lang="tr-TR" sz="1900" b="1" dirty="0">
                <a:solidFill>
                  <a:srgbClr val="AF2F78"/>
                </a:solidFill>
              </a:rPr>
              <a:t>5. International Workshop </a:t>
            </a:r>
            <a:r>
              <a:rPr lang="tr-TR" sz="1900" b="1" dirty="0" smtClean="0">
                <a:solidFill>
                  <a:srgbClr val="AF2F78"/>
                </a:solidFill>
              </a:rPr>
              <a:t>Conference</a:t>
            </a:r>
            <a:r>
              <a:rPr lang="tr-TR" sz="1900" b="1" dirty="0" smtClean="0">
                <a:solidFill>
                  <a:srgbClr val="002060"/>
                </a:solidFill>
              </a:rPr>
              <a:t>: Güvenilirliğine </a:t>
            </a:r>
            <a:r>
              <a:rPr lang="tr-TR" sz="1900" b="1" dirty="0">
                <a:solidFill>
                  <a:srgbClr val="002060"/>
                </a:solidFill>
              </a:rPr>
              <a:t>dikkat </a:t>
            </a:r>
            <a:r>
              <a:rPr lang="tr-TR" sz="1900" b="1" dirty="0" smtClean="0">
                <a:solidFill>
                  <a:srgbClr val="002060"/>
                </a:solidFill>
              </a:rPr>
              <a:t>! 			</a:t>
            </a:r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Camelo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W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.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2014</a:t>
            </a:r>
          </a:p>
          <a:p>
            <a:pPr marL="0" lvl="0" indent="0">
              <a:lnSpc>
                <a:spcPct val="150000"/>
              </a:lnSpc>
              <a:buNone/>
            </a:pPr>
            <a:endParaRPr lang="tr-TR" sz="800" b="1" dirty="0" smtClean="0">
              <a:solidFill>
                <a:srgbClr val="002060"/>
              </a:solidFill>
            </a:endParaRPr>
          </a:p>
          <a:p>
            <a:pPr lvl="0">
              <a:lnSpc>
                <a:spcPct val="150000"/>
              </a:lnSpc>
            </a:pPr>
            <a:r>
              <a:rPr lang="tr-TR" sz="1900" b="1" dirty="0" smtClean="0">
                <a:solidFill>
                  <a:srgbClr val="002060"/>
                </a:solidFill>
              </a:rPr>
              <a:t>İnsülin X </a:t>
            </a:r>
            <a:r>
              <a:rPr lang="tr-TR" sz="1900" b="1" dirty="0" err="1" smtClean="0">
                <a:solidFill>
                  <a:srgbClr val="002060"/>
                </a:solidFill>
              </a:rPr>
              <a:t>Gliburid</a:t>
            </a:r>
            <a:r>
              <a:rPr lang="tr-TR" sz="1900" b="1" dirty="0" smtClean="0">
                <a:solidFill>
                  <a:srgbClr val="002060"/>
                </a:solidFill>
              </a:rPr>
              <a:t>:         </a:t>
            </a:r>
            <a:r>
              <a:rPr lang="tr-TR" sz="1900" b="1" dirty="0" smtClean="0">
                <a:solidFill>
                  <a:srgbClr val="C00000"/>
                </a:solidFill>
              </a:rPr>
              <a:t>Gebelik </a:t>
            </a:r>
            <a:r>
              <a:rPr lang="tr-TR" sz="1900" b="1" dirty="0">
                <a:solidFill>
                  <a:srgbClr val="C00000"/>
                </a:solidFill>
              </a:rPr>
              <a:t>sonuçları </a:t>
            </a:r>
            <a:r>
              <a:rPr lang="tr-TR" sz="19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tr-TR" sz="1900" b="1" dirty="0" smtClean="0">
                <a:solidFill>
                  <a:srgbClr val="002060"/>
                </a:solidFill>
              </a:rPr>
              <a:t>, </a:t>
            </a:r>
            <a:r>
              <a:rPr lang="tr-TR" sz="1900" b="1" dirty="0">
                <a:solidFill>
                  <a:srgbClr val="002060"/>
                </a:solidFill>
              </a:rPr>
              <a:t>hatta </a:t>
            </a:r>
            <a:r>
              <a:rPr lang="tr-TR" sz="1900" b="1" dirty="0">
                <a:solidFill>
                  <a:srgbClr val="C00000"/>
                </a:solidFill>
              </a:rPr>
              <a:t>bazısı daha kötü.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 smtClean="0">
                <a:solidFill>
                  <a:srgbClr val="002060"/>
                </a:solidFill>
              </a:rPr>
              <a:t>	</a:t>
            </a:r>
            <a:r>
              <a:rPr lang="tr-TR" sz="1900" b="1" dirty="0" smtClean="0">
                <a:solidFill>
                  <a:srgbClr val="AF2F78"/>
                </a:solidFill>
              </a:rPr>
              <a:t>2015 </a:t>
            </a:r>
            <a:r>
              <a:rPr lang="tr-TR" sz="1900" b="1" dirty="0">
                <a:solidFill>
                  <a:srgbClr val="AF2F78"/>
                </a:solidFill>
              </a:rPr>
              <a:t>sistemik derleme ve RÇ </a:t>
            </a:r>
            <a:r>
              <a:rPr lang="tr-TR" sz="1900" b="1" dirty="0" smtClean="0">
                <a:solidFill>
                  <a:srgbClr val="AF2F78"/>
                </a:solidFill>
              </a:rPr>
              <a:t>meta-analizi: 15 </a:t>
            </a:r>
            <a:r>
              <a:rPr lang="tr-TR" sz="1900" b="1" dirty="0">
                <a:solidFill>
                  <a:srgbClr val="AF2F78"/>
                </a:solidFill>
              </a:rPr>
              <a:t>çalışma,  2509 denek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1900" b="1" dirty="0">
                <a:solidFill>
                  <a:srgbClr val="002060"/>
                </a:solidFill>
              </a:rPr>
              <a:t>	</a:t>
            </a:r>
            <a:r>
              <a:rPr lang="tr-TR" sz="1900" b="1" dirty="0" smtClean="0">
                <a:solidFill>
                  <a:srgbClr val="002060"/>
                </a:solidFill>
              </a:rPr>
              <a:t>	Daha </a:t>
            </a:r>
            <a:r>
              <a:rPr lang="tr-TR" sz="19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1900" b="1" dirty="0" smtClean="0">
                <a:solidFill>
                  <a:srgbClr val="002060"/>
                </a:solidFill>
              </a:rPr>
              <a:t> </a:t>
            </a:r>
            <a:r>
              <a:rPr lang="tr-TR" sz="1900" b="1" dirty="0" err="1">
                <a:solidFill>
                  <a:srgbClr val="002060"/>
                </a:solidFill>
              </a:rPr>
              <a:t>makrozomi</a:t>
            </a:r>
            <a:r>
              <a:rPr lang="tr-TR" sz="1900" b="1" dirty="0">
                <a:solidFill>
                  <a:srgbClr val="002060"/>
                </a:solidFill>
              </a:rPr>
              <a:t>, </a:t>
            </a:r>
            <a:r>
              <a:rPr lang="tr-TR" sz="1900" b="1" dirty="0" smtClean="0">
                <a:solidFill>
                  <a:srgbClr val="002060"/>
                </a:solidFill>
              </a:rPr>
              <a:t>DA, </a:t>
            </a:r>
            <a:r>
              <a:rPr lang="tr-TR" sz="1900" b="1" dirty="0" err="1">
                <a:solidFill>
                  <a:srgbClr val="002060"/>
                </a:solidFill>
              </a:rPr>
              <a:t>neonatal</a:t>
            </a:r>
            <a:r>
              <a:rPr lang="tr-TR" sz="1900" b="1" dirty="0">
                <a:solidFill>
                  <a:srgbClr val="002060"/>
                </a:solidFill>
              </a:rPr>
              <a:t> hipoglisemi</a:t>
            </a:r>
            <a:r>
              <a:rPr lang="tr-TR" sz="2000" b="1" dirty="0">
                <a:solidFill>
                  <a:srgbClr val="002060"/>
                </a:solidFill>
              </a:rPr>
              <a:t>	</a:t>
            </a:r>
            <a:r>
              <a:rPr lang="tr-TR" sz="2000" b="1" dirty="0" smtClean="0">
                <a:solidFill>
                  <a:srgbClr val="002060"/>
                </a:solidFill>
              </a:rPr>
              <a:t>	</a:t>
            </a:r>
            <a:r>
              <a:rPr lang="tr-TR" sz="1200" dirty="0" err="1" smtClean="0">
                <a:solidFill>
                  <a:srgbClr val="5B9BD5">
                    <a:lumMod val="50000"/>
                  </a:srgbClr>
                </a:solidFill>
              </a:rPr>
              <a:t>Balsells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M. 2015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sz="2000" b="1" dirty="0" smtClean="0">
                <a:solidFill>
                  <a:srgbClr val="002060"/>
                </a:solidFill>
              </a:rPr>
              <a:t>		</a:t>
            </a:r>
            <a:r>
              <a:rPr lang="tr-TR" sz="1900" b="1" dirty="0" smtClean="0">
                <a:solidFill>
                  <a:srgbClr val="002060"/>
                </a:solidFill>
              </a:rPr>
              <a:t>Daha </a:t>
            </a:r>
            <a:r>
              <a:rPr lang="tr-TR" sz="19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tr-TR" sz="1900" b="1" dirty="0" err="1" smtClean="0">
                <a:solidFill>
                  <a:srgbClr val="002060"/>
                </a:solidFill>
              </a:rPr>
              <a:t>neonatal</a:t>
            </a:r>
            <a:r>
              <a:rPr lang="tr-TR" sz="1900" b="1" dirty="0" smtClean="0">
                <a:solidFill>
                  <a:srgbClr val="002060"/>
                </a:solidFill>
              </a:rPr>
              <a:t> </a:t>
            </a:r>
            <a:r>
              <a:rPr lang="tr-TR" sz="1900" b="1" dirty="0">
                <a:solidFill>
                  <a:srgbClr val="002060"/>
                </a:solidFill>
              </a:rPr>
              <a:t>hipoglisemi, ama </a:t>
            </a:r>
            <a:r>
              <a:rPr lang="tr-TR" sz="1900" b="1" dirty="0" smtClean="0">
                <a:solidFill>
                  <a:srgbClr val="002060"/>
                </a:solidFill>
              </a:rPr>
              <a:t>DA, </a:t>
            </a:r>
            <a:r>
              <a:rPr lang="tr-TR" sz="1900" b="1" dirty="0" err="1">
                <a:solidFill>
                  <a:srgbClr val="002060"/>
                </a:solidFill>
              </a:rPr>
              <a:t>makrozomia</a:t>
            </a:r>
            <a:r>
              <a:rPr lang="tr-TR" sz="1900" b="1" dirty="0">
                <a:solidFill>
                  <a:srgbClr val="002060"/>
                </a:solidFill>
              </a:rPr>
              <a:t> </a:t>
            </a:r>
            <a:r>
              <a:rPr lang="tr-TR" sz="19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tr-TR" sz="1900" b="1" dirty="0" smtClean="0">
                <a:solidFill>
                  <a:srgbClr val="002060"/>
                </a:solidFill>
              </a:rPr>
              <a:t> </a:t>
            </a:r>
            <a:r>
              <a:rPr lang="tr-TR" sz="2000" b="1" dirty="0">
                <a:solidFill>
                  <a:srgbClr val="002060"/>
                </a:solidFill>
              </a:rPr>
              <a:t>		</a:t>
            </a:r>
            <a:r>
              <a:rPr lang="tr-TR" sz="1200" dirty="0" err="1">
                <a:solidFill>
                  <a:srgbClr val="5B9BD5">
                    <a:lumMod val="50000"/>
                  </a:srgbClr>
                </a:solidFill>
              </a:rPr>
              <a:t>Song</a:t>
            </a:r>
            <a:r>
              <a:rPr lang="tr-TR" sz="1200" dirty="0">
                <a:solidFill>
                  <a:srgbClr val="5B9BD5">
                    <a:lumMod val="50000"/>
                  </a:srgbClr>
                </a:solidFill>
              </a:rPr>
              <a:t> R. 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</a:rPr>
              <a:t>2017</a:t>
            </a:r>
          </a:p>
          <a:p>
            <a:pPr marL="0" lvl="0" indent="0">
              <a:lnSpc>
                <a:spcPct val="150000"/>
              </a:lnSpc>
              <a:buNone/>
            </a:pPr>
            <a:endParaRPr lang="tr-TR" sz="800" dirty="0" smtClean="0">
              <a:solidFill>
                <a:srgbClr val="5B9BD5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Anne 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sütüne geçmez; </a:t>
            </a:r>
            <a:r>
              <a:rPr lang="tr-TR" sz="1900" b="1" dirty="0" err="1">
                <a:solidFill>
                  <a:schemeClr val="accent5">
                    <a:lumMod val="50000"/>
                  </a:schemeClr>
                </a:solidFill>
              </a:rPr>
              <a:t>laktasyonda</a:t>
            </a:r>
            <a:r>
              <a:rPr lang="tr-TR" sz="19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900" b="1" dirty="0" smtClean="0">
                <a:solidFill>
                  <a:schemeClr val="accent5">
                    <a:lumMod val="50000"/>
                  </a:schemeClr>
                </a:solidFill>
              </a:rPr>
              <a:t>güvenli.</a:t>
            </a:r>
          </a:p>
          <a:p>
            <a:pPr>
              <a:lnSpc>
                <a:spcPct val="150000"/>
              </a:lnSpc>
            </a:pPr>
            <a:endParaRPr lang="tr-TR" sz="18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37132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29781"/>
            <a:ext cx="10515600" cy="62829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METFORMİN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756739"/>
            <a:ext cx="10810068" cy="609992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tr-TR" sz="2300" b="1" dirty="0" err="1" smtClean="0">
                <a:solidFill>
                  <a:srgbClr val="002060"/>
                </a:solidFill>
              </a:rPr>
              <a:t>Biguanid</a:t>
            </a:r>
            <a:r>
              <a:rPr lang="tr-TR" sz="2300" b="1" dirty="0" smtClean="0">
                <a:solidFill>
                  <a:srgbClr val="002060"/>
                </a:solidFill>
              </a:rPr>
              <a:t>:  </a:t>
            </a:r>
            <a:r>
              <a:rPr lang="tr-TR" sz="2300" b="1" dirty="0" err="1" smtClean="0">
                <a:solidFill>
                  <a:srgbClr val="002060"/>
                </a:solidFill>
              </a:rPr>
              <a:t>H</a:t>
            </a:r>
            <a:r>
              <a:rPr lang="tr-TR" sz="2300" b="1" dirty="0" err="1" smtClean="0">
                <a:solidFill>
                  <a:srgbClr val="4472C4">
                    <a:lumMod val="50000"/>
                  </a:srgbClr>
                </a:solidFill>
              </a:rPr>
              <a:t>epatik</a:t>
            </a:r>
            <a:r>
              <a:rPr lang="tr-TR" sz="23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300" b="1" dirty="0">
                <a:solidFill>
                  <a:srgbClr val="4472C4">
                    <a:lumMod val="50000"/>
                  </a:srgbClr>
                </a:solidFill>
              </a:rPr>
              <a:t>glikoz </a:t>
            </a:r>
            <a:r>
              <a:rPr lang="tr-TR" sz="2300" b="1" dirty="0" err="1">
                <a:solidFill>
                  <a:srgbClr val="4472C4">
                    <a:lumMod val="50000"/>
                  </a:srgbClr>
                </a:solidFill>
              </a:rPr>
              <a:t>salımını</a:t>
            </a:r>
            <a:r>
              <a:rPr lang="tr-TR" sz="23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sz="23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↓,</a:t>
            </a:r>
            <a:r>
              <a:rPr lang="tr-TR" sz="2300" b="1" dirty="0" smtClean="0">
                <a:solidFill>
                  <a:srgbClr val="4472C4">
                    <a:lumMod val="50000"/>
                  </a:srgbClr>
                </a:solidFill>
              </a:rPr>
              <a:t>  İnsülin duyarlılığı </a:t>
            </a:r>
            <a:r>
              <a:rPr lang="tr-TR" sz="23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300" b="1" dirty="0" smtClean="0">
                <a:solidFill>
                  <a:srgbClr val="4472C4">
                    <a:lumMod val="50000"/>
                  </a:srgbClr>
                </a:solidFill>
              </a:rPr>
              <a:t> 		</a:t>
            </a:r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Romero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R. 2017,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Rena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G.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2017</a:t>
            </a:r>
            <a:endParaRPr lang="tr-TR" sz="2200" b="1" dirty="0">
              <a:solidFill>
                <a:srgbClr val="002060"/>
              </a:solidFill>
            </a:endParaRPr>
          </a:p>
          <a:p>
            <a:pPr>
              <a:lnSpc>
                <a:spcPct val="160000"/>
              </a:lnSpc>
            </a:pPr>
            <a:r>
              <a:rPr lang="tr-TR" sz="2300" b="1" dirty="0" err="1" smtClean="0">
                <a:solidFill>
                  <a:srgbClr val="002060"/>
                </a:solidFill>
              </a:rPr>
              <a:t>Umbilikal</a:t>
            </a:r>
            <a:r>
              <a:rPr lang="tr-TR" sz="2300" b="1" dirty="0" smtClean="0">
                <a:solidFill>
                  <a:srgbClr val="002060"/>
                </a:solidFill>
              </a:rPr>
              <a:t> </a:t>
            </a:r>
            <a:r>
              <a:rPr lang="tr-TR" sz="2300" b="1" dirty="0">
                <a:solidFill>
                  <a:srgbClr val="002060"/>
                </a:solidFill>
              </a:rPr>
              <a:t>kordon </a:t>
            </a:r>
            <a:r>
              <a:rPr lang="tr-TR" sz="2300" b="1" dirty="0" smtClean="0">
                <a:solidFill>
                  <a:srgbClr val="002060"/>
                </a:solidFill>
              </a:rPr>
              <a:t>X2 </a:t>
            </a:r>
            <a:r>
              <a:rPr lang="tr-TR" sz="23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300" b="1" dirty="0" smtClean="0">
                <a:solidFill>
                  <a:srgbClr val="002060"/>
                </a:solidFill>
              </a:rPr>
              <a:t> </a:t>
            </a:r>
            <a:r>
              <a:rPr lang="tr-TR" sz="2300" b="1" dirty="0" err="1" smtClean="0">
                <a:solidFill>
                  <a:srgbClr val="002060"/>
                </a:solidFill>
              </a:rPr>
              <a:t>maternal</a:t>
            </a:r>
            <a:r>
              <a:rPr lang="tr-TR" sz="2300" b="1" dirty="0" smtClean="0">
                <a:solidFill>
                  <a:srgbClr val="002060"/>
                </a:solidFill>
              </a:rPr>
              <a:t>  </a:t>
            </a:r>
            <a:r>
              <a:rPr lang="tr-TR" sz="2200" b="1" dirty="0" smtClean="0">
                <a:solidFill>
                  <a:srgbClr val="002060"/>
                </a:solidFill>
              </a:rPr>
              <a:t>				</a:t>
            </a:r>
            <a:r>
              <a:rPr lang="tr-TR" sz="1300" dirty="0" err="1" smtClean="0">
                <a:solidFill>
                  <a:schemeClr val="accent1">
                    <a:lumMod val="50000"/>
                  </a:schemeClr>
                </a:solidFill>
              </a:rPr>
              <a:t>Vanky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 E. </a:t>
            </a:r>
            <a:r>
              <a:rPr lang="tr-TR" sz="1300" dirty="0">
                <a:solidFill>
                  <a:schemeClr val="accent1">
                    <a:lumMod val="50000"/>
                  </a:schemeClr>
                </a:solidFill>
              </a:rPr>
              <a:t>2005 </a:t>
            </a:r>
            <a:endParaRPr lang="tr-TR" sz="13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tr-TR" sz="2300" b="1" dirty="0" err="1" smtClean="0">
                <a:solidFill>
                  <a:schemeClr val="accent5">
                    <a:lumMod val="50000"/>
                  </a:schemeClr>
                </a:solidFill>
              </a:rPr>
              <a:t>Teratojenite</a:t>
            </a:r>
            <a:r>
              <a:rPr lang="tr-TR" sz="23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300" b="1" dirty="0">
                <a:solidFill>
                  <a:schemeClr val="accent5">
                    <a:lumMod val="50000"/>
                  </a:schemeClr>
                </a:solidFill>
              </a:rPr>
              <a:t>kanıtı </a:t>
            </a:r>
            <a:r>
              <a:rPr lang="tr-TR" sz="2300" b="1" dirty="0" smtClean="0">
                <a:solidFill>
                  <a:schemeClr val="accent5">
                    <a:lumMod val="50000"/>
                  </a:schemeClr>
                </a:solidFill>
              </a:rPr>
              <a:t>ø </a:t>
            </a:r>
            <a:endParaRPr lang="tr-TR" sz="23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300" b="1" dirty="0" smtClean="0">
                <a:solidFill>
                  <a:srgbClr val="002060"/>
                </a:solidFill>
              </a:rPr>
              <a:t>PCOS: </a:t>
            </a:r>
            <a:r>
              <a:rPr lang="tr-TR" sz="2300" b="1" dirty="0" err="1" smtClean="0">
                <a:solidFill>
                  <a:srgbClr val="002060"/>
                </a:solidFill>
              </a:rPr>
              <a:t>GDM’yi</a:t>
            </a:r>
            <a:r>
              <a:rPr lang="tr-TR" sz="2300" b="1" dirty="0" smtClean="0">
                <a:solidFill>
                  <a:srgbClr val="002060"/>
                </a:solidFill>
              </a:rPr>
              <a:t> önler. </a:t>
            </a:r>
            <a:r>
              <a:rPr lang="tr-TR" sz="2200" b="1" dirty="0" smtClean="0">
                <a:solidFill>
                  <a:srgbClr val="002060"/>
                </a:solidFill>
              </a:rPr>
              <a:t>						</a:t>
            </a:r>
            <a:r>
              <a:rPr lang="tr-TR" sz="1300" dirty="0" err="1" smtClean="0">
                <a:solidFill>
                  <a:schemeClr val="accent1">
                    <a:lumMod val="50000"/>
                  </a:schemeClr>
                </a:solidFill>
              </a:rPr>
              <a:t>Glueck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300" dirty="0">
                <a:solidFill>
                  <a:schemeClr val="accent1">
                    <a:lumMod val="50000"/>
                  </a:schemeClr>
                </a:solidFill>
              </a:rPr>
              <a:t>CJ. 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2008 </a:t>
            </a:r>
          </a:p>
          <a:p>
            <a:pPr>
              <a:lnSpc>
                <a:spcPct val="150000"/>
              </a:lnSpc>
            </a:pPr>
            <a:endParaRPr lang="tr-TR" sz="13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300" b="1" dirty="0" smtClean="0">
                <a:solidFill>
                  <a:srgbClr val="002060"/>
                </a:solidFill>
              </a:rPr>
              <a:t>İlk çalışma: retrospektif 	</a:t>
            </a:r>
            <a:r>
              <a:rPr lang="tr-TR" sz="2300" b="1" dirty="0" err="1" smtClean="0">
                <a:solidFill>
                  <a:srgbClr val="AF2F78"/>
                </a:solidFill>
              </a:rPr>
              <a:t>gliburid</a:t>
            </a:r>
            <a:r>
              <a:rPr lang="tr-TR" sz="2300" b="1" dirty="0">
                <a:solidFill>
                  <a:srgbClr val="AF2F78"/>
                </a:solidFill>
              </a:rPr>
              <a:t> </a:t>
            </a:r>
            <a:r>
              <a:rPr lang="tr-TR" sz="2300" b="1" dirty="0" smtClean="0">
                <a:solidFill>
                  <a:srgbClr val="AF2F78"/>
                </a:solidFill>
              </a:rPr>
              <a:t>X </a:t>
            </a:r>
            <a:r>
              <a:rPr lang="tr-TR" sz="2300" b="1" dirty="0" err="1" smtClean="0">
                <a:solidFill>
                  <a:srgbClr val="AF2F78"/>
                </a:solidFill>
              </a:rPr>
              <a:t>metformin</a:t>
            </a:r>
            <a:r>
              <a:rPr lang="tr-TR" sz="2300" b="1" dirty="0" smtClean="0">
                <a:solidFill>
                  <a:srgbClr val="AF2F78"/>
                </a:solidFill>
              </a:rPr>
              <a:t> X insülin </a:t>
            </a:r>
            <a:endParaRPr lang="tr-TR" sz="2300" b="1" dirty="0">
              <a:solidFill>
                <a:srgbClr val="AF2F78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300" b="1" dirty="0" smtClean="0">
                <a:solidFill>
                  <a:srgbClr val="002060"/>
                </a:solidFill>
              </a:rPr>
              <a:t>	</a:t>
            </a:r>
            <a:r>
              <a:rPr lang="tr-TR" sz="23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300" b="1" dirty="0" smtClean="0">
                <a:solidFill>
                  <a:srgbClr val="002060"/>
                </a:solidFill>
              </a:rPr>
              <a:t> PE, 3. </a:t>
            </a:r>
            <a:r>
              <a:rPr lang="tr-TR" sz="2300" b="1" dirty="0" err="1" smtClean="0">
                <a:solidFill>
                  <a:srgbClr val="002060"/>
                </a:solidFill>
              </a:rPr>
              <a:t>trim</a:t>
            </a:r>
            <a:r>
              <a:rPr lang="tr-TR" sz="2300" b="1" dirty="0" smtClean="0">
                <a:solidFill>
                  <a:srgbClr val="002060"/>
                </a:solidFill>
              </a:rPr>
              <a:t>. </a:t>
            </a:r>
            <a:r>
              <a:rPr lang="tr-TR" sz="2300" b="1" dirty="0" err="1" smtClean="0">
                <a:solidFill>
                  <a:srgbClr val="002060"/>
                </a:solidFill>
              </a:rPr>
              <a:t>perinatal</a:t>
            </a:r>
            <a:r>
              <a:rPr lang="tr-TR" sz="2300" b="1" dirty="0" smtClean="0">
                <a:solidFill>
                  <a:srgbClr val="002060"/>
                </a:solidFill>
              </a:rPr>
              <a:t> </a:t>
            </a:r>
            <a:r>
              <a:rPr lang="tr-TR" sz="2300" b="1" dirty="0" err="1">
                <a:solidFill>
                  <a:srgbClr val="002060"/>
                </a:solidFill>
              </a:rPr>
              <a:t>mortalite</a:t>
            </a:r>
            <a:r>
              <a:rPr lang="tr-TR" sz="2300" b="1" dirty="0">
                <a:solidFill>
                  <a:srgbClr val="002060"/>
                </a:solidFill>
              </a:rPr>
              <a:t> </a:t>
            </a:r>
            <a:r>
              <a:rPr lang="tr-TR" sz="2200" b="1" dirty="0" smtClean="0">
                <a:solidFill>
                  <a:srgbClr val="002060"/>
                </a:solidFill>
              </a:rPr>
              <a:t>			</a:t>
            </a:r>
            <a:r>
              <a:rPr lang="tr-TR" sz="1300" dirty="0" err="1" smtClean="0">
                <a:solidFill>
                  <a:schemeClr val="accent1">
                    <a:lumMod val="50000"/>
                  </a:schemeClr>
                </a:solidFill>
              </a:rPr>
              <a:t>Hellmuth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 E. 2000</a:t>
            </a:r>
            <a:endParaRPr lang="tr-TR" sz="13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200" b="1" dirty="0" smtClean="0">
                <a:solidFill>
                  <a:srgbClr val="002060"/>
                </a:solidFill>
              </a:rPr>
              <a:t>	</a:t>
            </a:r>
            <a:r>
              <a:rPr lang="tr-TR" sz="2200" b="1" dirty="0" err="1" smtClean="0">
                <a:solidFill>
                  <a:srgbClr val="002060"/>
                </a:solidFill>
              </a:rPr>
              <a:t>Metformin</a:t>
            </a:r>
            <a:r>
              <a:rPr lang="tr-TR" sz="2200" b="1" dirty="0" smtClean="0">
                <a:solidFill>
                  <a:srgbClr val="002060"/>
                </a:solidFill>
              </a:rPr>
              <a:t> grubu: VKİ ve yaş daha </a:t>
            </a:r>
            <a:r>
              <a:rPr lang="tr-TR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200" b="1" dirty="0" smtClean="0">
                <a:solidFill>
                  <a:srgbClr val="002060"/>
                </a:solidFill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endParaRPr lang="tr-TR" sz="9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300" b="1" dirty="0" smtClean="0">
                <a:solidFill>
                  <a:srgbClr val="002060"/>
                </a:solidFill>
              </a:rPr>
              <a:t>Sonrakiler </a:t>
            </a:r>
            <a:r>
              <a:rPr lang="tr-TR" sz="2300" b="1" dirty="0" smtClean="0">
                <a:solidFill>
                  <a:srgbClr val="AF2F78"/>
                </a:solidFill>
              </a:rPr>
              <a:t>(</a:t>
            </a:r>
            <a:r>
              <a:rPr lang="tr-TR" sz="2300" b="1" dirty="0" err="1" smtClean="0">
                <a:solidFill>
                  <a:srgbClr val="AF2F78"/>
                </a:solidFill>
              </a:rPr>
              <a:t>prospektif</a:t>
            </a:r>
            <a:r>
              <a:rPr lang="tr-TR" sz="2300" b="1" dirty="0" smtClean="0">
                <a:solidFill>
                  <a:srgbClr val="AF2F78"/>
                </a:solidFill>
              </a:rPr>
              <a:t> ve retrospektif) &gt; 300 gebe</a:t>
            </a:r>
            <a:r>
              <a:rPr lang="tr-TR" sz="2300" b="1" dirty="0" smtClean="0">
                <a:solidFill>
                  <a:srgbClr val="002060"/>
                </a:solidFill>
              </a:rPr>
              <a:t>: bunu desteklemedi: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300" b="1" dirty="0">
                <a:solidFill>
                  <a:srgbClr val="002060"/>
                </a:solidFill>
              </a:rPr>
              <a:t>	</a:t>
            </a:r>
            <a:r>
              <a:rPr lang="tr-TR" sz="23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tr-TR" sz="2300" b="1" dirty="0" smtClean="0">
                <a:solidFill>
                  <a:srgbClr val="002060"/>
                </a:solidFill>
              </a:rPr>
              <a:t>etkinlik</a:t>
            </a:r>
            <a:r>
              <a:rPr lang="tr-TR" sz="2300" b="1" dirty="0">
                <a:solidFill>
                  <a:srgbClr val="002060"/>
                </a:solidFill>
              </a:rPr>
              <a:t>, </a:t>
            </a:r>
            <a:r>
              <a:rPr lang="tr-TR" sz="2300" b="1" dirty="0" smtClean="0">
                <a:solidFill>
                  <a:srgbClr val="002060"/>
                </a:solidFill>
              </a:rPr>
              <a:t>güvenilirlik, </a:t>
            </a:r>
            <a:r>
              <a:rPr lang="tr-TR" sz="2300" b="1" dirty="0" err="1">
                <a:solidFill>
                  <a:srgbClr val="002060"/>
                </a:solidFill>
              </a:rPr>
              <a:t>fetal</a:t>
            </a:r>
            <a:r>
              <a:rPr lang="tr-TR" sz="2300" b="1" dirty="0">
                <a:solidFill>
                  <a:srgbClr val="002060"/>
                </a:solidFill>
              </a:rPr>
              <a:t> sonuçlar </a:t>
            </a:r>
            <a:r>
              <a:rPr lang="tr-TR" dirty="0" smtClean="0"/>
              <a:t>			</a:t>
            </a:r>
            <a:r>
              <a:rPr lang="tr-TR" sz="1300" dirty="0" err="1" smtClean="0">
                <a:solidFill>
                  <a:schemeClr val="accent1">
                    <a:lumMod val="50000"/>
                  </a:schemeClr>
                </a:solidFill>
              </a:rPr>
              <a:t>Glueck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 CJ. 2001</a:t>
            </a:r>
            <a:r>
              <a:rPr lang="tr-TR" sz="1300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2002</a:t>
            </a:r>
            <a:r>
              <a:rPr lang="tr-TR" sz="1300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tr-TR" sz="1300" dirty="0" smtClean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tr-TR" sz="13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05" y="2412393"/>
            <a:ext cx="2042249" cy="2843080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558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9586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METFORMİN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0227" y="643741"/>
            <a:ext cx="11757402" cy="621841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tr-TR" sz="2900" b="1" dirty="0" smtClean="0">
                <a:solidFill>
                  <a:srgbClr val="002060"/>
                </a:solidFill>
              </a:rPr>
              <a:t>2017 </a:t>
            </a:r>
            <a:r>
              <a:rPr lang="tr-TR" sz="2900" b="1" dirty="0">
                <a:solidFill>
                  <a:srgbClr val="002060"/>
                </a:solidFill>
              </a:rPr>
              <a:t>sistematik </a:t>
            </a:r>
            <a:r>
              <a:rPr lang="tr-TR" sz="2900" b="1" dirty="0" smtClean="0">
                <a:solidFill>
                  <a:srgbClr val="002060"/>
                </a:solidFill>
              </a:rPr>
              <a:t>değerlendirme: RÇ </a:t>
            </a:r>
            <a:r>
              <a:rPr lang="tr-TR" sz="2900" b="1" dirty="0">
                <a:solidFill>
                  <a:srgbClr val="002060"/>
                </a:solidFill>
              </a:rPr>
              <a:t>meta-analizi </a:t>
            </a:r>
            <a:r>
              <a:rPr lang="tr-TR" sz="2900" b="1" dirty="0" smtClean="0">
                <a:solidFill>
                  <a:srgbClr val="002060"/>
                </a:solidFill>
              </a:rPr>
              <a:t>+ RÇ </a:t>
            </a:r>
            <a:r>
              <a:rPr lang="tr-TR" sz="2900" b="1" dirty="0">
                <a:solidFill>
                  <a:srgbClr val="002060"/>
                </a:solidFill>
              </a:rPr>
              <a:t>takip </a:t>
            </a:r>
            <a:r>
              <a:rPr lang="tr-TR" sz="2900" b="1" dirty="0" smtClean="0">
                <a:solidFill>
                  <a:srgbClr val="002060"/>
                </a:solidFill>
              </a:rPr>
              <a:t>çalışmaları:</a:t>
            </a:r>
          </a:p>
          <a:p>
            <a:pPr>
              <a:lnSpc>
                <a:spcPct val="170000"/>
              </a:lnSpc>
            </a:pPr>
            <a:r>
              <a:rPr lang="tr-TR" sz="2900" b="1" dirty="0" smtClean="0">
                <a:solidFill>
                  <a:srgbClr val="AF2F78"/>
                </a:solidFill>
              </a:rPr>
              <a:t>GDM / </a:t>
            </a:r>
            <a:r>
              <a:rPr lang="tr-TR" sz="2900" b="1" dirty="0">
                <a:solidFill>
                  <a:srgbClr val="AF2F78"/>
                </a:solidFill>
              </a:rPr>
              <a:t>T2DM </a:t>
            </a:r>
            <a:r>
              <a:rPr lang="tr-TR" sz="2900" b="1" dirty="0" smtClean="0">
                <a:solidFill>
                  <a:srgbClr val="AF2F78"/>
                </a:solidFill>
              </a:rPr>
              <a:t>gebe: </a:t>
            </a:r>
            <a:r>
              <a:rPr lang="tr-TR" sz="2900" b="1" dirty="0" err="1" smtClean="0">
                <a:solidFill>
                  <a:srgbClr val="AF2F78"/>
                </a:solidFill>
              </a:rPr>
              <a:t>Metformin</a:t>
            </a:r>
            <a:r>
              <a:rPr lang="tr-TR" sz="2900" b="1" dirty="0" smtClean="0">
                <a:solidFill>
                  <a:srgbClr val="AF2F78"/>
                </a:solidFill>
              </a:rPr>
              <a:t> </a:t>
            </a:r>
            <a:r>
              <a:rPr lang="tr-TR" sz="2900" b="1" dirty="0">
                <a:solidFill>
                  <a:srgbClr val="AF2F78"/>
                </a:solidFill>
              </a:rPr>
              <a:t>X  </a:t>
            </a:r>
            <a:r>
              <a:rPr lang="tr-TR" sz="2900" b="1" dirty="0" err="1" smtClean="0">
                <a:solidFill>
                  <a:srgbClr val="AF2F78"/>
                </a:solidFill>
              </a:rPr>
              <a:t>İnsulin</a:t>
            </a:r>
            <a:r>
              <a:rPr lang="tr-TR" sz="2900" b="1" dirty="0" smtClean="0">
                <a:solidFill>
                  <a:srgbClr val="AF2F78"/>
                </a:solidFill>
              </a:rPr>
              <a:t> </a:t>
            </a:r>
          </a:p>
          <a:p>
            <a:pPr lvl="1">
              <a:lnSpc>
                <a:spcPct val="170000"/>
              </a:lnSpc>
            </a:pPr>
            <a:r>
              <a:rPr lang="tr-TR" sz="2500" b="1" dirty="0" smtClean="0">
                <a:solidFill>
                  <a:srgbClr val="002060"/>
                </a:solidFill>
              </a:rPr>
              <a:t>Daha iyi: 	</a:t>
            </a:r>
            <a:r>
              <a:rPr lang="tr-TR" sz="2500" b="1" dirty="0" err="1" smtClean="0">
                <a:solidFill>
                  <a:srgbClr val="002060"/>
                </a:solidFill>
              </a:rPr>
              <a:t>Neonatal</a:t>
            </a:r>
            <a:r>
              <a:rPr lang="tr-TR" sz="2500" b="1" dirty="0" smtClean="0">
                <a:solidFill>
                  <a:srgbClr val="002060"/>
                </a:solidFill>
              </a:rPr>
              <a:t> </a:t>
            </a:r>
            <a:r>
              <a:rPr lang="tr-TR" sz="2500" b="1" dirty="0">
                <a:solidFill>
                  <a:srgbClr val="002060"/>
                </a:solidFill>
              </a:rPr>
              <a:t>hipoglisemi, LGA, PIH, kilo </a:t>
            </a:r>
            <a:r>
              <a:rPr lang="tr-TR" sz="2500" b="1" dirty="0" smtClean="0">
                <a:solidFill>
                  <a:srgbClr val="002060"/>
                </a:solidFill>
              </a:rPr>
              <a:t>alımı</a:t>
            </a:r>
            <a:r>
              <a:rPr lang="tr-TR" sz="25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tr-TR" sz="2500" b="1" dirty="0">
              <a:solidFill>
                <a:srgbClr val="002060"/>
              </a:solidFill>
            </a:endParaRPr>
          </a:p>
          <a:p>
            <a:pPr lvl="1">
              <a:lnSpc>
                <a:spcPct val="170000"/>
              </a:lnSpc>
            </a:pPr>
            <a:r>
              <a:rPr lang="tr-TR" sz="2500" b="1" dirty="0" smtClean="0">
                <a:solidFill>
                  <a:srgbClr val="002060"/>
                </a:solidFill>
              </a:rPr>
              <a:t>Fark ø:	PTD</a:t>
            </a:r>
            <a:r>
              <a:rPr lang="tr-TR" sz="2500" b="1" dirty="0">
                <a:solidFill>
                  <a:srgbClr val="002060"/>
                </a:solidFill>
              </a:rPr>
              <a:t>, SGA, </a:t>
            </a:r>
            <a:r>
              <a:rPr lang="tr-TR" sz="2500" b="1" dirty="0" err="1">
                <a:solidFill>
                  <a:srgbClr val="002060"/>
                </a:solidFill>
              </a:rPr>
              <a:t>perinatal</a:t>
            </a:r>
            <a:r>
              <a:rPr lang="tr-TR" sz="2500" b="1" dirty="0">
                <a:solidFill>
                  <a:srgbClr val="002060"/>
                </a:solidFill>
              </a:rPr>
              <a:t> </a:t>
            </a:r>
            <a:r>
              <a:rPr lang="tr-TR" sz="2500" b="1" dirty="0" err="1">
                <a:solidFill>
                  <a:srgbClr val="002060"/>
                </a:solidFill>
              </a:rPr>
              <a:t>mortalite</a:t>
            </a:r>
            <a:r>
              <a:rPr lang="tr-TR" sz="2500" b="1" dirty="0">
                <a:solidFill>
                  <a:srgbClr val="002060"/>
                </a:solidFill>
              </a:rPr>
              <a:t>, CS, </a:t>
            </a:r>
            <a:r>
              <a:rPr lang="tr-TR" sz="2500" b="1" dirty="0" err="1" smtClean="0">
                <a:solidFill>
                  <a:srgbClr val="002060"/>
                </a:solidFill>
              </a:rPr>
              <a:t>makrozomi</a:t>
            </a:r>
            <a:r>
              <a:rPr lang="tr-TR" sz="2500" b="1" dirty="0" smtClean="0">
                <a:solidFill>
                  <a:srgbClr val="002060"/>
                </a:solidFill>
              </a:rPr>
              <a:t> 	</a:t>
            </a:r>
            <a:r>
              <a:rPr lang="tr-TR" sz="1000" dirty="0" err="1" smtClean="0">
                <a:solidFill>
                  <a:schemeClr val="accent1">
                    <a:lumMod val="50000"/>
                  </a:schemeClr>
                </a:solidFill>
              </a:rPr>
              <a:t>Butalia</a:t>
            </a:r>
            <a:r>
              <a:rPr lang="tr-TR" sz="1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1000" dirty="0">
                <a:solidFill>
                  <a:schemeClr val="accent1">
                    <a:lumMod val="50000"/>
                  </a:schemeClr>
                </a:solidFill>
              </a:rPr>
              <a:t>S. </a:t>
            </a:r>
            <a:r>
              <a:rPr lang="tr-TR" sz="1000" dirty="0" smtClean="0">
                <a:solidFill>
                  <a:schemeClr val="accent1">
                    <a:lumMod val="50000"/>
                  </a:schemeClr>
                </a:solidFill>
              </a:rPr>
              <a:t>2017</a:t>
            </a:r>
          </a:p>
          <a:p>
            <a:pPr marL="0" indent="0">
              <a:lnSpc>
                <a:spcPct val="170000"/>
              </a:lnSpc>
              <a:buNone/>
            </a:pP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tr-TR" b="1" dirty="0" err="1">
                <a:solidFill>
                  <a:srgbClr val="002060"/>
                </a:solidFill>
              </a:rPr>
              <a:t>Fetal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err="1">
                <a:solidFill>
                  <a:srgbClr val="002060"/>
                </a:solidFill>
              </a:rPr>
              <a:t>maruziyetin</a:t>
            </a:r>
            <a:r>
              <a:rPr lang="tr-TR" b="1" dirty="0">
                <a:solidFill>
                  <a:srgbClr val="002060"/>
                </a:solidFill>
              </a:rPr>
              <a:t> fayda mı? zarar mı? </a:t>
            </a:r>
            <a:r>
              <a:rPr lang="tr-TR" b="1" dirty="0" err="1" smtClean="0">
                <a:solidFill>
                  <a:srgbClr val="AF2F78"/>
                </a:solidFill>
              </a:rPr>
              <a:t>Metformin</a:t>
            </a:r>
            <a:r>
              <a:rPr lang="tr-TR" b="1" dirty="0" smtClean="0">
                <a:solidFill>
                  <a:srgbClr val="AF2F78"/>
                </a:solidFill>
              </a:rPr>
              <a:t> </a:t>
            </a:r>
            <a:r>
              <a:rPr lang="tr-TR" b="1" dirty="0">
                <a:solidFill>
                  <a:srgbClr val="AF2F78"/>
                </a:solidFill>
              </a:rPr>
              <a:t>in </a:t>
            </a:r>
            <a:r>
              <a:rPr lang="tr-TR" b="1" dirty="0" err="1">
                <a:solidFill>
                  <a:srgbClr val="AF2F78"/>
                </a:solidFill>
              </a:rPr>
              <a:t>Gestational</a:t>
            </a:r>
            <a:r>
              <a:rPr lang="tr-TR" b="1" dirty="0">
                <a:solidFill>
                  <a:srgbClr val="AF2F78"/>
                </a:solidFill>
              </a:rPr>
              <a:t> </a:t>
            </a:r>
            <a:r>
              <a:rPr lang="tr-TR" b="1" dirty="0" err="1">
                <a:solidFill>
                  <a:srgbClr val="AF2F78"/>
                </a:solidFill>
              </a:rPr>
              <a:t>Diabetes</a:t>
            </a:r>
            <a:r>
              <a:rPr lang="tr-TR" b="1" dirty="0">
                <a:solidFill>
                  <a:srgbClr val="AF2F78"/>
                </a:solidFill>
              </a:rPr>
              <a:t> Trial: </a:t>
            </a:r>
          </a:p>
          <a:p>
            <a:pPr>
              <a:lnSpc>
                <a:spcPct val="160000"/>
              </a:lnSpc>
            </a:pPr>
            <a:r>
              <a:rPr lang="tr-TR" b="1" dirty="0" smtClean="0">
                <a:solidFill>
                  <a:srgbClr val="AF2F78"/>
                </a:solidFill>
              </a:rPr>
              <a:t>Maruz olan </a:t>
            </a:r>
            <a:r>
              <a:rPr lang="tr-TR" b="1" dirty="0">
                <a:solidFill>
                  <a:srgbClr val="AF2F78"/>
                </a:solidFill>
              </a:rPr>
              <a:t>X </a:t>
            </a:r>
            <a:r>
              <a:rPr lang="tr-TR" b="1" dirty="0" smtClean="0">
                <a:solidFill>
                  <a:srgbClr val="AF2F78"/>
                </a:solidFill>
              </a:rPr>
              <a:t>olmayan</a:t>
            </a:r>
            <a:r>
              <a:rPr lang="tr-TR" b="1" dirty="0">
                <a:solidFill>
                  <a:srgbClr val="AF2F78"/>
                </a:solidFill>
              </a:rPr>
              <a:t> 2 yıl takip: </a:t>
            </a:r>
          </a:p>
          <a:p>
            <a:pPr lvl="1">
              <a:lnSpc>
                <a:spcPct val="160000"/>
              </a:lnSpc>
            </a:pPr>
            <a:r>
              <a:rPr lang="tr-TR" b="1" dirty="0">
                <a:solidFill>
                  <a:srgbClr val="002060"/>
                </a:solidFill>
              </a:rPr>
              <a:t>Fark ø: </a:t>
            </a:r>
            <a:r>
              <a:rPr lang="tr-TR" b="1" dirty="0" err="1">
                <a:solidFill>
                  <a:srgbClr val="002060"/>
                </a:solidFill>
              </a:rPr>
              <a:t>Nörogelişim</a:t>
            </a:r>
            <a:r>
              <a:rPr lang="tr-TR" b="1" dirty="0">
                <a:solidFill>
                  <a:srgbClr val="002060"/>
                </a:solidFill>
              </a:rPr>
              <a:t>, toplam yağ, santral </a:t>
            </a:r>
            <a:r>
              <a:rPr lang="tr-TR" b="1" dirty="0" err="1">
                <a:solidFill>
                  <a:srgbClr val="002060"/>
                </a:solidFill>
              </a:rPr>
              <a:t>obezite</a:t>
            </a:r>
            <a:r>
              <a:rPr lang="tr-TR" b="1" dirty="0">
                <a:solidFill>
                  <a:srgbClr val="002060"/>
                </a:solidFill>
              </a:rPr>
              <a:t>  		</a:t>
            </a:r>
            <a:r>
              <a:rPr lang="tr-TR" sz="1200" dirty="0" err="1">
                <a:solidFill>
                  <a:schemeClr val="accent1">
                    <a:lumMod val="50000"/>
                  </a:schemeClr>
                </a:solidFill>
              </a:rPr>
              <a:t>Wouldes</a:t>
            </a: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 TA. 2016.</a:t>
            </a:r>
          </a:p>
          <a:p>
            <a:pPr lvl="1">
              <a:lnSpc>
                <a:spcPct val="16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S.C </a:t>
            </a:r>
            <a:r>
              <a:rPr lang="tr-TR" b="1" dirty="0">
                <a:solidFill>
                  <a:srgbClr val="002060"/>
                </a:solidFill>
              </a:rPr>
              <a:t>yağ birikimi </a:t>
            </a:r>
            <a:r>
              <a:rPr lang="tr-TR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>
                <a:solidFill>
                  <a:srgbClr val="002060"/>
                </a:solidFill>
              </a:rPr>
              <a:t>				</a:t>
            </a:r>
            <a:r>
              <a:rPr lang="tr-TR" b="1" dirty="0" smtClean="0">
                <a:solidFill>
                  <a:srgbClr val="002060"/>
                </a:solidFill>
              </a:rPr>
              <a:t>		</a:t>
            </a:r>
            <a:r>
              <a:rPr lang="tr-TR" sz="1200" dirty="0" err="1" smtClean="0">
                <a:solidFill>
                  <a:srgbClr val="002060"/>
                </a:solidFill>
              </a:rPr>
              <a:t>Rowan</a:t>
            </a:r>
            <a:r>
              <a:rPr lang="tr-TR" sz="1200" dirty="0" smtClean="0">
                <a:solidFill>
                  <a:srgbClr val="002060"/>
                </a:solidFill>
              </a:rPr>
              <a:t> </a:t>
            </a:r>
            <a:r>
              <a:rPr lang="tr-TR" sz="1200" dirty="0">
                <a:solidFill>
                  <a:srgbClr val="002060"/>
                </a:solidFill>
              </a:rPr>
              <a:t>JA. 2011</a:t>
            </a:r>
          </a:p>
          <a:p>
            <a:pPr lvl="1">
              <a:lnSpc>
                <a:spcPct val="160000"/>
              </a:lnSpc>
            </a:pPr>
            <a:r>
              <a:rPr lang="tr-TR" b="1" dirty="0">
                <a:solidFill>
                  <a:srgbClr val="002060"/>
                </a:solidFill>
              </a:rPr>
              <a:t>Maruz kalanlarda daha sağlıklı bir yağ dağılımı mı? 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>
                <a:solidFill>
                  <a:srgbClr val="002060"/>
                </a:solidFill>
              </a:rPr>
              <a:t>		</a:t>
            </a:r>
            <a:r>
              <a:rPr lang="tr-TR" sz="1200" dirty="0" err="1">
                <a:solidFill>
                  <a:srgbClr val="002060"/>
                </a:solidFill>
              </a:rPr>
              <a:t>Barbour</a:t>
            </a:r>
            <a:r>
              <a:rPr lang="tr-TR" sz="1200" dirty="0">
                <a:solidFill>
                  <a:srgbClr val="002060"/>
                </a:solidFill>
              </a:rPr>
              <a:t> LA. 2012, </a:t>
            </a:r>
            <a:r>
              <a:rPr lang="tr-TR" sz="1200" dirty="0" err="1">
                <a:solidFill>
                  <a:srgbClr val="002060"/>
                </a:solidFill>
              </a:rPr>
              <a:t>Feig</a:t>
            </a:r>
            <a:r>
              <a:rPr lang="tr-TR" sz="1200" dirty="0">
                <a:solidFill>
                  <a:srgbClr val="002060"/>
                </a:solidFill>
              </a:rPr>
              <a:t> DS. 2011</a:t>
            </a:r>
          </a:p>
          <a:p>
            <a:pPr lvl="0">
              <a:lnSpc>
                <a:spcPct val="16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DM anne </a:t>
            </a:r>
            <a:r>
              <a:rPr lang="tr-TR" b="1" dirty="0">
                <a:solidFill>
                  <a:srgbClr val="002060"/>
                </a:solidFill>
              </a:rPr>
              <a:t>çocukları 5-7 yaşına kadar </a:t>
            </a:r>
            <a:r>
              <a:rPr lang="tr-TR" b="1" dirty="0" err="1">
                <a:solidFill>
                  <a:srgbClr val="002060"/>
                </a:solidFill>
              </a:rPr>
              <a:t>obezite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geliştirmeyebilir. Uzun </a:t>
            </a:r>
            <a:r>
              <a:rPr lang="tr-TR" b="1" dirty="0">
                <a:solidFill>
                  <a:srgbClr val="002060"/>
                </a:solidFill>
              </a:rPr>
              <a:t>dönem çalışma </a:t>
            </a:r>
            <a:r>
              <a:rPr lang="tr-TR" b="1" dirty="0" smtClean="0">
                <a:solidFill>
                  <a:srgbClr val="002060"/>
                </a:solidFill>
              </a:rPr>
              <a:t>lazım.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										</a:t>
            </a:r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Silverman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BL.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Diabetes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1991</a:t>
            </a:r>
          </a:p>
          <a:p>
            <a:pPr>
              <a:lnSpc>
                <a:spcPct val="160000"/>
              </a:lnSpc>
            </a:pPr>
            <a:endParaRPr lang="tr-TR" b="1" dirty="0">
              <a:solidFill>
                <a:srgbClr val="002060"/>
              </a:solidFill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539" y="2494654"/>
            <a:ext cx="1454631" cy="2011567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77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Diabetes in Pregnancy: Postpartum and Lactation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070" y="1749843"/>
            <a:ext cx="8795157" cy="4114800"/>
          </a:xfrm>
        </p:spPr>
        <p:txBody>
          <a:bodyPr/>
          <a:lstStyle/>
          <a:p>
            <a:pPr lvl="0">
              <a:lnSpc>
                <a:spcPct val="110000"/>
              </a:lnSpc>
            </a:pPr>
            <a:r>
              <a:rPr lang="en-US" sz="2200" dirty="0"/>
              <a:t>Metformin and glyburide are secreted into breast milk and are therefore contraindicated during lactation</a:t>
            </a:r>
            <a:r>
              <a:rPr lang="en-US" sz="2200" b="1" baseline="30000" dirty="0"/>
              <a:t>1</a:t>
            </a:r>
            <a:endParaRPr lang="en-US" sz="2200" dirty="0"/>
          </a:p>
          <a:p>
            <a:pPr lvl="0">
              <a:lnSpc>
                <a:spcPct val="110000"/>
              </a:lnSpc>
            </a:pPr>
            <a:r>
              <a:rPr lang="en-US" sz="2200" dirty="0"/>
              <a:t>Breastfeeding plus insulin therapy may lead to severe hypoglycemia</a:t>
            </a:r>
            <a:r>
              <a:rPr lang="en-US" sz="2200" baseline="30000" dirty="0"/>
              <a:t>1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Greatest risk is in women with T1DM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Preventive measures are: reduce basal insulin dosage and/or </a:t>
            </a:r>
            <a:br>
              <a:rPr lang="en-US" sz="1800" dirty="0"/>
            </a:br>
            <a:r>
              <a:rPr lang="en-US" sz="1800" dirty="0"/>
              <a:t>carbohydrate intake prior to breastfeeding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Bovine-based infant formulas are linked to increased risk of T1DM</a:t>
            </a:r>
            <a:r>
              <a:rPr lang="en-US" sz="2200" baseline="30000" dirty="0"/>
              <a:t>1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Avoid in offspring of women with a genetic predisposition for diabetes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Soy-based products are a potential substitute</a:t>
            </a:r>
          </a:p>
          <a:p>
            <a:pPr>
              <a:lnSpc>
                <a:spcPct val="110000"/>
              </a:lnSpc>
            </a:pP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7399156" y="6627168"/>
            <a:ext cx="32688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1. Castorino K, Jovanovic L. </a:t>
            </a:r>
            <a:r>
              <a:rPr lang="en-US" sz="900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Clin</a:t>
            </a:r>
            <a:r>
              <a:rPr lang="en-US" sz="9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Chem</a:t>
            </a:r>
            <a:r>
              <a:rPr lang="en-US" sz="9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. 2011;57(2):221-30. </a:t>
            </a:r>
          </a:p>
        </p:txBody>
      </p:sp>
    </p:spTree>
    <p:extLst>
      <p:ext uri="{BB962C8B-B14F-4D97-AF65-F5344CB8AC3E}">
        <p14:creationId xmlns:p14="http://schemas.microsoft.com/office/powerpoint/2010/main" val="14819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22489" y="80628"/>
            <a:ext cx="10515600" cy="662009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KARBONHİDRAT ALIMI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038616" y="1845156"/>
            <a:ext cx="967457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GDM tanılı gebenin günlük kalori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ihtiyacı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hesaplanınca, günlük karbonhidrat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alımı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da belirlenmeli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çünkü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glikoz düzeyini etkileyen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primer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besin karbonhidrattır. 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38616" y="1152115"/>
            <a:ext cx="870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GDM tedavisinde ideal karbonhidrat alımıyla ilgili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RÇ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kanıtı çok az.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68200" y="2825763"/>
            <a:ext cx="11017955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Total karbonhidrat miktarı, ana ve ara öğünler arası dağılımı ve tipi,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postprandiyal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hiperglisemiyi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önlemek için manipüle edilebilir. </a:t>
            </a:r>
            <a:endParaRPr lang="tr-TR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958511" y="4010618"/>
            <a:ext cx="1092764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Öğündeki karbonhidrat içeriğine bağlı olan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glukoz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seviyesine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göre çoğu gebede bireysel ayarlama gerekir. 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868200" y="5195473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Yaşam tarzı değişiklikleri fayda sağlamazsa insülin eklenecektir. İnsülin ayarlamasını kolaylaştırmak için de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primer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hedef,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ana öğün ve ara öğünlerde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karbonhidrat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tutarlılığı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sağlamaktır.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8985165" y="3311624"/>
            <a:ext cx="2252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Peterson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CM.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Diabetes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33193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KARBONHİDRAT ALIMI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838200" y="982134"/>
            <a:ext cx="11353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KH kaynağı sebzeler, yüksek oranda lif içeren besinler, tercih edilen KH kaynağı.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Genel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olarak düşük 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glisemik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indeksli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diyetler: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Karbonhidrat kaynağı meyve, sebze, tam tahıl, az unlu ürünler  ve az patates gibi, </a:t>
            </a: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 KŞ ‘ne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olumlu etkileri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olmuş				AACE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İnsülin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ihtiyacını önemli ölçüde azaltmış.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			</a:t>
            </a:r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Viana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LV.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Diabetes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err="1" smtClean="0">
                <a:solidFill>
                  <a:srgbClr val="5B9BD5">
                    <a:lumMod val="50000"/>
                  </a:srgbClr>
                </a:solidFill>
              </a:rPr>
              <a:t>Care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2014</a:t>
            </a:r>
          </a:p>
        </p:txBody>
      </p:sp>
      <p:sp>
        <p:nvSpPr>
          <p:cNvPr id="4" name="Dikdörtgen 3"/>
          <p:cNvSpPr/>
          <p:nvPr/>
        </p:nvSpPr>
        <p:spPr>
          <a:xfrm>
            <a:off x="838200" y="3586020"/>
            <a:ext cx="97394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</a:rPr>
              <a:t>Kompleks karbonhidrat ve selüloz içermeli (tam tahıllı buğday, </a:t>
            </a:r>
            <a:r>
              <a:rPr lang="tr-TR" sz="2000" b="1" dirty="0" err="1">
                <a:solidFill>
                  <a:srgbClr val="002060"/>
                </a:solidFill>
              </a:rPr>
              <a:t>baklagil</a:t>
            </a:r>
            <a:r>
              <a:rPr lang="tr-TR" sz="2000" b="1" dirty="0">
                <a:solidFill>
                  <a:srgbClr val="002060"/>
                </a:solidFill>
              </a:rPr>
              <a:t> gibi) ≤%50; ancak %35–40 oranında olunca </a:t>
            </a:r>
            <a:r>
              <a:rPr lang="tr-TR" sz="2000" b="1" dirty="0" err="1">
                <a:solidFill>
                  <a:srgbClr val="002060"/>
                </a:solidFill>
              </a:rPr>
              <a:t>maternal</a:t>
            </a:r>
            <a:r>
              <a:rPr lang="tr-TR" sz="2000" b="1" dirty="0">
                <a:solidFill>
                  <a:srgbClr val="002060"/>
                </a:solidFill>
              </a:rPr>
              <a:t> glikoz düzeyleri düşmüş, </a:t>
            </a:r>
            <a:r>
              <a:rPr lang="tr-TR" sz="2000" b="1" dirty="0" err="1">
                <a:solidFill>
                  <a:srgbClr val="002060"/>
                </a:solidFill>
              </a:rPr>
              <a:t>maternal</a:t>
            </a:r>
            <a:r>
              <a:rPr lang="tr-TR" sz="2000" b="1" dirty="0">
                <a:solidFill>
                  <a:srgbClr val="002060"/>
                </a:solidFill>
              </a:rPr>
              <a:t> ve </a:t>
            </a:r>
            <a:r>
              <a:rPr lang="tr-TR" sz="2000" b="1" dirty="0" err="1">
                <a:solidFill>
                  <a:srgbClr val="002060"/>
                </a:solidFill>
              </a:rPr>
              <a:t>fetal</a:t>
            </a:r>
            <a:r>
              <a:rPr lang="tr-TR" sz="2000" b="1" dirty="0">
                <a:solidFill>
                  <a:srgbClr val="002060"/>
                </a:solidFill>
              </a:rPr>
              <a:t> sonuçlar iyileşmiş</a:t>
            </a:r>
          </a:p>
          <a:p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Major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CA.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Obstet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Gynecol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1998</a:t>
            </a:r>
          </a:p>
        </p:txBody>
      </p:sp>
      <p:sp>
        <p:nvSpPr>
          <p:cNvPr id="5" name="Dikdörtgen 4"/>
          <p:cNvSpPr/>
          <p:nvPr/>
        </p:nvSpPr>
        <p:spPr>
          <a:xfrm>
            <a:off x="838200" y="5690915"/>
            <a:ext cx="1019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>
                <a:solidFill>
                  <a:srgbClr val="002060"/>
                </a:solidFill>
              </a:rPr>
              <a:t>Probiyotikler</a:t>
            </a:r>
            <a:r>
              <a:rPr lang="tr-TR" sz="2000" b="1" dirty="0">
                <a:solidFill>
                  <a:srgbClr val="002060"/>
                </a:solidFill>
              </a:rPr>
              <a:t> ve yüksek lifli diyet </a:t>
            </a:r>
            <a:r>
              <a:rPr lang="tr-TR" sz="2000" b="1" dirty="0" err="1">
                <a:solidFill>
                  <a:srgbClr val="002060"/>
                </a:solidFill>
              </a:rPr>
              <a:t>glisemik</a:t>
            </a:r>
            <a:r>
              <a:rPr lang="tr-TR" sz="2000" b="1" dirty="0">
                <a:solidFill>
                  <a:srgbClr val="002060"/>
                </a:solidFill>
              </a:rPr>
              <a:t> kontrolü sağlamada fayda göstermemiş. </a:t>
            </a:r>
          </a:p>
          <a:p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Lindsay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KL.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Am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J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Obstet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Gynecol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2015</a:t>
            </a:r>
          </a:p>
          <a:p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Reece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EA.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Am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J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Perinatol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1993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820733" y="44905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Avoid sugars, simple carbohydrates, highly processed foods, dairy, juices, and most fruits4,5</a:t>
            </a:r>
          </a:p>
          <a:p>
            <a:r>
              <a:rPr lang="en-US" dirty="0">
                <a:solidFill>
                  <a:prstClr val="black"/>
                </a:solidFill>
              </a:rPr>
              <a:t>Eat frequent small meals </a:t>
            </a:r>
            <a:r>
              <a:rPr lang="en-US" dirty="0" smtClean="0">
                <a:solidFill>
                  <a:prstClr val="black"/>
                </a:solidFill>
              </a:rPr>
              <a:t>to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6830"/>
            <a:ext cx="10515600" cy="79212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GLİKOZ HEDEFİ</a:t>
            </a:r>
            <a:endParaRPr lang="tr-TR" sz="3600" dirty="0"/>
          </a:p>
        </p:txBody>
      </p:sp>
      <p:sp>
        <p:nvSpPr>
          <p:cNvPr id="3" name="Dikdörtgen 2"/>
          <p:cNvSpPr/>
          <p:nvPr/>
        </p:nvSpPr>
        <p:spPr>
          <a:xfrm>
            <a:off x="925689" y="716360"/>
            <a:ext cx="10588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Bu hedefler diyabetik olmayan gebelerde 24 saatlik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KŞ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profilini inceleyen 12 çalışmanın derlemesinde saptanan ortalama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KŞ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seviyelerinin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üstündedir:</a:t>
            </a:r>
            <a:endParaRPr lang="tr-TR" sz="2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163797" y="1397000"/>
            <a:ext cx="2726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rgbClr val="5B9BD5">
                    <a:lumMod val="50000"/>
                  </a:srgbClr>
                </a:solidFill>
              </a:rPr>
              <a:t>Hernandez </a:t>
            </a:r>
            <a:r>
              <a:rPr lang="pt-BR" sz="1400" dirty="0" smtClean="0">
                <a:solidFill>
                  <a:srgbClr val="5B9BD5">
                    <a:lumMod val="50000"/>
                  </a:srgbClr>
                </a:solidFill>
              </a:rPr>
              <a:t>TL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.</a:t>
            </a:r>
            <a:r>
              <a:rPr lang="pt-BR" sz="14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pt-BR" sz="1400" dirty="0">
                <a:solidFill>
                  <a:srgbClr val="5B9BD5">
                    <a:lumMod val="50000"/>
                  </a:srgbClr>
                </a:solidFill>
              </a:rPr>
              <a:t>Diabetes Care </a:t>
            </a:r>
            <a:r>
              <a:rPr lang="pt-BR" sz="1400" dirty="0" smtClean="0">
                <a:solidFill>
                  <a:srgbClr val="5B9BD5">
                    <a:lumMod val="50000"/>
                  </a:srgbClr>
                </a:solidFill>
              </a:rPr>
              <a:t>2011 </a:t>
            </a:r>
            <a:endParaRPr lang="pt-BR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925689" y="1878957"/>
            <a:ext cx="8308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Toplam 255 diyabetik olmayan gebe, çoğu 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obez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değil ve geç 3. trim.de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25689" y="2454887"/>
            <a:ext cx="245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Ortalama KŞ</a:t>
            </a:r>
            <a:r>
              <a:rPr lang="en-US" sz="2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</a:rPr>
              <a:t>(±1 SD</a:t>
            </a:r>
            <a:r>
              <a:rPr lang="en-US" sz="2000" b="1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:</a:t>
            </a:r>
            <a:r>
              <a:rPr lang="en-US" sz="20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tr-TR" sz="20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511313" y="2296014"/>
            <a:ext cx="3966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AKŞ 	   71±8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, </a:t>
            </a:r>
            <a:endParaRPr lang="tr-TR" sz="20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1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sa.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   109±13 mg/</a:t>
            </a:r>
            <a:r>
              <a:rPr lang="tr-TR" sz="2000" b="1" dirty="0" err="1" smtClean="0">
                <a:solidFill>
                  <a:srgbClr val="4472C4">
                    <a:lumMod val="50000"/>
                  </a:srgbClr>
                </a:solidFill>
              </a:rPr>
              <a:t>dL</a:t>
            </a:r>
            <a:endParaRPr lang="tr-TR" sz="20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2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sa.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   99±10 mg/</a:t>
            </a:r>
            <a:r>
              <a:rPr lang="tr-TR" sz="2000" b="1" dirty="0" err="1" smtClean="0">
                <a:solidFill>
                  <a:srgbClr val="4472C4">
                    <a:lumMod val="50000"/>
                  </a:srgbClr>
                </a:solidFill>
              </a:rPr>
              <a:t>dL</a:t>
            </a:r>
            <a:endParaRPr lang="tr-TR" sz="20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24-sa. KŞ  88±10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89493" y="4297216"/>
            <a:ext cx="24158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Eğer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+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2SD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eklenirse: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526411" y="4191972"/>
            <a:ext cx="3100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AKŞ 	87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,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1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sa. 	135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2 sa.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	119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7426721" y="2636729"/>
            <a:ext cx="4413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Metodlardaki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farklılıklara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rağmen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sonuçlar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arası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tutarlılık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vardır.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7257389" y="4017555"/>
            <a:ext cx="4583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AKŞ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hedeften (95 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) daha düşük olup  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değerler hedeften farklı değildir. 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336801" y="5730369"/>
            <a:ext cx="68975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Ortalama </a:t>
            </a: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KŞ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gün boyunca diyabetik olmayan 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obez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gebelerde, </a:t>
            </a:r>
            <a:endParaRPr lang="tr-TR" sz="2000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4472C4">
                    <a:lumMod val="50000"/>
                  </a:srgbClr>
                </a:solidFill>
              </a:rPr>
              <a:t>normal kilodakilere 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göre 5 - 10 mg/</a:t>
            </a:r>
            <a:r>
              <a:rPr lang="tr-TR" sz="2000" b="1" dirty="0" err="1">
                <a:solidFill>
                  <a:srgbClr val="4472C4">
                    <a:lumMod val="50000"/>
                  </a:srgbClr>
                </a:solidFill>
              </a:rPr>
              <a:t>dL</a:t>
            </a:r>
            <a:r>
              <a:rPr lang="tr-TR" sz="2000" b="1" dirty="0">
                <a:solidFill>
                  <a:srgbClr val="4472C4">
                    <a:lumMod val="50000"/>
                  </a:srgbClr>
                </a:solidFill>
              </a:rPr>
              <a:t> daha fazladır. </a:t>
            </a:r>
          </a:p>
        </p:txBody>
      </p:sp>
    </p:spTree>
    <p:extLst>
      <p:ext uri="{BB962C8B-B14F-4D97-AF65-F5344CB8AC3E}">
        <p14:creationId xmlns:p14="http://schemas.microsoft.com/office/powerpoint/2010/main" val="2488971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tr-TR" sz="36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GLİKOZ HEDEFİ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106311" y="1325563"/>
            <a:ext cx="11198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HAPO: </a:t>
            </a:r>
            <a:r>
              <a:rPr lang="tr-TR" dirty="0" err="1">
                <a:solidFill>
                  <a:prstClr val="black"/>
                </a:solidFill>
              </a:rPr>
              <a:t>maternal</a:t>
            </a:r>
            <a:r>
              <a:rPr lang="tr-TR" dirty="0">
                <a:solidFill>
                  <a:prstClr val="black"/>
                </a:solidFill>
              </a:rPr>
              <a:t> KŞ ile kötü sonuçlar arası </a:t>
            </a:r>
            <a:r>
              <a:rPr lang="tr-TR" dirty="0" err="1">
                <a:solidFill>
                  <a:prstClr val="black"/>
                </a:solidFill>
              </a:rPr>
              <a:t>kontinü</a:t>
            </a:r>
            <a:r>
              <a:rPr lang="tr-TR" dirty="0">
                <a:solidFill>
                  <a:prstClr val="black"/>
                </a:solidFill>
              </a:rPr>
              <a:t> bir ilişki var: </a:t>
            </a:r>
          </a:p>
          <a:p>
            <a:r>
              <a:rPr lang="tr-TR" dirty="0">
                <a:solidFill>
                  <a:prstClr val="black"/>
                </a:solidFill>
              </a:rPr>
              <a:t>Açlık plazma glikoz 100 - 105 mg/</a:t>
            </a:r>
            <a:r>
              <a:rPr lang="tr-TR" dirty="0" err="1">
                <a:solidFill>
                  <a:prstClr val="black"/>
                </a:solidFill>
              </a:rPr>
              <a:t>dL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 X      &lt; 75    mg/</a:t>
            </a:r>
            <a:r>
              <a:rPr lang="tr-TR" dirty="0" err="1" smtClean="0">
                <a:solidFill>
                  <a:prstClr val="black"/>
                </a:solidFill>
              </a:rPr>
              <a:t>dL</a:t>
            </a:r>
            <a:r>
              <a:rPr lang="tr-TR" dirty="0" smtClean="0">
                <a:solidFill>
                  <a:prstClr val="black"/>
                </a:solidFill>
              </a:rPr>
              <a:t> :  </a:t>
            </a:r>
            <a:r>
              <a:rPr lang="tr-TR" dirty="0" err="1" smtClean="0">
                <a:solidFill>
                  <a:prstClr val="black"/>
                </a:solidFill>
              </a:rPr>
              <a:t>makrozomi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riski x5 fazla 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(%25 X 5</a:t>
            </a:r>
            <a:r>
              <a:rPr lang="tr-TR" dirty="0" smtClean="0">
                <a:solidFill>
                  <a:prstClr val="black"/>
                </a:solidFill>
              </a:rPr>
              <a:t>)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06310" y="2327960"/>
            <a:ext cx="10577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Sonraki çalışmalar da artan açlık KŞ ile </a:t>
            </a:r>
            <a:r>
              <a:rPr lang="tr-TR" dirty="0" err="1">
                <a:solidFill>
                  <a:prstClr val="black"/>
                </a:solidFill>
              </a:rPr>
              <a:t>neonatal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 smtClean="0">
                <a:solidFill>
                  <a:prstClr val="black"/>
                </a:solidFill>
              </a:rPr>
              <a:t>adipozite</a:t>
            </a:r>
            <a:r>
              <a:rPr lang="tr-TR" dirty="0" smtClean="0">
                <a:solidFill>
                  <a:prstClr val="black"/>
                </a:solidFill>
              </a:rPr>
              <a:t>/</a:t>
            </a:r>
            <a:r>
              <a:rPr lang="tr-TR" dirty="0" err="1" smtClean="0">
                <a:solidFill>
                  <a:prstClr val="black"/>
                </a:solidFill>
              </a:rPr>
              <a:t>makrozomi</a:t>
            </a:r>
            <a:r>
              <a:rPr lang="tr-TR" dirty="0" smtClean="0">
                <a:solidFill>
                  <a:prstClr val="black"/>
                </a:solidFill>
              </a:rPr>
              <a:t> ilişkisini </a:t>
            </a:r>
            <a:r>
              <a:rPr lang="tr-TR" dirty="0">
                <a:solidFill>
                  <a:prstClr val="black"/>
                </a:solidFill>
              </a:rPr>
              <a:t>tutarlı bir şekilde </a:t>
            </a:r>
            <a:r>
              <a:rPr lang="tr-TR" dirty="0" smtClean="0">
                <a:solidFill>
                  <a:prstClr val="black"/>
                </a:solidFill>
              </a:rPr>
              <a:t>bildirmiş. 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>
                <a:solidFill>
                  <a:prstClr val="black"/>
                </a:solidFill>
              </a:rPr>
              <a:t>Durnwald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CP. </a:t>
            </a:r>
            <a:r>
              <a:rPr lang="tr-TR" dirty="0" err="1">
                <a:solidFill>
                  <a:prstClr val="black"/>
                </a:solidFill>
              </a:rPr>
              <a:t>Obstet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Gynecol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2011</a:t>
            </a:r>
          </a:p>
          <a:p>
            <a:r>
              <a:rPr lang="tr-TR" dirty="0" err="1" smtClean="0">
                <a:solidFill>
                  <a:prstClr val="black"/>
                </a:solidFill>
              </a:rPr>
              <a:t>Uvena-Celebrezze</a:t>
            </a:r>
            <a:r>
              <a:rPr lang="tr-TR" dirty="0" smtClean="0">
                <a:solidFill>
                  <a:prstClr val="black"/>
                </a:solidFill>
              </a:rPr>
              <a:t> J. </a:t>
            </a:r>
            <a:r>
              <a:rPr lang="tr-TR" dirty="0">
                <a:solidFill>
                  <a:prstClr val="black"/>
                </a:solidFill>
              </a:rPr>
              <a:t>J </a:t>
            </a:r>
            <a:r>
              <a:rPr lang="tr-TR" dirty="0" err="1">
                <a:solidFill>
                  <a:prstClr val="black"/>
                </a:solidFill>
              </a:rPr>
              <a:t>Matern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Fetal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Neonatal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Med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smtClean="0">
                <a:solidFill>
                  <a:prstClr val="black"/>
                </a:solidFill>
              </a:rPr>
              <a:t>2002</a:t>
            </a:r>
          </a:p>
          <a:p>
            <a:r>
              <a:rPr lang="tr-TR" dirty="0" err="1" smtClean="0">
                <a:solidFill>
                  <a:prstClr val="black"/>
                </a:solidFill>
              </a:rPr>
              <a:t>Catalano</a:t>
            </a: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dirty="0">
                <a:solidFill>
                  <a:prstClr val="black"/>
                </a:solidFill>
              </a:rPr>
              <a:t>PM. </a:t>
            </a:r>
            <a:r>
              <a:rPr lang="tr-TR" dirty="0" err="1">
                <a:solidFill>
                  <a:prstClr val="black"/>
                </a:solidFill>
              </a:rPr>
              <a:t>Am</a:t>
            </a:r>
            <a:r>
              <a:rPr lang="tr-TR" dirty="0">
                <a:solidFill>
                  <a:prstClr val="black"/>
                </a:solidFill>
              </a:rPr>
              <a:t> J </a:t>
            </a:r>
            <a:r>
              <a:rPr lang="tr-TR" dirty="0" err="1">
                <a:solidFill>
                  <a:prstClr val="black"/>
                </a:solidFill>
              </a:rPr>
              <a:t>Obstet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Gynecol</a:t>
            </a:r>
            <a:r>
              <a:rPr lang="tr-TR" dirty="0">
                <a:solidFill>
                  <a:prstClr val="black"/>
                </a:solidFill>
              </a:rPr>
              <a:t> 2003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106309" y="4392768"/>
            <a:ext cx="10577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GDM tedavisi başlamak için sınır değerleri düşürmenin LGA oranını azaltmadaki faydası araştırılmalıdır. </a:t>
            </a:r>
          </a:p>
        </p:txBody>
      </p:sp>
    </p:spTree>
    <p:extLst>
      <p:ext uri="{BB962C8B-B14F-4D97-AF65-F5344CB8AC3E}">
        <p14:creationId xmlns:p14="http://schemas.microsoft.com/office/powerpoint/2010/main" val="1159278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36978" y="-42746"/>
            <a:ext cx="10515600" cy="956231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SÜREKLİ KAN ŞEKER TAKİBİ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480131" y="935948"/>
            <a:ext cx="102841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RÇ, </a:t>
            </a:r>
            <a:r>
              <a:rPr lang="tr-TR" b="1" dirty="0" err="1">
                <a:solidFill>
                  <a:srgbClr val="002060"/>
                </a:solidFill>
              </a:rPr>
              <a:t>prospektif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err="1">
                <a:solidFill>
                  <a:srgbClr val="002060"/>
                </a:solidFill>
              </a:rPr>
              <a:t>kohort</a:t>
            </a:r>
            <a:r>
              <a:rPr lang="tr-TR" b="1" dirty="0">
                <a:solidFill>
                  <a:srgbClr val="002060"/>
                </a:solidFill>
              </a:rPr>
              <a:t>: </a:t>
            </a:r>
            <a:r>
              <a:rPr lang="tr-TR" b="1" dirty="0" smtClean="0">
                <a:solidFill>
                  <a:srgbClr val="002060"/>
                </a:solidFill>
              </a:rPr>
              <a:t>340 </a:t>
            </a:r>
            <a:r>
              <a:rPr lang="tr-TR" b="1" dirty="0">
                <a:solidFill>
                  <a:srgbClr val="002060"/>
                </a:solidFill>
              </a:rPr>
              <a:t>Çinli GDM (IADPSG kriterlerine göre</a:t>
            </a:r>
            <a:r>
              <a:rPr lang="tr-TR" b="1" dirty="0" smtClean="0">
                <a:solidFill>
                  <a:srgbClr val="002060"/>
                </a:solidFill>
              </a:rPr>
              <a:t>) </a:t>
            </a:r>
            <a:r>
              <a:rPr lang="tr-TR" b="1" dirty="0">
                <a:solidFill>
                  <a:srgbClr val="002060"/>
                </a:solidFill>
              </a:rPr>
              <a:t>2 grup: 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		</a:t>
            </a:r>
            <a:r>
              <a:rPr lang="tr-TR" b="1" dirty="0" err="1" smtClean="0">
                <a:solidFill>
                  <a:srgbClr val="002060"/>
                </a:solidFill>
              </a:rPr>
              <a:t>kontinü</a:t>
            </a:r>
            <a:r>
              <a:rPr lang="tr-TR" b="1" dirty="0" smtClean="0">
                <a:solidFill>
                  <a:srgbClr val="002060"/>
                </a:solidFill>
              </a:rPr>
              <a:t>  X  7/gün KŞ </a:t>
            </a:r>
            <a:endParaRPr lang="tr-TR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Hedef</a:t>
            </a:r>
            <a:r>
              <a:rPr lang="tr-TR" b="1" dirty="0">
                <a:solidFill>
                  <a:srgbClr val="002060"/>
                </a:solidFill>
              </a:rPr>
              <a:t>: </a:t>
            </a:r>
            <a:r>
              <a:rPr lang="tr-TR" b="1" dirty="0" smtClean="0">
                <a:solidFill>
                  <a:srgbClr val="002060"/>
                </a:solidFill>
              </a:rPr>
              <a:t>	AKŞ  ≤ 95 </a:t>
            </a:r>
            <a:r>
              <a:rPr lang="tr-TR" b="1" dirty="0">
                <a:solidFill>
                  <a:srgbClr val="002060"/>
                </a:solidFill>
              </a:rPr>
              <a:t>mg/</a:t>
            </a:r>
            <a:r>
              <a:rPr lang="tr-TR" b="1" dirty="0" err="1">
                <a:solidFill>
                  <a:srgbClr val="002060"/>
                </a:solidFill>
              </a:rPr>
              <a:t>dL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1.sa  ≤ 140 </a:t>
            </a:r>
            <a:r>
              <a:rPr lang="tr-TR" b="1" dirty="0">
                <a:solidFill>
                  <a:srgbClr val="002060"/>
                </a:solidFill>
              </a:rPr>
              <a:t>mg/</a:t>
            </a:r>
            <a:r>
              <a:rPr lang="tr-TR" b="1" dirty="0" err="1">
                <a:solidFill>
                  <a:srgbClr val="002060"/>
                </a:solidFill>
              </a:rPr>
              <a:t>dL</a:t>
            </a:r>
            <a:r>
              <a:rPr lang="tr-TR" b="1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b="1" dirty="0" err="1">
                <a:solidFill>
                  <a:srgbClr val="002060"/>
                </a:solidFill>
              </a:rPr>
              <a:t>Kontinü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ek hedef</a:t>
            </a:r>
            <a:r>
              <a:rPr lang="tr-TR" b="1" dirty="0">
                <a:solidFill>
                  <a:srgbClr val="002060"/>
                </a:solidFill>
              </a:rPr>
              <a:t>: </a:t>
            </a:r>
            <a:r>
              <a:rPr lang="tr-TR" b="1" dirty="0" smtClean="0">
                <a:solidFill>
                  <a:srgbClr val="002060"/>
                </a:solidFill>
              </a:rPr>
              <a:t>	tüm ‘</a:t>
            </a:r>
            <a:r>
              <a:rPr lang="tr-TR" b="1" dirty="0" err="1" smtClean="0">
                <a:solidFill>
                  <a:srgbClr val="002060"/>
                </a:solidFill>
              </a:rPr>
              <a:t>peak</a:t>
            </a:r>
            <a:r>
              <a:rPr lang="tr-TR" b="1" dirty="0" smtClean="0">
                <a:solidFill>
                  <a:srgbClr val="002060"/>
                </a:solidFill>
              </a:rPr>
              <a:t>’ </a:t>
            </a:r>
            <a:r>
              <a:rPr lang="tr-TR" b="1" dirty="0" err="1">
                <a:solidFill>
                  <a:srgbClr val="002060"/>
                </a:solidFill>
              </a:rPr>
              <a:t>postprandial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KŞ </a:t>
            </a:r>
            <a:r>
              <a:rPr lang="tr-TR" b="1" dirty="0">
                <a:solidFill>
                  <a:srgbClr val="002060"/>
                </a:solidFill>
              </a:rPr>
              <a:t>&gt;140 mg/</a:t>
            </a:r>
            <a:r>
              <a:rPr lang="tr-TR" b="1" dirty="0" err="1">
                <a:solidFill>
                  <a:srgbClr val="002060"/>
                </a:solidFill>
              </a:rPr>
              <a:t>dL</a:t>
            </a:r>
            <a:r>
              <a:rPr lang="tr-TR" b="1" dirty="0">
                <a:solidFill>
                  <a:srgbClr val="002060"/>
                </a:solidFill>
              </a:rPr>
              <a:t>  ve süresi ≤10 dk. ve 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	</a:t>
            </a:r>
            <a:r>
              <a:rPr lang="tr-TR" b="1" dirty="0" smtClean="0">
                <a:solidFill>
                  <a:srgbClr val="002060"/>
                </a:solidFill>
              </a:rPr>
              <a:t>	herhangi bir </a:t>
            </a:r>
            <a:r>
              <a:rPr lang="tr-TR" b="1" dirty="0" err="1">
                <a:solidFill>
                  <a:srgbClr val="002060"/>
                </a:solidFill>
              </a:rPr>
              <a:t>asemptomatik</a:t>
            </a:r>
            <a:r>
              <a:rPr lang="tr-TR" b="1" dirty="0">
                <a:solidFill>
                  <a:srgbClr val="002060"/>
                </a:solidFill>
              </a:rPr>
              <a:t> hipoglisemi </a:t>
            </a:r>
            <a:r>
              <a:rPr lang="tr-TR" b="1" dirty="0" err="1">
                <a:solidFill>
                  <a:srgbClr val="002060"/>
                </a:solidFill>
              </a:rPr>
              <a:t>episodu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r>
              <a:rPr lang="tr-TR" b="1" dirty="0" smtClean="0">
                <a:solidFill>
                  <a:srgbClr val="002060"/>
                </a:solidFill>
              </a:rPr>
              <a:t>KŞ &lt;60 </a:t>
            </a:r>
            <a:r>
              <a:rPr lang="tr-TR" b="1" dirty="0">
                <a:solidFill>
                  <a:srgbClr val="002060"/>
                </a:solidFill>
              </a:rPr>
              <a:t>mg/</a:t>
            </a:r>
            <a:r>
              <a:rPr lang="tr-TR" b="1" dirty="0" err="1">
                <a:solidFill>
                  <a:srgbClr val="002060"/>
                </a:solidFill>
              </a:rPr>
              <a:t>dL</a:t>
            </a:r>
            <a:r>
              <a:rPr lang="tr-TR" b="1" dirty="0">
                <a:solidFill>
                  <a:srgbClr val="002060"/>
                </a:solidFill>
              </a:rPr>
              <a:t> ve süresi &lt;30 dk.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9044782" y="5433853"/>
            <a:ext cx="2719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Yu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F. J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Clin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Endocrinol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err="1">
                <a:solidFill>
                  <a:srgbClr val="5B9BD5">
                    <a:lumMod val="50000"/>
                  </a:srgbClr>
                </a:solidFill>
              </a:rPr>
              <a:t>Metab</a:t>
            </a:r>
            <a:r>
              <a:rPr lang="tr-TR" sz="1400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tr-TR" sz="1400" dirty="0" smtClean="0">
                <a:solidFill>
                  <a:srgbClr val="5B9BD5">
                    <a:lumMod val="50000"/>
                  </a:srgbClr>
                </a:solidFill>
              </a:rPr>
              <a:t>2014</a:t>
            </a:r>
            <a:endParaRPr lang="tr-TR" sz="1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857874" y="346551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 err="1">
                <a:solidFill>
                  <a:srgbClr val="002060"/>
                </a:solidFill>
              </a:rPr>
              <a:t>Kontinü</a:t>
            </a:r>
            <a:r>
              <a:rPr lang="tr-TR" b="1" dirty="0">
                <a:solidFill>
                  <a:srgbClr val="002060"/>
                </a:solidFill>
              </a:rPr>
              <a:t> takip grup: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002060"/>
                </a:solidFill>
              </a:rPr>
              <a:t>İnsülin </a:t>
            </a:r>
            <a:r>
              <a:rPr lang="tr-TR" b="1" dirty="0">
                <a:solidFill>
                  <a:srgbClr val="002060"/>
                </a:solidFill>
              </a:rPr>
              <a:t>ihtiyacı x2 </a:t>
            </a:r>
            <a:r>
              <a:rPr lang="tr-TR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↑</a:t>
            </a:r>
            <a:r>
              <a:rPr lang="tr-TR" b="1" dirty="0" smtClean="0">
                <a:solidFill>
                  <a:srgbClr val="002060"/>
                </a:solidFill>
              </a:rPr>
              <a:t> 		(%</a:t>
            </a:r>
            <a:r>
              <a:rPr lang="tr-TR" b="1" dirty="0">
                <a:solidFill>
                  <a:srgbClr val="002060"/>
                </a:solidFill>
              </a:rPr>
              <a:t>28 X 12) 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002060"/>
                </a:solidFill>
              </a:rPr>
              <a:t>PE </a:t>
            </a:r>
            <a:r>
              <a:rPr lang="tr-TR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↓	</a:t>
            </a:r>
            <a:r>
              <a:rPr lang="tr-TR" b="1" dirty="0" smtClean="0">
                <a:solidFill>
                  <a:srgbClr val="002060"/>
                </a:solidFill>
              </a:rPr>
              <a:t> 			(%</a:t>
            </a:r>
            <a:r>
              <a:rPr lang="tr-TR" b="1" dirty="0">
                <a:solidFill>
                  <a:srgbClr val="002060"/>
                </a:solidFill>
              </a:rPr>
              <a:t>3.4 X </a:t>
            </a:r>
            <a:r>
              <a:rPr lang="tr-TR" b="1" dirty="0" smtClean="0">
                <a:solidFill>
                  <a:srgbClr val="002060"/>
                </a:solidFill>
              </a:rPr>
              <a:t>10)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002060"/>
                </a:solidFill>
              </a:rPr>
              <a:t>CS </a:t>
            </a:r>
            <a:r>
              <a:rPr lang="tr-TR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↓	</a:t>
            </a:r>
            <a:r>
              <a:rPr lang="tr-TR" b="1" dirty="0" smtClean="0">
                <a:solidFill>
                  <a:srgbClr val="002060"/>
                </a:solidFill>
              </a:rPr>
              <a:t> 			(%</a:t>
            </a:r>
            <a:r>
              <a:rPr lang="tr-TR" b="1" dirty="0">
                <a:solidFill>
                  <a:srgbClr val="002060"/>
                </a:solidFill>
              </a:rPr>
              <a:t>35 X </a:t>
            </a:r>
            <a:r>
              <a:rPr lang="tr-TR" b="1" dirty="0" smtClean="0">
                <a:solidFill>
                  <a:srgbClr val="002060"/>
                </a:solidFill>
              </a:rPr>
              <a:t>47)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002060"/>
                </a:solidFill>
              </a:rPr>
              <a:t>LGA </a:t>
            </a:r>
            <a:r>
              <a:rPr lang="tr-TR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↓</a:t>
            </a:r>
            <a:r>
              <a:rPr lang="tr-TR" b="1" dirty="0" smtClean="0">
                <a:solidFill>
                  <a:srgbClr val="002060"/>
                </a:solidFill>
              </a:rPr>
              <a:t> 			(%</a:t>
            </a:r>
            <a:r>
              <a:rPr lang="tr-TR" b="1" dirty="0">
                <a:solidFill>
                  <a:srgbClr val="002060"/>
                </a:solidFill>
              </a:rPr>
              <a:t>14 X </a:t>
            </a:r>
            <a:r>
              <a:rPr lang="tr-TR" b="1" dirty="0" smtClean="0">
                <a:solidFill>
                  <a:srgbClr val="002060"/>
                </a:solidFill>
              </a:rPr>
              <a:t>26)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002060"/>
                </a:solidFill>
              </a:rPr>
              <a:t>Neonatal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>
                <a:solidFill>
                  <a:srgbClr val="002060"/>
                </a:solidFill>
              </a:rPr>
              <a:t>verilerde iyileşme </a:t>
            </a:r>
            <a:r>
              <a:rPr lang="tr-TR" b="1" dirty="0" smtClean="0">
                <a:solidFill>
                  <a:srgbClr val="002060"/>
                </a:solidFill>
              </a:rPr>
              <a:t>	(%</a:t>
            </a:r>
            <a:r>
              <a:rPr lang="tr-TR" b="1" dirty="0">
                <a:solidFill>
                  <a:srgbClr val="002060"/>
                </a:solidFill>
              </a:rPr>
              <a:t>27 X 50)</a:t>
            </a:r>
          </a:p>
        </p:txBody>
      </p:sp>
      <p:sp>
        <p:nvSpPr>
          <p:cNvPr id="6" name="Dikdörtgen 5"/>
          <p:cNvSpPr/>
          <p:nvPr/>
        </p:nvSpPr>
        <p:spPr>
          <a:xfrm>
            <a:off x="7411074" y="4006138"/>
            <a:ext cx="298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SGA </a:t>
            </a:r>
            <a:r>
              <a:rPr lang="tr-TR" b="1" dirty="0">
                <a:solidFill>
                  <a:srgbClr val="002060"/>
                </a:solidFill>
              </a:rPr>
              <a:t>oranı daha fazla (%6 X 3)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267792" y="4702931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C00000"/>
                </a:solidFill>
              </a:rPr>
              <a:t>avantajı </a:t>
            </a:r>
            <a:r>
              <a:rPr lang="tr-TR" b="1" dirty="0" err="1">
                <a:solidFill>
                  <a:srgbClr val="C00000"/>
                </a:solidFill>
              </a:rPr>
              <a:t>peak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err="1">
                <a:solidFill>
                  <a:srgbClr val="C00000"/>
                </a:solidFill>
              </a:rPr>
              <a:t>postprandial</a:t>
            </a:r>
            <a:r>
              <a:rPr lang="tr-TR" b="1" dirty="0">
                <a:solidFill>
                  <a:srgbClr val="C00000"/>
                </a:solidFill>
              </a:rPr>
              <a:t> </a:t>
            </a:r>
            <a:r>
              <a:rPr lang="tr-TR" b="1" dirty="0" smtClean="0">
                <a:solidFill>
                  <a:srgbClr val="C00000"/>
                </a:solidFill>
              </a:rPr>
              <a:t>KŞ seviyesini </a:t>
            </a:r>
            <a:r>
              <a:rPr lang="tr-TR" b="1" dirty="0">
                <a:solidFill>
                  <a:srgbClr val="C00000"/>
                </a:solidFill>
              </a:rPr>
              <a:t>saptama şansını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724120" y="6292688"/>
            <a:ext cx="9087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İleriki çalışmalar </a:t>
            </a:r>
            <a:r>
              <a:rPr lang="tr-TR" sz="2000" b="1" dirty="0" smtClean="0">
                <a:solidFill>
                  <a:srgbClr val="C00000"/>
                </a:solidFill>
              </a:rPr>
              <a:t>‘</a:t>
            </a:r>
            <a:r>
              <a:rPr lang="tr-TR" sz="2000" b="1" dirty="0" err="1" smtClean="0">
                <a:solidFill>
                  <a:srgbClr val="C00000"/>
                </a:solidFill>
              </a:rPr>
              <a:t>peak</a:t>
            </a:r>
            <a:r>
              <a:rPr lang="tr-TR" sz="2000" b="1" dirty="0" smtClean="0">
                <a:solidFill>
                  <a:srgbClr val="C00000"/>
                </a:solidFill>
              </a:rPr>
              <a:t>’ </a:t>
            </a:r>
            <a:r>
              <a:rPr lang="tr-TR" sz="2000" b="1" dirty="0">
                <a:solidFill>
                  <a:srgbClr val="C00000"/>
                </a:solidFill>
              </a:rPr>
              <a:t>değerlerin GDM yönetimindeki yerini belirleyecek</a:t>
            </a:r>
          </a:p>
        </p:txBody>
      </p:sp>
    </p:spTree>
    <p:extLst>
      <p:ext uri="{BB962C8B-B14F-4D97-AF65-F5344CB8AC3E}">
        <p14:creationId xmlns:p14="http://schemas.microsoft.com/office/powerpoint/2010/main" val="23508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85010"/>
            <a:ext cx="10515600" cy="59513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TÜRKİYE: GERÇEKLER ve RAKAMLAR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930305" y="1389735"/>
            <a:ext cx="3905573" cy="2293420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Fazla kilo ve o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be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z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it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e T2DM için en güçlü 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risk fa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k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t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ö</a:t>
            </a:r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r</a:t>
            </a:r>
            <a:r>
              <a:rPr lang="tr-TR" sz="2400" b="1" dirty="0" err="1" smtClean="0">
                <a:solidFill>
                  <a:srgbClr val="4472C4">
                    <a:lumMod val="50000"/>
                  </a:srgbClr>
                </a:solidFill>
              </a:rPr>
              <a:t>leri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</a:rPr>
              <a:t>.</a:t>
            </a:r>
          </a:p>
          <a:p>
            <a:pPr algn="ctr" defTabSz="457200">
              <a:lnSpc>
                <a:spcPct val="150000"/>
              </a:lnSpc>
            </a:pPr>
            <a:r>
              <a:rPr lang="tr-TR" sz="1200" dirty="0" smtClean="0">
                <a:solidFill>
                  <a:srgbClr val="5B9BD5">
                    <a:lumMod val="75000"/>
                  </a:srgbClr>
                </a:solidFill>
              </a:rPr>
              <a:t>WHO Global Report on </a:t>
            </a:r>
            <a:r>
              <a:rPr lang="tr-TR" sz="1200" dirty="0" err="1" smtClean="0">
                <a:solidFill>
                  <a:srgbClr val="5B9BD5">
                    <a:lumMod val="75000"/>
                  </a:srgbClr>
                </a:solidFill>
              </a:rPr>
              <a:t>Diabetes</a:t>
            </a:r>
            <a:r>
              <a:rPr lang="tr-TR" sz="1200" dirty="0" smtClean="0">
                <a:solidFill>
                  <a:srgbClr val="5B9BD5">
                    <a:lumMod val="75000"/>
                  </a:srgbClr>
                </a:solidFill>
              </a:rPr>
              <a:t> 2016</a:t>
            </a:r>
            <a:endParaRPr lang="tr-TR" sz="12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68772" y="1840769"/>
            <a:ext cx="2694605" cy="831630"/>
          </a:xfrm>
          <a:prstGeom prst="round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 sz="3600" b="1" dirty="0" smtClean="0">
              <a:solidFill>
                <a:srgbClr val="FF0000"/>
              </a:solidFill>
            </a:endParaRPr>
          </a:p>
          <a:p>
            <a:pPr algn="ctr" defTabSz="457200"/>
            <a:r>
              <a:rPr lang="tr-TR" sz="3600" b="1" dirty="0" smtClean="0">
                <a:solidFill>
                  <a:srgbClr val="FF0000"/>
                </a:solidFill>
              </a:rPr>
              <a:t>2/3 erişkin</a:t>
            </a:r>
          </a:p>
          <a:p>
            <a:pPr defTabSz="457200"/>
            <a:endParaRPr lang="tr-TR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40366" y="2930874"/>
            <a:ext cx="1355394" cy="577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1400" dirty="0" smtClean="0">
                <a:solidFill>
                  <a:srgbClr val="5B9BD5">
                    <a:lumMod val="75000"/>
                  </a:srgbClr>
                </a:solidFill>
              </a:rPr>
              <a:t>WHO 2016</a:t>
            </a:r>
            <a:endParaRPr lang="tr-TR" sz="1400" dirty="0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528" y="1527922"/>
            <a:ext cx="857250" cy="14573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304" y="1523306"/>
            <a:ext cx="1085850" cy="1438275"/>
          </a:xfrm>
          <a:prstGeom prst="rect">
            <a:avLst/>
          </a:prstGeom>
        </p:spPr>
      </p:pic>
      <p:sp>
        <p:nvSpPr>
          <p:cNvPr id="14" name="Yuvarlatılmış Dikdörtgen 13"/>
          <p:cNvSpPr/>
          <p:nvPr/>
        </p:nvSpPr>
        <p:spPr>
          <a:xfrm>
            <a:off x="3686220" y="3059996"/>
            <a:ext cx="1789655" cy="405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FAZLA KİLOLU</a:t>
            </a: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544414" y="3022344"/>
            <a:ext cx="1517630" cy="405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OBEZ</a:t>
            </a: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38200" y="3743918"/>
            <a:ext cx="525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2013</a:t>
            </a:r>
            <a:r>
              <a:rPr lang="tr-TR" sz="2400" b="1" dirty="0">
                <a:solidFill>
                  <a:srgbClr val="002060"/>
                </a:solidFill>
              </a:rPr>
              <a:t>: 	1 </a:t>
            </a:r>
            <a:r>
              <a:rPr lang="tr-TR" sz="2400" b="1" baseline="30000" dirty="0">
                <a:solidFill>
                  <a:srgbClr val="002060"/>
                </a:solidFill>
              </a:rPr>
              <a:t>o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Avrupa’da:  </a:t>
            </a:r>
          </a:p>
          <a:p>
            <a:pPr defTabSz="45720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	1/7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erişkin </a:t>
            </a:r>
            <a:r>
              <a:rPr lang="tr-TR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≈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7.2 </a:t>
            </a:r>
            <a:r>
              <a:rPr lang="en-US" sz="2400" b="1" dirty="0" smtClean="0">
                <a:solidFill>
                  <a:srgbClr val="002060"/>
                </a:solidFill>
              </a:rPr>
              <a:t>mil</a:t>
            </a:r>
            <a:r>
              <a:rPr lang="tr-TR" sz="2400" b="1" dirty="0" smtClean="0">
                <a:solidFill>
                  <a:srgbClr val="002060"/>
                </a:solidFill>
              </a:rPr>
              <a:t>y</a:t>
            </a:r>
            <a:r>
              <a:rPr lang="en-US" sz="2400" b="1" dirty="0" smtClean="0">
                <a:solidFill>
                  <a:srgbClr val="002060"/>
                </a:solidFill>
              </a:rPr>
              <a:t>on</a:t>
            </a:r>
            <a:r>
              <a:rPr lang="tr-TR" sz="2400" b="1" dirty="0" smtClean="0">
                <a:solidFill>
                  <a:srgbClr val="002060"/>
                </a:solidFill>
              </a:rPr>
              <a:t> T2DM</a:t>
            </a:r>
            <a:endParaRPr lang="tr-TR" sz="2400" b="1" dirty="0">
              <a:solidFill>
                <a:srgbClr val="002060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		14 </a:t>
            </a:r>
            <a:r>
              <a:rPr lang="tr-TR" sz="2400" b="1" dirty="0" smtClean="0">
                <a:solidFill>
                  <a:srgbClr val="002060"/>
                </a:solidFill>
              </a:rPr>
              <a:t>milyon </a:t>
            </a:r>
            <a:r>
              <a:rPr lang="tr-TR" sz="2400" b="1" dirty="0" err="1" smtClean="0">
                <a:solidFill>
                  <a:srgbClr val="002060"/>
                </a:solidFill>
              </a:rPr>
              <a:t>prediyabet</a:t>
            </a:r>
            <a:endParaRPr lang="tr-TR" sz="2400" b="1" dirty="0">
              <a:solidFill>
                <a:srgbClr val="002060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		</a:t>
            </a:r>
            <a:r>
              <a:rPr lang="en-US" sz="2400" b="1" dirty="0">
                <a:solidFill>
                  <a:srgbClr val="002060"/>
                </a:solidFill>
              </a:rPr>
              <a:t>60,000 </a:t>
            </a:r>
            <a:r>
              <a:rPr lang="tr-TR" sz="2400" b="1" dirty="0" smtClean="0">
                <a:solidFill>
                  <a:srgbClr val="002060"/>
                </a:solidFill>
              </a:rPr>
              <a:t>DM-bağlı ölüm</a:t>
            </a:r>
            <a:endParaRPr lang="tr-TR" sz="2400" b="1" dirty="0">
              <a:solidFill>
                <a:srgbClr val="002060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2035</a:t>
            </a:r>
            <a:r>
              <a:rPr lang="tr-TR" sz="2400" b="1" dirty="0">
                <a:solidFill>
                  <a:srgbClr val="002060"/>
                </a:solidFill>
              </a:rPr>
              <a:t>:	1 </a:t>
            </a:r>
            <a:r>
              <a:rPr lang="tr-TR" sz="2400" b="1" baseline="30000" dirty="0">
                <a:solidFill>
                  <a:srgbClr val="002060"/>
                </a:solidFill>
              </a:rPr>
              <a:t>o 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  <a:r>
              <a:rPr lang="tr-TR" sz="2400" b="1" dirty="0" smtClean="0">
                <a:solidFill>
                  <a:srgbClr val="002060"/>
                </a:solidFill>
              </a:rPr>
              <a:t>sıra: </a:t>
            </a:r>
            <a:r>
              <a:rPr lang="en-US" sz="2400" b="1" dirty="0" smtClean="0">
                <a:solidFill>
                  <a:srgbClr val="002060"/>
                </a:solidFill>
              </a:rPr>
              <a:t>12 mil</a:t>
            </a:r>
            <a:r>
              <a:rPr lang="tr-TR" sz="2400" b="1" dirty="0" smtClean="0">
                <a:solidFill>
                  <a:srgbClr val="002060"/>
                </a:solidFill>
              </a:rPr>
              <a:t>y</a:t>
            </a:r>
            <a:r>
              <a:rPr lang="en-US" sz="2400" b="1" dirty="0" smtClean="0">
                <a:solidFill>
                  <a:srgbClr val="002060"/>
                </a:solidFill>
              </a:rPr>
              <a:t>on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r>
              <a:rPr lang="tr-TR" sz="2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835091" y="429791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Sağlık harcamaları: 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tr-TR" sz="2400" b="1" dirty="0">
              <a:solidFill>
                <a:srgbClr val="002060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%</a:t>
            </a:r>
            <a:r>
              <a:rPr lang="en-US" sz="2400" b="1" dirty="0" smtClean="0">
                <a:solidFill>
                  <a:srgbClr val="002060"/>
                </a:solidFill>
              </a:rPr>
              <a:t>23</a:t>
            </a:r>
            <a:r>
              <a:rPr lang="tr-TR" sz="2400" b="1" dirty="0" smtClean="0">
                <a:solidFill>
                  <a:srgbClr val="002060"/>
                </a:solidFill>
              </a:rPr>
              <a:t>’ü DM kaynaklı</a:t>
            </a:r>
            <a:endParaRPr lang="tr-TR" sz="2400" b="1" dirty="0">
              <a:solidFill>
                <a:srgbClr val="002060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  <a:r>
              <a:rPr lang="tr-TR" sz="2400" b="1" dirty="0" smtClean="0">
                <a:solidFill>
                  <a:srgbClr val="002060"/>
                </a:solidFill>
              </a:rPr>
              <a:t>Bunun ¾’ü komplikasyon kaynaklı</a:t>
            </a:r>
            <a:endParaRPr lang="tr-TR" sz="2400" b="1" dirty="0">
              <a:solidFill>
                <a:srgbClr val="00206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0733101" y="6281968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tr-TR" sz="1600" dirty="0">
                <a:solidFill>
                  <a:srgbClr val="0070C0"/>
                </a:solidFill>
              </a:rPr>
              <a:t>IDF 2014</a:t>
            </a:r>
          </a:p>
        </p:txBody>
      </p:sp>
    </p:spTree>
    <p:extLst>
      <p:ext uri="{BB962C8B-B14F-4D97-AF65-F5344CB8AC3E}">
        <p14:creationId xmlns:p14="http://schemas.microsoft.com/office/powerpoint/2010/main" val="36434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427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İNSÜLİN TİPLERİ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653" y="991672"/>
            <a:ext cx="11036121" cy="5769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AF2F78"/>
                </a:solidFill>
              </a:rPr>
              <a:t>CDA: T1DM ve T2DM için: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Hızlı etkili insülinleri,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human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regüler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insüline karşılaştırıldığında kullanabilir: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Daha iyi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ostprandial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KŞ: 	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aspart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(Grade C, 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evel 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lispro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		(Grade C, Level 3)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glulisine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(Grade 4, Level 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Ciddi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maternal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hipoglisemi riskini azaltmak: 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aspart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(Grade C, Level 3)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			        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lispro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tr-TR" sz="1600" b="1" dirty="0" smtClean="0">
                <a:solidFill>
                  <a:srgbClr val="4472C4">
                    <a:lumMod val="50000"/>
                  </a:srgbClr>
                </a:solidFill>
              </a:rPr>
              <a:t>(</a:t>
            </a:r>
            <a:r>
              <a:rPr lang="tr-TR" sz="1600" b="1" dirty="0">
                <a:solidFill>
                  <a:srgbClr val="4472C4">
                    <a:lumMod val="50000"/>
                  </a:srgbClr>
                </a:solidFill>
              </a:rPr>
              <a:t>Grade C, Level 3</a:t>
            </a:r>
            <a:r>
              <a:rPr lang="tr-TR" sz="1600" b="1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Detemir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(Grade B, Level 2)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ve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glargine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(Grade C, </a:t>
            </a:r>
            <a:r>
              <a:rPr lang="tr-TR" sz="15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evel 3) 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NPH yerine kullanılabilir. 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CS uygulananda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proaktif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olarak insülin dozları arttırılmalı.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60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 Glycemic Targets During Pregnancy: </a:t>
            </a:r>
            <a:br>
              <a:rPr lang="en-US" sz="3200" dirty="0"/>
            </a:br>
            <a:r>
              <a:rPr lang="en-US" sz="3200" dirty="0"/>
              <a:t>AACE &amp; ADA Guidelines</a:t>
            </a:r>
            <a:r>
              <a:rPr lang="en-US" sz="3200" baseline="30000" dirty="0"/>
              <a:t>1,2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09800" y="1749425"/>
          <a:ext cx="7772400" cy="4211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85950"/>
                <a:gridCol w="329565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Glucose Increment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Patients with GDM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Patients with Preexisting T1DM or T2DM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Preprandial, </a:t>
                      </a:r>
                      <a:br>
                        <a:rPr lang="en-US" sz="1800" kern="1200" dirty="0" smtClean="0">
                          <a:effectLst/>
                        </a:rPr>
                      </a:br>
                      <a:r>
                        <a:rPr lang="en-US" sz="1800" kern="1200" dirty="0" err="1" smtClean="0">
                          <a:effectLst/>
                        </a:rPr>
                        <a:t>premeal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≤95 mg/dL (5.3 mmol/L)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Premeal, bedtime, and overnight glucose: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60-99 mg/dL </a:t>
                      </a:r>
                      <a:br>
                        <a:rPr lang="en-US" sz="1800" kern="1200" dirty="0" smtClean="0">
                          <a:effectLst/>
                        </a:rPr>
                      </a:br>
                      <a:r>
                        <a:rPr lang="en-US" sz="1800" kern="1200" dirty="0" smtClean="0">
                          <a:effectLst/>
                        </a:rPr>
                        <a:t>(3.4-5.5 mmol/L)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Postprandial, post-meal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1-hour post-meal: ≤140 mg/dL (7.8 mmol/L) or </a:t>
                      </a:r>
                    </a:p>
                    <a:p>
                      <a:r>
                        <a:rPr lang="en-US" sz="1800" kern="1200" dirty="0" smtClean="0">
                          <a:effectLst/>
                        </a:rPr>
                        <a:t>2-hour post-meal: ≤120 mg/dL (6.7 mmol/L)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Peak postprandial glucose 100-129 mg/</a:t>
                      </a:r>
                      <a:r>
                        <a:rPr lang="en-US" sz="1800" kern="1200" dirty="0" err="1" smtClean="0">
                          <a:effectLst/>
                        </a:rPr>
                        <a:t>dL</a:t>
                      </a:r>
                      <a:endParaRPr lang="en-US" sz="1800" kern="1200" dirty="0" smtClean="0">
                        <a:effectLst/>
                      </a:endParaRPr>
                    </a:p>
                    <a:p>
                      <a:r>
                        <a:rPr lang="en-US" sz="1800" kern="1200" dirty="0" smtClean="0">
                          <a:effectLst/>
                        </a:rPr>
                        <a:t>(5.5-7.1 </a:t>
                      </a:r>
                      <a:r>
                        <a:rPr lang="en-US" sz="1800" kern="1200" dirty="0" err="1" smtClean="0">
                          <a:effectLst/>
                        </a:rPr>
                        <a:t>mmol</a:t>
                      </a:r>
                      <a:r>
                        <a:rPr lang="en-US" sz="1800" kern="1200" dirty="0" smtClean="0">
                          <a:effectLst/>
                        </a:rPr>
                        <a:t>/L)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A1C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A1C ≤6.0% 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r>
                        <a:rPr lang="en-US" sz="1800" kern="1200" dirty="0" smtClean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86108" y="6462369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r" defTabSz="457200">
              <a:buFont typeface="+mj-lt"/>
              <a:buAutoNum type="arabicPeriod"/>
            </a:pPr>
            <a:r>
              <a:rPr lang="en-US" sz="1000" dirty="0">
                <a:solidFill>
                  <a:srgbClr val="FFFFFF"/>
                </a:solidFill>
              </a:rPr>
              <a:t>AACE. </a:t>
            </a:r>
            <a:r>
              <a:rPr lang="en-US" sz="1000" i="1" dirty="0" err="1">
                <a:solidFill>
                  <a:srgbClr val="FFFFFF"/>
                </a:solidFill>
              </a:rPr>
              <a:t>Endocr</a:t>
            </a:r>
            <a:r>
              <a:rPr lang="en-US" sz="1000" i="1" dirty="0">
                <a:solidFill>
                  <a:srgbClr val="FFFFFF"/>
                </a:solidFill>
              </a:rPr>
              <a:t> </a:t>
            </a:r>
            <a:r>
              <a:rPr lang="en-US" sz="1000" i="1" dirty="0" err="1">
                <a:solidFill>
                  <a:srgbClr val="FFFFFF"/>
                </a:solidFill>
              </a:rPr>
              <a:t>Pract</a:t>
            </a:r>
            <a:r>
              <a:rPr lang="en-US" sz="1000" dirty="0">
                <a:solidFill>
                  <a:srgbClr val="FFFFFF"/>
                </a:solidFill>
              </a:rPr>
              <a:t>. 2011;17(2):1-53. </a:t>
            </a:r>
          </a:p>
          <a:p>
            <a:pPr marL="228600" indent="-228600" algn="r" defTabSz="457200">
              <a:buFont typeface="+mj-lt"/>
              <a:buAutoNum type="arabicPeriod"/>
            </a:pPr>
            <a:r>
              <a:rPr lang="en-US" sz="1000" dirty="0">
                <a:solidFill>
                  <a:srgbClr val="FFFFFF"/>
                </a:solidFill>
              </a:rPr>
              <a:t>ADA. </a:t>
            </a:r>
            <a:r>
              <a:rPr lang="en-US" sz="1000" i="1" dirty="0">
                <a:solidFill>
                  <a:srgbClr val="FFFFFF"/>
                </a:solidFill>
              </a:rPr>
              <a:t>Diabetes Care</a:t>
            </a:r>
            <a:r>
              <a:rPr lang="en-US" sz="1000" dirty="0">
                <a:solidFill>
                  <a:srgbClr val="FFFFFF"/>
                </a:solidFill>
              </a:rPr>
              <a:t>. 2013;36(</a:t>
            </a:r>
            <a:r>
              <a:rPr lang="en-US" sz="1000" dirty="0" err="1">
                <a:solidFill>
                  <a:srgbClr val="FFFFFF"/>
                </a:solidFill>
              </a:rPr>
              <a:t>suppl</a:t>
            </a:r>
            <a:r>
              <a:rPr lang="en-US" sz="1000" dirty="0">
                <a:solidFill>
                  <a:srgbClr val="FFFFFF"/>
                </a:solidFill>
              </a:rPr>
              <a:t> 1):S11-66.</a:t>
            </a:r>
          </a:p>
        </p:txBody>
      </p:sp>
    </p:spTree>
    <p:extLst>
      <p:ext uri="{BB962C8B-B14F-4D97-AF65-F5344CB8AC3E}">
        <p14:creationId xmlns:p14="http://schemas.microsoft.com/office/powerpoint/2010/main" val="7168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0" y="1782582"/>
            <a:ext cx="8214191" cy="3384811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263471" y="85097"/>
            <a:ext cx="5811865" cy="131735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Diyabet global bir hastalık !</a:t>
            </a:r>
          </a:p>
          <a:p>
            <a:pPr algn="ctr" defTabSz="457200">
              <a:lnSpc>
                <a:spcPct val="150000"/>
              </a:lnSpc>
            </a:pPr>
            <a:r>
              <a:rPr lang="tr-TR" sz="2400" dirty="0" smtClean="0">
                <a:solidFill>
                  <a:srgbClr val="FFC000"/>
                </a:solidFill>
              </a:rPr>
              <a:t>Tahmini global </a:t>
            </a:r>
            <a:r>
              <a:rPr lang="tr-TR" sz="2400" dirty="0" err="1" smtClean="0">
                <a:solidFill>
                  <a:srgbClr val="FFC000"/>
                </a:solidFill>
              </a:rPr>
              <a:t>prevalansı</a:t>
            </a:r>
            <a:endParaRPr lang="tr-TR" sz="2400" dirty="0">
              <a:solidFill>
                <a:srgbClr val="FFC000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63471" y="5570626"/>
            <a:ext cx="1689315" cy="783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151 milyon</a:t>
            </a:r>
          </a:p>
          <a:p>
            <a:pPr algn="ctr" defTabSz="457200">
              <a:lnSpc>
                <a:spcPct val="150000"/>
              </a:lnSpc>
            </a:pPr>
            <a:r>
              <a:rPr lang="tr-TR" sz="2000" dirty="0" smtClean="0">
                <a:solidFill>
                  <a:srgbClr val="4472C4">
                    <a:lumMod val="50000"/>
                  </a:srgbClr>
                </a:solidFill>
              </a:rPr>
              <a:t>2000</a:t>
            </a:r>
            <a:endParaRPr lang="tr-TR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820692" y="5570626"/>
            <a:ext cx="1689315" cy="783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415 milyon</a:t>
            </a:r>
          </a:p>
          <a:p>
            <a:pPr algn="ctr" defTabSz="457200">
              <a:lnSpc>
                <a:spcPct val="150000"/>
              </a:lnSpc>
            </a:pPr>
            <a:r>
              <a:rPr lang="tr-TR" sz="2000" dirty="0" smtClean="0">
                <a:solidFill>
                  <a:srgbClr val="4472C4">
                    <a:lumMod val="50000"/>
                  </a:srgbClr>
                </a:solidFill>
              </a:rPr>
              <a:t>2015</a:t>
            </a:r>
            <a:endParaRPr lang="tr-TR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718875" y="5579390"/>
            <a:ext cx="1689315" cy="7749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552 milyon</a:t>
            </a:r>
          </a:p>
          <a:p>
            <a:pPr algn="ctr" defTabSz="457200">
              <a:lnSpc>
                <a:spcPct val="150000"/>
              </a:lnSpc>
            </a:pPr>
            <a:r>
              <a:rPr lang="tr-TR" sz="2000" dirty="0" smtClean="0">
                <a:solidFill>
                  <a:srgbClr val="4472C4">
                    <a:lumMod val="50000"/>
                  </a:srgbClr>
                </a:solidFill>
              </a:rPr>
              <a:t>2030</a:t>
            </a:r>
            <a:endParaRPr lang="tr-TR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44" y="1137977"/>
            <a:ext cx="3613252" cy="4029416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9315824" y="5469886"/>
            <a:ext cx="1689315" cy="9851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</a:pPr>
            <a:r>
              <a:rPr lang="tr-TR" sz="2400" dirty="0" smtClean="0">
                <a:solidFill>
                  <a:srgbClr val="D8344F"/>
                </a:solidFill>
              </a:rPr>
              <a:t>642 milyon</a:t>
            </a:r>
          </a:p>
          <a:p>
            <a:pPr algn="ctr" defTabSz="457200">
              <a:lnSpc>
                <a:spcPct val="150000"/>
              </a:lnSpc>
            </a:pPr>
            <a:r>
              <a:rPr lang="tr-TR" sz="2000" dirty="0" smtClean="0">
                <a:solidFill>
                  <a:srgbClr val="4472C4">
                    <a:lumMod val="50000"/>
                  </a:srgbClr>
                </a:solidFill>
              </a:rPr>
              <a:t>2040</a:t>
            </a:r>
            <a:endParaRPr lang="tr-TR" sz="2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0"/>
            <a:ext cx="1780186" cy="743776"/>
          </a:xfrm>
          <a:prstGeom prst="rect">
            <a:avLst/>
          </a:prstGeom>
        </p:spPr>
      </p:pic>
      <p:sp>
        <p:nvSpPr>
          <p:cNvPr id="13" name="Sağ Ok 12"/>
          <p:cNvSpPr/>
          <p:nvPr/>
        </p:nvSpPr>
        <p:spPr>
          <a:xfrm rot="-660000">
            <a:off x="177075" y="1707803"/>
            <a:ext cx="10884412" cy="457434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50800" dist="50800" dir="6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tr-TR">
              <a:solidFill>
                <a:prstClr val="white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993" y="1860386"/>
            <a:ext cx="2876574" cy="30813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40" y="1990940"/>
            <a:ext cx="1979802" cy="128032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" y="1782582"/>
            <a:ext cx="1099864" cy="56793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785" y="1889236"/>
            <a:ext cx="3774568" cy="202057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26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  <a:alpha val="19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-39337"/>
            <a:ext cx="10515600" cy="1325562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GESTASYONEL DİYABET</a:t>
            </a:r>
            <a:endParaRPr lang="tr-T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84888" y="1286225"/>
            <a:ext cx="4139899" cy="319798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sz="4500" b="1" dirty="0" smtClean="0">
                <a:solidFill>
                  <a:srgbClr val="002060"/>
                </a:solidFill>
              </a:rPr>
              <a:t>Gebe tercihi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4500" b="1" dirty="0" smtClean="0">
                <a:solidFill>
                  <a:srgbClr val="002060"/>
                </a:solidFill>
              </a:rPr>
              <a:t>Erken tanı ve tedavi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4500" b="1" dirty="0" smtClean="0">
                <a:solidFill>
                  <a:srgbClr val="002060"/>
                </a:solidFill>
              </a:rPr>
              <a:t>Uzun dönem etkiler </a:t>
            </a:r>
          </a:p>
          <a:p>
            <a:pPr marL="0" indent="0">
              <a:lnSpc>
                <a:spcPct val="150000"/>
              </a:lnSpc>
              <a:buNone/>
            </a:pP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</a:t>
            </a:r>
            <a:endParaRPr lang="tr-TR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59" y="1714821"/>
            <a:ext cx="2559322" cy="191702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Yuvarlatılmış Dikdörtgen 4"/>
          <p:cNvSpPr/>
          <p:nvPr/>
        </p:nvSpPr>
        <p:spPr>
          <a:xfrm>
            <a:off x="3271143" y="3637081"/>
            <a:ext cx="5649714" cy="2972018"/>
          </a:xfrm>
          <a:prstGeom prst="round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D60093"/>
                </a:solidFill>
              </a:rPr>
              <a:t>WHO: 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AF2F78"/>
                </a:solidFill>
              </a:rPr>
              <a:t>Her </a:t>
            </a:r>
            <a:r>
              <a:rPr lang="tr-TR" sz="2800" b="1" dirty="0">
                <a:solidFill>
                  <a:srgbClr val="AF2F78"/>
                </a:solidFill>
              </a:rPr>
              <a:t>bölge kendi yükünü </a:t>
            </a:r>
            <a:r>
              <a:rPr lang="tr-TR" sz="2800" b="1" dirty="0" smtClean="0">
                <a:solidFill>
                  <a:srgbClr val="AF2F78"/>
                </a:solidFill>
              </a:rPr>
              <a:t>değerlendirip </a:t>
            </a:r>
            <a:r>
              <a:rPr lang="tr-TR" sz="2800" b="1" dirty="0">
                <a:solidFill>
                  <a:srgbClr val="AF2F78"/>
                </a:solidFill>
              </a:rPr>
              <a:t>nasıl uygulayacağına karar </a:t>
            </a:r>
            <a:r>
              <a:rPr lang="tr-TR" sz="2800" b="1" dirty="0" smtClean="0">
                <a:solidFill>
                  <a:srgbClr val="AF2F78"/>
                </a:solidFill>
              </a:rPr>
              <a:t>vermeli.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302634"/>
            <a:ext cx="2451664" cy="28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888" y="209372"/>
            <a:ext cx="10363200" cy="1143000"/>
          </a:xfrm>
        </p:spPr>
        <p:txBody>
          <a:bodyPr/>
          <a:lstStyle/>
          <a:p>
            <a:r>
              <a:rPr lang="tr-TR" sz="3600" b="1" kern="1200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j-cs"/>
              </a:rPr>
              <a:t>GEBELİKTE KŞ KONTROLÜ NEDEN ÖNEMLİ ?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901" y="1468609"/>
            <a:ext cx="11096786" cy="539341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anne ve 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fetusu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için olumsuz gebelik sonucu oluşturan riskler, 1. 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trimester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maternal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glikoz seviyesi ile </a:t>
            </a: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ilişkili. 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tr-T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  2013</a:t>
            </a:r>
          </a:p>
          <a:p>
            <a:pPr lvl="0">
              <a:lnSpc>
                <a:spcPct val="150000"/>
              </a:lnSpc>
            </a:pPr>
            <a:endParaRPr lang="tr-TR" sz="24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GDM:  Sıkı takip  X  Standart bakım: geniş RKÇ  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 ile ciddi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perinatal 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ompli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%4’den %1’e ↓</a:t>
            </a:r>
            <a:endParaRPr lang="en-US" sz="2400" b="1" baseline="30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 sağlığına bağlı yaşam kalitesinde iyileşme		</a:t>
            </a:r>
            <a:r>
              <a:rPr lang="tr-TR" sz="1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Crowther</a:t>
            </a:r>
            <a:r>
              <a:rPr lang="tr-TR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2005</a:t>
            </a:r>
          </a:p>
          <a:p>
            <a:pPr lvl="1"/>
            <a:endParaRPr lang="tr-TR" sz="2000" b="1" baseline="300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tr-TR" sz="2000" b="1" baseline="30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</a:t>
            </a:r>
            <a:r>
              <a:rPr lang="sv-SE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GDM </a:t>
            </a:r>
            <a:r>
              <a:rPr lang="sv-SE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tedavisi önerilir. 	</a:t>
            </a:r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v-SE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v-SE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 1A)</a:t>
            </a:r>
          </a:p>
          <a:p>
            <a:pPr marL="457200" lvl="1" indent="0">
              <a:buNone/>
            </a:pPr>
            <a:endParaRPr lang="tr-TR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tr-TR" sz="2000" b="1" baseline="30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1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GDM: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SİKOLOJİK SORUNLAR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79" y="1408113"/>
            <a:ext cx="9135607" cy="4114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GDM yönetimi, hastaya ciddi psikolojik yük getirir.</a:t>
            </a: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Multidisipliner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ekibin bir parçası olan bir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uzman: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Psikolojik destek:  gebelik sonuçları +  yaşam kalitesi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Stres ve kaygı yönetimi  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Etkin tedaviye engel faktörler saptanıp çözüm 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00" y="5845052"/>
            <a:ext cx="675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Snoek SJ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. </a:t>
            </a:r>
            <a:r>
              <a:rPr lang="en-US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2005</a:t>
            </a:r>
            <a:r>
              <a:rPr lang="en-US" sz="1200" dirty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/>
            </a:r>
            <a:br>
              <a:rPr lang="en-US" sz="1200" dirty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200" dirty="0" err="1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Jovanovic</a:t>
            </a:r>
            <a:r>
              <a:rPr lang="en-US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L</a:t>
            </a:r>
            <a:r>
              <a:rPr lang="tr-TR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.</a:t>
            </a:r>
            <a:r>
              <a:rPr lang="en-US" sz="1200" dirty="0" smtClean="0">
                <a:solidFill>
                  <a:srgbClr val="5B9BD5">
                    <a:lumMod val="50000"/>
                  </a:srgbClr>
                </a:solidFill>
                <a:ea typeface="ＭＳ Ｐゴシック" charset="0"/>
                <a:cs typeface="Calibri" panose="020F0502020204030204" pitchFamily="34" charset="0"/>
              </a:rPr>
              <a:t> 2009</a:t>
            </a:r>
            <a:endParaRPr lang="en-US" sz="9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50" y="1569099"/>
            <a:ext cx="2475969" cy="37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/>
          </p:nvPr>
        </p:nvGraphicFramePr>
        <p:xfrm>
          <a:off x="186267" y="0"/>
          <a:ext cx="1200573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19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/>
          </p:nvPr>
        </p:nvGraphicFramePr>
        <p:xfrm>
          <a:off x="135466" y="237067"/>
          <a:ext cx="6017361" cy="645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Yuvarlatılmış Dikdörtgen 5"/>
          <p:cNvSpPr/>
          <p:nvPr/>
        </p:nvSpPr>
        <p:spPr>
          <a:xfrm>
            <a:off x="7082726" y="1673817"/>
            <a:ext cx="4675600" cy="4804475"/>
          </a:xfrm>
          <a:prstGeom prst="roundRect">
            <a:avLst/>
          </a:prstGeom>
          <a:solidFill>
            <a:srgbClr val="FFCCFF">
              <a:alpha val="27000"/>
            </a:srgbClr>
          </a:solidFill>
          <a:ln w="28575">
            <a:solidFill>
              <a:srgbClr val="FFCCFF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 smtClean="0">
              <a:solidFill>
                <a:prstClr val="white"/>
              </a:solidFill>
              <a:ea typeface="SimSun" panose="02010600030101010101" pitchFamily="2" charset="-122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 smtClean="0">
              <a:solidFill>
                <a:prstClr val="white"/>
              </a:solidFill>
              <a:ea typeface="SimSun" panose="02010600030101010101" pitchFamily="2" charset="-122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>
              <a:solidFill>
                <a:prstClr val="white"/>
              </a:solidFill>
              <a:ea typeface="SimSun" panose="02010600030101010101" pitchFamily="2" charset="-122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tr-TR" altLang="en-US" sz="3200" b="1" dirty="0" smtClean="0">
                <a:solidFill>
                  <a:srgbClr val="C00000"/>
                </a:solidFill>
                <a:ea typeface="SimSun" panose="02010600030101010101" pitchFamily="2" charset="-122"/>
              </a:rPr>
              <a:t>ADÖLESAN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: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en-US" sz="3200" dirty="0">
                <a:solidFill>
                  <a:srgbClr val="C00000"/>
                </a:solidFill>
                <a:ea typeface="SimSun" panose="02010600030101010101" pitchFamily="2" charset="-122"/>
              </a:rPr>
              <a:t>O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be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z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it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e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en-US" sz="3200" dirty="0">
                <a:solidFill>
                  <a:srgbClr val="C00000"/>
                </a:solidFill>
                <a:ea typeface="SimSun" panose="02010600030101010101" pitchFamily="2" charset="-122"/>
              </a:rPr>
              <a:t>G</a:t>
            </a:r>
            <a:r>
              <a:rPr lang="en-MY" altLang="en-US" sz="3200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lu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k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o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z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MY" altLang="en-US" sz="3200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intoleran</a:t>
            </a:r>
            <a:r>
              <a:rPr lang="tr-TR" altLang="en-US" sz="3200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sı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Di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y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abet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 smtClean="0">
                <a:solidFill>
                  <a:srgbClr val="C00000"/>
                </a:solidFill>
              </a:rPr>
              <a:t>Metabolik</a:t>
            </a:r>
            <a:r>
              <a:rPr lang="tr-TR" sz="3200" dirty="0" smtClean="0">
                <a:solidFill>
                  <a:srgbClr val="C00000"/>
                </a:solidFill>
              </a:rPr>
              <a:t> Sendrom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 smtClean="0">
                <a:solidFill>
                  <a:srgbClr val="C00000"/>
                </a:solidFill>
              </a:rPr>
              <a:t>Kardiyovasküler</a:t>
            </a:r>
            <a:r>
              <a:rPr lang="tr-TR" sz="3200" dirty="0" smtClean="0">
                <a:solidFill>
                  <a:srgbClr val="C00000"/>
                </a:solidFill>
              </a:rPr>
              <a:t> riskler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 smtClean="0">
                <a:solidFill>
                  <a:srgbClr val="C00000"/>
                </a:solidFill>
              </a:rPr>
              <a:t>Nörokognitif</a:t>
            </a:r>
            <a:r>
              <a:rPr lang="tr-TR" sz="3200" dirty="0" smtClean="0">
                <a:solidFill>
                  <a:srgbClr val="C00000"/>
                </a:solidFill>
              </a:rPr>
              <a:t> sorunlar</a:t>
            </a:r>
            <a:r>
              <a:rPr lang="tr-TR" sz="3200" dirty="0">
                <a:solidFill>
                  <a:srgbClr val="C00000"/>
                </a:solidFill>
              </a:rPr>
              <a:t> </a:t>
            </a:r>
            <a:r>
              <a:rPr lang="tr-TR" sz="3200" dirty="0" smtClean="0">
                <a:solidFill>
                  <a:srgbClr val="C00000"/>
                </a:solidFill>
              </a:rPr>
              <a:t> </a:t>
            </a:r>
            <a:endParaRPr lang="tr-TR" sz="3200" dirty="0">
              <a:solidFill>
                <a:srgbClr val="C00000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tr-TR" sz="2400" dirty="0">
              <a:solidFill>
                <a:prstClr val="white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tr-TR" sz="2400" dirty="0">
              <a:solidFill>
                <a:prstClr val="white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MY" altLang="en-US" sz="2400" dirty="0">
              <a:solidFill>
                <a:prstClr val="white"/>
              </a:solidFill>
              <a:ea typeface="SimSun" panose="02010600030101010101" pitchFamily="2" charset="-122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340958" y="237067"/>
            <a:ext cx="4119179" cy="1185333"/>
          </a:xfrm>
          <a:prstGeom prst="round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tr-TR" sz="3600" b="1" dirty="0" smtClean="0">
                <a:solidFill>
                  <a:srgbClr val="4472C4">
                    <a:lumMod val="50000"/>
                  </a:srgbClr>
                </a:solidFill>
              </a:rPr>
              <a:t>FETAL  KOMPLİKASYONLAR</a:t>
            </a:r>
            <a:endParaRPr lang="tr-TR" sz="36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484"/>
            <a:ext cx="12227490" cy="65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7592" y="146819"/>
            <a:ext cx="10515600" cy="45848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TARAMA ÖNERİLERİ</a:t>
            </a:r>
            <a:endParaRPr lang="tr-TR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1224567" y="875762"/>
          <a:ext cx="9310318" cy="567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929"/>
                <a:gridCol w="2001937"/>
                <a:gridCol w="1622928"/>
                <a:gridCol w="1577597"/>
                <a:gridCol w="1214777"/>
                <a:gridCol w="1941150"/>
              </a:tblGrid>
              <a:tr h="592666">
                <a:tc>
                  <a:txBody>
                    <a:bodyPr/>
                    <a:lstStyle/>
                    <a:p>
                      <a:r>
                        <a:rPr lang="tr-TR" dirty="0" smtClean="0"/>
                        <a:t>Kuruluş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Kriter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İlk </a:t>
                      </a:r>
                      <a:r>
                        <a:rPr lang="tr-TR" dirty="0" err="1" smtClean="0"/>
                        <a:t>vizitte</a:t>
                      </a:r>
                      <a:r>
                        <a:rPr lang="tr-TR" dirty="0" smtClean="0"/>
                        <a:t> tarama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24-32 </a:t>
                      </a:r>
                      <a:r>
                        <a:rPr lang="tr-TR" dirty="0" err="1" smtClean="0"/>
                        <a:t>GH’da</a:t>
                      </a:r>
                      <a:r>
                        <a:rPr lang="tr-TR" dirty="0" smtClean="0"/>
                        <a:t> OGTT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Bir/İki basamak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Tarama HbA1C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WHO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IADPSG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Üniversal/riskli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Tüm</a:t>
                      </a:r>
                      <a:r>
                        <a:rPr lang="tr-TR" baseline="0" dirty="0" smtClean="0"/>
                        <a:t> gebelere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Hayır</a:t>
                      </a:r>
                      <a:endParaRPr lang="tr-TR" dirty="0"/>
                    </a:p>
                  </a:txBody>
                  <a:tcPr/>
                </a:tc>
              </a:tr>
              <a:tr h="933791">
                <a:tc>
                  <a:txBody>
                    <a:bodyPr/>
                    <a:lstStyle/>
                    <a:p>
                      <a:r>
                        <a:rPr lang="tr-TR" dirty="0" smtClean="0"/>
                        <a:t>ADA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IADPSG/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Carpenter-Coustan</a:t>
                      </a:r>
                      <a:r>
                        <a:rPr kumimoji="0" lang="tr-T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/NDDG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Riskli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Bir/İki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ACOG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Carpenter-Coustan</a:t>
                      </a:r>
                      <a:r>
                        <a:rPr lang="tr-TR" dirty="0" smtClean="0"/>
                        <a:t>/NDDG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Riskli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İki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ES, USA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IADPSG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Üniversal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AACE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IADPSG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Riskli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ADIPS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IADPSG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Riskli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Bir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‘’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SB</a:t>
                      </a:r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IADPSG/</a:t>
                      </a:r>
                    </a:p>
                    <a:p>
                      <a:r>
                        <a:rPr lang="tr-TR" dirty="0" err="1" smtClean="0">
                          <a:solidFill>
                            <a:srgbClr val="C00000"/>
                          </a:solidFill>
                        </a:rPr>
                        <a:t>Carpenter-Coustan</a:t>
                      </a:r>
                      <a:endParaRPr lang="tr-TR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Riskli</a:t>
                      </a:r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‘’</a:t>
                      </a:r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Bir/İki</a:t>
                      </a:r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C00000"/>
                          </a:solidFill>
                        </a:rPr>
                        <a:t>‘’</a:t>
                      </a:r>
                      <a:endParaRPr lang="tr-T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3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3">
                <a:lumMod val="5000"/>
                <a:lumOff val="95000"/>
                <a:alpha val="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GDM: TEMEL SORUNLAR</a:t>
            </a:r>
            <a:endParaRPr lang="tr-T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1474" y="699294"/>
            <a:ext cx="5470862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000" b="1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Tanım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endParaRPr lang="tr-TR" sz="32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 Tanı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 Tarama 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endParaRPr lang="tr-TR" sz="32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 Bakım kılavuzu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rgbClr val="002060"/>
                </a:solidFill>
              </a:rPr>
              <a:t>    G</a:t>
            </a:r>
            <a:r>
              <a:rPr lang="en-US" sz="3200" b="1" dirty="0" err="1" smtClean="0">
                <a:solidFill>
                  <a:srgbClr val="002060"/>
                </a:solidFill>
              </a:rPr>
              <a:t>lobal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tr-TR" sz="3200" b="1" dirty="0" smtClean="0">
                <a:solidFill>
                  <a:srgbClr val="002060"/>
                </a:solidFill>
              </a:rPr>
              <a:t>yük profili ve dağılımı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tr-TR" sz="3200" b="1" dirty="0" smtClean="0">
                <a:solidFill>
                  <a:schemeClr val="accent5">
                    <a:lumMod val="75000"/>
                  </a:schemeClr>
                </a:solidFill>
              </a:rPr>
              <a:t>         </a:t>
            </a:r>
            <a:endParaRPr lang="tr-TR" sz="3800" b="1" dirty="0">
              <a:solidFill>
                <a:srgbClr val="D60093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5" y="2137893"/>
            <a:ext cx="2778827" cy="3271233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914" y="1990451"/>
            <a:ext cx="3322748" cy="330798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Yuvarlatılmış Dikdörtgen 6"/>
          <p:cNvSpPr/>
          <p:nvPr/>
        </p:nvSpPr>
        <p:spPr>
          <a:xfrm>
            <a:off x="3269052" y="5671937"/>
            <a:ext cx="5470862" cy="822254"/>
          </a:xfrm>
          <a:prstGeom prst="round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tr-TR" sz="3500" b="1" dirty="0">
                <a:solidFill>
                  <a:srgbClr val="D60093"/>
                </a:solidFill>
              </a:rPr>
              <a:t> </a:t>
            </a:r>
            <a:r>
              <a:rPr lang="tr-TR" sz="3500" b="1" dirty="0" smtClean="0">
                <a:solidFill>
                  <a:srgbClr val="D60093"/>
                </a:solidFill>
              </a:rPr>
              <a:t>  </a:t>
            </a:r>
            <a:r>
              <a:rPr lang="tr-TR" sz="3500" b="1" dirty="0" smtClean="0">
                <a:solidFill>
                  <a:srgbClr val="AF2F78"/>
                </a:solidFill>
              </a:rPr>
              <a:t>YÖNÜMÜZ </a:t>
            </a:r>
            <a:r>
              <a:rPr lang="tr-TR" sz="3500" b="1" dirty="0">
                <a:solidFill>
                  <a:srgbClr val="AF2F78"/>
                </a:solidFill>
              </a:rPr>
              <a:t>BELİRSİZ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397" y="5740154"/>
            <a:ext cx="685819" cy="6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1553" y="179422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İLK ANTENATAL VİZİT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5003" y="920998"/>
            <a:ext cx="11590986" cy="6020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DM tanı (+): 	Önceden danışmanlık (+): gebelikteki yönetim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Önceden danışmanlık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(-): 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HbA1C       </a:t>
            </a:r>
            <a:r>
              <a:rPr lang="tr-TR" sz="1800" dirty="0" smtClean="0">
                <a:solidFill>
                  <a:schemeClr val="accent5">
                    <a:lumMod val="50000"/>
                  </a:schemeClr>
                </a:solidFill>
              </a:rPr>
              <a:t>IDF</a:t>
            </a:r>
            <a:endParaRPr lang="tr-TR" sz="1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GDM öykü (+):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sağlıklı yaşam önerisi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hemen OGTT (tercihan bir basamak)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Normalse 26-28 GH tekrar	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800" dirty="0" smtClean="0">
                <a:solidFill>
                  <a:srgbClr val="4472C4">
                    <a:lumMod val="50000"/>
                  </a:srgbClr>
                </a:solidFill>
              </a:rPr>
              <a:t>IDF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GDM öykü (-): 	Eğer risk faktörlerine dayalı seçme daha uygun görülmüyorsa, 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26-28.GH’da test önerileceğini söyle. 	</a:t>
            </a:r>
            <a:r>
              <a:rPr lang="tr-TR" sz="1800" dirty="0" smtClean="0">
                <a:solidFill>
                  <a:srgbClr val="4472C4">
                    <a:lumMod val="50000"/>
                  </a:srgbClr>
                </a:solidFill>
              </a:rPr>
              <a:t>IDF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tr-TR" b="1" dirty="0" smtClean="0">
                <a:solidFill>
                  <a:srgbClr val="C00000"/>
                </a:solidFill>
              </a:rPr>
              <a:t>SB</a:t>
            </a:r>
            <a:r>
              <a:rPr lang="tr-TR" b="1" dirty="0">
                <a:solidFill>
                  <a:srgbClr val="C00000"/>
                </a:solidFill>
              </a:rPr>
              <a:t>: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>
                <a:solidFill>
                  <a:schemeClr val="accent5">
                    <a:lumMod val="50000"/>
                  </a:schemeClr>
                </a:solidFill>
              </a:rPr>
              <a:t>Risk </a:t>
            </a:r>
            <a:r>
              <a:rPr lang="tr-TR" b="1" smtClean="0">
                <a:solidFill>
                  <a:schemeClr val="accent5">
                    <a:lumMod val="50000"/>
                  </a:schemeClr>
                </a:solidFill>
              </a:rPr>
              <a:t>gruplarında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olanlara ilk başvuruda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APG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100-126 arasında ise </a:t>
            </a:r>
            <a:r>
              <a:rPr lang="tr-TR" b="1">
                <a:solidFill>
                  <a:schemeClr val="accent5">
                    <a:lumMod val="50000"/>
                  </a:schemeClr>
                </a:solidFill>
              </a:rPr>
              <a:t>OGTT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Takip sıklığı: 	Ne kadar sık gerekiyorsa o kadar, öz. son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trimesterde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800" dirty="0" smtClean="0">
                <a:solidFill>
                  <a:srgbClr val="4472C4">
                    <a:lumMod val="50000"/>
                  </a:srgbClr>
                </a:solidFill>
              </a:rPr>
              <a:t>IDF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									</a:t>
            </a:r>
            <a:endParaRPr lang="tr-T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641" y="460499"/>
            <a:ext cx="2456750" cy="3369281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1323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08260" y="150031"/>
            <a:ext cx="5060324" cy="45912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DM GEBEDE RUTİN İZLEME EK</a:t>
            </a:r>
            <a:endParaRPr lang="tr-TR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68002" y="611745"/>
            <a:ext cx="10515600" cy="60595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Birinci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izlem: 6-8 GH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tr-TR" b="1" dirty="0" smtClean="0">
                <a:solidFill>
                  <a:srgbClr val="FF0000"/>
                </a:solidFill>
              </a:rPr>
              <a:t>HbA1c (</a:t>
            </a:r>
            <a:r>
              <a:rPr lang="tr-TR" b="1" dirty="0">
                <a:solidFill>
                  <a:srgbClr val="FF0000"/>
                </a:solidFill>
              </a:rPr>
              <a:t>≤</a:t>
            </a:r>
            <a:r>
              <a:rPr lang="tr-TR" b="1" dirty="0" smtClean="0">
                <a:solidFill>
                  <a:srgbClr val="FF0000"/>
                </a:solidFill>
              </a:rPr>
              <a:t>6.5, </a:t>
            </a:r>
            <a:r>
              <a:rPr lang="tr-TR" b="1" dirty="0">
                <a:solidFill>
                  <a:srgbClr val="FF0000"/>
                </a:solidFill>
              </a:rPr>
              <a:t>tercih </a:t>
            </a:r>
            <a:r>
              <a:rPr lang="tr-TR" b="1" dirty="0" smtClean="0">
                <a:solidFill>
                  <a:srgbClr val="FF0000"/>
                </a:solidFill>
              </a:rPr>
              <a:t>6)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Tiroid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Retina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Renal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EKG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İdrar kültürü</a:t>
            </a:r>
          </a:p>
          <a:p>
            <a:pPr marL="0" indent="0">
              <a:buNone/>
            </a:pP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Endokrinolog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ve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perinatolog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: Yüksek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riskliler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</a:rPr>
              <a:t>Brittle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 DM</a:t>
            </a: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DM  &gt; 5 </a:t>
            </a:r>
            <a:r>
              <a:rPr lang="de-DE" b="1" dirty="0" err="1" smtClean="0">
                <a:solidFill>
                  <a:schemeClr val="accent5">
                    <a:lumMod val="50000"/>
                  </a:schemeClr>
                </a:solidFill>
              </a:rPr>
              <a:t>yıl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Beslenme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bozukluğu olan</a:t>
            </a:r>
          </a:p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HbA1c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≥ 7</a:t>
            </a:r>
          </a:p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TSH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≥ 2.5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mU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/l</a:t>
            </a:r>
          </a:p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DM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kompl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 (+):</a:t>
            </a:r>
          </a:p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Kötü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obstetrik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öykü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6096000" y="1726165"/>
            <a:ext cx="5203065" cy="1181010"/>
          </a:xfrm>
          <a:prstGeom prst="roundRect">
            <a:avLst/>
          </a:prstGeom>
          <a:solidFill>
            <a:srgbClr val="FFFF00">
              <a:alpha val="42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spot idrar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mikroalbumin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kreatinin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 oranı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:    (µg/mg)</a:t>
            </a:r>
          </a:p>
          <a:p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&lt; 30 	normal</a:t>
            </a:r>
          </a:p>
          <a:p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30-300 	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mikroalbuminüri</a:t>
            </a:r>
            <a:endParaRPr lang="tr-TR" b="1" dirty="0" smtClean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&gt;300 	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makroalbuminüri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096000" y="5376928"/>
            <a:ext cx="3296991" cy="862884"/>
          </a:xfrm>
          <a:prstGeom prst="roundRect">
            <a:avLst/>
          </a:prstGeom>
          <a:solidFill>
            <a:srgbClr val="FF00FF">
              <a:alpha val="27000"/>
            </a:srgbClr>
          </a:solidFill>
          <a:ln w="254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Retinopati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</a:p>
          <a:p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B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öbrek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fonk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. boz ve </a:t>
            </a: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proteinüri</a:t>
            </a:r>
            <a:endParaRPr lang="tr-TR" b="1" dirty="0" smtClean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Koroner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arter </a:t>
            </a:r>
            <a:r>
              <a:rPr lang="tr-TR" b="1" dirty="0" err="1">
                <a:solidFill>
                  <a:srgbClr val="4472C4">
                    <a:lumMod val="50000"/>
                  </a:srgbClr>
                </a:solidFill>
              </a:rPr>
              <a:t>hst.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7" name="Sağ Ok 6"/>
          <p:cNvSpPr/>
          <p:nvPr/>
        </p:nvSpPr>
        <p:spPr>
          <a:xfrm>
            <a:off x="2913681" y="2340901"/>
            <a:ext cx="2820692" cy="210869"/>
          </a:xfrm>
          <a:prstGeom prst="rightArrow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Sağ Ok 8"/>
          <p:cNvSpPr/>
          <p:nvPr/>
        </p:nvSpPr>
        <p:spPr>
          <a:xfrm>
            <a:off x="3905573" y="5808370"/>
            <a:ext cx="1828800" cy="160988"/>
          </a:xfrm>
          <a:prstGeom prst="rightArrow">
            <a:avLst/>
          </a:prstGeom>
          <a:solidFill>
            <a:srgbClr val="C0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515600" cy="459123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DM GEBEDE RUTİN İZLEME EK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14817" y="884518"/>
            <a:ext cx="10515600" cy="605951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İkinci izlem: </a:t>
            </a: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11-14.GH</a:t>
            </a:r>
            <a:endParaRPr lang="tr-TR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 	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kontrol: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Kontrol 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edilemezse endokrinolog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smtClean="0">
                <a:solidFill>
                  <a:srgbClr val="FF0000"/>
                </a:solidFill>
              </a:rPr>
              <a:t>1</a:t>
            </a:r>
            <a:r>
              <a:rPr lang="tr-TR" b="1" dirty="0">
                <a:solidFill>
                  <a:srgbClr val="FF0000"/>
                </a:solidFill>
              </a:rPr>
              <a:t>. </a:t>
            </a:r>
            <a:r>
              <a:rPr lang="tr-TR" b="1" dirty="0" err="1" smtClean="0">
                <a:solidFill>
                  <a:srgbClr val="FF0000"/>
                </a:solidFill>
              </a:rPr>
              <a:t>trim</a:t>
            </a:r>
            <a:r>
              <a:rPr lang="tr-TR" b="1" dirty="0">
                <a:solidFill>
                  <a:srgbClr val="FF0000"/>
                </a:solidFill>
              </a:rPr>
              <a:t>. </a:t>
            </a:r>
            <a:r>
              <a:rPr lang="tr-TR" b="1" dirty="0" smtClean="0">
                <a:solidFill>
                  <a:srgbClr val="FF0000"/>
                </a:solidFill>
              </a:rPr>
              <a:t>tarama (</a:t>
            </a:r>
            <a:r>
              <a:rPr lang="tr-TR" b="1" dirty="0" err="1" smtClean="0">
                <a:solidFill>
                  <a:srgbClr val="FF0000"/>
                </a:solidFill>
              </a:rPr>
              <a:t>perinatolog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Üçüncü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Gözlem:  16-18. GH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rgbClr val="FF0000"/>
                </a:solidFill>
              </a:rPr>
              <a:t>Fetal</a:t>
            </a:r>
            <a:r>
              <a:rPr lang="tr-TR" b="1" dirty="0">
                <a:solidFill>
                  <a:srgbClr val="FF0000"/>
                </a:solidFill>
              </a:rPr>
              <a:t> anatomi taraması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Retinopatisi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olanda kontrol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Nefropatisi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olanda kontrol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Tetkik: 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kontrol, </a:t>
            </a:r>
            <a:r>
              <a:rPr lang="tr-TR" b="1" dirty="0">
                <a:solidFill>
                  <a:srgbClr val="FF0000"/>
                </a:solidFill>
              </a:rPr>
              <a:t>HbA1c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, üçlü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test (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DM’a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göre ayarlama)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Dördüncü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izlem:  22-24 Hafta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rgbClr val="FF0000"/>
                </a:solidFill>
              </a:rPr>
              <a:t>Fetal</a:t>
            </a:r>
            <a:r>
              <a:rPr lang="tr-TR" b="1" dirty="0">
                <a:solidFill>
                  <a:srgbClr val="FF0000"/>
                </a:solidFill>
              </a:rPr>
              <a:t> anomali taraması </a:t>
            </a:r>
            <a:r>
              <a:rPr lang="tr-TR" b="1" dirty="0" smtClean="0">
                <a:solidFill>
                  <a:srgbClr val="FF0000"/>
                </a:solidFill>
              </a:rPr>
              <a:t>+ </a:t>
            </a:r>
            <a:r>
              <a:rPr lang="tr-TR" b="1" dirty="0">
                <a:solidFill>
                  <a:srgbClr val="FF0000"/>
                </a:solidFill>
              </a:rPr>
              <a:t>genişletilmiş kalp </a:t>
            </a:r>
            <a:r>
              <a:rPr lang="tr-TR" b="1" dirty="0" smtClean="0">
                <a:solidFill>
                  <a:srgbClr val="FF0000"/>
                </a:solidFill>
              </a:rPr>
              <a:t>taraması (</a:t>
            </a:r>
            <a:r>
              <a:rPr lang="tr-TR" b="1" dirty="0" err="1" smtClean="0">
                <a:solidFill>
                  <a:srgbClr val="FF0000"/>
                </a:solidFill>
              </a:rPr>
              <a:t>perinatalog</a:t>
            </a:r>
            <a:r>
              <a:rPr lang="tr-TR" b="1" dirty="0" smtClean="0">
                <a:solidFill>
                  <a:srgbClr val="FF0000"/>
                </a:solidFill>
              </a:rPr>
              <a:t>)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Beşinci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İzlem:  28. GH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US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>
                <a:solidFill>
                  <a:srgbClr val="FF0000"/>
                </a:solidFill>
              </a:rPr>
              <a:t>HbA1c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Retinopati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b="1" dirty="0" err="1">
                <a:solidFill>
                  <a:schemeClr val="accent5">
                    <a:lumMod val="50000"/>
                  </a:schemeClr>
                </a:solidFill>
              </a:rPr>
              <a:t>Nefropati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435476" y="945397"/>
            <a:ext cx="4134118" cy="1288983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254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HbA1c ≤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6.5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4472C4">
                    <a:lumMod val="50000"/>
                  </a:srgbClr>
                </a:solidFill>
              </a:rPr>
              <a:t>Postprandial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1. ve 2. 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sa.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≤120 mg/dl </a:t>
            </a:r>
            <a:endParaRPr lang="tr-TR" b="1" dirty="0" smtClean="0">
              <a:solidFill>
                <a:srgbClr val="4472C4">
                  <a:lumMod val="50000"/>
                </a:srgb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(140’a </a:t>
            </a:r>
            <a:r>
              <a:rPr lang="tr-TR" b="1" dirty="0">
                <a:solidFill>
                  <a:srgbClr val="4472C4">
                    <a:lumMod val="50000"/>
                  </a:srgbClr>
                </a:solidFill>
              </a:rPr>
              <a:t>kadar kabul</a:t>
            </a:r>
            <a:r>
              <a:rPr lang="tr-TR" b="1" dirty="0" smtClean="0">
                <a:solidFill>
                  <a:srgbClr val="4472C4">
                    <a:lumMod val="50000"/>
                  </a:srgbClr>
                </a:solidFill>
              </a:rPr>
              <a:t>)</a:t>
            </a:r>
            <a:endParaRPr lang="tr-TR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" name="Sağ Ok 4"/>
          <p:cNvSpPr/>
          <p:nvPr/>
        </p:nvSpPr>
        <p:spPr>
          <a:xfrm>
            <a:off x="6422246" y="1286360"/>
            <a:ext cx="852407" cy="108488"/>
          </a:xfrm>
          <a:prstGeom prst="rightArrow">
            <a:avLst/>
          </a:prstGeom>
          <a:solidFill>
            <a:srgbClr val="AF2F78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044" y="2791598"/>
            <a:ext cx="2989373" cy="2245351"/>
          </a:xfrm>
          <a:prstGeom prst="rect">
            <a:avLst/>
          </a:prstGeom>
          <a:ln w="25400">
            <a:solidFill>
              <a:srgbClr val="D60093"/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772" y="4708456"/>
            <a:ext cx="2896961" cy="1926087"/>
          </a:xfrm>
          <a:prstGeom prst="rect">
            <a:avLst/>
          </a:prstGeom>
          <a:ln w="25400">
            <a:solidFill>
              <a:srgbClr val="AF2F78"/>
            </a:solidFill>
          </a:ln>
        </p:spPr>
      </p:pic>
    </p:spTree>
    <p:extLst>
      <p:ext uri="{BB962C8B-B14F-4D97-AF65-F5344CB8AC3E}">
        <p14:creationId xmlns:p14="http://schemas.microsoft.com/office/powerpoint/2010/main" val="21036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515600" cy="459123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DM GEBEDE RUTİN İZLEME EK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7739" y="575033"/>
            <a:ext cx="10515600" cy="62829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Altıncı izlem: 32. GH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rgbClr val="FF0000"/>
                </a:solidFill>
              </a:rPr>
              <a:t>Fetal</a:t>
            </a:r>
            <a:r>
              <a:rPr lang="tr-TR" sz="1600" b="1" dirty="0">
                <a:solidFill>
                  <a:srgbClr val="FF0000"/>
                </a:solidFill>
              </a:rPr>
              <a:t> büyüme, AFI, varsa </a:t>
            </a:r>
            <a:r>
              <a:rPr lang="tr-TR" sz="1600" b="1" dirty="0" err="1">
                <a:solidFill>
                  <a:srgbClr val="FF0000"/>
                </a:solidFill>
              </a:rPr>
              <a:t>fetal</a:t>
            </a:r>
            <a:r>
              <a:rPr lang="tr-TR" sz="1600" b="1" dirty="0">
                <a:solidFill>
                  <a:srgbClr val="FF0000"/>
                </a:solidFill>
              </a:rPr>
              <a:t> </a:t>
            </a:r>
            <a:r>
              <a:rPr lang="tr-TR" sz="1600" b="1" dirty="0" err="1">
                <a:solidFill>
                  <a:srgbClr val="FF0000"/>
                </a:solidFill>
              </a:rPr>
              <a:t>Doppler</a:t>
            </a:r>
            <a:endParaRPr lang="tr-TR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Fetal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err="1" smtClean="0">
                <a:solidFill>
                  <a:schemeClr val="accent5">
                    <a:lumMod val="50000"/>
                  </a:schemeClr>
                </a:solidFill>
              </a:rPr>
              <a:t>monitorizasyon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: hareket sayımı, NST, biyofizik 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profli</a:t>
            </a:r>
            <a:endParaRPr lang="tr-T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r-T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Yedinci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izlem: 34. GH</a:t>
            </a:r>
          </a:p>
          <a:p>
            <a:r>
              <a:rPr lang="tr-TR" sz="1600" b="1" dirty="0" err="1" smtClean="0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kontrol</a:t>
            </a:r>
          </a:p>
          <a:p>
            <a:r>
              <a:rPr lang="tr-TR" sz="1600" b="1" dirty="0" err="1" smtClean="0">
                <a:solidFill>
                  <a:schemeClr val="accent5">
                    <a:lumMod val="50000"/>
                  </a:schemeClr>
                </a:solidFill>
              </a:rPr>
              <a:t>Fetal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err="1" smtClean="0">
                <a:solidFill>
                  <a:schemeClr val="accent5">
                    <a:lumMod val="50000"/>
                  </a:schemeClr>
                </a:solidFill>
              </a:rPr>
              <a:t>monitorizasyon</a:t>
            </a:r>
            <a:endParaRPr lang="tr-T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r-T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Sekizinci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İzlem: 36. GH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Fetal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monitörizasyon</a:t>
            </a:r>
            <a:endParaRPr lang="tr-T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>
                <a:solidFill>
                  <a:srgbClr val="FF0000"/>
                </a:solidFill>
              </a:rPr>
              <a:t>HbA1c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Retinopati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Nefropati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kontrol</a:t>
            </a:r>
          </a:p>
          <a:p>
            <a:pPr marL="0" indent="0">
              <a:buNone/>
            </a:pPr>
            <a:endParaRPr lang="tr-TR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sz="1600" b="1" dirty="0" smtClean="0">
                <a:solidFill>
                  <a:schemeClr val="accent1">
                    <a:lumMod val="75000"/>
                  </a:schemeClr>
                </a:solidFill>
              </a:rPr>
              <a:t>Dokuzuncu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</a:rPr>
              <a:t>İzlem:  37. GH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Glisemik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kontrol</a:t>
            </a:r>
          </a:p>
          <a:p>
            <a:pPr marL="0" indent="0">
              <a:buNone/>
            </a:pP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•	</a:t>
            </a:r>
            <a:r>
              <a:rPr lang="tr-TR" sz="1600" b="1" dirty="0" err="1">
                <a:solidFill>
                  <a:schemeClr val="accent5">
                    <a:lumMod val="50000"/>
                  </a:schemeClr>
                </a:solidFill>
              </a:rPr>
              <a:t>Fetal</a:t>
            </a:r>
            <a:r>
              <a:rPr lang="tr-T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600" b="1" dirty="0" err="1" smtClean="0">
                <a:solidFill>
                  <a:schemeClr val="accent5">
                    <a:lumMod val="50000"/>
                  </a:schemeClr>
                </a:solidFill>
              </a:rPr>
              <a:t>monitorizasyon</a:t>
            </a:r>
            <a:endParaRPr lang="tr-TR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r-TR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476" y="4274454"/>
            <a:ext cx="4469668" cy="2234834"/>
          </a:xfrm>
          <a:prstGeom prst="rect">
            <a:avLst/>
          </a:prstGeom>
          <a:ln w="25400">
            <a:solidFill>
              <a:srgbClr val="AF2F78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39" y="1017588"/>
            <a:ext cx="3810000" cy="244792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685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199" y="147189"/>
            <a:ext cx="10515600" cy="64163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GEBELİKTE HİPERGLİSEMİ</a:t>
            </a:r>
            <a:endParaRPr lang="tr-T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595004" y="929899"/>
            <a:ext cx="9001991" cy="2253453"/>
          </a:xfrm>
          <a:prstGeom prst="roundRect">
            <a:avLst/>
          </a:prstGeom>
          <a:solidFill>
            <a:schemeClr val="tx2">
              <a:lumMod val="20000"/>
              <a:lumOff val="80000"/>
              <a:alpha val="14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rgbClr val="C00000"/>
                </a:solidFill>
              </a:rPr>
              <a:t>GDM:</a:t>
            </a:r>
            <a:r>
              <a:rPr lang="tr-TR" sz="2000" b="1" dirty="0">
                <a:solidFill>
                  <a:srgbClr val="002060"/>
                </a:solidFill>
              </a:rPr>
              <a:t> İlk defa gebelikte saptanan veya başlayan her derece glikoz </a:t>
            </a:r>
            <a:r>
              <a:rPr lang="tr-TR" sz="2000" b="1" dirty="0" err="1">
                <a:solidFill>
                  <a:srgbClr val="002060"/>
                </a:solidFill>
              </a:rPr>
              <a:t>intoleransı</a:t>
            </a:r>
            <a:r>
              <a:rPr lang="tr-TR" sz="2000" b="1" dirty="0">
                <a:solidFill>
                  <a:srgbClr val="002060"/>
                </a:solidFill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Gebelik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sonrası devam etse de bu tanım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geçerli.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chemeClr val="accent1">
                    <a:lumMod val="50000"/>
                  </a:schemeClr>
                </a:solidFill>
              </a:rPr>
              <a:t>Farkedilmemiş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GI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önceden başlamış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veya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gebelikle beraber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başlamış olabilir.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</a:rPr>
              <a:t>Hiçbir spesifik tanı kriterinden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bahsetmiyor.</a:t>
            </a:r>
            <a:endParaRPr lang="tr-T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747433" y="3500438"/>
            <a:ext cx="8697132" cy="3177152"/>
          </a:xfrm>
          <a:prstGeom prst="roundRect">
            <a:avLst/>
          </a:prstGeom>
          <a:solidFill>
            <a:srgbClr val="FFCCCC">
              <a:alpha val="32000"/>
            </a:srgbClr>
          </a:solidFill>
          <a:ln w="38100">
            <a:solidFill>
              <a:srgbClr val="AF2F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WHO (</a:t>
            </a:r>
            <a:r>
              <a:rPr lang="tr-TR" b="1" dirty="0" smtClean="0">
                <a:solidFill>
                  <a:srgbClr val="002060"/>
                </a:solidFill>
              </a:rPr>
              <a:t>2013) gebelikte </a:t>
            </a:r>
            <a:r>
              <a:rPr lang="tr-TR" b="1" dirty="0" err="1">
                <a:solidFill>
                  <a:srgbClr val="002060"/>
                </a:solidFill>
              </a:rPr>
              <a:t>hiperglisemi</a:t>
            </a:r>
            <a:r>
              <a:rPr lang="tr-TR" b="1" dirty="0">
                <a:solidFill>
                  <a:srgbClr val="002060"/>
                </a:solidFill>
              </a:rPr>
              <a:t> tanımı:  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1. </a:t>
            </a:r>
            <a:r>
              <a:rPr lang="tr-TR" b="1" dirty="0" smtClean="0">
                <a:solidFill>
                  <a:srgbClr val="FF0000"/>
                </a:solidFill>
              </a:rPr>
              <a:t>Gebelikte diyabet</a:t>
            </a:r>
            <a:r>
              <a:rPr lang="tr-TR" b="1" dirty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A. </a:t>
            </a:r>
            <a:r>
              <a:rPr lang="tr-TR" b="1" dirty="0" err="1">
                <a:solidFill>
                  <a:srgbClr val="C00000"/>
                </a:solidFill>
              </a:rPr>
              <a:t>P</a:t>
            </a:r>
            <a:r>
              <a:rPr lang="tr-TR" b="1" dirty="0" err="1" smtClean="0">
                <a:solidFill>
                  <a:srgbClr val="C00000"/>
                </a:solidFill>
              </a:rPr>
              <a:t>regestasyonel</a:t>
            </a:r>
            <a:r>
              <a:rPr lang="tr-TR" b="1" dirty="0" smtClean="0">
                <a:solidFill>
                  <a:srgbClr val="C00000"/>
                </a:solidFill>
              </a:rPr>
              <a:t> </a:t>
            </a:r>
            <a:r>
              <a:rPr lang="tr-TR" b="1" dirty="0">
                <a:solidFill>
                  <a:srgbClr val="C00000"/>
                </a:solidFill>
              </a:rPr>
              <a:t>diyabet (PGD</a:t>
            </a:r>
            <a:r>
              <a:rPr lang="tr-TR" b="1" dirty="0" smtClean="0">
                <a:solidFill>
                  <a:srgbClr val="C00000"/>
                </a:solidFill>
              </a:rPr>
              <a:t>):  </a:t>
            </a:r>
            <a:r>
              <a:rPr lang="tr-TR" b="1" dirty="0" smtClean="0">
                <a:solidFill>
                  <a:srgbClr val="002060"/>
                </a:solidFill>
              </a:rPr>
              <a:t>	Bilinen </a:t>
            </a:r>
            <a:r>
              <a:rPr lang="tr-TR" b="1" dirty="0" err="1" smtClean="0">
                <a:solidFill>
                  <a:srgbClr val="002060"/>
                </a:solidFill>
              </a:rPr>
              <a:t>DM’li</a:t>
            </a:r>
            <a:r>
              <a:rPr lang="tr-TR" b="1" dirty="0" smtClean="0">
                <a:solidFill>
                  <a:srgbClr val="002060"/>
                </a:solidFill>
              </a:rPr>
              <a:t>  </a:t>
            </a:r>
            <a:r>
              <a:rPr lang="tr-TR" b="1" dirty="0">
                <a:solidFill>
                  <a:srgbClr val="002060"/>
                </a:solidFill>
              </a:rPr>
              <a:t>kadında </a:t>
            </a:r>
            <a:r>
              <a:rPr lang="tr-TR" b="1" dirty="0" smtClean="0">
                <a:solidFill>
                  <a:srgbClr val="002060"/>
                </a:solidFill>
              </a:rPr>
              <a:t>gebelik </a:t>
            </a:r>
            <a:endParaRPr lang="tr-TR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B. </a:t>
            </a:r>
            <a:r>
              <a:rPr lang="tr-TR" b="1" dirty="0" smtClean="0">
                <a:solidFill>
                  <a:srgbClr val="C00000"/>
                </a:solidFill>
              </a:rPr>
              <a:t>Aşikar </a:t>
            </a:r>
            <a:r>
              <a:rPr lang="tr-TR" b="1" dirty="0">
                <a:solidFill>
                  <a:srgbClr val="C00000"/>
                </a:solidFill>
              </a:rPr>
              <a:t>DM (</a:t>
            </a:r>
            <a:r>
              <a:rPr lang="tr-TR" b="1" dirty="0" err="1">
                <a:solidFill>
                  <a:srgbClr val="C00000"/>
                </a:solidFill>
              </a:rPr>
              <a:t>Overt</a:t>
            </a:r>
            <a:r>
              <a:rPr lang="tr-TR" b="1" dirty="0">
                <a:solidFill>
                  <a:srgbClr val="C00000"/>
                </a:solidFill>
              </a:rPr>
              <a:t> DM</a:t>
            </a:r>
            <a:r>
              <a:rPr lang="tr-TR" b="1" dirty="0" smtClean="0">
                <a:solidFill>
                  <a:srgbClr val="C00000"/>
                </a:solidFill>
              </a:rPr>
              <a:t>): </a:t>
            </a:r>
            <a:r>
              <a:rPr lang="tr-TR" b="1" dirty="0" smtClean="0">
                <a:solidFill>
                  <a:srgbClr val="002060"/>
                </a:solidFill>
              </a:rPr>
              <a:t>		İlk </a:t>
            </a:r>
            <a:r>
              <a:rPr lang="tr-TR" b="1" dirty="0">
                <a:solidFill>
                  <a:srgbClr val="002060"/>
                </a:solidFill>
              </a:rPr>
              <a:t>defa gebelikte saptanan </a:t>
            </a:r>
            <a:r>
              <a:rPr lang="tr-TR" b="1" dirty="0" smtClean="0">
                <a:solidFill>
                  <a:srgbClr val="002060"/>
                </a:solidFill>
              </a:rPr>
              <a:t>diyabet</a:t>
            </a:r>
            <a:endParaRPr lang="tr-TR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2. </a:t>
            </a:r>
            <a:r>
              <a:rPr lang="tr-TR" b="1" dirty="0" err="1" smtClean="0">
                <a:solidFill>
                  <a:srgbClr val="FF0000"/>
                </a:solidFill>
              </a:rPr>
              <a:t>Gestasyonel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diyabet</a:t>
            </a:r>
          </a:p>
          <a:p>
            <a:pPr>
              <a:lnSpc>
                <a:spcPct val="150000"/>
              </a:lnSpc>
            </a:pPr>
            <a:endParaRPr lang="tr-TR" sz="12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IDF </a:t>
            </a:r>
            <a:r>
              <a:rPr lang="tr-TR" b="1" dirty="0">
                <a:solidFill>
                  <a:srgbClr val="002060"/>
                </a:solidFill>
              </a:rPr>
              <a:t>ve ADA 2015’de bu sınıflamayı kullanmaya başladı. </a:t>
            </a:r>
          </a:p>
        </p:txBody>
      </p:sp>
    </p:spTree>
    <p:extLst>
      <p:ext uri="{BB962C8B-B14F-4D97-AF65-F5344CB8AC3E}">
        <p14:creationId xmlns:p14="http://schemas.microsoft.com/office/powerpoint/2010/main" val="142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AACE - GDM 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AACE - GDM 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8048</TotalTime>
  <Words>3460</Words>
  <Application>Microsoft Office PowerPoint</Application>
  <PresentationFormat>Geniş ekran</PresentationFormat>
  <Paragraphs>1059</Paragraphs>
  <Slides>83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19</vt:i4>
      </vt:variant>
      <vt:variant>
        <vt:lpstr>Slayt Başlıkları</vt:lpstr>
      </vt:variant>
      <vt:variant>
        <vt:i4>83</vt:i4>
      </vt:variant>
    </vt:vector>
  </HeadingPairs>
  <TitlesOfParts>
    <vt:vector size="112" baseType="lpstr">
      <vt:lpstr>맑은 고딕</vt:lpstr>
      <vt:lpstr>ＭＳ Ｐゴシック</vt:lpstr>
      <vt:lpstr>SimSun</vt:lpstr>
      <vt:lpstr>Arial</vt:lpstr>
      <vt:lpstr>Arial Black</vt:lpstr>
      <vt:lpstr>Calibri</vt:lpstr>
      <vt:lpstr>Calibri Light</vt:lpstr>
      <vt:lpstr>Symbol</vt:lpstr>
      <vt:lpstr>Times New Roman</vt:lpstr>
      <vt:lpstr>Wingdings 2</vt:lpstr>
      <vt:lpstr>Office Teması</vt:lpstr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7_HDOfficeLightV0</vt:lpstr>
      <vt:lpstr>8_HDOfficeLightV0</vt:lpstr>
      <vt:lpstr>9_HDOfficeLightV0</vt:lpstr>
      <vt:lpstr>10_HDOfficeLightV0</vt:lpstr>
      <vt:lpstr>11_HDOfficeLightV0</vt:lpstr>
      <vt:lpstr>12_HDOfficeLightV0</vt:lpstr>
      <vt:lpstr>1_AACE - GDM slides</vt:lpstr>
      <vt:lpstr>4_AACE - GDM slides</vt:lpstr>
      <vt:lpstr>13_HDOfficeLightV0</vt:lpstr>
      <vt:lpstr>14_HDOfficeLightV0</vt:lpstr>
      <vt:lpstr>15_HDOfficeLightV0</vt:lpstr>
      <vt:lpstr>GESTASYONEL DİYABETİ NASIL YÖNETELİM?</vt:lpstr>
      <vt:lpstr>PowerPoint Sunusu</vt:lpstr>
      <vt:lpstr>PowerPoint Sunusu</vt:lpstr>
      <vt:lpstr>PowerPoint Sunusu</vt:lpstr>
      <vt:lpstr>PowerPoint Sunusu</vt:lpstr>
      <vt:lpstr>DİYABET &amp; OBEZİTENİN PARALEL EPİDEMİSİ </vt:lpstr>
      <vt:lpstr>TÜRKİYE: GERÇEKLER ve RAKAMLAR</vt:lpstr>
      <vt:lpstr>GDM: TEMEL SORUNLAR</vt:lpstr>
      <vt:lpstr>GEBELİKTE HİPERGLİSEMİ</vt:lpstr>
      <vt:lpstr>PowerPoint Sunusu</vt:lpstr>
      <vt:lpstr>GDM</vt:lpstr>
      <vt:lpstr>GDM  YÖNETİMİ</vt:lpstr>
      <vt:lpstr>DM’DA GEBELİK ÖNCESİ DANIŞMANLIK</vt:lpstr>
      <vt:lpstr>DM’DA GEBELİK ÖNCESİ DANIŞMANLIK</vt:lpstr>
      <vt:lpstr>DM GEBEDE RUTİN İZLEME EK</vt:lpstr>
      <vt:lpstr>NEDEN TEDAVİ EDİLMELİ? </vt:lpstr>
      <vt:lpstr>EKİP ÇALIŞMASI</vt:lpstr>
      <vt:lpstr>KİŞİSELLEŞTİRİLMİŞ YÖNETİM</vt:lpstr>
      <vt:lpstr>MEDİKAL NÜTRİSYONEL TERAPİ</vt:lpstr>
      <vt:lpstr>ÖĞÜN PLANI</vt:lpstr>
      <vt:lpstr>DİYET İÇERİĞİ</vt:lpstr>
      <vt:lpstr>DİYET İÇERİĞİ</vt:lpstr>
      <vt:lpstr>KİLO YÖNETİMİ</vt:lpstr>
      <vt:lpstr>KİLO YÖNETİMİ</vt:lpstr>
      <vt:lpstr>EGZERSİZ</vt:lpstr>
      <vt:lpstr>EGZERSİZ</vt:lpstr>
      <vt:lpstr>KENDİ KENDİNE KAN ŞEKERİ TAKİBİ</vt:lpstr>
      <vt:lpstr>KAN ŞEKER TAKİP SIKLIĞI</vt:lpstr>
      <vt:lpstr>KAN ŞEKER ÖLÇÜM ZAMANI</vt:lpstr>
      <vt:lpstr>KAN ŞEKER TAKİP SIKLIĞI</vt:lpstr>
      <vt:lpstr>GLİKOMETRELER</vt:lpstr>
      <vt:lpstr>SÜREKLİ KAN ŞEKER TAKİBİ</vt:lpstr>
      <vt:lpstr>GLİKOZ HEDEFİ</vt:lpstr>
      <vt:lpstr>HbA1C</vt:lpstr>
      <vt:lpstr>HbA1C</vt:lpstr>
      <vt:lpstr>FARMAKOLOJİK AJANLAR</vt:lpstr>
      <vt:lpstr>İNSÜLİN DOZU</vt:lpstr>
      <vt:lpstr>PowerPoint Sunusu</vt:lpstr>
      <vt:lpstr>İNSÜLİN TİPLERİ</vt:lpstr>
      <vt:lpstr>İNSÜLİN TİPLERİ</vt:lpstr>
      <vt:lpstr>İNSÜLİN TEDAVİSİ</vt:lpstr>
      <vt:lpstr>ORAL ANTİHİPERGLİSEMİK AJANLAR</vt:lpstr>
      <vt:lpstr>GLİBURİD X METFORMİN</vt:lpstr>
      <vt:lpstr>ORAL AJANLAR</vt:lpstr>
      <vt:lpstr>PREEKLAMPSİ VE ASA</vt:lpstr>
      <vt:lpstr>İNTRAPARTUM GLİSEMİK YÖNETİMİ</vt:lpstr>
      <vt:lpstr>İNTRAPARTUM GLİSEMİK YÖNETİMİ</vt:lpstr>
      <vt:lpstr>DOĞUM SONRASI İZLEM</vt:lpstr>
      <vt:lpstr>DOĞUM SONRASI İZLEM</vt:lpstr>
      <vt:lpstr>DOĞUM SONRASI İZLEM</vt:lpstr>
      <vt:lpstr>ÖZET</vt:lpstr>
      <vt:lpstr>ÖZET</vt:lpstr>
      <vt:lpstr>ÖZET</vt:lpstr>
      <vt:lpstr>ÖZET</vt:lpstr>
      <vt:lpstr>PowerPoint Sunusu</vt:lpstr>
      <vt:lpstr>FETAL PROGRAMLANMA</vt:lpstr>
      <vt:lpstr>PowerPoint Sunusu</vt:lpstr>
      <vt:lpstr>GLİBURİD</vt:lpstr>
      <vt:lpstr>FARMAKOLOJİK AJANLAR</vt:lpstr>
      <vt:lpstr>GLİBURİD</vt:lpstr>
      <vt:lpstr>GLİBURİD</vt:lpstr>
      <vt:lpstr>METFORMİN</vt:lpstr>
      <vt:lpstr>METFORMİN</vt:lpstr>
      <vt:lpstr>Diabetes in Pregnancy: Postpartum and Lactation</vt:lpstr>
      <vt:lpstr>KARBONHİDRAT ALIMI</vt:lpstr>
      <vt:lpstr>KARBONHİDRAT ALIMI</vt:lpstr>
      <vt:lpstr>GLİKOZ HEDEFİ</vt:lpstr>
      <vt:lpstr>GLİKOZ HEDEFİ</vt:lpstr>
      <vt:lpstr>SÜREKLİ KAN ŞEKER TAKİBİ</vt:lpstr>
      <vt:lpstr>İNSÜLİN TİPLERİ</vt:lpstr>
      <vt:lpstr> Glycemic Targets During Pregnancy:  AACE &amp; ADA Guidelines1,2</vt:lpstr>
      <vt:lpstr>PowerPoint Sunusu</vt:lpstr>
      <vt:lpstr>GESTASYONEL DİYABET</vt:lpstr>
      <vt:lpstr>GEBELİKTE KŞ KONTROLÜ NEDEN ÖNEMLİ ?</vt:lpstr>
      <vt:lpstr>GDM: PSİKOLOJİK SORUNLAR</vt:lpstr>
      <vt:lpstr>PowerPoint Sunusu</vt:lpstr>
      <vt:lpstr>PowerPoint Sunusu</vt:lpstr>
      <vt:lpstr>PowerPoint Sunusu</vt:lpstr>
      <vt:lpstr>TARAMA ÖNERİLERİ</vt:lpstr>
      <vt:lpstr>İLK ANTENATAL VİZİT</vt:lpstr>
      <vt:lpstr>DM GEBEDE RUTİN İZLEME EK</vt:lpstr>
      <vt:lpstr>DM GEBEDE RUTİN İZLEME EK</vt:lpstr>
      <vt:lpstr>DM GEBEDE RUTİN İZLEME EK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GESTASYONEL DİYABETİ NASIL YÖNETELİM?</dc:title>
  <dc:creator>Neriman Basak Baksu</dc:creator>
  <cp:lastModifiedBy>Neriman Basak Baksu</cp:lastModifiedBy>
  <cp:revision>504</cp:revision>
  <dcterms:created xsi:type="dcterms:W3CDTF">2018-04-22T03:02:03Z</dcterms:created>
  <dcterms:modified xsi:type="dcterms:W3CDTF">2018-05-13T05:17:24Z</dcterms:modified>
</cp:coreProperties>
</file>