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319" r:id="rId4"/>
    <p:sldId id="263" r:id="rId5"/>
    <p:sldId id="265" r:id="rId6"/>
    <p:sldId id="266" r:id="rId7"/>
    <p:sldId id="267" r:id="rId8"/>
    <p:sldId id="285" r:id="rId9"/>
    <p:sldId id="327" r:id="rId10"/>
    <p:sldId id="305" r:id="rId11"/>
    <p:sldId id="328" r:id="rId12"/>
    <p:sldId id="329" r:id="rId13"/>
    <p:sldId id="330" r:id="rId14"/>
    <p:sldId id="306" r:id="rId15"/>
    <p:sldId id="331" r:id="rId16"/>
    <p:sldId id="307" r:id="rId17"/>
    <p:sldId id="332" r:id="rId18"/>
    <p:sldId id="295" r:id="rId19"/>
    <p:sldId id="304" r:id="rId20"/>
    <p:sldId id="303" r:id="rId21"/>
    <p:sldId id="335" r:id="rId22"/>
    <p:sldId id="326" r:id="rId23"/>
    <p:sldId id="323" r:id="rId24"/>
    <p:sldId id="324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333" r:id="rId42"/>
    <p:sldId id="308" r:id="rId43"/>
    <p:sldId id="309" r:id="rId44"/>
    <p:sldId id="310" r:id="rId45"/>
    <p:sldId id="311" r:id="rId46"/>
    <p:sldId id="312" r:id="rId47"/>
    <p:sldId id="314" r:id="rId48"/>
    <p:sldId id="313" r:id="rId49"/>
    <p:sldId id="315" r:id="rId50"/>
    <p:sldId id="316" r:id="rId51"/>
    <p:sldId id="317" r:id="rId52"/>
    <p:sldId id="334" r:id="rId53"/>
    <p:sldId id="336" r:id="rId54"/>
    <p:sldId id="337" r:id="rId5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4956-410F-4C88-ACE8-82DA49B9F534}" type="datetimeFigureOut">
              <a:rPr lang="tr-TR" smtClean="0"/>
              <a:t>11.05.2018</a:t>
            </a:fld>
            <a:endParaRPr 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09A34A-71FA-4449-A627-F861C2AE2F89}" type="slidenum">
              <a:rPr lang="tr-TR" smtClean="0"/>
              <a:t>‹#›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4956-410F-4C88-ACE8-82DA49B9F534}" type="datetimeFigureOut">
              <a:rPr lang="tr-TR" smtClean="0"/>
              <a:t>11.05.2018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A34A-71FA-4449-A627-F861C2AE2F8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4956-410F-4C88-ACE8-82DA49B9F534}" type="datetimeFigureOut">
              <a:rPr lang="tr-TR" smtClean="0"/>
              <a:t>11.05.2018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A34A-71FA-4449-A627-F861C2AE2F8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4956-410F-4C88-ACE8-82DA49B9F534}" type="datetimeFigureOut">
              <a:rPr lang="tr-TR" smtClean="0"/>
              <a:t>11.05.2018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A34A-71FA-4449-A627-F861C2AE2F8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4956-410F-4C88-ACE8-82DA49B9F534}" type="datetimeFigureOut">
              <a:rPr lang="tr-TR" smtClean="0"/>
              <a:t>11.05.2018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A34A-71FA-4449-A627-F861C2AE2F8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4956-410F-4C88-ACE8-82DA49B9F534}" type="datetimeFigureOut">
              <a:rPr lang="tr-TR" smtClean="0"/>
              <a:t>11.05.2018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A34A-71FA-4449-A627-F861C2AE2F89}" type="slidenum">
              <a:rPr lang="tr-TR" smtClean="0"/>
              <a:t>‹#›</a:t>
            </a:fld>
            <a:endParaRPr lang="tr-TR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4956-410F-4C88-ACE8-82DA49B9F534}" type="datetimeFigureOut">
              <a:rPr lang="tr-TR" smtClean="0"/>
              <a:t>11.05.2018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A34A-71FA-4449-A627-F861C2AE2F89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4956-410F-4C88-ACE8-82DA49B9F534}" type="datetimeFigureOut">
              <a:rPr lang="tr-TR" smtClean="0"/>
              <a:t>11.05.2018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A34A-71FA-4449-A627-F861C2AE2F8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4956-410F-4C88-ACE8-82DA49B9F534}" type="datetimeFigureOut">
              <a:rPr lang="tr-TR" smtClean="0"/>
              <a:t>11.05.2018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A34A-71FA-4449-A627-F861C2AE2F8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4956-410F-4C88-ACE8-82DA49B9F534}" type="datetimeFigureOut">
              <a:rPr lang="tr-TR" smtClean="0"/>
              <a:t>11.05.2018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A34A-71FA-4449-A627-F861C2AE2F8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4956-410F-4C88-ACE8-82DA49B9F534}" type="datetimeFigureOut">
              <a:rPr lang="tr-TR" smtClean="0"/>
              <a:t>11.05.2018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A34A-71FA-4449-A627-F861C2AE2F8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61FE4956-410F-4C88-ACE8-82DA49B9F534}" type="datetimeFigureOut">
              <a:rPr lang="tr-TR" smtClean="0"/>
              <a:t>11.05.2018</a:t>
            </a:fld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009A34A-71FA-4449-A627-F861C2AE2F89}" type="slidenum">
              <a:rPr lang="tr-TR" smtClean="0"/>
              <a:t>‹#›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jod2018.org/" TargetMode="External"/><Relationship Id="rId2" Type="http://schemas.openxmlformats.org/officeDocument/2006/relationships/hyperlink" Target="http://www.tjod.org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99592" y="1412776"/>
            <a:ext cx="7315200" cy="220852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PKOS </a:t>
            </a:r>
            <a:r>
              <a:rPr lang="tr-TR" dirty="0"/>
              <a:t>İ</a:t>
            </a:r>
            <a:r>
              <a:rPr lang="tr-TR" dirty="0" smtClean="0"/>
              <a:t>NFERTİLİTESİNDE D VİT DÜZEYLERİNİN BAŞARIYA ETKİSİ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64066" y="3933056"/>
            <a:ext cx="7315200" cy="1144632"/>
          </a:xfrm>
        </p:spPr>
        <p:txBody>
          <a:bodyPr>
            <a:normAutofit lnSpcReduction="10000"/>
          </a:bodyPr>
          <a:lstStyle/>
          <a:p>
            <a:pPr algn="ctr"/>
            <a:r>
              <a:rPr lang="tr-TR" dirty="0" smtClean="0"/>
              <a:t>PROF. DR. A. GONCA İMİR YENİCESU</a:t>
            </a:r>
          </a:p>
          <a:p>
            <a:pPr algn="ctr"/>
            <a:r>
              <a:rPr lang="tr-TR" dirty="0" smtClean="0"/>
              <a:t>CUMHURİYET ÜNİVERSİTESİ</a:t>
            </a:r>
          </a:p>
          <a:p>
            <a:pPr algn="ctr"/>
            <a:r>
              <a:rPr lang="tr-TR" dirty="0" smtClean="0"/>
              <a:t>KADIN HASTALIKLARI VE DOĞUM AD. SİVAS</a:t>
            </a:r>
            <a:endParaRPr lang="tr-TR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135255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000" b="0" i="0" u="none" strike="noStrike" cap="none" normalizeH="0" baseline="0" smtClean="0">
                <a:ln>
                  <a:noFill/>
                </a:ln>
                <a:solidFill>
                  <a:srgbClr val="DD3333"/>
                </a:solidFill>
                <a:effectLst/>
                <a:latin typeface="Open Sans"/>
                <a:cs typeface="Arial" pitchFamily="34" charset="0"/>
                <a:hlinkClick r:id="rId2"/>
              </a:rPr>
              <a:t>  </a:t>
            </a:r>
            <a:r>
              <a:rPr kumimoji="0" lang="tr-TR" sz="5400" b="0" i="0" u="none" strike="noStrike" cap="none" normalizeH="0" baseline="0" smtClean="0">
                <a:ln>
                  <a:noFill/>
                </a:ln>
                <a:solidFill>
                  <a:srgbClr val="DD3333"/>
                </a:solidFill>
                <a:effectLst/>
                <a:latin typeface="Open Sans"/>
                <a:cs typeface="Arial" pitchFamily="34" charset="0"/>
              </a:rPr>
              <a:t> </a:t>
            </a:r>
            <a:r>
              <a:rPr kumimoji="0" lang="tr-TR" sz="1000" b="0" i="0" u="none" strike="noStrike" cap="none" normalizeH="0" baseline="0" smtClean="0">
                <a:ln>
                  <a:noFill/>
                </a:ln>
                <a:solidFill>
                  <a:srgbClr val="DD3333"/>
                </a:solidFill>
                <a:effectLst/>
                <a:latin typeface="Open Sans"/>
                <a:cs typeface="Arial" pitchFamily="34" charset="0"/>
              </a:rPr>
              <a:t>                                                                         TJ</a:t>
            </a:r>
            <a:r>
              <a:rPr kumimoji="0" lang="tr-TR" sz="1000" b="0" i="0" u="none" strike="noStrike" cap="none" normalizeH="0" baseline="0" smtClean="0">
                <a:ln>
                  <a:noFill/>
                </a:ln>
                <a:solidFill>
                  <a:srgbClr val="DD3333"/>
                </a:solidFill>
                <a:effectLst/>
                <a:latin typeface="Open Sans"/>
                <a:cs typeface="Arial" pitchFamily="34" charset="0"/>
                <a:hlinkClick r:id="rId2"/>
              </a:rPr>
              <a:t>OD</a:t>
            </a:r>
            <a:endParaRPr kumimoji="0" lang="tr-TR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000" b="0" i="0" u="none" strike="noStrike" cap="none" normalizeH="0" baseline="0" smtClean="0">
                <a:ln>
                  <a:noFill/>
                </a:ln>
                <a:solidFill>
                  <a:srgbClr val="DD3333"/>
                </a:solidFill>
                <a:effectLst/>
                <a:latin typeface="Open Sans"/>
                <a:cs typeface="Arial" pitchFamily="34" charset="0"/>
                <a:hlinkClick r:id="rId3"/>
              </a:rPr>
              <a:t>  </a:t>
            </a:r>
            <a:r>
              <a:rPr kumimoji="0" lang="tr-TR" sz="5400" b="0" i="0" u="none" strike="noStrike" cap="none" normalizeH="0" baseline="0" smtClean="0">
                <a:ln>
                  <a:noFill/>
                </a:ln>
                <a:solidFill>
                  <a:srgbClr val="DD3333"/>
                </a:solidFill>
                <a:effectLst/>
                <a:latin typeface="Open Sans"/>
                <a:cs typeface="Arial" pitchFamily="34" charset="0"/>
              </a:rPr>
              <a:t> </a:t>
            </a:r>
            <a:r>
              <a:rPr kumimoji="0" lang="tr-TR" sz="1000" b="0" i="0" u="none" strike="noStrike" cap="none" normalizeH="0" baseline="0" smtClean="0">
                <a:ln>
                  <a:noFill/>
                </a:ln>
                <a:solidFill>
                  <a:srgbClr val="DD3333"/>
                </a:solidFill>
                <a:effectLst/>
                <a:latin typeface="Open Sans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4099" name="Picture 3" descr="http://www.tjod.org/wp-content/uploads/2018/04/tjod_2018_-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661248"/>
            <a:ext cx="69342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umhuriyet Ã¼niversitesi amblemi ile ilgili gÃ¶rsel sonuc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407968"/>
            <a:ext cx="2013732" cy="284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63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975" y="1176337"/>
            <a:ext cx="6380550" cy="470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66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Kolekalsiferol</a:t>
            </a:r>
            <a:r>
              <a:rPr lang="tr-TR" dirty="0"/>
              <a:t> (D3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Kaynağı</a:t>
            </a:r>
            <a:r>
              <a:rPr lang="tr-TR" dirty="0"/>
              <a:t>: kısmen hayvansal gıdalar</a:t>
            </a:r>
          </a:p>
          <a:p>
            <a:r>
              <a:rPr lang="tr-TR" dirty="0" err="1" smtClean="0"/>
              <a:t>Provitamini</a:t>
            </a:r>
            <a:r>
              <a:rPr lang="tr-TR" dirty="0"/>
              <a:t>: </a:t>
            </a:r>
            <a:r>
              <a:rPr lang="tr-TR" dirty="0" smtClean="0"/>
              <a:t>7-dehidrokolesterol</a:t>
            </a:r>
          </a:p>
          <a:p>
            <a:r>
              <a:rPr lang="tr-TR" dirty="0" smtClean="0"/>
              <a:t>Vitamin </a:t>
            </a:r>
            <a:r>
              <a:rPr lang="tr-TR" dirty="0"/>
              <a:t>D3 Karaciğerde </a:t>
            </a:r>
            <a:r>
              <a:rPr lang="tr-TR" dirty="0" smtClean="0"/>
              <a:t>25-hidroksilazın </a:t>
            </a:r>
            <a:r>
              <a:rPr lang="tr-TR" dirty="0"/>
              <a:t>etkisiyle 25-hidroksikolekalsiferol (</a:t>
            </a:r>
            <a:r>
              <a:rPr lang="tr-TR" dirty="0" smtClean="0"/>
              <a:t>25-HCC</a:t>
            </a:r>
            <a:r>
              <a:rPr lang="tr-TR" dirty="0"/>
              <a:t>) </a:t>
            </a:r>
            <a:r>
              <a:rPr lang="tr-TR" dirty="0" smtClean="0"/>
              <a:t>oluşturur.</a:t>
            </a:r>
            <a:endParaRPr lang="tr-TR" dirty="0"/>
          </a:p>
          <a:p>
            <a:r>
              <a:rPr lang="tr-TR" dirty="0" smtClean="0"/>
              <a:t>25-HCC </a:t>
            </a:r>
            <a:r>
              <a:rPr lang="tr-TR" dirty="0"/>
              <a:t>böbrekte 1-</a:t>
            </a:r>
            <a:r>
              <a:rPr lang="el-GR" dirty="0"/>
              <a:t>α-</a:t>
            </a:r>
            <a:r>
              <a:rPr lang="tr-TR" dirty="0" err="1" smtClean="0"/>
              <a:t>hidroksilazın</a:t>
            </a:r>
            <a:r>
              <a:rPr lang="tr-TR" dirty="0" smtClean="0"/>
              <a:t> </a:t>
            </a:r>
            <a:r>
              <a:rPr lang="tr-TR" dirty="0"/>
              <a:t>etkisiyle 1-25 DHCC e </a:t>
            </a:r>
            <a:r>
              <a:rPr lang="tr-TR" dirty="0" smtClean="0"/>
              <a:t>dönüşür.</a:t>
            </a:r>
            <a:endParaRPr lang="tr-TR" dirty="0"/>
          </a:p>
          <a:p>
            <a:r>
              <a:rPr lang="tr-TR" dirty="0" smtClean="0"/>
              <a:t>Bu </a:t>
            </a:r>
            <a:r>
              <a:rPr lang="tr-TR" dirty="0"/>
              <a:t>yol ağında </a:t>
            </a:r>
            <a:r>
              <a:rPr lang="tr-TR" dirty="0" err="1"/>
              <a:t>parathormonun</a:t>
            </a:r>
            <a:r>
              <a:rPr lang="tr-TR" dirty="0"/>
              <a:t> görevi ise kan fosfat düzeyini indirerek 1-</a:t>
            </a:r>
            <a:r>
              <a:rPr lang="el-GR" dirty="0" smtClean="0"/>
              <a:t>α-</a:t>
            </a:r>
            <a:r>
              <a:rPr lang="tr-TR" dirty="0" err="1" smtClean="0"/>
              <a:t>hidroksilasyonu</a:t>
            </a:r>
            <a:r>
              <a:rPr lang="tr-TR" dirty="0" smtClean="0"/>
              <a:t> </a:t>
            </a:r>
            <a:r>
              <a:rPr lang="tr-TR" dirty="0"/>
              <a:t>arttırmaktır.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6487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D Vitamini </a:t>
            </a:r>
            <a:r>
              <a:rPr lang="tr-TR" dirty="0" smtClean="0"/>
              <a:t>Metabolizması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tr-TR" dirty="0" smtClean="0"/>
              <a:t>D </a:t>
            </a:r>
            <a:r>
              <a:rPr lang="tr-TR" dirty="0"/>
              <a:t>vitamini iki şekilde oluşur.</a:t>
            </a:r>
          </a:p>
          <a:p>
            <a:r>
              <a:rPr lang="tr-TR" dirty="0" smtClean="0"/>
              <a:t>Karaciğerde kolesterol </a:t>
            </a:r>
            <a:r>
              <a:rPr lang="tr-TR" dirty="0"/>
              <a:t>Sentezi yapılır ve </a:t>
            </a:r>
            <a:endParaRPr lang="tr-TR" dirty="0" smtClean="0"/>
          </a:p>
          <a:p>
            <a:pPr marL="45720" indent="0">
              <a:buNone/>
            </a:pPr>
            <a:r>
              <a:rPr lang="tr-TR" dirty="0"/>
              <a:t> </a:t>
            </a:r>
            <a:r>
              <a:rPr lang="tr-TR" dirty="0" smtClean="0"/>
              <a:t>  7-dehidrokolesterol’e </a:t>
            </a:r>
            <a:r>
              <a:rPr lang="tr-TR" dirty="0"/>
              <a:t>çevrilir</a:t>
            </a:r>
          </a:p>
          <a:p>
            <a:r>
              <a:rPr lang="tr-TR" dirty="0" err="1" smtClean="0"/>
              <a:t>Periferik</a:t>
            </a:r>
            <a:r>
              <a:rPr lang="tr-TR" dirty="0" smtClean="0"/>
              <a:t> </a:t>
            </a:r>
            <a:r>
              <a:rPr lang="tr-TR" dirty="0"/>
              <a:t>kana geçerek derinin </a:t>
            </a:r>
            <a:r>
              <a:rPr lang="tr-TR" dirty="0" err="1"/>
              <a:t>malpighi</a:t>
            </a:r>
            <a:r>
              <a:rPr lang="tr-TR" dirty="0"/>
              <a:t> tabakasına </a:t>
            </a:r>
            <a:r>
              <a:rPr lang="tr-TR" dirty="0" smtClean="0"/>
              <a:t>gelir.</a:t>
            </a:r>
            <a:endParaRPr lang="tr-TR" dirty="0"/>
          </a:p>
          <a:p>
            <a:r>
              <a:rPr lang="tr-TR" dirty="0" smtClean="0"/>
              <a:t>Güneşin </a:t>
            </a:r>
            <a:r>
              <a:rPr lang="tr-TR" dirty="0"/>
              <a:t>290-320 </a:t>
            </a:r>
            <a:r>
              <a:rPr lang="tr-TR" dirty="0" err="1"/>
              <a:t>nm</a:t>
            </a:r>
            <a:r>
              <a:rPr lang="tr-TR" dirty="0"/>
              <a:t> </a:t>
            </a:r>
            <a:r>
              <a:rPr lang="tr-TR" dirty="0" err="1"/>
              <a:t>ultraviole</a:t>
            </a:r>
            <a:r>
              <a:rPr lang="tr-TR" dirty="0"/>
              <a:t> ışınlarıyla </a:t>
            </a:r>
            <a:r>
              <a:rPr lang="tr-TR" dirty="0" err="1"/>
              <a:t>Kolekalsiferole</a:t>
            </a:r>
            <a:r>
              <a:rPr lang="tr-TR" dirty="0"/>
              <a:t> (D Vitamini) </a:t>
            </a:r>
            <a:r>
              <a:rPr lang="tr-TR" dirty="0" smtClean="0"/>
              <a:t>dönüşür.</a:t>
            </a:r>
            <a:endParaRPr lang="tr-TR" dirty="0"/>
          </a:p>
          <a:p>
            <a:r>
              <a:rPr lang="tr-TR" dirty="0" smtClean="0"/>
              <a:t>Yağ </a:t>
            </a:r>
            <a:r>
              <a:rPr lang="tr-TR" dirty="0"/>
              <a:t>dokusu, kas dokusu ve karaciğerde </a:t>
            </a:r>
            <a:r>
              <a:rPr lang="tr-TR" dirty="0" smtClean="0"/>
              <a:t>depolanır.</a:t>
            </a:r>
            <a:endParaRPr lang="tr-TR" dirty="0"/>
          </a:p>
          <a:p>
            <a:r>
              <a:rPr lang="tr-TR" dirty="0" smtClean="0"/>
              <a:t>Hayvansal </a:t>
            </a:r>
            <a:r>
              <a:rPr lang="tr-TR" dirty="0"/>
              <a:t>besinlerden alınan </a:t>
            </a:r>
            <a:r>
              <a:rPr lang="tr-TR" dirty="0" err="1"/>
              <a:t>kolekalsiferol</a:t>
            </a:r>
            <a:r>
              <a:rPr lang="tr-TR" dirty="0"/>
              <a:t> ile bitkisel besinlerden </a:t>
            </a:r>
            <a:r>
              <a:rPr lang="tr-TR" dirty="0" smtClean="0"/>
              <a:t>alınan </a:t>
            </a:r>
            <a:r>
              <a:rPr lang="tr-TR" dirty="0" err="1" smtClean="0"/>
              <a:t>ergokalsiferol</a:t>
            </a:r>
            <a:r>
              <a:rPr lang="tr-TR" dirty="0" smtClean="0"/>
              <a:t> (D2</a:t>
            </a:r>
            <a:r>
              <a:rPr lang="tr-TR" dirty="0"/>
              <a:t>), ince </a:t>
            </a:r>
            <a:r>
              <a:rPr lang="tr-TR" dirty="0" err="1"/>
              <a:t>barsaklardan</a:t>
            </a:r>
            <a:r>
              <a:rPr lang="tr-TR" dirty="0"/>
              <a:t> emilir. </a:t>
            </a:r>
          </a:p>
        </p:txBody>
      </p:sp>
    </p:spTree>
    <p:extLst>
      <p:ext uri="{BB962C8B-B14F-4D97-AF65-F5344CB8AC3E}">
        <p14:creationId xmlns:p14="http://schemas.microsoft.com/office/powerpoint/2010/main" val="375235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Yağda erir vitaminlerden olduğu için, emilimi safra ile artar. Emilen D </a:t>
            </a:r>
            <a:r>
              <a:rPr lang="tr-TR" dirty="0" smtClean="0"/>
              <a:t>Vitamini karaciğerde </a:t>
            </a:r>
            <a:r>
              <a:rPr lang="tr-TR" dirty="0" err="1"/>
              <a:t>metabolize</a:t>
            </a:r>
            <a:r>
              <a:rPr lang="tr-TR" dirty="0"/>
              <a:t> ve </a:t>
            </a:r>
            <a:r>
              <a:rPr lang="tr-TR" dirty="0" err="1" smtClean="0"/>
              <a:t>katabolize</a:t>
            </a:r>
            <a:r>
              <a:rPr lang="tr-TR" dirty="0" smtClean="0"/>
              <a:t> </a:t>
            </a:r>
            <a:r>
              <a:rPr lang="tr-TR" dirty="0"/>
              <a:t>olur.</a:t>
            </a:r>
          </a:p>
          <a:p>
            <a:r>
              <a:rPr lang="tr-TR" dirty="0" smtClean="0"/>
              <a:t>D </a:t>
            </a:r>
            <a:r>
              <a:rPr lang="tr-TR" dirty="0"/>
              <a:t>Vitamininin fazlası Karaciğer, yağ ve kas dokularında depolanır.</a:t>
            </a:r>
          </a:p>
          <a:p>
            <a:r>
              <a:rPr lang="tr-TR" dirty="0" smtClean="0"/>
              <a:t>Vitamin </a:t>
            </a:r>
            <a:r>
              <a:rPr lang="tr-TR" dirty="0"/>
              <a:t>D’nin bir kısmı, karaciğerde </a:t>
            </a:r>
            <a:r>
              <a:rPr lang="tr-TR" dirty="0" err="1"/>
              <a:t>hepatosit</a:t>
            </a:r>
            <a:r>
              <a:rPr lang="tr-TR" dirty="0"/>
              <a:t> </a:t>
            </a:r>
            <a:r>
              <a:rPr lang="tr-TR" dirty="0" err="1" smtClean="0"/>
              <a:t>mikrozomlarında</a:t>
            </a:r>
            <a:r>
              <a:rPr lang="tr-TR" dirty="0"/>
              <a:t>:</a:t>
            </a:r>
          </a:p>
          <a:p>
            <a:pPr marL="45720" indent="0">
              <a:buNone/>
            </a:pPr>
            <a:r>
              <a:rPr lang="tr-TR" dirty="0" smtClean="0"/>
              <a:t>   25-hidroksikolekalsiferole </a:t>
            </a:r>
            <a:r>
              <a:rPr lang="tr-TR" dirty="0"/>
              <a:t>[25(OH)D-3] veya </a:t>
            </a:r>
            <a:r>
              <a:rPr lang="tr-TR" dirty="0" smtClean="0"/>
              <a:t>25-    </a:t>
            </a:r>
          </a:p>
          <a:p>
            <a:pPr marL="45720" indent="0">
              <a:buNone/>
            </a:pPr>
            <a:r>
              <a:rPr lang="tr-TR" dirty="0"/>
              <a:t> </a:t>
            </a:r>
            <a:r>
              <a:rPr lang="tr-TR" dirty="0" smtClean="0"/>
              <a:t>  </a:t>
            </a:r>
            <a:r>
              <a:rPr lang="tr-TR" dirty="0" err="1" smtClean="0"/>
              <a:t>hidroksiergokalsiferole</a:t>
            </a:r>
            <a:r>
              <a:rPr lang="tr-TR" dirty="0" smtClean="0"/>
              <a:t> </a:t>
            </a:r>
            <a:r>
              <a:rPr lang="tr-TR" dirty="0"/>
              <a:t>[25(OH)D2]</a:t>
            </a:r>
            <a:r>
              <a:rPr lang="tr-TR" dirty="0" smtClean="0"/>
              <a:t>’ye çevrilir.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3677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5231879" cy="6217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18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 </a:t>
            </a:r>
            <a:r>
              <a:rPr lang="tr-TR" dirty="0"/>
              <a:t>Vitamininin depolanmayan önemli bir kısmı 25(OH)D-3’e dönüşerek kana </a:t>
            </a:r>
            <a:r>
              <a:rPr lang="tr-TR" dirty="0" smtClean="0"/>
              <a:t>geçerse de </a:t>
            </a:r>
            <a:r>
              <a:rPr lang="tr-TR" dirty="0"/>
              <a:t>az bir kısmı </a:t>
            </a:r>
            <a:r>
              <a:rPr lang="tr-TR" dirty="0" err="1"/>
              <a:t>hepatositlerde</a:t>
            </a:r>
            <a:r>
              <a:rPr lang="tr-TR" dirty="0"/>
              <a:t> </a:t>
            </a:r>
            <a:r>
              <a:rPr lang="tr-TR" dirty="0" err="1"/>
              <a:t>glukuronize</a:t>
            </a:r>
            <a:r>
              <a:rPr lang="tr-TR" dirty="0"/>
              <a:t> olarak safra yoluyla </a:t>
            </a:r>
            <a:r>
              <a:rPr lang="tr-TR" dirty="0" err="1"/>
              <a:t>barsağa</a:t>
            </a:r>
            <a:r>
              <a:rPr lang="tr-TR" dirty="0"/>
              <a:t> taşınır </a:t>
            </a:r>
            <a:r>
              <a:rPr lang="tr-TR" dirty="0" smtClean="0"/>
              <a:t>ve </a:t>
            </a:r>
            <a:r>
              <a:rPr lang="tr-TR" dirty="0" err="1" smtClean="0"/>
              <a:t>ileumdan</a:t>
            </a:r>
            <a:r>
              <a:rPr lang="tr-TR" dirty="0" smtClean="0"/>
              <a:t> </a:t>
            </a:r>
            <a:r>
              <a:rPr lang="tr-TR" dirty="0"/>
              <a:t>tekrar </a:t>
            </a:r>
            <a:r>
              <a:rPr lang="tr-TR" dirty="0" smtClean="0"/>
              <a:t>emilir (</a:t>
            </a:r>
            <a:r>
              <a:rPr lang="tr-TR" dirty="0" err="1"/>
              <a:t>enterohepatik</a:t>
            </a:r>
            <a:r>
              <a:rPr lang="tr-TR" dirty="0"/>
              <a:t> dolaşım).</a:t>
            </a:r>
          </a:p>
          <a:p>
            <a:r>
              <a:rPr lang="tr-TR" dirty="0" err="1" smtClean="0"/>
              <a:t>Plasmada</a:t>
            </a:r>
            <a:r>
              <a:rPr lang="tr-TR" dirty="0" smtClean="0"/>
              <a:t> </a:t>
            </a:r>
            <a:r>
              <a:rPr lang="tr-TR" dirty="0"/>
              <a:t>bulunan 25(OH)D-3 veya 25(OH)D-2, böbreğin </a:t>
            </a:r>
            <a:r>
              <a:rPr lang="tr-TR" dirty="0" err="1"/>
              <a:t>proksimal</a:t>
            </a:r>
            <a:r>
              <a:rPr lang="tr-TR" dirty="0"/>
              <a:t> </a:t>
            </a:r>
            <a:r>
              <a:rPr lang="tr-TR" dirty="0" err="1" smtClean="0"/>
              <a:t>tubuli</a:t>
            </a:r>
            <a:r>
              <a:rPr lang="tr-TR" dirty="0" smtClean="0"/>
              <a:t> hücrelerine </a:t>
            </a:r>
            <a:r>
              <a:rPr lang="tr-TR" dirty="0"/>
              <a:t>gelir ve </a:t>
            </a:r>
            <a:r>
              <a:rPr lang="tr-TR" dirty="0" err="1"/>
              <a:t>hidroksilaz</a:t>
            </a:r>
            <a:r>
              <a:rPr lang="tr-TR" dirty="0"/>
              <a:t> enziminin etkisiyle mitokondride 1.25(OH)2D3 </a:t>
            </a:r>
            <a:r>
              <a:rPr lang="tr-TR" dirty="0" smtClean="0"/>
              <a:t>veya 1.25(OH)2D2’ye </a:t>
            </a:r>
            <a:r>
              <a:rPr lang="tr-TR" dirty="0"/>
              <a:t>dönüşerek Aktif D Vitamini </a:t>
            </a:r>
            <a:r>
              <a:rPr lang="tr-TR" dirty="0" err="1"/>
              <a:t>Metabolitini</a:t>
            </a:r>
            <a:r>
              <a:rPr lang="tr-TR" dirty="0"/>
              <a:t> oluşturur.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3677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728663"/>
            <a:ext cx="70199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95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D Vitamini etkisini</a:t>
            </a:r>
            <a:r>
              <a:rPr lang="tr-TR" dirty="0" smtClean="0"/>
              <a:t>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err="1" smtClean="0"/>
              <a:t>Barsaktan</a:t>
            </a:r>
            <a:r>
              <a:rPr lang="tr-TR" dirty="0" smtClean="0"/>
              <a:t> </a:t>
            </a:r>
            <a:r>
              <a:rPr lang="tr-TR" dirty="0"/>
              <a:t>kalsiyum ve fosfor emilimini kolaylaştırıp, böbreklerden fosfor </a:t>
            </a:r>
            <a:r>
              <a:rPr lang="tr-TR" dirty="0" smtClean="0"/>
              <a:t>geri emilimini </a:t>
            </a:r>
            <a:r>
              <a:rPr lang="tr-TR" dirty="0"/>
              <a:t>uyararak yapar.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Kemik </a:t>
            </a:r>
            <a:r>
              <a:rPr lang="tr-TR" dirty="0"/>
              <a:t>mineral metabolizmasına doğrudan etkisi vardır.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Kalsitonin</a:t>
            </a:r>
            <a:r>
              <a:rPr lang="tr-TR" dirty="0" smtClean="0"/>
              <a:t> </a:t>
            </a:r>
            <a:r>
              <a:rPr lang="tr-TR" dirty="0"/>
              <a:t>ve </a:t>
            </a:r>
            <a:r>
              <a:rPr lang="tr-TR" dirty="0" err="1"/>
              <a:t>Parathormonla</a:t>
            </a:r>
            <a:r>
              <a:rPr lang="tr-TR" dirty="0"/>
              <a:t> birlikte vücut sıvıları ve dokularda kalsiyum ve </a:t>
            </a:r>
            <a:r>
              <a:rPr lang="tr-TR" dirty="0" smtClean="0"/>
              <a:t>fosfor dengesini </a:t>
            </a:r>
            <a:r>
              <a:rPr lang="tr-TR" dirty="0"/>
              <a:t>sağlar.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2366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latin typeface="Verdana" pitchFamily="34" charset="0"/>
              </a:rPr>
              <a:t>D vitamini reseptörleri: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Verdana" pitchFamily="34" charset="0"/>
              </a:rPr>
              <a:t>D vitamini </a:t>
            </a:r>
            <a:r>
              <a:rPr lang="tr-TR" dirty="0" smtClean="0">
                <a:latin typeface="Verdana" pitchFamily="34" charset="0"/>
              </a:rPr>
              <a:t>reseptörleri </a:t>
            </a:r>
            <a:r>
              <a:rPr lang="tr-TR" dirty="0">
                <a:latin typeface="Verdana" pitchFamily="34" charset="0"/>
              </a:rPr>
              <a:t>barsak </a:t>
            </a:r>
            <a:r>
              <a:rPr lang="tr-TR" dirty="0" err="1">
                <a:latin typeface="Verdana" pitchFamily="34" charset="0"/>
              </a:rPr>
              <a:t>epiteli</a:t>
            </a:r>
            <a:r>
              <a:rPr lang="tr-TR" dirty="0">
                <a:latin typeface="Verdana" pitchFamily="34" charset="0"/>
              </a:rPr>
              <a:t>, böbrek </a:t>
            </a:r>
            <a:r>
              <a:rPr lang="tr-TR" dirty="0" err="1">
                <a:latin typeface="Verdana" pitchFamily="34" charset="0"/>
              </a:rPr>
              <a:t>tubulus</a:t>
            </a:r>
            <a:r>
              <a:rPr lang="tr-TR" dirty="0">
                <a:latin typeface="Verdana" pitchFamily="34" charset="0"/>
              </a:rPr>
              <a:t> hücreleri ve kemik hücreleri gibi hedef hücrelerde sitoplazma ve </a:t>
            </a:r>
            <a:r>
              <a:rPr lang="tr-TR" dirty="0" err="1">
                <a:latin typeface="Verdana" pitchFamily="34" charset="0"/>
              </a:rPr>
              <a:t>nukleus</a:t>
            </a:r>
            <a:r>
              <a:rPr lang="tr-TR" dirty="0">
                <a:latin typeface="Verdana" pitchFamily="34" charset="0"/>
              </a:rPr>
              <a:t> içinde bulunmuştur</a:t>
            </a:r>
            <a:r>
              <a:rPr lang="tr-TR" dirty="0" smtClean="0">
                <a:latin typeface="Verdana" pitchFamily="34" charset="0"/>
              </a:rPr>
              <a:t>.</a:t>
            </a:r>
          </a:p>
          <a:p>
            <a:endParaRPr lang="tr-TR" dirty="0" smtClean="0">
              <a:latin typeface="Verdana" pitchFamily="34" charset="0"/>
            </a:endParaRPr>
          </a:p>
          <a:p>
            <a:r>
              <a:rPr lang="tr-TR" dirty="0" smtClean="0">
                <a:latin typeface="Verdana" pitchFamily="34" charset="0"/>
              </a:rPr>
              <a:t>Bunlar </a:t>
            </a:r>
            <a:r>
              <a:rPr lang="tr-TR" dirty="0" err="1">
                <a:latin typeface="Verdana" pitchFamily="34" charset="0"/>
              </a:rPr>
              <a:t>steroid</a:t>
            </a:r>
            <a:r>
              <a:rPr lang="tr-TR" dirty="0">
                <a:latin typeface="Verdana" pitchFamily="34" charset="0"/>
              </a:rPr>
              <a:t> ve </a:t>
            </a:r>
            <a:r>
              <a:rPr lang="tr-TR" dirty="0" err="1">
                <a:latin typeface="Verdana" pitchFamily="34" charset="0"/>
              </a:rPr>
              <a:t>tiroid</a:t>
            </a:r>
            <a:r>
              <a:rPr lang="tr-TR" dirty="0">
                <a:latin typeface="Verdana" pitchFamily="34" charset="0"/>
              </a:rPr>
              <a:t> hormon reseptörlerine özellikleri bakımından benzer</a:t>
            </a:r>
            <a:r>
              <a:rPr lang="tr-TR" dirty="0" smtClean="0">
                <a:latin typeface="Verdana" pitchFamily="34" charset="0"/>
              </a:rPr>
              <a:t>.</a:t>
            </a:r>
          </a:p>
          <a:p>
            <a:endParaRPr lang="tr-TR" dirty="0">
              <a:latin typeface="Verdana" pitchFamily="34" charset="0"/>
            </a:endParaRPr>
          </a:p>
          <a:p>
            <a:r>
              <a:rPr lang="tr-TR" dirty="0">
                <a:latin typeface="Verdana" pitchFamily="34" charset="0"/>
              </a:rPr>
              <a:t>D vitamini reseptörüne en yüksek </a:t>
            </a:r>
            <a:r>
              <a:rPr lang="tr-TR" dirty="0" err="1">
                <a:latin typeface="Verdana" pitchFamily="34" charset="0"/>
              </a:rPr>
              <a:t>afinitesi</a:t>
            </a:r>
            <a:r>
              <a:rPr lang="tr-TR" dirty="0">
                <a:latin typeface="Verdana" pitchFamily="34" charset="0"/>
              </a:rPr>
              <a:t> olan </a:t>
            </a:r>
            <a:r>
              <a:rPr lang="tr-TR" dirty="0" smtClean="0">
                <a:latin typeface="Verdana" pitchFamily="34" charset="0"/>
              </a:rPr>
              <a:t>madde 1,25-DHCC’dur</a:t>
            </a:r>
            <a:r>
              <a:rPr lang="tr-TR" dirty="0">
                <a:latin typeface="Verdan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691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412776"/>
            <a:ext cx="6934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26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64205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PKOS - Tanım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4400" y="2769833"/>
            <a:ext cx="7315200" cy="3755511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tr-TR" sz="3200" dirty="0" err="1" smtClean="0"/>
              <a:t>Reprodüktif</a:t>
            </a:r>
            <a:r>
              <a:rPr lang="tr-TR" sz="3200" dirty="0" smtClean="0"/>
              <a:t> çağdaki kadınların %5-10’unu oluşturmaktadır. </a:t>
            </a:r>
          </a:p>
          <a:p>
            <a:pPr>
              <a:buFont typeface="+mj-lt"/>
              <a:buAutoNum type="arabicPeriod"/>
            </a:pPr>
            <a:r>
              <a:rPr lang="tr-TR" sz="3200" dirty="0" smtClean="0"/>
              <a:t>Kronik </a:t>
            </a:r>
            <a:r>
              <a:rPr lang="tr-TR" sz="3200" dirty="0" err="1" smtClean="0"/>
              <a:t>anovulasyon</a:t>
            </a:r>
            <a:r>
              <a:rPr lang="tr-TR" sz="3200" dirty="0" smtClean="0"/>
              <a:t> </a:t>
            </a:r>
          </a:p>
          <a:p>
            <a:pPr>
              <a:buFont typeface="+mj-lt"/>
              <a:buAutoNum type="arabicPeriod"/>
            </a:pPr>
            <a:r>
              <a:rPr lang="tr-TR" sz="3200" dirty="0" smtClean="0"/>
              <a:t> </a:t>
            </a:r>
            <a:r>
              <a:rPr lang="tr-TR" sz="3200" dirty="0" err="1" smtClean="0"/>
              <a:t>Hiperandrojenizm</a:t>
            </a:r>
            <a:endParaRPr lang="tr-TR" sz="3200" dirty="0" smtClean="0"/>
          </a:p>
          <a:p>
            <a:pPr>
              <a:buFont typeface="+mj-lt"/>
              <a:buAutoNum type="arabicPeriod"/>
            </a:pPr>
            <a:r>
              <a:rPr lang="tr-TR" sz="3200" dirty="0" err="1" smtClean="0"/>
              <a:t>Amenore</a:t>
            </a:r>
            <a:r>
              <a:rPr lang="tr-TR" sz="3200" dirty="0" smtClean="0"/>
              <a:t> </a:t>
            </a:r>
            <a:r>
              <a:rPr lang="tr-TR" sz="3200" dirty="0"/>
              <a:t>veya </a:t>
            </a:r>
            <a:r>
              <a:rPr lang="tr-TR" sz="3200" dirty="0" err="1"/>
              <a:t>oligomenore</a:t>
            </a:r>
            <a:r>
              <a:rPr lang="tr-TR" sz="3200" dirty="0"/>
              <a:t> </a:t>
            </a:r>
            <a:endParaRPr lang="tr-TR" sz="3200" dirty="0" smtClean="0"/>
          </a:p>
          <a:p>
            <a:pPr>
              <a:buFont typeface="+mj-lt"/>
              <a:buAutoNum type="arabicPeriod"/>
            </a:pPr>
            <a:r>
              <a:rPr lang="tr-TR" sz="3200" dirty="0" err="1" smtClean="0"/>
              <a:t>İnfertilite</a:t>
            </a:r>
            <a:endParaRPr lang="tr-TR" sz="3200" dirty="0" smtClean="0"/>
          </a:p>
          <a:p>
            <a:pPr>
              <a:buFont typeface="+mj-lt"/>
              <a:buAutoNum type="arabicPeriod"/>
            </a:pPr>
            <a:r>
              <a:rPr lang="tr-TR" sz="3200" dirty="0" smtClean="0"/>
              <a:t>AUK</a:t>
            </a:r>
          </a:p>
          <a:p>
            <a:pPr>
              <a:buFont typeface="+mj-lt"/>
              <a:buAutoNum type="arabicPeriod"/>
            </a:pPr>
            <a:r>
              <a:rPr lang="tr-TR" sz="3200" dirty="0" err="1" smtClean="0"/>
              <a:t>Endometrial</a:t>
            </a:r>
            <a:r>
              <a:rPr lang="tr-TR" sz="3200" dirty="0" smtClean="0"/>
              <a:t> CA</a:t>
            </a:r>
          </a:p>
          <a:p>
            <a:pPr>
              <a:buFont typeface="+mj-lt"/>
              <a:buAutoNum type="arabicPeriod"/>
            </a:pPr>
            <a:r>
              <a:rPr lang="tr-TR" sz="3200" dirty="0" err="1" smtClean="0"/>
              <a:t>Dislipidemi</a:t>
            </a:r>
            <a:endParaRPr lang="tr-TR" sz="3200" dirty="0"/>
          </a:p>
          <a:p>
            <a:pPr>
              <a:buFont typeface="+mj-lt"/>
              <a:buAutoNum type="arabicPeriod"/>
            </a:pPr>
            <a:r>
              <a:rPr lang="tr-TR" sz="3200" dirty="0" err="1" smtClean="0"/>
              <a:t>Obezite</a:t>
            </a:r>
            <a:r>
              <a:rPr lang="tr-TR" sz="3200" dirty="0" smtClean="0"/>
              <a:t>, </a:t>
            </a:r>
            <a:r>
              <a:rPr lang="tr-TR" sz="3200" dirty="0" err="1" smtClean="0"/>
              <a:t>insulin</a:t>
            </a:r>
            <a:r>
              <a:rPr lang="tr-TR" sz="3200" dirty="0" smtClean="0"/>
              <a:t> direncinde artma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34725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87624" y="395496"/>
            <a:ext cx="7315200" cy="1737360"/>
          </a:xfrm>
        </p:spPr>
        <p:txBody>
          <a:bodyPr>
            <a:normAutofit/>
          </a:bodyPr>
          <a:lstStyle/>
          <a:p>
            <a:r>
              <a:rPr lang="tr-TR" dirty="0" err="1" smtClean="0"/>
              <a:t>Turkiye’de</a:t>
            </a:r>
            <a:r>
              <a:rPr lang="tr-TR" dirty="0" smtClean="0"/>
              <a:t> yapılan bir </a:t>
            </a:r>
            <a:r>
              <a:rPr lang="tr-TR" dirty="0" err="1" smtClean="0"/>
              <a:t>calışmada</a:t>
            </a:r>
            <a:r>
              <a:rPr lang="tr-TR" dirty="0" smtClean="0"/>
              <a:t> D </a:t>
            </a:r>
            <a:r>
              <a:rPr lang="tr-TR" dirty="0"/>
              <a:t>vitamini eksikliği </a:t>
            </a:r>
            <a:r>
              <a:rPr lang="tr-TR" dirty="0" smtClean="0"/>
              <a:t>oranı ileri yaşta daha fazla olmakla birlikte  %49,8 olarak bulundu. Kadınlarda </a:t>
            </a:r>
            <a:r>
              <a:rPr lang="tr-TR" dirty="0"/>
              <a:t>oran 55,2% olarak </a:t>
            </a:r>
            <a:r>
              <a:rPr lang="tr-TR" dirty="0" smtClean="0"/>
              <a:t>saptanırken</a:t>
            </a:r>
            <a:r>
              <a:rPr lang="tr-TR" dirty="0"/>
              <a:t>, </a:t>
            </a:r>
            <a:r>
              <a:rPr lang="tr-TR" dirty="0" smtClean="0"/>
              <a:t>erkeklerde 37,9</a:t>
            </a:r>
            <a:r>
              <a:rPr lang="tr-TR" dirty="0"/>
              <a:t>% olarak </a:t>
            </a:r>
            <a:r>
              <a:rPr lang="tr-TR" dirty="0" smtClean="0"/>
              <a:t>saptanmıştır. </a:t>
            </a:r>
          </a:p>
          <a:p>
            <a:pPr algn="r"/>
            <a:r>
              <a:rPr lang="tr-TR" dirty="0" smtClean="0"/>
              <a:t>Hİ Yıldız 2016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434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PKOS </a:t>
            </a:r>
            <a:r>
              <a:rPr lang="tr-TR" dirty="0" err="1" smtClean="0"/>
              <a:t>infertilitesinde</a:t>
            </a:r>
            <a:r>
              <a:rPr lang="tr-TR" dirty="0" smtClean="0"/>
              <a:t> tedavi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29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87750" y="458788"/>
            <a:ext cx="1460656" cy="461665"/>
          </a:xfrm>
          <a:prstGeom prst="rect">
            <a:avLst/>
          </a:prstGeom>
          <a:gradFill rotWithShape="1">
            <a:gsLst>
              <a:gs pos="0">
                <a:srgbClr val="74C5CC"/>
              </a:gs>
              <a:gs pos="20000">
                <a:srgbClr val="75C3C9"/>
              </a:gs>
              <a:gs pos="100000">
                <a:srgbClr val="58959A"/>
              </a:gs>
            </a:gsLst>
            <a:lin ang="5400000"/>
          </a:gradFill>
          <a:ln w="9525">
            <a:solidFill>
              <a:srgbClr val="7EBEC3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tr-TR" dirty="0" smtClean="0">
                <a:solidFill>
                  <a:srgbClr val="FFFFFF"/>
                </a:solidFill>
                <a:latin typeface="Corbel" panose="020B0503020204020204" pitchFamily="34" charset="0"/>
              </a:rPr>
              <a:t>Kilo </a:t>
            </a:r>
            <a:r>
              <a:rPr lang="en-US" altLang="tr-TR" dirty="0" err="1" smtClean="0">
                <a:solidFill>
                  <a:srgbClr val="FFFFFF"/>
                </a:solidFill>
                <a:latin typeface="Corbel" panose="020B0503020204020204" pitchFamily="34" charset="0"/>
              </a:rPr>
              <a:t>Kaybı</a:t>
            </a:r>
            <a:endParaRPr lang="en-US" altLang="tr-TR" dirty="0" smtClean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351213" y="2184400"/>
            <a:ext cx="2205037" cy="461963"/>
          </a:xfrm>
          <a:prstGeom prst="rect">
            <a:avLst/>
          </a:prstGeom>
          <a:gradFill rotWithShape="1">
            <a:gsLst>
              <a:gs pos="0">
                <a:srgbClr val="74C5CC"/>
              </a:gs>
              <a:gs pos="20000">
                <a:srgbClr val="75C3C9"/>
              </a:gs>
              <a:gs pos="100000">
                <a:srgbClr val="58959A"/>
              </a:gs>
            </a:gsLst>
            <a:lin ang="5400000"/>
          </a:gradFill>
          <a:ln w="9525">
            <a:solidFill>
              <a:srgbClr val="7EBEC3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 err="1">
                <a:solidFill>
                  <a:schemeClr val="lt1"/>
                </a:solidFill>
                <a:latin typeface="+mn-lt"/>
                <a:ea typeface="+mn-ea"/>
              </a:rPr>
              <a:t>Klomifen</a:t>
            </a: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+mn-lt"/>
                <a:ea typeface="+mn-ea"/>
              </a:rPr>
              <a:t>Sitrat</a:t>
            </a:r>
            <a:endParaRPr lang="en-US" sz="24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30400" y="4267200"/>
            <a:ext cx="800219" cy="461665"/>
          </a:xfrm>
          <a:prstGeom prst="rect">
            <a:avLst/>
          </a:prstGeom>
          <a:gradFill rotWithShape="1">
            <a:gsLst>
              <a:gs pos="0">
                <a:srgbClr val="74C5CC"/>
              </a:gs>
              <a:gs pos="20000">
                <a:srgbClr val="75C3C9"/>
              </a:gs>
              <a:gs pos="100000">
                <a:srgbClr val="58959A"/>
              </a:gs>
            </a:gsLst>
            <a:lin ang="5400000"/>
          </a:gradFill>
          <a:ln w="9525">
            <a:solidFill>
              <a:srgbClr val="7EBEC3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FSH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16438" y="4267200"/>
            <a:ext cx="4296369" cy="461665"/>
          </a:xfrm>
          <a:prstGeom prst="rect">
            <a:avLst/>
          </a:prstGeom>
          <a:gradFill rotWithShape="1">
            <a:gsLst>
              <a:gs pos="0">
                <a:srgbClr val="74C5CC"/>
              </a:gs>
              <a:gs pos="20000">
                <a:srgbClr val="75C3C9"/>
              </a:gs>
              <a:gs pos="100000">
                <a:srgbClr val="58959A"/>
              </a:gs>
            </a:gsLst>
            <a:lin ang="5400000"/>
          </a:gradFill>
          <a:ln w="9525">
            <a:solidFill>
              <a:srgbClr val="7EBEC3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 err="1">
                <a:solidFill>
                  <a:schemeClr val="lt1"/>
                </a:solidFill>
                <a:latin typeface="+mn-lt"/>
                <a:ea typeface="+mn-ea"/>
              </a:rPr>
              <a:t>Laparoskopik</a:t>
            </a: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+mn-lt"/>
                <a:ea typeface="+mn-ea"/>
              </a:rPr>
              <a:t>Ovaryan</a:t>
            </a: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 Drilling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38600" y="5859463"/>
            <a:ext cx="794641" cy="461665"/>
          </a:xfrm>
          <a:prstGeom prst="rect">
            <a:avLst/>
          </a:prstGeom>
          <a:gradFill rotWithShape="1">
            <a:gsLst>
              <a:gs pos="0">
                <a:srgbClr val="74C5CC"/>
              </a:gs>
              <a:gs pos="20000">
                <a:srgbClr val="75C3C9"/>
              </a:gs>
              <a:gs pos="100000">
                <a:srgbClr val="58959A"/>
              </a:gs>
            </a:gsLst>
            <a:lin ang="5400000"/>
          </a:gradFill>
          <a:ln w="9525">
            <a:solidFill>
              <a:srgbClr val="7EBEC3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ART</a:t>
            </a:r>
          </a:p>
        </p:txBody>
      </p: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>
            <a:off x="4267200" y="1117600"/>
            <a:ext cx="0" cy="89693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flipH="1">
            <a:off x="2303463" y="3471863"/>
            <a:ext cx="0" cy="6254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>
            <a:off x="6062663" y="3471863"/>
            <a:ext cx="0" cy="6254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>
            <a:off x="4267200" y="2646363"/>
            <a:ext cx="0" cy="8255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27"/>
          <p:cNvCxnSpPr>
            <a:cxnSpLocks noChangeShapeType="1"/>
          </p:cNvCxnSpPr>
          <p:nvPr/>
        </p:nvCxnSpPr>
        <p:spPr bwMode="auto">
          <a:xfrm>
            <a:off x="2287588" y="3471863"/>
            <a:ext cx="3775075" cy="158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Straight Connector 32"/>
          <p:cNvCxnSpPr>
            <a:cxnSpLocks noChangeShapeType="1"/>
            <a:stCxn id="6" idx="2"/>
          </p:cNvCxnSpPr>
          <p:nvPr/>
        </p:nvCxnSpPr>
        <p:spPr bwMode="auto">
          <a:xfrm flipH="1">
            <a:off x="2287588" y="4728865"/>
            <a:ext cx="42922" cy="58767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Connector 35"/>
          <p:cNvCxnSpPr>
            <a:cxnSpLocks noChangeShapeType="1"/>
          </p:cNvCxnSpPr>
          <p:nvPr/>
        </p:nvCxnSpPr>
        <p:spPr bwMode="auto">
          <a:xfrm>
            <a:off x="6113463" y="4729163"/>
            <a:ext cx="0" cy="5873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Straight Connector 39"/>
          <p:cNvCxnSpPr>
            <a:cxnSpLocks noChangeShapeType="1"/>
          </p:cNvCxnSpPr>
          <p:nvPr/>
        </p:nvCxnSpPr>
        <p:spPr bwMode="auto">
          <a:xfrm>
            <a:off x="2287588" y="5316538"/>
            <a:ext cx="382587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Straight Arrow Connector 41"/>
          <p:cNvCxnSpPr>
            <a:cxnSpLocks noChangeShapeType="1"/>
          </p:cNvCxnSpPr>
          <p:nvPr/>
        </p:nvCxnSpPr>
        <p:spPr bwMode="auto">
          <a:xfrm>
            <a:off x="4351338" y="5316538"/>
            <a:ext cx="0" cy="5429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8" name="TextBox 42"/>
          <p:cNvSpPr txBox="1">
            <a:spLocks noChangeArrowheads="1"/>
          </p:cNvSpPr>
          <p:nvPr/>
        </p:nvSpPr>
        <p:spPr bwMode="auto">
          <a:xfrm>
            <a:off x="5181600" y="508000"/>
            <a:ext cx="1300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defTabSz="457200">
              <a:defRPr sz="28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defTabSz="45720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defTabSz="457200"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defTabSz="457200"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defTabSz="457200" eaLnBrk="0" fontAlgn="base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defTabSz="457200" eaLnBrk="0" fontAlgn="base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defTabSz="457200" eaLnBrk="0" fontAlgn="base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defTabSz="457200" eaLnBrk="0" fontAlgn="base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tr-TR" sz="1800">
                <a:solidFill>
                  <a:srgbClr val="FFFF00"/>
                </a:solidFill>
                <a:latin typeface="Calibri" pitchFamily="34" charset="0"/>
              </a:rPr>
              <a:t>Kilolu, Obez</a:t>
            </a:r>
          </a:p>
        </p:txBody>
      </p:sp>
      <p:sp>
        <p:nvSpPr>
          <p:cNvPr id="8209" name="TextBox 43"/>
          <p:cNvSpPr txBox="1">
            <a:spLocks noChangeArrowheads="1"/>
          </p:cNvSpPr>
          <p:nvPr/>
        </p:nvSpPr>
        <p:spPr bwMode="auto">
          <a:xfrm>
            <a:off x="4538663" y="1287463"/>
            <a:ext cx="4035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defTabSz="457200">
              <a:defRPr sz="28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defTabSz="45720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defTabSz="457200"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defTabSz="457200"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defTabSz="457200" eaLnBrk="0" fontAlgn="base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defTabSz="457200" eaLnBrk="0" fontAlgn="base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defTabSz="457200" eaLnBrk="0" fontAlgn="base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defTabSz="457200" eaLnBrk="0" fontAlgn="base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tr-TR" sz="1800">
                <a:solidFill>
                  <a:srgbClr val="FFFF00"/>
                </a:solidFill>
                <a:latin typeface="Calibri" pitchFamily="34" charset="0"/>
              </a:rPr>
              <a:t>Normal kilolu ya da kilo veremeyen ya da</a:t>
            </a:r>
          </a:p>
          <a:p>
            <a:pPr eaLnBrk="1" hangingPunct="1"/>
            <a:r>
              <a:rPr lang="en-US" altLang="tr-TR" sz="1800">
                <a:solidFill>
                  <a:srgbClr val="FFFF00"/>
                </a:solidFill>
                <a:latin typeface="Calibri" pitchFamily="34" charset="0"/>
              </a:rPr>
              <a:t>Kilo kaybı ile ovulasyonu olmayan  </a:t>
            </a:r>
          </a:p>
        </p:txBody>
      </p:sp>
      <p:sp>
        <p:nvSpPr>
          <p:cNvPr id="8210" name="TextBox 44"/>
          <p:cNvSpPr txBox="1">
            <a:spLocks noChangeArrowheads="1"/>
          </p:cNvSpPr>
          <p:nvPr/>
        </p:nvSpPr>
        <p:spPr bwMode="auto">
          <a:xfrm>
            <a:off x="4538663" y="2709863"/>
            <a:ext cx="43068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defTabSz="457200">
              <a:defRPr sz="28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defTabSz="45720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defTabSz="457200"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defTabSz="457200"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defTabSz="457200" eaLnBrk="0" fontAlgn="base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defTabSz="457200" eaLnBrk="0" fontAlgn="base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defTabSz="457200" eaLnBrk="0" fontAlgn="base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defTabSz="457200" eaLnBrk="0" fontAlgn="base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tr-TR" sz="1800">
                <a:solidFill>
                  <a:srgbClr val="FFFF00"/>
                </a:solidFill>
                <a:latin typeface="Calibri" pitchFamily="34" charset="0"/>
              </a:rPr>
              <a:t>3 sikluta ovulasyon yoksa ya da </a:t>
            </a:r>
          </a:p>
          <a:p>
            <a:pPr eaLnBrk="1" hangingPunct="1"/>
            <a:r>
              <a:rPr lang="en-US" altLang="tr-TR" sz="1800">
                <a:solidFill>
                  <a:srgbClr val="FFFF00"/>
                </a:solidFill>
                <a:latin typeface="Calibri" pitchFamily="34" charset="0"/>
              </a:rPr>
              <a:t>6 ovulatuar siklusta gebelik yoksa</a:t>
            </a:r>
          </a:p>
        </p:txBody>
      </p:sp>
      <p:sp>
        <p:nvSpPr>
          <p:cNvPr id="8211" name="TextBox 45"/>
          <p:cNvSpPr txBox="1">
            <a:spLocks noChangeArrowheads="1"/>
          </p:cNvSpPr>
          <p:nvPr/>
        </p:nvSpPr>
        <p:spPr bwMode="auto">
          <a:xfrm>
            <a:off x="6086475" y="3487738"/>
            <a:ext cx="2952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defTabSz="457200">
              <a:defRPr sz="28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defTabSz="45720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defTabSz="457200"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defTabSz="457200"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defTabSz="457200" eaLnBrk="0" fontAlgn="base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defTabSz="457200" eaLnBrk="0" fontAlgn="base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defTabSz="457200" eaLnBrk="0" fontAlgn="base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defTabSz="457200" eaLnBrk="0" fontAlgn="base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tr-TR" sz="1800">
                <a:solidFill>
                  <a:srgbClr val="FFFF00"/>
                </a:solidFill>
                <a:latin typeface="Calibri" pitchFamily="34" charset="0"/>
              </a:rPr>
              <a:t>Başka cerrahi endikasyonlar</a:t>
            </a:r>
          </a:p>
          <a:p>
            <a:pPr eaLnBrk="1" hangingPunct="1"/>
            <a:r>
              <a:rPr lang="en-US" altLang="tr-TR" sz="1800">
                <a:solidFill>
                  <a:srgbClr val="FFFF00"/>
                </a:solidFill>
                <a:latin typeface="Calibri" pitchFamily="34" charset="0"/>
              </a:rPr>
              <a:t>Yakın takip mümkün olmayan</a:t>
            </a:r>
          </a:p>
        </p:txBody>
      </p:sp>
      <p:sp>
        <p:nvSpPr>
          <p:cNvPr id="8212" name="TextBox 50"/>
          <p:cNvSpPr txBox="1">
            <a:spLocks noChangeArrowheads="1"/>
          </p:cNvSpPr>
          <p:nvPr/>
        </p:nvSpPr>
        <p:spPr bwMode="auto">
          <a:xfrm>
            <a:off x="236538" y="3403600"/>
            <a:ext cx="20018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defTabSz="457200">
              <a:defRPr sz="28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defTabSz="45720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defTabSz="457200"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defTabSz="457200"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defTabSz="457200" eaLnBrk="0" fontAlgn="base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defTabSz="457200" eaLnBrk="0" fontAlgn="base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defTabSz="457200" eaLnBrk="0" fontAlgn="base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defTabSz="457200" eaLnBrk="0" fontAlgn="base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tr-TR" sz="1800">
                <a:solidFill>
                  <a:srgbClr val="FFFF00"/>
                </a:solidFill>
                <a:latin typeface="Calibri" pitchFamily="34" charset="0"/>
              </a:rPr>
              <a:t>Daha az agresif</a:t>
            </a:r>
          </a:p>
          <a:p>
            <a:pPr eaLnBrk="1" hangingPunct="1"/>
            <a:r>
              <a:rPr lang="en-US" altLang="tr-TR" sz="1800">
                <a:solidFill>
                  <a:srgbClr val="FFFF00"/>
                </a:solidFill>
                <a:latin typeface="Calibri" pitchFamily="34" charset="0"/>
              </a:rPr>
              <a:t>Cerrahi isteği yoksa</a:t>
            </a:r>
          </a:p>
        </p:txBody>
      </p:sp>
      <p:sp>
        <p:nvSpPr>
          <p:cNvPr id="8213" name="TextBox 53"/>
          <p:cNvSpPr txBox="1">
            <a:spLocks noChangeArrowheads="1"/>
          </p:cNvSpPr>
          <p:nvPr/>
        </p:nvSpPr>
        <p:spPr bwMode="auto">
          <a:xfrm rot="10800000" flipV="1">
            <a:off x="627063" y="4805363"/>
            <a:ext cx="20843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defTabSz="457200">
              <a:defRPr sz="28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defTabSz="45720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defTabSz="457200"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defTabSz="457200"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defTabSz="457200" eaLnBrk="0" fontAlgn="base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defTabSz="457200" eaLnBrk="0" fontAlgn="base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defTabSz="457200" eaLnBrk="0" fontAlgn="base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defTabSz="457200" eaLnBrk="0" fontAlgn="base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tr-TR" sz="1800">
                <a:solidFill>
                  <a:srgbClr val="FFFF00"/>
                </a:solidFill>
                <a:latin typeface="Calibri" pitchFamily="34" charset="0"/>
              </a:rPr>
              <a:t>6 Ovulatuar Siklustan Sonra Gebelik yoksa</a:t>
            </a:r>
          </a:p>
        </p:txBody>
      </p:sp>
      <p:sp>
        <p:nvSpPr>
          <p:cNvPr id="8214" name="TextBox 54"/>
          <p:cNvSpPr txBox="1">
            <a:spLocks noChangeArrowheads="1"/>
          </p:cNvSpPr>
          <p:nvPr/>
        </p:nvSpPr>
        <p:spPr bwMode="auto">
          <a:xfrm>
            <a:off x="6272213" y="4927600"/>
            <a:ext cx="31257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1pPr>
            <a:lvl2pPr defTabSz="457200">
              <a:defRPr sz="28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2pPr>
            <a:lvl3pPr defTabSz="457200">
              <a:defRPr sz="24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3pPr>
            <a:lvl4pPr defTabSz="457200"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4pPr>
            <a:lvl5pPr defTabSz="457200"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5pPr>
            <a:lvl6pPr defTabSz="457200" eaLnBrk="0" fontAlgn="base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6pPr>
            <a:lvl7pPr defTabSz="457200" eaLnBrk="0" fontAlgn="base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7pPr>
            <a:lvl8pPr defTabSz="457200" eaLnBrk="0" fontAlgn="base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8pPr>
            <a:lvl9pPr defTabSz="457200" eaLnBrk="0" fontAlgn="base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rbe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tr-TR" sz="1800">
                <a:solidFill>
                  <a:srgbClr val="FFFF00"/>
                </a:solidFill>
                <a:latin typeface="Calibri" pitchFamily="34" charset="0"/>
              </a:rPr>
              <a:t>Spontan/ Klomifen / FSH ile ovulasyona rağmen gebelik elde edilemezse </a:t>
            </a:r>
          </a:p>
        </p:txBody>
      </p:sp>
    </p:spTree>
    <p:extLst>
      <p:ext uri="{BB962C8B-B14F-4D97-AF65-F5344CB8AC3E}">
        <p14:creationId xmlns:p14="http://schemas.microsoft.com/office/powerpoint/2010/main" val="373617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3264" y="836712"/>
            <a:ext cx="7315200" cy="1154097"/>
          </a:xfrm>
        </p:spPr>
        <p:txBody>
          <a:bodyPr/>
          <a:lstStyle/>
          <a:p>
            <a:r>
              <a:rPr lang="tr-TR" dirty="0" smtClean="0"/>
              <a:t>PKOS ve D </a:t>
            </a:r>
            <a:r>
              <a:rPr lang="tr-TR" dirty="0" err="1"/>
              <a:t>v</a:t>
            </a:r>
            <a:r>
              <a:rPr lang="tr-TR" dirty="0" err="1" smtClean="0"/>
              <a:t>it</a:t>
            </a:r>
            <a:r>
              <a:rPr lang="tr-TR" dirty="0" smtClean="0"/>
              <a:t> ilişkisi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09" y="2204864"/>
            <a:ext cx="715327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51182"/>
            <a:ext cx="914399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59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136" y="1556202"/>
            <a:ext cx="5511155" cy="232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74" y="5429597"/>
            <a:ext cx="74866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83" y="4057625"/>
            <a:ext cx="724852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71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MATERYAL-METOD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Ağustos 2016 – Mart 2017 tarihleri arasında Cumhuriyet Üniversitesi Tıp Fakültesi </a:t>
            </a:r>
            <a:r>
              <a:rPr lang="tr-TR" dirty="0" err="1" smtClean="0"/>
              <a:t>ÜYTEMe</a:t>
            </a:r>
            <a:r>
              <a:rPr lang="tr-TR" dirty="0" smtClean="0"/>
              <a:t> başvuran </a:t>
            </a:r>
            <a:r>
              <a:rPr lang="tr-TR" dirty="0" err="1"/>
              <a:t>infertil</a:t>
            </a:r>
            <a:r>
              <a:rPr lang="tr-TR" dirty="0"/>
              <a:t> </a:t>
            </a:r>
            <a:r>
              <a:rPr lang="tr-TR" dirty="0" err="1"/>
              <a:t>polikistik</a:t>
            </a:r>
            <a:r>
              <a:rPr lang="tr-TR" dirty="0"/>
              <a:t> </a:t>
            </a:r>
            <a:r>
              <a:rPr lang="tr-TR" dirty="0" err="1"/>
              <a:t>over</a:t>
            </a:r>
            <a:r>
              <a:rPr lang="tr-TR" dirty="0"/>
              <a:t> sendromu tanısı olan,  </a:t>
            </a:r>
            <a:r>
              <a:rPr lang="tr-TR" dirty="0" err="1"/>
              <a:t>ovulasyon</a:t>
            </a:r>
            <a:r>
              <a:rPr lang="tr-TR" dirty="0"/>
              <a:t> indüksiyonu ve </a:t>
            </a:r>
            <a:r>
              <a:rPr lang="tr-TR" dirty="0" err="1"/>
              <a:t>intrauterin</a:t>
            </a:r>
            <a:r>
              <a:rPr lang="tr-TR" dirty="0"/>
              <a:t> </a:t>
            </a:r>
            <a:r>
              <a:rPr lang="tr-TR" dirty="0" err="1"/>
              <a:t>inseminasyon</a:t>
            </a:r>
            <a:r>
              <a:rPr lang="tr-TR" dirty="0"/>
              <a:t> yapılmış olan 40 hasta çalışmaya dahil edildi. </a:t>
            </a:r>
            <a:endParaRPr lang="tr-TR" dirty="0" smtClean="0"/>
          </a:p>
          <a:p>
            <a:r>
              <a:rPr lang="tr-TR" dirty="0" smtClean="0"/>
              <a:t>Aydınlatılmış </a:t>
            </a:r>
            <a:r>
              <a:rPr lang="tr-TR" dirty="0"/>
              <a:t>onam formu </a:t>
            </a:r>
            <a:endParaRPr lang="tr-TR" dirty="0" smtClean="0"/>
          </a:p>
          <a:p>
            <a:r>
              <a:rPr lang="tr-TR" dirty="0" smtClean="0"/>
              <a:t>Cumhuriyet </a:t>
            </a:r>
            <a:r>
              <a:rPr lang="tr-TR" dirty="0"/>
              <a:t>Üniversitesi Tıp Fakültesi Etik Kurulu’ndan etik kurul </a:t>
            </a:r>
            <a:r>
              <a:rPr lang="tr-TR" dirty="0" smtClean="0"/>
              <a:t>onayı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493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Hastalar 2003 Rotterdam tanı kriterlerine göre PKOS tanısı konmuş olup </a:t>
            </a:r>
            <a:r>
              <a:rPr lang="tr-TR" dirty="0" smtClean="0"/>
              <a:t>OI başlanılan </a:t>
            </a:r>
            <a:r>
              <a:rPr lang="tr-TR" dirty="0"/>
              <a:t>ve </a:t>
            </a:r>
            <a:r>
              <a:rPr lang="tr-TR" dirty="0" smtClean="0"/>
              <a:t>IUI planı </a:t>
            </a:r>
            <a:r>
              <a:rPr lang="tr-TR" dirty="0"/>
              <a:t>yapılan hastalardan seçildi. </a:t>
            </a:r>
            <a:endParaRPr lang="tr-TR" dirty="0" smtClean="0"/>
          </a:p>
          <a:p>
            <a:r>
              <a:rPr lang="tr-TR" dirty="0" smtClean="0"/>
              <a:t>Tetkik </a:t>
            </a:r>
            <a:r>
              <a:rPr lang="tr-TR" dirty="0"/>
              <a:t>edilen D vitamini düzeylerinin  </a:t>
            </a:r>
            <a:r>
              <a:rPr lang="tr-TR" dirty="0" smtClean="0"/>
              <a:t>OI- IUI sonrasında </a:t>
            </a:r>
            <a:r>
              <a:rPr lang="tr-TR" dirty="0"/>
              <a:t>oluşan gebelik başarısıyla olan ilişkisi araştırıldı. </a:t>
            </a:r>
            <a:endParaRPr lang="tr-TR" dirty="0" smtClean="0"/>
          </a:p>
          <a:p>
            <a:r>
              <a:rPr lang="tr-TR" dirty="0" err="1" smtClean="0"/>
              <a:t>Oligo-anovulasyon</a:t>
            </a:r>
            <a:r>
              <a:rPr lang="tr-TR" dirty="0"/>
              <a:t>, klinik ve/veya biyokimyasal </a:t>
            </a:r>
            <a:r>
              <a:rPr lang="tr-TR" dirty="0" err="1"/>
              <a:t>hiperandrojenizm</a:t>
            </a:r>
            <a:r>
              <a:rPr lang="tr-TR" dirty="0"/>
              <a:t> ve </a:t>
            </a:r>
            <a:r>
              <a:rPr lang="tr-TR" dirty="0" err="1"/>
              <a:t>polikistik</a:t>
            </a:r>
            <a:r>
              <a:rPr lang="tr-TR" dirty="0"/>
              <a:t> </a:t>
            </a:r>
            <a:r>
              <a:rPr lang="tr-TR" dirty="0" err="1"/>
              <a:t>over</a:t>
            </a:r>
            <a:r>
              <a:rPr lang="tr-TR" dirty="0"/>
              <a:t> görüntüsü olarak kabul edilen 3 kriterden ikisine sahip 40 olgu PKOS olan olgular olarak kabul edildi. </a:t>
            </a:r>
            <a:endParaRPr lang="tr-TR" dirty="0" smtClean="0"/>
          </a:p>
          <a:p>
            <a:r>
              <a:rPr lang="tr-TR" dirty="0"/>
              <a:t>PKO görüntüsü adetin 2-5. günleri arasında </a:t>
            </a:r>
            <a:r>
              <a:rPr lang="tr-TR" dirty="0" err="1"/>
              <a:t>transvajinal</a:t>
            </a:r>
            <a:r>
              <a:rPr lang="tr-TR" dirty="0"/>
              <a:t> USG ile her bir </a:t>
            </a:r>
            <a:r>
              <a:rPr lang="tr-TR" dirty="0" err="1"/>
              <a:t>overde</a:t>
            </a:r>
            <a:r>
              <a:rPr lang="tr-TR" dirty="0"/>
              <a:t> 2- 9 mm arası 12 adet ve üzerinde </a:t>
            </a:r>
            <a:r>
              <a:rPr lang="tr-TR" dirty="0" err="1"/>
              <a:t>follikülün</a:t>
            </a:r>
            <a:r>
              <a:rPr lang="tr-TR" dirty="0"/>
              <a:t> görülmesi olarak kabul edildi.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632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Çalışmaya 19-45 yaş arasında, PKOS tanısı alan, </a:t>
            </a:r>
            <a:r>
              <a:rPr lang="tr-TR" dirty="0" err="1"/>
              <a:t>primer</a:t>
            </a:r>
            <a:r>
              <a:rPr lang="tr-TR" dirty="0"/>
              <a:t> veya </a:t>
            </a:r>
            <a:r>
              <a:rPr lang="tr-TR" dirty="0" err="1"/>
              <a:t>sekonder</a:t>
            </a:r>
            <a:r>
              <a:rPr lang="tr-TR" dirty="0"/>
              <a:t> </a:t>
            </a:r>
            <a:r>
              <a:rPr lang="tr-TR" dirty="0" err="1"/>
              <a:t>infertilitesi</a:t>
            </a:r>
            <a:r>
              <a:rPr lang="tr-TR" dirty="0"/>
              <a:t> olan, </a:t>
            </a:r>
            <a:r>
              <a:rPr lang="tr-TR" dirty="0" err="1"/>
              <a:t>infertilite</a:t>
            </a:r>
            <a:r>
              <a:rPr lang="tr-TR" dirty="0"/>
              <a:t> nedeniyle </a:t>
            </a:r>
            <a:r>
              <a:rPr lang="tr-TR" dirty="0" err="1"/>
              <a:t>ovulasyon</a:t>
            </a:r>
            <a:r>
              <a:rPr lang="tr-TR" dirty="0"/>
              <a:t> indüksiyonu ve sonrasında </a:t>
            </a:r>
            <a:r>
              <a:rPr lang="tr-TR" dirty="0" err="1"/>
              <a:t>intrauterin</a:t>
            </a:r>
            <a:r>
              <a:rPr lang="tr-TR" dirty="0"/>
              <a:t> </a:t>
            </a:r>
            <a:r>
              <a:rPr lang="tr-TR" dirty="0" err="1"/>
              <a:t>inseminasyon</a:t>
            </a:r>
            <a:r>
              <a:rPr lang="tr-TR" dirty="0"/>
              <a:t> yapılan hastalar çalışmaya dahil edildi</a:t>
            </a:r>
            <a:r>
              <a:rPr lang="tr-TR" dirty="0" smtClean="0"/>
              <a:t>.</a:t>
            </a:r>
          </a:p>
          <a:p>
            <a:r>
              <a:rPr lang="tr-TR" dirty="0"/>
              <a:t>Helsinki Kriterleri ve iyi klinik uygulamalar kılavuzu doğrultusunda göz önünde bulunduruldu.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751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AKŞ</a:t>
            </a:r>
            <a:r>
              <a:rPr lang="tr-TR" dirty="0"/>
              <a:t>, açlık insülin, özellikle erken </a:t>
            </a:r>
            <a:r>
              <a:rPr lang="tr-TR" dirty="0" err="1"/>
              <a:t>foliküler</a:t>
            </a:r>
            <a:r>
              <a:rPr lang="tr-TR" dirty="0"/>
              <a:t> fazda </a:t>
            </a:r>
            <a:r>
              <a:rPr lang="tr-TR" dirty="0" smtClean="0"/>
              <a:t>FSH, LH ,total </a:t>
            </a:r>
            <a:r>
              <a:rPr lang="tr-TR" dirty="0" err="1"/>
              <a:t>testesteron</a:t>
            </a:r>
            <a:r>
              <a:rPr lang="tr-TR" dirty="0"/>
              <a:t>, serbest </a:t>
            </a:r>
            <a:r>
              <a:rPr lang="tr-TR" dirty="0" err="1"/>
              <a:t>testesteron</a:t>
            </a:r>
            <a:r>
              <a:rPr lang="tr-TR" dirty="0"/>
              <a:t>, </a:t>
            </a:r>
            <a:r>
              <a:rPr lang="tr-TR" dirty="0" smtClean="0"/>
              <a:t>E2, DHEAS, </a:t>
            </a:r>
            <a:r>
              <a:rPr lang="tr-TR" dirty="0" err="1" smtClean="0"/>
              <a:t>prolaktin</a:t>
            </a:r>
            <a:r>
              <a:rPr lang="tr-TR" dirty="0" smtClean="0"/>
              <a:t> </a:t>
            </a:r>
            <a:r>
              <a:rPr lang="tr-TR" dirty="0"/>
              <a:t>ve 17- </a:t>
            </a:r>
            <a:r>
              <a:rPr lang="tr-TR" dirty="0" smtClean="0"/>
              <a:t>OHP plazma </a:t>
            </a:r>
            <a:r>
              <a:rPr lang="tr-TR" dirty="0"/>
              <a:t>düzeylerinin saptanması için </a:t>
            </a:r>
            <a:r>
              <a:rPr lang="tr-TR" dirty="0" err="1"/>
              <a:t>periferik</a:t>
            </a:r>
            <a:r>
              <a:rPr lang="tr-TR" dirty="0"/>
              <a:t> </a:t>
            </a:r>
            <a:r>
              <a:rPr lang="tr-TR" dirty="0" err="1"/>
              <a:t>venöz</a:t>
            </a:r>
            <a:r>
              <a:rPr lang="tr-TR" dirty="0"/>
              <a:t> kan alındı. </a:t>
            </a:r>
            <a:endParaRPr lang="tr-TR" dirty="0" smtClean="0"/>
          </a:p>
          <a:p>
            <a:r>
              <a:rPr lang="tr-TR" dirty="0" smtClean="0"/>
              <a:t>Çalışmamızda </a:t>
            </a:r>
            <a:r>
              <a:rPr lang="tr-TR" dirty="0"/>
              <a:t>D vitamini düzeylerini değerlendirmek için gerekli tetkiklerden kalsiyum (</a:t>
            </a:r>
            <a:r>
              <a:rPr lang="tr-TR" dirty="0" err="1"/>
              <a:t>Ca</a:t>
            </a:r>
            <a:r>
              <a:rPr lang="tr-TR" dirty="0"/>
              <a:t>), fosfor (P), 25 (OH) D vitamini ve </a:t>
            </a:r>
            <a:r>
              <a:rPr lang="tr-TR" dirty="0" err="1"/>
              <a:t>Parathormon</a:t>
            </a:r>
            <a:r>
              <a:rPr lang="tr-TR" dirty="0"/>
              <a:t> ( PTH </a:t>
            </a:r>
            <a:r>
              <a:rPr lang="tr-TR" dirty="0" smtClean="0"/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779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/>
              <a:t>19 yaşından küçük 45 yaşından büyük olanlar, </a:t>
            </a:r>
            <a:r>
              <a:rPr lang="tr-TR" dirty="0" err="1"/>
              <a:t>metabolik</a:t>
            </a:r>
            <a:r>
              <a:rPr lang="tr-TR" dirty="0"/>
              <a:t>, </a:t>
            </a:r>
            <a:r>
              <a:rPr lang="tr-TR" dirty="0" err="1"/>
              <a:t>hepatik</a:t>
            </a:r>
            <a:r>
              <a:rPr lang="tr-TR" dirty="0"/>
              <a:t>, </a:t>
            </a:r>
            <a:r>
              <a:rPr lang="tr-TR" dirty="0" err="1"/>
              <a:t>kardiovasküler</a:t>
            </a:r>
            <a:r>
              <a:rPr lang="tr-TR" dirty="0"/>
              <a:t> hastalığı, </a:t>
            </a:r>
            <a:r>
              <a:rPr lang="tr-TR" dirty="0" err="1"/>
              <a:t>hipotiroidizm</a:t>
            </a:r>
            <a:r>
              <a:rPr lang="tr-TR" dirty="0"/>
              <a:t>, </a:t>
            </a:r>
            <a:r>
              <a:rPr lang="tr-TR" dirty="0" err="1"/>
              <a:t>hiperprolaktinemi</a:t>
            </a:r>
            <a:r>
              <a:rPr lang="tr-TR" dirty="0"/>
              <a:t>, </a:t>
            </a:r>
            <a:r>
              <a:rPr lang="tr-TR" dirty="0" err="1"/>
              <a:t>Cushing’s</a:t>
            </a:r>
            <a:r>
              <a:rPr lang="tr-TR" dirty="0"/>
              <a:t> sendromu ve klasik olmayan </a:t>
            </a:r>
            <a:r>
              <a:rPr lang="tr-TR" dirty="0" err="1"/>
              <a:t>konjenital</a:t>
            </a:r>
            <a:r>
              <a:rPr lang="tr-TR" dirty="0"/>
              <a:t> adrenal </a:t>
            </a:r>
            <a:r>
              <a:rPr lang="tr-TR" dirty="0" err="1"/>
              <a:t>hiperplazisi</a:t>
            </a:r>
            <a:r>
              <a:rPr lang="tr-TR" dirty="0"/>
              <a:t> olan, erkek kaynaklı </a:t>
            </a:r>
            <a:r>
              <a:rPr lang="tr-TR" dirty="0" err="1"/>
              <a:t>infertilitesi</a:t>
            </a:r>
            <a:r>
              <a:rPr lang="tr-TR" dirty="0"/>
              <a:t> olan, son 3 ay içerisinde D vitamini tedavisi almış olan hastalar çalışmaya dahil edilmedi.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1486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54992"/>
            <a:ext cx="7593105" cy="57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2"/>
          <p:cNvSpPr txBox="1"/>
          <p:nvPr/>
        </p:nvSpPr>
        <p:spPr>
          <a:xfrm>
            <a:off x="467544" y="6381328"/>
            <a:ext cx="8568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dirty="0" err="1" smtClean="0">
                <a:solidFill>
                  <a:srgbClr val="FFFF00"/>
                </a:solidFill>
                <a:latin typeface="Comic Sans MS" pitchFamily="66" charset="0"/>
              </a:rPr>
              <a:t>Spritzer</a:t>
            </a:r>
            <a:r>
              <a:rPr lang="tr-TR" sz="1400" dirty="0" smtClean="0">
                <a:solidFill>
                  <a:srgbClr val="FFFF00"/>
                </a:solidFill>
                <a:latin typeface="Comic Sans MS" pitchFamily="66" charset="0"/>
              </a:rPr>
              <a:t> PM. </a:t>
            </a:r>
            <a:r>
              <a:rPr lang="tr-TR" sz="1400" dirty="0" err="1" smtClean="0">
                <a:solidFill>
                  <a:srgbClr val="FFFF00"/>
                </a:solidFill>
                <a:latin typeface="Comic Sans MS" pitchFamily="66" charset="0"/>
              </a:rPr>
              <a:t>Arq</a:t>
            </a:r>
            <a:r>
              <a:rPr lang="tr-TR" sz="14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itchFamily="66" charset="0"/>
              </a:rPr>
              <a:t>Bras</a:t>
            </a:r>
            <a:r>
              <a:rPr lang="tr-TR" sz="14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itchFamily="66" charset="0"/>
              </a:rPr>
              <a:t>Endocrinol</a:t>
            </a:r>
            <a:r>
              <a:rPr lang="tr-TR" sz="14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1400" dirty="0" err="1" smtClean="0">
                <a:solidFill>
                  <a:srgbClr val="FFFF00"/>
                </a:solidFill>
                <a:latin typeface="Comic Sans MS" pitchFamily="66" charset="0"/>
              </a:rPr>
              <a:t>Metab</a:t>
            </a:r>
            <a:r>
              <a:rPr lang="tr-TR" sz="1400" dirty="0" smtClean="0">
                <a:solidFill>
                  <a:srgbClr val="FFFF00"/>
                </a:solidFill>
                <a:latin typeface="Comic Sans MS" pitchFamily="66" charset="0"/>
              </a:rPr>
              <a:t> 2014</a:t>
            </a:r>
            <a:endParaRPr lang="tr-TR" sz="1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30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Demografik bilgileri alındı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smtClean="0"/>
              <a:t>Hastaların </a:t>
            </a:r>
            <a:r>
              <a:rPr lang="tr-TR" dirty="0"/>
              <a:t>tıbbi ve </a:t>
            </a:r>
            <a:r>
              <a:rPr lang="tr-TR" dirty="0" err="1"/>
              <a:t>infertilite</a:t>
            </a:r>
            <a:r>
              <a:rPr lang="tr-TR" dirty="0"/>
              <a:t> öyküleri, </a:t>
            </a:r>
            <a:r>
              <a:rPr lang="tr-TR" dirty="0" err="1"/>
              <a:t>obstetrik</a:t>
            </a:r>
            <a:r>
              <a:rPr lang="tr-TR" dirty="0"/>
              <a:t> ve jinekolojik özgeçmişleri, </a:t>
            </a:r>
            <a:r>
              <a:rPr lang="tr-TR" dirty="0" err="1"/>
              <a:t>menstruel</a:t>
            </a:r>
            <a:r>
              <a:rPr lang="tr-TR" dirty="0"/>
              <a:t> </a:t>
            </a:r>
            <a:r>
              <a:rPr lang="tr-TR" dirty="0" err="1"/>
              <a:t>siklus</a:t>
            </a:r>
            <a:r>
              <a:rPr lang="tr-TR" dirty="0"/>
              <a:t> düzenleri detaylı şekilde sorgulandı. </a:t>
            </a:r>
            <a:endParaRPr lang="tr-TR" dirty="0" smtClean="0"/>
          </a:p>
          <a:p>
            <a:r>
              <a:rPr lang="tr-TR" dirty="0" smtClean="0"/>
              <a:t>Genel </a:t>
            </a:r>
            <a:r>
              <a:rPr lang="tr-TR" dirty="0"/>
              <a:t>fizik muayenelerinde </a:t>
            </a:r>
            <a:r>
              <a:rPr lang="tr-TR" dirty="0" smtClean="0"/>
              <a:t>VKİ </a:t>
            </a:r>
            <a:r>
              <a:rPr lang="tr-TR" dirty="0"/>
              <a:t>(ağırlık/boy²) </a:t>
            </a:r>
            <a:endParaRPr lang="tr-TR" dirty="0" smtClean="0"/>
          </a:p>
          <a:p>
            <a:r>
              <a:rPr lang="tr-TR" dirty="0" err="1" smtClean="0"/>
              <a:t>Sekonder</a:t>
            </a:r>
            <a:r>
              <a:rPr lang="tr-TR" dirty="0" smtClean="0"/>
              <a:t> </a:t>
            </a:r>
            <a:r>
              <a:rPr lang="tr-TR" dirty="0"/>
              <a:t>seks karakter gelişimi değerlendirildi. </a:t>
            </a:r>
            <a:endParaRPr lang="tr-TR" dirty="0" smtClean="0"/>
          </a:p>
          <a:p>
            <a:r>
              <a:rPr lang="tr-TR" dirty="0" smtClean="0"/>
              <a:t>Rutin </a:t>
            </a:r>
            <a:r>
              <a:rPr lang="tr-TR" dirty="0" err="1"/>
              <a:t>pelvik</a:t>
            </a:r>
            <a:r>
              <a:rPr lang="tr-TR" dirty="0"/>
              <a:t> muayeneleri yapıldı.  </a:t>
            </a:r>
          </a:p>
          <a:p>
            <a:r>
              <a:rPr lang="tr-TR" dirty="0"/>
              <a:t>Erken </a:t>
            </a:r>
            <a:r>
              <a:rPr lang="tr-TR" dirty="0" err="1"/>
              <a:t>foliküler</a:t>
            </a:r>
            <a:r>
              <a:rPr lang="tr-TR" dirty="0"/>
              <a:t> fazda (2-3. gün) bazal USG yapıldı ve </a:t>
            </a:r>
            <a:r>
              <a:rPr lang="tr-TR" dirty="0" err="1"/>
              <a:t>uterus</a:t>
            </a:r>
            <a:r>
              <a:rPr lang="tr-TR" dirty="0"/>
              <a:t> boyutları, </a:t>
            </a:r>
            <a:r>
              <a:rPr lang="tr-TR" dirty="0" err="1"/>
              <a:t>endometrium</a:t>
            </a:r>
            <a:r>
              <a:rPr lang="tr-TR" dirty="0"/>
              <a:t> kalınlığı, </a:t>
            </a:r>
            <a:r>
              <a:rPr lang="tr-TR" dirty="0" err="1"/>
              <a:t>bilateral</a:t>
            </a:r>
            <a:r>
              <a:rPr lang="tr-TR" dirty="0"/>
              <a:t> </a:t>
            </a:r>
            <a:r>
              <a:rPr lang="tr-TR" dirty="0" err="1"/>
              <a:t>overlerdeki</a:t>
            </a:r>
            <a:r>
              <a:rPr lang="tr-TR" dirty="0"/>
              <a:t> </a:t>
            </a:r>
            <a:r>
              <a:rPr lang="tr-TR" dirty="0" smtClean="0"/>
              <a:t>AFC </a:t>
            </a:r>
            <a:r>
              <a:rPr lang="tr-TR" dirty="0"/>
              <a:t>ve </a:t>
            </a:r>
            <a:r>
              <a:rPr lang="tr-TR" dirty="0" err="1" smtClean="0"/>
              <a:t>folikül</a:t>
            </a:r>
            <a:r>
              <a:rPr lang="tr-TR" dirty="0" smtClean="0"/>
              <a:t> çapları </a:t>
            </a:r>
            <a:r>
              <a:rPr lang="tr-TR" dirty="0"/>
              <a:t>ölçüldü. </a:t>
            </a:r>
            <a:endParaRPr lang="tr-TR" dirty="0" smtClean="0"/>
          </a:p>
          <a:p>
            <a:r>
              <a:rPr lang="tr-TR" dirty="0" smtClean="0"/>
              <a:t>Bazal </a:t>
            </a:r>
            <a:r>
              <a:rPr lang="tr-TR" dirty="0"/>
              <a:t>(3. gün) FSH, LH, E2, </a:t>
            </a:r>
            <a:r>
              <a:rPr lang="tr-TR" dirty="0" err="1"/>
              <a:t>Prolaktin</a:t>
            </a:r>
            <a:r>
              <a:rPr lang="tr-TR" dirty="0"/>
              <a:t> değerleri ölçüldü.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37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Çalışmaya dahil edilen 40  hastaya </a:t>
            </a:r>
            <a:r>
              <a:rPr lang="tr-TR" dirty="0" err="1"/>
              <a:t>menstrual</a:t>
            </a:r>
            <a:r>
              <a:rPr lang="tr-TR" dirty="0"/>
              <a:t> </a:t>
            </a:r>
            <a:r>
              <a:rPr lang="tr-TR" dirty="0" err="1"/>
              <a:t>siklusun</a:t>
            </a:r>
            <a:r>
              <a:rPr lang="tr-TR" dirty="0"/>
              <a:t> 3. gününde </a:t>
            </a:r>
            <a:r>
              <a:rPr lang="tr-TR" dirty="0" err="1"/>
              <a:t>over</a:t>
            </a:r>
            <a:r>
              <a:rPr lang="tr-TR" dirty="0"/>
              <a:t> </a:t>
            </a:r>
            <a:r>
              <a:rPr lang="tr-TR" dirty="0" err="1"/>
              <a:t>stimulasyonu</a:t>
            </a:r>
            <a:r>
              <a:rPr lang="tr-TR" dirty="0"/>
              <a:t> (</a:t>
            </a:r>
            <a:r>
              <a:rPr lang="tr-TR" dirty="0" err="1"/>
              <a:t>Gonal</a:t>
            </a:r>
            <a:r>
              <a:rPr lang="tr-TR" dirty="0"/>
              <a:t>-F; </a:t>
            </a:r>
            <a:r>
              <a:rPr lang="tr-TR" dirty="0" err="1"/>
              <a:t>Serono</a:t>
            </a:r>
            <a:r>
              <a:rPr lang="tr-TR" dirty="0"/>
              <a:t>, </a:t>
            </a:r>
            <a:r>
              <a:rPr lang="tr-TR" dirty="0" err="1"/>
              <a:t>italya</a:t>
            </a:r>
            <a:r>
              <a:rPr lang="tr-TR" dirty="0"/>
              <a:t>)] ve/veya (</a:t>
            </a:r>
            <a:r>
              <a:rPr lang="tr-TR" dirty="0" err="1"/>
              <a:t>Puregon</a:t>
            </a:r>
            <a:r>
              <a:rPr lang="tr-TR" dirty="0"/>
              <a:t>, Er-Kim, Türkiye) kullanılarak başlandı. </a:t>
            </a:r>
            <a:endParaRPr lang="tr-TR" dirty="0" smtClean="0"/>
          </a:p>
          <a:p>
            <a:r>
              <a:rPr lang="tr-TR" dirty="0" smtClean="0"/>
              <a:t>AMH</a:t>
            </a:r>
            <a:r>
              <a:rPr lang="tr-TR" dirty="0"/>
              <a:t>, </a:t>
            </a:r>
            <a:r>
              <a:rPr lang="tr-TR" dirty="0" err="1"/>
              <a:t>antral</a:t>
            </a:r>
            <a:r>
              <a:rPr lang="tr-TR" dirty="0"/>
              <a:t> </a:t>
            </a:r>
            <a:r>
              <a:rPr lang="tr-TR" dirty="0" err="1"/>
              <a:t>follikül</a:t>
            </a:r>
            <a:r>
              <a:rPr lang="tr-TR" dirty="0"/>
              <a:t> sayısı ve FSH, LH, VKI sonuçlarına göre başlangıç dozları 37.5-100 U doz aralığında </a:t>
            </a:r>
            <a:r>
              <a:rPr lang="tr-TR" dirty="0" smtClean="0"/>
              <a:t>uygulandı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err="1" smtClean="0"/>
              <a:t>Stimulasyona</a:t>
            </a:r>
            <a:r>
              <a:rPr lang="tr-TR" dirty="0" smtClean="0"/>
              <a:t> </a:t>
            </a:r>
            <a:r>
              <a:rPr lang="tr-TR" dirty="0"/>
              <a:t>dominant </a:t>
            </a:r>
            <a:r>
              <a:rPr lang="tr-TR" dirty="0" err="1"/>
              <a:t>follikül</a:t>
            </a:r>
            <a:r>
              <a:rPr lang="tr-TR" dirty="0"/>
              <a:t> (17 mm) oluşana dek </a:t>
            </a:r>
            <a:r>
              <a:rPr lang="tr-TR" dirty="0" smtClean="0"/>
              <a:t>USG </a:t>
            </a:r>
            <a:r>
              <a:rPr lang="tr-TR" dirty="0"/>
              <a:t>ve östrojen düzeyi kontrolü yapılarak </a:t>
            </a:r>
            <a:r>
              <a:rPr lang="tr-TR" dirty="0" err="1"/>
              <a:t>hCG</a:t>
            </a:r>
            <a:r>
              <a:rPr lang="tr-TR" dirty="0"/>
              <a:t> gününe dek devam edildi.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3062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Dominant </a:t>
            </a:r>
            <a:r>
              <a:rPr lang="tr-TR" dirty="0" err="1"/>
              <a:t>folikül</a:t>
            </a:r>
            <a:r>
              <a:rPr lang="tr-TR" dirty="0"/>
              <a:t> 18 mm olduğunda veya </a:t>
            </a:r>
            <a:r>
              <a:rPr lang="tr-TR" dirty="0" err="1"/>
              <a:t>foliküllerden</a:t>
            </a:r>
            <a:r>
              <a:rPr lang="tr-TR" dirty="0"/>
              <a:t> ikisi 17 mm olduğunda </a:t>
            </a:r>
            <a:r>
              <a:rPr lang="tr-TR" dirty="0" err="1"/>
              <a:t>üriner</a:t>
            </a:r>
            <a:r>
              <a:rPr lang="tr-TR" dirty="0"/>
              <a:t> </a:t>
            </a:r>
            <a:r>
              <a:rPr lang="tr-TR" dirty="0" err="1"/>
              <a:t>hCG</a:t>
            </a:r>
            <a:r>
              <a:rPr lang="tr-TR" dirty="0"/>
              <a:t> 10.000 IU (</a:t>
            </a:r>
            <a:r>
              <a:rPr lang="tr-TR" dirty="0" err="1"/>
              <a:t>Pregnyl</a:t>
            </a:r>
            <a:r>
              <a:rPr lang="tr-TR" dirty="0"/>
              <a:t> </a:t>
            </a:r>
            <a:r>
              <a:rPr lang="tr-TR" dirty="0" err="1"/>
              <a:t>amp</a:t>
            </a:r>
            <a:r>
              <a:rPr lang="tr-TR" dirty="0"/>
              <a:t>, </a:t>
            </a:r>
            <a:r>
              <a:rPr lang="tr-TR" dirty="0" err="1"/>
              <a:t>Organon</a:t>
            </a:r>
            <a:r>
              <a:rPr lang="tr-TR" dirty="0"/>
              <a:t>, Türkiye) veya r-</a:t>
            </a:r>
            <a:r>
              <a:rPr lang="tr-TR" dirty="0" err="1"/>
              <a:t>hCG</a:t>
            </a:r>
            <a:r>
              <a:rPr lang="tr-TR" dirty="0"/>
              <a:t> 250μgr (</a:t>
            </a:r>
            <a:r>
              <a:rPr lang="tr-TR" dirty="0" err="1"/>
              <a:t>Ovitrelle</a:t>
            </a:r>
            <a:r>
              <a:rPr lang="tr-TR" dirty="0"/>
              <a:t>, </a:t>
            </a:r>
            <a:r>
              <a:rPr lang="tr-TR" dirty="0" err="1"/>
              <a:t>Serono</a:t>
            </a:r>
            <a:r>
              <a:rPr lang="tr-TR" dirty="0"/>
              <a:t>, İtalya) ile </a:t>
            </a:r>
            <a:r>
              <a:rPr lang="tr-TR" dirty="0" err="1"/>
              <a:t>ovulasyon</a:t>
            </a:r>
            <a:r>
              <a:rPr lang="tr-TR" dirty="0"/>
              <a:t> tetiklemesi yapıldı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  <a:r>
              <a:rPr lang="tr-TR" dirty="0"/>
              <a:t>Kullanılan toplam </a:t>
            </a:r>
            <a:r>
              <a:rPr lang="tr-TR" dirty="0" err="1"/>
              <a:t>gonadotropin</a:t>
            </a:r>
            <a:r>
              <a:rPr lang="tr-TR" dirty="0"/>
              <a:t> dozu ve </a:t>
            </a:r>
            <a:r>
              <a:rPr lang="tr-TR" dirty="0" err="1"/>
              <a:t>stimülasyon</a:t>
            </a:r>
            <a:r>
              <a:rPr lang="tr-TR" dirty="0"/>
              <a:t> süresi kaydedildi. </a:t>
            </a:r>
            <a:r>
              <a:rPr lang="tr-TR" dirty="0" err="1"/>
              <a:t>hCG</a:t>
            </a:r>
            <a:r>
              <a:rPr lang="tr-TR" dirty="0"/>
              <a:t> uygulamasından 36 saat sonra </a:t>
            </a:r>
            <a:r>
              <a:rPr lang="tr-TR" dirty="0" smtClean="0"/>
              <a:t>hastalara </a:t>
            </a:r>
            <a:r>
              <a:rPr lang="tr-TR" dirty="0"/>
              <a:t>IUI işlemi yapıldı</a:t>
            </a:r>
            <a:r>
              <a:rPr lang="tr-TR" dirty="0" smtClean="0"/>
              <a:t>.</a:t>
            </a:r>
            <a:r>
              <a:rPr lang="tr-TR" dirty="0"/>
              <a:t> </a:t>
            </a:r>
          </a:p>
          <a:p>
            <a:r>
              <a:rPr lang="tr-TR" dirty="0"/>
              <a:t>Tüm hastalara </a:t>
            </a:r>
            <a:r>
              <a:rPr lang="tr-TR" dirty="0" smtClean="0"/>
              <a:t>IUI </a:t>
            </a:r>
            <a:r>
              <a:rPr lang="tr-TR" dirty="0"/>
              <a:t>işlemi uygulamasından sonra </a:t>
            </a:r>
            <a:r>
              <a:rPr lang="tr-TR" dirty="0" err="1" smtClean="0"/>
              <a:t>Progesteron</a:t>
            </a:r>
            <a:r>
              <a:rPr lang="tr-TR" dirty="0" smtClean="0"/>
              <a:t> jel %8 (</a:t>
            </a:r>
            <a:r>
              <a:rPr lang="tr-TR" dirty="0" err="1" smtClean="0"/>
              <a:t>Crinone</a:t>
            </a:r>
            <a:r>
              <a:rPr lang="tr-TR" dirty="0" smtClean="0"/>
              <a:t> </a:t>
            </a:r>
            <a:r>
              <a:rPr lang="tr-TR" dirty="0"/>
              <a:t>%8, </a:t>
            </a:r>
            <a:r>
              <a:rPr lang="tr-TR" dirty="0" err="1"/>
              <a:t>Serono</a:t>
            </a:r>
            <a:r>
              <a:rPr lang="tr-TR" dirty="0"/>
              <a:t>, İtalya) verildi. </a:t>
            </a:r>
            <a:endParaRPr lang="tr-TR" dirty="0" smtClean="0"/>
          </a:p>
          <a:p>
            <a:r>
              <a:rPr lang="tr-TR" dirty="0" smtClean="0"/>
              <a:t>Gebelik </a:t>
            </a:r>
            <a:r>
              <a:rPr lang="tr-TR" dirty="0"/>
              <a:t>oluşan olgularda 10. </a:t>
            </a:r>
            <a:r>
              <a:rPr lang="tr-TR" dirty="0" err="1"/>
              <a:t>gestasyonel</a:t>
            </a:r>
            <a:r>
              <a:rPr lang="tr-TR" dirty="0"/>
              <a:t> haftaya dek devam edildi.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0543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IUI sonrası </a:t>
            </a:r>
            <a:r>
              <a:rPr lang="tr-TR" dirty="0"/>
              <a:t>serumda β-</a:t>
            </a:r>
            <a:r>
              <a:rPr lang="tr-TR" dirty="0" err="1"/>
              <a:t>hCG</a:t>
            </a:r>
            <a:r>
              <a:rPr lang="tr-TR" dirty="0"/>
              <a:t> bakıldı ve 10 </a:t>
            </a:r>
            <a:r>
              <a:rPr lang="tr-TR" dirty="0" err="1"/>
              <a:t>mIU</a:t>
            </a:r>
            <a:r>
              <a:rPr lang="tr-TR" dirty="0"/>
              <a:t>/ml üstü değer saptanan olgularda gebelik pozitif kabul edildi. </a:t>
            </a:r>
            <a:endParaRPr lang="tr-TR" dirty="0" smtClean="0"/>
          </a:p>
          <a:p>
            <a:r>
              <a:rPr lang="tr-TR" dirty="0" smtClean="0"/>
              <a:t>Serum </a:t>
            </a:r>
            <a:r>
              <a:rPr lang="tr-TR" dirty="0"/>
              <a:t>β-</a:t>
            </a:r>
            <a:r>
              <a:rPr lang="tr-TR" dirty="0" err="1"/>
              <a:t>hCG</a:t>
            </a:r>
            <a:r>
              <a:rPr lang="tr-TR" dirty="0"/>
              <a:t> pozitifliği kimyasal gebelik olarak kabul edildi. </a:t>
            </a:r>
            <a:endParaRPr lang="tr-TR" dirty="0" smtClean="0"/>
          </a:p>
          <a:p>
            <a:r>
              <a:rPr lang="tr-TR" dirty="0" smtClean="0"/>
              <a:t>Klinik </a:t>
            </a:r>
            <a:r>
              <a:rPr lang="tr-TR" dirty="0"/>
              <a:t>gebelik </a:t>
            </a:r>
            <a:r>
              <a:rPr lang="tr-TR" dirty="0" smtClean="0"/>
              <a:t>IUI dan 3-4 </a:t>
            </a:r>
            <a:r>
              <a:rPr lang="tr-TR" dirty="0"/>
              <a:t>hafta sonra ultrasonografi ile </a:t>
            </a:r>
            <a:r>
              <a:rPr lang="tr-TR" dirty="0" err="1"/>
              <a:t>fetal</a:t>
            </a:r>
            <a:r>
              <a:rPr lang="tr-TR" dirty="0"/>
              <a:t> kalp atımı olan </a:t>
            </a:r>
            <a:r>
              <a:rPr lang="tr-TR" dirty="0" err="1"/>
              <a:t>intrauterin</a:t>
            </a:r>
            <a:r>
              <a:rPr lang="tr-TR" dirty="0"/>
              <a:t> </a:t>
            </a:r>
            <a:r>
              <a:rPr lang="tr-TR" dirty="0" err="1"/>
              <a:t>gestasyonel</a:t>
            </a:r>
            <a:r>
              <a:rPr lang="tr-TR" dirty="0"/>
              <a:t> kese varlığı olarak kabul edildi.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008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SPSS </a:t>
            </a:r>
            <a:r>
              <a:rPr lang="tr-TR" dirty="0"/>
              <a:t>(Statistical </a:t>
            </a:r>
            <a:r>
              <a:rPr lang="tr-TR" dirty="0" err="1"/>
              <a:t>Package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Social</a:t>
            </a:r>
            <a:r>
              <a:rPr lang="tr-TR" dirty="0"/>
              <a:t> </a:t>
            </a:r>
            <a:r>
              <a:rPr lang="tr-TR" dirty="0" err="1"/>
              <a:t>Sciences</a:t>
            </a:r>
            <a:r>
              <a:rPr lang="tr-TR" dirty="0"/>
              <a:t> - ver:22.0) </a:t>
            </a:r>
            <a:r>
              <a:rPr lang="tr-TR" dirty="0" smtClean="0"/>
              <a:t>programı ile </a:t>
            </a:r>
            <a:r>
              <a:rPr lang="tr-TR" dirty="0"/>
              <a:t>parametrik test varsayımları yerine getirildiğinde </a:t>
            </a:r>
            <a:r>
              <a:rPr lang="tr-TR" dirty="0">
                <a:solidFill>
                  <a:srgbClr val="FF0000"/>
                </a:solidFill>
              </a:rPr>
              <a:t>( </a:t>
            </a:r>
            <a:r>
              <a:rPr lang="tr-TR" dirty="0" err="1">
                <a:solidFill>
                  <a:srgbClr val="FF0000"/>
                </a:solidFill>
              </a:rPr>
              <a:t>Kolmogorof</a:t>
            </a:r>
            <a:r>
              <a:rPr lang="tr-TR" dirty="0">
                <a:solidFill>
                  <a:srgbClr val="FF0000"/>
                </a:solidFill>
              </a:rPr>
              <a:t> – </a:t>
            </a:r>
            <a:r>
              <a:rPr lang="tr-TR" dirty="0" err="1">
                <a:solidFill>
                  <a:srgbClr val="FF0000"/>
                </a:solidFill>
              </a:rPr>
              <a:t>Simirnov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) bağımsız gruplarda iki ortalama arasındaki farkın önemlilik testi; parametrik test varsayımları yerine getirilemediğinde </a:t>
            </a:r>
            <a:r>
              <a:rPr lang="tr-TR" dirty="0">
                <a:solidFill>
                  <a:srgbClr val="FF0000"/>
                </a:solidFill>
              </a:rPr>
              <a:t>Mann-</a:t>
            </a:r>
            <a:r>
              <a:rPr lang="tr-TR" dirty="0" err="1">
                <a:solidFill>
                  <a:srgbClr val="FF0000"/>
                </a:solidFill>
              </a:rPr>
              <a:t>Whitney</a:t>
            </a:r>
            <a:r>
              <a:rPr lang="tr-TR" dirty="0">
                <a:solidFill>
                  <a:srgbClr val="FF0000"/>
                </a:solidFill>
              </a:rPr>
              <a:t> U, </a:t>
            </a:r>
            <a:r>
              <a:rPr lang="tr-TR" dirty="0" err="1">
                <a:solidFill>
                  <a:srgbClr val="FF0000"/>
                </a:solidFill>
              </a:rPr>
              <a:t>Krusker</a:t>
            </a:r>
            <a:r>
              <a:rPr lang="tr-TR" dirty="0">
                <a:solidFill>
                  <a:srgbClr val="FF0000"/>
                </a:solidFill>
              </a:rPr>
              <a:t> – Wallis </a:t>
            </a:r>
            <a:r>
              <a:rPr lang="tr-TR" dirty="0"/>
              <a:t>testleri kullanılmış ve korelasyon analizi uygulanmıştır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  <a:r>
              <a:rPr lang="tr-TR" dirty="0"/>
              <a:t>Sayımla elde edilmiş verilerde </a:t>
            </a:r>
            <a:r>
              <a:rPr lang="tr-TR" dirty="0" err="1">
                <a:solidFill>
                  <a:srgbClr val="FF0000"/>
                </a:solidFill>
              </a:rPr>
              <a:t>Kikare</a:t>
            </a:r>
            <a:r>
              <a:rPr lang="tr-TR" dirty="0">
                <a:solidFill>
                  <a:srgbClr val="FF0000"/>
                </a:solidFill>
              </a:rPr>
              <a:t> testi </a:t>
            </a:r>
            <a:r>
              <a:rPr lang="tr-TR" dirty="0"/>
              <a:t>kullanılmış, yanılma düzeyi 0,05 olarak alınmıştır.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9385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SONUÇLAR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Çalışmaya katılan olguları </a:t>
            </a:r>
            <a:r>
              <a:rPr lang="tr-TR" dirty="0" smtClean="0"/>
              <a:t>% </a:t>
            </a:r>
            <a:r>
              <a:rPr lang="tr-TR" dirty="0"/>
              <a:t>65’inde </a:t>
            </a:r>
            <a:r>
              <a:rPr lang="tr-TR" dirty="0" err="1"/>
              <a:t>oligo-amenore</a:t>
            </a:r>
            <a:r>
              <a:rPr lang="tr-TR" dirty="0"/>
              <a:t> olduğu izlenmiştir. </a:t>
            </a:r>
            <a:endParaRPr lang="tr-TR" dirty="0" smtClean="0"/>
          </a:p>
          <a:p>
            <a:r>
              <a:rPr lang="tr-TR" dirty="0"/>
              <a:t>Çalışmaya katılan olguların </a:t>
            </a:r>
            <a:r>
              <a:rPr lang="tr-TR" dirty="0" smtClean="0"/>
              <a:t>ortalama </a:t>
            </a:r>
            <a:r>
              <a:rPr lang="tr-TR" dirty="0"/>
              <a:t>yaşları 25,8 ± 4,2 yaş olarak bulundu. </a:t>
            </a:r>
            <a:endParaRPr lang="tr-TR" dirty="0" smtClean="0"/>
          </a:p>
          <a:p>
            <a:r>
              <a:rPr lang="tr-TR" dirty="0" smtClean="0"/>
              <a:t>Ortalama </a:t>
            </a:r>
            <a:r>
              <a:rPr lang="tr-TR" dirty="0"/>
              <a:t>VKİ 27.04 ± 5,6 kg/m² idi. </a:t>
            </a:r>
            <a:endParaRPr lang="tr-TR" dirty="0" smtClean="0"/>
          </a:p>
          <a:p>
            <a:r>
              <a:rPr lang="tr-TR" dirty="0" smtClean="0"/>
              <a:t>Hastaların </a:t>
            </a:r>
            <a:r>
              <a:rPr lang="tr-TR" dirty="0"/>
              <a:t>ortalama </a:t>
            </a:r>
            <a:r>
              <a:rPr lang="tr-TR" dirty="0" err="1"/>
              <a:t>infertilite</a:t>
            </a:r>
            <a:r>
              <a:rPr lang="tr-TR" dirty="0"/>
              <a:t> süreleri 3,86 ± 2,6 yıl olarak bulundu. 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9758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71600" y="1277642"/>
            <a:ext cx="7315200" cy="1154097"/>
          </a:xfrm>
        </p:spPr>
        <p:txBody>
          <a:bodyPr/>
          <a:lstStyle/>
          <a:p>
            <a:r>
              <a:rPr lang="tr-TR" dirty="0" smtClean="0"/>
              <a:t>Demografik veriler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1496267"/>
              </p:ext>
            </p:extLst>
          </p:nvPr>
        </p:nvGraphicFramePr>
        <p:xfrm>
          <a:off x="2339752" y="3573016"/>
          <a:ext cx="3240405" cy="30199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0690"/>
                <a:gridCol w="629920"/>
                <a:gridCol w="899795"/>
              </a:tblGrid>
              <a:tr h="2800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effectLst/>
                        </a:rPr>
                        <a:t>Obezite</a:t>
                      </a:r>
                      <a:r>
                        <a:rPr lang="tr-TR" sz="1200" dirty="0">
                          <a:effectLst/>
                        </a:rPr>
                        <a:t> Sınıflama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Sayı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%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6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Normal (18,5-24,9)</a:t>
                      </a:r>
                      <a:endParaRPr lang="tr-TR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19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47,5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6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Overweight (25-29,9)</a:t>
                      </a:r>
                      <a:endParaRPr lang="tr-TR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8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20,0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6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effectLst/>
                        </a:rPr>
                        <a:t>Obese</a:t>
                      </a:r>
                      <a:r>
                        <a:rPr lang="tr-TR" sz="1200" dirty="0">
                          <a:effectLst/>
                        </a:rPr>
                        <a:t> </a:t>
                      </a:r>
                      <a:r>
                        <a:rPr lang="tr-TR" sz="1200" dirty="0" err="1">
                          <a:effectLst/>
                        </a:rPr>
                        <a:t>class</a:t>
                      </a:r>
                      <a:r>
                        <a:rPr lang="tr-TR" sz="1200" dirty="0">
                          <a:effectLst/>
                        </a:rPr>
                        <a:t> 1 (30-34,9)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7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17,5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6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effectLst/>
                        </a:rPr>
                        <a:t>Obese</a:t>
                      </a:r>
                      <a:r>
                        <a:rPr lang="tr-TR" sz="1200" dirty="0">
                          <a:effectLst/>
                        </a:rPr>
                        <a:t> </a:t>
                      </a:r>
                      <a:r>
                        <a:rPr lang="tr-TR" sz="1200" dirty="0" err="1">
                          <a:effectLst/>
                        </a:rPr>
                        <a:t>class</a:t>
                      </a:r>
                      <a:r>
                        <a:rPr lang="tr-TR" sz="1200" dirty="0">
                          <a:effectLst/>
                        </a:rPr>
                        <a:t> 2 (35-39,9)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5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12,5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6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effectLst/>
                        </a:rPr>
                        <a:t>Obese</a:t>
                      </a:r>
                      <a:r>
                        <a:rPr lang="tr-TR" sz="1200" dirty="0">
                          <a:effectLst/>
                        </a:rPr>
                        <a:t> </a:t>
                      </a:r>
                      <a:r>
                        <a:rPr lang="tr-TR" sz="1200" dirty="0" err="1">
                          <a:effectLst/>
                        </a:rPr>
                        <a:t>class</a:t>
                      </a:r>
                      <a:r>
                        <a:rPr lang="tr-TR" sz="1200" dirty="0">
                          <a:effectLst/>
                        </a:rPr>
                        <a:t> 3 (&gt;40)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2,5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0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Toplam</a:t>
                      </a:r>
                      <a:endParaRPr lang="tr-TR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40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100,0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1429944" y="2636912"/>
            <a:ext cx="6598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Olguların % </a:t>
            </a:r>
            <a:r>
              <a:rPr lang="tr-TR" dirty="0"/>
              <a:t>52,5 ‘inin normalin üzerinde olduğu izlenmiştir. </a:t>
            </a:r>
          </a:p>
        </p:txBody>
      </p:sp>
    </p:spTree>
    <p:extLst>
      <p:ext uri="{BB962C8B-B14F-4D97-AF65-F5344CB8AC3E}">
        <p14:creationId xmlns:p14="http://schemas.microsoft.com/office/powerpoint/2010/main" val="166597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9628102"/>
              </p:ext>
            </p:extLst>
          </p:nvPr>
        </p:nvGraphicFramePr>
        <p:xfrm>
          <a:off x="1565910" y="2853214"/>
          <a:ext cx="6012179" cy="34921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8937"/>
                <a:gridCol w="1175523"/>
                <a:gridCol w="1176158"/>
                <a:gridCol w="1045403"/>
                <a:gridCol w="1176158"/>
              </a:tblGrid>
              <a:tr h="271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 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Minimum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Maximum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Ortalama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Standart sapma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70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HOMA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0,6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9,0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2,552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1,6162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5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İnsulin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3,0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76,0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12,792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12,0312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LH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1,3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40,7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10,627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7,1958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FSH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3,8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8,5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6,221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1,2675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LH/FSH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0,48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6,00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1,7055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,96425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1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DHEASO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87,0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466,0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255,411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91,0489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25(OH)D vitamini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2,9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71,0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10,846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12,8085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74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PTH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6,7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114,3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53,303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25,3561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1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Ca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8,6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10,6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9,593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,4828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6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1,8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9,7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3,100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1,2045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AMH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2,4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22,1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9,247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4,8944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983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464047"/>
              </p:ext>
            </p:extLst>
          </p:nvPr>
        </p:nvGraphicFramePr>
        <p:xfrm>
          <a:off x="971600" y="3068962"/>
          <a:ext cx="6814488" cy="35216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7889"/>
                <a:gridCol w="450789"/>
                <a:gridCol w="447183"/>
                <a:gridCol w="1229031"/>
                <a:gridCol w="893644"/>
                <a:gridCol w="785455"/>
                <a:gridCol w="781849"/>
                <a:gridCol w="781127"/>
                <a:gridCol w="777521"/>
              </a:tblGrid>
              <a:tr h="54369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Obezite Sınıflaması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Toplam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1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Normal (18,5-24,9)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 err="1">
                          <a:effectLst/>
                        </a:rPr>
                        <a:t>Overweight</a:t>
                      </a:r>
                      <a:r>
                        <a:rPr lang="tr-TR" sz="900" dirty="0">
                          <a:effectLst/>
                        </a:rPr>
                        <a:t> (25-29,9)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Obese class 1 (30-34,9)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Obese class 2 (35-39,9)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Obese class 3 (&gt;40)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Normal (18,5-24,9)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27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Gebelik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Yok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Sayı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12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5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6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1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26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27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%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46,2%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15,4%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23,1%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11,5%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3,8%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100,0%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27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Var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Sayı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7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3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1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1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0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12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27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%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58,3%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25,0%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8,3%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8,3%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,0%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100,0%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278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Toplam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Sayı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19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8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7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5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1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40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278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%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47,5%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20,0%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17,5%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12,5%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2,5%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100,0%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1548816" y="968083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Gebelik durumuna göre </a:t>
            </a:r>
            <a:r>
              <a:rPr lang="tr-TR" dirty="0" err="1"/>
              <a:t>obezite</a:t>
            </a:r>
            <a:r>
              <a:rPr lang="tr-TR" dirty="0"/>
              <a:t> sınıflaması incelendiğinde farklılık önemsiz bulunmuştur. </a:t>
            </a:r>
            <a:r>
              <a:rPr lang="tr-TR" dirty="0" smtClean="0"/>
              <a:t>P </a:t>
            </a:r>
            <a:r>
              <a:rPr lang="tr-TR" dirty="0"/>
              <a:t>&gt; 0,05 farklılık istatistiksel olarak önemsiz olmasına rağmen </a:t>
            </a:r>
            <a:r>
              <a:rPr lang="tr-TR" dirty="0" err="1" smtClean="0">
                <a:solidFill>
                  <a:srgbClr val="FF0000"/>
                </a:solidFill>
              </a:rPr>
              <a:t>obez</a:t>
            </a:r>
            <a:r>
              <a:rPr lang="tr-TR" dirty="0" smtClean="0">
                <a:solidFill>
                  <a:srgbClr val="FF0000"/>
                </a:solidFill>
              </a:rPr>
              <a:t> olmayanlarda </a:t>
            </a:r>
            <a:r>
              <a:rPr lang="tr-TR" dirty="0">
                <a:solidFill>
                  <a:srgbClr val="FF0000"/>
                </a:solidFill>
              </a:rPr>
              <a:t>daha fazla gebelik olduğu saptanmıştır. </a:t>
            </a:r>
          </a:p>
        </p:txBody>
      </p:sp>
    </p:spTree>
    <p:extLst>
      <p:ext uri="{BB962C8B-B14F-4D97-AF65-F5344CB8AC3E}">
        <p14:creationId xmlns:p14="http://schemas.microsoft.com/office/powerpoint/2010/main" val="16678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7386153"/>
              </p:ext>
            </p:extLst>
          </p:nvPr>
        </p:nvGraphicFramePr>
        <p:xfrm>
          <a:off x="1619671" y="3068959"/>
          <a:ext cx="5050254" cy="3401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8635"/>
                <a:gridCol w="758916"/>
                <a:gridCol w="574733"/>
                <a:gridCol w="857730"/>
                <a:gridCol w="857730"/>
                <a:gridCol w="952510"/>
              </a:tblGrid>
              <a:tr h="4835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Gebelik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Sayı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Ortalama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Standart Sapma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Sonuç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35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25 ( OH ) D vitamini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Yok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28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10,562</a:t>
                      </a:r>
                      <a:endParaRPr lang="tr-TR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14,2461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P=0,226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84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Var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12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11,509</a:t>
                      </a:r>
                      <a:endParaRPr lang="tr-TR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9,1007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31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Kalsiyum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Yok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28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9,705</a:t>
                      </a:r>
                      <a:endParaRPr lang="tr-TR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,4704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P=0,132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9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Var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12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9,333</a:t>
                      </a:r>
                      <a:endParaRPr lang="tr-TR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,4210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Fosfor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Yok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28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3,191</a:t>
                      </a:r>
                      <a:endParaRPr lang="tr-TR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1,3889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P=0,595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7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Var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12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2,889</a:t>
                      </a:r>
                      <a:endParaRPr lang="tr-TR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,5827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35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Parathormon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Yok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28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57,220</a:t>
                      </a:r>
                      <a:endParaRPr lang="tr-TR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26,9726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P=0,052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49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Var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12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44,163</a:t>
                      </a:r>
                      <a:endParaRPr lang="tr-TR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19,0671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1403648" y="836712"/>
            <a:ext cx="6120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Gebelik durumuna göre kan serum 25 ( OH )  D vitamini, </a:t>
            </a:r>
            <a:r>
              <a:rPr lang="tr-TR" dirty="0" err="1" smtClean="0"/>
              <a:t>Ca</a:t>
            </a:r>
            <a:r>
              <a:rPr lang="tr-TR" dirty="0" smtClean="0"/>
              <a:t>, P ve </a:t>
            </a:r>
            <a:r>
              <a:rPr lang="tr-TR" dirty="0" err="1"/>
              <a:t>parathormon</a:t>
            </a:r>
            <a:r>
              <a:rPr lang="tr-TR" dirty="0"/>
              <a:t> ilişkisi incelendiğinde farklılık </a:t>
            </a:r>
            <a:r>
              <a:rPr lang="tr-TR" dirty="0" smtClean="0"/>
              <a:t>bulunmamıştır.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6874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PKOS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800" dirty="0"/>
              <a:t>Santral </a:t>
            </a:r>
            <a:r>
              <a:rPr lang="tr-TR" sz="2800" dirty="0" err="1"/>
              <a:t>GnRH</a:t>
            </a:r>
            <a:r>
              <a:rPr lang="tr-TR" sz="2800" dirty="0"/>
              <a:t> modülasyon bozukluğu sonucu aşırı LH </a:t>
            </a:r>
            <a:r>
              <a:rPr lang="tr-TR" sz="2800" dirty="0" err="1"/>
              <a:t>sekresyonu</a:t>
            </a:r>
            <a:r>
              <a:rPr lang="tr-TR" sz="2800" dirty="0"/>
              <a:t> ve kronik </a:t>
            </a:r>
            <a:r>
              <a:rPr lang="tr-TR" sz="2800" dirty="0" err="1"/>
              <a:t>anovulasyon</a:t>
            </a:r>
            <a:r>
              <a:rPr lang="tr-TR" sz="2800" dirty="0"/>
              <a:t> </a:t>
            </a:r>
          </a:p>
          <a:p>
            <a:r>
              <a:rPr lang="tr-TR" sz="2800" dirty="0" err="1"/>
              <a:t>Ovaryan</a:t>
            </a:r>
            <a:r>
              <a:rPr lang="tr-TR" sz="2800" dirty="0"/>
              <a:t> aşırı </a:t>
            </a:r>
            <a:r>
              <a:rPr lang="tr-TR" sz="2800" dirty="0" err="1"/>
              <a:t>androjen</a:t>
            </a:r>
            <a:r>
              <a:rPr lang="tr-TR" sz="2800" dirty="0"/>
              <a:t> sentezi </a:t>
            </a:r>
          </a:p>
          <a:p>
            <a:r>
              <a:rPr lang="tr-TR" sz="2800" dirty="0" smtClean="0"/>
              <a:t>Abartılı </a:t>
            </a:r>
            <a:r>
              <a:rPr lang="tr-TR" sz="2800" dirty="0" err="1"/>
              <a:t>adrenarş</a:t>
            </a:r>
            <a:endParaRPr lang="tr-TR" sz="2800" dirty="0"/>
          </a:p>
          <a:p>
            <a:r>
              <a:rPr lang="tr-TR" sz="2800" dirty="0" err="1"/>
              <a:t>Metabolik</a:t>
            </a:r>
            <a:r>
              <a:rPr lang="tr-TR" sz="2800" dirty="0"/>
              <a:t> hipotez (İnsülin rezistansı ve </a:t>
            </a:r>
            <a:r>
              <a:rPr lang="tr-TR" sz="2800" dirty="0" err="1"/>
              <a:t>hiperinsülinemi</a:t>
            </a:r>
            <a:r>
              <a:rPr lang="tr-TR" sz="2800" dirty="0"/>
              <a:t> hipotezi)</a:t>
            </a:r>
          </a:p>
        </p:txBody>
      </p:sp>
    </p:spTree>
    <p:extLst>
      <p:ext uri="{BB962C8B-B14F-4D97-AF65-F5344CB8AC3E}">
        <p14:creationId xmlns:p14="http://schemas.microsoft.com/office/powerpoint/2010/main" val="303185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4604133"/>
              </p:ext>
            </p:extLst>
          </p:nvPr>
        </p:nvGraphicFramePr>
        <p:xfrm>
          <a:off x="1043608" y="2204865"/>
          <a:ext cx="6912770" cy="4392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2642"/>
                <a:gridCol w="829619"/>
                <a:gridCol w="515238"/>
                <a:gridCol w="928592"/>
                <a:gridCol w="1031929"/>
                <a:gridCol w="927864"/>
                <a:gridCol w="1028294"/>
                <a:gridCol w="928592"/>
              </a:tblGrid>
              <a:tr h="7118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25 (OH) D vitamini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Sayı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Ortalama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Standart sapma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Minimum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Maksimum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Sonuç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</a:tr>
              <a:tr h="4089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AKŞ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&lt;10 ng/mL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28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87,82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13,081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57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136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KW=1,32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</a:tr>
              <a:tr h="4089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 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10-19,9 ng/mL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7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89,00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8,602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75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102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P=0,516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</a:tr>
              <a:tr h="4089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 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20&gt; </a:t>
                      </a:r>
                      <a:r>
                        <a:rPr lang="tr-TR" sz="1100" dirty="0" err="1">
                          <a:effectLst/>
                        </a:rPr>
                        <a:t>ng</a:t>
                      </a:r>
                      <a:r>
                        <a:rPr lang="tr-TR" sz="1100" dirty="0">
                          <a:effectLst/>
                        </a:rPr>
                        <a:t>/</a:t>
                      </a:r>
                      <a:r>
                        <a:rPr lang="tr-TR" sz="1100" dirty="0" err="1">
                          <a:effectLst/>
                        </a:rPr>
                        <a:t>mL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5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84,00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6,519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78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93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</a:tr>
              <a:tr h="4089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err="1">
                          <a:effectLst/>
                        </a:rPr>
                        <a:t>İnsulin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&lt;10 ng/mL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28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12,486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13,0400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4,1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76,0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KW=2,07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</a:tr>
              <a:tr h="4089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 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10-19,9 ng/mL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7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16,203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11,3202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6,5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39,9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P=0,334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</a:tr>
              <a:tr h="4089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 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20&gt; ng/mL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5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9,726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6,2074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3,0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18,5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</a:tr>
              <a:tr h="4089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HOMA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&lt;10 ng/mL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28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2,381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1,2673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,7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7,2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KW=2,00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</a:tr>
              <a:tr h="4089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 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10-19,9 ng/mL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7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3,613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2,6357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1,5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9,0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P=0,366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</a:tr>
              <a:tr h="4089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 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20&gt; ng/mL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5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2,028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1,3000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,6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3,7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07" marR="52407" marT="0" marB="0"/>
                </a:tc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827584" y="260648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25 ( OH ) D vitamini düzeylerine göre AKŞ, insülin ve HOMA karşılaştırıldığında </a:t>
            </a:r>
            <a:r>
              <a:rPr lang="tr-TR" dirty="0" smtClean="0"/>
              <a:t>anlamlı farklılık izlenmemiştir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smtClean="0"/>
              <a:t>25 </a:t>
            </a:r>
            <a:r>
              <a:rPr lang="tr-TR" dirty="0"/>
              <a:t>( OH ) D vitamini yüksek olanlarda insülin düzeyi daha düşük izlenmiştir.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3931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71600" y="3140968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D </a:t>
            </a:r>
            <a:r>
              <a:rPr lang="tr-TR" dirty="0" err="1" smtClean="0"/>
              <a:t>vit</a:t>
            </a:r>
            <a:r>
              <a:rPr lang="tr-TR" dirty="0" smtClean="0"/>
              <a:t> ve </a:t>
            </a:r>
            <a:r>
              <a:rPr lang="tr-TR" dirty="0" err="1" smtClean="0"/>
              <a:t>reproduktif</a:t>
            </a:r>
            <a:r>
              <a:rPr lang="tr-TR" dirty="0" smtClean="0"/>
              <a:t> </a:t>
            </a:r>
            <a:r>
              <a:rPr lang="tr-TR" dirty="0" err="1" smtClean="0"/>
              <a:t>infertilite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arasındaki ilişki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4400" y="4437112"/>
            <a:ext cx="7315200" cy="1872248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3335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71600" y="3043878"/>
            <a:ext cx="7776864" cy="747131"/>
          </a:xfrm>
        </p:spPr>
        <p:txBody>
          <a:bodyPr>
            <a:normAutofit fontScale="90000"/>
          </a:bodyPr>
          <a:lstStyle/>
          <a:p>
            <a:r>
              <a:rPr lang="tr-TR" dirty="0"/>
              <a:t>D vitamininin tanımlanmış fonksiyonu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4400" y="3861048"/>
            <a:ext cx="7315200" cy="24483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tr-TR" dirty="0"/>
              <a:t>kalsiyum ve fosfor dengesini ve kemik </a:t>
            </a:r>
            <a:r>
              <a:rPr lang="tr-TR" dirty="0" err="1"/>
              <a:t>mineralizasyonunu</a:t>
            </a:r>
            <a:r>
              <a:rPr lang="tr-TR" dirty="0"/>
              <a:t> 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/>
              <a:t>büyüme ve farklılaşmada farklı </a:t>
            </a:r>
            <a:r>
              <a:rPr lang="tr-TR" dirty="0" smtClean="0"/>
              <a:t>dokularda etkileri 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kanser</a:t>
            </a:r>
            <a:r>
              <a:rPr lang="tr-TR" dirty="0"/>
              <a:t>, </a:t>
            </a:r>
            <a:r>
              <a:rPr lang="tr-TR" dirty="0" err="1"/>
              <a:t>otoimmun</a:t>
            </a:r>
            <a:r>
              <a:rPr lang="tr-TR" dirty="0"/>
              <a:t> hastalıklar</a:t>
            </a:r>
            <a:r>
              <a:rPr lang="tr-TR" dirty="0" smtClean="0"/>
              <a:t>, enfeksiyon </a:t>
            </a:r>
            <a:r>
              <a:rPr lang="tr-TR" dirty="0"/>
              <a:t>hastalıkları ve </a:t>
            </a:r>
            <a:r>
              <a:rPr lang="tr-TR" dirty="0" err="1"/>
              <a:t>kardiyovasküler</a:t>
            </a:r>
            <a:r>
              <a:rPr lang="tr-TR" dirty="0"/>
              <a:t> hastalıklar gibi birçok kronik hastalıkta </a:t>
            </a:r>
            <a:r>
              <a:rPr lang="tr-TR" dirty="0" smtClean="0"/>
              <a:t>D </a:t>
            </a:r>
            <a:r>
              <a:rPr lang="tr-TR" dirty="0" err="1" smtClean="0"/>
              <a:t>vit</a:t>
            </a:r>
            <a:r>
              <a:rPr lang="tr-TR" dirty="0" smtClean="0"/>
              <a:t> düzeyleri düşmüştür.</a:t>
            </a:r>
          </a:p>
          <a:p>
            <a:pPr algn="r"/>
            <a:r>
              <a:rPr lang="tr-TR" dirty="0" err="1" smtClean="0"/>
              <a:t>Holick</a:t>
            </a:r>
            <a:r>
              <a:rPr lang="tr-TR" dirty="0" smtClean="0"/>
              <a:t> MF, 2006; </a:t>
            </a:r>
            <a:r>
              <a:rPr lang="tr-TR" dirty="0" err="1" smtClean="0"/>
              <a:t>Heaney</a:t>
            </a:r>
            <a:r>
              <a:rPr lang="tr-TR" dirty="0" smtClean="0"/>
              <a:t> RP, 2008 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921" y="326374"/>
            <a:ext cx="6171431" cy="271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8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/>
              <a:t>D vitamini eksikliği olan hayvan modellerinde </a:t>
            </a:r>
            <a:r>
              <a:rPr lang="tr-TR" dirty="0" smtClean="0"/>
              <a:t>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azalmış </a:t>
            </a:r>
            <a:r>
              <a:rPr lang="tr-TR" dirty="0" err="1"/>
              <a:t>fertilite</a:t>
            </a:r>
            <a:r>
              <a:rPr lang="tr-TR" dirty="0"/>
              <a:t> oranları ve kapasitesi, </a:t>
            </a:r>
            <a:endParaRPr lang="tr-TR" dirty="0" smtClean="0"/>
          </a:p>
          <a:p>
            <a:r>
              <a:rPr lang="tr-TR" dirty="0" smtClean="0"/>
              <a:t>bozulmuş </a:t>
            </a:r>
            <a:r>
              <a:rPr lang="tr-TR" dirty="0" err="1"/>
              <a:t>neonatal</a:t>
            </a:r>
            <a:r>
              <a:rPr lang="tr-TR" dirty="0"/>
              <a:t> gelişim, </a:t>
            </a:r>
            <a:endParaRPr lang="tr-TR" dirty="0" smtClean="0"/>
          </a:p>
          <a:p>
            <a:r>
              <a:rPr lang="tr-TR" dirty="0" smtClean="0"/>
              <a:t>artmış </a:t>
            </a:r>
            <a:r>
              <a:rPr lang="tr-TR" dirty="0"/>
              <a:t>gebelik komplikasyonları, </a:t>
            </a:r>
            <a:endParaRPr lang="tr-TR" dirty="0" smtClean="0"/>
          </a:p>
          <a:p>
            <a:r>
              <a:rPr lang="tr-TR" dirty="0" err="1" smtClean="0"/>
              <a:t>gonadal</a:t>
            </a:r>
            <a:r>
              <a:rPr lang="tr-TR" dirty="0" smtClean="0"/>
              <a:t> </a:t>
            </a:r>
            <a:r>
              <a:rPr lang="tr-TR" dirty="0"/>
              <a:t>yetmezlik, </a:t>
            </a:r>
            <a:endParaRPr lang="tr-TR" dirty="0" smtClean="0"/>
          </a:p>
          <a:p>
            <a:r>
              <a:rPr lang="tr-TR" dirty="0" smtClean="0"/>
              <a:t>azalmış </a:t>
            </a:r>
            <a:r>
              <a:rPr lang="tr-TR" dirty="0" err="1"/>
              <a:t>aromataz</a:t>
            </a:r>
            <a:r>
              <a:rPr lang="tr-TR" dirty="0"/>
              <a:t> gen ekspresyonu, </a:t>
            </a:r>
            <a:endParaRPr lang="tr-TR" dirty="0" smtClean="0"/>
          </a:p>
          <a:p>
            <a:r>
              <a:rPr lang="tr-TR" dirty="0" err="1" smtClean="0"/>
              <a:t>hipogonadizm</a:t>
            </a:r>
            <a:r>
              <a:rPr lang="tr-TR" dirty="0"/>
              <a:t>, </a:t>
            </a:r>
            <a:endParaRPr lang="tr-TR" dirty="0" smtClean="0"/>
          </a:p>
          <a:p>
            <a:r>
              <a:rPr lang="tr-TR" dirty="0" smtClean="0"/>
              <a:t>kemik </a:t>
            </a:r>
            <a:r>
              <a:rPr lang="tr-TR" dirty="0" err="1"/>
              <a:t>malformasyonları</a:t>
            </a:r>
            <a:r>
              <a:rPr lang="tr-TR" dirty="0"/>
              <a:t>, </a:t>
            </a:r>
            <a:endParaRPr lang="tr-TR" dirty="0" smtClean="0"/>
          </a:p>
          <a:p>
            <a:r>
              <a:rPr lang="tr-TR" dirty="0" err="1" smtClean="0"/>
              <a:t>uterin</a:t>
            </a:r>
            <a:r>
              <a:rPr lang="tr-TR" dirty="0" smtClean="0"/>
              <a:t> </a:t>
            </a:r>
            <a:r>
              <a:rPr lang="tr-TR" dirty="0" err="1"/>
              <a:t>hipoplazi</a:t>
            </a:r>
            <a:r>
              <a:rPr lang="tr-TR" dirty="0"/>
              <a:t>, </a:t>
            </a:r>
            <a:endParaRPr lang="tr-TR" dirty="0" smtClean="0"/>
          </a:p>
          <a:p>
            <a:r>
              <a:rPr lang="tr-TR" dirty="0" smtClean="0"/>
              <a:t>bozulmuş </a:t>
            </a:r>
            <a:r>
              <a:rPr lang="tr-TR" dirty="0" err="1"/>
              <a:t>folikulogenez</a:t>
            </a:r>
            <a:r>
              <a:rPr lang="tr-TR" dirty="0"/>
              <a:t> </a:t>
            </a:r>
            <a:endParaRPr lang="tr-TR" dirty="0" smtClean="0"/>
          </a:p>
          <a:p>
            <a:r>
              <a:rPr lang="tr-TR" dirty="0" err="1" smtClean="0"/>
              <a:t>infertilite</a:t>
            </a:r>
            <a:r>
              <a:rPr lang="tr-TR" dirty="0" smtClean="0"/>
              <a:t>                                  </a:t>
            </a:r>
            <a:r>
              <a:rPr lang="tr-TR" dirty="0" err="1" smtClean="0"/>
              <a:t>Yoshizawa</a:t>
            </a:r>
            <a:r>
              <a:rPr lang="tr-TR" dirty="0" smtClean="0"/>
              <a:t> T, 1997; </a:t>
            </a:r>
            <a:r>
              <a:rPr lang="tr-TR" dirty="0" err="1" smtClean="0"/>
              <a:t>Kinuta</a:t>
            </a:r>
            <a:r>
              <a:rPr lang="tr-TR" dirty="0" smtClean="0"/>
              <a:t> K, 2000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784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25 ( OH ) D vitamin düzeyi yüksek olan kadınlarda </a:t>
            </a:r>
            <a:r>
              <a:rPr lang="tr-TR" dirty="0" err="1"/>
              <a:t>folikul</a:t>
            </a:r>
            <a:r>
              <a:rPr lang="tr-TR" dirty="0"/>
              <a:t> gelişimi ve gebelik görülmüştür, kalsiyum ve D vitamini desteği alan hastalarda büyük dominant </a:t>
            </a:r>
            <a:r>
              <a:rPr lang="tr-TR" dirty="0" err="1"/>
              <a:t>folikul</a:t>
            </a:r>
            <a:r>
              <a:rPr lang="tr-TR" dirty="0"/>
              <a:t> gelişimi görülmüştür. </a:t>
            </a:r>
            <a:endParaRPr lang="tr-TR" dirty="0" smtClean="0"/>
          </a:p>
          <a:p>
            <a:r>
              <a:rPr lang="tr-TR" dirty="0" smtClean="0"/>
              <a:t>Son </a:t>
            </a:r>
            <a:r>
              <a:rPr lang="tr-TR" dirty="0"/>
              <a:t>zamanlarda serum kalsiyum düzeylerinin </a:t>
            </a:r>
            <a:r>
              <a:rPr lang="tr-TR" dirty="0" err="1"/>
              <a:t>preovulatuar</a:t>
            </a:r>
            <a:r>
              <a:rPr lang="tr-TR" dirty="0"/>
              <a:t> </a:t>
            </a:r>
            <a:r>
              <a:rPr lang="tr-TR" dirty="0" err="1"/>
              <a:t>granulosa</a:t>
            </a:r>
            <a:r>
              <a:rPr lang="tr-TR" dirty="0"/>
              <a:t> hücrelerindeki kalsiyum reseptörleri üzerinden </a:t>
            </a:r>
            <a:r>
              <a:rPr lang="tr-TR" dirty="0" err="1"/>
              <a:t>folikul</a:t>
            </a:r>
            <a:r>
              <a:rPr lang="tr-TR" dirty="0"/>
              <a:t> seçiminde rol oynadığı öne sürülmüştür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endParaRPr lang="tr-TR" dirty="0" smtClean="0"/>
          </a:p>
          <a:p>
            <a:pPr algn="r"/>
            <a:r>
              <a:rPr lang="tr-TR" dirty="0" err="1" smtClean="0"/>
              <a:t>Diez-Fraile</a:t>
            </a:r>
            <a:r>
              <a:rPr lang="tr-TR" dirty="0" smtClean="0"/>
              <a:t> A, 2010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664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4400" y="1772817"/>
            <a:ext cx="7315200" cy="4536544"/>
          </a:xfrm>
        </p:spPr>
        <p:txBody>
          <a:bodyPr>
            <a:normAutofit/>
          </a:bodyPr>
          <a:lstStyle/>
          <a:p>
            <a:r>
              <a:rPr lang="tr-TR" dirty="0"/>
              <a:t>sağlıklı kontrollerle kıyaslandığında </a:t>
            </a:r>
            <a:r>
              <a:rPr lang="tr-TR" dirty="0" err="1"/>
              <a:t>PKOS’lu</a:t>
            </a:r>
            <a:r>
              <a:rPr lang="tr-TR" dirty="0"/>
              <a:t> hastaların serum D vitamini </a:t>
            </a:r>
            <a:r>
              <a:rPr lang="tr-TR" dirty="0" smtClean="0"/>
              <a:t>düzeyleri </a:t>
            </a:r>
            <a:r>
              <a:rPr lang="tr-TR" dirty="0"/>
              <a:t>belirgin olarak düşük </a:t>
            </a:r>
            <a:r>
              <a:rPr lang="tr-TR" dirty="0" smtClean="0"/>
              <a:t>izlenmiştir. </a:t>
            </a:r>
          </a:p>
          <a:p>
            <a:r>
              <a:rPr lang="tr-TR" dirty="0" smtClean="0"/>
              <a:t>D </a:t>
            </a:r>
            <a:r>
              <a:rPr lang="tr-TR" dirty="0"/>
              <a:t>vitamini eksikliğinin </a:t>
            </a:r>
            <a:r>
              <a:rPr lang="tr-TR" dirty="0" err="1"/>
              <a:t>obez</a:t>
            </a:r>
            <a:r>
              <a:rPr lang="tr-TR" dirty="0"/>
              <a:t> olan grupta olmayan gruba oranla daha fazla olduğunu gözlemlemişlerdir </a:t>
            </a:r>
            <a:r>
              <a:rPr lang="tr-TR" dirty="0" smtClean="0"/>
              <a:t> </a:t>
            </a:r>
          </a:p>
          <a:p>
            <a:pPr algn="r"/>
            <a:r>
              <a:rPr lang="tr-TR" dirty="0" err="1" smtClean="0"/>
              <a:t>Jia</a:t>
            </a:r>
            <a:r>
              <a:rPr lang="tr-TR" dirty="0" smtClean="0"/>
              <a:t> XZ, 2015; He C, 2015; </a:t>
            </a:r>
          </a:p>
          <a:p>
            <a:pPr algn="r"/>
            <a:r>
              <a:rPr lang="tr-TR" dirty="0" err="1" smtClean="0"/>
              <a:t>Tsakova</a:t>
            </a:r>
            <a:r>
              <a:rPr lang="tr-TR" dirty="0" smtClean="0"/>
              <a:t> AD, 2012 </a:t>
            </a:r>
          </a:p>
          <a:p>
            <a:endParaRPr lang="tr-TR" dirty="0" smtClean="0"/>
          </a:p>
          <a:p>
            <a:r>
              <a:rPr lang="tr-TR" dirty="0" smtClean="0"/>
              <a:t>insülin </a:t>
            </a:r>
            <a:r>
              <a:rPr lang="tr-TR" dirty="0"/>
              <a:t>rezistansı olan hastalarda 25 (OH) D vitamini düzeyleri olmayanlara göre daha düşük düzeyde izlenmiştir </a:t>
            </a:r>
            <a:r>
              <a:rPr lang="tr-TR" dirty="0" smtClean="0"/>
              <a:t>.</a:t>
            </a:r>
          </a:p>
          <a:p>
            <a:pPr algn="r"/>
            <a:r>
              <a:rPr lang="tr-TR" dirty="0" err="1" smtClean="0"/>
              <a:t>Ott</a:t>
            </a:r>
            <a:r>
              <a:rPr lang="tr-TR" dirty="0" smtClean="0"/>
              <a:t> J, 2012; </a:t>
            </a:r>
            <a:r>
              <a:rPr lang="tr-TR" dirty="0" err="1" smtClean="0"/>
              <a:t>Hahn</a:t>
            </a:r>
            <a:r>
              <a:rPr lang="tr-TR" dirty="0" smtClean="0"/>
              <a:t> S 2006; 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0544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4400" y="3429000"/>
            <a:ext cx="7315200" cy="2880360"/>
          </a:xfrm>
        </p:spPr>
        <p:txBody>
          <a:bodyPr>
            <a:normAutofit/>
          </a:bodyPr>
          <a:lstStyle/>
          <a:p>
            <a:r>
              <a:rPr lang="tr-TR" dirty="0" smtClean="0"/>
              <a:t>PKOS </a:t>
            </a:r>
            <a:r>
              <a:rPr lang="tr-TR" dirty="0"/>
              <a:t>ve D vitamini eksikliği olan </a:t>
            </a:r>
            <a:r>
              <a:rPr lang="tr-TR" dirty="0" smtClean="0"/>
              <a:t>hastalar </a:t>
            </a:r>
            <a:r>
              <a:rPr lang="tr-TR" dirty="0" err="1"/>
              <a:t>ovulasyon</a:t>
            </a:r>
            <a:r>
              <a:rPr lang="tr-TR" dirty="0"/>
              <a:t> indüksiyonuna daha az yanıt </a:t>
            </a:r>
            <a:r>
              <a:rPr lang="tr-TR" dirty="0" smtClean="0"/>
              <a:t>vermişlerdir. </a:t>
            </a:r>
          </a:p>
          <a:p>
            <a:r>
              <a:rPr lang="tr-TR" dirty="0" smtClean="0"/>
              <a:t>D </a:t>
            </a:r>
            <a:r>
              <a:rPr lang="tr-TR" dirty="0"/>
              <a:t>vitamini düzeyleri </a:t>
            </a:r>
            <a:r>
              <a:rPr lang="tr-TR" dirty="0" err="1"/>
              <a:t>ovulasyon</a:t>
            </a:r>
            <a:r>
              <a:rPr lang="tr-TR" dirty="0"/>
              <a:t> indüksiyonu planlanan hastalarda göz önünde bulundurulmalıdır. </a:t>
            </a:r>
            <a:endParaRPr lang="tr-TR" dirty="0" smtClean="0"/>
          </a:p>
          <a:p>
            <a:r>
              <a:rPr lang="tr-TR" dirty="0" err="1" smtClean="0"/>
              <a:t>Metaanalizlerden</a:t>
            </a:r>
            <a:r>
              <a:rPr lang="tr-TR" dirty="0" smtClean="0"/>
              <a:t> </a:t>
            </a:r>
            <a:r>
              <a:rPr lang="tr-TR" dirty="0"/>
              <a:t>elde edilen sonuçlara göre </a:t>
            </a:r>
            <a:r>
              <a:rPr lang="tr-TR" dirty="0" err="1"/>
              <a:t>PKOS’lu</a:t>
            </a:r>
            <a:r>
              <a:rPr lang="tr-TR" dirty="0"/>
              <a:t> hastalarda D vitamini </a:t>
            </a:r>
            <a:r>
              <a:rPr lang="tr-TR" dirty="0" err="1"/>
              <a:t>replasmanı</a:t>
            </a:r>
            <a:r>
              <a:rPr lang="tr-TR" dirty="0"/>
              <a:t> özellikle </a:t>
            </a:r>
            <a:r>
              <a:rPr lang="tr-TR" dirty="0" err="1"/>
              <a:t>metformin</a:t>
            </a:r>
            <a:r>
              <a:rPr lang="tr-TR" dirty="0"/>
              <a:t> ile kombine edildiğinde </a:t>
            </a:r>
            <a:r>
              <a:rPr lang="tr-TR" dirty="0" err="1"/>
              <a:t>folikül</a:t>
            </a:r>
            <a:r>
              <a:rPr lang="tr-TR" dirty="0"/>
              <a:t> gelişimin ve </a:t>
            </a:r>
            <a:r>
              <a:rPr lang="tr-TR" dirty="0" err="1"/>
              <a:t>menstruel</a:t>
            </a:r>
            <a:r>
              <a:rPr lang="tr-TR" dirty="0"/>
              <a:t> </a:t>
            </a:r>
            <a:r>
              <a:rPr lang="tr-TR" dirty="0" err="1"/>
              <a:t>siklusları</a:t>
            </a:r>
            <a:r>
              <a:rPr lang="tr-TR" dirty="0"/>
              <a:t> düzenleyebilmektedir. </a:t>
            </a:r>
            <a:endParaRPr lang="tr-T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39" y="443111"/>
            <a:ext cx="7462393" cy="2625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82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Buna göre D vitamini tedavisi, PKOS ile ilişkili </a:t>
            </a:r>
            <a:r>
              <a:rPr lang="tr-TR" dirty="0" err="1"/>
              <a:t>oligo-anovulasyonu</a:t>
            </a:r>
            <a:r>
              <a:rPr lang="tr-TR" dirty="0"/>
              <a:t> olan hastalarda </a:t>
            </a:r>
            <a:r>
              <a:rPr lang="tr-TR" dirty="0" err="1"/>
              <a:t>adjuvan</a:t>
            </a:r>
            <a:r>
              <a:rPr lang="tr-TR" dirty="0"/>
              <a:t> tedavi olarak etkili olabilmektedir.    </a:t>
            </a:r>
            <a:r>
              <a:rPr lang="tr-TR" dirty="0" smtClean="0"/>
              <a:t>                                      </a:t>
            </a:r>
            <a:endParaRPr lang="tr-TR" dirty="0"/>
          </a:p>
          <a:p>
            <a:pPr marL="45720" indent="0">
              <a:buNone/>
            </a:pPr>
            <a:endParaRPr lang="tr-TR" dirty="0"/>
          </a:p>
          <a:p>
            <a:r>
              <a:rPr lang="tr-TR" dirty="0" smtClean="0"/>
              <a:t>D </a:t>
            </a:r>
            <a:r>
              <a:rPr lang="tr-TR" dirty="0"/>
              <a:t>vitamini </a:t>
            </a:r>
            <a:r>
              <a:rPr lang="tr-TR" dirty="0" err="1"/>
              <a:t>replasmanının</a:t>
            </a:r>
            <a:r>
              <a:rPr lang="tr-TR" dirty="0"/>
              <a:t>, D vitamini tedavisi almayanlara göre daha yüksek </a:t>
            </a:r>
            <a:r>
              <a:rPr lang="tr-TR" dirty="0" err="1"/>
              <a:t>insidansta</a:t>
            </a:r>
            <a:r>
              <a:rPr lang="tr-TR" dirty="0"/>
              <a:t> dominant </a:t>
            </a:r>
            <a:r>
              <a:rPr lang="tr-TR" dirty="0" err="1"/>
              <a:t>folikül</a:t>
            </a:r>
            <a:r>
              <a:rPr lang="tr-TR" dirty="0"/>
              <a:t> geliştirdiği gözlemlenmiştir. </a:t>
            </a:r>
            <a:endParaRPr lang="tr-TR" dirty="0" smtClean="0"/>
          </a:p>
          <a:p>
            <a:r>
              <a:rPr lang="tr-TR" dirty="0" smtClean="0"/>
              <a:t>Ayrıca </a:t>
            </a:r>
            <a:r>
              <a:rPr lang="tr-TR" dirty="0"/>
              <a:t>düzenli </a:t>
            </a:r>
            <a:r>
              <a:rPr lang="tr-TR" dirty="0" err="1"/>
              <a:t>menstruel</a:t>
            </a:r>
            <a:r>
              <a:rPr lang="tr-TR" dirty="0"/>
              <a:t> </a:t>
            </a:r>
            <a:r>
              <a:rPr lang="tr-TR" dirty="0" err="1"/>
              <a:t>siklusların</a:t>
            </a:r>
            <a:r>
              <a:rPr lang="tr-TR" dirty="0"/>
              <a:t> elde edilmesinde D vitamininin </a:t>
            </a:r>
            <a:r>
              <a:rPr lang="tr-TR" dirty="0" err="1"/>
              <a:t>metformin</a:t>
            </a:r>
            <a:r>
              <a:rPr lang="tr-TR" dirty="0"/>
              <a:t> ile kombinasyonunun tek başına </a:t>
            </a:r>
            <a:r>
              <a:rPr lang="tr-TR" dirty="0" err="1"/>
              <a:t>metforminden</a:t>
            </a:r>
            <a:r>
              <a:rPr lang="tr-TR" dirty="0"/>
              <a:t> daha üstün olduğu sonucuna varılmıştır. </a:t>
            </a:r>
            <a:endParaRPr lang="tr-TR" dirty="0" smtClean="0"/>
          </a:p>
          <a:p>
            <a:pPr algn="r"/>
            <a:r>
              <a:rPr lang="tr-TR" dirty="0" err="1" smtClean="0"/>
              <a:t>Fang</a:t>
            </a:r>
            <a:r>
              <a:rPr lang="tr-TR" dirty="0" smtClean="0"/>
              <a:t> F, 2017;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7430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/>
              <a:t>D vitamini üremeyle ilgili süreçte kadın üreme organlarına D vitamini reseptörü ve D vitamini </a:t>
            </a:r>
            <a:r>
              <a:rPr lang="tr-TR" dirty="0" err="1"/>
              <a:t>metabolize</a:t>
            </a:r>
            <a:r>
              <a:rPr lang="tr-TR" dirty="0"/>
              <a:t> eden enzimler üzerinden etki </a:t>
            </a:r>
            <a:r>
              <a:rPr lang="tr-TR" dirty="0" smtClean="0"/>
              <a:t>etmektedir. </a:t>
            </a:r>
          </a:p>
          <a:p>
            <a:endParaRPr lang="tr-TR" dirty="0" smtClean="0"/>
          </a:p>
          <a:p>
            <a:r>
              <a:rPr lang="tr-TR" dirty="0" smtClean="0"/>
              <a:t>Serum </a:t>
            </a:r>
            <a:r>
              <a:rPr lang="tr-TR" dirty="0"/>
              <a:t>AMH düzeyleri </a:t>
            </a:r>
            <a:r>
              <a:rPr lang="tr-TR" dirty="0" err="1"/>
              <a:t>PKOS’lu</a:t>
            </a:r>
            <a:r>
              <a:rPr lang="tr-TR" dirty="0"/>
              <a:t> kadınlarda genellikle yüksektir ve </a:t>
            </a:r>
            <a:r>
              <a:rPr lang="tr-TR" dirty="0" err="1"/>
              <a:t>ovaryan</a:t>
            </a:r>
            <a:r>
              <a:rPr lang="tr-TR" dirty="0"/>
              <a:t> rezervin korunmasıyla </a:t>
            </a:r>
            <a:r>
              <a:rPr lang="tr-TR" dirty="0" smtClean="0"/>
              <a:t>ilişkilidir. D </a:t>
            </a:r>
            <a:r>
              <a:rPr lang="tr-TR" dirty="0"/>
              <a:t>vitamini </a:t>
            </a:r>
            <a:r>
              <a:rPr lang="tr-TR" dirty="0" smtClean="0"/>
              <a:t>düzeylerinin </a:t>
            </a:r>
            <a:r>
              <a:rPr lang="tr-TR" dirty="0"/>
              <a:t>serum AMH düzeylerini </a:t>
            </a:r>
            <a:r>
              <a:rPr lang="tr-TR" dirty="0" err="1"/>
              <a:t>normalize</a:t>
            </a:r>
            <a:r>
              <a:rPr lang="tr-TR" dirty="0"/>
              <a:t> </a:t>
            </a:r>
            <a:r>
              <a:rPr lang="tr-TR" dirty="0" smtClean="0"/>
              <a:t>edebildiği </a:t>
            </a:r>
            <a:r>
              <a:rPr lang="tr-TR" dirty="0"/>
              <a:t>ve bunun da </a:t>
            </a:r>
            <a:r>
              <a:rPr lang="tr-TR" dirty="0" err="1"/>
              <a:t>folikulogenezde</a:t>
            </a:r>
            <a:r>
              <a:rPr lang="tr-TR" dirty="0"/>
              <a:t> iyileşmeye neden </a:t>
            </a:r>
            <a:r>
              <a:rPr lang="tr-TR" dirty="0" smtClean="0"/>
              <a:t>olduğu bildirilmiştir. </a:t>
            </a:r>
          </a:p>
          <a:p>
            <a:endParaRPr lang="tr-TR" dirty="0"/>
          </a:p>
          <a:p>
            <a:pPr algn="r"/>
            <a:r>
              <a:rPr lang="tr-TR" dirty="0" smtClean="0"/>
              <a:t>                  </a:t>
            </a:r>
            <a:r>
              <a:rPr lang="tr-TR" dirty="0" err="1" smtClean="0"/>
              <a:t>Irani</a:t>
            </a:r>
            <a:r>
              <a:rPr lang="tr-TR" dirty="0" smtClean="0"/>
              <a:t> M, 2014; </a:t>
            </a:r>
            <a:r>
              <a:rPr lang="tr-TR" dirty="0" err="1" smtClean="0"/>
              <a:t>Dabrowski</a:t>
            </a:r>
            <a:r>
              <a:rPr lang="tr-TR" dirty="0" smtClean="0"/>
              <a:t> FA, 2015; </a:t>
            </a:r>
            <a:r>
              <a:rPr lang="tr-TR" dirty="0" err="1" smtClean="0"/>
              <a:t>Grzechocinska</a:t>
            </a:r>
            <a:r>
              <a:rPr lang="tr-TR" dirty="0" smtClean="0"/>
              <a:t> B, 2013; </a:t>
            </a:r>
            <a:r>
              <a:rPr lang="tr-TR" dirty="0" err="1" smtClean="0"/>
              <a:t>Anagnostis</a:t>
            </a:r>
            <a:r>
              <a:rPr lang="tr-TR" dirty="0" smtClean="0"/>
              <a:t> B, 2013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7216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4400" y="3789040"/>
            <a:ext cx="7315200" cy="2520320"/>
          </a:xfrm>
        </p:spPr>
        <p:txBody>
          <a:bodyPr>
            <a:normAutofit/>
          </a:bodyPr>
          <a:lstStyle/>
          <a:p>
            <a:r>
              <a:rPr lang="tr-TR" dirty="0" smtClean="0"/>
              <a:t>Serum </a:t>
            </a:r>
            <a:r>
              <a:rPr lang="tr-TR" dirty="0"/>
              <a:t>D vitamini düzeylerinin AMH düzeyleri ile ilişkili olduğunu ve </a:t>
            </a:r>
            <a:r>
              <a:rPr lang="tr-TR" dirty="0" smtClean="0"/>
              <a:t>D </a:t>
            </a:r>
            <a:r>
              <a:rPr lang="tr-TR" dirty="0"/>
              <a:t>vitamini eksikliğinin, geç üreme dönemindeki kadınlarda azalmış </a:t>
            </a:r>
            <a:r>
              <a:rPr lang="tr-TR" dirty="0" err="1"/>
              <a:t>over</a:t>
            </a:r>
            <a:r>
              <a:rPr lang="tr-TR" dirty="0"/>
              <a:t> rezervi ile ilişkili olabileceğini </a:t>
            </a:r>
            <a:r>
              <a:rPr lang="tr-TR" dirty="0" smtClean="0"/>
              <a:t>belirtmişlerdir. </a:t>
            </a:r>
          </a:p>
          <a:p>
            <a:endParaRPr lang="tr-TR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3292"/>
            <a:ext cx="7610475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57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Klinik Bulgular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/>
              <a:t> </a:t>
            </a:r>
            <a:r>
              <a:rPr lang="tr-TR" b="1" dirty="0" err="1" smtClean="0"/>
              <a:t>Menstrüel</a:t>
            </a:r>
            <a:r>
              <a:rPr lang="tr-TR" b="1" dirty="0" smtClean="0"/>
              <a:t> </a:t>
            </a:r>
            <a:r>
              <a:rPr lang="tr-TR" b="1" dirty="0" err="1"/>
              <a:t>Disfonksiyon</a:t>
            </a:r>
            <a:r>
              <a:rPr lang="tr-TR" dirty="0"/>
              <a:t/>
            </a:r>
            <a:br>
              <a:rPr lang="tr-TR" dirty="0"/>
            </a:br>
            <a:r>
              <a:rPr lang="tr-TR" dirty="0" err="1"/>
              <a:t>Peripubertal</a:t>
            </a:r>
            <a:r>
              <a:rPr lang="tr-TR" dirty="0"/>
              <a:t> </a:t>
            </a:r>
            <a:r>
              <a:rPr lang="tr-TR" dirty="0" err="1"/>
              <a:t>periodda</a:t>
            </a:r>
            <a:r>
              <a:rPr lang="tr-TR" dirty="0"/>
              <a:t> başlar ve </a:t>
            </a:r>
            <a:r>
              <a:rPr lang="tr-TR" dirty="0" err="1"/>
              <a:t>menarş</a:t>
            </a:r>
            <a:r>
              <a:rPr lang="tr-TR" dirty="0"/>
              <a:t> </a:t>
            </a:r>
            <a:r>
              <a:rPr lang="tr-TR" dirty="0" smtClean="0"/>
              <a:t>gecikebilir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Oligomenore</a:t>
            </a:r>
            <a:r>
              <a:rPr lang="tr-TR" dirty="0" smtClean="0"/>
              <a:t> </a:t>
            </a:r>
            <a:r>
              <a:rPr lang="tr-TR" dirty="0"/>
              <a:t>(yılda 9 </a:t>
            </a:r>
            <a:r>
              <a:rPr lang="tr-TR" dirty="0" err="1"/>
              <a:t>menstrüel</a:t>
            </a:r>
            <a:r>
              <a:rPr lang="tr-TR" dirty="0"/>
              <a:t> </a:t>
            </a:r>
            <a:r>
              <a:rPr lang="tr-TR" dirty="0" err="1"/>
              <a:t>siklustan</a:t>
            </a:r>
            <a:r>
              <a:rPr lang="tr-TR" dirty="0"/>
              <a:t> daha az</a:t>
            </a:r>
            <a:r>
              <a:rPr lang="tr-TR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Amenore</a:t>
            </a:r>
            <a:r>
              <a:rPr lang="tr-TR" dirty="0" smtClean="0"/>
              <a:t> </a:t>
            </a:r>
            <a:r>
              <a:rPr lang="tr-TR" dirty="0"/>
              <a:t>(≥3 ay </a:t>
            </a:r>
            <a:r>
              <a:rPr lang="tr-TR" dirty="0" err="1"/>
              <a:t>menstrüel</a:t>
            </a:r>
            <a:r>
              <a:rPr lang="tr-TR" dirty="0"/>
              <a:t> </a:t>
            </a:r>
            <a:r>
              <a:rPr lang="tr-TR" dirty="0" err="1"/>
              <a:t>siklus</a:t>
            </a:r>
            <a:r>
              <a:rPr lang="tr-TR" dirty="0"/>
              <a:t> olmaması</a:t>
            </a:r>
            <a:r>
              <a:rPr lang="tr-TR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40 </a:t>
            </a:r>
            <a:r>
              <a:rPr lang="tr-TR" dirty="0"/>
              <a:t>yaşından sonra </a:t>
            </a:r>
            <a:r>
              <a:rPr lang="tr-TR" dirty="0" err="1"/>
              <a:t>menstrüel</a:t>
            </a:r>
            <a:r>
              <a:rPr lang="tr-TR" dirty="0"/>
              <a:t> </a:t>
            </a:r>
            <a:r>
              <a:rPr lang="tr-TR" dirty="0" err="1"/>
              <a:t>sikluslar</a:t>
            </a:r>
            <a:r>
              <a:rPr lang="tr-TR" dirty="0"/>
              <a:t> daha düzenlidir.</a:t>
            </a:r>
          </a:p>
        </p:txBody>
      </p:sp>
    </p:spTree>
    <p:extLst>
      <p:ext uri="{BB962C8B-B14F-4D97-AF65-F5344CB8AC3E}">
        <p14:creationId xmlns:p14="http://schemas.microsoft.com/office/powerpoint/2010/main" val="14687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4400" y="3068960"/>
            <a:ext cx="7315200" cy="3240400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Serum </a:t>
            </a:r>
            <a:r>
              <a:rPr lang="tr-TR" dirty="0"/>
              <a:t>ve </a:t>
            </a:r>
            <a:r>
              <a:rPr lang="tr-TR" dirty="0" err="1"/>
              <a:t>folikuler</a:t>
            </a:r>
            <a:r>
              <a:rPr lang="tr-TR" dirty="0"/>
              <a:t> sıvıda D vitamini düzeyleri </a:t>
            </a:r>
            <a:r>
              <a:rPr lang="tr-TR" dirty="0" err="1"/>
              <a:t>infertilitenin</a:t>
            </a:r>
            <a:r>
              <a:rPr lang="tr-TR" dirty="0"/>
              <a:t> sebebi olarak </a:t>
            </a:r>
            <a:r>
              <a:rPr lang="tr-TR" dirty="0" err="1"/>
              <a:t>gözönünde</a:t>
            </a:r>
            <a:r>
              <a:rPr lang="tr-TR" dirty="0"/>
              <a:t> bulundurulamaz.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IVF </a:t>
            </a:r>
            <a:r>
              <a:rPr lang="tr-TR" dirty="0"/>
              <a:t>tedavisi alan 221 kadın üzerinde yaptığı çalışmada serum veya </a:t>
            </a:r>
            <a:r>
              <a:rPr lang="tr-TR" dirty="0" err="1"/>
              <a:t>foliküler</a:t>
            </a:r>
            <a:r>
              <a:rPr lang="tr-TR" dirty="0"/>
              <a:t> 25 ( OH ) D vitamini düzeyleri ve gebelik oranları arasında ilişki </a:t>
            </a:r>
            <a:r>
              <a:rPr lang="tr-TR" dirty="0">
                <a:solidFill>
                  <a:srgbClr val="FF0000"/>
                </a:solidFill>
              </a:rPr>
              <a:t>saptamamışlardır. </a:t>
            </a:r>
            <a:endParaRPr lang="tr-TR" dirty="0" smtClean="0">
              <a:solidFill>
                <a:srgbClr val="FF0000"/>
              </a:solidFill>
            </a:endParaRPr>
          </a:p>
          <a:p>
            <a:pPr algn="r"/>
            <a:r>
              <a:rPr lang="tr-TR" dirty="0" err="1" smtClean="0"/>
              <a:t>Firouzabadi</a:t>
            </a:r>
            <a:r>
              <a:rPr lang="tr-TR" dirty="0" smtClean="0"/>
              <a:t> RD, 2014</a:t>
            </a:r>
          </a:p>
          <a:p>
            <a:r>
              <a:rPr lang="tr-TR" dirty="0" err="1"/>
              <a:t>Folikul</a:t>
            </a:r>
            <a:r>
              <a:rPr lang="tr-TR" dirty="0"/>
              <a:t> sıvısında azalmış D vitamini düzeyleri IVF sonuçlarında azalmış gebelik oranları ile </a:t>
            </a:r>
            <a:r>
              <a:rPr lang="tr-TR" dirty="0">
                <a:solidFill>
                  <a:srgbClr val="FF0000"/>
                </a:solidFill>
              </a:rPr>
              <a:t>ilişkili bulunmuştur.    </a:t>
            </a:r>
          </a:p>
          <a:p>
            <a:pPr algn="r"/>
            <a:r>
              <a:rPr lang="tr-TR" dirty="0" err="1"/>
              <a:t>Anifandis</a:t>
            </a:r>
            <a:r>
              <a:rPr lang="tr-TR" dirty="0"/>
              <a:t> GM, 2010;</a:t>
            </a:r>
          </a:p>
          <a:p>
            <a:pPr algn="r"/>
            <a:r>
              <a:rPr lang="tr-TR" dirty="0" smtClean="0"/>
              <a:t> </a:t>
            </a:r>
          </a:p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92" y="44624"/>
            <a:ext cx="68770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26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YÜT ile </a:t>
            </a:r>
            <a:r>
              <a:rPr lang="tr-TR" dirty="0"/>
              <a:t>gebelik sonuçlarına bakıldığında (% 36 kimyasal ve % 30 klinik gebelik) D vitaminin eksikliğinin yardımcı üreme tedavilerinde </a:t>
            </a:r>
            <a:r>
              <a:rPr lang="tr-TR" dirty="0" smtClean="0"/>
              <a:t>her zaman kilit nokta olmadığı düşünülmektedir.  </a:t>
            </a:r>
          </a:p>
          <a:p>
            <a:r>
              <a:rPr lang="tr-TR" dirty="0" smtClean="0"/>
              <a:t>Gebe </a:t>
            </a:r>
            <a:r>
              <a:rPr lang="tr-TR" dirty="0"/>
              <a:t>ve gebe olmayan </a:t>
            </a:r>
            <a:r>
              <a:rPr lang="tr-TR" dirty="0" smtClean="0"/>
              <a:t>grubu </a:t>
            </a:r>
            <a:r>
              <a:rPr lang="tr-TR" dirty="0"/>
              <a:t>karşılaştırdıklarında örneklemdeki yüksek D vitamini eksikliği </a:t>
            </a:r>
            <a:r>
              <a:rPr lang="tr-TR" dirty="0" err="1"/>
              <a:t>prevalansından</a:t>
            </a:r>
            <a:r>
              <a:rPr lang="tr-TR" dirty="0"/>
              <a:t> dolayı gruplar arasından farklılık saptanamamıştır. </a:t>
            </a:r>
            <a:endParaRPr lang="tr-TR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2675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33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Eve götürülecek mesaj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PKOS </a:t>
            </a:r>
            <a:r>
              <a:rPr lang="tr-TR" dirty="0" err="1" smtClean="0"/>
              <a:t>reprodüktif</a:t>
            </a:r>
            <a:r>
              <a:rPr lang="tr-TR" dirty="0" smtClean="0"/>
              <a:t> </a:t>
            </a:r>
            <a:r>
              <a:rPr lang="tr-TR" dirty="0"/>
              <a:t>çağdaki kadınların %5-10’unu oluşturmaktadır. </a:t>
            </a:r>
            <a:endParaRPr lang="tr-TR" dirty="0" smtClean="0"/>
          </a:p>
          <a:p>
            <a:r>
              <a:rPr lang="tr-TR" dirty="0"/>
              <a:t>Bitkisel ve hayvansal kaynaklı olarak alınan D vitamini öncülleri deride ve vücutta sentez edilir. </a:t>
            </a:r>
            <a:endParaRPr lang="tr-TR" dirty="0" smtClean="0"/>
          </a:p>
          <a:p>
            <a:r>
              <a:rPr lang="tr-TR" dirty="0"/>
              <a:t>25 ( OH ) D vitamin düzeyi yüksek olan kadınlarda </a:t>
            </a:r>
            <a:r>
              <a:rPr lang="tr-TR" dirty="0" err="1"/>
              <a:t>folikul</a:t>
            </a:r>
            <a:r>
              <a:rPr lang="tr-TR" dirty="0"/>
              <a:t> gelişimi ve gebelik görülmüştür, kalsiyum ve D vitamini desteği alan hastalarda büyük dominant </a:t>
            </a:r>
            <a:r>
              <a:rPr lang="tr-TR" dirty="0" err="1"/>
              <a:t>folikul</a:t>
            </a:r>
            <a:r>
              <a:rPr lang="tr-TR" dirty="0"/>
              <a:t> gelişimi görülmüştür. </a:t>
            </a:r>
          </a:p>
          <a:p>
            <a:r>
              <a:rPr lang="tr-TR" dirty="0" err="1"/>
              <a:t>PKOS’lu</a:t>
            </a:r>
            <a:r>
              <a:rPr lang="tr-TR" dirty="0"/>
              <a:t> hastaların serum D vitamini düzeyleri belirgin olarak düşük izlenmiştir. </a:t>
            </a:r>
          </a:p>
          <a:p>
            <a:r>
              <a:rPr lang="tr-TR" dirty="0"/>
              <a:t>D vitamini eksikliğinin </a:t>
            </a:r>
            <a:r>
              <a:rPr lang="tr-TR" dirty="0" err="1"/>
              <a:t>obez</a:t>
            </a:r>
            <a:r>
              <a:rPr lang="tr-TR" dirty="0"/>
              <a:t> olan grupta olmayan gruba oranla daha fazla olduğunu gözlemlemişlerdir  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080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Eve götürülecek mesaj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insülin rezistansı olan hastalarda 25 (OH) D vitamini düzeyleri olmayanlara göre daha düşük düzeyde izlenmiştir .</a:t>
            </a:r>
          </a:p>
          <a:p>
            <a:r>
              <a:rPr lang="tr-TR" dirty="0"/>
              <a:t>D vitamini düzeylerinin serum AMH düzeylerini </a:t>
            </a:r>
            <a:r>
              <a:rPr lang="tr-TR" dirty="0" err="1"/>
              <a:t>normalize</a:t>
            </a:r>
            <a:r>
              <a:rPr lang="tr-TR" dirty="0"/>
              <a:t> </a:t>
            </a:r>
            <a:r>
              <a:rPr lang="tr-TR" dirty="0" smtClean="0"/>
              <a:t>edebildiği </a:t>
            </a:r>
            <a:r>
              <a:rPr lang="tr-TR" dirty="0"/>
              <a:t>ve bunun da </a:t>
            </a:r>
            <a:r>
              <a:rPr lang="tr-TR" dirty="0" err="1"/>
              <a:t>folikulogenezde</a:t>
            </a:r>
            <a:r>
              <a:rPr lang="tr-TR" dirty="0"/>
              <a:t> iyileşmeye neden olduğu bildirilmiştir. </a:t>
            </a:r>
            <a:endParaRPr lang="tr-TR" dirty="0" smtClean="0"/>
          </a:p>
          <a:p>
            <a:r>
              <a:rPr lang="tr-TR" dirty="0" smtClean="0"/>
              <a:t>PKOS </a:t>
            </a:r>
            <a:r>
              <a:rPr lang="tr-TR" dirty="0" err="1" smtClean="0"/>
              <a:t>infertilitesinde</a:t>
            </a:r>
            <a:r>
              <a:rPr lang="tr-TR" dirty="0" smtClean="0"/>
              <a:t> D </a:t>
            </a:r>
            <a:r>
              <a:rPr lang="tr-TR" dirty="0" err="1" smtClean="0"/>
              <a:t>vit</a:t>
            </a:r>
            <a:r>
              <a:rPr lang="tr-TR" dirty="0" smtClean="0"/>
              <a:t> düzeylerinin tek başına </a:t>
            </a:r>
            <a:r>
              <a:rPr lang="tr-TR" dirty="0" err="1" smtClean="0"/>
              <a:t>fertilite</a:t>
            </a:r>
            <a:r>
              <a:rPr lang="tr-TR" dirty="0" smtClean="0"/>
              <a:t> düzeylerine etkisi değişkendir. </a:t>
            </a:r>
          </a:p>
          <a:p>
            <a:r>
              <a:rPr lang="tr-TR" dirty="0" smtClean="0"/>
              <a:t>D </a:t>
            </a:r>
            <a:r>
              <a:rPr lang="tr-TR" dirty="0"/>
              <a:t>vitamini düzeyleri </a:t>
            </a:r>
            <a:r>
              <a:rPr lang="tr-TR" dirty="0" err="1"/>
              <a:t>ovulasyon</a:t>
            </a:r>
            <a:r>
              <a:rPr lang="tr-TR" dirty="0"/>
              <a:t> indüksiyonu planlanan hastalarda göz önünde bulundurulmalıdır.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022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27584" y="3140968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Dinlediğiniz için teşekkür ederim.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0404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Klinik Bulgular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b="1" dirty="0" err="1" smtClean="0"/>
              <a:t>Hiperandrojenizm</a:t>
            </a:r>
            <a:r>
              <a:rPr lang="tr-TR" b="1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tr-TR" b="1" dirty="0" smtClean="0"/>
              <a:t>Akne</a:t>
            </a:r>
            <a:r>
              <a:rPr lang="tr-TR" dirty="0"/>
              <a:t/>
            </a:r>
            <a:br>
              <a:rPr lang="tr-TR" dirty="0"/>
            </a:br>
            <a:r>
              <a:rPr lang="tr-TR" dirty="0" err="1"/>
              <a:t>Hirsutizm</a:t>
            </a:r>
            <a:r>
              <a:rPr lang="tr-TR" dirty="0"/>
              <a:t> – Terminal vücut kullanmalarında erkek tipi artış. Etnik </a:t>
            </a:r>
            <a:r>
              <a:rPr lang="tr-TR" dirty="0" err="1"/>
              <a:t>variabilite</a:t>
            </a:r>
            <a:r>
              <a:rPr lang="tr-TR" dirty="0"/>
              <a:t> vardır, Asyalılarda daha az görülür</a:t>
            </a:r>
            <a:r>
              <a:rPr lang="tr-T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Erkek </a:t>
            </a:r>
            <a:r>
              <a:rPr lang="tr-TR" dirty="0"/>
              <a:t>tipi saç </a:t>
            </a:r>
            <a:r>
              <a:rPr lang="tr-TR" dirty="0" smtClean="0"/>
              <a:t>dökülmesi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Serum </a:t>
            </a:r>
            <a:r>
              <a:rPr lang="tr-TR" dirty="0" err="1"/>
              <a:t>androjen</a:t>
            </a:r>
            <a:r>
              <a:rPr lang="tr-TR" dirty="0"/>
              <a:t> seviyelerinde artış</a:t>
            </a:r>
          </a:p>
        </p:txBody>
      </p:sp>
    </p:spTree>
    <p:extLst>
      <p:ext uri="{BB962C8B-B14F-4D97-AF65-F5344CB8AC3E}">
        <p14:creationId xmlns:p14="http://schemas.microsoft.com/office/powerpoint/2010/main" val="166051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Polikistik</a:t>
            </a:r>
            <a:r>
              <a:rPr lang="tr-TR" dirty="0"/>
              <a:t> </a:t>
            </a:r>
            <a:r>
              <a:rPr lang="tr-TR" dirty="0" err="1"/>
              <a:t>over</a:t>
            </a:r>
            <a:r>
              <a:rPr lang="tr-TR" dirty="0"/>
              <a:t>-Rotterdam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Her </a:t>
            </a:r>
            <a:r>
              <a:rPr lang="tr-TR" dirty="0"/>
              <a:t>bir </a:t>
            </a:r>
            <a:r>
              <a:rPr lang="tr-TR" dirty="0" err="1"/>
              <a:t>overde</a:t>
            </a:r>
            <a:r>
              <a:rPr lang="tr-TR" dirty="0"/>
              <a:t> 2-9 mm ≥12 </a:t>
            </a:r>
            <a:r>
              <a:rPr lang="tr-TR" dirty="0" err="1"/>
              <a:t>follikül</a:t>
            </a:r>
            <a:r>
              <a:rPr lang="tr-TR" dirty="0"/>
              <a:t> ve/veya 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Artmış </a:t>
            </a:r>
            <a:r>
              <a:rPr lang="tr-TR" dirty="0" err="1"/>
              <a:t>over</a:t>
            </a:r>
            <a:r>
              <a:rPr lang="tr-TR" dirty="0"/>
              <a:t> hacmi (&gt;10 cm3) (0.5xD1xD2xD3) 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&gt;</a:t>
            </a:r>
            <a:r>
              <a:rPr lang="tr-TR" dirty="0"/>
              <a:t>10 mm </a:t>
            </a:r>
            <a:r>
              <a:rPr lang="tr-TR" dirty="0" err="1"/>
              <a:t>follikül</a:t>
            </a:r>
            <a:r>
              <a:rPr lang="tr-TR" dirty="0"/>
              <a:t> – ertesi </a:t>
            </a:r>
            <a:r>
              <a:rPr lang="tr-TR" dirty="0" err="1"/>
              <a:t>siklusta</a:t>
            </a:r>
            <a:r>
              <a:rPr lang="tr-TR" dirty="0"/>
              <a:t> USG tekrarı 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Tek </a:t>
            </a:r>
            <a:r>
              <a:rPr lang="tr-TR" dirty="0" err="1"/>
              <a:t>over</a:t>
            </a:r>
            <a:r>
              <a:rPr lang="tr-TR" dirty="0"/>
              <a:t> tanısı yeterli 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err="1" smtClean="0"/>
              <a:t>Periferik</a:t>
            </a:r>
            <a:r>
              <a:rPr lang="tr-TR" dirty="0" smtClean="0"/>
              <a:t> </a:t>
            </a:r>
            <a:r>
              <a:rPr lang="tr-TR" dirty="0"/>
              <a:t>yerleşim ve </a:t>
            </a:r>
            <a:r>
              <a:rPr lang="tr-TR" dirty="0" err="1"/>
              <a:t>stroma</a:t>
            </a:r>
            <a:r>
              <a:rPr lang="tr-TR" dirty="0"/>
              <a:t> yapısı tanıda gerekli değil 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Sadece </a:t>
            </a:r>
            <a:r>
              <a:rPr lang="tr-TR" dirty="0"/>
              <a:t>PCO sendrom açısından tanısal değil 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(</a:t>
            </a:r>
            <a:r>
              <a:rPr lang="tr-TR" dirty="0" err="1"/>
              <a:t>asemptomatik</a:t>
            </a:r>
            <a:r>
              <a:rPr lang="tr-TR" dirty="0"/>
              <a:t> PCO)---OHSS riski</a:t>
            </a:r>
          </a:p>
        </p:txBody>
      </p:sp>
    </p:spTree>
    <p:extLst>
      <p:ext uri="{BB962C8B-B14F-4D97-AF65-F5344CB8AC3E}">
        <p14:creationId xmlns:p14="http://schemas.microsoft.com/office/powerpoint/2010/main" val="90972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 Vitamini</a:t>
            </a:r>
            <a:endParaRPr lang="tr-TR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/>
              <a:t>Bitkisel ve hayvansal kaynaklı olarak alınan D vitamini öncülleri deride ve vücutta sentez edilir. 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Yapı </a:t>
            </a:r>
            <a:r>
              <a:rPr lang="tr-TR" dirty="0"/>
              <a:t>ve oluşumları yönünden birbirine benzeyen 2 türlü D vitamini vardır: 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1</a:t>
            </a:r>
            <a:r>
              <a:rPr lang="tr-TR" dirty="0"/>
              <a:t>) </a:t>
            </a:r>
            <a:r>
              <a:rPr lang="tr-TR" dirty="0" err="1"/>
              <a:t>Kalsiferol</a:t>
            </a:r>
            <a:r>
              <a:rPr lang="tr-TR" dirty="0"/>
              <a:t> (D2 vitamini) 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2</a:t>
            </a:r>
            <a:r>
              <a:rPr lang="tr-TR" dirty="0"/>
              <a:t>) </a:t>
            </a:r>
            <a:r>
              <a:rPr lang="tr-TR" dirty="0" err="1"/>
              <a:t>Kolekalsiferol</a:t>
            </a:r>
            <a:r>
              <a:rPr lang="tr-TR" dirty="0"/>
              <a:t> (D3 vitamini)</a:t>
            </a:r>
            <a:endParaRPr lang="tr-TR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62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Kalsiferol</a:t>
            </a:r>
            <a:r>
              <a:rPr lang="tr-TR" dirty="0"/>
              <a:t> (D2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Kaynağı </a:t>
            </a:r>
            <a:r>
              <a:rPr lang="tr-TR" dirty="0"/>
              <a:t>: bitki ve mayalar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Provitamini</a:t>
            </a:r>
            <a:r>
              <a:rPr lang="tr-TR" dirty="0" smtClean="0"/>
              <a:t> </a:t>
            </a:r>
            <a:r>
              <a:rPr lang="tr-TR" dirty="0"/>
              <a:t>:</a:t>
            </a:r>
            <a:r>
              <a:rPr lang="tr-TR" dirty="0" err="1"/>
              <a:t>Ergosterol</a:t>
            </a:r>
            <a:endParaRPr lang="tr-TR" dirty="0"/>
          </a:p>
          <a:p>
            <a:pPr>
              <a:lnSpc>
                <a:spcPct val="150000"/>
              </a:lnSpc>
            </a:pPr>
            <a:r>
              <a:rPr lang="tr-TR" dirty="0" smtClean="0"/>
              <a:t>D2 </a:t>
            </a:r>
            <a:r>
              <a:rPr lang="tr-TR" dirty="0" err="1"/>
              <a:t>cillte</a:t>
            </a:r>
            <a:r>
              <a:rPr lang="tr-TR" dirty="0"/>
              <a:t> toplanmak üzere bir ön vitamin olan </a:t>
            </a:r>
            <a:r>
              <a:rPr lang="tr-TR" dirty="0" err="1"/>
              <a:t>ergosterol</a:t>
            </a:r>
            <a:r>
              <a:rPr lang="tr-TR" dirty="0"/>
              <a:t> </a:t>
            </a:r>
            <a:r>
              <a:rPr lang="tr-TR" dirty="0" smtClean="0"/>
              <a:t>şeklinde </a:t>
            </a:r>
            <a:r>
              <a:rPr lang="tr-TR" dirty="0"/>
              <a:t>besinler içinde alınır.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Cildin </a:t>
            </a:r>
            <a:r>
              <a:rPr lang="tr-TR" dirty="0" err="1"/>
              <a:t>uv</a:t>
            </a:r>
            <a:r>
              <a:rPr lang="tr-TR" dirty="0"/>
              <a:t> ısınlarına maruz kalması sonucu </a:t>
            </a:r>
            <a:r>
              <a:rPr lang="tr-TR" dirty="0" err="1"/>
              <a:t>kalsiferol’e</a:t>
            </a:r>
            <a:r>
              <a:rPr lang="tr-TR" dirty="0"/>
              <a:t> (</a:t>
            </a:r>
            <a:r>
              <a:rPr lang="tr-TR" dirty="0" err="1"/>
              <a:t>ergokalsiferol</a:t>
            </a:r>
            <a:r>
              <a:rPr lang="tr-TR" dirty="0"/>
              <a:t>) </a:t>
            </a:r>
            <a:r>
              <a:rPr lang="tr-TR" dirty="0" err="1"/>
              <a:t>dönüsür</a:t>
            </a:r>
            <a:r>
              <a:rPr lang="tr-TR" dirty="0"/>
              <a:t>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Bu </a:t>
            </a:r>
            <a:r>
              <a:rPr lang="tr-TR" dirty="0"/>
              <a:t>madde karaciğer ve böbreklerde </a:t>
            </a:r>
            <a:r>
              <a:rPr lang="tr-TR" dirty="0" err="1"/>
              <a:t>hidroksillenmek</a:t>
            </a:r>
            <a:r>
              <a:rPr lang="tr-TR" dirty="0"/>
              <a:t> suretiyle etkin, bir nevi </a:t>
            </a:r>
            <a:r>
              <a:rPr lang="tr-TR" dirty="0" smtClean="0"/>
              <a:t>de hormon şekli </a:t>
            </a:r>
            <a:r>
              <a:rPr lang="tr-TR" dirty="0"/>
              <a:t>olan 1,25(OH)2D2 vitaminine çevrilir.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9136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ktif">
  <a:themeElements>
    <a:clrScheme name="Perspektif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ktif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4663</TotalTime>
  <Words>2395</Words>
  <Application>Microsoft Office PowerPoint</Application>
  <PresentationFormat>Ekran Gösterisi (4:3)</PresentationFormat>
  <Paragraphs>501</Paragraphs>
  <Slides>54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54</vt:i4>
      </vt:variant>
    </vt:vector>
  </HeadingPairs>
  <TitlesOfParts>
    <vt:vector size="55" baseType="lpstr">
      <vt:lpstr>Perspektif</vt:lpstr>
      <vt:lpstr>PKOS İNFERTİLİTESİNDE D VİT DÜZEYLERİNİN BAŞARIYA ETKİSİ</vt:lpstr>
      <vt:lpstr>PKOS - Tanım</vt:lpstr>
      <vt:lpstr>PowerPoint Sunusu</vt:lpstr>
      <vt:lpstr>PKOS</vt:lpstr>
      <vt:lpstr>Klinik Bulgular </vt:lpstr>
      <vt:lpstr>Klinik Bulgular </vt:lpstr>
      <vt:lpstr>Polikistik over-Rotterdam </vt:lpstr>
      <vt:lpstr>D Vitamini</vt:lpstr>
      <vt:lpstr>Kalsiferol (D2)</vt:lpstr>
      <vt:lpstr>PowerPoint Sunusu</vt:lpstr>
      <vt:lpstr>Kolekalsiferol (D3)</vt:lpstr>
      <vt:lpstr>D Vitamini Metabolizması</vt:lpstr>
      <vt:lpstr>PowerPoint Sunusu</vt:lpstr>
      <vt:lpstr>PowerPoint Sunusu</vt:lpstr>
      <vt:lpstr>PowerPoint Sunusu</vt:lpstr>
      <vt:lpstr>PowerPoint Sunusu</vt:lpstr>
      <vt:lpstr>D Vitamini etkisini:</vt:lpstr>
      <vt:lpstr>D vitamini reseptörleri:</vt:lpstr>
      <vt:lpstr>PowerPoint Sunusu</vt:lpstr>
      <vt:lpstr>PowerPoint Sunusu</vt:lpstr>
      <vt:lpstr>PKOS infertilitesinde tedavi</vt:lpstr>
      <vt:lpstr>PowerPoint Sunusu</vt:lpstr>
      <vt:lpstr>PKOS ve D vit ilişkisi</vt:lpstr>
      <vt:lpstr>PowerPoint Sunusu</vt:lpstr>
      <vt:lpstr>MATERYAL-METOD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SONUÇLAR</vt:lpstr>
      <vt:lpstr>Demografik veriler</vt:lpstr>
      <vt:lpstr>PowerPoint Sunusu</vt:lpstr>
      <vt:lpstr>PowerPoint Sunusu</vt:lpstr>
      <vt:lpstr>PowerPoint Sunusu</vt:lpstr>
      <vt:lpstr>PowerPoint Sunusu</vt:lpstr>
      <vt:lpstr>D vit ve reproduktif infertilite arasındaki ilişki</vt:lpstr>
      <vt:lpstr>D vitamininin tanımlanmış fonksiyonu </vt:lpstr>
      <vt:lpstr>D vitamini eksikliği olan hayvan modellerinde ;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Eve götürülecek mesaj</vt:lpstr>
      <vt:lpstr>Eve götürülecek mesaj</vt:lpstr>
      <vt:lpstr>Dinlediğiniz için teşekkür ederim.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PCOS INFERTİLİTESİNDE D VİT DUZEYLERİNİN BASARIYA ETKİSİ</dc:title>
  <dc:creator>Windows Kullanıcısı</dc:creator>
  <cp:lastModifiedBy>Windows Kullanıcısı</cp:lastModifiedBy>
  <cp:revision>112</cp:revision>
  <dcterms:created xsi:type="dcterms:W3CDTF">2018-05-03T20:10:41Z</dcterms:created>
  <dcterms:modified xsi:type="dcterms:W3CDTF">2018-05-11T10:01:15Z</dcterms:modified>
</cp:coreProperties>
</file>