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358" r:id="rId2"/>
    <p:sldId id="306" r:id="rId3"/>
    <p:sldId id="349" r:id="rId4"/>
    <p:sldId id="328" r:id="rId5"/>
    <p:sldId id="327" r:id="rId6"/>
    <p:sldId id="347" r:id="rId7"/>
    <p:sldId id="329" r:id="rId8"/>
    <p:sldId id="330" r:id="rId9"/>
    <p:sldId id="331" r:id="rId10"/>
    <p:sldId id="332" r:id="rId11"/>
    <p:sldId id="333" r:id="rId12"/>
    <p:sldId id="334" r:id="rId13"/>
    <p:sldId id="337" r:id="rId14"/>
    <p:sldId id="360" r:id="rId15"/>
    <p:sldId id="350" r:id="rId16"/>
    <p:sldId id="351" r:id="rId17"/>
    <p:sldId id="345" r:id="rId18"/>
    <p:sldId id="355" r:id="rId19"/>
    <p:sldId id="356" r:id="rId20"/>
    <p:sldId id="341" r:id="rId21"/>
    <p:sldId id="339" r:id="rId22"/>
    <p:sldId id="364" r:id="rId23"/>
    <p:sldId id="318" r:id="rId24"/>
    <p:sldId id="326" r:id="rId25"/>
    <p:sldId id="311" r:id="rId26"/>
    <p:sldId id="312" r:id="rId27"/>
    <p:sldId id="313" r:id="rId28"/>
    <p:sldId id="316" r:id="rId29"/>
    <p:sldId id="315" r:id="rId30"/>
    <p:sldId id="317" r:id="rId31"/>
    <p:sldId id="361" r:id="rId32"/>
    <p:sldId id="289" r:id="rId33"/>
    <p:sldId id="292" r:id="rId34"/>
    <p:sldId id="290" r:id="rId35"/>
    <p:sldId id="293" r:id="rId36"/>
    <p:sldId id="298" r:id="rId37"/>
    <p:sldId id="309" r:id="rId38"/>
    <p:sldId id="320" r:id="rId39"/>
    <p:sldId id="299" r:id="rId40"/>
    <p:sldId id="353" r:id="rId41"/>
    <p:sldId id="362" r:id="rId42"/>
    <p:sldId id="344" r:id="rId43"/>
    <p:sldId id="27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0000"/>
    <a:srgbClr val="6C0000"/>
    <a:srgbClr val="6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CB7BF-27A8-1444-95D7-8862363F7FA8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BE1E4-40CB-6849-8A19-A77AC8B00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94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5C94AA-DB8F-A14F-AB4A-3754A5B24616}" type="slidenum">
              <a:rPr lang="tr-TR">
                <a:latin typeface="Arial" charset="0"/>
              </a:rPr>
              <a:pPr eaLnBrk="1" hangingPunct="1"/>
              <a:t>2</a:t>
            </a:fld>
            <a:endParaRPr lang="tr-TR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z="1400" b="1" i="1" dirty="0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RCTs</a:t>
            </a:r>
            <a:endParaRPr lang="en-US" dirty="0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D1712B3-6862-6A44-A1F8-F36F1CBC524B}" type="slidenum">
              <a:rPr lang="tr-TR" sz="1200">
                <a:latin typeface="Arial" charset="0"/>
              </a:rPr>
              <a:pPr eaLnBrk="1" hangingPunct="1"/>
              <a:t>12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4403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8A6C277-3F5A-5143-B84D-6C0D3C408A3D}" type="slidenum">
              <a:rPr lang="tr-TR" sz="1200">
                <a:latin typeface="Arial" charset="0"/>
              </a:rPr>
              <a:pPr eaLnBrk="1" hangingPunct="1"/>
              <a:t>13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403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8A6C277-3F5A-5143-B84D-6C0D3C408A3D}" type="slidenum">
              <a:rPr lang="tr-TR" sz="1200">
                <a:latin typeface="Arial" charset="0"/>
              </a:rPr>
              <a:pPr eaLnBrk="1" hangingPunct="1"/>
              <a:t>14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dirty="0" smtClean="0">
                <a:solidFill>
                  <a:srgbClr val="C00000"/>
                </a:solidFill>
              </a:rPr>
              <a:t>Erdem 2009 </a:t>
            </a:r>
            <a:r>
              <a:rPr lang="tr-TR" dirty="0" err="1" smtClean="0">
                <a:solidFill>
                  <a:srgbClr val="C00000"/>
                </a:solidFill>
              </a:rPr>
              <a:t>Fertil</a:t>
            </a:r>
            <a:r>
              <a:rPr lang="tr-TR" dirty="0" smtClean="0">
                <a:solidFill>
                  <a:srgbClr val="C00000"/>
                </a:solidFill>
              </a:rPr>
              <a:t> Steril RCT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Crinone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8% gel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ıuı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 2 gün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sonratek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doz 12 haftalık gebeliğe kadar Açıklanamayan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infertilite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FSH IUI 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pregnancy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rate yüksek</a:t>
            </a:r>
          </a:p>
          <a:p>
            <a:r>
              <a:rPr lang="tr-TR" dirty="0" err="1" smtClean="0">
                <a:solidFill>
                  <a:srgbClr val="C00000"/>
                </a:solidFill>
              </a:rPr>
              <a:t>Kyrou</a:t>
            </a:r>
            <a:r>
              <a:rPr lang="tr-TR" dirty="0" smtClean="0">
                <a:solidFill>
                  <a:srgbClr val="C00000"/>
                </a:solidFill>
              </a:rPr>
              <a:t> 2010 Hum </a:t>
            </a:r>
            <a:r>
              <a:rPr lang="tr-TR" dirty="0" err="1" smtClean="0">
                <a:solidFill>
                  <a:srgbClr val="C00000"/>
                </a:solidFill>
              </a:rPr>
              <a:t>Reprod</a:t>
            </a:r>
            <a:r>
              <a:rPr lang="tr-TR" dirty="0" smtClean="0">
                <a:solidFill>
                  <a:srgbClr val="C00000"/>
                </a:solidFill>
              </a:rPr>
              <a:t> RCT</a:t>
            </a:r>
            <a:r>
              <a:rPr lang="tr-TR" baseline="0" dirty="0" smtClean="0">
                <a:solidFill>
                  <a:srgbClr val="C00000"/>
                </a:solidFill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vajinal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microniz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200*3 mg  7 haftaya kadar devam  50 mg CC IUI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Ongoing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pregnancy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tr-TR" sz="1200" dirty="0" err="1" smtClean="0">
                <a:solidFill>
                  <a:srgbClr val="C00000"/>
                </a:solidFill>
              </a:rPr>
              <a:t>Green</a:t>
            </a:r>
            <a:r>
              <a:rPr lang="tr-TR" sz="1200" baseline="0" dirty="0" smtClean="0">
                <a:solidFill>
                  <a:srgbClr val="C00000"/>
                </a:solidFill>
              </a:rPr>
              <a:t> KA </a:t>
            </a:r>
            <a:r>
              <a:rPr lang="tr-TR" sz="1200" dirty="0" smtClean="0">
                <a:solidFill>
                  <a:srgbClr val="C00000"/>
                </a:solidFill>
              </a:rPr>
              <a:t>2017, </a:t>
            </a:r>
            <a:r>
              <a:rPr lang="tr-TR" sz="1200" dirty="0" err="1" smtClean="0">
                <a:solidFill>
                  <a:srgbClr val="C00000"/>
                </a:solidFill>
              </a:rPr>
              <a:t>Fertil</a:t>
            </a:r>
            <a:r>
              <a:rPr lang="tr-TR" sz="1200" dirty="0" smtClean="0">
                <a:solidFill>
                  <a:srgbClr val="C00000"/>
                </a:solidFill>
              </a:rPr>
              <a:t> Steril </a:t>
            </a:r>
            <a:r>
              <a:rPr lang="tr-TR" sz="1200" dirty="0" err="1" smtClean="0">
                <a:solidFill>
                  <a:srgbClr val="C00000"/>
                </a:solidFill>
              </a:rPr>
              <a:t>Metaanaliz</a:t>
            </a:r>
            <a:r>
              <a:rPr lang="tr-TR" sz="1200" dirty="0" smtClean="0">
                <a:solidFill>
                  <a:srgbClr val="C00000"/>
                </a:solidFill>
              </a:rPr>
              <a:t> CC de değiştirmez </a:t>
            </a:r>
            <a:r>
              <a:rPr lang="tr-TR" sz="1200" dirty="0" err="1" smtClean="0">
                <a:solidFill>
                  <a:srgbClr val="C00000"/>
                </a:solidFill>
              </a:rPr>
              <a:t>Gonadotropinde</a:t>
            </a:r>
            <a:r>
              <a:rPr lang="tr-TR" sz="1200" baseline="0" dirty="0" smtClean="0">
                <a:solidFill>
                  <a:srgbClr val="C00000"/>
                </a:solidFill>
              </a:rPr>
              <a:t> klinik gebelik ve canlı doğum arttırıyor </a:t>
            </a:r>
          </a:p>
          <a:p>
            <a:r>
              <a:rPr lang="tr-TR" altLang="en-US" sz="1200" baseline="0" dirty="0" smtClean="0">
                <a:solidFill>
                  <a:srgbClr val="C00000"/>
                </a:solidFill>
                <a:latin typeface="Arial" charset="0"/>
              </a:rPr>
              <a:t>P </a:t>
            </a:r>
            <a:r>
              <a:rPr lang="tr-TR" altLang="en-US" sz="1200" baseline="0" dirty="0" err="1" smtClean="0">
                <a:solidFill>
                  <a:srgbClr val="C00000"/>
                </a:solidFill>
                <a:latin typeface="Arial" charset="0"/>
              </a:rPr>
              <a:t>Crinone</a:t>
            </a:r>
            <a:r>
              <a:rPr lang="tr-TR" altLang="en-US" sz="1200" baseline="0" dirty="0" smtClean="0">
                <a:solidFill>
                  <a:srgbClr val="C00000"/>
                </a:solidFill>
                <a:latin typeface="Arial" charset="0"/>
              </a:rPr>
              <a:t> 1veya 2 tane 12 gün 12 w ya kadar değişik uzunlukta veya </a:t>
            </a:r>
            <a:r>
              <a:rPr lang="tr-TR" altLang="en-US" sz="1200" baseline="0" dirty="0" err="1" smtClean="0">
                <a:solidFill>
                  <a:srgbClr val="C00000"/>
                </a:solidFill>
                <a:latin typeface="Arial" charset="0"/>
              </a:rPr>
              <a:t>progesterone</a:t>
            </a:r>
            <a:r>
              <a:rPr lang="tr-TR" altLang="en-US" sz="1200" baseline="0" dirty="0" smtClean="0">
                <a:solidFill>
                  <a:srgbClr val="C00000"/>
                </a:solidFill>
                <a:latin typeface="Arial" charset="0"/>
              </a:rPr>
              <a:t> 1*200 veya 2*200 mg 8 w IUI dan 1-2 gün sonra</a:t>
            </a:r>
            <a:endParaRPr lang="en-US" altLang="en-US" dirty="0" smtClean="0">
              <a:latin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C5D53-A266-4C9A-8E42-5DD899FA84D5}" type="slidenum">
              <a:rPr lang="tr-TR" smtClean="0"/>
              <a:pPr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IMS: </a:t>
            </a:r>
            <a:r>
              <a:rPr lang="tr-TR" dirty="0" err="1" smtClean="0"/>
              <a:t>İnsemine</a:t>
            </a:r>
            <a:r>
              <a:rPr lang="tr-TR" dirty="0" smtClean="0"/>
              <a:t> </a:t>
            </a:r>
            <a:r>
              <a:rPr lang="tr-TR" dirty="0" err="1" smtClean="0"/>
              <a:t>motil</a:t>
            </a:r>
            <a:r>
              <a:rPr lang="tr-TR" dirty="0" smtClean="0"/>
              <a:t> sperm</a:t>
            </a:r>
            <a:r>
              <a:rPr lang="tr-TR" baseline="0" dirty="0" smtClean="0"/>
              <a:t> sayısı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lımıtasyonlar</a:t>
            </a:r>
            <a:r>
              <a:rPr lang="en-US" dirty="0" smtClean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Hcg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stardart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dıl</a:t>
            </a: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>
                <a:latin typeface="Arial" charset="0"/>
              </a:rPr>
              <a:t>Matur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folıkul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sayısı</a:t>
            </a:r>
            <a:r>
              <a:rPr lang="en-US" baseline="0" dirty="0" smtClean="0">
                <a:latin typeface="Arial" charset="0"/>
              </a:rPr>
              <a:t> bellı </a:t>
            </a:r>
            <a:r>
              <a:rPr lang="en-US" baseline="0" dirty="0" err="1" smtClean="0">
                <a:latin typeface="Arial" charset="0"/>
              </a:rPr>
              <a:t>dıl</a:t>
            </a: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>
                <a:latin typeface="Arial" charset="0"/>
              </a:rPr>
              <a:t>Stımulasyon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protokollerı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farklı</a:t>
            </a:r>
            <a:endParaRPr lang="en-US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4403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8A6C277-3F5A-5143-B84D-6C0D3C408A3D}" type="slidenum">
              <a:rPr lang="tr-TR" sz="1200">
                <a:latin typeface="Arial" charset="0"/>
              </a:rPr>
              <a:pPr eaLnBrk="1" hangingPunct="1"/>
              <a:t>17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İnsan spermlerinin çoğu aslında sorunludur ve anormal oranı</a:t>
            </a:r>
            <a:r>
              <a:rPr lang="tr-TR" baseline="0" dirty="0" smtClean="0"/>
              <a:t> çok fazla ölçülebilir.</a:t>
            </a:r>
          </a:p>
          <a:p>
            <a:r>
              <a:rPr lang="tr-TR" baseline="0" dirty="0" smtClean="0"/>
              <a:t>Klinik karar sadece morfolojiye bakılıp verilmemelidir denebilir.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99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dirty="0" smtClean="0">
                <a:latin typeface="Arial" charset="0"/>
              </a:rPr>
              <a:t>FSH-HMG</a:t>
            </a:r>
            <a:r>
              <a:rPr lang="tr-TR" baseline="0" dirty="0" smtClean="0">
                <a:latin typeface="Arial" charset="0"/>
              </a:rPr>
              <a:t> IUI</a:t>
            </a:r>
            <a:endParaRPr lang="en-US" dirty="0">
              <a:latin typeface="Arial" charset="0"/>
            </a:endParaRPr>
          </a:p>
        </p:txBody>
      </p:sp>
      <p:sp>
        <p:nvSpPr>
          <p:cNvPr id="5222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DDE60CA-E355-8249-A864-3F9981FEF77F}" type="slidenum">
              <a:rPr lang="tr-TR" sz="1200">
                <a:latin typeface="Arial" charset="0"/>
              </a:rPr>
              <a:pPr eaLnBrk="1" hangingPunct="1"/>
              <a:t>20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dirty="0" smtClean="0">
                <a:latin typeface="Arial" charset="0"/>
              </a:rPr>
              <a:t>Male</a:t>
            </a:r>
            <a:r>
              <a:rPr lang="tr-TR" baseline="0" dirty="0" smtClean="0">
                <a:latin typeface="Arial" charset="0"/>
              </a:rPr>
              <a:t> faktörde IUI </a:t>
            </a:r>
            <a:r>
              <a:rPr lang="tr-TR" baseline="0" dirty="0" err="1" smtClean="0">
                <a:latin typeface="Arial" charset="0"/>
              </a:rPr>
              <a:t>Prospektif</a:t>
            </a:r>
            <a:r>
              <a:rPr lang="tr-TR" baseline="0" dirty="0" smtClean="0">
                <a:latin typeface="Arial" charset="0"/>
              </a:rPr>
              <a:t> gözlemsel bir çalışma</a:t>
            </a:r>
            <a:endParaRPr lang="en-US" dirty="0">
              <a:latin typeface="Arial" charset="0"/>
            </a:endParaRPr>
          </a:p>
        </p:txBody>
      </p:sp>
      <p:sp>
        <p:nvSpPr>
          <p:cNvPr id="4813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70D2D1F-194B-FE42-A55D-6BEF3D5DB1DF}" type="slidenum">
              <a:rPr lang="tr-TR" sz="1200">
                <a:latin typeface="Arial" charset="0"/>
              </a:rPr>
              <a:pPr eaLnBrk="1" hangingPunct="1"/>
              <a:t>21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Retrospektif</a:t>
            </a:r>
            <a:r>
              <a:rPr lang="tr-TR" baseline="0" dirty="0" smtClean="0"/>
              <a:t> OI MİKS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ENDOMETRİAL ÇİZİK;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ndometrial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çizik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significantly improves the outcome of IUI in women with unexplained infertility especially when conducted 1 month prior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IUI ( CC) 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Reproductive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Maget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2015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HCGGÜNÜ PROGESTERON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Ongoing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pregnancy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significantly decreased in women with P levels higher than 1.1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day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Requena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Fertil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steril 2015 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Progesteron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düzeyi Fark Yok.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Venetis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systematic review and meta-analysis. Hum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2007;13:343–55.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SPERM HAZIRMA SONRASI KAÇ DK SONRA VERİLSİN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Hazırlama sonrası 40-80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içinde vermek gebelik oranını arttırıyor.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Fauque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Fertil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Steril 2014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prospektif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multisenter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ERKEK FAKTÖR ANTİOKSİDAN KULLANIMI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Canlı doğum ve klinik gebelik oranlarını arttırıyor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Showell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Cochrane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USG ALTINDA IUI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 başına gebelik oranını arttırmaz.  Tecrübeli biri USG altında yaparsa oran artıyor. Tecrübesiz ise USG işe yaramıyor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Oruc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¸2013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Prospektif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ENDOMETRİAL KALINLIK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6-7 MM den fazla olması gebelik oranını arttırdığı belirtilse de bir çok yayın ve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metaanalizde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anlamlı değil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511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10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48E0D-0C0F-1042-965E-BFC4109B4E5D}" type="slidenum">
              <a:rPr lang="tr-TR"/>
              <a:pPr/>
              <a:t>27</a:t>
            </a:fld>
            <a:endParaRPr lang="tr-T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sz="14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48E0D-0C0F-1042-965E-BFC4109B4E5D}" type="slidenum">
              <a:rPr lang="tr-TR"/>
              <a:pPr/>
              <a:t>28</a:t>
            </a:fld>
            <a:endParaRPr lang="tr-T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sz="14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48E0D-0C0F-1042-965E-BFC4109B4E5D}" type="slidenum">
              <a:rPr lang="tr-TR"/>
              <a:pPr/>
              <a:t>30</a:t>
            </a:fld>
            <a:endParaRPr lang="tr-T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sz="14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Multıfolıkuler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gelısım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olursa</a:t>
            </a:r>
            <a:r>
              <a:rPr lang="en-US" dirty="0" smtClean="0">
                <a:latin typeface="Arial" charset="0"/>
              </a:rPr>
              <a:t> (2-5) </a:t>
            </a:r>
            <a:r>
              <a:rPr lang="en-US" dirty="0" err="1" smtClean="0">
                <a:latin typeface="Arial" charset="0"/>
              </a:rPr>
              <a:t>tek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veya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cıft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ıuı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basarıyo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artırmıyor</a:t>
            </a:r>
            <a:r>
              <a:rPr lang="en-US" dirty="0" smtClean="0">
                <a:latin typeface="Arial" charset="0"/>
              </a:rPr>
              <a:t>. </a:t>
            </a:r>
            <a:r>
              <a:rPr lang="en-US" dirty="0" err="1" smtClean="0">
                <a:latin typeface="Arial" charset="0"/>
              </a:rPr>
              <a:t>Tayfun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bagıs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Ovulasyon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tespıtı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yapmak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oncesı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sonrası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ıuı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erkek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ınfertılıtesınde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basarıyı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artıryor</a:t>
            </a:r>
            <a:r>
              <a:rPr lang="en-US" baseline="0" dirty="0" smtClean="0">
                <a:latin typeface="Arial" charset="0"/>
              </a:rPr>
              <a:t> unexplaıned </a:t>
            </a:r>
            <a:r>
              <a:rPr lang="en-US" baseline="0" dirty="0" err="1" smtClean="0">
                <a:latin typeface="Arial" charset="0"/>
              </a:rPr>
              <a:t>te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farketmıyor</a:t>
            </a:r>
            <a:r>
              <a:rPr lang="en-US" baseline="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Rupture </a:t>
            </a:r>
            <a:r>
              <a:rPr lang="en-US" baseline="0" dirty="0" err="1" smtClean="0">
                <a:latin typeface="Arial" charset="0"/>
              </a:rPr>
              <a:t>olduktan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sonra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ıuı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yapmak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olmadan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yapmaya</a:t>
            </a:r>
            <a:r>
              <a:rPr lang="en-US" baseline="0" dirty="0" smtClean="0">
                <a:latin typeface="Arial" charset="0"/>
              </a:rPr>
              <a:t> gore unexplaıned </a:t>
            </a:r>
            <a:r>
              <a:rPr lang="en-US" baseline="0" dirty="0" err="1" smtClean="0">
                <a:latin typeface="Arial" charset="0"/>
              </a:rPr>
              <a:t>lerde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basarıyı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artırır.erkekte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farketmıyor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mohammedghanem</a:t>
            </a:r>
            <a:r>
              <a:rPr lang="en-US" baseline="0" dirty="0" smtClean="0">
                <a:latin typeface="Arial" charset="0"/>
              </a:rPr>
              <a:t> 2011</a:t>
            </a:r>
            <a:endParaRPr lang="tr-TR" baseline="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Rupture </a:t>
            </a:r>
            <a:r>
              <a:rPr lang="en-US" baseline="0" dirty="0" err="1" smtClean="0">
                <a:latin typeface="Arial" charset="0"/>
              </a:rPr>
              <a:t>olduktan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sonra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ıuı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yapmak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olmadan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yapmaya</a:t>
            </a:r>
            <a:r>
              <a:rPr lang="en-US" baseline="0" dirty="0" smtClean="0">
                <a:latin typeface="Arial" charset="0"/>
              </a:rPr>
              <a:t> gore </a:t>
            </a:r>
            <a:r>
              <a:rPr lang="en-US" baseline="0" dirty="0" err="1" smtClean="0">
                <a:latin typeface="Arial" charset="0"/>
              </a:rPr>
              <a:t>unexplaıned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tr-TR" baseline="0" dirty="0" smtClean="0">
                <a:latin typeface="Arial" charset="0"/>
              </a:rPr>
              <a:t>BAŞARIYI DEĞİŞTİRMİYOR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Emilio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Giugliano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PROSPEKTİF 2015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Gynecol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endParaRPr lang="en-US" dirty="0" smtClean="0">
              <a:latin typeface="Arial" charset="0"/>
            </a:endParaRPr>
          </a:p>
        </p:txBody>
      </p:sp>
      <p:sp>
        <p:nvSpPr>
          <p:cNvPr id="3993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3A60281-B4BF-E54C-847C-8FAF8417AFFA}" type="slidenum">
              <a:rPr lang="tr-TR" sz="1200">
                <a:latin typeface="Arial" charset="0"/>
              </a:rPr>
              <a:pPr eaLnBrk="1" hangingPunct="1"/>
              <a:t>31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6 RCT FSH</a:t>
            </a:r>
            <a:r>
              <a:rPr lang="tr-TR" baseline="0" dirty="0" smtClean="0"/>
              <a:t> veya CC,  </a:t>
            </a:r>
            <a:r>
              <a:rPr lang="tr-TR" baseline="0" dirty="0" err="1" smtClean="0"/>
              <a:t>Single</a:t>
            </a:r>
            <a:r>
              <a:rPr lang="tr-TR" baseline="0" dirty="0" smtClean="0"/>
              <a:t> IUI 34-36 saat sonra </a:t>
            </a:r>
            <a:r>
              <a:rPr lang="tr-TR" baseline="0" dirty="0" err="1" smtClean="0"/>
              <a:t>Double</a:t>
            </a:r>
            <a:r>
              <a:rPr lang="tr-TR" baseline="0" dirty="0" smtClean="0"/>
              <a:t> IUI; 1. IUI 12-24  2. IUI 34-60 saatleri arası çalışmalar arası oldukça farklı</a:t>
            </a:r>
          </a:p>
          <a:p>
            <a:pPr marL="228600" indent="-228600">
              <a:buNone/>
            </a:pPr>
            <a:r>
              <a:rPr lang="tr-TR" dirty="0" err="1" smtClean="0"/>
              <a:t>Double</a:t>
            </a:r>
            <a:r>
              <a:rPr lang="tr-TR" dirty="0" smtClean="0"/>
              <a:t> IUI gebelik oranlarını arttırıyor</a:t>
            </a:r>
            <a:r>
              <a:rPr lang="tr-TR" baseline="0" dirty="0" smtClean="0"/>
              <a:t> (Bu durum daha çok </a:t>
            </a:r>
            <a:r>
              <a:rPr lang="tr-TR" baseline="0" dirty="0" err="1" smtClean="0"/>
              <a:t>male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inf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multifoliküler</a:t>
            </a:r>
            <a:r>
              <a:rPr lang="tr-TR" baseline="0" dirty="0" smtClean="0"/>
              <a:t> gelişimde olsa da </a:t>
            </a:r>
            <a:r>
              <a:rPr lang="tr-TR" baseline="0" dirty="0" err="1" smtClean="0"/>
              <a:t>subgrup</a:t>
            </a:r>
            <a:r>
              <a:rPr lang="tr-TR" baseline="0" dirty="0" smtClean="0"/>
              <a:t> çalışması için yeterli veri olmadığı için bu genel olarak kabul edilebilir) ama devam eden gebelik ve canlı doğum için veri yok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Double</a:t>
            </a:r>
            <a:r>
              <a:rPr lang="tr-TR" baseline="0" dirty="0" smtClean="0"/>
              <a:t> IUI da gebelik daha fazla </a:t>
            </a:r>
            <a:r>
              <a:rPr lang="en-US" dirty="0" smtClean="0"/>
              <a:t>1125 cycle</a:t>
            </a:r>
          </a:p>
          <a:p>
            <a:r>
              <a:rPr lang="en-US" dirty="0" smtClean="0"/>
              <a:t>5 RCT</a:t>
            </a:r>
          </a:p>
          <a:p>
            <a:r>
              <a:rPr lang="en-US" dirty="0" smtClean="0"/>
              <a:t>SİNGLE:36 HR </a:t>
            </a:r>
          </a:p>
          <a:p>
            <a:r>
              <a:rPr lang="en-US" dirty="0" smtClean="0"/>
              <a:t>DOUBLE 24 AND 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142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FARK YOK KLİNİK</a:t>
            </a:r>
            <a:r>
              <a:rPr lang="tr-TR" baseline="0" dirty="0" smtClean="0"/>
              <a:t> GEBELİK ORANI </a:t>
            </a:r>
            <a:r>
              <a:rPr lang="en-US" dirty="0" smtClean="0"/>
              <a:t> 6 RCT. 829 BAYAN</a:t>
            </a:r>
            <a:r>
              <a:rPr lang="tr-TR" dirty="0" smtClean="0"/>
              <a:t> FARKLI OI PROTOKOLLERİ</a:t>
            </a:r>
          </a:p>
          <a:p>
            <a:r>
              <a:rPr lang="tr-TR" baseline="0" dirty="0" err="1" smtClean="0"/>
              <a:t>Single</a:t>
            </a:r>
            <a:r>
              <a:rPr lang="tr-TR" baseline="0" dirty="0" smtClean="0"/>
              <a:t> IUI 24-36 saat sonra </a:t>
            </a:r>
            <a:r>
              <a:rPr lang="tr-TR" baseline="0" dirty="0" err="1" smtClean="0"/>
              <a:t>Double</a:t>
            </a:r>
            <a:r>
              <a:rPr lang="tr-TR" baseline="0" dirty="0" smtClean="0"/>
              <a:t> IUI; 1. IUI 12-24  2. IUI 34-48 saatleri arası çalışmalar arası oldukça farklı</a:t>
            </a:r>
            <a:endParaRPr lang="en-US" dirty="0" smtClean="0"/>
          </a:p>
          <a:p>
            <a:r>
              <a:rPr lang="en-US" dirty="0" smtClean="0"/>
              <a:t>14</a:t>
            </a:r>
            <a:r>
              <a:rPr lang="en-US" baseline="0" dirty="0" smtClean="0"/>
              <a:t> USTU 6 FOLIKUL</a:t>
            </a:r>
          </a:p>
          <a:p>
            <a:r>
              <a:rPr lang="en-US" baseline="0" dirty="0" smtClean="0"/>
              <a:t>16 USTU 3 FOLIKUL IPTAL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71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dirty="0" smtClean="0">
                <a:latin typeface="Arial" charset="0"/>
              </a:rPr>
              <a:t>FSH</a:t>
            </a:r>
            <a:r>
              <a:rPr lang="tr-TR" baseline="0" dirty="0" smtClean="0">
                <a:latin typeface="Arial" charset="0"/>
              </a:rPr>
              <a:t> VEYA HMG SONRASI IUI</a:t>
            </a:r>
            <a:endParaRPr lang="tr-TR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ANNEYE</a:t>
            </a:r>
            <a:r>
              <a:rPr lang="en-US" baseline="0" dirty="0" smtClean="0">
                <a:latin typeface="Arial" charset="0"/>
              </a:rPr>
              <a:t> AİT NEDENLER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10 GUN ALTI VE USTU ARASINDA FARK YOK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E2 SEVİYESİ 500 USTU VE ALTI ARASINDA FARK VAR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662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EE98BA-6C23-A147-AE94-519E3BD67414}" type="slidenum">
              <a:rPr lang="tr-TR" sz="1200">
                <a:latin typeface="Arial" charset="0"/>
              </a:rPr>
              <a:pPr eaLnBrk="1" hangingPunct="1"/>
              <a:t>4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 smtClean="0">
                <a:latin typeface="Arial" charset="0"/>
              </a:rPr>
              <a:t>FSH veya</a:t>
            </a:r>
            <a:r>
              <a:rPr lang="tr-TR" altLang="en-US" baseline="0" dirty="0" smtClean="0">
                <a:latin typeface="Arial" charset="0"/>
              </a:rPr>
              <a:t> CC veya karışık </a:t>
            </a:r>
            <a:r>
              <a:rPr lang="en-US" altLang="en-US" dirty="0" smtClean="0">
                <a:latin typeface="Arial" charset="0"/>
              </a:rPr>
              <a:t>MORSHEDİ</a:t>
            </a:r>
            <a:r>
              <a:rPr lang="en-US" altLang="en-US" baseline="0" dirty="0" smtClean="0">
                <a:latin typeface="Arial" charset="0"/>
              </a:rPr>
              <a:t> 311 HASTA, 676 </a:t>
            </a:r>
            <a:r>
              <a:rPr lang="en-US" altLang="en-US" baseline="0" dirty="0" err="1" smtClean="0">
                <a:latin typeface="Arial" charset="0"/>
              </a:rPr>
              <a:t>sıklus</a:t>
            </a:r>
            <a:endParaRPr lang="en-US" altLang="en-US" baseline="0" dirty="0" smtClean="0">
              <a:latin typeface="Arial" charset="0"/>
            </a:endParaRPr>
          </a:p>
          <a:p>
            <a:r>
              <a:rPr lang="en-US" altLang="en-US" baseline="0" dirty="0" smtClean="0">
                <a:latin typeface="Arial" charset="0"/>
              </a:rPr>
              <a:t>36 POST - HCG</a:t>
            </a:r>
          </a:p>
          <a:p>
            <a:r>
              <a:rPr lang="en-US" altLang="en-US" baseline="0" dirty="0" smtClean="0">
                <a:latin typeface="Arial" charset="0"/>
              </a:rPr>
              <a:t>24 LH SURGE</a:t>
            </a:r>
            <a:endParaRPr lang="en-US" altLang="en-US" dirty="0" smtClean="0">
              <a:latin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C5D53-A266-4C9A-8E42-5DD899FA84D5}" type="slidenum">
              <a:rPr lang="tr-TR" smtClean="0"/>
              <a:pPr>
                <a:defRPr/>
              </a:pPr>
              <a:t>36</a:t>
            </a:fld>
            <a:endParaRPr lang="tr-T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merkez 3714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couples with male, cervical or unexplained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subfertility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underwent 15 303 cycles of IUI. In 70% of cycles, controlled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ovarian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hyperstimulation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(COH) was used (51%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clomiphene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-citrate, 19%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gonadotropins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BE1E4-40CB-6849-8A19-A77AC8B00D1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Ovarian stimulation via SC injection of FSH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performed daily; IUI was then performed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 hours after triggering ovulation</a:t>
            </a:r>
            <a:endParaRPr lang="en-US" altLang="en-US" dirty="0" smtClean="0">
              <a:latin typeface="Arial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CE745-0342-44AC-8DC2-9B911C7C98B0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dirty="0" smtClean="0">
                <a:latin typeface="Arial" charset="0"/>
              </a:rPr>
              <a:t>FSH</a:t>
            </a:r>
            <a:r>
              <a:rPr lang="tr-TR" baseline="0" dirty="0" smtClean="0">
                <a:latin typeface="Arial" charset="0"/>
              </a:rPr>
              <a:t> VEYA HMG SONRASI IUI</a:t>
            </a:r>
            <a:endParaRPr lang="tr-TR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Arial" charset="0"/>
              </a:rPr>
              <a:t>10 GUN ALTI VE USTU ARASINDA FARK YOK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2662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EE98BA-6C23-A147-AE94-519E3BD67414}" type="slidenum">
              <a:rPr lang="tr-TR" sz="1200">
                <a:latin typeface="Arial" charset="0"/>
              </a:rPr>
              <a:pPr eaLnBrk="1" hangingPunct="1"/>
              <a:t>41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DC7090A-C281-354C-8FDC-29653EBFBD27}" type="slidenum">
              <a:rPr lang="tr-TR" sz="1200">
                <a:latin typeface="Arial" charset="0"/>
              </a:rPr>
              <a:pPr eaLnBrk="1" hangingPunct="1"/>
              <a:t>42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clomiphene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citrate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takiben HMG/HCG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</a:t>
            </a:r>
            <a:endParaRPr lang="en-US" dirty="0">
              <a:latin typeface="Arial" charset="0"/>
            </a:endParaRPr>
          </a:p>
        </p:txBody>
      </p:sp>
      <p:sp>
        <p:nvSpPr>
          <p:cNvPr id="2457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B0A2ADB-92FB-5042-8E74-B2ED0227CECA}" type="slidenum">
              <a:rPr lang="tr-TR" sz="1200">
                <a:latin typeface="Arial" charset="0"/>
              </a:rPr>
              <a:pPr eaLnBrk="1" hangingPunct="1"/>
              <a:t>5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457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B0A2ADB-92FB-5042-8E74-B2ED0227CECA}" type="slidenum">
              <a:rPr lang="tr-TR" sz="1200">
                <a:latin typeface="Arial" charset="0"/>
              </a:rPr>
              <a:pPr eaLnBrk="1" hangingPunct="1"/>
              <a:t>6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969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2B04118-5ED7-8A4E-A02B-DFE106D62C7F}" type="slidenum">
              <a:rPr lang="tr-TR" sz="1200">
                <a:latin typeface="Arial" charset="0"/>
              </a:rPr>
              <a:pPr eaLnBrk="1" hangingPunct="1"/>
              <a:t>8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174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F34F216-63A3-CF49-999C-4833A56FAFF0}" type="slidenum">
              <a:rPr lang="tr-TR" sz="1200">
                <a:latin typeface="Arial" charset="0"/>
              </a:rPr>
              <a:pPr eaLnBrk="1" hangingPunct="1"/>
              <a:t>9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379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E5AB299-A5E6-E54C-ADBB-9F57BA2891B3}" type="slidenum">
              <a:rPr lang="tr-TR" sz="1200">
                <a:latin typeface="Arial" charset="0"/>
              </a:rPr>
              <a:pPr eaLnBrk="1" hangingPunct="1"/>
              <a:t>10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2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seven trials involving 556 couples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unexplained infertility, mild male factor and mild endometriosis</a:t>
            </a:r>
            <a:endParaRPr lang="en-US" dirty="0">
              <a:latin typeface="Arial" charset="0"/>
            </a:endParaRPr>
          </a:p>
        </p:txBody>
      </p:sp>
      <p:sp>
        <p:nvSpPr>
          <p:cNvPr id="35843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E28018E-ABBD-054A-90C2-A78F968D818C}" type="slidenum">
              <a:rPr lang="tr-TR" sz="1200">
                <a:latin typeface="Arial" charset="0"/>
              </a:rPr>
              <a:pPr eaLnBrk="1" hangingPunct="1"/>
              <a:t>11</a:t>
            </a:fld>
            <a:endParaRPr lang="tr-TR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99EAC-6CE5-E649-BFB8-0A17D475A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96712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AF15EB-78FF-BC4F-8447-39B562E209D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716D31-2532-9746-A1C1-EB56AD0000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4758" y="1189822"/>
            <a:ext cx="8013700" cy="1994053"/>
          </a:xfrm>
        </p:spPr>
        <p:txBody>
          <a:bodyPr/>
          <a:lstStyle/>
          <a:p>
            <a:r>
              <a:rPr lang="tr-TR" altLang="tr-TR" sz="4600" b="1" i="1" dirty="0" err="1" smtClean="0">
                <a:solidFill>
                  <a:schemeClr val="tx1"/>
                </a:solidFill>
                <a:latin typeface="Arial" charset="0"/>
              </a:rPr>
              <a:t>İntrauterin</a:t>
            </a:r>
            <a:r>
              <a:rPr lang="tr-TR" altLang="tr-TR" sz="4600" b="1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altLang="tr-TR" sz="4600" b="1" i="1" dirty="0" err="1" smtClean="0">
                <a:solidFill>
                  <a:schemeClr val="tx1"/>
                </a:solidFill>
                <a:latin typeface="Arial" charset="0"/>
              </a:rPr>
              <a:t>İnseminasyon</a:t>
            </a:r>
            <a:r>
              <a:rPr lang="tr-TR" altLang="tr-TR" sz="4600" b="1" i="1" dirty="0" smtClean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tr-TR" altLang="tr-TR" sz="4600" b="1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tr-TR" altLang="tr-TR" sz="4600" b="1" i="1" dirty="0" smtClean="0">
                <a:solidFill>
                  <a:schemeClr val="tx1"/>
                </a:solidFill>
                <a:latin typeface="Arial" charset="0"/>
              </a:rPr>
              <a:t>&amp; </a:t>
            </a:r>
            <a:br>
              <a:rPr lang="tr-TR" altLang="tr-TR" sz="4600" b="1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tr-TR" altLang="tr-TR" sz="4600" b="1" i="1" dirty="0" smtClean="0">
                <a:solidFill>
                  <a:schemeClr val="tx1"/>
                </a:solidFill>
                <a:latin typeface="Arial" charset="0"/>
              </a:rPr>
              <a:t>Başarıyı Arttıran Faktörler</a:t>
            </a:r>
            <a:endParaRPr lang="en-US" altLang="tr-TR" sz="4600" b="1" i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04202" y="3723701"/>
            <a:ext cx="3602516" cy="110675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sz="2400" b="1" dirty="0" smtClean="0">
                <a:latin typeface="Calibri" charset="0"/>
              </a:rPr>
              <a:t> </a:t>
            </a:r>
            <a:r>
              <a:rPr lang="tr-TR" sz="2000" b="1" i="1" dirty="0" smtClean="0">
                <a:latin typeface="Calibri" charset="0"/>
              </a:rPr>
              <a:t>Doç Dr </a:t>
            </a:r>
            <a:r>
              <a:rPr lang="tr-TR" sz="2000" b="1" i="1" dirty="0" err="1" smtClean="0">
                <a:latin typeface="Calibri" charset="0"/>
              </a:rPr>
              <a:t>Abdulkadir</a:t>
            </a:r>
            <a:r>
              <a:rPr lang="tr-TR" sz="2000" b="1" i="1" dirty="0" smtClean="0">
                <a:latin typeface="Calibri" charset="0"/>
              </a:rPr>
              <a:t> TURGUT </a:t>
            </a:r>
            <a:endParaRPr lang="en-US" sz="2000" b="1" i="1" dirty="0" smtClean="0">
              <a:latin typeface="Calibri" charset="0"/>
            </a:endParaRPr>
          </a:p>
          <a:p>
            <a:r>
              <a:rPr lang="en-US" sz="2000" i="1" dirty="0" err="1" smtClean="0">
                <a:ea typeface="ヒラギノ明朝 ProN W3" charset="0"/>
                <a:cs typeface="ヒラギノ明朝 ProN W3" charset="0"/>
              </a:rPr>
              <a:t>Reprodüktif</a:t>
            </a:r>
            <a:r>
              <a:rPr lang="en-US" sz="2000" i="1" dirty="0" smtClean="0">
                <a:ea typeface="ヒラギノ明朝 ProN W3" charset="0"/>
                <a:cs typeface="ヒラギノ明朝 ProN W3" charset="0"/>
              </a:rPr>
              <a:t> </a:t>
            </a:r>
            <a:r>
              <a:rPr lang="en-US" sz="2000" i="1" dirty="0" err="1" smtClean="0">
                <a:ea typeface="ヒラギノ明朝 ProN W3" charset="0"/>
                <a:cs typeface="ヒラギノ明朝 ProN W3" charset="0"/>
              </a:rPr>
              <a:t>Endokrinoloji</a:t>
            </a:r>
            <a:r>
              <a:rPr lang="en-US" sz="2000" i="1" dirty="0" smtClean="0">
                <a:ea typeface="ヒラギノ明朝 ProN W3" charset="0"/>
                <a:cs typeface="ヒラギノ明朝 ProN W3" charset="0"/>
              </a:rPr>
              <a:t> </a:t>
            </a:r>
            <a:endParaRPr lang="tr-TR" sz="2000" i="1" dirty="0" smtClean="0">
              <a:ea typeface="ヒラギノ明朝 ProN W3" charset="0"/>
              <a:cs typeface="ヒラギノ明朝 ProN W3" charset="0"/>
            </a:endParaRPr>
          </a:p>
          <a:p>
            <a:r>
              <a:rPr lang="en-US" sz="2000" i="1" dirty="0" err="1" smtClean="0">
                <a:ea typeface="ヒラギノ明朝 ProN W3" charset="0"/>
                <a:cs typeface="ヒラギノ明朝 ProN W3" charset="0"/>
              </a:rPr>
              <a:t>ve</a:t>
            </a:r>
            <a:r>
              <a:rPr lang="en-US" sz="2000" i="1" dirty="0" smtClean="0">
                <a:ea typeface="ヒラギノ明朝 ProN W3" charset="0"/>
                <a:cs typeface="ヒラギノ明朝 ProN W3" charset="0"/>
              </a:rPr>
              <a:t> </a:t>
            </a:r>
            <a:r>
              <a:rPr lang="en-US" sz="2000" i="1" dirty="0" err="1" smtClean="0">
                <a:ea typeface="ヒラギノ明朝 ProN W3" charset="0"/>
                <a:cs typeface="ヒラギノ明朝 ProN W3" charset="0"/>
              </a:rPr>
              <a:t>İnfertilite</a:t>
            </a:r>
            <a:r>
              <a:rPr lang="en-US" sz="2000" i="1" dirty="0" smtClean="0">
                <a:ea typeface="ヒラギノ明朝 ProN W3" charset="0"/>
                <a:cs typeface="ヒラギノ明朝 ProN W3" charset="0"/>
              </a:rPr>
              <a:t> </a:t>
            </a:r>
            <a:r>
              <a:rPr lang="en-US" sz="2000" i="1" dirty="0" err="1" smtClean="0">
                <a:ea typeface="ヒラギノ明朝 ProN W3" charset="0"/>
                <a:cs typeface="ヒラギノ明朝 ProN W3" charset="0"/>
              </a:rPr>
              <a:t>Bilim</a:t>
            </a:r>
            <a:r>
              <a:rPr lang="en-US" sz="2000" i="1" dirty="0" smtClean="0">
                <a:ea typeface="ヒラギノ明朝 ProN W3" charset="0"/>
                <a:cs typeface="ヒラギノ明朝 ProN W3" charset="0"/>
              </a:rPr>
              <a:t> </a:t>
            </a:r>
            <a:r>
              <a:rPr lang="en-US" sz="2000" i="1" dirty="0" err="1" smtClean="0">
                <a:ea typeface="ヒラギノ明朝 ProN W3" charset="0"/>
                <a:cs typeface="ヒラギノ明朝 ProN W3" charset="0"/>
              </a:rPr>
              <a:t>Dalı</a:t>
            </a:r>
            <a:endParaRPr lang="en-US" sz="2000" i="1" dirty="0" smtClean="0"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5556" y="5111826"/>
            <a:ext cx="3371162" cy="122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İçerik Yer Tutucusu"/>
          <p:cNvSpPr>
            <a:spLocks noGrp="1"/>
          </p:cNvSpPr>
          <p:nvPr>
            <p:ph idx="1"/>
          </p:nvPr>
        </p:nvSpPr>
        <p:spPr>
          <a:xfrm>
            <a:off x="457200" y="1531345"/>
            <a:ext cx="8174038" cy="461228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ja-JP" sz="3500" dirty="0" err="1" smtClean="0">
                <a:solidFill>
                  <a:srgbClr val="FFFF00"/>
                </a:solidFill>
                <a:latin typeface="Calibri" charset="0"/>
              </a:rPr>
              <a:t>Açıklanamayan</a:t>
            </a:r>
            <a:r>
              <a:rPr lang="en-US" altLang="ja-JP" sz="3500" dirty="0" smtClean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altLang="ja-JP" sz="3500" dirty="0" err="1" smtClean="0">
                <a:solidFill>
                  <a:srgbClr val="FFFF00"/>
                </a:solidFill>
                <a:latin typeface="Calibri" charset="0"/>
              </a:rPr>
              <a:t>infertilite</a:t>
            </a:r>
            <a:r>
              <a:rPr lang="en-US" altLang="ja-JP" sz="3500" dirty="0" smtClean="0">
                <a:solidFill>
                  <a:srgbClr val="FFFF00"/>
                </a:solidFill>
                <a:latin typeface="Calibri" charset="0"/>
              </a:rPr>
              <a:t> :</a:t>
            </a:r>
            <a:endParaRPr lang="tr-TR" altLang="ja-JP" sz="3500" dirty="0" smtClean="0">
              <a:solidFill>
                <a:srgbClr val="FFFF00"/>
              </a:solidFill>
              <a:latin typeface="Calibri" charset="0"/>
            </a:endParaRPr>
          </a:p>
          <a:p>
            <a:pPr eaLnBrk="1" hangingPunct="1"/>
            <a:endParaRPr lang="en-US" altLang="ja-JP" sz="3500" dirty="0" smtClean="0">
              <a:latin typeface="Calibri" charset="0"/>
            </a:endParaRPr>
          </a:p>
          <a:p>
            <a:pPr lvl="1">
              <a:buFont typeface="Wingdings" charset="2"/>
              <a:buChar char="u"/>
            </a:pPr>
            <a:r>
              <a:rPr lang="en-US" altLang="ja-JP" sz="3500" dirty="0" smtClean="0">
                <a:latin typeface="Calibri" charset="0"/>
              </a:rPr>
              <a:t> </a:t>
            </a:r>
            <a:r>
              <a:rPr lang="en-US" altLang="ja-JP" sz="3500" b="1" dirty="0" err="1">
                <a:latin typeface="Calibri" charset="0"/>
              </a:rPr>
              <a:t>i</a:t>
            </a:r>
            <a:r>
              <a:rPr lang="en-US" altLang="ja-JP" sz="3500" b="1" dirty="0" err="1" smtClean="0">
                <a:latin typeface="Calibri" charset="0"/>
              </a:rPr>
              <a:t>nfertilite</a:t>
            </a:r>
            <a:r>
              <a:rPr lang="en-US" altLang="ja-JP" sz="3500" b="1" dirty="0" smtClean="0">
                <a:latin typeface="Calibri" charset="0"/>
              </a:rPr>
              <a:t> </a:t>
            </a:r>
            <a:r>
              <a:rPr lang="en-US" altLang="ja-JP" sz="3500" b="1" dirty="0" err="1" smtClean="0">
                <a:latin typeface="Calibri" charset="0"/>
              </a:rPr>
              <a:t>süresi</a:t>
            </a:r>
            <a:r>
              <a:rPr lang="en-US" altLang="ja-JP" sz="3500" b="1" dirty="0" smtClean="0">
                <a:latin typeface="Calibri" charset="0"/>
              </a:rPr>
              <a:t> &lt; 2-3 </a:t>
            </a:r>
            <a:r>
              <a:rPr lang="en-US" altLang="ja-JP" sz="3500" b="1" dirty="0" err="1" smtClean="0">
                <a:latin typeface="Calibri" charset="0"/>
              </a:rPr>
              <a:t>yıl</a:t>
            </a:r>
            <a:endParaRPr lang="en-US" altLang="ja-JP" sz="3500" b="1" dirty="0" smtClean="0">
              <a:latin typeface="Calibri" charset="0"/>
            </a:endParaRPr>
          </a:p>
          <a:p>
            <a:pPr marL="731520" lvl="2" indent="0">
              <a:buNone/>
            </a:pPr>
            <a:r>
              <a:rPr lang="en-US" altLang="ja-JP" sz="3200" dirty="0" smtClean="0">
                <a:latin typeface="Calibri" charset="0"/>
              </a:rPr>
              <a:t>FSH/IUI</a:t>
            </a:r>
            <a:r>
              <a:rPr lang="tr-TR" altLang="ja-JP" sz="3200" dirty="0" smtClean="0">
                <a:latin typeface="Calibri" charset="0"/>
              </a:rPr>
              <a:t> </a:t>
            </a:r>
            <a:r>
              <a:rPr lang="en-US" altLang="ja-JP" sz="3200" dirty="0">
                <a:latin typeface="Calibri" charset="0"/>
              </a:rPr>
              <a:t>(4.3%) </a:t>
            </a:r>
            <a:r>
              <a:rPr lang="en-US" altLang="ja-JP" sz="3200" dirty="0" smtClean="0">
                <a:latin typeface="Calibri" charset="0"/>
              </a:rPr>
              <a:t>vs. </a:t>
            </a:r>
            <a:r>
              <a:rPr lang="en-US" altLang="ja-JP" sz="3200" dirty="0" err="1" smtClean="0">
                <a:latin typeface="Calibri" charset="0"/>
              </a:rPr>
              <a:t>ekspektan</a:t>
            </a:r>
            <a:r>
              <a:rPr lang="en-US" altLang="ja-JP" sz="3200" dirty="0" smtClean="0">
                <a:latin typeface="Calibri" charset="0"/>
              </a:rPr>
              <a:t> </a:t>
            </a:r>
            <a:r>
              <a:rPr lang="en-US" altLang="ja-JP" sz="3200" dirty="0" err="1" smtClean="0">
                <a:latin typeface="Calibri" charset="0"/>
              </a:rPr>
              <a:t>yaklaşım</a:t>
            </a:r>
            <a:r>
              <a:rPr lang="tr-TR" altLang="ja-JP" sz="3200" dirty="0" smtClean="0">
                <a:latin typeface="Calibri" charset="0"/>
              </a:rPr>
              <a:t> </a:t>
            </a:r>
            <a:r>
              <a:rPr lang="en-US" altLang="ja-JP" sz="3200" dirty="0">
                <a:latin typeface="Calibri" charset="0"/>
              </a:rPr>
              <a:t>(4.6%) </a:t>
            </a:r>
            <a:endParaRPr lang="en-US" altLang="ja-JP" sz="3200" dirty="0" smtClean="0">
              <a:latin typeface="Calibri" charset="0"/>
            </a:endParaRPr>
          </a:p>
          <a:p>
            <a:pPr marL="365760" lvl="1" indent="0">
              <a:buNone/>
            </a:pPr>
            <a:endParaRPr lang="en-US" altLang="ja-JP" sz="3500" dirty="0" smtClean="0">
              <a:latin typeface="Calibri" charset="0"/>
            </a:endParaRPr>
          </a:p>
          <a:p>
            <a:pPr lvl="1">
              <a:buFont typeface="Wingdings" charset="2"/>
              <a:buChar char="u"/>
            </a:pPr>
            <a:r>
              <a:rPr lang="en-US" altLang="ja-JP" sz="3500" b="1" dirty="0" err="1" smtClean="0">
                <a:latin typeface="Calibri" charset="0"/>
              </a:rPr>
              <a:t>Infertilite</a:t>
            </a:r>
            <a:r>
              <a:rPr lang="en-US" altLang="ja-JP" sz="3500" b="1" dirty="0" smtClean="0">
                <a:latin typeface="Calibri" charset="0"/>
              </a:rPr>
              <a:t> </a:t>
            </a:r>
            <a:r>
              <a:rPr lang="en-US" altLang="ja-JP" sz="3500" b="1" dirty="0" err="1">
                <a:latin typeface="Calibri" charset="0"/>
              </a:rPr>
              <a:t>süresi</a:t>
            </a:r>
            <a:r>
              <a:rPr lang="en-US" altLang="ja-JP" sz="3500" b="1" dirty="0">
                <a:latin typeface="Calibri" charset="0"/>
              </a:rPr>
              <a:t> </a:t>
            </a:r>
            <a:r>
              <a:rPr lang="en-US" altLang="ja-JP" sz="3500" b="1" dirty="0" smtClean="0">
                <a:latin typeface="Calibri" charset="0"/>
              </a:rPr>
              <a:t>&gt; 3 </a:t>
            </a:r>
            <a:r>
              <a:rPr lang="en-US" altLang="ja-JP" sz="3500" b="1" dirty="0" err="1">
                <a:latin typeface="Calibri" charset="0"/>
              </a:rPr>
              <a:t>yıl</a:t>
            </a:r>
            <a:endParaRPr lang="en-US" altLang="ja-JP" sz="3500" b="1" dirty="0">
              <a:latin typeface="Calibri" charset="0"/>
            </a:endParaRPr>
          </a:p>
          <a:p>
            <a:pPr marL="365760" lvl="1" indent="0">
              <a:buNone/>
            </a:pPr>
            <a:r>
              <a:rPr lang="tr-TR" altLang="ja-JP" sz="3500" dirty="0" smtClean="0">
                <a:solidFill>
                  <a:schemeClr val="tx1"/>
                </a:solidFill>
                <a:latin typeface="Calibri" charset="0"/>
              </a:rPr>
              <a:t>    </a:t>
            </a:r>
            <a:r>
              <a:rPr lang="en-US" altLang="ja-JP" sz="3500" dirty="0" smtClean="0">
                <a:solidFill>
                  <a:schemeClr val="tx1"/>
                </a:solidFill>
                <a:latin typeface="Calibri" charset="0"/>
              </a:rPr>
              <a:t>FSH/IUI</a:t>
            </a:r>
            <a:r>
              <a:rPr lang="tr-TR" altLang="ja-JP" sz="35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altLang="ja-JP" sz="3500" dirty="0" smtClean="0">
                <a:solidFill>
                  <a:schemeClr val="tx1"/>
                </a:solidFill>
                <a:latin typeface="Calibri" charset="0"/>
              </a:rPr>
              <a:t>(12%) vs. </a:t>
            </a:r>
            <a:r>
              <a:rPr lang="en-US" altLang="ja-JP" sz="3500" dirty="0" err="1" smtClean="0">
                <a:solidFill>
                  <a:schemeClr val="tx1"/>
                </a:solidFill>
                <a:latin typeface="Calibri" charset="0"/>
              </a:rPr>
              <a:t>ekspektan</a:t>
            </a:r>
            <a:r>
              <a:rPr lang="en-US" altLang="ja-JP" sz="35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altLang="ja-JP" sz="3500" dirty="0" err="1" smtClean="0">
                <a:solidFill>
                  <a:schemeClr val="tx1"/>
                </a:solidFill>
                <a:latin typeface="Calibri" charset="0"/>
              </a:rPr>
              <a:t>yaklaşım</a:t>
            </a:r>
            <a:r>
              <a:rPr lang="tr-TR" altLang="ja-JP" sz="35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altLang="ja-JP" sz="3500" dirty="0" smtClean="0">
                <a:solidFill>
                  <a:schemeClr val="tx1"/>
                </a:solidFill>
                <a:latin typeface="Calibri" charset="0"/>
              </a:rPr>
              <a:t>( 3%) </a:t>
            </a:r>
            <a:endParaRPr lang="en-US" altLang="ja-JP" sz="3500" dirty="0">
              <a:solidFill>
                <a:schemeClr val="tx1"/>
              </a:solidFill>
              <a:latin typeface="Calibri" charset="0"/>
            </a:endParaRPr>
          </a:p>
          <a:p>
            <a:pPr lvl="1">
              <a:buFont typeface="Wingdings" charset="2"/>
              <a:buChar char="u"/>
            </a:pPr>
            <a:endParaRPr lang="en-US" altLang="ja-JP" sz="2200" dirty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altLang="ja-JP" sz="2400" dirty="0">
                <a:latin typeface="Calibri" charset="0"/>
              </a:rPr>
              <a:t>					</a:t>
            </a:r>
            <a:endParaRPr lang="tr-TR" altLang="ja-JP" sz="2400" dirty="0" smtClean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sz="2400" dirty="0" smtClean="0">
                <a:solidFill>
                  <a:srgbClr val="FFC000"/>
                </a:solidFill>
                <a:latin typeface="Calibri" charset="0"/>
              </a:rPr>
              <a:t>                                 </a:t>
            </a:r>
            <a:r>
              <a:rPr lang="tr-TR" sz="2800" dirty="0" smtClean="0">
                <a:solidFill>
                  <a:srgbClr val="FFC000"/>
                </a:solidFill>
                <a:latin typeface="Calibri" charset="0"/>
              </a:rPr>
              <a:t> </a:t>
            </a:r>
            <a:r>
              <a:rPr lang="tr-TR" sz="3500" i="1" u="sng" dirty="0" err="1" smtClean="0">
                <a:solidFill>
                  <a:srgbClr val="FFC000"/>
                </a:solidFill>
                <a:latin typeface="Calibri" charset="0"/>
              </a:rPr>
              <a:t>İnfertilite</a:t>
            </a:r>
            <a:r>
              <a:rPr lang="tr-TR" sz="3500" i="1" u="sng" dirty="0" smtClean="0">
                <a:solidFill>
                  <a:srgbClr val="FFC000"/>
                </a:solidFill>
                <a:latin typeface="Calibri" charset="0"/>
              </a:rPr>
              <a:t> süresi önemli !</a:t>
            </a:r>
            <a:r>
              <a:rPr lang="tr-TR" sz="3500" i="1" u="sng" dirty="0">
                <a:solidFill>
                  <a:srgbClr val="FFC000"/>
                </a:solidFill>
                <a:latin typeface="Calibri" charset="0"/>
              </a:rPr>
              <a:t>!!!</a:t>
            </a:r>
          </a:p>
          <a:p>
            <a:pPr eaLnBrk="1" hangingPunct="1"/>
            <a:endParaRPr lang="tr-TR" sz="2000" dirty="0">
              <a:latin typeface="Calibri" charset="0"/>
            </a:endParaRPr>
          </a:p>
        </p:txBody>
      </p:sp>
      <p:sp>
        <p:nvSpPr>
          <p:cNvPr id="32771" name="Dikdörtgen 3"/>
          <p:cNvSpPr>
            <a:spLocks noChangeArrowheads="1"/>
          </p:cNvSpPr>
          <p:nvPr/>
        </p:nvSpPr>
        <p:spPr bwMode="auto">
          <a:xfrm>
            <a:off x="5348055" y="6143625"/>
            <a:ext cx="2911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i="1" dirty="0" err="1" smtClean="0">
                <a:solidFill>
                  <a:srgbClr val="800000"/>
                </a:solidFill>
              </a:rPr>
              <a:t>Eshre</a:t>
            </a:r>
            <a:r>
              <a:rPr lang="tr-TR" i="1" dirty="0" smtClean="0">
                <a:solidFill>
                  <a:srgbClr val="800000"/>
                </a:solidFill>
              </a:rPr>
              <a:t> </a:t>
            </a:r>
            <a:r>
              <a:rPr lang="tr-TR" i="1" dirty="0" err="1" smtClean="0">
                <a:solidFill>
                  <a:srgbClr val="800000"/>
                </a:solidFill>
              </a:rPr>
              <a:t>Capri</a:t>
            </a:r>
            <a:r>
              <a:rPr lang="tr-TR" i="1" dirty="0" smtClean="0">
                <a:solidFill>
                  <a:srgbClr val="800000"/>
                </a:solidFill>
              </a:rPr>
              <a:t> Workshop</a:t>
            </a:r>
            <a:r>
              <a:rPr lang="en-US" i="1" dirty="0" smtClean="0">
                <a:solidFill>
                  <a:srgbClr val="800000"/>
                </a:solidFill>
              </a:rPr>
              <a:t> 2009</a:t>
            </a:r>
            <a:endParaRPr lang="tr-TR" i="1" dirty="0">
              <a:solidFill>
                <a:srgbClr val="8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047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FSH/IUI  vs. </a:t>
            </a:r>
            <a:r>
              <a:rPr lang="en-US" dirty="0" err="1" smtClean="0">
                <a:solidFill>
                  <a:srgbClr val="0070C0"/>
                </a:solidFill>
              </a:rPr>
              <a:t>Ekspektan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yaklaşım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819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b="1" dirty="0" smtClean="0">
                <a:solidFill>
                  <a:srgbClr val="0070C0"/>
                </a:solidFill>
                <a:latin typeface="Calibri" charset="0"/>
              </a:rPr>
              <a:t>FSH/IUI vs. CC/IUI</a:t>
            </a:r>
            <a:endParaRPr lang="tr-TR" sz="3200" b="1" dirty="0">
              <a:solidFill>
                <a:srgbClr val="0070C0"/>
              </a:solidFill>
              <a:latin typeface="Calibri" charset="0"/>
            </a:endParaRPr>
          </a:p>
        </p:txBody>
      </p:sp>
      <p:pic>
        <p:nvPicPr>
          <p:cNvPr id="3" name="Picture 2" descr="Screen Shot 2015-10-26 at 11.3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49" y="3893127"/>
            <a:ext cx="8401050" cy="2578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685" y="2430211"/>
            <a:ext cx="848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/>
              <a:t>GEBELİK ORANI DAHA YÜKSEK</a:t>
            </a:r>
            <a:r>
              <a:rPr lang="en-US" dirty="0" smtClean="0"/>
              <a:t>(OR 1.8, 95% CI 1.2 to 2.7) </a:t>
            </a:r>
            <a:r>
              <a:rPr lang="tr-TR" b="1" dirty="0" smtClean="0">
                <a:solidFill>
                  <a:srgbClr val="FFFF00"/>
                </a:solidFill>
              </a:rPr>
              <a:t>SENSİTİVİTE  ANALİZİ SONRASI ANLAMLILIK YOK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i="1" dirty="0" smtClean="0"/>
              <a:t>CANLI DOĞUM </a:t>
            </a:r>
            <a:r>
              <a:rPr lang="tr-TR" b="1" i="1" dirty="0" smtClean="0">
                <a:solidFill>
                  <a:srgbClr val="FFFF00"/>
                </a:solidFill>
              </a:rPr>
              <a:t>FARK YOK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976520" y="6446644"/>
            <a:ext cx="267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solidFill>
                  <a:srgbClr val="6C0000"/>
                </a:solidFill>
              </a:rPr>
              <a:t>Cantineau</a:t>
            </a:r>
            <a:r>
              <a:rPr lang="tr-TR" i="1" dirty="0" smtClean="0">
                <a:solidFill>
                  <a:srgbClr val="6C0000"/>
                </a:solidFill>
              </a:rPr>
              <a:t> </a:t>
            </a:r>
            <a:r>
              <a:rPr lang="tr-TR" i="1" dirty="0" smtClean="0">
                <a:solidFill>
                  <a:srgbClr val="6C0000"/>
                </a:solidFill>
              </a:rPr>
              <a:t>2011, </a:t>
            </a:r>
            <a:r>
              <a:rPr lang="tr-TR" i="1" dirty="0" err="1" smtClean="0">
                <a:solidFill>
                  <a:srgbClr val="6C0000"/>
                </a:solidFill>
              </a:rPr>
              <a:t>Cochrane</a:t>
            </a:r>
            <a:endParaRPr lang="tr-TR" i="1" dirty="0">
              <a:solidFill>
                <a:srgbClr val="6C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9273"/>
            <a:ext cx="4240144" cy="18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9118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0070C0"/>
                </a:solidFill>
                <a:latin typeface="Calibri" charset="0"/>
              </a:rPr>
              <a:t>FSH/IUI vs. </a:t>
            </a:r>
            <a:r>
              <a:rPr lang="tr-TR" sz="3200" b="1" dirty="0" smtClean="0">
                <a:solidFill>
                  <a:srgbClr val="0070C0"/>
                </a:solidFill>
                <a:latin typeface="Calibri" charset="0"/>
              </a:rPr>
              <a:t>IUI</a:t>
            </a:r>
            <a:endParaRPr lang="tr-TR" sz="32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825" y="2367339"/>
            <a:ext cx="857395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CANLI DOĞUM </a:t>
            </a:r>
            <a:r>
              <a:rPr lang="en-US" dirty="0"/>
              <a:t>ORANI </a:t>
            </a:r>
            <a:r>
              <a:rPr lang="tr-TR" dirty="0" smtClean="0"/>
              <a:t>FSH/IUI da </a:t>
            </a:r>
            <a:r>
              <a:rPr lang="en-US" dirty="0" smtClean="0">
                <a:solidFill>
                  <a:srgbClr val="FFFF00"/>
                </a:solidFill>
              </a:rPr>
              <a:t>DAHA YÜKSEK </a:t>
            </a:r>
            <a:r>
              <a:rPr lang="en-US" dirty="0" smtClean="0"/>
              <a:t>( AÇIKLANAMAYAN İNF.) !!!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(OR: 2.1; 95% CI: 1.2, 3.5)</a:t>
            </a:r>
          </a:p>
          <a:p>
            <a:r>
              <a:rPr lang="tr-TR" i="1" dirty="0" smtClean="0">
                <a:solidFill>
                  <a:srgbClr val="800000"/>
                </a:solidFill>
              </a:rPr>
              <a:t>                                                                                       </a:t>
            </a:r>
            <a:r>
              <a:rPr lang="en-US" i="1" dirty="0" err="1" smtClean="0">
                <a:solidFill>
                  <a:srgbClr val="800000"/>
                </a:solidFill>
              </a:rPr>
              <a:t>Verhulst</a:t>
            </a:r>
            <a:r>
              <a:rPr lang="en-US" i="1" dirty="0" smtClean="0">
                <a:solidFill>
                  <a:srgbClr val="800000"/>
                </a:solidFill>
              </a:rPr>
              <a:t> et al.,</a:t>
            </a:r>
            <a:r>
              <a:rPr lang="tr-TR" i="1" dirty="0" err="1" smtClean="0">
                <a:solidFill>
                  <a:srgbClr val="800000"/>
                </a:solidFill>
              </a:rPr>
              <a:t>Cochrane</a:t>
            </a:r>
            <a:r>
              <a:rPr lang="en-US" i="1" dirty="0" smtClean="0">
                <a:solidFill>
                  <a:srgbClr val="800000"/>
                </a:solidFill>
              </a:rPr>
              <a:t> 20</a:t>
            </a:r>
            <a:r>
              <a:rPr lang="tr-TR" i="1" dirty="0" smtClean="0">
                <a:solidFill>
                  <a:srgbClr val="800000"/>
                </a:solidFill>
              </a:rPr>
              <a:t>06</a:t>
            </a:r>
          </a:p>
          <a:p>
            <a:r>
              <a:rPr lang="tr-TR" i="1" dirty="0" smtClean="0">
                <a:solidFill>
                  <a:srgbClr val="800000"/>
                </a:solidFill>
              </a:rPr>
              <a:t>                                                                                        </a:t>
            </a:r>
            <a:r>
              <a:rPr lang="tr-TR" i="1" dirty="0" err="1" smtClean="0">
                <a:solidFill>
                  <a:srgbClr val="800000"/>
                </a:solidFill>
              </a:rPr>
              <a:t>Eshre</a:t>
            </a:r>
            <a:r>
              <a:rPr lang="tr-TR" i="1" dirty="0" smtClean="0">
                <a:solidFill>
                  <a:srgbClr val="800000"/>
                </a:solidFill>
              </a:rPr>
              <a:t> </a:t>
            </a:r>
            <a:r>
              <a:rPr lang="tr-TR" i="1" dirty="0" err="1" smtClean="0">
                <a:solidFill>
                  <a:srgbClr val="800000"/>
                </a:solidFill>
              </a:rPr>
              <a:t>Capri</a:t>
            </a:r>
            <a:r>
              <a:rPr lang="tr-TR" i="1" dirty="0" smtClean="0">
                <a:solidFill>
                  <a:srgbClr val="800000"/>
                </a:solidFill>
              </a:rPr>
              <a:t> Workshop</a:t>
            </a:r>
            <a:r>
              <a:rPr lang="en-US" i="1" dirty="0" smtClean="0">
                <a:solidFill>
                  <a:srgbClr val="800000"/>
                </a:solidFill>
              </a:rPr>
              <a:t> 2009</a:t>
            </a:r>
            <a:endParaRPr lang="tr-TR" i="1" dirty="0" smtClean="0">
              <a:solidFill>
                <a:srgbClr val="800000"/>
              </a:solidFill>
            </a:endParaRP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32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charset="0"/>
                <a:ea typeface="+mj-ea"/>
                <a:cs typeface="+mj-cs"/>
              </a:rPr>
              <a:t>OI</a:t>
            </a:r>
            <a:r>
              <a:rPr lang="tr-TR" sz="20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charset="0"/>
                <a:ea typeface="+mj-ea"/>
                <a:cs typeface="+mj-cs"/>
              </a:rPr>
              <a:t>/</a:t>
            </a:r>
            <a:r>
              <a:rPr lang="tr-TR" sz="32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alibri" charset="0"/>
                <a:ea typeface="+mj-ea"/>
                <a:cs typeface="+mj-cs"/>
              </a:rPr>
              <a:t>IUI vs. IUI</a:t>
            </a:r>
          </a:p>
          <a:p>
            <a:endParaRPr lang="tr-TR" sz="3200" b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alibri" charset="0"/>
              <a:ea typeface="+mj-ea"/>
              <a:cs typeface="+mj-cs"/>
            </a:endParaRPr>
          </a:p>
          <a:p>
            <a:r>
              <a:rPr lang="en-US" dirty="0" smtClean="0"/>
              <a:t>CANLI DOĞUM ORANI </a:t>
            </a:r>
            <a:r>
              <a:rPr lang="tr-TR" dirty="0" smtClean="0"/>
              <a:t>OI/IUI da </a:t>
            </a:r>
            <a:r>
              <a:rPr lang="en-US" dirty="0" smtClean="0">
                <a:solidFill>
                  <a:srgbClr val="FFFF00"/>
                </a:solidFill>
              </a:rPr>
              <a:t>DAHA YÜKSEK </a:t>
            </a:r>
            <a:r>
              <a:rPr lang="en-US" dirty="0" smtClean="0"/>
              <a:t>( AÇIKLANAMAYAN İNF.) !!!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</a:t>
            </a:r>
            <a:r>
              <a:rPr lang="tr-TR" i="1" dirty="0" err="1" smtClean="0">
                <a:solidFill>
                  <a:srgbClr val="800000"/>
                </a:solidFill>
              </a:rPr>
              <a:t>Veltman</a:t>
            </a:r>
            <a:r>
              <a:rPr lang="tr-TR" i="1" dirty="0" smtClean="0">
                <a:solidFill>
                  <a:srgbClr val="800000"/>
                </a:solidFill>
              </a:rPr>
              <a:t>-</a:t>
            </a:r>
            <a:r>
              <a:rPr lang="en-US" i="1" dirty="0" err="1" smtClean="0">
                <a:solidFill>
                  <a:srgbClr val="800000"/>
                </a:solidFill>
              </a:rPr>
              <a:t>Verhulst</a:t>
            </a:r>
            <a:r>
              <a:rPr lang="en-US" i="1" dirty="0" smtClean="0">
                <a:solidFill>
                  <a:srgbClr val="800000"/>
                </a:solidFill>
              </a:rPr>
              <a:t> et al</a:t>
            </a:r>
            <a:r>
              <a:rPr lang="en-US" i="1" dirty="0" smtClean="0">
                <a:solidFill>
                  <a:srgbClr val="800000"/>
                </a:solidFill>
              </a:rPr>
              <a:t>.,</a:t>
            </a:r>
            <a:r>
              <a:rPr lang="tr-TR" i="1" dirty="0" smtClean="0">
                <a:solidFill>
                  <a:srgbClr val="800000"/>
                </a:solidFill>
              </a:rPr>
              <a:t> 2016 </a:t>
            </a:r>
            <a:r>
              <a:rPr lang="tr-TR" i="1" dirty="0" err="1" smtClean="0">
                <a:solidFill>
                  <a:srgbClr val="800000"/>
                </a:solidFill>
              </a:rPr>
              <a:t>Cochrane</a:t>
            </a:r>
            <a:endParaRPr lang="tr-TR" i="1" dirty="0" smtClean="0">
              <a:solidFill>
                <a:srgbClr val="800000"/>
              </a:solidFill>
            </a:endParaRPr>
          </a:p>
          <a:p>
            <a:endParaRPr lang="tr-TR" b="1" i="1" dirty="0" smtClean="0">
              <a:solidFill>
                <a:srgbClr val="800000"/>
              </a:solidFill>
            </a:endParaRPr>
          </a:p>
          <a:p>
            <a:r>
              <a:rPr lang="tr-TR" b="1" i="1" dirty="0" smtClean="0"/>
              <a:t>CANLI DOĞUM ve GEBELİK ORANI FARK YOK (MALE FAKTÖR)</a:t>
            </a:r>
          </a:p>
          <a:p>
            <a:r>
              <a:rPr lang="tr-TR" i="1" dirty="0" smtClean="0">
                <a:solidFill>
                  <a:srgbClr val="800000"/>
                </a:solidFill>
              </a:rPr>
              <a:t>                                                                                      </a:t>
            </a:r>
            <a:r>
              <a:rPr lang="tr-TR" i="1" dirty="0" err="1" smtClean="0">
                <a:solidFill>
                  <a:srgbClr val="800000"/>
                </a:solidFill>
              </a:rPr>
              <a:t>Cissen</a:t>
            </a:r>
            <a:r>
              <a:rPr lang="tr-TR" i="1" dirty="0" smtClean="0">
                <a:solidFill>
                  <a:srgbClr val="800000"/>
                </a:solidFill>
              </a:rPr>
              <a:t> M </a:t>
            </a:r>
            <a:r>
              <a:rPr lang="en-US" i="1" dirty="0" smtClean="0">
                <a:solidFill>
                  <a:srgbClr val="800000"/>
                </a:solidFill>
              </a:rPr>
              <a:t>et </a:t>
            </a:r>
            <a:r>
              <a:rPr lang="en-US" i="1" dirty="0">
                <a:solidFill>
                  <a:srgbClr val="800000"/>
                </a:solidFill>
              </a:rPr>
              <a:t>al</a:t>
            </a:r>
            <a:r>
              <a:rPr lang="en-US" i="1" dirty="0" smtClean="0">
                <a:solidFill>
                  <a:srgbClr val="800000"/>
                </a:solidFill>
              </a:rPr>
              <a:t>.,</a:t>
            </a:r>
            <a:r>
              <a:rPr lang="tr-TR" i="1" dirty="0" smtClean="0">
                <a:solidFill>
                  <a:srgbClr val="800000"/>
                </a:solidFill>
              </a:rPr>
              <a:t>2016 </a:t>
            </a:r>
            <a:r>
              <a:rPr lang="tr-TR" i="1" dirty="0" err="1" smtClean="0">
                <a:solidFill>
                  <a:srgbClr val="800000"/>
                </a:solidFill>
              </a:rPr>
              <a:t>Cochrane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endParaRPr lang="tr-TR" i="1" dirty="0">
              <a:solidFill>
                <a:srgbClr val="800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20906" y="264543"/>
            <a:ext cx="3303917" cy="141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4036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 smtClean="0">
                <a:solidFill>
                  <a:srgbClr val="8E0000"/>
                </a:solidFill>
                <a:latin typeface="Calibri" charset="0"/>
              </a:rPr>
              <a:t>ANTAGONİST KULLANIMI</a:t>
            </a:r>
            <a:endParaRPr lang="tr-TR" sz="3200" b="1" dirty="0">
              <a:solidFill>
                <a:srgbClr val="8E0000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07" y="1553378"/>
            <a:ext cx="84005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tr-TR" sz="2000" dirty="0" smtClean="0"/>
              <a:t>DEVAM EDEN GEBELİK ORANINI </a:t>
            </a:r>
            <a:r>
              <a:rPr lang="en-US" sz="2000" dirty="0" smtClean="0"/>
              <a:t> %5.3 ARTIRMAKTADIR</a:t>
            </a:r>
            <a:endParaRPr lang="tr-TR" sz="2000" dirty="0" smtClean="0"/>
          </a:p>
          <a:p>
            <a:pPr>
              <a:buFont typeface="Wingdings" pitchFamily="2" charset="2"/>
              <a:buChar char="§"/>
            </a:pPr>
            <a:r>
              <a:rPr lang="tr-TR" sz="2000" dirty="0" smtClean="0"/>
              <a:t> HER 1 FAZLA GEBELİK İÇİN 20 SİKLUS ANTAGONİST KULLANIMI</a:t>
            </a:r>
          </a:p>
          <a:p>
            <a:r>
              <a:rPr lang="tr-TR" sz="2000" i="1" u="sng" dirty="0" smtClean="0">
                <a:solidFill>
                  <a:srgbClr val="FFC000"/>
                </a:solidFill>
              </a:rPr>
              <a:t>  KULLANIMI ÇOK GEREKLİ DEĞİL </a:t>
            </a:r>
          </a:p>
          <a:p>
            <a:r>
              <a:rPr lang="tr-TR" sz="2000" i="1" u="sng" dirty="0">
                <a:solidFill>
                  <a:srgbClr val="FFC000"/>
                </a:solidFill>
              </a:rPr>
              <a:t> </a:t>
            </a:r>
            <a:endParaRPr lang="tr-TR" sz="2000" b="1" dirty="0">
              <a:solidFill>
                <a:srgbClr val="800000"/>
              </a:solidFill>
            </a:endParaRPr>
          </a:p>
          <a:p>
            <a:r>
              <a:rPr lang="tr-TR" sz="2000" i="1" dirty="0" smtClean="0">
                <a:solidFill>
                  <a:srgbClr val="800000"/>
                </a:solidFill>
              </a:rPr>
              <a:t>                                                                  </a:t>
            </a:r>
            <a:r>
              <a:rPr lang="tr-TR" sz="2000" i="1" dirty="0" smtClean="0">
                <a:solidFill>
                  <a:srgbClr val="800000"/>
                </a:solidFill>
              </a:rPr>
              <a:t>           </a:t>
            </a:r>
            <a:r>
              <a:rPr lang="tr-TR" sz="2000" i="1" dirty="0" err="1" smtClean="0">
                <a:solidFill>
                  <a:srgbClr val="800000"/>
                </a:solidFill>
              </a:rPr>
              <a:t>Eshre</a:t>
            </a:r>
            <a:r>
              <a:rPr lang="tr-TR" sz="2000" i="1" dirty="0" smtClean="0">
                <a:solidFill>
                  <a:srgbClr val="800000"/>
                </a:solidFill>
              </a:rPr>
              <a:t> </a:t>
            </a:r>
            <a:r>
              <a:rPr lang="tr-TR" sz="2000" i="1" dirty="0" err="1" smtClean="0">
                <a:solidFill>
                  <a:srgbClr val="800000"/>
                </a:solidFill>
              </a:rPr>
              <a:t>Capri</a:t>
            </a:r>
            <a:r>
              <a:rPr lang="tr-TR" sz="2000" i="1" dirty="0" smtClean="0">
                <a:solidFill>
                  <a:srgbClr val="800000"/>
                </a:solidFill>
              </a:rPr>
              <a:t> Workshop</a:t>
            </a:r>
            <a:r>
              <a:rPr lang="en-US" sz="2000" i="1" dirty="0" smtClean="0">
                <a:solidFill>
                  <a:srgbClr val="800000"/>
                </a:solidFill>
              </a:rPr>
              <a:t> 2009</a:t>
            </a:r>
            <a:endParaRPr lang="tr-TR" sz="2000" i="1" dirty="0" smtClean="0">
              <a:solidFill>
                <a:srgbClr val="800000"/>
              </a:solidFill>
            </a:endParaRPr>
          </a:p>
          <a:p>
            <a:endParaRPr lang="tr-TR" sz="2000" b="1" i="1" dirty="0">
              <a:solidFill>
                <a:srgbClr val="800000"/>
              </a:solidFill>
            </a:endParaRPr>
          </a:p>
          <a:p>
            <a:endParaRPr lang="tr-TR" sz="2000" i="1" u="sng" dirty="0" smtClean="0">
              <a:solidFill>
                <a:srgbClr val="FFC000"/>
              </a:solidFill>
            </a:endParaRPr>
          </a:p>
          <a:p>
            <a:endParaRPr lang="tr-TR" sz="2000" i="1" u="sng" dirty="0" smtClean="0">
              <a:solidFill>
                <a:srgbClr val="FFC000"/>
              </a:solidFill>
            </a:endParaRPr>
          </a:p>
          <a:p>
            <a:r>
              <a:rPr lang="tr-TR" sz="2000" i="1" dirty="0" smtClean="0"/>
              <a:t>GEBELİK ORANINI DEĞİŞTİRMİYOR </a:t>
            </a:r>
            <a:r>
              <a:rPr lang="en-US" sz="2000" dirty="0"/>
              <a:t>(OR 1.5, 95% CI </a:t>
            </a:r>
            <a:r>
              <a:rPr lang="en-US" sz="2000" dirty="0" smtClean="0"/>
              <a:t>0.83</a:t>
            </a:r>
            <a:r>
              <a:rPr lang="tr-TR" sz="2000" dirty="0" smtClean="0"/>
              <a:t>, </a:t>
            </a:r>
            <a:r>
              <a:rPr lang="en-US" sz="2000" dirty="0" smtClean="0"/>
              <a:t>2.8)</a:t>
            </a:r>
            <a:endParaRPr lang="tr-TR" sz="2000" i="1" u="sng" dirty="0">
              <a:solidFill>
                <a:srgbClr val="FFC000"/>
              </a:solidFill>
            </a:endParaRPr>
          </a:p>
          <a:p>
            <a:r>
              <a:rPr lang="tr-TR" sz="2000" dirty="0" smtClean="0"/>
              <a:t>CANLI DOĞUM ORANINI ARTTIRIYOR   (OR 3.04, 95% CI 1.07</a:t>
            </a:r>
            <a:r>
              <a:rPr lang="tr-TR" sz="2000" dirty="0"/>
              <a:t>, </a:t>
            </a:r>
            <a:r>
              <a:rPr lang="tr-TR" sz="2000" dirty="0" smtClean="0"/>
              <a:t>8.57)</a:t>
            </a:r>
          </a:p>
          <a:p>
            <a:r>
              <a:rPr lang="tr-TR" sz="2000" dirty="0" smtClean="0">
                <a:solidFill>
                  <a:srgbClr val="C00000"/>
                </a:solidFill>
              </a:rPr>
              <a:t>VERİ ZAYIF </a:t>
            </a:r>
            <a:r>
              <a:rPr lang="tr-TR" sz="2000" dirty="0" smtClean="0">
                <a:solidFill>
                  <a:srgbClr val="FFC000"/>
                </a:solidFill>
              </a:rPr>
              <a:t>KULLANIMI ÖNERİLMİYOR</a:t>
            </a:r>
          </a:p>
          <a:p>
            <a:r>
              <a:rPr lang="tr-TR" sz="2000" i="1" u="sng" dirty="0">
                <a:solidFill>
                  <a:srgbClr val="C00000"/>
                </a:solidFill>
              </a:rPr>
              <a:t> </a:t>
            </a:r>
            <a:r>
              <a:rPr lang="tr-TR" sz="2000" i="1" u="sng" dirty="0" smtClean="0">
                <a:solidFill>
                  <a:srgbClr val="C00000"/>
                </a:solidFill>
              </a:rPr>
              <a:t>                               </a:t>
            </a:r>
          </a:p>
          <a:p>
            <a:r>
              <a:rPr lang="tr-TR" sz="2000" dirty="0" smtClean="0">
                <a:solidFill>
                  <a:srgbClr val="600000"/>
                </a:solidFill>
              </a:rPr>
              <a:t>                                                                           </a:t>
            </a:r>
            <a:r>
              <a:rPr lang="tr-TR" sz="2000" i="1" dirty="0" err="1" smtClean="0">
                <a:solidFill>
                  <a:srgbClr val="6C0000"/>
                </a:solidFill>
              </a:rPr>
              <a:t>Cantineau</a:t>
            </a:r>
            <a:r>
              <a:rPr lang="tr-TR" sz="2000" i="1" dirty="0" smtClean="0">
                <a:solidFill>
                  <a:srgbClr val="6C0000"/>
                </a:solidFill>
              </a:rPr>
              <a:t>, </a:t>
            </a:r>
            <a:r>
              <a:rPr lang="tr-TR" sz="2000" i="1" dirty="0" smtClean="0">
                <a:solidFill>
                  <a:srgbClr val="6C0000"/>
                </a:solidFill>
              </a:rPr>
              <a:t>2011 </a:t>
            </a:r>
            <a:r>
              <a:rPr lang="tr-TR" sz="2000" i="1" dirty="0" err="1" smtClean="0">
                <a:solidFill>
                  <a:srgbClr val="6C0000"/>
                </a:solidFill>
              </a:rPr>
              <a:t>Cochrane</a:t>
            </a:r>
            <a:endParaRPr lang="tr-TR" sz="2000" i="1" dirty="0">
              <a:solidFill>
                <a:srgbClr val="6C0000"/>
              </a:solidFill>
            </a:endParaRPr>
          </a:p>
          <a:p>
            <a:endParaRPr lang="en-US" sz="2000" i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30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 smtClean="0">
                <a:solidFill>
                  <a:srgbClr val="8E0000"/>
                </a:solidFill>
                <a:latin typeface="Calibri" charset="0"/>
              </a:rPr>
              <a:t>AGONİST KULLANIMI</a:t>
            </a:r>
            <a:endParaRPr lang="tr-TR" sz="3200" b="1" dirty="0">
              <a:solidFill>
                <a:srgbClr val="8E0000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07" y="1553378"/>
            <a:ext cx="794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i="1" u="sng" dirty="0">
              <a:solidFill>
                <a:srgbClr val="FFC000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507907" y="1961002"/>
            <a:ext cx="8229600" cy="4572000"/>
          </a:xfrm>
        </p:spPr>
        <p:txBody>
          <a:bodyPr/>
          <a:lstStyle/>
          <a:p>
            <a:r>
              <a:rPr lang="tr-TR" dirty="0" smtClean="0"/>
              <a:t>Gebelik oranı </a:t>
            </a:r>
          </a:p>
          <a:p>
            <a:pPr>
              <a:buNone/>
            </a:pPr>
            <a:r>
              <a:rPr lang="tr-TR" dirty="0" err="1" smtClean="0"/>
              <a:t>Gonadotropin</a:t>
            </a:r>
            <a:r>
              <a:rPr lang="tr-TR" dirty="0" smtClean="0"/>
              <a:t>/IUI </a:t>
            </a:r>
            <a:r>
              <a:rPr lang="tr-TR" sz="4000" b="1" dirty="0" smtClean="0"/>
              <a:t>&gt;</a:t>
            </a:r>
            <a:r>
              <a:rPr lang="tr-TR" dirty="0" smtClean="0"/>
              <a:t> </a:t>
            </a:r>
            <a:r>
              <a:rPr lang="tr-TR" dirty="0" err="1" smtClean="0"/>
              <a:t>Gonadotropin+GnRHa</a:t>
            </a:r>
            <a:r>
              <a:rPr lang="tr-TR" dirty="0" smtClean="0"/>
              <a:t>/IUI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ÖNERİLMİYOR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791072" y="6331027"/>
            <a:ext cx="272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 smtClean="0">
                <a:solidFill>
                  <a:srgbClr val="6C0000"/>
                </a:solidFill>
              </a:rPr>
              <a:t>Cantineau</a:t>
            </a:r>
            <a:r>
              <a:rPr lang="tr-TR" i="1" dirty="0" smtClean="0">
                <a:solidFill>
                  <a:srgbClr val="6C0000"/>
                </a:solidFill>
              </a:rPr>
              <a:t>. 2011 </a:t>
            </a:r>
            <a:r>
              <a:rPr lang="tr-TR" i="1" dirty="0" err="1" smtClean="0">
                <a:solidFill>
                  <a:srgbClr val="6C0000"/>
                </a:solidFill>
              </a:rPr>
              <a:t>Cochrane</a:t>
            </a:r>
            <a:endParaRPr lang="tr-TR" i="1" dirty="0">
              <a:solidFill>
                <a:srgbClr val="6C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552" y="3326322"/>
            <a:ext cx="4605248" cy="30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5130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24951"/>
            <a:ext cx="8229600" cy="4741653"/>
          </a:xfrm>
        </p:spPr>
        <p:txBody>
          <a:bodyPr/>
          <a:lstStyle/>
          <a:p>
            <a:pPr marL="0" indent="0"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</a:pPr>
            <a:r>
              <a:rPr lang="tr-TR" altLang="en-US" sz="1800" b="1" dirty="0" smtClean="0">
                <a:latin typeface="+mj-lt"/>
                <a:cs typeface="Arial" charset="0"/>
              </a:rPr>
              <a:t>   KULLANILMASI ÇOK GEREKLİ DEĞİL</a:t>
            </a:r>
            <a:r>
              <a:rPr lang="tr-TR" altLang="en-US" b="1" dirty="0" smtClean="0">
                <a:latin typeface="+mj-lt"/>
                <a:cs typeface="Arial" charset="0"/>
              </a:rPr>
              <a:t>                                                       </a:t>
            </a:r>
          </a:p>
          <a:p>
            <a:pPr marL="0" indent="0">
              <a:spcBef>
                <a:spcPct val="20000"/>
              </a:spcBef>
              <a:buClr>
                <a:srgbClr val="FF0000"/>
              </a:buClr>
              <a:buSzPct val="70000"/>
              <a:buNone/>
            </a:pPr>
            <a:r>
              <a:rPr lang="tr-TR" sz="1800" i="1" dirty="0">
                <a:solidFill>
                  <a:srgbClr val="800000"/>
                </a:solidFill>
                <a:latin typeface="+mj-lt"/>
                <a:cs typeface="Arial" charset="0"/>
              </a:rPr>
              <a:t> </a:t>
            </a:r>
            <a:r>
              <a:rPr lang="tr-TR" sz="1800" i="1" dirty="0" smtClean="0">
                <a:solidFill>
                  <a:srgbClr val="800000"/>
                </a:solidFill>
                <a:latin typeface="+mj-lt"/>
                <a:cs typeface="Arial" charset="0"/>
              </a:rPr>
              <a:t>                                                                                </a:t>
            </a:r>
            <a:r>
              <a:rPr lang="tr-TR" sz="1800" i="1" dirty="0" smtClean="0">
                <a:solidFill>
                  <a:srgbClr val="800000"/>
                </a:solidFill>
                <a:latin typeface="+mj-lt"/>
                <a:cs typeface="Arial" charset="0"/>
              </a:rPr>
              <a:t>               </a:t>
            </a:r>
            <a:r>
              <a:rPr lang="tr-TR" sz="1800" i="1" dirty="0" err="1" smtClean="0">
                <a:solidFill>
                  <a:srgbClr val="800000"/>
                </a:solidFill>
              </a:rPr>
              <a:t>Eshre</a:t>
            </a:r>
            <a:r>
              <a:rPr lang="tr-TR" sz="1800" i="1" dirty="0" smtClean="0">
                <a:solidFill>
                  <a:srgbClr val="800000"/>
                </a:solidFill>
              </a:rPr>
              <a:t> </a:t>
            </a:r>
            <a:r>
              <a:rPr lang="tr-TR" sz="1800" i="1" dirty="0" err="1" smtClean="0">
                <a:solidFill>
                  <a:srgbClr val="800000"/>
                </a:solidFill>
              </a:rPr>
              <a:t>Capri</a:t>
            </a:r>
            <a:r>
              <a:rPr lang="tr-TR" sz="1800" i="1" dirty="0" smtClean="0">
                <a:solidFill>
                  <a:srgbClr val="800000"/>
                </a:solidFill>
              </a:rPr>
              <a:t> Workshop</a:t>
            </a:r>
            <a:r>
              <a:rPr lang="en-US" sz="1800" i="1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2009</a:t>
            </a:r>
            <a:endParaRPr lang="tr-TR" sz="1800" i="1" dirty="0" smtClean="0">
              <a:solidFill>
                <a:srgbClr val="800000"/>
              </a:solidFill>
            </a:endParaRPr>
          </a:p>
          <a:p>
            <a:pPr marL="0" indent="0">
              <a:spcBef>
                <a:spcPct val="20000"/>
              </a:spcBef>
              <a:buClr>
                <a:srgbClr val="FF0000"/>
              </a:buClr>
              <a:buSzPct val="70000"/>
              <a:buNone/>
            </a:pPr>
            <a:r>
              <a:rPr lang="tr-TR" altLang="en-US" b="1" dirty="0" smtClean="0">
                <a:latin typeface="+mj-lt"/>
                <a:cs typeface="Arial" charset="0"/>
              </a:rPr>
              <a:t> </a:t>
            </a:r>
            <a:endParaRPr lang="tr-TR" altLang="en-US" b="1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800000"/>
              </a:buClr>
              <a:buSzPct val="70000"/>
              <a:buFont typeface="Wingdings" pitchFamily="2" charset="2"/>
              <a:buChar char="ü"/>
            </a:pPr>
            <a:r>
              <a:rPr lang="tr-TR" altLang="en-US" b="1" dirty="0" smtClean="0">
                <a:latin typeface="Arial Narrow" pitchFamily="34" charset="0"/>
                <a:cs typeface="Arial" charset="0"/>
              </a:rPr>
              <a:t>CC-</a:t>
            </a:r>
            <a:r>
              <a:rPr lang="tr-TR" altLang="en-US" b="1" dirty="0" err="1" smtClean="0">
                <a:latin typeface="Arial Narrow" pitchFamily="34" charset="0"/>
                <a:cs typeface="Arial" charset="0"/>
              </a:rPr>
              <a:t>Letrozol</a:t>
            </a:r>
            <a:r>
              <a:rPr lang="en-US" altLang="en-US" b="1" dirty="0" smtClean="0">
                <a:latin typeface="Arial Narrow" pitchFamily="34" charset="0"/>
                <a:cs typeface="Arial" charset="0"/>
              </a:rPr>
              <a:t> / IUI   </a:t>
            </a:r>
            <a:endParaRPr lang="tr-TR" altLang="en-US" b="1" dirty="0" smtClean="0">
              <a:latin typeface="Arial Narrow" pitchFamily="34" charset="0"/>
              <a:cs typeface="Arial" charset="0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tr-TR" sz="1800" dirty="0" smtClean="0">
                <a:solidFill>
                  <a:srgbClr val="C00000"/>
                </a:solidFill>
              </a:rPr>
              <a:t>                                                                                              </a:t>
            </a:r>
            <a:r>
              <a:rPr lang="tr-TR" sz="1800" i="1" dirty="0" err="1" smtClean="0">
                <a:solidFill>
                  <a:srgbClr val="6C0000"/>
                </a:solidFill>
              </a:rPr>
              <a:t>Kyrou</a:t>
            </a:r>
            <a:r>
              <a:rPr lang="tr-TR" sz="1800" i="1" dirty="0" smtClean="0">
                <a:solidFill>
                  <a:srgbClr val="6C0000"/>
                </a:solidFill>
              </a:rPr>
              <a:t>, </a:t>
            </a:r>
            <a:r>
              <a:rPr lang="tr-TR" sz="1800" i="1" dirty="0" smtClean="0">
                <a:solidFill>
                  <a:srgbClr val="6C0000"/>
                </a:solidFill>
              </a:rPr>
              <a:t>2010 Hum </a:t>
            </a:r>
            <a:r>
              <a:rPr lang="tr-TR" sz="1800" i="1" dirty="0" err="1" smtClean="0">
                <a:solidFill>
                  <a:srgbClr val="6C0000"/>
                </a:solidFill>
              </a:rPr>
              <a:t>Reprod</a:t>
            </a:r>
            <a:endParaRPr lang="tr-TR" sz="1800" i="1" dirty="0" smtClean="0">
              <a:solidFill>
                <a:srgbClr val="6C0000"/>
              </a:solidFill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</a:pPr>
            <a:r>
              <a:rPr lang="tr-TR" sz="1800" i="1" dirty="0" smtClean="0">
                <a:solidFill>
                  <a:srgbClr val="6C0000"/>
                </a:solidFill>
              </a:rPr>
              <a:t>                                                                                             </a:t>
            </a:r>
            <a:r>
              <a:rPr lang="tr-TR" sz="1800" i="1" dirty="0" smtClean="0">
                <a:solidFill>
                  <a:srgbClr val="6C0000"/>
                </a:solidFill>
              </a:rPr>
              <a:t>    </a:t>
            </a:r>
            <a:r>
              <a:rPr lang="tr-TR" sz="1800" i="1" dirty="0" err="1" smtClean="0">
                <a:solidFill>
                  <a:srgbClr val="6C0000"/>
                </a:solidFill>
              </a:rPr>
              <a:t>Green</a:t>
            </a:r>
            <a:r>
              <a:rPr lang="tr-TR" sz="1800" i="1" dirty="0" smtClean="0">
                <a:solidFill>
                  <a:srgbClr val="6C0000"/>
                </a:solidFill>
              </a:rPr>
              <a:t> KA, </a:t>
            </a:r>
            <a:r>
              <a:rPr lang="tr-TR" sz="1800" i="1" dirty="0" smtClean="0">
                <a:solidFill>
                  <a:srgbClr val="6C0000"/>
                </a:solidFill>
              </a:rPr>
              <a:t>2017, </a:t>
            </a:r>
            <a:r>
              <a:rPr lang="tr-TR" sz="1800" i="1" dirty="0" err="1" smtClean="0">
                <a:solidFill>
                  <a:srgbClr val="6C0000"/>
                </a:solidFill>
              </a:rPr>
              <a:t>Fertil</a:t>
            </a:r>
            <a:r>
              <a:rPr lang="tr-TR" sz="1800" i="1" dirty="0" smtClean="0">
                <a:solidFill>
                  <a:srgbClr val="6C0000"/>
                </a:solidFill>
              </a:rPr>
              <a:t> Steril</a:t>
            </a:r>
          </a:p>
          <a:p>
            <a:pPr>
              <a:spcBef>
                <a:spcPct val="20000"/>
              </a:spcBef>
              <a:buClr>
                <a:srgbClr val="800000"/>
              </a:buClr>
              <a:buSzPct val="70000"/>
              <a:buNone/>
            </a:pPr>
            <a:endParaRPr lang="tr-TR" altLang="en-US" b="1" dirty="0" smtClean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800000"/>
              </a:buClr>
              <a:buSzPct val="70000"/>
              <a:buFont typeface="Wingdings" charset="2"/>
              <a:buChar char="ü"/>
            </a:pPr>
            <a:r>
              <a:rPr lang="tr-TR" altLang="en-US" b="1" dirty="0" smtClean="0">
                <a:cs typeface="Arial" charset="0"/>
              </a:rPr>
              <a:t>GND/ IUI   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tr-TR" sz="1800" dirty="0" smtClean="0">
                <a:solidFill>
                  <a:srgbClr val="C00000"/>
                </a:solidFill>
              </a:rPr>
              <a:t>                                                                                             </a:t>
            </a:r>
            <a:r>
              <a:rPr lang="tr-TR" sz="1800" i="1" dirty="0" smtClean="0">
                <a:solidFill>
                  <a:srgbClr val="6C0000"/>
                </a:solidFill>
              </a:rPr>
              <a:t>Erdem, </a:t>
            </a:r>
            <a:r>
              <a:rPr lang="tr-TR" sz="1800" i="1" dirty="0" smtClean="0">
                <a:solidFill>
                  <a:srgbClr val="6C0000"/>
                </a:solidFill>
              </a:rPr>
              <a:t>2009 </a:t>
            </a:r>
            <a:r>
              <a:rPr lang="tr-TR" sz="1800" i="1" dirty="0" err="1" smtClean="0">
                <a:solidFill>
                  <a:srgbClr val="6C0000"/>
                </a:solidFill>
              </a:rPr>
              <a:t>Fertil</a:t>
            </a:r>
            <a:r>
              <a:rPr lang="tr-TR" sz="1800" i="1" dirty="0" smtClean="0">
                <a:solidFill>
                  <a:srgbClr val="6C0000"/>
                </a:solidFill>
              </a:rPr>
              <a:t> Steril     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tr-TR" sz="1800" i="1" dirty="0" smtClean="0">
                <a:solidFill>
                  <a:srgbClr val="6C0000"/>
                </a:solidFill>
              </a:rPr>
              <a:t>                                                                                           </a:t>
            </a:r>
            <a:r>
              <a:rPr lang="tr-TR" sz="1800" i="1" dirty="0" smtClean="0">
                <a:solidFill>
                  <a:srgbClr val="6C0000"/>
                </a:solidFill>
              </a:rPr>
              <a:t>    </a:t>
            </a:r>
            <a:r>
              <a:rPr lang="tr-TR" sz="1800" i="1" dirty="0" err="1" smtClean="0">
                <a:solidFill>
                  <a:srgbClr val="6C0000"/>
                </a:solidFill>
              </a:rPr>
              <a:t>Green</a:t>
            </a:r>
            <a:r>
              <a:rPr lang="tr-TR" sz="1800" i="1" dirty="0" smtClean="0">
                <a:solidFill>
                  <a:srgbClr val="6C0000"/>
                </a:solidFill>
              </a:rPr>
              <a:t> KA, </a:t>
            </a:r>
            <a:r>
              <a:rPr lang="tr-TR" sz="1800" i="1" dirty="0" smtClean="0">
                <a:solidFill>
                  <a:srgbClr val="6C0000"/>
                </a:solidFill>
              </a:rPr>
              <a:t>2017, </a:t>
            </a:r>
            <a:r>
              <a:rPr lang="tr-TR" sz="1800" i="1" dirty="0" err="1" smtClean="0">
                <a:solidFill>
                  <a:srgbClr val="6C0000"/>
                </a:solidFill>
              </a:rPr>
              <a:t>Fertil</a:t>
            </a:r>
            <a:r>
              <a:rPr lang="tr-TR" sz="1800" i="1" dirty="0" smtClean="0">
                <a:solidFill>
                  <a:srgbClr val="6C0000"/>
                </a:solidFill>
              </a:rPr>
              <a:t> Steril</a:t>
            </a:r>
            <a:endParaRPr lang="en-US" altLang="en-US" sz="2800" b="1" i="1" dirty="0" smtClean="0">
              <a:solidFill>
                <a:srgbClr val="6C0000"/>
              </a:solidFill>
              <a:latin typeface="Arial Narrow" pitchFamily="34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en-US" sz="2800" b="1" i="1" dirty="0" smtClean="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58794"/>
            <a:ext cx="3364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/>
            <a:r>
              <a:rPr lang="tr-TR" sz="3200" b="1" dirty="0" smtClean="0">
                <a:solidFill>
                  <a:srgbClr val="800000"/>
                </a:solidFill>
                <a:latin typeface="Calibri" pitchFamily="34" charset="0"/>
                <a:cs typeface="Arial" pitchFamily="34" charset="0"/>
              </a:rPr>
              <a:t>   LUTEAL DESTEK</a:t>
            </a:r>
            <a:r>
              <a:rPr lang="en-US" sz="3200" b="1" dirty="0" smtClean="0">
                <a:solidFill>
                  <a:srgbClr val="800000"/>
                </a:solidFill>
                <a:latin typeface="Calibri" pitchFamily="34" charset="0"/>
                <a:cs typeface="Arial" pitchFamily="34" charset="0"/>
              </a:rPr>
              <a:t> ?</a:t>
            </a:r>
            <a:endParaRPr lang="tr-T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2402200" y="3979275"/>
            <a:ext cx="382564" cy="441157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400640" y="2647533"/>
            <a:ext cx="841888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31" y="5175850"/>
            <a:ext cx="835037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29513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560" r="-8560"/>
          <a:stretch>
            <a:fillRect/>
          </a:stretch>
        </p:blipFill>
        <p:spPr>
          <a:xfrm>
            <a:off x="457200" y="3848100"/>
            <a:ext cx="8229600" cy="2247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E0000"/>
                </a:solidFill>
              </a:rPr>
              <a:t>Sperm </a:t>
            </a:r>
            <a:r>
              <a:rPr lang="en-US" dirty="0" err="1" smtClean="0">
                <a:solidFill>
                  <a:srgbClr val="8E0000"/>
                </a:solidFill>
              </a:rPr>
              <a:t>Parametreleri</a:t>
            </a: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900" y="1930400"/>
            <a:ext cx="3480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MORFOLOJİ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MOTİL SPERM SAYISI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TMSS</a:t>
            </a:r>
          </a:p>
          <a:p>
            <a:pPr marL="742950" lvl="1" indent="-285750">
              <a:buFont typeface="Arial"/>
              <a:buChar char="•"/>
            </a:pPr>
            <a:r>
              <a:rPr lang="tr-TR" sz="2400" dirty="0" smtClean="0"/>
              <a:t> </a:t>
            </a:r>
            <a:r>
              <a:rPr lang="en-US" sz="2400" dirty="0" smtClean="0"/>
              <a:t>IMS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44033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Başlık"/>
          <p:cNvSpPr>
            <a:spLocks noGrp="1"/>
          </p:cNvSpPr>
          <p:nvPr>
            <p:ph type="title"/>
          </p:nvPr>
        </p:nvSpPr>
        <p:spPr>
          <a:xfrm>
            <a:off x="586596" y="1923691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2800" b="1" dirty="0" smtClean="0">
                <a:latin typeface="Calibri" charset="0"/>
              </a:rPr>
              <a:t/>
            </a:r>
            <a:br>
              <a:rPr lang="tr-TR" sz="2800" b="1" dirty="0" smtClean="0">
                <a:latin typeface="Calibri" charset="0"/>
              </a:rPr>
            </a:br>
            <a:r>
              <a:rPr lang="tr-TR" sz="2800" b="1" dirty="0">
                <a:latin typeface="Calibri" charset="0"/>
              </a:rPr>
              <a:t/>
            </a:r>
            <a:br>
              <a:rPr lang="tr-TR" sz="2800" b="1" dirty="0">
                <a:latin typeface="Calibri" charset="0"/>
              </a:rPr>
            </a:br>
            <a:r>
              <a:rPr lang="tr-TR" sz="2800" b="1" dirty="0" smtClean="0">
                <a:latin typeface="Calibri" charset="0"/>
              </a:rPr>
              <a:t/>
            </a:r>
            <a:br>
              <a:rPr lang="tr-TR" sz="2800" b="1" dirty="0" smtClean="0">
                <a:latin typeface="Calibri" charset="0"/>
              </a:rPr>
            </a:br>
            <a:r>
              <a:rPr lang="tr-TR" sz="2800" b="1" dirty="0" smtClean="0">
                <a:latin typeface="Calibri" charset="0"/>
              </a:rPr>
              <a:t>SPERM MORFOLOJİSİ</a:t>
            </a:r>
            <a:endParaRPr lang="tr-TR" sz="2800" b="1" dirty="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66157"/>
            <a:ext cx="8229600" cy="39997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408 </a:t>
            </a:r>
            <a:r>
              <a:rPr lang="en-US" dirty="0" err="1" smtClean="0"/>
              <a:t>Erkek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tr-TR" dirty="0" smtClean="0"/>
              <a:t>/veya</a:t>
            </a:r>
            <a:r>
              <a:rPr lang="en-US" dirty="0" smtClean="0"/>
              <a:t> </a:t>
            </a: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faktör</a:t>
            </a:r>
            <a:r>
              <a:rPr lang="en-US" dirty="0" smtClean="0"/>
              <a:t>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Kruger</a:t>
            </a:r>
            <a:r>
              <a:rPr lang="tr-TR" dirty="0" smtClean="0"/>
              <a:t>     </a:t>
            </a:r>
            <a:r>
              <a:rPr lang="en-US" dirty="0" smtClean="0"/>
              <a:t>%4 ≤ vs. %&gt; 4</a:t>
            </a:r>
          </a:p>
          <a:p>
            <a:r>
              <a:rPr lang="tr-TR" dirty="0" smtClean="0"/>
              <a:t>Devam eden gebelik </a:t>
            </a:r>
            <a:r>
              <a:rPr lang="en-US" dirty="0" err="1" smtClean="0">
                <a:solidFill>
                  <a:srgbClr val="FFFF00"/>
                </a:solidFill>
              </a:rPr>
              <a:t>Fark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yok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5-10-27 at 1.39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07" y="781842"/>
            <a:ext cx="7818277" cy="1484315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5538612" y="6011007"/>
            <a:ext cx="3027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>
                <a:solidFill>
                  <a:srgbClr val="8E0000"/>
                </a:solidFill>
              </a:rPr>
              <a:t>Nicolette</a:t>
            </a:r>
            <a:r>
              <a:rPr lang="tr-TR" i="1" dirty="0" smtClean="0">
                <a:solidFill>
                  <a:srgbClr val="8E0000"/>
                </a:solidFill>
              </a:rPr>
              <a:t>,  </a:t>
            </a:r>
            <a:r>
              <a:rPr lang="tr-TR" i="1" dirty="0" smtClean="0">
                <a:solidFill>
                  <a:srgbClr val="8E0000"/>
                </a:solidFill>
              </a:rPr>
              <a:t>2014, </a:t>
            </a:r>
            <a:r>
              <a:rPr lang="tr-TR" i="1" dirty="0" err="1" smtClean="0">
                <a:solidFill>
                  <a:srgbClr val="8E0000"/>
                </a:solidFill>
              </a:rPr>
              <a:t>Fertil</a:t>
            </a:r>
            <a:r>
              <a:rPr lang="tr-TR" i="1" dirty="0" smtClean="0">
                <a:solidFill>
                  <a:srgbClr val="8E0000"/>
                </a:solidFill>
              </a:rPr>
              <a:t> Steril</a:t>
            </a:r>
          </a:p>
        </p:txBody>
      </p:sp>
    </p:spTree>
    <p:extLst>
      <p:ext uri="{BB962C8B-B14F-4D97-AF65-F5344CB8AC3E}">
        <p14:creationId xmlns:p14="http://schemas.microsoft.com/office/powerpoint/2010/main" xmlns="" val="4277059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1-08 at 9.16.2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063" b="-41063"/>
          <a:stretch>
            <a:fillRect/>
          </a:stretch>
        </p:blipFill>
        <p:spPr>
          <a:xfrm>
            <a:off x="457200" y="129396"/>
            <a:ext cx="8229600" cy="3907766"/>
          </a:xfrm>
        </p:spPr>
      </p:pic>
      <p:pic>
        <p:nvPicPr>
          <p:cNvPr id="6" name="Picture 5" descr="Screen Shot 2016-01-08 at 9.17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0" y="4224911"/>
            <a:ext cx="7429500" cy="20574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5999017" y="6263425"/>
            <a:ext cx="3138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>
                <a:solidFill>
                  <a:srgbClr val="8E0000"/>
                </a:solidFill>
              </a:rPr>
              <a:t>Niederberger</a:t>
            </a:r>
            <a:r>
              <a:rPr lang="tr-TR" i="1" dirty="0">
                <a:solidFill>
                  <a:srgbClr val="8E0000"/>
                </a:solidFill>
              </a:rPr>
              <a:t> </a:t>
            </a:r>
            <a:r>
              <a:rPr lang="tr-TR" i="1" dirty="0" smtClean="0">
                <a:solidFill>
                  <a:srgbClr val="8E0000"/>
                </a:solidFill>
              </a:rPr>
              <a:t>C, 2015 </a:t>
            </a:r>
            <a:r>
              <a:rPr lang="tr-TR" i="1" dirty="0" smtClean="0">
                <a:solidFill>
                  <a:srgbClr val="8E0000"/>
                </a:solidFill>
              </a:rPr>
              <a:t>J </a:t>
            </a:r>
            <a:r>
              <a:rPr lang="tr-TR" i="1" dirty="0" err="1" smtClean="0">
                <a:solidFill>
                  <a:srgbClr val="8E0000"/>
                </a:solidFill>
              </a:rPr>
              <a:t>Urol</a:t>
            </a:r>
            <a:r>
              <a:rPr lang="tr-TR" i="1" dirty="0" smtClean="0">
                <a:solidFill>
                  <a:srgbClr val="8E0000"/>
                </a:solidFill>
              </a:rPr>
              <a:t> </a:t>
            </a:r>
            <a:endParaRPr lang="tr-TR" i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113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1-08 at 5.50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9736" b="-39736"/>
          <a:stretch>
            <a:fillRect/>
          </a:stretch>
        </p:blipFill>
        <p:spPr>
          <a:xfrm>
            <a:off x="457200" y="0"/>
            <a:ext cx="8229600" cy="4294086"/>
          </a:xfrm>
        </p:spPr>
      </p:pic>
      <p:sp>
        <p:nvSpPr>
          <p:cNvPr id="6" name="Rectangle 5"/>
          <p:cNvSpPr/>
          <p:nvPr/>
        </p:nvSpPr>
        <p:spPr>
          <a:xfrm>
            <a:off x="997528" y="3933381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3200" dirty="0"/>
              <a:t>Strict </a:t>
            </a:r>
            <a:r>
              <a:rPr lang="en-US" sz="3200" dirty="0" err="1"/>
              <a:t>kriter</a:t>
            </a:r>
            <a:r>
              <a:rPr lang="en-US" sz="3200" dirty="0"/>
              <a:t> &gt; % </a:t>
            </a:r>
            <a:r>
              <a:rPr lang="en-US" sz="3200" dirty="0" smtClean="0"/>
              <a:t>4</a:t>
            </a:r>
            <a:r>
              <a:rPr lang="tr-TR" sz="3200" dirty="0" smtClean="0"/>
              <a:t> Gebelik oranı </a:t>
            </a:r>
            <a:r>
              <a:rPr lang="tr-TR" sz="2800" dirty="0" smtClean="0"/>
              <a:t> </a:t>
            </a:r>
            <a:endParaRPr lang="en-US" sz="2800" dirty="0"/>
          </a:p>
        </p:txBody>
      </p:sp>
      <p:sp>
        <p:nvSpPr>
          <p:cNvPr id="2" name="Yukarı Ok 1"/>
          <p:cNvSpPr/>
          <p:nvPr/>
        </p:nvSpPr>
        <p:spPr>
          <a:xfrm>
            <a:off x="6753101" y="4294086"/>
            <a:ext cx="484632" cy="489204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3643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4800" dirty="0" err="1" smtClean="0">
                <a:solidFill>
                  <a:srgbClr val="800000"/>
                </a:solidFill>
                <a:latin typeface="Calibri" charset="0"/>
                <a:cs typeface="Times New Roman" charset="0"/>
              </a:rPr>
              <a:t>İntrauterin</a:t>
            </a:r>
            <a:r>
              <a:rPr lang="tr-TR" sz="4800" dirty="0" smtClean="0">
                <a:solidFill>
                  <a:srgbClr val="800000"/>
                </a:solidFill>
                <a:latin typeface="Calibri" charset="0"/>
                <a:cs typeface="Times New Roman" charset="0"/>
              </a:rPr>
              <a:t> </a:t>
            </a:r>
            <a:r>
              <a:rPr lang="tr-TR" sz="4800" dirty="0" err="1" smtClean="0">
                <a:solidFill>
                  <a:srgbClr val="800000"/>
                </a:solidFill>
                <a:latin typeface="Calibri" charset="0"/>
                <a:cs typeface="Times New Roman" charset="0"/>
              </a:rPr>
              <a:t>inseminasyon</a:t>
            </a:r>
            <a:r>
              <a:rPr lang="tr-TR" sz="4800" dirty="0" smtClean="0">
                <a:solidFill>
                  <a:srgbClr val="800000"/>
                </a:solidFill>
                <a:latin typeface="Calibri" charset="0"/>
                <a:cs typeface="Times New Roman" charset="0"/>
              </a:rPr>
              <a:t> (IUI)</a:t>
            </a:r>
            <a:endParaRPr lang="en-US" sz="4800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08413" cy="41148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tr-TR" sz="2800" dirty="0" err="1"/>
              <a:t>Ovulasyon</a:t>
            </a:r>
            <a:r>
              <a:rPr lang="tr-TR" sz="2800" dirty="0"/>
              <a:t> zamanlaması ile konsantrasyonu ve hareket yeteneği artmış spermlerin yumurta yakınına verilmesi gebelik olasılığını </a:t>
            </a:r>
            <a:r>
              <a:rPr lang="tr-TR" sz="2800" dirty="0" smtClean="0"/>
              <a:t>arttırır</a:t>
            </a:r>
            <a:endParaRPr lang="en-US" sz="2800" dirty="0"/>
          </a:p>
        </p:txBody>
      </p:sp>
      <p:pic>
        <p:nvPicPr>
          <p:cNvPr id="2" name="Picture 1" descr="Screen Shot 2015-02-24 at 5.40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732" y="2286000"/>
            <a:ext cx="3746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476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948" y="2638057"/>
            <a:ext cx="479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530</a:t>
            </a:r>
            <a:r>
              <a:rPr lang="en-US" sz="2400" dirty="0" smtClean="0"/>
              <a:t> </a:t>
            </a:r>
            <a:r>
              <a:rPr lang="en-US" sz="2400" dirty="0"/>
              <a:t>IUI </a:t>
            </a:r>
            <a:r>
              <a:rPr lang="en-US" sz="2400" dirty="0" err="1" smtClean="0"/>
              <a:t>siklus</a:t>
            </a:r>
            <a:r>
              <a:rPr lang="en-US" sz="2400" dirty="0" smtClean="0"/>
              <a:t>, (</a:t>
            </a:r>
            <a:r>
              <a:rPr lang="tr-TR" sz="2400" dirty="0" smtClean="0"/>
              <a:t>412</a:t>
            </a:r>
            <a:r>
              <a:rPr lang="en-US" sz="2400" dirty="0" smtClean="0"/>
              <a:t> </a:t>
            </a:r>
            <a:r>
              <a:rPr lang="en-US" sz="2400" dirty="0" err="1" smtClean="0"/>
              <a:t>çift</a:t>
            </a:r>
            <a:r>
              <a:rPr lang="en-US" sz="2400" dirty="0" smtClean="0"/>
              <a:t>)</a:t>
            </a:r>
            <a:r>
              <a:rPr lang="tr-TR" sz="2400" dirty="0" smtClean="0"/>
              <a:t>,</a:t>
            </a:r>
            <a:r>
              <a:rPr lang="tr-TR" sz="2400" dirty="0" err="1" smtClean="0"/>
              <a:t>Prospektif</a:t>
            </a:r>
            <a:r>
              <a:rPr lang="tr-TR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895" y="3833446"/>
            <a:ext cx="8315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Açıklanamaya </a:t>
            </a:r>
            <a:r>
              <a:rPr lang="tr-TR" sz="2400" dirty="0" err="1" smtClean="0"/>
              <a:t>infertilitede</a:t>
            </a:r>
            <a:r>
              <a:rPr lang="tr-TR" sz="2400" dirty="0" smtClean="0"/>
              <a:t> Sperm morfolojisi </a:t>
            </a:r>
            <a:r>
              <a:rPr lang="tr-TR" sz="2400" dirty="0" err="1" smtClean="0">
                <a:solidFill>
                  <a:srgbClr val="FFFF00"/>
                </a:solidFill>
              </a:rPr>
              <a:t>prediktif</a:t>
            </a:r>
            <a:r>
              <a:rPr lang="tr-TR" sz="2400" dirty="0" smtClean="0">
                <a:solidFill>
                  <a:srgbClr val="FFFF00"/>
                </a:solidFill>
              </a:rPr>
              <a:t> değil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Erkek</a:t>
            </a:r>
            <a:r>
              <a:rPr lang="en-US" sz="2400" dirty="0" smtClean="0"/>
              <a:t> sub-</a:t>
            </a:r>
            <a:r>
              <a:rPr lang="en-US" sz="2400" dirty="0" err="1" smtClean="0"/>
              <a:t>fertilit</a:t>
            </a:r>
            <a:r>
              <a:rPr lang="tr-TR" sz="2400" dirty="0" smtClean="0"/>
              <a:t>itesi olanlarda;</a:t>
            </a:r>
          </a:p>
          <a:p>
            <a:endParaRPr lang="en-US" sz="2400" dirty="0" smtClean="0"/>
          </a:p>
          <a:p>
            <a:r>
              <a:rPr lang="tr-TR" sz="2400" dirty="0" smtClean="0"/>
              <a:t>        Normal Sperm morfolojisi</a:t>
            </a:r>
            <a:r>
              <a:rPr lang="en-US" sz="2400" dirty="0" smtClean="0"/>
              <a:t> </a:t>
            </a:r>
            <a:r>
              <a:rPr lang="en-US" sz="2400" dirty="0"/>
              <a:t>≥ </a:t>
            </a:r>
            <a:r>
              <a:rPr lang="tr-TR" sz="2400" dirty="0" smtClean="0"/>
              <a:t>4.5</a:t>
            </a:r>
            <a:r>
              <a:rPr lang="en-US" sz="2400" dirty="0" smtClean="0"/>
              <a:t>%  </a:t>
            </a:r>
            <a:r>
              <a:rPr lang="tr-TR" sz="2400" dirty="0" smtClean="0"/>
              <a:t>Canlı doğum oranı                                                    </a:t>
            </a:r>
          </a:p>
          <a:p>
            <a:r>
              <a:rPr lang="tr-TR" sz="2400" dirty="0"/>
              <a:t> </a:t>
            </a:r>
            <a:r>
              <a:rPr lang="tr-TR" sz="2400" dirty="0" smtClean="0"/>
              <a:t>                                                                                   </a:t>
            </a:r>
            <a:endParaRPr lang="en-US" sz="2400" dirty="0" smtClean="0"/>
          </a:p>
          <a:p>
            <a:r>
              <a:rPr lang="tr-TR" dirty="0" smtClean="0"/>
              <a:t>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3953" y="6234103"/>
            <a:ext cx="17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>
                <a:solidFill>
                  <a:srgbClr val="8E0000"/>
                </a:solidFill>
              </a:rPr>
              <a:t>Erdem M</a:t>
            </a:r>
            <a:r>
              <a:rPr lang="fi-FI" i="1" dirty="0" smtClean="0">
                <a:solidFill>
                  <a:srgbClr val="8E0000"/>
                </a:solidFill>
              </a:rPr>
              <a:t>, 20</a:t>
            </a:r>
            <a:r>
              <a:rPr lang="tr-TR" i="1" dirty="0" smtClean="0">
                <a:solidFill>
                  <a:srgbClr val="8E0000"/>
                </a:solidFill>
              </a:rPr>
              <a:t>16</a:t>
            </a:r>
            <a:r>
              <a:rPr lang="fi-FI" i="1" dirty="0" smtClean="0">
                <a:solidFill>
                  <a:srgbClr val="8E0000"/>
                </a:solidFill>
              </a:rPr>
              <a:t> </a:t>
            </a:r>
            <a:endParaRPr lang="en-US" i="1" dirty="0">
              <a:solidFill>
                <a:srgbClr val="8E0000"/>
              </a:solidFill>
            </a:endParaRPr>
          </a:p>
        </p:txBody>
      </p:sp>
      <p:sp>
        <p:nvSpPr>
          <p:cNvPr id="7" name="Yukarı Ok 6"/>
          <p:cNvSpPr/>
          <p:nvPr/>
        </p:nvSpPr>
        <p:spPr>
          <a:xfrm>
            <a:off x="8286298" y="5205046"/>
            <a:ext cx="308634" cy="462152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96" y="281354"/>
            <a:ext cx="8127036" cy="205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82181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644" y="1269200"/>
            <a:ext cx="3816350" cy="366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46730" y="2147977"/>
            <a:ext cx="576262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79388" y="5589588"/>
            <a:ext cx="574675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8" name="Dikdörtgen 1"/>
          <p:cNvSpPr>
            <a:spLocks noChangeArrowheads="1"/>
          </p:cNvSpPr>
          <p:nvPr/>
        </p:nvSpPr>
        <p:spPr bwMode="auto">
          <a:xfrm>
            <a:off x="6054436" y="6380679"/>
            <a:ext cx="2923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i="1" dirty="0" err="1" smtClean="0">
                <a:solidFill>
                  <a:srgbClr val="8E0000"/>
                </a:solidFill>
              </a:rPr>
              <a:t>Badawy</a:t>
            </a:r>
            <a:r>
              <a:rPr lang="tr-TR" i="1" dirty="0" smtClean="0">
                <a:solidFill>
                  <a:srgbClr val="8E0000"/>
                </a:solidFill>
              </a:rPr>
              <a:t>, 2009 </a:t>
            </a:r>
            <a:r>
              <a:rPr lang="tr-TR" i="1" dirty="0" err="1" smtClean="0">
                <a:solidFill>
                  <a:srgbClr val="8E0000"/>
                </a:solidFill>
              </a:rPr>
              <a:t>Fertil</a:t>
            </a:r>
            <a:r>
              <a:rPr lang="tr-TR" i="1" dirty="0" smtClean="0">
                <a:solidFill>
                  <a:srgbClr val="8E0000"/>
                </a:solidFill>
              </a:rPr>
              <a:t> Steril </a:t>
            </a:r>
            <a:endParaRPr lang="tr-TR" b="1" i="1" dirty="0">
              <a:solidFill>
                <a:srgbClr val="8E0000"/>
              </a:solidFill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94" y="336615"/>
            <a:ext cx="8077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7559" y="1255345"/>
            <a:ext cx="4236335" cy="366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Düz Bağlayıcı 11"/>
          <p:cNvCxnSpPr/>
          <p:nvPr/>
        </p:nvCxnSpPr>
        <p:spPr>
          <a:xfrm>
            <a:off x="4427538" y="4292600"/>
            <a:ext cx="936625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754063" y="5127922"/>
            <a:ext cx="7629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tr-TR" sz="2800" dirty="0" smtClean="0"/>
              <a:t>&gt;</a:t>
            </a:r>
            <a:r>
              <a:rPr lang="en-US" sz="2800" dirty="0" smtClean="0"/>
              <a:t>35</a:t>
            </a:r>
            <a:r>
              <a:rPr lang="tr-TR" sz="2800" dirty="0" smtClean="0"/>
              <a:t> kadın yaşı                        IUI</a:t>
            </a:r>
          </a:p>
          <a:p>
            <a:pPr marL="285750" indent="-285750">
              <a:buFont typeface="Wingdings"/>
              <a:buChar char="Ø"/>
            </a:pPr>
            <a:r>
              <a:rPr lang="en-US" sz="2800" dirty="0" smtClean="0"/>
              <a:t> </a:t>
            </a:r>
            <a:r>
              <a:rPr lang="tr-TR" sz="2800" dirty="0" smtClean="0"/>
              <a:t>IMS </a:t>
            </a:r>
            <a:r>
              <a:rPr lang="en-US" sz="2800" dirty="0" smtClean="0"/>
              <a:t>&lt;</a:t>
            </a:r>
            <a:r>
              <a:rPr lang="tr-TR" sz="2800" dirty="0" smtClean="0"/>
              <a:t> 5 </a:t>
            </a:r>
            <a:r>
              <a:rPr lang="en-US" sz="2800" dirty="0" smtClean="0"/>
              <a:t>× </a:t>
            </a:r>
            <a:r>
              <a:rPr lang="tr-TR" sz="2800" dirty="0" smtClean="0"/>
              <a:t>106                     Başarısı </a:t>
            </a:r>
          </a:p>
          <a:p>
            <a:pPr marL="285750" indent="-285750">
              <a:buFont typeface="Wingdings"/>
              <a:buChar char="Ø"/>
            </a:pPr>
            <a:r>
              <a:rPr lang="tr-TR" sz="2800" dirty="0"/>
              <a:t>N</a:t>
            </a:r>
            <a:r>
              <a:rPr lang="en-US" sz="2800" dirty="0" err="1" smtClean="0"/>
              <a:t>ormal</a:t>
            </a:r>
            <a:r>
              <a:rPr lang="en-US" sz="2800" dirty="0" smtClean="0"/>
              <a:t> sperm</a:t>
            </a:r>
            <a:r>
              <a:rPr lang="tr-TR" sz="2800" dirty="0"/>
              <a:t> </a:t>
            </a:r>
            <a:r>
              <a:rPr lang="en-US" sz="2800" dirty="0" smtClean="0"/>
              <a:t> </a:t>
            </a:r>
            <a:r>
              <a:rPr lang="en-US" sz="2800" dirty="0"/>
              <a:t>&lt;30</a:t>
            </a:r>
            <a:r>
              <a:rPr lang="en-US" sz="2800" dirty="0" smtClean="0"/>
              <a:t>%</a:t>
            </a:r>
            <a:endParaRPr lang="tr-TR" sz="2800" dirty="0"/>
          </a:p>
        </p:txBody>
      </p:sp>
      <p:sp>
        <p:nvSpPr>
          <p:cNvPr id="3" name="Sağ Ayraç 2"/>
          <p:cNvSpPr/>
          <p:nvPr/>
        </p:nvSpPr>
        <p:spPr>
          <a:xfrm>
            <a:off x="4738255" y="5127922"/>
            <a:ext cx="157595" cy="1148187"/>
          </a:xfrm>
          <a:prstGeom prst="rightBrace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6531471" y="5302551"/>
            <a:ext cx="242316" cy="620101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27633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8229600" cy="267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76377" y="2967335"/>
            <a:ext cx="816921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1,166 </a:t>
            </a:r>
            <a:r>
              <a:rPr lang="tr-TR" dirty="0" smtClean="0"/>
              <a:t>ÇİFT </a:t>
            </a:r>
            <a:r>
              <a:rPr lang="en-US" dirty="0" smtClean="0"/>
              <a:t>,  4,251 IUI </a:t>
            </a:r>
            <a:r>
              <a:rPr lang="tr-TR" dirty="0" smtClean="0"/>
              <a:t>SİKLUSU</a:t>
            </a:r>
          </a:p>
          <a:p>
            <a:endParaRPr lang="tr-TR" dirty="0" smtClean="0">
              <a:solidFill>
                <a:srgbClr val="FFFF00"/>
              </a:solidFill>
            </a:endParaRPr>
          </a:p>
          <a:p>
            <a:r>
              <a:rPr lang="tr-TR" dirty="0" smtClean="0">
                <a:solidFill>
                  <a:srgbClr val="FFFF00"/>
                </a:solidFill>
              </a:rPr>
              <a:t>İLK IUI SONUCUNU PREDİKTE EDEN FAKTÖRLER</a:t>
            </a:r>
            <a:r>
              <a:rPr lang="tr-TR" dirty="0" smtClean="0"/>
              <a:t>;</a:t>
            </a:r>
          </a:p>
          <a:p>
            <a:endParaRPr lang="tr-TR" dirty="0" smtClean="0"/>
          </a:p>
          <a:p>
            <a:r>
              <a:rPr lang="en-US" dirty="0" smtClean="0"/>
              <a:t>SPERM MOR</a:t>
            </a:r>
            <a:r>
              <a:rPr lang="tr-TR" dirty="0" smtClean="0"/>
              <a:t>FOLOJİ</a:t>
            </a:r>
            <a:r>
              <a:rPr lang="en-US" dirty="0" smtClean="0"/>
              <a:t> </a:t>
            </a:r>
            <a:r>
              <a:rPr lang="tr-TR" b="1" dirty="0" smtClean="0">
                <a:solidFill>
                  <a:srgbClr val="C00000"/>
                </a:solidFill>
              </a:rPr>
              <a:t>≤</a:t>
            </a:r>
            <a:r>
              <a:rPr lang="en-US" b="1" dirty="0" smtClean="0">
                <a:solidFill>
                  <a:srgbClr val="C00000"/>
                </a:solidFill>
              </a:rPr>
              <a:t>%4</a:t>
            </a:r>
            <a:r>
              <a:rPr lang="tr-TR" b="1" dirty="0" smtClean="0">
                <a:solidFill>
                  <a:srgbClr val="C00000"/>
                </a:solidFill>
              </a:rPr>
              <a:t>        Devam eden gebelik</a:t>
            </a:r>
            <a:endParaRPr lang="tr-TR" dirty="0" smtClean="0"/>
          </a:p>
          <a:p>
            <a:r>
              <a:rPr lang="en-US" dirty="0" smtClean="0"/>
              <a:t>IPMS </a:t>
            </a:r>
            <a:r>
              <a:rPr lang="en-US" dirty="0" smtClean="0">
                <a:solidFill>
                  <a:srgbClr val="C00000"/>
                </a:solidFill>
              </a:rPr>
              <a:t>≥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5</a:t>
            </a:r>
            <a:r>
              <a:rPr lang="tr-TR" dirty="0" smtClean="0">
                <a:solidFill>
                  <a:srgbClr val="C00000"/>
                </a:solidFill>
              </a:rPr>
              <a:t> MİLYON                           </a:t>
            </a:r>
          </a:p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r>
              <a:rPr lang="tr-TR" dirty="0" smtClean="0"/>
              <a:t>TPMSS </a:t>
            </a:r>
            <a:r>
              <a:rPr lang="tr-TR" dirty="0" smtClean="0">
                <a:solidFill>
                  <a:srgbClr val="FFFF00"/>
                </a:solidFill>
              </a:rPr>
              <a:t>ANLAMSIZ</a:t>
            </a:r>
          </a:p>
          <a:p>
            <a:endParaRPr lang="tr-TR" dirty="0" smtClean="0"/>
          </a:p>
          <a:p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TÜM SONUÇLARIN PREDİKTİVİTESİ OLDUKÇA DÜŞÜK                                                         </a:t>
            </a:r>
          </a:p>
          <a:p>
            <a:r>
              <a:rPr lang="tr-TR" sz="1600" i="1" dirty="0" smtClean="0">
                <a:solidFill>
                  <a:srgbClr val="8E0000"/>
                </a:solidFill>
              </a:rPr>
              <a:t>                                                                                                             </a:t>
            </a:r>
            <a:r>
              <a:rPr lang="tr-TR" sz="1600" i="1" dirty="0" smtClean="0">
                <a:solidFill>
                  <a:srgbClr val="8E0000"/>
                </a:solidFill>
              </a:rPr>
              <a:t>     </a:t>
            </a:r>
            <a:r>
              <a:rPr lang="tr-TR" sz="1600" i="1" dirty="0" err="1" smtClean="0">
                <a:solidFill>
                  <a:srgbClr val="8E0000"/>
                </a:solidFill>
              </a:rPr>
              <a:t>Lemmens</a:t>
            </a:r>
            <a:r>
              <a:rPr lang="tr-TR" sz="1600" i="1" dirty="0" smtClean="0">
                <a:solidFill>
                  <a:srgbClr val="8E0000"/>
                </a:solidFill>
              </a:rPr>
              <a:t>, 2016 </a:t>
            </a:r>
            <a:r>
              <a:rPr lang="tr-TR" sz="1600" i="1" dirty="0" err="1" smtClean="0">
                <a:solidFill>
                  <a:srgbClr val="8E0000"/>
                </a:solidFill>
              </a:rPr>
              <a:t>Fertil</a:t>
            </a:r>
            <a:r>
              <a:rPr lang="tr-TR" sz="1600" i="1" dirty="0" smtClean="0">
                <a:solidFill>
                  <a:srgbClr val="8E0000"/>
                </a:solidFill>
              </a:rPr>
              <a:t> Steril </a:t>
            </a:r>
          </a:p>
        </p:txBody>
      </p:sp>
      <p:sp>
        <p:nvSpPr>
          <p:cNvPr id="6" name="5 Sağ Ayraç"/>
          <p:cNvSpPr/>
          <p:nvPr/>
        </p:nvSpPr>
        <p:spPr>
          <a:xfrm>
            <a:off x="3554083" y="4054414"/>
            <a:ext cx="267419" cy="672861"/>
          </a:xfrm>
          <a:prstGeom prst="rightBrac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Yukarı Ok 6"/>
          <p:cNvSpPr/>
          <p:nvPr/>
        </p:nvSpPr>
        <p:spPr>
          <a:xfrm>
            <a:off x="6209655" y="4054414"/>
            <a:ext cx="278774" cy="362311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IUI </a:t>
            </a:r>
            <a:r>
              <a:rPr lang="en-US" dirty="0" err="1" smtClean="0">
                <a:solidFill>
                  <a:srgbClr val="800000"/>
                </a:solidFill>
              </a:rPr>
              <a:t>Zamanlama</a:t>
            </a:r>
            <a:r>
              <a:rPr lang="en-US" dirty="0" smtClean="0">
                <a:solidFill>
                  <a:srgbClr val="800000"/>
                </a:solidFill>
              </a:rPr>
              <a:t> &amp; </a:t>
            </a:r>
            <a:r>
              <a:rPr lang="en-US" dirty="0" err="1">
                <a:solidFill>
                  <a:srgbClr val="800000"/>
                </a:solidFill>
              </a:rPr>
              <a:t>S</a:t>
            </a:r>
            <a:r>
              <a:rPr lang="en-US" dirty="0" err="1" smtClean="0">
                <a:solidFill>
                  <a:srgbClr val="800000"/>
                </a:solidFill>
              </a:rPr>
              <a:t>ayısı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Ovulasyon</a:t>
            </a:r>
            <a:r>
              <a:rPr lang="en-US" dirty="0" smtClean="0"/>
              <a:t> </a:t>
            </a:r>
            <a:r>
              <a:rPr lang="en-US" dirty="0" err="1" smtClean="0"/>
              <a:t>tespiti</a:t>
            </a:r>
            <a:r>
              <a:rPr lang="en-US" dirty="0" smtClean="0">
                <a:solidFill>
                  <a:srgbClr val="FFFFFF"/>
                </a:solidFill>
              </a:rPr>
              <a:t>   </a:t>
            </a:r>
            <a:r>
              <a:rPr lang="en-US" dirty="0">
                <a:solidFill>
                  <a:srgbClr val="FFFFFF"/>
                </a:solidFill>
              </a:rPr>
              <a:t>	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Serum </a:t>
            </a:r>
            <a:r>
              <a:rPr lang="en-US" dirty="0" err="1" smtClean="0">
                <a:solidFill>
                  <a:srgbClr val="FFFFFF"/>
                </a:solidFill>
              </a:rPr>
              <a:t>veya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</a:t>
            </a:r>
            <a:r>
              <a:rPr lang="en-US" dirty="0" err="1" smtClean="0">
                <a:solidFill>
                  <a:srgbClr val="FFFFFF"/>
                </a:solidFill>
              </a:rPr>
              <a:t>riner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LH </a:t>
            </a:r>
          </a:p>
          <a:p>
            <a:pPr lvl="2"/>
            <a:r>
              <a:rPr lang="en-US" dirty="0" err="1" smtClean="0">
                <a:solidFill>
                  <a:srgbClr val="FFFFFF"/>
                </a:solidFill>
              </a:rPr>
              <a:t>TvUSG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F</a:t>
            </a:r>
            <a:r>
              <a:rPr lang="en-US" dirty="0" err="1" smtClean="0">
                <a:solidFill>
                  <a:srgbClr val="FFFFFF"/>
                </a:solidFill>
              </a:rPr>
              <a:t>olikül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&gt; 18mm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lvl="2"/>
            <a:r>
              <a:rPr lang="en-US" dirty="0" err="1" smtClean="0">
                <a:solidFill>
                  <a:srgbClr val="FFFFFF"/>
                </a:solidFill>
              </a:rPr>
              <a:t>hCG</a:t>
            </a:r>
            <a:r>
              <a:rPr lang="en-US" dirty="0" smtClean="0">
                <a:solidFill>
                  <a:srgbClr val="FFFFFF"/>
                </a:solidFill>
              </a:rPr>
              <a:t>   10.000 </a:t>
            </a:r>
            <a:r>
              <a:rPr lang="en-US" dirty="0">
                <a:solidFill>
                  <a:srgbClr val="FFFFFF"/>
                </a:solidFill>
              </a:rPr>
              <a:t>IU  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Inseminasyon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err="1" smtClean="0">
                <a:solidFill>
                  <a:schemeClr val="tx1"/>
                </a:solidFill>
              </a:rPr>
              <a:t>Tek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çift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Screen Shot 2015-02-26 at 6.36.47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963" b="-11963"/>
          <a:stretch>
            <a:fillRect/>
          </a:stretch>
        </p:blipFill>
        <p:spPr>
          <a:xfrm>
            <a:off x="5188468" y="1524000"/>
            <a:ext cx="3519668" cy="4572000"/>
          </a:xfrm>
        </p:spPr>
      </p:pic>
    </p:spTree>
    <p:extLst>
      <p:ext uri="{BB962C8B-B14F-4D97-AF65-F5344CB8AC3E}">
        <p14:creationId xmlns:p14="http://schemas.microsoft.com/office/powerpoint/2010/main" xmlns="" val="3754594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8999"/>
            <a:ext cx="7715250" cy="244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5473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5324"/>
            <a:ext cx="72961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743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3100" dirty="0" smtClean="0"/>
          </a:p>
          <a:p>
            <a:endParaRPr lang="en-US" sz="3100" dirty="0"/>
          </a:p>
          <a:p>
            <a:endParaRPr lang="en-US" sz="38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7000" dirty="0" smtClean="0"/>
          </a:p>
          <a:p>
            <a:r>
              <a:rPr lang="en-US" sz="7000" dirty="0" smtClean="0"/>
              <a:t>Naturel </a:t>
            </a:r>
            <a:r>
              <a:rPr lang="en-US" sz="7000" dirty="0" err="1" smtClean="0"/>
              <a:t>sikluslarda</a:t>
            </a:r>
            <a:r>
              <a:rPr lang="en-US" sz="7000" dirty="0" smtClean="0"/>
              <a:t> LH </a:t>
            </a:r>
            <a:r>
              <a:rPr lang="en-US" sz="7000" dirty="0" err="1" smtClean="0"/>
              <a:t>artışı</a:t>
            </a:r>
            <a:r>
              <a:rPr lang="en-US" sz="7000" dirty="0" smtClean="0"/>
              <a:t> </a:t>
            </a:r>
            <a:r>
              <a:rPr lang="en-US" sz="7000" dirty="0" err="1" smtClean="0"/>
              <a:t>tespitinden</a:t>
            </a:r>
            <a:r>
              <a:rPr lang="en-US" sz="7000" dirty="0" smtClean="0"/>
              <a:t> </a:t>
            </a:r>
            <a:r>
              <a:rPr lang="en-US" sz="7000" dirty="0" err="1" smtClean="0"/>
              <a:t>ortalama</a:t>
            </a:r>
            <a:r>
              <a:rPr lang="en-US" sz="7000" dirty="0" smtClean="0"/>
              <a:t> 32 </a:t>
            </a:r>
            <a:r>
              <a:rPr lang="en-US" sz="7000" dirty="0" err="1" smtClean="0"/>
              <a:t>sa</a:t>
            </a:r>
            <a:r>
              <a:rPr lang="en-US" sz="7000" dirty="0" smtClean="0"/>
              <a:t> (24-56 </a:t>
            </a:r>
            <a:r>
              <a:rPr lang="en-US" sz="7000" dirty="0" err="1" smtClean="0"/>
              <a:t>sa</a:t>
            </a:r>
            <a:r>
              <a:rPr lang="en-US" sz="7000" dirty="0" smtClean="0"/>
              <a:t>)</a:t>
            </a:r>
          </a:p>
          <a:p>
            <a:r>
              <a:rPr lang="en-US" sz="7000" dirty="0" err="1" smtClean="0"/>
              <a:t>hC</a:t>
            </a:r>
            <a:r>
              <a:rPr lang="en-US" sz="7000" dirty="0" err="1"/>
              <a:t>G</a:t>
            </a:r>
            <a:r>
              <a:rPr lang="en-US" sz="7000" dirty="0" smtClean="0"/>
              <a:t> </a:t>
            </a:r>
            <a:r>
              <a:rPr lang="en-US" sz="7000" dirty="0" err="1" smtClean="0"/>
              <a:t>uygulamasını</a:t>
            </a:r>
            <a:r>
              <a:rPr lang="en-US" sz="7000" dirty="0" smtClean="0"/>
              <a:t> </a:t>
            </a:r>
            <a:r>
              <a:rPr lang="en-US" sz="7000" dirty="0" err="1" smtClean="0"/>
              <a:t>takiben</a:t>
            </a:r>
            <a:r>
              <a:rPr lang="en-US" sz="7000" dirty="0" smtClean="0"/>
              <a:t>  36-40 </a:t>
            </a:r>
            <a:r>
              <a:rPr lang="en-US" sz="7000" dirty="0" err="1" smtClean="0"/>
              <a:t>sa</a:t>
            </a:r>
            <a:r>
              <a:rPr lang="en-US" sz="7000" dirty="0" smtClean="0"/>
              <a:t> </a:t>
            </a:r>
            <a:r>
              <a:rPr lang="en-US" sz="7000" dirty="0" err="1" smtClean="0"/>
              <a:t>içerisinde</a:t>
            </a:r>
            <a:r>
              <a:rPr lang="en-US" sz="7000" dirty="0" smtClean="0"/>
              <a:t> </a:t>
            </a:r>
            <a:r>
              <a:rPr lang="en-US" sz="7000" dirty="0" err="1" smtClean="0"/>
              <a:t>ovulasyon</a:t>
            </a:r>
            <a:endParaRPr lang="en-US" sz="7000" dirty="0" smtClean="0"/>
          </a:p>
          <a:p>
            <a:pPr marL="0" indent="0" algn="r">
              <a:buNone/>
            </a:pPr>
            <a:r>
              <a:rPr lang="en-US" sz="3100" i="1" dirty="0"/>
              <a:t> </a:t>
            </a:r>
            <a:r>
              <a:rPr lang="en-US" sz="3100" i="1" dirty="0" smtClean="0"/>
              <a:t>                                                                  </a:t>
            </a:r>
            <a:r>
              <a:rPr lang="en-US" sz="4900" i="1" dirty="0" smtClean="0"/>
              <a:t>  </a:t>
            </a:r>
            <a:r>
              <a:rPr lang="en-US" sz="4900" i="1" dirty="0" smtClean="0">
                <a:solidFill>
                  <a:srgbClr val="800000"/>
                </a:solidFill>
              </a:rPr>
              <a:t>WHO 1980</a:t>
            </a:r>
          </a:p>
          <a:p>
            <a:pPr marL="0" indent="0" algn="r">
              <a:buNone/>
            </a:pPr>
            <a:r>
              <a:rPr lang="en-US" sz="4900" i="1" dirty="0">
                <a:solidFill>
                  <a:srgbClr val="800000"/>
                </a:solidFill>
              </a:rPr>
              <a:t> </a:t>
            </a:r>
            <a:r>
              <a:rPr lang="en-US" sz="4900" i="1" dirty="0" smtClean="0">
                <a:solidFill>
                  <a:srgbClr val="800000"/>
                </a:solidFill>
              </a:rPr>
              <a:t>                                                                    Andersen 1995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5294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800000"/>
                </a:solidFill>
              </a:rPr>
              <a:t>Ne </a:t>
            </a:r>
            <a:r>
              <a:rPr lang="en-US" sz="4800" dirty="0" err="1">
                <a:solidFill>
                  <a:srgbClr val="800000"/>
                </a:solidFill>
              </a:rPr>
              <a:t>zaman</a:t>
            </a:r>
            <a:r>
              <a:rPr lang="en-US" sz="4800" dirty="0">
                <a:solidFill>
                  <a:srgbClr val="800000"/>
                </a:solidFill>
              </a:rPr>
              <a:t> ?</a:t>
            </a:r>
          </a:p>
        </p:txBody>
      </p:sp>
      <p:pic>
        <p:nvPicPr>
          <p:cNvPr id="4" name="Picture 3" descr="Screen Shot 2015-02-24 at 5.2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496" y="1371601"/>
            <a:ext cx="4951791" cy="29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938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2-22 at 2.01.5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193" r="-24193"/>
          <a:stretch>
            <a:fillRect/>
          </a:stretch>
        </p:blipFill>
        <p:spPr>
          <a:xfrm>
            <a:off x="549765" y="1614776"/>
            <a:ext cx="8229600" cy="3082495"/>
          </a:xfrm>
        </p:spPr>
      </p:pic>
      <p:pic>
        <p:nvPicPr>
          <p:cNvPr id="7" name="Picture 6" descr="Screen Shot 2015-02-22 at 2.08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893" y="4726718"/>
            <a:ext cx="5537344" cy="547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588" y="581891"/>
            <a:ext cx="8447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E0000"/>
                </a:solidFill>
              </a:rPr>
              <a:t>IUI </a:t>
            </a:r>
            <a:r>
              <a:rPr lang="en-US" sz="3600" b="1" dirty="0" err="1" smtClean="0">
                <a:solidFill>
                  <a:srgbClr val="8E0000"/>
                </a:solidFill>
              </a:rPr>
              <a:t>için</a:t>
            </a:r>
            <a:r>
              <a:rPr lang="en-US" sz="3600" b="1" dirty="0" smtClean="0">
                <a:solidFill>
                  <a:srgbClr val="8E0000"/>
                </a:solidFill>
              </a:rPr>
              <a:t> </a:t>
            </a:r>
            <a:r>
              <a:rPr lang="en-US" sz="3600" b="1" dirty="0" err="1" smtClean="0">
                <a:solidFill>
                  <a:srgbClr val="8E0000"/>
                </a:solidFill>
              </a:rPr>
              <a:t>hangi</a:t>
            </a:r>
            <a:r>
              <a:rPr lang="en-US" sz="3600" b="1" dirty="0" smtClean="0">
                <a:solidFill>
                  <a:srgbClr val="8E0000"/>
                </a:solidFill>
              </a:rPr>
              <a:t> </a:t>
            </a:r>
            <a:r>
              <a:rPr lang="en-US" sz="3600" b="1" dirty="0" err="1" smtClean="0">
                <a:solidFill>
                  <a:srgbClr val="8E0000"/>
                </a:solidFill>
              </a:rPr>
              <a:t>zamanlama</a:t>
            </a:r>
            <a:r>
              <a:rPr lang="en-US" sz="3600" b="1" dirty="0" smtClean="0">
                <a:solidFill>
                  <a:srgbClr val="8E0000"/>
                </a:solidFill>
              </a:rPr>
              <a:t> </a:t>
            </a:r>
            <a:r>
              <a:rPr lang="en-US" sz="3600" b="1" dirty="0" err="1" smtClean="0">
                <a:solidFill>
                  <a:srgbClr val="8E0000"/>
                </a:solidFill>
              </a:rPr>
              <a:t>yöntemi</a:t>
            </a:r>
            <a:r>
              <a:rPr lang="en-US" sz="3600" b="1" dirty="0" smtClean="0">
                <a:solidFill>
                  <a:srgbClr val="8E0000"/>
                </a:solidFill>
              </a:rPr>
              <a:t> ???</a:t>
            </a:r>
            <a:endParaRPr lang="en-US" sz="3600" b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042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Ne </a:t>
            </a:r>
            <a:r>
              <a:rPr lang="en-US" dirty="0" err="1" smtClean="0">
                <a:solidFill>
                  <a:srgbClr val="800000"/>
                </a:solidFill>
              </a:rPr>
              <a:t>zaman</a:t>
            </a:r>
            <a:r>
              <a:rPr lang="en-US" dirty="0" smtClean="0">
                <a:solidFill>
                  <a:srgbClr val="800000"/>
                </a:solidFill>
              </a:rPr>
              <a:t> ?</a:t>
            </a:r>
            <a:endParaRPr lang="tr-T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0" indent="0">
              <a:buNone/>
            </a:pPr>
            <a:endParaRPr lang="tr-TR" sz="3600" dirty="0"/>
          </a:p>
          <a:p>
            <a:endParaRPr lang="tr-TR" sz="2800" dirty="0" smtClean="0"/>
          </a:p>
          <a:p>
            <a:r>
              <a:rPr lang="en-US" sz="3200" dirty="0" smtClean="0"/>
              <a:t>10 RCT; IUI </a:t>
            </a:r>
            <a:r>
              <a:rPr lang="en-US" sz="3200" dirty="0" err="1" smtClean="0"/>
              <a:t>için</a:t>
            </a:r>
            <a:r>
              <a:rPr lang="en-US" sz="3200" dirty="0" smtClean="0"/>
              <a:t> </a:t>
            </a:r>
            <a:r>
              <a:rPr lang="en-US" sz="3200" dirty="0" err="1" smtClean="0"/>
              <a:t>farklı</a:t>
            </a:r>
            <a:r>
              <a:rPr lang="en-US" sz="3200" dirty="0" smtClean="0"/>
              <a:t> </a:t>
            </a:r>
            <a:r>
              <a:rPr lang="en-US" sz="3200" dirty="0" err="1" smtClean="0"/>
              <a:t>zamanlama</a:t>
            </a:r>
            <a:r>
              <a:rPr lang="en-US" sz="3200" dirty="0" smtClean="0"/>
              <a:t> </a:t>
            </a:r>
            <a:r>
              <a:rPr lang="en-US" sz="3200" dirty="0" err="1" smtClean="0"/>
              <a:t>metotları</a:t>
            </a: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000" dirty="0" smtClean="0"/>
              <a:t>LH </a:t>
            </a:r>
            <a:r>
              <a:rPr lang="en-US" sz="3000" dirty="0" err="1" smtClean="0"/>
              <a:t>monitarizasyonu</a:t>
            </a:r>
            <a:r>
              <a:rPr lang="en-US" sz="3000" dirty="0" smtClean="0"/>
              <a:t> ( 24 </a:t>
            </a:r>
            <a:r>
              <a:rPr lang="en-US" sz="3000" dirty="0" err="1" smtClean="0"/>
              <a:t>sa</a:t>
            </a:r>
            <a:r>
              <a:rPr lang="en-US" sz="30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sz="3000" dirty="0" err="1" smtClean="0"/>
              <a:t>Ultrason</a:t>
            </a:r>
            <a:r>
              <a:rPr lang="en-US" sz="3000" dirty="0" smtClean="0"/>
              <a:t> </a:t>
            </a:r>
            <a:r>
              <a:rPr lang="en-US" sz="3000" dirty="0" err="1" smtClean="0"/>
              <a:t>ve</a:t>
            </a:r>
            <a:r>
              <a:rPr lang="en-US" sz="3000" dirty="0" smtClean="0"/>
              <a:t> </a:t>
            </a:r>
            <a:r>
              <a:rPr lang="en-US" sz="3000" dirty="0" err="1" smtClean="0"/>
              <a:t>hCG</a:t>
            </a:r>
            <a:r>
              <a:rPr lang="en-US" sz="3000" dirty="0" smtClean="0"/>
              <a:t> </a:t>
            </a:r>
            <a:r>
              <a:rPr lang="en-US" sz="3000" dirty="0" err="1" smtClean="0"/>
              <a:t>uygulaması</a:t>
            </a:r>
            <a:r>
              <a:rPr lang="en-US" sz="3000" dirty="0" smtClean="0"/>
              <a:t> (36 </a:t>
            </a:r>
            <a:r>
              <a:rPr lang="en-US" sz="3000" dirty="0" err="1" smtClean="0"/>
              <a:t>sa</a:t>
            </a:r>
            <a:r>
              <a:rPr lang="en-US" sz="3000" dirty="0" smtClean="0"/>
              <a:t>)</a:t>
            </a:r>
          </a:p>
          <a:p>
            <a:r>
              <a:rPr lang="en-US" sz="3200" dirty="0" smtClean="0"/>
              <a:t>2 RCT; IUI </a:t>
            </a:r>
            <a:r>
              <a:rPr lang="en-US" sz="3200" dirty="0" err="1" smtClean="0"/>
              <a:t>için</a:t>
            </a:r>
            <a:r>
              <a:rPr lang="en-US" sz="3200" dirty="0" smtClean="0"/>
              <a:t> </a:t>
            </a:r>
            <a:r>
              <a:rPr lang="en-US" sz="3200" dirty="0" err="1" smtClean="0"/>
              <a:t>hCG</a:t>
            </a:r>
            <a:r>
              <a:rPr lang="en-US" sz="3200" dirty="0" smtClean="0"/>
              <a:t> </a:t>
            </a:r>
            <a:r>
              <a:rPr lang="en-US" sz="3200" dirty="0" err="1" smtClean="0"/>
              <a:t>sonrası</a:t>
            </a:r>
            <a:r>
              <a:rPr lang="en-US" sz="3200" dirty="0" smtClean="0"/>
              <a:t> </a:t>
            </a:r>
            <a:r>
              <a:rPr lang="en-US" sz="3200" dirty="0" err="1" smtClean="0"/>
              <a:t>farklı</a:t>
            </a:r>
            <a:r>
              <a:rPr lang="en-US" sz="3200" dirty="0" smtClean="0"/>
              <a:t> </a:t>
            </a:r>
            <a:r>
              <a:rPr lang="en-US" sz="3200" dirty="0" err="1" smtClean="0"/>
              <a:t>zaman</a:t>
            </a:r>
            <a:r>
              <a:rPr lang="en-US" sz="3200" dirty="0" smtClean="0"/>
              <a:t> </a:t>
            </a:r>
            <a:r>
              <a:rPr lang="en-US" sz="3200" dirty="0" err="1" smtClean="0"/>
              <a:t>aralıkları</a:t>
            </a:r>
            <a:endParaRPr lang="tr-TR" sz="2800" dirty="0" smtClean="0"/>
          </a:p>
        </p:txBody>
      </p:sp>
      <p:pic>
        <p:nvPicPr>
          <p:cNvPr id="3" name="Picture 2" descr="Screen Shot 2015-02-22 at 2.02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576" y="507658"/>
            <a:ext cx="2702224" cy="17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929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8205"/>
            <a:ext cx="8229600" cy="1219200"/>
          </a:xfrm>
        </p:spPr>
        <p:txBody>
          <a:bodyPr/>
          <a:lstStyle/>
          <a:p>
            <a:r>
              <a:rPr lang="tr-TR" dirty="0" smtClean="0"/>
              <a:t>      </a:t>
            </a:r>
            <a:r>
              <a:rPr lang="tr-TR" dirty="0" err="1" smtClean="0">
                <a:solidFill>
                  <a:srgbClr val="800000"/>
                </a:solidFill>
              </a:rPr>
              <a:t>hCG</a:t>
            </a:r>
            <a:r>
              <a:rPr lang="tr-TR" dirty="0" smtClean="0"/>
              <a:t>                                 </a:t>
            </a:r>
            <a:r>
              <a:rPr lang="tr-TR" dirty="0" smtClean="0">
                <a:solidFill>
                  <a:srgbClr val="800000"/>
                </a:solidFill>
              </a:rPr>
              <a:t>LH</a:t>
            </a:r>
            <a:endParaRPr lang="tr-TR" dirty="0">
              <a:solidFill>
                <a:srgbClr val="800000"/>
              </a:solidFill>
            </a:endParaRPr>
          </a:p>
        </p:txBody>
      </p:sp>
      <p:pic>
        <p:nvPicPr>
          <p:cNvPr id="2" name="Picture 1" descr="Screen Shot 2015-02-22 at 2.4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312" y="1894125"/>
            <a:ext cx="7752281" cy="2946400"/>
          </a:xfrm>
          <a:prstGeom prst="rect">
            <a:avLst/>
          </a:prstGeom>
        </p:spPr>
      </p:pic>
      <p:pic>
        <p:nvPicPr>
          <p:cNvPr id="6" name="Content Placeholder 8" descr="Screen Shot 2014-11-27 at 2.31.03 PM.png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885" r="-29885"/>
          <a:stretch>
            <a:fillRect/>
          </a:stretch>
        </p:blipFill>
        <p:spPr>
          <a:xfrm>
            <a:off x="3111729" y="500430"/>
            <a:ext cx="2905003" cy="758952"/>
          </a:xfrm>
        </p:spPr>
      </p:pic>
      <p:pic>
        <p:nvPicPr>
          <p:cNvPr id="7" name="Content Placeholder 8" descr="Screen Shot 2014-11-27 at 2.31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885" r="-29885"/>
          <a:stretch>
            <a:fillRect/>
          </a:stretch>
        </p:blipFill>
        <p:spPr>
          <a:xfrm>
            <a:off x="2873252" y="614078"/>
            <a:ext cx="2905003" cy="75895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98764" y="5042786"/>
            <a:ext cx="7991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C00000"/>
                </a:solidFill>
              </a:rPr>
              <a:t>IUI  </a:t>
            </a:r>
            <a:r>
              <a:rPr lang="tr-TR" sz="2800" dirty="0" err="1" smtClean="0">
                <a:solidFill>
                  <a:srgbClr val="C00000"/>
                </a:solidFill>
              </a:rPr>
              <a:t>hCG</a:t>
            </a:r>
            <a:r>
              <a:rPr lang="tr-TR" sz="2800" dirty="0" smtClean="0">
                <a:solidFill>
                  <a:srgbClr val="C00000"/>
                </a:solidFill>
              </a:rPr>
              <a:t> sonrası mı LH </a:t>
            </a:r>
            <a:r>
              <a:rPr lang="tr-TR" sz="2800" dirty="0" err="1" smtClean="0">
                <a:solidFill>
                  <a:srgbClr val="C00000"/>
                </a:solidFill>
              </a:rPr>
              <a:t>surge</a:t>
            </a:r>
            <a:r>
              <a:rPr lang="tr-TR" sz="2800" dirty="0" smtClean="0">
                <a:solidFill>
                  <a:srgbClr val="C00000"/>
                </a:solidFill>
              </a:rPr>
              <a:t> sonrası mı yapalım ?</a:t>
            </a:r>
          </a:p>
          <a:p>
            <a:endParaRPr lang="tr-TR" sz="2800" dirty="0" smtClean="0">
              <a:solidFill>
                <a:srgbClr val="C00000"/>
              </a:solidFill>
            </a:endParaRPr>
          </a:p>
          <a:p>
            <a:r>
              <a:rPr lang="tr-TR" sz="2800" dirty="0" smtClean="0"/>
              <a:t>Canlı doğum ve klinik gebelik açısından </a:t>
            </a:r>
            <a:r>
              <a:rPr lang="tr-TR" sz="2800" dirty="0" smtClean="0">
                <a:solidFill>
                  <a:srgbClr val="FFFF00"/>
                </a:solidFill>
              </a:rPr>
              <a:t>Fark Yok </a:t>
            </a:r>
            <a:r>
              <a:rPr lang="tr-TR" sz="2800" dirty="0" smtClean="0"/>
              <a:t>                          </a:t>
            </a: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856" y="111220"/>
            <a:ext cx="1215159" cy="109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438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27" y="70687"/>
            <a:ext cx="7080887" cy="2180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73" y="2461845"/>
            <a:ext cx="8179587" cy="22648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50627" y="4926249"/>
            <a:ext cx="8527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Gebelik Oranı LH takibi &gt; </a:t>
            </a:r>
            <a:r>
              <a:rPr lang="tr-TR" sz="2800" dirty="0" err="1" smtClean="0"/>
              <a:t>Hcg</a:t>
            </a:r>
            <a:r>
              <a:rPr lang="tr-TR" sz="2800" dirty="0" smtClean="0"/>
              <a:t>  uygulaması</a:t>
            </a:r>
          </a:p>
          <a:p>
            <a:r>
              <a:rPr lang="tr-TR" sz="2800" dirty="0" err="1" smtClean="0"/>
              <a:t>Hcg</a:t>
            </a:r>
            <a:r>
              <a:rPr lang="tr-TR" sz="2800" dirty="0" smtClean="0"/>
              <a:t> uygulamasının CC /IUI da üstünlüğü Yok     </a:t>
            </a:r>
          </a:p>
          <a:p>
            <a:endParaRPr lang="tr-TR" sz="2800" dirty="0" smtClean="0"/>
          </a:p>
          <a:p>
            <a:r>
              <a:rPr lang="tr-TR" sz="2800" i="1" dirty="0" smtClean="0">
                <a:solidFill>
                  <a:srgbClr val="8E0000"/>
                </a:solidFill>
              </a:rPr>
              <a:t>                                                                 </a:t>
            </a:r>
            <a:r>
              <a:rPr lang="tr-TR" sz="2800" i="1" dirty="0" smtClean="0">
                <a:solidFill>
                  <a:srgbClr val="8E0000"/>
                </a:solidFill>
              </a:rPr>
              <a:t>  </a:t>
            </a:r>
            <a:r>
              <a:rPr lang="tr-TR" i="1" dirty="0" err="1" smtClean="0">
                <a:solidFill>
                  <a:srgbClr val="8E0000"/>
                </a:solidFill>
              </a:rPr>
              <a:t>Kosmas</a:t>
            </a:r>
            <a:r>
              <a:rPr lang="tr-TR" i="1" dirty="0" smtClean="0">
                <a:solidFill>
                  <a:srgbClr val="8E0000"/>
                </a:solidFill>
              </a:rPr>
              <a:t> </a:t>
            </a:r>
            <a:r>
              <a:rPr lang="tr-TR" i="1" dirty="0" smtClean="0">
                <a:solidFill>
                  <a:srgbClr val="8E0000"/>
                </a:solidFill>
              </a:rPr>
              <a:t>2007, </a:t>
            </a:r>
            <a:r>
              <a:rPr lang="tr-TR" i="1" dirty="0" err="1" smtClean="0">
                <a:solidFill>
                  <a:srgbClr val="8E0000"/>
                </a:solidFill>
              </a:rPr>
              <a:t>Fertil</a:t>
            </a:r>
            <a:r>
              <a:rPr lang="tr-TR" i="1" dirty="0" smtClean="0">
                <a:solidFill>
                  <a:srgbClr val="8E0000"/>
                </a:solidFill>
              </a:rPr>
              <a:t> Steril</a:t>
            </a:r>
          </a:p>
        </p:txBody>
      </p:sp>
    </p:spTree>
    <p:extLst>
      <p:ext uri="{BB962C8B-B14F-4D97-AF65-F5344CB8AC3E}">
        <p14:creationId xmlns:p14="http://schemas.microsoft.com/office/powerpoint/2010/main" xmlns="" val="623247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7084"/>
          </a:xfrm>
        </p:spPr>
        <p:txBody>
          <a:bodyPr/>
          <a:lstStyle/>
          <a:p>
            <a:r>
              <a:rPr lang="en-US" dirty="0" err="1">
                <a:solidFill>
                  <a:srgbClr val="800000"/>
                </a:solidFill>
              </a:rPr>
              <a:t>Prediktif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faktörler</a:t>
            </a:r>
            <a:endParaRPr lang="en-US" dirty="0"/>
          </a:p>
        </p:txBody>
      </p:sp>
      <p:pic>
        <p:nvPicPr>
          <p:cNvPr id="5" name="Content Placeholder 7" descr="Screen Shot 2015-02-22 at 12.59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2" r="12992"/>
          <a:stretch>
            <a:fillRect/>
          </a:stretch>
        </p:blipFill>
        <p:spPr>
          <a:xfrm>
            <a:off x="7557570" y="65164"/>
            <a:ext cx="1498295" cy="101449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7287" y="1189823"/>
            <a:ext cx="8868579" cy="553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0911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28227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smtClean="0">
                <a:solidFill>
                  <a:srgbClr val="800000"/>
                </a:solidFill>
              </a:rPr>
              <a:t>24 sa.                           34-36 sa.</a:t>
            </a:r>
            <a:endParaRPr lang="tr-TR" dirty="0">
              <a:solidFill>
                <a:srgbClr val="8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707" y="1524435"/>
            <a:ext cx="8435975" cy="4525963"/>
          </a:xfrm>
        </p:spPr>
        <p:txBody>
          <a:bodyPr/>
          <a:lstStyle/>
          <a:p>
            <a:pPr marL="0" indent="0">
              <a:buNone/>
            </a:pPr>
            <a:endParaRPr lang="tr-TR" sz="3600" dirty="0"/>
          </a:p>
          <a:p>
            <a:pPr lvl="2">
              <a:buFont typeface="Arial"/>
              <a:buChar char="•"/>
            </a:pPr>
            <a:endParaRPr lang="en-US" sz="2700" dirty="0" smtClean="0"/>
          </a:p>
          <a:p>
            <a:pPr marL="0" indent="0">
              <a:buNone/>
            </a:pPr>
            <a:endParaRPr lang="tr-TR" sz="4400" dirty="0"/>
          </a:p>
          <a:p>
            <a:endParaRPr lang="tr-TR" sz="3600" dirty="0"/>
          </a:p>
          <a:p>
            <a:endParaRPr lang="tr-TR" sz="3600" dirty="0"/>
          </a:p>
          <a:p>
            <a:endParaRPr lang="tr-TR" sz="3600" dirty="0"/>
          </a:p>
        </p:txBody>
      </p:sp>
      <p:pic>
        <p:nvPicPr>
          <p:cNvPr id="7" name="Content Placeholder 8" descr="Screen Shot 2014-11-27 at 2.31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885" r="-29885"/>
          <a:stretch>
            <a:fillRect/>
          </a:stretch>
        </p:blipFill>
        <p:spPr>
          <a:xfrm>
            <a:off x="2779673" y="221675"/>
            <a:ext cx="2905003" cy="758952"/>
          </a:xfrm>
          <a:prstGeom prst="rect">
            <a:avLst/>
          </a:prstGeom>
        </p:spPr>
      </p:pic>
      <p:pic>
        <p:nvPicPr>
          <p:cNvPr id="3" name="Picture 2" descr="Screen Shot 2015-03-04 at 12.44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90" y="1283634"/>
            <a:ext cx="8208210" cy="445705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8840" y="52541"/>
            <a:ext cx="1215159" cy="109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 flipH="1">
            <a:off x="364707" y="5768670"/>
            <a:ext cx="8528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34-36 sa. </a:t>
            </a:r>
            <a:r>
              <a:rPr lang="tr-TR" sz="2400" dirty="0" smtClean="0"/>
              <a:t>Gebelik daha fazla </a:t>
            </a:r>
            <a:r>
              <a:rPr lang="tr-TR" sz="2400" dirty="0" smtClean="0">
                <a:solidFill>
                  <a:srgbClr val="FFFF00"/>
                </a:solidFill>
              </a:rPr>
              <a:t>istatistiksel anlamlı </a:t>
            </a:r>
            <a:endParaRPr lang="tr-TR" sz="2400" dirty="0" smtClean="0"/>
          </a:p>
          <a:p>
            <a:r>
              <a:rPr lang="tr-TR" sz="2400" dirty="0" smtClean="0"/>
              <a:t>                Canlı doğum daha fazla ama </a:t>
            </a:r>
            <a:r>
              <a:rPr lang="tr-TR" sz="2400" dirty="0" smtClean="0">
                <a:solidFill>
                  <a:srgbClr val="FFFF00"/>
                </a:solidFill>
              </a:rPr>
              <a:t>istatistiksel anlamlı değil </a:t>
            </a:r>
            <a:endParaRPr lang="tr-T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366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457200" y="1802920"/>
            <a:ext cx="8229600" cy="4293079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dirty="0" smtClean="0"/>
              <a:t> 2 / 3 dominant </a:t>
            </a:r>
            <a:r>
              <a:rPr lang="tr-TR" sz="2400" dirty="0" err="1" smtClean="0"/>
              <a:t>folikül</a:t>
            </a:r>
            <a:r>
              <a:rPr lang="tr-TR" sz="2400" dirty="0" smtClean="0"/>
              <a:t> gebelik oranlarını 2-3 x artırmaktadır. (%16.3 vs. %5.7)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tr-TR" sz="1800" dirty="0" smtClean="0"/>
              <a:t>                                                               </a:t>
            </a:r>
            <a:r>
              <a:rPr lang="tr-TR" sz="1800" dirty="0" smtClean="0"/>
              <a:t>                           </a:t>
            </a:r>
            <a:r>
              <a:rPr lang="tr-TR" sz="1800" i="1" dirty="0" err="1" smtClean="0">
                <a:solidFill>
                  <a:srgbClr val="800000"/>
                </a:solidFill>
              </a:rPr>
              <a:t>Huttunen</a:t>
            </a:r>
            <a:r>
              <a:rPr lang="tr-TR" sz="1800" i="1" dirty="0" smtClean="0">
                <a:solidFill>
                  <a:srgbClr val="800000"/>
                </a:solidFill>
              </a:rPr>
              <a:t> SN, </a:t>
            </a:r>
            <a:r>
              <a:rPr lang="tr-TR" sz="1800" i="1" dirty="0" smtClean="0">
                <a:solidFill>
                  <a:srgbClr val="800000"/>
                </a:solidFill>
              </a:rPr>
              <a:t>1999</a:t>
            </a:r>
          </a:p>
          <a:p>
            <a:pPr eaLnBrk="1" hangingPunct="1">
              <a:defRPr/>
            </a:pPr>
            <a:endParaRPr lang="tr-TR" sz="2400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tr-TR" sz="2400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sz="2400" dirty="0" smtClean="0"/>
              <a:t>M</a:t>
            </a:r>
            <a:r>
              <a:rPr lang="tr-TR" sz="2400" dirty="0" err="1" smtClean="0"/>
              <a:t>ultifoliküler</a:t>
            </a:r>
            <a:r>
              <a:rPr lang="tr-TR" sz="2400" dirty="0" smtClean="0"/>
              <a:t>  gelişim iyi </a:t>
            </a:r>
            <a:r>
              <a:rPr lang="tr-TR" sz="2400" dirty="0" err="1" smtClean="0"/>
              <a:t>prognostik</a:t>
            </a:r>
            <a:r>
              <a:rPr lang="tr-TR" sz="2400" dirty="0" smtClean="0"/>
              <a:t> faktör fakat çoğul gebelik nedeniyle </a:t>
            </a:r>
            <a:r>
              <a:rPr lang="tr-TR" sz="2400" dirty="0" err="1" smtClean="0"/>
              <a:t>siklus</a:t>
            </a:r>
            <a:r>
              <a:rPr lang="tr-TR" sz="2400" dirty="0" smtClean="0"/>
              <a:t> iptalini artırmaktadır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sz="2400" b="1" dirty="0" smtClean="0">
                <a:solidFill>
                  <a:srgbClr val="FFC000"/>
                </a:solidFill>
              </a:rPr>
              <a:t>	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tr-TR" sz="2400" b="1" dirty="0" smtClean="0">
                <a:solidFill>
                  <a:srgbClr val="FFC000"/>
                </a:solidFill>
              </a:rPr>
              <a:t>                </a:t>
            </a:r>
            <a:r>
              <a:rPr lang="tr-TR" sz="2400" b="1" dirty="0" smtClean="0">
                <a:solidFill>
                  <a:srgbClr val="FFC000"/>
                </a:solidFill>
              </a:rPr>
              <a:t>                             </a:t>
            </a:r>
            <a:r>
              <a:rPr lang="tr-TR" sz="1800" b="1" dirty="0" smtClean="0">
                <a:solidFill>
                  <a:srgbClr val="800000"/>
                </a:solidFill>
              </a:rPr>
              <a:t>NICE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tr-TR" sz="1800" b="1" dirty="0" smtClean="0">
                <a:solidFill>
                  <a:srgbClr val="800000"/>
                </a:solidFill>
              </a:rPr>
              <a:t>                                                          </a:t>
            </a:r>
            <a:r>
              <a:rPr lang="tr-TR" sz="1800" dirty="0" err="1" smtClean="0">
                <a:solidFill>
                  <a:srgbClr val="800000"/>
                </a:solidFill>
              </a:rPr>
              <a:t>National</a:t>
            </a:r>
            <a:r>
              <a:rPr lang="tr-TR" sz="1800" dirty="0" smtClean="0">
                <a:solidFill>
                  <a:srgbClr val="800000"/>
                </a:solidFill>
              </a:rPr>
              <a:t> </a:t>
            </a:r>
            <a:r>
              <a:rPr lang="tr-TR" sz="1800" dirty="0" err="1" smtClean="0">
                <a:solidFill>
                  <a:srgbClr val="800000"/>
                </a:solidFill>
              </a:rPr>
              <a:t>Institute</a:t>
            </a:r>
            <a:r>
              <a:rPr lang="tr-TR" sz="1800" dirty="0" smtClean="0">
                <a:solidFill>
                  <a:srgbClr val="800000"/>
                </a:solidFill>
              </a:rPr>
              <a:t> </a:t>
            </a:r>
            <a:r>
              <a:rPr lang="tr-TR" sz="1800" dirty="0" err="1" smtClean="0">
                <a:solidFill>
                  <a:srgbClr val="800000"/>
                </a:solidFill>
              </a:rPr>
              <a:t>for</a:t>
            </a:r>
            <a:r>
              <a:rPr lang="tr-TR" sz="1800" dirty="0" smtClean="0">
                <a:solidFill>
                  <a:srgbClr val="800000"/>
                </a:solidFill>
              </a:rPr>
              <a:t> </a:t>
            </a:r>
            <a:r>
              <a:rPr lang="tr-TR" sz="1800" dirty="0" err="1" smtClean="0">
                <a:solidFill>
                  <a:srgbClr val="800000"/>
                </a:solidFill>
              </a:rPr>
              <a:t>Clinical</a:t>
            </a:r>
            <a:r>
              <a:rPr lang="tr-TR" sz="1800" dirty="0" smtClean="0">
                <a:solidFill>
                  <a:srgbClr val="800000"/>
                </a:solidFill>
              </a:rPr>
              <a:t> Excellence,</a:t>
            </a:r>
            <a:r>
              <a:rPr lang="tr-TR" sz="1800" b="1" dirty="0" smtClean="0">
                <a:solidFill>
                  <a:srgbClr val="800000"/>
                </a:solidFill>
              </a:rPr>
              <a:t>2013</a:t>
            </a:r>
          </a:p>
          <a:p>
            <a:pPr eaLnBrk="1" hangingPunct="1">
              <a:defRPr/>
            </a:pPr>
            <a:endParaRPr lang="tr-TR" sz="2000" b="1" dirty="0" smtClean="0">
              <a:solidFill>
                <a:srgbClr val="FFC000"/>
              </a:solidFill>
              <a:ea typeface="+mn-ea"/>
              <a:cs typeface="+mn-cs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tr-TR" sz="2000" dirty="0" smtClean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E0000"/>
                </a:solidFill>
              </a:rPr>
              <a:t>Folikul</a:t>
            </a:r>
            <a:r>
              <a:rPr lang="en-US" dirty="0" smtClean="0">
                <a:solidFill>
                  <a:srgbClr val="8E0000"/>
                </a:solidFill>
              </a:rPr>
              <a:t> </a:t>
            </a:r>
            <a:r>
              <a:rPr lang="en-US" dirty="0" err="1" smtClean="0">
                <a:solidFill>
                  <a:srgbClr val="8E0000"/>
                </a:solidFill>
              </a:rPr>
              <a:t>sayısı</a:t>
            </a:r>
            <a:endParaRPr lang="en-US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030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err="1" smtClean="0"/>
              <a:t>Ovulasyon</a:t>
            </a:r>
            <a:r>
              <a:rPr lang="en-US" sz="2800" dirty="0" smtClean="0"/>
              <a:t> </a:t>
            </a:r>
            <a:r>
              <a:rPr lang="en-US" sz="2800" dirty="0" err="1" smtClean="0"/>
              <a:t>aralığı</a:t>
            </a:r>
            <a:r>
              <a:rPr lang="tr-TR" sz="2800" dirty="0" err="1" smtClean="0"/>
              <a:t>nın</a:t>
            </a:r>
            <a:r>
              <a:rPr lang="en-US" sz="2800" dirty="0" smtClean="0"/>
              <a:t> </a:t>
            </a:r>
            <a:r>
              <a:rPr lang="en-US" sz="2800" dirty="0" err="1" smtClean="0"/>
              <a:t>geniş</a:t>
            </a:r>
            <a:r>
              <a:rPr lang="en-US" sz="2800" dirty="0" smtClean="0"/>
              <a:t> </a:t>
            </a:r>
            <a:r>
              <a:rPr lang="en-US" sz="2800" dirty="0" err="1" smtClean="0"/>
              <a:t>olması</a:t>
            </a:r>
            <a:r>
              <a:rPr lang="en-US" sz="2800" dirty="0" smtClean="0"/>
              <a:t> </a:t>
            </a:r>
            <a:r>
              <a:rPr lang="en-US" sz="2800" dirty="0" err="1" smtClean="0"/>
              <a:t>nedeniyle</a:t>
            </a:r>
            <a:r>
              <a:rPr lang="en-US" sz="2800" dirty="0" smtClean="0"/>
              <a:t> </a:t>
            </a:r>
            <a:r>
              <a:rPr lang="en-US" sz="2800" dirty="0" err="1" smtClean="0"/>
              <a:t>fertilizasyon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</a:t>
            </a:r>
            <a:r>
              <a:rPr lang="en-US" sz="2800" dirty="0" err="1" smtClean="0"/>
              <a:t>uzun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süre</a:t>
            </a:r>
            <a:r>
              <a:rPr lang="en-US" sz="2800" dirty="0" smtClean="0"/>
              <a:t> </a:t>
            </a:r>
            <a:r>
              <a:rPr lang="en-US" sz="2800" dirty="0" err="1" smtClean="0"/>
              <a:t>sağlar</a:t>
            </a:r>
            <a:r>
              <a:rPr lang="en-US" sz="2800" dirty="0" smtClean="0"/>
              <a:t> </a:t>
            </a:r>
            <a:r>
              <a:rPr lang="en-US" sz="2800" dirty="0" err="1" smtClean="0"/>
              <a:t>mı</a:t>
            </a:r>
            <a:r>
              <a:rPr lang="en-US" sz="2800" dirty="0" smtClean="0"/>
              <a:t> ?</a:t>
            </a:r>
          </a:p>
          <a:p>
            <a:pPr marL="0" indent="0">
              <a:buNone/>
            </a:pPr>
            <a:endParaRPr lang="en-US" sz="2800" dirty="0" smtClean="0"/>
          </a:p>
          <a:p>
            <a:pPr marL="274320" lvl="2" indent="-274320">
              <a:spcBef>
                <a:spcPts val="600"/>
              </a:spcBef>
              <a:buClr>
                <a:schemeClr val="accent2"/>
              </a:buClr>
            </a:pPr>
            <a:r>
              <a:rPr lang="tr-TR" sz="2800" dirty="0" err="1" smtClean="0"/>
              <a:t>Volum</a:t>
            </a:r>
            <a:r>
              <a:rPr lang="tr-TR" sz="2800" dirty="0" smtClean="0"/>
              <a:t> </a:t>
            </a:r>
            <a:r>
              <a:rPr lang="tr-TR" sz="2800" dirty="0"/>
              <a:t>ve diğer parametrelerde </a:t>
            </a:r>
            <a:r>
              <a:rPr lang="tr-TR" sz="2800" dirty="0" smtClean="0"/>
              <a:t>bozulma ?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0" y="699868"/>
            <a:ext cx="5041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 smtClean="0">
                <a:solidFill>
                  <a:srgbClr val="800000"/>
                </a:solidFill>
              </a:rPr>
              <a:t>Single</a:t>
            </a:r>
            <a:r>
              <a:rPr lang="tr-TR" sz="3600" b="1" dirty="0" smtClean="0">
                <a:solidFill>
                  <a:srgbClr val="800000"/>
                </a:solidFill>
              </a:rPr>
              <a:t> vs. </a:t>
            </a:r>
            <a:r>
              <a:rPr lang="tr-TR" sz="3600" b="1" dirty="0" err="1" smtClean="0">
                <a:solidFill>
                  <a:srgbClr val="800000"/>
                </a:solidFill>
              </a:rPr>
              <a:t>Double</a:t>
            </a:r>
            <a:r>
              <a:rPr lang="en-US" sz="3600" b="1" dirty="0" smtClean="0">
                <a:solidFill>
                  <a:srgbClr val="800000"/>
                </a:solidFill>
              </a:rPr>
              <a:t> IUI ?</a:t>
            </a:r>
            <a:endParaRPr lang="en-US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</a:t>
            </a:r>
            <a:endParaRPr lang="en-US" dirty="0"/>
          </a:p>
        </p:txBody>
      </p:sp>
      <p:pic>
        <p:nvPicPr>
          <p:cNvPr id="5" name="Picture 4" descr="Screen Shot 2015-02-22 at 3.5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76" y="152400"/>
            <a:ext cx="7985378" cy="1219200"/>
          </a:xfrm>
          <a:prstGeom prst="rect">
            <a:avLst/>
          </a:prstGeom>
        </p:spPr>
      </p:pic>
      <p:pic>
        <p:nvPicPr>
          <p:cNvPr id="4" name="Picture 3" descr="Screen Shot 2015-02-22 at 4.24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77" y="3394006"/>
            <a:ext cx="7985378" cy="309466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168000"/>
              </p:ext>
            </p:extLst>
          </p:nvPr>
        </p:nvGraphicFramePr>
        <p:xfrm>
          <a:off x="1162001" y="5363459"/>
          <a:ext cx="6890934" cy="365760"/>
        </p:xfrm>
        <a:graphic>
          <a:graphicData uri="http://schemas.openxmlformats.org/drawingml/2006/table">
            <a:tbl>
              <a:tblPr/>
              <a:tblGrid>
                <a:gridCol w="6890934"/>
              </a:tblGrid>
              <a:tr h="224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8 Dikdörtgen"/>
          <p:cNvSpPr/>
          <p:nvPr/>
        </p:nvSpPr>
        <p:spPr>
          <a:xfrm>
            <a:off x="5491954" y="6488668"/>
            <a:ext cx="32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solidFill>
                  <a:srgbClr val="8E0000"/>
                </a:solidFill>
              </a:rPr>
              <a:t>Cantineau</a:t>
            </a:r>
            <a:r>
              <a:rPr lang="tr-TR" i="1" dirty="0" smtClean="0">
                <a:solidFill>
                  <a:srgbClr val="8E0000"/>
                </a:solidFill>
              </a:rPr>
              <a:t> AEP, </a:t>
            </a:r>
            <a:r>
              <a:rPr lang="tr-TR" i="1" dirty="0" smtClean="0">
                <a:solidFill>
                  <a:srgbClr val="8E0000"/>
                </a:solidFill>
              </a:rPr>
              <a:t>2010 </a:t>
            </a:r>
            <a:r>
              <a:rPr lang="tr-TR" i="1" dirty="0" err="1" smtClean="0">
                <a:solidFill>
                  <a:srgbClr val="8E0000"/>
                </a:solidFill>
              </a:rPr>
              <a:t>Cochrane</a:t>
            </a:r>
            <a:endParaRPr lang="tr-TR" i="1" dirty="0">
              <a:solidFill>
                <a:srgbClr val="8E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977" y="1524000"/>
            <a:ext cx="7985377" cy="187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1438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066447" cy="1569784"/>
          </a:xfrm>
          <a:prstGeom prst="rect">
            <a:avLst/>
          </a:prstGeom>
        </p:spPr>
      </p:pic>
      <p:pic>
        <p:nvPicPr>
          <p:cNvPr id="4" name="Picture 3" descr="Screen Shot 2015-02-22 at 3.58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176" y="183210"/>
            <a:ext cx="8325364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68" y="3198515"/>
            <a:ext cx="8647447" cy="334690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7588845"/>
              </p:ext>
            </p:extLst>
          </p:nvPr>
        </p:nvGraphicFramePr>
        <p:xfrm>
          <a:off x="472907" y="5160810"/>
          <a:ext cx="8282633" cy="391789"/>
        </p:xfrm>
        <a:graphic>
          <a:graphicData uri="http://schemas.openxmlformats.org/drawingml/2006/table">
            <a:tbl>
              <a:tblPr/>
              <a:tblGrid>
                <a:gridCol w="8282633"/>
              </a:tblGrid>
              <a:tr h="3917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7284239" y="6488668"/>
            <a:ext cx="141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solidFill>
                  <a:srgbClr val="8E0000"/>
                </a:solidFill>
              </a:rPr>
              <a:t> </a:t>
            </a:r>
            <a:r>
              <a:rPr lang="tr-TR" b="1" i="1" dirty="0" err="1" smtClean="0">
                <a:solidFill>
                  <a:srgbClr val="8E0000"/>
                </a:solidFill>
              </a:rPr>
              <a:t>Zavos</a:t>
            </a:r>
            <a:r>
              <a:rPr lang="tr-TR" b="1" i="1" dirty="0" smtClean="0">
                <a:solidFill>
                  <a:srgbClr val="8E0000"/>
                </a:solidFill>
              </a:rPr>
              <a:t>, </a:t>
            </a:r>
            <a:r>
              <a:rPr lang="tr-TR" b="1" i="1" dirty="0" smtClean="0">
                <a:solidFill>
                  <a:srgbClr val="8E0000"/>
                </a:solidFill>
              </a:rPr>
              <a:t>2013</a:t>
            </a:r>
            <a:endParaRPr lang="tr-TR" b="1" i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844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22 at 3.5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3210"/>
            <a:ext cx="8325364" cy="1219200"/>
          </a:xfrm>
          <a:prstGeom prst="rect">
            <a:avLst/>
          </a:prstGeom>
        </p:spPr>
      </p:pic>
      <p:pic>
        <p:nvPicPr>
          <p:cNvPr id="3" name="Picture 2" descr="Screen Shot 2015-02-22 at 4.34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3336404"/>
            <a:ext cx="8041618" cy="3169777"/>
          </a:xfrm>
          <a:prstGeom prst="rect">
            <a:avLst/>
          </a:prstGeom>
        </p:spPr>
      </p:pic>
      <p:pic>
        <p:nvPicPr>
          <p:cNvPr id="7" name="Picture 6" descr="Screen Shot 2015-02-22 at 4.34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887" y="2964510"/>
            <a:ext cx="2946400" cy="223844"/>
          </a:xfrm>
          <a:prstGeom prst="rect">
            <a:avLst/>
          </a:prstGeom>
        </p:spPr>
      </p:pic>
      <p:pic>
        <p:nvPicPr>
          <p:cNvPr id="8" name="Picture 7" descr="Screen Shot 2015-02-22 at 4.34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187" y="1402410"/>
            <a:ext cx="6388100" cy="15621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8617911"/>
              </p:ext>
            </p:extLst>
          </p:nvPr>
        </p:nvGraphicFramePr>
        <p:xfrm>
          <a:off x="513442" y="5727238"/>
          <a:ext cx="7877284" cy="365760"/>
        </p:xfrm>
        <a:graphic>
          <a:graphicData uri="http://schemas.openxmlformats.org/drawingml/2006/table">
            <a:tbl>
              <a:tblPr/>
              <a:tblGrid>
                <a:gridCol w="7877284"/>
              </a:tblGrid>
              <a:tr h="256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8 Dikdörtgen"/>
          <p:cNvSpPr/>
          <p:nvPr/>
        </p:nvSpPr>
        <p:spPr>
          <a:xfrm>
            <a:off x="5957912" y="6488668"/>
            <a:ext cx="259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solidFill>
                  <a:srgbClr val="8E0000"/>
                </a:solidFill>
              </a:rPr>
              <a:t>Polyzos</a:t>
            </a:r>
            <a:r>
              <a:rPr lang="tr-TR" i="1" dirty="0" smtClean="0">
                <a:solidFill>
                  <a:srgbClr val="8E0000"/>
                </a:solidFill>
              </a:rPr>
              <a:t> 2010,</a:t>
            </a:r>
            <a:r>
              <a:rPr lang="tr-TR" i="1" dirty="0" err="1" smtClean="0">
                <a:solidFill>
                  <a:srgbClr val="8E0000"/>
                </a:solidFill>
              </a:rPr>
              <a:t>Fertil</a:t>
            </a:r>
            <a:r>
              <a:rPr lang="tr-TR" i="1" dirty="0" smtClean="0">
                <a:solidFill>
                  <a:srgbClr val="8E0000"/>
                </a:solidFill>
              </a:rPr>
              <a:t> Steril</a:t>
            </a:r>
            <a:endParaRPr lang="tr-TR" i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706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935"/>
            <a:ext cx="8229600" cy="465639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20000"/>
              </a:spcBef>
              <a:buClr>
                <a:srgbClr val="FF0000"/>
              </a:buClr>
              <a:buSzPct val="70000"/>
              <a:buNone/>
            </a:pPr>
            <a:r>
              <a:rPr lang="en-US" altLang="en-US" b="1" dirty="0" smtClean="0">
                <a:latin typeface="+mj-lt"/>
                <a:cs typeface="Arial" charset="0"/>
              </a:rPr>
              <a:t>IUI </a:t>
            </a:r>
            <a:r>
              <a:rPr lang="en-US" altLang="en-US" b="1" dirty="0" err="1" smtClean="0">
                <a:latin typeface="+mj-lt"/>
                <a:cs typeface="Arial" charset="0"/>
              </a:rPr>
              <a:t>sayısı</a:t>
            </a:r>
            <a:r>
              <a:rPr lang="en-US" altLang="en-US" b="1" dirty="0" smtClean="0">
                <a:latin typeface="+mj-lt"/>
                <a:cs typeface="Arial" charset="0"/>
              </a:rPr>
              <a:t> </a:t>
            </a:r>
            <a:r>
              <a:rPr lang="en-US" altLang="en-US" b="1" dirty="0" err="1" smtClean="0">
                <a:latin typeface="+mj-lt"/>
                <a:cs typeface="Arial" charset="0"/>
              </a:rPr>
              <a:t>ile</a:t>
            </a:r>
            <a:r>
              <a:rPr lang="en-US" altLang="en-US" b="1" dirty="0" smtClean="0">
                <a:latin typeface="+mj-lt"/>
                <a:cs typeface="Arial" charset="0"/>
              </a:rPr>
              <a:t> </a:t>
            </a:r>
            <a:r>
              <a:rPr lang="en-US" altLang="en-US" b="1" dirty="0" err="1" smtClean="0">
                <a:latin typeface="+mj-lt"/>
                <a:cs typeface="Arial" charset="0"/>
              </a:rPr>
              <a:t>ilgili</a:t>
            </a:r>
            <a:r>
              <a:rPr lang="en-US" altLang="en-US" b="1" dirty="0" smtClean="0">
                <a:latin typeface="+mj-lt"/>
                <a:cs typeface="Arial" charset="0"/>
              </a:rPr>
              <a:t> data </a:t>
            </a:r>
            <a:r>
              <a:rPr lang="en-US" altLang="en-US" b="1" dirty="0" err="1" smtClean="0">
                <a:latin typeface="+mj-lt"/>
                <a:cs typeface="Arial" charset="0"/>
              </a:rPr>
              <a:t>cok</a:t>
            </a:r>
            <a:r>
              <a:rPr lang="en-US" altLang="en-US" b="1" dirty="0" smtClean="0">
                <a:latin typeface="+mj-lt"/>
                <a:cs typeface="Arial" charset="0"/>
              </a:rPr>
              <a:t> </a:t>
            </a:r>
            <a:r>
              <a:rPr lang="en-US" altLang="en-US" b="1" dirty="0" err="1" smtClean="0">
                <a:latin typeface="+mj-lt"/>
                <a:cs typeface="Arial" charset="0"/>
              </a:rPr>
              <a:t>tutarsız</a:t>
            </a:r>
            <a:r>
              <a:rPr lang="en-US" altLang="en-US" b="1" dirty="0" smtClean="0">
                <a:latin typeface="+mj-lt"/>
                <a:cs typeface="Arial" charset="0"/>
              </a:rPr>
              <a:t> ???</a:t>
            </a:r>
          </a:p>
          <a:p>
            <a:pPr marL="0" indent="0" eaLnBrk="1" hangingPunct="1">
              <a:spcBef>
                <a:spcPct val="20000"/>
              </a:spcBef>
              <a:buClr>
                <a:srgbClr val="FF0000"/>
              </a:buClr>
              <a:buSzPct val="70000"/>
              <a:buNone/>
            </a:pPr>
            <a:endParaRPr lang="tr-TR" altLang="en-US" b="1" dirty="0">
              <a:latin typeface="+mj-lt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800000"/>
              </a:buClr>
              <a:buSzPct val="70000"/>
              <a:buFont typeface="Wingdings" charset="2"/>
              <a:buChar char="ü"/>
            </a:pPr>
            <a:r>
              <a:rPr lang="tr-TR" altLang="en-US" b="1" dirty="0" smtClean="0">
                <a:latin typeface="+mj-lt"/>
                <a:cs typeface="Arial" charset="0"/>
              </a:rPr>
              <a:t>Gebelikler genellikle ilk uygulanan </a:t>
            </a:r>
            <a:r>
              <a:rPr lang="tr-TR" altLang="en-US" b="1" dirty="0" err="1" smtClean="0">
                <a:latin typeface="+mj-lt"/>
                <a:cs typeface="Arial" charset="0"/>
              </a:rPr>
              <a:t>sikluslarda</a:t>
            </a:r>
            <a:r>
              <a:rPr lang="tr-TR" altLang="en-US" b="1" dirty="0" smtClean="0">
                <a:latin typeface="+mj-lt"/>
                <a:cs typeface="Arial" charset="0"/>
              </a:rPr>
              <a:t> meydana gelir</a:t>
            </a:r>
          </a:p>
          <a:p>
            <a:pPr eaLnBrk="1" hangingPunct="1">
              <a:spcBef>
                <a:spcPct val="20000"/>
              </a:spcBef>
              <a:buClr>
                <a:srgbClr val="800000"/>
              </a:buClr>
              <a:buSzPct val="70000"/>
              <a:buFont typeface="Wingdings" charset="2"/>
              <a:buChar char="ü"/>
            </a:pPr>
            <a:endParaRPr lang="tr-TR" altLang="en-US" b="1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800000"/>
              </a:buClr>
              <a:buSzPct val="70000"/>
              <a:buFont typeface="Wingdings" charset="2"/>
              <a:buChar char="ü"/>
            </a:pPr>
            <a:r>
              <a:rPr lang="tr-TR" altLang="en-US" b="1" dirty="0" smtClean="0">
                <a:latin typeface="+mj-lt"/>
                <a:cs typeface="Arial" charset="0"/>
              </a:rPr>
              <a:t>Gebeliklerin  	%88’ i ilk 3 </a:t>
            </a:r>
            <a:r>
              <a:rPr lang="tr-TR" altLang="en-US" b="1" dirty="0" err="1" smtClean="0">
                <a:latin typeface="+mj-lt"/>
                <a:cs typeface="Arial" charset="0"/>
              </a:rPr>
              <a:t>siklusta</a:t>
            </a:r>
            <a:endParaRPr lang="tr-TR" altLang="en-US" b="1" dirty="0" smtClean="0">
              <a:latin typeface="+mj-lt"/>
              <a:cs typeface="Arial" charset="0"/>
            </a:endParaRPr>
          </a:p>
          <a:p>
            <a:pPr marL="2057400" lvl="4" indent="-228600" eaLnBrk="1" hangingPunct="1">
              <a:buClr>
                <a:schemeClr val="hlink"/>
              </a:buClr>
              <a:buSzPct val="70000"/>
              <a:buFont typeface="Wingdings 3" pitchFamily="18" charset="2"/>
              <a:buNone/>
            </a:pPr>
            <a:r>
              <a:rPr lang="tr-TR" altLang="en-US" b="1" dirty="0" smtClean="0">
                <a:latin typeface="+mj-lt"/>
                <a:cs typeface="Arial" charset="0"/>
              </a:rPr>
              <a:t> 		</a:t>
            </a:r>
            <a:r>
              <a:rPr lang="tr-TR" altLang="en-US" sz="2400" b="1" dirty="0" smtClean="0">
                <a:latin typeface="+mj-lt"/>
                <a:cs typeface="Arial" charset="0"/>
              </a:rPr>
              <a:t>%95.5’i ilk dört </a:t>
            </a:r>
            <a:r>
              <a:rPr lang="tr-TR" altLang="en-US" sz="2400" b="1" dirty="0" err="1" smtClean="0">
                <a:latin typeface="+mj-lt"/>
                <a:cs typeface="Arial" charset="0"/>
              </a:rPr>
              <a:t>siklusta</a:t>
            </a:r>
            <a:r>
              <a:rPr lang="tr-TR" altLang="en-US" sz="2400" b="1" dirty="0" smtClean="0">
                <a:latin typeface="+mj-lt"/>
                <a:cs typeface="Arial" charset="0"/>
              </a:rPr>
              <a:t> ,                                          </a:t>
            </a:r>
          </a:p>
          <a:p>
            <a:pPr marL="2057400" lvl="4" indent="-228600" eaLnBrk="1" hangingPunct="1">
              <a:buClr>
                <a:schemeClr val="hlink"/>
              </a:buClr>
              <a:buSzPct val="70000"/>
              <a:buFont typeface="Wingdings 3" pitchFamily="18" charset="2"/>
              <a:buNone/>
            </a:pPr>
            <a:r>
              <a:rPr lang="tr-TR" altLang="en-US" sz="1600" b="1" dirty="0" smtClean="0">
                <a:solidFill>
                  <a:srgbClr val="FFC000"/>
                </a:solidFill>
                <a:latin typeface="+mj-lt"/>
                <a:cs typeface="Arial" charset="0"/>
              </a:rPr>
              <a:t>                                                            </a:t>
            </a:r>
          </a:p>
          <a:p>
            <a:pPr marL="2057400" lvl="4" indent="-228600" eaLnBrk="1" hangingPunct="1">
              <a:buClr>
                <a:schemeClr val="hlink"/>
              </a:buClr>
              <a:buSzPct val="70000"/>
              <a:buFont typeface="Wingdings 3" pitchFamily="18" charset="2"/>
              <a:buNone/>
            </a:pPr>
            <a:r>
              <a:rPr lang="tr-TR" altLang="en-US" sz="2300" i="1" dirty="0" smtClean="0">
                <a:solidFill>
                  <a:srgbClr val="FFC000"/>
                </a:solidFill>
                <a:cs typeface="Arial" charset="0"/>
              </a:rPr>
              <a:t>                                         </a:t>
            </a:r>
            <a:r>
              <a:rPr altLang="en-US" sz="1800" i="1" smtClean="0">
                <a:solidFill>
                  <a:srgbClr val="C00000"/>
                </a:solidFill>
                <a:cs typeface="Arial" charset="0"/>
              </a:rPr>
              <a:t>Morshedi M , </a:t>
            </a:r>
            <a:r>
              <a:rPr altLang="en-US" sz="1800" i="1" smtClean="0">
                <a:solidFill>
                  <a:srgbClr val="C00000"/>
                </a:solidFill>
                <a:cs typeface="Arial" charset="0"/>
              </a:rPr>
              <a:t>2003</a:t>
            </a:r>
            <a:r>
              <a:rPr lang="tr-TR" altLang="en-US" sz="1800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tr-TR" altLang="en-US" sz="1800" i="1" dirty="0" err="1" smtClean="0">
                <a:solidFill>
                  <a:srgbClr val="C00000"/>
                </a:solidFill>
                <a:cs typeface="Arial" charset="0"/>
              </a:rPr>
              <a:t>Fertil</a:t>
            </a:r>
            <a:r>
              <a:rPr lang="tr-TR" altLang="en-US" sz="1800" i="1" dirty="0" smtClean="0">
                <a:solidFill>
                  <a:srgbClr val="C00000"/>
                </a:solidFill>
                <a:cs typeface="Arial" charset="0"/>
              </a:rPr>
              <a:t> Steril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336495"/>
            <a:ext cx="3063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/>
            <a:r>
              <a:rPr lang="tr-TR" sz="3200" b="1" dirty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rPr>
              <a:t>Kaç kez </a:t>
            </a:r>
            <a:r>
              <a:rPr lang="en-US" sz="3200" b="1" dirty="0">
                <a:solidFill>
                  <a:srgbClr val="800000"/>
                </a:solidFill>
                <a:latin typeface="Comic Sans MS" pitchFamily="66" charset="0"/>
                <a:cs typeface="Arial" pitchFamily="34" charset="0"/>
              </a:rPr>
              <a:t>IUI ?</a:t>
            </a:r>
            <a:endParaRPr lang="tr-T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116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24 at 6.08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36" y="360784"/>
            <a:ext cx="7873418" cy="2438400"/>
          </a:xfrm>
          <a:prstGeom prst="rect">
            <a:avLst/>
          </a:prstGeom>
        </p:spPr>
      </p:pic>
      <p:pic>
        <p:nvPicPr>
          <p:cNvPr id="6" name="Picture 5" descr="Screen Shot 2015-02-24 at 6.07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979" y="2935730"/>
            <a:ext cx="3722175" cy="32634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6087" y="3315124"/>
            <a:ext cx="45720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</a:pPr>
            <a:r>
              <a:rPr lang="tr-TR" sz="2400" dirty="0" smtClean="0">
                <a:latin typeface="+mj-lt"/>
              </a:rPr>
              <a:t>Kümülatif </a:t>
            </a:r>
            <a:r>
              <a:rPr lang="tr-TR" sz="2400" dirty="0">
                <a:latin typeface="+mj-lt"/>
              </a:rPr>
              <a:t>gebelik </a:t>
            </a:r>
            <a:r>
              <a:rPr lang="tr-TR" sz="2400" dirty="0" smtClean="0">
                <a:latin typeface="+mj-lt"/>
              </a:rPr>
              <a:t>oranları</a:t>
            </a:r>
          </a:p>
          <a:p>
            <a:pPr lvl="1">
              <a:lnSpc>
                <a:spcPct val="80000"/>
              </a:lnSpc>
            </a:pPr>
            <a:endParaRPr lang="tr-TR" sz="2400" dirty="0">
              <a:latin typeface="+mj-lt"/>
            </a:endParaRPr>
          </a:p>
          <a:p>
            <a:pPr lvl="2">
              <a:lnSpc>
                <a:spcPct val="80000"/>
              </a:lnSpc>
            </a:pPr>
            <a:r>
              <a:rPr lang="tr-TR" sz="2400" dirty="0">
                <a:latin typeface="+mj-lt"/>
              </a:rPr>
              <a:t>3 </a:t>
            </a:r>
            <a:r>
              <a:rPr lang="tr-TR" sz="2400" dirty="0" err="1">
                <a:latin typeface="+mj-lt"/>
              </a:rPr>
              <a:t>siklus</a:t>
            </a:r>
            <a:r>
              <a:rPr lang="tr-TR" sz="2400" dirty="0">
                <a:latin typeface="+mj-lt"/>
              </a:rPr>
              <a:t> sonrası %</a:t>
            </a:r>
            <a:r>
              <a:rPr lang="tr-TR" sz="2400" dirty="0" smtClean="0">
                <a:latin typeface="+mj-lt"/>
              </a:rPr>
              <a:t>18</a:t>
            </a:r>
          </a:p>
          <a:p>
            <a:pPr lvl="2">
              <a:lnSpc>
                <a:spcPct val="80000"/>
              </a:lnSpc>
            </a:pPr>
            <a:endParaRPr lang="tr-TR" sz="2400" dirty="0">
              <a:latin typeface="+mj-lt"/>
            </a:endParaRPr>
          </a:p>
          <a:p>
            <a:pPr lvl="2">
              <a:lnSpc>
                <a:spcPct val="80000"/>
              </a:lnSpc>
            </a:pPr>
            <a:r>
              <a:rPr lang="tr-TR" sz="2400" dirty="0">
                <a:latin typeface="+mj-lt"/>
              </a:rPr>
              <a:t>6 </a:t>
            </a:r>
            <a:r>
              <a:rPr lang="tr-TR" sz="2400" dirty="0" err="1">
                <a:latin typeface="+mj-lt"/>
              </a:rPr>
              <a:t>siklus</a:t>
            </a:r>
            <a:r>
              <a:rPr lang="tr-TR" sz="2400" dirty="0">
                <a:latin typeface="+mj-lt"/>
              </a:rPr>
              <a:t> sonrası %</a:t>
            </a:r>
            <a:r>
              <a:rPr lang="tr-TR" sz="2400" dirty="0" smtClean="0">
                <a:latin typeface="+mj-lt"/>
              </a:rPr>
              <a:t>30</a:t>
            </a:r>
          </a:p>
          <a:p>
            <a:pPr lvl="2">
              <a:lnSpc>
                <a:spcPct val="80000"/>
              </a:lnSpc>
            </a:pPr>
            <a:endParaRPr lang="tr-TR" sz="2400" dirty="0">
              <a:latin typeface="+mj-lt"/>
            </a:endParaRPr>
          </a:p>
          <a:p>
            <a:pPr lvl="2">
              <a:lnSpc>
                <a:spcPct val="80000"/>
              </a:lnSpc>
            </a:pPr>
            <a:r>
              <a:rPr lang="tr-TR" sz="2400" dirty="0">
                <a:latin typeface="+mj-lt"/>
              </a:rPr>
              <a:t>9 </a:t>
            </a:r>
            <a:r>
              <a:rPr lang="tr-TR" sz="2400" dirty="0" err="1">
                <a:latin typeface="+mj-lt"/>
              </a:rPr>
              <a:t>siklus</a:t>
            </a:r>
            <a:r>
              <a:rPr lang="tr-TR" sz="2400" dirty="0">
                <a:latin typeface="+mj-lt"/>
              </a:rPr>
              <a:t> sonrası %</a:t>
            </a:r>
            <a:r>
              <a:rPr lang="tr-TR" sz="2400" dirty="0" smtClean="0">
                <a:latin typeface="+mj-lt"/>
              </a:rPr>
              <a:t>41</a:t>
            </a:r>
          </a:p>
          <a:p>
            <a:pPr lvl="2">
              <a:lnSpc>
                <a:spcPct val="80000"/>
              </a:lnSpc>
            </a:pPr>
            <a:endParaRPr lang="tr-TR" sz="2400" dirty="0">
              <a:latin typeface="+mj-lt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351559" y="6242299"/>
            <a:ext cx="3337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solidFill>
                  <a:srgbClr val="8E0000"/>
                </a:solidFill>
                <a:cs typeface="Arial" charset="0"/>
              </a:rPr>
              <a:t>Custers</a:t>
            </a:r>
            <a:r>
              <a:rPr lang="tr-TR" i="1" dirty="0" smtClean="0">
                <a:solidFill>
                  <a:srgbClr val="8E0000"/>
                </a:solidFill>
                <a:cs typeface="Arial" charset="0"/>
              </a:rPr>
              <a:t> IM 2008 </a:t>
            </a:r>
            <a:r>
              <a:rPr lang="tr-TR" i="1" dirty="0" err="1" smtClean="0">
                <a:solidFill>
                  <a:srgbClr val="8E0000"/>
                </a:solidFill>
                <a:cs typeface="Arial" charset="0"/>
              </a:rPr>
              <a:t>Human</a:t>
            </a:r>
            <a:r>
              <a:rPr lang="tr-TR" i="1" dirty="0" smtClean="0">
                <a:solidFill>
                  <a:srgbClr val="8E0000"/>
                </a:solidFill>
                <a:cs typeface="Arial" charset="0"/>
              </a:rPr>
              <a:t> </a:t>
            </a:r>
            <a:r>
              <a:rPr lang="tr-TR" i="1" dirty="0" err="1" smtClean="0">
                <a:solidFill>
                  <a:srgbClr val="8E0000"/>
                </a:solidFill>
                <a:cs typeface="Arial" charset="0"/>
              </a:rPr>
              <a:t>Reprod</a:t>
            </a:r>
            <a:endParaRPr lang="tr-TR" i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430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2-24 at 7.2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62" y="198699"/>
            <a:ext cx="7686842" cy="3008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0606" y="3426245"/>
            <a:ext cx="8199664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tr-TR" sz="2800" dirty="0">
                <a:solidFill>
                  <a:srgbClr val="FFC000"/>
                </a:solidFill>
              </a:rPr>
              <a:t>Bu çalışmaya göre 9 </a:t>
            </a:r>
            <a:r>
              <a:rPr lang="tr-TR" sz="2800" dirty="0" err="1">
                <a:solidFill>
                  <a:srgbClr val="FFC000"/>
                </a:solidFill>
              </a:rPr>
              <a:t>siklusa</a:t>
            </a:r>
            <a:r>
              <a:rPr lang="tr-TR" sz="2800" dirty="0">
                <a:solidFill>
                  <a:srgbClr val="FFC000"/>
                </a:solidFill>
              </a:rPr>
              <a:t> kadar </a:t>
            </a:r>
            <a:r>
              <a:rPr lang="tr-TR" sz="2800" dirty="0" smtClean="0">
                <a:solidFill>
                  <a:srgbClr val="FFC000"/>
                </a:solidFill>
              </a:rPr>
              <a:t>IUI yapılabilir</a:t>
            </a:r>
          </a:p>
          <a:p>
            <a:pPr lvl="1">
              <a:lnSpc>
                <a:spcPct val="80000"/>
              </a:lnSpc>
            </a:pPr>
            <a:endParaRPr lang="tr-TR" sz="3200" dirty="0" smtClean="0"/>
          </a:p>
          <a:p>
            <a:pPr lvl="1" algn="just">
              <a:lnSpc>
                <a:spcPct val="80000"/>
              </a:lnSpc>
            </a:pPr>
            <a:r>
              <a:rPr lang="tr-TR" sz="2800" dirty="0" smtClean="0">
                <a:cs typeface="Arial" charset="0"/>
              </a:rPr>
              <a:t>IUI uygulama sayısı hastanın yaşı, </a:t>
            </a:r>
            <a:r>
              <a:rPr lang="tr-TR" sz="2800" dirty="0" err="1" smtClean="0">
                <a:cs typeface="Arial" charset="0"/>
              </a:rPr>
              <a:t>over</a:t>
            </a:r>
            <a:r>
              <a:rPr lang="tr-TR" sz="2800" dirty="0" smtClean="0">
                <a:cs typeface="Arial" charset="0"/>
              </a:rPr>
              <a:t> yaşı ve </a:t>
            </a:r>
            <a:r>
              <a:rPr lang="tr-TR" sz="2800" dirty="0" err="1" smtClean="0">
                <a:cs typeface="Arial" charset="0"/>
              </a:rPr>
              <a:t>infertilite</a:t>
            </a:r>
            <a:r>
              <a:rPr lang="tr-TR" sz="2800" dirty="0" smtClean="0">
                <a:cs typeface="Arial" charset="0"/>
              </a:rPr>
              <a:t> süresi dikkate alınarak belirlenmelidir, bu sayı bir hasta için 2 olabilirken bir diğeri için maksimum 9 sayısından bahsedilmektedir</a:t>
            </a:r>
            <a:r>
              <a:rPr lang="tr-TR" sz="2800" dirty="0" smtClean="0">
                <a:solidFill>
                  <a:srgbClr val="FFFFFF"/>
                </a:solidFill>
                <a:cs typeface="Arial" charset="0"/>
              </a:rPr>
              <a:t>. </a:t>
            </a:r>
          </a:p>
          <a:p>
            <a:pPr lvl="1">
              <a:lnSpc>
                <a:spcPct val="80000"/>
              </a:lnSpc>
            </a:pPr>
            <a:endParaRPr lang="tr-TR" sz="3200" dirty="0"/>
          </a:p>
        </p:txBody>
      </p:sp>
      <p:sp>
        <p:nvSpPr>
          <p:cNvPr id="5" name="4 Dikdörtgen"/>
          <p:cNvSpPr/>
          <p:nvPr/>
        </p:nvSpPr>
        <p:spPr>
          <a:xfrm>
            <a:off x="5255046" y="5891842"/>
            <a:ext cx="3337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solidFill>
                  <a:srgbClr val="8E0000"/>
                </a:solidFill>
                <a:cs typeface="Arial" charset="0"/>
              </a:rPr>
              <a:t>Custers</a:t>
            </a:r>
            <a:r>
              <a:rPr lang="tr-TR" i="1" dirty="0" smtClean="0">
                <a:solidFill>
                  <a:srgbClr val="8E0000"/>
                </a:solidFill>
                <a:cs typeface="Arial" charset="0"/>
              </a:rPr>
              <a:t> IM 2008 </a:t>
            </a:r>
            <a:r>
              <a:rPr lang="tr-TR" i="1" dirty="0" err="1" smtClean="0">
                <a:solidFill>
                  <a:srgbClr val="8E0000"/>
                </a:solidFill>
                <a:cs typeface="Arial" charset="0"/>
              </a:rPr>
              <a:t>Human</a:t>
            </a:r>
            <a:r>
              <a:rPr lang="tr-TR" i="1" dirty="0" smtClean="0">
                <a:solidFill>
                  <a:srgbClr val="8E0000"/>
                </a:solidFill>
                <a:cs typeface="Arial" charset="0"/>
              </a:rPr>
              <a:t> </a:t>
            </a:r>
            <a:r>
              <a:rPr lang="tr-TR" i="1" dirty="0" err="1" smtClean="0">
                <a:solidFill>
                  <a:srgbClr val="8E0000"/>
                </a:solidFill>
                <a:cs typeface="Arial" charset="0"/>
              </a:rPr>
              <a:t>Reprod</a:t>
            </a:r>
            <a:endParaRPr lang="tr-TR" i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67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001"/>
            <a:ext cx="82296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tr-TR" sz="1800" dirty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45" y="2060575"/>
            <a:ext cx="75406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69545" y="4200808"/>
            <a:ext cx="6998328" cy="887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801"/>
            <a:ext cx="799306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5236228" y="6029860"/>
            <a:ext cx="3214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>
                <a:solidFill>
                  <a:srgbClr val="800000"/>
                </a:solidFill>
              </a:rPr>
              <a:t>Merviel</a:t>
            </a:r>
            <a:r>
              <a:rPr lang="tr-TR" i="1" dirty="0" smtClean="0">
                <a:solidFill>
                  <a:srgbClr val="800000"/>
                </a:solidFill>
              </a:rPr>
              <a:t> P, </a:t>
            </a:r>
            <a:r>
              <a:rPr lang="tr-TR" i="1" dirty="0" smtClean="0">
                <a:solidFill>
                  <a:srgbClr val="800000"/>
                </a:solidFill>
              </a:rPr>
              <a:t>2010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i="1" dirty="0" err="1" smtClean="0">
                <a:solidFill>
                  <a:srgbClr val="800000"/>
                </a:solidFill>
              </a:rPr>
              <a:t>Fertil</a:t>
            </a:r>
            <a:r>
              <a:rPr lang="tr-TR" i="1" dirty="0" smtClean="0">
                <a:solidFill>
                  <a:srgbClr val="800000"/>
                </a:solidFill>
              </a:rPr>
              <a:t> 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i="1" dirty="0" err="1" smtClean="0">
                <a:solidFill>
                  <a:srgbClr val="800000"/>
                </a:solidFill>
              </a:rPr>
              <a:t>Steril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tr-TR" i="1" dirty="0" smtClean="0"/>
              <a:t/>
            </a:r>
            <a:br>
              <a:rPr lang="tr-TR" i="1" dirty="0" smtClean="0"/>
            </a:b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xmlns="" val="3194962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40532"/>
            <a:ext cx="7993062" cy="30241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Dikdörtgen 1"/>
          <p:cNvSpPr>
            <a:spLocks noChangeArrowheads="1"/>
          </p:cNvSpPr>
          <p:nvPr/>
        </p:nvSpPr>
        <p:spPr bwMode="auto">
          <a:xfrm>
            <a:off x="5580063" y="6402388"/>
            <a:ext cx="3563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1600" i="1" dirty="0" err="1">
                <a:solidFill>
                  <a:srgbClr val="800000"/>
                </a:solidFill>
              </a:rPr>
              <a:t>Merviel</a:t>
            </a:r>
            <a:r>
              <a:rPr lang="tr-TR" sz="1600" i="1" dirty="0">
                <a:solidFill>
                  <a:srgbClr val="800000"/>
                </a:solidFill>
              </a:rPr>
              <a:t> P</a:t>
            </a:r>
            <a:r>
              <a:rPr lang="tr-TR" sz="1600" i="1" dirty="0" smtClean="0">
                <a:solidFill>
                  <a:srgbClr val="800000"/>
                </a:solidFill>
              </a:rPr>
              <a:t>, 2010 </a:t>
            </a:r>
            <a:r>
              <a:rPr lang="en-US" sz="1600" i="1" dirty="0" err="1" smtClean="0">
                <a:solidFill>
                  <a:srgbClr val="800000"/>
                </a:solidFill>
              </a:rPr>
              <a:t>Fertil</a:t>
            </a:r>
            <a:r>
              <a:rPr lang="en-US" sz="1600" i="1" dirty="0" smtClean="0">
                <a:solidFill>
                  <a:srgbClr val="800000"/>
                </a:solidFill>
              </a:rPr>
              <a:t> </a:t>
            </a:r>
            <a:r>
              <a:rPr lang="en-US" sz="1600" i="1" dirty="0" smtClean="0">
                <a:solidFill>
                  <a:srgbClr val="800000"/>
                </a:solidFill>
              </a:rPr>
              <a:t> </a:t>
            </a:r>
            <a:r>
              <a:rPr lang="en-US" sz="1600" i="1" dirty="0" err="1" smtClean="0">
                <a:solidFill>
                  <a:srgbClr val="800000"/>
                </a:solidFill>
              </a:rPr>
              <a:t>Steril</a:t>
            </a:r>
            <a:r>
              <a:rPr lang="en-US" sz="1600" i="1" dirty="0" smtClean="0">
                <a:solidFill>
                  <a:srgbClr val="800000"/>
                </a:solidFill>
              </a:rPr>
              <a:t> </a:t>
            </a:r>
            <a:endParaRPr lang="tr-TR" sz="1600" i="1" dirty="0">
              <a:solidFill>
                <a:srgbClr val="800000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45132"/>
            <a:ext cx="799306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188" y="507973"/>
            <a:ext cx="2709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E0000"/>
                </a:solidFill>
              </a:rPr>
              <a:t>Bayan </a:t>
            </a:r>
            <a:r>
              <a:rPr lang="en-US" sz="3600" dirty="0" err="1">
                <a:solidFill>
                  <a:srgbClr val="8E0000"/>
                </a:solidFill>
              </a:rPr>
              <a:t>yaşı</a:t>
            </a:r>
            <a:endParaRPr lang="en-US" sz="3600" dirty="0">
              <a:solidFill>
                <a:srgbClr val="8E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7616" y="5940723"/>
            <a:ext cx="656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 </a:t>
            </a:r>
            <a:r>
              <a:rPr lang="en-US" sz="2400" b="1" dirty="0" err="1" smtClean="0"/>
              <a:t>önemli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faktör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olarak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görünmektedir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28904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1-07 at 11.23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744" r="-26744"/>
          <a:stretch>
            <a:fillRect/>
          </a:stretch>
        </p:blipFill>
        <p:spPr>
          <a:xfrm>
            <a:off x="4051300" y="1524000"/>
            <a:ext cx="54483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E0000"/>
                </a:solidFill>
              </a:rPr>
              <a:t>IUI </a:t>
            </a:r>
            <a:r>
              <a:rPr lang="en-US" b="1" dirty="0" err="1" smtClean="0">
                <a:solidFill>
                  <a:srgbClr val="8E0000"/>
                </a:solidFill>
              </a:rPr>
              <a:t>Teknik</a:t>
            </a:r>
            <a:endParaRPr lang="en-US" b="1" dirty="0">
              <a:solidFill>
                <a:srgbClr val="8E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07" y="1820174"/>
            <a:ext cx="49114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SPERM </a:t>
            </a:r>
            <a:r>
              <a:rPr lang="tr-TR" sz="3200" dirty="0" smtClean="0"/>
              <a:t>HAZIRLAMA VE IUI TEKNİKLERİNİN </a:t>
            </a:r>
            <a:r>
              <a:rPr lang="tr-TR" sz="3200" dirty="0" smtClean="0">
                <a:solidFill>
                  <a:srgbClr val="FFFF00"/>
                </a:solidFill>
              </a:rPr>
              <a:t>ANLAMLI KATKISI YOK</a:t>
            </a:r>
          </a:p>
          <a:p>
            <a:pPr lvl="0"/>
            <a:r>
              <a:rPr lang="tr-TR" b="1" i="1" dirty="0" smtClean="0">
                <a:solidFill>
                  <a:srgbClr val="800000"/>
                </a:solidFill>
              </a:rPr>
              <a:t>                </a:t>
            </a:r>
          </a:p>
          <a:p>
            <a:pPr lvl="0"/>
            <a:r>
              <a:rPr lang="tr-TR" b="1" i="1" dirty="0" smtClean="0">
                <a:solidFill>
                  <a:srgbClr val="800000"/>
                </a:solidFill>
              </a:rPr>
              <a:t> </a:t>
            </a:r>
            <a:r>
              <a:rPr lang="tr-TR" b="1" i="1" dirty="0" smtClean="0">
                <a:solidFill>
                  <a:srgbClr val="800000"/>
                </a:solidFill>
              </a:rPr>
              <a:t>                                   </a:t>
            </a:r>
            <a:r>
              <a:rPr lang="tr-TR" i="1" dirty="0" err="1" smtClean="0">
                <a:solidFill>
                  <a:srgbClr val="800000"/>
                </a:solidFill>
              </a:rPr>
              <a:t>Eshre</a:t>
            </a:r>
            <a:r>
              <a:rPr lang="tr-TR" i="1" dirty="0" smtClean="0">
                <a:solidFill>
                  <a:srgbClr val="800000"/>
                </a:solidFill>
              </a:rPr>
              <a:t> </a:t>
            </a:r>
            <a:r>
              <a:rPr lang="tr-TR" i="1" dirty="0" err="1" smtClean="0">
                <a:solidFill>
                  <a:srgbClr val="800000"/>
                </a:solidFill>
              </a:rPr>
              <a:t>Capri</a:t>
            </a:r>
            <a:r>
              <a:rPr lang="tr-TR" i="1" dirty="0" smtClean="0">
                <a:solidFill>
                  <a:srgbClr val="800000"/>
                </a:solidFill>
              </a:rPr>
              <a:t> Workshop</a:t>
            </a:r>
            <a:r>
              <a:rPr lang="en-US" i="1" dirty="0" smtClean="0">
                <a:solidFill>
                  <a:srgbClr val="800000"/>
                </a:solidFill>
              </a:rPr>
              <a:t> 2009</a:t>
            </a:r>
            <a:endParaRPr lang="tr-TR" b="1" i="1" dirty="0" smtClean="0">
              <a:solidFill>
                <a:srgbClr val="800000"/>
              </a:solidFill>
            </a:endParaRPr>
          </a:p>
          <a:p>
            <a:pPr lvl="0"/>
            <a:endParaRPr lang="tr-TR" b="1" i="1" dirty="0" smtClean="0">
              <a:solidFill>
                <a:srgbClr val="800000"/>
              </a:solidFill>
            </a:endParaRPr>
          </a:p>
          <a:p>
            <a:pPr lvl="0"/>
            <a:endParaRPr lang="tr-TR" b="1" i="1" dirty="0" smtClean="0">
              <a:solidFill>
                <a:srgbClr val="800000"/>
              </a:solidFill>
            </a:endParaRPr>
          </a:p>
          <a:p>
            <a:pPr lvl="0"/>
            <a:endParaRPr lang="tr-TR" b="1" i="1" dirty="0" smtClean="0">
              <a:solidFill>
                <a:srgbClr val="800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tr-TR" b="1" dirty="0" smtClean="0"/>
              <a:t> </a:t>
            </a:r>
            <a:r>
              <a:rPr lang="tr-TR" sz="2800" b="1" dirty="0" err="1" smtClean="0"/>
              <a:t>Soft</a:t>
            </a:r>
            <a:r>
              <a:rPr lang="tr-TR" sz="2800" b="1" dirty="0" smtClean="0"/>
              <a:t> veya Sert </a:t>
            </a:r>
            <a:r>
              <a:rPr lang="tr-TR" sz="2800" b="1" dirty="0" err="1" smtClean="0"/>
              <a:t>kateter</a:t>
            </a:r>
            <a:endParaRPr lang="tr-TR" sz="2800" b="1" dirty="0" smtClean="0"/>
          </a:p>
          <a:p>
            <a:r>
              <a:rPr lang="tr-TR" b="1" dirty="0" smtClean="0"/>
              <a:t>   </a:t>
            </a:r>
            <a:r>
              <a:rPr lang="tr-TR" sz="2200" b="1" dirty="0" smtClean="0"/>
              <a:t>Canlı gebelik ve Gebelik oranı </a:t>
            </a:r>
            <a:endParaRPr lang="tr-TR" sz="2200" b="1" dirty="0" smtClean="0"/>
          </a:p>
          <a:p>
            <a:r>
              <a:rPr lang="tr-TR" b="1" dirty="0" smtClean="0"/>
              <a:t> </a:t>
            </a:r>
            <a:r>
              <a:rPr lang="tr-TR" b="1" dirty="0" smtClean="0"/>
              <a:t>                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FF00"/>
                </a:solidFill>
              </a:rPr>
              <a:t>FARK YOK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                             </a:t>
            </a:r>
          </a:p>
          <a:p>
            <a:r>
              <a:rPr lang="tr-TR" b="1" i="1" dirty="0" smtClean="0">
                <a:solidFill>
                  <a:srgbClr val="FFFF00"/>
                </a:solidFill>
              </a:rPr>
              <a:t>                             </a:t>
            </a:r>
            <a:r>
              <a:rPr lang="tr-TR" b="1" i="1" dirty="0" smtClean="0">
                <a:solidFill>
                  <a:srgbClr val="FFFF00"/>
                </a:solidFill>
              </a:rPr>
              <a:t>   </a:t>
            </a:r>
            <a:r>
              <a:rPr lang="tr-TR" i="1" dirty="0" err="1" smtClean="0">
                <a:solidFill>
                  <a:srgbClr val="8E0000"/>
                </a:solidFill>
              </a:rPr>
              <a:t>van</a:t>
            </a:r>
            <a:r>
              <a:rPr lang="tr-TR" i="1" dirty="0" smtClean="0">
                <a:solidFill>
                  <a:srgbClr val="8E0000"/>
                </a:solidFill>
              </a:rPr>
              <a:t> der </a:t>
            </a:r>
            <a:r>
              <a:rPr lang="tr-TR" i="1" dirty="0" err="1" smtClean="0">
                <a:solidFill>
                  <a:srgbClr val="8E0000"/>
                </a:solidFill>
              </a:rPr>
              <a:t>Poel</a:t>
            </a:r>
            <a:r>
              <a:rPr lang="tr-TR" i="1" dirty="0" smtClean="0">
                <a:solidFill>
                  <a:srgbClr val="8E0000"/>
                </a:solidFill>
              </a:rPr>
              <a:t> N, 2010 </a:t>
            </a:r>
            <a:r>
              <a:rPr lang="tr-TR" i="1" dirty="0" err="1" smtClean="0">
                <a:solidFill>
                  <a:srgbClr val="8E0000"/>
                </a:solidFill>
              </a:rPr>
              <a:t>Cochrane</a:t>
            </a:r>
            <a:endParaRPr lang="en-US" sz="3200" i="1" dirty="0" smtClean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350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kdörtgen 1"/>
          <p:cNvSpPr>
            <a:spLocks noChangeArrowheads="1"/>
          </p:cNvSpPr>
          <p:nvPr/>
        </p:nvSpPr>
        <p:spPr bwMode="auto">
          <a:xfrm>
            <a:off x="5925103" y="6402388"/>
            <a:ext cx="2978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i="1" dirty="0" err="1">
                <a:solidFill>
                  <a:srgbClr val="800000"/>
                </a:solidFill>
              </a:rPr>
              <a:t>Merviel</a:t>
            </a:r>
            <a:r>
              <a:rPr lang="tr-TR" i="1" dirty="0">
                <a:solidFill>
                  <a:srgbClr val="800000"/>
                </a:solidFill>
              </a:rPr>
              <a:t> P, </a:t>
            </a:r>
            <a:r>
              <a:rPr lang="tr-TR" i="1" dirty="0" smtClean="0">
                <a:solidFill>
                  <a:srgbClr val="800000"/>
                </a:solidFill>
              </a:rPr>
              <a:t>2010 </a:t>
            </a:r>
            <a:r>
              <a:rPr lang="en-US" i="1" dirty="0" err="1" smtClean="0">
                <a:solidFill>
                  <a:srgbClr val="800000"/>
                </a:solidFill>
              </a:rPr>
              <a:t>Fertil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i="1" dirty="0" err="1" smtClean="0">
                <a:solidFill>
                  <a:srgbClr val="800000"/>
                </a:solidFill>
              </a:rPr>
              <a:t>Steril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endParaRPr lang="tr-TR" i="1" dirty="0">
              <a:solidFill>
                <a:srgbClr val="800000"/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57200" y="2247440"/>
            <a:ext cx="8229600" cy="3999123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FF00"/>
                </a:solidFill>
              </a:rPr>
              <a:t>İdeal </a:t>
            </a:r>
            <a:r>
              <a:rPr lang="tr-TR" dirty="0" err="1" smtClean="0">
                <a:solidFill>
                  <a:srgbClr val="FFFF00"/>
                </a:solidFill>
              </a:rPr>
              <a:t>siklus</a:t>
            </a:r>
            <a:r>
              <a:rPr lang="tr-TR" dirty="0" smtClean="0">
                <a:solidFill>
                  <a:srgbClr val="FFFF00"/>
                </a:solidFill>
              </a:rPr>
              <a:t>;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&lt; 30 yaş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faktör  veya </a:t>
            </a:r>
            <a:r>
              <a:rPr lang="tr-TR" dirty="0" err="1" smtClean="0"/>
              <a:t>anovulasyon</a:t>
            </a:r>
            <a:endParaRPr lang="tr-TR" dirty="0" smtClean="0"/>
          </a:p>
          <a:p>
            <a:r>
              <a:rPr lang="tr-TR" dirty="0" smtClean="0"/>
              <a:t>Erkek TMS ≥5 milyon</a:t>
            </a:r>
          </a:p>
          <a:p>
            <a:r>
              <a:rPr lang="tr-TR" dirty="0" err="1" smtClean="0"/>
              <a:t>Teratospermi</a:t>
            </a:r>
            <a:r>
              <a:rPr lang="tr-TR" dirty="0" smtClean="0"/>
              <a:t> ≤ %70</a:t>
            </a:r>
          </a:p>
          <a:p>
            <a:r>
              <a:rPr lang="tr-TR" dirty="0" smtClean="0"/>
              <a:t>HCG günü &gt;16 mm &gt;1 </a:t>
            </a:r>
            <a:r>
              <a:rPr lang="tr-TR" dirty="0" err="1" smtClean="0"/>
              <a:t>folikül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      ve E2 ≥ 500</a:t>
            </a:r>
          </a:p>
          <a:p>
            <a:r>
              <a:rPr lang="tr-TR" dirty="0" err="1" smtClean="0"/>
              <a:t>Soft</a:t>
            </a:r>
            <a:r>
              <a:rPr lang="tr-TR" dirty="0" smtClean="0"/>
              <a:t> </a:t>
            </a:r>
            <a:r>
              <a:rPr lang="tr-TR" dirty="0" err="1" smtClean="0"/>
              <a:t>kateter</a:t>
            </a:r>
            <a:r>
              <a:rPr lang="tr-TR" dirty="0" smtClean="0"/>
              <a:t> kullanılması </a:t>
            </a:r>
          </a:p>
          <a:p>
            <a:endParaRPr lang="tr-TR" dirty="0"/>
          </a:p>
        </p:txBody>
      </p:sp>
      <p:pic>
        <p:nvPicPr>
          <p:cNvPr id="5" name="Picture 4" descr="Screen Shot 2015-10-27 at 2.01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74" y="152400"/>
            <a:ext cx="8554403" cy="1420602"/>
          </a:xfrm>
          <a:prstGeom prst="rect">
            <a:avLst/>
          </a:prstGeom>
        </p:spPr>
      </p:pic>
      <p:pic>
        <p:nvPicPr>
          <p:cNvPr id="6" name="Content Placeholder 3" descr="Screen Shot 2015-10-27 at 2.01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321" r="-46321"/>
          <a:stretch>
            <a:fillRect/>
          </a:stretch>
        </p:blipFill>
        <p:spPr>
          <a:xfrm>
            <a:off x="4037162" y="1817092"/>
            <a:ext cx="64094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904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765175"/>
            <a:ext cx="8280400" cy="54752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en-US" sz="2400" dirty="0">
              <a:latin typeface="Calibri" charset="0"/>
              <a:cs typeface="Calibri" charset="0"/>
            </a:endParaRPr>
          </a:p>
          <a:p>
            <a:pPr eaLnBrk="1" hangingPunct="1"/>
            <a:endParaRPr lang="tr-TR" sz="2400" b="1" dirty="0">
              <a:solidFill>
                <a:srgbClr val="FF0000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altLang="ja-JP" sz="2800" dirty="0" smtClean="0">
                <a:latin typeface="+mj-lt"/>
                <a:cs typeface="Calibri" charset="0"/>
              </a:rPr>
              <a:t>O</a:t>
            </a:r>
            <a:r>
              <a:rPr lang="tr-TR" altLang="ja-JP" sz="2800" dirty="0" err="1" smtClean="0">
                <a:latin typeface="+mj-lt"/>
                <a:cs typeface="Calibri" charset="0"/>
              </a:rPr>
              <a:t>ptimum</a:t>
            </a:r>
            <a:r>
              <a:rPr lang="tr-TR" altLang="ja-JP" sz="2800" dirty="0" smtClean="0">
                <a:latin typeface="+mj-lt"/>
                <a:cs typeface="Calibri" charset="0"/>
              </a:rPr>
              <a:t> yaş  &lt; 30 yaş (&lt; 30-40) </a:t>
            </a:r>
            <a:endParaRPr lang="tr-TR" altLang="ja-JP" sz="2800" dirty="0">
              <a:latin typeface="+mj-lt"/>
              <a:cs typeface="Calibri" charset="0"/>
            </a:endParaRPr>
          </a:p>
          <a:p>
            <a:pPr eaLnBrk="1" hangingPunct="1"/>
            <a:r>
              <a:rPr lang="tr-TR" sz="2800" dirty="0" err="1" smtClean="0">
                <a:latin typeface="+mj-lt"/>
                <a:cs typeface="Calibri" charset="0"/>
              </a:rPr>
              <a:t>İnfertilite</a:t>
            </a:r>
            <a:r>
              <a:rPr lang="tr-TR" sz="2800" dirty="0" smtClean="0">
                <a:latin typeface="+mj-lt"/>
                <a:cs typeface="Calibri" charset="0"/>
              </a:rPr>
              <a:t> süresi  &lt; 4 yıl </a:t>
            </a:r>
          </a:p>
          <a:p>
            <a:pPr eaLnBrk="1" hangingPunct="1"/>
            <a:r>
              <a:rPr lang="tr-TR" sz="2800" dirty="0" smtClean="0">
                <a:latin typeface="+mj-lt"/>
                <a:cs typeface="Calibri" charset="0"/>
              </a:rPr>
              <a:t>2  </a:t>
            </a:r>
            <a:r>
              <a:rPr lang="tr-TR" sz="2800" dirty="0" err="1" smtClean="0">
                <a:latin typeface="+mj-lt"/>
                <a:cs typeface="Calibri" charset="0"/>
              </a:rPr>
              <a:t>folikül</a:t>
            </a:r>
            <a:r>
              <a:rPr lang="tr-TR" sz="2800" dirty="0" smtClean="0">
                <a:latin typeface="+mj-lt"/>
                <a:cs typeface="Calibri" charset="0"/>
              </a:rPr>
              <a:t> ( &gt;16 mm, E2 &gt; 500)</a:t>
            </a:r>
            <a:endParaRPr lang="tr-TR" sz="2800" dirty="0">
              <a:latin typeface="+mj-lt"/>
            </a:endParaRPr>
          </a:p>
          <a:p>
            <a:pPr eaLnBrk="1" hangingPunct="1"/>
            <a:r>
              <a:rPr lang="tr-TR" sz="2800" dirty="0" smtClean="0">
                <a:latin typeface="+mj-lt"/>
                <a:cs typeface="Calibri" charset="0"/>
              </a:rPr>
              <a:t>Hareketli</a:t>
            </a:r>
            <a:r>
              <a:rPr lang="en-US" sz="2800" dirty="0" smtClean="0">
                <a:latin typeface="+mj-lt"/>
                <a:cs typeface="Calibri" charset="0"/>
              </a:rPr>
              <a:t> </a:t>
            </a:r>
            <a:r>
              <a:rPr lang="en-US" sz="2800" dirty="0">
                <a:latin typeface="+mj-lt"/>
                <a:cs typeface="Calibri" charset="0"/>
              </a:rPr>
              <a:t>spermatozoa </a:t>
            </a:r>
            <a:r>
              <a:rPr lang="en-US" sz="2800" dirty="0" smtClean="0">
                <a:latin typeface="+mj-lt"/>
                <a:cs typeface="Calibri" charset="0"/>
              </a:rPr>
              <a:t>  </a:t>
            </a:r>
            <a:r>
              <a:rPr lang="en-US" sz="2800" dirty="0">
                <a:latin typeface="+mj-lt"/>
                <a:cs typeface="Calibri" charset="0"/>
              </a:rPr>
              <a:t>&gt;5 </a:t>
            </a:r>
            <a:r>
              <a:rPr lang="tr-TR" sz="2800" dirty="0">
                <a:latin typeface="+mj-lt"/>
                <a:cs typeface="Calibri" charset="0"/>
              </a:rPr>
              <a:t>x</a:t>
            </a:r>
            <a:r>
              <a:rPr lang="en-US" sz="2800" dirty="0">
                <a:latin typeface="+mj-lt"/>
                <a:cs typeface="Calibri" charset="0"/>
              </a:rPr>
              <a:t> </a:t>
            </a:r>
            <a:r>
              <a:rPr lang="en-US" sz="2800" dirty="0" smtClean="0">
                <a:latin typeface="+mj-lt"/>
                <a:cs typeface="Calibri" charset="0"/>
              </a:rPr>
              <a:t>10</a:t>
            </a:r>
            <a:r>
              <a:rPr lang="en-US" sz="2800" baseline="30000" dirty="0" smtClean="0">
                <a:latin typeface="+mj-lt"/>
                <a:cs typeface="Calibri" charset="0"/>
              </a:rPr>
              <a:t>6</a:t>
            </a:r>
            <a:r>
              <a:rPr lang="tr-TR" sz="2800" baseline="30000" dirty="0" smtClean="0">
                <a:latin typeface="+mj-lt"/>
                <a:cs typeface="Calibri" charset="0"/>
              </a:rPr>
              <a:t> (</a:t>
            </a:r>
            <a:r>
              <a:rPr lang="tr-TR" sz="3000" baseline="30000" dirty="0" err="1" smtClean="0">
                <a:solidFill>
                  <a:srgbClr val="FFFF00"/>
                </a:solidFill>
                <a:latin typeface="+mj-lt"/>
                <a:cs typeface="Calibri" charset="0"/>
              </a:rPr>
              <a:t>İnsemine</a:t>
            </a:r>
            <a:r>
              <a:rPr lang="tr-TR" sz="3000" baseline="30000" dirty="0" smtClean="0">
                <a:solidFill>
                  <a:srgbClr val="FFFF00"/>
                </a:solidFill>
                <a:latin typeface="+mj-lt"/>
                <a:cs typeface="Calibri" charset="0"/>
              </a:rPr>
              <a:t> </a:t>
            </a:r>
            <a:r>
              <a:rPr lang="tr-TR" sz="3000" baseline="30000" dirty="0" err="1" smtClean="0">
                <a:solidFill>
                  <a:srgbClr val="FFFF00"/>
                </a:solidFill>
                <a:latin typeface="+mj-lt"/>
                <a:cs typeface="Calibri" charset="0"/>
              </a:rPr>
              <a:t>Motil</a:t>
            </a:r>
            <a:r>
              <a:rPr lang="tr-TR" sz="3000" baseline="30000" dirty="0" smtClean="0">
                <a:solidFill>
                  <a:srgbClr val="FFFF00"/>
                </a:solidFill>
                <a:latin typeface="+mj-lt"/>
                <a:cs typeface="Calibri" charset="0"/>
              </a:rPr>
              <a:t>  &gt;1-5 milyon </a:t>
            </a:r>
            <a:r>
              <a:rPr lang="tr-TR" sz="2800" baseline="30000" dirty="0" smtClean="0">
                <a:latin typeface="+mj-lt"/>
                <a:cs typeface="Calibri" charset="0"/>
              </a:rPr>
              <a:t>)</a:t>
            </a:r>
          </a:p>
          <a:p>
            <a:r>
              <a:rPr lang="tr-TR" sz="2800" dirty="0" err="1" smtClean="0">
                <a:cs typeface="Calibri" charset="0"/>
              </a:rPr>
              <a:t>Double</a:t>
            </a:r>
            <a:r>
              <a:rPr lang="tr-TR" sz="2800" dirty="0" smtClean="0">
                <a:cs typeface="Calibri" charset="0"/>
              </a:rPr>
              <a:t> IUI etkili (</a:t>
            </a:r>
            <a:r>
              <a:rPr lang="tr-TR" sz="2800" dirty="0" err="1" smtClean="0">
                <a:cs typeface="Calibri" charset="0"/>
              </a:rPr>
              <a:t>male</a:t>
            </a:r>
            <a:r>
              <a:rPr lang="tr-TR" sz="2800" dirty="0" smtClean="0">
                <a:cs typeface="Calibri" charset="0"/>
              </a:rPr>
              <a:t> faktörde daha fazla)</a:t>
            </a:r>
            <a:endParaRPr lang="tr-TR" sz="2800" baseline="30000" dirty="0" smtClean="0">
              <a:latin typeface="+mj-lt"/>
              <a:cs typeface="Calibri" charset="0"/>
            </a:endParaRPr>
          </a:p>
          <a:p>
            <a:r>
              <a:rPr lang="tr-TR" sz="2800" dirty="0" err="1" smtClean="0"/>
              <a:t>Luteal</a:t>
            </a:r>
            <a:r>
              <a:rPr lang="tr-TR" sz="2800" dirty="0" smtClean="0"/>
              <a:t> destek GND/IUI da etkili</a:t>
            </a:r>
          </a:p>
          <a:p>
            <a:pPr eaLnBrk="1" hangingPunct="1"/>
            <a:r>
              <a:rPr lang="en-US" sz="2800" dirty="0" err="1" smtClean="0">
                <a:latin typeface="+mj-lt"/>
                <a:cs typeface="Calibri" charset="0"/>
              </a:rPr>
              <a:t>Zamanlama</a:t>
            </a:r>
            <a:r>
              <a:rPr lang="tr-TR" sz="2800" dirty="0" smtClean="0">
                <a:latin typeface="+mj-lt"/>
                <a:cs typeface="Calibri" charset="0"/>
              </a:rPr>
              <a:t> ( 34-36 h)</a:t>
            </a:r>
          </a:p>
          <a:p>
            <a:pPr eaLnBrk="1" hangingPunct="1"/>
            <a:r>
              <a:rPr lang="en-US" sz="2800" dirty="0" smtClean="0">
                <a:latin typeface="+mj-lt"/>
                <a:cs typeface="Calibri" charset="0"/>
              </a:rPr>
              <a:t>IUI </a:t>
            </a:r>
            <a:r>
              <a:rPr lang="en-US" sz="2800" dirty="0" err="1" smtClean="0">
                <a:latin typeface="+mj-lt"/>
                <a:cs typeface="Calibri" charset="0"/>
              </a:rPr>
              <a:t>sayısı</a:t>
            </a:r>
            <a:r>
              <a:rPr lang="tr-TR" sz="2800" dirty="0" smtClean="0">
                <a:latin typeface="+mj-lt"/>
                <a:cs typeface="Calibri" charset="0"/>
              </a:rPr>
              <a:t> (arttıkça başarı artıyor Üst sınır 4? 6? 9?)</a:t>
            </a:r>
          </a:p>
          <a:p>
            <a:pPr eaLnBrk="1" hangingPunct="1"/>
            <a:r>
              <a:rPr lang="tr-TR" sz="2800" dirty="0" err="1" smtClean="0">
                <a:latin typeface="+mj-lt"/>
                <a:cs typeface="Calibri" charset="0"/>
              </a:rPr>
              <a:t>Endometriozis</a:t>
            </a:r>
            <a:r>
              <a:rPr lang="tr-TR" sz="2800" dirty="0" smtClean="0">
                <a:latin typeface="+mj-lt"/>
                <a:cs typeface="Calibri" charset="0"/>
              </a:rPr>
              <a:t> ve DOR dışı </a:t>
            </a:r>
            <a:r>
              <a:rPr lang="tr-TR" sz="2800" dirty="0" err="1" smtClean="0">
                <a:latin typeface="+mj-lt"/>
                <a:cs typeface="Calibri" charset="0"/>
              </a:rPr>
              <a:t>etioloji</a:t>
            </a:r>
            <a:r>
              <a:rPr lang="tr-TR" sz="2800" dirty="0" smtClean="0">
                <a:latin typeface="+mj-lt"/>
                <a:cs typeface="Calibri" charset="0"/>
              </a:rPr>
              <a:t> daha iyi</a:t>
            </a:r>
            <a:r>
              <a:rPr lang="en-US" sz="2800" dirty="0" smtClean="0">
                <a:latin typeface="+mj-lt"/>
                <a:cs typeface="Calibri" charset="0"/>
              </a:rPr>
              <a:t> </a:t>
            </a:r>
          </a:p>
          <a:p>
            <a:r>
              <a:rPr lang="en-US" sz="2800" dirty="0" smtClean="0">
                <a:latin typeface="+mj-lt"/>
              </a:rPr>
              <a:t>S</a:t>
            </a:r>
            <a:r>
              <a:rPr lang="tr-TR" sz="2800" dirty="0" smtClean="0">
                <a:latin typeface="+mj-lt"/>
              </a:rPr>
              <a:t>emen hazırlama şekli etkisiz</a:t>
            </a:r>
          </a:p>
          <a:p>
            <a:r>
              <a:rPr lang="en-US" sz="2800" dirty="0" smtClean="0">
                <a:latin typeface="+mj-lt"/>
              </a:rPr>
              <a:t>A</a:t>
            </a:r>
            <a:r>
              <a:rPr lang="tr-TR" sz="2800" dirty="0" err="1" smtClean="0">
                <a:latin typeface="+mj-lt"/>
              </a:rPr>
              <a:t>ntagonist</a:t>
            </a:r>
            <a:r>
              <a:rPr lang="tr-TR" sz="2800" dirty="0" smtClean="0">
                <a:latin typeface="+mj-lt"/>
              </a:rPr>
              <a:t> eklenmesi şart değil</a:t>
            </a:r>
          </a:p>
          <a:p>
            <a:pPr eaLnBrk="1" hangingPunct="1">
              <a:lnSpc>
                <a:spcPct val="80000"/>
              </a:lnSpc>
            </a:pPr>
            <a:endParaRPr lang="tr-TR" sz="2400" b="1" dirty="0">
              <a:latin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Eve </a:t>
            </a:r>
            <a:r>
              <a:rPr lang="en-US" dirty="0" err="1">
                <a:solidFill>
                  <a:srgbClr val="800000"/>
                </a:solidFill>
              </a:rPr>
              <a:t>Götürülecek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Mesajlar</a:t>
            </a: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58048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03" y="3926492"/>
            <a:ext cx="302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             </a:t>
            </a:r>
            <a:r>
              <a:rPr lang="en-US" sz="4000" b="1" i="1" dirty="0" err="1" smtClean="0">
                <a:solidFill>
                  <a:srgbClr val="800000"/>
                </a:solidFill>
              </a:rPr>
              <a:t>Teşekkürler</a:t>
            </a:r>
            <a:endParaRPr lang="en-US" sz="4000" b="1" i="1" dirty="0">
              <a:solidFill>
                <a:srgbClr val="800000"/>
              </a:solidFill>
            </a:endParaRPr>
          </a:p>
        </p:txBody>
      </p:sp>
      <p:pic>
        <p:nvPicPr>
          <p:cNvPr id="1026" name="Picture 2" descr="C:\Users\Acer\Desktop\kk_620_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0910" y="3571335"/>
            <a:ext cx="4865298" cy="3046323"/>
          </a:xfrm>
          <a:prstGeom prst="rect">
            <a:avLst/>
          </a:prstGeom>
          <a:noFill/>
        </p:spPr>
      </p:pic>
      <p:pic>
        <p:nvPicPr>
          <p:cNvPr id="1028" name="Picture 4" descr="Image result for istanbul medeniyet üniversite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1" y="148264"/>
            <a:ext cx="5131998" cy="3000376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5943607" y="1155940"/>
            <a:ext cx="302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             </a:t>
            </a:r>
            <a:r>
              <a:rPr lang="en-US" sz="4000" b="1" i="1" dirty="0" err="1" smtClean="0">
                <a:solidFill>
                  <a:srgbClr val="800000"/>
                </a:solidFill>
              </a:rPr>
              <a:t>Teşekkürler</a:t>
            </a:r>
            <a:endParaRPr lang="en-US" sz="40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702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665288"/>
            <a:ext cx="4038600" cy="4665662"/>
          </a:xfrm>
          <a:noFill/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65288"/>
            <a:ext cx="43053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5-10-27 at 1.45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334962"/>
            <a:ext cx="8334436" cy="1165226"/>
          </a:xfrm>
          <a:prstGeom prst="rect">
            <a:avLst/>
          </a:prstGeom>
        </p:spPr>
      </p:pic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5409282" y="6330950"/>
            <a:ext cx="373471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sz="1600" i="1" dirty="0" err="1" smtClean="0">
                <a:solidFill>
                  <a:srgbClr val="800000"/>
                </a:solidFill>
              </a:rPr>
              <a:t>Sinikka</a:t>
            </a:r>
            <a:r>
              <a:rPr lang="tr-TR" sz="1600" i="1" dirty="0" smtClean="0">
                <a:solidFill>
                  <a:srgbClr val="800000"/>
                </a:solidFill>
              </a:rPr>
              <a:t> NH, </a:t>
            </a:r>
            <a:r>
              <a:rPr lang="tr-TR" sz="1600" i="1" dirty="0" smtClean="0">
                <a:solidFill>
                  <a:srgbClr val="800000"/>
                </a:solidFill>
              </a:rPr>
              <a:t>1999 Hum </a:t>
            </a:r>
            <a:r>
              <a:rPr lang="tr-TR" sz="1600" i="1" dirty="0" err="1" smtClean="0">
                <a:solidFill>
                  <a:srgbClr val="800000"/>
                </a:solidFill>
              </a:rPr>
              <a:t>Reprod</a:t>
            </a:r>
            <a:endParaRPr lang="tr-TR" sz="16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843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5-10-27 at 1.45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334962"/>
            <a:ext cx="8334436" cy="1165226"/>
          </a:xfrm>
          <a:prstGeom prst="rect">
            <a:avLst/>
          </a:prstGeom>
        </p:spPr>
      </p:pic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457199" y="1674564"/>
            <a:ext cx="8334437" cy="4421436"/>
          </a:xfrm>
        </p:spPr>
        <p:txBody>
          <a:bodyPr/>
          <a:lstStyle/>
          <a:p>
            <a:pPr>
              <a:buNone/>
            </a:pPr>
            <a:r>
              <a:rPr lang="tr-TR" dirty="0" err="1" smtClean="0">
                <a:solidFill>
                  <a:srgbClr val="FFFF00"/>
                </a:solidFill>
              </a:rPr>
              <a:t>Prediktif</a:t>
            </a:r>
            <a:r>
              <a:rPr lang="tr-TR" dirty="0" smtClean="0">
                <a:solidFill>
                  <a:srgbClr val="FFFF00"/>
                </a:solidFill>
              </a:rPr>
              <a:t> faktörler;</a:t>
            </a:r>
          </a:p>
          <a:p>
            <a:pPr>
              <a:buNone/>
            </a:pPr>
            <a:endParaRPr lang="tr-TR" dirty="0" smtClean="0">
              <a:solidFill>
                <a:srgbClr val="FFFF00"/>
              </a:solidFill>
            </a:endParaRPr>
          </a:p>
          <a:p>
            <a:r>
              <a:rPr lang="tr-TR" dirty="0" smtClean="0"/>
              <a:t>&lt; 40 yaş</a:t>
            </a:r>
          </a:p>
          <a:p>
            <a:r>
              <a:rPr lang="tr-TR" dirty="0" smtClean="0"/>
              <a:t>≤ 6 yıl </a:t>
            </a:r>
            <a:r>
              <a:rPr lang="tr-TR" dirty="0" err="1" smtClean="0"/>
              <a:t>İnfertilite</a:t>
            </a:r>
            <a:r>
              <a:rPr lang="tr-TR" dirty="0" smtClean="0"/>
              <a:t> süresi </a:t>
            </a:r>
          </a:p>
          <a:p>
            <a:r>
              <a:rPr lang="tr-TR" dirty="0" err="1" smtClean="0"/>
              <a:t>Endometriozis</a:t>
            </a:r>
            <a:r>
              <a:rPr lang="tr-TR" dirty="0" smtClean="0"/>
              <a:t> dışındaki </a:t>
            </a:r>
            <a:r>
              <a:rPr lang="tr-TR" dirty="0" err="1" smtClean="0"/>
              <a:t>etyoloji</a:t>
            </a:r>
            <a:endParaRPr lang="tr-TR" dirty="0" smtClean="0"/>
          </a:p>
          <a:p>
            <a:r>
              <a:rPr lang="tr-TR" dirty="0" err="1" smtClean="0"/>
              <a:t>Multifoliküler</a:t>
            </a:r>
            <a:r>
              <a:rPr lang="tr-TR" dirty="0" smtClean="0"/>
              <a:t> gelişim</a:t>
            </a:r>
          </a:p>
          <a:p>
            <a:r>
              <a:rPr lang="tr-TR" dirty="0" err="1" smtClean="0"/>
              <a:t>Siklus</a:t>
            </a:r>
            <a:r>
              <a:rPr lang="tr-TR" dirty="0" smtClean="0"/>
              <a:t> sayısı (çoğu gebelik ilk 4 </a:t>
            </a:r>
            <a:r>
              <a:rPr lang="tr-TR" dirty="0" err="1" smtClean="0"/>
              <a:t>siklusta</a:t>
            </a:r>
            <a:r>
              <a:rPr lang="tr-TR" dirty="0" smtClean="0"/>
              <a:t> gelişir)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18848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>
                <a:ea typeface="+mn-ea"/>
                <a:cs typeface="+mn-cs"/>
              </a:rPr>
              <a:t>Anti- </a:t>
            </a:r>
            <a:r>
              <a:rPr lang="tr-TR" dirty="0" smtClean="0"/>
              <a:t>ö</a:t>
            </a:r>
            <a:r>
              <a:rPr lang="tr-TR" dirty="0" smtClean="0">
                <a:ea typeface="+mn-ea"/>
                <a:cs typeface="+mn-cs"/>
              </a:rPr>
              <a:t>strojenler</a:t>
            </a:r>
            <a:endParaRPr lang="tr-TR" dirty="0" smtClean="0">
              <a:ea typeface="+mn-ea"/>
              <a:cs typeface="+mn-cs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tr-TR" dirty="0">
                <a:ea typeface="+mn-ea"/>
                <a:cs typeface="+mn-cs"/>
              </a:rPr>
              <a:t>	</a:t>
            </a:r>
            <a:r>
              <a:rPr lang="tr-TR" dirty="0" smtClean="0">
                <a:ea typeface="+mn-ea"/>
                <a:cs typeface="+mn-cs"/>
              </a:rPr>
              <a:t>	</a:t>
            </a:r>
            <a:r>
              <a:rPr lang="tr-TR" dirty="0" err="1" smtClean="0"/>
              <a:t>K</a:t>
            </a:r>
            <a:r>
              <a:rPr lang="tr-TR" dirty="0" err="1" smtClean="0">
                <a:ea typeface="+mn-ea"/>
                <a:cs typeface="+mn-cs"/>
              </a:rPr>
              <a:t>lomifen</a:t>
            </a:r>
            <a:r>
              <a:rPr lang="tr-TR" dirty="0" smtClean="0">
                <a:ea typeface="+mn-ea"/>
                <a:cs typeface="+mn-cs"/>
              </a:rPr>
              <a:t> </a:t>
            </a:r>
            <a:r>
              <a:rPr lang="tr-TR" dirty="0" err="1" smtClean="0"/>
              <a:t>sitrat</a:t>
            </a:r>
            <a:endParaRPr lang="tr-TR" dirty="0" smtClean="0">
              <a:ea typeface="+mn-ea"/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tr-TR" dirty="0" err="1" smtClean="0">
                <a:ea typeface="+mn-ea"/>
                <a:cs typeface="+mn-cs"/>
              </a:rPr>
              <a:t>Aromataz</a:t>
            </a:r>
            <a:r>
              <a:rPr lang="tr-TR" dirty="0" smtClean="0">
                <a:ea typeface="+mn-ea"/>
                <a:cs typeface="+mn-cs"/>
              </a:rPr>
              <a:t> </a:t>
            </a:r>
            <a:r>
              <a:rPr lang="tr-TR" dirty="0" err="1" smtClean="0">
                <a:ea typeface="+mn-ea"/>
                <a:cs typeface="+mn-cs"/>
              </a:rPr>
              <a:t>inhibitorleri</a:t>
            </a:r>
            <a:endParaRPr lang="tr-TR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tr-TR" dirty="0" err="1" smtClean="0">
                <a:ea typeface="+mn-ea"/>
                <a:cs typeface="+mn-cs"/>
              </a:rPr>
              <a:t>Gonadotropinler</a:t>
            </a:r>
            <a:r>
              <a:rPr lang="tr-TR" dirty="0" smtClean="0">
                <a:ea typeface="+mn-ea"/>
                <a:cs typeface="+mn-cs"/>
              </a:rPr>
              <a:t>  </a:t>
            </a:r>
          </a:p>
          <a:p>
            <a:pPr eaLnBrk="1" hangingPunct="1">
              <a:defRPr/>
            </a:pPr>
            <a:r>
              <a:rPr lang="tr-TR" dirty="0" err="1" smtClean="0">
                <a:ea typeface="+mn-ea"/>
                <a:cs typeface="+mn-cs"/>
              </a:rPr>
              <a:t>Gonadotropinler</a:t>
            </a:r>
            <a:r>
              <a:rPr lang="tr-TR" dirty="0" smtClean="0">
                <a:ea typeface="+mn-ea"/>
                <a:cs typeface="+mn-cs"/>
              </a:rPr>
              <a:t> </a:t>
            </a:r>
            <a:r>
              <a:rPr lang="tr-TR" dirty="0"/>
              <a:t>(</a:t>
            </a:r>
            <a:r>
              <a:rPr lang="tr-TR" dirty="0" err="1" smtClean="0">
                <a:ea typeface="+mn-ea"/>
                <a:cs typeface="+mn-cs"/>
              </a:rPr>
              <a:t>GnRH</a:t>
            </a:r>
            <a:r>
              <a:rPr lang="tr-TR" dirty="0" smtClean="0">
                <a:ea typeface="+mn-ea"/>
                <a:cs typeface="+mn-cs"/>
              </a:rPr>
              <a:t> antagonist ile kullanımı)</a:t>
            </a:r>
          </a:p>
          <a:p>
            <a:pPr eaLnBrk="1" hangingPunct="1">
              <a:defRPr/>
            </a:pPr>
            <a:endParaRPr lang="tr-TR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E0000"/>
                </a:solidFill>
              </a:rPr>
              <a:t>Stimülasyon</a:t>
            </a:r>
            <a:r>
              <a:rPr lang="en-US" dirty="0" smtClean="0">
                <a:solidFill>
                  <a:srgbClr val="8E0000"/>
                </a:solidFill>
              </a:rPr>
              <a:t> </a:t>
            </a:r>
            <a:r>
              <a:rPr lang="en-US" dirty="0" err="1" smtClean="0">
                <a:solidFill>
                  <a:srgbClr val="8E0000"/>
                </a:solidFill>
              </a:rPr>
              <a:t>protokolleri</a:t>
            </a:r>
            <a:endParaRPr lang="en-US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810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419100" y="1820174"/>
            <a:ext cx="8229600" cy="453935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>
                <a:latin typeface="Calibri" charset="0"/>
              </a:rPr>
              <a:t>Klomifen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sitrat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ve</a:t>
            </a:r>
            <a:r>
              <a:rPr lang="en-US" sz="2800" dirty="0" smtClean="0">
                <a:latin typeface="Calibri" charset="0"/>
              </a:rPr>
              <a:t> IUI en </a:t>
            </a:r>
            <a:r>
              <a:rPr lang="en-US" sz="2800" dirty="0" err="1" smtClean="0">
                <a:latin typeface="Calibri" charset="0"/>
              </a:rPr>
              <a:t>sık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kullanılan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yöntem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olup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ortalama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gebelik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yüzdesi</a:t>
            </a: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smtClean="0">
                <a:solidFill>
                  <a:srgbClr val="800000"/>
                </a:solidFill>
                <a:latin typeface="Calibri" charset="0"/>
              </a:rPr>
              <a:t>7</a:t>
            </a:r>
            <a:r>
              <a:rPr lang="en-US" sz="2800" dirty="0">
                <a:solidFill>
                  <a:srgbClr val="800000"/>
                </a:solidFill>
                <a:latin typeface="Calibri" charset="0"/>
              </a:rPr>
              <a:t>% </a:t>
            </a:r>
            <a:endParaRPr lang="en-US" sz="2800" dirty="0" smtClean="0">
              <a:solidFill>
                <a:srgbClr val="800000"/>
              </a:solidFill>
              <a:latin typeface="Calibri" charset="0"/>
            </a:endParaRPr>
          </a:p>
          <a:p>
            <a:pPr eaLnBrk="1" hangingPunct="1"/>
            <a:endParaRPr lang="en-US" sz="2800" dirty="0" smtClean="0">
              <a:solidFill>
                <a:srgbClr val="800000"/>
              </a:solidFill>
              <a:latin typeface="Calibri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</a:rPr>
              <a:t>FSH </a:t>
            </a:r>
            <a:r>
              <a:rPr lang="en-US" sz="2800" dirty="0" err="1" smtClean="0">
                <a:latin typeface="Calibri" charset="0"/>
              </a:rPr>
              <a:t>ile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ovaryen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stimülasyon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ve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>
                <a:latin typeface="Calibri" charset="0"/>
              </a:rPr>
              <a:t>IUI </a:t>
            </a: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smtClean="0">
                <a:solidFill>
                  <a:srgbClr val="800000"/>
                </a:solidFill>
                <a:latin typeface="Calibri" charset="0"/>
              </a:rPr>
              <a:t>12%</a:t>
            </a:r>
            <a:endParaRPr lang="en-US" sz="2800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28675" name="Dikdörtgen 2"/>
          <p:cNvSpPr>
            <a:spLocks noChangeArrowheads="1"/>
          </p:cNvSpPr>
          <p:nvPr/>
        </p:nvSpPr>
        <p:spPr bwMode="auto">
          <a:xfrm>
            <a:off x="5524319" y="5805527"/>
            <a:ext cx="2911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i="1" dirty="0" err="1" smtClean="0">
                <a:solidFill>
                  <a:srgbClr val="800000"/>
                </a:solidFill>
              </a:rPr>
              <a:t>Eshre</a:t>
            </a:r>
            <a:r>
              <a:rPr lang="tr-TR" i="1" dirty="0" smtClean="0">
                <a:solidFill>
                  <a:srgbClr val="800000"/>
                </a:solidFill>
              </a:rPr>
              <a:t> </a:t>
            </a:r>
            <a:r>
              <a:rPr lang="tr-TR" i="1" dirty="0" err="1" smtClean="0">
                <a:solidFill>
                  <a:srgbClr val="800000"/>
                </a:solidFill>
              </a:rPr>
              <a:t>Capri</a:t>
            </a:r>
            <a:r>
              <a:rPr lang="tr-TR" i="1" dirty="0" smtClean="0">
                <a:solidFill>
                  <a:srgbClr val="800000"/>
                </a:solidFill>
              </a:rPr>
              <a:t> Workshop</a:t>
            </a:r>
            <a:r>
              <a:rPr lang="en-US" i="1" dirty="0" smtClean="0">
                <a:solidFill>
                  <a:srgbClr val="800000"/>
                </a:solidFill>
              </a:rPr>
              <a:t> </a:t>
            </a:r>
            <a:r>
              <a:rPr lang="en-US" i="1" dirty="0">
                <a:solidFill>
                  <a:srgbClr val="800000"/>
                </a:solidFill>
              </a:rPr>
              <a:t>2009</a:t>
            </a:r>
            <a:endParaRPr lang="tr-TR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639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862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150000"/>
              </a:lnSpc>
            </a:pPr>
            <a:endParaRPr lang="en-US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43" y="1273833"/>
            <a:ext cx="8229600" cy="219398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Farklı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yöntemlerin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tr-TR" sz="4400" dirty="0" smtClean="0">
                <a:solidFill>
                  <a:srgbClr val="FFFF00"/>
                </a:solidFill>
              </a:rPr>
              <a:t/>
            </a:r>
            <a:br>
              <a:rPr lang="tr-TR" sz="4400" dirty="0" smtClean="0">
                <a:solidFill>
                  <a:srgbClr val="FFFF00"/>
                </a:solidFill>
              </a:rPr>
            </a:br>
            <a:r>
              <a:rPr lang="en-US" sz="4400" dirty="0" err="1" smtClean="0">
                <a:solidFill>
                  <a:srgbClr val="FFFF00"/>
                </a:solidFill>
              </a:rPr>
              <a:t>birbirlerine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üstünlükleri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var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mıdır</a:t>
            </a:r>
            <a:r>
              <a:rPr lang="en-US" sz="4400" dirty="0" smtClean="0">
                <a:solidFill>
                  <a:srgbClr val="FFFF00"/>
                </a:solidFill>
              </a:rPr>
              <a:t> 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233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8564</TotalTime>
  <Words>1716</Words>
  <Application>Microsoft Office PowerPoint</Application>
  <PresentationFormat>Ekran Gösterisi (4:3)</PresentationFormat>
  <Paragraphs>363</Paragraphs>
  <Slides>43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Paper</vt:lpstr>
      <vt:lpstr>İntrauterin İnseminasyon  &amp;  Başarıyı Arttıran Faktörler</vt:lpstr>
      <vt:lpstr>İntrauterin inseminasyon (IUI)</vt:lpstr>
      <vt:lpstr>Prediktif faktörler</vt:lpstr>
      <vt:lpstr>Slayt 4</vt:lpstr>
      <vt:lpstr>Slayt 5</vt:lpstr>
      <vt:lpstr>Slayt 6</vt:lpstr>
      <vt:lpstr>Stimülasyon protokolleri</vt:lpstr>
      <vt:lpstr>Slayt 8</vt:lpstr>
      <vt:lpstr>Farklı yöntemlerin  birbirlerine üstünlükleri var mıdır ?</vt:lpstr>
      <vt:lpstr>FSH/IUI  vs. Ekspektan yaklaşım</vt:lpstr>
      <vt:lpstr>FSH/IUI vs. CC/IUI</vt:lpstr>
      <vt:lpstr>FSH/IUI vs. IUI</vt:lpstr>
      <vt:lpstr>ANTAGONİST KULLANIMI</vt:lpstr>
      <vt:lpstr>AGONİST KULLANIMI</vt:lpstr>
      <vt:lpstr>Slayt 15</vt:lpstr>
      <vt:lpstr>Sperm Parametreleri</vt:lpstr>
      <vt:lpstr>   SPERM MORFOLOJİSİ</vt:lpstr>
      <vt:lpstr>Slayt 18</vt:lpstr>
      <vt:lpstr>Slayt 19</vt:lpstr>
      <vt:lpstr>Slayt 20</vt:lpstr>
      <vt:lpstr>Slayt 21</vt:lpstr>
      <vt:lpstr>Slayt 22</vt:lpstr>
      <vt:lpstr>IUI Zamanlama &amp; Sayısı</vt:lpstr>
      <vt:lpstr>Slayt 24</vt:lpstr>
      <vt:lpstr>Ne zaman ?</vt:lpstr>
      <vt:lpstr>Slayt 26</vt:lpstr>
      <vt:lpstr> Ne zaman ?</vt:lpstr>
      <vt:lpstr>      hCG                                 LH</vt:lpstr>
      <vt:lpstr>Slayt 29</vt:lpstr>
      <vt:lpstr>      24 sa.                           34-36 sa.</vt:lpstr>
      <vt:lpstr>Folikul sayısı</vt:lpstr>
      <vt:lpstr>                                </vt:lpstr>
      <vt:lpstr>                                </vt:lpstr>
      <vt:lpstr>Slayt 34</vt:lpstr>
      <vt:lpstr>Slayt 35</vt:lpstr>
      <vt:lpstr>Slayt 36</vt:lpstr>
      <vt:lpstr>Slayt 37</vt:lpstr>
      <vt:lpstr>Slayt 38</vt:lpstr>
      <vt:lpstr>Slayt 39</vt:lpstr>
      <vt:lpstr>IUI Teknik</vt:lpstr>
      <vt:lpstr>Slayt 41</vt:lpstr>
      <vt:lpstr>Eve Götürülecek Mesajlar </vt:lpstr>
      <vt:lpstr>Slayt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Abdulkadir Turgut</dc:creator>
  <cp:lastModifiedBy>Acer</cp:lastModifiedBy>
  <cp:revision>436</cp:revision>
  <dcterms:created xsi:type="dcterms:W3CDTF">2014-06-02T22:07:03Z</dcterms:created>
  <dcterms:modified xsi:type="dcterms:W3CDTF">2017-05-15T08:12:26Z</dcterms:modified>
</cp:coreProperties>
</file>